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7FFFF543_1AB18DA1.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2"/>
  </p:notesMasterIdLst>
  <p:handoutMasterIdLst>
    <p:handoutMasterId r:id="rId23"/>
  </p:handoutMasterIdLst>
  <p:sldIdLst>
    <p:sldId id="2147480911" r:id="rId5"/>
    <p:sldId id="2147480909" r:id="rId6"/>
    <p:sldId id="2147480910" r:id="rId7"/>
    <p:sldId id="2147480907" r:id="rId8"/>
    <p:sldId id="2147480906" r:id="rId9"/>
    <p:sldId id="2147478324" r:id="rId10"/>
    <p:sldId id="2147480902" r:id="rId11"/>
    <p:sldId id="2147478325" r:id="rId12"/>
    <p:sldId id="2147480899" r:id="rId13"/>
    <p:sldId id="2147480912" r:id="rId14"/>
    <p:sldId id="504" r:id="rId15"/>
    <p:sldId id="457" r:id="rId16"/>
    <p:sldId id="2147478322" r:id="rId17"/>
    <p:sldId id="2147478328" r:id="rId18"/>
    <p:sldId id="2147480913" r:id="rId19"/>
    <p:sldId id="2147480904" r:id="rId20"/>
    <p:sldId id="2147480905" r:id="rId21"/>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guide id="3" pos="264" userDrawn="1">
          <p15:clr>
            <a:srgbClr val="A4A3A4"/>
          </p15:clr>
        </p15:guide>
        <p15:guide id="4" pos="7416" userDrawn="1">
          <p15:clr>
            <a:srgbClr val="A4A3A4"/>
          </p15:clr>
        </p15:guide>
        <p15:guide id="5" orient="horz" pos="864" userDrawn="1">
          <p15:clr>
            <a:srgbClr val="A4A3A4"/>
          </p15:clr>
        </p15:guide>
        <p15:guide id="6" orient="horz" pos="3888" userDrawn="1">
          <p15:clr>
            <a:srgbClr val="A4A3A4"/>
          </p15:clr>
        </p15:guide>
        <p15:guide id="7" pos="3912" userDrawn="1">
          <p15:clr>
            <a:srgbClr val="A4A3A4"/>
          </p15:clr>
        </p15:guide>
        <p15:guide id="8" pos="37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CFAE000-BB3E-28E4-912C-F5780E87E697}" name="Vishal Khanna" initials="VK" userId="S::A2780@AXTRIA.COM::04566f47-8692-498f-b30d-d1724376034b" providerId="AD"/>
  <p188:author id="{304A5D06-32CA-ADB5-9080-4BD7EC0D760D}" name="Birender Bisht" initials="BB" userId="S::A0413@AXTRIA.COM::03251e95-d63e-4050-9a26-dad6d4c4f250" providerId="AD"/>
  <p188:author id="{1FFA0E14-4483-6722-25FF-15770E862043}" name="Bilahari Manipuzha" initials="BM" userId="S::A2682@axtria.com::c6f889a9-f687-47f0-b408-4f4adb16c4ec" providerId="AD"/>
  <p188:author id="{DBCCAD1B-7565-74EE-23AA-C74BD0FD0A9D}" name="Sangeeth Sunder" initials="SS" userId="S::A3773@AXTRIA.COM::dd41ff24-6c47-4339-8c64-113a9d0eed38" providerId="AD"/>
  <p188:author id="{B06A7331-22FE-EE68-0616-66B535282F94}" name="Sue Hudson" initials="SH" userId="S::a5249@axtria.com::3c3c35dd-cf13-4388-b219-6ec928332318" providerId="AD"/>
  <p188:author id="{24B8FF48-27C5-C181-D5A0-0AB23EBB454F}" name="Sai Rahul Vaddadi" initials="SRV" userId="S::A7075@axtria.com::f8ce7f08-cb24-4b97-aa46-cc45aa0d461b" providerId="AD"/>
  <p188:author id="{26F0ED4A-BD63-2412-597A-186E6D671B28}" name="Rajesh Choudhary" initials="RC" userId="S::A1486@AXTRIA.COM::fa7c8902-b72a-442c-a683-36205254db15" providerId="AD"/>
  <p188:author id="{8B113EE6-5D80-7B16-FF16-7EF4F15CB655}" name="Vivek Singh Negi" initials="" userId="S::A0804@AXTRIA.COM::08e673dd-ca33-4034-ba71-12d25bfeefd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Kunal Anand" initials="KA" lastIdx="1" clrIdx="0">
    <p:extLst>
      <p:ext uri="{19B8F6BF-5375-455C-9EA6-DF929625EA0E}">
        <p15:presenceInfo xmlns:p15="http://schemas.microsoft.com/office/powerpoint/2012/main" userId="S-1-5-21-693172028-3489272249-1875958458-2262" providerId="AD"/>
      </p:ext>
    </p:extLst>
  </p:cmAuthor>
  <p:cmAuthor id="2" name="Devesh Verma" initials="DV" lastIdx="4" clrIdx="1">
    <p:extLst>
      <p:ext uri="{19B8F6BF-5375-455C-9EA6-DF929625EA0E}">
        <p15:presenceInfo xmlns:p15="http://schemas.microsoft.com/office/powerpoint/2012/main" userId="S::a1363@axtria.com::2bb95539-0aed-4f51-afa0-926a25c04f1e" providerId="AD"/>
      </p:ext>
    </p:extLst>
  </p:cmAuthor>
  <p:cmAuthor id="3" name="Angeliki Cooney" initials="AC" lastIdx="2" clrIdx="2">
    <p:extLst>
      <p:ext uri="{19B8F6BF-5375-455C-9EA6-DF929625EA0E}">
        <p15:presenceInfo xmlns:p15="http://schemas.microsoft.com/office/powerpoint/2012/main" userId="S::A2846@axtria.com::b8a35d99-8882-426a-ac92-9cc8f77db189" providerId="AD"/>
      </p:ext>
    </p:extLst>
  </p:cmAuthor>
  <p:cmAuthor id="4" name="Dapinder Deep Singh" initials="DDS" lastIdx="1" clrIdx="3">
    <p:extLst>
      <p:ext uri="{19B8F6BF-5375-455C-9EA6-DF929625EA0E}">
        <p15:presenceInfo xmlns:p15="http://schemas.microsoft.com/office/powerpoint/2012/main" userId="S::A2753@AXTRIA.COM::a3a825a0-5f7f-47ef-93c0-5129492c6212" providerId="AD"/>
      </p:ext>
    </p:extLst>
  </p:cmAuthor>
  <p:cmAuthor id="5" name="Divya Mummadi" initials="DM" lastIdx="2" clrIdx="4">
    <p:extLst>
      <p:ext uri="{19B8F6BF-5375-455C-9EA6-DF929625EA0E}">
        <p15:presenceInfo xmlns:p15="http://schemas.microsoft.com/office/powerpoint/2012/main" userId="S::A1880@AXTRIA.COM::baf6fdd5-1a0e-44bd-ad7a-acbda3e95e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6BC7"/>
    <a:srgbClr val="F47B28"/>
    <a:srgbClr val="F69350"/>
    <a:srgbClr val="A6A6A6"/>
    <a:srgbClr val="F2F2F2"/>
    <a:srgbClr val="F2690C"/>
    <a:srgbClr val="D9D9D9"/>
    <a:srgbClr val="1F1F1F"/>
    <a:srgbClr val="BFBFBF"/>
    <a:srgbClr val="F798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6357" autoAdjust="0"/>
  </p:normalViewPr>
  <p:slideViewPr>
    <p:cSldViewPr snapToGrid="0">
      <p:cViewPr varScale="1">
        <p:scale>
          <a:sx n="117" d="100"/>
          <a:sy n="117" d="100"/>
        </p:scale>
        <p:origin x="174" y="258"/>
      </p:cViewPr>
      <p:guideLst>
        <p:guide orient="horz" pos="2376"/>
        <p:guide pos="3840"/>
        <p:guide pos="264"/>
        <p:guide pos="7416"/>
        <p:guide orient="horz" pos="864"/>
        <p:guide orient="horz" pos="3888"/>
        <p:guide pos="3912"/>
        <p:guide pos="376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ahari Manipuzha" userId="c6f889a9-f687-47f0-b408-4f4adb16c4ec" providerId="ADAL" clId="{718058C4-AE8E-43E6-B7C9-FE85D503037F}"/>
    <pc:docChg chg="undo custSel addSld delSld modSld sldOrd">
      <pc:chgData name="Bilahari Manipuzha" userId="c6f889a9-f687-47f0-b408-4f4adb16c4ec" providerId="ADAL" clId="{718058C4-AE8E-43E6-B7C9-FE85D503037F}" dt="2024-03-01T13:30:15.262" v="815" actId="20577"/>
      <pc:docMkLst>
        <pc:docMk/>
      </pc:docMkLst>
      <pc:sldChg chg="modSp add mod ord">
        <pc:chgData name="Bilahari Manipuzha" userId="c6f889a9-f687-47f0-b408-4f4adb16c4ec" providerId="ADAL" clId="{718058C4-AE8E-43E6-B7C9-FE85D503037F}" dt="2024-03-01T13:21:18.975" v="618"/>
        <pc:sldMkLst>
          <pc:docMk/>
          <pc:sldMk cId="1567714055" sldId="457"/>
        </pc:sldMkLst>
        <pc:spChg chg="mod">
          <ac:chgData name="Bilahari Manipuzha" userId="c6f889a9-f687-47f0-b408-4f4adb16c4ec" providerId="ADAL" clId="{718058C4-AE8E-43E6-B7C9-FE85D503037F}" dt="2024-03-01T13:05:02.021" v="474" actId="20577"/>
          <ac:spMkLst>
            <pc:docMk/>
            <pc:sldMk cId="1567714055" sldId="457"/>
            <ac:spMk id="2" creationId="{D10C3B2F-9CCF-67F3-8050-0970386CF97B}"/>
          </ac:spMkLst>
        </pc:spChg>
        <pc:spChg chg="mod">
          <ac:chgData name="Bilahari Manipuzha" userId="c6f889a9-f687-47f0-b408-4f4adb16c4ec" providerId="ADAL" clId="{718058C4-AE8E-43E6-B7C9-FE85D503037F}" dt="2024-03-01T13:04:12.198" v="464" actId="1076"/>
          <ac:spMkLst>
            <pc:docMk/>
            <pc:sldMk cId="1567714055" sldId="457"/>
            <ac:spMk id="6" creationId="{411AD108-56A1-3692-9732-A40D80D06B29}"/>
          </ac:spMkLst>
        </pc:spChg>
      </pc:sldChg>
      <pc:sldChg chg="del">
        <pc:chgData name="Bilahari Manipuzha" userId="c6f889a9-f687-47f0-b408-4f4adb16c4ec" providerId="ADAL" clId="{718058C4-AE8E-43E6-B7C9-FE85D503037F}" dt="2024-03-01T12:36:10.608" v="19" actId="47"/>
        <pc:sldMkLst>
          <pc:docMk/>
          <pc:sldMk cId="3284218562" sldId="459"/>
        </pc:sldMkLst>
      </pc:sldChg>
      <pc:sldChg chg="del">
        <pc:chgData name="Bilahari Manipuzha" userId="c6f889a9-f687-47f0-b408-4f4adb16c4ec" providerId="ADAL" clId="{718058C4-AE8E-43E6-B7C9-FE85D503037F}" dt="2024-03-01T12:36:01.140" v="17" actId="47"/>
        <pc:sldMkLst>
          <pc:docMk/>
          <pc:sldMk cId="936711478" sldId="466"/>
        </pc:sldMkLst>
      </pc:sldChg>
      <pc:sldChg chg="add">
        <pc:chgData name="Bilahari Manipuzha" userId="c6f889a9-f687-47f0-b408-4f4adb16c4ec" providerId="ADAL" clId="{718058C4-AE8E-43E6-B7C9-FE85D503037F}" dt="2024-03-01T12:48:36.626" v="94"/>
        <pc:sldMkLst>
          <pc:docMk/>
          <pc:sldMk cId="2653745589" sldId="504"/>
        </pc:sldMkLst>
      </pc:sldChg>
      <pc:sldChg chg="del">
        <pc:chgData name="Bilahari Manipuzha" userId="c6f889a9-f687-47f0-b408-4f4adb16c4ec" providerId="ADAL" clId="{718058C4-AE8E-43E6-B7C9-FE85D503037F}" dt="2024-03-01T12:36:22.272" v="23" actId="47"/>
        <pc:sldMkLst>
          <pc:docMk/>
          <pc:sldMk cId="2721420746" sldId="2147471144"/>
        </pc:sldMkLst>
      </pc:sldChg>
      <pc:sldChg chg="del">
        <pc:chgData name="Bilahari Manipuzha" userId="c6f889a9-f687-47f0-b408-4f4adb16c4ec" providerId="ADAL" clId="{718058C4-AE8E-43E6-B7C9-FE85D503037F}" dt="2024-03-01T12:36:36.332" v="24" actId="47"/>
        <pc:sldMkLst>
          <pc:docMk/>
          <pc:sldMk cId="1210774690" sldId="2147473478"/>
        </pc:sldMkLst>
      </pc:sldChg>
      <pc:sldChg chg="del ord">
        <pc:chgData name="Bilahari Manipuzha" userId="c6f889a9-f687-47f0-b408-4f4adb16c4ec" providerId="ADAL" clId="{718058C4-AE8E-43E6-B7C9-FE85D503037F}" dt="2024-03-01T12:52:26.736" v="252" actId="47"/>
        <pc:sldMkLst>
          <pc:docMk/>
          <pc:sldMk cId="4054951871" sldId="2147477942"/>
        </pc:sldMkLst>
      </pc:sldChg>
      <pc:sldChg chg="del">
        <pc:chgData name="Bilahari Manipuzha" userId="c6f889a9-f687-47f0-b408-4f4adb16c4ec" providerId="ADAL" clId="{718058C4-AE8E-43E6-B7C9-FE85D503037F}" dt="2024-03-01T12:35:58.503" v="16" actId="47"/>
        <pc:sldMkLst>
          <pc:docMk/>
          <pc:sldMk cId="1389148395" sldId="2147477943"/>
        </pc:sldMkLst>
      </pc:sldChg>
      <pc:sldChg chg="del">
        <pc:chgData name="Bilahari Manipuzha" userId="c6f889a9-f687-47f0-b408-4f4adb16c4ec" providerId="ADAL" clId="{718058C4-AE8E-43E6-B7C9-FE85D503037F}" dt="2024-03-01T12:35:58.503" v="16" actId="47"/>
        <pc:sldMkLst>
          <pc:docMk/>
          <pc:sldMk cId="843084562" sldId="2147477963"/>
        </pc:sldMkLst>
      </pc:sldChg>
      <pc:sldChg chg="del">
        <pc:chgData name="Bilahari Manipuzha" userId="c6f889a9-f687-47f0-b408-4f4adb16c4ec" providerId="ADAL" clId="{718058C4-AE8E-43E6-B7C9-FE85D503037F}" dt="2024-03-01T12:35:58.503" v="16" actId="47"/>
        <pc:sldMkLst>
          <pc:docMk/>
          <pc:sldMk cId="524768310" sldId="2147477964"/>
        </pc:sldMkLst>
      </pc:sldChg>
      <pc:sldChg chg="del">
        <pc:chgData name="Bilahari Manipuzha" userId="c6f889a9-f687-47f0-b408-4f4adb16c4ec" providerId="ADAL" clId="{718058C4-AE8E-43E6-B7C9-FE85D503037F}" dt="2024-03-01T12:35:58.503" v="16" actId="47"/>
        <pc:sldMkLst>
          <pc:docMk/>
          <pc:sldMk cId="1829321029" sldId="2147478321"/>
        </pc:sldMkLst>
      </pc:sldChg>
      <pc:sldChg chg="modSp mod ord">
        <pc:chgData name="Bilahari Manipuzha" userId="c6f889a9-f687-47f0-b408-4f4adb16c4ec" providerId="ADAL" clId="{718058C4-AE8E-43E6-B7C9-FE85D503037F}" dt="2024-03-01T13:15:11.558" v="529"/>
        <pc:sldMkLst>
          <pc:docMk/>
          <pc:sldMk cId="2983880826" sldId="2147478322"/>
        </pc:sldMkLst>
        <pc:spChg chg="mod">
          <ac:chgData name="Bilahari Manipuzha" userId="c6f889a9-f687-47f0-b408-4f4adb16c4ec" providerId="ADAL" clId="{718058C4-AE8E-43E6-B7C9-FE85D503037F}" dt="2024-03-01T12:54:47.086" v="396" actId="20577"/>
          <ac:spMkLst>
            <pc:docMk/>
            <pc:sldMk cId="2983880826" sldId="2147478322"/>
            <ac:spMk id="18" creationId="{358C206F-7C2E-31D9-EC72-977B2BA152B8}"/>
          </ac:spMkLst>
        </pc:spChg>
      </pc:sldChg>
      <pc:sldChg chg="modSp add mod">
        <pc:chgData name="Bilahari Manipuzha" userId="c6f889a9-f687-47f0-b408-4f4adb16c4ec" providerId="ADAL" clId="{718058C4-AE8E-43E6-B7C9-FE85D503037F}" dt="2024-03-01T13:18:59.135" v="566" actId="313"/>
        <pc:sldMkLst>
          <pc:docMk/>
          <pc:sldMk cId="1355080786" sldId="2147478324"/>
        </pc:sldMkLst>
        <pc:spChg chg="mod">
          <ac:chgData name="Bilahari Manipuzha" userId="c6f889a9-f687-47f0-b408-4f4adb16c4ec" providerId="ADAL" clId="{718058C4-AE8E-43E6-B7C9-FE85D503037F}" dt="2024-03-01T13:18:59.135" v="566" actId="313"/>
          <ac:spMkLst>
            <pc:docMk/>
            <pc:sldMk cId="1355080786" sldId="2147478324"/>
            <ac:spMk id="6" creationId="{FF6CBCFD-88CC-CED3-248A-40D5A1C92516}"/>
          </ac:spMkLst>
        </pc:spChg>
        <pc:spChg chg="mod">
          <ac:chgData name="Bilahari Manipuzha" userId="c6f889a9-f687-47f0-b408-4f4adb16c4ec" providerId="ADAL" clId="{718058C4-AE8E-43E6-B7C9-FE85D503037F}" dt="2024-03-01T13:16:32.841" v="538" actId="6549"/>
          <ac:spMkLst>
            <pc:docMk/>
            <pc:sldMk cId="1355080786" sldId="2147478324"/>
            <ac:spMk id="19" creationId="{23CE2257-66FB-794C-14AF-D20FF0E71868}"/>
          </ac:spMkLst>
        </pc:spChg>
        <pc:spChg chg="mod">
          <ac:chgData name="Bilahari Manipuzha" userId="c6f889a9-f687-47f0-b408-4f4adb16c4ec" providerId="ADAL" clId="{718058C4-AE8E-43E6-B7C9-FE85D503037F}" dt="2024-03-01T13:18:19.786" v="558" actId="6549"/>
          <ac:spMkLst>
            <pc:docMk/>
            <pc:sldMk cId="1355080786" sldId="2147478324"/>
            <ac:spMk id="23" creationId="{852AB701-7140-9202-6C0E-F118F8157B55}"/>
          </ac:spMkLst>
        </pc:spChg>
      </pc:sldChg>
      <pc:sldChg chg="modSp add mod">
        <pc:chgData name="Bilahari Manipuzha" userId="c6f889a9-f687-47f0-b408-4f4adb16c4ec" providerId="ADAL" clId="{718058C4-AE8E-43E6-B7C9-FE85D503037F}" dt="2024-03-01T13:19:59.134" v="615" actId="20577"/>
        <pc:sldMkLst>
          <pc:docMk/>
          <pc:sldMk cId="3620404635" sldId="2147478325"/>
        </pc:sldMkLst>
        <pc:spChg chg="mod">
          <ac:chgData name="Bilahari Manipuzha" userId="c6f889a9-f687-47f0-b408-4f4adb16c4ec" providerId="ADAL" clId="{718058C4-AE8E-43E6-B7C9-FE85D503037F}" dt="2024-03-01T13:19:59.134" v="615" actId="20577"/>
          <ac:spMkLst>
            <pc:docMk/>
            <pc:sldMk cId="3620404635" sldId="2147478325"/>
            <ac:spMk id="2" creationId="{287D1828-924C-53A0-B9CB-FF5EFFC14107}"/>
          </ac:spMkLst>
        </pc:spChg>
      </pc:sldChg>
      <pc:sldChg chg="del">
        <pc:chgData name="Bilahari Manipuzha" userId="c6f889a9-f687-47f0-b408-4f4adb16c4ec" providerId="ADAL" clId="{718058C4-AE8E-43E6-B7C9-FE85D503037F}" dt="2024-03-01T12:34:40.095" v="0" actId="47"/>
        <pc:sldMkLst>
          <pc:docMk/>
          <pc:sldMk cId="3326643058" sldId="2147478330"/>
        </pc:sldMkLst>
      </pc:sldChg>
      <pc:sldChg chg="del">
        <pc:chgData name="Bilahari Manipuzha" userId="c6f889a9-f687-47f0-b408-4f4adb16c4ec" providerId="ADAL" clId="{718058C4-AE8E-43E6-B7C9-FE85D503037F}" dt="2024-03-01T12:36:36.332" v="24" actId="47"/>
        <pc:sldMkLst>
          <pc:docMk/>
          <pc:sldMk cId="2142182047" sldId="2147478815"/>
        </pc:sldMkLst>
      </pc:sldChg>
      <pc:sldChg chg="del">
        <pc:chgData name="Bilahari Manipuzha" userId="c6f889a9-f687-47f0-b408-4f4adb16c4ec" providerId="ADAL" clId="{718058C4-AE8E-43E6-B7C9-FE85D503037F}" dt="2024-03-01T12:36:36.332" v="24" actId="47"/>
        <pc:sldMkLst>
          <pc:docMk/>
          <pc:sldMk cId="3082476752" sldId="2147478959"/>
        </pc:sldMkLst>
      </pc:sldChg>
      <pc:sldChg chg="del">
        <pc:chgData name="Bilahari Manipuzha" userId="c6f889a9-f687-47f0-b408-4f4adb16c4ec" providerId="ADAL" clId="{718058C4-AE8E-43E6-B7C9-FE85D503037F}" dt="2024-03-01T12:36:03.497" v="18" actId="47"/>
        <pc:sldMkLst>
          <pc:docMk/>
          <pc:sldMk cId="2501000036" sldId="2147480479"/>
        </pc:sldMkLst>
      </pc:sldChg>
      <pc:sldChg chg="del">
        <pc:chgData name="Bilahari Manipuzha" userId="c6f889a9-f687-47f0-b408-4f4adb16c4ec" providerId="ADAL" clId="{718058C4-AE8E-43E6-B7C9-FE85D503037F}" dt="2024-03-01T12:36:13.596" v="21" actId="47"/>
        <pc:sldMkLst>
          <pc:docMk/>
          <pc:sldMk cId="2927568392" sldId="2147480821"/>
        </pc:sldMkLst>
      </pc:sldChg>
      <pc:sldChg chg="del">
        <pc:chgData name="Bilahari Manipuzha" userId="c6f889a9-f687-47f0-b408-4f4adb16c4ec" providerId="ADAL" clId="{718058C4-AE8E-43E6-B7C9-FE85D503037F}" dt="2024-03-01T12:48:36.129" v="93" actId="47"/>
        <pc:sldMkLst>
          <pc:docMk/>
          <pc:sldMk cId="4169823444" sldId="2147480823"/>
        </pc:sldMkLst>
      </pc:sldChg>
      <pc:sldChg chg="del">
        <pc:chgData name="Bilahari Manipuzha" userId="c6f889a9-f687-47f0-b408-4f4adb16c4ec" providerId="ADAL" clId="{718058C4-AE8E-43E6-B7C9-FE85D503037F}" dt="2024-03-01T12:36:12.198" v="20" actId="47"/>
        <pc:sldMkLst>
          <pc:docMk/>
          <pc:sldMk cId="3639219665" sldId="2147480890"/>
        </pc:sldMkLst>
      </pc:sldChg>
      <pc:sldChg chg="del">
        <pc:chgData name="Bilahari Manipuzha" userId="c6f889a9-f687-47f0-b408-4f4adb16c4ec" providerId="ADAL" clId="{718058C4-AE8E-43E6-B7C9-FE85D503037F}" dt="2024-03-01T12:34:40.095" v="0" actId="47"/>
        <pc:sldMkLst>
          <pc:docMk/>
          <pc:sldMk cId="1275246214" sldId="2147480891"/>
        </pc:sldMkLst>
      </pc:sldChg>
      <pc:sldChg chg="modSp del mod ord">
        <pc:chgData name="Bilahari Manipuzha" userId="c6f889a9-f687-47f0-b408-4f4adb16c4ec" providerId="ADAL" clId="{718058C4-AE8E-43E6-B7C9-FE85D503037F}" dt="2024-03-01T13:02:06.650" v="462" actId="47"/>
        <pc:sldMkLst>
          <pc:docMk/>
          <pc:sldMk cId="813677630" sldId="2147480892"/>
        </pc:sldMkLst>
        <pc:spChg chg="mod">
          <ac:chgData name="Bilahari Manipuzha" userId="c6f889a9-f687-47f0-b408-4f4adb16c4ec" providerId="ADAL" clId="{718058C4-AE8E-43E6-B7C9-FE85D503037F}" dt="2024-03-01T12:52:04.550" v="247" actId="20577"/>
          <ac:spMkLst>
            <pc:docMk/>
            <pc:sldMk cId="813677630" sldId="2147480892"/>
            <ac:spMk id="4" creationId="{18BCE29F-5352-53EA-3570-5C268EF91449}"/>
          </ac:spMkLst>
        </pc:spChg>
      </pc:sldChg>
      <pc:sldChg chg="del">
        <pc:chgData name="Bilahari Manipuzha" userId="c6f889a9-f687-47f0-b408-4f4adb16c4ec" providerId="ADAL" clId="{718058C4-AE8E-43E6-B7C9-FE85D503037F}" dt="2024-03-01T12:36:20.269" v="22" actId="47"/>
        <pc:sldMkLst>
          <pc:docMk/>
          <pc:sldMk cId="793787863" sldId="2147480894"/>
        </pc:sldMkLst>
      </pc:sldChg>
      <pc:sldChg chg="del">
        <pc:chgData name="Bilahari Manipuzha" userId="c6f889a9-f687-47f0-b408-4f4adb16c4ec" providerId="ADAL" clId="{718058C4-AE8E-43E6-B7C9-FE85D503037F}" dt="2024-03-01T12:35:58.503" v="16" actId="47"/>
        <pc:sldMkLst>
          <pc:docMk/>
          <pc:sldMk cId="1062235691" sldId="2147480895"/>
        </pc:sldMkLst>
      </pc:sldChg>
      <pc:sldChg chg="del">
        <pc:chgData name="Bilahari Manipuzha" userId="c6f889a9-f687-47f0-b408-4f4adb16c4ec" providerId="ADAL" clId="{718058C4-AE8E-43E6-B7C9-FE85D503037F}" dt="2024-03-01T12:34:41.431" v="1" actId="47"/>
        <pc:sldMkLst>
          <pc:docMk/>
          <pc:sldMk cId="2884533471" sldId="2147480896"/>
        </pc:sldMkLst>
      </pc:sldChg>
      <pc:sldChg chg="del">
        <pc:chgData name="Bilahari Manipuzha" userId="c6f889a9-f687-47f0-b408-4f4adb16c4ec" providerId="ADAL" clId="{718058C4-AE8E-43E6-B7C9-FE85D503037F}" dt="2024-03-01T12:34:44.058" v="2" actId="47"/>
        <pc:sldMkLst>
          <pc:docMk/>
          <pc:sldMk cId="1806882593" sldId="2147480897"/>
        </pc:sldMkLst>
      </pc:sldChg>
      <pc:sldChg chg="del">
        <pc:chgData name="Bilahari Manipuzha" userId="c6f889a9-f687-47f0-b408-4f4adb16c4ec" providerId="ADAL" clId="{718058C4-AE8E-43E6-B7C9-FE85D503037F}" dt="2024-03-01T12:34:40.095" v="0" actId="47"/>
        <pc:sldMkLst>
          <pc:docMk/>
          <pc:sldMk cId="772946059" sldId="2147480898"/>
        </pc:sldMkLst>
      </pc:sldChg>
      <pc:sldChg chg="modSp mod">
        <pc:chgData name="Bilahari Manipuzha" userId="c6f889a9-f687-47f0-b408-4f4adb16c4ec" providerId="ADAL" clId="{718058C4-AE8E-43E6-B7C9-FE85D503037F}" dt="2024-03-01T13:20:48" v="616" actId="20577"/>
        <pc:sldMkLst>
          <pc:docMk/>
          <pc:sldMk cId="447843745" sldId="2147480899"/>
        </pc:sldMkLst>
        <pc:spChg chg="mod">
          <ac:chgData name="Bilahari Manipuzha" userId="c6f889a9-f687-47f0-b408-4f4adb16c4ec" providerId="ADAL" clId="{718058C4-AE8E-43E6-B7C9-FE85D503037F}" dt="2024-03-01T13:20:48" v="616" actId="20577"/>
          <ac:spMkLst>
            <pc:docMk/>
            <pc:sldMk cId="447843745" sldId="2147480899"/>
            <ac:spMk id="2" creationId="{A3F30F3D-666B-A166-C25D-F35E6865F49A}"/>
          </ac:spMkLst>
        </pc:spChg>
      </pc:sldChg>
      <pc:sldChg chg="modSp del mod ord">
        <pc:chgData name="Bilahari Manipuzha" userId="c6f889a9-f687-47f0-b408-4f4adb16c4ec" providerId="ADAL" clId="{718058C4-AE8E-43E6-B7C9-FE85D503037F}" dt="2024-03-01T13:06:59.408" v="482" actId="47"/>
        <pc:sldMkLst>
          <pc:docMk/>
          <pc:sldMk cId="2074303384" sldId="2147480900"/>
        </pc:sldMkLst>
        <pc:spChg chg="mod">
          <ac:chgData name="Bilahari Manipuzha" userId="c6f889a9-f687-47f0-b408-4f4adb16c4ec" providerId="ADAL" clId="{718058C4-AE8E-43E6-B7C9-FE85D503037F}" dt="2024-03-01T13:06:56.591" v="481" actId="20577"/>
          <ac:spMkLst>
            <pc:docMk/>
            <pc:sldMk cId="2074303384" sldId="2147480900"/>
            <ac:spMk id="2" creationId="{E60DE3EC-5104-4E0C-2264-E1D4C95728F9}"/>
          </ac:spMkLst>
        </pc:spChg>
      </pc:sldChg>
      <pc:sldChg chg="del ord">
        <pc:chgData name="Bilahari Manipuzha" userId="c6f889a9-f687-47f0-b408-4f4adb16c4ec" providerId="ADAL" clId="{718058C4-AE8E-43E6-B7C9-FE85D503037F}" dt="2024-03-01T12:34:57.044" v="5" actId="47"/>
        <pc:sldMkLst>
          <pc:docMk/>
          <pc:sldMk cId="1615230987" sldId="2147480901"/>
        </pc:sldMkLst>
      </pc:sldChg>
      <pc:sldChg chg="modSp mod ord">
        <pc:chgData name="Bilahari Manipuzha" userId="c6f889a9-f687-47f0-b408-4f4adb16c4ec" providerId="ADAL" clId="{718058C4-AE8E-43E6-B7C9-FE85D503037F}" dt="2024-03-01T13:07:19.359" v="527" actId="313"/>
        <pc:sldMkLst>
          <pc:docMk/>
          <pc:sldMk cId="2693748070" sldId="2147480902"/>
        </pc:sldMkLst>
        <pc:spChg chg="mod">
          <ac:chgData name="Bilahari Manipuzha" userId="c6f889a9-f687-47f0-b408-4f4adb16c4ec" providerId="ADAL" clId="{718058C4-AE8E-43E6-B7C9-FE85D503037F}" dt="2024-03-01T13:07:19.359" v="527" actId="313"/>
          <ac:spMkLst>
            <pc:docMk/>
            <pc:sldMk cId="2693748070" sldId="2147480902"/>
            <ac:spMk id="2" creationId="{77476CD3-122B-B351-3F1F-5B51D967C35B}"/>
          </ac:spMkLst>
        </pc:spChg>
      </pc:sldChg>
      <pc:sldChg chg="ord">
        <pc:chgData name="Bilahari Manipuzha" userId="c6f889a9-f687-47f0-b408-4f4adb16c4ec" providerId="ADAL" clId="{718058C4-AE8E-43E6-B7C9-FE85D503037F}" dt="2024-03-01T13:15:11.558" v="529"/>
        <pc:sldMkLst>
          <pc:docMk/>
          <pc:sldMk cId="3398122223" sldId="2147480904"/>
        </pc:sldMkLst>
      </pc:sldChg>
      <pc:sldChg chg="ord">
        <pc:chgData name="Bilahari Manipuzha" userId="c6f889a9-f687-47f0-b408-4f4adb16c4ec" providerId="ADAL" clId="{718058C4-AE8E-43E6-B7C9-FE85D503037F}" dt="2024-03-01T13:15:11.558" v="529"/>
        <pc:sldMkLst>
          <pc:docMk/>
          <pc:sldMk cId="2282572246" sldId="2147480905"/>
        </pc:sldMkLst>
      </pc:sldChg>
      <pc:sldChg chg="modSp">
        <pc:chgData name="Bilahari Manipuzha" userId="c6f889a9-f687-47f0-b408-4f4adb16c4ec" providerId="ADAL" clId="{718058C4-AE8E-43E6-B7C9-FE85D503037F}" dt="2024-03-01T13:06:39.841" v="477" actId="6549"/>
        <pc:sldMkLst>
          <pc:docMk/>
          <pc:sldMk cId="643151875" sldId="2147480906"/>
        </pc:sldMkLst>
        <pc:spChg chg="mod">
          <ac:chgData name="Bilahari Manipuzha" userId="c6f889a9-f687-47f0-b408-4f4adb16c4ec" providerId="ADAL" clId="{718058C4-AE8E-43E6-B7C9-FE85D503037F}" dt="2024-03-01T13:06:39.841" v="477" actId="6549"/>
          <ac:spMkLst>
            <pc:docMk/>
            <pc:sldMk cId="643151875" sldId="2147480906"/>
            <ac:spMk id="40" creationId="{D72A3E23-BF30-1637-A369-9CB7ADA6C37F}"/>
          </ac:spMkLst>
        </pc:spChg>
      </pc:sldChg>
      <pc:sldChg chg="del">
        <pc:chgData name="Bilahari Manipuzha" userId="c6f889a9-f687-47f0-b408-4f4adb16c4ec" providerId="ADAL" clId="{718058C4-AE8E-43E6-B7C9-FE85D503037F}" dt="2024-03-01T12:34:40.095" v="0" actId="47"/>
        <pc:sldMkLst>
          <pc:docMk/>
          <pc:sldMk cId="1832483064" sldId="2147480908"/>
        </pc:sldMkLst>
      </pc:sldChg>
      <pc:sldChg chg="addSp delSp modSp add del mod ord modTransition modClrScheme chgLayout">
        <pc:chgData name="Bilahari Manipuzha" userId="c6f889a9-f687-47f0-b408-4f4adb16c4ec" providerId="ADAL" clId="{718058C4-AE8E-43E6-B7C9-FE85D503037F}" dt="2024-03-01T12:50:25.773" v="100" actId="47"/>
        <pc:sldMkLst>
          <pc:docMk/>
          <pc:sldMk cId="3649160558" sldId="2147480908"/>
        </pc:sldMkLst>
        <pc:spChg chg="mod ord">
          <ac:chgData name="Bilahari Manipuzha" userId="c6f889a9-f687-47f0-b408-4f4adb16c4ec" providerId="ADAL" clId="{718058C4-AE8E-43E6-B7C9-FE85D503037F}" dt="2024-03-01T12:38:52.530" v="36" actId="113"/>
          <ac:spMkLst>
            <pc:docMk/>
            <pc:sldMk cId="3649160558" sldId="2147480908"/>
            <ac:spMk id="3" creationId="{A6C8DB46-26D0-56EC-770C-DD873E6561D3}"/>
          </ac:spMkLst>
        </pc:spChg>
        <pc:spChg chg="mod">
          <ac:chgData name="Bilahari Manipuzha" userId="c6f889a9-f687-47f0-b408-4f4adb16c4ec" providerId="ADAL" clId="{718058C4-AE8E-43E6-B7C9-FE85D503037F}" dt="2024-03-01T12:41:47.085" v="56" actId="20577"/>
          <ac:spMkLst>
            <pc:docMk/>
            <pc:sldMk cId="3649160558" sldId="2147480908"/>
            <ac:spMk id="4" creationId="{3AA6959F-B176-1B31-813A-70F0C140F7F0}"/>
          </ac:spMkLst>
        </pc:spChg>
        <pc:spChg chg="add del mod">
          <ac:chgData name="Bilahari Manipuzha" userId="c6f889a9-f687-47f0-b408-4f4adb16c4ec" providerId="ADAL" clId="{718058C4-AE8E-43E6-B7C9-FE85D503037F}" dt="2024-03-01T12:43:37.265" v="74"/>
          <ac:spMkLst>
            <pc:docMk/>
            <pc:sldMk cId="3649160558" sldId="2147480908"/>
            <ac:spMk id="5" creationId="{6B06685B-88E3-FC88-49C7-FA74E11D43C1}"/>
          </ac:spMkLst>
        </pc:spChg>
        <pc:spChg chg="add mod">
          <ac:chgData name="Bilahari Manipuzha" userId="c6f889a9-f687-47f0-b408-4f4adb16c4ec" providerId="ADAL" clId="{718058C4-AE8E-43E6-B7C9-FE85D503037F}" dt="2024-03-01T12:43:55.775" v="88" actId="1076"/>
          <ac:spMkLst>
            <pc:docMk/>
            <pc:sldMk cId="3649160558" sldId="2147480908"/>
            <ac:spMk id="7" creationId="{B6EBE207-98F4-D089-3D47-57507A0E9361}"/>
          </ac:spMkLst>
        </pc:spChg>
        <pc:graphicFrameChg chg="add mod">
          <ac:chgData name="Bilahari Manipuzha" userId="c6f889a9-f687-47f0-b408-4f4adb16c4ec" providerId="ADAL" clId="{718058C4-AE8E-43E6-B7C9-FE85D503037F}" dt="2024-03-01T12:43:13.951" v="71" actId="20577"/>
          <ac:graphicFrameMkLst>
            <pc:docMk/>
            <pc:sldMk cId="3649160558" sldId="2147480908"/>
            <ac:graphicFrameMk id="2" creationId="{165C7A00-90BF-C4B8-EEDE-017E68B295D2}"/>
          </ac:graphicFrameMkLst>
        </pc:graphicFrameChg>
        <pc:picChg chg="del mod ord">
          <ac:chgData name="Bilahari Manipuzha" userId="c6f889a9-f687-47f0-b408-4f4adb16c4ec" providerId="ADAL" clId="{718058C4-AE8E-43E6-B7C9-FE85D503037F}" dt="2024-03-01T12:42:02.260" v="57" actId="478"/>
          <ac:picMkLst>
            <pc:docMk/>
            <pc:sldMk cId="3649160558" sldId="2147480908"/>
            <ac:picMk id="6" creationId="{70C3454A-683B-6EF7-F27B-BC1179DA6F44}"/>
          </ac:picMkLst>
        </pc:picChg>
      </pc:sldChg>
      <pc:sldChg chg="addSp modSp new mod ord">
        <pc:chgData name="Bilahari Manipuzha" userId="c6f889a9-f687-47f0-b408-4f4adb16c4ec" providerId="ADAL" clId="{718058C4-AE8E-43E6-B7C9-FE85D503037F}" dt="2024-03-01T13:29:34.675" v="784" actId="1076"/>
        <pc:sldMkLst>
          <pc:docMk/>
          <pc:sldMk cId="504248908" sldId="2147480909"/>
        </pc:sldMkLst>
        <pc:spChg chg="mod">
          <ac:chgData name="Bilahari Manipuzha" userId="c6f889a9-f687-47f0-b408-4f4adb16c4ec" providerId="ADAL" clId="{718058C4-AE8E-43E6-B7C9-FE85D503037F}" dt="2024-03-01T12:50:22.601" v="99"/>
          <ac:spMkLst>
            <pc:docMk/>
            <pc:sldMk cId="504248908" sldId="2147480909"/>
            <ac:spMk id="2" creationId="{2FA038E2-5F37-C787-1DC9-76D2B0DB1C59}"/>
          </ac:spMkLst>
        </pc:spChg>
        <pc:spChg chg="add mod">
          <ac:chgData name="Bilahari Manipuzha" userId="c6f889a9-f687-47f0-b408-4f4adb16c4ec" providerId="ADAL" clId="{718058C4-AE8E-43E6-B7C9-FE85D503037F}" dt="2024-03-01T12:58:40.431" v="402" actId="1076"/>
          <ac:spMkLst>
            <pc:docMk/>
            <pc:sldMk cId="504248908" sldId="2147480909"/>
            <ac:spMk id="4" creationId="{04E175A1-6575-0F09-BE40-13AF2DAA792A}"/>
          </ac:spMkLst>
        </pc:spChg>
        <pc:spChg chg="add mod">
          <ac:chgData name="Bilahari Manipuzha" userId="c6f889a9-f687-47f0-b408-4f4adb16c4ec" providerId="ADAL" clId="{718058C4-AE8E-43E6-B7C9-FE85D503037F}" dt="2024-03-01T13:29:34.675" v="784" actId="1076"/>
          <ac:spMkLst>
            <pc:docMk/>
            <pc:sldMk cId="504248908" sldId="2147480909"/>
            <ac:spMk id="6" creationId="{80238E12-4173-1FBB-03B4-3631ABB061DE}"/>
          </ac:spMkLst>
        </pc:spChg>
        <pc:graphicFrameChg chg="add mod">
          <ac:chgData name="Bilahari Manipuzha" userId="c6f889a9-f687-47f0-b408-4f4adb16c4ec" providerId="ADAL" clId="{718058C4-AE8E-43E6-B7C9-FE85D503037F}" dt="2024-03-01T13:17:21.237" v="539" actId="1076"/>
          <ac:graphicFrameMkLst>
            <pc:docMk/>
            <pc:sldMk cId="504248908" sldId="2147480909"/>
            <ac:graphicFrameMk id="5" creationId="{071942CB-CB09-D4B0-A3C3-FD4B66216819}"/>
          </ac:graphicFrameMkLst>
        </pc:graphicFrameChg>
      </pc:sldChg>
      <pc:sldChg chg="modSp add del mod modTransition modClrScheme chgLayout">
        <pc:chgData name="Bilahari Manipuzha" userId="c6f889a9-f687-47f0-b408-4f4adb16c4ec" providerId="ADAL" clId="{718058C4-AE8E-43E6-B7C9-FE85D503037F}" dt="2024-03-01T12:40:30.470" v="42" actId="47"/>
        <pc:sldMkLst>
          <pc:docMk/>
          <pc:sldMk cId="759610052" sldId="2147480909"/>
        </pc:sldMkLst>
        <pc:spChg chg="mod ord">
          <ac:chgData name="Bilahari Manipuzha" userId="c6f889a9-f687-47f0-b408-4f4adb16c4ec" providerId="ADAL" clId="{718058C4-AE8E-43E6-B7C9-FE85D503037F}" dt="2024-03-01T12:40:06.539" v="40" actId="12"/>
          <ac:spMkLst>
            <pc:docMk/>
            <pc:sldMk cId="759610052" sldId="2147480909"/>
            <ac:spMk id="3" creationId="{0F60917D-9192-22C3-C9DF-2EB51F0F5CF3}"/>
          </ac:spMkLst>
        </pc:spChg>
        <pc:spChg chg="mod">
          <ac:chgData name="Bilahari Manipuzha" userId="c6f889a9-f687-47f0-b408-4f4adb16c4ec" providerId="ADAL" clId="{718058C4-AE8E-43E6-B7C9-FE85D503037F}" dt="2024-03-01T12:39:51.404" v="38" actId="34807"/>
          <ac:spMkLst>
            <pc:docMk/>
            <pc:sldMk cId="759610052" sldId="2147480909"/>
            <ac:spMk id="4" creationId="{FD7429BC-45E7-2451-C0FE-186D845C1ED1}"/>
          </ac:spMkLst>
        </pc:spChg>
        <pc:picChg chg="mod ord">
          <ac:chgData name="Bilahari Manipuzha" userId="c6f889a9-f687-47f0-b408-4f4adb16c4ec" providerId="ADAL" clId="{718058C4-AE8E-43E6-B7C9-FE85D503037F}" dt="2024-03-01T12:39:51.404" v="38" actId="34807"/>
          <ac:picMkLst>
            <pc:docMk/>
            <pc:sldMk cId="759610052" sldId="2147480909"/>
            <ac:picMk id="6" creationId="{7B605C6F-7DE2-97CA-BC36-381D6F649CDE}"/>
          </ac:picMkLst>
        </pc:picChg>
      </pc:sldChg>
      <pc:sldChg chg="modSp new del mod ord">
        <pc:chgData name="Bilahari Manipuzha" userId="c6f889a9-f687-47f0-b408-4f4adb16c4ec" providerId="ADAL" clId="{718058C4-AE8E-43E6-B7C9-FE85D503037F}" dt="2024-03-01T12:50:02.810" v="96" actId="47"/>
        <pc:sldMkLst>
          <pc:docMk/>
          <pc:sldMk cId="2943158796" sldId="2147480909"/>
        </pc:sldMkLst>
        <pc:spChg chg="mod">
          <ac:chgData name="Bilahari Manipuzha" userId="c6f889a9-f687-47f0-b408-4f4adb16c4ec" providerId="ADAL" clId="{718058C4-AE8E-43E6-B7C9-FE85D503037F}" dt="2024-03-01T12:46:20.965" v="92" actId="6549"/>
          <ac:spMkLst>
            <pc:docMk/>
            <pc:sldMk cId="2943158796" sldId="2147480909"/>
            <ac:spMk id="3" creationId="{6C35BCB7-07EF-1184-C69B-301C110CAC1F}"/>
          </ac:spMkLst>
        </pc:spChg>
      </pc:sldChg>
      <pc:sldChg chg="addSp modSp new mod">
        <pc:chgData name="Bilahari Manipuzha" userId="c6f889a9-f687-47f0-b408-4f4adb16c4ec" providerId="ADAL" clId="{718058C4-AE8E-43E6-B7C9-FE85D503037F}" dt="2024-03-01T13:05:06.219" v="475" actId="6549"/>
        <pc:sldMkLst>
          <pc:docMk/>
          <pc:sldMk cId="450632380" sldId="2147480910"/>
        </pc:sldMkLst>
        <pc:spChg chg="mod">
          <ac:chgData name="Bilahari Manipuzha" userId="c6f889a9-f687-47f0-b408-4f4adb16c4ec" providerId="ADAL" clId="{718058C4-AE8E-43E6-B7C9-FE85D503037F}" dt="2024-03-01T13:05:06.219" v="475" actId="6549"/>
          <ac:spMkLst>
            <pc:docMk/>
            <pc:sldMk cId="450632380" sldId="2147480910"/>
            <ac:spMk id="2" creationId="{A068B4BB-CD97-B072-D4BA-C5348C9AACE3}"/>
          </ac:spMkLst>
        </pc:spChg>
        <pc:spChg chg="mod">
          <ac:chgData name="Bilahari Manipuzha" userId="c6f889a9-f687-47f0-b408-4f4adb16c4ec" providerId="ADAL" clId="{718058C4-AE8E-43E6-B7C9-FE85D503037F}" dt="2024-03-01T12:52:14.594" v="249"/>
          <ac:spMkLst>
            <pc:docMk/>
            <pc:sldMk cId="450632380" sldId="2147480910"/>
            <ac:spMk id="7" creationId="{AC2CDC59-1CCC-7B97-1A57-4BA029071F50}"/>
          </ac:spMkLst>
        </pc:spChg>
        <pc:spChg chg="mod">
          <ac:chgData name="Bilahari Manipuzha" userId="c6f889a9-f687-47f0-b408-4f4adb16c4ec" providerId="ADAL" clId="{718058C4-AE8E-43E6-B7C9-FE85D503037F}" dt="2024-03-01T12:52:14.594" v="249"/>
          <ac:spMkLst>
            <pc:docMk/>
            <pc:sldMk cId="450632380" sldId="2147480910"/>
            <ac:spMk id="8" creationId="{8F8E3B8C-DA62-A8A7-E8C9-F6ED153128F2}"/>
          </ac:spMkLst>
        </pc:spChg>
        <pc:spChg chg="mod">
          <ac:chgData name="Bilahari Manipuzha" userId="c6f889a9-f687-47f0-b408-4f4adb16c4ec" providerId="ADAL" clId="{718058C4-AE8E-43E6-B7C9-FE85D503037F}" dt="2024-03-01T12:52:14.594" v="249"/>
          <ac:spMkLst>
            <pc:docMk/>
            <pc:sldMk cId="450632380" sldId="2147480910"/>
            <ac:spMk id="9" creationId="{5A2F1BAC-2A1A-EF1E-411A-7BE8A84B69D7}"/>
          </ac:spMkLst>
        </pc:spChg>
        <pc:spChg chg="mod">
          <ac:chgData name="Bilahari Manipuzha" userId="c6f889a9-f687-47f0-b408-4f4adb16c4ec" providerId="ADAL" clId="{718058C4-AE8E-43E6-B7C9-FE85D503037F}" dt="2024-03-01T12:52:14.594" v="249"/>
          <ac:spMkLst>
            <pc:docMk/>
            <pc:sldMk cId="450632380" sldId="2147480910"/>
            <ac:spMk id="10" creationId="{C91FD988-5E4E-BF14-6167-C88EC767C93F}"/>
          </ac:spMkLst>
        </pc:spChg>
        <pc:spChg chg="mod">
          <ac:chgData name="Bilahari Manipuzha" userId="c6f889a9-f687-47f0-b408-4f4adb16c4ec" providerId="ADAL" clId="{718058C4-AE8E-43E6-B7C9-FE85D503037F}" dt="2024-03-01T12:52:14.594" v="249"/>
          <ac:spMkLst>
            <pc:docMk/>
            <pc:sldMk cId="450632380" sldId="2147480910"/>
            <ac:spMk id="11" creationId="{202CA3E3-A7FF-9A64-9458-063BA0DA7D32}"/>
          </ac:spMkLst>
        </pc:spChg>
        <pc:spChg chg="mod">
          <ac:chgData name="Bilahari Manipuzha" userId="c6f889a9-f687-47f0-b408-4f4adb16c4ec" providerId="ADAL" clId="{718058C4-AE8E-43E6-B7C9-FE85D503037F}" dt="2024-03-01T12:52:14.594" v="249"/>
          <ac:spMkLst>
            <pc:docMk/>
            <pc:sldMk cId="450632380" sldId="2147480910"/>
            <ac:spMk id="12" creationId="{0DD73051-E9B3-652A-D7F9-B962C2C25BE5}"/>
          </ac:spMkLst>
        </pc:spChg>
        <pc:spChg chg="mod">
          <ac:chgData name="Bilahari Manipuzha" userId="c6f889a9-f687-47f0-b408-4f4adb16c4ec" providerId="ADAL" clId="{718058C4-AE8E-43E6-B7C9-FE85D503037F}" dt="2024-03-01T12:52:14.594" v="249"/>
          <ac:spMkLst>
            <pc:docMk/>
            <pc:sldMk cId="450632380" sldId="2147480910"/>
            <ac:spMk id="13" creationId="{86D6D7F4-6BEC-A6A6-C53E-1F77BC51A2CB}"/>
          </ac:spMkLst>
        </pc:spChg>
        <pc:spChg chg="mod">
          <ac:chgData name="Bilahari Manipuzha" userId="c6f889a9-f687-47f0-b408-4f4adb16c4ec" providerId="ADAL" clId="{718058C4-AE8E-43E6-B7C9-FE85D503037F}" dt="2024-03-01T12:52:14.594" v="249"/>
          <ac:spMkLst>
            <pc:docMk/>
            <pc:sldMk cId="450632380" sldId="2147480910"/>
            <ac:spMk id="14" creationId="{05038AF4-59BD-F6A9-C962-5962B30BDAED}"/>
          </ac:spMkLst>
        </pc:spChg>
        <pc:spChg chg="mod">
          <ac:chgData name="Bilahari Manipuzha" userId="c6f889a9-f687-47f0-b408-4f4adb16c4ec" providerId="ADAL" clId="{718058C4-AE8E-43E6-B7C9-FE85D503037F}" dt="2024-03-01T12:52:14.594" v="249"/>
          <ac:spMkLst>
            <pc:docMk/>
            <pc:sldMk cId="450632380" sldId="2147480910"/>
            <ac:spMk id="15" creationId="{0C1D7AD1-1D57-394A-C568-1CB16994D886}"/>
          </ac:spMkLst>
        </pc:spChg>
        <pc:spChg chg="mod">
          <ac:chgData name="Bilahari Manipuzha" userId="c6f889a9-f687-47f0-b408-4f4adb16c4ec" providerId="ADAL" clId="{718058C4-AE8E-43E6-B7C9-FE85D503037F}" dt="2024-03-01T12:52:14.594" v="249"/>
          <ac:spMkLst>
            <pc:docMk/>
            <pc:sldMk cId="450632380" sldId="2147480910"/>
            <ac:spMk id="16" creationId="{F6F44D4A-50EE-5D81-51D2-5D61375D23CD}"/>
          </ac:spMkLst>
        </pc:spChg>
        <pc:spChg chg="mod">
          <ac:chgData name="Bilahari Manipuzha" userId="c6f889a9-f687-47f0-b408-4f4adb16c4ec" providerId="ADAL" clId="{718058C4-AE8E-43E6-B7C9-FE85D503037F}" dt="2024-03-01T12:52:14.594" v="249"/>
          <ac:spMkLst>
            <pc:docMk/>
            <pc:sldMk cId="450632380" sldId="2147480910"/>
            <ac:spMk id="21" creationId="{6D542C72-C17D-F0AF-9183-48A0A0BB37BB}"/>
          </ac:spMkLst>
        </pc:spChg>
        <pc:spChg chg="mod">
          <ac:chgData name="Bilahari Manipuzha" userId="c6f889a9-f687-47f0-b408-4f4adb16c4ec" providerId="ADAL" clId="{718058C4-AE8E-43E6-B7C9-FE85D503037F}" dt="2024-03-01T12:52:14.594" v="249"/>
          <ac:spMkLst>
            <pc:docMk/>
            <pc:sldMk cId="450632380" sldId="2147480910"/>
            <ac:spMk id="23" creationId="{F192A323-B292-0656-77D1-A6BD924E26F4}"/>
          </ac:spMkLst>
        </pc:spChg>
        <pc:spChg chg="mod">
          <ac:chgData name="Bilahari Manipuzha" userId="c6f889a9-f687-47f0-b408-4f4adb16c4ec" providerId="ADAL" clId="{718058C4-AE8E-43E6-B7C9-FE85D503037F}" dt="2024-03-01T12:52:14.594" v="249"/>
          <ac:spMkLst>
            <pc:docMk/>
            <pc:sldMk cId="450632380" sldId="2147480910"/>
            <ac:spMk id="24" creationId="{DE228098-04F4-B798-3595-A13BDE86CAB0}"/>
          </ac:spMkLst>
        </pc:spChg>
        <pc:spChg chg="mod">
          <ac:chgData name="Bilahari Manipuzha" userId="c6f889a9-f687-47f0-b408-4f4adb16c4ec" providerId="ADAL" clId="{718058C4-AE8E-43E6-B7C9-FE85D503037F}" dt="2024-03-01T12:52:14.594" v="249"/>
          <ac:spMkLst>
            <pc:docMk/>
            <pc:sldMk cId="450632380" sldId="2147480910"/>
            <ac:spMk id="25" creationId="{DFF05587-4893-2897-FF37-243CD8ACFD31}"/>
          </ac:spMkLst>
        </pc:spChg>
        <pc:spChg chg="mod">
          <ac:chgData name="Bilahari Manipuzha" userId="c6f889a9-f687-47f0-b408-4f4adb16c4ec" providerId="ADAL" clId="{718058C4-AE8E-43E6-B7C9-FE85D503037F}" dt="2024-03-01T12:52:14.594" v="249"/>
          <ac:spMkLst>
            <pc:docMk/>
            <pc:sldMk cId="450632380" sldId="2147480910"/>
            <ac:spMk id="26" creationId="{C3A73C53-8377-93DC-795E-5C5A33A55896}"/>
          </ac:spMkLst>
        </pc:spChg>
        <pc:spChg chg="mod">
          <ac:chgData name="Bilahari Manipuzha" userId="c6f889a9-f687-47f0-b408-4f4adb16c4ec" providerId="ADAL" clId="{718058C4-AE8E-43E6-B7C9-FE85D503037F}" dt="2024-03-01T12:52:14.594" v="249"/>
          <ac:spMkLst>
            <pc:docMk/>
            <pc:sldMk cId="450632380" sldId="2147480910"/>
            <ac:spMk id="28" creationId="{AB57D743-A81D-6CE1-C656-250ABD8964BD}"/>
          </ac:spMkLst>
        </pc:spChg>
        <pc:spChg chg="mod">
          <ac:chgData name="Bilahari Manipuzha" userId="c6f889a9-f687-47f0-b408-4f4adb16c4ec" providerId="ADAL" clId="{718058C4-AE8E-43E6-B7C9-FE85D503037F}" dt="2024-03-01T12:52:14.594" v="249"/>
          <ac:spMkLst>
            <pc:docMk/>
            <pc:sldMk cId="450632380" sldId="2147480910"/>
            <ac:spMk id="29" creationId="{E09C688B-8F35-EFD3-3963-4E05FB55EE25}"/>
          </ac:spMkLst>
        </pc:spChg>
        <pc:spChg chg="mod">
          <ac:chgData name="Bilahari Manipuzha" userId="c6f889a9-f687-47f0-b408-4f4adb16c4ec" providerId="ADAL" clId="{718058C4-AE8E-43E6-B7C9-FE85D503037F}" dt="2024-03-01T12:52:14.594" v="249"/>
          <ac:spMkLst>
            <pc:docMk/>
            <pc:sldMk cId="450632380" sldId="2147480910"/>
            <ac:spMk id="30" creationId="{F602A3E4-B97E-B77A-F07D-86B7D6BF43B3}"/>
          </ac:spMkLst>
        </pc:spChg>
        <pc:spChg chg="mod">
          <ac:chgData name="Bilahari Manipuzha" userId="c6f889a9-f687-47f0-b408-4f4adb16c4ec" providerId="ADAL" clId="{718058C4-AE8E-43E6-B7C9-FE85D503037F}" dt="2024-03-01T12:52:14.594" v="249"/>
          <ac:spMkLst>
            <pc:docMk/>
            <pc:sldMk cId="450632380" sldId="2147480910"/>
            <ac:spMk id="31" creationId="{C9C91CB8-7CFE-17AF-0959-AEA3BD0E9275}"/>
          </ac:spMkLst>
        </pc:spChg>
        <pc:spChg chg="mod">
          <ac:chgData name="Bilahari Manipuzha" userId="c6f889a9-f687-47f0-b408-4f4adb16c4ec" providerId="ADAL" clId="{718058C4-AE8E-43E6-B7C9-FE85D503037F}" dt="2024-03-01T12:52:14.594" v="249"/>
          <ac:spMkLst>
            <pc:docMk/>
            <pc:sldMk cId="450632380" sldId="2147480910"/>
            <ac:spMk id="33" creationId="{92F0582B-E36D-266C-75DF-EA2B4CE5CCAF}"/>
          </ac:spMkLst>
        </pc:spChg>
        <pc:spChg chg="mod">
          <ac:chgData name="Bilahari Manipuzha" userId="c6f889a9-f687-47f0-b408-4f4adb16c4ec" providerId="ADAL" clId="{718058C4-AE8E-43E6-B7C9-FE85D503037F}" dt="2024-03-01T12:52:14.594" v="249"/>
          <ac:spMkLst>
            <pc:docMk/>
            <pc:sldMk cId="450632380" sldId="2147480910"/>
            <ac:spMk id="34" creationId="{35CED3AB-0C66-FFA1-D78B-FCFECC2B1AE0}"/>
          </ac:spMkLst>
        </pc:spChg>
        <pc:spChg chg="mod">
          <ac:chgData name="Bilahari Manipuzha" userId="c6f889a9-f687-47f0-b408-4f4adb16c4ec" providerId="ADAL" clId="{718058C4-AE8E-43E6-B7C9-FE85D503037F}" dt="2024-03-01T12:52:14.594" v="249"/>
          <ac:spMkLst>
            <pc:docMk/>
            <pc:sldMk cId="450632380" sldId="2147480910"/>
            <ac:spMk id="35" creationId="{3E01D7B4-4872-7ADE-2D84-4ADCD8335CCD}"/>
          </ac:spMkLst>
        </pc:spChg>
        <pc:spChg chg="mod">
          <ac:chgData name="Bilahari Manipuzha" userId="c6f889a9-f687-47f0-b408-4f4adb16c4ec" providerId="ADAL" clId="{718058C4-AE8E-43E6-B7C9-FE85D503037F}" dt="2024-03-01T12:52:14.594" v="249"/>
          <ac:spMkLst>
            <pc:docMk/>
            <pc:sldMk cId="450632380" sldId="2147480910"/>
            <ac:spMk id="39" creationId="{BFF312D1-675E-9CA9-2EF5-C15673F3FB15}"/>
          </ac:spMkLst>
        </pc:spChg>
        <pc:spChg chg="mod">
          <ac:chgData name="Bilahari Manipuzha" userId="c6f889a9-f687-47f0-b408-4f4adb16c4ec" providerId="ADAL" clId="{718058C4-AE8E-43E6-B7C9-FE85D503037F}" dt="2024-03-01T12:52:14.594" v="249"/>
          <ac:spMkLst>
            <pc:docMk/>
            <pc:sldMk cId="450632380" sldId="2147480910"/>
            <ac:spMk id="41" creationId="{7F57C846-22AA-EDC7-758C-77D283C053B3}"/>
          </ac:spMkLst>
        </pc:spChg>
        <pc:spChg chg="mod">
          <ac:chgData name="Bilahari Manipuzha" userId="c6f889a9-f687-47f0-b408-4f4adb16c4ec" providerId="ADAL" clId="{718058C4-AE8E-43E6-B7C9-FE85D503037F}" dt="2024-03-01T12:52:14.594" v="249"/>
          <ac:spMkLst>
            <pc:docMk/>
            <pc:sldMk cId="450632380" sldId="2147480910"/>
            <ac:spMk id="42" creationId="{4CFBA84C-DC4E-B316-FF52-3B4722D28B19}"/>
          </ac:spMkLst>
        </pc:spChg>
        <pc:spChg chg="mod">
          <ac:chgData name="Bilahari Manipuzha" userId="c6f889a9-f687-47f0-b408-4f4adb16c4ec" providerId="ADAL" clId="{718058C4-AE8E-43E6-B7C9-FE85D503037F}" dt="2024-03-01T12:52:14.594" v="249"/>
          <ac:spMkLst>
            <pc:docMk/>
            <pc:sldMk cId="450632380" sldId="2147480910"/>
            <ac:spMk id="43" creationId="{477E1B16-1783-2111-0E56-1B88DC98E1CB}"/>
          </ac:spMkLst>
        </pc:spChg>
        <pc:spChg chg="mod">
          <ac:chgData name="Bilahari Manipuzha" userId="c6f889a9-f687-47f0-b408-4f4adb16c4ec" providerId="ADAL" clId="{718058C4-AE8E-43E6-B7C9-FE85D503037F}" dt="2024-03-01T12:52:14.594" v="249"/>
          <ac:spMkLst>
            <pc:docMk/>
            <pc:sldMk cId="450632380" sldId="2147480910"/>
            <ac:spMk id="44" creationId="{128CE2C9-0737-F300-381E-61FE3FB4F943}"/>
          </ac:spMkLst>
        </pc:spChg>
        <pc:spChg chg="mod">
          <ac:chgData name="Bilahari Manipuzha" userId="c6f889a9-f687-47f0-b408-4f4adb16c4ec" providerId="ADAL" clId="{718058C4-AE8E-43E6-B7C9-FE85D503037F}" dt="2024-03-01T12:52:14.594" v="249"/>
          <ac:spMkLst>
            <pc:docMk/>
            <pc:sldMk cId="450632380" sldId="2147480910"/>
            <ac:spMk id="46" creationId="{4E6BE73B-E2DF-865F-E224-23DDD63CB0F9}"/>
          </ac:spMkLst>
        </pc:spChg>
        <pc:spChg chg="mod">
          <ac:chgData name="Bilahari Manipuzha" userId="c6f889a9-f687-47f0-b408-4f4adb16c4ec" providerId="ADAL" clId="{718058C4-AE8E-43E6-B7C9-FE85D503037F}" dt="2024-03-01T12:52:14.594" v="249"/>
          <ac:spMkLst>
            <pc:docMk/>
            <pc:sldMk cId="450632380" sldId="2147480910"/>
            <ac:spMk id="47" creationId="{2F80739E-DE85-BF04-6A35-E61AC10626F0}"/>
          </ac:spMkLst>
        </pc:spChg>
        <pc:spChg chg="mod">
          <ac:chgData name="Bilahari Manipuzha" userId="c6f889a9-f687-47f0-b408-4f4adb16c4ec" providerId="ADAL" clId="{718058C4-AE8E-43E6-B7C9-FE85D503037F}" dt="2024-03-01T12:52:14.594" v="249"/>
          <ac:spMkLst>
            <pc:docMk/>
            <pc:sldMk cId="450632380" sldId="2147480910"/>
            <ac:spMk id="48" creationId="{7B60A630-1CBF-9367-74E1-E1D481262ADD}"/>
          </ac:spMkLst>
        </pc:spChg>
        <pc:grpChg chg="add mod">
          <ac:chgData name="Bilahari Manipuzha" userId="c6f889a9-f687-47f0-b408-4f4adb16c4ec" providerId="ADAL" clId="{718058C4-AE8E-43E6-B7C9-FE85D503037F}" dt="2024-03-01T12:52:17.189" v="250" actId="1076"/>
          <ac:grpSpMkLst>
            <pc:docMk/>
            <pc:sldMk cId="450632380" sldId="2147480910"/>
            <ac:grpSpMk id="4" creationId="{E0B1EB2C-9970-FB7B-E0C9-9FEC310F8C5C}"/>
          </ac:grpSpMkLst>
        </pc:grpChg>
        <pc:grpChg chg="mod">
          <ac:chgData name="Bilahari Manipuzha" userId="c6f889a9-f687-47f0-b408-4f4adb16c4ec" providerId="ADAL" clId="{718058C4-AE8E-43E6-B7C9-FE85D503037F}" dt="2024-03-01T12:52:14.594" v="249"/>
          <ac:grpSpMkLst>
            <pc:docMk/>
            <pc:sldMk cId="450632380" sldId="2147480910"/>
            <ac:grpSpMk id="5" creationId="{2621CE18-3EC6-B13F-3EDD-82F4FC3EC88E}"/>
          </ac:grpSpMkLst>
        </pc:grpChg>
        <pc:grpChg chg="mod">
          <ac:chgData name="Bilahari Manipuzha" userId="c6f889a9-f687-47f0-b408-4f4adb16c4ec" providerId="ADAL" clId="{718058C4-AE8E-43E6-B7C9-FE85D503037F}" dt="2024-03-01T12:52:14.594" v="249"/>
          <ac:grpSpMkLst>
            <pc:docMk/>
            <pc:sldMk cId="450632380" sldId="2147480910"/>
            <ac:grpSpMk id="6" creationId="{F1F10768-ED2D-E8F7-E93E-1E25737637BA}"/>
          </ac:grpSpMkLst>
        </pc:grpChg>
        <pc:grpChg chg="add mod">
          <ac:chgData name="Bilahari Manipuzha" userId="c6f889a9-f687-47f0-b408-4f4adb16c4ec" providerId="ADAL" clId="{718058C4-AE8E-43E6-B7C9-FE85D503037F}" dt="2024-03-01T12:52:17.189" v="250" actId="1076"/>
          <ac:grpSpMkLst>
            <pc:docMk/>
            <pc:sldMk cId="450632380" sldId="2147480910"/>
            <ac:grpSpMk id="17" creationId="{A17A1CBD-3BCB-0758-62F0-1D921579E29E}"/>
          </ac:grpSpMkLst>
        </pc:grpChg>
        <pc:grpChg chg="mod">
          <ac:chgData name="Bilahari Manipuzha" userId="c6f889a9-f687-47f0-b408-4f4adb16c4ec" providerId="ADAL" clId="{718058C4-AE8E-43E6-B7C9-FE85D503037F}" dt="2024-03-01T12:52:14.594" v="249"/>
          <ac:grpSpMkLst>
            <pc:docMk/>
            <pc:sldMk cId="450632380" sldId="2147480910"/>
            <ac:grpSpMk id="18" creationId="{062BFD4F-5673-38FF-C59E-0E2851F16B98}"/>
          </ac:grpSpMkLst>
        </pc:grpChg>
        <pc:grpChg chg="mod">
          <ac:chgData name="Bilahari Manipuzha" userId="c6f889a9-f687-47f0-b408-4f4adb16c4ec" providerId="ADAL" clId="{718058C4-AE8E-43E6-B7C9-FE85D503037F}" dt="2024-03-01T12:52:14.594" v="249"/>
          <ac:grpSpMkLst>
            <pc:docMk/>
            <pc:sldMk cId="450632380" sldId="2147480910"/>
            <ac:grpSpMk id="19" creationId="{D04E3CFD-E86A-B67B-F154-76566D23CC96}"/>
          </ac:grpSpMkLst>
        </pc:grpChg>
        <pc:grpChg chg="mod">
          <ac:chgData name="Bilahari Manipuzha" userId="c6f889a9-f687-47f0-b408-4f4adb16c4ec" providerId="ADAL" clId="{718058C4-AE8E-43E6-B7C9-FE85D503037F}" dt="2024-03-01T12:52:14.594" v="249"/>
          <ac:grpSpMkLst>
            <pc:docMk/>
            <pc:sldMk cId="450632380" sldId="2147480910"/>
            <ac:grpSpMk id="20" creationId="{6D5F1636-7789-31D9-0732-275D6796FECC}"/>
          </ac:grpSpMkLst>
        </pc:grpChg>
        <pc:grpChg chg="mod">
          <ac:chgData name="Bilahari Manipuzha" userId="c6f889a9-f687-47f0-b408-4f4adb16c4ec" providerId="ADAL" clId="{718058C4-AE8E-43E6-B7C9-FE85D503037F}" dt="2024-03-01T12:52:14.594" v="249"/>
          <ac:grpSpMkLst>
            <pc:docMk/>
            <pc:sldMk cId="450632380" sldId="2147480910"/>
            <ac:grpSpMk id="22" creationId="{B01D9004-044A-2CD7-2860-EBA1DD214ABA}"/>
          </ac:grpSpMkLst>
        </pc:grpChg>
        <pc:grpChg chg="mod">
          <ac:chgData name="Bilahari Manipuzha" userId="c6f889a9-f687-47f0-b408-4f4adb16c4ec" providerId="ADAL" clId="{718058C4-AE8E-43E6-B7C9-FE85D503037F}" dt="2024-03-01T12:52:14.594" v="249"/>
          <ac:grpSpMkLst>
            <pc:docMk/>
            <pc:sldMk cId="450632380" sldId="2147480910"/>
            <ac:grpSpMk id="27" creationId="{46F39E3B-C8D3-6984-61D7-155B9616A7BE}"/>
          </ac:grpSpMkLst>
        </pc:grpChg>
        <pc:grpChg chg="mod">
          <ac:chgData name="Bilahari Manipuzha" userId="c6f889a9-f687-47f0-b408-4f4adb16c4ec" providerId="ADAL" clId="{718058C4-AE8E-43E6-B7C9-FE85D503037F}" dt="2024-03-01T12:52:14.594" v="249"/>
          <ac:grpSpMkLst>
            <pc:docMk/>
            <pc:sldMk cId="450632380" sldId="2147480910"/>
            <ac:grpSpMk id="32" creationId="{F5D82185-2D1F-B12D-EFDA-99C4FA41FDA3}"/>
          </ac:grpSpMkLst>
        </pc:grpChg>
        <pc:grpChg chg="add mod">
          <ac:chgData name="Bilahari Manipuzha" userId="c6f889a9-f687-47f0-b408-4f4adb16c4ec" providerId="ADAL" clId="{718058C4-AE8E-43E6-B7C9-FE85D503037F}" dt="2024-03-01T12:52:17.189" v="250" actId="1076"/>
          <ac:grpSpMkLst>
            <pc:docMk/>
            <pc:sldMk cId="450632380" sldId="2147480910"/>
            <ac:grpSpMk id="36" creationId="{C9E66C6C-FD4E-F8E5-926F-C78615B9DBF6}"/>
          </ac:grpSpMkLst>
        </pc:grpChg>
        <pc:grpChg chg="mod">
          <ac:chgData name="Bilahari Manipuzha" userId="c6f889a9-f687-47f0-b408-4f4adb16c4ec" providerId="ADAL" clId="{718058C4-AE8E-43E6-B7C9-FE85D503037F}" dt="2024-03-01T12:52:14.594" v="249"/>
          <ac:grpSpMkLst>
            <pc:docMk/>
            <pc:sldMk cId="450632380" sldId="2147480910"/>
            <ac:grpSpMk id="37" creationId="{562101F7-2B58-BBE0-D8FB-117AAF5FF647}"/>
          </ac:grpSpMkLst>
        </pc:grpChg>
        <pc:grpChg chg="mod">
          <ac:chgData name="Bilahari Manipuzha" userId="c6f889a9-f687-47f0-b408-4f4adb16c4ec" providerId="ADAL" clId="{718058C4-AE8E-43E6-B7C9-FE85D503037F}" dt="2024-03-01T12:52:14.594" v="249"/>
          <ac:grpSpMkLst>
            <pc:docMk/>
            <pc:sldMk cId="450632380" sldId="2147480910"/>
            <ac:grpSpMk id="38" creationId="{8374BF57-937A-E5AA-8441-F37FC696ABF5}"/>
          </ac:grpSpMkLst>
        </pc:grpChg>
        <pc:grpChg chg="mod">
          <ac:chgData name="Bilahari Manipuzha" userId="c6f889a9-f687-47f0-b408-4f4adb16c4ec" providerId="ADAL" clId="{718058C4-AE8E-43E6-B7C9-FE85D503037F}" dt="2024-03-01T12:52:14.594" v="249"/>
          <ac:grpSpMkLst>
            <pc:docMk/>
            <pc:sldMk cId="450632380" sldId="2147480910"/>
            <ac:grpSpMk id="40" creationId="{BFFDC5FD-B6AF-A12F-DB97-48E5AF1B2F9C}"/>
          </ac:grpSpMkLst>
        </pc:grpChg>
        <pc:grpChg chg="mod">
          <ac:chgData name="Bilahari Manipuzha" userId="c6f889a9-f687-47f0-b408-4f4adb16c4ec" providerId="ADAL" clId="{718058C4-AE8E-43E6-B7C9-FE85D503037F}" dt="2024-03-01T12:52:14.594" v="249"/>
          <ac:grpSpMkLst>
            <pc:docMk/>
            <pc:sldMk cId="450632380" sldId="2147480910"/>
            <ac:grpSpMk id="45" creationId="{9AE4339A-9B2E-FCB5-CE83-CE01BA101C0D}"/>
          </ac:grpSpMkLst>
        </pc:grpChg>
      </pc:sldChg>
      <pc:sldChg chg="addSp modSp add mod ord">
        <pc:chgData name="Bilahari Manipuzha" userId="c6f889a9-f687-47f0-b408-4f4adb16c4ec" providerId="ADAL" clId="{718058C4-AE8E-43E6-B7C9-FE85D503037F}" dt="2024-03-01T13:28:30.707" v="739" actId="20577"/>
        <pc:sldMkLst>
          <pc:docMk/>
          <pc:sldMk cId="3203877677" sldId="2147480911"/>
        </pc:sldMkLst>
        <pc:spChg chg="mod">
          <ac:chgData name="Bilahari Manipuzha" userId="c6f889a9-f687-47f0-b408-4f4adb16c4ec" providerId="ADAL" clId="{718058C4-AE8E-43E6-B7C9-FE85D503037F}" dt="2024-03-01T13:28:30.707" v="739" actId="20577"/>
          <ac:spMkLst>
            <pc:docMk/>
            <pc:sldMk cId="3203877677" sldId="2147480911"/>
            <ac:spMk id="3" creationId="{223B6597-A20F-759C-E3C0-72B394934830}"/>
          </ac:spMkLst>
        </pc:spChg>
        <pc:spChg chg="mod">
          <ac:chgData name="Bilahari Manipuzha" userId="c6f889a9-f687-47f0-b408-4f4adb16c4ec" providerId="ADAL" clId="{718058C4-AE8E-43E6-B7C9-FE85D503037F}" dt="2024-03-01T12:55:45.774" v="398" actId="34807"/>
          <ac:spMkLst>
            <pc:docMk/>
            <pc:sldMk cId="3203877677" sldId="2147480911"/>
            <ac:spMk id="4" creationId="{A4DCF1AA-C5A1-E5FD-C592-1C1697A43463}"/>
          </ac:spMkLst>
        </pc:spChg>
        <pc:spChg chg="add">
          <ac:chgData name="Bilahari Manipuzha" userId="c6f889a9-f687-47f0-b408-4f4adb16c4ec" providerId="ADAL" clId="{718058C4-AE8E-43E6-B7C9-FE85D503037F}" dt="2024-03-01T12:55:45.774" v="398" actId="34807"/>
          <ac:spMkLst>
            <pc:docMk/>
            <pc:sldMk cId="3203877677" sldId="2147480911"/>
            <ac:spMk id="11" creationId="{9E1D4E28-A684-DA52-F83F-6E5823D5ADAD}"/>
          </ac:spMkLst>
        </pc:spChg>
        <pc:picChg chg="mod">
          <ac:chgData name="Bilahari Manipuzha" userId="c6f889a9-f687-47f0-b408-4f4adb16c4ec" providerId="ADAL" clId="{718058C4-AE8E-43E6-B7C9-FE85D503037F}" dt="2024-03-01T12:55:45.774" v="398" actId="34807"/>
          <ac:picMkLst>
            <pc:docMk/>
            <pc:sldMk cId="3203877677" sldId="2147480911"/>
            <ac:picMk id="6" creationId="{2969DC55-913B-CA0C-C53B-CB859995FD45}"/>
          </ac:picMkLst>
        </pc:picChg>
      </pc:sldChg>
      <pc:sldChg chg="addSp delSp modSp new mod">
        <pc:chgData name="Bilahari Manipuzha" userId="c6f889a9-f687-47f0-b408-4f4adb16c4ec" providerId="ADAL" clId="{718058C4-AE8E-43E6-B7C9-FE85D503037F}" dt="2024-03-01T13:30:15.262" v="815" actId="20577"/>
        <pc:sldMkLst>
          <pc:docMk/>
          <pc:sldMk cId="691228723" sldId="2147480912"/>
        </pc:sldMkLst>
        <pc:spChg chg="mod">
          <ac:chgData name="Bilahari Manipuzha" userId="c6f889a9-f687-47f0-b408-4f4adb16c4ec" providerId="ADAL" clId="{718058C4-AE8E-43E6-B7C9-FE85D503037F}" dt="2024-03-01T13:30:11.152" v="805"/>
          <ac:spMkLst>
            <pc:docMk/>
            <pc:sldMk cId="691228723" sldId="2147480912"/>
            <ac:spMk id="2" creationId="{8F21E4BF-4A06-32E9-C307-EB88E8429BA4}"/>
          </ac:spMkLst>
        </pc:spChg>
        <pc:spChg chg="del">
          <ac:chgData name="Bilahari Manipuzha" userId="c6f889a9-f687-47f0-b408-4f4adb16c4ec" providerId="ADAL" clId="{718058C4-AE8E-43E6-B7C9-FE85D503037F}" dt="2024-03-01T13:29:48.906" v="785"/>
          <ac:spMkLst>
            <pc:docMk/>
            <pc:sldMk cId="691228723" sldId="2147480912"/>
            <ac:spMk id="3" creationId="{C0DB6AA9-F5FC-FEB0-6737-9A15C351C904}"/>
          </ac:spMkLst>
        </pc:spChg>
        <pc:spChg chg="add mod">
          <ac:chgData name="Bilahari Manipuzha" userId="c6f889a9-f687-47f0-b408-4f4adb16c4ec" providerId="ADAL" clId="{718058C4-AE8E-43E6-B7C9-FE85D503037F}" dt="2024-03-01T13:29:19.868" v="756" actId="113"/>
          <ac:spMkLst>
            <pc:docMk/>
            <pc:sldMk cId="691228723" sldId="2147480912"/>
            <ac:spMk id="5" creationId="{5A4DFCE1-E325-AB99-BA6B-4A252E0822A4}"/>
          </ac:spMkLst>
        </pc:spChg>
        <pc:spChg chg="add mod">
          <ac:chgData name="Bilahari Manipuzha" userId="c6f889a9-f687-47f0-b408-4f4adb16c4ec" providerId="ADAL" clId="{718058C4-AE8E-43E6-B7C9-FE85D503037F}" dt="2024-03-01T13:30:15.262" v="815" actId="20577"/>
          <ac:spMkLst>
            <pc:docMk/>
            <pc:sldMk cId="691228723" sldId="2147480912"/>
            <ac:spMk id="6" creationId="{2314B649-8D15-49FD-ED31-CEC76EFC33A4}"/>
          </ac:spMkLst>
        </pc:spChg>
      </pc:sldChg>
      <pc:sldMasterChg chg="delSldLayout">
        <pc:chgData name="Bilahari Manipuzha" userId="c6f889a9-f687-47f0-b408-4f4adb16c4ec" providerId="ADAL" clId="{718058C4-AE8E-43E6-B7C9-FE85D503037F}" dt="2024-03-01T12:52:26.736" v="252" actId="47"/>
        <pc:sldMasterMkLst>
          <pc:docMk/>
          <pc:sldMasterMk cId="409192463" sldId="2147483717"/>
        </pc:sldMasterMkLst>
        <pc:sldLayoutChg chg="del">
          <pc:chgData name="Bilahari Manipuzha" userId="c6f889a9-f687-47f0-b408-4f4adb16c4ec" providerId="ADAL" clId="{718058C4-AE8E-43E6-B7C9-FE85D503037F}" dt="2024-03-01T12:36:12.198" v="20" actId="47"/>
          <pc:sldLayoutMkLst>
            <pc:docMk/>
            <pc:sldMasterMk cId="409192463" sldId="2147483717"/>
            <pc:sldLayoutMk cId="2416931348" sldId="2147483735"/>
          </pc:sldLayoutMkLst>
        </pc:sldLayoutChg>
        <pc:sldLayoutChg chg="del">
          <pc:chgData name="Bilahari Manipuzha" userId="c6f889a9-f687-47f0-b408-4f4adb16c4ec" providerId="ADAL" clId="{718058C4-AE8E-43E6-B7C9-FE85D503037F}" dt="2024-03-01T12:36:03.497" v="18" actId="47"/>
          <pc:sldLayoutMkLst>
            <pc:docMk/>
            <pc:sldMasterMk cId="409192463" sldId="2147483717"/>
            <pc:sldLayoutMk cId="2125028737" sldId="2147483736"/>
          </pc:sldLayoutMkLst>
        </pc:sldLayoutChg>
        <pc:sldLayoutChg chg="del">
          <pc:chgData name="Bilahari Manipuzha" userId="c6f889a9-f687-47f0-b408-4f4adb16c4ec" providerId="ADAL" clId="{718058C4-AE8E-43E6-B7C9-FE85D503037F}" dt="2024-03-01T12:52:26.736" v="252" actId="47"/>
          <pc:sldLayoutMkLst>
            <pc:docMk/>
            <pc:sldMasterMk cId="409192463" sldId="2147483717"/>
            <pc:sldLayoutMk cId="3942277224" sldId="2147483738"/>
          </pc:sldLayoutMkLst>
        </pc:sldLayoutChg>
        <pc:sldLayoutChg chg="del">
          <pc:chgData name="Bilahari Manipuzha" userId="c6f889a9-f687-47f0-b408-4f4adb16c4ec" providerId="ADAL" clId="{718058C4-AE8E-43E6-B7C9-FE85D503037F}" dt="2024-03-01T12:35:58.503" v="16" actId="47"/>
          <pc:sldLayoutMkLst>
            <pc:docMk/>
            <pc:sldMasterMk cId="409192463" sldId="2147483717"/>
            <pc:sldLayoutMk cId="2533224410" sldId="2147483739"/>
          </pc:sldLayoutMkLst>
        </pc:sldLayoutChg>
      </pc:sldMasterChg>
    </pc:docChg>
  </pc:docChgLst>
  <pc:docChgLst>
    <pc:chgData name="Sidharth Sirish" userId="6645a3a7-0e28-4b12-ab54-0fef77fc26bf" providerId="ADAL" clId="{22561A5E-2D3D-4A0B-A22B-1DCDC2E190BE}"/>
    <pc:docChg chg="undo redo custSel addSld delSld modSld">
      <pc:chgData name="Sidharth Sirish" userId="6645a3a7-0e28-4b12-ab54-0fef77fc26bf" providerId="ADAL" clId="{22561A5E-2D3D-4A0B-A22B-1DCDC2E190BE}" dt="2024-03-11T12:12:09.819" v="552" actId="1076"/>
      <pc:docMkLst>
        <pc:docMk/>
      </pc:docMkLst>
      <pc:sldChg chg="modSp add mod">
        <pc:chgData name="Sidharth Sirish" userId="6645a3a7-0e28-4b12-ab54-0fef77fc26bf" providerId="ADAL" clId="{22561A5E-2D3D-4A0B-A22B-1DCDC2E190BE}" dt="2024-03-11T11:51:45.120" v="395"/>
        <pc:sldMkLst>
          <pc:docMk/>
          <pc:sldMk cId="863548720" sldId="2147478328"/>
        </pc:sldMkLst>
        <pc:spChg chg="mod">
          <ac:chgData name="Sidharth Sirish" userId="6645a3a7-0e28-4b12-ab54-0fef77fc26bf" providerId="ADAL" clId="{22561A5E-2D3D-4A0B-A22B-1DCDC2E190BE}" dt="2024-03-11T11:51:45.120" v="395"/>
          <ac:spMkLst>
            <pc:docMk/>
            <pc:sldMk cId="863548720" sldId="2147478328"/>
            <ac:spMk id="2" creationId="{2CF5DEA8-B7F2-62FC-5C57-087FB806C6AF}"/>
          </ac:spMkLst>
        </pc:spChg>
      </pc:sldChg>
      <pc:sldChg chg="addSp delSp modSp mod">
        <pc:chgData name="Sidharth Sirish" userId="6645a3a7-0e28-4b12-ab54-0fef77fc26bf" providerId="ADAL" clId="{22561A5E-2D3D-4A0B-A22B-1DCDC2E190BE}" dt="2024-03-10T08:23:53.928" v="358" actId="1076"/>
        <pc:sldMkLst>
          <pc:docMk/>
          <pc:sldMk cId="2693748070" sldId="2147480902"/>
        </pc:sldMkLst>
        <pc:spChg chg="add mod">
          <ac:chgData name="Sidharth Sirish" userId="6645a3a7-0e28-4b12-ab54-0fef77fc26bf" providerId="ADAL" clId="{22561A5E-2D3D-4A0B-A22B-1DCDC2E190BE}" dt="2024-03-10T07:13:14.812" v="195" actId="1076"/>
          <ac:spMkLst>
            <pc:docMk/>
            <pc:sldMk cId="2693748070" sldId="2147480902"/>
            <ac:spMk id="14" creationId="{D7D09E11-87F6-044B-C7DF-B8EB8E05F6A1}"/>
          </ac:spMkLst>
        </pc:spChg>
        <pc:spChg chg="add mod">
          <ac:chgData name="Sidharth Sirish" userId="6645a3a7-0e28-4b12-ab54-0fef77fc26bf" providerId="ADAL" clId="{22561A5E-2D3D-4A0B-A22B-1DCDC2E190BE}" dt="2024-03-10T07:13:27.644" v="206" actId="1076"/>
          <ac:spMkLst>
            <pc:docMk/>
            <pc:sldMk cId="2693748070" sldId="2147480902"/>
            <ac:spMk id="15" creationId="{3083F132-2D65-C684-05C0-3E444D51267B}"/>
          </ac:spMkLst>
        </pc:spChg>
        <pc:spChg chg="add mod">
          <ac:chgData name="Sidharth Sirish" userId="6645a3a7-0e28-4b12-ab54-0fef77fc26bf" providerId="ADAL" clId="{22561A5E-2D3D-4A0B-A22B-1DCDC2E190BE}" dt="2024-03-10T07:34:12.873" v="243" actId="1076"/>
          <ac:spMkLst>
            <pc:docMk/>
            <pc:sldMk cId="2693748070" sldId="2147480902"/>
            <ac:spMk id="23" creationId="{76859066-5AEB-D962-2E68-B3693B691C0D}"/>
          </ac:spMkLst>
        </pc:spChg>
        <pc:spChg chg="add mod">
          <ac:chgData name="Sidharth Sirish" userId="6645a3a7-0e28-4b12-ab54-0fef77fc26bf" providerId="ADAL" clId="{22561A5E-2D3D-4A0B-A22B-1DCDC2E190BE}" dt="2024-03-10T07:34:25.463" v="249" actId="20577"/>
          <ac:spMkLst>
            <pc:docMk/>
            <pc:sldMk cId="2693748070" sldId="2147480902"/>
            <ac:spMk id="24" creationId="{541F5C7D-B04F-2051-F665-79991AFE0911}"/>
          </ac:spMkLst>
        </pc:spChg>
        <pc:spChg chg="add mod">
          <ac:chgData name="Sidharth Sirish" userId="6645a3a7-0e28-4b12-ab54-0fef77fc26bf" providerId="ADAL" clId="{22561A5E-2D3D-4A0B-A22B-1DCDC2E190BE}" dt="2024-03-10T07:44:38.572" v="353" actId="208"/>
          <ac:spMkLst>
            <pc:docMk/>
            <pc:sldMk cId="2693748070" sldId="2147480902"/>
            <ac:spMk id="35" creationId="{0B2E89D4-E394-6FC3-ED0F-5C26D20C552B}"/>
          </ac:spMkLst>
        </pc:spChg>
        <pc:spChg chg="add del mod">
          <ac:chgData name="Sidharth Sirish" userId="6645a3a7-0e28-4b12-ab54-0fef77fc26bf" providerId="ADAL" clId="{22561A5E-2D3D-4A0B-A22B-1DCDC2E190BE}" dt="2024-03-10T08:23:53.928" v="358" actId="1076"/>
          <ac:spMkLst>
            <pc:docMk/>
            <pc:sldMk cId="2693748070" sldId="2147480902"/>
            <ac:spMk id="36" creationId="{DAAAD3AF-0277-60F2-9005-6120CBD36A03}"/>
          </ac:spMkLst>
        </pc:spChg>
        <pc:spChg chg="mod">
          <ac:chgData name="Sidharth Sirish" userId="6645a3a7-0e28-4b12-ab54-0fef77fc26bf" providerId="ADAL" clId="{22561A5E-2D3D-4A0B-A22B-1DCDC2E190BE}" dt="2024-03-10T07:03:49.275" v="0" actId="14100"/>
          <ac:spMkLst>
            <pc:docMk/>
            <pc:sldMk cId="2693748070" sldId="2147480902"/>
            <ac:spMk id="39" creationId="{00B9FB50-0D5C-FEB0-9C29-124BB0A3EE49}"/>
          </ac:spMkLst>
        </pc:spChg>
        <pc:spChg chg="mod">
          <ac:chgData name="Sidharth Sirish" userId="6645a3a7-0e28-4b12-ab54-0fef77fc26bf" providerId="ADAL" clId="{22561A5E-2D3D-4A0B-A22B-1DCDC2E190BE}" dt="2024-03-10T07:04:03.733" v="22" actId="14100"/>
          <ac:spMkLst>
            <pc:docMk/>
            <pc:sldMk cId="2693748070" sldId="2147480902"/>
            <ac:spMk id="42" creationId="{81FC0CF3-2684-4A2B-C024-A9709E0B76E2}"/>
          </ac:spMkLst>
        </pc:spChg>
        <pc:spChg chg="mod">
          <ac:chgData name="Sidharth Sirish" userId="6645a3a7-0e28-4b12-ab54-0fef77fc26bf" providerId="ADAL" clId="{22561A5E-2D3D-4A0B-A22B-1DCDC2E190BE}" dt="2024-03-10T07:04:10.024" v="23" actId="14100"/>
          <ac:spMkLst>
            <pc:docMk/>
            <pc:sldMk cId="2693748070" sldId="2147480902"/>
            <ac:spMk id="45" creationId="{A094AFB5-399C-41A2-8CA7-5FBB40DD8313}"/>
          </ac:spMkLst>
        </pc:spChg>
        <pc:spChg chg="mod">
          <ac:chgData name="Sidharth Sirish" userId="6645a3a7-0e28-4b12-ab54-0fef77fc26bf" providerId="ADAL" clId="{22561A5E-2D3D-4A0B-A22B-1DCDC2E190BE}" dt="2024-03-10T07:03:54.736" v="1" actId="14100"/>
          <ac:spMkLst>
            <pc:docMk/>
            <pc:sldMk cId="2693748070" sldId="2147480902"/>
            <ac:spMk id="48" creationId="{1160A770-63F8-46B7-BF5E-02FAFDBC6468}"/>
          </ac:spMkLst>
        </pc:spChg>
        <pc:spChg chg="mod">
          <ac:chgData name="Sidharth Sirish" userId="6645a3a7-0e28-4b12-ab54-0fef77fc26bf" providerId="ADAL" clId="{22561A5E-2D3D-4A0B-A22B-1DCDC2E190BE}" dt="2024-03-10T07:09:41.538" v="148" actId="14100"/>
          <ac:spMkLst>
            <pc:docMk/>
            <pc:sldMk cId="2693748070" sldId="2147480902"/>
            <ac:spMk id="87" creationId="{234E6412-D9EA-B070-CEE8-CAEAB5D3059A}"/>
          </ac:spMkLst>
        </pc:spChg>
        <pc:spChg chg="mod">
          <ac:chgData name="Sidharth Sirish" userId="6645a3a7-0e28-4b12-ab54-0fef77fc26bf" providerId="ADAL" clId="{22561A5E-2D3D-4A0B-A22B-1DCDC2E190BE}" dt="2024-03-10T07:04:14.541" v="43" actId="1036"/>
          <ac:spMkLst>
            <pc:docMk/>
            <pc:sldMk cId="2693748070" sldId="2147480902"/>
            <ac:spMk id="99" creationId="{8F215FA3-E528-9D8F-D58C-DDFC6986929E}"/>
          </ac:spMkLst>
        </pc:spChg>
        <pc:spChg chg="mod">
          <ac:chgData name="Sidharth Sirish" userId="6645a3a7-0e28-4b12-ab54-0fef77fc26bf" providerId="ADAL" clId="{22561A5E-2D3D-4A0B-A22B-1DCDC2E190BE}" dt="2024-03-10T07:03:58.401" v="21" actId="1035"/>
          <ac:spMkLst>
            <pc:docMk/>
            <pc:sldMk cId="2693748070" sldId="2147480902"/>
            <ac:spMk id="100" creationId="{B13A3352-6587-7006-E749-3E9BF7232E6C}"/>
          </ac:spMkLst>
        </pc:spChg>
        <pc:spChg chg="mod">
          <ac:chgData name="Sidharth Sirish" userId="6645a3a7-0e28-4b12-ab54-0fef77fc26bf" providerId="ADAL" clId="{22561A5E-2D3D-4A0B-A22B-1DCDC2E190BE}" dt="2024-03-10T07:09:59.389" v="167" actId="14100"/>
          <ac:spMkLst>
            <pc:docMk/>
            <pc:sldMk cId="2693748070" sldId="2147480902"/>
            <ac:spMk id="110" creationId="{4A01D664-438C-C29E-C180-C9F0A17AC09C}"/>
          </ac:spMkLst>
        </pc:spChg>
        <pc:spChg chg="mod">
          <ac:chgData name="Sidharth Sirish" userId="6645a3a7-0e28-4b12-ab54-0fef77fc26bf" providerId="ADAL" clId="{22561A5E-2D3D-4A0B-A22B-1DCDC2E190BE}" dt="2024-03-10T07:09:55.348" v="166" actId="1035"/>
          <ac:spMkLst>
            <pc:docMk/>
            <pc:sldMk cId="2693748070" sldId="2147480902"/>
            <ac:spMk id="111" creationId="{843F369A-A17C-1F07-C799-0CF4B3D1282E}"/>
          </ac:spMkLst>
        </pc:spChg>
        <pc:spChg chg="mod">
          <ac:chgData name="Sidharth Sirish" userId="6645a3a7-0e28-4b12-ab54-0fef77fc26bf" providerId="ADAL" clId="{22561A5E-2D3D-4A0B-A22B-1DCDC2E190BE}" dt="2024-03-10T07:05:08.808" v="125" actId="1035"/>
          <ac:spMkLst>
            <pc:docMk/>
            <pc:sldMk cId="2693748070" sldId="2147480902"/>
            <ac:spMk id="113" creationId="{9F5B0838-F6F2-34D5-048C-DF9DCAA2EF89}"/>
          </ac:spMkLst>
        </pc:spChg>
        <pc:spChg chg="mod">
          <ac:chgData name="Sidharth Sirish" userId="6645a3a7-0e28-4b12-ab54-0fef77fc26bf" providerId="ADAL" clId="{22561A5E-2D3D-4A0B-A22B-1DCDC2E190BE}" dt="2024-03-10T07:05:08.808" v="125" actId="1035"/>
          <ac:spMkLst>
            <pc:docMk/>
            <pc:sldMk cId="2693748070" sldId="2147480902"/>
            <ac:spMk id="114" creationId="{E7BECF53-A53A-3E97-D47D-285F2C37F04D}"/>
          </ac:spMkLst>
        </pc:spChg>
        <pc:spChg chg="mod">
          <ac:chgData name="Sidharth Sirish" userId="6645a3a7-0e28-4b12-ab54-0fef77fc26bf" providerId="ADAL" clId="{22561A5E-2D3D-4A0B-A22B-1DCDC2E190BE}" dt="2024-03-10T07:41:19.059" v="304" actId="1076"/>
          <ac:spMkLst>
            <pc:docMk/>
            <pc:sldMk cId="2693748070" sldId="2147480902"/>
            <ac:spMk id="118" creationId="{135F422E-A91C-8AE3-9A2E-59488847BF71}"/>
          </ac:spMkLst>
        </pc:spChg>
        <pc:spChg chg="mod">
          <ac:chgData name="Sidharth Sirish" userId="6645a3a7-0e28-4b12-ab54-0fef77fc26bf" providerId="ADAL" clId="{22561A5E-2D3D-4A0B-A22B-1DCDC2E190BE}" dt="2024-03-10T07:41:13.018" v="301" actId="1076"/>
          <ac:spMkLst>
            <pc:docMk/>
            <pc:sldMk cId="2693748070" sldId="2147480902"/>
            <ac:spMk id="119" creationId="{37C71E77-9119-7F77-D0B1-F8D02A112E61}"/>
          </ac:spMkLst>
        </pc:spChg>
        <pc:spChg chg="mod">
          <ac:chgData name="Sidharth Sirish" userId="6645a3a7-0e28-4b12-ab54-0fef77fc26bf" providerId="ADAL" clId="{22561A5E-2D3D-4A0B-A22B-1DCDC2E190BE}" dt="2024-03-10T07:41:15.605" v="303" actId="1076"/>
          <ac:spMkLst>
            <pc:docMk/>
            <pc:sldMk cId="2693748070" sldId="2147480902"/>
            <ac:spMk id="122" creationId="{E1805371-5813-C5A3-E979-BF1C0CEF8B47}"/>
          </ac:spMkLst>
        </pc:spChg>
        <pc:picChg chg="add mod">
          <ac:chgData name="Sidharth Sirish" userId="6645a3a7-0e28-4b12-ab54-0fef77fc26bf" providerId="ADAL" clId="{22561A5E-2D3D-4A0B-A22B-1DCDC2E190BE}" dt="2024-03-10T07:11:02.675" v="174" actId="1076"/>
          <ac:picMkLst>
            <pc:docMk/>
            <pc:sldMk cId="2693748070" sldId="2147480902"/>
            <ac:picMk id="8" creationId="{46AA24D2-5232-25F8-665D-7D0CCB293663}"/>
          </ac:picMkLst>
        </pc:picChg>
        <pc:picChg chg="add mod">
          <ac:chgData name="Sidharth Sirish" userId="6645a3a7-0e28-4b12-ab54-0fef77fc26bf" providerId="ADAL" clId="{22561A5E-2D3D-4A0B-A22B-1DCDC2E190BE}" dt="2024-03-10T07:11:11.560" v="176" actId="1076"/>
          <ac:picMkLst>
            <pc:docMk/>
            <pc:sldMk cId="2693748070" sldId="2147480902"/>
            <ac:picMk id="9" creationId="{BD818E61-0BA6-20C0-8973-16E014CA459A}"/>
          </ac:picMkLst>
        </pc:picChg>
        <pc:picChg chg="add del mod">
          <ac:chgData name="Sidharth Sirish" userId="6645a3a7-0e28-4b12-ab54-0fef77fc26bf" providerId="ADAL" clId="{22561A5E-2D3D-4A0B-A22B-1DCDC2E190BE}" dt="2024-03-10T07:31:56.007" v="209" actId="478"/>
          <ac:picMkLst>
            <pc:docMk/>
            <pc:sldMk cId="2693748070" sldId="2147480902"/>
            <ac:picMk id="16" creationId="{EC243909-BBEC-6CC0-B91F-EDB83C0B7E7C}"/>
          </ac:picMkLst>
        </pc:picChg>
        <pc:picChg chg="add mod">
          <ac:chgData name="Sidharth Sirish" userId="6645a3a7-0e28-4b12-ab54-0fef77fc26bf" providerId="ADAL" clId="{22561A5E-2D3D-4A0B-A22B-1DCDC2E190BE}" dt="2024-03-10T07:33:39.744" v="229" actId="1076"/>
          <ac:picMkLst>
            <pc:docMk/>
            <pc:sldMk cId="2693748070" sldId="2147480902"/>
            <ac:picMk id="17" creationId="{6615A1F9-00D2-C2FF-16AA-19C257C87F18}"/>
          </ac:picMkLst>
        </pc:picChg>
        <pc:picChg chg="add del mod">
          <ac:chgData name="Sidharth Sirish" userId="6645a3a7-0e28-4b12-ab54-0fef77fc26bf" providerId="ADAL" clId="{22561A5E-2D3D-4A0B-A22B-1DCDC2E190BE}" dt="2024-03-10T07:37:51.475" v="258" actId="478"/>
          <ac:picMkLst>
            <pc:docMk/>
            <pc:sldMk cId="2693748070" sldId="2147480902"/>
            <ac:picMk id="25" creationId="{840D56EB-2CB6-20F2-B3C2-F4A99C13CC8B}"/>
          </ac:picMkLst>
        </pc:picChg>
        <pc:picChg chg="add del mod">
          <ac:chgData name="Sidharth Sirish" userId="6645a3a7-0e28-4b12-ab54-0fef77fc26bf" providerId="ADAL" clId="{22561A5E-2D3D-4A0B-A22B-1DCDC2E190BE}" dt="2024-03-10T07:37:51.475" v="258" actId="478"/>
          <ac:picMkLst>
            <pc:docMk/>
            <pc:sldMk cId="2693748070" sldId="2147480902"/>
            <ac:picMk id="26" creationId="{56BAF98F-E87D-80EF-7592-C67ED3AB84A7}"/>
          </ac:picMkLst>
        </pc:picChg>
        <pc:picChg chg="add mod">
          <ac:chgData name="Sidharth Sirish" userId="6645a3a7-0e28-4b12-ab54-0fef77fc26bf" providerId="ADAL" clId="{22561A5E-2D3D-4A0B-A22B-1DCDC2E190BE}" dt="2024-03-10T07:41:33.050" v="316" actId="1038"/>
          <ac:picMkLst>
            <pc:docMk/>
            <pc:sldMk cId="2693748070" sldId="2147480902"/>
            <ac:picMk id="27" creationId="{C8FB7AF1-5B5B-00E4-18AC-6F3905751B3D}"/>
          </ac:picMkLst>
        </pc:picChg>
        <pc:picChg chg="add mod">
          <ac:chgData name="Sidharth Sirish" userId="6645a3a7-0e28-4b12-ab54-0fef77fc26bf" providerId="ADAL" clId="{22561A5E-2D3D-4A0B-A22B-1DCDC2E190BE}" dt="2024-03-10T07:41:33.050" v="316" actId="1038"/>
          <ac:picMkLst>
            <pc:docMk/>
            <pc:sldMk cId="2693748070" sldId="2147480902"/>
            <ac:picMk id="28" creationId="{2D734EF1-3602-01BD-C299-5724D6BD5900}"/>
          </ac:picMkLst>
        </pc:picChg>
        <pc:picChg chg="mod">
          <ac:chgData name="Sidharth Sirish" userId="6645a3a7-0e28-4b12-ab54-0fef77fc26bf" providerId="ADAL" clId="{22561A5E-2D3D-4A0B-A22B-1DCDC2E190BE}" dt="2024-03-10T07:09:55.348" v="166" actId="1035"/>
          <ac:picMkLst>
            <pc:docMk/>
            <pc:sldMk cId="2693748070" sldId="2147480902"/>
            <ac:picMk id="112" creationId="{24F06B40-AA79-268D-6BDE-05B505F633FF}"/>
          </ac:picMkLst>
        </pc:picChg>
        <pc:picChg chg="del">
          <ac:chgData name="Sidharth Sirish" userId="6645a3a7-0e28-4b12-ab54-0fef77fc26bf" providerId="ADAL" clId="{22561A5E-2D3D-4A0B-A22B-1DCDC2E190BE}" dt="2024-03-10T07:35:02.483" v="250" actId="478"/>
          <ac:picMkLst>
            <pc:docMk/>
            <pc:sldMk cId="2693748070" sldId="2147480902"/>
            <ac:picMk id="123" creationId="{5CAF4F23-EB63-ED2B-9B25-2E91E0E833E0}"/>
          </ac:picMkLst>
        </pc:picChg>
        <pc:cxnChg chg="add mod">
          <ac:chgData name="Sidharth Sirish" userId="6645a3a7-0e28-4b12-ab54-0fef77fc26bf" providerId="ADAL" clId="{22561A5E-2D3D-4A0B-A22B-1DCDC2E190BE}" dt="2024-03-10T07:12:36.831" v="181" actId="14100"/>
          <ac:cxnSpMkLst>
            <pc:docMk/>
            <pc:sldMk cId="2693748070" sldId="2147480902"/>
            <ac:cxnSpMk id="10" creationId="{E2B7B8E9-204E-A714-827E-ED0774C11698}"/>
          </ac:cxnSpMkLst>
        </pc:cxnChg>
        <pc:cxnChg chg="add mod">
          <ac:chgData name="Sidharth Sirish" userId="6645a3a7-0e28-4b12-ab54-0fef77fc26bf" providerId="ADAL" clId="{22561A5E-2D3D-4A0B-A22B-1DCDC2E190BE}" dt="2024-03-10T07:12:42.544" v="183" actId="1076"/>
          <ac:cxnSpMkLst>
            <pc:docMk/>
            <pc:sldMk cId="2693748070" sldId="2147480902"/>
            <ac:cxnSpMk id="13" creationId="{773210B2-7665-1B06-7F00-D3330E4CAD6B}"/>
          </ac:cxnSpMkLst>
        </pc:cxnChg>
        <pc:cxnChg chg="add mod">
          <ac:chgData name="Sidharth Sirish" userId="6645a3a7-0e28-4b12-ab54-0fef77fc26bf" providerId="ADAL" clId="{22561A5E-2D3D-4A0B-A22B-1DCDC2E190BE}" dt="2024-03-10T07:33:39.744" v="229" actId="1076"/>
          <ac:cxnSpMkLst>
            <pc:docMk/>
            <pc:sldMk cId="2693748070" sldId="2147480902"/>
            <ac:cxnSpMk id="18" creationId="{D6C4059E-F0A7-5ED1-07D2-65638F7D8771}"/>
          </ac:cxnSpMkLst>
        </pc:cxnChg>
        <pc:cxnChg chg="add mod">
          <ac:chgData name="Sidharth Sirish" userId="6645a3a7-0e28-4b12-ab54-0fef77fc26bf" providerId="ADAL" clId="{22561A5E-2D3D-4A0B-A22B-1DCDC2E190BE}" dt="2024-03-10T07:33:29.307" v="227" actId="14100"/>
          <ac:cxnSpMkLst>
            <pc:docMk/>
            <pc:sldMk cId="2693748070" sldId="2147480902"/>
            <ac:cxnSpMk id="20" creationId="{17A6A0E5-4E01-CFF5-F6C5-505DD2FC168F}"/>
          </ac:cxnSpMkLst>
        </pc:cxnChg>
        <pc:cxnChg chg="add mod">
          <ac:chgData name="Sidharth Sirish" userId="6645a3a7-0e28-4b12-ab54-0fef77fc26bf" providerId="ADAL" clId="{22561A5E-2D3D-4A0B-A22B-1DCDC2E190BE}" dt="2024-03-10T07:41:33.050" v="316" actId="1038"/>
          <ac:cxnSpMkLst>
            <pc:docMk/>
            <pc:sldMk cId="2693748070" sldId="2147480902"/>
            <ac:cxnSpMk id="29" creationId="{8EFC6746-062A-A274-FB39-DA6152068EFF}"/>
          </ac:cxnSpMkLst>
        </pc:cxnChg>
        <pc:cxnChg chg="add mod">
          <ac:chgData name="Sidharth Sirish" userId="6645a3a7-0e28-4b12-ab54-0fef77fc26bf" providerId="ADAL" clId="{22561A5E-2D3D-4A0B-A22B-1DCDC2E190BE}" dt="2024-03-10T07:41:33.050" v="316" actId="1038"/>
          <ac:cxnSpMkLst>
            <pc:docMk/>
            <pc:sldMk cId="2693748070" sldId="2147480902"/>
            <ac:cxnSpMk id="30" creationId="{13477A87-FECB-FFE9-6B29-BAFFD027AAD5}"/>
          </ac:cxnSpMkLst>
        </pc:cxnChg>
        <pc:cxnChg chg="add mod">
          <ac:chgData name="Sidharth Sirish" userId="6645a3a7-0e28-4b12-ab54-0fef77fc26bf" providerId="ADAL" clId="{22561A5E-2D3D-4A0B-A22B-1DCDC2E190BE}" dt="2024-03-10T07:41:33.050" v="316" actId="1038"/>
          <ac:cxnSpMkLst>
            <pc:docMk/>
            <pc:sldMk cId="2693748070" sldId="2147480902"/>
            <ac:cxnSpMk id="31" creationId="{59EF4072-E5C0-6529-36D1-49E55FA07FB1}"/>
          </ac:cxnSpMkLst>
        </pc:cxnChg>
        <pc:cxnChg chg="add mod">
          <ac:chgData name="Sidharth Sirish" userId="6645a3a7-0e28-4b12-ab54-0fef77fc26bf" providerId="ADAL" clId="{22561A5E-2D3D-4A0B-A22B-1DCDC2E190BE}" dt="2024-03-10T07:42:00.255" v="321" actId="1036"/>
          <ac:cxnSpMkLst>
            <pc:docMk/>
            <pc:sldMk cId="2693748070" sldId="2147480902"/>
            <ac:cxnSpMk id="32" creationId="{931762E9-1AE7-C2C7-3E9A-D9126A4F5CCD}"/>
          </ac:cxnSpMkLst>
        </pc:cxnChg>
        <pc:cxnChg chg="mod">
          <ac:chgData name="Sidharth Sirish" userId="6645a3a7-0e28-4b12-ab54-0fef77fc26bf" providerId="ADAL" clId="{22561A5E-2D3D-4A0B-A22B-1DCDC2E190BE}" dt="2024-03-10T07:10:13.177" v="170" actId="14100"/>
          <ac:cxnSpMkLst>
            <pc:docMk/>
            <pc:sldMk cId="2693748070" sldId="2147480902"/>
            <ac:cxnSpMk id="115" creationId="{3ACDC7A3-F03A-43FD-DF52-72893AF87B7A}"/>
          </ac:cxnSpMkLst>
        </pc:cxnChg>
        <pc:cxnChg chg="mod">
          <ac:chgData name="Sidharth Sirish" userId="6645a3a7-0e28-4b12-ab54-0fef77fc26bf" providerId="ADAL" clId="{22561A5E-2D3D-4A0B-A22B-1DCDC2E190BE}" dt="2024-03-10T07:10:08.913" v="169" actId="14100"/>
          <ac:cxnSpMkLst>
            <pc:docMk/>
            <pc:sldMk cId="2693748070" sldId="2147480902"/>
            <ac:cxnSpMk id="116" creationId="{0C913D5D-2C6D-89AE-55E3-7591E7456CE8}"/>
          </ac:cxnSpMkLst>
        </pc:cxnChg>
        <pc:cxnChg chg="mod">
          <ac:chgData name="Sidharth Sirish" userId="6645a3a7-0e28-4b12-ab54-0fef77fc26bf" providerId="ADAL" clId="{22561A5E-2D3D-4A0B-A22B-1DCDC2E190BE}" dt="2024-03-10T07:41:42.358" v="318" actId="14100"/>
          <ac:cxnSpMkLst>
            <pc:docMk/>
            <pc:sldMk cId="2693748070" sldId="2147480902"/>
            <ac:cxnSpMk id="117" creationId="{037A22CA-E193-F014-FADE-D9ADEE893DF6}"/>
          </ac:cxnSpMkLst>
        </pc:cxnChg>
        <pc:cxnChg chg="mod">
          <ac:chgData name="Sidharth Sirish" userId="6645a3a7-0e28-4b12-ab54-0fef77fc26bf" providerId="ADAL" clId="{22561A5E-2D3D-4A0B-A22B-1DCDC2E190BE}" dt="2024-03-10T07:41:47.171" v="320" actId="14100"/>
          <ac:cxnSpMkLst>
            <pc:docMk/>
            <pc:sldMk cId="2693748070" sldId="2147480902"/>
            <ac:cxnSpMk id="124" creationId="{2E34CF2D-45F5-9EDC-D51C-D7C6F60C2B51}"/>
          </ac:cxnSpMkLst>
        </pc:cxnChg>
      </pc:sldChg>
      <pc:sldChg chg="addSp modSp add mod">
        <pc:chgData name="Sidharth Sirish" userId="6645a3a7-0e28-4b12-ab54-0fef77fc26bf" providerId="ADAL" clId="{22561A5E-2D3D-4A0B-A22B-1DCDC2E190BE}" dt="2024-03-11T12:12:09.819" v="552" actId="1076"/>
        <pc:sldMkLst>
          <pc:docMk/>
          <pc:sldMk cId="1308451463" sldId="2147480913"/>
        </pc:sldMkLst>
        <pc:spChg chg="mod">
          <ac:chgData name="Sidharth Sirish" userId="6645a3a7-0e28-4b12-ab54-0fef77fc26bf" providerId="ADAL" clId="{22561A5E-2D3D-4A0B-A22B-1DCDC2E190BE}" dt="2024-03-11T12:06:01.358" v="455" actId="20577"/>
          <ac:spMkLst>
            <pc:docMk/>
            <pc:sldMk cId="1308451463" sldId="2147480913"/>
            <ac:spMk id="2" creationId="{2CF5DEA8-B7F2-62FC-5C57-087FB806C6AF}"/>
          </ac:spMkLst>
        </pc:spChg>
        <pc:spChg chg="add mod">
          <ac:chgData name="Sidharth Sirish" userId="6645a3a7-0e28-4b12-ab54-0fef77fc26bf" providerId="ADAL" clId="{22561A5E-2D3D-4A0B-A22B-1DCDC2E190BE}" dt="2024-03-11T12:08:13.040" v="493" actId="1076"/>
          <ac:spMkLst>
            <pc:docMk/>
            <pc:sldMk cId="1308451463" sldId="2147480913"/>
            <ac:spMk id="9" creationId="{C7E535DA-8A0E-ED85-659B-DCA384377736}"/>
          </ac:spMkLst>
        </pc:spChg>
        <pc:spChg chg="add mod">
          <ac:chgData name="Sidharth Sirish" userId="6645a3a7-0e28-4b12-ab54-0fef77fc26bf" providerId="ADAL" clId="{22561A5E-2D3D-4A0B-A22B-1DCDC2E190BE}" dt="2024-03-11T12:09:16.365" v="526" actId="1037"/>
          <ac:spMkLst>
            <pc:docMk/>
            <pc:sldMk cId="1308451463" sldId="2147480913"/>
            <ac:spMk id="10" creationId="{4257AB3C-9A73-5B6F-5457-CEB21AA43926}"/>
          </ac:spMkLst>
        </pc:spChg>
        <pc:spChg chg="add mod">
          <ac:chgData name="Sidharth Sirish" userId="6645a3a7-0e28-4b12-ab54-0fef77fc26bf" providerId="ADAL" clId="{22561A5E-2D3D-4A0B-A22B-1DCDC2E190BE}" dt="2024-03-11T12:09:12.675" v="522" actId="1037"/>
          <ac:spMkLst>
            <pc:docMk/>
            <pc:sldMk cId="1308451463" sldId="2147480913"/>
            <ac:spMk id="11" creationId="{F0BBCC66-EA08-40C7-FCCA-5DA93AEB747D}"/>
          </ac:spMkLst>
        </pc:spChg>
        <pc:spChg chg="add mod">
          <ac:chgData name="Sidharth Sirish" userId="6645a3a7-0e28-4b12-ab54-0fef77fc26bf" providerId="ADAL" clId="{22561A5E-2D3D-4A0B-A22B-1DCDC2E190BE}" dt="2024-03-11T12:09:08.093" v="518" actId="1038"/>
          <ac:spMkLst>
            <pc:docMk/>
            <pc:sldMk cId="1308451463" sldId="2147480913"/>
            <ac:spMk id="12" creationId="{DFF9CC54-02C1-DE4D-40B0-FBEF6D2C896C}"/>
          </ac:spMkLst>
        </pc:spChg>
        <pc:spChg chg="mod">
          <ac:chgData name="Sidharth Sirish" userId="6645a3a7-0e28-4b12-ab54-0fef77fc26bf" providerId="ADAL" clId="{22561A5E-2D3D-4A0B-A22B-1DCDC2E190BE}" dt="2024-03-11T12:07:13.189" v="467" actId="1076"/>
          <ac:spMkLst>
            <pc:docMk/>
            <pc:sldMk cId="1308451463" sldId="2147480913"/>
            <ac:spMk id="13" creationId="{27A90F70-72F8-E03C-B114-80AF0F2AAE14}"/>
          </ac:spMkLst>
        </pc:spChg>
        <pc:spChg chg="add mod">
          <ac:chgData name="Sidharth Sirish" userId="6645a3a7-0e28-4b12-ab54-0fef77fc26bf" providerId="ADAL" clId="{22561A5E-2D3D-4A0B-A22B-1DCDC2E190BE}" dt="2024-03-11T12:12:09.819" v="552" actId="1076"/>
          <ac:spMkLst>
            <pc:docMk/>
            <pc:sldMk cId="1308451463" sldId="2147480913"/>
            <ac:spMk id="14" creationId="{AA1AB4F2-2549-10F2-8B87-0244C977825E}"/>
          </ac:spMkLst>
        </pc:spChg>
        <pc:spChg chg="add mod">
          <ac:chgData name="Sidharth Sirish" userId="6645a3a7-0e28-4b12-ab54-0fef77fc26bf" providerId="ADAL" clId="{22561A5E-2D3D-4A0B-A22B-1DCDC2E190BE}" dt="2024-03-11T12:12:03.472" v="551" actId="1035"/>
          <ac:spMkLst>
            <pc:docMk/>
            <pc:sldMk cId="1308451463" sldId="2147480913"/>
            <ac:spMk id="15" creationId="{7EE00E96-D673-723A-6A49-403357A94D77}"/>
          </ac:spMkLst>
        </pc:spChg>
        <pc:spChg chg="mod">
          <ac:chgData name="Sidharth Sirish" userId="6645a3a7-0e28-4b12-ab54-0fef77fc26bf" providerId="ADAL" clId="{22561A5E-2D3D-4A0B-A22B-1DCDC2E190BE}" dt="2024-03-11T12:11:20.753" v="533" actId="1076"/>
          <ac:spMkLst>
            <pc:docMk/>
            <pc:sldMk cId="1308451463" sldId="2147480913"/>
            <ac:spMk id="101" creationId="{854CF556-6D04-CD1D-E26D-CC1535107ED6}"/>
          </ac:spMkLst>
        </pc:spChg>
        <pc:picChg chg="add mod">
          <ac:chgData name="Sidharth Sirish" userId="6645a3a7-0e28-4b12-ab54-0fef77fc26bf" providerId="ADAL" clId="{22561A5E-2D3D-4A0B-A22B-1DCDC2E190BE}" dt="2024-03-11T12:08:05.429" v="491" actId="1076"/>
          <ac:picMkLst>
            <pc:docMk/>
            <pc:sldMk cId="1308451463" sldId="2147480913"/>
            <ac:picMk id="5" creationId="{308C5D5E-79DF-036B-D828-B9CEA16A5D3D}"/>
          </ac:picMkLst>
        </pc:picChg>
        <pc:picChg chg="add mod">
          <ac:chgData name="Sidharth Sirish" userId="6645a3a7-0e28-4b12-ab54-0fef77fc26bf" providerId="ADAL" clId="{22561A5E-2D3D-4A0B-A22B-1DCDC2E190BE}" dt="2024-03-11T12:12:03.472" v="551" actId="1035"/>
          <ac:picMkLst>
            <pc:docMk/>
            <pc:sldMk cId="1308451463" sldId="2147480913"/>
            <ac:picMk id="19" creationId="{0C321CC4-B6A3-7740-454D-E3688D8DC5E9}"/>
          </ac:picMkLst>
        </pc:picChg>
      </pc:sldChg>
      <pc:sldChg chg="addSp modSp new del mod">
        <pc:chgData name="Sidharth Sirish" userId="6645a3a7-0e28-4b12-ab54-0fef77fc26bf" providerId="ADAL" clId="{22561A5E-2D3D-4A0B-A22B-1DCDC2E190BE}" dt="2024-03-11T11:51:43.371" v="394" actId="2696"/>
        <pc:sldMkLst>
          <pc:docMk/>
          <pc:sldMk cId="2962672620" sldId="2147480913"/>
        </pc:sldMkLst>
        <pc:spChg chg="mod">
          <ac:chgData name="Sidharth Sirish" userId="6645a3a7-0e28-4b12-ab54-0fef77fc26bf" providerId="ADAL" clId="{22561A5E-2D3D-4A0B-A22B-1DCDC2E190BE}" dt="2024-03-11T10:23:25.138" v="391" actId="20577"/>
          <ac:spMkLst>
            <pc:docMk/>
            <pc:sldMk cId="2962672620" sldId="2147480913"/>
            <ac:spMk id="2" creationId="{32997209-F6FA-C167-AC0A-93CB75256DEF}"/>
          </ac:spMkLst>
        </pc:spChg>
        <pc:spChg chg="add mod">
          <ac:chgData name="Sidharth Sirish" userId="6645a3a7-0e28-4b12-ab54-0fef77fc26bf" providerId="ADAL" clId="{22561A5E-2D3D-4A0B-A22B-1DCDC2E190BE}" dt="2024-03-11T10:24:36.804" v="392"/>
          <ac:spMkLst>
            <pc:docMk/>
            <pc:sldMk cId="2962672620" sldId="2147480913"/>
            <ac:spMk id="4" creationId="{C1ECD70E-40F6-9CEB-0FE6-557A6E1C9C79}"/>
          </ac:spMkLst>
        </pc:spChg>
      </pc:sldChg>
    </pc:docChg>
  </pc:docChgLst>
</pc:chgInfo>
</file>

<file path=ppt/comments/modernComment_7FFFF543_1AB18DA1.xml><?xml version="1.0" encoding="utf-8"?>
<p188:cmLst xmlns:a="http://schemas.openxmlformats.org/drawingml/2006/main" xmlns:r="http://schemas.openxmlformats.org/officeDocument/2006/relationships" xmlns:p188="http://schemas.microsoft.com/office/powerpoint/2018/8/main">
  <p188:cm id="{F459AFEE-71FC-41DD-93BD-E4A8C0033A7E}" authorId="{1FFA0E14-4483-6722-25FF-15770E862043}" created="2024-02-09T01:39:10.237">
    <pc:sldMkLst xmlns:pc="http://schemas.microsoft.com/office/powerpoint/2013/main/command">
      <pc:docMk/>
      <pc:sldMk cId="230521988" sldId="2147478317"/>
    </pc:sldMkLst>
    <p188:txBody>
      <a:bodyPr/>
      <a:lstStyle/>
      <a:p>
        <a:r>
          <a:rPr lang="en-US"/>
          <a:t>Please have data on the left and consumption on the right side</a:t>
        </a:r>
      </a:p>
    </p188:txBody>
  </p188:cm>
</p188: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5A1090-1B1E-4CE5-A7D0-7B140C9C728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A6F86D16-3CD3-4A23-97B1-12135DE9CE9E}">
      <dgm:prSet phldrT="[Text]"/>
      <dgm:spPr/>
      <dgm:t>
        <a:bodyPr/>
        <a:lstStyle/>
        <a:p>
          <a:r>
            <a:rPr lang="en-US" b="0" i="0"/>
            <a:t>Empowerment for Business Users</a:t>
          </a:r>
          <a:endParaRPr lang="en-US" dirty="0"/>
        </a:p>
      </dgm:t>
    </dgm:pt>
    <dgm:pt modelId="{E47E4C39-0601-410C-A2A7-148ACAC0FB10}" type="parTrans" cxnId="{69C645D5-A692-4F49-A010-A6ECFB8FC368}">
      <dgm:prSet/>
      <dgm:spPr/>
      <dgm:t>
        <a:bodyPr/>
        <a:lstStyle/>
        <a:p>
          <a:endParaRPr lang="en-US"/>
        </a:p>
      </dgm:t>
    </dgm:pt>
    <dgm:pt modelId="{E0BB5513-656D-4534-80B0-C248A51D0128}" type="sibTrans" cxnId="{69C645D5-A692-4F49-A010-A6ECFB8FC368}">
      <dgm:prSet/>
      <dgm:spPr/>
      <dgm:t>
        <a:bodyPr/>
        <a:lstStyle/>
        <a:p>
          <a:endParaRPr lang="en-US"/>
        </a:p>
      </dgm:t>
    </dgm:pt>
    <dgm:pt modelId="{25C7A3FB-F5A0-4A4A-8491-95F0058292B3}">
      <dgm:prSet phldrT="[Text]"/>
      <dgm:spPr/>
      <dgm:t>
        <a:bodyPr/>
        <a:lstStyle/>
        <a:p>
          <a:r>
            <a:rPr lang="en-US" b="0" i="0" dirty="0"/>
            <a:t>Integration with AI</a:t>
          </a:r>
          <a:endParaRPr lang="en-US" dirty="0"/>
        </a:p>
      </dgm:t>
    </dgm:pt>
    <dgm:pt modelId="{F3B5D75E-9687-4A56-9CFB-885B7F2BBFFC}" type="parTrans" cxnId="{B47433DB-09AF-4922-A368-DD6DA53080AA}">
      <dgm:prSet/>
      <dgm:spPr/>
      <dgm:t>
        <a:bodyPr/>
        <a:lstStyle/>
        <a:p>
          <a:endParaRPr lang="en-US"/>
        </a:p>
      </dgm:t>
    </dgm:pt>
    <dgm:pt modelId="{4F22A096-60B6-4DAD-B69C-9FF7FA2000EA}" type="sibTrans" cxnId="{B47433DB-09AF-4922-A368-DD6DA53080AA}">
      <dgm:prSet/>
      <dgm:spPr/>
      <dgm:t>
        <a:bodyPr/>
        <a:lstStyle/>
        <a:p>
          <a:endParaRPr lang="en-US"/>
        </a:p>
      </dgm:t>
    </dgm:pt>
    <dgm:pt modelId="{3A6C9CDB-B431-427E-9AF7-EB232DA0F729}">
      <dgm:prSet phldrT="[Text]"/>
      <dgm:spPr/>
      <dgm:t>
        <a:bodyPr/>
        <a:lstStyle/>
        <a:p>
          <a:r>
            <a:rPr lang="en-US" b="0" i="0" dirty="0"/>
            <a:t>Cost Efficiency</a:t>
          </a:r>
          <a:endParaRPr lang="en-US" dirty="0"/>
        </a:p>
      </dgm:t>
    </dgm:pt>
    <dgm:pt modelId="{EE24D69C-EED2-425F-86D0-2F1584A3A649}" type="parTrans" cxnId="{E53D544C-CB4A-4170-88F0-C8178CE504B3}">
      <dgm:prSet/>
      <dgm:spPr/>
      <dgm:t>
        <a:bodyPr/>
        <a:lstStyle/>
        <a:p>
          <a:endParaRPr lang="en-US"/>
        </a:p>
      </dgm:t>
    </dgm:pt>
    <dgm:pt modelId="{AF5A838F-B0B8-4F54-9D9E-91D716190A04}" type="sibTrans" cxnId="{E53D544C-CB4A-4170-88F0-C8178CE504B3}">
      <dgm:prSet/>
      <dgm:spPr/>
      <dgm:t>
        <a:bodyPr/>
        <a:lstStyle/>
        <a:p>
          <a:endParaRPr lang="en-US"/>
        </a:p>
      </dgm:t>
    </dgm:pt>
    <dgm:pt modelId="{B6A8606C-59F0-4C6F-AD92-E45C3D6FA0F6}">
      <dgm:prSet phldrT="[Text]"/>
      <dgm:spPr/>
      <dgm:t>
        <a:bodyPr/>
        <a:lstStyle/>
        <a:p>
          <a:r>
            <a:rPr lang="en-US" b="0" i="0" dirty="0"/>
            <a:t>Unified Data Analytics Platform</a:t>
          </a:r>
          <a:endParaRPr lang="en-US" dirty="0"/>
        </a:p>
      </dgm:t>
    </dgm:pt>
    <dgm:pt modelId="{C239AA38-D3FD-4B63-8807-06EBADA1811B}" type="parTrans" cxnId="{2B99B033-01B2-4D6B-931A-83F6A2AE1C46}">
      <dgm:prSet/>
      <dgm:spPr/>
      <dgm:t>
        <a:bodyPr/>
        <a:lstStyle/>
        <a:p>
          <a:endParaRPr lang="en-US"/>
        </a:p>
      </dgm:t>
    </dgm:pt>
    <dgm:pt modelId="{DF759E0A-5598-41BE-9657-3027CBF47C98}" type="sibTrans" cxnId="{2B99B033-01B2-4D6B-931A-83F6A2AE1C46}">
      <dgm:prSet/>
      <dgm:spPr/>
      <dgm:t>
        <a:bodyPr/>
        <a:lstStyle/>
        <a:p>
          <a:endParaRPr lang="en-US"/>
        </a:p>
      </dgm:t>
    </dgm:pt>
    <dgm:pt modelId="{54E7C37E-D7C1-4536-9B88-54042E95A861}" type="pres">
      <dgm:prSet presAssocID="{B55A1090-1B1E-4CE5-A7D0-7B140C9C7280}" presName="diagram" presStyleCnt="0">
        <dgm:presLayoutVars>
          <dgm:dir/>
          <dgm:resizeHandles val="exact"/>
        </dgm:presLayoutVars>
      </dgm:prSet>
      <dgm:spPr/>
    </dgm:pt>
    <dgm:pt modelId="{B3ACF455-8A71-453A-A709-5636D19B9223}" type="pres">
      <dgm:prSet presAssocID="{B6A8606C-59F0-4C6F-AD92-E45C3D6FA0F6}" presName="node" presStyleLbl="node1" presStyleIdx="0" presStyleCnt="4">
        <dgm:presLayoutVars>
          <dgm:bulletEnabled val="1"/>
        </dgm:presLayoutVars>
      </dgm:prSet>
      <dgm:spPr/>
    </dgm:pt>
    <dgm:pt modelId="{932590A5-0853-4CE5-B1DD-D58887144B81}" type="pres">
      <dgm:prSet presAssocID="{DF759E0A-5598-41BE-9657-3027CBF47C98}" presName="sibTrans" presStyleCnt="0"/>
      <dgm:spPr/>
    </dgm:pt>
    <dgm:pt modelId="{900F9876-1AC9-41EA-89E8-835230EF2F19}" type="pres">
      <dgm:prSet presAssocID="{A6F86D16-3CD3-4A23-97B1-12135DE9CE9E}" presName="node" presStyleLbl="node1" presStyleIdx="1" presStyleCnt="4">
        <dgm:presLayoutVars>
          <dgm:bulletEnabled val="1"/>
        </dgm:presLayoutVars>
      </dgm:prSet>
      <dgm:spPr/>
    </dgm:pt>
    <dgm:pt modelId="{57585E22-4070-489B-AEED-F07263D96325}" type="pres">
      <dgm:prSet presAssocID="{E0BB5513-656D-4534-80B0-C248A51D0128}" presName="sibTrans" presStyleCnt="0"/>
      <dgm:spPr/>
    </dgm:pt>
    <dgm:pt modelId="{FBCD238A-5416-4172-98DF-0C7AB909A89B}" type="pres">
      <dgm:prSet presAssocID="{25C7A3FB-F5A0-4A4A-8491-95F0058292B3}" presName="node" presStyleLbl="node1" presStyleIdx="2" presStyleCnt="4">
        <dgm:presLayoutVars>
          <dgm:bulletEnabled val="1"/>
        </dgm:presLayoutVars>
      </dgm:prSet>
      <dgm:spPr/>
    </dgm:pt>
    <dgm:pt modelId="{0879F4FE-1510-4EB8-9096-11490CF92213}" type="pres">
      <dgm:prSet presAssocID="{4F22A096-60B6-4DAD-B69C-9FF7FA2000EA}" presName="sibTrans" presStyleCnt="0"/>
      <dgm:spPr/>
    </dgm:pt>
    <dgm:pt modelId="{70B281F8-10F4-4485-8FC5-835842FF69D6}" type="pres">
      <dgm:prSet presAssocID="{3A6C9CDB-B431-427E-9AF7-EB232DA0F729}" presName="node" presStyleLbl="node1" presStyleIdx="3" presStyleCnt="4">
        <dgm:presLayoutVars>
          <dgm:bulletEnabled val="1"/>
        </dgm:presLayoutVars>
      </dgm:prSet>
      <dgm:spPr/>
    </dgm:pt>
  </dgm:ptLst>
  <dgm:cxnLst>
    <dgm:cxn modelId="{2B99B033-01B2-4D6B-931A-83F6A2AE1C46}" srcId="{B55A1090-1B1E-4CE5-A7D0-7B140C9C7280}" destId="{B6A8606C-59F0-4C6F-AD92-E45C3D6FA0F6}" srcOrd="0" destOrd="0" parTransId="{C239AA38-D3FD-4B63-8807-06EBADA1811B}" sibTransId="{DF759E0A-5598-41BE-9657-3027CBF47C98}"/>
    <dgm:cxn modelId="{E53D544C-CB4A-4170-88F0-C8178CE504B3}" srcId="{B55A1090-1B1E-4CE5-A7D0-7B140C9C7280}" destId="{3A6C9CDB-B431-427E-9AF7-EB232DA0F729}" srcOrd="3" destOrd="0" parTransId="{EE24D69C-EED2-425F-86D0-2F1584A3A649}" sibTransId="{AF5A838F-B0B8-4F54-9D9E-91D716190A04}"/>
    <dgm:cxn modelId="{8894CB7E-6BB0-4EFC-B7FB-8BFF065DE79F}" type="presOf" srcId="{B6A8606C-59F0-4C6F-AD92-E45C3D6FA0F6}" destId="{B3ACF455-8A71-453A-A709-5636D19B9223}" srcOrd="0" destOrd="0" presId="urn:microsoft.com/office/officeart/2005/8/layout/default"/>
    <dgm:cxn modelId="{BA21658F-18C0-4424-AF7F-29894C4B77AB}" type="presOf" srcId="{B55A1090-1B1E-4CE5-A7D0-7B140C9C7280}" destId="{54E7C37E-D7C1-4536-9B88-54042E95A861}" srcOrd="0" destOrd="0" presId="urn:microsoft.com/office/officeart/2005/8/layout/default"/>
    <dgm:cxn modelId="{55A965A9-DB6E-4991-B0F1-2B4DB3E8EC13}" type="presOf" srcId="{A6F86D16-3CD3-4A23-97B1-12135DE9CE9E}" destId="{900F9876-1AC9-41EA-89E8-835230EF2F19}" srcOrd="0" destOrd="0" presId="urn:microsoft.com/office/officeart/2005/8/layout/default"/>
    <dgm:cxn modelId="{76D166C8-3273-4561-B4E1-74904F22AF68}" type="presOf" srcId="{3A6C9CDB-B431-427E-9AF7-EB232DA0F729}" destId="{70B281F8-10F4-4485-8FC5-835842FF69D6}" srcOrd="0" destOrd="0" presId="urn:microsoft.com/office/officeart/2005/8/layout/default"/>
    <dgm:cxn modelId="{69C645D5-A692-4F49-A010-A6ECFB8FC368}" srcId="{B55A1090-1B1E-4CE5-A7D0-7B140C9C7280}" destId="{A6F86D16-3CD3-4A23-97B1-12135DE9CE9E}" srcOrd="1" destOrd="0" parTransId="{E47E4C39-0601-410C-A2A7-148ACAC0FB10}" sibTransId="{E0BB5513-656D-4534-80B0-C248A51D0128}"/>
    <dgm:cxn modelId="{C6F78AD8-5A4C-400B-97BE-02AACCCD484C}" type="presOf" srcId="{25C7A3FB-F5A0-4A4A-8491-95F0058292B3}" destId="{FBCD238A-5416-4172-98DF-0C7AB909A89B}" srcOrd="0" destOrd="0" presId="urn:microsoft.com/office/officeart/2005/8/layout/default"/>
    <dgm:cxn modelId="{B47433DB-09AF-4922-A368-DD6DA53080AA}" srcId="{B55A1090-1B1E-4CE5-A7D0-7B140C9C7280}" destId="{25C7A3FB-F5A0-4A4A-8491-95F0058292B3}" srcOrd="2" destOrd="0" parTransId="{F3B5D75E-9687-4A56-9CFB-885B7F2BBFFC}" sibTransId="{4F22A096-60B6-4DAD-B69C-9FF7FA2000EA}"/>
    <dgm:cxn modelId="{965D3A35-7F25-4033-ACAA-C2C361E6A0D9}" type="presParOf" srcId="{54E7C37E-D7C1-4536-9B88-54042E95A861}" destId="{B3ACF455-8A71-453A-A709-5636D19B9223}" srcOrd="0" destOrd="0" presId="urn:microsoft.com/office/officeart/2005/8/layout/default"/>
    <dgm:cxn modelId="{00602FFE-7F03-464E-87B1-D98F924F2AF0}" type="presParOf" srcId="{54E7C37E-D7C1-4536-9B88-54042E95A861}" destId="{932590A5-0853-4CE5-B1DD-D58887144B81}" srcOrd="1" destOrd="0" presId="urn:microsoft.com/office/officeart/2005/8/layout/default"/>
    <dgm:cxn modelId="{146A0675-9ABF-407E-9FD2-59D2AEBBC169}" type="presParOf" srcId="{54E7C37E-D7C1-4536-9B88-54042E95A861}" destId="{900F9876-1AC9-41EA-89E8-835230EF2F19}" srcOrd="2" destOrd="0" presId="urn:microsoft.com/office/officeart/2005/8/layout/default"/>
    <dgm:cxn modelId="{6B2AB481-D56E-4CDA-A4AD-F8E78AC49A06}" type="presParOf" srcId="{54E7C37E-D7C1-4536-9B88-54042E95A861}" destId="{57585E22-4070-489B-AEED-F07263D96325}" srcOrd="3" destOrd="0" presId="urn:microsoft.com/office/officeart/2005/8/layout/default"/>
    <dgm:cxn modelId="{DE47BDE9-700E-44E3-8C75-87521DDE7EF3}" type="presParOf" srcId="{54E7C37E-D7C1-4536-9B88-54042E95A861}" destId="{FBCD238A-5416-4172-98DF-0C7AB909A89B}" srcOrd="4" destOrd="0" presId="urn:microsoft.com/office/officeart/2005/8/layout/default"/>
    <dgm:cxn modelId="{192C28C1-6138-477E-AF29-6D18400B7F83}" type="presParOf" srcId="{54E7C37E-D7C1-4536-9B88-54042E95A861}" destId="{0879F4FE-1510-4EB8-9096-11490CF92213}" srcOrd="5" destOrd="0" presId="urn:microsoft.com/office/officeart/2005/8/layout/default"/>
    <dgm:cxn modelId="{4E3B1E9A-04AC-4C76-A1CC-9A3056399BE8}" type="presParOf" srcId="{54E7C37E-D7C1-4536-9B88-54042E95A861}" destId="{70B281F8-10F4-4485-8FC5-835842FF69D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CF455-8A71-453A-A709-5636D19B9223}">
      <dsp:nvSpPr>
        <dsp:cNvPr id="0" name=""/>
        <dsp:cNvSpPr/>
      </dsp:nvSpPr>
      <dsp:spPr>
        <a:xfrm>
          <a:off x="621" y="492186"/>
          <a:ext cx="2423110" cy="145386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dirty="0"/>
            <a:t>Unified Data Analytics Platform</a:t>
          </a:r>
          <a:endParaRPr lang="en-US" sz="2800" kern="1200" dirty="0"/>
        </a:p>
      </dsp:txBody>
      <dsp:txXfrm>
        <a:off x="621" y="492186"/>
        <a:ext cx="2423110" cy="1453866"/>
      </dsp:txXfrm>
    </dsp:sp>
    <dsp:sp modelId="{900F9876-1AC9-41EA-89E8-835230EF2F19}">
      <dsp:nvSpPr>
        <dsp:cNvPr id="0" name=""/>
        <dsp:cNvSpPr/>
      </dsp:nvSpPr>
      <dsp:spPr>
        <a:xfrm>
          <a:off x="2666043" y="492186"/>
          <a:ext cx="2423110" cy="145386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a:t>Empowerment for Business Users</a:t>
          </a:r>
          <a:endParaRPr lang="en-US" sz="2800" kern="1200" dirty="0"/>
        </a:p>
      </dsp:txBody>
      <dsp:txXfrm>
        <a:off x="2666043" y="492186"/>
        <a:ext cx="2423110" cy="1453866"/>
      </dsp:txXfrm>
    </dsp:sp>
    <dsp:sp modelId="{FBCD238A-5416-4172-98DF-0C7AB909A89B}">
      <dsp:nvSpPr>
        <dsp:cNvPr id="0" name=""/>
        <dsp:cNvSpPr/>
      </dsp:nvSpPr>
      <dsp:spPr>
        <a:xfrm>
          <a:off x="621" y="2188364"/>
          <a:ext cx="2423110" cy="145386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dirty="0"/>
            <a:t>Integration with AI</a:t>
          </a:r>
          <a:endParaRPr lang="en-US" sz="2800" kern="1200" dirty="0"/>
        </a:p>
      </dsp:txBody>
      <dsp:txXfrm>
        <a:off x="621" y="2188364"/>
        <a:ext cx="2423110" cy="1453866"/>
      </dsp:txXfrm>
    </dsp:sp>
    <dsp:sp modelId="{70B281F8-10F4-4485-8FC5-835842FF69D6}">
      <dsp:nvSpPr>
        <dsp:cNvPr id="0" name=""/>
        <dsp:cNvSpPr/>
      </dsp:nvSpPr>
      <dsp:spPr>
        <a:xfrm>
          <a:off x="2666043" y="2188364"/>
          <a:ext cx="2423110" cy="145386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dirty="0"/>
            <a:t>Cost Efficiency</a:t>
          </a:r>
          <a:endParaRPr lang="en-US" sz="2800" kern="1200" dirty="0"/>
        </a:p>
      </dsp:txBody>
      <dsp:txXfrm>
        <a:off x="2666043" y="2188364"/>
        <a:ext cx="2423110" cy="145386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B3DC2922-54AE-4EED-9540-2CDF543E76F4}" type="datetimeFigureOut">
              <a:rPr lang="en-US" smtClean="0"/>
              <a:t>3/10/2024</a:t>
            </a:fld>
            <a:endParaRPr lang="en-US"/>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B30CC69B-A820-4B86-823B-7538F2CCE38E}" type="slidenum">
              <a:rPr lang="en-US" smtClean="0"/>
              <a:t>‹#›</a:t>
            </a:fld>
            <a:endParaRPr lang="en-US"/>
          </a:p>
        </p:txBody>
      </p:sp>
    </p:spTree>
    <p:extLst>
      <p:ext uri="{BB962C8B-B14F-4D97-AF65-F5344CB8AC3E}">
        <p14:creationId xmlns:p14="http://schemas.microsoft.com/office/powerpoint/2010/main" val="831733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A584E899-98AD-4F85-BE04-7B18771257A9}" type="datetimeFigureOut">
              <a:rPr lang="en-US" smtClean="0"/>
              <a:t>3/10/2024</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5411A303-F1DA-4135-8BA3-E05B1DFE7C33}" type="slidenum">
              <a:rPr lang="en-US" smtClean="0"/>
              <a:t>‹#›</a:t>
            </a:fld>
            <a:endParaRPr lang="en-US"/>
          </a:p>
        </p:txBody>
      </p:sp>
    </p:spTree>
    <p:extLst>
      <p:ext uri="{BB962C8B-B14F-4D97-AF65-F5344CB8AC3E}">
        <p14:creationId xmlns:p14="http://schemas.microsoft.com/office/powerpoint/2010/main" val="2655175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artner.com/en/newsroom/press-releases/2021-10-18-gartner-identifies-the-top-strategic-technology-trends-for-2022"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1A303-F1DA-4135-8BA3-E05B1DFE7C33}" type="slidenum">
              <a:rPr lang="en-US" smtClean="0"/>
              <a:t>4</a:t>
            </a:fld>
            <a:endParaRPr lang="en-US"/>
          </a:p>
        </p:txBody>
      </p:sp>
    </p:spTree>
    <p:extLst>
      <p:ext uri="{BB962C8B-B14F-4D97-AF65-F5344CB8AC3E}">
        <p14:creationId xmlns:p14="http://schemas.microsoft.com/office/powerpoint/2010/main" val="1906134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000000"/>
                </a:solidFill>
                <a:effectLst/>
                <a:latin typeface="Graphik Web"/>
              </a:rPr>
              <a:t>1)Adoption and Enterprise support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000000"/>
                </a:solidFill>
                <a:effectLst/>
                <a:latin typeface="Graphik Web"/>
              </a:rPr>
              <a:t>2)By 2030, a major blockbuster film will be released with 90% of the film generated by AI (from text to video), from 0% of such in 2022.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000000"/>
                </a:solidFill>
                <a:effectLst/>
                <a:latin typeface="Graphik Web"/>
              </a:rPr>
              <a:t>3)</a:t>
            </a:r>
            <a:r>
              <a:rPr lang="en-US" i="0">
                <a:effectLst/>
                <a:latin typeface="-apple-system"/>
                <a:hlinkClick r:id="rId3"/>
              </a:rPr>
              <a:t> 10% of ALL data generated by 2025 will be created by Generative AI</a:t>
            </a:r>
            <a:r>
              <a:rPr lang="en-US" b="0" i="0">
                <a:effectLst/>
                <a:latin typeface="-apple-system"/>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pple-system"/>
              </a:rPr>
              <a:t>Google-Med-Palm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pple-system"/>
              </a:rPr>
              <a:t>AWS : Support for </a:t>
            </a:r>
            <a:r>
              <a:rPr lang="en-US" b="0" i="0" err="1">
                <a:effectLst/>
                <a:latin typeface="-apple-system"/>
              </a:rPr>
              <a:t>Huggingface</a:t>
            </a:r>
            <a:r>
              <a:rPr lang="en-US" b="0" i="0">
                <a:effectLst/>
                <a:latin typeface="-apple-system"/>
              </a:rPr>
              <a:t> in </a:t>
            </a:r>
            <a:r>
              <a:rPr lang="en-US" b="0" i="0" err="1">
                <a:effectLst/>
                <a:latin typeface="-apple-system"/>
              </a:rPr>
              <a:t>SageMaker</a:t>
            </a:r>
            <a:endParaRPr lang="en-US" b="0" i="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b="0" i="0">
                <a:solidFill>
                  <a:srgbClr val="000000"/>
                </a:solidFill>
                <a:effectLst/>
                <a:latin typeface="Graphik Web"/>
              </a:rPr>
              <a:t>A 2010 study showed the average cost of taking a drug from discovery to market was about $1.8 billion, of which drug discovery costs represented about a third, and the discovery process took a whopping three to six years. Generative AI has already been used to design drugs for various uses within months, offering pharma significant opportunities to reduce both the costs and timeline of drug discovery.</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11A303-F1DA-4135-8BA3-E05B1DFE7C3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4722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Main Cover">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AFA9B4FD-04DC-4005-B62C-379B7DE3BC1F}"/>
              </a:ext>
            </a:extLst>
          </p:cNvPr>
          <p:cNvSpPr>
            <a:spLocks noGrp="1"/>
          </p:cNvSpPr>
          <p:nvPr>
            <p:ph type="pic" sz="quarter" idx="10" hasCustomPrompt="1"/>
          </p:nvPr>
        </p:nvSpPr>
        <p:spPr>
          <a:xfrm>
            <a:off x="7138397" y="4323196"/>
            <a:ext cx="1700810" cy="733713"/>
          </a:xfrm>
        </p:spPr>
        <p:txBody>
          <a:bodyPr>
            <a:normAutofit/>
          </a:bodyPr>
          <a:lstStyle>
            <a:lvl1pPr marL="0" indent="0" algn="ctr" defTabSz="914400" rtl="0" eaLnBrk="1" latinLnBrk="0" hangingPunct="1">
              <a:buNone/>
              <a:defRPr lang="en-US" sz="1800" kern="1200" dirty="0">
                <a:solidFill>
                  <a:schemeClr val="bg1">
                    <a:lumMod val="75000"/>
                  </a:schemeClr>
                </a:solidFill>
                <a:latin typeface="+mn-lt"/>
                <a:ea typeface="+mn-ea"/>
                <a:cs typeface="+mn-cs"/>
              </a:defRPr>
            </a:lvl1pPr>
          </a:lstStyle>
          <a:p>
            <a:pPr algn="ctr"/>
            <a:r>
              <a:rPr lang="en-US">
                <a:solidFill>
                  <a:schemeClr val="bg1">
                    <a:lumMod val="75000"/>
                  </a:schemeClr>
                </a:solidFill>
              </a:rPr>
              <a:t>Client Logo Placeholder</a:t>
            </a:r>
          </a:p>
        </p:txBody>
      </p:sp>
      <p:grpSp>
        <p:nvGrpSpPr>
          <p:cNvPr id="11" name="Group 4">
            <a:extLst>
              <a:ext uri="{FF2B5EF4-FFF2-40B4-BE49-F238E27FC236}">
                <a16:creationId xmlns:a16="http://schemas.microsoft.com/office/drawing/2014/main" id="{578A4B1C-2703-4DA9-BD1A-2EF159706DA3}"/>
              </a:ext>
            </a:extLst>
          </p:cNvPr>
          <p:cNvGrpSpPr>
            <a:grpSpLocks/>
          </p:cNvGrpSpPr>
          <p:nvPr userDrawn="1"/>
        </p:nvGrpSpPr>
        <p:grpSpPr bwMode="auto">
          <a:xfrm>
            <a:off x="7144100" y="3393414"/>
            <a:ext cx="4480560" cy="54864"/>
            <a:chOff x="4427" y="3199"/>
            <a:chExt cx="1196" cy="66"/>
          </a:xfrm>
        </p:grpSpPr>
        <p:sp>
          <p:nvSpPr>
            <p:cNvPr id="12" name="AutoShape 3">
              <a:extLst>
                <a:ext uri="{FF2B5EF4-FFF2-40B4-BE49-F238E27FC236}">
                  <a16:creationId xmlns:a16="http://schemas.microsoft.com/office/drawing/2014/main" id="{C54E30E5-1617-454E-AB36-612A3F69AAB5}"/>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6E6F5C7B-0A9A-49CC-9EF1-B660DE36BDF9}"/>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BF617C71-3885-4AD7-BE2C-8A1CFE98E557}"/>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58E8E137-C44F-4888-B98E-F8FED640E3E0}"/>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35482F65-3DE7-49CD-B237-7A9949DBE505}"/>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15C06E35-1F75-4BF4-8B5C-C98D67F84E68}"/>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DC005E33-24AD-4ED0-BA1F-DB7117A00ECF}"/>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Title 1">
            <a:extLst>
              <a:ext uri="{FF2B5EF4-FFF2-40B4-BE49-F238E27FC236}">
                <a16:creationId xmlns:a16="http://schemas.microsoft.com/office/drawing/2014/main" id="{5CCBA3D0-4C63-4885-A7B3-B1A35198D95F}"/>
              </a:ext>
            </a:extLst>
          </p:cNvPr>
          <p:cNvSpPr>
            <a:spLocks noGrp="1"/>
          </p:cNvSpPr>
          <p:nvPr>
            <p:ph type="title" hasCustomPrompt="1"/>
          </p:nvPr>
        </p:nvSpPr>
        <p:spPr>
          <a:xfrm>
            <a:off x="7063229" y="1676400"/>
            <a:ext cx="4660321" cy="1712335"/>
          </a:xfrm>
        </p:spPr>
        <p:txBody>
          <a:bodyPr anchor="b">
            <a:normAutofit/>
          </a:bodyPr>
          <a:lstStyle>
            <a:lvl1pPr marL="0" algn="l" defTabSz="914400" rtl="0" eaLnBrk="1" latinLnBrk="0" hangingPunct="1">
              <a:lnSpc>
                <a:spcPct val="100000"/>
              </a:lnSpc>
              <a:defRPr lang="en-US" sz="4400" kern="1200" cap="none" baseline="0" dirty="0">
                <a:solidFill>
                  <a:schemeClr val="tx1"/>
                </a:solidFill>
                <a:latin typeface="Franklin Gothic Book" panose="020B0503020102020204" pitchFamily="34" charset="0"/>
                <a:ea typeface="+mn-ea"/>
                <a:cs typeface="+mn-cs"/>
              </a:defRPr>
            </a:lvl1pPr>
          </a:lstStyle>
          <a:p>
            <a:pPr>
              <a:lnSpc>
                <a:spcPts val="5000"/>
              </a:lnSpc>
            </a:pPr>
            <a:r>
              <a:rPr lang="en-US" sz="4400" cap="all">
                <a:latin typeface="Franklin Gothic Book" panose="020B0503020102020204" pitchFamily="34" charset="0"/>
              </a:rPr>
              <a:t>title goes here</a:t>
            </a:r>
          </a:p>
        </p:txBody>
      </p:sp>
      <p:grpSp>
        <p:nvGrpSpPr>
          <p:cNvPr id="2" name="Group 1">
            <a:extLst>
              <a:ext uri="{FF2B5EF4-FFF2-40B4-BE49-F238E27FC236}">
                <a16:creationId xmlns:a16="http://schemas.microsoft.com/office/drawing/2014/main" id="{F2CE2269-0470-43CE-A569-EA71B1DEE3C9}"/>
              </a:ext>
            </a:extLst>
          </p:cNvPr>
          <p:cNvGrpSpPr/>
          <p:nvPr userDrawn="1"/>
        </p:nvGrpSpPr>
        <p:grpSpPr>
          <a:xfrm>
            <a:off x="435666" y="352040"/>
            <a:ext cx="6101223" cy="5982466"/>
            <a:chOff x="435666" y="352040"/>
            <a:chExt cx="6101223" cy="5982466"/>
          </a:xfrm>
        </p:grpSpPr>
        <p:grpSp>
          <p:nvGrpSpPr>
            <p:cNvPr id="49" name="Group 48">
              <a:extLst>
                <a:ext uri="{FF2B5EF4-FFF2-40B4-BE49-F238E27FC236}">
                  <a16:creationId xmlns:a16="http://schemas.microsoft.com/office/drawing/2014/main" id="{7C06EB89-F05D-4D6E-947F-3172F97021BD}"/>
                </a:ext>
              </a:extLst>
            </p:cNvPr>
            <p:cNvGrpSpPr>
              <a:grpSpLocks noChangeAspect="1"/>
            </p:cNvGrpSpPr>
            <p:nvPr/>
          </p:nvGrpSpPr>
          <p:grpSpPr>
            <a:xfrm>
              <a:off x="582459" y="2347415"/>
              <a:ext cx="551462" cy="368710"/>
              <a:chOff x="1619250" y="2228850"/>
              <a:chExt cx="819150" cy="547688"/>
            </a:xfrm>
            <a:noFill/>
          </p:grpSpPr>
          <p:sp>
            <p:nvSpPr>
              <p:cNvPr id="552" name="Freeform 27">
                <a:extLst>
                  <a:ext uri="{FF2B5EF4-FFF2-40B4-BE49-F238E27FC236}">
                    <a16:creationId xmlns:a16="http://schemas.microsoft.com/office/drawing/2014/main" id="{6C41FBD0-C27F-4623-8304-5EF9472A8CA1}"/>
                  </a:ext>
                </a:extLst>
              </p:cNvPr>
              <p:cNvSpPr>
                <a:spLocks noEditPoints="1"/>
              </p:cNvSpPr>
              <p:nvPr/>
            </p:nvSpPr>
            <p:spPr bwMode="auto">
              <a:xfrm>
                <a:off x="1619250" y="2616200"/>
                <a:ext cx="819150" cy="160338"/>
              </a:xfrm>
              <a:custGeom>
                <a:avLst/>
                <a:gdLst/>
                <a:ahLst/>
                <a:cxnLst>
                  <a:cxn ang="0">
                    <a:pos x="280" y="0"/>
                  </a:cxn>
                  <a:cxn ang="0">
                    <a:pos x="3" y="0"/>
                  </a:cxn>
                  <a:cxn ang="0">
                    <a:pos x="0" y="3"/>
                  </a:cxn>
                  <a:cxn ang="0">
                    <a:pos x="0" y="18"/>
                  </a:cxn>
                  <a:cxn ang="0">
                    <a:pos x="3" y="21"/>
                  </a:cxn>
                  <a:cxn ang="0">
                    <a:pos x="114" y="21"/>
                  </a:cxn>
                  <a:cxn ang="0">
                    <a:pos x="114" y="27"/>
                  </a:cxn>
                  <a:cxn ang="0">
                    <a:pos x="37" y="27"/>
                  </a:cxn>
                  <a:cxn ang="0">
                    <a:pos x="34" y="31"/>
                  </a:cxn>
                  <a:cxn ang="0">
                    <a:pos x="34" y="52"/>
                  </a:cxn>
                  <a:cxn ang="0">
                    <a:pos x="37" y="55"/>
                  </a:cxn>
                  <a:cxn ang="0">
                    <a:pos x="246" y="55"/>
                  </a:cxn>
                  <a:cxn ang="0">
                    <a:pos x="250" y="52"/>
                  </a:cxn>
                  <a:cxn ang="0">
                    <a:pos x="250" y="31"/>
                  </a:cxn>
                  <a:cxn ang="0">
                    <a:pos x="246" y="27"/>
                  </a:cxn>
                  <a:cxn ang="0">
                    <a:pos x="169" y="27"/>
                  </a:cxn>
                  <a:cxn ang="0">
                    <a:pos x="169" y="21"/>
                  </a:cxn>
                  <a:cxn ang="0">
                    <a:pos x="280" y="21"/>
                  </a:cxn>
                  <a:cxn ang="0">
                    <a:pos x="283" y="18"/>
                  </a:cxn>
                  <a:cxn ang="0">
                    <a:pos x="283" y="3"/>
                  </a:cxn>
                  <a:cxn ang="0">
                    <a:pos x="280" y="0"/>
                  </a:cxn>
                  <a:cxn ang="0">
                    <a:pos x="280" y="0"/>
                  </a:cxn>
                  <a:cxn ang="0">
                    <a:pos x="280" y="0"/>
                  </a:cxn>
                </a:cxnLst>
                <a:rect l="0" t="0" r="r" b="b"/>
                <a:pathLst>
                  <a:path w="283" h="55">
                    <a:moveTo>
                      <a:pt x="280" y="0"/>
                    </a:moveTo>
                    <a:cubicBezTo>
                      <a:pt x="3" y="0"/>
                      <a:pt x="3" y="0"/>
                      <a:pt x="3" y="0"/>
                    </a:cubicBezTo>
                    <a:cubicBezTo>
                      <a:pt x="2" y="0"/>
                      <a:pt x="0" y="1"/>
                      <a:pt x="0" y="3"/>
                    </a:cubicBezTo>
                    <a:cubicBezTo>
                      <a:pt x="0" y="18"/>
                      <a:pt x="0" y="18"/>
                      <a:pt x="0" y="18"/>
                    </a:cubicBezTo>
                    <a:cubicBezTo>
                      <a:pt x="0" y="20"/>
                      <a:pt x="2" y="21"/>
                      <a:pt x="3" y="21"/>
                    </a:cubicBezTo>
                    <a:cubicBezTo>
                      <a:pt x="114" y="21"/>
                      <a:pt x="114" y="21"/>
                      <a:pt x="114" y="21"/>
                    </a:cubicBezTo>
                    <a:cubicBezTo>
                      <a:pt x="114" y="27"/>
                      <a:pt x="114" y="27"/>
                      <a:pt x="114" y="27"/>
                    </a:cubicBezTo>
                    <a:cubicBezTo>
                      <a:pt x="37" y="27"/>
                      <a:pt x="37" y="27"/>
                      <a:pt x="37" y="27"/>
                    </a:cubicBezTo>
                    <a:cubicBezTo>
                      <a:pt x="35" y="27"/>
                      <a:pt x="34" y="29"/>
                      <a:pt x="34" y="31"/>
                    </a:cubicBezTo>
                    <a:cubicBezTo>
                      <a:pt x="34" y="52"/>
                      <a:pt x="34" y="52"/>
                      <a:pt x="34" y="52"/>
                    </a:cubicBezTo>
                    <a:cubicBezTo>
                      <a:pt x="34" y="54"/>
                      <a:pt x="35" y="55"/>
                      <a:pt x="37" y="55"/>
                    </a:cubicBezTo>
                    <a:cubicBezTo>
                      <a:pt x="246" y="55"/>
                      <a:pt x="246" y="55"/>
                      <a:pt x="246" y="55"/>
                    </a:cubicBezTo>
                    <a:cubicBezTo>
                      <a:pt x="248" y="55"/>
                      <a:pt x="250" y="54"/>
                      <a:pt x="250" y="52"/>
                    </a:cubicBezTo>
                    <a:cubicBezTo>
                      <a:pt x="250" y="31"/>
                      <a:pt x="250" y="31"/>
                      <a:pt x="250" y="31"/>
                    </a:cubicBezTo>
                    <a:cubicBezTo>
                      <a:pt x="250" y="29"/>
                      <a:pt x="248" y="27"/>
                      <a:pt x="246" y="27"/>
                    </a:cubicBezTo>
                    <a:cubicBezTo>
                      <a:pt x="169" y="27"/>
                      <a:pt x="169" y="27"/>
                      <a:pt x="169" y="27"/>
                    </a:cubicBezTo>
                    <a:cubicBezTo>
                      <a:pt x="169" y="21"/>
                      <a:pt x="169" y="21"/>
                      <a:pt x="169" y="21"/>
                    </a:cubicBezTo>
                    <a:cubicBezTo>
                      <a:pt x="280" y="21"/>
                      <a:pt x="280" y="21"/>
                      <a:pt x="280" y="21"/>
                    </a:cubicBezTo>
                    <a:cubicBezTo>
                      <a:pt x="282" y="21"/>
                      <a:pt x="283" y="20"/>
                      <a:pt x="283" y="18"/>
                    </a:cubicBezTo>
                    <a:cubicBezTo>
                      <a:pt x="283" y="3"/>
                      <a:pt x="283" y="3"/>
                      <a:pt x="283" y="3"/>
                    </a:cubicBezTo>
                    <a:cubicBezTo>
                      <a:pt x="283" y="1"/>
                      <a:pt x="282" y="0"/>
                      <a:pt x="280" y="0"/>
                    </a:cubicBezTo>
                    <a:close/>
                    <a:moveTo>
                      <a:pt x="280" y="0"/>
                    </a:moveTo>
                    <a:cubicBezTo>
                      <a:pt x="280" y="0"/>
                      <a:pt x="280" y="0"/>
                      <a:pt x="280" y="0"/>
                    </a:cubicBezTo>
                  </a:path>
                </a:pathLst>
              </a:custGeom>
              <a:grpFill/>
              <a:ln w="1524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53" name="Freeform 28">
                <a:extLst>
                  <a:ext uri="{FF2B5EF4-FFF2-40B4-BE49-F238E27FC236}">
                    <a16:creationId xmlns:a16="http://schemas.microsoft.com/office/drawing/2014/main" id="{E905DCCC-EF77-40E3-B1B2-F1BBD24F9C82}"/>
                  </a:ext>
                </a:extLst>
              </p:cNvPr>
              <p:cNvSpPr>
                <a:spLocks noEditPoints="1"/>
              </p:cNvSpPr>
              <p:nvPr/>
            </p:nvSpPr>
            <p:spPr bwMode="auto">
              <a:xfrm>
                <a:off x="2206625" y="2228850"/>
                <a:ext cx="133350" cy="133350"/>
              </a:xfrm>
              <a:custGeom>
                <a:avLst/>
                <a:gdLst/>
                <a:ahLst/>
                <a:cxnLst>
                  <a:cxn ang="0">
                    <a:pos x="46" y="23"/>
                  </a:cxn>
                  <a:cxn ang="0">
                    <a:pos x="23" y="46"/>
                  </a:cxn>
                  <a:cxn ang="0">
                    <a:pos x="0" y="23"/>
                  </a:cxn>
                  <a:cxn ang="0">
                    <a:pos x="23" y="0"/>
                  </a:cxn>
                  <a:cxn ang="0">
                    <a:pos x="46" y="23"/>
                  </a:cxn>
                  <a:cxn ang="0">
                    <a:pos x="46" y="23"/>
                  </a:cxn>
                  <a:cxn ang="0">
                    <a:pos x="46" y="23"/>
                  </a:cxn>
                </a:cxnLst>
                <a:rect l="0" t="0" r="r" b="b"/>
                <a:pathLst>
                  <a:path w="46" h="46">
                    <a:moveTo>
                      <a:pt x="46" y="23"/>
                    </a:moveTo>
                    <a:cubicBezTo>
                      <a:pt x="46" y="36"/>
                      <a:pt x="36" y="46"/>
                      <a:pt x="23" y="46"/>
                    </a:cubicBezTo>
                    <a:cubicBezTo>
                      <a:pt x="10" y="46"/>
                      <a:pt x="0" y="36"/>
                      <a:pt x="0" y="23"/>
                    </a:cubicBezTo>
                    <a:cubicBezTo>
                      <a:pt x="0" y="10"/>
                      <a:pt x="10" y="0"/>
                      <a:pt x="23" y="0"/>
                    </a:cubicBezTo>
                    <a:cubicBezTo>
                      <a:pt x="36" y="0"/>
                      <a:pt x="46" y="10"/>
                      <a:pt x="46" y="23"/>
                    </a:cubicBezTo>
                    <a:close/>
                    <a:moveTo>
                      <a:pt x="46" y="23"/>
                    </a:moveTo>
                    <a:cubicBezTo>
                      <a:pt x="46" y="23"/>
                      <a:pt x="46" y="23"/>
                      <a:pt x="46" y="23"/>
                    </a:cubicBezTo>
                  </a:path>
                </a:pathLst>
              </a:custGeom>
              <a:grpFill/>
              <a:ln w="1524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54" name="Freeform 29">
                <a:extLst>
                  <a:ext uri="{FF2B5EF4-FFF2-40B4-BE49-F238E27FC236}">
                    <a16:creationId xmlns:a16="http://schemas.microsoft.com/office/drawing/2014/main" id="{C18C3157-20A6-49B3-9111-F69B2FFF4E7B}"/>
                  </a:ext>
                </a:extLst>
              </p:cNvPr>
              <p:cNvSpPr>
                <a:spLocks noEditPoints="1"/>
              </p:cNvSpPr>
              <p:nvPr/>
            </p:nvSpPr>
            <p:spPr bwMode="auto">
              <a:xfrm>
                <a:off x="1628775" y="2327275"/>
                <a:ext cx="788988" cy="271463"/>
              </a:xfrm>
              <a:custGeom>
                <a:avLst/>
                <a:gdLst/>
                <a:ahLst/>
                <a:cxnLst>
                  <a:cxn ang="0">
                    <a:pos x="4" y="94"/>
                  </a:cxn>
                  <a:cxn ang="0">
                    <a:pos x="188" y="94"/>
                  </a:cxn>
                  <a:cxn ang="0">
                    <a:pos x="271" y="14"/>
                  </a:cxn>
                  <a:cxn ang="0">
                    <a:pos x="271" y="9"/>
                  </a:cxn>
                  <a:cxn ang="0">
                    <a:pos x="264" y="1"/>
                  </a:cxn>
                  <a:cxn ang="0">
                    <a:pos x="259" y="1"/>
                  </a:cxn>
                  <a:cxn ang="0">
                    <a:pos x="188" y="70"/>
                  </a:cxn>
                  <a:cxn ang="0">
                    <a:pos x="188" y="65"/>
                  </a:cxn>
                  <a:cxn ang="0">
                    <a:pos x="186" y="64"/>
                  </a:cxn>
                  <a:cxn ang="0">
                    <a:pos x="177" y="72"/>
                  </a:cxn>
                  <a:cxn ang="0">
                    <a:pos x="171" y="74"/>
                  </a:cxn>
                  <a:cxn ang="0">
                    <a:pos x="165" y="71"/>
                  </a:cxn>
                  <a:cxn ang="0">
                    <a:pos x="143" y="45"/>
                  </a:cxn>
                  <a:cxn ang="0">
                    <a:pos x="144" y="32"/>
                  </a:cxn>
                  <a:cxn ang="0">
                    <a:pos x="149" y="30"/>
                  </a:cxn>
                  <a:cxn ang="0">
                    <a:pos x="156" y="33"/>
                  </a:cxn>
                  <a:cxn ang="0">
                    <a:pos x="171" y="51"/>
                  </a:cxn>
                  <a:cxn ang="0">
                    <a:pos x="174" y="51"/>
                  </a:cxn>
                  <a:cxn ang="0">
                    <a:pos x="186" y="41"/>
                  </a:cxn>
                  <a:cxn ang="0">
                    <a:pos x="188" y="37"/>
                  </a:cxn>
                  <a:cxn ang="0">
                    <a:pos x="188" y="17"/>
                  </a:cxn>
                  <a:cxn ang="0">
                    <a:pos x="186" y="15"/>
                  </a:cxn>
                  <a:cxn ang="0">
                    <a:pos x="42" y="62"/>
                  </a:cxn>
                  <a:cxn ang="0">
                    <a:pos x="39" y="66"/>
                  </a:cxn>
                  <a:cxn ang="0">
                    <a:pos x="39" y="76"/>
                  </a:cxn>
                  <a:cxn ang="0">
                    <a:pos x="4" y="76"/>
                  </a:cxn>
                  <a:cxn ang="0">
                    <a:pos x="0" y="80"/>
                  </a:cxn>
                  <a:cxn ang="0">
                    <a:pos x="0" y="90"/>
                  </a:cxn>
                  <a:cxn ang="0">
                    <a:pos x="4" y="94"/>
                  </a:cxn>
                  <a:cxn ang="0">
                    <a:pos x="4" y="94"/>
                  </a:cxn>
                  <a:cxn ang="0">
                    <a:pos x="4" y="94"/>
                  </a:cxn>
                </a:cxnLst>
                <a:rect l="0" t="0" r="r" b="b"/>
                <a:pathLst>
                  <a:path w="273" h="94">
                    <a:moveTo>
                      <a:pt x="4" y="94"/>
                    </a:moveTo>
                    <a:cubicBezTo>
                      <a:pt x="188" y="94"/>
                      <a:pt x="188" y="94"/>
                      <a:pt x="188" y="94"/>
                    </a:cubicBezTo>
                    <a:cubicBezTo>
                      <a:pt x="188" y="94"/>
                      <a:pt x="257" y="27"/>
                      <a:pt x="271" y="14"/>
                    </a:cubicBezTo>
                    <a:cubicBezTo>
                      <a:pt x="273" y="12"/>
                      <a:pt x="273" y="10"/>
                      <a:pt x="271" y="9"/>
                    </a:cubicBezTo>
                    <a:cubicBezTo>
                      <a:pt x="264" y="1"/>
                      <a:pt x="264" y="1"/>
                      <a:pt x="264" y="1"/>
                    </a:cubicBezTo>
                    <a:cubicBezTo>
                      <a:pt x="263" y="0"/>
                      <a:pt x="261" y="0"/>
                      <a:pt x="259" y="1"/>
                    </a:cubicBezTo>
                    <a:cubicBezTo>
                      <a:pt x="188" y="70"/>
                      <a:pt x="188" y="70"/>
                      <a:pt x="188" y="70"/>
                    </a:cubicBezTo>
                    <a:cubicBezTo>
                      <a:pt x="188" y="65"/>
                      <a:pt x="188" y="65"/>
                      <a:pt x="188" y="65"/>
                    </a:cubicBezTo>
                    <a:cubicBezTo>
                      <a:pt x="188" y="63"/>
                      <a:pt x="187" y="63"/>
                      <a:pt x="186" y="64"/>
                    </a:cubicBezTo>
                    <a:cubicBezTo>
                      <a:pt x="177" y="72"/>
                      <a:pt x="177" y="72"/>
                      <a:pt x="177" y="72"/>
                    </a:cubicBezTo>
                    <a:cubicBezTo>
                      <a:pt x="176" y="73"/>
                      <a:pt x="174" y="74"/>
                      <a:pt x="171" y="74"/>
                    </a:cubicBezTo>
                    <a:cubicBezTo>
                      <a:pt x="169" y="74"/>
                      <a:pt x="166" y="73"/>
                      <a:pt x="165" y="71"/>
                    </a:cubicBezTo>
                    <a:cubicBezTo>
                      <a:pt x="143" y="45"/>
                      <a:pt x="143" y="45"/>
                      <a:pt x="143" y="45"/>
                    </a:cubicBezTo>
                    <a:cubicBezTo>
                      <a:pt x="140" y="41"/>
                      <a:pt x="140" y="35"/>
                      <a:pt x="144" y="32"/>
                    </a:cubicBezTo>
                    <a:cubicBezTo>
                      <a:pt x="145" y="31"/>
                      <a:pt x="147" y="30"/>
                      <a:pt x="149" y="30"/>
                    </a:cubicBezTo>
                    <a:cubicBezTo>
                      <a:pt x="152" y="30"/>
                      <a:pt x="154" y="31"/>
                      <a:pt x="156" y="33"/>
                    </a:cubicBezTo>
                    <a:cubicBezTo>
                      <a:pt x="171" y="51"/>
                      <a:pt x="171" y="51"/>
                      <a:pt x="171" y="51"/>
                    </a:cubicBezTo>
                    <a:cubicBezTo>
                      <a:pt x="172" y="52"/>
                      <a:pt x="173" y="52"/>
                      <a:pt x="174" y="51"/>
                    </a:cubicBezTo>
                    <a:cubicBezTo>
                      <a:pt x="186" y="41"/>
                      <a:pt x="186" y="41"/>
                      <a:pt x="186" y="41"/>
                    </a:cubicBezTo>
                    <a:cubicBezTo>
                      <a:pt x="187" y="40"/>
                      <a:pt x="188" y="38"/>
                      <a:pt x="188" y="37"/>
                    </a:cubicBezTo>
                    <a:cubicBezTo>
                      <a:pt x="188" y="17"/>
                      <a:pt x="188" y="17"/>
                      <a:pt x="188" y="17"/>
                    </a:cubicBezTo>
                    <a:cubicBezTo>
                      <a:pt x="188" y="16"/>
                      <a:pt x="187" y="15"/>
                      <a:pt x="186" y="15"/>
                    </a:cubicBezTo>
                    <a:cubicBezTo>
                      <a:pt x="42" y="62"/>
                      <a:pt x="42" y="62"/>
                      <a:pt x="42" y="62"/>
                    </a:cubicBezTo>
                    <a:cubicBezTo>
                      <a:pt x="40" y="63"/>
                      <a:pt x="39" y="64"/>
                      <a:pt x="39" y="66"/>
                    </a:cubicBezTo>
                    <a:cubicBezTo>
                      <a:pt x="39" y="76"/>
                      <a:pt x="39" y="76"/>
                      <a:pt x="39" y="76"/>
                    </a:cubicBezTo>
                    <a:cubicBezTo>
                      <a:pt x="4" y="76"/>
                      <a:pt x="4" y="76"/>
                      <a:pt x="4" y="76"/>
                    </a:cubicBezTo>
                    <a:cubicBezTo>
                      <a:pt x="2" y="76"/>
                      <a:pt x="0" y="78"/>
                      <a:pt x="0" y="80"/>
                    </a:cubicBezTo>
                    <a:cubicBezTo>
                      <a:pt x="0" y="90"/>
                      <a:pt x="0" y="90"/>
                      <a:pt x="0" y="90"/>
                    </a:cubicBezTo>
                    <a:cubicBezTo>
                      <a:pt x="0" y="92"/>
                      <a:pt x="2" y="94"/>
                      <a:pt x="4" y="94"/>
                    </a:cubicBezTo>
                    <a:close/>
                    <a:moveTo>
                      <a:pt x="4" y="94"/>
                    </a:moveTo>
                    <a:cubicBezTo>
                      <a:pt x="4" y="94"/>
                      <a:pt x="4" y="94"/>
                      <a:pt x="4" y="94"/>
                    </a:cubicBezTo>
                  </a:path>
                </a:pathLst>
              </a:custGeom>
              <a:grpFill/>
              <a:ln w="1524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55" name="Freeform 30">
                <a:extLst>
                  <a:ext uri="{FF2B5EF4-FFF2-40B4-BE49-F238E27FC236}">
                    <a16:creationId xmlns:a16="http://schemas.microsoft.com/office/drawing/2014/main" id="{C3C59EF8-60DF-4925-9BDC-11BD95BD2E03}"/>
                  </a:ext>
                </a:extLst>
              </p:cNvPr>
              <p:cNvSpPr>
                <a:spLocks noEditPoints="1"/>
              </p:cNvSpPr>
              <p:nvPr/>
            </p:nvSpPr>
            <p:spPr bwMode="auto">
              <a:xfrm>
                <a:off x="2041525" y="2355850"/>
                <a:ext cx="266700" cy="176213"/>
              </a:xfrm>
              <a:custGeom>
                <a:avLst/>
                <a:gdLst/>
                <a:ahLst/>
                <a:cxnLst>
                  <a:cxn ang="0">
                    <a:pos x="28" y="46"/>
                  </a:cxn>
                  <a:cxn ang="0">
                    <a:pos x="11" y="25"/>
                  </a:cxn>
                  <a:cxn ang="0">
                    <a:pos x="3" y="25"/>
                  </a:cxn>
                  <a:cxn ang="0">
                    <a:pos x="2" y="33"/>
                  </a:cxn>
                  <a:cxn ang="0">
                    <a:pos x="24" y="59"/>
                  </a:cxn>
                  <a:cxn ang="0">
                    <a:pos x="32" y="59"/>
                  </a:cxn>
                  <a:cxn ang="0">
                    <a:pos x="49" y="45"/>
                  </a:cxn>
                  <a:cxn ang="0">
                    <a:pos x="49" y="49"/>
                  </a:cxn>
                  <a:cxn ang="0">
                    <a:pos x="51" y="50"/>
                  </a:cxn>
                  <a:cxn ang="0">
                    <a:pos x="91" y="10"/>
                  </a:cxn>
                  <a:cxn ang="0">
                    <a:pos x="90" y="7"/>
                  </a:cxn>
                  <a:cxn ang="0">
                    <a:pos x="78" y="7"/>
                  </a:cxn>
                  <a:cxn ang="0">
                    <a:pos x="61" y="1"/>
                  </a:cxn>
                  <a:cxn ang="0">
                    <a:pos x="57" y="1"/>
                  </a:cxn>
                  <a:cxn ang="0">
                    <a:pos x="51" y="6"/>
                  </a:cxn>
                  <a:cxn ang="0">
                    <a:pos x="49" y="10"/>
                  </a:cxn>
                  <a:cxn ang="0">
                    <a:pos x="49" y="30"/>
                  </a:cxn>
                  <a:cxn ang="0">
                    <a:pos x="31" y="46"/>
                  </a:cxn>
                  <a:cxn ang="0">
                    <a:pos x="28" y="46"/>
                  </a:cxn>
                  <a:cxn ang="0">
                    <a:pos x="28" y="46"/>
                  </a:cxn>
                  <a:cxn ang="0">
                    <a:pos x="28" y="46"/>
                  </a:cxn>
                </a:cxnLst>
                <a:rect l="0" t="0" r="r" b="b"/>
                <a:pathLst>
                  <a:path w="92" h="61">
                    <a:moveTo>
                      <a:pt x="28" y="46"/>
                    </a:moveTo>
                    <a:cubicBezTo>
                      <a:pt x="11" y="25"/>
                      <a:pt x="11" y="25"/>
                      <a:pt x="11" y="25"/>
                    </a:cubicBezTo>
                    <a:cubicBezTo>
                      <a:pt x="9" y="23"/>
                      <a:pt x="5" y="23"/>
                      <a:pt x="3" y="25"/>
                    </a:cubicBezTo>
                    <a:cubicBezTo>
                      <a:pt x="0" y="27"/>
                      <a:pt x="0" y="30"/>
                      <a:pt x="2" y="33"/>
                    </a:cubicBezTo>
                    <a:cubicBezTo>
                      <a:pt x="24" y="59"/>
                      <a:pt x="24" y="59"/>
                      <a:pt x="24" y="59"/>
                    </a:cubicBezTo>
                    <a:cubicBezTo>
                      <a:pt x="26" y="61"/>
                      <a:pt x="30" y="61"/>
                      <a:pt x="32" y="59"/>
                    </a:cubicBezTo>
                    <a:cubicBezTo>
                      <a:pt x="49" y="45"/>
                      <a:pt x="49" y="45"/>
                      <a:pt x="49" y="45"/>
                    </a:cubicBezTo>
                    <a:cubicBezTo>
                      <a:pt x="49" y="49"/>
                      <a:pt x="49" y="49"/>
                      <a:pt x="49" y="49"/>
                    </a:cubicBezTo>
                    <a:cubicBezTo>
                      <a:pt x="49" y="51"/>
                      <a:pt x="50" y="51"/>
                      <a:pt x="51" y="50"/>
                    </a:cubicBezTo>
                    <a:cubicBezTo>
                      <a:pt x="91" y="10"/>
                      <a:pt x="91" y="10"/>
                      <a:pt x="91" y="10"/>
                    </a:cubicBezTo>
                    <a:cubicBezTo>
                      <a:pt x="92" y="9"/>
                      <a:pt x="91" y="7"/>
                      <a:pt x="90" y="7"/>
                    </a:cubicBezTo>
                    <a:cubicBezTo>
                      <a:pt x="88" y="7"/>
                      <a:pt x="84" y="7"/>
                      <a:pt x="78" y="7"/>
                    </a:cubicBezTo>
                    <a:cubicBezTo>
                      <a:pt x="69" y="7"/>
                      <a:pt x="63" y="4"/>
                      <a:pt x="61" y="1"/>
                    </a:cubicBezTo>
                    <a:cubicBezTo>
                      <a:pt x="60" y="0"/>
                      <a:pt x="58" y="0"/>
                      <a:pt x="57" y="1"/>
                    </a:cubicBezTo>
                    <a:cubicBezTo>
                      <a:pt x="51" y="6"/>
                      <a:pt x="51" y="6"/>
                      <a:pt x="51" y="6"/>
                    </a:cubicBezTo>
                    <a:cubicBezTo>
                      <a:pt x="50" y="7"/>
                      <a:pt x="49" y="9"/>
                      <a:pt x="49" y="10"/>
                    </a:cubicBezTo>
                    <a:cubicBezTo>
                      <a:pt x="49" y="30"/>
                      <a:pt x="49" y="30"/>
                      <a:pt x="49" y="30"/>
                    </a:cubicBezTo>
                    <a:cubicBezTo>
                      <a:pt x="31" y="46"/>
                      <a:pt x="31" y="46"/>
                      <a:pt x="31" y="46"/>
                    </a:cubicBezTo>
                    <a:cubicBezTo>
                      <a:pt x="30" y="46"/>
                      <a:pt x="29" y="46"/>
                      <a:pt x="28" y="46"/>
                    </a:cubicBezTo>
                    <a:close/>
                    <a:moveTo>
                      <a:pt x="28" y="46"/>
                    </a:moveTo>
                    <a:cubicBezTo>
                      <a:pt x="28" y="46"/>
                      <a:pt x="28" y="46"/>
                      <a:pt x="28" y="46"/>
                    </a:cubicBezTo>
                  </a:path>
                </a:pathLst>
              </a:custGeom>
              <a:grpFill/>
              <a:ln w="1524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grpSp>
        <p:grpSp>
          <p:nvGrpSpPr>
            <p:cNvPr id="50" name="Group 118">
              <a:extLst>
                <a:ext uri="{FF2B5EF4-FFF2-40B4-BE49-F238E27FC236}">
                  <a16:creationId xmlns:a16="http://schemas.microsoft.com/office/drawing/2014/main" id="{A85AE6DB-37D7-4580-AF69-B6C9FE6F6E25}"/>
                </a:ext>
              </a:extLst>
            </p:cNvPr>
            <p:cNvGrpSpPr>
              <a:grpSpLocks noChangeAspect="1"/>
            </p:cNvGrpSpPr>
            <p:nvPr/>
          </p:nvGrpSpPr>
          <p:grpSpPr>
            <a:xfrm>
              <a:off x="6145983" y="3429001"/>
              <a:ext cx="390906" cy="421204"/>
              <a:chOff x="3773488" y="2165350"/>
              <a:chExt cx="1044575" cy="1125538"/>
            </a:xfrm>
            <a:noFill/>
          </p:grpSpPr>
          <p:sp>
            <p:nvSpPr>
              <p:cNvPr id="548" name="Freeform 60">
                <a:extLst>
                  <a:ext uri="{FF2B5EF4-FFF2-40B4-BE49-F238E27FC236}">
                    <a16:creationId xmlns:a16="http://schemas.microsoft.com/office/drawing/2014/main" id="{98463E67-E1F4-46C2-B023-54B585368457}"/>
                  </a:ext>
                </a:extLst>
              </p:cNvPr>
              <p:cNvSpPr>
                <a:spLocks noEditPoints="1"/>
              </p:cNvSpPr>
              <p:nvPr/>
            </p:nvSpPr>
            <p:spPr bwMode="auto">
              <a:xfrm>
                <a:off x="3773488" y="2419350"/>
                <a:ext cx="544513" cy="871538"/>
              </a:xfrm>
              <a:custGeom>
                <a:avLst/>
                <a:gdLst/>
                <a:ahLst/>
                <a:cxnLst>
                  <a:cxn ang="0">
                    <a:pos x="168" y="29"/>
                  </a:cxn>
                  <a:cxn ang="0">
                    <a:pos x="131" y="29"/>
                  </a:cxn>
                  <a:cxn ang="0">
                    <a:pos x="131" y="0"/>
                  </a:cxn>
                  <a:cxn ang="0">
                    <a:pos x="59" y="0"/>
                  </a:cxn>
                  <a:cxn ang="0">
                    <a:pos x="59" y="29"/>
                  </a:cxn>
                  <a:cxn ang="0">
                    <a:pos x="20" y="29"/>
                  </a:cxn>
                  <a:cxn ang="0">
                    <a:pos x="0" y="49"/>
                  </a:cxn>
                  <a:cxn ang="0">
                    <a:pos x="0" y="282"/>
                  </a:cxn>
                  <a:cxn ang="0">
                    <a:pos x="20" y="301"/>
                  </a:cxn>
                  <a:cxn ang="0">
                    <a:pos x="168" y="301"/>
                  </a:cxn>
                  <a:cxn ang="0">
                    <a:pos x="188" y="282"/>
                  </a:cxn>
                  <a:cxn ang="0">
                    <a:pos x="188" y="49"/>
                  </a:cxn>
                  <a:cxn ang="0">
                    <a:pos x="168" y="29"/>
                  </a:cxn>
                  <a:cxn ang="0">
                    <a:pos x="148" y="184"/>
                  </a:cxn>
                  <a:cxn ang="0">
                    <a:pos x="112" y="184"/>
                  </a:cxn>
                  <a:cxn ang="0">
                    <a:pos x="112" y="220"/>
                  </a:cxn>
                  <a:cxn ang="0">
                    <a:pos x="76" y="220"/>
                  </a:cxn>
                  <a:cxn ang="0">
                    <a:pos x="76" y="184"/>
                  </a:cxn>
                  <a:cxn ang="0">
                    <a:pos x="39" y="184"/>
                  </a:cxn>
                  <a:cxn ang="0">
                    <a:pos x="39" y="148"/>
                  </a:cxn>
                  <a:cxn ang="0">
                    <a:pos x="76" y="148"/>
                  </a:cxn>
                  <a:cxn ang="0">
                    <a:pos x="76" y="111"/>
                  </a:cxn>
                  <a:cxn ang="0">
                    <a:pos x="112" y="111"/>
                  </a:cxn>
                  <a:cxn ang="0">
                    <a:pos x="112" y="148"/>
                  </a:cxn>
                  <a:cxn ang="0">
                    <a:pos x="148" y="148"/>
                  </a:cxn>
                  <a:cxn ang="0">
                    <a:pos x="148" y="184"/>
                  </a:cxn>
                  <a:cxn ang="0">
                    <a:pos x="148" y="184"/>
                  </a:cxn>
                  <a:cxn ang="0">
                    <a:pos x="148" y="184"/>
                  </a:cxn>
                </a:cxnLst>
                <a:rect l="0" t="0" r="r" b="b"/>
                <a:pathLst>
                  <a:path w="188" h="301">
                    <a:moveTo>
                      <a:pt x="168" y="29"/>
                    </a:moveTo>
                    <a:cubicBezTo>
                      <a:pt x="131" y="29"/>
                      <a:pt x="131" y="29"/>
                      <a:pt x="131" y="29"/>
                    </a:cubicBezTo>
                    <a:cubicBezTo>
                      <a:pt x="131" y="0"/>
                      <a:pt x="131" y="0"/>
                      <a:pt x="131" y="0"/>
                    </a:cubicBezTo>
                    <a:cubicBezTo>
                      <a:pt x="59" y="0"/>
                      <a:pt x="59" y="0"/>
                      <a:pt x="59" y="0"/>
                    </a:cubicBezTo>
                    <a:cubicBezTo>
                      <a:pt x="59" y="29"/>
                      <a:pt x="59" y="29"/>
                      <a:pt x="59" y="29"/>
                    </a:cubicBezTo>
                    <a:cubicBezTo>
                      <a:pt x="20" y="29"/>
                      <a:pt x="20" y="29"/>
                      <a:pt x="20" y="29"/>
                    </a:cubicBezTo>
                    <a:cubicBezTo>
                      <a:pt x="9" y="29"/>
                      <a:pt x="0" y="38"/>
                      <a:pt x="0" y="49"/>
                    </a:cubicBezTo>
                    <a:cubicBezTo>
                      <a:pt x="0" y="282"/>
                      <a:pt x="0" y="282"/>
                      <a:pt x="0" y="282"/>
                    </a:cubicBezTo>
                    <a:cubicBezTo>
                      <a:pt x="0" y="292"/>
                      <a:pt x="9" y="301"/>
                      <a:pt x="20" y="301"/>
                    </a:cubicBezTo>
                    <a:cubicBezTo>
                      <a:pt x="168" y="301"/>
                      <a:pt x="168" y="301"/>
                      <a:pt x="168" y="301"/>
                    </a:cubicBezTo>
                    <a:cubicBezTo>
                      <a:pt x="179" y="301"/>
                      <a:pt x="188" y="292"/>
                      <a:pt x="188" y="282"/>
                    </a:cubicBezTo>
                    <a:cubicBezTo>
                      <a:pt x="188" y="49"/>
                      <a:pt x="188" y="49"/>
                      <a:pt x="188" y="49"/>
                    </a:cubicBezTo>
                    <a:cubicBezTo>
                      <a:pt x="188" y="38"/>
                      <a:pt x="179" y="29"/>
                      <a:pt x="168" y="29"/>
                    </a:cubicBezTo>
                    <a:close/>
                    <a:moveTo>
                      <a:pt x="148" y="184"/>
                    </a:moveTo>
                    <a:cubicBezTo>
                      <a:pt x="112" y="184"/>
                      <a:pt x="112" y="184"/>
                      <a:pt x="112" y="184"/>
                    </a:cubicBezTo>
                    <a:cubicBezTo>
                      <a:pt x="112" y="220"/>
                      <a:pt x="112" y="220"/>
                      <a:pt x="112" y="220"/>
                    </a:cubicBezTo>
                    <a:cubicBezTo>
                      <a:pt x="76" y="220"/>
                      <a:pt x="76" y="220"/>
                      <a:pt x="76" y="220"/>
                    </a:cubicBezTo>
                    <a:cubicBezTo>
                      <a:pt x="76" y="184"/>
                      <a:pt x="76" y="184"/>
                      <a:pt x="76" y="184"/>
                    </a:cubicBezTo>
                    <a:cubicBezTo>
                      <a:pt x="39" y="184"/>
                      <a:pt x="39" y="184"/>
                      <a:pt x="39" y="184"/>
                    </a:cubicBezTo>
                    <a:cubicBezTo>
                      <a:pt x="39" y="148"/>
                      <a:pt x="39" y="148"/>
                      <a:pt x="39" y="148"/>
                    </a:cubicBezTo>
                    <a:cubicBezTo>
                      <a:pt x="76" y="148"/>
                      <a:pt x="76" y="148"/>
                      <a:pt x="76" y="148"/>
                    </a:cubicBezTo>
                    <a:cubicBezTo>
                      <a:pt x="76" y="111"/>
                      <a:pt x="76" y="111"/>
                      <a:pt x="76" y="111"/>
                    </a:cubicBezTo>
                    <a:cubicBezTo>
                      <a:pt x="112" y="111"/>
                      <a:pt x="112" y="111"/>
                      <a:pt x="112" y="111"/>
                    </a:cubicBezTo>
                    <a:cubicBezTo>
                      <a:pt x="112" y="148"/>
                      <a:pt x="112" y="148"/>
                      <a:pt x="112" y="148"/>
                    </a:cubicBezTo>
                    <a:cubicBezTo>
                      <a:pt x="148" y="148"/>
                      <a:pt x="148" y="148"/>
                      <a:pt x="148" y="148"/>
                    </a:cubicBezTo>
                    <a:lnTo>
                      <a:pt x="148" y="184"/>
                    </a:lnTo>
                    <a:close/>
                    <a:moveTo>
                      <a:pt x="148" y="184"/>
                    </a:moveTo>
                    <a:cubicBezTo>
                      <a:pt x="148" y="184"/>
                      <a:pt x="148" y="184"/>
                      <a:pt x="148" y="184"/>
                    </a:cubicBezTo>
                  </a:path>
                </a:pathLst>
              </a:custGeom>
              <a:grpFill/>
              <a:ln w="1524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49" name="Rectangle 61">
                <a:extLst>
                  <a:ext uri="{FF2B5EF4-FFF2-40B4-BE49-F238E27FC236}">
                    <a16:creationId xmlns:a16="http://schemas.microsoft.com/office/drawing/2014/main" id="{236D9C96-511C-43D9-95AC-1CACC52F23DC}"/>
                  </a:ext>
                </a:extLst>
              </p:cNvPr>
              <p:cNvSpPr>
                <a:spLocks noChangeArrowheads="1"/>
              </p:cNvSpPr>
              <p:nvPr/>
            </p:nvSpPr>
            <p:spPr bwMode="auto">
              <a:xfrm>
                <a:off x="3903663" y="2260600"/>
                <a:ext cx="288925" cy="122238"/>
              </a:xfrm>
              <a:prstGeom prst="rect">
                <a:avLst/>
              </a:prstGeom>
              <a:grpFill/>
              <a:ln w="15240">
                <a:solidFill>
                  <a:schemeClr val="accent4"/>
                </a:solidFill>
                <a:miter lim="800000"/>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50" name="Freeform 62">
                <a:extLst>
                  <a:ext uri="{FF2B5EF4-FFF2-40B4-BE49-F238E27FC236}">
                    <a16:creationId xmlns:a16="http://schemas.microsoft.com/office/drawing/2014/main" id="{24DA1221-964F-4C08-950E-7C952663AB7E}"/>
                  </a:ext>
                </a:extLst>
              </p:cNvPr>
              <p:cNvSpPr>
                <a:spLocks noEditPoints="1"/>
              </p:cNvSpPr>
              <p:nvPr/>
            </p:nvSpPr>
            <p:spPr bwMode="auto">
              <a:xfrm>
                <a:off x="4273550" y="2327275"/>
                <a:ext cx="544513" cy="871538"/>
              </a:xfrm>
              <a:custGeom>
                <a:avLst/>
                <a:gdLst/>
                <a:ahLst/>
                <a:cxnLst>
                  <a:cxn ang="0">
                    <a:pos x="20" y="29"/>
                  </a:cxn>
                  <a:cxn ang="0">
                    <a:pos x="59" y="29"/>
                  </a:cxn>
                  <a:cxn ang="0">
                    <a:pos x="59" y="0"/>
                  </a:cxn>
                  <a:cxn ang="0">
                    <a:pos x="131" y="0"/>
                  </a:cxn>
                  <a:cxn ang="0">
                    <a:pos x="131" y="29"/>
                  </a:cxn>
                  <a:cxn ang="0">
                    <a:pos x="169" y="29"/>
                  </a:cxn>
                  <a:cxn ang="0">
                    <a:pos x="188" y="49"/>
                  </a:cxn>
                  <a:cxn ang="0">
                    <a:pos x="188" y="281"/>
                  </a:cxn>
                  <a:cxn ang="0">
                    <a:pos x="169" y="301"/>
                  </a:cxn>
                  <a:cxn ang="0">
                    <a:pos x="21" y="301"/>
                  </a:cxn>
                  <a:cxn ang="0">
                    <a:pos x="21" y="223"/>
                  </a:cxn>
                  <a:cxn ang="0">
                    <a:pos x="145" y="223"/>
                  </a:cxn>
                  <a:cxn ang="0">
                    <a:pos x="145" y="126"/>
                  </a:cxn>
                  <a:cxn ang="0">
                    <a:pos x="21" y="126"/>
                  </a:cxn>
                  <a:cxn ang="0">
                    <a:pos x="21" y="77"/>
                  </a:cxn>
                  <a:cxn ang="0">
                    <a:pos x="1" y="58"/>
                  </a:cxn>
                  <a:cxn ang="0">
                    <a:pos x="0" y="58"/>
                  </a:cxn>
                  <a:cxn ang="0">
                    <a:pos x="0" y="49"/>
                  </a:cxn>
                  <a:cxn ang="0">
                    <a:pos x="20" y="29"/>
                  </a:cxn>
                  <a:cxn ang="0">
                    <a:pos x="20" y="29"/>
                  </a:cxn>
                  <a:cxn ang="0">
                    <a:pos x="20" y="29"/>
                  </a:cxn>
                </a:cxnLst>
                <a:rect l="0" t="0" r="r" b="b"/>
                <a:pathLst>
                  <a:path w="188" h="301">
                    <a:moveTo>
                      <a:pt x="20" y="29"/>
                    </a:moveTo>
                    <a:cubicBezTo>
                      <a:pt x="59" y="29"/>
                      <a:pt x="59" y="29"/>
                      <a:pt x="59" y="29"/>
                    </a:cubicBezTo>
                    <a:cubicBezTo>
                      <a:pt x="59" y="0"/>
                      <a:pt x="59" y="0"/>
                      <a:pt x="59" y="0"/>
                    </a:cubicBezTo>
                    <a:cubicBezTo>
                      <a:pt x="131" y="0"/>
                      <a:pt x="131" y="0"/>
                      <a:pt x="131" y="0"/>
                    </a:cubicBezTo>
                    <a:cubicBezTo>
                      <a:pt x="131" y="29"/>
                      <a:pt x="131" y="29"/>
                      <a:pt x="131" y="29"/>
                    </a:cubicBezTo>
                    <a:cubicBezTo>
                      <a:pt x="169" y="29"/>
                      <a:pt x="169" y="29"/>
                      <a:pt x="169" y="29"/>
                    </a:cubicBezTo>
                    <a:cubicBezTo>
                      <a:pt x="179" y="29"/>
                      <a:pt x="188" y="38"/>
                      <a:pt x="188" y="49"/>
                    </a:cubicBezTo>
                    <a:cubicBezTo>
                      <a:pt x="188" y="281"/>
                      <a:pt x="188" y="281"/>
                      <a:pt x="188" y="281"/>
                    </a:cubicBezTo>
                    <a:cubicBezTo>
                      <a:pt x="188" y="292"/>
                      <a:pt x="179" y="301"/>
                      <a:pt x="169" y="301"/>
                    </a:cubicBezTo>
                    <a:cubicBezTo>
                      <a:pt x="21" y="301"/>
                      <a:pt x="21" y="301"/>
                      <a:pt x="21" y="301"/>
                    </a:cubicBezTo>
                    <a:cubicBezTo>
                      <a:pt x="21" y="223"/>
                      <a:pt x="21" y="223"/>
                      <a:pt x="21" y="223"/>
                    </a:cubicBezTo>
                    <a:cubicBezTo>
                      <a:pt x="145" y="223"/>
                      <a:pt x="145" y="223"/>
                      <a:pt x="145" y="223"/>
                    </a:cubicBezTo>
                    <a:cubicBezTo>
                      <a:pt x="145" y="126"/>
                      <a:pt x="145" y="126"/>
                      <a:pt x="145" y="126"/>
                    </a:cubicBezTo>
                    <a:cubicBezTo>
                      <a:pt x="21" y="126"/>
                      <a:pt x="21" y="126"/>
                      <a:pt x="21" y="126"/>
                    </a:cubicBezTo>
                    <a:cubicBezTo>
                      <a:pt x="21" y="77"/>
                      <a:pt x="21" y="77"/>
                      <a:pt x="21" y="77"/>
                    </a:cubicBezTo>
                    <a:cubicBezTo>
                      <a:pt x="21" y="67"/>
                      <a:pt x="12" y="58"/>
                      <a:pt x="1" y="58"/>
                    </a:cubicBezTo>
                    <a:cubicBezTo>
                      <a:pt x="0" y="58"/>
                      <a:pt x="0" y="58"/>
                      <a:pt x="0" y="58"/>
                    </a:cubicBezTo>
                    <a:cubicBezTo>
                      <a:pt x="0" y="49"/>
                      <a:pt x="0" y="49"/>
                      <a:pt x="0" y="49"/>
                    </a:cubicBezTo>
                    <a:cubicBezTo>
                      <a:pt x="0" y="38"/>
                      <a:pt x="9" y="29"/>
                      <a:pt x="20" y="29"/>
                    </a:cubicBezTo>
                    <a:close/>
                    <a:moveTo>
                      <a:pt x="20" y="29"/>
                    </a:moveTo>
                    <a:cubicBezTo>
                      <a:pt x="20" y="29"/>
                      <a:pt x="20" y="29"/>
                      <a:pt x="20" y="29"/>
                    </a:cubicBezTo>
                  </a:path>
                </a:pathLst>
              </a:custGeom>
              <a:grpFill/>
              <a:ln w="1524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51" name="Rectangle 63">
                <a:extLst>
                  <a:ext uri="{FF2B5EF4-FFF2-40B4-BE49-F238E27FC236}">
                    <a16:creationId xmlns:a16="http://schemas.microsoft.com/office/drawing/2014/main" id="{2B4D8DEC-22FF-4A08-AA86-F68984B542EE}"/>
                  </a:ext>
                </a:extLst>
              </p:cNvPr>
              <p:cNvSpPr>
                <a:spLocks noChangeArrowheads="1"/>
              </p:cNvSpPr>
              <p:nvPr/>
            </p:nvSpPr>
            <p:spPr bwMode="auto">
              <a:xfrm>
                <a:off x="4398963" y="2165350"/>
                <a:ext cx="292100" cy="123825"/>
              </a:xfrm>
              <a:prstGeom prst="rect">
                <a:avLst/>
              </a:prstGeom>
              <a:grpFill/>
              <a:ln w="15240">
                <a:solidFill>
                  <a:schemeClr val="accent4"/>
                </a:solidFill>
                <a:miter lim="800000"/>
                <a:headEnd/>
                <a:tailEnd/>
              </a:ln>
            </p:spPr>
            <p:txBody>
              <a:bodyPr vert="horz" wrap="square" lIns="121920" tIns="60960" rIns="121920" bIns="60960" numCol="1" anchor="t" anchorCtr="0" compatLnSpc="1">
                <a:prstTxWarp prst="textNoShape">
                  <a:avLst/>
                </a:prstTxWarp>
              </a:bodyPr>
              <a:lstStyle/>
              <a:p>
                <a:endParaRPr lang="en-US" sz="2400" baseline="-25000"/>
              </a:p>
            </p:txBody>
          </p:sp>
        </p:grpSp>
        <p:grpSp>
          <p:nvGrpSpPr>
            <p:cNvPr id="51" name="Group 126">
              <a:extLst>
                <a:ext uri="{FF2B5EF4-FFF2-40B4-BE49-F238E27FC236}">
                  <a16:creationId xmlns:a16="http://schemas.microsoft.com/office/drawing/2014/main" id="{85A3F6EB-3DE4-4AC5-9BE0-EDB386B2F43A}"/>
                </a:ext>
              </a:extLst>
            </p:cNvPr>
            <p:cNvGrpSpPr>
              <a:grpSpLocks noChangeAspect="1"/>
            </p:cNvGrpSpPr>
            <p:nvPr/>
          </p:nvGrpSpPr>
          <p:grpSpPr>
            <a:xfrm>
              <a:off x="2229395" y="5926461"/>
              <a:ext cx="390906" cy="287668"/>
              <a:chOff x="8085138" y="895350"/>
              <a:chExt cx="619125" cy="455613"/>
            </a:xfrm>
            <a:noFill/>
          </p:grpSpPr>
          <p:sp>
            <p:nvSpPr>
              <p:cNvPr id="546" name="Freeform 87">
                <a:extLst>
                  <a:ext uri="{FF2B5EF4-FFF2-40B4-BE49-F238E27FC236}">
                    <a16:creationId xmlns:a16="http://schemas.microsoft.com/office/drawing/2014/main" id="{9F9E52AA-F672-472B-9353-72C6C33E4015}"/>
                  </a:ext>
                </a:extLst>
              </p:cNvPr>
              <p:cNvSpPr>
                <a:spLocks noEditPoints="1"/>
              </p:cNvSpPr>
              <p:nvPr/>
            </p:nvSpPr>
            <p:spPr bwMode="auto">
              <a:xfrm>
                <a:off x="8085138" y="895350"/>
                <a:ext cx="369888" cy="328613"/>
              </a:xfrm>
              <a:custGeom>
                <a:avLst/>
                <a:gdLst/>
                <a:ahLst/>
                <a:cxnLst>
                  <a:cxn ang="0">
                    <a:pos x="80" y="113"/>
                  </a:cxn>
                  <a:cxn ang="0">
                    <a:pos x="82" y="104"/>
                  </a:cxn>
                  <a:cxn ang="0">
                    <a:pos x="119" y="47"/>
                  </a:cxn>
                  <a:cxn ang="0">
                    <a:pos x="128" y="41"/>
                  </a:cxn>
                  <a:cxn ang="0">
                    <a:pos x="72" y="6"/>
                  </a:cxn>
                  <a:cxn ang="0">
                    <a:pos x="49" y="0"/>
                  </a:cxn>
                  <a:cxn ang="0">
                    <a:pos x="12" y="21"/>
                  </a:cxn>
                  <a:cxn ang="0">
                    <a:pos x="26" y="80"/>
                  </a:cxn>
                  <a:cxn ang="0">
                    <a:pos x="80" y="113"/>
                  </a:cxn>
                  <a:cxn ang="0">
                    <a:pos x="23" y="28"/>
                  </a:cxn>
                  <a:cxn ang="0">
                    <a:pos x="49" y="13"/>
                  </a:cxn>
                  <a:cxn ang="0">
                    <a:pos x="65" y="18"/>
                  </a:cxn>
                  <a:cxn ang="0">
                    <a:pos x="104" y="41"/>
                  </a:cxn>
                  <a:cxn ang="0">
                    <a:pos x="72" y="92"/>
                  </a:cxn>
                  <a:cxn ang="0">
                    <a:pos x="33" y="69"/>
                  </a:cxn>
                  <a:cxn ang="0">
                    <a:pos x="23" y="28"/>
                  </a:cxn>
                  <a:cxn ang="0">
                    <a:pos x="23" y="28"/>
                  </a:cxn>
                  <a:cxn ang="0">
                    <a:pos x="23" y="28"/>
                  </a:cxn>
                </a:cxnLst>
                <a:rect l="0" t="0" r="r" b="b"/>
                <a:pathLst>
                  <a:path w="128" h="113">
                    <a:moveTo>
                      <a:pt x="80" y="113"/>
                    </a:moveTo>
                    <a:cubicBezTo>
                      <a:pt x="82" y="104"/>
                      <a:pt x="82" y="104"/>
                      <a:pt x="82" y="104"/>
                    </a:cubicBezTo>
                    <a:cubicBezTo>
                      <a:pt x="86" y="86"/>
                      <a:pt x="95" y="61"/>
                      <a:pt x="119" y="47"/>
                    </a:cubicBezTo>
                    <a:cubicBezTo>
                      <a:pt x="128" y="41"/>
                      <a:pt x="128" y="41"/>
                      <a:pt x="128" y="41"/>
                    </a:cubicBezTo>
                    <a:cubicBezTo>
                      <a:pt x="72" y="6"/>
                      <a:pt x="72" y="6"/>
                      <a:pt x="72" y="6"/>
                    </a:cubicBezTo>
                    <a:cubicBezTo>
                      <a:pt x="65" y="2"/>
                      <a:pt x="57" y="0"/>
                      <a:pt x="49" y="0"/>
                    </a:cubicBezTo>
                    <a:cubicBezTo>
                      <a:pt x="34" y="0"/>
                      <a:pt x="20" y="8"/>
                      <a:pt x="12" y="21"/>
                    </a:cubicBezTo>
                    <a:cubicBezTo>
                      <a:pt x="0" y="41"/>
                      <a:pt x="6" y="68"/>
                      <a:pt x="26" y="80"/>
                    </a:cubicBezTo>
                    <a:lnTo>
                      <a:pt x="80" y="113"/>
                    </a:lnTo>
                    <a:close/>
                    <a:moveTo>
                      <a:pt x="23" y="28"/>
                    </a:moveTo>
                    <a:cubicBezTo>
                      <a:pt x="29" y="19"/>
                      <a:pt x="38" y="13"/>
                      <a:pt x="49" y="13"/>
                    </a:cubicBezTo>
                    <a:cubicBezTo>
                      <a:pt x="55" y="13"/>
                      <a:pt x="60" y="15"/>
                      <a:pt x="65" y="18"/>
                    </a:cubicBezTo>
                    <a:cubicBezTo>
                      <a:pt x="104" y="41"/>
                      <a:pt x="104" y="41"/>
                      <a:pt x="104" y="41"/>
                    </a:cubicBezTo>
                    <a:cubicBezTo>
                      <a:pt x="85" y="56"/>
                      <a:pt x="76" y="77"/>
                      <a:pt x="72" y="92"/>
                    </a:cubicBezTo>
                    <a:cubicBezTo>
                      <a:pt x="33" y="69"/>
                      <a:pt x="33" y="69"/>
                      <a:pt x="33" y="69"/>
                    </a:cubicBezTo>
                    <a:cubicBezTo>
                      <a:pt x="19" y="60"/>
                      <a:pt x="15" y="42"/>
                      <a:pt x="23" y="28"/>
                    </a:cubicBezTo>
                    <a:close/>
                    <a:moveTo>
                      <a:pt x="23" y="28"/>
                    </a:moveTo>
                    <a:cubicBezTo>
                      <a:pt x="23" y="28"/>
                      <a:pt x="23" y="28"/>
                      <a:pt x="23" y="28"/>
                    </a:cubicBezTo>
                  </a:path>
                </a:pathLst>
              </a:custGeom>
              <a:grpFill/>
              <a:ln w="15240">
                <a:solidFill>
                  <a:schemeClr val="accent1"/>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47" name="Freeform 88">
                <a:extLst>
                  <a:ext uri="{FF2B5EF4-FFF2-40B4-BE49-F238E27FC236}">
                    <a16:creationId xmlns:a16="http://schemas.microsoft.com/office/drawing/2014/main" id="{CC0ABE5F-69D0-47A2-B1B3-B847451E8661}"/>
                  </a:ext>
                </a:extLst>
              </p:cNvPr>
              <p:cNvSpPr>
                <a:spLocks noEditPoints="1"/>
              </p:cNvSpPr>
              <p:nvPr/>
            </p:nvSpPr>
            <p:spPr bwMode="auto">
              <a:xfrm>
                <a:off x="8351838" y="1038225"/>
                <a:ext cx="352425" cy="312738"/>
              </a:xfrm>
              <a:custGeom>
                <a:avLst/>
                <a:gdLst/>
                <a:ahLst/>
                <a:cxnLst>
                  <a:cxn ang="0">
                    <a:pos x="97" y="31"/>
                  </a:cxn>
                  <a:cxn ang="0">
                    <a:pos x="46" y="0"/>
                  </a:cxn>
                  <a:cxn ang="0">
                    <a:pos x="45" y="1"/>
                  </a:cxn>
                  <a:cxn ang="0">
                    <a:pos x="30" y="10"/>
                  </a:cxn>
                  <a:cxn ang="0">
                    <a:pos x="79" y="40"/>
                  </a:cxn>
                  <a:cxn ang="0">
                    <a:pos x="80" y="45"/>
                  </a:cxn>
                  <a:cxn ang="0">
                    <a:pos x="77" y="47"/>
                  </a:cxn>
                  <a:cxn ang="0">
                    <a:pos x="74" y="46"/>
                  </a:cxn>
                  <a:cxn ang="0">
                    <a:pos x="24" y="15"/>
                  </a:cxn>
                  <a:cxn ang="0">
                    <a:pos x="0" y="67"/>
                  </a:cxn>
                  <a:cxn ang="0">
                    <a:pos x="0" y="69"/>
                  </a:cxn>
                  <a:cxn ang="0">
                    <a:pos x="54" y="102"/>
                  </a:cxn>
                  <a:cxn ang="0">
                    <a:pos x="75" y="108"/>
                  </a:cxn>
                  <a:cxn ang="0">
                    <a:pos x="111" y="88"/>
                  </a:cxn>
                  <a:cxn ang="0">
                    <a:pos x="97" y="31"/>
                  </a:cxn>
                  <a:cxn ang="0">
                    <a:pos x="97" y="31"/>
                  </a:cxn>
                  <a:cxn ang="0">
                    <a:pos x="97" y="31"/>
                  </a:cxn>
                </a:cxnLst>
                <a:rect l="0" t="0" r="r" b="b"/>
                <a:pathLst>
                  <a:path w="122" h="108">
                    <a:moveTo>
                      <a:pt x="97" y="31"/>
                    </a:moveTo>
                    <a:cubicBezTo>
                      <a:pt x="46" y="0"/>
                      <a:pt x="46" y="0"/>
                      <a:pt x="46" y="0"/>
                    </a:cubicBezTo>
                    <a:cubicBezTo>
                      <a:pt x="45" y="1"/>
                      <a:pt x="45" y="1"/>
                      <a:pt x="45" y="1"/>
                    </a:cubicBezTo>
                    <a:cubicBezTo>
                      <a:pt x="39" y="3"/>
                      <a:pt x="34" y="6"/>
                      <a:pt x="30" y="10"/>
                    </a:cubicBezTo>
                    <a:cubicBezTo>
                      <a:pt x="79" y="40"/>
                      <a:pt x="79" y="40"/>
                      <a:pt x="79" y="40"/>
                    </a:cubicBezTo>
                    <a:cubicBezTo>
                      <a:pt x="80" y="41"/>
                      <a:pt x="81" y="43"/>
                      <a:pt x="80" y="45"/>
                    </a:cubicBezTo>
                    <a:cubicBezTo>
                      <a:pt x="79" y="46"/>
                      <a:pt x="78" y="47"/>
                      <a:pt x="77" y="47"/>
                    </a:cubicBezTo>
                    <a:cubicBezTo>
                      <a:pt x="76" y="47"/>
                      <a:pt x="75" y="47"/>
                      <a:pt x="74" y="46"/>
                    </a:cubicBezTo>
                    <a:cubicBezTo>
                      <a:pt x="74" y="46"/>
                      <a:pt x="24" y="15"/>
                      <a:pt x="24" y="15"/>
                    </a:cubicBezTo>
                    <a:cubicBezTo>
                      <a:pt x="6" y="32"/>
                      <a:pt x="1" y="56"/>
                      <a:pt x="0" y="67"/>
                    </a:cubicBezTo>
                    <a:cubicBezTo>
                      <a:pt x="0" y="69"/>
                      <a:pt x="0" y="69"/>
                      <a:pt x="0" y="69"/>
                    </a:cubicBezTo>
                    <a:cubicBezTo>
                      <a:pt x="54" y="102"/>
                      <a:pt x="54" y="102"/>
                      <a:pt x="54" y="102"/>
                    </a:cubicBezTo>
                    <a:cubicBezTo>
                      <a:pt x="60" y="106"/>
                      <a:pt x="68" y="108"/>
                      <a:pt x="75" y="108"/>
                    </a:cubicBezTo>
                    <a:cubicBezTo>
                      <a:pt x="90" y="108"/>
                      <a:pt x="103" y="100"/>
                      <a:pt x="111" y="88"/>
                    </a:cubicBezTo>
                    <a:cubicBezTo>
                      <a:pt x="122" y="69"/>
                      <a:pt x="116" y="43"/>
                      <a:pt x="97" y="31"/>
                    </a:cubicBezTo>
                    <a:close/>
                    <a:moveTo>
                      <a:pt x="97" y="31"/>
                    </a:moveTo>
                    <a:cubicBezTo>
                      <a:pt x="97" y="31"/>
                      <a:pt x="97" y="31"/>
                      <a:pt x="97" y="31"/>
                    </a:cubicBezTo>
                  </a:path>
                </a:pathLst>
              </a:custGeom>
              <a:grpFill/>
              <a:ln w="15240">
                <a:solidFill>
                  <a:schemeClr val="accent1"/>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grpSp>
        <p:sp>
          <p:nvSpPr>
            <p:cNvPr id="52" name="Freeform 122">
              <a:extLst>
                <a:ext uri="{FF2B5EF4-FFF2-40B4-BE49-F238E27FC236}">
                  <a16:creationId xmlns:a16="http://schemas.microsoft.com/office/drawing/2014/main" id="{E4CF9E9E-E92D-4F74-A586-8F6534B904F1}"/>
                </a:ext>
              </a:extLst>
            </p:cNvPr>
            <p:cNvSpPr>
              <a:spLocks noChangeAspect="1" noEditPoints="1"/>
            </p:cNvSpPr>
            <p:nvPr userDrawn="1"/>
          </p:nvSpPr>
          <p:spPr bwMode="auto">
            <a:xfrm>
              <a:off x="2233446" y="5076967"/>
              <a:ext cx="270369" cy="437668"/>
            </a:xfrm>
            <a:custGeom>
              <a:avLst/>
              <a:gdLst/>
              <a:ahLst/>
              <a:cxnLst>
                <a:cxn ang="0">
                  <a:pos x="98" y="49"/>
                </a:cxn>
                <a:cxn ang="0">
                  <a:pos x="49" y="0"/>
                </a:cxn>
                <a:cxn ang="0">
                  <a:pos x="0" y="49"/>
                </a:cxn>
                <a:cxn ang="0">
                  <a:pos x="39" y="98"/>
                </a:cxn>
                <a:cxn ang="0">
                  <a:pos x="39" y="118"/>
                </a:cxn>
                <a:cxn ang="0">
                  <a:pos x="19" y="118"/>
                </a:cxn>
                <a:cxn ang="0">
                  <a:pos x="19" y="138"/>
                </a:cxn>
                <a:cxn ang="0">
                  <a:pos x="39" y="138"/>
                </a:cxn>
                <a:cxn ang="0">
                  <a:pos x="39" y="158"/>
                </a:cxn>
                <a:cxn ang="0">
                  <a:pos x="59" y="158"/>
                </a:cxn>
                <a:cxn ang="0">
                  <a:pos x="59" y="138"/>
                </a:cxn>
                <a:cxn ang="0">
                  <a:pos x="78" y="138"/>
                </a:cxn>
                <a:cxn ang="0">
                  <a:pos x="78" y="118"/>
                </a:cxn>
                <a:cxn ang="0">
                  <a:pos x="59" y="118"/>
                </a:cxn>
                <a:cxn ang="0">
                  <a:pos x="59" y="98"/>
                </a:cxn>
                <a:cxn ang="0">
                  <a:pos x="98" y="49"/>
                </a:cxn>
                <a:cxn ang="0">
                  <a:pos x="49" y="79"/>
                </a:cxn>
                <a:cxn ang="0">
                  <a:pos x="19" y="49"/>
                </a:cxn>
                <a:cxn ang="0">
                  <a:pos x="49" y="20"/>
                </a:cxn>
                <a:cxn ang="0">
                  <a:pos x="78" y="49"/>
                </a:cxn>
                <a:cxn ang="0">
                  <a:pos x="49" y="79"/>
                </a:cxn>
              </a:cxnLst>
              <a:rect l="0" t="0" r="r" b="b"/>
              <a:pathLst>
                <a:path w="98" h="158">
                  <a:moveTo>
                    <a:pt x="98" y="49"/>
                  </a:moveTo>
                  <a:cubicBezTo>
                    <a:pt x="98" y="22"/>
                    <a:pt x="76" y="0"/>
                    <a:pt x="49" y="0"/>
                  </a:cubicBezTo>
                  <a:cubicBezTo>
                    <a:pt x="22" y="0"/>
                    <a:pt x="0" y="22"/>
                    <a:pt x="0" y="49"/>
                  </a:cubicBezTo>
                  <a:cubicBezTo>
                    <a:pt x="0" y="73"/>
                    <a:pt x="16" y="93"/>
                    <a:pt x="39" y="98"/>
                  </a:cubicBezTo>
                  <a:cubicBezTo>
                    <a:pt x="39" y="118"/>
                    <a:pt x="39" y="118"/>
                    <a:pt x="39" y="118"/>
                  </a:cubicBezTo>
                  <a:cubicBezTo>
                    <a:pt x="19" y="118"/>
                    <a:pt x="19" y="118"/>
                    <a:pt x="19" y="118"/>
                  </a:cubicBezTo>
                  <a:cubicBezTo>
                    <a:pt x="19" y="138"/>
                    <a:pt x="19" y="138"/>
                    <a:pt x="19" y="138"/>
                  </a:cubicBezTo>
                  <a:cubicBezTo>
                    <a:pt x="39" y="138"/>
                    <a:pt x="39" y="138"/>
                    <a:pt x="39" y="138"/>
                  </a:cubicBezTo>
                  <a:cubicBezTo>
                    <a:pt x="39" y="158"/>
                    <a:pt x="39" y="158"/>
                    <a:pt x="39" y="158"/>
                  </a:cubicBezTo>
                  <a:cubicBezTo>
                    <a:pt x="59" y="158"/>
                    <a:pt x="59" y="158"/>
                    <a:pt x="59" y="158"/>
                  </a:cubicBezTo>
                  <a:cubicBezTo>
                    <a:pt x="59" y="138"/>
                    <a:pt x="59" y="138"/>
                    <a:pt x="59" y="138"/>
                  </a:cubicBezTo>
                  <a:cubicBezTo>
                    <a:pt x="78" y="138"/>
                    <a:pt x="78" y="138"/>
                    <a:pt x="78" y="138"/>
                  </a:cubicBezTo>
                  <a:cubicBezTo>
                    <a:pt x="78" y="118"/>
                    <a:pt x="78" y="118"/>
                    <a:pt x="78" y="118"/>
                  </a:cubicBezTo>
                  <a:cubicBezTo>
                    <a:pt x="59" y="118"/>
                    <a:pt x="59" y="118"/>
                    <a:pt x="59" y="118"/>
                  </a:cubicBezTo>
                  <a:cubicBezTo>
                    <a:pt x="59" y="98"/>
                    <a:pt x="59" y="98"/>
                    <a:pt x="59" y="98"/>
                  </a:cubicBezTo>
                  <a:cubicBezTo>
                    <a:pt x="81" y="93"/>
                    <a:pt x="98" y="73"/>
                    <a:pt x="98" y="49"/>
                  </a:cubicBezTo>
                  <a:close/>
                  <a:moveTo>
                    <a:pt x="49" y="79"/>
                  </a:moveTo>
                  <a:cubicBezTo>
                    <a:pt x="32" y="79"/>
                    <a:pt x="19" y="66"/>
                    <a:pt x="19" y="49"/>
                  </a:cubicBezTo>
                  <a:cubicBezTo>
                    <a:pt x="19" y="33"/>
                    <a:pt x="32" y="20"/>
                    <a:pt x="49" y="20"/>
                  </a:cubicBezTo>
                  <a:cubicBezTo>
                    <a:pt x="65" y="20"/>
                    <a:pt x="78" y="33"/>
                    <a:pt x="78" y="49"/>
                  </a:cubicBezTo>
                  <a:cubicBezTo>
                    <a:pt x="78" y="66"/>
                    <a:pt x="65" y="79"/>
                    <a:pt x="49" y="79"/>
                  </a:cubicBezTo>
                  <a:close/>
                </a:path>
              </a:pathLst>
            </a:custGeom>
            <a:noFill/>
            <a:ln w="15240">
              <a:solidFill>
                <a:schemeClr val="accent1"/>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3" name="Freeform 123">
              <a:extLst>
                <a:ext uri="{FF2B5EF4-FFF2-40B4-BE49-F238E27FC236}">
                  <a16:creationId xmlns:a16="http://schemas.microsoft.com/office/drawing/2014/main" id="{BEAC66DB-816F-4F9C-9EAF-2E9CED4586F4}"/>
                </a:ext>
              </a:extLst>
            </p:cNvPr>
            <p:cNvSpPr>
              <a:spLocks noChangeAspect="1" noEditPoints="1"/>
            </p:cNvSpPr>
            <p:nvPr userDrawn="1"/>
          </p:nvSpPr>
          <p:spPr bwMode="auto">
            <a:xfrm>
              <a:off x="1552979" y="4694830"/>
              <a:ext cx="360403" cy="359089"/>
            </a:xfrm>
            <a:custGeom>
              <a:avLst/>
              <a:gdLst/>
              <a:ahLst/>
              <a:cxnLst>
                <a:cxn ang="0">
                  <a:pos x="79" y="0"/>
                </a:cxn>
                <a:cxn ang="0">
                  <a:pos x="79" y="20"/>
                </a:cxn>
                <a:cxn ang="0">
                  <a:pos x="114" y="20"/>
                </a:cxn>
                <a:cxn ang="0">
                  <a:pos x="76" y="57"/>
                </a:cxn>
                <a:cxn ang="0">
                  <a:pos x="49" y="49"/>
                </a:cxn>
                <a:cxn ang="0">
                  <a:pos x="0" y="99"/>
                </a:cxn>
                <a:cxn ang="0">
                  <a:pos x="49" y="148"/>
                </a:cxn>
                <a:cxn ang="0">
                  <a:pos x="99" y="99"/>
                </a:cxn>
                <a:cxn ang="0">
                  <a:pos x="90" y="71"/>
                </a:cxn>
                <a:cxn ang="0">
                  <a:pos x="128" y="34"/>
                </a:cxn>
                <a:cxn ang="0">
                  <a:pos x="128" y="69"/>
                </a:cxn>
                <a:cxn ang="0">
                  <a:pos x="148" y="69"/>
                </a:cxn>
                <a:cxn ang="0">
                  <a:pos x="148" y="0"/>
                </a:cxn>
                <a:cxn ang="0">
                  <a:pos x="79" y="0"/>
                </a:cxn>
                <a:cxn ang="0">
                  <a:pos x="49" y="128"/>
                </a:cxn>
                <a:cxn ang="0">
                  <a:pos x="20" y="99"/>
                </a:cxn>
                <a:cxn ang="0">
                  <a:pos x="49" y="69"/>
                </a:cxn>
                <a:cxn ang="0">
                  <a:pos x="79" y="99"/>
                </a:cxn>
                <a:cxn ang="0">
                  <a:pos x="49" y="128"/>
                </a:cxn>
              </a:cxnLst>
              <a:rect l="0" t="0" r="r" b="b"/>
              <a:pathLst>
                <a:path w="148" h="148">
                  <a:moveTo>
                    <a:pt x="79" y="0"/>
                  </a:moveTo>
                  <a:cubicBezTo>
                    <a:pt x="79" y="20"/>
                    <a:pt x="79" y="20"/>
                    <a:pt x="79" y="20"/>
                  </a:cubicBezTo>
                  <a:cubicBezTo>
                    <a:pt x="114" y="20"/>
                    <a:pt x="114" y="20"/>
                    <a:pt x="114" y="20"/>
                  </a:cubicBezTo>
                  <a:cubicBezTo>
                    <a:pt x="76" y="57"/>
                    <a:pt x="76" y="57"/>
                    <a:pt x="76" y="57"/>
                  </a:cubicBezTo>
                  <a:cubicBezTo>
                    <a:pt x="69" y="52"/>
                    <a:pt x="59" y="49"/>
                    <a:pt x="49" y="49"/>
                  </a:cubicBezTo>
                  <a:cubicBezTo>
                    <a:pt x="22" y="49"/>
                    <a:pt x="0" y="71"/>
                    <a:pt x="0" y="99"/>
                  </a:cubicBezTo>
                  <a:cubicBezTo>
                    <a:pt x="0" y="126"/>
                    <a:pt x="22" y="148"/>
                    <a:pt x="49" y="148"/>
                  </a:cubicBezTo>
                  <a:cubicBezTo>
                    <a:pt x="76" y="148"/>
                    <a:pt x="99" y="126"/>
                    <a:pt x="99" y="99"/>
                  </a:cubicBezTo>
                  <a:cubicBezTo>
                    <a:pt x="99" y="88"/>
                    <a:pt x="95" y="79"/>
                    <a:pt x="90" y="71"/>
                  </a:cubicBezTo>
                  <a:cubicBezTo>
                    <a:pt x="128" y="34"/>
                    <a:pt x="128" y="34"/>
                    <a:pt x="128" y="34"/>
                  </a:cubicBezTo>
                  <a:cubicBezTo>
                    <a:pt x="128" y="69"/>
                    <a:pt x="128" y="69"/>
                    <a:pt x="128" y="69"/>
                  </a:cubicBezTo>
                  <a:cubicBezTo>
                    <a:pt x="148" y="69"/>
                    <a:pt x="148" y="69"/>
                    <a:pt x="148" y="69"/>
                  </a:cubicBezTo>
                  <a:cubicBezTo>
                    <a:pt x="148" y="0"/>
                    <a:pt x="148" y="0"/>
                    <a:pt x="148" y="0"/>
                  </a:cubicBezTo>
                  <a:lnTo>
                    <a:pt x="79" y="0"/>
                  </a:lnTo>
                  <a:close/>
                  <a:moveTo>
                    <a:pt x="49" y="128"/>
                  </a:moveTo>
                  <a:cubicBezTo>
                    <a:pt x="33" y="128"/>
                    <a:pt x="20" y="115"/>
                    <a:pt x="20" y="99"/>
                  </a:cubicBezTo>
                  <a:cubicBezTo>
                    <a:pt x="20" y="82"/>
                    <a:pt x="33" y="69"/>
                    <a:pt x="49" y="69"/>
                  </a:cubicBezTo>
                  <a:cubicBezTo>
                    <a:pt x="66" y="69"/>
                    <a:pt x="79" y="82"/>
                    <a:pt x="79" y="99"/>
                  </a:cubicBezTo>
                  <a:cubicBezTo>
                    <a:pt x="79" y="115"/>
                    <a:pt x="66" y="128"/>
                    <a:pt x="49" y="128"/>
                  </a:cubicBezTo>
                  <a:close/>
                </a:path>
              </a:pathLst>
            </a:custGeom>
            <a:noFill/>
            <a:ln w="15240">
              <a:solidFill>
                <a:schemeClr val="accent5"/>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grpSp>
          <p:nvGrpSpPr>
            <p:cNvPr id="54" name="Group 53">
              <a:extLst>
                <a:ext uri="{FF2B5EF4-FFF2-40B4-BE49-F238E27FC236}">
                  <a16:creationId xmlns:a16="http://schemas.microsoft.com/office/drawing/2014/main" id="{0299088B-2432-4FA3-941F-3F41FC5F9858}"/>
                </a:ext>
              </a:extLst>
            </p:cNvPr>
            <p:cNvGrpSpPr>
              <a:grpSpLocks noChangeAspect="1"/>
            </p:cNvGrpSpPr>
            <p:nvPr/>
          </p:nvGrpSpPr>
          <p:grpSpPr>
            <a:xfrm>
              <a:off x="3105800" y="352040"/>
              <a:ext cx="390906" cy="392055"/>
              <a:chOff x="2247910" y="3894140"/>
              <a:chExt cx="1079505" cy="1082676"/>
            </a:xfrm>
          </p:grpSpPr>
          <p:sp>
            <p:nvSpPr>
              <p:cNvPr id="492" name="Freeform 5">
                <a:extLst>
                  <a:ext uri="{FF2B5EF4-FFF2-40B4-BE49-F238E27FC236}">
                    <a16:creationId xmlns:a16="http://schemas.microsoft.com/office/drawing/2014/main" id="{C8F5308A-7CAB-4148-B4D1-B4B4F979FFA8}"/>
                  </a:ext>
                </a:extLst>
              </p:cNvPr>
              <p:cNvSpPr>
                <a:spLocks/>
              </p:cNvSpPr>
              <p:nvPr/>
            </p:nvSpPr>
            <p:spPr bwMode="auto">
              <a:xfrm>
                <a:off x="2787663" y="4186240"/>
                <a:ext cx="92075" cy="42863"/>
              </a:xfrm>
              <a:custGeom>
                <a:avLst/>
                <a:gdLst>
                  <a:gd name="T0" fmla="*/ 0 w 89"/>
                  <a:gd name="T1" fmla="*/ 41 h 41"/>
                  <a:gd name="T2" fmla="*/ 0 w 89"/>
                  <a:gd name="T3" fmla="*/ 29 h 41"/>
                  <a:gd name="T4" fmla="*/ 70 w 89"/>
                  <a:gd name="T5" fmla="*/ 11 h 41"/>
                  <a:gd name="T6" fmla="*/ 89 w 89"/>
                  <a:gd name="T7" fmla="*/ 20 h 41"/>
                </a:gdLst>
                <a:ahLst/>
                <a:cxnLst>
                  <a:cxn ang="0">
                    <a:pos x="T0" y="T1"/>
                  </a:cxn>
                  <a:cxn ang="0">
                    <a:pos x="T2" y="T3"/>
                  </a:cxn>
                  <a:cxn ang="0">
                    <a:pos x="T4" y="T5"/>
                  </a:cxn>
                  <a:cxn ang="0">
                    <a:pos x="T6" y="T7"/>
                  </a:cxn>
                </a:cxnLst>
                <a:rect l="0" t="0" r="r" b="b"/>
                <a:pathLst>
                  <a:path w="89" h="41">
                    <a:moveTo>
                      <a:pt x="0" y="41"/>
                    </a:moveTo>
                    <a:cubicBezTo>
                      <a:pt x="0" y="29"/>
                      <a:pt x="0" y="29"/>
                      <a:pt x="0" y="29"/>
                    </a:cubicBezTo>
                    <a:cubicBezTo>
                      <a:pt x="7" y="8"/>
                      <a:pt x="38" y="0"/>
                      <a:pt x="70" y="11"/>
                    </a:cubicBezTo>
                    <a:cubicBezTo>
                      <a:pt x="77" y="13"/>
                      <a:pt x="84" y="17"/>
                      <a:pt x="89" y="2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 name="Freeform 6">
                <a:extLst>
                  <a:ext uri="{FF2B5EF4-FFF2-40B4-BE49-F238E27FC236}">
                    <a16:creationId xmlns:a16="http://schemas.microsoft.com/office/drawing/2014/main" id="{1E3FAC5A-B991-49F3-BB7E-EDBFCDE4612C}"/>
                  </a:ext>
                </a:extLst>
              </p:cNvPr>
              <p:cNvSpPr>
                <a:spLocks/>
              </p:cNvSpPr>
              <p:nvPr/>
            </p:nvSpPr>
            <p:spPr bwMode="auto">
              <a:xfrm>
                <a:off x="2832113" y="4283078"/>
                <a:ext cx="47625" cy="82550"/>
              </a:xfrm>
              <a:custGeom>
                <a:avLst/>
                <a:gdLst>
                  <a:gd name="T0" fmla="*/ 22 w 47"/>
                  <a:gd name="T1" fmla="*/ 0 h 79"/>
                  <a:gd name="T2" fmla="*/ 47 w 47"/>
                  <a:gd name="T3" fmla="*/ 68 h 79"/>
                </a:gdLst>
                <a:ahLst/>
                <a:cxnLst>
                  <a:cxn ang="0">
                    <a:pos x="T0" y="T1"/>
                  </a:cxn>
                  <a:cxn ang="0">
                    <a:pos x="T2" y="T3"/>
                  </a:cxn>
                </a:cxnLst>
                <a:rect l="0" t="0" r="r" b="b"/>
                <a:pathLst>
                  <a:path w="47" h="79">
                    <a:moveTo>
                      <a:pt x="22" y="0"/>
                    </a:moveTo>
                    <a:cubicBezTo>
                      <a:pt x="0" y="34"/>
                      <a:pt x="13" y="79"/>
                      <a:pt x="47" y="68"/>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 name="Freeform 7">
                <a:extLst>
                  <a:ext uri="{FF2B5EF4-FFF2-40B4-BE49-F238E27FC236}">
                    <a16:creationId xmlns:a16="http://schemas.microsoft.com/office/drawing/2014/main" id="{4F965F96-B23E-43B2-B2DB-A4B26C05C0DA}"/>
                  </a:ext>
                </a:extLst>
              </p:cNvPr>
              <p:cNvSpPr>
                <a:spLocks/>
              </p:cNvSpPr>
              <p:nvPr/>
            </p:nvSpPr>
            <p:spPr bwMode="auto">
              <a:xfrm>
                <a:off x="2830525" y="4438653"/>
                <a:ext cx="58738" cy="34925"/>
              </a:xfrm>
              <a:custGeom>
                <a:avLst/>
                <a:gdLst>
                  <a:gd name="T0" fmla="*/ 56 w 56"/>
                  <a:gd name="T1" fmla="*/ 35 h 35"/>
                  <a:gd name="T2" fmla="*/ 55 w 56"/>
                  <a:gd name="T3" fmla="*/ 33 h 35"/>
                  <a:gd name="T4" fmla="*/ 0 w 56"/>
                  <a:gd name="T5" fmla="*/ 0 h 35"/>
                </a:gdLst>
                <a:ahLst/>
                <a:cxnLst>
                  <a:cxn ang="0">
                    <a:pos x="T0" y="T1"/>
                  </a:cxn>
                  <a:cxn ang="0">
                    <a:pos x="T2" y="T3"/>
                  </a:cxn>
                  <a:cxn ang="0">
                    <a:pos x="T4" y="T5"/>
                  </a:cxn>
                </a:cxnLst>
                <a:rect l="0" t="0" r="r" b="b"/>
                <a:pathLst>
                  <a:path w="56" h="35">
                    <a:moveTo>
                      <a:pt x="56" y="35"/>
                    </a:moveTo>
                    <a:cubicBezTo>
                      <a:pt x="56" y="34"/>
                      <a:pt x="55" y="34"/>
                      <a:pt x="55" y="33"/>
                    </a:cubicBezTo>
                    <a:cubicBezTo>
                      <a:pt x="44" y="17"/>
                      <a:pt x="21" y="4"/>
                      <a:pt x="0"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 name="Freeform 8">
                <a:extLst>
                  <a:ext uri="{FF2B5EF4-FFF2-40B4-BE49-F238E27FC236}">
                    <a16:creationId xmlns:a16="http://schemas.microsoft.com/office/drawing/2014/main" id="{AE411494-8503-456A-8A29-B0598533BFAF}"/>
                  </a:ext>
                </a:extLst>
              </p:cNvPr>
              <p:cNvSpPr>
                <a:spLocks/>
              </p:cNvSpPr>
              <p:nvPr/>
            </p:nvSpPr>
            <p:spPr bwMode="auto">
              <a:xfrm>
                <a:off x="2884501" y="4230690"/>
                <a:ext cx="80963" cy="57150"/>
              </a:xfrm>
              <a:custGeom>
                <a:avLst/>
                <a:gdLst>
                  <a:gd name="T0" fmla="*/ 0 w 78"/>
                  <a:gd name="T1" fmla="*/ 27 h 55"/>
                  <a:gd name="T2" fmla="*/ 17 w 78"/>
                  <a:gd name="T3" fmla="*/ 0 h 55"/>
                  <a:gd name="T4" fmla="*/ 55 w 78"/>
                  <a:gd name="T5" fmla="*/ 17 h 55"/>
                  <a:gd name="T6" fmla="*/ 78 w 78"/>
                  <a:gd name="T7" fmla="*/ 55 h 55"/>
                </a:gdLst>
                <a:ahLst/>
                <a:cxnLst>
                  <a:cxn ang="0">
                    <a:pos x="T0" y="T1"/>
                  </a:cxn>
                  <a:cxn ang="0">
                    <a:pos x="T2" y="T3"/>
                  </a:cxn>
                  <a:cxn ang="0">
                    <a:pos x="T4" y="T5"/>
                  </a:cxn>
                  <a:cxn ang="0">
                    <a:pos x="T6" y="T7"/>
                  </a:cxn>
                </a:cxnLst>
                <a:rect l="0" t="0" r="r" b="b"/>
                <a:pathLst>
                  <a:path w="78" h="55">
                    <a:moveTo>
                      <a:pt x="0" y="27"/>
                    </a:moveTo>
                    <a:cubicBezTo>
                      <a:pt x="17" y="0"/>
                      <a:pt x="17" y="0"/>
                      <a:pt x="17" y="0"/>
                    </a:cubicBezTo>
                    <a:cubicBezTo>
                      <a:pt x="30" y="1"/>
                      <a:pt x="43" y="7"/>
                      <a:pt x="55" y="17"/>
                    </a:cubicBezTo>
                    <a:cubicBezTo>
                      <a:pt x="68" y="29"/>
                      <a:pt x="76" y="42"/>
                      <a:pt x="78" y="55"/>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 name="Freeform 9">
                <a:extLst>
                  <a:ext uri="{FF2B5EF4-FFF2-40B4-BE49-F238E27FC236}">
                    <a16:creationId xmlns:a16="http://schemas.microsoft.com/office/drawing/2014/main" id="{668D9ED5-AACD-4B1E-A842-40BDB73A20F9}"/>
                  </a:ext>
                </a:extLst>
              </p:cNvPr>
              <p:cNvSpPr>
                <a:spLocks/>
              </p:cNvSpPr>
              <p:nvPr/>
            </p:nvSpPr>
            <p:spPr bwMode="auto">
              <a:xfrm>
                <a:off x="2930538" y="4318003"/>
                <a:ext cx="87313" cy="90488"/>
              </a:xfrm>
              <a:custGeom>
                <a:avLst/>
                <a:gdLst>
                  <a:gd name="T0" fmla="*/ 0 w 84"/>
                  <a:gd name="T1" fmla="*/ 8 h 88"/>
                  <a:gd name="T2" fmla="*/ 27 w 84"/>
                  <a:gd name="T3" fmla="*/ 0 h 88"/>
                  <a:gd name="T4" fmla="*/ 78 w 84"/>
                  <a:gd name="T5" fmla="*/ 46 h 88"/>
                  <a:gd name="T6" fmla="*/ 82 w 84"/>
                  <a:gd name="T7" fmla="*/ 88 h 88"/>
                </a:gdLst>
                <a:ahLst/>
                <a:cxnLst>
                  <a:cxn ang="0">
                    <a:pos x="T0" y="T1"/>
                  </a:cxn>
                  <a:cxn ang="0">
                    <a:pos x="T2" y="T3"/>
                  </a:cxn>
                  <a:cxn ang="0">
                    <a:pos x="T4" y="T5"/>
                  </a:cxn>
                  <a:cxn ang="0">
                    <a:pos x="T6" y="T7"/>
                  </a:cxn>
                </a:cxnLst>
                <a:rect l="0" t="0" r="r" b="b"/>
                <a:pathLst>
                  <a:path w="84" h="88">
                    <a:moveTo>
                      <a:pt x="0" y="8"/>
                    </a:moveTo>
                    <a:cubicBezTo>
                      <a:pt x="27" y="0"/>
                      <a:pt x="27" y="0"/>
                      <a:pt x="27" y="0"/>
                    </a:cubicBezTo>
                    <a:cubicBezTo>
                      <a:pt x="47" y="4"/>
                      <a:pt x="68" y="20"/>
                      <a:pt x="78" y="46"/>
                    </a:cubicBezTo>
                    <a:cubicBezTo>
                      <a:pt x="83" y="60"/>
                      <a:pt x="84" y="75"/>
                      <a:pt x="82" y="88"/>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 name="Freeform 10">
                <a:extLst>
                  <a:ext uri="{FF2B5EF4-FFF2-40B4-BE49-F238E27FC236}">
                    <a16:creationId xmlns:a16="http://schemas.microsoft.com/office/drawing/2014/main" id="{02F51C6B-3926-45ED-84DC-DF03AFCAE714}"/>
                  </a:ext>
                </a:extLst>
              </p:cNvPr>
              <p:cNvSpPr>
                <a:spLocks/>
              </p:cNvSpPr>
              <p:nvPr/>
            </p:nvSpPr>
            <p:spPr bwMode="auto">
              <a:xfrm>
                <a:off x="2955939" y="4435478"/>
                <a:ext cx="66675" cy="98425"/>
              </a:xfrm>
              <a:custGeom>
                <a:avLst/>
                <a:gdLst>
                  <a:gd name="T0" fmla="*/ 0 w 63"/>
                  <a:gd name="T1" fmla="*/ 0 h 95"/>
                  <a:gd name="T2" fmla="*/ 42 w 63"/>
                  <a:gd name="T3" fmla="*/ 0 h 95"/>
                  <a:gd name="T4" fmla="*/ 42 w 63"/>
                  <a:gd name="T5" fmla="*/ 0 h 95"/>
                  <a:gd name="T6" fmla="*/ 60 w 63"/>
                  <a:gd name="T7" fmla="*/ 59 h 95"/>
                  <a:gd name="T8" fmla="*/ 45 w 63"/>
                  <a:gd name="T9" fmla="*/ 95 h 95"/>
                </a:gdLst>
                <a:ahLst/>
                <a:cxnLst>
                  <a:cxn ang="0">
                    <a:pos x="T0" y="T1"/>
                  </a:cxn>
                  <a:cxn ang="0">
                    <a:pos x="T2" y="T3"/>
                  </a:cxn>
                  <a:cxn ang="0">
                    <a:pos x="T4" y="T5"/>
                  </a:cxn>
                  <a:cxn ang="0">
                    <a:pos x="T6" y="T7"/>
                  </a:cxn>
                  <a:cxn ang="0">
                    <a:pos x="T8" y="T9"/>
                  </a:cxn>
                </a:cxnLst>
                <a:rect l="0" t="0" r="r" b="b"/>
                <a:pathLst>
                  <a:path w="63" h="95">
                    <a:moveTo>
                      <a:pt x="0" y="0"/>
                    </a:moveTo>
                    <a:cubicBezTo>
                      <a:pt x="42" y="0"/>
                      <a:pt x="42" y="0"/>
                      <a:pt x="42" y="0"/>
                    </a:cubicBezTo>
                    <a:cubicBezTo>
                      <a:pt x="42" y="0"/>
                      <a:pt x="42" y="0"/>
                      <a:pt x="42" y="0"/>
                    </a:cubicBezTo>
                    <a:cubicBezTo>
                      <a:pt x="56" y="12"/>
                      <a:pt x="63" y="34"/>
                      <a:pt x="60" y="59"/>
                    </a:cubicBezTo>
                    <a:cubicBezTo>
                      <a:pt x="57" y="73"/>
                      <a:pt x="52" y="86"/>
                      <a:pt x="45" y="95"/>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 name="Freeform 11">
                <a:extLst>
                  <a:ext uri="{FF2B5EF4-FFF2-40B4-BE49-F238E27FC236}">
                    <a16:creationId xmlns:a16="http://schemas.microsoft.com/office/drawing/2014/main" id="{B78D1C13-CE88-4728-9799-3094E61761AF}"/>
                  </a:ext>
                </a:extLst>
              </p:cNvPr>
              <p:cNvSpPr>
                <a:spLocks/>
              </p:cNvSpPr>
              <p:nvPr/>
            </p:nvSpPr>
            <p:spPr bwMode="auto">
              <a:xfrm>
                <a:off x="2935301" y="4548190"/>
                <a:ext cx="53975" cy="103188"/>
              </a:xfrm>
              <a:custGeom>
                <a:avLst/>
                <a:gdLst>
                  <a:gd name="T0" fmla="*/ 22 w 53"/>
                  <a:gd name="T1" fmla="*/ 0 h 99"/>
                  <a:gd name="T2" fmla="*/ 43 w 53"/>
                  <a:gd name="T3" fmla="*/ 5 h 99"/>
                  <a:gd name="T4" fmla="*/ 33 w 53"/>
                  <a:gd name="T5" fmla="*/ 72 h 99"/>
                  <a:gd name="T6" fmla="*/ 0 w 53"/>
                  <a:gd name="T7" fmla="*/ 99 h 99"/>
                </a:gdLst>
                <a:ahLst/>
                <a:cxnLst>
                  <a:cxn ang="0">
                    <a:pos x="T0" y="T1"/>
                  </a:cxn>
                  <a:cxn ang="0">
                    <a:pos x="T2" y="T3"/>
                  </a:cxn>
                  <a:cxn ang="0">
                    <a:pos x="T4" y="T5"/>
                  </a:cxn>
                  <a:cxn ang="0">
                    <a:pos x="T6" y="T7"/>
                  </a:cxn>
                </a:cxnLst>
                <a:rect l="0" t="0" r="r" b="b"/>
                <a:pathLst>
                  <a:path w="53" h="99">
                    <a:moveTo>
                      <a:pt x="22" y="0"/>
                    </a:moveTo>
                    <a:cubicBezTo>
                      <a:pt x="43" y="5"/>
                      <a:pt x="43" y="5"/>
                      <a:pt x="43" y="5"/>
                    </a:cubicBezTo>
                    <a:cubicBezTo>
                      <a:pt x="53" y="22"/>
                      <a:pt x="50" y="49"/>
                      <a:pt x="33" y="72"/>
                    </a:cubicBezTo>
                    <a:cubicBezTo>
                      <a:pt x="24" y="85"/>
                      <a:pt x="12" y="94"/>
                      <a:pt x="0" y="99"/>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 name="Line 12">
                <a:extLst>
                  <a:ext uri="{FF2B5EF4-FFF2-40B4-BE49-F238E27FC236}">
                    <a16:creationId xmlns:a16="http://schemas.microsoft.com/office/drawing/2014/main" id="{4EA699D8-40A8-4055-8EFD-64EDCD4BD04C}"/>
                  </a:ext>
                </a:extLst>
              </p:cNvPr>
              <p:cNvSpPr>
                <a:spLocks noChangeShapeType="1"/>
              </p:cNvSpPr>
              <p:nvPr/>
            </p:nvSpPr>
            <p:spPr bwMode="auto">
              <a:xfrm flipV="1">
                <a:off x="2787663" y="4243390"/>
                <a:ext cx="0" cy="368300"/>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 name="Freeform 13">
                <a:extLst>
                  <a:ext uri="{FF2B5EF4-FFF2-40B4-BE49-F238E27FC236}">
                    <a16:creationId xmlns:a16="http://schemas.microsoft.com/office/drawing/2014/main" id="{9CBD20B4-54B2-44AA-A81D-CD10DDD40B24}"/>
                  </a:ext>
                </a:extLst>
              </p:cNvPr>
              <p:cNvSpPr>
                <a:spLocks/>
              </p:cNvSpPr>
              <p:nvPr/>
            </p:nvSpPr>
            <p:spPr bwMode="auto">
              <a:xfrm>
                <a:off x="2787663" y="4624390"/>
                <a:ext cx="115888" cy="63500"/>
              </a:xfrm>
              <a:custGeom>
                <a:avLst/>
                <a:gdLst>
                  <a:gd name="T0" fmla="*/ 97 w 111"/>
                  <a:gd name="T1" fmla="*/ 0 h 61"/>
                  <a:gd name="T2" fmla="*/ 111 w 111"/>
                  <a:gd name="T3" fmla="*/ 29 h 61"/>
                  <a:gd name="T4" fmla="*/ 20 w 111"/>
                  <a:gd name="T5" fmla="*/ 43 h 61"/>
                  <a:gd name="T6" fmla="*/ 9 w 111"/>
                  <a:gd name="T7" fmla="*/ 33 h 61"/>
                  <a:gd name="T8" fmla="*/ 0 w 111"/>
                  <a:gd name="T9" fmla="*/ 17 h 61"/>
                  <a:gd name="T10" fmla="*/ 0 w 111"/>
                  <a:gd name="T11" fmla="*/ 3 h 61"/>
                </a:gdLst>
                <a:ahLst/>
                <a:cxnLst>
                  <a:cxn ang="0">
                    <a:pos x="T0" y="T1"/>
                  </a:cxn>
                  <a:cxn ang="0">
                    <a:pos x="T2" y="T3"/>
                  </a:cxn>
                  <a:cxn ang="0">
                    <a:pos x="T4" y="T5"/>
                  </a:cxn>
                  <a:cxn ang="0">
                    <a:pos x="T6" y="T7"/>
                  </a:cxn>
                  <a:cxn ang="0">
                    <a:pos x="T8" y="T9"/>
                  </a:cxn>
                  <a:cxn ang="0">
                    <a:pos x="T10" y="T11"/>
                  </a:cxn>
                </a:cxnLst>
                <a:rect l="0" t="0" r="r" b="b"/>
                <a:pathLst>
                  <a:path w="111" h="61">
                    <a:moveTo>
                      <a:pt x="97" y="0"/>
                    </a:moveTo>
                    <a:cubicBezTo>
                      <a:pt x="111" y="29"/>
                      <a:pt x="111" y="29"/>
                      <a:pt x="111" y="29"/>
                    </a:cubicBezTo>
                    <a:cubicBezTo>
                      <a:pt x="83" y="54"/>
                      <a:pt x="46" y="61"/>
                      <a:pt x="20" y="43"/>
                    </a:cubicBezTo>
                    <a:cubicBezTo>
                      <a:pt x="16" y="40"/>
                      <a:pt x="12" y="37"/>
                      <a:pt x="9" y="33"/>
                    </a:cubicBezTo>
                    <a:cubicBezTo>
                      <a:pt x="6" y="29"/>
                      <a:pt x="0" y="17"/>
                      <a:pt x="0" y="17"/>
                    </a:cubicBezTo>
                    <a:cubicBezTo>
                      <a:pt x="0" y="3"/>
                      <a:pt x="0" y="3"/>
                      <a:pt x="0" y="3"/>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 name="Freeform 14">
                <a:extLst>
                  <a:ext uri="{FF2B5EF4-FFF2-40B4-BE49-F238E27FC236}">
                    <a16:creationId xmlns:a16="http://schemas.microsoft.com/office/drawing/2014/main" id="{0FA9D551-5350-4F16-AA5F-EBE899BA5B62}"/>
                  </a:ext>
                </a:extLst>
              </p:cNvPr>
              <p:cNvSpPr>
                <a:spLocks/>
              </p:cNvSpPr>
              <p:nvPr/>
            </p:nvSpPr>
            <p:spPr bwMode="auto">
              <a:xfrm>
                <a:off x="2843226" y="4527553"/>
                <a:ext cx="77788" cy="79375"/>
              </a:xfrm>
              <a:custGeom>
                <a:avLst/>
                <a:gdLst>
                  <a:gd name="T0" fmla="*/ 75 w 75"/>
                  <a:gd name="T1" fmla="*/ 13 h 76"/>
                  <a:gd name="T2" fmla="*/ 10 w 75"/>
                  <a:gd name="T3" fmla="*/ 76 h 76"/>
                </a:gdLst>
                <a:ahLst/>
                <a:cxnLst>
                  <a:cxn ang="0">
                    <a:pos x="T0" y="T1"/>
                  </a:cxn>
                  <a:cxn ang="0">
                    <a:pos x="T2" y="T3"/>
                  </a:cxn>
                </a:cxnLst>
                <a:rect l="0" t="0" r="r" b="b"/>
                <a:pathLst>
                  <a:path w="75" h="76">
                    <a:moveTo>
                      <a:pt x="75" y="13"/>
                    </a:moveTo>
                    <a:cubicBezTo>
                      <a:pt x="38" y="0"/>
                      <a:pt x="0" y="20"/>
                      <a:pt x="10" y="76"/>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 name="Freeform 15">
                <a:extLst>
                  <a:ext uri="{FF2B5EF4-FFF2-40B4-BE49-F238E27FC236}">
                    <a16:creationId xmlns:a16="http://schemas.microsoft.com/office/drawing/2014/main" id="{E811352E-62FE-434B-9092-175DE5FA67A4}"/>
                  </a:ext>
                </a:extLst>
              </p:cNvPr>
              <p:cNvSpPr>
                <a:spLocks/>
              </p:cNvSpPr>
              <p:nvPr/>
            </p:nvSpPr>
            <p:spPr bwMode="auto">
              <a:xfrm>
                <a:off x="2868626" y="4402140"/>
                <a:ext cx="44450" cy="80963"/>
              </a:xfrm>
              <a:custGeom>
                <a:avLst/>
                <a:gdLst>
                  <a:gd name="T0" fmla="*/ 27 w 43"/>
                  <a:gd name="T1" fmla="*/ 78 h 78"/>
                  <a:gd name="T2" fmla="*/ 43 w 43"/>
                  <a:gd name="T3" fmla="*/ 3 h 78"/>
                </a:gdLst>
                <a:ahLst/>
                <a:cxnLst>
                  <a:cxn ang="0">
                    <a:pos x="T0" y="T1"/>
                  </a:cxn>
                  <a:cxn ang="0">
                    <a:pos x="T2" y="T3"/>
                  </a:cxn>
                </a:cxnLst>
                <a:rect l="0" t="0" r="r" b="b"/>
                <a:pathLst>
                  <a:path w="43" h="78">
                    <a:moveTo>
                      <a:pt x="27" y="78"/>
                    </a:moveTo>
                    <a:cubicBezTo>
                      <a:pt x="0" y="54"/>
                      <a:pt x="0" y="0"/>
                      <a:pt x="43" y="3"/>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 name="Freeform 16">
                <a:extLst>
                  <a:ext uri="{FF2B5EF4-FFF2-40B4-BE49-F238E27FC236}">
                    <a16:creationId xmlns:a16="http://schemas.microsoft.com/office/drawing/2014/main" id="{3E6AF1DB-86FF-424E-9B40-1C01EDDA6843}"/>
                  </a:ext>
                </a:extLst>
              </p:cNvPr>
              <p:cNvSpPr>
                <a:spLocks/>
              </p:cNvSpPr>
              <p:nvPr/>
            </p:nvSpPr>
            <p:spPr bwMode="auto">
              <a:xfrm>
                <a:off x="2694000" y="4186240"/>
                <a:ext cx="93663" cy="42863"/>
              </a:xfrm>
              <a:custGeom>
                <a:avLst/>
                <a:gdLst>
                  <a:gd name="T0" fmla="*/ 0 w 90"/>
                  <a:gd name="T1" fmla="*/ 20 h 41"/>
                  <a:gd name="T2" fmla="*/ 20 w 90"/>
                  <a:gd name="T3" fmla="*/ 11 h 41"/>
                  <a:gd name="T4" fmla="*/ 90 w 90"/>
                  <a:gd name="T5" fmla="*/ 29 h 41"/>
                  <a:gd name="T6" fmla="*/ 90 w 90"/>
                  <a:gd name="T7" fmla="*/ 41 h 41"/>
                </a:gdLst>
                <a:ahLst/>
                <a:cxnLst>
                  <a:cxn ang="0">
                    <a:pos x="T0" y="T1"/>
                  </a:cxn>
                  <a:cxn ang="0">
                    <a:pos x="T2" y="T3"/>
                  </a:cxn>
                  <a:cxn ang="0">
                    <a:pos x="T4" y="T5"/>
                  </a:cxn>
                  <a:cxn ang="0">
                    <a:pos x="T6" y="T7"/>
                  </a:cxn>
                </a:cxnLst>
                <a:rect l="0" t="0" r="r" b="b"/>
                <a:pathLst>
                  <a:path w="90" h="41">
                    <a:moveTo>
                      <a:pt x="0" y="20"/>
                    </a:moveTo>
                    <a:cubicBezTo>
                      <a:pt x="6" y="17"/>
                      <a:pt x="13" y="13"/>
                      <a:pt x="20" y="11"/>
                    </a:cubicBezTo>
                    <a:cubicBezTo>
                      <a:pt x="51" y="0"/>
                      <a:pt x="82" y="8"/>
                      <a:pt x="90" y="29"/>
                    </a:cubicBezTo>
                    <a:cubicBezTo>
                      <a:pt x="90" y="41"/>
                      <a:pt x="90" y="41"/>
                      <a:pt x="90" y="41"/>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 name="Freeform 17">
                <a:extLst>
                  <a:ext uri="{FF2B5EF4-FFF2-40B4-BE49-F238E27FC236}">
                    <a16:creationId xmlns:a16="http://schemas.microsoft.com/office/drawing/2014/main" id="{EA03F4C1-B545-444C-8940-A6E637C69785}"/>
                  </a:ext>
                </a:extLst>
              </p:cNvPr>
              <p:cNvSpPr>
                <a:spLocks/>
              </p:cNvSpPr>
              <p:nvPr/>
            </p:nvSpPr>
            <p:spPr bwMode="auto">
              <a:xfrm>
                <a:off x="2694000" y="4283078"/>
                <a:ext cx="50800" cy="82550"/>
              </a:xfrm>
              <a:custGeom>
                <a:avLst/>
                <a:gdLst>
                  <a:gd name="T0" fmla="*/ 25 w 48"/>
                  <a:gd name="T1" fmla="*/ 0 h 79"/>
                  <a:gd name="T2" fmla="*/ 0 w 48"/>
                  <a:gd name="T3" fmla="*/ 68 h 79"/>
                </a:gdLst>
                <a:ahLst/>
                <a:cxnLst>
                  <a:cxn ang="0">
                    <a:pos x="T0" y="T1"/>
                  </a:cxn>
                  <a:cxn ang="0">
                    <a:pos x="T2" y="T3"/>
                  </a:cxn>
                </a:cxnLst>
                <a:rect l="0" t="0" r="r" b="b"/>
                <a:pathLst>
                  <a:path w="48" h="79">
                    <a:moveTo>
                      <a:pt x="25" y="0"/>
                    </a:moveTo>
                    <a:cubicBezTo>
                      <a:pt x="48" y="34"/>
                      <a:pt x="35" y="79"/>
                      <a:pt x="0" y="68"/>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 name="Freeform 18">
                <a:extLst>
                  <a:ext uri="{FF2B5EF4-FFF2-40B4-BE49-F238E27FC236}">
                    <a16:creationId xmlns:a16="http://schemas.microsoft.com/office/drawing/2014/main" id="{91AD3439-A196-4A04-B1CD-1BFEE9465C8B}"/>
                  </a:ext>
                </a:extLst>
              </p:cNvPr>
              <p:cNvSpPr>
                <a:spLocks/>
              </p:cNvSpPr>
              <p:nvPr/>
            </p:nvSpPr>
            <p:spPr bwMode="auto">
              <a:xfrm>
                <a:off x="2687650" y="4438653"/>
                <a:ext cx="57150" cy="34925"/>
              </a:xfrm>
              <a:custGeom>
                <a:avLst/>
                <a:gdLst>
                  <a:gd name="T0" fmla="*/ 55 w 55"/>
                  <a:gd name="T1" fmla="*/ 0 h 35"/>
                  <a:gd name="T2" fmla="*/ 1 w 55"/>
                  <a:gd name="T3" fmla="*/ 33 h 35"/>
                  <a:gd name="T4" fmla="*/ 0 w 55"/>
                  <a:gd name="T5" fmla="*/ 35 h 35"/>
                </a:gdLst>
                <a:ahLst/>
                <a:cxnLst>
                  <a:cxn ang="0">
                    <a:pos x="T0" y="T1"/>
                  </a:cxn>
                  <a:cxn ang="0">
                    <a:pos x="T2" y="T3"/>
                  </a:cxn>
                  <a:cxn ang="0">
                    <a:pos x="T4" y="T5"/>
                  </a:cxn>
                </a:cxnLst>
                <a:rect l="0" t="0" r="r" b="b"/>
                <a:pathLst>
                  <a:path w="55" h="35">
                    <a:moveTo>
                      <a:pt x="55" y="0"/>
                    </a:moveTo>
                    <a:cubicBezTo>
                      <a:pt x="34" y="4"/>
                      <a:pt x="12" y="17"/>
                      <a:pt x="1" y="33"/>
                    </a:cubicBezTo>
                    <a:cubicBezTo>
                      <a:pt x="0" y="34"/>
                      <a:pt x="0" y="34"/>
                      <a:pt x="0" y="35"/>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 name="Freeform 19">
                <a:extLst>
                  <a:ext uri="{FF2B5EF4-FFF2-40B4-BE49-F238E27FC236}">
                    <a16:creationId xmlns:a16="http://schemas.microsoft.com/office/drawing/2014/main" id="{2784BA75-F224-4A6E-9F3B-1DC630C70F80}"/>
                  </a:ext>
                </a:extLst>
              </p:cNvPr>
              <p:cNvSpPr>
                <a:spLocks/>
              </p:cNvSpPr>
              <p:nvPr/>
            </p:nvSpPr>
            <p:spPr bwMode="auto">
              <a:xfrm>
                <a:off x="2608274" y="4230690"/>
                <a:ext cx="82550" cy="57150"/>
              </a:xfrm>
              <a:custGeom>
                <a:avLst/>
                <a:gdLst>
                  <a:gd name="T0" fmla="*/ 0 w 79"/>
                  <a:gd name="T1" fmla="*/ 55 h 55"/>
                  <a:gd name="T2" fmla="*/ 23 w 79"/>
                  <a:gd name="T3" fmla="*/ 17 h 55"/>
                  <a:gd name="T4" fmla="*/ 62 w 79"/>
                  <a:gd name="T5" fmla="*/ 0 h 55"/>
                  <a:gd name="T6" fmla="*/ 79 w 79"/>
                  <a:gd name="T7" fmla="*/ 27 h 55"/>
                </a:gdLst>
                <a:ahLst/>
                <a:cxnLst>
                  <a:cxn ang="0">
                    <a:pos x="T0" y="T1"/>
                  </a:cxn>
                  <a:cxn ang="0">
                    <a:pos x="T2" y="T3"/>
                  </a:cxn>
                  <a:cxn ang="0">
                    <a:pos x="T4" y="T5"/>
                  </a:cxn>
                  <a:cxn ang="0">
                    <a:pos x="T6" y="T7"/>
                  </a:cxn>
                </a:cxnLst>
                <a:rect l="0" t="0" r="r" b="b"/>
                <a:pathLst>
                  <a:path w="79" h="55">
                    <a:moveTo>
                      <a:pt x="0" y="55"/>
                    </a:moveTo>
                    <a:cubicBezTo>
                      <a:pt x="2" y="42"/>
                      <a:pt x="10" y="29"/>
                      <a:pt x="23" y="17"/>
                    </a:cubicBezTo>
                    <a:cubicBezTo>
                      <a:pt x="35" y="7"/>
                      <a:pt x="49" y="1"/>
                      <a:pt x="62" y="0"/>
                    </a:cubicBezTo>
                    <a:cubicBezTo>
                      <a:pt x="79" y="27"/>
                      <a:pt x="79" y="27"/>
                      <a:pt x="79" y="27"/>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 name="Freeform 20">
                <a:extLst>
                  <a:ext uri="{FF2B5EF4-FFF2-40B4-BE49-F238E27FC236}">
                    <a16:creationId xmlns:a16="http://schemas.microsoft.com/office/drawing/2014/main" id="{AF8F77E6-B463-4BEF-9E10-3899151717A9}"/>
                  </a:ext>
                </a:extLst>
              </p:cNvPr>
              <p:cNvSpPr>
                <a:spLocks/>
              </p:cNvSpPr>
              <p:nvPr/>
            </p:nvSpPr>
            <p:spPr bwMode="auto">
              <a:xfrm>
                <a:off x="2557474" y="4318003"/>
                <a:ext cx="87313" cy="90488"/>
              </a:xfrm>
              <a:custGeom>
                <a:avLst/>
                <a:gdLst>
                  <a:gd name="T0" fmla="*/ 2 w 84"/>
                  <a:gd name="T1" fmla="*/ 88 h 88"/>
                  <a:gd name="T2" fmla="*/ 6 w 84"/>
                  <a:gd name="T3" fmla="*/ 46 h 88"/>
                  <a:gd name="T4" fmla="*/ 57 w 84"/>
                  <a:gd name="T5" fmla="*/ 0 h 88"/>
                  <a:gd name="T6" fmla="*/ 84 w 84"/>
                  <a:gd name="T7" fmla="*/ 8 h 88"/>
                </a:gdLst>
                <a:ahLst/>
                <a:cxnLst>
                  <a:cxn ang="0">
                    <a:pos x="T0" y="T1"/>
                  </a:cxn>
                  <a:cxn ang="0">
                    <a:pos x="T2" y="T3"/>
                  </a:cxn>
                  <a:cxn ang="0">
                    <a:pos x="T4" y="T5"/>
                  </a:cxn>
                  <a:cxn ang="0">
                    <a:pos x="T6" y="T7"/>
                  </a:cxn>
                </a:cxnLst>
                <a:rect l="0" t="0" r="r" b="b"/>
                <a:pathLst>
                  <a:path w="84" h="88">
                    <a:moveTo>
                      <a:pt x="2" y="88"/>
                    </a:moveTo>
                    <a:cubicBezTo>
                      <a:pt x="0" y="75"/>
                      <a:pt x="1" y="60"/>
                      <a:pt x="6" y="46"/>
                    </a:cubicBezTo>
                    <a:cubicBezTo>
                      <a:pt x="16" y="20"/>
                      <a:pt x="37" y="4"/>
                      <a:pt x="57" y="0"/>
                    </a:cubicBezTo>
                    <a:cubicBezTo>
                      <a:pt x="84" y="8"/>
                      <a:pt x="84" y="8"/>
                      <a:pt x="84" y="8"/>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 name="Freeform 21">
                <a:extLst>
                  <a:ext uri="{FF2B5EF4-FFF2-40B4-BE49-F238E27FC236}">
                    <a16:creationId xmlns:a16="http://schemas.microsoft.com/office/drawing/2014/main" id="{832C584E-1AA9-4A4E-98D3-29345998B5DD}"/>
                  </a:ext>
                </a:extLst>
              </p:cNvPr>
              <p:cNvSpPr>
                <a:spLocks/>
              </p:cNvSpPr>
              <p:nvPr/>
            </p:nvSpPr>
            <p:spPr bwMode="auto">
              <a:xfrm>
                <a:off x="2552712" y="4435478"/>
                <a:ext cx="65088" cy="98425"/>
              </a:xfrm>
              <a:custGeom>
                <a:avLst/>
                <a:gdLst>
                  <a:gd name="T0" fmla="*/ 19 w 63"/>
                  <a:gd name="T1" fmla="*/ 95 h 95"/>
                  <a:gd name="T2" fmla="*/ 4 w 63"/>
                  <a:gd name="T3" fmla="*/ 59 h 95"/>
                  <a:gd name="T4" fmla="*/ 22 w 63"/>
                  <a:gd name="T5" fmla="*/ 0 h 95"/>
                  <a:gd name="T6" fmla="*/ 22 w 63"/>
                  <a:gd name="T7" fmla="*/ 0 h 95"/>
                  <a:gd name="T8" fmla="*/ 63 w 63"/>
                  <a:gd name="T9" fmla="*/ 0 h 95"/>
                </a:gdLst>
                <a:ahLst/>
                <a:cxnLst>
                  <a:cxn ang="0">
                    <a:pos x="T0" y="T1"/>
                  </a:cxn>
                  <a:cxn ang="0">
                    <a:pos x="T2" y="T3"/>
                  </a:cxn>
                  <a:cxn ang="0">
                    <a:pos x="T4" y="T5"/>
                  </a:cxn>
                  <a:cxn ang="0">
                    <a:pos x="T6" y="T7"/>
                  </a:cxn>
                  <a:cxn ang="0">
                    <a:pos x="T8" y="T9"/>
                  </a:cxn>
                </a:cxnLst>
                <a:rect l="0" t="0" r="r" b="b"/>
                <a:pathLst>
                  <a:path w="63" h="95">
                    <a:moveTo>
                      <a:pt x="19" y="95"/>
                    </a:moveTo>
                    <a:cubicBezTo>
                      <a:pt x="12" y="86"/>
                      <a:pt x="6" y="73"/>
                      <a:pt x="4" y="59"/>
                    </a:cubicBezTo>
                    <a:cubicBezTo>
                      <a:pt x="0" y="34"/>
                      <a:pt x="8" y="12"/>
                      <a:pt x="22" y="0"/>
                    </a:cubicBezTo>
                    <a:cubicBezTo>
                      <a:pt x="22" y="0"/>
                      <a:pt x="22" y="0"/>
                      <a:pt x="22" y="0"/>
                    </a:cubicBezTo>
                    <a:cubicBezTo>
                      <a:pt x="63" y="0"/>
                      <a:pt x="63" y="0"/>
                      <a:pt x="63"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 name="Freeform 22">
                <a:extLst>
                  <a:ext uri="{FF2B5EF4-FFF2-40B4-BE49-F238E27FC236}">
                    <a16:creationId xmlns:a16="http://schemas.microsoft.com/office/drawing/2014/main" id="{C4ABFFCD-8E78-427F-AF45-94AAC2CB806F}"/>
                  </a:ext>
                </a:extLst>
              </p:cNvPr>
              <p:cNvSpPr>
                <a:spLocks/>
              </p:cNvSpPr>
              <p:nvPr/>
            </p:nvSpPr>
            <p:spPr bwMode="auto">
              <a:xfrm>
                <a:off x="2584462" y="4548190"/>
                <a:ext cx="55563" cy="103188"/>
              </a:xfrm>
              <a:custGeom>
                <a:avLst/>
                <a:gdLst>
                  <a:gd name="T0" fmla="*/ 53 w 53"/>
                  <a:gd name="T1" fmla="*/ 99 h 99"/>
                  <a:gd name="T2" fmla="*/ 21 w 53"/>
                  <a:gd name="T3" fmla="*/ 72 h 99"/>
                  <a:gd name="T4" fmla="*/ 11 w 53"/>
                  <a:gd name="T5" fmla="*/ 5 h 99"/>
                  <a:gd name="T6" fmla="*/ 32 w 53"/>
                  <a:gd name="T7" fmla="*/ 0 h 99"/>
                </a:gdLst>
                <a:ahLst/>
                <a:cxnLst>
                  <a:cxn ang="0">
                    <a:pos x="T0" y="T1"/>
                  </a:cxn>
                  <a:cxn ang="0">
                    <a:pos x="T2" y="T3"/>
                  </a:cxn>
                  <a:cxn ang="0">
                    <a:pos x="T4" y="T5"/>
                  </a:cxn>
                  <a:cxn ang="0">
                    <a:pos x="T6" y="T7"/>
                  </a:cxn>
                </a:cxnLst>
                <a:rect l="0" t="0" r="r" b="b"/>
                <a:pathLst>
                  <a:path w="53" h="99">
                    <a:moveTo>
                      <a:pt x="53" y="99"/>
                    </a:moveTo>
                    <a:cubicBezTo>
                      <a:pt x="42" y="94"/>
                      <a:pt x="30" y="85"/>
                      <a:pt x="21" y="72"/>
                    </a:cubicBezTo>
                    <a:cubicBezTo>
                      <a:pt x="3" y="49"/>
                      <a:pt x="0" y="22"/>
                      <a:pt x="11" y="5"/>
                    </a:cubicBezTo>
                    <a:cubicBezTo>
                      <a:pt x="32" y="0"/>
                      <a:pt x="32" y="0"/>
                      <a:pt x="32"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 name="Freeform 23">
                <a:extLst>
                  <a:ext uri="{FF2B5EF4-FFF2-40B4-BE49-F238E27FC236}">
                    <a16:creationId xmlns:a16="http://schemas.microsoft.com/office/drawing/2014/main" id="{EB2729F6-81EC-4FC9-A2AC-55ACD13FB221}"/>
                  </a:ext>
                </a:extLst>
              </p:cNvPr>
              <p:cNvSpPr>
                <a:spLocks/>
              </p:cNvSpPr>
              <p:nvPr/>
            </p:nvSpPr>
            <p:spPr bwMode="auto">
              <a:xfrm>
                <a:off x="2671775" y="4624390"/>
                <a:ext cx="115888" cy="63500"/>
              </a:xfrm>
              <a:custGeom>
                <a:avLst/>
                <a:gdLst>
                  <a:gd name="T0" fmla="*/ 14 w 111"/>
                  <a:gd name="T1" fmla="*/ 0 h 61"/>
                  <a:gd name="T2" fmla="*/ 0 w 111"/>
                  <a:gd name="T3" fmla="*/ 29 h 61"/>
                  <a:gd name="T4" fmla="*/ 91 w 111"/>
                  <a:gd name="T5" fmla="*/ 43 h 61"/>
                  <a:gd name="T6" fmla="*/ 101 w 111"/>
                  <a:gd name="T7" fmla="*/ 33 h 61"/>
                  <a:gd name="T8" fmla="*/ 111 w 111"/>
                  <a:gd name="T9" fmla="*/ 17 h 61"/>
                  <a:gd name="T10" fmla="*/ 111 w 111"/>
                  <a:gd name="T11" fmla="*/ 3 h 61"/>
                </a:gdLst>
                <a:ahLst/>
                <a:cxnLst>
                  <a:cxn ang="0">
                    <a:pos x="T0" y="T1"/>
                  </a:cxn>
                  <a:cxn ang="0">
                    <a:pos x="T2" y="T3"/>
                  </a:cxn>
                  <a:cxn ang="0">
                    <a:pos x="T4" y="T5"/>
                  </a:cxn>
                  <a:cxn ang="0">
                    <a:pos x="T6" y="T7"/>
                  </a:cxn>
                  <a:cxn ang="0">
                    <a:pos x="T8" y="T9"/>
                  </a:cxn>
                  <a:cxn ang="0">
                    <a:pos x="T10" y="T11"/>
                  </a:cxn>
                </a:cxnLst>
                <a:rect l="0" t="0" r="r" b="b"/>
                <a:pathLst>
                  <a:path w="111" h="61">
                    <a:moveTo>
                      <a:pt x="14" y="0"/>
                    </a:moveTo>
                    <a:cubicBezTo>
                      <a:pt x="0" y="29"/>
                      <a:pt x="0" y="29"/>
                      <a:pt x="0" y="29"/>
                    </a:cubicBezTo>
                    <a:cubicBezTo>
                      <a:pt x="27" y="54"/>
                      <a:pt x="65" y="61"/>
                      <a:pt x="91" y="43"/>
                    </a:cubicBezTo>
                    <a:cubicBezTo>
                      <a:pt x="95" y="40"/>
                      <a:pt x="98" y="37"/>
                      <a:pt x="101" y="33"/>
                    </a:cubicBezTo>
                    <a:cubicBezTo>
                      <a:pt x="105" y="29"/>
                      <a:pt x="111" y="17"/>
                      <a:pt x="111" y="17"/>
                    </a:cubicBezTo>
                    <a:cubicBezTo>
                      <a:pt x="111" y="3"/>
                      <a:pt x="111" y="3"/>
                      <a:pt x="111" y="3"/>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 name="Freeform 24">
                <a:extLst>
                  <a:ext uri="{FF2B5EF4-FFF2-40B4-BE49-F238E27FC236}">
                    <a16:creationId xmlns:a16="http://schemas.microsoft.com/office/drawing/2014/main" id="{BE195F4E-34A0-4149-B9AF-78396F5C9354}"/>
                  </a:ext>
                </a:extLst>
              </p:cNvPr>
              <p:cNvSpPr>
                <a:spLocks/>
              </p:cNvSpPr>
              <p:nvPr/>
            </p:nvSpPr>
            <p:spPr bwMode="auto">
              <a:xfrm>
                <a:off x="2654312" y="4527553"/>
                <a:ext cx="77788" cy="79375"/>
              </a:xfrm>
              <a:custGeom>
                <a:avLst/>
                <a:gdLst>
                  <a:gd name="T0" fmla="*/ 0 w 75"/>
                  <a:gd name="T1" fmla="*/ 13 h 76"/>
                  <a:gd name="T2" fmla="*/ 65 w 75"/>
                  <a:gd name="T3" fmla="*/ 76 h 76"/>
                </a:gdLst>
                <a:ahLst/>
                <a:cxnLst>
                  <a:cxn ang="0">
                    <a:pos x="T0" y="T1"/>
                  </a:cxn>
                  <a:cxn ang="0">
                    <a:pos x="T2" y="T3"/>
                  </a:cxn>
                </a:cxnLst>
                <a:rect l="0" t="0" r="r" b="b"/>
                <a:pathLst>
                  <a:path w="75" h="76">
                    <a:moveTo>
                      <a:pt x="0" y="13"/>
                    </a:moveTo>
                    <a:cubicBezTo>
                      <a:pt x="37" y="0"/>
                      <a:pt x="75" y="20"/>
                      <a:pt x="65" y="76"/>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 name="Freeform 25">
                <a:extLst>
                  <a:ext uri="{FF2B5EF4-FFF2-40B4-BE49-F238E27FC236}">
                    <a16:creationId xmlns:a16="http://schemas.microsoft.com/office/drawing/2014/main" id="{8E28BEBE-ED97-40F6-B9CC-E3E3A44CF7F8}"/>
                  </a:ext>
                </a:extLst>
              </p:cNvPr>
              <p:cNvSpPr>
                <a:spLocks/>
              </p:cNvSpPr>
              <p:nvPr/>
            </p:nvSpPr>
            <p:spPr bwMode="auto">
              <a:xfrm>
                <a:off x="2662250" y="4402140"/>
                <a:ext cx="44450" cy="80963"/>
              </a:xfrm>
              <a:custGeom>
                <a:avLst/>
                <a:gdLst>
                  <a:gd name="T0" fmla="*/ 16 w 43"/>
                  <a:gd name="T1" fmla="*/ 78 h 78"/>
                  <a:gd name="T2" fmla="*/ 0 w 43"/>
                  <a:gd name="T3" fmla="*/ 3 h 78"/>
                </a:gdLst>
                <a:ahLst/>
                <a:cxnLst>
                  <a:cxn ang="0">
                    <a:pos x="T0" y="T1"/>
                  </a:cxn>
                  <a:cxn ang="0">
                    <a:pos x="T2" y="T3"/>
                  </a:cxn>
                </a:cxnLst>
                <a:rect l="0" t="0" r="r" b="b"/>
                <a:pathLst>
                  <a:path w="43" h="78">
                    <a:moveTo>
                      <a:pt x="16" y="78"/>
                    </a:moveTo>
                    <a:cubicBezTo>
                      <a:pt x="43" y="54"/>
                      <a:pt x="43" y="0"/>
                      <a:pt x="0" y="3"/>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 name="Freeform 26">
                <a:extLst>
                  <a:ext uri="{FF2B5EF4-FFF2-40B4-BE49-F238E27FC236}">
                    <a16:creationId xmlns:a16="http://schemas.microsoft.com/office/drawing/2014/main" id="{C4D7B30E-A651-4E89-8F89-A1138B9EE635}"/>
                  </a:ext>
                </a:extLst>
              </p:cNvPr>
              <p:cNvSpPr>
                <a:spLocks/>
              </p:cNvSpPr>
              <p:nvPr/>
            </p:nvSpPr>
            <p:spPr bwMode="auto">
              <a:xfrm>
                <a:off x="2441586" y="4087815"/>
                <a:ext cx="692154" cy="695326"/>
              </a:xfrm>
              <a:custGeom>
                <a:avLst/>
                <a:gdLst>
                  <a:gd name="T0" fmla="*/ 557 w 664"/>
                  <a:gd name="T1" fmla="*/ 670 h 670"/>
                  <a:gd name="T2" fmla="*/ 106 w 664"/>
                  <a:gd name="T3" fmla="*/ 670 h 670"/>
                  <a:gd name="T4" fmla="*/ 0 w 664"/>
                  <a:gd name="T5" fmla="*/ 563 h 670"/>
                  <a:gd name="T6" fmla="*/ 0 w 664"/>
                  <a:gd name="T7" fmla="*/ 107 h 670"/>
                  <a:gd name="T8" fmla="*/ 106 w 664"/>
                  <a:gd name="T9" fmla="*/ 0 h 670"/>
                  <a:gd name="T10" fmla="*/ 557 w 664"/>
                  <a:gd name="T11" fmla="*/ 0 h 670"/>
                  <a:gd name="T12" fmla="*/ 664 w 664"/>
                  <a:gd name="T13" fmla="*/ 107 h 670"/>
                  <a:gd name="T14" fmla="*/ 664 w 664"/>
                  <a:gd name="T15" fmla="*/ 563 h 670"/>
                  <a:gd name="T16" fmla="*/ 557 w 664"/>
                  <a:gd name="T17"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4" h="670">
                    <a:moveTo>
                      <a:pt x="557" y="670"/>
                    </a:moveTo>
                    <a:cubicBezTo>
                      <a:pt x="106" y="670"/>
                      <a:pt x="106" y="670"/>
                      <a:pt x="106" y="670"/>
                    </a:cubicBezTo>
                    <a:cubicBezTo>
                      <a:pt x="65" y="628"/>
                      <a:pt x="41" y="604"/>
                      <a:pt x="0" y="563"/>
                    </a:cubicBezTo>
                    <a:cubicBezTo>
                      <a:pt x="0" y="107"/>
                      <a:pt x="0" y="107"/>
                      <a:pt x="0" y="107"/>
                    </a:cubicBezTo>
                    <a:cubicBezTo>
                      <a:pt x="41" y="66"/>
                      <a:pt x="65" y="42"/>
                      <a:pt x="106" y="0"/>
                    </a:cubicBezTo>
                    <a:cubicBezTo>
                      <a:pt x="557" y="0"/>
                      <a:pt x="557" y="0"/>
                      <a:pt x="557" y="0"/>
                    </a:cubicBezTo>
                    <a:cubicBezTo>
                      <a:pt x="599" y="42"/>
                      <a:pt x="622" y="66"/>
                      <a:pt x="664" y="107"/>
                    </a:cubicBezTo>
                    <a:cubicBezTo>
                      <a:pt x="664" y="563"/>
                      <a:pt x="664" y="563"/>
                      <a:pt x="664" y="563"/>
                    </a:cubicBezTo>
                    <a:cubicBezTo>
                      <a:pt x="622" y="604"/>
                      <a:pt x="599" y="628"/>
                      <a:pt x="557" y="670"/>
                    </a:cubicBezTo>
                    <a:close/>
                  </a:path>
                </a:pathLst>
              </a:cu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 name="Line 27">
                <a:extLst>
                  <a:ext uri="{FF2B5EF4-FFF2-40B4-BE49-F238E27FC236}">
                    <a16:creationId xmlns:a16="http://schemas.microsoft.com/office/drawing/2014/main" id="{2C10701E-F7BC-4431-A4A5-F751AF348D77}"/>
                  </a:ext>
                </a:extLst>
              </p:cNvPr>
              <p:cNvSpPr>
                <a:spLocks noChangeShapeType="1"/>
              </p:cNvSpPr>
              <p:nvPr/>
            </p:nvSpPr>
            <p:spPr bwMode="auto">
              <a:xfrm flipV="1">
                <a:off x="2560649" y="4832353"/>
                <a:ext cx="0" cy="79375"/>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 name="Oval 28">
                <a:extLst>
                  <a:ext uri="{FF2B5EF4-FFF2-40B4-BE49-F238E27FC236}">
                    <a16:creationId xmlns:a16="http://schemas.microsoft.com/office/drawing/2014/main" id="{B0F3E717-5F3B-42F2-9766-4CB5D6EF6942}"/>
                  </a:ext>
                </a:extLst>
              </p:cNvPr>
              <p:cNvSpPr>
                <a:spLocks noChangeArrowheads="1"/>
              </p:cNvSpPr>
              <p:nvPr/>
            </p:nvSpPr>
            <p:spPr bwMode="auto">
              <a:xfrm>
                <a:off x="2527311" y="4911728"/>
                <a:ext cx="65088"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 name="Line 29">
                <a:extLst>
                  <a:ext uri="{FF2B5EF4-FFF2-40B4-BE49-F238E27FC236}">
                    <a16:creationId xmlns:a16="http://schemas.microsoft.com/office/drawing/2014/main" id="{B72A3F88-AD83-44F6-97DC-BB37FF49ECD5}"/>
                  </a:ext>
                </a:extLst>
              </p:cNvPr>
              <p:cNvSpPr>
                <a:spLocks noChangeShapeType="1"/>
              </p:cNvSpPr>
              <p:nvPr/>
            </p:nvSpPr>
            <p:spPr bwMode="auto">
              <a:xfrm flipV="1">
                <a:off x="2711462" y="4832353"/>
                <a:ext cx="0" cy="79375"/>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 name="Oval 30">
                <a:extLst>
                  <a:ext uri="{FF2B5EF4-FFF2-40B4-BE49-F238E27FC236}">
                    <a16:creationId xmlns:a16="http://schemas.microsoft.com/office/drawing/2014/main" id="{078FB380-1506-4CB0-805A-B89BB215F58F}"/>
                  </a:ext>
                </a:extLst>
              </p:cNvPr>
              <p:cNvSpPr>
                <a:spLocks noChangeArrowheads="1"/>
              </p:cNvSpPr>
              <p:nvPr/>
            </p:nvSpPr>
            <p:spPr bwMode="auto">
              <a:xfrm>
                <a:off x="2679712" y="4911728"/>
                <a:ext cx="65088"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 name="Line 31">
                <a:extLst>
                  <a:ext uri="{FF2B5EF4-FFF2-40B4-BE49-F238E27FC236}">
                    <a16:creationId xmlns:a16="http://schemas.microsoft.com/office/drawing/2014/main" id="{1857CED2-92F0-4EB7-8E5B-395F6CB88B46}"/>
                  </a:ext>
                </a:extLst>
              </p:cNvPr>
              <p:cNvSpPr>
                <a:spLocks noChangeShapeType="1"/>
              </p:cNvSpPr>
              <p:nvPr/>
            </p:nvSpPr>
            <p:spPr bwMode="auto">
              <a:xfrm flipV="1">
                <a:off x="2863863" y="4832353"/>
                <a:ext cx="0" cy="79375"/>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Oval 32">
                <a:extLst>
                  <a:ext uri="{FF2B5EF4-FFF2-40B4-BE49-F238E27FC236}">
                    <a16:creationId xmlns:a16="http://schemas.microsoft.com/office/drawing/2014/main" id="{FB395BCF-8B43-4320-9216-5F93AD087058}"/>
                  </a:ext>
                </a:extLst>
              </p:cNvPr>
              <p:cNvSpPr>
                <a:spLocks noChangeArrowheads="1"/>
              </p:cNvSpPr>
              <p:nvPr/>
            </p:nvSpPr>
            <p:spPr bwMode="auto">
              <a:xfrm>
                <a:off x="2830525" y="4911728"/>
                <a:ext cx="65088"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 name="Line 33">
                <a:extLst>
                  <a:ext uri="{FF2B5EF4-FFF2-40B4-BE49-F238E27FC236}">
                    <a16:creationId xmlns:a16="http://schemas.microsoft.com/office/drawing/2014/main" id="{F1764C6E-D514-4816-9C0B-5A31E3C48F60}"/>
                  </a:ext>
                </a:extLst>
              </p:cNvPr>
              <p:cNvSpPr>
                <a:spLocks noChangeShapeType="1"/>
              </p:cNvSpPr>
              <p:nvPr/>
            </p:nvSpPr>
            <p:spPr bwMode="auto">
              <a:xfrm flipV="1">
                <a:off x="3014676" y="4832353"/>
                <a:ext cx="0" cy="79375"/>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 name="Oval 34">
                <a:extLst>
                  <a:ext uri="{FF2B5EF4-FFF2-40B4-BE49-F238E27FC236}">
                    <a16:creationId xmlns:a16="http://schemas.microsoft.com/office/drawing/2014/main" id="{AA8D9F20-7EF6-4973-98E3-AE1BB705ECCE}"/>
                  </a:ext>
                </a:extLst>
              </p:cNvPr>
              <p:cNvSpPr>
                <a:spLocks noChangeArrowheads="1"/>
              </p:cNvSpPr>
              <p:nvPr/>
            </p:nvSpPr>
            <p:spPr bwMode="auto">
              <a:xfrm>
                <a:off x="2982926" y="4911728"/>
                <a:ext cx="65088"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 name="Line 35">
                <a:extLst>
                  <a:ext uri="{FF2B5EF4-FFF2-40B4-BE49-F238E27FC236}">
                    <a16:creationId xmlns:a16="http://schemas.microsoft.com/office/drawing/2014/main" id="{A4BE530F-DACC-4952-950F-75805EFBBBAB}"/>
                  </a:ext>
                </a:extLst>
              </p:cNvPr>
              <p:cNvSpPr>
                <a:spLocks noChangeShapeType="1"/>
              </p:cNvSpPr>
              <p:nvPr/>
            </p:nvSpPr>
            <p:spPr bwMode="auto">
              <a:xfrm flipH="1">
                <a:off x="3181365" y="4664078"/>
                <a:ext cx="79375" cy="0"/>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 name="Oval 36">
                <a:extLst>
                  <a:ext uri="{FF2B5EF4-FFF2-40B4-BE49-F238E27FC236}">
                    <a16:creationId xmlns:a16="http://schemas.microsoft.com/office/drawing/2014/main" id="{7348B6CB-0ABE-4229-8FDB-76E68CF9CCA1}"/>
                  </a:ext>
                </a:extLst>
              </p:cNvPr>
              <p:cNvSpPr>
                <a:spLocks noChangeArrowheads="1"/>
              </p:cNvSpPr>
              <p:nvPr/>
            </p:nvSpPr>
            <p:spPr bwMode="auto">
              <a:xfrm>
                <a:off x="3260740" y="4630740"/>
                <a:ext cx="66675" cy="66675"/>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 name="Line 37">
                <a:extLst>
                  <a:ext uri="{FF2B5EF4-FFF2-40B4-BE49-F238E27FC236}">
                    <a16:creationId xmlns:a16="http://schemas.microsoft.com/office/drawing/2014/main" id="{2BA4CA91-2D8A-405C-8E27-5B762DBEBFC1}"/>
                  </a:ext>
                </a:extLst>
              </p:cNvPr>
              <p:cNvSpPr>
                <a:spLocks noChangeShapeType="1"/>
              </p:cNvSpPr>
              <p:nvPr/>
            </p:nvSpPr>
            <p:spPr bwMode="auto">
              <a:xfrm flipH="1">
                <a:off x="3181365" y="4511678"/>
                <a:ext cx="79375" cy="0"/>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Oval 38">
                <a:extLst>
                  <a:ext uri="{FF2B5EF4-FFF2-40B4-BE49-F238E27FC236}">
                    <a16:creationId xmlns:a16="http://schemas.microsoft.com/office/drawing/2014/main" id="{B895308C-9776-4A49-90AB-E8DD061D2EAE}"/>
                  </a:ext>
                </a:extLst>
              </p:cNvPr>
              <p:cNvSpPr>
                <a:spLocks noChangeArrowheads="1"/>
              </p:cNvSpPr>
              <p:nvPr/>
            </p:nvSpPr>
            <p:spPr bwMode="auto">
              <a:xfrm>
                <a:off x="3260740" y="4479928"/>
                <a:ext cx="66675"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39">
                <a:extLst>
                  <a:ext uri="{FF2B5EF4-FFF2-40B4-BE49-F238E27FC236}">
                    <a16:creationId xmlns:a16="http://schemas.microsoft.com/office/drawing/2014/main" id="{A88ABBBC-C98B-411E-B734-13B22A7FD5D4}"/>
                  </a:ext>
                </a:extLst>
              </p:cNvPr>
              <p:cNvSpPr>
                <a:spLocks noChangeShapeType="1"/>
              </p:cNvSpPr>
              <p:nvPr/>
            </p:nvSpPr>
            <p:spPr bwMode="auto">
              <a:xfrm flipH="1">
                <a:off x="3181365" y="4359278"/>
                <a:ext cx="79375" cy="0"/>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Oval 40">
                <a:extLst>
                  <a:ext uri="{FF2B5EF4-FFF2-40B4-BE49-F238E27FC236}">
                    <a16:creationId xmlns:a16="http://schemas.microsoft.com/office/drawing/2014/main" id="{E1FB3E1E-9931-4231-8528-7CC0D302C465}"/>
                  </a:ext>
                </a:extLst>
              </p:cNvPr>
              <p:cNvSpPr>
                <a:spLocks noChangeArrowheads="1"/>
              </p:cNvSpPr>
              <p:nvPr/>
            </p:nvSpPr>
            <p:spPr bwMode="auto">
              <a:xfrm>
                <a:off x="3260740" y="4325940"/>
                <a:ext cx="66675" cy="66675"/>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 name="Line 41">
                <a:extLst>
                  <a:ext uri="{FF2B5EF4-FFF2-40B4-BE49-F238E27FC236}">
                    <a16:creationId xmlns:a16="http://schemas.microsoft.com/office/drawing/2014/main" id="{DDCA19A6-ADC3-4944-AEE5-44E09625D73E}"/>
                  </a:ext>
                </a:extLst>
              </p:cNvPr>
              <p:cNvSpPr>
                <a:spLocks noChangeShapeType="1"/>
              </p:cNvSpPr>
              <p:nvPr/>
            </p:nvSpPr>
            <p:spPr bwMode="auto">
              <a:xfrm flipH="1">
                <a:off x="3181365" y="4206878"/>
                <a:ext cx="79375" cy="0"/>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 name="Oval 42">
                <a:extLst>
                  <a:ext uri="{FF2B5EF4-FFF2-40B4-BE49-F238E27FC236}">
                    <a16:creationId xmlns:a16="http://schemas.microsoft.com/office/drawing/2014/main" id="{4E162695-FC5E-4321-B895-B446A2A8C979}"/>
                  </a:ext>
                </a:extLst>
              </p:cNvPr>
              <p:cNvSpPr>
                <a:spLocks noChangeArrowheads="1"/>
              </p:cNvSpPr>
              <p:nvPr/>
            </p:nvSpPr>
            <p:spPr bwMode="auto">
              <a:xfrm>
                <a:off x="3260740" y="4175128"/>
                <a:ext cx="66675"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 name="Line 43">
                <a:extLst>
                  <a:ext uri="{FF2B5EF4-FFF2-40B4-BE49-F238E27FC236}">
                    <a16:creationId xmlns:a16="http://schemas.microsoft.com/office/drawing/2014/main" id="{4308F60E-567D-4DCF-B115-0F63A470477D}"/>
                  </a:ext>
                </a:extLst>
              </p:cNvPr>
              <p:cNvSpPr>
                <a:spLocks noChangeShapeType="1"/>
              </p:cNvSpPr>
              <p:nvPr/>
            </p:nvSpPr>
            <p:spPr bwMode="auto">
              <a:xfrm>
                <a:off x="3014676" y="3959227"/>
                <a:ext cx="0" cy="80963"/>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Oval 44">
                <a:extLst>
                  <a:ext uri="{FF2B5EF4-FFF2-40B4-BE49-F238E27FC236}">
                    <a16:creationId xmlns:a16="http://schemas.microsoft.com/office/drawing/2014/main" id="{EA32A2C1-25A4-42B5-98B1-0FA11189F2F4}"/>
                  </a:ext>
                </a:extLst>
              </p:cNvPr>
              <p:cNvSpPr>
                <a:spLocks noChangeArrowheads="1"/>
              </p:cNvSpPr>
              <p:nvPr/>
            </p:nvSpPr>
            <p:spPr bwMode="auto">
              <a:xfrm>
                <a:off x="2982926" y="3894140"/>
                <a:ext cx="65088"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Line 45">
                <a:extLst>
                  <a:ext uri="{FF2B5EF4-FFF2-40B4-BE49-F238E27FC236}">
                    <a16:creationId xmlns:a16="http://schemas.microsoft.com/office/drawing/2014/main" id="{41FC7092-F446-467A-A8DF-12F133C5F6E6}"/>
                  </a:ext>
                </a:extLst>
              </p:cNvPr>
              <p:cNvSpPr>
                <a:spLocks noChangeShapeType="1"/>
              </p:cNvSpPr>
              <p:nvPr/>
            </p:nvSpPr>
            <p:spPr bwMode="auto">
              <a:xfrm>
                <a:off x="2863863" y="3959227"/>
                <a:ext cx="0" cy="80963"/>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 name="Oval 46">
                <a:extLst>
                  <a:ext uri="{FF2B5EF4-FFF2-40B4-BE49-F238E27FC236}">
                    <a16:creationId xmlns:a16="http://schemas.microsoft.com/office/drawing/2014/main" id="{8189790F-0405-4CB1-9746-77F50C78F112}"/>
                  </a:ext>
                </a:extLst>
              </p:cNvPr>
              <p:cNvSpPr>
                <a:spLocks noChangeArrowheads="1"/>
              </p:cNvSpPr>
              <p:nvPr/>
            </p:nvSpPr>
            <p:spPr bwMode="auto">
              <a:xfrm>
                <a:off x="2830525" y="3894140"/>
                <a:ext cx="65088"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Line 47">
                <a:extLst>
                  <a:ext uri="{FF2B5EF4-FFF2-40B4-BE49-F238E27FC236}">
                    <a16:creationId xmlns:a16="http://schemas.microsoft.com/office/drawing/2014/main" id="{3F8818A7-F042-4DDF-99AA-FBD30992FFC7}"/>
                  </a:ext>
                </a:extLst>
              </p:cNvPr>
              <p:cNvSpPr>
                <a:spLocks noChangeShapeType="1"/>
              </p:cNvSpPr>
              <p:nvPr/>
            </p:nvSpPr>
            <p:spPr bwMode="auto">
              <a:xfrm>
                <a:off x="2711462" y="3959227"/>
                <a:ext cx="0" cy="80963"/>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Oval 48">
                <a:extLst>
                  <a:ext uri="{FF2B5EF4-FFF2-40B4-BE49-F238E27FC236}">
                    <a16:creationId xmlns:a16="http://schemas.microsoft.com/office/drawing/2014/main" id="{D8051B38-5D08-4DEA-AEA1-AA97FA27AE49}"/>
                  </a:ext>
                </a:extLst>
              </p:cNvPr>
              <p:cNvSpPr>
                <a:spLocks noChangeArrowheads="1"/>
              </p:cNvSpPr>
              <p:nvPr/>
            </p:nvSpPr>
            <p:spPr bwMode="auto">
              <a:xfrm>
                <a:off x="2679712" y="3894140"/>
                <a:ext cx="65088"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Line 49">
                <a:extLst>
                  <a:ext uri="{FF2B5EF4-FFF2-40B4-BE49-F238E27FC236}">
                    <a16:creationId xmlns:a16="http://schemas.microsoft.com/office/drawing/2014/main" id="{90E519F9-D540-4AED-B72C-59D8E1F5ADB0}"/>
                  </a:ext>
                </a:extLst>
              </p:cNvPr>
              <p:cNvSpPr>
                <a:spLocks noChangeShapeType="1"/>
              </p:cNvSpPr>
              <p:nvPr/>
            </p:nvSpPr>
            <p:spPr bwMode="auto">
              <a:xfrm>
                <a:off x="2560649" y="3959227"/>
                <a:ext cx="0" cy="80963"/>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 name="Oval 50">
                <a:extLst>
                  <a:ext uri="{FF2B5EF4-FFF2-40B4-BE49-F238E27FC236}">
                    <a16:creationId xmlns:a16="http://schemas.microsoft.com/office/drawing/2014/main" id="{88BC72F8-58AB-4E52-866B-79C5B6C20E2E}"/>
                  </a:ext>
                </a:extLst>
              </p:cNvPr>
              <p:cNvSpPr>
                <a:spLocks noChangeArrowheads="1"/>
              </p:cNvSpPr>
              <p:nvPr/>
            </p:nvSpPr>
            <p:spPr bwMode="auto">
              <a:xfrm>
                <a:off x="2527311" y="3894140"/>
                <a:ext cx="65088"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 name="Line 51">
                <a:extLst>
                  <a:ext uri="{FF2B5EF4-FFF2-40B4-BE49-F238E27FC236}">
                    <a16:creationId xmlns:a16="http://schemas.microsoft.com/office/drawing/2014/main" id="{0641E2F1-6936-41E2-8D89-214DC03748DA}"/>
                  </a:ext>
                </a:extLst>
              </p:cNvPr>
              <p:cNvSpPr>
                <a:spLocks noChangeShapeType="1"/>
              </p:cNvSpPr>
              <p:nvPr/>
            </p:nvSpPr>
            <p:spPr bwMode="auto">
              <a:xfrm>
                <a:off x="2314585" y="4206878"/>
                <a:ext cx="79375" cy="0"/>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 name="Oval 52">
                <a:extLst>
                  <a:ext uri="{FF2B5EF4-FFF2-40B4-BE49-F238E27FC236}">
                    <a16:creationId xmlns:a16="http://schemas.microsoft.com/office/drawing/2014/main" id="{0C87EFD7-B99F-4497-A455-444401F0C556}"/>
                  </a:ext>
                </a:extLst>
              </p:cNvPr>
              <p:cNvSpPr>
                <a:spLocks noChangeArrowheads="1"/>
              </p:cNvSpPr>
              <p:nvPr/>
            </p:nvSpPr>
            <p:spPr bwMode="auto">
              <a:xfrm>
                <a:off x="2247910" y="4175128"/>
                <a:ext cx="66675"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 name="Line 53">
                <a:extLst>
                  <a:ext uri="{FF2B5EF4-FFF2-40B4-BE49-F238E27FC236}">
                    <a16:creationId xmlns:a16="http://schemas.microsoft.com/office/drawing/2014/main" id="{77B98D85-6DE6-48FA-9559-2CD062766464}"/>
                  </a:ext>
                </a:extLst>
              </p:cNvPr>
              <p:cNvSpPr>
                <a:spLocks noChangeShapeType="1"/>
              </p:cNvSpPr>
              <p:nvPr/>
            </p:nvSpPr>
            <p:spPr bwMode="auto">
              <a:xfrm>
                <a:off x="2314585" y="4359278"/>
                <a:ext cx="79375" cy="0"/>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 name="Oval 54">
                <a:extLst>
                  <a:ext uri="{FF2B5EF4-FFF2-40B4-BE49-F238E27FC236}">
                    <a16:creationId xmlns:a16="http://schemas.microsoft.com/office/drawing/2014/main" id="{BF85F2DD-DAF7-4725-829A-D26B6F0E45A4}"/>
                  </a:ext>
                </a:extLst>
              </p:cNvPr>
              <p:cNvSpPr>
                <a:spLocks noChangeArrowheads="1"/>
              </p:cNvSpPr>
              <p:nvPr/>
            </p:nvSpPr>
            <p:spPr bwMode="auto">
              <a:xfrm>
                <a:off x="2247910" y="4325940"/>
                <a:ext cx="66675" cy="66675"/>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 name="Line 55">
                <a:extLst>
                  <a:ext uri="{FF2B5EF4-FFF2-40B4-BE49-F238E27FC236}">
                    <a16:creationId xmlns:a16="http://schemas.microsoft.com/office/drawing/2014/main" id="{B6DED4FF-80D7-4993-B43B-816A5ECE82B8}"/>
                  </a:ext>
                </a:extLst>
              </p:cNvPr>
              <p:cNvSpPr>
                <a:spLocks noChangeShapeType="1"/>
              </p:cNvSpPr>
              <p:nvPr/>
            </p:nvSpPr>
            <p:spPr bwMode="auto">
              <a:xfrm>
                <a:off x="2314585" y="4511678"/>
                <a:ext cx="79375" cy="0"/>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 name="Oval 56">
                <a:extLst>
                  <a:ext uri="{FF2B5EF4-FFF2-40B4-BE49-F238E27FC236}">
                    <a16:creationId xmlns:a16="http://schemas.microsoft.com/office/drawing/2014/main" id="{B6B07AA8-6B70-420D-B6C6-89C97E211E9B}"/>
                  </a:ext>
                </a:extLst>
              </p:cNvPr>
              <p:cNvSpPr>
                <a:spLocks noChangeArrowheads="1"/>
              </p:cNvSpPr>
              <p:nvPr/>
            </p:nvSpPr>
            <p:spPr bwMode="auto">
              <a:xfrm>
                <a:off x="2247910" y="4479928"/>
                <a:ext cx="66675"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 name="Line 57">
                <a:extLst>
                  <a:ext uri="{FF2B5EF4-FFF2-40B4-BE49-F238E27FC236}">
                    <a16:creationId xmlns:a16="http://schemas.microsoft.com/office/drawing/2014/main" id="{5F361418-3E23-4573-8E97-B84320D12488}"/>
                  </a:ext>
                </a:extLst>
              </p:cNvPr>
              <p:cNvSpPr>
                <a:spLocks noChangeShapeType="1"/>
              </p:cNvSpPr>
              <p:nvPr/>
            </p:nvSpPr>
            <p:spPr bwMode="auto">
              <a:xfrm>
                <a:off x="2314585" y="4664078"/>
                <a:ext cx="79375" cy="0"/>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 name="Oval 58">
                <a:extLst>
                  <a:ext uri="{FF2B5EF4-FFF2-40B4-BE49-F238E27FC236}">
                    <a16:creationId xmlns:a16="http://schemas.microsoft.com/office/drawing/2014/main" id="{7040718F-310F-4855-A45E-D6F29591C2BB}"/>
                  </a:ext>
                </a:extLst>
              </p:cNvPr>
              <p:cNvSpPr>
                <a:spLocks noChangeArrowheads="1"/>
              </p:cNvSpPr>
              <p:nvPr/>
            </p:nvSpPr>
            <p:spPr bwMode="auto">
              <a:xfrm>
                <a:off x="2247910" y="4630740"/>
                <a:ext cx="66675" cy="66675"/>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5" name="Group 54">
              <a:extLst>
                <a:ext uri="{FF2B5EF4-FFF2-40B4-BE49-F238E27FC236}">
                  <a16:creationId xmlns:a16="http://schemas.microsoft.com/office/drawing/2014/main" id="{20965A6E-E0FC-4D85-9A23-4C83B3088900}"/>
                </a:ext>
              </a:extLst>
            </p:cNvPr>
            <p:cNvGrpSpPr>
              <a:grpSpLocks noChangeAspect="1"/>
            </p:cNvGrpSpPr>
            <p:nvPr/>
          </p:nvGrpSpPr>
          <p:grpSpPr>
            <a:xfrm>
              <a:off x="2194421" y="551223"/>
              <a:ext cx="390906" cy="476539"/>
              <a:chOff x="2397136" y="85725"/>
              <a:chExt cx="782641" cy="954088"/>
            </a:xfrm>
          </p:grpSpPr>
          <p:sp>
            <p:nvSpPr>
              <p:cNvPr id="477" name="Freeform 59">
                <a:extLst>
                  <a:ext uri="{FF2B5EF4-FFF2-40B4-BE49-F238E27FC236}">
                    <a16:creationId xmlns:a16="http://schemas.microsoft.com/office/drawing/2014/main" id="{47D53CF6-2C25-4790-B3D3-C53B14241B73}"/>
                  </a:ext>
                </a:extLst>
              </p:cNvPr>
              <p:cNvSpPr>
                <a:spLocks/>
              </p:cNvSpPr>
              <p:nvPr/>
            </p:nvSpPr>
            <p:spPr bwMode="auto">
              <a:xfrm>
                <a:off x="2397136" y="85725"/>
                <a:ext cx="782641" cy="954088"/>
              </a:xfrm>
              <a:custGeom>
                <a:avLst/>
                <a:gdLst>
                  <a:gd name="T0" fmla="*/ 332 w 753"/>
                  <a:gd name="T1" fmla="*/ 918 h 918"/>
                  <a:gd name="T2" fmla="*/ 260 w 753"/>
                  <a:gd name="T3" fmla="*/ 790 h 918"/>
                  <a:gd name="T4" fmla="*/ 99 w 753"/>
                  <a:gd name="T5" fmla="*/ 762 h 918"/>
                  <a:gd name="T6" fmla="*/ 97 w 753"/>
                  <a:gd name="T7" fmla="*/ 688 h 918"/>
                  <a:gd name="T8" fmla="*/ 76 w 753"/>
                  <a:gd name="T9" fmla="*/ 630 h 918"/>
                  <a:gd name="T10" fmla="*/ 70 w 753"/>
                  <a:gd name="T11" fmla="*/ 563 h 918"/>
                  <a:gd name="T12" fmla="*/ 0 w 753"/>
                  <a:gd name="T13" fmla="*/ 508 h 918"/>
                  <a:gd name="T14" fmla="*/ 74 w 753"/>
                  <a:gd name="T15" fmla="*/ 342 h 918"/>
                  <a:gd name="T16" fmla="*/ 422 w 753"/>
                  <a:gd name="T17" fmla="*/ 10 h 918"/>
                  <a:gd name="T18" fmla="*/ 752 w 753"/>
                  <a:gd name="T19" fmla="*/ 338 h 918"/>
                  <a:gd name="T20" fmla="*/ 628 w 753"/>
                  <a:gd name="T21" fmla="*/ 617 h 918"/>
                  <a:gd name="T22" fmla="*/ 631 w 753"/>
                  <a:gd name="T23" fmla="*/ 709 h 918"/>
                  <a:gd name="T24" fmla="*/ 632 w 753"/>
                  <a:gd name="T25" fmla="*/ 722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3" h="918">
                    <a:moveTo>
                      <a:pt x="332" y="918"/>
                    </a:moveTo>
                    <a:cubicBezTo>
                      <a:pt x="286" y="905"/>
                      <a:pt x="260" y="790"/>
                      <a:pt x="260" y="790"/>
                    </a:cubicBezTo>
                    <a:cubicBezTo>
                      <a:pt x="260" y="790"/>
                      <a:pt x="119" y="793"/>
                      <a:pt x="99" y="762"/>
                    </a:cubicBezTo>
                    <a:cubicBezTo>
                      <a:pt x="86" y="741"/>
                      <a:pt x="87" y="725"/>
                      <a:pt x="97" y="688"/>
                    </a:cubicBezTo>
                    <a:cubicBezTo>
                      <a:pt x="108" y="650"/>
                      <a:pt x="49" y="672"/>
                      <a:pt x="76" y="630"/>
                    </a:cubicBezTo>
                    <a:cubicBezTo>
                      <a:pt x="89" y="610"/>
                      <a:pt x="46" y="603"/>
                      <a:pt x="70" y="563"/>
                    </a:cubicBezTo>
                    <a:cubicBezTo>
                      <a:pt x="82" y="541"/>
                      <a:pt x="3" y="535"/>
                      <a:pt x="0" y="508"/>
                    </a:cubicBezTo>
                    <a:cubicBezTo>
                      <a:pt x="10" y="466"/>
                      <a:pt x="71" y="417"/>
                      <a:pt x="74" y="342"/>
                    </a:cubicBezTo>
                    <a:cubicBezTo>
                      <a:pt x="79" y="142"/>
                      <a:pt x="155" y="30"/>
                      <a:pt x="422" y="10"/>
                    </a:cubicBezTo>
                    <a:cubicBezTo>
                      <a:pt x="552" y="0"/>
                      <a:pt x="750" y="47"/>
                      <a:pt x="752" y="338"/>
                    </a:cubicBezTo>
                    <a:cubicBezTo>
                      <a:pt x="753" y="521"/>
                      <a:pt x="647" y="556"/>
                      <a:pt x="628" y="617"/>
                    </a:cubicBezTo>
                    <a:cubicBezTo>
                      <a:pt x="614" y="663"/>
                      <a:pt x="631" y="686"/>
                      <a:pt x="631" y="709"/>
                    </a:cubicBezTo>
                    <a:cubicBezTo>
                      <a:pt x="631" y="709"/>
                      <a:pt x="632" y="715"/>
                      <a:pt x="632" y="722"/>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 name="Oval 60">
                <a:extLst>
                  <a:ext uri="{FF2B5EF4-FFF2-40B4-BE49-F238E27FC236}">
                    <a16:creationId xmlns:a16="http://schemas.microsoft.com/office/drawing/2014/main" id="{64BEF7B8-849C-4D42-8D05-82CBEA50736B}"/>
                  </a:ext>
                </a:extLst>
              </p:cNvPr>
              <p:cNvSpPr>
                <a:spLocks noChangeArrowheads="1"/>
              </p:cNvSpPr>
              <p:nvPr/>
            </p:nvSpPr>
            <p:spPr bwMode="auto">
              <a:xfrm>
                <a:off x="2816238" y="190500"/>
                <a:ext cx="80963" cy="79375"/>
              </a:xfrm>
              <a:prstGeom prst="ellips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 name="Oval 61">
                <a:extLst>
                  <a:ext uri="{FF2B5EF4-FFF2-40B4-BE49-F238E27FC236}">
                    <a16:creationId xmlns:a16="http://schemas.microsoft.com/office/drawing/2014/main" id="{8B2AA90B-547B-4F70-9EAC-E40858B64411}"/>
                  </a:ext>
                </a:extLst>
              </p:cNvPr>
              <p:cNvSpPr>
                <a:spLocks noChangeArrowheads="1"/>
              </p:cNvSpPr>
              <p:nvPr/>
            </p:nvSpPr>
            <p:spPr bwMode="auto">
              <a:xfrm>
                <a:off x="2979751" y="265112"/>
                <a:ext cx="79375" cy="79375"/>
              </a:xfrm>
              <a:prstGeom prst="ellips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 name="Line 62">
                <a:extLst>
                  <a:ext uri="{FF2B5EF4-FFF2-40B4-BE49-F238E27FC236}">
                    <a16:creationId xmlns:a16="http://schemas.microsoft.com/office/drawing/2014/main" id="{C7FDD553-5E06-41F0-996B-389300B91CEA}"/>
                  </a:ext>
                </a:extLst>
              </p:cNvPr>
              <p:cNvSpPr>
                <a:spLocks noChangeShapeType="1"/>
              </p:cNvSpPr>
              <p:nvPr/>
            </p:nvSpPr>
            <p:spPr bwMode="auto">
              <a:xfrm>
                <a:off x="2855926" y="269875"/>
                <a:ext cx="0" cy="671513"/>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 name="Freeform 63">
                <a:extLst>
                  <a:ext uri="{FF2B5EF4-FFF2-40B4-BE49-F238E27FC236}">
                    <a16:creationId xmlns:a16="http://schemas.microsoft.com/office/drawing/2014/main" id="{249A43FD-F45A-4867-80D4-FE6B5F1188D0}"/>
                  </a:ext>
                </a:extLst>
              </p:cNvPr>
              <p:cNvSpPr>
                <a:spLocks/>
              </p:cNvSpPr>
              <p:nvPr/>
            </p:nvSpPr>
            <p:spPr bwMode="auto">
              <a:xfrm>
                <a:off x="2919426" y="344487"/>
                <a:ext cx="63500" cy="138113"/>
              </a:xfrm>
              <a:custGeom>
                <a:avLst/>
                <a:gdLst>
                  <a:gd name="T0" fmla="*/ 40 w 40"/>
                  <a:gd name="T1" fmla="*/ 0 h 87"/>
                  <a:gd name="T2" fmla="*/ 0 w 40"/>
                  <a:gd name="T3" fmla="*/ 39 h 87"/>
                  <a:gd name="T4" fmla="*/ 0 w 40"/>
                  <a:gd name="T5" fmla="*/ 87 h 87"/>
                </a:gdLst>
                <a:ahLst/>
                <a:cxnLst>
                  <a:cxn ang="0">
                    <a:pos x="T0" y="T1"/>
                  </a:cxn>
                  <a:cxn ang="0">
                    <a:pos x="T2" y="T3"/>
                  </a:cxn>
                  <a:cxn ang="0">
                    <a:pos x="T4" y="T5"/>
                  </a:cxn>
                </a:cxnLst>
                <a:rect l="0" t="0" r="r" b="b"/>
                <a:pathLst>
                  <a:path w="40" h="87">
                    <a:moveTo>
                      <a:pt x="40" y="0"/>
                    </a:moveTo>
                    <a:lnTo>
                      <a:pt x="0" y="39"/>
                    </a:lnTo>
                    <a:lnTo>
                      <a:pt x="0" y="87"/>
                    </a:ln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 name="Line 64">
                <a:extLst>
                  <a:ext uri="{FF2B5EF4-FFF2-40B4-BE49-F238E27FC236}">
                    <a16:creationId xmlns:a16="http://schemas.microsoft.com/office/drawing/2014/main" id="{4A818A73-D16D-4C0A-AAED-D60089ABC58A}"/>
                  </a:ext>
                </a:extLst>
              </p:cNvPr>
              <p:cNvSpPr>
                <a:spLocks noChangeShapeType="1"/>
              </p:cNvSpPr>
              <p:nvPr/>
            </p:nvSpPr>
            <p:spPr bwMode="auto">
              <a:xfrm flipH="1">
                <a:off x="2982926" y="334962"/>
                <a:ext cx="9525" cy="95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 name="Oval 65">
                <a:extLst>
                  <a:ext uri="{FF2B5EF4-FFF2-40B4-BE49-F238E27FC236}">
                    <a16:creationId xmlns:a16="http://schemas.microsoft.com/office/drawing/2014/main" id="{303648D6-DC13-4C56-A287-EBA506EED31D}"/>
                  </a:ext>
                </a:extLst>
              </p:cNvPr>
              <p:cNvSpPr>
                <a:spLocks noChangeArrowheads="1"/>
              </p:cNvSpPr>
              <p:nvPr/>
            </p:nvSpPr>
            <p:spPr bwMode="auto">
              <a:xfrm>
                <a:off x="2979751" y="425450"/>
                <a:ext cx="79375" cy="80963"/>
              </a:xfrm>
              <a:prstGeom prst="ellips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 name="Freeform 66">
                <a:extLst>
                  <a:ext uri="{FF2B5EF4-FFF2-40B4-BE49-F238E27FC236}">
                    <a16:creationId xmlns:a16="http://schemas.microsoft.com/office/drawing/2014/main" id="{D63032E4-A036-4305-A212-2CCD1E9292D4}"/>
                  </a:ext>
                </a:extLst>
              </p:cNvPr>
              <p:cNvSpPr>
                <a:spLocks/>
              </p:cNvSpPr>
              <p:nvPr/>
            </p:nvSpPr>
            <p:spPr bwMode="auto">
              <a:xfrm>
                <a:off x="2919426" y="506412"/>
                <a:ext cx="63500" cy="155575"/>
              </a:xfrm>
              <a:custGeom>
                <a:avLst/>
                <a:gdLst>
                  <a:gd name="T0" fmla="*/ 40 w 40"/>
                  <a:gd name="T1" fmla="*/ 0 h 98"/>
                  <a:gd name="T2" fmla="*/ 0 w 40"/>
                  <a:gd name="T3" fmla="*/ 39 h 98"/>
                  <a:gd name="T4" fmla="*/ 0 w 40"/>
                  <a:gd name="T5" fmla="*/ 98 h 98"/>
                </a:gdLst>
                <a:ahLst/>
                <a:cxnLst>
                  <a:cxn ang="0">
                    <a:pos x="T0" y="T1"/>
                  </a:cxn>
                  <a:cxn ang="0">
                    <a:pos x="T2" y="T3"/>
                  </a:cxn>
                  <a:cxn ang="0">
                    <a:pos x="T4" y="T5"/>
                  </a:cxn>
                </a:cxnLst>
                <a:rect l="0" t="0" r="r" b="b"/>
                <a:pathLst>
                  <a:path w="40" h="98">
                    <a:moveTo>
                      <a:pt x="40" y="0"/>
                    </a:moveTo>
                    <a:lnTo>
                      <a:pt x="0" y="39"/>
                    </a:lnTo>
                    <a:lnTo>
                      <a:pt x="0" y="98"/>
                    </a:ln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 name="Line 67">
                <a:extLst>
                  <a:ext uri="{FF2B5EF4-FFF2-40B4-BE49-F238E27FC236}">
                    <a16:creationId xmlns:a16="http://schemas.microsoft.com/office/drawing/2014/main" id="{87F99F29-C8C9-490B-9575-BE10B4A3E587}"/>
                  </a:ext>
                </a:extLst>
              </p:cNvPr>
              <p:cNvSpPr>
                <a:spLocks noChangeShapeType="1"/>
              </p:cNvSpPr>
              <p:nvPr/>
            </p:nvSpPr>
            <p:spPr bwMode="auto">
              <a:xfrm flipH="1">
                <a:off x="2982926" y="496887"/>
                <a:ext cx="9525" cy="95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 name="Oval 68">
                <a:extLst>
                  <a:ext uri="{FF2B5EF4-FFF2-40B4-BE49-F238E27FC236}">
                    <a16:creationId xmlns:a16="http://schemas.microsoft.com/office/drawing/2014/main" id="{8510A08A-80F3-4650-81FD-87337D732DF9}"/>
                  </a:ext>
                </a:extLst>
              </p:cNvPr>
              <p:cNvSpPr>
                <a:spLocks noChangeArrowheads="1"/>
              </p:cNvSpPr>
              <p:nvPr/>
            </p:nvSpPr>
            <p:spPr bwMode="auto">
              <a:xfrm>
                <a:off x="2654312" y="265112"/>
                <a:ext cx="80963" cy="79375"/>
              </a:xfrm>
              <a:prstGeom prst="ellips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 name="Freeform 69">
                <a:extLst>
                  <a:ext uri="{FF2B5EF4-FFF2-40B4-BE49-F238E27FC236}">
                    <a16:creationId xmlns:a16="http://schemas.microsoft.com/office/drawing/2014/main" id="{03FC633D-27C6-4832-9925-F796D11FEC36}"/>
                  </a:ext>
                </a:extLst>
              </p:cNvPr>
              <p:cNvSpPr>
                <a:spLocks/>
              </p:cNvSpPr>
              <p:nvPr/>
            </p:nvSpPr>
            <p:spPr bwMode="auto">
              <a:xfrm>
                <a:off x="2732100" y="344487"/>
                <a:ext cx="61913" cy="138113"/>
              </a:xfrm>
              <a:custGeom>
                <a:avLst/>
                <a:gdLst>
                  <a:gd name="T0" fmla="*/ 0 w 39"/>
                  <a:gd name="T1" fmla="*/ 0 h 87"/>
                  <a:gd name="T2" fmla="*/ 39 w 39"/>
                  <a:gd name="T3" fmla="*/ 39 h 87"/>
                  <a:gd name="T4" fmla="*/ 39 w 39"/>
                  <a:gd name="T5" fmla="*/ 87 h 87"/>
                </a:gdLst>
                <a:ahLst/>
                <a:cxnLst>
                  <a:cxn ang="0">
                    <a:pos x="T0" y="T1"/>
                  </a:cxn>
                  <a:cxn ang="0">
                    <a:pos x="T2" y="T3"/>
                  </a:cxn>
                  <a:cxn ang="0">
                    <a:pos x="T4" y="T5"/>
                  </a:cxn>
                </a:cxnLst>
                <a:rect l="0" t="0" r="r" b="b"/>
                <a:pathLst>
                  <a:path w="39" h="87">
                    <a:moveTo>
                      <a:pt x="0" y="0"/>
                    </a:moveTo>
                    <a:lnTo>
                      <a:pt x="39" y="39"/>
                    </a:lnTo>
                    <a:lnTo>
                      <a:pt x="39" y="87"/>
                    </a:ln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 name="Line 70">
                <a:extLst>
                  <a:ext uri="{FF2B5EF4-FFF2-40B4-BE49-F238E27FC236}">
                    <a16:creationId xmlns:a16="http://schemas.microsoft.com/office/drawing/2014/main" id="{5298A57D-34DF-412D-96DC-FC7ED13FCD79}"/>
                  </a:ext>
                </a:extLst>
              </p:cNvPr>
              <p:cNvSpPr>
                <a:spLocks noChangeShapeType="1"/>
              </p:cNvSpPr>
              <p:nvPr/>
            </p:nvSpPr>
            <p:spPr bwMode="auto">
              <a:xfrm flipH="1" flipV="1">
                <a:off x="2722575" y="334962"/>
                <a:ext cx="9525" cy="95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 name="Oval 71">
                <a:extLst>
                  <a:ext uri="{FF2B5EF4-FFF2-40B4-BE49-F238E27FC236}">
                    <a16:creationId xmlns:a16="http://schemas.microsoft.com/office/drawing/2014/main" id="{A7D39ECD-DBA2-4706-B793-77160252ED8C}"/>
                  </a:ext>
                </a:extLst>
              </p:cNvPr>
              <p:cNvSpPr>
                <a:spLocks noChangeArrowheads="1"/>
              </p:cNvSpPr>
              <p:nvPr/>
            </p:nvSpPr>
            <p:spPr bwMode="auto">
              <a:xfrm>
                <a:off x="2654312" y="425450"/>
                <a:ext cx="80963" cy="80963"/>
              </a:xfrm>
              <a:prstGeom prst="ellips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 name="Freeform 72">
                <a:extLst>
                  <a:ext uri="{FF2B5EF4-FFF2-40B4-BE49-F238E27FC236}">
                    <a16:creationId xmlns:a16="http://schemas.microsoft.com/office/drawing/2014/main" id="{E04C2D51-B651-4C81-820F-885830B7CDAE}"/>
                  </a:ext>
                </a:extLst>
              </p:cNvPr>
              <p:cNvSpPr>
                <a:spLocks/>
              </p:cNvSpPr>
              <p:nvPr/>
            </p:nvSpPr>
            <p:spPr bwMode="auto">
              <a:xfrm>
                <a:off x="2732100" y="506412"/>
                <a:ext cx="61913" cy="155575"/>
              </a:xfrm>
              <a:custGeom>
                <a:avLst/>
                <a:gdLst>
                  <a:gd name="T0" fmla="*/ 0 w 39"/>
                  <a:gd name="T1" fmla="*/ 0 h 98"/>
                  <a:gd name="T2" fmla="*/ 39 w 39"/>
                  <a:gd name="T3" fmla="*/ 39 h 98"/>
                  <a:gd name="T4" fmla="*/ 39 w 39"/>
                  <a:gd name="T5" fmla="*/ 98 h 98"/>
                </a:gdLst>
                <a:ahLst/>
                <a:cxnLst>
                  <a:cxn ang="0">
                    <a:pos x="T0" y="T1"/>
                  </a:cxn>
                  <a:cxn ang="0">
                    <a:pos x="T2" y="T3"/>
                  </a:cxn>
                  <a:cxn ang="0">
                    <a:pos x="T4" y="T5"/>
                  </a:cxn>
                </a:cxnLst>
                <a:rect l="0" t="0" r="r" b="b"/>
                <a:pathLst>
                  <a:path w="39" h="98">
                    <a:moveTo>
                      <a:pt x="0" y="0"/>
                    </a:moveTo>
                    <a:lnTo>
                      <a:pt x="39" y="39"/>
                    </a:lnTo>
                    <a:lnTo>
                      <a:pt x="39" y="98"/>
                    </a:ln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Line 73">
                <a:extLst>
                  <a:ext uri="{FF2B5EF4-FFF2-40B4-BE49-F238E27FC236}">
                    <a16:creationId xmlns:a16="http://schemas.microsoft.com/office/drawing/2014/main" id="{7A42C5AF-9712-46B0-A57A-87E8D4D78408}"/>
                  </a:ext>
                </a:extLst>
              </p:cNvPr>
              <p:cNvSpPr>
                <a:spLocks noChangeShapeType="1"/>
              </p:cNvSpPr>
              <p:nvPr/>
            </p:nvSpPr>
            <p:spPr bwMode="auto">
              <a:xfrm flipH="1" flipV="1">
                <a:off x="2722575" y="496887"/>
                <a:ext cx="9525" cy="95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6" name="Group 55">
              <a:extLst>
                <a:ext uri="{FF2B5EF4-FFF2-40B4-BE49-F238E27FC236}">
                  <a16:creationId xmlns:a16="http://schemas.microsoft.com/office/drawing/2014/main" id="{68F90E1F-EF5F-4119-96BE-ACEDD2228B42}"/>
                </a:ext>
              </a:extLst>
            </p:cNvPr>
            <p:cNvGrpSpPr>
              <a:grpSpLocks noChangeAspect="1"/>
            </p:cNvGrpSpPr>
            <p:nvPr/>
          </p:nvGrpSpPr>
          <p:grpSpPr>
            <a:xfrm>
              <a:off x="4929908" y="5360914"/>
              <a:ext cx="390906" cy="479198"/>
              <a:chOff x="9091657" y="5884866"/>
              <a:chExt cx="773117" cy="947738"/>
            </a:xfrm>
          </p:grpSpPr>
          <p:sp>
            <p:nvSpPr>
              <p:cNvPr id="471" name="Oval 124">
                <a:extLst>
                  <a:ext uri="{FF2B5EF4-FFF2-40B4-BE49-F238E27FC236}">
                    <a16:creationId xmlns:a16="http://schemas.microsoft.com/office/drawing/2014/main" id="{1C0B153A-F47E-4020-8661-AA150791F8D4}"/>
                  </a:ext>
                </a:extLst>
              </p:cNvPr>
              <p:cNvSpPr>
                <a:spLocks noChangeArrowheads="1"/>
              </p:cNvSpPr>
              <p:nvPr/>
            </p:nvSpPr>
            <p:spPr bwMode="auto">
              <a:xfrm>
                <a:off x="9466309" y="5986466"/>
                <a:ext cx="68263" cy="69850"/>
              </a:xfrm>
              <a:prstGeom prst="ellips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 name="Oval 125">
                <a:extLst>
                  <a:ext uri="{FF2B5EF4-FFF2-40B4-BE49-F238E27FC236}">
                    <a16:creationId xmlns:a16="http://schemas.microsoft.com/office/drawing/2014/main" id="{337C9136-EBE6-4D9E-8A51-F2813DF1AFE9}"/>
                  </a:ext>
                </a:extLst>
              </p:cNvPr>
              <p:cNvSpPr>
                <a:spLocks noChangeArrowheads="1"/>
              </p:cNvSpPr>
              <p:nvPr/>
            </p:nvSpPr>
            <p:spPr bwMode="auto">
              <a:xfrm>
                <a:off x="9710785" y="5986466"/>
                <a:ext cx="69850" cy="69850"/>
              </a:xfrm>
              <a:prstGeom prst="ellips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 name="Freeform 126">
                <a:extLst>
                  <a:ext uri="{FF2B5EF4-FFF2-40B4-BE49-F238E27FC236}">
                    <a16:creationId xmlns:a16="http://schemas.microsoft.com/office/drawing/2014/main" id="{A1EBEA55-8378-4A1F-8CA4-11AEB032E70D}"/>
                  </a:ext>
                </a:extLst>
              </p:cNvPr>
              <p:cNvSpPr>
                <a:spLocks/>
              </p:cNvSpPr>
              <p:nvPr/>
            </p:nvSpPr>
            <p:spPr bwMode="auto">
              <a:xfrm>
                <a:off x="9544097" y="6021391"/>
                <a:ext cx="320677" cy="85725"/>
              </a:xfrm>
              <a:custGeom>
                <a:avLst/>
                <a:gdLst>
                  <a:gd name="T0" fmla="*/ 0 w 202"/>
                  <a:gd name="T1" fmla="*/ 0 h 54"/>
                  <a:gd name="T2" fmla="*/ 51 w 202"/>
                  <a:gd name="T3" fmla="*/ 0 h 54"/>
                  <a:gd name="T4" fmla="*/ 84 w 202"/>
                  <a:gd name="T5" fmla="*/ 54 h 54"/>
                  <a:gd name="T6" fmla="*/ 202 w 202"/>
                  <a:gd name="T7" fmla="*/ 54 h 54"/>
                </a:gdLst>
                <a:ahLst/>
                <a:cxnLst>
                  <a:cxn ang="0">
                    <a:pos x="T0" y="T1"/>
                  </a:cxn>
                  <a:cxn ang="0">
                    <a:pos x="T2" y="T3"/>
                  </a:cxn>
                  <a:cxn ang="0">
                    <a:pos x="T4" y="T5"/>
                  </a:cxn>
                  <a:cxn ang="0">
                    <a:pos x="T6" y="T7"/>
                  </a:cxn>
                </a:cxnLst>
                <a:rect l="0" t="0" r="r" b="b"/>
                <a:pathLst>
                  <a:path w="202" h="54">
                    <a:moveTo>
                      <a:pt x="0" y="0"/>
                    </a:moveTo>
                    <a:lnTo>
                      <a:pt x="51" y="0"/>
                    </a:lnTo>
                    <a:lnTo>
                      <a:pt x="84" y="54"/>
                    </a:lnTo>
                    <a:lnTo>
                      <a:pt x="202" y="54"/>
                    </a:ln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 name="Freeform 127">
                <a:extLst>
                  <a:ext uri="{FF2B5EF4-FFF2-40B4-BE49-F238E27FC236}">
                    <a16:creationId xmlns:a16="http://schemas.microsoft.com/office/drawing/2014/main" id="{AAD4F9A3-1E22-465E-B88B-54E981F9A6EB}"/>
                  </a:ext>
                </a:extLst>
              </p:cNvPr>
              <p:cNvSpPr>
                <a:spLocks noEditPoints="1"/>
              </p:cNvSpPr>
              <p:nvPr/>
            </p:nvSpPr>
            <p:spPr bwMode="auto">
              <a:xfrm>
                <a:off x="9347246" y="6188079"/>
                <a:ext cx="444502" cy="444500"/>
              </a:xfrm>
              <a:custGeom>
                <a:avLst/>
                <a:gdLst>
                  <a:gd name="T0" fmla="*/ 176 w 426"/>
                  <a:gd name="T1" fmla="*/ 63 h 428"/>
                  <a:gd name="T2" fmla="*/ 177 w 426"/>
                  <a:gd name="T3" fmla="*/ 0 h 428"/>
                  <a:gd name="T4" fmla="*/ 248 w 426"/>
                  <a:gd name="T5" fmla="*/ 0 h 428"/>
                  <a:gd name="T6" fmla="*/ 249 w 426"/>
                  <a:gd name="T7" fmla="*/ 63 h 428"/>
                  <a:gd name="T8" fmla="*/ 293 w 426"/>
                  <a:gd name="T9" fmla="*/ 81 h 428"/>
                  <a:gd name="T10" fmla="*/ 338 w 426"/>
                  <a:gd name="T11" fmla="*/ 38 h 428"/>
                  <a:gd name="T12" fmla="*/ 388 w 426"/>
                  <a:gd name="T13" fmla="*/ 88 h 428"/>
                  <a:gd name="T14" fmla="*/ 345 w 426"/>
                  <a:gd name="T15" fmla="*/ 134 h 428"/>
                  <a:gd name="T16" fmla="*/ 363 w 426"/>
                  <a:gd name="T17" fmla="*/ 177 h 428"/>
                  <a:gd name="T18" fmla="*/ 426 w 426"/>
                  <a:gd name="T19" fmla="*/ 179 h 428"/>
                  <a:gd name="T20" fmla="*/ 426 w 426"/>
                  <a:gd name="T21" fmla="*/ 250 h 428"/>
                  <a:gd name="T22" fmla="*/ 363 w 426"/>
                  <a:gd name="T23" fmla="*/ 251 h 428"/>
                  <a:gd name="T24" fmla="*/ 345 w 426"/>
                  <a:gd name="T25" fmla="*/ 295 h 428"/>
                  <a:gd name="T26" fmla="*/ 388 w 426"/>
                  <a:gd name="T27" fmla="*/ 341 h 428"/>
                  <a:gd name="T28" fmla="*/ 338 w 426"/>
                  <a:gd name="T29" fmla="*/ 391 h 428"/>
                  <a:gd name="T30" fmla="*/ 293 w 426"/>
                  <a:gd name="T31" fmla="*/ 347 h 428"/>
                  <a:gd name="T32" fmla="*/ 249 w 426"/>
                  <a:gd name="T33" fmla="*/ 365 h 428"/>
                  <a:gd name="T34" fmla="*/ 248 w 426"/>
                  <a:gd name="T35" fmla="*/ 428 h 428"/>
                  <a:gd name="T36" fmla="*/ 177 w 426"/>
                  <a:gd name="T37" fmla="*/ 428 h 428"/>
                  <a:gd name="T38" fmla="*/ 176 w 426"/>
                  <a:gd name="T39" fmla="*/ 365 h 428"/>
                  <a:gd name="T40" fmla="*/ 133 w 426"/>
                  <a:gd name="T41" fmla="*/ 347 h 428"/>
                  <a:gd name="T42" fmla="*/ 87 w 426"/>
                  <a:gd name="T43" fmla="*/ 391 h 428"/>
                  <a:gd name="T44" fmla="*/ 37 w 426"/>
                  <a:gd name="T45" fmla="*/ 341 h 428"/>
                  <a:gd name="T46" fmla="*/ 81 w 426"/>
                  <a:gd name="T47" fmla="*/ 295 h 428"/>
                  <a:gd name="T48" fmla="*/ 63 w 426"/>
                  <a:gd name="T49" fmla="*/ 251 h 428"/>
                  <a:gd name="T50" fmla="*/ 0 w 426"/>
                  <a:gd name="T51" fmla="*/ 250 h 428"/>
                  <a:gd name="T52" fmla="*/ 0 w 426"/>
                  <a:gd name="T53" fmla="*/ 179 h 428"/>
                  <a:gd name="T54" fmla="*/ 63 w 426"/>
                  <a:gd name="T55" fmla="*/ 177 h 428"/>
                  <a:gd name="T56" fmla="*/ 81 w 426"/>
                  <a:gd name="T57" fmla="*/ 134 h 428"/>
                  <a:gd name="T58" fmla="*/ 37 w 426"/>
                  <a:gd name="T59" fmla="*/ 88 h 428"/>
                  <a:gd name="T60" fmla="*/ 87 w 426"/>
                  <a:gd name="T61" fmla="*/ 38 h 428"/>
                  <a:gd name="T62" fmla="*/ 133 w 426"/>
                  <a:gd name="T63" fmla="*/ 81 h 428"/>
                  <a:gd name="T64" fmla="*/ 176 w 426"/>
                  <a:gd name="T65" fmla="*/ 63 h 428"/>
                  <a:gd name="T66" fmla="*/ 126 w 426"/>
                  <a:gd name="T67" fmla="*/ 214 h 428"/>
                  <a:gd name="T68" fmla="*/ 213 w 426"/>
                  <a:gd name="T69" fmla="*/ 302 h 428"/>
                  <a:gd name="T70" fmla="*/ 300 w 426"/>
                  <a:gd name="T71" fmla="*/ 214 h 428"/>
                  <a:gd name="T72" fmla="*/ 213 w 426"/>
                  <a:gd name="T73" fmla="*/ 127 h 428"/>
                  <a:gd name="T74" fmla="*/ 126 w 426"/>
                  <a:gd name="T75" fmla="*/ 214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428">
                    <a:moveTo>
                      <a:pt x="176" y="63"/>
                    </a:moveTo>
                    <a:cubicBezTo>
                      <a:pt x="177" y="0"/>
                      <a:pt x="177" y="0"/>
                      <a:pt x="177" y="0"/>
                    </a:cubicBezTo>
                    <a:cubicBezTo>
                      <a:pt x="248" y="0"/>
                      <a:pt x="248" y="0"/>
                      <a:pt x="248" y="0"/>
                    </a:cubicBezTo>
                    <a:cubicBezTo>
                      <a:pt x="249" y="63"/>
                      <a:pt x="249" y="63"/>
                      <a:pt x="249" y="63"/>
                    </a:cubicBezTo>
                    <a:cubicBezTo>
                      <a:pt x="293" y="81"/>
                      <a:pt x="293" y="81"/>
                      <a:pt x="293" y="81"/>
                    </a:cubicBezTo>
                    <a:cubicBezTo>
                      <a:pt x="338" y="38"/>
                      <a:pt x="338" y="38"/>
                      <a:pt x="338" y="38"/>
                    </a:cubicBezTo>
                    <a:cubicBezTo>
                      <a:pt x="388" y="88"/>
                      <a:pt x="388" y="88"/>
                      <a:pt x="388" y="88"/>
                    </a:cubicBezTo>
                    <a:cubicBezTo>
                      <a:pt x="345" y="134"/>
                      <a:pt x="345" y="134"/>
                      <a:pt x="345" y="134"/>
                    </a:cubicBezTo>
                    <a:cubicBezTo>
                      <a:pt x="363" y="177"/>
                      <a:pt x="363" y="177"/>
                      <a:pt x="363" y="177"/>
                    </a:cubicBezTo>
                    <a:cubicBezTo>
                      <a:pt x="426" y="179"/>
                      <a:pt x="426" y="179"/>
                      <a:pt x="426" y="179"/>
                    </a:cubicBezTo>
                    <a:cubicBezTo>
                      <a:pt x="426" y="250"/>
                      <a:pt x="426" y="250"/>
                      <a:pt x="426" y="250"/>
                    </a:cubicBezTo>
                    <a:cubicBezTo>
                      <a:pt x="363" y="251"/>
                      <a:pt x="363" y="251"/>
                      <a:pt x="363" y="251"/>
                    </a:cubicBezTo>
                    <a:cubicBezTo>
                      <a:pt x="345" y="295"/>
                      <a:pt x="345" y="295"/>
                      <a:pt x="345" y="295"/>
                    </a:cubicBezTo>
                    <a:cubicBezTo>
                      <a:pt x="388" y="341"/>
                      <a:pt x="388" y="341"/>
                      <a:pt x="388" y="341"/>
                    </a:cubicBezTo>
                    <a:cubicBezTo>
                      <a:pt x="338" y="391"/>
                      <a:pt x="338" y="391"/>
                      <a:pt x="338" y="391"/>
                    </a:cubicBezTo>
                    <a:cubicBezTo>
                      <a:pt x="293" y="347"/>
                      <a:pt x="293" y="347"/>
                      <a:pt x="293" y="347"/>
                    </a:cubicBezTo>
                    <a:cubicBezTo>
                      <a:pt x="249" y="365"/>
                      <a:pt x="249" y="365"/>
                      <a:pt x="249" y="365"/>
                    </a:cubicBezTo>
                    <a:cubicBezTo>
                      <a:pt x="248" y="428"/>
                      <a:pt x="248" y="428"/>
                      <a:pt x="248" y="428"/>
                    </a:cubicBezTo>
                    <a:cubicBezTo>
                      <a:pt x="177" y="428"/>
                      <a:pt x="177" y="428"/>
                      <a:pt x="177" y="428"/>
                    </a:cubicBezTo>
                    <a:cubicBezTo>
                      <a:pt x="176" y="365"/>
                      <a:pt x="176" y="365"/>
                      <a:pt x="176" y="365"/>
                    </a:cubicBezTo>
                    <a:cubicBezTo>
                      <a:pt x="133" y="347"/>
                      <a:pt x="133" y="347"/>
                      <a:pt x="133" y="347"/>
                    </a:cubicBezTo>
                    <a:cubicBezTo>
                      <a:pt x="87" y="391"/>
                      <a:pt x="87" y="391"/>
                      <a:pt x="87" y="391"/>
                    </a:cubicBezTo>
                    <a:cubicBezTo>
                      <a:pt x="37" y="341"/>
                      <a:pt x="37" y="341"/>
                      <a:pt x="37" y="341"/>
                    </a:cubicBezTo>
                    <a:cubicBezTo>
                      <a:pt x="81" y="295"/>
                      <a:pt x="81" y="295"/>
                      <a:pt x="81" y="295"/>
                    </a:cubicBezTo>
                    <a:cubicBezTo>
                      <a:pt x="63" y="251"/>
                      <a:pt x="63" y="251"/>
                      <a:pt x="63" y="251"/>
                    </a:cubicBezTo>
                    <a:cubicBezTo>
                      <a:pt x="0" y="250"/>
                      <a:pt x="0" y="250"/>
                      <a:pt x="0" y="250"/>
                    </a:cubicBezTo>
                    <a:cubicBezTo>
                      <a:pt x="0" y="179"/>
                      <a:pt x="0" y="179"/>
                      <a:pt x="0" y="179"/>
                    </a:cubicBezTo>
                    <a:cubicBezTo>
                      <a:pt x="63" y="177"/>
                      <a:pt x="63" y="177"/>
                      <a:pt x="63" y="177"/>
                    </a:cubicBezTo>
                    <a:cubicBezTo>
                      <a:pt x="81" y="134"/>
                      <a:pt x="81" y="134"/>
                      <a:pt x="81" y="134"/>
                    </a:cubicBezTo>
                    <a:cubicBezTo>
                      <a:pt x="37" y="88"/>
                      <a:pt x="37" y="88"/>
                      <a:pt x="37" y="88"/>
                    </a:cubicBezTo>
                    <a:cubicBezTo>
                      <a:pt x="87" y="38"/>
                      <a:pt x="87" y="38"/>
                      <a:pt x="87" y="38"/>
                    </a:cubicBezTo>
                    <a:cubicBezTo>
                      <a:pt x="133" y="81"/>
                      <a:pt x="133" y="81"/>
                      <a:pt x="133" y="81"/>
                    </a:cubicBezTo>
                    <a:lnTo>
                      <a:pt x="176" y="63"/>
                    </a:lnTo>
                    <a:close/>
                    <a:moveTo>
                      <a:pt x="126" y="214"/>
                    </a:moveTo>
                    <a:cubicBezTo>
                      <a:pt x="126" y="263"/>
                      <a:pt x="165" y="302"/>
                      <a:pt x="213" y="302"/>
                    </a:cubicBezTo>
                    <a:cubicBezTo>
                      <a:pt x="261" y="302"/>
                      <a:pt x="300" y="263"/>
                      <a:pt x="300" y="214"/>
                    </a:cubicBezTo>
                    <a:cubicBezTo>
                      <a:pt x="300" y="166"/>
                      <a:pt x="261" y="127"/>
                      <a:pt x="213" y="127"/>
                    </a:cubicBezTo>
                    <a:cubicBezTo>
                      <a:pt x="165" y="127"/>
                      <a:pt x="126" y="166"/>
                      <a:pt x="126" y="214"/>
                    </a:cubicBezTo>
                    <a:close/>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 name="Freeform 128">
                <a:extLst>
                  <a:ext uri="{FF2B5EF4-FFF2-40B4-BE49-F238E27FC236}">
                    <a16:creationId xmlns:a16="http://schemas.microsoft.com/office/drawing/2014/main" id="{1395A40E-280A-4C8C-884E-C3E8BA559B8C}"/>
                  </a:ext>
                </a:extLst>
              </p:cNvPr>
              <p:cNvSpPr>
                <a:spLocks/>
              </p:cNvSpPr>
              <p:nvPr/>
            </p:nvSpPr>
            <p:spPr bwMode="auto">
              <a:xfrm>
                <a:off x="9091657" y="5884866"/>
                <a:ext cx="582615" cy="947738"/>
              </a:xfrm>
              <a:custGeom>
                <a:avLst/>
                <a:gdLst>
                  <a:gd name="T0" fmla="*/ 305 w 560"/>
                  <a:gd name="T1" fmla="*/ 911 h 911"/>
                  <a:gd name="T2" fmla="*/ 277 w 560"/>
                  <a:gd name="T3" fmla="*/ 830 h 911"/>
                  <a:gd name="T4" fmla="*/ 106 w 560"/>
                  <a:gd name="T5" fmla="*/ 800 h 911"/>
                  <a:gd name="T6" fmla="*/ 104 w 560"/>
                  <a:gd name="T7" fmla="*/ 721 h 911"/>
                  <a:gd name="T8" fmla="*/ 81 w 560"/>
                  <a:gd name="T9" fmla="*/ 660 h 911"/>
                  <a:gd name="T10" fmla="*/ 74 w 560"/>
                  <a:gd name="T11" fmla="*/ 589 h 911"/>
                  <a:gd name="T12" fmla="*/ 0 w 560"/>
                  <a:gd name="T13" fmla="*/ 530 h 911"/>
                  <a:gd name="T14" fmla="*/ 78 w 560"/>
                  <a:gd name="T15" fmla="*/ 355 h 911"/>
                  <a:gd name="T16" fmla="*/ 449 w 560"/>
                  <a:gd name="T17" fmla="*/ 2 h 911"/>
                  <a:gd name="T18" fmla="*/ 560 w 560"/>
                  <a:gd name="T19" fmla="*/ 9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0" h="911">
                    <a:moveTo>
                      <a:pt x="305" y="911"/>
                    </a:moveTo>
                    <a:cubicBezTo>
                      <a:pt x="287" y="873"/>
                      <a:pt x="277" y="830"/>
                      <a:pt x="277" y="830"/>
                    </a:cubicBezTo>
                    <a:cubicBezTo>
                      <a:pt x="277" y="830"/>
                      <a:pt x="127" y="833"/>
                      <a:pt x="106" y="800"/>
                    </a:cubicBezTo>
                    <a:cubicBezTo>
                      <a:pt x="91" y="778"/>
                      <a:pt x="93" y="761"/>
                      <a:pt x="104" y="721"/>
                    </a:cubicBezTo>
                    <a:cubicBezTo>
                      <a:pt x="115" y="681"/>
                      <a:pt x="52" y="704"/>
                      <a:pt x="81" y="660"/>
                    </a:cubicBezTo>
                    <a:cubicBezTo>
                      <a:pt x="95" y="639"/>
                      <a:pt x="49" y="632"/>
                      <a:pt x="74" y="589"/>
                    </a:cubicBezTo>
                    <a:cubicBezTo>
                      <a:pt x="88" y="566"/>
                      <a:pt x="3" y="560"/>
                      <a:pt x="0" y="530"/>
                    </a:cubicBezTo>
                    <a:cubicBezTo>
                      <a:pt x="11" y="486"/>
                      <a:pt x="76" y="434"/>
                      <a:pt x="78" y="355"/>
                    </a:cubicBezTo>
                    <a:cubicBezTo>
                      <a:pt x="85" y="143"/>
                      <a:pt x="165" y="24"/>
                      <a:pt x="449" y="2"/>
                    </a:cubicBezTo>
                    <a:cubicBezTo>
                      <a:pt x="483" y="0"/>
                      <a:pt x="521" y="1"/>
                      <a:pt x="560" y="9"/>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 name="Line 129">
                <a:extLst>
                  <a:ext uri="{FF2B5EF4-FFF2-40B4-BE49-F238E27FC236}">
                    <a16:creationId xmlns:a16="http://schemas.microsoft.com/office/drawing/2014/main" id="{7DB94BDB-BDB9-4685-A244-ECF5E7044409}"/>
                  </a:ext>
                </a:extLst>
              </p:cNvPr>
              <p:cNvSpPr>
                <a:spLocks noChangeShapeType="1"/>
              </p:cNvSpPr>
              <p:nvPr/>
            </p:nvSpPr>
            <p:spPr bwMode="auto">
              <a:xfrm>
                <a:off x="9780636" y="6021391"/>
                <a:ext cx="841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7" name="Group 56">
              <a:extLst>
                <a:ext uri="{FF2B5EF4-FFF2-40B4-BE49-F238E27FC236}">
                  <a16:creationId xmlns:a16="http://schemas.microsoft.com/office/drawing/2014/main" id="{DA34D000-8395-4165-8B86-46E48EEB6E26}"/>
                </a:ext>
              </a:extLst>
            </p:cNvPr>
            <p:cNvGrpSpPr>
              <a:grpSpLocks noChangeAspect="1"/>
            </p:cNvGrpSpPr>
            <p:nvPr userDrawn="1"/>
          </p:nvGrpSpPr>
          <p:grpSpPr>
            <a:xfrm>
              <a:off x="4933924" y="4531057"/>
              <a:ext cx="391019" cy="428035"/>
              <a:chOff x="9009063" y="3930650"/>
              <a:chExt cx="922338" cy="1009653"/>
            </a:xfrm>
          </p:grpSpPr>
          <p:sp>
            <p:nvSpPr>
              <p:cNvPr id="465" name="Freeform 201">
                <a:extLst>
                  <a:ext uri="{FF2B5EF4-FFF2-40B4-BE49-F238E27FC236}">
                    <a16:creationId xmlns:a16="http://schemas.microsoft.com/office/drawing/2014/main" id="{5109D22D-80C1-4749-9219-901A739AC568}"/>
                  </a:ext>
                </a:extLst>
              </p:cNvPr>
              <p:cNvSpPr>
                <a:spLocks/>
              </p:cNvSpPr>
              <p:nvPr/>
            </p:nvSpPr>
            <p:spPr bwMode="auto">
              <a:xfrm>
                <a:off x="9393284" y="4883153"/>
                <a:ext cx="150813" cy="57150"/>
              </a:xfrm>
              <a:custGeom>
                <a:avLst/>
                <a:gdLst>
                  <a:gd name="T0" fmla="*/ 145 w 145"/>
                  <a:gd name="T1" fmla="*/ 0 h 55"/>
                  <a:gd name="T2" fmla="*/ 0 w 145"/>
                  <a:gd name="T3" fmla="*/ 0 h 55"/>
                  <a:gd name="T4" fmla="*/ 7 w 145"/>
                  <a:gd name="T5" fmla="*/ 28 h 55"/>
                  <a:gd name="T6" fmla="*/ 44 w 145"/>
                  <a:gd name="T7" fmla="*/ 55 h 55"/>
                  <a:gd name="T8" fmla="*/ 101 w 145"/>
                  <a:gd name="T9" fmla="*/ 55 h 55"/>
                  <a:gd name="T10" fmla="*/ 137 w 145"/>
                  <a:gd name="T11" fmla="*/ 28 h 55"/>
                  <a:gd name="T12" fmla="*/ 145 w 145"/>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145" h="55">
                    <a:moveTo>
                      <a:pt x="145" y="0"/>
                    </a:moveTo>
                    <a:cubicBezTo>
                      <a:pt x="0" y="0"/>
                      <a:pt x="0" y="0"/>
                      <a:pt x="0" y="0"/>
                    </a:cubicBezTo>
                    <a:cubicBezTo>
                      <a:pt x="7" y="28"/>
                      <a:pt x="7" y="28"/>
                      <a:pt x="7" y="28"/>
                    </a:cubicBezTo>
                    <a:cubicBezTo>
                      <a:pt x="11" y="44"/>
                      <a:pt x="26" y="55"/>
                      <a:pt x="44" y="55"/>
                    </a:cubicBezTo>
                    <a:cubicBezTo>
                      <a:pt x="101" y="55"/>
                      <a:pt x="101" y="55"/>
                      <a:pt x="101" y="55"/>
                    </a:cubicBezTo>
                    <a:cubicBezTo>
                      <a:pt x="118" y="55"/>
                      <a:pt x="133" y="44"/>
                      <a:pt x="137" y="28"/>
                    </a:cubicBezTo>
                    <a:lnTo>
                      <a:pt x="145" y="0"/>
                    </a:lnTo>
                    <a:close/>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Line 202">
                <a:extLst>
                  <a:ext uri="{FF2B5EF4-FFF2-40B4-BE49-F238E27FC236}">
                    <a16:creationId xmlns:a16="http://schemas.microsoft.com/office/drawing/2014/main" id="{E82EFD9C-EC04-4196-BFF4-FDEA4DC711A9}"/>
                  </a:ext>
                </a:extLst>
              </p:cNvPr>
              <p:cNvSpPr>
                <a:spLocks noChangeShapeType="1"/>
              </p:cNvSpPr>
              <p:nvPr/>
            </p:nvSpPr>
            <p:spPr bwMode="auto">
              <a:xfrm>
                <a:off x="9369471" y="4822828"/>
                <a:ext cx="196851" cy="0"/>
              </a:xfrm>
              <a:prstGeom prst="line">
                <a:avLst/>
              </a:prstGeom>
              <a:noFill/>
              <a:ln w="1524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 name="Freeform 203">
                <a:extLst>
                  <a:ext uri="{FF2B5EF4-FFF2-40B4-BE49-F238E27FC236}">
                    <a16:creationId xmlns:a16="http://schemas.microsoft.com/office/drawing/2014/main" id="{2870C950-7105-4729-B7F5-8AE9F824569E}"/>
                  </a:ext>
                </a:extLst>
              </p:cNvPr>
              <p:cNvSpPr>
                <a:spLocks/>
              </p:cNvSpPr>
              <p:nvPr/>
            </p:nvSpPr>
            <p:spPr bwMode="auto">
              <a:xfrm>
                <a:off x="9209133" y="4133853"/>
                <a:ext cx="522290" cy="631825"/>
              </a:xfrm>
              <a:custGeom>
                <a:avLst/>
                <a:gdLst>
                  <a:gd name="T0" fmla="*/ 502 w 502"/>
                  <a:gd name="T1" fmla="*/ 252 h 609"/>
                  <a:gd name="T2" fmla="*/ 251 w 502"/>
                  <a:gd name="T3" fmla="*/ 0 h 609"/>
                  <a:gd name="T4" fmla="*/ 0 w 502"/>
                  <a:gd name="T5" fmla="*/ 252 h 609"/>
                  <a:gd name="T6" fmla="*/ 101 w 502"/>
                  <a:gd name="T7" fmla="*/ 453 h 609"/>
                  <a:gd name="T8" fmla="*/ 154 w 502"/>
                  <a:gd name="T9" fmla="*/ 575 h 609"/>
                  <a:gd name="T10" fmla="*/ 154 w 502"/>
                  <a:gd name="T11" fmla="*/ 585 h 609"/>
                  <a:gd name="T12" fmla="*/ 177 w 502"/>
                  <a:gd name="T13" fmla="*/ 609 h 609"/>
                  <a:gd name="T14" fmla="*/ 325 w 502"/>
                  <a:gd name="T15" fmla="*/ 609 h 609"/>
                  <a:gd name="T16" fmla="*/ 348 w 502"/>
                  <a:gd name="T17" fmla="*/ 585 h 609"/>
                  <a:gd name="T18" fmla="*/ 348 w 502"/>
                  <a:gd name="T19" fmla="*/ 575 h 609"/>
                  <a:gd name="T20" fmla="*/ 401 w 502"/>
                  <a:gd name="T21" fmla="*/ 453 h 609"/>
                  <a:gd name="T22" fmla="*/ 502 w 502"/>
                  <a:gd name="T23" fmla="*/ 25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2" h="609">
                    <a:moveTo>
                      <a:pt x="502" y="252"/>
                    </a:moveTo>
                    <a:cubicBezTo>
                      <a:pt x="502" y="113"/>
                      <a:pt x="389" y="0"/>
                      <a:pt x="251" y="0"/>
                    </a:cubicBezTo>
                    <a:cubicBezTo>
                      <a:pt x="113" y="0"/>
                      <a:pt x="0" y="113"/>
                      <a:pt x="0" y="252"/>
                    </a:cubicBezTo>
                    <a:cubicBezTo>
                      <a:pt x="0" y="334"/>
                      <a:pt x="40" y="407"/>
                      <a:pt x="101" y="453"/>
                    </a:cubicBezTo>
                    <a:cubicBezTo>
                      <a:pt x="127" y="473"/>
                      <a:pt x="154" y="542"/>
                      <a:pt x="154" y="575"/>
                    </a:cubicBezTo>
                    <a:cubicBezTo>
                      <a:pt x="154" y="585"/>
                      <a:pt x="154" y="585"/>
                      <a:pt x="154" y="585"/>
                    </a:cubicBezTo>
                    <a:cubicBezTo>
                      <a:pt x="154" y="598"/>
                      <a:pt x="164" y="609"/>
                      <a:pt x="177" y="609"/>
                    </a:cubicBezTo>
                    <a:cubicBezTo>
                      <a:pt x="325" y="609"/>
                      <a:pt x="325" y="609"/>
                      <a:pt x="325" y="609"/>
                    </a:cubicBezTo>
                    <a:cubicBezTo>
                      <a:pt x="338" y="609"/>
                      <a:pt x="348" y="598"/>
                      <a:pt x="348" y="585"/>
                    </a:cubicBezTo>
                    <a:cubicBezTo>
                      <a:pt x="348" y="575"/>
                      <a:pt x="348" y="575"/>
                      <a:pt x="348" y="575"/>
                    </a:cubicBezTo>
                    <a:cubicBezTo>
                      <a:pt x="348" y="542"/>
                      <a:pt x="375" y="473"/>
                      <a:pt x="401" y="453"/>
                    </a:cubicBezTo>
                    <a:cubicBezTo>
                      <a:pt x="462" y="407"/>
                      <a:pt x="502" y="334"/>
                      <a:pt x="502" y="252"/>
                    </a:cubicBezTo>
                    <a:close/>
                  </a:path>
                </a:pathLst>
              </a:custGeom>
              <a:noFill/>
              <a:ln w="1524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 name="Freeform 204">
                <a:extLst>
                  <a:ext uri="{FF2B5EF4-FFF2-40B4-BE49-F238E27FC236}">
                    <a16:creationId xmlns:a16="http://schemas.microsoft.com/office/drawing/2014/main" id="{FFD2AA56-AABD-4FFA-8BC0-8793F3C5B276}"/>
                  </a:ext>
                </a:extLst>
              </p:cNvPr>
              <p:cNvSpPr>
                <a:spLocks/>
              </p:cNvSpPr>
              <p:nvPr/>
            </p:nvSpPr>
            <p:spPr bwMode="auto">
              <a:xfrm>
                <a:off x="9513934" y="4224340"/>
                <a:ext cx="119063" cy="101600"/>
              </a:xfrm>
              <a:custGeom>
                <a:avLst/>
                <a:gdLst>
                  <a:gd name="T0" fmla="*/ 0 w 114"/>
                  <a:gd name="T1" fmla="*/ 0 h 98"/>
                  <a:gd name="T2" fmla="*/ 114 w 114"/>
                  <a:gd name="T3" fmla="*/ 98 h 98"/>
                </a:gdLst>
                <a:ahLst/>
                <a:cxnLst>
                  <a:cxn ang="0">
                    <a:pos x="T0" y="T1"/>
                  </a:cxn>
                  <a:cxn ang="0">
                    <a:pos x="T2" y="T3"/>
                  </a:cxn>
                </a:cxnLst>
                <a:rect l="0" t="0" r="r" b="b"/>
                <a:pathLst>
                  <a:path w="114" h="98">
                    <a:moveTo>
                      <a:pt x="0" y="0"/>
                    </a:moveTo>
                    <a:cubicBezTo>
                      <a:pt x="51" y="13"/>
                      <a:pt x="93" y="50"/>
                      <a:pt x="114" y="98"/>
                    </a:cubicBezTo>
                  </a:path>
                </a:pathLst>
              </a:custGeom>
              <a:noFill/>
              <a:ln w="1524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 name="Freeform 206">
                <a:extLst>
                  <a:ext uri="{FF2B5EF4-FFF2-40B4-BE49-F238E27FC236}">
                    <a16:creationId xmlns:a16="http://schemas.microsoft.com/office/drawing/2014/main" id="{98E7EA3F-0AB5-4CAA-8501-83BD0012F7CE}"/>
                  </a:ext>
                </a:extLst>
              </p:cNvPr>
              <p:cNvSpPr>
                <a:spLocks/>
              </p:cNvSpPr>
              <p:nvPr/>
            </p:nvSpPr>
            <p:spPr bwMode="auto">
              <a:xfrm>
                <a:off x="9009063" y="3930650"/>
                <a:ext cx="922338" cy="879475"/>
              </a:xfrm>
              <a:custGeom>
                <a:avLst/>
                <a:gdLst>
                  <a:gd name="T0" fmla="*/ 289 w 886"/>
                  <a:gd name="T1" fmla="*/ 775 h 846"/>
                  <a:gd name="T2" fmla="*/ 227 w 886"/>
                  <a:gd name="T3" fmla="*/ 846 h 846"/>
                  <a:gd name="T4" fmla="*/ 133 w 886"/>
                  <a:gd name="T5" fmla="*/ 778 h 846"/>
                  <a:gd name="T6" fmla="*/ 182 w 886"/>
                  <a:gd name="T7" fmla="*/ 696 h 846"/>
                  <a:gd name="T8" fmla="*/ 128 w 886"/>
                  <a:gd name="T9" fmla="*/ 622 h 846"/>
                  <a:gd name="T10" fmla="*/ 36 w 886"/>
                  <a:gd name="T11" fmla="*/ 643 h 846"/>
                  <a:gd name="T12" fmla="*/ 0 w 886"/>
                  <a:gd name="T13" fmla="*/ 532 h 846"/>
                  <a:gd name="T14" fmla="*/ 87 w 886"/>
                  <a:gd name="T15" fmla="*/ 495 h 846"/>
                  <a:gd name="T16" fmla="*/ 87 w 886"/>
                  <a:gd name="T17" fmla="*/ 403 h 846"/>
                  <a:gd name="T18" fmla="*/ 0 w 886"/>
                  <a:gd name="T19" fmla="*/ 365 h 846"/>
                  <a:gd name="T20" fmla="*/ 36 w 886"/>
                  <a:gd name="T21" fmla="*/ 254 h 846"/>
                  <a:gd name="T22" fmla="*/ 128 w 886"/>
                  <a:gd name="T23" fmla="*/ 276 h 846"/>
                  <a:gd name="T24" fmla="*/ 182 w 886"/>
                  <a:gd name="T25" fmla="*/ 201 h 846"/>
                  <a:gd name="T26" fmla="*/ 133 w 886"/>
                  <a:gd name="T27" fmla="*/ 120 h 846"/>
                  <a:gd name="T28" fmla="*/ 227 w 886"/>
                  <a:gd name="T29" fmla="*/ 51 h 846"/>
                  <a:gd name="T30" fmla="*/ 289 w 886"/>
                  <a:gd name="T31" fmla="*/ 123 h 846"/>
                  <a:gd name="T32" fmla="*/ 377 w 886"/>
                  <a:gd name="T33" fmla="*/ 94 h 846"/>
                  <a:gd name="T34" fmla="*/ 385 w 886"/>
                  <a:gd name="T35" fmla="*/ 0 h 846"/>
                  <a:gd name="T36" fmla="*/ 501 w 886"/>
                  <a:gd name="T37" fmla="*/ 0 h 846"/>
                  <a:gd name="T38" fmla="*/ 510 w 886"/>
                  <a:gd name="T39" fmla="*/ 94 h 846"/>
                  <a:gd name="T40" fmla="*/ 597 w 886"/>
                  <a:gd name="T41" fmla="*/ 123 h 846"/>
                  <a:gd name="T42" fmla="*/ 659 w 886"/>
                  <a:gd name="T43" fmla="*/ 51 h 846"/>
                  <a:gd name="T44" fmla="*/ 753 w 886"/>
                  <a:gd name="T45" fmla="*/ 120 h 846"/>
                  <a:gd name="T46" fmla="*/ 705 w 886"/>
                  <a:gd name="T47" fmla="*/ 201 h 846"/>
                  <a:gd name="T48" fmla="*/ 758 w 886"/>
                  <a:gd name="T49" fmla="*/ 276 h 846"/>
                  <a:gd name="T50" fmla="*/ 851 w 886"/>
                  <a:gd name="T51" fmla="*/ 254 h 846"/>
                  <a:gd name="T52" fmla="*/ 886 w 886"/>
                  <a:gd name="T53" fmla="*/ 365 h 846"/>
                  <a:gd name="T54" fmla="*/ 800 w 886"/>
                  <a:gd name="T55" fmla="*/ 403 h 846"/>
                  <a:gd name="T56" fmla="*/ 800 w 886"/>
                  <a:gd name="T57" fmla="*/ 495 h 846"/>
                  <a:gd name="T58" fmla="*/ 886 w 886"/>
                  <a:gd name="T59" fmla="*/ 532 h 846"/>
                  <a:gd name="T60" fmla="*/ 851 w 886"/>
                  <a:gd name="T61" fmla="*/ 643 h 846"/>
                  <a:gd name="T62" fmla="*/ 758 w 886"/>
                  <a:gd name="T63" fmla="*/ 622 h 846"/>
                  <a:gd name="T64" fmla="*/ 705 w 886"/>
                  <a:gd name="T65" fmla="*/ 696 h 846"/>
                  <a:gd name="T66" fmla="*/ 753 w 886"/>
                  <a:gd name="T67" fmla="*/ 778 h 846"/>
                  <a:gd name="T68" fmla="*/ 659 w 886"/>
                  <a:gd name="T69" fmla="*/ 846 h 846"/>
                  <a:gd name="T70" fmla="*/ 597 w 886"/>
                  <a:gd name="T71" fmla="*/ 775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6" h="846">
                    <a:moveTo>
                      <a:pt x="289" y="775"/>
                    </a:moveTo>
                    <a:cubicBezTo>
                      <a:pt x="279" y="796"/>
                      <a:pt x="246" y="830"/>
                      <a:pt x="227" y="846"/>
                    </a:cubicBezTo>
                    <a:cubicBezTo>
                      <a:pt x="133" y="778"/>
                      <a:pt x="133" y="778"/>
                      <a:pt x="133" y="778"/>
                    </a:cubicBezTo>
                    <a:cubicBezTo>
                      <a:pt x="143" y="755"/>
                      <a:pt x="165" y="713"/>
                      <a:pt x="182" y="696"/>
                    </a:cubicBezTo>
                    <a:cubicBezTo>
                      <a:pt x="128" y="622"/>
                      <a:pt x="128" y="622"/>
                      <a:pt x="128" y="622"/>
                    </a:cubicBezTo>
                    <a:cubicBezTo>
                      <a:pt x="107" y="633"/>
                      <a:pt x="60" y="641"/>
                      <a:pt x="36" y="643"/>
                    </a:cubicBezTo>
                    <a:cubicBezTo>
                      <a:pt x="0" y="532"/>
                      <a:pt x="0" y="532"/>
                      <a:pt x="0" y="532"/>
                    </a:cubicBezTo>
                    <a:cubicBezTo>
                      <a:pt x="21" y="519"/>
                      <a:pt x="63" y="498"/>
                      <a:pt x="87" y="495"/>
                    </a:cubicBezTo>
                    <a:cubicBezTo>
                      <a:pt x="87" y="403"/>
                      <a:pt x="87" y="403"/>
                      <a:pt x="87" y="403"/>
                    </a:cubicBezTo>
                    <a:cubicBezTo>
                      <a:pt x="63" y="399"/>
                      <a:pt x="21" y="378"/>
                      <a:pt x="0" y="365"/>
                    </a:cubicBezTo>
                    <a:cubicBezTo>
                      <a:pt x="36" y="254"/>
                      <a:pt x="36" y="254"/>
                      <a:pt x="36" y="254"/>
                    </a:cubicBezTo>
                    <a:cubicBezTo>
                      <a:pt x="60" y="257"/>
                      <a:pt x="107" y="264"/>
                      <a:pt x="128" y="276"/>
                    </a:cubicBezTo>
                    <a:cubicBezTo>
                      <a:pt x="182" y="201"/>
                      <a:pt x="182" y="201"/>
                      <a:pt x="182" y="201"/>
                    </a:cubicBezTo>
                    <a:cubicBezTo>
                      <a:pt x="165" y="185"/>
                      <a:pt x="143" y="143"/>
                      <a:pt x="133" y="120"/>
                    </a:cubicBezTo>
                    <a:cubicBezTo>
                      <a:pt x="227" y="51"/>
                      <a:pt x="227" y="51"/>
                      <a:pt x="227" y="51"/>
                    </a:cubicBezTo>
                    <a:cubicBezTo>
                      <a:pt x="246" y="68"/>
                      <a:pt x="279" y="101"/>
                      <a:pt x="289" y="123"/>
                    </a:cubicBezTo>
                    <a:cubicBezTo>
                      <a:pt x="377" y="94"/>
                      <a:pt x="377" y="94"/>
                      <a:pt x="377" y="94"/>
                    </a:cubicBezTo>
                    <a:cubicBezTo>
                      <a:pt x="373" y="71"/>
                      <a:pt x="380" y="24"/>
                      <a:pt x="385" y="0"/>
                    </a:cubicBezTo>
                    <a:cubicBezTo>
                      <a:pt x="501" y="0"/>
                      <a:pt x="501" y="0"/>
                      <a:pt x="501" y="0"/>
                    </a:cubicBezTo>
                    <a:cubicBezTo>
                      <a:pt x="507" y="24"/>
                      <a:pt x="514" y="71"/>
                      <a:pt x="510" y="94"/>
                    </a:cubicBezTo>
                    <a:cubicBezTo>
                      <a:pt x="597" y="123"/>
                      <a:pt x="597" y="123"/>
                      <a:pt x="597" y="123"/>
                    </a:cubicBezTo>
                    <a:cubicBezTo>
                      <a:pt x="607" y="101"/>
                      <a:pt x="640" y="68"/>
                      <a:pt x="659" y="51"/>
                    </a:cubicBezTo>
                    <a:cubicBezTo>
                      <a:pt x="753" y="120"/>
                      <a:pt x="753" y="120"/>
                      <a:pt x="753" y="120"/>
                    </a:cubicBezTo>
                    <a:cubicBezTo>
                      <a:pt x="743" y="143"/>
                      <a:pt x="722" y="185"/>
                      <a:pt x="705" y="201"/>
                    </a:cubicBezTo>
                    <a:cubicBezTo>
                      <a:pt x="758" y="276"/>
                      <a:pt x="758" y="276"/>
                      <a:pt x="758" y="276"/>
                    </a:cubicBezTo>
                    <a:cubicBezTo>
                      <a:pt x="779" y="264"/>
                      <a:pt x="826" y="257"/>
                      <a:pt x="851" y="254"/>
                    </a:cubicBezTo>
                    <a:cubicBezTo>
                      <a:pt x="886" y="365"/>
                      <a:pt x="886" y="365"/>
                      <a:pt x="886" y="365"/>
                    </a:cubicBezTo>
                    <a:cubicBezTo>
                      <a:pt x="865" y="378"/>
                      <a:pt x="823" y="399"/>
                      <a:pt x="800" y="403"/>
                    </a:cubicBezTo>
                    <a:cubicBezTo>
                      <a:pt x="800" y="495"/>
                      <a:pt x="800" y="495"/>
                      <a:pt x="800" y="495"/>
                    </a:cubicBezTo>
                    <a:cubicBezTo>
                      <a:pt x="823" y="498"/>
                      <a:pt x="865" y="519"/>
                      <a:pt x="886" y="532"/>
                    </a:cubicBezTo>
                    <a:cubicBezTo>
                      <a:pt x="851" y="643"/>
                      <a:pt x="851" y="643"/>
                      <a:pt x="851" y="643"/>
                    </a:cubicBezTo>
                    <a:cubicBezTo>
                      <a:pt x="826" y="641"/>
                      <a:pt x="779" y="633"/>
                      <a:pt x="758" y="622"/>
                    </a:cubicBezTo>
                    <a:cubicBezTo>
                      <a:pt x="705" y="696"/>
                      <a:pt x="705" y="696"/>
                      <a:pt x="705" y="696"/>
                    </a:cubicBezTo>
                    <a:cubicBezTo>
                      <a:pt x="722" y="713"/>
                      <a:pt x="743" y="755"/>
                      <a:pt x="753" y="778"/>
                    </a:cubicBezTo>
                    <a:cubicBezTo>
                      <a:pt x="659" y="846"/>
                      <a:pt x="659" y="846"/>
                      <a:pt x="659" y="846"/>
                    </a:cubicBezTo>
                    <a:cubicBezTo>
                      <a:pt x="640" y="830"/>
                      <a:pt x="607" y="796"/>
                      <a:pt x="597" y="775"/>
                    </a:cubicBezTo>
                  </a:path>
                </a:pathLst>
              </a:custGeom>
              <a:noFill/>
              <a:ln w="1524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 name="Freeform 207">
                <a:extLst>
                  <a:ext uri="{FF2B5EF4-FFF2-40B4-BE49-F238E27FC236}">
                    <a16:creationId xmlns:a16="http://schemas.microsoft.com/office/drawing/2014/main" id="{4A2DD0D2-8AF9-4042-B46D-F68B1803B764}"/>
                  </a:ext>
                </a:extLst>
              </p:cNvPr>
              <p:cNvSpPr>
                <a:spLocks/>
              </p:cNvSpPr>
              <p:nvPr/>
            </p:nvSpPr>
            <p:spPr bwMode="auto">
              <a:xfrm>
                <a:off x="9393238" y="4465638"/>
                <a:ext cx="163513" cy="258763"/>
              </a:xfrm>
              <a:custGeom>
                <a:avLst/>
                <a:gdLst>
                  <a:gd name="T0" fmla="*/ 35 w 103"/>
                  <a:gd name="T1" fmla="*/ 163 h 163"/>
                  <a:gd name="T2" fmla="*/ 0 w 103"/>
                  <a:gd name="T3" fmla="*/ 0 h 163"/>
                  <a:gd name="T4" fmla="*/ 51 w 103"/>
                  <a:gd name="T5" fmla="*/ 23 h 163"/>
                  <a:gd name="T6" fmla="*/ 103 w 103"/>
                  <a:gd name="T7" fmla="*/ 0 h 163"/>
                  <a:gd name="T8" fmla="*/ 67 w 103"/>
                  <a:gd name="T9" fmla="*/ 163 h 163"/>
                </a:gdLst>
                <a:ahLst/>
                <a:cxnLst>
                  <a:cxn ang="0">
                    <a:pos x="T0" y="T1"/>
                  </a:cxn>
                  <a:cxn ang="0">
                    <a:pos x="T2" y="T3"/>
                  </a:cxn>
                  <a:cxn ang="0">
                    <a:pos x="T4" y="T5"/>
                  </a:cxn>
                  <a:cxn ang="0">
                    <a:pos x="T6" y="T7"/>
                  </a:cxn>
                  <a:cxn ang="0">
                    <a:pos x="T8" y="T9"/>
                  </a:cxn>
                </a:cxnLst>
                <a:rect l="0" t="0" r="r" b="b"/>
                <a:pathLst>
                  <a:path w="103" h="163">
                    <a:moveTo>
                      <a:pt x="35" y="163"/>
                    </a:moveTo>
                    <a:lnTo>
                      <a:pt x="0" y="0"/>
                    </a:lnTo>
                    <a:lnTo>
                      <a:pt x="51" y="23"/>
                    </a:lnTo>
                    <a:lnTo>
                      <a:pt x="103" y="0"/>
                    </a:lnTo>
                    <a:lnTo>
                      <a:pt x="67" y="163"/>
                    </a:ln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8" name="Group 57">
              <a:extLst>
                <a:ext uri="{FF2B5EF4-FFF2-40B4-BE49-F238E27FC236}">
                  <a16:creationId xmlns:a16="http://schemas.microsoft.com/office/drawing/2014/main" id="{17A058F4-FA59-4B14-A2A5-D5EA046A89AD}"/>
                </a:ext>
              </a:extLst>
            </p:cNvPr>
            <p:cNvGrpSpPr>
              <a:grpSpLocks noChangeAspect="1"/>
            </p:cNvGrpSpPr>
            <p:nvPr/>
          </p:nvGrpSpPr>
          <p:grpSpPr>
            <a:xfrm>
              <a:off x="2403709" y="1785408"/>
              <a:ext cx="390906" cy="456473"/>
              <a:chOff x="2290763" y="1897063"/>
              <a:chExt cx="993775" cy="1160462"/>
            </a:xfrm>
          </p:grpSpPr>
          <p:sp>
            <p:nvSpPr>
              <p:cNvPr id="425" name="Freeform 229">
                <a:extLst>
                  <a:ext uri="{FF2B5EF4-FFF2-40B4-BE49-F238E27FC236}">
                    <a16:creationId xmlns:a16="http://schemas.microsoft.com/office/drawing/2014/main" id="{4BD44710-B803-4516-8C01-39DC3CEF1693}"/>
                  </a:ext>
                </a:extLst>
              </p:cNvPr>
              <p:cNvSpPr>
                <a:spLocks/>
              </p:cNvSpPr>
              <p:nvPr/>
            </p:nvSpPr>
            <p:spPr bwMode="auto">
              <a:xfrm>
                <a:off x="2916238" y="2395538"/>
                <a:ext cx="49213" cy="0"/>
              </a:xfrm>
              <a:custGeom>
                <a:avLst/>
                <a:gdLst>
                  <a:gd name="T0" fmla="*/ 0 w 31"/>
                  <a:gd name="T1" fmla="*/ 31 w 31"/>
                  <a:gd name="T2" fmla="*/ 31 w 31"/>
                  <a:gd name="T3" fmla="*/ 31 w 31"/>
                </a:gdLst>
                <a:ahLst/>
                <a:cxnLst>
                  <a:cxn ang="0">
                    <a:pos x="T0" y="0"/>
                  </a:cxn>
                  <a:cxn ang="0">
                    <a:pos x="T1" y="0"/>
                  </a:cxn>
                  <a:cxn ang="0">
                    <a:pos x="T2" y="0"/>
                  </a:cxn>
                  <a:cxn ang="0">
                    <a:pos x="T3" y="0"/>
                  </a:cxn>
                </a:cxnLst>
                <a:rect l="0" t="0" r="r" b="b"/>
                <a:pathLst>
                  <a:path w="31">
                    <a:moveTo>
                      <a:pt x="0" y="0"/>
                    </a:moveTo>
                    <a:lnTo>
                      <a:pt x="31" y="0"/>
                    </a:lnTo>
                    <a:lnTo>
                      <a:pt x="31" y="0"/>
                    </a:lnTo>
                    <a:lnTo>
                      <a:pt x="31" y="0"/>
                    </a:ln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6" name="Oval 230">
                <a:extLst>
                  <a:ext uri="{FF2B5EF4-FFF2-40B4-BE49-F238E27FC236}">
                    <a16:creationId xmlns:a16="http://schemas.microsoft.com/office/drawing/2014/main" id="{1671610A-7EAD-40F6-9790-5805191E70C9}"/>
                  </a:ext>
                </a:extLst>
              </p:cNvPr>
              <p:cNvSpPr>
                <a:spLocks noChangeArrowheads="1"/>
              </p:cNvSpPr>
              <p:nvPr/>
            </p:nvSpPr>
            <p:spPr bwMode="auto">
              <a:xfrm>
                <a:off x="2965450" y="2370138"/>
                <a:ext cx="50800" cy="50800"/>
              </a:xfrm>
              <a:prstGeom prst="ellipse">
                <a:avLst/>
              </a:pr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7" name="Freeform 231">
                <a:extLst>
                  <a:ext uri="{FF2B5EF4-FFF2-40B4-BE49-F238E27FC236}">
                    <a16:creationId xmlns:a16="http://schemas.microsoft.com/office/drawing/2014/main" id="{A5273947-BFD2-4497-9B29-B25C2167A788}"/>
                  </a:ext>
                </a:extLst>
              </p:cNvPr>
              <p:cNvSpPr>
                <a:spLocks/>
              </p:cNvSpPr>
              <p:nvPr/>
            </p:nvSpPr>
            <p:spPr bwMode="auto">
              <a:xfrm>
                <a:off x="2820988" y="2570163"/>
                <a:ext cx="46038" cy="0"/>
              </a:xfrm>
              <a:custGeom>
                <a:avLst/>
                <a:gdLst>
                  <a:gd name="T0" fmla="*/ 0 w 29"/>
                  <a:gd name="T1" fmla="*/ 29 w 29"/>
                  <a:gd name="T2" fmla="*/ 29 w 29"/>
                </a:gdLst>
                <a:ahLst/>
                <a:cxnLst>
                  <a:cxn ang="0">
                    <a:pos x="T0" y="0"/>
                  </a:cxn>
                  <a:cxn ang="0">
                    <a:pos x="T1" y="0"/>
                  </a:cxn>
                  <a:cxn ang="0">
                    <a:pos x="T2" y="0"/>
                  </a:cxn>
                </a:cxnLst>
                <a:rect l="0" t="0" r="r" b="b"/>
                <a:pathLst>
                  <a:path w="29">
                    <a:moveTo>
                      <a:pt x="0" y="0"/>
                    </a:moveTo>
                    <a:lnTo>
                      <a:pt x="29" y="0"/>
                    </a:lnTo>
                    <a:lnTo>
                      <a:pt x="29" y="0"/>
                    </a:ln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8" name="Oval 232">
                <a:extLst>
                  <a:ext uri="{FF2B5EF4-FFF2-40B4-BE49-F238E27FC236}">
                    <a16:creationId xmlns:a16="http://schemas.microsoft.com/office/drawing/2014/main" id="{DAD14BD4-C5E0-4FFA-B0AF-41712F6C9E36}"/>
                  </a:ext>
                </a:extLst>
              </p:cNvPr>
              <p:cNvSpPr>
                <a:spLocks noChangeArrowheads="1"/>
              </p:cNvSpPr>
              <p:nvPr/>
            </p:nvSpPr>
            <p:spPr bwMode="auto">
              <a:xfrm>
                <a:off x="2867025" y="2544763"/>
                <a:ext cx="49213" cy="50800"/>
              </a:xfrm>
              <a:prstGeom prst="ellipse">
                <a:avLst/>
              </a:pr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 name="Freeform 233">
                <a:extLst>
                  <a:ext uri="{FF2B5EF4-FFF2-40B4-BE49-F238E27FC236}">
                    <a16:creationId xmlns:a16="http://schemas.microsoft.com/office/drawing/2014/main" id="{0233DE63-3135-460B-9983-F614A8CBA442}"/>
                  </a:ext>
                </a:extLst>
              </p:cNvPr>
              <p:cNvSpPr>
                <a:spLocks/>
              </p:cNvSpPr>
              <p:nvPr/>
            </p:nvSpPr>
            <p:spPr bwMode="auto">
              <a:xfrm>
                <a:off x="2874963" y="2487613"/>
                <a:ext cx="50800" cy="0"/>
              </a:xfrm>
              <a:custGeom>
                <a:avLst/>
                <a:gdLst>
                  <a:gd name="T0" fmla="*/ 0 w 32"/>
                  <a:gd name="T1" fmla="*/ 32 w 32"/>
                  <a:gd name="T2" fmla="*/ 32 w 32"/>
                  <a:gd name="T3" fmla="*/ 32 w 32"/>
                </a:gdLst>
                <a:ahLst/>
                <a:cxnLst>
                  <a:cxn ang="0">
                    <a:pos x="T0" y="0"/>
                  </a:cxn>
                  <a:cxn ang="0">
                    <a:pos x="T1" y="0"/>
                  </a:cxn>
                  <a:cxn ang="0">
                    <a:pos x="T2" y="0"/>
                  </a:cxn>
                  <a:cxn ang="0">
                    <a:pos x="T3" y="0"/>
                  </a:cxn>
                </a:cxnLst>
                <a:rect l="0" t="0" r="r" b="b"/>
                <a:pathLst>
                  <a:path w="32">
                    <a:moveTo>
                      <a:pt x="0" y="0"/>
                    </a:moveTo>
                    <a:lnTo>
                      <a:pt x="32" y="0"/>
                    </a:lnTo>
                    <a:lnTo>
                      <a:pt x="32" y="0"/>
                    </a:lnTo>
                    <a:lnTo>
                      <a:pt x="32" y="0"/>
                    </a:ln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0" name="Freeform 234">
                <a:extLst>
                  <a:ext uri="{FF2B5EF4-FFF2-40B4-BE49-F238E27FC236}">
                    <a16:creationId xmlns:a16="http://schemas.microsoft.com/office/drawing/2014/main" id="{4BE9AE3C-0DFF-4520-A833-FE2B9681E7D1}"/>
                  </a:ext>
                </a:extLst>
              </p:cNvPr>
              <p:cNvSpPr>
                <a:spLocks/>
              </p:cNvSpPr>
              <p:nvPr/>
            </p:nvSpPr>
            <p:spPr bwMode="auto">
              <a:xfrm>
                <a:off x="2925763" y="2462213"/>
                <a:ext cx="50800" cy="50800"/>
              </a:xfrm>
              <a:custGeom>
                <a:avLst/>
                <a:gdLst>
                  <a:gd name="T0" fmla="*/ 49 w 49"/>
                  <a:gd name="T1" fmla="*/ 24 h 48"/>
                  <a:gd name="T2" fmla="*/ 25 w 49"/>
                  <a:gd name="T3" fmla="*/ 48 h 48"/>
                  <a:gd name="T4" fmla="*/ 0 w 49"/>
                  <a:gd name="T5" fmla="*/ 24 h 48"/>
                  <a:gd name="T6" fmla="*/ 25 w 49"/>
                  <a:gd name="T7" fmla="*/ 0 h 48"/>
                  <a:gd name="T8" fmla="*/ 49 w 49"/>
                  <a:gd name="T9" fmla="*/ 24 h 48"/>
                </a:gdLst>
                <a:ahLst/>
                <a:cxnLst>
                  <a:cxn ang="0">
                    <a:pos x="T0" y="T1"/>
                  </a:cxn>
                  <a:cxn ang="0">
                    <a:pos x="T2" y="T3"/>
                  </a:cxn>
                  <a:cxn ang="0">
                    <a:pos x="T4" y="T5"/>
                  </a:cxn>
                  <a:cxn ang="0">
                    <a:pos x="T6" y="T7"/>
                  </a:cxn>
                  <a:cxn ang="0">
                    <a:pos x="T8" y="T9"/>
                  </a:cxn>
                </a:cxnLst>
                <a:rect l="0" t="0" r="r" b="b"/>
                <a:pathLst>
                  <a:path w="49" h="48">
                    <a:moveTo>
                      <a:pt x="49" y="24"/>
                    </a:moveTo>
                    <a:cubicBezTo>
                      <a:pt x="49" y="38"/>
                      <a:pt x="38" y="48"/>
                      <a:pt x="25" y="48"/>
                    </a:cubicBezTo>
                    <a:cubicBezTo>
                      <a:pt x="11" y="48"/>
                      <a:pt x="0" y="37"/>
                      <a:pt x="0" y="24"/>
                    </a:cubicBezTo>
                    <a:cubicBezTo>
                      <a:pt x="0" y="10"/>
                      <a:pt x="11" y="0"/>
                      <a:pt x="25" y="0"/>
                    </a:cubicBezTo>
                    <a:cubicBezTo>
                      <a:pt x="38" y="0"/>
                      <a:pt x="49" y="11"/>
                      <a:pt x="49" y="24"/>
                    </a:cubicBezTo>
                    <a:close/>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1" name="Freeform 235">
                <a:extLst>
                  <a:ext uri="{FF2B5EF4-FFF2-40B4-BE49-F238E27FC236}">
                    <a16:creationId xmlns:a16="http://schemas.microsoft.com/office/drawing/2014/main" id="{AC1D33B5-280A-430F-B2DD-AA43036D350C}"/>
                  </a:ext>
                </a:extLst>
              </p:cNvPr>
              <p:cNvSpPr>
                <a:spLocks/>
              </p:cNvSpPr>
              <p:nvPr/>
            </p:nvSpPr>
            <p:spPr bwMode="auto">
              <a:xfrm>
                <a:off x="2874963" y="2301875"/>
                <a:ext cx="50800" cy="0"/>
              </a:xfrm>
              <a:custGeom>
                <a:avLst/>
                <a:gdLst>
                  <a:gd name="T0" fmla="*/ 0 w 32"/>
                  <a:gd name="T1" fmla="*/ 32 w 32"/>
                  <a:gd name="T2" fmla="*/ 32 w 32"/>
                  <a:gd name="T3" fmla="*/ 32 w 32"/>
                </a:gdLst>
                <a:ahLst/>
                <a:cxnLst>
                  <a:cxn ang="0">
                    <a:pos x="T0" y="0"/>
                  </a:cxn>
                  <a:cxn ang="0">
                    <a:pos x="T1" y="0"/>
                  </a:cxn>
                  <a:cxn ang="0">
                    <a:pos x="T2" y="0"/>
                  </a:cxn>
                  <a:cxn ang="0">
                    <a:pos x="T3" y="0"/>
                  </a:cxn>
                </a:cxnLst>
                <a:rect l="0" t="0" r="r" b="b"/>
                <a:pathLst>
                  <a:path w="32">
                    <a:moveTo>
                      <a:pt x="0" y="0"/>
                    </a:moveTo>
                    <a:lnTo>
                      <a:pt x="32" y="0"/>
                    </a:lnTo>
                    <a:lnTo>
                      <a:pt x="32" y="0"/>
                    </a:lnTo>
                    <a:lnTo>
                      <a:pt x="32" y="0"/>
                    </a:ln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2" name="Freeform 236">
                <a:extLst>
                  <a:ext uri="{FF2B5EF4-FFF2-40B4-BE49-F238E27FC236}">
                    <a16:creationId xmlns:a16="http://schemas.microsoft.com/office/drawing/2014/main" id="{ECBAAE3C-F362-4573-98B8-456D8161D1C8}"/>
                  </a:ext>
                </a:extLst>
              </p:cNvPr>
              <p:cNvSpPr>
                <a:spLocks/>
              </p:cNvSpPr>
              <p:nvPr/>
            </p:nvSpPr>
            <p:spPr bwMode="auto">
              <a:xfrm>
                <a:off x="2925763" y="2278063"/>
                <a:ext cx="50800" cy="50800"/>
              </a:xfrm>
              <a:custGeom>
                <a:avLst/>
                <a:gdLst>
                  <a:gd name="T0" fmla="*/ 49 w 49"/>
                  <a:gd name="T1" fmla="*/ 24 h 49"/>
                  <a:gd name="T2" fmla="*/ 25 w 49"/>
                  <a:gd name="T3" fmla="*/ 0 h 49"/>
                  <a:gd name="T4" fmla="*/ 0 w 49"/>
                  <a:gd name="T5" fmla="*/ 24 h 49"/>
                  <a:gd name="T6" fmla="*/ 25 w 49"/>
                  <a:gd name="T7" fmla="*/ 48 h 49"/>
                  <a:gd name="T8" fmla="*/ 49 w 49"/>
                  <a:gd name="T9" fmla="*/ 24 h 49"/>
                </a:gdLst>
                <a:ahLst/>
                <a:cxnLst>
                  <a:cxn ang="0">
                    <a:pos x="T0" y="T1"/>
                  </a:cxn>
                  <a:cxn ang="0">
                    <a:pos x="T2" y="T3"/>
                  </a:cxn>
                  <a:cxn ang="0">
                    <a:pos x="T4" y="T5"/>
                  </a:cxn>
                  <a:cxn ang="0">
                    <a:pos x="T6" y="T7"/>
                  </a:cxn>
                  <a:cxn ang="0">
                    <a:pos x="T8" y="T9"/>
                  </a:cxn>
                </a:cxnLst>
                <a:rect l="0" t="0" r="r" b="b"/>
                <a:pathLst>
                  <a:path w="49" h="49">
                    <a:moveTo>
                      <a:pt x="49" y="24"/>
                    </a:moveTo>
                    <a:cubicBezTo>
                      <a:pt x="49" y="11"/>
                      <a:pt x="38" y="0"/>
                      <a:pt x="25" y="0"/>
                    </a:cubicBezTo>
                    <a:cubicBezTo>
                      <a:pt x="11" y="0"/>
                      <a:pt x="0" y="11"/>
                      <a:pt x="0" y="24"/>
                    </a:cubicBezTo>
                    <a:cubicBezTo>
                      <a:pt x="0" y="38"/>
                      <a:pt x="11" y="49"/>
                      <a:pt x="25" y="48"/>
                    </a:cubicBezTo>
                    <a:cubicBezTo>
                      <a:pt x="38" y="48"/>
                      <a:pt x="49" y="38"/>
                      <a:pt x="49" y="24"/>
                    </a:cubicBezTo>
                    <a:close/>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 name="Freeform 237">
                <a:extLst>
                  <a:ext uri="{FF2B5EF4-FFF2-40B4-BE49-F238E27FC236}">
                    <a16:creationId xmlns:a16="http://schemas.microsoft.com/office/drawing/2014/main" id="{1C51E1FD-3E38-4B6E-9BE3-B737DF86DA36}"/>
                  </a:ext>
                </a:extLst>
              </p:cNvPr>
              <p:cNvSpPr>
                <a:spLocks/>
              </p:cNvSpPr>
              <p:nvPr/>
            </p:nvSpPr>
            <p:spPr bwMode="auto">
              <a:xfrm>
                <a:off x="2820988" y="2219325"/>
                <a:ext cx="47625" cy="0"/>
              </a:xfrm>
              <a:custGeom>
                <a:avLst/>
                <a:gdLst>
                  <a:gd name="T0" fmla="*/ 0 w 30"/>
                  <a:gd name="T1" fmla="*/ 30 w 30"/>
                  <a:gd name="T2" fmla="*/ 30 w 30"/>
                </a:gdLst>
                <a:ahLst/>
                <a:cxnLst>
                  <a:cxn ang="0">
                    <a:pos x="T0" y="0"/>
                  </a:cxn>
                  <a:cxn ang="0">
                    <a:pos x="T1" y="0"/>
                  </a:cxn>
                  <a:cxn ang="0">
                    <a:pos x="T2" y="0"/>
                  </a:cxn>
                </a:cxnLst>
                <a:rect l="0" t="0" r="r" b="b"/>
                <a:pathLst>
                  <a:path w="30">
                    <a:moveTo>
                      <a:pt x="0" y="0"/>
                    </a:moveTo>
                    <a:lnTo>
                      <a:pt x="30" y="0"/>
                    </a:lnTo>
                    <a:lnTo>
                      <a:pt x="30" y="0"/>
                    </a:ln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4" name="Line 238">
                <a:extLst>
                  <a:ext uri="{FF2B5EF4-FFF2-40B4-BE49-F238E27FC236}">
                    <a16:creationId xmlns:a16="http://schemas.microsoft.com/office/drawing/2014/main" id="{F4C22DB7-5C11-4F3A-8EE1-9B0B835B8AFD}"/>
                  </a:ext>
                </a:extLst>
              </p:cNvPr>
              <p:cNvSpPr>
                <a:spLocks noChangeShapeType="1"/>
              </p:cNvSpPr>
              <p:nvPr/>
            </p:nvSpPr>
            <p:spPr bwMode="auto">
              <a:xfrm>
                <a:off x="2782888" y="2219325"/>
                <a:ext cx="0"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 name="Freeform 239">
                <a:extLst>
                  <a:ext uri="{FF2B5EF4-FFF2-40B4-BE49-F238E27FC236}">
                    <a16:creationId xmlns:a16="http://schemas.microsoft.com/office/drawing/2014/main" id="{22E29980-8909-4CA6-9DFE-94F74689F8F6}"/>
                  </a:ext>
                </a:extLst>
              </p:cNvPr>
              <p:cNvSpPr>
                <a:spLocks/>
              </p:cNvSpPr>
              <p:nvPr/>
            </p:nvSpPr>
            <p:spPr bwMode="auto">
              <a:xfrm>
                <a:off x="2868613" y="2193925"/>
                <a:ext cx="49213" cy="50800"/>
              </a:xfrm>
              <a:custGeom>
                <a:avLst/>
                <a:gdLst>
                  <a:gd name="T0" fmla="*/ 48 w 48"/>
                  <a:gd name="T1" fmla="*/ 24 h 49"/>
                  <a:gd name="T2" fmla="*/ 24 w 48"/>
                  <a:gd name="T3" fmla="*/ 0 h 49"/>
                  <a:gd name="T4" fmla="*/ 0 w 48"/>
                  <a:gd name="T5" fmla="*/ 24 h 49"/>
                  <a:gd name="T6" fmla="*/ 24 w 48"/>
                  <a:gd name="T7" fmla="*/ 49 h 49"/>
                  <a:gd name="T8" fmla="*/ 48 w 48"/>
                  <a:gd name="T9" fmla="*/ 24 h 49"/>
                </a:gdLst>
                <a:ahLst/>
                <a:cxnLst>
                  <a:cxn ang="0">
                    <a:pos x="T0" y="T1"/>
                  </a:cxn>
                  <a:cxn ang="0">
                    <a:pos x="T2" y="T3"/>
                  </a:cxn>
                  <a:cxn ang="0">
                    <a:pos x="T4" y="T5"/>
                  </a:cxn>
                  <a:cxn ang="0">
                    <a:pos x="T6" y="T7"/>
                  </a:cxn>
                  <a:cxn ang="0">
                    <a:pos x="T8" y="T9"/>
                  </a:cxn>
                </a:cxnLst>
                <a:rect l="0" t="0" r="r" b="b"/>
                <a:pathLst>
                  <a:path w="48" h="49">
                    <a:moveTo>
                      <a:pt x="48" y="24"/>
                    </a:moveTo>
                    <a:cubicBezTo>
                      <a:pt x="48" y="11"/>
                      <a:pt x="37" y="0"/>
                      <a:pt x="24" y="0"/>
                    </a:cubicBezTo>
                    <a:cubicBezTo>
                      <a:pt x="11" y="0"/>
                      <a:pt x="0" y="11"/>
                      <a:pt x="0" y="24"/>
                    </a:cubicBezTo>
                    <a:cubicBezTo>
                      <a:pt x="0" y="38"/>
                      <a:pt x="10" y="49"/>
                      <a:pt x="24" y="49"/>
                    </a:cubicBezTo>
                    <a:cubicBezTo>
                      <a:pt x="37" y="49"/>
                      <a:pt x="48" y="38"/>
                      <a:pt x="48" y="24"/>
                    </a:cubicBezTo>
                    <a:close/>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 name="Freeform 240">
                <a:extLst>
                  <a:ext uri="{FF2B5EF4-FFF2-40B4-BE49-F238E27FC236}">
                    <a16:creationId xmlns:a16="http://schemas.microsoft.com/office/drawing/2014/main" id="{4055626F-F8FD-41F5-B614-6DC5C0CEF19F}"/>
                  </a:ext>
                </a:extLst>
              </p:cNvPr>
              <p:cNvSpPr>
                <a:spLocks/>
              </p:cNvSpPr>
              <p:nvPr/>
            </p:nvSpPr>
            <p:spPr bwMode="auto">
              <a:xfrm>
                <a:off x="2597150" y="2228850"/>
                <a:ext cx="112713" cy="92075"/>
              </a:xfrm>
              <a:custGeom>
                <a:avLst/>
                <a:gdLst>
                  <a:gd name="T0" fmla="*/ 108 w 108"/>
                  <a:gd name="T1" fmla="*/ 25 h 88"/>
                  <a:gd name="T2" fmla="*/ 62 w 108"/>
                  <a:gd name="T3" fmla="*/ 0 h 88"/>
                  <a:gd name="T4" fmla="*/ 59 w 108"/>
                  <a:gd name="T5" fmla="*/ 0 h 88"/>
                  <a:gd name="T6" fmla="*/ 0 w 108"/>
                  <a:gd name="T7" fmla="*/ 54 h 88"/>
                  <a:gd name="T8" fmla="*/ 13 w 108"/>
                  <a:gd name="T9" fmla="*/ 88 h 88"/>
                </a:gdLst>
                <a:ahLst/>
                <a:cxnLst>
                  <a:cxn ang="0">
                    <a:pos x="T0" y="T1"/>
                  </a:cxn>
                  <a:cxn ang="0">
                    <a:pos x="T2" y="T3"/>
                  </a:cxn>
                  <a:cxn ang="0">
                    <a:pos x="T4" y="T5"/>
                  </a:cxn>
                  <a:cxn ang="0">
                    <a:pos x="T6" y="T7"/>
                  </a:cxn>
                  <a:cxn ang="0">
                    <a:pos x="T8" y="T9"/>
                  </a:cxn>
                </a:cxnLst>
                <a:rect l="0" t="0" r="r" b="b"/>
                <a:pathLst>
                  <a:path w="108" h="88">
                    <a:moveTo>
                      <a:pt x="108" y="25"/>
                    </a:moveTo>
                    <a:cubicBezTo>
                      <a:pt x="98" y="11"/>
                      <a:pt x="81" y="1"/>
                      <a:pt x="62" y="0"/>
                    </a:cubicBezTo>
                    <a:cubicBezTo>
                      <a:pt x="61" y="0"/>
                      <a:pt x="60" y="0"/>
                      <a:pt x="59" y="0"/>
                    </a:cubicBezTo>
                    <a:cubicBezTo>
                      <a:pt x="26" y="0"/>
                      <a:pt x="0" y="24"/>
                      <a:pt x="0" y="54"/>
                    </a:cubicBezTo>
                    <a:cubicBezTo>
                      <a:pt x="0" y="67"/>
                      <a:pt x="5" y="79"/>
                      <a:pt x="13" y="88"/>
                    </a:cubicBez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 name="Freeform 241">
                <a:extLst>
                  <a:ext uri="{FF2B5EF4-FFF2-40B4-BE49-F238E27FC236}">
                    <a16:creationId xmlns:a16="http://schemas.microsoft.com/office/drawing/2014/main" id="{2FE465D8-96F4-4A50-AF8E-C608E00368A9}"/>
                  </a:ext>
                </a:extLst>
              </p:cNvPr>
              <p:cNvSpPr>
                <a:spLocks/>
              </p:cNvSpPr>
              <p:nvPr/>
            </p:nvSpPr>
            <p:spPr bwMode="auto">
              <a:xfrm>
                <a:off x="2595563" y="2436813"/>
                <a:ext cx="63500" cy="112713"/>
              </a:xfrm>
              <a:custGeom>
                <a:avLst/>
                <a:gdLst>
                  <a:gd name="T0" fmla="*/ 55 w 61"/>
                  <a:gd name="T1" fmla="*/ 0 h 109"/>
                  <a:gd name="T2" fmla="*/ 27 w 61"/>
                  <a:gd name="T3" fmla="*/ 8 h 109"/>
                  <a:gd name="T4" fmla="*/ 0 w 61"/>
                  <a:gd name="T5" fmla="*/ 54 h 109"/>
                  <a:gd name="T6" fmla="*/ 59 w 61"/>
                  <a:gd name="T7" fmla="*/ 109 h 109"/>
                  <a:gd name="T8" fmla="*/ 61 w 61"/>
                  <a:gd name="T9" fmla="*/ 109 h 109"/>
                </a:gdLst>
                <a:ahLst/>
                <a:cxnLst>
                  <a:cxn ang="0">
                    <a:pos x="T0" y="T1"/>
                  </a:cxn>
                  <a:cxn ang="0">
                    <a:pos x="T2" y="T3"/>
                  </a:cxn>
                  <a:cxn ang="0">
                    <a:pos x="T4" y="T5"/>
                  </a:cxn>
                  <a:cxn ang="0">
                    <a:pos x="T6" y="T7"/>
                  </a:cxn>
                  <a:cxn ang="0">
                    <a:pos x="T8" y="T9"/>
                  </a:cxn>
                </a:cxnLst>
                <a:rect l="0" t="0" r="r" b="b"/>
                <a:pathLst>
                  <a:path w="61" h="109">
                    <a:moveTo>
                      <a:pt x="55" y="0"/>
                    </a:moveTo>
                    <a:cubicBezTo>
                      <a:pt x="45" y="0"/>
                      <a:pt x="35" y="3"/>
                      <a:pt x="27" y="8"/>
                    </a:cubicBezTo>
                    <a:cubicBezTo>
                      <a:pt x="11" y="18"/>
                      <a:pt x="0" y="35"/>
                      <a:pt x="0" y="54"/>
                    </a:cubicBezTo>
                    <a:cubicBezTo>
                      <a:pt x="0" y="84"/>
                      <a:pt x="27" y="109"/>
                      <a:pt x="59" y="109"/>
                    </a:cubicBezTo>
                    <a:cubicBezTo>
                      <a:pt x="60" y="109"/>
                      <a:pt x="60" y="109"/>
                      <a:pt x="61" y="109"/>
                    </a:cubicBez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 name="Freeform 242">
                <a:extLst>
                  <a:ext uri="{FF2B5EF4-FFF2-40B4-BE49-F238E27FC236}">
                    <a16:creationId xmlns:a16="http://schemas.microsoft.com/office/drawing/2014/main" id="{8442B239-11C2-4134-88FA-844B5FFDA86D}"/>
                  </a:ext>
                </a:extLst>
              </p:cNvPr>
              <p:cNvSpPr>
                <a:spLocks/>
              </p:cNvSpPr>
              <p:nvPr/>
            </p:nvSpPr>
            <p:spPr bwMode="auto">
              <a:xfrm>
                <a:off x="2557463" y="2319338"/>
                <a:ext cx="93663" cy="125413"/>
              </a:xfrm>
              <a:custGeom>
                <a:avLst/>
                <a:gdLst>
                  <a:gd name="T0" fmla="*/ 64 w 89"/>
                  <a:gd name="T1" fmla="*/ 121 h 121"/>
                  <a:gd name="T2" fmla="*/ 0 w 89"/>
                  <a:gd name="T3" fmla="*/ 60 h 121"/>
                  <a:gd name="T4" fmla="*/ 51 w 89"/>
                  <a:gd name="T5" fmla="*/ 1 h 121"/>
                  <a:gd name="T6" fmla="*/ 66 w 89"/>
                  <a:gd name="T7" fmla="*/ 0 h 121"/>
                  <a:gd name="T8" fmla="*/ 89 w 89"/>
                  <a:gd name="T9" fmla="*/ 3 h 121"/>
                </a:gdLst>
                <a:ahLst/>
                <a:cxnLst>
                  <a:cxn ang="0">
                    <a:pos x="T0" y="T1"/>
                  </a:cxn>
                  <a:cxn ang="0">
                    <a:pos x="T2" y="T3"/>
                  </a:cxn>
                  <a:cxn ang="0">
                    <a:pos x="T4" y="T5"/>
                  </a:cxn>
                  <a:cxn ang="0">
                    <a:pos x="T6" y="T7"/>
                  </a:cxn>
                  <a:cxn ang="0">
                    <a:pos x="T8" y="T9"/>
                  </a:cxn>
                </a:cxnLst>
                <a:rect l="0" t="0" r="r" b="b"/>
                <a:pathLst>
                  <a:path w="89" h="121">
                    <a:moveTo>
                      <a:pt x="64" y="121"/>
                    </a:moveTo>
                    <a:cubicBezTo>
                      <a:pt x="29" y="121"/>
                      <a:pt x="0" y="94"/>
                      <a:pt x="0" y="60"/>
                    </a:cubicBezTo>
                    <a:cubicBezTo>
                      <a:pt x="0" y="32"/>
                      <a:pt x="22" y="8"/>
                      <a:pt x="51" y="1"/>
                    </a:cubicBezTo>
                    <a:cubicBezTo>
                      <a:pt x="56" y="0"/>
                      <a:pt x="61" y="0"/>
                      <a:pt x="66" y="0"/>
                    </a:cubicBezTo>
                    <a:cubicBezTo>
                      <a:pt x="74" y="0"/>
                      <a:pt x="82" y="1"/>
                      <a:pt x="89" y="3"/>
                    </a:cubicBez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 name="Freeform 243">
                <a:extLst>
                  <a:ext uri="{FF2B5EF4-FFF2-40B4-BE49-F238E27FC236}">
                    <a16:creationId xmlns:a16="http://schemas.microsoft.com/office/drawing/2014/main" id="{631BC1D1-8FDA-47B3-AD21-8A9866DDE52A}"/>
                  </a:ext>
                </a:extLst>
              </p:cNvPr>
              <p:cNvSpPr>
                <a:spLocks/>
              </p:cNvSpPr>
              <p:nvPr/>
            </p:nvSpPr>
            <p:spPr bwMode="auto">
              <a:xfrm>
                <a:off x="2708275" y="2316163"/>
                <a:ext cx="158750" cy="157163"/>
              </a:xfrm>
              <a:custGeom>
                <a:avLst/>
                <a:gdLst>
                  <a:gd name="T0" fmla="*/ 152 w 152"/>
                  <a:gd name="T1" fmla="*/ 76 h 152"/>
                  <a:gd name="T2" fmla="*/ 76 w 152"/>
                  <a:gd name="T3" fmla="*/ 152 h 152"/>
                  <a:gd name="T4" fmla="*/ 76 w 152"/>
                  <a:gd name="T5" fmla="*/ 152 h 152"/>
                  <a:gd name="T6" fmla="*/ 0 w 152"/>
                  <a:gd name="T7" fmla="*/ 76 h 152"/>
                  <a:gd name="T8" fmla="*/ 76 w 152"/>
                  <a:gd name="T9" fmla="*/ 0 h 152"/>
                  <a:gd name="T10" fmla="*/ 76 w 152"/>
                  <a:gd name="T11" fmla="*/ 0 h 152"/>
                  <a:gd name="T12" fmla="*/ 152 w 152"/>
                  <a:gd name="T13" fmla="*/ 76 h 152"/>
                </a:gdLst>
                <a:ahLst/>
                <a:cxnLst>
                  <a:cxn ang="0">
                    <a:pos x="T0" y="T1"/>
                  </a:cxn>
                  <a:cxn ang="0">
                    <a:pos x="T2" y="T3"/>
                  </a:cxn>
                  <a:cxn ang="0">
                    <a:pos x="T4" y="T5"/>
                  </a:cxn>
                  <a:cxn ang="0">
                    <a:pos x="T6" y="T7"/>
                  </a:cxn>
                  <a:cxn ang="0">
                    <a:pos x="T8" y="T9"/>
                  </a:cxn>
                  <a:cxn ang="0">
                    <a:pos x="T10" y="T11"/>
                  </a:cxn>
                  <a:cxn ang="0">
                    <a:pos x="T12" y="T13"/>
                  </a:cxn>
                </a:cxnLst>
                <a:rect l="0" t="0" r="r" b="b"/>
                <a:pathLst>
                  <a:path w="152" h="152">
                    <a:moveTo>
                      <a:pt x="152" y="76"/>
                    </a:moveTo>
                    <a:cubicBezTo>
                      <a:pt x="152" y="118"/>
                      <a:pt x="118" y="152"/>
                      <a:pt x="76" y="152"/>
                    </a:cubicBezTo>
                    <a:cubicBezTo>
                      <a:pt x="76" y="152"/>
                      <a:pt x="76" y="152"/>
                      <a:pt x="76" y="152"/>
                    </a:cubicBezTo>
                    <a:cubicBezTo>
                      <a:pt x="34" y="152"/>
                      <a:pt x="0" y="118"/>
                      <a:pt x="0" y="76"/>
                    </a:cubicBezTo>
                    <a:cubicBezTo>
                      <a:pt x="0" y="34"/>
                      <a:pt x="34" y="0"/>
                      <a:pt x="76" y="0"/>
                    </a:cubicBezTo>
                    <a:cubicBezTo>
                      <a:pt x="76" y="0"/>
                      <a:pt x="76" y="0"/>
                      <a:pt x="76" y="0"/>
                    </a:cubicBezTo>
                    <a:cubicBezTo>
                      <a:pt x="118" y="0"/>
                      <a:pt x="152" y="34"/>
                      <a:pt x="152" y="76"/>
                    </a:cubicBezTo>
                    <a:close/>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 name="Freeform 244">
                <a:extLst>
                  <a:ext uri="{FF2B5EF4-FFF2-40B4-BE49-F238E27FC236}">
                    <a16:creationId xmlns:a16="http://schemas.microsoft.com/office/drawing/2014/main" id="{7977A4F4-959F-48E0-94C4-7A9188388A31}"/>
                  </a:ext>
                </a:extLst>
              </p:cNvPr>
              <p:cNvSpPr>
                <a:spLocks/>
              </p:cNvSpPr>
              <p:nvPr/>
            </p:nvSpPr>
            <p:spPr bwMode="auto">
              <a:xfrm>
                <a:off x="2662238" y="2182813"/>
                <a:ext cx="125413" cy="101600"/>
              </a:xfrm>
              <a:custGeom>
                <a:avLst/>
                <a:gdLst>
                  <a:gd name="T0" fmla="*/ 0 w 121"/>
                  <a:gd name="T1" fmla="*/ 45 h 99"/>
                  <a:gd name="T2" fmla="*/ 60 w 121"/>
                  <a:gd name="T3" fmla="*/ 0 h 99"/>
                  <a:gd name="T4" fmla="*/ 117 w 121"/>
                  <a:gd name="T5" fmla="*/ 36 h 99"/>
                  <a:gd name="T6" fmla="*/ 117 w 121"/>
                  <a:gd name="T7" fmla="*/ 36 h 99"/>
                  <a:gd name="T8" fmla="*/ 121 w 121"/>
                  <a:gd name="T9" fmla="*/ 57 h 99"/>
                  <a:gd name="T10" fmla="*/ 121 w 121"/>
                  <a:gd name="T11" fmla="*/ 57 h 99"/>
                  <a:gd name="T12" fmla="*/ 121 w 121"/>
                  <a:gd name="T13" fmla="*/ 92 h 99"/>
                  <a:gd name="T14" fmla="*/ 121 w 121"/>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99">
                    <a:moveTo>
                      <a:pt x="0" y="45"/>
                    </a:moveTo>
                    <a:cubicBezTo>
                      <a:pt x="6" y="19"/>
                      <a:pt x="31" y="0"/>
                      <a:pt x="60" y="0"/>
                    </a:cubicBezTo>
                    <a:cubicBezTo>
                      <a:pt x="86" y="0"/>
                      <a:pt x="108" y="15"/>
                      <a:pt x="117" y="36"/>
                    </a:cubicBezTo>
                    <a:cubicBezTo>
                      <a:pt x="117" y="36"/>
                      <a:pt x="117" y="36"/>
                      <a:pt x="117" y="36"/>
                    </a:cubicBezTo>
                    <a:cubicBezTo>
                      <a:pt x="120" y="43"/>
                      <a:pt x="121" y="49"/>
                      <a:pt x="121" y="57"/>
                    </a:cubicBezTo>
                    <a:cubicBezTo>
                      <a:pt x="121" y="57"/>
                      <a:pt x="121" y="57"/>
                      <a:pt x="121" y="57"/>
                    </a:cubicBezTo>
                    <a:cubicBezTo>
                      <a:pt x="121" y="92"/>
                      <a:pt x="121" y="92"/>
                      <a:pt x="121" y="92"/>
                    </a:cubicBezTo>
                    <a:cubicBezTo>
                      <a:pt x="121" y="99"/>
                      <a:pt x="121" y="99"/>
                      <a:pt x="121" y="99"/>
                    </a:cubicBez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 name="Freeform 245">
                <a:extLst>
                  <a:ext uri="{FF2B5EF4-FFF2-40B4-BE49-F238E27FC236}">
                    <a16:creationId xmlns:a16="http://schemas.microsoft.com/office/drawing/2014/main" id="{BB35B9F3-50D5-4953-A9B0-08D337FE9DF1}"/>
                  </a:ext>
                </a:extLst>
              </p:cNvPr>
              <p:cNvSpPr>
                <a:spLocks/>
              </p:cNvSpPr>
              <p:nvPr/>
            </p:nvSpPr>
            <p:spPr bwMode="auto">
              <a:xfrm>
                <a:off x="2659063" y="2505075"/>
                <a:ext cx="128588" cy="103188"/>
              </a:xfrm>
              <a:custGeom>
                <a:avLst/>
                <a:gdLst>
                  <a:gd name="T0" fmla="*/ 19 w 123"/>
                  <a:gd name="T1" fmla="*/ 2 h 99"/>
                  <a:gd name="T2" fmla="*/ 0 w 123"/>
                  <a:gd name="T3" fmla="*/ 42 h 99"/>
                  <a:gd name="T4" fmla="*/ 61 w 123"/>
                  <a:gd name="T5" fmla="*/ 99 h 99"/>
                  <a:gd name="T6" fmla="*/ 123 w 123"/>
                  <a:gd name="T7" fmla="*/ 43 h 99"/>
                  <a:gd name="T8" fmla="*/ 123 w 123"/>
                  <a:gd name="T9" fmla="*/ 7 h 99"/>
                  <a:gd name="T10" fmla="*/ 123 w 123"/>
                  <a:gd name="T11" fmla="*/ 0 h 99"/>
                </a:gdLst>
                <a:ahLst/>
                <a:cxnLst>
                  <a:cxn ang="0">
                    <a:pos x="T0" y="T1"/>
                  </a:cxn>
                  <a:cxn ang="0">
                    <a:pos x="T2" y="T3"/>
                  </a:cxn>
                  <a:cxn ang="0">
                    <a:pos x="T4" y="T5"/>
                  </a:cxn>
                  <a:cxn ang="0">
                    <a:pos x="T6" y="T7"/>
                  </a:cxn>
                  <a:cxn ang="0">
                    <a:pos x="T8" y="T9"/>
                  </a:cxn>
                  <a:cxn ang="0">
                    <a:pos x="T10" y="T11"/>
                  </a:cxn>
                </a:cxnLst>
                <a:rect l="0" t="0" r="r" b="b"/>
                <a:pathLst>
                  <a:path w="123" h="99">
                    <a:moveTo>
                      <a:pt x="19" y="2"/>
                    </a:moveTo>
                    <a:cubicBezTo>
                      <a:pt x="7" y="12"/>
                      <a:pt x="0" y="26"/>
                      <a:pt x="0" y="42"/>
                    </a:cubicBezTo>
                    <a:cubicBezTo>
                      <a:pt x="0" y="74"/>
                      <a:pt x="27" y="99"/>
                      <a:pt x="61" y="99"/>
                    </a:cubicBezTo>
                    <a:cubicBezTo>
                      <a:pt x="95" y="99"/>
                      <a:pt x="122" y="74"/>
                      <a:pt x="123" y="43"/>
                    </a:cubicBezTo>
                    <a:cubicBezTo>
                      <a:pt x="123" y="7"/>
                      <a:pt x="123" y="7"/>
                      <a:pt x="123" y="7"/>
                    </a:cubicBezTo>
                    <a:cubicBezTo>
                      <a:pt x="123" y="0"/>
                      <a:pt x="123" y="0"/>
                      <a:pt x="123" y="0"/>
                    </a:cubicBez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 name="Line 246">
                <a:extLst>
                  <a:ext uri="{FF2B5EF4-FFF2-40B4-BE49-F238E27FC236}">
                    <a16:creationId xmlns:a16="http://schemas.microsoft.com/office/drawing/2014/main" id="{D0502459-CC21-4EC1-AF40-8188BDF61EF4}"/>
                  </a:ext>
                </a:extLst>
              </p:cNvPr>
              <p:cNvSpPr>
                <a:spLocks noChangeShapeType="1"/>
              </p:cNvSpPr>
              <p:nvPr/>
            </p:nvSpPr>
            <p:spPr bwMode="auto">
              <a:xfrm>
                <a:off x="2654300" y="2282825"/>
                <a:ext cx="17463"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 name="Line 247">
                <a:extLst>
                  <a:ext uri="{FF2B5EF4-FFF2-40B4-BE49-F238E27FC236}">
                    <a16:creationId xmlns:a16="http://schemas.microsoft.com/office/drawing/2014/main" id="{3177F6DA-9003-4432-8CC1-51C651E40A97}"/>
                  </a:ext>
                </a:extLst>
              </p:cNvPr>
              <p:cNvSpPr>
                <a:spLocks noChangeShapeType="1"/>
              </p:cNvSpPr>
              <p:nvPr/>
            </p:nvSpPr>
            <p:spPr bwMode="auto">
              <a:xfrm>
                <a:off x="2609850" y="2378075"/>
                <a:ext cx="17463"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 name="Line 248">
                <a:extLst>
                  <a:ext uri="{FF2B5EF4-FFF2-40B4-BE49-F238E27FC236}">
                    <a16:creationId xmlns:a16="http://schemas.microsoft.com/office/drawing/2014/main" id="{2D0DD1BD-13FA-4AC5-B0CE-CF6C2AA143BB}"/>
                  </a:ext>
                </a:extLst>
              </p:cNvPr>
              <p:cNvSpPr>
                <a:spLocks noChangeShapeType="1"/>
              </p:cNvSpPr>
              <p:nvPr/>
            </p:nvSpPr>
            <p:spPr bwMode="auto">
              <a:xfrm>
                <a:off x="2632075" y="2482850"/>
                <a:ext cx="19050"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 name="Line 249">
                <a:extLst>
                  <a:ext uri="{FF2B5EF4-FFF2-40B4-BE49-F238E27FC236}">
                    <a16:creationId xmlns:a16="http://schemas.microsoft.com/office/drawing/2014/main" id="{1AD1270A-8F90-40A5-9123-2A751A57E70B}"/>
                  </a:ext>
                </a:extLst>
              </p:cNvPr>
              <p:cNvSpPr>
                <a:spLocks noChangeShapeType="1"/>
              </p:cNvSpPr>
              <p:nvPr/>
            </p:nvSpPr>
            <p:spPr bwMode="auto">
              <a:xfrm>
                <a:off x="2714625" y="2540000"/>
                <a:ext cx="17463"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 name="Line 250">
                <a:extLst>
                  <a:ext uri="{FF2B5EF4-FFF2-40B4-BE49-F238E27FC236}">
                    <a16:creationId xmlns:a16="http://schemas.microsoft.com/office/drawing/2014/main" id="{CC632789-DD2D-43E6-9F10-0E14BABE6250}"/>
                  </a:ext>
                </a:extLst>
              </p:cNvPr>
              <p:cNvSpPr>
                <a:spLocks noChangeShapeType="1"/>
              </p:cNvSpPr>
              <p:nvPr/>
            </p:nvSpPr>
            <p:spPr bwMode="auto">
              <a:xfrm>
                <a:off x="2732088" y="2236788"/>
                <a:ext cx="17463"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 name="Line 251">
                <a:extLst>
                  <a:ext uri="{FF2B5EF4-FFF2-40B4-BE49-F238E27FC236}">
                    <a16:creationId xmlns:a16="http://schemas.microsoft.com/office/drawing/2014/main" id="{8D9661CD-FB0E-4380-A45F-F39EFC7BE3DC}"/>
                  </a:ext>
                </a:extLst>
              </p:cNvPr>
              <p:cNvSpPr>
                <a:spLocks noChangeShapeType="1"/>
              </p:cNvSpPr>
              <p:nvPr/>
            </p:nvSpPr>
            <p:spPr bwMode="auto">
              <a:xfrm>
                <a:off x="2787650" y="1897063"/>
                <a:ext cx="0" cy="98425"/>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 name="Line 252">
                <a:extLst>
                  <a:ext uri="{FF2B5EF4-FFF2-40B4-BE49-F238E27FC236}">
                    <a16:creationId xmlns:a16="http://schemas.microsoft.com/office/drawing/2014/main" id="{72FFB8A9-E00F-45C1-8417-23E006CD8EA9}"/>
                  </a:ext>
                </a:extLst>
              </p:cNvPr>
              <p:cNvSpPr>
                <a:spLocks noChangeShapeType="1"/>
              </p:cNvSpPr>
              <p:nvPr/>
            </p:nvSpPr>
            <p:spPr bwMode="auto">
              <a:xfrm>
                <a:off x="2597150" y="1935163"/>
                <a:ext cx="38100" cy="90488"/>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 name="Line 253">
                <a:extLst>
                  <a:ext uri="{FF2B5EF4-FFF2-40B4-BE49-F238E27FC236}">
                    <a16:creationId xmlns:a16="http://schemas.microsoft.com/office/drawing/2014/main" id="{733CF2E4-0D80-4F92-99BF-2C8A5E61EE11}"/>
                  </a:ext>
                </a:extLst>
              </p:cNvPr>
              <p:cNvSpPr>
                <a:spLocks noChangeShapeType="1"/>
              </p:cNvSpPr>
              <p:nvPr/>
            </p:nvSpPr>
            <p:spPr bwMode="auto">
              <a:xfrm>
                <a:off x="2436813" y="2044700"/>
                <a:ext cx="68263" cy="68263"/>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 name="Line 254">
                <a:extLst>
                  <a:ext uri="{FF2B5EF4-FFF2-40B4-BE49-F238E27FC236}">
                    <a16:creationId xmlns:a16="http://schemas.microsoft.com/office/drawing/2014/main" id="{2EAF1E1F-9884-4EF5-8693-494E430B231E}"/>
                  </a:ext>
                </a:extLst>
              </p:cNvPr>
              <p:cNvSpPr>
                <a:spLocks noChangeShapeType="1"/>
              </p:cNvSpPr>
              <p:nvPr/>
            </p:nvSpPr>
            <p:spPr bwMode="auto">
              <a:xfrm>
                <a:off x="2328863" y="2205038"/>
                <a:ext cx="88900" cy="36513"/>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 name="Line 255">
                <a:extLst>
                  <a:ext uri="{FF2B5EF4-FFF2-40B4-BE49-F238E27FC236}">
                    <a16:creationId xmlns:a16="http://schemas.microsoft.com/office/drawing/2014/main" id="{F02DF018-9040-4A1F-8E6A-8E18C5A5E492}"/>
                  </a:ext>
                </a:extLst>
              </p:cNvPr>
              <p:cNvSpPr>
                <a:spLocks noChangeShapeType="1"/>
              </p:cNvSpPr>
              <p:nvPr/>
            </p:nvSpPr>
            <p:spPr bwMode="auto">
              <a:xfrm>
                <a:off x="2290763" y="2395538"/>
                <a:ext cx="96838"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 name="Line 256">
                <a:extLst>
                  <a:ext uri="{FF2B5EF4-FFF2-40B4-BE49-F238E27FC236}">
                    <a16:creationId xmlns:a16="http://schemas.microsoft.com/office/drawing/2014/main" id="{631C16FD-03A7-4B93-8234-84A57A803E0C}"/>
                  </a:ext>
                </a:extLst>
              </p:cNvPr>
              <p:cNvSpPr>
                <a:spLocks noChangeShapeType="1"/>
              </p:cNvSpPr>
              <p:nvPr/>
            </p:nvSpPr>
            <p:spPr bwMode="auto">
              <a:xfrm flipV="1">
                <a:off x="2328863" y="2549525"/>
                <a:ext cx="88900" cy="3810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 name="Line 257">
                <a:extLst>
                  <a:ext uri="{FF2B5EF4-FFF2-40B4-BE49-F238E27FC236}">
                    <a16:creationId xmlns:a16="http://schemas.microsoft.com/office/drawing/2014/main" id="{8318E1D9-A89B-4F42-AC9C-7837C3A1F438}"/>
                  </a:ext>
                </a:extLst>
              </p:cNvPr>
              <p:cNvSpPr>
                <a:spLocks noChangeShapeType="1"/>
              </p:cNvSpPr>
              <p:nvPr/>
            </p:nvSpPr>
            <p:spPr bwMode="auto">
              <a:xfrm flipH="1" flipV="1">
                <a:off x="3157538" y="2549525"/>
                <a:ext cx="88900" cy="3810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 name="Line 258">
                <a:extLst>
                  <a:ext uri="{FF2B5EF4-FFF2-40B4-BE49-F238E27FC236}">
                    <a16:creationId xmlns:a16="http://schemas.microsoft.com/office/drawing/2014/main" id="{AC48C90E-89E6-423B-BE0B-7573A5CC0140}"/>
                  </a:ext>
                </a:extLst>
              </p:cNvPr>
              <p:cNvSpPr>
                <a:spLocks noChangeShapeType="1"/>
              </p:cNvSpPr>
              <p:nvPr/>
            </p:nvSpPr>
            <p:spPr bwMode="auto">
              <a:xfrm flipH="1">
                <a:off x="3187700" y="2395538"/>
                <a:ext cx="96838"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 name="Line 259">
                <a:extLst>
                  <a:ext uri="{FF2B5EF4-FFF2-40B4-BE49-F238E27FC236}">
                    <a16:creationId xmlns:a16="http://schemas.microsoft.com/office/drawing/2014/main" id="{1694CBAA-3A37-497C-B59C-6376C476BDCF}"/>
                  </a:ext>
                </a:extLst>
              </p:cNvPr>
              <p:cNvSpPr>
                <a:spLocks noChangeShapeType="1"/>
              </p:cNvSpPr>
              <p:nvPr/>
            </p:nvSpPr>
            <p:spPr bwMode="auto">
              <a:xfrm flipH="1">
                <a:off x="3157538" y="2205038"/>
                <a:ext cx="88900" cy="36513"/>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 name="Line 260">
                <a:extLst>
                  <a:ext uri="{FF2B5EF4-FFF2-40B4-BE49-F238E27FC236}">
                    <a16:creationId xmlns:a16="http://schemas.microsoft.com/office/drawing/2014/main" id="{A47D3C9B-08E8-4AD2-ABA1-41EB674BE9E8}"/>
                  </a:ext>
                </a:extLst>
              </p:cNvPr>
              <p:cNvSpPr>
                <a:spLocks noChangeShapeType="1"/>
              </p:cNvSpPr>
              <p:nvPr/>
            </p:nvSpPr>
            <p:spPr bwMode="auto">
              <a:xfrm flipH="1">
                <a:off x="3070225" y="2044700"/>
                <a:ext cx="69850" cy="68263"/>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 name="Line 261">
                <a:extLst>
                  <a:ext uri="{FF2B5EF4-FFF2-40B4-BE49-F238E27FC236}">
                    <a16:creationId xmlns:a16="http://schemas.microsoft.com/office/drawing/2014/main" id="{494EFB26-0B88-4046-BD6A-C3ABDB930F98}"/>
                  </a:ext>
                </a:extLst>
              </p:cNvPr>
              <p:cNvSpPr>
                <a:spLocks noChangeShapeType="1"/>
              </p:cNvSpPr>
              <p:nvPr/>
            </p:nvSpPr>
            <p:spPr bwMode="auto">
              <a:xfrm flipH="1">
                <a:off x="2940050" y="1935163"/>
                <a:ext cx="38100" cy="90488"/>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 name="Freeform 262">
                <a:extLst>
                  <a:ext uri="{FF2B5EF4-FFF2-40B4-BE49-F238E27FC236}">
                    <a16:creationId xmlns:a16="http://schemas.microsoft.com/office/drawing/2014/main" id="{F079D217-EE78-4E6E-A594-1297DE65A740}"/>
                  </a:ext>
                </a:extLst>
              </p:cNvPr>
              <p:cNvSpPr>
                <a:spLocks/>
              </p:cNvSpPr>
              <p:nvPr/>
            </p:nvSpPr>
            <p:spPr bwMode="auto">
              <a:xfrm>
                <a:off x="2460625" y="2063750"/>
                <a:ext cx="654050" cy="758825"/>
              </a:xfrm>
              <a:custGeom>
                <a:avLst/>
                <a:gdLst>
                  <a:gd name="T0" fmla="*/ 628 w 628"/>
                  <a:gd name="T1" fmla="*/ 315 h 731"/>
                  <a:gd name="T2" fmla="*/ 314 w 628"/>
                  <a:gd name="T3" fmla="*/ 0 h 731"/>
                  <a:gd name="T4" fmla="*/ 0 w 628"/>
                  <a:gd name="T5" fmla="*/ 315 h 731"/>
                  <a:gd name="T6" fmla="*/ 125 w 628"/>
                  <a:gd name="T7" fmla="*/ 568 h 731"/>
                  <a:gd name="T8" fmla="*/ 178 w 628"/>
                  <a:gd name="T9" fmla="*/ 674 h 731"/>
                  <a:gd name="T10" fmla="*/ 178 w 628"/>
                  <a:gd name="T11" fmla="*/ 701 h 731"/>
                  <a:gd name="T12" fmla="*/ 207 w 628"/>
                  <a:gd name="T13" fmla="*/ 731 h 731"/>
                  <a:gd name="T14" fmla="*/ 420 w 628"/>
                  <a:gd name="T15" fmla="*/ 731 h 731"/>
                  <a:gd name="T16" fmla="*/ 450 w 628"/>
                  <a:gd name="T17" fmla="*/ 701 h 731"/>
                  <a:gd name="T18" fmla="*/ 450 w 628"/>
                  <a:gd name="T19" fmla="*/ 674 h 731"/>
                  <a:gd name="T20" fmla="*/ 503 w 628"/>
                  <a:gd name="T21" fmla="*/ 568 h 731"/>
                  <a:gd name="T22" fmla="*/ 628 w 628"/>
                  <a:gd name="T23" fmla="*/ 315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8" h="731">
                    <a:moveTo>
                      <a:pt x="628" y="315"/>
                    </a:moveTo>
                    <a:cubicBezTo>
                      <a:pt x="628" y="141"/>
                      <a:pt x="487" y="0"/>
                      <a:pt x="314" y="0"/>
                    </a:cubicBezTo>
                    <a:cubicBezTo>
                      <a:pt x="140" y="0"/>
                      <a:pt x="0" y="141"/>
                      <a:pt x="0" y="315"/>
                    </a:cubicBezTo>
                    <a:cubicBezTo>
                      <a:pt x="0" y="418"/>
                      <a:pt x="49" y="510"/>
                      <a:pt x="125" y="568"/>
                    </a:cubicBezTo>
                    <a:cubicBezTo>
                      <a:pt x="158" y="593"/>
                      <a:pt x="178" y="632"/>
                      <a:pt x="178" y="674"/>
                    </a:cubicBezTo>
                    <a:cubicBezTo>
                      <a:pt x="178" y="701"/>
                      <a:pt x="178" y="701"/>
                      <a:pt x="178" y="701"/>
                    </a:cubicBezTo>
                    <a:cubicBezTo>
                      <a:pt x="178" y="718"/>
                      <a:pt x="191" y="731"/>
                      <a:pt x="207" y="731"/>
                    </a:cubicBezTo>
                    <a:cubicBezTo>
                      <a:pt x="420" y="731"/>
                      <a:pt x="420" y="731"/>
                      <a:pt x="420" y="731"/>
                    </a:cubicBezTo>
                    <a:cubicBezTo>
                      <a:pt x="437" y="731"/>
                      <a:pt x="450" y="718"/>
                      <a:pt x="450" y="701"/>
                    </a:cubicBezTo>
                    <a:cubicBezTo>
                      <a:pt x="450" y="674"/>
                      <a:pt x="450" y="674"/>
                      <a:pt x="450" y="674"/>
                    </a:cubicBezTo>
                    <a:cubicBezTo>
                      <a:pt x="450" y="632"/>
                      <a:pt x="469" y="593"/>
                      <a:pt x="503" y="568"/>
                    </a:cubicBezTo>
                    <a:cubicBezTo>
                      <a:pt x="579" y="510"/>
                      <a:pt x="628" y="418"/>
                      <a:pt x="628" y="315"/>
                    </a:cubicBezTo>
                    <a:close/>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 name="Line 263">
                <a:extLst>
                  <a:ext uri="{FF2B5EF4-FFF2-40B4-BE49-F238E27FC236}">
                    <a16:creationId xmlns:a16="http://schemas.microsoft.com/office/drawing/2014/main" id="{2B9EE67D-88B0-4C1E-8D27-B3CFE9076EEF}"/>
                  </a:ext>
                </a:extLst>
              </p:cNvPr>
              <p:cNvSpPr>
                <a:spLocks noChangeShapeType="1"/>
              </p:cNvSpPr>
              <p:nvPr/>
            </p:nvSpPr>
            <p:spPr bwMode="auto">
              <a:xfrm>
                <a:off x="2654300" y="2882900"/>
                <a:ext cx="265113"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 name="Line 264">
                <a:extLst>
                  <a:ext uri="{FF2B5EF4-FFF2-40B4-BE49-F238E27FC236}">
                    <a16:creationId xmlns:a16="http://schemas.microsoft.com/office/drawing/2014/main" id="{1EBEAAD2-91DD-40BF-BD08-25032F2682DF}"/>
                  </a:ext>
                </a:extLst>
              </p:cNvPr>
              <p:cNvSpPr>
                <a:spLocks noChangeShapeType="1"/>
              </p:cNvSpPr>
              <p:nvPr/>
            </p:nvSpPr>
            <p:spPr bwMode="auto">
              <a:xfrm>
                <a:off x="2674938" y="2940050"/>
                <a:ext cx="225425"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 name="Line 265">
                <a:extLst>
                  <a:ext uri="{FF2B5EF4-FFF2-40B4-BE49-F238E27FC236}">
                    <a16:creationId xmlns:a16="http://schemas.microsoft.com/office/drawing/2014/main" id="{F297A92E-21AF-4303-A330-B1A89D3E2B0F}"/>
                  </a:ext>
                </a:extLst>
              </p:cNvPr>
              <p:cNvSpPr>
                <a:spLocks noChangeShapeType="1"/>
              </p:cNvSpPr>
              <p:nvPr/>
            </p:nvSpPr>
            <p:spPr bwMode="auto">
              <a:xfrm>
                <a:off x="2693988" y="2998788"/>
                <a:ext cx="185738"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2" name="Line 266">
                <a:extLst>
                  <a:ext uri="{FF2B5EF4-FFF2-40B4-BE49-F238E27FC236}">
                    <a16:creationId xmlns:a16="http://schemas.microsoft.com/office/drawing/2014/main" id="{2A63EB93-0476-4BC7-B3A4-20B1E346CE98}"/>
                  </a:ext>
                </a:extLst>
              </p:cNvPr>
              <p:cNvSpPr>
                <a:spLocks noChangeShapeType="1"/>
              </p:cNvSpPr>
              <p:nvPr/>
            </p:nvSpPr>
            <p:spPr bwMode="auto">
              <a:xfrm>
                <a:off x="2714625" y="3057525"/>
                <a:ext cx="146050"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3" name="Freeform 267">
                <a:extLst>
                  <a:ext uri="{FF2B5EF4-FFF2-40B4-BE49-F238E27FC236}">
                    <a16:creationId xmlns:a16="http://schemas.microsoft.com/office/drawing/2014/main" id="{FCFAEF98-031F-4E40-BA0A-D3CA9CE80924}"/>
                  </a:ext>
                </a:extLst>
              </p:cNvPr>
              <p:cNvSpPr>
                <a:spLocks/>
              </p:cNvSpPr>
              <p:nvPr/>
            </p:nvSpPr>
            <p:spPr bwMode="auto">
              <a:xfrm>
                <a:off x="2811463" y="2644775"/>
                <a:ext cx="20638" cy="144463"/>
              </a:xfrm>
              <a:custGeom>
                <a:avLst/>
                <a:gdLst>
                  <a:gd name="T0" fmla="*/ 21 w 21"/>
                  <a:gd name="T1" fmla="*/ 0 h 139"/>
                  <a:gd name="T2" fmla="*/ 0 w 21"/>
                  <a:gd name="T3" fmla="*/ 139 h 139"/>
                </a:gdLst>
                <a:ahLst/>
                <a:cxnLst>
                  <a:cxn ang="0">
                    <a:pos x="T0" y="T1"/>
                  </a:cxn>
                  <a:cxn ang="0">
                    <a:pos x="T2" y="T3"/>
                  </a:cxn>
                </a:cxnLst>
                <a:rect l="0" t="0" r="r" b="b"/>
                <a:pathLst>
                  <a:path w="21" h="139">
                    <a:moveTo>
                      <a:pt x="21" y="0"/>
                    </a:moveTo>
                    <a:cubicBezTo>
                      <a:pt x="0" y="56"/>
                      <a:pt x="0" y="82"/>
                      <a:pt x="0" y="139"/>
                    </a:cubicBez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 name="Freeform 268">
                <a:extLst>
                  <a:ext uri="{FF2B5EF4-FFF2-40B4-BE49-F238E27FC236}">
                    <a16:creationId xmlns:a16="http://schemas.microsoft.com/office/drawing/2014/main" id="{76DCE0A2-2B76-496F-AD39-14B832C14CC2}"/>
                  </a:ext>
                </a:extLst>
              </p:cNvPr>
              <p:cNvSpPr>
                <a:spLocks/>
              </p:cNvSpPr>
              <p:nvPr/>
            </p:nvSpPr>
            <p:spPr bwMode="auto">
              <a:xfrm>
                <a:off x="2743200" y="2644775"/>
                <a:ext cx="22225" cy="144463"/>
              </a:xfrm>
              <a:custGeom>
                <a:avLst/>
                <a:gdLst>
                  <a:gd name="T0" fmla="*/ 0 w 21"/>
                  <a:gd name="T1" fmla="*/ 0 h 139"/>
                  <a:gd name="T2" fmla="*/ 21 w 21"/>
                  <a:gd name="T3" fmla="*/ 139 h 139"/>
                </a:gdLst>
                <a:ahLst/>
                <a:cxnLst>
                  <a:cxn ang="0">
                    <a:pos x="T0" y="T1"/>
                  </a:cxn>
                  <a:cxn ang="0">
                    <a:pos x="T2" y="T3"/>
                  </a:cxn>
                </a:cxnLst>
                <a:rect l="0" t="0" r="r" b="b"/>
                <a:pathLst>
                  <a:path w="21" h="139">
                    <a:moveTo>
                      <a:pt x="0" y="0"/>
                    </a:moveTo>
                    <a:cubicBezTo>
                      <a:pt x="21" y="56"/>
                      <a:pt x="21" y="82"/>
                      <a:pt x="21" y="139"/>
                    </a:cubicBez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C42B2E86-86C3-4C57-BA5F-2F85100B2D59}"/>
                </a:ext>
              </a:extLst>
            </p:cNvPr>
            <p:cNvGrpSpPr>
              <a:grpSpLocks noChangeAspect="1"/>
            </p:cNvGrpSpPr>
            <p:nvPr/>
          </p:nvGrpSpPr>
          <p:grpSpPr>
            <a:xfrm>
              <a:off x="4077655" y="438652"/>
              <a:ext cx="517247" cy="421157"/>
              <a:chOff x="4800600" y="3567113"/>
              <a:chExt cx="401638" cy="327025"/>
            </a:xfrm>
          </p:grpSpPr>
          <p:sp>
            <p:nvSpPr>
              <p:cNvPr id="407" name="Freeform 353">
                <a:extLst>
                  <a:ext uri="{FF2B5EF4-FFF2-40B4-BE49-F238E27FC236}">
                    <a16:creationId xmlns:a16="http://schemas.microsoft.com/office/drawing/2014/main" id="{E992F05B-6B5D-4393-9986-C41347D660A4}"/>
                  </a:ext>
                </a:extLst>
              </p:cNvPr>
              <p:cNvSpPr>
                <a:spLocks/>
              </p:cNvSpPr>
              <p:nvPr/>
            </p:nvSpPr>
            <p:spPr bwMode="auto">
              <a:xfrm>
                <a:off x="5024438" y="3714750"/>
                <a:ext cx="69850" cy="38100"/>
              </a:xfrm>
              <a:custGeom>
                <a:avLst/>
                <a:gdLst>
                  <a:gd name="T0" fmla="*/ 0 w 26"/>
                  <a:gd name="T1" fmla="*/ 12 h 14"/>
                  <a:gd name="T2" fmla="*/ 1 w 26"/>
                  <a:gd name="T3" fmla="*/ 12 h 14"/>
                  <a:gd name="T4" fmla="*/ 9 w 26"/>
                  <a:gd name="T5" fmla="*/ 14 h 14"/>
                  <a:gd name="T6" fmla="*/ 26 w 26"/>
                  <a:gd name="T7" fmla="*/ 7 h 14"/>
                  <a:gd name="T8" fmla="*/ 26 w 26"/>
                  <a:gd name="T9" fmla="*/ 7 h 14"/>
                  <a:gd name="T10" fmla="*/ 26 w 26"/>
                  <a:gd name="T11" fmla="*/ 0 h 14"/>
                  <a:gd name="T12" fmla="*/ 1 w 26"/>
                  <a:gd name="T13" fmla="*/ 0 h 14"/>
                  <a:gd name="T14" fmla="*/ 0 w 26"/>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4">
                    <a:moveTo>
                      <a:pt x="0" y="12"/>
                    </a:moveTo>
                    <a:cubicBezTo>
                      <a:pt x="1" y="12"/>
                      <a:pt x="1" y="12"/>
                      <a:pt x="1" y="12"/>
                    </a:cubicBezTo>
                    <a:cubicBezTo>
                      <a:pt x="4" y="12"/>
                      <a:pt x="7" y="12"/>
                      <a:pt x="9" y="14"/>
                    </a:cubicBezTo>
                    <a:cubicBezTo>
                      <a:pt x="14" y="9"/>
                      <a:pt x="19" y="7"/>
                      <a:pt x="26" y="7"/>
                    </a:cubicBezTo>
                    <a:cubicBezTo>
                      <a:pt x="26" y="7"/>
                      <a:pt x="26" y="7"/>
                      <a:pt x="26" y="7"/>
                    </a:cubicBezTo>
                    <a:cubicBezTo>
                      <a:pt x="26" y="5"/>
                      <a:pt x="26" y="3"/>
                      <a:pt x="26" y="0"/>
                    </a:cubicBezTo>
                    <a:cubicBezTo>
                      <a:pt x="1" y="0"/>
                      <a:pt x="1" y="0"/>
                      <a:pt x="1" y="0"/>
                    </a:cubicBezTo>
                    <a:cubicBezTo>
                      <a:pt x="1" y="4"/>
                      <a:pt x="1" y="8"/>
                      <a:pt x="0" y="12"/>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8" name="Freeform 354">
                <a:extLst>
                  <a:ext uri="{FF2B5EF4-FFF2-40B4-BE49-F238E27FC236}">
                    <a16:creationId xmlns:a16="http://schemas.microsoft.com/office/drawing/2014/main" id="{C752C1BC-7D80-46DE-B388-DD0EF2AE26D0}"/>
                  </a:ext>
                </a:extLst>
              </p:cNvPr>
              <p:cNvSpPr>
                <a:spLocks/>
              </p:cNvSpPr>
              <p:nvPr/>
            </p:nvSpPr>
            <p:spPr bwMode="auto">
              <a:xfrm>
                <a:off x="4800600" y="3613150"/>
                <a:ext cx="79375" cy="101600"/>
              </a:xfrm>
              <a:custGeom>
                <a:avLst/>
                <a:gdLst>
                  <a:gd name="T0" fmla="*/ 25 w 29"/>
                  <a:gd name="T1" fmla="*/ 37 h 37"/>
                  <a:gd name="T2" fmla="*/ 29 w 29"/>
                  <a:gd name="T3" fmla="*/ 12 h 37"/>
                  <a:gd name="T4" fmla="*/ 14 w 29"/>
                  <a:gd name="T5" fmla="*/ 0 h 37"/>
                  <a:gd name="T6" fmla="*/ 0 w 29"/>
                  <a:gd name="T7" fmla="*/ 37 h 37"/>
                  <a:gd name="T8" fmla="*/ 5 w 29"/>
                  <a:gd name="T9" fmla="*/ 37 h 37"/>
                  <a:gd name="T10" fmla="*/ 25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25" y="37"/>
                    </a:moveTo>
                    <a:cubicBezTo>
                      <a:pt x="25" y="28"/>
                      <a:pt x="26" y="19"/>
                      <a:pt x="29" y="12"/>
                    </a:cubicBezTo>
                    <a:cubicBezTo>
                      <a:pt x="23" y="9"/>
                      <a:pt x="18" y="5"/>
                      <a:pt x="14" y="0"/>
                    </a:cubicBezTo>
                    <a:cubicBezTo>
                      <a:pt x="5" y="10"/>
                      <a:pt x="0" y="23"/>
                      <a:pt x="0" y="37"/>
                    </a:cubicBezTo>
                    <a:cubicBezTo>
                      <a:pt x="5" y="37"/>
                      <a:pt x="5" y="37"/>
                      <a:pt x="5" y="37"/>
                    </a:cubicBezTo>
                    <a:lnTo>
                      <a:pt x="25" y="37"/>
                    </a:ln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 name="Freeform 355">
                <a:extLst>
                  <a:ext uri="{FF2B5EF4-FFF2-40B4-BE49-F238E27FC236}">
                    <a16:creationId xmlns:a16="http://schemas.microsoft.com/office/drawing/2014/main" id="{5C5AA25F-BEDF-45EF-B6E5-DAF87AFCF86B}"/>
                  </a:ext>
                </a:extLst>
              </p:cNvPr>
              <p:cNvSpPr>
                <a:spLocks/>
              </p:cNvSpPr>
              <p:nvPr/>
            </p:nvSpPr>
            <p:spPr bwMode="auto">
              <a:xfrm>
                <a:off x="4800600" y="3714750"/>
                <a:ext cx="79375" cy="100013"/>
              </a:xfrm>
              <a:custGeom>
                <a:avLst/>
                <a:gdLst>
                  <a:gd name="T0" fmla="*/ 29 w 29"/>
                  <a:gd name="T1" fmla="*/ 26 h 37"/>
                  <a:gd name="T2" fmla="*/ 25 w 29"/>
                  <a:gd name="T3" fmla="*/ 0 h 37"/>
                  <a:gd name="T4" fmla="*/ 5 w 29"/>
                  <a:gd name="T5" fmla="*/ 0 h 37"/>
                  <a:gd name="T6" fmla="*/ 0 w 29"/>
                  <a:gd name="T7" fmla="*/ 0 h 37"/>
                  <a:gd name="T8" fmla="*/ 14 w 29"/>
                  <a:gd name="T9" fmla="*/ 37 h 37"/>
                  <a:gd name="T10" fmla="*/ 29 w 29"/>
                  <a:gd name="T11" fmla="*/ 26 h 37"/>
                </a:gdLst>
                <a:ahLst/>
                <a:cxnLst>
                  <a:cxn ang="0">
                    <a:pos x="T0" y="T1"/>
                  </a:cxn>
                  <a:cxn ang="0">
                    <a:pos x="T2" y="T3"/>
                  </a:cxn>
                  <a:cxn ang="0">
                    <a:pos x="T4" y="T5"/>
                  </a:cxn>
                  <a:cxn ang="0">
                    <a:pos x="T6" y="T7"/>
                  </a:cxn>
                  <a:cxn ang="0">
                    <a:pos x="T8" y="T9"/>
                  </a:cxn>
                  <a:cxn ang="0">
                    <a:pos x="T10" y="T11"/>
                  </a:cxn>
                </a:cxnLst>
                <a:rect l="0" t="0" r="r" b="b"/>
                <a:pathLst>
                  <a:path w="29" h="37">
                    <a:moveTo>
                      <a:pt x="29" y="26"/>
                    </a:moveTo>
                    <a:cubicBezTo>
                      <a:pt x="26" y="18"/>
                      <a:pt x="25" y="10"/>
                      <a:pt x="25" y="0"/>
                    </a:cubicBezTo>
                    <a:cubicBezTo>
                      <a:pt x="5" y="0"/>
                      <a:pt x="5" y="0"/>
                      <a:pt x="5" y="0"/>
                    </a:cubicBezTo>
                    <a:cubicBezTo>
                      <a:pt x="0" y="0"/>
                      <a:pt x="0" y="0"/>
                      <a:pt x="0" y="0"/>
                    </a:cubicBezTo>
                    <a:cubicBezTo>
                      <a:pt x="0" y="15"/>
                      <a:pt x="5" y="28"/>
                      <a:pt x="14" y="37"/>
                    </a:cubicBezTo>
                    <a:cubicBezTo>
                      <a:pt x="18" y="33"/>
                      <a:pt x="23" y="29"/>
                      <a:pt x="29" y="26"/>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 name="Freeform 356">
                <a:extLst>
                  <a:ext uri="{FF2B5EF4-FFF2-40B4-BE49-F238E27FC236}">
                    <a16:creationId xmlns:a16="http://schemas.microsoft.com/office/drawing/2014/main" id="{FA4B5470-5C0C-45B3-A875-14A0EAF51B5A}"/>
                  </a:ext>
                </a:extLst>
              </p:cNvPr>
              <p:cNvSpPr>
                <a:spLocks/>
              </p:cNvSpPr>
              <p:nvPr/>
            </p:nvSpPr>
            <p:spPr bwMode="auto">
              <a:xfrm>
                <a:off x="5018088" y="3613150"/>
                <a:ext cx="76200" cy="101600"/>
              </a:xfrm>
              <a:custGeom>
                <a:avLst/>
                <a:gdLst>
                  <a:gd name="T0" fmla="*/ 0 w 28"/>
                  <a:gd name="T1" fmla="*/ 12 h 37"/>
                  <a:gd name="T2" fmla="*/ 3 w 28"/>
                  <a:gd name="T3" fmla="*/ 37 h 37"/>
                  <a:gd name="T4" fmla="*/ 28 w 28"/>
                  <a:gd name="T5" fmla="*/ 37 h 37"/>
                  <a:gd name="T6" fmla="*/ 14 w 28"/>
                  <a:gd name="T7" fmla="*/ 0 h 37"/>
                  <a:gd name="T8" fmla="*/ 0 w 28"/>
                  <a:gd name="T9" fmla="*/ 12 h 37"/>
                </a:gdLst>
                <a:ahLst/>
                <a:cxnLst>
                  <a:cxn ang="0">
                    <a:pos x="T0" y="T1"/>
                  </a:cxn>
                  <a:cxn ang="0">
                    <a:pos x="T2" y="T3"/>
                  </a:cxn>
                  <a:cxn ang="0">
                    <a:pos x="T4" y="T5"/>
                  </a:cxn>
                  <a:cxn ang="0">
                    <a:pos x="T6" y="T7"/>
                  </a:cxn>
                  <a:cxn ang="0">
                    <a:pos x="T8" y="T9"/>
                  </a:cxn>
                </a:cxnLst>
                <a:rect l="0" t="0" r="r" b="b"/>
                <a:pathLst>
                  <a:path w="28" h="37">
                    <a:moveTo>
                      <a:pt x="0" y="12"/>
                    </a:moveTo>
                    <a:cubicBezTo>
                      <a:pt x="2" y="19"/>
                      <a:pt x="3" y="28"/>
                      <a:pt x="3" y="37"/>
                    </a:cubicBezTo>
                    <a:cubicBezTo>
                      <a:pt x="28" y="37"/>
                      <a:pt x="28" y="37"/>
                      <a:pt x="28" y="37"/>
                    </a:cubicBezTo>
                    <a:cubicBezTo>
                      <a:pt x="28" y="23"/>
                      <a:pt x="23" y="10"/>
                      <a:pt x="14" y="0"/>
                    </a:cubicBezTo>
                    <a:cubicBezTo>
                      <a:pt x="10" y="5"/>
                      <a:pt x="5" y="9"/>
                      <a:pt x="0" y="12"/>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 name="Freeform 357">
                <a:extLst>
                  <a:ext uri="{FF2B5EF4-FFF2-40B4-BE49-F238E27FC236}">
                    <a16:creationId xmlns:a16="http://schemas.microsoft.com/office/drawing/2014/main" id="{6E2016E3-8CE5-4720-BD9A-4CF35FD02DDA}"/>
                  </a:ext>
                </a:extLst>
              </p:cNvPr>
              <p:cNvSpPr>
                <a:spLocks/>
              </p:cNvSpPr>
              <p:nvPr/>
            </p:nvSpPr>
            <p:spPr bwMode="auto">
              <a:xfrm>
                <a:off x="4868863" y="3714750"/>
                <a:ext cx="79375" cy="69850"/>
              </a:xfrm>
              <a:custGeom>
                <a:avLst/>
                <a:gdLst>
                  <a:gd name="T0" fmla="*/ 29 w 29"/>
                  <a:gd name="T1" fmla="*/ 0 h 26"/>
                  <a:gd name="T2" fmla="*/ 0 w 29"/>
                  <a:gd name="T3" fmla="*/ 0 h 26"/>
                  <a:gd name="T4" fmla="*/ 4 w 29"/>
                  <a:gd name="T5" fmla="*/ 26 h 26"/>
                  <a:gd name="T6" fmla="*/ 29 w 29"/>
                  <a:gd name="T7" fmla="*/ 20 h 26"/>
                  <a:gd name="T8" fmla="*/ 29 w 29"/>
                  <a:gd name="T9" fmla="*/ 0 h 26"/>
                </a:gdLst>
                <a:ahLst/>
                <a:cxnLst>
                  <a:cxn ang="0">
                    <a:pos x="T0" y="T1"/>
                  </a:cxn>
                  <a:cxn ang="0">
                    <a:pos x="T2" y="T3"/>
                  </a:cxn>
                  <a:cxn ang="0">
                    <a:pos x="T4" y="T5"/>
                  </a:cxn>
                  <a:cxn ang="0">
                    <a:pos x="T6" y="T7"/>
                  </a:cxn>
                  <a:cxn ang="0">
                    <a:pos x="T8" y="T9"/>
                  </a:cxn>
                </a:cxnLst>
                <a:rect l="0" t="0" r="r" b="b"/>
                <a:pathLst>
                  <a:path w="29" h="26">
                    <a:moveTo>
                      <a:pt x="29" y="0"/>
                    </a:moveTo>
                    <a:cubicBezTo>
                      <a:pt x="0" y="0"/>
                      <a:pt x="0" y="0"/>
                      <a:pt x="0" y="0"/>
                    </a:cubicBezTo>
                    <a:cubicBezTo>
                      <a:pt x="0" y="10"/>
                      <a:pt x="1" y="18"/>
                      <a:pt x="4" y="26"/>
                    </a:cubicBezTo>
                    <a:cubicBezTo>
                      <a:pt x="11" y="22"/>
                      <a:pt x="20" y="20"/>
                      <a:pt x="29" y="20"/>
                    </a:cubicBezTo>
                    <a:lnTo>
                      <a:pt x="29" y="0"/>
                    </a:ln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 name="Freeform 358">
                <a:extLst>
                  <a:ext uri="{FF2B5EF4-FFF2-40B4-BE49-F238E27FC236}">
                    <a16:creationId xmlns:a16="http://schemas.microsoft.com/office/drawing/2014/main" id="{6CBDCED4-E449-42A8-ADD3-5F260C236144}"/>
                  </a:ext>
                </a:extLst>
              </p:cNvPr>
              <p:cNvSpPr>
                <a:spLocks/>
              </p:cNvSpPr>
              <p:nvPr/>
            </p:nvSpPr>
            <p:spPr bwMode="auto">
              <a:xfrm>
                <a:off x="4948238" y="3646488"/>
                <a:ext cx="77788" cy="68263"/>
              </a:xfrm>
              <a:custGeom>
                <a:avLst/>
                <a:gdLst>
                  <a:gd name="T0" fmla="*/ 5 w 29"/>
                  <a:gd name="T1" fmla="*/ 25 h 25"/>
                  <a:gd name="T2" fmla="*/ 29 w 29"/>
                  <a:gd name="T3" fmla="*/ 25 h 25"/>
                  <a:gd name="T4" fmla="*/ 26 w 29"/>
                  <a:gd name="T5" fmla="*/ 0 h 25"/>
                  <a:gd name="T6" fmla="*/ 0 w 29"/>
                  <a:gd name="T7" fmla="*/ 6 h 25"/>
                  <a:gd name="T8" fmla="*/ 0 w 29"/>
                  <a:gd name="T9" fmla="*/ 25 h 25"/>
                  <a:gd name="T10" fmla="*/ 5 w 29"/>
                  <a:gd name="T11" fmla="*/ 25 h 25"/>
                </a:gdLst>
                <a:ahLst/>
                <a:cxnLst>
                  <a:cxn ang="0">
                    <a:pos x="T0" y="T1"/>
                  </a:cxn>
                  <a:cxn ang="0">
                    <a:pos x="T2" y="T3"/>
                  </a:cxn>
                  <a:cxn ang="0">
                    <a:pos x="T4" y="T5"/>
                  </a:cxn>
                  <a:cxn ang="0">
                    <a:pos x="T6" y="T7"/>
                  </a:cxn>
                  <a:cxn ang="0">
                    <a:pos x="T8" y="T9"/>
                  </a:cxn>
                  <a:cxn ang="0">
                    <a:pos x="T10" y="T11"/>
                  </a:cxn>
                </a:cxnLst>
                <a:rect l="0" t="0" r="r" b="b"/>
                <a:pathLst>
                  <a:path w="29" h="25">
                    <a:moveTo>
                      <a:pt x="5" y="25"/>
                    </a:moveTo>
                    <a:cubicBezTo>
                      <a:pt x="29" y="25"/>
                      <a:pt x="29" y="25"/>
                      <a:pt x="29" y="25"/>
                    </a:cubicBezTo>
                    <a:cubicBezTo>
                      <a:pt x="29" y="16"/>
                      <a:pt x="28" y="7"/>
                      <a:pt x="26" y="0"/>
                    </a:cubicBezTo>
                    <a:cubicBezTo>
                      <a:pt x="18" y="3"/>
                      <a:pt x="9" y="6"/>
                      <a:pt x="0" y="6"/>
                    </a:cubicBezTo>
                    <a:cubicBezTo>
                      <a:pt x="0" y="25"/>
                      <a:pt x="0" y="25"/>
                      <a:pt x="0" y="25"/>
                    </a:cubicBezTo>
                    <a:lnTo>
                      <a:pt x="5" y="25"/>
                    </a:ln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 name="Freeform 359">
                <a:extLst>
                  <a:ext uri="{FF2B5EF4-FFF2-40B4-BE49-F238E27FC236}">
                    <a16:creationId xmlns:a16="http://schemas.microsoft.com/office/drawing/2014/main" id="{7C1A4F55-B8DD-4066-B722-EE8463C2B541}"/>
                  </a:ext>
                </a:extLst>
              </p:cNvPr>
              <p:cNvSpPr>
                <a:spLocks/>
              </p:cNvSpPr>
              <p:nvPr/>
            </p:nvSpPr>
            <p:spPr bwMode="auto">
              <a:xfrm>
                <a:off x="4868863" y="3646488"/>
                <a:ext cx="79375" cy="68263"/>
              </a:xfrm>
              <a:custGeom>
                <a:avLst/>
                <a:gdLst>
                  <a:gd name="T0" fmla="*/ 29 w 29"/>
                  <a:gd name="T1" fmla="*/ 6 h 25"/>
                  <a:gd name="T2" fmla="*/ 4 w 29"/>
                  <a:gd name="T3" fmla="*/ 0 h 25"/>
                  <a:gd name="T4" fmla="*/ 0 w 29"/>
                  <a:gd name="T5" fmla="*/ 25 h 25"/>
                  <a:gd name="T6" fmla="*/ 29 w 29"/>
                  <a:gd name="T7" fmla="*/ 25 h 25"/>
                  <a:gd name="T8" fmla="*/ 29 w 29"/>
                  <a:gd name="T9" fmla="*/ 6 h 25"/>
                </a:gdLst>
                <a:ahLst/>
                <a:cxnLst>
                  <a:cxn ang="0">
                    <a:pos x="T0" y="T1"/>
                  </a:cxn>
                  <a:cxn ang="0">
                    <a:pos x="T2" y="T3"/>
                  </a:cxn>
                  <a:cxn ang="0">
                    <a:pos x="T4" y="T5"/>
                  </a:cxn>
                  <a:cxn ang="0">
                    <a:pos x="T6" y="T7"/>
                  </a:cxn>
                  <a:cxn ang="0">
                    <a:pos x="T8" y="T9"/>
                  </a:cxn>
                </a:cxnLst>
                <a:rect l="0" t="0" r="r" b="b"/>
                <a:pathLst>
                  <a:path w="29" h="25">
                    <a:moveTo>
                      <a:pt x="29" y="6"/>
                    </a:moveTo>
                    <a:cubicBezTo>
                      <a:pt x="20" y="6"/>
                      <a:pt x="11" y="3"/>
                      <a:pt x="4" y="0"/>
                    </a:cubicBezTo>
                    <a:cubicBezTo>
                      <a:pt x="1" y="7"/>
                      <a:pt x="0" y="16"/>
                      <a:pt x="0" y="25"/>
                    </a:cubicBezTo>
                    <a:cubicBezTo>
                      <a:pt x="29" y="25"/>
                      <a:pt x="29" y="25"/>
                      <a:pt x="29" y="25"/>
                    </a:cubicBezTo>
                    <a:lnTo>
                      <a:pt x="29" y="6"/>
                    </a:ln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4" name="Freeform 360">
                <a:extLst>
                  <a:ext uri="{FF2B5EF4-FFF2-40B4-BE49-F238E27FC236}">
                    <a16:creationId xmlns:a16="http://schemas.microsoft.com/office/drawing/2014/main" id="{52E31CFE-A235-4B97-9B8E-DDE1FF358F2D}"/>
                  </a:ext>
                </a:extLst>
              </p:cNvPr>
              <p:cNvSpPr>
                <a:spLocks/>
              </p:cNvSpPr>
              <p:nvPr/>
            </p:nvSpPr>
            <p:spPr bwMode="auto">
              <a:xfrm>
                <a:off x="4948238" y="3714750"/>
                <a:ext cx="77788" cy="57150"/>
              </a:xfrm>
              <a:custGeom>
                <a:avLst/>
                <a:gdLst>
                  <a:gd name="T0" fmla="*/ 0 w 29"/>
                  <a:gd name="T1" fmla="*/ 0 h 21"/>
                  <a:gd name="T2" fmla="*/ 0 w 29"/>
                  <a:gd name="T3" fmla="*/ 20 h 21"/>
                  <a:gd name="T4" fmla="*/ 13 w 29"/>
                  <a:gd name="T5" fmla="*/ 21 h 21"/>
                  <a:gd name="T6" fmla="*/ 28 w 29"/>
                  <a:gd name="T7" fmla="*/ 12 h 21"/>
                  <a:gd name="T8" fmla="*/ 29 w 29"/>
                  <a:gd name="T9" fmla="*/ 0 h 21"/>
                  <a:gd name="T10" fmla="*/ 5 w 29"/>
                  <a:gd name="T11" fmla="*/ 0 h 21"/>
                  <a:gd name="T12" fmla="*/ 0 w 2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9" h="21">
                    <a:moveTo>
                      <a:pt x="0" y="0"/>
                    </a:moveTo>
                    <a:cubicBezTo>
                      <a:pt x="0" y="20"/>
                      <a:pt x="0" y="20"/>
                      <a:pt x="0" y="20"/>
                    </a:cubicBezTo>
                    <a:cubicBezTo>
                      <a:pt x="4" y="20"/>
                      <a:pt x="9" y="21"/>
                      <a:pt x="13" y="21"/>
                    </a:cubicBezTo>
                    <a:cubicBezTo>
                      <a:pt x="16" y="16"/>
                      <a:pt x="22" y="12"/>
                      <a:pt x="28" y="12"/>
                    </a:cubicBezTo>
                    <a:cubicBezTo>
                      <a:pt x="29" y="8"/>
                      <a:pt x="29" y="4"/>
                      <a:pt x="29" y="0"/>
                    </a:cubicBezTo>
                    <a:cubicBezTo>
                      <a:pt x="5" y="0"/>
                      <a:pt x="5" y="0"/>
                      <a:pt x="5" y="0"/>
                    </a:cubicBezTo>
                    <a:lnTo>
                      <a:pt x="0" y="0"/>
                    </a:ln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5" name="Freeform 361">
                <a:extLst>
                  <a:ext uri="{FF2B5EF4-FFF2-40B4-BE49-F238E27FC236}">
                    <a16:creationId xmlns:a16="http://schemas.microsoft.com/office/drawing/2014/main" id="{4C139DD1-A458-4FA4-984A-8C145FBFFFEB}"/>
                  </a:ext>
                </a:extLst>
              </p:cNvPr>
              <p:cNvSpPr>
                <a:spLocks/>
              </p:cNvSpPr>
              <p:nvPr/>
            </p:nvSpPr>
            <p:spPr bwMode="auto">
              <a:xfrm>
                <a:off x="4948238" y="3567113"/>
                <a:ext cx="107950" cy="79375"/>
              </a:xfrm>
              <a:custGeom>
                <a:avLst/>
                <a:gdLst>
                  <a:gd name="T0" fmla="*/ 26 w 40"/>
                  <a:gd name="T1" fmla="*/ 29 h 29"/>
                  <a:gd name="T2" fmla="*/ 40 w 40"/>
                  <a:gd name="T3" fmla="*/ 17 h 29"/>
                  <a:gd name="T4" fmla="*/ 0 w 40"/>
                  <a:gd name="T5" fmla="*/ 0 h 29"/>
                  <a:gd name="T6" fmla="*/ 26 w 40"/>
                  <a:gd name="T7" fmla="*/ 29 h 29"/>
                </a:gdLst>
                <a:ahLst/>
                <a:cxnLst>
                  <a:cxn ang="0">
                    <a:pos x="T0" y="T1"/>
                  </a:cxn>
                  <a:cxn ang="0">
                    <a:pos x="T2" y="T3"/>
                  </a:cxn>
                  <a:cxn ang="0">
                    <a:pos x="T4" y="T5"/>
                  </a:cxn>
                  <a:cxn ang="0">
                    <a:pos x="T6" y="T7"/>
                  </a:cxn>
                </a:cxnLst>
                <a:rect l="0" t="0" r="r" b="b"/>
                <a:pathLst>
                  <a:path w="40" h="29">
                    <a:moveTo>
                      <a:pt x="26" y="29"/>
                    </a:moveTo>
                    <a:cubicBezTo>
                      <a:pt x="31" y="26"/>
                      <a:pt x="36" y="22"/>
                      <a:pt x="40" y="17"/>
                    </a:cubicBezTo>
                    <a:cubicBezTo>
                      <a:pt x="30" y="7"/>
                      <a:pt x="16" y="0"/>
                      <a:pt x="0" y="0"/>
                    </a:cubicBezTo>
                    <a:cubicBezTo>
                      <a:pt x="11" y="0"/>
                      <a:pt x="21" y="12"/>
                      <a:pt x="26" y="29"/>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6" name="Freeform 362">
                <a:extLst>
                  <a:ext uri="{FF2B5EF4-FFF2-40B4-BE49-F238E27FC236}">
                    <a16:creationId xmlns:a16="http://schemas.microsoft.com/office/drawing/2014/main" id="{A4CF681A-B5D1-4E68-86F1-ECB9EA3260F4}"/>
                  </a:ext>
                </a:extLst>
              </p:cNvPr>
              <p:cNvSpPr>
                <a:spLocks/>
              </p:cNvSpPr>
              <p:nvPr/>
            </p:nvSpPr>
            <p:spPr bwMode="auto">
              <a:xfrm>
                <a:off x="4838700" y="3567113"/>
                <a:ext cx="109538" cy="79375"/>
              </a:xfrm>
              <a:custGeom>
                <a:avLst/>
                <a:gdLst>
                  <a:gd name="T0" fmla="*/ 15 w 40"/>
                  <a:gd name="T1" fmla="*/ 29 h 29"/>
                  <a:gd name="T2" fmla="*/ 40 w 40"/>
                  <a:gd name="T3" fmla="*/ 0 h 29"/>
                  <a:gd name="T4" fmla="*/ 0 w 40"/>
                  <a:gd name="T5" fmla="*/ 17 h 29"/>
                  <a:gd name="T6" fmla="*/ 15 w 40"/>
                  <a:gd name="T7" fmla="*/ 29 h 29"/>
                </a:gdLst>
                <a:ahLst/>
                <a:cxnLst>
                  <a:cxn ang="0">
                    <a:pos x="T0" y="T1"/>
                  </a:cxn>
                  <a:cxn ang="0">
                    <a:pos x="T2" y="T3"/>
                  </a:cxn>
                  <a:cxn ang="0">
                    <a:pos x="T4" y="T5"/>
                  </a:cxn>
                  <a:cxn ang="0">
                    <a:pos x="T6" y="T7"/>
                  </a:cxn>
                </a:cxnLst>
                <a:rect l="0" t="0" r="r" b="b"/>
                <a:pathLst>
                  <a:path w="40" h="29">
                    <a:moveTo>
                      <a:pt x="15" y="29"/>
                    </a:moveTo>
                    <a:cubicBezTo>
                      <a:pt x="20" y="12"/>
                      <a:pt x="29" y="0"/>
                      <a:pt x="40" y="0"/>
                    </a:cubicBezTo>
                    <a:cubicBezTo>
                      <a:pt x="24" y="0"/>
                      <a:pt x="10" y="7"/>
                      <a:pt x="0" y="17"/>
                    </a:cubicBezTo>
                    <a:cubicBezTo>
                      <a:pt x="4" y="22"/>
                      <a:pt x="9" y="26"/>
                      <a:pt x="15" y="29"/>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 name="Freeform 363">
                <a:extLst>
                  <a:ext uri="{FF2B5EF4-FFF2-40B4-BE49-F238E27FC236}">
                    <a16:creationId xmlns:a16="http://schemas.microsoft.com/office/drawing/2014/main" id="{C55454AB-E46F-4338-9206-FA54B7C3E0DB}"/>
                  </a:ext>
                </a:extLst>
              </p:cNvPr>
              <p:cNvSpPr>
                <a:spLocks/>
              </p:cNvSpPr>
              <p:nvPr/>
            </p:nvSpPr>
            <p:spPr bwMode="auto">
              <a:xfrm>
                <a:off x="4879975" y="3567113"/>
                <a:ext cx="68263" cy="95250"/>
              </a:xfrm>
              <a:custGeom>
                <a:avLst/>
                <a:gdLst>
                  <a:gd name="T0" fmla="*/ 0 w 25"/>
                  <a:gd name="T1" fmla="*/ 29 h 35"/>
                  <a:gd name="T2" fmla="*/ 25 w 25"/>
                  <a:gd name="T3" fmla="*/ 35 h 35"/>
                  <a:gd name="T4" fmla="*/ 25 w 25"/>
                  <a:gd name="T5" fmla="*/ 0 h 35"/>
                  <a:gd name="T6" fmla="*/ 0 w 25"/>
                  <a:gd name="T7" fmla="*/ 29 h 35"/>
                </a:gdLst>
                <a:ahLst/>
                <a:cxnLst>
                  <a:cxn ang="0">
                    <a:pos x="T0" y="T1"/>
                  </a:cxn>
                  <a:cxn ang="0">
                    <a:pos x="T2" y="T3"/>
                  </a:cxn>
                  <a:cxn ang="0">
                    <a:pos x="T4" y="T5"/>
                  </a:cxn>
                  <a:cxn ang="0">
                    <a:pos x="T6" y="T7"/>
                  </a:cxn>
                </a:cxnLst>
                <a:rect l="0" t="0" r="r" b="b"/>
                <a:pathLst>
                  <a:path w="25" h="35">
                    <a:moveTo>
                      <a:pt x="0" y="29"/>
                    </a:moveTo>
                    <a:cubicBezTo>
                      <a:pt x="7" y="32"/>
                      <a:pt x="16" y="35"/>
                      <a:pt x="25" y="35"/>
                    </a:cubicBezTo>
                    <a:cubicBezTo>
                      <a:pt x="25" y="0"/>
                      <a:pt x="25" y="0"/>
                      <a:pt x="25" y="0"/>
                    </a:cubicBezTo>
                    <a:cubicBezTo>
                      <a:pt x="14" y="0"/>
                      <a:pt x="5" y="12"/>
                      <a:pt x="0" y="29"/>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 name="Freeform 364">
                <a:extLst>
                  <a:ext uri="{FF2B5EF4-FFF2-40B4-BE49-F238E27FC236}">
                    <a16:creationId xmlns:a16="http://schemas.microsoft.com/office/drawing/2014/main" id="{69722304-101E-4D56-933F-9F44CAE84F7D}"/>
                  </a:ext>
                </a:extLst>
              </p:cNvPr>
              <p:cNvSpPr>
                <a:spLocks/>
              </p:cNvSpPr>
              <p:nvPr/>
            </p:nvSpPr>
            <p:spPr bwMode="auto">
              <a:xfrm>
                <a:off x="4948238" y="3567113"/>
                <a:ext cx="69850" cy="95250"/>
              </a:xfrm>
              <a:custGeom>
                <a:avLst/>
                <a:gdLst>
                  <a:gd name="T0" fmla="*/ 26 w 26"/>
                  <a:gd name="T1" fmla="*/ 29 h 35"/>
                  <a:gd name="T2" fmla="*/ 0 w 26"/>
                  <a:gd name="T3" fmla="*/ 0 h 35"/>
                  <a:gd name="T4" fmla="*/ 0 w 26"/>
                  <a:gd name="T5" fmla="*/ 35 h 35"/>
                  <a:gd name="T6" fmla="*/ 26 w 26"/>
                  <a:gd name="T7" fmla="*/ 29 h 35"/>
                </a:gdLst>
                <a:ahLst/>
                <a:cxnLst>
                  <a:cxn ang="0">
                    <a:pos x="T0" y="T1"/>
                  </a:cxn>
                  <a:cxn ang="0">
                    <a:pos x="T2" y="T3"/>
                  </a:cxn>
                  <a:cxn ang="0">
                    <a:pos x="T4" y="T5"/>
                  </a:cxn>
                  <a:cxn ang="0">
                    <a:pos x="T6" y="T7"/>
                  </a:cxn>
                </a:cxnLst>
                <a:rect l="0" t="0" r="r" b="b"/>
                <a:pathLst>
                  <a:path w="26" h="35">
                    <a:moveTo>
                      <a:pt x="26" y="29"/>
                    </a:moveTo>
                    <a:cubicBezTo>
                      <a:pt x="21" y="12"/>
                      <a:pt x="11" y="0"/>
                      <a:pt x="0" y="0"/>
                    </a:cubicBezTo>
                    <a:cubicBezTo>
                      <a:pt x="0" y="35"/>
                      <a:pt x="0" y="35"/>
                      <a:pt x="0" y="35"/>
                    </a:cubicBezTo>
                    <a:cubicBezTo>
                      <a:pt x="9" y="35"/>
                      <a:pt x="18" y="32"/>
                      <a:pt x="26" y="29"/>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 name="Freeform 365">
                <a:extLst>
                  <a:ext uri="{FF2B5EF4-FFF2-40B4-BE49-F238E27FC236}">
                    <a16:creationId xmlns:a16="http://schemas.microsoft.com/office/drawing/2014/main" id="{3785B776-5224-478D-ACF0-95803C388BBE}"/>
                  </a:ext>
                </a:extLst>
              </p:cNvPr>
              <p:cNvSpPr>
                <a:spLocks/>
              </p:cNvSpPr>
              <p:nvPr/>
            </p:nvSpPr>
            <p:spPr bwMode="auto">
              <a:xfrm>
                <a:off x="4838700" y="3784600"/>
                <a:ext cx="95250" cy="77788"/>
              </a:xfrm>
              <a:custGeom>
                <a:avLst/>
                <a:gdLst>
                  <a:gd name="T0" fmla="*/ 15 w 35"/>
                  <a:gd name="T1" fmla="*/ 0 h 28"/>
                  <a:gd name="T2" fmla="*/ 0 w 35"/>
                  <a:gd name="T3" fmla="*/ 11 h 28"/>
                  <a:gd name="T4" fmla="*/ 35 w 35"/>
                  <a:gd name="T5" fmla="*/ 28 h 28"/>
                  <a:gd name="T6" fmla="*/ 35 w 35"/>
                  <a:gd name="T7" fmla="*/ 28 h 28"/>
                  <a:gd name="T8" fmla="*/ 15 w 35"/>
                  <a:gd name="T9" fmla="*/ 0 h 28"/>
                </a:gdLst>
                <a:ahLst/>
                <a:cxnLst>
                  <a:cxn ang="0">
                    <a:pos x="T0" y="T1"/>
                  </a:cxn>
                  <a:cxn ang="0">
                    <a:pos x="T2" y="T3"/>
                  </a:cxn>
                  <a:cxn ang="0">
                    <a:pos x="T4" y="T5"/>
                  </a:cxn>
                  <a:cxn ang="0">
                    <a:pos x="T6" y="T7"/>
                  </a:cxn>
                  <a:cxn ang="0">
                    <a:pos x="T8" y="T9"/>
                  </a:cxn>
                </a:cxnLst>
                <a:rect l="0" t="0" r="r" b="b"/>
                <a:pathLst>
                  <a:path w="35" h="28">
                    <a:moveTo>
                      <a:pt x="15" y="0"/>
                    </a:moveTo>
                    <a:cubicBezTo>
                      <a:pt x="9" y="3"/>
                      <a:pt x="4" y="7"/>
                      <a:pt x="0" y="11"/>
                    </a:cubicBezTo>
                    <a:cubicBezTo>
                      <a:pt x="9" y="21"/>
                      <a:pt x="21" y="27"/>
                      <a:pt x="35" y="28"/>
                    </a:cubicBezTo>
                    <a:cubicBezTo>
                      <a:pt x="35" y="28"/>
                      <a:pt x="35" y="28"/>
                      <a:pt x="35" y="28"/>
                    </a:cubicBezTo>
                    <a:cubicBezTo>
                      <a:pt x="26" y="25"/>
                      <a:pt x="19" y="14"/>
                      <a:pt x="15" y="0"/>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 name="Freeform 366">
                <a:extLst>
                  <a:ext uri="{FF2B5EF4-FFF2-40B4-BE49-F238E27FC236}">
                    <a16:creationId xmlns:a16="http://schemas.microsoft.com/office/drawing/2014/main" id="{2FC261D3-9264-4DA3-8C0F-3D1E035B445D}"/>
                  </a:ext>
                </a:extLst>
              </p:cNvPr>
              <p:cNvSpPr>
                <a:spLocks/>
              </p:cNvSpPr>
              <p:nvPr/>
            </p:nvSpPr>
            <p:spPr bwMode="auto">
              <a:xfrm>
                <a:off x="4948238" y="3768725"/>
                <a:ext cx="34925" cy="44450"/>
              </a:xfrm>
              <a:custGeom>
                <a:avLst/>
                <a:gdLst>
                  <a:gd name="T0" fmla="*/ 0 w 13"/>
                  <a:gd name="T1" fmla="*/ 16 h 16"/>
                  <a:gd name="T2" fmla="*/ 10 w 13"/>
                  <a:gd name="T3" fmla="*/ 12 h 16"/>
                  <a:gd name="T4" fmla="*/ 10 w 13"/>
                  <a:gd name="T5" fmla="*/ 12 h 16"/>
                  <a:gd name="T6" fmla="*/ 13 w 13"/>
                  <a:gd name="T7" fmla="*/ 1 h 16"/>
                  <a:gd name="T8" fmla="*/ 0 w 13"/>
                  <a:gd name="T9" fmla="*/ 0 h 16"/>
                  <a:gd name="T10" fmla="*/ 0 w 13"/>
                  <a:gd name="T11" fmla="*/ 16 h 16"/>
                </a:gdLst>
                <a:ahLst/>
                <a:cxnLst>
                  <a:cxn ang="0">
                    <a:pos x="T0" y="T1"/>
                  </a:cxn>
                  <a:cxn ang="0">
                    <a:pos x="T2" y="T3"/>
                  </a:cxn>
                  <a:cxn ang="0">
                    <a:pos x="T4" y="T5"/>
                  </a:cxn>
                  <a:cxn ang="0">
                    <a:pos x="T6" y="T7"/>
                  </a:cxn>
                  <a:cxn ang="0">
                    <a:pos x="T8" y="T9"/>
                  </a:cxn>
                  <a:cxn ang="0">
                    <a:pos x="T10" y="T11"/>
                  </a:cxn>
                </a:cxnLst>
                <a:rect l="0" t="0" r="r" b="b"/>
                <a:pathLst>
                  <a:path w="13" h="16">
                    <a:moveTo>
                      <a:pt x="0" y="16"/>
                    </a:moveTo>
                    <a:cubicBezTo>
                      <a:pt x="3" y="14"/>
                      <a:pt x="6" y="12"/>
                      <a:pt x="10" y="12"/>
                    </a:cubicBezTo>
                    <a:cubicBezTo>
                      <a:pt x="10" y="12"/>
                      <a:pt x="10" y="12"/>
                      <a:pt x="10" y="12"/>
                    </a:cubicBezTo>
                    <a:cubicBezTo>
                      <a:pt x="10" y="8"/>
                      <a:pt x="11" y="4"/>
                      <a:pt x="13" y="1"/>
                    </a:cubicBezTo>
                    <a:cubicBezTo>
                      <a:pt x="9" y="1"/>
                      <a:pt x="4" y="0"/>
                      <a:pt x="0" y="0"/>
                    </a:cubicBezTo>
                    <a:lnTo>
                      <a:pt x="0" y="16"/>
                    </a:ln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 name="Freeform 367">
                <a:extLst>
                  <a:ext uri="{FF2B5EF4-FFF2-40B4-BE49-F238E27FC236}">
                    <a16:creationId xmlns:a16="http://schemas.microsoft.com/office/drawing/2014/main" id="{FFA27F2E-AAB5-4C57-B7F8-43D713DF1706}"/>
                  </a:ext>
                </a:extLst>
              </p:cNvPr>
              <p:cNvSpPr>
                <a:spLocks/>
              </p:cNvSpPr>
              <p:nvPr/>
            </p:nvSpPr>
            <p:spPr bwMode="auto">
              <a:xfrm>
                <a:off x="4879975" y="3768725"/>
                <a:ext cx="68263" cy="93663"/>
              </a:xfrm>
              <a:custGeom>
                <a:avLst/>
                <a:gdLst>
                  <a:gd name="T0" fmla="*/ 25 w 25"/>
                  <a:gd name="T1" fmla="*/ 16 h 34"/>
                  <a:gd name="T2" fmla="*/ 25 w 25"/>
                  <a:gd name="T3" fmla="*/ 0 h 34"/>
                  <a:gd name="T4" fmla="*/ 0 w 25"/>
                  <a:gd name="T5" fmla="*/ 6 h 34"/>
                  <a:gd name="T6" fmla="*/ 20 w 25"/>
                  <a:gd name="T7" fmla="*/ 34 h 34"/>
                  <a:gd name="T8" fmla="*/ 19 w 25"/>
                  <a:gd name="T9" fmla="*/ 29 h 34"/>
                  <a:gd name="T10" fmla="*/ 25 w 25"/>
                  <a:gd name="T11" fmla="*/ 16 h 34"/>
                </a:gdLst>
                <a:ahLst/>
                <a:cxnLst>
                  <a:cxn ang="0">
                    <a:pos x="T0" y="T1"/>
                  </a:cxn>
                  <a:cxn ang="0">
                    <a:pos x="T2" y="T3"/>
                  </a:cxn>
                  <a:cxn ang="0">
                    <a:pos x="T4" y="T5"/>
                  </a:cxn>
                  <a:cxn ang="0">
                    <a:pos x="T6" y="T7"/>
                  </a:cxn>
                  <a:cxn ang="0">
                    <a:pos x="T8" y="T9"/>
                  </a:cxn>
                  <a:cxn ang="0">
                    <a:pos x="T10" y="T11"/>
                  </a:cxn>
                </a:cxnLst>
                <a:rect l="0" t="0" r="r" b="b"/>
                <a:pathLst>
                  <a:path w="25" h="34">
                    <a:moveTo>
                      <a:pt x="25" y="16"/>
                    </a:moveTo>
                    <a:cubicBezTo>
                      <a:pt x="25" y="0"/>
                      <a:pt x="25" y="0"/>
                      <a:pt x="25" y="0"/>
                    </a:cubicBezTo>
                    <a:cubicBezTo>
                      <a:pt x="16" y="0"/>
                      <a:pt x="7" y="2"/>
                      <a:pt x="0" y="6"/>
                    </a:cubicBezTo>
                    <a:cubicBezTo>
                      <a:pt x="4" y="20"/>
                      <a:pt x="11" y="31"/>
                      <a:pt x="20" y="34"/>
                    </a:cubicBezTo>
                    <a:cubicBezTo>
                      <a:pt x="19" y="32"/>
                      <a:pt x="19" y="31"/>
                      <a:pt x="19" y="29"/>
                    </a:cubicBezTo>
                    <a:cubicBezTo>
                      <a:pt x="19" y="24"/>
                      <a:pt x="21" y="19"/>
                      <a:pt x="25" y="16"/>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2" name="Freeform 368">
                <a:extLst>
                  <a:ext uri="{FF2B5EF4-FFF2-40B4-BE49-F238E27FC236}">
                    <a16:creationId xmlns:a16="http://schemas.microsoft.com/office/drawing/2014/main" id="{E639C40D-5A11-4A28-9E1B-A22129F16191}"/>
                  </a:ext>
                </a:extLst>
              </p:cNvPr>
              <p:cNvSpPr>
                <a:spLocks/>
              </p:cNvSpPr>
              <p:nvPr/>
            </p:nvSpPr>
            <p:spPr bwMode="auto">
              <a:xfrm>
                <a:off x="4933950" y="3862388"/>
                <a:ext cx="14288" cy="1588"/>
              </a:xfrm>
              <a:custGeom>
                <a:avLst/>
                <a:gdLst>
                  <a:gd name="T0" fmla="*/ 0 w 5"/>
                  <a:gd name="T1" fmla="*/ 0 h 1"/>
                  <a:gd name="T2" fmla="*/ 0 w 5"/>
                  <a:gd name="T3" fmla="*/ 0 h 1"/>
                  <a:gd name="T4" fmla="*/ 5 w 5"/>
                  <a:gd name="T5" fmla="*/ 1 h 1"/>
                  <a:gd name="T6" fmla="*/ 0 w 5"/>
                  <a:gd name="T7" fmla="*/ 0 h 1"/>
                </a:gdLst>
                <a:ahLst/>
                <a:cxnLst>
                  <a:cxn ang="0">
                    <a:pos x="T0" y="T1"/>
                  </a:cxn>
                  <a:cxn ang="0">
                    <a:pos x="T2" y="T3"/>
                  </a:cxn>
                  <a:cxn ang="0">
                    <a:pos x="T4" y="T5"/>
                  </a:cxn>
                  <a:cxn ang="0">
                    <a:pos x="T6" y="T7"/>
                  </a:cxn>
                </a:cxnLst>
                <a:rect l="0" t="0" r="r" b="b"/>
                <a:pathLst>
                  <a:path w="5" h="1">
                    <a:moveTo>
                      <a:pt x="0" y="0"/>
                    </a:moveTo>
                    <a:cubicBezTo>
                      <a:pt x="0" y="0"/>
                      <a:pt x="0" y="0"/>
                      <a:pt x="0" y="0"/>
                    </a:cubicBezTo>
                    <a:cubicBezTo>
                      <a:pt x="2" y="1"/>
                      <a:pt x="3" y="1"/>
                      <a:pt x="5" y="1"/>
                    </a:cubicBezTo>
                    <a:cubicBezTo>
                      <a:pt x="3" y="1"/>
                      <a:pt x="1" y="0"/>
                      <a:pt x="0" y="0"/>
                    </a:cubicBezTo>
                    <a:close/>
                  </a:path>
                </a:pathLst>
              </a:custGeom>
              <a:solidFill>
                <a:srgbClr val="A5D2FA"/>
              </a:solidFill>
              <a:ln w="1524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3" name="Freeform 369">
                <a:extLst>
                  <a:ext uri="{FF2B5EF4-FFF2-40B4-BE49-F238E27FC236}">
                    <a16:creationId xmlns:a16="http://schemas.microsoft.com/office/drawing/2014/main" id="{B0E42FE1-A7D1-4496-A159-3230A960CAAD}"/>
                  </a:ext>
                </a:extLst>
              </p:cNvPr>
              <p:cNvSpPr>
                <a:spLocks/>
              </p:cNvSpPr>
              <p:nvPr/>
            </p:nvSpPr>
            <p:spPr bwMode="auto">
              <a:xfrm>
                <a:off x="4930775" y="3733800"/>
                <a:ext cx="271463" cy="160338"/>
              </a:xfrm>
              <a:custGeom>
                <a:avLst/>
                <a:gdLst>
                  <a:gd name="T0" fmla="*/ 84 w 99"/>
                  <a:gd name="T1" fmla="*/ 29 h 59"/>
                  <a:gd name="T2" fmla="*/ 83 w 99"/>
                  <a:gd name="T3" fmla="*/ 29 h 59"/>
                  <a:gd name="T4" fmla="*/ 84 w 99"/>
                  <a:gd name="T5" fmla="*/ 24 h 59"/>
                  <a:gd name="T6" fmla="*/ 60 w 99"/>
                  <a:gd name="T7" fmla="*/ 0 h 59"/>
                  <a:gd name="T8" fmla="*/ 43 w 99"/>
                  <a:gd name="T9" fmla="*/ 7 h 59"/>
                  <a:gd name="T10" fmla="*/ 35 w 99"/>
                  <a:gd name="T11" fmla="*/ 5 h 59"/>
                  <a:gd name="T12" fmla="*/ 16 w 99"/>
                  <a:gd name="T13" fmla="*/ 25 h 59"/>
                  <a:gd name="T14" fmla="*/ 16 w 99"/>
                  <a:gd name="T15" fmla="*/ 25 h 59"/>
                  <a:gd name="T16" fmla="*/ 0 w 99"/>
                  <a:gd name="T17" fmla="*/ 42 h 59"/>
                  <a:gd name="T18" fmla="*/ 17 w 99"/>
                  <a:gd name="T19" fmla="*/ 59 h 59"/>
                  <a:gd name="T20" fmla="*/ 84 w 99"/>
                  <a:gd name="T21" fmla="*/ 59 h 59"/>
                  <a:gd name="T22" fmla="*/ 99 w 99"/>
                  <a:gd name="T23" fmla="*/ 44 h 59"/>
                  <a:gd name="T24" fmla="*/ 84 w 99"/>
                  <a:gd name="T25" fmla="*/ 2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59">
                    <a:moveTo>
                      <a:pt x="84" y="29"/>
                    </a:moveTo>
                    <a:cubicBezTo>
                      <a:pt x="84" y="29"/>
                      <a:pt x="83" y="29"/>
                      <a:pt x="83" y="29"/>
                    </a:cubicBezTo>
                    <a:cubicBezTo>
                      <a:pt x="83" y="28"/>
                      <a:pt x="84" y="26"/>
                      <a:pt x="84" y="24"/>
                    </a:cubicBezTo>
                    <a:cubicBezTo>
                      <a:pt x="84" y="11"/>
                      <a:pt x="73" y="0"/>
                      <a:pt x="60" y="0"/>
                    </a:cubicBezTo>
                    <a:cubicBezTo>
                      <a:pt x="53" y="0"/>
                      <a:pt x="48" y="2"/>
                      <a:pt x="43" y="7"/>
                    </a:cubicBezTo>
                    <a:cubicBezTo>
                      <a:pt x="41" y="5"/>
                      <a:pt x="38" y="5"/>
                      <a:pt x="35" y="5"/>
                    </a:cubicBezTo>
                    <a:cubicBezTo>
                      <a:pt x="24" y="5"/>
                      <a:pt x="16" y="14"/>
                      <a:pt x="16" y="25"/>
                    </a:cubicBezTo>
                    <a:cubicBezTo>
                      <a:pt x="16" y="25"/>
                      <a:pt x="16" y="25"/>
                      <a:pt x="16" y="25"/>
                    </a:cubicBezTo>
                    <a:cubicBezTo>
                      <a:pt x="7" y="26"/>
                      <a:pt x="0" y="33"/>
                      <a:pt x="0" y="42"/>
                    </a:cubicBezTo>
                    <a:cubicBezTo>
                      <a:pt x="0" y="51"/>
                      <a:pt x="8" y="59"/>
                      <a:pt x="17" y="59"/>
                    </a:cubicBezTo>
                    <a:cubicBezTo>
                      <a:pt x="84" y="59"/>
                      <a:pt x="84" y="59"/>
                      <a:pt x="84" y="59"/>
                    </a:cubicBezTo>
                    <a:cubicBezTo>
                      <a:pt x="92" y="59"/>
                      <a:pt x="99" y="52"/>
                      <a:pt x="99" y="44"/>
                    </a:cubicBezTo>
                    <a:cubicBezTo>
                      <a:pt x="99" y="36"/>
                      <a:pt x="92" y="29"/>
                      <a:pt x="84" y="29"/>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4" name="Freeform 370">
                <a:extLst>
                  <a:ext uri="{FF2B5EF4-FFF2-40B4-BE49-F238E27FC236}">
                    <a16:creationId xmlns:a16="http://schemas.microsoft.com/office/drawing/2014/main" id="{54E35E08-83A1-47D8-A811-69A0332727B5}"/>
                  </a:ext>
                </a:extLst>
              </p:cNvPr>
              <p:cNvSpPr>
                <a:spLocks/>
              </p:cNvSpPr>
              <p:nvPr/>
            </p:nvSpPr>
            <p:spPr bwMode="auto">
              <a:xfrm>
                <a:off x="5078413" y="3757613"/>
                <a:ext cx="55563" cy="41275"/>
              </a:xfrm>
              <a:custGeom>
                <a:avLst/>
                <a:gdLst>
                  <a:gd name="T0" fmla="*/ 20 w 20"/>
                  <a:gd name="T1" fmla="*/ 15 h 15"/>
                  <a:gd name="T2" fmla="*/ 17 w 20"/>
                  <a:gd name="T3" fmla="*/ 9 h 15"/>
                  <a:gd name="T4" fmla="*/ 0 w 20"/>
                  <a:gd name="T5" fmla="*/ 2 h 15"/>
                </a:gdLst>
                <a:ahLst/>
                <a:cxnLst>
                  <a:cxn ang="0">
                    <a:pos x="T0" y="T1"/>
                  </a:cxn>
                  <a:cxn ang="0">
                    <a:pos x="T2" y="T3"/>
                  </a:cxn>
                  <a:cxn ang="0">
                    <a:pos x="T4" y="T5"/>
                  </a:cxn>
                </a:cxnLst>
                <a:rect l="0" t="0" r="r" b="b"/>
                <a:pathLst>
                  <a:path w="20" h="15">
                    <a:moveTo>
                      <a:pt x="20" y="15"/>
                    </a:moveTo>
                    <a:cubicBezTo>
                      <a:pt x="19" y="12"/>
                      <a:pt x="19" y="10"/>
                      <a:pt x="17" y="9"/>
                    </a:cubicBezTo>
                    <a:cubicBezTo>
                      <a:pt x="14" y="3"/>
                      <a:pt x="7" y="0"/>
                      <a:pt x="0" y="2"/>
                    </a:cubicBezTo>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0" name="Group 59">
              <a:extLst>
                <a:ext uri="{FF2B5EF4-FFF2-40B4-BE49-F238E27FC236}">
                  <a16:creationId xmlns:a16="http://schemas.microsoft.com/office/drawing/2014/main" id="{92B767F3-0E04-406F-A074-21ED0D69DCAF}"/>
                </a:ext>
              </a:extLst>
            </p:cNvPr>
            <p:cNvGrpSpPr>
              <a:grpSpLocks noChangeAspect="1"/>
            </p:cNvGrpSpPr>
            <p:nvPr/>
          </p:nvGrpSpPr>
          <p:grpSpPr>
            <a:xfrm>
              <a:off x="3707711" y="4720771"/>
              <a:ext cx="293065" cy="416150"/>
              <a:chOff x="5969000" y="3571875"/>
              <a:chExt cx="238126" cy="338138"/>
            </a:xfrm>
          </p:grpSpPr>
          <p:sp>
            <p:nvSpPr>
              <p:cNvPr id="392" name="Freeform 371">
                <a:extLst>
                  <a:ext uri="{FF2B5EF4-FFF2-40B4-BE49-F238E27FC236}">
                    <a16:creationId xmlns:a16="http://schemas.microsoft.com/office/drawing/2014/main" id="{AC9040B9-FFF4-450F-BCDD-5233C78A947D}"/>
                  </a:ext>
                </a:extLst>
              </p:cNvPr>
              <p:cNvSpPr>
                <a:spLocks/>
              </p:cNvSpPr>
              <p:nvPr/>
            </p:nvSpPr>
            <p:spPr bwMode="auto">
              <a:xfrm>
                <a:off x="5992813" y="3746500"/>
                <a:ext cx="185738" cy="17463"/>
              </a:xfrm>
              <a:custGeom>
                <a:avLst/>
                <a:gdLst>
                  <a:gd name="T0" fmla="*/ 66 w 68"/>
                  <a:gd name="T1" fmla="*/ 6 h 6"/>
                  <a:gd name="T2" fmla="*/ 3 w 68"/>
                  <a:gd name="T3" fmla="*/ 6 h 6"/>
                  <a:gd name="T4" fmla="*/ 0 w 68"/>
                  <a:gd name="T5" fmla="*/ 3 h 6"/>
                  <a:gd name="T6" fmla="*/ 0 w 68"/>
                  <a:gd name="T7" fmla="*/ 2 h 6"/>
                  <a:gd name="T8" fmla="*/ 3 w 68"/>
                  <a:gd name="T9" fmla="*/ 0 h 6"/>
                  <a:gd name="T10" fmla="*/ 66 w 68"/>
                  <a:gd name="T11" fmla="*/ 0 h 6"/>
                  <a:gd name="T12" fmla="*/ 68 w 68"/>
                  <a:gd name="T13" fmla="*/ 2 h 6"/>
                  <a:gd name="T14" fmla="*/ 68 w 68"/>
                  <a:gd name="T15" fmla="*/ 3 h 6"/>
                  <a:gd name="T16" fmla="*/ 66 w 68"/>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6">
                    <a:moveTo>
                      <a:pt x="66" y="6"/>
                    </a:moveTo>
                    <a:cubicBezTo>
                      <a:pt x="3" y="6"/>
                      <a:pt x="3" y="6"/>
                      <a:pt x="3" y="6"/>
                    </a:cubicBezTo>
                    <a:cubicBezTo>
                      <a:pt x="1" y="6"/>
                      <a:pt x="0" y="5"/>
                      <a:pt x="0" y="3"/>
                    </a:cubicBezTo>
                    <a:cubicBezTo>
                      <a:pt x="0" y="2"/>
                      <a:pt x="0" y="2"/>
                      <a:pt x="0" y="2"/>
                    </a:cubicBezTo>
                    <a:cubicBezTo>
                      <a:pt x="0" y="1"/>
                      <a:pt x="1" y="0"/>
                      <a:pt x="3" y="0"/>
                    </a:cubicBezTo>
                    <a:cubicBezTo>
                      <a:pt x="66" y="0"/>
                      <a:pt x="66" y="0"/>
                      <a:pt x="66" y="0"/>
                    </a:cubicBezTo>
                    <a:cubicBezTo>
                      <a:pt x="67" y="0"/>
                      <a:pt x="68" y="1"/>
                      <a:pt x="68" y="2"/>
                    </a:cubicBezTo>
                    <a:cubicBezTo>
                      <a:pt x="68" y="3"/>
                      <a:pt x="68" y="3"/>
                      <a:pt x="68" y="3"/>
                    </a:cubicBezTo>
                    <a:cubicBezTo>
                      <a:pt x="68" y="5"/>
                      <a:pt x="67" y="6"/>
                      <a:pt x="66" y="6"/>
                    </a:cubicBezTo>
                    <a:close/>
                  </a:path>
                </a:pathLst>
              </a:custGeom>
              <a:noFill/>
              <a:ln w="1524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 name="Freeform 372">
                <a:extLst>
                  <a:ext uri="{FF2B5EF4-FFF2-40B4-BE49-F238E27FC236}">
                    <a16:creationId xmlns:a16="http://schemas.microsoft.com/office/drawing/2014/main" id="{81D9055B-2727-4ED2-8CE5-E2DE032EB9A2}"/>
                  </a:ext>
                </a:extLst>
              </p:cNvPr>
              <p:cNvSpPr>
                <a:spLocks/>
              </p:cNvSpPr>
              <p:nvPr/>
            </p:nvSpPr>
            <p:spPr bwMode="auto">
              <a:xfrm>
                <a:off x="5992813" y="3651250"/>
                <a:ext cx="185738" cy="17463"/>
              </a:xfrm>
              <a:custGeom>
                <a:avLst/>
                <a:gdLst>
                  <a:gd name="T0" fmla="*/ 66 w 68"/>
                  <a:gd name="T1" fmla="*/ 6 h 6"/>
                  <a:gd name="T2" fmla="*/ 3 w 68"/>
                  <a:gd name="T3" fmla="*/ 6 h 6"/>
                  <a:gd name="T4" fmla="*/ 0 w 68"/>
                  <a:gd name="T5" fmla="*/ 3 h 6"/>
                  <a:gd name="T6" fmla="*/ 0 w 68"/>
                  <a:gd name="T7" fmla="*/ 2 h 6"/>
                  <a:gd name="T8" fmla="*/ 3 w 68"/>
                  <a:gd name="T9" fmla="*/ 0 h 6"/>
                  <a:gd name="T10" fmla="*/ 66 w 68"/>
                  <a:gd name="T11" fmla="*/ 0 h 6"/>
                  <a:gd name="T12" fmla="*/ 68 w 68"/>
                  <a:gd name="T13" fmla="*/ 2 h 6"/>
                  <a:gd name="T14" fmla="*/ 68 w 68"/>
                  <a:gd name="T15" fmla="*/ 3 h 6"/>
                  <a:gd name="T16" fmla="*/ 66 w 68"/>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6">
                    <a:moveTo>
                      <a:pt x="66" y="6"/>
                    </a:moveTo>
                    <a:cubicBezTo>
                      <a:pt x="3" y="6"/>
                      <a:pt x="3" y="6"/>
                      <a:pt x="3" y="6"/>
                    </a:cubicBezTo>
                    <a:cubicBezTo>
                      <a:pt x="1" y="6"/>
                      <a:pt x="0" y="5"/>
                      <a:pt x="0" y="3"/>
                    </a:cubicBezTo>
                    <a:cubicBezTo>
                      <a:pt x="0" y="2"/>
                      <a:pt x="0" y="2"/>
                      <a:pt x="0" y="2"/>
                    </a:cubicBezTo>
                    <a:cubicBezTo>
                      <a:pt x="0" y="1"/>
                      <a:pt x="1" y="0"/>
                      <a:pt x="3" y="0"/>
                    </a:cubicBezTo>
                    <a:cubicBezTo>
                      <a:pt x="66" y="0"/>
                      <a:pt x="66" y="0"/>
                      <a:pt x="66" y="0"/>
                    </a:cubicBezTo>
                    <a:cubicBezTo>
                      <a:pt x="67" y="0"/>
                      <a:pt x="68" y="1"/>
                      <a:pt x="68" y="2"/>
                    </a:cubicBezTo>
                    <a:cubicBezTo>
                      <a:pt x="68" y="3"/>
                      <a:pt x="68" y="3"/>
                      <a:pt x="68" y="3"/>
                    </a:cubicBezTo>
                    <a:cubicBezTo>
                      <a:pt x="68" y="5"/>
                      <a:pt x="67" y="6"/>
                      <a:pt x="66" y="6"/>
                    </a:cubicBezTo>
                    <a:close/>
                  </a:path>
                </a:pathLst>
              </a:custGeom>
              <a:noFill/>
              <a:ln w="1524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 name="Line 373">
                <a:extLst>
                  <a:ext uri="{FF2B5EF4-FFF2-40B4-BE49-F238E27FC236}">
                    <a16:creationId xmlns:a16="http://schemas.microsoft.com/office/drawing/2014/main" id="{80516B72-FAC2-4084-AE62-A248F3C2F272}"/>
                  </a:ext>
                </a:extLst>
              </p:cNvPr>
              <p:cNvSpPr>
                <a:spLocks noChangeShapeType="1"/>
              </p:cNvSpPr>
              <p:nvPr/>
            </p:nvSpPr>
            <p:spPr bwMode="auto">
              <a:xfrm>
                <a:off x="6086475" y="3840163"/>
                <a:ext cx="0" cy="19050"/>
              </a:xfrm>
              <a:prstGeom prst="line">
                <a:avLst/>
              </a:prstGeom>
              <a:noFill/>
              <a:ln w="15240" cap="rnd">
                <a:solidFill>
                  <a:schemeClr val="accent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 name="Line 374">
                <a:extLst>
                  <a:ext uri="{FF2B5EF4-FFF2-40B4-BE49-F238E27FC236}">
                    <a16:creationId xmlns:a16="http://schemas.microsoft.com/office/drawing/2014/main" id="{D57B0EB4-4917-4A1B-B9CF-22235A09BF6B}"/>
                  </a:ext>
                </a:extLst>
              </p:cNvPr>
              <p:cNvSpPr>
                <a:spLocks noChangeShapeType="1"/>
              </p:cNvSpPr>
              <p:nvPr/>
            </p:nvSpPr>
            <p:spPr bwMode="auto">
              <a:xfrm>
                <a:off x="5969000" y="3883025"/>
                <a:ext cx="90488" cy="0"/>
              </a:xfrm>
              <a:prstGeom prst="line">
                <a:avLst/>
              </a:prstGeom>
              <a:noFill/>
              <a:ln w="15240" cap="rnd">
                <a:solidFill>
                  <a:schemeClr val="accent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 name="Line 375">
                <a:extLst>
                  <a:ext uri="{FF2B5EF4-FFF2-40B4-BE49-F238E27FC236}">
                    <a16:creationId xmlns:a16="http://schemas.microsoft.com/office/drawing/2014/main" id="{1B5D5254-E3B3-404D-98D9-1B4B5FC32A18}"/>
                  </a:ext>
                </a:extLst>
              </p:cNvPr>
              <p:cNvSpPr>
                <a:spLocks noChangeShapeType="1"/>
              </p:cNvSpPr>
              <p:nvPr/>
            </p:nvSpPr>
            <p:spPr bwMode="auto">
              <a:xfrm>
                <a:off x="6113463" y="3883025"/>
                <a:ext cx="93663" cy="0"/>
              </a:xfrm>
              <a:prstGeom prst="line">
                <a:avLst/>
              </a:prstGeom>
              <a:noFill/>
              <a:ln w="15240" cap="rnd">
                <a:solidFill>
                  <a:schemeClr val="accent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 name="Oval 376">
                <a:extLst>
                  <a:ext uri="{FF2B5EF4-FFF2-40B4-BE49-F238E27FC236}">
                    <a16:creationId xmlns:a16="http://schemas.microsoft.com/office/drawing/2014/main" id="{49D2062C-6977-449F-94A4-878A5195F07F}"/>
                  </a:ext>
                </a:extLst>
              </p:cNvPr>
              <p:cNvSpPr>
                <a:spLocks noChangeArrowheads="1"/>
              </p:cNvSpPr>
              <p:nvPr/>
            </p:nvSpPr>
            <p:spPr bwMode="auto">
              <a:xfrm>
                <a:off x="6061075" y="3859213"/>
                <a:ext cx="52388" cy="50800"/>
              </a:xfrm>
              <a:prstGeom prst="ellipse">
                <a:avLst/>
              </a:prstGeom>
              <a:noFill/>
              <a:ln w="1524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 name="Freeform 377">
                <a:extLst>
                  <a:ext uri="{FF2B5EF4-FFF2-40B4-BE49-F238E27FC236}">
                    <a16:creationId xmlns:a16="http://schemas.microsoft.com/office/drawing/2014/main" id="{86CA58C8-F106-4CD0-84AB-54053AAF465D}"/>
                  </a:ext>
                </a:extLst>
              </p:cNvPr>
              <p:cNvSpPr>
                <a:spLocks noEditPoints="1"/>
              </p:cNvSpPr>
              <p:nvPr/>
            </p:nvSpPr>
            <p:spPr bwMode="auto">
              <a:xfrm>
                <a:off x="5972175" y="3763963"/>
                <a:ext cx="231775" cy="76200"/>
              </a:xfrm>
              <a:custGeom>
                <a:avLst/>
                <a:gdLst>
                  <a:gd name="T0" fmla="*/ 83 w 85"/>
                  <a:gd name="T1" fmla="*/ 0 h 28"/>
                  <a:gd name="T2" fmla="*/ 2 w 85"/>
                  <a:gd name="T3" fmla="*/ 0 h 28"/>
                  <a:gd name="T4" fmla="*/ 0 w 85"/>
                  <a:gd name="T5" fmla="*/ 2 h 28"/>
                  <a:gd name="T6" fmla="*/ 0 w 85"/>
                  <a:gd name="T7" fmla="*/ 26 h 28"/>
                  <a:gd name="T8" fmla="*/ 2 w 85"/>
                  <a:gd name="T9" fmla="*/ 28 h 28"/>
                  <a:gd name="T10" fmla="*/ 83 w 85"/>
                  <a:gd name="T11" fmla="*/ 28 h 28"/>
                  <a:gd name="T12" fmla="*/ 85 w 85"/>
                  <a:gd name="T13" fmla="*/ 26 h 28"/>
                  <a:gd name="T14" fmla="*/ 85 w 85"/>
                  <a:gd name="T15" fmla="*/ 2 h 28"/>
                  <a:gd name="T16" fmla="*/ 83 w 85"/>
                  <a:gd name="T17" fmla="*/ 0 h 28"/>
                  <a:gd name="T18" fmla="*/ 69 w 85"/>
                  <a:gd name="T19" fmla="*/ 20 h 28"/>
                  <a:gd name="T20" fmla="*/ 64 w 85"/>
                  <a:gd name="T21" fmla="*/ 14 h 28"/>
                  <a:gd name="T22" fmla="*/ 69 w 85"/>
                  <a:gd name="T23" fmla="*/ 9 h 28"/>
                  <a:gd name="T24" fmla="*/ 75 w 85"/>
                  <a:gd name="T25" fmla="*/ 14 h 28"/>
                  <a:gd name="T26" fmla="*/ 69 w 85"/>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28">
                    <a:moveTo>
                      <a:pt x="83" y="0"/>
                    </a:moveTo>
                    <a:cubicBezTo>
                      <a:pt x="2" y="0"/>
                      <a:pt x="2" y="0"/>
                      <a:pt x="2" y="0"/>
                    </a:cubicBezTo>
                    <a:cubicBezTo>
                      <a:pt x="1" y="0"/>
                      <a:pt x="0" y="1"/>
                      <a:pt x="0" y="2"/>
                    </a:cubicBezTo>
                    <a:cubicBezTo>
                      <a:pt x="0" y="26"/>
                      <a:pt x="0" y="26"/>
                      <a:pt x="0" y="26"/>
                    </a:cubicBezTo>
                    <a:cubicBezTo>
                      <a:pt x="0" y="27"/>
                      <a:pt x="1" y="28"/>
                      <a:pt x="2" y="28"/>
                    </a:cubicBezTo>
                    <a:cubicBezTo>
                      <a:pt x="83" y="28"/>
                      <a:pt x="83" y="28"/>
                      <a:pt x="83" y="28"/>
                    </a:cubicBezTo>
                    <a:cubicBezTo>
                      <a:pt x="84" y="28"/>
                      <a:pt x="85" y="27"/>
                      <a:pt x="85" y="26"/>
                    </a:cubicBezTo>
                    <a:cubicBezTo>
                      <a:pt x="85" y="2"/>
                      <a:pt x="85" y="2"/>
                      <a:pt x="85" y="2"/>
                    </a:cubicBezTo>
                    <a:cubicBezTo>
                      <a:pt x="85" y="1"/>
                      <a:pt x="84" y="0"/>
                      <a:pt x="83" y="0"/>
                    </a:cubicBezTo>
                    <a:close/>
                    <a:moveTo>
                      <a:pt x="69" y="20"/>
                    </a:moveTo>
                    <a:cubicBezTo>
                      <a:pt x="66" y="20"/>
                      <a:pt x="64" y="17"/>
                      <a:pt x="64" y="14"/>
                    </a:cubicBezTo>
                    <a:cubicBezTo>
                      <a:pt x="64" y="11"/>
                      <a:pt x="66" y="9"/>
                      <a:pt x="69" y="9"/>
                    </a:cubicBezTo>
                    <a:cubicBezTo>
                      <a:pt x="72" y="9"/>
                      <a:pt x="75" y="11"/>
                      <a:pt x="75" y="14"/>
                    </a:cubicBezTo>
                    <a:cubicBezTo>
                      <a:pt x="75" y="17"/>
                      <a:pt x="72" y="20"/>
                      <a:pt x="69" y="20"/>
                    </a:cubicBezTo>
                    <a:close/>
                  </a:path>
                </a:pathLst>
              </a:custGeom>
              <a:noFill/>
              <a:ln w="1524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 name="Freeform 378">
                <a:extLst>
                  <a:ext uri="{FF2B5EF4-FFF2-40B4-BE49-F238E27FC236}">
                    <a16:creationId xmlns:a16="http://schemas.microsoft.com/office/drawing/2014/main" id="{4C4380F6-E076-47F9-BCC4-41A8C9B4B19A}"/>
                  </a:ext>
                </a:extLst>
              </p:cNvPr>
              <p:cNvSpPr>
                <a:spLocks noEditPoints="1"/>
              </p:cNvSpPr>
              <p:nvPr/>
            </p:nvSpPr>
            <p:spPr bwMode="auto">
              <a:xfrm>
                <a:off x="5972175" y="3668713"/>
                <a:ext cx="231775" cy="76200"/>
              </a:xfrm>
              <a:custGeom>
                <a:avLst/>
                <a:gdLst>
                  <a:gd name="T0" fmla="*/ 83 w 85"/>
                  <a:gd name="T1" fmla="*/ 0 h 28"/>
                  <a:gd name="T2" fmla="*/ 2 w 85"/>
                  <a:gd name="T3" fmla="*/ 0 h 28"/>
                  <a:gd name="T4" fmla="*/ 0 w 85"/>
                  <a:gd name="T5" fmla="*/ 2 h 28"/>
                  <a:gd name="T6" fmla="*/ 0 w 85"/>
                  <a:gd name="T7" fmla="*/ 27 h 28"/>
                  <a:gd name="T8" fmla="*/ 2 w 85"/>
                  <a:gd name="T9" fmla="*/ 28 h 28"/>
                  <a:gd name="T10" fmla="*/ 83 w 85"/>
                  <a:gd name="T11" fmla="*/ 28 h 28"/>
                  <a:gd name="T12" fmla="*/ 85 w 85"/>
                  <a:gd name="T13" fmla="*/ 27 h 28"/>
                  <a:gd name="T14" fmla="*/ 85 w 85"/>
                  <a:gd name="T15" fmla="*/ 2 h 28"/>
                  <a:gd name="T16" fmla="*/ 83 w 85"/>
                  <a:gd name="T17" fmla="*/ 0 h 28"/>
                  <a:gd name="T18" fmla="*/ 69 w 85"/>
                  <a:gd name="T19" fmla="*/ 20 h 28"/>
                  <a:gd name="T20" fmla="*/ 64 w 85"/>
                  <a:gd name="T21" fmla="*/ 14 h 28"/>
                  <a:gd name="T22" fmla="*/ 69 w 85"/>
                  <a:gd name="T23" fmla="*/ 8 h 28"/>
                  <a:gd name="T24" fmla="*/ 75 w 85"/>
                  <a:gd name="T25" fmla="*/ 14 h 28"/>
                  <a:gd name="T26" fmla="*/ 69 w 85"/>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28">
                    <a:moveTo>
                      <a:pt x="83" y="0"/>
                    </a:moveTo>
                    <a:cubicBezTo>
                      <a:pt x="2" y="0"/>
                      <a:pt x="2" y="0"/>
                      <a:pt x="2" y="0"/>
                    </a:cubicBezTo>
                    <a:cubicBezTo>
                      <a:pt x="1" y="0"/>
                      <a:pt x="0" y="1"/>
                      <a:pt x="0" y="2"/>
                    </a:cubicBezTo>
                    <a:cubicBezTo>
                      <a:pt x="0" y="27"/>
                      <a:pt x="0" y="27"/>
                      <a:pt x="0" y="27"/>
                    </a:cubicBezTo>
                    <a:cubicBezTo>
                      <a:pt x="0" y="28"/>
                      <a:pt x="1" y="28"/>
                      <a:pt x="2" y="28"/>
                    </a:cubicBezTo>
                    <a:cubicBezTo>
                      <a:pt x="83" y="28"/>
                      <a:pt x="83" y="28"/>
                      <a:pt x="83" y="28"/>
                    </a:cubicBezTo>
                    <a:cubicBezTo>
                      <a:pt x="84" y="28"/>
                      <a:pt x="85" y="28"/>
                      <a:pt x="85" y="27"/>
                    </a:cubicBezTo>
                    <a:cubicBezTo>
                      <a:pt x="85" y="2"/>
                      <a:pt x="85" y="2"/>
                      <a:pt x="85" y="2"/>
                    </a:cubicBezTo>
                    <a:cubicBezTo>
                      <a:pt x="85" y="1"/>
                      <a:pt x="84" y="0"/>
                      <a:pt x="83" y="0"/>
                    </a:cubicBezTo>
                    <a:close/>
                    <a:moveTo>
                      <a:pt x="69" y="20"/>
                    </a:moveTo>
                    <a:cubicBezTo>
                      <a:pt x="66" y="20"/>
                      <a:pt x="64" y="17"/>
                      <a:pt x="64" y="14"/>
                    </a:cubicBezTo>
                    <a:cubicBezTo>
                      <a:pt x="64" y="11"/>
                      <a:pt x="66" y="8"/>
                      <a:pt x="69" y="8"/>
                    </a:cubicBezTo>
                    <a:cubicBezTo>
                      <a:pt x="72" y="8"/>
                      <a:pt x="75" y="11"/>
                      <a:pt x="75" y="14"/>
                    </a:cubicBezTo>
                    <a:cubicBezTo>
                      <a:pt x="75" y="17"/>
                      <a:pt x="72" y="20"/>
                      <a:pt x="69" y="20"/>
                    </a:cubicBezTo>
                    <a:close/>
                  </a:path>
                </a:pathLst>
              </a:custGeom>
              <a:noFill/>
              <a:ln w="1524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 name="Freeform 379">
                <a:extLst>
                  <a:ext uri="{FF2B5EF4-FFF2-40B4-BE49-F238E27FC236}">
                    <a16:creationId xmlns:a16="http://schemas.microsoft.com/office/drawing/2014/main" id="{977D6558-050D-4EB2-909F-0F8DD94CFF8E}"/>
                  </a:ext>
                </a:extLst>
              </p:cNvPr>
              <p:cNvSpPr>
                <a:spLocks noEditPoints="1"/>
              </p:cNvSpPr>
              <p:nvPr/>
            </p:nvSpPr>
            <p:spPr bwMode="auto">
              <a:xfrm>
                <a:off x="5972175" y="3571875"/>
                <a:ext cx="231775" cy="79375"/>
              </a:xfrm>
              <a:custGeom>
                <a:avLst/>
                <a:gdLst>
                  <a:gd name="T0" fmla="*/ 83 w 85"/>
                  <a:gd name="T1" fmla="*/ 0 h 29"/>
                  <a:gd name="T2" fmla="*/ 2 w 85"/>
                  <a:gd name="T3" fmla="*/ 0 h 29"/>
                  <a:gd name="T4" fmla="*/ 0 w 85"/>
                  <a:gd name="T5" fmla="*/ 2 h 29"/>
                  <a:gd name="T6" fmla="*/ 0 w 85"/>
                  <a:gd name="T7" fmla="*/ 27 h 29"/>
                  <a:gd name="T8" fmla="*/ 2 w 85"/>
                  <a:gd name="T9" fmla="*/ 29 h 29"/>
                  <a:gd name="T10" fmla="*/ 83 w 85"/>
                  <a:gd name="T11" fmla="*/ 29 h 29"/>
                  <a:gd name="T12" fmla="*/ 85 w 85"/>
                  <a:gd name="T13" fmla="*/ 27 h 29"/>
                  <a:gd name="T14" fmla="*/ 85 w 85"/>
                  <a:gd name="T15" fmla="*/ 2 h 29"/>
                  <a:gd name="T16" fmla="*/ 83 w 85"/>
                  <a:gd name="T17" fmla="*/ 0 h 29"/>
                  <a:gd name="T18" fmla="*/ 69 w 85"/>
                  <a:gd name="T19" fmla="*/ 20 h 29"/>
                  <a:gd name="T20" fmla="*/ 64 w 85"/>
                  <a:gd name="T21" fmla="*/ 14 h 29"/>
                  <a:gd name="T22" fmla="*/ 69 w 85"/>
                  <a:gd name="T23" fmla="*/ 9 h 29"/>
                  <a:gd name="T24" fmla="*/ 75 w 85"/>
                  <a:gd name="T25" fmla="*/ 14 h 29"/>
                  <a:gd name="T26" fmla="*/ 69 w 85"/>
                  <a:gd name="T2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29">
                    <a:moveTo>
                      <a:pt x="83" y="0"/>
                    </a:moveTo>
                    <a:cubicBezTo>
                      <a:pt x="2" y="0"/>
                      <a:pt x="2" y="0"/>
                      <a:pt x="2" y="0"/>
                    </a:cubicBezTo>
                    <a:cubicBezTo>
                      <a:pt x="1" y="0"/>
                      <a:pt x="0" y="1"/>
                      <a:pt x="0" y="2"/>
                    </a:cubicBezTo>
                    <a:cubicBezTo>
                      <a:pt x="0" y="27"/>
                      <a:pt x="0" y="27"/>
                      <a:pt x="0" y="27"/>
                    </a:cubicBezTo>
                    <a:cubicBezTo>
                      <a:pt x="0" y="28"/>
                      <a:pt x="1" y="29"/>
                      <a:pt x="2" y="29"/>
                    </a:cubicBezTo>
                    <a:cubicBezTo>
                      <a:pt x="83" y="29"/>
                      <a:pt x="83" y="29"/>
                      <a:pt x="83" y="29"/>
                    </a:cubicBezTo>
                    <a:cubicBezTo>
                      <a:pt x="84" y="29"/>
                      <a:pt x="85" y="28"/>
                      <a:pt x="85" y="27"/>
                    </a:cubicBezTo>
                    <a:cubicBezTo>
                      <a:pt x="85" y="2"/>
                      <a:pt x="85" y="2"/>
                      <a:pt x="85" y="2"/>
                    </a:cubicBezTo>
                    <a:cubicBezTo>
                      <a:pt x="85" y="1"/>
                      <a:pt x="84" y="0"/>
                      <a:pt x="83" y="0"/>
                    </a:cubicBezTo>
                    <a:close/>
                    <a:moveTo>
                      <a:pt x="69" y="20"/>
                    </a:moveTo>
                    <a:cubicBezTo>
                      <a:pt x="66" y="20"/>
                      <a:pt x="64" y="17"/>
                      <a:pt x="64" y="14"/>
                    </a:cubicBezTo>
                    <a:cubicBezTo>
                      <a:pt x="64" y="11"/>
                      <a:pt x="66" y="9"/>
                      <a:pt x="69" y="9"/>
                    </a:cubicBezTo>
                    <a:cubicBezTo>
                      <a:pt x="72" y="9"/>
                      <a:pt x="75" y="11"/>
                      <a:pt x="75" y="14"/>
                    </a:cubicBezTo>
                    <a:cubicBezTo>
                      <a:pt x="75" y="17"/>
                      <a:pt x="72" y="20"/>
                      <a:pt x="69" y="20"/>
                    </a:cubicBezTo>
                    <a:close/>
                  </a:path>
                </a:pathLst>
              </a:custGeom>
              <a:noFill/>
              <a:ln w="1524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 name="Rectangle 380">
                <a:extLst>
                  <a:ext uri="{FF2B5EF4-FFF2-40B4-BE49-F238E27FC236}">
                    <a16:creationId xmlns:a16="http://schemas.microsoft.com/office/drawing/2014/main" id="{63BE91DF-D9AF-4BE6-B32B-EDCF1FD601E2}"/>
                  </a:ext>
                </a:extLst>
              </p:cNvPr>
              <p:cNvSpPr>
                <a:spLocks noChangeArrowheads="1"/>
              </p:cNvSpPr>
              <p:nvPr/>
            </p:nvSpPr>
            <p:spPr bwMode="auto">
              <a:xfrm>
                <a:off x="6045200" y="3609975"/>
                <a:ext cx="3175" cy="3175"/>
              </a:xfrm>
              <a:prstGeom prst="rect">
                <a:avLst/>
              </a:prstGeom>
              <a:solidFill>
                <a:srgbClr val="9BD2FA"/>
              </a:solidFill>
              <a:ln w="1524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2" name="Rectangle 381">
                <a:extLst>
                  <a:ext uri="{FF2B5EF4-FFF2-40B4-BE49-F238E27FC236}">
                    <a16:creationId xmlns:a16="http://schemas.microsoft.com/office/drawing/2014/main" id="{B2C2C845-7916-4D12-B47C-2930B1205B89}"/>
                  </a:ext>
                </a:extLst>
              </p:cNvPr>
              <p:cNvSpPr>
                <a:spLocks noChangeArrowheads="1"/>
              </p:cNvSpPr>
              <p:nvPr/>
            </p:nvSpPr>
            <p:spPr bwMode="auto">
              <a:xfrm>
                <a:off x="6007100" y="3609975"/>
                <a:ext cx="4763" cy="3175"/>
              </a:xfrm>
              <a:prstGeom prst="rect">
                <a:avLst/>
              </a:prstGeom>
              <a:solidFill>
                <a:srgbClr val="9BD2FA"/>
              </a:solidFill>
              <a:ln w="1524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3" name="Rectangle 382">
                <a:extLst>
                  <a:ext uri="{FF2B5EF4-FFF2-40B4-BE49-F238E27FC236}">
                    <a16:creationId xmlns:a16="http://schemas.microsoft.com/office/drawing/2014/main" id="{1D972061-966E-48C7-A0EE-07EB9CE03ABF}"/>
                  </a:ext>
                </a:extLst>
              </p:cNvPr>
              <p:cNvSpPr>
                <a:spLocks noChangeArrowheads="1"/>
              </p:cNvSpPr>
              <p:nvPr/>
            </p:nvSpPr>
            <p:spPr bwMode="auto">
              <a:xfrm>
                <a:off x="6045200" y="3706813"/>
                <a:ext cx="3175" cy="1588"/>
              </a:xfrm>
              <a:prstGeom prst="rect">
                <a:avLst/>
              </a:prstGeom>
              <a:solidFill>
                <a:srgbClr val="9BD2FA"/>
              </a:solidFill>
              <a:ln w="1524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4" name="Rectangle 383">
                <a:extLst>
                  <a:ext uri="{FF2B5EF4-FFF2-40B4-BE49-F238E27FC236}">
                    <a16:creationId xmlns:a16="http://schemas.microsoft.com/office/drawing/2014/main" id="{E4F16BCB-EBAD-473E-9193-19F527B1E77F}"/>
                  </a:ext>
                </a:extLst>
              </p:cNvPr>
              <p:cNvSpPr>
                <a:spLocks noChangeArrowheads="1"/>
              </p:cNvSpPr>
              <p:nvPr/>
            </p:nvSpPr>
            <p:spPr bwMode="auto">
              <a:xfrm>
                <a:off x="6007100" y="3706813"/>
                <a:ext cx="4763" cy="1588"/>
              </a:xfrm>
              <a:prstGeom prst="rect">
                <a:avLst/>
              </a:prstGeom>
              <a:solidFill>
                <a:srgbClr val="9BD2FA"/>
              </a:solidFill>
              <a:ln w="1524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5" name="Rectangle 384">
                <a:extLst>
                  <a:ext uri="{FF2B5EF4-FFF2-40B4-BE49-F238E27FC236}">
                    <a16:creationId xmlns:a16="http://schemas.microsoft.com/office/drawing/2014/main" id="{0719452D-ED11-49C4-80F9-8A80C2042DB3}"/>
                  </a:ext>
                </a:extLst>
              </p:cNvPr>
              <p:cNvSpPr>
                <a:spLocks noChangeArrowheads="1"/>
              </p:cNvSpPr>
              <p:nvPr/>
            </p:nvSpPr>
            <p:spPr bwMode="auto">
              <a:xfrm>
                <a:off x="6045200" y="3802063"/>
                <a:ext cx="3175" cy="4763"/>
              </a:xfrm>
              <a:prstGeom prst="rect">
                <a:avLst/>
              </a:prstGeom>
              <a:solidFill>
                <a:srgbClr val="9BD2FA"/>
              </a:solidFill>
              <a:ln w="1524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6" name="Rectangle 385">
                <a:extLst>
                  <a:ext uri="{FF2B5EF4-FFF2-40B4-BE49-F238E27FC236}">
                    <a16:creationId xmlns:a16="http://schemas.microsoft.com/office/drawing/2014/main" id="{8336AB38-F6CC-49FF-AE03-3BC1061E4AAE}"/>
                  </a:ext>
                </a:extLst>
              </p:cNvPr>
              <p:cNvSpPr>
                <a:spLocks noChangeArrowheads="1"/>
              </p:cNvSpPr>
              <p:nvPr/>
            </p:nvSpPr>
            <p:spPr bwMode="auto">
              <a:xfrm>
                <a:off x="6007100" y="3802063"/>
                <a:ext cx="4763" cy="4763"/>
              </a:xfrm>
              <a:prstGeom prst="rect">
                <a:avLst/>
              </a:prstGeom>
              <a:solidFill>
                <a:srgbClr val="9BD2FA"/>
              </a:solidFill>
              <a:ln w="1524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1" name="Group 60">
              <a:extLst>
                <a:ext uri="{FF2B5EF4-FFF2-40B4-BE49-F238E27FC236}">
                  <a16:creationId xmlns:a16="http://schemas.microsoft.com/office/drawing/2014/main" id="{53C7C2C3-7AEE-4941-8A84-B8BFE715C1A3}"/>
                </a:ext>
              </a:extLst>
            </p:cNvPr>
            <p:cNvGrpSpPr>
              <a:grpSpLocks noChangeAspect="1"/>
            </p:cNvGrpSpPr>
            <p:nvPr/>
          </p:nvGrpSpPr>
          <p:grpSpPr>
            <a:xfrm>
              <a:off x="913679" y="1654630"/>
              <a:ext cx="379836" cy="378886"/>
              <a:chOff x="3598863" y="1477963"/>
              <a:chExt cx="633413" cy="631825"/>
            </a:xfrm>
          </p:grpSpPr>
          <p:sp>
            <p:nvSpPr>
              <p:cNvPr id="390" name="Freeform 453">
                <a:extLst>
                  <a:ext uri="{FF2B5EF4-FFF2-40B4-BE49-F238E27FC236}">
                    <a16:creationId xmlns:a16="http://schemas.microsoft.com/office/drawing/2014/main" id="{1F06A255-2C3F-4331-891E-B07D950C5589}"/>
                  </a:ext>
                </a:extLst>
              </p:cNvPr>
              <p:cNvSpPr>
                <a:spLocks/>
              </p:cNvSpPr>
              <p:nvPr/>
            </p:nvSpPr>
            <p:spPr bwMode="auto">
              <a:xfrm>
                <a:off x="3598863" y="1477963"/>
                <a:ext cx="633413" cy="631825"/>
              </a:xfrm>
              <a:custGeom>
                <a:avLst/>
                <a:gdLst>
                  <a:gd name="T0" fmla="*/ 208 w 232"/>
                  <a:gd name="T1" fmla="*/ 232 h 232"/>
                  <a:gd name="T2" fmla="*/ 24 w 232"/>
                  <a:gd name="T3" fmla="*/ 232 h 232"/>
                  <a:gd name="T4" fmla="*/ 0 w 232"/>
                  <a:gd name="T5" fmla="*/ 208 h 232"/>
                  <a:gd name="T6" fmla="*/ 0 w 232"/>
                  <a:gd name="T7" fmla="*/ 24 h 232"/>
                  <a:gd name="T8" fmla="*/ 24 w 232"/>
                  <a:gd name="T9" fmla="*/ 0 h 232"/>
                  <a:gd name="T10" fmla="*/ 208 w 232"/>
                  <a:gd name="T11" fmla="*/ 0 h 232"/>
                  <a:gd name="T12" fmla="*/ 232 w 232"/>
                  <a:gd name="T13" fmla="*/ 24 h 232"/>
                  <a:gd name="T14" fmla="*/ 232 w 232"/>
                  <a:gd name="T15" fmla="*/ 208 h 232"/>
                  <a:gd name="T16" fmla="*/ 208 w 232"/>
                  <a:gd name="T17"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232">
                    <a:moveTo>
                      <a:pt x="208" y="232"/>
                    </a:moveTo>
                    <a:cubicBezTo>
                      <a:pt x="24" y="232"/>
                      <a:pt x="24" y="232"/>
                      <a:pt x="24" y="232"/>
                    </a:cubicBezTo>
                    <a:cubicBezTo>
                      <a:pt x="11" y="232"/>
                      <a:pt x="0" y="221"/>
                      <a:pt x="0" y="208"/>
                    </a:cubicBezTo>
                    <a:cubicBezTo>
                      <a:pt x="0" y="24"/>
                      <a:pt x="0" y="24"/>
                      <a:pt x="0" y="24"/>
                    </a:cubicBezTo>
                    <a:cubicBezTo>
                      <a:pt x="0" y="11"/>
                      <a:pt x="11" y="0"/>
                      <a:pt x="24" y="0"/>
                    </a:cubicBezTo>
                    <a:cubicBezTo>
                      <a:pt x="208" y="0"/>
                      <a:pt x="208" y="0"/>
                      <a:pt x="208" y="0"/>
                    </a:cubicBezTo>
                    <a:cubicBezTo>
                      <a:pt x="221" y="0"/>
                      <a:pt x="232" y="11"/>
                      <a:pt x="232" y="24"/>
                    </a:cubicBezTo>
                    <a:cubicBezTo>
                      <a:pt x="232" y="208"/>
                      <a:pt x="232" y="208"/>
                      <a:pt x="232" y="208"/>
                    </a:cubicBezTo>
                    <a:cubicBezTo>
                      <a:pt x="232" y="221"/>
                      <a:pt x="221" y="232"/>
                      <a:pt x="208" y="232"/>
                    </a:cubicBezTo>
                    <a:close/>
                  </a:path>
                </a:pathLst>
              </a:custGeom>
              <a:noFill/>
              <a:ln w="1524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 name="Freeform 454">
                <a:extLst>
                  <a:ext uri="{FF2B5EF4-FFF2-40B4-BE49-F238E27FC236}">
                    <a16:creationId xmlns:a16="http://schemas.microsoft.com/office/drawing/2014/main" id="{2119E8D4-64F8-42E7-8CE0-65869857E6AC}"/>
                  </a:ext>
                </a:extLst>
              </p:cNvPr>
              <p:cNvSpPr>
                <a:spLocks/>
              </p:cNvSpPr>
              <p:nvPr/>
            </p:nvSpPr>
            <p:spPr bwMode="auto">
              <a:xfrm>
                <a:off x="3740150" y="1597025"/>
                <a:ext cx="349250" cy="393700"/>
              </a:xfrm>
              <a:custGeom>
                <a:avLst/>
                <a:gdLst>
                  <a:gd name="T0" fmla="*/ 125 w 128"/>
                  <a:gd name="T1" fmla="*/ 0 h 144"/>
                  <a:gd name="T2" fmla="*/ 88 w 128"/>
                  <a:gd name="T3" fmla="*/ 0 h 144"/>
                  <a:gd name="T4" fmla="*/ 85 w 128"/>
                  <a:gd name="T5" fmla="*/ 3 h 144"/>
                  <a:gd name="T6" fmla="*/ 85 w 128"/>
                  <a:gd name="T7" fmla="*/ 51 h 144"/>
                  <a:gd name="T8" fmla="*/ 43 w 128"/>
                  <a:gd name="T9" fmla="*/ 51 h 144"/>
                  <a:gd name="T10" fmla="*/ 43 w 128"/>
                  <a:gd name="T11" fmla="*/ 3 h 144"/>
                  <a:gd name="T12" fmla="*/ 40 w 128"/>
                  <a:gd name="T13" fmla="*/ 0 h 144"/>
                  <a:gd name="T14" fmla="*/ 3 w 128"/>
                  <a:gd name="T15" fmla="*/ 0 h 144"/>
                  <a:gd name="T16" fmla="*/ 0 w 128"/>
                  <a:gd name="T17" fmla="*/ 3 h 144"/>
                  <a:gd name="T18" fmla="*/ 0 w 128"/>
                  <a:gd name="T19" fmla="*/ 51 h 144"/>
                  <a:gd name="T20" fmla="*/ 0 w 128"/>
                  <a:gd name="T21" fmla="*/ 93 h 144"/>
                  <a:gd name="T22" fmla="*/ 0 w 128"/>
                  <a:gd name="T23" fmla="*/ 141 h 144"/>
                  <a:gd name="T24" fmla="*/ 3 w 128"/>
                  <a:gd name="T25" fmla="*/ 144 h 144"/>
                  <a:gd name="T26" fmla="*/ 40 w 128"/>
                  <a:gd name="T27" fmla="*/ 144 h 144"/>
                  <a:gd name="T28" fmla="*/ 43 w 128"/>
                  <a:gd name="T29" fmla="*/ 141 h 144"/>
                  <a:gd name="T30" fmla="*/ 43 w 128"/>
                  <a:gd name="T31" fmla="*/ 93 h 144"/>
                  <a:gd name="T32" fmla="*/ 85 w 128"/>
                  <a:gd name="T33" fmla="*/ 93 h 144"/>
                  <a:gd name="T34" fmla="*/ 85 w 128"/>
                  <a:gd name="T35" fmla="*/ 141 h 144"/>
                  <a:gd name="T36" fmla="*/ 88 w 128"/>
                  <a:gd name="T37" fmla="*/ 144 h 144"/>
                  <a:gd name="T38" fmla="*/ 125 w 128"/>
                  <a:gd name="T39" fmla="*/ 144 h 144"/>
                  <a:gd name="T40" fmla="*/ 128 w 128"/>
                  <a:gd name="T41" fmla="*/ 141 h 144"/>
                  <a:gd name="T42" fmla="*/ 128 w 128"/>
                  <a:gd name="T43" fmla="*/ 93 h 144"/>
                  <a:gd name="T44" fmla="*/ 128 w 128"/>
                  <a:gd name="T45" fmla="*/ 51 h 144"/>
                  <a:gd name="T46" fmla="*/ 128 w 128"/>
                  <a:gd name="T47" fmla="*/ 3 h 144"/>
                  <a:gd name="T48" fmla="*/ 125 w 128"/>
                  <a:gd name="T4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144">
                    <a:moveTo>
                      <a:pt x="125" y="0"/>
                    </a:moveTo>
                    <a:cubicBezTo>
                      <a:pt x="88" y="0"/>
                      <a:pt x="88" y="0"/>
                      <a:pt x="88" y="0"/>
                    </a:cubicBezTo>
                    <a:cubicBezTo>
                      <a:pt x="87" y="0"/>
                      <a:pt x="85" y="1"/>
                      <a:pt x="85" y="3"/>
                    </a:cubicBezTo>
                    <a:cubicBezTo>
                      <a:pt x="85" y="51"/>
                      <a:pt x="85" y="51"/>
                      <a:pt x="85" y="51"/>
                    </a:cubicBezTo>
                    <a:cubicBezTo>
                      <a:pt x="43" y="51"/>
                      <a:pt x="43" y="51"/>
                      <a:pt x="43" y="51"/>
                    </a:cubicBezTo>
                    <a:cubicBezTo>
                      <a:pt x="43" y="3"/>
                      <a:pt x="43" y="3"/>
                      <a:pt x="43" y="3"/>
                    </a:cubicBezTo>
                    <a:cubicBezTo>
                      <a:pt x="43" y="1"/>
                      <a:pt x="41" y="0"/>
                      <a:pt x="40" y="0"/>
                    </a:cubicBezTo>
                    <a:cubicBezTo>
                      <a:pt x="3" y="0"/>
                      <a:pt x="3" y="0"/>
                      <a:pt x="3" y="0"/>
                    </a:cubicBezTo>
                    <a:cubicBezTo>
                      <a:pt x="1" y="0"/>
                      <a:pt x="0" y="1"/>
                      <a:pt x="0" y="3"/>
                    </a:cubicBezTo>
                    <a:cubicBezTo>
                      <a:pt x="0" y="51"/>
                      <a:pt x="0" y="51"/>
                      <a:pt x="0" y="51"/>
                    </a:cubicBezTo>
                    <a:cubicBezTo>
                      <a:pt x="0" y="93"/>
                      <a:pt x="0" y="93"/>
                      <a:pt x="0" y="93"/>
                    </a:cubicBezTo>
                    <a:cubicBezTo>
                      <a:pt x="0" y="141"/>
                      <a:pt x="0" y="141"/>
                      <a:pt x="0" y="141"/>
                    </a:cubicBezTo>
                    <a:cubicBezTo>
                      <a:pt x="0" y="143"/>
                      <a:pt x="1" y="144"/>
                      <a:pt x="3" y="144"/>
                    </a:cubicBezTo>
                    <a:cubicBezTo>
                      <a:pt x="40" y="144"/>
                      <a:pt x="40" y="144"/>
                      <a:pt x="40" y="144"/>
                    </a:cubicBezTo>
                    <a:cubicBezTo>
                      <a:pt x="41" y="144"/>
                      <a:pt x="43" y="143"/>
                      <a:pt x="43" y="141"/>
                    </a:cubicBezTo>
                    <a:cubicBezTo>
                      <a:pt x="43" y="93"/>
                      <a:pt x="43" y="93"/>
                      <a:pt x="43" y="93"/>
                    </a:cubicBezTo>
                    <a:cubicBezTo>
                      <a:pt x="85" y="93"/>
                      <a:pt x="85" y="93"/>
                      <a:pt x="85" y="93"/>
                    </a:cubicBezTo>
                    <a:cubicBezTo>
                      <a:pt x="85" y="141"/>
                      <a:pt x="85" y="141"/>
                      <a:pt x="85" y="141"/>
                    </a:cubicBezTo>
                    <a:cubicBezTo>
                      <a:pt x="85" y="143"/>
                      <a:pt x="87" y="144"/>
                      <a:pt x="88" y="144"/>
                    </a:cubicBezTo>
                    <a:cubicBezTo>
                      <a:pt x="125" y="144"/>
                      <a:pt x="125" y="144"/>
                      <a:pt x="125" y="144"/>
                    </a:cubicBezTo>
                    <a:cubicBezTo>
                      <a:pt x="127" y="144"/>
                      <a:pt x="128" y="143"/>
                      <a:pt x="128" y="141"/>
                    </a:cubicBezTo>
                    <a:cubicBezTo>
                      <a:pt x="128" y="93"/>
                      <a:pt x="128" y="93"/>
                      <a:pt x="128" y="93"/>
                    </a:cubicBezTo>
                    <a:cubicBezTo>
                      <a:pt x="128" y="51"/>
                      <a:pt x="128" y="51"/>
                      <a:pt x="128" y="51"/>
                    </a:cubicBezTo>
                    <a:cubicBezTo>
                      <a:pt x="128" y="3"/>
                      <a:pt x="128" y="3"/>
                      <a:pt x="128" y="3"/>
                    </a:cubicBezTo>
                    <a:cubicBezTo>
                      <a:pt x="128" y="1"/>
                      <a:pt x="127" y="0"/>
                      <a:pt x="125" y="0"/>
                    </a:cubicBezTo>
                    <a:close/>
                  </a:path>
                </a:pathLst>
              </a:custGeom>
              <a:noFill/>
              <a:ln w="1524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5F9FE2E2-50D8-477D-B1AB-0D004126881E}"/>
                </a:ext>
              </a:extLst>
            </p:cNvPr>
            <p:cNvGrpSpPr>
              <a:grpSpLocks noChangeAspect="1"/>
            </p:cNvGrpSpPr>
            <p:nvPr userDrawn="1"/>
          </p:nvGrpSpPr>
          <p:grpSpPr>
            <a:xfrm>
              <a:off x="1143948" y="3001141"/>
              <a:ext cx="390906" cy="430970"/>
              <a:chOff x="5813425" y="1477963"/>
              <a:chExt cx="573088" cy="631825"/>
            </a:xfrm>
          </p:grpSpPr>
          <p:sp>
            <p:nvSpPr>
              <p:cNvPr id="387" name="Freeform 461">
                <a:extLst>
                  <a:ext uri="{FF2B5EF4-FFF2-40B4-BE49-F238E27FC236}">
                    <a16:creationId xmlns:a16="http://schemas.microsoft.com/office/drawing/2014/main" id="{BED3649A-0F80-46FB-818C-7D36BC9599B8}"/>
                  </a:ext>
                </a:extLst>
              </p:cNvPr>
              <p:cNvSpPr>
                <a:spLocks/>
              </p:cNvSpPr>
              <p:nvPr/>
            </p:nvSpPr>
            <p:spPr bwMode="auto">
              <a:xfrm>
                <a:off x="5938838" y="1635125"/>
                <a:ext cx="447675" cy="442913"/>
              </a:xfrm>
              <a:custGeom>
                <a:avLst/>
                <a:gdLst>
                  <a:gd name="T0" fmla="*/ 159 w 164"/>
                  <a:gd name="T1" fmla="*/ 123 h 162"/>
                  <a:gd name="T2" fmla="*/ 138 w 164"/>
                  <a:gd name="T3" fmla="*/ 120 h 162"/>
                  <a:gd name="T4" fmla="*/ 130 w 164"/>
                  <a:gd name="T5" fmla="*/ 126 h 162"/>
                  <a:gd name="T6" fmla="*/ 95 w 164"/>
                  <a:gd name="T7" fmla="*/ 79 h 162"/>
                  <a:gd name="T8" fmla="*/ 83 w 164"/>
                  <a:gd name="T9" fmla="*/ 73 h 162"/>
                  <a:gd name="T10" fmla="*/ 46 w 164"/>
                  <a:gd name="T11" fmla="*/ 73 h 162"/>
                  <a:gd name="T12" fmla="*/ 41 w 164"/>
                  <a:gd name="T13" fmla="*/ 51 h 162"/>
                  <a:gd name="T14" fmla="*/ 81 w 164"/>
                  <a:gd name="T15" fmla="*/ 43 h 162"/>
                  <a:gd name="T16" fmla="*/ 93 w 164"/>
                  <a:gd name="T17" fmla="*/ 25 h 162"/>
                  <a:gd name="T18" fmla="*/ 75 w 164"/>
                  <a:gd name="T19" fmla="*/ 14 h 162"/>
                  <a:gd name="T20" fmla="*/ 34 w 164"/>
                  <a:gd name="T21" fmla="*/ 22 h 162"/>
                  <a:gd name="T22" fmla="*/ 32 w 164"/>
                  <a:gd name="T23" fmla="*/ 13 h 162"/>
                  <a:gd name="T24" fmla="*/ 13 w 164"/>
                  <a:gd name="T25" fmla="*/ 2 h 162"/>
                  <a:gd name="T26" fmla="*/ 2 w 164"/>
                  <a:gd name="T27" fmla="*/ 21 h 162"/>
                  <a:gd name="T28" fmla="*/ 20 w 164"/>
                  <a:gd name="T29" fmla="*/ 92 h 162"/>
                  <a:gd name="T30" fmla="*/ 34 w 164"/>
                  <a:gd name="T31" fmla="*/ 103 h 162"/>
                  <a:gd name="T32" fmla="*/ 76 w 164"/>
                  <a:gd name="T33" fmla="*/ 103 h 162"/>
                  <a:gd name="T34" fmla="*/ 115 w 164"/>
                  <a:gd name="T35" fmla="*/ 156 h 162"/>
                  <a:gd name="T36" fmla="*/ 127 w 164"/>
                  <a:gd name="T37" fmla="*/ 162 h 162"/>
                  <a:gd name="T38" fmla="*/ 136 w 164"/>
                  <a:gd name="T39" fmla="*/ 159 h 162"/>
                  <a:gd name="T40" fmla="*/ 156 w 164"/>
                  <a:gd name="T41" fmla="*/ 144 h 162"/>
                  <a:gd name="T42" fmla="*/ 159 w 164"/>
                  <a:gd name="T43" fmla="*/ 12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162">
                    <a:moveTo>
                      <a:pt x="159" y="123"/>
                    </a:moveTo>
                    <a:cubicBezTo>
                      <a:pt x="154" y="117"/>
                      <a:pt x="145" y="115"/>
                      <a:pt x="138" y="120"/>
                    </a:cubicBezTo>
                    <a:cubicBezTo>
                      <a:pt x="130" y="126"/>
                      <a:pt x="130" y="126"/>
                      <a:pt x="130" y="126"/>
                    </a:cubicBezTo>
                    <a:cubicBezTo>
                      <a:pt x="95" y="79"/>
                      <a:pt x="95" y="79"/>
                      <a:pt x="95" y="79"/>
                    </a:cubicBezTo>
                    <a:cubicBezTo>
                      <a:pt x="92" y="75"/>
                      <a:pt x="88" y="73"/>
                      <a:pt x="83" y="73"/>
                    </a:cubicBezTo>
                    <a:cubicBezTo>
                      <a:pt x="46" y="73"/>
                      <a:pt x="46" y="73"/>
                      <a:pt x="46" y="73"/>
                    </a:cubicBezTo>
                    <a:cubicBezTo>
                      <a:pt x="41" y="51"/>
                      <a:pt x="41" y="51"/>
                      <a:pt x="41" y="51"/>
                    </a:cubicBezTo>
                    <a:cubicBezTo>
                      <a:pt x="81" y="43"/>
                      <a:pt x="81" y="43"/>
                      <a:pt x="81" y="43"/>
                    </a:cubicBezTo>
                    <a:cubicBezTo>
                      <a:pt x="89" y="41"/>
                      <a:pt x="95" y="33"/>
                      <a:pt x="93" y="25"/>
                    </a:cubicBezTo>
                    <a:cubicBezTo>
                      <a:pt x="91" y="17"/>
                      <a:pt x="83" y="12"/>
                      <a:pt x="75" y="14"/>
                    </a:cubicBezTo>
                    <a:cubicBezTo>
                      <a:pt x="34" y="22"/>
                      <a:pt x="34" y="22"/>
                      <a:pt x="34" y="22"/>
                    </a:cubicBezTo>
                    <a:cubicBezTo>
                      <a:pt x="32" y="13"/>
                      <a:pt x="32" y="13"/>
                      <a:pt x="32" y="13"/>
                    </a:cubicBezTo>
                    <a:cubicBezTo>
                      <a:pt x="30" y="5"/>
                      <a:pt x="22" y="0"/>
                      <a:pt x="13" y="2"/>
                    </a:cubicBezTo>
                    <a:cubicBezTo>
                      <a:pt x="5" y="4"/>
                      <a:pt x="0" y="12"/>
                      <a:pt x="2" y="21"/>
                    </a:cubicBezTo>
                    <a:cubicBezTo>
                      <a:pt x="20" y="92"/>
                      <a:pt x="20" y="92"/>
                      <a:pt x="20" y="92"/>
                    </a:cubicBezTo>
                    <a:cubicBezTo>
                      <a:pt x="21" y="98"/>
                      <a:pt x="27" y="103"/>
                      <a:pt x="34" y="103"/>
                    </a:cubicBezTo>
                    <a:cubicBezTo>
                      <a:pt x="76" y="103"/>
                      <a:pt x="76" y="103"/>
                      <a:pt x="76" y="103"/>
                    </a:cubicBezTo>
                    <a:cubicBezTo>
                      <a:pt x="115" y="156"/>
                      <a:pt x="115" y="156"/>
                      <a:pt x="115" y="156"/>
                    </a:cubicBezTo>
                    <a:cubicBezTo>
                      <a:pt x="118" y="160"/>
                      <a:pt x="123" y="162"/>
                      <a:pt x="127" y="162"/>
                    </a:cubicBezTo>
                    <a:cubicBezTo>
                      <a:pt x="131" y="162"/>
                      <a:pt x="134" y="161"/>
                      <a:pt x="136" y="159"/>
                    </a:cubicBezTo>
                    <a:cubicBezTo>
                      <a:pt x="156" y="144"/>
                      <a:pt x="156" y="144"/>
                      <a:pt x="156" y="144"/>
                    </a:cubicBezTo>
                    <a:cubicBezTo>
                      <a:pt x="163" y="139"/>
                      <a:pt x="164" y="130"/>
                      <a:pt x="159" y="123"/>
                    </a:cubicBezTo>
                    <a:close/>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8" name="Oval 462">
                <a:extLst>
                  <a:ext uri="{FF2B5EF4-FFF2-40B4-BE49-F238E27FC236}">
                    <a16:creationId xmlns:a16="http://schemas.microsoft.com/office/drawing/2014/main" id="{43D14150-283C-4948-B2AD-62025F8123FE}"/>
                  </a:ext>
                </a:extLst>
              </p:cNvPr>
              <p:cNvSpPr>
                <a:spLocks noChangeArrowheads="1"/>
              </p:cNvSpPr>
              <p:nvPr/>
            </p:nvSpPr>
            <p:spPr bwMode="auto">
              <a:xfrm>
                <a:off x="5900738" y="1477963"/>
                <a:ext cx="109538" cy="109538"/>
              </a:xfrm>
              <a:prstGeom prst="ellips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9" name="Freeform 463">
                <a:extLst>
                  <a:ext uri="{FF2B5EF4-FFF2-40B4-BE49-F238E27FC236}">
                    <a16:creationId xmlns:a16="http://schemas.microsoft.com/office/drawing/2014/main" id="{9A60FF35-F455-42DE-BA45-D4850A8011F9}"/>
                  </a:ext>
                </a:extLst>
              </p:cNvPr>
              <p:cNvSpPr>
                <a:spLocks/>
              </p:cNvSpPr>
              <p:nvPr/>
            </p:nvSpPr>
            <p:spPr bwMode="auto">
              <a:xfrm>
                <a:off x="5813425" y="1782763"/>
                <a:ext cx="327025" cy="327025"/>
              </a:xfrm>
              <a:custGeom>
                <a:avLst/>
                <a:gdLst>
                  <a:gd name="T0" fmla="*/ 32 w 120"/>
                  <a:gd name="T1" fmla="*/ 0 h 120"/>
                  <a:gd name="T2" fmla="*/ 0 w 120"/>
                  <a:gd name="T3" fmla="*/ 56 h 120"/>
                  <a:gd name="T4" fmla="*/ 65 w 120"/>
                  <a:gd name="T5" fmla="*/ 120 h 120"/>
                  <a:gd name="T6" fmla="*/ 120 w 120"/>
                  <a:gd name="T7" fmla="*/ 89 h 120"/>
                </a:gdLst>
                <a:ahLst/>
                <a:cxnLst>
                  <a:cxn ang="0">
                    <a:pos x="T0" y="T1"/>
                  </a:cxn>
                  <a:cxn ang="0">
                    <a:pos x="T2" y="T3"/>
                  </a:cxn>
                  <a:cxn ang="0">
                    <a:pos x="T4" y="T5"/>
                  </a:cxn>
                  <a:cxn ang="0">
                    <a:pos x="T6" y="T7"/>
                  </a:cxn>
                </a:cxnLst>
                <a:rect l="0" t="0" r="r" b="b"/>
                <a:pathLst>
                  <a:path w="120" h="120">
                    <a:moveTo>
                      <a:pt x="32" y="0"/>
                    </a:moveTo>
                    <a:cubicBezTo>
                      <a:pt x="13" y="11"/>
                      <a:pt x="0" y="32"/>
                      <a:pt x="0" y="56"/>
                    </a:cubicBezTo>
                    <a:cubicBezTo>
                      <a:pt x="0" y="91"/>
                      <a:pt x="29" y="120"/>
                      <a:pt x="65" y="120"/>
                    </a:cubicBezTo>
                    <a:cubicBezTo>
                      <a:pt x="88" y="120"/>
                      <a:pt x="109" y="108"/>
                      <a:pt x="120" y="89"/>
                    </a:cubicBezTo>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62">
              <a:extLst>
                <a:ext uri="{FF2B5EF4-FFF2-40B4-BE49-F238E27FC236}">
                  <a16:creationId xmlns:a16="http://schemas.microsoft.com/office/drawing/2014/main" id="{86236B2A-CB90-4ED0-9BCC-86ECF894C210}"/>
                </a:ext>
              </a:extLst>
            </p:cNvPr>
            <p:cNvGrpSpPr>
              <a:grpSpLocks noChangeAspect="1"/>
            </p:cNvGrpSpPr>
            <p:nvPr/>
          </p:nvGrpSpPr>
          <p:grpSpPr>
            <a:xfrm>
              <a:off x="5573769" y="1514170"/>
              <a:ext cx="390906" cy="390907"/>
              <a:chOff x="6858000" y="1463675"/>
              <a:chExt cx="660400" cy="660401"/>
            </a:xfrm>
          </p:grpSpPr>
          <p:sp>
            <p:nvSpPr>
              <p:cNvPr id="381" name="Line 464">
                <a:extLst>
                  <a:ext uri="{FF2B5EF4-FFF2-40B4-BE49-F238E27FC236}">
                    <a16:creationId xmlns:a16="http://schemas.microsoft.com/office/drawing/2014/main" id="{69012D2D-F198-4C7A-A4CB-71AC4C5B7FF0}"/>
                  </a:ext>
                </a:extLst>
              </p:cNvPr>
              <p:cNvSpPr>
                <a:spLocks noChangeShapeType="1"/>
              </p:cNvSpPr>
              <p:nvPr/>
            </p:nvSpPr>
            <p:spPr bwMode="auto">
              <a:xfrm>
                <a:off x="7346950" y="1831975"/>
                <a:ext cx="0" cy="0"/>
              </a:xfrm>
              <a:prstGeom prst="line">
                <a:avLst/>
              </a:prstGeom>
              <a:noFill/>
              <a:ln w="15240" cap="rnd">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 name="Freeform 465">
                <a:extLst>
                  <a:ext uri="{FF2B5EF4-FFF2-40B4-BE49-F238E27FC236}">
                    <a16:creationId xmlns:a16="http://schemas.microsoft.com/office/drawing/2014/main" id="{F221F877-A79D-4C99-B695-F44054E784ED}"/>
                  </a:ext>
                </a:extLst>
              </p:cNvPr>
              <p:cNvSpPr>
                <a:spLocks/>
              </p:cNvSpPr>
              <p:nvPr/>
            </p:nvSpPr>
            <p:spPr bwMode="auto">
              <a:xfrm>
                <a:off x="7077075" y="1463675"/>
                <a:ext cx="441325" cy="261938"/>
              </a:xfrm>
              <a:custGeom>
                <a:avLst/>
                <a:gdLst>
                  <a:gd name="T0" fmla="*/ 142 w 162"/>
                  <a:gd name="T1" fmla="*/ 96 h 96"/>
                  <a:gd name="T2" fmla="*/ 142 w 162"/>
                  <a:gd name="T3" fmla="*/ 25 h 96"/>
                  <a:gd name="T4" fmla="*/ 137 w 162"/>
                  <a:gd name="T5" fmla="*/ 20 h 96"/>
                  <a:gd name="T6" fmla="*/ 66 w 162"/>
                  <a:gd name="T7" fmla="*/ 20 h 96"/>
                  <a:gd name="T8" fmla="*/ 22 w 162"/>
                  <a:gd name="T9" fmla="*/ 64 h 96"/>
                  <a:gd name="T10" fmla="*/ 0 w 162"/>
                  <a:gd name="T11" fmla="*/ 86 h 96"/>
                </a:gdLst>
                <a:ahLst/>
                <a:cxnLst>
                  <a:cxn ang="0">
                    <a:pos x="T0" y="T1"/>
                  </a:cxn>
                  <a:cxn ang="0">
                    <a:pos x="T2" y="T3"/>
                  </a:cxn>
                  <a:cxn ang="0">
                    <a:pos x="T4" y="T5"/>
                  </a:cxn>
                  <a:cxn ang="0">
                    <a:pos x="T6" y="T7"/>
                  </a:cxn>
                  <a:cxn ang="0">
                    <a:pos x="T8" y="T9"/>
                  </a:cxn>
                  <a:cxn ang="0">
                    <a:pos x="T10" y="T11"/>
                  </a:cxn>
                </a:cxnLst>
                <a:rect l="0" t="0" r="r" b="b"/>
                <a:pathLst>
                  <a:path w="162" h="96">
                    <a:moveTo>
                      <a:pt x="142" y="96"/>
                    </a:moveTo>
                    <a:cubicBezTo>
                      <a:pt x="162" y="76"/>
                      <a:pt x="162" y="44"/>
                      <a:pt x="142" y="25"/>
                    </a:cubicBezTo>
                    <a:cubicBezTo>
                      <a:pt x="137" y="20"/>
                      <a:pt x="137" y="20"/>
                      <a:pt x="137" y="20"/>
                    </a:cubicBezTo>
                    <a:cubicBezTo>
                      <a:pt x="118" y="0"/>
                      <a:pt x="86" y="0"/>
                      <a:pt x="66" y="20"/>
                    </a:cubicBezTo>
                    <a:cubicBezTo>
                      <a:pt x="22" y="64"/>
                      <a:pt x="22" y="64"/>
                      <a:pt x="22" y="64"/>
                    </a:cubicBezTo>
                    <a:cubicBezTo>
                      <a:pt x="0" y="86"/>
                      <a:pt x="0" y="86"/>
                      <a:pt x="0" y="86"/>
                    </a:cubicBezTo>
                  </a:path>
                </a:pathLst>
              </a:custGeom>
              <a:noFill/>
              <a:ln w="15240" cap="rnd">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 name="Freeform 466">
                <a:extLst>
                  <a:ext uri="{FF2B5EF4-FFF2-40B4-BE49-F238E27FC236}">
                    <a16:creationId xmlns:a16="http://schemas.microsoft.com/office/drawing/2014/main" id="{01D38A79-9181-41A5-9A31-34EE218D4A5C}"/>
                  </a:ext>
                </a:extLst>
              </p:cNvPr>
              <p:cNvSpPr>
                <a:spLocks/>
              </p:cNvSpPr>
              <p:nvPr/>
            </p:nvSpPr>
            <p:spPr bwMode="auto">
              <a:xfrm>
                <a:off x="6858000" y="1690688"/>
                <a:ext cx="317500" cy="433388"/>
              </a:xfrm>
              <a:custGeom>
                <a:avLst/>
                <a:gdLst>
                  <a:gd name="T0" fmla="*/ 94 w 116"/>
                  <a:gd name="T1" fmla="*/ 141 h 159"/>
                  <a:gd name="T2" fmla="*/ 25 w 116"/>
                  <a:gd name="T3" fmla="*/ 139 h 159"/>
                  <a:gd name="T4" fmla="*/ 20 w 116"/>
                  <a:gd name="T5" fmla="*/ 134 h 159"/>
                  <a:gd name="T6" fmla="*/ 20 w 116"/>
                  <a:gd name="T7" fmla="*/ 63 h 159"/>
                  <a:gd name="T8" fmla="*/ 83 w 116"/>
                  <a:gd name="T9" fmla="*/ 0 h 159"/>
                  <a:gd name="T10" fmla="*/ 116 w 116"/>
                  <a:gd name="T11" fmla="*/ 33 h 159"/>
                </a:gdLst>
                <a:ahLst/>
                <a:cxnLst>
                  <a:cxn ang="0">
                    <a:pos x="T0" y="T1"/>
                  </a:cxn>
                  <a:cxn ang="0">
                    <a:pos x="T2" y="T3"/>
                  </a:cxn>
                  <a:cxn ang="0">
                    <a:pos x="T4" y="T5"/>
                  </a:cxn>
                  <a:cxn ang="0">
                    <a:pos x="T6" y="T7"/>
                  </a:cxn>
                  <a:cxn ang="0">
                    <a:pos x="T8" y="T9"/>
                  </a:cxn>
                  <a:cxn ang="0">
                    <a:pos x="T10" y="T11"/>
                  </a:cxn>
                </a:cxnLst>
                <a:rect l="0" t="0" r="r" b="b"/>
                <a:pathLst>
                  <a:path w="116" h="159">
                    <a:moveTo>
                      <a:pt x="94" y="141"/>
                    </a:moveTo>
                    <a:cubicBezTo>
                      <a:pt x="74" y="159"/>
                      <a:pt x="44" y="158"/>
                      <a:pt x="25" y="139"/>
                    </a:cubicBezTo>
                    <a:cubicBezTo>
                      <a:pt x="20" y="134"/>
                      <a:pt x="20" y="134"/>
                      <a:pt x="20" y="134"/>
                    </a:cubicBezTo>
                    <a:cubicBezTo>
                      <a:pt x="0" y="115"/>
                      <a:pt x="0" y="83"/>
                      <a:pt x="20" y="63"/>
                    </a:cubicBezTo>
                    <a:cubicBezTo>
                      <a:pt x="83" y="0"/>
                      <a:pt x="83" y="0"/>
                      <a:pt x="83" y="0"/>
                    </a:cubicBezTo>
                    <a:cubicBezTo>
                      <a:pt x="116" y="33"/>
                      <a:pt x="116" y="33"/>
                      <a:pt x="116" y="33"/>
                    </a:cubicBezTo>
                  </a:path>
                </a:pathLst>
              </a:custGeom>
              <a:noFill/>
              <a:ln w="1524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 name="Line 467">
                <a:extLst>
                  <a:ext uri="{FF2B5EF4-FFF2-40B4-BE49-F238E27FC236}">
                    <a16:creationId xmlns:a16="http://schemas.microsoft.com/office/drawing/2014/main" id="{5BC331A1-3D22-49F3-B237-62856EAFF214}"/>
                  </a:ext>
                </a:extLst>
              </p:cNvPr>
              <p:cNvSpPr>
                <a:spLocks noChangeShapeType="1"/>
              </p:cNvSpPr>
              <p:nvPr/>
            </p:nvSpPr>
            <p:spPr bwMode="auto">
              <a:xfrm flipH="1">
                <a:off x="7221538" y="1554163"/>
                <a:ext cx="87313" cy="87313"/>
              </a:xfrm>
              <a:prstGeom prst="line">
                <a:avLst/>
              </a:prstGeom>
              <a:noFill/>
              <a:ln w="15240" cap="rnd">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 name="Oval 468">
                <a:extLst>
                  <a:ext uri="{FF2B5EF4-FFF2-40B4-BE49-F238E27FC236}">
                    <a16:creationId xmlns:a16="http://schemas.microsoft.com/office/drawing/2014/main" id="{2E7EB001-65C2-4847-A756-D1BE932EE236}"/>
                  </a:ext>
                </a:extLst>
              </p:cNvPr>
              <p:cNvSpPr>
                <a:spLocks noChangeArrowheads="1"/>
              </p:cNvSpPr>
              <p:nvPr/>
            </p:nvSpPr>
            <p:spPr bwMode="auto">
              <a:xfrm>
                <a:off x="7177088" y="1760538"/>
                <a:ext cx="328613" cy="327025"/>
              </a:xfrm>
              <a:prstGeom prst="ellipse">
                <a:avLst/>
              </a:prstGeom>
              <a:noFill/>
              <a:ln w="15240" cap="rnd">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 name="Line 469">
                <a:extLst>
                  <a:ext uri="{FF2B5EF4-FFF2-40B4-BE49-F238E27FC236}">
                    <a16:creationId xmlns:a16="http://schemas.microsoft.com/office/drawing/2014/main" id="{B6BAB994-86BF-4A0A-81A6-65DCA15C4603}"/>
                  </a:ext>
                </a:extLst>
              </p:cNvPr>
              <p:cNvSpPr>
                <a:spLocks noChangeShapeType="1"/>
              </p:cNvSpPr>
              <p:nvPr/>
            </p:nvSpPr>
            <p:spPr bwMode="auto">
              <a:xfrm flipH="1">
                <a:off x="7253288" y="1924050"/>
                <a:ext cx="174625" cy="0"/>
              </a:xfrm>
              <a:prstGeom prst="line">
                <a:avLst/>
              </a:prstGeom>
              <a:noFill/>
              <a:ln w="15240" cap="rnd">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FFE58849-6B67-4712-A564-25455DB34190}"/>
                </a:ext>
              </a:extLst>
            </p:cNvPr>
            <p:cNvGrpSpPr>
              <a:grpSpLocks noChangeAspect="1"/>
            </p:cNvGrpSpPr>
            <p:nvPr userDrawn="1"/>
          </p:nvGrpSpPr>
          <p:grpSpPr>
            <a:xfrm>
              <a:off x="4787560" y="1481777"/>
              <a:ext cx="374390" cy="322653"/>
              <a:chOff x="5781675" y="2611438"/>
              <a:chExt cx="631825" cy="544513"/>
            </a:xfrm>
          </p:grpSpPr>
          <p:sp>
            <p:nvSpPr>
              <p:cNvPr id="376" name="Freeform 501">
                <a:extLst>
                  <a:ext uri="{FF2B5EF4-FFF2-40B4-BE49-F238E27FC236}">
                    <a16:creationId xmlns:a16="http://schemas.microsoft.com/office/drawing/2014/main" id="{2A93D623-9A4F-485C-A7DC-4C3A695D5414}"/>
                  </a:ext>
                </a:extLst>
              </p:cNvPr>
              <p:cNvSpPr>
                <a:spLocks/>
              </p:cNvSpPr>
              <p:nvPr/>
            </p:nvSpPr>
            <p:spPr bwMode="auto">
              <a:xfrm>
                <a:off x="5781675" y="2611438"/>
                <a:ext cx="631825" cy="501650"/>
              </a:xfrm>
              <a:custGeom>
                <a:avLst/>
                <a:gdLst>
                  <a:gd name="T0" fmla="*/ 216 w 232"/>
                  <a:gd name="T1" fmla="*/ 184 h 184"/>
                  <a:gd name="T2" fmla="*/ 16 w 232"/>
                  <a:gd name="T3" fmla="*/ 184 h 184"/>
                  <a:gd name="T4" fmla="*/ 0 w 232"/>
                  <a:gd name="T5" fmla="*/ 168 h 184"/>
                  <a:gd name="T6" fmla="*/ 0 w 232"/>
                  <a:gd name="T7" fmla="*/ 16 h 184"/>
                  <a:gd name="T8" fmla="*/ 16 w 232"/>
                  <a:gd name="T9" fmla="*/ 0 h 184"/>
                  <a:gd name="T10" fmla="*/ 216 w 232"/>
                  <a:gd name="T11" fmla="*/ 0 h 184"/>
                  <a:gd name="T12" fmla="*/ 232 w 232"/>
                  <a:gd name="T13" fmla="*/ 16 h 184"/>
                  <a:gd name="T14" fmla="*/ 232 w 232"/>
                  <a:gd name="T15" fmla="*/ 168 h 184"/>
                  <a:gd name="T16" fmla="*/ 216 w 232"/>
                  <a:gd name="T1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84">
                    <a:moveTo>
                      <a:pt x="216" y="184"/>
                    </a:moveTo>
                    <a:cubicBezTo>
                      <a:pt x="16" y="184"/>
                      <a:pt x="16" y="184"/>
                      <a:pt x="16" y="184"/>
                    </a:cubicBezTo>
                    <a:cubicBezTo>
                      <a:pt x="7" y="184"/>
                      <a:pt x="0" y="177"/>
                      <a:pt x="0" y="168"/>
                    </a:cubicBezTo>
                    <a:cubicBezTo>
                      <a:pt x="0" y="16"/>
                      <a:pt x="0" y="16"/>
                      <a:pt x="0" y="16"/>
                    </a:cubicBezTo>
                    <a:cubicBezTo>
                      <a:pt x="0" y="7"/>
                      <a:pt x="7" y="0"/>
                      <a:pt x="16" y="0"/>
                    </a:cubicBezTo>
                    <a:cubicBezTo>
                      <a:pt x="216" y="0"/>
                      <a:pt x="216" y="0"/>
                      <a:pt x="216" y="0"/>
                    </a:cubicBezTo>
                    <a:cubicBezTo>
                      <a:pt x="225" y="0"/>
                      <a:pt x="232" y="7"/>
                      <a:pt x="232" y="16"/>
                    </a:cubicBezTo>
                    <a:cubicBezTo>
                      <a:pt x="232" y="168"/>
                      <a:pt x="232" y="168"/>
                      <a:pt x="232" y="168"/>
                    </a:cubicBezTo>
                    <a:cubicBezTo>
                      <a:pt x="232" y="177"/>
                      <a:pt x="225" y="184"/>
                      <a:pt x="216" y="184"/>
                    </a:cubicBezTo>
                    <a:close/>
                  </a:path>
                </a:pathLst>
              </a:custGeom>
              <a:noFill/>
              <a:ln w="1524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 name="Freeform 502">
                <a:extLst>
                  <a:ext uri="{FF2B5EF4-FFF2-40B4-BE49-F238E27FC236}">
                    <a16:creationId xmlns:a16="http://schemas.microsoft.com/office/drawing/2014/main" id="{83B47378-9FB0-4916-8896-383FDABC68B3}"/>
                  </a:ext>
                </a:extLst>
              </p:cNvPr>
              <p:cNvSpPr>
                <a:spLocks/>
              </p:cNvSpPr>
              <p:nvPr/>
            </p:nvSpPr>
            <p:spPr bwMode="auto">
              <a:xfrm>
                <a:off x="5846763" y="2676525"/>
                <a:ext cx="501650" cy="349250"/>
              </a:xfrm>
              <a:custGeom>
                <a:avLst/>
                <a:gdLst>
                  <a:gd name="T0" fmla="*/ 176 w 184"/>
                  <a:gd name="T1" fmla="*/ 128 h 128"/>
                  <a:gd name="T2" fmla="*/ 8 w 184"/>
                  <a:gd name="T3" fmla="*/ 128 h 128"/>
                  <a:gd name="T4" fmla="*/ 0 w 184"/>
                  <a:gd name="T5" fmla="*/ 120 h 128"/>
                  <a:gd name="T6" fmla="*/ 0 w 184"/>
                  <a:gd name="T7" fmla="*/ 8 h 128"/>
                  <a:gd name="T8" fmla="*/ 8 w 184"/>
                  <a:gd name="T9" fmla="*/ 0 h 128"/>
                  <a:gd name="T10" fmla="*/ 176 w 184"/>
                  <a:gd name="T11" fmla="*/ 0 h 128"/>
                  <a:gd name="T12" fmla="*/ 184 w 184"/>
                  <a:gd name="T13" fmla="*/ 8 h 128"/>
                  <a:gd name="T14" fmla="*/ 184 w 184"/>
                  <a:gd name="T15" fmla="*/ 120 h 128"/>
                  <a:gd name="T16" fmla="*/ 176 w 184"/>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128">
                    <a:moveTo>
                      <a:pt x="176" y="128"/>
                    </a:moveTo>
                    <a:cubicBezTo>
                      <a:pt x="8" y="128"/>
                      <a:pt x="8" y="128"/>
                      <a:pt x="8" y="128"/>
                    </a:cubicBezTo>
                    <a:cubicBezTo>
                      <a:pt x="4" y="128"/>
                      <a:pt x="0" y="124"/>
                      <a:pt x="0" y="120"/>
                    </a:cubicBezTo>
                    <a:cubicBezTo>
                      <a:pt x="0" y="8"/>
                      <a:pt x="0" y="8"/>
                      <a:pt x="0" y="8"/>
                    </a:cubicBezTo>
                    <a:cubicBezTo>
                      <a:pt x="0" y="4"/>
                      <a:pt x="4" y="0"/>
                      <a:pt x="8" y="0"/>
                    </a:cubicBezTo>
                    <a:cubicBezTo>
                      <a:pt x="176" y="0"/>
                      <a:pt x="176" y="0"/>
                      <a:pt x="176" y="0"/>
                    </a:cubicBezTo>
                    <a:cubicBezTo>
                      <a:pt x="180" y="0"/>
                      <a:pt x="184" y="4"/>
                      <a:pt x="184" y="8"/>
                    </a:cubicBezTo>
                    <a:cubicBezTo>
                      <a:pt x="184" y="120"/>
                      <a:pt x="184" y="120"/>
                      <a:pt x="184" y="120"/>
                    </a:cubicBezTo>
                    <a:cubicBezTo>
                      <a:pt x="184" y="124"/>
                      <a:pt x="180" y="128"/>
                      <a:pt x="176" y="128"/>
                    </a:cubicBezTo>
                    <a:close/>
                  </a:path>
                </a:pathLst>
              </a:custGeom>
              <a:noFill/>
              <a:ln w="1524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 name="Freeform 503">
                <a:extLst>
                  <a:ext uri="{FF2B5EF4-FFF2-40B4-BE49-F238E27FC236}">
                    <a16:creationId xmlns:a16="http://schemas.microsoft.com/office/drawing/2014/main" id="{07D32941-9506-4A74-97AC-5EE991B47318}"/>
                  </a:ext>
                </a:extLst>
              </p:cNvPr>
              <p:cNvSpPr>
                <a:spLocks/>
              </p:cNvSpPr>
              <p:nvPr/>
            </p:nvSpPr>
            <p:spPr bwMode="auto">
              <a:xfrm>
                <a:off x="5900738" y="2752725"/>
                <a:ext cx="393700" cy="174625"/>
              </a:xfrm>
              <a:custGeom>
                <a:avLst/>
                <a:gdLst>
                  <a:gd name="T0" fmla="*/ 0 w 248"/>
                  <a:gd name="T1" fmla="*/ 66 h 110"/>
                  <a:gd name="T2" fmla="*/ 28 w 248"/>
                  <a:gd name="T3" fmla="*/ 66 h 110"/>
                  <a:gd name="T4" fmla="*/ 55 w 248"/>
                  <a:gd name="T5" fmla="*/ 0 h 110"/>
                  <a:gd name="T6" fmla="*/ 90 w 248"/>
                  <a:gd name="T7" fmla="*/ 110 h 110"/>
                  <a:gd name="T8" fmla="*/ 124 w 248"/>
                  <a:gd name="T9" fmla="*/ 29 h 110"/>
                  <a:gd name="T10" fmla="*/ 138 w 248"/>
                  <a:gd name="T11" fmla="*/ 88 h 110"/>
                  <a:gd name="T12" fmla="*/ 165 w 248"/>
                  <a:gd name="T13" fmla="*/ 29 h 110"/>
                  <a:gd name="T14" fmla="*/ 186 w 248"/>
                  <a:gd name="T15" fmla="*/ 66 h 110"/>
                  <a:gd name="T16" fmla="*/ 248 w 248"/>
                  <a:gd name="T17"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110">
                    <a:moveTo>
                      <a:pt x="0" y="66"/>
                    </a:moveTo>
                    <a:lnTo>
                      <a:pt x="28" y="66"/>
                    </a:lnTo>
                    <a:lnTo>
                      <a:pt x="55" y="0"/>
                    </a:lnTo>
                    <a:lnTo>
                      <a:pt x="90" y="110"/>
                    </a:lnTo>
                    <a:lnTo>
                      <a:pt x="124" y="29"/>
                    </a:lnTo>
                    <a:lnTo>
                      <a:pt x="138" y="88"/>
                    </a:lnTo>
                    <a:lnTo>
                      <a:pt x="165" y="29"/>
                    </a:lnTo>
                    <a:lnTo>
                      <a:pt x="186" y="66"/>
                    </a:lnTo>
                    <a:lnTo>
                      <a:pt x="248" y="66"/>
                    </a:ln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 name="Freeform 504">
                <a:extLst>
                  <a:ext uri="{FF2B5EF4-FFF2-40B4-BE49-F238E27FC236}">
                    <a16:creationId xmlns:a16="http://schemas.microsoft.com/office/drawing/2014/main" id="{7E597C9F-1119-432C-BAD4-1B9886D2CDEE}"/>
                  </a:ext>
                </a:extLst>
              </p:cNvPr>
              <p:cNvSpPr>
                <a:spLocks/>
              </p:cNvSpPr>
              <p:nvPr/>
            </p:nvSpPr>
            <p:spPr bwMode="auto">
              <a:xfrm>
                <a:off x="5835650" y="3113088"/>
                <a:ext cx="523875" cy="42863"/>
              </a:xfrm>
              <a:custGeom>
                <a:avLst/>
                <a:gdLst>
                  <a:gd name="T0" fmla="*/ 316 w 330"/>
                  <a:gd name="T1" fmla="*/ 27 h 27"/>
                  <a:gd name="T2" fmla="*/ 14 w 330"/>
                  <a:gd name="T3" fmla="*/ 27 h 27"/>
                  <a:gd name="T4" fmla="*/ 0 w 330"/>
                  <a:gd name="T5" fmla="*/ 0 h 27"/>
                  <a:gd name="T6" fmla="*/ 330 w 330"/>
                  <a:gd name="T7" fmla="*/ 0 h 27"/>
                  <a:gd name="T8" fmla="*/ 316 w 330"/>
                  <a:gd name="T9" fmla="*/ 27 h 27"/>
                </a:gdLst>
                <a:ahLst/>
                <a:cxnLst>
                  <a:cxn ang="0">
                    <a:pos x="T0" y="T1"/>
                  </a:cxn>
                  <a:cxn ang="0">
                    <a:pos x="T2" y="T3"/>
                  </a:cxn>
                  <a:cxn ang="0">
                    <a:pos x="T4" y="T5"/>
                  </a:cxn>
                  <a:cxn ang="0">
                    <a:pos x="T6" y="T7"/>
                  </a:cxn>
                  <a:cxn ang="0">
                    <a:pos x="T8" y="T9"/>
                  </a:cxn>
                </a:cxnLst>
                <a:rect l="0" t="0" r="r" b="b"/>
                <a:pathLst>
                  <a:path w="330" h="27">
                    <a:moveTo>
                      <a:pt x="316" y="27"/>
                    </a:moveTo>
                    <a:lnTo>
                      <a:pt x="14" y="27"/>
                    </a:lnTo>
                    <a:lnTo>
                      <a:pt x="0" y="0"/>
                    </a:lnTo>
                    <a:lnTo>
                      <a:pt x="330" y="0"/>
                    </a:lnTo>
                    <a:lnTo>
                      <a:pt x="316" y="27"/>
                    </a:ln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 name="Line 505">
                <a:extLst>
                  <a:ext uri="{FF2B5EF4-FFF2-40B4-BE49-F238E27FC236}">
                    <a16:creationId xmlns:a16="http://schemas.microsoft.com/office/drawing/2014/main" id="{AA98651B-619A-4968-BB09-1CB4B5E3F512}"/>
                  </a:ext>
                </a:extLst>
              </p:cNvPr>
              <p:cNvSpPr>
                <a:spLocks noChangeShapeType="1"/>
              </p:cNvSpPr>
              <p:nvPr/>
            </p:nvSpPr>
            <p:spPr bwMode="auto">
              <a:xfrm>
                <a:off x="5878513" y="3059113"/>
                <a:ext cx="87313" cy="0"/>
              </a:xfrm>
              <a:prstGeom prst="line">
                <a:avLst/>
              </a:prstGeom>
              <a:noFill/>
              <a:ln w="1524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20B39C1F-28F7-49A6-903E-F6EC5BC21104}"/>
                </a:ext>
              </a:extLst>
            </p:cNvPr>
            <p:cNvGrpSpPr>
              <a:grpSpLocks noChangeAspect="1"/>
            </p:cNvGrpSpPr>
            <p:nvPr/>
          </p:nvGrpSpPr>
          <p:grpSpPr>
            <a:xfrm>
              <a:off x="6069757" y="2779331"/>
              <a:ext cx="390906" cy="389927"/>
              <a:chOff x="4689475" y="3657600"/>
              <a:chExt cx="633413" cy="631825"/>
            </a:xfrm>
          </p:grpSpPr>
          <p:sp>
            <p:nvSpPr>
              <p:cNvPr id="373" name="Freeform 535">
                <a:extLst>
                  <a:ext uri="{FF2B5EF4-FFF2-40B4-BE49-F238E27FC236}">
                    <a16:creationId xmlns:a16="http://schemas.microsoft.com/office/drawing/2014/main" id="{7347BFA9-67EE-4B96-9A42-B7EA2F1B51EA}"/>
                  </a:ext>
                </a:extLst>
              </p:cNvPr>
              <p:cNvSpPr>
                <a:spLocks/>
              </p:cNvSpPr>
              <p:nvPr/>
            </p:nvSpPr>
            <p:spPr bwMode="auto">
              <a:xfrm>
                <a:off x="4689475" y="3876675"/>
                <a:ext cx="414338" cy="412750"/>
              </a:xfrm>
              <a:custGeom>
                <a:avLst/>
                <a:gdLst>
                  <a:gd name="T0" fmla="*/ 152 w 152"/>
                  <a:gd name="T1" fmla="*/ 122 h 152"/>
                  <a:gd name="T2" fmla="*/ 122 w 152"/>
                  <a:gd name="T3" fmla="*/ 152 h 152"/>
                  <a:gd name="T4" fmla="*/ 0 w 152"/>
                  <a:gd name="T5" fmla="*/ 30 h 152"/>
                  <a:gd name="T6" fmla="*/ 30 w 152"/>
                  <a:gd name="T7" fmla="*/ 0 h 152"/>
                  <a:gd name="T8" fmla="*/ 35 w 152"/>
                  <a:gd name="T9" fmla="*/ 0 h 152"/>
                  <a:gd name="T10" fmla="*/ 36 w 152"/>
                  <a:gd name="T11" fmla="*/ 1 h 152"/>
                  <a:gd name="T12" fmla="*/ 42 w 152"/>
                  <a:gd name="T13" fmla="*/ 7 h 152"/>
                  <a:gd name="T14" fmla="*/ 50 w 152"/>
                  <a:gd name="T15" fmla="*/ 52 h 152"/>
                  <a:gd name="T16" fmla="*/ 48 w 152"/>
                  <a:gd name="T17" fmla="*/ 54 h 152"/>
                  <a:gd name="T18" fmla="*/ 37 w 152"/>
                  <a:gd name="T19" fmla="*/ 60 h 152"/>
                  <a:gd name="T20" fmla="*/ 36 w 152"/>
                  <a:gd name="T21" fmla="*/ 63 h 152"/>
                  <a:gd name="T22" fmla="*/ 57 w 152"/>
                  <a:gd name="T23" fmla="*/ 95 h 152"/>
                  <a:gd name="T24" fmla="*/ 89 w 152"/>
                  <a:gd name="T25" fmla="*/ 116 h 152"/>
                  <a:gd name="T26" fmla="*/ 92 w 152"/>
                  <a:gd name="T27" fmla="*/ 114 h 152"/>
                  <a:gd name="T28" fmla="*/ 98 w 152"/>
                  <a:gd name="T29" fmla="*/ 104 h 152"/>
                  <a:gd name="T30" fmla="*/ 100 w 152"/>
                  <a:gd name="T31" fmla="*/ 102 h 152"/>
                  <a:gd name="T32" fmla="*/ 145 w 152"/>
                  <a:gd name="T33" fmla="*/ 110 h 152"/>
                  <a:gd name="T34" fmla="*/ 151 w 152"/>
                  <a:gd name="T35" fmla="*/ 116 h 152"/>
                  <a:gd name="T36" fmla="*/ 152 w 152"/>
                  <a:gd name="T37" fmla="*/ 117 h 152"/>
                  <a:gd name="T38" fmla="*/ 152 w 152"/>
                  <a:gd name="T39" fmla="*/ 12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2" h="152">
                    <a:moveTo>
                      <a:pt x="152" y="122"/>
                    </a:moveTo>
                    <a:cubicBezTo>
                      <a:pt x="152" y="138"/>
                      <a:pt x="138" y="152"/>
                      <a:pt x="122" y="152"/>
                    </a:cubicBezTo>
                    <a:cubicBezTo>
                      <a:pt x="54" y="152"/>
                      <a:pt x="0" y="98"/>
                      <a:pt x="0" y="30"/>
                    </a:cubicBezTo>
                    <a:cubicBezTo>
                      <a:pt x="0" y="14"/>
                      <a:pt x="14" y="0"/>
                      <a:pt x="30" y="0"/>
                    </a:cubicBezTo>
                    <a:cubicBezTo>
                      <a:pt x="32" y="0"/>
                      <a:pt x="34" y="0"/>
                      <a:pt x="35" y="0"/>
                    </a:cubicBezTo>
                    <a:cubicBezTo>
                      <a:pt x="36" y="0"/>
                      <a:pt x="36" y="1"/>
                      <a:pt x="36" y="1"/>
                    </a:cubicBezTo>
                    <a:cubicBezTo>
                      <a:pt x="39" y="1"/>
                      <a:pt x="42" y="4"/>
                      <a:pt x="42" y="7"/>
                    </a:cubicBezTo>
                    <a:cubicBezTo>
                      <a:pt x="50" y="52"/>
                      <a:pt x="50" y="52"/>
                      <a:pt x="50" y="52"/>
                    </a:cubicBezTo>
                    <a:cubicBezTo>
                      <a:pt x="50" y="53"/>
                      <a:pt x="49" y="54"/>
                      <a:pt x="48" y="54"/>
                    </a:cubicBezTo>
                    <a:cubicBezTo>
                      <a:pt x="48" y="54"/>
                      <a:pt x="41" y="58"/>
                      <a:pt x="37" y="60"/>
                    </a:cubicBezTo>
                    <a:cubicBezTo>
                      <a:pt x="36" y="60"/>
                      <a:pt x="36" y="62"/>
                      <a:pt x="36" y="63"/>
                    </a:cubicBezTo>
                    <a:cubicBezTo>
                      <a:pt x="41" y="75"/>
                      <a:pt x="48" y="86"/>
                      <a:pt x="57" y="95"/>
                    </a:cubicBezTo>
                    <a:cubicBezTo>
                      <a:pt x="66" y="104"/>
                      <a:pt x="77" y="111"/>
                      <a:pt x="89" y="116"/>
                    </a:cubicBezTo>
                    <a:cubicBezTo>
                      <a:pt x="90" y="116"/>
                      <a:pt x="92" y="116"/>
                      <a:pt x="92" y="114"/>
                    </a:cubicBezTo>
                    <a:cubicBezTo>
                      <a:pt x="94" y="111"/>
                      <a:pt x="98" y="104"/>
                      <a:pt x="98" y="104"/>
                    </a:cubicBezTo>
                    <a:cubicBezTo>
                      <a:pt x="98" y="103"/>
                      <a:pt x="99" y="102"/>
                      <a:pt x="100" y="102"/>
                    </a:cubicBezTo>
                    <a:cubicBezTo>
                      <a:pt x="145" y="110"/>
                      <a:pt x="145" y="110"/>
                      <a:pt x="145" y="110"/>
                    </a:cubicBezTo>
                    <a:cubicBezTo>
                      <a:pt x="148" y="110"/>
                      <a:pt x="151" y="113"/>
                      <a:pt x="151" y="116"/>
                    </a:cubicBezTo>
                    <a:cubicBezTo>
                      <a:pt x="151" y="116"/>
                      <a:pt x="152" y="116"/>
                      <a:pt x="152" y="117"/>
                    </a:cubicBezTo>
                    <a:cubicBezTo>
                      <a:pt x="152" y="118"/>
                      <a:pt x="152" y="120"/>
                      <a:pt x="152" y="122"/>
                    </a:cubicBezTo>
                    <a:close/>
                  </a:path>
                </a:pathLst>
              </a:custGeom>
              <a:noFill/>
              <a:ln w="1524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 name="Freeform 536">
                <a:extLst>
                  <a:ext uri="{FF2B5EF4-FFF2-40B4-BE49-F238E27FC236}">
                    <a16:creationId xmlns:a16="http://schemas.microsoft.com/office/drawing/2014/main" id="{F7D12D21-3156-4917-9C0C-897DD173B5E2}"/>
                  </a:ext>
                </a:extLst>
              </p:cNvPr>
              <p:cNvSpPr>
                <a:spLocks/>
              </p:cNvSpPr>
              <p:nvPr/>
            </p:nvSpPr>
            <p:spPr bwMode="auto">
              <a:xfrm>
                <a:off x="5060950" y="3756025"/>
                <a:ext cx="152400" cy="152400"/>
              </a:xfrm>
              <a:custGeom>
                <a:avLst/>
                <a:gdLst>
                  <a:gd name="T0" fmla="*/ 55 w 56"/>
                  <a:gd name="T1" fmla="*/ 19 h 56"/>
                  <a:gd name="T2" fmla="*/ 38 w 56"/>
                  <a:gd name="T3" fmla="*/ 19 h 56"/>
                  <a:gd name="T4" fmla="*/ 37 w 56"/>
                  <a:gd name="T5" fmla="*/ 18 h 56"/>
                  <a:gd name="T6" fmla="*/ 37 w 56"/>
                  <a:gd name="T7" fmla="*/ 1 h 56"/>
                  <a:gd name="T8" fmla="*/ 37 w 56"/>
                  <a:gd name="T9" fmla="*/ 0 h 56"/>
                  <a:gd name="T10" fmla="*/ 19 w 56"/>
                  <a:gd name="T11" fmla="*/ 0 h 56"/>
                  <a:gd name="T12" fmla="*/ 19 w 56"/>
                  <a:gd name="T13" fmla="*/ 1 h 56"/>
                  <a:gd name="T14" fmla="*/ 19 w 56"/>
                  <a:gd name="T15" fmla="*/ 18 h 56"/>
                  <a:gd name="T16" fmla="*/ 18 w 56"/>
                  <a:gd name="T17" fmla="*/ 19 h 56"/>
                  <a:gd name="T18" fmla="*/ 1 w 56"/>
                  <a:gd name="T19" fmla="*/ 19 h 56"/>
                  <a:gd name="T20" fmla="*/ 0 w 56"/>
                  <a:gd name="T21" fmla="*/ 19 h 56"/>
                  <a:gd name="T22" fmla="*/ 0 w 56"/>
                  <a:gd name="T23" fmla="*/ 37 h 56"/>
                  <a:gd name="T24" fmla="*/ 1 w 56"/>
                  <a:gd name="T25" fmla="*/ 37 h 56"/>
                  <a:gd name="T26" fmla="*/ 18 w 56"/>
                  <a:gd name="T27" fmla="*/ 37 h 56"/>
                  <a:gd name="T28" fmla="*/ 19 w 56"/>
                  <a:gd name="T29" fmla="*/ 38 h 56"/>
                  <a:gd name="T30" fmla="*/ 19 w 56"/>
                  <a:gd name="T31" fmla="*/ 55 h 56"/>
                  <a:gd name="T32" fmla="*/ 19 w 56"/>
                  <a:gd name="T33" fmla="*/ 56 h 56"/>
                  <a:gd name="T34" fmla="*/ 37 w 56"/>
                  <a:gd name="T35" fmla="*/ 56 h 56"/>
                  <a:gd name="T36" fmla="*/ 37 w 56"/>
                  <a:gd name="T37" fmla="*/ 55 h 56"/>
                  <a:gd name="T38" fmla="*/ 37 w 56"/>
                  <a:gd name="T39" fmla="*/ 38 h 56"/>
                  <a:gd name="T40" fmla="*/ 38 w 56"/>
                  <a:gd name="T41" fmla="*/ 37 h 56"/>
                  <a:gd name="T42" fmla="*/ 55 w 56"/>
                  <a:gd name="T43" fmla="*/ 37 h 56"/>
                  <a:gd name="T44" fmla="*/ 56 w 56"/>
                  <a:gd name="T45" fmla="*/ 37 h 56"/>
                  <a:gd name="T46" fmla="*/ 56 w 56"/>
                  <a:gd name="T47" fmla="*/ 19 h 56"/>
                  <a:gd name="T48" fmla="*/ 55 w 56"/>
                  <a:gd name="T49"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6">
                    <a:moveTo>
                      <a:pt x="55" y="19"/>
                    </a:moveTo>
                    <a:cubicBezTo>
                      <a:pt x="38" y="19"/>
                      <a:pt x="38" y="19"/>
                      <a:pt x="38" y="19"/>
                    </a:cubicBezTo>
                    <a:cubicBezTo>
                      <a:pt x="37" y="19"/>
                      <a:pt x="37" y="19"/>
                      <a:pt x="37" y="18"/>
                    </a:cubicBezTo>
                    <a:cubicBezTo>
                      <a:pt x="37" y="1"/>
                      <a:pt x="37" y="1"/>
                      <a:pt x="37" y="1"/>
                    </a:cubicBezTo>
                    <a:cubicBezTo>
                      <a:pt x="37" y="0"/>
                      <a:pt x="37" y="0"/>
                      <a:pt x="37" y="0"/>
                    </a:cubicBezTo>
                    <a:cubicBezTo>
                      <a:pt x="19" y="0"/>
                      <a:pt x="19" y="0"/>
                      <a:pt x="19" y="0"/>
                    </a:cubicBezTo>
                    <a:cubicBezTo>
                      <a:pt x="19" y="0"/>
                      <a:pt x="19" y="0"/>
                      <a:pt x="19" y="1"/>
                    </a:cubicBezTo>
                    <a:cubicBezTo>
                      <a:pt x="19" y="18"/>
                      <a:pt x="19" y="18"/>
                      <a:pt x="19" y="18"/>
                    </a:cubicBezTo>
                    <a:cubicBezTo>
                      <a:pt x="19" y="19"/>
                      <a:pt x="19" y="19"/>
                      <a:pt x="18" y="19"/>
                    </a:cubicBezTo>
                    <a:cubicBezTo>
                      <a:pt x="1" y="19"/>
                      <a:pt x="1" y="19"/>
                      <a:pt x="1" y="19"/>
                    </a:cubicBezTo>
                    <a:cubicBezTo>
                      <a:pt x="0" y="19"/>
                      <a:pt x="0" y="19"/>
                      <a:pt x="0" y="19"/>
                    </a:cubicBezTo>
                    <a:cubicBezTo>
                      <a:pt x="0" y="37"/>
                      <a:pt x="0" y="37"/>
                      <a:pt x="0" y="37"/>
                    </a:cubicBezTo>
                    <a:cubicBezTo>
                      <a:pt x="0" y="37"/>
                      <a:pt x="0" y="37"/>
                      <a:pt x="1" y="37"/>
                    </a:cubicBezTo>
                    <a:cubicBezTo>
                      <a:pt x="18" y="37"/>
                      <a:pt x="18" y="37"/>
                      <a:pt x="18" y="37"/>
                    </a:cubicBezTo>
                    <a:cubicBezTo>
                      <a:pt x="19" y="37"/>
                      <a:pt x="19" y="37"/>
                      <a:pt x="19" y="38"/>
                    </a:cubicBezTo>
                    <a:cubicBezTo>
                      <a:pt x="19" y="55"/>
                      <a:pt x="19" y="55"/>
                      <a:pt x="19" y="55"/>
                    </a:cubicBezTo>
                    <a:cubicBezTo>
                      <a:pt x="19" y="56"/>
                      <a:pt x="19" y="56"/>
                      <a:pt x="19" y="56"/>
                    </a:cubicBezTo>
                    <a:cubicBezTo>
                      <a:pt x="37" y="56"/>
                      <a:pt x="37" y="56"/>
                      <a:pt x="37" y="56"/>
                    </a:cubicBezTo>
                    <a:cubicBezTo>
                      <a:pt x="37" y="56"/>
                      <a:pt x="37" y="56"/>
                      <a:pt x="37" y="55"/>
                    </a:cubicBezTo>
                    <a:cubicBezTo>
                      <a:pt x="37" y="38"/>
                      <a:pt x="37" y="38"/>
                      <a:pt x="37" y="38"/>
                    </a:cubicBezTo>
                    <a:cubicBezTo>
                      <a:pt x="37" y="37"/>
                      <a:pt x="37" y="37"/>
                      <a:pt x="38" y="37"/>
                    </a:cubicBezTo>
                    <a:cubicBezTo>
                      <a:pt x="55" y="37"/>
                      <a:pt x="55" y="37"/>
                      <a:pt x="55" y="37"/>
                    </a:cubicBezTo>
                    <a:cubicBezTo>
                      <a:pt x="56" y="37"/>
                      <a:pt x="56" y="37"/>
                      <a:pt x="56" y="37"/>
                    </a:cubicBezTo>
                    <a:cubicBezTo>
                      <a:pt x="56" y="19"/>
                      <a:pt x="56" y="19"/>
                      <a:pt x="56" y="19"/>
                    </a:cubicBezTo>
                    <a:cubicBezTo>
                      <a:pt x="56" y="19"/>
                      <a:pt x="56" y="19"/>
                      <a:pt x="55" y="19"/>
                    </a:cubicBezTo>
                    <a:close/>
                  </a:path>
                </a:pathLst>
              </a:custGeom>
              <a:noFill/>
              <a:ln w="15240">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5" name="Freeform 537">
                <a:extLst>
                  <a:ext uri="{FF2B5EF4-FFF2-40B4-BE49-F238E27FC236}">
                    <a16:creationId xmlns:a16="http://schemas.microsoft.com/office/drawing/2014/main" id="{8B2E9778-931A-4565-8B74-AF4DE8AD87D1}"/>
                  </a:ext>
                </a:extLst>
              </p:cNvPr>
              <p:cNvSpPr>
                <a:spLocks/>
              </p:cNvSpPr>
              <p:nvPr/>
            </p:nvSpPr>
            <p:spPr bwMode="auto">
              <a:xfrm>
                <a:off x="4951413" y="3657600"/>
                <a:ext cx="371475" cy="458788"/>
              </a:xfrm>
              <a:custGeom>
                <a:avLst/>
                <a:gdLst>
                  <a:gd name="T0" fmla="*/ 136 w 136"/>
                  <a:gd name="T1" fmla="*/ 66 h 168"/>
                  <a:gd name="T2" fmla="*/ 68 w 136"/>
                  <a:gd name="T3" fmla="*/ 0 h 168"/>
                  <a:gd name="T4" fmla="*/ 0 w 136"/>
                  <a:gd name="T5" fmla="*/ 66 h 168"/>
                  <a:gd name="T6" fmla="*/ 49 w 136"/>
                  <a:gd name="T7" fmla="*/ 130 h 168"/>
                  <a:gd name="T8" fmla="*/ 37 w 136"/>
                  <a:gd name="T9" fmla="*/ 168 h 168"/>
                  <a:gd name="T10" fmla="*/ 110 w 136"/>
                  <a:gd name="T11" fmla="*/ 118 h 168"/>
                  <a:gd name="T12" fmla="*/ 110 w 136"/>
                  <a:gd name="T13" fmla="*/ 118 h 168"/>
                  <a:gd name="T14" fmla="*/ 110 w 136"/>
                  <a:gd name="T15" fmla="*/ 118 h 168"/>
                  <a:gd name="T16" fmla="*/ 136 w 136"/>
                  <a:gd name="T17" fmla="*/ 6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68">
                    <a:moveTo>
                      <a:pt x="136" y="66"/>
                    </a:moveTo>
                    <a:cubicBezTo>
                      <a:pt x="136" y="30"/>
                      <a:pt x="106" y="0"/>
                      <a:pt x="68" y="0"/>
                    </a:cubicBezTo>
                    <a:cubicBezTo>
                      <a:pt x="30" y="0"/>
                      <a:pt x="0" y="30"/>
                      <a:pt x="0" y="66"/>
                    </a:cubicBezTo>
                    <a:cubicBezTo>
                      <a:pt x="0" y="96"/>
                      <a:pt x="20" y="121"/>
                      <a:pt x="49" y="130"/>
                    </a:cubicBezTo>
                    <a:cubicBezTo>
                      <a:pt x="37" y="168"/>
                      <a:pt x="37" y="168"/>
                      <a:pt x="37" y="168"/>
                    </a:cubicBezTo>
                    <a:cubicBezTo>
                      <a:pt x="37" y="168"/>
                      <a:pt x="105" y="122"/>
                      <a:pt x="110" y="118"/>
                    </a:cubicBezTo>
                    <a:cubicBezTo>
                      <a:pt x="110" y="118"/>
                      <a:pt x="110" y="118"/>
                      <a:pt x="110" y="118"/>
                    </a:cubicBezTo>
                    <a:cubicBezTo>
                      <a:pt x="110" y="118"/>
                      <a:pt x="110" y="118"/>
                      <a:pt x="110" y="118"/>
                    </a:cubicBezTo>
                    <a:cubicBezTo>
                      <a:pt x="126" y="106"/>
                      <a:pt x="136" y="87"/>
                      <a:pt x="136" y="66"/>
                    </a:cubicBezTo>
                    <a:close/>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a:extLst>
                <a:ext uri="{FF2B5EF4-FFF2-40B4-BE49-F238E27FC236}">
                  <a16:creationId xmlns:a16="http://schemas.microsoft.com/office/drawing/2014/main" id="{0DB5FE41-D7EF-4FD8-B14E-ADDFD26838D9}"/>
                </a:ext>
              </a:extLst>
            </p:cNvPr>
            <p:cNvGrpSpPr>
              <a:grpSpLocks noChangeAspect="1"/>
            </p:cNvGrpSpPr>
            <p:nvPr/>
          </p:nvGrpSpPr>
          <p:grpSpPr>
            <a:xfrm>
              <a:off x="2817645" y="4635368"/>
              <a:ext cx="321904" cy="442478"/>
              <a:chOff x="3683000" y="4745038"/>
              <a:chExt cx="461963" cy="635000"/>
            </a:xfrm>
          </p:grpSpPr>
          <p:sp>
            <p:nvSpPr>
              <p:cNvPr id="364" name="Oval 561">
                <a:extLst>
                  <a:ext uri="{FF2B5EF4-FFF2-40B4-BE49-F238E27FC236}">
                    <a16:creationId xmlns:a16="http://schemas.microsoft.com/office/drawing/2014/main" id="{52CC5979-8F2F-48BC-B66B-FB6F2768A3F4}"/>
                  </a:ext>
                </a:extLst>
              </p:cNvPr>
              <p:cNvSpPr>
                <a:spLocks noChangeArrowheads="1"/>
              </p:cNvSpPr>
              <p:nvPr/>
            </p:nvSpPr>
            <p:spPr bwMode="auto">
              <a:xfrm>
                <a:off x="3860800" y="5227638"/>
                <a:ext cx="109538" cy="109538"/>
              </a:xfrm>
              <a:prstGeom prst="ellipse">
                <a:avLst/>
              </a:prstGeom>
              <a:noFill/>
              <a:ln w="1524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 name="Freeform 562">
                <a:extLst>
                  <a:ext uri="{FF2B5EF4-FFF2-40B4-BE49-F238E27FC236}">
                    <a16:creationId xmlns:a16="http://schemas.microsoft.com/office/drawing/2014/main" id="{F1DC67A0-F5F6-4112-8397-60C9808B84AE}"/>
                  </a:ext>
                </a:extLst>
              </p:cNvPr>
              <p:cNvSpPr>
                <a:spLocks/>
              </p:cNvSpPr>
              <p:nvPr/>
            </p:nvSpPr>
            <p:spPr bwMode="auto">
              <a:xfrm>
                <a:off x="3708400" y="5314950"/>
                <a:ext cx="414338" cy="65088"/>
              </a:xfrm>
              <a:custGeom>
                <a:avLst/>
                <a:gdLst>
                  <a:gd name="T0" fmla="*/ 92 w 152"/>
                  <a:gd name="T1" fmla="*/ 0 h 24"/>
                  <a:gd name="T2" fmla="*/ 144 w 152"/>
                  <a:gd name="T3" fmla="*/ 0 h 24"/>
                  <a:gd name="T4" fmla="*/ 152 w 152"/>
                  <a:gd name="T5" fmla="*/ 8 h 24"/>
                  <a:gd name="T6" fmla="*/ 152 w 152"/>
                  <a:gd name="T7" fmla="*/ 20 h 24"/>
                  <a:gd name="T8" fmla="*/ 148 w 152"/>
                  <a:gd name="T9" fmla="*/ 24 h 24"/>
                  <a:gd name="T10" fmla="*/ 4 w 152"/>
                  <a:gd name="T11" fmla="*/ 24 h 24"/>
                  <a:gd name="T12" fmla="*/ 0 w 152"/>
                  <a:gd name="T13" fmla="*/ 20 h 24"/>
                  <a:gd name="T14" fmla="*/ 0 w 152"/>
                  <a:gd name="T15" fmla="*/ 8 h 24"/>
                  <a:gd name="T16" fmla="*/ 8 w 152"/>
                  <a:gd name="T17" fmla="*/ 0 h 24"/>
                  <a:gd name="T18" fmla="*/ 59 w 152"/>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24">
                    <a:moveTo>
                      <a:pt x="92" y="0"/>
                    </a:moveTo>
                    <a:cubicBezTo>
                      <a:pt x="144" y="0"/>
                      <a:pt x="144" y="0"/>
                      <a:pt x="144" y="0"/>
                    </a:cubicBezTo>
                    <a:cubicBezTo>
                      <a:pt x="148" y="0"/>
                      <a:pt x="152" y="4"/>
                      <a:pt x="152" y="8"/>
                    </a:cubicBezTo>
                    <a:cubicBezTo>
                      <a:pt x="152" y="20"/>
                      <a:pt x="152" y="20"/>
                      <a:pt x="152" y="20"/>
                    </a:cubicBezTo>
                    <a:cubicBezTo>
                      <a:pt x="152" y="22"/>
                      <a:pt x="150" y="24"/>
                      <a:pt x="148" y="24"/>
                    </a:cubicBezTo>
                    <a:cubicBezTo>
                      <a:pt x="4" y="24"/>
                      <a:pt x="4" y="24"/>
                      <a:pt x="4" y="24"/>
                    </a:cubicBezTo>
                    <a:cubicBezTo>
                      <a:pt x="2" y="24"/>
                      <a:pt x="0" y="22"/>
                      <a:pt x="0" y="20"/>
                    </a:cubicBezTo>
                    <a:cubicBezTo>
                      <a:pt x="0" y="8"/>
                      <a:pt x="0" y="8"/>
                      <a:pt x="0" y="8"/>
                    </a:cubicBezTo>
                    <a:cubicBezTo>
                      <a:pt x="0" y="4"/>
                      <a:pt x="4" y="0"/>
                      <a:pt x="8" y="0"/>
                    </a:cubicBezTo>
                    <a:cubicBezTo>
                      <a:pt x="59" y="0"/>
                      <a:pt x="59" y="0"/>
                      <a:pt x="59" y="0"/>
                    </a:cubicBezTo>
                  </a:path>
                </a:pathLst>
              </a:custGeom>
              <a:noFill/>
              <a:ln w="1524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 name="Oval 563">
                <a:extLst>
                  <a:ext uri="{FF2B5EF4-FFF2-40B4-BE49-F238E27FC236}">
                    <a16:creationId xmlns:a16="http://schemas.microsoft.com/office/drawing/2014/main" id="{35D39E8C-1FAD-4664-8C54-E1BB4EF96AAD}"/>
                  </a:ext>
                </a:extLst>
              </p:cNvPr>
              <p:cNvSpPr>
                <a:spLocks noChangeArrowheads="1"/>
              </p:cNvSpPr>
              <p:nvPr/>
            </p:nvSpPr>
            <p:spPr bwMode="auto">
              <a:xfrm>
                <a:off x="3740150" y="4889500"/>
                <a:ext cx="131763" cy="131763"/>
              </a:xfrm>
              <a:prstGeom prst="ellipse">
                <a:avLst/>
              </a:prstGeom>
              <a:noFill/>
              <a:ln w="1524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7" name="Freeform 564">
                <a:extLst>
                  <a:ext uri="{FF2B5EF4-FFF2-40B4-BE49-F238E27FC236}">
                    <a16:creationId xmlns:a16="http://schemas.microsoft.com/office/drawing/2014/main" id="{A5BDC59A-8391-4E82-BFD7-749986656437}"/>
                  </a:ext>
                </a:extLst>
              </p:cNvPr>
              <p:cNvSpPr>
                <a:spLocks/>
              </p:cNvSpPr>
              <p:nvPr/>
            </p:nvSpPr>
            <p:spPr bwMode="auto">
              <a:xfrm>
                <a:off x="3683000" y="4745038"/>
                <a:ext cx="84138" cy="84138"/>
              </a:xfrm>
              <a:custGeom>
                <a:avLst/>
                <a:gdLst>
                  <a:gd name="T0" fmla="*/ 31 w 31"/>
                  <a:gd name="T1" fmla="*/ 13 h 31"/>
                  <a:gd name="T2" fmla="*/ 13 w 31"/>
                  <a:gd name="T3" fmla="*/ 31 h 31"/>
                  <a:gd name="T4" fmla="*/ 5 w 31"/>
                  <a:gd name="T5" fmla="*/ 22 h 31"/>
                  <a:gd name="T6" fmla="*/ 5 w 31"/>
                  <a:gd name="T7" fmla="*/ 5 h 31"/>
                  <a:gd name="T8" fmla="*/ 5 w 31"/>
                  <a:gd name="T9" fmla="*/ 5 h 31"/>
                  <a:gd name="T10" fmla="*/ 22 w 31"/>
                  <a:gd name="T11" fmla="*/ 5 h 31"/>
                  <a:gd name="T12" fmla="*/ 31 w 31"/>
                  <a:gd name="T13" fmla="*/ 13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31" y="13"/>
                    </a:moveTo>
                    <a:cubicBezTo>
                      <a:pt x="13" y="31"/>
                      <a:pt x="13" y="31"/>
                      <a:pt x="13" y="31"/>
                    </a:cubicBezTo>
                    <a:cubicBezTo>
                      <a:pt x="5" y="22"/>
                      <a:pt x="5" y="22"/>
                      <a:pt x="5" y="22"/>
                    </a:cubicBezTo>
                    <a:cubicBezTo>
                      <a:pt x="0" y="17"/>
                      <a:pt x="0" y="10"/>
                      <a:pt x="5" y="5"/>
                    </a:cubicBezTo>
                    <a:cubicBezTo>
                      <a:pt x="5" y="5"/>
                      <a:pt x="5" y="5"/>
                      <a:pt x="5" y="5"/>
                    </a:cubicBezTo>
                    <a:cubicBezTo>
                      <a:pt x="10" y="0"/>
                      <a:pt x="17" y="0"/>
                      <a:pt x="22" y="5"/>
                    </a:cubicBezTo>
                    <a:lnTo>
                      <a:pt x="31" y="13"/>
                    </a:lnTo>
                    <a:close/>
                  </a:path>
                </a:pathLst>
              </a:custGeom>
              <a:noFill/>
              <a:ln w="1524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8" name="Freeform 565">
                <a:extLst>
                  <a:ext uri="{FF2B5EF4-FFF2-40B4-BE49-F238E27FC236}">
                    <a16:creationId xmlns:a16="http://schemas.microsoft.com/office/drawing/2014/main" id="{D81542B5-39DE-459C-8668-8B4BA73824EF}"/>
                  </a:ext>
                </a:extLst>
              </p:cNvPr>
              <p:cNvSpPr>
                <a:spLocks/>
              </p:cNvSpPr>
              <p:nvPr/>
            </p:nvSpPr>
            <p:spPr bwMode="auto">
              <a:xfrm>
                <a:off x="3773488" y="5021263"/>
                <a:ext cx="103188" cy="220663"/>
              </a:xfrm>
              <a:custGeom>
                <a:avLst/>
                <a:gdLst>
                  <a:gd name="T0" fmla="*/ 7 w 38"/>
                  <a:gd name="T1" fmla="*/ 0 h 81"/>
                  <a:gd name="T2" fmla="*/ 0 w 38"/>
                  <a:gd name="T3" fmla="*/ 28 h 81"/>
                  <a:gd name="T4" fmla="*/ 38 w 38"/>
                  <a:gd name="T5" fmla="*/ 81 h 81"/>
                </a:gdLst>
                <a:ahLst/>
                <a:cxnLst>
                  <a:cxn ang="0">
                    <a:pos x="T0" y="T1"/>
                  </a:cxn>
                  <a:cxn ang="0">
                    <a:pos x="T2" y="T3"/>
                  </a:cxn>
                  <a:cxn ang="0">
                    <a:pos x="T4" y="T5"/>
                  </a:cxn>
                </a:cxnLst>
                <a:rect l="0" t="0" r="r" b="b"/>
                <a:pathLst>
                  <a:path w="38" h="81">
                    <a:moveTo>
                      <a:pt x="7" y="0"/>
                    </a:moveTo>
                    <a:cubicBezTo>
                      <a:pt x="3" y="8"/>
                      <a:pt x="0" y="18"/>
                      <a:pt x="0" y="28"/>
                    </a:cubicBezTo>
                    <a:cubicBezTo>
                      <a:pt x="0" y="53"/>
                      <a:pt x="16" y="74"/>
                      <a:pt x="38" y="81"/>
                    </a:cubicBezTo>
                  </a:path>
                </a:pathLst>
              </a:custGeom>
              <a:noFill/>
              <a:ln w="1524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 name="Freeform 566">
                <a:extLst>
                  <a:ext uri="{FF2B5EF4-FFF2-40B4-BE49-F238E27FC236}">
                    <a16:creationId xmlns:a16="http://schemas.microsoft.com/office/drawing/2014/main" id="{094D0F1D-C75E-4E2A-BCC4-1844793CE6F8}"/>
                  </a:ext>
                </a:extLst>
              </p:cNvPr>
              <p:cNvSpPr>
                <a:spLocks/>
              </p:cNvSpPr>
              <p:nvPr/>
            </p:nvSpPr>
            <p:spPr bwMode="auto">
              <a:xfrm>
                <a:off x="3686175" y="4943475"/>
                <a:ext cx="139700" cy="371475"/>
              </a:xfrm>
              <a:custGeom>
                <a:avLst/>
                <a:gdLst>
                  <a:gd name="T0" fmla="*/ 20 w 51"/>
                  <a:gd name="T1" fmla="*/ 0 h 136"/>
                  <a:gd name="T2" fmla="*/ 0 w 51"/>
                  <a:gd name="T3" fmla="*/ 56 h 136"/>
                  <a:gd name="T4" fmla="*/ 51 w 51"/>
                  <a:gd name="T5" fmla="*/ 136 h 136"/>
                </a:gdLst>
                <a:ahLst/>
                <a:cxnLst>
                  <a:cxn ang="0">
                    <a:pos x="T0" y="T1"/>
                  </a:cxn>
                  <a:cxn ang="0">
                    <a:pos x="T2" y="T3"/>
                  </a:cxn>
                  <a:cxn ang="0">
                    <a:pos x="T4" y="T5"/>
                  </a:cxn>
                </a:cxnLst>
                <a:rect l="0" t="0" r="r" b="b"/>
                <a:pathLst>
                  <a:path w="51" h="136">
                    <a:moveTo>
                      <a:pt x="20" y="0"/>
                    </a:moveTo>
                    <a:cubicBezTo>
                      <a:pt x="8" y="15"/>
                      <a:pt x="0" y="35"/>
                      <a:pt x="0" y="56"/>
                    </a:cubicBezTo>
                    <a:cubicBezTo>
                      <a:pt x="0" y="92"/>
                      <a:pt x="21" y="122"/>
                      <a:pt x="51" y="136"/>
                    </a:cubicBezTo>
                  </a:path>
                </a:pathLst>
              </a:custGeom>
              <a:noFill/>
              <a:ln w="1524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 name="Freeform 567">
                <a:extLst>
                  <a:ext uri="{FF2B5EF4-FFF2-40B4-BE49-F238E27FC236}">
                    <a16:creationId xmlns:a16="http://schemas.microsoft.com/office/drawing/2014/main" id="{F4FB3738-F820-42A5-A331-0FBD84EFFC9E}"/>
                  </a:ext>
                </a:extLst>
              </p:cNvPr>
              <p:cNvSpPr>
                <a:spLocks/>
              </p:cNvSpPr>
              <p:nvPr/>
            </p:nvSpPr>
            <p:spPr bwMode="auto">
              <a:xfrm>
                <a:off x="3702050" y="4764088"/>
                <a:ext cx="292100" cy="292100"/>
              </a:xfrm>
              <a:custGeom>
                <a:avLst/>
                <a:gdLst>
                  <a:gd name="T0" fmla="*/ 19 w 107"/>
                  <a:gd name="T1" fmla="*/ 55 h 107"/>
                  <a:gd name="T2" fmla="*/ 4 w 107"/>
                  <a:gd name="T3" fmla="*/ 39 h 107"/>
                  <a:gd name="T4" fmla="*/ 4 w 107"/>
                  <a:gd name="T5" fmla="*/ 27 h 107"/>
                  <a:gd name="T6" fmla="*/ 27 w 107"/>
                  <a:gd name="T7" fmla="*/ 4 h 107"/>
                  <a:gd name="T8" fmla="*/ 39 w 107"/>
                  <a:gd name="T9" fmla="*/ 4 h 107"/>
                  <a:gd name="T10" fmla="*/ 104 w 107"/>
                  <a:gd name="T11" fmla="*/ 68 h 107"/>
                  <a:gd name="T12" fmla="*/ 104 w 107"/>
                  <a:gd name="T13" fmla="*/ 80 h 107"/>
                  <a:gd name="T14" fmla="*/ 80 w 107"/>
                  <a:gd name="T15" fmla="*/ 104 h 107"/>
                  <a:gd name="T16" fmla="*/ 68 w 107"/>
                  <a:gd name="T17" fmla="*/ 104 h 107"/>
                  <a:gd name="T18" fmla="*/ 53 w 107"/>
                  <a:gd name="T19" fmla="*/ 8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7">
                    <a:moveTo>
                      <a:pt x="19" y="55"/>
                    </a:moveTo>
                    <a:cubicBezTo>
                      <a:pt x="4" y="39"/>
                      <a:pt x="4" y="39"/>
                      <a:pt x="4" y="39"/>
                    </a:cubicBezTo>
                    <a:cubicBezTo>
                      <a:pt x="0" y="36"/>
                      <a:pt x="0" y="30"/>
                      <a:pt x="4" y="27"/>
                    </a:cubicBezTo>
                    <a:cubicBezTo>
                      <a:pt x="27" y="4"/>
                      <a:pt x="27" y="4"/>
                      <a:pt x="27" y="4"/>
                    </a:cubicBezTo>
                    <a:cubicBezTo>
                      <a:pt x="30" y="0"/>
                      <a:pt x="36" y="0"/>
                      <a:pt x="39" y="4"/>
                    </a:cubicBezTo>
                    <a:cubicBezTo>
                      <a:pt x="104" y="68"/>
                      <a:pt x="104" y="68"/>
                      <a:pt x="104" y="68"/>
                    </a:cubicBezTo>
                    <a:cubicBezTo>
                      <a:pt x="107" y="72"/>
                      <a:pt x="107" y="77"/>
                      <a:pt x="104" y="80"/>
                    </a:cubicBezTo>
                    <a:cubicBezTo>
                      <a:pt x="80" y="104"/>
                      <a:pt x="80" y="104"/>
                      <a:pt x="80" y="104"/>
                    </a:cubicBezTo>
                    <a:cubicBezTo>
                      <a:pt x="77" y="107"/>
                      <a:pt x="72" y="107"/>
                      <a:pt x="68" y="104"/>
                    </a:cubicBezTo>
                    <a:cubicBezTo>
                      <a:pt x="53" y="89"/>
                      <a:pt x="53" y="89"/>
                      <a:pt x="53" y="89"/>
                    </a:cubicBezTo>
                  </a:path>
                </a:pathLst>
              </a:custGeom>
              <a:noFill/>
              <a:ln w="1524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 name="Line 568">
                <a:extLst>
                  <a:ext uri="{FF2B5EF4-FFF2-40B4-BE49-F238E27FC236}">
                    <a16:creationId xmlns:a16="http://schemas.microsoft.com/office/drawing/2014/main" id="{86FAF0C1-939F-4DCB-9D63-EB5B170D1823}"/>
                  </a:ext>
                </a:extLst>
              </p:cNvPr>
              <p:cNvSpPr>
                <a:spLocks noChangeShapeType="1"/>
              </p:cNvSpPr>
              <p:nvPr/>
            </p:nvSpPr>
            <p:spPr bwMode="auto">
              <a:xfrm flipV="1">
                <a:off x="3970338" y="5030788"/>
                <a:ext cx="87313" cy="87313"/>
              </a:xfrm>
              <a:prstGeom prst="line">
                <a:avLst/>
              </a:prstGeom>
              <a:noFill/>
              <a:ln w="1524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 name="Line 569">
                <a:extLst>
                  <a:ext uri="{FF2B5EF4-FFF2-40B4-BE49-F238E27FC236}">
                    <a16:creationId xmlns:a16="http://schemas.microsoft.com/office/drawing/2014/main" id="{90359C8A-D379-4F29-83BE-7FFE9D2CE045}"/>
                  </a:ext>
                </a:extLst>
              </p:cNvPr>
              <p:cNvSpPr>
                <a:spLocks noChangeShapeType="1"/>
              </p:cNvSpPr>
              <p:nvPr/>
            </p:nvSpPr>
            <p:spPr bwMode="auto">
              <a:xfrm flipH="1">
                <a:off x="3970338" y="5097463"/>
                <a:ext cx="174625" cy="173038"/>
              </a:xfrm>
              <a:prstGeom prst="line">
                <a:avLst/>
              </a:prstGeom>
              <a:noFill/>
              <a:ln w="1524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a:extLst>
                <a:ext uri="{FF2B5EF4-FFF2-40B4-BE49-F238E27FC236}">
                  <a16:creationId xmlns:a16="http://schemas.microsoft.com/office/drawing/2014/main" id="{42D39C43-2C86-4810-9DE8-C87E8C608420}"/>
                </a:ext>
              </a:extLst>
            </p:cNvPr>
            <p:cNvGrpSpPr>
              <a:grpSpLocks noChangeAspect="1"/>
            </p:cNvGrpSpPr>
            <p:nvPr/>
          </p:nvGrpSpPr>
          <p:grpSpPr>
            <a:xfrm>
              <a:off x="3210725" y="5943600"/>
              <a:ext cx="390906" cy="390906"/>
              <a:chOff x="4687888" y="4737100"/>
              <a:chExt cx="646113" cy="646113"/>
            </a:xfrm>
          </p:grpSpPr>
          <p:sp>
            <p:nvSpPr>
              <p:cNvPr id="356" name="Freeform 570">
                <a:extLst>
                  <a:ext uri="{FF2B5EF4-FFF2-40B4-BE49-F238E27FC236}">
                    <a16:creationId xmlns:a16="http://schemas.microsoft.com/office/drawing/2014/main" id="{D39844CE-4900-4C2B-9A9A-239221652FE7}"/>
                  </a:ext>
                </a:extLst>
              </p:cNvPr>
              <p:cNvSpPr>
                <a:spLocks/>
              </p:cNvSpPr>
              <p:nvPr/>
            </p:nvSpPr>
            <p:spPr bwMode="auto">
              <a:xfrm>
                <a:off x="4687888" y="4737100"/>
                <a:ext cx="646113" cy="646113"/>
              </a:xfrm>
              <a:custGeom>
                <a:avLst/>
                <a:gdLst>
                  <a:gd name="T0" fmla="*/ 221 w 237"/>
                  <a:gd name="T1" fmla="*/ 16 h 237"/>
                  <a:gd name="T2" fmla="*/ 165 w 237"/>
                  <a:gd name="T3" fmla="*/ 15 h 237"/>
                  <a:gd name="T4" fmla="*/ 39 w 237"/>
                  <a:gd name="T5" fmla="*/ 142 h 237"/>
                  <a:gd name="T6" fmla="*/ 31 w 237"/>
                  <a:gd name="T7" fmla="*/ 158 h 237"/>
                  <a:gd name="T8" fmla="*/ 28 w 237"/>
                  <a:gd name="T9" fmla="*/ 190 h 237"/>
                  <a:gd name="T10" fmla="*/ 5 w 237"/>
                  <a:gd name="T11" fmla="*/ 213 h 237"/>
                  <a:gd name="T12" fmla="*/ 5 w 237"/>
                  <a:gd name="T13" fmla="*/ 232 h 237"/>
                  <a:gd name="T14" fmla="*/ 24 w 237"/>
                  <a:gd name="T15" fmla="*/ 232 h 237"/>
                  <a:gd name="T16" fmla="*/ 47 w 237"/>
                  <a:gd name="T17" fmla="*/ 209 h 237"/>
                  <a:gd name="T18" fmla="*/ 79 w 237"/>
                  <a:gd name="T19" fmla="*/ 206 h 237"/>
                  <a:gd name="T20" fmla="*/ 95 w 237"/>
                  <a:gd name="T21" fmla="*/ 198 h 237"/>
                  <a:gd name="T22" fmla="*/ 222 w 237"/>
                  <a:gd name="T23" fmla="*/ 72 h 237"/>
                  <a:gd name="T24" fmla="*/ 221 w 237"/>
                  <a:gd name="T25" fmla="*/ 1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237">
                    <a:moveTo>
                      <a:pt x="221" y="16"/>
                    </a:moveTo>
                    <a:cubicBezTo>
                      <a:pt x="206" y="0"/>
                      <a:pt x="181" y="0"/>
                      <a:pt x="165" y="15"/>
                    </a:cubicBezTo>
                    <a:cubicBezTo>
                      <a:pt x="39" y="142"/>
                      <a:pt x="39" y="142"/>
                      <a:pt x="39" y="142"/>
                    </a:cubicBezTo>
                    <a:cubicBezTo>
                      <a:pt x="35" y="146"/>
                      <a:pt x="32" y="152"/>
                      <a:pt x="31" y="158"/>
                    </a:cubicBezTo>
                    <a:cubicBezTo>
                      <a:pt x="28" y="190"/>
                      <a:pt x="28" y="190"/>
                      <a:pt x="28" y="190"/>
                    </a:cubicBezTo>
                    <a:cubicBezTo>
                      <a:pt x="5" y="213"/>
                      <a:pt x="5" y="213"/>
                      <a:pt x="5" y="213"/>
                    </a:cubicBezTo>
                    <a:cubicBezTo>
                      <a:pt x="0" y="219"/>
                      <a:pt x="0" y="227"/>
                      <a:pt x="5" y="232"/>
                    </a:cubicBezTo>
                    <a:cubicBezTo>
                      <a:pt x="10" y="237"/>
                      <a:pt x="18" y="237"/>
                      <a:pt x="24" y="232"/>
                    </a:cubicBezTo>
                    <a:cubicBezTo>
                      <a:pt x="47" y="209"/>
                      <a:pt x="47" y="209"/>
                      <a:pt x="47" y="209"/>
                    </a:cubicBezTo>
                    <a:cubicBezTo>
                      <a:pt x="79" y="206"/>
                      <a:pt x="79" y="206"/>
                      <a:pt x="79" y="206"/>
                    </a:cubicBezTo>
                    <a:cubicBezTo>
                      <a:pt x="85" y="205"/>
                      <a:pt x="91" y="202"/>
                      <a:pt x="95" y="198"/>
                    </a:cubicBezTo>
                    <a:cubicBezTo>
                      <a:pt x="222" y="72"/>
                      <a:pt x="222" y="72"/>
                      <a:pt x="222" y="72"/>
                    </a:cubicBezTo>
                    <a:cubicBezTo>
                      <a:pt x="237" y="56"/>
                      <a:pt x="237" y="31"/>
                      <a:pt x="221" y="16"/>
                    </a:cubicBezTo>
                    <a:close/>
                  </a:path>
                </a:pathLst>
              </a:custGeom>
              <a:noFill/>
              <a:ln w="1524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 name="Line 571">
                <a:extLst>
                  <a:ext uri="{FF2B5EF4-FFF2-40B4-BE49-F238E27FC236}">
                    <a16:creationId xmlns:a16="http://schemas.microsoft.com/office/drawing/2014/main" id="{056E7E85-A821-4C57-9637-66E5172186DC}"/>
                  </a:ext>
                </a:extLst>
              </p:cNvPr>
              <p:cNvSpPr>
                <a:spLocks noChangeShapeType="1"/>
              </p:cNvSpPr>
              <p:nvPr/>
            </p:nvSpPr>
            <p:spPr bwMode="auto">
              <a:xfrm flipH="1">
                <a:off x="4810125" y="4867275"/>
                <a:ext cx="392113" cy="393700"/>
              </a:xfrm>
              <a:prstGeom prst="line">
                <a:avLst/>
              </a:prstGeom>
              <a:noFill/>
              <a:ln w="1524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 name="Line 572">
                <a:extLst>
                  <a:ext uri="{FF2B5EF4-FFF2-40B4-BE49-F238E27FC236}">
                    <a16:creationId xmlns:a16="http://schemas.microsoft.com/office/drawing/2014/main" id="{05D2DD58-C4F2-458D-B59F-AECB7397C1C9}"/>
                  </a:ext>
                </a:extLst>
              </p:cNvPr>
              <p:cNvSpPr>
                <a:spLocks noChangeShapeType="1"/>
              </p:cNvSpPr>
              <p:nvPr/>
            </p:nvSpPr>
            <p:spPr bwMode="auto">
              <a:xfrm>
                <a:off x="5126038" y="4794250"/>
                <a:ext cx="25400" cy="25400"/>
              </a:xfrm>
              <a:prstGeom prst="line">
                <a:avLst/>
              </a:prstGeom>
              <a:noFill/>
              <a:ln w="1524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 name="Line 573">
                <a:extLst>
                  <a:ext uri="{FF2B5EF4-FFF2-40B4-BE49-F238E27FC236}">
                    <a16:creationId xmlns:a16="http://schemas.microsoft.com/office/drawing/2014/main" id="{52B78CFF-4155-47A2-865F-6C1E245071EB}"/>
                  </a:ext>
                </a:extLst>
              </p:cNvPr>
              <p:cNvSpPr>
                <a:spLocks noChangeShapeType="1"/>
              </p:cNvSpPr>
              <p:nvPr/>
            </p:nvSpPr>
            <p:spPr bwMode="auto">
              <a:xfrm>
                <a:off x="5046663" y="4870450"/>
                <a:ext cx="28575" cy="26988"/>
              </a:xfrm>
              <a:prstGeom prst="line">
                <a:avLst/>
              </a:prstGeom>
              <a:noFill/>
              <a:ln w="1524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 name="Line 574">
                <a:extLst>
                  <a:ext uri="{FF2B5EF4-FFF2-40B4-BE49-F238E27FC236}">
                    <a16:creationId xmlns:a16="http://schemas.microsoft.com/office/drawing/2014/main" id="{6BC450DD-6C1A-4C4D-9F43-542126C3D6A6}"/>
                  </a:ext>
                </a:extLst>
              </p:cNvPr>
              <p:cNvSpPr>
                <a:spLocks noChangeShapeType="1"/>
              </p:cNvSpPr>
              <p:nvPr/>
            </p:nvSpPr>
            <p:spPr bwMode="auto">
              <a:xfrm>
                <a:off x="4970463" y="4946650"/>
                <a:ext cx="26988" cy="26988"/>
              </a:xfrm>
              <a:prstGeom prst="line">
                <a:avLst/>
              </a:prstGeom>
              <a:noFill/>
              <a:ln w="1524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 name="Line 575">
                <a:extLst>
                  <a:ext uri="{FF2B5EF4-FFF2-40B4-BE49-F238E27FC236}">
                    <a16:creationId xmlns:a16="http://schemas.microsoft.com/office/drawing/2014/main" id="{6BE4A9B5-348B-4EAB-B763-3FC32C1B884C}"/>
                  </a:ext>
                </a:extLst>
              </p:cNvPr>
              <p:cNvSpPr>
                <a:spLocks noChangeShapeType="1"/>
              </p:cNvSpPr>
              <p:nvPr/>
            </p:nvSpPr>
            <p:spPr bwMode="auto">
              <a:xfrm>
                <a:off x="4894263" y="5026025"/>
                <a:ext cx="25400" cy="23813"/>
              </a:xfrm>
              <a:prstGeom prst="line">
                <a:avLst/>
              </a:prstGeom>
              <a:noFill/>
              <a:ln w="1524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 name="Line 576">
                <a:extLst>
                  <a:ext uri="{FF2B5EF4-FFF2-40B4-BE49-F238E27FC236}">
                    <a16:creationId xmlns:a16="http://schemas.microsoft.com/office/drawing/2014/main" id="{3E5DFEA0-DA2E-45A3-BB22-B812697A8FB0}"/>
                  </a:ext>
                </a:extLst>
              </p:cNvPr>
              <p:cNvSpPr>
                <a:spLocks noChangeShapeType="1"/>
              </p:cNvSpPr>
              <p:nvPr/>
            </p:nvSpPr>
            <p:spPr bwMode="auto">
              <a:xfrm>
                <a:off x="4818063" y="5102225"/>
                <a:ext cx="23813" cy="23813"/>
              </a:xfrm>
              <a:prstGeom prst="line">
                <a:avLst/>
              </a:prstGeom>
              <a:noFill/>
              <a:ln w="1524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 name="Line 577">
                <a:extLst>
                  <a:ext uri="{FF2B5EF4-FFF2-40B4-BE49-F238E27FC236}">
                    <a16:creationId xmlns:a16="http://schemas.microsoft.com/office/drawing/2014/main" id="{65F3B2DA-DA79-4030-B234-2569AD7008E1}"/>
                  </a:ext>
                </a:extLst>
              </p:cNvPr>
              <p:cNvSpPr>
                <a:spLocks noChangeShapeType="1"/>
              </p:cNvSpPr>
              <p:nvPr/>
            </p:nvSpPr>
            <p:spPr bwMode="auto">
              <a:xfrm>
                <a:off x="4725988" y="5292725"/>
                <a:ext cx="50800" cy="52388"/>
              </a:xfrm>
              <a:prstGeom prst="line">
                <a:avLst/>
              </a:prstGeom>
              <a:noFill/>
              <a:ln w="15240" cap="flat">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F3F56A8E-87B0-49B9-8F14-300105784A90}"/>
                </a:ext>
              </a:extLst>
            </p:cNvPr>
            <p:cNvGrpSpPr>
              <a:grpSpLocks noChangeAspect="1"/>
            </p:cNvGrpSpPr>
            <p:nvPr userDrawn="1"/>
          </p:nvGrpSpPr>
          <p:grpSpPr>
            <a:xfrm>
              <a:off x="1485917" y="2021071"/>
              <a:ext cx="390906" cy="433983"/>
              <a:chOff x="2528888" y="2057401"/>
              <a:chExt cx="965200" cy="1071562"/>
            </a:xfrm>
          </p:grpSpPr>
          <p:sp>
            <p:nvSpPr>
              <p:cNvPr id="331" name="Line 598">
                <a:extLst>
                  <a:ext uri="{FF2B5EF4-FFF2-40B4-BE49-F238E27FC236}">
                    <a16:creationId xmlns:a16="http://schemas.microsoft.com/office/drawing/2014/main" id="{3C713239-11D6-455D-8946-F341AB90A126}"/>
                  </a:ext>
                </a:extLst>
              </p:cNvPr>
              <p:cNvSpPr>
                <a:spLocks noChangeShapeType="1"/>
              </p:cNvSpPr>
              <p:nvPr/>
            </p:nvSpPr>
            <p:spPr bwMode="auto">
              <a:xfrm>
                <a:off x="2528888" y="3128963"/>
                <a:ext cx="965200" cy="0"/>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 name="Oval 599">
                <a:extLst>
                  <a:ext uri="{FF2B5EF4-FFF2-40B4-BE49-F238E27FC236}">
                    <a16:creationId xmlns:a16="http://schemas.microsoft.com/office/drawing/2014/main" id="{1D6DC687-CB05-4A62-96E8-2F632C85C402}"/>
                  </a:ext>
                </a:extLst>
              </p:cNvPr>
              <p:cNvSpPr>
                <a:spLocks noChangeArrowheads="1"/>
              </p:cNvSpPr>
              <p:nvPr/>
            </p:nvSpPr>
            <p:spPr bwMode="auto">
              <a:xfrm>
                <a:off x="3046413" y="2243138"/>
                <a:ext cx="107950" cy="107950"/>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Oval 600">
                <a:extLst>
                  <a:ext uri="{FF2B5EF4-FFF2-40B4-BE49-F238E27FC236}">
                    <a16:creationId xmlns:a16="http://schemas.microsoft.com/office/drawing/2014/main" id="{4B312FFB-E64A-41F9-9D39-0C36CF496814}"/>
                  </a:ext>
                </a:extLst>
              </p:cNvPr>
              <p:cNvSpPr>
                <a:spLocks noChangeArrowheads="1"/>
              </p:cNvSpPr>
              <p:nvPr/>
            </p:nvSpPr>
            <p:spPr bwMode="auto">
              <a:xfrm>
                <a:off x="3046413" y="2057401"/>
                <a:ext cx="107950" cy="107950"/>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 name="Oval 601">
                <a:extLst>
                  <a:ext uri="{FF2B5EF4-FFF2-40B4-BE49-F238E27FC236}">
                    <a16:creationId xmlns:a16="http://schemas.microsoft.com/office/drawing/2014/main" id="{8C43A233-B2EF-49C1-B3E6-E89A2FC57482}"/>
                  </a:ext>
                </a:extLst>
              </p:cNvPr>
              <p:cNvSpPr>
                <a:spLocks noChangeArrowheads="1"/>
              </p:cNvSpPr>
              <p:nvPr/>
            </p:nvSpPr>
            <p:spPr bwMode="auto">
              <a:xfrm>
                <a:off x="3046413" y="2430463"/>
                <a:ext cx="107950" cy="106363"/>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 name="Oval 602">
                <a:extLst>
                  <a:ext uri="{FF2B5EF4-FFF2-40B4-BE49-F238E27FC236}">
                    <a16:creationId xmlns:a16="http://schemas.microsoft.com/office/drawing/2014/main" id="{1BB44D6B-D19F-4319-9914-E4A30AD7170B}"/>
                  </a:ext>
                </a:extLst>
              </p:cNvPr>
              <p:cNvSpPr>
                <a:spLocks noChangeArrowheads="1"/>
              </p:cNvSpPr>
              <p:nvPr/>
            </p:nvSpPr>
            <p:spPr bwMode="auto">
              <a:xfrm>
                <a:off x="3046413" y="2616201"/>
                <a:ext cx="107950" cy="106363"/>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 name="Oval 603">
                <a:extLst>
                  <a:ext uri="{FF2B5EF4-FFF2-40B4-BE49-F238E27FC236}">
                    <a16:creationId xmlns:a16="http://schemas.microsoft.com/office/drawing/2014/main" id="{F7512F1B-3173-4D8C-8CF2-333C50780E43}"/>
                  </a:ext>
                </a:extLst>
              </p:cNvPr>
              <p:cNvSpPr>
                <a:spLocks noChangeArrowheads="1"/>
              </p:cNvSpPr>
              <p:nvPr/>
            </p:nvSpPr>
            <p:spPr bwMode="auto">
              <a:xfrm>
                <a:off x="3365501" y="2243138"/>
                <a:ext cx="106363" cy="107950"/>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 name="Oval 604">
                <a:extLst>
                  <a:ext uri="{FF2B5EF4-FFF2-40B4-BE49-F238E27FC236}">
                    <a16:creationId xmlns:a16="http://schemas.microsoft.com/office/drawing/2014/main" id="{B501CC6A-A363-4ACE-B4A7-9AA6EF544778}"/>
                  </a:ext>
                </a:extLst>
              </p:cNvPr>
              <p:cNvSpPr>
                <a:spLocks noChangeArrowheads="1"/>
              </p:cNvSpPr>
              <p:nvPr/>
            </p:nvSpPr>
            <p:spPr bwMode="auto">
              <a:xfrm>
                <a:off x="3365501" y="2430463"/>
                <a:ext cx="106363" cy="106363"/>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 name="Oval 605">
                <a:extLst>
                  <a:ext uri="{FF2B5EF4-FFF2-40B4-BE49-F238E27FC236}">
                    <a16:creationId xmlns:a16="http://schemas.microsoft.com/office/drawing/2014/main" id="{B2FEA292-2FFD-42DC-9021-72EC4B2D5DEF}"/>
                  </a:ext>
                </a:extLst>
              </p:cNvPr>
              <p:cNvSpPr>
                <a:spLocks noChangeArrowheads="1"/>
              </p:cNvSpPr>
              <p:nvPr/>
            </p:nvSpPr>
            <p:spPr bwMode="auto">
              <a:xfrm>
                <a:off x="3365501" y="2057401"/>
                <a:ext cx="106363" cy="107950"/>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 name="Oval 606">
                <a:extLst>
                  <a:ext uri="{FF2B5EF4-FFF2-40B4-BE49-F238E27FC236}">
                    <a16:creationId xmlns:a16="http://schemas.microsoft.com/office/drawing/2014/main" id="{404CA0F2-C244-4C72-9B60-B28719287BF0}"/>
                  </a:ext>
                </a:extLst>
              </p:cNvPr>
              <p:cNvSpPr>
                <a:spLocks noChangeArrowheads="1"/>
              </p:cNvSpPr>
              <p:nvPr/>
            </p:nvSpPr>
            <p:spPr bwMode="auto">
              <a:xfrm>
                <a:off x="3365501" y="2616201"/>
                <a:ext cx="106363" cy="106363"/>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 name="Oval 607">
                <a:extLst>
                  <a:ext uri="{FF2B5EF4-FFF2-40B4-BE49-F238E27FC236}">
                    <a16:creationId xmlns:a16="http://schemas.microsoft.com/office/drawing/2014/main" id="{D32D6B20-7289-48E6-8811-7B3EE4E1516A}"/>
                  </a:ext>
                </a:extLst>
              </p:cNvPr>
              <p:cNvSpPr>
                <a:spLocks noChangeArrowheads="1"/>
              </p:cNvSpPr>
              <p:nvPr/>
            </p:nvSpPr>
            <p:spPr bwMode="auto">
              <a:xfrm>
                <a:off x="2824163" y="2243138"/>
                <a:ext cx="106363" cy="107950"/>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 name="Oval 608">
                <a:extLst>
                  <a:ext uri="{FF2B5EF4-FFF2-40B4-BE49-F238E27FC236}">
                    <a16:creationId xmlns:a16="http://schemas.microsoft.com/office/drawing/2014/main" id="{385703A0-B075-44FE-862B-70A6DB3BD278}"/>
                  </a:ext>
                </a:extLst>
              </p:cNvPr>
              <p:cNvSpPr>
                <a:spLocks noChangeArrowheads="1"/>
              </p:cNvSpPr>
              <p:nvPr/>
            </p:nvSpPr>
            <p:spPr bwMode="auto">
              <a:xfrm>
                <a:off x="2824163" y="2430463"/>
                <a:ext cx="106363" cy="106363"/>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 name="Line 609">
                <a:extLst>
                  <a:ext uri="{FF2B5EF4-FFF2-40B4-BE49-F238E27FC236}">
                    <a16:creationId xmlns:a16="http://schemas.microsoft.com/office/drawing/2014/main" id="{F40CFCE3-D080-4E92-8990-FDCD8AAD2438}"/>
                  </a:ext>
                </a:extLst>
              </p:cNvPr>
              <p:cNvSpPr>
                <a:spLocks noChangeShapeType="1"/>
              </p:cNvSpPr>
              <p:nvPr/>
            </p:nvSpPr>
            <p:spPr bwMode="auto">
              <a:xfrm flipV="1">
                <a:off x="3100388" y="2722563"/>
                <a:ext cx="0" cy="369888"/>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 name="Line 610">
                <a:extLst>
                  <a:ext uri="{FF2B5EF4-FFF2-40B4-BE49-F238E27FC236}">
                    <a16:creationId xmlns:a16="http://schemas.microsoft.com/office/drawing/2014/main" id="{CE3D3D48-803A-4430-823E-40E03A4A05FA}"/>
                  </a:ext>
                </a:extLst>
              </p:cNvPr>
              <p:cNvSpPr>
                <a:spLocks noChangeShapeType="1"/>
              </p:cNvSpPr>
              <p:nvPr/>
            </p:nvSpPr>
            <p:spPr bwMode="auto">
              <a:xfrm flipV="1">
                <a:off x="3100388" y="2351088"/>
                <a:ext cx="0" cy="79375"/>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 name="Line 611">
                <a:extLst>
                  <a:ext uri="{FF2B5EF4-FFF2-40B4-BE49-F238E27FC236}">
                    <a16:creationId xmlns:a16="http://schemas.microsoft.com/office/drawing/2014/main" id="{4F207168-320D-415C-AF47-FCE9791ABD57}"/>
                  </a:ext>
                </a:extLst>
              </p:cNvPr>
              <p:cNvSpPr>
                <a:spLocks noChangeShapeType="1"/>
              </p:cNvSpPr>
              <p:nvPr/>
            </p:nvSpPr>
            <p:spPr bwMode="auto">
              <a:xfrm flipV="1">
                <a:off x="3100388" y="2536826"/>
                <a:ext cx="0" cy="79375"/>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 name="Line 612">
                <a:extLst>
                  <a:ext uri="{FF2B5EF4-FFF2-40B4-BE49-F238E27FC236}">
                    <a16:creationId xmlns:a16="http://schemas.microsoft.com/office/drawing/2014/main" id="{6F394193-C735-46F9-86F5-5B3629C4471B}"/>
                  </a:ext>
                </a:extLst>
              </p:cNvPr>
              <p:cNvSpPr>
                <a:spLocks noChangeShapeType="1"/>
              </p:cNvSpPr>
              <p:nvPr/>
            </p:nvSpPr>
            <p:spPr bwMode="auto">
              <a:xfrm flipV="1">
                <a:off x="2876551" y="2351088"/>
                <a:ext cx="0" cy="79375"/>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 name="Line 613">
                <a:extLst>
                  <a:ext uri="{FF2B5EF4-FFF2-40B4-BE49-F238E27FC236}">
                    <a16:creationId xmlns:a16="http://schemas.microsoft.com/office/drawing/2014/main" id="{69E71F1C-8ACE-40B0-AA67-059062055F20}"/>
                  </a:ext>
                </a:extLst>
              </p:cNvPr>
              <p:cNvSpPr>
                <a:spLocks noChangeShapeType="1"/>
              </p:cNvSpPr>
              <p:nvPr/>
            </p:nvSpPr>
            <p:spPr bwMode="auto">
              <a:xfrm flipH="1">
                <a:off x="2930526" y="2482851"/>
                <a:ext cx="115888" cy="0"/>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 name="Line 614">
                <a:extLst>
                  <a:ext uri="{FF2B5EF4-FFF2-40B4-BE49-F238E27FC236}">
                    <a16:creationId xmlns:a16="http://schemas.microsoft.com/office/drawing/2014/main" id="{A7EB6BE2-80EB-4A92-BE50-73B58403929C}"/>
                  </a:ext>
                </a:extLst>
              </p:cNvPr>
              <p:cNvSpPr>
                <a:spLocks noChangeShapeType="1"/>
              </p:cNvSpPr>
              <p:nvPr/>
            </p:nvSpPr>
            <p:spPr bwMode="auto">
              <a:xfrm flipH="1">
                <a:off x="3197226" y="2482851"/>
                <a:ext cx="168275" cy="0"/>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 name="Line 615">
                <a:extLst>
                  <a:ext uri="{FF2B5EF4-FFF2-40B4-BE49-F238E27FC236}">
                    <a16:creationId xmlns:a16="http://schemas.microsoft.com/office/drawing/2014/main" id="{5056E6FD-32DE-4BBA-BB6F-6C854390ABFE}"/>
                  </a:ext>
                </a:extLst>
              </p:cNvPr>
              <p:cNvSpPr>
                <a:spLocks noChangeShapeType="1"/>
              </p:cNvSpPr>
              <p:nvPr/>
            </p:nvSpPr>
            <p:spPr bwMode="auto">
              <a:xfrm flipH="1">
                <a:off x="3197226" y="2297113"/>
                <a:ext cx="169863" cy="0"/>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 name="Line 616">
                <a:extLst>
                  <a:ext uri="{FF2B5EF4-FFF2-40B4-BE49-F238E27FC236}">
                    <a16:creationId xmlns:a16="http://schemas.microsoft.com/office/drawing/2014/main" id="{E8707A39-E177-4521-BE7F-8FF280FC17C9}"/>
                  </a:ext>
                </a:extLst>
              </p:cNvPr>
              <p:cNvSpPr>
                <a:spLocks noChangeShapeType="1"/>
              </p:cNvSpPr>
              <p:nvPr/>
            </p:nvSpPr>
            <p:spPr bwMode="auto">
              <a:xfrm flipV="1">
                <a:off x="3419476" y="2351088"/>
                <a:ext cx="0" cy="79375"/>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 name="Line 617">
                <a:extLst>
                  <a:ext uri="{FF2B5EF4-FFF2-40B4-BE49-F238E27FC236}">
                    <a16:creationId xmlns:a16="http://schemas.microsoft.com/office/drawing/2014/main" id="{97365FF8-3974-469B-8129-635121795FBF}"/>
                  </a:ext>
                </a:extLst>
              </p:cNvPr>
              <p:cNvSpPr>
                <a:spLocks noChangeShapeType="1"/>
              </p:cNvSpPr>
              <p:nvPr/>
            </p:nvSpPr>
            <p:spPr bwMode="auto">
              <a:xfrm flipV="1">
                <a:off x="3419476" y="2165351"/>
                <a:ext cx="0" cy="77788"/>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 name="Line 618">
                <a:extLst>
                  <a:ext uri="{FF2B5EF4-FFF2-40B4-BE49-F238E27FC236}">
                    <a16:creationId xmlns:a16="http://schemas.microsoft.com/office/drawing/2014/main" id="{7CD694CA-4B65-47E7-AE0A-EF4A3707B444}"/>
                  </a:ext>
                </a:extLst>
              </p:cNvPr>
              <p:cNvSpPr>
                <a:spLocks noChangeShapeType="1"/>
              </p:cNvSpPr>
              <p:nvPr/>
            </p:nvSpPr>
            <p:spPr bwMode="auto">
              <a:xfrm>
                <a:off x="3419476" y="2536826"/>
                <a:ext cx="0" cy="87313"/>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Freeform 619">
                <a:extLst>
                  <a:ext uri="{FF2B5EF4-FFF2-40B4-BE49-F238E27FC236}">
                    <a16:creationId xmlns:a16="http://schemas.microsoft.com/office/drawing/2014/main" id="{4CBCD33B-632D-43BB-82F2-C9FF8925BD2B}"/>
                  </a:ext>
                </a:extLst>
              </p:cNvPr>
              <p:cNvSpPr>
                <a:spLocks/>
              </p:cNvSpPr>
              <p:nvPr/>
            </p:nvSpPr>
            <p:spPr bwMode="auto">
              <a:xfrm>
                <a:off x="3265488" y="2670176"/>
                <a:ext cx="100013" cy="422275"/>
              </a:xfrm>
              <a:custGeom>
                <a:avLst/>
                <a:gdLst>
                  <a:gd name="T0" fmla="*/ 63 w 63"/>
                  <a:gd name="T1" fmla="*/ 0 h 266"/>
                  <a:gd name="T2" fmla="*/ 0 w 63"/>
                  <a:gd name="T3" fmla="*/ 0 h 266"/>
                  <a:gd name="T4" fmla="*/ 0 w 63"/>
                  <a:gd name="T5" fmla="*/ 124 h 266"/>
                  <a:gd name="T6" fmla="*/ 0 w 63"/>
                  <a:gd name="T7" fmla="*/ 266 h 266"/>
                </a:gdLst>
                <a:ahLst/>
                <a:cxnLst>
                  <a:cxn ang="0">
                    <a:pos x="T0" y="T1"/>
                  </a:cxn>
                  <a:cxn ang="0">
                    <a:pos x="T2" y="T3"/>
                  </a:cxn>
                  <a:cxn ang="0">
                    <a:pos x="T4" y="T5"/>
                  </a:cxn>
                  <a:cxn ang="0">
                    <a:pos x="T6" y="T7"/>
                  </a:cxn>
                </a:cxnLst>
                <a:rect l="0" t="0" r="r" b="b"/>
                <a:pathLst>
                  <a:path w="63" h="266">
                    <a:moveTo>
                      <a:pt x="63" y="0"/>
                    </a:moveTo>
                    <a:lnTo>
                      <a:pt x="0" y="0"/>
                    </a:lnTo>
                    <a:lnTo>
                      <a:pt x="0" y="124"/>
                    </a:lnTo>
                    <a:lnTo>
                      <a:pt x="0" y="266"/>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 name="Freeform 620">
                <a:extLst>
                  <a:ext uri="{FF2B5EF4-FFF2-40B4-BE49-F238E27FC236}">
                    <a16:creationId xmlns:a16="http://schemas.microsoft.com/office/drawing/2014/main" id="{063ACE7F-0330-45F3-8737-929339020FA7}"/>
                  </a:ext>
                </a:extLst>
              </p:cNvPr>
              <p:cNvSpPr>
                <a:spLocks/>
              </p:cNvSpPr>
              <p:nvPr/>
            </p:nvSpPr>
            <p:spPr bwMode="auto">
              <a:xfrm>
                <a:off x="2543176" y="2111376"/>
                <a:ext cx="461963" cy="981075"/>
              </a:xfrm>
              <a:custGeom>
                <a:avLst/>
                <a:gdLst>
                  <a:gd name="T0" fmla="*/ 273 w 448"/>
                  <a:gd name="T1" fmla="*/ 955 h 955"/>
                  <a:gd name="T2" fmla="*/ 273 w 448"/>
                  <a:gd name="T3" fmla="*/ 820 h 955"/>
                  <a:gd name="T4" fmla="*/ 104 w 448"/>
                  <a:gd name="T5" fmla="*/ 790 h 955"/>
                  <a:gd name="T6" fmla="*/ 102 w 448"/>
                  <a:gd name="T7" fmla="*/ 712 h 955"/>
                  <a:gd name="T8" fmla="*/ 80 w 448"/>
                  <a:gd name="T9" fmla="*/ 651 h 955"/>
                  <a:gd name="T10" fmla="*/ 73 w 448"/>
                  <a:gd name="T11" fmla="*/ 580 h 955"/>
                  <a:gd name="T12" fmla="*/ 0 w 448"/>
                  <a:gd name="T13" fmla="*/ 522 h 955"/>
                  <a:gd name="T14" fmla="*/ 77 w 448"/>
                  <a:gd name="T15" fmla="*/ 348 h 955"/>
                  <a:gd name="T16" fmla="*/ 442 w 448"/>
                  <a:gd name="T17" fmla="*/ 0 h 955"/>
                  <a:gd name="T18" fmla="*/ 448 w 448"/>
                  <a:gd name="T19"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955">
                    <a:moveTo>
                      <a:pt x="273" y="955"/>
                    </a:moveTo>
                    <a:cubicBezTo>
                      <a:pt x="273" y="820"/>
                      <a:pt x="273" y="820"/>
                      <a:pt x="273" y="820"/>
                    </a:cubicBezTo>
                    <a:cubicBezTo>
                      <a:pt x="273" y="820"/>
                      <a:pt x="125" y="822"/>
                      <a:pt x="104" y="790"/>
                    </a:cubicBezTo>
                    <a:cubicBezTo>
                      <a:pt x="90" y="768"/>
                      <a:pt x="91" y="751"/>
                      <a:pt x="102" y="712"/>
                    </a:cubicBezTo>
                    <a:cubicBezTo>
                      <a:pt x="113" y="672"/>
                      <a:pt x="52" y="695"/>
                      <a:pt x="80" y="651"/>
                    </a:cubicBezTo>
                    <a:cubicBezTo>
                      <a:pt x="94" y="630"/>
                      <a:pt x="49" y="623"/>
                      <a:pt x="73" y="580"/>
                    </a:cubicBezTo>
                    <a:cubicBezTo>
                      <a:pt x="87" y="557"/>
                      <a:pt x="3" y="551"/>
                      <a:pt x="0" y="522"/>
                    </a:cubicBezTo>
                    <a:cubicBezTo>
                      <a:pt x="11" y="478"/>
                      <a:pt x="75" y="426"/>
                      <a:pt x="77" y="348"/>
                    </a:cubicBezTo>
                    <a:cubicBezTo>
                      <a:pt x="84" y="137"/>
                      <a:pt x="172" y="0"/>
                      <a:pt x="442" y="0"/>
                    </a:cubicBezTo>
                    <a:cubicBezTo>
                      <a:pt x="448" y="0"/>
                      <a:pt x="448" y="0"/>
                      <a:pt x="448"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 name="Line 621">
                <a:extLst>
                  <a:ext uri="{FF2B5EF4-FFF2-40B4-BE49-F238E27FC236}">
                    <a16:creationId xmlns:a16="http://schemas.microsoft.com/office/drawing/2014/main" id="{CB3DE136-20C1-48EA-9756-B691573A5FD4}"/>
                  </a:ext>
                </a:extLst>
              </p:cNvPr>
              <p:cNvSpPr>
                <a:spLocks noChangeShapeType="1"/>
              </p:cNvSpPr>
              <p:nvPr/>
            </p:nvSpPr>
            <p:spPr bwMode="auto">
              <a:xfrm flipH="1">
                <a:off x="3197226" y="2111376"/>
                <a:ext cx="168275" cy="0"/>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 name="Line 622">
                <a:extLst>
                  <a:ext uri="{FF2B5EF4-FFF2-40B4-BE49-F238E27FC236}">
                    <a16:creationId xmlns:a16="http://schemas.microsoft.com/office/drawing/2014/main" id="{1991ABD0-24AC-4C53-B044-9FC5AFA44031}"/>
                  </a:ext>
                </a:extLst>
              </p:cNvPr>
              <p:cNvSpPr>
                <a:spLocks noChangeShapeType="1"/>
              </p:cNvSpPr>
              <p:nvPr/>
            </p:nvSpPr>
            <p:spPr bwMode="auto">
              <a:xfrm>
                <a:off x="3100388" y="2165351"/>
                <a:ext cx="0" cy="77788"/>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9" name="Group 68">
              <a:extLst>
                <a:ext uri="{FF2B5EF4-FFF2-40B4-BE49-F238E27FC236}">
                  <a16:creationId xmlns:a16="http://schemas.microsoft.com/office/drawing/2014/main" id="{4FC3D5AA-5752-4C5F-8B9B-5166D06BB863}"/>
                </a:ext>
              </a:extLst>
            </p:cNvPr>
            <p:cNvGrpSpPr>
              <a:grpSpLocks noChangeAspect="1"/>
            </p:cNvGrpSpPr>
            <p:nvPr/>
          </p:nvGrpSpPr>
          <p:grpSpPr>
            <a:xfrm>
              <a:off x="5553126" y="4803284"/>
              <a:ext cx="390906" cy="451898"/>
              <a:chOff x="8778876" y="5810251"/>
              <a:chExt cx="895350" cy="1035050"/>
            </a:xfrm>
          </p:grpSpPr>
          <p:sp>
            <p:nvSpPr>
              <p:cNvPr id="310" name="Freeform 641">
                <a:extLst>
                  <a:ext uri="{FF2B5EF4-FFF2-40B4-BE49-F238E27FC236}">
                    <a16:creationId xmlns:a16="http://schemas.microsoft.com/office/drawing/2014/main" id="{2362D326-C1DB-46E8-A5F3-57486736BC81}"/>
                  </a:ext>
                </a:extLst>
              </p:cNvPr>
              <p:cNvSpPr>
                <a:spLocks/>
              </p:cNvSpPr>
              <p:nvPr/>
            </p:nvSpPr>
            <p:spPr bwMode="auto">
              <a:xfrm>
                <a:off x="9571038" y="6167438"/>
                <a:ext cx="103188" cy="103188"/>
              </a:xfrm>
              <a:custGeom>
                <a:avLst/>
                <a:gdLst>
                  <a:gd name="T0" fmla="*/ 99 w 100"/>
                  <a:gd name="T1" fmla="*/ 49 h 101"/>
                  <a:gd name="T2" fmla="*/ 52 w 100"/>
                  <a:gd name="T3" fmla="*/ 100 h 101"/>
                  <a:gd name="T4" fmla="*/ 1 w 100"/>
                  <a:gd name="T5" fmla="*/ 52 h 101"/>
                  <a:gd name="T6" fmla="*/ 48 w 100"/>
                  <a:gd name="T7" fmla="*/ 1 h 101"/>
                  <a:gd name="T8" fmla="*/ 99 w 100"/>
                  <a:gd name="T9" fmla="*/ 49 h 101"/>
                </a:gdLst>
                <a:ahLst/>
                <a:cxnLst>
                  <a:cxn ang="0">
                    <a:pos x="T0" y="T1"/>
                  </a:cxn>
                  <a:cxn ang="0">
                    <a:pos x="T2" y="T3"/>
                  </a:cxn>
                  <a:cxn ang="0">
                    <a:pos x="T4" y="T5"/>
                  </a:cxn>
                  <a:cxn ang="0">
                    <a:pos x="T6" y="T7"/>
                  </a:cxn>
                  <a:cxn ang="0">
                    <a:pos x="T8" y="T9"/>
                  </a:cxn>
                </a:cxnLst>
                <a:rect l="0" t="0" r="r" b="b"/>
                <a:pathLst>
                  <a:path w="100" h="101">
                    <a:moveTo>
                      <a:pt x="99" y="49"/>
                    </a:moveTo>
                    <a:cubicBezTo>
                      <a:pt x="100" y="76"/>
                      <a:pt x="79" y="99"/>
                      <a:pt x="52" y="100"/>
                    </a:cubicBezTo>
                    <a:cubicBezTo>
                      <a:pt x="25" y="101"/>
                      <a:pt x="2" y="79"/>
                      <a:pt x="1" y="52"/>
                    </a:cubicBezTo>
                    <a:cubicBezTo>
                      <a:pt x="0" y="25"/>
                      <a:pt x="21" y="2"/>
                      <a:pt x="48" y="1"/>
                    </a:cubicBezTo>
                    <a:cubicBezTo>
                      <a:pt x="76" y="0"/>
                      <a:pt x="98" y="21"/>
                      <a:pt x="99" y="49"/>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 name="Freeform 642">
                <a:extLst>
                  <a:ext uri="{FF2B5EF4-FFF2-40B4-BE49-F238E27FC236}">
                    <a16:creationId xmlns:a16="http://schemas.microsoft.com/office/drawing/2014/main" id="{147F0139-4174-4926-8EF0-0F366FA3E7CE}"/>
                  </a:ext>
                </a:extLst>
              </p:cNvPr>
              <p:cNvSpPr>
                <a:spLocks/>
              </p:cNvSpPr>
              <p:nvPr/>
            </p:nvSpPr>
            <p:spPr bwMode="auto">
              <a:xfrm>
                <a:off x="8778876" y="6167438"/>
                <a:ext cx="103188" cy="103188"/>
              </a:xfrm>
              <a:custGeom>
                <a:avLst/>
                <a:gdLst>
                  <a:gd name="T0" fmla="*/ 99 w 100"/>
                  <a:gd name="T1" fmla="*/ 49 h 101"/>
                  <a:gd name="T2" fmla="*/ 52 w 100"/>
                  <a:gd name="T3" fmla="*/ 100 h 101"/>
                  <a:gd name="T4" fmla="*/ 1 w 100"/>
                  <a:gd name="T5" fmla="*/ 52 h 101"/>
                  <a:gd name="T6" fmla="*/ 48 w 100"/>
                  <a:gd name="T7" fmla="*/ 1 h 101"/>
                  <a:gd name="T8" fmla="*/ 99 w 100"/>
                  <a:gd name="T9" fmla="*/ 49 h 101"/>
                </a:gdLst>
                <a:ahLst/>
                <a:cxnLst>
                  <a:cxn ang="0">
                    <a:pos x="T0" y="T1"/>
                  </a:cxn>
                  <a:cxn ang="0">
                    <a:pos x="T2" y="T3"/>
                  </a:cxn>
                  <a:cxn ang="0">
                    <a:pos x="T4" y="T5"/>
                  </a:cxn>
                  <a:cxn ang="0">
                    <a:pos x="T6" y="T7"/>
                  </a:cxn>
                  <a:cxn ang="0">
                    <a:pos x="T8" y="T9"/>
                  </a:cxn>
                </a:cxnLst>
                <a:rect l="0" t="0" r="r" b="b"/>
                <a:pathLst>
                  <a:path w="100" h="101">
                    <a:moveTo>
                      <a:pt x="99" y="49"/>
                    </a:moveTo>
                    <a:cubicBezTo>
                      <a:pt x="100" y="76"/>
                      <a:pt x="79" y="99"/>
                      <a:pt x="52" y="100"/>
                    </a:cubicBezTo>
                    <a:cubicBezTo>
                      <a:pt x="24" y="101"/>
                      <a:pt x="2" y="79"/>
                      <a:pt x="1" y="52"/>
                    </a:cubicBezTo>
                    <a:cubicBezTo>
                      <a:pt x="0" y="25"/>
                      <a:pt x="21" y="2"/>
                      <a:pt x="48" y="1"/>
                    </a:cubicBezTo>
                    <a:cubicBezTo>
                      <a:pt x="75" y="0"/>
                      <a:pt x="98" y="21"/>
                      <a:pt x="99" y="49"/>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 name="Freeform 643">
                <a:extLst>
                  <a:ext uri="{FF2B5EF4-FFF2-40B4-BE49-F238E27FC236}">
                    <a16:creationId xmlns:a16="http://schemas.microsoft.com/office/drawing/2014/main" id="{3B198565-9A8D-4EE3-ACD9-264F80E70CCE}"/>
                  </a:ext>
                </a:extLst>
              </p:cNvPr>
              <p:cNvSpPr>
                <a:spLocks/>
              </p:cNvSpPr>
              <p:nvPr/>
            </p:nvSpPr>
            <p:spPr bwMode="auto">
              <a:xfrm>
                <a:off x="9036051" y="6248401"/>
                <a:ext cx="449263" cy="596900"/>
              </a:xfrm>
              <a:custGeom>
                <a:avLst/>
                <a:gdLst>
                  <a:gd name="T0" fmla="*/ 148 w 436"/>
                  <a:gd name="T1" fmla="*/ 328 h 580"/>
                  <a:gd name="T2" fmla="*/ 148 w 436"/>
                  <a:gd name="T3" fmla="*/ 46 h 580"/>
                  <a:gd name="T4" fmla="*/ 222 w 436"/>
                  <a:gd name="T5" fmla="*/ 46 h 580"/>
                  <a:gd name="T6" fmla="*/ 221 w 436"/>
                  <a:gd name="T7" fmla="*/ 258 h 580"/>
                  <a:gd name="T8" fmla="*/ 221 w 436"/>
                  <a:gd name="T9" fmla="*/ 210 h 580"/>
                  <a:gd name="T10" fmla="*/ 292 w 436"/>
                  <a:gd name="T11" fmla="*/ 222 h 580"/>
                  <a:gd name="T12" fmla="*/ 292 w 436"/>
                  <a:gd name="T13" fmla="*/ 276 h 580"/>
                  <a:gd name="T14" fmla="*/ 292 w 436"/>
                  <a:gd name="T15" fmla="*/ 238 h 580"/>
                  <a:gd name="T16" fmla="*/ 360 w 436"/>
                  <a:gd name="T17" fmla="*/ 252 h 580"/>
                  <a:gd name="T18" fmla="*/ 361 w 436"/>
                  <a:gd name="T19" fmla="*/ 290 h 580"/>
                  <a:gd name="T20" fmla="*/ 361 w 436"/>
                  <a:gd name="T21" fmla="*/ 265 h 580"/>
                  <a:gd name="T22" fmla="*/ 427 w 436"/>
                  <a:gd name="T23" fmla="*/ 267 h 580"/>
                  <a:gd name="T24" fmla="*/ 422 w 436"/>
                  <a:gd name="T25" fmla="*/ 442 h 580"/>
                  <a:gd name="T26" fmla="*/ 261 w 436"/>
                  <a:gd name="T27" fmla="*/ 578 h 580"/>
                  <a:gd name="T28" fmla="*/ 152 w 436"/>
                  <a:gd name="T29" fmla="*/ 538 h 580"/>
                  <a:gd name="T30" fmla="*/ 15 w 436"/>
                  <a:gd name="T31" fmla="*/ 280 h 580"/>
                  <a:gd name="T32" fmla="*/ 56 w 436"/>
                  <a:gd name="T33" fmla="*/ 249 h 580"/>
                  <a:gd name="T34" fmla="*/ 148 w 436"/>
                  <a:gd name="T35" fmla="*/ 328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580">
                    <a:moveTo>
                      <a:pt x="148" y="328"/>
                    </a:moveTo>
                    <a:cubicBezTo>
                      <a:pt x="149" y="332"/>
                      <a:pt x="148" y="76"/>
                      <a:pt x="148" y="46"/>
                    </a:cubicBezTo>
                    <a:cubicBezTo>
                      <a:pt x="148" y="1"/>
                      <a:pt x="222" y="0"/>
                      <a:pt x="222" y="46"/>
                    </a:cubicBezTo>
                    <a:cubicBezTo>
                      <a:pt x="221" y="258"/>
                      <a:pt x="221" y="258"/>
                      <a:pt x="221" y="258"/>
                    </a:cubicBezTo>
                    <a:cubicBezTo>
                      <a:pt x="221" y="210"/>
                      <a:pt x="221" y="210"/>
                      <a:pt x="221" y="210"/>
                    </a:cubicBezTo>
                    <a:cubicBezTo>
                      <a:pt x="221" y="210"/>
                      <a:pt x="260" y="176"/>
                      <a:pt x="292" y="222"/>
                    </a:cubicBezTo>
                    <a:cubicBezTo>
                      <a:pt x="292" y="276"/>
                      <a:pt x="292" y="276"/>
                      <a:pt x="292" y="276"/>
                    </a:cubicBezTo>
                    <a:cubicBezTo>
                      <a:pt x="292" y="276"/>
                      <a:pt x="291" y="247"/>
                      <a:pt x="292" y="238"/>
                    </a:cubicBezTo>
                    <a:cubicBezTo>
                      <a:pt x="292" y="228"/>
                      <a:pt x="347" y="201"/>
                      <a:pt x="360" y="252"/>
                    </a:cubicBezTo>
                    <a:cubicBezTo>
                      <a:pt x="361" y="290"/>
                      <a:pt x="361" y="290"/>
                      <a:pt x="361" y="290"/>
                    </a:cubicBezTo>
                    <a:cubicBezTo>
                      <a:pt x="361" y="290"/>
                      <a:pt x="361" y="269"/>
                      <a:pt x="361" y="265"/>
                    </a:cubicBezTo>
                    <a:cubicBezTo>
                      <a:pt x="362" y="254"/>
                      <a:pt x="408" y="227"/>
                      <a:pt x="427" y="267"/>
                    </a:cubicBezTo>
                    <a:cubicBezTo>
                      <a:pt x="427" y="267"/>
                      <a:pt x="436" y="389"/>
                      <a:pt x="422" y="442"/>
                    </a:cubicBezTo>
                    <a:cubicBezTo>
                      <a:pt x="405" y="506"/>
                      <a:pt x="351" y="576"/>
                      <a:pt x="261" y="578"/>
                    </a:cubicBezTo>
                    <a:cubicBezTo>
                      <a:pt x="199" y="580"/>
                      <a:pt x="177" y="564"/>
                      <a:pt x="152" y="538"/>
                    </a:cubicBezTo>
                    <a:cubicBezTo>
                      <a:pt x="127" y="512"/>
                      <a:pt x="30" y="298"/>
                      <a:pt x="15" y="280"/>
                    </a:cubicBezTo>
                    <a:cubicBezTo>
                      <a:pt x="0" y="263"/>
                      <a:pt x="29" y="238"/>
                      <a:pt x="56" y="249"/>
                    </a:cubicBezTo>
                    <a:cubicBezTo>
                      <a:pt x="84" y="260"/>
                      <a:pt x="139" y="300"/>
                      <a:pt x="148" y="328"/>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 name="Freeform 644">
                <a:extLst>
                  <a:ext uri="{FF2B5EF4-FFF2-40B4-BE49-F238E27FC236}">
                    <a16:creationId xmlns:a16="http://schemas.microsoft.com/office/drawing/2014/main" id="{4E919485-A765-4B34-B91B-1D1430527DBF}"/>
                  </a:ext>
                </a:extLst>
              </p:cNvPr>
              <p:cNvSpPr>
                <a:spLocks/>
              </p:cNvSpPr>
              <p:nvPr/>
            </p:nvSpPr>
            <p:spPr bwMode="auto">
              <a:xfrm>
                <a:off x="9028113" y="6078538"/>
                <a:ext cx="396875" cy="280988"/>
              </a:xfrm>
              <a:custGeom>
                <a:avLst/>
                <a:gdLst>
                  <a:gd name="T0" fmla="*/ 175 w 250"/>
                  <a:gd name="T1" fmla="*/ 177 h 177"/>
                  <a:gd name="T2" fmla="*/ 250 w 250"/>
                  <a:gd name="T3" fmla="*/ 177 h 177"/>
                  <a:gd name="T4" fmla="*/ 250 w 250"/>
                  <a:gd name="T5" fmla="*/ 144 h 177"/>
                  <a:gd name="T6" fmla="*/ 250 w 250"/>
                  <a:gd name="T7" fmla="*/ 88 h 177"/>
                  <a:gd name="T8" fmla="*/ 250 w 250"/>
                  <a:gd name="T9" fmla="*/ 33 h 177"/>
                  <a:gd name="T10" fmla="*/ 250 w 250"/>
                  <a:gd name="T11" fmla="*/ 0 h 177"/>
                  <a:gd name="T12" fmla="*/ 226 w 250"/>
                  <a:gd name="T13" fmla="*/ 0 h 177"/>
                  <a:gd name="T14" fmla="*/ 159 w 250"/>
                  <a:gd name="T15" fmla="*/ 0 h 177"/>
                  <a:gd name="T16" fmla="*/ 92 w 250"/>
                  <a:gd name="T17" fmla="*/ 0 h 177"/>
                  <a:gd name="T18" fmla="*/ 24 w 250"/>
                  <a:gd name="T19" fmla="*/ 0 h 177"/>
                  <a:gd name="T20" fmla="*/ 0 w 250"/>
                  <a:gd name="T21" fmla="*/ 0 h 177"/>
                  <a:gd name="T22" fmla="*/ 0 w 250"/>
                  <a:gd name="T23" fmla="*/ 33 h 177"/>
                  <a:gd name="T24" fmla="*/ 0 w 250"/>
                  <a:gd name="T25" fmla="*/ 88 h 177"/>
                  <a:gd name="T26" fmla="*/ 0 w 250"/>
                  <a:gd name="T27" fmla="*/ 144 h 177"/>
                  <a:gd name="T28" fmla="*/ 0 w 250"/>
                  <a:gd name="T29" fmla="*/ 177 h 177"/>
                  <a:gd name="T30" fmla="*/ 74 w 250"/>
                  <a:gd name="T31"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0" h="177">
                    <a:moveTo>
                      <a:pt x="175" y="177"/>
                    </a:moveTo>
                    <a:lnTo>
                      <a:pt x="250" y="177"/>
                    </a:lnTo>
                    <a:lnTo>
                      <a:pt x="250" y="144"/>
                    </a:lnTo>
                    <a:lnTo>
                      <a:pt x="250" y="88"/>
                    </a:lnTo>
                    <a:lnTo>
                      <a:pt x="250" y="33"/>
                    </a:lnTo>
                    <a:lnTo>
                      <a:pt x="250" y="0"/>
                    </a:lnTo>
                    <a:lnTo>
                      <a:pt x="226" y="0"/>
                    </a:lnTo>
                    <a:lnTo>
                      <a:pt x="159" y="0"/>
                    </a:lnTo>
                    <a:lnTo>
                      <a:pt x="92" y="0"/>
                    </a:lnTo>
                    <a:lnTo>
                      <a:pt x="24" y="0"/>
                    </a:lnTo>
                    <a:lnTo>
                      <a:pt x="0" y="0"/>
                    </a:lnTo>
                    <a:lnTo>
                      <a:pt x="0" y="33"/>
                    </a:lnTo>
                    <a:lnTo>
                      <a:pt x="0" y="88"/>
                    </a:lnTo>
                    <a:lnTo>
                      <a:pt x="0" y="144"/>
                    </a:lnTo>
                    <a:lnTo>
                      <a:pt x="0" y="177"/>
                    </a:lnTo>
                    <a:lnTo>
                      <a:pt x="74" y="177"/>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 name="Freeform 645">
                <a:extLst>
                  <a:ext uri="{FF2B5EF4-FFF2-40B4-BE49-F238E27FC236}">
                    <a16:creationId xmlns:a16="http://schemas.microsoft.com/office/drawing/2014/main" id="{5D528BC5-1A82-4906-BF54-4AADCA9D1299}"/>
                  </a:ext>
                </a:extLst>
              </p:cNvPr>
              <p:cNvSpPr>
                <a:spLocks/>
              </p:cNvSpPr>
              <p:nvPr/>
            </p:nvSpPr>
            <p:spPr bwMode="auto">
              <a:xfrm>
                <a:off x="9131301" y="6148388"/>
                <a:ext cx="190500" cy="141288"/>
              </a:xfrm>
              <a:custGeom>
                <a:avLst/>
                <a:gdLst>
                  <a:gd name="T0" fmla="*/ 0 w 120"/>
                  <a:gd name="T1" fmla="*/ 89 h 89"/>
                  <a:gd name="T2" fmla="*/ 0 w 120"/>
                  <a:gd name="T3" fmla="*/ 0 h 89"/>
                  <a:gd name="T4" fmla="*/ 120 w 120"/>
                  <a:gd name="T5" fmla="*/ 0 h 89"/>
                  <a:gd name="T6" fmla="*/ 120 w 120"/>
                  <a:gd name="T7" fmla="*/ 89 h 89"/>
                </a:gdLst>
                <a:ahLst/>
                <a:cxnLst>
                  <a:cxn ang="0">
                    <a:pos x="T0" y="T1"/>
                  </a:cxn>
                  <a:cxn ang="0">
                    <a:pos x="T2" y="T3"/>
                  </a:cxn>
                  <a:cxn ang="0">
                    <a:pos x="T4" y="T5"/>
                  </a:cxn>
                  <a:cxn ang="0">
                    <a:pos x="T6" y="T7"/>
                  </a:cxn>
                </a:cxnLst>
                <a:rect l="0" t="0" r="r" b="b"/>
                <a:pathLst>
                  <a:path w="120" h="89">
                    <a:moveTo>
                      <a:pt x="0" y="89"/>
                    </a:moveTo>
                    <a:lnTo>
                      <a:pt x="0" y="0"/>
                    </a:lnTo>
                    <a:lnTo>
                      <a:pt x="120" y="0"/>
                    </a:lnTo>
                    <a:lnTo>
                      <a:pt x="120" y="89"/>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 name="Freeform 646">
                <a:extLst>
                  <a:ext uri="{FF2B5EF4-FFF2-40B4-BE49-F238E27FC236}">
                    <a16:creationId xmlns:a16="http://schemas.microsoft.com/office/drawing/2014/main" id="{57A2161E-E49C-4738-A79F-D2D0790B857B}"/>
                  </a:ext>
                </a:extLst>
              </p:cNvPr>
              <p:cNvSpPr>
                <a:spLocks/>
              </p:cNvSpPr>
              <p:nvPr/>
            </p:nvSpPr>
            <p:spPr bwMode="auto">
              <a:xfrm>
                <a:off x="9424988" y="6218238"/>
                <a:ext cx="147638" cy="0"/>
              </a:xfrm>
              <a:custGeom>
                <a:avLst/>
                <a:gdLst>
                  <a:gd name="T0" fmla="*/ 93 w 93"/>
                  <a:gd name="T1" fmla="*/ 93 w 93"/>
                  <a:gd name="T2" fmla="*/ 0 w 93"/>
                </a:gdLst>
                <a:ahLst/>
                <a:cxnLst>
                  <a:cxn ang="0">
                    <a:pos x="T0" y="0"/>
                  </a:cxn>
                  <a:cxn ang="0">
                    <a:pos x="T1" y="0"/>
                  </a:cxn>
                  <a:cxn ang="0">
                    <a:pos x="T2" y="0"/>
                  </a:cxn>
                </a:cxnLst>
                <a:rect l="0" t="0" r="r" b="b"/>
                <a:pathLst>
                  <a:path w="93">
                    <a:moveTo>
                      <a:pt x="93" y="0"/>
                    </a:moveTo>
                    <a:lnTo>
                      <a:pt x="93" y="0"/>
                    </a:lnTo>
                    <a:lnTo>
                      <a:pt x="0" y="0"/>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Line 647">
                <a:extLst>
                  <a:ext uri="{FF2B5EF4-FFF2-40B4-BE49-F238E27FC236}">
                    <a16:creationId xmlns:a16="http://schemas.microsoft.com/office/drawing/2014/main" id="{FB66D6DC-6E98-415A-9F34-4E4379175398}"/>
                  </a:ext>
                </a:extLst>
              </p:cNvPr>
              <p:cNvSpPr>
                <a:spLocks noChangeShapeType="1"/>
              </p:cNvSpPr>
              <p:nvPr/>
            </p:nvSpPr>
            <p:spPr bwMode="auto">
              <a:xfrm flipH="1">
                <a:off x="8882063" y="6218238"/>
                <a:ext cx="146050" cy="0"/>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Freeform 648">
                <a:extLst>
                  <a:ext uri="{FF2B5EF4-FFF2-40B4-BE49-F238E27FC236}">
                    <a16:creationId xmlns:a16="http://schemas.microsoft.com/office/drawing/2014/main" id="{C806A0ED-D69A-4D8B-9813-82C8AFC88E93}"/>
                  </a:ext>
                </a:extLst>
              </p:cNvPr>
              <p:cNvSpPr>
                <a:spLocks/>
              </p:cNvSpPr>
              <p:nvPr/>
            </p:nvSpPr>
            <p:spPr bwMode="auto">
              <a:xfrm>
                <a:off x="9488488" y="6367463"/>
                <a:ext cx="82550" cy="80963"/>
              </a:xfrm>
              <a:custGeom>
                <a:avLst/>
                <a:gdLst>
                  <a:gd name="T0" fmla="*/ 79 w 80"/>
                  <a:gd name="T1" fmla="*/ 41 h 80"/>
                  <a:gd name="T2" fmla="*/ 41 w 80"/>
                  <a:gd name="T3" fmla="*/ 0 h 80"/>
                  <a:gd name="T4" fmla="*/ 0 w 80"/>
                  <a:gd name="T5" fmla="*/ 38 h 80"/>
                  <a:gd name="T6" fmla="*/ 38 w 80"/>
                  <a:gd name="T7" fmla="*/ 79 h 80"/>
                  <a:gd name="T8" fmla="*/ 79 w 80"/>
                  <a:gd name="T9" fmla="*/ 41 h 80"/>
                </a:gdLst>
                <a:ahLst/>
                <a:cxnLst>
                  <a:cxn ang="0">
                    <a:pos x="T0" y="T1"/>
                  </a:cxn>
                  <a:cxn ang="0">
                    <a:pos x="T2" y="T3"/>
                  </a:cxn>
                  <a:cxn ang="0">
                    <a:pos x="T4" y="T5"/>
                  </a:cxn>
                  <a:cxn ang="0">
                    <a:pos x="T6" y="T7"/>
                  </a:cxn>
                  <a:cxn ang="0">
                    <a:pos x="T8" y="T9"/>
                  </a:cxn>
                </a:cxnLst>
                <a:rect l="0" t="0" r="r" b="b"/>
                <a:pathLst>
                  <a:path w="80" h="80">
                    <a:moveTo>
                      <a:pt x="79" y="41"/>
                    </a:moveTo>
                    <a:cubicBezTo>
                      <a:pt x="80" y="19"/>
                      <a:pt x="63" y="1"/>
                      <a:pt x="41" y="0"/>
                    </a:cubicBezTo>
                    <a:cubicBezTo>
                      <a:pt x="19" y="0"/>
                      <a:pt x="1" y="17"/>
                      <a:pt x="0" y="38"/>
                    </a:cubicBezTo>
                    <a:cubicBezTo>
                      <a:pt x="0" y="60"/>
                      <a:pt x="17" y="78"/>
                      <a:pt x="38" y="79"/>
                    </a:cubicBezTo>
                    <a:cubicBezTo>
                      <a:pt x="60" y="80"/>
                      <a:pt x="78" y="63"/>
                      <a:pt x="79" y="41"/>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Freeform 649">
                <a:extLst>
                  <a:ext uri="{FF2B5EF4-FFF2-40B4-BE49-F238E27FC236}">
                    <a16:creationId xmlns:a16="http://schemas.microsoft.com/office/drawing/2014/main" id="{758EAB97-7873-4614-AA29-DA6180C9E9C1}"/>
                  </a:ext>
                </a:extLst>
              </p:cNvPr>
              <p:cNvSpPr>
                <a:spLocks/>
              </p:cNvSpPr>
              <p:nvPr/>
            </p:nvSpPr>
            <p:spPr bwMode="auto">
              <a:xfrm>
                <a:off x="9424988" y="6307138"/>
                <a:ext cx="104775" cy="60325"/>
              </a:xfrm>
              <a:custGeom>
                <a:avLst/>
                <a:gdLst>
                  <a:gd name="T0" fmla="*/ 0 w 66"/>
                  <a:gd name="T1" fmla="*/ 0 h 38"/>
                  <a:gd name="T2" fmla="*/ 66 w 66"/>
                  <a:gd name="T3" fmla="*/ 0 h 38"/>
                  <a:gd name="T4" fmla="*/ 66 w 66"/>
                  <a:gd name="T5" fmla="*/ 38 h 38"/>
                </a:gdLst>
                <a:ahLst/>
                <a:cxnLst>
                  <a:cxn ang="0">
                    <a:pos x="T0" y="T1"/>
                  </a:cxn>
                  <a:cxn ang="0">
                    <a:pos x="T2" y="T3"/>
                  </a:cxn>
                  <a:cxn ang="0">
                    <a:pos x="T4" y="T5"/>
                  </a:cxn>
                </a:cxnLst>
                <a:rect l="0" t="0" r="r" b="b"/>
                <a:pathLst>
                  <a:path w="66" h="38">
                    <a:moveTo>
                      <a:pt x="0" y="0"/>
                    </a:moveTo>
                    <a:lnTo>
                      <a:pt x="66" y="0"/>
                    </a:lnTo>
                    <a:lnTo>
                      <a:pt x="66" y="38"/>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Freeform 650">
                <a:extLst>
                  <a:ext uri="{FF2B5EF4-FFF2-40B4-BE49-F238E27FC236}">
                    <a16:creationId xmlns:a16="http://schemas.microsoft.com/office/drawing/2014/main" id="{417194D4-23CF-4AAF-BD8B-3B36F78EFEBA}"/>
                  </a:ext>
                </a:extLst>
              </p:cNvPr>
              <p:cNvSpPr>
                <a:spLocks/>
              </p:cNvSpPr>
              <p:nvPr/>
            </p:nvSpPr>
            <p:spPr bwMode="auto">
              <a:xfrm>
                <a:off x="9488488" y="5989638"/>
                <a:ext cx="82550" cy="82550"/>
              </a:xfrm>
              <a:custGeom>
                <a:avLst/>
                <a:gdLst>
                  <a:gd name="T0" fmla="*/ 79 w 80"/>
                  <a:gd name="T1" fmla="*/ 39 h 80"/>
                  <a:gd name="T2" fmla="*/ 41 w 80"/>
                  <a:gd name="T3" fmla="*/ 79 h 80"/>
                  <a:gd name="T4" fmla="*/ 0 w 80"/>
                  <a:gd name="T5" fmla="*/ 41 h 80"/>
                  <a:gd name="T6" fmla="*/ 38 w 80"/>
                  <a:gd name="T7" fmla="*/ 1 h 80"/>
                  <a:gd name="T8" fmla="*/ 79 w 80"/>
                  <a:gd name="T9" fmla="*/ 39 h 80"/>
                </a:gdLst>
                <a:ahLst/>
                <a:cxnLst>
                  <a:cxn ang="0">
                    <a:pos x="T0" y="T1"/>
                  </a:cxn>
                  <a:cxn ang="0">
                    <a:pos x="T2" y="T3"/>
                  </a:cxn>
                  <a:cxn ang="0">
                    <a:pos x="T4" y="T5"/>
                  </a:cxn>
                  <a:cxn ang="0">
                    <a:pos x="T6" y="T7"/>
                  </a:cxn>
                  <a:cxn ang="0">
                    <a:pos x="T8" y="T9"/>
                  </a:cxn>
                </a:cxnLst>
                <a:rect l="0" t="0" r="r" b="b"/>
                <a:pathLst>
                  <a:path w="80" h="80">
                    <a:moveTo>
                      <a:pt x="79" y="39"/>
                    </a:moveTo>
                    <a:cubicBezTo>
                      <a:pt x="80" y="60"/>
                      <a:pt x="63" y="79"/>
                      <a:pt x="41" y="79"/>
                    </a:cubicBezTo>
                    <a:cubicBezTo>
                      <a:pt x="19" y="80"/>
                      <a:pt x="1" y="63"/>
                      <a:pt x="0" y="41"/>
                    </a:cubicBezTo>
                    <a:cubicBezTo>
                      <a:pt x="0" y="20"/>
                      <a:pt x="17" y="1"/>
                      <a:pt x="38" y="1"/>
                    </a:cubicBezTo>
                    <a:cubicBezTo>
                      <a:pt x="60" y="0"/>
                      <a:pt x="78" y="17"/>
                      <a:pt x="79" y="39"/>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 name="Freeform 651">
                <a:extLst>
                  <a:ext uri="{FF2B5EF4-FFF2-40B4-BE49-F238E27FC236}">
                    <a16:creationId xmlns:a16="http://schemas.microsoft.com/office/drawing/2014/main" id="{71AB3D28-D53E-4E30-9A53-BDDF3B770C8D}"/>
                  </a:ext>
                </a:extLst>
              </p:cNvPr>
              <p:cNvSpPr>
                <a:spLocks/>
              </p:cNvSpPr>
              <p:nvPr/>
            </p:nvSpPr>
            <p:spPr bwMode="auto">
              <a:xfrm>
                <a:off x="9424988" y="6070601"/>
                <a:ext cx="104775" cy="60325"/>
              </a:xfrm>
              <a:custGeom>
                <a:avLst/>
                <a:gdLst>
                  <a:gd name="T0" fmla="*/ 66 w 66"/>
                  <a:gd name="T1" fmla="*/ 0 h 38"/>
                  <a:gd name="T2" fmla="*/ 66 w 66"/>
                  <a:gd name="T3" fmla="*/ 38 h 38"/>
                  <a:gd name="T4" fmla="*/ 0 w 66"/>
                  <a:gd name="T5" fmla="*/ 38 h 38"/>
                </a:gdLst>
                <a:ahLst/>
                <a:cxnLst>
                  <a:cxn ang="0">
                    <a:pos x="T0" y="T1"/>
                  </a:cxn>
                  <a:cxn ang="0">
                    <a:pos x="T2" y="T3"/>
                  </a:cxn>
                  <a:cxn ang="0">
                    <a:pos x="T4" y="T5"/>
                  </a:cxn>
                </a:cxnLst>
                <a:rect l="0" t="0" r="r" b="b"/>
                <a:pathLst>
                  <a:path w="66" h="38">
                    <a:moveTo>
                      <a:pt x="66" y="0"/>
                    </a:moveTo>
                    <a:lnTo>
                      <a:pt x="66" y="38"/>
                    </a:lnTo>
                    <a:lnTo>
                      <a:pt x="0" y="38"/>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Freeform 652">
                <a:extLst>
                  <a:ext uri="{FF2B5EF4-FFF2-40B4-BE49-F238E27FC236}">
                    <a16:creationId xmlns:a16="http://schemas.microsoft.com/office/drawing/2014/main" id="{1BC30A04-0239-47D5-AA00-D59A4B8DF75C}"/>
                  </a:ext>
                </a:extLst>
              </p:cNvPr>
              <p:cNvSpPr>
                <a:spLocks/>
              </p:cNvSpPr>
              <p:nvPr/>
            </p:nvSpPr>
            <p:spPr bwMode="auto">
              <a:xfrm>
                <a:off x="8882063" y="6367463"/>
                <a:ext cx="82550" cy="80963"/>
              </a:xfrm>
              <a:custGeom>
                <a:avLst/>
                <a:gdLst>
                  <a:gd name="T0" fmla="*/ 1 w 80"/>
                  <a:gd name="T1" fmla="*/ 41 h 80"/>
                  <a:gd name="T2" fmla="*/ 39 w 80"/>
                  <a:gd name="T3" fmla="*/ 0 h 80"/>
                  <a:gd name="T4" fmla="*/ 80 w 80"/>
                  <a:gd name="T5" fmla="*/ 38 h 80"/>
                  <a:gd name="T6" fmla="*/ 42 w 80"/>
                  <a:gd name="T7" fmla="*/ 79 h 80"/>
                  <a:gd name="T8" fmla="*/ 1 w 80"/>
                  <a:gd name="T9" fmla="*/ 41 h 80"/>
                </a:gdLst>
                <a:ahLst/>
                <a:cxnLst>
                  <a:cxn ang="0">
                    <a:pos x="T0" y="T1"/>
                  </a:cxn>
                  <a:cxn ang="0">
                    <a:pos x="T2" y="T3"/>
                  </a:cxn>
                  <a:cxn ang="0">
                    <a:pos x="T4" y="T5"/>
                  </a:cxn>
                  <a:cxn ang="0">
                    <a:pos x="T6" y="T7"/>
                  </a:cxn>
                  <a:cxn ang="0">
                    <a:pos x="T8" y="T9"/>
                  </a:cxn>
                </a:cxnLst>
                <a:rect l="0" t="0" r="r" b="b"/>
                <a:pathLst>
                  <a:path w="80" h="80">
                    <a:moveTo>
                      <a:pt x="1" y="41"/>
                    </a:moveTo>
                    <a:cubicBezTo>
                      <a:pt x="0" y="19"/>
                      <a:pt x="17" y="1"/>
                      <a:pt x="39" y="0"/>
                    </a:cubicBezTo>
                    <a:cubicBezTo>
                      <a:pt x="61" y="0"/>
                      <a:pt x="79" y="17"/>
                      <a:pt x="80" y="38"/>
                    </a:cubicBezTo>
                    <a:cubicBezTo>
                      <a:pt x="80" y="60"/>
                      <a:pt x="63" y="78"/>
                      <a:pt x="42" y="79"/>
                    </a:cubicBezTo>
                    <a:cubicBezTo>
                      <a:pt x="20" y="80"/>
                      <a:pt x="2" y="63"/>
                      <a:pt x="1" y="41"/>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Freeform 653">
                <a:extLst>
                  <a:ext uri="{FF2B5EF4-FFF2-40B4-BE49-F238E27FC236}">
                    <a16:creationId xmlns:a16="http://schemas.microsoft.com/office/drawing/2014/main" id="{D74D9619-EBF3-415F-9072-472B81500963}"/>
                  </a:ext>
                </a:extLst>
              </p:cNvPr>
              <p:cNvSpPr>
                <a:spLocks/>
              </p:cNvSpPr>
              <p:nvPr/>
            </p:nvSpPr>
            <p:spPr bwMode="auto">
              <a:xfrm>
                <a:off x="8923338" y="6307138"/>
                <a:ext cx="104775" cy="60325"/>
              </a:xfrm>
              <a:custGeom>
                <a:avLst/>
                <a:gdLst>
                  <a:gd name="T0" fmla="*/ 66 w 66"/>
                  <a:gd name="T1" fmla="*/ 0 h 38"/>
                  <a:gd name="T2" fmla="*/ 0 w 66"/>
                  <a:gd name="T3" fmla="*/ 0 h 38"/>
                  <a:gd name="T4" fmla="*/ 0 w 66"/>
                  <a:gd name="T5" fmla="*/ 38 h 38"/>
                </a:gdLst>
                <a:ahLst/>
                <a:cxnLst>
                  <a:cxn ang="0">
                    <a:pos x="T0" y="T1"/>
                  </a:cxn>
                  <a:cxn ang="0">
                    <a:pos x="T2" y="T3"/>
                  </a:cxn>
                  <a:cxn ang="0">
                    <a:pos x="T4" y="T5"/>
                  </a:cxn>
                </a:cxnLst>
                <a:rect l="0" t="0" r="r" b="b"/>
                <a:pathLst>
                  <a:path w="66" h="38">
                    <a:moveTo>
                      <a:pt x="66" y="0"/>
                    </a:moveTo>
                    <a:lnTo>
                      <a:pt x="0" y="0"/>
                    </a:lnTo>
                    <a:lnTo>
                      <a:pt x="0" y="38"/>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Freeform 654">
                <a:extLst>
                  <a:ext uri="{FF2B5EF4-FFF2-40B4-BE49-F238E27FC236}">
                    <a16:creationId xmlns:a16="http://schemas.microsoft.com/office/drawing/2014/main" id="{9FE775E6-4DE3-4269-A182-E7768B7DAC21}"/>
                  </a:ext>
                </a:extLst>
              </p:cNvPr>
              <p:cNvSpPr>
                <a:spLocks/>
              </p:cNvSpPr>
              <p:nvPr/>
            </p:nvSpPr>
            <p:spPr bwMode="auto">
              <a:xfrm>
                <a:off x="8882063" y="5989638"/>
                <a:ext cx="82550" cy="82550"/>
              </a:xfrm>
              <a:custGeom>
                <a:avLst/>
                <a:gdLst>
                  <a:gd name="T0" fmla="*/ 1 w 80"/>
                  <a:gd name="T1" fmla="*/ 39 h 80"/>
                  <a:gd name="T2" fmla="*/ 39 w 80"/>
                  <a:gd name="T3" fmla="*/ 79 h 80"/>
                  <a:gd name="T4" fmla="*/ 80 w 80"/>
                  <a:gd name="T5" fmla="*/ 41 h 80"/>
                  <a:gd name="T6" fmla="*/ 42 w 80"/>
                  <a:gd name="T7" fmla="*/ 1 h 80"/>
                  <a:gd name="T8" fmla="*/ 1 w 80"/>
                  <a:gd name="T9" fmla="*/ 39 h 80"/>
                </a:gdLst>
                <a:ahLst/>
                <a:cxnLst>
                  <a:cxn ang="0">
                    <a:pos x="T0" y="T1"/>
                  </a:cxn>
                  <a:cxn ang="0">
                    <a:pos x="T2" y="T3"/>
                  </a:cxn>
                  <a:cxn ang="0">
                    <a:pos x="T4" y="T5"/>
                  </a:cxn>
                  <a:cxn ang="0">
                    <a:pos x="T6" y="T7"/>
                  </a:cxn>
                  <a:cxn ang="0">
                    <a:pos x="T8" y="T9"/>
                  </a:cxn>
                </a:cxnLst>
                <a:rect l="0" t="0" r="r" b="b"/>
                <a:pathLst>
                  <a:path w="80" h="80">
                    <a:moveTo>
                      <a:pt x="1" y="39"/>
                    </a:moveTo>
                    <a:cubicBezTo>
                      <a:pt x="0" y="60"/>
                      <a:pt x="17" y="79"/>
                      <a:pt x="39" y="79"/>
                    </a:cubicBezTo>
                    <a:cubicBezTo>
                      <a:pt x="61" y="80"/>
                      <a:pt x="79" y="63"/>
                      <a:pt x="80" y="41"/>
                    </a:cubicBezTo>
                    <a:cubicBezTo>
                      <a:pt x="80" y="20"/>
                      <a:pt x="63" y="1"/>
                      <a:pt x="42" y="1"/>
                    </a:cubicBezTo>
                    <a:cubicBezTo>
                      <a:pt x="20" y="0"/>
                      <a:pt x="2" y="17"/>
                      <a:pt x="1" y="39"/>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Freeform 655">
                <a:extLst>
                  <a:ext uri="{FF2B5EF4-FFF2-40B4-BE49-F238E27FC236}">
                    <a16:creationId xmlns:a16="http://schemas.microsoft.com/office/drawing/2014/main" id="{C520F72B-9A88-4873-99F2-8141A31EA264}"/>
                  </a:ext>
                </a:extLst>
              </p:cNvPr>
              <p:cNvSpPr>
                <a:spLocks/>
              </p:cNvSpPr>
              <p:nvPr/>
            </p:nvSpPr>
            <p:spPr bwMode="auto">
              <a:xfrm>
                <a:off x="8923338" y="6070601"/>
                <a:ext cx="104775" cy="60325"/>
              </a:xfrm>
              <a:custGeom>
                <a:avLst/>
                <a:gdLst>
                  <a:gd name="T0" fmla="*/ 0 w 66"/>
                  <a:gd name="T1" fmla="*/ 0 h 38"/>
                  <a:gd name="T2" fmla="*/ 0 w 66"/>
                  <a:gd name="T3" fmla="*/ 38 h 38"/>
                  <a:gd name="T4" fmla="*/ 66 w 66"/>
                  <a:gd name="T5" fmla="*/ 38 h 38"/>
                </a:gdLst>
                <a:ahLst/>
                <a:cxnLst>
                  <a:cxn ang="0">
                    <a:pos x="T0" y="T1"/>
                  </a:cxn>
                  <a:cxn ang="0">
                    <a:pos x="T2" y="T3"/>
                  </a:cxn>
                  <a:cxn ang="0">
                    <a:pos x="T4" y="T5"/>
                  </a:cxn>
                </a:cxnLst>
                <a:rect l="0" t="0" r="r" b="b"/>
                <a:pathLst>
                  <a:path w="66" h="38">
                    <a:moveTo>
                      <a:pt x="0" y="0"/>
                    </a:moveTo>
                    <a:lnTo>
                      <a:pt x="0" y="38"/>
                    </a:lnTo>
                    <a:lnTo>
                      <a:pt x="66" y="38"/>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 name="Freeform 656">
                <a:extLst>
                  <a:ext uri="{FF2B5EF4-FFF2-40B4-BE49-F238E27FC236}">
                    <a16:creationId xmlns:a16="http://schemas.microsoft.com/office/drawing/2014/main" id="{13065D12-982A-4FD2-A32F-05E95CA75BEF}"/>
                  </a:ext>
                </a:extLst>
              </p:cNvPr>
              <p:cNvSpPr>
                <a:spLocks/>
              </p:cNvSpPr>
              <p:nvPr/>
            </p:nvSpPr>
            <p:spPr bwMode="auto">
              <a:xfrm>
                <a:off x="9131301" y="5810251"/>
                <a:ext cx="84138" cy="80963"/>
              </a:xfrm>
              <a:custGeom>
                <a:avLst/>
                <a:gdLst>
                  <a:gd name="T0" fmla="*/ 1 w 81"/>
                  <a:gd name="T1" fmla="*/ 39 h 80"/>
                  <a:gd name="T2" fmla="*/ 39 w 81"/>
                  <a:gd name="T3" fmla="*/ 80 h 80"/>
                  <a:gd name="T4" fmla="*/ 80 w 81"/>
                  <a:gd name="T5" fmla="*/ 42 h 80"/>
                  <a:gd name="T6" fmla="*/ 42 w 81"/>
                  <a:gd name="T7" fmla="*/ 1 h 80"/>
                  <a:gd name="T8" fmla="*/ 1 w 81"/>
                  <a:gd name="T9" fmla="*/ 39 h 80"/>
                </a:gdLst>
                <a:ahLst/>
                <a:cxnLst>
                  <a:cxn ang="0">
                    <a:pos x="T0" y="T1"/>
                  </a:cxn>
                  <a:cxn ang="0">
                    <a:pos x="T2" y="T3"/>
                  </a:cxn>
                  <a:cxn ang="0">
                    <a:pos x="T4" y="T5"/>
                  </a:cxn>
                  <a:cxn ang="0">
                    <a:pos x="T6" y="T7"/>
                  </a:cxn>
                  <a:cxn ang="0">
                    <a:pos x="T8" y="T9"/>
                  </a:cxn>
                </a:cxnLst>
                <a:rect l="0" t="0" r="r" b="b"/>
                <a:pathLst>
                  <a:path w="81" h="80">
                    <a:moveTo>
                      <a:pt x="1" y="39"/>
                    </a:moveTo>
                    <a:cubicBezTo>
                      <a:pt x="0" y="61"/>
                      <a:pt x="17" y="79"/>
                      <a:pt x="39" y="80"/>
                    </a:cubicBezTo>
                    <a:cubicBezTo>
                      <a:pt x="61" y="80"/>
                      <a:pt x="79" y="63"/>
                      <a:pt x="80" y="42"/>
                    </a:cubicBezTo>
                    <a:cubicBezTo>
                      <a:pt x="81" y="20"/>
                      <a:pt x="64" y="2"/>
                      <a:pt x="42" y="1"/>
                    </a:cubicBezTo>
                    <a:cubicBezTo>
                      <a:pt x="20" y="0"/>
                      <a:pt x="2" y="17"/>
                      <a:pt x="1" y="39"/>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Freeform 657">
                <a:extLst>
                  <a:ext uri="{FF2B5EF4-FFF2-40B4-BE49-F238E27FC236}">
                    <a16:creationId xmlns:a16="http://schemas.microsoft.com/office/drawing/2014/main" id="{2B28DFAE-69C5-437C-A82F-B85A4F0EE330}"/>
                  </a:ext>
                </a:extLst>
              </p:cNvPr>
              <p:cNvSpPr>
                <a:spLocks/>
              </p:cNvSpPr>
              <p:nvPr/>
            </p:nvSpPr>
            <p:spPr bwMode="auto">
              <a:xfrm>
                <a:off x="9239251" y="5922963"/>
                <a:ext cx="80963" cy="82550"/>
              </a:xfrm>
              <a:custGeom>
                <a:avLst/>
                <a:gdLst>
                  <a:gd name="T0" fmla="*/ 1 w 80"/>
                  <a:gd name="T1" fmla="*/ 39 h 80"/>
                  <a:gd name="T2" fmla="*/ 39 w 80"/>
                  <a:gd name="T3" fmla="*/ 80 h 80"/>
                  <a:gd name="T4" fmla="*/ 80 w 80"/>
                  <a:gd name="T5" fmla="*/ 42 h 80"/>
                  <a:gd name="T6" fmla="*/ 42 w 80"/>
                  <a:gd name="T7" fmla="*/ 1 h 80"/>
                  <a:gd name="T8" fmla="*/ 1 w 80"/>
                  <a:gd name="T9" fmla="*/ 39 h 80"/>
                </a:gdLst>
                <a:ahLst/>
                <a:cxnLst>
                  <a:cxn ang="0">
                    <a:pos x="T0" y="T1"/>
                  </a:cxn>
                  <a:cxn ang="0">
                    <a:pos x="T2" y="T3"/>
                  </a:cxn>
                  <a:cxn ang="0">
                    <a:pos x="T4" y="T5"/>
                  </a:cxn>
                  <a:cxn ang="0">
                    <a:pos x="T6" y="T7"/>
                  </a:cxn>
                  <a:cxn ang="0">
                    <a:pos x="T8" y="T9"/>
                  </a:cxn>
                </a:cxnLst>
                <a:rect l="0" t="0" r="r" b="b"/>
                <a:pathLst>
                  <a:path w="80" h="80">
                    <a:moveTo>
                      <a:pt x="1" y="39"/>
                    </a:moveTo>
                    <a:cubicBezTo>
                      <a:pt x="0" y="61"/>
                      <a:pt x="17" y="79"/>
                      <a:pt x="39" y="80"/>
                    </a:cubicBezTo>
                    <a:cubicBezTo>
                      <a:pt x="61" y="80"/>
                      <a:pt x="79" y="63"/>
                      <a:pt x="80" y="42"/>
                    </a:cubicBezTo>
                    <a:cubicBezTo>
                      <a:pt x="80" y="20"/>
                      <a:pt x="63" y="2"/>
                      <a:pt x="42" y="1"/>
                    </a:cubicBezTo>
                    <a:cubicBezTo>
                      <a:pt x="20" y="0"/>
                      <a:pt x="2" y="17"/>
                      <a:pt x="1" y="39"/>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 name="Line 658">
                <a:extLst>
                  <a:ext uri="{FF2B5EF4-FFF2-40B4-BE49-F238E27FC236}">
                    <a16:creationId xmlns:a16="http://schemas.microsoft.com/office/drawing/2014/main" id="{23E598BB-750A-4F3A-B5BC-954C24ACB850}"/>
                  </a:ext>
                </a:extLst>
              </p:cNvPr>
              <p:cNvSpPr>
                <a:spLocks noChangeShapeType="1"/>
              </p:cNvSpPr>
              <p:nvPr/>
            </p:nvSpPr>
            <p:spPr bwMode="auto">
              <a:xfrm>
                <a:off x="9066213" y="5969001"/>
                <a:ext cx="0" cy="109538"/>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 name="Line 659">
                <a:extLst>
                  <a:ext uri="{FF2B5EF4-FFF2-40B4-BE49-F238E27FC236}">
                    <a16:creationId xmlns:a16="http://schemas.microsoft.com/office/drawing/2014/main" id="{D63DBCC1-7315-4D38-BF78-7460AB1933E6}"/>
                  </a:ext>
                </a:extLst>
              </p:cNvPr>
              <p:cNvSpPr>
                <a:spLocks noChangeShapeType="1"/>
              </p:cNvSpPr>
              <p:nvPr/>
            </p:nvSpPr>
            <p:spPr bwMode="auto">
              <a:xfrm flipV="1">
                <a:off x="9174163" y="5891213"/>
                <a:ext cx="0" cy="187325"/>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 name="Line 660">
                <a:extLst>
                  <a:ext uri="{FF2B5EF4-FFF2-40B4-BE49-F238E27FC236}">
                    <a16:creationId xmlns:a16="http://schemas.microsoft.com/office/drawing/2014/main" id="{DBAA2E48-833A-4CB1-81A6-F5DF454E2351}"/>
                  </a:ext>
                </a:extLst>
              </p:cNvPr>
              <p:cNvSpPr>
                <a:spLocks noChangeShapeType="1"/>
              </p:cNvSpPr>
              <p:nvPr/>
            </p:nvSpPr>
            <p:spPr bwMode="auto">
              <a:xfrm flipV="1">
                <a:off x="9280526" y="6005513"/>
                <a:ext cx="0" cy="73025"/>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 name="Line 661">
                <a:extLst>
                  <a:ext uri="{FF2B5EF4-FFF2-40B4-BE49-F238E27FC236}">
                    <a16:creationId xmlns:a16="http://schemas.microsoft.com/office/drawing/2014/main" id="{439FFE72-B720-4519-9B4C-8565B0589463}"/>
                  </a:ext>
                </a:extLst>
              </p:cNvPr>
              <p:cNvSpPr>
                <a:spLocks noChangeShapeType="1"/>
              </p:cNvSpPr>
              <p:nvPr/>
            </p:nvSpPr>
            <p:spPr bwMode="auto">
              <a:xfrm>
                <a:off x="9386888" y="5969001"/>
                <a:ext cx="0" cy="109538"/>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0" name="Group 69">
              <a:extLst>
                <a:ext uri="{FF2B5EF4-FFF2-40B4-BE49-F238E27FC236}">
                  <a16:creationId xmlns:a16="http://schemas.microsoft.com/office/drawing/2014/main" id="{AEAD925C-8B1F-45D0-8643-AE6C3BEA3B41}"/>
                </a:ext>
              </a:extLst>
            </p:cNvPr>
            <p:cNvGrpSpPr>
              <a:grpSpLocks noChangeAspect="1"/>
            </p:cNvGrpSpPr>
            <p:nvPr/>
          </p:nvGrpSpPr>
          <p:grpSpPr>
            <a:xfrm>
              <a:off x="4004726" y="5820516"/>
              <a:ext cx="390906" cy="411673"/>
              <a:chOff x="4575176" y="14288"/>
              <a:chExt cx="1016000" cy="1069975"/>
            </a:xfrm>
          </p:grpSpPr>
          <p:sp>
            <p:nvSpPr>
              <p:cNvPr id="292" name="Freeform 696">
                <a:extLst>
                  <a:ext uri="{FF2B5EF4-FFF2-40B4-BE49-F238E27FC236}">
                    <a16:creationId xmlns:a16="http://schemas.microsoft.com/office/drawing/2014/main" id="{5E0849A0-059C-4803-9202-B6136C87E75F}"/>
                  </a:ext>
                </a:extLst>
              </p:cNvPr>
              <p:cNvSpPr>
                <a:spLocks/>
              </p:cNvSpPr>
              <p:nvPr/>
            </p:nvSpPr>
            <p:spPr bwMode="auto">
              <a:xfrm>
                <a:off x="4797426" y="509588"/>
                <a:ext cx="569913" cy="574675"/>
              </a:xfrm>
              <a:custGeom>
                <a:avLst/>
                <a:gdLst>
                  <a:gd name="T0" fmla="*/ 149 w 359"/>
                  <a:gd name="T1" fmla="*/ 53 h 362"/>
                  <a:gd name="T2" fmla="*/ 150 w 359"/>
                  <a:gd name="T3" fmla="*/ 0 h 362"/>
                  <a:gd name="T4" fmla="*/ 210 w 359"/>
                  <a:gd name="T5" fmla="*/ 0 h 362"/>
                  <a:gd name="T6" fmla="*/ 211 w 359"/>
                  <a:gd name="T7" fmla="*/ 53 h 362"/>
                  <a:gd name="T8" fmla="*/ 247 w 359"/>
                  <a:gd name="T9" fmla="*/ 69 h 362"/>
                  <a:gd name="T10" fmla="*/ 286 w 359"/>
                  <a:gd name="T11" fmla="*/ 32 h 362"/>
                  <a:gd name="T12" fmla="*/ 328 w 359"/>
                  <a:gd name="T13" fmla="*/ 74 h 362"/>
                  <a:gd name="T14" fmla="*/ 291 w 359"/>
                  <a:gd name="T15" fmla="*/ 113 h 362"/>
                  <a:gd name="T16" fmla="*/ 306 w 359"/>
                  <a:gd name="T17" fmla="*/ 150 h 362"/>
                  <a:gd name="T18" fmla="*/ 359 w 359"/>
                  <a:gd name="T19" fmla="*/ 151 h 362"/>
                  <a:gd name="T20" fmla="*/ 359 w 359"/>
                  <a:gd name="T21" fmla="*/ 211 h 362"/>
                  <a:gd name="T22" fmla="*/ 306 w 359"/>
                  <a:gd name="T23" fmla="*/ 212 h 362"/>
                  <a:gd name="T24" fmla="*/ 291 w 359"/>
                  <a:gd name="T25" fmla="*/ 249 h 362"/>
                  <a:gd name="T26" fmla="*/ 328 w 359"/>
                  <a:gd name="T27" fmla="*/ 288 h 362"/>
                  <a:gd name="T28" fmla="*/ 286 w 359"/>
                  <a:gd name="T29" fmla="*/ 330 h 362"/>
                  <a:gd name="T30" fmla="*/ 247 w 359"/>
                  <a:gd name="T31" fmla="*/ 294 h 362"/>
                  <a:gd name="T32" fmla="*/ 211 w 359"/>
                  <a:gd name="T33" fmla="*/ 308 h 362"/>
                  <a:gd name="T34" fmla="*/ 210 w 359"/>
                  <a:gd name="T35" fmla="*/ 362 h 362"/>
                  <a:gd name="T36" fmla="*/ 150 w 359"/>
                  <a:gd name="T37" fmla="*/ 362 h 362"/>
                  <a:gd name="T38" fmla="*/ 149 w 359"/>
                  <a:gd name="T39" fmla="*/ 308 h 362"/>
                  <a:gd name="T40" fmla="*/ 112 w 359"/>
                  <a:gd name="T41" fmla="*/ 294 h 362"/>
                  <a:gd name="T42" fmla="*/ 74 w 359"/>
                  <a:gd name="T43" fmla="*/ 330 h 362"/>
                  <a:gd name="T44" fmla="*/ 32 w 359"/>
                  <a:gd name="T45" fmla="*/ 288 h 362"/>
                  <a:gd name="T46" fmla="*/ 68 w 359"/>
                  <a:gd name="T47" fmla="*/ 249 h 362"/>
                  <a:gd name="T48" fmla="*/ 53 w 359"/>
                  <a:gd name="T49" fmla="*/ 212 h 362"/>
                  <a:gd name="T50" fmla="*/ 0 w 359"/>
                  <a:gd name="T51" fmla="*/ 211 h 362"/>
                  <a:gd name="T52" fmla="*/ 0 w 359"/>
                  <a:gd name="T53" fmla="*/ 151 h 362"/>
                  <a:gd name="T54" fmla="*/ 53 w 359"/>
                  <a:gd name="T55" fmla="*/ 150 h 362"/>
                  <a:gd name="T56" fmla="*/ 68 w 359"/>
                  <a:gd name="T57" fmla="*/ 113 h 362"/>
                  <a:gd name="T58" fmla="*/ 32 w 359"/>
                  <a:gd name="T59" fmla="*/ 74 h 362"/>
                  <a:gd name="T60" fmla="*/ 74 w 359"/>
                  <a:gd name="T61" fmla="*/ 32 h 362"/>
                  <a:gd name="T62" fmla="*/ 112 w 359"/>
                  <a:gd name="T63" fmla="*/ 69 h 362"/>
                  <a:gd name="T64" fmla="*/ 149 w 359"/>
                  <a:gd name="T65" fmla="*/ 53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9" h="362">
                    <a:moveTo>
                      <a:pt x="149" y="53"/>
                    </a:moveTo>
                    <a:lnTo>
                      <a:pt x="150" y="0"/>
                    </a:lnTo>
                    <a:lnTo>
                      <a:pt x="210" y="0"/>
                    </a:lnTo>
                    <a:lnTo>
                      <a:pt x="211" y="53"/>
                    </a:lnTo>
                    <a:lnTo>
                      <a:pt x="247" y="69"/>
                    </a:lnTo>
                    <a:lnTo>
                      <a:pt x="286" y="32"/>
                    </a:lnTo>
                    <a:lnTo>
                      <a:pt x="328" y="74"/>
                    </a:lnTo>
                    <a:lnTo>
                      <a:pt x="291" y="113"/>
                    </a:lnTo>
                    <a:lnTo>
                      <a:pt x="306" y="150"/>
                    </a:lnTo>
                    <a:lnTo>
                      <a:pt x="359" y="151"/>
                    </a:lnTo>
                    <a:lnTo>
                      <a:pt x="359" y="211"/>
                    </a:lnTo>
                    <a:lnTo>
                      <a:pt x="306" y="212"/>
                    </a:lnTo>
                    <a:lnTo>
                      <a:pt x="291" y="249"/>
                    </a:lnTo>
                    <a:lnTo>
                      <a:pt x="328" y="288"/>
                    </a:lnTo>
                    <a:lnTo>
                      <a:pt x="286" y="330"/>
                    </a:lnTo>
                    <a:lnTo>
                      <a:pt x="247" y="294"/>
                    </a:lnTo>
                    <a:lnTo>
                      <a:pt x="211" y="308"/>
                    </a:lnTo>
                    <a:lnTo>
                      <a:pt x="210" y="362"/>
                    </a:lnTo>
                    <a:lnTo>
                      <a:pt x="150" y="362"/>
                    </a:lnTo>
                    <a:lnTo>
                      <a:pt x="149" y="308"/>
                    </a:lnTo>
                    <a:lnTo>
                      <a:pt x="112" y="294"/>
                    </a:lnTo>
                    <a:lnTo>
                      <a:pt x="74" y="330"/>
                    </a:lnTo>
                    <a:lnTo>
                      <a:pt x="32" y="288"/>
                    </a:lnTo>
                    <a:lnTo>
                      <a:pt x="68" y="249"/>
                    </a:lnTo>
                    <a:lnTo>
                      <a:pt x="53" y="212"/>
                    </a:lnTo>
                    <a:lnTo>
                      <a:pt x="0" y="211"/>
                    </a:lnTo>
                    <a:lnTo>
                      <a:pt x="0" y="151"/>
                    </a:lnTo>
                    <a:lnTo>
                      <a:pt x="53" y="150"/>
                    </a:lnTo>
                    <a:lnTo>
                      <a:pt x="68" y="113"/>
                    </a:lnTo>
                    <a:lnTo>
                      <a:pt x="32" y="74"/>
                    </a:lnTo>
                    <a:lnTo>
                      <a:pt x="74" y="32"/>
                    </a:lnTo>
                    <a:lnTo>
                      <a:pt x="112" y="69"/>
                    </a:lnTo>
                    <a:lnTo>
                      <a:pt x="149" y="53"/>
                    </a:lnTo>
                    <a:close/>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Freeform 697">
                <a:extLst>
                  <a:ext uri="{FF2B5EF4-FFF2-40B4-BE49-F238E27FC236}">
                    <a16:creationId xmlns:a16="http://schemas.microsoft.com/office/drawing/2014/main" id="{A09A0070-1F46-4535-867B-D42342338B8E}"/>
                  </a:ext>
                </a:extLst>
              </p:cNvPr>
              <p:cNvSpPr>
                <a:spLocks/>
              </p:cNvSpPr>
              <p:nvPr/>
            </p:nvSpPr>
            <p:spPr bwMode="auto">
              <a:xfrm>
                <a:off x="4965701" y="679451"/>
                <a:ext cx="233363" cy="234950"/>
              </a:xfrm>
              <a:custGeom>
                <a:avLst/>
                <a:gdLst>
                  <a:gd name="T0" fmla="*/ 159 w 226"/>
                  <a:gd name="T1" fmla="*/ 10 h 228"/>
                  <a:gd name="T2" fmla="*/ 113 w 226"/>
                  <a:gd name="T3" fmla="*/ 0 h 228"/>
                  <a:gd name="T4" fmla="*/ 0 w 226"/>
                  <a:gd name="T5" fmla="*/ 114 h 228"/>
                  <a:gd name="T6" fmla="*/ 113 w 226"/>
                  <a:gd name="T7" fmla="*/ 228 h 228"/>
                  <a:gd name="T8" fmla="*/ 226 w 226"/>
                  <a:gd name="T9" fmla="*/ 114 h 228"/>
                  <a:gd name="T10" fmla="*/ 218 w 226"/>
                  <a:gd name="T11" fmla="*/ 72 h 228"/>
                </a:gdLst>
                <a:ahLst/>
                <a:cxnLst>
                  <a:cxn ang="0">
                    <a:pos x="T0" y="T1"/>
                  </a:cxn>
                  <a:cxn ang="0">
                    <a:pos x="T2" y="T3"/>
                  </a:cxn>
                  <a:cxn ang="0">
                    <a:pos x="T4" y="T5"/>
                  </a:cxn>
                  <a:cxn ang="0">
                    <a:pos x="T6" y="T7"/>
                  </a:cxn>
                  <a:cxn ang="0">
                    <a:pos x="T8" y="T9"/>
                  </a:cxn>
                  <a:cxn ang="0">
                    <a:pos x="T10" y="T11"/>
                  </a:cxn>
                </a:cxnLst>
                <a:rect l="0" t="0" r="r" b="b"/>
                <a:pathLst>
                  <a:path w="226" h="228">
                    <a:moveTo>
                      <a:pt x="159" y="10"/>
                    </a:moveTo>
                    <a:cubicBezTo>
                      <a:pt x="145" y="4"/>
                      <a:pt x="129" y="0"/>
                      <a:pt x="113" y="0"/>
                    </a:cubicBezTo>
                    <a:cubicBezTo>
                      <a:pt x="51" y="0"/>
                      <a:pt x="0" y="51"/>
                      <a:pt x="0" y="114"/>
                    </a:cubicBezTo>
                    <a:cubicBezTo>
                      <a:pt x="0" y="177"/>
                      <a:pt x="51" y="228"/>
                      <a:pt x="113" y="228"/>
                    </a:cubicBezTo>
                    <a:cubicBezTo>
                      <a:pt x="175" y="228"/>
                      <a:pt x="226" y="177"/>
                      <a:pt x="226" y="114"/>
                    </a:cubicBezTo>
                    <a:cubicBezTo>
                      <a:pt x="226" y="99"/>
                      <a:pt x="223" y="85"/>
                      <a:pt x="218" y="72"/>
                    </a:cubicBez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Freeform 698">
                <a:extLst>
                  <a:ext uri="{FF2B5EF4-FFF2-40B4-BE49-F238E27FC236}">
                    <a16:creationId xmlns:a16="http://schemas.microsoft.com/office/drawing/2014/main" id="{44F5F77D-E425-4945-9624-6967617F0D56}"/>
                  </a:ext>
                </a:extLst>
              </p:cNvPr>
              <p:cNvSpPr>
                <a:spLocks/>
              </p:cNvSpPr>
              <p:nvPr/>
            </p:nvSpPr>
            <p:spPr bwMode="auto">
              <a:xfrm>
                <a:off x="5410201" y="519113"/>
                <a:ext cx="180975" cy="284163"/>
              </a:xfrm>
              <a:custGeom>
                <a:avLst/>
                <a:gdLst>
                  <a:gd name="T0" fmla="*/ 67 w 175"/>
                  <a:gd name="T1" fmla="*/ 0 h 276"/>
                  <a:gd name="T2" fmla="*/ 175 w 175"/>
                  <a:gd name="T3" fmla="*/ 137 h 276"/>
                  <a:gd name="T4" fmla="*/ 38 w 175"/>
                  <a:gd name="T5" fmla="*/ 276 h 276"/>
                  <a:gd name="T6" fmla="*/ 0 w 175"/>
                  <a:gd name="T7" fmla="*/ 276 h 276"/>
                </a:gdLst>
                <a:ahLst/>
                <a:cxnLst>
                  <a:cxn ang="0">
                    <a:pos x="T0" y="T1"/>
                  </a:cxn>
                  <a:cxn ang="0">
                    <a:pos x="T2" y="T3"/>
                  </a:cxn>
                  <a:cxn ang="0">
                    <a:pos x="T4" y="T5"/>
                  </a:cxn>
                  <a:cxn ang="0">
                    <a:pos x="T6" y="T7"/>
                  </a:cxn>
                </a:cxnLst>
                <a:rect l="0" t="0" r="r" b="b"/>
                <a:pathLst>
                  <a:path w="175" h="276">
                    <a:moveTo>
                      <a:pt x="67" y="0"/>
                    </a:moveTo>
                    <a:cubicBezTo>
                      <a:pt x="129" y="14"/>
                      <a:pt x="175" y="70"/>
                      <a:pt x="175" y="137"/>
                    </a:cubicBezTo>
                    <a:cubicBezTo>
                      <a:pt x="175" y="214"/>
                      <a:pt x="114" y="276"/>
                      <a:pt x="38" y="276"/>
                    </a:cubicBezTo>
                    <a:cubicBezTo>
                      <a:pt x="0" y="276"/>
                      <a:pt x="0" y="276"/>
                      <a:pt x="0" y="276"/>
                    </a:cubicBez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Freeform 699">
                <a:extLst>
                  <a:ext uri="{FF2B5EF4-FFF2-40B4-BE49-F238E27FC236}">
                    <a16:creationId xmlns:a16="http://schemas.microsoft.com/office/drawing/2014/main" id="{9D88E808-DA6B-43F0-87E8-913175D8264C}"/>
                  </a:ext>
                </a:extLst>
              </p:cNvPr>
              <p:cNvSpPr>
                <a:spLocks/>
              </p:cNvSpPr>
              <p:nvPr/>
            </p:nvSpPr>
            <p:spPr bwMode="auto">
              <a:xfrm>
                <a:off x="5259388" y="374651"/>
                <a:ext cx="220663" cy="252413"/>
              </a:xfrm>
              <a:custGeom>
                <a:avLst/>
                <a:gdLst>
                  <a:gd name="T0" fmla="*/ 153 w 213"/>
                  <a:gd name="T1" fmla="*/ 246 h 246"/>
                  <a:gd name="T2" fmla="*/ 213 w 213"/>
                  <a:gd name="T3" fmla="*/ 141 h 246"/>
                  <a:gd name="T4" fmla="*/ 213 w 213"/>
                  <a:gd name="T5" fmla="*/ 134 h 246"/>
                  <a:gd name="T6" fmla="*/ 82 w 213"/>
                  <a:gd name="T7" fmla="*/ 0 h 246"/>
                  <a:gd name="T8" fmla="*/ 0 w 213"/>
                  <a:gd name="T9" fmla="*/ 29 h 246"/>
                </a:gdLst>
                <a:ahLst/>
                <a:cxnLst>
                  <a:cxn ang="0">
                    <a:pos x="T0" y="T1"/>
                  </a:cxn>
                  <a:cxn ang="0">
                    <a:pos x="T2" y="T3"/>
                  </a:cxn>
                  <a:cxn ang="0">
                    <a:pos x="T4" y="T5"/>
                  </a:cxn>
                  <a:cxn ang="0">
                    <a:pos x="T6" y="T7"/>
                  </a:cxn>
                  <a:cxn ang="0">
                    <a:pos x="T8" y="T9"/>
                  </a:cxn>
                </a:cxnLst>
                <a:rect l="0" t="0" r="r" b="b"/>
                <a:pathLst>
                  <a:path w="213" h="246">
                    <a:moveTo>
                      <a:pt x="153" y="246"/>
                    </a:moveTo>
                    <a:cubicBezTo>
                      <a:pt x="187" y="224"/>
                      <a:pt x="210" y="185"/>
                      <a:pt x="213" y="141"/>
                    </a:cubicBezTo>
                    <a:cubicBezTo>
                      <a:pt x="213" y="139"/>
                      <a:pt x="213" y="136"/>
                      <a:pt x="213" y="134"/>
                    </a:cubicBezTo>
                    <a:cubicBezTo>
                      <a:pt x="213" y="60"/>
                      <a:pt x="155" y="0"/>
                      <a:pt x="82" y="0"/>
                    </a:cubicBezTo>
                    <a:cubicBezTo>
                      <a:pt x="51" y="0"/>
                      <a:pt x="23" y="10"/>
                      <a:pt x="0" y="29"/>
                    </a:cubicBez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Freeform 700">
                <a:extLst>
                  <a:ext uri="{FF2B5EF4-FFF2-40B4-BE49-F238E27FC236}">
                    <a16:creationId xmlns:a16="http://schemas.microsoft.com/office/drawing/2014/main" id="{0AB3CF59-759C-40C9-97A2-0F1A71281E20}"/>
                  </a:ext>
                </a:extLst>
              </p:cNvPr>
              <p:cNvSpPr>
                <a:spLocks/>
              </p:cNvSpPr>
              <p:nvPr/>
            </p:nvSpPr>
            <p:spPr bwMode="auto">
              <a:xfrm>
                <a:off x="4714876" y="371476"/>
                <a:ext cx="257175" cy="142875"/>
              </a:xfrm>
              <a:custGeom>
                <a:avLst/>
                <a:gdLst>
                  <a:gd name="T0" fmla="*/ 250 w 250"/>
                  <a:gd name="T1" fmla="*/ 126 h 139"/>
                  <a:gd name="T2" fmla="*/ 230 w 250"/>
                  <a:gd name="T3" fmla="*/ 62 h 139"/>
                  <a:gd name="T4" fmla="*/ 125 w 250"/>
                  <a:gd name="T5" fmla="*/ 1 h 139"/>
                  <a:gd name="T6" fmla="*/ 0 w 250"/>
                  <a:gd name="T7" fmla="*/ 134 h 139"/>
                  <a:gd name="T8" fmla="*/ 0 w 250"/>
                  <a:gd name="T9" fmla="*/ 139 h 139"/>
                </a:gdLst>
                <a:ahLst/>
                <a:cxnLst>
                  <a:cxn ang="0">
                    <a:pos x="T0" y="T1"/>
                  </a:cxn>
                  <a:cxn ang="0">
                    <a:pos x="T2" y="T3"/>
                  </a:cxn>
                  <a:cxn ang="0">
                    <a:pos x="T4" y="T5"/>
                  </a:cxn>
                  <a:cxn ang="0">
                    <a:pos x="T6" y="T7"/>
                  </a:cxn>
                  <a:cxn ang="0">
                    <a:pos x="T8" y="T9"/>
                  </a:cxn>
                </a:cxnLst>
                <a:rect l="0" t="0" r="r" b="b"/>
                <a:pathLst>
                  <a:path w="250" h="139">
                    <a:moveTo>
                      <a:pt x="250" y="126"/>
                    </a:moveTo>
                    <a:cubicBezTo>
                      <a:pt x="248" y="102"/>
                      <a:pt x="241" y="80"/>
                      <a:pt x="230" y="62"/>
                    </a:cubicBezTo>
                    <a:cubicBezTo>
                      <a:pt x="208" y="25"/>
                      <a:pt x="169" y="1"/>
                      <a:pt x="125" y="1"/>
                    </a:cubicBezTo>
                    <a:cubicBezTo>
                      <a:pt x="56" y="0"/>
                      <a:pt x="0" y="60"/>
                      <a:pt x="0" y="134"/>
                    </a:cubicBezTo>
                    <a:cubicBezTo>
                      <a:pt x="0" y="136"/>
                      <a:pt x="0" y="137"/>
                      <a:pt x="0" y="139"/>
                    </a:cubicBez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Freeform 701">
                <a:extLst>
                  <a:ext uri="{FF2B5EF4-FFF2-40B4-BE49-F238E27FC236}">
                    <a16:creationId xmlns:a16="http://schemas.microsoft.com/office/drawing/2014/main" id="{4B3A528B-F17E-464B-8236-BBE5FEE234DA}"/>
                  </a:ext>
                </a:extLst>
              </p:cNvPr>
              <p:cNvSpPr>
                <a:spLocks/>
              </p:cNvSpPr>
              <p:nvPr/>
            </p:nvSpPr>
            <p:spPr bwMode="auto">
              <a:xfrm>
                <a:off x="4957763" y="307976"/>
                <a:ext cx="306388" cy="206375"/>
              </a:xfrm>
              <a:custGeom>
                <a:avLst/>
                <a:gdLst>
                  <a:gd name="T0" fmla="*/ 0 w 298"/>
                  <a:gd name="T1" fmla="*/ 135 h 202"/>
                  <a:gd name="T2" fmla="*/ 149 w 298"/>
                  <a:gd name="T3" fmla="*/ 0 h 202"/>
                  <a:gd name="T4" fmla="*/ 294 w 298"/>
                  <a:gd name="T5" fmla="*/ 115 h 202"/>
                  <a:gd name="T6" fmla="*/ 298 w 298"/>
                  <a:gd name="T7" fmla="*/ 150 h 202"/>
                  <a:gd name="T8" fmla="*/ 289 w 298"/>
                  <a:gd name="T9" fmla="*/ 202 h 202"/>
                </a:gdLst>
                <a:ahLst/>
                <a:cxnLst>
                  <a:cxn ang="0">
                    <a:pos x="T0" y="T1"/>
                  </a:cxn>
                  <a:cxn ang="0">
                    <a:pos x="T2" y="T3"/>
                  </a:cxn>
                  <a:cxn ang="0">
                    <a:pos x="T4" y="T5"/>
                  </a:cxn>
                  <a:cxn ang="0">
                    <a:pos x="T6" y="T7"/>
                  </a:cxn>
                  <a:cxn ang="0">
                    <a:pos x="T8" y="T9"/>
                  </a:cxn>
                </a:cxnLst>
                <a:rect l="0" t="0" r="r" b="b"/>
                <a:pathLst>
                  <a:path w="298" h="202">
                    <a:moveTo>
                      <a:pt x="0" y="135"/>
                    </a:moveTo>
                    <a:cubicBezTo>
                      <a:pt x="7" y="59"/>
                      <a:pt x="71" y="0"/>
                      <a:pt x="149" y="0"/>
                    </a:cubicBezTo>
                    <a:cubicBezTo>
                      <a:pt x="219" y="1"/>
                      <a:pt x="278" y="49"/>
                      <a:pt x="294" y="115"/>
                    </a:cubicBezTo>
                    <a:cubicBezTo>
                      <a:pt x="297" y="126"/>
                      <a:pt x="298" y="138"/>
                      <a:pt x="298" y="150"/>
                    </a:cubicBezTo>
                    <a:cubicBezTo>
                      <a:pt x="298" y="168"/>
                      <a:pt x="295" y="186"/>
                      <a:pt x="289" y="202"/>
                    </a:cubicBez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Line 702">
                <a:extLst>
                  <a:ext uri="{FF2B5EF4-FFF2-40B4-BE49-F238E27FC236}">
                    <a16:creationId xmlns:a16="http://schemas.microsoft.com/office/drawing/2014/main" id="{A0099C49-BCEE-4908-A07B-8E999F73E7A9}"/>
                  </a:ext>
                </a:extLst>
              </p:cNvPr>
              <p:cNvSpPr>
                <a:spLocks noChangeShapeType="1"/>
              </p:cNvSpPr>
              <p:nvPr/>
            </p:nvSpPr>
            <p:spPr bwMode="auto">
              <a:xfrm>
                <a:off x="4797426" y="800101"/>
                <a:ext cx="0" cy="0"/>
              </a:xfrm>
              <a:prstGeom prst="line">
                <a:avLst/>
              </a:prstGeom>
              <a:noFill/>
              <a:ln w="15240" cap="flat">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Freeform 703">
                <a:extLst>
                  <a:ext uri="{FF2B5EF4-FFF2-40B4-BE49-F238E27FC236}">
                    <a16:creationId xmlns:a16="http://schemas.microsoft.com/office/drawing/2014/main" id="{8C7698C6-5645-49F9-A0CE-5EC8FB0F565D}"/>
                  </a:ext>
                </a:extLst>
              </p:cNvPr>
              <p:cNvSpPr>
                <a:spLocks/>
              </p:cNvSpPr>
              <p:nvPr/>
            </p:nvSpPr>
            <p:spPr bwMode="auto">
              <a:xfrm>
                <a:off x="4575176" y="514351"/>
                <a:ext cx="241300" cy="285750"/>
              </a:xfrm>
              <a:custGeom>
                <a:avLst/>
                <a:gdLst>
                  <a:gd name="T0" fmla="*/ 176 w 234"/>
                  <a:gd name="T1" fmla="*/ 278 h 278"/>
                  <a:gd name="T2" fmla="*/ 136 w 234"/>
                  <a:gd name="T3" fmla="*/ 278 h 278"/>
                  <a:gd name="T4" fmla="*/ 0 w 234"/>
                  <a:gd name="T5" fmla="*/ 139 h 278"/>
                  <a:gd name="T6" fmla="*/ 137 w 234"/>
                  <a:gd name="T7" fmla="*/ 0 h 278"/>
                  <a:gd name="T8" fmla="*/ 234 w 234"/>
                  <a:gd name="T9" fmla="*/ 42 h 278"/>
                </a:gdLst>
                <a:ahLst/>
                <a:cxnLst>
                  <a:cxn ang="0">
                    <a:pos x="T0" y="T1"/>
                  </a:cxn>
                  <a:cxn ang="0">
                    <a:pos x="T2" y="T3"/>
                  </a:cxn>
                  <a:cxn ang="0">
                    <a:pos x="T4" y="T5"/>
                  </a:cxn>
                  <a:cxn ang="0">
                    <a:pos x="T6" y="T7"/>
                  </a:cxn>
                  <a:cxn ang="0">
                    <a:pos x="T8" y="T9"/>
                  </a:cxn>
                </a:cxnLst>
                <a:rect l="0" t="0" r="r" b="b"/>
                <a:pathLst>
                  <a:path w="234" h="278">
                    <a:moveTo>
                      <a:pt x="176" y="278"/>
                    </a:moveTo>
                    <a:cubicBezTo>
                      <a:pt x="136" y="278"/>
                      <a:pt x="136" y="278"/>
                      <a:pt x="136" y="278"/>
                    </a:cubicBezTo>
                    <a:cubicBezTo>
                      <a:pt x="61" y="278"/>
                      <a:pt x="0" y="216"/>
                      <a:pt x="0" y="139"/>
                    </a:cubicBezTo>
                    <a:cubicBezTo>
                      <a:pt x="0" y="62"/>
                      <a:pt x="61" y="0"/>
                      <a:pt x="137" y="0"/>
                    </a:cubicBezTo>
                    <a:cubicBezTo>
                      <a:pt x="175" y="0"/>
                      <a:pt x="210" y="16"/>
                      <a:pt x="234" y="42"/>
                    </a:cubicBez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Freeform 704">
                <a:extLst>
                  <a:ext uri="{FF2B5EF4-FFF2-40B4-BE49-F238E27FC236}">
                    <a16:creationId xmlns:a16="http://schemas.microsoft.com/office/drawing/2014/main" id="{45A79051-FBE7-4E8E-B170-3C76B103CA9B}"/>
                  </a:ext>
                </a:extLst>
              </p:cNvPr>
              <p:cNvSpPr>
                <a:spLocks/>
              </p:cNvSpPr>
              <p:nvPr/>
            </p:nvSpPr>
            <p:spPr bwMode="auto">
              <a:xfrm>
                <a:off x="5040313" y="14288"/>
                <a:ext cx="85725" cy="88900"/>
              </a:xfrm>
              <a:custGeom>
                <a:avLst/>
                <a:gdLst>
                  <a:gd name="T0" fmla="*/ 42 w 84"/>
                  <a:gd name="T1" fmla="*/ 1 h 86"/>
                  <a:gd name="T2" fmla="*/ 84 w 84"/>
                  <a:gd name="T3" fmla="*/ 43 h 86"/>
                  <a:gd name="T4" fmla="*/ 42 w 84"/>
                  <a:gd name="T5" fmla="*/ 86 h 86"/>
                  <a:gd name="T6" fmla="*/ 0 w 84"/>
                  <a:gd name="T7" fmla="*/ 43 h 86"/>
                  <a:gd name="T8" fmla="*/ 42 w 84"/>
                  <a:gd name="T9" fmla="*/ 1 h 86"/>
                </a:gdLst>
                <a:ahLst/>
                <a:cxnLst>
                  <a:cxn ang="0">
                    <a:pos x="T0" y="T1"/>
                  </a:cxn>
                  <a:cxn ang="0">
                    <a:pos x="T2" y="T3"/>
                  </a:cxn>
                  <a:cxn ang="0">
                    <a:pos x="T4" y="T5"/>
                  </a:cxn>
                  <a:cxn ang="0">
                    <a:pos x="T6" y="T7"/>
                  </a:cxn>
                  <a:cxn ang="0">
                    <a:pos x="T8" y="T9"/>
                  </a:cxn>
                </a:cxnLst>
                <a:rect l="0" t="0" r="r" b="b"/>
                <a:pathLst>
                  <a:path w="84" h="86">
                    <a:moveTo>
                      <a:pt x="42" y="1"/>
                    </a:moveTo>
                    <a:cubicBezTo>
                      <a:pt x="66" y="1"/>
                      <a:pt x="84" y="20"/>
                      <a:pt x="84" y="43"/>
                    </a:cubicBezTo>
                    <a:cubicBezTo>
                      <a:pt x="84" y="67"/>
                      <a:pt x="65" y="86"/>
                      <a:pt x="42" y="86"/>
                    </a:cubicBezTo>
                    <a:cubicBezTo>
                      <a:pt x="19" y="86"/>
                      <a:pt x="0" y="67"/>
                      <a:pt x="0" y="43"/>
                    </a:cubicBezTo>
                    <a:cubicBezTo>
                      <a:pt x="0" y="20"/>
                      <a:pt x="19" y="0"/>
                      <a:pt x="42" y="1"/>
                    </a:cubicBezTo>
                    <a:close/>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Line 705">
                <a:extLst>
                  <a:ext uri="{FF2B5EF4-FFF2-40B4-BE49-F238E27FC236}">
                    <a16:creationId xmlns:a16="http://schemas.microsoft.com/office/drawing/2014/main" id="{CB13A3B8-21BC-490A-8E87-9C363024CD8F}"/>
                  </a:ext>
                </a:extLst>
              </p:cNvPr>
              <p:cNvSpPr>
                <a:spLocks noChangeShapeType="1"/>
              </p:cNvSpPr>
              <p:nvPr/>
            </p:nvSpPr>
            <p:spPr bwMode="auto">
              <a:xfrm flipV="1">
                <a:off x="5083176" y="141288"/>
                <a:ext cx="0" cy="117475"/>
              </a:xfrm>
              <a:prstGeom prst="line">
                <a:avLst/>
              </a:prstGeom>
              <a:noFill/>
              <a:ln w="15240" cap="flat">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Freeform 706">
                <a:extLst>
                  <a:ext uri="{FF2B5EF4-FFF2-40B4-BE49-F238E27FC236}">
                    <a16:creationId xmlns:a16="http://schemas.microsoft.com/office/drawing/2014/main" id="{1AA3D22B-D970-4AFA-ABF3-0C2F53D7ADAB}"/>
                  </a:ext>
                </a:extLst>
              </p:cNvPr>
              <p:cNvSpPr>
                <a:spLocks/>
              </p:cNvSpPr>
              <p:nvPr/>
            </p:nvSpPr>
            <p:spPr bwMode="auto">
              <a:xfrm>
                <a:off x="5265738" y="85726"/>
                <a:ext cx="87313" cy="88900"/>
              </a:xfrm>
              <a:custGeom>
                <a:avLst/>
                <a:gdLst>
                  <a:gd name="T0" fmla="*/ 42 w 85"/>
                  <a:gd name="T1" fmla="*/ 1 h 86"/>
                  <a:gd name="T2" fmla="*/ 85 w 85"/>
                  <a:gd name="T3" fmla="*/ 43 h 86"/>
                  <a:gd name="T4" fmla="*/ 42 w 85"/>
                  <a:gd name="T5" fmla="*/ 86 h 86"/>
                  <a:gd name="T6" fmla="*/ 0 w 85"/>
                  <a:gd name="T7" fmla="*/ 43 h 86"/>
                  <a:gd name="T8" fmla="*/ 42 w 85"/>
                  <a:gd name="T9" fmla="*/ 1 h 86"/>
                </a:gdLst>
                <a:ahLst/>
                <a:cxnLst>
                  <a:cxn ang="0">
                    <a:pos x="T0" y="T1"/>
                  </a:cxn>
                  <a:cxn ang="0">
                    <a:pos x="T2" y="T3"/>
                  </a:cxn>
                  <a:cxn ang="0">
                    <a:pos x="T4" y="T5"/>
                  </a:cxn>
                  <a:cxn ang="0">
                    <a:pos x="T6" y="T7"/>
                  </a:cxn>
                  <a:cxn ang="0">
                    <a:pos x="T8" y="T9"/>
                  </a:cxn>
                </a:cxnLst>
                <a:rect l="0" t="0" r="r" b="b"/>
                <a:pathLst>
                  <a:path w="85" h="86">
                    <a:moveTo>
                      <a:pt x="42" y="1"/>
                    </a:moveTo>
                    <a:cubicBezTo>
                      <a:pt x="66" y="1"/>
                      <a:pt x="85" y="20"/>
                      <a:pt x="85" y="43"/>
                    </a:cubicBezTo>
                    <a:cubicBezTo>
                      <a:pt x="85" y="67"/>
                      <a:pt x="66" y="86"/>
                      <a:pt x="42" y="86"/>
                    </a:cubicBezTo>
                    <a:cubicBezTo>
                      <a:pt x="19" y="86"/>
                      <a:pt x="0" y="67"/>
                      <a:pt x="0" y="43"/>
                    </a:cubicBezTo>
                    <a:cubicBezTo>
                      <a:pt x="0" y="20"/>
                      <a:pt x="19" y="0"/>
                      <a:pt x="42" y="1"/>
                    </a:cubicBezTo>
                    <a:close/>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Freeform 707">
                <a:extLst>
                  <a:ext uri="{FF2B5EF4-FFF2-40B4-BE49-F238E27FC236}">
                    <a16:creationId xmlns:a16="http://schemas.microsoft.com/office/drawing/2014/main" id="{C45E2AB7-99D6-49FC-B541-013BC50B640B}"/>
                  </a:ext>
                </a:extLst>
              </p:cNvPr>
              <p:cNvSpPr>
                <a:spLocks/>
              </p:cNvSpPr>
              <p:nvPr/>
            </p:nvSpPr>
            <p:spPr bwMode="auto">
              <a:xfrm>
                <a:off x="5491163" y="50801"/>
                <a:ext cx="87313" cy="87313"/>
              </a:xfrm>
              <a:custGeom>
                <a:avLst/>
                <a:gdLst>
                  <a:gd name="T0" fmla="*/ 43 w 85"/>
                  <a:gd name="T1" fmla="*/ 1 h 86"/>
                  <a:gd name="T2" fmla="*/ 85 w 85"/>
                  <a:gd name="T3" fmla="*/ 43 h 86"/>
                  <a:gd name="T4" fmla="*/ 43 w 85"/>
                  <a:gd name="T5" fmla="*/ 86 h 86"/>
                  <a:gd name="T6" fmla="*/ 0 w 85"/>
                  <a:gd name="T7" fmla="*/ 43 h 86"/>
                  <a:gd name="T8" fmla="*/ 43 w 85"/>
                  <a:gd name="T9" fmla="*/ 1 h 86"/>
                </a:gdLst>
                <a:ahLst/>
                <a:cxnLst>
                  <a:cxn ang="0">
                    <a:pos x="T0" y="T1"/>
                  </a:cxn>
                  <a:cxn ang="0">
                    <a:pos x="T2" y="T3"/>
                  </a:cxn>
                  <a:cxn ang="0">
                    <a:pos x="T4" y="T5"/>
                  </a:cxn>
                  <a:cxn ang="0">
                    <a:pos x="T6" y="T7"/>
                  </a:cxn>
                  <a:cxn ang="0">
                    <a:pos x="T8" y="T9"/>
                  </a:cxn>
                </a:cxnLst>
                <a:rect l="0" t="0" r="r" b="b"/>
                <a:pathLst>
                  <a:path w="85" h="86">
                    <a:moveTo>
                      <a:pt x="43" y="1"/>
                    </a:moveTo>
                    <a:cubicBezTo>
                      <a:pt x="66" y="1"/>
                      <a:pt x="85" y="20"/>
                      <a:pt x="85" y="43"/>
                    </a:cubicBezTo>
                    <a:cubicBezTo>
                      <a:pt x="85" y="67"/>
                      <a:pt x="66" y="86"/>
                      <a:pt x="43" y="86"/>
                    </a:cubicBezTo>
                    <a:cubicBezTo>
                      <a:pt x="19" y="86"/>
                      <a:pt x="0" y="67"/>
                      <a:pt x="0" y="43"/>
                    </a:cubicBezTo>
                    <a:cubicBezTo>
                      <a:pt x="0" y="20"/>
                      <a:pt x="19" y="0"/>
                      <a:pt x="43" y="1"/>
                    </a:cubicBezTo>
                    <a:close/>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 name="Freeform 708">
                <a:extLst>
                  <a:ext uri="{FF2B5EF4-FFF2-40B4-BE49-F238E27FC236}">
                    <a16:creationId xmlns:a16="http://schemas.microsoft.com/office/drawing/2014/main" id="{199363F2-AE3F-41FB-9B75-18BAEF450A04}"/>
                  </a:ext>
                </a:extLst>
              </p:cNvPr>
              <p:cNvSpPr>
                <a:spLocks/>
              </p:cNvSpPr>
              <p:nvPr/>
            </p:nvSpPr>
            <p:spPr bwMode="auto">
              <a:xfrm>
                <a:off x="4813301" y="85726"/>
                <a:ext cx="87313" cy="88900"/>
              </a:xfrm>
              <a:custGeom>
                <a:avLst/>
                <a:gdLst>
                  <a:gd name="T0" fmla="*/ 43 w 85"/>
                  <a:gd name="T1" fmla="*/ 1 h 86"/>
                  <a:gd name="T2" fmla="*/ 0 w 85"/>
                  <a:gd name="T3" fmla="*/ 43 h 86"/>
                  <a:gd name="T4" fmla="*/ 43 w 85"/>
                  <a:gd name="T5" fmla="*/ 86 h 86"/>
                  <a:gd name="T6" fmla="*/ 85 w 85"/>
                  <a:gd name="T7" fmla="*/ 43 h 86"/>
                  <a:gd name="T8" fmla="*/ 43 w 85"/>
                  <a:gd name="T9" fmla="*/ 1 h 86"/>
                </a:gdLst>
                <a:ahLst/>
                <a:cxnLst>
                  <a:cxn ang="0">
                    <a:pos x="T0" y="T1"/>
                  </a:cxn>
                  <a:cxn ang="0">
                    <a:pos x="T2" y="T3"/>
                  </a:cxn>
                  <a:cxn ang="0">
                    <a:pos x="T4" y="T5"/>
                  </a:cxn>
                  <a:cxn ang="0">
                    <a:pos x="T6" y="T7"/>
                  </a:cxn>
                  <a:cxn ang="0">
                    <a:pos x="T8" y="T9"/>
                  </a:cxn>
                </a:cxnLst>
                <a:rect l="0" t="0" r="r" b="b"/>
                <a:pathLst>
                  <a:path w="85" h="86">
                    <a:moveTo>
                      <a:pt x="43" y="1"/>
                    </a:moveTo>
                    <a:cubicBezTo>
                      <a:pt x="19" y="1"/>
                      <a:pt x="0" y="20"/>
                      <a:pt x="0" y="43"/>
                    </a:cubicBezTo>
                    <a:cubicBezTo>
                      <a:pt x="0" y="67"/>
                      <a:pt x="19" y="86"/>
                      <a:pt x="43" y="86"/>
                    </a:cubicBezTo>
                    <a:cubicBezTo>
                      <a:pt x="66" y="86"/>
                      <a:pt x="85" y="67"/>
                      <a:pt x="85" y="43"/>
                    </a:cubicBezTo>
                    <a:cubicBezTo>
                      <a:pt x="85" y="20"/>
                      <a:pt x="66" y="0"/>
                      <a:pt x="43" y="1"/>
                    </a:cubicBezTo>
                    <a:close/>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Freeform 709">
                <a:extLst>
                  <a:ext uri="{FF2B5EF4-FFF2-40B4-BE49-F238E27FC236}">
                    <a16:creationId xmlns:a16="http://schemas.microsoft.com/office/drawing/2014/main" id="{9B347229-B859-4D67-9090-60D8A8A0F977}"/>
                  </a:ext>
                </a:extLst>
              </p:cNvPr>
              <p:cNvSpPr>
                <a:spLocks/>
              </p:cNvSpPr>
              <p:nvPr/>
            </p:nvSpPr>
            <p:spPr bwMode="auto">
              <a:xfrm>
                <a:off x="4587876" y="50801"/>
                <a:ext cx="87313" cy="87313"/>
              </a:xfrm>
              <a:custGeom>
                <a:avLst/>
                <a:gdLst>
                  <a:gd name="T0" fmla="*/ 42 w 85"/>
                  <a:gd name="T1" fmla="*/ 1 h 86"/>
                  <a:gd name="T2" fmla="*/ 0 w 85"/>
                  <a:gd name="T3" fmla="*/ 43 h 86"/>
                  <a:gd name="T4" fmla="*/ 42 w 85"/>
                  <a:gd name="T5" fmla="*/ 86 h 86"/>
                  <a:gd name="T6" fmla="*/ 85 w 85"/>
                  <a:gd name="T7" fmla="*/ 43 h 86"/>
                  <a:gd name="T8" fmla="*/ 42 w 85"/>
                  <a:gd name="T9" fmla="*/ 1 h 86"/>
                </a:gdLst>
                <a:ahLst/>
                <a:cxnLst>
                  <a:cxn ang="0">
                    <a:pos x="T0" y="T1"/>
                  </a:cxn>
                  <a:cxn ang="0">
                    <a:pos x="T2" y="T3"/>
                  </a:cxn>
                  <a:cxn ang="0">
                    <a:pos x="T4" y="T5"/>
                  </a:cxn>
                  <a:cxn ang="0">
                    <a:pos x="T6" y="T7"/>
                  </a:cxn>
                  <a:cxn ang="0">
                    <a:pos x="T8" y="T9"/>
                  </a:cxn>
                </a:cxnLst>
                <a:rect l="0" t="0" r="r" b="b"/>
                <a:pathLst>
                  <a:path w="85" h="86">
                    <a:moveTo>
                      <a:pt x="42" y="1"/>
                    </a:moveTo>
                    <a:cubicBezTo>
                      <a:pt x="19" y="1"/>
                      <a:pt x="0" y="20"/>
                      <a:pt x="0" y="43"/>
                    </a:cubicBezTo>
                    <a:cubicBezTo>
                      <a:pt x="0" y="67"/>
                      <a:pt x="19" y="86"/>
                      <a:pt x="42" y="86"/>
                    </a:cubicBezTo>
                    <a:cubicBezTo>
                      <a:pt x="66" y="86"/>
                      <a:pt x="85" y="67"/>
                      <a:pt x="85" y="43"/>
                    </a:cubicBezTo>
                    <a:cubicBezTo>
                      <a:pt x="85" y="20"/>
                      <a:pt x="66" y="0"/>
                      <a:pt x="42" y="1"/>
                    </a:cubicBezTo>
                    <a:close/>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 name="Freeform 710">
                <a:extLst>
                  <a:ext uri="{FF2B5EF4-FFF2-40B4-BE49-F238E27FC236}">
                    <a16:creationId xmlns:a16="http://schemas.microsoft.com/office/drawing/2014/main" id="{40B69F45-78E9-49E3-A528-6F52C6AAD9A1}"/>
                  </a:ext>
                </a:extLst>
              </p:cNvPr>
              <p:cNvSpPr>
                <a:spLocks/>
              </p:cNvSpPr>
              <p:nvPr/>
            </p:nvSpPr>
            <p:spPr bwMode="auto">
              <a:xfrm>
                <a:off x="5472113" y="176213"/>
                <a:ext cx="63500" cy="198438"/>
              </a:xfrm>
              <a:custGeom>
                <a:avLst/>
                <a:gdLst>
                  <a:gd name="T0" fmla="*/ 40 w 40"/>
                  <a:gd name="T1" fmla="*/ 0 h 125"/>
                  <a:gd name="T2" fmla="*/ 40 w 40"/>
                  <a:gd name="T3" fmla="*/ 86 h 125"/>
                  <a:gd name="T4" fmla="*/ 0 w 40"/>
                  <a:gd name="T5" fmla="*/ 125 h 125"/>
                </a:gdLst>
                <a:ahLst/>
                <a:cxnLst>
                  <a:cxn ang="0">
                    <a:pos x="T0" y="T1"/>
                  </a:cxn>
                  <a:cxn ang="0">
                    <a:pos x="T2" y="T3"/>
                  </a:cxn>
                  <a:cxn ang="0">
                    <a:pos x="T4" y="T5"/>
                  </a:cxn>
                </a:cxnLst>
                <a:rect l="0" t="0" r="r" b="b"/>
                <a:pathLst>
                  <a:path w="40" h="125">
                    <a:moveTo>
                      <a:pt x="40" y="0"/>
                    </a:moveTo>
                    <a:lnTo>
                      <a:pt x="40" y="86"/>
                    </a:lnTo>
                    <a:lnTo>
                      <a:pt x="0" y="125"/>
                    </a:ln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 name="Freeform 711">
                <a:extLst>
                  <a:ext uri="{FF2B5EF4-FFF2-40B4-BE49-F238E27FC236}">
                    <a16:creationId xmlns:a16="http://schemas.microsoft.com/office/drawing/2014/main" id="{05C42B81-BDDB-48C6-92F9-76B7BBA98668}"/>
                  </a:ext>
                </a:extLst>
              </p:cNvPr>
              <p:cNvSpPr>
                <a:spLocks/>
              </p:cNvSpPr>
              <p:nvPr/>
            </p:nvSpPr>
            <p:spPr bwMode="auto">
              <a:xfrm>
                <a:off x="5262563" y="212726"/>
                <a:ext cx="46038" cy="112713"/>
              </a:xfrm>
              <a:custGeom>
                <a:avLst/>
                <a:gdLst>
                  <a:gd name="T0" fmla="*/ 29 w 29"/>
                  <a:gd name="T1" fmla="*/ 0 h 71"/>
                  <a:gd name="T2" fmla="*/ 29 w 29"/>
                  <a:gd name="T3" fmla="*/ 42 h 71"/>
                  <a:gd name="T4" fmla="*/ 0 w 29"/>
                  <a:gd name="T5" fmla="*/ 71 h 71"/>
                </a:gdLst>
                <a:ahLst/>
                <a:cxnLst>
                  <a:cxn ang="0">
                    <a:pos x="T0" y="T1"/>
                  </a:cxn>
                  <a:cxn ang="0">
                    <a:pos x="T2" y="T3"/>
                  </a:cxn>
                  <a:cxn ang="0">
                    <a:pos x="T4" y="T5"/>
                  </a:cxn>
                </a:cxnLst>
                <a:rect l="0" t="0" r="r" b="b"/>
                <a:pathLst>
                  <a:path w="29" h="71">
                    <a:moveTo>
                      <a:pt x="29" y="0"/>
                    </a:moveTo>
                    <a:lnTo>
                      <a:pt x="29" y="42"/>
                    </a:lnTo>
                    <a:lnTo>
                      <a:pt x="0" y="71"/>
                    </a:ln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Freeform 712">
                <a:extLst>
                  <a:ext uri="{FF2B5EF4-FFF2-40B4-BE49-F238E27FC236}">
                    <a16:creationId xmlns:a16="http://schemas.microsoft.com/office/drawing/2014/main" id="{462E5778-F758-430F-970D-A610C9076330}"/>
                  </a:ext>
                </a:extLst>
              </p:cNvPr>
              <p:cNvSpPr>
                <a:spLocks/>
              </p:cNvSpPr>
              <p:nvPr/>
            </p:nvSpPr>
            <p:spPr bwMode="auto">
              <a:xfrm>
                <a:off x="4630738" y="176213"/>
                <a:ext cx="71438" cy="219075"/>
              </a:xfrm>
              <a:custGeom>
                <a:avLst/>
                <a:gdLst>
                  <a:gd name="T0" fmla="*/ 0 w 45"/>
                  <a:gd name="T1" fmla="*/ 0 h 138"/>
                  <a:gd name="T2" fmla="*/ 0 w 45"/>
                  <a:gd name="T3" fmla="*/ 94 h 138"/>
                  <a:gd name="T4" fmla="*/ 45 w 45"/>
                  <a:gd name="T5" fmla="*/ 138 h 138"/>
                </a:gdLst>
                <a:ahLst/>
                <a:cxnLst>
                  <a:cxn ang="0">
                    <a:pos x="T0" y="T1"/>
                  </a:cxn>
                  <a:cxn ang="0">
                    <a:pos x="T2" y="T3"/>
                  </a:cxn>
                  <a:cxn ang="0">
                    <a:pos x="T4" y="T5"/>
                  </a:cxn>
                </a:cxnLst>
                <a:rect l="0" t="0" r="r" b="b"/>
                <a:pathLst>
                  <a:path w="45" h="138">
                    <a:moveTo>
                      <a:pt x="0" y="0"/>
                    </a:moveTo>
                    <a:lnTo>
                      <a:pt x="0" y="94"/>
                    </a:lnTo>
                    <a:lnTo>
                      <a:pt x="45" y="138"/>
                    </a:ln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Freeform 713">
                <a:extLst>
                  <a:ext uri="{FF2B5EF4-FFF2-40B4-BE49-F238E27FC236}">
                    <a16:creationId xmlns:a16="http://schemas.microsoft.com/office/drawing/2014/main" id="{BB5B4612-D295-4576-BCF6-129A468C112B}"/>
                  </a:ext>
                </a:extLst>
              </p:cNvPr>
              <p:cNvSpPr>
                <a:spLocks/>
              </p:cNvSpPr>
              <p:nvPr/>
            </p:nvSpPr>
            <p:spPr bwMode="auto">
              <a:xfrm>
                <a:off x="4857751" y="212726"/>
                <a:ext cx="84138" cy="133350"/>
              </a:xfrm>
              <a:custGeom>
                <a:avLst/>
                <a:gdLst>
                  <a:gd name="T0" fmla="*/ 0 w 53"/>
                  <a:gd name="T1" fmla="*/ 0 h 84"/>
                  <a:gd name="T2" fmla="*/ 0 w 53"/>
                  <a:gd name="T3" fmla="*/ 30 h 84"/>
                  <a:gd name="T4" fmla="*/ 53 w 53"/>
                  <a:gd name="T5" fmla="*/ 84 h 84"/>
                </a:gdLst>
                <a:ahLst/>
                <a:cxnLst>
                  <a:cxn ang="0">
                    <a:pos x="T0" y="T1"/>
                  </a:cxn>
                  <a:cxn ang="0">
                    <a:pos x="T2" y="T3"/>
                  </a:cxn>
                  <a:cxn ang="0">
                    <a:pos x="T4" y="T5"/>
                  </a:cxn>
                </a:cxnLst>
                <a:rect l="0" t="0" r="r" b="b"/>
                <a:pathLst>
                  <a:path w="53" h="84">
                    <a:moveTo>
                      <a:pt x="0" y="0"/>
                    </a:moveTo>
                    <a:lnTo>
                      <a:pt x="0" y="30"/>
                    </a:lnTo>
                    <a:lnTo>
                      <a:pt x="53" y="84"/>
                    </a:ln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1" name="Group 70">
              <a:extLst>
                <a:ext uri="{FF2B5EF4-FFF2-40B4-BE49-F238E27FC236}">
                  <a16:creationId xmlns:a16="http://schemas.microsoft.com/office/drawing/2014/main" id="{6550F26A-1BF8-4B87-879E-F98D9BD64725}"/>
                </a:ext>
              </a:extLst>
            </p:cNvPr>
            <p:cNvGrpSpPr>
              <a:grpSpLocks noChangeAspect="1"/>
            </p:cNvGrpSpPr>
            <p:nvPr userDrawn="1"/>
          </p:nvGrpSpPr>
          <p:grpSpPr>
            <a:xfrm>
              <a:off x="2895700" y="1098885"/>
              <a:ext cx="390906" cy="336043"/>
              <a:chOff x="7962900" y="3702050"/>
              <a:chExt cx="633413" cy="544513"/>
            </a:xfrm>
          </p:grpSpPr>
          <p:sp>
            <p:nvSpPr>
              <p:cNvPr id="286" name="Freeform 555">
                <a:extLst>
                  <a:ext uri="{FF2B5EF4-FFF2-40B4-BE49-F238E27FC236}">
                    <a16:creationId xmlns:a16="http://schemas.microsoft.com/office/drawing/2014/main" id="{F7D65055-EFD8-4AE6-B076-311668925A5A}"/>
                  </a:ext>
                </a:extLst>
              </p:cNvPr>
              <p:cNvSpPr>
                <a:spLocks/>
              </p:cNvSpPr>
              <p:nvPr/>
            </p:nvSpPr>
            <p:spPr bwMode="auto">
              <a:xfrm>
                <a:off x="8202613" y="3952875"/>
                <a:ext cx="153988" cy="152400"/>
              </a:xfrm>
              <a:custGeom>
                <a:avLst/>
                <a:gdLst>
                  <a:gd name="T0" fmla="*/ 55 w 56"/>
                  <a:gd name="T1" fmla="*/ 19 h 56"/>
                  <a:gd name="T2" fmla="*/ 38 w 56"/>
                  <a:gd name="T3" fmla="*/ 19 h 56"/>
                  <a:gd name="T4" fmla="*/ 37 w 56"/>
                  <a:gd name="T5" fmla="*/ 18 h 56"/>
                  <a:gd name="T6" fmla="*/ 37 w 56"/>
                  <a:gd name="T7" fmla="*/ 1 h 56"/>
                  <a:gd name="T8" fmla="*/ 37 w 56"/>
                  <a:gd name="T9" fmla="*/ 0 h 56"/>
                  <a:gd name="T10" fmla="*/ 19 w 56"/>
                  <a:gd name="T11" fmla="*/ 0 h 56"/>
                  <a:gd name="T12" fmla="*/ 19 w 56"/>
                  <a:gd name="T13" fmla="*/ 1 h 56"/>
                  <a:gd name="T14" fmla="*/ 19 w 56"/>
                  <a:gd name="T15" fmla="*/ 18 h 56"/>
                  <a:gd name="T16" fmla="*/ 18 w 56"/>
                  <a:gd name="T17" fmla="*/ 19 h 56"/>
                  <a:gd name="T18" fmla="*/ 1 w 56"/>
                  <a:gd name="T19" fmla="*/ 19 h 56"/>
                  <a:gd name="T20" fmla="*/ 0 w 56"/>
                  <a:gd name="T21" fmla="*/ 19 h 56"/>
                  <a:gd name="T22" fmla="*/ 0 w 56"/>
                  <a:gd name="T23" fmla="*/ 37 h 56"/>
                  <a:gd name="T24" fmla="*/ 1 w 56"/>
                  <a:gd name="T25" fmla="*/ 37 h 56"/>
                  <a:gd name="T26" fmla="*/ 18 w 56"/>
                  <a:gd name="T27" fmla="*/ 37 h 56"/>
                  <a:gd name="T28" fmla="*/ 19 w 56"/>
                  <a:gd name="T29" fmla="*/ 38 h 56"/>
                  <a:gd name="T30" fmla="*/ 19 w 56"/>
                  <a:gd name="T31" fmla="*/ 55 h 56"/>
                  <a:gd name="T32" fmla="*/ 19 w 56"/>
                  <a:gd name="T33" fmla="*/ 56 h 56"/>
                  <a:gd name="T34" fmla="*/ 37 w 56"/>
                  <a:gd name="T35" fmla="*/ 56 h 56"/>
                  <a:gd name="T36" fmla="*/ 37 w 56"/>
                  <a:gd name="T37" fmla="*/ 55 h 56"/>
                  <a:gd name="T38" fmla="*/ 37 w 56"/>
                  <a:gd name="T39" fmla="*/ 38 h 56"/>
                  <a:gd name="T40" fmla="*/ 38 w 56"/>
                  <a:gd name="T41" fmla="*/ 37 h 56"/>
                  <a:gd name="T42" fmla="*/ 55 w 56"/>
                  <a:gd name="T43" fmla="*/ 37 h 56"/>
                  <a:gd name="T44" fmla="*/ 56 w 56"/>
                  <a:gd name="T45" fmla="*/ 37 h 56"/>
                  <a:gd name="T46" fmla="*/ 56 w 56"/>
                  <a:gd name="T47" fmla="*/ 19 h 56"/>
                  <a:gd name="T48" fmla="*/ 55 w 56"/>
                  <a:gd name="T49"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6">
                    <a:moveTo>
                      <a:pt x="55" y="19"/>
                    </a:moveTo>
                    <a:cubicBezTo>
                      <a:pt x="38" y="19"/>
                      <a:pt x="38" y="19"/>
                      <a:pt x="38" y="19"/>
                    </a:cubicBezTo>
                    <a:cubicBezTo>
                      <a:pt x="37" y="19"/>
                      <a:pt x="37" y="19"/>
                      <a:pt x="37" y="18"/>
                    </a:cubicBezTo>
                    <a:cubicBezTo>
                      <a:pt x="37" y="1"/>
                      <a:pt x="37" y="1"/>
                      <a:pt x="37" y="1"/>
                    </a:cubicBezTo>
                    <a:cubicBezTo>
                      <a:pt x="37" y="0"/>
                      <a:pt x="37" y="0"/>
                      <a:pt x="37" y="0"/>
                    </a:cubicBezTo>
                    <a:cubicBezTo>
                      <a:pt x="19" y="0"/>
                      <a:pt x="19" y="0"/>
                      <a:pt x="19" y="0"/>
                    </a:cubicBezTo>
                    <a:cubicBezTo>
                      <a:pt x="19" y="0"/>
                      <a:pt x="19" y="0"/>
                      <a:pt x="19" y="1"/>
                    </a:cubicBezTo>
                    <a:cubicBezTo>
                      <a:pt x="19" y="18"/>
                      <a:pt x="19" y="18"/>
                      <a:pt x="19" y="18"/>
                    </a:cubicBezTo>
                    <a:cubicBezTo>
                      <a:pt x="19" y="19"/>
                      <a:pt x="19" y="19"/>
                      <a:pt x="18" y="19"/>
                    </a:cubicBezTo>
                    <a:cubicBezTo>
                      <a:pt x="1" y="19"/>
                      <a:pt x="1" y="19"/>
                      <a:pt x="1" y="19"/>
                    </a:cubicBezTo>
                    <a:cubicBezTo>
                      <a:pt x="0" y="19"/>
                      <a:pt x="0" y="19"/>
                      <a:pt x="0" y="19"/>
                    </a:cubicBezTo>
                    <a:cubicBezTo>
                      <a:pt x="0" y="37"/>
                      <a:pt x="0" y="37"/>
                      <a:pt x="0" y="37"/>
                    </a:cubicBezTo>
                    <a:cubicBezTo>
                      <a:pt x="0" y="37"/>
                      <a:pt x="0" y="37"/>
                      <a:pt x="1" y="37"/>
                    </a:cubicBezTo>
                    <a:cubicBezTo>
                      <a:pt x="18" y="37"/>
                      <a:pt x="18" y="37"/>
                      <a:pt x="18" y="37"/>
                    </a:cubicBezTo>
                    <a:cubicBezTo>
                      <a:pt x="19" y="37"/>
                      <a:pt x="19" y="37"/>
                      <a:pt x="19" y="38"/>
                    </a:cubicBezTo>
                    <a:cubicBezTo>
                      <a:pt x="19" y="55"/>
                      <a:pt x="19" y="55"/>
                      <a:pt x="19" y="55"/>
                    </a:cubicBezTo>
                    <a:cubicBezTo>
                      <a:pt x="19" y="56"/>
                      <a:pt x="19" y="56"/>
                      <a:pt x="19" y="56"/>
                    </a:cubicBezTo>
                    <a:cubicBezTo>
                      <a:pt x="37" y="56"/>
                      <a:pt x="37" y="56"/>
                      <a:pt x="37" y="56"/>
                    </a:cubicBezTo>
                    <a:cubicBezTo>
                      <a:pt x="37" y="56"/>
                      <a:pt x="37" y="56"/>
                      <a:pt x="37" y="55"/>
                    </a:cubicBezTo>
                    <a:cubicBezTo>
                      <a:pt x="37" y="38"/>
                      <a:pt x="37" y="38"/>
                      <a:pt x="37" y="38"/>
                    </a:cubicBezTo>
                    <a:cubicBezTo>
                      <a:pt x="37" y="37"/>
                      <a:pt x="37" y="37"/>
                      <a:pt x="38" y="37"/>
                    </a:cubicBezTo>
                    <a:cubicBezTo>
                      <a:pt x="55" y="37"/>
                      <a:pt x="55" y="37"/>
                      <a:pt x="55" y="37"/>
                    </a:cubicBezTo>
                    <a:cubicBezTo>
                      <a:pt x="56" y="37"/>
                      <a:pt x="56" y="37"/>
                      <a:pt x="56" y="37"/>
                    </a:cubicBezTo>
                    <a:cubicBezTo>
                      <a:pt x="56" y="19"/>
                      <a:pt x="56" y="19"/>
                      <a:pt x="56" y="19"/>
                    </a:cubicBezTo>
                    <a:cubicBezTo>
                      <a:pt x="56" y="19"/>
                      <a:pt x="56" y="19"/>
                      <a:pt x="55" y="19"/>
                    </a:cubicBezTo>
                    <a:close/>
                  </a:path>
                </a:pathLst>
              </a:custGeom>
              <a:noFill/>
              <a:ln w="15240">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Oval 556">
                <a:extLst>
                  <a:ext uri="{FF2B5EF4-FFF2-40B4-BE49-F238E27FC236}">
                    <a16:creationId xmlns:a16="http://schemas.microsoft.com/office/drawing/2014/main" id="{F25138C0-D8A9-485A-893B-96EA4859E489}"/>
                  </a:ext>
                </a:extLst>
              </p:cNvPr>
              <p:cNvSpPr>
                <a:spLocks noChangeArrowheads="1"/>
              </p:cNvSpPr>
              <p:nvPr/>
            </p:nvSpPr>
            <p:spPr bwMode="auto">
              <a:xfrm>
                <a:off x="8126413" y="3876675"/>
                <a:ext cx="306388" cy="304800"/>
              </a:xfrm>
              <a:prstGeom prst="ellipse">
                <a:avLst/>
              </a:prstGeom>
              <a:noFill/>
              <a:ln w="1524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Freeform 557">
                <a:extLst>
                  <a:ext uri="{FF2B5EF4-FFF2-40B4-BE49-F238E27FC236}">
                    <a16:creationId xmlns:a16="http://schemas.microsoft.com/office/drawing/2014/main" id="{43FF21E6-491B-402D-844C-4F32685415BA}"/>
                  </a:ext>
                </a:extLst>
              </p:cNvPr>
              <p:cNvSpPr>
                <a:spLocks/>
              </p:cNvSpPr>
              <p:nvPr/>
            </p:nvSpPr>
            <p:spPr bwMode="auto">
              <a:xfrm>
                <a:off x="7962900" y="3810000"/>
                <a:ext cx="633413" cy="436563"/>
              </a:xfrm>
              <a:custGeom>
                <a:avLst/>
                <a:gdLst>
                  <a:gd name="T0" fmla="*/ 216 w 232"/>
                  <a:gd name="T1" fmla="*/ 160 h 160"/>
                  <a:gd name="T2" fmla="*/ 16 w 232"/>
                  <a:gd name="T3" fmla="*/ 160 h 160"/>
                  <a:gd name="T4" fmla="*/ 0 w 232"/>
                  <a:gd name="T5" fmla="*/ 144 h 160"/>
                  <a:gd name="T6" fmla="*/ 0 w 232"/>
                  <a:gd name="T7" fmla="*/ 16 h 160"/>
                  <a:gd name="T8" fmla="*/ 16 w 232"/>
                  <a:gd name="T9" fmla="*/ 0 h 160"/>
                  <a:gd name="T10" fmla="*/ 216 w 232"/>
                  <a:gd name="T11" fmla="*/ 0 h 160"/>
                  <a:gd name="T12" fmla="*/ 232 w 232"/>
                  <a:gd name="T13" fmla="*/ 16 h 160"/>
                  <a:gd name="T14" fmla="*/ 232 w 232"/>
                  <a:gd name="T15" fmla="*/ 144 h 160"/>
                  <a:gd name="T16" fmla="*/ 216 w 232"/>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60">
                    <a:moveTo>
                      <a:pt x="216" y="160"/>
                    </a:moveTo>
                    <a:cubicBezTo>
                      <a:pt x="16" y="160"/>
                      <a:pt x="16" y="160"/>
                      <a:pt x="16" y="160"/>
                    </a:cubicBezTo>
                    <a:cubicBezTo>
                      <a:pt x="7" y="160"/>
                      <a:pt x="0" y="153"/>
                      <a:pt x="0" y="144"/>
                    </a:cubicBezTo>
                    <a:cubicBezTo>
                      <a:pt x="0" y="16"/>
                      <a:pt x="0" y="16"/>
                      <a:pt x="0" y="16"/>
                    </a:cubicBezTo>
                    <a:cubicBezTo>
                      <a:pt x="0" y="7"/>
                      <a:pt x="7" y="0"/>
                      <a:pt x="16" y="0"/>
                    </a:cubicBezTo>
                    <a:cubicBezTo>
                      <a:pt x="216" y="0"/>
                      <a:pt x="216" y="0"/>
                      <a:pt x="216" y="0"/>
                    </a:cubicBezTo>
                    <a:cubicBezTo>
                      <a:pt x="225" y="0"/>
                      <a:pt x="232" y="7"/>
                      <a:pt x="232" y="16"/>
                    </a:cubicBezTo>
                    <a:cubicBezTo>
                      <a:pt x="232" y="144"/>
                      <a:pt x="232" y="144"/>
                      <a:pt x="232" y="144"/>
                    </a:cubicBezTo>
                    <a:cubicBezTo>
                      <a:pt x="232" y="153"/>
                      <a:pt x="225" y="160"/>
                      <a:pt x="216" y="160"/>
                    </a:cubicBezTo>
                    <a:close/>
                  </a:path>
                </a:pathLst>
              </a:custGeom>
              <a:noFill/>
              <a:ln w="1524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558">
                <a:extLst>
                  <a:ext uri="{FF2B5EF4-FFF2-40B4-BE49-F238E27FC236}">
                    <a16:creationId xmlns:a16="http://schemas.microsoft.com/office/drawing/2014/main" id="{7049DB22-C08A-4B49-9174-C650AA460075}"/>
                  </a:ext>
                </a:extLst>
              </p:cNvPr>
              <p:cNvSpPr>
                <a:spLocks noChangeShapeType="1"/>
              </p:cNvSpPr>
              <p:nvPr/>
            </p:nvSpPr>
            <p:spPr bwMode="auto">
              <a:xfrm>
                <a:off x="8462963" y="3930650"/>
                <a:ext cx="133350" cy="0"/>
              </a:xfrm>
              <a:prstGeom prst="line">
                <a:avLst/>
              </a:prstGeom>
              <a:noFill/>
              <a:ln w="15240" cap="rnd">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559">
                <a:extLst>
                  <a:ext uri="{FF2B5EF4-FFF2-40B4-BE49-F238E27FC236}">
                    <a16:creationId xmlns:a16="http://schemas.microsoft.com/office/drawing/2014/main" id="{D637A8DA-4CBE-4139-B63B-1FC95664B30B}"/>
                  </a:ext>
                </a:extLst>
              </p:cNvPr>
              <p:cNvSpPr>
                <a:spLocks noChangeShapeType="1"/>
              </p:cNvSpPr>
              <p:nvPr/>
            </p:nvSpPr>
            <p:spPr bwMode="auto">
              <a:xfrm>
                <a:off x="7962900" y="3930650"/>
                <a:ext cx="133350" cy="0"/>
              </a:xfrm>
              <a:prstGeom prst="line">
                <a:avLst/>
              </a:prstGeom>
              <a:noFill/>
              <a:ln w="15240" cap="rnd">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Freeform 560">
                <a:extLst>
                  <a:ext uri="{FF2B5EF4-FFF2-40B4-BE49-F238E27FC236}">
                    <a16:creationId xmlns:a16="http://schemas.microsoft.com/office/drawing/2014/main" id="{1057B7A7-58FE-45FF-80D3-805434B26D8B}"/>
                  </a:ext>
                </a:extLst>
              </p:cNvPr>
              <p:cNvSpPr>
                <a:spLocks noEditPoints="1"/>
              </p:cNvSpPr>
              <p:nvPr/>
            </p:nvSpPr>
            <p:spPr bwMode="auto">
              <a:xfrm>
                <a:off x="8121650" y="3702050"/>
                <a:ext cx="315913" cy="107950"/>
              </a:xfrm>
              <a:custGeom>
                <a:avLst/>
                <a:gdLst>
                  <a:gd name="T0" fmla="*/ 0 w 116"/>
                  <a:gd name="T1" fmla="*/ 40 h 40"/>
                  <a:gd name="T2" fmla="*/ 0 w 116"/>
                  <a:gd name="T3" fmla="*/ 26 h 40"/>
                  <a:gd name="T4" fmla="*/ 26 w 116"/>
                  <a:gd name="T5" fmla="*/ 0 h 40"/>
                  <a:gd name="T6" fmla="*/ 90 w 116"/>
                  <a:gd name="T7" fmla="*/ 0 h 40"/>
                  <a:gd name="T8" fmla="*/ 116 w 116"/>
                  <a:gd name="T9" fmla="*/ 26 h 40"/>
                  <a:gd name="T10" fmla="*/ 116 w 116"/>
                  <a:gd name="T11" fmla="*/ 40 h 40"/>
                  <a:gd name="T12" fmla="*/ 96 w 116"/>
                  <a:gd name="T13" fmla="*/ 40 h 40"/>
                  <a:gd name="T14" fmla="*/ 96 w 116"/>
                  <a:gd name="T15" fmla="*/ 26 h 40"/>
                  <a:gd name="T16" fmla="*/ 90 w 116"/>
                  <a:gd name="T17" fmla="*/ 20 h 40"/>
                  <a:gd name="T18" fmla="*/ 26 w 116"/>
                  <a:gd name="T19" fmla="*/ 20 h 40"/>
                  <a:gd name="T20" fmla="*/ 20 w 116"/>
                  <a:gd name="T21" fmla="*/ 26 h 40"/>
                  <a:gd name="T22" fmla="*/ 20 w 116"/>
                  <a:gd name="T2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 h="40">
                    <a:moveTo>
                      <a:pt x="0" y="40"/>
                    </a:moveTo>
                    <a:cubicBezTo>
                      <a:pt x="0" y="26"/>
                      <a:pt x="0" y="26"/>
                      <a:pt x="0" y="26"/>
                    </a:cubicBezTo>
                    <a:cubicBezTo>
                      <a:pt x="0" y="12"/>
                      <a:pt x="12" y="0"/>
                      <a:pt x="26" y="0"/>
                    </a:cubicBezTo>
                    <a:cubicBezTo>
                      <a:pt x="90" y="0"/>
                      <a:pt x="90" y="0"/>
                      <a:pt x="90" y="0"/>
                    </a:cubicBezTo>
                    <a:cubicBezTo>
                      <a:pt x="104" y="0"/>
                      <a:pt x="116" y="12"/>
                      <a:pt x="116" y="26"/>
                    </a:cubicBezTo>
                    <a:cubicBezTo>
                      <a:pt x="116" y="40"/>
                      <a:pt x="116" y="40"/>
                      <a:pt x="116" y="40"/>
                    </a:cubicBezTo>
                    <a:moveTo>
                      <a:pt x="96" y="40"/>
                    </a:moveTo>
                    <a:cubicBezTo>
                      <a:pt x="96" y="26"/>
                      <a:pt x="96" y="26"/>
                      <a:pt x="96" y="26"/>
                    </a:cubicBezTo>
                    <a:cubicBezTo>
                      <a:pt x="96" y="23"/>
                      <a:pt x="93" y="20"/>
                      <a:pt x="90" y="20"/>
                    </a:cubicBezTo>
                    <a:cubicBezTo>
                      <a:pt x="26" y="20"/>
                      <a:pt x="26" y="20"/>
                      <a:pt x="26" y="20"/>
                    </a:cubicBezTo>
                    <a:cubicBezTo>
                      <a:pt x="23" y="20"/>
                      <a:pt x="20" y="23"/>
                      <a:pt x="20" y="26"/>
                    </a:cubicBezTo>
                    <a:cubicBezTo>
                      <a:pt x="20" y="40"/>
                      <a:pt x="20" y="40"/>
                      <a:pt x="20" y="40"/>
                    </a:cubicBezTo>
                  </a:path>
                </a:pathLst>
              </a:custGeom>
              <a:noFill/>
              <a:ln w="1524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2" name="Group 71">
              <a:extLst>
                <a:ext uri="{FF2B5EF4-FFF2-40B4-BE49-F238E27FC236}">
                  <a16:creationId xmlns:a16="http://schemas.microsoft.com/office/drawing/2014/main" id="{7BFB44B3-4ED1-4DC2-8B45-41FA0F47FE03}"/>
                </a:ext>
              </a:extLst>
            </p:cNvPr>
            <p:cNvGrpSpPr>
              <a:grpSpLocks noChangeAspect="1"/>
            </p:cNvGrpSpPr>
            <p:nvPr/>
          </p:nvGrpSpPr>
          <p:grpSpPr>
            <a:xfrm>
              <a:off x="3239182" y="1631112"/>
              <a:ext cx="437910" cy="402405"/>
              <a:chOff x="6461125" y="3570288"/>
              <a:chExt cx="352425" cy="323850"/>
            </a:xfrm>
          </p:grpSpPr>
          <p:sp>
            <p:nvSpPr>
              <p:cNvPr id="273" name="Oval 392">
                <a:extLst>
                  <a:ext uri="{FF2B5EF4-FFF2-40B4-BE49-F238E27FC236}">
                    <a16:creationId xmlns:a16="http://schemas.microsoft.com/office/drawing/2014/main" id="{B4E61177-A066-47AF-A5A3-44D8209BAA69}"/>
                  </a:ext>
                </a:extLst>
              </p:cNvPr>
              <p:cNvSpPr>
                <a:spLocks noChangeArrowheads="1"/>
              </p:cNvSpPr>
              <p:nvPr/>
            </p:nvSpPr>
            <p:spPr bwMode="auto">
              <a:xfrm>
                <a:off x="6605588" y="3822700"/>
                <a:ext cx="46038" cy="47625"/>
              </a:xfrm>
              <a:prstGeom prst="ellipse">
                <a:avLst/>
              </a:prstGeom>
              <a:noFill/>
              <a:ln w="1524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Freeform 393">
                <a:extLst>
                  <a:ext uri="{FF2B5EF4-FFF2-40B4-BE49-F238E27FC236}">
                    <a16:creationId xmlns:a16="http://schemas.microsoft.com/office/drawing/2014/main" id="{03E15009-8F2F-483A-95B7-95898ECC662B}"/>
                  </a:ext>
                </a:extLst>
              </p:cNvPr>
              <p:cNvSpPr>
                <a:spLocks/>
              </p:cNvSpPr>
              <p:nvPr/>
            </p:nvSpPr>
            <p:spPr bwMode="auto">
              <a:xfrm>
                <a:off x="6627813" y="3776663"/>
                <a:ext cx="19050" cy="46038"/>
              </a:xfrm>
              <a:custGeom>
                <a:avLst/>
                <a:gdLst>
                  <a:gd name="T0" fmla="*/ 0 w 12"/>
                  <a:gd name="T1" fmla="*/ 29 h 29"/>
                  <a:gd name="T2" fmla="*/ 0 w 12"/>
                  <a:gd name="T3" fmla="*/ 12 h 29"/>
                  <a:gd name="T4" fmla="*/ 12 w 12"/>
                  <a:gd name="T5" fmla="*/ 0 h 29"/>
                </a:gdLst>
                <a:ahLst/>
                <a:cxnLst>
                  <a:cxn ang="0">
                    <a:pos x="T0" y="T1"/>
                  </a:cxn>
                  <a:cxn ang="0">
                    <a:pos x="T2" y="T3"/>
                  </a:cxn>
                  <a:cxn ang="0">
                    <a:pos x="T4" y="T5"/>
                  </a:cxn>
                </a:cxnLst>
                <a:rect l="0" t="0" r="r" b="b"/>
                <a:pathLst>
                  <a:path w="12" h="29">
                    <a:moveTo>
                      <a:pt x="0" y="29"/>
                    </a:moveTo>
                    <a:lnTo>
                      <a:pt x="0" y="12"/>
                    </a:lnTo>
                    <a:lnTo>
                      <a:pt x="12" y="0"/>
                    </a:ln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Oval 394">
                <a:extLst>
                  <a:ext uri="{FF2B5EF4-FFF2-40B4-BE49-F238E27FC236}">
                    <a16:creationId xmlns:a16="http://schemas.microsoft.com/office/drawing/2014/main" id="{D3F5A88F-CD47-4813-A81D-0968E2C3658D}"/>
                  </a:ext>
                </a:extLst>
              </p:cNvPr>
              <p:cNvSpPr>
                <a:spLocks noChangeArrowheads="1"/>
              </p:cNvSpPr>
              <p:nvPr/>
            </p:nvSpPr>
            <p:spPr bwMode="auto">
              <a:xfrm>
                <a:off x="6469063" y="3810000"/>
                <a:ext cx="46038" cy="46038"/>
              </a:xfrm>
              <a:prstGeom prst="ellipse">
                <a:avLst/>
              </a:prstGeom>
              <a:noFill/>
              <a:ln w="1524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Oval 395">
                <a:extLst>
                  <a:ext uri="{FF2B5EF4-FFF2-40B4-BE49-F238E27FC236}">
                    <a16:creationId xmlns:a16="http://schemas.microsoft.com/office/drawing/2014/main" id="{4254F644-C2DB-40C9-AF38-0B61B25B27FC}"/>
                  </a:ext>
                </a:extLst>
              </p:cNvPr>
              <p:cNvSpPr>
                <a:spLocks noChangeArrowheads="1"/>
              </p:cNvSpPr>
              <p:nvPr/>
            </p:nvSpPr>
            <p:spPr bwMode="auto">
              <a:xfrm>
                <a:off x="6686550" y="3848100"/>
                <a:ext cx="47625" cy="46038"/>
              </a:xfrm>
              <a:prstGeom prst="ellipse">
                <a:avLst/>
              </a:prstGeom>
              <a:noFill/>
              <a:ln w="1524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Freeform 396">
                <a:extLst>
                  <a:ext uri="{FF2B5EF4-FFF2-40B4-BE49-F238E27FC236}">
                    <a16:creationId xmlns:a16="http://schemas.microsoft.com/office/drawing/2014/main" id="{46BCA806-686A-4682-8B7B-942978F1F30A}"/>
                  </a:ext>
                </a:extLst>
              </p:cNvPr>
              <p:cNvSpPr>
                <a:spLocks/>
              </p:cNvSpPr>
              <p:nvPr/>
            </p:nvSpPr>
            <p:spPr bwMode="auto">
              <a:xfrm>
                <a:off x="6684963" y="3776663"/>
                <a:ext cx="23813" cy="71438"/>
              </a:xfrm>
              <a:custGeom>
                <a:avLst/>
                <a:gdLst>
                  <a:gd name="T0" fmla="*/ 0 w 15"/>
                  <a:gd name="T1" fmla="*/ 0 h 45"/>
                  <a:gd name="T2" fmla="*/ 0 w 15"/>
                  <a:gd name="T3" fmla="*/ 12 h 45"/>
                  <a:gd name="T4" fmla="*/ 15 w 15"/>
                  <a:gd name="T5" fmla="*/ 28 h 45"/>
                  <a:gd name="T6" fmla="*/ 15 w 15"/>
                  <a:gd name="T7" fmla="*/ 45 h 45"/>
                </a:gdLst>
                <a:ahLst/>
                <a:cxnLst>
                  <a:cxn ang="0">
                    <a:pos x="T0" y="T1"/>
                  </a:cxn>
                  <a:cxn ang="0">
                    <a:pos x="T2" y="T3"/>
                  </a:cxn>
                  <a:cxn ang="0">
                    <a:pos x="T4" y="T5"/>
                  </a:cxn>
                  <a:cxn ang="0">
                    <a:pos x="T6" y="T7"/>
                  </a:cxn>
                </a:cxnLst>
                <a:rect l="0" t="0" r="r" b="b"/>
                <a:pathLst>
                  <a:path w="15" h="45">
                    <a:moveTo>
                      <a:pt x="0" y="0"/>
                    </a:moveTo>
                    <a:lnTo>
                      <a:pt x="0" y="12"/>
                    </a:lnTo>
                    <a:lnTo>
                      <a:pt x="15" y="28"/>
                    </a:lnTo>
                    <a:lnTo>
                      <a:pt x="15" y="45"/>
                    </a:ln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Oval 397">
                <a:extLst>
                  <a:ext uri="{FF2B5EF4-FFF2-40B4-BE49-F238E27FC236}">
                    <a16:creationId xmlns:a16="http://schemas.microsoft.com/office/drawing/2014/main" id="{5539C170-ABDD-473A-880B-D6DA61299CE8}"/>
                  </a:ext>
                </a:extLst>
              </p:cNvPr>
              <p:cNvSpPr>
                <a:spLocks noChangeArrowheads="1"/>
              </p:cNvSpPr>
              <p:nvPr/>
            </p:nvSpPr>
            <p:spPr bwMode="auto">
              <a:xfrm>
                <a:off x="6534150" y="3844925"/>
                <a:ext cx="46038" cy="46038"/>
              </a:xfrm>
              <a:prstGeom prst="ellipse">
                <a:avLst/>
              </a:prstGeom>
              <a:noFill/>
              <a:ln w="1524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Freeform 398">
                <a:extLst>
                  <a:ext uri="{FF2B5EF4-FFF2-40B4-BE49-F238E27FC236}">
                    <a16:creationId xmlns:a16="http://schemas.microsoft.com/office/drawing/2014/main" id="{3554333D-D7FE-4086-9F7A-B098235FEBC3}"/>
                  </a:ext>
                </a:extLst>
              </p:cNvPr>
              <p:cNvSpPr>
                <a:spLocks/>
              </p:cNvSpPr>
              <p:nvPr/>
            </p:nvSpPr>
            <p:spPr bwMode="auto">
              <a:xfrm>
                <a:off x="6559550" y="3776663"/>
                <a:ext cx="20638" cy="68263"/>
              </a:xfrm>
              <a:custGeom>
                <a:avLst/>
                <a:gdLst>
                  <a:gd name="T0" fmla="*/ 13 w 13"/>
                  <a:gd name="T1" fmla="*/ 0 h 43"/>
                  <a:gd name="T2" fmla="*/ 13 w 13"/>
                  <a:gd name="T3" fmla="*/ 11 h 43"/>
                  <a:gd name="T4" fmla="*/ 0 w 13"/>
                  <a:gd name="T5" fmla="*/ 26 h 43"/>
                  <a:gd name="T6" fmla="*/ 0 w 13"/>
                  <a:gd name="T7" fmla="*/ 43 h 43"/>
                </a:gdLst>
                <a:ahLst/>
                <a:cxnLst>
                  <a:cxn ang="0">
                    <a:pos x="T0" y="T1"/>
                  </a:cxn>
                  <a:cxn ang="0">
                    <a:pos x="T2" y="T3"/>
                  </a:cxn>
                  <a:cxn ang="0">
                    <a:pos x="T4" y="T5"/>
                  </a:cxn>
                  <a:cxn ang="0">
                    <a:pos x="T6" y="T7"/>
                  </a:cxn>
                </a:cxnLst>
                <a:rect l="0" t="0" r="r" b="b"/>
                <a:pathLst>
                  <a:path w="13" h="43">
                    <a:moveTo>
                      <a:pt x="13" y="0"/>
                    </a:moveTo>
                    <a:lnTo>
                      <a:pt x="13" y="11"/>
                    </a:lnTo>
                    <a:lnTo>
                      <a:pt x="0" y="26"/>
                    </a:lnTo>
                    <a:lnTo>
                      <a:pt x="0" y="43"/>
                    </a:ln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Freeform 399">
                <a:extLst>
                  <a:ext uri="{FF2B5EF4-FFF2-40B4-BE49-F238E27FC236}">
                    <a16:creationId xmlns:a16="http://schemas.microsoft.com/office/drawing/2014/main" id="{B71A77FF-553C-433E-B095-547E8BB645DD}"/>
                  </a:ext>
                </a:extLst>
              </p:cNvPr>
              <p:cNvSpPr>
                <a:spLocks/>
              </p:cNvSpPr>
              <p:nvPr/>
            </p:nvSpPr>
            <p:spPr bwMode="auto">
              <a:xfrm>
                <a:off x="6507163" y="3776663"/>
                <a:ext cx="22225" cy="38100"/>
              </a:xfrm>
              <a:custGeom>
                <a:avLst/>
                <a:gdLst>
                  <a:gd name="T0" fmla="*/ 0 w 14"/>
                  <a:gd name="T1" fmla="*/ 24 h 24"/>
                  <a:gd name="T2" fmla="*/ 14 w 14"/>
                  <a:gd name="T3" fmla="*/ 11 h 24"/>
                  <a:gd name="T4" fmla="*/ 14 w 14"/>
                  <a:gd name="T5" fmla="*/ 0 h 24"/>
                </a:gdLst>
                <a:ahLst/>
                <a:cxnLst>
                  <a:cxn ang="0">
                    <a:pos x="T0" y="T1"/>
                  </a:cxn>
                  <a:cxn ang="0">
                    <a:pos x="T2" y="T3"/>
                  </a:cxn>
                  <a:cxn ang="0">
                    <a:pos x="T4" y="T5"/>
                  </a:cxn>
                </a:cxnLst>
                <a:rect l="0" t="0" r="r" b="b"/>
                <a:pathLst>
                  <a:path w="14" h="24">
                    <a:moveTo>
                      <a:pt x="0" y="24"/>
                    </a:moveTo>
                    <a:lnTo>
                      <a:pt x="14" y="11"/>
                    </a:lnTo>
                    <a:lnTo>
                      <a:pt x="14" y="0"/>
                    </a:ln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Oval 400">
                <a:extLst>
                  <a:ext uri="{FF2B5EF4-FFF2-40B4-BE49-F238E27FC236}">
                    <a16:creationId xmlns:a16="http://schemas.microsoft.com/office/drawing/2014/main" id="{80C262F0-FE0E-4206-8E70-8C094E8DA5E1}"/>
                  </a:ext>
                </a:extLst>
              </p:cNvPr>
              <p:cNvSpPr>
                <a:spLocks noChangeArrowheads="1"/>
              </p:cNvSpPr>
              <p:nvPr/>
            </p:nvSpPr>
            <p:spPr bwMode="auto">
              <a:xfrm>
                <a:off x="6754813" y="3814763"/>
                <a:ext cx="47625" cy="47625"/>
              </a:xfrm>
              <a:prstGeom prst="ellipse">
                <a:avLst/>
              </a:prstGeom>
              <a:noFill/>
              <a:ln w="1524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Freeform 401">
                <a:extLst>
                  <a:ext uri="{FF2B5EF4-FFF2-40B4-BE49-F238E27FC236}">
                    <a16:creationId xmlns:a16="http://schemas.microsoft.com/office/drawing/2014/main" id="{31E7461D-BBD5-45C1-96FE-8F713B00C7BA}"/>
                  </a:ext>
                </a:extLst>
              </p:cNvPr>
              <p:cNvSpPr>
                <a:spLocks/>
              </p:cNvSpPr>
              <p:nvPr/>
            </p:nvSpPr>
            <p:spPr bwMode="auto">
              <a:xfrm>
                <a:off x="6735763" y="3776663"/>
                <a:ext cx="25400" cy="44450"/>
              </a:xfrm>
              <a:custGeom>
                <a:avLst/>
                <a:gdLst>
                  <a:gd name="T0" fmla="*/ 0 w 16"/>
                  <a:gd name="T1" fmla="*/ 0 h 28"/>
                  <a:gd name="T2" fmla="*/ 0 w 16"/>
                  <a:gd name="T3" fmla="*/ 12 h 28"/>
                  <a:gd name="T4" fmla="*/ 16 w 16"/>
                  <a:gd name="T5" fmla="*/ 28 h 28"/>
                </a:gdLst>
                <a:ahLst/>
                <a:cxnLst>
                  <a:cxn ang="0">
                    <a:pos x="T0" y="T1"/>
                  </a:cxn>
                  <a:cxn ang="0">
                    <a:pos x="T2" y="T3"/>
                  </a:cxn>
                  <a:cxn ang="0">
                    <a:pos x="T4" y="T5"/>
                  </a:cxn>
                </a:cxnLst>
                <a:rect l="0" t="0" r="r" b="b"/>
                <a:pathLst>
                  <a:path w="16" h="28">
                    <a:moveTo>
                      <a:pt x="0" y="0"/>
                    </a:moveTo>
                    <a:lnTo>
                      <a:pt x="0" y="12"/>
                    </a:lnTo>
                    <a:lnTo>
                      <a:pt x="16" y="28"/>
                    </a:ln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Freeform 402">
                <a:extLst>
                  <a:ext uri="{FF2B5EF4-FFF2-40B4-BE49-F238E27FC236}">
                    <a16:creationId xmlns:a16="http://schemas.microsoft.com/office/drawing/2014/main" id="{A2B0549F-36B7-4C1B-98A3-52A8919F3433}"/>
                  </a:ext>
                </a:extLst>
              </p:cNvPr>
              <p:cNvSpPr>
                <a:spLocks/>
              </p:cNvSpPr>
              <p:nvPr/>
            </p:nvSpPr>
            <p:spPr bwMode="auto">
              <a:xfrm>
                <a:off x="6461125" y="3570288"/>
                <a:ext cx="352425" cy="206375"/>
              </a:xfrm>
              <a:custGeom>
                <a:avLst/>
                <a:gdLst>
                  <a:gd name="T0" fmla="*/ 110 w 129"/>
                  <a:gd name="T1" fmla="*/ 38 h 76"/>
                  <a:gd name="T2" fmla="*/ 108 w 129"/>
                  <a:gd name="T3" fmla="*/ 38 h 76"/>
                  <a:gd name="T4" fmla="*/ 109 w 129"/>
                  <a:gd name="T5" fmla="*/ 30 h 76"/>
                  <a:gd name="T6" fmla="*/ 78 w 129"/>
                  <a:gd name="T7" fmla="*/ 0 h 76"/>
                  <a:gd name="T8" fmla="*/ 57 w 129"/>
                  <a:gd name="T9" fmla="*/ 8 h 76"/>
                  <a:gd name="T10" fmla="*/ 47 w 129"/>
                  <a:gd name="T11" fmla="*/ 6 h 76"/>
                  <a:gd name="T12" fmla="*/ 21 w 129"/>
                  <a:gd name="T13" fmla="*/ 32 h 76"/>
                  <a:gd name="T14" fmla="*/ 21 w 129"/>
                  <a:gd name="T15" fmla="*/ 32 h 76"/>
                  <a:gd name="T16" fmla="*/ 0 w 129"/>
                  <a:gd name="T17" fmla="*/ 54 h 76"/>
                  <a:gd name="T18" fmla="*/ 23 w 129"/>
                  <a:gd name="T19" fmla="*/ 76 h 76"/>
                  <a:gd name="T20" fmla="*/ 110 w 129"/>
                  <a:gd name="T21" fmla="*/ 76 h 76"/>
                  <a:gd name="T22" fmla="*/ 129 w 129"/>
                  <a:gd name="T23" fmla="*/ 57 h 76"/>
                  <a:gd name="T24" fmla="*/ 110 w 129"/>
                  <a:gd name="T2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76">
                    <a:moveTo>
                      <a:pt x="110" y="38"/>
                    </a:moveTo>
                    <a:cubicBezTo>
                      <a:pt x="109" y="38"/>
                      <a:pt x="109" y="38"/>
                      <a:pt x="108" y="38"/>
                    </a:cubicBezTo>
                    <a:cubicBezTo>
                      <a:pt x="109" y="36"/>
                      <a:pt x="109" y="33"/>
                      <a:pt x="109" y="30"/>
                    </a:cubicBezTo>
                    <a:cubicBezTo>
                      <a:pt x="109" y="13"/>
                      <a:pt x="95" y="0"/>
                      <a:pt x="78" y="0"/>
                    </a:cubicBezTo>
                    <a:cubicBezTo>
                      <a:pt x="70" y="0"/>
                      <a:pt x="62" y="3"/>
                      <a:pt x="57" y="8"/>
                    </a:cubicBezTo>
                    <a:cubicBezTo>
                      <a:pt x="54" y="7"/>
                      <a:pt x="50" y="6"/>
                      <a:pt x="47" y="6"/>
                    </a:cubicBezTo>
                    <a:cubicBezTo>
                      <a:pt x="32" y="6"/>
                      <a:pt x="21" y="18"/>
                      <a:pt x="21" y="32"/>
                    </a:cubicBezTo>
                    <a:cubicBezTo>
                      <a:pt x="21" y="32"/>
                      <a:pt x="21" y="32"/>
                      <a:pt x="21" y="32"/>
                    </a:cubicBezTo>
                    <a:cubicBezTo>
                      <a:pt x="9" y="33"/>
                      <a:pt x="0" y="43"/>
                      <a:pt x="0" y="54"/>
                    </a:cubicBezTo>
                    <a:cubicBezTo>
                      <a:pt x="0" y="66"/>
                      <a:pt x="10" y="76"/>
                      <a:pt x="23" y="76"/>
                    </a:cubicBezTo>
                    <a:cubicBezTo>
                      <a:pt x="110" y="76"/>
                      <a:pt x="110" y="76"/>
                      <a:pt x="110" y="76"/>
                    </a:cubicBezTo>
                    <a:cubicBezTo>
                      <a:pt x="120" y="76"/>
                      <a:pt x="129" y="68"/>
                      <a:pt x="129" y="57"/>
                    </a:cubicBezTo>
                    <a:cubicBezTo>
                      <a:pt x="129" y="46"/>
                      <a:pt x="120" y="38"/>
                      <a:pt x="110" y="38"/>
                    </a:cubicBez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Freeform 403">
                <a:extLst>
                  <a:ext uri="{FF2B5EF4-FFF2-40B4-BE49-F238E27FC236}">
                    <a16:creationId xmlns:a16="http://schemas.microsoft.com/office/drawing/2014/main" id="{8DA1C86A-8AC5-4C15-8755-CECCBF35DF1E}"/>
                  </a:ext>
                </a:extLst>
              </p:cNvPr>
              <p:cNvSpPr>
                <a:spLocks/>
              </p:cNvSpPr>
              <p:nvPr/>
            </p:nvSpPr>
            <p:spPr bwMode="auto">
              <a:xfrm>
                <a:off x="6510338" y="3651250"/>
                <a:ext cx="68263" cy="36513"/>
              </a:xfrm>
              <a:custGeom>
                <a:avLst/>
                <a:gdLst>
                  <a:gd name="T0" fmla="*/ 25 w 25"/>
                  <a:gd name="T1" fmla="*/ 13 h 13"/>
                  <a:gd name="T2" fmla="*/ 0 w 25"/>
                  <a:gd name="T3" fmla="*/ 3 h 13"/>
                </a:gdLst>
                <a:ahLst/>
                <a:cxnLst>
                  <a:cxn ang="0">
                    <a:pos x="T0" y="T1"/>
                  </a:cxn>
                  <a:cxn ang="0">
                    <a:pos x="T2" y="T3"/>
                  </a:cxn>
                </a:cxnLst>
                <a:rect l="0" t="0" r="r" b="b"/>
                <a:pathLst>
                  <a:path w="25" h="13">
                    <a:moveTo>
                      <a:pt x="25" y="13"/>
                    </a:moveTo>
                    <a:cubicBezTo>
                      <a:pt x="20" y="5"/>
                      <a:pt x="10" y="0"/>
                      <a:pt x="0" y="3"/>
                    </a:cubicBez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Freeform 404">
                <a:extLst>
                  <a:ext uri="{FF2B5EF4-FFF2-40B4-BE49-F238E27FC236}">
                    <a16:creationId xmlns:a16="http://schemas.microsoft.com/office/drawing/2014/main" id="{EB983FEF-2DE5-4333-8290-2F67BBE45606}"/>
                  </a:ext>
                </a:extLst>
              </p:cNvPr>
              <p:cNvSpPr>
                <a:spLocks/>
              </p:cNvSpPr>
              <p:nvPr/>
            </p:nvSpPr>
            <p:spPr bwMode="auto">
              <a:xfrm>
                <a:off x="6734175" y="3638550"/>
                <a:ext cx="26988" cy="61913"/>
              </a:xfrm>
              <a:custGeom>
                <a:avLst/>
                <a:gdLst>
                  <a:gd name="T0" fmla="*/ 9 w 10"/>
                  <a:gd name="T1" fmla="*/ 0 h 23"/>
                  <a:gd name="T2" fmla="*/ 0 w 10"/>
                  <a:gd name="T3" fmla="*/ 23 h 23"/>
                </a:gdLst>
                <a:ahLst/>
                <a:cxnLst>
                  <a:cxn ang="0">
                    <a:pos x="T0" y="T1"/>
                  </a:cxn>
                  <a:cxn ang="0">
                    <a:pos x="T2" y="T3"/>
                  </a:cxn>
                </a:cxnLst>
                <a:rect l="0" t="0" r="r" b="b"/>
                <a:pathLst>
                  <a:path w="10" h="23">
                    <a:moveTo>
                      <a:pt x="9" y="0"/>
                    </a:moveTo>
                    <a:cubicBezTo>
                      <a:pt x="10" y="9"/>
                      <a:pt x="7" y="18"/>
                      <a:pt x="0" y="23"/>
                    </a:cubicBez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3" name="Group 72">
              <a:extLst>
                <a:ext uri="{FF2B5EF4-FFF2-40B4-BE49-F238E27FC236}">
                  <a16:creationId xmlns:a16="http://schemas.microsoft.com/office/drawing/2014/main" id="{ACA38AC7-7989-481D-BE83-48ABDD42AC76}"/>
                </a:ext>
              </a:extLst>
            </p:cNvPr>
            <p:cNvGrpSpPr>
              <a:grpSpLocks noChangeAspect="1"/>
            </p:cNvGrpSpPr>
            <p:nvPr userDrawn="1"/>
          </p:nvGrpSpPr>
          <p:grpSpPr>
            <a:xfrm>
              <a:off x="4339988" y="5050448"/>
              <a:ext cx="293808" cy="468746"/>
              <a:chOff x="4892675" y="2374900"/>
              <a:chExt cx="207963" cy="331788"/>
            </a:xfrm>
          </p:grpSpPr>
          <p:sp>
            <p:nvSpPr>
              <p:cNvPr id="265" name="Freeform 421">
                <a:extLst>
                  <a:ext uri="{FF2B5EF4-FFF2-40B4-BE49-F238E27FC236}">
                    <a16:creationId xmlns:a16="http://schemas.microsoft.com/office/drawing/2014/main" id="{0F235AFB-3ADF-4747-AC63-BBD1428A7CA8}"/>
                  </a:ext>
                </a:extLst>
              </p:cNvPr>
              <p:cNvSpPr>
                <a:spLocks/>
              </p:cNvSpPr>
              <p:nvPr/>
            </p:nvSpPr>
            <p:spPr bwMode="auto">
              <a:xfrm>
                <a:off x="4892675" y="2374900"/>
                <a:ext cx="207963" cy="42863"/>
              </a:xfrm>
              <a:custGeom>
                <a:avLst/>
                <a:gdLst>
                  <a:gd name="T0" fmla="*/ 76 w 76"/>
                  <a:gd name="T1" fmla="*/ 11 h 16"/>
                  <a:gd name="T2" fmla="*/ 66 w 76"/>
                  <a:gd name="T3" fmla="*/ 0 h 16"/>
                  <a:gd name="T4" fmla="*/ 11 w 76"/>
                  <a:gd name="T5" fmla="*/ 0 h 16"/>
                  <a:gd name="T6" fmla="*/ 0 w 76"/>
                  <a:gd name="T7" fmla="*/ 11 h 16"/>
                  <a:gd name="T8" fmla="*/ 0 w 76"/>
                  <a:gd name="T9" fmla="*/ 16 h 16"/>
                  <a:gd name="T10" fmla="*/ 76 w 76"/>
                  <a:gd name="T11" fmla="*/ 16 h 16"/>
                  <a:gd name="T12" fmla="*/ 76 w 76"/>
                  <a:gd name="T13" fmla="*/ 11 h 16"/>
                </a:gdLst>
                <a:ahLst/>
                <a:cxnLst>
                  <a:cxn ang="0">
                    <a:pos x="T0" y="T1"/>
                  </a:cxn>
                  <a:cxn ang="0">
                    <a:pos x="T2" y="T3"/>
                  </a:cxn>
                  <a:cxn ang="0">
                    <a:pos x="T4" y="T5"/>
                  </a:cxn>
                  <a:cxn ang="0">
                    <a:pos x="T6" y="T7"/>
                  </a:cxn>
                  <a:cxn ang="0">
                    <a:pos x="T8" y="T9"/>
                  </a:cxn>
                  <a:cxn ang="0">
                    <a:pos x="T10" y="T11"/>
                  </a:cxn>
                  <a:cxn ang="0">
                    <a:pos x="T12" y="T13"/>
                  </a:cxn>
                </a:cxnLst>
                <a:rect l="0" t="0" r="r" b="b"/>
                <a:pathLst>
                  <a:path w="76" h="16">
                    <a:moveTo>
                      <a:pt x="76" y="11"/>
                    </a:moveTo>
                    <a:cubicBezTo>
                      <a:pt x="76" y="5"/>
                      <a:pt x="72" y="0"/>
                      <a:pt x="66" y="0"/>
                    </a:cubicBezTo>
                    <a:cubicBezTo>
                      <a:pt x="11" y="0"/>
                      <a:pt x="11" y="0"/>
                      <a:pt x="11" y="0"/>
                    </a:cubicBezTo>
                    <a:cubicBezTo>
                      <a:pt x="5" y="0"/>
                      <a:pt x="0" y="5"/>
                      <a:pt x="0" y="11"/>
                    </a:cubicBezTo>
                    <a:cubicBezTo>
                      <a:pt x="0" y="16"/>
                      <a:pt x="0" y="16"/>
                      <a:pt x="0" y="16"/>
                    </a:cubicBezTo>
                    <a:cubicBezTo>
                      <a:pt x="76" y="16"/>
                      <a:pt x="76" y="16"/>
                      <a:pt x="76" y="16"/>
                    </a:cubicBezTo>
                    <a:lnTo>
                      <a:pt x="76" y="11"/>
                    </a:ln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Freeform 422">
                <a:extLst>
                  <a:ext uri="{FF2B5EF4-FFF2-40B4-BE49-F238E27FC236}">
                    <a16:creationId xmlns:a16="http://schemas.microsoft.com/office/drawing/2014/main" id="{6885BB68-3059-4EBF-B285-7BFDB80389EE}"/>
                  </a:ext>
                </a:extLst>
              </p:cNvPr>
              <p:cNvSpPr>
                <a:spLocks/>
              </p:cNvSpPr>
              <p:nvPr/>
            </p:nvSpPr>
            <p:spPr bwMode="auto">
              <a:xfrm>
                <a:off x="4892675" y="2647950"/>
                <a:ext cx="207963" cy="58738"/>
              </a:xfrm>
              <a:custGeom>
                <a:avLst/>
                <a:gdLst>
                  <a:gd name="T0" fmla="*/ 0 w 76"/>
                  <a:gd name="T1" fmla="*/ 11 h 22"/>
                  <a:gd name="T2" fmla="*/ 11 w 76"/>
                  <a:gd name="T3" fmla="*/ 22 h 22"/>
                  <a:gd name="T4" fmla="*/ 66 w 76"/>
                  <a:gd name="T5" fmla="*/ 22 h 22"/>
                  <a:gd name="T6" fmla="*/ 76 w 76"/>
                  <a:gd name="T7" fmla="*/ 11 h 22"/>
                  <a:gd name="T8" fmla="*/ 76 w 76"/>
                  <a:gd name="T9" fmla="*/ 0 h 22"/>
                  <a:gd name="T10" fmla="*/ 0 w 76"/>
                  <a:gd name="T11" fmla="*/ 0 h 22"/>
                  <a:gd name="T12" fmla="*/ 0 w 76"/>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76" h="22">
                    <a:moveTo>
                      <a:pt x="0" y="11"/>
                    </a:moveTo>
                    <a:cubicBezTo>
                      <a:pt x="0" y="17"/>
                      <a:pt x="5" y="22"/>
                      <a:pt x="11" y="22"/>
                    </a:cubicBezTo>
                    <a:cubicBezTo>
                      <a:pt x="66" y="22"/>
                      <a:pt x="66" y="22"/>
                      <a:pt x="66" y="22"/>
                    </a:cubicBezTo>
                    <a:cubicBezTo>
                      <a:pt x="72" y="22"/>
                      <a:pt x="76" y="17"/>
                      <a:pt x="76" y="11"/>
                    </a:cubicBezTo>
                    <a:cubicBezTo>
                      <a:pt x="76" y="0"/>
                      <a:pt x="76" y="0"/>
                      <a:pt x="76" y="0"/>
                    </a:cubicBezTo>
                    <a:cubicBezTo>
                      <a:pt x="0" y="0"/>
                      <a:pt x="0" y="0"/>
                      <a:pt x="0" y="0"/>
                    </a:cubicBezTo>
                    <a:lnTo>
                      <a:pt x="0" y="11"/>
                    </a:ln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423">
                <a:extLst>
                  <a:ext uri="{FF2B5EF4-FFF2-40B4-BE49-F238E27FC236}">
                    <a16:creationId xmlns:a16="http://schemas.microsoft.com/office/drawing/2014/main" id="{BE4A42AA-1CB7-49ED-B639-4A3BC9594A15}"/>
                  </a:ext>
                </a:extLst>
              </p:cNvPr>
              <p:cNvSpPr>
                <a:spLocks noChangeShapeType="1"/>
              </p:cNvSpPr>
              <p:nvPr/>
            </p:nvSpPr>
            <p:spPr bwMode="auto">
              <a:xfrm>
                <a:off x="4975225" y="2678113"/>
                <a:ext cx="46038" cy="0"/>
              </a:xfrm>
              <a:prstGeom prst="line">
                <a:avLst/>
              </a:prstGeom>
              <a:noFill/>
              <a:ln w="1524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Freeform 424">
                <a:extLst>
                  <a:ext uri="{FF2B5EF4-FFF2-40B4-BE49-F238E27FC236}">
                    <a16:creationId xmlns:a16="http://schemas.microsoft.com/office/drawing/2014/main" id="{A5BD6489-94D5-4F4B-867E-81D3D97C72FD}"/>
                  </a:ext>
                </a:extLst>
              </p:cNvPr>
              <p:cNvSpPr>
                <a:spLocks noEditPoints="1"/>
              </p:cNvSpPr>
              <p:nvPr/>
            </p:nvSpPr>
            <p:spPr bwMode="auto">
              <a:xfrm>
                <a:off x="4892675" y="2417763"/>
                <a:ext cx="207963" cy="230188"/>
              </a:xfrm>
              <a:custGeom>
                <a:avLst/>
                <a:gdLst>
                  <a:gd name="T0" fmla="*/ 0 w 76"/>
                  <a:gd name="T1" fmla="*/ 0 h 84"/>
                  <a:gd name="T2" fmla="*/ 0 w 76"/>
                  <a:gd name="T3" fmla="*/ 84 h 84"/>
                  <a:gd name="T4" fmla="*/ 76 w 76"/>
                  <a:gd name="T5" fmla="*/ 84 h 84"/>
                  <a:gd name="T6" fmla="*/ 76 w 76"/>
                  <a:gd name="T7" fmla="*/ 0 h 84"/>
                  <a:gd name="T8" fmla="*/ 0 w 76"/>
                  <a:gd name="T9" fmla="*/ 0 h 84"/>
                  <a:gd name="T10" fmla="*/ 59 w 76"/>
                  <a:gd name="T11" fmla="*/ 59 h 84"/>
                  <a:gd name="T12" fmla="*/ 20 w 76"/>
                  <a:gd name="T13" fmla="*/ 59 h 84"/>
                  <a:gd name="T14" fmla="*/ 10 w 76"/>
                  <a:gd name="T15" fmla="*/ 49 h 84"/>
                  <a:gd name="T16" fmla="*/ 19 w 76"/>
                  <a:gd name="T17" fmla="*/ 39 h 84"/>
                  <a:gd name="T18" fmla="*/ 19 w 76"/>
                  <a:gd name="T19" fmla="*/ 39 h 84"/>
                  <a:gd name="T20" fmla="*/ 31 w 76"/>
                  <a:gd name="T21" fmla="*/ 28 h 84"/>
                  <a:gd name="T22" fmla="*/ 35 w 76"/>
                  <a:gd name="T23" fmla="*/ 29 h 84"/>
                  <a:gd name="T24" fmla="*/ 45 w 76"/>
                  <a:gd name="T25" fmla="*/ 25 h 84"/>
                  <a:gd name="T26" fmla="*/ 59 w 76"/>
                  <a:gd name="T27" fmla="*/ 39 h 84"/>
                  <a:gd name="T28" fmla="*/ 58 w 76"/>
                  <a:gd name="T29" fmla="*/ 42 h 84"/>
                  <a:gd name="T30" fmla="*/ 59 w 76"/>
                  <a:gd name="T31" fmla="*/ 42 h 84"/>
                  <a:gd name="T32" fmla="*/ 68 w 76"/>
                  <a:gd name="T33" fmla="*/ 50 h 84"/>
                  <a:gd name="T34" fmla="*/ 59 w 76"/>
                  <a:gd name="T3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84">
                    <a:moveTo>
                      <a:pt x="0" y="0"/>
                    </a:moveTo>
                    <a:cubicBezTo>
                      <a:pt x="0" y="84"/>
                      <a:pt x="0" y="84"/>
                      <a:pt x="0" y="84"/>
                    </a:cubicBezTo>
                    <a:cubicBezTo>
                      <a:pt x="76" y="84"/>
                      <a:pt x="76" y="84"/>
                      <a:pt x="76" y="84"/>
                    </a:cubicBezTo>
                    <a:cubicBezTo>
                      <a:pt x="76" y="0"/>
                      <a:pt x="76" y="0"/>
                      <a:pt x="76" y="0"/>
                    </a:cubicBezTo>
                    <a:lnTo>
                      <a:pt x="0" y="0"/>
                    </a:lnTo>
                    <a:close/>
                    <a:moveTo>
                      <a:pt x="59" y="59"/>
                    </a:moveTo>
                    <a:cubicBezTo>
                      <a:pt x="20" y="59"/>
                      <a:pt x="20" y="59"/>
                      <a:pt x="20" y="59"/>
                    </a:cubicBezTo>
                    <a:cubicBezTo>
                      <a:pt x="15" y="59"/>
                      <a:pt x="10" y="55"/>
                      <a:pt x="10" y="49"/>
                    </a:cubicBezTo>
                    <a:cubicBezTo>
                      <a:pt x="10" y="44"/>
                      <a:pt x="14" y="40"/>
                      <a:pt x="19" y="39"/>
                    </a:cubicBezTo>
                    <a:cubicBezTo>
                      <a:pt x="19" y="39"/>
                      <a:pt x="19" y="39"/>
                      <a:pt x="19" y="39"/>
                    </a:cubicBezTo>
                    <a:cubicBezTo>
                      <a:pt x="19" y="33"/>
                      <a:pt x="24" y="28"/>
                      <a:pt x="31" y="28"/>
                    </a:cubicBezTo>
                    <a:cubicBezTo>
                      <a:pt x="32" y="28"/>
                      <a:pt x="34" y="28"/>
                      <a:pt x="35" y="29"/>
                    </a:cubicBezTo>
                    <a:cubicBezTo>
                      <a:pt x="38" y="26"/>
                      <a:pt x="41" y="25"/>
                      <a:pt x="45" y="25"/>
                    </a:cubicBezTo>
                    <a:cubicBezTo>
                      <a:pt x="52" y="25"/>
                      <a:pt x="59" y="31"/>
                      <a:pt x="59" y="39"/>
                    </a:cubicBezTo>
                    <a:cubicBezTo>
                      <a:pt x="59" y="40"/>
                      <a:pt x="58" y="41"/>
                      <a:pt x="58" y="42"/>
                    </a:cubicBezTo>
                    <a:cubicBezTo>
                      <a:pt x="58" y="42"/>
                      <a:pt x="59" y="42"/>
                      <a:pt x="59" y="42"/>
                    </a:cubicBezTo>
                    <a:cubicBezTo>
                      <a:pt x="64" y="42"/>
                      <a:pt x="68" y="46"/>
                      <a:pt x="68" y="50"/>
                    </a:cubicBezTo>
                    <a:cubicBezTo>
                      <a:pt x="68" y="55"/>
                      <a:pt x="64" y="59"/>
                      <a:pt x="59" y="59"/>
                    </a:cubicBez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Freeform 425">
                <a:extLst>
                  <a:ext uri="{FF2B5EF4-FFF2-40B4-BE49-F238E27FC236}">
                    <a16:creationId xmlns:a16="http://schemas.microsoft.com/office/drawing/2014/main" id="{428F3389-FE1D-4BF7-B2F0-5A76ECA24E69}"/>
                  </a:ext>
                </a:extLst>
              </p:cNvPr>
              <p:cNvSpPr>
                <a:spLocks/>
              </p:cNvSpPr>
              <p:nvPr/>
            </p:nvSpPr>
            <p:spPr bwMode="auto">
              <a:xfrm>
                <a:off x="4919663" y="2486025"/>
                <a:ext cx="158750" cy="93663"/>
              </a:xfrm>
              <a:custGeom>
                <a:avLst/>
                <a:gdLst>
                  <a:gd name="T0" fmla="*/ 49 w 58"/>
                  <a:gd name="T1" fmla="*/ 17 h 34"/>
                  <a:gd name="T2" fmla="*/ 48 w 58"/>
                  <a:gd name="T3" fmla="*/ 17 h 34"/>
                  <a:gd name="T4" fmla="*/ 49 w 58"/>
                  <a:gd name="T5" fmla="*/ 14 h 34"/>
                  <a:gd name="T6" fmla="*/ 35 w 58"/>
                  <a:gd name="T7" fmla="*/ 0 h 34"/>
                  <a:gd name="T8" fmla="*/ 25 w 58"/>
                  <a:gd name="T9" fmla="*/ 4 h 34"/>
                  <a:gd name="T10" fmla="*/ 21 w 58"/>
                  <a:gd name="T11" fmla="*/ 3 h 34"/>
                  <a:gd name="T12" fmla="*/ 9 w 58"/>
                  <a:gd name="T13" fmla="*/ 14 h 34"/>
                  <a:gd name="T14" fmla="*/ 9 w 58"/>
                  <a:gd name="T15" fmla="*/ 14 h 34"/>
                  <a:gd name="T16" fmla="*/ 0 w 58"/>
                  <a:gd name="T17" fmla="*/ 24 h 34"/>
                  <a:gd name="T18" fmla="*/ 10 w 58"/>
                  <a:gd name="T19" fmla="*/ 34 h 34"/>
                  <a:gd name="T20" fmla="*/ 49 w 58"/>
                  <a:gd name="T21" fmla="*/ 34 h 34"/>
                  <a:gd name="T22" fmla="*/ 58 w 58"/>
                  <a:gd name="T23" fmla="*/ 25 h 34"/>
                  <a:gd name="T24" fmla="*/ 49 w 58"/>
                  <a:gd name="T25"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34">
                    <a:moveTo>
                      <a:pt x="49" y="17"/>
                    </a:moveTo>
                    <a:cubicBezTo>
                      <a:pt x="49" y="17"/>
                      <a:pt x="48" y="17"/>
                      <a:pt x="48" y="17"/>
                    </a:cubicBezTo>
                    <a:cubicBezTo>
                      <a:pt x="48" y="16"/>
                      <a:pt x="49" y="15"/>
                      <a:pt x="49" y="14"/>
                    </a:cubicBezTo>
                    <a:cubicBezTo>
                      <a:pt x="49" y="6"/>
                      <a:pt x="42" y="0"/>
                      <a:pt x="35" y="0"/>
                    </a:cubicBezTo>
                    <a:cubicBezTo>
                      <a:pt x="31" y="0"/>
                      <a:pt x="28" y="1"/>
                      <a:pt x="25" y="4"/>
                    </a:cubicBezTo>
                    <a:cubicBezTo>
                      <a:pt x="24" y="3"/>
                      <a:pt x="22" y="3"/>
                      <a:pt x="21" y="3"/>
                    </a:cubicBezTo>
                    <a:cubicBezTo>
                      <a:pt x="14" y="3"/>
                      <a:pt x="9" y="8"/>
                      <a:pt x="9" y="14"/>
                    </a:cubicBezTo>
                    <a:cubicBezTo>
                      <a:pt x="9" y="14"/>
                      <a:pt x="9" y="14"/>
                      <a:pt x="9" y="14"/>
                    </a:cubicBezTo>
                    <a:cubicBezTo>
                      <a:pt x="4" y="15"/>
                      <a:pt x="0" y="19"/>
                      <a:pt x="0" y="24"/>
                    </a:cubicBezTo>
                    <a:cubicBezTo>
                      <a:pt x="0" y="30"/>
                      <a:pt x="5" y="34"/>
                      <a:pt x="10" y="34"/>
                    </a:cubicBezTo>
                    <a:cubicBezTo>
                      <a:pt x="49" y="34"/>
                      <a:pt x="49" y="34"/>
                      <a:pt x="49" y="34"/>
                    </a:cubicBezTo>
                    <a:cubicBezTo>
                      <a:pt x="54" y="34"/>
                      <a:pt x="58" y="30"/>
                      <a:pt x="58" y="25"/>
                    </a:cubicBezTo>
                    <a:cubicBezTo>
                      <a:pt x="58" y="21"/>
                      <a:pt x="54" y="17"/>
                      <a:pt x="49" y="17"/>
                    </a:cubicBez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426">
                <a:extLst>
                  <a:ext uri="{FF2B5EF4-FFF2-40B4-BE49-F238E27FC236}">
                    <a16:creationId xmlns:a16="http://schemas.microsoft.com/office/drawing/2014/main" id="{562130E0-C877-4AD0-B6A5-B73B82CB9C6A}"/>
                  </a:ext>
                </a:extLst>
              </p:cNvPr>
              <p:cNvSpPr>
                <a:spLocks noChangeShapeType="1"/>
              </p:cNvSpPr>
              <p:nvPr/>
            </p:nvSpPr>
            <p:spPr bwMode="auto">
              <a:xfrm flipH="1">
                <a:off x="5040313" y="2417763"/>
                <a:ext cx="38100" cy="38100"/>
              </a:xfrm>
              <a:prstGeom prst="line">
                <a:avLst/>
              </a:prstGeom>
              <a:noFill/>
              <a:ln w="1524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427">
                <a:extLst>
                  <a:ext uri="{FF2B5EF4-FFF2-40B4-BE49-F238E27FC236}">
                    <a16:creationId xmlns:a16="http://schemas.microsoft.com/office/drawing/2014/main" id="{14B1A300-9D5B-46CF-86EC-89DD663B7377}"/>
                  </a:ext>
                </a:extLst>
              </p:cNvPr>
              <p:cNvSpPr>
                <a:spLocks noChangeShapeType="1"/>
              </p:cNvSpPr>
              <p:nvPr/>
            </p:nvSpPr>
            <p:spPr bwMode="auto">
              <a:xfrm flipH="1">
                <a:off x="5021263" y="2417763"/>
                <a:ext cx="19050" cy="19050"/>
              </a:xfrm>
              <a:prstGeom prst="line">
                <a:avLst/>
              </a:prstGeom>
              <a:noFill/>
              <a:ln w="1524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428">
                <a:extLst>
                  <a:ext uri="{FF2B5EF4-FFF2-40B4-BE49-F238E27FC236}">
                    <a16:creationId xmlns:a16="http://schemas.microsoft.com/office/drawing/2014/main" id="{B8C3278D-DB46-4448-8AC0-884A81F0E143}"/>
                  </a:ext>
                </a:extLst>
              </p:cNvPr>
              <p:cNvSpPr>
                <a:spLocks noChangeShapeType="1"/>
              </p:cNvSpPr>
              <p:nvPr/>
            </p:nvSpPr>
            <p:spPr bwMode="auto">
              <a:xfrm flipV="1">
                <a:off x="4918075" y="2609850"/>
                <a:ext cx="38100" cy="38100"/>
              </a:xfrm>
              <a:prstGeom prst="line">
                <a:avLst/>
              </a:prstGeom>
              <a:noFill/>
              <a:ln w="1524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4" name="Group 73">
              <a:extLst>
                <a:ext uri="{FF2B5EF4-FFF2-40B4-BE49-F238E27FC236}">
                  <a16:creationId xmlns:a16="http://schemas.microsoft.com/office/drawing/2014/main" id="{CC51B1A4-06FC-402F-8638-16A42A442774}"/>
                </a:ext>
              </a:extLst>
            </p:cNvPr>
            <p:cNvGrpSpPr>
              <a:grpSpLocks noChangeAspect="1"/>
            </p:cNvGrpSpPr>
            <p:nvPr/>
          </p:nvGrpSpPr>
          <p:grpSpPr>
            <a:xfrm>
              <a:off x="5079084" y="918029"/>
              <a:ext cx="390906" cy="393959"/>
              <a:chOff x="4575176" y="2063751"/>
              <a:chExt cx="1016000" cy="1023937"/>
            </a:xfrm>
          </p:grpSpPr>
          <p:sp>
            <p:nvSpPr>
              <p:cNvPr id="228" name="Line 714">
                <a:extLst>
                  <a:ext uri="{FF2B5EF4-FFF2-40B4-BE49-F238E27FC236}">
                    <a16:creationId xmlns:a16="http://schemas.microsoft.com/office/drawing/2014/main" id="{E4AB1D5C-84AC-4BF6-B8DF-ECC42B966355}"/>
                  </a:ext>
                </a:extLst>
              </p:cNvPr>
              <p:cNvSpPr>
                <a:spLocks noChangeShapeType="1"/>
              </p:cNvSpPr>
              <p:nvPr/>
            </p:nvSpPr>
            <p:spPr bwMode="auto">
              <a:xfrm>
                <a:off x="5006976" y="2614613"/>
                <a:ext cx="87313"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Freeform 715">
                <a:extLst>
                  <a:ext uri="{FF2B5EF4-FFF2-40B4-BE49-F238E27FC236}">
                    <a16:creationId xmlns:a16="http://schemas.microsoft.com/office/drawing/2014/main" id="{D919DE8E-8AFB-44D9-81A5-D212D9F58539}"/>
                  </a:ext>
                </a:extLst>
              </p:cNvPr>
              <p:cNvSpPr>
                <a:spLocks/>
              </p:cNvSpPr>
              <p:nvPr/>
            </p:nvSpPr>
            <p:spPr bwMode="auto">
              <a:xfrm>
                <a:off x="4984751" y="2506663"/>
                <a:ext cx="131763" cy="149225"/>
              </a:xfrm>
              <a:custGeom>
                <a:avLst/>
                <a:gdLst>
                  <a:gd name="T0" fmla="*/ 83 w 83"/>
                  <a:gd name="T1" fmla="*/ 94 h 94"/>
                  <a:gd name="T2" fmla="*/ 41 w 83"/>
                  <a:gd name="T3" fmla="*/ 0 h 94"/>
                  <a:gd name="T4" fmla="*/ 0 w 83"/>
                  <a:gd name="T5" fmla="*/ 94 h 94"/>
                </a:gdLst>
                <a:ahLst/>
                <a:cxnLst>
                  <a:cxn ang="0">
                    <a:pos x="T0" y="T1"/>
                  </a:cxn>
                  <a:cxn ang="0">
                    <a:pos x="T2" y="T3"/>
                  </a:cxn>
                  <a:cxn ang="0">
                    <a:pos x="T4" y="T5"/>
                  </a:cxn>
                </a:cxnLst>
                <a:rect l="0" t="0" r="r" b="b"/>
                <a:pathLst>
                  <a:path w="83" h="94">
                    <a:moveTo>
                      <a:pt x="83" y="94"/>
                    </a:moveTo>
                    <a:lnTo>
                      <a:pt x="41" y="0"/>
                    </a:lnTo>
                    <a:lnTo>
                      <a:pt x="0" y="94"/>
                    </a:ln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716">
                <a:extLst>
                  <a:ext uri="{FF2B5EF4-FFF2-40B4-BE49-F238E27FC236}">
                    <a16:creationId xmlns:a16="http://schemas.microsoft.com/office/drawing/2014/main" id="{9E7CE6B1-E592-48EE-AAD4-23E19A4E309D}"/>
                  </a:ext>
                </a:extLst>
              </p:cNvPr>
              <p:cNvSpPr>
                <a:spLocks noChangeShapeType="1"/>
              </p:cNvSpPr>
              <p:nvPr/>
            </p:nvSpPr>
            <p:spPr bwMode="auto">
              <a:xfrm>
                <a:off x="5180013" y="2487613"/>
                <a:ext cx="0" cy="1746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Freeform 717">
                <a:extLst>
                  <a:ext uri="{FF2B5EF4-FFF2-40B4-BE49-F238E27FC236}">
                    <a16:creationId xmlns:a16="http://schemas.microsoft.com/office/drawing/2014/main" id="{8CB83415-7EAD-41FC-A482-30804D024570}"/>
                  </a:ext>
                </a:extLst>
              </p:cNvPr>
              <p:cNvSpPr>
                <a:spLocks/>
              </p:cNvSpPr>
              <p:nvPr/>
            </p:nvSpPr>
            <p:spPr bwMode="auto">
              <a:xfrm>
                <a:off x="4813301" y="2303463"/>
                <a:ext cx="539750" cy="544513"/>
              </a:xfrm>
              <a:custGeom>
                <a:avLst/>
                <a:gdLst>
                  <a:gd name="T0" fmla="*/ 215 w 524"/>
                  <a:gd name="T1" fmla="*/ 69 h 529"/>
                  <a:gd name="T2" fmla="*/ 222 w 524"/>
                  <a:gd name="T3" fmla="*/ 0 h 529"/>
                  <a:gd name="T4" fmla="*/ 302 w 524"/>
                  <a:gd name="T5" fmla="*/ 0 h 529"/>
                  <a:gd name="T6" fmla="*/ 309 w 524"/>
                  <a:gd name="T7" fmla="*/ 69 h 529"/>
                  <a:gd name="T8" fmla="*/ 366 w 524"/>
                  <a:gd name="T9" fmla="*/ 92 h 529"/>
                  <a:gd name="T10" fmla="*/ 418 w 524"/>
                  <a:gd name="T11" fmla="*/ 49 h 529"/>
                  <a:gd name="T12" fmla="*/ 476 w 524"/>
                  <a:gd name="T13" fmla="*/ 106 h 529"/>
                  <a:gd name="T14" fmla="*/ 433 w 524"/>
                  <a:gd name="T15" fmla="*/ 160 h 529"/>
                  <a:gd name="T16" fmla="*/ 456 w 524"/>
                  <a:gd name="T17" fmla="*/ 217 h 529"/>
                  <a:gd name="T18" fmla="*/ 524 w 524"/>
                  <a:gd name="T19" fmla="*/ 224 h 529"/>
                  <a:gd name="T20" fmla="*/ 524 w 524"/>
                  <a:gd name="T21" fmla="*/ 305 h 529"/>
                  <a:gd name="T22" fmla="*/ 456 w 524"/>
                  <a:gd name="T23" fmla="*/ 312 h 529"/>
                  <a:gd name="T24" fmla="*/ 433 w 524"/>
                  <a:gd name="T25" fmla="*/ 369 h 529"/>
                  <a:gd name="T26" fmla="*/ 476 w 524"/>
                  <a:gd name="T27" fmla="*/ 422 h 529"/>
                  <a:gd name="T28" fmla="*/ 418 w 524"/>
                  <a:gd name="T29" fmla="*/ 480 h 529"/>
                  <a:gd name="T30" fmla="*/ 366 w 524"/>
                  <a:gd name="T31" fmla="*/ 437 h 529"/>
                  <a:gd name="T32" fmla="*/ 309 w 524"/>
                  <a:gd name="T33" fmla="*/ 460 h 529"/>
                  <a:gd name="T34" fmla="*/ 302 w 524"/>
                  <a:gd name="T35" fmla="*/ 529 h 529"/>
                  <a:gd name="T36" fmla="*/ 222 w 524"/>
                  <a:gd name="T37" fmla="*/ 529 h 529"/>
                  <a:gd name="T38" fmla="*/ 215 w 524"/>
                  <a:gd name="T39" fmla="*/ 460 h 529"/>
                  <a:gd name="T40" fmla="*/ 159 w 524"/>
                  <a:gd name="T41" fmla="*/ 437 h 529"/>
                  <a:gd name="T42" fmla="*/ 106 w 524"/>
                  <a:gd name="T43" fmla="*/ 480 h 529"/>
                  <a:gd name="T44" fmla="*/ 49 w 524"/>
                  <a:gd name="T45" fmla="*/ 422 h 529"/>
                  <a:gd name="T46" fmla="*/ 92 w 524"/>
                  <a:gd name="T47" fmla="*/ 369 h 529"/>
                  <a:gd name="T48" fmla="*/ 68 w 524"/>
                  <a:gd name="T49" fmla="*/ 312 h 529"/>
                  <a:gd name="T50" fmla="*/ 0 w 524"/>
                  <a:gd name="T51" fmla="*/ 305 h 529"/>
                  <a:gd name="T52" fmla="*/ 0 w 524"/>
                  <a:gd name="T53" fmla="*/ 224 h 529"/>
                  <a:gd name="T54" fmla="*/ 68 w 524"/>
                  <a:gd name="T55" fmla="*/ 217 h 529"/>
                  <a:gd name="T56" fmla="*/ 92 w 524"/>
                  <a:gd name="T57" fmla="*/ 160 h 529"/>
                  <a:gd name="T58" fmla="*/ 49 w 524"/>
                  <a:gd name="T59" fmla="*/ 106 h 529"/>
                  <a:gd name="T60" fmla="*/ 106 w 524"/>
                  <a:gd name="T61" fmla="*/ 49 h 529"/>
                  <a:gd name="T62" fmla="*/ 159 w 524"/>
                  <a:gd name="T63" fmla="*/ 92 h 529"/>
                  <a:gd name="T64" fmla="*/ 215 w 524"/>
                  <a:gd name="T65" fmla="*/ 6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4" h="529">
                    <a:moveTo>
                      <a:pt x="215" y="69"/>
                    </a:moveTo>
                    <a:cubicBezTo>
                      <a:pt x="211" y="52"/>
                      <a:pt x="217" y="18"/>
                      <a:pt x="222" y="0"/>
                    </a:cubicBezTo>
                    <a:cubicBezTo>
                      <a:pt x="302" y="0"/>
                      <a:pt x="302" y="0"/>
                      <a:pt x="302" y="0"/>
                    </a:cubicBezTo>
                    <a:cubicBezTo>
                      <a:pt x="307" y="18"/>
                      <a:pt x="313" y="52"/>
                      <a:pt x="309" y="69"/>
                    </a:cubicBezTo>
                    <a:cubicBezTo>
                      <a:pt x="366" y="92"/>
                      <a:pt x="366" y="92"/>
                      <a:pt x="366" y="92"/>
                    </a:cubicBezTo>
                    <a:cubicBezTo>
                      <a:pt x="375" y="77"/>
                      <a:pt x="403" y="58"/>
                      <a:pt x="418" y="49"/>
                    </a:cubicBezTo>
                    <a:cubicBezTo>
                      <a:pt x="476" y="106"/>
                      <a:pt x="476" y="106"/>
                      <a:pt x="476" y="106"/>
                    </a:cubicBezTo>
                    <a:cubicBezTo>
                      <a:pt x="467" y="122"/>
                      <a:pt x="447" y="151"/>
                      <a:pt x="433" y="160"/>
                    </a:cubicBezTo>
                    <a:cubicBezTo>
                      <a:pt x="456" y="217"/>
                      <a:pt x="456" y="217"/>
                      <a:pt x="456" y="217"/>
                    </a:cubicBezTo>
                    <a:cubicBezTo>
                      <a:pt x="472" y="213"/>
                      <a:pt x="506" y="219"/>
                      <a:pt x="524" y="224"/>
                    </a:cubicBezTo>
                    <a:cubicBezTo>
                      <a:pt x="524" y="305"/>
                      <a:pt x="524" y="305"/>
                      <a:pt x="524" y="305"/>
                    </a:cubicBezTo>
                    <a:cubicBezTo>
                      <a:pt x="506" y="310"/>
                      <a:pt x="472" y="316"/>
                      <a:pt x="456" y="312"/>
                    </a:cubicBezTo>
                    <a:cubicBezTo>
                      <a:pt x="433" y="369"/>
                      <a:pt x="433" y="369"/>
                      <a:pt x="433" y="369"/>
                    </a:cubicBezTo>
                    <a:cubicBezTo>
                      <a:pt x="447" y="378"/>
                      <a:pt x="467" y="407"/>
                      <a:pt x="476" y="422"/>
                    </a:cubicBezTo>
                    <a:cubicBezTo>
                      <a:pt x="418" y="480"/>
                      <a:pt x="418" y="480"/>
                      <a:pt x="418" y="480"/>
                    </a:cubicBezTo>
                    <a:cubicBezTo>
                      <a:pt x="403" y="471"/>
                      <a:pt x="375" y="451"/>
                      <a:pt x="366" y="437"/>
                    </a:cubicBezTo>
                    <a:cubicBezTo>
                      <a:pt x="309" y="460"/>
                      <a:pt x="309" y="460"/>
                      <a:pt x="309" y="460"/>
                    </a:cubicBezTo>
                    <a:cubicBezTo>
                      <a:pt x="313" y="477"/>
                      <a:pt x="307" y="511"/>
                      <a:pt x="302" y="529"/>
                    </a:cubicBezTo>
                    <a:cubicBezTo>
                      <a:pt x="222" y="529"/>
                      <a:pt x="222" y="529"/>
                      <a:pt x="222" y="529"/>
                    </a:cubicBezTo>
                    <a:cubicBezTo>
                      <a:pt x="217" y="511"/>
                      <a:pt x="211" y="477"/>
                      <a:pt x="215" y="460"/>
                    </a:cubicBezTo>
                    <a:cubicBezTo>
                      <a:pt x="159" y="437"/>
                      <a:pt x="159" y="437"/>
                      <a:pt x="159" y="437"/>
                    </a:cubicBezTo>
                    <a:cubicBezTo>
                      <a:pt x="149" y="451"/>
                      <a:pt x="121" y="471"/>
                      <a:pt x="106" y="480"/>
                    </a:cubicBezTo>
                    <a:cubicBezTo>
                      <a:pt x="49" y="422"/>
                      <a:pt x="49" y="422"/>
                      <a:pt x="49" y="422"/>
                    </a:cubicBezTo>
                    <a:cubicBezTo>
                      <a:pt x="57" y="407"/>
                      <a:pt x="77" y="378"/>
                      <a:pt x="92" y="369"/>
                    </a:cubicBezTo>
                    <a:cubicBezTo>
                      <a:pt x="68" y="312"/>
                      <a:pt x="68" y="312"/>
                      <a:pt x="68" y="312"/>
                    </a:cubicBezTo>
                    <a:cubicBezTo>
                      <a:pt x="52" y="316"/>
                      <a:pt x="18" y="310"/>
                      <a:pt x="0" y="305"/>
                    </a:cubicBezTo>
                    <a:cubicBezTo>
                      <a:pt x="0" y="224"/>
                      <a:pt x="0" y="224"/>
                      <a:pt x="0" y="224"/>
                    </a:cubicBezTo>
                    <a:cubicBezTo>
                      <a:pt x="18" y="219"/>
                      <a:pt x="52" y="213"/>
                      <a:pt x="68" y="217"/>
                    </a:cubicBezTo>
                    <a:cubicBezTo>
                      <a:pt x="92" y="160"/>
                      <a:pt x="92" y="160"/>
                      <a:pt x="92" y="160"/>
                    </a:cubicBezTo>
                    <a:cubicBezTo>
                      <a:pt x="77" y="151"/>
                      <a:pt x="57" y="122"/>
                      <a:pt x="49" y="106"/>
                    </a:cubicBezTo>
                    <a:cubicBezTo>
                      <a:pt x="106" y="49"/>
                      <a:pt x="106" y="49"/>
                      <a:pt x="106" y="49"/>
                    </a:cubicBezTo>
                    <a:cubicBezTo>
                      <a:pt x="121" y="58"/>
                      <a:pt x="149" y="77"/>
                      <a:pt x="159" y="92"/>
                    </a:cubicBezTo>
                    <a:lnTo>
                      <a:pt x="215" y="69"/>
                    </a:lnTo>
                    <a:close/>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Freeform 718">
                <a:extLst>
                  <a:ext uri="{FF2B5EF4-FFF2-40B4-BE49-F238E27FC236}">
                    <a16:creationId xmlns:a16="http://schemas.microsoft.com/office/drawing/2014/main" id="{AD484CFE-829D-424D-8860-B993180D9268}"/>
                  </a:ext>
                </a:extLst>
              </p:cNvPr>
              <p:cNvSpPr>
                <a:spLocks/>
              </p:cNvSpPr>
              <p:nvPr/>
            </p:nvSpPr>
            <p:spPr bwMode="auto">
              <a:xfrm>
                <a:off x="5356226" y="2274888"/>
                <a:ext cx="25400" cy="23813"/>
              </a:xfrm>
              <a:custGeom>
                <a:avLst/>
                <a:gdLst>
                  <a:gd name="T0" fmla="*/ 20 w 24"/>
                  <a:gd name="T1" fmla="*/ 3 h 24"/>
                  <a:gd name="T2" fmla="*/ 12 w 24"/>
                  <a:gd name="T3" fmla="*/ 0 h 24"/>
                  <a:gd name="T4" fmla="*/ 0 w 24"/>
                  <a:gd name="T5" fmla="*/ 12 h 24"/>
                  <a:gd name="T6" fmla="*/ 12 w 24"/>
                  <a:gd name="T7" fmla="*/ 24 h 24"/>
                  <a:gd name="T8" fmla="*/ 24 w 24"/>
                  <a:gd name="T9" fmla="*/ 12 h 24"/>
                  <a:gd name="T10" fmla="*/ 20 w 24"/>
                  <a:gd name="T11" fmla="*/ 3 h 24"/>
                </a:gdLst>
                <a:ahLst/>
                <a:cxnLst>
                  <a:cxn ang="0">
                    <a:pos x="T0" y="T1"/>
                  </a:cxn>
                  <a:cxn ang="0">
                    <a:pos x="T2" y="T3"/>
                  </a:cxn>
                  <a:cxn ang="0">
                    <a:pos x="T4" y="T5"/>
                  </a:cxn>
                  <a:cxn ang="0">
                    <a:pos x="T6" y="T7"/>
                  </a:cxn>
                  <a:cxn ang="0">
                    <a:pos x="T8" y="T9"/>
                  </a:cxn>
                  <a:cxn ang="0">
                    <a:pos x="T10" y="T11"/>
                  </a:cxn>
                </a:cxnLst>
                <a:rect l="0" t="0" r="r" b="b"/>
                <a:pathLst>
                  <a:path w="24" h="24">
                    <a:moveTo>
                      <a:pt x="20" y="3"/>
                    </a:moveTo>
                    <a:cubicBezTo>
                      <a:pt x="17" y="1"/>
                      <a:pt x="15" y="0"/>
                      <a:pt x="12" y="0"/>
                    </a:cubicBezTo>
                    <a:cubicBezTo>
                      <a:pt x="5" y="0"/>
                      <a:pt x="0" y="5"/>
                      <a:pt x="0" y="12"/>
                    </a:cubicBezTo>
                    <a:cubicBezTo>
                      <a:pt x="0" y="19"/>
                      <a:pt x="5" y="24"/>
                      <a:pt x="12" y="24"/>
                    </a:cubicBezTo>
                    <a:cubicBezTo>
                      <a:pt x="18" y="24"/>
                      <a:pt x="24" y="19"/>
                      <a:pt x="24" y="12"/>
                    </a:cubicBezTo>
                    <a:cubicBezTo>
                      <a:pt x="24" y="8"/>
                      <a:pt x="22" y="5"/>
                      <a:pt x="20" y="3"/>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Freeform 719">
                <a:extLst>
                  <a:ext uri="{FF2B5EF4-FFF2-40B4-BE49-F238E27FC236}">
                    <a16:creationId xmlns:a16="http://schemas.microsoft.com/office/drawing/2014/main" id="{0428B52D-5A1F-4CBA-8809-9635C26531B5}"/>
                  </a:ext>
                </a:extLst>
              </p:cNvPr>
              <p:cNvSpPr>
                <a:spLocks/>
              </p:cNvSpPr>
              <p:nvPr/>
            </p:nvSpPr>
            <p:spPr bwMode="auto">
              <a:xfrm>
                <a:off x="4784726" y="2274888"/>
                <a:ext cx="23813" cy="23813"/>
              </a:xfrm>
              <a:custGeom>
                <a:avLst/>
                <a:gdLst>
                  <a:gd name="T0" fmla="*/ 5 w 24"/>
                  <a:gd name="T1" fmla="*/ 3 h 24"/>
                  <a:gd name="T2" fmla="*/ 0 w 24"/>
                  <a:gd name="T3" fmla="*/ 12 h 24"/>
                  <a:gd name="T4" fmla="*/ 12 w 24"/>
                  <a:gd name="T5" fmla="*/ 24 h 24"/>
                  <a:gd name="T6" fmla="*/ 24 w 24"/>
                  <a:gd name="T7" fmla="*/ 12 h 24"/>
                  <a:gd name="T8" fmla="*/ 12 w 24"/>
                  <a:gd name="T9" fmla="*/ 0 h 24"/>
                  <a:gd name="T10" fmla="*/ 5 w 24"/>
                  <a:gd name="T11" fmla="*/ 3 h 24"/>
                </a:gdLst>
                <a:ahLst/>
                <a:cxnLst>
                  <a:cxn ang="0">
                    <a:pos x="T0" y="T1"/>
                  </a:cxn>
                  <a:cxn ang="0">
                    <a:pos x="T2" y="T3"/>
                  </a:cxn>
                  <a:cxn ang="0">
                    <a:pos x="T4" y="T5"/>
                  </a:cxn>
                  <a:cxn ang="0">
                    <a:pos x="T6" y="T7"/>
                  </a:cxn>
                  <a:cxn ang="0">
                    <a:pos x="T8" y="T9"/>
                  </a:cxn>
                  <a:cxn ang="0">
                    <a:pos x="T10" y="T11"/>
                  </a:cxn>
                </a:cxnLst>
                <a:rect l="0" t="0" r="r" b="b"/>
                <a:pathLst>
                  <a:path w="24" h="24">
                    <a:moveTo>
                      <a:pt x="5" y="3"/>
                    </a:moveTo>
                    <a:cubicBezTo>
                      <a:pt x="2" y="5"/>
                      <a:pt x="0" y="8"/>
                      <a:pt x="0" y="12"/>
                    </a:cubicBezTo>
                    <a:cubicBezTo>
                      <a:pt x="0" y="19"/>
                      <a:pt x="6" y="24"/>
                      <a:pt x="12" y="24"/>
                    </a:cubicBezTo>
                    <a:cubicBezTo>
                      <a:pt x="19" y="24"/>
                      <a:pt x="24" y="19"/>
                      <a:pt x="24" y="12"/>
                    </a:cubicBezTo>
                    <a:cubicBezTo>
                      <a:pt x="24" y="5"/>
                      <a:pt x="19" y="0"/>
                      <a:pt x="12" y="0"/>
                    </a:cubicBezTo>
                    <a:cubicBezTo>
                      <a:pt x="9" y="0"/>
                      <a:pt x="7" y="1"/>
                      <a:pt x="5" y="3"/>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Freeform 720">
                <a:extLst>
                  <a:ext uri="{FF2B5EF4-FFF2-40B4-BE49-F238E27FC236}">
                    <a16:creationId xmlns:a16="http://schemas.microsoft.com/office/drawing/2014/main" id="{B4B22C94-010A-4B67-9095-6137C9C538E1}"/>
                  </a:ext>
                </a:extLst>
              </p:cNvPr>
              <p:cNvSpPr>
                <a:spLocks/>
              </p:cNvSpPr>
              <p:nvPr/>
            </p:nvSpPr>
            <p:spPr bwMode="auto">
              <a:xfrm>
                <a:off x="5356226" y="2851151"/>
                <a:ext cx="25400" cy="25400"/>
              </a:xfrm>
              <a:custGeom>
                <a:avLst/>
                <a:gdLst>
                  <a:gd name="T0" fmla="*/ 20 w 24"/>
                  <a:gd name="T1" fmla="*/ 21 h 24"/>
                  <a:gd name="T2" fmla="*/ 24 w 24"/>
                  <a:gd name="T3" fmla="*/ 12 h 24"/>
                  <a:gd name="T4" fmla="*/ 12 w 24"/>
                  <a:gd name="T5" fmla="*/ 0 h 24"/>
                  <a:gd name="T6" fmla="*/ 0 w 24"/>
                  <a:gd name="T7" fmla="*/ 12 h 24"/>
                  <a:gd name="T8" fmla="*/ 12 w 24"/>
                  <a:gd name="T9" fmla="*/ 24 h 24"/>
                  <a:gd name="T10" fmla="*/ 20 w 24"/>
                  <a:gd name="T11" fmla="*/ 21 h 24"/>
                </a:gdLst>
                <a:ahLst/>
                <a:cxnLst>
                  <a:cxn ang="0">
                    <a:pos x="T0" y="T1"/>
                  </a:cxn>
                  <a:cxn ang="0">
                    <a:pos x="T2" y="T3"/>
                  </a:cxn>
                  <a:cxn ang="0">
                    <a:pos x="T4" y="T5"/>
                  </a:cxn>
                  <a:cxn ang="0">
                    <a:pos x="T6" y="T7"/>
                  </a:cxn>
                  <a:cxn ang="0">
                    <a:pos x="T8" y="T9"/>
                  </a:cxn>
                  <a:cxn ang="0">
                    <a:pos x="T10" y="T11"/>
                  </a:cxn>
                </a:cxnLst>
                <a:rect l="0" t="0" r="r" b="b"/>
                <a:pathLst>
                  <a:path w="24" h="24">
                    <a:moveTo>
                      <a:pt x="20" y="21"/>
                    </a:moveTo>
                    <a:cubicBezTo>
                      <a:pt x="22" y="18"/>
                      <a:pt x="24" y="15"/>
                      <a:pt x="24" y="12"/>
                    </a:cubicBezTo>
                    <a:cubicBezTo>
                      <a:pt x="24" y="5"/>
                      <a:pt x="18" y="0"/>
                      <a:pt x="12" y="0"/>
                    </a:cubicBezTo>
                    <a:cubicBezTo>
                      <a:pt x="5" y="0"/>
                      <a:pt x="0" y="5"/>
                      <a:pt x="0" y="12"/>
                    </a:cubicBezTo>
                    <a:cubicBezTo>
                      <a:pt x="0" y="18"/>
                      <a:pt x="5" y="24"/>
                      <a:pt x="12" y="24"/>
                    </a:cubicBezTo>
                    <a:cubicBezTo>
                      <a:pt x="15" y="24"/>
                      <a:pt x="17" y="23"/>
                      <a:pt x="20" y="21"/>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Freeform 721">
                <a:extLst>
                  <a:ext uri="{FF2B5EF4-FFF2-40B4-BE49-F238E27FC236}">
                    <a16:creationId xmlns:a16="http://schemas.microsoft.com/office/drawing/2014/main" id="{9CD0C971-B2D2-428F-BE03-FD04D05B9668}"/>
                  </a:ext>
                </a:extLst>
              </p:cNvPr>
              <p:cNvSpPr>
                <a:spLocks/>
              </p:cNvSpPr>
              <p:nvPr/>
            </p:nvSpPr>
            <p:spPr bwMode="auto">
              <a:xfrm>
                <a:off x="4784726" y="2851151"/>
                <a:ext cx="23813" cy="25400"/>
              </a:xfrm>
              <a:custGeom>
                <a:avLst/>
                <a:gdLst>
                  <a:gd name="T0" fmla="*/ 5 w 24"/>
                  <a:gd name="T1" fmla="*/ 21 h 24"/>
                  <a:gd name="T2" fmla="*/ 12 w 24"/>
                  <a:gd name="T3" fmla="*/ 24 h 24"/>
                  <a:gd name="T4" fmla="*/ 24 w 24"/>
                  <a:gd name="T5" fmla="*/ 12 h 24"/>
                  <a:gd name="T6" fmla="*/ 12 w 24"/>
                  <a:gd name="T7" fmla="*/ 0 h 24"/>
                  <a:gd name="T8" fmla="*/ 0 w 24"/>
                  <a:gd name="T9" fmla="*/ 12 h 24"/>
                  <a:gd name="T10" fmla="*/ 5 w 24"/>
                  <a:gd name="T11" fmla="*/ 21 h 24"/>
                </a:gdLst>
                <a:ahLst/>
                <a:cxnLst>
                  <a:cxn ang="0">
                    <a:pos x="T0" y="T1"/>
                  </a:cxn>
                  <a:cxn ang="0">
                    <a:pos x="T2" y="T3"/>
                  </a:cxn>
                  <a:cxn ang="0">
                    <a:pos x="T4" y="T5"/>
                  </a:cxn>
                  <a:cxn ang="0">
                    <a:pos x="T6" y="T7"/>
                  </a:cxn>
                  <a:cxn ang="0">
                    <a:pos x="T8" y="T9"/>
                  </a:cxn>
                  <a:cxn ang="0">
                    <a:pos x="T10" y="T11"/>
                  </a:cxn>
                </a:cxnLst>
                <a:rect l="0" t="0" r="r" b="b"/>
                <a:pathLst>
                  <a:path w="24" h="24">
                    <a:moveTo>
                      <a:pt x="5" y="21"/>
                    </a:moveTo>
                    <a:cubicBezTo>
                      <a:pt x="7" y="23"/>
                      <a:pt x="9" y="24"/>
                      <a:pt x="12" y="24"/>
                    </a:cubicBezTo>
                    <a:cubicBezTo>
                      <a:pt x="19" y="24"/>
                      <a:pt x="24" y="18"/>
                      <a:pt x="24" y="12"/>
                    </a:cubicBezTo>
                    <a:cubicBezTo>
                      <a:pt x="24" y="5"/>
                      <a:pt x="19" y="0"/>
                      <a:pt x="12" y="0"/>
                    </a:cubicBezTo>
                    <a:cubicBezTo>
                      <a:pt x="6" y="0"/>
                      <a:pt x="0" y="5"/>
                      <a:pt x="0" y="12"/>
                    </a:cubicBezTo>
                    <a:cubicBezTo>
                      <a:pt x="0" y="15"/>
                      <a:pt x="2" y="18"/>
                      <a:pt x="5" y="21"/>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Freeform 722">
                <a:extLst>
                  <a:ext uri="{FF2B5EF4-FFF2-40B4-BE49-F238E27FC236}">
                    <a16:creationId xmlns:a16="http://schemas.microsoft.com/office/drawing/2014/main" id="{8C812DDA-0B90-4A3C-9178-6EBB66BEC31E}"/>
                  </a:ext>
                </a:extLst>
              </p:cNvPr>
              <p:cNvSpPr>
                <a:spLocks/>
              </p:cNvSpPr>
              <p:nvPr/>
            </p:nvSpPr>
            <p:spPr bwMode="auto">
              <a:xfrm>
                <a:off x="4708526" y="2197101"/>
                <a:ext cx="749300" cy="755650"/>
              </a:xfrm>
              <a:custGeom>
                <a:avLst/>
                <a:gdLst>
                  <a:gd name="T0" fmla="*/ 681 w 728"/>
                  <a:gd name="T1" fmla="*/ 735 h 735"/>
                  <a:gd name="T2" fmla="*/ 48 w 728"/>
                  <a:gd name="T3" fmla="*/ 735 h 735"/>
                  <a:gd name="T4" fmla="*/ 0 w 728"/>
                  <a:gd name="T5" fmla="*/ 688 h 735"/>
                  <a:gd name="T6" fmla="*/ 0 w 728"/>
                  <a:gd name="T7" fmla="*/ 47 h 735"/>
                  <a:gd name="T8" fmla="*/ 48 w 728"/>
                  <a:gd name="T9" fmla="*/ 0 h 735"/>
                  <a:gd name="T10" fmla="*/ 681 w 728"/>
                  <a:gd name="T11" fmla="*/ 0 h 735"/>
                  <a:gd name="T12" fmla="*/ 728 w 728"/>
                  <a:gd name="T13" fmla="*/ 47 h 735"/>
                  <a:gd name="T14" fmla="*/ 728 w 728"/>
                  <a:gd name="T15" fmla="*/ 688 h 735"/>
                  <a:gd name="T16" fmla="*/ 681 w 728"/>
                  <a:gd name="T17" fmla="*/ 735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8" h="735">
                    <a:moveTo>
                      <a:pt x="681" y="735"/>
                    </a:moveTo>
                    <a:cubicBezTo>
                      <a:pt x="48" y="735"/>
                      <a:pt x="48" y="735"/>
                      <a:pt x="48" y="735"/>
                    </a:cubicBezTo>
                    <a:cubicBezTo>
                      <a:pt x="29" y="717"/>
                      <a:pt x="19" y="706"/>
                      <a:pt x="0" y="688"/>
                    </a:cubicBezTo>
                    <a:cubicBezTo>
                      <a:pt x="0" y="47"/>
                      <a:pt x="0" y="47"/>
                      <a:pt x="0" y="47"/>
                    </a:cubicBezTo>
                    <a:cubicBezTo>
                      <a:pt x="19" y="29"/>
                      <a:pt x="29" y="18"/>
                      <a:pt x="48" y="0"/>
                    </a:cubicBezTo>
                    <a:cubicBezTo>
                      <a:pt x="681" y="0"/>
                      <a:pt x="681" y="0"/>
                      <a:pt x="681" y="0"/>
                    </a:cubicBezTo>
                    <a:cubicBezTo>
                      <a:pt x="699" y="18"/>
                      <a:pt x="710" y="29"/>
                      <a:pt x="728" y="47"/>
                    </a:cubicBezTo>
                    <a:cubicBezTo>
                      <a:pt x="728" y="688"/>
                      <a:pt x="728" y="688"/>
                      <a:pt x="728" y="688"/>
                    </a:cubicBezTo>
                    <a:cubicBezTo>
                      <a:pt x="710" y="706"/>
                      <a:pt x="699" y="717"/>
                      <a:pt x="681" y="735"/>
                    </a:cubicBezTo>
                    <a:close/>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723">
                <a:extLst>
                  <a:ext uri="{FF2B5EF4-FFF2-40B4-BE49-F238E27FC236}">
                    <a16:creationId xmlns:a16="http://schemas.microsoft.com/office/drawing/2014/main" id="{AC2812B9-4259-46A5-B1E5-57F14454DD55}"/>
                  </a:ext>
                </a:extLst>
              </p:cNvPr>
              <p:cNvSpPr>
                <a:spLocks noChangeShapeType="1"/>
              </p:cNvSpPr>
              <p:nvPr/>
            </p:nvSpPr>
            <p:spPr bwMode="auto">
              <a:xfrm>
                <a:off x="5083176" y="2063751"/>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724">
                <a:extLst>
                  <a:ext uri="{FF2B5EF4-FFF2-40B4-BE49-F238E27FC236}">
                    <a16:creationId xmlns:a16="http://schemas.microsoft.com/office/drawing/2014/main" id="{07787526-F72D-4E8C-B074-F6CCE42B4E13}"/>
                  </a:ext>
                </a:extLst>
              </p:cNvPr>
              <p:cNvSpPr>
                <a:spLocks noChangeShapeType="1"/>
              </p:cNvSpPr>
              <p:nvPr/>
            </p:nvSpPr>
            <p:spPr bwMode="auto">
              <a:xfrm>
                <a:off x="5389563" y="2063751"/>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725">
                <a:extLst>
                  <a:ext uri="{FF2B5EF4-FFF2-40B4-BE49-F238E27FC236}">
                    <a16:creationId xmlns:a16="http://schemas.microsoft.com/office/drawing/2014/main" id="{A42BC5E3-39AC-4E9E-ACCD-412991DECBB9}"/>
                  </a:ext>
                </a:extLst>
              </p:cNvPr>
              <p:cNvSpPr>
                <a:spLocks noChangeShapeType="1"/>
              </p:cNvSpPr>
              <p:nvPr/>
            </p:nvSpPr>
            <p:spPr bwMode="auto">
              <a:xfrm>
                <a:off x="4775201" y="2063751"/>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726">
                <a:extLst>
                  <a:ext uri="{FF2B5EF4-FFF2-40B4-BE49-F238E27FC236}">
                    <a16:creationId xmlns:a16="http://schemas.microsoft.com/office/drawing/2014/main" id="{3A8387B7-43E8-41E6-9EC2-B1C524256775}"/>
                  </a:ext>
                </a:extLst>
              </p:cNvPr>
              <p:cNvSpPr>
                <a:spLocks noChangeShapeType="1"/>
              </p:cNvSpPr>
              <p:nvPr/>
            </p:nvSpPr>
            <p:spPr bwMode="auto">
              <a:xfrm>
                <a:off x="4878388" y="2063751"/>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Line 727">
                <a:extLst>
                  <a:ext uri="{FF2B5EF4-FFF2-40B4-BE49-F238E27FC236}">
                    <a16:creationId xmlns:a16="http://schemas.microsoft.com/office/drawing/2014/main" id="{BB4D7109-559F-48E0-86BE-AF4F093D4697}"/>
                  </a:ext>
                </a:extLst>
              </p:cNvPr>
              <p:cNvSpPr>
                <a:spLocks noChangeShapeType="1"/>
              </p:cNvSpPr>
              <p:nvPr/>
            </p:nvSpPr>
            <p:spPr bwMode="auto">
              <a:xfrm>
                <a:off x="4981576" y="2063751"/>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728">
                <a:extLst>
                  <a:ext uri="{FF2B5EF4-FFF2-40B4-BE49-F238E27FC236}">
                    <a16:creationId xmlns:a16="http://schemas.microsoft.com/office/drawing/2014/main" id="{85836E75-3974-4F03-A442-29EA398131E0}"/>
                  </a:ext>
                </a:extLst>
              </p:cNvPr>
              <p:cNvSpPr>
                <a:spLocks noChangeShapeType="1"/>
              </p:cNvSpPr>
              <p:nvPr/>
            </p:nvSpPr>
            <p:spPr bwMode="auto">
              <a:xfrm>
                <a:off x="5184776" y="2063751"/>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729">
                <a:extLst>
                  <a:ext uri="{FF2B5EF4-FFF2-40B4-BE49-F238E27FC236}">
                    <a16:creationId xmlns:a16="http://schemas.microsoft.com/office/drawing/2014/main" id="{62129E2E-2004-47AA-B577-3D0B536AC825}"/>
                  </a:ext>
                </a:extLst>
              </p:cNvPr>
              <p:cNvSpPr>
                <a:spLocks noChangeShapeType="1"/>
              </p:cNvSpPr>
              <p:nvPr/>
            </p:nvSpPr>
            <p:spPr bwMode="auto">
              <a:xfrm>
                <a:off x="5287963" y="2063751"/>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730">
                <a:extLst>
                  <a:ext uri="{FF2B5EF4-FFF2-40B4-BE49-F238E27FC236}">
                    <a16:creationId xmlns:a16="http://schemas.microsoft.com/office/drawing/2014/main" id="{4168DC29-7981-4083-AFCD-BB1708A28CF4}"/>
                  </a:ext>
                </a:extLst>
              </p:cNvPr>
              <p:cNvSpPr>
                <a:spLocks noChangeShapeType="1"/>
              </p:cNvSpPr>
              <p:nvPr/>
            </p:nvSpPr>
            <p:spPr bwMode="auto">
              <a:xfrm>
                <a:off x="4575176" y="2574926"/>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Line 731">
                <a:extLst>
                  <a:ext uri="{FF2B5EF4-FFF2-40B4-BE49-F238E27FC236}">
                    <a16:creationId xmlns:a16="http://schemas.microsoft.com/office/drawing/2014/main" id="{8B70C254-8AC1-4A61-BE14-C19E0ABBD89E}"/>
                  </a:ext>
                </a:extLst>
              </p:cNvPr>
              <p:cNvSpPr>
                <a:spLocks noChangeShapeType="1"/>
              </p:cNvSpPr>
              <p:nvPr/>
            </p:nvSpPr>
            <p:spPr bwMode="auto">
              <a:xfrm>
                <a:off x="4575176" y="2265363"/>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732">
                <a:extLst>
                  <a:ext uri="{FF2B5EF4-FFF2-40B4-BE49-F238E27FC236}">
                    <a16:creationId xmlns:a16="http://schemas.microsoft.com/office/drawing/2014/main" id="{A65A0327-CD8C-4D42-9261-024E94FC2E48}"/>
                  </a:ext>
                </a:extLst>
              </p:cNvPr>
              <p:cNvSpPr>
                <a:spLocks noChangeShapeType="1"/>
              </p:cNvSpPr>
              <p:nvPr/>
            </p:nvSpPr>
            <p:spPr bwMode="auto">
              <a:xfrm>
                <a:off x="4575176" y="2884488"/>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733">
                <a:extLst>
                  <a:ext uri="{FF2B5EF4-FFF2-40B4-BE49-F238E27FC236}">
                    <a16:creationId xmlns:a16="http://schemas.microsoft.com/office/drawing/2014/main" id="{1A665DAB-6215-4586-8CD8-508873F60A4B}"/>
                  </a:ext>
                </a:extLst>
              </p:cNvPr>
              <p:cNvSpPr>
                <a:spLocks noChangeShapeType="1"/>
              </p:cNvSpPr>
              <p:nvPr/>
            </p:nvSpPr>
            <p:spPr bwMode="auto">
              <a:xfrm>
                <a:off x="4575176" y="2781301"/>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Line 734">
                <a:extLst>
                  <a:ext uri="{FF2B5EF4-FFF2-40B4-BE49-F238E27FC236}">
                    <a16:creationId xmlns:a16="http://schemas.microsoft.com/office/drawing/2014/main" id="{A67BC444-6559-4C4D-96B6-D6C2A206132C}"/>
                  </a:ext>
                </a:extLst>
              </p:cNvPr>
              <p:cNvSpPr>
                <a:spLocks noChangeShapeType="1"/>
              </p:cNvSpPr>
              <p:nvPr/>
            </p:nvSpPr>
            <p:spPr bwMode="auto">
              <a:xfrm>
                <a:off x="4575176" y="2678113"/>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Line 735">
                <a:extLst>
                  <a:ext uri="{FF2B5EF4-FFF2-40B4-BE49-F238E27FC236}">
                    <a16:creationId xmlns:a16="http://schemas.microsoft.com/office/drawing/2014/main" id="{F5D1DE6A-BCDF-4D2E-9557-45568B4C5146}"/>
                  </a:ext>
                </a:extLst>
              </p:cNvPr>
              <p:cNvSpPr>
                <a:spLocks noChangeShapeType="1"/>
              </p:cNvSpPr>
              <p:nvPr/>
            </p:nvSpPr>
            <p:spPr bwMode="auto">
              <a:xfrm>
                <a:off x="4575176" y="2471738"/>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Line 736">
                <a:extLst>
                  <a:ext uri="{FF2B5EF4-FFF2-40B4-BE49-F238E27FC236}">
                    <a16:creationId xmlns:a16="http://schemas.microsoft.com/office/drawing/2014/main" id="{AF9AD3CE-C91E-46ED-8DC7-8E03665A3AC9}"/>
                  </a:ext>
                </a:extLst>
              </p:cNvPr>
              <p:cNvSpPr>
                <a:spLocks noChangeShapeType="1"/>
              </p:cNvSpPr>
              <p:nvPr/>
            </p:nvSpPr>
            <p:spPr bwMode="auto">
              <a:xfrm>
                <a:off x="4575176" y="2368551"/>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 name="Line 737">
                <a:extLst>
                  <a:ext uri="{FF2B5EF4-FFF2-40B4-BE49-F238E27FC236}">
                    <a16:creationId xmlns:a16="http://schemas.microsoft.com/office/drawing/2014/main" id="{8DD55AAC-81CF-456F-AA16-C12D4B8E64F3}"/>
                  </a:ext>
                </a:extLst>
              </p:cNvPr>
              <p:cNvSpPr>
                <a:spLocks noChangeShapeType="1"/>
              </p:cNvSpPr>
              <p:nvPr/>
            </p:nvSpPr>
            <p:spPr bwMode="auto">
              <a:xfrm flipV="1">
                <a:off x="5083176" y="2989263"/>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738">
                <a:extLst>
                  <a:ext uri="{FF2B5EF4-FFF2-40B4-BE49-F238E27FC236}">
                    <a16:creationId xmlns:a16="http://schemas.microsoft.com/office/drawing/2014/main" id="{0EED59E0-A806-4C8C-BB88-8DA9EEB6FB1E}"/>
                  </a:ext>
                </a:extLst>
              </p:cNvPr>
              <p:cNvSpPr>
                <a:spLocks noChangeShapeType="1"/>
              </p:cNvSpPr>
              <p:nvPr/>
            </p:nvSpPr>
            <p:spPr bwMode="auto">
              <a:xfrm flipV="1">
                <a:off x="4775201" y="2989263"/>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739">
                <a:extLst>
                  <a:ext uri="{FF2B5EF4-FFF2-40B4-BE49-F238E27FC236}">
                    <a16:creationId xmlns:a16="http://schemas.microsoft.com/office/drawing/2014/main" id="{E8605017-6D90-4288-8C73-DDBDBC9D29A4}"/>
                  </a:ext>
                </a:extLst>
              </p:cNvPr>
              <p:cNvSpPr>
                <a:spLocks noChangeShapeType="1"/>
              </p:cNvSpPr>
              <p:nvPr/>
            </p:nvSpPr>
            <p:spPr bwMode="auto">
              <a:xfrm flipV="1">
                <a:off x="5389563" y="2989263"/>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740">
                <a:extLst>
                  <a:ext uri="{FF2B5EF4-FFF2-40B4-BE49-F238E27FC236}">
                    <a16:creationId xmlns:a16="http://schemas.microsoft.com/office/drawing/2014/main" id="{3E042AF9-F89B-4CE2-BC55-9A05A0B03FFD}"/>
                  </a:ext>
                </a:extLst>
              </p:cNvPr>
              <p:cNvSpPr>
                <a:spLocks noChangeShapeType="1"/>
              </p:cNvSpPr>
              <p:nvPr/>
            </p:nvSpPr>
            <p:spPr bwMode="auto">
              <a:xfrm flipV="1">
                <a:off x="5287963" y="2989263"/>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741">
                <a:extLst>
                  <a:ext uri="{FF2B5EF4-FFF2-40B4-BE49-F238E27FC236}">
                    <a16:creationId xmlns:a16="http://schemas.microsoft.com/office/drawing/2014/main" id="{19CA9338-B239-4FBD-A9A7-B0CB36B058AD}"/>
                  </a:ext>
                </a:extLst>
              </p:cNvPr>
              <p:cNvSpPr>
                <a:spLocks noChangeShapeType="1"/>
              </p:cNvSpPr>
              <p:nvPr/>
            </p:nvSpPr>
            <p:spPr bwMode="auto">
              <a:xfrm flipV="1">
                <a:off x="5184776" y="2989263"/>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742">
                <a:extLst>
                  <a:ext uri="{FF2B5EF4-FFF2-40B4-BE49-F238E27FC236}">
                    <a16:creationId xmlns:a16="http://schemas.microsoft.com/office/drawing/2014/main" id="{02615A76-E87B-4664-855E-2F0AA4A8C705}"/>
                  </a:ext>
                </a:extLst>
              </p:cNvPr>
              <p:cNvSpPr>
                <a:spLocks noChangeShapeType="1"/>
              </p:cNvSpPr>
              <p:nvPr/>
            </p:nvSpPr>
            <p:spPr bwMode="auto">
              <a:xfrm flipV="1">
                <a:off x="4981576" y="2989263"/>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743">
                <a:extLst>
                  <a:ext uri="{FF2B5EF4-FFF2-40B4-BE49-F238E27FC236}">
                    <a16:creationId xmlns:a16="http://schemas.microsoft.com/office/drawing/2014/main" id="{F28A3866-7A99-40C4-AF41-3A45DFF1E7E1}"/>
                  </a:ext>
                </a:extLst>
              </p:cNvPr>
              <p:cNvSpPr>
                <a:spLocks noChangeShapeType="1"/>
              </p:cNvSpPr>
              <p:nvPr/>
            </p:nvSpPr>
            <p:spPr bwMode="auto">
              <a:xfrm flipV="1">
                <a:off x="4878388" y="2989263"/>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744">
                <a:extLst>
                  <a:ext uri="{FF2B5EF4-FFF2-40B4-BE49-F238E27FC236}">
                    <a16:creationId xmlns:a16="http://schemas.microsoft.com/office/drawing/2014/main" id="{D513176A-22F1-4653-AF14-82EA04B0122F}"/>
                  </a:ext>
                </a:extLst>
              </p:cNvPr>
              <p:cNvSpPr>
                <a:spLocks noChangeShapeType="1"/>
              </p:cNvSpPr>
              <p:nvPr/>
            </p:nvSpPr>
            <p:spPr bwMode="auto">
              <a:xfrm flipH="1">
                <a:off x="5494338" y="2574926"/>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745">
                <a:extLst>
                  <a:ext uri="{FF2B5EF4-FFF2-40B4-BE49-F238E27FC236}">
                    <a16:creationId xmlns:a16="http://schemas.microsoft.com/office/drawing/2014/main" id="{BA60361E-E992-4E93-BAA9-FDD827216CF6}"/>
                  </a:ext>
                </a:extLst>
              </p:cNvPr>
              <p:cNvSpPr>
                <a:spLocks noChangeShapeType="1"/>
              </p:cNvSpPr>
              <p:nvPr/>
            </p:nvSpPr>
            <p:spPr bwMode="auto">
              <a:xfrm flipH="1">
                <a:off x="5494338" y="2884488"/>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746">
                <a:extLst>
                  <a:ext uri="{FF2B5EF4-FFF2-40B4-BE49-F238E27FC236}">
                    <a16:creationId xmlns:a16="http://schemas.microsoft.com/office/drawing/2014/main" id="{44B32292-83D1-4511-9ABC-DD8E679E0F8D}"/>
                  </a:ext>
                </a:extLst>
              </p:cNvPr>
              <p:cNvSpPr>
                <a:spLocks noChangeShapeType="1"/>
              </p:cNvSpPr>
              <p:nvPr/>
            </p:nvSpPr>
            <p:spPr bwMode="auto">
              <a:xfrm flipH="1">
                <a:off x="5494338" y="2265363"/>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747">
                <a:extLst>
                  <a:ext uri="{FF2B5EF4-FFF2-40B4-BE49-F238E27FC236}">
                    <a16:creationId xmlns:a16="http://schemas.microsoft.com/office/drawing/2014/main" id="{8A7C8422-D6C5-41D3-8E9C-2A9586130596}"/>
                  </a:ext>
                </a:extLst>
              </p:cNvPr>
              <p:cNvSpPr>
                <a:spLocks noChangeShapeType="1"/>
              </p:cNvSpPr>
              <p:nvPr/>
            </p:nvSpPr>
            <p:spPr bwMode="auto">
              <a:xfrm flipH="1">
                <a:off x="5494338" y="2368551"/>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748">
                <a:extLst>
                  <a:ext uri="{FF2B5EF4-FFF2-40B4-BE49-F238E27FC236}">
                    <a16:creationId xmlns:a16="http://schemas.microsoft.com/office/drawing/2014/main" id="{C0F710AA-7A40-41C0-9E1F-E9BEFFCC22A4}"/>
                  </a:ext>
                </a:extLst>
              </p:cNvPr>
              <p:cNvSpPr>
                <a:spLocks noChangeShapeType="1"/>
              </p:cNvSpPr>
              <p:nvPr/>
            </p:nvSpPr>
            <p:spPr bwMode="auto">
              <a:xfrm flipH="1">
                <a:off x="5494338" y="2471738"/>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749">
                <a:extLst>
                  <a:ext uri="{FF2B5EF4-FFF2-40B4-BE49-F238E27FC236}">
                    <a16:creationId xmlns:a16="http://schemas.microsoft.com/office/drawing/2014/main" id="{A98FE2F9-6BFC-4231-9344-73ABC80A22D7}"/>
                  </a:ext>
                </a:extLst>
              </p:cNvPr>
              <p:cNvSpPr>
                <a:spLocks noChangeShapeType="1"/>
              </p:cNvSpPr>
              <p:nvPr/>
            </p:nvSpPr>
            <p:spPr bwMode="auto">
              <a:xfrm flipH="1">
                <a:off x="5494338" y="2678113"/>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750">
                <a:extLst>
                  <a:ext uri="{FF2B5EF4-FFF2-40B4-BE49-F238E27FC236}">
                    <a16:creationId xmlns:a16="http://schemas.microsoft.com/office/drawing/2014/main" id="{3B3EEC16-9BB5-4062-A526-79547625AC6E}"/>
                  </a:ext>
                </a:extLst>
              </p:cNvPr>
              <p:cNvSpPr>
                <a:spLocks noChangeShapeType="1"/>
              </p:cNvSpPr>
              <p:nvPr/>
            </p:nvSpPr>
            <p:spPr bwMode="auto">
              <a:xfrm flipH="1">
                <a:off x="5494338" y="2781301"/>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5" name="Group 74">
              <a:extLst>
                <a:ext uri="{FF2B5EF4-FFF2-40B4-BE49-F238E27FC236}">
                  <a16:creationId xmlns:a16="http://schemas.microsoft.com/office/drawing/2014/main" id="{A5DAD8DD-A678-4DA6-A720-5898DC776728}"/>
                </a:ext>
              </a:extLst>
            </p:cNvPr>
            <p:cNvGrpSpPr>
              <a:grpSpLocks noChangeAspect="1"/>
            </p:cNvGrpSpPr>
            <p:nvPr userDrawn="1"/>
          </p:nvGrpSpPr>
          <p:grpSpPr>
            <a:xfrm>
              <a:off x="5335771" y="3930763"/>
              <a:ext cx="417626" cy="385098"/>
              <a:chOff x="5781675" y="4732338"/>
              <a:chExt cx="631825" cy="582613"/>
            </a:xfrm>
          </p:grpSpPr>
          <p:sp>
            <p:nvSpPr>
              <p:cNvPr id="225" name="Freeform 578">
                <a:extLst>
                  <a:ext uri="{FF2B5EF4-FFF2-40B4-BE49-F238E27FC236}">
                    <a16:creationId xmlns:a16="http://schemas.microsoft.com/office/drawing/2014/main" id="{6AC3FD46-CC6E-4FBB-9B6D-67943E2DA321}"/>
                  </a:ext>
                </a:extLst>
              </p:cNvPr>
              <p:cNvSpPr>
                <a:spLocks/>
              </p:cNvSpPr>
              <p:nvPr/>
            </p:nvSpPr>
            <p:spPr bwMode="auto">
              <a:xfrm>
                <a:off x="5781675" y="4922838"/>
                <a:ext cx="631825" cy="174625"/>
              </a:xfrm>
              <a:custGeom>
                <a:avLst/>
                <a:gdLst>
                  <a:gd name="T0" fmla="*/ 398 w 398"/>
                  <a:gd name="T1" fmla="*/ 63 h 110"/>
                  <a:gd name="T2" fmla="*/ 256 w 398"/>
                  <a:gd name="T3" fmla="*/ 63 h 110"/>
                  <a:gd name="T4" fmla="*/ 213 w 398"/>
                  <a:gd name="T5" fmla="*/ 110 h 110"/>
                  <a:gd name="T6" fmla="*/ 163 w 398"/>
                  <a:gd name="T7" fmla="*/ 0 h 110"/>
                  <a:gd name="T8" fmla="*/ 120 w 398"/>
                  <a:gd name="T9" fmla="*/ 63 h 110"/>
                  <a:gd name="T10" fmla="*/ 0 w 398"/>
                  <a:gd name="T11" fmla="*/ 63 h 110"/>
                </a:gdLst>
                <a:ahLst/>
                <a:cxnLst>
                  <a:cxn ang="0">
                    <a:pos x="T0" y="T1"/>
                  </a:cxn>
                  <a:cxn ang="0">
                    <a:pos x="T2" y="T3"/>
                  </a:cxn>
                  <a:cxn ang="0">
                    <a:pos x="T4" y="T5"/>
                  </a:cxn>
                  <a:cxn ang="0">
                    <a:pos x="T6" y="T7"/>
                  </a:cxn>
                  <a:cxn ang="0">
                    <a:pos x="T8" y="T9"/>
                  </a:cxn>
                  <a:cxn ang="0">
                    <a:pos x="T10" y="T11"/>
                  </a:cxn>
                </a:cxnLst>
                <a:rect l="0" t="0" r="r" b="b"/>
                <a:pathLst>
                  <a:path w="398" h="110">
                    <a:moveTo>
                      <a:pt x="398" y="63"/>
                    </a:moveTo>
                    <a:lnTo>
                      <a:pt x="256" y="63"/>
                    </a:lnTo>
                    <a:lnTo>
                      <a:pt x="213" y="110"/>
                    </a:lnTo>
                    <a:lnTo>
                      <a:pt x="163" y="0"/>
                    </a:lnTo>
                    <a:lnTo>
                      <a:pt x="120" y="63"/>
                    </a:lnTo>
                    <a:lnTo>
                      <a:pt x="0" y="63"/>
                    </a:lnTo>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Freeform 579">
                <a:extLst>
                  <a:ext uri="{FF2B5EF4-FFF2-40B4-BE49-F238E27FC236}">
                    <a16:creationId xmlns:a16="http://schemas.microsoft.com/office/drawing/2014/main" id="{58A5D1F7-A99F-486E-A24B-F48C7E4AE37F}"/>
                  </a:ext>
                </a:extLst>
              </p:cNvPr>
              <p:cNvSpPr>
                <a:spLocks/>
              </p:cNvSpPr>
              <p:nvPr/>
            </p:nvSpPr>
            <p:spPr bwMode="auto">
              <a:xfrm>
                <a:off x="5878513" y="5094288"/>
                <a:ext cx="439738" cy="220663"/>
              </a:xfrm>
              <a:custGeom>
                <a:avLst/>
                <a:gdLst>
                  <a:gd name="T0" fmla="*/ 0 w 277"/>
                  <a:gd name="T1" fmla="*/ 0 h 139"/>
                  <a:gd name="T2" fmla="*/ 138 w 277"/>
                  <a:gd name="T3" fmla="*/ 139 h 139"/>
                  <a:gd name="T4" fmla="*/ 138 w 277"/>
                  <a:gd name="T5" fmla="*/ 139 h 139"/>
                  <a:gd name="T6" fmla="*/ 138 w 277"/>
                  <a:gd name="T7" fmla="*/ 139 h 139"/>
                  <a:gd name="T8" fmla="*/ 138 w 277"/>
                  <a:gd name="T9" fmla="*/ 139 h 139"/>
                  <a:gd name="T10" fmla="*/ 138 w 277"/>
                  <a:gd name="T11" fmla="*/ 139 h 139"/>
                  <a:gd name="T12" fmla="*/ 277 w 277"/>
                  <a:gd name="T13" fmla="*/ 0 h 139"/>
                </a:gdLst>
                <a:ahLst/>
                <a:cxnLst>
                  <a:cxn ang="0">
                    <a:pos x="T0" y="T1"/>
                  </a:cxn>
                  <a:cxn ang="0">
                    <a:pos x="T2" y="T3"/>
                  </a:cxn>
                  <a:cxn ang="0">
                    <a:pos x="T4" y="T5"/>
                  </a:cxn>
                  <a:cxn ang="0">
                    <a:pos x="T6" y="T7"/>
                  </a:cxn>
                  <a:cxn ang="0">
                    <a:pos x="T8" y="T9"/>
                  </a:cxn>
                  <a:cxn ang="0">
                    <a:pos x="T10" y="T11"/>
                  </a:cxn>
                  <a:cxn ang="0">
                    <a:pos x="T12" y="T13"/>
                  </a:cxn>
                </a:cxnLst>
                <a:rect l="0" t="0" r="r" b="b"/>
                <a:pathLst>
                  <a:path w="277" h="139">
                    <a:moveTo>
                      <a:pt x="0" y="0"/>
                    </a:moveTo>
                    <a:lnTo>
                      <a:pt x="138" y="139"/>
                    </a:lnTo>
                    <a:lnTo>
                      <a:pt x="138" y="139"/>
                    </a:lnTo>
                    <a:lnTo>
                      <a:pt x="138" y="139"/>
                    </a:lnTo>
                    <a:lnTo>
                      <a:pt x="138" y="139"/>
                    </a:lnTo>
                    <a:lnTo>
                      <a:pt x="138" y="139"/>
                    </a:lnTo>
                    <a:lnTo>
                      <a:pt x="277" y="0"/>
                    </a:lnTo>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Freeform 580">
                <a:extLst>
                  <a:ext uri="{FF2B5EF4-FFF2-40B4-BE49-F238E27FC236}">
                    <a16:creationId xmlns:a16="http://schemas.microsoft.com/office/drawing/2014/main" id="{3A1A505D-898B-4770-AAE5-CA1B4937D007}"/>
                  </a:ext>
                </a:extLst>
              </p:cNvPr>
              <p:cNvSpPr>
                <a:spLocks/>
              </p:cNvSpPr>
              <p:nvPr/>
            </p:nvSpPr>
            <p:spPr bwMode="auto">
              <a:xfrm>
                <a:off x="5805488" y="4732338"/>
                <a:ext cx="554038" cy="288925"/>
              </a:xfrm>
              <a:custGeom>
                <a:avLst/>
                <a:gdLst>
                  <a:gd name="T0" fmla="*/ 203 w 203"/>
                  <a:gd name="T1" fmla="*/ 82 h 106"/>
                  <a:gd name="T2" fmla="*/ 107 w 203"/>
                  <a:gd name="T3" fmla="*/ 50 h 106"/>
                  <a:gd name="T4" fmla="*/ 13 w 203"/>
                  <a:gd name="T5" fmla="*/ 106 h 106"/>
                </a:gdLst>
                <a:ahLst/>
                <a:cxnLst>
                  <a:cxn ang="0">
                    <a:pos x="T0" y="T1"/>
                  </a:cxn>
                  <a:cxn ang="0">
                    <a:pos x="T2" y="T3"/>
                  </a:cxn>
                  <a:cxn ang="0">
                    <a:pos x="T4" y="T5"/>
                  </a:cxn>
                </a:cxnLst>
                <a:rect l="0" t="0" r="r" b="b"/>
                <a:pathLst>
                  <a:path w="203" h="106">
                    <a:moveTo>
                      <a:pt x="203" y="82"/>
                    </a:moveTo>
                    <a:cubicBezTo>
                      <a:pt x="196" y="39"/>
                      <a:pt x="144" y="8"/>
                      <a:pt x="107" y="50"/>
                    </a:cubicBezTo>
                    <a:cubicBezTo>
                      <a:pt x="64" y="0"/>
                      <a:pt x="0" y="53"/>
                      <a:pt x="13" y="106"/>
                    </a:cubicBezTo>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6" name="Group 75">
              <a:extLst>
                <a:ext uri="{FF2B5EF4-FFF2-40B4-BE49-F238E27FC236}">
                  <a16:creationId xmlns:a16="http://schemas.microsoft.com/office/drawing/2014/main" id="{E748204A-6008-412F-AEE4-017EA7DECE41}"/>
                </a:ext>
              </a:extLst>
            </p:cNvPr>
            <p:cNvGrpSpPr>
              <a:grpSpLocks noChangeAspect="1"/>
            </p:cNvGrpSpPr>
            <p:nvPr/>
          </p:nvGrpSpPr>
          <p:grpSpPr>
            <a:xfrm>
              <a:off x="5950424" y="2106820"/>
              <a:ext cx="298157" cy="387012"/>
              <a:chOff x="7061200" y="3563938"/>
              <a:chExt cx="239713" cy="311150"/>
            </a:xfrm>
          </p:grpSpPr>
          <p:sp>
            <p:nvSpPr>
              <p:cNvPr id="211" name="Freeform 429">
                <a:extLst>
                  <a:ext uri="{FF2B5EF4-FFF2-40B4-BE49-F238E27FC236}">
                    <a16:creationId xmlns:a16="http://schemas.microsoft.com/office/drawing/2014/main" id="{68B92A66-6103-4101-AC5E-8873282761B2}"/>
                  </a:ext>
                </a:extLst>
              </p:cNvPr>
              <p:cNvSpPr>
                <a:spLocks/>
              </p:cNvSpPr>
              <p:nvPr/>
            </p:nvSpPr>
            <p:spPr bwMode="auto">
              <a:xfrm>
                <a:off x="7061200" y="3775075"/>
                <a:ext cx="239713" cy="100013"/>
              </a:xfrm>
              <a:custGeom>
                <a:avLst/>
                <a:gdLst>
                  <a:gd name="T0" fmla="*/ 75 w 88"/>
                  <a:gd name="T1" fmla="*/ 11 h 37"/>
                  <a:gd name="T2" fmla="*/ 44 w 88"/>
                  <a:gd name="T3" fmla="*/ 15 h 37"/>
                  <a:gd name="T4" fmla="*/ 13 w 88"/>
                  <a:gd name="T5" fmla="*/ 11 h 37"/>
                  <a:gd name="T6" fmla="*/ 0 w 88"/>
                  <a:gd name="T7" fmla="*/ 0 h 37"/>
                  <a:gd name="T8" fmla="*/ 0 w 88"/>
                  <a:gd name="T9" fmla="*/ 21 h 37"/>
                  <a:gd name="T10" fmla="*/ 13 w 88"/>
                  <a:gd name="T11" fmla="*/ 33 h 37"/>
                  <a:gd name="T12" fmla="*/ 44 w 88"/>
                  <a:gd name="T13" fmla="*/ 37 h 37"/>
                  <a:gd name="T14" fmla="*/ 75 w 88"/>
                  <a:gd name="T15" fmla="*/ 33 h 37"/>
                  <a:gd name="T16" fmla="*/ 88 w 88"/>
                  <a:gd name="T17" fmla="*/ 21 h 37"/>
                  <a:gd name="T18" fmla="*/ 88 w 88"/>
                  <a:gd name="T19" fmla="*/ 0 h 37"/>
                  <a:gd name="T20" fmla="*/ 75 w 88"/>
                  <a:gd name="T21"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37">
                    <a:moveTo>
                      <a:pt x="75" y="11"/>
                    </a:moveTo>
                    <a:cubicBezTo>
                      <a:pt x="67" y="14"/>
                      <a:pt x="56" y="15"/>
                      <a:pt x="44" y="15"/>
                    </a:cubicBezTo>
                    <a:cubicBezTo>
                      <a:pt x="32" y="15"/>
                      <a:pt x="21" y="14"/>
                      <a:pt x="13" y="11"/>
                    </a:cubicBezTo>
                    <a:cubicBezTo>
                      <a:pt x="5" y="8"/>
                      <a:pt x="0" y="5"/>
                      <a:pt x="0" y="0"/>
                    </a:cubicBezTo>
                    <a:cubicBezTo>
                      <a:pt x="0" y="21"/>
                      <a:pt x="0" y="21"/>
                      <a:pt x="0" y="21"/>
                    </a:cubicBezTo>
                    <a:cubicBezTo>
                      <a:pt x="0" y="26"/>
                      <a:pt x="5" y="30"/>
                      <a:pt x="13" y="33"/>
                    </a:cubicBezTo>
                    <a:cubicBezTo>
                      <a:pt x="21" y="36"/>
                      <a:pt x="32" y="37"/>
                      <a:pt x="44" y="37"/>
                    </a:cubicBezTo>
                    <a:cubicBezTo>
                      <a:pt x="56" y="37"/>
                      <a:pt x="67" y="36"/>
                      <a:pt x="75" y="33"/>
                    </a:cubicBezTo>
                    <a:cubicBezTo>
                      <a:pt x="83" y="30"/>
                      <a:pt x="88" y="26"/>
                      <a:pt x="88" y="21"/>
                    </a:cubicBezTo>
                    <a:cubicBezTo>
                      <a:pt x="88" y="0"/>
                      <a:pt x="88" y="0"/>
                      <a:pt x="88" y="0"/>
                    </a:cubicBezTo>
                    <a:cubicBezTo>
                      <a:pt x="88" y="5"/>
                      <a:pt x="83" y="8"/>
                      <a:pt x="75" y="11"/>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Freeform 430">
                <a:extLst>
                  <a:ext uri="{FF2B5EF4-FFF2-40B4-BE49-F238E27FC236}">
                    <a16:creationId xmlns:a16="http://schemas.microsoft.com/office/drawing/2014/main" id="{129D7F79-1661-48F6-88DE-18DE2E9CDBFD}"/>
                  </a:ext>
                </a:extLst>
              </p:cNvPr>
              <p:cNvSpPr>
                <a:spLocks/>
              </p:cNvSpPr>
              <p:nvPr/>
            </p:nvSpPr>
            <p:spPr bwMode="auto">
              <a:xfrm>
                <a:off x="7061200" y="3697288"/>
                <a:ext cx="239713" cy="96838"/>
              </a:xfrm>
              <a:custGeom>
                <a:avLst/>
                <a:gdLst>
                  <a:gd name="T0" fmla="*/ 75 w 88"/>
                  <a:gd name="T1" fmla="*/ 11 h 35"/>
                  <a:gd name="T2" fmla="*/ 44 w 88"/>
                  <a:gd name="T3" fmla="*/ 15 h 35"/>
                  <a:gd name="T4" fmla="*/ 13 w 88"/>
                  <a:gd name="T5" fmla="*/ 11 h 35"/>
                  <a:gd name="T6" fmla="*/ 0 w 88"/>
                  <a:gd name="T7" fmla="*/ 0 h 35"/>
                  <a:gd name="T8" fmla="*/ 0 w 88"/>
                  <a:gd name="T9" fmla="*/ 17 h 35"/>
                  <a:gd name="T10" fmla="*/ 0 w 88"/>
                  <a:gd name="T11" fmla="*/ 18 h 35"/>
                  <a:gd name="T12" fmla="*/ 13 w 88"/>
                  <a:gd name="T13" fmla="*/ 30 h 35"/>
                  <a:gd name="T14" fmla="*/ 44 w 88"/>
                  <a:gd name="T15" fmla="*/ 35 h 35"/>
                  <a:gd name="T16" fmla="*/ 75 w 88"/>
                  <a:gd name="T17" fmla="*/ 30 h 35"/>
                  <a:gd name="T18" fmla="*/ 88 w 88"/>
                  <a:gd name="T19" fmla="*/ 18 h 35"/>
                  <a:gd name="T20" fmla="*/ 88 w 88"/>
                  <a:gd name="T21" fmla="*/ 17 h 35"/>
                  <a:gd name="T22" fmla="*/ 88 w 88"/>
                  <a:gd name="T23" fmla="*/ 0 h 35"/>
                  <a:gd name="T24" fmla="*/ 75 w 88"/>
                  <a:gd name="T2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35">
                    <a:moveTo>
                      <a:pt x="75" y="11"/>
                    </a:moveTo>
                    <a:cubicBezTo>
                      <a:pt x="67" y="13"/>
                      <a:pt x="56" y="15"/>
                      <a:pt x="44" y="15"/>
                    </a:cubicBezTo>
                    <a:cubicBezTo>
                      <a:pt x="32" y="15"/>
                      <a:pt x="21" y="13"/>
                      <a:pt x="13" y="11"/>
                    </a:cubicBezTo>
                    <a:cubicBezTo>
                      <a:pt x="5" y="8"/>
                      <a:pt x="0" y="5"/>
                      <a:pt x="0" y="0"/>
                    </a:cubicBezTo>
                    <a:cubicBezTo>
                      <a:pt x="0" y="17"/>
                      <a:pt x="0" y="17"/>
                      <a:pt x="0" y="17"/>
                    </a:cubicBezTo>
                    <a:cubicBezTo>
                      <a:pt x="0" y="18"/>
                      <a:pt x="0" y="18"/>
                      <a:pt x="0" y="18"/>
                    </a:cubicBezTo>
                    <a:cubicBezTo>
                      <a:pt x="0" y="23"/>
                      <a:pt x="5" y="27"/>
                      <a:pt x="13" y="30"/>
                    </a:cubicBezTo>
                    <a:cubicBezTo>
                      <a:pt x="21" y="33"/>
                      <a:pt x="32" y="35"/>
                      <a:pt x="44" y="35"/>
                    </a:cubicBezTo>
                    <a:cubicBezTo>
                      <a:pt x="56" y="35"/>
                      <a:pt x="67" y="33"/>
                      <a:pt x="75" y="30"/>
                    </a:cubicBezTo>
                    <a:cubicBezTo>
                      <a:pt x="83" y="27"/>
                      <a:pt x="88" y="23"/>
                      <a:pt x="88" y="18"/>
                    </a:cubicBezTo>
                    <a:cubicBezTo>
                      <a:pt x="88" y="17"/>
                      <a:pt x="88" y="17"/>
                      <a:pt x="88" y="17"/>
                    </a:cubicBezTo>
                    <a:cubicBezTo>
                      <a:pt x="88" y="0"/>
                      <a:pt x="88" y="0"/>
                      <a:pt x="88" y="0"/>
                    </a:cubicBezTo>
                    <a:cubicBezTo>
                      <a:pt x="88" y="5"/>
                      <a:pt x="83" y="8"/>
                      <a:pt x="75" y="11"/>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Freeform 431">
                <a:extLst>
                  <a:ext uri="{FF2B5EF4-FFF2-40B4-BE49-F238E27FC236}">
                    <a16:creationId xmlns:a16="http://schemas.microsoft.com/office/drawing/2014/main" id="{4C0B0A66-38C7-4A7A-A1F7-34347F83170B}"/>
                  </a:ext>
                </a:extLst>
              </p:cNvPr>
              <p:cNvSpPr>
                <a:spLocks/>
              </p:cNvSpPr>
              <p:nvPr/>
            </p:nvSpPr>
            <p:spPr bwMode="auto">
              <a:xfrm>
                <a:off x="7061200" y="3608388"/>
                <a:ext cx="239713" cy="107950"/>
              </a:xfrm>
              <a:custGeom>
                <a:avLst/>
                <a:gdLst>
                  <a:gd name="T0" fmla="*/ 75 w 88"/>
                  <a:gd name="T1" fmla="*/ 12 h 40"/>
                  <a:gd name="T2" fmla="*/ 44 w 88"/>
                  <a:gd name="T3" fmla="*/ 17 h 40"/>
                  <a:gd name="T4" fmla="*/ 13 w 88"/>
                  <a:gd name="T5" fmla="*/ 12 h 40"/>
                  <a:gd name="T6" fmla="*/ 0 w 88"/>
                  <a:gd name="T7" fmla="*/ 0 h 40"/>
                  <a:gd name="T8" fmla="*/ 0 w 88"/>
                  <a:gd name="T9" fmla="*/ 0 h 40"/>
                  <a:gd name="T10" fmla="*/ 0 w 88"/>
                  <a:gd name="T11" fmla="*/ 20 h 40"/>
                  <a:gd name="T12" fmla="*/ 0 w 88"/>
                  <a:gd name="T13" fmla="*/ 23 h 40"/>
                  <a:gd name="T14" fmla="*/ 13 w 88"/>
                  <a:gd name="T15" fmla="*/ 35 h 40"/>
                  <a:gd name="T16" fmla="*/ 44 w 88"/>
                  <a:gd name="T17" fmla="*/ 40 h 40"/>
                  <a:gd name="T18" fmla="*/ 75 w 88"/>
                  <a:gd name="T19" fmla="*/ 35 h 40"/>
                  <a:gd name="T20" fmla="*/ 88 w 88"/>
                  <a:gd name="T21" fmla="*/ 23 h 40"/>
                  <a:gd name="T22" fmla="*/ 88 w 88"/>
                  <a:gd name="T23" fmla="*/ 20 h 40"/>
                  <a:gd name="T24" fmla="*/ 88 w 88"/>
                  <a:gd name="T25" fmla="*/ 0 h 40"/>
                  <a:gd name="T26" fmla="*/ 88 w 88"/>
                  <a:gd name="T27" fmla="*/ 0 h 40"/>
                  <a:gd name="T28" fmla="*/ 75 w 88"/>
                  <a:gd name="T29"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40">
                    <a:moveTo>
                      <a:pt x="75" y="12"/>
                    </a:moveTo>
                    <a:cubicBezTo>
                      <a:pt x="67" y="15"/>
                      <a:pt x="56" y="17"/>
                      <a:pt x="44" y="17"/>
                    </a:cubicBezTo>
                    <a:cubicBezTo>
                      <a:pt x="32" y="17"/>
                      <a:pt x="21" y="15"/>
                      <a:pt x="13" y="12"/>
                    </a:cubicBezTo>
                    <a:cubicBezTo>
                      <a:pt x="5" y="9"/>
                      <a:pt x="0" y="5"/>
                      <a:pt x="0" y="0"/>
                    </a:cubicBezTo>
                    <a:cubicBezTo>
                      <a:pt x="0" y="0"/>
                      <a:pt x="0" y="0"/>
                      <a:pt x="0" y="0"/>
                    </a:cubicBezTo>
                    <a:cubicBezTo>
                      <a:pt x="0" y="20"/>
                      <a:pt x="0" y="20"/>
                      <a:pt x="0" y="20"/>
                    </a:cubicBezTo>
                    <a:cubicBezTo>
                      <a:pt x="0" y="23"/>
                      <a:pt x="0" y="23"/>
                      <a:pt x="0" y="23"/>
                    </a:cubicBezTo>
                    <a:cubicBezTo>
                      <a:pt x="0" y="28"/>
                      <a:pt x="5" y="32"/>
                      <a:pt x="13" y="35"/>
                    </a:cubicBezTo>
                    <a:cubicBezTo>
                      <a:pt x="21" y="38"/>
                      <a:pt x="32" y="40"/>
                      <a:pt x="44" y="40"/>
                    </a:cubicBezTo>
                    <a:cubicBezTo>
                      <a:pt x="56" y="40"/>
                      <a:pt x="67" y="38"/>
                      <a:pt x="75" y="35"/>
                    </a:cubicBezTo>
                    <a:cubicBezTo>
                      <a:pt x="83" y="32"/>
                      <a:pt x="88" y="28"/>
                      <a:pt x="88" y="23"/>
                    </a:cubicBezTo>
                    <a:cubicBezTo>
                      <a:pt x="88" y="20"/>
                      <a:pt x="88" y="20"/>
                      <a:pt x="88" y="20"/>
                    </a:cubicBezTo>
                    <a:cubicBezTo>
                      <a:pt x="88" y="0"/>
                      <a:pt x="88" y="0"/>
                      <a:pt x="88" y="0"/>
                    </a:cubicBezTo>
                    <a:cubicBezTo>
                      <a:pt x="88" y="0"/>
                      <a:pt x="88" y="0"/>
                      <a:pt x="88" y="0"/>
                    </a:cubicBezTo>
                    <a:cubicBezTo>
                      <a:pt x="88" y="5"/>
                      <a:pt x="83" y="9"/>
                      <a:pt x="75" y="12"/>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Freeform 432">
                <a:extLst>
                  <a:ext uri="{FF2B5EF4-FFF2-40B4-BE49-F238E27FC236}">
                    <a16:creationId xmlns:a16="http://schemas.microsoft.com/office/drawing/2014/main" id="{7DC4804E-B516-4887-BF8F-539E6727CB5D}"/>
                  </a:ext>
                </a:extLst>
              </p:cNvPr>
              <p:cNvSpPr>
                <a:spLocks/>
              </p:cNvSpPr>
              <p:nvPr/>
            </p:nvSpPr>
            <p:spPr bwMode="auto">
              <a:xfrm>
                <a:off x="7061200" y="3563938"/>
                <a:ext cx="239713" cy="90488"/>
              </a:xfrm>
              <a:custGeom>
                <a:avLst/>
                <a:gdLst>
                  <a:gd name="T0" fmla="*/ 13 w 88"/>
                  <a:gd name="T1" fmla="*/ 28 h 33"/>
                  <a:gd name="T2" fmla="*/ 44 w 88"/>
                  <a:gd name="T3" fmla="*/ 33 h 33"/>
                  <a:gd name="T4" fmla="*/ 75 w 88"/>
                  <a:gd name="T5" fmla="*/ 28 h 33"/>
                  <a:gd name="T6" fmla="*/ 88 w 88"/>
                  <a:gd name="T7" fmla="*/ 16 h 33"/>
                  <a:gd name="T8" fmla="*/ 88 w 88"/>
                  <a:gd name="T9" fmla="*/ 16 h 33"/>
                  <a:gd name="T10" fmla="*/ 44 w 88"/>
                  <a:gd name="T11" fmla="*/ 0 h 33"/>
                  <a:gd name="T12" fmla="*/ 0 w 88"/>
                  <a:gd name="T13" fmla="*/ 16 h 33"/>
                  <a:gd name="T14" fmla="*/ 0 w 88"/>
                  <a:gd name="T15" fmla="*/ 16 h 33"/>
                  <a:gd name="T16" fmla="*/ 13 w 88"/>
                  <a:gd name="T17" fmla="*/ 2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33">
                    <a:moveTo>
                      <a:pt x="13" y="28"/>
                    </a:moveTo>
                    <a:cubicBezTo>
                      <a:pt x="21" y="31"/>
                      <a:pt x="32" y="33"/>
                      <a:pt x="44" y="33"/>
                    </a:cubicBezTo>
                    <a:cubicBezTo>
                      <a:pt x="56" y="33"/>
                      <a:pt x="67" y="31"/>
                      <a:pt x="75" y="28"/>
                    </a:cubicBezTo>
                    <a:cubicBezTo>
                      <a:pt x="83" y="25"/>
                      <a:pt x="88" y="21"/>
                      <a:pt x="88" y="16"/>
                    </a:cubicBezTo>
                    <a:cubicBezTo>
                      <a:pt x="88" y="16"/>
                      <a:pt x="88" y="16"/>
                      <a:pt x="88" y="16"/>
                    </a:cubicBezTo>
                    <a:cubicBezTo>
                      <a:pt x="88" y="7"/>
                      <a:pt x="69" y="0"/>
                      <a:pt x="44" y="0"/>
                    </a:cubicBezTo>
                    <a:cubicBezTo>
                      <a:pt x="20" y="0"/>
                      <a:pt x="0" y="7"/>
                      <a:pt x="0" y="16"/>
                    </a:cubicBezTo>
                    <a:cubicBezTo>
                      <a:pt x="0" y="16"/>
                      <a:pt x="0" y="16"/>
                      <a:pt x="0" y="16"/>
                    </a:cubicBezTo>
                    <a:cubicBezTo>
                      <a:pt x="0" y="21"/>
                      <a:pt x="5" y="25"/>
                      <a:pt x="13" y="28"/>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Freeform 433">
                <a:extLst>
                  <a:ext uri="{FF2B5EF4-FFF2-40B4-BE49-F238E27FC236}">
                    <a16:creationId xmlns:a16="http://schemas.microsoft.com/office/drawing/2014/main" id="{A0FAD6DF-BF91-426F-B571-61C0DFAD7C04}"/>
                  </a:ext>
                </a:extLst>
              </p:cNvPr>
              <p:cNvSpPr>
                <a:spLocks/>
              </p:cNvSpPr>
              <p:nvPr/>
            </p:nvSpPr>
            <p:spPr bwMode="auto">
              <a:xfrm>
                <a:off x="7061200" y="3608388"/>
                <a:ext cx="0" cy="176213"/>
              </a:xfrm>
              <a:custGeom>
                <a:avLst/>
                <a:gdLst>
                  <a:gd name="T0" fmla="*/ 111 h 111"/>
                  <a:gd name="T1" fmla="*/ 0 h 111"/>
                  <a:gd name="T2" fmla="*/ 111 h 111"/>
                </a:gdLst>
                <a:ahLst/>
                <a:cxnLst>
                  <a:cxn ang="0">
                    <a:pos x="0" y="T0"/>
                  </a:cxn>
                  <a:cxn ang="0">
                    <a:pos x="0" y="T1"/>
                  </a:cxn>
                  <a:cxn ang="0">
                    <a:pos x="0" y="T2"/>
                  </a:cxn>
                </a:cxnLst>
                <a:rect l="0" t="0" r="r" b="b"/>
                <a:pathLst>
                  <a:path h="111">
                    <a:moveTo>
                      <a:pt x="0" y="111"/>
                    </a:moveTo>
                    <a:lnTo>
                      <a:pt x="0" y="0"/>
                    </a:lnTo>
                    <a:lnTo>
                      <a:pt x="0" y="111"/>
                    </a:lnTo>
                    <a:close/>
                  </a:path>
                </a:pathLst>
              </a:custGeom>
              <a:solidFill>
                <a:srgbClr val="A5D2FA"/>
              </a:solidFill>
              <a:ln w="15240">
                <a:solidFill>
                  <a:schemeClr val="accent6"/>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Line 434">
                <a:extLst>
                  <a:ext uri="{FF2B5EF4-FFF2-40B4-BE49-F238E27FC236}">
                    <a16:creationId xmlns:a16="http://schemas.microsoft.com/office/drawing/2014/main" id="{39BD0A5A-EC3C-43A9-ADE9-A83E18E6CDE1}"/>
                  </a:ext>
                </a:extLst>
              </p:cNvPr>
              <p:cNvSpPr>
                <a:spLocks noChangeShapeType="1"/>
              </p:cNvSpPr>
              <p:nvPr/>
            </p:nvSpPr>
            <p:spPr bwMode="auto">
              <a:xfrm flipV="1">
                <a:off x="7061200" y="3608388"/>
                <a:ext cx="0" cy="176213"/>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Freeform 435">
                <a:extLst>
                  <a:ext uri="{FF2B5EF4-FFF2-40B4-BE49-F238E27FC236}">
                    <a16:creationId xmlns:a16="http://schemas.microsoft.com/office/drawing/2014/main" id="{16006E7C-12F3-47C4-A0A2-10046EFB76FC}"/>
                  </a:ext>
                </a:extLst>
              </p:cNvPr>
              <p:cNvSpPr>
                <a:spLocks/>
              </p:cNvSpPr>
              <p:nvPr/>
            </p:nvSpPr>
            <p:spPr bwMode="auto">
              <a:xfrm>
                <a:off x="7300913" y="3608388"/>
                <a:ext cx="0" cy="176213"/>
              </a:xfrm>
              <a:custGeom>
                <a:avLst/>
                <a:gdLst>
                  <a:gd name="T0" fmla="*/ 111 h 111"/>
                  <a:gd name="T1" fmla="*/ 0 h 111"/>
                  <a:gd name="T2" fmla="*/ 111 h 111"/>
                </a:gdLst>
                <a:ahLst/>
                <a:cxnLst>
                  <a:cxn ang="0">
                    <a:pos x="0" y="T0"/>
                  </a:cxn>
                  <a:cxn ang="0">
                    <a:pos x="0" y="T1"/>
                  </a:cxn>
                  <a:cxn ang="0">
                    <a:pos x="0" y="T2"/>
                  </a:cxn>
                </a:cxnLst>
                <a:rect l="0" t="0" r="r" b="b"/>
                <a:pathLst>
                  <a:path h="111">
                    <a:moveTo>
                      <a:pt x="0" y="111"/>
                    </a:moveTo>
                    <a:lnTo>
                      <a:pt x="0" y="0"/>
                    </a:lnTo>
                    <a:lnTo>
                      <a:pt x="0" y="111"/>
                    </a:lnTo>
                    <a:close/>
                  </a:path>
                </a:pathLst>
              </a:custGeom>
              <a:solidFill>
                <a:srgbClr val="A5D2FA"/>
              </a:solidFill>
              <a:ln w="15240">
                <a:solidFill>
                  <a:schemeClr val="accent6"/>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Line 436">
                <a:extLst>
                  <a:ext uri="{FF2B5EF4-FFF2-40B4-BE49-F238E27FC236}">
                    <a16:creationId xmlns:a16="http://schemas.microsoft.com/office/drawing/2014/main" id="{15C9664C-4AC7-4B75-8F86-7C170973D18E}"/>
                  </a:ext>
                </a:extLst>
              </p:cNvPr>
              <p:cNvSpPr>
                <a:spLocks noChangeShapeType="1"/>
              </p:cNvSpPr>
              <p:nvPr/>
            </p:nvSpPr>
            <p:spPr bwMode="auto">
              <a:xfrm flipV="1">
                <a:off x="7300913" y="3608388"/>
                <a:ext cx="0" cy="176213"/>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Rectangle 437">
                <a:extLst>
                  <a:ext uri="{FF2B5EF4-FFF2-40B4-BE49-F238E27FC236}">
                    <a16:creationId xmlns:a16="http://schemas.microsoft.com/office/drawing/2014/main" id="{4DAAC3D3-69A3-44A9-8E5A-3616655D244F}"/>
                  </a:ext>
                </a:extLst>
              </p:cNvPr>
              <p:cNvSpPr>
                <a:spLocks noChangeArrowheads="1"/>
              </p:cNvSpPr>
              <p:nvPr/>
            </p:nvSpPr>
            <p:spPr bwMode="auto">
              <a:xfrm>
                <a:off x="7272338" y="3673475"/>
                <a:ext cx="1588" cy="3175"/>
              </a:xfrm>
              <a:prstGeom prst="rect">
                <a:avLst/>
              </a:pr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Rectangle 438">
                <a:extLst>
                  <a:ext uri="{FF2B5EF4-FFF2-40B4-BE49-F238E27FC236}">
                    <a16:creationId xmlns:a16="http://schemas.microsoft.com/office/drawing/2014/main" id="{3BCD94FE-5AD7-4810-B99C-9DB5390AD687}"/>
                  </a:ext>
                </a:extLst>
              </p:cNvPr>
              <p:cNvSpPr>
                <a:spLocks noChangeArrowheads="1"/>
              </p:cNvSpPr>
              <p:nvPr/>
            </p:nvSpPr>
            <p:spPr bwMode="auto">
              <a:xfrm>
                <a:off x="7272338" y="3752850"/>
                <a:ext cx="1588" cy="3175"/>
              </a:xfrm>
              <a:prstGeom prst="rect">
                <a:avLst/>
              </a:pr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Rectangle 439">
                <a:extLst>
                  <a:ext uri="{FF2B5EF4-FFF2-40B4-BE49-F238E27FC236}">
                    <a16:creationId xmlns:a16="http://schemas.microsoft.com/office/drawing/2014/main" id="{A4694134-4685-4F6D-9EBA-B3D9AA2AE95D}"/>
                  </a:ext>
                </a:extLst>
              </p:cNvPr>
              <p:cNvSpPr>
                <a:spLocks noChangeArrowheads="1"/>
              </p:cNvSpPr>
              <p:nvPr/>
            </p:nvSpPr>
            <p:spPr bwMode="auto">
              <a:xfrm>
                <a:off x="7272338" y="3833813"/>
                <a:ext cx="1588" cy="3175"/>
              </a:xfrm>
              <a:prstGeom prst="rect">
                <a:avLst/>
              </a:pr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Freeform 440">
                <a:extLst>
                  <a:ext uri="{FF2B5EF4-FFF2-40B4-BE49-F238E27FC236}">
                    <a16:creationId xmlns:a16="http://schemas.microsoft.com/office/drawing/2014/main" id="{E843BC73-4780-457C-AD27-D3F10A0D6DA4}"/>
                  </a:ext>
                </a:extLst>
              </p:cNvPr>
              <p:cNvSpPr>
                <a:spLocks/>
              </p:cNvSpPr>
              <p:nvPr/>
            </p:nvSpPr>
            <p:spPr bwMode="auto">
              <a:xfrm>
                <a:off x="7061200" y="3640138"/>
                <a:ext cx="79375" cy="30163"/>
              </a:xfrm>
              <a:custGeom>
                <a:avLst/>
                <a:gdLst>
                  <a:gd name="T0" fmla="*/ 0 w 29"/>
                  <a:gd name="T1" fmla="*/ 0 h 11"/>
                  <a:gd name="T2" fmla="*/ 11 w 29"/>
                  <a:gd name="T3" fmla="*/ 7 h 11"/>
                  <a:gd name="T4" fmla="*/ 29 w 29"/>
                  <a:gd name="T5" fmla="*/ 11 h 11"/>
                </a:gdLst>
                <a:ahLst/>
                <a:cxnLst>
                  <a:cxn ang="0">
                    <a:pos x="T0" y="T1"/>
                  </a:cxn>
                  <a:cxn ang="0">
                    <a:pos x="T2" y="T3"/>
                  </a:cxn>
                  <a:cxn ang="0">
                    <a:pos x="T4" y="T5"/>
                  </a:cxn>
                </a:cxnLst>
                <a:rect l="0" t="0" r="r" b="b"/>
                <a:pathLst>
                  <a:path w="29" h="11">
                    <a:moveTo>
                      <a:pt x="0" y="0"/>
                    </a:moveTo>
                    <a:cubicBezTo>
                      <a:pt x="2" y="3"/>
                      <a:pt x="6" y="5"/>
                      <a:pt x="11" y="7"/>
                    </a:cubicBezTo>
                    <a:cubicBezTo>
                      <a:pt x="16" y="9"/>
                      <a:pt x="22" y="10"/>
                      <a:pt x="29" y="11"/>
                    </a:cubicBezTo>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Freeform 441">
                <a:extLst>
                  <a:ext uri="{FF2B5EF4-FFF2-40B4-BE49-F238E27FC236}">
                    <a16:creationId xmlns:a16="http://schemas.microsoft.com/office/drawing/2014/main" id="{95AD3A7D-3083-4753-A465-8FC86AC928A0}"/>
                  </a:ext>
                </a:extLst>
              </p:cNvPr>
              <p:cNvSpPr>
                <a:spLocks/>
              </p:cNvSpPr>
              <p:nvPr/>
            </p:nvSpPr>
            <p:spPr bwMode="auto">
              <a:xfrm>
                <a:off x="7061200" y="3725863"/>
                <a:ext cx="79375" cy="30163"/>
              </a:xfrm>
              <a:custGeom>
                <a:avLst/>
                <a:gdLst>
                  <a:gd name="T0" fmla="*/ 0 w 29"/>
                  <a:gd name="T1" fmla="*/ 0 h 11"/>
                  <a:gd name="T2" fmla="*/ 11 w 29"/>
                  <a:gd name="T3" fmla="*/ 7 h 11"/>
                  <a:gd name="T4" fmla="*/ 29 w 29"/>
                  <a:gd name="T5" fmla="*/ 11 h 11"/>
                </a:gdLst>
                <a:ahLst/>
                <a:cxnLst>
                  <a:cxn ang="0">
                    <a:pos x="T0" y="T1"/>
                  </a:cxn>
                  <a:cxn ang="0">
                    <a:pos x="T2" y="T3"/>
                  </a:cxn>
                  <a:cxn ang="0">
                    <a:pos x="T4" y="T5"/>
                  </a:cxn>
                </a:cxnLst>
                <a:rect l="0" t="0" r="r" b="b"/>
                <a:pathLst>
                  <a:path w="29" h="11">
                    <a:moveTo>
                      <a:pt x="0" y="0"/>
                    </a:moveTo>
                    <a:cubicBezTo>
                      <a:pt x="2" y="3"/>
                      <a:pt x="6" y="5"/>
                      <a:pt x="11" y="7"/>
                    </a:cubicBezTo>
                    <a:cubicBezTo>
                      <a:pt x="16" y="9"/>
                      <a:pt x="22" y="10"/>
                      <a:pt x="29" y="11"/>
                    </a:cubicBezTo>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Freeform 442">
                <a:extLst>
                  <a:ext uri="{FF2B5EF4-FFF2-40B4-BE49-F238E27FC236}">
                    <a16:creationId xmlns:a16="http://schemas.microsoft.com/office/drawing/2014/main" id="{3119E956-E898-4BC7-A7FE-5965CB443826}"/>
                  </a:ext>
                </a:extLst>
              </p:cNvPr>
              <p:cNvSpPr>
                <a:spLocks/>
              </p:cNvSpPr>
              <p:nvPr/>
            </p:nvSpPr>
            <p:spPr bwMode="auto">
              <a:xfrm>
                <a:off x="7061200" y="3803650"/>
                <a:ext cx="79375" cy="30163"/>
              </a:xfrm>
              <a:custGeom>
                <a:avLst/>
                <a:gdLst>
                  <a:gd name="T0" fmla="*/ 0 w 29"/>
                  <a:gd name="T1" fmla="*/ 0 h 11"/>
                  <a:gd name="T2" fmla="*/ 11 w 29"/>
                  <a:gd name="T3" fmla="*/ 7 h 11"/>
                  <a:gd name="T4" fmla="*/ 29 w 29"/>
                  <a:gd name="T5" fmla="*/ 11 h 11"/>
                </a:gdLst>
                <a:ahLst/>
                <a:cxnLst>
                  <a:cxn ang="0">
                    <a:pos x="T0" y="T1"/>
                  </a:cxn>
                  <a:cxn ang="0">
                    <a:pos x="T2" y="T3"/>
                  </a:cxn>
                  <a:cxn ang="0">
                    <a:pos x="T4" y="T5"/>
                  </a:cxn>
                </a:cxnLst>
                <a:rect l="0" t="0" r="r" b="b"/>
                <a:pathLst>
                  <a:path w="29" h="11">
                    <a:moveTo>
                      <a:pt x="0" y="0"/>
                    </a:moveTo>
                    <a:cubicBezTo>
                      <a:pt x="2" y="3"/>
                      <a:pt x="6" y="5"/>
                      <a:pt x="11" y="7"/>
                    </a:cubicBezTo>
                    <a:cubicBezTo>
                      <a:pt x="16" y="9"/>
                      <a:pt x="22" y="10"/>
                      <a:pt x="29" y="11"/>
                    </a:cubicBezTo>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7" name="Group 4">
              <a:extLst>
                <a:ext uri="{FF2B5EF4-FFF2-40B4-BE49-F238E27FC236}">
                  <a16:creationId xmlns:a16="http://schemas.microsoft.com/office/drawing/2014/main" id="{355203B9-7263-4B2F-AB6D-A32DC384862C}"/>
                </a:ext>
              </a:extLst>
            </p:cNvPr>
            <p:cNvGrpSpPr>
              <a:grpSpLocks noChangeAspect="1"/>
            </p:cNvGrpSpPr>
            <p:nvPr/>
          </p:nvGrpSpPr>
          <p:grpSpPr bwMode="auto">
            <a:xfrm>
              <a:off x="1415556" y="5421411"/>
              <a:ext cx="390906" cy="329152"/>
              <a:chOff x="7695" y="2700"/>
              <a:chExt cx="652" cy="549"/>
            </a:xfrm>
          </p:grpSpPr>
          <p:sp>
            <p:nvSpPr>
              <p:cNvPr id="204" name="Freeform 5">
                <a:extLst>
                  <a:ext uri="{FF2B5EF4-FFF2-40B4-BE49-F238E27FC236}">
                    <a16:creationId xmlns:a16="http://schemas.microsoft.com/office/drawing/2014/main" id="{1F49DCFA-DB81-4F13-82F0-238C8D9DB3A7}"/>
                  </a:ext>
                </a:extLst>
              </p:cNvPr>
              <p:cNvSpPr>
                <a:spLocks/>
              </p:cNvSpPr>
              <p:nvPr/>
            </p:nvSpPr>
            <p:spPr bwMode="auto">
              <a:xfrm>
                <a:off x="7695" y="3071"/>
                <a:ext cx="652" cy="94"/>
              </a:xfrm>
              <a:custGeom>
                <a:avLst/>
                <a:gdLst>
                  <a:gd name="T0" fmla="*/ 0 w 132"/>
                  <a:gd name="T1" fmla="*/ 10 h 19"/>
                  <a:gd name="T2" fmla="*/ 9 w 132"/>
                  <a:gd name="T3" fmla="*/ 19 h 19"/>
                  <a:gd name="T4" fmla="*/ 124 w 132"/>
                  <a:gd name="T5" fmla="*/ 19 h 19"/>
                  <a:gd name="T6" fmla="*/ 132 w 132"/>
                  <a:gd name="T7" fmla="*/ 10 h 19"/>
                  <a:gd name="T8" fmla="*/ 132 w 132"/>
                  <a:gd name="T9" fmla="*/ 0 h 19"/>
                  <a:gd name="T10" fmla="*/ 0 w 132"/>
                  <a:gd name="T11" fmla="*/ 0 h 19"/>
                  <a:gd name="T12" fmla="*/ 0 w 132"/>
                  <a:gd name="T13" fmla="*/ 10 h 19"/>
                </a:gdLst>
                <a:ahLst/>
                <a:cxnLst>
                  <a:cxn ang="0">
                    <a:pos x="T0" y="T1"/>
                  </a:cxn>
                  <a:cxn ang="0">
                    <a:pos x="T2" y="T3"/>
                  </a:cxn>
                  <a:cxn ang="0">
                    <a:pos x="T4" y="T5"/>
                  </a:cxn>
                  <a:cxn ang="0">
                    <a:pos x="T6" y="T7"/>
                  </a:cxn>
                  <a:cxn ang="0">
                    <a:pos x="T8" y="T9"/>
                  </a:cxn>
                  <a:cxn ang="0">
                    <a:pos x="T10" y="T11"/>
                  </a:cxn>
                  <a:cxn ang="0">
                    <a:pos x="T12" y="T13"/>
                  </a:cxn>
                </a:cxnLst>
                <a:rect l="0" t="0" r="r" b="b"/>
                <a:pathLst>
                  <a:path w="132" h="19">
                    <a:moveTo>
                      <a:pt x="0" y="10"/>
                    </a:moveTo>
                    <a:cubicBezTo>
                      <a:pt x="0" y="15"/>
                      <a:pt x="4" y="19"/>
                      <a:pt x="9" y="19"/>
                    </a:cubicBezTo>
                    <a:cubicBezTo>
                      <a:pt x="124" y="19"/>
                      <a:pt x="124" y="19"/>
                      <a:pt x="124" y="19"/>
                    </a:cubicBezTo>
                    <a:cubicBezTo>
                      <a:pt x="128" y="19"/>
                      <a:pt x="132" y="15"/>
                      <a:pt x="132" y="10"/>
                    </a:cubicBezTo>
                    <a:cubicBezTo>
                      <a:pt x="132" y="0"/>
                      <a:pt x="132" y="0"/>
                      <a:pt x="132" y="0"/>
                    </a:cubicBezTo>
                    <a:cubicBezTo>
                      <a:pt x="0" y="0"/>
                      <a:pt x="0" y="0"/>
                      <a:pt x="0" y="0"/>
                    </a:cubicBezTo>
                    <a:lnTo>
                      <a:pt x="0" y="10"/>
                    </a:ln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6">
                <a:extLst>
                  <a:ext uri="{FF2B5EF4-FFF2-40B4-BE49-F238E27FC236}">
                    <a16:creationId xmlns:a16="http://schemas.microsoft.com/office/drawing/2014/main" id="{4A0B0D1A-BF75-4CBF-B071-18A376B71C08}"/>
                  </a:ext>
                </a:extLst>
              </p:cNvPr>
              <p:cNvSpPr>
                <a:spLocks noEditPoints="1"/>
              </p:cNvSpPr>
              <p:nvPr/>
            </p:nvSpPr>
            <p:spPr bwMode="auto">
              <a:xfrm>
                <a:off x="7695" y="2700"/>
                <a:ext cx="652" cy="371"/>
              </a:xfrm>
              <a:custGeom>
                <a:avLst/>
                <a:gdLst>
                  <a:gd name="T0" fmla="*/ 124 w 132"/>
                  <a:gd name="T1" fmla="*/ 0 h 75"/>
                  <a:gd name="T2" fmla="*/ 9 w 132"/>
                  <a:gd name="T3" fmla="*/ 0 h 75"/>
                  <a:gd name="T4" fmla="*/ 0 w 132"/>
                  <a:gd name="T5" fmla="*/ 9 h 75"/>
                  <a:gd name="T6" fmla="*/ 0 w 132"/>
                  <a:gd name="T7" fmla="*/ 72 h 75"/>
                  <a:gd name="T8" fmla="*/ 0 w 132"/>
                  <a:gd name="T9" fmla="*/ 75 h 75"/>
                  <a:gd name="T10" fmla="*/ 132 w 132"/>
                  <a:gd name="T11" fmla="*/ 75 h 75"/>
                  <a:gd name="T12" fmla="*/ 132 w 132"/>
                  <a:gd name="T13" fmla="*/ 9 h 75"/>
                  <a:gd name="T14" fmla="*/ 124 w 132"/>
                  <a:gd name="T15" fmla="*/ 0 h 75"/>
                  <a:gd name="T16" fmla="*/ 88 w 132"/>
                  <a:gd name="T17" fmla="*/ 60 h 75"/>
                  <a:gd name="T18" fmla="*/ 42 w 132"/>
                  <a:gd name="T19" fmla="*/ 60 h 75"/>
                  <a:gd name="T20" fmla="*/ 31 w 132"/>
                  <a:gd name="T21" fmla="*/ 49 h 75"/>
                  <a:gd name="T22" fmla="*/ 42 w 132"/>
                  <a:gd name="T23" fmla="*/ 38 h 75"/>
                  <a:gd name="T24" fmla="*/ 43 w 132"/>
                  <a:gd name="T25" fmla="*/ 38 h 75"/>
                  <a:gd name="T26" fmla="*/ 42 w 132"/>
                  <a:gd name="T27" fmla="*/ 34 h 75"/>
                  <a:gd name="T28" fmla="*/ 59 w 132"/>
                  <a:gd name="T29" fmla="*/ 17 h 75"/>
                  <a:gd name="T30" fmla="*/ 70 w 132"/>
                  <a:gd name="T31" fmla="*/ 21 h 75"/>
                  <a:gd name="T32" fmla="*/ 76 w 132"/>
                  <a:gd name="T33" fmla="*/ 20 h 75"/>
                  <a:gd name="T34" fmla="*/ 89 w 132"/>
                  <a:gd name="T35" fmla="*/ 35 h 75"/>
                  <a:gd name="T36" fmla="*/ 89 w 132"/>
                  <a:gd name="T37" fmla="*/ 35 h 75"/>
                  <a:gd name="T38" fmla="*/ 100 w 132"/>
                  <a:gd name="T39" fmla="*/ 47 h 75"/>
                  <a:gd name="T40" fmla="*/ 88 w 132"/>
                  <a:gd name="T41" fmla="*/ 6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2" h="75">
                    <a:moveTo>
                      <a:pt x="124" y="0"/>
                    </a:moveTo>
                    <a:cubicBezTo>
                      <a:pt x="9" y="0"/>
                      <a:pt x="9" y="0"/>
                      <a:pt x="9" y="0"/>
                    </a:cubicBezTo>
                    <a:cubicBezTo>
                      <a:pt x="4" y="0"/>
                      <a:pt x="0" y="4"/>
                      <a:pt x="0" y="9"/>
                    </a:cubicBezTo>
                    <a:cubicBezTo>
                      <a:pt x="0" y="72"/>
                      <a:pt x="0" y="72"/>
                      <a:pt x="0" y="72"/>
                    </a:cubicBezTo>
                    <a:cubicBezTo>
                      <a:pt x="0" y="75"/>
                      <a:pt x="0" y="75"/>
                      <a:pt x="0" y="75"/>
                    </a:cubicBezTo>
                    <a:cubicBezTo>
                      <a:pt x="132" y="75"/>
                      <a:pt x="132" y="75"/>
                      <a:pt x="132" y="75"/>
                    </a:cubicBezTo>
                    <a:cubicBezTo>
                      <a:pt x="132" y="9"/>
                      <a:pt x="132" y="9"/>
                      <a:pt x="132" y="9"/>
                    </a:cubicBezTo>
                    <a:cubicBezTo>
                      <a:pt x="132" y="4"/>
                      <a:pt x="128" y="0"/>
                      <a:pt x="124" y="0"/>
                    </a:cubicBezTo>
                    <a:close/>
                    <a:moveTo>
                      <a:pt x="88" y="60"/>
                    </a:moveTo>
                    <a:cubicBezTo>
                      <a:pt x="42" y="60"/>
                      <a:pt x="42" y="60"/>
                      <a:pt x="42" y="60"/>
                    </a:cubicBezTo>
                    <a:cubicBezTo>
                      <a:pt x="36" y="60"/>
                      <a:pt x="31" y="55"/>
                      <a:pt x="31" y="49"/>
                    </a:cubicBezTo>
                    <a:cubicBezTo>
                      <a:pt x="31" y="43"/>
                      <a:pt x="36" y="38"/>
                      <a:pt x="42" y="38"/>
                    </a:cubicBezTo>
                    <a:cubicBezTo>
                      <a:pt x="42" y="38"/>
                      <a:pt x="42" y="38"/>
                      <a:pt x="43" y="38"/>
                    </a:cubicBezTo>
                    <a:cubicBezTo>
                      <a:pt x="42" y="37"/>
                      <a:pt x="42" y="36"/>
                      <a:pt x="42" y="34"/>
                    </a:cubicBezTo>
                    <a:cubicBezTo>
                      <a:pt x="42" y="24"/>
                      <a:pt x="50" y="17"/>
                      <a:pt x="59" y="17"/>
                    </a:cubicBezTo>
                    <a:cubicBezTo>
                      <a:pt x="63" y="17"/>
                      <a:pt x="67" y="19"/>
                      <a:pt x="70" y="21"/>
                    </a:cubicBezTo>
                    <a:cubicBezTo>
                      <a:pt x="72" y="21"/>
                      <a:pt x="74" y="20"/>
                      <a:pt x="76" y="20"/>
                    </a:cubicBezTo>
                    <a:cubicBezTo>
                      <a:pt x="83" y="20"/>
                      <a:pt x="89" y="27"/>
                      <a:pt x="89" y="35"/>
                    </a:cubicBezTo>
                    <a:cubicBezTo>
                      <a:pt x="89" y="35"/>
                      <a:pt x="89" y="35"/>
                      <a:pt x="89" y="35"/>
                    </a:cubicBezTo>
                    <a:cubicBezTo>
                      <a:pt x="96" y="36"/>
                      <a:pt x="100" y="41"/>
                      <a:pt x="100" y="47"/>
                    </a:cubicBezTo>
                    <a:cubicBezTo>
                      <a:pt x="100" y="54"/>
                      <a:pt x="95" y="60"/>
                      <a:pt x="88" y="60"/>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Freeform 7">
                <a:extLst>
                  <a:ext uri="{FF2B5EF4-FFF2-40B4-BE49-F238E27FC236}">
                    <a16:creationId xmlns:a16="http://schemas.microsoft.com/office/drawing/2014/main" id="{B376F625-FA86-4015-9FCA-A5C0878FB0E3}"/>
                  </a:ext>
                </a:extLst>
              </p:cNvPr>
              <p:cNvSpPr>
                <a:spLocks/>
              </p:cNvSpPr>
              <p:nvPr/>
            </p:nvSpPr>
            <p:spPr bwMode="auto">
              <a:xfrm>
                <a:off x="7848" y="2784"/>
                <a:ext cx="341" cy="213"/>
              </a:xfrm>
              <a:custGeom>
                <a:avLst/>
                <a:gdLst>
                  <a:gd name="T0" fmla="*/ 58 w 69"/>
                  <a:gd name="T1" fmla="*/ 18 h 43"/>
                  <a:gd name="T2" fmla="*/ 58 w 69"/>
                  <a:gd name="T3" fmla="*/ 18 h 43"/>
                  <a:gd name="T4" fmla="*/ 45 w 69"/>
                  <a:gd name="T5" fmla="*/ 3 h 43"/>
                  <a:gd name="T6" fmla="*/ 39 w 69"/>
                  <a:gd name="T7" fmla="*/ 4 h 43"/>
                  <a:gd name="T8" fmla="*/ 28 w 69"/>
                  <a:gd name="T9" fmla="*/ 0 h 43"/>
                  <a:gd name="T10" fmla="*/ 11 w 69"/>
                  <a:gd name="T11" fmla="*/ 17 h 43"/>
                  <a:gd name="T12" fmla="*/ 12 w 69"/>
                  <a:gd name="T13" fmla="*/ 21 h 43"/>
                  <a:gd name="T14" fmla="*/ 11 w 69"/>
                  <a:gd name="T15" fmla="*/ 21 h 43"/>
                  <a:gd name="T16" fmla="*/ 0 w 69"/>
                  <a:gd name="T17" fmla="*/ 32 h 43"/>
                  <a:gd name="T18" fmla="*/ 11 w 69"/>
                  <a:gd name="T19" fmla="*/ 43 h 43"/>
                  <a:gd name="T20" fmla="*/ 57 w 69"/>
                  <a:gd name="T21" fmla="*/ 43 h 43"/>
                  <a:gd name="T22" fmla="*/ 69 w 69"/>
                  <a:gd name="T23" fmla="*/ 30 h 43"/>
                  <a:gd name="T24" fmla="*/ 58 w 69"/>
                  <a:gd name="T25" fmla="*/ 1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43">
                    <a:moveTo>
                      <a:pt x="58" y="18"/>
                    </a:moveTo>
                    <a:cubicBezTo>
                      <a:pt x="58" y="18"/>
                      <a:pt x="58" y="18"/>
                      <a:pt x="58" y="18"/>
                    </a:cubicBezTo>
                    <a:cubicBezTo>
                      <a:pt x="58" y="10"/>
                      <a:pt x="52" y="3"/>
                      <a:pt x="45" y="3"/>
                    </a:cubicBezTo>
                    <a:cubicBezTo>
                      <a:pt x="43" y="3"/>
                      <a:pt x="41" y="4"/>
                      <a:pt x="39" y="4"/>
                    </a:cubicBezTo>
                    <a:cubicBezTo>
                      <a:pt x="36" y="2"/>
                      <a:pt x="32" y="0"/>
                      <a:pt x="28" y="0"/>
                    </a:cubicBezTo>
                    <a:cubicBezTo>
                      <a:pt x="19" y="0"/>
                      <a:pt x="11" y="7"/>
                      <a:pt x="11" y="17"/>
                    </a:cubicBezTo>
                    <a:cubicBezTo>
                      <a:pt x="11" y="19"/>
                      <a:pt x="11" y="20"/>
                      <a:pt x="12" y="21"/>
                    </a:cubicBezTo>
                    <a:cubicBezTo>
                      <a:pt x="11" y="21"/>
                      <a:pt x="11" y="21"/>
                      <a:pt x="11" y="21"/>
                    </a:cubicBezTo>
                    <a:cubicBezTo>
                      <a:pt x="5" y="21"/>
                      <a:pt x="0" y="26"/>
                      <a:pt x="0" y="32"/>
                    </a:cubicBezTo>
                    <a:cubicBezTo>
                      <a:pt x="0" y="38"/>
                      <a:pt x="5" y="43"/>
                      <a:pt x="11" y="43"/>
                    </a:cubicBezTo>
                    <a:cubicBezTo>
                      <a:pt x="57" y="43"/>
                      <a:pt x="57" y="43"/>
                      <a:pt x="57" y="43"/>
                    </a:cubicBezTo>
                    <a:cubicBezTo>
                      <a:pt x="64" y="43"/>
                      <a:pt x="69" y="37"/>
                      <a:pt x="69" y="30"/>
                    </a:cubicBezTo>
                    <a:cubicBezTo>
                      <a:pt x="69" y="24"/>
                      <a:pt x="65" y="19"/>
                      <a:pt x="58" y="18"/>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8">
                <a:extLst>
                  <a:ext uri="{FF2B5EF4-FFF2-40B4-BE49-F238E27FC236}">
                    <a16:creationId xmlns:a16="http://schemas.microsoft.com/office/drawing/2014/main" id="{E9F47289-6FA8-4D6C-9ACC-B0CA7EB9FB67}"/>
                  </a:ext>
                </a:extLst>
              </p:cNvPr>
              <p:cNvSpPr>
                <a:spLocks noChangeShapeType="1"/>
              </p:cNvSpPr>
              <p:nvPr/>
            </p:nvSpPr>
            <p:spPr bwMode="auto">
              <a:xfrm flipH="1">
                <a:off x="7798" y="2700"/>
                <a:ext cx="40" cy="39"/>
              </a:xfrm>
              <a:prstGeom prst="lin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9">
                <a:extLst>
                  <a:ext uri="{FF2B5EF4-FFF2-40B4-BE49-F238E27FC236}">
                    <a16:creationId xmlns:a16="http://schemas.microsoft.com/office/drawing/2014/main" id="{39A43D3E-CE00-49D8-A7EE-4E894BC4456B}"/>
                  </a:ext>
                </a:extLst>
              </p:cNvPr>
              <p:cNvSpPr>
                <a:spLocks noChangeShapeType="1"/>
              </p:cNvSpPr>
              <p:nvPr/>
            </p:nvSpPr>
            <p:spPr bwMode="auto">
              <a:xfrm flipH="1">
                <a:off x="7813" y="2700"/>
                <a:ext cx="99" cy="104"/>
              </a:xfrm>
              <a:prstGeom prst="lin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Line 10">
                <a:extLst>
                  <a:ext uri="{FF2B5EF4-FFF2-40B4-BE49-F238E27FC236}">
                    <a16:creationId xmlns:a16="http://schemas.microsoft.com/office/drawing/2014/main" id="{FC03AF77-8C34-462E-B4FB-DA6B1D7B136F}"/>
                  </a:ext>
                </a:extLst>
              </p:cNvPr>
              <p:cNvSpPr>
                <a:spLocks noChangeShapeType="1"/>
              </p:cNvSpPr>
              <p:nvPr/>
            </p:nvSpPr>
            <p:spPr bwMode="auto">
              <a:xfrm flipH="1">
                <a:off x="8219" y="3007"/>
                <a:ext cx="64" cy="64"/>
              </a:xfrm>
              <a:prstGeom prst="lin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Freeform 11">
                <a:extLst>
                  <a:ext uri="{FF2B5EF4-FFF2-40B4-BE49-F238E27FC236}">
                    <a16:creationId xmlns:a16="http://schemas.microsoft.com/office/drawing/2014/main" id="{DD624866-4B07-4DFE-BB82-5269CA0E02BC}"/>
                  </a:ext>
                </a:extLst>
              </p:cNvPr>
              <p:cNvSpPr>
                <a:spLocks/>
              </p:cNvSpPr>
              <p:nvPr/>
            </p:nvSpPr>
            <p:spPr bwMode="auto">
              <a:xfrm>
                <a:off x="7912" y="3165"/>
                <a:ext cx="218" cy="84"/>
              </a:xfrm>
              <a:custGeom>
                <a:avLst/>
                <a:gdLst>
                  <a:gd name="T0" fmla="*/ 38 w 44"/>
                  <a:gd name="T1" fmla="*/ 11 h 17"/>
                  <a:gd name="T2" fmla="*/ 38 w 44"/>
                  <a:gd name="T3" fmla="*/ 0 h 17"/>
                  <a:gd name="T4" fmla="*/ 6 w 44"/>
                  <a:gd name="T5" fmla="*/ 0 h 17"/>
                  <a:gd name="T6" fmla="*/ 6 w 44"/>
                  <a:gd name="T7" fmla="*/ 11 h 17"/>
                  <a:gd name="T8" fmla="*/ 0 w 44"/>
                  <a:gd name="T9" fmla="*/ 17 h 17"/>
                  <a:gd name="T10" fmla="*/ 8 w 44"/>
                  <a:gd name="T11" fmla="*/ 17 h 17"/>
                  <a:gd name="T12" fmla="*/ 36 w 44"/>
                  <a:gd name="T13" fmla="*/ 17 h 17"/>
                  <a:gd name="T14" fmla="*/ 44 w 44"/>
                  <a:gd name="T15" fmla="*/ 17 h 17"/>
                  <a:gd name="T16" fmla="*/ 38 w 44"/>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7">
                    <a:moveTo>
                      <a:pt x="38" y="11"/>
                    </a:moveTo>
                    <a:cubicBezTo>
                      <a:pt x="38" y="0"/>
                      <a:pt x="38" y="0"/>
                      <a:pt x="38" y="0"/>
                    </a:cubicBezTo>
                    <a:cubicBezTo>
                      <a:pt x="6" y="0"/>
                      <a:pt x="6" y="0"/>
                      <a:pt x="6" y="0"/>
                    </a:cubicBezTo>
                    <a:cubicBezTo>
                      <a:pt x="6" y="11"/>
                      <a:pt x="6" y="11"/>
                      <a:pt x="6" y="11"/>
                    </a:cubicBezTo>
                    <a:cubicBezTo>
                      <a:pt x="6" y="14"/>
                      <a:pt x="4" y="17"/>
                      <a:pt x="0" y="17"/>
                    </a:cubicBezTo>
                    <a:cubicBezTo>
                      <a:pt x="8" y="17"/>
                      <a:pt x="8" y="17"/>
                      <a:pt x="8" y="17"/>
                    </a:cubicBezTo>
                    <a:cubicBezTo>
                      <a:pt x="36" y="17"/>
                      <a:pt x="36" y="17"/>
                      <a:pt x="36" y="17"/>
                    </a:cubicBezTo>
                    <a:cubicBezTo>
                      <a:pt x="44" y="17"/>
                      <a:pt x="44" y="17"/>
                      <a:pt x="44" y="17"/>
                    </a:cubicBezTo>
                    <a:cubicBezTo>
                      <a:pt x="41" y="17"/>
                      <a:pt x="38" y="14"/>
                      <a:pt x="38" y="11"/>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8" name="Group 14">
              <a:extLst>
                <a:ext uri="{FF2B5EF4-FFF2-40B4-BE49-F238E27FC236}">
                  <a16:creationId xmlns:a16="http://schemas.microsoft.com/office/drawing/2014/main" id="{635AE061-B81E-4BB2-9F44-AE3D549DDC42}"/>
                </a:ext>
              </a:extLst>
            </p:cNvPr>
            <p:cNvGrpSpPr>
              <a:grpSpLocks noChangeAspect="1"/>
            </p:cNvGrpSpPr>
            <p:nvPr/>
          </p:nvGrpSpPr>
          <p:grpSpPr bwMode="auto">
            <a:xfrm>
              <a:off x="435666" y="2940148"/>
              <a:ext cx="390906" cy="390906"/>
              <a:chOff x="-682" y="1536"/>
              <a:chExt cx="430" cy="430"/>
            </a:xfrm>
          </p:grpSpPr>
          <p:sp>
            <p:nvSpPr>
              <p:cNvPr id="193" name="Freeform 15">
                <a:extLst>
                  <a:ext uri="{FF2B5EF4-FFF2-40B4-BE49-F238E27FC236}">
                    <a16:creationId xmlns:a16="http://schemas.microsoft.com/office/drawing/2014/main" id="{81BD6C72-3D34-462B-BFE5-5F840849B5FD}"/>
                  </a:ext>
                </a:extLst>
              </p:cNvPr>
              <p:cNvSpPr>
                <a:spLocks/>
              </p:cNvSpPr>
              <p:nvPr/>
            </p:nvSpPr>
            <p:spPr bwMode="auto">
              <a:xfrm>
                <a:off x="-668" y="1647"/>
                <a:ext cx="97" cy="243"/>
              </a:xfrm>
              <a:custGeom>
                <a:avLst/>
                <a:gdLst>
                  <a:gd name="T0" fmla="*/ 0 w 56"/>
                  <a:gd name="T1" fmla="*/ 140 h 140"/>
                  <a:gd name="T2" fmla="*/ 0 w 56"/>
                  <a:gd name="T3" fmla="*/ 24 h 140"/>
                  <a:gd name="T4" fmla="*/ 24 w 56"/>
                  <a:gd name="T5" fmla="*/ 0 h 140"/>
                  <a:gd name="T6" fmla="*/ 56 w 56"/>
                  <a:gd name="T7" fmla="*/ 0 h 140"/>
                </a:gdLst>
                <a:ahLst/>
                <a:cxnLst>
                  <a:cxn ang="0">
                    <a:pos x="T0" y="T1"/>
                  </a:cxn>
                  <a:cxn ang="0">
                    <a:pos x="T2" y="T3"/>
                  </a:cxn>
                  <a:cxn ang="0">
                    <a:pos x="T4" y="T5"/>
                  </a:cxn>
                  <a:cxn ang="0">
                    <a:pos x="T6" y="T7"/>
                  </a:cxn>
                </a:cxnLst>
                <a:rect l="0" t="0" r="r" b="b"/>
                <a:pathLst>
                  <a:path w="56" h="140">
                    <a:moveTo>
                      <a:pt x="0" y="140"/>
                    </a:moveTo>
                    <a:cubicBezTo>
                      <a:pt x="0" y="24"/>
                      <a:pt x="0" y="24"/>
                      <a:pt x="0" y="24"/>
                    </a:cubicBezTo>
                    <a:cubicBezTo>
                      <a:pt x="0" y="11"/>
                      <a:pt x="11" y="0"/>
                      <a:pt x="24" y="0"/>
                    </a:cubicBezTo>
                    <a:cubicBezTo>
                      <a:pt x="56" y="0"/>
                      <a:pt x="56" y="0"/>
                      <a:pt x="56"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Freeform 16">
                <a:extLst>
                  <a:ext uri="{FF2B5EF4-FFF2-40B4-BE49-F238E27FC236}">
                    <a16:creationId xmlns:a16="http://schemas.microsoft.com/office/drawing/2014/main" id="{E264A446-B20F-4E46-8A17-505FA3183E67}"/>
                  </a:ext>
                </a:extLst>
              </p:cNvPr>
              <p:cNvSpPr>
                <a:spLocks/>
              </p:cNvSpPr>
              <p:nvPr/>
            </p:nvSpPr>
            <p:spPr bwMode="auto">
              <a:xfrm>
                <a:off x="-363" y="1647"/>
                <a:ext cx="97" cy="243"/>
              </a:xfrm>
              <a:custGeom>
                <a:avLst/>
                <a:gdLst>
                  <a:gd name="T0" fmla="*/ 56 w 56"/>
                  <a:gd name="T1" fmla="*/ 140 h 140"/>
                  <a:gd name="T2" fmla="*/ 56 w 56"/>
                  <a:gd name="T3" fmla="*/ 24 h 140"/>
                  <a:gd name="T4" fmla="*/ 32 w 56"/>
                  <a:gd name="T5" fmla="*/ 0 h 140"/>
                  <a:gd name="T6" fmla="*/ 0 w 56"/>
                  <a:gd name="T7" fmla="*/ 0 h 140"/>
                </a:gdLst>
                <a:ahLst/>
                <a:cxnLst>
                  <a:cxn ang="0">
                    <a:pos x="T0" y="T1"/>
                  </a:cxn>
                  <a:cxn ang="0">
                    <a:pos x="T2" y="T3"/>
                  </a:cxn>
                  <a:cxn ang="0">
                    <a:pos x="T4" y="T5"/>
                  </a:cxn>
                  <a:cxn ang="0">
                    <a:pos x="T6" y="T7"/>
                  </a:cxn>
                </a:cxnLst>
                <a:rect l="0" t="0" r="r" b="b"/>
                <a:pathLst>
                  <a:path w="56" h="140">
                    <a:moveTo>
                      <a:pt x="56" y="140"/>
                    </a:moveTo>
                    <a:cubicBezTo>
                      <a:pt x="56" y="24"/>
                      <a:pt x="56" y="24"/>
                      <a:pt x="56" y="24"/>
                    </a:cubicBezTo>
                    <a:cubicBezTo>
                      <a:pt x="56" y="11"/>
                      <a:pt x="45" y="0"/>
                      <a:pt x="32" y="0"/>
                    </a:cubicBezTo>
                    <a:cubicBezTo>
                      <a:pt x="0" y="0"/>
                      <a:pt x="0" y="0"/>
                      <a:pt x="0"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Freeform 17">
                <a:extLst>
                  <a:ext uri="{FF2B5EF4-FFF2-40B4-BE49-F238E27FC236}">
                    <a16:creationId xmlns:a16="http://schemas.microsoft.com/office/drawing/2014/main" id="{593313AC-D25A-4A35-86CE-6DE0F3915D65}"/>
                  </a:ext>
                </a:extLst>
              </p:cNvPr>
              <p:cNvSpPr>
                <a:spLocks/>
              </p:cNvSpPr>
              <p:nvPr/>
            </p:nvSpPr>
            <p:spPr bwMode="auto">
              <a:xfrm>
                <a:off x="-682" y="1918"/>
                <a:ext cx="430" cy="48"/>
              </a:xfrm>
              <a:custGeom>
                <a:avLst/>
                <a:gdLst>
                  <a:gd name="T0" fmla="*/ 220 w 248"/>
                  <a:gd name="T1" fmla="*/ 28 h 28"/>
                  <a:gd name="T2" fmla="*/ 28 w 248"/>
                  <a:gd name="T3" fmla="*/ 28 h 28"/>
                  <a:gd name="T4" fmla="*/ 0 w 248"/>
                  <a:gd name="T5" fmla="*/ 0 h 28"/>
                  <a:gd name="T6" fmla="*/ 0 w 248"/>
                  <a:gd name="T7" fmla="*/ 0 h 28"/>
                  <a:gd name="T8" fmla="*/ 100 w 248"/>
                  <a:gd name="T9" fmla="*/ 0 h 28"/>
                  <a:gd name="T10" fmla="*/ 100 w 248"/>
                  <a:gd name="T11" fmla="*/ 8 h 28"/>
                  <a:gd name="T12" fmla="*/ 148 w 248"/>
                  <a:gd name="T13" fmla="*/ 8 h 28"/>
                  <a:gd name="T14" fmla="*/ 148 w 248"/>
                  <a:gd name="T15" fmla="*/ 0 h 28"/>
                  <a:gd name="T16" fmla="*/ 248 w 248"/>
                  <a:gd name="T17" fmla="*/ 0 h 28"/>
                  <a:gd name="T18" fmla="*/ 248 w 248"/>
                  <a:gd name="T19" fmla="*/ 0 h 28"/>
                  <a:gd name="T20" fmla="*/ 220 w 248"/>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8">
                    <a:moveTo>
                      <a:pt x="220" y="28"/>
                    </a:moveTo>
                    <a:cubicBezTo>
                      <a:pt x="28" y="28"/>
                      <a:pt x="28" y="28"/>
                      <a:pt x="28" y="28"/>
                    </a:cubicBezTo>
                    <a:cubicBezTo>
                      <a:pt x="13" y="28"/>
                      <a:pt x="0" y="15"/>
                      <a:pt x="0" y="0"/>
                    </a:cubicBezTo>
                    <a:cubicBezTo>
                      <a:pt x="0" y="0"/>
                      <a:pt x="0" y="0"/>
                      <a:pt x="0" y="0"/>
                    </a:cubicBezTo>
                    <a:cubicBezTo>
                      <a:pt x="100" y="0"/>
                      <a:pt x="100" y="0"/>
                      <a:pt x="100" y="0"/>
                    </a:cubicBezTo>
                    <a:cubicBezTo>
                      <a:pt x="100" y="8"/>
                      <a:pt x="100" y="8"/>
                      <a:pt x="100" y="8"/>
                    </a:cubicBezTo>
                    <a:cubicBezTo>
                      <a:pt x="148" y="8"/>
                      <a:pt x="148" y="8"/>
                      <a:pt x="148" y="8"/>
                    </a:cubicBezTo>
                    <a:cubicBezTo>
                      <a:pt x="148" y="0"/>
                      <a:pt x="148" y="0"/>
                      <a:pt x="148" y="0"/>
                    </a:cubicBezTo>
                    <a:cubicBezTo>
                      <a:pt x="248" y="0"/>
                      <a:pt x="248" y="0"/>
                      <a:pt x="248" y="0"/>
                    </a:cubicBezTo>
                    <a:cubicBezTo>
                      <a:pt x="248" y="0"/>
                      <a:pt x="248" y="0"/>
                      <a:pt x="248" y="0"/>
                    </a:cubicBezTo>
                    <a:cubicBezTo>
                      <a:pt x="248" y="15"/>
                      <a:pt x="235" y="28"/>
                      <a:pt x="220" y="28"/>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Freeform 18">
                <a:extLst>
                  <a:ext uri="{FF2B5EF4-FFF2-40B4-BE49-F238E27FC236}">
                    <a16:creationId xmlns:a16="http://schemas.microsoft.com/office/drawing/2014/main" id="{892A2622-69EC-4E25-86C8-EC9027E2B0D8}"/>
                  </a:ext>
                </a:extLst>
              </p:cNvPr>
              <p:cNvSpPr>
                <a:spLocks/>
              </p:cNvSpPr>
              <p:nvPr/>
            </p:nvSpPr>
            <p:spPr bwMode="auto">
              <a:xfrm>
                <a:off x="-634" y="1703"/>
                <a:ext cx="125" cy="180"/>
              </a:xfrm>
              <a:custGeom>
                <a:avLst/>
                <a:gdLst>
                  <a:gd name="T0" fmla="*/ 0 w 72"/>
                  <a:gd name="T1" fmla="*/ 104 h 104"/>
                  <a:gd name="T2" fmla="*/ 0 w 72"/>
                  <a:gd name="T3" fmla="*/ 73 h 104"/>
                  <a:gd name="T4" fmla="*/ 23 w 72"/>
                  <a:gd name="T5" fmla="*/ 37 h 104"/>
                  <a:gd name="T6" fmla="*/ 68 w 72"/>
                  <a:gd name="T7" fmla="*/ 16 h 104"/>
                  <a:gd name="T8" fmla="*/ 72 w 72"/>
                  <a:gd name="T9" fmla="*/ 0 h 104"/>
                </a:gdLst>
                <a:ahLst/>
                <a:cxnLst>
                  <a:cxn ang="0">
                    <a:pos x="T0" y="T1"/>
                  </a:cxn>
                  <a:cxn ang="0">
                    <a:pos x="T2" y="T3"/>
                  </a:cxn>
                  <a:cxn ang="0">
                    <a:pos x="T4" y="T5"/>
                  </a:cxn>
                  <a:cxn ang="0">
                    <a:pos x="T6" y="T7"/>
                  </a:cxn>
                  <a:cxn ang="0">
                    <a:pos x="T8" y="T9"/>
                  </a:cxn>
                </a:cxnLst>
                <a:rect l="0" t="0" r="r" b="b"/>
                <a:pathLst>
                  <a:path w="72" h="104">
                    <a:moveTo>
                      <a:pt x="0" y="104"/>
                    </a:moveTo>
                    <a:cubicBezTo>
                      <a:pt x="0" y="73"/>
                      <a:pt x="0" y="73"/>
                      <a:pt x="0" y="73"/>
                    </a:cubicBezTo>
                    <a:cubicBezTo>
                      <a:pt x="0" y="58"/>
                      <a:pt x="9" y="44"/>
                      <a:pt x="23" y="37"/>
                    </a:cubicBezTo>
                    <a:cubicBezTo>
                      <a:pt x="68" y="16"/>
                      <a:pt x="68" y="16"/>
                      <a:pt x="68" y="16"/>
                    </a:cubicBezTo>
                    <a:cubicBezTo>
                      <a:pt x="72" y="0"/>
                      <a:pt x="72" y="0"/>
                      <a:pt x="72"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Freeform 19">
                <a:extLst>
                  <a:ext uri="{FF2B5EF4-FFF2-40B4-BE49-F238E27FC236}">
                    <a16:creationId xmlns:a16="http://schemas.microsoft.com/office/drawing/2014/main" id="{9E944F2E-CB32-4C89-A838-13B242C7BA49}"/>
                  </a:ext>
                </a:extLst>
              </p:cNvPr>
              <p:cNvSpPr>
                <a:spLocks/>
              </p:cNvSpPr>
              <p:nvPr/>
            </p:nvSpPr>
            <p:spPr bwMode="auto">
              <a:xfrm>
                <a:off x="-425" y="1703"/>
                <a:ext cx="125" cy="180"/>
              </a:xfrm>
              <a:custGeom>
                <a:avLst/>
                <a:gdLst>
                  <a:gd name="T0" fmla="*/ 72 w 72"/>
                  <a:gd name="T1" fmla="*/ 104 h 104"/>
                  <a:gd name="T2" fmla="*/ 72 w 72"/>
                  <a:gd name="T3" fmla="*/ 73 h 104"/>
                  <a:gd name="T4" fmla="*/ 49 w 72"/>
                  <a:gd name="T5" fmla="*/ 37 h 104"/>
                  <a:gd name="T6" fmla="*/ 4 w 72"/>
                  <a:gd name="T7" fmla="*/ 16 h 104"/>
                  <a:gd name="T8" fmla="*/ 0 w 72"/>
                  <a:gd name="T9" fmla="*/ 0 h 104"/>
                </a:gdLst>
                <a:ahLst/>
                <a:cxnLst>
                  <a:cxn ang="0">
                    <a:pos x="T0" y="T1"/>
                  </a:cxn>
                  <a:cxn ang="0">
                    <a:pos x="T2" y="T3"/>
                  </a:cxn>
                  <a:cxn ang="0">
                    <a:pos x="T4" y="T5"/>
                  </a:cxn>
                  <a:cxn ang="0">
                    <a:pos x="T6" y="T7"/>
                  </a:cxn>
                  <a:cxn ang="0">
                    <a:pos x="T8" y="T9"/>
                  </a:cxn>
                </a:cxnLst>
                <a:rect l="0" t="0" r="r" b="b"/>
                <a:pathLst>
                  <a:path w="72" h="104">
                    <a:moveTo>
                      <a:pt x="72" y="104"/>
                    </a:moveTo>
                    <a:cubicBezTo>
                      <a:pt x="72" y="73"/>
                      <a:pt x="72" y="73"/>
                      <a:pt x="72" y="73"/>
                    </a:cubicBezTo>
                    <a:cubicBezTo>
                      <a:pt x="72" y="58"/>
                      <a:pt x="63" y="44"/>
                      <a:pt x="49" y="37"/>
                    </a:cubicBezTo>
                    <a:cubicBezTo>
                      <a:pt x="4" y="16"/>
                      <a:pt x="4" y="16"/>
                      <a:pt x="4" y="16"/>
                    </a:cubicBezTo>
                    <a:cubicBezTo>
                      <a:pt x="0" y="0"/>
                      <a:pt x="0" y="0"/>
                      <a:pt x="0"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20">
                <a:extLst>
                  <a:ext uri="{FF2B5EF4-FFF2-40B4-BE49-F238E27FC236}">
                    <a16:creationId xmlns:a16="http://schemas.microsoft.com/office/drawing/2014/main" id="{34FF4F7C-0373-4C8B-B94F-8E50E7EE5570}"/>
                  </a:ext>
                </a:extLst>
              </p:cNvPr>
              <p:cNvSpPr>
                <a:spLocks/>
              </p:cNvSpPr>
              <p:nvPr/>
            </p:nvSpPr>
            <p:spPr bwMode="auto">
              <a:xfrm>
                <a:off x="-542" y="1536"/>
                <a:ext cx="150" cy="174"/>
              </a:xfrm>
              <a:custGeom>
                <a:avLst/>
                <a:gdLst>
                  <a:gd name="T0" fmla="*/ 58 w 86"/>
                  <a:gd name="T1" fmla="*/ 100 h 100"/>
                  <a:gd name="T2" fmla="*/ 85 w 86"/>
                  <a:gd name="T3" fmla="*/ 52 h 100"/>
                  <a:gd name="T4" fmla="*/ 81 w 86"/>
                  <a:gd name="T5" fmla="*/ 21 h 100"/>
                  <a:gd name="T6" fmla="*/ 59 w 86"/>
                  <a:gd name="T7" fmla="*/ 3 h 100"/>
                  <a:gd name="T8" fmla="*/ 43 w 86"/>
                  <a:gd name="T9" fmla="*/ 0 h 100"/>
                  <a:gd name="T10" fmla="*/ 27 w 86"/>
                  <a:gd name="T11" fmla="*/ 3 h 100"/>
                  <a:gd name="T12" fmla="*/ 5 w 86"/>
                  <a:gd name="T13" fmla="*/ 21 h 100"/>
                  <a:gd name="T14" fmla="*/ 1 w 86"/>
                  <a:gd name="T15" fmla="*/ 52 h 100"/>
                  <a:gd name="T16" fmla="*/ 28 w 86"/>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00">
                    <a:moveTo>
                      <a:pt x="58" y="100"/>
                    </a:moveTo>
                    <a:cubicBezTo>
                      <a:pt x="80" y="91"/>
                      <a:pt x="82" y="71"/>
                      <a:pt x="85" y="52"/>
                    </a:cubicBezTo>
                    <a:cubicBezTo>
                      <a:pt x="86" y="41"/>
                      <a:pt x="86" y="30"/>
                      <a:pt x="81" y="21"/>
                    </a:cubicBezTo>
                    <a:cubicBezTo>
                      <a:pt x="77" y="12"/>
                      <a:pt x="68" y="6"/>
                      <a:pt x="59" y="3"/>
                    </a:cubicBezTo>
                    <a:cubicBezTo>
                      <a:pt x="54" y="1"/>
                      <a:pt x="49" y="0"/>
                      <a:pt x="43" y="0"/>
                    </a:cubicBezTo>
                    <a:cubicBezTo>
                      <a:pt x="37" y="0"/>
                      <a:pt x="32" y="1"/>
                      <a:pt x="27" y="3"/>
                    </a:cubicBezTo>
                    <a:cubicBezTo>
                      <a:pt x="18" y="6"/>
                      <a:pt x="9" y="12"/>
                      <a:pt x="5" y="21"/>
                    </a:cubicBezTo>
                    <a:cubicBezTo>
                      <a:pt x="0" y="30"/>
                      <a:pt x="0" y="41"/>
                      <a:pt x="1" y="52"/>
                    </a:cubicBezTo>
                    <a:cubicBezTo>
                      <a:pt x="4" y="71"/>
                      <a:pt x="6" y="91"/>
                      <a:pt x="28" y="10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Freeform 21">
                <a:extLst>
                  <a:ext uri="{FF2B5EF4-FFF2-40B4-BE49-F238E27FC236}">
                    <a16:creationId xmlns:a16="http://schemas.microsoft.com/office/drawing/2014/main" id="{2B720723-EA48-449E-9762-1BE517FD79E5}"/>
                  </a:ext>
                </a:extLst>
              </p:cNvPr>
              <p:cNvSpPr>
                <a:spLocks/>
              </p:cNvSpPr>
              <p:nvPr/>
            </p:nvSpPr>
            <p:spPr bwMode="auto">
              <a:xfrm>
                <a:off x="-516" y="1730"/>
                <a:ext cx="98" cy="70"/>
              </a:xfrm>
              <a:custGeom>
                <a:avLst/>
                <a:gdLst>
                  <a:gd name="T0" fmla="*/ 0 w 56"/>
                  <a:gd name="T1" fmla="*/ 0 h 40"/>
                  <a:gd name="T2" fmla="*/ 28 w 56"/>
                  <a:gd name="T3" fmla="*/ 40 h 40"/>
                  <a:gd name="T4" fmla="*/ 56 w 56"/>
                  <a:gd name="T5" fmla="*/ 0 h 40"/>
                </a:gdLst>
                <a:ahLst/>
                <a:cxnLst>
                  <a:cxn ang="0">
                    <a:pos x="T0" y="T1"/>
                  </a:cxn>
                  <a:cxn ang="0">
                    <a:pos x="T2" y="T3"/>
                  </a:cxn>
                  <a:cxn ang="0">
                    <a:pos x="T4" y="T5"/>
                  </a:cxn>
                </a:cxnLst>
                <a:rect l="0" t="0" r="r" b="b"/>
                <a:pathLst>
                  <a:path w="56" h="40">
                    <a:moveTo>
                      <a:pt x="0" y="0"/>
                    </a:moveTo>
                    <a:cubicBezTo>
                      <a:pt x="0" y="20"/>
                      <a:pt x="28" y="40"/>
                      <a:pt x="28" y="40"/>
                    </a:cubicBezTo>
                    <a:cubicBezTo>
                      <a:pt x="28" y="40"/>
                      <a:pt x="56" y="20"/>
                      <a:pt x="56"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Freeform 22">
                <a:extLst>
                  <a:ext uri="{FF2B5EF4-FFF2-40B4-BE49-F238E27FC236}">
                    <a16:creationId xmlns:a16="http://schemas.microsoft.com/office/drawing/2014/main" id="{55BBABD7-E922-49F0-BDD4-BEDB49B2A138}"/>
                  </a:ext>
                </a:extLst>
              </p:cNvPr>
              <p:cNvSpPr>
                <a:spLocks/>
              </p:cNvSpPr>
              <p:nvPr/>
            </p:nvSpPr>
            <p:spPr bwMode="auto">
              <a:xfrm>
                <a:off x="-557" y="1730"/>
                <a:ext cx="41" cy="70"/>
              </a:xfrm>
              <a:custGeom>
                <a:avLst/>
                <a:gdLst>
                  <a:gd name="T0" fmla="*/ 24 w 24"/>
                  <a:gd name="T1" fmla="*/ 0 h 40"/>
                  <a:gd name="T2" fmla="*/ 4 w 24"/>
                  <a:gd name="T3" fmla="*/ 40 h 40"/>
                </a:gdLst>
                <a:ahLst/>
                <a:cxnLst>
                  <a:cxn ang="0">
                    <a:pos x="T0" y="T1"/>
                  </a:cxn>
                  <a:cxn ang="0">
                    <a:pos x="T2" y="T3"/>
                  </a:cxn>
                </a:cxnLst>
                <a:rect l="0" t="0" r="r" b="b"/>
                <a:pathLst>
                  <a:path w="24" h="40">
                    <a:moveTo>
                      <a:pt x="24" y="0"/>
                    </a:moveTo>
                    <a:cubicBezTo>
                      <a:pt x="0" y="12"/>
                      <a:pt x="4" y="40"/>
                      <a:pt x="4" y="4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Freeform 23">
                <a:extLst>
                  <a:ext uri="{FF2B5EF4-FFF2-40B4-BE49-F238E27FC236}">
                    <a16:creationId xmlns:a16="http://schemas.microsoft.com/office/drawing/2014/main" id="{27FCF758-4401-4C80-9533-49A1FD87BA86}"/>
                  </a:ext>
                </a:extLst>
              </p:cNvPr>
              <p:cNvSpPr>
                <a:spLocks/>
              </p:cNvSpPr>
              <p:nvPr/>
            </p:nvSpPr>
            <p:spPr bwMode="auto">
              <a:xfrm>
                <a:off x="-418" y="1730"/>
                <a:ext cx="34" cy="97"/>
              </a:xfrm>
              <a:custGeom>
                <a:avLst/>
                <a:gdLst>
                  <a:gd name="T0" fmla="*/ 0 w 20"/>
                  <a:gd name="T1" fmla="*/ 0 h 56"/>
                  <a:gd name="T2" fmla="*/ 20 w 20"/>
                  <a:gd name="T3" fmla="*/ 40 h 56"/>
                  <a:gd name="T4" fmla="*/ 20 w 20"/>
                  <a:gd name="T5" fmla="*/ 56 h 56"/>
                </a:gdLst>
                <a:ahLst/>
                <a:cxnLst>
                  <a:cxn ang="0">
                    <a:pos x="T0" y="T1"/>
                  </a:cxn>
                  <a:cxn ang="0">
                    <a:pos x="T2" y="T3"/>
                  </a:cxn>
                  <a:cxn ang="0">
                    <a:pos x="T4" y="T5"/>
                  </a:cxn>
                </a:cxnLst>
                <a:rect l="0" t="0" r="r" b="b"/>
                <a:pathLst>
                  <a:path w="20" h="56">
                    <a:moveTo>
                      <a:pt x="0" y="0"/>
                    </a:moveTo>
                    <a:cubicBezTo>
                      <a:pt x="20" y="4"/>
                      <a:pt x="20" y="40"/>
                      <a:pt x="20" y="40"/>
                    </a:cubicBezTo>
                    <a:cubicBezTo>
                      <a:pt x="20" y="56"/>
                      <a:pt x="20" y="56"/>
                      <a:pt x="20" y="56"/>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Freeform 24">
                <a:extLst>
                  <a:ext uri="{FF2B5EF4-FFF2-40B4-BE49-F238E27FC236}">
                    <a16:creationId xmlns:a16="http://schemas.microsoft.com/office/drawing/2014/main" id="{4BBA3DFC-E3D6-4A5E-BF3D-C41AD79B4DD2}"/>
                  </a:ext>
                </a:extLst>
              </p:cNvPr>
              <p:cNvSpPr>
                <a:spLocks/>
              </p:cNvSpPr>
              <p:nvPr/>
            </p:nvSpPr>
            <p:spPr bwMode="auto">
              <a:xfrm>
                <a:off x="-592" y="1800"/>
                <a:ext cx="83" cy="83"/>
              </a:xfrm>
              <a:custGeom>
                <a:avLst/>
                <a:gdLst>
                  <a:gd name="T0" fmla="*/ 12 w 48"/>
                  <a:gd name="T1" fmla="*/ 48 h 48"/>
                  <a:gd name="T2" fmla="*/ 0 w 48"/>
                  <a:gd name="T3" fmla="*/ 48 h 48"/>
                  <a:gd name="T4" fmla="*/ 0 w 48"/>
                  <a:gd name="T5" fmla="*/ 32 h 48"/>
                  <a:gd name="T6" fmla="*/ 24 w 48"/>
                  <a:gd name="T7" fmla="*/ 0 h 48"/>
                  <a:gd name="T8" fmla="*/ 24 w 48"/>
                  <a:gd name="T9" fmla="*/ 0 h 48"/>
                  <a:gd name="T10" fmla="*/ 48 w 48"/>
                  <a:gd name="T11" fmla="*/ 32 h 48"/>
                  <a:gd name="T12" fmla="*/ 48 w 48"/>
                  <a:gd name="T13" fmla="*/ 48 h 48"/>
                  <a:gd name="T14" fmla="*/ 36 w 48"/>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8">
                    <a:moveTo>
                      <a:pt x="12" y="48"/>
                    </a:moveTo>
                    <a:cubicBezTo>
                      <a:pt x="0" y="48"/>
                      <a:pt x="0" y="48"/>
                      <a:pt x="0" y="48"/>
                    </a:cubicBezTo>
                    <a:cubicBezTo>
                      <a:pt x="0" y="32"/>
                      <a:pt x="0" y="32"/>
                      <a:pt x="0" y="32"/>
                    </a:cubicBezTo>
                    <a:cubicBezTo>
                      <a:pt x="0" y="14"/>
                      <a:pt x="11" y="0"/>
                      <a:pt x="24" y="0"/>
                    </a:cubicBezTo>
                    <a:cubicBezTo>
                      <a:pt x="24" y="0"/>
                      <a:pt x="24" y="0"/>
                      <a:pt x="24" y="0"/>
                    </a:cubicBezTo>
                    <a:cubicBezTo>
                      <a:pt x="37" y="0"/>
                      <a:pt x="48" y="14"/>
                      <a:pt x="48" y="32"/>
                    </a:cubicBezTo>
                    <a:cubicBezTo>
                      <a:pt x="48" y="48"/>
                      <a:pt x="48" y="48"/>
                      <a:pt x="48" y="48"/>
                    </a:cubicBezTo>
                    <a:cubicBezTo>
                      <a:pt x="36" y="48"/>
                      <a:pt x="36" y="48"/>
                      <a:pt x="36" y="48"/>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Oval 25">
                <a:extLst>
                  <a:ext uri="{FF2B5EF4-FFF2-40B4-BE49-F238E27FC236}">
                    <a16:creationId xmlns:a16="http://schemas.microsoft.com/office/drawing/2014/main" id="{67F214A5-C05B-438F-943F-303A8F70A6E8}"/>
                  </a:ext>
                </a:extLst>
              </p:cNvPr>
              <p:cNvSpPr>
                <a:spLocks noChangeArrowheads="1"/>
              </p:cNvSpPr>
              <p:nvPr/>
            </p:nvSpPr>
            <p:spPr bwMode="auto">
              <a:xfrm>
                <a:off x="-404" y="1827"/>
                <a:ext cx="41" cy="42"/>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9" name="Group 28">
              <a:extLst>
                <a:ext uri="{FF2B5EF4-FFF2-40B4-BE49-F238E27FC236}">
                  <a16:creationId xmlns:a16="http://schemas.microsoft.com/office/drawing/2014/main" id="{5E096C24-10DB-4C72-B96A-9F5B1FFDA364}"/>
                </a:ext>
              </a:extLst>
            </p:cNvPr>
            <p:cNvGrpSpPr>
              <a:grpSpLocks noChangeAspect="1"/>
            </p:cNvGrpSpPr>
            <p:nvPr/>
          </p:nvGrpSpPr>
          <p:grpSpPr bwMode="auto">
            <a:xfrm>
              <a:off x="5846625" y="4080971"/>
              <a:ext cx="390906" cy="377700"/>
              <a:chOff x="-1061" y="2504"/>
              <a:chExt cx="444" cy="429"/>
            </a:xfrm>
          </p:grpSpPr>
          <p:sp>
            <p:nvSpPr>
              <p:cNvPr id="184" name="Freeform 29">
                <a:extLst>
                  <a:ext uri="{FF2B5EF4-FFF2-40B4-BE49-F238E27FC236}">
                    <a16:creationId xmlns:a16="http://schemas.microsoft.com/office/drawing/2014/main" id="{1882AA66-5BE2-41A7-8322-DF574AB44425}"/>
                  </a:ext>
                </a:extLst>
              </p:cNvPr>
              <p:cNvSpPr>
                <a:spLocks/>
              </p:cNvSpPr>
              <p:nvPr/>
            </p:nvSpPr>
            <p:spPr bwMode="auto">
              <a:xfrm>
                <a:off x="-1061" y="2732"/>
                <a:ext cx="166" cy="201"/>
              </a:xfrm>
              <a:custGeom>
                <a:avLst/>
                <a:gdLst>
                  <a:gd name="T0" fmla="*/ 4 w 96"/>
                  <a:gd name="T1" fmla="*/ 116 h 116"/>
                  <a:gd name="T2" fmla="*/ 36 w 96"/>
                  <a:gd name="T3" fmla="*/ 44 h 116"/>
                  <a:gd name="T4" fmla="*/ 96 w 96"/>
                  <a:gd name="T5" fmla="*/ 24 h 116"/>
                  <a:gd name="T6" fmla="*/ 96 w 96"/>
                  <a:gd name="T7" fmla="*/ 0 h 116"/>
                </a:gdLst>
                <a:ahLst/>
                <a:cxnLst>
                  <a:cxn ang="0">
                    <a:pos x="T0" y="T1"/>
                  </a:cxn>
                  <a:cxn ang="0">
                    <a:pos x="T2" y="T3"/>
                  </a:cxn>
                  <a:cxn ang="0">
                    <a:pos x="T4" y="T5"/>
                  </a:cxn>
                  <a:cxn ang="0">
                    <a:pos x="T6" y="T7"/>
                  </a:cxn>
                </a:cxnLst>
                <a:rect l="0" t="0" r="r" b="b"/>
                <a:pathLst>
                  <a:path w="96" h="116">
                    <a:moveTo>
                      <a:pt x="4" y="116"/>
                    </a:moveTo>
                    <a:cubicBezTo>
                      <a:pt x="4" y="116"/>
                      <a:pt x="0" y="56"/>
                      <a:pt x="36" y="44"/>
                    </a:cubicBezTo>
                    <a:cubicBezTo>
                      <a:pt x="96" y="24"/>
                      <a:pt x="96" y="24"/>
                      <a:pt x="96" y="24"/>
                    </a:cubicBezTo>
                    <a:cubicBezTo>
                      <a:pt x="96" y="0"/>
                      <a:pt x="96" y="0"/>
                      <a:pt x="96" y="0"/>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Freeform 30">
                <a:extLst>
                  <a:ext uri="{FF2B5EF4-FFF2-40B4-BE49-F238E27FC236}">
                    <a16:creationId xmlns:a16="http://schemas.microsoft.com/office/drawing/2014/main" id="{30D6A2D2-9860-428B-9F96-B8116A01EF7B}"/>
                  </a:ext>
                </a:extLst>
              </p:cNvPr>
              <p:cNvSpPr>
                <a:spLocks/>
              </p:cNvSpPr>
              <p:nvPr/>
            </p:nvSpPr>
            <p:spPr bwMode="auto">
              <a:xfrm>
                <a:off x="-783" y="2732"/>
                <a:ext cx="166" cy="201"/>
              </a:xfrm>
              <a:custGeom>
                <a:avLst/>
                <a:gdLst>
                  <a:gd name="T0" fmla="*/ 0 w 96"/>
                  <a:gd name="T1" fmla="*/ 0 h 116"/>
                  <a:gd name="T2" fmla="*/ 0 w 96"/>
                  <a:gd name="T3" fmla="*/ 24 h 116"/>
                  <a:gd name="T4" fmla="*/ 60 w 96"/>
                  <a:gd name="T5" fmla="*/ 44 h 116"/>
                  <a:gd name="T6" fmla="*/ 92 w 96"/>
                  <a:gd name="T7" fmla="*/ 116 h 116"/>
                </a:gdLst>
                <a:ahLst/>
                <a:cxnLst>
                  <a:cxn ang="0">
                    <a:pos x="T0" y="T1"/>
                  </a:cxn>
                  <a:cxn ang="0">
                    <a:pos x="T2" y="T3"/>
                  </a:cxn>
                  <a:cxn ang="0">
                    <a:pos x="T4" y="T5"/>
                  </a:cxn>
                  <a:cxn ang="0">
                    <a:pos x="T6" y="T7"/>
                  </a:cxn>
                </a:cxnLst>
                <a:rect l="0" t="0" r="r" b="b"/>
                <a:pathLst>
                  <a:path w="96" h="116">
                    <a:moveTo>
                      <a:pt x="0" y="0"/>
                    </a:moveTo>
                    <a:cubicBezTo>
                      <a:pt x="0" y="24"/>
                      <a:pt x="0" y="24"/>
                      <a:pt x="0" y="24"/>
                    </a:cubicBezTo>
                    <a:cubicBezTo>
                      <a:pt x="60" y="44"/>
                      <a:pt x="60" y="44"/>
                      <a:pt x="60" y="44"/>
                    </a:cubicBezTo>
                    <a:cubicBezTo>
                      <a:pt x="96" y="56"/>
                      <a:pt x="92" y="116"/>
                      <a:pt x="92" y="116"/>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31">
                <a:extLst>
                  <a:ext uri="{FF2B5EF4-FFF2-40B4-BE49-F238E27FC236}">
                    <a16:creationId xmlns:a16="http://schemas.microsoft.com/office/drawing/2014/main" id="{98AB7E65-DB4E-41B6-9FBB-E8E14BD7EFE4}"/>
                  </a:ext>
                </a:extLst>
              </p:cNvPr>
              <p:cNvSpPr>
                <a:spLocks/>
              </p:cNvSpPr>
              <p:nvPr/>
            </p:nvSpPr>
            <p:spPr bwMode="auto">
              <a:xfrm>
                <a:off x="-936" y="2504"/>
                <a:ext cx="194" cy="235"/>
              </a:xfrm>
              <a:custGeom>
                <a:avLst/>
                <a:gdLst>
                  <a:gd name="T0" fmla="*/ 76 w 112"/>
                  <a:gd name="T1" fmla="*/ 136 h 136"/>
                  <a:gd name="T2" fmla="*/ 110 w 112"/>
                  <a:gd name="T3" fmla="*/ 67 h 136"/>
                  <a:gd name="T4" fmla="*/ 106 w 112"/>
                  <a:gd name="T5" fmla="*/ 27 h 136"/>
                  <a:gd name="T6" fmla="*/ 77 w 112"/>
                  <a:gd name="T7" fmla="*/ 3 h 136"/>
                  <a:gd name="T8" fmla="*/ 56 w 112"/>
                  <a:gd name="T9" fmla="*/ 0 h 136"/>
                  <a:gd name="T10" fmla="*/ 35 w 112"/>
                  <a:gd name="T11" fmla="*/ 3 h 136"/>
                  <a:gd name="T12" fmla="*/ 6 w 112"/>
                  <a:gd name="T13" fmla="*/ 27 h 136"/>
                  <a:gd name="T14" fmla="*/ 2 w 112"/>
                  <a:gd name="T15" fmla="*/ 67 h 136"/>
                  <a:gd name="T16" fmla="*/ 36 w 112"/>
                  <a:gd name="T1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36">
                    <a:moveTo>
                      <a:pt x="76" y="136"/>
                    </a:moveTo>
                    <a:cubicBezTo>
                      <a:pt x="104" y="124"/>
                      <a:pt x="107" y="92"/>
                      <a:pt x="110" y="67"/>
                    </a:cubicBezTo>
                    <a:cubicBezTo>
                      <a:pt x="112" y="53"/>
                      <a:pt x="112" y="39"/>
                      <a:pt x="106" y="27"/>
                    </a:cubicBezTo>
                    <a:cubicBezTo>
                      <a:pt x="100" y="15"/>
                      <a:pt x="89" y="7"/>
                      <a:pt x="77" y="3"/>
                    </a:cubicBezTo>
                    <a:cubicBezTo>
                      <a:pt x="70" y="1"/>
                      <a:pt x="63" y="0"/>
                      <a:pt x="56" y="0"/>
                    </a:cubicBezTo>
                    <a:cubicBezTo>
                      <a:pt x="49" y="0"/>
                      <a:pt x="42" y="1"/>
                      <a:pt x="35" y="3"/>
                    </a:cubicBezTo>
                    <a:cubicBezTo>
                      <a:pt x="23" y="7"/>
                      <a:pt x="12" y="15"/>
                      <a:pt x="6" y="27"/>
                    </a:cubicBezTo>
                    <a:cubicBezTo>
                      <a:pt x="0" y="39"/>
                      <a:pt x="0" y="53"/>
                      <a:pt x="2" y="67"/>
                    </a:cubicBezTo>
                    <a:cubicBezTo>
                      <a:pt x="5" y="92"/>
                      <a:pt x="8" y="124"/>
                      <a:pt x="36" y="136"/>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32">
                <a:extLst>
                  <a:ext uri="{FF2B5EF4-FFF2-40B4-BE49-F238E27FC236}">
                    <a16:creationId xmlns:a16="http://schemas.microsoft.com/office/drawing/2014/main" id="{ACBB690D-1EA0-46D1-993E-D8640EC6853F}"/>
                  </a:ext>
                </a:extLst>
              </p:cNvPr>
              <p:cNvSpPr>
                <a:spLocks/>
              </p:cNvSpPr>
              <p:nvPr/>
            </p:nvSpPr>
            <p:spPr bwMode="auto">
              <a:xfrm>
                <a:off x="-901" y="2566"/>
                <a:ext cx="125" cy="35"/>
              </a:xfrm>
              <a:custGeom>
                <a:avLst/>
                <a:gdLst>
                  <a:gd name="T0" fmla="*/ 0 w 72"/>
                  <a:gd name="T1" fmla="*/ 20 h 20"/>
                  <a:gd name="T2" fmla="*/ 52 w 72"/>
                  <a:gd name="T3" fmla="*/ 0 h 20"/>
                  <a:gd name="T4" fmla="*/ 72 w 72"/>
                  <a:gd name="T5" fmla="*/ 20 h 20"/>
                </a:gdLst>
                <a:ahLst/>
                <a:cxnLst>
                  <a:cxn ang="0">
                    <a:pos x="T0" y="T1"/>
                  </a:cxn>
                  <a:cxn ang="0">
                    <a:pos x="T2" y="T3"/>
                  </a:cxn>
                  <a:cxn ang="0">
                    <a:pos x="T4" y="T5"/>
                  </a:cxn>
                </a:cxnLst>
                <a:rect l="0" t="0" r="r" b="b"/>
                <a:pathLst>
                  <a:path w="72" h="20">
                    <a:moveTo>
                      <a:pt x="0" y="20"/>
                    </a:moveTo>
                    <a:cubicBezTo>
                      <a:pt x="40" y="20"/>
                      <a:pt x="48" y="12"/>
                      <a:pt x="52" y="0"/>
                    </a:cubicBezTo>
                    <a:cubicBezTo>
                      <a:pt x="52" y="0"/>
                      <a:pt x="52" y="20"/>
                      <a:pt x="72" y="20"/>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33">
                <a:extLst>
                  <a:ext uri="{FF2B5EF4-FFF2-40B4-BE49-F238E27FC236}">
                    <a16:creationId xmlns:a16="http://schemas.microsoft.com/office/drawing/2014/main" id="{08F8F502-FC94-4CBE-A458-29659D271C0B}"/>
                  </a:ext>
                </a:extLst>
              </p:cNvPr>
              <p:cNvSpPr>
                <a:spLocks/>
              </p:cNvSpPr>
              <p:nvPr/>
            </p:nvSpPr>
            <p:spPr bwMode="auto">
              <a:xfrm>
                <a:off x="-895" y="2774"/>
                <a:ext cx="112" cy="76"/>
              </a:xfrm>
              <a:custGeom>
                <a:avLst/>
                <a:gdLst>
                  <a:gd name="T0" fmla="*/ 0 w 64"/>
                  <a:gd name="T1" fmla="*/ 0 h 44"/>
                  <a:gd name="T2" fmla="*/ 32 w 64"/>
                  <a:gd name="T3" fmla="*/ 44 h 44"/>
                  <a:gd name="T4" fmla="*/ 64 w 64"/>
                  <a:gd name="T5" fmla="*/ 0 h 44"/>
                </a:gdLst>
                <a:ahLst/>
                <a:cxnLst>
                  <a:cxn ang="0">
                    <a:pos x="T0" y="T1"/>
                  </a:cxn>
                  <a:cxn ang="0">
                    <a:pos x="T2" y="T3"/>
                  </a:cxn>
                  <a:cxn ang="0">
                    <a:pos x="T4" y="T5"/>
                  </a:cxn>
                </a:cxnLst>
                <a:rect l="0" t="0" r="r" b="b"/>
                <a:pathLst>
                  <a:path w="64" h="44">
                    <a:moveTo>
                      <a:pt x="0" y="0"/>
                    </a:moveTo>
                    <a:cubicBezTo>
                      <a:pt x="0" y="24"/>
                      <a:pt x="32" y="44"/>
                      <a:pt x="32" y="44"/>
                    </a:cubicBezTo>
                    <a:cubicBezTo>
                      <a:pt x="32" y="44"/>
                      <a:pt x="64" y="24"/>
                      <a:pt x="64" y="0"/>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Freeform 34">
                <a:extLst>
                  <a:ext uri="{FF2B5EF4-FFF2-40B4-BE49-F238E27FC236}">
                    <a16:creationId xmlns:a16="http://schemas.microsoft.com/office/drawing/2014/main" id="{2823D07E-D921-4029-B56E-5F557C2D0DC3}"/>
                  </a:ext>
                </a:extLst>
              </p:cNvPr>
              <p:cNvSpPr>
                <a:spLocks/>
              </p:cNvSpPr>
              <p:nvPr/>
            </p:nvSpPr>
            <p:spPr bwMode="auto">
              <a:xfrm>
                <a:off x="-943" y="2781"/>
                <a:ext cx="28" cy="55"/>
              </a:xfrm>
              <a:custGeom>
                <a:avLst/>
                <a:gdLst>
                  <a:gd name="T0" fmla="*/ 16 w 16"/>
                  <a:gd name="T1" fmla="*/ 0 h 32"/>
                  <a:gd name="T2" fmla="*/ 4 w 16"/>
                  <a:gd name="T3" fmla="*/ 32 h 32"/>
                </a:gdLst>
                <a:ahLst/>
                <a:cxnLst>
                  <a:cxn ang="0">
                    <a:pos x="T0" y="T1"/>
                  </a:cxn>
                  <a:cxn ang="0">
                    <a:pos x="T2" y="T3"/>
                  </a:cxn>
                </a:cxnLst>
                <a:rect l="0" t="0" r="r" b="b"/>
                <a:pathLst>
                  <a:path w="16" h="32">
                    <a:moveTo>
                      <a:pt x="16" y="0"/>
                    </a:moveTo>
                    <a:cubicBezTo>
                      <a:pt x="0" y="12"/>
                      <a:pt x="4" y="32"/>
                      <a:pt x="4" y="32"/>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Freeform 35">
                <a:extLst>
                  <a:ext uri="{FF2B5EF4-FFF2-40B4-BE49-F238E27FC236}">
                    <a16:creationId xmlns:a16="http://schemas.microsoft.com/office/drawing/2014/main" id="{BC255FBA-6A30-46DB-9254-4930C32591CA}"/>
                  </a:ext>
                </a:extLst>
              </p:cNvPr>
              <p:cNvSpPr>
                <a:spLocks/>
              </p:cNvSpPr>
              <p:nvPr/>
            </p:nvSpPr>
            <p:spPr bwMode="auto">
              <a:xfrm>
                <a:off x="-985" y="2836"/>
                <a:ext cx="97" cy="97"/>
              </a:xfrm>
              <a:custGeom>
                <a:avLst/>
                <a:gdLst>
                  <a:gd name="T0" fmla="*/ 44 w 56"/>
                  <a:gd name="T1" fmla="*/ 56 h 56"/>
                  <a:gd name="T2" fmla="*/ 56 w 56"/>
                  <a:gd name="T3" fmla="*/ 56 h 56"/>
                  <a:gd name="T4" fmla="*/ 56 w 56"/>
                  <a:gd name="T5" fmla="*/ 40 h 56"/>
                  <a:gd name="T6" fmla="*/ 28 w 56"/>
                  <a:gd name="T7" fmla="*/ 0 h 56"/>
                  <a:gd name="T8" fmla="*/ 28 w 56"/>
                  <a:gd name="T9" fmla="*/ 0 h 56"/>
                  <a:gd name="T10" fmla="*/ 28 w 56"/>
                  <a:gd name="T11" fmla="*/ 0 h 56"/>
                  <a:gd name="T12" fmla="*/ 0 w 56"/>
                  <a:gd name="T13" fmla="*/ 40 h 56"/>
                  <a:gd name="T14" fmla="*/ 0 w 56"/>
                  <a:gd name="T15" fmla="*/ 56 h 56"/>
                  <a:gd name="T16" fmla="*/ 12 w 56"/>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44" y="56"/>
                    </a:moveTo>
                    <a:cubicBezTo>
                      <a:pt x="56" y="56"/>
                      <a:pt x="56" y="56"/>
                      <a:pt x="56" y="56"/>
                    </a:cubicBezTo>
                    <a:cubicBezTo>
                      <a:pt x="56" y="40"/>
                      <a:pt x="56" y="40"/>
                      <a:pt x="56" y="40"/>
                    </a:cubicBezTo>
                    <a:cubicBezTo>
                      <a:pt x="56" y="22"/>
                      <a:pt x="44" y="0"/>
                      <a:pt x="28" y="0"/>
                    </a:cubicBezTo>
                    <a:cubicBezTo>
                      <a:pt x="28" y="0"/>
                      <a:pt x="28" y="0"/>
                      <a:pt x="28" y="0"/>
                    </a:cubicBezTo>
                    <a:cubicBezTo>
                      <a:pt x="28" y="0"/>
                      <a:pt x="28" y="0"/>
                      <a:pt x="28" y="0"/>
                    </a:cubicBezTo>
                    <a:cubicBezTo>
                      <a:pt x="12" y="0"/>
                      <a:pt x="0" y="22"/>
                      <a:pt x="0" y="40"/>
                    </a:cubicBezTo>
                    <a:cubicBezTo>
                      <a:pt x="0" y="56"/>
                      <a:pt x="0" y="56"/>
                      <a:pt x="0" y="56"/>
                    </a:cubicBezTo>
                    <a:cubicBezTo>
                      <a:pt x="12" y="56"/>
                      <a:pt x="12" y="56"/>
                      <a:pt x="12" y="56"/>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Freeform 36">
                <a:extLst>
                  <a:ext uri="{FF2B5EF4-FFF2-40B4-BE49-F238E27FC236}">
                    <a16:creationId xmlns:a16="http://schemas.microsoft.com/office/drawing/2014/main" id="{42D0B4F1-83D2-48BC-8E98-51F5C871C23C}"/>
                  </a:ext>
                </a:extLst>
              </p:cNvPr>
              <p:cNvSpPr>
                <a:spLocks/>
              </p:cNvSpPr>
              <p:nvPr/>
            </p:nvSpPr>
            <p:spPr bwMode="auto">
              <a:xfrm>
                <a:off x="-763" y="2781"/>
                <a:ext cx="21" cy="83"/>
              </a:xfrm>
              <a:custGeom>
                <a:avLst/>
                <a:gdLst>
                  <a:gd name="T0" fmla="*/ 0 w 12"/>
                  <a:gd name="T1" fmla="*/ 0 h 48"/>
                  <a:gd name="T2" fmla="*/ 12 w 12"/>
                  <a:gd name="T3" fmla="*/ 40 h 48"/>
                  <a:gd name="T4" fmla="*/ 12 w 12"/>
                  <a:gd name="T5" fmla="*/ 48 h 48"/>
                </a:gdLst>
                <a:ahLst/>
                <a:cxnLst>
                  <a:cxn ang="0">
                    <a:pos x="T0" y="T1"/>
                  </a:cxn>
                  <a:cxn ang="0">
                    <a:pos x="T2" y="T3"/>
                  </a:cxn>
                  <a:cxn ang="0">
                    <a:pos x="T4" y="T5"/>
                  </a:cxn>
                </a:cxnLst>
                <a:rect l="0" t="0" r="r" b="b"/>
                <a:pathLst>
                  <a:path w="12" h="48">
                    <a:moveTo>
                      <a:pt x="0" y="0"/>
                    </a:moveTo>
                    <a:cubicBezTo>
                      <a:pt x="12" y="4"/>
                      <a:pt x="12" y="40"/>
                      <a:pt x="12" y="40"/>
                    </a:cubicBezTo>
                    <a:cubicBezTo>
                      <a:pt x="12" y="48"/>
                      <a:pt x="12" y="48"/>
                      <a:pt x="12" y="48"/>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Oval 37">
                <a:extLst>
                  <a:ext uri="{FF2B5EF4-FFF2-40B4-BE49-F238E27FC236}">
                    <a16:creationId xmlns:a16="http://schemas.microsoft.com/office/drawing/2014/main" id="{4527D78A-D46F-4927-B72D-5E9CAF5D0C0A}"/>
                  </a:ext>
                </a:extLst>
              </p:cNvPr>
              <p:cNvSpPr>
                <a:spLocks noChangeArrowheads="1"/>
              </p:cNvSpPr>
              <p:nvPr/>
            </p:nvSpPr>
            <p:spPr bwMode="auto">
              <a:xfrm>
                <a:off x="-776" y="2864"/>
                <a:ext cx="69" cy="69"/>
              </a:xfrm>
              <a:prstGeom prst="ellipse">
                <a:avLst/>
              </a:pr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0" name="Group 40">
              <a:extLst>
                <a:ext uri="{FF2B5EF4-FFF2-40B4-BE49-F238E27FC236}">
                  <a16:creationId xmlns:a16="http://schemas.microsoft.com/office/drawing/2014/main" id="{5C1252D2-2BD5-40DF-91BA-3F77253BA2B8}"/>
                </a:ext>
              </a:extLst>
            </p:cNvPr>
            <p:cNvGrpSpPr>
              <a:grpSpLocks noChangeAspect="1"/>
            </p:cNvGrpSpPr>
            <p:nvPr userDrawn="1"/>
          </p:nvGrpSpPr>
          <p:grpSpPr bwMode="auto">
            <a:xfrm>
              <a:off x="2786215" y="5342300"/>
              <a:ext cx="390906" cy="389996"/>
              <a:chOff x="-1363" y="2796"/>
              <a:chExt cx="430" cy="429"/>
            </a:xfrm>
          </p:grpSpPr>
          <p:sp>
            <p:nvSpPr>
              <p:cNvPr id="173" name="Freeform 41">
                <a:extLst>
                  <a:ext uri="{FF2B5EF4-FFF2-40B4-BE49-F238E27FC236}">
                    <a16:creationId xmlns:a16="http://schemas.microsoft.com/office/drawing/2014/main" id="{A8D64119-4557-472C-9AE1-6D864FBF20F3}"/>
                  </a:ext>
                </a:extLst>
              </p:cNvPr>
              <p:cNvSpPr>
                <a:spLocks/>
              </p:cNvSpPr>
              <p:nvPr/>
            </p:nvSpPr>
            <p:spPr bwMode="auto">
              <a:xfrm>
                <a:off x="-1231" y="2983"/>
                <a:ext cx="48" cy="104"/>
              </a:xfrm>
              <a:custGeom>
                <a:avLst/>
                <a:gdLst>
                  <a:gd name="T0" fmla="*/ 28 w 28"/>
                  <a:gd name="T1" fmla="*/ 60 h 60"/>
                  <a:gd name="T2" fmla="*/ 0 w 28"/>
                  <a:gd name="T3" fmla="*/ 16 h 60"/>
                  <a:gd name="T4" fmla="*/ 0 w 28"/>
                  <a:gd name="T5" fmla="*/ 0 h 60"/>
                </a:gdLst>
                <a:ahLst/>
                <a:cxnLst>
                  <a:cxn ang="0">
                    <a:pos x="T0" y="T1"/>
                  </a:cxn>
                  <a:cxn ang="0">
                    <a:pos x="T2" y="T3"/>
                  </a:cxn>
                  <a:cxn ang="0">
                    <a:pos x="T4" y="T5"/>
                  </a:cxn>
                </a:cxnLst>
                <a:rect l="0" t="0" r="r" b="b"/>
                <a:pathLst>
                  <a:path w="28" h="60">
                    <a:moveTo>
                      <a:pt x="28" y="60"/>
                    </a:moveTo>
                    <a:cubicBezTo>
                      <a:pt x="15" y="51"/>
                      <a:pt x="0" y="34"/>
                      <a:pt x="0" y="16"/>
                    </a:cubicBezTo>
                    <a:cubicBezTo>
                      <a:pt x="0" y="0"/>
                      <a:pt x="0" y="0"/>
                      <a:pt x="0" y="0"/>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42">
                <a:extLst>
                  <a:ext uri="{FF2B5EF4-FFF2-40B4-BE49-F238E27FC236}">
                    <a16:creationId xmlns:a16="http://schemas.microsoft.com/office/drawing/2014/main" id="{05C09734-4C5F-4F49-945C-9D94E12D067A}"/>
                  </a:ext>
                </a:extLst>
              </p:cNvPr>
              <p:cNvSpPr>
                <a:spLocks/>
              </p:cNvSpPr>
              <p:nvPr/>
            </p:nvSpPr>
            <p:spPr bwMode="auto">
              <a:xfrm>
                <a:off x="-1113" y="2983"/>
                <a:ext cx="48" cy="104"/>
              </a:xfrm>
              <a:custGeom>
                <a:avLst/>
                <a:gdLst>
                  <a:gd name="T0" fmla="*/ 28 w 28"/>
                  <a:gd name="T1" fmla="*/ 0 h 60"/>
                  <a:gd name="T2" fmla="*/ 28 w 28"/>
                  <a:gd name="T3" fmla="*/ 16 h 60"/>
                  <a:gd name="T4" fmla="*/ 0 w 28"/>
                  <a:gd name="T5" fmla="*/ 60 h 60"/>
                </a:gdLst>
                <a:ahLst/>
                <a:cxnLst>
                  <a:cxn ang="0">
                    <a:pos x="T0" y="T1"/>
                  </a:cxn>
                  <a:cxn ang="0">
                    <a:pos x="T2" y="T3"/>
                  </a:cxn>
                  <a:cxn ang="0">
                    <a:pos x="T4" y="T5"/>
                  </a:cxn>
                </a:cxnLst>
                <a:rect l="0" t="0" r="r" b="b"/>
                <a:pathLst>
                  <a:path w="28" h="60">
                    <a:moveTo>
                      <a:pt x="28" y="0"/>
                    </a:moveTo>
                    <a:cubicBezTo>
                      <a:pt x="28" y="16"/>
                      <a:pt x="28" y="16"/>
                      <a:pt x="28" y="16"/>
                    </a:cubicBezTo>
                    <a:cubicBezTo>
                      <a:pt x="28" y="34"/>
                      <a:pt x="14" y="51"/>
                      <a:pt x="0" y="60"/>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43">
                <a:extLst>
                  <a:ext uri="{FF2B5EF4-FFF2-40B4-BE49-F238E27FC236}">
                    <a16:creationId xmlns:a16="http://schemas.microsoft.com/office/drawing/2014/main" id="{EF09A24A-5655-4489-8DE8-6C5E69697343}"/>
                  </a:ext>
                </a:extLst>
              </p:cNvPr>
              <p:cNvSpPr>
                <a:spLocks/>
              </p:cNvSpPr>
              <p:nvPr/>
            </p:nvSpPr>
            <p:spPr bwMode="auto">
              <a:xfrm>
                <a:off x="-1231" y="2920"/>
                <a:ext cx="166" cy="28"/>
              </a:xfrm>
              <a:custGeom>
                <a:avLst/>
                <a:gdLst>
                  <a:gd name="T0" fmla="*/ 96 w 96"/>
                  <a:gd name="T1" fmla="*/ 16 h 16"/>
                  <a:gd name="T2" fmla="*/ 48 w 96"/>
                  <a:gd name="T3" fmla="*/ 0 h 16"/>
                  <a:gd name="T4" fmla="*/ 0 w 96"/>
                  <a:gd name="T5" fmla="*/ 16 h 16"/>
                </a:gdLst>
                <a:ahLst/>
                <a:cxnLst>
                  <a:cxn ang="0">
                    <a:pos x="T0" y="T1"/>
                  </a:cxn>
                  <a:cxn ang="0">
                    <a:pos x="T2" y="T3"/>
                  </a:cxn>
                  <a:cxn ang="0">
                    <a:pos x="T4" y="T5"/>
                  </a:cxn>
                </a:cxnLst>
                <a:rect l="0" t="0" r="r" b="b"/>
                <a:pathLst>
                  <a:path w="96" h="16">
                    <a:moveTo>
                      <a:pt x="96" y="16"/>
                    </a:moveTo>
                    <a:cubicBezTo>
                      <a:pt x="56" y="16"/>
                      <a:pt x="48" y="0"/>
                      <a:pt x="48" y="0"/>
                    </a:cubicBezTo>
                    <a:cubicBezTo>
                      <a:pt x="48" y="0"/>
                      <a:pt x="40" y="16"/>
                      <a:pt x="0" y="16"/>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44">
                <a:extLst>
                  <a:ext uri="{FF2B5EF4-FFF2-40B4-BE49-F238E27FC236}">
                    <a16:creationId xmlns:a16="http://schemas.microsoft.com/office/drawing/2014/main" id="{47962A6D-4759-4107-ADBF-F61148511388}"/>
                  </a:ext>
                </a:extLst>
              </p:cNvPr>
              <p:cNvSpPr>
                <a:spLocks/>
              </p:cNvSpPr>
              <p:nvPr/>
            </p:nvSpPr>
            <p:spPr bwMode="auto">
              <a:xfrm>
                <a:off x="-1266" y="2886"/>
                <a:ext cx="17" cy="208"/>
              </a:xfrm>
              <a:custGeom>
                <a:avLst/>
                <a:gdLst>
                  <a:gd name="T0" fmla="*/ 0 w 10"/>
                  <a:gd name="T1" fmla="*/ 120 h 120"/>
                  <a:gd name="T2" fmla="*/ 0 w 10"/>
                  <a:gd name="T3" fmla="*/ 36 h 120"/>
                  <a:gd name="T4" fmla="*/ 10 w 10"/>
                  <a:gd name="T5" fmla="*/ 0 h 120"/>
                </a:gdLst>
                <a:ahLst/>
                <a:cxnLst>
                  <a:cxn ang="0">
                    <a:pos x="T0" y="T1"/>
                  </a:cxn>
                  <a:cxn ang="0">
                    <a:pos x="T2" y="T3"/>
                  </a:cxn>
                  <a:cxn ang="0">
                    <a:pos x="T4" y="T5"/>
                  </a:cxn>
                </a:cxnLst>
                <a:rect l="0" t="0" r="r" b="b"/>
                <a:pathLst>
                  <a:path w="10" h="120">
                    <a:moveTo>
                      <a:pt x="0" y="120"/>
                    </a:moveTo>
                    <a:cubicBezTo>
                      <a:pt x="0" y="36"/>
                      <a:pt x="0" y="36"/>
                      <a:pt x="0" y="36"/>
                    </a:cubicBezTo>
                    <a:cubicBezTo>
                      <a:pt x="0" y="23"/>
                      <a:pt x="4" y="11"/>
                      <a:pt x="10" y="0"/>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45">
                <a:extLst>
                  <a:ext uri="{FF2B5EF4-FFF2-40B4-BE49-F238E27FC236}">
                    <a16:creationId xmlns:a16="http://schemas.microsoft.com/office/drawing/2014/main" id="{86B8B6FB-BF23-411C-9F6D-CC4971DE7E94}"/>
                  </a:ext>
                </a:extLst>
              </p:cNvPr>
              <p:cNvSpPr>
                <a:spLocks/>
              </p:cNvSpPr>
              <p:nvPr/>
            </p:nvSpPr>
            <p:spPr bwMode="auto">
              <a:xfrm>
                <a:off x="-1048" y="2886"/>
                <a:ext cx="18" cy="208"/>
              </a:xfrm>
              <a:custGeom>
                <a:avLst/>
                <a:gdLst>
                  <a:gd name="T0" fmla="*/ 0 w 10"/>
                  <a:gd name="T1" fmla="*/ 0 h 120"/>
                  <a:gd name="T2" fmla="*/ 10 w 10"/>
                  <a:gd name="T3" fmla="*/ 36 h 120"/>
                  <a:gd name="T4" fmla="*/ 10 w 10"/>
                  <a:gd name="T5" fmla="*/ 120 h 120"/>
                </a:gdLst>
                <a:ahLst/>
                <a:cxnLst>
                  <a:cxn ang="0">
                    <a:pos x="T0" y="T1"/>
                  </a:cxn>
                  <a:cxn ang="0">
                    <a:pos x="T2" y="T3"/>
                  </a:cxn>
                  <a:cxn ang="0">
                    <a:pos x="T4" y="T5"/>
                  </a:cxn>
                </a:cxnLst>
                <a:rect l="0" t="0" r="r" b="b"/>
                <a:pathLst>
                  <a:path w="10" h="120">
                    <a:moveTo>
                      <a:pt x="0" y="0"/>
                    </a:moveTo>
                    <a:cubicBezTo>
                      <a:pt x="6" y="11"/>
                      <a:pt x="10" y="23"/>
                      <a:pt x="10" y="36"/>
                    </a:cubicBezTo>
                    <a:cubicBezTo>
                      <a:pt x="10" y="120"/>
                      <a:pt x="10" y="120"/>
                      <a:pt x="10" y="120"/>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46">
                <a:extLst>
                  <a:ext uri="{FF2B5EF4-FFF2-40B4-BE49-F238E27FC236}">
                    <a16:creationId xmlns:a16="http://schemas.microsoft.com/office/drawing/2014/main" id="{95613BA0-8CE8-448C-A5D1-537A66781F96}"/>
                  </a:ext>
                </a:extLst>
              </p:cNvPr>
              <p:cNvSpPr>
                <a:spLocks/>
              </p:cNvSpPr>
              <p:nvPr/>
            </p:nvSpPr>
            <p:spPr bwMode="auto">
              <a:xfrm>
                <a:off x="-1093" y="3073"/>
                <a:ext cx="160" cy="152"/>
              </a:xfrm>
              <a:custGeom>
                <a:avLst/>
                <a:gdLst>
                  <a:gd name="T0" fmla="*/ 0 w 92"/>
                  <a:gd name="T1" fmla="*/ 0 h 88"/>
                  <a:gd name="T2" fmla="*/ 0 w 92"/>
                  <a:gd name="T3" fmla="*/ 20 h 88"/>
                  <a:gd name="T4" fmla="*/ 45 w 92"/>
                  <a:gd name="T5" fmla="*/ 36 h 88"/>
                  <a:gd name="T6" fmla="*/ 91 w 92"/>
                  <a:gd name="T7" fmla="*/ 83 h 88"/>
                  <a:gd name="T8" fmla="*/ 92 w 92"/>
                  <a:gd name="T9" fmla="*/ 88 h 88"/>
                </a:gdLst>
                <a:ahLst/>
                <a:cxnLst>
                  <a:cxn ang="0">
                    <a:pos x="T0" y="T1"/>
                  </a:cxn>
                  <a:cxn ang="0">
                    <a:pos x="T2" y="T3"/>
                  </a:cxn>
                  <a:cxn ang="0">
                    <a:pos x="T4" y="T5"/>
                  </a:cxn>
                  <a:cxn ang="0">
                    <a:pos x="T6" y="T7"/>
                  </a:cxn>
                  <a:cxn ang="0">
                    <a:pos x="T8" y="T9"/>
                  </a:cxn>
                </a:cxnLst>
                <a:rect l="0" t="0" r="r" b="b"/>
                <a:pathLst>
                  <a:path w="92" h="88">
                    <a:moveTo>
                      <a:pt x="0" y="0"/>
                    </a:moveTo>
                    <a:cubicBezTo>
                      <a:pt x="0" y="20"/>
                      <a:pt x="0" y="20"/>
                      <a:pt x="0" y="20"/>
                    </a:cubicBezTo>
                    <a:cubicBezTo>
                      <a:pt x="45" y="36"/>
                      <a:pt x="45" y="36"/>
                      <a:pt x="45" y="36"/>
                    </a:cubicBezTo>
                    <a:cubicBezTo>
                      <a:pt x="67" y="43"/>
                      <a:pt x="84" y="61"/>
                      <a:pt x="91" y="83"/>
                    </a:cubicBezTo>
                    <a:cubicBezTo>
                      <a:pt x="92" y="88"/>
                      <a:pt x="92" y="88"/>
                      <a:pt x="92" y="88"/>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Freeform 47">
                <a:extLst>
                  <a:ext uri="{FF2B5EF4-FFF2-40B4-BE49-F238E27FC236}">
                    <a16:creationId xmlns:a16="http://schemas.microsoft.com/office/drawing/2014/main" id="{4AF9B73B-F3A7-4844-B0D8-1C1066F67BCD}"/>
                  </a:ext>
                </a:extLst>
              </p:cNvPr>
              <p:cNvSpPr>
                <a:spLocks/>
              </p:cNvSpPr>
              <p:nvPr/>
            </p:nvSpPr>
            <p:spPr bwMode="auto">
              <a:xfrm>
                <a:off x="-1363" y="3073"/>
                <a:ext cx="159" cy="152"/>
              </a:xfrm>
              <a:custGeom>
                <a:avLst/>
                <a:gdLst>
                  <a:gd name="T0" fmla="*/ 0 w 92"/>
                  <a:gd name="T1" fmla="*/ 88 h 88"/>
                  <a:gd name="T2" fmla="*/ 1 w 92"/>
                  <a:gd name="T3" fmla="*/ 83 h 88"/>
                  <a:gd name="T4" fmla="*/ 47 w 92"/>
                  <a:gd name="T5" fmla="*/ 36 h 88"/>
                  <a:gd name="T6" fmla="*/ 92 w 92"/>
                  <a:gd name="T7" fmla="*/ 20 h 88"/>
                  <a:gd name="T8" fmla="*/ 92 w 92"/>
                  <a:gd name="T9" fmla="*/ 0 h 88"/>
                </a:gdLst>
                <a:ahLst/>
                <a:cxnLst>
                  <a:cxn ang="0">
                    <a:pos x="T0" y="T1"/>
                  </a:cxn>
                  <a:cxn ang="0">
                    <a:pos x="T2" y="T3"/>
                  </a:cxn>
                  <a:cxn ang="0">
                    <a:pos x="T4" y="T5"/>
                  </a:cxn>
                  <a:cxn ang="0">
                    <a:pos x="T6" y="T7"/>
                  </a:cxn>
                  <a:cxn ang="0">
                    <a:pos x="T8" y="T9"/>
                  </a:cxn>
                </a:cxnLst>
                <a:rect l="0" t="0" r="r" b="b"/>
                <a:pathLst>
                  <a:path w="92" h="88">
                    <a:moveTo>
                      <a:pt x="0" y="88"/>
                    </a:moveTo>
                    <a:cubicBezTo>
                      <a:pt x="1" y="83"/>
                      <a:pt x="1" y="83"/>
                      <a:pt x="1" y="83"/>
                    </a:cubicBezTo>
                    <a:cubicBezTo>
                      <a:pt x="8" y="61"/>
                      <a:pt x="25" y="43"/>
                      <a:pt x="47" y="36"/>
                    </a:cubicBezTo>
                    <a:cubicBezTo>
                      <a:pt x="92" y="20"/>
                      <a:pt x="92" y="20"/>
                      <a:pt x="92" y="20"/>
                    </a:cubicBezTo>
                    <a:cubicBezTo>
                      <a:pt x="92" y="0"/>
                      <a:pt x="92" y="0"/>
                      <a:pt x="92" y="0"/>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Freeform 48">
                <a:extLst>
                  <a:ext uri="{FF2B5EF4-FFF2-40B4-BE49-F238E27FC236}">
                    <a16:creationId xmlns:a16="http://schemas.microsoft.com/office/drawing/2014/main" id="{A9B3D4F7-113F-42B5-8D2A-D668CE529796}"/>
                  </a:ext>
                </a:extLst>
              </p:cNvPr>
              <p:cNvSpPr>
                <a:spLocks/>
              </p:cNvSpPr>
              <p:nvPr/>
            </p:nvSpPr>
            <p:spPr bwMode="auto">
              <a:xfrm>
                <a:off x="-1204" y="3107"/>
                <a:ext cx="111" cy="77"/>
              </a:xfrm>
              <a:custGeom>
                <a:avLst/>
                <a:gdLst>
                  <a:gd name="T0" fmla="*/ 0 w 64"/>
                  <a:gd name="T1" fmla="*/ 0 h 44"/>
                  <a:gd name="T2" fmla="*/ 32 w 64"/>
                  <a:gd name="T3" fmla="*/ 44 h 44"/>
                  <a:gd name="T4" fmla="*/ 64 w 64"/>
                  <a:gd name="T5" fmla="*/ 0 h 44"/>
                </a:gdLst>
                <a:ahLst/>
                <a:cxnLst>
                  <a:cxn ang="0">
                    <a:pos x="T0" y="T1"/>
                  </a:cxn>
                  <a:cxn ang="0">
                    <a:pos x="T2" y="T3"/>
                  </a:cxn>
                  <a:cxn ang="0">
                    <a:pos x="T4" y="T5"/>
                  </a:cxn>
                </a:cxnLst>
                <a:rect l="0" t="0" r="r" b="b"/>
                <a:pathLst>
                  <a:path w="64" h="44">
                    <a:moveTo>
                      <a:pt x="0" y="0"/>
                    </a:moveTo>
                    <a:cubicBezTo>
                      <a:pt x="0" y="24"/>
                      <a:pt x="32" y="44"/>
                      <a:pt x="32" y="44"/>
                    </a:cubicBezTo>
                    <a:cubicBezTo>
                      <a:pt x="32" y="44"/>
                      <a:pt x="64" y="24"/>
                      <a:pt x="64" y="0"/>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Freeform 49">
                <a:extLst>
                  <a:ext uri="{FF2B5EF4-FFF2-40B4-BE49-F238E27FC236}">
                    <a16:creationId xmlns:a16="http://schemas.microsoft.com/office/drawing/2014/main" id="{68A50F60-C5A3-44A5-A49F-F83838D523A7}"/>
                  </a:ext>
                </a:extLst>
              </p:cNvPr>
              <p:cNvSpPr>
                <a:spLocks/>
              </p:cNvSpPr>
              <p:nvPr/>
            </p:nvSpPr>
            <p:spPr bwMode="auto">
              <a:xfrm>
                <a:off x="-1259" y="2796"/>
                <a:ext cx="222" cy="111"/>
              </a:xfrm>
              <a:custGeom>
                <a:avLst/>
                <a:gdLst>
                  <a:gd name="T0" fmla="*/ 112 w 128"/>
                  <a:gd name="T1" fmla="*/ 64 h 64"/>
                  <a:gd name="T2" fmla="*/ 128 w 128"/>
                  <a:gd name="T3" fmla="*/ 28 h 64"/>
                  <a:gd name="T4" fmla="*/ 64 w 128"/>
                  <a:gd name="T5" fmla="*/ 0 h 64"/>
                  <a:gd name="T6" fmla="*/ 0 w 128"/>
                  <a:gd name="T7" fmla="*/ 28 h 64"/>
                  <a:gd name="T8" fmla="*/ 16 w 128"/>
                  <a:gd name="T9" fmla="*/ 64 h 64"/>
                </a:gdLst>
                <a:ahLst/>
                <a:cxnLst>
                  <a:cxn ang="0">
                    <a:pos x="T0" y="T1"/>
                  </a:cxn>
                  <a:cxn ang="0">
                    <a:pos x="T2" y="T3"/>
                  </a:cxn>
                  <a:cxn ang="0">
                    <a:pos x="T4" y="T5"/>
                  </a:cxn>
                  <a:cxn ang="0">
                    <a:pos x="T6" y="T7"/>
                  </a:cxn>
                  <a:cxn ang="0">
                    <a:pos x="T8" y="T9"/>
                  </a:cxn>
                </a:cxnLst>
                <a:rect l="0" t="0" r="r" b="b"/>
                <a:pathLst>
                  <a:path w="128" h="64">
                    <a:moveTo>
                      <a:pt x="112" y="64"/>
                    </a:moveTo>
                    <a:cubicBezTo>
                      <a:pt x="128" y="28"/>
                      <a:pt x="128" y="28"/>
                      <a:pt x="128" y="28"/>
                    </a:cubicBezTo>
                    <a:cubicBezTo>
                      <a:pt x="128" y="28"/>
                      <a:pt x="112" y="0"/>
                      <a:pt x="64" y="0"/>
                    </a:cubicBezTo>
                    <a:cubicBezTo>
                      <a:pt x="16" y="0"/>
                      <a:pt x="0" y="28"/>
                      <a:pt x="0" y="28"/>
                    </a:cubicBezTo>
                    <a:cubicBezTo>
                      <a:pt x="16" y="64"/>
                      <a:pt x="16" y="64"/>
                      <a:pt x="16" y="64"/>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50">
                <a:extLst>
                  <a:ext uri="{FF2B5EF4-FFF2-40B4-BE49-F238E27FC236}">
                    <a16:creationId xmlns:a16="http://schemas.microsoft.com/office/drawing/2014/main" id="{C4DBDDA7-7BE2-4360-A4FA-E800C1430702}"/>
                  </a:ext>
                </a:extLst>
              </p:cNvPr>
              <p:cNvSpPr>
                <a:spLocks noChangeShapeType="1"/>
              </p:cNvSpPr>
              <p:nvPr/>
            </p:nvSpPr>
            <p:spPr bwMode="auto">
              <a:xfrm>
                <a:off x="-1148" y="2830"/>
                <a:ext cx="0" cy="56"/>
              </a:xfrm>
              <a:prstGeom prst="lin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51">
                <a:extLst>
                  <a:ext uri="{FF2B5EF4-FFF2-40B4-BE49-F238E27FC236}">
                    <a16:creationId xmlns:a16="http://schemas.microsoft.com/office/drawing/2014/main" id="{3A0F8A56-ED22-4AFA-8D68-7AD954FD3717}"/>
                  </a:ext>
                </a:extLst>
              </p:cNvPr>
              <p:cNvSpPr>
                <a:spLocks noChangeShapeType="1"/>
              </p:cNvSpPr>
              <p:nvPr/>
            </p:nvSpPr>
            <p:spPr bwMode="auto">
              <a:xfrm>
                <a:off x="-1176" y="2858"/>
                <a:ext cx="56"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1" name="Group 54">
              <a:extLst>
                <a:ext uri="{FF2B5EF4-FFF2-40B4-BE49-F238E27FC236}">
                  <a16:creationId xmlns:a16="http://schemas.microsoft.com/office/drawing/2014/main" id="{2952722B-6289-4153-ABFE-4E74FB03DCC2}"/>
                </a:ext>
              </a:extLst>
            </p:cNvPr>
            <p:cNvGrpSpPr>
              <a:grpSpLocks noChangeAspect="1"/>
            </p:cNvGrpSpPr>
            <p:nvPr userDrawn="1"/>
          </p:nvGrpSpPr>
          <p:grpSpPr bwMode="auto">
            <a:xfrm>
              <a:off x="5513838" y="3006425"/>
              <a:ext cx="407405" cy="405515"/>
              <a:chOff x="-1472" y="2814"/>
              <a:chExt cx="431" cy="429"/>
            </a:xfrm>
          </p:grpSpPr>
          <p:sp>
            <p:nvSpPr>
              <p:cNvPr id="165" name="Freeform 55">
                <a:extLst>
                  <a:ext uri="{FF2B5EF4-FFF2-40B4-BE49-F238E27FC236}">
                    <a16:creationId xmlns:a16="http://schemas.microsoft.com/office/drawing/2014/main" id="{01CF3D28-8CCB-4745-8ED8-6A29E0B5BD68}"/>
                  </a:ext>
                </a:extLst>
              </p:cNvPr>
              <p:cNvSpPr>
                <a:spLocks/>
              </p:cNvSpPr>
              <p:nvPr/>
            </p:nvSpPr>
            <p:spPr bwMode="auto">
              <a:xfrm>
                <a:off x="-1416" y="2828"/>
                <a:ext cx="250" cy="265"/>
              </a:xfrm>
              <a:custGeom>
                <a:avLst/>
                <a:gdLst>
                  <a:gd name="T0" fmla="*/ 0 w 144"/>
                  <a:gd name="T1" fmla="*/ 112 h 153"/>
                  <a:gd name="T2" fmla="*/ 56 w 144"/>
                  <a:gd name="T3" fmla="*/ 153 h 153"/>
                  <a:gd name="T4" fmla="*/ 144 w 144"/>
                  <a:gd name="T5" fmla="*/ 50 h 153"/>
                  <a:gd name="T6" fmla="*/ 97 w 144"/>
                  <a:gd name="T7" fmla="*/ 0 h 153"/>
                </a:gdLst>
                <a:ahLst/>
                <a:cxnLst>
                  <a:cxn ang="0">
                    <a:pos x="T0" y="T1"/>
                  </a:cxn>
                  <a:cxn ang="0">
                    <a:pos x="T2" y="T3"/>
                  </a:cxn>
                  <a:cxn ang="0">
                    <a:pos x="T4" y="T5"/>
                  </a:cxn>
                  <a:cxn ang="0">
                    <a:pos x="T6" y="T7"/>
                  </a:cxn>
                </a:cxnLst>
                <a:rect l="0" t="0" r="r" b="b"/>
                <a:pathLst>
                  <a:path w="144" h="153">
                    <a:moveTo>
                      <a:pt x="0" y="112"/>
                    </a:moveTo>
                    <a:cubicBezTo>
                      <a:pt x="25" y="137"/>
                      <a:pt x="56" y="153"/>
                      <a:pt x="56" y="153"/>
                    </a:cubicBezTo>
                    <a:cubicBezTo>
                      <a:pt x="56" y="153"/>
                      <a:pt x="144" y="108"/>
                      <a:pt x="144" y="50"/>
                    </a:cubicBezTo>
                    <a:cubicBezTo>
                      <a:pt x="144" y="23"/>
                      <a:pt x="123" y="0"/>
                      <a:pt x="97"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56">
                <a:extLst>
                  <a:ext uri="{FF2B5EF4-FFF2-40B4-BE49-F238E27FC236}">
                    <a16:creationId xmlns:a16="http://schemas.microsoft.com/office/drawing/2014/main" id="{C235857D-F38B-4163-8A80-07F823EAADB3}"/>
                  </a:ext>
                </a:extLst>
              </p:cNvPr>
              <p:cNvSpPr>
                <a:spLocks/>
              </p:cNvSpPr>
              <p:nvPr/>
            </p:nvSpPr>
            <p:spPr bwMode="auto">
              <a:xfrm>
                <a:off x="-1472" y="2828"/>
                <a:ext cx="82" cy="159"/>
              </a:xfrm>
              <a:custGeom>
                <a:avLst/>
                <a:gdLst>
                  <a:gd name="T0" fmla="*/ 47 w 47"/>
                  <a:gd name="T1" fmla="*/ 0 h 92"/>
                  <a:gd name="T2" fmla="*/ 0 w 47"/>
                  <a:gd name="T3" fmla="*/ 50 h 92"/>
                  <a:gd name="T4" fmla="*/ 15 w 47"/>
                  <a:gd name="T5" fmla="*/ 92 h 92"/>
                </a:gdLst>
                <a:ahLst/>
                <a:cxnLst>
                  <a:cxn ang="0">
                    <a:pos x="T0" y="T1"/>
                  </a:cxn>
                  <a:cxn ang="0">
                    <a:pos x="T2" y="T3"/>
                  </a:cxn>
                  <a:cxn ang="0">
                    <a:pos x="T4" y="T5"/>
                  </a:cxn>
                </a:cxnLst>
                <a:rect l="0" t="0" r="r" b="b"/>
                <a:pathLst>
                  <a:path w="47" h="92">
                    <a:moveTo>
                      <a:pt x="47" y="0"/>
                    </a:moveTo>
                    <a:cubicBezTo>
                      <a:pt x="21" y="0"/>
                      <a:pt x="0" y="23"/>
                      <a:pt x="0" y="50"/>
                    </a:cubicBezTo>
                    <a:cubicBezTo>
                      <a:pt x="0" y="65"/>
                      <a:pt x="6" y="79"/>
                      <a:pt x="15" y="92"/>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Oval 57">
                <a:extLst>
                  <a:ext uri="{FF2B5EF4-FFF2-40B4-BE49-F238E27FC236}">
                    <a16:creationId xmlns:a16="http://schemas.microsoft.com/office/drawing/2014/main" id="{8AFD26E3-AB30-4023-8724-F8E985EF96B4}"/>
                  </a:ext>
                </a:extLst>
              </p:cNvPr>
              <p:cNvSpPr>
                <a:spLocks noChangeArrowheads="1"/>
              </p:cNvSpPr>
              <p:nvPr/>
            </p:nvSpPr>
            <p:spPr bwMode="auto">
              <a:xfrm>
                <a:off x="-1388" y="2814"/>
                <a:ext cx="41" cy="41"/>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Oval 58">
                <a:extLst>
                  <a:ext uri="{FF2B5EF4-FFF2-40B4-BE49-F238E27FC236}">
                    <a16:creationId xmlns:a16="http://schemas.microsoft.com/office/drawing/2014/main" id="{24EBDE6B-11D2-4425-8CA1-C4F197CD7637}"/>
                  </a:ext>
                </a:extLst>
              </p:cNvPr>
              <p:cNvSpPr>
                <a:spLocks noChangeArrowheads="1"/>
              </p:cNvSpPr>
              <p:nvPr/>
            </p:nvSpPr>
            <p:spPr bwMode="auto">
              <a:xfrm>
                <a:off x="-1291" y="2814"/>
                <a:ext cx="42" cy="41"/>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59">
                <a:extLst>
                  <a:ext uri="{FF2B5EF4-FFF2-40B4-BE49-F238E27FC236}">
                    <a16:creationId xmlns:a16="http://schemas.microsoft.com/office/drawing/2014/main" id="{43502A7A-DA09-46E6-89E0-5CA7E04F3C9C}"/>
                  </a:ext>
                </a:extLst>
              </p:cNvPr>
              <p:cNvSpPr>
                <a:spLocks/>
              </p:cNvSpPr>
              <p:nvPr/>
            </p:nvSpPr>
            <p:spPr bwMode="auto">
              <a:xfrm>
                <a:off x="-1319" y="3098"/>
                <a:ext cx="215" cy="145"/>
              </a:xfrm>
              <a:custGeom>
                <a:avLst/>
                <a:gdLst>
                  <a:gd name="T0" fmla="*/ 124 w 124"/>
                  <a:gd name="T1" fmla="*/ 16 h 84"/>
                  <a:gd name="T2" fmla="*/ 124 w 124"/>
                  <a:gd name="T3" fmla="*/ 22 h 84"/>
                  <a:gd name="T4" fmla="*/ 62 w 124"/>
                  <a:gd name="T5" fmla="*/ 84 h 84"/>
                  <a:gd name="T6" fmla="*/ 62 w 124"/>
                  <a:gd name="T7" fmla="*/ 84 h 84"/>
                  <a:gd name="T8" fmla="*/ 0 w 124"/>
                  <a:gd name="T9" fmla="*/ 22 h 84"/>
                  <a:gd name="T10" fmla="*/ 0 w 124"/>
                  <a:gd name="T11" fmla="*/ 0 h 84"/>
                </a:gdLst>
                <a:ahLst/>
                <a:cxnLst>
                  <a:cxn ang="0">
                    <a:pos x="T0" y="T1"/>
                  </a:cxn>
                  <a:cxn ang="0">
                    <a:pos x="T2" y="T3"/>
                  </a:cxn>
                  <a:cxn ang="0">
                    <a:pos x="T4" y="T5"/>
                  </a:cxn>
                  <a:cxn ang="0">
                    <a:pos x="T6" y="T7"/>
                  </a:cxn>
                  <a:cxn ang="0">
                    <a:pos x="T8" y="T9"/>
                  </a:cxn>
                  <a:cxn ang="0">
                    <a:pos x="T10" y="T11"/>
                  </a:cxn>
                </a:cxnLst>
                <a:rect l="0" t="0" r="r" b="b"/>
                <a:pathLst>
                  <a:path w="124" h="84">
                    <a:moveTo>
                      <a:pt x="124" y="16"/>
                    </a:moveTo>
                    <a:cubicBezTo>
                      <a:pt x="124" y="22"/>
                      <a:pt x="124" y="22"/>
                      <a:pt x="124" y="22"/>
                    </a:cubicBezTo>
                    <a:cubicBezTo>
                      <a:pt x="124" y="56"/>
                      <a:pt x="96" y="84"/>
                      <a:pt x="62" y="84"/>
                    </a:cubicBezTo>
                    <a:cubicBezTo>
                      <a:pt x="62" y="84"/>
                      <a:pt x="62" y="84"/>
                      <a:pt x="62" y="84"/>
                    </a:cubicBezTo>
                    <a:cubicBezTo>
                      <a:pt x="28" y="84"/>
                      <a:pt x="0" y="56"/>
                      <a:pt x="0" y="22"/>
                    </a:cubicBezTo>
                    <a:cubicBezTo>
                      <a:pt x="0" y="0"/>
                      <a:pt x="0" y="0"/>
                      <a:pt x="0"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0">
                <a:extLst>
                  <a:ext uri="{FF2B5EF4-FFF2-40B4-BE49-F238E27FC236}">
                    <a16:creationId xmlns:a16="http://schemas.microsoft.com/office/drawing/2014/main" id="{615A8C08-0D2C-4859-8A07-BE5A5FBBA5E4}"/>
                  </a:ext>
                </a:extLst>
              </p:cNvPr>
              <p:cNvSpPr>
                <a:spLocks/>
              </p:cNvSpPr>
              <p:nvPr/>
            </p:nvSpPr>
            <p:spPr bwMode="auto">
              <a:xfrm>
                <a:off x="-1166" y="3028"/>
                <a:ext cx="125" cy="118"/>
              </a:xfrm>
              <a:custGeom>
                <a:avLst/>
                <a:gdLst>
                  <a:gd name="T0" fmla="*/ 20 w 72"/>
                  <a:gd name="T1" fmla="*/ 68 h 68"/>
                  <a:gd name="T2" fmla="*/ 0 w 72"/>
                  <a:gd name="T3" fmla="*/ 36 h 68"/>
                  <a:gd name="T4" fmla="*/ 36 w 72"/>
                  <a:gd name="T5" fmla="*/ 0 h 68"/>
                  <a:gd name="T6" fmla="*/ 72 w 72"/>
                  <a:gd name="T7" fmla="*/ 36 h 68"/>
                  <a:gd name="T8" fmla="*/ 52 w 72"/>
                  <a:gd name="T9" fmla="*/ 68 h 68"/>
                </a:gdLst>
                <a:ahLst/>
                <a:cxnLst>
                  <a:cxn ang="0">
                    <a:pos x="T0" y="T1"/>
                  </a:cxn>
                  <a:cxn ang="0">
                    <a:pos x="T2" y="T3"/>
                  </a:cxn>
                  <a:cxn ang="0">
                    <a:pos x="T4" y="T5"/>
                  </a:cxn>
                  <a:cxn ang="0">
                    <a:pos x="T6" y="T7"/>
                  </a:cxn>
                  <a:cxn ang="0">
                    <a:pos x="T8" y="T9"/>
                  </a:cxn>
                </a:cxnLst>
                <a:rect l="0" t="0" r="r" b="b"/>
                <a:pathLst>
                  <a:path w="72" h="68">
                    <a:moveTo>
                      <a:pt x="20" y="68"/>
                    </a:moveTo>
                    <a:cubicBezTo>
                      <a:pt x="8" y="62"/>
                      <a:pt x="0" y="50"/>
                      <a:pt x="0" y="36"/>
                    </a:cubicBezTo>
                    <a:cubicBezTo>
                      <a:pt x="0" y="16"/>
                      <a:pt x="16" y="0"/>
                      <a:pt x="36" y="0"/>
                    </a:cubicBezTo>
                    <a:cubicBezTo>
                      <a:pt x="56" y="0"/>
                      <a:pt x="72" y="16"/>
                      <a:pt x="72" y="36"/>
                    </a:cubicBezTo>
                    <a:cubicBezTo>
                      <a:pt x="72" y="50"/>
                      <a:pt x="64" y="62"/>
                      <a:pt x="52" y="68"/>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Oval 61">
                <a:extLst>
                  <a:ext uri="{FF2B5EF4-FFF2-40B4-BE49-F238E27FC236}">
                    <a16:creationId xmlns:a16="http://schemas.microsoft.com/office/drawing/2014/main" id="{515DD33D-5713-4CE5-A052-A78A9FFDC099}"/>
                  </a:ext>
                </a:extLst>
              </p:cNvPr>
              <p:cNvSpPr>
                <a:spLocks noChangeArrowheads="1"/>
              </p:cNvSpPr>
              <p:nvPr/>
            </p:nvSpPr>
            <p:spPr bwMode="auto">
              <a:xfrm>
                <a:off x="-1131" y="3063"/>
                <a:ext cx="55" cy="56"/>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
                <a:extLst>
                  <a:ext uri="{FF2B5EF4-FFF2-40B4-BE49-F238E27FC236}">
                    <a16:creationId xmlns:a16="http://schemas.microsoft.com/office/drawing/2014/main" id="{1CB2119B-6654-4EA7-9DD2-26166E3831C3}"/>
                  </a:ext>
                </a:extLst>
              </p:cNvPr>
              <p:cNvSpPr>
                <a:spLocks/>
              </p:cNvSpPr>
              <p:nvPr/>
            </p:nvSpPr>
            <p:spPr bwMode="auto">
              <a:xfrm>
                <a:off x="-1472" y="2904"/>
                <a:ext cx="230" cy="118"/>
              </a:xfrm>
              <a:custGeom>
                <a:avLst/>
                <a:gdLst>
                  <a:gd name="T0" fmla="*/ 0 w 230"/>
                  <a:gd name="T1" fmla="*/ 83 h 118"/>
                  <a:gd name="T2" fmla="*/ 63 w 230"/>
                  <a:gd name="T3" fmla="*/ 83 h 118"/>
                  <a:gd name="T4" fmla="*/ 84 w 230"/>
                  <a:gd name="T5" fmla="*/ 48 h 118"/>
                  <a:gd name="T6" fmla="*/ 118 w 230"/>
                  <a:gd name="T7" fmla="*/ 118 h 118"/>
                  <a:gd name="T8" fmla="*/ 160 w 230"/>
                  <a:gd name="T9" fmla="*/ 0 h 118"/>
                  <a:gd name="T10" fmla="*/ 195 w 230"/>
                  <a:gd name="T11" fmla="*/ 83 h 118"/>
                  <a:gd name="T12" fmla="*/ 230 w 230"/>
                  <a:gd name="T13" fmla="*/ 83 h 118"/>
                </a:gdLst>
                <a:ahLst/>
                <a:cxnLst>
                  <a:cxn ang="0">
                    <a:pos x="T0" y="T1"/>
                  </a:cxn>
                  <a:cxn ang="0">
                    <a:pos x="T2" y="T3"/>
                  </a:cxn>
                  <a:cxn ang="0">
                    <a:pos x="T4" y="T5"/>
                  </a:cxn>
                  <a:cxn ang="0">
                    <a:pos x="T6" y="T7"/>
                  </a:cxn>
                  <a:cxn ang="0">
                    <a:pos x="T8" y="T9"/>
                  </a:cxn>
                  <a:cxn ang="0">
                    <a:pos x="T10" y="T11"/>
                  </a:cxn>
                  <a:cxn ang="0">
                    <a:pos x="T12" y="T13"/>
                  </a:cxn>
                </a:cxnLst>
                <a:rect l="0" t="0" r="r" b="b"/>
                <a:pathLst>
                  <a:path w="230" h="118">
                    <a:moveTo>
                      <a:pt x="0" y="83"/>
                    </a:moveTo>
                    <a:lnTo>
                      <a:pt x="63" y="83"/>
                    </a:lnTo>
                    <a:lnTo>
                      <a:pt x="84" y="48"/>
                    </a:lnTo>
                    <a:lnTo>
                      <a:pt x="118" y="118"/>
                    </a:lnTo>
                    <a:lnTo>
                      <a:pt x="160" y="0"/>
                    </a:lnTo>
                    <a:lnTo>
                      <a:pt x="195" y="83"/>
                    </a:lnTo>
                    <a:lnTo>
                      <a:pt x="230" y="83"/>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2" name="Group 65">
              <a:extLst>
                <a:ext uri="{FF2B5EF4-FFF2-40B4-BE49-F238E27FC236}">
                  <a16:creationId xmlns:a16="http://schemas.microsoft.com/office/drawing/2014/main" id="{3638B51E-B693-4177-84C0-FC7FC8078547}"/>
                </a:ext>
              </a:extLst>
            </p:cNvPr>
            <p:cNvGrpSpPr>
              <a:grpSpLocks noChangeAspect="1"/>
            </p:cNvGrpSpPr>
            <p:nvPr userDrawn="1"/>
          </p:nvGrpSpPr>
          <p:grpSpPr bwMode="auto">
            <a:xfrm>
              <a:off x="3852763" y="1057912"/>
              <a:ext cx="390906" cy="402155"/>
              <a:chOff x="-1259" y="2778"/>
              <a:chExt cx="417" cy="429"/>
            </a:xfrm>
          </p:grpSpPr>
          <p:sp>
            <p:nvSpPr>
              <p:cNvPr id="155" name="Freeform 66">
                <a:extLst>
                  <a:ext uri="{FF2B5EF4-FFF2-40B4-BE49-F238E27FC236}">
                    <a16:creationId xmlns:a16="http://schemas.microsoft.com/office/drawing/2014/main" id="{DC0C8B21-AB2B-4CA6-A7A6-4461FD1E1F89}"/>
                  </a:ext>
                </a:extLst>
              </p:cNvPr>
              <p:cNvSpPr>
                <a:spLocks/>
              </p:cNvSpPr>
              <p:nvPr/>
            </p:nvSpPr>
            <p:spPr bwMode="auto">
              <a:xfrm>
                <a:off x="-1204" y="3034"/>
                <a:ext cx="279" cy="173"/>
              </a:xfrm>
              <a:custGeom>
                <a:avLst/>
                <a:gdLst>
                  <a:gd name="T0" fmla="*/ 160 w 160"/>
                  <a:gd name="T1" fmla="*/ 48 h 100"/>
                  <a:gd name="T2" fmla="*/ 160 w 160"/>
                  <a:gd name="T3" fmla="*/ 84 h 100"/>
                  <a:gd name="T4" fmla="*/ 144 w 160"/>
                  <a:gd name="T5" fmla="*/ 100 h 100"/>
                  <a:gd name="T6" fmla="*/ 16 w 160"/>
                  <a:gd name="T7" fmla="*/ 100 h 100"/>
                  <a:gd name="T8" fmla="*/ 0 w 160"/>
                  <a:gd name="T9" fmla="*/ 84 h 100"/>
                  <a:gd name="T10" fmla="*/ 0 w 160"/>
                  <a:gd name="T11" fmla="*/ 0 h 100"/>
                </a:gdLst>
                <a:ahLst/>
                <a:cxnLst>
                  <a:cxn ang="0">
                    <a:pos x="T0" y="T1"/>
                  </a:cxn>
                  <a:cxn ang="0">
                    <a:pos x="T2" y="T3"/>
                  </a:cxn>
                  <a:cxn ang="0">
                    <a:pos x="T4" y="T5"/>
                  </a:cxn>
                  <a:cxn ang="0">
                    <a:pos x="T6" y="T7"/>
                  </a:cxn>
                  <a:cxn ang="0">
                    <a:pos x="T8" y="T9"/>
                  </a:cxn>
                  <a:cxn ang="0">
                    <a:pos x="T10" y="T11"/>
                  </a:cxn>
                </a:cxnLst>
                <a:rect l="0" t="0" r="r" b="b"/>
                <a:pathLst>
                  <a:path w="160" h="100">
                    <a:moveTo>
                      <a:pt x="160" y="48"/>
                    </a:moveTo>
                    <a:cubicBezTo>
                      <a:pt x="160" y="84"/>
                      <a:pt x="160" y="84"/>
                      <a:pt x="160" y="84"/>
                    </a:cubicBezTo>
                    <a:cubicBezTo>
                      <a:pt x="160" y="93"/>
                      <a:pt x="153" y="100"/>
                      <a:pt x="144" y="100"/>
                    </a:cubicBezTo>
                    <a:cubicBezTo>
                      <a:pt x="16" y="100"/>
                      <a:pt x="16" y="100"/>
                      <a:pt x="16" y="100"/>
                    </a:cubicBezTo>
                    <a:cubicBezTo>
                      <a:pt x="7" y="100"/>
                      <a:pt x="0" y="93"/>
                      <a:pt x="0" y="84"/>
                    </a:cubicBezTo>
                    <a:cubicBezTo>
                      <a:pt x="0" y="0"/>
                      <a:pt x="0" y="0"/>
                      <a:pt x="0" y="0"/>
                    </a:cubicBez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67">
                <a:extLst>
                  <a:ext uri="{FF2B5EF4-FFF2-40B4-BE49-F238E27FC236}">
                    <a16:creationId xmlns:a16="http://schemas.microsoft.com/office/drawing/2014/main" id="{4BE35ABA-916F-430F-9881-A1C00B1F9CFC}"/>
                  </a:ext>
                </a:extLst>
              </p:cNvPr>
              <p:cNvSpPr>
                <a:spLocks/>
              </p:cNvSpPr>
              <p:nvPr/>
            </p:nvSpPr>
            <p:spPr bwMode="auto">
              <a:xfrm>
                <a:off x="-1204" y="2778"/>
                <a:ext cx="279" cy="131"/>
              </a:xfrm>
              <a:custGeom>
                <a:avLst/>
                <a:gdLst>
                  <a:gd name="T0" fmla="*/ 0 w 160"/>
                  <a:gd name="T1" fmla="*/ 76 h 76"/>
                  <a:gd name="T2" fmla="*/ 0 w 160"/>
                  <a:gd name="T3" fmla="*/ 16 h 76"/>
                  <a:gd name="T4" fmla="*/ 16 w 160"/>
                  <a:gd name="T5" fmla="*/ 0 h 76"/>
                  <a:gd name="T6" fmla="*/ 144 w 160"/>
                  <a:gd name="T7" fmla="*/ 0 h 76"/>
                  <a:gd name="T8" fmla="*/ 160 w 160"/>
                  <a:gd name="T9" fmla="*/ 16 h 76"/>
                  <a:gd name="T10" fmla="*/ 160 w 160"/>
                  <a:gd name="T11" fmla="*/ 28 h 76"/>
                </a:gdLst>
                <a:ahLst/>
                <a:cxnLst>
                  <a:cxn ang="0">
                    <a:pos x="T0" y="T1"/>
                  </a:cxn>
                  <a:cxn ang="0">
                    <a:pos x="T2" y="T3"/>
                  </a:cxn>
                  <a:cxn ang="0">
                    <a:pos x="T4" y="T5"/>
                  </a:cxn>
                  <a:cxn ang="0">
                    <a:pos x="T6" y="T7"/>
                  </a:cxn>
                  <a:cxn ang="0">
                    <a:pos x="T8" y="T9"/>
                  </a:cxn>
                  <a:cxn ang="0">
                    <a:pos x="T10" y="T11"/>
                  </a:cxn>
                </a:cxnLst>
                <a:rect l="0" t="0" r="r" b="b"/>
                <a:pathLst>
                  <a:path w="160" h="76">
                    <a:moveTo>
                      <a:pt x="0" y="76"/>
                    </a:moveTo>
                    <a:cubicBezTo>
                      <a:pt x="0" y="16"/>
                      <a:pt x="0" y="16"/>
                      <a:pt x="0" y="16"/>
                    </a:cubicBezTo>
                    <a:cubicBezTo>
                      <a:pt x="0" y="7"/>
                      <a:pt x="7" y="0"/>
                      <a:pt x="16" y="0"/>
                    </a:cubicBezTo>
                    <a:cubicBezTo>
                      <a:pt x="144" y="0"/>
                      <a:pt x="144" y="0"/>
                      <a:pt x="144" y="0"/>
                    </a:cubicBezTo>
                    <a:cubicBezTo>
                      <a:pt x="153" y="0"/>
                      <a:pt x="160" y="7"/>
                      <a:pt x="160" y="16"/>
                    </a:cubicBezTo>
                    <a:cubicBezTo>
                      <a:pt x="160" y="28"/>
                      <a:pt x="160" y="28"/>
                      <a:pt x="160" y="28"/>
                    </a:cubicBez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68">
                <a:extLst>
                  <a:ext uri="{FF2B5EF4-FFF2-40B4-BE49-F238E27FC236}">
                    <a16:creationId xmlns:a16="http://schemas.microsoft.com/office/drawing/2014/main" id="{475B0763-E74E-4901-918C-A1C1BCE62625}"/>
                  </a:ext>
                </a:extLst>
              </p:cNvPr>
              <p:cNvSpPr>
                <a:spLocks/>
              </p:cNvSpPr>
              <p:nvPr/>
            </p:nvSpPr>
            <p:spPr bwMode="auto">
              <a:xfrm>
                <a:off x="-1162" y="2819"/>
                <a:ext cx="195" cy="76"/>
              </a:xfrm>
              <a:custGeom>
                <a:avLst/>
                <a:gdLst>
                  <a:gd name="T0" fmla="*/ 195 w 195"/>
                  <a:gd name="T1" fmla="*/ 7 h 76"/>
                  <a:gd name="T2" fmla="*/ 195 w 195"/>
                  <a:gd name="T3" fmla="*/ 0 h 76"/>
                  <a:gd name="T4" fmla="*/ 0 w 195"/>
                  <a:gd name="T5" fmla="*/ 0 h 76"/>
                  <a:gd name="T6" fmla="*/ 0 w 195"/>
                  <a:gd name="T7" fmla="*/ 76 h 76"/>
                </a:gdLst>
                <a:ahLst/>
                <a:cxnLst>
                  <a:cxn ang="0">
                    <a:pos x="T0" y="T1"/>
                  </a:cxn>
                  <a:cxn ang="0">
                    <a:pos x="T2" y="T3"/>
                  </a:cxn>
                  <a:cxn ang="0">
                    <a:pos x="T4" y="T5"/>
                  </a:cxn>
                  <a:cxn ang="0">
                    <a:pos x="T6" y="T7"/>
                  </a:cxn>
                </a:cxnLst>
                <a:rect l="0" t="0" r="r" b="b"/>
                <a:pathLst>
                  <a:path w="195" h="76">
                    <a:moveTo>
                      <a:pt x="195" y="7"/>
                    </a:moveTo>
                    <a:lnTo>
                      <a:pt x="195" y="0"/>
                    </a:lnTo>
                    <a:lnTo>
                      <a:pt x="0" y="0"/>
                    </a:lnTo>
                    <a:lnTo>
                      <a:pt x="0" y="76"/>
                    </a:ln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69">
                <a:extLst>
                  <a:ext uri="{FF2B5EF4-FFF2-40B4-BE49-F238E27FC236}">
                    <a16:creationId xmlns:a16="http://schemas.microsoft.com/office/drawing/2014/main" id="{FA186D25-6484-4641-945B-145508794054}"/>
                  </a:ext>
                </a:extLst>
              </p:cNvPr>
              <p:cNvSpPr>
                <a:spLocks/>
              </p:cNvSpPr>
              <p:nvPr/>
            </p:nvSpPr>
            <p:spPr bwMode="auto">
              <a:xfrm>
                <a:off x="-1162" y="3048"/>
                <a:ext cx="195" cy="76"/>
              </a:xfrm>
              <a:custGeom>
                <a:avLst/>
                <a:gdLst>
                  <a:gd name="T0" fmla="*/ 0 w 195"/>
                  <a:gd name="T1" fmla="*/ 0 h 76"/>
                  <a:gd name="T2" fmla="*/ 0 w 195"/>
                  <a:gd name="T3" fmla="*/ 76 h 76"/>
                  <a:gd name="T4" fmla="*/ 195 w 195"/>
                  <a:gd name="T5" fmla="*/ 76 h 76"/>
                  <a:gd name="T6" fmla="*/ 195 w 195"/>
                  <a:gd name="T7" fmla="*/ 69 h 76"/>
                </a:gdLst>
                <a:ahLst/>
                <a:cxnLst>
                  <a:cxn ang="0">
                    <a:pos x="T0" y="T1"/>
                  </a:cxn>
                  <a:cxn ang="0">
                    <a:pos x="T2" y="T3"/>
                  </a:cxn>
                  <a:cxn ang="0">
                    <a:pos x="T4" y="T5"/>
                  </a:cxn>
                  <a:cxn ang="0">
                    <a:pos x="T6" y="T7"/>
                  </a:cxn>
                </a:cxnLst>
                <a:rect l="0" t="0" r="r" b="b"/>
                <a:pathLst>
                  <a:path w="195" h="76">
                    <a:moveTo>
                      <a:pt x="0" y="0"/>
                    </a:moveTo>
                    <a:lnTo>
                      <a:pt x="0" y="76"/>
                    </a:lnTo>
                    <a:lnTo>
                      <a:pt x="195" y="76"/>
                    </a:lnTo>
                    <a:lnTo>
                      <a:pt x="195" y="69"/>
                    </a:ln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70">
                <a:extLst>
                  <a:ext uri="{FF2B5EF4-FFF2-40B4-BE49-F238E27FC236}">
                    <a16:creationId xmlns:a16="http://schemas.microsoft.com/office/drawing/2014/main" id="{D16D8DDE-1938-488D-9AA1-4DC458D9E2C1}"/>
                  </a:ext>
                </a:extLst>
              </p:cNvPr>
              <p:cNvSpPr>
                <a:spLocks noChangeShapeType="1"/>
              </p:cNvSpPr>
              <p:nvPr/>
            </p:nvSpPr>
            <p:spPr bwMode="auto">
              <a:xfrm>
                <a:off x="-1092" y="3166"/>
                <a:ext cx="55" cy="0"/>
              </a:xfrm>
              <a:prstGeom prst="line">
                <a:avLst/>
              </a:pr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71">
                <a:extLst>
                  <a:ext uri="{FF2B5EF4-FFF2-40B4-BE49-F238E27FC236}">
                    <a16:creationId xmlns:a16="http://schemas.microsoft.com/office/drawing/2014/main" id="{10EE87D9-09DB-48CB-A348-AE167606BABC}"/>
                  </a:ext>
                </a:extLst>
              </p:cNvPr>
              <p:cNvSpPr>
                <a:spLocks noChangeShapeType="1"/>
              </p:cNvSpPr>
              <p:nvPr/>
            </p:nvSpPr>
            <p:spPr bwMode="auto">
              <a:xfrm>
                <a:off x="-1259" y="2951"/>
                <a:ext cx="21" cy="0"/>
              </a:xfrm>
              <a:prstGeom prst="line">
                <a:avLst/>
              </a:pr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72">
                <a:extLst>
                  <a:ext uri="{FF2B5EF4-FFF2-40B4-BE49-F238E27FC236}">
                    <a16:creationId xmlns:a16="http://schemas.microsoft.com/office/drawing/2014/main" id="{E88B362F-5F59-4FC0-8991-9F83E7DC7EA1}"/>
                  </a:ext>
                </a:extLst>
              </p:cNvPr>
              <p:cNvSpPr>
                <a:spLocks noChangeShapeType="1"/>
              </p:cNvSpPr>
              <p:nvPr/>
            </p:nvSpPr>
            <p:spPr bwMode="auto">
              <a:xfrm>
                <a:off x="-1197" y="2951"/>
                <a:ext cx="77" cy="0"/>
              </a:xfrm>
              <a:prstGeom prst="line">
                <a:avLst/>
              </a:pr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73">
                <a:extLst>
                  <a:ext uri="{FF2B5EF4-FFF2-40B4-BE49-F238E27FC236}">
                    <a16:creationId xmlns:a16="http://schemas.microsoft.com/office/drawing/2014/main" id="{FD4A43DE-8B7F-4643-B649-1A805035C87F}"/>
                  </a:ext>
                </a:extLst>
              </p:cNvPr>
              <p:cNvSpPr>
                <a:spLocks noChangeShapeType="1"/>
              </p:cNvSpPr>
              <p:nvPr/>
            </p:nvSpPr>
            <p:spPr bwMode="auto">
              <a:xfrm>
                <a:off x="-1238" y="2992"/>
                <a:ext cx="20" cy="0"/>
              </a:xfrm>
              <a:prstGeom prst="line">
                <a:avLst/>
              </a:pr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74">
                <a:extLst>
                  <a:ext uri="{FF2B5EF4-FFF2-40B4-BE49-F238E27FC236}">
                    <a16:creationId xmlns:a16="http://schemas.microsoft.com/office/drawing/2014/main" id="{7C5A6161-5711-4C6D-A53D-2A59535A3F88}"/>
                  </a:ext>
                </a:extLst>
              </p:cNvPr>
              <p:cNvSpPr>
                <a:spLocks noChangeShapeType="1"/>
              </p:cNvSpPr>
              <p:nvPr/>
            </p:nvSpPr>
            <p:spPr bwMode="auto">
              <a:xfrm>
                <a:off x="-1176" y="2992"/>
                <a:ext cx="77" cy="0"/>
              </a:xfrm>
              <a:prstGeom prst="line">
                <a:avLst/>
              </a:pr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75">
                <a:extLst>
                  <a:ext uri="{FF2B5EF4-FFF2-40B4-BE49-F238E27FC236}">
                    <a16:creationId xmlns:a16="http://schemas.microsoft.com/office/drawing/2014/main" id="{F8181B5F-112E-4954-83BE-A17520CAA37C}"/>
                  </a:ext>
                </a:extLst>
              </p:cNvPr>
              <p:cNvSpPr>
                <a:spLocks/>
              </p:cNvSpPr>
              <p:nvPr/>
            </p:nvSpPr>
            <p:spPr bwMode="auto">
              <a:xfrm>
                <a:off x="-1051" y="2868"/>
                <a:ext cx="209" cy="208"/>
              </a:xfrm>
              <a:custGeom>
                <a:avLst/>
                <a:gdLst>
                  <a:gd name="T0" fmla="*/ 70 w 209"/>
                  <a:gd name="T1" fmla="*/ 0 h 208"/>
                  <a:gd name="T2" fmla="*/ 140 w 209"/>
                  <a:gd name="T3" fmla="*/ 0 h 208"/>
                  <a:gd name="T4" fmla="*/ 140 w 209"/>
                  <a:gd name="T5" fmla="*/ 69 h 208"/>
                  <a:gd name="T6" fmla="*/ 209 w 209"/>
                  <a:gd name="T7" fmla="*/ 69 h 208"/>
                  <a:gd name="T8" fmla="*/ 209 w 209"/>
                  <a:gd name="T9" fmla="*/ 138 h 208"/>
                  <a:gd name="T10" fmla="*/ 140 w 209"/>
                  <a:gd name="T11" fmla="*/ 138 h 208"/>
                  <a:gd name="T12" fmla="*/ 140 w 209"/>
                  <a:gd name="T13" fmla="*/ 208 h 208"/>
                  <a:gd name="T14" fmla="*/ 70 w 209"/>
                  <a:gd name="T15" fmla="*/ 208 h 208"/>
                  <a:gd name="T16" fmla="*/ 70 w 209"/>
                  <a:gd name="T17" fmla="*/ 138 h 208"/>
                  <a:gd name="T18" fmla="*/ 0 w 209"/>
                  <a:gd name="T19" fmla="*/ 138 h 208"/>
                  <a:gd name="T20" fmla="*/ 0 w 209"/>
                  <a:gd name="T21" fmla="*/ 69 h 208"/>
                  <a:gd name="T22" fmla="*/ 70 w 209"/>
                  <a:gd name="T23" fmla="*/ 69 h 208"/>
                  <a:gd name="T24" fmla="*/ 70 w 209"/>
                  <a:gd name="T25"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208">
                    <a:moveTo>
                      <a:pt x="70" y="0"/>
                    </a:moveTo>
                    <a:lnTo>
                      <a:pt x="140" y="0"/>
                    </a:lnTo>
                    <a:lnTo>
                      <a:pt x="140" y="69"/>
                    </a:lnTo>
                    <a:lnTo>
                      <a:pt x="209" y="69"/>
                    </a:lnTo>
                    <a:lnTo>
                      <a:pt x="209" y="138"/>
                    </a:lnTo>
                    <a:lnTo>
                      <a:pt x="140" y="138"/>
                    </a:lnTo>
                    <a:lnTo>
                      <a:pt x="140" y="208"/>
                    </a:lnTo>
                    <a:lnTo>
                      <a:pt x="70" y="208"/>
                    </a:lnTo>
                    <a:lnTo>
                      <a:pt x="70" y="138"/>
                    </a:lnTo>
                    <a:lnTo>
                      <a:pt x="0" y="138"/>
                    </a:lnTo>
                    <a:lnTo>
                      <a:pt x="0" y="69"/>
                    </a:lnTo>
                    <a:lnTo>
                      <a:pt x="70" y="69"/>
                    </a:lnTo>
                    <a:lnTo>
                      <a:pt x="70" y="0"/>
                    </a:lnTo>
                    <a:close/>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3" name="Group 78">
              <a:extLst>
                <a:ext uri="{FF2B5EF4-FFF2-40B4-BE49-F238E27FC236}">
                  <a16:creationId xmlns:a16="http://schemas.microsoft.com/office/drawing/2014/main" id="{7422FEBE-E4A7-40A8-89F3-9F384B3AD128}"/>
                </a:ext>
              </a:extLst>
            </p:cNvPr>
            <p:cNvGrpSpPr>
              <a:grpSpLocks noChangeAspect="1"/>
            </p:cNvGrpSpPr>
            <p:nvPr/>
          </p:nvGrpSpPr>
          <p:grpSpPr bwMode="auto">
            <a:xfrm>
              <a:off x="1348675" y="1030288"/>
              <a:ext cx="390906" cy="387303"/>
              <a:chOff x="-1160" y="1723"/>
              <a:chExt cx="434" cy="430"/>
            </a:xfrm>
          </p:grpSpPr>
          <p:sp>
            <p:nvSpPr>
              <p:cNvPr id="150" name="Freeform 79">
                <a:extLst>
                  <a:ext uri="{FF2B5EF4-FFF2-40B4-BE49-F238E27FC236}">
                    <a16:creationId xmlns:a16="http://schemas.microsoft.com/office/drawing/2014/main" id="{93E31FFC-86E3-4F57-B5EC-DDFB62B7E41C}"/>
                  </a:ext>
                </a:extLst>
              </p:cNvPr>
              <p:cNvSpPr>
                <a:spLocks/>
              </p:cNvSpPr>
              <p:nvPr/>
            </p:nvSpPr>
            <p:spPr bwMode="auto">
              <a:xfrm>
                <a:off x="-1160" y="2021"/>
                <a:ext cx="111" cy="132"/>
              </a:xfrm>
              <a:custGeom>
                <a:avLst/>
                <a:gdLst>
                  <a:gd name="T0" fmla="*/ 0 w 111"/>
                  <a:gd name="T1" fmla="*/ 21 h 132"/>
                  <a:gd name="T2" fmla="*/ 41 w 111"/>
                  <a:gd name="T3" fmla="*/ 0 h 132"/>
                  <a:gd name="T4" fmla="*/ 111 w 111"/>
                  <a:gd name="T5" fmla="*/ 111 h 132"/>
                  <a:gd name="T6" fmla="*/ 76 w 111"/>
                  <a:gd name="T7" fmla="*/ 132 h 132"/>
                </a:gdLst>
                <a:ahLst/>
                <a:cxnLst>
                  <a:cxn ang="0">
                    <a:pos x="T0" y="T1"/>
                  </a:cxn>
                  <a:cxn ang="0">
                    <a:pos x="T2" y="T3"/>
                  </a:cxn>
                  <a:cxn ang="0">
                    <a:pos x="T4" y="T5"/>
                  </a:cxn>
                  <a:cxn ang="0">
                    <a:pos x="T6" y="T7"/>
                  </a:cxn>
                </a:cxnLst>
                <a:rect l="0" t="0" r="r" b="b"/>
                <a:pathLst>
                  <a:path w="111" h="132">
                    <a:moveTo>
                      <a:pt x="0" y="21"/>
                    </a:moveTo>
                    <a:lnTo>
                      <a:pt x="41" y="0"/>
                    </a:lnTo>
                    <a:lnTo>
                      <a:pt x="111" y="111"/>
                    </a:lnTo>
                    <a:lnTo>
                      <a:pt x="76" y="132"/>
                    </a:ln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Freeform 80">
                <a:extLst>
                  <a:ext uri="{FF2B5EF4-FFF2-40B4-BE49-F238E27FC236}">
                    <a16:creationId xmlns:a16="http://schemas.microsoft.com/office/drawing/2014/main" id="{054F9C89-ABC2-46E5-94F8-BE4A19D76F59}"/>
                  </a:ext>
                </a:extLst>
              </p:cNvPr>
              <p:cNvSpPr>
                <a:spLocks/>
              </p:cNvSpPr>
              <p:nvPr/>
            </p:nvSpPr>
            <p:spPr bwMode="auto">
              <a:xfrm>
                <a:off x="-1105" y="1980"/>
                <a:ext cx="236" cy="55"/>
              </a:xfrm>
              <a:custGeom>
                <a:avLst/>
                <a:gdLst>
                  <a:gd name="T0" fmla="*/ 72 w 136"/>
                  <a:gd name="T1" fmla="*/ 32 h 32"/>
                  <a:gd name="T2" fmla="*/ 120 w 136"/>
                  <a:gd name="T3" fmla="*/ 32 h 32"/>
                  <a:gd name="T4" fmla="*/ 136 w 136"/>
                  <a:gd name="T5" fmla="*/ 16 h 32"/>
                  <a:gd name="T6" fmla="*/ 136 w 136"/>
                  <a:gd name="T7" fmla="*/ 16 h 32"/>
                  <a:gd name="T8" fmla="*/ 120 w 136"/>
                  <a:gd name="T9" fmla="*/ 0 h 32"/>
                  <a:gd name="T10" fmla="*/ 59 w 136"/>
                  <a:gd name="T11" fmla="*/ 0 h 32"/>
                  <a:gd name="T12" fmla="*/ 39 w 136"/>
                  <a:gd name="T13" fmla="*/ 5 h 32"/>
                  <a:gd name="T14" fmla="*/ 0 w 136"/>
                  <a:gd name="T15" fmla="*/ 28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32">
                    <a:moveTo>
                      <a:pt x="72" y="32"/>
                    </a:moveTo>
                    <a:cubicBezTo>
                      <a:pt x="120" y="32"/>
                      <a:pt x="120" y="32"/>
                      <a:pt x="120" y="32"/>
                    </a:cubicBezTo>
                    <a:cubicBezTo>
                      <a:pt x="129" y="32"/>
                      <a:pt x="136" y="25"/>
                      <a:pt x="136" y="16"/>
                    </a:cubicBezTo>
                    <a:cubicBezTo>
                      <a:pt x="136" y="16"/>
                      <a:pt x="136" y="16"/>
                      <a:pt x="136" y="16"/>
                    </a:cubicBezTo>
                    <a:cubicBezTo>
                      <a:pt x="136" y="7"/>
                      <a:pt x="129" y="0"/>
                      <a:pt x="120" y="0"/>
                    </a:cubicBezTo>
                    <a:cubicBezTo>
                      <a:pt x="59" y="0"/>
                      <a:pt x="59" y="0"/>
                      <a:pt x="59" y="0"/>
                    </a:cubicBezTo>
                    <a:cubicBezTo>
                      <a:pt x="52" y="0"/>
                      <a:pt x="45" y="2"/>
                      <a:pt x="39" y="5"/>
                    </a:cubicBezTo>
                    <a:cubicBezTo>
                      <a:pt x="0" y="28"/>
                      <a:pt x="0" y="28"/>
                      <a:pt x="0" y="28"/>
                    </a:cubicBez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81">
                <a:extLst>
                  <a:ext uri="{FF2B5EF4-FFF2-40B4-BE49-F238E27FC236}">
                    <a16:creationId xmlns:a16="http://schemas.microsoft.com/office/drawing/2014/main" id="{82513C58-AD64-4E16-972B-EDE27FE14507}"/>
                  </a:ext>
                </a:extLst>
              </p:cNvPr>
              <p:cNvSpPr>
                <a:spLocks/>
              </p:cNvSpPr>
              <p:nvPr/>
            </p:nvSpPr>
            <p:spPr bwMode="auto">
              <a:xfrm>
                <a:off x="-1053" y="1976"/>
                <a:ext cx="327" cy="142"/>
              </a:xfrm>
              <a:custGeom>
                <a:avLst/>
                <a:gdLst>
                  <a:gd name="T0" fmla="*/ 94 w 188"/>
                  <a:gd name="T1" fmla="*/ 34 h 82"/>
                  <a:gd name="T2" fmla="*/ 164 w 188"/>
                  <a:gd name="T3" fmla="*/ 3 h 82"/>
                  <a:gd name="T4" fmla="*/ 185 w 188"/>
                  <a:gd name="T5" fmla="*/ 12 h 82"/>
                  <a:gd name="T6" fmla="*/ 185 w 188"/>
                  <a:gd name="T7" fmla="*/ 12 h 82"/>
                  <a:gd name="T8" fmla="*/ 176 w 188"/>
                  <a:gd name="T9" fmla="*/ 33 h 82"/>
                  <a:gd name="T10" fmla="*/ 105 w 188"/>
                  <a:gd name="T11" fmla="*/ 67 h 82"/>
                  <a:gd name="T12" fmla="*/ 90 w 188"/>
                  <a:gd name="T13" fmla="*/ 70 h 82"/>
                  <a:gd name="T14" fmla="*/ 27 w 188"/>
                  <a:gd name="T15" fmla="*/ 70 h 82"/>
                  <a:gd name="T16" fmla="*/ 15 w 188"/>
                  <a:gd name="T17" fmla="*/ 73 h 82"/>
                  <a:gd name="T18" fmla="*/ 0 w 188"/>
                  <a:gd name="T19"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82">
                    <a:moveTo>
                      <a:pt x="94" y="34"/>
                    </a:moveTo>
                    <a:cubicBezTo>
                      <a:pt x="164" y="3"/>
                      <a:pt x="164" y="3"/>
                      <a:pt x="164" y="3"/>
                    </a:cubicBezTo>
                    <a:cubicBezTo>
                      <a:pt x="172" y="0"/>
                      <a:pt x="181" y="4"/>
                      <a:pt x="185" y="12"/>
                    </a:cubicBezTo>
                    <a:cubicBezTo>
                      <a:pt x="185" y="12"/>
                      <a:pt x="185" y="12"/>
                      <a:pt x="185" y="12"/>
                    </a:cubicBezTo>
                    <a:cubicBezTo>
                      <a:pt x="188" y="20"/>
                      <a:pt x="184" y="30"/>
                      <a:pt x="176" y="33"/>
                    </a:cubicBezTo>
                    <a:cubicBezTo>
                      <a:pt x="105" y="67"/>
                      <a:pt x="105" y="67"/>
                      <a:pt x="105" y="67"/>
                    </a:cubicBezTo>
                    <a:cubicBezTo>
                      <a:pt x="101" y="69"/>
                      <a:pt x="95" y="70"/>
                      <a:pt x="90" y="70"/>
                    </a:cubicBezTo>
                    <a:cubicBezTo>
                      <a:pt x="27" y="70"/>
                      <a:pt x="27" y="70"/>
                      <a:pt x="27" y="70"/>
                    </a:cubicBezTo>
                    <a:cubicBezTo>
                      <a:pt x="23" y="70"/>
                      <a:pt x="18" y="71"/>
                      <a:pt x="15" y="73"/>
                    </a:cubicBezTo>
                    <a:cubicBezTo>
                      <a:pt x="0" y="82"/>
                      <a:pt x="0" y="82"/>
                      <a:pt x="0" y="82"/>
                    </a:cubicBez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82">
                <a:extLst>
                  <a:ext uri="{FF2B5EF4-FFF2-40B4-BE49-F238E27FC236}">
                    <a16:creationId xmlns:a16="http://schemas.microsoft.com/office/drawing/2014/main" id="{CA8EE7D7-DD24-4561-81B1-8D0FF7ADA64C}"/>
                  </a:ext>
                </a:extLst>
              </p:cNvPr>
              <p:cNvSpPr>
                <a:spLocks/>
              </p:cNvSpPr>
              <p:nvPr/>
            </p:nvSpPr>
            <p:spPr bwMode="auto">
              <a:xfrm>
                <a:off x="-1119" y="1723"/>
                <a:ext cx="389" cy="298"/>
              </a:xfrm>
              <a:custGeom>
                <a:avLst/>
                <a:gdLst>
                  <a:gd name="T0" fmla="*/ 149 w 224"/>
                  <a:gd name="T1" fmla="*/ 172 h 172"/>
                  <a:gd name="T2" fmla="*/ 224 w 224"/>
                  <a:gd name="T3" fmla="*/ 60 h 172"/>
                  <a:gd name="T4" fmla="*/ 164 w 224"/>
                  <a:gd name="T5" fmla="*/ 0 h 172"/>
                  <a:gd name="T6" fmla="*/ 112 w 224"/>
                  <a:gd name="T7" fmla="*/ 30 h 172"/>
                  <a:gd name="T8" fmla="*/ 60 w 224"/>
                  <a:gd name="T9" fmla="*/ 0 h 172"/>
                  <a:gd name="T10" fmla="*/ 0 w 224"/>
                  <a:gd name="T11" fmla="*/ 60 h 172"/>
                  <a:gd name="T12" fmla="*/ 49 w 224"/>
                  <a:gd name="T13" fmla="*/ 148 h 172"/>
                </a:gdLst>
                <a:ahLst/>
                <a:cxnLst>
                  <a:cxn ang="0">
                    <a:pos x="T0" y="T1"/>
                  </a:cxn>
                  <a:cxn ang="0">
                    <a:pos x="T2" y="T3"/>
                  </a:cxn>
                  <a:cxn ang="0">
                    <a:pos x="T4" y="T5"/>
                  </a:cxn>
                  <a:cxn ang="0">
                    <a:pos x="T6" y="T7"/>
                  </a:cxn>
                  <a:cxn ang="0">
                    <a:pos x="T8" y="T9"/>
                  </a:cxn>
                  <a:cxn ang="0">
                    <a:pos x="T10" y="T11"/>
                  </a:cxn>
                  <a:cxn ang="0">
                    <a:pos x="T12" y="T13"/>
                  </a:cxn>
                </a:cxnLst>
                <a:rect l="0" t="0" r="r" b="b"/>
                <a:pathLst>
                  <a:path w="224" h="172">
                    <a:moveTo>
                      <a:pt x="149" y="172"/>
                    </a:moveTo>
                    <a:cubicBezTo>
                      <a:pt x="176" y="152"/>
                      <a:pt x="224" y="97"/>
                      <a:pt x="224" y="60"/>
                    </a:cubicBezTo>
                    <a:cubicBezTo>
                      <a:pt x="224" y="27"/>
                      <a:pt x="197" y="0"/>
                      <a:pt x="164" y="0"/>
                    </a:cubicBezTo>
                    <a:cubicBezTo>
                      <a:pt x="142" y="0"/>
                      <a:pt x="122" y="12"/>
                      <a:pt x="112" y="30"/>
                    </a:cubicBezTo>
                    <a:cubicBezTo>
                      <a:pt x="102" y="12"/>
                      <a:pt x="82" y="0"/>
                      <a:pt x="60" y="0"/>
                    </a:cubicBezTo>
                    <a:cubicBezTo>
                      <a:pt x="27" y="0"/>
                      <a:pt x="0" y="27"/>
                      <a:pt x="0" y="60"/>
                    </a:cubicBezTo>
                    <a:cubicBezTo>
                      <a:pt x="0" y="87"/>
                      <a:pt x="25" y="123"/>
                      <a:pt x="49" y="148"/>
                    </a:cubicBez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83">
                <a:extLst>
                  <a:ext uri="{FF2B5EF4-FFF2-40B4-BE49-F238E27FC236}">
                    <a16:creationId xmlns:a16="http://schemas.microsoft.com/office/drawing/2014/main" id="{F9FA0703-C9DF-407C-B5AB-6B79E77A5E11}"/>
                  </a:ext>
                </a:extLst>
              </p:cNvPr>
              <p:cNvSpPr>
                <a:spLocks/>
              </p:cNvSpPr>
              <p:nvPr/>
            </p:nvSpPr>
            <p:spPr bwMode="auto">
              <a:xfrm>
                <a:off x="-1035" y="1820"/>
                <a:ext cx="222" cy="118"/>
              </a:xfrm>
              <a:custGeom>
                <a:avLst/>
                <a:gdLst>
                  <a:gd name="T0" fmla="*/ 0 w 222"/>
                  <a:gd name="T1" fmla="*/ 83 h 118"/>
                  <a:gd name="T2" fmla="*/ 48 w 222"/>
                  <a:gd name="T3" fmla="*/ 83 h 118"/>
                  <a:gd name="T4" fmla="*/ 69 w 222"/>
                  <a:gd name="T5" fmla="*/ 49 h 118"/>
                  <a:gd name="T6" fmla="*/ 104 w 222"/>
                  <a:gd name="T7" fmla="*/ 118 h 118"/>
                  <a:gd name="T8" fmla="*/ 146 w 222"/>
                  <a:gd name="T9" fmla="*/ 0 h 118"/>
                  <a:gd name="T10" fmla="*/ 180 w 222"/>
                  <a:gd name="T11" fmla="*/ 83 h 118"/>
                  <a:gd name="T12" fmla="*/ 222 w 222"/>
                  <a:gd name="T13" fmla="*/ 83 h 118"/>
                </a:gdLst>
                <a:ahLst/>
                <a:cxnLst>
                  <a:cxn ang="0">
                    <a:pos x="T0" y="T1"/>
                  </a:cxn>
                  <a:cxn ang="0">
                    <a:pos x="T2" y="T3"/>
                  </a:cxn>
                  <a:cxn ang="0">
                    <a:pos x="T4" y="T5"/>
                  </a:cxn>
                  <a:cxn ang="0">
                    <a:pos x="T6" y="T7"/>
                  </a:cxn>
                  <a:cxn ang="0">
                    <a:pos x="T8" y="T9"/>
                  </a:cxn>
                  <a:cxn ang="0">
                    <a:pos x="T10" y="T11"/>
                  </a:cxn>
                  <a:cxn ang="0">
                    <a:pos x="T12" y="T13"/>
                  </a:cxn>
                </a:cxnLst>
                <a:rect l="0" t="0" r="r" b="b"/>
                <a:pathLst>
                  <a:path w="222" h="118">
                    <a:moveTo>
                      <a:pt x="0" y="83"/>
                    </a:moveTo>
                    <a:lnTo>
                      <a:pt x="48" y="83"/>
                    </a:lnTo>
                    <a:lnTo>
                      <a:pt x="69" y="49"/>
                    </a:lnTo>
                    <a:lnTo>
                      <a:pt x="104" y="118"/>
                    </a:lnTo>
                    <a:lnTo>
                      <a:pt x="146" y="0"/>
                    </a:lnTo>
                    <a:lnTo>
                      <a:pt x="180" y="83"/>
                    </a:lnTo>
                    <a:lnTo>
                      <a:pt x="222" y="83"/>
                    </a:ln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4" name="Group 86">
              <a:extLst>
                <a:ext uri="{FF2B5EF4-FFF2-40B4-BE49-F238E27FC236}">
                  <a16:creationId xmlns:a16="http://schemas.microsoft.com/office/drawing/2014/main" id="{D5665825-4EAB-43F0-BFEE-F5F2FFB47DBC}"/>
                </a:ext>
              </a:extLst>
            </p:cNvPr>
            <p:cNvGrpSpPr>
              <a:grpSpLocks noChangeAspect="1"/>
            </p:cNvGrpSpPr>
            <p:nvPr userDrawn="1"/>
          </p:nvGrpSpPr>
          <p:grpSpPr bwMode="auto">
            <a:xfrm>
              <a:off x="1337828" y="3985548"/>
              <a:ext cx="395438" cy="395438"/>
              <a:chOff x="-859" y="2611"/>
              <a:chExt cx="430" cy="430"/>
            </a:xfrm>
          </p:grpSpPr>
          <p:sp>
            <p:nvSpPr>
              <p:cNvPr id="147" name="Freeform 87">
                <a:extLst>
                  <a:ext uri="{FF2B5EF4-FFF2-40B4-BE49-F238E27FC236}">
                    <a16:creationId xmlns:a16="http://schemas.microsoft.com/office/drawing/2014/main" id="{A9C4C59F-87D8-4DFC-B57C-7114DEC76E97}"/>
                  </a:ext>
                </a:extLst>
              </p:cNvPr>
              <p:cNvSpPr>
                <a:spLocks/>
              </p:cNvSpPr>
              <p:nvPr/>
            </p:nvSpPr>
            <p:spPr bwMode="auto">
              <a:xfrm>
                <a:off x="-859" y="2611"/>
                <a:ext cx="267" cy="430"/>
              </a:xfrm>
              <a:custGeom>
                <a:avLst/>
                <a:gdLst>
                  <a:gd name="T0" fmla="*/ 136 w 154"/>
                  <a:gd name="T1" fmla="*/ 234 h 248"/>
                  <a:gd name="T2" fmla="*/ 88 w 154"/>
                  <a:gd name="T3" fmla="*/ 248 h 248"/>
                  <a:gd name="T4" fmla="*/ 0 w 154"/>
                  <a:gd name="T5" fmla="*/ 160 h 248"/>
                  <a:gd name="T6" fmla="*/ 88 w 154"/>
                  <a:gd name="T7" fmla="*/ 0 h 248"/>
                  <a:gd name="T8" fmla="*/ 154 w 154"/>
                  <a:gd name="T9" fmla="*/ 92 h 248"/>
                </a:gdLst>
                <a:ahLst/>
                <a:cxnLst>
                  <a:cxn ang="0">
                    <a:pos x="T0" y="T1"/>
                  </a:cxn>
                  <a:cxn ang="0">
                    <a:pos x="T2" y="T3"/>
                  </a:cxn>
                  <a:cxn ang="0">
                    <a:pos x="T4" y="T5"/>
                  </a:cxn>
                  <a:cxn ang="0">
                    <a:pos x="T6" y="T7"/>
                  </a:cxn>
                  <a:cxn ang="0">
                    <a:pos x="T8" y="T9"/>
                  </a:cxn>
                </a:cxnLst>
                <a:rect l="0" t="0" r="r" b="b"/>
                <a:pathLst>
                  <a:path w="154" h="248">
                    <a:moveTo>
                      <a:pt x="136" y="234"/>
                    </a:moveTo>
                    <a:cubicBezTo>
                      <a:pt x="122" y="243"/>
                      <a:pt x="106" y="248"/>
                      <a:pt x="88" y="248"/>
                    </a:cubicBezTo>
                    <a:cubicBezTo>
                      <a:pt x="39" y="248"/>
                      <a:pt x="0" y="209"/>
                      <a:pt x="0" y="160"/>
                    </a:cubicBezTo>
                    <a:cubicBezTo>
                      <a:pt x="0" y="96"/>
                      <a:pt x="88" y="0"/>
                      <a:pt x="88" y="0"/>
                    </a:cubicBezTo>
                    <a:cubicBezTo>
                      <a:pt x="88" y="0"/>
                      <a:pt x="128" y="44"/>
                      <a:pt x="154" y="92"/>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Freeform 88">
                <a:extLst>
                  <a:ext uri="{FF2B5EF4-FFF2-40B4-BE49-F238E27FC236}">
                    <a16:creationId xmlns:a16="http://schemas.microsoft.com/office/drawing/2014/main" id="{60CF352C-6895-44FE-AD3D-042D0F86B6CB}"/>
                  </a:ext>
                </a:extLst>
              </p:cNvPr>
              <p:cNvSpPr>
                <a:spLocks/>
              </p:cNvSpPr>
              <p:nvPr/>
            </p:nvSpPr>
            <p:spPr bwMode="auto">
              <a:xfrm>
                <a:off x="-658" y="2812"/>
                <a:ext cx="229" cy="111"/>
              </a:xfrm>
              <a:custGeom>
                <a:avLst/>
                <a:gdLst>
                  <a:gd name="T0" fmla="*/ 229 w 229"/>
                  <a:gd name="T1" fmla="*/ 76 h 111"/>
                  <a:gd name="T2" fmla="*/ 153 w 229"/>
                  <a:gd name="T3" fmla="*/ 76 h 111"/>
                  <a:gd name="T4" fmla="*/ 153 w 229"/>
                  <a:gd name="T5" fmla="*/ 0 h 111"/>
                  <a:gd name="T6" fmla="*/ 76 w 229"/>
                  <a:gd name="T7" fmla="*/ 0 h 111"/>
                  <a:gd name="T8" fmla="*/ 76 w 229"/>
                  <a:gd name="T9" fmla="*/ 76 h 111"/>
                  <a:gd name="T10" fmla="*/ 0 w 229"/>
                  <a:gd name="T11" fmla="*/ 76 h 111"/>
                  <a:gd name="T12" fmla="*/ 0 w 229"/>
                  <a:gd name="T13" fmla="*/ 111 h 111"/>
                </a:gdLst>
                <a:ahLst/>
                <a:cxnLst>
                  <a:cxn ang="0">
                    <a:pos x="T0" y="T1"/>
                  </a:cxn>
                  <a:cxn ang="0">
                    <a:pos x="T2" y="T3"/>
                  </a:cxn>
                  <a:cxn ang="0">
                    <a:pos x="T4" y="T5"/>
                  </a:cxn>
                  <a:cxn ang="0">
                    <a:pos x="T6" y="T7"/>
                  </a:cxn>
                  <a:cxn ang="0">
                    <a:pos x="T8" y="T9"/>
                  </a:cxn>
                  <a:cxn ang="0">
                    <a:pos x="T10" y="T11"/>
                  </a:cxn>
                  <a:cxn ang="0">
                    <a:pos x="T12" y="T13"/>
                  </a:cxn>
                </a:cxnLst>
                <a:rect l="0" t="0" r="r" b="b"/>
                <a:pathLst>
                  <a:path w="229" h="111">
                    <a:moveTo>
                      <a:pt x="229" y="76"/>
                    </a:moveTo>
                    <a:lnTo>
                      <a:pt x="153" y="76"/>
                    </a:lnTo>
                    <a:lnTo>
                      <a:pt x="153" y="0"/>
                    </a:lnTo>
                    <a:lnTo>
                      <a:pt x="76" y="0"/>
                    </a:lnTo>
                    <a:lnTo>
                      <a:pt x="76" y="76"/>
                    </a:lnTo>
                    <a:lnTo>
                      <a:pt x="0" y="76"/>
                    </a:lnTo>
                    <a:lnTo>
                      <a:pt x="0" y="111"/>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89">
                <a:extLst>
                  <a:ext uri="{FF2B5EF4-FFF2-40B4-BE49-F238E27FC236}">
                    <a16:creationId xmlns:a16="http://schemas.microsoft.com/office/drawing/2014/main" id="{4390C25D-7BEE-40B3-A217-BF88A3B68E4E}"/>
                  </a:ext>
                </a:extLst>
              </p:cNvPr>
              <p:cNvSpPr>
                <a:spLocks/>
              </p:cNvSpPr>
              <p:nvPr/>
            </p:nvSpPr>
            <p:spPr bwMode="auto">
              <a:xfrm>
                <a:off x="-769" y="2888"/>
                <a:ext cx="340" cy="153"/>
              </a:xfrm>
              <a:custGeom>
                <a:avLst/>
                <a:gdLst>
                  <a:gd name="T0" fmla="*/ 0 w 196"/>
                  <a:gd name="T1" fmla="*/ 0 h 88"/>
                  <a:gd name="T2" fmla="*/ 40 w 196"/>
                  <a:gd name="T3" fmla="*/ 44 h 88"/>
                  <a:gd name="T4" fmla="*/ 108 w 196"/>
                  <a:gd name="T5" fmla="*/ 44 h 88"/>
                  <a:gd name="T6" fmla="*/ 108 w 196"/>
                  <a:gd name="T7" fmla="*/ 88 h 88"/>
                  <a:gd name="T8" fmla="*/ 152 w 196"/>
                  <a:gd name="T9" fmla="*/ 88 h 88"/>
                  <a:gd name="T10" fmla="*/ 152 w 196"/>
                  <a:gd name="T11" fmla="*/ 44 h 88"/>
                  <a:gd name="T12" fmla="*/ 196 w 196"/>
                  <a:gd name="T13" fmla="*/ 44 h 88"/>
                  <a:gd name="T14" fmla="*/ 196 w 196"/>
                  <a:gd name="T15" fmla="*/ 24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88">
                    <a:moveTo>
                      <a:pt x="0" y="0"/>
                    </a:moveTo>
                    <a:cubicBezTo>
                      <a:pt x="0" y="24"/>
                      <a:pt x="16" y="44"/>
                      <a:pt x="40" y="44"/>
                    </a:cubicBezTo>
                    <a:cubicBezTo>
                      <a:pt x="108" y="44"/>
                      <a:pt x="108" y="44"/>
                      <a:pt x="108" y="44"/>
                    </a:cubicBezTo>
                    <a:cubicBezTo>
                      <a:pt x="108" y="88"/>
                      <a:pt x="108" y="88"/>
                      <a:pt x="108" y="88"/>
                    </a:cubicBezTo>
                    <a:cubicBezTo>
                      <a:pt x="152" y="88"/>
                      <a:pt x="152" y="88"/>
                      <a:pt x="152" y="88"/>
                    </a:cubicBezTo>
                    <a:cubicBezTo>
                      <a:pt x="152" y="44"/>
                      <a:pt x="152" y="44"/>
                      <a:pt x="152" y="44"/>
                    </a:cubicBezTo>
                    <a:cubicBezTo>
                      <a:pt x="196" y="44"/>
                      <a:pt x="196" y="44"/>
                      <a:pt x="196" y="44"/>
                    </a:cubicBezTo>
                    <a:cubicBezTo>
                      <a:pt x="196" y="24"/>
                      <a:pt x="196" y="24"/>
                      <a:pt x="196" y="24"/>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5" name="Group 92">
              <a:extLst>
                <a:ext uri="{FF2B5EF4-FFF2-40B4-BE49-F238E27FC236}">
                  <a16:creationId xmlns:a16="http://schemas.microsoft.com/office/drawing/2014/main" id="{7C76D789-F881-42F1-9EF4-3AA99BEA41E8}"/>
                </a:ext>
              </a:extLst>
            </p:cNvPr>
            <p:cNvGrpSpPr>
              <a:grpSpLocks noChangeAspect="1"/>
            </p:cNvGrpSpPr>
            <p:nvPr userDrawn="1"/>
          </p:nvGrpSpPr>
          <p:grpSpPr bwMode="auto">
            <a:xfrm>
              <a:off x="1970390" y="1333500"/>
              <a:ext cx="390906" cy="383530"/>
              <a:chOff x="-1370" y="2669"/>
              <a:chExt cx="424" cy="416"/>
            </a:xfrm>
          </p:grpSpPr>
          <p:sp>
            <p:nvSpPr>
              <p:cNvPr id="141" name="Oval 93">
                <a:extLst>
                  <a:ext uri="{FF2B5EF4-FFF2-40B4-BE49-F238E27FC236}">
                    <a16:creationId xmlns:a16="http://schemas.microsoft.com/office/drawing/2014/main" id="{9A879E54-1F02-4EC7-8815-FC72D36F9A57}"/>
                  </a:ext>
                </a:extLst>
              </p:cNvPr>
              <p:cNvSpPr>
                <a:spLocks noChangeArrowheads="1"/>
              </p:cNvSpPr>
              <p:nvPr/>
            </p:nvSpPr>
            <p:spPr bwMode="auto">
              <a:xfrm>
                <a:off x="-1172" y="2745"/>
                <a:ext cx="28" cy="28"/>
              </a:xfrm>
              <a:prstGeom prst="ellipse">
                <a:avLst/>
              </a:pr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94">
                <a:extLst>
                  <a:ext uri="{FF2B5EF4-FFF2-40B4-BE49-F238E27FC236}">
                    <a16:creationId xmlns:a16="http://schemas.microsoft.com/office/drawing/2014/main" id="{106A36A1-E3E9-4C46-A28F-5CC049467866}"/>
                  </a:ext>
                </a:extLst>
              </p:cNvPr>
              <p:cNvSpPr>
                <a:spLocks noChangeShapeType="1"/>
              </p:cNvSpPr>
              <p:nvPr/>
            </p:nvSpPr>
            <p:spPr bwMode="auto">
              <a:xfrm>
                <a:off x="-1158" y="2967"/>
                <a:ext cx="0" cy="42"/>
              </a:xfrm>
              <a:prstGeom prst="line">
                <a:avLst/>
              </a:pr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95">
                <a:extLst>
                  <a:ext uri="{FF2B5EF4-FFF2-40B4-BE49-F238E27FC236}">
                    <a16:creationId xmlns:a16="http://schemas.microsoft.com/office/drawing/2014/main" id="{CACBE7B9-2093-492D-9390-88D1A4AE31C5}"/>
                  </a:ext>
                </a:extLst>
              </p:cNvPr>
              <p:cNvSpPr>
                <a:spLocks/>
              </p:cNvSpPr>
              <p:nvPr/>
            </p:nvSpPr>
            <p:spPr bwMode="auto">
              <a:xfrm>
                <a:off x="-1186" y="2884"/>
                <a:ext cx="63" cy="111"/>
              </a:xfrm>
              <a:custGeom>
                <a:avLst/>
                <a:gdLst>
                  <a:gd name="T0" fmla="*/ 33 w 36"/>
                  <a:gd name="T1" fmla="*/ 0 h 64"/>
                  <a:gd name="T2" fmla="*/ 36 w 36"/>
                  <a:gd name="T3" fmla="*/ 10 h 64"/>
                  <a:gd name="T4" fmla="*/ 36 w 36"/>
                  <a:gd name="T5" fmla="*/ 10 h 64"/>
                  <a:gd name="T6" fmla="*/ 23 w 36"/>
                  <a:gd name="T7" fmla="*/ 28 h 64"/>
                  <a:gd name="T8" fmla="*/ 10 w 36"/>
                  <a:gd name="T9" fmla="*/ 33 h 64"/>
                  <a:gd name="T10" fmla="*/ 0 w 36"/>
                  <a:gd name="T11" fmla="*/ 47 h 64"/>
                  <a:gd name="T12" fmla="*/ 0 w 36"/>
                  <a:gd name="T13" fmla="*/ 47 h 64"/>
                  <a:gd name="T14" fmla="*/ 8 w 36"/>
                  <a:gd name="T15" fmla="*/ 60 h 64"/>
                  <a:gd name="T16" fmla="*/ 16 w 36"/>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64">
                    <a:moveTo>
                      <a:pt x="33" y="0"/>
                    </a:moveTo>
                    <a:cubicBezTo>
                      <a:pt x="35" y="3"/>
                      <a:pt x="36" y="7"/>
                      <a:pt x="36" y="10"/>
                    </a:cubicBezTo>
                    <a:cubicBezTo>
                      <a:pt x="36" y="10"/>
                      <a:pt x="36" y="10"/>
                      <a:pt x="36" y="10"/>
                    </a:cubicBezTo>
                    <a:cubicBezTo>
                      <a:pt x="36" y="19"/>
                      <a:pt x="31" y="26"/>
                      <a:pt x="23" y="28"/>
                    </a:cubicBezTo>
                    <a:cubicBezTo>
                      <a:pt x="10" y="33"/>
                      <a:pt x="10" y="33"/>
                      <a:pt x="10" y="33"/>
                    </a:cubicBezTo>
                    <a:cubicBezTo>
                      <a:pt x="4" y="35"/>
                      <a:pt x="0" y="40"/>
                      <a:pt x="0" y="47"/>
                    </a:cubicBezTo>
                    <a:cubicBezTo>
                      <a:pt x="0" y="47"/>
                      <a:pt x="0" y="47"/>
                      <a:pt x="0" y="47"/>
                    </a:cubicBezTo>
                    <a:cubicBezTo>
                      <a:pt x="0" y="52"/>
                      <a:pt x="3" y="58"/>
                      <a:pt x="8" y="60"/>
                    </a:cubicBezTo>
                    <a:cubicBezTo>
                      <a:pt x="16" y="64"/>
                      <a:pt x="16" y="64"/>
                      <a:pt x="16" y="64"/>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96">
                <a:extLst>
                  <a:ext uri="{FF2B5EF4-FFF2-40B4-BE49-F238E27FC236}">
                    <a16:creationId xmlns:a16="http://schemas.microsoft.com/office/drawing/2014/main" id="{289BFBBC-79EB-4494-82AC-931F23BD3684}"/>
                  </a:ext>
                </a:extLst>
              </p:cNvPr>
              <p:cNvSpPr>
                <a:spLocks noChangeShapeType="1"/>
              </p:cNvSpPr>
              <p:nvPr/>
            </p:nvSpPr>
            <p:spPr bwMode="auto">
              <a:xfrm>
                <a:off x="-1158" y="2822"/>
                <a:ext cx="0" cy="111"/>
              </a:xfrm>
              <a:prstGeom prst="line">
                <a:avLst/>
              </a:pr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Freeform 97">
                <a:extLst>
                  <a:ext uri="{FF2B5EF4-FFF2-40B4-BE49-F238E27FC236}">
                    <a16:creationId xmlns:a16="http://schemas.microsoft.com/office/drawing/2014/main" id="{4A33DCCA-E8CA-4E78-8992-D9BB08235135}"/>
                  </a:ext>
                </a:extLst>
              </p:cNvPr>
              <p:cNvSpPr>
                <a:spLocks/>
              </p:cNvSpPr>
              <p:nvPr/>
            </p:nvSpPr>
            <p:spPr bwMode="auto">
              <a:xfrm>
                <a:off x="-1200" y="2794"/>
                <a:ext cx="63" cy="62"/>
              </a:xfrm>
              <a:custGeom>
                <a:avLst/>
                <a:gdLst>
                  <a:gd name="T0" fmla="*/ 36 w 36"/>
                  <a:gd name="T1" fmla="*/ 0 h 36"/>
                  <a:gd name="T2" fmla="*/ 20 w 36"/>
                  <a:gd name="T3" fmla="*/ 0 h 36"/>
                  <a:gd name="T4" fmla="*/ 0 w 36"/>
                  <a:gd name="T5" fmla="*/ 20 h 36"/>
                  <a:gd name="T6" fmla="*/ 0 w 36"/>
                  <a:gd name="T7" fmla="*/ 20 h 36"/>
                  <a:gd name="T8" fmla="*/ 7 w 36"/>
                  <a:gd name="T9" fmla="*/ 36 h 36"/>
                </a:gdLst>
                <a:ahLst/>
                <a:cxnLst>
                  <a:cxn ang="0">
                    <a:pos x="T0" y="T1"/>
                  </a:cxn>
                  <a:cxn ang="0">
                    <a:pos x="T2" y="T3"/>
                  </a:cxn>
                  <a:cxn ang="0">
                    <a:pos x="T4" y="T5"/>
                  </a:cxn>
                  <a:cxn ang="0">
                    <a:pos x="T6" y="T7"/>
                  </a:cxn>
                  <a:cxn ang="0">
                    <a:pos x="T8" y="T9"/>
                  </a:cxn>
                </a:cxnLst>
                <a:rect l="0" t="0" r="r" b="b"/>
                <a:pathLst>
                  <a:path w="36" h="36">
                    <a:moveTo>
                      <a:pt x="36" y="0"/>
                    </a:moveTo>
                    <a:cubicBezTo>
                      <a:pt x="20" y="0"/>
                      <a:pt x="20" y="0"/>
                      <a:pt x="20" y="0"/>
                    </a:cubicBezTo>
                    <a:cubicBezTo>
                      <a:pt x="9" y="0"/>
                      <a:pt x="0" y="9"/>
                      <a:pt x="0" y="20"/>
                    </a:cubicBezTo>
                    <a:cubicBezTo>
                      <a:pt x="0" y="20"/>
                      <a:pt x="0" y="20"/>
                      <a:pt x="0" y="20"/>
                    </a:cubicBezTo>
                    <a:cubicBezTo>
                      <a:pt x="0" y="27"/>
                      <a:pt x="3" y="32"/>
                      <a:pt x="7" y="36"/>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98">
                <a:extLst>
                  <a:ext uri="{FF2B5EF4-FFF2-40B4-BE49-F238E27FC236}">
                    <a16:creationId xmlns:a16="http://schemas.microsoft.com/office/drawing/2014/main" id="{0C9C1505-7696-4749-8819-B66D93DD40B9}"/>
                  </a:ext>
                </a:extLst>
              </p:cNvPr>
              <p:cNvSpPr>
                <a:spLocks/>
              </p:cNvSpPr>
              <p:nvPr/>
            </p:nvSpPr>
            <p:spPr bwMode="auto">
              <a:xfrm>
                <a:off x="-1370" y="2669"/>
                <a:ext cx="424" cy="416"/>
              </a:xfrm>
              <a:custGeom>
                <a:avLst/>
                <a:gdLst>
                  <a:gd name="T0" fmla="*/ 424 w 424"/>
                  <a:gd name="T1" fmla="*/ 158 h 416"/>
                  <a:gd name="T2" fmla="*/ 361 w 424"/>
                  <a:gd name="T3" fmla="*/ 50 h 416"/>
                  <a:gd name="T4" fmla="*/ 275 w 424"/>
                  <a:gd name="T5" fmla="*/ 101 h 416"/>
                  <a:gd name="T6" fmla="*/ 275 w 424"/>
                  <a:gd name="T7" fmla="*/ 0 h 416"/>
                  <a:gd name="T8" fmla="*/ 149 w 424"/>
                  <a:gd name="T9" fmla="*/ 0 h 416"/>
                  <a:gd name="T10" fmla="*/ 149 w 424"/>
                  <a:gd name="T11" fmla="*/ 101 h 416"/>
                  <a:gd name="T12" fmla="*/ 63 w 424"/>
                  <a:gd name="T13" fmla="*/ 50 h 416"/>
                  <a:gd name="T14" fmla="*/ 0 w 424"/>
                  <a:gd name="T15" fmla="*/ 158 h 416"/>
                  <a:gd name="T16" fmla="*/ 87 w 424"/>
                  <a:gd name="T17" fmla="*/ 208 h 416"/>
                  <a:gd name="T18" fmla="*/ 0 w 424"/>
                  <a:gd name="T19" fmla="*/ 258 h 416"/>
                  <a:gd name="T20" fmla="*/ 63 w 424"/>
                  <a:gd name="T21" fmla="*/ 366 h 416"/>
                  <a:gd name="T22" fmla="*/ 149 w 424"/>
                  <a:gd name="T23" fmla="*/ 316 h 416"/>
                  <a:gd name="T24" fmla="*/ 149 w 424"/>
                  <a:gd name="T25" fmla="*/ 416 h 416"/>
                  <a:gd name="T26" fmla="*/ 275 w 424"/>
                  <a:gd name="T27" fmla="*/ 416 h 416"/>
                  <a:gd name="T28" fmla="*/ 275 w 424"/>
                  <a:gd name="T29" fmla="*/ 316 h 416"/>
                  <a:gd name="T30" fmla="*/ 361 w 424"/>
                  <a:gd name="T31" fmla="*/ 366 h 416"/>
                  <a:gd name="T32" fmla="*/ 424 w 424"/>
                  <a:gd name="T33" fmla="*/ 258 h 416"/>
                  <a:gd name="T34" fmla="*/ 337 w 424"/>
                  <a:gd name="T35" fmla="*/ 208 h 416"/>
                  <a:gd name="T36" fmla="*/ 424 w 424"/>
                  <a:gd name="T37" fmla="*/ 15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416">
                    <a:moveTo>
                      <a:pt x="424" y="158"/>
                    </a:moveTo>
                    <a:lnTo>
                      <a:pt x="361" y="50"/>
                    </a:lnTo>
                    <a:lnTo>
                      <a:pt x="275" y="101"/>
                    </a:lnTo>
                    <a:lnTo>
                      <a:pt x="275" y="0"/>
                    </a:lnTo>
                    <a:lnTo>
                      <a:pt x="149" y="0"/>
                    </a:lnTo>
                    <a:lnTo>
                      <a:pt x="149" y="101"/>
                    </a:lnTo>
                    <a:lnTo>
                      <a:pt x="63" y="50"/>
                    </a:lnTo>
                    <a:lnTo>
                      <a:pt x="0" y="158"/>
                    </a:lnTo>
                    <a:lnTo>
                      <a:pt x="87" y="208"/>
                    </a:lnTo>
                    <a:lnTo>
                      <a:pt x="0" y="258"/>
                    </a:lnTo>
                    <a:lnTo>
                      <a:pt x="63" y="366"/>
                    </a:lnTo>
                    <a:lnTo>
                      <a:pt x="149" y="316"/>
                    </a:lnTo>
                    <a:lnTo>
                      <a:pt x="149" y="416"/>
                    </a:lnTo>
                    <a:lnTo>
                      <a:pt x="275" y="416"/>
                    </a:lnTo>
                    <a:lnTo>
                      <a:pt x="275" y="316"/>
                    </a:lnTo>
                    <a:lnTo>
                      <a:pt x="361" y="366"/>
                    </a:lnTo>
                    <a:lnTo>
                      <a:pt x="424" y="258"/>
                    </a:lnTo>
                    <a:lnTo>
                      <a:pt x="337" y="208"/>
                    </a:lnTo>
                    <a:lnTo>
                      <a:pt x="424" y="158"/>
                    </a:lnTo>
                    <a:close/>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55458940-50CD-44C9-B746-29D2C710D459}"/>
                </a:ext>
              </a:extLst>
            </p:cNvPr>
            <p:cNvGrpSpPr>
              <a:grpSpLocks noChangeAspect="1"/>
            </p:cNvGrpSpPr>
            <p:nvPr userDrawn="1"/>
          </p:nvGrpSpPr>
          <p:grpSpPr>
            <a:xfrm>
              <a:off x="3476815" y="5297382"/>
              <a:ext cx="390906" cy="422214"/>
              <a:chOff x="5357813" y="2989263"/>
              <a:chExt cx="354013" cy="361950"/>
            </a:xfrm>
          </p:grpSpPr>
          <p:sp>
            <p:nvSpPr>
              <p:cNvPr id="135" name="Freeform 405">
                <a:extLst>
                  <a:ext uri="{FF2B5EF4-FFF2-40B4-BE49-F238E27FC236}">
                    <a16:creationId xmlns:a16="http://schemas.microsoft.com/office/drawing/2014/main" id="{DCF003D6-535C-4C47-BBB0-549A24AAB626}"/>
                  </a:ext>
                </a:extLst>
              </p:cNvPr>
              <p:cNvSpPr>
                <a:spLocks/>
              </p:cNvSpPr>
              <p:nvPr/>
            </p:nvSpPr>
            <p:spPr bwMode="auto">
              <a:xfrm>
                <a:off x="5357813" y="2989263"/>
                <a:ext cx="354013" cy="209550"/>
              </a:xfrm>
              <a:custGeom>
                <a:avLst/>
                <a:gdLst>
                  <a:gd name="T0" fmla="*/ 110 w 130"/>
                  <a:gd name="T1" fmla="*/ 32 h 77"/>
                  <a:gd name="T2" fmla="*/ 110 w 130"/>
                  <a:gd name="T3" fmla="*/ 32 h 77"/>
                  <a:gd name="T4" fmla="*/ 84 w 130"/>
                  <a:gd name="T5" fmla="*/ 6 h 77"/>
                  <a:gd name="T6" fmla="*/ 73 w 130"/>
                  <a:gd name="T7" fmla="*/ 8 h 77"/>
                  <a:gd name="T8" fmla="*/ 52 w 130"/>
                  <a:gd name="T9" fmla="*/ 0 h 77"/>
                  <a:gd name="T10" fmla="*/ 21 w 130"/>
                  <a:gd name="T11" fmla="*/ 31 h 77"/>
                  <a:gd name="T12" fmla="*/ 22 w 130"/>
                  <a:gd name="T13" fmla="*/ 38 h 77"/>
                  <a:gd name="T14" fmla="*/ 20 w 130"/>
                  <a:gd name="T15" fmla="*/ 38 h 77"/>
                  <a:gd name="T16" fmla="*/ 0 w 130"/>
                  <a:gd name="T17" fmla="*/ 58 h 77"/>
                  <a:gd name="T18" fmla="*/ 20 w 130"/>
                  <a:gd name="T19" fmla="*/ 77 h 77"/>
                  <a:gd name="T20" fmla="*/ 52 w 130"/>
                  <a:gd name="T21" fmla="*/ 77 h 77"/>
                  <a:gd name="T22" fmla="*/ 38 w 130"/>
                  <a:gd name="T23" fmla="*/ 53 h 77"/>
                  <a:gd name="T24" fmla="*/ 66 w 130"/>
                  <a:gd name="T25" fmla="*/ 26 h 77"/>
                  <a:gd name="T26" fmla="*/ 93 w 130"/>
                  <a:gd name="T27" fmla="*/ 53 h 77"/>
                  <a:gd name="T28" fmla="*/ 80 w 130"/>
                  <a:gd name="T29" fmla="*/ 77 h 77"/>
                  <a:gd name="T30" fmla="*/ 89 w 130"/>
                  <a:gd name="T31" fmla="*/ 77 h 77"/>
                  <a:gd name="T32" fmla="*/ 108 w 130"/>
                  <a:gd name="T33" fmla="*/ 77 h 77"/>
                  <a:gd name="T34" fmla="*/ 130 w 130"/>
                  <a:gd name="T35" fmla="*/ 55 h 77"/>
                  <a:gd name="T36" fmla="*/ 110 w 130"/>
                  <a:gd name="T37" fmla="*/ 3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0" h="77">
                    <a:moveTo>
                      <a:pt x="110" y="32"/>
                    </a:moveTo>
                    <a:cubicBezTo>
                      <a:pt x="110" y="32"/>
                      <a:pt x="110" y="32"/>
                      <a:pt x="110" y="32"/>
                    </a:cubicBezTo>
                    <a:cubicBezTo>
                      <a:pt x="110" y="18"/>
                      <a:pt x="98" y="6"/>
                      <a:pt x="84" y="6"/>
                    </a:cubicBezTo>
                    <a:cubicBezTo>
                      <a:pt x="80" y="6"/>
                      <a:pt x="77" y="7"/>
                      <a:pt x="73" y="8"/>
                    </a:cubicBezTo>
                    <a:cubicBezTo>
                      <a:pt x="68" y="3"/>
                      <a:pt x="60" y="0"/>
                      <a:pt x="52" y="0"/>
                    </a:cubicBezTo>
                    <a:cubicBezTo>
                      <a:pt x="35" y="0"/>
                      <a:pt x="21" y="13"/>
                      <a:pt x="21" y="31"/>
                    </a:cubicBezTo>
                    <a:cubicBezTo>
                      <a:pt x="21" y="33"/>
                      <a:pt x="21" y="36"/>
                      <a:pt x="22" y="38"/>
                    </a:cubicBezTo>
                    <a:cubicBezTo>
                      <a:pt x="21" y="38"/>
                      <a:pt x="20" y="38"/>
                      <a:pt x="20" y="38"/>
                    </a:cubicBezTo>
                    <a:cubicBezTo>
                      <a:pt x="9" y="38"/>
                      <a:pt x="0" y="47"/>
                      <a:pt x="0" y="58"/>
                    </a:cubicBezTo>
                    <a:cubicBezTo>
                      <a:pt x="0" y="68"/>
                      <a:pt x="9" y="77"/>
                      <a:pt x="20" y="77"/>
                    </a:cubicBezTo>
                    <a:cubicBezTo>
                      <a:pt x="52" y="77"/>
                      <a:pt x="52" y="77"/>
                      <a:pt x="52" y="77"/>
                    </a:cubicBezTo>
                    <a:cubicBezTo>
                      <a:pt x="44" y="72"/>
                      <a:pt x="38" y="63"/>
                      <a:pt x="38" y="53"/>
                    </a:cubicBezTo>
                    <a:cubicBezTo>
                      <a:pt x="38" y="38"/>
                      <a:pt x="50" y="26"/>
                      <a:pt x="66" y="26"/>
                    </a:cubicBezTo>
                    <a:cubicBezTo>
                      <a:pt x="81" y="26"/>
                      <a:pt x="93" y="38"/>
                      <a:pt x="93" y="53"/>
                    </a:cubicBezTo>
                    <a:cubicBezTo>
                      <a:pt x="93" y="63"/>
                      <a:pt x="88" y="72"/>
                      <a:pt x="80" y="77"/>
                    </a:cubicBezTo>
                    <a:cubicBezTo>
                      <a:pt x="89" y="77"/>
                      <a:pt x="89" y="77"/>
                      <a:pt x="89" y="77"/>
                    </a:cubicBezTo>
                    <a:cubicBezTo>
                      <a:pt x="108" y="77"/>
                      <a:pt x="108" y="77"/>
                      <a:pt x="108" y="77"/>
                    </a:cubicBezTo>
                    <a:cubicBezTo>
                      <a:pt x="120" y="77"/>
                      <a:pt x="130" y="67"/>
                      <a:pt x="130" y="55"/>
                    </a:cubicBezTo>
                    <a:cubicBezTo>
                      <a:pt x="130" y="43"/>
                      <a:pt x="121" y="33"/>
                      <a:pt x="110" y="32"/>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406">
                <a:extLst>
                  <a:ext uri="{FF2B5EF4-FFF2-40B4-BE49-F238E27FC236}">
                    <a16:creationId xmlns:a16="http://schemas.microsoft.com/office/drawing/2014/main" id="{EEBF41C3-9F9A-4863-A120-EEC7DDC99551}"/>
                  </a:ext>
                </a:extLst>
              </p:cNvPr>
              <p:cNvSpPr>
                <a:spLocks/>
              </p:cNvSpPr>
              <p:nvPr/>
            </p:nvSpPr>
            <p:spPr bwMode="auto">
              <a:xfrm>
                <a:off x="5461000" y="3059113"/>
                <a:ext cx="150813" cy="150813"/>
              </a:xfrm>
              <a:custGeom>
                <a:avLst/>
                <a:gdLst>
                  <a:gd name="T0" fmla="*/ 55 w 55"/>
                  <a:gd name="T1" fmla="*/ 27 h 55"/>
                  <a:gd name="T2" fmla="*/ 28 w 55"/>
                  <a:gd name="T3" fmla="*/ 0 h 55"/>
                  <a:gd name="T4" fmla="*/ 0 w 55"/>
                  <a:gd name="T5" fmla="*/ 27 h 55"/>
                  <a:gd name="T6" fmla="*/ 14 w 55"/>
                  <a:gd name="T7" fmla="*/ 51 h 55"/>
                  <a:gd name="T8" fmla="*/ 28 w 55"/>
                  <a:gd name="T9" fmla="*/ 55 h 55"/>
                  <a:gd name="T10" fmla="*/ 42 w 55"/>
                  <a:gd name="T11" fmla="*/ 51 h 55"/>
                  <a:gd name="T12" fmla="*/ 55 w 55"/>
                  <a:gd name="T13" fmla="*/ 27 h 55"/>
                </a:gdLst>
                <a:ahLst/>
                <a:cxnLst>
                  <a:cxn ang="0">
                    <a:pos x="T0" y="T1"/>
                  </a:cxn>
                  <a:cxn ang="0">
                    <a:pos x="T2" y="T3"/>
                  </a:cxn>
                  <a:cxn ang="0">
                    <a:pos x="T4" y="T5"/>
                  </a:cxn>
                  <a:cxn ang="0">
                    <a:pos x="T6" y="T7"/>
                  </a:cxn>
                  <a:cxn ang="0">
                    <a:pos x="T8" y="T9"/>
                  </a:cxn>
                  <a:cxn ang="0">
                    <a:pos x="T10" y="T11"/>
                  </a:cxn>
                  <a:cxn ang="0">
                    <a:pos x="T12" y="T13"/>
                  </a:cxn>
                </a:cxnLst>
                <a:rect l="0" t="0" r="r" b="b"/>
                <a:pathLst>
                  <a:path w="55" h="55">
                    <a:moveTo>
                      <a:pt x="55" y="27"/>
                    </a:moveTo>
                    <a:cubicBezTo>
                      <a:pt x="55" y="12"/>
                      <a:pt x="43" y="0"/>
                      <a:pt x="28" y="0"/>
                    </a:cubicBezTo>
                    <a:cubicBezTo>
                      <a:pt x="12" y="0"/>
                      <a:pt x="0" y="12"/>
                      <a:pt x="0" y="27"/>
                    </a:cubicBezTo>
                    <a:cubicBezTo>
                      <a:pt x="0" y="37"/>
                      <a:pt x="6" y="46"/>
                      <a:pt x="14" y="51"/>
                    </a:cubicBezTo>
                    <a:cubicBezTo>
                      <a:pt x="18" y="54"/>
                      <a:pt x="23" y="55"/>
                      <a:pt x="28" y="55"/>
                    </a:cubicBezTo>
                    <a:cubicBezTo>
                      <a:pt x="33" y="55"/>
                      <a:pt x="38" y="54"/>
                      <a:pt x="42" y="51"/>
                    </a:cubicBezTo>
                    <a:cubicBezTo>
                      <a:pt x="50" y="46"/>
                      <a:pt x="55" y="37"/>
                      <a:pt x="55" y="27"/>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407">
                <a:extLst>
                  <a:ext uri="{FF2B5EF4-FFF2-40B4-BE49-F238E27FC236}">
                    <a16:creationId xmlns:a16="http://schemas.microsoft.com/office/drawing/2014/main" id="{AC04C2FE-2FF6-48F7-A7A9-A092482E406A}"/>
                  </a:ext>
                </a:extLst>
              </p:cNvPr>
              <p:cNvSpPr>
                <a:spLocks/>
              </p:cNvSpPr>
              <p:nvPr/>
            </p:nvSpPr>
            <p:spPr bwMode="auto">
              <a:xfrm>
                <a:off x="5545138" y="3084513"/>
                <a:ext cx="41275" cy="61913"/>
              </a:xfrm>
              <a:custGeom>
                <a:avLst/>
                <a:gdLst>
                  <a:gd name="T0" fmla="*/ 15 w 15"/>
                  <a:gd name="T1" fmla="*/ 23 h 23"/>
                  <a:gd name="T2" fmla="*/ 15 w 15"/>
                  <a:gd name="T3" fmla="*/ 16 h 23"/>
                  <a:gd name="T4" fmla="*/ 0 w 15"/>
                  <a:gd name="T5" fmla="*/ 0 h 23"/>
                </a:gdLst>
                <a:ahLst/>
                <a:cxnLst>
                  <a:cxn ang="0">
                    <a:pos x="T0" y="T1"/>
                  </a:cxn>
                  <a:cxn ang="0">
                    <a:pos x="T2" y="T3"/>
                  </a:cxn>
                  <a:cxn ang="0">
                    <a:pos x="T4" y="T5"/>
                  </a:cxn>
                </a:cxnLst>
                <a:rect l="0" t="0" r="r" b="b"/>
                <a:pathLst>
                  <a:path w="15" h="23">
                    <a:moveTo>
                      <a:pt x="15" y="23"/>
                    </a:moveTo>
                    <a:cubicBezTo>
                      <a:pt x="15" y="21"/>
                      <a:pt x="15" y="18"/>
                      <a:pt x="15" y="16"/>
                    </a:cubicBezTo>
                    <a:cubicBezTo>
                      <a:pt x="14" y="8"/>
                      <a:pt x="8" y="1"/>
                      <a:pt x="0" y="0"/>
                    </a:cubicBezTo>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Rectangle 408">
                <a:extLst>
                  <a:ext uri="{FF2B5EF4-FFF2-40B4-BE49-F238E27FC236}">
                    <a16:creationId xmlns:a16="http://schemas.microsoft.com/office/drawing/2014/main" id="{15CE4102-E8B7-4E87-80F1-44B241DA7A50}"/>
                  </a:ext>
                </a:extLst>
              </p:cNvPr>
              <p:cNvSpPr>
                <a:spLocks noChangeArrowheads="1"/>
              </p:cNvSpPr>
              <p:nvPr/>
            </p:nvSpPr>
            <p:spPr bwMode="auto">
              <a:xfrm>
                <a:off x="5532438" y="3209925"/>
                <a:ext cx="11113" cy="23813"/>
              </a:xfrm>
              <a:prstGeom prst="rect">
                <a:avLst/>
              </a:pr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409">
                <a:extLst>
                  <a:ext uri="{FF2B5EF4-FFF2-40B4-BE49-F238E27FC236}">
                    <a16:creationId xmlns:a16="http://schemas.microsoft.com/office/drawing/2014/main" id="{B6395618-FEE0-4B1D-8527-01DF4026907F}"/>
                  </a:ext>
                </a:extLst>
              </p:cNvPr>
              <p:cNvSpPr>
                <a:spLocks/>
              </p:cNvSpPr>
              <p:nvPr/>
            </p:nvSpPr>
            <p:spPr bwMode="auto">
              <a:xfrm>
                <a:off x="5524500" y="3233738"/>
                <a:ext cx="23813" cy="117475"/>
              </a:xfrm>
              <a:custGeom>
                <a:avLst/>
                <a:gdLst>
                  <a:gd name="T0" fmla="*/ 5 w 9"/>
                  <a:gd name="T1" fmla="*/ 43 h 43"/>
                  <a:gd name="T2" fmla="*/ 9 w 9"/>
                  <a:gd name="T3" fmla="*/ 39 h 43"/>
                  <a:gd name="T4" fmla="*/ 9 w 9"/>
                  <a:gd name="T5" fmla="*/ 15 h 43"/>
                  <a:gd name="T6" fmla="*/ 9 w 9"/>
                  <a:gd name="T7" fmla="*/ 0 h 43"/>
                  <a:gd name="T8" fmla="*/ 0 w 9"/>
                  <a:gd name="T9" fmla="*/ 0 h 43"/>
                  <a:gd name="T10" fmla="*/ 0 w 9"/>
                  <a:gd name="T11" fmla="*/ 17 h 43"/>
                  <a:gd name="T12" fmla="*/ 0 w 9"/>
                  <a:gd name="T13" fmla="*/ 39 h 43"/>
                  <a:gd name="T14" fmla="*/ 5 w 9"/>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3">
                    <a:moveTo>
                      <a:pt x="5" y="43"/>
                    </a:moveTo>
                    <a:cubicBezTo>
                      <a:pt x="7" y="43"/>
                      <a:pt x="9" y="41"/>
                      <a:pt x="9" y="39"/>
                    </a:cubicBezTo>
                    <a:cubicBezTo>
                      <a:pt x="9" y="15"/>
                      <a:pt x="9" y="15"/>
                      <a:pt x="9" y="15"/>
                    </a:cubicBezTo>
                    <a:cubicBezTo>
                      <a:pt x="9" y="0"/>
                      <a:pt x="9" y="0"/>
                      <a:pt x="9" y="0"/>
                    </a:cubicBezTo>
                    <a:cubicBezTo>
                      <a:pt x="0" y="0"/>
                      <a:pt x="0" y="0"/>
                      <a:pt x="0" y="0"/>
                    </a:cubicBezTo>
                    <a:cubicBezTo>
                      <a:pt x="0" y="17"/>
                      <a:pt x="0" y="17"/>
                      <a:pt x="0" y="17"/>
                    </a:cubicBezTo>
                    <a:cubicBezTo>
                      <a:pt x="0" y="39"/>
                      <a:pt x="0" y="39"/>
                      <a:pt x="0" y="39"/>
                    </a:cubicBezTo>
                    <a:cubicBezTo>
                      <a:pt x="0" y="41"/>
                      <a:pt x="2" y="43"/>
                      <a:pt x="5" y="43"/>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410">
                <a:extLst>
                  <a:ext uri="{FF2B5EF4-FFF2-40B4-BE49-F238E27FC236}">
                    <a16:creationId xmlns:a16="http://schemas.microsoft.com/office/drawing/2014/main" id="{E5263633-C161-42C4-BF2C-DFFE11F0D23D}"/>
                  </a:ext>
                </a:extLst>
              </p:cNvPr>
              <p:cNvSpPr>
                <a:spLocks/>
              </p:cNvSpPr>
              <p:nvPr/>
            </p:nvSpPr>
            <p:spPr bwMode="auto">
              <a:xfrm>
                <a:off x="5484813" y="3149600"/>
                <a:ext cx="30163" cy="33338"/>
              </a:xfrm>
              <a:custGeom>
                <a:avLst/>
                <a:gdLst>
                  <a:gd name="T0" fmla="*/ 0 w 11"/>
                  <a:gd name="T1" fmla="*/ 0 h 12"/>
                  <a:gd name="T2" fmla="*/ 3 w 11"/>
                  <a:gd name="T3" fmla="*/ 5 h 12"/>
                  <a:gd name="T4" fmla="*/ 11 w 11"/>
                  <a:gd name="T5" fmla="*/ 12 h 12"/>
                </a:gdLst>
                <a:ahLst/>
                <a:cxnLst>
                  <a:cxn ang="0">
                    <a:pos x="T0" y="T1"/>
                  </a:cxn>
                  <a:cxn ang="0">
                    <a:pos x="T2" y="T3"/>
                  </a:cxn>
                  <a:cxn ang="0">
                    <a:pos x="T4" y="T5"/>
                  </a:cxn>
                </a:cxnLst>
                <a:rect l="0" t="0" r="r" b="b"/>
                <a:pathLst>
                  <a:path w="11" h="12">
                    <a:moveTo>
                      <a:pt x="0" y="0"/>
                    </a:moveTo>
                    <a:cubicBezTo>
                      <a:pt x="1" y="2"/>
                      <a:pt x="2" y="4"/>
                      <a:pt x="3" y="5"/>
                    </a:cubicBezTo>
                    <a:cubicBezTo>
                      <a:pt x="5" y="8"/>
                      <a:pt x="8" y="10"/>
                      <a:pt x="11" y="12"/>
                    </a:cubicBezTo>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7" name="Group 86">
              <a:extLst>
                <a:ext uri="{FF2B5EF4-FFF2-40B4-BE49-F238E27FC236}">
                  <a16:creationId xmlns:a16="http://schemas.microsoft.com/office/drawing/2014/main" id="{0DEAF380-072B-4240-85F6-3DC5D17C99D2}"/>
                </a:ext>
              </a:extLst>
            </p:cNvPr>
            <p:cNvGrpSpPr>
              <a:grpSpLocks noChangeAspect="1"/>
            </p:cNvGrpSpPr>
            <p:nvPr/>
          </p:nvGrpSpPr>
          <p:grpSpPr>
            <a:xfrm>
              <a:off x="811074" y="4524377"/>
              <a:ext cx="390906" cy="390907"/>
              <a:chOff x="-968376" y="5086351"/>
              <a:chExt cx="682625" cy="682626"/>
            </a:xfrm>
          </p:grpSpPr>
          <p:sp>
            <p:nvSpPr>
              <p:cNvPr id="120" name="Freeform 102">
                <a:extLst>
                  <a:ext uri="{FF2B5EF4-FFF2-40B4-BE49-F238E27FC236}">
                    <a16:creationId xmlns:a16="http://schemas.microsoft.com/office/drawing/2014/main" id="{6920227C-259C-47D5-AB82-9156484E984A}"/>
                  </a:ext>
                </a:extLst>
              </p:cNvPr>
              <p:cNvSpPr>
                <a:spLocks/>
              </p:cNvSpPr>
              <p:nvPr/>
            </p:nvSpPr>
            <p:spPr bwMode="auto">
              <a:xfrm>
                <a:off x="-935039" y="5307014"/>
                <a:ext cx="131763" cy="131763"/>
              </a:xfrm>
              <a:custGeom>
                <a:avLst/>
                <a:gdLst>
                  <a:gd name="T0" fmla="*/ 48 w 48"/>
                  <a:gd name="T1" fmla="*/ 48 h 48"/>
                  <a:gd name="T2" fmla="*/ 42 w 48"/>
                  <a:gd name="T3" fmla="*/ 42 h 48"/>
                  <a:gd name="T4" fmla="*/ 37 w 48"/>
                  <a:gd name="T5" fmla="*/ 40 h 48"/>
                  <a:gd name="T6" fmla="*/ 24 w 48"/>
                  <a:gd name="T7" fmla="*/ 40 h 48"/>
                  <a:gd name="T8" fmla="*/ 9 w 48"/>
                  <a:gd name="T9" fmla="*/ 32 h 48"/>
                  <a:gd name="T10" fmla="*/ 0 w 48"/>
                  <a:gd name="T11" fmla="*/ 18 h 48"/>
                  <a:gd name="T12" fmla="*/ 0 w 48"/>
                  <a:gd name="T13" fmla="*/ 16 h 48"/>
                  <a:gd name="T14" fmla="*/ 16 w 48"/>
                  <a:gd name="T15" fmla="*/ 0 h 48"/>
                  <a:gd name="T16" fmla="*/ 16 w 48"/>
                  <a:gd name="T17" fmla="*/ 0 h 48"/>
                  <a:gd name="T18" fmla="*/ 23 w 48"/>
                  <a:gd name="T19" fmla="*/ 2 h 48"/>
                  <a:gd name="T20" fmla="*/ 36 w 48"/>
                  <a:gd name="T21" fmla="*/ 8 h 48"/>
                  <a:gd name="T22" fmla="*/ 44 w 48"/>
                  <a:gd name="T23" fmla="*/ 20 h 48"/>
                  <a:gd name="T24" fmla="*/ 48 w 48"/>
                  <a:gd name="T25"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8">
                    <a:moveTo>
                      <a:pt x="48" y="48"/>
                    </a:moveTo>
                    <a:cubicBezTo>
                      <a:pt x="42" y="42"/>
                      <a:pt x="42" y="42"/>
                      <a:pt x="42" y="42"/>
                    </a:cubicBezTo>
                    <a:cubicBezTo>
                      <a:pt x="41" y="41"/>
                      <a:pt x="39" y="40"/>
                      <a:pt x="37" y="40"/>
                    </a:cubicBezTo>
                    <a:cubicBezTo>
                      <a:pt x="24" y="40"/>
                      <a:pt x="24" y="40"/>
                      <a:pt x="24" y="40"/>
                    </a:cubicBezTo>
                    <a:cubicBezTo>
                      <a:pt x="9" y="32"/>
                      <a:pt x="9" y="32"/>
                      <a:pt x="9" y="32"/>
                    </a:cubicBezTo>
                    <a:cubicBezTo>
                      <a:pt x="3" y="30"/>
                      <a:pt x="0" y="24"/>
                      <a:pt x="0" y="18"/>
                    </a:cubicBezTo>
                    <a:cubicBezTo>
                      <a:pt x="0" y="16"/>
                      <a:pt x="0" y="16"/>
                      <a:pt x="0" y="16"/>
                    </a:cubicBezTo>
                    <a:cubicBezTo>
                      <a:pt x="0" y="7"/>
                      <a:pt x="7" y="0"/>
                      <a:pt x="16" y="0"/>
                    </a:cubicBezTo>
                    <a:cubicBezTo>
                      <a:pt x="16" y="0"/>
                      <a:pt x="16" y="0"/>
                      <a:pt x="16" y="0"/>
                    </a:cubicBezTo>
                    <a:cubicBezTo>
                      <a:pt x="19" y="0"/>
                      <a:pt x="21" y="1"/>
                      <a:pt x="23" y="2"/>
                    </a:cubicBezTo>
                    <a:cubicBezTo>
                      <a:pt x="36" y="8"/>
                      <a:pt x="36" y="8"/>
                      <a:pt x="36" y="8"/>
                    </a:cubicBezTo>
                    <a:cubicBezTo>
                      <a:pt x="44" y="20"/>
                      <a:pt x="44" y="20"/>
                      <a:pt x="44" y="20"/>
                    </a:cubicBezTo>
                    <a:cubicBezTo>
                      <a:pt x="48" y="20"/>
                      <a:pt x="48" y="20"/>
                      <a:pt x="48" y="20"/>
                    </a:cubicBezTo>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103">
                <a:extLst>
                  <a:ext uri="{FF2B5EF4-FFF2-40B4-BE49-F238E27FC236}">
                    <a16:creationId xmlns:a16="http://schemas.microsoft.com/office/drawing/2014/main" id="{3A055193-EBA4-4C6B-8299-A094E1D3DB65}"/>
                  </a:ext>
                </a:extLst>
              </p:cNvPr>
              <p:cNvSpPr>
                <a:spLocks/>
              </p:cNvSpPr>
              <p:nvPr/>
            </p:nvSpPr>
            <p:spPr bwMode="auto">
              <a:xfrm>
                <a:off x="-747714" y="5353051"/>
                <a:ext cx="450850" cy="74613"/>
              </a:xfrm>
              <a:custGeom>
                <a:avLst/>
                <a:gdLst>
                  <a:gd name="T0" fmla="*/ 164 w 164"/>
                  <a:gd name="T1" fmla="*/ 27 h 27"/>
                  <a:gd name="T2" fmla="*/ 159 w 164"/>
                  <a:gd name="T3" fmla="*/ 10 h 27"/>
                  <a:gd name="T4" fmla="*/ 145 w 164"/>
                  <a:gd name="T5" fmla="*/ 2 h 27"/>
                  <a:gd name="T6" fmla="*/ 112 w 164"/>
                  <a:gd name="T7" fmla="*/ 11 h 27"/>
                  <a:gd name="T8" fmla="*/ 0 w 164"/>
                  <a:gd name="T9" fmla="*/ 3 h 27"/>
                  <a:gd name="T10" fmla="*/ 0 w 164"/>
                  <a:gd name="T11" fmla="*/ 23 h 27"/>
                </a:gdLst>
                <a:ahLst/>
                <a:cxnLst>
                  <a:cxn ang="0">
                    <a:pos x="T0" y="T1"/>
                  </a:cxn>
                  <a:cxn ang="0">
                    <a:pos x="T2" y="T3"/>
                  </a:cxn>
                  <a:cxn ang="0">
                    <a:pos x="T4" y="T5"/>
                  </a:cxn>
                  <a:cxn ang="0">
                    <a:pos x="T6" y="T7"/>
                  </a:cxn>
                  <a:cxn ang="0">
                    <a:pos x="T8" y="T9"/>
                  </a:cxn>
                  <a:cxn ang="0">
                    <a:pos x="T10" y="T11"/>
                  </a:cxn>
                </a:cxnLst>
                <a:rect l="0" t="0" r="r" b="b"/>
                <a:pathLst>
                  <a:path w="164" h="27">
                    <a:moveTo>
                      <a:pt x="164" y="27"/>
                    </a:moveTo>
                    <a:cubicBezTo>
                      <a:pt x="159" y="10"/>
                      <a:pt x="159" y="10"/>
                      <a:pt x="159" y="10"/>
                    </a:cubicBezTo>
                    <a:cubicBezTo>
                      <a:pt x="157" y="4"/>
                      <a:pt x="151" y="0"/>
                      <a:pt x="145" y="2"/>
                    </a:cubicBezTo>
                    <a:cubicBezTo>
                      <a:pt x="112" y="11"/>
                      <a:pt x="112" y="11"/>
                      <a:pt x="112" y="11"/>
                    </a:cubicBezTo>
                    <a:cubicBezTo>
                      <a:pt x="0" y="3"/>
                      <a:pt x="0" y="3"/>
                      <a:pt x="0" y="3"/>
                    </a:cubicBezTo>
                    <a:cubicBezTo>
                      <a:pt x="0" y="23"/>
                      <a:pt x="0" y="23"/>
                      <a:pt x="0" y="23"/>
                    </a:cubicBezTo>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104">
                <a:extLst>
                  <a:ext uri="{FF2B5EF4-FFF2-40B4-BE49-F238E27FC236}">
                    <a16:creationId xmlns:a16="http://schemas.microsoft.com/office/drawing/2014/main" id="{143D138D-05E8-4850-B7AD-3629FBB9FFFC}"/>
                  </a:ext>
                </a:extLst>
              </p:cNvPr>
              <p:cNvSpPr>
                <a:spLocks/>
              </p:cNvSpPr>
              <p:nvPr/>
            </p:nvSpPr>
            <p:spPr bwMode="auto">
              <a:xfrm>
                <a:off x="-968376" y="5380039"/>
                <a:ext cx="682625" cy="190500"/>
              </a:xfrm>
              <a:custGeom>
                <a:avLst/>
                <a:gdLst>
                  <a:gd name="T0" fmla="*/ 0 w 248"/>
                  <a:gd name="T1" fmla="*/ 69 h 69"/>
                  <a:gd name="T2" fmla="*/ 248 w 248"/>
                  <a:gd name="T3" fmla="*/ 69 h 69"/>
                  <a:gd name="T4" fmla="*/ 248 w 248"/>
                  <a:gd name="T5" fmla="*/ 45 h 69"/>
                  <a:gd name="T6" fmla="*/ 240 w 248"/>
                  <a:gd name="T7" fmla="*/ 37 h 69"/>
                  <a:gd name="T8" fmla="*/ 95 w 248"/>
                  <a:gd name="T9" fmla="*/ 37 h 69"/>
                  <a:gd name="T10" fmla="*/ 74 w 248"/>
                  <a:gd name="T11" fmla="*/ 32 h 69"/>
                  <a:gd name="T12" fmla="*/ 11 w 248"/>
                  <a:gd name="T13" fmla="*/ 2 h 69"/>
                  <a:gd name="T14" fmla="*/ 0 w 248"/>
                  <a:gd name="T15" fmla="*/ 10 h 69"/>
                  <a:gd name="T16" fmla="*/ 0 w 248"/>
                  <a:gd name="T17" fmla="*/ 20 h 69"/>
                  <a:gd name="T18" fmla="*/ 5 w 248"/>
                  <a:gd name="T19" fmla="*/ 27 h 69"/>
                  <a:gd name="T20" fmla="*/ 36 w 248"/>
                  <a:gd name="T21" fmla="*/ 41 h 69"/>
                  <a:gd name="T22" fmla="*/ 8 w 248"/>
                  <a:gd name="T23" fmla="*/ 41 h 69"/>
                  <a:gd name="T24" fmla="*/ 0 w 248"/>
                  <a:gd name="T25" fmla="*/ 49 h 69"/>
                  <a:gd name="T26" fmla="*/ 0 w 248"/>
                  <a:gd name="T2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8" h="69">
                    <a:moveTo>
                      <a:pt x="0" y="69"/>
                    </a:moveTo>
                    <a:cubicBezTo>
                      <a:pt x="248" y="69"/>
                      <a:pt x="248" y="69"/>
                      <a:pt x="248" y="69"/>
                    </a:cubicBezTo>
                    <a:cubicBezTo>
                      <a:pt x="248" y="45"/>
                      <a:pt x="248" y="45"/>
                      <a:pt x="248" y="45"/>
                    </a:cubicBezTo>
                    <a:cubicBezTo>
                      <a:pt x="248" y="41"/>
                      <a:pt x="244" y="37"/>
                      <a:pt x="240" y="37"/>
                    </a:cubicBezTo>
                    <a:cubicBezTo>
                      <a:pt x="95" y="37"/>
                      <a:pt x="95" y="37"/>
                      <a:pt x="95" y="37"/>
                    </a:cubicBezTo>
                    <a:cubicBezTo>
                      <a:pt x="88" y="37"/>
                      <a:pt x="81" y="35"/>
                      <a:pt x="74" y="32"/>
                    </a:cubicBezTo>
                    <a:cubicBezTo>
                      <a:pt x="11" y="2"/>
                      <a:pt x="11" y="2"/>
                      <a:pt x="11" y="2"/>
                    </a:cubicBezTo>
                    <a:cubicBezTo>
                      <a:pt x="6" y="0"/>
                      <a:pt x="0" y="4"/>
                      <a:pt x="0" y="10"/>
                    </a:cubicBezTo>
                    <a:cubicBezTo>
                      <a:pt x="0" y="20"/>
                      <a:pt x="0" y="20"/>
                      <a:pt x="0" y="20"/>
                    </a:cubicBezTo>
                    <a:cubicBezTo>
                      <a:pt x="0" y="23"/>
                      <a:pt x="2" y="26"/>
                      <a:pt x="5" y="27"/>
                    </a:cubicBezTo>
                    <a:cubicBezTo>
                      <a:pt x="36" y="41"/>
                      <a:pt x="36" y="41"/>
                      <a:pt x="36" y="41"/>
                    </a:cubicBezTo>
                    <a:cubicBezTo>
                      <a:pt x="8" y="41"/>
                      <a:pt x="8" y="41"/>
                      <a:pt x="8" y="41"/>
                    </a:cubicBezTo>
                    <a:cubicBezTo>
                      <a:pt x="4" y="41"/>
                      <a:pt x="0" y="45"/>
                      <a:pt x="0" y="49"/>
                    </a:cubicBezTo>
                    <a:lnTo>
                      <a:pt x="0" y="69"/>
                    </a:ln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Oval 105">
                <a:extLst>
                  <a:ext uri="{FF2B5EF4-FFF2-40B4-BE49-F238E27FC236}">
                    <a16:creationId xmlns:a16="http://schemas.microsoft.com/office/drawing/2014/main" id="{E135FC8B-A934-4FEB-B036-7605A5DCC10A}"/>
                  </a:ext>
                </a:extLst>
              </p:cNvPr>
              <p:cNvSpPr>
                <a:spLocks noChangeArrowheads="1"/>
              </p:cNvSpPr>
              <p:nvPr/>
            </p:nvSpPr>
            <p:spPr bwMode="auto">
              <a:xfrm>
                <a:off x="-450851" y="5659439"/>
                <a:ext cx="109538" cy="109538"/>
              </a:xfrm>
              <a:prstGeom prst="ellipse">
                <a:avLst/>
              </a:pr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Oval 106">
                <a:extLst>
                  <a:ext uri="{FF2B5EF4-FFF2-40B4-BE49-F238E27FC236}">
                    <a16:creationId xmlns:a16="http://schemas.microsoft.com/office/drawing/2014/main" id="{A39987E7-BBE9-489C-B59B-4E498904FEF3}"/>
                  </a:ext>
                </a:extLst>
              </p:cNvPr>
              <p:cNvSpPr>
                <a:spLocks noChangeArrowheads="1"/>
              </p:cNvSpPr>
              <p:nvPr/>
            </p:nvSpPr>
            <p:spPr bwMode="auto">
              <a:xfrm>
                <a:off x="-912814" y="5659439"/>
                <a:ext cx="109538" cy="109538"/>
              </a:xfrm>
              <a:prstGeom prst="ellipse">
                <a:avLst/>
              </a:pr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107">
                <a:extLst>
                  <a:ext uri="{FF2B5EF4-FFF2-40B4-BE49-F238E27FC236}">
                    <a16:creationId xmlns:a16="http://schemas.microsoft.com/office/drawing/2014/main" id="{278FE039-88D4-4E97-B61F-93A6BB8551F4}"/>
                  </a:ext>
                </a:extLst>
              </p:cNvPr>
              <p:cNvSpPr>
                <a:spLocks/>
              </p:cNvSpPr>
              <p:nvPr/>
            </p:nvSpPr>
            <p:spPr bwMode="auto">
              <a:xfrm>
                <a:off x="-660401" y="5614989"/>
                <a:ext cx="66675" cy="11113"/>
              </a:xfrm>
              <a:custGeom>
                <a:avLst/>
                <a:gdLst>
                  <a:gd name="T0" fmla="*/ 0 w 42"/>
                  <a:gd name="T1" fmla="*/ 0 h 7"/>
                  <a:gd name="T2" fmla="*/ 21 w 42"/>
                  <a:gd name="T3" fmla="*/ 7 h 7"/>
                  <a:gd name="T4" fmla="*/ 42 w 42"/>
                  <a:gd name="T5" fmla="*/ 0 h 7"/>
                </a:gdLst>
                <a:ahLst/>
                <a:cxnLst>
                  <a:cxn ang="0">
                    <a:pos x="T0" y="T1"/>
                  </a:cxn>
                  <a:cxn ang="0">
                    <a:pos x="T2" y="T3"/>
                  </a:cxn>
                  <a:cxn ang="0">
                    <a:pos x="T4" y="T5"/>
                  </a:cxn>
                </a:cxnLst>
                <a:rect l="0" t="0" r="r" b="b"/>
                <a:pathLst>
                  <a:path w="42" h="7">
                    <a:moveTo>
                      <a:pt x="0" y="0"/>
                    </a:moveTo>
                    <a:lnTo>
                      <a:pt x="21" y="7"/>
                    </a:lnTo>
                    <a:lnTo>
                      <a:pt x="42" y="0"/>
                    </a:lnTo>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108">
                <a:extLst>
                  <a:ext uri="{FF2B5EF4-FFF2-40B4-BE49-F238E27FC236}">
                    <a16:creationId xmlns:a16="http://schemas.microsoft.com/office/drawing/2014/main" id="{107675D5-66F3-469A-A6D3-308645BA5121}"/>
                  </a:ext>
                </a:extLst>
              </p:cNvPr>
              <p:cNvSpPr>
                <a:spLocks/>
              </p:cNvSpPr>
              <p:nvPr/>
            </p:nvSpPr>
            <p:spPr bwMode="auto">
              <a:xfrm>
                <a:off x="-736601" y="5702301"/>
                <a:ext cx="219075" cy="44450"/>
              </a:xfrm>
              <a:custGeom>
                <a:avLst/>
                <a:gdLst>
                  <a:gd name="T0" fmla="*/ 138 w 138"/>
                  <a:gd name="T1" fmla="*/ 28 h 28"/>
                  <a:gd name="T2" fmla="*/ 69 w 138"/>
                  <a:gd name="T3" fmla="*/ 0 h 28"/>
                  <a:gd name="T4" fmla="*/ 0 w 138"/>
                  <a:gd name="T5" fmla="*/ 28 h 28"/>
                </a:gdLst>
                <a:ahLst/>
                <a:cxnLst>
                  <a:cxn ang="0">
                    <a:pos x="T0" y="T1"/>
                  </a:cxn>
                  <a:cxn ang="0">
                    <a:pos x="T2" y="T3"/>
                  </a:cxn>
                  <a:cxn ang="0">
                    <a:pos x="T4" y="T5"/>
                  </a:cxn>
                </a:cxnLst>
                <a:rect l="0" t="0" r="r" b="b"/>
                <a:pathLst>
                  <a:path w="138" h="28">
                    <a:moveTo>
                      <a:pt x="138" y="28"/>
                    </a:moveTo>
                    <a:lnTo>
                      <a:pt x="69" y="0"/>
                    </a:lnTo>
                    <a:lnTo>
                      <a:pt x="0" y="28"/>
                    </a:lnTo>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09">
                <a:extLst>
                  <a:ext uri="{FF2B5EF4-FFF2-40B4-BE49-F238E27FC236}">
                    <a16:creationId xmlns:a16="http://schemas.microsoft.com/office/drawing/2014/main" id="{A832DD0F-15AD-4023-9BE0-C7AD3042BBD7}"/>
                  </a:ext>
                </a:extLst>
              </p:cNvPr>
              <p:cNvSpPr>
                <a:spLocks noChangeShapeType="1"/>
              </p:cNvSpPr>
              <p:nvPr/>
            </p:nvSpPr>
            <p:spPr bwMode="auto">
              <a:xfrm flipH="1">
                <a:off x="-803276" y="5659439"/>
                <a:ext cx="87313" cy="31750"/>
              </a:xfrm>
              <a:prstGeom prst="line">
                <a:avLst/>
              </a:prstGeom>
              <a:noFill/>
              <a:ln w="1524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10">
                <a:extLst>
                  <a:ext uri="{FF2B5EF4-FFF2-40B4-BE49-F238E27FC236}">
                    <a16:creationId xmlns:a16="http://schemas.microsoft.com/office/drawing/2014/main" id="{E560E629-7530-4B90-AEF8-B41E407D46A2}"/>
                  </a:ext>
                </a:extLst>
              </p:cNvPr>
              <p:cNvSpPr>
                <a:spLocks noChangeShapeType="1"/>
              </p:cNvSpPr>
              <p:nvPr/>
            </p:nvSpPr>
            <p:spPr bwMode="auto">
              <a:xfrm>
                <a:off x="-539751" y="5659439"/>
                <a:ext cx="88900" cy="31750"/>
              </a:xfrm>
              <a:prstGeom prst="line">
                <a:avLst/>
              </a:prstGeom>
              <a:noFill/>
              <a:ln w="1524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11">
                <a:extLst>
                  <a:ext uri="{FF2B5EF4-FFF2-40B4-BE49-F238E27FC236}">
                    <a16:creationId xmlns:a16="http://schemas.microsoft.com/office/drawing/2014/main" id="{0330F245-64C0-44E7-ABD2-882BAF1CFDBD}"/>
                  </a:ext>
                </a:extLst>
              </p:cNvPr>
              <p:cNvSpPr>
                <a:spLocks noChangeShapeType="1"/>
              </p:cNvSpPr>
              <p:nvPr/>
            </p:nvSpPr>
            <p:spPr bwMode="auto">
              <a:xfrm>
                <a:off x="-814389" y="5614989"/>
                <a:ext cx="131763" cy="53975"/>
              </a:xfrm>
              <a:prstGeom prst="line">
                <a:avLst/>
              </a:prstGeom>
              <a:noFill/>
              <a:ln w="1524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12">
                <a:extLst>
                  <a:ext uri="{FF2B5EF4-FFF2-40B4-BE49-F238E27FC236}">
                    <a16:creationId xmlns:a16="http://schemas.microsoft.com/office/drawing/2014/main" id="{498F4233-0A5C-415E-A1FC-D069FCCBBA72}"/>
                  </a:ext>
                </a:extLst>
              </p:cNvPr>
              <p:cNvSpPr>
                <a:spLocks noChangeShapeType="1"/>
              </p:cNvSpPr>
              <p:nvPr/>
            </p:nvSpPr>
            <p:spPr bwMode="auto">
              <a:xfrm flipV="1">
                <a:off x="-571501" y="5614989"/>
                <a:ext cx="131763" cy="53975"/>
              </a:xfrm>
              <a:prstGeom prst="line">
                <a:avLst/>
              </a:prstGeom>
              <a:noFill/>
              <a:ln w="1524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113">
                <a:extLst>
                  <a:ext uri="{FF2B5EF4-FFF2-40B4-BE49-F238E27FC236}">
                    <a16:creationId xmlns:a16="http://schemas.microsoft.com/office/drawing/2014/main" id="{F01697B3-270A-4863-ABE3-090128E08572}"/>
                  </a:ext>
                </a:extLst>
              </p:cNvPr>
              <p:cNvSpPr>
                <a:spLocks/>
              </p:cNvSpPr>
              <p:nvPr/>
            </p:nvSpPr>
            <p:spPr bwMode="auto">
              <a:xfrm>
                <a:off x="-869951" y="5086351"/>
                <a:ext cx="142875" cy="176213"/>
              </a:xfrm>
              <a:custGeom>
                <a:avLst/>
                <a:gdLst>
                  <a:gd name="T0" fmla="*/ 52 w 52"/>
                  <a:gd name="T1" fmla="*/ 0 h 64"/>
                  <a:gd name="T2" fmla="*/ 52 w 52"/>
                  <a:gd name="T3" fmla="*/ 4 h 64"/>
                  <a:gd name="T4" fmla="*/ 44 w 52"/>
                  <a:gd name="T5" fmla="*/ 12 h 64"/>
                  <a:gd name="T6" fmla="*/ 44 w 52"/>
                  <a:gd name="T7" fmla="*/ 12 h 64"/>
                  <a:gd name="T8" fmla="*/ 36 w 52"/>
                  <a:gd name="T9" fmla="*/ 4 h 64"/>
                  <a:gd name="T10" fmla="*/ 36 w 52"/>
                  <a:gd name="T11" fmla="*/ 0 h 64"/>
                  <a:gd name="T12" fmla="*/ 12 w 52"/>
                  <a:gd name="T13" fmla="*/ 0 h 64"/>
                  <a:gd name="T14" fmla="*/ 0 w 52"/>
                  <a:gd name="T15" fmla="*/ 12 h 64"/>
                  <a:gd name="T16" fmla="*/ 0 w 52"/>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4">
                    <a:moveTo>
                      <a:pt x="52" y="0"/>
                    </a:moveTo>
                    <a:cubicBezTo>
                      <a:pt x="52" y="4"/>
                      <a:pt x="52" y="4"/>
                      <a:pt x="52" y="4"/>
                    </a:cubicBezTo>
                    <a:cubicBezTo>
                      <a:pt x="52" y="8"/>
                      <a:pt x="48" y="12"/>
                      <a:pt x="44" y="12"/>
                    </a:cubicBezTo>
                    <a:cubicBezTo>
                      <a:pt x="44" y="12"/>
                      <a:pt x="44" y="12"/>
                      <a:pt x="44" y="12"/>
                    </a:cubicBezTo>
                    <a:cubicBezTo>
                      <a:pt x="40" y="12"/>
                      <a:pt x="36" y="8"/>
                      <a:pt x="36" y="4"/>
                    </a:cubicBezTo>
                    <a:cubicBezTo>
                      <a:pt x="36" y="0"/>
                      <a:pt x="36" y="0"/>
                      <a:pt x="36" y="0"/>
                    </a:cubicBezTo>
                    <a:cubicBezTo>
                      <a:pt x="12" y="0"/>
                      <a:pt x="12" y="0"/>
                      <a:pt x="12" y="0"/>
                    </a:cubicBezTo>
                    <a:cubicBezTo>
                      <a:pt x="5" y="0"/>
                      <a:pt x="0" y="5"/>
                      <a:pt x="0" y="12"/>
                    </a:cubicBezTo>
                    <a:cubicBezTo>
                      <a:pt x="0" y="64"/>
                      <a:pt x="0" y="64"/>
                      <a:pt x="0" y="64"/>
                    </a:cubicBezTo>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14">
                <a:extLst>
                  <a:ext uri="{FF2B5EF4-FFF2-40B4-BE49-F238E27FC236}">
                    <a16:creationId xmlns:a16="http://schemas.microsoft.com/office/drawing/2014/main" id="{B8D0A68D-7910-4C80-BB3E-A63B24B0CC95}"/>
                  </a:ext>
                </a:extLst>
              </p:cNvPr>
              <p:cNvSpPr>
                <a:spLocks noChangeShapeType="1"/>
              </p:cNvSpPr>
              <p:nvPr/>
            </p:nvSpPr>
            <p:spPr bwMode="auto">
              <a:xfrm flipV="1">
                <a:off x="-747714" y="5119689"/>
                <a:ext cx="0" cy="42863"/>
              </a:xfrm>
              <a:prstGeom prst="line">
                <a:avLst/>
              </a:prstGeom>
              <a:noFill/>
              <a:ln w="1524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15">
                <a:extLst>
                  <a:ext uri="{FF2B5EF4-FFF2-40B4-BE49-F238E27FC236}">
                    <a16:creationId xmlns:a16="http://schemas.microsoft.com/office/drawing/2014/main" id="{88EE0C69-1346-43D5-B9F5-4B12A887504C}"/>
                  </a:ext>
                </a:extLst>
              </p:cNvPr>
              <p:cNvSpPr>
                <a:spLocks noChangeShapeType="1"/>
              </p:cNvSpPr>
              <p:nvPr/>
            </p:nvSpPr>
            <p:spPr bwMode="auto">
              <a:xfrm>
                <a:off x="-747714" y="5273676"/>
                <a:ext cx="0" cy="44450"/>
              </a:xfrm>
              <a:prstGeom prst="line">
                <a:avLst/>
              </a:prstGeom>
              <a:noFill/>
              <a:ln w="1524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116">
                <a:extLst>
                  <a:ext uri="{FF2B5EF4-FFF2-40B4-BE49-F238E27FC236}">
                    <a16:creationId xmlns:a16="http://schemas.microsoft.com/office/drawing/2014/main" id="{BE48B85B-8AA8-4651-827B-BF65C477217C}"/>
                  </a:ext>
                </a:extLst>
              </p:cNvPr>
              <p:cNvSpPr>
                <a:spLocks/>
              </p:cNvSpPr>
              <p:nvPr/>
            </p:nvSpPr>
            <p:spPr bwMode="auto">
              <a:xfrm>
                <a:off x="-792164" y="5162551"/>
                <a:ext cx="87313" cy="111125"/>
              </a:xfrm>
              <a:custGeom>
                <a:avLst/>
                <a:gdLst>
                  <a:gd name="T0" fmla="*/ 20 w 32"/>
                  <a:gd name="T1" fmla="*/ 40 h 40"/>
                  <a:gd name="T2" fmla="*/ 12 w 32"/>
                  <a:gd name="T3" fmla="*/ 40 h 40"/>
                  <a:gd name="T4" fmla="*/ 0 w 32"/>
                  <a:gd name="T5" fmla="*/ 28 h 40"/>
                  <a:gd name="T6" fmla="*/ 0 w 32"/>
                  <a:gd name="T7" fmla="*/ 4 h 40"/>
                  <a:gd name="T8" fmla="*/ 4 w 32"/>
                  <a:gd name="T9" fmla="*/ 0 h 40"/>
                  <a:gd name="T10" fmla="*/ 28 w 32"/>
                  <a:gd name="T11" fmla="*/ 0 h 40"/>
                  <a:gd name="T12" fmla="*/ 32 w 32"/>
                  <a:gd name="T13" fmla="*/ 4 h 40"/>
                  <a:gd name="T14" fmla="*/ 32 w 32"/>
                  <a:gd name="T15" fmla="*/ 28 h 40"/>
                  <a:gd name="T16" fmla="*/ 20 w 32"/>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0">
                    <a:moveTo>
                      <a:pt x="20" y="40"/>
                    </a:moveTo>
                    <a:cubicBezTo>
                      <a:pt x="12" y="40"/>
                      <a:pt x="12" y="40"/>
                      <a:pt x="12" y="40"/>
                    </a:cubicBezTo>
                    <a:cubicBezTo>
                      <a:pt x="5" y="40"/>
                      <a:pt x="0" y="35"/>
                      <a:pt x="0" y="28"/>
                    </a:cubicBezTo>
                    <a:cubicBezTo>
                      <a:pt x="0" y="4"/>
                      <a:pt x="0" y="4"/>
                      <a:pt x="0" y="4"/>
                    </a:cubicBezTo>
                    <a:cubicBezTo>
                      <a:pt x="0" y="2"/>
                      <a:pt x="2" y="0"/>
                      <a:pt x="4" y="0"/>
                    </a:cubicBezTo>
                    <a:cubicBezTo>
                      <a:pt x="28" y="0"/>
                      <a:pt x="28" y="0"/>
                      <a:pt x="28" y="0"/>
                    </a:cubicBezTo>
                    <a:cubicBezTo>
                      <a:pt x="30" y="0"/>
                      <a:pt x="32" y="2"/>
                      <a:pt x="32" y="4"/>
                    </a:cubicBezTo>
                    <a:cubicBezTo>
                      <a:pt x="32" y="28"/>
                      <a:pt x="32" y="28"/>
                      <a:pt x="32" y="28"/>
                    </a:cubicBezTo>
                    <a:cubicBezTo>
                      <a:pt x="32" y="35"/>
                      <a:pt x="27" y="40"/>
                      <a:pt x="20" y="40"/>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8" name="Group 119">
              <a:extLst>
                <a:ext uri="{FF2B5EF4-FFF2-40B4-BE49-F238E27FC236}">
                  <a16:creationId xmlns:a16="http://schemas.microsoft.com/office/drawing/2014/main" id="{56AEA30F-6DC2-4EAC-97D2-8E25334F4FF5}"/>
                </a:ext>
              </a:extLst>
            </p:cNvPr>
            <p:cNvGrpSpPr>
              <a:grpSpLocks noChangeAspect="1"/>
            </p:cNvGrpSpPr>
            <p:nvPr/>
          </p:nvGrpSpPr>
          <p:grpSpPr bwMode="auto">
            <a:xfrm>
              <a:off x="626925" y="3726574"/>
              <a:ext cx="390906" cy="404062"/>
              <a:chOff x="-207" y="3672"/>
              <a:chExt cx="416" cy="430"/>
            </a:xfrm>
          </p:grpSpPr>
          <p:sp>
            <p:nvSpPr>
              <p:cNvPr id="108" name="Freeform 120">
                <a:extLst>
                  <a:ext uri="{FF2B5EF4-FFF2-40B4-BE49-F238E27FC236}">
                    <a16:creationId xmlns:a16="http://schemas.microsoft.com/office/drawing/2014/main" id="{59BD9C51-6D40-4236-B1C9-8109E7807EE4}"/>
                  </a:ext>
                </a:extLst>
              </p:cNvPr>
              <p:cNvSpPr>
                <a:spLocks/>
              </p:cNvSpPr>
              <p:nvPr/>
            </p:nvSpPr>
            <p:spPr bwMode="auto">
              <a:xfrm>
                <a:off x="-27" y="3804"/>
                <a:ext cx="236" cy="298"/>
              </a:xfrm>
              <a:custGeom>
                <a:avLst/>
                <a:gdLst>
                  <a:gd name="T0" fmla="*/ 68 w 136"/>
                  <a:gd name="T1" fmla="*/ 0 h 172"/>
                  <a:gd name="T2" fmla="*/ 0 w 136"/>
                  <a:gd name="T3" fmla="*/ 20 h 172"/>
                  <a:gd name="T4" fmla="*/ 0 w 136"/>
                  <a:gd name="T5" fmla="*/ 82 h 172"/>
                  <a:gd name="T6" fmla="*/ 27 w 136"/>
                  <a:gd name="T7" fmla="*/ 139 h 172"/>
                  <a:gd name="T8" fmla="*/ 68 w 136"/>
                  <a:gd name="T9" fmla="*/ 172 h 172"/>
                  <a:gd name="T10" fmla="*/ 109 w 136"/>
                  <a:gd name="T11" fmla="*/ 139 h 172"/>
                  <a:gd name="T12" fmla="*/ 136 w 136"/>
                  <a:gd name="T13" fmla="*/ 82 h 172"/>
                  <a:gd name="T14" fmla="*/ 136 w 136"/>
                  <a:gd name="T15" fmla="*/ 20 h 172"/>
                  <a:gd name="T16" fmla="*/ 68 w 136"/>
                  <a:gd name="T17"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72">
                    <a:moveTo>
                      <a:pt x="68" y="0"/>
                    </a:moveTo>
                    <a:cubicBezTo>
                      <a:pt x="68" y="0"/>
                      <a:pt x="40" y="19"/>
                      <a:pt x="0" y="20"/>
                    </a:cubicBezTo>
                    <a:cubicBezTo>
                      <a:pt x="0" y="82"/>
                      <a:pt x="0" y="82"/>
                      <a:pt x="0" y="82"/>
                    </a:cubicBezTo>
                    <a:cubicBezTo>
                      <a:pt x="0" y="104"/>
                      <a:pt x="10" y="125"/>
                      <a:pt x="27" y="139"/>
                    </a:cubicBezTo>
                    <a:cubicBezTo>
                      <a:pt x="68" y="172"/>
                      <a:pt x="68" y="172"/>
                      <a:pt x="68" y="172"/>
                    </a:cubicBezTo>
                    <a:cubicBezTo>
                      <a:pt x="109" y="139"/>
                      <a:pt x="109" y="139"/>
                      <a:pt x="109" y="139"/>
                    </a:cubicBezTo>
                    <a:cubicBezTo>
                      <a:pt x="126" y="125"/>
                      <a:pt x="136" y="104"/>
                      <a:pt x="136" y="82"/>
                    </a:cubicBezTo>
                    <a:cubicBezTo>
                      <a:pt x="136" y="20"/>
                      <a:pt x="136" y="20"/>
                      <a:pt x="136" y="20"/>
                    </a:cubicBezTo>
                    <a:cubicBezTo>
                      <a:pt x="96" y="19"/>
                      <a:pt x="68" y="0"/>
                      <a:pt x="68" y="0"/>
                    </a:cubicBez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21">
                <a:extLst>
                  <a:ext uri="{FF2B5EF4-FFF2-40B4-BE49-F238E27FC236}">
                    <a16:creationId xmlns:a16="http://schemas.microsoft.com/office/drawing/2014/main" id="{049C0074-30AB-4599-82AD-918BF627583A}"/>
                  </a:ext>
                </a:extLst>
              </p:cNvPr>
              <p:cNvSpPr>
                <a:spLocks/>
              </p:cNvSpPr>
              <p:nvPr/>
            </p:nvSpPr>
            <p:spPr bwMode="auto">
              <a:xfrm>
                <a:off x="29" y="3873"/>
                <a:ext cx="125" cy="125"/>
              </a:xfrm>
              <a:custGeom>
                <a:avLst/>
                <a:gdLst>
                  <a:gd name="T0" fmla="*/ 83 w 125"/>
                  <a:gd name="T1" fmla="*/ 42 h 125"/>
                  <a:gd name="T2" fmla="*/ 83 w 125"/>
                  <a:gd name="T3" fmla="*/ 0 h 125"/>
                  <a:gd name="T4" fmla="*/ 41 w 125"/>
                  <a:gd name="T5" fmla="*/ 0 h 125"/>
                  <a:gd name="T6" fmla="*/ 41 w 125"/>
                  <a:gd name="T7" fmla="*/ 42 h 125"/>
                  <a:gd name="T8" fmla="*/ 0 w 125"/>
                  <a:gd name="T9" fmla="*/ 42 h 125"/>
                  <a:gd name="T10" fmla="*/ 0 w 125"/>
                  <a:gd name="T11" fmla="*/ 83 h 125"/>
                  <a:gd name="T12" fmla="*/ 41 w 125"/>
                  <a:gd name="T13" fmla="*/ 83 h 125"/>
                  <a:gd name="T14" fmla="*/ 41 w 125"/>
                  <a:gd name="T15" fmla="*/ 125 h 125"/>
                  <a:gd name="T16" fmla="*/ 83 w 125"/>
                  <a:gd name="T17" fmla="*/ 125 h 125"/>
                  <a:gd name="T18" fmla="*/ 83 w 125"/>
                  <a:gd name="T19" fmla="*/ 83 h 125"/>
                  <a:gd name="T20" fmla="*/ 125 w 125"/>
                  <a:gd name="T21" fmla="*/ 83 h 125"/>
                  <a:gd name="T22" fmla="*/ 125 w 125"/>
                  <a:gd name="T23" fmla="*/ 42 h 125"/>
                  <a:gd name="T24" fmla="*/ 83 w 125"/>
                  <a:gd name="T25" fmla="*/ 4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25">
                    <a:moveTo>
                      <a:pt x="83" y="42"/>
                    </a:moveTo>
                    <a:lnTo>
                      <a:pt x="83" y="0"/>
                    </a:lnTo>
                    <a:lnTo>
                      <a:pt x="41" y="0"/>
                    </a:lnTo>
                    <a:lnTo>
                      <a:pt x="41" y="42"/>
                    </a:lnTo>
                    <a:lnTo>
                      <a:pt x="0" y="42"/>
                    </a:lnTo>
                    <a:lnTo>
                      <a:pt x="0" y="83"/>
                    </a:lnTo>
                    <a:lnTo>
                      <a:pt x="41" y="83"/>
                    </a:lnTo>
                    <a:lnTo>
                      <a:pt x="41" y="125"/>
                    </a:lnTo>
                    <a:lnTo>
                      <a:pt x="83" y="125"/>
                    </a:lnTo>
                    <a:lnTo>
                      <a:pt x="83" y="83"/>
                    </a:lnTo>
                    <a:lnTo>
                      <a:pt x="125" y="83"/>
                    </a:lnTo>
                    <a:lnTo>
                      <a:pt x="125" y="42"/>
                    </a:lnTo>
                    <a:lnTo>
                      <a:pt x="83" y="42"/>
                    </a:ln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22">
                <a:extLst>
                  <a:ext uri="{FF2B5EF4-FFF2-40B4-BE49-F238E27FC236}">
                    <a16:creationId xmlns:a16="http://schemas.microsoft.com/office/drawing/2014/main" id="{125BE6F7-7D64-42C5-B249-D0C3EA859BA3}"/>
                  </a:ext>
                </a:extLst>
              </p:cNvPr>
              <p:cNvSpPr>
                <a:spLocks/>
              </p:cNvSpPr>
              <p:nvPr/>
            </p:nvSpPr>
            <p:spPr bwMode="auto">
              <a:xfrm>
                <a:off x="-145" y="3672"/>
                <a:ext cx="181" cy="83"/>
              </a:xfrm>
              <a:custGeom>
                <a:avLst/>
                <a:gdLst>
                  <a:gd name="T0" fmla="*/ 104 w 104"/>
                  <a:gd name="T1" fmla="*/ 48 h 48"/>
                  <a:gd name="T2" fmla="*/ 104 w 104"/>
                  <a:gd name="T3" fmla="*/ 32 h 48"/>
                  <a:gd name="T4" fmla="*/ 92 w 104"/>
                  <a:gd name="T5" fmla="*/ 20 h 48"/>
                  <a:gd name="T6" fmla="*/ 84 w 104"/>
                  <a:gd name="T7" fmla="*/ 20 h 48"/>
                  <a:gd name="T8" fmla="*/ 84 w 104"/>
                  <a:gd name="T9" fmla="*/ 0 h 48"/>
                  <a:gd name="T10" fmla="*/ 20 w 104"/>
                  <a:gd name="T11" fmla="*/ 0 h 48"/>
                  <a:gd name="T12" fmla="*/ 20 w 104"/>
                  <a:gd name="T13" fmla="*/ 20 h 48"/>
                  <a:gd name="T14" fmla="*/ 12 w 104"/>
                  <a:gd name="T15" fmla="*/ 20 h 48"/>
                  <a:gd name="T16" fmla="*/ 0 w 104"/>
                  <a:gd name="T17" fmla="*/ 32 h 48"/>
                  <a:gd name="T18" fmla="*/ 0 w 104"/>
                  <a:gd name="T19" fmla="*/ 48 h 48"/>
                  <a:gd name="T20" fmla="*/ 104 w 104"/>
                  <a:gd name="T2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48">
                    <a:moveTo>
                      <a:pt x="104" y="48"/>
                    </a:moveTo>
                    <a:cubicBezTo>
                      <a:pt x="104" y="32"/>
                      <a:pt x="104" y="32"/>
                      <a:pt x="104" y="32"/>
                    </a:cubicBezTo>
                    <a:cubicBezTo>
                      <a:pt x="104" y="25"/>
                      <a:pt x="99" y="20"/>
                      <a:pt x="92" y="20"/>
                    </a:cubicBezTo>
                    <a:cubicBezTo>
                      <a:pt x="84" y="20"/>
                      <a:pt x="84" y="20"/>
                      <a:pt x="84" y="20"/>
                    </a:cubicBezTo>
                    <a:cubicBezTo>
                      <a:pt x="84" y="0"/>
                      <a:pt x="84" y="0"/>
                      <a:pt x="84" y="0"/>
                    </a:cubicBezTo>
                    <a:cubicBezTo>
                      <a:pt x="20" y="0"/>
                      <a:pt x="20" y="0"/>
                      <a:pt x="20" y="0"/>
                    </a:cubicBezTo>
                    <a:cubicBezTo>
                      <a:pt x="20" y="20"/>
                      <a:pt x="20" y="20"/>
                      <a:pt x="20" y="20"/>
                    </a:cubicBezTo>
                    <a:cubicBezTo>
                      <a:pt x="12" y="20"/>
                      <a:pt x="12" y="20"/>
                      <a:pt x="12" y="20"/>
                    </a:cubicBezTo>
                    <a:cubicBezTo>
                      <a:pt x="5" y="20"/>
                      <a:pt x="0" y="25"/>
                      <a:pt x="0" y="32"/>
                    </a:cubicBezTo>
                    <a:cubicBezTo>
                      <a:pt x="0" y="48"/>
                      <a:pt x="0" y="48"/>
                      <a:pt x="0" y="48"/>
                    </a:cubicBezTo>
                    <a:lnTo>
                      <a:pt x="104" y="48"/>
                    </a:ln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23">
                <a:extLst>
                  <a:ext uri="{FF2B5EF4-FFF2-40B4-BE49-F238E27FC236}">
                    <a16:creationId xmlns:a16="http://schemas.microsoft.com/office/drawing/2014/main" id="{96106A20-B749-4BC7-AA72-8E7165C17DE6}"/>
                  </a:ext>
                </a:extLst>
              </p:cNvPr>
              <p:cNvSpPr>
                <a:spLocks/>
              </p:cNvSpPr>
              <p:nvPr/>
            </p:nvSpPr>
            <p:spPr bwMode="auto">
              <a:xfrm>
                <a:off x="-75" y="3707"/>
                <a:ext cx="41" cy="14"/>
              </a:xfrm>
              <a:custGeom>
                <a:avLst/>
                <a:gdLst>
                  <a:gd name="T0" fmla="*/ 0 w 41"/>
                  <a:gd name="T1" fmla="*/ 0 h 14"/>
                  <a:gd name="T2" fmla="*/ 0 w 41"/>
                  <a:gd name="T3" fmla="*/ 14 h 14"/>
                  <a:gd name="T4" fmla="*/ 41 w 41"/>
                  <a:gd name="T5" fmla="*/ 14 h 14"/>
                  <a:gd name="T6" fmla="*/ 41 w 41"/>
                  <a:gd name="T7" fmla="*/ 0 h 14"/>
                </a:gdLst>
                <a:ahLst/>
                <a:cxnLst>
                  <a:cxn ang="0">
                    <a:pos x="T0" y="T1"/>
                  </a:cxn>
                  <a:cxn ang="0">
                    <a:pos x="T2" y="T3"/>
                  </a:cxn>
                  <a:cxn ang="0">
                    <a:pos x="T4" y="T5"/>
                  </a:cxn>
                  <a:cxn ang="0">
                    <a:pos x="T6" y="T7"/>
                  </a:cxn>
                </a:cxnLst>
                <a:rect l="0" t="0" r="r" b="b"/>
                <a:pathLst>
                  <a:path w="41" h="14">
                    <a:moveTo>
                      <a:pt x="0" y="0"/>
                    </a:moveTo>
                    <a:lnTo>
                      <a:pt x="0" y="14"/>
                    </a:lnTo>
                    <a:lnTo>
                      <a:pt x="41" y="14"/>
                    </a:lnTo>
                    <a:lnTo>
                      <a:pt x="41" y="0"/>
                    </a:lnTo>
                  </a:path>
                </a:pathLst>
              </a:custGeom>
              <a:noFill/>
              <a:ln w="15240" cap="sq">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24">
                <a:extLst>
                  <a:ext uri="{FF2B5EF4-FFF2-40B4-BE49-F238E27FC236}">
                    <a16:creationId xmlns:a16="http://schemas.microsoft.com/office/drawing/2014/main" id="{CFCAC2B7-B05C-420C-BEF0-5A0665C177DD}"/>
                  </a:ext>
                </a:extLst>
              </p:cNvPr>
              <p:cNvSpPr>
                <a:spLocks/>
              </p:cNvSpPr>
              <p:nvPr/>
            </p:nvSpPr>
            <p:spPr bwMode="auto">
              <a:xfrm>
                <a:off x="-207" y="3728"/>
                <a:ext cx="243" cy="374"/>
              </a:xfrm>
              <a:custGeom>
                <a:avLst/>
                <a:gdLst>
                  <a:gd name="T0" fmla="*/ 140 w 140"/>
                  <a:gd name="T1" fmla="*/ 216 h 216"/>
                  <a:gd name="T2" fmla="*/ 8 w 140"/>
                  <a:gd name="T3" fmla="*/ 216 h 216"/>
                  <a:gd name="T4" fmla="*/ 0 w 140"/>
                  <a:gd name="T5" fmla="*/ 208 h 216"/>
                  <a:gd name="T6" fmla="*/ 0 w 140"/>
                  <a:gd name="T7" fmla="*/ 8 h 216"/>
                  <a:gd name="T8" fmla="*/ 8 w 140"/>
                  <a:gd name="T9" fmla="*/ 0 h 216"/>
                  <a:gd name="T10" fmla="*/ 20 w 140"/>
                  <a:gd name="T11" fmla="*/ 0 h 216"/>
                </a:gdLst>
                <a:ahLst/>
                <a:cxnLst>
                  <a:cxn ang="0">
                    <a:pos x="T0" y="T1"/>
                  </a:cxn>
                  <a:cxn ang="0">
                    <a:pos x="T2" y="T3"/>
                  </a:cxn>
                  <a:cxn ang="0">
                    <a:pos x="T4" y="T5"/>
                  </a:cxn>
                  <a:cxn ang="0">
                    <a:pos x="T6" y="T7"/>
                  </a:cxn>
                  <a:cxn ang="0">
                    <a:pos x="T8" y="T9"/>
                  </a:cxn>
                  <a:cxn ang="0">
                    <a:pos x="T10" y="T11"/>
                  </a:cxn>
                </a:cxnLst>
                <a:rect l="0" t="0" r="r" b="b"/>
                <a:pathLst>
                  <a:path w="140" h="216">
                    <a:moveTo>
                      <a:pt x="140" y="216"/>
                    </a:moveTo>
                    <a:cubicBezTo>
                      <a:pt x="8" y="216"/>
                      <a:pt x="8" y="216"/>
                      <a:pt x="8" y="216"/>
                    </a:cubicBezTo>
                    <a:cubicBezTo>
                      <a:pt x="4" y="216"/>
                      <a:pt x="0" y="212"/>
                      <a:pt x="0" y="208"/>
                    </a:cubicBezTo>
                    <a:cubicBezTo>
                      <a:pt x="0" y="8"/>
                      <a:pt x="0" y="8"/>
                      <a:pt x="0" y="8"/>
                    </a:cubicBezTo>
                    <a:cubicBezTo>
                      <a:pt x="0" y="4"/>
                      <a:pt x="4" y="0"/>
                      <a:pt x="8" y="0"/>
                    </a:cubicBezTo>
                    <a:cubicBezTo>
                      <a:pt x="20" y="0"/>
                      <a:pt x="20" y="0"/>
                      <a:pt x="20" y="0"/>
                    </a:cubicBez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25">
                <a:extLst>
                  <a:ext uri="{FF2B5EF4-FFF2-40B4-BE49-F238E27FC236}">
                    <a16:creationId xmlns:a16="http://schemas.microsoft.com/office/drawing/2014/main" id="{18D6333F-9D1C-4E31-8499-6FD500447DCB}"/>
                  </a:ext>
                </a:extLst>
              </p:cNvPr>
              <p:cNvSpPr>
                <a:spLocks/>
              </p:cNvSpPr>
              <p:nvPr/>
            </p:nvSpPr>
            <p:spPr bwMode="auto">
              <a:xfrm>
                <a:off x="43" y="3728"/>
                <a:ext cx="48" cy="34"/>
              </a:xfrm>
              <a:custGeom>
                <a:avLst/>
                <a:gdLst>
                  <a:gd name="T0" fmla="*/ 0 w 28"/>
                  <a:gd name="T1" fmla="*/ 0 h 20"/>
                  <a:gd name="T2" fmla="*/ 20 w 28"/>
                  <a:gd name="T3" fmla="*/ 0 h 20"/>
                  <a:gd name="T4" fmla="*/ 28 w 28"/>
                  <a:gd name="T5" fmla="*/ 8 h 20"/>
                  <a:gd name="T6" fmla="*/ 28 w 28"/>
                  <a:gd name="T7" fmla="*/ 20 h 20"/>
                </a:gdLst>
                <a:ahLst/>
                <a:cxnLst>
                  <a:cxn ang="0">
                    <a:pos x="T0" y="T1"/>
                  </a:cxn>
                  <a:cxn ang="0">
                    <a:pos x="T2" y="T3"/>
                  </a:cxn>
                  <a:cxn ang="0">
                    <a:pos x="T4" y="T5"/>
                  </a:cxn>
                  <a:cxn ang="0">
                    <a:pos x="T6" y="T7"/>
                  </a:cxn>
                </a:cxnLst>
                <a:rect l="0" t="0" r="r" b="b"/>
                <a:pathLst>
                  <a:path w="28" h="20">
                    <a:moveTo>
                      <a:pt x="0" y="0"/>
                    </a:moveTo>
                    <a:cubicBezTo>
                      <a:pt x="20" y="0"/>
                      <a:pt x="20" y="0"/>
                      <a:pt x="20" y="0"/>
                    </a:cubicBezTo>
                    <a:cubicBezTo>
                      <a:pt x="24" y="0"/>
                      <a:pt x="28" y="4"/>
                      <a:pt x="28" y="8"/>
                    </a:cubicBezTo>
                    <a:cubicBezTo>
                      <a:pt x="28" y="20"/>
                      <a:pt x="28" y="20"/>
                      <a:pt x="28" y="20"/>
                    </a:cubicBez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126">
                <a:extLst>
                  <a:ext uri="{FF2B5EF4-FFF2-40B4-BE49-F238E27FC236}">
                    <a16:creationId xmlns:a16="http://schemas.microsoft.com/office/drawing/2014/main" id="{3060CFCA-1C5D-4187-BCE2-DD391FC46400}"/>
                  </a:ext>
                </a:extLst>
              </p:cNvPr>
              <p:cNvSpPr>
                <a:spLocks noChangeShapeType="1"/>
              </p:cNvSpPr>
              <p:nvPr/>
            </p:nvSpPr>
            <p:spPr bwMode="auto">
              <a:xfrm>
                <a:off x="-89" y="3873"/>
                <a:ext cx="62" cy="0"/>
              </a:xfrm>
              <a:prstGeom prst="line">
                <a:avLst/>
              </a:prstGeom>
              <a:noFill/>
              <a:ln w="1524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27">
                <a:extLst>
                  <a:ext uri="{FF2B5EF4-FFF2-40B4-BE49-F238E27FC236}">
                    <a16:creationId xmlns:a16="http://schemas.microsoft.com/office/drawing/2014/main" id="{5FE6CE3A-C20D-4BFA-80C5-A020D56E5DF2}"/>
                  </a:ext>
                </a:extLst>
              </p:cNvPr>
              <p:cNvSpPr>
                <a:spLocks noChangeShapeType="1"/>
              </p:cNvSpPr>
              <p:nvPr/>
            </p:nvSpPr>
            <p:spPr bwMode="auto">
              <a:xfrm>
                <a:off x="-89" y="3922"/>
                <a:ext cx="62" cy="0"/>
              </a:xfrm>
              <a:prstGeom prst="line">
                <a:avLst/>
              </a:prstGeom>
              <a:noFill/>
              <a:ln w="1524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28">
                <a:extLst>
                  <a:ext uri="{FF2B5EF4-FFF2-40B4-BE49-F238E27FC236}">
                    <a16:creationId xmlns:a16="http://schemas.microsoft.com/office/drawing/2014/main" id="{E7D87C8C-0994-4721-88F2-1D47A60D35A1}"/>
                  </a:ext>
                </a:extLst>
              </p:cNvPr>
              <p:cNvSpPr>
                <a:spLocks noChangeShapeType="1"/>
              </p:cNvSpPr>
              <p:nvPr/>
            </p:nvSpPr>
            <p:spPr bwMode="auto">
              <a:xfrm>
                <a:off x="-89" y="3970"/>
                <a:ext cx="62" cy="0"/>
              </a:xfrm>
              <a:prstGeom prst="line">
                <a:avLst/>
              </a:prstGeom>
              <a:noFill/>
              <a:ln w="1524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Oval 129">
                <a:extLst>
                  <a:ext uri="{FF2B5EF4-FFF2-40B4-BE49-F238E27FC236}">
                    <a16:creationId xmlns:a16="http://schemas.microsoft.com/office/drawing/2014/main" id="{4F595B93-04E4-450C-B4CC-33117B72013E}"/>
                  </a:ext>
                </a:extLst>
              </p:cNvPr>
              <p:cNvSpPr>
                <a:spLocks noChangeArrowheads="1"/>
              </p:cNvSpPr>
              <p:nvPr/>
            </p:nvSpPr>
            <p:spPr bwMode="auto">
              <a:xfrm>
                <a:off x="-152" y="3859"/>
                <a:ext cx="28" cy="28"/>
              </a:xfrm>
              <a:prstGeom prst="ellipse">
                <a:avLst/>
              </a:prstGeom>
              <a:noFill/>
              <a:ln w="1524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Oval 130">
                <a:extLst>
                  <a:ext uri="{FF2B5EF4-FFF2-40B4-BE49-F238E27FC236}">
                    <a16:creationId xmlns:a16="http://schemas.microsoft.com/office/drawing/2014/main" id="{3878087B-3E2D-4B32-89DB-EFEFD9A6E288}"/>
                  </a:ext>
                </a:extLst>
              </p:cNvPr>
              <p:cNvSpPr>
                <a:spLocks noChangeArrowheads="1"/>
              </p:cNvSpPr>
              <p:nvPr/>
            </p:nvSpPr>
            <p:spPr bwMode="auto">
              <a:xfrm>
                <a:off x="-152" y="3908"/>
                <a:ext cx="28" cy="28"/>
              </a:xfrm>
              <a:prstGeom prst="ellipse">
                <a:avLst/>
              </a:prstGeom>
              <a:noFill/>
              <a:ln w="1524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Oval 131">
                <a:extLst>
                  <a:ext uri="{FF2B5EF4-FFF2-40B4-BE49-F238E27FC236}">
                    <a16:creationId xmlns:a16="http://schemas.microsoft.com/office/drawing/2014/main" id="{E44F0B29-AB0D-4261-91C3-5C5C9F2067EB}"/>
                  </a:ext>
                </a:extLst>
              </p:cNvPr>
              <p:cNvSpPr>
                <a:spLocks noChangeArrowheads="1"/>
              </p:cNvSpPr>
              <p:nvPr/>
            </p:nvSpPr>
            <p:spPr bwMode="auto">
              <a:xfrm>
                <a:off x="-152" y="3956"/>
                <a:ext cx="28" cy="28"/>
              </a:xfrm>
              <a:prstGeom prst="ellipse">
                <a:avLst/>
              </a:prstGeom>
              <a:noFill/>
              <a:ln w="1524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9" name="Group 88">
              <a:extLst>
                <a:ext uri="{FF2B5EF4-FFF2-40B4-BE49-F238E27FC236}">
                  <a16:creationId xmlns:a16="http://schemas.microsoft.com/office/drawing/2014/main" id="{D86CAB8D-F169-49D4-8A76-2200EBAA1E68}"/>
                </a:ext>
              </a:extLst>
            </p:cNvPr>
            <p:cNvGrpSpPr>
              <a:grpSpLocks noChangeAspect="1"/>
            </p:cNvGrpSpPr>
            <p:nvPr userDrawn="1"/>
          </p:nvGrpSpPr>
          <p:grpSpPr>
            <a:xfrm>
              <a:off x="5169897" y="2113447"/>
              <a:ext cx="390906" cy="378326"/>
              <a:chOff x="6864350" y="2576513"/>
              <a:chExt cx="641351" cy="620713"/>
            </a:xfrm>
          </p:grpSpPr>
          <p:sp>
            <p:nvSpPr>
              <p:cNvPr id="104" name="Freeform 506">
                <a:extLst>
                  <a:ext uri="{FF2B5EF4-FFF2-40B4-BE49-F238E27FC236}">
                    <a16:creationId xmlns:a16="http://schemas.microsoft.com/office/drawing/2014/main" id="{96472799-C507-4601-821A-E3DCF38D88F5}"/>
                  </a:ext>
                </a:extLst>
              </p:cNvPr>
              <p:cNvSpPr>
                <a:spLocks/>
              </p:cNvSpPr>
              <p:nvPr/>
            </p:nvSpPr>
            <p:spPr bwMode="auto">
              <a:xfrm>
                <a:off x="7396163" y="2862263"/>
                <a:ext cx="109538" cy="130175"/>
              </a:xfrm>
              <a:custGeom>
                <a:avLst/>
                <a:gdLst>
                  <a:gd name="T0" fmla="*/ 40 w 40"/>
                  <a:gd name="T1" fmla="*/ 29 h 48"/>
                  <a:gd name="T2" fmla="*/ 20 w 40"/>
                  <a:gd name="T3" fmla="*/ 0 h 48"/>
                  <a:gd name="T4" fmla="*/ 0 w 40"/>
                  <a:gd name="T5" fmla="*/ 29 h 48"/>
                  <a:gd name="T6" fmla="*/ 20 w 40"/>
                  <a:gd name="T7" fmla="*/ 48 h 48"/>
                  <a:gd name="T8" fmla="*/ 40 w 40"/>
                  <a:gd name="T9" fmla="*/ 29 h 48"/>
                </a:gdLst>
                <a:ahLst/>
                <a:cxnLst>
                  <a:cxn ang="0">
                    <a:pos x="T0" y="T1"/>
                  </a:cxn>
                  <a:cxn ang="0">
                    <a:pos x="T2" y="T3"/>
                  </a:cxn>
                  <a:cxn ang="0">
                    <a:pos x="T4" y="T5"/>
                  </a:cxn>
                  <a:cxn ang="0">
                    <a:pos x="T6" y="T7"/>
                  </a:cxn>
                  <a:cxn ang="0">
                    <a:pos x="T8" y="T9"/>
                  </a:cxn>
                </a:cxnLst>
                <a:rect l="0" t="0" r="r" b="b"/>
                <a:pathLst>
                  <a:path w="40" h="48">
                    <a:moveTo>
                      <a:pt x="40" y="29"/>
                    </a:moveTo>
                    <a:cubicBezTo>
                      <a:pt x="40" y="14"/>
                      <a:pt x="20" y="0"/>
                      <a:pt x="20" y="0"/>
                    </a:cubicBezTo>
                    <a:cubicBezTo>
                      <a:pt x="20" y="0"/>
                      <a:pt x="0" y="14"/>
                      <a:pt x="0" y="29"/>
                    </a:cubicBezTo>
                    <a:cubicBezTo>
                      <a:pt x="0" y="39"/>
                      <a:pt x="9" y="48"/>
                      <a:pt x="20" y="48"/>
                    </a:cubicBezTo>
                    <a:cubicBezTo>
                      <a:pt x="31" y="48"/>
                      <a:pt x="40" y="39"/>
                      <a:pt x="40" y="29"/>
                    </a:cubicBezTo>
                    <a:close/>
                  </a:path>
                </a:pathLst>
              </a:custGeom>
              <a:noFill/>
              <a:ln w="1524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507">
                <a:extLst>
                  <a:ext uri="{FF2B5EF4-FFF2-40B4-BE49-F238E27FC236}">
                    <a16:creationId xmlns:a16="http://schemas.microsoft.com/office/drawing/2014/main" id="{1BBC0D6F-C2C0-4169-881A-86D7C3103B3F}"/>
                  </a:ext>
                </a:extLst>
              </p:cNvPr>
              <p:cNvSpPr>
                <a:spLocks/>
              </p:cNvSpPr>
              <p:nvPr/>
            </p:nvSpPr>
            <p:spPr bwMode="auto">
              <a:xfrm>
                <a:off x="6864350" y="2646363"/>
                <a:ext cx="550863" cy="550863"/>
              </a:xfrm>
              <a:custGeom>
                <a:avLst/>
                <a:gdLst>
                  <a:gd name="T0" fmla="*/ 12 w 202"/>
                  <a:gd name="T1" fmla="*/ 190 h 202"/>
                  <a:gd name="T2" fmla="*/ 12 w 202"/>
                  <a:gd name="T3" fmla="*/ 190 h 202"/>
                  <a:gd name="T4" fmla="*/ 12 w 202"/>
                  <a:gd name="T5" fmla="*/ 144 h 202"/>
                  <a:gd name="T6" fmla="*/ 156 w 202"/>
                  <a:gd name="T7" fmla="*/ 0 h 202"/>
                  <a:gd name="T8" fmla="*/ 202 w 202"/>
                  <a:gd name="T9" fmla="*/ 46 h 202"/>
                  <a:gd name="T10" fmla="*/ 58 w 202"/>
                  <a:gd name="T11" fmla="*/ 190 h 202"/>
                  <a:gd name="T12" fmla="*/ 12 w 202"/>
                  <a:gd name="T13" fmla="*/ 190 h 202"/>
                </a:gdLst>
                <a:ahLst/>
                <a:cxnLst>
                  <a:cxn ang="0">
                    <a:pos x="T0" y="T1"/>
                  </a:cxn>
                  <a:cxn ang="0">
                    <a:pos x="T2" y="T3"/>
                  </a:cxn>
                  <a:cxn ang="0">
                    <a:pos x="T4" y="T5"/>
                  </a:cxn>
                  <a:cxn ang="0">
                    <a:pos x="T6" y="T7"/>
                  </a:cxn>
                  <a:cxn ang="0">
                    <a:pos x="T8" y="T9"/>
                  </a:cxn>
                  <a:cxn ang="0">
                    <a:pos x="T10" y="T11"/>
                  </a:cxn>
                  <a:cxn ang="0">
                    <a:pos x="T12" y="T13"/>
                  </a:cxn>
                </a:cxnLst>
                <a:rect l="0" t="0" r="r" b="b"/>
                <a:pathLst>
                  <a:path w="202" h="202">
                    <a:moveTo>
                      <a:pt x="12" y="190"/>
                    </a:moveTo>
                    <a:cubicBezTo>
                      <a:pt x="12" y="190"/>
                      <a:pt x="12" y="190"/>
                      <a:pt x="12" y="190"/>
                    </a:cubicBezTo>
                    <a:cubicBezTo>
                      <a:pt x="0" y="177"/>
                      <a:pt x="0" y="156"/>
                      <a:pt x="12" y="144"/>
                    </a:cubicBezTo>
                    <a:cubicBezTo>
                      <a:pt x="156" y="0"/>
                      <a:pt x="156" y="0"/>
                      <a:pt x="156" y="0"/>
                    </a:cubicBezTo>
                    <a:cubicBezTo>
                      <a:pt x="202" y="46"/>
                      <a:pt x="202" y="46"/>
                      <a:pt x="202" y="46"/>
                    </a:cubicBezTo>
                    <a:cubicBezTo>
                      <a:pt x="58" y="190"/>
                      <a:pt x="58" y="190"/>
                      <a:pt x="58" y="190"/>
                    </a:cubicBezTo>
                    <a:cubicBezTo>
                      <a:pt x="46" y="202"/>
                      <a:pt x="25" y="202"/>
                      <a:pt x="12" y="190"/>
                    </a:cubicBezTo>
                    <a:close/>
                  </a:path>
                </a:pathLst>
              </a:custGeom>
              <a:noFill/>
              <a:ln w="1524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508">
                <a:extLst>
                  <a:ext uri="{FF2B5EF4-FFF2-40B4-BE49-F238E27FC236}">
                    <a16:creationId xmlns:a16="http://schemas.microsoft.com/office/drawing/2014/main" id="{BC01D159-296A-4348-99A5-A3080DC08AD2}"/>
                  </a:ext>
                </a:extLst>
              </p:cNvPr>
              <p:cNvSpPr>
                <a:spLocks/>
              </p:cNvSpPr>
              <p:nvPr/>
            </p:nvSpPr>
            <p:spPr bwMode="auto">
              <a:xfrm>
                <a:off x="7264400" y="2576513"/>
                <a:ext cx="222250" cy="220663"/>
              </a:xfrm>
              <a:custGeom>
                <a:avLst/>
                <a:gdLst>
                  <a:gd name="T0" fmla="*/ 60 w 81"/>
                  <a:gd name="T1" fmla="*/ 78 h 81"/>
                  <a:gd name="T2" fmla="*/ 3 w 81"/>
                  <a:gd name="T3" fmla="*/ 21 h 81"/>
                  <a:gd name="T4" fmla="*/ 3 w 81"/>
                  <a:gd name="T5" fmla="*/ 9 h 81"/>
                  <a:gd name="T6" fmla="*/ 9 w 81"/>
                  <a:gd name="T7" fmla="*/ 3 h 81"/>
                  <a:gd name="T8" fmla="*/ 20 w 81"/>
                  <a:gd name="T9" fmla="*/ 3 h 81"/>
                  <a:gd name="T10" fmla="*/ 78 w 81"/>
                  <a:gd name="T11" fmla="*/ 61 h 81"/>
                  <a:gd name="T12" fmla="*/ 78 w 81"/>
                  <a:gd name="T13" fmla="*/ 72 h 81"/>
                  <a:gd name="T14" fmla="*/ 72 w 81"/>
                  <a:gd name="T15" fmla="*/ 78 h 81"/>
                  <a:gd name="T16" fmla="*/ 60 w 81"/>
                  <a:gd name="T17" fmla="*/ 7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81">
                    <a:moveTo>
                      <a:pt x="60" y="78"/>
                    </a:moveTo>
                    <a:cubicBezTo>
                      <a:pt x="3" y="21"/>
                      <a:pt x="3" y="21"/>
                      <a:pt x="3" y="21"/>
                    </a:cubicBezTo>
                    <a:cubicBezTo>
                      <a:pt x="0" y="17"/>
                      <a:pt x="0" y="12"/>
                      <a:pt x="3" y="9"/>
                    </a:cubicBezTo>
                    <a:cubicBezTo>
                      <a:pt x="9" y="3"/>
                      <a:pt x="9" y="3"/>
                      <a:pt x="9" y="3"/>
                    </a:cubicBezTo>
                    <a:cubicBezTo>
                      <a:pt x="12" y="0"/>
                      <a:pt x="17" y="0"/>
                      <a:pt x="20" y="3"/>
                    </a:cubicBezTo>
                    <a:cubicBezTo>
                      <a:pt x="78" y="61"/>
                      <a:pt x="78" y="61"/>
                      <a:pt x="78" y="61"/>
                    </a:cubicBezTo>
                    <a:cubicBezTo>
                      <a:pt x="81" y="64"/>
                      <a:pt x="81" y="69"/>
                      <a:pt x="78" y="72"/>
                    </a:cubicBezTo>
                    <a:cubicBezTo>
                      <a:pt x="72" y="78"/>
                      <a:pt x="72" y="78"/>
                      <a:pt x="72" y="78"/>
                    </a:cubicBezTo>
                    <a:cubicBezTo>
                      <a:pt x="69" y="81"/>
                      <a:pt x="64" y="81"/>
                      <a:pt x="60" y="78"/>
                    </a:cubicBezTo>
                    <a:close/>
                  </a:path>
                </a:pathLst>
              </a:custGeom>
              <a:noFill/>
              <a:ln w="1524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509">
                <a:extLst>
                  <a:ext uri="{FF2B5EF4-FFF2-40B4-BE49-F238E27FC236}">
                    <a16:creationId xmlns:a16="http://schemas.microsoft.com/office/drawing/2014/main" id="{262A4429-167F-497E-88E7-74FF9C700C2F}"/>
                  </a:ext>
                </a:extLst>
              </p:cNvPr>
              <p:cNvSpPr>
                <a:spLocks/>
              </p:cNvSpPr>
              <p:nvPr/>
            </p:nvSpPr>
            <p:spPr bwMode="auto">
              <a:xfrm>
                <a:off x="7008813" y="2805113"/>
                <a:ext cx="247650" cy="247650"/>
              </a:xfrm>
              <a:custGeom>
                <a:avLst/>
                <a:gdLst>
                  <a:gd name="T0" fmla="*/ 77 w 156"/>
                  <a:gd name="T1" fmla="*/ 156 h 156"/>
                  <a:gd name="T2" fmla="*/ 0 w 156"/>
                  <a:gd name="T3" fmla="*/ 79 h 156"/>
                  <a:gd name="T4" fmla="*/ 77 w 156"/>
                  <a:gd name="T5" fmla="*/ 0 h 156"/>
                  <a:gd name="T6" fmla="*/ 156 w 156"/>
                  <a:gd name="T7" fmla="*/ 79 h 156"/>
                  <a:gd name="T8" fmla="*/ 77 w 156"/>
                  <a:gd name="T9" fmla="*/ 156 h 156"/>
                </a:gdLst>
                <a:ahLst/>
                <a:cxnLst>
                  <a:cxn ang="0">
                    <a:pos x="T0" y="T1"/>
                  </a:cxn>
                  <a:cxn ang="0">
                    <a:pos x="T2" y="T3"/>
                  </a:cxn>
                  <a:cxn ang="0">
                    <a:pos x="T4" y="T5"/>
                  </a:cxn>
                  <a:cxn ang="0">
                    <a:pos x="T6" y="T7"/>
                  </a:cxn>
                  <a:cxn ang="0">
                    <a:pos x="T8" y="T9"/>
                  </a:cxn>
                </a:cxnLst>
                <a:rect l="0" t="0" r="r" b="b"/>
                <a:pathLst>
                  <a:path w="156" h="156">
                    <a:moveTo>
                      <a:pt x="77" y="156"/>
                    </a:moveTo>
                    <a:lnTo>
                      <a:pt x="0" y="79"/>
                    </a:lnTo>
                    <a:lnTo>
                      <a:pt x="77" y="0"/>
                    </a:lnTo>
                    <a:lnTo>
                      <a:pt x="156" y="79"/>
                    </a:lnTo>
                    <a:lnTo>
                      <a:pt x="77" y="156"/>
                    </a:lnTo>
                    <a:close/>
                  </a:path>
                </a:pathLst>
              </a:custGeom>
              <a:noFill/>
              <a:ln w="1524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0" name="Group 89">
              <a:extLst>
                <a:ext uri="{FF2B5EF4-FFF2-40B4-BE49-F238E27FC236}">
                  <a16:creationId xmlns:a16="http://schemas.microsoft.com/office/drawing/2014/main" id="{E412F5DC-3B51-4284-A002-C49F2F42A731}"/>
                </a:ext>
              </a:extLst>
            </p:cNvPr>
            <p:cNvGrpSpPr>
              <a:grpSpLocks noChangeAspect="1"/>
            </p:cNvGrpSpPr>
            <p:nvPr/>
          </p:nvGrpSpPr>
          <p:grpSpPr>
            <a:xfrm>
              <a:off x="4209893" y="1828344"/>
              <a:ext cx="361267" cy="332965"/>
              <a:chOff x="4827588" y="4175125"/>
              <a:chExt cx="344488" cy="317500"/>
            </a:xfrm>
          </p:grpSpPr>
          <p:sp>
            <p:nvSpPr>
              <p:cNvPr id="91" name="Line 340">
                <a:extLst>
                  <a:ext uri="{FF2B5EF4-FFF2-40B4-BE49-F238E27FC236}">
                    <a16:creationId xmlns:a16="http://schemas.microsoft.com/office/drawing/2014/main" id="{A0E688E3-282B-4D79-B2CC-D174B8A87D5F}"/>
                  </a:ext>
                </a:extLst>
              </p:cNvPr>
              <p:cNvSpPr>
                <a:spLocks noChangeShapeType="1"/>
              </p:cNvSpPr>
              <p:nvPr/>
            </p:nvSpPr>
            <p:spPr bwMode="auto">
              <a:xfrm>
                <a:off x="4968875" y="4224338"/>
                <a:ext cx="63500" cy="0"/>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341">
                <a:extLst>
                  <a:ext uri="{FF2B5EF4-FFF2-40B4-BE49-F238E27FC236}">
                    <a16:creationId xmlns:a16="http://schemas.microsoft.com/office/drawing/2014/main" id="{8CD67331-AAC0-4590-825F-257A255F2D5B}"/>
                  </a:ext>
                </a:extLst>
              </p:cNvPr>
              <p:cNvSpPr>
                <a:spLocks noChangeShapeType="1"/>
              </p:cNvSpPr>
              <p:nvPr/>
            </p:nvSpPr>
            <p:spPr bwMode="auto">
              <a:xfrm>
                <a:off x="4968875" y="4443413"/>
                <a:ext cx="63500" cy="0"/>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342">
                <a:extLst>
                  <a:ext uri="{FF2B5EF4-FFF2-40B4-BE49-F238E27FC236}">
                    <a16:creationId xmlns:a16="http://schemas.microsoft.com/office/drawing/2014/main" id="{E36ACC2C-35A4-4A77-B43C-AA521FEF8683}"/>
                  </a:ext>
                </a:extLst>
              </p:cNvPr>
              <p:cNvSpPr>
                <a:spLocks noChangeShapeType="1"/>
              </p:cNvSpPr>
              <p:nvPr/>
            </p:nvSpPr>
            <p:spPr bwMode="auto">
              <a:xfrm>
                <a:off x="4881563" y="4303713"/>
                <a:ext cx="0" cy="63500"/>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343">
                <a:extLst>
                  <a:ext uri="{FF2B5EF4-FFF2-40B4-BE49-F238E27FC236}">
                    <a16:creationId xmlns:a16="http://schemas.microsoft.com/office/drawing/2014/main" id="{1D85284A-4762-4629-BB10-9E8E189C50C1}"/>
                  </a:ext>
                </a:extLst>
              </p:cNvPr>
              <p:cNvSpPr>
                <a:spLocks noChangeShapeType="1"/>
              </p:cNvSpPr>
              <p:nvPr/>
            </p:nvSpPr>
            <p:spPr bwMode="auto">
              <a:xfrm>
                <a:off x="5116513" y="4303713"/>
                <a:ext cx="0" cy="63500"/>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344">
                <a:extLst>
                  <a:ext uri="{FF2B5EF4-FFF2-40B4-BE49-F238E27FC236}">
                    <a16:creationId xmlns:a16="http://schemas.microsoft.com/office/drawing/2014/main" id="{E83465AB-4AB7-409D-98AF-5AB4F29944B4}"/>
                  </a:ext>
                </a:extLst>
              </p:cNvPr>
              <p:cNvSpPr>
                <a:spLocks/>
              </p:cNvSpPr>
              <p:nvPr/>
            </p:nvSpPr>
            <p:spPr bwMode="auto">
              <a:xfrm>
                <a:off x="4827588" y="4395788"/>
                <a:ext cx="111125" cy="82550"/>
              </a:xfrm>
              <a:custGeom>
                <a:avLst/>
                <a:gdLst>
                  <a:gd name="T0" fmla="*/ 39 w 41"/>
                  <a:gd name="T1" fmla="*/ 30 h 30"/>
                  <a:gd name="T2" fmla="*/ 2 w 41"/>
                  <a:gd name="T3" fmla="*/ 30 h 30"/>
                  <a:gd name="T4" fmla="*/ 0 w 41"/>
                  <a:gd name="T5" fmla="*/ 28 h 30"/>
                  <a:gd name="T6" fmla="*/ 0 w 41"/>
                  <a:gd name="T7" fmla="*/ 1 h 30"/>
                  <a:gd name="T8" fmla="*/ 2 w 41"/>
                  <a:gd name="T9" fmla="*/ 0 h 30"/>
                  <a:gd name="T10" fmla="*/ 39 w 41"/>
                  <a:gd name="T11" fmla="*/ 0 h 30"/>
                  <a:gd name="T12" fmla="*/ 41 w 41"/>
                  <a:gd name="T13" fmla="*/ 1 h 30"/>
                  <a:gd name="T14" fmla="*/ 41 w 41"/>
                  <a:gd name="T15" fmla="*/ 28 h 30"/>
                  <a:gd name="T16" fmla="*/ 39 w 41"/>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0">
                    <a:moveTo>
                      <a:pt x="39" y="30"/>
                    </a:moveTo>
                    <a:cubicBezTo>
                      <a:pt x="2" y="30"/>
                      <a:pt x="2" y="30"/>
                      <a:pt x="2" y="30"/>
                    </a:cubicBezTo>
                    <a:cubicBezTo>
                      <a:pt x="1" y="30"/>
                      <a:pt x="0" y="29"/>
                      <a:pt x="0" y="28"/>
                    </a:cubicBezTo>
                    <a:cubicBezTo>
                      <a:pt x="0" y="1"/>
                      <a:pt x="0" y="1"/>
                      <a:pt x="0" y="1"/>
                    </a:cubicBezTo>
                    <a:cubicBezTo>
                      <a:pt x="0" y="0"/>
                      <a:pt x="1" y="0"/>
                      <a:pt x="2" y="0"/>
                    </a:cubicBezTo>
                    <a:cubicBezTo>
                      <a:pt x="39" y="0"/>
                      <a:pt x="39" y="0"/>
                      <a:pt x="39" y="0"/>
                    </a:cubicBezTo>
                    <a:cubicBezTo>
                      <a:pt x="40" y="0"/>
                      <a:pt x="41" y="0"/>
                      <a:pt x="41" y="1"/>
                    </a:cubicBezTo>
                    <a:cubicBezTo>
                      <a:pt x="41" y="28"/>
                      <a:pt x="41" y="28"/>
                      <a:pt x="41" y="28"/>
                    </a:cubicBezTo>
                    <a:cubicBezTo>
                      <a:pt x="41" y="29"/>
                      <a:pt x="40" y="30"/>
                      <a:pt x="39" y="30"/>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345">
                <a:extLst>
                  <a:ext uri="{FF2B5EF4-FFF2-40B4-BE49-F238E27FC236}">
                    <a16:creationId xmlns:a16="http://schemas.microsoft.com/office/drawing/2014/main" id="{4E1CAE68-D0FF-4169-8596-361DE4148E47}"/>
                  </a:ext>
                </a:extLst>
              </p:cNvPr>
              <p:cNvSpPr>
                <a:spLocks noChangeShapeType="1"/>
              </p:cNvSpPr>
              <p:nvPr/>
            </p:nvSpPr>
            <p:spPr bwMode="auto">
              <a:xfrm>
                <a:off x="4851400" y="4492625"/>
                <a:ext cx="63500" cy="0"/>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346">
                <a:extLst>
                  <a:ext uri="{FF2B5EF4-FFF2-40B4-BE49-F238E27FC236}">
                    <a16:creationId xmlns:a16="http://schemas.microsoft.com/office/drawing/2014/main" id="{32FD0142-A142-4677-BF5F-30482226B93A}"/>
                  </a:ext>
                </a:extLst>
              </p:cNvPr>
              <p:cNvSpPr>
                <a:spLocks/>
              </p:cNvSpPr>
              <p:nvPr/>
            </p:nvSpPr>
            <p:spPr bwMode="auto">
              <a:xfrm>
                <a:off x="5062538" y="4395788"/>
                <a:ext cx="109538" cy="82550"/>
              </a:xfrm>
              <a:custGeom>
                <a:avLst/>
                <a:gdLst>
                  <a:gd name="T0" fmla="*/ 39 w 40"/>
                  <a:gd name="T1" fmla="*/ 30 h 30"/>
                  <a:gd name="T2" fmla="*/ 1 w 40"/>
                  <a:gd name="T3" fmla="*/ 30 h 30"/>
                  <a:gd name="T4" fmla="*/ 0 w 40"/>
                  <a:gd name="T5" fmla="*/ 28 h 30"/>
                  <a:gd name="T6" fmla="*/ 0 w 40"/>
                  <a:gd name="T7" fmla="*/ 1 h 30"/>
                  <a:gd name="T8" fmla="*/ 1 w 40"/>
                  <a:gd name="T9" fmla="*/ 0 h 30"/>
                  <a:gd name="T10" fmla="*/ 39 w 40"/>
                  <a:gd name="T11" fmla="*/ 0 h 30"/>
                  <a:gd name="T12" fmla="*/ 40 w 40"/>
                  <a:gd name="T13" fmla="*/ 1 h 30"/>
                  <a:gd name="T14" fmla="*/ 40 w 40"/>
                  <a:gd name="T15" fmla="*/ 28 h 30"/>
                  <a:gd name="T16" fmla="*/ 39 w 40"/>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0">
                    <a:moveTo>
                      <a:pt x="39" y="30"/>
                    </a:moveTo>
                    <a:cubicBezTo>
                      <a:pt x="1" y="30"/>
                      <a:pt x="1" y="30"/>
                      <a:pt x="1" y="30"/>
                    </a:cubicBezTo>
                    <a:cubicBezTo>
                      <a:pt x="0" y="30"/>
                      <a:pt x="0" y="29"/>
                      <a:pt x="0" y="28"/>
                    </a:cubicBezTo>
                    <a:cubicBezTo>
                      <a:pt x="0" y="1"/>
                      <a:pt x="0" y="1"/>
                      <a:pt x="0" y="1"/>
                    </a:cubicBezTo>
                    <a:cubicBezTo>
                      <a:pt x="0" y="0"/>
                      <a:pt x="0" y="0"/>
                      <a:pt x="1" y="0"/>
                    </a:cubicBezTo>
                    <a:cubicBezTo>
                      <a:pt x="39" y="0"/>
                      <a:pt x="39" y="0"/>
                      <a:pt x="39" y="0"/>
                    </a:cubicBezTo>
                    <a:cubicBezTo>
                      <a:pt x="39" y="0"/>
                      <a:pt x="40" y="0"/>
                      <a:pt x="40" y="1"/>
                    </a:cubicBezTo>
                    <a:cubicBezTo>
                      <a:pt x="40" y="28"/>
                      <a:pt x="40" y="28"/>
                      <a:pt x="40" y="28"/>
                    </a:cubicBezTo>
                    <a:cubicBezTo>
                      <a:pt x="40" y="29"/>
                      <a:pt x="39" y="30"/>
                      <a:pt x="39" y="30"/>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347">
                <a:extLst>
                  <a:ext uri="{FF2B5EF4-FFF2-40B4-BE49-F238E27FC236}">
                    <a16:creationId xmlns:a16="http://schemas.microsoft.com/office/drawing/2014/main" id="{2E1277B1-CF5E-4968-A15E-ADF3B37F852F}"/>
                  </a:ext>
                </a:extLst>
              </p:cNvPr>
              <p:cNvSpPr>
                <a:spLocks noChangeShapeType="1"/>
              </p:cNvSpPr>
              <p:nvPr/>
            </p:nvSpPr>
            <p:spPr bwMode="auto">
              <a:xfrm>
                <a:off x="5084763" y="4492625"/>
                <a:ext cx="61913" cy="0"/>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348">
                <a:extLst>
                  <a:ext uri="{FF2B5EF4-FFF2-40B4-BE49-F238E27FC236}">
                    <a16:creationId xmlns:a16="http://schemas.microsoft.com/office/drawing/2014/main" id="{A37EC65D-7A0E-4F98-B863-B5493CED020A}"/>
                  </a:ext>
                </a:extLst>
              </p:cNvPr>
              <p:cNvSpPr>
                <a:spLocks/>
              </p:cNvSpPr>
              <p:nvPr/>
            </p:nvSpPr>
            <p:spPr bwMode="auto">
              <a:xfrm>
                <a:off x="5062538" y="4175125"/>
                <a:ext cx="109538" cy="82550"/>
              </a:xfrm>
              <a:custGeom>
                <a:avLst/>
                <a:gdLst>
                  <a:gd name="T0" fmla="*/ 39 w 40"/>
                  <a:gd name="T1" fmla="*/ 30 h 30"/>
                  <a:gd name="T2" fmla="*/ 1 w 40"/>
                  <a:gd name="T3" fmla="*/ 30 h 30"/>
                  <a:gd name="T4" fmla="*/ 0 w 40"/>
                  <a:gd name="T5" fmla="*/ 29 h 30"/>
                  <a:gd name="T6" fmla="*/ 0 w 40"/>
                  <a:gd name="T7" fmla="*/ 2 h 30"/>
                  <a:gd name="T8" fmla="*/ 1 w 40"/>
                  <a:gd name="T9" fmla="*/ 0 h 30"/>
                  <a:gd name="T10" fmla="*/ 39 w 40"/>
                  <a:gd name="T11" fmla="*/ 0 h 30"/>
                  <a:gd name="T12" fmla="*/ 40 w 40"/>
                  <a:gd name="T13" fmla="*/ 2 h 30"/>
                  <a:gd name="T14" fmla="*/ 40 w 40"/>
                  <a:gd name="T15" fmla="*/ 29 h 30"/>
                  <a:gd name="T16" fmla="*/ 39 w 40"/>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0">
                    <a:moveTo>
                      <a:pt x="39" y="30"/>
                    </a:moveTo>
                    <a:cubicBezTo>
                      <a:pt x="1" y="30"/>
                      <a:pt x="1" y="30"/>
                      <a:pt x="1" y="30"/>
                    </a:cubicBezTo>
                    <a:cubicBezTo>
                      <a:pt x="0" y="30"/>
                      <a:pt x="0" y="30"/>
                      <a:pt x="0" y="29"/>
                    </a:cubicBezTo>
                    <a:cubicBezTo>
                      <a:pt x="0" y="2"/>
                      <a:pt x="0" y="2"/>
                      <a:pt x="0" y="2"/>
                    </a:cubicBezTo>
                    <a:cubicBezTo>
                      <a:pt x="0" y="1"/>
                      <a:pt x="0" y="0"/>
                      <a:pt x="1" y="0"/>
                    </a:cubicBezTo>
                    <a:cubicBezTo>
                      <a:pt x="39" y="0"/>
                      <a:pt x="39" y="0"/>
                      <a:pt x="39" y="0"/>
                    </a:cubicBezTo>
                    <a:cubicBezTo>
                      <a:pt x="39" y="0"/>
                      <a:pt x="40" y="1"/>
                      <a:pt x="40" y="2"/>
                    </a:cubicBezTo>
                    <a:cubicBezTo>
                      <a:pt x="40" y="29"/>
                      <a:pt x="40" y="29"/>
                      <a:pt x="40" y="29"/>
                    </a:cubicBezTo>
                    <a:cubicBezTo>
                      <a:pt x="40" y="30"/>
                      <a:pt x="39" y="30"/>
                      <a:pt x="39" y="30"/>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349">
                <a:extLst>
                  <a:ext uri="{FF2B5EF4-FFF2-40B4-BE49-F238E27FC236}">
                    <a16:creationId xmlns:a16="http://schemas.microsoft.com/office/drawing/2014/main" id="{FEAC42D3-1194-4E07-8C97-A56A58C6B609}"/>
                  </a:ext>
                </a:extLst>
              </p:cNvPr>
              <p:cNvSpPr>
                <a:spLocks noChangeShapeType="1"/>
              </p:cNvSpPr>
              <p:nvPr/>
            </p:nvSpPr>
            <p:spPr bwMode="auto">
              <a:xfrm>
                <a:off x="5084763" y="4273550"/>
                <a:ext cx="61913" cy="0"/>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350">
                <a:extLst>
                  <a:ext uri="{FF2B5EF4-FFF2-40B4-BE49-F238E27FC236}">
                    <a16:creationId xmlns:a16="http://schemas.microsoft.com/office/drawing/2014/main" id="{9591068E-0B74-4371-9196-4AB4C592607F}"/>
                  </a:ext>
                </a:extLst>
              </p:cNvPr>
              <p:cNvSpPr>
                <a:spLocks/>
              </p:cNvSpPr>
              <p:nvPr/>
            </p:nvSpPr>
            <p:spPr bwMode="auto">
              <a:xfrm>
                <a:off x="4827588" y="4175125"/>
                <a:ext cx="111125" cy="82550"/>
              </a:xfrm>
              <a:custGeom>
                <a:avLst/>
                <a:gdLst>
                  <a:gd name="T0" fmla="*/ 39 w 41"/>
                  <a:gd name="T1" fmla="*/ 30 h 30"/>
                  <a:gd name="T2" fmla="*/ 2 w 41"/>
                  <a:gd name="T3" fmla="*/ 30 h 30"/>
                  <a:gd name="T4" fmla="*/ 0 w 41"/>
                  <a:gd name="T5" fmla="*/ 29 h 30"/>
                  <a:gd name="T6" fmla="*/ 0 w 41"/>
                  <a:gd name="T7" fmla="*/ 2 h 30"/>
                  <a:gd name="T8" fmla="*/ 2 w 41"/>
                  <a:gd name="T9" fmla="*/ 0 h 30"/>
                  <a:gd name="T10" fmla="*/ 39 w 41"/>
                  <a:gd name="T11" fmla="*/ 0 h 30"/>
                  <a:gd name="T12" fmla="*/ 41 w 41"/>
                  <a:gd name="T13" fmla="*/ 2 h 30"/>
                  <a:gd name="T14" fmla="*/ 41 w 41"/>
                  <a:gd name="T15" fmla="*/ 29 h 30"/>
                  <a:gd name="T16" fmla="*/ 39 w 41"/>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0">
                    <a:moveTo>
                      <a:pt x="39" y="30"/>
                    </a:moveTo>
                    <a:cubicBezTo>
                      <a:pt x="2" y="30"/>
                      <a:pt x="2" y="30"/>
                      <a:pt x="2" y="30"/>
                    </a:cubicBezTo>
                    <a:cubicBezTo>
                      <a:pt x="1" y="30"/>
                      <a:pt x="0" y="30"/>
                      <a:pt x="0" y="29"/>
                    </a:cubicBezTo>
                    <a:cubicBezTo>
                      <a:pt x="0" y="2"/>
                      <a:pt x="0" y="2"/>
                      <a:pt x="0" y="2"/>
                    </a:cubicBezTo>
                    <a:cubicBezTo>
                      <a:pt x="0" y="1"/>
                      <a:pt x="1" y="0"/>
                      <a:pt x="2" y="0"/>
                    </a:cubicBezTo>
                    <a:cubicBezTo>
                      <a:pt x="39" y="0"/>
                      <a:pt x="39" y="0"/>
                      <a:pt x="39" y="0"/>
                    </a:cubicBezTo>
                    <a:cubicBezTo>
                      <a:pt x="40" y="0"/>
                      <a:pt x="41" y="1"/>
                      <a:pt x="41" y="2"/>
                    </a:cubicBezTo>
                    <a:cubicBezTo>
                      <a:pt x="41" y="29"/>
                      <a:pt x="41" y="29"/>
                      <a:pt x="41" y="29"/>
                    </a:cubicBezTo>
                    <a:cubicBezTo>
                      <a:pt x="41" y="30"/>
                      <a:pt x="40" y="30"/>
                      <a:pt x="39" y="30"/>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351">
                <a:extLst>
                  <a:ext uri="{FF2B5EF4-FFF2-40B4-BE49-F238E27FC236}">
                    <a16:creationId xmlns:a16="http://schemas.microsoft.com/office/drawing/2014/main" id="{4FFE532E-6769-4ABE-AA68-1A8AA86FE276}"/>
                  </a:ext>
                </a:extLst>
              </p:cNvPr>
              <p:cNvSpPr>
                <a:spLocks noChangeShapeType="1"/>
              </p:cNvSpPr>
              <p:nvPr/>
            </p:nvSpPr>
            <p:spPr bwMode="auto">
              <a:xfrm>
                <a:off x="4851400" y="4273550"/>
                <a:ext cx="63500" cy="0"/>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352">
                <a:extLst>
                  <a:ext uri="{FF2B5EF4-FFF2-40B4-BE49-F238E27FC236}">
                    <a16:creationId xmlns:a16="http://schemas.microsoft.com/office/drawing/2014/main" id="{23E771BC-2F5C-4699-B938-2619E6E4BF23}"/>
                  </a:ext>
                </a:extLst>
              </p:cNvPr>
              <p:cNvSpPr>
                <a:spLocks/>
              </p:cNvSpPr>
              <p:nvPr/>
            </p:nvSpPr>
            <p:spPr bwMode="auto">
              <a:xfrm>
                <a:off x="4926013" y="4279900"/>
                <a:ext cx="149225" cy="88900"/>
              </a:xfrm>
              <a:custGeom>
                <a:avLst/>
                <a:gdLst>
                  <a:gd name="T0" fmla="*/ 46 w 55"/>
                  <a:gd name="T1" fmla="*/ 16 h 33"/>
                  <a:gd name="T2" fmla="*/ 46 w 55"/>
                  <a:gd name="T3" fmla="*/ 16 h 33"/>
                  <a:gd name="T4" fmla="*/ 46 w 55"/>
                  <a:gd name="T5" fmla="*/ 13 h 33"/>
                  <a:gd name="T6" fmla="*/ 33 w 55"/>
                  <a:gd name="T7" fmla="*/ 0 h 33"/>
                  <a:gd name="T8" fmla="*/ 24 w 55"/>
                  <a:gd name="T9" fmla="*/ 3 h 33"/>
                  <a:gd name="T10" fmla="*/ 19 w 55"/>
                  <a:gd name="T11" fmla="*/ 2 h 33"/>
                  <a:gd name="T12" fmla="*/ 8 w 55"/>
                  <a:gd name="T13" fmla="*/ 14 h 33"/>
                  <a:gd name="T14" fmla="*/ 8 w 55"/>
                  <a:gd name="T15" fmla="*/ 14 h 33"/>
                  <a:gd name="T16" fmla="*/ 0 w 55"/>
                  <a:gd name="T17" fmla="*/ 23 h 33"/>
                  <a:gd name="T18" fmla="*/ 9 w 55"/>
                  <a:gd name="T19" fmla="*/ 33 h 33"/>
                  <a:gd name="T20" fmla="*/ 46 w 55"/>
                  <a:gd name="T21" fmla="*/ 33 h 33"/>
                  <a:gd name="T22" fmla="*/ 55 w 55"/>
                  <a:gd name="T23" fmla="*/ 24 h 33"/>
                  <a:gd name="T24" fmla="*/ 46 w 55"/>
                  <a:gd name="T25" fmla="*/ 1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33">
                    <a:moveTo>
                      <a:pt x="46" y="16"/>
                    </a:moveTo>
                    <a:cubicBezTo>
                      <a:pt x="46" y="16"/>
                      <a:pt x="46" y="16"/>
                      <a:pt x="46" y="16"/>
                    </a:cubicBezTo>
                    <a:cubicBezTo>
                      <a:pt x="46" y="15"/>
                      <a:pt x="46" y="14"/>
                      <a:pt x="46" y="13"/>
                    </a:cubicBezTo>
                    <a:cubicBezTo>
                      <a:pt x="46" y="6"/>
                      <a:pt x="40" y="0"/>
                      <a:pt x="33" y="0"/>
                    </a:cubicBezTo>
                    <a:cubicBezTo>
                      <a:pt x="29" y="0"/>
                      <a:pt x="26" y="1"/>
                      <a:pt x="24" y="3"/>
                    </a:cubicBezTo>
                    <a:cubicBezTo>
                      <a:pt x="22" y="3"/>
                      <a:pt x="21" y="2"/>
                      <a:pt x="19" y="2"/>
                    </a:cubicBezTo>
                    <a:cubicBezTo>
                      <a:pt x="13" y="2"/>
                      <a:pt x="8" y="7"/>
                      <a:pt x="8" y="14"/>
                    </a:cubicBezTo>
                    <a:cubicBezTo>
                      <a:pt x="8" y="14"/>
                      <a:pt x="8" y="14"/>
                      <a:pt x="8" y="14"/>
                    </a:cubicBezTo>
                    <a:cubicBezTo>
                      <a:pt x="3" y="14"/>
                      <a:pt x="0" y="18"/>
                      <a:pt x="0" y="23"/>
                    </a:cubicBezTo>
                    <a:cubicBezTo>
                      <a:pt x="0" y="28"/>
                      <a:pt x="4" y="33"/>
                      <a:pt x="9" y="33"/>
                    </a:cubicBezTo>
                    <a:cubicBezTo>
                      <a:pt x="46" y="33"/>
                      <a:pt x="46" y="33"/>
                      <a:pt x="46" y="33"/>
                    </a:cubicBezTo>
                    <a:cubicBezTo>
                      <a:pt x="51" y="33"/>
                      <a:pt x="55" y="29"/>
                      <a:pt x="55" y="24"/>
                    </a:cubicBezTo>
                    <a:cubicBezTo>
                      <a:pt x="55" y="20"/>
                      <a:pt x="51" y="16"/>
                      <a:pt x="46" y="16"/>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08" name="Group 4">
              <a:extLst>
                <a:ext uri="{FF2B5EF4-FFF2-40B4-BE49-F238E27FC236}">
                  <a16:creationId xmlns:a16="http://schemas.microsoft.com/office/drawing/2014/main" id="{5F763B2F-363F-44E0-BAD8-A7A0EF6A0CF1}"/>
                </a:ext>
              </a:extLst>
            </p:cNvPr>
            <p:cNvGrpSpPr>
              <a:grpSpLocks noChangeAspect="1"/>
            </p:cNvGrpSpPr>
            <p:nvPr userDrawn="1"/>
          </p:nvGrpSpPr>
          <p:grpSpPr bwMode="auto">
            <a:xfrm>
              <a:off x="1851844" y="2588902"/>
              <a:ext cx="3267204" cy="1564898"/>
              <a:chOff x="5557" y="2809"/>
              <a:chExt cx="1712" cy="820"/>
            </a:xfrm>
          </p:grpSpPr>
          <p:sp>
            <p:nvSpPr>
              <p:cNvPr id="609" name="Freeform 5">
                <a:extLst>
                  <a:ext uri="{FF2B5EF4-FFF2-40B4-BE49-F238E27FC236}">
                    <a16:creationId xmlns:a16="http://schemas.microsoft.com/office/drawing/2014/main" id="{0976C4E2-A8D6-4E3F-8E23-22B3CD5A23D0}"/>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 name="Freeform 6">
                <a:extLst>
                  <a:ext uri="{FF2B5EF4-FFF2-40B4-BE49-F238E27FC236}">
                    <a16:creationId xmlns:a16="http://schemas.microsoft.com/office/drawing/2014/main" id="{8FC5EDAF-9B0B-4330-915F-30A917D3C8E9}"/>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 name="Freeform 7">
                <a:extLst>
                  <a:ext uri="{FF2B5EF4-FFF2-40B4-BE49-F238E27FC236}">
                    <a16:creationId xmlns:a16="http://schemas.microsoft.com/office/drawing/2014/main" id="{BCEAD407-FD8A-4646-BF04-A3F204A96C70}"/>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 name="Freeform 8">
                <a:extLst>
                  <a:ext uri="{FF2B5EF4-FFF2-40B4-BE49-F238E27FC236}">
                    <a16:creationId xmlns:a16="http://schemas.microsoft.com/office/drawing/2014/main" id="{884974DD-7A33-4823-B5E5-C930B66639AD}"/>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 name="Freeform 9">
                <a:extLst>
                  <a:ext uri="{FF2B5EF4-FFF2-40B4-BE49-F238E27FC236}">
                    <a16:creationId xmlns:a16="http://schemas.microsoft.com/office/drawing/2014/main" id="{2A0AD1AB-3DF3-44A9-B9CE-5734093B0419}"/>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 name="Freeform 10">
                <a:extLst>
                  <a:ext uri="{FF2B5EF4-FFF2-40B4-BE49-F238E27FC236}">
                    <a16:creationId xmlns:a16="http://schemas.microsoft.com/office/drawing/2014/main" id="{9B9E9988-B8E8-4C4D-A66F-1365D55E919E}"/>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 name="Freeform 11">
                <a:extLst>
                  <a:ext uri="{FF2B5EF4-FFF2-40B4-BE49-F238E27FC236}">
                    <a16:creationId xmlns:a16="http://schemas.microsoft.com/office/drawing/2014/main" id="{AA3BB11D-BA42-49F0-9322-0C88D2D29DD7}"/>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 name="Freeform 12">
                <a:extLst>
                  <a:ext uri="{FF2B5EF4-FFF2-40B4-BE49-F238E27FC236}">
                    <a16:creationId xmlns:a16="http://schemas.microsoft.com/office/drawing/2014/main" id="{C66D6112-6BFB-46EC-BB51-499951CEAF6D}"/>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 name="Freeform 13">
                <a:extLst>
                  <a:ext uri="{FF2B5EF4-FFF2-40B4-BE49-F238E27FC236}">
                    <a16:creationId xmlns:a16="http://schemas.microsoft.com/office/drawing/2014/main" id="{CE7B25FA-9820-49FD-A43F-1C6380B0BC73}"/>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 name="Freeform 14">
                <a:extLst>
                  <a:ext uri="{FF2B5EF4-FFF2-40B4-BE49-F238E27FC236}">
                    <a16:creationId xmlns:a16="http://schemas.microsoft.com/office/drawing/2014/main" id="{94C338EA-C8B6-479C-BD0A-1E188AB0FC0E}"/>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 name="Freeform 15">
                <a:extLst>
                  <a:ext uri="{FF2B5EF4-FFF2-40B4-BE49-F238E27FC236}">
                    <a16:creationId xmlns:a16="http://schemas.microsoft.com/office/drawing/2014/main" id="{066CA642-3447-46CB-A28B-E06E83DE7753}"/>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 name="Freeform 16">
                <a:extLst>
                  <a:ext uri="{FF2B5EF4-FFF2-40B4-BE49-F238E27FC236}">
                    <a16:creationId xmlns:a16="http://schemas.microsoft.com/office/drawing/2014/main" id="{460DC83C-5395-4222-8685-A4EC66892F07}"/>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 name="Freeform 17">
                <a:extLst>
                  <a:ext uri="{FF2B5EF4-FFF2-40B4-BE49-F238E27FC236}">
                    <a16:creationId xmlns:a16="http://schemas.microsoft.com/office/drawing/2014/main" id="{E1FF4F16-A684-4330-AD41-76E3DE81A550}"/>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 name="Freeform 18">
                <a:extLst>
                  <a:ext uri="{FF2B5EF4-FFF2-40B4-BE49-F238E27FC236}">
                    <a16:creationId xmlns:a16="http://schemas.microsoft.com/office/drawing/2014/main" id="{FE3F4DCF-1E51-4A05-BD50-690568FD5AD7}"/>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 name="Freeform 19">
                <a:extLst>
                  <a:ext uri="{FF2B5EF4-FFF2-40B4-BE49-F238E27FC236}">
                    <a16:creationId xmlns:a16="http://schemas.microsoft.com/office/drawing/2014/main" id="{C5BD5387-9AB3-476C-925A-216D36D1DA0A}"/>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 name="Freeform 20">
                <a:extLst>
                  <a:ext uri="{FF2B5EF4-FFF2-40B4-BE49-F238E27FC236}">
                    <a16:creationId xmlns:a16="http://schemas.microsoft.com/office/drawing/2014/main" id="{A895A22D-9ABA-4640-BC33-5D287E9FEAC2}"/>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 name="Freeform 21">
                <a:extLst>
                  <a:ext uri="{FF2B5EF4-FFF2-40B4-BE49-F238E27FC236}">
                    <a16:creationId xmlns:a16="http://schemas.microsoft.com/office/drawing/2014/main" id="{11BAEC0A-E4DF-4D7F-9C72-EDFB6577A62C}"/>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 name="Freeform 22">
                <a:extLst>
                  <a:ext uri="{FF2B5EF4-FFF2-40B4-BE49-F238E27FC236}">
                    <a16:creationId xmlns:a16="http://schemas.microsoft.com/office/drawing/2014/main" id="{064A7A7C-3469-486C-A7AC-2600445A19A8}"/>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 name="Freeform 23">
                <a:extLst>
                  <a:ext uri="{FF2B5EF4-FFF2-40B4-BE49-F238E27FC236}">
                    <a16:creationId xmlns:a16="http://schemas.microsoft.com/office/drawing/2014/main" id="{61FB0954-671B-43EB-8DCF-F74BFE94D11E}"/>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 name="Freeform 24">
                <a:extLst>
                  <a:ext uri="{FF2B5EF4-FFF2-40B4-BE49-F238E27FC236}">
                    <a16:creationId xmlns:a16="http://schemas.microsoft.com/office/drawing/2014/main" id="{FABECB93-86EB-4A6A-95EE-B374A5B2B1B6}"/>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 name="Freeform 25">
                <a:extLst>
                  <a:ext uri="{FF2B5EF4-FFF2-40B4-BE49-F238E27FC236}">
                    <a16:creationId xmlns:a16="http://schemas.microsoft.com/office/drawing/2014/main" id="{3B9A2D7A-D10D-4939-9F86-6478A152E570}"/>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 name="Freeform 26">
                <a:extLst>
                  <a:ext uri="{FF2B5EF4-FFF2-40B4-BE49-F238E27FC236}">
                    <a16:creationId xmlns:a16="http://schemas.microsoft.com/office/drawing/2014/main" id="{73505847-2FE0-40BB-85CE-8CD7D784DD9D}"/>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 name="Freeform 27">
                <a:extLst>
                  <a:ext uri="{FF2B5EF4-FFF2-40B4-BE49-F238E27FC236}">
                    <a16:creationId xmlns:a16="http://schemas.microsoft.com/office/drawing/2014/main" id="{CC17B6DE-4B39-4111-87A7-84127F021F7D}"/>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 name="Freeform 28">
                <a:extLst>
                  <a:ext uri="{FF2B5EF4-FFF2-40B4-BE49-F238E27FC236}">
                    <a16:creationId xmlns:a16="http://schemas.microsoft.com/office/drawing/2014/main" id="{20F24168-B97A-46F9-B27B-96042725FA10}"/>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 name="Freeform 29">
                <a:extLst>
                  <a:ext uri="{FF2B5EF4-FFF2-40B4-BE49-F238E27FC236}">
                    <a16:creationId xmlns:a16="http://schemas.microsoft.com/office/drawing/2014/main" id="{1B9DB8E4-D6A2-4B22-96CD-F3E428272EC1}"/>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69190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3345" y="1607127"/>
            <a:ext cx="5541819" cy="45698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2982" y="1607127"/>
            <a:ext cx="5597236" cy="45698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Oval 8">
            <a:extLst>
              <a:ext uri="{FF2B5EF4-FFF2-40B4-BE49-F238E27FC236}">
                <a16:creationId xmlns:a16="http://schemas.microsoft.com/office/drawing/2014/main" id="{83A1108E-2E9D-4BBC-A72B-9BE21151CA39}"/>
              </a:ext>
            </a:extLst>
          </p:cNvPr>
          <p:cNvSpPr>
            <a:spLocks noChangeArrowheads="1"/>
          </p:cNvSpPr>
          <p:nvPr userDrawn="1"/>
        </p:nvSpPr>
        <p:spPr bwMode="auto">
          <a:xfrm>
            <a:off x="11250387" y="6257999"/>
            <a:ext cx="523635" cy="52363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Slide Number Placeholder 4">
            <a:extLst>
              <a:ext uri="{FF2B5EF4-FFF2-40B4-BE49-F238E27FC236}">
                <a16:creationId xmlns:a16="http://schemas.microsoft.com/office/drawing/2014/main" id="{8642D581-F1B2-469A-88F4-9AA698F49399}"/>
              </a:ext>
            </a:extLst>
          </p:cNvPr>
          <p:cNvSpPr txBox="1">
            <a:spLocks/>
          </p:cNvSpPr>
          <p:nvPr userDrawn="1"/>
        </p:nvSpPr>
        <p:spPr>
          <a:xfrm>
            <a:off x="11176288" y="6374441"/>
            <a:ext cx="661988" cy="269530"/>
          </a:xfrm>
          <a:prstGeom prst="rect">
            <a:avLst/>
          </a:prstGeom>
        </p:spPr>
        <p:txBody>
          <a:bodyPr vert="horz" lIns="121920" tIns="60960" rIns="121920" bIns="6096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36B7D2-B98C-44FD-8D04-7EC62A564975}" type="slidenum">
              <a:rPr lang="en-US" sz="2000" b="1" smtClean="0">
                <a:solidFill>
                  <a:schemeClr val="bg1"/>
                </a:solidFill>
              </a:rPr>
              <a:pPr/>
              <a:t>‹#›</a:t>
            </a:fld>
            <a:endParaRPr lang="en-US" sz="1400" b="1">
              <a:solidFill>
                <a:schemeClr val="bg1"/>
              </a:solidFill>
            </a:endParaRPr>
          </a:p>
        </p:txBody>
      </p:sp>
      <p:sp>
        <p:nvSpPr>
          <p:cNvPr id="12" name="TextBox 11">
            <a:extLst>
              <a:ext uri="{FF2B5EF4-FFF2-40B4-BE49-F238E27FC236}">
                <a16:creationId xmlns:a16="http://schemas.microsoft.com/office/drawing/2014/main" id="{F0B188C6-E7BB-4F33-84B1-B5900D4381C5}"/>
              </a:ext>
            </a:extLst>
          </p:cNvPr>
          <p:cNvSpPr txBox="1"/>
          <p:nvPr userDrawn="1"/>
        </p:nvSpPr>
        <p:spPr>
          <a:xfrm>
            <a:off x="3413920" y="6425896"/>
            <a:ext cx="5364161" cy="215444"/>
          </a:xfrm>
          <a:prstGeom prst="rect">
            <a:avLst/>
          </a:prstGeom>
          <a:noFill/>
        </p:spPr>
        <p:txBody>
          <a:bodyPr wrap="square" rtlCol="0">
            <a:spAutoFit/>
          </a:bodyPr>
          <a:lstStyle/>
          <a:p>
            <a:pPr algn="ctr"/>
            <a:r>
              <a:rPr lang="en-US" sz="800">
                <a:solidFill>
                  <a:schemeClr val="bg1">
                    <a:lumMod val="50000"/>
                  </a:schemeClr>
                </a:solidFill>
              </a:rPr>
              <a:t>Copyright © 2020 Axtria and/or its affiliates. All rights reserved. | Axtria Confidential – Internal/Restricted/Highly Restricted</a:t>
            </a:r>
          </a:p>
        </p:txBody>
      </p:sp>
      <p:grpSp>
        <p:nvGrpSpPr>
          <p:cNvPr id="13" name="Group 4">
            <a:extLst>
              <a:ext uri="{FF2B5EF4-FFF2-40B4-BE49-F238E27FC236}">
                <a16:creationId xmlns:a16="http://schemas.microsoft.com/office/drawing/2014/main" id="{9236CC9B-8502-48F7-A90D-E161958FED62}"/>
              </a:ext>
            </a:extLst>
          </p:cNvPr>
          <p:cNvGrpSpPr>
            <a:grpSpLocks noChangeAspect="1"/>
          </p:cNvGrpSpPr>
          <p:nvPr userDrawn="1"/>
        </p:nvGrpSpPr>
        <p:grpSpPr bwMode="auto">
          <a:xfrm>
            <a:off x="417382" y="6219825"/>
            <a:ext cx="1173293" cy="561975"/>
            <a:chOff x="5557" y="2809"/>
            <a:chExt cx="1712" cy="820"/>
          </a:xfrm>
        </p:grpSpPr>
        <p:sp>
          <p:nvSpPr>
            <p:cNvPr id="14" name="Freeform 5">
              <a:extLst>
                <a:ext uri="{FF2B5EF4-FFF2-40B4-BE49-F238E27FC236}">
                  <a16:creationId xmlns:a16="http://schemas.microsoft.com/office/drawing/2014/main" id="{10FF3ED8-AA94-4D44-81D6-EC8B3C710DCF}"/>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8A27E8DB-5A78-4F81-A9E1-2BB04E620F8E}"/>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7CD3E113-A807-47A2-B754-DEEB277D0DA0}"/>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
              <a:extLst>
                <a:ext uri="{FF2B5EF4-FFF2-40B4-BE49-F238E27FC236}">
                  <a16:creationId xmlns:a16="http://schemas.microsoft.com/office/drawing/2014/main" id="{9CBA73EE-40D4-4914-9816-EAC0375CDE3B}"/>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
              <a:extLst>
                <a:ext uri="{FF2B5EF4-FFF2-40B4-BE49-F238E27FC236}">
                  <a16:creationId xmlns:a16="http://schemas.microsoft.com/office/drawing/2014/main" id="{C1E54BFD-CD05-4A4A-A67E-C354CBD599D6}"/>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
              <a:extLst>
                <a:ext uri="{FF2B5EF4-FFF2-40B4-BE49-F238E27FC236}">
                  <a16:creationId xmlns:a16="http://schemas.microsoft.com/office/drawing/2014/main" id="{B51BC2EF-FE8D-4753-B73E-D04E407B6E7D}"/>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A0E0A8E-F76E-4725-BF95-21E700542F3E}"/>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2">
              <a:extLst>
                <a:ext uri="{FF2B5EF4-FFF2-40B4-BE49-F238E27FC236}">
                  <a16:creationId xmlns:a16="http://schemas.microsoft.com/office/drawing/2014/main" id="{25A554A7-BD38-4CF1-A482-79C8845FB2CD}"/>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3">
              <a:extLst>
                <a:ext uri="{FF2B5EF4-FFF2-40B4-BE49-F238E27FC236}">
                  <a16:creationId xmlns:a16="http://schemas.microsoft.com/office/drawing/2014/main" id="{B9D03BF3-538A-4580-B7B1-CEC05AEF72EA}"/>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4">
              <a:extLst>
                <a:ext uri="{FF2B5EF4-FFF2-40B4-BE49-F238E27FC236}">
                  <a16:creationId xmlns:a16="http://schemas.microsoft.com/office/drawing/2014/main" id="{49813986-67F6-4EED-8F3D-6C49F6ADE8A4}"/>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5">
              <a:extLst>
                <a:ext uri="{FF2B5EF4-FFF2-40B4-BE49-F238E27FC236}">
                  <a16:creationId xmlns:a16="http://schemas.microsoft.com/office/drawing/2014/main" id="{AA43DEF7-5CDD-4151-B87F-32F228F8B8FE}"/>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
              <a:extLst>
                <a:ext uri="{FF2B5EF4-FFF2-40B4-BE49-F238E27FC236}">
                  <a16:creationId xmlns:a16="http://schemas.microsoft.com/office/drawing/2014/main" id="{08CC91DA-27EC-4597-9127-EB86B23695EC}"/>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7">
              <a:extLst>
                <a:ext uri="{FF2B5EF4-FFF2-40B4-BE49-F238E27FC236}">
                  <a16:creationId xmlns:a16="http://schemas.microsoft.com/office/drawing/2014/main" id="{B78DDF16-223F-4662-9E88-84EA11119A16}"/>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8">
              <a:extLst>
                <a:ext uri="{FF2B5EF4-FFF2-40B4-BE49-F238E27FC236}">
                  <a16:creationId xmlns:a16="http://schemas.microsoft.com/office/drawing/2014/main" id="{12D0CB83-D867-45BC-A779-68548503AD53}"/>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9">
              <a:extLst>
                <a:ext uri="{FF2B5EF4-FFF2-40B4-BE49-F238E27FC236}">
                  <a16:creationId xmlns:a16="http://schemas.microsoft.com/office/drawing/2014/main" id="{50A56491-0553-4FBA-B2B8-B9DE8C5931C8}"/>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0">
              <a:extLst>
                <a:ext uri="{FF2B5EF4-FFF2-40B4-BE49-F238E27FC236}">
                  <a16:creationId xmlns:a16="http://schemas.microsoft.com/office/drawing/2014/main" id="{2B447A8F-EA24-42EA-9739-D17C70E9CF0F}"/>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1">
              <a:extLst>
                <a:ext uri="{FF2B5EF4-FFF2-40B4-BE49-F238E27FC236}">
                  <a16:creationId xmlns:a16="http://schemas.microsoft.com/office/drawing/2014/main" id="{0D3B9148-88AC-4CDC-B06E-854ABE4DF382}"/>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2">
              <a:extLst>
                <a:ext uri="{FF2B5EF4-FFF2-40B4-BE49-F238E27FC236}">
                  <a16:creationId xmlns:a16="http://schemas.microsoft.com/office/drawing/2014/main" id="{11055583-7FA9-4FBE-9B24-2C8D3521EC04}"/>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3">
              <a:extLst>
                <a:ext uri="{FF2B5EF4-FFF2-40B4-BE49-F238E27FC236}">
                  <a16:creationId xmlns:a16="http://schemas.microsoft.com/office/drawing/2014/main" id="{18FD105E-2739-44B4-854B-B2EDAE35ADE9}"/>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4">
              <a:extLst>
                <a:ext uri="{FF2B5EF4-FFF2-40B4-BE49-F238E27FC236}">
                  <a16:creationId xmlns:a16="http://schemas.microsoft.com/office/drawing/2014/main" id="{A63C6E6B-9CB7-4BAA-B03C-18CF6877F6F7}"/>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5">
              <a:extLst>
                <a:ext uri="{FF2B5EF4-FFF2-40B4-BE49-F238E27FC236}">
                  <a16:creationId xmlns:a16="http://schemas.microsoft.com/office/drawing/2014/main" id="{CE80BE94-75AF-47E0-B6A6-709B4C13896E}"/>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6">
              <a:extLst>
                <a:ext uri="{FF2B5EF4-FFF2-40B4-BE49-F238E27FC236}">
                  <a16:creationId xmlns:a16="http://schemas.microsoft.com/office/drawing/2014/main" id="{ADE70F92-52DB-4ADA-B971-55D155D23A87}"/>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7">
              <a:extLst>
                <a:ext uri="{FF2B5EF4-FFF2-40B4-BE49-F238E27FC236}">
                  <a16:creationId xmlns:a16="http://schemas.microsoft.com/office/drawing/2014/main" id="{8AF5EE3C-3E95-4122-9411-842487A2E8EB}"/>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8">
              <a:extLst>
                <a:ext uri="{FF2B5EF4-FFF2-40B4-BE49-F238E27FC236}">
                  <a16:creationId xmlns:a16="http://schemas.microsoft.com/office/drawing/2014/main" id="{E6881A34-44D7-40DC-BC06-80B7442651C7}"/>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9">
              <a:extLst>
                <a:ext uri="{FF2B5EF4-FFF2-40B4-BE49-F238E27FC236}">
                  <a16:creationId xmlns:a16="http://schemas.microsoft.com/office/drawing/2014/main" id="{D44638C7-86D3-4DD8-BF6F-CDE3443D80C5}"/>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5" name="Freeform 5">
            <a:extLst>
              <a:ext uri="{FF2B5EF4-FFF2-40B4-BE49-F238E27FC236}">
                <a16:creationId xmlns:a16="http://schemas.microsoft.com/office/drawing/2014/main" id="{2C06037C-28B8-4192-B8BC-642A36385D45}"/>
              </a:ext>
            </a:extLst>
          </p:cNvPr>
          <p:cNvSpPr>
            <a:spLocks/>
          </p:cNvSpPr>
          <p:nvPr userDrawn="1"/>
        </p:nvSpPr>
        <p:spPr bwMode="auto">
          <a:xfrm>
            <a:off x="11733553" y="6336172"/>
            <a:ext cx="458447" cy="521828"/>
          </a:xfrm>
          <a:custGeom>
            <a:avLst/>
            <a:gdLst>
              <a:gd name="T0" fmla="*/ 124 w 124"/>
              <a:gd name="T1" fmla="*/ 47 h 141"/>
              <a:gd name="T2" fmla="*/ 124 w 124"/>
              <a:gd name="T3" fmla="*/ 0 h 141"/>
              <a:gd name="T4" fmla="*/ 0 w 124"/>
              <a:gd name="T5" fmla="*/ 141 h 141"/>
              <a:gd name="T6" fmla="*/ 44 w 124"/>
              <a:gd name="T7" fmla="*/ 141 h 141"/>
              <a:gd name="T8" fmla="*/ 124 w 124"/>
              <a:gd name="T9" fmla="*/ 47 h 141"/>
            </a:gdLst>
            <a:ahLst/>
            <a:cxnLst>
              <a:cxn ang="0">
                <a:pos x="T0" y="T1"/>
              </a:cxn>
              <a:cxn ang="0">
                <a:pos x="T2" y="T3"/>
              </a:cxn>
              <a:cxn ang="0">
                <a:pos x="T4" y="T5"/>
              </a:cxn>
              <a:cxn ang="0">
                <a:pos x="T6" y="T7"/>
              </a:cxn>
              <a:cxn ang="0">
                <a:pos x="T8" y="T9"/>
              </a:cxn>
            </a:cxnLst>
            <a:rect l="0" t="0" r="r" b="b"/>
            <a:pathLst>
              <a:path w="124" h="141">
                <a:moveTo>
                  <a:pt x="124" y="47"/>
                </a:moveTo>
                <a:cubicBezTo>
                  <a:pt x="124" y="0"/>
                  <a:pt x="124" y="0"/>
                  <a:pt x="124" y="0"/>
                </a:cubicBezTo>
                <a:cubicBezTo>
                  <a:pt x="70" y="34"/>
                  <a:pt x="27" y="83"/>
                  <a:pt x="0" y="141"/>
                </a:cubicBezTo>
                <a:cubicBezTo>
                  <a:pt x="44" y="141"/>
                  <a:pt x="44" y="141"/>
                  <a:pt x="44" y="141"/>
                </a:cubicBezTo>
                <a:cubicBezTo>
                  <a:pt x="64" y="105"/>
                  <a:pt x="91" y="72"/>
                  <a:pt x="124" y="47"/>
                </a:cubicBezTo>
                <a:close/>
              </a:path>
            </a:pathLst>
          </a:custGeom>
          <a:solidFill>
            <a:srgbClr val="42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nvGrpSpPr>
          <p:cNvPr id="48" name="Group 4">
            <a:extLst>
              <a:ext uri="{FF2B5EF4-FFF2-40B4-BE49-F238E27FC236}">
                <a16:creationId xmlns:a16="http://schemas.microsoft.com/office/drawing/2014/main" id="{29FDDE3D-E682-4D42-8098-1549903A1C38}"/>
              </a:ext>
            </a:extLst>
          </p:cNvPr>
          <p:cNvGrpSpPr>
            <a:grpSpLocks/>
          </p:cNvGrpSpPr>
          <p:nvPr userDrawn="1"/>
        </p:nvGrpSpPr>
        <p:grpSpPr bwMode="auto">
          <a:xfrm>
            <a:off x="442615" y="1199910"/>
            <a:ext cx="2194560" cy="54864"/>
            <a:chOff x="4427" y="3199"/>
            <a:chExt cx="1196" cy="66"/>
          </a:xfrm>
        </p:grpSpPr>
        <p:sp>
          <p:nvSpPr>
            <p:cNvPr id="49" name="AutoShape 3">
              <a:extLst>
                <a:ext uri="{FF2B5EF4-FFF2-40B4-BE49-F238E27FC236}">
                  <a16:creationId xmlns:a16="http://schemas.microsoft.com/office/drawing/2014/main" id="{575102D7-EA29-43A5-B29B-46C59327BEB0}"/>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
              <a:extLst>
                <a:ext uri="{FF2B5EF4-FFF2-40B4-BE49-F238E27FC236}">
                  <a16:creationId xmlns:a16="http://schemas.microsoft.com/office/drawing/2014/main" id="{FF7D09D5-15D7-4838-91C0-E9230F69137B}"/>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6">
              <a:extLst>
                <a:ext uri="{FF2B5EF4-FFF2-40B4-BE49-F238E27FC236}">
                  <a16:creationId xmlns:a16="http://schemas.microsoft.com/office/drawing/2014/main" id="{B97B5BE2-FBAB-47AD-BBE1-88C446723B9B}"/>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7">
              <a:extLst>
                <a:ext uri="{FF2B5EF4-FFF2-40B4-BE49-F238E27FC236}">
                  <a16:creationId xmlns:a16="http://schemas.microsoft.com/office/drawing/2014/main" id="{369C8D9F-AE60-4746-927B-5DE147C6586D}"/>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8">
              <a:extLst>
                <a:ext uri="{FF2B5EF4-FFF2-40B4-BE49-F238E27FC236}">
                  <a16:creationId xmlns:a16="http://schemas.microsoft.com/office/drawing/2014/main" id="{75D3D2BC-496B-4BD0-B1F2-788CF1197F19}"/>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9">
              <a:extLst>
                <a:ext uri="{FF2B5EF4-FFF2-40B4-BE49-F238E27FC236}">
                  <a16:creationId xmlns:a16="http://schemas.microsoft.com/office/drawing/2014/main" id="{2CBB12D4-4260-43C1-88A3-B6B9EF876A76}"/>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0">
              <a:extLst>
                <a:ext uri="{FF2B5EF4-FFF2-40B4-BE49-F238E27FC236}">
                  <a16:creationId xmlns:a16="http://schemas.microsoft.com/office/drawing/2014/main" id="{9CF2D032-1B6D-4320-943A-2BE876A6DDA4}"/>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6" name="Title 1">
            <a:extLst>
              <a:ext uri="{FF2B5EF4-FFF2-40B4-BE49-F238E27FC236}">
                <a16:creationId xmlns:a16="http://schemas.microsoft.com/office/drawing/2014/main" id="{D6CD34B7-AE2D-436F-9116-1B72D2C8A202}"/>
              </a:ext>
            </a:extLst>
          </p:cNvPr>
          <p:cNvSpPr>
            <a:spLocks noGrp="1"/>
          </p:cNvSpPr>
          <p:nvPr>
            <p:ph type="title" hasCustomPrompt="1"/>
          </p:nvPr>
        </p:nvSpPr>
        <p:spPr>
          <a:xfrm>
            <a:off x="428036" y="167683"/>
            <a:ext cx="11154364" cy="777240"/>
          </a:xfrm>
          <a:prstGeom prst="rect">
            <a:avLst/>
          </a:prstGeom>
        </p:spPr>
        <p:txBody>
          <a:bodyPr lIns="0" rIns="0" anchor="b">
            <a:noAutofit/>
          </a:bodyPr>
          <a:lstStyle>
            <a:lvl1pPr>
              <a:lnSpc>
                <a:spcPct val="80000"/>
              </a:lnSpc>
              <a:defRPr sz="3000" cap="all" baseline="0">
                <a:solidFill>
                  <a:schemeClr val="tx1"/>
                </a:solidFill>
                <a:latin typeface="Franklin Gothic Heavy" panose="020B0903020102020204" pitchFamily="34" charset="0"/>
              </a:defRPr>
            </a:lvl1pPr>
          </a:lstStyle>
          <a:p>
            <a:r>
              <a:rPr lang="en-US"/>
              <a:t>CLICK TO EDIT MASTER TITLE STYLE</a:t>
            </a:r>
          </a:p>
        </p:txBody>
      </p:sp>
      <p:sp>
        <p:nvSpPr>
          <p:cNvPr id="57" name="Subtitle 2">
            <a:extLst>
              <a:ext uri="{FF2B5EF4-FFF2-40B4-BE49-F238E27FC236}">
                <a16:creationId xmlns:a16="http://schemas.microsoft.com/office/drawing/2014/main" id="{3B8397CF-9C7E-4AA1-A5ED-10660FF1D3E4}"/>
              </a:ext>
            </a:extLst>
          </p:cNvPr>
          <p:cNvSpPr>
            <a:spLocks noGrp="1"/>
          </p:cNvSpPr>
          <p:nvPr>
            <p:ph type="subTitle" idx="13" hasCustomPrompt="1"/>
          </p:nvPr>
        </p:nvSpPr>
        <p:spPr>
          <a:xfrm>
            <a:off x="428035" y="925173"/>
            <a:ext cx="11168220" cy="287729"/>
          </a:xfrm>
        </p:spPr>
        <p:txBody>
          <a:bodyPr lIns="0" tIns="45720" rIns="0" bIns="45720" anchor="ctr">
            <a:noAutofit/>
          </a:bodyPr>
          <a:lstStyle>
            <a:lvl1pPr marL="0" indent="0" algn="l">
              <a:lnSpc>
                <a:spcPct val="80000"/>
              </a:lnSpc>
              <a:spcBef>
                <a:spcPts val="0"/>
              </a:spcBef>
              <a:buNone/>
              <a:defRPr sz="1600" b="0" cap="all" baseline="0">
                <a:solidFill>
                  <a:schemeClr val="bg1">
                    <a:lumMod val="65000"/>
                  </a:schemeClr>
                </a:solidFill>
                <a:latin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844890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9492" y="1625743"/>
            <a:ext cx="556808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9492" y="2449655"/>
            <a:ext cx="556808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6836" y="1625743"/>
            <a:ext cx="558338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6836" y="2449655"/>
            <a:ext cx="558338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Oval 8">
            <a:extLst>
              <a:ext uri="{FF2B5EF4-FFF2-40B4-BE49-F238E27FC236}">
                <a16:creationId xmlns:a16="http://schemas.microsoft.com/office/drawing/2014/main" id="{4C7AE30F-C172-4198-9092-05E093493DB8}"/>
              </a:ext>
            </a:extLst>
          </p:cNvPr>
          <p:cNvSpPr>
            <a:spLocks noChangeArrowheads="1"/>
          </p:cNvSpPr>
          <p:nvPr userDrawn="1"/>
        </p:nvSpPr>
        <p:spPr bwMode="auto">
          <a:xfrm>
            <a:off x="11250387" y="6257999"/>
            <a:ext cx="523635" cy="52363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Slide Number Placeholder 4">
            <a:extLst>
              <a:ext uri="{FF2B5EF4-FFF2-40B4-BE49-F238E27FC236}">
                <a16:creationId xmlns:a16="http://schemas.microsoft.com/office/drawing/2014/main" id="{BD0493D1-A866-4D22-A348-45D51F9E616E}"/>
              </a:ext>
            </a:extLst>
          </p:cNvPr>
          <p:cNvSpPr txBox="1">
            <a:spLocks/>
          </p:cNvSpPr>
          <p:nvPr userDrawn="1"/>
        </p:nvSpPr>
        <p:spPr>
          <a:xfrm>
            <a:off x="11176288" y="6374441"/>
            <a:ext cx="661988" cy="269530"/>
          </a:xfrm>
          <a:prstGeom prst="rect">
            <a:avLst/>
          </a:prstGeom>
        </p:spPr>
        <p:txBody>
          <a:bodyPr vert="horz" lIns="121920" tIns="60960" rIns="121920" bIns="6096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36B7D2-B98C-44FD-8D04-7EC62A564975}" type="slidenum">
              <a:rPr lang="en-US" sz="2000" b="1" smtClean="0">
                <a:solidFill>
                  <a:schemeClr val="bg1"/>
                </a:solidFill>
              </a:rPr>
              <a:pPr/>
              <a:t>‹#›</a:t>
            </a:fld>
            <a:endParaRPr lang="en-US" sz="1400" b="1">
              <a:solidFill>
                <a:schemeClr val="bg1"/>
              </a:solidFill>
            </a:endParaRPr>
          </a:p>
        </p:txBody>
      </p:sp>
      <p:sp>
        <p:nvSpPr>
          <p:cNvPr id="14" name="TextBox 13">
            <a:extLst>
              <a:ext uri="{FF2B5EF4-FFF2-40B4-BE49-F238E27FC236}">
                <a16:creationId xmlns:a16="http://schemas.microsoft.com/office/drawing/2014/main" id="{83DED106-CB70-4704-A85E-FA381C42151E}"/>
              </a:ext>
            </a:extLst>
          </p:cNvPr>
          <p:cNvSpPr txBox="1"/>
          <p:nvPr userDrawn="1"/>
        </p:nvSpPr>
        <p:spPr>
          <a:xfrm>
            <a:off x="3413920" y="6425896"/>
            <a:ext cx="5364161" cy="215444"/>
          </a:xfrm>
          <a:prstGeom prst="rect">
            <a:avLst/>
          </a:prstGeom>
          <a:noFill/>
        </p:spPr>
        <p:txBody>
          <a:bodyPr wrap="square" rtlCol="0">
            <a:spAutoFit/>
          </a:bodyPr>
          <a:lstStyle/>
          <a:p>
            <a:pPr algn="ctr"/>
            <a:r>
              <a:rPr lang="en-US" sz="800">
                <a:solidFill>
                  <a:schemeClr val="bg1">
                    <a:lumMod val="50000"/>
                  </a:schemeClr>
                </a:solidFill>
              </a:rPr>
              <a:t>Copyright © 2020 Axtria and/or its affiliates. All rights reserved. | Axtria Confidential – Internal/Restricted/Highly Restricted</a:t>
            </a:r>
          </a:p>
        </p:txBody>
      </p:sp>
      <p:grpSp>
        <p:nvGrpSpPr>
          <p:cNvPr id="15" name="Group 4">
            <a:extLst>
              <a:ext uri="{FF2B5EF4-FFF2-40B4-BE49-F238E27FC236}">
                <a16:creationId xmlns:a16="http://schemas.microsoft.com/office/drawing/2014/main" id="{3C137E8B-5EDC-4824-9543-351AE49A5F1C}"/>
              </a:ext>
            </a:extLst>
          </p:cNvPr>
          <p:cNvGrpSpPr>
            <a:grpSpLocks noChangeAspect="1"/>
          </p:cNvGrpSpPr>
          <p:nvPr userDrawn="1"/>
        </p:nvGrpSpPr>
        <p:grpSpPr bwMode="auto">
          <a:xfrm>
            <a:off x="417382" y="6219825"/>
            <a:ext cx="1173293" cy="561975"/>
            <a:chOff x="5557" y="2809"/>
            <a:chExt cx="1712" cy="820"/>
          </a:xfrm>
        </p:grpSpPr>
        <p:sp>
          <p:nvSpPr>
            <p:cNvPr id="16" name="Freeform 5">
              <a:extLst>
                <a:ext uri="{FF2B5EF4-FFF2-40B4-BE49-F238E27FC236}">
                  <a16:creationId xmlns:a16="http://schemas.microsoft.com/office/drawing/2014/main" id="{D53A7015-4303-4BDE-861B-55715CBCF906}"/>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FE9959CA-8CA4-492F-AFB8-6B79C3291E58}"/>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1994EFF6-585B-410E-9550-880C1D3F0B10}"/>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
              <a:extLst>
                <a:ext uri="{FF2B5EF4-FFF2-40B4-BE49-F238E27FC236}">
                  <a16:creationId xmlns:a16="http://schemas.microsoft.com/office/drawing/2014/main" id="{ED57B832-59DB-4C8E-8785-E34B4957EA7B}"/>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
              <a:extLst>
                <a:ext uri="{FF2B5EF4-FFF2-40B4-BE49-F238E27FC236}">
                  <a16:creationId xmlns:a16="http://schemas.microsoft.com/office/drawing/2014/main" id="{EDBE5369-3571-487A-90AE-6FD4FD80C9BF}"/>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4C78889B-33C6-4833-AED4-3BA8CC99AE54}"/>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1">
              <a:extLst>
                <a:ext uri="{FF2B5EF4-FFF2-40B4-BE49-F238E27FC236}">
                  <a16:creationId xmlns:a16="http://schemas.microsoft.com/office/drawing/2014/main" id="{66AAD6A2-CA33-48EA-AD15-8A4770533A65}"/>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2">
              <a:extLst>
                <a:ext uri="{FF2B5EF4-FFF2-40B4-BE49-F238E27FC236}">
                  <a16:creationId xmlns:a16="http://schemas.microsoft.com/office/drawing/2014/main" id="{8F76CDFA-17CE-4379-8B4A-D24D288E6EC9}"/>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3">
              <a:extLst>
                <a:ext uri="{FF2B5EF4-FFF2-40B4-BE49-F238E27FC236}">
                  <a16:creationId xmlns:a16="http://schemas.microsoft.com/office/drawing/2014/main" id="{EA0ED9E6-7FD0-4693-9626-5F64E6F0EB56}"/>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4">
              <a:extLst>
                <a:ext uri="{FF2B5EF4-FFF2-40B4-BE49-F238E27FC236}">
                  <a16:creationId xmlns:a16="http://schemas.microsoft.com/office/drawing/2014/main" id="{EF05C4C3-FCAC-43D4-88CE-870A37502D05}"/>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
              <a:extLst>
                <a:ext uri="{FF2B5EF4-FFF2-40B4-BE49-F238E27FC236}">
                  <a16:creationId xmlns:a16="http://schemas.microsoft.com/office/drawing/2014/main" id="{4D65A8E4-B75E-4524-B245-14F0739216C8}"/>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
              <a:extLst>
                <a:ext uri="{FF2B5EF4-FFF2-40B4-BE49-F238E27FC236}">
                  <a16:creationId xmlns:a16="http://schemas.microsoft.com/office/drawing/2014/main" id="{EE234584-7056-4CCE-90B9-A243F87F9B34}"/>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7">
              <a:extLst>
                <a:ext uri="{FF2B5EF4-FFF2-40B4-BE49-F238E27FC236}">
                  <a16:creationId xmlns:a16="http://schemas.microsoft.com/office/drawing/2014/main" id="{F4D0DCD2-DF9F-4D03-8270-96BDB18B42DE}"/>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8">
              <a:extLst>
                <a:ext uri="{FF2B5EF4-FFF2-40B4-BE49-F238E27FC236}">
                  <a16:creationId xmlns:a16="http://schemas.microsoft.com/office/drawing/2014/main" id="{1F7ADBCD-7702-4393-BBD0-A6D78D769E6B}"/>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9">
              <a:extLst>
                <a:ext uri="{FF2B5EF4-FFF2-40B4-BE49-F238E27FC236}">
                  <a16:creationId xmlns:a16="http://schemas.microsoft.com/office/drawing/2014/main" id="{46B6BF0A-EB41-489A-B97A-945AEA5B5621}"/>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0">
              <a:extLst>
                <a:ext uri="{FF2B5EF4-FFF2-40B4-BE49-F238E27FC236}">
                  <a16:creationId xmlns:a16="http://schemas.microsoft.com/office/drawing/2014/main" id="{C96A1CA0-4CA2-49E3-B9D4-ACCF6E125E54}"/>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1">
              <a:extLst>
                <a:ext uri="{FF2B5EF4-FFF2-40B4-BE49-F238E27FC236}">
                  <a16:creationId xmlns:a16="http://schemas.microsoft.com/office/drawing/2014/main" id="{80B05ECD-B1DC-4E88-87B1-551DEAFDD2F2}"/>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2">
              <a:extLst>
                <a:ext uri="{FF2B5EF4-FFF2-40B4-BE49-F238E27FC236}">
                  <a16:creationId xmlns:a16="http://schemas.microsoft.com/office/drawing/2014/main" id="{74DAECC2-3AB3-4821-9FA0-E03F1B048B10}"/>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3">
              <a:extLst>
                <a:ext uri="{FF2B5EF4-FFF2-40B4-BE49-F238E27FC236}">
                  <a16:creationId xmlns:a16="http://schemas.microsoft.com/office/drawing/2014/main" id="{3C18D415-A42D-4885-A194-430E38400796}"/>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4">
              <a:extLst>
                <a:ext uri="{FF2B5EF4-FFF2-40B4-BE49-F238E27FC236}">
                  <a16:creationId xmlns:a16="http://schemas.microsoft.com/office/drawing/2014/main" id="{FA21498C-D461-4150-8680-E9EEA5BF25F0}"/>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5">
              <a:extLst>
                <a:ext uri="{FF2B5EF4-FFF2-40B4-BE49-F238E27FC236}">
                  <a16:creationId xmlns:a16="http://schemas.microsoft.com/office/drawing/2014/main" id="{2D3A9334-7B90-4A4A-9D5C-78BA1CD92377}"/>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6">
              <a:extLst>
                <a:ext uri="{FF2B5EF4-FFF2-40B4-BE49-F238E27FC236}">
                  <a16:creationId xmlns:a16="http://schemas.microsoft.com/office/drawing/2014/main" id="{58BE93B8-712F-48B3-AE6C-A0993852689D}"/>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7">
              <a:extLst>
                <a:ext uri="{FF2B5EF4-FFF2-40B4-BE49-F238E27FC236}">
                  <a16:creationId xmlns:a16="http://schemas.microsoft.com/office/drawing/2014/main" id="{75380CCA-D337-44FF-8F11-AA002ECB07F5}"/>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8">
              <a:extLst>
                <a:ext uri="{FF2B5EF4-FFF2-40B4-BE49-F238E27FC236}">
                  <a16:creationId xmlns:a16="http://schemas.microsoft.com/office/drawing/2014/main" id="{2FCC873E-64BF-4143-8354-C33AB088D982}"/>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9">
              <a:extLst>
                <a:ext uri="{FF2B5EF4-FFF2-40B4-BE49-F238E27FC236}">
                  <a16:creationId xmlns:a16="http://schemas.microsoft.com/office/drawing/2014/main" id="{EC5E212D-A75C-4097-AE32-90C7E2366B1F}"/>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7" name="Freeform 5">
            <a:extLst>
              <a:ext uri="{FF2B5EF4-FFF2-40B4-BE49-F238E27FC236}">
                <a16:creationId xmlns:a16="http://schemas.microsoft.com/office/drawing/2014/main" id="{C2C6BB6F-1E90-42CA-B513-D3C37CAEE9D1}"/>
              </a:ext>
            </a:extLst>
          </p:cNvPr>
          <p:cNvSpPr>
            <a:spLocks/>
          </p:cNvSpPr>
          <p:nvPr userDrawn="1"/>
        </p:nvSpPr>
        <p:spPr bwMode="auto">
          <a:xfrm>
            <a:off x="11733553" y="6336172"/>
            <a:ext cx="458447" cy="521828"/>
          </a:xfrm>
          <a:custGeom>
            <a:avLst/>
            <a:gdLst>
              <a:gd name="T0" fmla="*/ 124 w 124"/>
              <a:gd name="T1" fmla="*/ 47 h 141"/>
              <a:gd name="T2" fmla="*/ 124 w 124"/>
              <a:gd name="T3" fmla="*/ 0 h 141"/>
              <a:gd name="T4" fmla="*/ 0 w 124"/>
              <a:gd name="T5" fmla="*/ 141 h 141"/>
              <a:gd name="T6" fmla="*/ 44 w 124"/>
              <a:gd name="T7" fmla="*/ 141 h 141"/>
              <a:gd name="T8" fmla="*/ 124 w 124"/>
              <a:gd name="T9" fmla="*/ 47 h 141"/>
            </a:gdLst>
            <a:ahLst/>
            <a:cxnLst>
              <a:cxn ang="0">
                <a:pos x="T0" y="T1"/>
              </a:cxn>
              <a:cxn ang="0">
                <a:pos x="T2" y="T3"/>
              </a:cxn>
              <a:cxn ang="0">
                <a:pos x="T4" y="T5"/>
              </a:cxn>
              <a:cxn ang="0">
                <a:pos x="T6" y="T7"/>
              </a:cxn>
              <a:cxn ang="0">
                <a:pos x="T8" y="T9"/>
              </a:cxn>
            </a:cxnLst>
            <a:rect l="0" t="0" r="r" b="b"/>
            <a:pathLst>
              <a:path w="124" h="141">
                <a:moveTo>
                  <a:pt x="124" y="47"/>
                </a:moveTo>
                <a:cubicBezTo>
                  <a:pt x="124" y="0"/>
                  <a:pt x="124" y="0"/>
                  <a:pt x="124" y="0"/>
                </a:cubicBezTo>
                <a:cubicBezTo>
                  <a:pt x="70" y="34"/>
                  <a:pt x="27" y="83"/>
                  <a:pt x="0" y="141"/>
                </a:cubicBezTo>
                <a:cubicBezTo>
                  <a:pt x="44" y="141"/>
                  <a:pt x="44" y="141"/>
                  <a:pt x="44" y="141"/>
                </a:cubicBezTo>
                <a:cubicBezTo>
                  <a:pt x="64" y="105"/>
                  <a:pt x="91" y="72"/>
                  <a:pt x="124" y="47"/>
                </a:cubicBezTo>
                <a:close/>
              </a:path>
            </a:pathLst>
          </a:custGeom>
          <a:solidFill>
            <a:srgbClr val="42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nvGrpSpPr>
          <p:cNvPr id="50" name="Group 4">
            <a:extLst>
              <a:ext uri="{FF2B5EF4-FFF2-40B4-BE49-F238E27FC236}">
                <a16:creationId xmlns:a16="http://schemas.microsoft.com/office/drawing/2014/main" id="{6F15A4FE-428C-41DA-8666-35A4EDFC21AB}"/>
              </a:ext>
            </a:extLst>
          </p:cNvPr>
          <p:cNvGrpSpPr>
            <a:grpSpLocks/>
          </p:cNvGrpSpPr>
          <p:nvPr userDrawn="1"/>
        </p:nvGrpSpPr>
        <p:grpSpPr bwMode="auto">
          <a:xfrm>
            <a:off x="442615" y="1199910"/>
            <a:ext cx="2194560" cy="54864"/>
            <a:chOff x="4427" y="3199"/>
            <a:chExt cx="1196" cy="66"/>
          </a:xfrm>
        </p:grpSpPr>
        <p:sp>
          <p:nvSpPr>
            <p:cNvPr id="51" name="AutoShape 3">
              <a:extLst>
                <a:ext uri="{FF2B5EF4-FFF2-40B4-BE49-F238E27FC236}">
                  <a16:creationId xmlns:a16="http://schemas.microsoft.com/office/drawing/2014/main" id="{5D5A2025-EE8B-4828-9BE4-CC60D81D8A25}"/>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
              <a:extLst>
                <a:ext uri="{FF2B5EF4-FFF2-40B4-BE49-F238E27FC236}">
                  <a16:creationId xmlns:a16="http://schemas.microsoft.com/office/drawing/2014/main" id="{57574410-6705-4026-8D41-4E49AB8FCF1A}"/>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
              <a:extLst>
                <a:ext uri="{FF2B5EF4-FFF2-40B4-BE49-F238E27FC236}">
                  <a16:creationId xmlns:a16="http://schemas.microsoft.com/office/drawing/2014/main" id="{A5C3F509-ADC6-43F9-AC2B-87B9B3E79C06}"/>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7">
              <a:extLst>
                <a:ext uri="{FF2B5EF4-FFF2-40B4-BE49-F238E27FC236}">
                  <a16:creationId xmlns:a16="http://schemas.microsoft.com/office/drawing/2014/main" id="{6C8FCC32-70EF-4753-A5EA-1FA7A0C55C84}"/>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8">
              <a:extLst>
                <a:ext uri="{FF2B5EF4-FFF2-40B4-BE49-F238E27FC236}">
                  <a16:creationId xmlns:a16="http://schemas.microsoft.com/office/drawing/2014/main" id="{1140B89B-E792-474D-AD99-DC6207E469CE}"/>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9">
              <a:extLst>
                <a:ext uri="{FF2B5EF4-FFF2-40B4-BE49-F238E27FC236}">
                  <a16:creationId xmlns:a16="http://schemas.microsoft.com/office/drawing/2014/main" id="{C82C49D5-0BDB-4117-A4D7-A4A2F2CDD4BA}"/>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0">
              <a:extLst>
                <a:ext uri="{FF2B5EF4-FFF2-40B4-BE49-F238E27FC236}">
                  <a16:creationId xmlns:a16="http://schemas.microsoft.com/office/drawing/2014/main" id="{1A878E8E-DAB6-48F5-9A8B-889A4CBDBE37}"/>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8" name="Title 1">
            <a:extLst>
              <a:ext uri="{FF2B5EF4-FFF2-40B4-BE49-F238E27FC236}">
                <a16:creationId xmlns:a16="http://schemas.microsoft.com/office/drawing/2014/main" id="{4E7FC649-6706-4EB0-B668-3A702647B899}"/>
              </a:ext>
            </a:extLst>
          </p:cNvPr>
          <p:cNvSpPr>
            <a:spLocks noGrp="1"/>
          </p:cNvSpPr>
          <p:nvPr>
            <p:ph type="title" hasCustomPrompt="1"/>
          </p:nvPr>
        </p:nvSpPr>
        <p:spPr>
          <a:xfrm>
            <a:off x="428036" y="167683"/>
            <a:ext cx="11154364" cy="777240"/>
          </a:xfrm>
          <a:prstGeom prst="rect">
            <a:avLst/>
          </a:prstGeom>
        </p:spPr>
        <p:txBody>
          <a:bodyPr lIns="0" rIns="0" anchor="b">
            <a:noAutofit/>
          </a:bodyPr>
          <a:lstStyle>
            <a:lvl1pPr>
              <a:lnSpc>
                <a:spcPct val="80000"/>
              </a:lnSpc>
              <a:defRPr sz="3000" cap="all" baseline="0">
                <a:solidFill>
                  <a:schemeClr val="tx1"/>
                </a:solidFill>
                <a:latin typeface="Franklin Gothic Heavy" panose="020B0903020102020204" pitchFamily="34" charset="0"/>
              </a:defRPr>
            </a:lvl1pPr>
          </a:lstStyle>
          <a:p>
            <a:r>
              <a:rPr lang="en-US"/>
              <a:t>CLICK TO EDIT MASTER TITLE STYLE</a:t>
            </a:r>
          </a:p>
        </p:txBody>
      </p:sp>
      <p:sp>
        <p:nvSpPr>
          <p:cNvPr id="59" name="Subtitle 2">
            <a:extLst>
              <a:ext uri="{FF2B5EF4-FFF2-40B4-BE49-F238E27FC236}">
                <a16:creationId xmlns:a16="http://schemas.microsoft.com/office/drawing/2014/main" id="{5F1BD88D-E6C0-4A5E-B1B3-2462779EE4CA}"/>
              </a:ext>
            </a:extLst>
          </p:cNvPr>
          <p:cNvSpPr>
            <a:spLocks noGrp="1"/>
          </p:cNvSpPr>
          <p:nvPr>
            <p:ph type="subTitle" idx="13" hasCustomPrompt="1"/>
          </p:nvPr>
        </p:nvSpPr>
        <p:spPr>
          <a:xfrm>
            <a:off x="428035" y="925173"/>
            <a:ext cx="11168220" cy="287729"/>
          </a:xfrm>
        </p:spPr>
        <p:txBody>
          <a:bodyPr lIns="0" tIns="45720" rIns="0" bIns="45720" anchor="ctr">
            <a:noAutofit/>
          </a:bodyPr>
          <a:lstStyle>
            <a:lvl1pPr marL="0" indent="0" algn="l">
              <a:lnSpc>
                <a:spcPct val="80000"/>
              </a:lnSpc>
              <a:spcBef>
                <a:spcPts val="0"/>
              </a:spcBef>
              <a:buNone/>
              <a:defRPr sz="1600" b="0" cap="all" baseline="0">
                <a:solidFill>
                  <a:schemeClr val="bg1">
                    <a:lumMod val="65000"/>
                  </a:schemeClr>
                </a:solidFill>
                <a:latin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97248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Oval 8">
            <a:extLst>
              <a:ext uri="{FF2B5EF4-FFF2-40B4-BE49-F238E27FC236}">
                <a16:creationId xmlns:a16="http://schemas.microsoft.com/office/drawing/2014/main" id="{C418F9FA-02C0-4514-813F-AD287AB29549}"/>
              </a:ext>
            </a:extLst>
          </p:cNvPr>
          <p:cNvSpPr>
            <a:spLocks noChangeArrowheads="1"/>
          </p:cNvSpPr>
          <p:nvPr userDrawn="1"/>
        </p:nvSpPr>
        <p:spPr bwMode="auto">
          <a:xfrm>
            <a:off x="11250387" y="6257999"/>
            <a:ext cx="523635" cy="52363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Slide Number Placeholder 4">
            <a:extLst>
              <a:ext uri="{FF2B5EF4-FFF2-40B4-BE49-F238E27FC236}">
                <a16:creationId xmlns:a16="http://schemas.microsoft.com/office/drawing/2014/main" id="{5C79B08C-BCB0-48A0-B813-3BDFB8269145}"/>
              </a:ext>
            </a:extLst>
          </p:cNvPr>
          <p:cNvSpPr txBox="1">
            <a:spLocks/>
          </p:cNvSpPr>
          <p:nvPr userDrawn="1"/>
        </p:nvSpPr>
        <p:spPr>
          <a:xfrm>
            <a:off x="11176288" y="6374441"/>
            <a:ext cx="661988" cy="269530"/>
          </a:xfrm>
          <a:prstGeom prst="rect">
            <a:avLst/>
          </a:prstGeom>
        </p:spPr>
        <p:txBody>
          <a:bodyPr vert="horz" lIns="121920" tIns="60960" rIns="121920" bIns="6096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36B7D2-B98C-44FD-8D04-7EC62A564975}" type="slidenum">
              <a:rPr lang="en-US" sz="2000" b="1" smtClean="0">
                <a:solidFill>
                  <a:schemeClr val="bg1"/>
                </a:solidFill>
              </a:rPr>
              <a:pPr/>
              <a:t>‹#›</a:t>
            </a:fld>
            <a:endParaRPr lang="en-US" sz="1400" b="1">
              <a:solidFill>
                <a:schemeClr val="bg1"/>
              </a:solidFill>
            </a:endParaRPr>
          </a:p>
        </p:txBody>
      </p:sp>
      <p:sp>
        <p:nvSpPr>
          <p:cNvPr id="10" name="TextBox 9">
            <a:extLst>
              <a:ext uri="{FF2B5EF4-FFF2-40B4-BE49-F238E27FC236}">
                <a16:creationId xmlns:a16="http://schemas.microsoft.com/office/drawing/2014/main" id="{C95389F5-DC04-4D63-B3B5-3A0C40313641}"/>
              </a:ext>
            </a:extLst>
          </p:cNvPr>
          <p:cNvSpPr txBox="1"/>
          <p:nvPr userDrawn="1"/>
        </p:nvSpPr>
        <p:spPr>
          <a:xfrm>
            <a:off x="3413920" y="6425896"/>
            <a:ext cx="5364161" cy="215444"/>
          </a:xfrm>
          <a:prstGeom prst="rect">
            <a:avLst/>
          </a:prstGeom>
          <a:noFill/>
        </p:spPr>
        <p:txBody>
          <a:bodyPr wrap="square" rtlCol="0">
            <a:spAutoFit/>
          </a:bodyPr>
          <a:lstStyle/>
          <a:p>
            <a:pPr algn="ctr"/>
            <a:r>
              <a:rPr lang="en-US" sz="800">
                <a:solidFill>
                  <a:schemeClr val="bg1">
                    <a:lumMod val="50000"/>
                  </a:schemeClr>
                </a:solidFill>
              </a:rPr>
              <a:t>Copyright © 2020 Axtria and/or its affiliates. All rights reserved. | Axtria Confidential – Internal/Restricted/Highly Restricted</a:t>
            </a:r>
          </a:p>
        </p:txBody>
      </p:sp>
      <p:sp>
        <p:nvSpPr>
          <p:cNvPr id="11" name="Title 1">
            <a:extLst>
              <a:ext uri="{FF2B5EF4-FFF2-40B4-BE49-F238E27FC236}">
                <a16:creationId xmlns:a16="http://schemas.microsoft.com/office/drawing/2014/main" id="{7FCEFABD-F43E-47A4-9596-581A8F7FE6E2}"/>
              </a:ext>
            </a:extLst>
          </p:cNvPr>
          <p:cNvSpPr>
            <a:spLocks noGrp="1"/>
          </p:cNvSpPr>
          <p:nvPr>
            <p:ph type="title" hasCustomPrompt="1"/>
          </p:nvPr>
        </p:nvSpPr>
        <p:spPr>
          <a:xfrm>
            <a:off x="428036" y="167683"/>
            <a:ext cx="11154364" cy="777240"/>
          </a:xfrm>
          <a:prstGeom prst="rect">
            <a:avLst/>
          </a:prstGeom>
        </p:spPr>
        <p:txBody>
          <a:bodyPr lIns="0" rIns="0" anchor="b">
            <a:noAutofit/>
          </a:bodyPr>
          <a:lstStyle>
            <a:lvl1pPr>
              <a:lnSpc>
                <a:spcPct val="80000"/>
              </a:lnSpc>
              <a:defRPr sz="3000" cap="all" baseline="0">
                <a:solidFill>
                  <a:schemeClr val="tx1"/>
                </a:solidFill>
                <a:latin typeface="Franklin Gothic Heavy" panose="020B0903020102020204" pitchFamily="34" charset="0"/>
              </a:defRPr>
            </a:lvl1pPr>
          </a:lstStyle>
          <a:p>
            <a:r>
              <a:rPr lang="en-US"/>
              <a:t>CLICK TO EDIT MASTER TITLE STYLE</a:t>
            </a:r>
          </a:p>
        </p:txBody>
      </p:sp>
      <p:sp>
        <p:nvSpPr>
          <p:cNvPr id="12" name="Subtitle 2">
            <a:extLst>
              <a:ext uri="{FF2B5EF4-FFF2-40B4-BE49-F238E27FC236}">
                <a16:creationId xmlns:a16="http://schemas.microsoft.com/office/drawing/2014/main" id="{AE482266-34A7-436D-B5B6-CA9CF08EB1D8}"/>
              </a:ext>
            </a:extLst>
          </p:cNvPr>
          <p:cNvSpPr>
            <a:spLocks noGrp="1"/>
          </p:cNvSpPr>
          <p:nvPr>
            <p:ph type="subTitle" idx="13" hasCustomPrompt="1"/>
          </p:nvPr>
        </p:nvSpPr>
        <p:spPr>
          <a:xfrm>
            <a:off x="428035" y="925173"/>
            <a:ext cx="11168220" cy="287729"/>
          </a:xfrm>
        </p:spPr>
        <p:txBody>
          <a:bodyPr lIns="0" tIns="45720" rIns="0" bIns="45720" anchor="ctr">
            <a:noAutofit/>
          </a:bodyPr>
          <a:lstStyle>
            <a:lvl1pPr marL="0" indent="0" algn="l">
              <a:lnSpc>
                <a:spcPct val="80000"/>
              </a:lnSpc>
              <a:spcBef>
                <a:spcPts val="0"/>
              </a:spcBef>
              <a:buNone/>
              <a:defRPr sz="1600" b="0" cap="all" baseline="0">
                <a:solidFill>
                  <a:schemeClr val="bg1">
                    <a:lumMod val="65000"/>
                  </a:schemeClr>
                </a:solidFill>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27" name="Group 4">
            <a:extLst>
              <a:ext uri="{FF2B5EF4-FFF2-40B4-BE49-F238E27FC236}">
                <a16:creationId xmlns:a16="http://schemas.microsoft.com/office/drawing/2014/main" id="{F0F62B8B-D4AE-41C7-923D-B49CB81639C0}"/>
              </a:ext>
            </a:extLst>
          </p:cNvPr>
          <p:cNvGrpSpPr>
            <a:grpSpLocks noChangeAspect="1"/>
          </p:cNvGrpSpPr>
          <p:nvPr userDrawn="1"/>
        </p:nvGrpSpPr>
        <p:grpSpPr bwMode="auto">
          <a:xfrm>
            <a:off x="417382" y="6219825"/>
            <a:ext cx="1173293" cy="561975"/>
            <a:chOff x="5557" y="2809"/>
            <a:chExt cx="1712" cy="820"/>
          </a:xfrm>
        </p:grpSpPr>
        <p:sp>
          <p:nvSpPr>
            <p:cNvPr id="28" name="Freeform 5">
              <a:extLst>
                <a:ext uri="{FF2B5EF4-FFF2-40B4-BE49-F238E27FC236}">
                  <a16:creationId xmlns:a16="http://schemas.microsoft.com/office/drawing/2014/main" id="{A56F01BD-6A36-476C-818C-2C829F236DF3}"/>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a:extLst>
                <a:ext uri="{FF2B5EF4-FFF2-40B4-BE49-F238E27FC236}">
                  <a16:creationId xmlns:a16="http://schemas.microsoft.com/office/drawing/2014/main" id="{D90458D1-76BD-468F-A73C-9761B6BFFCA6}"/>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7">
              <a:extLst>
                <a:ext uri="{FF2B5EF4-FFF2-40B4-BE49-F238E27FC236}">
                  <a16:creationId xmlns:a16="http://schemas.microsoft.com/office/drawing/2014/main" id="{E81E3326-CB79-4272-8B4C-74E0B4F2E0C3}"/>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8">
              <a:extLst>
                <a:ext uri="{FF2B5EF4-FFF2-40B4-BE49-F238E27FC236}">
                  <a16:creationId xmlns:a16="http://schemas.microsoft.com/office/drawing/2014/main" id="{D567F69D-6F3F-41BF-815B-92EBE9FE939D}"/>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9">
              <a:extLst>
                <a:ext uri="{FF2B5EF4-FFF2-40B4-BE49-F238E27FC236}">
                  <a16:creationId xmlns:a16="http://schemas.microsoft.com/office/drawing/2014/main" id="{1FAD41E6-AFE6-4716-8308-1438F3E73AF2}"/>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0">
              <a:extLst>
                <a:ext uri="{FF2B5EF4-FFF2-40B4-BE49-F238E27FC236}">
                  <a16:creationId xmlns:a16="http://schemas.microsoft.com/office/drawing/2014/main" id="{5172D5F2-9A50-4BF8-9E8E-02EF865CEEE2}"/>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1">
              <a:extLst>
                <a:ext uri="{FF2B5EF4-FFF2-40B4-BE49-F238E27FC236}">
                  <a16:creationId xmlns:a16="http://schemas.microsoft.com/office/drawing/2014/main" id="{215444E9-CAFE-4414-96C4-F58283EE993F}"/>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2">
              <a:extLst>
                <a:ext uri="{FF2B5EF4-FFF2-40B4-BE49-F238E27FC236}">
                  <a16:creationId xmlns:a16="http://schemas.microsoft.com/office/drawing/2014/main" id="{58D00821-E8AC-4736-B83A-7E3FF42A60FA}"/>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092702B8-C192-4A46-AD44-96B46FA48FB3}"/>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4">
              <a:extLst>
                <a:ext uri="{FF2B5EF4-FFF2-40B4-BE49-F238E27FC236}">
                  <a16:creationId xmlns:a16="http://schemas.microsoft.com/office/drawing/2014/main" id="{CB511CCC-CC86-41BA-BF98-F36D703E9EDC}"/>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8CE14AC2-D1E5-491B-AFB3-D491FC639FAF}"/>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
              <a:extLst>
                <a:ext uri="{FF2B5EF4-FFF2-40B4-BE49-F238E27FC236}">
                  <a16:creationId xmlns:a16="http://schemas.microsoft.com/office/drawing/2014/main" id="{3E5BC565-2DB8-431F-BA0A-88AC70FDF6D6}"/>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7">
              <a:extLst>
                <a:ext uri="{FF2B5EF4-FFF2-40B4-BE49-F238E27FC236}">
                  <a16:creationId xmlns:a16="http://schemas.microsoft.com/office/drawing/2014/main" id="{75199F8D-2D35-41E2-B7CB-524065C54C57}"/>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
              <a:extLst>
                <a:ext uri="{FF2B5EF4-FFF2-40B4-BE49-F238E27FC236}">
                  <a16:creationId xmlns:a16="http://schemas.microsoft.com/office/drawing/2014/main" id="{7893C5AB-3ADB-4ECB-8D20-598E3F122EE7}"/>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9">
              <a:extLst>
                <a:ext uri="{FF2B5EF4-FFF2-40B4-BE49-F238E27FC236}">
                  <a16:creationId xmlns:a16="http://schemas.microsoft.com/office/drawing/2014/main" id="{81CABD75-0B86-4E2D-A6B2-4B1421B48751}"/>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0">
              <a:extLst>
                <a:ext uri="{FF2B5EF4-FFF2-40B4-BE49-F238E27FC236}">
                  <a16:creationId xmlns:a16="http://schemas.microsoft.com/office/drawing/2014/main" id="{E86B3EA1-6F7B-42F0-BAC5-46B4C3814D3A}"/>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1">
              <a:extLst>
                <a:ext uri="{FF2B5EF4-FFF2-40B4-BE49-F238E27FC236}">
                  <a16:creationId xmlns:a16="http://schemas.microsoft.com/office/drawing/2014/main" id="{3EC6F859-6A0B-4DFB-B0D4-7B70243B3F49}"/>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2">
              <a:extLst>
                <a:ext uri="{FF2B5EF4-FFF2-40B4-BE49-F238E27FC236}">
                  <a16:creationId xmlns:a16="http://schemas.microsoft.com/office/drawing/2014/main" id="{9BA44EDD-EA5B-48D7-A72D-F0B9E86E7DE3}"/>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3">
              <a:extLst>
                <a:ext uri="{FF2B5EF4-FFF2-40B4-BE49-F238E27FC236}">
                  <a16:creationId xmlns:a16="http://schemas.microsoft.com/office/drawing/2014/main" id="{3A31BE68-891E-4EAB-BF37-B478700E8894}"/>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4">
              <a:extLst>
                <a:ext uri="{FF2B5EF4-FFF2-40B4-BE49-F238E27FC236}">
                  <a16:creationId xmlns:a16="http://schemas.microsoft.com/office/drawing/2014/main" id="{4CD7E1F6-151D-47A7-987E-9C2B514AACB9}"/>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5">
              <a:extLst>
                <a:ext uri="{FF2B5EF4-FFF2-40B4-BE49-F238E27FC236}">
                  <a16:creationId xmlns:a16="http://schemas.microsoft.com/office/drawing/2014/main" id="{CE00E521-4A1E-4B82-A1EA-2D06CB70454D}"/>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6">
              <a:extLst>
                <a:ext uri="{FF2B5EF4-FFF2-40B4-BE49-F238E27FC236}">
                  <a16:creationId xmlns:a16="http://schemas.microsoft.com/office/drawing/2014/main" id="{12BAE2C3-F219-4EC7-A682-66C0656C6D8B}"/>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7">
              <a:extLst>
                <a:ext uri="{FF2B5EF4-FFF2-40B4-BE49-F238E27FC236}">
                  <a16:creationId xmlns:a16="http://schemas.microsoft.com/office/drawing/2014/main" id="{03C1E0C5-0659-4849-9809-B1A988CA623E}"/>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8">
              <a:extLst>
                <a:ext uri="{FF2B5EF4-FFF2-40B4-BE49-F238E27FC236}">
                  <a16:creationId xmlns:a16="http://schemas.microsoft.com/office/drawing/2014/main" id="{4E2D1DC4-3D99-4117-9BAD-2B215F339A47}"/>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9">
              <a:extLst>
                <a:ext uri="{FF2B5EF4-FFF2-40B4-BE49-F238E27FC236}">
                  <a16:creationId xmlns:a16="http://schemas.microsoft.com/office/drawing/2014/main" id="{E4C734B4-5D92-428E-A5CF-BF02E71AF65F}"/>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3" name="Freeform 5">
            <a:extLst>
              <a:ext uri="{FF2B5EF4-FFF2-40B4-BE49-F238E27FC236}">
                <a16:creationId xmlns:a16="http://schemas.microsoft.com/office/drawing/2014/main" id="{0CB9C3E4-873B-4A04-8C02-48338A0123B3}"/>
              </a:ext>
            </a:extLst>
          </p:cNvPr>
          <p:cNvSpPr>
            <a:spLocks/>
          </p:cNvSpPr>
          <p:nvPr userDrawn="1"/>
        </p:nvSpPr>
        <p:spPr bwMode="auto">
          <a:xfrm>
            <a:off x="11733553" y="6336172"/>
            <a:ext cx="458447" cy="521828"/>
          </a:xfrm>
          <a:custGeom>
            <a:avLst/>
            <a:gdLst>
              <a:gd name="T0" fmla="*/ 124 w 124"/>
              <a:gd name="T1" fmla="*/ 47 h 141"/>
              <a:gd name="T2" fmla="*/ 124 w 124"/>
              <a:gd name="T3" fmla="*/ 0 h 141"/>
              <a:gd name="T4" fmla="*/ 0 w 124"/>
              <a:gd name="T5" fmla="*/ 141 h 141"/>
              <a:gd name="T6" fmla="*/ 44 w 124"/>
              <a:gd name="T7" fmla="*/ 141 h 141"/>
              <a:gd name="T8" fmla="*/ 124 w 124"/>
              <a:gd name="T9" fmla="*/ 47 h 141"/>
            </a:gdLst>
            <a:ahLst/>
            <a:cxnLst>
              <a:cxn ang="0">
                <a:pos x="T0" y="T1"/>
              </a:cxn>
              <a:cxn ang="0">
                <a:pos x="T2" y="T3"/>
              </a:cxn>
              <a:cxn ang="0">
                <a:pos x="T4" y="T5"/>
              </a:cxn>
              <a:cxn ang="0">
                <a:pos x="T6" y="T7"/>
              </a:cxn>
              <a:cxn ang="0">
                <a:pos x="T8" y="T9"/>
              </a:cxn>
            </a:cxnLst>
            <a:rect l="0" t="0" r="r" b="b"/>
            <a:pathLst>
              <a:path w="124" h="141">
                <a:moveTo>
                  <a:pt x="124" y="47"/>
                </a:moveTo>
                <a:cubicBezTo>
                  <a:pt x="124" y="0"/>
                  <a:pt x="124" y="0"/>
                  <a:pt x="124" y="0"/>
                </a:cubicBezTo>
                <a:cubicBezTo>
                  <a:pt x="70" y="34"/>
                  <a:pt x="27" y="83"/>
                  <a:pt x="0" y="141"/>
                </a:cubicBezTo>
                <a:cubicBezTo>
                  <a:pt x="44" y="141"/>
                  <a:pt x="44" y="141"/>
                  <a:pt x="44" y="141"/>
                </a:cubicBezTo>
                <a:cubicBezTo>
                  <a:pt x="64" y="105"/>
                  <a:pt x="91" y="72"/>
                  <a:pt x="124" y="47"/>
                </a:cubicBezTo>
                <a:close/>
              </a:path>
            </a:pathLst>
          </a:custGeom>
          <a:solidFill>
            <a:srgbClr val="42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nvGrpSpPr>
          <p:cNvPr id="54" name="Group 4">
            <a:extLst>
              <a:ext uri="{FF2B5EF4-FFF2-40B4-BE49-F238E27FC236}">
                <a16:creationId xmlns:a16="http://schemas.microsoft.com/office/drawing/2014/main" id="{5525C7AA-D9A3-4B42-9F45-96FF2044D50C}"/>
              </a:ext>
            </a:extLst>
          </p:cNvPr>
          <p:cNvGrpSpPr>
            <a:grpSpLocks/>
          </p:cNvGrpSpPr>
          <p:nvPr userDrawn="1"/>
        </p:nvGrpSpPr>
        <p:grpSpPr bwMode="auto">
          <a:xfrm>
            <a:off x="442615" y="1199910"/>
            <a:ext cx="2194560" cy="54864"/>
            <a:chOff x="4427" y="3199"/>
            <a:chExt cx="1196" cy="66"/>
          </a:xfrm>
        </p:grpSpPr>
        <p:sp>
          <p:nvSpPr>
            <p:cNvPr id="55" name="AutoShape 3">
              <a:extLst>
                <a:ext uri="{FF2B5EF4-FFF2-40B4-BE49-F238E27FC236}">
                  <a16:creationId xmlns:a16="http://schemas.microsoft.com/office/drawing/2014/main" id="{013F59D8-5993-455E-BE52-2F3942028579}"/>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
              <a:extLst>
                <a:ext uri="{FF2B5EF4-FFF2-40B4-BE49-F238E27FC236}">
                  <a16:creationId xmlns:a16="http://schemas.microsoft.com/office/drawing/2014/main" id="{CE1C62C3-B819-4897-B6EC-53AB5180D4DD}"/>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6">
              <a:extLst>
                <a:ext uri="{FF2B5EF4-FFF2-40B4-BE49-F238E27FC236}">
                  <a16:creationId xmlns:a16="http://schemas.microsoft.com/office/drawing/2014/main" id="{F303275B-1744-4B99-883E-5AA2A3AD2954}"/>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
              <a:extLst>
                <a:ext uri="{FF2B5EF4-FFF2-40B4-BE49-F238E27FC236}">
                  <a16:creationId xmlns:a16="http://schemas.microsoft.com/office/drawing/2014/main" id="{FF99098A-52C1-4A81-9609-21BDF41A03A6}"/>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
              <a:extLst>
                <a:ext uri="{FF2B5EF4-FFF2-40B4-BE49-F238E27FC236}">
                  <a16:creationId xmlns:a16="http://schemas.microsoft.com/office/drawing/2014/main" id="{6C359FDC-0D9C-4ADF-BC04-1D2197F549B4}"/>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
              <a:extLst>
                <a:ext uri="{FF2B5EF4-FFF2-40B4-BE49-F238E27FC236}">
                  <a16:creationId xmlns:a16="http://schemas.microsoft.com/office/drawing/2014/main" id="{E4FD9FB4-0B70-499B-94F9-E0FC6EAB516E}"/>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0">
              <a:extLst>
                <a:ext uri="{FF2B5EF4-FFF2-40B4-BE49-F238E27FC236}">
                  <a16:creationId xmlns:a16="http://schemas.microsoft.com/office/drawing/2014/main" id="{DC6ED57E-E500-42A3-8D5E-3FD6D2E9F881}"/>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40856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1310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750AB46-1BD4-4BB5-B824-C900C1CB844B}"/>
              </a:ext>
            </a:extLst>
          </p:cNvPr>
          <p:cNvGrpSpPr/>
          <p:nvPr userDrawn="1"/>
        </p:nvGrpSpPr>
        <p:grpSpPr>
          <a:xfrm>
            <a:off x="2733522" y="1371600"/>
            <a:ext cx="6724956" cy="2560638"/>
            <a:chOff x="706438" y="1352550"/>
            <a:chExt cx="10977563" cy="4179888"/>
          </a:xfrm>
        </p:grpSpPr>
        <p:sp>
          <p:nvSpPr>
            <p:cNvPr id="4" name="Freeform 7">
              <a:extLst>
                <a:ext uri="{FF2B5EF4-FFF2-40B4-BE49-F238E27FC236}">
                  <a16:creationId xmlns:a16="http://schemas.microsoft.com/office/drawing/2014/main" id="{BB1DBA77-2EE8-496B-8D96-5C7FAD28E96B}"/>
                </a:ext>
              </a:extLst>
            </p:cNvPr>
            <p:cNvSpPr>
              <a:spLocks/>
            </p:cNvSpPr>
            <p:nvPr/>
          </p:nvSpPr>
          <p:spPr bwMode="auto">
            <a:xfrm>
              <a:off x="706438" y="4792663"/>
              <a:ext cx="10977563" cy="614363"/>
            </a:xfrm>
            <a:custGeom>
              <a:avLst/>
              <a:gdLst>
                <a:gd name="T0" fmla="*/ 3458 w 6915"/>
                <a:gd name="T1" fmla="*/ 0 h 388"/>
                <a:gd name="T2" fmla="*/ 3154 w 6915"/>
                <a:gd name="T3" fmla="*/ 0 h 388"/>
                <a:gd name="T4" fmla="*/ 3154 w 6915"/>
                <a:gd name="T5" fmla="*/ 89 h 388"/>
                <a:gd name="T6" fmla="*/ 2989 w 6915"/>
                <a:gd name="T7" fmla="*/ 89 h 388"/>
                <a:gd name="T8" fmla="*/ 2935 w 6915"/>
                <a:gd name="T9" fmla="*/ 2 h 388"/>
                <a:gd name="T10" fmla="*/ 2663 w 6915"/>
                <a:gd name="T11" fmla="*/ 5 h 388"/>
                <a:gd name="T12" fmla="*/ 2663 w 6915"/>
                <a:gd name="T13" fmla="*/ 89 h 388"/>
                <a:gd name="T14" fmla="*/ 2472 w 6915"/>
                <a:gd name="T15" fmla="*/ 89 h 388"/>
                <a:gd name="T16" fmla="*/ 2472 w 6915"/>
                <a:gd name="T17" fmla="*/ 8 h 388"/>
                <a:gd name="T18" fmla="*/ 590 w 6915"/>
                <a:gd name="T19" fmla="*/ 85 h 388"/>
                <a:gd name="T20" fmla="*/ 590 w 6915"/>
                <a:gd name="T21" fmla="*/ 89 h 388"/>
                <a:gd name="T22" fmla="*/ 542 w 6915"/>
                <a:gd name="T23" fmla="*/ 89 h 388"/>
                <a:gd name="T24" fmla="*/ 0 w 6915"/>
                <a:gd name="T25" fmla="*/ 194 h 388"/>
                <a:gd name="T26" fmla="*/ 3458 w 6915"/>
                <a:gd name="T27" fmla="*/ 388 h 388"/>
                <a:gd name="T28" fmla="*/ 6915 w 6915"/>
                <a:gd name="T29" fmla="*/ 194 h 388"/>
                <a:gd name="T30" fmla="*/ 5720 w 6915"/>
                <a:gd name="T31" fmla="*/ 47 h 388"/>
                <a:gd name="T32" fmla="*/ 5678 w 6915"/>
                <a:gd name="T33" fmla="*/ 173 h 388"/>
                <a:gd name="T34" fmla="*/ 5392 w 6915"/>
                <a:gd name="T35" fmla="*/ 246 h 388"/>
                <a:gd name="T36" fmla="*/ 5392 w 6915"/>
                <a:gd name="T37" fmla="*/ 246 h 388"/>
                <a:gd name="T38" fmla="*/ 5390 w 6915"/>
                <a:gd name="T39" fmla="*/ 246 h 388"/>
                <a:gd name="T40" fmla="*/ 4917 w 6915"/>
                <a:gd name="T41" fmla="*/ 264 h 388"/>
                <a:gd name="T42" fmla="*/ 4520 w 6915"/>
                <a:gd name="T43" fmla="*/ 255 h 388"/>
                <a:gd name="T44" fmla="*/ 4520 w 6915"/>
                <a:gd name="T45" fmla="*/ 255 h 388"/>
                <a:gd name="T46" fmla="*/ 4520 w 6915"/>
                <a:gd name="T47" fmla="*/ 255 h 388"/>
                <a:gd name="T48" fmla="*/ 4921 w 6915"/>
                <a:gd name="T49" fmla="*/ 18 h 388"/>
                <a:gd name="T50" fmla="*/ 3458 w 6915"/>
                <a:gd name="T51"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15" h="388">
                  <a:moveTo>
                    <a:pt x="3458" y="0"/>
                  </a:moveTo>
                  <a:cubicBezTo>
                    <a:pt x="3355" y="0"/>
                    <a:pt x="3254" y="0"/>
                    <a:pt x="3154" y="0"/>
                  </a:cubicBezTo>
                  <a:cubicBezTo>
                    <a:pt x="3154" y="89"/>
                    <a:pt x="3154" y="89"/>
                    <a:pt x="3154" y="89"/>
                  </a:cubicBezTo>
                  <a:cubicBezTo>
                    <a:pt x="2989" y="89"/>
                    <a:pt x="2989" y="89"/>
                    <a:pt x="2989" y="89"/>
                  </a:cubicBezTo>
                  <a:cubicBezTo>
                    <a:pt x="2935" y="2"/>
                    <a:pt x="2935" y="2"/>
                    <a:pt x="2935" y="2"/>
                  </a:cubicBezTo>
                  <a:cubicBezTo>
                    <a:pt x="2843" y="3"/>
                    <a:pt x="2753" y="3"/>
                    <a:pt x="2663" y="5"/>
                  </a:cubicBezTo>
                  <a:cubicBezTo>
                    <a:pt x="2663" y="89"/>
                    <a:pt x="2663" y="89"/>
                    <a:pt x="2663" y="89"/>
                  </a:cubicBezTo>
                  <a:cubicBezTo>
                    <a:pt x="2472" y="89"/>
                    <a:pt x="2472" y="89"/>
                    <a:pt x="2472" y="89"/>
                  </a:cubicBezTo>
                  <a:cubicBezTo>
                    <a:pt x="2472" y="8"/>
                    <a:pt x="2472" y="8"/>
                    <a:pt x="2472" y="8"/>
                  </a:cubicBezTo>
                  <a:cubicBezTo>
                    <a:pt x="1696" y="20"/>
                    <a:pt x="1033" y="48"/>
                    <a:pt x="590" y="85"/>
                  </a:cubicBezTo>
                  <a:cubicBezTo>
                    <a:pt x="590" y="89"/>
                    <a:pt x="590" y="89"/>
                    <a:pt x="590" y="89"/>
                  </a:cubicBezTo>
                  <a:cubicBezTo>
                    <a:pt x="542" y="89"/>
                    <a:pt x="542" y="89"/>
                    <a:pt x="542" y="89"/>
                  </a:cubicBezTo>
                  <a:cubicBezTo>
                    <a:pt x="199" y="120"/>
                    <a:pt x="0" y="155"/>
                    <a:pt x="0" y="194"/>
                  </a:cubicBezTo>
                  <a:cubicBezTo>
                    <a:pt x="0" y="301"/>
                    <a:pt x="1548" y="388"/>
                    <a:pt x="3458" y="388"/>
                  </a:cubicBezTo>
                  <a:cubicBezTo>
                    <a:pt x="5367" y="388"/>
                    <a:pt x="6915" y="301"/>
                    <a:pt x="6915" y="194"/>
                  </a:cubicBezTo>
                  <a:cubicBezTo>
                    <a:pt x="6915" y="135"/>
                    <a:pt x="6452" y="83"/>
                    <a:pt x="5720" y="47"/>
                  </a:cubicBezTo>
                  <a:cubicBezTo>
                    <a:pt x="5705" y="91"/>
                    <a:pt x="5682" y="157"/>
                    <a:pt x="5678" y="173"/>
                  </a:cubicBezTo>
                  <a:cubicBezTo>
                    <a:pt x="5678" y="173"/>
                    <a:pt x="5412" y="246"/>
                    <a:pt x="5392" y="246"/>
                  </a:cubicBezTo>
                  <a:cubicBezTo>
                    <a:pt x="5392" y="246"/>
                    <a:pt x="5392" y="246"/>
                    <a:pt x="5392" y="246"/>
                  </a:cubicBezTo>
                  <a:cubicBezTo>
                    <a:pt x="5391" y="246"/>
                    <a:pt x="5391" y="246"/>
                    <a:pt x="5390" y="246"/>
                  </a:cubicBezTo>
                  <a:cubicBezTo>
                    <a:pt x="5357" y="246"/>
                    <a:pt x="4917" y="264"/>
                    <a:pt x="4917" y="264"/>
                  </a:cubicBezTo>
                  <a:cubicBezTo>
                    <a:pt x="4520" y="255"/>
                    <a:pt x="4520" y="255"/>
                    <a:pt x="4520" y="255"/>
                  </a:cubicBezTo>
                  <a:cubicBezTo>
                    <a:pt x="4520" y="255"/>
                    <a:pt x="4520" y="255"/>
                    <a:pt x="4520" y="255"/>
                  </a:cubicBezTo>
                  <a:cubicBezTo>
                    <a:pt x="4520" y="255"/>
                    <a:pt x="4520" y="255"/>
                    <a:pt x="4520" y="255"/>
                  </a:cubicBezTo>
                  <a:cubicBezTo>
                    <a:pt x="4500" y="255"/>
                    <a:pt x="4691" y="145"/>
                    <a:pt x="4921" y="18"/>
                  </a:cubicBezTo>
                  <a:cubicBezTo>
                    <a:pt x="4476" y="6"/>
                    <a:pt x="3981" y="0"/>
                    <a:pt x="3458" y="0"/>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 name="Freeform 8">
              <a:extLst>
                <a:ext uri="{FF2B5EF4-FFF2-40B4-BE49-F238E27FC236}">
                  <a16:creationId xmlns:a16="http://schemas.microsoft.com/office/drawing/2014/main" id="{13468C8C-35A3-4A98-8D14-714AD29A2758}"/>
                </a:ext>
              </a:extLst>
            </p:cNvPr>
            <p:cNvSpPr>
              <a:spLocks/>
            </p:cNvSpPr>
            <p:nvPr/>
          </p:nvSpPr>
          <p:spPr bwMode="auto">
            <a:xfrm>
              <a:off x="4440238" y="2101850"/>
              <a:ext cx="1684338" cy="1116013"/>
            </a:xfrm>
            <a:custGeom>
              <a:avLst/>
              <a:gdLst>
                <a:gd name="T0" fmla="*/ 107 w 1061"/>
                <a:gd name="T1" fmla="*/ 476 h 704"/>
                <a:gd name="T2" fmla="*/ 7 w 1061"/>
                <a:gd name="T3" fmla="*/ 585 h 704"/>
                <a:gd name="T4" fmla="*/ 242 w 1061"/>
                <a:gd name="T5" fmla="*/ 663 h 704"/>
                <a:gd name="T6" fmla="*/ 968 w 1061"/>
                <a:gd name="T7" fmla="*/ 633 h 704"/>
                <a:gd name="T8" fmla="*/ 811 w 1061"/>
                <a:gd name="T9" fmla="*/ 392 h 704"/>
                <a:gd name="T10" fmla="*/ 562 w 1061"/>
                <a:gd name="T11" fmla="*/ 49 h 704"/>
                <a:gd name="T12" fmla="*/ 261 w 1061"/>
                <a:gd name="T13" fmla="*/ 232 h 704"/>
                <a:gd name="T14" fmla="*/ 69 w 1061"/>
                <a:gd name="T15" fmla="*/ 337 h 704"/>
                <a:gd name="T16" fmla="*/ 107 w 1061"/>
                <a:gd name="T17" fmla="*/ 476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1" h="704">
                  <a:moveTo>
                    <a:pt x="107" y="476"/>
                  </a:moveTo>
                  <a:cubicBezTo>
                    <a:pt x="107" y="476"/>
                    <a:pt x="0" y="486"/>
                    <a:pt x="7" y="585"/>
                  </a:cubicBezTo>
                  <a:cubicBezTo>
                    <a:pt x="14" y="685"/>
                    <a:pt x="152" y="663"/>
                    <a:pt x="242" y="663"/>
                  </a:cubicBezTo>
                  <a:cubicBezTo>
                    <a:pt x="333" y="663"/>
                    <a:pt x="858" y="704"/>
                    <a:pt x="968" y="633"/>
                  </a:cubicBezTo>
                  <a:cubicBezTo>
                    <a:pt x="1061" y="573"/>
                    <a:pt x="1051" y="406"/>
                    <a:pt x="811" y="392"/>
                  </a:cubicBezTo>
                  <a:cubicBezTo>
                    <a:pt x="797" y="391"/>
                    <a:pt x="946" y="118"/>
                    <a:pt x="562" y="49"/>
                  </a:cubicBezTo>
                  <a:cubicBezTo>
                    <a:pt x="294" y="0"/>
                    <a:pt x="261" y="232"/>
                    <a:pt x="261" y="232"/>
                  </a:cubicBezTo>
                  <a:cubicBezTo>
                    <a:pt x="261" y="232"/>
                    <a:pt x="118" y="212"/>
                    <a:pt x="69" y="337"/>
                  </a:cubicBezTo>
                  <a:cubicBezTo>
                    <a:pt x="32" y="432"/>
                    <a:pt x="107" y="476"/>
                    <a:pt x="107" y="476"/>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 name="Freeform 9">
              <a:extLst>
                <a:ext uri="{FF2B5EF4-FFF2-40B4-BE49-F238E27FC236}">
                  <a16:creationId xmlns:a16="http://schemas.microsoft.com/office/drawing/2014/main" id="{753B89A7-6A6A-4E60-BEBF-C1BB2668CE21}"/>
                </a:ext>
              </a:extLst>
            </p:cNvPr>
            <p:cNvSpPr>
              <a:spLocks/>
            </p:cNvSpPr>
            <p:nvPr/>
          </p:nvSpPr>
          <p:spPr bwMode="auto">
            <a:xfrm>
              <a:off x="5300663" y="1952625"/>
              <a:ext cx="955675" cy="633413"/>
            </a:xfrm>
            <a:custGeom>
              <a:avLst/>
              <a:gdLst>
                <a:gd name="T0" fmla="*/ 61 w 602"/>
                <a:gd name="T1" fmla="*/ 270 h 399"/>
                <a:gd name="T2" fmla="*/ 4 w 602"/>
                <a:gd name="T3" fmla="*/ 332 h 399"/>
                <a:gd name="T4" fmla="*/ 137 w 602"/>
                <a:gd name="T5" fmla="*/ 376 h 399"/>
                <a:gd name="T6" fmla="*/ 549 w 602"/>
                <a:gd name="T7" fmla="*/ 359 h 399"/>
                <a:gd name="T8" fmla="*/ 460 w 602"/>
                <a:gd name="T9" fmla="*/ 222 h 399"/>
                <a:gd name="T10" fmla="*/ 319 w 602"/>
                <a:gd name="T11" fmla="*/ 27 h 399"/>
                <a:gd name="T12" fmla="*/ 148 w 602"/>
                <a:gd name="T13" fmla="*/ 131 h 399"/>
                <a:gd name="T14" fmla="*/ 39 w 602"/>
                <a:gd name="T15" fmla="*/ 191 h 399"/>
                <a:gd name="T16" fmla="*/ 61 w 602"/>
                <a:gd name="T17" fmla="*/ 27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2" h="399">
                  <a:moveTo>
                    <a:pt x="61" y="270"/>
                  </a:moveTo>
                  <a:cubicBezTo>
                    <a:pt x="61" y="270"/>
                    <a:pt x="0" y="275"/>
                    <a:pt x="4" y="332"/>
                  </a:cubicBezTo>
                  <a:cubicBezTo>
                    <a:pt x="8" y="388"/>
                    <a:pt x="86" y="376"/>
                    <a:pt x="137" y="376"/>
                  </a:cubicBezTo>
                  <a:cubicBezTo>
                    <a:pt x="189" y="376"/>
                    <a:pt x="487" y="399"/>
                    <a:pt x="549" y="359"/>
                  </a:cubicBezTo>
                  <a:cubicBezTo>
                    <a:pt x="602" y="325"/>
                    <a:pt x="596" y="230"/>
                    <a:pt x="460" y="222"/>
                  </a:cubicBezTo>
                  <a:cubicBezTo>
                    <a:pt x="452" y="222"/>
                    <a:pt x="537" y="67"/>
                    <a:pt x="319" y="27"/>
                  </a:cubicBezTo>
                  <a:cubicBezTo>
                    <a:pt x="167" y="0"/>
                    <a:pt x="148" y="131"/>
                    <a:pt x="148" y="131"/>
                  </a:cubicBezTo>
                  <a:cubicBezTo>
                    <a:pt x="148" y="131"/>
                    <a:pt x="67" y="120"/>
                    <a:pt x="39" y="191"/>
                  </a:cubicBezTo>
                  <a:cubicBezTo>
                    <a:pt x="18" y="245"/>
                    <a:pt x="61" y="270"/>
                    <a:pt x="61" y="270"/>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 name="Freeform 10">
              <a:extLst>
                <a:ext uri="{FF2B5EF4-FFF2-40B4-BE49-F238E27FC236}">
                  <a16:creationId xmlns:a16="http://schemas.microsoft.com/office/drawing/2014/main" id="{54DA17E8-52D2-4A9E-AD27-5C61336F60AD}"/>
                </a:ext>
              </a:extLst>
            </p:cNvPr>
            <p:cNvSpPr>
              <a:spLocks/>
            </p:cNvSpPr>
            <p:nvPr/>
          </p:nvSpPr>
          <p:spPr bwMode="auto">
            <a:xfrm>
              <a:off x="9048750" y="2400300"/>
              <a:ext cx="1320800" cy="873125"/>
            </a:xfrm>
            <a:custGeom>
              <a:avLst/>
              <a:gdLst>
                <a:gd name="T0" fmla="*/ 747 w 832"/>
                <a:gd name="T1" fmla="*/ 373 h 551"/>
                <a:gd name="T2" fmla="*/ 826 w 832"/>
                <a:gd name="T3" fmla="*/ 458 h 551"/>
                <a:gd name="T4" fmla="*/ 642 w 832"/>
                <a:gd name="T5" fmla="*/ 519 h 551"/>
                <a:gd name="T6" fmla="*/ 73 w 832"/>
                <a:gd name="T7" fmla="*/ 496 h 551"/>
                <a:gd name="T8" fmla="*/ 196 w 832"/>
                <a:gd name="T9" fmla="*/ 307 h 551"/>
                <a:gd name="T10" fmla="*/ 391 w 832"/>
                <a:gd name="T11" fmla="*/ 38 h 551"/>
                <a:gd name="T12" fmla="*/ 627 w 832"/>
                <a:gd name="T13" fmla="*/ 182 h 551"/>
                <a:gd name="T14" fmla="*/ 777 w 832"/>
                <a:gd name="T15" fmla="*/ 264 h 551"/>
                <a:gd name="T16" fmla="*/ 747 w 832"/>
                <a:gd name="T17" fmla="*/ 373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2" h="551">
                  <a:moveTo>
                    <a:pt x="747" y="373"/>
                  </a:moveTo>
                  <a:cubicBezTo>
                    <a:pt x="747" y="373"/>
                    <a:pt x="832" y="380"/>
                    <a:pt x="826" y="458"/>
                  </a:cubicBezTo>
                  <a:cubicBezTo>
                    <a:pt x="820" y="536"/>
                    <a:pt x="713" y="519"/>
                    <a:pt x="642" y="519"/>
                  </a:cubicBezTo>
                  <a:cubicBezTo>
                    <a:pt x="571" y="519"/>
                    <a:pt x="160" y="551"/>
                    <a:pt x="73" y="496"/>
                  </a:cubicBezTo>
                  <a:cubicBezTo>
                    <a:pt x="0" y="449"/>
                    <a:pt x="8" y="318"/>
                    <a:pt x="196" y="307"/>
                  </a:cubicBezTo>
                  <a:cubicBezTo>
                    <a:pt x="207" y="306"/>
                    <a:pt x="91" y="92"/>
                    <a:pt x="391" y="38"/>
                  </a:cubicBezTo>
                  <a:cubicBezTo>
                    <a:pt x="601" y="0"/>
                    <a:pt x="627" y="182"/>
                    <a:pt x="627" y="182"/>
                  </a:cubicBezTo>
                  <a:cubicBezTo>
                    <a:pt x="627" y="182"/>
                    <a:pt x="739" y="166"/>
                    <a:pt x="777" y="264"/>
                  </a:cubicBezTo>
                  <a:cubicBezTo>
                    <a:pt x="806" y="338"/>
                    <a:pt x="747" y="373"/>
                    <a:pt x="747" y="373"/>
                  </a:cubicBezTo>
                  <a:close/>
                </a:path>
              </a:pathLst>
            </a:custGeom>
            <a:solidFill>
              <a:srgbClr val="F4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 name="Freeform 11">
              <a:extLst>
                <a:ext uri="{FF2B5EF4-FFF2-40B4-BE49-F238E27FC236}">
                  <a16:creationId xmlns:a16="http://schemas.microsoft.com/office/drawing/2014/main" id="{A1F90236-0056-4213-A896-3750C5A2D671}"/>
                </a:ext>
              </a:extLst>
            </p:cNvPr>
            <p:cNvSpPr>
              <a:spLocks/>
            </p:cNvSpPr>
            <p:nvPr/>
          </p:nvSpPr>
          <p:spPr bwMode="auto">
            <a:xfrm>
              <a:off x="10455275" y="1893888"/>
              <a:ext cx="511175" cy="339725"/>
            </a:xfrm>
            <a:custGeom>
              <a:avLst/>
              <a:gdLst>
                <a:gd name="T0" fmla="*/ 33 w 322"/>
                <a:gd name="T1" fmla="*/ 145 h 214"/>
                <a:gd name="T2" fmla="*/ 2 w 322"/>
                <a:gd name="T3" fmla="*/ 178 h 214"/>
                <a:gd name="T4" fmla="*/ 74 w 322"/>
                <a:gd name="T5" fmla="*/ 202 h 214"/>
                <a:gd name="T6" fmla="*/ 294 w 322"/>
                <a:gd name="T7" fmla="*/ 193 h 214"/>
                <a:gd name="T8" fmla="*/ 247 w 322"/>
                <a:gd name="T9" fmla="*/ 120 h 214"/>
                <a:gd name="T10" fmla="*/ 171 w 322"/>
                <a:gd name="T11" fmla="*/ 15 h 214"/>
                <a:gd name="T12" fmla="*/ 79 w 322"/>
                <a:gd name="T13" fmla="*/ 71 h 214"/>
                <a:gd name="T14" fmla="*/ 21 w 322"/>
                <a:gd name="T15" fmla="*/ 103 h 214"/>
                <a:gd name="T16" fmla="*/ 33 w 322"/>
                <a:gd name="T17" fmla="*/ 14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214">
                  <a:moveTo>
                    <a:pt x="33" y="145"/>
                  </a:moveTo>
                  <a:cubicBezTo>
                    <a:pt x="33" y="145"/>
                    <a:pt x="0" y="148"/>
                    <a:pt x="2" y="178"/>
                  </a:cubicBezTo>
                  <a:cubicBezTo>
                    <a:pt x="5" y="208"/>
                    <a:pt x="46" y="202"/>
                    <a:pt x="74" y="202"/>
                  </a:cubicBezTo>
                  <a:cubicBezTo>
                    <a:pt x="101" y="202"/>
                    <a:pt x="261" y="214"/>
                    <a:pt x="294" y="193"/>
                  </a:cubicBezTo>
                  <a:cubicBezTo>
                    <a:pt x="322" y="175"/>
                    <a:pt x="319" y="124"/>
                    <a:pt x="247" y="120"/>
                  </a:cubicBezTo>
                  <a:cubicBezTo>
                    <a:pt x="242" y="119"/>
                    <a:pt x="287" y="36"/>
                    <a:pt x="171" y="15"/>
                  </a:cubicBezTo>
                  <a:cubicBezTo>
                    <a:pt x="90" y="0"/>
                    <a:pt x="79" y="71"/>
                    <a:pt x="79" y="71"/>
                  </a:cubicBezTo>
                  <a:cubicBezTo>
                    <a:pt x="79" y="71"/>
                    <a:pt x="36" y="65"/>
                    <a:pt x="21" y="103"/>
                  </a:cubicBezTo>
                  <a:cubicBezTo>
                    <a:pt x="10" y="132"/>
                    <a:pt x="33" y="145"/>
                    <a:pt x="33" y="145"/>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 name="Freeform 12">
              <a:extLst>
                <a:ext uri="{FF2B5EF4-FFF2-40B4-BE49-F238E27FC236}">
                  <a16:creationId xmlns:a16="http://schemas.microsoft.com/office/drawing/2014/main" id="{FE88E2CD-DA5A-40AA-A658-DCDBBF6FA377}"/>
                </a:ext>
              </a:extLst>
            </p:cNvPr>
            <p:cNvSpPr>
              <a:spLocks/>
            </p:cNvSpPr>
            <p:nvPr/>
          </p:nvSpPr>
          <p:spPr bwMode="auto">
            <a:xfrm>
              <a:off x="2197100" y="1441450"/>
              <a:ext cx="1319213" cy="873125"/>
            </a:xfrm>
            <a:custGeom>
              <a:avLst/>
              <a:gdLst>
                <a:gd name="T0" fmla="*/ 747 w 831"/>
                <a:gd name="T1" fmla="*/ 373 h 551"/>
                <a:gd name="T2" fmla="*/ 826 w 831"/>
                <a:gd name="T3" fmla="*/ 458 h 551"/>
                <a:gd name="T4" fmla="*/ 641 w 831"/>
                <a:gd name="T5" fmla="*/ 519 h 551"/>
                <a:gd name="T6" fmla="*/ 73 w 831"/>
                <a:gd name="T7" fmla="*/ 496 h 551"/>
                <a:gd name="T8" fmla="*/ 196 w 831"/>
                <a:gd name="T9" fmla="*/ 307 h 551"/>
                <a:gd name="T10" fmla="*/ 391 w 831"/>
                <a:gd name="T11" fmla="*/ 38 h 551"/>
                <a:gd name="T12" fmla="*/ 627 w 831"/>
                <a:gd name="T13" fmla="*/ 181 h 551"/>
                <a:gd name="T14" fmla="*/ 777 w 831"/>
                <a:gd name="T15" fmla="*/ 264 h 551"/>
                <a:gd name="T16" fmla="*/ 747 w 831"/>
                <a:gd name="T17" fmla="*/ 373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1" h="551">
                  <a:moveTo>
                    <a:pt x="747" y="373"/>
                  </a:moveTo>
                  <a:cubicBezTo>
                    <a:pt x="747" y="373"/>
                    <a:pt x="831" y="380"/>
                    <a:pt x="826" y="458"/>
                  </a:cubicBezTo>
                  <a:cubicBezTo>
                    <a:pt x="820" y="536"/>
                    <a:pt x="712" y="519"/>
                    <a:pt x="641" y="519"/>
                  </a:cubicBezTo>
                  <a:cubicBezTo>
                    <a:pt x="570" y="519"/>
                    <a:pt x="159" y="551"/>
                    <a:pt x="73" y="496"/>
                  </a:cubicBezTo>
                  <a:cubicBezTo>
                    <a:pt x="0" y="449"/>
                    <a:pt x="8" y="318"/>
                    <a:pt x="196" y="307"/>
                  </a:cubicBezTo>
                  <a:cubicBezTo>
                    <a:pt x="207" y="306"/>
                    <a:pt x="91" y="92"/>
                    <a:pt x="391" y="38"/>
                  </a:cubicBezTo>
                  <a:cubicBezTo>
                    <a:pt x="601" y="0"/>
                    <a:pt x="627" y="181"/>
                    <a:pt x="627" y="181"/>
                  </a:cubicBezTo>
                  <a:cubicBezTo>
                    <a:pt x="627" y="181"/>
                    <a:pt x="739" y="166"/>
                    <a:pt x="777" y="264"/>
                  </a:cubicBezTo>
                  <a:cubicBezTo>
                    <a:pt x="806" y="338"/>
                    <a:pt x="747" y="373"/>
                    <a:pt x="747" y="373"/>
                  </a:cubicBezTo>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 name="Freeform 13">
              <a:extLst>
                <a:ext uri="{FF2B5EF4-FFF2-40B4-BE49-F238E27FC236}">
                  <a16:creationId xmlns:a16="http://schemas.microsoft.com/office/drawing/2014/main" id="{CCB6D1BC-7114-45FA-A823-D8C836F54EC4}"/>
                </a:ext>
              </a:extLst>
            </p:cNvPr>
            <p:cNvSpPr>
              <a:spLocks/>
            </p:cNvSpPr>
            <p:nvPr/>
          </p:nvSpPr>
          <p:spPr bwMode="auto">
            <a:xfrm>
              <a:off x="8801100" y="2117725"/>
              <a:ext cx="976313" cy="647700"/>
            </a:xfrm>
            <a:custGeom>
              <a:avLst/>
              <a:gdLst>
                <a:gd name="T0" fmla="*/ 553 w 615"/>
                <a:gd name="T1" fmla="*/ 276 h 408"/>
                <a:gd name="T2" fmla="*/ 611 w 615"/>
                <a:gd name="T3" fmla="*/ 339 h 408"/>
                <a:gd name="T4" fmla="*/ 474 w 615"/>
                <a:gd name="T5" fmla="*/ 384 h 408"/>
                <a:gd name="T6" fmla="*/ 54 w 615"/>
                <a:gd name="T7" fmla="*/ 367 h 408"/>
                <a:gd name="T8" fmla="*/ 145 w 615"/>
                <a:gd name="T9" fmla="*/ 227 h 408"/>
                <a:gd name="T10" fmla="*/ 289 w 615"/>
                <a:gd name="T11" fmla="*/ 28 h 408"/>
                <a:gd name="T12" fmla="*/ 464 w 615"/>
                <a:gd name="T13" fmla="*/ 134 h 408"/>
                <a:gd name="T14" fmla="*/ 575 w 615"/>
                <a:gd name="T15" fmla="*/ 195 h 408"/>
                <a:gd name="T16" fmla="*/ 553 w 615"/>
                <a:gd name="T17" fmla="*/ 2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5" h="408">
                  <a:moveTo>
                    <a:pt x="553" y="276"/>
                  </a:moveTo>
                  <a:cubicBezTo>
                    <a:pt x="553" y="276"/>
                    <a:pt x="615" y="281"/>
                    <a:pt x="611" y="339"/>
                  </a:cubicBezTo>
                  <a:cubicBezTo>
                    <a:pt x="607" y="397"/>
                    <a:pt x="527" y="384"/>
                    <a:pt x="474" y="384"/>
                  </a:cubicBezTo>
                  <a:cubicBezTo>
                    <a:pt x="422" y="384"/>
                    <a:pt x="118" y="408"/>
                    <a:pt x="54" y="367"/>
                  </a:cubicBezTo>
                  <a:cubicBezTo>
                    <a:pt x="0" y="332"/>
                    <a:pt x="5" y="235"/>
                    <a:pt x="145" y="227"/>
                  </a:cubicBezTo>
                  <a:cubicBezTo>
                    <a:pt x="153" y="227"/>
                    <a:pt x="66" y="68"/>
                    <a:pt x="289" y="28"/>
                  </a:cubicBezTo>
                  <a:cubicBezTo>
                    <a:pt x="444" y="0"/>
                    <a:pt x="464" y="134"/>
                    <a:pt x="464" y="134"/>
                  </a:cubicBezTo>
                  <a:cubicBezTo>
                    <a:pt x="464" y="134"/>
                    <a:pt x="546" y="122"/>
                    <a:pt x="575" y="195"/>
                  </a:cubicBezTo>
                  <a:cubicBezTo>
                    <a:pt x="596" y="250"/>
                    <a:pt x="553" y="276"/>
                    <a:pt x="553" y="276"/>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 name="Freeform 14">
              <a:extLst>
                <a:ext uri="{FF2B5EF4-FFF2-40B4-BE49-F238E27FC236}">
                  <a16:creationId xmlns:a16="http://schemas.microsoft.com/office/drawing/2014/main" id="{C90DDE09-4951-4ABF-9966-B801F96E33FC}"/>
                </a:ext>
              </a:extLst>
            </p:cNvPr>
            <p:cNvSpPr>
              <a:spLocks/>
            </p:cNvSpPr>
            <p:nvPr/>
          </p:nvSpPr>
          <p:spPr bwMode="auto">
            <a:xfrm>
              <a:off x="7046913" y="4365625"/>
              <a:ext cx="568325" cy="568325"/>
            </a:xfrm>
            <a:custGeom>
              <a:avLst/>
              <a:gdLst>
                <a:gd name="T0" fmla="*/ 246 w 358"/>
                <a:gd name="T1" fmla="*/ 0 h 358"/>
                <a:gd name="T2" fmla="*/ 246 w 358"/>
                <a:gd name="T3" fmla="*/ 0 h 358"/>
                <a:gd name="T4" fmla="*/ 134 w 358"/>
                <a:gd name="T5" fmla="*/ 112 h 358"/>
                <a:gd name="T6" fmla="*/ 134 w 358"/>
                <a:gd name="T7" fmla="*/ 134 h 358"/>
                <a:gd name="T8" fmla="*/ 112 w 358"/>
                <a:gd name="T9" fmla="*/ 134 h 358"/>
                <a:gd name="T10" fmla="*/ 0 w 358"/>
                <a:gd name="T11" fmla="*/ 246 h 358"/>
                <a:gd name="T12" fmla="*/ 112 w 358"/>
                <a:gd name="T13" fmla="*/ 358 h 358"/>
                <a:gd name="T14" fmla="*/ 134 w 358"/>
                <a:gd name="T15" fmla="*/ 358 h 358"/>
                <a:gd name="T16" fmla="*/ 358 w 358"/>
                <a:gd name="T17" fmla="*/ 358 h 358"/>
                <a:gd name="T18" fmla="*/ 358 w 358"/>
                <a:gd name="T19" fmla="*/ 134 h 358"/>
                <a:gd name="T20" fmla="*/ 358 w 358"/>
                <a:gd name="T21" fmla="*/ 112 h 358"/>
                <a:gd name="T22" fmla="*/ 246 w 358"/>
                <a:gd name="T23"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8" h="358">
                  <a:moveTo>
                    <a:pt x="246" y="0"/>
                  </a:moveTo>
                  <a:cubicBezTo>
                    <a:pt x="246" y="0"/>
                    <a:pt x="246" y="0"/>
                    <a:pt x="246" y="0"/>
                  </a:cubicBezTo>
                  <a:cubicBezTo>
                    <a:pt x="184" y="0"/>
                    <a:pt x="134" y="51"/>
                    <a:pt x="134" y="112"/>
                  </a:cubicBezTo>
                  <a:cubicBezTo>
                    <a:pt x="134" y="134"/>
                    <a:pt x="134" y="134"/>
                    <a:pt x="134" y="134"/>
                  </a:cubicBezTo>
                  <a:cubicBezTo>
                    <a:pt x="112" y="134"/>
                    <a:pt x="112" y="134"/>
                    <a:pt x="112" y="134"/>
                  </a:cubicBezTo>
                  <a:cubicBezTo>
                    <a:pt x="50" y="134"/>
                    <a:pt x="0" y="184"/>
                    <a:pt x="0" y="246"/>
                  </a:cubicBezTo>
                  <a:cubicBezTo>
                    <a:pt x="0" y="308"/>
                    <a:pt x="51" y="358"/>
                    <a:pt x="112" y="358"/>
                  </a:cubicBezTo>
                  <a:cubicBezTo>
                    <a:pt x="134" y="358"/>
                    <a:pt x="134" y="358"/>
                    <a:pt x="134" y="358"/>
                  </a:cubicBezTo>
                  <a:cubicBezTo>
                    <a:pt x="358" y="358"/>
                    <a:pt x="358" y="358"/>
                    <a:pt x="358" y="358"/>
                  </a:cubicBezTo>
                  <a:cubicBezTo>
                    <a:pt x="358" y="134"/>
                    <a:pt x="358" y="134"/>
                    <a:pt x="358" y="134"/>
                  </a:cubicBezTo>
                  <a:cubicBezTo>
                    <a:pt x="358" y="112"/>
                    <a:pt x="358" y="112"/>
                    <a:pt x="358" y="112"/>
                  </a:cubicBezTo>
                  <a:cubicBezTo>
                    <a:pt x="358" y="50"/>
                    <a:pt x="308" y="0"/>
                    <a:pt x="24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 name="Freeform 15">
              <a:extLst>
                <a:ext uri="{FF2B5EF4-FFF2-40B4-BE49-F238E27FC236}">
                  <a16:creationId xmlns:a16="http://schemas.microsoft.com/office/drawing/2014/main" id="{997CDB1F-E4A1-4B7A-A4C3-3F56E494A2DB}"/>
                </a:ext>
              </a:extLst>
            </p:cNvPr>
            <p:cNvSpPr>
              <a:spLocks noEditPoints="1"/>
            </p:cNvSpPr>
            <p:nvPr/>
          </p:nvSpPr>
          <p:spPr bwMode="auto">
            <a:xfrm>
              <a:off x="10706100" y="2863850"/>
              <a:ext cx="536575" cy="409575"/>
            </a:xfrm>
            <a:custGeom>
              <a:avLst/>
              <a:gdLst>
                <a:gd name="T0" fmla="*/ 165 w 338"/>
                <a:gd name="T1" fmla="*/ 227 h 258"/>
                <a:gd name="T2" fmla="*/ 203 w 338"/>
                <a:gd name="T3" fmla="*/ 240 h 258"/>
                <a:gd name="T4" fmla="*/ 200 w 338"/>
                <a:gd name="T5" fmla="*/ 248 h 258"/>
                <a:gd name="T6" fmla="*/ 166 w 338"/>
                <a:gd name="T7" fmla="*/ 233 h 258"/>
                <a:gd name="T8" fmla="*/ 232 w 338"/>
                <a:gd name="T9" fmla="*/ 246 h 258"/>
                <a:gd name="T10" fmla="*/ 272 w 338"/>
                <a:gd name="T11" fmla="*/ 254 h 258"/>
                <a:gd name="T12" fmla="*/ 231 w 338"/>
                <a:gd name="T13" fmla="*/ 255 h 258"/>
                <a:gd name="T14" fmla="*/ 227 w 338"/>
                <a:gd name="T15" fmla="*/ 250 h 258"/>
                <a:gd name="T16" fmla="*/ 118 w 338"/>
                <a:gd name="T17" fmla="*/ 185 h 258"/>
                <a:gd name="T18" fmla="*/ 126 w 338"/>
                <a:gd name="T19" fmla="*/ 181 h 258"/>
                <a:gd name="T20" fmla="*/ 148 w 338"/>
                <a:gd name="T21" fmla="*/ 214 h 258"/>
                <a:gd name="T22" fmla="*/ 141 w 338"/>
                <a:gd name="T23" fmla="*/ 215 h 258"/>
                <a:gd name="T24" fmla="*/ 297 w 338"/>
                <a:gd name="T25" fmla="*/ 248 h 258"/>
                <a:gd name="T26" fmla="*/ 338 w 338"/>
                <a:gd name="T27" fmla="*/ 246 h 258"/>
                <a:gd name="T28" fmla="*/ 298 w 338"/>
                <a:gd name="T29" fmla="*/ 257 h 258"/>
                <a:gd name="T30" fmla="*/ 293 w 338"/>
                <a:gd name="T31" fmla="*/ 253 h 258"/>
                <a:gd name="T32" fmla="*/ 101 w 338"/>
                <a:gd name="T33" fmla="*/ 144 h 258"/>
                <a:gd name="T34" fmla="*/ 79 w 338"/>
                <a:gd name="T35" fmla="*/ 118 h 258"/>
                <a:gd name="T36" fmla="*/ 84 w 338"/>
                <a:gd name="T37" fmla="*/ 110 h 258"/>
                <a:gd name="T38" fmla="*/ 100 w 338"/>
                <a:gd name="T39" fmla="*/ 116 h 258"/>
                <a:gd name="T40" fmla="*/ 105 w 338"/>
                <a:gd name="T41" fmla="*/ 123 h 258"/>
                <a:gd name="T42" fmla="*/ 118 w 338"/>
                <a:gd name="T43" fmla="*/ 133 h 258"/>
                <a:gd name="T44" fmla="*/ 108 w 338"/>
                <a:gd name="T45" fmla="*/ 134 h 258"/>
                <a:gd name="T46" fmla="*/ 114 w 338"/>
                <a:gd name="T47" fmla="*/ 154 h 258"/>
                <a:gd name="T48" fmla="*/ 108 w 338"/>
                <a:gd name="T49" fmla="*/ 160 h 258"/>
                <a:gd name="T50" fmla="*/ 138 w 338"/>
                <a:gd name="T51" fmla="*/ 137 h 258"/>
                <a:gd name="T52" fmla="*/ 178 w 338"/>
                <a:gd name="T53" fmla="*/ 131 h 258"/>
                <a:gd name="T54" fmla="*/ 180 w 338"/>
                <a:gd name="T55" fmla="*/ 140 h 258"/>
                <a:gd name="T56" fmla="*/ 141 w 338"/>
                <a:gd name="T57" fmla="*/ 142 h 258"/>
                <a:gd name="T58" fmla="*/ 55 w 338"/>
                <a:gd name="T59" fmla="*/ 98 h 258"/>
                <a:gd name="T60" fmla="*/ 33 w 338"/>
                <a:gd name="T61" fmla="*/ 63 h 258"/>
                <a:gd name="T62" fmla="*/ 62 w 338"/>
                <a:gd name="T63" fmla="*/ 91 h 258"/>
                <a:gd name="T64" fmla="*/ 57 w 338"/>
                <a:gd name="T65" fmla="*/ 99 h 258"/>
                <a:gd name="T66" fmla="*/ 94 w 338"/>
                <a:gd name="T67" fmla="*/ 90 h 258"/>
                <a:gd name="T68" fmla="*/ 103 w 338"/>
                <a:gd name="T69" fmla="*/ 54 h 258"/>
                <a:gd name="T70" fmla="*/ 109 w 338"/>
                <a:gd name="T71" fmla="*/ 51 h 258"/>
                <a:gd name="T72" fmla="*/ 111 w 338"/>
                <a:gd name="T73" fmla="*/ 58 h 258"/>
                <a:gd name="T74" fmla="*/ 99 w 338"/>
                <a:gd name="T75" fmla="*/ 95 h 258"/>
                <a:gd name="T76" fmla="*/ 94 w 338"/>
                <a:gd name="T77" fmla="*/ 90 h 258"/>
                <a:gd name="T78" fmla="*/ 204 w 338"/>
                <a:gd name="T79" fmla="*/ 120 h 258"/>
                <a:gd name="T80" fmla="*/ 234 w 338"/>
                <a:gd name="T81" fmla="*/ 94 h 258"/>
                <a:gd name="T82" fmla="*/ 209 w 338"/>
                <a:gd name="T83" fmla="*/ 127 h 258"/>
                <a:gd name="T84" fmla="*/ 203 w 338"/>
                <a:gd name="T85" fmla="*/ 126 h 258"/>
                <a:gd name="T86" fmla="*/ 1 w 338"/>
                <a:gd name="T87" fmla="*/ 17 h 258"/>
                <a:gd name="T88" fmla="*/ 10 w 338"/>
                <a:gd name="T89" fmla="*/ 13 h 258"/>
                <a:gd name="T90" fmla="*/ 21 w 338"/>
                <a:gd name="T91" fmla="*/ 45 h 258"/>
                <a:gd name="T92" fmla="*/ 15 w 338"/>
                <a:gd name="T93" fmla="*/ 44 h 258"/>
                <a:gd name="T94" fmla="*/ 120 w 338"/>
                <a:gd name="T95" fmla="*/ 27 h 258"/>
                <a:gd name="T96" fmla="*/ 158 w 338"/>
                <a:gd name="T97" fmla="*/ 9 h 258"/>
                <a:gd name="T98" fmla="*/ 127 w 338"/>
                <a:gd name="T99" fmla="*/ 33 h 258"/>
                <a:gd name="T100" fmla="*/ 120 w 338"/>
                <a:gd name="T101" fmla="*/ 34 h 258"/>
                <a:gd name="T102" fmla="*/ 238 w 338"/>
                <a:gd name="T103" fmla="*/ 47 h 258"/>
                <a:gd name="T104" fmla="*/ 237 w 338"/>
                <a:gd name="T105" fmla="*/ 30 h 258"/>
                <a:gd name="T106" fmla="*/ 247 w 338"/>
                <a:gd name="T107" fmla="*/ 45 h 258"/>
                <a:gd name="T108" fmla="*/ 242 w 338"/>
                <a:gd name="T109" fmla="*/ 74 h 258"/>
                <a:gd name="T110" fmla="*/ 238 w 338"/>
                <a:gd name="T111" fmla="*/ 69 h 258"/>
                <a:gd name="T112" fmla="*/ 183 w 338"/>
                <a:gd name="T113" fmla="*/ 0 h 258"/>
                <a:gd name="T114" fmla="*/ 222 w 338"/>
                <a:gd name="T115" fmla="*/ 15 h 258"/>
                <a:gd name="T116" fmla="*/ 183 w 338"/>
                <a:gd name="T117" fmla="*/ 9 h 258"/>
                <a:gd name="T118" fmla="*/ 178 w 338"/>
                <a:gd name="T119" fmla="*/ 5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8" h="258">
                  <a:moveTo>
                    <a:pt x="166" y="233"/>
                  </a:moveTo>
                  <a:cubicBezTo>
                    <a:pt x="164" y="232"/>
                    <a:pt x="164" y="229"/>
                    <a:pt x="165" y="227"/>
                  </a:cubicBezTo>
                  <a:cubicBezTo>
                    <a:pt x="166" y="225"/>
                    <a:pt x="169" y="224"/>
                    <a:pt x="171" y="226"/>
                  </a:cubicBezTo>
                  <a:cubicBezTo>
                    <a:pt x="181" y="231"/>
                    <a:pt x="192" y="236"/>
                    <a:pt x="203" y="240"/>
                  </a:cubicBezTo>
                  <a:cubicBezTo>
                    <a:pt x="206" y="241"/>
                    <a:pt x="207" y="243"/>
                    <a:pt x="206" y="245"/>
                  </a:cubicBezTo>
                  <a:cubicBezTo>
                    <a:pt x="205" y="248"/>
                    <a:pt x="203" y="249"/>
                    <a:pt x="200" y="248"/>
                  </a:cubicBezTo>
                  <a:cubicBezTo>
                    <a:pt x="195" y="247"/>
                    <a:pt x="190" y="245"/>
                    <a:pt x="186" y="243"/>
                  </a:cubicBezTo>
                  <a:cubicBezTo>
                    <a:pt x="179" y="240"/>
                    <a:pt x="172" y="237"/>
                    <a:pt x="166" y="233"/>
                  </a:cubicBezTo>
                  <a:close/>
                  <a:moveTo>
                    <a:pt x="227" y="250"/>
                  </a:moveTo>
                  <a:cubicBezTo>
                    <a:pt x="227" y="248"/>
                    <a:pt x="229" y="246"/>
                    <a:pt x="232" y="246"/>
                  </a:cubicBezTo>
                  <a:cubicBezTo>
                    <a:pt x="243" y="248"/>
                    <a:pt x="255" y="249"/>
                    <a:pt x="267" y="249"/>
                  </a:cubicBezTo>
                  <a:cubicBezTo>
                    <a:pt x="270" y="249"/>
                    <a:pt x="272" y="251"/>
                    <a:pt x="272" y="254"/>
                  </a:cubicBezTo>
                  <a:cubicBezTo>
                    <a:pt x="272" y="256"/>
                    <a:pt x="270" y="258"/>
                    <a:pt x="267" y="258"/>
                  </a:cubicBezTo>
                  <a:cubicBezTo>
                    <a:pt x="255" y="258"/>
                    <a:pt x="242" y="257"/>
                    <a:pt x="231" y="255"/>
                  </a:cubicBezTo>
                  <a:cubicBezTo>
                    <a:pt x="230" y="255"/>
                    <a:pt x="230" y="255"/>
                    <a:pt x="229" y="255"/>
                  </a:cubicBezTo>
                  <a:cubicBezTo>
                    <a:pt x="228" y="254"/>
                    <a:pt x="226" y="252"/>
                    <a:pt x="227" y="250"/>
                  </a:cubicBezTo>
                  <a:close/>
                  <a:moveTo>
                    <a:pt x="141" y="215"/>
                  </a:moveTo>
                  <a:cubicBezTo>
                    <a:pt x="132" y="206"/>
                    <a:pt x="125" y="196"/>
                    <a:pt x="118" y="185"/>
                  </a:cubicBezTo>
                  <a:cubicBezTo>
                    <a:pt x="117" y="183"/>
                    <a:pt x="118" y="181"/>
                    <a:pt x="120" y="179"/>
                  </a:cubicBezTo>
                  <a:cubicBezTo>
                    <a:pt x="122" y="178"/>
                    <a:pt x="125" y="179"/>
                    <a:pt x="126" y="181"/>
                  </a:cubicBezTo>
                  <a:cubicBezTo>
                    <a:pt x="132" y="191"/>
                    <a:pt x="139" y="200"/>
                    <a:pt x="148" y="208"/>
                  </a:cubicBezTo>
                  <a:cubicBezTo>
                    <a:pt x="150" y="210"/>
                    <a:pt x="150" y="213"/>
                    <a:pt x="148" y="214"/>
                  </a:cubicBezTo>
                  <a:cubicBezTo>
                    <a:pt x="147" y="216"/>
                    <a:pt x="145" y="216"/>
                    <a:pt x="143" y="216"/>
                  </a:cubicBezTo>
                  <a:cubicBezTo>
                    <a:pt x="142" y="215"/>
                    <a:pt x="142" y="215"/>
                    <a:pt x="141" y="215"/>
                  </a:cubicBezTo>
                  <a:close/>
                  <a:moveTo>
                    <a:pt x="293" y="253"/>
                  </a:moveTo>
                  <a:cubicBezTo>
                    <a:pt x="293" y="251"/>
                    <a:pt x="295" y="248"/>
                    <a:pt x="297" y="248"/>
                  </a:cubicBezTo>
                  <a:cubicBezTo>
                    <a:pt x="318" y="246"/>
                    <a:pt x="332" y="243"/>
                    <a:pt x="332" y="243"/>
                  </a:cubicBezTo>
                  <a:cubicBezTo>
                    <a:pt x="335" y="242"/>
                    <a:pt x="337" y="244"/>
                    <a:pt x="338" y="246"/>
                  </a:cubicBezTo>
                  <a:cubicBezTo>
                    <a:pt x="338" y="249"/>
                    <a:pt x="337" y="251"/>
                    <a:pt x="335" y="252"/>
                  </a:cubicBezTo>
                  <a:cubicBezTo>
                    <a:pt x="334" y="252"/>
                    <a:pt x="320" y="255"/>
                    <a:pt x="298" y="257"/>
                  </a:cubicBezTo>
                  <a:cubicBezTo>
                    <a:pt x="297" y="257"/>
                    <a:pt x="296" y="257"/>
                    <a:pt x="296" y="257"/>
                  </a:cubicBezTo>
                  <a:cubicBezTo>
                    <a:pt x="294" y="256"/>
                    <a:pt x="293" y="255"/>
                    <a:pt x="293" y="253"/>
                  </a:cubicBezTo>
                  <a:close/>
                  <a:moveTo>
                    <a:pt x="105" y="157"/>
                  </a:moveTo>
                  <a:cubicBezTo>
                    <a:pt x="103" y="153"/>
                    <a:pt x="102" y="148"/>
                    <a:pt x="101" y="144"/>
                  </a:cubicBezTo>
                  <a:cubicBezTo>
                    <a:pt x="99" y="139"/>
                    <a:pt x="98" y="134"/>
                    <a:pt x="97" y="129"/>
                  </a:cubicBezTo>
                  <a:cubicBezTo>
                    <a:pt x="91" y="126"/>
                    <a:pt x="85" y="122"/>
                    <a:pt x="79" y="118"/>
                  </a:cubicBezTo>
                  <a:cubicBezTo>
                    <a:pt x="77" y="116"/>
                    <a:pt x="77" y="113"/>
                    <a:pt x="78" y="111"/>
                  </a:cubicBezTo>
                  <a:cubicBezTo>
                    <a:pt x="79" y="109"/>
                    <a:pt x="82" y="109"/>
                    <a:pt x="84" y="110"/>
                  </a:cubicBezTo>
                  <a:cubicBezTo>
                    <a:pt x="88" y="113"/>
                    <a:pt x="92" y="116"/>
                    <a:pt x="97" y="118"/>
                  </a:cubicBezTo>
                  <a:cubicBezTo>
                    <a:pt x="97" y="117"/>
                    <a:pt x="98" y="116"/>
                    <a:pt x="100" y="116"/>
                  </a:cubicBezTo>
                  <a:cubicBezTo>
                    <a:pt x="102" y="116"/>
                    <a:pt x="105" y="118"/>
                    <a:pt x="105" y="120"/>
                  </a:cubicBezTo>
                  <a:cubicBezTo>
                    <a:pt x="105" y="121"/>
                    <a:pt x="105" y="122"/>
                    <a:pt x="105" y="123"/>
                  </a:cubicBezTo>
                  <a:cubicBezTo>
                    <a:pt x="109" y="124"/>
                    <a:pt x="112" y="126"/>
                    <a:pt x="115" y="127"/>
                  </a:cubicBezTo>
                  <a:cubicBezTo>
                    <a:pt x="117" y="128"/>
                    <a:pt x="119" y="130"/>
                    <a:pt x="118" y="133"/>
                  </a:cubicBezTo>
                  <a:cubicBezTo>
                    <a:pt x="117" y="135"/>
                    <a:pt x="114" y="136"/>
                    <a:pt x="112" y="135"/>
                  </a:cubicBezTo>
                  <a:cubicBezTo>
                    <a:pt x="111" y="135"/>
                    <a:pt x="109" y="134"/>
                    <a:pt x="108" y="134"/>
                  </a:cubicBezTo>
                  <a:cubicBezTo>
                    <a:pt x="108" y="136"/>
                    <a:pt x="109" y="139"/>
                    <a:pt x="110" y="141"/>
                  </a:cubicBezTo>
                  <a:cubicBezTo>
                    <a:pt x="111" y="146"/>
                    <a:pt x="112" y="150"/>
                    <a:pt x="114" y="154"/>
                  </a:cubicBezTo>
                  <a:cubicBezTo>
                    <a:pt x="114" y="157"/>
                    <a:pt x="113" y="159"/>
                    <a:pt x="111" y="160"/>
                  </a:cubicBezTo>
                  <a:cubicBezTo>
                    <a:pt x="110" y="160"/>
                    <a:pt x="109" y="160"/>
                    <a:pt x="108" y="160"/>
                  </a:cubicBezTo>
                  <a:cubicBezTo>
                    <a:pt x="106" y="160"/>
                    <a:pt x="105" y="159"/>
                    <a:pt x="105" y="157"/>
                  </a:cubicBezTo>
                  <a:close/>
                  <a:moveTo>
                    <a:pt x="138" y="137"/>
                  </a:moveTo>
                  <a:cubicBezTo>
                    <a:pt x="139" y="135"/>
                    <a:pt x="141" y="133"/>
                    <a:pt x="143" y="133"/>
                  </a:cubicBezTo>
                  <a:cubicBezTo>
                    <a:pt x="155" y="135"/>
                    <a:pt x="167" y="134"/>
                    <a:pt x="178" y="131"/>
                  </a:cubicBezTo>
                  <a:cubicBezTo>
                    <a:pt x="180" y="130"/>
                    <a:pt x="183" y="132"/>
                    <a:pt x="183" y="134"/>
                  </a:cubicBezTo>
                  <a:cubicBezTo>
                    <a:pt x="184" y="137"/>
                    <a:pt x="182" y="139"/>
                    <a:pt x="180" y="140"/>
                  </a:cubicBezTo>
                  <a:cubicBezTo>
                    <a:pt x="168" y="143"/>
                    <a:pt x="155" y="144"/>
                    <a:pt x="142" y="142"/>
                  </a:cubicBezTo>
                  <a:cubicBezTo>
                    <a:pt x="142" y="142"/>
                    <a:pt x="142" y="142"/>
                    <a:pt x="141" y="142"/>
                  </a:cubicBezTo>
                  <a:cubicBezTo>
                    <a:pt x="139" y="141"/>
                    <a:pt x="138" y="139"/>
                    <a:pt x="138" y="137"/>
                  </a:cubicBezTo>
                  <a:close/>
                  <a:moveTo>
                    <a:pt x="55" y="98"/>
                  </a:moveTo>
                  <a:cubicBezTo>
                    <a:pt x="47" y="89"/>
                    <a:pt x="39" y="80"/>
                    <a:pt x="32" y="69"/>
                  </a:cubicBezTo>
                  <a:cubicBezTo>
                    <a:pt x="30" y="67"/>
                    <a:pt x="31" y="65"/>
                    <a:pt x="33" y="63"/>
                  </a:cubicBezTo>
                  <a:cubicBezTo>
                    <a:pt x="35" y="62"/>
                    <a:pt x="38" y="62"/>
                    <a:pt x="39" y="64"/>
                  </a:cubicBezTo>
                  <a:cubicBezTo>
                    <a:pt x="46" y="74"/>
                    <a:pt x="54" y="83"/>
                    <a:pt x="62" y="91"/>
                  </a:cubicBezTo>
                  <a:cubicBezTo>
                    <a:pt x="64" y="93"/>
                    <a:pt x="64" y="96"/>
                    <a:pt x="62" y="98"/>
                  </a:cubicBezTo>
                  <a:cubicBezTo>
                    <a:pt x="60" y="99"/>
                    <a:pt x="59" y="99"/>
                    <a:pt x="57" y="99"/>
                  </a:cubicBezTo>
                  <a:cubicBezTo>
                    <a:pt x="56" y="98"/>
                    <a:pt x="56" y="98"/>
                    <a:pt x="55" y="98"/>
                  </a:cubicBezTo>
                  <a:close/>
                  <a:moveTo>
                    <a:pt x="94" y="90"/>
                  </a:moveTo>
                  <a:cubicBezTo>
                    <a:pt x="95" y="77"/>
                    <a:pt x="98" y="65"/>
                    <a:pt x="102" y="55"/>
                  </a:cubicBezTo>
                  <a:cubicBezTo>
                    <a:pt x="103" y="54"/>
                    <a:pt x="103" y="54"/>
                    <a:pt x="103" y="54"/>
                  </a:cubicBezTo>
                  <a:cubicBezTo>
                    <a:pt x="104" y="51"/>
                    <a:pt x="106" y="50"/>
                    <a:pt x="109" y="51"/>
                  </a:cubicBezTo>
                  <a:cubicBezTo>
                    <a:pt x="109" y="51"/>
                    <a:pt x="109" y="51"/>
                    <a:pt x="109" y="51"/>
                  </a:cubicBezTo>
                  <a:cubicBezTo>
                    <a:pt x="111" y="52"/>
                    <a:pt x="112" y="55"/>
                    <a:pt x="111" y="57"/>
                  </a:cubicBezTo>
                  <a:cubicBezTo>
                    <a:pt x="111" y="58"/>
                    <a:pt x="111" y="58"/>
                    <a:pt x="111" y="58"/>
                  </a:cubicBezTo>
                  <a:cubicBezTo>
                    <a:pt x="107" y="68"/>
                    <a:pt x="104" y="79"/>
                    <a:pt x="103" y="91"/>
                  </a:cubicBezTo>
                  <a:cubicBezTo>
                    <a:pt x="103" y="93"/>
                    <a:pt x="101" y="95"/>
                    <a:pt x="99" y="95"/>
                  </a:cubicBezTo>
                  <a:cubicBezTo>
                    <a:pt x="98" y="95"/>
                    <a:pt x="98" y="95"/>
                    <a:pt x="97" y="95"/>
                  </a:cubicBezTo>
                  <a:cubicBezTo>
                    <a:pt x="95" y="94"/>
                    <a:pt x="94" y="92"/>
                    <a:pt x="94" y="90"/>
                  </a:cubicBezTo>
                  <a:close/>
                  <a:moveTo>
                    <a:pt x="203" y="126"/>
                  </a:moveTo>
                  <a:cubicBezTo>
                    <a:pt x="201" y="124"/>
                    <a:pt x="202" y="121"/>
                    <a:pt x="204" y="120"/>
                  </a:cubicBezTo>
                  <a:cubicBezTo>
                    <a:pt x="214" y="113"/>
                    <a:pt x="222" y="105"/>
                    <a:pt x="228" y="95"/>
                  </a:cubicBezTo>
                  <a:cubicBezTo>
                    <a:pt x="229" y="93"/>
                    <a:pt x="232" y="93"/>
                    <a:pt x="234" y="94"/>
                  </a:cubicBezTo>
                  <a:cubicBezTo>
                    <a:pt x="236" y="95"/>
                    <a:pt x="237" y="98"/>
                    <a:pt x="236" y="100"/>
                  </a:cubicBezTo>
                  <a:cubicBezTo>
                    <a:pt x="229" y="111"/>
                    <a:pt x="220" y="120"/>
                    <a:pt x="209" y="127"/>
                  </a:cubicBezTo>
                  <a:cubicBezTo>
                    <a:pt x="208" y="128"/>
                    <a:pt x="206" y="128"/>
                    <a:pt x="205" y="128"/>
                  </a:cubicBezTo>
                  <a:cubicBezTo>
                    <a:pt x="204" y="127"/>
                    <a:pt x="203" y="127"/>
                    <a:pt x="203" y="126"/>
                  </a:cubicBezTo>
                  <a:close/>
                  <a:moveTo>
                    <a:pt x="15" y="44"/>
                  </a:moveTo>
                  <a:cubicBezTo>
                    <a:pt x="10" y="35"/>
                    <a:pt x="6" y="26"/>
                    <a:pt x="1" y="17"/>
                  </a:cubicBezTo>
                  <a:cubicBezTo>
                    <a:pt x="0" y="14"/>
                    <a:pt x="1" y="12"/>
                    <a:pt x="4" y="11"/>
                  </a:cubicBezTo>
                  <a:cubicBezTo>
                    <a:pt x="6" y="10"/>
                    <a:pt x="9" y="11"/>
                    <a:pt x="10" y="13"/>
                  </a:cubicBezTo>
                  <a:cubicBezTo>
                    <a:pt x="14" y="22"/>
                    <a:pt x="18" y="31"/>
                    <a:pt x="23" y="39"/>
                  </a:cubicBezTo>
                  <a:cubicBezTo>
                    <a:pt x="24" y="41"/>
                    <a:pt x="23" y="44"/>
                    <a:pt x="21" y="45"/>
                  </a:cubicBezTo>
                  <a:cubicBezTo>
                    <a:pt x="20" y="46"/>
                    <a:pt x="19" y="46"/>
                    <a:pt x="17" y="46"/>
                  </a:cubicBezTo>
                  <a:cubicBezTo>
                    <a:pt x="16" y="45"/>
                    <a:pt x="16" y="44"/>
                    <a:pt x="15" y="44"/>
                  </a:cubicBezTo>
                  <a:close/>
                  <a:moveTo>
                    <a:pt x="120" y="34"/>
                  </a:moveTo>
                  <a:cubicBezTo>
                    <a:pt x="119" y="32"/>
                    <a:pt x="118" y="29"/>
                    <a:pt x="120" y="27"/>
                  </a:cubicBezTo>
                  <a:cubicBezTo>
                    <a:pt x="129" y="18"/>
                    <a:pt x="140" y="11"/>
                    <a:pt x="152" y="6"/>
                  </a:cubicBezTo>
                  <a:cubicBezTo>
                    <a:pt x="154" y="5"/>
                    <a:pt x="157" y="7"/>
                    <a:pt x="158" y="9"/>
                  </a:cubicBezTo>
                  <a:cubicBezTo>
                    <a:pt x="159" y="11"/>
                    <a:pt x="157" y="14"/>
                    <a:pt x="155" y="15"/>
                  </a:cubicBezTo>
                  <a:cubicBezTo>
                    <a:pt x="144" y="19"/>
                    <a:pt x="135" y="25"/>
                    <a:pt x="127" y="33"/>
                  </a:cubicBezTo>
                  <a:cubicBezTo>
                    <a:pt x="125" y="35"/>
                    <a:pt x="123" y="35"/>
                    <a:pt x="122" y="35"/>
                  </a:cubicBezTo>
                  <a:cubicBezTo>
                    <a:pt x="121" y="34"/>
                    <a:pt x="121" y="34"/>
                    <a:pt x="120" y="34"/>
                  </a:cubicBezTo>
                  <a:close/>
                  <a:moveTo>
                    <a:pt x="238" y="69"/>
                  </a:moveTo>
                  <a:cubicBezTo>
                    <a:pt x="239" y="62"/>
                    <a:pt x="239" y="54"/>
                    <a:pt x="238" y="47"/>
                  </a:cubicBezTo>
                  <a:cubicBezTo>
                    <a:pt x="237" y="43"/>
                    <a:pt x="236" y="39"/>
                    <a:pt x="234" y="36"/>
                  </a:cubicBezTo>
                  <a:cubicBezTo>
                    <a:pt x="233" y="34"/>
                    <a:pt x="234" y="31"/>
                    <a:pt x="237" y="30"/>
                  </a:cubicBezTo>
                  <a:cubicBezTo>
                    <a:pt x="239" y="29"/>
                    <a:pt x="242" y="30"/>
                    <a:pt x="243" y="32"/>
                  </a:cubicBezTo>
                  <a:cubicBezTo>
                    <a:pt x="245" y="36"/>
                    <a:pt x="246" y="41"/>
                    <a:pt x="247" y="45"/>
                  </a:cubicBezTo>
                  <a:cubicBezTo>
                    <a:pt x="248" y="54"/>
                    <a:pt x="248" y="62"/>
                    <a:pt x="247" y="70"/>
                  </a:cubicBezTo>
                  <a:cubicBezTo>
                    <a:pt x="246" y="73"/>
                    <a:pt x="244" y="75"/>
                    <a:pt x="242" y="74"/>
                  </a:cubicBezTo>
                  <a:cubicBezTo>
                    <a:pt x="241" y="74"/>
                    <a:pt x="241" y="74"/>
                    <a:pt x="241" y="74"/>
                  </a:cubicBezTo>
                  <a:cubicBezTo>
                    <a:pt x="239" y="73"/>
                    <a:pt x="237" y="71"/>
                    <a:pt x="238" y="69"/>
                  </a:cubicBezTo>
                  <a:close/>
                  <a:moveTo>
                    <a:pt x="178" y="5"/>
                  </a:moveTo>
                  <a:cubicBezTo>
                    <a:pt x="178" y="2"/>
                    <a:pt x="180" y="0"/>
                    <a:pt x="183" y="0"/>
                  </a:cubicBezTo>
                  <a:cubicBezTo>
                    <a:pt x="196" y="0"/>
                    <a:pt x="210" y="3"/>
                    <a:pt x="220" y="9"/>
                  </a:cubicBezTo>
                  <a:cubicBezTo>
                    <a:pt x="222" y="10"/>
                    <a:pt x="223" y="13"/>
                    <a:pt x="222" y="15"/>
                  </a:cubicBezTo>
                  <a:cubicBezTo>
                    <a:pt x="221" y="17"/>
                    <a:pt x="218" y="18"/>
                    <a:pt x="216" y="17"/>
                  </a:cubicBezTo>
                  <a:cubicBezTo>
                    <a:pt x="207" y="12"/>
                    <a:pt x="195" y="9"/>
                    <a:pt x="183" y="9"/>
                  </a:cubicBezTo>
                  <a:cubicBezTo>
                    <a:pt x="182" y="9"/>
                    <a:pt x="182" y="9"/>
                    <a:pt x="181" y="9"/>
                  </a:cubicBezTo>
                  <a:cubicBezTo>
                    <a:pt x="180" y="8"/>
                    <a:pt x="178" y="7"/>
                    <a:pt x="178" y="5"/>
                  </a:cubicBez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 name="Freeform 16">
              <a:extLst>
                <a:ext uri="{FF2B5EF4-FFF2-40B4-BE49-F238E27FC236}">
                  <a16:creationId xmlns:a16="http://schemas.microsoft.com/office/drawing/2014/main" id="{652ACF39-DE43-4220-ABC5-B76B2E87293A}"/>
                </a:ext>
              </a:extLst>
            </p:cNvPr>
            <p:cNvSpPr>
              <a:spLocks noEditPoints="1"/>
            </p:cNvSpPr>
            <p:nvPr/>
          </p:nvSpPr>
          <p:spPr bwMode="auto">
            <a:xfrm>
              <a:off x="7337425" y="1739900"/>
              <a:ext cx="403225" cy="558800"/>
            </a:xfrm>
            <a:custGeom>
              <a:avLst/>
              <a:gdLst>
                <a:gd name="T0" fmla="*/ 25 w 254"/>
                <a:gd name="T1" fmla="*/ 178 h 352"/>
                <a:gd name="T2" fmla="*/ 15 w 254"/>
                <a:gd name="T3" fmla="*/ 217 h 352"/>
                <a:gd name="T4" fmla="*/ 6 w 254"/>
                <a:gd name="T5" fmla="*/ 215 h 352"/>
                <a:gd name="T6" fmla="*/ 19 w 254"/>
                <a:gd name="T7" fmla="*/ 180 h 352"/>
                <a:gd name="T8" fmla="*/ 10 w 254"/>
                <a:gd name="T9" fmla="*/ 246 h 352"/>
                <a:gd name="T10" fmla="*/ 5 w 254"/>
                <a:gd name="T11" fmla="*/ 286 h 352"/>
                <a:gd name="T12" fmla="*/ 1 w 254"/>
                <a:gd name="T13" fmla="*/ 245 h 352"/>
                <a:gd name="T14" fmla="*/ 6 w 254"/>
                <a:gd name="T15" fmla="*/ 241 h 352"/>
                <a:gd name="T16" fmla="*/ 64 w 254"/>
                <a:gd name="T17" fmla="*/ 128 h 352"/>
                <a:gd name="T18" fmla="*/ 69 w 254"/>
                <a:gd name="T19" fmla="*/ 136 h 352"/>
                <a:gd name="T20" fmla="*/ 37 w 254"/>
                <a:gd name="T21" fmla="*/ 160 h 352"/>
                <a:gd name="T22" fmla="*/ 36 w 254"/>
                <a:gd name="T23" fmla="*/ 154 h 352"/>
                <a:gd name="T24" fmla="*/ 13 w 254"/>
                <a:gd name="T25" fmla="*/ 311 h 352"/>
                <a:gd name="T26" fmla="*/ 17 w 254"/>
                <a:gd name="T27" fmla="*/ 352 h 352"/>
                <a:gd name="T28" fmla="*/ 4 w 254"/>
                <a:gd name="T29" fmla="*/ 313 h 352"/>
                <a:gd name="T30" fmla="*/ 8 w 254"/>
                <a:gd name="T31" fmla="*/ 307 h 352"/>
                <a:gd name="T32" fmla="*/ 104 w 254"/>
                <a:gd name="T33" fmla="*/ 108 h 352"/>
                <a:gd name="T34" fmla="*/ 129 w 254"/>
                <a:gd name="T35" fmla="*/ 85 h 352"/>
                <a:gd name="T36" fmla="*/ 136 w 254"/>
                <a:gd name="T37" fmla="*/ 90 h 352"/>
                <a:gd name="T38" fmla="*/ 131 w 254"/>
                <a:gd name="T39" fmla="*/ 106 h 352"/>
                <a:gd name="T40" fmla="*/ 125 w 254"/>
                <a:gd name="T41" fmla="*/ 112 h 352"/>
                <a:gd name="T42" fmla="*/ 116 w 254"/>
                <a:gd name="T43" fmla="*/ 125 h 352"/>
                <a:gd name="T44" fmla="*/ 115 w 254"/>
                <a:gd name="T45" fmla="*/ 115 h 352"/>
                <a:gd name="T46" fmla="*/ 94 w 254"/>
                <a:gd name="T47" fmla="*/ 122 h 352"/>
                <a:gd name="T48" fmla="*/ 88 w 254"/>
                <a:gd name="T49" fmla="*/ 116 h 352"/>
                <a:gd name="T50" fmla="*/ 113 w 254"/>
                <a:gd name="T51" fmla="*/ 146 h 352"/>
                <a:gd name="T52" fmla="*/ 122 w 254"/>
                <a:gd name="T53" fmla="*/ 184 h 352"/>
                <a:gd name="T54" fmla="*/ 113 w 254"/>
                <a:gd name="T55" fmla="*/ 187 h 352"/>
                <a:gd name="T56" fmla="*/ 108 w 254"/>
                <a:gd name="T57" fmla="*/ 149 h 352"/>
                <a:gd name="T58" fmla="*/ 147 w 254"/>
                <a:gd name="T59" fmla="*/ 60 h 352"/>
                <a:gd name="T60" fmla="*/ 180 w 254"/>
                <a:gd name="T61" fmla="*/ 35 h 352"/>
                <a:gd name="T62" fmla="*/ 154 w 254"/>
                <a:gd name="T63" fmla="*/ 66 h 352"/>
                <a:gd name="T64" fmla="*/ 146 w 254"/>
                <a:gd name="T65" fmla="*/ 62 h 352"/>
                <a:gd name="T66" fmla="*/ 157 w 254"/>
                <a:gd name="T67" fmla="*/ 99 h 352"/>
                <a:gd name="T68" fmla="*/ 194 w 254"/>
                <a:gd name="T69" fmla="*/ 104 h 352"/>
                <a:gd name="T70" fmla="*/ 197 w 254"/>
                <a:gd name="T71" fmla="*/ 110 h 352"/>
                <a:gd name="T72" fmla="*/ 190 w 254"/>
                <a:gd name="T73" fmla="*/ 113 h 352"/>
                <a:gd name="T74" fmla="*/ 152 w 254"/>
                <a:gd name="T75" fmla="*/ 103 h 352"/>
                <a:gd name="T76" fmla="*/ 157 w 254"/>
                <a:gd name="T77" fmla="*/ 99 h 352"/>
                <a:gd name="T78" fmla="*/ 135 w 254"/>
                <a:gd name="T79" fmla="*/ 210 h 352"/>
                <a:gd name="T80" fmla="*/ 162 w 254"/>
                <a:gd name="T81" fmla="*/ 238 h 352"/>
                <a:gd name="T82" fmla="*/ 128 w 254"/>
                <a:gd name="T83" fmla="*/ 215 h 352"/>
                <a:gd name="T84" fmla="*/ 129 w 254"/>
                <a:gd name="T85" fmla="*/ 209 h 352"/>
                <a:gd name="T86" fmla="*/ 224 w 254"/>
                <a:gd name="T87" fmla="*/ 1 h 352"/>
                <a:gd name="T88" fmla="*/ 229 w 254"/>
                <a:gd name="T89" fmla="*/ 9 h 352"/>
                <a:gd name="T90" fmla="*/ 197 w 254"/>
                <a:gd name="T91" fmla="*/ 23 h 352"/>
                <a:gd name="T92" fmla="*/ 198 w 254"/>
                <a:gd name="T93" fmla="*/ 16 h 352"/>
                <a:gd name="T94" fmla="*/ 222 w 254"/>
                <a:gd name="T95" fmla="*/ 120 h 352"/>
                <a:gd name="T96" fmla="*/ 242 w 254"/>
                <a:gd name="T97" fmla="*/ 156 h 352"/>
                <a:gd name="T98" fmla="*/ 216 w 254"/>
                <a:gd name="T99" fmla="*/ 127 h 352"/>
                <a:gd name="T100" fmla="*/ 215 w 254"/>
                <a:gd name="T101" fmla="*/ 121 h 352"/>
                <a:gd name="T102" fmla="*/ 210 w 254"/>
                <a:gd name="T103" fmla="*/ 239 h 352"/>
                <a:gd name="T104" fmla="*/ 226 w 254"/>
                <a:gd name="T105" fmla="*/ 237 h 352"/>
                <a:gd name="T106" fmla="*/ 212 w 254"/>
                <a:gd name="T107" fmla="*/ 247 h 352"/>
                <a:gd name="T108" fmla="*/ 183 w 254"/>
                <a:gd name="T109" fmla="*/ 244 h 352"/>
                <a:gd name="T110" fmla="*/ 188 w 254"/>
                <a:gd name="T111" fmla="*/ 240 h 352"/>
                <a:gd name="T112" fmla="*/ 253 w 254"/>
                <a:gd name="T113" fmla="*/ 181 h 352"/>
                <a:gd name="T114" fmla="*/ 241 w 254"/>
                <a:gd name="T115" fmla="*/ 221 h 352"/>
                <a:gd name="T116" fmla="*/ 244 w 254"/>
                <a:gd name="T117" fmla="*/ 182 h 352"/>
                <a:gd name="T118" fmla="*/ 248 w 254"/>
                <a:gd name="T119" fmla="*/ 17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4" h="352">
                  <a:moveTo>
                    <a:pt x="19" y="180"/>
                  </a:moveTo>
                  <a:cubicBezTo>
                    <a:pt x="20" y="178"/>
                    <a:pt x="23" y="177"/>
                    <a:pt x="25" y="178"/>
                  </a:cubicBezTo>
                  <a:cubicBezTo>
                    <a:pt x="27" y="179"/>
                    <a:pt x="28" y="182"/>
                    <a:pt x="27" y="184"/>
                  </a:cubicBezTo>
                  <a:cubicBezTo>
                    <a:pt x="22" y="194"/>
                    <a:pt x="18" y="205"/>
                    <a:pt x="15" y="217"/>
                  </a:cubicBezTo>
                  <a:cubicBezTo>
                    <a:pt x="14" y="219"/>
                    <a:pt x="12" y="221"/>
                    <a:pt x="9" y="220"/>
                  </a:cubicBezTo>
                  <a:cubicBezTo>
                    <a:pt x="7" y="220"/>
                    <a:pt x="6" y="217"/>
                    <a:pt x="6" y="215"/>
                  </a:cubicBezTo>
                  <a:cubicBezTo>
                    <a:pt x="7" y="210"/>
                    <a:pt x="9" y="204"/>
                    <a:pt x="11" y="200"/>
                  </a:cubicBezTo>
                  <a:cubicBezTo>
                    <a:pt x="13" y="193"/>
                    <a:pt x="16" y="186"/>
                    <a:pt x="19" y="180"/>
                  </a:cubicBezTo>
                  <a:close/>
                  <a:moveTo>
                    <a:pt x="6" y="241"/>
                  </a:moveTo>
                  <a:cubicBezTo>
                    <a:pt x="9" y="241"/>
                    <a:pt x="10" y="244"/>
                    <a:pt x="10" y="246"/>
                  </a:cubicBezTo>
                  <a:cubicBezTo>
                    <a:pt x="9" y="257"/>
                    <a:pt x="9" y="269"/>
                    <a:pt x="10" y="282"/>
                  </a:cubicBezTo>
                  <a:cubicBezTo>
                    <a:pt x="10" y="284"/>
                    <a:pt x="8" y="286"/>
                    <a:pt x="5" y="286"/>
                  </a:cubicBezTo>
                  <a:cubicBezTo>
                    <a:pt x="3" y="287"/>
                    <a:pt x="1" y="285"/>
                    <a:pt x="1" y="282"/>
                  </a:cubicBezTo>
                  <a:cubicBezTo>
                    <a:pt x="0" y="269"/>
                    <a:pt x="0" y="257"/>
                    <a:pt x="1" y="245"/>
                  </a:cubicBezTo>
                  <a:cubicBezTo>
                    <a:pt x="1" y="245"/>
                    <a:pt x="1" y="244"/>
                    <a:pt x="1" y="244"/>
                  </a:cubicBezTo>
                  <a:cubicBezTo>
                    <a:pt x="2" y="242"/>
                    <a:pt x="4" y="241"/>
                    <a:pt x="6" y="241"/>
                  </a:cubicBezTo>
                  <a:close/>
                  <a:moveTo>
                    <a:pt x="36" y="154"/>
                  </a:moveTo>
                  <a:cubicBezTo>
                    <a:pt x="44" y="144"/>
                    <a:pt x="53" y="136"/>
                    <a:pt x="64" y="128"/>
                  </a:cubicBezTo>
                  <a:cubicBezTo>
                    <a:pt x="66" y="127"/>
                    <a:pt x="68" y="128"/>
                    <a:pt x="70" y="130"/>
                  </a:cubicBezTo>
                  <a:cubicBezTo>
                    <a:pt x="71" y="132"/>
                    <a:pt x="71" y="135"/>
                    <a:pt x="69" y="136"/>
                  </a:cubicBezTo>
                  <a:cubicBezTo>
                    <a:pt x="59" y="143"/>
                    <a:pt x="50" y="151"/>
                    <a:pt x="43" y="159"/>
                  </a:cubicBezTo>
                  <a:cubicBezTo>
                    <a:pt x="41" y="161"/>
                    <a:pt x="38" y="162"/>
                    <a:pt x="37" y="160"/>
                  </a:cubicBezTo>
                  <a:cubicBezTo>
                    <a:pt x="35" y="159"/>
                    <a:pt x="35" y="157"/>
                    <a:pt x="35" y="155"/>
                  </a:cubicBezTo>
                  <a:cubicBezTo>
                    <a:pt x="35" y="155"/>
                    <a:pt x="36" y="154"/>
                    <a:pt x="36" y="154"/>
                  </a:cubicBezTo>
                  <a:close/>
                  <a:moveTo>
                    <a:pt x="8" y="307"/>
                  </a:moveTo>
                  <a:cubicBezTo>
                    <a:pt x="10" y="307"/>
                    <a:pt x="12" y="309"/>
                    <a:pt x="13" y="311"/>
                  </a:cubicBezTo>
                  <a:cubicBezTo>
                    <a:pt x="16" y="332"/>
                    <a:pt x="20" y="346"/>
                    <a:pt x="20" y="346"/>
                  </a:cubicBezTo>
                  <a:cubicBezTo>
                    <a:pt x="21" y="348"/>
                    <a:pt x="20" y="351"/>
                    <a:pt x="17" y="352"/>
                  </a:cubicBezTo>
                  <a:cubicBezTo>
                    <a:pt x="15" y="352"/>
                    <a:pt x="12" y="351"/>
                    <a:pt x="12" y="349"/>
                  </a:cubicBezTo>
                  <a:cubicBezTo>
                    <a:pt x="11" y="348"/>
                    <a:pt x="7" y="334"/>
                    <a:pt x="4" y="313"/>
                  </a:cubicBezTo>
                  <a:cubicBezTo>
                    <a:pt x="4" y="312"/>
                    <a:pt x="4" y="311"/>
                    <a:pt x="4" y="310"/>
                  </a:cubicBezTo>
                  <a:cubicBezTo>
                    <a:pt x="4" y="309"/>
                    <a:pt x="6" y="308"/>
                    <a:pt x="8" y="307"/>
                  </a:cubicBezTo>
                  <a:close/>
                  <a:moveTo>
                    <a:pt x="91" y="114"/>
                  </a:moveTo>
                  <a:cubicBezTo>
                    <a:pt x="95" y="112"/>
                    <a:pt x="99" y="110"/>
                    <a:pt x="104" y="108"/>
                  </a:cubicBezTo>
                  <a:cubicBezTo>
                    <a:pt x="109" y="107"/>
                    <a:pt x="114" y="105"/>
                    <a:pt x="119" y="104"/>
                  </a:cubicBezTo>
                  <a:cubicBezTo>
                    <a:pt x="122" y="98"/>
                    <a:pt x="125" y="91"/>
                    <a:pt x="129" y="85"/>
                  </a:cubicBezTo>
                  <a:cubicBezTo>
                    <a:pt x="130" y="83"/>
                    <a:pt x="133" y="82"/>
                    <a:pt x="135" y="84"/>
                  </a:cubicBezTo>
                  <a:cubicBezTo>
                    <a:pt x="137" y="85"/>
                    <a:pt x="138" y="88"/>
                    <a:pt x="136" y="90"/>
                  </a:cubicBezTo>
                  <a:cubicBezTo>
                    <a:pt x="134" y="94"/>
                    <a:pt x="131" y="98"/>
                    <a:pt x="129" y="103"/>
                  </a:cubicBezTo>
                  <a:cubicBezTo>
                    <a:pt x="130" y="103"/>
                    <a:pt x="131" y="104"/>
                    <a:pt x="131" y="106"/>
                  </a:cubicBezTo>
                  <a:cubicBezTo>
                    <a:pt x="132" y="108"/>
                    <a:pt x="130" y="111"/>
                    <a:pt x="128" y="111"/>
                  </a:cubicBezTo>
                  <a:cubicBezTo>
                    <a:pt x="127" y="111"/>
                    <a:pt x="126" y="111"/>
                    <a:pt x="125" y="112"/>
                  </a:cubicBezTo>
                  <a:cubicBezTo>
                    <a:pt x="124" y="115"/>
                    <a:pt x="123" y="118"/>
                    <a:pt x="122" y="122"/>
                  </a:cubicBezTo>
                  <a:cubicBezTo>
                    <a:pt x="121" y="124"/>
                    <a:pt x="119" y="125"/>
                    <a:pt x="116" y="125"/>
                  </a:cubicBezTo>
                  <a:cubicBezTo>
                    <a:pt x="114" y="124"/>
                    <a:pt x="113" y="121"/>
                    <a:pt x="113" y="119"/>
                  </a:cubicBezTo>
                  <a:cubicBezTo>
                    <a:pt x="114" y="118"/>
                    <a:pt x="114" y="116"/>
                    <a:pt x="115" y="115"/>
                  </a:cubicBezTo>
                  <a:cubicBezTo>
                    <a:pt x="112" y="115"/>
                    <a:pt x="110" y="116"/>
                    <a:pt x="107" y="117"/>
                  </a:cubicBezTo>
                  <a:cubicBezTo>
                    <a:pt x="103" y="118"/>
                    <a:pt x="98" y="120"/>
                    <a:pt x="94" y="122"/>
                  </a:cubicBezTo>
                  <a:cubicBezTo>
                    <a:pt x="92" y="123"/>
                    <a:pt x="89" y="122"/>
                    <a:pt x="88" y="119"/>
                  </a:cubicBezTo>
                  <a:cubicBezTo>
                    <a:pt x="88" y="118"/>
                    <a:pt x="88" y="117"/>
                    <a:pt x="88" y="116"/>
                  </a:cubicBezTo>
                  <a:cubicBezTo>
                    <a:pt x="89" y="115"/>
                    <a:pt x="90" y="114"/>
                    <a:pt x="91" y="114"/>
                  </a:cubicBezTo>
                  <a:close/>
                  <a:moveTo>
                    <a:pt x="113" y="146"/>
                  </a:moveTo>
                  <a:cubicBezTo>
                    <a:pt x="115" y="146"/>
                    <a:pt x="117" y="148"/>
                    <a:pt x="117" y="150"/>
                  </a:cubicBezTo>
                  <a:cubicBezTo>
                    <a:pt x="117" y="162"/>
                    <a:pt x="118" y="174"/>
                    <a:pt x="122" y="184"/>
                  </a:cubicBezTo>
                  <a:cubicBezTo>
                    <a:pt x="123" y="187"/>
                    <a:pt x="121" y="189"/>
                    <a:pt x="119" y="190"/>
                  </a:cubicBezTo>
                  <a:cubicBezTo>
                    <a:pt x="117" y="191"/>
                    <a:pt x="114" y="190"/>
                    <a:pt x="113" y="187"/>
                  </a:cubicBezTo>
                  <a:cubicBezTo>
                    <a:pt x="109" y="175"/>
                    <a:pt x="108" y="163"/>
                    <a:pt x="108" y="150"/>
                  </a:cubicBezTo>
                  <a:cubicBezTo>
                    <a:pt x="108" y="149"/>
                    <a:pt x="108" y="149"/>
                    <a:pt x="108" y="149"/>
                  </a:cubicBezTo>
                  <a:cubicBezTo>
                    <a:pt x="109" y="147"/>
                    <a:pt x="111" y="145"/>
                    <a:pt x="113" y="146"/>
                  </a:cubicBezTo>
                  <a:close/>
                  <a:moveTo>
                    <a:pt x="147" y="60"/>
                  </a:moveTo>
                  <a:cubicBezTo>
                    <a:pt x="155" y="51"/>
                    <a:pt x="164" y="43"/>
                    <a:pt x="174" y="35"/>
                  </a:cubicBezTo>
                  <a:cubicBezTo>
                    <a:pt x="176" y="33"/>
                    <a:pt x="178" y="33"/>
                    <a:pt x="180" y="35"/>
                  </a:cubicBezTo>
                  <a:cubicBezTo>
                    <a:pt x="182" y="37"/>
                    <a:pt x="181" y="40"/>
                    <a:pt x="179" y="42"/>
                  </a:cubicBezTo>
                  <a:cubicBezTo>
                    <a:pt x="170" y="49"/>
                    <a:pt x="161" y="58"/>
                    <a:pt x="154" y="66"/>
                  </a:cubicBezTo>
                  <a:cubicBezTo>
                    <a:pt x="152" y="68"/>
                    <a:pt x="149" y="68"/>
                    <a:pt x="147" y="67"/>
                  </a:cubicBezTo>
                  <a:cubicBezTo>
                    <a:pt x="146" y="65"/>
                    <a:pt x="146" y="63"/>
                    <a:pt x="146" y="62"/>
                  </a:cubicBezTo>
                  <a:cubicBezTo>
                    <a:pt x="146" y="61"/>
                    <a:pt x="147" y="61"/>
                    <a:pt x="147" y="60"/>
                  </a:cubicBezTo>
                  <a:close/>
                  <a:moveTo>
                    <a:pt x="157" y="99"/>
                  </a:moveTo>
                  <a:cubicBezTo>
                    <a:pt x="170" y="98"/>
                    <a:pt x="182" y="100"/>
                    <a:pt x="193" y="104"/>
                  </a:cubicBezTo>
                  <a:cubicBezTo>
                    <a:pt x="194" y="104"/>
                    <a:pt x="194" y="104"/>
                    <a:pt x="194" y="104"/>
                  </a:cubicBezTo>
                  <a:cubicBezTo>
                    <a:pt x="196" y="105"/>
                    <a:pt x="198" y="108"/>
                    <a:pt x="197" y="110"/>
                  </a:cubicBezTo>
                  <a:cubicBezTo>
                    <a:pt x="197" y="110"/>
                    <a:pt x="197" y="110"/>
                    <a:pt x="197" y="110"/>
                  </a:cubicBezTo>
                  <a:cubicBezTo>
                    <a:pt x="196" y="113"/>
                    <a:pt x="193" y="114"/>
                    <a:pt x="191" y="113"/>
                  </a:cubicBezTo>
                  <a:cubicBezTo>
                    <a:pt x="190" y="113"/>
                    <a:pt x="190" y="113"/>
                    <a:pt x="190" y="113"/>
                  </a:cubicBezTo>
                  <a:cubicBezTo>
                    <a:pt x="180" y="109"/>
                    <a:pt x="169" y="107"/>
                    <a:pt x="157" y="108"/>
                  </a:cubicBezTo>
                  <a:cubicBezTo>
                    <a:pt x="155" y="108"/>
                    <a:pt x="152" y="106"/>
                    <a:pt x="152" y="103"/>
                  </a:cubicBezTo>
                  <a:cubicBezTo>
                    <a:pt x="152" y="103"/>
                    <a:pt x="153" y="102"/>
                    <a:pt x="153" y="102"/>
                  </a:cubicBezTo>
                  <a:cubicBezTo>
                    <a:pt x="153" y="100"/>
                    <a:pt x="155" y="99"/>
                    <a:pt x="157" y="99"/>
                  </a:cubicBezTo>
                  <a:close/>
                  <a:moveTo>
                    <a:pt x="129" y="209"/>
                  </a:moveTo>
                  <a:cubicBezTo>
                    <a:pt x="131" y="207"/>
                    <a:pt x="133" y="208"/>
                    <a:pt x="135" y="210"/>
                  </a:cubicBezTo>
                  <a:cubicBezTo>
                    <a:pt x="142" y="219"/>
                    <a:pt x="151" y="227"/>
                    <a:pt x="161" y="232"/>
                  </a:cubicBezTo>
                  <a:cubicBezTo>
                    <a:pt x="163" y="233"/>
                    <a:pt x="164" y="236"/>
                    <a:pt x="162" y="238"/>
                  </a:cubicBezTo>
                  <a:cubicBezTo>
                    <a:pt x="161" y="241"/>
                    <a:pt x="159" y="241"/>
                    <a:pt x="156" y="240"/>
                  </a:cubicBezTo>
                  <a:cubicBezTo>
                    <a:pt x="145" y="234"/>
                    <a:pt x="135" y="226"/>
                    <a:pt x="128" y="215"/>
                  </a:cubicBezTo>
                  <a:cubicBezTo>
                    <a:pt x="127" y="214"/>
                    <a:pt x="127" y="212"/>
                    <a:pt x="127" y="211"/>
                  </a:cubicBezTo>
                  <a:cubicBezTo>
                    <a:pt x="127" y="210"/>
                    <a:pt x="128" y="209"/>
                    <a:pt x="129" y="209"/>
                  </a:cubicBezTo>
                  <a:close/>
                  <a:moveTo>
                    <a:pt x="198" y="16"/>
                  </a:moveTo>
                  <a:cubicBezTo>
                    <a:pt x="206" y="11"/>
                    <a:pt x="215" y="6"/>
                    <a:pt x="224" y="1"/>
                  </a:cubicBezTo>
                  <a:cubicBezTo>
                    <a:pt x="227" y="0"/>
                    <a:pt x="229" y="1"/>
                    <a:pt x="230" y="3"/>
                  </a:cubicBezTo>
                  <a:cubicBezTo>
                    <a:pt x="232" y="5"/>
                    <a:pt x="231" y="8"/>
                    <a:pt x="229" y="9"/>
                  </a:cubicBezTo>
                  <a:cubicBezTo>
                    <a:pt x="220" y="14"/>
                    <a:pt x="211" y="19"/>
                    <a:pt x="203" y="24"/>
                  </a:cubicBezTo>
                  <a:cubicBezTo>
                    <a:pt x="201" y="25"/>
                    <a:pt x="198" y="25"/>
                    <a:pt x="197" y="23"/>
                  </a:cubicBezTo>
                  <a:cubicBezTo>
                    <a:pt x="196" y="21"/>
                    <a:pt x="196" y="20"/>
                    <a:pt x="197" y="19"/>
                  </a:cubicBezTo>
                  <a:cubicBezTo>
                    <a:pt x="197" y="18"/>
                    <a:pt x="198" y="17"/>
                    <a:pt x="198" y="16"/>
                  </a:cubicBezTo>
                  <a:close/>
                  <a:moveTo>
                    <a:pt x="215" y="121"/>
                  </a:moveTo>
                  <a:cubicBezTo>
                    <a:pt x="217" y="119"/>
                    <a:pt x="220" y="119"/>
                    <a:pt x="222" y="120"/>
                  </a:cubicBezTo>
                  <a:cubicBezTo>
                    <a:pt x="231" y="128"/>
                    <a:pt x="239" y="139"/>
                    <a:pt x="245" y="150"/>
                  </a:cubicBezTo>
                  <a:cubicBezTo>
                    <a:pt x="246" y="153"/>
                    <a:pt x="245" y="155"/>
                    <a:pt x="242" y="156"/>
                  </a:cubicBezTo>
                  <a:cubicBezTo>
                    <a:pt x="240" y="157"/>
                    <a:pt x="237" y="156"/>
                    <a:pt x="236" y="154"/>
                  </a:cubicBezTo>
                  <a:cubicBezTo>
                    <a:pt x="231" y="144"/>
                    <a:pt x="224" y="134"/>
                    <a:pt x="216" y="127"/>
                  </a:cubicBezTo>
                  <a:cubicBezTo>
                    <a:pt x="214" y="126"/>
                    <a:pt x="214" y="124"/>
                    <a:pt x="214" y="122"/>
                  </a:cubicBezTo>
                  <a:cubicBezTo>
                    <a:pt x="215" y="122"/>
                    <a:pt x="215" y="121"/>
                    <a:pt x="215" y="121"/>
                  </a:cubicBezTo>
                  <a:close/>
                  <a:moveTo>
                    <a:pt x="188" y="240"/>
                  </a:moveTo>
                  <a:cubicBezTo>
                    <a:pt x="195" y="241"/>
                    <a:pt x="202" y="240"/>
                    <a:pt x="210" y="239"/>
                  </a:cubicBezTo>
                  <a:cubicBezTo>
                    <a:pt x="214" y="238"/>
                    <a:pt x="217" y="236"/>
                    <a:pt x="220" y="235"/>
                  </a:cubicBezTo>
                  <a:cubicBezTo>
                    <a:pt x="223" y="234"/>
                    <a:pt x="225" y="234"/>
                    <a:pt x="226" y="237"/>
                  </a:cubicBezTo>
                  <a:cubicBezTo>
                    <a:pt x="228" y="239"/>
                    <a:pt x="227" y="242"/>
                    <a:pt x="225" y="243"/>
                  </a:cubicBezTo>
                  <a:cubicBezTo>
                    <a:pt x="221" y="245"/>
                    <a:pt x="216" y="246"/>
                    <a:pt x="212" y="247"/>
                  </a:cubicBezTo>
                  <a:cubicBezTo>
                    <a:pt x="204" y="249"/>
                    <a:pt x="195" y="250"/>
                    <a:pt x="187" y="249"/>
                  </a:cubicBezTo>
                  <a:cubicBezTo>
                    <a:pt x="184" y="249"/>
                    <a:pt x="182" y="247"/>
                    <a:pt x="183" y="244"/>
                  </a:cubicBezTo>
                  <a:cubicBezTo>
                    <a:pt x="183" y="244"/>
                    <a:pt x="183" y="244"/>
                    <a:pt x="183" y="243"/>
                  </a:cubicBezTo>
                  <a:cubicBezTo>
                    <a:pt x="184" y="241"/>
                    <a:pt x="185" y="240"/>
                    <a:pt x="188" y="240"/>
                  </a:cubicBezTo>
                  <a:close/>
                  <a:moveTo>
                    <a:pt x="248" y="177"/>
                  </a:moveTo>
                  <a:cubicBezTo>
                    <a:pt x="250" y="177"/>
                    <a:pt x="252" y="178"/>
                    <a:pt x="253" y="181"/>
                  </a:cubicBezTo>
                  <a:cubicBezTo>
                    <a:pt x="254" y="194"/>
                    <a:pt x="252" y="208"/>
                    <a:pt x="247" y="219"/>
                  </a:cubicBezTo>
                  <a:cubicBezTo>
                    <a:pt x="246" y="221"/>
                    <a:pt x="243" y="222"/>
                    <a:pt x="241" y="221"/>
                  </a:cubicBezTo>
                  <a:cubicBezTo>
                    <a:pt x="238" y="220"/>
                    <a:pt x="237" y="217"/>
                    <a:pt x="238" y="215"/>
                  </a:cubicBezTo>
                  <a:cubicBezTo>
                    <a:pt x="243" y="205"/>
                    <a:pt x="245" y="194"/>
                    <a:pt x="244" y="182"/>
                  </a:cubicBezTo>
                  <a:cubicBezTo>
                    <a:pt x="244" y="181"/>
                    <a:pt x="244" y="180"/>
                    <a:pt x="244" y="180"/>
                  </a:cubicBezTo>
                  <a:cubicBezTo>
                    <a:pt x="244" y="178"/>
                    <a:pt x="246" y="177"/>
                    <a:pt x="248" y="177"/>
                  </a:cubicBez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 name="Freeform 17">
              <a:extLst>
                <a:ext uri="{FF2B5EF4-FFF2-40B4-BE49-F238E27FC236}">
                  <a16:creationId xmlns:a16="http://schemas.microsoft.com/office/drawing/2014/main" id="{5293AB42-DA21-47ED-81E8-F192E9CF2E3F}"/>
                </a:ext>
              </a:extLst>
            </p:cNvPr>
            <p:cNvSpPr>
              <a:spLocks noEditPoints="1"/>
            </p:cNvSpPr>
            <p:nvPr/>
          </p:nvSpPr>
          <p:spPr bwMode="auto">
            <a:xfrm>
              <a:off x="1743075" y="1352550"/>
              <a:ext cx="528638" cy="411163"/>
            </a:xfrm>
            <a:custGeom>
              <a:avLst/>
              <a:gdLst>
                <a:gd name="T0" fmla="*/ 138 w 333"/>
                <a:gd name="T1" fmla="*/ 248 h 260"/>
                <a:gd name="T2" fmla="*/ 135 w 333"/>
                <a:gd name="T3" fmla="*/ 240 h 260"/>
                <a:gd name="T4" fmla="*/ 174 w 333"/>
                <a:gd name="T5" fmla="*/ 226 h 260"/>
                <a:gd name="T6" fmla="*/ 153 w 333"/>
                <a:gd name="T7" fmla="*/ 242 h 260"/>
                <a:gd name="T8" fmla="*/ 108 w 333"/>
                <a:gd name="T9" fmla="*/ 256 h 260"/>
                <a:gd name="T10" fmla="*/ 67 w 333"/>
                <a:gd name="T11" fmla="*/ 255 h 260"/>
                <a:gd name="T12" fmla="*/ 107 w 333"/>
                <a:gd name="T13" fmla="*/ 247 h 260"/>
                <a:gd name="T14" fmla="*/ 109 w 333"/>
                <a:gd name="T15" fmla="*/ 255 h 260"/>
                <a:gd name="T16" fmla="*/ 190 w 333"/>
                <a:gd name="T17" fmla="*/ 213 h 260"/>
                <a:gd name="T18" fmla="*/ 211 w 333"/>
                <a:gd name="T19" fmla="*/ 179 h 260"/>
                <a:gd name="T20" fmla="*/ 219 w 333"/>
                <a:gd name="T21" fmla="*/ 184 h 260"/>
                <a:gd name="T22" fmla="*/ 195 w 333"/>
                <a:gd name="T23" fmla="*/ 214 h 260"/>
                <a:gd name="T24" fmla="*/ 41 w 333"/>
                <a:gd name="T25" fmla="*/ 259 h 260"/>
                <a:gd name="T26" fmla="*/ 1 w 333"/>
                <a:gd name="T27" fmla="*/ 249 h 260"/>
                <a:gd name="T28" fmla="*/ 42 w 333"/>
                <a:gd name="T29" fmla="*/ 250 h 260"/>
                <a:gd name="T30" fmla="*/ 43 w 333"/>
                <a:gd name="T31" fmla="*/ 259 h 260"/>
                <a:gd name="T32" fmla="*/ 226 w 333"/>
                <a:gd name="T33" fmla="*/ 158 h 260"/>
                <a:gd name="T34" fmla="*/ 227 w 333"/>
                <a:gd name="T35" fmla="*/ 139 h 260"/>
                <a:gd name="T36" fmla="*/ 224 w 333"/>
                <a:gd name="T37" fmla="*/ 133 h 260"/>
                <a:gd name="T38" fmla="*/ 221 w 333"/>
                <a:gd name="T39" fmla="*/ 125 h 260"/>
                <a:gd name="T40" fmla="*/ 231 w 333"/>
                <a:gd name="T41" fmla="*/ 118 h 260"/>
                <a:gd name="T42" fmla="*/ 239 w 333"/>
                <a:gd name="T43" fmla="*/ 116 h 260"/>
                <a:gd name="T44" fmla="*/ 258 w 333"/>
                <a:gd name="T45" fmla="*/ 109 h 260"/>
                <a:gd name="T46" fmla="*/ 239 w 333"/>
                <a:gd name="T47" fmla="*/ 126 h 260"/>
                <a:gd name="T48" fmla="*/ 232 w 333"/>
                <a:gd name="T49" fmla="*/ 155 h 260"/>
                <a:gd name="T50" fmla="*/ 195 w 333"/>
                <a:gd name="T51" fmla="*/ 141 h 260"/>
                <a:gd name="T52" fmla="*/ 157 w 333"/>
                <a:gd name="T53" fmla="*/ 139 h 260"/>
                <a:gd name="T54" fmla="*/ 159 w 333"/>
                <a:gd name="T55" fmla="*/ 130 h 260"/>
                <a:gd name="T56" fmla="*/ 198 w 333"/>
                <a:gd name="T57" fmla="*/ 136 h 260"/>
                <a:gd name="T58" fmla="*/ 279 w 333"/>
                <a:gd name="T59" fmla="*/ 96 h 260"/>
                <a:gd name="T60" fmla="*/ 274 w 333"/>
                <a:gd name="T61" fmla="*/ 88 h 260"/>
                <a:gd name="T62" fmla="*/ 302 w 333"/>
                <a:gd name="T63" fmla="*/ 59 h 260"/>
                <a:gd name="T64" fmla="*/ 280 w 333"/>
                <a:gd name="T65" fmla="*/ 95 h 260"/>
                <a:gd name="T66" fmla="*/ 238 w 333"/>
                <a:gd name="T67" fmla="*/ 92 h 260"/>
                <a:gd name="T68" fmla="*/ 232 w 333"/>
                <a:gd name="T69" fmla="*/ 89 h 260"/>
                <a:gd name="T70" fmla="*/ 224 w 333"/>
                <a:gd name="T71" fmla="*/ 55 h 260"/>
                <a:gd name="T72" fmla="*/ 226 w 333"/>
                <a:gd name="T73" fmla="*/ 49 h 260"/>
                <a:gd name="T74" fmla="*/ 233 w 333"/>
                <a:gd name="T75" fmla="*/ 52 h 260"/>
                <a:gd name="T76" fmla="*/ 238 w 333"/>
                <a:gd name="T77" fmla="*/ 92 h 260"/>
                <a:gd name="T78" fmla="*/ 127 w 333"/>
                <a:gd name="T79" fmla="*/ 127 h 260"/>
                <a:gd name="T80" fmla="*/ 101 w 333"/>
                <a:gd name="T81" fmla="*/ 94 h 260"/>
                <a:gd name="T82" fmla="*/ 132 w 333"/>
                <a:gd name="T83" fmla="*/ 119 h 260"/>
                <a:gd name="T84" fmla="*/ 132 w 333"/>
                <a:gd name="T85" fmla="*/ 127 h 260"/>
                <a:gd name="T86" fmla="*/ 313 w 333"/>
                <a:gd name="T87" fmla="*/ 41 h 260"/>
                <a:gd name="T88" fmla="*/ 324 w 333"/>
                <a:gd name="T89" fmla="*/ 9 h 260"/>
                <a:gd name="T90" fmla="*/ 332 w 333"/>
                <a:gd name="T91" fmla="*/ 12 h 260"/>
                <a:gd name="T92" fmla="*/ 317 w 333"/>
                <a:gd name="T93" fmla="*/ 42 h 260"/>
                <a:gd name="T94" fmla="*/ 208 w 333"/>
                <a:gd name="T95" fmla="*/ 32 h 260"/>
                <a:gd name="T96" fmla="*/ 176 w 333"/>
                <a:gd name="T97" fmla="*/ 8 h 260"/>
                <a:gd name="T98" fmla="*/ 214 w 333"/>
                <a:gd name="T99" fmla="*/ 25 h 260"/>
                <a:gd name="T100" fmla="*/ 213 w 333"/>
                <a:gd name="T101" fmla="*/ 33 h 260"/>
                <a:gd name="T102" fmla="*/ 94 w 333"/>
                <a:gd name="T103" fmla="*/ 75 h 260"/>
                <a:gd name="T104" fmla="*/ 88 w 333"/>
                <a:gd name="T105" fmla="*/ 46 h 260"/>
                <a:gd name="T106" fmla="*/ 98 w 333"/>
                <a:gd name="T107" fmla="*/ 31 h 260"/>
                <a:gd name="T108" fmla="*/ 97 w 333"/>
                <a:gd name="T109" fmla="*/ 47 h 260"/>
                <a:gd name="T110" fmla="*/ 95 w 333"/>
                <a:gd name="T111" fmla="*/ 74 h 260"/>
                <a:gd name="T112" fmla="*/ 151 w 333"/>
                <a:gd name="T113" fmla="*/ 9 h 260"/>
                <a:gd name="T114" fmla="*/ 112 w 333"/>
                <a:gd name="T115" fmla="*/ 15 h 260"/>
                <a:gd name="T116" fmla="*/ 151 w 333"/>
                <a:gd name="T117" fmla="*/ 0 h 260"/>
                <a:gd name="T118" fmla="*/ 153 w 333"/>
                <a:gd name="T119" fmla="*/ 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3" h="260">
                  <a:moveTo>
                    <a:pt x="153" y="242"/>
                  </a:moveTo>
                  <a:cubicBezTo>
                    <a:pt x="148" y="245"/>
                    <a:pt x="143" y="246"/>
                    <a:pt x="138" y="248"/>
                  </a:cubicBezTo>
                  <a:cubicBezTo>
                    <a:pt x="136" y="249"/>
                    <a:pt x="133" y="248"/>
                    <a:pt x="133" y="245"/>
                  </a:cubicBezTo>
                  <a:cubicBezTo>
                    <a:pt x="132" y="243"/>
                    <a:pt x="133" y="240"/>
                    <a:pt x="135" y="240"/>
                  </a:cubicBezTo>
                  <a:cubicBezTo>
                    <a:pt x="147" y="236"/>
                    <a:pt x="158" y="231"/>
                    <a:pt x="167" y="225"/>
                  </a:cubicBezTo>
                  <a:cubicBezTo>
                    <a:pt x="169" y="223"/>
                    <a:pt x="172" y="224"/>
                    <a:pt x="174" y="226"/>
                  </a:cubicBezTo>
                  <a:cubicBezTo>
                    <a:pt x="175" y="228"/>
                    <a:pt x="174" y="231"/>
                    <a:pt x="172" y="232"/>
                  </a:cubicBezTo>
                  <a:cubicBezTo>
                    <a:pt x="166" y="236"/>
                    <a:pt x="160" y="240"/>
                    <a:pt x="153" y="242"/>
                  </a:cubicBezTo>
                  <a:close/>
                  <a:moveTo>
                    <a:pt x="109" y="255"/>
                  </a:moveTo>
                  <a:cubicBezTo>
                    <a:pt x="109" y="256"/>
                    <a:pt x="109" y="256"/>
                    <a:pt x="108" y="256"/>
                  </a:cubicBezTo>
                  <a:cubicBezTo>
                    <a:pt x="97" y="258"/>
                    <a:pt x="84" y="259"/>
                    <a:pt x="72" y="260"/>
                  </a:cubicBezTo>
                  <a:cubicBezTo>
                    <a:pt x="69" y="260"/>
                    <a:pt x="67" y="258"/>
                    <a:pt x="67" y="255"/>
                  </a:cubicBezTo>
                  <a:cubicBezTo>
                    <a:pt x="67" y="253"/>
                    <a:pt x="69" y="251"/>
                    <a:pt x="71" y="250"/>
                  </a:cubicBezTo>
                  <a:cubicBezTo>
                    <a:pt x="84" y="250"/>
                    <a:pt x="96" y="249"/>
                    <a:pt x="107" y="247"/>
                  </a:cubicBezTo>
                  <a:cubicBezTo>
                    <a:pt x="109" y="246"/>
                    <a:pt x="112" y="248"/>
                    <a:pt x="112" y="251"/>
                  </a:cubicBezTo>
                  <a:cubicBezTo>
                    <a:pt x="112" y="253"/>
                    <a:pt x="111" y="255"/>
                    <a:pt x="109" y="255"/>
                  </a:cubicBezTo>
                  <a:close/>
                  <a:moveTo>
                    <a:pt x="195" y="214"/>
                  </a:moveTo>
                  <a:cubicBezTo>
                    <a:pt x="194" y="215"/>
                    <a:pt x="192" y="215"/>
                    <a:pt x="190" y="213"/>
                  </a:cubicBezTo>
                  <a:cubicBezTo>
                    <a:pt x="188" y="211"/>
                    <a:pt x="188" y="209"/>
                    <a:pt x="190" y="207"/>
                  </a:cubicBezTo>
                  <a:cubicBezTo>
                    <a:pt x="198" y="199"/>
                    <a:pt x="206" y="189"/>
                    <a:pt x="211" y="179"/>
                  </a:cubicBezTo>
                  <a:cubicBezTo>
                    <a:pt x="213" y="177"/>
                    <a:pt x="215" y="176"/>
                    <a:pt x="218" y="177"/>
                  </a:cubicBezTo>
                  <a:cubicBezTo>
                    <a:pt x="220" y="179"/>
                    <a:pt x="221" y="181"/>
                    <a:pt x="219" y="184"/>
                  </a:cubicBezTo>
                  <a:cubicBezTo>
                    <a:pt x="213" y="195"/>
                    <a:pt x="205" y="205"/>
                    <a:pt x="197" y="213"/>
                  </a:cubicBezTo>
                  <a:cubicBezTo>
                    <a:pt x="196" y="214"/>
                    <a:pt x="196" y="214"/>
                    <a:pt x="195" y="214"/>
                  </a:cubicBezTo>
                  <a:close/>
                  <a:moveTo>
                    <a:pt x="43" y="259"/>
                  </a:moveTo>
                  <a:cubicBezTo>
                    <a:pt x="42" y="259"/>
                    <a:pt x="42" y="259"/>
                    <a:pt x="41" y="259"/>
                  </a:cubicBezTo>
                  <a:cubicBezTo>
                    <a:pt x="19" y="258"/>
                    <a:pt x="5" y="254"/>
                    <a:pt x="4" y="254"/>
                  </a:cubicBezTo>
                  <a:cubicBezTo>
                    <a:pt x="2" y="254"/>
                    <a:pt x="0" y="251"/>
                    <a:pt x="1" y="249"/>
                  </a:cubicBezTo>
                  <a:cubicBezTo>
                    <a:pt x="1" y="246"/>
                    <a:pt x="4" y="245"/>
                    <a:pt x="6" y="245"/>
                  </a:cubicBezTo>
                  <a:cubicBezTo>
                    <a:pt x="6" y="245"/>
                    <a:pt x="21" y="249"/>
                    <a:pt x="42" y="250"/>
                  </a:cubicBezTo>
                  <a:cubicBezTo>
                    <a:pt x="44" y="250"/>
                    <a:pt x="46" y="252"/>
                    <a:pt x="46" y="255"/>
                  </a:cubicBezTo>
                  <a:cubicBezTo>
                    <a:pt x="46" y="257"/>
                    <a:pt x="45" y="258"/>
                    <a:pt x="43" y="259"/>
                  </a:cubicBezTo>
                  <a:close/>
                  <a:moveTo>
                    <a:pt x="229" y="158"/>
                  </a:moveTo>
                  <a:cubicBezTo>
                    <a:pt x="228" y="158"/>
                    <a:pt x="227" y="158"/>
                    <a:pt x="226" y="158"/>
                  </a:cubicBezTo>
                  <a:cubicBezTo>
                    <a:pt x="224" y="157"/>
                    <a:pt x="222" y="155"/>
                    <a:pt x="223" y="152"/>
                  </a:cubicBezTo>
                  <a:cubicBezTo>
                    <a:pt x="225" y="148"/>
                    <a:pt x="226" y="144"/>
                    <a:pt x="227" y="139"/>
                  </a:cubicBezTo>
                  <a:cubicBezTo>
                    <a:pt x="228" y="137"/>
                    <a:pt x="228" y="134"/>
                    <a:pt x="229" y="131"/>
                  </a:cubicBezTo>
                  <a:cubicBezTo>
                    <a:pt x="227" y="132"/>
                    <a:pt x="226" y="133"/>
                    <a:pt x="224" y="133"/>
                  </a:cubicBezTo>
                  <a:cubicBezTo>
                    <a:pt x="222" y="134"/>
                    <a:pt x="219" y="133"/>
                    <a:pt x="219" y="131"/>
                  </a:cubicBezTo>
                  <a:cubicBezTo>
                    <a:pt x="218" y="128"/>
                    <a:pt x="219" y="126"/>
                    <a:pt x="221" y="125"/>
                  </a:cubicBezTo>
                  <a:cubicBezTo>
                    <a:pt x="224" y="124"/>
                    <a:pt x="228" y="122"/>
                    <a:pt x="231" y="120"/>
                  </a:cubicBezTo>
                  <a:cubicBezTo>
                    <a:pt x="231" y="120"/>
                    <a:pt x="231" y="119"/>
                    <a:pt x="231" y="118"/>
                  </a:cubicBezTo>
                  <a:cubicBezTo>
                    <a:pt x="231" y="115"/>
                    <a:pt x="234" y="114"/>
                    <a:pt x="236" y="114"/>
                  </a:cubicBezTo>
                  <a:cubicBezTo>
                    <a:pt x="238" y="114"/>
                    <a:pt x="239" y="115"/>
                    <a:pt x="239" y="116"/>
                  </a:cubicBezTo>
                  <a:cubicBezTo>
                    <a:pt x="244" y="113"/>
                    <a:pt x="248" y="111"/>
                    <a:pt x="252" y="108"/>
                  </a:cubicBezTo>
                  <a:cubicBezTo>
                    <a:pt x="254" y="106"/>
                    <a:pt x="256" y="107"/>
                    <a:pt x="258" y="109"/>
                  </a:cubicBezTo>
                  <a:cubicBezTo>
                    <a:pt x="259" y="111"/>
                    <a:pt x="259" y="114"/>
                    <a:pt x="257" y="115"/>
                  </a:cubicBezTo>
                  <a:cubicBezTo>
                    <a:pt x="251" y="119"/>
                    <a:pt x="245" y="123"/>
                    <a:pt x="239" y="126"/>
                  </a:cubicBezTo>
                  <a:cubicBezTo>
                    <a:pt x="238" y="131"/>
                    <a:pt x="237" y="136"/>
                    <a:pt x="236" y="142"/>
                  </a:cubicBezTo>
                  <a:cubicBezTo>
                    <a:pt x="235" y="146"/>
                    <a:pt x="233" y="151"/>
                    <a:pt x="232" y="155"/>
                  </a:cubicBezTo>
                  <a:cubicBezTo>
                    <a:pt x="231" y="156"/>
                    <a:pt x="231" y="157"/>
                    <a:pt x="229" y="158"/>
                  </a:cubicBezTo>
                  <a:close/>
                  <a:moveTo>
                    <a:pt x="195" y="141"/>
                  </a:moveTo>
                  <a:cubicBezTo>
                    <a:pt x="195" y="141"/>
                    <a:pt x="195" y="141"/>
                    <a:pt x="194" y="141"/>
                  </a:cubicBezTo>
                  <a:cubicBezTo>
                    <a:pt x="181" y="143"/>
                    <a:pt x="169" y="142"/>
                    <a:pt x="157" y="139"/>
                  </a:cubicBezTo>
                  <a:cubicBezTo>
                    <a:pt x="154" y="138"/>
                    <a:pt x="153" y="136"/>
                    <a:pt x="153" y="134"/>
                  </a:cubicBezTo>
                  <a:cubicBezTo>
                    <a:pt x="154" y="131"/>
                    <a:pt x="156" y="130"/>
                    <a:pt x="159" y="130"/>
                  </a:cubicBezTo>
                  <a:cubicBezTo>
                    <a:pt x="170" y="133"/>
                    <a:pt x="181" y="133"/>
                    <a:pt x="193" y="132"/>
                  </a:cubicBezTo>
                  <a:cubicBezTo>
                    <a:pt x="196" y="132"/>
                    <a:pt x="198" y="133"/>
                    <a:pt x="198" y="136"/>
                  </a:cubicBezTo>
                  <a:cubicBezTo>
                    <a:pt x="198" y="138"/>
                    <a:pt x="197" y="140"/>
                    <a:pt x="195" y="141"/>
                  </a:cubicBezTo>
                  <a:close/>
                  <a:moveTo>
                    <a:pt x="279" y="96"/>
                  </a:moveTo>
                  <a:cubicBezTo>
                    <a:pt x="277" y="96"/>
                    <a:pt x="275" y="96"/>
                    <a:pt x="274" y="95"/>
                  </a:cubicBezTo>
                  <a:cubicBezTo>
                    <a:pt x="272" y="93"/>
                    <a:pt x="272" y="90"/>
                    <a:pt x="274" y="88"/>
                  </a:cubicBezTo>
                  <a:cubicBezTo>
                    <a:pt x="281" y="80"/>
                    <a:pt x="289" y="71"/>
                    <a:pt x="296" y="61"/>
                  </a:cubicBezTo>
                  <a:cubicBezTo>
                    <a:pt x="297" y="59"/>
                    <a:pt x="300" y="58"/>
                    <a:pt x="302" y="59"/>
                  </a:cubicBezTo>
                  <a:cubicBezTo>
                    <a:pt x="304" y="61"/>
                    <a:pt x="305" y="64"/>
                    <a:pt x="303" y="66"/>
                  </a:cubicBezTo>
                  <a:cubicBezTo>
                    <a:pt x="296" y="76"/>
                    <a:pt x="288" y="86"/>
                    <a:pt x="280" y="95"/>
                  </a:cubicBezTo>
                  <a:cubicBezTo>
                    <a:pt x="280" y="95"/>
                    <a:pt x="279" y="95"/>
                    <a:pt x="279" y="96"/>
                  </a:cubicBezTo>
                  <a:close/>
                  <a:moveTo>
                    <a:pt x="238" y="92"/>
                  </a:moveTo>
                  <a:cubicBezTo>
                    <a:pt x="238" y="93"/>
                    <a:pt x="237" y="93"/>
                    <a:pt x="237" y="93"/>
                  </a:cubicBezTo>
                  <a:cubicBezTo>
                    <a:pt x="234" y="93"/>
                    <a:pt x="232" y="91"/>
                    <a:pt x="232" y="89"/>
                  </a:cubicBezTo>
                  <a:cubicBezTo>
                    <a:pt x="231" y="77"/>
                    <a:pt x="229" y="66"/>
                    <a:pt x="224" y="56"/>
                  </a:cubicBezTo>
                  <a:cubicBezTo>
                    <a:pt x="224" y="55"/>
                    <a:pt x="224" y="55"/>
                    <a:pt x="224" y="55"/>
                  </a:cubicBezTo>
                  <a:cubicBezTo>
                    <a:pt x="223" y="53"/>
                    <a:pt x="224" y="50"/>
                    <a:pt x="226" y="49"/>
                  </a:cubicBezTo>
                  <a:cubicBezTo>
                    <a:pt x="226" y="49"/>
                    <a:pt x="226" y="49"/>
                    <a:pt x="226" y="49"/>
                  </a:cubicBezTo>
                  <a:cubicBezTo>
                    <a:pt x="228" y="48"/>
                    <a:pt x="231" y="49"/>
                    <a:pt x="232" y="51"/>
                  </a:cubicBezTo>
                  <a:cubicBezTo>
                    <a:pt x="233" y="52"/>
                    <a:pt x="233" y="52"/>
                    <a:pt x="233" y="52"/>
                  </a:cubicBezTo>
                  <a:cubicBezTo>
                    <a:pt x="237" y="63"/>
                    <a:pt x="240" y="75"/>
                    <a:pt x="241" y="88"/>
                  </a:cubicBezTo>
                  <a:cubicBezTo>
                    <a:pt x="241" y="90"/>
                    <a:pt x="240" y="92"/>
                    <a:pt x="238" y="92"/>
                  </a:cubicBezTo>
                  <a:close/>
                  <a:moveTo>
                    <a:pt x="132" y="127"/>
                  </a:moveTo>
                  <a:cubicBezTo>
                    <a:pt x="130" y="128"/>
                    <a:pt x="129" y="128"/>
                    <a:pt x="127" y="127"/>
                  </a:cubicBezTo>
                  <a:cubicBezTo>
                    <a:pt x="116" y="120"/>
                    <a:pt x="107" y="111"/>
                    <a:pt x="100" y="101"/>
                  </a:cubicBezTo>
                  <a:cubicBezTo>
                    <a:pt x="99" y="99"/>
                    <a:pt x="99" y="96"/>
                    <a:pt x="101" y="94"/>
                  </a:cubicBezTo>
                  <a:cubicBezTo>
                    <a:pt x="103" y="93"/>
                    <a:pt x="106" y="94"/>
                    <a:pt x="108" y="96"/>
                  </a:cubicBezTo>
                  <a:cubicBezTo>
                    <a:pt x="114" y="105"/>
                    <a:pt x="122" y="113"/>
                    <a:pt x="132" y="119"/>
                  </a:cubicBezTo>
                  <a:cubicBezTo>
                    <a:pt x="134" y="121"/>
                    <a:pt x="135" y="123"/>
                    <a:pt x="134" y="126"/>
                  </a:cubicBezTo>
                  <a:cubicBezTo>
                    <a:pt x="133" y="126"/>
                    <a:pt x="132" y="127"/>
                    <a:pt x="132" y="127"/>
                  </a:cubicBezTo>
                  <a:close/>
                  <a:moveTo>
                    <a:pt x="317" y="42"/>
                  </a:moveTo>
                  <a:cubicBezTo>
                    <a:pt x="316" y="42"/>
                    <a:pt x="315" y="42"/>
                    <a:pt x="313" y="41"/>
                  </a:cubicBezTo>
                  <a:cubicBezTo>
                    <a:pt x="311" y="40"/>
                    <a:pt x="310" y="37"/>
                    <a:pt x="311" y="35"/>
                  </a:cubicBezTo>
                  <a:cubicBezTo>
                    <a:pt x="316" y="27"/>
                    <a:pt x="320" y="18"/>
                    <a:pt x="324" y="9"/>
                  </a:cubicBezTo>
                  <a:cubicBezTo>
                    <a:pt x="325" y="7"/>
                    <a:pt x="328" y="5"/>
                    <a:pt x="330" y="6"/>
                  </a:cubicBezTo>
                  <a:cubicBezTo>
                    <a:pt x="332" y="7"/>
                    <a:pt x="333" y="10"/>
                    <a:pt x="332" y="12"/>
                  </a:cubicBezTo>
                  <a:cubicBezTo>
                    <a:pt x="328" y="22"/>
                    <a:pt x="324" y="31"/>
                    <a:pt x="319" y="40"/>
                  </a:cubicBezTo>
                  <a:cubicBezTo>
                    <a:pt x="319" y="40"/>
                    <a:pt x="318" y="41"/>
                    <a:pt x="317" y="42"/>
                  </a:cubicBezTo>
                  <a:close/>
                  <a:moveTo>
                    <a:pt x="213" y="33"/>
                  </a:moveTo>
                  <a:cubicBezTo>
                    <a:pt x="211" y="33"/>
                    <a:pt x="209" y="33"/>
                    <a:pt x="208" y="32"/>
                  </a:cubicBezTo>
                  <a:cubicBezTo>
                    <a:pt x="200" y="24"/>
                    <a:pt x="190" y="18"/>
                    <a:pt x="179" y="14"/>
                  </a:cubicBezTo>
                  <a:cubicBezTo>
                    <a:pt x="176" y="13"/>
                    <a:pt x="175" y="10"/>
                    <a:pt x="176" y="8"/>
                  </a:cubicBezTo>
                  <a:cubicBezTo>
                    <a:pt x="177" y="5"/>
                    <a:pt x="180" y="4"/>
                    <a:pt x="182" y="5"/>
                  </a:cubicBezTo>
                  <a:cubicBezTo>
                    <a:pt x="194" y="10"/>
                    <a:pt x="205" y="16"/>
                    <a:pt x="214" y="25"/>
                  </a:cubicBezTo>
                  <a:cubicBezTo>
                    <a:pt x="216" y="27"/>
                    <a:pt x="216" y="30"/>
                    <a:pt x="214" y="32"/>
                  </a:cubicBezTo>
                  <a:cubicBezTo>
                    <a:pt x="214" y="32"/>
                    <a:pt x="213" y="32"/>
                    <a:pt x="213" y="33"/>
                  </a:cubicBezTo>
                  <a:close/>
                  <a:moveTo>
                    <a:pt x="95" y="74"/>
                  </a:moveTo>
                  <a:cubicBezTo>
                    <a:pt x="94" y="75"/>
                    <a:pt x="94" y="75"/>
                    <a:pt x="94" y="75"/>
                  </a:cubicBezTo>
                  <a:cubicBezTo>
                    <a:pt x="91" y="75"/>
                    <a:pt x="89" y="74"/>
                    <a:pt x="88" y="71"/>
                  </a:cubicBezTo>
                  <a:cubicBezTo>
                    <a:pt x="87" y="63"/>
                    <a:pt x="87" y="54"/>
                    <a:pt x="88" y="46"/>
                  </a:cubicBezTo>
                  <a:cubicBezTo>
                    <a:pt x="89" y="41"/>
                    <a:pt x="90" y="37"/>
                    <a:pt x="92" y="33"/>
                  </a:cubicBezTo>
                  <a:cubicBezTo>
                    <a:pt x="93" y="31"/>
                    <a:pt x="95" y="30"/>
                    <a:pt x="98" y="31"/>
                  </a:cubicBezTo>
                  <a:cubicBezTo>
                    <a:pt x="100" y="32"/>
                    <a:pt x="101" y="34"/>
                    <a:pt x="100" y="36"/>
                  </a:cubicBezTo>
                  <a:cubicBezTo>
                    <a:pt x="99" y="40"/>
                    <a:pt x="98" y="43"/>
                    <a:pt x="97" y="47"/>
                  </a:cubicBezTo>
                  <a:cubicBezTo>
                    <a:pt x="96" y="55"/>
                    <a:pt x="96" y="62"/>
                    <a:pt x="97" y="70"/>
                  </a:cubicBezTo>
                  <a:cubicBezTo>
                    <a:pt x="98" y="72"/>
                    <a:pt x="97" y="74"/>
                    <a:pt x="95" y="74"/>
                  </a:cubicBezTo>
                  <a:close/>
                  <a:moveTo>
                    <a:pt x="153" y="8"/>
                  </a:moveTo>
                  <a:cubicBezTo>
                    <a:pt x="152" y="9"/>
                    <a:pt x="151" y="9"/>
                    <a:pt x="151" y="9"/>
                  </a:cubicBezTo>
                  <a:cubicBezTo>
                    <a:pt x="139" y="9"/>
                    <a:pt x="127" y="12"/>
                    <a:pt x="118" y="17"/>
                  </a:cubicBezTo>
                  <a:cubicBezTo>
                    <a:pt x="116" y="18"/>
                    <a:pt x="113" y="17"/>
                    <a:pt x="112" y="15"/>
                  </a:cubicBezTo>
                  <a:cubicBezTo>
                    <a:pt x="111" y="13"/>
                    <a:pt x="112" y="10"/>
                    <a:pt x="114" y="9"/>
                  </a:cubicBezTo>
                  <a:cubicBezTo>
                    <a:pt x="124" y="3"/>
                    <a:pt x="137" y="0"/>
                    <a:pt x="151" y="0"/>
                  </a:cubicBezTo>
                  <a:cubicBezTo>
                    <a:pt x="153" y="0"/>
                    <a:pt x="155" y="2"/>
                    <a:pt x="155" y="4"/>
                  </a:cubicBezTo>
                  <a:cubicBezTo>
                    <a:pt x="155" y="6"/>
                    <a:pt x="154" y="8"/>
                    <a:pt x="153" y="8"/>
                  </a:cubicBez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 name="Freeform 18">
              <a:extLst>
                <a:ext uri="{FF2B5EF4-FFF2-40B4-BE49-F238E27FC236}">
                  <a16:creationId xmlns:a16="http://schemas.microsoft.com/office/drawing/2014/main" id="{65DE6B34-5886-423E-86BB-D784B51BC356}"/>
                </a:ext>
              </a:extLst>
            </p:cNvPr>
            <p:cNvSpPr>
              <a:spLocks/>
            </p:cNvSpPr>
            <p:nvPr/>
          </p:nvSpPr>
          <p:spPr bwMode="auto">
            <a:xfrm>
              <a:off x="941388" y="3484563"/>
              <a:ext cx="1101725" cy="1449388"/>
            </a:xfrm>
            <a:custGeom>
              <a:avLst/>
              <a:gdLst>
                <a:gd name="T0" fmla="*/ 0 w 694"/>
                <a:gd name="T1" fmla="*/ 178 h 913"/>
                <a:gd name="T2" fmla="*/ 250 w 694"/>
                <a:gd name="T3" fmla="*/ 178 h 913"/>
                <a:gd name="T4" fmla="*/ 250 w 694"/>
                <a:gd name="T5" fmla="*/ 913 h 913"/>
                <a:gd name="T6" fmla="*/ 442 w 694"/>
                <a:gd name="T7" fmla="*/ 913 h 913"/>
                <a:gd name="T8" fmla="*/ 442 w 694"/>
                <a:gd name="T9" fmla="*/ 178 h 913"/>
                <a:gd name="T10" fmla="*/ 694 w 694"/>
                <a:gd name="T11" fmla="*/ 178 h 913"/>
                <a:gd name="T12" fmla="*/ 694 w 694"/>
                <a:gd name="T13" fmla="*/ 0 h 913"/>
                <a:gd name="T14" fmla="*/ 0 w 694"/>
                <a:gd name="T15" fmla="*/ 0 h 913"/>
                <a:gd name="T16" fmla="*/ 0 w 694"/>
                <a:gd name="T17" fmla="*/ 178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4" h="913">
                  <a:moveTo>
                    <a:pt x="0" y="178"/>
                  </a:moveTo>
                  <a:lnTo>
                    <a:pt x="250" y="178"/>
                  </a:lnTo>
                  <a:lnTo>
                    <a:pt x="250" y="913"/>
                  </a:lnTo>
                  <a:lnTo>
                    <a:pt x="442" y="913"/>
                  </a:lnTo>
                  <a:lnTo>
                    <a:pt x="442" y="178"/>
                  </a:lnTo>
                  <a:lnTo>
                    <a:pt x="694" y="178"/>
                  </a:lnTo>
                  <a:lnTo>
                    <a:pt x="694" y="0"/>
                  </a:lnTo>
                  <a:lnTo>
                    <a:pt x="0" y="0"/>
                  </a:lnTo>
                  <a:lnTo>
                    <a:pt x="0" y="17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7" name="Freeform 19">
              <a:extLst>
                <a:ext uri="{FF2B5EF4-FFF2-40B4-BE49-F238E27FC236}">
                  <a16:creationId xmlns:a16="http://schemas.microsoft.com/office/drawing/2014/main" id="{1AABC0B3-8632-4F59-8F72-715347190644}"/>
                </a:ext>
              </a:extLst>
            </p:cNvPr>
            <p:cNvSpPr>
              <a:spLocks/>
            </p:cNvSpPr>
            <p:nvPr/>
          </p:nvSpPr>
          <p:spPr bwMode="auto">
            <a:xfrm>
              <a:off x="941388" y="3484563"/>
              <a:ext cx="1101725" cy="1449388"/>
            </a:xfrm>
            <a:custGeom>
              <a:avLst/>
              <a:gdLst>
                <a:gd name="T0" fmla="*/ 0 w 694"/>
                <a:gd name="T1" fmla="*/ 178 h 913"/>
                <a:gd name="T2" fmla="*/ 250 w 694"/>
                <a:gd name="T3" fmla="*/ 178 h 913"/>
                <a:gd name="T4" fmla="*/ 250 w 694"/>
                <a:gd name="T5" fmla="*/ 913 h 913"/>
                <a:gd name="T6" fmla="*/ 442 w 694"/>
                <a:gd name="T7" fmla="*/ 913 h 913"/>
                <a:gd name="T8" fmla="*/ 442 w 694"/>
                <a:gd name="T9" fmla="*/ 178 h 913"/>
                <a:gd name="T10" fmla="*/ 694 w 694"/>
                <a:gd name="T11" fmla="*/ 178 h 913"/>
                <a:gd name="T12" fmla="*/ 694 w 694"/>
                <a:gd name="T13" fmla="*/ 0 h 913"/>
                <a:gd name="T14" fmla="*/ 0 w 694"/>
                <a:gd name="T15" fmla="*/ 0 h 913"/>
                <a:gd name="T16" fmla="*/ 0 w 694"/>
                <a:gd name="T17" fmla="*/ 178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4" h="913">
                  <a:moveTo>
                    <a:pt x="0" y="178"/>
                  </a:moveTo>
                  <a:lnTo>
                    <a:pt x="250" y="178"/>
                  </a:lnTo>
                  <a:lnTo>
                    <a:pt x="250" y="913"/>
                  </a:lnTo>
                  <a:lnTo>
                    <a:pt x="442" y="913"/>
                  </a:lnTo>
                  <a:lnTo>
                    <a:pt x="442" y="178"/>
                  </a:lnTo>
                  <a:lnTo>
                    <a:pt x="694" y="178"/>
                  </a:lnTo>
                  <a:lnTo>
                    <a:pt x="694" y="0"/>
                  </a:lnTo>
                  <a:lnTo>
                    <a:pt x="0" y="0"/>
                  </a:lnTo>
                  <a:lnTo>
                    <a:pt x="0" y="1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8" name="Freeform 20">
              <a:extLst>
                <a:ext uri="{FF2B5EF4-FFF2-40B4-BE49-F238E27FC236}">
                  <a16:creationId xmlns:a16="http://schemas.microsoft.com/office/drawing/2014/main" id="{4A3125A2-6A8F-4768-A725-9FACCA7BDDA4}"/>
                </a:ext>
              </a:extLst>
            </p:cNvPr>
            <p:cNvSpPr>
              <a:spLocks/>
            </p:cNvSpPr>
            <p:nvPr/>
          </p:nvSpPr>
          <p:spPr bwMode="auto">
            <a:xfrm>
              <a:off x="2165350" y="3484563"/>
              <a:ext cx="1068388" cy="1449388"/>
            </a:xfrm>
            <a:custGeom>
              <a:avLst/>
              <a:gdLst>
                <a:gd name="T0" fmla="*/ 481 w 673"/>
                <a:gd name="T1" fmla="*/ 364 h 913"/>
                <a:gd name="T2" fmla="*/ 192 w 673"/>
                <a:gd name="T3" fmla="*/ 364 h 913"/>
                <a:gd name="T4" fmla="*/ 192 w 673"/>
                <a:gd name="T5" fmla="*/ 0 h 913"/>
                <a:gd name="T6" fmla="*/ 0 w 673"/>
                <a:gd name="T7" fmla="*/ 0 h 913"/>
                <a:gd name="T8" fmla="*/ 0 w 673"/>
                <a:gd name="T9" fmla="*/ 913 h 913"/>
                <a:gd name="T10" fmla="*/ 192 w 673"/>
                <a:gd name="T11" fmla="*/ 913 h 913"/>
                <a:gd name="T12" fmla="*/ 192 w 673"/>
                <a:gd name="T13" fmla="*/ 536 h 913"/>
                <a:gd name="T14" fmla="*/ 481 w 673"/>
                <a:gd name="T15" fmla="*/ 536 h 913"/>
                <a:gd name="T16" fmla="*/ 481 w 673"/>
                <a:gd name="T17" fmla="*/ 913 h 913"/>
                <a:gd name="T18" fmla="*/ 673 w 673"/>
                <a:gd name="T19" fmla="*/ 913 h 913"/>
                <a:gd name="T20" fmla="*/ 673 w 673"/>
                <a:gd name="T21" fmla="*/ 0 h 913"/>
                <a:gd name="T22" fmla="*/ 481 w 673"/>
                <a:gd name="T23" fmla="*/ 0 h 913"/>
                <a:gd name="T24" fmla="*/ 481 w 673"/>
                <a:gd name="T25" fmla="*/ 364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3" h="913">
                  <a:moveTo>
                    <a:pt x="481" y="364"/>
                  </a:moveTo>
                  <a:lnTo>
                    <a:pt x="192" y="364"/>
                  </a:lnTo>
                  <a:lnTo>
                    <a:pt x="192" y="0"/>
                  </a:lnTo>
                  <a:lnTo>
                    <a:pt x="0" y="0"/>
                  </a:lnTo>
                  <a:lnTo>
                    <a:pt x="0" y="913"/>
                  </a:lnTo>
                  <a:lnTo>
                    <a:pt x="192" y="913"/>
                  </a:lnTo>
                  <a:lnTo>
                    <a:pt x="192" y="536"/>
                  </a:lnTo>
                  <a:lnTo>
                    <a:pt x="481" y="536"/>
                  </a:lnTo>
                  <a:lnTo>
                    <a:pt x="481" y="913"/>
                  </a:lnTo>
                  <a:lnTo>
                    <a:pt x="673" y="913"/>
                  </a:lnTo>
                  <a:lnTo>
                    <a:pt x="673" y="0"/>
                  </a:lnTo>
                  <a:lnTo>
                    <a:pt x="481" y="0"/>
                  </a:lnTo>
                  <a:lnTo>
                    <a:pt x="481" y="36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9" name="Freeform 21">
              <a:extLst>
                <a:ext uri="{FF2B5EF4-FFF2-40B4-BE49-F238E27FC236}">
                  <a16:creationId xmlns:a16="http://schemas.microsoft.com/office/drawing/2014/main" id="{31563CE3-7C03-4D25-9796-55E18460D4C8}"/>
                </a:ext>
              </a:extLst>
            </p:cNvPr>
            <p:cNvSpPr>
              <a:spLocks noEditPoints="1"/>
            </p:cNvSpPr>
            <p:nvPr/>
          </p:nvSpPr>
          <p:spPr bwMode="auto">
            <a:xfrm>
              <a:off x="3313113" y="3484563"/>
              <a:ext cx="1233488" cy="1449388"/>
            </a:xfrm>
            <a:custGeom>
              <a:avLst/>
              <a:gdLst>
                <a:gd name="T0" fmla="*/ 313 w 777"/>
                <a:gd name="T1" fmla="*/ 0 h 913"/>
                <a:gd name="T2" fmla="*/ 0 w 777"/>
                <a:gd name="T3" fmla="*/ 913 h 913"/>
                <a:gd name="T4" fmla="*/ 198 w 777"/>
                <a:gd name="T5" fmla="*/ 913 h 913"/>
                <a:gd name="T6" fmla="*/ 285 w 777"/>
                <a:gd name="T7" fmla="*/ 637 h 913"/>
                <a:gd name="T8" fmla="*/ 483 w 777"/>
                <a:gd name="T9" fmla="*/ 637 h 913"/>
                <a:gd name="T10" fmla="*/ 569 w 777"/>
                <a:gd name="T11" fmla="*/ 913 h 913"/>
                <a:gd name="T12" fmla="*/ 777 w 777"/>
                <a:gd name="T13" fmla="*/ 913 h 913"/>
                <a:gd name="T14" fmla="*/ 473 w 777"/>
                <a:gd name="T15" fmla="*/ 0 h 913"/>
                <a:gd name="T16" fmla="*/ 313 w 777"/>
                <a:gd name="T17" fmla="*/ 0 h 913"/>
                <a:gd name="T18" fmla="*/ 337 w 777"/>
                <a:gd name="T19" fmla="*/ 471 h 913"/>
                <a:gd name="T20" fmla="*/ 385 w 777"/>
                <a:gd name="T21" fmla="*/ 323 h 913"/>
                <a:gd name="T22" fmla="*/ 432 w 777"/>
                <a:gd name="T23" fmla="*/ 471 h 913"/>
                <a:gd name="T24" fmla="*/ 337 w 777"/>
                <a:gd name="T25" fmla="*/ 471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7" h="913">
                  <a:moveTo>
                    <a:pt x="313" y="0"/>
                  </a:moveTo>
                  <a:lnTo>
                    <a:pt x="0" y="913"/>
                  </a:lnTo>
                  <a:lnTo>
                    <a:pt x="198" y="913"/>
                  </a:lnTo>
                  <a:lnTo>
                    <a:pt x="285" y="637"/>
                  </a:lnTo>
                  <a:lnTo>
                    <a:pt x="483" y="637"/>
                  </a:lnTo>
                  <a:lnTo>
                    <a:pt x="569" y="913"/>
                  </a:lnTo>
                  <a:lnTo>
                    <a:pt x="777" y="913"/>
                  </a:lnTo>
                  <a:lnTo>
                    <a:pt x="473" y="0"/>
                  </a:lnTo>
                  <a:lnTo>
                    <a:pt x="313" y="0"/>
                  </a:lnTo>
                  <a:close/>
                  <a:moveTo>
                    <a:pt x="337" y="471"/>
                  </a:moveTo>
                  <a:lnTo>
                    <a:pt x="385" y="323"/>
                  </a:lnTo>
                  <a:lnTo>
                    <a:pt x="432" y="471"/>
                  </a:lnTo>
                  <a:lnTo>
                    <a:pt x="337" y="47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0" name="Freeform 22">
              <a:extLst>
                <a:ext uri="{FF2B5EF4-FFF2-40B4-BE49-F238E27FC236}">
                  <a16:creationId xmlns:a16="http://schemas.microsoft.com/office/drawing/2014/main" id="{3766BE35-4699-4730-A6A3-8B80FDE3CC46}"/>
                </a:ext>
              </a:extLst>
            </p:cNvPr>
            <p:cNvSpPr>
              <a:spLocks/>
            </p:cNvSpPr>
            <p:nvPr/>
          </p:nvSpPr>
          <p:spPr bwMode="auto">
            <a:xfrm>
              <a:off x="4629150" y="3484563"/>
              <a:ext cx="1084263" cy="1449388"/>
            </a:xfrm>
            <a:custGeom>
              <a:avLst/>
              <a:gdLst>
                <a:gd name="T0" fmla="*/ 491 w 683"/>
                <a:gd name="T1" fmla="*/ 533 h 913"/>
                <a:gd name="T2" fmla="*/ 170 w 683"/>
                <a:gd name="T3" fmla="*/ 0 h 913"/>
                <a:gd name="T4" fmla="*/ 0 w 683"/>
                <a:gd name="T5" fmla="*/ 0 h 913"/>
                <a:gd name="T6" fmla="*/ 1 w 683"/>
                <a:gd name="T7" fmla="*/ 913 h 913"/>
                <a:gd name="T8" fmla="*/ 192 w 683"/>
                <a:gd name="T9" fmla="*/ 913 h 913"/>
                <a:gd name="T10" fmla="*/ 192 w 683"/>
                <a:gd name="T11" fmla="*/ 381 h 913"/>
                <a:gd name="T12" fmla="*/ 518 w 683"/>
                <a:gd name="T13" fmla="*/ 913 h 913"/>
                <a:gd name="T14" fmla="*/ 683 w 683"/>
                <a:gd name="T15" fmla="*/ 913 h 913"/>
                <a:gd name="T16" fmla="*/ 683 w 683"/>
                <a:gd name="T17" fmla="*/ 0 h 913"/>
                <a:gd name="T18" fmla="*/ 491 w 683"/>
                <a:gd name="T19" fmla="*/ 0 h 913"/>
                <a:gd name="T20" fmla="*/ 491 w 683"/>
                <a:gd name="T21" fmla="*/ 53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3" h="913">
                  <a:moveTo>
                    <a:pt x="491" y="533"/>
                  </a:moveTo>
                  <a:lnTo>
                    <a:pt x="170" y="0"/>
                  </a:lnTo>
                  <a:lnTo>
                    <a:pt x="0" y="0"/>
                  </a:lnTo>
                  <a:lnTo>
                    <a:pt x="1" y="913"/>
                  </a:lnTo>
                  <a:lnTo>
                    <a:pt x="192" y="913"/>
                  </a:lnTo>
                  <a:lnTo>
                    <a:pt x="192" y="381"/>
                  </a:lnTo>
                  <a:lnTo>
                    <a:pt x="518" y="913"/>
                  </a:lnTo>
                  <a:lnTo>
                    <a:pt x="683" y="913"/>
                  </a:lnTo>
                  <a:lnTo>
                    <a:pt x="683" y="0"/>
                  </a:lnTo>
                  <a:lnTo>
                    <a:pt x="491" y="0"/>
                  </a:lnTo>
                  <a:lnTo>
                    <a:pt x="491" y="53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1" name="Freeform 23">
              <a:extLst>
                <a:ext uri="{FF2B5EF4-FFF2-40B4-BE49-F238E27FC236}">
                  <a16:creationId xmlns:a16="http://schemas.microsoft.com/office/drawing/2014/main" id="{D0853AB2-11DD-40A2-8CC0-A73307A8849D}"/>
                </a:ext>
              </a:extLst>
            </p:cNvPr>
            <p:cNvSpPr>
              <a:spLocks/>
            </p:cNvSpPr>
            <p:nvPr/>
          </p:nvSpPr>
          <p:spPr bwMode="auto">
            <a:xfrm>
              <a:off x="4629150" y="3484563"/>
              <a:ext cx="1084263" cy="1449388"/>
            </a:xfrm>
            <a:custGeom>
              <a:avLst/>
              <a:gdLst>
                <a:gd name="T0" fmla="*/ 491 w 683"/>
                <a:gd name="T1" fmla="*/ 533 h 913"/>
                <a:gd name="T2" fmla="*/ 170 w 683"/>
                <a:gd name="T3" fmla="*/ 0 h 913"/>
                <a:gd name="T4" fmla="*/ 0 w 683"/>
                <a:gd name="T5" fmla="*/ 0 h 913"/>
                <a:gd name="T6" fmla="*/ 1 w 683"/>
                <a:gd name="T7" fmla="*/ 913 h 913"/>
                <a:gd name="T8" fmla="*/ 192 w 683"/>
                <a:gd name="T9" fmla="*/ 913 h 913"/>
                <a:gd name="T10" fmla="*/ 192 w 683"/>
                <a:gd name="T11" fmla="*/ 381 h 913"/>
                <a:gd name="T12" fmla="*/ 518 w 683"/>
                <a:gd name="T13" fmla="*/ 913 h 913"/>
                <a:gd name="T14" fmla="*/ 683 w 683"/>
                <a:gd name="T15" fmla="*/ 913 h 913"/>
                <a:gd name="T16" fmla="*/ 683 w 683"/>
                <a:gd name="T17" fmla="*/ 0 h 913"/>
                <a:gd name="T18" fmla="*/ 491 w 683"/>
                <a:gd name="T19" fmla="*/ 0 h 913"/>
                <a:gd name="T20" fmla="*/ 491 w 683"/>
                <a:gd name="T21" fmla="*/ 53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3" h="913">
                  <a:moveTo>
                    <a:pt x="491" y="533"/>
                  </a:moveTo>
                  <a:lnTo>
                    <a:pt x="170" y="0"/>
                  </a:lnTo>
                  <a:lnTo>
                    <a:pt x="0" y="0"/>
                  </a:lnTo>
                  <a:lnTo>
                    <a:pt x="1" y="913"/>
                  </a:lnTo>
                  <a:lnTo>
                    <a:pt x="192" y="913"/>
                  </a:lnTo>
                  <a:lnTo>
                    <a:pt x="192" y="381"/>
                  </a:lnTo>
                  <a:lnTo>
                    <a:pt x="518" y="913"/>
                  </a:lnTo>
                  <a:lnTo>
                    <a:pt x="683" y="913"/>
                  </a:lnTo>
                  <a:lnTo>
                    <a:pt x="683" y="0"/>
                  </a:lnTo>
                  <a:lnTo>
                    <a:pt x="491" y="0"/>
                  </a:lnTo>
                  <a:lnTo>
                    <a:pt x="491" y="5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22" name="Freeform 24">
              <a:extLst>
                <a:ext uri="{FF2B5EF4-FFF2-40B4-BE49-F238E27FC236}">
                  <a16:creationId xmlns:a16="http://schemas.microsoft.com/office/drawing/2014/main" id="{901386F6-8431-4FA8-8F93-2AD3E8A15A61}"/>
                </a:ext>
              </a:extLst>
            </p:cNvPr>
            <p:cNvSpPr>
              <a:spLocks/>
            </p:cNvSpPr>
            <p:nvPr/>
          </p:nvSpPr>
          <p:spPr bwMode="auto">
            <a:xfrm>
              <a:off x="5865813" y="3484563"/>
              <a:ext cx="1103313" cy="1449388"/>
            </a:xfrm>
            <a:custGeom>
              <a:avLst/>
              <a:gdLst>
                <a:gd name="T0" fmla="*/ 687 w 695"/>
                <a:gd name="T1" fmla="*/ 0 h 913"/>
                <a:gd name="T2" fmla="*/ 443 w 695"/>
                <a:gd name="T3" fmla="*/ 0 h 913"/>
                <a:gd name="T4" fmla="*/ 192 w 695"/>
                <a:gd name="T5" fmla="*/ 294 h 913"/>
                <a:gd name="T6" fmla="*/ 192 w 695"/>
                <a:gd name="T7" fmla="*/ 0 h 913"/>
                <a:gd name="T8" fmla="*/ 0 w 695"/>
                <a:gd name="T9" fmla="*/ 0 h 913"/>
                <a:gd name="T10" fmla="*/ 0 w 695"/>
                <a:gd name="T11" fmla="*/ 913 h 913"/>
                <a:gd name="T12" fmla="*/ 192 w 695"/>
                <a:gd name="T13" fmla="*/ 913 h 913"/>
                <a:gd name="T14" fmla="*/ 192 w 695"/>
                <a:gd name="T15" fmla="*/ 600 h 913"/>
                <a:gd name="T16" fmla="*/ 444 w 695"/>
                <a:gd name="T17" fmla="*/ 913 h 913"/>
                <a:gd name="T18" fmla="*/ 695 w 695"/>
                <a:gd name="T19" fmla="*/ 913 h 913"/>
                <a:gd name="T20" fmla="*/ 300 w 695"/>
                <a:gd name="T21" fmla="*/ 433 h 913"/>
                <a:gd name="T22" fmla="*/ 687 w 695"/>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5" h="913">
                  <a:moveTo>
                    <a:pt x="687" y="0"/>
                  </a:moveTo>
                  <a:lnTo>
                    <a:pt x="443" y="0"/>
                  </a:lnTo>
                  <a:lnTo>
                    <a:pt x="192" y="294"/>
                  </a:lnTo>
                  <a:lnTo>
                    <a:pt x="192" y="0"/>
                  </a:lnTo>
                  <a:lnTo>
                    <a:pt x="0" y="0"/>
                  </a:lnTo>
                  <a:lnTo>
                    <a:pt x="0" y="913"/>
                  </a:lnTo>
                  <a:lnTo>
                    <a:pt x="192" y="913"/>
                  </a:lnTo>
                  <a:lnTo>
                    <a:pt x="192" y="600"/>
                  </a:lnTo>
                  <a:lnTo>
                    <a:pt x="444" y="913"/>
                  </a:lnTo>
                  <a:lnTo>
                    <a:pt x="695" y="913"/>
                  </a:lnTo>
                  <a:lnTo>
                    <a:pt x="300" y="433"/>
                  </a:lnTo>
                  <a:lnTo>
                    <a:pt x="687"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3" name="Freeform 25">
              <a:extLst>
                <a:ext uri="{FF2B5EF4-FFF2-40B4-BE49-F238E27FC236}">
                  <a16:creationId xmlns:a16="http://schemas.microsoft.com/office/drawing/2014/main" id="{CC313FDB-9960-4C9A-8FEE-11972158AAF9}"/>
                </a:ext>
              </a:extLst>
            </p:cNvPr>
            <p:cNvSpPr>
              <a:spLocks/>
            </p:cNvSpPr>
            <p:nvPr/>
          </p:nvSpPr>
          <p:spPr bwMode="auto">
            <a:xfrm>
              <a:off x="7361238" y="3484563"/>
              <a:ext cx="1179513" cy="1449388"/>
            </a:xfrm>
            <a:custGeom>
              <a:avLst/>
              <a:gdLst>
                <a:gd name="T0" fmla="*/ 528 w 743"/>
                <a:gd name="T1" fmla="*/ 0 h 913"/>
                <a:gd name="T2" fmla="*/ 371 w 743"/>
                <a:gd name="T3" fmla="*/ 302 h 913"/>
                <a:gd name="T4" fmla="*/ 214 w 743"/>
                <a:gd name="T5" fmla="*/ 0 h 913"/>
                <a:gd name="T6" fmla="*/ 0 w 743"/>
                <a:gd name="T7" fmla="*/ 0 h 913"/>
                <a:gd name="T8" fmla="*/ 273 w 743"/>
                <a:gd name="T9" fmla="*/ 505 h 913"/>
                <a:gd name="T10" fmla="*/ 273 w 743"/>
                <a:gd name="T11" fmla="*/ 913 h 913"/>
                <a:gd name="T12" fmla="*/ 466 w 743"/>
                <a:gd name="T13" fmla="*/ 913 h 913"/>
                <a:gd name="T14" fmla="*/ 466 w 743"/>
                <a:gd name="T15" fmla="*/ 496 h 913"/>
                <a:gd name="T16" fmla="*/ 743 w 743"/>
                <a:gd name="T17" fmla="*/ 0 h 913"/>
                <a:gd name="T18" fmla="*/ 528 w 743"/>
                <a:gd name="T19"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3" h="913">
                  <a:moveTo>
                    <a:pt x="528" y="0"/>
                  </a:moveTo>
                  <a:lnTo>
                    <a:pt x="371" y="302"/>
                  </a:lnTo>
                  <a:lnTo>
                    <a:pt x="214" y="0"/>
                  </a:lnTo>
                  <a:lnTo>
                    <a:pt x="0" y="0"/>
                  </a:lnTo>
                  <a:lnTo>
                    <a:pt x="273" y="505"/>
                  </a:lnTo>
                  <a:lnTo>
                    <a:pt x="273" y="913"/>
                  </a:lnTo>
                  <a:lnTo>
                    <a:pt x="466" y="913"/>
                  </a:lnTo>
                  <a:lnTo>
                    <a:pt x="466" y="496"/>
                  </a:lnTo>
                  <a:lnTo>
                    <a:pt x="743" y="0"/>
                  </a:lnTo>
                  <a:lnTo>
                    <a:pt x="528"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4" name="Freeform 26">
              <a:extLst>
                <a:ext uri="{FF2B5EF4-FFF2-40B4-BE49-F238E27FC236}">
                  <a16:creationId xmlns:a16="http://schemas.microsoft.com/office/drawing/2014/main" id="{33D51050-0D51-4492-B548-365FB62B3566}"/>
                </a:ext>
              </a:extLst>
            </p:cNvPr>
            <p:cNvSpPr>
              <a:spLocks noEditPoints="1"/>
            </p:cNvSpPr>
            <p:nvPr/>
          </p:nvSpPr>
          <p:spPr bwMode="auto">
            <a:xfrm>
              <a:off x="8453438" y="3451225"/>
              <a:ext cx="1301750" cy="1503363"/>
            </a:xfrm>
            <a:custGeom>
              <a:avLst/>
              <a:gdLst>
                <a:gd name="T0" fmla="*/ 416 w 820"/>
                <a:gd name="T1" fmla="*/ 0 h 948"/>
                <a:gd name="T2" fmla="*/ 118 w 820"/>
                <a:gd name="T3" fmla="*/ 134 h 948"/>
                <a:gd name="T4" fmla="*/ 0 w 820"/>
                <a:gd name="T5" fmla="*/ 462 h 948"/>
                <a:gd name="T6" fmla="*/ 104 w 820"/>
                <a:gd name="T7" fmla="*/ 809 h 948"/>
                <a:gd name="T8" fmla="*/ 410 w 820"/>
                <a:gd name="T9" fmla="*/ 948 h 948"/>
                <a:gd name="T10" fmla="*/ 706 w 820"/>
                <a:gd name="T11" fmla="*/ 810 h 948"/>
                <a:gd name="T12" fmla="*/ 820 w 820"/>
                <a:gd name="T13" fmla="*/ 477 h 948"/>
                <a:gd name="T14" fmla="*/ 717 w 820"/>
                <a:gd name="T15" fmla="*/ 136 h 948"/>
                <a:gd name="T16" fmla="*/ 416 w 820"/>
                <a:gd name="T17" fmla="*/ 0 h 948"/>
                <a:gd name="T18" fmla="*/ 556 w 820"/>
                <a:gd name="T19" fmla="*/ 695 h 948"/>
                <a:gd name="T20" fmla="*/ 415 w 820"/>
                <a:gd name="T21" fmla="*/ 770 h 948"/>
                <a:gd name="T22" fmla="*/ 262 w 820"/>
                <a:gd name="T23" fmla="*/ 696 h 948"/>
                <a:gd name="T24" fmla="*/ 198 w 820"/>
                <a:gd name="T25" fmla="*/ 463 h 948"/>
                <a:gd name="T26" fmla="*/ 260 w 820"/>
                <a:gd name="T27" fmla="*/ 253 h 948"/>
                <a:gd name="T28" fmla="*/ 418 w 820"/>
                <a:gd name="T29" fmla="*/ 178 h 948"/>
                <a:gd name="T30" fmla="*/ 568 w 820"/>
                <a:gd name="T31" fmla="*/ 259 h 948"/>
                <a:gd name="T32" fmla="*/ 623 w 820"/>
                <a:gd name="T33" fmla="*/ 454 h 948"/>
                <a:gd name="T34" fmla="*/ 556 w 820"/>
                <a:gd name="T35" fmla="*/ 695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0" h="948">
                  <a:moveTo>
                    <a:pt x="416" y="0"/>
                  </a:moveTo>
                  <a:cubicBezTo>
                    <a:pt x="298" y="0"/>
                    <a:pt x="198" y="45"/>
                    <a:pt x="118" y="134"/>
                  </a:cubicBezTo>
                  <a:cubicBezTo>
                    <a:pt x="40" y="221"/>
                    <a:pt x="0" y="332"/>
                    <a:pt x="0" y="462"/>
                  </a:cubicBezTo>
                  <a:cubicBezTo>
                    <a:pt x="0" y="604"/>
                    <a:pt x="35" y="721"/>
                    <a:pt x="104" y="809"/>
                  </a:cubicBezTo>
                  <a:cubicBezTo>
                    <a:pt x="176" y="902"/>
                    <a:pt x="279" y="948"/>
                    <a:pt x="410" y="948"/>
                  </a:cubicBezTo>
                  <a:cubicBezTo>
                    <a:pt x="529" y="948"/>
                    <a:pt x="628" y="902"/>
                    <a:pt x="706" y="810"/>
                  </a:cubicBezTo>
                  <a:cubicBezTo>
                    <a:pt x="782" y="720"/>
                    <a:pt x="820" y="608"/>
                    <a:pt x="820" y="477"/>
                  </a:cubicBezTo>
                  <a:cubicBezTo>
                    <a:pt x="820" y="338"/>
                    <a:pt x="786" y="223"/>
                    <a:pt x="717" y="136"/>
                  </a:cubicBezTo>
                  <a:cubicBezTo>
                    <a:pt x="646" y="46"/>
                    <a:pt x="544" y="0"/>
                    <a:pt x="416" y="0"/>
                  </a:cubicBezTo>
                  <a:moveTo>
                    <a:pt x="556" y="695"/>
                  </a:moveTo>
                  <a:cubicBezTo>
                    <a:pt x="513" y="745"/>
                    <a:pt x="466" y="770"/>
                    <a:pt x="415" y="770"/>
                  </a:cubicBezTo>
                  <a:cubicBezTo>
                    <a:pt x="353" y="770"/>
                    <a:pt x="303" y="746"/>
                    <a:pt x="262" y="696"/>
                  </a:cubicBezTo>
                  <a:cubicBezTo>
                    <a:pt x="219" y="643"/>
                    <a:pt x="198" y="565"/>
                    <a:pt x="198" y="463"/>
                  </a:cubicBezTo>
                  <a:cubicBezTo>
                    <a:pt x="198" y="377"/>
                    <a:pt x="218" y="306"/>
                    <a:pt x="260" y="253"/>
                  </a:cubicBezTo>
                  <a:cubicBezTo>
                    <a:pt x="298" y="202"/>
                    <a:pt x="350" y="178"/>
                    <a:pt x="418" y="178"/>
                  </a:cubicBezTo>
                  <a:cubicBezTo>
                    <a:pt x="488" y="178"/>
                    <a:pt x="535" y="204"/>
                    <a:pt x="568" y="259"/>
                  </a:cubicBezTo>
                  <a:cubicBezTo>
                    <a:pt x="605" y="321"/>
                    <a:pt x="623" y="387"/>
                    <a:pt x="623" y="454"/>
                  </a:cubicBezTo>
                  <a:cubicBezTo>
                    <a:pt x="623" y="562"/>
                    <a:pt x="601" y="643"/>
                    <a:pt x="556" y="69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5" name="Freeform 27">
              <a:extLst>
                <a:ext uri="{FF2B5EF4-FFF2-40B4-BE49-F238E27FC236}">
                  <a16:creationId xmlns:a16="http://schemas.microsoft.com/office/drawing/2014/main" id="{B0F811EC-20FF-48F3-8519-269648A3E220}"/>
                </a:ext>
              </a:extLst>
            </p:cNvPr>
            <p:cNvSpPr>
              <a:spLocks/>
            </p:cNvSpPr>
            <p:nvPr/>
          </p:nvSpPr>
          <p:spPr bwMode="auto">
            <a:xfrm>
              <a:off x="9891713" y="3484563"/>
              <a:ext cx="1127125" cy="1470025"/>
            </a:xfrm>
            <a:custGeom>
              <a:avLst/>
              <a:gdLst>
                <a:gd name="T0" fmla="*/ 519 w 710"/>
                <a:gd name="T1" fmla="*/ 0 h 927"/>
                <a:gd name="T2" fmla="*/ 519 w 710"/>
                <a:gd name="T3" fmla="*/ 547 h 927"/>
                <a:gd name="T4" fmla="*/ 483 w 710"/>
                <a:gd name="T5" fmla="*/ 712 h 927"/>
                <a:gd name="T6" fmla="*/ 351 w 710"/>
                <a:gd name="T7" fmla="*/ 746 h 927"/>
                <a:gd name="T8" fmla="*/ 228 w 710"/>
                <a:gd name="T9" fmla="*/ 712 h 927"/>
                <a:gd name="T10" fmla="*/ 192 w 710"/>
                <a:gd name="T11" fmla="*/ 545 h 927"/>
                <a:gd name="T12" fmla="*/ 192 w 710"/>
                <a:gd name="T13" fmla="*/ 0 h 927"/>
                <a:gd name="T14" fmla="*/ 0 w 710"/>
                <a:gd name="T15" fmla="*/ 0 h 927"/>
                <a:gd name="T16" fmla="*/ 0 w 710"/>
                <a:gd name="T17" fmla="*/ 543 h 927"/>
                <a:gd name="T18" fmla="*/ 88 w 710"/>
                <a:gd name="T19" fmla="*/ 846 h 927"/>
                <a:gd name="T20" fmla="*/ 346 w 710"/>
                <a:gd name="T21" fmla="*/ 927 h 927"/>
                <a:gd name="T22" fmla="*/ 612 w 710"/>
                <a:gd name="T23" fmla="*/ 849 h 927"/>
                <a:gd name="T24" fmla="*/ 710 w 710"/>
                <a:gd name="T25" fmla="*/ 542 h 927"/>
                <a:gd name="T26" fmla="*/ 710 w 710"/>
                <a:gd name="T27" fmla="*/ 0 h 927"/>
                <a:gd name="T28" fmla="*/ 519 w 710"/>
                <a:gd name="T29" fmla="*/ 0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0" h="927">
                  <a:moveTo>
                    <a:pt x="519" y="0"/>
                  </a:moveTo>
                  <a:cubicBezTo>
                    <a:pt x="519" y="547"/>
                    <a:pt x="519" y="547"/>
                    <a:pt x="519" y="547"/>
                  </a:cubicBezTo>
                  <a:cubicBezTo>
                    <a:pt x="519" y="670"/>
                    <a:pt x="494" y="704"/>
                    <a:pt x="483" y="712"/>
                  </a:cubicBezTo>
                  <a:cubicBezTo>
                    <a:pt x="456" y="735"/>
                    <a:pt x="411" y="746"/>
                    <a:pt x="351" y="746"/>
                  </a:cubicBezTo>
                  <a:cubicBezTo>
                    <a:pt x="297" y="746"/>
                    <a:pt x="255" y="734"/>
                    <a:pt x="228" y="712"/>
                  </a:cubicBezTo>
                  <a:cubicBezTo>
                    <a:pt x="219" y="706"/>
                    <a:pt x="192" y="673"/>
                    <a:pt x="192" y="545"/>
                  </a:cubicBezTo>
                  <a:cubicBezTo>
                    <a:pt x="192" y="0"/>
                    <a:pt x="192" y="0"/>
                    <a:pt x="192" y="0"/>
                  </a:cubicBezTo>
                  <a:cubicBezTo>
                    <a:pt x="0" y="0"/>
                    <a:pt x="0" y="0"/>
                    <a:pt x="0" y="0"/>
                  </a:cubicBezTo>
                  <a:cubicBezTo>
                    <a:pt x="0" y="543"/>
                    <a:pt x="0" y="543"/>
                    <a:pt x="0" y="543"/>
                  </a:cubicBezTo>
                  <a:cubicBezTo>
                    <a:pt x="0" y="691"/>
                    <a:pt x="29" y="790"/>
                    <a:pt x="88" y="846"/>
                  </a:cubicBezTo>
                  <a:cubicBezTo>
                    <a:pt x="146" y="900"/>
                    <a:pt x="233" y="927"/>
                    <a:pt x="346" y="927"/>
                  </a:cubicBezTo>
                  <a:cubicBezTo>
                    <a:pt x="460" y="927"/>
                    <a:pt x="550" y="901"/>
                    <a:pt x="612" y="849"/>
                  </a:cubicBezTo>
                  <a:cubicBezTo>
                    <a:pt x="678" y="794"/>
                    <a:pt x="710" y="693"/>
                    <a:pt x="710" y="542"/>
                  </a:cubicBezTo>
                  <a:cubicBezTo>
                    <a:pt x="710" y="0"/>
                    <a:pt x="710" y="0"/>
                    <a:pt x="710" y="0"/>
                  </a:cubicBezTo>
                  <a:lnTo>
                    <a:pt x="519"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6" name="Freeform 28">
              <a:extLst>
                <a:ext uri="{FF2B5EF4-FFF2-40B4-BE49-F238E27FC236}">
                  <a16:creationId xmlns:a16="http://schemas.microsoft.com/office/drawing/2014/main" id="{295161C1-E1CB-40E0-B768-E7D28DFB662A}"/>
                </a:ext>
              </a:extLst>
            </p:cNvPr>
            <p:cNvSpPr>
              <a:spLocks/>
            </p:cNvSpPr>
            <p:nvPr/>
          </p:nvSpPr>
          <p:spPr bwMode="auto">
            <a:xfrm>
              <a:off x="9674225" y="1462088"/>
              <a:ext cx="731838" cy="695325"/>
            </a:xfrm>
            <a:custGeom>
              <a:avLst/>
              <a:gdLst>
                <a:gd name="T0" fmla="*/ 321 w 461"/>
                <a:gd name="T1" fmla="*/ 122 h 439"/>
                <a:gd name="T2" fmla="*/ 452 w 461"/>
                <a:gd name="T3" fmla="*/ 161 h 439"/>
                <a:gd name="T4" fmla="*/ 457 w 461"/>
                <a:gd name="T5" fmla="*/ 176 h 439"/>
                <a:gd name="T6" fmla="*/ 374 w 461"/>
                <a:gd name="T7" fmla="*/ 284 h 439"/>
                <a:gd name="T8" fmla="*/ 372 w 461"/>
                <a:gd name="T9" fmla="*/ 290 h 439"/>
                <a:gd name="T10" fmla="*/ 376 w 461"/>
                <a:gd name="T11" fmla="*/ 427 h 439"/>
                <a:gd name="T12" fmla="*/ 363 w 461"/>
                <a:gd name="T13" fmla="*/ 436 h 439"/>
                <a:gd name="T14" fmla="*/ 234 w 461"/>
                <a:gd name="T15" fmla="*/ 391 h 439"/>
                <a:gd name="T16" fmla="*/ 227 w 461"/>
                <a:gd name="T17" fmla="*/ 391 h 439"/>
                <a:gd name="T18" fmla="*/ 99 w 461"/>
                <a:gd name="T19" fmla="*/ 437 h 439"/>
                <a:gd name="T20" fmla="*/ 86 w 461"/>
                <a:gd name="T21" fmla="*/ 427 h 439"/>
                <a:gd name="T22" fmla="*/ 89 w 461"/>
                <a:gd name="T23" fmla="*/ 291 h 439"/>
                <a:gd name="T24" fmla="*/ 87 w 461"/>
                <a:gd name="T25" fmla="*/ 284 h 439"/>
                <a:gd name="T26" fmla="*/ 4 w 461"/>
                <a:gd name="T27" fmla="*/ 176 h 439"/>
                <a:gd name="T28" fmla="*/ 9 w 461"/>
                <a:gd name="T29" fmla="*/ 161 h 439"/>
                <a:gd name="T30" fmla="*/ 140 w 461"/>
                <a:gd name="T31" fmla="*/ 122 h 439"/>
                <a:gd name="T32" fmla="*/ 145 w 461"/>
                <a:gd name="T33" fmla="*/ 118 h 439"/>
                <a:gd name="T34" fmla="*/ 222 w 461"/>
                <a:gd name="T35" fmla="*/ 6 h 439"/>
                <a:gd name="T36" fmla="*/ 239 w 461"/>
                <a:gd name="T37" fmla="*/ 6 h 439"/>
                <a:gd name="T38" fmla="*/ 316 w 461"/>
                <a:gd name="T39" fmla="*/ 118 h 439"/>
                <a:gd name="T40" fmla="*/ 321 w 461"/>
                <a:gd name="T41" fmla="*/ 122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1" h="439">
                  <a:moveTo>
                    <a:pt x="321" y="122"/>
                  </a:moveTo>
                  <a:cubicBezTo>
                    <a:pt x="452" y="161"/>
                    <a:pt x="452" y="161"/>
                    <a:pt x="452" y="161"/>
                  </a:cubicBezTo>
                  <a:cubicBezTo>
                    <a:pt x="459" y="162"/>
                    <a:pt x="461" y="171"/>
                    <a:pt x="457" y="176"/>
                  </a:cubicBezTo>
                  <a:cubicBezTo>
                    <a:pt x="374" y="284"/>
                    <a:pt x="374" y="284"/>
                    <a:pt x="374" y="284"/>
                  </a:cubicBezTo>
                  <a:cubicBezTo>
                    <a:pt x="373" y="286"/>
                    <a:pt x="372" y="288"/>
                    <a:pt x="372" y="290"/>
                  </a:cubicBezTo>
                  <a:cubicBezTo>
                    <a:pt x="376" y="427"/>
                    <a:pt x="376" y="427"/>
                    <a:pt x="376" y="427"/>
                  </a:cubicBezTo>
                  <a:cubicBezTo>
                    <a:pt x="376" y="434"/>
                    <a:pt x="369" y="439"/>
                    <a:pt x="363" y="436"/>
                  </a:cubicBezTo>
                  <a:cubicBezTo>
                    <a:pt x="234" y="391"/>
                    <a:pt x="234" y="391"/>
                    <a:pt x="234" y="391"/>
                  </a:cubicBezTo>
                  <a:cubicBezTo>
                    <a:pt x="232" y="390"/>
                    <a:pt x="230" y="390"/>
                    <a:pt x="227" y="391"/>
                  </a:cubicBezTo>
                  <a:cubicBezTo>
                    <a:pt x="99" y="437"/>
                    <a:pt x="99" y="437"/>
                    <a:pt x="99" y="437"/>
                  </a:cubicBezTo>
                  <a:cubicBezTo>
                    <a:pt x="92" y="439"/>
                    <a:pt x="86" y="434"/>
                    <a:pt x="86" y="427"/>
                  </a:cubicBezTo>
                  <a:cubicBezTo>
                    <a:pt x="89" y="291"/>
                    <a:pt x="89" y="291"/>
                    <a:pt x="89" y="291"/>
                  </a:cubicBezTo>
                  <a:cubicBezTo>
                    <a:pt x="89" y="288"/>
                    <a:pt x="89" y="286"/>
                    <a:pt x="87" y="284"/>
                  </a:cubicBezTo>
                  <a:cubicBezTo>
                    <a:pt x="4" y="176"/>
                    <a:pt x="4" y="176"/>
                    <a:pt x="4" y="176"/>
                  </a:cubicBezTo>
                  <a:cubicBezTo>
                    <a:pt x="0" y="171"/>
                    <a:pt x="2" y="163"/>
                    <a:pt x="9" y="161"/>
                  </a:cubicBezTo>
                  <a:cubicBezTo>
                    <a:pt x="140" y="122"/>
                    <a:pt x="140" y="122"/>
                    <a:pt x="140" y="122"/>
                  </a:cubicBezTo>
                  <a:cubicBezTo>
                    <a:pt x="142" y="122"/>
                    <a:pt x="144" y="120"/>
                    <a:pt x="145" y="118"/>
                  </a:cubicBezTo>
                  <a:cubicBezTo>
                    <a:pt x="222" y="6"/>
                    <a:pt x="222" y="6"/>
                    <a:pt x="222" y="6"/>
                  </a:cubicBezTo>
                  <a:cubicBezTo>
                    <a:pt x="226" y="0"/>
                    <a:pt x="235" y="0"/>
                    <a:pt x="239" y="6"/>
                  </a:cubicBezTo>
                  <a:cubicBezTo>
                    <a:pt x="316" y="118"/>
                    <a:pt x="316" y="118"/>
                    <a:pt x="316" y="118"/>
                  </a:cubicBezTo>
                  <a:cubicBezTo>
                    <a:pt x="317" y="120"/>
                    <a:pt x="319" y="121"/>
                    <a:pt x="321" y="12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27" name="Freeform 29">
              <a:extLst>
                <a:ext uri="{FF2B5EF4-FFF2-40B4-BE49-F238E27FC236}">
                  <a16:creationId xmlns:a16="http://schemas.microsoft.com/office/drawing/2014/main" id="{C2500057-DD28-4D65-A753-EE747525F3D1}"/>
                </a:ext>
              </a:extLst>
            </p:cNvPr>
            <p:cNvSpPr>
              <a:spLocks/>
            </p:cNvSpPr>
            <p:nvPr/>
          </p:nvSpPr>
          <p:spPr bwMode="auto">
            <a:xfrm>
              <a:off x="9979025" y="3427413"/>
              <a:ext cx="33338" cy="30163"/>
            </a:xfrm>
            <a:custGeom>
              <a:avLst/>
              <a:gdLst>
                <a:gd name="T0" fmla="*/ 0 w 21"/>
                <a:gd name="T1" fmla="*/ 3 h 19"/>
                <a:gd name="T2" fmla="*/ 4 w 21"/>
                <a:gd name="T3" fmla="*/ 15 h 19"/>
                <a:gd name="T4" fmla="*/ 19 w 21"/>
                <a:gd name="T5" fmla="*/ 16 h 19"/>
                <a:gd name="T6" fmla="*/ 21 w 21"/>
                <a:gd name="T7" fmla="*/ 0 h 19"/>
                <a:gd name="T8" fmla="*/ 0 w 21"/>
                <a:gd name="T9" fmla="*/ 0 h 19"/>
                <a:gd name="T10" fmla="*/ 0 w 21"/>
                <a:gd name="T11" fmla="*/ 3 h 19"/>
              </a:gdLst>
              <a:ahLst/>
              <a:cxnLst>
                <a:cxn ang="0">
                  <a:pos x="T0" y="T1"/>
                </a:cxn>
                <a:cxn ang="0">
                  <a:pos x="T2" y="T3"/>
                </a:cxn>
                <a:cxn ang="0">
                  <a:pos x="T4" y="T5"/>
                </a:cxn>
                <a:cxn ang="0">
                  <a:pos x="T6" y="T7"/>
                </a:cxn>
                <a:cxn ang="0">
                  <a:pos x="T8" y="T9"/>
                </a:cxn>
                <a:cxn ang="0">
                  <a:pos x="T10" y="T11"/>
                </a:cxn>
              </a:cxnLst>
              <a:rect l="0" t="0" r="r" b="b"/>
              <a:pathLst>
                <a:path w="21" h="19">
                  <a:moveTo>
                    <a:pt x="0" y="3"/>
                  </a:moveTo>
                  <a:cubicBezTo>
                    <a:pt x="4" y="15"/>
                    <a:pt x="4" y="15"/>
                    <a:pt x="4" y="15"/>
                  </a:cubicBezTo>
                  <a:cubicBezTo>
                    <a:pt x="4" y="15"/>
                    <a:pt x="8" y="19"/>
                    <a:pt x="19" y="16"/>
                  </a:cubicBezTo>
                  <a:cubicBezTo>
                    <a:pt x="21" y="0"/>
                    <a:pt x="21" y="0"/>
                    <a:pt x="21" y="0"/>
                  </a:cubicBezTo>
                  <a:cubicBezTo>
                    <a:pt x="0" y="0"/>
                    <a:pt x="0" y="0"/>
                    <a:pt x="0" y="0"/>
                  </a:cubicBezTo>
                  <a:lnTo>
                    <a:pt x="0" y="3"/>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28" name="Freeform 30">
              <a:extLst>
                <a:ext uri="{FF2B5EF4-FFF2-40B4-BE49-F238E27FC236}">
                  <a16:creationId xmlns:a16="http://schemas.microsoft.com/office/drawing/2014/main" id="{FB992893-B510-4254-B06C-7D40A68D2F4E}"/>
                </a:ext>
              </a:extLst>
            </p:cNvPr>
            <p:cNvSpPr>
              <a:spLocks/>
            </p:cNvSpPr>
            <p:nvPr/>
          </p:nvSpPr>
          <p:spPr bwMode="auto">
            <a:xfrm>
              <a:off x="10067925" y="3424238"/>
              <a:ext cx="26988" cy="28575"/>
            </a:xfrm>
            <a:custGeom>
              <a:avLst/>
              <a:gdLst>
                <a:gd name="T0" fmla="*/ 0 w 17"/>
                <a:gd name="T1" fmla="*/ 2 h 18"/>
                <a:gd name="T2" fmla="*/ 3 w 17"/>
                <a:gd name="T3" fmla="*/ 18 h 18"/>
                <a:gd name="T4" fmla="*/ 17 w 17"/>
                <a:gd name="T5" fmla="*/ 18 h 18"/>
                <a:gd name="T6" fmla="*/ 16 w 17"/>
                <a:gd name="T7" fmla="*/ 0 h 18"/>
                <a:gd name="T8" fmla="*/ 0 w 17"/>
                <a:gd name="T9" fmla="*/ 2 h 18"/>
              </a:gdLst>
              <a:ahLst/>
              <a:cxnLst>
                <a:cxn ang="0">
                  <a:pos x="T0" y="T1"/>
                </a:cxn>
                <a:cxn ang="0">
                  <a:pos x="T2" y="T3"/>
                </a:cxn>
                <a:cxn ang="0">
                  <a:pos x="T4" y="T5"/>
                </a:cxn>
                <a:cxn ang="0">
                  <a:pos x="T6" y="T7"/>
                </a:cxn>
                <a:cxn ang="0">
                  <a:pos x="T8" y="T9"/>
                </a:cxn>
              </a:cxnLst>
              <a:rect l="0" t="0" r="r" b="b"/>
              <a:pathLst>
                <a:path w="17" h="18">
                  <a:moveTo>
                    <a:pt x="0" y="2"/>
                  </a:moveTo>
                  <a:lnTo>
                    <a:pt x="3" y="18"/>
                  </a:lnTo>
                  <a:lnTo>
                    <a:pt x="17" y="18"/>
                  </a:lnTo>
                  <a:lnTo>
                    <a:pt x="16" y="0"/>
                  </a:lnTo>
                  <a:lnTo>
                    <a:pt x="0" y="2"/>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29" name="Freeform 31">
              <a:extLst>
                <a:ext uri="{FF2B5EF4-FFF2-40B4-BE49-F238E27FC236}">
                  <a16:creationId xmlns:a16="http://schemas.microsoft.com/office/drawing/2014/main" id="{B560DE2C-EA3A-4EA7-9388-1518565A62F8}"/>
                </a:ext>
              </a:extLst>
            </p:cNvPr>
            <p:cNvSpPr>
              <a:spLocks/>
            </p:cNvSpPr>
            <p:nvPr/>
          </p:nvSpPr>
          <p:spPr bwMode="auto">
            <a:xfrm>
              <a:off x="9891713" y="2743200"/>
              <a:ext cx="141288" cy="704850"/>
            </a:xfrm>
            <a:custGeom>
              <a:avLst/>
              <a:gdLst>
                <a:gd name="T0" fmla="*/ 28 w 89"/>
                <a:gd name="T1" fmla="*/ 0 h 445"/>
                <a:gd name="T2" fmla="*/ 12 w 89"/>
                <a:gd name="T3" fmla="*/ 201 h 445"/>
                <a:gd name="T4" fmla="*/ 52 w 89"/>
                <a:gd name="T5" fmla="*/ 436 h 445"/>
                <a:gd name="T6" fmla="*/ 78 w 89"/>
                <a:gd name="T7" fmla="*/ 436 h 445"/>
                <a:gd name="T8" fmla="*/ 78 w 89"/>
                <a:gd name="T9" fmla="*/ 121 h 445"/>
                <a:gd name="T10" fmla="*/ 78 w 89"/>
                <a:gd name="T11" fmla="*/ 0 h 445"/>
                <a:gd name="T12" fmla="*/ 28 w 89"/>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89" h="445">
                  <a:moveTo>
                    <a:pt x="28" y="0"/>
                  </a:moveTo>
                  <a:cubicBezTo>
                    <a:pt x="21" y="19"/>
                    <a:pt x="0" y="117"/>
                    <a:pt x="12" y="201"/>
                  </a:cubicBezTo>
                  <a:cubicBezTo>
                    <a:pt x="23" y="286"/>
                    <a:pt x="52" y="436"/>
                    <a:pt x="52" y="436"/>
                  </a:cubicBezTo>
                  <a:cubicBezTo>
                    <a:pt x="52" y="436"/>
                    <a:pt x="63" y="445"/>
                    <a:pt x="78" y="436"/>
                  </a:cubicBezTo>
                  <a:cubicBezTo>
                    <a:pt x="78" y="436"/>
                    <a:pt x="67" y="183"/>
                    <a:pt x="78" y="121"/>
                  </a:cubicBezTo>
                  <a:cubicBezTo>
                    <a:pt x="89" y="58"/>
                    <a:pt x="78" y="0"/>
                    <a:pt x="78" y="0"/>
                  </a:cubicBezTo>
                  <a:lnTo>
                    <a:pt x="28" y="0"/>
                  </a:lnTo>
                  <a:close/>
                </a:path>
              </a:pathLst>
            </a:custGeom>
            <a:solidFill>
              <a:srgbClr val="1E37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0" name="Freeform 32">
              <a:extLst>
                <a:ext uri="{FF2B5EF4-FFF2-40B4-BE49-F238E27FC236}">
                  <a16:creationId xmlns:a16="http://schemas.microsoft.com/office/drawing/2014/main" id="{330537F5-2CBC-4D44-9169-BE18CD61541F}"/>
                </a:ext>
              </a:extLst>
            </p:cNvPr>
            <p:cNvSpPr>
              <a:spLocks/>
            </p:cNvSpPr>
            <p:nvPr/>
          </p:nvSpPr>
          <p:spPr bwMode="auto">
            <a:xfrm>
              <a:off x="9991725" y="2701925"/>
              <a:ext cx="141288" cy="744538"/>
            </a:xfrm>
            <a:custGeom>
              <a:avLst/>
              <a:gdLst>
                <a:gd name="T0" fmla="*/ 63 w 89"/>
                <a:gd name="T1" fmla="*/ 32 h 470"/>
                <a:gd name="T2" fmla="*/ 82 w 89"/>
                <a:gd name="T3" fmla="*/ 277 h 470"/>
                <a:gd name="T4" fmla="*/ 70 w 89"/>
                <a:gd name="T5" fmla="*/ 459 h 470"/>
                <a:gd name="T6" fmla="*/ 44 w 89"/>
                <a:gd name="T7" fmla="*/ 462 h 470"/>
                <a:gd name="T8" fmla="*/ 0 w 89"/>
                <a:gd name="T9" fmla="*/ 125 h 470"/>
                <a:gd name="T10" fmla="*/ 23 w 89"/>
                <a:gd name="T11" fmla="*/ 0 h 470"/>
                <a:gd name="T12" fmla="*/ 63 w 89"/>
                <a:gd name="T13" fmla="*/ 32 h 470"/>
              </a:gdLst>
              <a:ahLst/>
              <a:cxnLst>
                <a:cxn ang="0">
                  <a:pos x="T0" y="T1"/>
                </a:cxn>
                <a:cxn ang="0">
                  <a:pos x="T2" y="T3"/>
                </a:cxn>
                <a:cxn ang="0">
                  <a:pos x="T4" y="T5"/>
                </a:cxn>
                <a:cxn ang="0">
                  <a:pos x="T6" y="T7"/>
                </a:cxn>
                <a:cxn ang="0">
                  <a:pos x="T8" y="T9"/>
                </a:cxn>
                <a:cxn ang="0">
                  <a:pos x="T10" y="T11"/>
                </a:cxn>
                <a:cxn ang="0">
                  <a:pos x="T12" y="T13"/>
                </a:cxn>
              </a:cxnLst>
              <a:rect l="0" t="0" r="r" b="b"/>
              <a:pathLst>
                <a:path w="89" h="470">
                  <a:moveTo>
                    <a:pt x="63" y="32"/>
                  </a:moveTo>
                  <a:cubicBezTo>
                    <a:pt x="74" y="81"/>
                    <a:pt x="89" y="174"/>
                    <a:pt x="82" y="277"/>
                  </a:cubicBezTo>
                  <a:cubicBezTo>
                    <a:pt x="75" y="380"/>
                    <a:pt x="70" y="459"/>
                    <a:pt x="70" y="459"/>
                  </a:cubicBezTo>
                  <a:cubicBezTo>
                    <a:pt x="70" y="459"/>
                    <a:pt x="60" y="470"/>
                    <a:pt x="44" y="462"/>
                  </a:cubicBezTo>
                  <a:cubicBezTo>
                    <a:pt x="41" y="460"/>
                    <a:pt x="0" y="181"/>
                    <a:pt x="0" y="125"/>
                  </a:cubicBezTo>
                  <a:cubicBezTo>
                    <a:pt x="1" y="68"/>
                    <a:pt x="23" y="0"/>
                    <a:pt x="23" y="0"/>
                  </a:cubicBezTo>
                  <a:lnTo>
                    <a:pt x="63" y="32"/>
                  </a:ln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1" name="Freeform 33">
              <a:extLst>
                <a:ext uri="{FF2B5EF4-FFF2-40B4-BE49-F238E27FC236}">
                  <a16:creationId xmlns:a16="http://schemas.microsoft.com/office/drawing/2014/main" id="{12C951F8-48B0-4557-995C-C596EFBACCF8}"/>
                </a:ext>
              </a:extLst>
            </p:cNvPr>
            <p:cNvSpPr>
              <a:spLocks/>
            </p:cNvSpPr>
            <p:nvPr/>
          </p:nvSpPr>
          <p:spPr bwMode="auto">
            <a:xfrm>
              <a:off x="9852025" y="2073275"/>
              <a:ext cx="84138" cy="169863"/>
            </a:xfrm>
            <a:custGeom>
              <a:avLst/>
              <a:gdLst>
                <a:gd name="T0" fmla="*/ 14 w 53"/>
                <a:gd name="T1" fmla="*/ 65 h 107"/>
                <a:gd name="T2" fmla="*/ 46 w 53"/>
                <a:gd name="T3" fmla="*/ 15 h 107"/>
                <a:gd name="T4" fmla="*/ 2 w 53"/>
                <a:gd name="T5" fmla="*/ 64 h 107"/>
                <a:gd name="T6" fmla="*/ 14 w 53"/>
                <a:gd name="T7" fmla="*/ 65 h 107"/>
              </a:gdLst>
              <a:ahLst/>
              <a:cxnLst>
                <a:cxn ang="0">
                  <a:pos x="T0" y="T1"/>
                </a:cxn>
                <a:cxn ang="0">
                  <a:pos x="T2" y="T3"/>
                </a:cxn>
                <a:cxn ang="0">
                  <a:pos x="T4" y="T5"/>
                </a:cxn>
                <a:cxn ang="0">
                  <a:pos x="T6" y="T7"/>
                </a:cxn>
              </a:cxnLst>
              <a:rect l="0" t="0" r="r" b="b"/>
              <a:pathLst>
                <a:path w="53" h="107">
                  <a:moveTo>
                    <a:pt x="14" y="65"/>
                  </a:moveTo>
                  <a:cubicBezTo>
                    <a:pt x="20" y="60"/>
                    <a:pt x="53" y="30"/>
                    <a:pt x="46" y="15"/>
                  </a:cubicBezTo>
                  <a:cubicBezTo>
                    <a:pt x="38" y="0"/>
                    <a:pt x="5" y="21"/>
                    <a:pt x="2" y="64"/>
                  </a:cubicBezTo>
                  <a:cubicBezTo>
                    <a:pt x="0" y="107"/>
                    <a:pt x="14" y="65"/>
                    <a:pt x="14" y="65"/>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2" name="Freeform 34">
              <a:extLst>
                <a:ext uri="{FF2B5EF4-FFF2-40B4-BE49-F238E27FC236}">
                  <a16:creationId xmlns:a16="http://schemas.microsoft.com/office/drawing/2014/main" id="{28E232EF-22DD-45E3-9334-E1327D8D23D4}"/>
                </a:ext>
              </a:extLst>
            </p:cNvPr>
            <p:cNvSpPr>
              <a:spLocks/>
            </p:cNvSpPr>
            <p:nvPr/>
          </p:nvSpPr>
          <p:spPr bwMode="auto">
            <a:xfrm>
              <a:off x="10083800" y="2068513"/>
              <a:ext cx="80963" cy="114300"/>
            </a:xfrm>
            <a:custGeom>
              <a:avLst/>
              <a:gdLst>
                <a:gd name="T0" fmla="*/ 37 w 51"/>
                <a:gd name="T1" fmla="*/ 72 h 72"/>
                <a:gd name="T2" fmla="*/ 26 w 51"/>
                <a:gd name="T3" fmla="*/ 8 h 72"/>
                <a:gd name="T4" fmla="*/ 51 w 51"/>
                <a:gd name="T5" fmla="*/ 71 h 72"/>
                <a:gd name="T6" fmla="*/ 37 w 51"/>
                <a:gd name="T7" fmla="*/ 72 h 72"/>
              </a:gdLst>
              <a:ahLst/>
              <a:cxnLst>
                <a:cxn ang="0">
                  <a:pos x="T0" y="T1"/>
                </a:cxn>
                <a:cxn ang="0">
                  <a:pos x="T2" y="T3"/>
                </a:cxn>
                <a:cxn ang="0">
                  <a:pos x="T4" y="T5"/>
                </a:cxn>
                <a:cxn ang="0">
                  <a:pos x="T6" y="T7"/>
                </a:cxn>
              </a:cxnLst>
              <a:rect l="0" t="0" r="r" b="b"/>
              <a:pathLst>
                <a:path w="51" h="72">
                  <a:moveTo>
                    <a:pt x="37" y="72"/>
                  </a:moveTo>
                  <a:cubicBezTo>
                    <a:pt x="34" y="61"/>
                    <a:pt x="0" y="17"/>
                    <a:pt x="26" y="8"/>
                  </a:cubicBezTo>
                  <a:cubicBezTo>
                    <a:pt x="51" y="0"/>
                    <a:pt x="51" y="71"/>
                    <a:pt x="51" y="71"/>
                  </a:cubicBezTo>
                  <a:lnTo>
                    <a:pt x="37" y="72"/>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3" name="Freeform 35">
              <a:extLst>
                <a:ext uri="{FF2B5EF4-FFF2-40B4-BE49-F238E27FC236}">
                  <a16:creationId xmlns:a16="http://schemas.microsoft.com/office/drawing/2014/main" id="{71EFA440-BE31-47A2-9EB2-10982DE84A61}"/>
                </a:ext>
              </a:extLst>
            </p:cNvPr>
            <p:cNvSpPr>
              <a:spLocks/>
            </p:cNvSpPr>
            <p:nvPr/>
          </p:nvSpPr>
          <p:spPr bwMode="auto">
            <a:xfrm>
              <a:off x="9947275" y="2366963"/>
              <a:ext cx="114300" cy="141288"/>
            </a:xfrm>
            <a:custGeom>
              <a:avLst/>
              <a:gdLst>
                <a:gd name="T0" fmla="*/ 28 w 72"/>
                <a:gd name="T1" fmla="*/ 6 h 89"/>
                <a:gd name="T2" fmla="*/ 11 w 72"/>
                <a:gd name="T3" fmla="*/ 57 h 89"/>
                <a:gd name="T4" fmla="*/ 16 w 72"/>
                <a:gd name="T5" fmla="*/ 85 h 89"/>
                <a:gd name="T6" fmla="*/ 60 w 72"/>
                <a:gd name="T7" fmla="*/ 89 h 89"/>
                <a:gd name="T8" fmla="*/ 68 w 72"/>
                <a:gd name="T9" fmla="*/ 54 h 89"/>
                <a:gd name="T10" fmla="*/ 53 w 72"/>
                <a:gd name="T11" fmla="*/ 0 h 89"/>
                <a:gd name="T12" fmla="*/ 28 w 72"/>
                <a:gd name="T13" fmla="*/ 6 h 89"/>
              </a:gdLst>
              <a:ahLst/>
              <a:cxnLst>
                <a:cxn ang="0">
                  <a:pos x="T0" y="T1"/>
                </a:cxn>
                <a:cxn ang="0">
                  <a:pos x="T2" y="T3"/>
                </a:cxn>
                <a:cxn ang="0">
                  <a:pos x="T4" y="T5"/>
                </a:cxn>
                <a:cxn ang="0">
                  <a:pos x="T6" y="T7"/>
                </a:cxn>
                <a:cxn ang="0">
                  <a:pos x="T8" y="T9"/>
                </a:cxn>
                <a:cxn ang="0">
                  <a:pos x="T10" y="T11"/>
                </a:cxn>
                <a:cxn ang="0">
                  <a:pos x="T12" y="T13"/>
                </a:cxn>
              </a:cxnLst>
              <a:rect l="0" t="0" r="r" b="b"/>
              <a:pathLst>
                <a:path w="72" h="89">
                  <a:moveTo>
                    <a:pt x="28" y="6"/>
                  </a:moveTo>
                  <a:cubicBezTo>
                    <a:pt x="30" y="8"/>
                    <a:pt x="21" y="45"/>
                    <a:pt x="11" y="57"/>
                  </a:cubicBezTo>
                  <a:cubicBezTo>
                    <a:pt x="0" y="69"/>
                    <a:pt x="16" y="85"/>
                    <a:pt x="16" y="85"/>
                  </a:cubicBezTo>
                  <a:cubicBezTo>
                    <a:pt x="60" y="89"/>
                    <a:pt x="60" y="89"/>
                    <a:pt x="60" y="89"/>
                  </a:cubicBezTo>
                  <a:cubicBezTo>
                    <a:pt x="60" y="89"/>
                    <a:pt x="72" y="65"/>
                    <a:pt x="68" y="54"/>
                  </a:cubicBezTo>
                  <a:cubicBezTo>
                    <a:pt x="64" y="42"/>
                    <a:pt x="53" y="0"/>
                    <a:pt x="53" y="0"/>
                  </a:cubicBezTo>
                  <a:cubicBezTo>
                    <a:pt x="28" y="6"/>
                    <a:pt x="28" y="6"/>
                    <a:pt x="28" y="6"/>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4" name="Freeform 36">
              <a:extLst>
                <a:ext uri="{FF2B5EF4-FFF2-40B4-BE49-F238E27FC236}">
                  <a16:creationId xmlns:a16="http://schemas.microsoft.com/office/drawing/2014/main" id="{6C5C1B56-1F33-4586-9323-A09D61081013}"/>
                </a:ext>
              </a:extLst>
            </p:cNvPr>
            <p:cNvSpPr>
              <a:spLocks/>
            </p:cNvSpPr>
            <p:nvPr/>
          </p:nvSpPr>
          <p:spPr bwMode="auto">
            <a:xfrm>
              <a:off x="9775825" y="2163763"/>
              <a:ext cx="487363" cy="654050"/>
            </a:xfrm>
            <a:custGeom>
              <a:avLst/>
              <a:gdLst>
                <a:gd name="T0" fmla="*/ 46 w 307"/>
                <a:gd name="T1" fmla="*/ 0 h 413"/>
                <a:gd name="T2" fmla="*/ 70 w 307"/>
                <a:gd name="T3" fmla="*/ 6 h 413"/>
                <a:gd name="T4" fmla="*/ 119 w 307"/>
                <a:gd name="T5" fmla="*/ 185 h 413"/>
                <a:gd name="T6" fmla="*/ 151 w 307"/>
                <a:gd name="T7" fmla="*/ 192 h 413"/>
                <a:gd name="T8" fmla="*/ 176 w 307"/>
                <a:gd name="T9" fmla="*/ 182 h 413"/>
                <a:gd name="T10" fmla="*/ 226 w 307"/>
                <a:gd name="T11" fmla="*/ 5 h 413"/>
                <a:gd name="T12" fmla="*/ 247 w 307"/>
                <a:gd name="T13" fmla="*/ 3 h 413"/>
                <a:gd name="T14" fmla="*/ 225 w 307"/>
                <a:gd name="T15" fmla="*/ 249 h 413"/>
                <a:gd name="T16" fmla="*/ 208 w 307"/>
                <a:gd name="T17" fmla="*/ 384 h 413"/>
                <a:gd name="T18" fmla="*/ 94 w 307"/>
                <a:gd name="T19" fmla="*/ 384 h 413"/>
                <a:gd name="T20" fmla="*/ 71 w 307"/>
                <a:gd name="T21" fmla="*/ 245 h 413"/>
                <a:gd name="T22" fmla="*/ 46 w 307"/>
                <a:gd name="T23"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7" h="413">
                  <a:moveTo>
                    <a:pt x="46" y="0"/>
                  </a:moveTo>
                  <a:cubicBezTo>
                    <a:pt x="46" y="0"/>
                    <a:pt x="72" y="0"/>
                    <a:pt x="70" y="6"/>
                  </a:cubicBezTo>
                  <a:cubicBezTo>
                    <a:pt x="69" y="12"/>
                    <a:pt x="34" y="160"/>
                    <a:pt x="119" y="185"/>
                  </a:cubicBezTo>
                  <a:cubicBezTo>
                    <a:pt x="119" y="185"/>
                    <a:pt x="121" y="194"/>
                    <a:pt x="151" y="192"/>
                  </a:cubicBezTo>
                  <a:cubicBezTo>
                    <a:pt x="180" y="190"/>
                    <a:pt x="173" y="180"/>
                    <a:pt x="176" y="182"/>
                  </a:cubicBezTo>
                  <a:cubicBezTo>
                    <a:pt x="179" y="183"/>
                    <a:pt x="257" y="221"/>
                    <a:pt x="226" y="5"/>
                  </a:cubicBezTo>
                  <a:cubicBezTo>
                    <a:pt x="227" y="2"/>
                    <a:pt x="240" y="1"/>
                    <a:pt x="247" y="3"/>
                  </a:cubicBezTo>
                  <a:cubicBezTo>
                    <a:pt x="247" y="3"/>
                    <a:pt x="307" y="122"/>
                    <a:pt x="225" y="249"/>
                  </a:cubicBezTo>
                  <a:cubicBezTo>
                    <a:pt x="225" y="249"/>
                    <a:pt x="202" y="349"/>
                    <a:pt x="208" y="384"/>
                  </a:cubicBezTo>
                  <a:cubicBezTo>
                    <a:pt x="208" y="384"/>
                    <a:pt x="167" y="413"/>
                    <a:pt x="94" y="384"/>
                  </a:cubicBezTo>
                  <a:cubicBezTo>
                    <a:pt x="94" y="384"/>
                    <a:pt x="104" y="306"/>
                    <a:pt x="71" y="245"/>
                  </a:cubicBezTo>
                  <a:cubicBezTo>
                    <a:pt x="38" y="184"/>
                    <a:pt x="0" y="143"/>
                    <a:pt x="46"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5" name="Freeform 37">
              <a:extLst>
                <a:ext uri="{FF2B5EF4-FFF2-40B4-BE49-F238E27FC236}">
                  <a16:creationId xmlns:a16="http://schemas.microsoft.com/office/drawing/2014/main" id="{A1BDFD86-96B3-4347-B828-0D7A080FC9A2}"/>
                </a:ext>
              </a:extLst>
            </p:cNvPr>
            <p:cNvSpPr>
              <a:spLocks noEditPoints="1"/>
            </p:cNvSpPr>
            <p:nvPr/>
          </p:nvSpPr>
          <p:spPr bwMode="auto">
            <a:xfrm>
              <a:off x="9988550" y="2366963"/>
              <a:ext cx="53975" cy="39688"/>
            </a:xfrm>
            <a:custGeom>
              <a:avLst/>
              <a:gdLst>
                <a:gd name="T0" fmla="*/ 2 w 34"/>
                <a:gd name="T1" fmla="*/ 6 h 25"/>
                <a:gd name="T2" fmla="*/ 0 w 34"/>
                <a:gd name="T3" fmla="*/ 20 h 25"/>
                <a:gd name="T4" fmla="*/ 0 w 34"/>
                <a:gd name="T5" fmla="*/ 20 h 25"/>
                <a:gd name="T6" fmla="*/ 2 w 34"/>
                <a:gd name="T7" fmla="*/ 6 h 25"/>
                <a:gd name="T8" fmla="*/ 2 w 34"/>
                <a:gd name="T9" fmla="*/ 6 h 25"/>
                <a:gd name="T10" fmla="*/ 2 w 34"/>
                <a:gd name="T11" fmla="*/ 6 h 25"/>
                <a:gd name="T12" fmla="*/ 2 w 34"/>
                <a:gd name="T13" fmla="*/ 6 h 25"/>
                <a:gd name="T14" fmla="*/ 2 w 34"/>
                <a:gd name="T15" fmla="*/ 6 h 25"/>
                <a:gd name="T16" fmla="*/ 2 w 34"/>
                <a:gd name="T17" fmla="*/ 6 h 25"/>
                <a:gd name="T18" fmla="*/ 2 w 34"/>
                <a:gd name="T19" fmla="*/ 6 h 25"/>
                <a:gd name="T20" fmla="*/ 27 w 34"/>
                <a:gd name="T21" fmla="*/ 0 h 25"/>
                <a:gd name="T22" fmla="*/ 34 w 34"/>
                <a:gd name="T23" fmla="*/ 25 h 25"/>
                <a:gd name="T24" fmla="*/ 34 w 34"/>
                <a:gd name="T25" fmla="*/ 25 h 25"/>
                <a:gd name="T26" fmla="*/ 27 w 34"/>
                <a:gd name="T2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5">
                  <a:moveTo>
                    <a:pt x="2" y="6"/>
                  </a:moveTo>
                  <a:cubicBezTo>
                    <a:pt x="3" y="7"/>
                    <a:pt x="2" y="13"/>
                    <a:pt x="0" y="20"/>
                  </a:cubicBezTo>
                  <a:cubicBezTo>
                    <a:pt x="0" y="20"/>
                    <a:pt x="0" y="20"/>
                    <a:pt x="0" y="20"/>
                  </a:cubicBezTo>
                  <a:cubicBezTo>
                    <a:pt x="2" y="13"/>
                    <a:pt x="3" y="7"/>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7" y="0"/>
                  </a:moveTo>
                  <a:cubicBezTo>
                    <a:pt x="27" y="1"/>
                    <a:pt x="30" y="12"/>
                    <a:pt x="34" y="25"/>
                  </a:cubicBezTo>
                  <a:cubicBezTo>
                    <a:pt x="34" y="25"/>
                    <a:pt x="34" y="25"/>
                    <a:pt x="34" y="25"/>
                  </a:cubicBezTo>
                  <a:cubicBezTo>
                    <a:pt x="30" y="12"/>
                    <a:pt x="27" y="1"/>
                    <a:pt x="27" y="0"/>
                  </a:cubicBezTo>
                </a:path>
              </a:pathLst>
            </a:custGeom>
            <a:solidFill>
              <a:srgbClr val="4D79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6" name="Freeform 38">
              <a:extLst>
                <a:ext uri="{FF2B5EF4-FFF2-40B4-BE49-F238E27FC236}">
                  <a16:creationId xmlns:a16="http://schemas.microsoft.com/office/drawing/2014/main" id="{C79AC202-9675-4BA8-9C84-2ADC21DC8539}"/>
                </a:ext>
              </a:extLst>
            </p:cNvPr>
            <p:cNvSpPr>
              <a:spLocks/>
            </p:cNvSpPr>
            <p:nvPr/>
          </p:nvSpPr>
          <p:spPr bwMode="auto">
            <a:xfrm>
              <a:off x="9988550" y="2366963"/>
              <a:ext cx="53975" cy="39688"/>
            </a:xfrm>
            <a:custGeom>
              <a:avLst/>
              <a:gdLst>
                <a:gd name="T0" fmla="*/ 27 w 34"/>
                <a:gd name="T1" fmla="*/ 0 h 25"/>
                <a:gd name="T2" fmla="*/ 2 w 34"/>
                <a:gd name="T3" fmla="*/ 6 h 25"/>
                <a:gd name="T4" fmla="*/ 2 w 34"/>
                <a:gd name="T5" fmla="*/ 6 h 25"/>
                <a:gd name="T6" fmla="*/ 2 w 34"/>
                <a:gd name="T7" fmla="*/ 6 h 25"/>
                <a:gd name="T8" fmla="*/ 2 w 34"/>
                <a:gd name="T9" fmla="*/ 6 h 25"/>
                <a:gd name="T10" fmla="*/ 2 w 34"/>
                <a:gd name="T11" fmla="*/ 6 h 25"/>
                <a:gd name="T12" fmla="*/ 2 w 34"/>
                <a:gd name="T13" fmla="*/ 6 h 25"/>
                <a:gd name="T14" fmla="*/ 0 w 34"/>
                <a:gd name="T15" fmla="*/ 20 h 25"/>
                <a:gd name="T16" fmla="*/ 26 w 34"/>
                <a:gd name="T17" fmla="*/ 25 h 25"/>
                <a:gd name="T18" fmla="*/ 34 w 34"/>
                <a:gd name="T19" fmla="*/ 25 h 25"/>
                <a:gd name="T20" fmla="*/ 27 w 34"/>
                <a:gd name="T21" fmla="*/ 0 h 25"/>
                <a:gd name="T22" fmla="*/ 27 w 34"/>
                <a:gd name="T23" fmla="*/ 0 h 25"/>
                <a:gd name="T24" fmla="*/ 27 w 34"/>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5">
                  <a:moveTo>
                    <a:pt x="27" y="0"/>
                  </a:move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3" y="7"/>
                    <a:pt x="2" y="13"/>
                    <a:pt x="0" y="20"/>
                  </a:cubicBezTo>
                  <a:cubicBezTo>
                    <a:pt x="9" y="24"/>
                    <a:pt x="18" y="25"/>
                    <a:pt x="26" y="25"/>
                  </a:cubicBezTo>
                  <a:cubicBezTo>
                    <a:pt x="28" y="25"/>
                    <a:pt x="31" y="25"/>
                    <a:pt x="34" y="25"/>
                  </a:cubicBezTo>
                  <a:cubicBezTo>
                    <a:pt x="30" y="12"/>
                    <a:pt x="27" y="1"/>
                    <a:pt x="27" y="0"/>
                  </a:cubicBezTo>
                  <a:cubicBezTo>
                    <a:pt x="27" y="0"/>
                    <a:pt x="27" y="0"/>
                    <a:pt x="27" y="0"/>
                  </a:cubicBezTo>
                  <a:cubicBezTo>
                    <a:pt x="27" y="0"/>
                    <a:pt x="27" y="0"/>
                    <a:pt x="27"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7" name="Freeform 39">
              <a:extLst>
                <a:ext uri="{FF2B5EF4-FFF2-40B4-BE49-F238E27FC236}">
                  <a16:creationId xmlns:a16="http://schemas.microsoft.com/office/drawing/2014/main" id="{819970E2-0921-4368-AE4B-B3CF2BB26F00}"/>
                </a:ext>
              </a:extLst>
            </p:cNvPr>
            <p:cNvSpPr>
              <a:spLocks/>
            </p:cNvSpPr>
            <p:nvPr/>
          </p:nvSpPr>
          <p:spPr bwMode="auto">
            <a:xfrm>
              <a:off x="10006013" y="2233613"/>
              <a:ext cx="79375" cy="134938"/>
            </a:xfrm>
            <a:custGeom>
              <a:avLst/>
              <a:gdLst>
                <a:gd name="T0" fmla="*/ 36 w 50"/>
                <a:gd name="T1" fmla="*/ 1 h 85"/>
                <a:gd name="T2" fmla="*/ 34 w 50"/>
                <a:gd name="T3" fmla="*/ 72 h 85"/>
                <a:gd name="T4" fmla="*/ 17 w 50"/>
                <a:gd name="T5" fmla="*/ 60 h 85"/>
                <a:gd name="T6" fmla="*/ 0 w 50"/>
                <a:gd name="T7" fmla="*/ 11 h 85"/>
                <a:gd name="T8" fmla="*/ 18 w 50"/>
                <a:gd name="T9" fmla="*/ 1 h 85"/>
                <a:gd name="T10" fmla="*/ 35 w 50"/>
                <a:gd name="T11" fmla="*/ 1 h 85"/>
                <a:gd name="T12" fmla="*/ 36 w 50"/>
                <a:gd name="T13" fmla="*/ 0 h 85"/>
                <a:gd name="T14" fmla="*/ 36 w 50"/>
                <a:gd name="T15" fmla="*/ 1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85">
                  <a:moveTo>
                    <a:pt x="36" y="1"/>
                  </a:moveTo>
                  <a:cubicBezTo>
                    <a:pt x="42" y="12"/>
                    <a:pt x="50" y="59"/>
                    <a:pt x="34" y="72"/>
                  </a:cubicBezTo>
                  <a:cubicBezTo>
                    <a:pt x="19" y="85"/>
                    <a:pt x="17" y="61"/>
                    <a:pt x="17" y="60"/>
                  </a:cubicBezTo>
                  <a:cubicBezTo>
                    <a:pt x="17" y="60"/>
                    <a:pt x="0" y="11"/>
                    <a:pt x="0" y="11"/>
                  </a:cubicBezTo>
                  <a:cubicBezTo>
                    <a:pt x="18" y="1"/>
                    <a:pt x="18" y="1"/>
                    <a:pt x="18" y="1"/>
                  </a:cubicBezTo>
                  <a:cubicBezTo>
                    <a:pt x="35" y="1"/>
                    <a:pt x="35" y="1"/>
                    <a:pt x="35" y="1"/>
                  </a:cubicBezTo>
                  <a:cubicBezTo>
                    <a:pt x="36" y="0"/>
                    <a:pt x="36" y="0"/>
                    <a:pt x="36" y="0"/>
                  </a:cubicBezTo>
                  <a:lnTo>
                    <a:pt x="36" y="1"/>
                  </a:ln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8" name="Freeform 40">
              <a:extLst>
                <a:ext uri="{FF2B5EF4-FFF2-40B4-BE49-F238E27FC236}">
                  <a16:creationId xmlns:a16="http://schemas.microsoft.com/office/drawing/2014/main" id="{E4DC29AB-4F31-44CC-8C38-F37D57ACB8DC}"/>
                </a:ext>
              </a:extLst>
            </p:cNvPr>
            <p:cNvSpPr>
              <a:spLocks/>
            </p:cNvSpPr>
            <p:nvPr/>
          </p:nvSpPr>
          <p:spPr bwMode="auto">
            <a:xfrm>
              <a:off x="9944100" y="2236788"/>
              <a:ext cx="53975" cy="111125"/>
            </a:xfrm>
            <a:custGeom>
              <a:avLst/>
              <a:gdLst>
                <a:gd name="T0" fmla="*/ 12 w 34"/>
                <a:gd name="T1" fmla="*/ 2 h 70"/>
                <a:gd name="T2" fmla="*/ 16 w 34"/>
                <a:gd name="T3" fmla="*/ 69 h 70"/>
                <a:gd name="T4" fmla="*/ 24 w 34"/>
                <a:gd name="T5" fmla="*/ 33 h 70"/>
                <a:gd name="T6" fmla="*/ 33 w 34"/>
                <a:gd name="T7" fmla="*/ 12 h 70"/>
                <a:gd name="T8" fmla="*/ 24 w 34"/>
                <a:gd name="T9" fmla="*/ 1 h 70"/>
                <a:gd name="T10" fmla="*/ 12 w 34"/>
                <a:gd name="T11" fmla="*/ 2 h 70"/>
              </a:gdLst>
              <a:ahLst/>
              <a:cxnLst>
                <a:cxn ang="0">
                  <a:pos x="T0" y="T1"/>
                </a:cxn>
                <a:cxn ang="0">
                  <a:pos x="T2" y="T3"/>
                </a:cxn>
                <a:cxn ang="0">
                  <a:pos x="T4" y="T5"/>
                </a:cxn>
                <a:cxn ang="0">
                  <a:pos x="T6" y="T7"/>
                </a:cxn>
                <a:cxn ang="0">
                  <a:pos x="T8" y="T9"/>
                </a:cxn>
                <a:cxn ang="0">
                  <a:pos x="T10" y="T11"/>
                </a:cxn>
              </a:cxnLst>
              <a:rect l="0" t="0" r="r" b="b"/>
              <a:pathLst>
                <a:path w="34" h="70">
                  <a:moveTo>
                    <a:pt x="12" y="2"/>
                  </a:moveTo>
                  <a:cubicBezTo>
                    <a:pt x="0" y="32"/>
                    <a:pt x="0" y="70"/>
                    <a:pt x="16" y="69"/>
                  </a:cubicBezTo>
                  <a:cubicBezTo>
                    <a:pt x="32" y="67"/>
                    <a:pt x="24" y="33"/>
                    <a:pt x="24" y="33"/>
                  </a:cubicBezTo>
                  <a:cubicBezTo>
                    <a:pt x="24" y="32"/>
                    <a:pt x="32" y="18"/>
                    <a:pt x="33" y="12"/>
                  </a:cubicBezTo>
                  <a:cubicBezTo>
                    <a:pt x="34" y="6"/>
                    <a:pt x="26" y="0"/>
                    <a:pt x="24" y="1"/>
                  </a:cubicBezTo>
                  <a:cubicBezTo>
                    <a:pt x="22" y="1"/>
                    <a:pt x="12" y="2"/>
                    <a:pt x="12" y="2"/>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9" name="Freeform 41">
              <a:extLst>
                <a:ext uri="{FF2B5EF4-FFF2-40B4-BE49-F238E27FC236}">
                  <a16:creationId xmlns:a16="http://schemas.microsoft.com/office/drawing/2014/main" id="{B584D65F-5BE5-4B0E-9B66-0B430501C31B}"/>
                </a:ext>
              </a:extLst>
            </p:cNvPr>
            <p:cNvSpPr>
              <a:spLocks/>
            </p:cNvSpPr>
            <p:nvPr/>
          </p:nvSpPr>
          <p:spPr bwMode="auto">
            <a:xfrm>
              <a:off x="9948863" y="2243138"/>
              <a:ext cx="111125" cy="176213"/>
            </a:xfrm>
            <a:custGeom>
              <a:avLst/>
              <a:gdLst>
                <a:gd name="T0" fmla="*/ 22 w 70"/>
                <a:gd name="T1" fmla="*/ 6 h 111"/>
                <a:gd name="T2" fmla="*/ 19 w 70"/>
                <a:gd name="T3" fmla="*/ 83 h 111"/>
                <a:gd name="T4" fmla="*/ 68 w 70"/>
                <a:gd name="T5" fmla="*/ 69 h 111"/>
                <a:gd name="T6" fmla="*/ 52 w 70"/>
                <a:gd name="T7" fmla="*/ 9 h 111"/>
                <a:gd name="T8" fmla="*/ 22 w 70"/>
                <a:gd name="T9" fmla="*/ 6 h 111"/>
              </a:gdLst>
              <a:ahLst/>
              <a:cxnLst>
                <a:cxn ang="0">
                  <a:pos x="T0" y="T1"/>
                </a:cxn>
                <a:cxn ang="0">
                  <a:pos x="T2" y="T3"/>
                </a:cxn>
                <a:cxn ang="0">
                  <a:pos x="T4" y="T5"/>
                </a:cxn>
                <a:cxn ang="0">
                  <a:pos x="T6" y="T7"/>
                </a:cxn>
                <a:cxn ang="0">
                  <a:pos x="T8" y="T9"/>
                </a:cxn>
              </a:cxnLst>
              <a:rect l="0" t="0" r="r" b="b"/>
              <a:pathLst>
                <a:path w="70" h="111">
                  <a:moveTo>
                    <a:pt x="22" y="6"/>
                  </a:moveTo>
                  <a:cubicBezTo>
                    <a:pt x="13" y="16"/>
                    <a:pt x="0" y="54"/>
                    <a:pt x="19" y="83"/>
                  </a:cubicBezTo>
                  <a:cubicBezTo>
                    <a:pt x="38" y="111"/>
                    <a:pt x="67" y="88"/>
                    <a:pt x="68" y="69"/>
                  </a:cubicBezTo>
                  <a:cubicBezTo>
                    <a:pt x="70" y="50"/>
                    <a:pt x="70" y="17"/>
                    <a:pt x="52" y="9"/>
                  </a:cubicBezTo>
                  <a:cubicBezTo>
                    <a:pt x="34" y="0"/>
                    <a:pt x="22" y="6"/>
                    <a:pt x="22" y="6"/>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0" name="Freeform 42">
              <a:extLst>
                <a:ext uri="{FF2B5EF4-FFF2-40B4-BE49-F238E27FC236}">
                  <a16:creationId xmlns:a16="http://schemas.microsoft.com/office/drawing/2014/main" id="{2423A77E-CAB8-490C-8CF5-4693F8B3AFDE}"/>
                </a:ext>
              </a:extLst>
            </p:cNvPr>
            <p:cNvSpPr>
              <a:spLocks/>
            </p:cNvSpPr>
            <p:nvPr/>
          </p:nvSpPr>
          <p:spPr bwMode="auto">
            <a:xfrm>
              <a:off x="9926638" y="2181225"/>
              <a:ext cx="149225" cy="93663"/>
            </a:xfrm>
            <a:custGeom>
              <a:avLst/>
              <a:gdLst>
                <a:gd name="T0" fmla="*/ 1 w 94"/>
                <a:gd name="T1" fmla="*/ 31 h 59"/>
                <a:gd name="T2" fmla="*/ 33 w 94"/>
                <a:gd name="T3" fmla="*/ 59 h 59"/>
                <a:gd name="T4" fmla="*/ 90 w 94"/>
                <a:gd name="T5" fmla="*/ 38 h 59"/>
                <a:gd name="T6" fmla="*/ 58 w 94"/>
                <a:gd name="T7" fmla="*/ 9 h 59"/>
                <a:gd name="T8" fmla="*/ 1 w 94"/>
                <a:gd name="T9" fmla="*/ 31 h 59"/>
              </a:gdLst>
              <a:ahLst/>
              <a:cxnLst>
                <a:cxn ang="0">
                  <a:pos x="T0" y="T1"/>
                </a:cxn>
                <a:cxn ang="0">
                  <a:pos x="T2" y="T3"/>
                </a:cxn>
                <a:cxn ang="0">
                  <a:pos x="T4" y="T5"/>
                </a:cxn>
                <a:cxn ang="0">
                  <a:pos x="T6" y="T7"/>
                </a:cxn>
                <a:cxn ang="0">
                  <a:pos x="T8" y="T9"/>
                </a:cxn>
              </a:cxnLst>
              <a:rect l="0" t="0" r="r" b="b"/>
              <a:pathLst>
                <a:path w="94" h="59">
                  <a:moveTo>
                    <a:pt x="1" y="31"/>
                  </a:moveTo>
                  <a:cubicBezTo>
                    <a:pt x="0" y="30"/>
                    <a:pt x="6" y="59"/>
                    <a:pt x="33" y="59"/>
                  </a:cubicBezTo>
                  <a:cubicBezTo>
                    <a:pt x="61" y="59"/>
                    <a:pt x="85" y="52"/>
                    <a:pt x="90" y="38"/>
                  </a:cubicBezTo>
                  <a:cubicBezTo>
                    <a:pt x="94" y="24"/>
                    <a:pt x="82" y="0"/>
                    <a:pt x="58" y="9"/>
                  </a:cubicBezTo>
                  <a:cubicBezTo>
                    <a:pt x="33" y="18"/>
                    <a:pt x="15" y="33"/>
                    <a:pt x="1" y="31"/>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1" name="Freeform 43">
              <a:extLst>
                <a:ext uri="{FF2B5EF4-FFF2-40B4-BE49-F238E27FC236}">
                  <a16:creationId xmlns:a16="http://schemas.microsoft.com/office/drawing/2014/main" id="{5502283E-FFB9-488F-BFB3-3B3EBB031047}"/>
                </a:ext>
              </a:extLst>
            </p:cNvPr>
            <p:cNvSpPr>
              <a:spLocks/>
            </p:cNvSpPr>
            <p:nvPr/>
          </p:nvSpPr>
          <p:spPr bwMode="auto">
            <a:xfrm>
              <a:off x="10033000" y="2297113"/>
              <a:ext cx="46038" cy="49213"/>
            </a:xfrm>
            <a:custGeom>
              <a:avLst/>
              <a:gdLst>
                <a:gd name="T0" fmla="*/ 11 w 29"/>
                <a:gd name="T1" fmla="*/ 13 h 31"/>
                <a:gd name="T2" fmla="*/ 19 w 29"/>
                <a:gd name="T3" fmla="*/ 1 h 31"/>
                <a:gd name="T4" fmla="*/ 11 w 29"/>
                <a:gd name="T5" fmla="*/ 25 h 31"/>
                <a:gd name="T6" fmla="*/ 11 w 29"/>
                <a:gd name="T7" fmla="*/ 13 h 31"/>
              </a:gdLst>
              <a:ahLst/>
              <a:cxnLst>
                <a:cxn ang="0">
                  <a:pos x="T0" y="T1"/>
                </a:cxn>
                <a:cxn ang="0">
                  <a:pos x="T2" y="T3"/>
                </a:cxn>
                <a:cxn ang="0">
                  <a:pos x="T4" y="T5"/>
                </a:cxn>
                <a:cxn ang="0">
                  <a:pos x="T6" y="T7"/>
                </a:cxn>
              </a:cxnLst>
              <a:rect l="0" t="0" r="r" b="b"/>
              <a:pathLst>
                <a:path w="29" h="31">
                  <a:moveTo>
                    <a:pt x="11" y="13"/>
                  </a:moveTo>
                  <a:cubicBezTo>
                    <a:pt x="11" y="12"/>
                    <a:pt x="9" y="0"/>
                    <a:pt x="19" y="1"/>
                  </a:cubicBezTo>
                  <a:cubicBezTo>
                    <a:pt x="29" y="2"/>
                    <a:pt x="21" y="31"/>
                    <a:pt x="11" y="25"/>
                  </a:cubicBezTo>
                  <a:cubicBezTo>
                    <a:pt x="0" y="18"/>
                    <a:pt x="11" y="13"/>
                    <a:pt x="11" y="13"/>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2" name="Freeform 44">
              <a:extLst>
                <a:ext uri="{FF2B5EF4-FFF2-40B4-BE49-F238E27FC236}">
                  <a16:creationId xmlns:a16="http://schemas.microsoft.com/office/drawing/2014/main" id="{93A666D9-981B-45AF-BFCA-966EDBBD77CD}"/>
                </a:ext>
              </a:extLst>
            </p:cNvPr>
            <p:cNvSpPr>
              <a:spLocks/>
            </p:cNvSpPr>
            <p:nvPr/>
          </p:nvSpPr>
          <p:spPr bwMode="auto">
            <a:xfrm>
              <a:off x="9904413" y="3451225"/>
              <a:ext cx="114300" cy="36513"/>
            </a:xfrm>
            <a:custGeom>
              <a:avLst/>
              <a:gdLst>
                <a:gd name="T0" fmla="*/ 67 w 72"/>
                <a:gd name="T1" fmla="*/ 0 h 23"/>
                <a:gd name="T2" fmla="*/ 71 w 72"/>
                <a:gd name="T3" fmla="*/ 23 h 23"/>
                <a:gd name="T4" fmla="*/ 71 w 72"/>
                <a:gd name="T5" fmla="*/ 23 h 23"/>
                <a:gd name="T6" fmla="*/ 0 w 72"/>
                <a:gd name="T7" fmla="*/ 23 h 23"/>
                <a:gd name="T8" fmla="*/ 0 w 72"/>
                <a:gd name="T9" fmla="*/ 23 h 23"/>
                <a:gd name="T10" fmla="*/ 5 w 72"/>
                <a:gd name="T11" fmla="*/ 14 h 23"/>
                <a:gd name="T12" fmla="*/ 51 w 72"/>
                <a:gd name="T13" fmla="*/ 0 h 23"/>
                <a:gd name="T14" fmla="*/ 67 w 7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23">
                  <a:moveTo>
                    <a:pt x="67" y="0"/>
                  </a:moveTo>
                  <a:cubicBezTo>
                    <a:pt x="67" y="0"/>
                    <a:pt x="72" y="10"/>
                    <a:pt x="71" y="23"/>
                  </a:cubicBezTo>
                  <a:cubicBezTo>
                    <a:pt x="71" y="23"/>
                    <a:pt x="71" y="23"/>
                    <a:pt x="71" y="23"/>
                  </a:cubicBezTo>
                  <a:cubicBezTo>
                    <a:pt x="0" y="23"/>
                    <a:pt x="0" y="23"/>
                    <a:pt x="0" y="23"/>
                  </a:cubicBezTo>
                  <a:cubicBezTo>
                    <a:pt x="0" y="23"/>
                    <a:pt x="0" y="23"/>
                    <a:pt x="0" y="23"/>
                  </a:cubicBezTo>
                  <a:cubicBezTo>
                    <a:pt x="0" y="23"/>
                    <a:pt x="0" y="17"/>
                    <a:pt x="5" y="14"/>
                  </a:cubicBezTo>
                  <a:cubicBezTo>
                    <a:pt x="11" y="12"/>
                    <a:pt x="47" y="1"/>
                    <a:pt x="51" y="0"/>
                  </a:cubicBezTo>
                  <a:cubicBezTo>
                    <a:pt x="51" y="0"/>
                    <a:pt x="59" y="1"/>
                    <a:pt x="67" y="0"/>
                  </a:cubicBez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3" name="Freeform 45">
              <a:extLst>
                <a:ext uri="{FF2B5EF4-FFF2-40B4-BE49-F238E27FC236}">
                  <a16:creationId xmlns:a16="http://schemas.microsoft.com/office/drawing/2014/main" id="{9F4CE81D-4F2C-4812-8E6B-9D85B31E67D1}"/>
                </a:ext>
              </a:extLst>
            </p:cNvPr>
            <p:cNvSpPr>
              <a:spLocks/>
            </p:cNvSpPr>
            <p:nvPr/>
          </p:nvSpPr>
          <p:spPr bwMode="auto">
            <a:xfrm>
              <a:off x="10063163" y="3451225"/>
              <a:ext cx="114300" cy="36513"/>
            </a:xfrm>
            <a:custGeom>
              <a:avLst/>
              <a:gdLst>
                <a:gd name="T0" fmla="*/ 6 w 72"/>
                <a:gd name="T1" fmla="*/ 0 h 23"/>
                <a:gd name="T2" fmla="*/ 1 w 72"/>
                <a:gd name="T3" fmla="*/ 23 h 23"/>
                <a:gd name="T4" fmla="*/ 1 w 72"/>
                <a:gd name="T5" fmla="*/ 23 h 23"/>
                <a:gd name="T6" fmla="*/ 72 w 72"/>
                <a:gd name="T7" fmla="*/ 23 h 23"/>
                <a:gd name="T8" fmla="*/ 72 w 72"/>
                <a:gd name="T9" fmla="*/ 23 h 23"/>
                <a:gd name="T10" fmla="*/ 67 w 72"/>
                <a:gd name="T11" fmla="*/ 14 h 23"/>
                <a:gd name="T12" fmla="*/ 21 w 72"/>
                <a:gd name="T13" fmla="*/ 0 h 23"/>
                <a:gd name="T14" fmla="*/ 6 w 7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23">
                  <a:moveTo>
                    <a:pt x="6" y="0"/>
                  </a:moveTo>
                  <a:cubicBezTo>
                    <a:pt x="5" y="0"/>
                    <a:pt x="0" y="10"/>
                    <a:pt x="1" y="23"/>
                  </a:cubicBezTo>
                  <a:cubicBezTo>
                    <a:pt x="1" y="23"/>
                    <a:pt x="1" y="23"/>
                    <a:pt x="1" y="23"/>
                  </a:cubicBezTo>
                  <a:cubicBezTo>
                    <a:pt x="72" y="23"/>
                    <a:pt x="72" y="23"/>
                    <a:pt x="72" y="23"/>
                  </a:cubicBezTo>
                  <a:cubicBezTo>
                    <a:pt x="72" y="23"/>
                    <a:pt x="72" y="23"/>
                    <a:pt x="72" y="23"/>
                  </a:cubicBezTo>
                  <a:cubicBezTo>
                    <a:pt x="72" y="23"/>
                    <a:pt x="72" y="17"/>
                    <a:pt x="67" y="14"/>
                  </a:cubicBezTo>
                  <a:cubicBezTo>
                    <a:pt x="61" y="12"/>
                    <a:pt x="26" y="1"/>
                    <a:pt x="21" y="0"/>
                  </a:cubicBezTo>
                  <a:cubicBezTo>
                    <a:pt x="21" y="0"/>
                    <a:pt x="13" y="1"/>
                    <a:pt x="6" y="0"/>
                  </a:cubicBez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4" name="Freeform 46">
              <a:extLst>
                <a:ext uri="{FF2B5EF4-FFF2-40B4-BE49-F238E27FC236}">
                  <a16:creationId xmlns:a16="http://schemas.microsoft.com/office/drawing/2014/main" id="{42868268-8D66-4524-88B9-5CF16D43991E}"/>
                </a:ext>
              </a:extLst>
            </p:cNvPr>
            <p:cNvSpPr>
              <a:spLocks/>
            </p:cNvSpPr>
            <p:nvPr/>
          </p:nvSpPr>
          <p:spPr bwMode="auto">
            <a:xfrm>
              <a:off x="9947275" y="2438400"/>
              <a:ext cx="68263" cy="60325"/>
            </a:xfrm>
            <a:custGeom>
              <a:avLst/>
              <a:gdLst>
                <a:gd name="T0" fmla="*/ 18 w 43"/>
                <a:gd name="T1" fmla="*/ 0 h 38"/>
                <a:gd name="T2" fmla="*/ 0 w 43"/>
                <a:gd name="T3" fmla="*/ 8 h 38"/>
                <a:gd name="T4" fmla="*/ 33 w 43"/>
                <a:gd name="T5" fmla="*/ 38 h 38"/>
                <a:gd name="T6" fmla="*/ 43 w 43"/>
                <a:gd name="T7" fmla="*/ 19 h 38"/>
                <a:gd name="T8" fmla="*/ 18 w 43"/>
                <a:gd name="T9" fmla="*/ 0 h 38"/>
              </a:gdLst>
              <a:ahLst/>
              <a:cxnLst>
                <a:cxn ang="0">
                  <a:pos x="T0" y="T1"/>
                </a:cxn>
                <a:cxn ang="0">
                  <a:pos x="T2" y="T3"/>
                </a:cxn>
                <a:cxn ang="0">
                  <a:pos x="T4" y="T5"/>
                </a:cxn>
                <a:cxn ang="0">
                  <a:pos x="T6" y="T7"/>
                </a:cxn>
                <a:cxn ang="0">
                  <a:pos x="T8" y="T9"/>
                </a:cxn>
              </a:cxnLst>
              <a:rect l="0" t="0" r="r" b="b"/>
              <a:pathLst>
                <a:path w="43" h="38">
                  <a:moveTo>
                    <a:pt x="18" y="0"/>
                  </a:moveTo>
                  <a:cubicBezTo>
                    <a:pt x="0" y="8"/>
                    <a:pt x="0" y="8"/>
                    <a:pt x="0" y="8"/>
                  </a:cubicBezTo>
                  <a:cubicBezTo>
                    <a:pt x="0" y="8"/>
                    <a:pt x="14" y="31"/>
                    <a:pt x="33" y="38"/>
                  </a:cubicBezTo>
                  <a:cubicBezTo>
                    <a:pt x="43" y="19"/>
                    <a:pt x="43" y="19"/>
                    <a:pt x="43" y="19"/>
                  </a:cubicBezTo>
                  <a:cubicBezTo>
                    <a:pt x="43" y="19"/>
                    <a:pt x="25" y="6"/>
                    <a:pt x="18" y="0"/>
                  </a:cubicBez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5" name="Freeform 47">
              <a:extLst>
                <a:ext uri="{FF2B5EF4-FFF2-40B4-BE49-F238E27FC236}">
                  <a16:creationId xmlns:a16="http://schemas.microsoft.com/office/drawing/2014/main" id="{D8B1CBFD-69AB-41F8-A22B-B5AB3A4B3685}"/>
                </a:ext>
              </a:extLst>
            </p:cNvPr>
            <p:cNvSpPr>
              <a:spLocks/>
            </p:cNvSpPr>
            <p:nvPr/>
          </p:nvSpPr>
          <p:spPr bwMode="auto">
            <a:xfrm>
              <a:off x="10015538" y="2433638"/>
              <a:ext cx="60325" cy="65088"/>
            </a:xfrm>
            <a:custGeom>
              <a:avLst/>
              <a:gdLst>
                <a:gd name="T0" fmla="*/ 22 w 38"/>
                <a:gd name="T1" fmla="*/ 0 h 41"/>
                <a:gd name="T2" fmla="*/ 0 w 38"/>
                <a:gd name="T3" fmla="*/ 22 h 41"/>
                <a:gd name="T4" fmla="*/ 9 w 38"/>
                <a:gd name="T5" fmla="*/ 41 h 41"/>
                <a:gd name="T6" fmla="*/ 35 w 38"/>
                <a:gd name="T7" fmla="*/ 15 h 41"/>
                <a:gd name="T8" fmla="*/ 22 w 38"/>
                <a:gd name="T9" fmla="*/ 0 h 41"/>
              </a:gdLst>
              <a:ahLst/>
              <a:cxnLst>
                <a:cxn ang="0">
                  <a:pos x="T0" y="T1"/>
                </a:cxn>
                <a:cxn ang="0">
                  <a:pos x="T2" y="T3"/>
                </a:cxn>
                <a:cxn ang="0">
                  <a:pos x="T4" y="T5"/>
                </a:cxn>
                <a:cxn ang="0">
                  <a:pos x="T6" y="T7"/>
                </a:cxn>
                <a:cxn ang="0">
                  <a:pos x="T8" y="T9"/>
                </a:cxn>
              </a:cxnLst>
              <a:rect l="0" t="0" r="r" b="b"/>
              <a:pathLst>
                <a:path w="38" h="41">
                  <a:moveTo>
                    <a:pt x="22" y="0"/>
                  </a:moveTo>
                  <a:cubicBezTo>
                    <a:pt x="22" y="0"/>
                    <a:pt x="11" y="18"/>
                    <a:pt x="0" y="22"/>
                  </a:cubicBezTo>
                  <a:cubicBezTo>
                    <a:pt x="9" y="41"/>
                    <a:pt x="9" y="41"/>
                    <a:pt x="9" y="41"/>
                  </a:cubicBezTo>
                  <a:cubicBezTo>
                    <a:pt x="9" y="41"/>
                    <a:pt x="38" y="20"/>
                    <a:pt x="35" y="15"/>
                  </a:cubicBezTo>
                  <a:cubicBezTo>
                    <a:pt x="31" y="9"/>
                    <a:pt x="22" y="0"/>
                    <a:pt x="22" y="0"/>
                  </a:cubicBez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6" name="Freeform 48">
              <a:extLst>
                <a:ext uri="{FF2B5EF4-FFF2-40B4-BE49-F238E27FC236}">
                  <a16:creationId xmlns:a16="http://schemas.microsoft.com/office/drawing/2014/main" id="{EEFBBE27-5CDF-42EE-88E0-16E768E10943}"/>
                </a:ext>
              </a:extLst>
            </p:cNvPr>
            <p:cNvSpPr>
              <a:spLocks/>
            </p:cNvSpPr>
            <p:nvPr/>
          </p:nvSpPr>
          <p:spPr bwMode="auto">
            <a:xfrm>
              <a:off x="10131425" y="2163763"/>
              <a:ext cx="47625" cy="31750"/>
            </a:xfrm>
            <a:custGeom>
              <a:avLst/>
              <a:gdLst>
                <a:gd name="T0" fmla="*/ 0 w 30"/>
                <a:gd name="T1" fmla="*/ 4 h 20"/>
                <a:gd name="T2" fmla="*/ 2 w 30"/>
                <a:gd name="T3" fmla="*/ 18 h 20"/>
                <a:gd name="T4" fmla="*/ 29 w 30"/>
                <a:gd name="T5" fmla="*/ 17 h 20"/>
                <a:gd name="T6" fmla="*/ 24 w 30"/>
                <a:gd name="T7" fmla="*/ 2 h 20"/>
                <a:gd name="T8" fmla="*/ 0 w 30"/>
                <a:gd name="T9" fmla="*/ 4 h 20"/>
              </a:gdLst>
              <a:ahLst/>
              <a:cxnLst>
                <a:cxn ang="0">
                  <a:pos x="T0" y="T1"/>
                </a:cxn>
                <a:cxn ang="0">
                  <a:pos x="T2" y="T3"/>
                </a:cxn>
                <a:cxn ang="0">
                  <a:pos x="T4" y="T5"/>
                </a:cxn>
                <a:cxn ang="0">
                  <a:pos x="T6" y="T7"/>
                </a:cxn>
                <a:cxn ang="0">
                  <a:pos x="T8" y="T9"/>
                </a:cxn>
              </a:cxnLst>
              <a:rect l="0" t="0" r="r" b="b"/>
              <a:pathLst>
                <a:path w="30" h="20">
                  <a:moveTo>
                    <a:pt x="0" y="4"/>
                  </a:moveTo>
                  <a:cubicBezTo>
                    <a:pt x="0" y="4"/>
                    <a:pt x="1" y="17"/>
                    <a:pt x="2" y="18"/>
                  </a:cubicBezTo>
                  <a:cubicBezTo>
                    <a:pt x="4" y="19"/>
                    <a:pt x="28" y="20"/>
                    <a:pt x="29" y="17"/>
                  </a:cubicBezTo>
                  <a:cubicBezTo>
                    <a:pt x="30" y="15"/>
                    <a:pt x="25" y="0"/>
                    <a:pt x="24" y="2"/>
                  </a:cubicBezTo>
                  <a:cubicBezTo>
                    <a:pt x="22" y="3"/>
                    <a:pt x="17" y="0"/>
                    <a:pt x="0" y="4"/>
                  </a:cubicBez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7" name="Freeform 49">
              <a:extLst>
                <a:ext uri="{FF2B5EF4-FFF2-40B4-BE49-F238E27FC236}">
                  <a16:creationId xmlns:a16="http://schemas.microsoft.com/office/drawing/2014/main" id="{C6CEB69B-8886-42FE-A6CC-C935CA8E926F}"/>
                </a:ext>
              </a:extLst>
            </p:cNvPr>
            <p:cNvSpPr>
              <a:spLocks/>
            </p:cNvSpPr>
            <p:nvPr/>
          </p:nvSpPr>
          <p:spPr bwMode="auto">
            <a:xfrm>
              <a:off x="9840913" y="2162175"/>
              <a:ext cx="49213" cy="25400"/>
            </a:xfrm>
            <a:custGeom>
              <a:avLst/>
              <a:gdLst>
                <a:gd name="T0" fmla="*/ 5 w 31"/>
                <a:gd name="T1" fmla="*/ 0 h 16"/>
                <a:gd name="T2" fmla="*/ 0 w 31"/>
                <a:gd name="T3" fmla="*/ 11 h 16"/>
                <a:gd name="T4" fmla="*/ 28 w 31"/>
                <a:gd name="T5" fmla="*/ 15 h 16"/>
                <a:gd name="T6" fmla="*/ 30 w 31"/>
                <a:gd name="T7" fmla="*/ 5 h 16"/>
                <a:gd name="T8" fmla="*/ 5 w 31"/>
                <a:gd name="T9" fmla="*/ 0 h 16"/>
              </a:gdLst>
              <a:ahLst/>
              <a:cxnLst>
                <a:cxn ang="0">
                  <a:pos x="T0" y="T1"/>
                </a:cxn>
                <a:cxn ang="0">
                  <a:pos x="T2" y="T3"/>
                </a:cxn>
                <a:cxn ang="0">
                  <a:pos x="T4" y="T5"/>
                </a:cxn>
                <a:cxn ang="0">
                  <a:pos x="T6" y="T7"/>
                </a:cxn>
                <a:cxn ang="0">
                  <a:pos x="T8" y="T9"/>
                </a:cxn>
              </a:cxnLst>
              <a:rect l="0" t="0" r="r" b="b"/>
              <a:pathLst>
                <a:path w="31" h="16">
                  <a:moveTo>
                    <a:pt x="5" y="0"/>
                  </a:moveTo>
                  <a:cubicBezTo>
                    <a:pt x="5" y="0"/>
                    <a:pt x="0" y="10"/>
                    <a:pt x="0" y="11"/>
                  </a:cubicBezTo>
                  <a:cubicBezTo>
                    <a:pt x="1" y="13"/>
                    <a:pt x="28" y="16"/>
                    <a:pt x="28" y="15"/>
                  </a:cubicBezTo>
                  <a:cubicBezTo>
                    <a:pt x="28" y="14"/>
                    <a:pt x="31" y="6"/>
                    <a:pt x="30" y="5"/>
                  </a:cubicBezTo>
                  <a:cubicBezTo>
                    <a:pt x="29" y="4"/>
                    <a:pt x="23" y="1"/>
                    <a:pt x="5" y="0"/>
                  </a:cubicBez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8" name="Freeform 50">
              <a:extLst>
                <a:ext uri="{FF2B5EF4-FFF2-40B4-BE49-F238E27FC236}">
                  <a16:creationId xmlns:a16="http://schemas.microsoft.com/office/drawing/2014/main" id="{1C295403-6EA8-4418-ACE3-289ED34520FC}"/>
                </a:ext>
              </a:extLst>
            </p:cNvPr>
            <p:cNvSpPr>
              <a:spLocks/>
            </p:cNvSpPr>
            <p:nvPr/>
          </p:nvSpPr>
          <p:spPr bwMode="auto">
            <a:xfrm>
              <a:off x="2095500" y="2663825"/>
              <a:ext cx="204788" cy="85725"/>
            </a:xfrm>
            <a:custGeom>
              <a:avLst/>
              <a:gdLst>
                <a:gd name="T0" fmla="*/ 24 w 129"/>
                <a:gd name="T1" fmla="*/ 20 h 54"/>
                <a:gd name="T2" fmla="*/ 80 w 129"/>
                <a:gd name="T3" fmla="*/ 10 h 54"/>
                <a:gd name="T4" fmla="*/ 65 w 129"/>
                <a:gd name="T5" fmla="*/ 43 h 54"/>
                <a:gd name="T6" fmla="*/ 24 w 129"/>
                <a:gd name="T7" fmla="*/ 20 h 54"/>
              </a:gdLst>
              <a:ahLst/>
              <a:cxnLst>
                <a:cxn ang="0">
                  <a:pos x="T0" y="T1"/>
                </a:cxn>
                <a:cxn ang="0">
                  <a:pos x="T2" y="T3"/>
                </a:cxn>
                <a:cxn ang="0">
                  <a:pos x="T4" y="T5"/>
                </a:cxn>
                <a:cxn ang="0">
                  <a:pos x="T6" y="T7"/>
                </a:cxn>
              </a:cxnLst>
              <a:rect l="0" t="0" r="r" b="b"/>
              <a:pathLst>
                <a:path w="129" h="54">
                  <a:moveTo>
                    <a:pt x="24" y="20"/>
                  </a:moveTo>
                  <a:cubicBezTo>
                    <a:pt x="30" y="21"/>
                    <a:pt x="60" y="20"/>
                    <a:pt x="80" y="10"/>
                  </a:cubicBezTo>
                  <a:cubicBezTo>
                    <a:pt x="101" y="0"/>
                    <a:pt x="129" y="33"/>
                    <a:pt x="65" y="43"/>
                  </a:cubicBezTo>
                  <a:cubicBezTo>
                    <a:pt x="0" y="54"/>
                    <a:pt x="24" y="20"/>
                    <a:pt x="24" y="20"/>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9" name="Freeform 51">
              <a:extLst>
                <a:ext uri="{FF2B5EF4-FFF2-40B4-BE49-F238E27FC236}">
                  <a16:creationId xmlns:a16="http://schemas.microsoft.com/office/drawing/2014/main" id="{9E16B1E9-8F93-4C78-A4BC-0B7F86DC1CB6}"/>
                </a:ext>
              </a:extLst>
            </p:cNvPr>
            <p:cNvSpPr>
              <a:spLocks/>
            </p:cNvSpPr>
            <p:nvPr/>
          </p:nvSpPr>
          <p:spPr bwMode="auto">
            <a:xfrm>
              <a:off x="1539875" y="3373438"/>
              <a:ext cx="44450" cy="41275"/>
            </a:xfrm>
            <a:custGeom>
              <a:avLst/>
              <a:gdLst>
                <a:gd name="T0" fmla="*/ 8 w 28"/>
                <a:gd name="T1" fmla="*/ 0 h 26"/>
                <a:gd name="T2" fmla="*/ 0 w 28"/>
                <a:gd name="T3" fmla="*/ 16 h 26"/>
                <a:gd name="T4" fmla="*/ 10 w 28"/>
                <a:gd name="T5" fmla="*/ 26 h 26"/>
                <a:gd name="T6" fmla="*/ 17 w 28"/>
                <a:gd name="T7" fmla="*/ 26 h 26"/>
                <a:gd name="T8" fmla="*/ 28 w 28"/>
                <a:gd name="T9" fmla="*/ 9 h 26"/>
                <a:gd name="T10" fmla="*/ 8 w 28"/>
                <a:gd name="T11" fmla="*/ 0 h 26"/>
              </a:gdLst>
              <a:ahLst/>
              <a:cxnLst>
                <a:cxn ang="0">
                  <a:pos x="T0" y="T1"/>
                </a:cxn>
                <a:cxn ang="0">
                  <a:pos x="T2" y="T3"/>
                </a:cxn>
                <a:cxn ang="0">
                  <a:pos x="T4" y="T5"/>
                </a:cxn>
                <a:cxn ang="0">
                  <a:pos x="T6" y="T7"/>
                </a:cxn>
                <a:cxn ang="0">
                  <a:pos x="T8" y="T9"/>
                </a:cxn>
                <a:cxn ang="0">
                  <a:pos x="T10" y="T11"/>
                </a:cxn>
              </a:cxnLst>
              <a:rect l="0" t="0" r="r" b="b"/>
              <a:pathLst>
                <a:path w="28" h="26">
                  <a:moveTo>
                    <a:pt x="8" y="0"/>
                  </a:moveTo>
                  <a:lnTo>
                    <a:pt x="0" y="16"/>
                  </a:lnTo>
                  <a:lnTo>
                    <a:pt x="10" y="26"/>
                  </a:lnTo>
                  <a:lnTo>
                    <a:pt x="17" y="26"/>
                  </a:lnTo>
                  <a:lnTo>
                    <a:pt x="28" y="9"/>
                  </a:lnTo>
                  <a:lnTo>
                    <a:pt x="8" y="0"/>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0" name="Freeform 52">
              <a:extLst>
                <a:ext uri="{FF2B5EF4-FFF2-40B4-BE49-F238E27FC236}">
                  <a16:creationId xmlns:a16="http://schemas.microsoft.com/office/drawing/2014/main" id="{6733FD65-279E-483D-9263-781FB9730F25}"/>
                </a:ext>
              </a:extLst>
            </p:cNvPr>
            <p:cNvSpPr>
              <a:spLocks/>
            </p:cNvSpPr>
            <p:nvPr/>
          </p:nvSpPr>
          <p:spPr bwMode="auto">
            <a:xfrm>
              <a:off x="1539875" y="3373438"/>
              <a:ext cx="44450" cy="41275"/>
            </a:xfrm>
            <a:custGeom>
              <a:avLst/>
              <a:gdLst>
                <a:gd name="T0" fmla="*/ 8 w 28"/>
                <a:gd name="T1" fmla="*/ 0 h 26"/>
                <a:gd name="T2" fmla="*/ 0 w 28"/>
                <a:gd name="T3" fmla="*/ 16 h 26"/>
                <a:gd name="T4" fmla="*/ 10 w 28"/>
                <a:gd name="T5" fmla="*/ 26 h 26"/>
                <a:gd name="T6" fmla="*/ 17 w 28"/>
                <a:gd name="T7" fmla="*/ 26 h 26"/>
                <a:gd name="T8" fmla="*/ 28 w 28"/>
                <a:gd name="T9" fmla="*/ 9 h 26"/>
                <a:gd name="T10" fmla="*/ 8 w 28"/>
                <a:gd name="T11" fmla="*/ 0 h 26"/>
              </a:gdLst>
              <a:ahLst/>
              <a:cxnLst>
                <a:cxn ang="0">
                  <a:pos x="T0" y="T1"/>
                </a:cxn>
                <a:cxn ang="0">
                  <a:pos x="T2" y="T3"/>
                </a:cxn>
                <a:cxn ang="0">
                  <a:pos x="T4" y="T5"/>
                </a:cxn>
                <a:cxn ang="0">
                  <a:pos x="T6" y="T7"/>
                </a:cxn>
                <a:cxn ang="0">
                  <a:pos x="T8" y="T9"/>
                </a:cxn>
                <a:cxn ang="0">
                  <a:pos x="T10" y="T11"/>
                </a:cxn>
              </a:cxnLst>
              <a:rect l="0" t="0" r="r" b="b"/>
              <a:pathLst>
                <a:path w="28" h="26">
                  <a:moveTo>
                    <a:pt x="8" y="0"/>
                  </a:moveTo>
                  <a:lnTo>
                    <a:pt x="0" y="16"/>
                  </a:lnTo>
                  <a:lnTo>
                    <a:pt x="10" y="26"/>
                  </a:lnTo>
                  <a:lnTo>
                    <a:pt x="17" y="26"/>
                  </a:lnTo>
                  <a:lnTo>
                    <a:pt x="28" y="9"/>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1" name="Freeform 53">
              <a:extLst>
                <a:ext uri="{FF2B5EF4-FFF2-40B4-BE49-F238E27FC236}">
                  <a16:creationId xmlns:a16="http://schemas.microsoft.com/office/drawing/2014/main" id="{12368C34-BFBD-4EE2-9F8A-000929C7A868}"/>
                </a:ext>
              </a:extLst>
            </p:cNvPr>
            <p:cNvSpPr>
              <a:spLocks/>
            </p:cNvSpPr>
            <p:nvPr/>
          </p:nvSpPr>
          <p:spPr bwMode="auto">
            <a:xfrm>
              <a:off x="1539875" y="3373438"/>
              <a:ext cx="44450" cy="41275"/>
            </a:xfrm>
            <a:custGeom>
              <a:avLst/>
              <a:gdLst>
                <a:gd name="T0" fmla="*/ 8 w 28"/>
                <a:gd name="T1" fmla="*/ 0 h 26"/>
                <a:gd name="T2" fmla="*/ 0 w 28"/>
                <a:gd name="T3" fmla="*/ 16 h 26"/>
                <a:gd name="T4" fmla="*/ 0 w 28"/>
                <a:gd name="T5" fmla="*/ 16 h 26"/>
                <a:gd name="T6" fmla="*/ 3 w 28"/>
                <a:gd name="T7" fmla="*/ 19 h 26"/>
                <a:gd name="T8" fmla="*/ 17 w 28"/>
                <a:gd name="T9" fmla="*/ 26 h 26"/>
                <a:gd name="T10" fmla="*/ 17 w 28"/>
                <a:gd name="T11" fmla="*/ 26 h 26"/>
                <a:gd name="T12" fmla="*/ 28 w 28"/>
                <a:gd name="T13" fmla="*/ 9 h 26"/>
                <a:gd name="T14" fmla="*/ 8 w 28"/>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6">
                  <a:moveTo>
                    <a:pt x="8" y="0"/>
                  </a:moveTo>
                  <a:cubicBezTo>
                    <a:pt x="0" y="16"/>
                    <a:pt x="0" y="16"/>
                    <a:pt x="0" y="16"/>
                  </a:cubicBezTo>
                  <a:cubicBezTo>
                    <a:pt x="0" y="16"/>
                    <a:pt x="0" y="16"/>
                    <a:pt x="0" y="16"/>
                  </a:cubicBezTo>
                  <a:cubicBezTo>
                    <a:pt x="3" y="19"/>
                    <a:pt x="3" y="19"/>
                    <a:pt x="3" y="19"/>
                  </a:cubicBezTo>
                  <a:cubicBezTo>
                    <a:pt x="10" y="25"/>
                    <a:pt x="17" y="26"/>
                    <a:pt x="17" y="26"/>
                  </a:cubicBezTo>
                  <a:cubicBezTo>
                    <a:pt x="17" y="26"/>
                    <a:pt x="17" y="26"/>
                    <a:pt x="17" y="26"/>
                  </a:cubicBezTo>
                  <a:cubicBezTo>
                    <a:pt x="28" y="9"/>
                    <a:pt x="28" y="9"/>
                    <a:pt x="28" y="9"/>
                  </a:cubicBezTo>
                  <a:cubicBezTo>
                    <a:pt x="8" y="0"/>
                    <a:pt x="8" y="0"/>
                    <a:pt x="8"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2" name="Freeform 54">
              <a:extLst>
                <a:ext uri="{FF2B5EF4-FFF2-40B4-BE49-F238E27FC236}">
                  <a16:creationId xmlns:a16="http://schemas.microsoft.com/office/drawing/2014/main" id="{94BD3880-8860-4903-BF14-15D3BB7A857A}"/>
                </a:ext>
              </a:extLst>
            </p:cNvPr>
            <p:cNvSpPr>
              <a:spLocks/>
            </p:cNvSpPr>
            <p:nvPr/>
          </p:nvSpPr>
          <p:spPr bwMode="auto">
            <a:xfrm>
              <a:off x="1516063" y="3398838"/>
              <a:ext cx="150813" cy="103188"/>
            </a:xfrm>
            <a:custGeom>
              <a:avLst/>
              <a:gdLst>
                <a:gd name="T0" fmla="*/ 15 w 95"/>
                <a:gd name="T1" fmla="*/ 0 h 65"/>
                <a:gd name="T2" fmla="*/ 0 w 95"/>
                <a:gd name="T3" fmla="*/ 25 h 65"/>
                <a:gd name="T4" fmla="*/ 43 w 95"/>
                <a:gd name="T5" fmla="*/ 53 h 65"/>
                <a:gd name="T6" fmla="*/ 95 w 95"/>
                <a:gd name="T7" fmla="*/ 57 h 65"/>
                <a:gd name="T8" fmla="*/ 67 w 95"/>
                <a:gd name="T9" fmla="*/ 35 h 65"/>
                <a:gd name="T10" fmla="*/ 32 w 95"/>
                <a:gd name="T11" fmla="*/ 10 h 65"/>
                <a:gd name="T12" fmla="*/ 15 w 95"/>
                <a:gd name="T13" fmla="*/ 0 h 65"/>
              </a:gdLst>
              <a:ahLst/>
              <a:cxnLst>
                <a:cxn ang="0">
                  <a:pos x="T0" y="T1"/>
                </a:cxn>
                <a:cxn ang="0">
                  <a:pos x="T2" y="T3"/>
                </a:cxn>
                <a:cxn ang="0">
                  <a:pos x="T4" y="T5"/>
                </a:cxn>
                <a:cxn ang="0">
                  <a:pos x="T6" y="T7"/>
                </a:cxn>
                <a:cxn ang="0">
                  <a:pos x="T8" y="T9"/>
                </a:cxn>
                <a:cxn ang="0">
                  <a:pos x="T10" y="T11"/>
                </a:cxn>
                <a:cxn ang="0">
                  <a:pos x="T12" y="T13"/>
                </a:cxn>
              </a:cxnLst>
              <a:rect l="0" t="0" r="r" b="b"/>
              <a:pathLst>
                <a:path w="95" h="65">
                  <a:moveTo>
                    <a:pt x="15" y="0"/>
                  </a:moveTo>
                  <a:cubicBezTo>
                    <a:pt x="15" y="0"/>
                    <a:pt x="5" y="4"/>
                    <a:pt x="0" y="25"/>
                  </a:cubicBezTo>
                  <a:cubicBezTo>
                    <a:pt x="0" y="25"/>
                    <a:pt x="15" y="41"/>
                    <a:pt x="43" y="53"/>
                  </a:cubicBezTo>
                  <a:cubicBezTo>
                    <a:pt x="70" y="65"/>
                    <a:pt x="95" y="62"/>
                    <a:pt x="95" y="57"/>
                  </a:cubicBezTo>
                  <a:cubicBezTo>
                    <a:pt x="95" y="52"/>
                    <a:pt x="94" y="44"/>
                    <a:pt x="67" y="35"/>
                  </a:cubicBezTo>
                  <a:cubicBezTo>
                    <a:pt x="40" y="25"/>
                    <a:pt x="34" y="16"/>
                    <a:pt x="32" y="10"/>
                  </a:cubicBezTo>
                  <a:cubicBezTo>
                    <a:pt x="32" y="10"/>
                    <a:pt x="23" y="9"/>
                    <a:pt x="15" y="0"/>
                  </a:cubicBezTo>
                </a:path>
              </a:pathLst>
            </a:custGeom>
            <a:solidFill>
              <a:srgbClr val="115C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3" name="Freeform 55">
              <a:extLst>
                <a:ext uri="{FF2B5EF4-FFF2-40B4-BE49-F238E27FC236}">
                  <a16:creationId xmlns:a16="http://schemas.microsoft.com/office/drawing/2014/main" id="{3ED28024-8418-4D0C-8DE7-9C428CDCDE69}"/>
                </a:ext>
              </a:extLst>
            </p:cNvPr>
            <p:cNvSpPr>
              <a:spLocks/>
            </p:cNvSpPr>
            <p:nvPr/>
          </p:nvSpPr>
          <p:spPr bwMode="auto">
            <a:xfrm>
              <a:off x="1516063" y="3398838"/>
              <a:ext cx="150813" cy="96838"/>
            </a:xfrm>
            <a:custGeom>
              <a:avLst/>
              <a:gdLst>
                <a:gd name="T0" fmla="*/ 15 w 95"/>
                <a:gd name="T1" fmla="*/ 0 h 61"/>
                <a:gd name="T2" fmla="*/ 0 w 95"/>
                <a:gd name="T3" fmla="*/ 25 h 61"/>
                <a:gd name="T4" fmla="*/ 43 w 95"/>
                <a:gd name="T5" fmla="*/ 53 h 61"/>
                <a:gd name="T6" fmla="*/ 79 w 95"/>
                <a:gd name="T7" fmla="*/ 61 h 61"/>
                <a:gd name="T8" fmla="*/ 95 w 95"/>
                <a:gd name="T9" fmla="*/ 57 h 61"/>
                <a:gd name="T10" fmla="*/ 95 w 95"/>
                <a:gd name="T11" fmla="*/ 56 h 61"/>
                <a:gd name="T12" fmla="*/ 95 w 95"/>
                <a:gd name="T13" fmla="*/ 54 h 61"/>
                <a:gd name="T14" fmla="*/ 67 w 95"/>
                <a:gd name="T15" fmla="*/ 35 h 61"/>
                <a:gd name="T16" fmla="*/ 32 w 95"/>
                <a:gd name="T17" fmla="*/ 10 h 61"/>
                <a:gd name="T18" fmla="*/ 32 w 95"/>
                <a:gd name="T19" fmla="*/ 10 h 61"/>
                <a:gd name="T20" fmla="*/ 18 w 95"/>
                <a:gd name="T21" fmla="*/ 3 h 61"/>
                <a:gd name="T22" fmla="*/ 15 w 95"/>
                <a:gd name="T23" fmla="*/ 0 h 61"/>
                <a:gd name="T24" fmla="*/ 15 w 95"/>
                <a:gd name="T25" fmla="*/ 0 h 61"/>
                <a:gd name="T26" fmla="*/ 15 w 95"/>
                <a:gd name="T2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61">
                  <a:moveTo>
                    <a:pt x="15" y="0"/>
                  </a:moveTo>
                  <a:cubicBezTo>
                    <a:pt x="15" y="0"/>
                    <a:pt x="5" y="4"/>
                    <a:pt x="0" y="25"/>
                  </a:cubicBezTo>
                  <a:cubicBezTo>
                    <a:pt x="0" y="25"/>
                    <a:pt x="15" y="41"/>
                    <a:pt x="43" y="53"/>
                  </a:cubicBezTo>
                  <a:cubicBezTo>
                    <a:pt x="57" y="59"/>
                    <a:pt x="70" y="61"/>
                    <a:pt x="79" y="61"/>
                  </a:cubicBezTo>
                  <a:cubicBezTo>
                    <a:pt x="89" y="61"/>
                    <a:pt x="95" y="59"/>
                    <a:pt x="95" y="57"/>
                  </a:cubicBezTo>
                  <a:cubicBezTo>
                    <a:pt x="95" y="57"/>
                    <a:pt x="95" y="57"/>
                    <a:pt x="95" y="56"/>
                  </a:cubicBezTo>
                  <a:cubicBezTo>
                    <a:pt x="95" y="56"/>
                    <a:pt x="95" y="55"/>
                    <a:pt x="95" y="54"/>
                  </a:cubicBezTo>
                  <a:cubicBezTo>
                    <a:pt x="94" y="49"/>
                    <a:pt x="88" y="42"/>
                    <a:pt x="67" y="35"/>
                  </a:cubicBezTo>
                  <a:cubicBezTo>
                    <a:pt x="40" y="25"/>
                    <a:pt x="34" y="16"/>
                    <a:pt x="32" y="10"/>
                  </a:cubicBezTo>
                  <a:cubicBezTo>
                    <a:pt x="32" y="10"/>
                    <a:pt x="32" y="10"/>
                    <a:pt x="32" y="10"/>
                  </a:cubicBezTo>
                  <a:cubicBezTo>
                    <a:pt x="32" y="10"/>
                    <a:pt x="25" y="9"/>
                    <a:pt x="18" y="3"/>
                  </a:cubicBezTo>
                  <a:cubicBezTo>
                    <a:pt x="17" y="2"/>
                    <a:pt x="16" y="1"/>
                    <a:pt x="15" y="0"/>
                  </a:cubicBezTo>
                  <a:cubicBezTo>
                    <a:pt x="15" y="0"/>
                    <a:pt x="15" y="0"/>
                    <a:pt x="15" y="0"/>
                  </a:cubicBezTo>
                  <a:cubicBezTo>
                    <a:pt x="15" y="0"/>
                    <a:pt x="15" y="0"/>
                    <a:pt x="15" y="0"/>
                  </a:cubicBezTo>
                </a:path>
              </a:pathLst>
            </a:custGeom>
            <a:solidFill>
              <a:srgbClr val="0121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4" name="Freeform 56">
              <a:extLst>
                <a:ext uri="{FF2B5EF4-FFF2-40B4-BE49-F238E27FC236}">
                  <a16:creationId xmlns:a16="http://schemas.microsoft.com/office/drawing/2014/main" id="{F7EF03E9-97A1-40EA-81AF-D279A406DBDA}"/>
                </a:ext>
              </a:extLst>
            </p:cNvPr>
            <p:cNvSpPr>
              <a:spLocks/>
            </p:cNvSpPr>
            <p:nvPr/>
          </p:nvSpPr>
          <p:spPr bwMode="auto">
            <a:xfrm>
              <a:off x="1917700" y="3411538"/>
              <a:ext cx="42863" cy="55563"/>
            </a:xfrm>
            <a:custGeom>
              <a:avLst/>
              <a:gdLst>
                <a:gd name="T0" fmla="*/ 0 w 27"/>
                <a:gd name="T1" fmla="*/ 13 h 35"/>
                <a:gd name="T2" fmla="*/ 8 w 27"/>
                <a:gd name="T3" fmla="*/ 35 h 35"/>
                <a:gd name="T4" fmla="*/ 27 w 27"/>
                <a:gd name="T5" fmla="*/ 27 h 35"/>
                <a:gd name="T6" fmla="*/ 17 w 27"/>
                <a:gd name="T7" fmla="*/ 0 h 35"/>
                <a:gd name="T8" fmla="*/ 0 w 27"/>
                <a:gd name="T9" fmla="*/ 13 h 35"/>
              </a:gdLst>
              <a:ahLst/>
              <a:cxnLst>
                <a:cxn ang="0">
                  <a:pos x="T0" y="T1"/>
                </a:cxn>
                <a:cxn ang="0">
                  <a:pos x="T2" y="T3"/>
                </a:cxn>
                <a:cxn ang="0">
                  <a:pos x="T4" y="T5"/>
                </a:cxn>
                <a:cxn ang="0">
                  <a:pos x="T6" y="T7"/>
                </a:cxn>
                <a:cxn ang="0">
                  <a:pos x="T8" y="T9"/>
                </a:cxn>
              </a:cxnLst>
              <a:rect l="0" t="0" r="r" b="b"/>
              <a:pathLst>
                <a:path w="27" h="35">
                  <a:moveTo>
                    <a:pt x="0" y="13"/>
                  </a:moveTo>
                  <a:lnTo>
                    <a:pt x="8" y="35"/>
                  </a:lnTo>
                  <a:lnTo>
                    <a:pt x="27" y="27"/>
                  </a:lnTo>
                  <a:lnTo>
                    <a:pt x="17" y="0"/>
                  </a:lnTo>
                  <a:lnTo>
                    <a:pt x="0" y="13"/>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5" name="Freeform 57">
              <a:extLst>
                <a:ext uri="{FF2B5EF4-FFF2-40B4-BE49-F238E27FC236}">
                  <a16:creationId xmlns:a16="http://schemas.microsoft.com/office/drawing/2014/main" id="{52C925E6-CF28-4F50-BBB3-CFDA12B1FDDB}"/>
                </a:ext>
              </a:extLst>
            </p:cNvPr>
            <p:cNvSpPr>
              <a:spLocks/>
            </p:cNvSpPr>
            <p:nvPr/>
          </p:nvSpPr>
          <p:spPr bwMode="auto">
            <a:xfrm>
              <a:off x="1536700" y="2825750"/>
              <a:ext cx="263525" cy="582613"/>
            </a:xfrm>
            <a:custGeom>
              <a:avLst/>
              <a:gdLst>
                <a:gd name="T0" fmla="*/ 84 w 166"/>
                <a:gd name="T1" fmla="*/ 0 h 367"/>
                <a:gd name="T2" fmla="*/ 0 w 166"/>
                <a:gd name="T3" fmla="*/ 345 h 367"/>
                <a:gd name="T4" fmla="*/ 34 w 166"/>
                <a:gd name="T5" fmla="*/ 367 h 367"/>
                <a:gd name="T6" fmla="*/ 163 w 166"/>
                <a:gd name="T7" fmla="*/ 81 h 367"/>
                <a:gd name="T8" fmla="*/ 84 w 166"/>
                <a:gd name="T9" fmla="*/ 0 h 367"/>
              </a:gdLst>
              <a:ahLst/>
              <a:cxnLst>
                <a:cxn ang="0">
                  <a:pos x="T0" y="T1"/>
                </a:cxn>
                <a:cxn ang="0">
                  <a:pos x="T2" y="T3"/>
                </a:cxn>
                <a:cxn ang="0">
                  <a:pos x="T4" y="T5"/>
                </a:cxn>
                <a:cxn ang="0">
                  <a:pos x="T6" y="T7"/>
                </a:cxn>
                <a:cxn ang="0">
                  <a:pos x="T8" y="T9"/>
                </a:cxn>
              </a:cxnLst>
              <a:rect l="0" t="0" r="r" b="b"/>
              <a:pathLst>
                <a:path w="166" h="367">
                  <a:moveTo>
                    <a:pt x="84" y="0"/>
                  </a:moveTo>
                  <a:cubicBezTo>
                    <a:pt x="83" y="23"/>
                    <a:pt x="68" y="261"/>
                    <a:pt x="0" y="345"/>
                  </a:cubicBezTo>
                  <a:cubicBezTo>
                    <a:pt x="0" y="345"/>
                    <a:pt x="13" y="360"/>
                    <a:pt x="34" y="367"/>
                  </a:cubicBezTo>
                  <a:cubicBezTo>
                    <a:pt x="34" y="367"/>
                    <a:pt x="159" y="162"/>
                    <a:pt x="163" y="81"/>
                  </a:cubicBezTo>
                  <a:cubicBezTo>
                    <a:pt x="166" y="0"/>
                    <a:pt x="84" y="0"/>
                    <a:pt x="84" y="0"/>
                  </a:cubicBezTo>
                  <a:close/>
                </a:path>
              </a:pathLst>
            </a:custGeom>
            <a:solidFill>
              <a:srgbClr val="3C6D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6" name="Freeform 58">
              <a:extLst>
                <a:ext uri="{FF2B5EF4-FFF2-40B4-BE49-F238E27FC236}">
                  <a16:creationId xmlns:a16="http://schemas.microsoft.com/office/drawing/2014/main" id="{3CF25915-6AC1-439B-B932-D7E31AE300B1}"/>
                </a:ext>
              </a:extLst>
            </p:cNvPr>
            <p:cNvSpPr>
              <a:spLocks/>
            </p:cNvSpPr>
            <p:nvPr/>
          </p:nvSpPr>
          <p:spPr bwMode="auto">
            <a:xfrm>
              <a:off x="1536700" y="2825750"/>
              <a:ext cx="263525" cy="582613"/>
            </a:xfrm>
            <a:custGeom>
              <a:avLst/>
              <a:gdLst>
                <a:gd name="T0" fmla="*/ 84 w 166"/>
                <a:gd name="T1" fmla="*/ 0 h 367"/>
                <a:gd name="T2" fmla="*/ 0 w 166"/>
                <a:gd name="T3" fmla="*/ 345 h 367"/>
                <a:gd name="T4" fmla="*/ 34 w 166"/>
                <a:gd name="T5" fmla="*/ 367 h 367"/>
                <a:gd name="T6" fmla="*/ 163 w 166"/>
                <a:gd name="T7" fmla="*/ 81 h 367"/>
                <a:gd name="T8" fmla="*/ 84 w 166"/>
                <a:gd name="T9" fmla="*/ 0 h 367"/>
              </a:gdLst>
              <a:ahLst/>
              <a:cxnLst>
                <a:cxn ang="0">
                  <a:pos x="T0" y="T1"/>
                </a:cxn>
                <a:cxn ang="0">
                  <a:pos x="T2" y="T3"/>
                </a:cxn>
                <a:cxn ang="0">
                  <a:pos x="T4" y="T5"/>
                </a:cxn>
                <a:cxn ang="0">
                  <a:pos x="T6" y="T7"/>
                </a:cxn>
                <a:cxn ang="0">
                  <a:pos x="T8" y="T9"/>
                </a:cxn>
              </a:cxnLst>
              <a:rect l="0" t="0" r="r" b="b"/>
              <a:pathLst>
                <a:path w="166" h="367">
                  <a:moveTo>
                    <a:pt x="84" y="0"/>
                  </a:moveTo>
                  <a:cubicBezTo>
                    <a:pt x="83" y="23"/>
                    <a:pt x="68" y="261"/>
                    <a:pt x="0" y="345"/>
                  </a:cubicBezTo>
                  <a:cubicBezTo>
                    <a:pt x="0" y="345"/>
                    <a:pt x="13" y="360"/>
                    <a:pt x="34" y="367"/>
                  </a:cubicBezTo>
                  <a:cubicBezTo>
                    <a:pt x="34" y="367"/>
                    <a:pt x="159" y="162"/>
                    <a:pt x="163" y="81"/>
                  </a:cubicBezTo>
                  <a:cubicBezTo>
                    <a:pt x="166" y="0"/>
                    <a:pt x="84" y="0"/>
                    <a:pt x="84" y="0"/>
                  </a:cubicBezTo>
                  <a:close/>
                </a:path>
              </a:pathLst>
            </a:custGeom>
            <a:solidFill>
              <a:srgbClr val="1E37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7" name="Freeform 59">
              <a:extLst>
                <a:ext uri="{FF2B5EF4-FFF2-40B4-BE49-F238E27FC236}">
                  <a16:creationId xmlns:a16="http://schemas.microsoft.com/office/drawing/2014/main" id="{E0284D06-3977-4E98-9CE6-F79C1ED555C2}"/>
                </a:ext>
              </a:extLst>
            </p:cNvPr>
            <p:cNvSpPr>
              <a:spLocks/>
            </p:cNvSpPr>
            <p:nvPr/>
          </p:nvSpPr>
          <p:spPr bwMode="auto">
            <a:xfrm>
              <a:off x="1922463" y="3448050"/>
              <a:ext cx="168275" cy="69850"/>
            </a:xfrm>
            <a:custGeom>
              <a:avLst/>
              <a:gdLst>
                <a:gd name="T0" fmla="*/ 22 w 106"/>
                <a:gd name="T1" fmla="*/ 0 h 44"/>
                <a:gd name="T2" fmla="*/ 3 w 106"/>
                <a:gd name="T3" fmla="*/ 5 h 44"/>
                <a:gd name="T4" fmla="*/ 9 w 106"/>
                <a:gd name="T5" fmla="*/ 32 h 44"/>
                <a:gd name="T6" fmla="*/ 102 w 106"/>
                <a:gd name="T7" fmla="*/ 22 h 44"/>
                <a:gd name="T8" fmla="*/ 91 w 106"/>
                <a:gd name="T9" fmla="*/ 3 h 44"/>
                <a:gd name="T10" fmla="*/ 22 w 106"/>
                <a:gd name="T11" fmla="*/ 0 h 44"/>
              </a:gdLst>
              <a:ahLst/>
              <a:cxnLst>
                <a:cxn ang="0">
                  <a:pos x="T0" y="T1"/>
                </a:cxn>
                <a:cxn ang="0">
                  <a:pos x="T2" y="T3"/>
                </a:cxn>
                <a:cxn ang="0">
                  <a:pos x="T4" y="T5"/>
                </a:cxn>
                <a:cxn ang="0">
                  <a:pos x="T6" y="T7"/>
                </a:cxn>
                <a:cxn ang="0">
                  <a:pos x="T8" y="T9"/>
                </a:cxn>
                <a:cxn ang="0">
                  <a:pos x="T10" y="T11"/>
                </a:cxn>
              </a:cxnLst>
              <a:rect l="0" t="0" r="r" b="b"/>
              <a:pathLst>
                <a:path w="106" h="44">
                  <a:moveTo>
                    <a:pt x="22" y="0"/>
                  </a:moveTo>
                  <a:cubicBezTo>
                    <a:pt x="22" y="0"/>
                    <a:pt x="11" y="6"/>
                    <a:pt x="3" y="5"/>
                  </a:cubicBezTo>
                  <a:cubicBezTo>
                    <a:pt x="3" y="5"/>
                    <a:pt x="0" y="20"/>
                    <a:pt x="9" y="32"/>
                  </a:cubicBezTo>
                  <a:cubicBezTo>
                    <a:pt x="9" y="32"/>
                    <a:pt x="48" y="44"/>
                    <a:pt x="102" y="22"/>
                  </a:cubicBezTo>
                  <a:cubicBezTo>
                    <a:pt x="102" y="22"/>
                    <a:pt x="106" y="6"/>
                    <a:pt x="91" y="3"/>
                  </a:cubicBezTo>
                  <a:cubicBezTo>
                    <a:pt x="76" y="0"/>
                    <a:pt x="51" y="17"/>
                    <a:pt x="22" y="0"/>
                  </a:cubicBezTo>
                  <a:close/>
                </a:path>
              </a:pathLst>
            </a:custGeom>
            <a:solidFill>
              <a:srgbClr val="0016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8" name="Freeform 60">
              <a:extLst>
                <a:ext uri="{FF2B5EF4-FFF2-40B4-BE49-F238E27FC236}">
                  <a16:creationId xmlns:a16="http://schemas.microsoft.com/office/drawing/2014/main" id="{F7E17E38-EEB0-469A-A676-39A8025FB97C}"/>
                </a:ext>
              </a:extLst>
            </p:cNvPr>
            <p:cNvSpPr>
              <a:spLocks/>
            </p:cNvSpPr>
            <p:nvPr/>
          </p:nvSpPr>
          <p:spPr bwMode="auto">
            <a:xfrm>
              <a:off x="1641475" y="2720975"/>
              <a:ext cx="330200" cy="717550"/>
            </a:xfrm>
            <a:custGeom>
              <a:avLst/>
              <a:gdLst>
                <a:gd name="T0" fmla="*/ 15 w 208"/>
                <a:gd name="T1" fmla="*/ 11 h 453"/>
                <a:gd name="T2" fmla="*/ 28 w 208"/>
                <a:gd name="T3" fmla="*/ 131 h 453"/>
                <a:gd name="T4" fmla="*/ 138 w 208"/>
                <a:gd name="T5" fmla="*/ 267 h 453"/>
                <a:gd name="T6" fmla="*/ 170 w 208"/>
                <a:gd name="T7" fmla="*/ 450 h 453"/>
                <a:gd name="T8" fmla="*/ 208 w 208"/>
                <a:gd name="T9" fmla="*/ 440 h 453"/>
                <a:gd name="T10" fmla="*/ 193 w 208"/>
                <a:gd name="T11" fmla="*/ 246 h 453"/>
                <a:gd name="T12" fmla="*/ 108 w 208"/>
                <a:gd name="T13" fmla="*/ 34 h 453"/>
                <a:gd name="T14" fmla="*/ 15 w 208"/>
                <a:gd name="T15" fmla="*/ 11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453">
                  <a:moveTo>
                    <a:pt x="15" y="11"/>
                  </a:moveTo>
                  <a:cubicBezTo>
                    <a:pt x="10" y="19"/>
                    <a:pt x="0" y="75"/>
                    <a:pt x="28" y="131"/>
                  </a:cubicBezTo>
                  <a:cubicBezTo>
                    <a:pt x="57" y="188"/>
                    <a:pt x="136" y="256"/>
                    <a:pt x="138" y="267"/>
                  </a:cubicBezTo>
                  <a:cubicBezTo>
                    <a:pt x="139" y="279"/>
                    <a:pt x="164" y="429"/>
                    <a:pt x="170" y="450"/>
                  </a:cubicBezTo>
                  <a:cubicBezTo>
                    <a:pt x="170" y="450"/>
                    <a:pt x="195" y="453"/>
                    <a:pt x="208" y="440"/>
                  </a:cubicBezTo>
                  <a:cubicBezTo>
                    <a:pt x="208" y="440"/>
                    <a:pt x="195" y="307"/>
                    <a:pt x="193" y="246"/>
                  </a:cubicBezTo>
                  <a:cubicBezTo>
                    <a:pt x="193" y="246"/>
                    <a:pt x="123" y="69"/>
                    <a:pt x="108" y="34"/>
                  </a:cubicBezTo>
                  <a:cubicBezTo>
                    <a:pt x="93" y="0"/>
                    <a:pt x="15" y="11"/>
                    <a:pt x="15" y="11"/>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9" name="Freeform 61">
              <a:extLst>
                <a:ext uri="{FF2B5EF4-FFF2-40B4-BE49-F238E27FC236}">
                  <a16:creationId xmlns:a16="http://schemas.microsoft.com/office/drawing/2014/main" id="{11B6C4CB-ADAF-4ECA-B24D-786F9145C079}"/>
                </a:ext>
              </a:extLst>
            </p:cNvPr>
            <p:cNvSpPr>
              <a:spLocks/>
            </p:cNvSpPr>
            <p:nvPr/>
          </p:nvSpPr>
          <p:spPr bwMode="auto">
            <a:xfrm>
              <a:off x="2146300" y="2514600"/>
              <a:ext cx="1997075" cy="1008063"/>
            </a:xfrm>
            <a:custGeom>
              <a:avLst/>
              <a:gdLst>
                <a:gd name="T0" fmla="*/ 5 w 1258"/>
                <a:gd name="T1" fmla="*/ 0 h 636"/>
                <a:gd name="T2" fmla="*/ 0 w 1258"/>
                <a:gd name="T3" fmla="*/ 626 h 636"/>
                <a:gd name="T4" fmla="*/ 1228 w 1258"/>
                <a:gd name="T5" fmla="*/ 636 h 636"/>
                <a:gd name="T6" fmla="*/ 1233 w 1258"/>
                <a:gd name="T7" fmla="*/ 29 h 636"/>
                <a:gd name="T8" fmla="*/ 5 w 1258"/>
                <a:gd name="T9" fmla="*/ 0 h 636"/>
              </a:gdLst>
              <a:ahLst/>
              <a:cxnLst>
                <a:cxn ang="0">
                  <a:pos x="T0" y="T1"/>
                </a:cxn>
                <a:cxn ang="0">
                  <a:pos x="T2" y="T3"/>
                </a:cxn>
                <a:cxn ang="0">
                  <a:pos x="T4" y="T5"/>
                </a:cxn>
                <a:cxn ang="0">
                  <a:pos x="T6" y="T7"/>
                </a:cxn>
                <a:cxn ang="0">
                  <a:pos x="T8" y="T9"/>
                </a:cxn>
              </a:cxnLst>
              <a:rect l="0" t="0" r="r" b="b"/>
              <a:pathLst>
                <a:path w="1258" h="636">
                  <a:moveTo>
                    <a:pt x="5" y="0"/>
                  </a:moveTo>
                  <a:cubicBezTo>
                    <a:pt x="0" y="626"/>
                    <a:pt x="0" y="626"/>
                    <a:pt x="0" y="626"/>
                  </a:cubicBezTo>
                  <a:cubicBezTo>
                    <a:pt x="1228" y="636"/>
                    <a:pt x="1228" y="636"/>
                    <a:pt x="1228" y="636"/>
                  </a:cubicBezTo>
                  <a:cubicBezTo>
                    <a:pt x="1228" y="636"/>
                    <a:pt x="1258" y="46"/>
                    <a:pt x="1233" y="29"/>
                  </a:cubicBezTo>
                  <a:cubicBezTo>
                    <a:pt x="1208" y="12"/>
                    <a:pt x="43" y="5"/>
                    <a:pt x="5" y="0"/>
                  </a:cubicBezTo>
                </a:path>
              </a:pathLst>
            </a:custGeom>
            <a:solidFill>
              <a:srgbClr val="FFDD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0" name="Freeform 62">
              <a:extLst>
                <a:ext uri="{FF2B5EF4-FFF2-40B4-BE49-F238E27FC236}">
                  <a16:creationId xmlns:a16="http://schemas.microsoft.com/office/drawing/2014/main" id="{3A28172F-EE9D-4E8A-8A57-10DC7233A97B}"/>
                </a:ext>
              </a:extLst>
            </p:cNvPr>
            <p:cNvSpPr>
              <a:spLocks/>
            </p:cNvSpPr>
            <p:nvPr/>
          </p:nvSpPr>
          <p:spPr bwMode="auto">
            <a:xfrm>
              <a:off x="2146300" y="2855913"/>
              <a:ext cx="1949450" cy="666750"/>
            </a:xfrm>
            <a:custGeom>
              <a:avLst/>
              <a:gdLst>
                <a:gd name="T0" fmla="*/ 0 w 1228"/>
                <a:gd name="T1" fmla="*/ 410 h 420"/>
                <a:gd name="T2" fmla="*/ 623 w 1228"/>
                <a:gd name="T3" fmla="*/ 0 h 420"/>
                <a:gd name="T4" fmla="*/ 1228 w 1228"/>
                <a:gd name="T5" fmla="*/ 420 h 420"/>
                <a:gd name="T6" fmla="*/ 0 w 1228"/>
                <a:gd name="T7" fmla="*/ 410 h 420"/>
              </a:gdLst>
              <a:ahLst/>
              <a:cxnLst>
                <a:cxn ang="0">
                  <a:pos x="T0" y="T1"/>
                </a:cxn>
                <a:cxn ang="0">
                  <a:pos x="T2" y="T3"/>
                </a:cxn>
                <a:cxn ang="0">
                  <a:pos x="T4" y="T5"/>
                </a:cxn>
                <a:cxn ang="0">
                  <a:pos x="T6" y="T7"/>
                </a:cxn>
              </a:cxnLst>
              <a:rect l="0" t="0" r="r" b="b"/>
              <a:pathLst>
                <a:path w="1228" h="420">
                  <a:moveTo>
                    <a:pt x="0" y="410"/>
                  </a:moveTo>
                  <a:lnTo>
                    <a:pt x="623" y="0"/>
                  </a:lnTo>
                  <a:lnTo>
                    <a:pt x="1228" y="420"/>
                  </a:lnTo>
                  <a:lnTo>
                    <a:pt x="0" y="410"/>
                  </a:lnTo>
                  <a:close/>
                </a:path>
              </a:pathLst>
            </a:custGeom>
            <a:solidFill>
              <a:srgbClr val="C9E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1" name="Freeform 63">
              <a:extLst>
                <a:ext uri="{FF2B5EF4-FFF2-40B4-BE49-F238E27FC236}">
                  <a16:creationId xmlns:a16="http://schemas.microsoft.com/office/drawing/2014/main" id="{D0BD65DA-4FBA-40A6-B6C1-B2A7F2FA73D3}"/>
                </a:ext>
              </a:extLst>
            </p:cNvPr>
            <p:cNvSpPr>
              <a:spLocks/>
            </p:cNvSpPr>
            <p:nvPr/>
          </p:nvSpPr>
          <p:spPr bwMode="auto">
            <a:xfrm>
              <a:off x="2146300" y="2855913"/>
              <a:ext cx="1949450" cy="666750"/>
            </a:xfrm>
            <a:custGeom>
              <a:avLst/>
              <a:gdLst>
                <a:gd name="T0" fmla="*/ 0 w 1228"/>
                <a:gd name="T1" fmla="*/ 410 h 420"/>
                <a:gd name="T2" fmla="*/ 623 w 1228"/>
                <a:gd name="T3" fmla="*/ 0 h 420"/>
                <a:gd name="T4" fmla="*/ 1228 w 1228"/>
                <a:gd name="T5" fmla="*/ 420 h 420"/>
                <a:gd name="T6" fmla="*/ 0 w 1228"/>
                <a:gd name="T7" fmla="*/ 410 h 420"/>
              </a:gdLst>
              <a:ahLst/>
              <a:cxnLst>
                <a:cxn ang="0">
                  <a:pos x="T0" y="T1"/>
                </a:cxn>
                <a:cxn ang="0">
                  <a:pos x="T2" y="T3"/>
                </a:cxn>
                <a:cxn ang="0">
                  <a:pos x="T4" y="T5"/>
                </a:cxn>
                <a:cxn ang="0">
                  <a:pos x="T6" y="T7"/>
                </a:cxn>
              </a:cxnLst>
              <a:rect l="0" t="0" r="r" b="b"/>
              <a:pathLst>
                <a:path w="1228" h="420">
                  <a:moveTo>
                    <a:pt x="0" y="410"/>
                  </a:moveTo>
                  <a:lnTo>
                    <a:pt x="623" y="0"/>
                  </a:lnTo>
                  <a:lnTo>
                    <a:pt x="1228" y="420"/>
                  </a:lnTo>
                  <a:lnTo>
                    <a:pt x="0" y="410"/>
                  </a:lnTo>
                  <a:close/>
                </a:path>
              </a:pathLst>
            </a:custGeom>
            <a:solidFill>
              <a:srgbClr val="FFCD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2" name="Freeform 64">
              <a:extLst>
                <a:ext uri="{FF2B5EF4-FFF2-40B4-BE49-F238E27FC236}">
                  <a16:creationId xmlns:a16="http://schemas.microsoft.com/office/drawing/2014/main" id="{6606299E-5583-49BC-A3F5-C6F0D745C4F5}"/>
                </a:ext>
              </a:extLst>
            </p:cNvPr>
            <p:cNvSpPr>
              <a:spLocks/>
            </p:cNvSpPr>
            <p:nvPr/>
          </p:nvSpPr>
          <p:spPr bwMode="auto">
            <a:xfrm>
              <a:off x="2154238" y="2514600"/>
              <a:ext cx="1949450" cy="549275"/>
            </a:xfrm>
            <a:custGeom>
              <a:avLst/>
              <a:gdLst>
                <a:gd name="T0" fmla="*/ 0 w 1228"/>
                <a:gd name="T1" fmla="*/ 0 h 347"/>
                <a:gd name="T2" fmla="*/ 598 w 1228"/>
                <a:gd name="T3" fmla="*/ 347 h 347"/>
                <a:gd name="T4" fmla="*/ 1228 w 1228"/>
                <a:gd name="T5" fmla="*/ 29 h 347"/>
                <a:gd name="T6" fmla="*/ 0 w 1228"/>
                <a:gd name="T7" fmla="*/ 0 h 347"/>
              </a:gdLst>
              <a:ahLst/>
              <a:cxnLst>
                <a:cxn ang="0">
                  <a:pos x="T0" y="T1"/>
                </a:cxn>
                <a:cxn ang="0">
                  <a:pos x="T2" y="T3"/>
                </a:cxn>
                <a:cxn ang="0">
                  <a:pos x="T4" y="T5"/>
                </a:cxn>
                <a:cxn ang="0">
                  <a:pos x="T6" y="T7"/>
                </a:cxn>
              </a:cxnLst>
              <a:rect l="0" t="0" r="r" b="b"/>
              <a:pathLst>
                <a:path w="1228" h="347">
                  <a:moveTo>
                    <a:pt x="0" y="0"/>
                  </a:moveTo>
                  <a:cubicBezTo>
                    <a:pt x="598" y="347"/>
                    <a:pt x="598" y="347"/>
                    <a:pt x="598" y="347"/>
                  </a:cubicBezTo>
                  <a:cubicBezTo>
                    <a:pt x="1228" y="29"/>
                    <a:pt x="1228" y="29"/>
                    <a:pt x="1228" y="29"/>
                  </a:cubicBezTo>
                  <a:cubicBezTo>
                    <a:pt x="1224" y="15"/>
                    <a:pt x="447" y="4"/>
                    <a:pt x="0" y="0"/>
                  </a:cubicBezTo>
                </a:path>
              </a:pathLst>
            </a:custGeom>
            <a:solidFill>
              <a:srgbClr val="FFA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3" name="Freeform 65">
              <a:extLst>
                <a:ext uri="{FF2B5EF4-FFF2-40B4-BE49-F238E27FC236}">
                  <a16:creationId xmlns:a16="http://schemas.microsoft.com/office/drawing/2014/main" id="{1F1980F8-04F1-4BEE-9801-0CF2F2F02F5F}"/>
                </a:ext>
              </a:extLst>
            </p:cNvPr>
            <p:cNvSpPr>
              <a:spLocks/>
            </p:cNvSpPr>
            <p:nvPr/>
          </p:nvSpPr>
          <p:spPr bwMode="auto">
            <a:xfrm>
              <a:off x="2860675" y="2725738"/>
              <a:ext cx="552450" cy="15875"/>
            </a:xfrm>
            <a:custGeom>
              <a:avLst/>
              <a:gdLst>
                <a:gd name="T0" fmla="*/ 345 w 348"/>
                <a:gd name="T1" fmla="*/ 10 h 10"/>
                <a:gd name="T2" fmla="*/ 3 w 348"/>
                <a:gd name="T3" fmla="*/ 7 h 10"/>
                <a:gd name="T4" fmla="*/ 0 w 348"/>
                <a:gd name="T5" fmla="*/ 4 h 10"/>
                <a:gd name="T6" fmla="*/ 3 w 348"/>
                <a:gd name="T7" fmla="*/ 0 h 10"/>
                <a:gd name="T8" fmla="*/ 345 w 348"/>
                <a:gd name="T9" fmla="*/ 3 h 10"/>
                <a:gd name="T10" fmla="*/ 348 w 348"/>
                <a:gd name="T11" fmla="*/ 6 h 10"/>
                <a:gd name="T12" fmla="*/ 345 w 348"/>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348" h="10">
                  <a:moveTo>
                    <a:pt x="345" y="10"/>
                  </a:moveTo>
                  <a:cubicBezTo>
                    <a:pt x="3" y="7"/>
                    <a:pt x="3" y="7"/>
                    <a:pt x="3" y="7"/>
                  </a:cubicBezTo>
                  <a:cubicBezTo>
                    <a:pt x="1" y="7"/>
                    <a:pt x="0" y="5"/>
                    <a:pt x="0" y="4"/>
                  </a:cubicBezTo>
                  <a:cubicBezTo>
                    <a:pt x="0" y="2"/>
                    <a:pt x="1" y="0"/>
                    <a:pt x="3" y="0"/>
                  </a:cubicBezTo>
                  <a:cubicBezTo>
                    <a:pt x="345" y="3"/>
                    <a:pt x="345" y="3"/>
                    <a:pt x="345" y="3"/>
                  </a:cubicBezTo>
                  <a:cubicBezTo>
                    <a:pt x="347" y="3"/>
                    <a:pt x="348" y="5"/>
                    <a:pt x="348" y="6"/>
                  </a:cubicBezTo>
                  <a:cubicBezTo>
                    <a:pt x="348" y="8"/>
                    <a:pt x="346" y="10"/>
                    <a:pt x="345"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4" name="Freeform 66">
              <a:extLst>
                <a:ext uri="{FF2B5EF4-FFF2-40B4-BE49-F238E27FC236}">
                  <a16:creationId xmlns:a16="http://schemas.microsoft.com/office/drawing/2014/main" id="{7F8FBB4E-9A90-4244-AEFC-93A85DE5C09B}"/>
                </a:ext>
              </a:extLst>
            </p:cNvPr>
            <p:cNvSpPr>
              <a:spLocks/>
            </p:cNvSpPr>
            <p:nvPr/>
          </p:nvSpPr>
          <p:spPr bwMode="auto">
            <a:xfrm>
              <a:off x="2871788" y="2820988"/>
              <a:ext cx="520700" cy="14288"/>
            </a:xfrm>
            <a:custGeom>
              <a:avLst/>
              <a:gdLst>
                <a:gd name="T0" fmla="*/ 325 w 328"/>
                <a:gd name="T1" fmla="*/ 9 h 9"/>
                <a:gd name="T2" fmla="*/ 4 w 328"/>
                <a:gd name="T3" fmla="*/ 7 h 9"/>
                <a:gd name="T4" fmla="*/ 0 w 328"/>
                <a:gd name="T5" fmla="*/ 4 h 9"/>
                <a:gd name="T6" fmla="*/ 4 w 328"/>
                <a:gd name="T7" fmla="*/ 0 h 9"/>
                <a:gd name="T8" fmla="*/ 325 w 328"/>
                <a:gd name="T9" fmla="*/ 3 h 9"/>
                <a:gd name="T10" fmla="*/ 328 w 328"/>
                <a:gd name="T11" fmla="*/ 6 h 9"/>
                <a:gd name="T12" fmla="*/ 325 w 3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328" h="9">
                  <a:moveTo>
                    <a:pt x="325" y="9"/>
                  </a:moveTo>
                  <a:cubicBezTo>
                    <a:pt x="4" y="7"/>
                    <a:pt x="4" y="7"/>
                    <a:pt x="4" y="7"/>
                  </a:cubicBezTo>
                  <a:cubicBezTo>
                    <a:pt x="2" y="7"/>
                    <a:pt x="0" y="5"/>
                    <a:pt x="0" y="4"/>
                  </a:cubicBezTo>
                  <a:cubicBezTo>
                    <a:pt x="0" y="2"/>
                    <a:pt x="2" y="0"/>
                    <a:pt x="4" y="0"/>
                  </a:cubicBezTo>
                  <a:cubicBezTo>
                    <a:pt x="325" y="3"/>
                    <a:pt x="325" y="3"/>
                    <a:pt x="325" y="3"/>
                  </a:cubicBezTo>
                  <a:cubicBezTo>
                    <a:pt x="327" y="3"/>
                    <a:pt x="328" y="5"/>
                    <a:pt x="328" y="6"/>
                  </a:cubicBezTo>
                  <a:cubicBezTo>
                    <a:pt x="328" y="8"/>
                    <a:pt x="327" y="9"/>
                    <a:pt x="325"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5" name="Freeform 67">
              <a:extLst>
                <a:ext uri="{FF2B5EF4-FFF2-40B4-BE49-F238E27FC236}">
                  <a16:creationId xmlns:a16="http://schemas.microsoft.com/office/drawing/2014/main" id="{4E56FC31-30C3-458C-8AD3-78AD426BD1FC}"/>
                </a:ext>
              </a:extLst>
            </p:cNvPr>
            <p:cNvSpPr>
              <a:spLocks/>
            </p:cNvSpPr>
            <p:nvPr/>
          </p:nvSpPr>
          <p:spPr bwMode="auto">
            <a:xfrm>
              <a:off x="1958975" y="2646363"/>
              <a:ext cx="282575" cy="169863"/>
            </a:xfrm>
            <a:custGeom>
              <a:avLst/>
              <a:gdLst>
                <a:gd name="T0" fmla="*/ 95 w 178"/>
                <a:gd name="T1" fmla="*/ 35 h 108"/>
                <a:gd name="T2" fmla="*/ 142 w 178"/>
                <a:gd name="T3" fmla="*/ 47 h 108"/>
                <a:gd name="T4" fmla="*/ 72 w 178"/>
                <a:gd name="T5" fmla="*/ 54 h 108"/>
                <a:gd name="T6" fmla="*/ 95 w 178"/>
                <a:gd name="T7" fmla="*/ 35 h 108"/>
              </a:gdLst>
              <a:ahLst/>
              <a:cxnLst>
                <a:cxn ang="0">
                  <a:pos x="T0" y="T1"/>
                </a:cxn>
                <a:cxn ang="0">
                  <a:pos x="T2" y="T3"/>
                </a:cxn>
                <a:cxn ang="0">
                  <a:pos x="T4" y="T5"/>
                </a:cxn>
                <a:cxn ang="0">
                  <a:pos x="T6" y="T7"/>
                </a:cxn>
              </a:cxnLst>
              <a:rect l="0" t="0" r="r" b="b"/>
              <a:pathLst>
                <a:path w="178" h="108">
                  <a:moveTo>
                    <a:pt x="95" y="35"/>
                  </a:moveTo>
                  <a:cubicBezTo>
                    <a:pt x="95" y="35"/>
                    <a:pt x="106" y="44"/>
                    <a:pt x="142" y="47"/>
                  </a:cubicBezTo>
                  <a:cubicBezTo>
                    <a:pt x="178" y="50"/>
                    <a:pt x="145" y="108"/>
                    <a:pt x="72" y="54"/>
                  </a:cubicBezTo>
                  <a:cubicBezTo>
                    <a:pt x="0" y="0"/>
                    <a:pt x="95" y="35"/>
                    <a:pt x="95" y="35"/>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6" name="Freeform 68">
              <a:extLst>
                <a:ext uri="{FF2B5EF4-FFF2-40B4-BE49-F238E27FC236}">
                  <a16:creationId xmlns:a16="http://schemas.microsoft.com/office/drawing/2014/main" id="{F35087D8-379A-4C39-ABFB-3A570087CC65}"/>
                </a:ext>
              </a:extLst>
            </p:cNvPr>
            <p:cNvSpPr>
              <a:spLocks/>
            </p:cNvSpPr>
            <p:nvPr/>
          </p:nvSpPr>
          <p:spPr bwMode="auto">
            <a:xfrm>
              <a:off x="1657350" y="2363788"/>
              <a:ext cx="495300" cy="498475"/>
            </a:xfrm>
            <a:custGeom>
              <a:avLst/>
              <a:gdLst>
                <a:gd name="T0" fmla="*/ 111 w 312"/>
                <a:gd name="T1" fmla="*/ 0 h 315"/>
                <a:gd name="T2" fmla="*/ 90 w 312"/>
                <a:gd name="T3" fmla="*/ 35 h 315"/>
                <a:gd name="T4" fmla="*/ 0 w 312"/>
                <a:gd name="T5" fmla="*/ 248 h 315"/>
                <a:gd name="T6" fmla="*/ 121 w 312"/>
                <a:gd name="T7" fmla="*/ 309 h 315"/>
                <a:gd name="T8" fmla="*/ 146 w 312"/>
                <a:gd name="T9" fmla="*/ 199 h 315"/>
                <a:gd name="T10" fmla="*/ 266 w 312"/>
                <a:gd name="T11" fmla="*/ 238 h 315"/>
                <a:gd name="T12" fmla="*/ 285 w 312"/>
                <a:gd name="T13" fmla="*/ 213 h 315"/>
                <a:gd name="T14" fmla="*/ 300 w 312"/>
                <a:gd name="T15" fmla="*/ 224 h 315"/>
                <a:gd name="T16" fmla="*/ 312 w 312"/>
                <a:gd name="T17" fmla="*/ 208 h 315"/>
                <a:gd name="T18" fmla="*/ 120 w 312"/>
                <a:gd name="T19" fmla="*/ 57 h 315"/>
                <a:gd name="T20" fmla="*/ 138 w 312"/>
                <a:gd name="T21" fmla="*/ 25 h 315"/>
                <a:gd name="T22" fmla="*/ 114 w 312"/>
                <a:gd name="T23" fmla="*/ 0 h 315"/>
                <a:gd name="T24" fmla="*/ 111 w 312"/>
                <a:gd name="T25"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 h="315">
                  <a:moveTo>
                    <a:pt x="111" y="0"/>
                  </a:moveTo>
                  <a:cubicBezTo>
                    <a:pt x="111" y="0"/>
                    <a:pt x="105" y="25"/>
                    <a:pt x="90" y="35"/>
                  </a:cubicBezTo>
                  <a:cubicBezTo>
                    <a:pt x="76" y="45"/>
                    <a:pt x="5" y="48"/>
                    <a:pt x="0" y="248"/>
                  </a:cubicBezTo>
                  <a:cubicBezTo>
                    <a:pt x="0" y="248"/>
                    <a:pt x="92" y="315"/>
                    <a:pt x="121" y="309"/>
                  </a:cubicBezTo>
                  <a:cubicBezTo>
                    <a:pt x="121" y="309"/>
                    <a:pt x="140" y="246"/>
                    <a:pt x="146" y="199"/>
                  </a:cubicBezTo>
                  <a:cubicBezTo>
                    <a:pt x="146" y="199"/>
                    <a:pt x="219" y="231"/>
                    <a:pt x="266" y="238"/>
                  </a:cubicBezTo>
                  <a:cubicBezTo>
                    <a:pt x="285" y="213"/>
                    <a:pt x="285" y="213"/>
                    <a:pt x="285" y="213"/>
                  </a:cubicBezTo>
                  <a:cubicBezTo>
                    <a:pt x="285" y="213"/>
                    <a:pt x="287" y="219"/>
                    <a:pt x="300" y="224"/>
                  </a:cubicBezTo>
                  <a:cubicBezTo>
                    <a:pt x="300" y="224"/>
                    <a:pt x="308" y="210"/>
                    <a:pt x="312" y="208"/>
                  </a:cubicBezTo>
                  <a:cubicBezTo>
                    <a:pt x="312" y="208"/>
                    <a:pt x="166" y="123"/>
                    <a:pt x="120" y="57"/>
                  </a:cubicBezTo>
                  <a:cubicBezTo>
                    <a:pt x="120" y="57"/>
                    <a:pt x="129" y="37"/>
                    <a:pt x="138" y="25"/>
                  </a:cubicBezTo>
                  <a:cubicBezTo>
                    <a:pt x="147" y="14"/>
                    <a:pt x="114" y="0"/>
                    <a:pt x="114" y="0"/>
                  </a:cubicBezTo>
                  <a:cubicBezTo>
                    <a:pt x="111" y="0"/>
                    <a:pt x="111" y="0"/>
                    <a:pt x="111"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7" name="Freeform 69">
              <a:extLst>
                <a:ext uri="{FF2B5EF4-FFF2-40B4-BE49-F238E27FC236}">
                  <a16:creationId xmlns:a16="http://schemas.microsoft.com/office/drawing/2014/main" id="{6096D813-8AAD-4B03-A378-52A7EFEF8D60}"/>
                </a:ext>
              </a:extLst>
            </p:cNvPr>
            <p:cNvSpPr>
              <a:spLocks/>
            </p:cNvSpPr>
            <p:nvPr/>
          </p:nvSpPr>
          <p:spPr bwMode="auto">
            <a:xfrm>
              <a:off x="1801813" y="2363788"/>
              <a:ext cx="88900" cy="98425"/>
            </a:xfrm>
            <a:custGeom>
              <a:avLst/>
              <a:gdLst>
                <a:gd name="T0" fmla="*/ 0 w 56"/>
                <a:gd name="T1" fmla="*/ 34 h 62"/>
                <a:gd name="T2" fmla="*/ 20 w 56"/>
                <a:gd name="T3" fmla="*/ 0 h 62"/>
                <a:gd name="T4" fmla="*/ 23 w 56"/>
                <a:gd name="T5" fmla="*/ 0 h 62"/>
                <a:gd name="T6" fmla="*/ 47 w 56"/>
                <a:gd name="T7" fmla="*/ 25 h 62"/>
                <a:gd name="T8" fmla="*/ 29 w 56"/>
                <a:gd name="T9" fmla="*/ 57 h 62"/>
                <a:gd name="T10" fmla="*/ 0 w 56"/>
                <a:gd name="T11" fmla="*/ 34 h 62"/>
              </a:gdLst>
              <a:ahLst/>
              <a:cxnLst>
                <a:cxn ang="0">
                  <a:pos x="T0" y="T1"/>
                </a:cxn>
                <a:cxn ang="0">
                  <a:pos x="T2" y="T3"/>
                </a:cxn>
                <a:cxn ang="0">
                  <a:pos x="T4" y="T5"/>
                </a:cxn>
                <a:cxn ang="0">
                  <a:pos x="T6" y="T7"/>
                </a:cxn>
                <a:cxn ang="0">
                  <a:pos x="T8" y="T9"/>
                </a:cxn>
                <a:cxn ang="0">
                  <a:pos x="T10" y="T11"/>
                </a:cxn>
              </a:cxnLst>
              <a:rect l="0" t="0" r="r" b="b"/>
              <a:pathLst>
                <a:path w="56" h="62">
                  <a:moveTo>
                    <a:pt x="0" y="34"/>
                  </a:moveTo>
                  <a:cubicBezTo>
                    <a:pt x="14" y="24"/>
                    <a:pt x="20" y="0"/>
                    <a:pt x="20" y="0"/>
                  </a:cubicBezTo>
                  <a:cubicBezTo>
                    <a:pt x="23" y="0"/>
                    <a:pt x="23" y="0"/>
                    <a:pt x="23" y="0"/>
                  </a:cubicBezTo>
                  <a:cubicBezTo>
                    <a:pt x="23" y="0"/>
                    <a:pt x="56" y="14"/>
                    <a:pt x="47" y="25"/>
                  </a:cubicBezTo>
                  <a:cubicBezTo>
                    <a:pt x="38" y="37"/>
                    <a:pt x="29" y="57"/>
                    <a:pt x="29" y="57"/>
                  </a:cubicBezTo>
                  <a:cubicBezTo>
                    <a:pt x="20" y="62"/>
                    <a:pt x="7" y="53"/>
                    <a:pt x="0" y="34"/>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8" name="Freeform 70">
              <a:extLst>
                <a:ext uri="{FF2B5EF4-FFF2-40B4-BE49-F238E27FC236}">
                  <a16:creationId xmlns:a16="http://schemas.microsoft.com/office/drawing/2014/main" id="{8D099307-19D6-47D7-95AB-3DABE93CA8DA}"/>
                </a:ext>
              </a:extLst>
            </p:cNvPr>
            <p:cNvSpPr>
              <a:spLocks noEditPoints="1"/>
            </p:cNvSpPr>
            <p:nvPr/>
          </p:nvSpPr>
          <p:spPr bwMode="auto">
            <a:xfrm>
              <a:off x="1828800" y="2363788"/>
              <a:ext cx="44450" cy="60325"/>
            </a:xfrm>
            <a:custGeom>
              <a:avLst/>
              <a:gdLst>
                <a:gd name="T0" fmla="*/ 28 w 28"/>
                <a:gd name="T1" fmla="*/ 28 h 38"/>
                <a:gd name="T2" fmla="*/ 22 w 28"/>
                <a:gd name="T3" fmla="*/ 38 h 38"/>
                <a:gd name="T4" fmla="*/ 22 w 28"/>
                <a:gd name="T5" fmla="*/ 38 h 38"/>
                <a:gd name="T6" fmla="*/ 28 w 28"/>
                <a:gd name="T7" fmla="*/ 28 h 38"/>
                <a:gd name="T8" fmla="*/ 28 w 28"/>
                <a:gd name="T9" fmla="*/ 28 h 38"/>
                <a:gd name="T10" fmla="*/ 8 w 28"/>
                <a:gd name="T11" fmla="*/ 1 h 38"/>
                <a:gd name="T12" fmla="*/ 16 w 28"/>
                <a:gd name="T13" fmla="*/ 5 h 38"/>
                <a:gd name="T14" fmla="*/ 16 w 28"/>
                <a:gd name="T15" fmla="*/ 5 h 38"/>
                <a:gd name="T16" fmla="*/ 8 w 28"/>
                <a:gd name="T17" fmla="*/ 1 h 38"/>
                <a:gd name="T18" fmla="*/ 7 w 28"/>
                <a:gd name="T19" fmla="*/ 1 h 38"/>
                <a:gd name="T20" fmla="*/ 8 w 28"/>
                <a:gd name="T21" fmla="*/ 1 h 38"/>
                <a:gd name="T22" fmla="*/ 7 w 28"/>
                <a:gd name="T23" fmla="*/ 1 h 38"/>
                <a:gd name="T24" fmla="*/ 7 w 28"/>
                <a:gd name="T25" fmla="*/ 0 h 38"/>
                <a:gd name="T26" fmla="*/ 7 w 28"/>
                <a:gd name="T27" fmla="*/ 1 h 38"/>
                <a:gd name="T28" fmla="*/ 7 w 28"/>
                <a:gd name="T29" fmla="*/ 0 h 38"/>
                <a:gd name="T30" fmla="*/ 7 w 28"/>
                <a:gd name="T31" fmla="*/ 0 h 38"/>
                <a:gd name="T32" fmla="*/ 7 w 28"/>
                <a:gd name="T33" fmla="*/ 0 h 38"/>
                <a:gd name="T34" fmla="*/ 7 w 28"/>
                <a:gd name="T35" fmla="*/ 0 h 38"/>
                <a:gd name="T36" fmla="*/ 7 w 28"/>
                <a:gd name="T37" fmla="*/ 0 h 38"/>
                <a:gd name="T38" fmla="*/ 7 w 28"/>
                <a:gd name="T39" fmla="*/ 0 h 38"/>
                <a:gd name="T40" fmla="*/ 7 w 28"/>
                <a:gd name="T41" fmla="*/ 0 h 38"/>
                <a:gd name="T42" fmla="*/ 7 w 28"/>
                <a:gd name="T43" fmla="*/ 0 h 38"/>
                <a:gd name="T44" fmla="*/ 7 w 28"/>
                <a:gd name="T45" fmla="*/ 0 h 38"/>
                <a:gd name="T46" fmla="*/ 7 w 28"/>
                <a:gd name="T47" fmla="*/ 0 h 38"/>
                <a:gd name="T48" fmla="*/ 7 w 28"/>
                <a:gd name="T49" fmla="*/ 0 h 38"/>
                <a:gd name="T50" fmla="*/ 7 w 28"/>
                <a:gd name="T51" fmla="*/ 0 h 38"/>
                <a:gd name="T52" fmla="*/ 7 w 28"/>
                <a:gd name="T53" fmla="*/ 0 h 38"/>
                <a:gd name="T54" fmla="*/ 7 w 28"/>
                <a:gd name="T55" fmla="*/ 0 h 38"/>
                <a:gd name="T56" fmla="*/ 7 w 28"/>
                <a:gd name="T57" fmla="*/ 0 h 38"/>
                <a:gd name="T58" fmla="*/ 7 w 28"/>
                <a:gd name="T59" fmla="*/ 0 h 38"/>
                <a:gd name="T60" fmla="*/ 6 w 28"/>
                <a:gd name="T61" fmla="*/ 0 h 38"/>
                <a:gd name="T62" fmla="*/ 6 w 28"/>
                <a:gd name="T63" fmla="*/ 0 h 38"/>
                <a:gd name="T64" fmla="*/ 6 w 28"/>
                <a:gd name="T65" fmla="*/ 0 h 38"/>
                <a:gd name="T66" fmla="*/ 6 w 28"/>
                <a:gd name="T67" fmla="*/ 0 h 38"/>
                <a:gd name="T68" fmla="*/ 6 w 28"/>
                <a:gd name="T69" fmla="*/ 0 h 38"/>
                <a:gd name="T70" fmla="*/ 6 w 28"/>
                <a:gd name="T71" fmla="*/ 0 h 38"/>
                <a:gd name="T72" fmla="*/ 6 w 28"/>
                <a:gd name="T73" fmla="*/ 0 h 38"/>
                <a:gd name="T74" fmla="*/ 6 w 28"/>
                <a:gd name="T75" fmla="*/ 0 h 38"/>
                <a:gd name="T76" fmla="*/ 6 w 28"/>
                <a:gd name="T77" fmla="*/ 0 h 38"/>
                <a:gd name="T78" fmla="*/ 3 w 28"/>
                <a:gd name="T79" fmla="*/ 0 h 38"/>
                <a:gd name="T80" fmla="*/ 0 w 28"/>
                <a:gd name="T81" fmla="*/ 9 h 38"/>
                <a:gd name="T82" fmla="*/ 0 w 28"/>
                <a:gd name="T83" fmla="*/ 9 h 38"/>
                <a:gd name="T84" fmla="*/ 3 w 28"/>
                <a:gd name="T85" fmla="*/ 0 h 38"/>
                <a:gd name="T86" fmla="*/ 3 w 28"/>
                <a:gd name="T87" fmla="*/ 0 h 38"/>
                <a:gd name="T88" fmla="*/ 3 w 28"/>
                <a:gd name="T89" fmla="*/ 0 h 38"/>
                <a:gd name="T90" fmla="*/ 3 w 28"/>
                <a:gd name="T91" fmla="*/ 0 h 38"/>
                <a:gd name="T92" fmla="*/ 3 w 28"/>
                <a:gd name="T93" fmla="*/ 0 h 38"/>
                <a:gd name="T94" fmla="*/ 3 w 28"/>
                <a:gd name="T95" fmla="*/ 0 h 38"/>
                <a:gd name="T96" fmla="*/ 3 w 28"/>
                <a:gd name="T97" fmla="*/ 0 h 38"/>
                <a:gd name="T98" fmla="*/ 3 w 28"/>
                <a:gd name="T99" fmla="*/ 0 h 38"/>
                <a:gd name="T100" fmla="*/ 3 w 28"/>
                <a:gd name="T101" fmla="*/ 0 h 38"/>
                <a:gd name="T102" fmla="*/ 3 w 28"/>
                <a:gd name="T103" fmla="*/ 0 h 38"/>
                <a:gd name="T104" fmla="*/ 3 w 28"/>
                <a:gd name="T105" fmla="*/ 0 h 38"/>
                <a:gd name="T106" fmla="*/ 3 w 28"/>
                <a:gd name="T107" fmla="*/ 0 h 38"/>
                <a:gd name="T108" fmla="*/ 3 w 28"/>
                <a:gd name="T109" fmla="*/ 0 h 38"/>
                <a:gd name="T110" fmla="*/ 6 w 28"/>
                <a:gd name="T111" fmla="*/ 0 h 38"/>
                <a:gd name="T112" fmla="*/ 6 w 28"/>
                <a:gd name="T113" fmla="*/ 0 h 38"/>
                <a:gd name="T114" fmla="*/ 6 w 28"/>
                <a:gd name="T115" fmla="*/ 0 h 38"/>
                <a:gd name="T116" fmla="*/ 3 w 28"/>
                <a:gd name="T1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 h="38">
                  <a:moveTo>
                    <a:pt x="28" y="28"/>
                  </a:moveTo>
                  <a:cubicBezTo>
                    <a:pt x="26" y="31"/>
                    <a:pt x="24" y="35"/>
                    <a:pt x="22" y="38"/>
                  </a:cubicBezTo>
                  <a:cubicBezTo>
                    <a:pt x="22" y="38"/>
                    <a:pt x="22" y="38"/>
                    <a:pt x="22" y="38"/>
                  </a:cubicBezTo>
                  <a:cubicBezTo>
                    <a:pt x="24" y="35"/>
                    <a:pt x="26" y="31"/>
                    <a:pt x="28" y="28"/>
                  </a:cubicBezTo>
                  <a:cubicBezTo>
                    <a:pt x="28" y="28"/>
                    <a:pt x="28" y="28"/>
                    <a:pt x="28" y="28"/>
                  </a:cubicBezTo>
                  <a:moveTo>
                    <a:pt x="8" y="1"/>
                  </a:moveTo>
                  <a:cubicBezTo>
                    <a:pt x="9" y="2"/>
                    <a:pt x="13" y="3"/>
                    <a:pt x="16" y="5"/>
                  </a:cubicBezTo>
                  <a:cubicBezTo>
                    <a:pt x="16" y="5"/>
                    <a:pt x="16" y="5"/>
                    <a:pt x="16" y="5"/>
                  </a:cubicBezTo>
                  <a:cubicBezTo>
                    <a:pt x="13" y="3"/>
                    <a:pt x="9" y="2"/>
                    <a:pt x="8" y="1"/>
                  </a:cubicBezTo>
                  <a:moveTo>
                    <a:pt x="7" y="1"/>
                  </a:moveTo>
                  <a:cubicBezTo>
                    <a:pt x="8" y="1"/>
                    <a:pt x="8" y="1"/>
                    <a:pt x="8" y="1"/>
                  </a:cubicBezTo>
                  <a:cubicBezTo>
                    <a:pt x="8" y="1"/>
                    <a:pt x="8" y="1"/>
                    <a:pt x="7" y="1"/>
                  </a:cubicBezTo>
                  <a:moveTo>
                    <a:pt x="7" y="0"/>
                  </a:moveTo>
                  <a:cubicBezTo>
                    <a:pt x="7" y="0"/>
                    <a:pt x="7" y="1"/>
                    <a:pt x="7" y="1"/>
                  </a:cubicBezTo>
                  <a:cubicBezTo>
                    <a:pt x="7" y="1"/>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3" y="0"/>
                  </a:moveTo>
                  <a:cubicBezTo>
                    <a:pt x="3" y="0"/>
                    <a:pt x="2" y="4"/>
                    <a:pt x="0" y="9"/>
                  </a:cubicBezTo>
                  <a:cubicBezTo>
                    <a:pt x="0" y="9"/>
                    <a:pt x="0" y="9"/>
                    <a:pt x="0" y="9"/>
                  </a:cubicBezTo>
                  <a:cubicBezTo>
                    <a:pt x="2" y="4"/>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cubicBezTo>
                    <a:pt x="6" y="0"/>
                    <a:pt x="6" y="0"/>
                    <a:pt x="6" y="0"/>
                  </a:cubicBezTo>
                  <a:cubicBezTo>
                    <a:pt x="6" y="0"/>
                    <a:pt x="6" y="0"/>
                    <a:pt x="6" y="0"/>
                  </a:cubicBezTo>
                  <a:cubicBezTo>
                    <a:pt x="6" y="0"/>
                    <a:pt x="6" y="0"/>
                    <a:pt x="6" y="0"/>
                  </a:cubicBezTo>
                  <a:cubicBezTo>
                    <a:pt x="3" y="0"/>
                    <a:pt x="3" y="0"/>
                    <a:pt x="3" y="0"/>
                  </a:cubicBezTo>
                </a:path>
              </a:pathLst>
            </a:custGeom>
            <a:solidFill>
              <a:srgbClr val="4D79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9" name="Freeform 71">
              <a:extLst>
                <a:ext uri="{FF2B5EF4-FFF2-40B4-BE49-F238E27FC236}">
                  <a16:creationId xmlns:a16="http://schemas.microsoft.com/office/drawing/2014/main" id="{B85ACB89-1415-4396-B676-4523033217BA}"/>
                </a:ext>
              </a:extLst>
            </p:cNvPr>
            <p:cNvSpPr>
              <a:spLocks/>
            </p:cNvSpPr>
            <p:nvPr/>
          </p:nvSpPr>
          <p:spPr bwMode="auto">
            <a:xfrm>
              <a:off x="1828800" y="2363788"/>
              <a:ext cx="44450" cy="60325"/>
            </a:xfrm>
            <a:custGeom>
              <a:avLst/>
              <a:gdLst>
                <a:gd name="T0" fmla="*/ 3 w 28"/>
                <a:gd name="T1" fmla="*/ 0 h 38"/>
                <a:gd name="T2" fmla="*/ 3 w 28"/>
                <a:gd name="T3" fmla="*/ 0 h 38"/>
                <a:gd name="T4" fmla="*/ 3 w 28"/>
                <a:gd name="T5" fmla="*/ 0 h 38"/>
                <a:gd name="T6" fmla="*/ 3 w 28"/>
                <a:gd name="T7" fmla="*/ 0 h 38"/>
                <a:gd name="T8" fmla="*/ 3 w 28"/>
                <a:gd name="T9" fmla="*/ 0 h 38"/>
                <a:gd name="T10" fmla="*/ 3 w 28"/>
                <a:gd name="T11" fmla="*/ 0 h 38"/>
                <a:gd name="T12" fmla="*/ 3 w 28"/>
                <a:gd name="T13" fmla="*/ 0 h 38"/>
                <a:gd name="T14" fmla="*/ 3 w 28"/>
                <a:gd name="T15" fmla="*/ 0 h 38"/>
                <a:gd name="T16" fmla="*/ 3 w 28"/>
                <a:gd name="T17" fmla="*/ 0 h 38"/>
                <a:gd name="T18" fmla="*/ 0 w 28"/>
                <a:gd name="T19" fmla="*/ 9 h 38"/>
                <a:gd name="T20" fmla="*/ 22 w 28"/>
                <a:gd name="T21" fmla="*/ 38 h 38"/>
                <a:gd name="T22" fmla="*/ 28 w 28"/>
                <a:gd name="T23" fmla="*/ 28 h 38"/>
                <a:gd name="T24" fmla="*/ 18 w 28"/>
                <a:gd name="T25" fmla="*/ 11 h 38"/>
                <a:gd name="T26" fmla="*/ 16 w 28"/>
                <a:gd name="T27" fmla="*/ 5 h 38"/>
                <a:gd name="T28" fmla="*/ 8 w 28"/>
                <a:gd name="T29" fmla="*/ 1 h 38"/>
                <a:gd name="T30" fmla="*/ 8 w 28"/>
                <a:gd name="T31" fmla="*/ 1 h 38"/>
                <a:gd name="T32" fmla="*/ 7 w 28"/>
                <a:gd name="T33" fmla="*/ 1 h 38"/>
                <a:gd name="T34" fmla="*/ 7 w 28"/>
                <a:gd name="T35" fmla="*/ 1 h 38"/>
                <a:gd name="T36" fmla="*/ 7 w 28"/>
                <a:gd name="T37" fmla="*/ 0 h 38"/>
                <a:gd name="T38" fmla="*/ 7 w 28"/>
                <a:gd name="T39" fmla="*/ 0 h 38"/>
                <a:gd name="T40" fmla="*/ 7 w 28"/>
                <a:gd name="T41" fmla="*/ 0 h 38"/>
                <a:gd name="T42" fmla="*/ 7 w 28"/>
                <a:gd name="T43" fmla="*/ 0 h 38"/>
                <a:gd name="T44" fmla="*/ 7 w 28"/>
                <a:gd name="T45" fmla="*/ 0 h 38"/>
                <a:gd name="T46" fmla="*/ 7 w 28"/>
                <a:gd name="T47" fmla="*/ 0 h 38"/>
                <a:gd name="T48" fmla="*/ 7 w 28"/>
                <a:gd name="T49" fmla="*/ 0 h 38"/>
                <a:gd name="T50" fmla="*/ 7 w 28"/>
                <a:gd name="T51" fmla="*/ 0 h 38"/>
                <a:gd name="T52" fmla="*/ 7 w 28"/>
                <a:gd name="T53" fmla="*/ 0 h 38"/>
                <a:gd name="T54" fmla="*/ 7 w 28"/>
                <a:gd name="T55" fmla="*/ 0 h 38"/>
                <a:gd name="T56" fmla="*/ 7 w 28"/>
                <a:gd name="T57" fmla="*/ 0 h 38"/>
                <a:gd name="T58" fmla="*/ 6 w 28"/>
                <a:gd name="T59" fmla="*/ 0 h 38"/>
                <a:gd name="T60" fmla="*/ 6 w 28"/>
                <a:gd name="T61" fmla="*/ 0 h 38"/>
                <a:gd name="T62" fmla="*/ 6 w 28"/>
                <a:gd name="T63" fmla="*/ 0 h 38"/>
                <a:gd name="T64" fmla="*/ 6 w 28"/>
                <a:gd name="T65" fmla="*/ 0 h 38"/>
                <a:gd name="T66" fmla="*/ 6 w 28"/>
                <a:gd name="T67" fmla="*/ 0 h 38"/>
                <a:gd name="T68" fmla="*/ 6 w 28"/>
                <a:gd name="T69" fmla="*/ 0 h 38"/>
                <a:gd name="T70" fmla="*/ 6 w 28"/>
                <a:gd name="T71" fmla="*/ 0 h 38"/>
                <a:gd name="T72" fmla="*/ 6 w 28"/>
                <a:gd name="T73" fmla="*/ 0 h 38"/>
                <a:gd name="T74" fmla="*/ 3 w 2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 h="38">
                  <a:moveTo>
                    <a:pt x="3" y="0"/>
                  </a:move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2" y="4"/>
                    <a:pt x="0" y="9"/>
                  </a:cubicBezTo>
                  <a:cubicBezTo>
                    <a:pt x="4" y="22"/>
                    <a:pt x="13" y="33"/>
                    <a:pt x="22" y="38"/>
                  </a:cubicBezTo>
                  <a:cubicBezTo>
                    <a:pt x="24" y="35"/>
                    <a:pt x="26" y="31"/>
                    <a:pt x="28" y="28"/>
                  </a:cubicBezTo>
                  <a:cubicBezTo>
                    <a:pt x="18" y="11"/>
                    <a:pt x="18" y="11"/>
                    <a:pt x="18" y="11"/>
                  </a:cubicBezTo>
                  <a:cubicBezTo>
                    <a:pt x="16" y="5"/>
                    <a:pt x="16" y="5"/>
                    <a:pt x="16" y="5"/>
                  </a:cubicBezTo>
                  <a:cubicBezTo>
                    <a:pt x="13" y="3"/>
                    <a:pt x="9" y="2"/>
                    <a:pt x="8" y="1"/>
                  </a:cubicBezTo>
                  <a:cubicBezTo>
                    <a:pt x="8" y="1"/>
                    <a:pt x="8" y="1"/>
                    <a:pt x="8" y="1"/>
                  </a:cubicBezTo>
                  <a:cubicBezTo>
                    <a:pt x="8" y="1"/>
                    <a:pt x="8" y="1"/>
                    <a:pt x="7" y="1"/>
                  </a:cubicBezTo>
                  <a:cubicBezTo>
                    <a:pt x="7" y="1"/>
                    <a:pt x="7" y="1"/>
                    <a:pt x="7" y="1"/>
                  </a:cubicBezTo>
                  <a:cubicBezTo>
                    <a:pt x="7" y="1"/>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3" y="0"/>
                    <a:pt x="3" y="0"/>
                    <a:pt x="3"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0" name="Freeform 72">
              <a:extLst>
                <a:ext uri="{FF2B5EF4-FFF2-40B4-BE49-F238E27FC236}">
                  <a16:creationId xmlns:a16="http://schemas.microsoft.com/office/drawing/2014/main" id="{5C9967D9-4CE4-4EFA-9265-3537A9BCDD62}"/>
                </a:ext>
              </a:extLst>
            </p:cNvPr>
            <p:cNvSpPr>
              <a:spLocks/>
            </p:cNvSpPr>
            <p:nvPr/>
          </p:nvSpPr>
          <p:spPr bwMode="auto">
            <a:xfrm>
              <a:off x="1781175" y="2182813"/>
              <a:ext cx="192088" cy="325438"/>
            </a:xfrm>
            <a:custGeom>
              <a:avLst/>
              <a:gdLst>
                <a:gd name="T0" fmla="*/ 112 w 121"/>
                <a:gd name="T1" fmla="*/ 43 h 205"/>
                <a:gd name="T2" fmla="*/ 113 w 121"/>
                <a:gd name="T3" fmla="*/ 123 h 205"/>
                <a:gd name="T4" fmla="*/ 101 w 121"/>
                <a:gd name="T5" fmla="*/ 119 h 205"/>
                <a:gd name="T6" fmla="*/ 29 w 121"/>
                <a:gd name="T7" fmla="*/ 102 h 205"/>
                <a:gd name="T8" fmla="*/ 89 w 121"/>
                <a:gd name="T9" fmla="*/ 36 h 205"/>
                <a:gd name="T10" fmla="*/ 112 w 121"/>
                <a:gd name="T11" fmla="*/ 43 h 205"/>
              </a:gdLst>
              <a:ahLst/>
              <a:cxnLst>
                <a:cxn ang="0">
                  <a:pos x="T0" y="T1"/>
                </a:cxn>
                <a:cxn ang="0">
                  <a:pos x="T2" y="T3"/>
                </a:cxn>
                <a:cxn ang="0">
                  <a:pos x="T4" y="T5"/>
                </a:cxn>
                <a:cxn ang="0">
                  <a:pos x="T6" y="T7"/>
                </a:cxn>
                <a:cxn ang="0">
                  <a:pos x="T8" y="T9"/>
                </a:cxn>
                <a:cxn ang="0">
                  <a:pos x="T10" y="T11"/>
                </a:cxn>
              </a:cxnLst>
              <a:rect l="0" t="0" r="r" b="b"/>
              <a:pathLst>
                <a:path w="121" h="205">
                  <a:moveTo>
                    <a:pt x="112" y="43"/>
                  </a:moveTo>
                  <a:cubicBezTo>
                    <a:pt x="111" y="50"/>
                    <a:pt x="121" y="84"/>
                    <a:pt x="113" y="123"/>
                  </a:cubicBezTo>
                  <a:cubicBezTo>
                    <a:pt x="101" y="119"/>
                    <a:pt x="101" y="119"/>
                    <a:pt x="101" y="119"/>
                  </a:cubicBezTo>
                  <a:cubicBezTo>
                    <a:pt x="101" y="119"/>
                    <a:pt x="58" y="205"/>
                    <a:pt x="29" y="102"/>
                  </a:cubicBezTo>
                  <a:cubicBezTo>
                    <a:pt x="0" y="0"/>
                    <a:pt x="89" y="36"/>
                    <a:pt x="89" y="36"/>
                  </a:cubicBezTo>
                  <a:lnTo>
                    <a:pt x="112" y="43"/>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1" name="Freeform 73">
              <a:extLst>
                <a:ext uri="{FF2B5EF4-FFF2-40B4-BE49-F238E27FC236}">
                  <a16:creationId xmlns:a16="http://schemas.microsoft.com/office/drawing/2014/main" id="{EA57E6D8-9303-40DB-BDE7-9ED3DCC970CF}"/>
                </a:ext>
              </a:extLst>
            </p:cNvPr>
            <p:cNvSpPr>
              <a:spLocks/>
            </p:cNvSpPr>
            <p:nvPr/>
          </p:nvSpPr>
          <p:spPr bwMode="auto">
            <a:xfrm>
              <a:off x="1797050" y="2184400"/>
              <a:ext cx="220663" cy="182563"/>
            </a:xfrm>
            <a:custGeom>
              <a:avLst/>
              <a:gdLst>
                <a:gd name="T0" fmla="*/ 80 w 139"/>
                <a:gd name="T1" fmla="*/ 20 h 115"/>
                <a:gd name="T2" fmla="*/ 129 w 139"/>
                <a:gd name="T3" fmla="*/ 19 h 115"/>
                <a:gd name="T4" fmla="*/ 81 w 139"/>
                <a:gd name="T5" fmla="*/ 64 h 115"/>
                <a:gd name="T6" fmla="*/ 22 w 139"/>
                <a:gd name="T7" fmla="*/ 111 h 115"/>
                <a:gd name="T8" fmla="*/ 6 w 139"/>
                <a:gd name="T9" fmla="*/ 62 h 115"/>
                <a:gd name="T10" fmla="*/ 80 w 139"/>
                <a:gd name="T11" fmla="*/ 20 h 115"/>
              </a:gdLst>
              <a:ahLst/>
              <a:cxnLst>
                <a:cxn ang="0">
                  <a:pos x="T0" y="T1"/>
                </a:cxn>
                <a:cxn ang="0">
                  <a:pos x="T2" y="T3"/>
                </a:cxn>
                <a:cxn ang="0">
                  <a:pos x="T4" y="T5"/>
                </a:cxn>
                <a:cxn ang="0">
                  <a:pos x="T6" y="T7"/>
                </a:cxn>
                <a:cxn ang="0">
                  <a:pos x="T8" y="T9"/>
                </a:cxn>
                <a:cxn ang="0">
                  <a:pos x="T10" y="T11"/>
                </a:cxn>
              </a:cxnLst>
              <a:rect l="0" t="0" r="r" b="b"/>
              <a:pathLst>
                <a:path w="139" h="115">
                  <a:moveTo>
                    <a:pt x="80" y="20"/>
                  </a:moveTo>
                  <a:cubicBezTo>
                    <a:pt x="87" y="23"/>
                    <a:pt x="120" y="0"/>
                    <a:pt x="129" y="19"/>
                  </a:cubicBezTo>
                  <a:cubicBezTo>
                    <a:pt x="139" y="39"/>
                    <a:pt x="132" y="84"/>
                    <a:pt x="81" y="64"/>
                  </a:cubicBezTo>
                  <a:cubicBezTo>
                    <a:pt x="30" y="45"/>
                    <a:pt x="23" y="115"/>
                    <a:pt x="22" y="111"/>
                  </a:cubicBezTo>
                  <a:cubicBezTo>
                    <a:pt x="22" y="111"/>
                    <a:pt x="0" y="110"/>
                    <a:pt x="6" y="62"/>
                  </a:cubicBezTo>
                  <a:cubicBezTo>
                    <a:pt x="11" y="14"/>
                    <a:pt x="37" y="6"/>
                    <a:pt x="80" y="20"/>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2" name="Freeform 74">
              <a:extLst>
                <a:ext uri="{FF2B5EF4-FFF2-40B4-BE49-F238E27FC236}">
                  <a16:creationId xmlns:a16="http://schemas.microsoft.com/office/drawing/2014/main" id="{4FC76284-2618-4970-A435-EE385A5059EB}"/>
                </a:ext>
              </a:extLst>
            </p:cNvPr>
            <p:cNvSpPr>
              <a:spLocks/>
            </p:cNvSpPr>
            <p:nvPr/>
          </p:nvSpPr>
          <p:spPr bwMode="auto">
            <a:xfrm>
              <a:off x="1820863" y="2287588"/>
              <a:ext cx="47625" cy="60325"/>
            </a:xfrm>
            <a:custGeom>
              <a:avLst/>
              <a:gdLst>
                <a:gd name="T0" fmla="*/ 30 w 30"/>
                <a:gd name="T1" fmla="*/ 16 h 38"/>
                <a:gd name="T2" fmla="*/ 9 w 30"/>
                <a:gd name="T3" fmla="*/ 9 h 38"/>
                <a:gd name="T4" fmla="*/ 20 w 30"/>
                <a:gd name="T5" fmla="*/ 34 h 38"/>
                <a:gd name="T6" fmla="*/ 30 w 30"/>
                <a:gd name="T7" fmla="*/ 16 h 38"/>
              </a:gdLst>
              <a:ahLst/>
              <a:cxnLst>
                <a:cxn ang="0">
                  <a:pos x="T0" y="T1"/>
                </a:cxn>
                <a:cxn ang="0">
                  <a:pos x="T2" y="T3"/>
                </a:cxn>
                <a:cxn ang="0">
                  <a:pos x="T4" y="T5"/>
                </a:cxn>
                <a:cxn ang="0">
                  <a:pos x="T6" y="T7"/>
                </a:cxn>
              </a:cxnLst>
              <a:rect l="0" t="0" r="r" b="b"/>
              <a:pathLst>
                <a:path w="30" h="38">
                  <a:moveTo>
                    <a:pt x="30" y="16"/>
                  </a:moveTo>
                  <a:cubicBezTo>
                    <a:pt x="24" y="9"/>
                    <a:pt x="19" y="0"/>
                    <a:pt x="9" y="9"/>
                  </a:cubicBezTo>
                  <a:cubicBezTo>
                    <a:pt x="0" y="18"/>
                    <a:pt x="13" y="38"/>
                    <a:pt x="20" y="34"/>
                  </a:cubicBezTo>
                  <a:cubicBezTo>
                    <a:pt x="27" y="30"/>
                    <a:pt x="30" y="16"/>
                    <a:pt x="30" y="16"/>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3" name="Freeform 75">
              <a:extLst>
                <a:ext uri="{FF2B5EF4-FFF2-40B4-BE49-F238E27FC236}">
                  <a16:creationId xmlns:a16="http://schemas.microsoft.com/office/drawing/2014/main" id="{3C8501C5-90A8-463F-A171-F004DBA9F68D}"/>
                </a:ext>
              </a:extLst>
            </p:cNvPr>
            <p:cNvSpPr>
              <a:spLocks/>
            </p:cNvSpPr>
            <p:nvPr/>
          </p:nvSpPr>
          <p:spPr bwMode="auto">
            <a:xfrm>
              <a:off x="1790700" y="2411413"/>
              <a:ext cx="65088" cy="71438"/>
            </a:xfrm>
            <a:custGeom>
              <a:avLst/>
              <a:gdLst>
                <a:gd name="T0" fmla="*/ 12 w 41"/>
                <a:gd name="T1" fmla="*/ 0 h 45"/>
                <a:gd name="T2" fmla="*/ 36 w 41"/>
                <a:gd name="T3" fmla="*/ 27 h 45"/>
                <a:gd name="T4" fmla="*/ 41 w 41"/>
                <a:gd name="T5" fmla="*/ 45 h 45"/>
                <a:gd name="T6" fmla="*/ 0 w 41"/>
                <a:gd name="T7" fmla="*/ 8 h 45"/>
                <a:gd name="T8" fmla="*/ 12 w 41"/>
                <a:gd name="T9" fmla="*/ 0 h 45"/>
              </a:gdLst>
              <a:ahLst/>
              <a:cxnLst>
                <a:cxn ang="0">
                  <a:pos x="T0" y="T1"/>
                </a:cxn>
                <a:cxn ang="0">
                  <a:pos x="T2" y="T3"/>
                </a:cxn>
                <a:cxn ang="0">
                  <a:pos x="T4" y="T5"/>
                </a:cxn>
                <a:cxn ang="0">
                  <a:pos x="T6" y="T7"/>
                </a:cxn>
                <a:cxn ang="0">
                  <a:pos x="T8" y="T9"/>
                </a:cxn>
              </a:cxnLst>
              <a:rect l="0" t="0" r="r" b="b"/>
              <a:pathLst>
                <a:path w="41" h="45">
                  <a:moveTo>
                    <a:pt x="12" y="0"/>
                  </a:moveTo>
                  <a:cubicBezTo>
                    <a:pt x="12" y="0"/>
                    <a:pt x="11" y="14"/>
                    <a:pt x="36" y="27"/>
                  </a:cubicBezTo>
                  <a:cubicBezTo>
                    <a:pt x="41" y="45"/>
                    <a:pt x="41" y="45"/>
                    <a:pt x="41" y="45"/>
                  </a:cubicBezTo>
                  <a:cubicBezTo>
                    <a:pt x="41" y="45"/>
                    <a:pt x="16" y="43"/>
                    <a:pt x="0" y="8"/>
                  </a:cubicBezTo>
                  <a:lnTo>
                    <a:pt x="12" y="0"/>
                  </a:ln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4" name="Freeform 76">
              <a:extLst>
                <a:ext uri="{FF2B5EF4-FFF2-40B4-BE49-F238E27FC236}">
                  <a16:creationId xmlns:a16="http://schemas.microsoft.com/office/drawing/2014/main" id="{E68A0DD8-4BE6-431A-8805-88691C0E63AE}"/>
                </a:ext>
              </a:extLst>
            </p:cNvPr>
            <p:cNvSpPr>
              <a:spLocks/>
            </p:cNvSpPr>
            <p:nvPr/>
          </p:nvSpPr>
          <p:spPr bwMode="auto">
            <a:xfrm>
              <a:off x="1847850" y="2444750"/>
              <a:ext cx="20638" cy="36513"/>
            </a:xfrm>
            <a:custGeom>
              <a:avLst/>
              <a:gdLst>
                <a:gd name="T0" fmla="*/ 3 w 13"/>
                <a:gd name="T1" fmla="*/ 0 h 23"/>
                <a:gd name="T2" fmla="*/ 13 w 13"/>
                <a:gd name="T3" fmla="*/ 23 h 23"/>
                <a:gd name="T4" fmla="*/ 0 w 13"/>
                <a:gd name="T5" fmla="*/ 6 h 23"/>
                <a:gd name="T6" fmla="*/ 3 w 13"/>
                <a:gd name="T7" fmla="*/ 0 h 23"/>
              </a:gdLst>
              <a:ahLst/>
              <a:cxnLst>
                <a:cxn ang="0">
                  <a:pos x="T0" y="T1"/>
                </a:cxn>
                <a:cxn ang="0">
                  <a:pos x="T2" y="T3"/>
                </a:cxn>
                <a:cxn ang="0">
                  <a:pos x="T4" y="T5"/>
                </a:cxn>
                <a:cxn ang="0">
                  <a:pos x="T6" y="T7"/>
                </a:cxn>
              </a:cxnLst>
              <a:rect l="0" t="0" r="r" b="b"/>
              <a:pathLst>
                <a:path w="13" h="23">
                  <a:moveTo>
                    <a:pt x="3" y="0"/>
                  </a:moveTo>
                  <a:lnTo>
                    <a:pt x="13" y="23"/>
                  </a:lnTo>
                  <a:lnTo>
                    <a:pt x="0" y="6"/>
                  </a:lnTo>
                  <a:lnTo>
                    <a:pt x="3" y="0"/>
                  </a:ln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5" name="Freeform 77">
              <a:extLst>
                <a:ext uri="{FF2B5EF4-FFF2-40B4-BE49-F238E27FC236}">
                  <a16:creationId xmlns:a16="http://schemas.microsoft.com/office/drawing/2014/main" id="{CAB05212-FF8A-48E6-AE52-E245E5EAD0AA}"/>
                </a:ext>
              </a:extLst>
            </p:cNvPr>
            <p:cNvSpPr>
              <a:spLocks/>
            </p:cNvSpPr>
            <p:nvPr/>
          </p:nvSpPr>
          <p:spPr bwMode="auto">
            <a:xfrm>
              <a:off x="3338513" y="2439988"/>
              <a:ext cx="336550" cy="82550"/>
            </a:xfrm>
            <a:custGeom>
              <a:avLst/>
              <a:gdLst>
                <a:gd name="T0" fmla="*/ 130 w 212"/>
                <a:gd name="T1" fmla="*/ 0 h 52"/>
                <a:gd name="T2" fmla="*/ 212 w 212"/>
                <a:gd name="T3" fmla="*/ 23 h 52"/>
                <a:gd name="T4" fmla="*/ 192 w 212"/>
                <a:gd name="T5" fmla="*/ 52 h 52"/>
                <a:gd name="T6" fmla="*/ 108 w 212"/>
                <a:gd name="T7" fmla="*/ 50 h 52"/>
                <a:gd name="T8" fmla="*/ 37 w 212"/>
                <a:gd name="T9" fmla="*/ 47 h 52"/>
                <a:gd name="T10" fmla="*/ 0 w 212"/>
                <a:gd name="T11" fmla="*/ 47 h 52"/>
                <a:gd name="T12" fmla="*/ 75 w 212"/>
                <a:gd name="T13" fmla="*/ 0 h 52"/>
                <a:gd name="T14" fmla="*/ 130 w 212"/>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2">
                  <a:moveTo>
                    <a:pt x="130" y="0"/>
                  </a:moveTo>
                  <a:cubicBezTo>
                    <a:pt x="130" y="0"/>
                    <a:pt x="181" y="21"/>
                    <a:pt x="212" y="23"/>
                  </a:cubicBezTo>
                  <a:cubicBezTo>
                    <a:pt x="192" y="52"/>
                    <a:pt x="192" y="52"/>
                    <a:pt x="192" y="52"/>
                  </a:cubicBezTo>
                  <a:cubicBezTo>
                    <a:pt x="108" y="50"/>
                    <a:pt x="108" y="50"/>
                    <a:pt x="108" y="50"/>
                  </a:cubicBezTo>
                  <a:cubicBezTo>
                    <a:pt x="37" y="47"/>
                    <a:pt x="37" y="47"/>
                    <a:pt x="37" y="47"/>
                  </a:cubicBezTo>
                  <a:cubicBezTo>
                    <a:pt x="37" y="47"/>
                    <a:pt x="0" y="51"/>
                    <a:pt x="0" y="47"/>
                  </a:cubicBezTo>
                  <a:cubicBezTo>
                    <a:pt x="0" y="43"/>
                    <a:pt x="75" y="0"/>
                    <a:pt x="75" y="0"/>
                  </a:cubicBezTo>
                  <a:cubicBezTo>
                    <a:pt x="130" y="0"/>
                    <a:pt x="130" y="0"/>
                    <a:pt x="130" y="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6" name="Freeform 78">
              <a:extLst>
                <a:ext uri="{FF2B5EF4-FFF2-40B4-BE49-F238E27FC236}">
                  <a16:creationId xmlns:a16="http://schemas.microsoft.com/office/drawing/2014/main" id="{3CE2B026-BC9D-4D1C-931B-C5F48EE8024C}"/>
                </a:ext>
              </a:extLst>
            </p:cNvPr>
            <p:cNvSpPr>
              <a:spLocks/>
            </p:cNvSpPr>
            <p:nvPr/>
          </p:nvSpPr>
          <p:spPr bwMode="auto">
            <a:xfrm>
              <a:off x="3338513" y="2439988"/>
              <a:ext cx="336550" cy="82550"/>
            </a:xfrm>
            <a:custGeom>
              <a:avLst/>
              <a:gdLst>
                <a:gd name="T0" fmla="*/ 75 w 212"/>
                <a:gd name="T1" fmla="*/ 0 h 52"/>
                <a:gd name="T2" fmla="*/ 0 w 212"/>
                <a:gd name="T3" fmla="*/ 47 h 52"/>
                <a:gd name="T4" fmla="*/ 0 w 212"/>
                <a:gd name="T5" fmla="*/ 47 h 52"/>
                <a:gd name="T6" fmla="*/ 10 w 212"/>
                <a:gd name="T7" fmla="*/ 49 h 52"/>
                <a:gd name="T8" fmla="*/ 37 w 212"/>
                <a:gd name="T9" fmla="*/ 47 h 52"/>
                <a:gd name="T10" fmla="*/ 108 w 212"/>
                <a:gd name="T11" fmla="*/ 50 h 52"/>
                <a:gd name="T12" fmla="*/ 192 w 212"/>
                <a:gd name="T13" fmla="*/ 52 h 52"/>
                <a:gd name="T14" fmla="*/ 212 w 212"/>
                <a:gd name="T15" fmla="*/ 23 h 52"/>
                <a:gd name="T16" fmla="*/ 130 w 212"/>
                <a:gd name="T17" fmla="*/ 0 h 52"/>
                <a:gd name="T18" fmla="*/ 75 w 212"/>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52">
                  <a:moveTo>
                    <a:pt x="75" y="0"/>
                  </a:moveTo>
                  <a:cubicBezTo>
                    <a:pt x="75" y="0"/>
                    <a:pt x="0" y="43"/>
                    <a:pt x="0" y="47"/>
                  </a:cubicBezTo>
                  <a:cubicBezTo>
                    <a:pt x="0" y="47"/>
                    <a:pt x="0" y="47"/>
                    <a:pt x="0" y="47"/>
                  </a:cubicBezTo>
                  <a:cubicBezTo>
                    <a:pt x="0" y="48"/>
                    <a:pt x="4" y="49"/>
                    <a:pt x="10" y="49"/>
                  </a:cubicBezTo>
                  <a:cubicBezTo>
                    <a:pt x="21" y="49"/>
                    <a:pt x="37" y="47"/>
                    <a:pt x="37" y="47"/>
                  </a:cubicBezTo>
                  <a:cubicBezTo>
                    <a:pt x="108" y="50"/>
                    <a:pt x="108" y="50"/>
                    <a:pt x="108" y="50"/>
                  </a:cubicBezTo>
                  <a:cubicBezTo>
                    <a:pt x="192" y="52"/>
                    <a:pt x="192" y="52"/>
                    <a:pt x="192" y="52"/>
                  </a:cubicBezTo>
                  <a:cubicBezTo>
                    <a:pt x="212" y="23"/>
                    <a:pt x="212" y="23"/>
                    <a:pt x="212" y="23"/>
                  </a:cubicBezTo>
                  <a:cubicBezTo>
                    <a:pt x="181" y="21"/>
                    <a:pt x="130" y="0"/>
                    <a:pt x="130" y="0"/>
                  </a:cubicBezTo>
                  <a:cubicBezTo>
                    <a:pt x="75" y="0"/>
                    <a:pt x="75" y="0"/>
                    <a:pt x="75"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7" name="Freeform 79">
              <a:extLst>
                <a:ext uri="{FF2B5EF4-FFF2-40B4-BE49-F238E27FC236}">
                  <a16:creationId xmlns:a16="http://schemas.microsoft.com/office/drawing/2014/main" id="{D12761A1-4E11-4DE9-B579-9CCC01174253}"/>
                </a:ext>
              </a:extLst>
            </p:cNvPr>
            <p:cNvSpPr>
              <a:spLocks/>
            </p:cNvSpPr>
            <p:nvPr/>
          </p:nvSpPr>
          <p:spPr bwMode="auto">
            <a:xfrm>
              <a:off x="3660775" y="2468563"/>
              <a:ext cx="95250" cy="65088"/>
            </a:xfrm>
            <a:custGeom>
              <a:avLst/>
              <a:gdLst>
                <a:gd name="T0" fmla="*/ 0 w 60"/>
                <a:gd name="T1" fmla="*/ 15 h 41"/>
                <a:gd name="T2" fmla="*/ 8 w 60"/>
                <a:gd name="T3" fmla="*/ 2 h 41"/>
                <a:gd name="T4" fmla="*/ 36 w 60"/>
                <a:gd name="T5" fmla="*/ 21 h 41"/>
                <a:gd name="T6" fmla="*/ 59 w 60"/>
                <a:gd name="T7" fmla="*/ 32 h 41"/>
                <a:gd name="T8" fmla="*/ 31 w 60"/>
                <a:gd name="T9" fmla="*/ 37 h 41"/>
                <a:gd name="T10" fmla="*/ 2 w 60"/>
                <a:gd name="T11" fmla="*/ 23 h 41"/>
                <a:gd name="T12" fmla="*/ 0 w 60"/>
                <a:gd name="T13" fmla="*/ 15 h 41"/>
              </a:gdLst>
              <a:ahLst/>
              <a:cxnLst>
                <a:cxn ang="0">
                  <a:pos x="T0" y="T1"/>
                </a:cxn>
                <a:cxn ang="0">
                  <a:pos x="T2" y="T3"/>
                </a:cxn>
                <a:cxn ang="0">
                  <a:pos x="T4" y="T5"/>
                </a:cxn>
                <a:cxn ang="0">
                  <a:pos x="T6" y="T7"/>
                </a:cxn>
                <a:cxn ang="0">
                  <a:pos x="T8" y="T9"/>
                </a:cxn>
                <a:cxn ang="0">
                  <a:pos x="T10" y="T11"/>
                </a:cxn>
                <a:cxn ang="0">
                  <a:pos x="T12" y="T13"/>
                </a:cxn>
              </a:cxnLst>
              <a:rect l="0" t="0" r="r" b="b"/>
              <a:pathLst>
                <a:path w="60" h="41">
                  <a:moveTo>
                    <a:pt x="0" y="15"/>
                  </a:moveTo>
                  <a:cubicBezTo>
                    <a:pt x="0" y="14"/>
                    <a:pt x="0" y="3"/>
                    <a:pt x="8" y="2"/>
                  </a:cubicBezTo>
                  <a:cubicBezTo>
                    <a:pt x="22" y="0"/>
                    <a:pt x="17" y="16"/>
                    <a:pt x="36" y="21"/>
                  </a:cubicBezTo>
                  <a:cubicBezTo>
                    <a:pt x="56" y="26"/>
                    <a:pt x="58" y="22"/>
                    <a:pt x="59" y="32"/>
                  </a:cubicBezTo>
                  <a:cubicBezTo>
                    <a:pt x="60" y="39"/>
                    <a:pt x="45" y="41"/>
                    <a:pt x="31" y="37"/>
                  </a:cubicBezTo>
                  <a:cubicBezTo>
                    <a:pt x="17" y="33"/>
                    <a:pt x="2" y="24"/>
                    <a:pt x="2" y="23"/>
                  </a:cubicBezTo>
                  <a:cubicBezTo>
                    <a:pt x="2" y="23"/>
                    <a:pt x="0" y="15"/>
                    <a:pt x="0" y="15"/>
                  </a:cubicBezTo>
                  <a:close/>
                </a:path>
              </a:pathLst>
            </a:custGeom>
            <a:solidFill>
              <a:srgbClr val="1E33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8" name="Freeform 80">
              <a:extLst>
                <a:ext uri="{FF2B5EF4-FFF2-40B4-BE49-F238E27FC236}">
                  <a16:creationId xmlns:a16="http://schemas.microsoft.com/office/drawing/2014/main" id="{A1E1BA23-E850-4EF8-87E8-44DDA900ACDB}"/>
                </a:ext>
              </a:extLst>
            </p:cNvPr>
            <p:cNvSpPr>
              <a:spLocks/>
            </p:cNvSpPr>
            <p:nvPr/>
          </p:nvSpPr>
          <p:spPr bwMode="auto">
            <a:xfrm>
              <a:off x="3194050" y="2306638"/>
              <a:ext cx="473075" cy="336550"/>
            </a:xfrm>
            <a:custGeom>
              <a:avLst/>
              <a:gdLst>
                <a:gd name="T0" fmla="*/ 245 w 298"/>
                <a:gd name="T1" fmla="*/ 0 h 212"/>
                <a:gd name="T2" fmla="*/ 252 w 298"/>
                <a:gd name="T3" fmla="*/ 72 h 212"/>
                <a:gd name="T4" fmla="*/ 110 w 298"/>
                <a:gd name="T5" fmla="*/ 129 h 212"/>
                <a:gd name="T6" fmla="*/ 293 w 298"/>
                <a:gd name="T7" fmla="*/ 120 h 212"/>
                <a:gd name="T8" fmla="*/ 298 w 298"/>
                <a:gd name="T9" fmla="*/ 142 h 212"/>
                <a:gd name="T10" fmla="*/ 30 w 298"/>
                <a:gd name="T11" fmla="*/ 130 h 212"/>
                <a:gd name="T12" fmla="*/ 183 w 298"/>
                <a:gd name="T13" fmla="*/ 62 h 212"/>
                <a:gd name="T14" fmla="*/ 241 w 298"/>
                <a:gd name="T15" fmla="*/ 21 h 212"/>
                <a:gd name="T16" fmla="*/ 245 w 298"/>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8" h="212">
                  <a:moveTo>
                    <a:pt x="245" y="0"/>
                  </a:moveTo>
                  <a:cubicBezTo>
                    <a:pt x="245" y="0"/>
                    <a:pt x="271" y="30"/>
                    <a:pt x="252" y="72"/>
                  </a:cubicBezTo>
                  <a:cubicBezTo>
                    <a:pt x="232" y="114"/>
                    <a:pt x="110" y="129"/>
                    <a:pt x="110" y="129"/>
                  </a:cubicBezTo>
                  <a:cubicBezTo>
                    <a:pt x="110" y="129"/>
                    <a:pt x="221" y="113"/>
                    <a:pt x="293" y="120"/>
                  </a:cubicBezTo>
                  <a:cubicBezTo>
                    <a:pt x="298" y="142"/>
                    <a:pt x="298" y="142"/>
                    <a:pt x="298" y="142"/>
                  </a:cubicBezTo>
                  <a:cubicBezTo>
                    <a:pt x="298" y="142"/>
                    <a:pt x="60" y="212"/>
                    <a:pt x="30" y="130"/>
                  </a:cubicBezTo>
                  <a:cubicBezTo>
                    <a:pt x="0" y="48"/>
                    <a:pt x="183" y="62"/>
                    <a:pt x="183" y="62"/>
                  </a:cubicBezTo>
                  <a:cubicBezTo>
                    <a:pt x="241" y="21"/>
                    <a:pt x="241" y="21"/>
                    <a:pt x="241" y="21"/>
                  </a:cubicBezTo>
                  <a:lnTo>
                    <a:pt x="245" y="0"/>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9" name="Freeform 81">
              <a:extLst>
                <a:ext uri="{FF2B5EF4-FFF2-40B4-BE49-F238E27FC236}">
                  <a16:creationId xmlns:a16="http://schemas.microsoft.com/office/drawing/2014/main" id="{CA370A23-6C01-409E-8FB8-2D752BA56F56}"/>
                </a:ext>
              </a:extLst>
            </p:cNvPr>
            <p:cNvSpPr>
              <a:spLocks/>
            </p:cNvSpPr>
            <p:nvPr/>
          </p:nvSpPr>
          <p:spPr bwMode="auto">
            <a:xfrm>
              <a:off x="3281363" y="2300288"/>
              <a:ext cx="339725" cy="223838"/>
            </a:xfrm>
            <a:custGeom>
              <a:avLst/>
              <a:gdLst>
                <a:gd name="T0" fmla="*/ 188 w 214"/>
                <a:gd name="T1" fmla="*/ 0 h 141"/>
                <a:gd name="T2" fmla="*/ 205 w 214"/>
                <a:gd name="T3" fmla="*/ 66 h 141"/>
                <a:gd name="T4" fmla="*/ 49 w 214"/>
                <a:gd name="T5" fmla="*/ 128 h 141"/>
                <a:gd name="T6" fmla="*/ 13 w 214"/>
                <a:gd name="T7" fmla="*/ 74 h 141"/>
                <a:gd name="T8" fmla="*/ 128 w 214"/>
                <a:gd name="T9" fmla="*/ 30 h 141"/>
                <a:gd name="T10" fmla="*/ 188 w 214"/>
                <a:gd name="T11" fmla="*/ 0 h 141"/>
              </a:gdLst>
              <a:ahLst/>
              <a:cxnLst>
                <a:cxn ang="0">
                  <a:pos x="T0" y="T1"/>
                </a:cxn>
                <a:cxn ang="0">
                  <a:pos x="T2" y="T3"/>
                </a:cxn>
                <a:cxn ang="0">
                  <a:pos x="T4" y="T5"/>
                </a:cxn>
                <a:cxn ang="0">
                  <a:pos x="T6" y="T7"/>
                </a:cxn>
                <a:cxn ang="0">
                  <a:pos x="T8" y="T9"/>
                </a:cxn>
                <a:cxn ang="0">
                  <a:pos x="T10" y="T11"/>
                </a:cxn>
              </a:cxnLst>
              <a:rect l="0" t="0" r="r" b="b"/>
              <a:pathLst>
                <a:path w="214" h="141">
                  <a:moveTo>
                    <a:pt x="188" y="0"/>
                  </a:moveTo>
                  <a:cubicBezTo>
                    <a:pt x="188" y="0"/>
                    <a:pt x="214" y="20"/>
                    <a:pt x="205" y="66"/>
                  </a:cubicBezTo>
                  <a:cubicBezTo>
                    <a:pt x="190" y="141"/>
                    <a:pt x="80" y="131"/>
                    <a:pt x="49" y="128"/>
                  </a:cubicBezTo>
                  <a:cubicBezTo>
                    <a:pt x="49" y="128"/>
                    <a:pt x="0" y="110"/>
                    <a:pt x="13" y="74"/>
                  </a:cubicBezTo>
                  <a:cubicBezTo>
                    <a:pt x="13" y="74"/>
                    <a:pt x="81" y="39"/>
                    <a:pt x="128" y="30"/>
                  </a:cubicBezTo>
                  <a:cubicBezTo>
                    <a:pt x="155" y="25"/>
                    <a:pt x="188" y="0"/>
                    <a:pt x="188" y="0"/>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0" name="Freeform 82">
              <a:extLst>
                <a:ext uri="{FF2B5EF4-FFF2-40B4-BE49-F238E27FC236}">
                  <a16:creationId xmlns:a16="http://schemas.microsoft.com/office/drawing/2014/main" id="{63134A64-BC13-491D-B665-4FCC6BAD7B8B}"/>
                </a:ext>
              </a:extLst>
            </p:cNvPr>
            <p:cNvSpPr>
              <a:spLocks/>
            </p:cNvSpPr>
            <p:nvPr/>
          </p:nvSpPr>
          <p:spPr bwMode="auto">
            <a:xfrm>
              <a:off x="3638550" y="2474913"/>
              <a:ext cx="123825" cy="80963"/>
            </a:xfrm>
            <a:custGeom>
              <a:avLst/>
              <a:gdLst>
                <a:gd name="T0" fmla="*/ 32 w 78"/>
                <a:gd name="T1" fmla="*/ 23 h 51"/>
                <a:gd name="T2" fmla="*/ 6 w 78"/>
                <a:gd name="T3" fmla="*/ 10 h 51"/>
                <a:gd name="T4" fmla="*/ 27 w 78"/>
                <a:gd name="T5" fmla="*/ 43 h 51"/>
                <a:gd name="T6" fmla="*/ 73 w 78"/>
                <a:gd name="T7" fmla="*/ 32 h 51"/>
                <a:gd name="T8" fmla="*/ 32 w 78"/>
                <a:gd name="T9" fmla="*/ 23 h 51"/>
              </a:gdLst>
              <a:ahLst/>
              <a:cxnLst>
                <a:cxn ang="0">
                  <a:pos x="T0" y="T1"/>
                </a:cxn>
                <a:cxn ang="0">
                  <a:pos x="T2" y="T3"/>
                </a:cxn>
                <a:cxn ang="0">
                  <a:pos x="T4" y="T5"/>
                </a:cxn>
                <a:cxn ang="0">
                  <a:pos x="T6" y="T7"/>
                </a:cxn>
                <a:cxn ang="0">
                  <a:pos x="T8" y="T9"/>
                </a:cxn>
              </a:cxnLst>
              <a:rect l="0" t="0" r="r" b="b"/>
              <a:pathLst>
                <a:path w="78" h="51">
                  <a:moveTo>
                    <a:pt x="32" y="23"/>
                  </a:moveTo>
                  <a:cubicBezTo>
                    <a:pt x="24" y="19"/>
                    <a:pt x="18" y="0"/>
                    <a:pt x="6" y="10"/>
                  </a:cubicBezTo>
                  <a:cubicBezTo>
                    <a:pt x="0" y="16"/>
                    <a:pt x="6" y="35"/>
                    <a:pt x="27" y="43"/>
                  </a:cubicBezTo>
                  <a:cubicBezTo>
                    <a:pt x="48" y="51"/>
                    <a:pt x="78" y="43"/>
                    <a:pt x="73" y="32"/>
                  </a:cubicBezTo>
                  <a:cubicBezTo>
                    <a:pt x="66" y="15"/>
                    <a:pt x="51" y="32"/>
                    <a:pt x="32" y="23"/>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1" name="Freeform 83">
              <a:extLst>
                <a:ext uri="{FF2B5EF4-FFF2-40B4-BE49-F238E27FC236}">
                  <a16:creationId xmlns:a16="http://schemas.microsoft.com/office/drawing/2014/main" id="{256167CD-CB5B-4794-9701-C728E2D17C52}"/>
                </a:ext>
              </a:extLst>
            </p:cNvPr>
            <p:cNvSpPr>
              <a:spLocks/>
            </p:cNvSpPr>
            <p:nvPr/>
          </p:nvSpPr>
          <p:spPr bwMode="auto">
            <a:xfrm>
              <a:off x="3079750" y="2130425"/>
              <a:ext cx="352425" cy="122238"/>
            </a:xfrm>
            <a:custGeom>
              <a:avLst/>
              <a:gdLst>
                <a:gd name="T0" fmla="*/ 217 w 222"/>
                <a:gd name="T1" fmla="*/ 0 h 77"/>
                <a:gd name="T2" fmla="*/ 60 w 222"/>
                <a:gd name="T3" fmla="*/ 35 h 77"/>
                <a:gd name="T4" fmla="*/ 4 w 222"/>
                <a:gd name="T5" fmla="*/ 59 h 77"/>
                <a:gd name="T6" fmla="*/ 22 w 222"/>
                <a:gd name="T7" fmla="*/ 77 h 77"/>
                <a:gd name="T8" fmla="*/ 201 w 222"/>
                <a:gd name="T9" fmla="*/ 59 h 77"/>
                <a:gd name="T10" fmla="*/ 217 w 222"/>
                <a:gd name="T11" fmla="*/ 0 h 77"/>
              </a:gdLst>
              <a:ahLst/>
              <a:cxnLst>
                <a:cxn ang="0">
                  <a:pos x="T0" y="T1"/>
                </a:cxn>
                <a:cxn ang="0">
                  <a:pos x="T2" y="T3"/>
                </a:cxn>
                <a:cxn ang="0">
                  <a:pos x="T4" y="T5"/>
                </a:cxn>
                <a:cxn ang="0">
                  <a:pos x="T6" y="T7"/>
                </a:cxn>
                <a:cxn ang="0">
                  <a:pos x="T8" y="T9"/>
                </a:cxn>
                <a:cxn ang="0">
                  <a:pos x="T10" y="T11"/>
                </a:cxn>
              </a:cxnLst>
              <a:rect l="0" t="0" r="r" b="b"/>
              <a:pathLst>
                <a:path w="222" h="77">
                  <a:moveTo>
                    <a:pt x="217" y="0"/>
                  </a:moveTo>
                  <a:cubicBezTo>
                    <a:pt x="217" y="0"/>
                    <a:pt x="119" y="22"/>
                    <a:pt x="60" y="35"/>
                  </a:cubicBezTo>
                  <a:cubicBezTo>
                    <a:pt x="0" y="48"/>
                    <a:pt x="4" y="59"/>
                    <a:pt x="4" y="59"/>
                  </a:cubicBezTo>
                  <a:cubicBezTo>
                    <a:pt x="4" y="59"/>
                    <a:pt x="2" y="76"/>
                    <a:pt x="22" y="77"/>
                  </a:cubicBezTo>
                  <a:cubicBezTo>
                    <a:pt x="22" y="77"/>
                    <a:pt x="131" y="46"/>
                    <a:pt x="201" y="59"/>
                  </a:cubicBezTo>
                  <a:cubicBezTo>
                    <a:pt x="201" y="59"/>
                    <a:pt x="222" y="11"/>
                    <a:pt x="217"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2" name="Freeform 84">
              <a:extLst>
                <a:ext uri="{FF2B5EF4-FFF2-40B4-BE49-F238E27FC236}">
                  <a16:creationId xmlns:a16="http://schemas.microsoft.com/office/drawing/2014/main" id="{A137C580-1700-4CE9-BD60-079B41234481}"/>
                </a:ext>
              </a:extLst>
            </p:cNvPr>
            <p:cNvSpPr>
              <a:spLocks/>
            </p:cNvSpPr>
            <p:nvPr/>
          </p:nvSpPr>
          <p:spPr bwMode="auto">
            <a:xfrm>
              <a:off x="3360738" y="2027238"/>
              <a:ext cx="122238" cy="261938"/>
            </a:xfrm>
            <a:custGeom>
              <a:avLst/>
              <a:gdLst>
                <a:gd name="T0" fmla="*/ 22 w 77"/>
                <a:gd name="T1" fmla="*/ 30 h 165"/>
                <a:gd name="T2" fmla="*/ 24 w 77"/>
                <a:gd name="T3" fmla="*/ 96 h 165"/>
                <a:gd name="T4" fmla="*/ 29 w 77"/>
                <a:gd name="T5" fmla="*/ 154 h 165"/>
                <a:gd name="T6" fmla="*/ 76 w 77"/>
                <a:gd name="T7" fmla="*/ 115 h 165"/>
                <a:gd name="T8" fmla="*/ 71 w 77"/>
                <a:gd name="T9" fmla="*/ 56 h 165"/>
                <a:gd name="T10" fmla="*/ 39 w 77"/>
                <a:gd name="T11" fmla="*/ 0 h 165"/>
                <a:gd name="T12" fmla="*/ 22 w 77"/>
                <a:gd name="T13" fmla="*/ 30 h 165"/>
              </a:gdLst>
              <a:ahLst/>
              <a:cxnLst>
                <a:cxn ang="0">
                  <a:pos x="T0" y="T1"/>
                </a:cxn>
                <a:cxn ang="0">
                  <a:pos x="T2" y="T3"/>
                </a:cxn>
                <a:cxn ang="0">
                  <a:pos x="T4" y="T5"/>
                </a:cxn>
                <a:cxn ang="0">
                  <a:pos x="T6" y="T7"/>
                </a:cxn>
                <a:cxn ang="0">
                  <a:pos x="T8" y="T9"/>
                </a:cxn>
                <a:cxn ang="0">
                  <a:pos x="T10" y="T11"/>
                </a:cxn>
                <a:cxn ang="0">
                  <a:pos x="T12" y="T13"/>
                </a:cxn>
              </a:cxnLst>
              <a:rect l="0" t="0" r="r" b="b"/>
              <a:pathLst>
                <a:path w="77" h="165">
                  <a:moveTo>
                    <a:pt x="22" y="30"/>
                  </a:moveTo>
                  <a:cubicBezTo>
                    <a:pt x="25" y="30"/>
                    <a:pt x="38" y="70"/>
                    <a:pt x="24" y="96"/>
                  </a:cubicBezTo>
                  <a:cubicBezTo>
                    <a:pt x="11" y="122"/>
                    <a:pt x="0" y="142"/>
                    <a:pt x="29" y="154"/>
                  </a:cubicBezTo>
                  <a:cubicBezTo>
                    <a:pt x="57" y="165"/>
                    <a:pt x="75" y="116"/>
                    <a:pt x="76" y="115"/>
                  </a:cubicBezTo>
                  <a:cubicBezTo>
                    <a:pt x="77" y="114"/>
                    <a:pt x="71" y="56"/>
                    <a:pt x="71" y="56"/>
                  </a:cubicBezTo>
                  <a:cubicBezTo>
                    <a:pt x="39" y="0"/>
                    <a:pt x="39" y="0"/>
                    <a:pt x="39" y="0"/>
                  </a:cubicBezTo>
                  <a:cubicBezTo>
                    <a:pt x="22" y="30"/>
                    <a:pt x="22" y="30"/>
                    <a:pt x="22" y="3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3" name="Freeform 85">
              <a:extLst>
                <a:ext uri="{FF2B5EF4-FFF2-40B4-BE49-F238E27FC236}">
                  <a16:creationId xmlns:a16="http://schemas.microsoft.com/office/drawing/2014/main" id="{E217A119-255D-44C4-8DAE-7EC44D30DBC4}"/>
                </a:ext>
              </a:extLst>
            </p:cNvPr>
            <p:cNvSpPr>
              <a:spLocks/>
            </p:cNvSpPr>
            <p:nvPr/>
          </p:nvSpPr>
          <p:spPr bwMode="auto">
            <a:xfrm>
              <a:off x="3367088" y="2066925"/>
              <a:ext cx="233363" cy="292100"/>
            </a:xfrm>
            <a:custGeom>
              <a:avLst/>
              <a:gdLst>
                <a:gd name="T0" fmla="*/ 58 w 147"/>
                <a:gd name="T1" fmla="*/ 137 h 184"/>
                <a:gd name="T2" fmla="*/ 70 w 147"/>
                <a:gd name="T3" fmla="*/ 178 h 184"/>
                <a:gd name="T4" fmla="*/ 143 w 147"/>
                <a:gd name="T5" fmla="*/ 157 h 184"/>
                <a:gd name="T6" fmla="*/ 55 w 147"/>
                <a:gd name="T7" fmla="*/ 26 h 184"/>
                <a:gd name="T8" fmla="*/ 32 w 147"/>
                <a:gd name="T9" fmla="*/ 79 h 184"/>
                <a:gd name="T10" fmla="*/ 26 w 147"/>
                <a:gd name="T11" fmla="*/ 46 h 184"/>
                <a:gd name="T12" fmla="*/ 4 w 147"/>
                <a:gd name="T13" fmla="*/ 100 h 184"/>
                <a:gd name="T14" fmla="*/ 36 w 147"/>
                <a:gd name="T15" fmla="*/ 136 h 184"/>
                <a:gd name="T16" fmla="*/ 58 w 147"/>
                <a:gd name="T17" fmla="*/ 13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184">
                  <a:moveTo>
                    <a:pt x="58" y="137"/>
                  </a:moveTo>
                  <a:cubicBezTo>
                    <a:pt x="58" y="139"/>
                    <a:pt x="72" y="160"/>
                    <a:pt x="70" y="178"/>
                  </a:cubicBezTo>
                  <a:cubicBezTo>
                    <a:pt x="70" y="178"/>
                    <a:pt x="123" y="184"/>
                    <a:pt x="143" y="157"/>
                  </a:cubicBezTo>
                  <a:cubicBezTo>
                    <a:pt x="143" y="157"/>
                    <a:pt x="147" y="0"/>
                    <a:pt x="55" y="26"/>
                  </a:cubicBezTo>
                  <a:cubicBezTo>
                    <a:pt x="55" y="26"/>
                    <a:pt x="44" y="83"/>
                    <a:pt x="32" y="79"/>
                  </a:cubicBezTo>
                  <a:cubicBezTo>
                    <a:pt x="23" y="76"/>
                    <a:pt x="26" y="46"/>
                    <a:pt x="26" y="46"/>
                  </a:cubicBezTo>
                  <a:cubicBezTo>
                    <a:pt x="26" y="46"/>
                    <a:pt x="7" y="84"/>
                    <a:pt x="4" y="100"/>
                  </a:cubicBezTo>
                  <a:cubicBezTo>
                    <a:pt x="0" y="117"/>
                    <a:pt x="11" y="132"/>
                    <a:pt x="36" y="136"/>
                  </a:cubicBezTo>
                  <a:cubicBezTo>
                    <a:pt x="61" y="140"/>
                    <a:pt x="58" y="137"/>
                    <a:pt x="58" y="13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4" name="Freeform 86">
              <a:extLst>
                <a:ext uri="{FF2B5EF4-FFF2-40B4-BE49-F238E27FC236}">
                  <a16:creationId xmlns:a16="http://schemas.microsoft.com/office/drawing/2014/main" id="{09C3C8E9-78C7-46D9-B3C0-7381D7619BEC}"/>
                </a:ext>
              </a:extLst>
            </p:cNvPr>
            <p:cNvSpPr>
              <a:spLocks/>
            </p:cNvSpPr>
            <p:nvPr/>
          </p:nvSpPr>
          <p:spPr bwMode="auto">
            <a:xfrm>
              <a:off x="3416300" y="2036763"/>
              <a:ext cx="1588" cy="1588"/>
            </a:xfrm>
            <a:custGeom>
              <a:avLst/>
              <a:gdLst>
                <a:gd name="T0" fmla="*/ 1 w 1"/>
                <a:gd name="T1" fmla="*/ 0 h 1"/>
                <a:gd name="T2" fmla="*/ 1 w 1"/>
                <a:gd name="T3" fmla="*/ 0 h 1"/>
                <a:gd name="T4" fmla="*/ 0 w 1"/>
                <a:gd name="T5" fmla="*/ 1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0" y="1"/>
                  </a:lnTo>
                  <a:lnTo>
                    <a:pt x="1" y="0"/>
                  </a:lnTo>
                  <a:close/>
                </a:path>
              </a:pathLst>
            </a:custGeom>
            <a:solidFill>
              <a:srgbClr val="4D79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5" name="Freeform 87">
              <a:extLst>
                <a:ext uri="{FF2B5EF4-FFF2-40B4-BE49-F238E27FC236}">
                  <a16:creationId xmlns:a16="http://schemas.microsoft.com/office/drawing/2014/main" id="{D5025DE9-6A65-4F76-B1FE-912B635766E3}"/>
                </a:ext>
              </a:extLst>
            </p:cNvPr>
            <p:cNvSpPr>
              <a:spLocks/>
            </p:cNvSpPr>
            <p:nvPr/>
          </p:nvSpPr>
          <p:spPr bwMode="auto">
            <a:xfrm>
              <a:off x="3416300" y="2036763"/>
              <a:ext cx="1588" cy="1588"/>
            </a:xfrm>
            <a:custGeom>
              <a:avLst/>
              <a:gdLst>
                <a:gd name="T0" fmla="*/ 1 w 1"/>
                <a:gd name="T1" fmla="*/ 0 h 1"/>
                <a:gd name="T2" fmla="*/ 1 w 1"/>
                <a:gd name="T3" fmla="*/ 0 h 1"/>
                <a:gd name="T4" fmla="*/ 0 w 1"/>
                <a:gd name="T5" fmla="*/ 1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6" name="Freeform 88">
              <a:extLst>
                <a:ext uri="{FF2B5EF4-FFF2-40B4-BE49-F238E27FC236}">
                  <a16:creationId xmlns:a16="http://schemas.microsoft.com/office/drawing/2014/main" id="{979211C6-C55A-41D9-B4AA-753CCC319A21}"/>
                </a:ext>
              </a:extLst>
            </p:cNvPr>
            <p:cNvSpPr>
              <a:spLocks noEditPoints="1"/>
            </p:cNvSpPr>
            <p:nvPr/>
          </p:nvSpPr>
          <p:spPr bwMode="auto">
            <a:xfrm>
              <a:off x="3395663" y="2038350"/>
              <a:ext cx="20638" cy="63500"/>
            </a:xfrm>
            <a:custGeom>
              <a:avLst/>
              <a:gdLst>
                <a:gd name="T0" fmla="*/ 0 w 13"/>
                <a:gd name="T1" fmla="*/ 23 h 40"/>
                <a:gd name="T2" fmla="*/ 6 w 13"/>
                <a:gd name="T3" fmla="*/ 40 h 40"/>
                <a:gd name="T4" fmla="*/ 6 w 13"/>
                <a:gd name="T5" fmla="*/ 40 h 40"/>
                <a:gd name="T6" fmla="*/ 0 w 13"/>
                <a:gd name="T7" fmla="*/ 23 h 40"/>
                <a:gd name="T8" fmla="*/ 0 w 13"/>
                <a:gd name="T9" fmla="*/ 23 h 40"/>
                <a:gd name="T10" fmla="*/ 0 w 13"/>
                <a:gd name="T11" fmla="*/ 23 h 40"/>
                <a:gd name="T12" fmla="*/ 0 w 13"/>
                <a:gd name="T13" fmla="*/ 23 h 40"/>
                <a:gd name="T14" fmla="*/ 0 w 13"/>
                <a:gd name="T15" fmla="*/ 23 h 40"/>
                <a:gd name="T16" fmla="*/ 0 w 13"/>
                <a:gd name="T17" fmla="*/ 23 h 40"/>
                <a:gd name="T18" fmla="*/ 0 w 13"/>
                <a:gd name="T19" fmla="*/ 23 h 40"/>
                <a:gd name="T20" fmla="*/ 0 w 13"/>
                <a:gd name="T21" fmla="*/ 23 h 40"/>
                <a:gd name="T22" fmla="*/ 0 w 13"/>
                <a:gd name="T23" fmla="*/ 23 h 40"/>
                <a:gd name="T24" fmla="*/ 0 w 13"/>
                <a:gd name="T25" fmla="*/ 23 h 40"/>
                <a:gd name="T26" fmla="*/ 0 w 13"/>
                <a:gd name="T27" fmla="*/ 23 h 40"/>
                <a:gd name="T28" fmla="*/ 0 w 13"/>
                <a:gd name="T29" fmla="*/ 23 h 40"/>
                <a:gd name="T30" fmla="*/ 0 w 13"/>
                <a:gd name="T31" fmla="*/ 23 h 40"/>
                <a:gd name="T32" fmla="*/ 0 w 13"/>
                <a:gd name="T33" fmla="*/ 23 h 40"/>
                <a:gd name="T34" fmla="*/ 0 w 13"/>
                <a:gd name="T35" fmla="*/ 23 h 40"/>
                <a:gd name="T36" fmla="*/ 0 w 13"/>
                <a:gd name="T37" fmla="*/ 23 h 40"/>
                <a:gd name="T38" fmla="*/ 0 w 13"/>
                <a:gd name="T39" fmla="*/ 23 h 40"/>
                <a:gd name="T40" fmla="*/ 0 w 13"/>
                <a:gd name="T41" fmla="*/ 23 h 40"/>
                <a:gd name="T42" fmla="*/ 0 w 13"/>
                <a:gd name="T43" fmla="*/ 23 h 40"/>
                <a:gd name="T44" fmla="*/ 0 w 13"/>
                <a:gd name="T45" fmla="*/ 23 h 40"/>
                <a:gd name="T46" fmla="*/ 0 w 13"/>
                <a:gd name="T47" fmla="*/ 23 h 40"/>
                <a:gd name="T48" fmla="*/ 0 w 13"/>
                <a:gd name="T49" fmla="*/ 23 h 40"/>
                <a:gd name="T50" fmla="*/ 0 w 13"/>
                <a:gd name="T51" fmla="*/ 23 h 40"/>
                <a:gd name="T52" fmla="*/ 0 w 13"/>
                <a:gd name="T53" fmla="*/ 23 h 40"/>
                <a:gd name="T54" fmla="*/ 0 w 13"/>
                <a:gd name="T55" fmla="*/ 23 h 40"/>
                <a:gd name="T56" fmla="*/ 0 w 13"/>
                <a:gd name="T57" fmla="*/ 23 h 40"/>
                <a:gd name="T58" fmla="*/ 0 w 13"/>
                <a:gd name="T59" fmla="*/ 23 h 40"/>
                <a:gd name="T60" fmla="*/ 0 w 13"/>
                <a:gd name="T61" fmla="*/ 23 h 40"/>
                <a:gd name="T62" fmla="*/ 0 w 13"/>
                <a:gd name="T63" fmla="*/ 23 h 40"/>
                <a:gd name="T64" fmla="*/ 0 w 13"/>
                <a:gd name="T65" fmla="*/ 23 h 40"/>
                <a:gd name="T66" fmla="*/ 0 w 13"/>
                <a:gd name="T67" fmla="*/ 23 h 40"/>
                <a:gd name="T68" fmla="*/ 13 w 13"/>
                <a:gd name="T69" fmla="*/ 0 h 40"/>
                <a:gd name="T70" fmla="*/ 0 w 13"/>
                <a:gd name="T71" fmla="*/ 23 h 40"/>
                <a:gd name="T72" fmla="*/ 0 w 13"/>
                <a:gd name="T73" fmla="*/ 23 h 40"/>
                <a:gd name="T74" fmla="*/ 13 w 13"/>
                <a:gd name="T75" fmla="*/ 0 h 40"/>
                <a:gd name="T76" fmla="*/ 13 w 13"/>
                <a:gd name="T7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 h="40">
                  <a:moveTo>
                    <a:pt x="0" y="23"/>
                  </a:moveTo>
                  <a:cubicBezTo>
                    <a:pt x="2" y="24"/>
                    <a:pt x="4" y="31"/>
                    <a:pt x="6" y="40"/>
                  </a:cubicBezTo>
                  <a:cubicBezTo>
                    <a:pt x="6" y="40"/>
                    <a:pt x="6" y="40"/>
                    <a:pt x="6" y="40"/>
                  </a:cubicBezTo>
                  <a:cubicBezTo>
                    <a:pt x="4" y="31"/>
                    <a:pt x="2" y="24"/>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13" y="0"/>
                  </a:moveTo>
                  <a:cubicBezTo>
                    <a:pt x="0" y="23"/>
                    <a:pt x="0" y="23"/>
                    <a:pt x="0" y="23"/>
                  </a:cubicBezTo>
                  <a:cubicBezTo>
                    <a:pt x="0" y="23"/>
                    <a:pt x="0" y="23"/>
                    <a:pt x="0" y="23"/>
                  </a:cubicBezTo>
                  <a:cubicBezTo>
                    <a:pt x="13" y="0"/>
                    <a:pt x="13" y="0"/>
                    <a:pt x="13" y="0"/>
                  </a:cubicBezTo>
                  <a:cubicBezTo>
                    <a:pt x="13" y="0"/>
                    <a:pt x="13" y="0"/>
                    <a:pt x="13" y="0"/>
                  </a:cubicBezTo>
                </a:path>
              </a:pathLst>
            </a:custGeom>
            <a:solidFill>
              <a:srgbClr val="E9CA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7" name="Freeform 89">
              <a:extLst>
                <a:ext uri="{FF2B5EF4-FFF2-40B4-BE49-F238E27FC236}">
                  <a16:creationId xmlns:a16="http://schemas.microsoft.com/office/drawing/2014/main" id="{8C141AEF-508F-42A7-ABD5-C1755BC73151}"/>
                </a:ext>
              </a:extLst>
            </p:cNvPr>
            <p:cNvSpPr>
              <a:spLocks/>
            </p:cNvSpPr>
            <p:nvPr/>
          </p:nvSpPr>
          <p:spPr bwMode="auto">
            <a:xfrm>
              <a:off x="3395663" y="2032000"/>
              <a:ext cx="46038" cy="69850"/>
            </a:xfrm>
            <a:custGeom>
              <a:avLst/>
              <a:gdLst>
                <a:gd name="T0" fmla="*/ 19 w 29"/>
                <a:gd name="T1" fmla="*/ 0 h 44"/>
                <a:gd name="T2" fmla="*/ 14 w 29"/>
                <a:gd name="T3" fmla="*/ 3 h 44"/>
                <a:gd name="T4" fmla="*/ 13 w 29"/>
                <a:gd name="T5" fmla="*/ 4 h 44"/>
                <a:gd name="T6" fmla="*/ 0 w 29"/>
                <a:gd name="T7" fmla="*/ 27 h 44"/>
                <a:gd name="T8" fmla="*/ 0 w 29"/>
                <a:gd name="T9" fmla="*/ 27 h 44"/>
                <a:gd name="T10" fmla="*/ 0 w 29"/>
                <a:gd name="T11" fmla="*/ 27 h 44"/>
                <a:gd name="T12" fmla="*/ 0 w 29"/>
                <a:gd name="T13" fmla="*/ 27 h 44"/>
                <a:gd name="T14" fmla="*/ 0 w 29"/>
                <a:gd name="T15" fmla="*/ 27 h 44"/>
                <a:gd name="T16" fmla="*/ 0 w 29"/>
                <a:gd name="T17" fmla="*/ 27 h 44"/>
                <a:gd name="T18" fmla="*/ 0 w 29"/>
                <a:gd name="T19" fmla="*/ 27 h 44"/>
                <a:gd name="T20" fmla="*/ 0 w 29"/>
                <a:gd name="T21" fmla="*/ 27 h 44"/>
                <a:gd name="T22" fmla="*/ 0 w 29"/>
                <a:gd name="T23" fmla="*/ 27 h 44"/>
                <a:gd name="T24" fmla="*/ 0 w 29"/>
                <a:gd name="T25" fmla="*/ 27 h 44"/>
                <a:gd name="T26" fmla="*/ 0 w 29"/>
                <a:gd name="T27" fmla="*/ 27 h 44"/>
                <a:gd name="T28" fmla="*/ 0 w 29"/>
                <a:gd name="T29" fmla="*/ 27 h 44"/>
                <a:gd name="T30" fmla="*/ 0 w 29"/>
                <a:gd name="T31" fmla="*/ 27 h 44"/>
                <a:gd name="T32" fmla="*/ 0 w 29"/>
                <a:gd name="T33" fmla="*/ 27 h 44"/>
                <a:gd name="T34" fmla="*/ 0 w 29"/>
                <a:gd name="T35" fmla="*/ 27 h 44"/>
                <a:gd name="T36" fmla="*/ 0 w 29"/>
                <a:gd name="T37" fmla="*/ 27 h 44"/>
                <a:gd name="T38" fmla="*/ 0 w 29"/>
                <a:gd name="T39" fmla="*/ 27 h 44"/>
                <a:gd name="T40" fmla="*/ 0 w 29"/>
                <a:gd name="T41" fmla="*/ 27 h 44"/>
                <a:gd name="T42" fmla="*/ 0 w 29"/>
                <a:gd name="T43" fmla="*/ 27 h 44"/>
                <a:gd name="T44" fmla="*/ 0 w 29"/>
                <a:gd name="T45" fmla="*/ 27 h 44"/>
                <a:gd name="T46" fmla="*/ 0 w 29"/>
                <a:gd name="T47" fmla="*/ 27 h 44"/>
                <a:gd name="T48" fmla="*/ 0 w 29"/>
                <a:gd name="T49" fmla="*/ 27 h 44"/>
                <a:gd name="T50" fmla="*/ 6 w 29"/>
                <a:gd name="T51" fmla="*/ 44 h 44"/>
                <a:gd name="T52" fmla="*/ 29 w 29"/>
                <a:gd name="T53" fmla="*/ 18 h 44"/>
                <a:gd name="T54" fmla="*/ 19 w 29"/>
                <a:gd name="T5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 h="44">
                  <a:moveTo>
                    <a:pt x="19" y="0"/>
                  </a:moveTo>
                  <a:cubicBezTo>
                    <a:pt x="16" y="2"/>
                    <a:pt x="14" y="3"/>
                    <a:pt x="14" y="3"/>
                  </a:cubicBezTo>
                  <a:cubicBezTo>
                    <a:pt x="13" y="4"/>
                    <a:pt x="13" y="4"/>
                    <a:pt x="13" y="4"/>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2" y="28"/>
                    <a:pt x="4" y="35"/>
                    <a:pt x="6" y="44"/>
                  </a:cubicBezTo>
                  <a:cubicBezTo>
                    <a:pt x="12" y="42"/>
                    <a:pt x="24" y="35"/>
                    <a:pt x="29" y="18"/>
                  </a:cubicBezTo>
                  <a:cubicBezTo>
                    <a:pt x="19" y="0"/>
                    <a:pt x="19" y="0"/>
                    <a:pt x="19"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8" name="Freeform 90">
              <a:extLst>
                <a:ext uri="{FF2B5EF4-FFF2-40B4-BE49-F238E27FC236}">
                  <a16:creationId xmlns:a16="http://schemas.microsoft.com/office/drawing/2014/main" id="{6EAFC0C1-B02A-497B-946F-1A7614167B07}"/>
                </a:ext>
              </a:extLst>
            </p:cNvPr>
            <p:cNvSpPr>
              <a:spLocks/>
            </p:cNvSpPr>
            <p:nvPr/>
          </p:nvSpPr>
          <p:spPr bwMode="auto">
            <a:xfrm>
              <a:off x="3287713" y="1939925"/>
              <a:ext cx="207963" cy="212725"/>
            </a:xfrm>
            <a:custGeom>
              <a:avLst/>
              <a:gdLst>
                <a:gd name="T0" fmla="*/ 26 w 131"/>
                <a:gd name="T1" fmla="*/ 9 h 134"/>
                <a:gd name="T2" fmla="*/ 20 w 131"/>
                <a:gd name="T3" fmla="*/ 82 h 134"/>
                <a:gd name="T4" fmla="*/ 32 w 131"/>
                <a:gd name="T5" fmla="*/ 79 h 134"/>
                <a:gd name="T6" fmla="*/ 91 w 131"/>
                <a:gd name="T7" fmla="*/ 73 h 134"/>
                <a:gd name="T8" fmla="*/ 84 w 131"/>
                <a:gd name="T9" fmla="*/ 11 h 134"/>
                <a:gd name="T10" fmla="*/ 66 w 131"/>
                <a:gd name="T11" fmla="*/ 1 h 134"/>
                <a:gd name="T12" fmla="*/ 26 w 131"/>
                <a:gd name="T13" fmla="*/ 9 h 134"/>
              </a:gdLst>
              <a:ahLst/>
              <a:cxnLst>
                <a:cxn ang="0">
                  <a:pos x="T0" y="T1"/>
                </a:cxn>
                <a:cxn ang="0">
                  <a:pos x="T2" y="T3"/>
                </a:cxn>
                <a:cxn ang="0">
                  <a:pos x="T4" y="T5"/>
                </a:cxn>
                <a:cxn ang="0">
                  <a:pos x="T6" y="T7"/>
                </a:cxn>
                <a:cxn ang="0">
                  <a:pos x="T8" y="T9"/>
                </a:cxn>
                <a:cxn ang="0">
                  <a:pos x="T10" y="T11"/>
                </a:cxn>
                <a:cxn ang="0">
                  <a:pos x="T12" y="T13"/>
                </a:cxn>
              </a:cxnLst>
              <a:rect l="0" t="0" r="r" b="b"/>
              <a:pathLst>
                <a:path w="131" h="134">
                  <a:moveTo>
                    <a:pt x="26" y="9"/>
                  </a:moveTo>
                  <a:cubicBezTo>
                    <a:pt x="26" y="9"/>
                    <a:pt x="0" y="45"/>
                    <a:pt x="20" y="82"/>
                  </a:cubicBezTo>
                  <a:cubicBezTo>
                    <a:pt x="32" y="79"/>
                    <a:pt x="32" y="79"/>
                    <a:pt x="32" y="79"/>
                  </a:cubicBezTo>
                  <a:cubicBezTo>
                    <a:pt x="32" y="79"/>
                    <a:pt x="52" y="134"/>
                    <a:pt x="91" y="73"/>
                  </a:cubicBezTo>
                  <a:cubicBezTo>
                    <a:pt x="131" y="12"/>
                    <a:pt x="84" y="11"/>
                    <a:pt x="84" y="11"/>
                  </a:cubicBezTo>
                  <a:cubicBezTo>
                    <a:pt x="84" y="11"/>
                    <a:pt x="70" y="2"/>
                    <a:pt x="66" y="1"/>
                  </a:cubicBezTo>
                  <a:cubicBezTo>
                    <a:pt x="62" y="0"/>
                    <a:pt x="26" y="9"/>
                    <a:pt x="26" y="9"/>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9" name="Freeform 91">
              <a:extLst>
                <a:ext uri="{FF2B5EF4-FFF2-40B4-BE49-F238E27FC236}">
                  <a16:creationId xmlns:a16="http://schemas.microsoft.com/office/drawing/2014/main" id="{62C8208D-4014-43D2-98B1-908FD01CEEAA}"/>
                </a:ext>
              </a:extLst>
            </p:cNvPr>
            <p:cNvSpPr>
              <a:spLocks/>
            </p:cNvSpPr>
            <p:nvPr/>
          </p:nvSpPr>
          <p:spPr bwMode="auto">
            <a:xfrm>
              <a:off x="3230563" y="1865313"/>
              <a:ext cx="439738" cy="328613"/>
            </a:xfrm>
            <a:custGeom>
              <a:avLst/>
              <a:gdLst>
                <a:gd name="T0" fmla="*/ 39 w 277"/>
                <a:gd name="T1" fmla="*/ 31 h 207"/>
                <a:gd name="T2" fmla="*/ 56 w 277"/>
                <a:gd name="T3" fmla="*/ 87 h 207"/>
                <a:gd name="T4" fmla="*/ 113 w 277"/>
                <a:gd name="T5" fmla="*/ 75 h 207"/>
                <a:gd name="T6" fmla="*/ 153 w 277"/>
                <a:gd name="T7" fmla="*/ 158 h 207"/>
                <a:gd name="T8" fmla="*/ 217 w 277"/>
                <a:gd name="T9" fmla="*/ 207 h 207"/>
                <a:gd name="T10" fmla="*/ 263 w 277"/>
                <a:gd name="T11" fmla="*/ 119 h 207"/>
                <a:gd name="T12" fmla="*/ 166 w 277"/>
                <a:gd name="T13" fmla="*/ 81 h 207"/>
                <a:gd name="T14" fmla="*/ 132 w 277"/>
                <a:gd name="T15" fmla="*/ 19 h 207"/>
                <a:gd name="T16" fmla="*/ 39 w 277"/>
                <a:gd name="T17" fmla="*/ 3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07">
                  <a:moveTo>
                    <a:pt x="39" y="31"/>
                  </a:moveTo>
                  <a:cubicBezTo>
                    <a:pt x="22" y="32"/>
                    <a:pt x="0" y="75"/>
                    <a:pt x="56" y="87"/>
                  </a:cubicBezTo>
                  <a:cubicBezTo>
                    <a:pt x="111" y="99"/>
                    <a:pt x="113" y="75"/>
                    <a:pt x="113" y="75"/>
                  </a:cubicBezTo>
                  <a:cubicBezTo>
                    <a:pt x="113" y="75"/>
                    <a:pt x="110" y="157"/>
                    <a:pt x="153" y="158"/>
                  </a:cubicBezTo>
                  <a:cubicBezTo>
                    <a:pt x="195" y="158"/>
                    <a:pt x="217" y="207"/>
                    <a:pt x="217" y="207"/>
                  </a:cubicBezTo>
                  <a:cubicBezTo>
                    <a:pt x="217" y="207"/>
                    <a:pt x="277" y="171"/>
                    <a:pt x="263" y="119"/>
                  </a:cubicBezTo>
                  <a:cubicBezTo>
                    <a:pt x="248" y="67"/>
                    <a:pt x="195" y="108"/>
                    <a:pt x="166" y="81"/>
                  </a:cubicBezTo>
                  <a:cubicBezTo>
                    <a:pt x="136" y="54"/>
                    <a:pt x="165" y="38"/>
                    <a:pt x="132" y="19"/>
                  </a:cubicBezTo>
                  <a:cubicBezTo>
                    <a:pt x="99" y="0"/>
                    <a:pt x="119" y="31"/>
                    <a:pt x="39" y="31"/>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0" name="Freeform 92">
              <a:extLst>
                <a:ext uri="{FF2B5EF4-FFF2-40B4-BE49-F238E27FC236}">
                  <a16:creationId xmlns:a16="http://schemas.microsoft.com/office/drawing/2014/main" id="{AFBC7C29-CD06-4ED5-9765-34025C6B87B1}"/>
                </a:ext>
              </a:extLst>
            </p:cNvPr>
            <p:cNvSpPr>
              <a:spLocks/>
            </p:cNvSpPr>
            <p:nvPr/>
          </p:nvSpPr>
          <p:spPr bwMode="auto">
            <a:xfrm>
              <a:off x="3386138" y="1976438"/>
              <a:ext cx="41275" cy="50800"/>
            </a:xfrm>
            <a:custGeom>
              <a:avLst/>
              <a:gdLst>
                <a:gd name="T0" fmla="*/ 6 w 26"/>
                <a:gd name="T1" fmla="*/ 18 h 32"/>
                <a:gd name="T2" fmla="*/ 15 w 26"/>
                <a:gd name="T3" fmla="*/ 3 h 32"/>
                <a:gd name="T4" fmla="*/ 13 w 26"/>
                <a:gd name="T5" fmla="*/ 31 h 32"/>
                <a:gd name="T6" fmla="*/ 6 w 26"/>
                <a:gd name="T7" fmla="*/ 18 h 32"/>
              </a:gdLst>
              <a:ahLst/>
              <a:cxnLst>
                <a:cxn ang="0">
                  <a:pos x="T0" y="T1"/>
                </a:cxn>
                <a:cxn ang="0">
                  <a:pos x="T2" y="T3"/>
                </a:cxn>
                <a:cxn ang="0">
                  <a:pos x="T4" y="T5"/>
                </a:cxn>
                <a:cxn ang="0">
                  <a:pos x="T6" y="T7"/>
                </a:cxn>
              </a:cxnLst>
              <a:rect l="0" t="0" r="r" b="b"/>
              <a:pathLst>
                <a:path w="26" h="32">
                  <a:moveTo>
                    <a:pt x="6" y="18"/>
                  </a:moveTo>
                  <a:cubicBezTo>
                    <a:pt x="6" y="18"/>
                    <a:pt x="3" y="0"/>
                    <a:pt x="15" y="3"/>
                  </a:cubicBezTo>
                  <a:cubicBezTo>
                    <a:pt x="26" y="6"/>
                    <a:pt x="25" y="30"/>
                    <a:pt x="13" y="31"/>
                  </a:cubicBezTo>
                  <a:cubicBezTo>
                    <a:pt x="0" y="32"/>
                    <a:pt x="6" y="18"/>
                    <a:pt x="6" y="18"/>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1" name="Freeform 93">
              <a:extLst>
                <a:ext uri="{FF2B5EF4-FFF2-40B4-BE49-F238E27FC236}">
                  <a16:creationId xmlns:a16="http://schemas.microsoft.com/office/drawing/2014/main" id="{B0AF0CDF-12A2-477E-B937-C9C44747CCB2}"/>
                </a:ext>
              </a:extLst>
            </p:cNvPr>
            <p:cNvSpPr>
              <a:spLocks/>
            </p:cNvSpPr>
            <p:nvPr/>
          </p:nvSpPr>
          <p:spPr bwMode="auto">
            <a:xfrm>
              <a:off x="3027363" y="2205038"/>
              <a:ext cx="109538" cy="73025"/>
            </a:xfrm>
            <a:custGeom>
              <a:avLst/>
              <a:gdLst>
                <a:gd name="T0" fmla="*/ 45 w 69"/>
                <a:gd name="T1" fmla="*/ 1 h 46"/>
                <a:gd name="T2" fmla="*/ 10 w 69"/>
                <a:gd name="T3" fmla="*/ 6 h 46"/>
                <a:gd name="T4" fmla="*/ 34 w 69"/>
                <a:gd name="T5" fmla="*/ 30 h 46"/>
                <a:gd name="T6" fmla="*/ 69 w 69"/>
                <a:gd name="T7" fmla="*/ 4 h 46"/>
                <a:gd name="T8" fmla="*/ 45 w 69"/>
                <a:gd name="T9" fmla="*/ 1 h 46"/>
              </a:gdLst>
              <a:ahLst/>
              <a:cxnLst>
                <a:cxn ang="0">
                  <a:pos x="T0" y="T1"/>
                </a:cxn>
                <a:cxn ang="0">
                  <a:pos x="T2" y="T3"/>
                </a:cxn>
                <a:cxn ang="0">
                  <a:pos x="T4" y="T5"/>
                </a:cxn>
                <a:cxn ang="0">
                  <a:pos x="T6" y="T7"/>
                </a:cxn>
                <a:cxn ang="0">
                  <a:pos x="T8" y="T9"/>
                </a:cxn>
              </a:cxnLst>
              <a:rect l="0" t="0" r="r" b="b"/>
              <a:pathLst>
                <a:path w="69" h="46">
                  <a:moveTo>
                    <a:pt x="45" y="1"/>
                  </a:moveTo>
                  <a:cubicBezTo>
                    <a:pt x="42" y="0"/>
                    <a:pt x="20" y="0"/>
                    <a:pt x="10" y="6"/>
                  </a:cubicBezTo>
                  <a:cubicBezTo>
                    <a:pt x="0" y="12"/>
                    <a:pt x="1" y="46"/>
                    <a:pt x="34" y="30"/>
                  </a:cubicBezTo>
                  <a:cubicBezTo>
                    <a:pt x="67" y="14"/>
                    <a:pt x="69" y="4"/>
                    <a:pt x="69" y="4"/>
                  </a:cubicBezTo>
                  <a:lnTo>
                    <a:pt x="45" y="1"/>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2" name="Freeform 94">
              <a:extLst>
                <a:ext uri="{FF2B5EF4-FFF2-40B4-BE49-F238E27FC236}">
                  <a16:creationId xmlns:a16="http://schemas.microsoft.com/office/drawing/2014/main" id="{0F5C1BE8-F057-4F53-934C-03E244D6301B}"/>
                </a:ext>
              </a:extLst>
            </p:cNvPr>
            <p:cNvSpPr>
              <a:spLocks/>
            </p:cNvSpPr>
            <p:nvPr/>
          </p:nvSpPr>
          <p:spPr bwMode="auto">
            <a:xfrm>
              <a:off x="3022600" y="1662113"/>
              <a:ext cx="196850" cy="1049338"/>
            </a:xfrm>
            <a:custGeom>
              <a:avLst/>
              <a:gdLst>
                <a:gd name="T0" fmla="*/ 0 w 124"/>
                <a:gd name="T1" fmla="*/ 572 h 662"/>
                <a:gd name="T2" fmla="*/ 19 w 124"/>
                <a:gd name="T3" fmla="*/ 662 h 662"/>
                <a:gd name="T4" fmla="*/ 65 w 124"/>
                <a:gd name="T5" fmla="*/ 579 h 662"/>
                <a:gd name="T6" fmla="*/ 124 w 124"/>
                <a:gd name="T7" fmla="*/ 26 h 662"/>
                <a:gd name="T8" fmla="*/ 56 w 124"/>
                <a:gd name="T9" fmla="*/ 25 h 662"/>
                <a:gd name="T10" fmla="*/ 0 w 124"/>
                <a:gd name="T11" fmla="*/ 572 h 662"/>
              </a:gdLst>
              <a:ahLst/>
              <a:cxnLst>
                <a:cxn ang="0">
                  <a:pos x="T0" y="T1"/>
                </a:cxn>
                <a:cxn ang="0">
                  <a:pos x="T2" y="T3"/>
                </a:cxn>
                <a:cxn ang="0">
                  <a:pos x="T4" y="T5"/>
                </a:cxn>
                <a:cxn ang="0">
                  <a:pos x="T6" y="T7"/>
                </a:cxn>
                <a:cxn ang="0">
                  <a:pos x="T8" y="T9"/>
                </a:cxn>
                <a:cxn ang="0">
                  <a:pos x="T10" y="T11"/>
                </a:cxn>
              </a:cxnLst>
              <a:rect l="0" t="0" r="r" b="b"/>
              <a:pathLst>
                <a:path w="124" h="662">
                  <a:moveTo>
                    <a:pt x="0" y="572"/>
                  </a:moveTo>
                  <a:cubicBezTo>
                    <a:pt x="19" y="662"/>
                    <a:pt x="19" y="662"/>
                    <a:pt x="19" y="662"/>
                  </a:cubicBezTo>
                  <a:cubicBezTo>
                    <a:pt x="65" y="579"/>
                    <a:pt x="65" y="579"/>
                    <a:pt x="65" y="579"/>
                  </a:cubicBezTo>
                  <a:cubicBezTo>
                    <a:pt x="65" y="579"/>
                    <a:pt x="124" y="36"/>
                    <a:pt x="124" y="26"/>
                  </a:cubicBezTo>
                  <a:cubicBezTo>
                    <a:pt x="123" y="16"/>
                    <a:pt x="65" y="0"/>
                    <a:pt x="56" y="25"/>
                  </a:cubicBezTo>
                  <a:cubicBezTo>
                    <a:pt x="46" y="50"/>
                    <a:pt x="0" y="572"/>
                    <a:pt x="0" y="572"/>
                  </a:cubicBezTo>
                </a:path>
              </a:pathLst>
            </a:custGeom>
            <a:solidFill>
              <a:srgbClr val="FFA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3" name="Freeform 95">
              <a:extLst>
                <a:ext uri="{FF2B5EF4-FFF2-40B4-BE49-F238E27FC236}">
                  <a16:creationId xmlns:a16="http://schemas.microsoft.com/office/drawing/2014/main" id="{72E3CBA7-F22C-4ACA-9DC5-0599A78D985E}"/>
                </a:ext>
              </a:extLst>
            </p:cNvPr>
            <p:cNvSpPr>
              <a:spLocks/>
            </p:cNvSpPr>
            <p:nvPr/>
          </p:nvSpPr>
          <p:spPr bwMode="auto">
            <a:xfrm>
              <a:off x="3022600" y="2474913"/>
              <a:ext cx="112713" cy="212725"/>
            </a:xfrm>
            <a:custGeom>
              <a:avLst/>
              <a:gdLst>
                <a:gd name="T0" fmla="*/ 27 w 71"/>
                <a:gd name="T1" fmla="*/ 134 h 134"/>
                <a:gd name="T2" fmla="*/ 15 w 71"/>
                <a:gd name="T3" fmla="*/ 132 h 134"/>
                <a:gd name="T4" fmla="*/ 0 w 71"/>
                <a:gd name="T5" fmla="*/ 59 h 134"/>
                <a:gd name="T6" fmla="*/ 6 w 71"/>
                <a:gd name="T7" fmla="*/ 0 h 134"/>
                <a:gd name="T8" fmla="*/ 71 w 71"/>
                <a:gd name="T9" fmla="*/ 16 h 134"/>
                <a:gd name="T10" fmla="*/ 65 w 71"/>
                <a:gd name="T11" fmla="*/ 66 h 134"/>
                <a:gd name="T12" fmla="*/ 27 w 71"/>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71" h="134">
                  <a:moveTo>
                    <a:pt x="27" y="134"/>
                  </a:moveTo>
                  <a:cubicBezTo>
                    <a:pt x="15" y="132"/>
                    <a:pt x="15" y="132"/>
                    <a:pt x="15" y="132"/>
                  </a:cubicBezTo>
                  <a:cubicBezTo>
                    <a:pt x="0" y="59"/>
                    <a:pt x="0" y="59"/>
                    <a:pt x="0" y="59"/>
                  </a:cubicBezTo>
                  <a:cubicBezTo>
                    <a:pt x="0" y="59"/>
                    <a:pt x="2" y="36"/>
                    <a:pt x="6" y="0"/>
                  </a:cubicBezTo>
                  <a:cubicBezTo>
                    <a:pt x="71" y="16"/>
                    <a:pt x="71" y="16"/>
                    <a:pt x="71" y="16"/>
                  </a:cubicBezTo>
                  <a:cubicBezTo>
                    <a:pt x="67" y="47"/>
                    <a:pt x="65" y="66"/>
                    <a:pt x="65" y="66"/>
                  </a:cubicBezTo>
                  <a:cubicBezTo>
                    <a:pt x="27" y="134"/>
                    <a:pt x="27" y="134"/>
                    <a:pt x="27" y="134"/>
                  </a:cubicBezTo>
                </a:path>
              </a:pathLst>
            </a:custGeom>
            <a:solidFill>
              <a:srgbClr val="FFDD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4" name="Freeform 96">
              <a:extLst>
                <a:ext uri="{FF2B5EF4-FFF2-40B4-BE49-F238E27FC236}">
                  <a16:creationId xmlns:a16="http://schemas.microsoft.com/office/drawing/2014/main" id="{8E9D9862-0278-4AAD-8ADD-5012B93F7DA2}"/>
                </a:ext>
              </a:extLst>
            </p:cNvPr>
            <p:cNvSpPr>
              <a:spLocks/>
            </p:cNvSpPr>
            <p:nvPr/>
          </p:nvSpPr>
          <p:spPr bwMode="auto">
            <a:xfrm>
              <a:off x="3038475" y="2643188"/>
              <a:ext cx="47625" cy="68263"/>
            </a:xfrm>
            <a:custGeom>
              <a:avLst/>
              <a:gdLst>
                <a:gd name="T0" fmla="*/ 30 w 30"/>
                <a:gd name="T1" fmla="*/ 5 h 43"/>
                <a:gd name="T2" fmla="*/ 9 w 30"/>
                <a:gd name="T3" fmla="*/ 43 h 43"/>
                <a:gd name="T4" fmla="*/ 0 w 30"/>
                <a:gd name="T5" fmla="*/ 0 h 43"/>
                <a:gd name="T6" fmla="*/ 30 w 30"/>
                <a:gd name="T7" fmla="*/ 5 h 43"/>
              </a:gdLst>
              <a:ahLst/>
              <a:cxnLst>
                <a:cxn ang="0">
                  <a:pos x="T0" y="T1"/>
                </a:cxn>
                <a:cxn ang="0">
                  <a:pos x="T2" y="T3"/>
                </a:cxn>
                <a:cxn ang="0">
                  <a:pos x="T4" y="T5"/>
                </a:cxn>
                <a:cxn ang="0">
                  <a:pos x="T6" y="T7"/>
                </a:cxn>
              </a:cxnLst>
              <a:rect l="0" t="0" r="r" b="b"/>
              <a:pathLst>
                <a:path w="30" h="43">
                  <a:moveTo>
                    <a:pt x="30" y="5"/>
                  </a:moveTo>
                  <a:lnTo>
                    <a:pt x="9" y="43"/>
                  </a:lnTo>
                  <a:lnTo>
                    <a:pt x="0" y="0"/>
                  </a:lnTo>
                  <a:lnTo>
                    <a:pt x="3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5" name="Freeform 97">
              <a:extLst>
                <a:ext uri="{FF2B5EF4-FFF2-40B4-BE49-F238E27FC236}">
                  <a16:creationId xmlns:a16="http://schemas.microsoft.com/office/drawing/2014/main" id="{B97B873D-E16D-4A71-9F4A-4441502DBFF5}"/>
                </a:ext>
              </a:extLst>
            </p:cNvPr>
            <p:cNvSpPr>
              <a:spLocks/>
            </p:cNvSpPr>
            <p:nvPr/>
          </p:nvSpPr>
          <p:spPr bwMode="auto">
            <a:xfrm>
              <a:off x="3024188" y="1792288"/>
              <a:ext cx="184150" cy="798513"/>
            </a:xfrm>
            <a:custGeom>
              <a:avLst/>
              <a:gdLst>
                <a:gd name="T0" fmla="*/ 35 w 116"/>
                <a:gd name="T1" fmla="*/ 503 h 503"/>
                <a:gd name="T2" fmla="*/ 21 w 116"/>
                <a:gd name="T3" fmla="*/ 466 h 503"/>
                <a:gd name="T4" fmla="*/ 0 w 116"/>
                <a:gd name="T5" fmla="*/ 487 h 503"/>
                <a:gd name="T6" fmla="*/ 46 w 116"/>
                <a:gd name="T7" fmla="*/ 0 h 503"/>
                <a:gd name="T8" fmla="*/ 116 w 116"/>
                <a:gd name="T9" fmla="*/ 8 h 503"/>
                <a:gd name="T10" fmla="*/ 64 w 116"/>
                <a:gd name="T11" fmla="*/ 496 h 503"/>
                <a:gd name="T12" fmla="*/ 53 w 116"/>
                <a:gd name="T13" fmla="*/ 478 h 503"/>
                <a:gd name="T14" fmla="*/ 35 w 116"/>
                <a:gd name="T15" fmla="*/ 503 h 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503">
                  <a:moveTo>
                    <a:pt x="35" y="503"/>
                  </a:moveTo>
                  <a:cubicBezTo>
                    <a:pt x="21" y="466"/>
                    <a:pt x="21" y="466"/>
                    <a:pt x="21" y="466"/>
                  </a:cubicBezTo>
                  <a:cubicBezTo>
                    <a:pt x="0" y="487"/>
                    <a:pt x="0" y="487"/>
                    <a:pt x="0" y="487"/>
                  </a:cubicBezTo>
                  <a:cubicBezTo>
                    <a:pt x="2" y="460"/>
                    <a:pt x="31" y="136"/>
                    <a:pt x="46" y="0"/>
                  </a:cubicBezTo>
                  <a:cubicBezTo>
                    <a:pt x="116" y="8"/>
                    <a:pt x="116" y="8"/>
                    <a:pt x="116" y="8"/>
                  </a:cubicBezTo>
                  <a:cubicBezTo>
                    <a:pt x="101" y="154"/>
                    <a:pt x="64" y="496"/>
                    <a:pt x="64" y="496"/>
                  </a:cubicBezTo>
                  <a:cubicBezTo>
                    <a:pt x="53" y="478"/>
                    <a:pt x="53" y="478"/>
                    <a:pt x="53" y="478"/>
                  </a:cubicBezTo>
                  <a:cubicBezTo>
                    <a:pt x="35" y="503"/>
                    <a:pt x="35" y="503"/>
                    <a:pt x="35" y="503"/>
                  </a:cubicBezTo>
                </a:path>
              </a:pathLst>
            </a:custGeom>
            <a:solidFill>
              <a:srgbClr val="78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6" name="Freeform 98">
              <a:extLst>
                <a:ext uri="{FF2B5EF4-FFF2-40B4-BE49-F238E27FC236}">
                  <a16:creationId xmlns:a16="http://schemas.microsoft.com/office/drawing/2014/main" id="{9B4BFCC7-17EB-40AB-8461-9CA201302ABB}"/>
                </a:ext>
              </a:extLst>
            </p:cNvPr>
            <p:cNvSpPr>
              <a:spLocks/>
            </p:cNvSpPr>
            <p:nvPr/>
          </p:nvSpPr>
          <p:spPr bwMode="auto">
            <a:xfrm>
              <a:off x="3024188" y="1792288"/>
              <a:ext cx="184150" cy="798513"/>
            </a:xfrm>
            <a:custGeom>
              <a:avLst/>
              <a:gdLst>
                <a:gd name="T0" fmla="*/ 35 w 116"/>
                <a:gd name="T1" fmla="*/ 503 h 503"/>
                <a:gd name="T2" fmla="*/ 21 w 116"/>
                <a:gd name="T3" fmla="*/ 466 h 503"/>
                <a:gd name="T4" fmla="*/ 0 w 116"/>
                <a:gd name="T5" fmla="*/ 487 h 503"/>
                <a:gd name="T6" fmla="*/ 46 w 116"/>
                <a:gd name="T7" fmla="*/ 0 h 503"/>
                <a:gd name="T8" fmla="*/ 116 w 116"/>
                <a:gd name="T9" fmla="*/ 8 h 503"/>
                <a:gd name="T10" fmla="*/ 64 w 116"/>
                <a:gd name="T11" fmla="*/ 496 h 503"/>
                <a:gd name="T12" fmla="*/ 53 w 116"/>
                <a:gd name="T13" fmla="*/ 478 h 503"/>
                <a:gd name="T14" fmla="*/ 35 w 116"/>
                <a:gd name="T15" fmla="*/ 503 h 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503">
                  <a:moveTo>
                    <a:pt x="35" y="503"/>
                  </a:moveTo>
                  <a:cubicBezTo>
                    <a:pt x="21" y="466"/>
                    <a:pt x="21" y="466"/>
                    <a:pt x="21" y="466"/>
                  </a:cubicBezTo>
                  <a:cubicBezTo>
                    <a:pt x="0" y="487"/>
                    <a:pt x="0" y="487"/>
                    <a:pt x="0" y="487"/>
                  </a:cubicBezTo>
                  <a:cubicBezTo>
                    <a:pt x="2" y="460"/>
                    <a:pt x="31" y="136"/>
                    <a:pt x="46" y="0"/>
                  </a:cubicBezTo>
                  <a:cubicBezTo>
                    <a:pt x="116" y="8"/>
                    <a:pt x="116" y="8"/>
                    <a:pt x="116" y="8"/>
                  </a:cubicBezTo>
                  <a:cubicBezTo>
                    <a:pt x="101" y="154"/>
                    <a:pt x="64" y="496"/>
                    <a:pt x="64" y="496"/>
                  </a:cubicBezTo>
                  <a:cubicBezTo>
                    <a:pt x="53" y="478"/>
                    <a:pt x="53" y="478"/>
                    <a:pt x="53" y="478"/>
                  </a:cubicBezTo>
                  <a:cubicBezTo>
                    <a:pt x="35" y="503"/>
                    <a:pt x="35" y="503"/>
                    <a:pt x="35" y="503"/>
                  </a:cubicBezTo>
                </a:path>
              </a:pathLst>
            </a:custGeom>
            <a:solidFill>
              <a:srgbClr val="2A9A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7" name="Freeform 99">
              <a:extLst>
                <a:ext uri="{FF2B5EF4-FFF2-40B4-BE49-F238E27FC236}">
                  <a16:creationId xmlns:a16="http://schemas.microsoft.com/office/drawing/2014/main" id="{51AD161D-5470-46ED-BB7A-AFD09BED0625}"/>
                </a:ext>
              </a:extLst>
            </p:cNvPr>
            <p:cNvSpPr>
              <a:spLocks/>
            </p:cNvSpPr>
            <p:nvPr/>
          </p:nvSpPr>
          <p:spPr bwMode="auto">
            <a:xfrm>
              <a:off x="3057525" y="1797050"/>
              <a:ext cx="131763" cy="793750"/>
            </a:xfrm>
            <a:custGeom>
              <a:avLst/>
              <a:gdLst>
                <a:gd name="T0" fmla="*/ 78 w 83"/>
                <a:gd name="T1" fmla="*/ 3 h 500"/>
                <a:gd name="T2" fmla="*/ 83 w 83"/>
                <a:gd name="T3" fmla="*/ 4 h 500"/>
                <a:gd name="T4" fmla="*/ 59 w 83"/>
                <a:gd name="T5" fmla="*/ 273 h 500"/>
                <a:gd name="T6" fmla="*/ 37 w 83"/>
                <a:gd name="T7" fmla="*/ 483 h 500"/>
                <a:gd name="T8" fmla="*/ 32 w 83"/>
                <a:gd name="T9" fmla="*/ 475 h 500"/>
                <a:gd name="T10" fmla="*/ 14 w 83"/>
                <a:gd name="T11" fmla="*/ 500 h 500"/>
                <a:gd name="T12" fmla="*/ 0 w 83"/>
                <a:gd name="T13" fmla="*/ 463 h 500"/>
                <a:gd name="T14" fmla="*/ 52 w 83"/>
                <a:gd name="T15" fmla="*/ 0 h 500"/>
                <a:gd name="T16" fmla="*/ 78 w 83"/>
                <a:gd name="T17" fmla="*/ 3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500">
                  <a:moveTo>
                    <a:pt x="78" y="3"/>
                  </a:moveTo>
                  <a:lnTo>
                    <a:pt x="83" y="4"/>
                  </a:lnTo>
                  <a:lnTo>
                    <a:pt x="59" y="273"/>
                  </a:lnTo>
                  <a:lnTo>
                    <a:pt x="37" y="483"/>
                  </a:lnTo>
                  <a:lnTo>
                    <a:pt x="32" y="475"/>
                  </a:lnTo>
                  <a:lnTo>
                    <a:pt x="14" y="500"/>
                  </a:lnTo>
                  <a:lnTo>
                    <a:pt x="0" y="463"/>
                  </a:lnTo>
                  <a:lnTo>
                    <a:pt x="52" y="0"/>
                  </a:lnTo>
                  <a:lnTo>
                    <a:pt x="78" y="3"/>
                  </a:lnTo>
                  <a:close/>
                </a:path>
              </a:pathLst>
            </a:custGeom>
            <a:solidFill>
              <a:srgbClr val="66C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8" name="Freeform 100">
              <a:extLst>
                <a:ext uri="{FF2B5EF4-FFF2-40B4-BE49-F238E27FC236}">
                  <a16:creationId xmlns:a16="http://schemas.microsoft.com/office/drawing/2014/main" id="{EE967AD5-CA87-4283-866A-553C8B47A349}"/>
                </a:ext>
              </a:extLst>
            </p:cNvPr>
            <p:cNvSpPr>
              <a:spLocks/>
            </p:cNvSpPr>
            <p:nvPr/>
          </p:nvSpPr>
          <p:spPr bwMode="auto">
            <a:xfrm>
              <a:off x="3057525" y="1797050"/>
              <a:ext cx="131763" cy="793750"/>
            </a:xfrm>
            <a:custGeom>
              <a:avLst/>
              <a:gdLst>
                <a:gd name="T0" fmla="*/ 78 w 83"/>
                <a:gd name="T1" fmla="*/ 3 h 500"/>
                <a:gd name="T2" fmla="*/ 83 w 83"/>
                <a:gd name="T3" fmla="*/ 4 h 500"/>
                <a:gd name="T4" fmla="*/ 59 w 83"/>
                <a:gd name="T5" fmla="*/ 273 h 500"/>
                <a:gd name="T6" fmla="*/ 37 w 83"/>
                <a:gd name="T7" fmla="*/ 483 h 500"/>
                <a:gd name="T8" fmla="*/ 32 w 83"/>
                <a:gd name="T9" fmla="*/ 475 h 500"/>
                <a:gd name="T10" fmla="*/ 14 w 83"/>
                <a:gd name="T11" fmla="*/ 500 h 500"/>
                <a:gd name="T12" fmla="*/ 0 w 83"/>
                <a:gd name="T13" fmla="*/ 463 h 500"/>
                <a:gd name="T14" fmla="*/ 52 w 83"/>
                <a:gd name="T15" fmla="*/ 0 h 500"/>
                <a:gd name="T16" fmla="*/ 78 w 83"/>
                <a:gd name="T17" fmla="*/ 3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500">
                  <a:moveTo>
                    <a:pt x="78" y="3"/>
                  </a:moveTo>
                  <a:lnTo>
                    <a:pt x="83" y="4"/>
                  </a:lnTo>
                  <a:lnTo>
                    <a:pt x="59" y="273"/>
                  </a:lnTo>
                  <a:lnTo>
                    <a:pt x="37" y="483"/>
                  </a:lnTo>
                  <a:lnTo>
                    <a:pt x="32" y="475"/>
                  </a:lnTo>
                  <a:lnTo>
                    <a:pt x="14" y="500"/>
                  </a:lnTo>
                  <a:lnTo>
                    <a:pt x="0" y="463"/>
                  </a:lnTo>
                  <a:lnTo>
                    <a:pt x="52" y="0"/>
                  </a:lnTo>
                  <a:lnTo>
                    <a:pt x="78"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9" name="Freeform 101">
              <a:extLst>
                <a:ext uri="{FF2B5EF4-FFF2-40B4-BE49-F238E27FC236}">
                  <a16:creationId xmlns:a16="http://schemas.microsoft.com/office/drawing/2014/main" id="{45B63A7F-02B0-41B8-A393-256A9C4A9BAE}"/>
                </a:ext>
              </a:extLst>
            </p:cNvPr>
            <p:cNvSpPr>
              <a:spLocks/>
            </p:cNvSpPr>
            <p:nvPr/>
          </p:nvSpPr>
          <p:spPr bwMode="auto">
            <a:xfrm>
              <a:off x="3108325" y="1784350"/>
              <a:ext cx="103188" cy="795338"/>
            </a:xfrm>
            <a:custGeom>
              <a:avLst/>
              <a:gdLst>
                <a:gd name="T0" fmla="*/ 0 w 65"/>
                <a:gd name="T1" fmla="*/ 483 h 501"/>
                <a:gd name="T2" fmla="*/ 49 w 65"/>
                <a:gd name="T3" fmla="*/ 0 h 501"/>
                <a:gd name="T4" fmla="*/ 64 w 65"/>
                <a:gd name="T5" fmla="*/ 7 h 501"/>
                <a:gd name="T6" fmla="*/ 11 w 65"/>
                <a:gd name="T7" fmla="*/ 501 h 501"/>
                <a:gd name="T8" fmla="*/ 0 w 65"/>
                <a:gd name="T9" fmla="*/ 483 h 501"/>
              </a:gdLst>
              <a:ahLst/>
              <a:cxnLst>
                <a:cxn ang="0">
                  <a:pos x="T0" y="T1"/>
                </a:cxn>
                <a:cxn ang="0">
                  <a:pos x="T2" y="T3"/>
                </a:cxn>
                <a:cxn ang="0">
                  <a:pos x="T4" y="T5"/>
                </a:cxn>
                <a:cxn ang="0">
                  <a:pos x="T6" y="T7"/>
                </a:cxn>
                <a:cxn ang="0">
                  <a:pos x="T8" y="T9"/>
                </a:cxn>
              </a:cxnLst>
              <a:rect l="0" t="0" r="r" b="b"/>
              <a:pathLst>
                <a:path w="65" h="501">
                  <a:moveTo>
                    <a:pt x="0" y="483"/>
                  </a:moveTo>
                  <a:cubicBezTo>
                    <a:pt x="49" y="0"/>
                    <a:pt x="49" y="0"/>
                    <a:pt x="49" y="0"/>
                  </a:cubicBezTo>
                  <a:cubicBezTo>
                    <a:pt x="57" y="3"/>
                    <a:pt x="64" y="4"/>
                    <a:pt x="64" y="7"/>
                  </a:cubicBezTo>
                  <a:cubicBezTo>
                    <a:pt x="65" y="16"/>
                    <a:pt x="11" y="501"/>
                    <a:pt x="11" y="501"/>
                  </a:cubicBezTo>
                  <a:cubicBezTo>
                    <a:pt x="0" y="483"/>
                    <a:pt x="0" y="483"/>
                    <a:pt x="0" y="483"/>
                  </a:cubicBezTo>
                </a:path>
              </a:pathLst>
            </a:custGeom>
            <a:solidFill>
              <a:srgbClr val="78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0" name="Freeform 102">
              <a:extLst>
                <a:ext uri="{FF2B5EF4-FFF2-40B4-BE49-F238E27FC236}">
                  <a16:creationId xmlns:a16="http://schemas.microsoft.com/office/drawing/2014/main" id="{03D7E9E3-A4C2-4515-9398-9D2600DCEE81}"/>
                </a:ext>
              </a:extLst>
            </p:cNvPr>
            <p:cNvSpPr>
              <a:spLocks/>
            </p:cNvSpPr>
            <p:nvPr/>
          </p:nvSpPr>
          <p:spPr bwMode="auto">
            <a:xfrm>
              <a:off x="3108325" y="1784350"/>
              <a:ext cx="101600" cy="795338"/>
            </a:xfrm>
            <a:custGeom>
              <a:avLst/>
              <a:gdLst>
                <a:gd name="T0" fmla="*/ 49 w 64"/>
                <a:gd name="T1" fmla="*/ 0 h 501"/>
                <a:gd name="T2" fmla="*/ 48 w 64"/>
                <a:gd name="T3" fmla="*/ 11 h 501"/>
                <a:gd name="T4" fmla="*/ 0 w 64"/>
                <a:gd name="T5" fmla="*/ 483 h 501"/>
                <a:gd name="T6" fmla="*/ 11 w 64"/>
                <a:gd name="T7" fmla="*/ 501 h 501"/>
                <a:gd name="T8" fmla="*/ 64 w 64"/>
                <a:gd name="T9" fmla="*/ 7 h 501"/>
                <a:gd name="T10" fmla="*/ 64 w 64"/>
                <a:gd name="T11" fmla="*/ 7 h 501"/>
                <a:gd name="T12" fmla="*/ 49 w 64"/>
                <a:gd name="T13" fmla="*/ 0 h 501"/>
              </a:gdLst>
              <a:ahLst/>
              <a:cxnLst>
                <a:cxn ang="0">
                  <a:pos x="T0" y="T1"/>
                </a:cxn>
                <a:cxn ang="0">
                  <a:pos x="T2" y="T3"/>
                </a:cxn>
                <a:cxn ang="0">
                  <a:pos x="T4" y="T5"/>
                </a:cxn>
                <a:cxn ang="0">
                  <a:pos x="T6" y="T7"/>
                </a:cxn>
                <a:cxn ang="0">
                  <a:pos x="T8" y="T9"/>
                </a:cxn>
                <a:cxn ang="0">
                  <a:pos x="T10" y="T11"/>
                </a:cxn>
                <a:cxn ang="0">
                  <a:pos x="T12" y="T13"/>
                </a:cxn>
              </a:cxnLst>
              <a:rect l="0" t="0" r="r" b="b"/>
              <a:pathLst>
                <a:path w="64" h="501">
                  <a:moveTo>
                    <a:pt x="49" y="0"/>
                  </a:moveTo>
                  <a:cubicBezTo>
                    <a:pt x="48" y="11"/>
                    <a:pt x="48" y="11"/>
                    <a:pt x="48" y="11"/>
                  </a:cubicBezTo>
                  <a:cubicBezTo>
                    <a:pt x="0" y="483"/>
                    <a:pt x="0" y="483"/>
                    <a:pt x="0" y="483"/>
                  </a:cubicBezTo>
                  <a:cubicBezTo>
                    <a:pt x="11" y="501"/>
                    <a:pt x="11" y="501"/>
                    <a:pt x="11" y="501"/>
                  </a:cubicBezTo>
                  <a:cubicBezTo>
                    <a:pt x="11" y="501"/>
                    <a:pt x="64" y="22"/>
                    <a:pt x="64" y="7"/>
                  </a:cubicBezTo>
                  <a:cubicBezTo>
                    <a:pt x="64" y="7"/>
                    <a:pt x="64" y="7"/>
                    <a:pt x="64" y="7"/>
                  </a:cubicBezTo>
                  <a:cubicBezTo>
                    <a:pt x="64" y="4"/>
                    <a:pt x="57" y="3"/>
                    <a:pt x="49" y="0"/>
                  </a:cubicBezTo>
                </a:path>
              </a:pathLst>
            </a:custGeom>
            <a:solidFill>
              <a:srgbClr val="64AB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1" name="Freeform 103">
              <a:extLst>
                <a:ext uri="{FF2B5EF4-FFF2-40B4-BE49-F238E27FC236}">
                  <a16:creationId xmlns:a16="http://schemas.microsoft.com/office/drawing/2014/main" id="{CE98EB75-694F-4E2D-BEA1-0CDBF63C4F9F}"/>
                </a:ext>
              </a:extLst>
            </p:cNvPr>
            <p:cNvSpPr>
              <a:spLocks/>
            </p:cNvSpPr>
            <p:nvPr/>
          </p:nvSpPr>
          <p:spPr bwMode="auto">
            <a:xfrm>
              <a:off x="3094038" y="1762125"/>
              <a:ext cx="119063" cy="61913"/>
            </a:xfrm>
            <a:custGeom>
              <a:avLst/>
              <a:gdLst>
                <a:gd name="T0" fmla="*/ 75 w 75"/>
                <a:gd name="T1" fmla="*/ 6 h 39"/>
                <a:gd name="T2" fmla="*/ 71 w 75"/>
                <a:gd name="T3" fmla="*/ 39 h 39"/>
                <a:gd name="T4" fmla="*/ 0 w 75"/>
                <a:gd name="T5" fmla="*/ 35 h 39"/>
                <a:gd name="T6" fmla="*/ 4 w 75"/>
                <a:gd name="T7" fmla="*/ 3 h 39"/>
                <a:gd name="T8" fmla="*/ 75 w 75"/>
                <a:gd name="T9" fmla="*/ 6 h 39"/>
              </a:gdLst>
              <a:ahLst/>
              <a:cxnLst>
                <a:cxn ang="0">
                  <a:pos x="T0" y="T1"/>
                </a:cxn>
                <a:cxn ang="0">
                  <a:pos x="T2" y="T3"/>
                </a:cxn>
                <a:cxn ang="0">
                  <a:pos x="T4" y="T5"/>
                </a:cxn>
                <a:cxn ang="0">
                  <a:pos x="T6" y="T7"/>
                </a:cxn>
                <a:cxn ang="0">
                  <a:pos x="T8" y="T9"/>
                </a:cxn>
              </a:cxnLst>
              <a:rect l="0" t="0" r="r" b="b"/>
              <a:pathLst>
                <a:path w="75" h="39">
                  <a:moveTo>
                    <a:pt x="75" y="6"/>
                  </a:moveTo>
                  <a:cubicBezTo>
                    <a:pt x="74" y="16"/>
                    <a:pt x="72" y="27"/>
                    <a:pt x="71" y="39"/>
                  </a:cubicBezTo>
                  <a:cubicBezTo>
                    <a:pt x="55" y="37"/>
                    <a:pt x="21" y="33"/>
                    <a:pt x="0" y="35"/>
                  </a:cubicBezTo>
                  <a:cubicBezTo>
                    <a:pt x="2" y="23"/>
                    <a:pt x="3" y="12"/>
                    <a:pt x="4" y="3"/>
                  </a:cubicBezTo>
                  <a:cubicBezTo>
                    <a:pt x="21" y="1"/>
                    <a:pt x="52" y="0"/>
                    <a:pt x="75" y="6"/>
                  </a:cubicBezTo>
                  <a:close/>
                </a:path>
              </a:pathLst>
            </a:custGeom>
            <a:solidFill>
              <a:srgbClr val="4F8D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2" name="Freeform 104">
              <a:extLst>
                <a:ext uri="{FF2B5EF4-FFF2-40B4-BE49-F238E27FC236}">
                  <a16:creationId xmlns:a16="http://schemas.microsoft.com/office/drawing/2014/main" id="{A9C024F6-607C-49CA-A17B-D97F5D9A4C75}"/>
                </a:ext>
              </a:extLst>
            </p:cNvPr>
            <p:cNvSpPr>
              <a:spLocks/>
            </p:cNvSpPr>
            <p:nvPr/>
          </p:nvSpPr>
          <p:spPr bwMode="auto">
            <a:xfrm>
              <a:off x="3065463" y="2254250"/>
              <a:ext cx="111125" cy="66675"/>
            </a:xfrm>
            <a:custGeom>
              <a:avLst/>
              <a:gdLst>
                <a:gd name="T0" fmla="*/ 62 w 70"/>
                <a:gd name="T1" fmla="*/ 24 h 42"/>
                <a:gd name="T2" fmla="*/ 52 w 70"/>
                <a:gd name="T3" fmla="*/ 4 h 42"/>
                <a:gd name="T4" fmla="*/ 17 w 70"/>
                <a:gd name="T5" fmla="*/ 38 h 42"/>
                <a:gd name="T6" fmla="*/ 60 w 70"/>
                <a:gd name="T7" fmla="*/ 32 h 42"/>
                <a:gd name="T8" fmla="*/ 62 w 70"/>
                <a:gd name="T9" fmla="*/ 24 h 42"/>
              </a:gdLst>
              <a:ahLst/>
              <a:cxnLst>
                <a:cxn ang="0">
                  <a:pos x="T0" y="T1"/>
                </a:cxn>
                <a:cxn ang="0">
                  <a:pos x="T2" y="T3"/>
                </a:cxn>
                <a:cxn ang="0">
                  <a:pos x="T4" y="T5"/>
                </a:cxn>
                <a:cxn ang="0">
                  <a:pos x="T6" y="T7"/>
                </a:cxn>
                <a:cxn ang="0">
                  <a:pos x="T8" y="T9"/>
                </a:cxn>
              </a:cxnLst>
              <a:rect l="0" t="0" r="r" b="b"/>
              <a:pathLst>
                <a:path w="70" h="42">
                  <a:moveTo>
                    <a:pt x="62" y="24"/>
                  </a:moveTo>
                  <a:cubicBezTo>
                    <a:pt x="63" y="22"/>
                    <a:pt x="64" y="7"/>
                    <a:pt x="52" y="4"/>
                  </a:cubicBezTo>
                  <a:cubicBezTo>
                    <a:pt x="39" y="0"/>
                    <a:pt x="0" y="35"/>
                    <a:pt x="17" y="38"/>
                  </a:cubicBezTo>
                  <a:cubicBezTo>
                    <a:pt x="34" y="42"/>
                    <a:pt x="50" y="29"/>
                    <a:pt x="60" y="32"/>
                  </a:cubicBezTo>
                  <a:cubicBezTo>
                    <a:pt x="70" y="35"/>
                    <a:pt x="62" y="24"/>
                    <a:pt x="62" y="24"/>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3" name="Freeform 105">
              <a:extLst>
                <a:ext uri="{FF2B5EF4-FFF2-40B4-BE49-F238E27FC236}">
                  <a16:creationId xmlns:a16="http://schemas.microsoft.com/office/drawing/2014/main" id="{C6AC77BA-90E6-4145-AE63-4532D4EB6D21}"/>
                </a:ext>
              </a:extLst>
            </p:cNvPr>
            <p:cNvSpPr>
              <a:spLocks/>
            </p:cNvSpPr>
            <p:nvPr/>
          </p:nvSpPr>
          <p:spPr bwMode="auto">
            <a:xfrm>
              <a:off x="3148013" y="2112963"/>
              <a:ext cx="398463" cy="293688"/>
            </a:xfrm>
            <a:custGeom>
              <a:avLst/>
              <a:gdLst>
                <a:gd name="T0" fmla="*/ 193 w 251"/>
                <a:gd name="T1" fmla="*/ 0 h 185"/>
                <a:gd name="T2" fmla="*/ 106 w 251"/>
                <a:gd name="T3" fmla="*/ 119 h 185"/>
                <a:gd name="T4" fmla="*/ 12 w 251"/>
                <a:gd name="T5" fmla="*/ 100 h 185"/>
                <a:gd name="T6" fmla="*/ 3 w 251"/>
                <a:gd name="T7" fmla="*/ 124 h 185"/>
                <a:gd name="T8" fmla="*/ 168 w 251"/>
                <a:gd name="T9" fmla="*/ 144 h 185"/>
                <a:gd name="T10" fmla="*/ 244 w 251"/>
                <a:gd name="T11" fmla="*/ 64 h 185"/>
                <a:gd name="T12" fmla="*/ 193 w 251"/>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251" h="185">
                  <a:moveTo>
                    <a:pt x="193" y="0"/>
                  </a:moveTo>
                  <a:cubicBezTo>
                    <a:pt x="193" y="0"/>
                    <a:pt x="192" y="120"/>
                    <a:pt x="106" y="119"/>
                  </a:cubicBezTo>
                  <a:cubicBezTo>
                    <a:pt x="21" y="118"/>
                    <a:pt x="12" y="100"/>
                    <a:pt x="12" y="100"/>
                  </a:cubicBezTo>
                  <a:cubicBezTo>
                    <a:pt x="12" y="100"/>
                    <a:pt x="0" y="114"/>
                    <a:pt x="3" y="124"/>
                  </a:cubicBezTo>
                  <a:cubicBezTo>
                    <a:pt x="3" y="124"/>
                    <a:pt x="85" y="185"/>
                    <a:pt x="168" y="144"/>
                  </a:cubicBezTo>
                  <a:cubicBezTo>
                    <a:pt x="251" y="103"/>
                    <a:pt x="244" y="64"/>
                    <a:pt x="244" y="64"/>
                  </a:cubicBezTo>
                  <a:lnTo>
                    <a:pt x="193"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4" name="Freeform 106">
              <a:extLst>
                <a:ext uri="{FF2B5EF4-FFF2-40B4-BE49-F238E27FC236}">
                  <a16:creationId xmlns:a16="http://schemas.microsoft.com/office/drawing/2014/main" id="{6132A710-1916-4E6B-A74D-79D5BB5F26DF}"/>
                </a:ext>
              </a:extLst>
            </p:cNvPr>
            <p:cNvSpPr>
              <a:spLocks/>
            </p:cNvSpPr>
            <p:nvPr/>
          </p:nvSpPr>
          <p:spPr bwMode="auto">
            <a:xfrm>
              <a:off x="7881938" y="4764088"/>
              <a:ext cx="1927225" cy="446088"/>
            </a:xfrm>
            <a:custGeom>
              <a:avLst/>
              <a:gdLst>
                <a:gd name="T0" fmla="*/ 1158 w 1214"/>
                <a:gd name="T1" fmla="*/ 191 h 282"/>
                <a:gd name="T2" fmla="*/ 1212 w 1214"/>
                <a:gd name="T3" fmla="*/ 23 h 282"/>
                <a:gd name="T4" fmla="*/ 771 w 1214"/>
                <a:gd name="T5" fmla="*/ 0 h 282"/>
                <a:gd name="T6" fmla="*/ 94 w 1214"/>
                <a:gd name="T7" fmla="*/ 231 h 282"/>
                <a:gd name="T8" fmla="*/ 0 w 1214"/>
                <a:gd name="T9" fmla="*/ 273 h 282"/>
                <a:gd name="T10" fmla="*/ 397 w 1214"/>
                <a:gd name="T11" fmla="*/ 282 h 282"/>
                <a:gd name="T12" fmla="*/ 872 w 1214"/>
                <a:gd name="T13" fmla="*/ 264 h 282"/>
                <a:gd name="T14" fmla="*/ 1158 w 1214"/>
                <a:gd name="T15" fmla="*/ 191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4" h="282">
                  <a:moveTo>
                    <a:pt x="1158" y="191"/>
                  </a:moveTo>
                  <a:cubicBezTo>
                    <a:pt x="1164" y="167"/>
                    <a:pt x="1211" y="35"/>
                    <a:pt x="1212" y="23"/>
                  </a:cubicBezTo>
                  <a:cubicBezTo>
                    <a:pt x="1214" y="10"/>
                    <a:pt x="771" y="0"/>
                    <a:pt x="771" y="0"/>
                  </a:cubicBezTo>
                  <a:cubicBezTo>
                    <a:pt x="94" y="231"/>
                    <a:pt x="94" y="231"/>
                    <a:pt x="94" y="231"/>
                  </a:cubicBezTo>
                  <a:cubicBezTo>
                    <a:pt x="0" y="273"/>
                    <a:pt x="0" y="273"/>
                    <a:pt x="0" y="273"/>
                  </a:cubicBezTo>
                  <a:cubicBezTo>
                    <a:pt x="397" y="282"/>
                    <a:pt x="397" y="282"/>
                    <a:pt x="397" y="282"/>
                  </a:cubicBezTo>
                  <a:cubicBezTo>
                    <a:pt x="397" y="282"/>
                    <a:pt x="854" y="263"/>
                    <a:pt x="872" y="264"/>
                  </a:cubicBezTo>
                  <a:cubicBezTo>
                    <a:pt x="889" y="265"/>
                    <a:pt x="1158" y="191"/>
                    <a:pt x="1158" y="191"/>
                  </a:cubicBezTo>
                </a:path>
              </a:pathLst>
            </a:custGeom>
            <a:solidFill>
              <a:srgbClr val="FFB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5" name="Freeform 107">
              <a:extLst>
                <a:ext uri="{FF2B5EF4-FFF2-40B4-BE49-F238E27FC236}">
                  <a16:creationId xmlns:a16="http://schemas.microsoft.com/office/drawing/2014/main" id="{A815D7B6-AB60-4DE4-93B2-473807890A46}"/>
                </a:ext>
              </a:extLst>
            </p:cNvPr>
            <p:cNvSpPr>
              <a:spLocks/>
            </p:cNvSpPr>
            <p:nvPr/>
          </p:nvSpPr>
          <p:spPr bwMode="auto">
            <a:xfrm>
              <a:off x="7881938" y="4800600"/>
              <a:ext cx="1924050" cy="409575"/>
            </a:xfrm>
            <a:custGeom>
              <a:avLst/>
              <a:gdLst>
                <a:gd name="T0" fmla="*/ 1212 w 1212"/>
                <a:gd name="T1" fmla="*/ 0 h 259"/>
                <a:gd name="T2" fmla="*/ 1212 w 1212"/>
                <a:gd name="T3" fmla="*/ 0 h 259"/>
                <a:gd name="T4" fmla="*/ 0 w 1212"/>
                <a:gd name="T5" fmla="*/ 250 h 259"/>
                <a:gd name="T6" fmla="*/ 0 w 1212"/>
                <a:gd name="T7" fmla="*/ 250 h 259"/>
                <a:gd name="T8" fmla="*/ 397 w 1212"/>
                <a:gd name="T9" fmla="*/ 259 h 259"/>
                <a:gd name="T10" fmla="*/ 870 w 1212"/>
                <a:gd name="T11" fmla="*/ 241 h 259"/>
                <a:gd name="T12" fmla="*/ 872 w 1212"/>
                <a:gd name="T13" fmla="*/ 241 h 259"/>
                <a:gd name="T14" fmla="*/ 872 w 1212"/>
                <a:gd name="T15" fmla="*/ 241 h 259"/>
                <a:gd name="T16" fmla="*/ 1158 w 1212"/>
                <a:gd name="T17" fmla="*/ 168 h 259"/>
                <a:gd name="T18" fmla="*/ 1212 w 1212"/>
                <a:gd name="T19" fmla="*/ 0 h 259"/>
                <a:gd name="T20" fmla="*/ 1212 w 1212"/>
                <a:gd name="T21"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2" h="259">
                  <a:moveTo>
                    <a:pt x="1212" y="0"/>
                  </a:moveTo>
                  <a:cubicBezTo>
                    <a:pt x="1212" y="0"/>
                    <a:pt x="1212" y="0"/>
                    <a:pt x="1212" y="0"/>
                  </a:cubicBezTo>
                  <a:cubicBezTo>
                    <a:pt x="1195" y="8"/>
                    <a:pt x="61" y="243"/>
                    <a:pt x="0" y="250"/>
                  </a:cubicBezTo>
                  <a:cubicBezTo>
                    <a:pt x="0" y="250"/>
                    <a:pt x="0" y="250"/>
                    <a:pt x="0" y="250"/>
                  </a:cubicBezTo>
                  <a:cubicBezTo>
                    <a:pt x="397" y="259"/>
                    <a:pt x="397" y="259"/>
                    <a:pt x="397" y="259"/>
                  </a:cubicBezTo>
                  <a:cubicBezTo>
                    <a:pt x="397" y="259"/>
                    <a:pt x="837" y="241"/>
                    <a:pt x="870" y="241"/>
                  </a:cubicBezTo>
                  <a:cubicBezTo>
                    <a:pt x="871" y="241"/>
                    <a:pt x="871" y="241"/>
                    <a:pt x="872" y="241"/>
                  </a:cubicBezTo>
                  <a:cubicBezTo>
                    <a:pt x="872" y="241"/>
                    <a:pt x="872" y="241"/>
                    <a:pt x="872" y="241"/>
                  </a:cubicBezTo>
                  <a:cubicBezTo>
                    <a:pt x="892" y="241"/>
                    <a:pt x="1158" y="168"/>
                    <a:pt x="1158" y="168"/>
                  </a:cubicBezTo>
                  <a:cubicBezTo>
                    <a:pt x="1164" y="144"/>
                    <a:pt x="1211" y="12"/>
                    <a:pt x="1212" y="0"/>
                  </a:cubicBezTo>
                  <a:cubicBezTo>
                    <a:pt x="1212" y="0"/>
                    <a:pt x="1212" y="0"/>
                    <a:pt x="1212"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6" name="Freeform 108">
              <a:extLst>
                <a:ext uri="{FF2B5EF4-FFF2-40B4-BE49-F238E27FC236}">
                  <a16:creationId xmlns:a16="http://schemas.microsoft.com/office/drawing/2014/main" id="{DBABC86F-3E38-48CC-B67F-B41B3B5A77FC}"/>
                </a:ext>
              </a:extLst>
            </p:cNvPr>
            <p:cNvSpPr>
              <a:spLocks/>
            </p:cNvSpPr>
            <p:nvPr/>
          </p:nvSpPr>
          <p:spPr bwMode="auto">
            <a:xfrm>
              <a:off x="7834313" y="4206875"/>
              <a:ext cx="1990725" cy="995363"/>
            </a:xfrm>
            <a:custGeom>
              <a:avLst/>
              <a:gdLst>
                <a:gd name="T0" fmla="*/ 1242 w 1254"/>
                <a:gd name="T1" fmla="*/ 374 h 628"/>
                <a:gd name="T2" fmla="*/ 1160 w 1254"/>
                <a:gd name="T3" fmla="*/ 3 h 628"/>
                <a:gd name="T4" fmla="*/ 564 w 1254"/>
                <a:gd name="T5" fmla="*/ 314 h 628"/>
                <a:gd name="T6" fmla="*/ 30 w 1254"/>
                <a:gd name="T7" fmla="*/ 624 h 628"/>
                <a:gd name="T8" fmla="*/ 1242 w 1254"/>
                <a:gd name="T9" fmla="*/ 374 h 628"/>
              </a:gdLst>
              <a:ahLst/>
              <a:cxnLst>
                <a:cxn ang="0">
                  <a:pos x="T0" y="T1"/>
                </a:cxn>
                <a:cxn ang="0">
                  <a:pos x="T2" y="T3"/>
                </a:cxn>
                <a:cxn ang="0">
                  <a:pos x="T4" y="T5"/>
                </a:cxn>
                <a:cxn ang="0">
                  <a:pos x="T6" y="T7"/>
                </a:cxn>
                <a:cxn ang="0">
                  <a:pos x="T8" y="T9"/>
                </a:cxn>
              </a:cxnLst>
              <a:rect l="0" t="0" r="r" b="b"/>
              <a:pathLst>
                <a:path w="1254" h="628">
                  <a:moveTo>
                    <a:pt x="1242" y="374"/>
                  </a:moveTo>
                  <a:cubicBezTo>
                    <a:pt x="1254" y="369"/>
                    <a:pt x="1187" y="7"/>
                    <a:pt x="1160" y="3"/>
                  </a:cubicBezTo>
                  <a:cubicBezTo>
                    <a:pt x="1146" y="0"/>
                    <a:pt x="850" y="157"/>
                    <a:pt x="564" y="314"/>
                  </a:cubicBezTo>
                  <a:cubicBezTo>
                    <a:pt x="277" y="471"/>
                    <a:pt x="0" y="628"/>
                    <a:pt x="30" y="624"/>
                  </a:cubicBezTo>
                  <a:cubicBezTo>
                    <a:pt x="91" y="617"/>
                    <a:pt x="1225" y="382"/>
                    <a:pt x="1242" y="374"/>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7" name="Freeform 109">
              <a:extLst>
                <a:ext uri="{FF2B5EF4-FFF2-40B4-BE49-F238E27FC236}">
                  <a16:creationId xmlns:a16="http://schemas.microsoft.com/office/drawing/2014/main" id="{4DDB41F0-D1B5-47A4-81AC-BBEFE28F13A3}"/>
                </a:ext>
              </a:extLst>
            </p:cNvPr>
            <p:cNvSpPr>
              <a:spLocks/>
            </p:cNvSpPr>
            <p:nvPr/>
          </p:nvSpPr>
          <p:spPr bwMode="auto">
            <a:xfrm>
              <a:off x="9048750" y="4479925"/>
              <a:ext cx="182563" cy="249238"/>
            </a:xfrm>
            <a:custGeom>
              <a:avLst/>
              <a:gdLst>
                <a:gd name="T0" fmla="*/ 29 w 115"/>
                <a:gd name="T1" fmla="*/ 63 h 157"/>
                <a:gd name="T2" fmla="*/ 32 w 115"/>
                <a:gd name="T3" fmla="*/ 104 h 157"/>
                <a:gd name="T4" fmla="*/ 0 w 115"/>
                <a:gd name="T5" fmla="*/ 122 h 157"/>
                <a:gd name="T6" fmla="*/ 33 w 115"/>
                <a:gd name="T7" fmla="*/ 157 h 157"/>
                <a:gd name="T8" fmla="*/ 94 w 115"/>
                <a:gd name="T9" fmla="*/ 152 h 157"/>
                <a:gd name="T10" fmla="*/ 115 w 115"/>
                <a:gd name="T11" fmla="*/ 121 h 157"/>
                <a:gd name="T12" fmla="*/ 103 w 115"/>
                <a:gd name="T13" fmla="*/ 112 h 157"/>
                <a:gd name="T14" fmla="*/ 75 w 115"/>
                <a:gd name="T15" fmla="*/ 59 h 157"/>
                <a:gd name="T16" fmla="*/ 29 w 115"/>
                <a:gd name="T17" fmla="*/ 6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57">
                  <a:moveTo>
                    <a:pt x="29" y="63"/>
                  </a:moveTo>
                  <a:cubicBezTo>
                    <a:pt x="30" y="70"/>
                    <a:pt x="37" y="94"/>
                    <a:pt x="32" y="104"/>
                  </a:cubicBezTo>
                  <a:cubicBezTo>
                    <a:pt x="27" y="114"/>
                    <a:pt x="0" y="122"/>
                    <a:pt x="0" y="122"/>
                  </a:cubicBezTo>
                  <a:cubicBezTo>
                    <a:pt x="33" y="157"/>
                    <a:pt x="33" y="157"/>
                    <a:pt x="33" y="157"/>
                  </a:cubicBezTo>
                  <a:cubicBezTo>
                    <a:pt x="94" y="152"/>
                    <a:pt x="94" y="152"/>
                    <a:pt x="94" y="152"/>
                  </a:cubicBezTo>
                  <a:cubicBezTo>
                    <a:pt x="115" y="121"/>
                    <a:pt x="115" y="121"/>
                    <a:pt x="115" y="121"/>
                  </a:cubicBezTo>
                  <a:cubicBezTo>
                    <a:pt x="103" y="112"/>
                    <a:pt x="103" y="112"/>
                    <a:pt x="103" y="112"/>
                  </a:cubicBezTo>
                  <a:cubicBezTo>
                    <a:pt x="103" y="112"/>
                    <a:pt x="73" y="118"/>
                    <a:pt x="75" y="59"/>
                  </a:cubicBezTo>
                  <a:cubicBezTo>
                    <a:pt x="77" y="0"/>
                    <a:pt x="29" y="63"/>
                    <a:pt x="29" y="63"/>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8" name="Freeform 110">
              <a:extLst>
                <a:ext uri="{FF2B5EF4-FFF2-40B4-BE49-F238E27FC236}">
                  <a16:creationId xmlns:a16="http://schemas.microsoft.com/office/drawing/2014/main" id="{A37F0EB4-AE35-4EDA-A2A1-0609A0771328}"/>
                </a:ext>
              </a:extLst>
            </p:cNvPr>
            <p:cNvSpPr>
              <a:spLocks/>
            </p:cNvSpPr>
            <p:nvPr/>
          </p:nvSpPr>
          <p:spPr bwMode="auto">
            <a:xfrm>
              <a:off x="8788400" y="4652963"/>
              <a:ext cx="627063" cy="382588"/>
            </a:xfrm>
            <a:custGeom>
              <a:avLst/>
              <a:gdLst>
                <a:gd name="T0" fmla="*/ 176 w 395"/>
                <a:gd name="T1" fmla="*/ 5 h 241"/>
                <a:gd name="T2" fmla="*/ 85 w 395"/>
                <a:gd name="T3" fmla="*/ 66 h 241"/>
                <a:gd name="T4" fmla="*/ 149 w 395"/>
                <a:gd name="T5" fmla="*/ 159 h 241"/>
                <a:gd name="T6" fmla="*/ 158 w 395"/>
                <a:gd name="T7" fmla="*/ 139 h 241"/>
                <a:gd name="T8" fmla="*/ 159 w 395"/>
                <a:gd name="T9" fmla="*/ 113 h 241"/>
                <a:gd name="T10" fmla="*/ 278 w 395"/>
                <a:gd name="T11" fmla="*/ 128 h 241"/>
                <a:gd name="T12" fmla="*/ 314 w 395"/>
                <a:gd name="T13" fmla="*/ 158 h 241"/>
                <a:gd name="T14" fmla="*/ 331 w 395"/>
                <a:gd name="T15" fmla="*/ 156 h 241"/>
                <a:gd name="T16" fmla="*/ 391 w 395"/>
                <a:gd name="T17" fmla="*/ 104 h 241"/>
                <a:gd name="T18" fmla="*/ 267 w 395"/>
                <a:gd name="T19" fmla="*/ 0 h 241"/>
                <a:gd name="T20" fmla="*/ 219 w 395"/>
                <a:gd name="T21" fmla="*/ 12 h 241"/>
                <a:gd name="T22" fmla="*/ 176 w 395"/>
                <a:gd name="T23" fmla="*/ 5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5" h="241">
                  <a:moveTo>
                    <a:pt x="176" y="5"/>
                  </a:moveTo>
                  <a:cubicBezTo>
                    <a:pt x="176" y="5"/>
                    <a:pt x="129" y="20"/>
                    <a:pt x="85" y="66"/>
                  </a:cubicBezTo>
                  <a:cubicBezTo>
                    <a:pt x="42" y="112"/>
                    <a:pt x="0" y="241"/>
                    <a:pt x="149" y="159"/>
                  </a:cubicBezTo>
                  <a:cubicBezTo>
                    <a:pt x="158" y="139"/>
                    <a:pt x="158" y="139"/>
                    <a:pt x="158" y="139"/>
                  </a:cubicBezTo>
                  <a:cubicBezTo>
                    <a:pt x="159" y="113"/>
                    <a:pt x="159" y="113"/>
                    <a:pt x="159" y="113"/>
                  </a:cubicBezTo>
                  <a:cubicBezTo>
                    <a:pt x="278" y="128"/>
                    <a:pt x="278" y="128"/>
                    <a:pt x="278" y="128"/>
                  </a:cubicBezTo>
                  <a:cubicBezTo>
                    <a:pt x="314" y="158"/>
                    <a:pt x="314" y="158"/>
                    <a:pt x="314" y="158"/>
                  </a:cubicBezTo>
                  <a:cubicBezTo>
                    <a:pt x="331" y="156"/>
                    <a:pt x="331" y="156"/>
                    <a:pt x="331" y="156"/>
                  </a:cubicBezTo>
                  <a:cubicBezTo>
                    <a:pt x="331" y="156"/>
                    <a:pt x="387" y="140"/>
                    <a:pt x="391" y="104"/>
                  </a:cubicBezTo>
                  <a:cubicBezTo>
                    <a:pt x="395" y="68"/>
                    <a:pt x="286" y="3"/>
                    <a:pt x="267" y="0"/>
                  </a:cubicBezTo>
                  <a:cubicBezTo>
                    <a:pt x="267" y="0"/>
                    <a:pt x="250" y="8"/>
                    <a:pt x="219" y="12"/>
                  </a:cubicBezTo>
                  <a:cubicBezTo>
                    <a:pt x="188" y="15"/>
                    <a:pt x="176" y="5"/>
                    <a:pt x="176" y="5"/>
                  </a:cubicBezTo>
                  <a:close/>
                </a:path>
              </a:pathLst>
            </a:custGeom>
            <a:solidFill>
              <a:srgbClr val="78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9" name="Freeform 111">
              <a:extLst>
                <a:ext uri="{FF2B5EF4-FFF2-40B4-BE49-F238E27FC236}">
                  <a16:creationId xmlns:a16="http://schemas.microsoft.com/office/drawing/2014/main" id="{557B6786-F175-4BB4-9024-4311DB3800BF}"/>
                </a:ext>
              </a:extLst>
            </p:cNvPr>
            <p:cNvSpPr>
              <a:spLocks/>
            </p:cNvSpPr>
            <p:nvPr/>
          </p:nvSpPr>
          <p:spPr bwMode="auto">
            <a:xfrm>
              <a:off x="9007475" y="4854575"/>
              <a:ext cx="276225" cy="187325"/>
            </a:xfrm>
            <a:custGeom>
              <a:avLst/>
              <a:gdLst>
                <a:gd name="T0" fmla="*/ 166 w 174"/>
                <a:gd name="T1" fmla="*/ 40 h 118"/>
                <a:gd name="T2" fmla="*/ 174 w 174"/>
                <a:gd name="T3" fmla="*/ 76 h 118"/>
                <a:gd name="T4" fmla="*/ 111 w 174"/>
                <a:gd name="T5" fmla="*/ 116 h 118"/>
                <a:gd name="T6" fmla="*/ 50 w 174"/>
                <a:gd name="T7" fmla="*/ 118 h 118"/>
                <a:gd name="T8" fmla="*/ 0 w 174"/>
                <a:gd name="T9" fmla="*/ 99 h 118"/>
                <a:gd name="T10" fmla="*/ 22 w 174"/>
                <a:gd name="T11" fmla="*/ 38 h 118"/>
                <a:gd name="T12" fmla="*/ 166 w 174"/>
                <a:gd name="T13" fmla="*/ 40 h 118"/>
              </a:gdLst>
              <a:ahLst/>
              <a:cxnLst>
                <a:cxn ang="0">
                  <a:pos x="T0" y="T1"/>
                </a:cxn>
                <a:cxn ang="0">
                  <a:pos x="T2" y="T3"/>
                </a:cxn>
                <a:cxn ang="0">
                  <a:pos x="T4" y="T5"/>
                </a:cxn>
                <a:cxn ang="0">
                  <a:pos x="T6" y="T7"/>
                </a:cxn>
                <a:cxn ang="0">
                  <a:pos x="T8" y="T9"/>
                </a:cxn>
                <a:cxn ang="0">
                  <a:pos x="T10" y="T11"/>
                </a:cxn>
                <a:cxn ang="0">
                  <a:pos x="T12" y="T13"/>
                </a:cxn>
              </a:cxnLst>
              <a:rect l="0" t="0" r="r" b="b"/>
              <a:pathLst>
                <a:path w="174" h="118">
                  <a:moveTo>
                    <a:pt x="166" y="40"/>
                  </a:moveTo>
                  <a:cubicBezTo>
                    <a:pt x="174" y="76"/>
                    <a:pt x="174" y="76"/>
                    <a:pt x="174" y="76"/>
                  </a:cubicBezTo>
                  <a:cubicBezTo>
                    <a:pt x="111" y="116"/>
                    <a:pt x="111" y="116"/>
                    <a:pt x="111" y="116"/>
                  </a:cubicBezTo>
                  <a:cubicBezTo>
                    <a:pt x="50" y="118"/>
                    <a:pt x="50" y="118"/>
                    <a:pt x="50" y="118"/>
                  </a:cubicBezTo>
                  <a:cubicBezTo>
                    <a:pt x="0" y="99"/>
                    <a:pt x="0" y="99"/>
                    <a:pt x="0" y="99"/>
                  </a:cubicBezTo>
                  <a:cubicBezTo>
                    <a:pt x="0" y="99"/>
                    <a:pt x="17" y="75"/>
                    <a:pt x="22" y="38"/>
                  </a:cubicBezTo>
                  <a:cubicBezTo>
                    <a:pt x="26" y="0"/>
                    <a:pt x="166" y="40"/>
                    <a:pt x="166" y="40"/>
                  </a:cubicBezTo>
                  <a:close/>
                </a:path>
              </a:pathLst>
            </a:custGeom>
            <a:solidFill>
              <a:srgbClr val="78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0" name="Freeform 112">
              <a:extLst>
                <a:ext uri="{FF2B5EF4-FFF2-40B4-BE49-F238E27FC236}">
                  <a16:creationId xmlns:a16="http://schemas.microsoft.com/office/drawing/2014/main" id="{42BCCE18-A01A-48C6-B055-79AF3294D8A9}"/>
                </a:ext>
              </a:extLst>
            </p:cNvPr>
            <p:cNvSpPr>
              <a:spLocks noEditPoints="1"/>
            </p:cNvSpPr>
            <p:nvPr/>
          </p:nvSpPr>
          <p:spPr bwMode="auto">
            <a:xfrm>
              <a:off x="9096375" y="4572000"/>
              <a:ext cx="76200" cy="47625"/>
            </a:xfrm>
            <a:custGeom>
              <a:avLst/>
              <a:gdLst>
                <a:gd name="T0" fmla="*/ 0 w 48"/>
                <a:gd name="T1" fmla="*/ 13 h 30"/>
                <a:gd name="T2" fmla="*/ 3 w 48"/>
                <a:gd name="T3" fmla="*/ 28 h 30"/>
                <a:gd name="T4" fmla="*/ 3 w 48"/>
                <a:gd name="T5" fmla="*/ 28 h 30"/>
                <a:gd name="T6" fmla="*/ 0 w 48"/>
                <a:gd name="T7" fmla="*/ 13 h 30"/>
                <a:gd name="T8" fmla="*/ 45 w 48"/>
                <a:gd name="T9" fmla="*/ 1 h 30"/>
                <a:gd name="T10" fmla="*/ 48 w 48"/>
                <a:gd name="T11" fmla="*/ 30 h 30"/>
                <a:gd name="T12" fmla="*/ 48 w 48"/>
                <a:gd name="T13" fmla="*/ 30 h 30"/>
                <a:gd name="T14" fmla="*/ 45 w 48"/>
                <a:gd name="T15" fmla="*/ 1 h 30"/>
                <a:gd name="T16" fmla="*/ 45 w 48"/>
                <a:gd name="T17" fmla="*/ 1 h 30"/>
                <a:gd name="T18" fmla="*/ 45 w 48"/>
                <a:gd name="T19" fmla="*/ 1 h 30"/>
                <a:gd name="T20" fmla="*/ 45 w 48"/>
                <a:gd name="T21" fmla="*/ 1 h 30"/>
                <a:gd name="T22" fmla="*/ 45 w 48"/>
                <a:gd name="T23" fmla="*/ 0 h 30"/>
                <a:gd name="T24" fmla="*/ 45 w 48"/>
                <a:gd name="T25" fmla="*/ 1 h 30"/>
                <a:gd name="T26" fmla="*/ 45 w 48"/>
                <a:gd name="T27" fmla="*/ 0 h 30"/>
                <a:gd name="T28" fmla="*/ 45 w 48"/>
                <a:gd name="T29" fmla="*/ 0 h 30"/>
                <a:gd name="T30" fmla="*/ 45 w 48"/>
                <a:gd name="T31" fmla="*/ 0 h 30"/>
                <a:gd name="T32" fmla="*/ 45 w 48"/>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30">
                  <a:moveTo>
                    <a:pt x="0" y="13"/>
                  </a:moveTo>
                  <a:cubicBezTo>
                    <a:pt x="1" y="17"/>
                    <a:pt x="2" y="23"/>
                    <a:pt x="3" y="28"/>
                  </a:cubicBezTo>
                  <a:cubicBezTo>
                    <a:pt x="3" y="28"/>
                    <a:pt x="3" y="28"/>
                    <a:pt x="3" y="28"/>
                  </a:cubicBezTo>
                  <a:cubicBezTo>
                    <a:pt x="2" y="23"/>
                    <a:pt x="1" y="17"/>
                    <a:pt x="0" y="13"/>
                  </a:cubicBezTo>
                  <a:moveTo>
                    <a:pt x="45" y="1"/>
                  </a:moveTo>
                  <a:cubicBezTo>
                    <a:pt x="45" y="13"/>
                    <a:pt x="46" y="22"/>
                    <a:pt x="48" y="30"/>
                  </a:cubicBezTo>
                  <a:cubicBezTo>
                    <a:pt x="48" y="30"/>
                    <a:pt x="48" y="30"/>
                    <a:pt x="48" y="30"/>
                  </a:cubicBezTo>
                  <a:cubicBezTo>
                    <a:pt x="46" y="22"/>
                    <a:pt x="45" y="13"/>
                    <a:pt x="45" y="1"/>
                  </a:cubicBezTo>
                  <a:moveTo>
                    <a:pt x="45" y="1"/>
                  </a:moveTo>
                  <a:cubicBezTo>
                    <a:pt x="45" y="1"/>
                    <a:pt x="45" y="1"/>
                    <a:pt x="45" y="1"/>
                  </a:cubicBezTo>
                  <a:cubicBezTo>
                    <a:pt x="45" y="1"/>
                    <a:pt x="45" y="1"/>
                    <a:pt x="45" y="1"/>
                  </a:cubicBezTo>
                  <a:moveTo>
                    <a:pt x="45" y="0"/>
                  </a:moveTo>
                  <a:cubicBezTo>
                    <a:pt x="45" y="0"/>
                    <a:pt x="45" y="1"/>
                    <a:pt x="45" y="1"/>
                  </a:cubicBezTo>
                  <a:cubicBezTo>
                    <a:pt x="45" y="1"/>
                    <a:pt x="45" y="0"/>
                    <a:pt x="45" y="0"/>
                  </a:cubicBezTo>
                  <a:moveTo>
                    <a:pt x="45" y="0"/>
                  </a:moveTo>
                  <a:cubicBezTo>
                    <a:pt x="45" y="0"/>
                    <a:pt x="45" y="0"/>
                    <a:pt x="45" y="0"/>
                  </a:cubicBezTo>
                  <a:cubicBezTo>
                    <a:pt x="45" y="0"/>
                    <a:pt x="45" y="0"/>
                    <a:pt x="45" y="0"/>
                  </a:cubicBezTo>
                </a:path>
              </a:pathLst>
            </a:custGeom>
            <a:solidFill>
              <a:srgbClr val="F79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1" name="Freeform 113">
              <a:extLst>
                <a:ext uri="{FF2B5EF4-FFF2-40B4-BE49-F238E27FC236}">
                  <a16:creationId xmlns:a16="http://schemas.microsoft.com/office/drawing/2014/main" id="{BF573918-4516-423A-8B8C-9C26B8F22335}"/>
                </a:ext>
              </a:extLst>
            </p:cNvPr>
            <p:cNvSpPr>
              <a:spLocks/>
            </p:cNvSpPr>
            <p:nvPr/>
          </p:nvSpPr>
          <p:spPr bwMode="auto">
            <a:xfrm>
              <a:off x="9096375" y="4559300"/>
              <a:ext cx="76200" cy="61913"/>
            </a:xfrm>
            <a:custGeom>
              <a:avLst/>
              <a:gdLst>
                <a:gd name="T0" fmla="*/ 45 w 48"/>
                <a:gd name="T1" fmla="*/ 0 h 39"/>
                <a:gd name="T2" fmla="*/ 4 w 48"/>
                <a:gd name="T3" fmla="*/ 12 h 39"/>
                <a:gd name="T4" fmla="*/ 0 w 48"/>
                <a:gd name="T5" fmla="*/ 17 h 39"/>
                <a:gd name="T6" fmla="*/ 0 w 48"/>
                <a:gd name="T7" fmla="*/ 21 h 39"/>
                <a:gd name="T8" fmla="*/ 3 w 48"/>
                <a:gd name="T9" fmla="*/ 36 h 39"/>
                <a:gd name="T10" fmla="*/ 28 w 48"/>
                <a:gd name="T11" fmla="*/ 39 h 39"/>
                <a:gd name="T12" fmla="*/ 48 w 48"/>
                <a:gd name="T13" fmla="*/ 38 h 39"/>
                <a:gd name="T14" fmla="*/ 45 w 48"/>
                <a:gd name="T15" fmla="*/ 9 h 39"/>
                <a:gd name="T16" fmla="*/ 45 w 48"/>
                <a:gd name="T17" fmla="*/ 9 h 39"/>
                <a:gd name="T18" fmla="*/ 45 w 48"/>
                <a:gd name="T19" fmla="*/ 9 h 39"/>
                <a:gd name="T20" fmla="*/ 45 w 48"/>
                <a:gd name="T21" fmla="*/ 9 h 39"/>
                <a:gd name="T22" fmla="*/ 45 w 48"/>
                <a:gd name="T23" fmla="*/ 9 h 39"/>
                <a:gd name="T24" fmla="*/ 45 w 48"/>
                <a:gd name="T25" fmla="*/ 8 h 39"/>
                <a:gd name="T26" fmla="*/ 45 w 48"/>
                <a:gd name="T27" fmla="*/ 8 h 39"/>
                <a:gd name="T28" fmla="*/ 45 w 48"/>
                <a:gd name="T29" fmla="*/ 8 h 39"/>
                <a:gd name="T30" fmla="*/ 45 w 48"/>
                <a:gd name="T3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39">
                  <a:moveTo>
                    <a:pt x="45" y="0"/>
                  </a:moveTo>
                  <a:cubicBezTo>
                    <a:pt x="4" y="12"/>
                    <a:pt x="4" y="12"/>
                    <a:pt x="4" y="12"/>
                  </a:cubicBezTo>
                  <a:cubicBezTo>
                    <a:pt x="0" y="17"/>
                    <a:pt x="0" y="17"/>
                    <a:pt x="0" y="17"/>
                  </a:cubicBezTo>
                  <a:cubicBezTo>
                    <a:pt x="0" y="18"/>
                    <a:pt x="0" y="20"/>
                    <a:pt x="0" y="21"/>
                  </a:cubicBezTo>
                  <a:cubicBezTo>
                    <a:pt x="1" y="25"/>
                    <a:pt x="2" y="31"/>
                    <a:pt x="3" y="36"/>
                  </a:cubicBezTo>
                  <a:cubicBezTo>
                    <a:pt x="11" y="38"/>
                    <a:pt x="20" y="39"/>
                    <a:pt x="28" y="39"/>
                  </a:cubicBezTo>
                  <a:cubicBezTo>
                    <a:pt x="35" y="39"/>
                    <a:pt x="41" y="39"/>
                    <a:pt x="48" y="38"/>
                  </a:cubicBezTo>
                  <a:cubicBezTo>
                    <a:pt x="46" y="30"/>
                    <a:pt x="45" y="21"/>
                    <a:pt x="45" y="9"/>
                  </a:cubicBezTo>
                  <a:cubicBezTo>
                    <a:pt x="45" y="9"/>
                    <a:pt x="45" y="9"/>
                    <a:pt x="45" y="9"/>
                  </a:cubicBezTo>
                  <a:cubicBezTo>
                    <a:pt x="45" y="9"/>
                    <a:pt x="45" y="9"/>
                    <a:pt x="45" y="9"/>
                  </a:cubicBezTo>
                  <a:cubicBezTo>
                    <a:pt x="45" y="9"/>
                    <a:pt x="45" y="9"/>
                    <a:pt x="45" y="9"/>
                  </a:cubicBezTo>
                  <a:cubicBezTo>
                    <a:pt x="45" y="9"/>
                    <a:pt x="45" y="9"/>
                    <a:pt x="45" y="9"/>
                  </a:cubicBezTo>
                  <a:cubicBezTo>
                    <a:pt x="45" y="9"/>
                    <a:pt x="45" y="8"/>
                    <a:pt x="45" y="8"/>
                  </a:cubicBezTo>
                  <a:cubicBezTo>
                    <a:pt x="45" y="8"/>
                    <a:pt x="45" y="8"/>
                    <a:pt x="45" y="8"/>
                  </a:cubicBezTo>
                  <a:cubicBezTo>
                    <a:pt x="45" y="8"/>
                    <a:pt x="45" y="8"/>
                    <a:pt x="45" y="8"/>
                  </a:cubicBezTo>
                  <a:cubicBezTo>
                    <a:pt x="45" y="5"/>
                    <a:pt x="45" y="2"/>
                    <a:pt x="45"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2" name="Freeform 114">
              <a:extLst>
                <a:ext uri="{FF2B5EF4-FFF2-40B4-BE49-F238E27FC236}">
                  <a16:creationId xmlns:a16="http://schemas.microsoft.com/office/drawing/2014/main" id="{DC3612D6-E8BC-411A-B18D-99E683330D12}"/>
                </a:ext>
              </a:extLst>
            </p:cNvPr>
            <p:cNvSpPr>
              <a:spLocks/>
            </p:cNvSpPr>
            <p:nvPr/>
          </p:nvSpPr>
          <p:spPr bwMode="auto">
            <a:xfrm>
              <a:off x="9002713" y="4376738"/>
              <a:ext cx="223838" cy="200025"/>
            </a:xfrm>
            <a:custGeom>
              <a:avLst/>
              <a:gdLst>
                <a:gd name="T0" fmla="*/ 113 w 141"/>
                <a:gd name="T1" fmla="*/ 125 h 126"/>
                <a:gd name="T2" fmla="*/ 139 w 141"/>
                <a:gd name="T3" fmla="*/ 48 h 126"/>
                <a:gd name="T4" fmla="*/ 101 w 141"/>
                <a:gd name="T5" fmla="*/ 6 h 126"/>
                <a:gd name="T6" fmla="*/ 69 w 141"/>
                <a:gd name="T7" fmla="*/ 2 h 126"/>
                <a:gd name="T8" fmla="*/ 21 w 141"/>
                <a:gd name="T9" fmla="*/ 18 h 126"/>
                <a:gd name="T10" fmla="*/ 58 w 141"/>
                <a:gd name="T11" fmla="*/ 122 h 126"/>
                <a:gd name="T12" fmla="*/ 65 w 141"/>
                <a:gd name="T13" fmla="*/ 81 h 126"/>
                <a:gd name="T14" fmla="*/ 111 w 141"/>
                <a:gd name="T15" fmla="*/ 56 h 126"/>
                <a:gd name="T16" fmla="*/ 112 w 141"/>
                <a:gd name="T17" fmla="*/ 123 h 126"/>
                <a:gd name="T18" fmla="*/ 113 w 141"/>
                <a:gd name="T19" fmla="*/ 12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26">
                  <a:moveTo>
                    <a:pt x="113" y="125"/>
                  </a:moveTo>
                  <a:cubicBezTo>
                    <a:pt x="118" y="126"/>
                    <a:pt x="141" y="95"/>
                    <a:pt x="139" y="48"/>
                  </a:cubicBezTo>
                  <a:cubicBezTo>
                    <a:pt x="136" y="0"/>
                    <a:pt x="101" y="6"/>
                    <a:pt x="101" y="6"/>
                  </a:cubicBezTo>
                  <a:cubicBezTo>
                    <a:pt x="101" y="6"/>
                    <a:pt x="70" y="1"/>
                    <a:pt x="69" y="2"/>
                  </a:cubicBezTo>
                  <a:cubicBezTo>
                    <a:pt x="68" y="2"/>
                    <a:pt x="21" y="18"/>
                    <a:pt x="21" y="18"/>
                  </a:cubicBezTo>
                  <a:cubicBezTo>
                    <a:pt x="21" y="18"/>
                    <a:pt x="0" y="113"/>
                    <a:pt x="58" y="122"/>
                  </a:cubicBezTo>
                  <a:cubicBezTo>
                    <a:pt x="65" y="81"/>
                    <a:pt x="65" y="81"/>
                    <a:pt x="65" y="81"/>
                  </a:cubicBezTo>
                  <a:cubicBezTo>
                    <a:pt x="111" y="56"/>
                    <a:pt x="111" y="56"/>
                    <a:pt x="111" y="56"/>
                  </a:cubicBezTo>
                  <a:cubicBezTo>
                    <a:pt x="111" y="56"/>
                    <a:pt x="111" y="121"/>
                    <a:pt x="112" y="123"/>
                  </a:cubicBezTo>
                  <a:cubicBezTo>
                    <a:pt x="113" y="125"/>
                    <a:pt x="113" y="125"/>
                    <a:pt x="113" y="125"/>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3" name="Freeform 115">
              <a:extLst>
                <a:ext uri="{FF2B5EF4-FFF2-40B4-BE49-F238E27FC236}">
                  <a16:creationId xmlns:a16="http://schemas.microsoft.com/office/drawing/2014/main" id="{237187EB-D615-404A-8C86-DBD6AB9CBDDD}"/>
                </a:ext>
              </a:extLst>
            </p:cNvPr>
            <p:cNvSpPr>
              <a:spLocks/>
            </p:cNvSpPr>
            <p:nvPr/>
          </p:nvSpPr>
          <p:spPr bwMode="auto">
            <a:xfrm>
              <a:off x="9040813" y="4391025"/>
              <a:ext cx="179388" cy="225425"/>
            </a:xfrm>
            <a:custGeom>
              <a:avLst/>
              <a:gdLst>
                <a:gd name="T0" fmla="*/ 16 w 113"/>
                <a:gd name="T1" fmla="*/ 29 h 142"/>
                <a:gd name="T2" fmla="*/ 1 w 113"/>
                <a:gd name="T3" fmla="*/ 76 h 142"/>
                <a:gd name="T4" fmla="*/ 59 w 113"/>
                <a:gd name="T5" fmla="*/ 138 h 142"/>
                <a:gd name="T6" fmla="*/ 105 w 113"/>
                <a:gd name="T7" fmla="*/ 47 h 142"/>
                <a:gd name="T8" fmla="*/ 62 w 113"/>
                <a:gd name="T9" fmla="*/ 14 h 142"/>
                <a:gd name="T10" fmla="*/ 16 w 113"/>
                <a:gd name="T11" fmla="*/ 29 h 142"/>
              </a:gdLst>
              <a:ahLst/>
              <a:cxnLst>
                <a:cxn ang="0">
                  <a:pos x="T0" y="T1"/>
                </a:cxn>
                <a:cxn ang="0">
                  <a:pos x="T2" y="T3"/>
                </a:cxn>
                <a:cxn ang="0">
                  <a:pos x="T4" y="T5"/>
                </a:cxn>
                <a:cxn ang="0">
                  <a:pos x="T6" y="T7"/>
                </a:cxn>
                <a:cxn ang="0">
                  <a:pos x="T8" y="T9"/>
                </a:cxn>
                <a:cxn ang="0">
                  <a:pos x="T10" y="T11"/>
                </a:cxn>
              </a:cxnLst>
              <a:rect l="0" t="0" r="r" b="b"/>
              <a:pathLst>
                <a:path w="113" h="142">
                  <a:moveTo>
                    <a:pt x="16" y="29"/>
                  </a:moveTo>
                  <a:cubicBezTo>
                    <a:pt x="13" y="31"/>
                    <a:pt x="0" y="45"/>
                    <a:pt x="1" y="76"/>
                  </a:cubicBezTo>
                  <a:cubicBezTo>
                    <a:pt x="2" y="106"/>
                    <a:pt x="25" y="142"/>
                    <a:pt x="59" y="138"/>
                  </a:cubicBezTo>
                  <a:cubicBezTo>
                    <a:pt x="93" y="134"/>
                    <a:pt x="113" y="93"/>
                    <a:pt x="105" y="47"/>
                  </a:cubicBezTo>
                  <a:cubicBezTo>
                    <a:pt x="98" y="0"/>
                    <a:pt x="62" y="14"/>
                    <a:pt x="62" y="14"/>
                  </a:cubicBezTo>
                  <a:lnTo>
                    <a:pt x="16" y="29"/>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4" name="Freeform 116">
              <a:extLst>
                <a:ext uri="{FF2B5EF4-FFF2-40B4-BE49-F238E27FC236}">
                  <a16:creationId xmlns:a16="http://schemas.microsoft.com/office/drawing/2014/main" id="{24505B96-26C1-4850-BB22-4FFF0052FC8F}"/>
                </a:ext>
              </a:extLst>
            </p:cNvPr>
            <p:cNvSpPr>
              <a:spLocks/>
            </p:cNvSpPr>
            <p:nvPr/>
          </p:nvSpPr>
          <p:spPr bwMode="auto">
            <a:xfrm>
              <a:off x="9180513" y="4500563"/>
              <a:ext cx="58738" cy="53975"/>
            </a:xfrm>
            <a:custGeom>
              <a:avLst/>
              <a:gdLst>
                <a:gd name="T0" fmla="*/ 13 w 37"/>
                <a:gd name="T1" fmla="*/ 2 h 34"/>
                <a:gd name="T2" fmla="*/ 14 w 37"/>
                <a:gd name="T3" fmla="*/ 2 h 34"/>
                <a:gd name="T4" fmla="*/ 29 w 37"/>
                <a:gd name="T5" fmla="*/ 1 h 34"/>
                <a:gd name="T6" fmla="*/ 12 w 37"/>
                <a:gd name="T7" fmla="*/ 23 h 34"/>
                <a:gd name="T8" fmla="*/ 13 w 37"/>
                <a:gd name="T9" fmla="*/ 2 h 34"/>
              </a:gdLst>
              <a:ahLst/>
              <a:cxnLst>
                <a:cxn ang="0">
                  <a:pos x="T0" y="T1"/>
                </a:cxn>
                <a:cxn ang="0">
                  <a:pos x="T2" y="T3"/>
                </a:cxn>
                <a:cxn ang="0">
                  <a:pos x="T4" y="T5"/>
                </a:cxn>
                <a:cxn ang="0">
                  <a:pos x="T6" y="T7"/>
                </a:cxn>
                <a:cxn ang="0">
                  <a:pos x="T8" y="T9"/>
                </a:cxn>
              </a:cxnLst>
              <a:rect l="0" t="0" r="r" b="b"/>
              <a:pathLst>
                <a:path w="37" h="34">
                  <a:moveTo>
                    <a:pt x="13" y="2"/>
                  </a:moveTo>
                  <a:cubicBezTo>
                    <a:pt x="13" y="2"/>
                    <a:pt x="13" y="2"/>
                    <a:pt x="14" y="2"/>
                  </a:cubicBezTo>
                  <a:cubicBezTo>
                    <a:pt x="17" y="1"/>
                    <a:pt x="23" y="0"/>
                    <a:pt x="29" y="1"/>
                  </a:cubicBezTo>
                  <a:cubicBezTo>
                    <a:pt x="37" y="3"/>
                    <a:pt x="24" y="34"/>
                    <a:pt x="12" y="23"/>
                  </a:cubicBezTo>
                  <a:cubicBezTo>
                    <a:pt x="0" y="13"/>
                    <a:pt x="13" y="2"/>
                    <a:pt x="13" y="2"/>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5" name="Freeform 117">
              <a:extLst>
                <a:ext uri="{FF2B5EF4-FFF2-40B4-BE49-F238E27FC236}">
                  <a16:creationId xmlns:a16="http://schemas.microsoft.com/office/drawing/2014/main" id="{5D889B01-8208-4794-9C77-2416622EA1E7}"/>
                </a:ext>
              </a:extLst>
            </p:cNvPr>
            <p:cNvSpPr>
              <a:spLocks/>
            </p:cNvSpPr>
            <p:nvPr/>
          </p:nvSpPr>
          <p:spPr bwMode="auto">
            <a:xfrm>
              <a:off x="9013825" y="4506913"/>
              <a:ext cx="60325" cy="53975"/>
            </a:xfrm>
            <a:custGeom>
              <a:avLst/>
              <a:gdLst>
                <a:gd name="T0" fmla="*/ 25 w 38"/>
                <a:gd name="T1" fmla="*/ 2 h 34"/>
                <a:gd name="T2" fmla="*/ 23 w 38"/>
                <a:gd name="T3" fmla="*/ 1 h 34"/>
                <a:gd name="T4" fmla="*/ 8 w 38"/>
                <a:gd name="T5" fmla="*/ 2 h 34"/>
                <a:gd name="T6" fmla="*/ 27 w 38"/>
                <a:gd name="T7" fmla="*/ 23 h 34"/>
                <a:gd name="T8" fmla="*/ 25 w 38"/>
                <a:gd name="T9" fmla="*/ 2 h 34"/>
              </a:gdLst>
              <a:ahLst/>
              <a:cxnLst>
                <a:cxn ang="0">
                  <a:pos x="T0" y="T1"/>
                </a:cxn>
                <a:cxn ang="0">
                  <a:pos x="T2" y="T3"/>
                </a:cxn>
                <a:cxn ang="0">
                  <a:pos x="T4" y="T5"/>
                </a:cxn>
                <a:cxn ang="0">
                  <a:pos x="T6" y="T7"/>
                </a:cxn>
                <a:cxn ang="0">
                  <a:pos x="T8" y="T9"/>
                </a:cxn>
              </a:cxnLst>
              <a:rect l="0" t="0" r="r" b="b"/>
              <a:pathLst>
                <a:path w="38" h="34">
                  <a:moveTo>
                    <a:pt x="25" y="2"/>
                  </a:moveTo>
                  <a:cubicBezTo>
                    <a:pt x="25" y="2"/>
                    <a:pt x="24" y="2"/>
                    <a:pt x="23" y="1"/>
                  </a:cubicBezTo>
                  <a:cubicBezTo>
                    <a:pt x="20" y="1"/>
                    <a:pt x="14" y="0"/>
                    <a:pt x="8" y="2"/>
                  </a:cubicBezTo>
                  <a:cubicBezTo>
                    <a:pt x="0" y="5"/>
                    <a:pt x="16" y="34"/>
                    <a:pt x="27" y="23"/>
                  </a:cubicBezTo>
                  <a:cubicBezTo>
                    <a:pt x="38" y="11"/>
                    <a:pt x="25" y="2"/>
                    <a:pt x="25" y="2"/>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6" name="Freeform 118">
              <a:extLst>
                <a:ext uri="{FF2B5EF4-FFF2-40B4-BE49-F238E27FC236}">
                  <a16:creationId xmlns:a16="http://schemas.microsoft.com/office/drawing/2014/main" id="{A69ECDFD-AAE1-4468-B0A9-AAD5F3D1230F}"/>
                </a:ext>
              </a:extLst>
            </p:cNvPr>
            <p:cNvSpPr>
              <a:spLocks/>
            </p:cNvSpPr>
            <p:nvPr/>
          </p:nvSpPr>
          <p:spPr bwMode="auto">
            <a:xfrm>
              <a:off x="9020175" y="4354513"/>
              <a:ext cx="219075" cy="123825"/>
            </a:xfrm>
            <a:custGeom>
              <a:avLst/>
              <a:gdLst>
                <a:gd name="T0" fmla="*/ 46 w 138"/>
                <a:gd name="T1" fmla="*/ 3 h 78"/>
                <a:gd name="T2" fmla="*/ 12 w 138"/>
                <a:gd name="T3" fmla="*/ 45 h 78"/>
                <a:gd name="T4" fmla="*/ 116 w 138"/>
                <a:gd name="T5" fmla="*/ 56 h 78"/>
                <a:gd name="T6" fmla="*/ 119 w 138"/>
                <a:gd name="T7" fmla="*/ 16 h 78"/>
                <a:gd name="T8" fmla="*/ 83 w 138"/>
                <a:gd name="T9" fmla="*/ 15 h 78"/>
                <a:gd name="T10" fmla="*/ 46 w 138"/>
                <a:gd name="T11" fmla="*/ 3 h 78"/>
              </a:gdLst>
              <a:ahLst/>
              <a:cxnLst>
                <a:cxn ang="0">
                  <a:pos x="T0" y="T1"/>
                </a:cxn>
                <a:cxn ang="0">
                  <a:pos x="T2" y="T3"/>
                </a:cxn>
                <a:cxn ang="0">
                  <a:pos x="T4" y="T5"/>
                </a:cxn>
                <a:cxn ang="0">
                  <a:pos x="T6" y="T7"/>
                </a:cxn>
                <a:cxn ang="0">
                  <a:pos x="T8" y="T9"/>
                </a:cxn>
                <a:cxn ang="0">
                  <a:pos x="T10" y="T11"/>
                </a:cxn>
              </a:cxnLst>
              <a:rect l="0" t="0" r="r" b="b"/>
              <a:pathLst>
                <a:path w="138" h="78">
                  <a:moveTo>
                    <a:pt x="46" y="3"/>
                  </a:moveTo>
                  <a:cubicBezTo>
                    <a:pt x="30" y="0"/>
                    <a:pt x="0" y="15"/>
                    <a:pt x="12" y="45"/>
                  </a:cubicBezTo>
                  <a:cubicBezTo>
                    <a:pt x="25" y="78"/>
                    <a:pt x="94" y="76"/>
                    <a:pt x="116" y="56"/>
                  </a:cubicBezTo>
                  <a:cubicBezTo>
                    <a:pt x="138" y="36"/>
                    <a:pt x="129" y="18"/>
                    <a:pt x="119" y="16"/>
                  </a:cubicBezTo>
                  <a:cubicBezTo>
                    <a:pt x="110" y="14"/>
                    <a:pt x="95" y="18"/>
                    <a:pt x="83" y="15"/>
                  </a:cubicBezTo>
                  <a:cubicBezTo>
                    <a:pt x="71" y="12"/>
                    <a:pt x="56" y="4"/>
                    <a:pt x="46" y="3"/>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7" name="Freeform 119">
              <a:extLst>
                <a:ext uri="{FF2B5EF4-FFF2-40B4-BE49-F238E27FC236}">
                  <a16:creationId xmlns:a16="http://schemas.microsoft.com/office/drawing/2014/main" id="{CE81541A-14CD-4375-9B32-6174447DF7E3}"/>
                </a:ext>
              </a:extLst>
            </p:cNvPr>
            <p:cNvSpPr>
              <a:spLocks/>
            </p:cNvSpPr>
            <p:nvPr/>
          </p:nvSpPr>
          <p:spPr bwMode="auto">
            <a:xfrm>
              <a:off x="8959850" y="4732338"/>
              <a:ext cx="377825" cy="263525"/>
            </a:xfrm>
            <a:custGeom>
              <a:avLst/>
              <a:gdLst>
                <a:gd name="T0" fmla="*/ 3 w 238"/>
                <a:gd name="T1" fmla="*/ 11 h 166"/>
                <a:gd name="T2" fmla="*/ 236 w 238"/>
                <a:gd name="T3" fmla="*/ 2 h 166"/>
                <a:gd name="T4" fmla="*/ 225 w 238"/>
                <a:gd name="T5" fmla="*/ 156 h 166"/>
                <a:gd name="T6" fmla="*/ 24 w 238"/>
                <a:gd name="T7" fmla="*/ 165 h 166"/>
                <a:gd name="T8" fmla="*/ 3 w 238"/>
                <a:gd name="T9" fmla="*/ 11 h 166"/>
              </a:gdLst>
              <a:ahLst/>
              <a:cxnLst>
                <a:cxn ang="0">
                  <a:pos x="T0" y="T1"/>
                </a:cxn>
                <a:cxn ang="0">
                  <a:pos x="T2" y="T3"/>
                </a:cxn>
                <a:cxn ang="0">
                  <a:pos x="T4" y="T5"/>
                </a:cxn>
                <a:cxn ang="0">
                  <a:pos x="T6" y="T7"/>
                </a:cxn>
                <a:cxn ang="0">
                  <a:pos x="T8" y="T9"/>
                </a:cxn>
              </a:cxnLst>
              <a:rect l="0" t="0" r="r" b="b"/>
              <a:pathLst>
                <a:path w="238" h="166">
                  <a:moveTo>
                    <a:pt x="3" y="11"/>
                  </a:moveTo>
                  <a:cubicBezTo>
                    <a:pt x="3" y="11"/>
                    <a:pt x="235" y="0"/>
                    <a:pt x="236" y="2"/>
                  </a:cubicBezTo>
                  <a:cubicBezTo>
                    <a:pt x="238" y="7"/>
                    <a:pt x="226" y="156"/>
                    <a:pt x="225" y="156"/>
                  </a:cubicBezTo>
                  <a:cubicBezTo>
                    <a:pt x="224" y="157"/>
                    <a:pt x="26" y="166"/>
                    <a:pt x="24" y="165"/>
                  </a:cubicBezTo>
                  <a:cubicBezTo>
                    <a:pt x="20" y="163"/>
                    <a:pt x="0" y="13"/>
                    <a:pt x="3" y="11"/>
                  </a:cubicBezTo>
                  <a:close/>
                </a:path>
              </a:pathLst>
            </a:custGeom>
            <a:solidFill>
              <a:srgbClr val="FFA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8" name="Freeform 120">
              <a:extLst>
                <a:ext uri="{FF2B5EF4-FFF2-40B4-BE49-F238E27FC236}">
                  <a16:creationId xmlns:a16="http://schemas.microsoft.com/office/drawing/2014/main" id="{502BB273-2A1D-470B-861E-022D3D90A286}"/>
                </a:ext>
              </a:extLst>
            </p:cNvPr>
            <p:cNvSpPr>
              <a:spLocks/>
            </p:cNvSpPr>
            <p:nvPr/>
          </p:nvSpPr>
          <p:spPr bwMode="auto">
            <a:xfrm>
              <a:off x="9121775" y="4841875"/>
              <a:ext cx="46038" cy="46038"/>
            </a:xfrm>
            <a:custGeom>
              <a:avLst/>
              <a:gdLst>
                <a:gd name="T0" fmla="*/ 29 w 29"/>
                <a:gd name="T1" fmla="*/ 14 h 29"/>
                <a:gd name="T2" fmla="*/ 14 w 29"/>
                <a:gd name="T3" fmla="*/ 1 h 29"/>
                <a:gd name="T4" fmla="*/ 0 w 29"/>
                <a:gd name="T5" fmla="*/ 15 h 29"/>
                <a:gd name="T6" fmla="*/ 15 w 29"/>
                <a:gd name="T7" fmla="*/ 29 h 29"/>
                <a:gd name="T8" fmla="*/ 29 w 29"/>
                <a:gd name="T9" fmla="*/ 14 h 29"/>
              </a:gdLst>
              <a:ahLst/>
              <a:cxnLst>
                <a:cxn ang="0">
                  <a:pos x="T0" y="T1"/>
                </a:cxn>
                <a:cxn ang="0">
                  <a:pos x="T2" y="T3"/>
                </a:cxn>
                <a:cxn ang="0">
                  <a:pos x="T4" y="T5"/>
                </a:cxn>
                <a:cxn ang="0">
                  <a:pos x="T6" y="T7"/>
                </a:cxn>
                <a:cxn ang="0">
                  <a:pos x="T8" y="T9"/>
                </a:cxn>
              </a:cxnLst>
              <a:rect l="0" t="0" r="r" b="b"/>
              <a:pathLst>
                <a:path w="29" h="29">
                  <a:moveTo>
                    <a:pt x="29" y="14"/>
                  </a:moveTo>
                  <a:cubicBezTo>
                    <a:pt x="29" y="6"/>
                    <a:pt x="22" y="0"/>
                    <a:pt x="14" y="1"/>
                  </a:cubicBezTo>
                  <a:cubicBezTo>
                    <a:pt x="6" y="1"/>
                    <a:pt x="0" y="7"/>
                    <a:pt x="0" y="15"/>
                  </a:cubicBezTo>
                  <a:cubicBezTo>
                    <a:pt x="1" y="23"/>
                    <a:pt x="7" y="29"/>
                    <a:pt x="15" y="29"/>
                  </a:cubicBezTo>
                  <a:cubicBezTo>
                    <a:pt x="23" y="29"/>
                    <a:pt x="29" y="22"/>
                    <a:pt x="29"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9" name="Freeform 121">
              <a:extLst>
                <a:ext uri="{FF2B5EF4-FFF2-40B4-BE49-F238E27FC236}">
                  <a16:creationId xmlns:a16="http://schemas.microsoft.com/office/drawing/2014/main" id="{3B51BCFC-558B-4196-87E2-F079121CC272}"/>
                </a:ext>
              </a:extLst>
            </p:cNvPr>
            <p:cNvSpPr>
              <a:spLocks/>
            </p:cNvSpPr>
            <p:nvPr/>
          </p:nvSpPr>
          <p:spPr bwMode="auto">
            <a:xfrm>
              <a:off x="8982075" y="4972050"/>
              <a:ext cx="350838" cy="28575"/>
            </a:xfrm>
            <a:custGeom>
              <a:avLst/>
              <a:gdLst>
                <a:gd name="T0" fmla="*/ 215 w 221"/>
                <a:gd name="T1" fmla="*/ 0 h 18"/>
                <a:gd name="T2" fmla="*/ 5 w 221"/>
                <a:gd name="T3" fmla="*/ 8 h 18"/>
                <a:gd name="T4" fmla="*/ 0 w 221"/>
                <a:gd name="T5" fmla="*/ 13 h 18"/>
                <a:gd name="T6" fmla="*/ 5 w 221"/>
                <a:gd name="T7" fmla="*/ 18 h 18"/>
                <a:gd name="T8" fmla="*/ 215 w 221"/>
                <a:gd name="T9" fmla="*/ 10 h 18"/>
                <a:gd name="T10" fmla="*/ 220 w 221"/>
                <a:gd name="T11" fmla="*/ 5 h 18"/>
                <a:gd name="T12" fmla="*/ 215 w 221"/>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21" h="18">
                  <a:moveTo>
                    <a:pt x="215" y="0"/>
                  </a:moveTo>
                  <a:cubicBezTo>
                    <a:pt x="5" y="8"/>
                    <a:pt x="5" y="8"/>
                    <a:pt x="5" y="8"/>
                  </a:cubicBezTo>
                  <a:cubicBezTo>
                    <a:pt x="2" y="8"/>
                    <a:pt x="0" y="10"/>
                    <a:pt x="0" y="13"/>
                  </a:cubicBezTo>
                  <a:cubicBezTo>
                    <a:pt x="0" y="16"/>
                    <a:pt x="2" y="18"/>
                    <a:pt x="5" y="18"/>
                  </a:cubicBezTo>
                  <a:cubicBezTo>
                    <a:pt x="215" y="10"/>
                    <a:pt x="215" y="10"/>
                    <a:pt x="215" y="10"/>
                  </a:cubicBezTo>
                  <a:cubicBezTo>
                    <a:pt x="218" y="10"/>
                    <a:pt x="221" y="8"/>
                    <a:pt x="220" y="5"/>
                  </a:cubicBezTo>
                  <a:cubicBezTo>
                    <a:pt x="220" y="2"/>
                    <a:pt x="218" y="0"/>
                    <a:pt x="215" y="0"/>
                  </a:cubicBezTo>
                  <a:close/>
                </a:path>
              </a:pathLst>
            </a:custGeom>
            <a:solidFill>
              <a:srgbClr val="FF7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0" name="Freeform 122">
              <a:extLst>
                <a:ext uri="{FF2B5EF4-FFF2-40B4-BE49-F238E27FC236}">
                  <a16:creationId xmlns:a16="http://schemas.microsoft.com/office/drawing/2014/main" id="{159B5898-6570-49E8-B5AD-2558F36908C3}"/>
                </a:ext>
              </a:extLst>
            </p:cNvPr>
            <p:cNvSpPr>
              <a:spLocks/>
            </p:cNvSpPr>
            <p:nvPr/>
          </p:nvSpPr>
          <p:spPr bwMode="auto">
            <a:xfrm>
              <a:off x="9063038" y="5006975"/>
              <a:ext cx="112713" cy="114300"/>
            </a:xfrm>
            <a:custGeom>
              <a:avLst/>
              <a:gdLst>
                <a:gd name="T0" fmla="*/ 13 w 71"/>
                <a:gd name="T1" fmla="*/ 38 h 73"/>
                <a:gd name="T2" fmla="*/ 5 w 71"/>
                <a:gd name="T3" fmla="*/ 59 h 73"/>
                <a:gd name="T4" fmla="*/ 59 w 71"/>
                <a:gd name="T5" fmla="*/ 33 h 73"/>
                <a:gd name="T6" fmla="*/ 13 w 71"/>
                <a:gd name="T7" fmla="*/ 38 h 73"/>
              </a:gdLst>
              <a:ahLst/>
              <a:cxnLst>
                <a:cxn ang="0">
                  <a:pos x="T0" y="T1"/>
                </a:cxn>
                <a:cxn ang="0">
                  <a:pos x="T2" y="T3"/>
                </a:cxn>
                <a:cxn ang="0">
                  <a:pos x="T4" y="T5"/>
                </a:cxn>
                <a:cxn ang="0">
                  <a:pos x="T6" y="T7"/>
                </a:cxn>
              </a:cxnLst>
              <a:rect l="0" t="0" r="r" b="b"/>
              <a:pathLst>
                <a:path w="71" h="73">
                  <a:moveTo>
                    <a:pt x="13" y="38"/>
                  </a:moveTo>
                  <a:cubicBezTo>
                    <a:pt x="13" y="38"/>
                    <a:pt x="0" y="46"/>
                    <a:pt x="5" y="59"/>
                  </a:cubicBezTo>
                  <a:cubicBezTo>
                    <a:pt x="11" y="73"/>
                    <a:pt x="47" y="66"/>
                    <a:pt x="59" y="33"/>
                  </a:cubicBezTo>
                  <a:cubicBezTo>
                    <a:pt x="71" y="0"/>
                    <a:pt x="13" y="38"/>
                    <a:pt x="13" y="38"/>
                  </a:cubicBezTo>
                  <a:close/>
                </a:path>
              </a:pathLst>
            </a:custGeom>
            <a:solidFill>
              <a:srgbClr val="0016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1" name="Freeform 123">
              <a:extLst>
                <a:ext uri="{FF2B5EF4-FFF2-40B4-BE49-F238E27FC236}">
                  <a16:creationId xmlns:a16="http://schemas.microsoft.com/office/drawing/2014/main" id="{76BE5A9E-D55A-497D-9154-BB864D257105}"/>
                </a:ext>
              </a:extLst>
            </p:cNvPr>
            <p:cNvSpPr>
              <a:spLocks/>
            </p:cNvSpPr>
            <p:nvPr/>
          </p:nvSpPr>
          <p:spPr bwMode="auto">
            <a:xfrm>
              <a:off x="9069388" y="5065713"/>
              <a:ext cx="84138" cy="53975"/>
            </a:xfrm>
            <a:custGeom>
              <a:avLst/>
              <a:gdLst>
                <a:gd name="T0" fmla="*/ 53 w 53"/>
                <a:gd name="T1" fmla="*/ 0 h 35"/>
                <a:gd name="T2" fmla="*/ 50 w 53"/>
                <a:gd name="T3" fmla="*/ 0 h 35"/>
                <a:gd name="T4" fmla="*/ 23 w 53"/>
                <a:gd name="T5" fmla="*/ 24 h 35"/>
                <a:gd name="T6" fmla="*/ 0 w 53"/>
                <a:gd name="T7" fmla="*/ 15 h 35"/>
                <a:gd name="T8" fmla="*/ 1 w 53"/>
                <a:gd name="T9" fmla="*/ 22 h 35"/>
                <a:gd name="T10" fmla="*/ 53 w 53"/>
                <a:gd name="T11" fmla="*/ 0 h 35"/>
              </a:gdLst>
              <a:ahLst/>
              <a:cxnLst>
                <a:cxn ang="0">
                  <a:pos x="T0" y="T1"/>
                </a:cxn>
                <a:cxn ang="0">
                  <a:pos x="T2" y="T3"/>
                </a:cxn>
                <a:cxn ang="0">
                  <a:pos x="T4" y="T5"/>
                </a:cxn>
                <a:cxn ang="0">
                  <a:pos x="T6" y="T7"/>
                </a:cxn>
                <a:cxn ang="0">
                  <a:pos x="T8" y="T9"/>
                </a:cxn>
                <a:cxn ang="0">
                  <a:pos x="T10" y="T11"/>
                </a:cxn>
              </a:cxnLst>
              <a:rect l="0" t="0" r="r" b="b"/>
              <a:pathLst>
                <a:path w="53" h="35">
                  <a:moveTo>
                    <a:pt x="53" y="0"/>
                  </a:moveTo>
                  <a:cubicBezTo>
                    <a:pt x="50" y="0"/>
                    <a:pt x="50" y="0"/>
                    <a:pt x="50" y="0"/>
                  </a:cubicBezTo>
                  <a:cubicBezTo>
                    <a:pt x="50" y="0"/>
                    <a:pt x="34" y="21"/>
                    <a:pt x="23" y="24"/>
                  </a:cubicBezTo>
                  <a:cubicBezTo>
                    <a:pt x="14" y="27"/>
                    <a:pt x="4" y="22"/>
                    <a:pt x="0" y="15"/>
                  </a:cubicBezTo>
                  <a:cubicBezTo>
                    <a:pt x="0" y="17"/>
                    <a:pt x="0" y="20"/>
                    <a:pt x="1" y="22"/>
                  </a:cubicBezTo>
                  <a:cubicBezTo>
                    <a:pt x="7" y="35"/>
                    <a:pt x="40" y="30"/>
                    <a:pt x="53" y="0"/>
                  </a:cubicBezTo>
                  <a:close/>
                </a:path>
              </a:pathLst>
            </a:custGeom>
            <a:solidFill>
              <a:srgbClr val="99A2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2" name="Freeform 124">
              <a:extLst>
                <a:ext uri="{FF2B5EF4-FFF2-40B4-BE49-F238E27FC236}">
                  <a16:creationId xmlns:a16="http://schemas.microsoft.com/office/drawing/2014/main" id="{2DFF70D6-2B61-4A9C-A1BC-B72907C1A64E}"/>
                </a:ext>
              </a:extLst>
            </p:cNvPr>
            <p:cNvSpPr>
              <a:spLocks/>
            </p:cNvSpPr>
            <p:nvPr/>
          </p:nvSpPr>
          <p:spPr bwMode="auto">
            <a:xfrm>
              <a:off x="9147175" y="4852988"/>
              <a:ext cx="411163" cy="227013"/>
            </a:xfrm>
            <a:custGeom>
              <a:avLst/>
              <a:gdLst>
                <a:gd name="T0" fmla="*/ 167 w 259"/>
                <a:gd name="T1" fmla="*/ 136 h 143"/>
                <a:gd name="T2" fmla="*/ 220 w 259"/>
                <a:gd name="T3" fmla="*/ 51 h 143"/>
                <a:gd name="T4" fmla="*/ 0 w 259"/>
                <a:gd name="T5" fmla="*/ 107 h 143"/>
                <a:gd name="T6" fmla="*/ 67 w 259"/>
                <a:gd name="T7" fmla="*/ 143 h 143"/>
                <a:gd name="T8" fmla="*/ 131 w 259"/>
                <a:gd name="T9" fmla="*/ 143 h 143"/>
                <a:gd name="T10" fmla="*/ 167 w 259"/>
                <a:gd name="T11" fmla="*/ 136 h 143"/>
              </a:gdLst>
              <a:ahLst/>
              <a:cxnLst>
                <a:cxn ang="0">
                  <a:pos x="T0" y="T1"/>
                </a:cxn>
                <a:cxn ang="0">
                  <a:pos x="T2" y="T3"/>
                </a:cxn>
                <a:cxn ang="0">
                  <a:pos x="T4" y="T5"/>
                </a:cxn>
                <a:cxn ang="0">
                  <a:pos x="T6" y="T7"/>
                </a:cxn>
                <a:cxn ang="0">
                  <a:pos x="T8" y="T9"/>
                </a:cxn>
                <a:cxn ang="0">
                  <a:pos x="T10" y="T11"/>
                </a:cxn>
              </a:cxnLst>
              <a:rect l="0" t="0" r="r" b="b"/>
              <a:pathLst>
                <a:path w="259" h="143">
                  <a:moveTo>
                    <a:pt x="167" y="136"/>
                  </a:moveTo>
                  <a:cubicBezTo>
                    <a:pt x="167" y="136"/>
                    <a:pt x="259" y="101"/>
                    <a:pt x="220" y="51"/>
                  </a:cubicBezTo>
                  <a:cubicBezTo>
                    <a:pt x="181" y="0"/>
                    <a:pt x="0" y="107"/>
                    <a:pt x="0" y="107"/>
                  </a:cubicBezTo>
                  <a:cubicBezTo>
                    <a:pt x="67" y="143"/>
                    <a:pt x="67" y="143"/>
                    <a:pt x="67" y="143"/>
                  </a:cubicBezTo>
                  <a:cubicBezTo>
                    <a:pt x="131" y="143"/>
                    <a:pt x="131" y="143"/>
                    <a:pt x="131" y="143"/>
                  </a:cubicBezTo>
                  <a:lnTo>
                    <a:pt x="167" y="136"/>
                  </a:lnTo>
                  <a:close/>
                </a:path>
              </a:pathLst>
            </a:custGeom>
            <a:solidFill>
              <a:srgbClr val="1E37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3" name="Freeform 125">
              <a:extLst>
                <a:ext uri="{FF2B5EF4-FFF2-40B4-BE49-F238E27FC236}">
                  <a16:creationId xmlns:a16="http://schemas.microsoft.com/office/drawing/2014/main" id="{5C10CFEB-F8E8-4664-AA48-B9E721033622}"/>
                </a:ext>
              </a:extLst>
            </p:cNvPr>
            <p:cNvSpPr>
              <a:spLocks/>
            </p:cNvSpPr>
            <p:nvPr/>
          </p:nvSpPr>
          <p:spPr bwMode="auto">
            <a:xfrm>
              <a:off x="9183688" y="5033963"/>
              <a:ext cx="36513" cy="41275"/>
            </a:xfrm>
            <a:custGeom>
              <a:avLst/>
              <a:gdLst>
                <a:gd name="T0" fmla="*/ 4 w 23"/>
                <a:gd name="T1" fmla="*/ 0 h 26"/>
                <a:gd name="T2" fmla="*/ 22 w 23"/>
                <a:gd name="T3" fmla="*/ 10 h 26"/>
                <a:gd name="T4" fmla="*/ 23 w 23"/>
                <a:gd name="T5" fmla="*/ 26 h 26"/>
                <a:gd name="T6" fmla="*/ 0 w 23"/>
                <a:gd name="T7" fmla="*/ 22 h 26"/>
                <a:gd name="T8" fmla="*/ 4 w 23"/>
                <a:gd name="T9" fmla="*/ 0 h 26"/>
              </a:gdLst>
              <a:ahLst/>
              <a:cxnLst>
                <a:cxn ang="0">
                  <a:pos x="T0" y="T1"/>
                </a:cxn>
                <a:cxn ang="0">
                  <a:pos x="T2" y="T3"/>
                </a:cxn>
                <a:cxn ang="0">
                  <a:pos x="T4" y="T5"/>
                </a:cxn>
                <a:cxn ang="0">
                  <a:pos x="T6" y="T7"/>
                </a:cxn>
                <a:cxn ang="0">
                  <a:pos x="T8" y="T9"/>
                </a:cxn>
              </a:cxnLst>
              <a:rect l="0" t="0" r="r" b="b"/>
              <a:pathLst>
                <a:path w="23" h="26">
                  <a:moveTo>
                    <a:pt x="4" y="0"/>
                  </a:moveTo>
                  <a:lnTo>
                    <a:pt x="22" y="10"/>
                  </a:lnTo>
                  <a:lnTo>
                    <a:pt x="23" y="26"/>
                  </a:lnTo>
                  <a:lnTo>
                    <a:pt x="0" y="22"/>
                  </a:lnTo>
                  <a:lnTo>
                    <a:pt x="4" y="0"/>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4" name="Freeform 126">
              <a:extLst>
                <a:ext uri="{FF2B5EF4-FFF2-40B4-BE49-F238E27FC236}">
                  <a16:creationId xmlns:a16="http://schemas.microsoft.com/office/drawing/2014/main" id="{62C67600-9D75-4949-9F1A-2C03A3AD2C91}"/>
                </a:ext>
              </a:extLst>
            </p:cNvPr>
            <p:cNvSpPr>
              <a:spLocks/>
            </p:cNvSpPr>
            <p:nvPr/>
          </p:nvSpPr>
          <p:spPr bwMode="auto">
            <a:xfrm>
              <a:off x="8816975" y="4959350"/>
              <a:ext cx="377825" cy="157163"/>
            </a:xfrm>
            <a:custGeom>
              <a:avLst/>
              <a:gdLst>
                <a:gd name="T0" fmla="*/ 238 w 238"/>
                <a:gd name="T1" fmla="*/ 45 h 100"/>
                <a:gd name="T2" fmla="*/ 78 w 238"/>
                <a:gd name="T3" fmla="*/ 3 h 100"/>
                <a:gd name="T4" fmla="*/ 2 w 238"/>
                <a:gd name="T5" fmla="*/ 53 h 100"/>
                <a:gd name="T6" fmla="*/ 90 w 238"/>
                <a:gd name="T7" fmla="*/ 94 h 100"/>
                <a:gd name="T8" fmla="*/ 235 w 238"/>
                <a:gd name="T9" fmla="*/ 71 h 100"/>
                <a:gd name="T10" fmla="*/ 238 w 238"/>
                <a:gd name="T11" fmla="*/ 45 h 100"/>
              </a:gdLst>
              <a:ahLst/>
              <a:cxnLst>
                <a:cxn ang="0">
                  <a:pos x="T0" y="T1"/>
                </a:cxn>
                <a:cxn ang="0">
                  <a:pos x="T2" y="T3"/>
                </a:cxn>
                <a:cxn ang="0">
                  <a:pos x="T4" y="T5"/>
                </a:cxn>
                <a:cxn ang="0">
                  <a:pos x="T6" y="T7"/>
                </a:cxn>
                <a:cxn ang="0">
                  <a:pos x="T8" y="T9"/>
                </a:cxn>
                <a:cxn ang="0">
                  <a:pos x="T10" y="T11"/>
                </a:cxn>
              </a:cxnLst>
              <a:rect l="0" t="0" r="r" b="b"/>
              <a:pathLst>
                <a:path w="238" h="100">
                  <a:moveTo>
                    <a:pt x="238" y="45"/>
                  </a:moveTo>
                  <a:cubicBezTo>
                    <a:pt x="238" y="45"/>
                    <a:pt x="144" y="0"/>
                    <a:pt x="78" y="3"/>
                  </a:cubicBezTo>
                  <a:cubicBezTo>
                    <a:pt x="11" y="6"/>
                    <a:pt x="5" y="37"/>
                    <a:pt x="2" y="53"/>
                  </a:cubicBezTo>
                  <a:cubicBezTo>
                    <a:pt x="0" y="69"/>
                    <a:pt x="25" y="100"/>
                    <a:pt x="90" y="94"/>
                  </a:cubicBezTo>
                  <a:cubicBezTo>
                    <a:pt x="155" y="87"/>
                    <a:pt x="235" y="71"/>
                    <a:pt x="235" y="71"/>
                  </a:cubicBezTo>
                  <a:lnTo>
                    <a:pt x="238" y="45"/>
                  </a:ln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5" name="Freeform 127">
              <a:extLst>
                <a:ext uri="{FF2B5EF4-FFF2-40B4-BE49-F238E27FC236}">
                  <a16:creationId xmlns:a16="http://schemas.microsoft.com/office/drawing/2014/main" id="{A042A67E-042F-4254-87B3-13C35C706A05}"/>
                </a:ext>
              </a:extLst>
            </p:cNvPr>
            <p:cNvSpPr>
              <a:spLocks/>
            </p:cNvSpPr>
            <p:nvPr/>
          </p:nvSpPr>
          <p:spPr bwMode="auto">
            <a:xfrm>
              <a:off x="9217025" y="5038725"/>
              <a:ext cx="138113" cy="63500"/>
            </a:xfrm>
            <a:custGeom>
              <a:avLst/>
              <a:gdLst>
                <a:gd name="T0" fmla="*/ 1 w 87"/>
                <a:gd name="T1" fmla="*/ 7 h 41"/>
                <a:gd name="T2" fmla="*/ 0 w 87"/>
                <a:gd name="T3" fmla="*/ 23 h 41"/>
                <a:gd name="T4" fmla="*/ 50 w 87"/>
                <a:gd name="T5" fmla="*/ 41 h 41"/>
                <a:gd name="T6" fmla="*/ 55 w 87"/>
                <a:gd name="T7" fmla="*/ 4 h 41"/>
                <a:gd name="T8" fmla="*/ 1 w 87"/>
                <a:gd name="T9" fmla="*/ 7 h 41"/>
              </a:gdLst>
              <a:ahLst/>
              <a:cxnLst>
                <a:cxn ang="0">
                  <a:pos x="T0" y="T1"/>
                </a:cxn>
                <a:cxn ang="0">
                  <a:pos x="T2" y="T3"/>
                </a:cxn>
                <a:cxn ang="0">
                  <a:pos x="T4" y="T5"/>
                </a:cxn>
                <a:cxn ang="0">
                  <a:pos x="T6" y="T7"/>
                </a:cxn>
                <a:cxn ang="0">
                  <a:pos x="T8" y="T9"/>
                </a:cxn>
              </a:cxnLst>
              <a:rect l="0" t="0" r="r" b="b"/>
              <a:pathLst>
                <a:path w="87" h="41">
                  <a:moveTo>
                    <a:pt x="1" y="7"/>
                  </a:moveTo>
                  <a:cubicBezTo>
                    <a:pt x="1" y="7"/>
                    <a:pt x="2" y="15"/>
                    <a:pt x="0" y="23"/>
                  </a:cubicBezTo>
                  <a:cubicBezTo>
                    <a:pt x="0" y="23"/>
                    <a:pt x="26" y="41"/>
                    <a:pt x="50" y="41"/>
                  </a:cubicBezTo>
                  <a:cubicBezTo>
                    <a:pt x="75" y="41"/>
                    <a:pt x="87" y="8"/>
                    <a:pt x="55" y="4"/>
                  </a:cubicBezTo>
                  <a:cubicBezTo>
                    <a:pt x="23" y="0"/>
                    <a:pt x="1" y="7"/>
                    <a:pt x="1" y="7"/>
                  </a:cubicBezTo>
                  <a:close/>
                </a:path>
              </a:pathLst>
            </a:custGeom>
            <a:solidFill>
              <a:srgbClr val="0016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6" name="Freeform 128">
              <a:extLst>
                <a:ext uri="{FF2B5EF4-FFF2-40B4-BE49-F238E27FC236}">
                  <a16:creationId xmlns:a16="http://schemas.microsoft.com/office/drawing/2014/main" id="{43C4E7E6-4633-424B-A5ED-4A19837BF2C1}"/>
                </a:ext>
              </a:extLst>
            </p:cNvPr>
            <p:cNvSpPr>
              <a:spLocks/>
            </p:cNvSpPr>
            <p:nvPr/>
          </p:nvSpPr>
          <p:spPr bwMode="auto">
            <a:xfrm>
              <a:off x="9282113" y="5045075"/>
              <a:ext cx="73025" cy="57150"/>
            </a:xfrm>
            <a:custGeom>
              <a:avLst/>
              <a:gdLst>
                <a:gd name="T0" fmla="*/ 16 w 46"/>
                <a:gd name="T1" fmla="*/ 0 h 37"/>
                <a:gd name="T2" fmla="*/ 26 w 46"/>
                <a:gd name="T3" fmla="*/ 23 h 37"/>
                <a:gd name="T4" fmla="*/ 0 w 46"/>
                <a:gd name="T5" fmla="*/ 36 h 37"/>
                <a:gd name="T6" fmla="*/ 9 w 46"/>
                <a:gd name="T7" fmla="*/ 37 h 37"/>
                <a:gd name="T8" fmla="*/ 16 w 46"/>
                <a:gd name="T9" fmla="*/ 0 h 37"/>
              </a:gdLst>
              <a:ahLst/>
              <a:cxnLst>
                <a:cxn ang="0">
                  <a:pos x="T0" y="T1"/>
                </a:cxn>
                <a:cxn ang="0">
                  <a:pos x="T2" y="T3"/>
                </a:cxn>
                <a:cxn ang="0">
                  <a:pos x="T4" y="T5"/>
                </a:cxn>
                <a:cxn ang="0">
                  <a:pos x="T6" y="T7"/>
                </a:cxn>
                <a:cxn ang="0">
                  <a:pos x="T8" y="T9"/>
                </a:cxn>
              </a:cxnLst>
              <a:rect l="0" t="0" r="r" b="b"/>
              <a:pathLst>
                <a:path w="46" h="37">
                  <a:moveTo>
                    <a:pt x="16" y="0"/>
                  </a:moveTo>
                  <a:cubicBezTo>
                    <a:pt x="17" y="1"/>
                    <a:pt x="34" y="6"/>
                    <a:pt x="26" y="23"/>
                  </a:cubicBezTo>
                  <a:cubicBezTo>
                    <a:pt x="22" y="33"/>
                    <a:pt x="9" y="36"/>
                    <a:pt x="0" y="36"/>
                  </a:cubicBezTo>
                  <a:cubicBezTo>
                    <a:pt x="3" y="37"/>
                    <a:pt x="6" y="37"/>
                    <a:pt x="9" y="37"/>
                  </a:cubicBezTo>
                  <a:cubicBezTo>
                    <a:pt x="34" y="37"/>
                    <a:pt x="46" y="5"/>
                    <a:pt x="16" y="0"/>
                  </a:cubicBezTo>
                  <a:close/>
                </a:path>
              </a:pathLst>
            </a:custGeom>
            <a:solidFill>
              <a:srgbClr val="99A2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7" name="Freeform 129">
              <a:extLst>
                <a:ext uri="{FF2B5EF4-FFF2-40B4-BE49-F238E27FC236}">
                  <a16:creationId xmlns:a16="http://schemas.microsoft.com/office/drawing/2014/main" id="{333BD670-907B-44EF-A4AD-541F45FD9EAE}"/>
                </a:ext>
              </a:extLst>
            </p:cNvPr>
            <p:cNvSpPr>
              <a:spLocks/>
            </p:cNvSpPr>
            <p:nvPr/>
          </p:nvSpPr>
          <p:spPr bwMode="auto">
            <a:xfrm>
              <a:off x="9053513" y="4635500"/>
              <a:ext cx="82550" cy="77788"/>
            </a:xfrm>
            <a:custGeom>
              <a:avLst/>
              <a:gdLst>
                <a:gd name="T0" fmla="*/ 0 w 52"/>
                <a:gd name="T1" fmla="*/ 19 h 49"/>
                <a:gd name="T2" fmla="*/ 30 w 52"/>
                <a:gd name="T3" fmla="*/ 2 h 49"/>
                <a:gd name="T4" fmla="*/ 52 w 52"/>
                <a:gd name="T5" fmla="*/ 23 h 49"/>
                <a:gd name="T6" fmla="*/ 36 w 52"/>
                <a:gd name="T7" fmla="*/ 49 h 49"/>
                <a:gd name="T8" fmla="*/ 0 w 52"/>
                <a:gd name="T9" fmla="*/ 19 h 49"/>
              </a:gdLst>
              <a:ahLst/>
              <a:cxnLst>
                <a:cxn ang="0">
                  <a:pos x="T0" y="T1"/>
                </a:cxn>
                <a:cxn ang="0">
                  <a:pos x="T2" y="T3"/>
                </a:cxn>
                <a:cxn ang="0">
                  <a:pos x="T4" y="T5"/>
                </a:cxn>
                <a:cxn ang="0">
                  <a:pos x="T6" y="T7"/>
                </a:cxn>
                <a:cxn ang="0">
                  <a:pos x="T8" y="T9"/>
                </a:cxn>
              </a:cxnLst>
              <a:rect l="0" t="0" r="r" b="b"/>
              <a:pathLst>
                <a:path w="52" h="49">
                  <a:moveTo>
                    <a:pt x="0" y="19"/>
                  </a:moveTo>
                  <a:cubicBezTo>
                    <a:pt x="0" y="19"/>
                    <a:pt x="27" y="0"/>
                    <a:pt x="30" y="2"/>
                  </a:cubicBezTo>
                  <a:cubicBezTo>
                    <a:pt x="33" y="4"/>
                    <a:pt x="52" y="23"/>
                    <a:pt x="52" y="23"/>
                  </a:cubicBezTo>
                  <a:cubicBezTo>
                    <a:pt x="52" y="23"/>
                    <a:pt x="41" y="43"/>
                    <a:pt x="36" y="49"/>
                  </a:cubicBezTo>
                  <a:cubicBezTo>
                    <a:pt x="36" y="49"/>
                    <a:pt x="11" y="29"/>
                    <a:pt x="0" y="19"/>
                  </a:cubicBez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8" name="Freeform 130">
              <a:extLst>
                <a:ext uri="{FF2B5EF4-FFF2-40B4-BE49-F238E27FC236}">
                  <a16:creationId xmlns:a16="http://schemas.microsoft.com/office/drawing/2014/main" id="{F33DA2C6-5949-4C05-91F2-635ED0D729F3}"/>
                </a:ext>
              </a:extLst>
            </p:cNvPr>
            <p:cNvSpPr>
              <a:spLocks/>
            </p:cNvSpPr>
            <p:nvPr/>
          </p:nvSpPr>
          <p:spPr bwMode="auto">
            <a:xfrm>
              <a:off x="9136063" y="4635500"/>
              <a:ext cx="76200" cy="74613"/>
            </a:xfrm>
            <a:custGeom>
              <a:avLst/>
              <a:gdLst>
                <a:gd name="T0" fmla="*/ 26 w 48"/>
                <a:gd name="T1" fmla="*/ 0 h 47"/>
                <a:gd name="T2" fmla="*/ 0 w 48"/>
                <a:gd name="T3" fmla="*/ 23 h 47"/>
                <a:gd name="T4" fmla="*/ 18 w 48"/>
                <a:gd name="T5" fmla="*/ 47 h 47"/>
                <a:gd name="T6" fmla="*/ 48 w 48"/>
                <a:gd name="T7" fmla="*/ 11 h 47"/>
                <a:gd name="T8" fmla="*/ 26 w 48"/>
                <a:gd name="T9" fmla="*/ 0 h 47"/>
              </a:gdLst>
              <a:ahLst/>
              <a:cxnLst>
                <a:cxn ang="0">
                  <a:pos x="T0" y="T1"/>
                </a:cxn>
                <a:cxn ang="0">
                  <a:pos x="T2" y="T3"/>
                </a:cxn>
                <a:cxn ang="0">
                  <a:pos x="T4" y="T5"/>
                </a:cxn>
                <a:cxn ang="0">
                  <a:pos x="T6" y="T7"/>
                </a:cxn>
                <a:cxn ang="0">
                  <a:pos x="T8" y="T9"/>
                </a:cxn>
              </a:cxnLst>
              <a:rect l="0" t="0" r="r" b="b"/>
              <a:pathLst>
                <a:path w="48" h="47">
                  <a:moveTo>
                    <a:pt x="26" y="0"/>
                  </a:moveTo>
                  <a:cubicBezTo>
                    <a:pt x="0" y="23"/>
                    <a:pt x="0" y="23"/>
                    <a:pt x="0" y="23"/>
                  </a:cubicBezTo>
                  <a:cubicBezTo>
                    <a:pt x="18" y="47"/>
                    <a:pt x="18" y="47"/>
                    <a:pt x="18" y="47"/>
                  </a:cubicBezTo>
                  <a:cubicBezTo>
                    <a:pt x="18" y="47"/>
                    <a:pt x="42" y="30"/>
                    <a:pt x="48" y="11"/>
                  </a:cubicBezTo>
                  <a:lnTo>
                    <a:pt x="26" y="0"/>
                  </a:ln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9" name="Freeform 131">
              <a:extLst>
                <a:ext uri="{FF2B5EF4-FFF2-40B4-BE49-F238E27FC236}">
                  <a16:creationId xmlns:a16="http://schemas.microsoft.com/office/drawing/2014/main" id="{A52050F9-18A2-48CF-9CBF-BE7E7146D229}"/>
                </a:ext>
              </a:extLst>
            </p:cNvPr>
            <p:cNvSpPr>
              <a:spLocks/>
            </p:cNvSpPr>
            <p:nvPr/>
          </p:nvSpPr>
          <p:spPr bwMode="auto">
            <a:xfrm>
              <a:off x="7840663" y="4954588"/>
              <a:ext cx="2476500" cy="577850"/>
            </a:xfrm>
            <a:custGeom>
              <a:avLst/>
              <a:gdLst>
                <a:gd name="T0" fmla="*/ 1560 w 1560"/>
                <a:gd name="T1" fmla="*/ 365 h 365"/>
                <a:gd name="T2" fmla="*/ 1283 w 1560"/>
                <a:gd name="T3" fmla="*/ 7 h 365"/>
                <a:gd name="T4" fmla="*/ 26 w 1560"/>
                <a:gd name="T5" fmla="*/ 153 h 365"/>
                <a:gd name="T6" fmla="*/ 1560 w 1560"/>
                <a:gd name="T7" fmla="*/ 365 h 365"/>
              </a:gdLst>
              <a:ahLst/>
              <a:cxnLst>
                <a:cxn ang="0">
                  <a:pos x="T0" y="T1"/>
                </a:cxn>
                <a:cxn ang="0">
                  <a:pos x="T2" y="T3"/>
                </a:cxn>
                <a:cxn ang="0">
                  <a:pos x="T4" y="T5"/>
                </a:cxn>
                <a:cxn ang="0">
                  <a:pos x="T6" y="T7"/>
                </a:cxn>
              </a:cxnLst>
              <a:rect l="0" t="0" r="r" b="b"/>
              <a:pathLst>
                <a:path w="1560" h="365">
                  <a:moveTo>
                    <a:pt x="1560" y="365"/>
                  </a:moveTo>
                  <a:cubicBezTo>
                    <a:pt x="1560" y="365"/>
                    <a:pt x="1310" y="14"/>
                    <a:pt x="1283" y="7"/>
                  </a:cubicBezTo>
                  <a:cubicBezTo>
                    <a:pt x="1257" y="0"/>
                    <a:pt x="52" y="152"/>
                    <a:pt x="26" y="153"/>
                  </a:cubicBezTo>
                  <a:cubicBezTo>
                    <a:pt x="0" y="154"/>
                    <a:pt x="1560" y="365"/>
                    <a:pt x="1560" y="36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0" name="Freeform 132">
              <a:extLst>
                <a:ext uri="{FF2B5EF4-FFF2-40B4-BE49-F238E27FC236}">
                  <a16:creationId xmlns:a16="http://schemas.microsoft.com/office/drawing/2014/main" id="{FFAD95F2-215E-4570-A823-8C31C684939D}"/>
                </a:ext>
              </a:extLst>
            </p:cNvPr>
            <p:cNvSpPr>
              <a:spLocks/>
            </p:cNvSpPr>
            <p:nvPr/>
          </p:nvSpPr>
          <p:spPr bwMode="auto">
            <a:xfrm>
              <a:off x="4521200" y="4440238"/>
              <a:ext cx="868363" cy="636588"/>
            </a:xfrm>
            <a:custGeom>
              <a:avLst/>
              <a:gdLst>
                <a:gd name="T0" fmla="*/ 484 w 547"/>
                <a:gd name="T1" fmla="*/ 53 h 401"/>
                <a:gd name="T2" fmla="*/ 46 w 547"/>
                <a:gd name="T3" fmla="*/ 52 h 401"/>
                <a:gd name="T4" fmla="*/ 38 w 547"/>
                <a:gd name="T5" fmla="*/ 280 h 401"/>
                <a:gd name="T6" fmla="*/ 205 w 547"/>
                <a:gd name="T7" fmla="*/ 341 h 401"/>
                <a:gd name="T8" fmla="*/ 156 w 547"/>
                <a:gd name="T9" fmla="*/ 383 h 401"/>
                <a:gd name="T10" fmla="*/ 290 w 547"/>
                <a:gd name="T11" fmla="*/ 349 h 401"/>
                <a:gd name="T12" fmla="*/ 418 w 547"/>
                <a:gd name="T13" fmla="*/ 338 h 401"/>
                <a:gd name="T14" fmla="*/ 484 w 547"/>
                <a:gd name="T15" fmla="*/ 53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 h="401">
                  <a:moveTo>
                    <a:pt x="484" y="53"/>
                  </a:moveTo>
                  <a:cubicBezTo>
                    <a:pt x="421" y="13"/>
                    <a:pt x="106" y="0"/>
                    <a:pt x="46" y="52"/>
                  </a:cubicBezTo>
                  <a:cubicBezTo>
                    <a:pt x="0" y="93"/>
                    <a:pt x="21" y="215"/>
                    <a:pt x="38" y="280"/>
                  </a:cubicBezTo>
                  <a:cubicBezTo>
                    <a:pt x="48" y="315"/>
                    <a:pt x="114" y="329"/>
                    <a:pt x="205" y="341"/>
                  </a:cubicBezTo>
                  <a:cubicBezTo>
                    <a:pt x="187" y="373"/>
                    <a:pt x="164" y="376"/>
                    <a:pt x="156" y="383"/>
                  </a:cubicBezTo>
                  <a:cubicBezTo>
                    <a:pt x="136" y="401"/>
                    <a:pt x="244" y="382"/>
                    <a:pt x="290" y="349"/>
                  </a:cubicBezTo>
                  <a:cubicBezTo>
                    <a:pt x="358" y="353"/>
                    <a:pt x="400" y="344"/>
                    <a:pt x="418" y="338"/>
                  </a:cubicBezTo>
                  <a:cubicBezTo>
                    <a:pt x="467" y="322"/>
                    <a:pt x="547" y="93"/>
                    <a:pt x="484" y="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1" name="Freeform 133">
              <a:extLst>
                <a:ext uri="{FF2B5EF4-FFF2-40B4-BE49-F238E27FC236}">
                  <a16:creationId xmlns:a16="http://schemas.microsoft.com/office/drawing/2014/main" id="{1A6CC2DC-47D4-45E8-BE67-5CB9E59C3B3C}"/>
                </a:ext>
              </a:extLst>
            </p:cNvPr>
            <p:cNvSpPr>
              <a:spLocks/>
            </p:cNvSpPr>
            <p:nvPr/>
          </p:nvSpPr>
          <p:spPr bwMode="auto">
            <a:xfrm>
              <a:off x="4572000" y="3949700"/>
              <a:ext cx="65088" cy="71438"/>
            </a:xfrm>
            <a:custGeom>
              <a:avLst/>
              <a:gdLst>
                <a:gd name="T0" fmla="*/ 29 w 41"/>
                <a:gd name="T1" fmla="*/ 22 h 45"/>
                <a:gd name="T2" fmla="*/ 12 w 41"/>
                <a:gd name="T3" fmla="*/ 9 h 45"/>
                <a:gd name="T4" fmla="*/ 26 w 41"/>
                <a:gd name="T5" fmla="*/ 41 h 45"/>
                <a:gd name="T6" fmla="*/ 29 w 41"/>
                <a:gd name="T7" fmla="*/ 22 h 45"/>
              </a:gdLst>
              <a:ahLst/>
              <a:cxnLst>
                <a:cxn ang="0">
                  <a:pos x="T0" y="T1"/>
                </a:cxn>
                <a:cxn ang="0">
                  <a:pos x="T2" y="T3"/>
                </a:cxn>
                <a:cxn ang="0">
                  <a:pos x="T4" y="T5"/>
                </a:cxn>
                <a:cxn ang="0">
                  <a:pos x="T6" y="T7"/>
                </a:cxn>
              </a:cxnLst>
              <a:rect l="0" t="0" r="r" b="b"/>
              <a:pathLst>
                <a:path w="41" h="45">
                  <a:moveTo>
                    <a:pt x="29" y="22"/>
                  </a:moveTo>
                  <a:cubicBezTo>
                    <a:pt x="29" y="22"/>
                    <a:pt x="24" y="0"/>
                    <a:pt x="12" y="9"/>
                  </a:cubicBezTo>
                  <a:cubicBezTo>
                    <a:pt x="0" y="17"/>
                    <a:pt x="11" y="45"/>
                    <a:pt x="26" y="41"/>
                  </a:cubicBezTo>
                  <a:cubicBezTo>
                    <a:pt x="41" y="37"/>
                    <a:pt x="29" y="22"/>
                    <a:pt x="29" y="22"/>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Freeform 134">
              <a:extLst>
                <a:ext uri="{FF2B5EF4-FFF2-40B4-BE49-F238E27FC236}">
                  <a16:creationId xmlns:a16="http://schemas.microsoft.com/office/drawing/2014/main" id="{F8EFCAB4-1BC2-4E19-8E11-5796546B4C36}"/>
                </a:ext>
              </a:extLst>
            </p:cNvPr>
            <p:cNvSpPr>
              <a:spLocks/>
            </p:cNvSpPr>
            <p:nvPr/>
          </p:nvSpPr>
          <p:spPr bwMode="auto">
            <a:xfrm>
              <a:off x="1714500" y="4410075"/>
              <a:ext cx="700088" cy="666750"/>
            </a:xfrm>
            <a:custGeom>
              <a:avLst/>
              <a:gdLst>
                <a:gd name="T0" fmla="*/ 294 w 441"/>
                <a:gd name="T1" fmla="*/ 135 h 420"/>
                <a:gd name="T2" fmla="*/ 433 w 441"/>
                <a:gd name="T3" fmla="*/ 156 h 420"/>
                <a:gd name="T4" fmla="*/ 437 w 441"/>
                <a:gd name="T5" fmla="*/ 168 h 420"/>
                <a:gd name="T6" fmla="*/ 336 w 441"/>
                <a:gd name="T7" fmla="*/ 266 h 420"/>
                <a:gd name="T8" fmla="*/ 334 w 441"/>
                <a:gd name="T9" fmla="*/ 272 h 420"/>
                <a:gd name="T10" fmla="*/ 358 w 441"/>
                <a:gd name="T11" fmla="*/ 410 h 420"/>
                <a:gd name="T12" fmla="*/ 348 w 441"/>
                <a:gd name="T13" fmla="*/ 418 h 420"/>
                <a:gd name="T14" fmla="*/ 224 w 441"/>
                <a:gd name="T15" fmla="*/ 352 h 420"/>
                <a:gd name="T16" fmla="*/ 217 w 441"/>
                <a:gd name="T17" fmla="*/ 352 h 420"/>
                <a:gd name="T18" fmla="*/ 93 w 441"/>
                <a:gd name="T19" fmla="*/ 417 h 420"/>
                <a:gd name="T20" fmla="*/ 82 w 441"/>
                <a:gd name="T21" fmla="*/ 410 h 420"/>
                <a:gd name="T22" fmla="*/ 106 w 441"/>
                <a:gd name="T23" fmla="*/ 271 h 420"/>
                <a:gd name="T24" fmla="*/ 104 w 441"/>
                <a:gd name="T25" fmla="*/ 265 h 420"/>
                <a:gd name="T26" fmla="*/ 4 w 441"/>
                <a:gd name="T27" fmla="*/ 167 h 420"/>
                <a:gd name="T28" fmla="*/ 8 w 441"/>
                <a:gd name="T29" fmla="*/ 155 h 420"/>
                <a:gd name="T30" fmla="*/ 147 w 441"/>
                <a:gd name="T31" fmla="*/ 135 h 420"/>
                <a:gd name="T32" fmla="*/ 152 w 441"/>
                <a:gd name="T33" fmla="*/ 131 h 420"/>
                <a:gd name="T34" fmla="*/ 214 w 441"/>
                <a:gd name="T35" fmla="*/ 5 h 420"/>
                <a:gd name="T36" fmla="*/ 227 w 441"/>
                <a:gd name="T37" fmla="*/ 5 h 420"/>
                <a:gd name="T38" fmla="*/ 289 w 441"/>
                <a:gd name="T39" fmla="*/ 131 h 420"/>
                <a:gd name="T40" fmla="*/ 294 w 441"/>
                <a:gd name="T41" fmla="*/ 135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1" h="420">
                  <a:moveTo>
                    <a:pt x="294" y="135"/>
                  </a:moveTo>
                  <a:cubicBezTo>
                    <a:pt x="433" y="156"/>
                    <a:pt x="433" y="156"/>
                    <a:pt x="433" y="156"/>
                  </a:cubicBezTo>
                  <a:cubicBezTo>
                    <a:pt x="439" y="156"/>
                    <a:pt x="441" y="164"/>
                    <a:pt x="437" y="168"/>
                  </a:cubicBezTo>
                  <a:cubicBezTo>
                    <a:pt x="336" y="266"/>
                    <a:pt x="336" y="266"/>
                    <a:pt x="336" y="266"/>
                  </a:cubicBezTo>
                  <a:cubicBezTo>
                    <a:pt x="335" y="267"/>
                    <a:pt x="334" y="269"/>
                    <a:pt x="334" y="272"/>
                  </a:cubicBezTo>
                  <a:cubicBezTo>
                    <a:pt x="358" y="410"/>
                    <a:pt x="358" y="410"/>
                    <a:pt x="358" y="410"/>
                  </a:cubicBezTo>
                  <a:cubicBezTo>
                    <a:pt x="359" y="416"/>
                    <a:pt x="353" y="420"/>
                    <a:pt x="348" y="418"/>
                  </a:cubicBezTo>
                  <a:cubicBezTo>
                    <a:pt x="224" y="352"/>
                    <a:pt x="224" y="352"/>
                    <a:pt x="224" y="352"/>
                  </a:cubicBezTo>
                  <a:cubicBezTo>
                    <a:pt x="221" y="351"/>
                    <a:pt x="219" y="351"/>
                    <a:pt x="217" y="352"/>
                  </a:cubicBezTo>
                  <a:cubicBezTo>
                    <a:pt x="93" y="417"/>
                    <a:pt x="93" y="417"/>
                    <a:pt x="93" y="417"/>
                  </a:cubicBezTo>
                  <a:cubicBezTo>
                    <a:pt x="87" y="420"/>
                    <a:pt x="81" y="416"/>
                    <a:pt x="82" y="410"/>
                  </a:cubicBezTo>
                  <a:cubicBezTo>
                    <a:pt x="106" y="271"/>
                    <a:pt x="106" y="271"/>
                    <a:pt x="106" y="271"/>
                  </a:cubicBezTo>
                  <a:cubicBezTo>
                    <a:pt x="107" y="269"/>
                    <a:pt x="106" y="267"/>
                    <a:pt x="104" y="265"/>
                  </a:cubicBezTo>
                  <a:cubicBezTo>
                    <a:pt x="4" y="167"/>
                    <a:pt x="4" y="167"/>
                    <a:pt x="4" y="167"/>
                  </a:cubicBezTo>
                  <a:cubicBezTo>
                    <a:pt x="0" y="163"/>
                    <a:pt x="2" y="156"/>
                    <a:pt x="8" y="155"/>
                  </a:cubicBezTo>
                  <a:cubicBezTo>
                    <a:pt x="147" y="135"/>
                    <a:pt x="147" y="135"/>
                    <a:pt x="147" y="135"/>
                  </a:cubicBezTo>
                  <a:cubicBezTo>
                    <a:pt x="149" y="135"/>
                    <a:pt x="151" y="133"/>
                    <a:pt x="152" y="131"/>
                  </a:cubicBezTo>
                  <a:cubicBezTo>
                    <a:pt x="214" y="5"/>
                    <a:pt x="214" y="5"/>
                    <a:pt x="214" y="5"/>
                  </a:cubicBezTo>
                  <a:cubicBezTo>
                    <a:pt x="217" y="0"/>
                    <a:pt x="224" y="0"/>
                    <a:pt x="227" y="5"/>
                  </a:cubicBezTo>
                  <a:cubicBezTo>
                    <a:pt x="289" y="131"/>
                    <a:pt x="289" y="131"/>
                    <a:pt x="289" y="131"/>
                  </a:cubicBezTo>
                  <a:cubicBezTo>
                    <a:pt x="290" y="134"/>
                    <a:pt x="292" y="135"/>
                    <a:pt x="294" y="135"/>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Freeform 135">
              <a:extLst>
                <a:ext uri="{FF2B5EF4-FFF2-40B4-BE49-F238E27FC236}">
                  <a16:creationId xmlns:a16="http://schemas.microsoft.com/office/drawing/2014/main" id="{057CC5A4-2A85-4127-AF78-9D85027CBF4D}"/>
                </a:ext>
              </a:extLst>
            </p:cNvPr>
            <p:cNvSpPr>
              <a:spLocks/>
            </p:cNvSpPr>
            <p:nvPr/>
          </p:nvSpPr>
          <p:spPr bwMode="auto">
            <a:xfrm>
              <a:off x="7885113" y="1974850"/>
              <a:ext cx="873125" cy="1077913"/>
            </a:xfrm>
            <a:custGeom>
              <a:avLst/>
              <a:gdLst>
                <a:gd name="T0" fmla="*/ 192 w 550"/>
                <a:gd name="T1" fmla="*/ 643 h 680"/>
                <a:gd name="T2" fmla="*/ 361 w 550"/>
                <a:gd name="T3" fmla="*/ 650 h 680"/>
                <a:gd name="T4" fmla="*/ 413 w 550"/>
                <a:gd name="T5" fmla="*/ 491 h 680"/>
                <a:gd name="T6" fmla="*/ 539 w 550"/>
                <a:gd name="T7" fmla="*/ 238 h 680"/>
                <a:gd name="T8" fmla="*/ 262 w 550"/>
                <a:gd name="T9" fmla="*/ 0 h 680"/>
                <a:gd name="T10" fmla="*/ 0 w 550"/>
                <a:gd name="T11" fmla="*/ 268 h 680"/>
                <a:gd name="T12" fmla="*/ 149 w 550"/>
                <a:gd name="T13" fmla="*/ 493 h 680"/>
                <a:gd name="T14" fmla="*/ 192 w 550"/>
                <a:gd name="T15" fmla="*/ 643 h 6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680">
                  <a:moveTo>
                    <a:pt x="192" y="643"/>
                  </a:moveTo>
                  <a:cubicBezTo>
                    <a:pt x="215" y="674"/>
                    <a:pt x="328" y="680"/>
                    <a:pt x="361" y="650"/>
                  </a:cubicBezTo>
                  <a:cubicBezTo>
                    <a:pt x="394" y="620"/>
                    <a:pt x="358" y="581"/>
                    <a:pt x="413" y="491"/>
                  </a:cubicBezTo>
                  <a:cubicBezTo>
                    <a:pt x="468" y="400"/>
                    <a:pt x="529" y="420"/>
                    <a:pt x="539" y="238"/>
                  </a:cubicBezTo>
                  <a:cubicBezTo>
                    <a:pt x="550" y="55"/>
                    <a:pt x="343" y="0"/>
                    <a:pt x="262" y="0"/>
                  </a:cubicBezTo>
                  <a:cubicBezTo>
                    <a:pt x="182" y="0"/>
                    <a:pt x="0" y="65"/>
                    <a:pt x="0" y="268"/>
                  </a:cubicBezTo>
                  <a:cubicBezTo>
                    <a:pt x="0" y="415"/>
                    <a:pt x="102" y="423"/>
                    <a:pt x="149" y="493"/>
                  </a:cubicBezTo>
                  <a:cubicBezTo>
                    <a:pt x="196" y="564"/>
                    <a:pt x="167" y="607"/>
                    <a:pt x="192" y="64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Freeform 136">
              <a:extLst>
                <a:ext uri="{FF2B5EF4-FFF2-40B4-BE49-F238E27FC236}">
                  <a16:creationId xmlns:a16="http://schemas.microsoft.com/office/drawing/2014/main" id="{7B4A4C47-B932-49A8-99F5-74E9B0985F0B}"/>
                </a:ext>
              </a:extLst>
            </p:cNvPr>
            <p:cNvSpPr>
              <a:spLocks/>
            </p:cNvSpPr>
            <p:nvPr/>
          </p:nvSpPr>
          <p:spPr bwMode="auto">
            <a:xfrm>
              <a:off x="8178800" y="3027363"/>
              <a:ext cx="327025" cy="306388"/>
            </a:xfrm>
            <a:custGeom>
              <a:avLst/>
              <a:gdLst>
                <a:gd name="T0" fmla="*/ 0 w 206"/>
                <a:gd name="T1" fmla="*/ 0 h 193"/>
                <a:gd name="T2" fmla="*/ 187 w 206"/>
                <a:gd name="T3" fmla="*/ 3 h 193"/>
                <a:gd name="T4" fmla="*/ 142 w 206"/>
                <a:gd name="T5" fmla="*/ 178 h 193"/>
                <a:gd name="T6" fmla="*/ 9 w 206"/>
                <a:gd name="T7" fmla="*/ 149 h 193"/>
                <a:gd name="T8" fmla="*/ 0 w 206"/>
                <a:gd name="T9" fmla="*/ 0 h 193"/>
              </a:gdLst>
              <a:ahLst/>
              <a:cxnLst>
                <a:cxn ang="0">
                  <a:pos x="T0" y="T1"/>
                </a:cxn>
                <a:cxn ang="0">
                  <a:pos x="T2" y="T3"/>
                </a:cxn>
                <a:cxn ang="0">
                  <a:pos x="T4" y="T5"/>
                </a:cxn>
                <a:cxn ang="0">
                  <a:pos x="T6" y="T7"/>
                </a:cxn>
                <a:cxn ang="0">
                  <a:pos x="T8" y="T9"/>
                </a:cxn>
              </a:cxnLst>
              <a:rect l="0" t="0" r="r" b="b"/>
              <a:pathLst>
                <a:path w="206" h="193">
                  <a:moveTo>
                    <a:pt x="0" y="0"/>
                  </a:moveTo>
                  <a:cubicBezTo>
                    <a:pt x="0" y="3"/>
                    <a:pt x="114" y="33"/>
                    <a:pt x="187" y="3"/>
                  </a:cubicBezTo>
                  <a:cubicBezTo>
                    <a:pt x="187" y="3"/>
                    <a:pt x="206" y="162"/>
                    <a:pt x="142" y="178"/>
                  </a:cubicBezTo>
                  <a:cubicBezTo>
                    <a:pt x="78" y="193"/>
                    <a:pt x="15" y="180"/>
                    <a:pt x="9" y="149"/>
                  </a:cubicBezTo>
                  <a:cubicBezTo>
                    <a:pt x="3" y="118"/>
                    <a:pt x="0" y="0"/>
                    <a:pt x="0" y="0"/>
                  </a:cubicBezTo>
                  <a:close/>
                </a:path>
              </a:pathLst>
            </a:custGeom>
            <a:solidFill>
              <a:srgbClr val="96BD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5" name="Freeform 137">
              <a:extLst>
                <a:ext uri="{FF2B5EF4-FFF2-40B4-BE49-F238E27FC236}">
                  <a16:creationId xmlns:a16="http://schemas.microsoft.com/office/drawing/2014/main" id="{B2B22720-B66B-4977-856A-24E576087E70}"/>
                </a:ext>
              </a:extLst>
            </p:cNvPr>
            <p:cNvSpPr>
              <a:spLocks noEditPoints="1"/>
            </p:cNvSpPr>
            <p:nvPr/>
          </p:nvSpPr>
          <p:spPr bwMode="auto">
            <a:xfrm>
              <a:off x="8104188" y="2176463"/>
              <a:ext cx="425450" cy="858838"/>
            </a:xfrm>
            <a:custGeom>
              <a:avLst/>
              <a:gdLst>
                <a:gd name="T0" fmla="*/ 241 w 268"/>
                <a:gd name="T1" fmla="*/ 154 h 542"/>
                <a:gd name="T2" fmla="*/ 191 w 268"/>
                <a:gd name="T3" fmla="*/ 257 h 542"/>
                <a:gd name="T4" fmla="*/ 146 w 268"/>
                <a:gd name="T5" fmla="*/ 232 h 542"/>
                <a:gd name="T6" fmla="*/ 190 w 268"/>
                <a:gd name="T7" fmla="*/ 28 h 542"/>
                <a:gd name="T8" fmla="*/ 162 w 268"/>
                <a:gd name="T9" fmla="*/ 1 h 542"/>
                <a:gd name="T10" fmla="*/ 109 w 268"/>
                <a:gd name="T11" fmla="*/ 153 h 542"/>
                <a:gd name="T12" fmla="*/ 127 w 268"/>
                <a:gd name="T13" fmla="*/ 230 h 542"/>
                <a:gd name="T14" fmla="*/ 107 w 268"/>
                <a:gd name="T15" fmla="*/ 245 h 542"/>
                <a:gd name="T16" fmla="*/ 103 w 268"/>
                <a:gd name="T17" fmla="*/ 247 h 542"/>
                <a:gd name="T18" fmla="*/ 61 w 268"/>
                <a:gd name="T19" fmla="*/ 96 h 542"/>
                <a:gd name="T20" fmla="*/ 38 w 268"/>
                <a:gd name="T21" fmla="*/ 88 h 542"/>
                <a:gd name="T22" fmla="*/ 11 w 268"/>
                <a:gd name="T23" fmla="*/ 113 h 542"/>
                <a:gd name="T24" fmla="*/ 62 w 268"/>
                <a:gd name="T25" fmla="*/ 251 h 542"/>
                <a:gd name="T26" fmla="*/ 90 w 268"/>
                <a:gd name="T27" fmla="*/ 263 h 542"/>
                <a:gd name="T28" fmla="*/ 96 w 268"/>
                <a:gd name="T29" fmla="*/ 538 h 542"/>
                <a:gd name="T30" fmla="*/ 104 w 268"/>
                <a:gd name="T31" fmla="*/ 539 h 542"/>
                <a:gd name="T32" fmla="*/ 111 w 268"/>
                <a:gd name="T33" fmla="*/ 539 h 542"/>
                <a:gd name="T34" fmla="*/ 105 w 268"/>
                <a:gd name="T35" fmla="*/ 262 h 542"/>
                <a:gd name="T36" fmla="*/ 115 w 268"/>
                <a:gd name="T37" fmla="*/ 257 h 542"/>
                <a:gd name="T38" fmla="*/ 135 w 268"/>
                <a:gd name="T39" fmla="*/ 243 h 542"/>
                <a:gd name="T40" fmla="*/ 187 w 268"/>
                <a:gd name="T41" fmla="*/ 272 h 542"/>
                <a:gd name="T42" fmla="*/ 179 w 268"/>
                <a:gd name="T43" fmla="*/ 304 h 542"/>
                <a:gd name="T44" fmla="*/ 164 w 268"/>
                <a:gd name="T45" fmla="*/ 542 h 542"/>
                <a:gd name="T46" fmla="*/ 178 w 268"/>
                <a:gd name="T47" fmla="*/ 540 h 542"/>
                <a:gd name="T48" fmla="*/ 193 w 268"/>
                <a:gd name="T49" fmla="*/ 307 h 542"/>
                <a:gd name="T50" fmla="*/ 202 w 268"/>
                <a:gd name="T51" fmla="*/ 270 h 542"/>
                <a:gd name="T52" fmla="*/ 251 w 268"/>
                <a:gd name="T53" fmla="*/ 217 h 542"/>
                <a:gd name="T54" fmla="*/ 258 w 268"/>
                <a:gd name="T55" fmla="*/ 157 h 542"/>
                <a:gd name="T56" fmla="*/ 241 w 268"/>
                <a:gd name="T57" fmla="*/ 154 h 542"/>
                <a:gd name="T58" fmla="*/ 71 w 268"/>
                <a:gd name="T59" fmla="*/ 239 h 542"/>
                <a:gd name="T60" fmla="*/ 25 w 268"/>
                <a:gd name="T61" fmla="*/ 117 h 542"/>
                <a:gd name="T62" fmla="*/ 39 w 268"/>
                <a:gd name="T63" fmla="*/ 102 h 542"/>
                <a:gd name="T64" fmla="*/ 41 w 268"/>
                <a:gd name="T65" fmla="*/ 102 h 542"/>
                <a:gd name="T66" fmla="*/ 51 w 268"/>
                <a:gd name="T67" fmla="*/ 107 h 542"/>
                <a:gd name="T68" fmla="*/ 88 w 268"/>
                <a:gd name="T69" fmla="*/ 248 h 542"/>
                <a:gd name="T70" fmla="*/ 71 w 268"/>
                <a:gd name="T71" fmla="*/ 239 h 542"/>
                <a:gd name="T72" fmla="*/ 138 w 268"/>
                <a:gd name="T73" fmla="*/ 219 h 542"/>
                <a:gd name="T74" fmla="*/ 123 w 268"/>
                <a:gd name="T75" fmla="*/ 153 h 542"/>
                <a:gd name="T76" fmla="*/ 164 w 268"/>
                <a:gd name="T77" fmla="*/ 15 h 542"/>
                <a:gd name="T78" fmla="*/ 164 w 268"/>
                <a:gd name="T79" fmla="*/ 15 h 542"/>
                <a:gd name="T80" fmla="*/ 176 w 268"/>
                <a:gd name="T81" fmla="*/ 32 h 542"/>
                <a:gd name="T82" fmla="*/ 138 w 268"/>
                <a:gd name="T83" fmla="*/ 219 h 542"/>
                <a:gd name="T84" fmla="*/ 235 w 268"/>
                <a:gd name="T85" fmla="*/ 217 h 542"/>
                <a:gd name="T86" fmla="*/ 208 w 268"/>
                <a:gd name="T87" fmla="*/ 251 h 542"/>
                <a:gd name="T88" fmla="*/ 246 w 268"/>
                <a:gd name="T89" fmla="*/ 168 h 542"/>
                <a:gd name="T90" fmla="*/ 248 w 268"/>
                <a:gd name="T91" fmla="*/ 168 h 542"/>
                <a:gd name="T92" fmla="*/ 235 w 268"/>
                <a:gd name="T93" fmla="*/ 21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8" h="542">
                  <a:moveTo>
                    <a:pt x="241" y="154"/>
                  </a:moveTo>
                  <a:cubicBezTo>
                    <a:pt x="223" y="161"/>
                    <a:pt x="204" y="211"/>
                    <a:pt x="191" y="257"/>
                  </a:cubicBezTo>
                  <a:cubicBezTo>
                    <a:pt x="170" y="256"/>
                    <a:pt x="156" y="246"/>
                    <a:pt x="146" y="232"/>
                  </a:cubicBezTo>
                  <a:cubicBezTo>
                    <a:pt x="200" y="175"/>
                    <a:pt x="205" y="73"/>
                    <a:pt x="190" y="28"/>
                  </a:cubicBezTo>
                  <a:cubicBezTo>
                    <a:pt x="181" y="2"/>
                    <a:pt x="169" y="0"/>
                    <a:pt x="162" y="1"/>
                  </a:cubicBezTo>
                  <a:cubicBezTo>
                    <a:pt x="128" y="5"/>
                    <a:pt x="106" y="85"/>
                    <a:pt x="109" y="153"/>
                  </a:cubicBezTo>
                  <a:cubicBezTo>
                    <a:pt x="110" y="185"/>
                    <a:pt x="116" y="211"/>
                    <a:pt x="127" y="230"/>
                  </a:cubicBezTo>
                  <a:cubicBezTo>
                    <a:pt x="121" y="236"/>
                    <a:pt x="114" y="240"/>
                    <a:pt x="107" y="245"/>
                  </a:cubicBezTo>
                  <a:cubicBezTo>
                    <a:pt x="106" y="245"/>
                    <a:pt x="105" y="246"/>
                    <a:pt x="103" y="247"/>
                  </a:cubicBezTo>
                  <a:cubicBezTo>
                    <a:pt x="96" y="176"/>
                    <a:pt x="83" y="116"/>
                    <a:pt x="61" y="96"/>
                  </a:cubicBezTo>
                  <a:cubicBezTo>
                    <a:pt x="54" y="90"/>
                    <a:pt x="46" y="87"/>
                    <a:pt x="38" y="88"/>
                  </a:cubicBezTo>
                  <a:cubicBezTo>
                    <a:pt x="24" y="90"/>
                    <a:pt x="15" y="99"/>
                    <a:pt x="11" y="113"/>
                  </a:cubicBezTo>
                  <a:cubicBezTo>
                    <a:pt x="0" y="152"/>
                    <a:pt x="27" y="224"/>
                    <a:pt x="62" y="251"/>
                  </a:cubicBezTo>
                  <a:cubicBezTo>
                    <a:pt x="72" y="258"/>
                    <a:pt x="81" y="262"/>
                    <a:pt x="90" y="263"/>
                  </a:cubicBezTo>
                  <a:cubicBezTo>
                    <a:pt x="99" y="360"/>
                    <a:pt x="98" y="477"/>
                    <a:pt x="96" y="538"/>
                  </a:cubicBezTo>
                  <a:cubicBezTo>
                    <a:pt x="99" y="538"/>
                    <a:pt x="101" y="539"/>
                    <a:pt x="104" y="539"/>
                  </a:cubicBezTo>
                  <a:cubicBezTo>
                    <a:pt x="111" y="539"/>
                    <a:pt x="111" y="539"/>
                    <a:pt x="111" y="539"/>
                  </a:cubicBezTo>
                  <a:cubicBezTo>
                    <a:pt x="111" y="530"/>
                    <a:pt x="116" y="384"/>
                    <a:pt x="105" y="262"/>
                  </a:cubicBezTo>
                  <a:cubicBezTo>
                    <a:pt x="108" y="261"/>
                    <a:pt x="111" y="259"/>
                    <a:pt x="115" y="257"/>
                  </a:cubicBezTo>
                  <a:cubicBezTo>
                    <a:pt x="122" y="253"/>
                    <a:pt x="129" y="248"/>
                    <a:pt x="135" y="243"/>
                  </a:cubicBezTo>
                  <a:cubicBezTo>
                    <a:pt x="148" y="260"/>
                    <a:pt x="165" y="270"/>
                    <a:pt x="187" y="272"/>
                  </a:cubicBezTo>
                  <a:cubicBezTo>
                    <a:pt x="184" y="283"/>
                    <a:pt x="181" y="294"/>
                    <a:pt x="179" y="304"/>
                  </a:cubicBezTo>
                  <a:cubicBezTo>
                    <a:pt x="169" y="347"/>
                    <a:pt x="148" y="456"/>
                    <a:pt x="164" y="542"/>
                  </a:cubicBezTo>
                  <a:cubicBezTo>
                    <a:pt x="169" y="542"/>
                    <a:pt x="174" y="541"/>
                    <a:pt x="178" y="540"/>
                  </a:cubicBezTo>
                  <a:cubicBezTo>
                    <a:pt x="168" y="482"/>
                    <a:pt x="173" y="397"/>
                    <a:pt x="193" y="307"/>
                  </a:cubicBezTo>
                  <a:cubicBezTo>
                    <a:pt x="196" y="294"/>
                    <a:pt x="199" y="282"/>
                    <a:pt x="202" y="270"/>
                  </a:cubicBezTo>
                  <a:cubicBezTo>
                    <a:pt x="228" y="263"/>
                    <a:pt x="246" y="229"/>
                    <a:pt x="251" y="217"/>
                  </a:cubicBezTo>
                  <a:cubicBezTo>
                    <a:pt x="260" y="196"/>
                    <a:pt x="268" y="168"/>
                    <a:pt x="258" y="157"/>
                  </a:cubicBezTo>
                  <a:cubicBezTo>
                    <a:pt x="256" y="155"/>
                    <a:pt x="251" y="151"/>
                    <a:pt x="241" y="154"/>
                  </a:cubicBezTo>
                  <a:close/>
                  <a:moveTo>
                    <a:pt x="71" y="239"/>
                  </a:moveTo>
                  <a:cubicBezTo>
                    <a:pt x="41" y="216"/>
                    <a:pt x="16" y="150"/>
                    <a:pt x="25" y="117"/>
                  </a:cubicBezTo>
                  <a:cubicBezTo>
                    <a:pt x="29" y="104"/>
                    <a:pt x="37" y="103"/>
                    <a:pt x="39" y="102"/>
                  </a:cubicBezTo>
                  <a:cubicBezTo>
                    <a:pt x="40" y="102"/>
                    <a:pt x="41" y="102"/>
                    <a:pt x="41" y="102"/>
                  </a:cubicBezTo>
                  <a:cubicBezTo>
                    <a:pt x="45" y="102"/>
                    <a:pt x="48" y="104"/>
                    <a:pt x="51" y="107"/>
                  </a:cubicBezTo>
                  <a:cubicBezTo>
                    <a:pt x="70" y="124"/>
                    <a:pt x="82" y="180"/>
                    <a:pt x="88" y="248"/>
                  </a:cubicBezTo>
                  <a:cubicBezTo>
                    <a:pt x="83" y="247"/>
                    <a:pt x="77" y="244"/>
                    <a:pt x="71" y="239"/>
                  </a:cubicBezTo>
                  <a:close/>
                  <a:moveTo>
                    <a:pt x="138" y="219"/>
                  </a:moveTo>
                  <a:cubicBezTo>
                    <a:pt x="127" y="196"/>
                    <a:pt x="124" y="169"/>
                    <a:pt x="123" y="153"/>
                  </a:cubicBezTo>
                  <a:cubicBezTo>
                    <a:pt x="121" y="85"/>
                    <a:pt x="144" y="18"/>
                    <a:pt x="164" y="15"/>
                  </a:cubicBezTo>
                  <a:cubicBezTo>
                    <a:pt x="164" y="15"/>
                    <a:pt x="164" y="15"/>
                    <a:pt x="164" y="15"/>
                  </a:cubicBezTo>
                  <a:cubicBezTo>
                    <a:pt x="167" y="15"/>
                    <a:pt x="172" y="21"/>
                    <a:pt x="176" y="32"/>
                  </a:cubicBezTo>
                  <a:cubicBezTo>
                    <a:pt x="190" y="74"/>
                    <a:pt x="185" y="166"/>
                    <a:pt x="138" y="219"/>
                  </a:cubicBezTo>
                  <a:close/>
                  <a:moveTo>
                    <a:pt x="235" y="217"/>
                  </a:moveTo>
                  <a:cubicBezTo>
                    <a:pt x="228" y="230"/>
                    <a:pt x="218" y="244"/>
                    <a:pt x="208" y="251"/>
                  </a:cubicBezTo>
                  <a:cubicBezTo>
                    <a:pt x="223" y="200"/>
                    <a:pt x="239" y="171"/>
                    <a:pt x="246" y="168"/>
                  </a:cubicBezTo>
                  <a:cubicBezTo>
                    <a:pt x="247" y="168"/>
                    <a:pt x="247" y="168"/>
                    <a:pt x="248" y="168"/>
                  </a:cubicBezTo>
                  <a:cubicBezTo>
                    <a:pt x="250" y="172"/>
                    <a:pt x="247" y="192"/>
                    <a:pt x="235" y="2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6" name="Freeform 138">
              <a:extLst>
                <a:ext uri="{FF2B5EF4-FFF2-40B4-BE49-F238E27FC236}">
                  <a16:creationId xmlns:a16="http://schemas.microsoft.com/office/drawing/2014/main" id="{0BE6C6D8-BB1D-4633-8F9F-7476C2020779}"/>
                </a:ext>
              </a:extLst>
            </p:cNvPr>
            <p:cNvSpPr>
              <a:spLocks/>
            </p:cNvSpPr>
            <p:nvPr/>
          </p:nvSpPr>
          <p:spPr bwMode="auto">
            <a:xfrm>
              <a:off x="8132763" y="3097213"/>
              <a:ext cx="371475" cy="71438"/>
            </a:xfrm>
            <a:custGeom>
              <a:avLst/>
              <a:gdLst>
                <a:gd name="T0" fmla="*/ 144 w 234"/>
                <a:gd name="T1" fmla="*/ 43 h 45"/>
                <a:gd name="T2" fmla="*/ 5 w 234"/>
                <a:gd name="T3" fmla="*/ 15 h 45"/>
                <a:gd name="T4" fmla="*/ 2 w 234"/>
                <a:gd name="T5" fmla="*/ 5 h 45"/>
                <a:gd name="T6" fmla="*/ 12 w 234"/>
                <a:gd name="T7" fmla="*/ 2 h 45"/>
                <a:gd name="T8" fmla="*/ 224 w 234"/>
                <a:gd name="T9" fmla="*/ 20 h 45"/>
                <a:gd name="T10" fmla="*/ 233 w 234"/>
                <a:gd name="T11" fmla="*/ 25 h 45"/>
                <a:gd name="T12" fmla="*/ 227 w 234"/>
                <a:gd name="T13" fmla="*/ 34 h 45"/>
                <a:gd name="T14" fmla="*/ 144 w 234"/>
                <a:gd name="T15" fmla="*/ 4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4" h="45">
                  <a:moveTo>
                    <a:pt x="144" y="43"/>
                  </a:moveTo>
                  <a:cubicBezTo>
                    <a:pt x="60" y="43"/>
                    <a:pt x="8" y="17"/>
                    <a:pt x="5" y="15"/>
                  </a:cubicBezTo>
                  <a:cubicBezTo>
                    <a:pt x="2" y="13"/>
                    <a:pt x="0" y="9"/>
                    <a:pt x="2" y="5"/>
                  </a:cubicBezTo>
                  <a:cubicBezTo>
                    <a:pt x="4" y="2"/>
                    <a:pt x="8" y="0"/>
                    <a:pt x="12" y="2"/>
                  </a:cubicBezTo>
                  <a:cubicBezTo>
                    <a:pt x="13" y="3"/>
                    <a:pt x="99" y="45"/>
                    <a:pt x="224" y="20"/>
                  </a:cubicBezTo>
                  <a:cubicBezTo>
                    <a:pt x="228" y="19"/>
                    <a:pt x="232" y="22"/>
                    <a:pt x="233" y="25"/>
                  </a:cubicBezTo>
                  <a:cubicBezTo>
                    <a:pt x="234" y="29"/>
                    <a:pt x="231" y="33"/>
                    <a:pt x="227" y="34"/>
                  </a:cubicBezTo>
                  <a:cubicBezTo>
                    <a:pt x="197" y="40"/>
                    <a:pt x="169" y="43"/>
                    <a:pt x="144" y="43"/>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7" name="Freeform 139">
              <a:extLst>
                <a:ext uri="{FF2B5EF4-FFF2-40B4-BE49-F238E27FC236}">
                  <a16:creationId xmlns:a16="http://schemas.microsoft.com/office/drawing/2014/main" id="{C5EB8947-E19E-4632-8BD6-AA3211282A9F}"/>
                </a:ext>
              </a:extLst>
            </p:cNvPr>
            <p:cNvSpPr>
              <a:spLocks/>
            </p:cNvSpPr>
            <p:nvPr/>
          </p:nvSpPr>
          <p:spPr bwMode="auto">
            <a:xfrm>
              <a:off x="8150225" y="3198813"/>
              <a:ext cx="352425" cy="50800"/>
            </a:xfrm>
            <a:custGeom>
              <a:avLst/>
              <a:gdLst>
                <a:gd name="T0" fmla="*/ 141 w 222"/>
                <a:gd name="T1" fmla="*/ 32 h 32"/>
                <a:gd name="T2" fmla="*/ 7 w 222"/>
                <a:gd name="T3" fmla="*/ 15 h 32"/>
                <a:gd name="T4" fmla="*/ 2 w 222"/>
                <a:gd name="T5" fmla="*/ 6 h 32"/>
                <a:gd name="T6" fmla="*/ 11 w 222"/>
                <a:gd name="T7" fmla="*/ 1 h 32"/>
                <a:gd name="T8" fmla="*/ 214 w 222"/>
                <a:gd name="T9" fmla="*/ 12 h 32"/>
                <a:gd name="T10" fmla="*/ 222 w 222"/>
                <a:gd name="T11" fmla="*/ 19 h 32"/>
                <a:gd name="T12" fmla="*/ 215 w 222"/>
                <a:gd name="T13" fmla="*/ 27 h 32"/>
                <a:gd name="T14" fmla="*/ 141 w 222"/>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32">
                  <a:moveTo>
                    <a:pt x="141" y="32"/>
                  </a:moveTo>
                  <a:cubicBezTo>
                    <a:pt x="61" y="32"/>
                    <a:pt x="9" y="16"/>
                    <a:pt x="7" y="15"/>
                  </a:cubicBezTo>
                  <a:cubicBezTo>
                    <a:pt x="3" y="14"/>
                    <a:pt x="0" y="10"/>
                    <a:pt x="2" y="6"/>
                  </a:cubicBezTo>
                  <a:cubicBezTo>
                    <a:pt x="3" y="2"/>
                    <a:pt x="7" y="0"/>
                    <a:pt x="11" y="1"/>
                  </a:cubicBezTo>
                  <a:cubicBezTo>
                    <a:pt x="12" y="1"/>
                    <a:pt x="96" y="27"/>
                    <a:pt x="214" y="12"/>
                  </a:cubicBezTo>
                  <a:cubicBezTo>
                    <a:pt x="218" y="12"/>
                    <a:pt x="221" y="15"/>
                    <a:pt x="222" y="19"/>
                  </a:cubicBezTo>
                  <a:cubicBezTo>
                    <a:pt x="222" y="23"/>
                    <a:pt x="219" y="27"/>
                    <a:pt x="215" y="27"/>
                  </a:cubicBezTo>
                  <a:cubicBezTo>
                    <a:pt x="189" y="30"/>
                    <a:pt x="164" y="32"/>
                    <a:pt x="141" y="32"/>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140">
              <a:extLst>
                <a:ext uri="{FF2B5EF4-FFF2-40B4-BE49-F238E27FC236}">
                  <a16:creationId xmlns:a16="http://schemas.microsoft.com/office/drawing/2014/main" id="{E7700E6D-C0A0-4439-B08C-1D19CF8F44B0}"/>
                </a:ext>
              </a:extLst>
            </p:cNvPr>
            <p:cNvSpPr>
              <a:spLocks/>
            </p:cNvSpPr>
            <p:nvPr/>
          </p:nvSpPr>
          <p:spPr bwMode="auto">
            <a:xfrm>
              <a:off x="3971925" y="1922463"/>
              <a:ext cx="762000" cy="415925"/>
            </a:xfrm>
            <a:custGeom>
              <a:avLst/>
              <a:gdLst>
                <a:gd name="T0" fmla="*/ 0 w 480"/>
                <a:gd name="T1" fmla="*/ 3 h 262"/>
                <a:gd name="T2" fmla="*/ 242 w 480"/>
                <a:gd name="T3" fmla="*/ 262 h 262"/>
                <a:gd name="T4" fmla="*/ 480 w 480"/>
                <a:gd name="T5" fmla="*/ 0 h 262"/>
                <a:gd name="T6" fmla="*/ 0 w 480"/>
                <a:gd name="T7" fmla="*/ 3 h 262"/>
              </a:gdLst>
              <a:ahLst/>
              <a:cxnLst>
                <a:cxn ang="0">
                  <a:pos x="T0" y="T1"/>
                </a:cxn>
                <a:cxn ang="0">
                  <a:pos x="T2" y="T3"/>
                </a:cxn>
                <a:cxn ang="0">
                  <a:pos x="T4" y="T5"/>
                </a:cxn>
                <a:cxn ang="0">
                  <a:pos x="T6" y="T7"/>
                </a:cxn>
              </a:cxnLst>
              <a:rect l="0" t="0" r="r" b="b"/>
              <a:pathLst>
                <a:path w="480" h="262">
                  <a:moveTo>
                    <a:pt x="0" y="3"/>
                  </a:moveTo>
                  <a:lnTo>
                    <a:pt x="242" y="262"/>
                  </a:lnTo>
                  <a:lnTo>
                    <a:pt x="480" y="0"/>
                  </a:lnTo>
                  <a:lnTo>
                    <a:pt x="0" y="3"/>
                  </a:lnTo>
                  <a:close/>
                </a:path>
              </a:pathLst>
            </a:custGeom>
            <a:solidFill>
              <a:srgbClr val="69C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141">
              <a:extLst>
                <a:ext uri="{FF2B5EF4-FFF2-40B4-BE49-F238E27FC236}">
                  <a16:creationId xmlns:a16="http://schemas.microsoft.com/office/drawing/2014/main" id="{F17F50E0-24FF-403B-A0AB-803EC70DD888}"/>
                </a:ext>
              </a:extLst>
            </p:cNvPr>
            <p:cNvSpPr>
              <a:spLocks/>
            </p:cNvSpPr>
            <p:nvPr/>
          </p:nvSpPr>
          <p:spPr bwMode="auto">
            <a:xfrm>
              <a:off x="4175125" y="1924050"/>
              <a:ext cx="354013" cy="414338"/>
            </a:xfrm>
            <a:custGeom>
              <a:avLst/>
              <a:gdLst>
                <a:gd name="T0" fmla="*/ 0 w 223"/>
                <a:gd name="T1" fmla="*/ 1 h 261"/>
                <a:gd name="T2" fmla="*/ 114 w 223"/>
                <a:gd name="T3" fmla="*/ 261 h 261"/>
                <a:gd name="T4" fmla="*/ 223 w 223"/>
                <a:gd name="T5" fmla="*/ 0 h 261"/>
                <a:gd name="T6" fmla="*/ 0 w 223"/>
                <a:gd name="T7" fmla="*/ 1 h 261"/>
              </a:gdLst>
              <a:ahLst/>
              <a:cxnLst>
                <a:cxn ang="0">
                  <a:pos x="T0" y="T1"/>
                </a:cxn>
                <a:cxn ang="0">
                  <a:pos x="T2" y="T3"/>
                </a:cxn>
                <a:cxn ang="0">
                  <a:pos x="T4" y="T5"/>
                </a:cxn>
                <a:cxn ang="0">
                  <a:pos x="T6" y="T7"/>
                </a:cxn>
              </a:cxnLst>
              <a:rect l="0" t="0" r="r" b="b"/>
              <a:pathLst>
                <a:path w="223" h="261">
                  <a:moveTo>
                    <a:pt x="0" y="1"/>
                  </a:moveTo>
                  <a:lnTo>
                    <a:pt x="114" y="261"/>
                  </a:lnTo>
                  <a:lnTo>
                    <a:pt x="223" y="0"/>
                  </a:lnTo>
                  <a:lnTo>
                    <a:pt x="0" y="1"/>
                  </a:lnTo>
                  <a:close/>
                </a:path>
              </a:pathLst>
            </a:custGeom>
            <a:solidFill>
              <a:srgbClr val="BDE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0" name="Freeform 142">
              <a:extLst>
                <a:ext uri="{FF2B5EF4-FFF2-40B4-BE49-F238E27FC236}">
                  <a16:creationId xmlns:a16="http://schemas.microsoft.com/office/drawing/2014/main" id="{3CC9C246-7159-4EDD-81E7-24476E8BAAEC}"/>
                </a:ext>
              </a:extLst>
            </p:cNvPr>
            <p:cNvSpPr>
              <a:spLocks/>
            </p:cNvSpPr>
            <p:nvPr/>
          </p:nvSpPr>
          <p:spPr bwMode="auto">
            <a:xfrm>
              <a:off x="3971925" y="1749425"/>
              <a:ext cx="762000" cy="177800"/>
            </a:xfrm>
            <a:custGeom>
              <a:avLst/>
              <a:gdLst>
                <a:gd name="T0" fmla="*/ 480 w 480"/>
                <a:gd name="T1" fmla="*/ 109 h 112"/>
                <a:gd name="T2" fmla="*/ 0 w 480"/>
                <a:gd name="T3" fmla="*/ 112 h 112"/>
                <a:gd name="T4" fmla="*/ 112 w 480"/>
                <a:gd name="T5" fmla="*/ 2 h 112"/>
                <a:gd name="T6" fmla="*/ 366 w 480"/>
                <a:gd name="T7" fmla="*/ 0 h 112"/>
                <a:gd name="T8" fmla="*/ 480 w 480"/>
                <a:gd name="T9" fmla="*/ 109 h 112"/>
              </a:gdLst>
              <a:ahLst/>
              <a:cxnLst>
                <a:cxn ang="0">
                  <a:pos x="T0" y="T1"/>
                </a:cxn>
                <a:cxn ang="0">
                  <a:pos x="T2" y="T3"/>
                </a:cxn>
                <a:cxn ang="0">
                  <a:pos x="T4" y="T5"/>
                </a:cxn>
                <a:cxn ang="0">
                  <a:pos x="T6" y="T7"/>
                </a:cxn>
                <a:cxn ang="0">
                  <a:pos x="T8" y="T9"/>
                </a:cxn>
              </a:cxnLst>
              <a:rect l="0" t="0" r="r" b="b"/>
              <a:pathLst>
                <a:path w="480" h="112">
                  <a:moveTo>
                    <a:pt x="480" y="109"/>
                  </a:moveTo>
                  <a:lnTo>
                    <a:pt x="0" y="112"/>
                  </a:lnTo>
                  <a:lnTo>
                    <a:pt x="112" y="2"/>
                  </a:lnTo>
                  <a:lnTo>
                    <a:pt x="366" y="0"/>
                  </a:lnTo>
                  <a:lnTo>
                    <a:pt x="480" y="109"/>
                  </a:lnTo>
                  <a:close/>
                </a:path>
              </a:pathLst>
            </a:custGeom>
            <a:solidFill>
              <a:srgbClr val="8CD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1" name="Freeform 143">
              <a:extLst>
                <a:ext uri="{FF2B5EF4-FFF2-40B4-BE49-F238E27FC236}">
                  <a16:creationId xmlns:a16="http://schemas.microsoft.com/office/drawing/2014/main" id="{0E70DEDB-A1A3-40FF-8A4F-83D073033DD5}"/>
                </a:ext>
              </a:extLst>
            </p:cNvPr>
            <p:cNvSpPr>
              <a:spLocks/>
            </p:cNvSpPr>
            <p:nvPr/>
          </p:nvSpPr>
          <p:spPr bwMode="auto">
            <a:xfrm>
              <a:off x="4529138" y="1749425"/>
              <a:ext cx="204788" cy="174625"/>
            </a:xfrm>
            <a:custGeom>
              <a:avLst/>
              <a:gdLst>
                <a:gd name="T0" fmla="*/ 15 w 129"/>
                <a:gd name="T1" fmla="*/ 0 h 110"/>
                <a:gd name="T2" fmla="*/ 0 w 129"/>
                <a:gd name="T3" fmla="*/ 110 h 110"/>
                <a:gd name="T4" fmla="*/ 129 w 129"/>
                <a:gd name="T5" fmla="*/ 109 h 110"/>
                <a:gd name="T6" fmla="*/ 15 w 129"/>
                <a:gd name="T7" fmla="*/ 0 h 110"/>
              </a:gdLst>
              <a:ahLst/>
              <a:cxnLst>
                <a:cxn ang="0">
                  <a:pos x="T0" y="T1"/>
                </a:cxn>
                <a:cxn ang="0">
                  <a:pos x="T2" y="T3"/>
                </a:cxn>
                <a:cxn ang="0">
                  <a:pos x="T4" y="T5"/>
                </a:cxn>
                <a:cxn ang="0">
                  <a:pos x="T6" y="T7"/>
                </a:cxn>
              </a:cxnLst>
              <a:rect l="0" t="0" r="r" b="b"/>
              <a:pathLst>
                <a:path w="129" h="110">
                  <a:moveTo>
                    <a:pt x="15" y="0"/>
                  </a:moveTo>
                  <a:lnTo>
                    <a:pt x="0" y="110"/>
                  </a:lnTo>
                  <a:lnTo>
                    <a:pt x="129" y="109"/>
                  </a:lnTo>
                  <a:lnTo>
                    <a:pt x="15" y="0"/>
                  </a:lnTo>
                  <a:close/>
                </a:path>
              </a:pathLst>
            </a:custGeom>
            <a:solidFill>
              <a:srgbClr val="BAE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2" name="Freeform 144">
              <a:extLst>
                <a:ext uri="{FF2B5EF4-FFF2-40B4-BE49-F238E27FC236}">
                  <a16:creationId xmlns:a16="http://schemas.microsoft.com/office/drawing/2014/main" id="{1B0C799E-66BB-4B1E-B241-9EC2A60AA403}"/>
                </a:ext>
              </a:extLst>
            </p:cNvPr>
            <p:cNvSpPr>
              <a:spLocks/>
            </p:cNvSpPr>
            <p:nvPr/>
          </p:nvSpPr>
          <p:spPr bwMode="auto">
            <a:xfrm>
              <a:off x="3971925" y="1752600"/>
              <a:ext cx="203200" cy="174625"/>
            </a:xfrm>
            <a:custGeom>
              <a:avLst/>
              <a:gdLst>
                <a:gd name="T0" fmla="*/ 112 w 128"/>
                <a:gd name="T1" fmla="*/ 0 h 110"/>
                <a:gd name="T2" fmla="*/ 128 w 128"/>
                <a:gd name="T3" fmla="*/ 109 h 110"/>
                <a:gd name="T4" fmla="*/ 0 w 128"/>
                <a:gd name="T5" fmla="*/ 110 h 110"/>
                <a:gd name="T6" fmla="*/ 112 w 128"/>
                <a:gd name="T7" fmla="*/ 0 h 110"/>
              </a:gdLst>
              <a:ahLst/>
              <a:cxnLst>
                <a:cxn ang="0">
                  <a:pos x="T0" y="T1"/>
                </a:cxn>
                <a:cxn ang="0">
                  <a:pos x="T2" y="T3"/>
                </a:cxn>
                <a:cxn ang="0">
                  <a:pos x="T4" y="T5"/>
                </a:cxn>
                <a:cxn ang="0">
                  <a:pos x="T6" y="T7"/>
                </a:cxn>
              </a:cxnLst>
              <a:rect l="0" t="0" r="r" b="b"/>
              <a:pathLst>
                <a:path w="128" h="110">
                  <a:moveTo>
                    <a:pt x="112" y="0"/>
                  </a:moveTo>
                  <a:lnTo>
                    <a:pt x="128" y="109"/>
                  </a:lnTo>
                  <a:lnTo>
                    <a:pt x="0" y="110"/>
                  </a:lnTo>
                  <a:lnTo>
                    <a:pt x="112" y="0"/>
                  </a:lnTo>
                  <a:close/>
                </a:path>
              </a:pathLst>
            </a:custGeom>
            <a:solidFill>
              <a:srgbClr val="BAE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3" name="Freeform 145">
              <a:extLst>
                <a:ext uri="{FF2B5EF4-FFF2-40B4-BE49-F238E27FC236}">
                  <a16:creationId xmlns:a16="http://schemas.microsoft.com/office/drawing/2014/main" id="{3F48EC9B-A1C4-4AA4-ACD0-F960C3D9A190}"/>
                </a:ext>
              </a:extLst>
            </p:cNvPr>
            <p:cNvSpPr>
              <a:spLocks/>
            </p:cNvSpPr>
            <p:nvPr/>
          </p:nvSpPr>
          <p:spPr bwMode="auto">
            <a:xfrm>
              <a:off x="4175125" y="1751013"/>
              <a:ext cx="354013" cy="174625"/>
            </a:xfrm>
            <a:custGeom>
              <a:avLst/>
              <a:gdLst>
                <a:gd name="T0" fmla="*/ 0 w 223"/>
                <a:gd name="T1" fmla="*/ 110 h 110"/>
                <a:gd name="T2" fmla="*/ 111 w 223"/>
                <a:gd name="T3" fmla="*/ 0 h 110"/>
                <a:gd name="T4" fmla="*/ 223 w 223"/>
                <a:gd name="T5" fmla="*/ 109 h 110"/>
                <a:gd name="T6" fmla="*/ 0 w 223"/>
                <a:gd name="T7" fmla="*/ 110 h 110"/>
              </a:gdLst>
              <a:ahLst/>
              <a:cxnLst>
                <a:cxn ang="0">
                  <a:pos x="T0" y="T1"/>
                </a:cxn>
                <a:cxn ang="0">
                  <a:pos x="T2" y="T3"/>
                </a:cxn>
                <a:cxn ang="0">
                  <a:pos x="T4" y="T5"/>
                </a:cxn>
                <a:cxn ang="0">
                  <a:pos x="T6" y="T7"/>
                </a:cxn>
              </a:cxnLst>
              <a:rect l="0" t="0" r="r" b="b"/>
              <a:pathLst>
                <a:path w="223" h="110">
                  <a:moveTo>
                    <a:pt x="0" y="110"/>
                  </a:moveTo>
                  <a:lnTo>
                    <a:pt x="111" y="0"/>
                  </a:lnTo>
                  <a:lnTo>
                    <a:pt x="223" y="109"/>
                  </a:lnTo>
                  <a:lnTo>
                    <a:pt x="0" y="110"/>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4" name="Freeform 146">
              <a:extLst>
                <a:ext uri="{FF2B5EF4-FFF2-40B4-BE49-F238E27FC236}">
                  <a16:creationId xmlns:a16="http://schemas.microsoft.com/office/drawing/2014/main" id="{48353F90-A510-4DD5-8826-45642CAE6BFE}"/>
                </a:ext>
              </a:extLst>
            </p:cNvPr>
            <p:cNvSpPr>
              <a:spLocks/>
            </p:cNvSpPr>
            <p:nvPr/>
          </p:nvSpPr>
          <p:spPr bwMode="auto">
            <a:xfrm>
              <a:off x="6662738" y="2857500"/>
              <a:ext cx="777875" cy="392113"/>
            </a:xfrm>
            <a:custGeom>
              <a:avLst/>
              <a:gdLst>
                <a:gd name="T0" fmla="*/ 1 w 490"/>
                <a:gd name="T1" fmla="*/ 0 h 247"/>
                <a:gd name="T2" fmla="*/ 0 w 490"/>
                <a:gd name="T3" fmla="*/ 245 h 247"/>
                <a:gd name="T4" fmla="*/ 479 w 490"/>
                <a:gd name="T5" fmla="*/ 247 h 247"/>
                <a:gd name="T6" fmla="*/ 481 w 490"/>
                <a:gd name="T7" fmla="*/ 10 h 247"/>
                <a:gd name="T8" fmla="*/ 1 w 490"/>
                <a:gd name="T9" fmla="*/ 0 h 247"/>
              </a:gdLst>
              <a:ahLst/>
              <a:cxnLst>
                <a:cxn ang="0">
                  <a:pos x="T0" y="T1"/>
                </a:cxn>
                <a:cxn ang="0">
                  <a:pos x="T2" y="T3"/>
                </a:cxn>
                <a:cxn ang="0">
                  <a:pos x="T4" y="T5"/>
                </a:cxn>
                <a:cxn ang="0">
                  <a:pos x="T6" y="T7"/>
                </a:cxn>
                <a:cxn ang="0">
                  <a:pos x="T8" y="T9"/>
                </a:cxn>
              </a:cxnLst>
              <a:rect l="0" t="0" r="r" b="b"/>
              <a:pathLst>
                <a:path w="490" h="247">
                  <a:moveTo>
                    <a:pt x="1" y="0"/>
                  </a:moveTo>
                  <a:cubicBezTo>
                    <a:pt x="0" y="245"/>
                    <a:pt x="0" y="245"/>
                    <a:pt x="0" y="245"/>
                  </a:cubicBezTo>
                  <a:cubicBezTo>
                    <a:pt x="479" y="247"/>
                    <a:pt x="479" y="247"/>
                    <a:pt x="479" y="247"/>
                  </a:cubicBezTo>
                  <a:cubicBezTo>
                    <a:pt x="479" y="247"/>
                    <a:pt x="490" y="17"/>
                    <a:pt x="481" y="10"/>
                  </a:cubicBezTo>
                  <a:cubicBezTo>
                    <a:pt x="471" y="4"/>
                    <a:pt x="16" y="2"/>
                    <a:pt x="1" y="0"/>
                  </a:cubicBezTo>
                  <a:close/>
                </a:path>
              </a:pathLst>
            </a:custGeom>
            <a:solidFill>
              <a:srgbClr val="C9E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5" name="Freeform 147">
              <a:extLst>
                <a:ext uri="{FF2B5EF4-FFF2-40B4-BE49-F238E27FC236}">
                  <a16:creationId xmlns:a16="http://schemas.microsoft.com/office/drawing/2014/main" id="{6C8F4A55-2221-4357-9C80-4869F0195547}"/>
                </a:ext>
              </a:extLst>
            </p:cNvPr>
            <p:cNvSpPr>
              <a:spLocks/>
            </p:cNvSpPr>
            <p:nvPr/>
          </p:nvSpPr>
          <p:spPr bwMode="auto">
            <a:xfrm>
              <a:off x="6662738" y="2990850"/>
              <a:ext cx="760413" cy="258763"/>
            </a:xfrm>
            <a:custGeom>
              <a:avLst/>
              <a:gdLst>
                <a:gd name="T0" fmla="*/ 0 w 479"/>
                <a:gd name="T1" fmla="*/ 161 h 163"/>
                <a:gd name="T2" fmla="*/ 243 w 479"/>
                <a:gd name="T3" fmla="*/ 0 h 163"/>
                <a:gd name="T4" fmla="*/ 479 w 479"/>
                <a:gd name="T5" fmla="*/ 163 h 163"/>
                <a:gd name="T6" fmla="*/ 0 w 479"/>
                <a:gd name="T7" fmla="*/ 161 h 163"/>
              </a:gdLst>
              <a:ahLst/>
              <a:cxnLst>
                <a:cxn ang="0">
                  <a:pos x="T0" y="T1"/>
                </a:cxn>
                <a:cxn ang="0">
                  <a:pos x="T2" y="T3"/>
                </a:cxn>
                <a:cxn ang="0">
                  <a:pos x="T4" y="T5"/>
                </a:cxn>
                <a:cxn ang="0">
                  <a:pos x="T6" y="T7"/>
                </a:cxn>
              </a:cxnLst>
              <a:rect l="0" t="0" r="r" b="b"/>
              <a:pathLst>
                <a:path w="479" h="163">
                  <a:moveTo>
                    <a:pt x="0" y="161"/>
                  </a:moveTo>
                  <a:lnTo>
                    <a:pt x="243" y="0"/>
                  </a:lnTo>
                  <a:lnTo>
                    <a:pt x="479" y="163"/>
                  </a:lnTo>
                  <a:lnTo>
                    <a:pt x="0" y="161"/>
                  </a:lnTo>
                  <a:close/>
                </a:path>
              </a:pathLst>
            </a:custGeom>
            <a:solidFill>
              <a:srgbClr val="C9E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6" name="Freeform 148">
              <a:extLst>
                <a:ext uri="{FF2B5EF4-FFF2-40B4-BE49-F238E27FC236}">
                  <a16:creationId xmlns:a16="http://schemas.microsoft.com/office/drawing/2014/main" id="{EB21C6CB-64D8-49DF-96CD-46C9963C9017}"/>
                </a:ext>
              </a:extLst>
            </p:cNvPr>
            <p:cNvSpPr>
              <a:spLocks/>
            </p:cNvSpPr>
            <p:nvPr/>
          </p:nvSpPr>
          <p:spPr bwMode="auto">
            <a:xfrm>
              <a:off x="6667500" y="2659063"/>
              <a:ext cx="758825" cy="214313"/>
            </a:xfrm>
            <a:custGeom>
              <a:avLst/>
              <a:gdLst>
                <a:gd name="T0" fmla="*/ 478 w 478"/>
                <a:gd name="T1" fmla="*/ 136 h 136"/>
                <a:gd name="T2" fmla="*/ 245 w 478"/>
                <a:gd name="T3" fmla="*/ 0 h 136"/>
                <a:gd name="T4" fmla="*/ 0 w 478"/>
                <a:gd name="T5" fmla="*/ 125 h 136"/>
                <a:gd name="T6" fmla="*/ 478 w 478"/>
                <a:gd name="T7" fmla="*/ 136 h 136"/>
              </a:gdLst>
              <a:ahLst/>
              <a:cxnLst>
                <a:cxn ang="0">
                  <a:pos x="T0" y="T1"/>
                </a:cxn>
                <a:cxn ang="0">
                  <a:pos x="T2" y="T3"/>
                </a:cxn>
                <a:cxn ang="0">
                  <a:pos x="T4" y="T5"/>
                </a:cxn>
                <a:cxn ang="0">
                  <a:pos x="T6" y="T7"/>
                </a:cxn>
              </a:cxnLst>
              <a:rect l="0" t="0" r="r" b="b"/>
              <a:pathLst>
                <a:path w="478" h="136">
                  <a:moveTo>
                    <a:pt x="478" y="136"/>
                  </a:moveTo>
                  <a:cubicBezTo>
                    <a:pt x="245" y="0"/>
                    <a:pt x="245" y="0"/>
                    <a:pt x="245" y="0"/>
                  </a:cubicBezTo>
                  <a:cubicBezTo>
                    <a:pt x="0" y="125"/>
                    <a:pt x="0" y="125"/>
                    <a:pt x="0" y="125"/>
                  </a:cubicBezTo>
                  <a:cubicBezTo>
                    <a:pt x="1" y="130"/>
                    <a:pt x="303" y="135"/>
                    <a:pt x="478" y="136"/>
                  </a:cubicBezTo>
                  <a:close/>
                </a:path>
              </a:pathLst>
            </a:custGeom>
            <a:solidFill>
              <a:srgbClr val="345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7" name="Rectangle 149">
              <a:extLst>
                <a:ext uri="{FF2B5EF4-FFF2-40B4-BE49-F238E27FC236}">
                  <a16:creationId xmlns:a16="http://schemas.microsoft.com/office/drawing/2014/main" id="{9E344A0B-2E00-4A0B-89FA-8D23F70A4449}"/>
                </a:ext>
              </a:extLst>
            </p:cNvPr>
            <p:cNvSpPr>
              <a:spLocks noChangeArrowheads="1"/>
            </p:cNvSpPr>
            <p:nvPr/>
          </p:nvSpPr>
          <p:spPr bwMode="auto">
            <a:xfrm>
              <a:off x="6784975" y="2581275"/>
              <a:ext cx="525463" cy="569913"/>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8" name="Freeform 150">
              <a:extLst>
                <a:ext uri="{FF2B5EF4-FFF2-40B4-BE49-F238E27FC236}">
                  <a16:creationId xmlns:a16="http://schemas.microsoft.com/office/drawing/2014/main" id="{BD3CA141-13B9-4851-8F5F-FF85953177B3}"/>
                </a:ext>
              </a:extLst>
            </p:cNvPr>
            <p:cNvSpPr>
              <a:spLocks/>
            </p:cNvSpPr>
            <p:nvPr/>
          </p:nvSpPr>
          <p:spPr bwMode="auto">
            <a:xfrm>
              <a:off x="6657975" y="2855913"/>
              <a:ext cx="369888" cy="390525"/>
            </a:xfrm>
            <a:custGeom>
              <a:avLst/>
              <a:gdLst>
                <a:gd name="T0" fmla="*/ 6 w 233"/>
                <a:gd name="T1" fmla="*/ 0 h 246"/>
                <a:gd name="T2" fmla="*/ 233 w 233"/>
                <a:gd name="T3" fmla="*/ 114 h 246"/>
                <a:gd name="T4" fmla="*/ 3 w 233"/>
                <a:gd name="T5" fmla="*/ 246 h 246"/>
                <a:gd name="T6" fmla="*/ 6 w 233"/>
                <a:gd name="T7" fmla="*/ 0 h 246"/>
              </a:gdLst>
              <a:ahLst/>
              <a:cxnLst>
                <a:cxn ang="0">
                  <a:pos x="T0" y="T1"/>
                </a:cxn>
                <a:cxn ang="0">
                  <a:pos x="T2" y="T3"/>
                </a:cxn>
                <a:cxn ang="0">
                  <a:pos x="T4" y="T5"/>
                </a:cxn>
                <a:cxn ang="0">
                  <a:pos x="T6" y="T7"/>
                </a:cxn>
              </a:cxnLst>
              <a:rect l="0" t="0" r="r" b="b"/>
              <a:pathLst>
                <a:path w="233" h="246">
                  <a:moveTo>
                    <a:pt x="6" y="0"/>
                  </a:moveTo>
                  <a:cubicBezTo>
                    <a:pt x="233" y="114"/>
                    <a:pt x="233" y="114"/>
                    <a:pt x="233" y="114"/>
                  </a:cubicBezTo>
                  <a:cubicBezTo>
                    <a:pt x="3" y="246"/>
                    <a:pt x="3" y="246"/>
                    <a:pt x="3" y="246"/>
                  </a:cubicBezTo>
                  <a:cubicBezTo>
                    <a:pt x="3" y="246"/>
                    <a:pt x="0" y="39"/>
                    <a:pt x="6" y="0"/>
                  </a:cubicBezTo>
                  <a:close/>
                </a:path>
              </a:pathLst>
            </a:custGeom>
            <a:solidFill>
              <a:srgbClr val="DFF3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9" name="Freeform 151">
              <a:extLst>
                <a:ext uri="{FF2B5EF4-FFF2-40B4-BE49-F238E27FC236}">
                  <a16:creationId xmlns:a16="http://schemas.microsoft.com/office/drawing/2014/main" id="{97755B6B-9A7E-4776-A988-E09D9B65BB69}"/>
                </a:ext>
              </a:extLst>
            </p:cNvPr>
            <p:cNvSpPr>
              <a:spLocks/>
            </p:cNvSpPr>
            <p:nvPr/>
          </p:nvSpPr>
          <p:spPr bwMode="auto">
            <a:xfrm>
              <a:off x="7058025" y="2873375"/>
              <a:ext cx="385763" cy="376238"/>
            </a:xfrm>
            <a:custGeom>
              <a:avLst/>
              <a:gdLst>
                <a:gd name="T0" fmla="*/ 232 w 243"/>
                <a:gd name="T1" fmla="*/ 0 h 237"/>
                <a:gd name="T2" fmla="*/ 0 w 243"/>
                <a:gd name="T3" fmla="*/ 105 h 237"/>
                <a:gd name="T4" fmla="*/ 230 w 243"/>
                <a:gd name="T5" fmla="*/ 237 h 237"/>
                <a:gd name="T6" fmla="*/ 232 w 243"/>
                <a:gd name="T7" fmla="*/ 0 h 237"/>
              </a:gdLst>
              <a:ahLst/>
              <a:cxnLst>
                <a:cxn ang="0">
                  <a:pos x="T0" y="T1"/>
                </a:cxn>
                <a:cxn ang="0">
                  <a:pos x="T2" y="T3"/>
                </a:cxn>
                <a:cxn ang="0">
                  <a:pos x="T4" y="T5"/>
                </a:cxn>
                <a:cxn ang="0">
                  <a:pos x="T6" y="T7"/>
                </a:cxn>
              </a:cxnLst>
              <a:rect l="0" t="0" r="r" b="b"/>
              <a:pathLst>
                <a:path w="243" h="237">
                  <a:moveTo>
                    <a:pt x="232" y="0"/>
                  </a:moveTo>
                  <a:cubicBezTo>
                    <a:pt x="0" y="105"/>
                    <a:pt x="0" y="105"/>
                    <a:pt x="0" y="105"/>
                  </a:cubicBezTo>
                  <a:cubicBezTo>
                    <a:pt x="230" y="237"/>
                    <a:pt x="230" y="237"/>
                    <a:pt x="230" y="237"/>
                  </a:cubicBezTo>
                  <a:cubicBezTo>
                    <a:pt x="230" y="237"/>
                    <a:pt x="243" y="0"/>
                    <a:pt x="232" y="0"/>
                  </a:cubicBezTo>
                  <a:close/>
                </a:path>
              </a:pathLst>
            </a:custGeom>
            <a:solidFill>
              <a:srgbClr val="DFF3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0" name="Freeform 152">
              <a:extLst>
                <a:ext uri="{FF2B5EF4-FFF2-40B4-BE49-F238E27FC236}">
                  <a16:creationId xmlns:a16="http://schemas.microsoft.com/office/drawing/2014/main" id="{7B72B625-C233-461E-BE6A-0F497A05C140}"/>
                </a:ext>
              </a:extLst>
            </p:cNvPr>
            <p:cNvSpPr>
              <a:spLocks/>
            </p:cNvSpPr>
            <p:nvPr/>
          </p:nvSpPr>
          <p:spPr bwMode="auto">
            <a:xfrm>
              <a:off x="6662738" y="2990850"/>
              <a:ext cx="760413" cy="258763"/>
            </a:xfrm>
            <a:custGeom>
              <a:avLst/>
              <a:gdLst>
                <a:gd name="T0" fmla="*/ 0 w 479"/>
                <a:gd name="T1" fmla="*/ 161 h 163"/>
                <a:gd name="T2" fmla="*/ 243 w 479"/>
                <a:gd name="T3" fmla="*/ 0 h 163"/>
                <a:gd name="T4" fmla="*/ 479 w 479"/>
                <a:gd name="T5" fmla="*/ 163 h 163"/>
                <a:gd name="T6" fmla="*/ 0 w 479"/>
                <a:gd name="T7" fmla="*/ 161 h 163"/>
              </a:gdLst>
              <a:ahLst/>
              <a:cxnLst>
                <a:cxn ang="0">
                  <a:pos x="T0" y="T1"/>
                </a:cxn>
                <a:cxn ang="0">
                  <a:pos x="T2" y="T3"/>
                </a:cxn>
                <a:cxn ang="0">
                  <a:pos x="T4" y="T5"/>
                </a:cxn>
                <a:cxn ang="0">
                  <a:pos x="T6" y="T7"/>
                </a:cxn>
              </a:cxnLst>
              <a:rect l="0" t="0" r="r" b="b"/>
              <a:pathLst>
                <a:path w="479" h="163">
                  <a:moveTo>
                    <a:pt x="0" y="161"/>
                  </a:moveTo>
                  <a:lnTo>
                    <a:pt x="243" y="0"/>
                  </a:lnTo>
                  <a:lnTo>
                    <a:pt x="479" y="163"/>
                  </a:lnTo>
                  <a:lnTo>
                    <a:pt x="0" y="161"/>
                  </a:lnTo>
                  <a:close/>
                </a:path>
              </a:pathLst>
            </a:custGeom>
            <a:solidFill>
              <a:srgbClr val="9CD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1" name="Rectangle 153">
              <a:extLst>
                <a:ext uri="{FF2B5EF4-FFF2-40B4-BE49-F238E27FC236}">
                  <a16:creationId xmlns:a16="http://schemas.microsoft.com/office/drawing/2014/main" id="{CC439D26-02F4-4E77-946D-6524DDC64C3B}"/>
                </a:ext>
              </a:extLst>
            </p:cNvPr>
            <p:cNvSpPr>
              <a:spLocks noChangeArrowheads="1"/>
            </p:cNvSpPr>
            <p:nvPr/>
          </p:nvSpPr>
          <p:spPr bwMode="auto">
            <a:xfrm>
              <a:off x="6843713" y="2686050"/>
              <a:ext cx="415925" cy="30163"/>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2" name="Rectangle 154">
              <a:extLst>
                <a:ext uri="{FF2B5EF4-FFF2-40B4-BE49-F238E27FC236}">
                  <a16:creationId xmlns:a16="http://schemas.microsoft.com/office/drawing/2014/main" id="{94E8A3C2-7CF3-4968-B7C0-E1BDA79C2A27}"/>
                </a:ext>
              </a:extLst>
            </p:cNvPr>
            <p:cNvSpPr>
              <a:spLocks noChangeArrowheads="1"/>
            </p:cNvSpPr>
            <p:nvPr/>
          </p:nvSpPr>
          <p:spPr bwMode="auto">
            <a:xfrm>
              <a:off x="6843713" y="2752725"/>
              <a:ext cx="415925" cy="30163"/>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3" name="Rectangle 155">
              <a:extLst>
                <a:ext uri="{FF2B5EF4-FFF2-40B4-BE49-F238E27FC236}">
                  <a16:creationId xmlns:a16="http://schemas.microsoft.com/office/drawing/2014/main" id="{9AD7FF98-88CA-4C3B-943C-DFFB066405C2}"/>
                </a:ext>
              </a:extLst>
            </p:cNvPr>
            <p:cNvSpPr>
              <a:spLocks noChangeArrowheads="1"/>
            </p:cNvSpPr>
            <p:nvPr/>
          </p:nvSpPr>
          <p:spPr bwMode="auto">
            <a:xfrm>
              <a:off x="6843713" y="2816225"/>
              <a:ext cx="415925" cy="30163"/>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4" name="Rectangle 156">
              <a:extLst>
                <a:ext uri="{FF2B5EF4-FFF2-40B4-BE49-F238E27FC236}">
                  <a16:creationId xmlns:a16="http://schemas.microsoft.com/office/drawing/2014/main" id="{F458FEEC-7328-4680-A7EE-D9B1F2882556}"/>
                </a:ext>
              </a:extLst>
            </p:cNvPr>
            <p:cNvSpPr>
              <a:spLocks noChangeArrowheads="1"/>
            </p:cNvSpPr>
            <p:nvPr/>
          </p:nvSpPr>
          <p:spPr bwMode="auto">
            <a:xfrm>
              <a:off x="6843713" y="2882900"/>
              <a:ext cx="415925" cy="30163"/>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5" name="Freeform 157">
              <a:extLst>
                <a:ext uri="{FF2B5EF4-FFF2-40B4-BE49-F238E27FC236}">
                  <a16:creationId xmlns:a16="http://schemas.microsoft.com/office/drawing/2014/main" id="{DE84304E-4B9A-4CDE-9499-5317D9BC9E33}"/>
                </a:ext>
              </a:extLst>
            </p:cNvPr>
            <p:cNvSpPr>
              <a:spLocks noEditPoints="1"/>
            </p:cNvSpPr>
            <p:nvPr/>
          </p:nvSpPr>
          <p:spPr bwMode="auto">
            <a:xfrm>
              <a:off x="4989513" y="1406525"/>
              <a:ext cx="709613" cy="517525"/>
            </a:xfrm>
            <a:custGeom>
              <a:avLst/>
              <a:gdLst>
                <a:gd name="T0" fmla="*/ 154 w 447"/>
                <a:gd name="T1" fmla="*/ 327 h 327"/>
                <a:gd name="T2" fmla="*/ 141 w 447"/>
                <a:gd name="T3" fmla="*/ 322 h 327"/>
                <a:gd name="T4" fmla="*/ 144 w 447"/>
                <a:gd name="T5" fmla="*/ 312 h 327"/>
                <a:gd name="T6" fmla="*/ 153 w 447"/>
                <a:gd name="T7" fmla="*/ 307 h 327"/>
                <a:gd name="T8" fmla="*/ 179 w 447"/>
                <a:gd name="T9" fmla="*/ 284 h 327"/>
                <a:gd name="T10" fmla="*/ 41 w 447"/>
                <a:gd name="T11" fmla="*/ 233 h 327"/>
                <a:gd name="T12" fmla="*/ 45 w 447"/>
                <a:gd name="T13" fmla="*/ 35 h 327"/>
                <a:gd name="T14" fmla="*/ 214 w 447"/>
                <a:gd name="T15" fmla="*/ 1 h 327"/>
                <a:gd name="T16" fmla="*/ 420 w 447"/>
                <a:gd name="T17" fmla="*/ 27 h 327"/>
                <a:gd name="T18" fmla="*/ 442 w 447"/>
                <a:gd name="T19" fmla="*/ 111 h 327"/>
                <a:gd name="T20" fmla="*/ 370 w 447"/>
                <a:gd name="T21" fmla="*/ 278 h 327"/>
                <a:gd name="T22" fmla="*/ 289 w 447"/>
                <a:gd name="T23" fmla="*/ 290 h 327"/>
                <a:gd name="T24" fmla="*/ 289 w 447"/>
                <a:gd name="T25" fmla="*/ 290 h 327"/>
                <a:gd name="T26" fmla="*/ 261 w 447"/>
                <a:gd name="T27" fmla="*/ 290 h 327"/>
                <a:gd name="T28" fmla="*/ 154 w 447"/>
                <a:gd name="T29" fmla="*/ 327 h 327"/>
                <a:gd name="T30" fmla="*/ 214 w 447"/>
                <a:gd name="T31" fmla="*/ 12 h 327"/>
                <a:gd name="T32" fmla="*/ 53 w 447"/>
                <a:gd name="T33" fmla="*/ 43 h 327"/>
                <a:gd name="T34" fmla="*/ 52 w 447"/>
                <a:gd name="T35" fmla="*/ 230 h 327"/>
                <a:gd name="T36" fmla="*/ 189 w 447"/>
                <a:gd name="T37" fmla="*/ 274 h 327"/>
                <a:gd name="T38" fmla="*/ 197 w 447"/>
                <a:gd name="T39" fmla="*/ 275 h 327"/>
                <a:gd name="T40" fmla="*/ 193 w 447"/>
                <a:gd name="T41" fmla="*/ 282 h 327"/>
                <a:gd name="T42" fmla="*/ 158 w 447"/>
                <a:gd name="T43" fmla="*/ 316 h 327"/>
                <a:gd name="T44" fmla="*/ 158 w 447"/>
                <a:gd name="T45" fmla="*/ 316 h 327"/>
                <a:gd name="T46" fmla="*/ 256 w 447"/>
                <a:gd name="T47" fmla="*/ 280 h 327"/>
                <a:gd name="T48" fmla="*/ 258 w 447"/>
                <a:gd name="T49" fmla="*/ 279 h 327"/>
                <a:gd name="T50" fmla="*/ 260 w 447"/>
                <a:gd name="T51" fmla="*/ 279 h 327"/>
                <a:gd name="T52" fmla="*/ 288 w 447"/>
                <a:gd name="T53" fmla="*/ 279 h 327"/>
                <a:gd name="T54" fmla="*/ 366 w 447"/>
                <a:gd name="T55" fmla="*/ 268 h 327"/>
                <a:gd name="T56" fmla="*/ 432 w 447"/>
                <a:gd name="T57" fmla="*/ 109 h 327"/>
                <a:gd name="T58" fmla="*/ 415 w 447"/>
                <a:gd name="T59" fmla="*/ 36 h 327"/>
                <a:gd name="T60" fmla="*/ 214 w 447"/>
                <a:gd name="T61" fmla="*/ 1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7" h="327">
                  <a:moveTo>
                    <a:pt x="154" y="327"/>
                  </a:moveTo>
                  <a:cubicBezTo>
                    <a:pt x="149" y="327"/>
                    <a:pt x="143" y="327"/>
                    <a:pt x="141" y="322"/>
                  </a:cubicBezTo>
                  <a:cubicBezTo>
                    <a:pt x="140" y="320"/>
                    <a:pt x="140" y="316"/>
                    <a:pt x="144" y="312"/>
                  </a:cubicBezTo>
                  <a:cubicBezTo>
                    <a:pt x="146" y="310"/>
                    <a:pt x="150" y="308"/>
                    <a:pt x="153" y="307"/>
                  </a:cubicBezTo>
                  <a:cubicBezTo>
                    <a:pt x="160" y="303"/>
                    <a:pt x="170" y="297"/>
                    <a:pt x="179" y="284"/>
                  </a:cubicBezTo>
                  <a:cubicBezTo>
                    <a:pt x="99" y="275"/>
                    <a:pt x="50" y="264"/>
                    <a:pt x="41" y="233"/>
                  </a:cubicBezTo>
                  <a:cubicBezTo>
                    <a:pt x="31" y="197"/>
                    <a:pt x="0" y="77"/>
                    <a:pt x="45" y="35"/>
                  </a:cubicBezTo>
                  <a:cubicBezTo>
                    <a:pt x="76" y="8"/>
                    <a:pt x="173" y="2"/>
                    <a:pt x="214" y="1"/>
                  </a:cubicBezTo>
                  <a:cubicBezTo>
                    <a:pt x="292" y="0"/>
                    <a:pt x="388" y="8"/>
                    <a:pt x="420" y="27"/>
                  </a:cubicBezTo>
                  <a:cubicBezTo>
                    <a:pt x="439" y="39"/>
                    <a:pt x="447" y="67"/>
                    <a:pt x="442" y="111"/>
                  </a:cubicBezTo>
                  <a:cubicBezTo>
                    <a:pt x="436" y="175"/>
                    <a:pt x="400" y="267"/>
                    <a:pt x="370" y="278"/>
                  </a:cubicBezTo>
                  <a:cubicBezTo>
                    <a:pt x="358" y="282"/>
                    <a:pt x="332" y="289"/>
                    <a:pt x="289" y="290"/>
                  </a:cubicBezTo>
                  <a:cubicBezTo>
                    <a:pt x="289" y="290"/>
                    <a:pt x="289" y="290"/>
                    <a:pt x="289" y="290"/>
                  </a:cubicBezTo>
                  <a:cubicBezTo>
                    <a:pt x="280" y="290"/>
                    <a:pt x="271" y="290"/>
                    <a:pt x="261" y="290"/>
                  </a:cubicBezTo>
                  <a:cubicBezTo>
                    <a:pt x="233" y="310"/>
                    <a:pt x="177" y="327"/>
                    <a:pt x="154" y="327"/>
                  </a:cubicBezTo>
                  <a:close/>
                  <a:moveTo>
                    <a:pt x="214" y="12"/>
                  </a:moveTo>
                  <a:cubicBezTo>
                    <a:pt x="132" y="14"/>
                    <a:pt x="72" y="26"/>
                    <a:pt x="53" y="43"/>
                  </a:cubicBezTo>
                  <a:cubicBezTo>
                    <a:pt x="20" y="73"/>
                    <a:pt x="31" y="159"/>
                    <a:pt x="52" y="230"/>
                  </a:cubicBezTo>
                  <a:cubicBezTo>
                    <a:pt x="59" y="256"/>
                    <a:pt x="110" y="266"/>
                    <a:pt x="189" y="274"/>
                  </a:cubicBezTo>
                  <a:cubicBezTo>
                    <a:pt x="197" y="275"/>
                    <a:pt x="197" y="275"/>
                    <a:pt x="197" y="275"/>
                  </a:cubicBezTo>
                  <a:cubicBezTo>
                    <a:pt x="193" y="282"/>
                    <a:pt x="193" y="282"/>
                    <a:pt x="193" y="282"/>
                  </a:cubicBezTo>
                  <a:cubicBezTo>
                    <a:pt x="181" y="304"/>
                    <a:pt x="167" y="311"/>
                    <a:pt x="158" y="316"/>
                  </a:cubicBezTo>
                  <a:cubicBezTo>
                    <a:pt x="158" y="316"/>
                    <a:pt x="158" y="316"/>
                    <a:pt x="158" y="316"/>
                  </a:cubicBezTo>
                  <a:cubicBezTo>
                    <a:pt x="180" y="314"/>
                    <a:pt x="231" y="300"/>
                    <a:pt x="256" y="280"/>
                  </a:cubicBezTo>
                  <a:cubicBezTo>
                    <a:pt x="258" y="279"/>
                    <a:pt x="258" y="279"/>
                    <a:pt x="258" y="279"/>
                  </a:cubicBezTo>
                  <a:cubicBezTo>
                    <a:pt x="260" y="279"/>
                    <a:pt x="260" y="279"/>
                    <a:pt x="260" y="279"/>
                  </a:cubicBezTo>
                  <a:cubicBezTo>
                    <a:pt x="270" y="280"/>
                    <a:pt x="279" y="280"/>
                    <a:pt x="288" y="279"/>
                  </a:cubicBezTo>
                  <a:cubicBezTo>
                    <a:pt x="332" y="278"/>
                    <a:pt x="357" y="271"/>
                    <a:pt x="366" y="268"/>
                  </a:cubicBezTo>
                  <a:cubicBezTo>
                    <a:pt x="388" y="260"/>
                    <a:pt x="425" y="180"/>
                    <a:pt x="432" y="109"/>
                  </a:cubicBezTo>
                  <a:cubicBezTo>
                    <a:pt x="436" y="71"/>
                    <a:pt x="429" y="45"/>
                    <a:pt x="415" y="36"/>
                  </a:cubicBezTo>
                  <a:cubicBezTo>
                    <a:pt x="388" y="21"/>
                    <a:pt x="302" y="10"/>
                    <a:pt x="214" y="1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6" name="Freeform 158">
              <a:extLst>
                <a:ext uri="{FF2B5EF4-FFF2-40B4-BE49-F238E27FC236}">
                  <a16:creationId xmlns:a16="http://schemas.microsoft.com/office/drawing/2014/main" id="{2290A10E-D6A3-4439-B954-94FCF30EBCD6}"/>
                </a:ext>
              </a:extLst>
            </p:cNvPr>
            <p:cNvSpPr>
              <a:spLocks noEditPoints="1"/>
            </p:cNvSpPr>
            <p:nvPr/>
          </p:nvSpPr>
          <p:spPr bwMode="auto">
            <a:xfrm>
              <a:off x="5191125" y="1473200"/>
              <a:ext cx="334963" cy="266700"/>
            </a:xfrm>
            <a:custGeom>
              <a:avLst/>
              <a:gdLst>
                <a:gd name="T0" fmla="*/ 157 w 211"/>
                <a:gd name="T1" fmla="*/ 169 h 169"/>
                <a:gd name="T2" fmla="*/ 134 w 211"/>
                <a:gd name="T3" fmla="*/ 167 h 169"/>
                <a:gd name="T4" fmla="*/ 79 w 211"/>
                <a:gd name="T5" fmla="*/ 161 h 169"/>
                <a:gd name="T6" fmla="*/ 17 w 211"/>
                <a:gd name="T7" fmla="*/ 150 h 169"/>
                <a:gd name="T8" fmla="*/ 35 w 211"/>
                <a:gd name="T9" fmla="*/ 65 h 169"/>
                <a:gd name="T10" fmla="*/ 76 w 211"/>
                <a:gd name="T11" fmla="*/ 68 h 169"/>
                <a:gd name="T12" fmla="*/ 83 w 211"/>
                <a:gd name="T13" fmla="*/ 74 h 169"/>
                <a:gd name="T14" fmla="*/ 127 w 211"/>
                <a:gd name="T15" fmla="*/ 19 h 169"/>
                <a:gd name="T16" fmla="*/ 148 w 211"/>
                <a:gd name="T17" fmla="*/ 1 h 169"/>
                <a:gd name="T18" fmla="*/ 152 w 211"/>
                <a:gd name="T19" fmla="*/ 77 h 169"/>
                <a:gd name="T20" fmla="*/ 203 w 211"/>
                <a:gd name="T21" fmla="*/ 88 h 169"/>
                <a:gd name="T22" fmla="*/ 202 w 211"/>
                <a:gd name="T23" fmla="*/ 118 h 169"/>
                <a:gd name="T24" fmla="*/ 206 w 211"/>
                <a:gd name="T25" fmla="*/ 129 h 169"/>
                <a:gd name="T26" fmla="*/ 193 w 211"/>
                <a:gd name="T27" fmla="*/ 142 h 169"/>
                <a:gd name="T28" fmla="*/ 193 w 211"/>
                <a:gd name="T29" fmla="*/ 153 h 169"/>
                <a:gd name="T30" fmla="*/ 85 w 211"/>
                <a:gd name="T31" fmla="*/ 142 h 169"/>
                <a:gd name="T32" fmla="*/ 134 w 211"/>
                <a:gd name="T33" fmla="*/ 157 h 169"/>
                <a:gd name="T34" fmla="*/ 157 w 211"/>
                <a:gd name="T35" fmla="*/ 158 h 169"/>
                <a:gd name="T36" fmla="*/ 155 w 211"/>
                <a:gd name="T37" fmla="*/ 146 h 169"/>
                <a:gd name="T38" fmla="*/ 147 w 211"/>
                <a:gd name="T39" fmla="*/ 133 h 169"/>
                <a:gd name="T40" fmla="*/ 192 w 211"/>
                <a:gd name="T41" fmla="*/ 131 h 169"/>
                <a:gd name="T42" fmla="*/ 195 w 211"/>
                <a:gd name="T43" fmla="*/ 127 h 169"/>
                <a:gd name="T44" fmla="*/ 151 w 211"/>
                <a:gd name="T45" fmla="*/ 117 h 169"/>
                <a:gd name="T46" fmla="*/ 162 w 211"/>
                <a:gd name="T47" fmla="*/ 106 h 169"/>
                <a:gd name="T48" fmla="*/ 200 w 211"/>
                <a:gd name="T49" fmla="*/ 108 h 169"/>
                <a:gd name="T50" fmla="*/ 157 w 211"/>
                <a:gd name="T51" fmla="*/ 88 h 169"/>
                <a:gd name="T52" fmla="*/ 139 w 211"/>
                <a:gd name="T53" fmla="*/ 87 h 169"/>
                <a:gd name="T54" fmla="*/ 137 w 211"/>
                <a:gd name="T55" fmla="*/ 78 h 169"/>
                <a:gd name="T56" fmla="*/ 143 w 211"/>
                <a:gd name="T57" fmla="*/ 10 h 169"/>
                <a:gd name="T58" fmla="*/ 115 w 211"/>
                <a:gd name="T59" fmla="*/ 60 h 169"/>
                <a:gd name="T60" fmla="*/ 76 w 211"/>
                <a:gd name="T61" fmla="*/ 90 h 169"/>
                <a:gd name="T62" fmla="*/ 74 w 211"/>
                <a:gd name="T63" fmla="*/ 80 h 169"/>
                <a:gd name="T64" fmla="*/ 35 w 211"/>
                <a:gd name="T65" fmla="*/ 76 h 169"/>
                <a:gd name="T66" fmla="*/ 27 w 211"/>
                <a:gd name="T67" fmla="*/ 146 h 169"/>
                <a:gd name="T68" fmla="*/ 79 w 211"/>
                <a:gd name="T69" fmla="*/ 150 h 169"/>
                <a:gd name="T70" fmla="*/ 79 w 211"/>
                <a:gd name="T71" fmla="*/ 149 h 169"/>
                <a:gd name="T72" fmla="*/ 81 w 211"/>
                <a:gd name="T73" fmla="*/ 144 h 169"/>
                <a:gd name="T74" fmla="*/ 85 w 211"/>
                <a:gd name="T75" fmla="*/ 14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169">
                  <a:moveTo>
                    <a:pt x="157" y="169"/>
                  </a:moveTo>
                  <a:cubicBezTo>
                    <a:pt x="157" y="169"/>
                    <a:pt x="157" y="169"/>
                    <a:pt x="157" y="169"/>
                  </a:cubicBezTo>
                  <a:cubicBezTo>
                    <a:pt x="152" y="169"/>
                    <a:pt x="146" y="168"/>
                    <a:pt x="140" y="168"/>
                  </a:cubicBezTo>
                  <a:cubicBezTo>
                    <a:pt x="138" y="168"/>
                    <a:pt x="136" y="168"/>
                    <a:pt x="134" y="167"/>
                  </a:cubicBezTo>
                  <a:cubicBezTo>
                    <a:pt x="110" y="166"/>
                    <a:pt x="96" y="160"/>
                    <a:pt x="89" y="156"/>
                  </a:cubicBezTo>
                  <a:cubicBezTo>
                    <a:pt x="88" y="158"/>
                    <a:pt x="85" y="161"/>
                    <a:pt x="79" y="161"/>
                  </a:cubicBezTo>
                  <a:cubicBezTo>
                    <a:pt x="78" y="161"/>
                    <a:pt x="77" y="161"/>
                    <a:pt x="75" y="161"/>
                  </a:cubicBezTo>
                  <a:cubicBezTo>
                    <a:pt x="50" y="162"/>
                    <a:pt x="20" y="160"/>
                    <a:pt x="17" y="150"/>
                  </a:cubicBezTo>
                  <a:cubicBezTo>
                    <a:pt x="14" y="140"/>
                    <a:pt x="0" y="88"/>
                    <a:pt x="7" y="73"/>
                  </a:cubicBezTo>
                  <a:cubicBezTo>
                    <a:pt x="9" y="69"/>
                    <a:pt x="13" y="65"/>
                    <a:pt x="35" y="65"/>
                  </a:cubicBezTo>
                  <a:cubicBezTo>
                    <a:pt x="49" y="65"/>
                    <a:pt x="66" y="66"/>
                    <a:pt x="75" y="68"/>
                  </a:cubicBezTo>
                  <a:cubicBezTo>
                    <a:pt x="76" y="68"/>
                    <a:pt x="76" y="68"/>
                    <a:pt x="76" y="68"/>
                  </a:cubicBezTo>
                  <a:cubicBezTo>
                    <a:pt x="78" y="69"/>
                    <a:pt x="78" y="69"/>
                    <a:pt x="78" y="69"/>
                  </a:cubicBezTo>
                  <a:cubicBezTo>
                    <a:pt x="80" y="71"/>
                    <a:pt x="82" y="72"/>
                    <a:pt x="83" y="74"/>
                  </a:cubicBezTo>
                  <a:cubicBezTo>
                    <a:pt x="88" y="70"/>
                    <a:pt x="97" y="63"/>
                    <a:pt x="108" y="52"/>
                  </a:cubicBezTo>
                  <a:cubicBezTo>
                    <a:pt x="117" y="42"/>
                    <a:pt x="123" y="29"/>
                    <a:pt x="127" y="19"/>
                  </a:cubicBezTo>
                  <a:cubicBezTo>
                    <a:pt x="131" y="8"/>
                    <a:pt x="135" y="0"/>
                    <a:pt x="143" y="0"/>
                  </a:cubicBezTo>
                  <a:cubicBezTo>
                    <a:pt x="145" y="0"/>
                    <a:pt x="146" y="0"/>
                    <a:pt x="148" y="1"/>
                  </a:cubicBezTo>
                  <a:cubicBezTo>
                    <a:pt x="161" y="7"/>
                    <a:pt x="168" y="17"/>
                    <a:pt x="170" y="28"/>
                  </a:cubicBezTo>
                  <a:cubicBezTo>
                    <a:pt x="173" y="46"/>
                    <a:pt x="160" y="66"/>
                    <a:pt x="152" y="77"/>
                  </a:cubicBezTo>
                  <a:cubicBezTo>
                    <a:pt x="157" y="77"/>
                    <a:pt x="157" y="77"/>
                    <a:pt x="157" y="77"/>
                  </a:cubicBezTo>
                  <a:cubicBezTo>
                    <a:pt x="175" y="77"/>
                    <a:pt x="192" y="78"/>
                    <a:pt x="203" y="88"/>
                  </a:cubicBezTo>
                  <a:cubicBezTo>
                    <a:pt x="208" y="93"/>
                    <a:pt x="211" y="99"/>
                    <a:pt x="211" y="108"/>
                  </a:cubicBezTo>
                  <a:cubicBezTo>
                    <a:pt x="211" y="112"/>
                    <a:pt x="207" y="117"/>
                    <a:pt x="202" y="118"/>
                  </a:cubicBezTo>
                  <a:cubicBezTo>
                    <a:pt x="203" y="119"/>
                    <a:pt x="204" y="120"/>
                    <a:pt x="205" y="121"/>
                  </a:cubicBezTo>
                  <a:cubicBezTo>
                    <a:pt x="207" y="124"/>
                    <a:pt x="207" y="126"/>
                    <a:pt x="206" y="129"/>
                  </a:cubicBezTo>
                  <a:cubicBezTo>
                    <a:pt x="205" y="131"/>
                    <a:pt x="204" y="133"/>
                    <a:pt x="203" y="135"/>
                  </a:cubicBezTo>
                  <a:cubicBezTo>
                    <a:pt x="202" y="139"/>
                    <a:pt x="198" y="141"/>
                    <a:pt x="193" y="142"/>
                  </a:cubicBezTo>
                  <a:cubicBezTo>
                    <a:pt x="194" y="143"/>
                    <a:pt x="194" y="143"/>
                    <a:pt x="194" y="144"/>
                  </a:cubicBezTo>
                  <a:cubicBezTo>
                    <a:pt x="196" y="147"/>
                    <a:pt x="195" y="150"/>
                    <a:pt x="193" y="153"/>
                  </a:cubicBezTo>
                  <a:cubicBezTo>
                    <a:pt x="181" y="167"/>
                    <a:pt x="167" y="168"/>
                    <a:pt x="157" y="169"/>
                  </a:cubicBezTo>
                  <a:close/>
                  <a:moveTo>
                    <a:pt x="85" y="142"/>
                  </a:moveTo>
                  <a:cubicBezTo>
                    <a:pt x="87" y="142"/>
                    <a:pt x="89" y="143"/>
                    <a:pt x="91" y="144"/>
                  </a:cubicBezTo>
                  <a:cubicBezTo>
                    <a:pt x="96" y="148"/>
                    <a:pt x="108" y="155"/>
                    <a:pt x="134" y="157"/>
                  </a:cubicBezTo>
                  <a:cubicBezTo>
                    <a:pt x="137" y="157"/>
                    <a:pt x="139" y="157"/>
                    <a:pt x="141" y="157"/>
                  </a:cubicBezTo>
                  <a:cubicBezTo>
                    <a:pt x="146" y="158"/>
                    <a:pt x="152" y="158"/>
                    <a:pt x="157" y="158"/>
                  </a:cubicBezTo>
                  <a:cubicBezTo>
                    <a:pt x="168" y="158"/>
                    <a:pt x="176" y="155"/>
                    <a:pt x="183" y="148"/>
                  </a:cubicBezTo>
                  <a:cubicBezTo>
                    <a:pt x="155" y="146"/>
                    <a:pt x="155" y="146"/>
                    <a:pt x="155" y="146"/>
                  </a:cubicBezTo>
                  <a:cubicBezTo>
                    <a:pt x="151" y="146"/>
                    <a:pt x="148" y="144"/>
                    <a:pt x="147" y="141"/>
                  </a:cubicBezTo>
                  <a:cubicBezTo>
                    <a:pt x="146" y="139"/>
                    <a:pt x="146" y="136"/>
                    <a:pt x="147" y="133"/>
                  </a:cubicBezTo>
                  <a:cubicBezTo>
                    <a:pt x="149" y="130"/>
                    <a:pt x="153" y="129"/>
                    <a:pt x="158" y="129"/>
                  </a:cubicBezTo>
                  <a:cubicBezTo>
                    <a:pt x="192" y="131"/>
                    <a:pt x="192" y="131"/>
                    <a:pt x="192" y="131"/>
                  </a:cubicBezTo>
                  <a:cubicBezTo>
                    <a:pt x="193" y="131"/>
                    <a:pt x="194" y="131"/>
                    <a:pt x="194" y="131"/>
                  </a:cubicBezTo>
                  <a:cubicBezTo>
                    <a:pt x="194" y="130"/>
                    <a:pt x="195" y="128"/>
                    <a:pt x="195" y="127"/>
                  </a:cubicBezTo>
                  <a:cubicBezTo>
                    <a:pt x="160" y="125"/>
                    <a:pt x="160" y="125"/>
                    <a:pt x="160" y="125"/>
                  </a:cubicBezTo>
                  <a:cubicBezTo>
                    <a:pt x="155" y="124"/>
                    <a:pt x="152" y="121"/>
                    <a:pt x="151" y="117"/>
                  </a:cubicBezTo>
                  <a:cubicBezTo>
                    <a:pt x="150" y="115"/>
                    <a:pt x="151" y="112"/>
                    <a:pt x="152" y="110"/>
                  </a:cubicBezTo>
                  <a:cubicBezTo>
                    <a:pt x="155" y="107"/>
                    <a:pt x="158" y="106"/>
                    <a:pt x="162" y="106"/>
                  </a:cubicBezTo>
                  <a:cubicBezTo>
                    <a:pt x="197" y="109"/>
                    <a:pt x="197" y="109"/>
                    <a:pt x="197" y="109"/>
                  </a:cubicBezTo>
                  <a:cubicBezTo>
                    <a:pt x="199" y="109"/>
                    <a:pt x="200" y="108"/>
                    <a:pt x="200" y="108"/>
                  </a:cubicBezTo>
                  <a:cubicBezTo>
                    <a:pt x="200" y="102"/>
                    <a:pt x="198" y="98"/>
                    <a:pt x="195" y="95"/>
                  </a:cubicBezTo>
                  <a:cubicBezTo>
                    <a:pt x="187" y="87"/>
                    <a:pt x="168" y="88"/>
                    <a:pt x="157" y="88"/>
                  </a:cubicBezTo>
                  <a:cubicBezTo>
                    <a:pt x="151" y="88"/>
                    <a:pt x="151" y="88"/>
                    <a:pt x="151" y="88"/>
                  </a:cubicBezTo>
                  <a:cubicBezTo>
                    <a:pt x="146" y="88"/>
                    <a:pt x="142" y="88"/>
                    <a:pt x="139" y="87"/>
                  </a:cubicBezTo>
                  <a:cubicBezTo>
                    <a:pt x="130" y="86"/>
                    <a:pt x="130" y="86"/>
                    <a:pt x="130" y="86"/>
                  </a:cubicBezTo>
                  <a:cubicBezTo>
                    <a:pt x="137" y="78"/>
                    <a:pt x="137" y="78"/>
                    <a:pt x="137" y="78"/>
                  </a:cubicBezTo>
                  <a:cubicBezTo>
                    <a:pt x="137" y="78"/>
                    <a:pt x="163" y="51"/>
                    <a:pt x="159" y="30"/>
                  </a:cubicBezTo>
                  <a:cubicBezTo>
                    <a:pt x="158" y="22"/>
                    <a:pt x="153" y="15"/>
                    <a:pt x="143" y="10"/>
                  </a:cubicBezTo>
                  <a:cubicBezTo>
                    <a:pt x="142" y="12"/>
                    <a:pt x="139" y="18"/>
                    <a:pt x="137" y="23"/>
                  </a:cubicBezTo>
                  <a:cubicBezTo>
                    <a:pt x="132" y="34"/>
                    <a:pt x="127" y="48"/>
                    <a:pt x="115" y="60"/>
                  </a:cubicBezTo>
                  <a:cubicBezTo>
                    <a:pt x="96" y="80"/>
                    <a:pt x="83" y="87"/>
                    <a:pt x="82" y="87"/>
                  </a:cubicBezTo>
                  <a:cubicBezTo>
                    <a:pt x="76" y="90"/>
                    <a:pt x="76" y="90"/>
                    <a:pt x="76" y="90"/>
                  </a:cubicBezTo>
                  <a:cubicBezTo>
                    <a:pt x="75" y="83"/>
                    <a:pt x="75" y="83"/>
                    <a:pt x="75" y="83"/>
                  </a:cubicBezTo>
                  <a:cubicBezTo>
                    <a:pt x="75" y="82"/>
                    <a:pt x="74" y="81"/>
                    <a:pt x="74" y="80"/>
                  </a:cubicBezTo>
                  <a:cubicBezTo>
                    <a:pt x="74" y="80"/>
                    <a:pt x="73" y="79"/>
                    <a:pt x="72" y="78"/>
                  </a:cubicBezTo>
                  <a:cubicBezTo>
                    <a:pt x="65" y="77"/>
                    <a:pt x="49" y="75"/>
                    <a:pt x="35" y="76"/>
                  </a:cubicBezTo>
                  <a:cubicBezTo>
                    <a:pt x="22" y="76"/>
                    <a:pt x="17" y="78"/>
                    <a:pt x="16" y="78"/>
                  </a:cubicBezTo>
                  <a:cubicBezTo>
                    <a:pt x="13" y="87"/>
                    <a:pt x="21" y="123"/>
                    <a:pt x="27" y="146"/>
                  </a:cubicBezTo>
                  <a:cubicBezTo>
                    <a:pt x="32" y="149"/>
                    <a:pt x="53" y="151"/>
                    <a:pt x="75" y="150"/>
                  </a:cubicBezTo>
                  <a:cubicBezTo>
                    <a:pt x="76" y="150"/>
                    <a:pt x="78" y="150"/>
                    <a:pt x="79" y="150"/>
                  </a:cubicBezTo>
                  <a:cubicBezTo>
                    <a:pt x="79" y="150"/>
                    <a:pt x="79" y="150"/>
                    <a:pt x="79" y="150"/>
                  </a:cubicBezTo>
                  <a:cubicBezTo>
                    <a:pt x="79" y="150"/>
                    <a:pt x="79" y="149"/>
                    <a:pt x="79" y="149"/>
                  </a:cubicBezTo>
                  <a:cubicBezTo>
                    <a:pt x="79" y="148"/>
                    <a:pt x="79" y="148"/>
                    <a:pt x="79" y="148"/>
                  </a:cubicBezTo>
                  <a:cubicBezTo>
                    <a:pt x="79" y="146"/>
                    <a:pt x="80" y="144"/>
                    <a:pt x="81" y="144"/>
                  </a:cubicBezTo>
                  <a:cubicBezTo>
                    <a:pt x="82" y="142"/>
                    <a:pt x="82" y="142"/>
                    <a:pt x="82" y="142"/>
                  </a:cubicBezTo>
                  <a:lnTo>
                    <a:pt x="85" y="14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7" name="Oval 159">
              <a:extLst>
                <a:ext uri="{FF2B5EF4-FFF2-40B4-BE49-F238E27FC236}">
                  <a16:creationId xmlns:a16="http://schemas.microsoft.com/office/drawing/2014/main" id="{895C34AB-1AED-4017-B82A-4702E597E180}"/>
                </a:ext>
              </a:extLst>
            </p:cNvPr>
            <p:cNvSpPr>
              <a:spLocks noChangeArrowheads="1"/>
            </p:cNvSpPr>
            <p:nvPr/>
          </p:nvSpPr>
          <p:spPr bwMode="auto">
            <a:xfrm>
              <a:off x="4654550" y="4670425"/>
              <a:ext cx="117475" cy="1174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8" name="Oval 160">
              <a:extLst>
                <a:ext uri="{FF2B5EF4-FFF2-40B4-BE49-F238E27FC236}">
                  <a16:creationId xmlns:a16="http://schemas.microsoft.com/office/drawing/2014/main" id="{F6C42D7B-4F81-4EBB-8414-C80E2707FD50}"/>
                </a:ext>
              </a:extLst>
            </p:cNvPr>
            <p:cNvSpPr>
              <a:spLocks noChangeArrowheads="1"/>
            </p:cNvSpPr>
            <p:nvPr/>
          </p:nvSpPr>
          <p:spPr bwMode="auto">
            <a:xfrm>
              <a:off x="4862513" y="4670425"/>
              <a:ext cx="117475" cy="1174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9" name="Oval 161">
              <a:extLst>
                <a:ext uri="{FF2B5EF4-FFF2-40B4-BE49-F238E27FC236}">
                  <a16:creationId xmlns:a16="http://schemas.microsoft.com/office/drawing/2014/main" id="{EA3A5517-DE7C-454B-B30F-1D7365BE5E26}"/>
                </a:ext>
              </a:extLst>
            </p:cNvPr>
            <p:cNvSpPr>
              <a:spLocks noChangeArrowheads="1"/>
            </p:cNvSpPr>
            <p:nvPr/>
          </p:nvSpPr>
          <p:spPr bwMode="auto">
            <a:xfrm>
              <a:off x="5070475" y="4670425"/>
              <a:ext cx="117475" cy="1174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0" name="Freeform 162">
              <a:extLst>
                <a:ext uri="{FF2B5EF4-FFF2-40B4-BE49-F238E27FC236}">
                  <a16:creationId xmlns:a16="http://schemas.microsoft.com/office/drawing/2014/main" id="{44453807-453B-4C8E-AF20-CB525A04E0EF}"/>
                </a:ext>
              </a:extLst>
            </p:cNvPr>
            <p:cNvSpPr>
              <a:spLocks/>
            </p:cNvSpPr>
            <p:nvPr/>
          </p:nvSpPr>
          <p:spPr bwMode="auto">
            <a:xfrm>
              <a:off x="4705350" y="5083175"/>
              <a:ext cx="26988" cy="30163"/>
            </a:xfrm>
            <a:custGeom>
              <a:avLst/>
              <a:gdLst>
                <a:gd name="T0" fmla="*/ 4 w 17"/>
                <a:gd name="T1" fmla="*/ 0 h 20"/>
                <a:gd name="T2" fmla="*/ 0 w 17"/>
                <a:gd name="T3" fmla="*/ 14 h 20"/>
                <a:gd name="T4" fmla="*/ 15 w 17"/>
                <a:gd name="T5" fmla="*/ 17 h 20"/>
                <a:gd name="T6" fmla="*/ 16 w 17"/>
                <a:gd name="T7" fmla="*/ 0 h 20"/>
                <a:gd name="T8" fmla="*/ 4 w 17"/>
                <a:gd name="T9" fmla="*/ 0 h 20"/>
              </a:gdLst>
              <a:ahLst/>
              <a:cxnLst>
                <a:cxn ang="0">
                  <a:pos x="T0" y="T1"/>
                </a:cxn>
                <a:cxn ang="0">
                  <a:pos x="T2" y="T3"/>
                </a:cxn>
                <a:cxn ang="0">
                  <a:pos x="T4" y="T5"/>
                </a:cxn>
                <a:cxn ang="0">
                  <a:pos x="T6" y="T7"/>
                </a:cxn>
                <a:cxn ang="0">
                  <a:pos x="T8" y="T9"/>
                </a:cxn>
              </a:cxnLst>
              <a:rect l="0" t="0" r="r" b="b"/>
              <a:pathLst>
                <a:path w="17" h="20">
                  <a:moveTo>
                    <a:pt x="4" y="0"/>
                  </a:moveTo>
                  <a:cubicBezTo>
                    <a:pt x="4" y="0"/>
                    <a:pt x="2" y="11"/>
                    <a:pt x="0" y="14"/>
                  </a:cubicBezTo>
                  <a:cubicBezTo>
                    <a:pt x="0" y="14"/>
                    <a:pt x="12" y="20"/>
                    <a:pt x="15" y="17"/>
                  </a:cubicBezTo>
                  <a:cubicBezTo>
                    <a:pt x="17" y="13"/>
                    <a:pt x="16" y="0"/>
                    <a:pt x="16" y="0"/>
                  </a:cubicBezTo>
                  <a:lnTo>
                    <a:pt x="4" y="0"/>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1" name="Freeform 163">
              <a:extLst>
                <a:ext uri="{FF2B5EF4-FFF2-40B4-BE49-F238E27FC236}">
                  <a16:creationId xmlns:a16="http://schemas.microsoft.com/office/drawing/2014/main" id="{395E7ABF-3E4D-44B4-B2BC-CF1E0334B9F0}"/>
                </a:ext>
              </a:extLst>
            </p:cNvPr>
            <p:cNvSpPr>
              <a:spLocks/>
            </p:cNvSpPr>
            <p:nvPr/>
          </p:nvSpPr>
          <p:spPr bwMode="auto">
            <a:xfrm>
              <a:off x="4673600" y="5097463"/>
              <a:ext cx="114300" cy="142875"/>
            </a:xfrm>
            <a:custGeom>
              <a:avLst/>
              <a:gdLst>
                <a:gd name="T0" fmla="*/ 1 w 72"/>
                <a:gd name="T1" fmla="*/ 21 h 90"/>
                <a:gd name="T2" fmla="*/ 19 w 72"/>
                <a:gd name="T3" fmla="*/ 0 h 90"/>
                <a:gd name="T4" fmla="*/ 40 w 72"/>
                <a:gd name="T5" fmla="*/ 5 h 90"/>
                <a:gd name="T6" fmla="*/ 72 w 72"/>
                <a:gd name="T7" fmla="*/ 82 h 90"/>
                <a:gd name="T8" fmla="*/ 61 w 72"/>
                <a:gd name="T9" fmla="*/ 88 h 90"/>
                <a:gd name="T10" fmla="*/ 1 w 72"/>
                <a:gd name="T11" fmla="*/ 21 h 90"/>
              </a:gdLst>
              <a:ahLst/>
              <a:cxnLst>
                <a:cxn ang="0">
                  <a:pos x="T0" y="T1"/>
                </a:cxn>
                <a:cxn ang="0">
                  <a:pos x="T2" y="T3"/>
                </a:cxn>
                <a:cxn ang="0">
                  <a:pos x="T4" y="T5"/>
                </a:cxn>
                <a:cxn ang="0">
                  <a:pos x="T6" y="T7"/>
                </a:cxn>
                <a:cxn ang="0">
                  <a:pos x="T8" y="T9"/>
                </a:cxn>
                <a:cxn ang="0">
                  <a:pos x="T10" y="T11"/>
                </a:cxn>
              </a:cxnLst>
              <a:rect l="0" t="0" r="r" b="b"/>
              <a:pathLst>
                <a:path w="72" h="90">
                  <a:moveTo>
                    <a:pt x="1" y="21"/>
                  </a:moveTo>
                  <a:cubicBezTo>
                    <a:pt x="0" y="19"/>
                    <a:pt x="11" y="1"/>
                    <a:pt x="19" y="0"/>
                  </a:cubicBezTo>
                  <a:cubicBezTo>
                    <a:pt x="19" y="0"/>
                    <a:pt x="30" y="9"/>
                    <a:pt x="40" y="5"/>
                  </a:cubicBezTo>
                  <a:cubicBezTo>
                    <a:pt x="40" y="5"/>
                    <a:pt x="72" y="71"/>
                    <a:pt x="72" y="82"/>
                  </a:cubicBezTo>
                  <a:cubicBezTo>
                    <a:pt x="72" y="82"/>
                    <a:pt x="70" y="90"/>
                    <a:pt x="61" y="88"/>
                  </a:cubicBezTo>
                  <a:cubicBezTo>
                    <a:pt x="52" y="85"/>
                    <a:pt x="5" y="31"/>
                    <a:pt x="1" y="21"/>
                  </a:cubicBez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2" name="Freeform 164">
              <a:extLst>
                <a:ext uri="{FF2B5EF4-FFF2-40B4-BE49-F238E27FC236}">
                  <a16:creationId xmlns:a16="http://schemas.microsoft.com/office/drawing/2014/main" id="{BDFDA719-34DE-4355-B3A4-931BDFFF2012}"/>
                </a:ext>
              </a:extLst>
            </p:cNvPr>
            <p:cNvSpPr>
              <a:spLocks/>
            </p:cNvSpPr>
            <p:nvPr/>
          </p:nvSpPr>
          <p:spPr bwMode="auto">
            <a:xfrm>
              <a:off x="4479925" y="4378325"/>
              <a:ext cx="220663" cy="873125"/>
            </a:xfrm>
            <a:custGeom>
              <a:avLst/>
              <a:gdLst>
                <a:gd name="T0" fmla="*/ 42 w 139"/>
                <a:gd name="T1" fmla="*/ 39 h 551"/>
                <a:gd name="T2" fmla="*/ 36 w 139"/>
                <a:gd name="T3" fmla="*/ 132 h 551"/>
                <a:gd name="T4" fmla="*/ 34 w 139"/>
                <a:gd name="T5" fmla="*/ 272 h 551"/>
                <a:gd name="T6" fmla="*/ 48 w 139"/>
                <a:gd name="T7" fmla="*/ 500 h 551"/>
                <a:gd name="T8" fmla="*/ 45 w 139"/>
                <a:gd name="T9" fmla="*/ 539 h 551"/>
                <a:gd name="T10" fmla="*/ 139 w 139"/>
                <a:gd name="T11" fmla="*/ 538 h 551"/>
                <a:gd name="T12" fmla="*/ 123 w 139"/>
                <a:gd name="T13" fmla="*/ 525 h 551"/>
                <a:gd name="T14" fmla="*/ 64 w 139"/>
                <a:gd name="T15" fmla="*/ 495 h 551"/>
                <a:gd name="T16" fmla="*/ 84 w 139"/>
                <a:gd name="T17" fmla="*/ 271 h 551"/>
                <a:gd name="T18" fmla="*/ 133 w 139"/>
                <a:gd name="T19" fmla="*/ 45 h 551"/>
                <a:gd name="T20" fmla="*/ 42 w 139"/>
                <a:gd name="T21" fmla="*/ 39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9" h="551">
                  <a:moveTo>
                    <a:pt x="42" y="39"/>
                  </a:moveTo>
                  <a:cubicBezTo>
                    <a:pt x="42" y="39"/>
                    <a:pt x="0" y="83"/>
                    <a:pt x="36" y="132"/>
                  </a:cubicBezTo>
                  <a:cubicBezTo>
                    <a:pt x="36" y="132"/>
                    <a:pt x="25" y="220"/>
                    <a:pt x="34" y="272"/>
                  </a:cubicBezTo>
                  <a:cubicBezTo>
                    <a:pt x="34" y="272"/>
                    <a:pt x="9" y="387"/>
                    <a:pt x="48" y="500"/>
                  </a:cubicBezTo>
                  <a:cubicBezTo>
                    <a:pt x="48" y="500"/>
                    <a:pt x="42" y="525"/>
                    <a:pt x="45" y="539"/>
                  </a:cubicBezTo>
                  <a:cubicBezTo>
                    <a:pt x="45" y="539"/>
                    <a:pt x="107" y="551"/>
                    <a:pt x="139" y="538"/>
                  </a:cubicBezTo>
                  <a:cubicBezTo>
                    <a:pt x="139" y="538"/>
                    <a:pt x="139" y="531"/>
                    <a:pt x="123" y="525"/>
                  </a:cubicBezTo>
                  <a:cubicBezTo>
                    <a:pt x="107" y="519"/>
                    <a:pt x="68" y="514"/>
                    <a:pt x="64" y="495"/>
                  </a:cubicBezTo>
                  <a:cubicBezTo>
                    <a:pt x="61" y="476"/>
                    <a:pt x="73" y="315"/>
                    <a:pt x="84" y="271"/>
                  </a:cubicBezTo>
                  <a:cubicBezTo>
                    <a:pt x="94" y="226"/>
                    <a:pt x="136" y="91"/>
                    <a:pt x="133" y="45"/>
                  </a:cubicBezTo>
                  <a:cubicBezTo>
                    <a:pt x="130" y="0"/>
                    <a:pt x="42" y="39"/>
                    <a:pt x="42" y="39"/>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3" name="Freeform 165">
              <a:extLst>
                <a:ext uri="{FF2B5EF4-FFF2-40B4-BE49-F238E27FC236}">
                  <a16:creationId xmlns:a16="http://schemas.microsoft.com/office/drawing/2014/main" id="{BD165BB3-BF59-4FCF-883B-38EAFF478E64}"/>
                </a:ext>
              </a:extLst>
            </p:cNvPr>
            <p:cNvSpPr>
              <a:spLocks/>
            </p:cNvSpPr>
            <p:nvPr/>
          </p:nvSpPr>
          <p:spPr bwMode="auto">
            <a:xfrm>
              <a:off x="4619625" y="4437063"/>
              <a:ext cx="217488" cy="657225"/>
            </a:xfrm>
            <a:custGeom>
              <a:avLst/>
              <a:gdLst>
                <a:gd name="T0" fmla="*/ 43 w 137"/>
                <a:gd name="T1" fmla="*/ 0 h 415"/>
                <a:gd name="T2" fmla="*/ 134 w 137"/>
                <a:gd name="T3" fmla="*/ 202 h 415"/>
                <a:gd name="T4" fmla="*/ 71 w 137"/>
                <a:gd name="T5" fmla="*/ 415 h 415"/>
                <a:gd name="T6" fmla="*/ 56 w 137"/>
                <a:gd name="T7" fmla="*/ 412 h 415"/>
                <a:gd name="T8" fmla="*/ 88 w 137"/>
                <a:gd name="T9" fmla="*/ 215 h 415"/>
                <a:gd name="T10" fmla="*/ 8 w 137"/>
                <a:gd name="T11" fmla="*/ 112 h 415"/>
                <a:gd name="T12" fmla="*/ 20 w 137"/>
                <a:gd name="T13" fmla="*/ 43 h 415"/>
                <a:gd name="T14" fmla="*/ 43 w 137"/>
                <a:gd name="T15" fmla="*/ 0 h 4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415">
                  <a:moveTo>
                    <a:pt x="43" y="0"/>
                  </a:moveTo>
                  <a:cubicBezTo>
                    <a:pt x="53" y="3"/>
                    <a:pt x="137" y="191"/>
                    <a:pt x="134" y="202"/>
                  </a:cubicBezTo>
                  <a:cubicBezTo>
                    <a:pt x="128" y="220"/>
                    <a:pt x="71" y="415"/>
                    <a:pt x="71" y="415"/>
                  </a:cubicBezTo>
                  <a:cubicBezTo>
                    <a:pt x="71" y="415"/>
                    <a:pt x="56" y="414"/>
                    <a:pt x="56" y="412"/>
                  </a:cubicBezTo>
                  <a:cubicBezTo>
                    <a:pt x="55" y="410"/>
                    <a:pt x="25" y="259"/>
                    <a:pt x="88" y="215"/>
                  </a:cubicBezTo>
                  <a:cubicBezTo>
                    <a:pt x="88" y="215"/>
                    <a:pt x="17" y="150"/>
                    <a:pt x="8" y="112"/>
                  </a:cubicBezTo>
                  <a:cubicBezTo>
                    <a:pt x="0" y="73"/>
                    <a:pt x="20" y="43"/>
                    <a:pt x="20" y="43"/>
                  </a:cubicBezTo>
                  <a:lnTo>
                    <a:pt x="43" y="0"/>
                  </a:lnTo>
                  <a:close/>
                </a:path>
              </a:pathLst>
            </a:custGeom>
            <a:solidFill>
              <a:srgbClr val="1E37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4" name="Freeform 166">
              <a:extLst>
                <a:ext uri="{FF2B5EF4-FFF2-40B4-BE49-F238E27FC236}">
                  <a16:creationId xmlns:a16="http://schemas.microsoft.com/office/drawing/2014/main" id="{53E169E5-F30E-4518-A791-45D42687B228}"/>
                </a:ext>
              </a:extLst>
            </p:cNvPr>
            <p:cNvSpPr>
              <a:spLocks/>
            </p:cNvSpPr>
            <p:nvPr/>
          </p:nvSpPr>
          <p:spPr bwMode="auto">
            <a:xfrm>
              <a:off x="4545013" y="5176838"/>
              <a:ext cx="168275" cy="66675"/>
            </a:xfrm>
            <a:custGeom>
              <a:avLst/>
              <a:gdLst>
                <a:gd name="T0" fmla="*/ 3 w 106"/>
                <a:gd name="T1" fmla="*/ 38 h 42"/>
                <a:gd name="T2" fmla="*/ 4 w 106"/>
                <a:gd name="T3" fmla="*/ 3 h 42"/>
                <a:gd name="T4" fmla="*/ 28 w 106"/>
                <a:gd name="T5" fmla="*/ 0 h 42"/>
                <a:gd name="T6" fmla="*/ 101 w 106"/>
                <a:gd name="T7" fmla="*/ 25 h 42"/>
                <a:gd name="T8" fmla="*/ 98 w 106"/>
                <a:gd name="T9" fmla="*/ 37 h 42"/>
                <a:gd name="T10" fmla="*/ 3 w 106"/>
                <a:gd name="T11" fmla="*/ 38 h 42"/>
              </a:gdLst>
              <a:ahLst/>
              <a:cxnLst>
                <a:cxn ang="0">
                  <a:pos x="T0" y="T1"/>
                </a:cxn>
                <a:cxn ang="0">
                  <a:pos x="T2" y="T3"/>
                </a:cxn>
                <a:cxn ang="0">
                  <a:pos x="T4" y="T5"/>
                </a:cxn>
                <a:cxn ang="0">
                  <a:pos x="T6" y="T7"/>
                </a:cxn>
                <a:cxn ang="0">
                  <a:pos x="T8" y="T9"/>
                </a:cxn>
                <a:cxn ang="0">
                  <a:pos x="T10" y="T11"/>
                </a:cxn>
              </a:cxnLst>
              <a:rect l="0" t="0" r="r" b="b"/>
              <a:pathLst>
                <a:path w="106" h="42">
                  <a:moveTo>
                    <a:pt x="3" y="38"/>
                  </a:moveTo>
                  <a:cubicBezTo>
                    <a:pt x="1" y="38"/>
                    <a:pt x="0" y="10"/>
                    <a:pt x="4" y="3"/>
                  </a:cubicBezTo>
                  <a:cubicBezTo>
                    <a:pt x="4" y="3"/>
                    <a:pt x="25" y="10"/>
                    <a:pt x="28" y="0"/>
                  </a:cubicBezTo>
                  <a:cubicBezTo>
                    <a:pt x="28" y="0"/>
                    <a:pt x="92" y="18"/>
                    <a:pt x="101" y="25"/>
                  </a:cubicBezTo>
                  <a:cubicBezTo>
                    <a:pt x="101" y="25"/>
                    <a:pt x="106" y="32"/>
                    <a:pt x="98" y="37"/>
                  </a:cubicBezTo>
                  <a:cubicBezTo>
                    <a:pt x="91" y="42"/>
                    <a:pt x="13" y="41"/>
                    <a:pt x="3" y="38"/>
                  </a:cubicBez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5" name="Freeform 167">
              <a:extLst>
                <a:ext uri="{FF2B5EF4-FFF2-40B4-BE49-F238E27FC236}">
                  <a16:creationId xmlns:a16="http://schemas.microsoft.com/office/drawing/2014/main" id="{6BBE557E-A5EB-427C-B571-5CCA0C28F87F}"/>
                </a:ext>
              </a:extLst>
            </p:cNvPr>
            <p:cNvSpPr>
              <a:spLocks/>
            </p:cNvSpPr>
            <p:nvPr/>
          </p:nvSpPr>
          <p:spPr bwMode="auto">
            <a:xfrm>
              <a:off x="4475163" y="4441825"/>
              <a:ext cx="230188" cy="712788"/>
            </a:xfrm>
            <a:custGeom>
              <a:avLst/>
              <a:gdLst>
                <a:gd name="T0" fmla="*/ 45 w 145"/>
                <a:gd name="T1" fmla="*/ 448 h 450"/>
                <a:gd name="T2" fmla="*/ 71 w 145"/>
                <a:gd name="T3" fmla="*/ 448 h 450"/>
                <a:gd name="T4" fmla="*/ 88 w 145"/>
                <a:gd name="T5" fmla="*/ 249 h 450"/>
                <a:gd name="T6" fmla="*/ 138 w 145"/>
                <a:gd name="T7" fmla="*/ 2 h 450"/>
                <a:gd name="T8" fmla="*/ 42 w 145"/>
                <a:gd name="T9" fmla="*/ 0 h 450"/>
                <a:gd name="T10" fmla="*/ 37 w 145"/>
                <a:gd name="T11" fmla="*/ 93 h 450"/>
                <a:gd name="T12" fmla="*/ 34 w 145"/>
                <a:gd name="T13" fmla="*/ 232 h 450"/>
                <a:gd name="T14" fmla="*/ 45 w 145"/>
                <a:gd name="T15" fmla="*/ 448 h 4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450">
                  <a:moveTo>
                    <a:pt x="45" y="448"/>
                  </a:moveTo>
                  <a:cubicBezTo>
                    <a:pt x="46" y="450"/>
                    <a:pt x="58" y="450"/>
                    <a:pt x="71" y="448"/>
                  </a:cubicBezTo>
                  <a:cubicBezTo>
                    <a:pt x="71" y="448"/>
                    <a:pt x="80" y="298"/>
                    <a:pt x="88" y="249"/>
                  </a:cubicBezTo>
                  <a:cubicBezTo>
                    <a:pt x="95" y="199"/>
                    <a:pt x="145" y="72"/>
                    <a:pt x="138" y="2"/>
                  </a:cubicBezTo>
                  <a:cubicBezTo>
                    <a:pt x="42" y="0"/>
                    <a:pt x="42" y="0"/>
                    <a:pt x="42" y="0"/>
                  </a:cubicBezTo>
                  <a:cubicBezTo>
                    <a:pt x="42" y="0"/>
                    <a:pt x="0" y="43"/>
                    <a:pt x="37" y="93"/>
                  </a:cubicBezTo>
                  <a:cubicBezTo>
                    <a:pt x="37" y="93"/>
                    <a:pt x="22" y="167"/>
                    <a:pt x="34" y="232"/>
                  </a:cubicBezTo>
                  <a:cubicBezTo>
                    <a:pt x="34" y="232"/>
                    <a:pt x="4" y="325"/>
                    <a:pt x="45" y="448"/>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6" name="Freeform 168">
              <a:extLst>
                <a:ext uri="{FF2B5EF4-FFF2-40B4-BE49-F238E27FC236}">
                  <a16:creationId xmlns:a16="http://schemas.microsoft.com/office/drawing/2014/main" id="{2B73AC1D-D664-4182-A010-88583481B41F}"/>
                </a:ext>
              </a:extLst>
            </p:cNvPr>
            <p:cNvSpPr>
              <a:spLocks/>
            </p:cNvSpPr>
            <p:nvPr/>
          </p:nvSpPr>
          <p:spPr bwMode="auto">
            <a:xfrm>
              <a:off x="4800600" y="4392613"/>
              <a:ext cx="193675" cy="119063"/>
            </a:xfrm>
            <a:custGeom>
              <a:avLst/>
              <a:gdLst>
                <a:gd name="T0" fmla="*/ 26 w 122"/>
                <a:gd name="T1" fmla="*/ 16 h 75"/>
                <a:gd name="T2" fmla="*/ 92 w 122"/>
                <a:gd name="T3" fmla="*/ 44 h 75"/>
                <a:gd name="T4" fmla="*/ 26 w 122"/>
                <a:gd name="T5" fmla="*/ 28 h 75"/>
                <a:gd name="T6" fmla="*/ 26 w 122"/>
                <a:gd name="T7" fmla="*/ 16 h 75"/>
              </a:gdLst>
              <a:ahLst/>
              <a:cxnLst>
                <a:cxn ang="0">
                  <a:pos x="T0" y="T1"/>
                </a:cxn>
                <a:cxn ang="0">
                  <a:pos x="T2" y="T3"/>
                </a:cxn>
                <a:cxn ang="0">
                  <a:pos x="T4" y="T5"/>
                </a:cxn>
                <a:cxn ang="0">
                  <a:pos x="T6" y="T7"/>
                </a:cxn>
              </a:cxnLst>
              <a:rect l="0" t="0" r="r" b="b"/>
              <a:pathLst>
                <a:path w="122" h="75">
                  <a:moveTo>
                    <a:pt x="26" y="16"/>
                  </a:moveTo>
                  <a:cubicBezTo>
                    <a:pt x="33" y="17"/>
                    <a:pt x="62" y="13"/>
                    <a:pt x="92" y="44"/>
                  </a:cubicBezTo>
                  <a:cubicBezTo>
                    <a:pt x="122" y="75"/>
                    <a:pt x="51" y="56"/>
                    <a:pt x="26" y="28"/>
                  </a:cubicBezTo>
                  <a:cubicBezTo>
                    <a:pt x="0" y="0"/>
                    <a:pt x="26" y="16"/>
                    <a:pt x="26" y="16"/>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7" name="Freeform 169">
              <a:extLst>
                <a:ext uri="{FF2B5EF4-FFF2-40B4-BE49-F238E27FC236}">
                  <a16:creationId xmlns:a16="http://schemas.microsoft.com/office/drawing/2014/main" id="{77CA4B34-7807-4517-B825-BE17AFD76938}"/>
                </a:ext>
              </a:extLst>
            </p:cNvPr>
            <p:cNvSpPr>
              <a:spLocks/>
            </p:cNvSpPr>
            <p:nvPr/>
          </p:nvSpPr>
          <p:spPr bwMode="auto">
            <a:xfrm>
              <a:off x="4578350" y="4117975"/>
              <a:ext cx="296863" cy="342900"/>
            </a:xfrm>
            <a:custGeom>
              <a:avLst/>
              <a:gdLst>
                <a:gd name="T0" fmla="*/ 59 w 187"/>
                <a:gd name="T1" fmla="*/ 0 h 216"/>
                <a:gd name="T2" fmla="*/ 187 w 187"/>
                <a:gd name="T3" fmla="*/ 187 h 216"/>
                <a:gd name="T4" fmla="*/ 169 w 187"/>
                <a:gd name="T5" fmla="*/ 211 h 216"/>
                <a:gd name="T6" fmla="*/ 13 w 187"/>
                <a:gd name="T7" fmla="*/ 71 h 216"/>
                <a:gd name="T8" fmla="*/ 41 w 187"/>
                <a:gd name="T9" fmla="*/ 41 h 216"/>
                <a:gd name="T10" fmla="*/ 59 w 187"/>
                <a:gd name="T11" fmla="*/ 0 h 216"/>
              </a:gdLst>
              <a:ahLst/>
              <a:cxnLst>
                <a:cxn ang="0">
                  <a:pos x="T0" y="T1"/>
                </a:cxn>
                <a:cxn ang="0">
                  <a:pos x="T2" y="T3"/>
                </a:cxn>
                <a:cxn ang="0">
                  <a:pos x="T4" y="T5"/>
                </a:cxn>
                <a:cxn ang="0">
                  <a:pos x="T6" y="T7"/>
                </a:cxn>
                <a:cxn ang="0">
                  <a:pos x="T8" y="T9"/>
                </a:cxn>
                <a:cxn ang="0">
                  <a:pos x="T10" y="T11"/>
                </a:cxn>
              </a:cxnLst>
              <a:rect l="0" t="0" r="r" b="b"/>
              <a:pathLst>
                <a:path w="187" h="216">
                  <a:moveTo>
                    <a:pt x="59" y="0"/>
                  </a:moveTo>
                  <a:cubicBezTo>
                    <a:pt x="59" y="0"/>
                    <a:pt x="62" y="100"/>
                    <a:pt x="187" y="187"/>
                  </a:cubicBezTo>
                  <a:cubicBezTo>
                    <a:pt x="187" y="187"/>
                    <a:pt x="176" y="216"/>
                    <a:pt x="169" y="211"/>
                  </a:cubicBezTo>
                  <a:cubicBezTo>
                    <a:pt x="162" y="205"/>
                    <a:pt x="26" y="114"/>
                    <a:pt x="13" y="71"/>
                  </a:cubicBezTo>
                  <a:cubicBezTo>
                    <a:pt x="0" y="28"/>
                    <a:pt x="41" y="41"/>
                    <a:pt x="41" y="41"/>
                  </a:cubicBezTo>
                  <a:lnTo>
                    <a:pt x="59" y="0"/>
                  </a:lnTo>
                  <a:close/>
                </a:path>
              </a:pathLst>
            </a:custGeom>
            <a:solidFill>
              <a:srgbClr val="5A9B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8" name="Freeform 170">
              <a:extLst>
                <a:ext uri="{FF2B5EF4-FFF2-40B4-BE49-F238E27FC236}">
                  <a16:creationId xmlns:a16="http://schemas.microsoft.com/office/drawing/2014/main" id="{2B044913-B724-4BCF-93A5-2DD75BF9080C}"/>
                </a:ext>
              </a:extLst>
            </p:cNvPr>
            <p:cNvSpPr>
              <a:spLocks/>
            </p:cNvSpPr>
            <p:nvPr/>
          </p:nvSpPr>
          <p:spPr bwMode="auto">
            <a:xfrm>
              <a:off x="4376738" y="4049713"/>
              <a:ext cx="377825" cy="465138"/>
            </a:xfrm>
            <a:custGeom>
              <a:avLst/>
              <a:gdLst>
                <a:gd name="T0" fmla="*/ 173 w 238"/>
                <a:gd name="T1" fmla="*/ 0 h 293"/>
                <a:gd name="T2" fmla="*/ 179 w 238"/>
                <a:gd name="T3" fmla="*/ 42 h 293"/>
                <a:gd name="T4" fmla="*/ 235 w 238"/>
                <a:gd name="T5" fmla="*/ 124 h 293"/>
                <a:gd name="T6" fmla="*/ 210 w 238"/>
                <a:gd name="T7" fmla="*/ 156 h 293"/>
                <a:gd name="T8" fmla="*/ 203 w 238"/>
                <a:gd name="T9" fmla="*/ 253 h 293"/>
                <a:gd name="T10" fmla="*/ 101 w 238"/>
                <a:gd name="T11" fmla="*/ 250 h 293"/>
                <a:gd name="T12" fmla="*/ 124 w 238"/>
                <a:gd name="T13" fmla="*/ 208 h 293"/>
                <a:gd name="T14" fmla="*/ 104 w 238"/>
                <a:gd name="T15" fmla="*/ 133 h 293"/>
                <a:gd name="T16" fmla="*/ 64 w 238"/>
                <a:gd name="T17" fmla="*/ 181 h 293"/>
                <a:gd name="T18" fmla="*/ 19 w 238"/>
                <a:gd name="T19" fmla="*/ 291 h 293"/>
                <a:gd name="T20" fmla="*/ 0 w 238"/>
                <a:gd name="T21" fmla="*/ 283 h 293"/>
                <a:gd name="T22" fmla="*/ 22 w 238"/>
                <a:gd name="T23" fmla="*/ 166 h 293"/>
                <a:gd name="T24" fmla="*/ 134 w 238"/>
                <a:gd name="T25" fmla="*/ 40 h 293"/>
                <a:gd name="T26" fmla="*/ 156 w 238"/>
                <a:gd name="T27" fmla="*/ 27 h 293"/>
                <a:gd name="T28" fmla="*/ 173 w 238"/>
                <a:gd name="T2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8" h="293">
                  <a:moveTo>
                    <a:pt x="173" y="0"/>
                  </a:moveTo>
                  <a:cubicBezTo>
                    <a:pt x="173" y="10"/>
                    <a:pt x="167" y="23"/>
                    <a:pt x="179" y="42"/>
                  </a:cubicBezTo>
                  <a:cubicBezTo>
                    <a:pt x="190" y="60"/>
                    <a:pt x="238" y="110"/>
                    <a:pt x="235" y="124"/>
                  </a:cubicBezTo>
                  <a:cubicBezTo>
                    <a:pt x="232" y="138"/>
                    <a:pt x="221" y="150"/>
                    <a:pt x="210" y="156"/>
                  </a:cubicBezTo>
                  <a:cubicBezTo>
                    <a:pt x="210" y="156"/>
                    <a:pt x="197" y="214"/>
                    <a:pt x="203" y="253"/>
                  </a:cubicBezTo>
                  <a:cubicBezTo>
                    <a:pt x="203" y="253"/>
                    <a:pt x="153" y="284"/>
                    <a:pt x="101" y="250"/>
                  </a:cubicBezTo>
                  <a:cubicBezTo>
                    <a:pt x="101" y="250"/>
                    <a:pt x="127" y="221"/>
                    <a:pt x="124" y="208"/>
                  </a:cubicBezTo>
                  <a:cubicBezTo>
                    <a:pt x="121" y="196"/>
                    <a:pt x="104" y="133"/>
                    <a:pt x="104" y="133"/>
                  </a:cubicBezTo>
                  <a:cubicBezTo>
                    <a:pt x="107" y="126"/>
                    <a:pt x="76" y="157"/>
                    <a:pt x="64" y="181"/>
                  </a:cubicBezTo>
                  <a:cubicBezTo>
                    <a:pt x="56" y="198"/>
                    <a:pt x="32" y="262"/>
                    <a:pt x="19" y="291"/>
                  </a:cubicBezTo>
                  <a:cubicBezTo>
                    <a:pt x="19" y="291"/>
                    <a:pt x="6" y="293"/>
                    <a:pt x="0" y="283"/>
                  </a:cubicBezTo>
                  <a:cubicBezTo>
                    <a:pt x="0" y="283"/>
                    <a:pt x="10" y="204"/>
                    <a:pt x="22" y="166"/>
                  </a:cubicBezTo>
                  <a:cubicBezTo>
                    <a:pt x="37" y="122"/>
                    <a:pt x="94" y="62"/>
                    <a:pt x="134" y="40"/>
                  </a:cubicBezTo>
                  <a:cubicBezTo>
                    <a:pt x="134" y="40"/>
                    <a:pt x="156" y="32"/>
                    <a:pt x="156" y="27"/>
                  </a:cubicBezTo>
                  <a:cubicBezTo>
                    <a:pt x="156" y="22"/>
                    <a:pt x="173" y="0"/>
                    <a:pt x="173"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9" name="Freeform 171">
              <a:extLst>
                <a:ext uri="{FF2B5EF4-FFF2-40B4-BE49-F238E27FC236}">
                  <a16:creationId xmlns:a16="http://schemas.microsoft.com/office/drawing/2014/main" id="{E5D9ADE9-E53F-42E1-A258-04F608713710}"/>
                </a:ext>
              </a:extLst>
            </p:cNvPr>
            <p:cNvSpPr>
              <a:spLocks/>
            </p:cNvSpPr>
            <p:nvPr/>
          </p:nvSpPr>
          <p:spPr bwMode="auto">
            <a:xfrm>
              <a:off x="4587875" y="4006850"/>
              <a:ext cx="123825" cy="185738"/>
            </a:xfrm>
            <a:custGeom>
              <a:avLst/>
              <a:gdLst>
                <a:gd name="T0" fmla="*/ 40 w 78"/>
                <a:gd name="T1" fmla="*/ 27 h 117"/>
                <a:gd name="T2" fmla="*/ 10 w 78"/>
                <a:gd name="T3" fmla="*/ 5 h 117"/>
                <a:gd name="T4" fmla="*/ 1 w 78"/>
                <a:gd name="T5" fmla="*/ 67 h 117"/>
                <a:gd name="T6" fmla="*/ 0 w 78"/>
                <a:gd name="T7" fmla="*/ 68 h 117"/>
                <a:gd name="T8" fmla="*/ 55 w 78"/>
                <a:gd name="T9" fmla="*/ 81 h 117"/>
                <a:gd name="T10" fmla="*/ 55 w 78"/>
                <a:gd name="T11" fmla="*/ 81 h 117"/>
                <a:gd name="T12" fmla="*/ 46 w 78"/>
                <a:gd name="T13" fmla="*/ 69 h 117"/>
                <a:gd name="T14" fmla="*/ 40 w 78"/>
                <a:gd name="T15" fmla="*/ 27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17">
                  <a:moveTo>
                    <a:pt x="40" y="27"/>
                  </a:moveTo>
                  <a:cubicBezTo>
                    <a:pt x="40" y="27"/>
                    <a:pt x="9" y="0"/>
                    <a:pt x="10" y="5"/>
                  </a:cubicBezTo>
                  <a:cubicBezTo>
                    <a:pt x="22" y="58"/>
                    <a:pt x="1" y="67"/>
                    <a:pt x="1" y="67"/>
                  </a:cubicBezTo>
                  <a:cubicBezTo>
                    <a:pt x="0" y="68"/>
                    <a:pt x="0" y="68"/>
                    <a:pt x="0" y="68"/>
                  </a:cubicBezTo>
                  <a:cubicBezTo>
                    <a:pt x="13" y="78"/>
                    <a:pt x="78" y="117"/>
                    <a:pt x="55" y="81"/>
                  </a:cubicBezTo>
                  <a:cubicBezTo>
                    <a:pt x="55" y="81"/>
                    <a:pt x="55" y="81"/>
                    <a:pt x="55" y="81"/>
                  </a:cubicBezTo>
                  <a:cubicBezTo>
                    <a:pt x="51" y="76"/>
                    <a:pt x="48" y="72"/>
                    <a:pt x="46" y="69"/>
                  </a:cubicBezTo>
                  <a:cubicBezTo>
                    <a:pt x="34" y="50"/>
                    <a:pt x="40" y="37"/>
                    <a:pt x="40" y="27"/>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0" name="Freeform 172">
              <a:extLst>
                <a:ext uri="{FF2B5EF4-FFF2-40B4-BE49-F238E27FC236}">
                  <a16:creationId xmlns:a16="http://schemas.microsoft.com/office/drawing/2014/main" id="{EDF33D83-8CAE-4728-8517-BE56D35BB570}"/>
                </a:ext>
              </a:extLst>
            </p:cNvPr>
            <p:cNvSpPr>
              <a:spLocks/>
            </p:cNvSpPr>
            <p:nvPr/>
          </p:nvSpPr>
          <p:spPr bwMode="auto">
            <a:xfrm>
              <a:off x="4608513" y="4043363"/>
              <a:ext cx="1588" cy="31750"/>
            </a:xfrm>
            <a:custGeom>
              <a:avLst/>
              <a:gdLst>
                <a:gd name="T0" fmla="*/ 0 w 1"/>
                <a:gd name="T1" fmla="*/ 0 h 20"/>
                <a:gd name="T2" fmla="*/ 0 w 1"/>
                <a:gd name="T3" fmla="*/ 20 h 20"/>
                <a:gd name="T4" fmla="*/ 0 w 1"/>
                <a:gd name="T5" fmla="*/ 20 h 20"/>
                <a:gd name="T6" fmla="*/ 0 w 1"/>
                <a:gd name="T7" fmla="*/ 0 h 20"/>
                <a:gd name="T8" fmla="*/ 0 w 1"/>
                <a:gd name="T9" fmla="*/ 0 h 20"/>
              </a:gdLst>
              <a:ahLst/>
              <a:cxnLst>
                <a:cxn ang="0">
                  <a:pos x="T0" y="T1"/>
                </a:cxn>
                <a:cxn ang="0">
                  <a:pos x="T2" y="T3"/>
                </a:cxn>
                <a:cxn ang="0">
                  <a:pos x="T4" y="T5"/>
                </a:cxn>
                <a:cxn ang="0">
                  <a:pos x="T6" y="T7"/>
                </a:cxn>
                <a:cxn ang="0">
                  <a:pos x="T8" y="T9"/>
                </a:cxn>
              </a:cxnLst>
              <a:rect l="0" t="0" r="r" b="b"/>
              <a:pathLst>
                <a:path w="1" h="20">
                  <a:moveTo>
                    <a:pt x="0" y="0"/>
                  </a:moveTo>
                  <a:cubicBezTo>
                    <a:pt x="1" y="8"/>
                    <a:pt x="1" y="14"/>
                    <a:pt x="0" y="20"/>
                  </a:cubicBezTo>
                  <a:cubicBezTo>
                    <a:pt x="0" y="20"/>
                    <a:pt x="0" y="20"/>
                    <a:pt x="0" y="20"/>
                  </a:cubicBezTo>
                  <a:cubicBezTo>
                    <a:pt x="1" y="14"/>
                    <a:pt x="1" y="8"/>
                    <a:pt x="0" y="0"/>
                  </a:cubicBezTo>
                  <a:cubicBezTo>
                    <a:pt x="0" y="0"/>
                    <a:pt x="0" y="0"/>
                    <a:pt x="0" y="0"/>
                  </a:cubicBezTo>
                </a:path>
              </a:pathLst>
            </a:custGeom>
            <a:solidFill>
              <a:srgbClr val="4D79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1" name="Freeform 173">
              <a:extLst>
                <a:ext uri="{FF2B5EF4-FFF2-40B4-BE49-F238E27FC236}">
                  <a16:creationId xmlns:a16="http://schemas.microsoft.com/office/drawing/2014/main" id="{5A19D3AC-9B5E-413A-954A-B40B0D12D565}"/>
                </a:ext>
              </a:extLst>
            </p:cNvPr>
            <p:cNvSpPr>
              <a:spLocks/>
            </p:cNvSpPr>
            <p:nvPr/>
          </p:nvSpPr>
          <p:spPr bwMode="auto">
            <a:xfrm>
              <a:off x="4651375" y="40497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2" name="Freeform 174">
              <a:extLst>
                <a:ext uri="{FF2B5EF4-FFF2-40B4-BE49-F238E27FC236}">
                  <a16:creationId xmlns:a16="http://schemas.microsoft.com/office/drawing/2014/main" id="{7BFDF62B-7796-4EF9-AB16-862B3C2121B9}"/>
                </a:ext>
              </a:extLst>
            </p:cNvPr>
            <p:cNvSpPr>
              <a:spLocks/>
            </p:cNvSpPr>
            <p:nvPr/>
          </p:nvSpPr>
          <p:spPr bwMode="auto">
            <a:xfrm>
              <a:off x="4651375" y="4049713"/>
              <a:ext cx="0" cy="1588"/>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3" name="Freeform 175">
              <a:extLst>
                <a:ext uri="{FF2B5EF4-FFF2-40B4-BE49-F238E27FC236}">
                  <a16:creationId xmlns:a16="http://schemas.microsoft.com/office/drawing/2014/main" id="{9B27A386-B21D-41A5-B75C-8212FE730572}"/>
                </a:ext>
              </a:extLst>
            </p:cNvPr>
            <p:cNvSpPr>
              <a:spLocks/>
            </p:cNvSpPr>
            <p:nvPr/>
          </p:nvSpPr>
          <p:spPr bwMode="auto">
            <a:xfrm>
              <a:off x="4651375" y="4051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4" name="Freeform 176">
              <a:extLst>
                <a:ext uri="{FF2B5EF4-FFF2-40B4-BE49-F238E27FC236}">
                  <a16:creationId xmlns:a16="http://schemas.microsoft.com/office/drawing/2014/main" id="{1BF6F808-8D7A-4DC1-9ED3-E9FA21D8359C}"/>
                </a:ext>
              </a:extLst>
            </p:cNvPr>
            <p:cNvSpPr>
              <a:spLocks/>
            </p:cNvSpPr>
            <p:nvPr/>
          </p:nvSpPr>
          <p:spPr bwMode="auto">
            <a:xfrm>
              <a:off x="4651375" y="4051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5" name="Freeform 177">
              <a:extLst>
                <a:ext uri="{FF2B5EF4-FFF2-40B4-BE49-F238E27FC236}">
                  <a16:creationId xmlns:a16="http://schemas.microsoft.com/office/drawing/2014/main" id="{F8CE1283-1544-417A-87F9-ED770DB941BF}"/>
                </a:ext>
              </a:extLst>
            </p:cNvPr>
            <p:cNvSpPr>
              <a:spLocks/>
            </p:cNvSpPr>
            <p:nvPr/>
          </p:nvSpPr>
          <p:spPr bwMode="auto">
            <a:xfrm>
              <a:off x="4645025" y="4051300"/>
              <a:ext cx="9525" cy="52388"/>
            </a:xfrm>
            <a:custGeom>
              <a:avLst/>
              <a:gdLst>
                <a:gd name="T0" fmla="*/ 4 w 6"/>
                <a:gd name="T1" fmla="*/ 0 h 33"/>
                <a:gd name="T2" fmla="*/ 2 w 6"/>
                <a:gd name="T3" fmla="*/ 16 h 33"/>
                <a:gd name="T4" fmla="*/ 6 w 6"/>
                <a:gd name="T5" fmla="*/ 33 h 33"/>
                <a:gd name="T6" fmla="*/ 6 w 6"/>
                <a:gd name="T7" fmla="*/ 33 h 33"/>
                <a:gd name="T8" fmla="*/ 4 w 6"/>
                <a:gd name="T9" fmla="*/ 0 h 33"/>
              </a:gdLst>
              <a:ahLst/>
              <a:cxnLst>
                <a:cxn ang="0">
                  <a:pos x="T0" y="T1"/>
                </a:cxn>
                <a:cxn ang="0">
                  <a:pos x="T2" y="T3"/>
                </a:cxn>
                <a:cxn ang="0">
                  <a:pos x="T4" y="T5"/>
                </a:cxn>
                <a:cxn ang="0">
                  <a:pos x="T6" y="T7"/>
                </a:cxn>
                <a:cxn ang="0">
                  <a:pos x="T8" y="T9"/>
                </a:cxn>
              </a:cxnLst>
              <a:rect l="0" t="0" r="r" b="b"/>
              <a:pathLst>
                <a:path w="6" h="33">
                  <a:moveTo>
                    <a:pt x="4" y="0"/>
                  </a:moveTo>
                  <a:cubicBezTo>
                    <a:pt x="3" y="4"/>
                    <a:pt x="2" y="10"/>
                    <a:pt x="2" y="16"/>
                  </a:cubicBezTo>
                  <a:cubicBezTo>
                    <a:pt x="2" y="21"/>
                    <a:pt x="3" y="27"/>
                    <a:pt x="6" y="33"/>
                  </a:cubicBezTo>
                  <a:cubicBezTo>
                    <a:pt x="6" y="33"/>
                    <a:pt x="6" y="33"/>
                    <a:pt x="6" y="33"/>
                  </a:cubicBezTo>
                  <a:cubicBezTo>
                    <a:pt x="0" y="19"/>
                    <a:pt x="3" y="8"/>
                    <a:pt x="4" y="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6" name="Freeform 178">
              <a:extLst>
                <a:ext uri="{FF2B5EF4-FFF2-40B4-BE49-F238E27FC236}">
                  <a16:creationId xmlns:a16="http://schemas.microsoft.com/office/drawing/2014/main" id="{A5CC5EEB-086E-4693-979C-61424DD67566}"/>
                </a:ext>
              </a:extLst>
            </p:cNvPr>
            <p:cNvSpPr>
              <a:spLocks/>
            </p:cNvSpPr>
            <p:nvPr/>
          </p:nvSpPr>
          <p:spPr bwMode="auto">
            <a:xfrm>
              <a:off x="4608513" y="4043363"/>
              <a:ext cx="46038" cy="60325"/>
            </a:xfrm>
            <a:custGeom>
              <a:avLst/>
              <a:gdLst>
                <a:gd name="T0" fmla="*/ 0 w 29"/>
                <a:gd name="T1" fmla="*/ 0 h 38"/>
                <a:gd name="T2" fmla="*/ 0 w 29"/>
                <a:gd name="T3" fmla="*/ 20 h 38"/>
                <a:gd name="T4" fmla="*/ 29 w 29"/>
                <a:gd name="T5" fmla="*/ 38 h 38"/>
                <a:gd name="T6" fmla="*/ 25 w 29"/>
                <a:gd name="T7" fmla="*/ 21 h 38"/>
                <a:gd name="T8" fmla="*/ 27 w 29"/>
                <a:gd name="T9" fmla="*/ 5 h 38"/>
                <a:gd name="T10" fmla="*/ 27 w 29"/>
                <a:gd name="T11" fmla="*/ 5 h 38"/>
                <a:gd name="T12" fmla="*/ 27 w 29"/>
                <a:gd name="T13" fmla="*/ 5 h 38"/>
                <a:gd name="T14" fmla="*/ 27 w 29"/>
                <a:gd name="T15" fmla="*/ 5 h 38"/>
                <a:gd name="T16" fmla="*/ 27 w 29"/>
                <a:gd name="T17" fmla="*/ 5 h 38"/>
                <a:gd name="T18" fmla="*/ 27 w 29"/>
                <a:gd name="T19" fmla="*/ 5 h 38"/>
                <a:gd name="T20" fmla="*/ 27 w 29"/>
                <a:gd name="T21" fmla="*/ 4 h 38"/>
                <a:gd name="T22" fmla="*/ 27 w 29"/>
                <a:gd name="T23" fmla="*/ 4 h 38"/>
                <a:gd name="T24" fmla="*/ 27 w 29"/>
                <a:gd name="T25" fmla="*/ 4 h 38"/>
                <a:gd name="T26" fmla="*/ 27 w 29"/>
                <a:gd name="T27" fmla="*/ 4 h 38"/>
                <a:gd name="T28" fmla="*/ 27 w 29"/>
                <a:gd name="T29" fmla="*/ 4 h 38"/>
                <a:gd name="T30" fmla="*/ 0 w 29"/>
                <a:gd name="T3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38">
                  <a:moveTo>
                    <a:pt x="0" y="0"/>
                  </a:moveTo>
                  <a:cubicBezTo>
                    <a:pt x="1" y="8"/>
                    <a:pt x="1" y="14"/>
                    <a:pt x="0" y="20"/>
                  </a:cubicBezTo>
                  <a:cubicBezTo>
                    <a:pt x="4" y="25"/>
                    <a:pt x="12" y="33"/>
                    <a:pt x="29" y="38"/>
                  </a:cubicBezTo>
                  <a:cubicBezTo>
                    <a:pt x="26" y="32"/>
                    <a:pt x="25" y="26"/>
                    <a:pt x="25" y="21"/>
                  </a:cubicBezTo>
                  <a:cubicBezTo>
                    <a:pt x="25" y="15"/>
                    <a:pt x="26" y="9"/>
                    <a:pt x="27" y="5"/>
                  </a:cubicBezTo>
                  <a:cubicBezTo>
                    <a:pt x="27" y="5"/>
                    <a:pt x="27" y="5"/>
                    <a:pt x="27" y="5"/>
                  </a:cubicBezTo>
                  <a:cubicBezTo>
                    <a:pt x="27" y="5"/>
                    <a:pt x="27" y="5"/>
                    <a:pt x="27" y="5"/>
                  </a:cubicBezTo>
                  <a:cubicBezTo>
                    <a:pt x="27" y="5"/>
                    <a:pt x="27" y="5"/>
                    <a:pt x="27" y="5"/>
                  </a:cubicBezTo>
                  <a:cubicBezTo>
                    <a:pt x="27" y="5"/>
                    <a:pt x="27" y="5"/>
                    <a:pt x="27" y="5"/>
                  </a:cubicBezTo>
                  <a:cubicBezTo>
                    <a:pt x="27" y="5"/>
                    <a:pt x="27" y="5"/>
                    <a:pt x="27" y="5"/>
                  </a:cubicBezTo>
                  <a:cubicBezTo>
                    <a:pt x="27" y="5"/>
                    <a:pt x="27" y="5"/>
                    <a:pt x="27" y="4"/>
                  </a:cubicBezTo>
                  <a:cubicBezTo>
                    <a:pt x="27" y="4"/>
                    <a:pt x="27" y="4"/>
                    <a:pt x="27" y="4"/>
                  </a:cubicBezTo>
                  <a:cubicBezTo>
                    <a:pt x="27" y="4"/>
                    <a:pt x="27" y="4"/>
                    <a:pt x="27" y="4"/>
                  </a:cubicBezTo>
                  <a:cubicBezTo>
                    <a:pt x="27" y="4"/>
                    <a:pt x="27" y="4"/>
                    <a:pt x="27" y="4"/>
                  </a:cubicBezTo>
                  <a:cubicBezTo>
                    <a:pt x="27" y="4"/>
                    <a:pt x="27" y="4"/>
                    <a:pt x="27" y="4"/>
                  </a:cubicBezTo>
                  <a:cubicBezTo>
                    <a:pt x="0" y="0"/>
                    <a:pt x="0" y="0"/>
                    <a:pt x="0"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7" name="Freeform 179">
              <a:extLst>
                <a:ext uri="{FF2B5EF4-FFF2-40B4-BE49-F238E27FC236}">
                  <a16:creationId xmlns:a16="http://schemas.microsoft.com/office/drawing/2014/main" id="{AF6B1784-2E66-45C4-ACED-5AE80BC9412E}"/>
                </a:ext>
              </a:extLst>
            </p:cNvPr>
            <p:cNvSpPr>
              <a:spLocks/>
            </p:cNvSpPr>
            <p:nvPr/>
          </p:nvSpPr>
          <p:spPr bwMode="auto">
            <a:xfrm>
              <a:off x="4476750" y="3895725"/>
              <a:ext cx="265113" cy="247650"/>
            </a:xfrm>
            <a:custGeom>
              <a:avLst/>
              <a:gdLst>
                <a:gd name="T0" fmla="*/ 122 w 167"/>
                <a:gd name="T1" fmla="*/ 0 h 157"/>
                <a:gd name="T2" fmla="*/ 159 w 167"/>
                <a:gd name="T3" fmla="*/ 84 h 157"/>
                <a:gd name="T4" fmla="*/ 144 w 167"/>
                <a:gd name="T5" fmla="*/ 84 h 157"/>
                <a:gd name="T6" fmla="*/ 71 w 167"/>
                <a:gd name="T7" fmla="*/ 102 h 157"/>
                <a:gd name="T8" fmla="*/ 55 w 167"/>
                <a:gd name="T9" fmla="*/ 26 h 157"/>
                <a:gd name="T10" fmla="*/ 72 w 167"/>
                <a:gd name="T11" fmla="*/ 7 h 157"/>
                <a:gd name="T12" fmla="*/ 122 w 167"/>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167" h="157">
                  <a:moveTo>
                    <a:pt x="122" y="0"/>
                  </a:moveTo>
                  <a:cubicBezTo>
                    <a:pt x="122" y="0"/>
                    <a:pt x="167" y="32"/>
                    <a:pt x="159" y="84"/>
                  </a:cubicBezTo>
                  <a:cubicBezTo>
                    <a:pt x="144" y="84"/>
                    <a:pt x="144" y="84"/>
                    <a:pt x="144" y="84"/>
                  </a:cubicBezTo>
                  <a:cubicBezTo>
                    <a:pt x="144" y="84"/>
                    <a:pt x="143" y="157"/>
                    <a:pt x="71" y="102"/>
                  </a:cubicBezTo>
                  <a:cubicBezTo>
                    <a:pt x="0" y="47"/>
                    <a:pt x="55" y="26"/>
                    <a:pt x="55" y="26"/>
                  </a:cubicBezTo>
                  <a:cubicBezTo>
                    <a:pt x="55" y="26"/>
                    <a:pt x="68" y="9"/>
                    <a:pt x="72" y="7"/>
                  </a:cubicBezTo>
                  <a:cubicBezTo>
                    <a:pt x="76" y="5"/>
                    <a:pt x="122" y="0"/>
                    <a:pt x="122" y="0"/>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8" name="Freeform 180">
              <a:extLst>
                <a:ext uri="{FF2B5EF4-FFF2-40B4-BE49-F238E27FC236}">
                  <a16:creationId xmlns:a16="http://schemas.microsoft.com/office/drawing/2014/main" id="{C77F8619-9810-42FA-A4CB-DF1880F27445}"/>
                </a:ext>
              </a:extLst>
            </p:cNvPr>
            <p:cNvSpPr>
              <a:spLocks/>
            </p:cNvSpPr>
            <p:nvPr/>
          </p:nvSpPr>
          <p:spPr bwMode="auto">
            <a:xfrm>
              <a:off x="4335463" y="3825875"/>
              <a:ext cx="461963" cy="434975"/>
            </a:xfrm>
            <a:custGeom>
              <a:avLst/>
              <a:gdLst>
                <a:gd name="T0" fmla="*/ 228 w 291"/>
                <a:gd name="T1" fmla="*/ 6 h 275"/>
                <a:gd name="T2" fmla="*/ 231 w 291"/>
                <a:gd name="T3" fmla="*/ 77 h 275"/>
                <a:gd name="T4" fmla="*/ 159 w 291"/>
                <a:gd name="T5" fmla="*/ 87 h 275"/>
                <a:gd name="T6" fmla="*/ 146 w 291"/>
                <a:gd name="T7" fmla="*/ 200 h 275"/>
                <a:gd name="T8" fmla="*/ 86 w 291"/>
                <a:gd name="T9" fmla="*/ 256 h 275"/>
                <a:gd name="T10" fmla="*/ 12 w 291"/>
                <a:gd name="T11" fmla="*/ 200 h 275"/>
                <a:gd name="T12" fmla="*/ 100 w 291"/>
                <a:gd name="T13" fmla="*/ 116 h 275"/>
                <a:gd name="T14" fmla="*/ 114 w 291"/>
                <a:gd name="T15" fmla="*/ 29 h 275"/>
                <a:gd name="T16" fmla="*/ 228 w 291"/>
                <a:gd name="T17" fmla="*/ 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1" h="275">
                  <a:moveTo>
                    <a:pt x="228" y="6"/>
                  </a:moveTo>
                  <a:cubicBezTo>
                    <a:pt x="247" y="0"/>
                    <a:pt x="291" y="41"/>
                    <a:pt x="231" y="77"/>
                  </a:cubicBezTo>
                  <a:cubicBezTo>
                    <a:pt x="171" y="114"/>
                    <a:pt x="159" y="87"/>
                    <a:pt x="159" y="87"/>
                  </a:cubicBezTo>
                  <a:cubicBezTo>
                    <a:pt x="159" y="87"/>
                    <a:pt x="196" y="182"/>
                    <a:pt x="146" y="200"/>
                  </a:cubicBezTo>
                  <a:cubicBezTo>
                    <a:pt x="96" y="218"/>
                    <a:pt x="106" y="241"/>
                    <a:pt x="86" y="256"/>
                  </a:cubicBezTo>
                  <a:cubicBezTo>
                    <a:pt x="61" y="275"/>
                    <a:pt x="0" y="266"/>
                    <a:pt x="12" y="200"/>
                  </a:cubicBezTo>
                  <a:cubicBezTo>
                    <a:pt x="25" y="135"/>
                    <a:pt x="85" y="145"/>
                    <a:pt x="100" y="116"/>
                  </a:cubicBezTo>
                  <a:cubicBezTo>
                    <a:pt x="122" y="72"/>
                    <a:pt x="97" y="50"/>
                    <a:pt x="114" y="29"/>
                  </a:cubicBezTo>
                  <a:cubicBezTo>
                    <a:pt x="137" y="0"/>
                    <a:pt x="164" y="26"/>
                    <a:pt x="228" y="6"/>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9" name="Freeform 181">
              <a:extLst>
                <a:ext uri="{FF2B5EF4-FFF2-40B4-BE49-F238E27FC236}">
                  <a16:creationId xmlns:a16="http://schemas.microsoft.com/office/drawing/2014/main" id="{321D7ACA-DDA1-44B1-835E-28234643E750}"/>
                </a:ext>
              </a:extLst>
            </p:cNvPr>
            <p:cNvSpPr>
              <a:spLocks/>
            </p:cNvSpPr>
            <p:nvPr/>
          </p:nvSpPr>
          <p:spPr bwMode="auto">
            <a:xfrm>
              <a:off x="4329113" y="4498975"/>
              <a:ext cx="95250" cy="104775"/>
            </a:xfrm>
            <a:custGeom>
              <a:avLst/>
              <a:gdLst>
                <a:gd name="T0" fmla="*/ 49 w 60"/>
                <a:gd name="T1" fmla="*/ 8 h 66"/>
                <a:gd name="T2" fmla="*/ 58 w 60"/>
                <a:gd name="T3" fmla="*/ 28 h 66"/>
                <a:gd name="T4" fmla="*/ 46 w 60"/>
                <a:gd name="T5" fmla="*/ 18 h 66"/>
                <a:gd name="T6" fmla="*/ 36 w 60"/>
                <a:gd name="T7" fmla="*/ 50 h 66"/>
                <a:gd name="T8" fmla="*/ 2 w 60"/>
                <a:gd name="T9" fmla="*/ 40 h 66"/>
                <a:gd name="T10" fmla="*/ 31 w 60"/>
                <a:gd name="T11" fmla="*/ 0 h 66"/>
                <a:gd name="T12" fmla="*/ 49 w 60"/>
                <a:gd name="T13" fmla="*/ 8 h 66"/>
              </a:gdLst>
              <a:ahLst/>
              <a:cxnLst>
                <a:cxn ang="0">
                  <a:pos x="T0" y="T1"/>
                </a:cxn>
                <a:cxn ang="0">
                  <a:pos x="T2" y="T3"/>
                </a:cxn>
                <a:cxn ang="0">
                  <a:pos x="T4" y="T5"/>
                </a:cxn>
                <a:cxn ang="0">
                  <a:pos x="T6" y="T7"/>
                </a:cxn>
                <a:cxn ang="0">
                  <a:pos x="T8" y="T9"/>
                </a:cxn>
                <a:cxn ang="0">
                  <a:pos x="T10" y="T11"/>
                </a:cxn>
                <a:cxn ang="0">
                  <a:pos x="T12" y="T13"/>
                </a:cxn>
              </a:cxnLst>
              <a:rect l="0" t="0" r="r" b="b"/>
              <a:pathLst>
                <a:path w="60" h="66">
                  <a:moveTo>
                    <a:pt x="49" y="8"/>
                  </a:moveTo>
                  <a:cubicBezTo>
                    <a:pt x="49" y="8"/>
                    <a:pt x="60" y="20"/>
                    <a:pt x="58" y="28"/>
                  </a:cubicBezTo>
                  <a:cubicBezTo>
                    <a:pt x="56" y="37"/>
                    <a:pt x="46" y="18"/>
                    <a:pt x="46" y="18"/>
                  </a:cubicBezTo>
                  <a:cubicBezTo>
                    <a:pt x="46" y="18"/>
                    <a:pt x="46" y="34"/>
                    <a:pt x="36" y="50"/>
                  </a:cubicBezTo>
                  <a:cubicBezTo>
                    <a:pt x="25" y="66"/>
                    <a:pt x="0" y="53"/>
                    <a:pt x="2" y="40"/>
                  </a:cubicBezTo>
                  <a:cubicBezTo>
                    <a:pt x="5" y="28"/>
                    <a:pt x="24" y="9"/>
                    <a:pt x="31" y="0"/>
                  </a:cubicBezTo>
                  <a:cubicBezTo>
                    <a:pt x="35" y="4"/>
                    <a:pt x="43" y="8"/>
                    <a:pt x="49" y="8"/>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80" name="Rectangle 179">
            <a:extLst>
              <a:ext uri="{FF2B5EF4-FFF2-40B4-BE49-F238E27FC236}">
                <a16:creationId xmlns:a16="http://schemas.microsoft.com/office/drawing/2014/main" id="{0B8CE3DD-F0CA-4D9A-8CE3-5AB82DE4AD29}"/>
              </a:ext>
            </a:extLst>
          </p:cNvPr>
          <p:cNvSpPr/>
          <p:nvPr userDrawn="1"/>
        </p:nvSpPr>
        <p:spPr>
          <a:xfrm>
            <a:off x="4324350" y="4544016"/>
            <a:ext cx="3543300" cy="398681"/>
          </a:xfrm>
          <a:prstGeom prst="rect">
            <a:avLst/>
          </a:prstGeom>
          <a:noFill/>
          <a:ln>
            <a:noFill/>
          </a:ln>
        </p:spPr>
        <p:txBody>
          <a:bodyPr wrap="square">
            <a:spAutoFit/>
          </a:bodyPr>
          <a:lstStyle/>
          <a:p>
            <a:pPr algn="ctr"/>
            <a:r>
              <a:rPr lang="en-US" sz="2000">
                <a:latin typeface="Franklin Gothic Book" panose="020B0503020102020204" pitchFamily="34" charset="0"/>
                <a:cs typeface="Arial" panose="020B0604020202020204" pitchFamily="34" charset="0"/>
              </a:rPr>
              <a:t>Do you have a question for us?</a:t>
            </a:r>
          </a:p>
        </p:txBody>
      </p:sp>
      <p:grpSp>
        <p:nvGrpSpPr>
          <p:cNvPr id="181" name="Group 4">
            <a:extLst>
              <a:ext uri="{FF2B5EF4-FFF2-40B4-BE49-F238E27FC236}">
                <a16:creationId xmlns:a16="http://schemas.microsoft.com/office/drawing/2014/main" id="{71CAB6BF-CD9E-49EC-9738-4307995C1C40}"/>
              </a:ext>
            </a:extLst>
          </p:cNvPr>
          <p:cNvGrpSpPr>
            <a:grpSpLocks/>
          </p:cNvGrpSpPr>
          <p:nvPr userDrawn="1"/>
        </p:nvGrpSpPr>
        <p:grpSpPr bwMode="auto">
          <a:xfrm>
            <a:off x="4495800" y="4998187"/>
            <a:ext cx="3200400" cy="54864"/>
            <a:chOff x="4427" y="3199"/>
            <a:chExt cx="1196" cy="66"/>
          </a:xfrm>
        </p:grpSpPr>
        <p:sp>
          <p:nvSpPr>
            <p:cNvPr id="182" name="AutoShape 3">
              <a:extLst>
                <a:ext uri="{FF2B5EF4-FFF2-40B4-BE49-F238E27FC236}">
                  <a16:creationId xmlns:a16="http://schemas.microsoft.com/office/drawing/2014/main" id="{EA9ED945-7E5C-49B5-887F-B6F70A7B2920}"/>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5">
              <a:extLst>
                <a:ext uri="{FF2B5EF4-FFF2-40B4-BE49-F238E27FC236}">
                  <a16:creationId xmlns:a16="http://schemas.microsoft.com/office/drawing/2014/main" id="{8E2CFDCA-09B4-4F04-8BD3-EEDCB5004644}"/>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6">
              <a:extLst>
                <a:ext uri="{FF2B5EF4-FFF2-40B4-BE49-F238E27FC236}">
                  <a16:creationId xmlns:a16="http://schemas.microsoft.com/office/drawing/2014/main" id="{2D0390E4-0822-4E4A-8B0F-4CD0F21F1DD4}"/>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7">
              <a:extLst>
                <a:ext uri="{FF2B5EF4-FFF2-40B4-BE49-F238E27FC236}">
                  <a16:creationId xmlns:a16="http://schemas.microsoft.com/office/drawing/2014/main" id="{4D51B940-4FF0-46CD-AE79-F1E88B7A173E}"/>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8">
              <a:extLst>
                <a:ext uri="{FF2B5EF4-FFF2-40B4-BE49-F238E27FC236}">
                  <a16:creationId xmlns:a16="http://schemas.microsoft.com/office/drawing/2014/main" id="{3B9E99F6-4324-4CAD-BEAC-EEB7C90DEBEA}"/>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9">
              <a:extLst>
                <a:ext uri="{FF2B5EF4-FFF2-40B4-BE49-F238E27FC236}">
                  <a16:creationId xmlns:a16="http://schemas.microsoft.com/office/drawing/2014/main" id="{9E7F8C0B-CFBE-48A7-BAE4-4BBC1921B52D}"/>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0">
              <a:extLst>
                <a:ext uri="{FF2B5EF4-FFF2-40B4-BE49-F238E27FC236}">
                  <a16:creationId xmlns:a16="http://schemas.microsoft.com/office/drawing/2014/main" id="{5C581538-0C8B-45E4-B645-564BD36AEE63}"/>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9" name="Group 4">
            <a:extLst>
              <a:ext uri="{FF2B5EF4-FFF2-40B4-BE49-F238E27FC236}">
                <a16:creationId xmlns:a16="http://schemas.microsoft.com/office/drawing/2014/main" id="{CC512B8B-6FED-4714-9BB4-0D7DE9DA34A1}"/>
              </a:ext>
            </a:extLst>
          </p:cNvPr>
          <p:cNvGrpSpPr>
            <a:grpSpLocks noChangeAspect="1"/>
          </p:cNvGrpSpPr>
          <p:nvPr userDrawn="1"/>
        </p:nvGrpSpPr>
        <p:grpSpPr bwMode="auto">
          <a:xfrm>
            <a:off x="4962665" y="5372279"/>
            <a:ext cx="2266670" cy="1085672"/>
            <a:chOff x="5557" y="2809"/>
            <a:chExt cx="1712" cy="820"/>
          </a:xfrm>
        </p:grpSpPr>
        <p:sp>
          <p:nvSpPr>
            <p:cNvPr id="190" name="Freeform 5">
              <a:extLst>
                <a:ext uri="{FF2B5EF4-FFF2-40B4-BE49-F238E27FC236}">
                  <a16:creationId xmlns:a16="http://schemas.microsoft.com/office/drawing/2014/main" id="{5627234E-0357-422C-8BE7-C378303A6AA5}"/>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6">
              <a:extLst>
                <a:ext uri="{FF2B5EF4-FFF2-40B4-BE49-F238E27FC236}">
                  <a16:creationId xmlns:a16="http://schemas.microsoft.com/office/drawing/2014/main" id="{92B1F7A3-304E-449A-88BB-552DE5431344}"/>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7">
              <a:extLst>
                <a:ext uri="{FF2B5EF4-FFF2-40B4-BE49-F238E27FC236}">
                  <a16:creationId xmlns:a16="http://schemas.microsoft.com/office/drawing/2014/main" id="{B5F7D9A7-CEAD-424E-8296-49862A9AA879}"/>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8">
              <a:extLst>
                <a:ext uri="{FF2B5EF4-FFF2-40B4-BE49-F238E27FC236}">
                  <a16:creationId xmlns:a16="http://schemas.microsoft.com/office/drawing/2014/main" id="{611E2776-1FF1-4774-BA40-218903F004FC}"/>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9">
              <a:extLst>
                <a:ext uri="{FF2B5EF4-FFF2-40B4-BE49-F238E27FC236}">
                  <a16:creationId xmlns:a16="http://schemas.microsoft.com/office/drawing/2014/main" id="{C22F64FD-CF82-46DA-B3A0-E9EB1D74B193}"/>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0">
              <a:extLst>
                <a:ext uri="{FF2B5EF4-FFF2-40B4-BE49-F238E27FC236}">
                  <a16:creationId xmlns:a16="http://schemas.microsoft.com/office/drawing/2014/main" id="{433DBFA7-8AC2-4075-99AA-050EA5587DAC}"/>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1">
              <a:extLst>
                <a:ext uri="{FF2B5EF4-FFF2-40B4-BE49-F238E27FC236}">
                  <a16:creationId xmlns:a16="http://schemas.microsoft.com/office/drawing/2014/main" id="{1A3214BD-AD5A-4F3D-97DC-8DD8CED665AE}"/>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2">
              <a:extLst>
                <a:ext uri="{FF2B5EF4-FFF2-40B4-BE49-F238E27FC236}">
                  <a16:creationId xmlns:a16="http://schemas.microsoft.com/office/drawing/2014/main" id="{89B97AB9-0CE6-46A9-8E29-A212D63EC484}"/>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3">
              <a:extLst>
                <a:ext uri="{FF2B5EF4-FFF2-40B4-BE49-F238E27FC236}">
                  <a16:creationId xmlns:a16="http://schemas.microsoft.com/office/drawing/2014/main" id="{808DD966-42AE-4357-A9FA-DE89F7156F30}"/>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4">
              <a:extLst>
                <a:ext uri="{FF2B5EF4-FFF2-40B4-BE49-F238E27FC236}">
                  <a16:creationId xmlns:a16="http://schemas.microsoft.com/office/drawing/2014/main" id="{430CA745-9951-453A-8516-C4BC427B9D13}"/>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5">
              <a:extLst>
                <a:ext uri="{FF2B5EF4-FFF2-40B4-BE49-F238E27FC236}">
                  <a16:creationId xmlns:a16="http://schemas.microsoft.com/office/drawing/2014/main" id="{717BB593-D322-4CAC-9B21-DDAEC81A7A26}"/>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6">
              <a:extLst>
                <a:ext uri="{FF2B5EF4-FFF2-40B4-BE49-F238E27FC236}">
                  <a16:creationId xmlns:a16="http://schemas.microsoft.com/office/drawing/2014/main" id="{4DBFFD0A-0D99-4B5E-BCD9-A3B732B474FA}"/>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17">
              <a:extLst>
                <a:ext uri="{FF2B5EF4-FFF2-40B4-BE49-F238E27FC236}">
                  <a16:creationId xmlns:a16="http://schemas.microsoft.com/office/drawing/2014/main" id="{0F983689-5310-491F-B3A0-990263C02577}"/>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8">
              <a:extLst>
                <a:ext uri="{FF2B5EF4-FFF2-40B4-BE49-F238E27FC236}">
                  <a16:creationId xmlns:a16="http://schemas.microsoft.com/office/drawing/2014/main" id="{F9932AAE-AD3C-4E9D-ADFD-77331BF0CFC2}"/>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9">
              <a:extLst>
                <a:ext uri="{FF2B5EF4-FFF2-40B4-BE49-F238E27FC236}">
                  <a16:creationId xmlns:a16="http://schemas.microsoft.com/office/drawing/2014/main" id="{D29FD763-5052-4E30-A80D-818103FC7C90}"/>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0">
              <a:extLst>
                <a:ext uri="{FF2B5EF4-FFF2-40B4-BE49-F238E27FC236}">
                  <a16:creationId xmlns:a16="http://schemas.microsoft.com/office/drawing/2014/main" id="{08D72458-989B-46E4-87A5-2CFBEAECFF03}"/>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1">
              <a:extLst>
                <a:ext uri="{FF2B5EF4-FFF2-40B4-BE49-F238E27FC236}">
                  <a16:creationId xmlns:a16="http://schemas.microsoft.com/office/drawing/2014/main" id="{FBC4B940-904F-4779-9A9F-3FA68880DC93}"/>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2">
              <a:extLst>
                <a:ext uri="{FF2B5EF4-FFF2-40B4-BE49-F238E27FC236}">
                  <a16:creationId xmlns:a16="http://schemas.microsoft.com/office/drawing/2014/main" id="{F89A21FD-097B-41DD-9050-82CF59C88627}"/>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3">
              <a:extLst>
                <a:ext uri="{FF2B5EF4-FFF2-40B4-BE49-F238E27FC236}">
                  <a16:creationId xmlns:a16="http://schemas.microsoft.com/office/drawing/2014/main" id="{37CFBDE6-2D52-4C6B-964E-03228805E3B7}"/>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4">
              <a:extLst>
                <a:ext uri="{FF2B5EF4-FFF2-40B4-BE49-F238E27FC236}">
                  <a16:creationId xmlns:a16="http://schemas.microsoft.com/office/drawing/2014/main" id="{934D6200-C501-449D-8B35-0DC4AA6BECB0}"/>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5">
              <a:extLst>
                <a:ext uri="{FF2B5EF4-FFF2-40B4-BE49-F238E27FC236}">
                  <a16:creationId xmlns:a16="http://schemas.microsoft.com/office/drawing/2014/main" id="{E1CE7115-A7EC-428E-BCBC-617271EC6815}"/>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6">
              <a:extLst>
                <a:ext uri="{FF2B5EF4-FFF2-40B4-BE49-F238E27FC236}">
                  <a16:creationId xmlns:a16="http://schemas.microsoft.com/office/drawing/2014/main" id="{35E0BC33-CA95-413C-B83D-C721C6042748}"/>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7">
              <a:extLst>
                <a:ext uri="{FF2B5EF4-FFF2-40B4-BE49-F238E27FC236}">
                  <a16:creationId xmlns:a16="http://schemas.microsoft.com/office/drawing/2014/main" id="{0BE1C130-353B-4942-9A01-DAE4268B8F4F}"/>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8">
              <a:extLst>
                <a:ext uri="{FF2B5EF4-FFF2-40B4-BE49-F238E27FC236}">
                  <a16:creationId xmlns:a16="http://schemas.microsoft.com/office/drawing/2014/main" id="{5A8502B1-A6CB-4E37-819A-2458A370102F}"/>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9">
              <a:extLst>
                <a:ext uri="{FF2B5EF4-FFF2-40B4-BE49-F238E27FC236}">
                  <a16:creationId xmlns:a16="http://schemas.microsoft.com/office/drawing/2014/main" id="{60AD7844-4C69-4589-AD6F-B891546DAF39}"/>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4588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3E3E3E"/>
                </a:solidFill>
                <a:latin typeface="Franklin Gothic Heavy"/>
                <a:cs typeface="Franklin Gothic Heavy"/>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67542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750AB46-1BD4-4BB5-B824-C900C1CB844B}"/>
              </a:ext>
            </a:extLst>
          </p:cNvPr>
          <p:cNvGrpSpPr/>
          <p:nvPr userDrawn="1"/>
        </p:nvGrpSpPr>
        <p:grpSpPr>
          <a:xfrm>
            <a:off x="2733522" y="1371600"/>
            <a:ext cx="6724956" cy="2560638"/>
            <a:chOff x="706438" y="1352550"/>
            <a:chExt cx="10977563" cy="4179888"/>
          </a:xfrm>
        </p:grpSpPr>
        <p:sp>
          <p:nvSpPr>
            <p:cNvPr id="4" name="Freeform 7">
              <a:extLst>
                <a:ext uri="{FF2B5EF4-FFF2-40B4-BE49-F238E27FC236}">
                  <a16:creationId xmlns:a16="http://schemas.microsoft.com/office/drawing/2014/main" id="{BB1DBA77-2EE8-496B-8D96-5C7FAD28E96B}"/>
                </a:ext>
              </a:extLst>
            </p:cNvPr>
            <p:cNvSpPr>
              <a:spLocks/>
            </p:cNvSpPr>
            <p:nvPr/>
          </p:nvSpPr>
          <p:spPr bwMode="auto">
            <a:xfrm>
              <a:off x="706438" y="4792663"/>
              <a:ext cx="10977563" cy="614363"/>
            </a:xfrm>
            <a:custGeom>
              <a:avLst/>
              <a:gdLst>
                <a:gd name="T0" fmla="*/ 3458 w 6915"/>
                <a:gd name="T1" fmla="*/ 0 h 388"/>
                <a:gd name="T2" fmla="*/ 3154 w 6915"/>
                <a:gd name="T3" fmla="*/ 0 h 388"/>
                <a:gd name="T4" fmla="*/ 3154 w 6915"/>
                <a:gd name="T5" fmla="*/ 89 h 388"/>
                <a:gd name="T6" fmla="*/ 2989 w 6915"/>
                <a:gd name="T7" fmla="*/ 89 h 388"/>
                <a:gd name="T8" fmla="*/ 2935 w 6915"/>
                <a:gd name="T9" fmla="*/ 2 h 388"/>
                <a:gd name="T10" fmla="*/ 2663 w 6915"/>
                <a:gd name="T11" fmla="*/ 5 h 388"/>
                <a:gd name="T12" fmla="*/ 2663 w 6915"/>
                <a:gd name="T13" fmla="*/ 89 h 388"/>
                <a:gd name="T14" fmla="*/ 2472 w 6915"/>
                <a:gd name="T15" fmla="*/ 89 h 388"/>
                <a:gd name="T16" fmla="*/ 2472 w 6915"/>
                <a:gd name="T17" fmla="*/ 8 h 388"/>
                <a:gd name="T18" fmla="*/ 590 w 6915"/>
                <a:gd name="T19" fmla="*/ 85 h 388"/>
                <a:gd name="T20" fmla="*/ 590 w 6915"/>
                <a:gd name="T21" fmla="*/ 89 h 388"/>
                <a:gd name="T22" fmla="*/ 542 w 6915"/>
                <a:gd name="T23" fmla="*/ 89 h 388"/>
                <a:gd name="T24" fmla="*/ 0 w 6915"/>
                <a:gd name="T25" fmla="*/ 194 h 388"/>
                <a:gd name="T26" fmla="*/ 3458 w 6915"/>
                <a:gd name="T27" fmla="*/ 388 h 388"/>
                <a:gd name="T28" fmla="*/ 6915 w 6915"/>
                <a:gd name="T29" fmla="*/ 194 h 388"/>
                <a:gd name="T30" fmla="*/ 5720 w 6915"/>
                <a:gd name="T31" fmla="*/ 47 h 388"/>
                <a:gd name="T32" fmla="*/ 5678 w 6915"/>
                <a:gd name="T33" fmla="*/ 173 h 388"/>
                <a:gd name="T34" fmla="*/ 5392 w 6915"/>
                <a:gd name="T35" fmla="*/ 246 h 388"/>
                <a:gd name="T36" fmla="*/ 5392 w 6915"/>
                <a:gd name="T37" fmla="*/ 246 h 388"/>
                <a:gd name="T38" fmla="*/ 5390 w 6915"/>
                <a:gd name="T39" fmla="*/ 246 h 388"/>
                <a:gd name="T40" fmla="*/ 4917 w 6915"/>
                <a:gd name="T41" fmla="*/ 264 h 388"/>
                <a:gd name="T42" fmla="*/ 4520 w 6915"/>
                <a:gd name="T43" fmla="*/ 255 h 388"/>
                <a:gd name="T44" fmla="*/ 4520 w 6915"/>
                <a:gd name="T45" fmla="*/ 255 h 388"/>
                <a:gd name="T46" fmla="*/ 4520 w 6915"/>
                <a:gd name="T47" fmla="*/ 255 h 388"/>
                <a:gd name="T48" fmla="*/ 4921 w 6915"/>
                <a:gd name="T49" fmla="*/ 18 h 388"/>
                <a:gd name="T50" fmla="*/ 3458 w 6915"/>
                <a:gd name="T51"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15" h="388">
                  <a:moveTo>
                    <a:pt x="3458" y="0"/>
                  </a:moveTo>
                  <a:cubicBezTo>
                    <a:pt x="3355" y="0"/>
                    <a:pt x="3254" y="0"/>
                    <a:pt x="3154" y="0"/>
                  </a:cubicBezTo>
                  <a:cubicBezTo>
                    <a:pt x="3154" y="89"/>
                    <a:pt x="3154" y="89"/>
                    <a:pt x="3154" y="89"/>
                  </a:cubicBezTo>
                  <a:cubicBezTo>
                    <a:pt x="2989" y="89"/>
                    <a:pt x="2989" y="89"/>
                    <a:pt x="2989" y="89"/>
                  </a:cubicBezTo>
                  <a:cubicBezTo>
                    <a:pt x="2935" y="2"/>
                    <a:pt x="2935" y="2"/>
                    <a:pt x="2935" y="2"/>
                  </a:cubicBezTo>
                  <a:cubicBezTo>
                    <a:pt x="2843" y="3"/>
                    <a:pt x="2753" y="3"/>
                    <a:pt x="2663" y="5"/>
                  </a:cubicBezTo>
                  <a:cubicBezTo>
                    <a:pt x="2663" y="89"/>
                    <a:pt x="2663" y="89"/>
                    <a:pt x="2663" y="89"/>
                  </a:cubicBezTo>
                  <a:cubicBezTo>
                    <a:pt x="2472" y="89"/>
                    <a:pt x="2472" y="89"/>
                    <a:pt x="2472" y="89"/>
                  </a:cubicBezTo>
                  <a:cubicBezTo>
                    <a:pt x="2472" y="8"/>
                    <a:pt x="2472" y="8"/>
                    <a:pt x="2472" y="8"/>
                  </a:cubicBezTo>
                  <a:cubicBezTo>
                    <a:pt x="1696" y="20"/>
                    <a:pt x="1033" y="48"/>
                    <a:pt x="590" y="85"/>
                  </a:cubicBezTo>
                  <a:cubicBezTo>
                    <a:pt x="590" y="89"/>
                    <a:pt x="590" y="89"/>
                    <a:pt x="590" y="89"/>
                  </a:cubicBezTo>
                  <a:cubicBezTo>
                    <a:pt x="542" y="89"/>
                    <a:pt x="542" y="89"/>
                    <a:pt x="542" y="89"/>
                  </a:cubicBezTo>
                  <a:cubicBezTo>
                    <a:pt x="199" y="120"/>
                    <a:pt x="0" y="155"/>
                    <a:pt x="0" y="194"/>
                  </a:cubicBezTo>
                  <a:cubicBezTo>
                    <a:pt x="0" y="301"/>
                    <a:pt x="1548" y="388"/>
                    <a:pt x="3458" y="388"/>
                  </a:cubicBezTo>
                  <a:cubicBezTo>
                    <a:pt x="5367" y="388"/>
                    <a:pt x="6915" y="301"/>
                    <a:pt x="6915" y="194"/>
                  </a:cubicBezTo>
                  <a:cubicBezTo>
                    <a:pt x="6915" y="135"/>
                    <a:pt x="6452" y="83"/>
                    <a:pt x="5720" y="47"/>
                  </a:cubicBezTo>
                  <a:cubicBezTo>
                    <a:pt x="5705" y="91"/>
                    <a:pt x="5682" y="157"/>
                    <a:pt x="5678" y="173"/>
                  </a:cubicBezTo>
                  <a:cubicBezTo>
                    <a:pt x="5678" y="173"/>
                    <a:pt x="5412" y="246"/>
                    <a:pt x="5392" y="246"/>
                  </a:cubicBezTo>
                  <a:cubicBezTo>
                    <a:pt x="5392" y="246"/>
                    <a:pt x="5392" y="246"/>
                    <a:pt x="5392" y="246"/>
                  </a:cubicBezTo>
                  <a:cubicBezTo>
                    <a:pt x="5391" y="246"/>
                    <a:pt x="5391" y="246"/>
                    <a:pt x="5390" y="246"/>
                  </a:cubicBezTo>
                  <a:cubicBezTo>
                    <a:pt x="5357" y="246"/>
                    <a:pt x="4917" y="264"/>
                    <a:pt x="4917" y="264"/>
                  </a:cubicBezTo>
                  <a:cubicBezTo>
                    <a:pt x="4520" y="255"/>
                    <a:pt x="4520" y="255"/>
                    <a:pt x="4520" y="255"/>
                  </a:cubicBezTo>
                  <a:cubicBezTo>
                    <a:pt x="4520" y="255"/>
                    <a:pt x="4520" y="255"/>
                    <a:pt x="4520" y="255"/>
                  </a:cubicBezTo>
                  <a:cubicBezTo>
                    <a:pt x="4520" y="255"/>
                    <a:pt x="4520" y="255"/>
                    <a:pt x="4520" y="255"/>
                  </a:cubicBezTo>
                  <a:cubicBezTo>
                    <a:pt x="4500" y="255"/>
                    <a:pt x="4691" y="145"/>
                    <a:pt x="4921" y="18"/>
                  </a:cubicBezTo>
                  <a:cubicBezTo>
                    <a:pt x="4476" y="6"/>
                    <a:pt x="3981" y="0"/>
                    <a:pt x="3458" y="0"/>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 name="Freeform 8">
              <a:extLst>
                <a:ext uri="{FF2B5EF4-FFF2-40B4-BE49-F238E27FC236}">
                  <a16:creationId xmlns:a16="http://schemas.microsoft.com/office/drawing/2014/main" id="{13468C8C-35A3-4A98-8D14-714AD29A2758}"/>
                </a:ext>
              </a:extLst>
            </p:cNvPr>
            <p:cNvSpPr>
              <a:spLocks/>
            </p:cNvSpPr>
            <p:nvPr/>
          </p:nvSpPr>
          <p:spPr bwMode="auto">
            <a:xfrm>
              <a:off x="4440238" y="2101850"/>
              <a:ext cx="1684338" cy="1116013"/>
            </a:xfrm>
            <a:custGeom>
              <a:avLst/>
              <a:gdLst>
                <a:gd name="T0" fmla="*/ 107 w 1061"/>
                <a:gd name="T1" fmla="*/ 476 h 704"/>
                <a:gd name="T2" fmla="*/ 7 w 1061"/>
                <a:gd name="T3" fmla="*/ 585 h 704"/>
                <a:gd name="T4" fmla="*/ 242 w 1061"/>
                <a:gd name="T5" fmla="*/ 663 h 704"/>
                <a:gd name="T6" fmla="*/ 968 w 1061"/>
                <a:gd name="T7" fmla="*/ 633 h 704"/>
                <a:gd name="T8" fmla="*/ 811 w 1061"/>
                <a:gd name="T9" fmla="*/ 392 h 704"/>
                <a:gd name="T10" fmla="*/ 562 w 1061"/>
                <a:gd name="T11" fmla="*/ 49 h 704"/>
                <a:gd name="T12" fmla="*/ 261 w 1061"/>
                <a:gd name="T13" fmla="*/ 232 h 704"/>
                <a:gd name="T14" fmla="*/ 69 w 1061"/>
                <a:gd name="T15" fmla="*/ 337 h 704"/>
                <a:gd name="T16" fmla="*/ 107 w 1061"/>
                <a:gd name="T17" fmla="*/ 476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1" h="704">
                  <a:moveTo>
                    <a:pt x="107" y="476"/>
                  </a:moveTo>
                  <a:cubicBezTo>
                    <a:pt x="107" y="476"/>
                    <a:pt x="0" y="486"/>
                    <a:pt x="7" y="585"/>
                  </a:cubicBezTo>
                  <a:cubicBezTo>
                    <a:pt x="14" y="685"/>
                    <a:pt x="152" y="663"/>
                    <a:pt x="242" y="663"/>
                  </a:cubicBezTo>
                  <a:cubicBezTo>
                    <a:pt x="333" y="663"/>
                    <a:pt x="858" y="704"/>
                    <a:pt x="968" y="633"/>
                  </a:cubicBezTo>
                  <a:cubicBezTo>
                    <a:pt x="1061" y="573"/>
                    <a:pt x="1051" y="406"/>
                    <a:pt x="811" y="392"/>
                  </a:cubicBezTo>
                  <a:cubicBezTo>
                    <a:pt x="797" y="391"/>
                    <a:pt x="946" y="118"/>
                    <a:pt x="562" y="49"/>
                  </a:cubicBezTo>
                  <a:cubicBezTo>
                    <a:pt x="294" y="0"/>
                    <a:pt x="261" y="232"/>
                    <a:pt x="261" y="232"/>
                  </a:cubicBezTo>
                  <a:cubicBezTo>
                    <a:pt x="261" y="232"/>
                    <a:pt x="118" y="212"/>
                    <a:pt x="69" y="337"/>
                  </a:cubicBezTo>
                  <a:cubicBezTo>
                    <a:pt x="32" y="432"/>
                    <a:pt x="107" y="476"/>
                    <a:pt x="107" y="476"/>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 name="Freeform 9">
              <a:extLst>
                <a:ext uri="{FF2B5EF4-FFF2-40B4-BE49-F238E27FC236}">
                  <a16:creationId xmlns:a16="http://schemas.microsoft.com/office/drawing/2014/main" id="{753B89A7-6A6A-4E60-BEBF-C1BB2668CE21}"/>
                </a:ext>
              </a:extLst>
            </p:cNvPr>
            <p:cNvSpPr>
              <a:spLocks/>
            </p:cNvSpPr>
            <p:nvPr/>
          </p:nvSpPr>
          <p:spPr bwMode="auto">
            <a:xfrm>
              <a:off x="5300663" y="1952625"/>
              <a:ext cx="955675" cy="633413"/>
            </a:xfrm>
            <a:custGeom>
              <a:avLst/>
              <a:gdLst>
                <a:gd name="T0" fmla="*/ 61 w 602"/>
                <a:gd name="T1" fmla="*/ 270 h 399"/>
                <a:gd name="T2" fmla="*/ 4 w 602"/>
                <a:gd name="T3" fmla="*/ 332 h 399"/>
                <a:gd name="T4" fmla="*/ 137 w 602"/>
                <a:gd name="T5" fmla="*/ 376 h 399"/>
                <a:gd name="T6" fmla="*/ 549 w 602"/>
                <a:gd name="T7" fmla="*/ 359 h 399"/>
                <a:gd name="T8" fmla="*/ 460 w 602"/>
                <a:gd name="T9" fmla="*/ 222 h 399"/>
                <a:gd name="T10" fmla="*/ 319 w 602"/>
                <a:gd name="T11" fmla="*/ 27 h 399"/>
                <a:gd name="T12" fmla="*/ 148 w 602"/>
                <a:gd name="T13" fmla="*/ 131 h 399"/>
                <a:gd name="T14" fmla="*/ 39 w 602"/>
                <a:gd name="T15" fmla="*/ 191 h 399"/>
                <a:gd name="T16" fmla="*/ 61 w 602"/>
                <a:gd name="T17" fmla="*/ 27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2" h="399">
                  <a:moveTo>
                    <a:pt x="61" y="270"/>
                  </a:moveTo>
                  <a:cubicBezTo>
                    <a:pt x="61" y="270"/>
                    <a:pt x="0" y="275"/>
                    <a:pt x="4" y="332"/>
                  </a:cubicBezTo>
                  <a:cubicBezTo>
                    <a:pt x="8" y="388"/>
                    <a:pt x="86" y="376"/>
                    <a:pt x="137" y="376"/>
                  </a:cubicBezTo>
                  <a:cubicBezTo>
                    <a:pt x="189" y="376"/>
                    <a:pt x="487" y="399"/>
                    <a:pt x="549" y="359"/>
                  </a:cubicBezTo>
                  <a:cubicBezTo>
                    <a:pt x="602" y="325"/>
                    <a:pt x="596" y="230"/>
                    <a:pt x="460" y="222"/>
                  </a:cubicBezTo>
                  <a:cubicBezTo>
                    <a:pt x="452" y="222"/>
                    <a:pt x="537" y="67"/>
                    <a:pt x="319" y="27"/>
                  </a:cubicBezTo>
                  <a:cubicBezTo>
                    <a:pt x="167" y="0"/>
                    <a:pt x="148" y="131"/>
                    <a:pt x="148" y="131"/>
                  </a:cubicBezTo>
                  <a:cubicBezTo>
                    <a:pt x="148" y="131"/>
                    <a:pt x="67" y="120"/>
                    <a:pt x="39" y="191"/>
                  </a:cubicBezTo>
                  <a:cubicBezTo>
                    <a:pt x="18" y="245"/>
                    <a:pt x="61" y="270"/>
                    <a:pt x="61" y="270"/>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 name="Freeform 10">
              <a:extLst>
                <a:ext uri="{FF2B5EF4-FFF2-40B4-BE49-F238E27FC236}">
                  <a16:creationId xmlns:a16="http://schemas.microsoft.com/office/drawing/2014/main" id="{54DA17E8-52D2-4A9E-AD27-5C61336F60AD}"/>
                </a:ext>
              </a:extLst>
            </p:cNvPr>
            <p:cNvSpPr>
              <a:spLocks/>
            </p:cNvSpPr>
            <p:nvPr/>
          </p:nvSpPr>
          <p:spPr bwMode="auto">
            <a:xfrm>
              <a:off x="9048750" y="2400300"/>
              <a:ext cx="1320800" cy="873125"/>
            </a:xfrm>
            <a:custGeom>
              <a:avLst/>
              <a:gdLst>
                <a:gd name="T0" fmla="*/ 747 w 832"/>
                <a:gd name="T1" fmla="*/ 373 h 551"/>
                <a:gd name="T2" fmla="*/ 826 w 832"/>
                <a:gd name="T3" fmla="*/ 458 h 551"/>
                <a:gd name="T4" fmla="*/ 642 w 832"/>
                <a:gd name="T5" fmla="*/ 519 h 551"/>
                <a:gd name="T6" fmla="*/ 73 w 832"/>
                <a:gd name="T7" fmla="*/ 496 h 551"/>
                <a:gd name="T8" fmla="*/ 196 w 832"/>
                <a:gd name="T9" fmla="*/ 307 h 551"/>
                <a:gd name="T10" fmla="*/ 391 w 832"/>
                <a:gd name="T11" fmla="*/ 38 h 551"/>
                <a:gd name="T12" fmla="*/ 627 w 832"/>
                <a:gd name="T13" fmla="*/ 182 h 551"/>
                <a:gd name="T14" fmla="*/ 777 w 832"/>
                <a:gd name="T15" fmla="*/ 264 h 551"/>
                <a:gd name="T16" fmla="*/ 747 w 832"/>
                <a:gd name="T17" fmla="*/ 373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2" h="551">
                  <a:moveTo>
                    <a:pt x="747" y="373"/>
                  </a:moveTo>
                  <a:cubicBezTo>
                    <a:pt x="747" y="373"/>
                    <a:pt x="832" y="380"/>
                    <a:pt x="826" y="458"/>
                  </a:cubicBezTo>
                  <a:cubicBezTo>
                    <a:pt x="820" y="536"/>
                    <a:pt x="713" y="519"/>
                    <a:pt x="642" y="519"/>
                  </a:cubicBezTo>
                  <a:cubicBezTo>
                    <a:pt x="571" y="519"/>
                    <a:pt x="160" y="551"/>
                    <a:pt x="73" y="496"/>
                  </a:cubicBezTo>
                  <a:cubicBezTo>
                    <a:pt x="0" y="449"/>
                    <a:pt x="8" y="318"/>
                    <a:pt x="196" y="307"/>
                  </a:cubicBezTo>
                  <a:cubicBezTo>
                    <a:pt x="207" y="306"/>
                    <a:pt x="91" y="92"/>
                    <a:pt x="391" y="38"/>
                  </a:cubicBezTo>
                  <a:cubicBezTo>
                    <a:pt x="601" y="0"/>
                    <a:pt x="627" y="182"/>
                    <a:pt x="627" y="182"/>
                  </a:cubicBezTo>
                  <a:cubicBezTo>
                    <a:pt x="627" y="182"/>
                    <a:pt x="739" y="166"/>
                    <a:pt x="777" y="264"/>
                  </a:cubicBezTo>
                  <a:cubicBezTo>
                    <a:pt x="806" y="338"/>
                    <a:pt x="747" y="373"/>
                    <a:pt x="747" y="373"/>
                  </a:cubicBezTo>
                  <a:close/>
                </a:path>
              </a:pathLst>
            </a:custGeom>
            <a:solidFill>
              <a:srgbClr val="F4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 name="Freeform 11">
              <a:extLst>
                <a:ext uri="{FF2B5EF4-FFF2-40B4-BE49-F238E27FC236}">
                  <a16:creationId xmlns:a16="http://schemas.microsoft.com/office/drawing/2014/main" id="{A1F90236-0056-4213-A896-3750C5A2D671}"/>
                </a:ext>
              </a:extLst>
            </p:cNvPr>
            <p:cNvSpPr>
              <a:spLocks/>
            </p:cNvSpPr>
            <p:nvPr/>
          </p:nvSpPr>
          <p:spPr bwMode="auto">
            <a:xfrm>
              <a:off x="10455275" y="1893888"/>
              <a:ext cx="511175" cy="339725"/>
            </a:xfrm>
            <a:custGeom>
              <a:avLst/>
              <a:gdLst>
                <a:gd name="T0" fmla="*/ 33 w 322"/>
                <a:gd name="T1" fmla="*/ 145 h 214"/>
                <a:gd name="T2" fmla="*/ 2 w 322"/>
                <a:gd name="T3" fmla="*/ 178 h 214"/>
                <a:gd name="T4" fmla="*/ 74 w 322"/>
                <a:gd name="T5" fmla="*/ 202 h 214"/>
                <a:gd name="T6" fmla="*/ 294 w 322"/>
                <a:gd name="T7" fmla="*/ 193 h 214"/>
                <a:gd name="T8" fmla="*/ 247 w 322"/>
                <a:gd name="T9" fmla="*/ 120 h 214"/>
                <a:gd name="T10" fmla="*/ 171 w 322"/>
                <a:gd name="T11" fmla="*/ 15 h 214"/>
                <a:gd name="T12" fmla="*/ 79 w 322"/>
                <a:gd name="T13" fmla="*/ 71 h 214"/>
                <a:gd name="T14" fmla="*/ 21 w 322"/>
                <a:gd name="T15" fmla="*/ 103 h 214"/>
                <a:gd name="T16" fmla="*/ 33 w 322"/>
                <a:gd name="T17" fmla="*/ 14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214">
                  <a:moveTo>
                    <a:pt x="33" y="145"/>
                  </a:moveTo>
                  <a:cubicBezTo>
                    <a:pt x="33" y="145"/>
                    <a:pt x="0" y="148"/>
                    <a:pt x="2" y="178"/>
                  </a:cubicBezTo>
                  <a:cubicBezTo>
                    <a:pt x="5" y="208"/>
                    <a:pt x="46" y="202"/>
                    <a:pt x="74" y="202"/>
                  </a:cubicBezTo>
                  <a:cubicBezTo>
                    <a:pt x="101" y="202"/>
                    <a:pt x="261" y="214"/>
                    <a:pt x="294" y="193"/>
                  </a:cubicBezTo>
                  <a:cubicBezTo>
                    <a:pt x="322" y="175"/>
                    <a:pt x="319" y="124"/>
                    <a:pt x="247" y="120"/>
                  </a:cubicBezTo>
                  <a:cubicBezTo>
                    <a:pt x="242" y="119"/>
                    <a:pt x="287" y="36"/>
                    <a:pt x="171" y="15"/>
                  </a:cubicBezTo>
                  <a:cubicBezTo>
                    <a:pt x="90" y="0"/>
                    <a:pt x="79" y="71"/>
                    <a:pt x="79" y="71"/>
                  </a:cubicBezTo>
                  <a:cubicBezTo>
                    <a:pt x="79" y="71"/>
                    <a:pt x="36" y="65"/>
                    <a:pt x="21" y="103"/>
                  </a:cubicBezTo>
                  <a:cubicBezTo>
                    <a:pt x="10" y="132"/>
                    <a:pt x="33" y="145"/>
                    <a:pt x="33" y="145"/>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 name="Freeform 12">
              <a:extLst>
                <a:ext uri="{FF2B5EF4-FFF2-40B4-BE49-F238E27FC236}">
                  <a16:creationId xmlns:a16="http://schemas.microsoft.com/office/drawing/2014/main" id="{FE88E2CD-DA5A-40AA-A658-DCDBBF6FA377}"/>
                </a:ext>
              </a:extLst>
            </p:cNvPr>
            <p:cNvSpPr>
              <a:spLocks/>
            </p:cNvSpPr>
            <p:nvPr/>
          </p:nvSpPr>
          <p:spPr bwMode="auto">
            <a:xfrm>
              <a:off x="2197100" y="1441450"/>
              <a:ext cx="1319213" cy="873125"/>
            </a:xfrm>
            <a:custGeom>
              <a:avLst/>
              <a:gdLst>
                <a:gd name="T0" fmla="*/ 747 w 831"/>
                <a:gd name="T1" fmla="*/ 373 h 551"/>
                <a:gd name="T2" fmla="*/ 826 w 831"/>
                <a:gd name="T3" fmla="*/ 458 h 551"/>
                <a:gd name="T4" fmla="*/ 641 w 831"/>
                <a:gd name="T5" fmla="*/ 519 h 551"/>
                <a:gd name="T6" fmla="*/ 73 w 831"/>
                <a:gd name="T7" fmla="*/ 496 h 551"/>
                <a:gd name="T8" fmla="*/ 196 w 831"/>
                <a:gd name="T9" fmla="*/ 307 h 551"/>
                <a:gd name="T10" fmla="*/ 391 w 831"/>
                <a:gd name="T11" fmla="*/ 38 h 551"/>
                <a:gd name="T12" fmla="*/ 627 w 831"/>
                <a:gd name="T13" fmla="*/ 181 h 551"/>
                <a:gd name="T14" fmla="*/ 777 w 831"/>
                <a:gd name="T15" fmla="*/ 264 h 551"/>
                <a:gd name="T16" fmla="*/ 747 w 831"/>
                <a:gd name="T17" fmla="*/ 373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1" h="551">
                  <a:moveTo>
                    <a:pt x="747" y="373"/>
                  </a:moveTo>
                  <a:cubicBezTo>
                    <a:pt x="747" y="373"/>
                    <a:pt x="831" y="380"/>
                    <a:pt x="826" y="458"/>
                  </a:cubicBezTo>
                  <a:cubicBezTo>
                    <a:pt x="820" y="536"/>
                    <a:pt x="712" y="519"/>
                    <a:pt x="641" y="519"/>
                  </a:cubicBezTo>
                  <a:cubicBezTo>
                    <a:pt x="570" y="519"/>
                    <a:pt x="159" y="551"/>
                    <a:pt x="73" y="496"/>
                  </a:cubicBezTo>
                  <a:cubicBezTo>
                    <a:pt x="0" y="449"/>
                    <a:pt x="8" y="318"/>
                    <a:pt x="196" y="307"/>
                  </a:cubicBezTo>
                  <a:cubicBezTo>
                    <a:pt x="207" y="306"/>
                    <a:pt x="91" y="92"/>
                    <a:pt x="391" y="38"/>
                  </a:cubicBezTo>
                  <a:cubicBezTo>
                    <a:pt x="601" y="0"/>
                    <a:pt x="627" y="181"/>
                    <a:pt x="627" y="181"/>
                  </a:cubicBezTo>
                  <a:cubicBezTo>
                    <a:pt x="627" y="181"/>
                    <a:pt x="739" y="166"/>
                    <a:pt x="777" y="264"/>
                  </a:cubicBezTo>
                  <a:cubicBezTo>
                    <a:pt x="806" y="338"/>
                    <a:pt x="747" y="373"/>
                    <a:pt x="747" y="373"/>
                  </a:cubicBezTo>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 name="Freeform 13">
              <a:extLst>
                <a:ext uri="{FF2B5EF4-FFF2-40B4-BE49-F238E27FC236}">
                  <a16:creationId xmlns:a16="http://schemas.microsoft.com/office/drawing/2014/main" id="{CCB6D1BC-7114-45FA-A823-D8C836F54EC4}"/>
                </a:ext>
              </a:extLst>
            </p:cNvPr>
            <p:cNvSpPr>
              <a:spLocks/>
            </p:cNvSpPr>
            <p:nvPr/>
          </p:nvSpPr>
          <p:spPr bwMode="auto">
            <a:xfrm>
              <a:off x="8801100" y="2117725"/>
              <a:ext cx="976313" cy="647700"/>
            </a:xfrm>
            <a:custGeom>
              <a:avLst/>
              <a:gdLst>
                <a:gd name="T0" fmla="*/ 553 w 615"/>
                <a:gd name="T1" fmla="*/ 276 h 408"/>
                <a:gd name="T2" fmla="*/ 611 w 615"/>
                <a:gd name="T3" fmla="*/ 339 h 408"/>
                <a:gd name="T4" fmla="*/ 474 w 615"/>
                <a:gd name="T5" fmla="*/ 384 h 408"/>
                <a:gd name="T6" fmla="*/ 54 w 615"/>
                <a:gd name="T7" fmla="*/ 367 h 408"/>
                <a:gd name="T8" fmla="*/ 145 w 615"/>
                <a:gd name="T9" fmla="*/ 227 h 408"/>
                <a:gd name="T10" fmla="*/ 289 w 615"/>
                <a:gd name="T11" fmla="*/ 28 h 408"/>
                <a:gd name="T12" fmla="*/ 464 w 615"/>
                <a:gd name="T13" fmla="*/ 134 h 408"/>
                <a:gd name="T14" fmla="*/ 575 w 615"/>
                <a:gd name="T15" fmla="*/ 195 h 408"/>
                <a:gd name="T16" fmla="*/ 553 w 615"/>
                <a:gd name="T17" fmla="*/ 2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5" h="408">
                  <a:moveTo>
                    <a:pt x="553" y="276"/>
                  </a:moveTo>
                  <a:cubicBezTo>
                    <a:pt x="553" y="276"/>
                    <a:pt x="615" y="281"/>
                    <a:pt x="611" y="339"/>
                  </a:cubicBezTo>
                  <a:cubicBezTo>
                    <a:pt x="607" y="397"/>
                    <a:pt x="527" y="384"/>
                    <a:pt x="474" y="384"/>
                  </a:cubicBezTo>
                  <a:cubicBezTo>
                    <a:pt x="422" y="384"/>
                    <a:pt x="118" y="408"/>
                    <a:pt x="54" y="367"/>
                  </a:cubicBezTo>
                  <a:cubicBezTo>
                    <a:pt x="0" y="332"/>
                    <a:pt x="5" y="235"/>
                    <a:pt x="145" y="227"/>
                  </a:cubicBezTo>
                  <a:cubicBezTo>
                    <a:pt x="153" y="227"/>
                    <a:pt x="66" y="68"/>
                    <a:pt x="289" y="28"/>
                  </a:cubicBezTo>
                  <a:cubicBezTo>
                    <a:pt x="444" y="0"/>
                    <a:pt x="464" y="134"/>
                    <a:pt x="464" y="134"/>
                  </a:cubicBezTo>
                  <a:cubicBezTo>
                    <a:pt x="464" y="134"/>
                    <a:pt x="546" y="122"/>
                    <a:pt x="575" y="195"/>
                  </a:cubicBezTo>
                  <a:cubicBezTo>
                    <a:pt x="596" y="250"/>
                    <a:pt x="553" y="276"/>
                    <a:pt x="553" y="276"/>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 name="Freeform 14">
              <a:extLst>
                <a:ext uri="{FF2B5EF4-FFF2-40B4-BE49-F238E27FC236}">
                  <a16:creationId xmlns:a16="http://schemas.microsoft.com/office/drawing/2014/main" id="{C90DDE09-4951-4ABF-9966-B801F96E33FC}"/>
                </a:ext>
              </a:extLst>
            </p:cNvPr>
            <p:cNvSpPr>
              <a:spLocks/>
            </p:cNvSpPr>
            <p:nvPr/>
          </p:nvSpPr>
          <p:spPr bwMode="auto">
            <a:xfrm>
              <a:off x="7046913" y="4365625"/>
              <a:ext cx="568325" cy="568325"/>
            </a:xfrm>
            <a:custGeom>
              <a:avLst/>
              <a:gdLst>
                <a:gd name="T0" fmla="*/ 246 w 358"/>
                <a:gd name="T1" fmla="*/ 0 h 358"/>
                <a:gd name="T2" fmla="*/ 246 w 358"/>
                <a:gd name="T3" fmla="*/ 0 h 358"/>
                <a:gd name="T4" fmla="*/ 134 w 358"/>
                <a:gd name="T5" fmla="*/ 112 h 358"/>
                <a:gd name="T6" fmla="*/ 134 w 358"/>
                <a:gd name="T7" fmla="*/ 134 h 358"/>
                <a:gd name="T8" fmla="*/ 112 w 358"/>
                <a:gd name="T9" fmla="*/ 134 h 358"/>
                <a:gd name="T10" fmla="*/ 0 w 358"/>
                <a:gd name="T11" fmla="*/ 246 h 358"/>
                <a:gd name="T12" fmla="*/ 112 w 358"/>
                <a:gd name="T13" fmla="*/ 358 h 358"/>
                <a:gd name="T14" fmla="*/ 134 w 358"/>
                <a:gd name="T15" fmla="*/ 358 h 358"/>
                <a:gd name="T16" fmla="*/ 358 w 358"/>
                <a:gd name="T17" fmla="*/ 358 h 358"/>
                <a:gd name="T18" fmla="*/ 358 w 358"/>
                <a:gd name="T19" fmla="*/ 134 h 358"/>
                <a:gd name="T20" fmla="*/ 358 w 358"/>
                <a:gd name="T21" fmla="*/ 112 h 358"/>
                <a:gd name="T22" fmla="*/ 246 w 358"/>
                <a:gd name="T23"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8" h="358">
                  <a:moveTo>
                    <a:pt x="246" y="0"/>
                  </a:moveTo>
                  <a:cubicBezTo>
                    <a:pt x="246" y="0"/>
                    <a:pt x="246" y="0"/>
                    <a:pt x="246" y="0"/>
                  </a:cubicBezTo>
                  <a:cubicBezTo>
                    <a:pt x="184" y="0"/>
                    <a:pt x="134" y="51"/>
                    <a:pt x="134" y="112"/>
                  </a:cubicBezTo>
                  <a:cubicBezTo>
                    <a:pt x="134" y="134"/>
                    <a:pt x="134" y="134"/>
                    <a:pt x="134" y="134"/>
                  </a:cubicBezTo>
                  <a:cubicBezTo>
                    <a:pt x="112" y="134"/>
                    <a:pt x="112" y="134"/>
                    <a:pt x="112" y="134"/>
                  </a:cubicBezTo>
                  <a:cubicBezTo>
                    <a:pt x="50" y="134"/>
                    <a:pt x="0" y="184"/>
                    <a:pt x="0" y="246"/>
                  </a:cubicBezTo>
                  <a:cubicBezTo>
                    <a:pt x="0" y="308"/>
                    <a:pt x="51" y="358"/>
                    <a:pt x="112" y="358"/>
                  </a:cubicBezTo>
                  <a:cubicBezTo>
                    <a:pt x="134" y="358"/>
                    <a:pt x="134" y="358"/>
                    <a:pt x="134" y="358"/>
                  </a:cubicBezTo>
                  <a:cubicBezTo>
                    <a:pt x="358" y="358"/>
                    <a:pt x="358" y="358"/>
                    <a:pt x="358" y="358"/>
                  </a:cubicBezTo>
                  <a:cubicBezTo>
                    <a:pt x="358" y="134"/>
                    <a:pt x="358" y="134"/>
                    <a:pt x="358" y="134"/>
                  </a:cubicBezTo>
                  <a:cubicBezTo>
                    <a:pt x="358" y="112"/>
                    <a:pt x="358" y="112"/>
                    <a:pt x="358" y="112"/>
                  </a:cubicBezTo>
                  <a:cubicBezTo>
                    <a:pt x="358" y="50"/>
                    <a:pt x="308" y="0"/>
                    <a:pt x="24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 name="Freeform 15">
              <a:extLst>
                <a:ext uri="{FF2B5EF4-FFF2-40B4-BE49-F238E27FC236}">
                  <a16:creationId xmlns:a16="http://schemas.microsoft.com/office/drawing/2014/main" id="{997CDB1F-E4A1-4B7A-A4C3-3F56E494A2DB}"/>
                </a:ext>
              </a:extLst>
            </p:cNvPr>
            <p:cNvSpPr>
              <a:spLocks noEditPoints="1"/>
            </p:cNvSpPr>
            <p:nvPr/>
          </p:nvSpPr>
          <p:spPr bwMode="auto">
            <a:xfrm>
              <a:off x="10706100" y="2863850"/>
              <a:ext cx="536575" cy="409575"/>
            </a:xfrm>
            <a:custGeom>
              <a:avLst/>
              <a:gdLst>
                <a:gd name="T0" fmla="*/ 165 w 338"/>
                <a:gd name="T1" fmla="*/ 227 h 258"/>
                <a:gd name="T2" fmla="*/ 203 w 338"/>
                <a:gd name="T3" fmla="*/ 240 h 258"/>
                <a:gd name="T4" fmla="*/ 200 w 338"/>
                <a:gd name="T5" fmla="*/ 248 h 258"/>
                <a:gd name="T6" fmla="*/ 166 w 338"/>
                <a:gd name="T7" fmla="*/ 233 h 258"/>
                <a:gd name="T8" fmla="*/ 232 w 338"/>
                <a:gd name="T9" fmla="*/ 246 h 258"/>
                <a:gd name="T10" fmla="*/ 272 w 338"/>
                <a:gd name="T11" fmla="*/ 254 h 258"/>
                <a:gd name="T12" fmla="*/ 231 w 338"/>
                <a:gd name="T13" fmla="*/ 255 h 258"/>
                <a:gd name="T14" fmla="*/ 227 w 338"/>
                <a:gd name="T15" fmla="*/ 250 h 258"/>
                <a:gd name="T16" fmla="*/ 118 w 338"/>
                <a:gd name="T17" fmla="*/ 185 h 258"/>
                <a:gd name="T18" fmla="*/ 126 w 338"/>
                <a:gd name="T19" fmla="*/ 181 h 258"/>
                <a:gd name="T20" fmla="*/ 148 w 338"/>
                <a:gd name="T21" fmla="*/ 214 h 258"/>
                <a:gd name="T22" fmla="*/ 141 w 338"/>
                <a:gd name="T23" fmla="*/ 215 h 258"/>
                <a:gd name="T24" fmla="*/ 297 w 338"/>
                <a:gd name="T25" fmla="*/ 248 h 258"/>
                <a:gd name="T26" fmla="*/ 338 w 338"/>
                <a:gd name="T27" fmla="*/ 246 h 258"/>
                <a:gd name="T28" fmla="*/ 298 w 338"/>
                <a:gd name="T29" fmla="*/ 257 h 258"/>
                <a:gd name="T30" fmla="*/ 293 w 338"/>
                <a:gd name="T31" fmla="*/ 253 h 258"/>
                <a:gd name="T32" fmla="*/ 101 w 338"/>
                <a:gd name="T33" fmla="*/ 144 h 258"/>
                <a:gd name="T34" fmla="*/ 79 w 338"/>
                <a:gd name="T35" fmla="*/ 118 h 258"/>
                <a:gd name="T36" fmla="*/ 84 w 338"/>
                <a:gd name="T37" fmla="*/ 110 h 258"/>
                <a:gd name="T38" fmla="*/ 100 w 338"/>
                <a:gd name="T39" fmla="*/ 116 h 258"/>
                <a:gd name="T40" fmla="*/ 105 w 338"/>
                <a:gd name="T41" fmla="*/ 123 h 258"/>
                <a:gd name="T42" fmla="*/ 118 w 338"/>
                <a:gd name="T43" fmla="*/ 133 h 258"/>
                <a:gd name="T44" fmla="*/ 108 w 338"/>
                <a:gd name="T45" fmla="*/ 134 h 258"/>
                <a:gd name="T46" fmla="*/ 114 w 338"/>
                <a:gd name="T47" fmla="*/ 154 h 258"/>
                <a:gd name="T48" fmla="*/ 108 w 338"/>
                <a:gd name="T49" fmla="*/ 160 h 258"/>
                <a:gd name="T50" fmla="*/ 138 w 338"/>
                <a:gd name="T51" fmla="*/ 137 h 258"/>
                <a:gd name="T52" fmla="*/ 178 w 338"/>
                <a:gd name="T53" fmla="*/ 131 h 258"/>
                <a:gd name="T54" fmla="*/ 180 w 338"/>
                <a:gd name="T55" fmla="*/ 140 h 258"/>
                <a:gd name="T56" fmla="*/ 141 w 338"/>
                <a:gd name="T57" fmla="*/ 142 h 258"/>
                <a:gd name="T58" fmla="*/ 55 w 338"/>
                <a:gd name="T59" fmla="*/ 98 h 258"/>
                <a:gd name="T60" fmla="*/ 33 w 338"/>
                <a:gd name="T61" fmla="*/ 63 h 258"/>
                <a:gd name="T62" fmla="*/ 62 w 338"/>
                <a:gd name="T63" fmla="*/ 91 h 258"/>
                <a:gd name="T64" fmla="*/ 57 w 338"/>
                <a:gd name="T65" fmla="*/ 99 h 258"/>
                <a:gd name="T66" fmla="*/ 94 w 338"/>
                <a:gd name="T67" fmla="*/ 90 h 258"/>
                <a:gd name="T68" fmla="*/ 103 w 338"/>
                <a:gd name="T69" fmla="*/ 54 h 258"/>
                <a:gd name="T70" fmla="*/ 109 w 338"/>
                <a:gd name="T71" fmla="*/ 51 h 258"/>
                <a:gd name="T72" fmla="*/ 111 w 338"/>
                <a:gd name="T73" fmla="*/ 58 h 258"/>
                <a:gd name="T74" fmla="*/ 99 w 338"/>
                <a:gd name="T75" fmla="*/ 95 h 258"/>
                <a:gd name="T76" fmla="*/ 94 w 338"/>
                <a:gd name="T77" fmla="*/ 90 h 258"/>
                <a:gd name="T78" fmla="*/ 204 w 338"/>
                <a:gd name="T79" fmla="*/ 120 h 258"/>
                <a:gd name="T80" fmla="*/ 234 w 338"/>
                <a:gd name="T81" fmla="*/ 94 h 258"/>
                <a:gd name="T82" fmla="*/ 209 w 338"/>
                <a:gd name="T83" fmla="*/ 127 h 258"/>
                <a:gd name="T84" fmla="*/ 203 w 338"/>
                <a:gd name="T85" fmla="*/ 126 h 258"/>
                <a:gd name="T86" fmla="*/ 1 w 338"/>
                <a:gd name="T87" fmla="*/ 17 h 258"/>
                <a:gd name="T88" fmla="*/ 10 w 338"/>
                <a:gd name="T89" fmla="*/ 13 h 258"/>
                <a:gd name="T90" fmla="*/ 21 w 338"/>
                <a:gd name="T91" fmla="*/ 45 h 258"/>
                <a:gd name="T92" fmla="*/ 15 w 338"/>
                <a:gd name="T93" fmla="*/ 44 h 258"/>
                <a:gd name="T94" fmla="*/ 120 w 338"/>
                <a:gd name="T95" fmla="*/ 27 h 258"/>
                <a:gd name="T96" fmla="*/ 158 w 338"/>
                <a:gd name="T97" fmla="*/ 9 h 258"/>
                <a:gd name="T98" fmla="*/ 127 w 338"/>
                <a:gd name="T99" fmla="*/ 33 h 258"/>
                <a:gd name="T100" fmla="*/ 120 w 338"/>
                <a:gd name="T101" fmla="*/ 34 h 258"/>
                <a:gd name="T102" fmla="*/ 238 w 338"/>
                <a:gd name="T103" fmla="*/ 47 h 258"/>
                <a:gd name="T104" fmla="*/ 237 w 338"/>
                <a:gd name="T105" fmla="*/ 30 h 258"/>
                <a:gd name="T106" fmla="*/ 247 w 338"/>
                <a:gd name="T107" fmla="*/ 45 h 258"/>
                <a:gd name="T108" fmla="*/ 242 w 338"/>
                <a:gd name="T109" fmla="*/ 74 h 258"/>
                <a:gd name="T110" fmla="*/ 238 w 338"/>
                <a:gd name="T111" fmla="*/ 69 h 258"/>
                <a:gd name="T112" fmla="*/ 183 w 338"/>
                <a:gd name="T113" fmla="*/ 0 h 258"/>
                <a:gd name="T114" fmla="*/ 222 w 338"/>
                <a:gd name="T115" fmla="*/ 15 h 258"/>
                <a:gd name="T116" fmla="*/ 183 w 338"/>
                <a:gd name="T117" fmla="*/ 9 h 258"/>
                <a:gd name="T118" fmla="*/ 178 w 338"/>
                <a:gd name="T119" fmla="*/ 5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8" h="258">
                  <a:moveTo>
                    <a:pt x="166" y="233"/>
                  </a:moveTo>
                  <a:cubicBezTo>
                    <a:pt x="164" y="232"/>
                    <a:pt x="164" y="229"/>
                    <a:pt x="165" y="227"/>
                  </a:cubicBezTo>
                  <a:cubicBezTo>
                    <a:pt x="166" y="225"/>
                    <a:pt x="169" y="224"/>
                    <a:pt x="171" y="226"/>
                  </a:cubicBezTo>
                  <a:cubicBezTo>
                    <a:pt x="181" y="231"/>
                    <a:pt x="192" y="236"/>
                    <a:pt x="203" y="240"/>
                  </a:cubicBezTo>
                  <a:cubicBezTo>
                    <a:pt x="206" y="241"/>
                    <a:pt x="207" y="243"/>
                    <a:pt x="206" y="245"/>
                  </a:cubicBezTo>
                  <a:cubicBezTo>
                    <a:pt x="205" y="248"/>
                    <a:pt x="203" y="249"/>
                    <a:pt x="200" y="248"/>
                  </a:cubicBezTo>
                  <a:cubicBezTo>
                    <a:pt x="195" y="247"/>
                    <a:pt x="190" y="245"/>
                    <a:pt x="186" y="243"/>
                  </a:cubicBezTo>
                  <a:cubicBezTo>
                    <a:pt x="179" y="240"/>
                    <a:pt x="172" y="237"/>
                    <a:pt x="166" y="233"/>
                  </a:cubicBezTo>
                  <a:close/>
                  <a:moveTo>
                    <a:pt x="227" y="250"/>
                  </a:moveTo>
                  <a:cubicBezTo>
                    <a:pt x="227" y="248"/>
                    <a:pt x="229" y="246"/>
                    <a:pt x="232" y="246"/>
                  </a:cubicBezTo>
                  <a:cubicBezTo>
                    <a:pt x="243" y="248"/>
                    <a:pt x="255" y="249"/>
                    <a:pt x="267" y="249"/>
                  </a:cubicBezTo>
                  <a:cubicBezTo>
                    <a:pt x="270" y="249"/>
                    <a:pt x="272" y="251"/>
                    <a:pt x="272" y="254"/>
                  </a:cubicBezTo>
                  <a:cubicBezTo>
                    <a:pt x="272" y="256"/>
                    <a:pt x="270" y="258"/>
                    <a:pt x="267" y="258"/>
                  </a:cubicBezTo>
                  <a:cubicBezTo>
                    <a:pt x="255" y="258"/>
                    <a:pt x="242" y="257"/>
                    <a:pt x="231" y="255"/>
                  </a:cubicBezTo>
                  <a:cubicBezTo>
                    <a:pt x="230" y="255"/>
                    <a:pt x="230" y="255"/>
                    <a:pt x="229" y="255"/>
                  </a:cubicBezTo>
                  <a:cubicBezTo>
                    <a:pt x="228" y="254"/>
                    <a:pt x="226" y="252"/>
                    <a:pt x="227" y="250"/>
                  </a:cubicBezTo>
                  <a:close/>
                  <a:moveTo>
                    <a:pt x="141" y="215"/>
                  </a:moveTo>
                  <a:cubicBezTo>
                    <a:pt x="132" y="206"/>
                    <a:pt x="125" y="196"/>
                    <a:pt x="118" y="185"/>
                  </a:cubicBezTo>
                  <a:cubicBezTo>
                    <a:pt x="117" y="183"/>
                    <a:pt x="118" y="181"/>
                    <a:pt x="120" y="179"/>
                  </a:cubicBezTo>
                  <a:cubicBezTo>
                    <a:pt x="122" y="178"/>
                    <a:pt x="125" y="179"/>
                    <a:pt x="126" y="181"/>
                  </a:cubicBezTo>
                  <a:cubicBezTo>
                    <a:pt x="132" y="191"/>
                    <a:pt x="139" y="200"/>
                    <a:pt x="148" y="208"/>
                  </a:cubicBezTo>
                  <a:cubicBezTo>
                    <a:pt x="150" y="210"/>
                    <a:pt x="150" y="213"/>
                    <a:pt x="148" y="214"/>
                  </a:cubicBezTo>
                  <a:cubicBezTo>
                    <a:pt x="147" y="216"/>
                    <a:pt x="145" y="216"/>
                    <a:pt x="143" y="216"/>
                  </a:cubicBezTo>
                  <a:cubicBezTo>
                    <a:pt x="142" y="215"/>
                    <a:pt x="142" y="215"/>
                    <a:pt x="141" y="215"/>
                  </a:cubicBezTo>
                  <a:close/>
                  <a:moveTo>
                    <a:pt x="293" y="253"/>
                  </a:moveTo>
                  <a:cubicBezTo>
                    <a:pt x="293" y="251"/>
                    <a:pt x="295" y="248"/>
                    <a:pt x="297" y="248"/>
                  </a:cubicBezTo>
                  <a:cubicBezTo>
                    <a:pt x="318" y="246"/>
                    <a:pt x="332" y="243"/>
                    <a:pt x="332" y="243"/>
                  </a:cubicBezTo>
                  <a:cubicBezTo>
                    <a:pt x="335" y="242"/>
                    <a:pt x="337" y="244"/>
                    <a:pt x="338" y="246"/>
                  </a:cubicBezTo>
                  <a:cubicBezTo>
                    <a:pt x="338" y="249"/>
                    <a:pt x="337" y="251"/>
                    <a:pt x="335" y="252"/>
                  </a:cubicBezTo>
                  <a:cubicBezTo>
                    <a:pt x="334" y="252"/>
                    <a:pt x="320" y="255"/>
                    <a:pt x="298" y="257"/>
                  </a:cubicBezTo>
                  <a:cubicBezTo>
                    <a:pt x="297" y="257"/>
                    <a:pt x="296" y="257"/>
                    <a:pt x="296" y="257"/>
                  </a:cubicBezTo>
                  <a:cubicBezTo>
                    <a:pt x="294" y="256"/>
                    <a:pt x="293" y="255"/>
                    <a:pt x="293" y="253"/>
                  </a:cubicBezTo>
                  <a:close/>
                  <a:moveTo>
                    <a:pt x="105" y="157"/>
                  </a:moveTo>
                  <a:cubicBezTo>
                    <a:pt x="103" y="153"/>
                    <a:pt x="102" y="148"/>
                    <a:pt x="101" y="144"/>
                  </a:cubicBezTo>
                  <a:cubicBezTo>
                    <a:pt x="99" y="139"/>
                    <a:pt x="98" y="134"/>
                    <a:pt x="97" y="129"/>
                  </a:cubicBezTo>
                  <a:cubicBezTo>
                    <a:pt x="91" y="126"/>
                    <a:pt x="85" y="122"/>
                    <a:pt x="79" y="118"/>
                  </a:cubicBezTo>
                  <a:cubicBezTo>
                    <a:pt x="77" y="116"/>
                    <a:pt x="77" y="113"/>
                    <a:pt x="78" y="111"/>
                  </a:cubicBezTo>
                  <a:cubicBezTo>
                    <a:pt x="79" y="109"/>
                    <a:pt x="82" y="109"/>
                    <a:pt x="84" y="110"/>
                  </a:cubicBezTo>
                  <a:cubicBezTo>
                    <a:pt x="88" y="113"/>
                    <a:pt x="92" y="116"/>
                    <a:pt x="97" y="118"/>
                  </a:cubicBezTo>
                  <a:cubicBezTo>
                    <a:pt x="97" y="117"/>
                    <a:pt x="98" y="116"/>
                    <a:pt x="100" y="116"/>
                  </a:cubicBezTo>
                  <a:cubicBezTo>
                    <a:pt x="102" y="116"/>
                    <a:pt x="105" y="118"/>
                    <a:pt x="105" y="120"/>
                  </a:cubicBezTo>
                  <a:cubicBezTo>
                    <a:pt x="105" y="121"/>
                    <a:pt x="105" y="122"/>
                    <a:pt x="105" y="123"/>
                  </a:cubicBezTo>
                  <a:cubicBezTo>
                    <a:pt x="109" y="124"/>
                    <a:pt x="112" y="126"/>
                    <a:pt x="115" y="127"/>
                  </a:cubicBezTo>
                  <a:cubicBezTo>
                    <a:pt x="117" y="128"/>
                    <a:pt x="119" y="130"/>
                    <a:pt x="118" y="133"/>
                  </a:cubicBezTo>
                  <a:cubicBezTo>
                    <a:pt x="117" y="135"/>
                    <a:pt x="114" y="136"/>
                    <a:pt x="112" y="135"/>
                  </a:cubicBezTo>
                  <a:cubicBezTo>
                    <a:pt x="111" y="135"/>
                    <a:pt x="109" y="134"/>
                    <a:pt x="108" y="134"/>
                  </a:cubicBezTo>
                  <a:cubicBezTo>
                    <a:pt x="108" y="136"/>
                    <a:pt x="109" y="139"/>
                    <a:pt x="110" y="141"/>
                  </a:cubicBezTo>
                  <a:cubicBezTo>
                    <a:pt x="111" y="146"/>
                    <a:pt x="112" y="150"/>
                    <a:pt x="114" y="154"/>
                  </a:cubicBezTo>
                  <a:cubicBezTo>
                    <a:pt x="114" y="157"/>
                    <a:pt x="113" y="159"/>
                    <a:pt x="111" y="160"/>
                  </a:cubicBezTo>
                  <a:cubicBezTo>
                    <a:pt x="110" y="160"/>
                    <a:pt x="109" y="160"/>
                    <a:pt x="108" y="160"/>
                  </a:cubicBezTo>
                  <a:cubicBezTo>
                    <a:pt x="106" y="160"/>
                    <a:pt x="105" y="159"/>
                    <a:pt x="105" y="157"/>
                  </a:cubicBezTo>
                  <a:close/>
                  <a:moveTo>
                    <a:pt x="138" y="137"/>
                  </a:moveTo>
                  <a:cubicBezTo>
                    <a:pt x="139" y="135"/>
                    <a:pt x="141" y="133"/>
                    <a:pt x="143" y="133"/>
                  </a:cubicBezTo>
                  <a:cubicBezTo>
                    <a:pt x="155" y="135"/>
                    <a:pt x="167" y="134"/>
                    <a:pt x="178" y="131"/>
                  </a:cubicBezTo>
                  <a:cubicBezTo>
                    <a:pt x="180" y="130"/>
                    <a:pt x="183" y="132"/>
                    <a:pt x="183" y="134"/>
                  </a:cubicBezTo>
                  <a:cubicBezTo>
                    <a:pt x="184" y="137"/>
                    <a:pt x="182" y="139"/>
                    <a:pt x="180" y="140"/>
                  </a:cubicBezTo>
                  <a:cubicBezTo>
                    <a:pt x="168" y="143"/>
                    <a:pt x="155" y="144"/>
                    <a:pt x="142" y="142"/>
                  </a:cubicBezTo>
                  <a:cubicBezTo>
                    <a:pt x="142" y="142"/>
                    <a:pt x="142" y="142"/>
                    <a:pt x="141" y="142"/>
                  </a:cubicBezTo>
                  <a:cubicBezTo>
                    <a:pt x="139" y="141"/>
                    <a:pt x="138" y="139"/>
                    <a:pt x="138" y="137"/>
                  </a:cubicBezTo>
                  <a:close/>
                  <a:moveTo>
                    <a:pt x="55" y="98"/>
                  </a:moveTo>
                  <a:cubicBezTo>
                    <a:pt x="47" y="89"/>
                    <a:pt x="39" y="80"/>
                    <a:pt x="32" y="69"/>
                  </a:cubicBezTo>
                  <a:cubicBezTo>
                    <a:pt x="30" y="67"/>
                    <a:pt x="31" y="65"/>
                    <a:pt x="33" y="63"/>
                  </a:cubicBezTo>
                  <a:cubicBezTo>
                    <a:pt x="35" y="62"/>
                    <a:pt x="38" y="62"/>
                    <a:pt x="39" y="64"/>
                  </a:cubicBezTo>
                  <a:cubicBezTo>
                    <a:pt x="46" y="74"/>
                    <a:pt x="54" y="83"/>
                    <a:pt x="62" y="91"/>
                  </a:cubicBezTo>
                  <a:cubicBezTo>
                    <a:pt x="64" y="93"/>
                    <a:pt x="64" y="96"/>
                    <a:pt x="62" y="98"/>
                  </a:cubicBezTo>
                  <a:cubicBezTo>
                    <a:pt x="60" y="99"/>
                    <a:pt x="59" y="99"/>
                    <a:pt x="57" y="99"/>
                  </a:cubicBezTo>
                  <a:cubicBezTo>
                    <a:pt x="56" y="98"/>
                    <a:pt x="56" y="98"/>
                    <a:pt x="55" y="98"/>
                  </a:cubicBezTo>
                  <a:close/>
                  <a:moveTo>
                    <a:pt x="94" y="90"/>
                  </a:moveTo>
                  <a:cubicBezTo>
                    <a:pt x="95" y="77"/>
                    <a:pt x="98" y="65"/>
                    <a:pt x="102" y="55"/>
                  </a:cubicBezTo>
                  <a:cubicBezTo>
                    <a:pt x="103" y="54"/>
                    <a:pt x="103" y="54"/>
                    <a:pt x="103" y="54"/>
                  </a:cubicBezTo>
                  <a:cubicBezTo>
                    <a:pt x="104" y="51"/>
                    <a:pt x="106" y="50"/>
                    <a:pt x="109" y="51"/>
                  </a:cubicBezTo>
                  <a:cubicBezTo>
                    <a:pt x="109" y="51"/>
                    <a:pt x="109" y="51"/>
                    <a:pt x="109" y="51"/>
                  </a:cubicBezTo>
                  <a:cubicBezTo>
                    <a:pt x="111" y="52"/>
                    <a:pt x="112" y="55"/>
                    <a:pt x="111" y="57"/>
                  </a:cubicBezTo>
                  <a:cubicBezTo>
                    <a:pt x="111" y="58"/>
                    <a:pt x="111" y="58"/>
                    <a:pt x="111" y="58"/>
                  </a:cubicBezTo>
                  <a:cubicBezTo>
                    <a:pt x="107" y="68"/>
                    <a:pt x="104" y="79"/>
                    <a:pt x="103" y="91"/>
                  </a:cubicBezTo>
                  <a:cubicBezTo>
                    <a:pt x="103" y="93"/>
                    <a:pt x="101" y="95"/>
                    <a:pt x="99" y="95"/>
                  </a:cubicBezTo>
                  <a:cubicBezTo>
                    <a:pt x="98" y="95"/>
                    <a:pt x="98" y="95"/>
                    <a:pt x="97" y="95"/>
                  </a:cubicBezTo>
                  <a:cubicBezTo>
                    <a:pt x="95" y="94"/>
                    <a:pt x="94" y="92"/>
                    <a:pt x="94" y="90"/>
                  </a:cubicBezTo>
                  <a:close/>
                  <a:moveTo>
                    <a:pt x="203" y="126"/>
                  </a:moveTo>
                  <a:cubicBezTo>
                    <a:pt x="201" y="124"/>
                    <a:pt x="202" y="121"/>
                    <a:pt x="204" y="120"/>
                  </a:cubicBezTo>
                  <a:cubicBezTo>
                    <a:pt x="214" y="113"/>
                    <a:pt x="222" y="105"/>
                    <a:pt x="228" y="95"/>
                  </a:cubicBezTo>
                  <a:cubicBezTo>
                    <a:pt x="229" y="93"/>
                    <a:pt x="232" y="93"/>
                    <a:pt x="234" y="94"/>
                  </a:cubicBezTo>
                  <a:cubicBezTo>
                    <a:pt x="236" y="95"/>
                    <a:pt x="237" y="98"/>
                    <a:pt x="236" y="100"/>
                  </a:cubicBezTo>
                  <a:cubicBezTo>
                    <a:pt x="229" y="111"/>
                    <a:pt x="220" y="120"/>
                    <a:pt x="209" y="127"/>
                  </a:cubicBezTo>
                  <a:cubicBezTo>
                    <a:pt x="208" y="128"/>
                    <a:pt x="206" y="128"/>
                    <a:pt x="205" y="128"/>
                  </a:cubicBezTo>
                  <a:cubicBezTo>
                    <a:pt x="204" y="127"/>
                    <a:pt x="203" y="127"/>
                    <a:pt x="203" y="126"/>
                  </a:cubicBezTo>
                  <a:close/>
                  <a:moveTo>
                    <a:pt x="15" y="44"/>
                  </a:moveTo>
                  <a:cubicBezTo>
                    <a:pt x="10" y="35"/>
                    <a:pt x="6" y="26"/>
                    <a:pt x="1" y="17"/>
                  </a:cubicBezTo>
                  <a:cubicBezTo>
                    <a:pt x="0" y="14"/>
                    <a:pt x="1" y="12"/>
                    <a:pt x="4" y="11"/>
                  </a:cubicBezTo>
                  <a:cubicBezTo>
                    <a:pt x="6" y="10"/>
                    <a:pt x="9" y="11"/>
                    <a:pt x="10" y="13"/>
                  </a:cubicBezTo>
                  <a:cubicBezTo>
                    <a:pt x="14" y="22"/>
                    <a:pt x="18" y="31"/>
                    <a:pt x="23" y="39"/>
                  </a:cubicBezTo>
                  <a:cubicBezTo>
                    <a:pt x="24" y="41"/>
                    <a:pt x="23" y="44"/>
                    <a:pt x="21" y="45"/>
                  </a:cubicBezTo>
                  <a:cubicBezTo>
                    <a:pt x="20" y="46"/>
                    <a:pt x="19" y="46"/>
                    <a:pt x="17" y="46"/>
                  </a:cubicBezTo>
                  <a:cubicBezTo>
                    <a:pt x="16" y="45"/>
                    <a:pt x="16" y="44"/>
                    <a:pt x="15" y="44"/>
                  </a:cubicBezTo>
                  <a:close/>
                  <a:moveTo>
                    <a:pt x="120" y="34"/>
                  </a:moveTo>
                  <a:cubicBezTo>
                    <a:pt x="119" y="32"/>
                    <a:pt x="118" y="29"/>
                    <a:pt x="120" y="27"/>
                  </a:cubicBezTo>
                  <a:cubicBezTo>
                    <a:pt x="129" y="18"/>
                    <a:pt x="140" y="11"/>
                    <a:pt x="152" y="6"/>
                  </a:cubicBezTo>
                  <a:cubicBezTo>
                    <a:pt x="154" y="5"/>
                    <a:pt x="157" y="7"/>
                    <a:pt x="158" y="9"/>
                  </a:cubicBezTo>
                  <a:cubicBezTo>
                    <a:pt x="159" y="11"/>
                    <a:pt x="157" y="14"/>
                    <a:pt x="155" y="15"/>
                  </a:cubicBezTo>
                  <a:cubicBezTo>
                    <a:pt x="144" y="19"/>
                    <a:pt x="135" y="25"/>
                    <a:pt x="127" y="33"/>
                  </a:cubicBezTo>
                  <a:cubicBezTo>
                    <a:pt x="125" y="35"/>
                    <a:pt x="123" y="35"/>
                    <a:pt x="122" y="35"/>
                  </a:cubicBezTo>
                  <a:cubicBezTo>
                    <a:pt x="121" y="34"/>
                    <a:pt x="121" y="34"/>
                    <a:pt x="120" y="34"/>
                  </a:cubicBezTo>
                  <a:close/>
                  <a:moveTo>
                    <a:pt x="238" y="69"/>
                  </a:moveTo>
                  <a:cubicBezTo>
                    <a:pt x="239" y="62"/>
                    <a:pt x="239" y="54"/>
                    <a:pt x="238" y="47"/>
                  </a:cubicBezTo>
                  <a:cubicBezTo>
                    <a:pt x="237" y="43"/>
                    <a:pt x="236" y="39"/>
                    <a:pt x="234" y="36"/>
                  </a:cubicBezTo>
                  <a:cubicBezTo>
                    <a:pt x="233" y="34"/>
                    <a:pt x="234" y="31"/>
                    <a:pt x="237" y="30"/>
                  </a:cubicBezTo>
                  <a:cubicBezTo>
                    <a:pt x="239" y="29"/>
                    <a:pt x="242" y="30"/>
                    <a:pt x="243" y="32"/>
                  </a:cubicBezTo>
                  <a:cubicBezTo>
                    <a:pt x="245" y="36"/>
                    <a:pt x="246" y="41"/>
                    <a:pt x="247" y="45"/>
                  </a:cubicBezTo>
                  <a:cubicBezTo>
                    <a:pt x="248" y="54"/>
                    <a:pt x="248" y="62"/>
                    <a:pt x="247" y="70"/>
                  </a:cubicBezTo>
                  <a:cubicBezTo>
                    <a:pt x="246" y="73"/>
                    <a:pt x="244" y="75"/>
                    <a:pt x="242" y="74"/>
                  </a:cubicBezTo>
                  <a:cubicBezTo>
                    <a:pt x="241" y="74"/>
                    <a:pt x="241" y="74"/>
                    <a:pt x="241" y="74"/>
                  </a:cubicBezTo>
                  <a:cubicBezTo>
                    <a:pt x="239" y="73"/>
                    <a:pt x="237" y="71"/>
                    <a:pt x="238" y="69"/>
                  </a:cubicBezTo>
                  <a:close/>
                  <a:moveTo>
                    <a:pt x="178" y="5"/>
                  </a:moveTo>
                  <a:cubicBezTo>
                    <a:pt x="178" y="2"/>
                    <a:pt x="180" y="0"/>
                    <a:pt x="183" y="0"/>
                  </a:cubicBezTo>
                  <a:cubicBezTo>
                    <a:pt x="196" y="0"/>
                    <a:pt x="210" y="3"/>
                    <a:pt x="220" y="9"/>
                  </a:cubicBezTo>
                  <a:cubicBezTo>
                    <a:pt x="222" y="10"/>
                    <a:pt x="223" y="13"/>
                    <a:pt x="222" y="15"/>
                  </a:cubicBezTo>
                  <a:cubicBezTo>
                    <a:pt x="221" y="17"/>
                    <a:pt x="218" y="18"/>
                    <a:pt x="216" y="17"/>
                  </a:cubicBezTo>
                  <a:cubicBezTo>
                    <a:pt x="207" y="12"/>
                    <a:pt x="195" y="9"/>
                    <a:pt x="183" y="9"/>
                  </a:cubicBezTo>
                  <a:cubicBezTo>
                    <a:pt x="182" y="9"/>
                    <a:pt x="182" y="9"/>
                    <a:pt x="181" y="9"/>
                  </a:cubicBezTo>
                  <a:cubicBezTo>
                    <a:pt x="180" y="8"/>
                    <a:pt x="178" y="7"/>
                    <a:pt x="178" y="5"/>
                  </a:cubicBez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 name="Freeform 16">
              <a:extLst>
                <a:ext uri="{FF2B5EF4-FFF2-40B4-BE49-F238E27FC236}">
                  <a16:creationId xmlns:a16="http://schemas.microsoft.com/office/drawing/2014/main" id="{652ACF39-DE43-4220-ABC5-B76B2E87293A}"/>
                </a:ext>
              </a:extLst>
            </p:cNvPr>
            <p:cNvSpPr>
              <a:spLocks noEditPoints="1"/>
            </p:cNvSpPr>
            <p:nvPr/>
          </p:nvSpPr>
          <p:spPr bwMode="auto">
            <a:xfrm>
              <a:off x="7337425" y="1739900"/>
              <a:ext cx="403225" cy="558800"/>
            </a:xfrm>
            <a:custGeom>
              <a:avLst/>
              <a:gdLst>
                <a:gd name="T0" fmla="*/ 25 w 254"/>
                <a:gd name="T1" fmla="*/ 178 h 352"/>
                <a:gd name="T2" fmla="*/ 15 w 254"/>
                <a:gd name="T3" fmla="*/ 217 h 352"/>
                <a:gd name="T4" fmla="*/ 6 w 254"/>
                <a:gd name="T5" fmla="*/ 215 h 352"/>
                <a:gd name="T6" fmla="*/ 19 w 254"/>
                <a:gd name="T7" fmla="*/ 180 h 352"/>
                <a:gd name="T8" fmla="*/ 10 w 254"/>
                <a:gd name="T9" fmla="*/ 246 h 352"/>
                <a:gd name="T10" fmla="*/ 5 w 254"/>
                <a:gd name="T11" fmla="*/ 286 h 352"/>
                <a:gd name="T12" fmla="*/ 1 w 254"/>
                <a:gd name="T13" fmla="*/ 245 h 352"/>
                <a:gd name="T14" fmla="*/ 6 w 254"/>
                <a:gd name="T15" fmla="*/ 241 h 352"/>
                <a:gd name="T16" fmla="*/ 64 w 254"/>
                <a:gd name="T17" fmla="*/ 128 h 352"/>
                <a:gd name="T18" fmla="*/ 69 w 254"/>
                <a:gd name="T19" fmla="*/ 136 h 352"/>
                <a:gd name="T20" fmla="*/ 37 w 254"/>
                <a:gd name="T21" fmla="*/ 160 h 352"/>
                <a:gd name="T22" fmla="*/ 36 w 254"/>
                <a:gd name="T23" fmla="*/ 154 h 352"/>
                <a:gd name="T24" fmla="*/ 13 w 254"/>
                <a:gd name="T25" fmla="*/ 311 h 352"/>
                <a:gd name="T26" fmla="*/ 17 w 254"/>
                <a:gd name="T27" fmla="*/ 352 h 352"/>
                <a:gd name="T28" fmla="*/ 4 w 254"/>
                <a:gd name="T29" fmla="*/ 313 h 352"/>
                <a:gd name="T30" fmla="*/ 8 w 254"/>
                <a:gd name="T31" fmla="*/ 307 h 352"/>
                <a:gd name="T32" fmla="*/ 104 w 254"/>
                <a:gd name="T33" fmla="*/ 108 h 352"/>
                <a:gd name="T34" fmla="*/ 129 w 254"/>
                <a:gd name="T35" fmla="*/ 85 h 352"/>
                <a:gd name="T36" fmla="*/ 136 w 254"/>
                <a:gd name="T37" fmla="*/ 90 h 352"/>
                <a:gd name="T38" fmla="*/ 131 w 254"/>
                <a:gd name="T39" fmla="*/ 106 h 352"/>
                <a:gd name="T40" fmla="*/ 125 w 254"/>
                <a:gd name="T41" fmla="*/ 112 h 352"/>
                <a:gd name="T42" fmla="*/ 116 w 254"/>
                <a:gd name="T43" fmla="*/ 125 h 352"/>
                <a:gd name="T44" fmla="*/ 115 w 254"/>
                <a:gd name="T45" fmla="*/ 115 h 352"/>
                <a:gd name="T46" fmla="*/ 94 w 254"/>
                <a:gd name="T47" fmla="*/ 122 h 352"/>
                <a:gd name="T48" fmla="*/ 88 w 254"/>
                <a:gd name="T49" fmla="*/ 116 h 352"/>
                <a:gd name="T50" fmla="*/ 113 w 254"/>
                <a:gd name="T51" fmla="*/ 146 h 352"/>
                <a:gd name="T52" fmla="*/ 122 w 254"/>
                <a:gd name="T53" fmla="*/ 184 h 352"/>
                <a:gd name="T54" fmla="*/ 113 w 254"/>
                <a:gd name="T55" fmla="*/ 187 h 352"/>
                <a:gd name="T56" fmla="*/ 108 w 254"/>
                <a:gd name="T57" fmla="*/ 149 h 352"/>
                <a:gd name="T58" fmla="*/ 147 w 254"/>
                <a:gd name="T59" fmla="*/ 60 h 352"/>
                <a:gd name="T60" fmla="*/ 180 w 254"/>
                <a:gd name="T61" fmla="*/ 35 h 352"/>
                <a:gd name="T62" fmla="*/ 154 w 254"/>
                <a:gd name="T63" fmla="*/ 66 h 352"/>
                <a:gd name="T64" fmla="*/ 146 w 254"/>
                <a:gd name="T65" fmla="*/ 62 h 352"/>
                <a:gd name="T66" fmla="*/ 157 w 254"/>
                <a:gd name="T67" fmla="*/ 99 h 352"/>
                <a:gd name="T68" fmla="*/ 194 w 254"/>
                <a:gd name="T69" fmla="*/ 104 h 352"/>
                <a:gd name="T70" fmla="*/ 197 w 254"/>
                <a:gd name="T71" fmla="*/ 110 h 352"/>
                <a:gd name="T72" fmla="*/ 190 w 254"/>
                <a:gd name="T73" fmla="*/ 113 h 352"/>
                <a:gd name="T74" fmla="*/ 152 w 254"/>
                <a:gd name="T75" fmla="*/ 103 h 352"/>
                <a:gd name="T76" fmla="*/ 157 w 254"/>
                <a:gd name="T77" fmla="*/ 99 h 352"/>
                <a:gd name="T78" fmla="*/ 135 w 254"/>
                <a:gd name="T79" fmla="*/ 210 h 352"/>
                <a:gd name="T80" fmla="*/ 162 w 254"/>
                <a:gd name="T81" fmla="*/ 238 h 352"/>
                <a:gd name="T82" fmla="*/ 128 w 254"/>
                <a:gd name="T83" fmla="*/ 215 h 352"/>
                <a:gd name="T84" fmla="*/ 129 w 254"/>
                <a:gd name="T85" fmla="*/ 209 h 352"/>
                <a:gd name="T86" fmla="*/ 224 w 254"/>
                <a:gd name="T87" fmla="*/ 1 h 352"/>
                <a:gd name="T88" fmla="*/ 229 w 254"/>
                <a:gd name="T89" fmla="*/ 9 h 352"/>
                <a:gd name="T90" fmla="*/ 197 w 254"/>
                <a:gd name="T91" fmla="*/ 23 h 352"/>
                <a:gd name="T92" fmla="*/ 198 w 254"/>
                <a:gd name="T93" fmla="*/ 16 h 352"/>
                <a:gd name="T94" fmla="*/ 222 w 254"/>
                <a:gd name="T95" fmla="*/ 120 h 352"/>
                <a:gd name="T96" fmla="*/ 242 w 254"/>
                <a:gd name="T97" fmla="*/ 156 h 352"/>
                <a:gd name="T98" fmla="*/ 216 w 254"/>
                <a:gd name="T99" fmla="*/ 127 h 352"/>
                <a:gd name="T100" fmla="*/ 215 w 254"/>
                <a:gd name="T101" fmla="*/ 121 h 352"/>
                <a:gd name="T102" fmla="*/ 210 w 254"/>
                <a:gd name="T103" fmla="*/ 239 h 352"/>
                <a:gd name="T104" fmla="*/ 226 w 254"/>
                <a:gd name="T105" fmla="*/ 237 h 352"/>
                <a:gd name="T106" fmla="*/ 212 w 254"/>
                <a:gd name="T107" fmla="*/ 247 h 352"/>
                <a:gd name="T108" fmla="*/ 183 w 254"/>
                <a:gd name="T109" fmla="*/ 244 h 352"/>
                <a:gd name="T110" fmla="*/ 188 w 254"/>
                <a:gd name="T111" fmla="*/ 240 h 352"/>
                <a:gd name="T112" fmla="*/ 253 w 254"/>
                <a:gd name="T113" fmla="*/ 181 h 352"/>
                <a:gd name="T114" fmla="*/ 241 w 254"/>
                <a:gd name="T115" fmla="*/ 221 h 352"/>
                <a:gd name="T116" fmla="*/ 244 w 254"/>
                <a:gd name="T117" fmla="*/ 182 h 352"/>
                <a:gd name="T118" fmla="*/ 248 w 254"/>
                <a:gd name="T119" fmla="*/ 17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4" h="352">
                  <a:moveTo>
                    <a:pt x="19" y="180"/>
                  </a:moveTo>
                  <a:cubicBezTo>
                    <a:pt x="20" y="178"/>
                    <a:pt x="23" y="177"/>
                    <a:pt x="25" y="178"/>
                  </a:cubicBezTo>
                  <a:cubicBezTo>
                    <a:pt x="27" y="179"/>
                    <a:pt x="28" y="182"/>
                    <a:pt x="27" y="184"/>
                  </a:cubicBezTo>
                  <a:cubicBezTo>
                    <a:pt x="22" y="194"/>
                    <a:pt x="18" y="205"/>
                    <a:pt x="15" y="217"/>
                  </a:cubicBezTo>
                  <a:cubicBezTo>
                    <a:pt x="14" y="219"/>
                    <a:pt x="12" y="221"/>
                    <a:pt x="9" y="220"/>
                  </a:cubicBezTo>
                  <a:cubicBezTo>
                    <a:pt x="7" y="220"/>
                    <a:pt x="6" y="217"/>
                    <a:pt x="6" y="215"/>
                  </a:cubicBezTo>
                  <a:cubicBezTo>
                    <a:pt x="7" y="210"/>
                    <a:pt x="9" y="204"/>
                    <a:pt x="11" y="200"/>
                  </a:cubicBezTo>
                  <a:cubicBezTo>
                    <a:pt x="13" y="193"/>
                    <a:pt x="16" y="186"/>
                    <a:pt x="19" y="180"/>
                  </a:cubicBezTo>
                  <a:close/>
                  <a:moveTo>
                    <a:pt x="6" y="241"/>
                  </a:moveTo>
                  <a:cubicBezTo>
                    <a:pt x="9" y="241"/>
                    <a:pt x="10" y="244"/>
                    <a:pt x="10" y="246"/>
                  </a:cubicBezTo>
                  <a:cubicBezTo>
                    <a:pt x="9" y="257"/>
                    <a:pt x="9" y="269"/>
                    <a:pt x="10" y="282"/>
                  </a:cubicBezTo>
                  <a:cubicBezTo>
                    <a:pt x="10" y="284"/>
                    <a:pt x="8" y="286"/>
                    <a:pt x="5" y="286"/>
                  </a:cubicBezTo>
                  <a:cubicBezTo>
                    <a:pt x="3" y="287"/>
                    <a:pt x="1" y="285"/>
                    <a:pt x="1" y="282"/>
                  </a:cubicBezTo>
                  <a:cubicBezTo>
                    <a:pt x="0" y="269"/>
                    <a:pt x="0" y="257"/>
                    <a:pt x="1" y="245"/>
                  </a:cubicBezTo>
                  <a:cubicBezTo>
                    <a:pt x="1" y="245"/>
                    <a:pt x="1" y="244"/>
                    <a:pt x="1" y="244"/>
                  </a:cubicBezTo>
                  <a:cubicBezTo>
                    <a:pt x="2" y="242"/>
                    <a:pt x="4" y="241"/>
                    <a:pt x="6" y="241"/>
                  </a:cubicBezTo>
                  <a:close/>
                  <a:moveTo>
                    <a:pt x="36" y="154"/>
                  </a:moveTo>
                  <a:cubicBezTo>
                    <a:pt x="44" y="144"/>
                    <a:pt x="53" y="136"/>
                    <a:pt x="64" y="128"/>
                  </a:cubicBezTo>
                  <a:cubicBezTo>
                    <a:pt x="66" y="127"/>
                    <a:pt x="68" y="128"/>
                    <a:pt x="70" y="130"/>
                  </a:cubicBezTo>
                  <a:cubicBezTo>
                    <a:pt x="71" y="132"/>
                    <a:pt x="71" y="135"/>
                    <a:pt x="69" y="136"/>
                  </a:cubicBezTo>
                  <a:cubicBezTo>
                    <a:pt x="59" y="143"/>
                    <a:pt x="50" y="151"/>
                    <a:pt x="43" y="159"/>
                  </a:cubicBezTo>
                  <a:cubicBezTo>
                    <a:pt x="41" y="161"/>
                    <a:pt x="38" y="162"/>
                    <a:pt x="37" y="160"/>
                  </a:cubicBezTo>
                  <a:cubicBezTo>
                    <a:pt x="35" y="159"/>
                    <a:pt x="35" y="157"/>
                    <a:pt x="35" y="155"/>
                  </a:cubicBezTo>
                  <a:cubicBezTo>
                    <a:pt x="35" y="155"/>
                    <a:pt x="36" y="154"/>
                    <a:pt x="36" y="154"/>
                  </a:cubicBezTo>
                  <a:close/>
                  <a:moveTo>
                    <a:pt x="8" y="307"/>
                  </a:moveTo>
                  <a:cubicBezTo>
                    <a:pt x="10" y="307"/>
                    <a:pt x="12" y="309"/>
                    <a:pt x="13" y="311"/>
                  </a:cubicBezTo>
                  <a:cubicBezTo>
                    <a:pt x="16" y="332"/>
                    <a:pt x="20" y="346"/>
                    <a:pt x="20" y="346"/>
                  </a:cubicBezTo>
                  <a:cubicBezTo>
                    <a:pt x="21" y="348"/>
                    <a:pt x="20" y="351"/>
                    <a:pt x="17" y="352"/>
                  </a:cubicBezTo>
                  <a:cubicBezTo>
                    <a:pt x="15" y="352"/>
                    <a:pt x="12" y="351"/>
                    <a:pt x="12" y="349"/>
                  </a:cubicBezTo>
                  <a:cubicBezTo>
                    <a:pt x="11" y="348"/>
                    <a:pt x="7" y="334"/>
                    <a:pt x="4" y="313"/>
                  </a:cubicBezTo>
                  <a:cubicBezTo>
                    <a:pt x="4" y="312"/>
                    <a:pt x="4" y="311"/>
                    <a:pt x="4" y="310"/>
                  </a:cubicBezTo>
                  <a:cubicBezTo>
                    <a:pt x="4" y="309"/>
                    <a:pt x="6" y="308"/>
                    <a:pt x="8" y="307"/>
                  </a:cubicBezTo>
                  <a:close/>
                  <a:moveTo>
                    <a:pt x="91" y="114"/>
                  </a:moveTo>
                  <a:cubicBezTo>
                    <a:pt x="95" y="112"/>
                    <a:pt x="99" y="110"/>
                    <a:pt x="104" y="108"/>
                  </a:cubicBezTo>
                  <a:cubicBezTo>
                    <a:pt x="109" y="107"/>
                    <a:pt x="114" y="105"/>
                    <a:pt x="119" y="104"/>
                  </a:cubicBezTo>
                  <a:cubicBezTo>
                    <a:pt x="122" y="98"/>
                    <a:pt x="125" y="91"/>
                    <a:pt x="129" y="85"/>
                  </a:cubicBezTo>
                  <a:cubicBezTo>
                    <a:pt x="130" y="83"/>
                    <a:pt x="133" y="82"/>
                    <a:pt x="135" y="84"/>
                  </a:cubicBezTo>
                  <a:cubicBezTo>
                    <a:pt x="137" y="85"/>
                    <a:pt x="138" y="88"/>
                    <a:pt x="136" y="90"/>
                  </a:cubicBezTo>
                  <a:cubicBezTo>
                    <a:pt x="134" y="94"/>
                    <a:pt x="131" y="98"/>
                    <a:pt x="129" y="103"/>
                  </a:cubicBezTo>
                  <a:cubicBezTo>
                    <a:pt x="130" y="103"/>
                    <a:pt x="131" y="104"/>
                    <a:pt x="131" y="106"/>
                  </a:cubicBezTo>
                  <a:cubicBezTo>
                    <a:pt x="132" y="108"/>
                    <a:pt x="130" y="111"/>
                    <a:pt x="128" y="111"/>
                  </a:cubicBezTo>
                  <a:cubicBezTo>
                    <a:pt x="127" y="111"/>
                    <a:pt x="126" y="111"/>
                    <a:pt x="125" y="112"/>
                  </a:cubicBezTo>
                  <a:cubicBezTo>
                    <a:pt x="124" y="115"/>
                    <a:pt x="123" y="118"/>
                    <a:pt x="122" y="122"/>
                  </a:cubicBezTo>
                  <a:cubicBezTo>
                    <a:pt x="121" y="124"/>
                    <a:pt x="119" y="125"/>
                    <a:pt x="116" y="125"/>
                  </a:cubicBezTo>
                  <a:cubicBezTo>
                    <a:pt x="114" y="124"/>
                    <a:pt x="113" y="121"/>
                    <a:pt x="113" y="119"/>
                  </a:cubicBezTo>
                  <a:cubicBezTo>
                    <a:pt x="114" y="118"/>
                    <a:pt x="114" y="116"/>
                    <a:pt x="115" y="115"/>
                  </a:cubicBezTo>
                  <a:cubicBezTo>
                    <a:pt x="112" y="115"/>
                    <a:pt x="110" y="116"/>
                    <a:pt x="107" y="117"/>
                  </a:cubicBezTo>
                  <a:cubicBezTo>
                    <a:pt x="103" y="118"/>
                    <a:pt x="98" y="120"/>
                    <a:pt x="94" y="122"/>
                  </a:cubicBezTo>
                  <a:cubicBezTo>
                    <a:pt x="92" y="123"/>
                    <a:pt x="89" y="122"/>
                    <a:pt x="88" y="119"/>
                  </a:cubicBezTo>
                  <a:cubicBezTo>
                    <a:pt x="88" y="118"/>
                    <a:pt x="88" y="117"/>
                    <a:pt x="88" y="116"/>
                  </a:cubicBezTo>
                  <a:cubicBezTo>
                    <a:pt x="89" y="115"/>
                    <a:pt x="90" y="114"/>
                    <a:pt x="91" y="114"/>
                  </a:cubicBezTo>
                  <a:close/>
                  <a:moveTo>
                    <a:pt x="113" y="146"/>
                  </a:moveTo>
                  <a:cubicBezTo>
                    <a:pt x="115" y="146"/>
                    <a:pt x="117" y="148"/>
                    <a:pt x="117" y="150"/>
                  </a:cubicBezTo>
                  <a:cubicBezTo>
                    <a:pt x="117" y="162"/>
                    <a:pt x="118" y="174"/>
                    <a:pt x="122" y="184"/>
                  </a:cubicBezTo>
                  <a:cubicBezTo>
                    <a:pt x="123" y="187"/>
                    <a:pt x="121" y="189"/>
                    <a:pt x="119" y="190"/>
                  </a:cubicBezTo>
                  <a:cubicBezTo>
                    <a:pt x="117" y="191"/>
                    <a:pt x="114" y="190"/>
                    <a:pt x="113" y="187"/>
                  </a:cubicBezTo>
                  <a:cubicBezTo>
                    <a:pt x="109" y="175"/>
                    <a:pt x="108" y="163"/>
                    <a:pt x="108" y="150"/>
                  </a:cubicBezTo>
                  <a:cubicBezTo>
                    <a:pt x="108" y="149"/>
                    <a:pt x="108" y="149"/>
                    <a:pt x="108" y="149"/>
                  </a:cubicBezTo>
                  <a:cubicBezTo>
                    <a:pt x="109" y="147"/>
                    <a:pt x="111" y="145"/>
                    <a:pt x="113" y="146"/>
                  </a:cubicBezTo>
                  <a:close/>
                  <a:moveTo>
                    <a:pt x="147" y="60"/>
                  </a:moveTo>
                  <a:cubicBezTo>
                    <a:pt x="155" y="51"/>
                    <a:pt x="164" y="43"/>
                    <a:pt x="174" y="35"/>
                  </a:cubicBezTo>
                  <a:cubicBezTo>
                    <a:pt x="176" y="33"/>
                    <a:pt x="178" y="33"/>
                    <a:pt x="180" y="35"/>
                  </a:cubicBezTo>
                  <a:cubicBezTo>
                    <a:pt x="182" y="37"/>
                    <a:pt x="181" y="40"/>
                    <a:pt x="179" y="42"/>
                  </a:cubicBezTo>
                  <a:cubicBezTo>
                    <a:pt x="170" y="49"/>
                    <a:pt x="161" y="58"/>
                    <a:pt x="154" y="66"/>
                  </a:cubicBezTo>
                  <a:cubicBezTo>
                    <a:pt x="152" y="68"/>
                    <a:pt x="149" y="68"/>
                    <a:pt x="147" y="67"/>
                  </a:cubicBezTo>
                  <a:cubicBezTo>
                    <a:pt x="146" y="65"/>
                    <a:pt x="146" y="63"/>
                    <a:pt x="146" y="62"/>
                  </a:cubicBezTo>
                  <a:cubicBezTo>
                    <a:pt x="146" y="61"/>
                    <a:pt x="147" y="61"/>
                    <a:pt x="147" y="60"/>
                  </a:cubicBezTo>
                  <a:close/>
                  <a:moveTo>
                    <a:pt x="157" y="99"/>
                  </a:moveTo>
                  <a:cubicBezTo>
                    <a:pt x="170" y="98"/>
                    <a:pt x="182" y="100"/>
                    <a:pt x="193" y="104"/>
                  </a:cubicBezTo>
                  <a:cubicBezTo>
                    <a:pt x="194" y="104"/>
                    <a:pt x="194" y="104"/>
                    <a:pt x="194" y="104"/>
                  </a:cubicBezTo>
                  <a:cubicBezTo>
                    <a:pt x="196" y="105"/>
                    <a:pt x="198" y="108"/>
                    <a:pt x="197" y="110"/>
                  </a:cubicBezTo>
                  <a:cubicBezTo>
                    <a:pt x="197" y="110"/>
                    <a:pt x="197" y="110"/>
                    <a:pt x="197" y="110"/>
                  </a:cubicBezTo>
                  <a:cubicBezTo>
                    <a:pt x="196" y="113"/>
                    <a:pt x="193" y="114"/>
                    <a:pt x="191" y="113"/>
                  </a:cubicBezTo>
                  <a:cubicBezTo>
                    <a:pt x="190" y="113"/>
                    <a:pt x="190" y="113"/>
                    <a:pt x="190" y="113"/>
                  </a:cubicBezTo>
                  <a:cubicBezTo>
                    <a:pt x="180" y="109"/>
                    <a:pt x="169" y="107"/>
                    <a:pt x="157" y="108"/>
                  </a:cubicBezTo>
                  <a:cubicBezTo>
                    <a:pt x="155" y="108"/>
                    <a:pt x="152" y="106"/>
                    <a:pt x="152" y="103"/>
                  </a:cubicBezTo>
                  <a:cubicBezTo>
                    <a:pt x="152" y="103"/>
                    <a:pt x="153" y="102"/>
                    <a:pt x="153" y="102"/>
                  </a:cubicBezTo>
                  <a:cubicBezTo>
                    <a:pt x="153" y="100"/>
                    <a:pt x="155" y="99"/>
                    <a:pt x="157" y="99"/>
                  </a:cubicBezTo>
                  <a:close/>
                  <a:moveTo>
                    <a:pt x="129" y="209"/>
                  </a:moveTo>
                  <a:cubicBezTo>
                    <a:pt x="131" y="207"/>
                    <a:pt x="133" y="208"/>
                    <a:pt x="135" y="210"/>
                  </a:cubicBezTo>
                  <a:cubicBezTo>
                    <a:pt x="142" y="219"/>
                    <a:pt x="151" y="227"/>
                    <a:pt x="161" y="232"/>
                  </a:cubicBezTo>
                  <a:cubicBezTo>
                    <a:pt x="163" y="233"/>
                    <a:pt x="164" y="236"/>
                    <a:pt x="162" y="238"/>
                  </a:cubicBezTo>
                  <a:cubicBezTo>
                    <a:pt x="161" y="241"/>
                    <a:pt x="159" y="241"/>
                    <a:pt x="156" y="240"/>
                  </a:cubicBezTo>
                  <a:cubicBezTo>
                    <a:pt x="145" y="234"/>
                    <a:pt x="135" y="226"/>
                    <a:pt x="128" y="215"/>
                  </a:cubicBezTo>
                  <a:cubicBezTo>
                    <a:pt x="127" y="214"/>
                    <a:pt x="127" y="212"/>
                    <a:pt x="127" y="211"/>
                  </a:cubicBezTo>
                  <a:cubicBezTo>
                    <a:pt x="127" y="210"/>
                    <a:pt x="128" y="209"/>
                    <a:pt x="129" y="209"/>
                  </a:cubicBezTo>
                  <a:close/>
                  <a:moveTo>
                    <a:pt x="198" y="16"/>
                  </a:moveTo>
                  <a:cubicBezTo>
                    <a:pt x="206" y="11"/>
                    <a:pt x="215" y="6"/>
                    <a:pt x="224" y="1"/>
                  </a:cubicBezTo>
                  <a:cubicBezTo>
                    <a:pt x="227" y="0"/>
                    <a:pt x="229" y="1"/>
                    <a:pt x="230" y="3"/>
                  </a:cubicBezTo>
                  <a:cubicBezTo>
                    <a:pt x="232" y="5"/>
                    <a:pt x="231" y="8"/>
                    <a:pt x="229" y="9"/>
                  </a:cubicBezTo>
                  <a:cubicBezTo>
                    <a:pt x="220" y="14"/>
                    <a:pt x="211" y="19"/>
                    <a:pt x="203" y="24"/>
                  </a:cubicBezTo>
                  <a:cubicBezTo>
                    <a:pt x="201" y="25"/>
                    <a:pt x="198" y="25"/>
                    <a:pt x="197" y="23"/>
                  </a:cubicBezTo>
                  <a:cubicBezTo>
                    <a:pt x="196" y="21"/>
                    <a:pt x="196" y="20"/>
                    <a:pt x="197" y="19"/>
                  </a:cubicBezTo>
                  <a:cubicBezTo>
                    <a:pt x="197" y="18"/>
                    <a:pt x="198" y="17"/>
                    <a:pt x="198" y="16"/>
                  </a:cubicBezTo>
                  <a:close/>
                  <a:moveTo>
                    <a:pt x="215" y="121"/>
                  </a:moveTo>
                  <a:cubicBezTo>
                    <a:pt x="217" y="119"/>
                    <a:pt x="220" y="119"/>
                    <a:pt x="222" y="120"/>
                  </a:cubicBezTo>
                  <a:cubicBezTo>
                    <a:pt x="231" y="128"/>
                    <a:pt x="239" y="139"/>
                    <a:pt x="245" y="150"/>
                  </a:cubicBezTo>
                  <a:cubicBezTo>
                    <a:pt x="246" y="153"/>
                    <a:pt x="245" y="155"/>
                    <a:pt x="242" y="156"/>
                  </a:cubicBezTo>
                  <a:cubicBezTo>
                    <a:pt x="240" y="157"/>
                    <a:pt x="237" y="156"/>
                    <a:pt x="236" y="154"/>
                  </a:cubicBezTo>
                  <a:cubicBezTo>
                    <a:pt x="231" y="144"/>
                    <a:pt x="224" y="134"/>
                    <a:pt x="216" y="127"/>
                  </a:cubicBezTo>
                  <a:cubicBezTo>
                    <a:pt x="214" y="126"/>
                    <a:pt x="214" y="124"/>
                    <a:pt x="214" y="122"/>
                  </a:cubicBezTo>
                  <a:cubicBezTo>
                    <a:pt x="215" y="122"/>
                    <a:pt x="215" y="121"/>
                    <a:pt x="215" y="121"/>
                  </a:cubicBezTo>
                  <a:close/>
                  <a:moveTo>
                    <a:pt x="188" y="240"/>
                  </a:moveTo>
                  <a:cubicBezTo>
                    <a:pt x="195" y="241"/>
                    <a:pt x="202" y="240"/>
                    <a:pt x="210" y="239"/>
                  </a:cubicBezTo>
                  <a:cubicBezTo>
                    <a:pt x="214" y="238"/>
                    <a:pt x="217" y="236"/>
                    <a:pt x="220" y="235"/>
                  </a:cubicBezTo>
                  <a:cubicBezTo>
                    <a:pt x="223" y="234"/>
                    <a:pt x="225" y="234"/>
                    <a:pt x="226" y="237"/>
                  </a:cubicBezTo>
                  <a:cubicBezTo>
                    <a:pt x="228" y="239"/>
                    <a:pt x="227" y="242"/>
                    <a:pt x="225" y="243"/>
                  </a:cubicBezTo>
                  <a:cubicBezTo>
                    <a:pt x="221" y="245"/>
                    <a:pt x="216" y="246"/>
                    <a:pt x="212" y="247"/>
                  </a:cubicBezTo>
                  <a:cubicBezTo>
                    <a:pt x="204" y="249"/>
                    <a:pt x="195" y="250"/>
                    <a:pt x="187" y="249"/>
                  </a:cubicBezTo>
                  <a:cubicBezTo>
                    <a:pt x="184" y="249"/>
                    <a:pt x="182" y="247"/>
                    <a:pt x="183" y="244"/>
                  </a:cubicBezTo>
                  <a:cubicBezTo>
                    <a:pt x="183" y="244"/>
                    <a:pt x="183" y="244"/>
                    <a:pt x="183" y="243"/>
                  </a:cubicBezTo>
                  <a:cubicBezTo>
                    <a:pt x="184" y="241"/>
                    <a:pt x="185" y="240"/>
                    <a:pt x="188" y="240"/>
                  </a:cubicBezTo>
                  <a:close/>
                  <a:moveTo>
                    <a:pt x="248" y="177"/>
                  </a:moveTo>
                  <a:cubicBezTo>
                    <a:pt x="250" y="177"/>
                    <a:pt x="252" y="178"/>
                    <a:pt x="253" y="181"/>
                  </a:cubicBezTo>
                  <a:cubicBezTo>
                    <a:pt x="254" y="194"/>
                    <a:pt x="252" y="208"/>
                    <a:pt x="247" y="219"/>
                  </a:cubicBezTo>
                  <a:cubicBezTo>
                    <a:pt x="246" y="221"/>
                    <a:pt x="243" y="222"/>
                    <a:pt x="241" y="221"/>
                  </a:cubicBezTo>
                  <a:cubicBezTo>
                    <a:pt x="238" y="220"/>
                    <a:pt x="237" y="217"/>
                    <a:pt x="238" y="215"/>
                  </a:cubicBezTo>
                  <a:cubicBezTo>
                    <a:pt x="243" y="205"/>
                    <a:pt x="245" y="194"/>
                    <a:pt x="244" y="182"/>
                  </a:cubicBezTo>
                  <a:cubicBezTo>
                    <a:pt x="244" y="181"/>
                    <a:pt x="244" y="180"/>
                    <a:pt x="244" y="180"/>
                  </a:cubicBezTo>
                  <a:cubicBezTo>
                    <a:pt x="244" y="178"/>
                    <a:pt x="246" y="177"/>
                    <a:pt x="248" y="177"/>
                  </a:cubicBez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 name="Freeform 17">
              <a:extLst>
                <a:ext uri="{FF2B5EF4-FFF2-40B4-BE49-F238E27FC236}">
                  <a16:creationId xmlns:a16="http://schemas.microsoft.com/office/drawing/2014/main" id="{5293AB42-DA21-47ED-81E8-F192E9CF2E3F}"/>
                </a:ext>
              </a:extLst>
            </p:cNvPr>
            <p:cNvSpPr>
              <a:spLocks noEditPoints="1"/>
            </p:cNvSpPr>
            <p:nvPr/>
          </p:nvSpPr>
          <p:spPr bwMode="auto">
            <a:xfrm>
              <a:off x="1743075" y="1352550"/>
              <a:ext cx="528638" cy="411163"/>
            </a:xfrm>
            <a:custGeom>
              <a:avLst/>
              <a:gdLst>
                <a:gd name="T0" fmla="*/ 138 w 333"/>
                <a:gd name="T1" fmla="*/ 248 h 260"/>
                <a:gd name="T2" fmla="*/ 135 w 333"/>
                <a:gd name="T3" fmla="*/ 240 h 260"/>
                <a:gd name="T4" fmla="*/ 174 w 333"/>
                <a:gd name="T5" fmla="*/ 226 h 260"/>
                <a:gd name="T6" fmla="*/ 153 w 333"/>
                <a:gd name="T7" fmla="*/ 242 h 260"/>
                <a:gd name="T8" fmla="*/ 108 w 333"/>
                <a:gd name="T9" fmla="*/ 256 h 260"/>
                <a:gd name="T10" fmla="*/ 67 w 333"/>
                <a:gd name="T11" fmla="*/ 255 h 260"/>
                <a:gd name="T12" fmla="*/ 107 w 333"/>
                <a:gd name="T13" fmla="*/ 247 h 260"/>
                <a:gd name="T14" fmla="*/ 109 w 333"/>
                <a:gd name="T15" fmla="*/ 255 h 260"/>
                <a:gd name="T16" fmla="*/ 190 w 333"/>
                <a:gd name="T17" fmla="*/ 213 h 260"/>
                <a:gd name="T18" fmla="*/ 211 w 333"/>
                <a:gd name="T19" fmla="*/ 179 h 260"/>
                <a:gd name="T20" fmla="*/ 219 w 333"/>
                <a:gd name="T21" fmla="*/ 184 h 260"/>
                <a:gd name="T22" fmla="*/ 195 w 333"/>
                <a:gd name="T23" fmla="*/ 214 h 260"/>
                <a:gd name="T24" fmla="*/ 41 w 333"/>
                <a:gd name="T25" fmla="*/ 259 h 260"/>
                <a:gd name="T26" fmla="*/ 1 w 333"/>
                <a:gd name="T27" fmla="*/ 249 h 260"/>
                <a:gd name="T28" fmla="*/ 42 w 333"/>
                <a:gd name="T29" fmla="*/ 250 h 260"/>
                <a:gd name="T30" fmla="*/ 43 w 333"/>
                <a:gd name="T31" fmla="*/ 259 h 260"/>
                <a:gd name="T32" fmla="*/ 226 w 333"/>
                <a:gd name="T33" fmla="*/ 158 h 260"/>
                <a:gd name="T34" fmla="*/ 227 w 333"/>
                <a:gd name="T35" fmla="*/ 139 h 260"/>
                <a:gd name="T36" fmla="*/ 224 w 333"/>
                <a:gd name="T37" fmla="*/ 133 h 260"/>
                <a:gd name="T38" fmla="*/ 221 w 333"/>
                <a:gd name="T39" fmla="*/ 125 h 260"/>
                <a:gd name="T40" fmla="*/ 231 w 333"/>
                <a:gd name="T41" fmla="*/ 118 h 260"/>
                <a:gd name="T42" fmla="*/ 239 w 333"/>
                <a:gd name="T43" fmla="*/ 116 h 260"/>
                <a:gd name="T44" fmla="*/ 258 w 333"/>
                <a:gd name="T45" fmla="*/ 109 h 260"/>
                <a:gd name="T46" fmla="*/ 239 w 333"/>
                <a:gd name="T47" fmla="*/ 126 h 260"/>
                <a:gd name="T48" fmla="*/ 232 w 333"/>
                <a:gd name="T49" fmla="*/ 155 h 260"/>
                <a:gd name="T50" fmla="*/ 195 w 333"/>
                <a:gd name="T51" fmla="*/ 141 h 260"/>
                <a:gd name="T52" fmla="*/ 157 w 333"/>
                <a:gd name="T53" fmla="*/ 139 h 260"/>
                <a:gd name="T54" fmla="*/ 159 w 333"/>
                <a:gd name="T55" fmla="*/ 130 h 260"/>
                <a:gd name="T56" fmla="*/ 198 w 333"/>
                <a:gd name="T57" fmla="*/ 136 h 260"/>
                <a:gd name="T58" fmla="*/ 279 w 333"/>
                <a:gd name="T59" fmla="*/ 96 h 260"/>
                <a:gd name="T60" fmla="*/ 274 w 333"/>
                <a:gd name="T61" fmla="*/ 88 h 260"/>
                <a:gd name="T62" fmla="*/ 302 w 333"/>
                <a:gd name="T63" fmla="*/ 59 h 260"/>
                <a:gd name="T64" fmla="*/ 280 w 333"/>
                <a:gd name="T65" fmla="*/ 95 h 260"/>
                <a:gd name="T66" fmla="*/ 238 w 333"/>
                <a:gd name="T67" fmla="*/ 92 h 260"/>
                <a:gd name="T68" fmla="*/ 232 w 333"/>
                <a:gd name="T69" fmla="*/ 89 h 260"/>
                <a:gd name="T70" fmla="*/ 224 w 333"/>
                <a:gd name="T71" fmla="*/ 55 h 260"/>
                <a:gd name="T72" fmla="*/ 226 w 333"/>
                <a:gd name="T73" fmla="*/ 49 h 260"/>
                <a:gd name="T74" fmla="*/ 233 w 333"/>
                <a:gd name="T75" fmla="*/ 52 h 260"/>
                <a:gd name="T76" fmla="*/ 238 w 333"/>
                <a:gd name="T77" fmla="*/ 92 h 260"/>
                <a:gd name="T78" fmla="*/ 127 w 333"/>
                <a:gd name="T79" fmla="*/ 127 h 260"/>
                <a:gd name="T80" fmla="*/ 101 w 333"/>
                <a:gd name="T81" fmla="*/ 94 h 260"/>
                <a:gd name="T82" fmla="*/ 132 w 333"/>
                <a:gd name="T83" fmla="*/ 119 h 260"/>
                <a:gd name="T84" fmla="*/ 132 w 333"/>
                <a:gd name="T85" fmla="*/ 127 h 260"/>
                <a:gd name="T86" fmla="*/ 313 w 333"/>
                <a:gd name="T87" fmla="*/ 41 h 260"/>
                <a:gd name="T88" fmla="*/ 324 w 333"/>
                <a:gd name="T89" fmla="*/ 9 h 260"/>
                <a:gd name="T90" fmla="*/ 332 w 333"/>
                <a:gd name="T91" fmla="*/ 12 h 260"/>
                <a:gd name="T92" fmla="*/ 317 w 333"/>
                <a:gd name="T93" fmla="*/ 42 h 260"/>
                <a:gd name="T94" fmla="*/ 208 w 333"/>
                <a:gd name="T95" fmla="*/ 32 h 260"/>
                <a:gd name="T96" fmla="*/ 176 w 333"/>
                <a:gd name="T97" fmla="*/ 8 h 260"/>
                <a:gd name="T98" fmla="*/ 214 w 333"/>
                <a:gd name="T99" fmla="*/ 25 h 260"/>
                <a:gd name="T100" fmla="*/ 213 w 333"/>
                <a:gd name="T101" fmla="*/ 33 h 260"/>
                <a:gd name="T102" fmla="*/ 94 w 333"/>
                <a:gd name="T103" fmla="*/ 75 h 260"/>
                <a:gd name="T104" fmla="*/ 88 w 333"/>
                <a:gd name="T105" fmla="*/ 46 h 260"/>
                <a:gd name="T106" fmla="*/ 98 w 333"/>
                <a:gd name="T107" fmla="*/ 31 h 260"/>
                <a:gd name="T108" fmla="*/ 97 w 333"/>
                <a:gd name="T109" fmla="*/ 47 h 260"/>
                <a:gd name="T110" fmla="*/ 95 w 333"/>
                <a:gd name="T111" fmla="*/ 74 h 260"/>
                <a:gd name="T112" fmla="*/ 151 w 333"/>
                <a:gd name="T113" fmla="*/ 9 h 260"/>
                <a:gd name="T114" fmla="*/ 112 w 333"/>
                <a:gd name="T115" fmla="*/ 15 h 260"/>
                <a:gd name="T116" fmla="*/ 151 w 333"/>
                <a:gd name="T117" fmla="*/ 0 h 260"/>
                <a:gd name="T118" fmla="*/ 153 w 333"/>
                <a:gd name="T119" fmla="*/ 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3" h="260">
                  <a:moveTo>
                    <a:pt x="153" y="242"/>
                  </a:moveTo>
                  <a:cubicBezTo>
                    <a:pt x="148" y="245"/>
                    <a:pt x="143" y="246"/>
                    <a:pt x="138" y="248"/>
                  </a:cubicBezTo>
                  <a:cubicBezTo>
                    <a:pt x="136" y="249"/>
                    <a:pt x="133" y="248"/>
                    <a:pt x="133" y="245"/>
                  </a:cubicBezTo>
                  <a:cubicBezTo>
                    <a:pt x="132" y="243"/>
                    <a:pt x="133" y="240"/>
                    <a:pt x="135" y="240"/>
                  </a:cubicBezTo>
                  <a:cubicBezTo>
                    <a:pt x="147" y="236"/>
                    <a:pt x="158" y="231"/>
                    <a:pt x="167" y="225"/>
                  </a:cubicBezTo>
                  <a:cubicBezTo>
                    <a:pt x="169" y="223"/>
                    <a:pt x="172" y="224"/>
                    <a:pt x="174" y="226"/>
                  </a:cubicBezTo>
                  <a:cubicBezTo>
                    <a:pt x="175" y="228"/>
                    <a:pt x="174" y="231"/>
                    <a:pt x="172" y="232"/>
                  </a:cubicBezTo>
                  <a:cubicBezTo>
                    <a:pt x="166" y="236"/>
                    <a:pt x="160" y="240"/>
                    <a:pt x="153" y="242"/>
                  </a:cubicBezTo>
                  <a:close/>
                  <a:moveTo>
                    <a:pt x="109" y="255"/>
                  </a:moveTo>
                  <a:cubicBezTo>
                    <a:pt x="109" y="256"/>
                    <a:pt x="109" y="256"/>
                    <a:pt x="108" y="256"/>
                  </a:cubicBezTo>
                  <a:cubicBezTo>
                    <a:pt x="97" y="258"/>
                    <a:pt x="84" y="259"/>
                    <a:pt x="72" y="260"/>
                  </a:cubicBezTo>
                  <a:cubicBezTo>
                    <a:pt x="69" y="260"/>
                    <a:pt x="67" y="258"/>
                    <a:pt x="67" y="255"/>
                  </a:cubicBezTo>
                  <a:cubicBezTo>
                    <a:pt x="67" y="253"/>
                    <a:pt x="69" y="251"/>
                    <a:pt x="71" y="250"/>
                  </a:cubicBezTo>
                  <a:cubicBezTo>
                    <a:pt x="84" y="250"/>
                    <a:pt x="96" y="249"/>
                    <a:pt x="107" y="247"/>
                  </a:cubicBezTo>
                  <a:cubicBezTo>
                    <a:pt x="109" y="246"/>
                    <a:pt x="112" y="248"/>
                    <a:pt x="112" y="251"/>
                  </a:cubicBezTo>
                  <a:cubicBezTo>
                    <a:pt x="112" y="253"/>
                    <a:pt x="111" y="255"/>
                    <a:pt x="109" y="255"/>
                  </a:cubicBezTo>
                  <a:close/>
                  <a:moveTo>
                    <a:pt x="195" y="214"/>
                  </a:moveTo>
                  <a:cubicBezTo>
                    <a:pt x="194" y="215"/>
                    <a:pt x="192" y="215"/>
                    <a:pt x="190" y="213"/>
                  </a:cubicBezTo>
                  <a:cubicBezTo>
                    <a:pt x="188" y="211"/>
                    <a:pt x="188" y="209"/>
                    <a:pt x="190" y="207"/>
                  </a:cubicBezTo>
                  <a:cubicBezTo>
                    <a:pt x="198" y="199"/>
                    <a:pt x="206" y="189"/>
                    <a:pt x="211" y="179"/>
                  </a:cubicBezTo>
                  <a:cubicBezTo>
                    <a:pt x="213" y="177"/>
                    <a:pt x="215" y="176"/>
                    <a:pt x="218" y="177"/>
                  </a:cubicBezTo>
                  <a:cubicBezTo>
                    <a:pt x="220" y="179"/>
                    <a:pt x="221" y="181"/>
                    <a:pt x="219" y="184"/>
                  </a:cubicBezTo>
                  <a:cubicBezTo>
                    <a:pt x="213" y="195"/>
                    <a:pt x="205" y="205"/>
                    <a:pt x="197" y="213"/>
                  </a:cubicBezTo>
                  <a:cubicBezTo>
                    <a:pt x="196" y="214"/>
                    <a:pt x="196" y="214"/>
                    <a:pt x="195" y="214"/>
                  </a:cubicBezTo>
                  <a:close/>
                  <a:moveTo>
                    <a:pt x="43" y="259"/>
                  </a:moveTo>
                  <a:cubicBezTo>
                    <a:pt x="42" y="259"/>
                    <a:pt x="42" y="259"/>
                    <a:pt x="41" y="259"/>
                  </a:cubicBezTo>
                  <a:cubicBezTo>
                    <a:pt x="19" y="258"/>
                    <a:pt x="5" y="254"/>
                    <a:pt x="4" y="254"/>
                  </a:cubicBezTo>
                  <a:cubicBezTo>
                    <a:pt x="2" y="254"/>
                    <a:pt x="0" y="251"/>
                    <a:pt x="1" y="249"/>
                  </a:cubicBezTo>
                  <a:cubicBezTo>
                    <a:pt x="1" y="246"/>
                    <a:pt x="4" y="245"/>
                    <a:pt x="6" y="245"/>
                  </a:cubicBezTo>
                  <a:cubicBezTo>
                    <a:pt x="6" y="245"/>
                    <a:pt x="21" y="249"/>
                    <a:pt x="42" y="250"/>
                  </a:cubicBezTo>
                  <a:cubicBezTo>
                    <a:pt x="44" y="250"/>
                    <a:pt x="46" y="252"/>
                    <a:pt x="46" y="255"/>
                  </a:cubicBezTo>
                  <a:cubicBezTo>
                    <a:pt x="46" y="257"/>
                    <a:pt x="45" y="258"/>
                    <a:pt x="43" y="259"/>
                  </a:cubicBezTo>
                  <a:close/>
                  <a:moveTo>
                    <a:pt x="229" y="158"/>
                  </a:moveTo>
                  <a:cubicBezTo>
                    <a:pt x="228" y="158"/>
                    <a:pt x="227" y="158"/>
                    <a:pt x="226" y="158"/>
                  </a:cubicBezTo>
                  <a:cubicBezTo>
                    <a:pt x="224" y="157"/>
                    <a:pt x="222" y="155"/>
                    <a:pt x="223" y="152"/>
                  </a:cubicBezTo>
                  <a:cubicBezTo>
                    <a:pt x="225" y="148"/>
                    <a:pt x="226" y="144"/>
                    <a:pt x="227" y="139"/>
                  </a:cubicBezTo>
                  <a:cubicBezTo>
                    <a:pt x="228" y="137"/>
                    <a:pt x="228" y="134"/>
                    <a:pt x="229" y="131"/>
                  </a:cubicBezTo>
                  <a:cubicBezTo>
                    <a:pt x="227" y="132"/>
                    <a:pt x="226" y="133"/>
                    <a:pt x="224" y="133"/>
                  </a:cubicBezTo>
                  <a:cubicBezTo>
                    <a:pt x="222" y="134"/>
                    <a:pt x="219" y="133"/>
                    <a:pt x="219" y="131"/>
                  </a:cubicBezTo>
                  <a:cubicBezTo>
                    <a:pt x="218" y="128"/>
                    <a:pt x="219" y="126"/>
                    <a:pt x="221" y="125"/>
                  </a:cubicBezTo>
                  <a:cubicBezTo>
                    <a:pt x="224" y="124"/>
                    <a:pt x="228" y="122"/>
                    <a:pt x="231" y="120"/>
                  </a:cubicBezTo>
                  <a:cubicBezTo>
                    <a:pt x="231" y="120"/>
                    <a:pt x="231" y="119"/>
                    <a:pt x="231" y="118"/>
                  </a:cubicBezTo>
                  <a:cubicBezTo>
                    <a:pt x="231" y="115"/>
                    <a:pt x="234" y="114"/>
                    <a:pt x="236" y="114"/>
                  </a:cubicBezTo>
                  <a:cubicBezTo>
                    <a:pt x="238" y="114"/>
                    <a:pt x="239" y="115"/>
                    <a:pt x="239" y="116"/>
                  </a:cubicBezTo>
                  <a:cubicBezTo>
                    <a:pt x="244" y="113"/>
                    <a:pt x="248" y="111"/>
                    <a:pt x="252" y="108"/>
                  </a:cubicBezTo>
                  <a:cubicBezTo>
                    <a:pt x="254" y="106"/>
                    <a:pt x="256" y="107"/>
                    <a:pt x="258" y="109"/>
                  </a:cubicBezTo>
                  <a:cubicBezTo>
                    <a:pt x="259" y="111"/>
                    <a:pt x="259" y="114"/>
                    <a:pt x="257" y="115"/>
                  </a:cubicBezTo>
                  <a:cubicBezTo>
                    <a:pt x="251" y="119"/>
                    <a:pt x="245" y="123"/>
                    <a:pt x="239" y="126"/>
                  </a:cubicBezTo>
                  <a:cubicBezTo>
                    <a:pt x="238" y="131"/>
                    <a:pt x="237" y="136"/>
                    <a:pt x="236" y="142"/>
                  </a:cubicBezTo>
                  <a:cubicBezTo>
                    <a:pt x="235" y="146"/>
                    <a:pt x="233" y="151"/>
                    <a:pt x="232" y="155"/>
                  </a:cubicBezTo>
                  <a:cubicBezTo>
                    <a:pt x="231" y="156"/>
                    <a:pt x="231" y="157"/>
                    <a:pt x="229" y="158"/>
                  </a:cubicBezTo>
                  <a:close/>
                  <a:moveTo>
                    <a:pt x="195" y="141"/>
                  </a:moveTo>
                  <a:cubicBezTo>
                    <a:pt x="195" y="141"/>
                    <a:pt x="195" y="141"/>
                    <a:pt x="194" y="141"/>
                  </a:cubicBezTo>
                  <a:cubicBezTo>
                    <a:pt x="181" y="143"/>
                    <a:pt x="169" y="142"/>
                    <a:pt x="157" y="139"/>
                  </a:cubicBezTo>
                  <a:cubicBezTo>
                    <a:pt x="154" y="138"/>
                    <a:pt x="153" y="136"/>
                    <a:pt x="153" y="134"/>
                  </a:cubicBezTo>
                  <a:cubicBezTo>
                    <a:pt x="154" y="131"/>
                    <a:pt x="156" y="130"/>
                    <a:pt x="159" y="130"/>
                  </a:cubicBezTo>
                  <a:cubicBezTo>
                    <a:pt x="170" y="133"/>
                    <a:pt x="181" y="133"/>
                    <a:pt x="193" y="132"/>
                  </a:cubicBezTo>
                  <a:cubicBezTo>
                    <a:pt x="196" y="132"/>
                    <a:pt x="198" y="133"/>
                    <a:pt x="198" y="136"/>
                  </a:cubicBezTo>
                  <a:cubicBezTo>
                    <a:pt x="198" y="138"/>
                    <a:pt x="197" y="140"/>
                    <a:pt x="195" y="141"/>
                  </a:cubicBezTo>
                  <a:close/>
                  <a:moveTo>
                    <a:pt x="279" y="96"/>
                  </a:moveTo>
                  <a:cubicBezTo>
                    <a:pt x="277" y="96"/>
                    <a:pt x="275" y="96"/>
                    <a:pt x="274" y="95"/>
                  </a:cubicBezTo>
                  <a:cubicBezTo>
                    <a:pt x="272" y="93"/>
                    <a:pt x="272" y="90"/>
                    <a:pt x="274" y="88"/>
                  </a:cubicBezTo>
                  <a:cubicBezTo>
                    <a:pt x="281" y="80"/>
                    <a:pt x="289" y="71"/>
                    <a:pt x="296" y="61"/>
                  </a:cubicBezTo>
                  <a:cubicBezTo>
                    <a:pt x="297" y="59"/>
                    <a:pt x="300" y="58"/>
                    <a:pt x="302" y="59"/>
                  </a:cubicBezTo>
                  <a:cubicBezTo>
                    <a:pt x="304" y="61"/>
                    <a:pt x="305" y="64"/>
                    <a:pt x="303" y="66"/>
                  </a:cubicBezTo>
                  <a:cubicBezTo>
                    <a:pt x="296" y="76"/>
                    <a:pt x="288" y="86"/>
                    <a:pt x="280" y="95"/>
                  </a:cubicBezTo>
                  <a:cubicBezTo>
                    <a:pt x="280" y="95"/>
                    <a:pt x="279" y="95"/>
                    <a:pt x="279" y="96"/>
                  </a:cubicBezTo>
                  <a:close/>
                  <a:moveTo>
                    <a:pt x="238" y="92"/>
                  </a:moveTo>
                  <a:cubicBezTo>
                    <a:pt x="238" y="93"/>
                    <a:pt x="237" y="93"/>
                    <a:pt x="237" y="93"/>
                  </a:cubicBezTo>
                  <a:cubicBezTo>
                    <a:pt x="234" y="93"/>
                    <a:pt x="232" y="91"/>
                    <a:pt x="232" y="89"/>
                  </a:cubicBezTo>
                  <a:cubicBezTo>
                    <a:pt x="231" y="77"/>
                    <a:pt x="229" y="66"/>
                    <a:pt x="224" y="56"/>
                  </a:cubicBezTo>
                  <a:cubicBezTo>
                    <a:pt x="224" y="55"/>
                    <a:pt x="224" y="55"/>
                    <a:pt x="224" y="55"/>
                  </a:cubicBezTo>
                  <a:cubicBezTo>
                    <a:pt x="223" y="53"/>
                    <a:pt x="224" y="50"/>
                    <a:pt x="226" y="49"/>
                  </a:cubicBezTo>
                  <a:cubicBezTo>
                    <a:pt x="226" y="49"/>
                    <a:pt x="226" y="49"/>
                    <a:pt x="226" y="49"/>
                  </a:cubicBezTo>
                  <a:cubicBezTo>
                    <a:pt x="228" y="48"/>
                    <a:pt x="231" y="49"/>
                    <a:pt x="232" y="51"/>
                  </a:cubicBezTo>
                  <a:cubicBezTo>
                    <a:pt x="233" y="52"/>
                    <a:pt x="233" y="52"/>
                    <a:pt x="233" y="52"/>
                  </a:cubicBezTo>
                  <a:cubicBezTo>
                    <a:pt x="237" y="63"/>
                    <a:pt x="240" y="75"/>
                    <a:pt x="241" y="88"/>
                  </a:cubicBezTo>
                  <a:cubicBezTo>
                    <a:pt x="241" y="90"/>
                    <a:pt x="240" y="92"/>
                    <a:pt x="238" y="92"/>
                  </a:cubicBezTo>
                  <a:close/>
                  <a:moveTo>
                    <a:pt x="132" y="127"/>
                  </a:moveTo>
                  <a:cubicBezTo>
                    <a:pt x="130" y="128"/>
                    <a:pt x="129" y="128"/>
                    <a:pt x="127" y="127"/>
                  </a:cubicBezTo>
                  <a:cubicBezTo>
                    <a:pt x="116" y="120"/>
                    <a:pt x="107" y="111"/>
                    <a:pt x="100" y="101"/>
                  </a:cubicBezTo>
                  <a:cubicBezTo>
                    <a:pt x="99" y="99"/>
                    <a:pt x="99" y="96"/>
                    <a:pt x="101" y="94"/>
                  </a:cubicBezTo>
                  <a:cubicBezTo>
                    <a:pt x="103" y="93"/>
                    <a:pt x="106" y="94"/>
                    <a:pt x="108" y="96"/>
                  </a:cubicBezTo>
                  <a:cubicBezTo>
                    <a:pt x="114" y="105"/>
                    <a:pt x="122" y="113"/>
                    <a:pt x="132" y="119"/>
                  </a:cubicBezTo>
                  <a:cubicBezTo>
                    <a:pt x="134" y="121"/>
                    <a:pt x="135" y="123"/>
                    <a:pt x="134" y="126"/>
                  </a:cubicBezTo>
                  <a:cubicBezTo>
                    <a:pt x="133" y="126"/>
                    <a:pt x="132" y="127"/>
                    <a:pt x="132" y="127"/>
                  </a:cubicBezTo>
                  <a:close/>
                  <a:moveTo>
                    <a:pt x="317" y="42"/>
                  </a:moveTo>
                  <a:cubicBezTo>
                    <a:pt x="316" y="42"/>
                    <a:pt x="315" y="42"/>
                    <a:pt x="313" y="41"/>
                  </a:cubicBezTo>
                  <a:cubicBezTo>
                    <a:pt x="311" y="40"/>
                    <a:pt x="310" y="37"/>
                    <a:pt x="311" y="35"/>
                  </a:cubicBezTo>
                  <a:cubicBezTo>
                    <a:pt x="316" y="27"/>
                    <a:pt x="320" y="18"/>
                    <a:pt x="324" y="9"/>
                  </a:cubicBezTo>
                  <a:cubicBezTo>
                    <a:pt x="325" y="7"/>
                    <a:pt x="328" y="5"/>
                    <a:pt x="330" y="6"/>
                  </a:cubicBezTo>
                  <a:cubicBezTo>
                    <a:pt x="332" y="7"/>
                    <a:pt x="333" y="10"/>
                    <a:pt x="332" y="12"/>
                  </a:cubicBezTo>
                  <a:cubicBezTo>
                    <a:pt x="328" y="22"/>
                    <a:pt x="324" y="31"/>
                    <a:pt x="319" y="40"/>
                  </a:cubicBezTo>
                  <a:cubicBezTo>
                    <a:pt x="319" y="40"/>
                    <a:pt x="318" y="41"/>
                    <a:pt x="317" y="42"/>
                  </a:cubicBezTo>
                  <a:close/>
                  <a:moveTo>
                    <a:pt x="213" y="33"/>
                  </a:moveTo>
                  <a:cubicBezTo>
                    <a:pt x="211" y="33"/>
                    <a:pt x="209" y="33"/>
                    <a:pt x="208" y="32"/>
                  </a:cubicBezTo>
                  <a:cubicBezTo>
                    <a:pt x="200" y="24"/>
                    <a:pt x="190" y="18"/>
                    <a:pt x="179" y="14"/>
                  </a:cubicBezTo>
                  <a:cubicBezTo>
                    <a:pt x="176" y="13"/>
                    <a:pt x="175" y="10"/>
                    <a:pt x="176" y="8"/>
                  </a:cubicBezTo>
                  <a:cubicBezTo>
                    <a:pt x="177" y="5"/>
                    <a:pt x="180" y="4"/>
                    <a:pt x="182" y="5"/>
                  </a:cubicBezTo>
                  <a:cubicBezTo>
                    <a:pt x="194" y="10"/>
                    <a:pt x="205" y="16"/>
                    <a:pt x="214" y="25"/>
                  </a:cubicBezTo>
                  <a:cubicBezTo>
                    <a:pt x="216" y="27"/>
                    <a:pt x="216" y="30"/>
                    <a:pt x="214" y="32"/>
                  </a:cubicBezTo>
                  <a:cubicBezTo>
                    <a:pt x="214" y="32"/>
                    <a:pt x="213" y="32"/>
                    <a:pt x="213" y="33"/>
                  </a:cubicBezTo>
                  <a:close/>
                  <a:moveTo>
                    <a:pt x="95" y="74"/>
                  </a:moveTo>
                  <a:cubicBezTo>
                    <a:pt x="94" y="75"/>
                    <a:pt x="94" y="75"/>
                    <a:pt x="94" y="75"/>
                  </a:cubicBezTo>
                  <a:cubicBezTo>
                    <a:pt x="91" y="75"/>
                    <a:pt x="89" y="74"/>
                    <a:pt x="88" y="71"/>
                  </a:cubicBezTo>
                  <a:cubicBezTo>
                    <a:pt x="87" y="63"/>
                    <a:pt x="87" y="54"/>
                    <a:pt x="88" y="46"/>
                  </a:cubicBezTo>
                  <a:cubicBezTo>
                    <a:pt x="89" y="41"/>
                    <a:pt x="90" y="37"/>
                    <a:pt x="92" y="33"/>
                  </a:cubicBezTo>
                  <a:cubicBezTo>
                    <a:pt x="93" y="31"/>
                    <a:pt x="95" y="30"/>
                    <a:pt x="98" y="31"/>
                  </a:cubicBezTo>
                  <a:cubicBezTo>
                    <a:pt x="100" y="32"/>
                    <a:pt x="101" y="34"/>
                    <a:pt x="100" y="36"/>
                  </a:cubicBezTo>
                  <a:cubicBezTo>
                    <a:pt x="99" y="40"/>
                    <a:pt x="98" y="43"/>
                    <a:pt x="97" y="47"/>
                  </a:cubicBezTo>
                  <a:cubicBezTo>
                    <a:pt x="96" y="55"/>
                    <a:pt x="96" y="62"/>
                    <a:pt x="97" y="70"/>
                  </a:cubicBezTo>
                  <a:cubicBezTo>
                    <a:pt x="98" y="72"/>
                    <a:pt x="97" y="74"/>
                    <a:pt x="95" y="74"/>
                  </a:cubicBezTo>
                  <a:close/>
                  <a:moveTo>
                    <a:pt x="153" y="8"/>
                  </a:moveTo>
                  <a:cubicBezTo>
                    <a:pt x="152" y="9"/>
                    <a:pt x="151" y="9"/>
                    <a:pt x="151" y="9"/>
                  </a:cubicBezTo>
                  <a:cubicBezTo>
                    <a:pt x="139" y="9"/>
                    <a:pt x="127" y="12"/>
                    <a:pt x="118" y="17"/>
                  </a:cubicBezTo>
                  <a:cubicBezTo>
                    <a:pt x="116" y="18"/>
                    <a:pt x="113" y="17"/>
                    <a:pt x="112" y="15"/>
                  </a:cubicBezTo>
                  <a:cubicBezTo>
                    <a:pt x="111" y="13"/>
                    <a:pt x="112" y="10"/>
                    <a:pt x="114" y="9"/>
                  </a:cubicBezTo>
                  <a:cubicBezTo>
                    <a:pt x="124" y="3"/>
                    <a:pt x="137" y="0"/>
                    <a:pt x="151" y="0"/>
                  </a:cubicBezTo>
                  <a:cubicBezTo>
                    <a:pt x="153" y="0"/>
                    <a:pt x="155" y="2"/>
                    <a:pt x="155" y="4"/>
                  </a:cubicBezTo>
                  <a:cubicBezTo>
                    <a:pt x="155" y="6"/>
                    <a:pt x="154" y="8"/>
                    <a:pt x="153" y="8"/>
                  </a:cubicBez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 name="Freeform 18">
              <a:extLst>
                <a:ext uri="{FF2B5EF4-FFF2-40B4-BE49-F238E27FC236}">
                  <a16:creationId xmlns:a16="http://schemas.microsoft.com/office/drawing/2014/main" id="{65DE6B34-5886-423E-86BB-D784B51BC356}"/>
                </a:ext>
              </a:extLst>
            </p:cNvPr>
            <p:cNvSpPr>
              <a:spLocks/>
            </p:cNvSpPr>
            <p:nvPr/>
          </p:nvSpPr>
          <p:spPr bwMode="auto">
            <a:xfrm>
              <a:off x="941388" y="3484563"/>
              <a:ext cx="1101725" cy="1449388"/>
            </a:xfrm>
            <a:custGeom>
              <a:avLst/>
              <a:gdLst>
                <a:gd name="T0" fmla="*/ 0 w 694"/>
                <a:gd name="T1" fmla="*/ 178 h 913"/>
                <a:gd name="T2" fmla="*/ 250 w 694"/>
                <a:gd name="T3" fmla="*/ 178 h 913"/>
                <a:gd name="T4" fmla="*/ 250 w 694"/>
                <a:gd name="T5" fmla="*/ 913 h 913"/>
                <a:gd name="T6" fmla="*/ 442 w 694"/>
                <a:gd name="T7" fmla="*/ 913 h 913"/>
                <a:gd name="T8" fmla="*/ 442 w 694"/>
                <a:gd name="T9" fmla="*/ 178 h 913"/>
                <a:gd name="T10" fmla="*/ 694 w 694"/>
                <a:gd name="T11" fmla="*/ 178 h 913"/>
                <a:gd name="T12" fmla="*/ 694 w 694"/>
                <a:gd name="T13" fmla="*/ 0 h 913"/>
                <a:gd name="T14" fmla="*/ 0 w 694"/>
                <a:gd name="T15" fmla="*/ 0 h 913"/>
                <a:gd name="T16" fmla="*/ 0 w 694"/>
                <a:gd name="T17" fmla="*/ 178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4" h="913">
                  <a:moveTo>
                    <a:pt x="0" y="178"/>
                  </a:moveTo>
                  <a:lnTo>
                    <a:pt x="250" y="178"/>
                  </a:lnTo>
                  <a:lnTo>
                    <a:pt x="250" y="913"/>
                  </a:lnTo>
                  <a:lnTo>
                    <a:pt x="442" y="913"/>
                  </a:lnTo>
                  <a:lnTo>
                    <a:pt x="442" y="178"/>
                  </a:lnTo>
                  <a:lnTo>
                    <a:pt x="694" y="178"/>
                  </a:lnTo>
                  <a:lnTo>
                    <a:pt x="694" y="0"/>
                  </a:lnTo>
                  <a:lnTo>
                    <a:pt x="0" y="0"/>
                  </a:lnTo>
                  <a:lnTo>
                    <a:pt x="0" y="17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7" name="Freeform 19">
              <a:extLst>
                <a:ext uri="{FF2B5EF4-FFF2-40B4-BE49-F238E27FC236}">
                  <a16:creationId xmlns:a16="http://schemas.microsoft.com/office/drawing/2014/main" id="{1AABC0B3-8632-4F59-8F72-715347190644}"/>
                </a:ext>
              </a:extLst>
            </p:cNvPr>
            <p:cNvSpPr>
              <a:spLocks/>
            </p:cNvSpPr>
            <p:nvPr/>
          </p:nvSpPr>
          <p:spPr bwMode="auto">
            <a:xfrm>
              <a:off x="941388" y="3484563"/>
              <a:ext cx="1101725" cy="1449388"/>
            </a:xfrm>
            <a:custGeom>
              <a:avLst/>
              <a:gdLst>
                <a:gd name="T0" fmla="*/ 0 w 694"/>
                <a:gd name="T1" fmla="*/ 178 h 913"/>
                <a:gd name="T2" fmla="*/ 250 w 694"/>
                <a:gd name="T3" fmla="*/ 178 h 913"/>
                <a:gd name="T4" fmla="*/ 250 w 694"/>
                <a:gd name="T5" fmla="*/ 913 h 913"/>
                <a:gd name="T6" fmla="*/ 442 w 694"/>
                <a:gd name="T7" fmla="*/ 913 h 913"/>
                <a:gd name="T8" fmla="*/ 442 w 694"/>
                <a:gd name="T9" fmla="*/ 178 h 913"/>
                <a:gd name="T10" fmla="*/ 694 w 694"/>
                <a:gd name="T11" fmla="*/ 178 h 913"/>
                <a:gd name="T12" fmla="*/ 694 w 694"/>
                <a:gd name="T13" fmla="*/ 0 h 913"/>
                <a:gd name="T14" fmla="*/ 0 w 694"/>
                <a:gd name="T15" fmla="*/ 0 h 913"/>
                <a:gd name="T16" fmla="*/ 0 w 694"/>
                <a:gd name="T17" fmla="*/ 178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4" h="913">
                  <a:moveTo>
                    <a:pt x="0" y="178"/>
                  </a:moveTo>
                  <a:lnTo>
                    <a:pt x="250" y="178"/>
                  </a:lnTo>
                  <a:lnTo>
                    <a:pt x="250" y="913"/>
                  </a:lnTo>
                  <a:lnTo>
                    <a:pt x="442" y="913"/>
                  </a:lnTo>
                  <a:lnTo>
                    <a:pt x="442" y="178"/>
                  </a:lnTo>
                  <a:lnTo>
                    <a:pt x="694" y="178"/>
                  </a:lnTo>
                  <a:lnTo>
                    <a:pt x="694" y="0"/>
                  </a:lnTo>
                  <a:lnTo>
                    <a:pt x="0" y="0"/>
                  </a:lnTo>
                  <a:lnTo>
                    <a:pt x="0" y="1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8" name="Freeform 20">
              <a:extLst>
                <a:ext uri="{FF2B5EF4-FFF2-40B4-BE49-F238E27FC236}">
                  <a16:creationId xmlns:a16="http://schemas.microsoft.com/office/drawing/2014/main" id="{4A3125A2-6A8F-4768-A725-9FACCA7BDDA4}"/>
                </a:ext>
              </a:extLst>
            </p:cNvPr>
            <p:cNvSpPr>
              <a:spLocks/>
            </p:cNvSpPr>
            <p:nvPr/>
          </p:nvSpPr>
          <p:spPr bwMode="auto">
            <a:xfrm>
              <a:off x="2165350" y="3484563"/>
              <a:ext cx="1068388" cy="1449388"/>
            </a:xfrm>
            <a:custGeom>
              <a:avLst/>
              <a:gdLst>
                <a:gd name="T0" fmla="*/ 481 w 673"/>
                <a:gd name="T1" fmla="*/ 364 h 913"/>
                <a:gd name="T2" fmla="*/ 192 w 673"/>
                <a:gd name="T3" fmla="*/ 364 h 913"/>
                <a:gd name="T4" fmla="*/ 192 w 673"/>
                <a:gd name="T5" fmla="*/ 0 h 913"/>
                <a:gd name="T6" fmla="*/ 0 w 673"/>
                <a:gd name="T7" fmla="*/ 0 h 913"/>
                <a:gd name="T8" fmla="*/ 0 w 673"/>
                <a:gd name="T9" fmla="*/ 913 h 913"/>
                <a:gd name="T10" fmla="*/ 192 w 673"/>
                <a:gd name="T11" fmla="*/ 913 h 913"/>
                <a:gd name="T12" fmla="*/ 192 w 673"/>
                <a:gd name="T13" fmla="*/ 536 h 913"/>
                <a:gd name="T14" fmla="*/ 481 w 673"/>
                <a:gd name="T15" fmla="*/ 536 h 913"/>
                <a:gd name="T16" fmla="*/ 481 w 673"/>
                <a:gd name="T17" fmla="*/ 913 h 913"/>
                <a:gd name="T18" fmla="*/ 673 w 673"/>
                <a:gd name="T19" fmla="*/ 913 h 913"/>
                <a:gd name="T20" fmla="*/ 673 w 673"/>
                <a:gd name="T21" fmla="*/ 0 h 913"/>
                <a:gd name="T22" fmla="*/ 481 w 673"/>
                <a:gd name="T23" fmla="*/ 0 h 913"/>
                <a:gd name="T24" fmla="*/ 481 w 673"/>
                <a:gd name="T25" fmla="*/ 364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3" h="913">
                  <a:moveTo>
                    <a:pt x="481" y="364"/>
                  </a:moveTo>
                  <a:lnTo>
                    <a:pt x="192" y="364"/>
                  </a:lnTo>
                  <a:lnTo>
                    <a:pt x="192" y="0"/>
                  </a:lnTo>
                  <a:lnTo>
                    <a:pt x="0" y="0"/>
                  </a:lnTo>
                  <a:lnTo>
                    <a:pt x="0" y="913"/>
                  </a:lnTo>
                  <a:lnTo>
                    <a:pt x="192" y="913"/>
                  </a:lnTo>
                  <a:lnTo>
                    <a:pt x="192" y="536"/>
                  </a:lnTo>
                  <a:lnTo>
                    <a:pt x="481" y="536"/>
                  </a:lnTo>
                  <a:lnTo>
                    <a:pt x="481" y="913"/>
                  </a:lnTo>
                  <a:lnTo>
                    <a:pt x="673" y="913"/>
                  </a:lnTo>
                  <a:lnTo>
                    <a:pt x="673" y="0"/>
                  </a:lnTo>
                  <a:lnTo>
                    <a:pt x="481" y="0"/>
                  </a:lnTo>
                  <a:lnTo>
                    <a:pt x="481" y="36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9" name="Freeform 21">
              <a:extLst>
                <a:ext uri="{FF2B5EF4-FFF2-40B4-BE49-F238E27FC236}">
                  <a16:creationId xmlns:a16="http://schemas.microsoft.com/office/drawing/2014/main" id="{31563CE3-7C03-4D25-9796-55E18460D4C8}"/>
                </a:ext>
              </a:extLst>
            </p:cNvPr>
            <p:cNvSpPr>
              <a:spLocks noEditPoints="1"/>
            </p:cNvSpPr>
            <p:nvPr/>
          </p:nvSpPr>
          <p:spPr bwMode="auto">
            <a:xfrm>
              <a:off x="3313113" y="3484563"/>
              <a:ext cx="1233488" cy="1449388"/>
            </a:xfrm>
            <a:custGeom>
              <a:avLst/>
              <a:gdLst>
                <a:gd name="T0" fmla="*/ 313 w 777"/>
                <a:gd name="T1" fmla="*/ 0 h 913"/>
                <a:gd name="T2" fmla="*/ 0 w 777"/>
                <a:gd name="T3" fmla="*/ 913 h 913"/>
                <a:gd name="T4" fmla="*/ 198 w 777"/>
                <a:gd name="T5" fmla="*/ 913 h 913"/>
                <a:gd name="T6" fmla="*/ 285 w 777"/>
                <a:gd name="T7" fmla="*/ 637 h 913"/>
                <a:gd name="T8" fmla="*/ 483 w 777"/>
                <a:gd name="T9" fmla="*/ 637 h 913"/>
                <a:gd name="T10" fmla="*/ 569 w 777"/>
                <a:gd name="T11" fmla="*/ 913 h 913"/>
                <a:gd name="T12" fmla="*/ 777 w 777"/>
                <a:gd name="T13" fmla="*/ 913 h 913"/>
                <a:gd name="T14" fmla="*/ 473 w 777"/>
                <a:gd name="T15" fmla="*/ 0 h 913"/>
                <a:gd name="T16" fmla="*/ 313 w 777"/>
                <a:gd name="T17" fmla="*/ 0 h 913"/>
                <a:gd name="T18" fmla="*/ 337 w 777"/>
                <a:gd name="T19" fmla="*/ 471 h 913"/>
                <a:gd name="T20" fmla="*/ 385 w 777"/>
                <a:gd name="T21" fmla="*/ 323 h 913"/>
                <a:gd name="T22" fmla="*/ 432 w 777"/>
                <a:gd name="T23" fmla="*/ 471 h 913"/>
                <a:gd name="T24" fmla="*/ 337 w 777"/>
                <a:gd name="T25" fmla="*/ 471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7" h="913">
                  <a:moveTo>
                    <a:pt x="313" y="0"/>
                  </a:moveTo>
                  <a:lnTo>
                    <a:pt x="0" y="913"/>
                  </a:lnTo>
                  <a:lnTo>
                    <a:pt x="198" y="913"/>
                  </a:lnTo>
                  <a:lnTo>
                    <a:pt x="285" y="637"/>
                  </a:lnTo>
                  <a:lnTo>
                    <a:pt x="483" y="637"/>
                  </a:lnTo>
                  <a:lnTo>
                    <a:pt x="569" y="913"/>
                  </a:lnTo>
                  <a:lnTo>
                    <a:pt x="777" y="913"/>
                  </a:lnTo>
                  <a:lnTo>
                    <a:pt x="473" y="0"/>
                  </a:lnTo>
                  <a:lnTo>
                    <a:pt x="313" y="0"/>
                  </a:lnTo>
                  <a:close/>
                  <a:moveTo>
                    <a:pt x="337" y="471"/>
                  </a:moveTo>
                  <a:lnTo>
                    <a:pt x="385" y="323"/>
                  </a:lnTo>
                  <a:lnTo>
                    <a:pt x="432" y="471"/>
                  </a:lnTo>
                  <a:lnTo>
                    <a:pt x="337" y="47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0" name="Freeform 22">
              <a:extLst>
                <a:ext uri="{FF2B5EF4-FFF2-40B4-BE49-F238E27FC236}">
                  <a16:creationId xmlns:a16="http://schemas.microsoft.com/office/drawing/2014/main" id="{3766BE35-4699-4730-A6A3-8B80FDE3CC46}"/>
                </a:ext>
              </a:extLst>
            </p:cNvPr>
            <p:cNvSpPr>
              <a:spLocks/>
            </p:cNvSpPr>
            <p:nvPr/>
          </p:nvSpPr>
          <p:spPr bwMode="auto">
            <a:xfrm>
              <a:off x="4629150" y="3484563"/>
              <a:ext cx="1084263" cy="1449388"/>
            </a:xfrm>
            <a:custGeom>
              <a:avLst/>
              <a:gdLst>
                <a:gd name="T0" fmla="*/ 491 w 683"/>
                <a:gd name="T1" fmla="*/ 533 h 913"/>
                <a:gd name="T2" fmla="*/ 170 w 683"/>
                <a:gd name="T3" fmla="*/ 0 h 913"/>
                <a:gd name="T4" fmla="*/ 0 w 683"/>
                <a:gd name="T5" fmla="*/ 0 h 913"/>
                <a:gd name="T6" fmla="*/ 1 w 683"/>
                <a:gd name="T7" fmla="*/ 913 h 913"/>
                <a:gd name="T8" fmla="*/ 192 w 683"/>
                <a:gd name="T9" fmla="*/ 913 h 913"/>
                <a:gd name="T10" fmla="*/ 192 w 683"/>
                <a:gd name="T11" fmla="*/ 381 h 913"/>
                <a:gd name="T12" fmla="*/ 518 w 683"/>
                <a:gd name="T13" fmla="*/ 913 h 913"/>
                <a:gd name="T14" fmla="*/ 683 w 683"/>
                <a:gd name="T15" fmla="*/ 913 h 913"/>
                <a:gd name="T16" fmla="*/ 683 w 683"/>
                <a:gd name="T17" fmla="*/ 0 h 913"/>
                <a:gd name="T18" fmla="*/ 491 w 683"/>
                <a:gd name="T19" fmla="*/ 0 h 913"/>
                <a:gd name="T20" fmla="*/ 491 w 683"/>
                <a:gd name="T21" fmla="*/ 53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3" h="913">
                  <a:moveTo>
                    <a:pt x="491" y="533"/>
                  </a:moveTo>
                  <a:lnTo>
                    <a:pt x="170" y="0"/>
                  </a:lnTo>
                  <a:lnTo>
                    <a:pt x="0" y="0"/>
                  </a:lnTo>
                  <a:lnTo>
                    <a:pt x="1" y="913"/>
                  </a:lnTo>
                  <a:lnTo>
                    <a:pt x="192" y="913"/>
                  </a:lnTo>
                  <a:lnTo>
                    <a:pt x="192" y="381"/>
                  </a:lnTo>
                  <a:lnTo>
                    <a:pt x="518" y="913"/>
                  </a:lnTo>
                  <a:lnTo>
                    <a:pt x="683" y="913"/>
                  </a:lnTo>
                  <a:lnTo>
                    <a:pt x="683" y="0"/>
                  </a:lnTo>
                  <a:lnTo>
                    <a:pt x="491" y="0"/>
                  </a:lnTo>
                  <a:lnTo>
                    <a:pt x="491" y="53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1" name="Freeform 23">
              <a:extLst>
                <a:ext uri="{FF2B5EF4-FFF2-40B4-BE49-F238E27FC236}">
                  <a16:creationId xmlns:a16="http://schemas.microsoft.com/office/drawing/2014/main" id="{D0853AB2-11DD-40A2-8CC0-A73307A8849D}"/>
                </a:ext>
              </a:extLst>
            </p:cNvPr>
            <p:cNvSpPr>
              <a:spLocks/>
            </p:cNvSpPr>
            <p:nvPr/>
          </p:nvSpPr>
          <p:spPr bwMode="auto">
            <a:xfrm>
              <a:off x="4629150" y="3484563"/>
              <a:ext cx="1084263" cy="1449388"/>
            </a:xfrm>
            <a:custGeom>
              <a:avLst/>
              <a:gdLst>
                <a:gd name="T0" fmla="*/ 491 w 683"/>
                <a:gd name="T1" fmla="*/ 533 h 913"/>
                <a:gd name="T2" fmla="*/ 170 w 683"/>
                <a:gd name="T3" fmla="*/ 0 h 913"/>
                <a:gd name="T4" fmla="*/ 0 w 683"/>
                <a:gd name="T5" fmla="*/ 0 h 913"/>
                <a:gd name="T6" fmla="*/ 1 w 683"/>
                <a:gd name="T7" fmla="*/ 913 h 913"/>
                <a:gd name="T8" fmla="*/ 192 w 683"/>
                <a:gd name="T9" fmla="*/ 913 h 913"/>
                <a:gd name="T10" fmla="*/ 192 w 683"/>
                <a:gd name="T11" fmla="*/ 381 h 913"/>
                <a:gd name="T12" fmla="*/ 518 w 683"/>
                <a:gd name="T13" fmla="*/ 913 h 913"/>
                <a:gd name="T14" fmla="*/ 683 w 683"/>
                <a:gd name="T15" fmla="*/ 913 h 913"/>
                <a:gd name="T16" fmla="*/ 683 w 683"/>
                <a:gd name="T17" fmla="*/ 0 h 913"/>
                <a:gd name="T18" fmla="*/ 491 w 683"/>
                <a:gd name="T19" fmla="*/ 0 h 913"/>
                <a:gd name="T20" fmla="*/ 491 w 683"/>
                <a:gd name="T21" fmla="*/ 53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3" h="913">
                  <a:moveTo>
                    <a:pt x="491" y="533"/>
                  </a:moveTo>
                  <a:lnTo>
                    <a:pt x="170" y="0"/>
                  </a:lnTo>
                  <a:lnTo>
                    <a:pt x="0" y="0"/>
                  </a:lnTo>
                  <a:lnTo>
                    <a:pt x="1" y="913"/>
                  </a:lnTo>
                  <a:lnTo>
                    <a:pt x="192" y="913"/>
                  </a:lnTo>
                  <a:lnTo>
                    <a:pt x="192" y="381"/>
                  </a:lnTo>
                  <a:lnTo>
                    <a:pt x="518" y="913"/>
                  </a:lnTo>
                  <a:lnTo>
                    <a:pt x="683" y="913"/>
                  </a:lnTo>
                  <a:lnTo>
                    <a:pt x="683" y="0"/>
                  </a:lnTo>
                  <a:lnTo>
                    <a:pt x="491" y="0"/>
                  </a:lnTo>
                  <a:lnTo>
                    <a:pt x="491" y="5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22" name="Freeform 24">
              <a:extLst>
                <a:ext uri="{FF2B5EF4-FFF2-40B4-BE49-F238E27FC236}">
                  <a16:creationId xmlns:a16="http://schemas.microsoft.com/office/drawing/2014/main" id="{901386F6-8431-4FA8-8F93-2AD3E8A15A61}"/>
                </a:ext>
              </a:extLst>
            </p:cNvPr>
            <p:cNvSpPr>
              <a:spLocks/>
            </p:cNvSpPr>
            <p:nvPr/>
          </p:nvSpPr>
          <p:spPr bwMode="auto">
            <a:xfrm>
              <a:off x="5865813" y="3484563"/>
              <a:ext cx="1103313" cy="1449388"/>
            </a:xfrm>
            <a:custGeom>
              <a:avLst/>
              <a:gdLst>
                <a:gd name="T0" fmla="*/ 687 w 695"/>
                <a:gd name="T1" fmla="*/ 0 h 913"/>
                <a:gd name="T2" fmla="*/ 443 w 695"/>
                <a:gd name="T3" fmla="*/ 0 h 913"/>
                <a:gd name="T4" fmla="*/ 192 w 695"/>
                <a:gd name="T5" fmla="*/ 294 h 913"/>
                <a:gd name="T6" fmla="*/ 192 w 695"/>
                <a:gd name="T7" fmla="*/ 0 h 913"/>
                <a:gd name="T8" fmla="*/ 0 w 695"/>
                <a:gd name="T9" fmla="*/ 0 h 913"/>
                <a:gd name="T10" fmla="*/ 0 w 695"/>
                <a:gd name="T11" fmla="*/ 913 h 913"/>
                <a:gd name="T12" fmla="*/ 192 w 695"/>
                <a:gd name="T13" fmla="*/ 913 h 913"/>
                <a:gd name="T14" fmla="*/ 192 w 695"/>
                <a:gd name="T15" fmla="*/ 600 h 913"/>
                <a:gd name="T16" fmla="*/ 444 w 695"/>
                <a:gd name="T17" fmla="*/ 913 h 913"/>
                <a:gd name="T18" fmla="*/ 695 w 695"/>
                <a:gd name="T19" fmla="*/ 913 h 913"/>
                <a:gd name="T20" fmla="*/ 300 w 695"/>
                <a:gd name="T21" fmla="*/ 433 h 913"/>
                <a:gd name="T22" fmla="*/ 687 w 695"/>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5" h="913">
                  <a:moveTo>
                    <a:pt x="687" y="0"/>
                  </a:moveTo>
                  <a:lnTo>
                    <a:pt x="443" y="0"/>
                  </a:lnTo>
                  <a:lnTo>
                    <a:pt x="192" y="294"/>
                  </a:lnTo>
                  <a:lnTo>
                    <a:pt x="192" y="0"/>
                  </a:lnTo>
                  <a:lnTo>
                    <a:pt x="0" y="0"/>
                  </a:lnTo>
                  <a:lnTo>
                    <a:pt x="0" y="913"/>
                  </a:lnTo>
                  <a:lnTo>
                    <a:pt x="192" y="913"/>
                  </a:lnTo>
                  <a:lnTo>
                    <a:pt x="192" y="600"/>
                  </a:lnTo>
                  <a:lnTo>
                    <a:pt x="444" y="913"/>
                  </a:lnTo>
                  <a:lnTo>
                    <a:pt x="695" y="913"/>
                  </a:lnTo>
                  <a:lnTo>
                    <a:pt x="300" y="433"/>
                  </a:lnTo>
                  <a:lnTo>
                    <a:pt x="687"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3" name="Freeform 25">
              <a:extLst>
                <a:ext uri="{FF2B5EF4-FFF2-40B4-BE49-F238E27FC236}">
                  <a16:creationId xmlns:a16="http://schemas.microsoft.com/office/drawing/2014/main" id="{CC313FDB-9960-4C9A-8FEE-11972158AAF9}"/>
                </a:ext>
              </a:extLst>
            </p:cNvPr>
            <p:cNvSpPr>
              <a:spLocks/>
            </p:cNvSpPr>
            <p:nvPr/>
          </p:nvSpPr>
          <p:spPr bwMode="auto">
            <a:xfrm>
              <a:off x="7361238" y="3484563"/>
              <a:ext cx="1179513" cy="1449388"/>
            </a:xfrm>
            <a:custGeom>
              <a:avLst/>
              <a:gdLst>
                <a:gd name="T0" fmla="*/ 528 w 743"/>
                <a:gd name="T1" fmla="*/ 0 h 913"/>
                <a:gd name="T2" fmla="*/ 371 w 743"/>
                <a:gd name="T3" fmla="*/ 302 h 913"/>
                <a:gd name="T4" fmla="*/ 214 w 743"/>
                <a:gd name="T5" fmla="*/ 0 h 913"/>
                <a:gd name="T6" fmla="*/ 0 w 743"/>
                <a:gd name="T7" fmla="*/ 0 h 913"/>
                <a:gd name="T8" fmla="*/ 273 w 743"/>
                <a:gd name="T9" fmla="*/ 505 h 913"/>
                <a:gd name="T10" fmla="*/ 273 w 743"/>
                <a:gd name="T11" fmla="*/ 913 h 913"/>
                <a:gd name="T12" fmla="*/ 466 w 743"/>
                <a:gd name="T13" fmla="*/ 913 h 913"/>
                <a:gd name="T14" fmla="*/ 466 w 743"/>
                <a:gd name="T15" fmla="*/ 496 h 913"/>
                <a:gd name="T16" fmla="*/ 743 w 743"/>
                <a:gd name="T17" fmla="*/ 0 h 913"/>
                <a:gd name="T18" fmla="*/ 528 w 743"/>
                <a:gd name="T19"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3" h="913">
                  <a:moveTo>
                    <a:pt x="528" y="0"/>
                  </a:moveTo>
                  <a:lnTo>
                    <a:pt x="371" y="302"/>
                  </a:lnTo>
                  <a:lnTo>
                    <a:pt x="214" y="0"/>
                  </a:lnTo>
                  <a:lnTo>
                    <a:pt x="0" y="0"/>
                  </a:lnTo>
                  <a:lnTo>
                    <a:pt x="273" y="505"/>
                  </a:lnTo>
                  <a:lnTo>
                    <a:pt x="273" y="913"/>
                  </a:lnTo>
                  <a:lnTo>
                    <a:pt x="466" y="913"/>
                  </a:lnTo>
                  <a:lnTo>
                    <a:pt x="466" y="496"/>
                  </a:lnTo>
                  <a:lnTo>
                    <a:pt x="743" y="0"/>
                  </a:lnTo>
                  <a:lnTo>
                    <a:pt x="528"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4" name="Freeform 26">
              <a:extLst>
                <a:ext uri="{FF2B5EF4-FFF2-40B4-BE49-F238E27FC236}">
                  <a16:creationId xmlns:a16="http://schemas.microsoft.com/office/drawing/2014/main" id="{33D51050-0D51-4492-B548-365FB62B3566}"/>
                </a:ext>
              </a:extLst>
            </p:cNvPr>
            <p:cNvSpPr>
              <a:spLocks noEditPoints="1"/>
            </p:cNvSpPr>
            <p:nvPr/>
          </p:nvSpPr>
          <p:spPr bwMode="auto">
            <a:xfrm>
              <a:off x="8453438" y="3451225"/>
              <a:ext cx="1301750" cy="1503363"/>
            </a:xfrm>
            <a:custGeom>
              <a:avLst/>
              <a:gdLst>
                <a:gd name="T0" fmla="*/ 416 w 820"/>
                <a:gd name="T1" fmla="*/ 0 h 948"/>
                <a:gd name="T2" fmla="*/ 118 w 820"/>
                <a:gd name="T3" fmla="*/ 134 h 948"/>
                <a:gd name="T4" fmla="*/ 0 w 820"/>
                <a:gd name="T5" fmla="*/ 462 h 948"/>
                <a:gd name="T6" fmla="*/ 104 w 820"/>
                <a:gd name="T7" fmla="*/ 809 h 948"/>
                <a:gd name="T8" fmla="*/ 410 w 820"/>
                <a:gd name="T9" fmla="*/ 948 h 948"/>
                <a:gd name="T10" fmla="*/ 706 w 820"/>
                <a:gd name="T11" fmla="*/ 810 h 948"/>
                <a:gd name="T12" fmla="*/ 820 w 820"/>
                <a:gd name="T13" fmla="*/ 477 h 948"/>
                <a:gd name="T14" fmla="*/ 717 w 820"/>
                <a:gd name="T15" fmla="*/ 136 h 948"/>
                <a:gd name="T16" fmla="*/ 416 w 820"/>
                <a:gd name="T17" fmla="*/ 0 h 948"/>
                <a:gd name="T18" fmla="*/ 556 w 820"/>
                <a:gd name="T19" fmla="*/ 695 h 948"/>
                <a:gd name="T20" fmla="*/ 415 w 820"/>
                <a:gd name="T21" fmla="*/ 770 h 948"/>
                <a:gd name="T22" fmla="*/ 262 w 820"/>
                <a:gd name="T23" fmla="*/ 696 h 948"/>
                <a:gd name="T24" fmla="*/ 198 w 820"/>
                <a:gd name="T25" fmla="*/ 463 h 948"/>
                <a:gd name="T26" fmla="*/ 260 w 820"/>
                <a:gd name="T27" fmla="*/ 253 h 948"/>
                <a:gd name="T28" fmla="*/ 418 w 820"/>
                <a:gd name="T29" fmla="*/ 178 h 948"/>
                <a:gd name="T30" fmla="*/ 568 w 820"/>
                <a:gd name="T31" fmla="*/ 259 h 948"/>
                <a:gd name="T32" fmla="*/ 623 w 820"/>
                <a:gd name="T33" fmla="*/ 454 h 948"/>
                <a:gd name="T34" fmla="*/ 556 w 820"/>
                <a:gd name="T35" fmla="*/ 695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0" h="948">
                  <a:moveTo>
                    <a:pt x="416" y="0"/>
                  </a:moveTo>
                  <a:cubicBezTo>
                    <a:pt x="298" y="0"/>
                    <a:pt x="198" y="45"/>
                    <a:pt x="118" y="134"/>
                  </a:cubicBezTo>
                  <a:cubicBezTo>
                    <a:pt x="40" y="221"/>
                    <a:pt x="0" y="332"/>
                    <a:pt x="0" y="462"/>
                  </a:cubicBezTo>
                  <a:cubicBezTo>
                    <a:pt x="0" y="604"/>
                    <a:pt x="35" y="721"/>
                    <a:pt x="104" y="809"/>
                  </a:cubicBezTo>
                  <a:cubicBezTo>
                    <a:pt x="176" y="902"/>
                    <a:pt x="279" y="948"/>
                    <a:pt x="410" y="948"/>
                  </a:cubicBezTo>
                  <a:cubicBezTo>
                    <a:pt x="529" y="948"/>
                    <a:pt x="628" y="902"/>
                    <a:pt x="706" y="810"/>
                  </a:cubicBezTo>
                  <a:cubicBezTo>
                    <a:pt x="782" y="720"/>
                    <a:pt x="820" y="608"/>
                    <a:pt x="820" y="477"/>
                  </a:cubicBezTo>
                  <a:cubicBezTo>
                    <a:pt x="820" y="338"/>
                    <a:pt x="786" y="223"/>
                    <a:pt x="717" y="136"/>
                  </a:cubicBezTo>
                  <a:cubicBezTo>
                    <a:pt x="646" y="46"/>
                    <a:pt x="544" y="0"/>
                    <a:pt x="416" y="0"/>
                  </a:cubicBezTo>
                  <a:moveTo>
                    <a:pt x="556" y="695"/>
                  </a:moveTo>
                  <a:cubicBezTo>
                    <a:pt x="513" y="745"/>
                    <a:pt x="466" y="770"/>
                    <a:pt x="415" y="770"/>
                  </a:cubicBezTo>
                  <a:cubicBezTo>
                    <a:pt x="353" y="770"/>
                    <a:pt x="303" y="746"/>
                    <a:pt x="262" y="696"/>
                  </a:cubicBezTo>
                  <a:cubicBezTo>
                    <a:pt x="219" y="643"/>
                    <a:pt x="198" y="565"/>
                    <a:pt x="198" y="463"/>
                  </a:cubicBezTo>
                  <a:cubicBezTo>
                    <a:pt x="198" y="377"/>
                    <a:pt x="218" y="306"/>
                    <a:pt x="260" y="253"/>
                  </a:cubicBezTo>
                  <a:cubicBezTo>
                    <a:pt x="298" y="202"/>
                    <a:pt x="350" y="178"/>
                    <a:pt x="418" y="178"/>
                  </a:cubicBezTo>
                  <a:cubicBezTo>
                    <a:pt x="488" y="178"/>
                    <a:pt x="535" y="204"/>
                    <a:pt x="568" y="259"/>
                  </a:cubicBezTo>
                  <a:cubicBezTo>
                    <a:pt x="605" y="321"/>
                    <a:pt x="623" y="387"/>
                    <a:pt x="623" y="454"/>
                  </a:cubicBezTo>
                  <a:cubicBezTo>
                    <a:pt x="623" y="562"/>
                    <a:pt x="601" y="643"/>
                    <a:pt x="556" y="69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5" name="Freeform 27">
              <a:extLst>
                <a:ext uri="{FF2B5EF4-FFF2-40B4-BE49-F238E27FC236}">
                  <a16:creationId xmlns:a16="http://schemas.microsoft.com/office/drawing/2014/main" id="{B0F811EC-20FF-48F3-8519-269648A3E220}"/>
                </a:ext>
              </a:extLst>
            </p:cNvPr>
            <p:cNvSpPr>
              <a:spLocks/>
            </p:cNvSpPr>
            <p:nvPr/>
          </p:nvSpPr>
          <p:spPr bwMode="auto">
            <a:xfrm>
              <a:off x="9891713" y="3484563"/>
              <a:ext cx="1127125" cy="1470025"/>
            </a:xfrm>
            <a:custGeom>
              <a:avLst/>
              <a:gdLst>
                <a:gd name="T0" fmla="*/ 519 w 710"/>
                <a:gd name="T1" fmla="*/ 0 h 927"/>
                <a:gd name="T2" fmla="*/ 519 w 710"/>
                <a:gd name="T3" fmla="*/ 547 h 927"/>
                <a:gd name="T4" fmla="*/ 483 w 710"/>
                <a:gd name="T5" fmla="*/ 712 h 927"/>
                <a:gd name="T6" fmla="*/ 351 w 710"/>
                <a:gd name="T7" fmla="*/ 746 h 927"/>
                <a:gd name="T8" fmla="*/ 228 w 710"/>
                <a:gd name="T9" fmla="*/ 712 h 927"/>
                <a:gd name="T10" fmla="*/ 192 w 710"/>
                <a:gd name="T11" fmla="*/ 545 h 927"/>
                <a:gd name="T12" fmla="*/ 192 w 710"/>
                <a:gd name="T13" fmla="*/ 0 h 927"/>
                <a:gd name="T14" fmla="*/ 0 w 710"/>
                <a:gd name="T15" fmla="*/ 0 h 927"/>
                <a:gd name="T16" fmla="*/ 0 w 710"/>
                <a:gd name="T17" fmla="*/ 543 h 927"/>
                <a:gd name="T18" fmla="*/ 88 w 710"/>
                <a:gd name="T19" fmla="*/ 846 h 927"/>
                <a:gd name="T20" fmla="*/ 346 w 710"/>
                <a:gd name="T21" fmla="*/ 927 h 927"/>
                <a:gd name="T22" fmla="*/ 612 w 710"/>
                <a:gd name="T23" fmla="*/ 849 h 927"/>
                <a:gd name="T24" fmla="*/ 710 w 710"/>
                <a:gd name="T25" fmla="*/ 542 h 927"/>
                <a:gd name="T26" fmla="*/ 710 w 710"/>
                <a:gd name="T27" fmla="*/ 0 h 927"/>
                <a:gd name="T28" fmla="*/ 519 w 710"/>
                <a:gd name="T29" fmla="*/ 0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0" h="927">
                  <a:moveTo>
                    <a:pt x="519" y="0"/>
                  </a:moveTo>
                  <a:cubicBezTo>
                    <a:pt x="519" y="547"/>
                    <a:pt x="519" y="547"/>
                    <a:pt x="519" y="547"/>
                  </a:cubicBezTo>
                  <a:cubicBezTo>
                    <a:pt x="519" y="670"/>
                    <a:pt x="494" y="704"/>
                    <a:pt x="483" y="712"/>
                  </a:cubicBezTo>
                  <a:cubicBezTo>
                    <a:pt x="456" y="735"/>
                    <a:pt x="411" y="746"/>
                    <a:pt x="351" y="746"/>
                  </a:cubicBezTo>
                  <a:cubicBezTo>
                    <a:pt x="297" y="746"/>
                    <a:pt x="255" y="734"/>
                    <a:pt x="228" y="712"/>
                  </a:cubicBezTo>
                  <a:cubicBezTo>
                    <a:pt x="219" y="706"/>
                    <a:pt x="192" y="673"/>
                    <a:pt x="192" y="545"/>
                  </a:cubicBezTo>
                  <a:cubicBezTo>
                    <a:pt x="192" y="0"/>
                    <a:pt x="192" y="0"/>
                    <a:pt x="192" y="0"/>
                  </a:cubicBezTo>
                  <a:cubicBezTo>
                    <a:pt x="0" y="0"/>
                    <a:pt x="0" y="0"/>
                    <a:pt x="0" y="0"/>
                  </a:cubicBezTo>
                  <a:cubicBezTo>
                    <a:pt x="0" y="543"/>
                    <a:pt x="0" y="543"/>
                    <a:pt x="0" y="543"/>
                  </a:cubicBezTo>
                  <a:cubicBezTo>
                    <a:pt x="0" y="691"/>
                    <a:pt x="29" y="790"/>
                    <a:pt x="88" y="846"/>
                  </a:cubicBezTo>
                  <a:cubicBezTo>
                    <a:pt x="146" y="900"/>
                    <a:pt x="233" y="927"/>
                    <a:pt x="346" y="927"/>
                  </a:cubicBezTo>
                  <a:cubicBezTo>
                    <a:pt x="460" y="927"/>
                    <a:pt x="550" y="901"/>
                    <a:pt x="612" y="849"/>
                  </a:cubicBezTo>
                  <a:cubicBezTo>
                    <a:pt x="678" y="794"/>
                    <a:pt x="710" y="693"/>
                    <a:pt x="710" y="542"/>
                  </a:cubicBezTo>
                  <a:cubicBezTo>
                    <a:pt x="710" y="0"/>
                    <a:pt x="710" y="0"/>
                    <a:pt x="710" y="0"/>
                  </a:cubicBezTo>
                  <a:lnTo>
                    <a:pt x="519"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6" name="Freeform 28">
              <a:extLst>
                <a:ext uri="{FF2B5EF4-FFF2-40B4-BE49-F238E27FC236}">
                  <a16:creationId xmlns:a16="http://schemas.microsoft.com/office/drawing/2014/main" id="{295161C1-E1CB-40E0-B768-E7D28DFB662A}"/>
                </a:ext>
              </a:extLst>
            </p:cNvPr>
            <p:cNvSpPr>
              <a:spLocks/>
            </p:cNvSpPr>
            <p:nvPr/>
          </p:nvSpPr>
          <p:spPr bwMode="auto">
            <a:xfrm>
              <a:off x="9674225" y="1462088"/>
              <a:ext cx="731838" cy="695325"/>
            </a:xfrm>
            <a:custGeom>
              <a:avLst/>
              <a:gdLst>
                <a:gd name="T0" fmla="*/ 321 w 461"/>
                <a:gd name="T1" fmla="*/ 122 h 439"/>
                <a:gd name="T2" fmla="*/ 452 w 461"/>
                <a:gd name="T3" fmla="*/ 161 h 439"/>
                <a:gd name="T4" fmla="*/ 457 w 461"/>
                <a:gd name="T5" fmla="*/ 176 h 439"/>
                <a:gd name="T6" fmla="*/ 374 w 461"/>
                <a:gd name="T7" fmla="*/ 284 h 439"/>
                <a:gd name="T8" fmla="*/ 372 w 461"/>
                <a:gd name="T9" fmla="*/ 290 h 439"/>
                <a:gd name="T10" fmla="*/ 376 w 461"/>
                <a:gd name="T11" fmla="*/ 427 h 439"/>
                <a:gd name="T12" fmla="*/ 363 w 461"/>
                <a:gd name="T13" fmla="*/ 436 h 439"/>
                <a:gd name="T14" fmla="*/ 234 w 461"/>
                <a:gd name="T15" fmla="*/ 391 h 439"/>
                <a:gd name="T16" fmla="*/ 227 w 461"/>
                <a:gd name="T17" fmla="*/ 391 h 439"/>
                <a:gd name="T18" fmla="*/ 99 w 461"/>
                <a:gd name="T19" fmla="*/ 437 h 439"/>
                <a:gd name="T20" fmla="*/ 86 w 461"/>
                <a:gd name="T21" fmla="*/ 427 h 439"/>
                <a:gd name="T22" fmla="*/ 89 w 461"/>
                <a:gd name="T23" fmla="*/ 291 h 439"/>
                <a:gd name="T24" fmla="*/ 87 w 461"/>
                <a:gd name="T25" fmla="*/ 284 h 439"/>
                <a:gd name="T26" fmla="*/ 4 w 461"/>
                <a:gd name="T27" fmla="*/ 176 h 439"/>
                <a:gd name="T28" fmla="*/ 9 w 461"/>
                <a:gd name="T29" fmla="*/ 161 h 439"/>
                <a:gd name="T30" fmla="*/ 140 w 461"/>
                <a:gd name="T31" fmla="*/ 122 h 439"/>
                <a:gd name="T32" fmla="*/ 145 w 461"/>
                <a:gd name="T33" fmla="*/ 118 h 439"/>
                <a:gd name="T34" fmla="*/ 222 w 461"/>
                <a:gd name="T35" fmla="*/ 6 h 439"/>
                <a:gd name="T36" fmla="*/ 239 w 461"/>
                <a:gd name="T37" fmla="*/ 6 h 439"/>
                <a:gd name="T38" fmla="*/ 316 w 461"/>
                <a:gd name="T39" fmla="*/ 118 h 439"/>
                <a:gd name="T40" fmla="*/ 321 w 461"/>
                <a:gd name="T41" fmla="*/ 122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1" h="439">
                  <a:moveTo>
                    <a:pt x="321" y="122"/>
                  </a:moveTo>
                  <a:cubicBezTo>
                    <a:pt x="452" y="161"/>
                    <a:pt x="452" y="161"/>
                    <a:pt x="452" y="161"/>
                  </a:cubicBezTo>
                  <a:cubicBezTo>
                    <a:pt x="459" y="162"/>
                    <a:pt x="461" y="171"/>
                    <a:pt x="457" y="176"/>
                  </a:cubicBezTo>
                  <a:cubicBezTo>
                    <a:pt x="374" y="284"/>
                    <a:pt x="374" y="284"/>
                    <a:pt x="374" y="284"/>
                  </a:cubicBezTo>
                  <a:cubicBezTo>
                    <a:pt x="373" y="286"/>
                    <a:pt x="372" y="288"/>
                    <a:pt x="372" y="290"/>
                  </a:cubicBezTo>
                  <a:cubicBezTo>
                    <a:pt x="376" y="427"/>
                    <a:pt x="376" y="427"/>
                    <a:pt x="376" y="427"/>
                  </a:cubicBezTo>
                  <a:cubicBezTo>
                    <a:pt x="376" y="434"/>
                    <a:pt x="369" y="439"/>
                    <a:pt x="363" y="436"/>
                  </a:cubicBezTo>
                  <a:cubicBezTo>
                    <a:pt x="234" y="391"/>
                    <a:pt x="234" y="391"/>
                    <a:pt x="234" y="391"/>
                  </a:cubicBezTo>
                  <a:cubicBezTo>
                    <a:pt x="232" y="390"/>
                    <a:pt x="230" y="390"/>
                    <a:pt x="227" y="391"/>
                  </a:cubicBezTo>
                  <a:cubicBezTo>
                    <a:pt x="99" y="437"/>
                    <a:pt x="99" y="437"/>
                    <a:pt x="99" y="437"/>
                  </a:cubicBezTo>
                  <a:cubicBezTo>
                    <a:pt x="92" y="439"/>
                    <a:pt x="86" y="434"/>
                    <a:pt x="86" y="427"/>
                  </a:cubicBezTo>
                  <a:cubicBezTo>
                    <a:pt x="89" y="291"/>
                    <a:pt x="89" y="291"/>
                    <a:pt x="89" y="291"/>
                  </a:cubicBezTo>
                  <a:cubicBezTo>
                    <a:pt x="89" y="288"/>
                    <a:pt x="89" y="286"/>
                    <a:pt x="87" y="284"/>
                  </a:cubicBezTo>
                  <a:cubicBezTo>
                    <a:pt x="4" y="176"/>
                    <a:pt x="4" y="176"/>
                    <a:pt x="4" y="176"/>
                  </a:cubicBezTo>
                  <a:cubicBezTo>
                    <a:pt x="0" y="171"/>
                    <a:pt x="2" y="163"/>
                    <a:pt x="9" y="161"/>
                  </a:cubicBezTo>
                  <a:cubicBezTo>
                    <a:pt x="140" y="122"/>
                    <a:pt x="140" y="122"/>
                    <a:pt x="140" y="122"/>
                  </a:cubicBezTo>
                  <a:cubicBezTo>
                    <a:pt x="142" y="122"/>
                    <a:pt x="144" y="120"/>
                    <a:pt x="145" y="118"/>
                  </a:cubicBezTo>
                  <a:cubicBezTo>
                    <a:pt x="222" y="6"/>
                    <a:pt x="222" y="6"/>
                    <a:pt x="222" y="6"/>
                  </a:cubicBezTo>
                  <a:cubicBezTo>
                    <a:pt x="226" y="0"/>
                    <a:pt x="235" y="0"/>
                    <a:pt x="239" y="6"/>
                  </a:cubicBezTo>
                  <a:cubicBezTo>
                    <a:pt x="316" y="118"/>
                    <a:pt x="316" y="118"/>
                    <a:pt x="316" y="118"/>
                  </a:cubicBezTo>
                  <a:cubicBezTo>
                    <a:pt x="317" y="120"/>
                    <a:pt x="319" y="121"/>
                    <a:pt x="321" y="12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27" name="Freeform 29">
              <a:extLst>
                <a:ext uri="{FF2B5EF4-FFF2-40B4-BE49-F238E27FC236}">
                  <a16:creationId xmlns:a16="http://schemas.microsoft.com/office/drawing/2014/main" id="{C2500057-DD28-4D65-A753-EE747525F3D1}"/>
                </a:ext>
              </a:extLst>
            </p:cNvPr>
            <p:cNvSpPr>
              <a:spLocks/>
            </p:cNvSpPr>
            <p:nvPr/>
          </p:nvSpPr>
          <p:spPr bwMode="auto">
            <a:xfrm>
              <a:off x="9979025" y="3427413"/>
              <a:ext cx="33338" cy="30163"/>
            </a:xfrm>
            <a:custGeom>
              <a:avLst/>
              <a:gdLst>
                <a:gd name="T0" fmla="*/ 0 w 21"/>
                <a:gd name="T1" fmla="*/ 3 h 19"/>
                <a:gd name="T2" fmla="*/ 4 w 21"/>
                <a:gd name="T3" fmla="*/ 15 h 19"/>
                <a:gd name="T4" fmla="*/ 19 w 21"/>
                <a:gd name="T5" fmla="*/ 16 h 19"/>
                <a:gd name="T6" fmla="*/ 21 w 21"/>
                <a:gd name="T7" fmla="*/ 0 h 19"/>
                <a:gd name="T8" fmla="*/ 0 w 21"/>
                <a:gd name="T9" fmla="*/ 0 h 19"/>
                <a:gd name="T10" fmla="*/ 0 w 21"/>
                <a:gd name="T11" fmla="*/ 3 h 19"/>
              </a:gdLst>
              <a:ahLst/>
              <a:cxnLst>
                <a:cxn ang="0">
                  <a:pos x="T0" y="T1"/>
                </a:cxn>
                <a:cxn ang="0">
                  <a:pos x="T2" y="T3"/>
                </a:cxn>
                <a:cxn ang="0">
                  <a:pos x="T4" y="T5"/>
                </a:cxn>
                <a:cxn ang="0">
                  <a:pos x="T6" y="T7"/>
                </a:cxn>
                <a:cxn ang="0">
                  <a:pos x="T8" y="T9"/>
                </a:cxn>
                <a:cxn ang="0">
                  <a:pos x="T10" y="T11"/>
                </a:cxn>
              </a:cxnLst>
              <a:rect l="0" t="0" r="r" b="b"/>
              <a:pathLst>
                <a:path w="21" h="19">
                  <a:moveTo>
                    <a:pt x="0" y="3"/>
                  </a:moveTo>
                  <a:cubicBezTo>
                    <a:pt x="4" y="15"/>
                    <a:pt x="4" y="15"/>
                    <a:pt x="4" y="15"/>
                  </a:cubicBezTo>
                  <a:cubicBezTo>
                    <a:pt x="4" y="15"/>
                    <a:pt x="8" y="19"/>
                    <a:pt x="19" y="16"/>
                  </a:cubicBezTo>
                  <a:cubicBezTo>
                    <a:pt x="21" y="0"/>
                    <a:pt x="21" y="0"/>
                    <a:pt x="21" y="0"/>
                  </a:cubicBezTo>
                  <a:cubicBezTo>
                    <a:pt x="0" y="0"/>
                    <a:pt x="0" y="0"/>
                    <a:pt x="0" y="0"/>
                  </a:cubicBezTo>
                  <a:lnTo>
                    <a:pt x="0" y="3"/>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28" name="Freeform 30">
              <a:extLst>
                <a:ext uri="{FF2B5EF4-FFF2-40B4-BE49-F238E27FC236}">
                  <a16:creationId xmlns:a16="http://schemas.microsoft.com/office/drawing/2014/main" id="{FB992893-B510-4254-B06C-7D40A68D2F4E}"/>
                </a:ext>
              </a:extLst>
            </p:cNvPr>
            <p:cNvSpPr>
              <a:spLocks/>
            </p:cNvSpPr>
            <p:nvPr/>
          </p:nvSpPr>
          <p:spPr bwMode="auto">
            <a:xfrm>
              <a:off x="10067925" y="3424238"/>
              <a:ext cx="26988" cy="28575"/>
            </a:xfrm>
            <a:custGeom>
              <a:avLst/>
              <a:gdLst>
                <a:gd name="T0" fmla="*/ 0 w 17"/>
                <a:gd name="T1" fmla="*/ 2 h 18"/>
                <a:gd name="T2" fmla="*/ 3 w 17"/>
                <a:gd name="T3" fmla="*/ 18 h 18"/>
                <a:gd name="T4" fmla="*/ 17 w 17"/>
                <a:gd name="T5" fmla="*/ 18 h 18"/>
                <a:gd name="T6" fmla="*/ 16 w 17"/>
                <a:gd name="T7" fmla="*/ 0 h 18"/>
                <a:gd name="T8" fmla="*/ 0 w 17"/>
                <a:gd name="T9" fmla="*/ 2 h 18"/>
              </a:gdLst>
              <a:ahLst/>
              <a:cxnLst>
                <a:cxn ang="0">
                  <a:pos x="T0" y="T1"/>
                </a:cxn>
                <a:cxn ang="0">
                  <a:pos x="T2" y="T3"/>
                </a:cxn>
                <a:cxn ang="0">
                  <a:pos x="T4" y="T5"/>
                </a:cxn>
                <a:cxn ang="0">
                  <a:pos x="T6" y="T7"/>
                </a:cxn>
                <a:cxn ang="0">
                  <a:pos x="T8" y="T9"/>
                </a:cxn>
              </a:cxnLst>
              <a:rect l="0" t="0" r="r" b="b"/>
              <a:pathLst>
                <a:path w="17" h="18">
                  <a:moveTo>
                    <a:pt x="0" y="2"/>
                  </a:moveTo>
                  <a:lnTo>
                    <a:pt x="3" y="18"/>
                  </a:lnTo>
                  <a:lnTo>
                    <a:pt x="17" y="18"/>
                  </a:lnTo>
                  <a:lnTo>
                    <a:pt x="16" y="0"/>
                  </a:lnTo>
                  <a:lnTo>
                    <a:pt x="0" y="2"/>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29" name="Freeform 31">
              <a:extLst>
                <a:ext uri="{FF2B5EF4-FFF2-40B4-BE49-F238E27FC236}">
                  <a16:creationId xmlns:a16="http://schemas.microsoft.com/office/drawing/2014/main" id="{B560DE2C-EA3A-4EA7-9388-1518565A62F8}"/>
                </a:ext>
              </a:extLst>
            </p:cNvPr>
            <p:cNvSpPr>
              <a:spLocks/>
            </p:cNvSpPr>
            <p:nvPr/>
          </p:nvSpPr>
          <p:spPr bwMode="auto">
            <a:xfrm>
              <a:off x="9891713" y="2743200"/>
              <a:ext cx="141288" cy="704850"/>
            </a:xfrm>
            <a:custGeom>
              <a:avLst/>
              <a:gdLst>
                <a:gd name="T0" fmla="*/ 28 w 89"/>
                <a:gd name="T1" fmla="*/ 0 h 445"/>
                <a:gd name="T2" fmla="*/ 12 w 89"/>
                <a:gd name="T3" fmla="*/ 201 h 445"/>
                <a:gd name="T4" fmla="*/ 52 w 89"/>
                <a:gd name="T5" fmla="*/ 436 h 445"/>
                <a:gd name="T6" fmla="*/ 78 w 89"/>
                <a:gd name="T7" fmla="*/ 436 h 445"/>
                <a:gd name="T8" fmla="*/ 78 w 89"/>
                <a:gd name="T9" fmla="*/ 121 h 445"/>
                <a:gd name="T10" fmla="*/ 78 w 89"/>
                <a:gd name="T11" fmla="*/ 0 h 445"/>
                <a:gd name="T12" fmla="*/ 28 w 89"/>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89" h="445">
                  <a:moveTo>
                    <a:pt x="28" y="0"/>
                  </a:moveTo>
                  <a:cubicBezTo>
                    <a:pt x="21" y="19"/>
                    <a:pt x="0" y="117"/>
                    <a:pt x="12" y="201"/>
                  </a:cubicBezTo>
                  <a:cubicBezTo>
                    <a:pt x="23" y="286"/>
                    <a:pt x="52" y="436"/>
                    <a:pt x="52" y="436"/>
                  </a:cubicBezTo>
                  <a:cubicBezTo>
                    <a:pt x="52" y="436"/>
                    <a:pt x="63" y="445"/>
                    <a:pt x="78" y="436"/>
                  </a:cubicBezTo>
                  <a:cubicBezTo>
                    <a:pt x="78" y="436"/>
                    <a:pt x="67" y="183"/>
                    <a:pt x="78" y="121"/>
                  </a:cubicBezTo>
                  <a:cubicBezTo>
                    <a:pt x="89" y="58"/>
                    <a:pt x="78" y="0"/>
                    <a:pt x="78" y="0"/>
                  </a:cubicBezTo>
                  <a:lnTo>
                    <a:pt x="28" y="0"/>
                  </a:lnTo>
                  <a:close/>
                </a:path>
              </a:pathLst>
            </a:custGeom>
            <a:solidFill>
              <a:srgbClr val="1E37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0" name="Freeform 32">
              <a:extLst>
                <a:ext uri="{FF2B5EF4-FFF2-40B4-BE49-F238E27FC236}">
                  <a16:creationId xmlns:a16="http://schemas.microsoft.com/office/drawing/2014/main" id="{330537F5-2CBC-4D44-9169-BE18CD61541F}"/>
                </a:ext>
              </a:extLst>
            </p:cNvPr>
            <p:cNvSpPr>
              <a:spLocks/>
            </p:cNvSpPr>
            <p:nvPr/>
          </p:nvSpPr>
          <p:spPr bwMode="auto">
            <a:xfrm>
              <a:off x="9991725" y="2701925"/>
              <a:ext cx="141288" cy="744538"/>
            </a:xfrm>
            <a:custGeom>
              <a:avLst/>
              <a:gdLst>
                <a:gd name="T0" fmla="*/ 63 w 89"/>
                <a:gd name="T1" fmla="*/ 32 h 470"/>
                <a:gd name="T2" fmla="*/ 82 w 89"/>
                <a:gd name="T3" fmla="*/ 277 h 470"/>
                <a:gd name="T4" fmla="*/ 70 w 89"/>
                <a:gd name="T5" fmla="*/ 459 h 470"/>
                <a:gd name="T6" fmla="*/ 44 w 89"/>
                <a:gd name="T7" fmla="*/ 462 h 470"/>
                <a:gd name="T8" fmla="*/ 0 w 89"/>
                <a:gd name="T9" fmla="*/ 125 h 470"/>
                <a:gd name="T10" fmla="*/ 23 w 89"/>
                <a:gd name="T11" fmla="*/ 0 h 470"/>
                <a:gd name="T12" fmla="*/ 63 w 89"/>
                <a:gd name="T13" fmla="*/ 32 h 470"/>
              </a:gdLst>
              <a:ahLst/>
              <a:cxnLst>
                <a:cxn ang="0">
                  <a:pos x="T0" y="T1"/>
                </a:cxn>
                <a:cxn ang="0">
                  <a:pos x="T2" y="T3"/>
                </a:cxn>
                <a:cxn ang="0">
                  <a:pos x="T4" y="T5"/>
                </a:cxn>
                <a:cxn ang="0">
                  <a:pos x="T6" y="T7"/>
                </a:cxn>
                <a:cxn ang="0">
                  <a:pos x="T8" y="T9"/>
                </a:cxn>
                <a:cxn ang="0">
                  <a:pos x="T10" y="T11"/>
                </a:cxn>
                <a:cxn ang="0">
                  <a:pos x="T12" y="T13"/>
                </a:cxn>
              </a:cxnLst>
              <a:rect l="0" t="0" r="r" b="b"/>
              <a:pathLst>
                <a:path w="89" h="470">
                  <a:moveTo>
                    <a:pt x="63" y="32"/>
                  </a:moveTo>
                  <a:cubicBezTo>
                    <a:pt x="74" y="81"/>
                    <a:pt x="89" y="174"/>
                    <a:pt x="82" y="277"/>
                  </a:cubicBezTo>
                  <a:cubicBezTo>
                    <a:pt x="75" y="380"/>
                    <a:pt x="70" y="459"/>
                    <a:pt x="70" y="459"/>
                  </a:cubicBezTo>
                  <a:cubicBezTo>
                    <a:pt x="70" y="459"/>
                    <a:pt x="60" y="470"/>
                    <a:pt x="44" y="462"/>
                  </a:cubicBezTo>
                  <a:cubicBezTo>
                    <a:pt x="41" y="460"/>
                    <a:pt x="0" y="181"/>
                    <a:pt x="0" y="125"/>
                  </a:cubicBezTo>
                  <a:cubicBezTo>
                    <a:pt x="1" y="68"/>
                    <a:pt x="23" y="0"/>
                    <a:pt x="23" y="0"/>
                  </a:cubicBezTo>
                  <a:lnTo>
                    <a:pt x="63" y="32"/>
                  </a:ln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1" name="Freeform 33">
              <a:extLst>
                <a:ext uri="{FF2B5EF4-FFF2-40B4-BE49-F238E27FC236}">
                  <a16:creationId xmlns:a16="http://schemas.microsoft.com/office/drawing/2014/main" id="{12C951F8-48B0-4557-995C-C596EFBACCF8}"/>
                </a:ext>
              </a:extLst>
            </p:cNvPr>
            <p:cNvSpPr>
              <a:spLocks/>
            </p:cNvSpPr>
            <p:nvPr/>
          </p:nvSpPr>
          <p:spPr bwMode="auto">
            <a:xfrm>
              <a:off x="9852025" y="2073275"/>
              <a:ext cx="84138" cy="169863"/>
            </a:xfrm>
            <a:custGeom>
              <a:avLst/>
              <a:gdLst>
                <a:gd name="T0" fmla="*/ 14 w 53"/>
                <a:gd name="T1" fmla="*/ 65 h 107"/>
                <a:gd name="T2" fmla="*/ 46 w 53"/>
                <a:gd name="T3" fmla="*/ 15 h 107"/>
                <a:gd name="T4" fmla="*/ 2 w 53"/>
                <a:gd name="T5" fmla="*/ 64 h 107"/>
                <a:gd name="T6" fmla="*/ 14 w 53"/>
                <a:gd name="T7" fmla="*/ 65 h 107"/>
              </a:gdLst>
              <a:ahLst/>
              <a:cxnLst>
                <a:cxn ang="0">
                  <a:pos x="T0" y="T1"/>
                </a:cxn>
                <a:cxn ang="0">
                  <a:pos x="T2" y="T3"/>
                </a:cxn>
                <a:cxn ang="0">
                  <a:pos x="T4" y="T5"/>
                </a:cxn>
                <a:cxn ang="0">
                  <a:pos x="T6" y="T7"/>
                </a:cxn>
              </a:cxnLst>
              <a:rect l="0" t="0" r="r" b="b"/>
              <a:pathLst>
                <a:path w="53" h="107">
                  <a:moveTo>
                    <a:pt x="14" y="65"/>
                  </a:moveTo>
                  <a:cubicBezTo>
                    <a:pt x="20" y="60"/>
                    <a:pt x="53" y="30"/>
                    <a:pt x="46" y="15"/>
                  </a:cubicBezTo>
                  <a:cubicBezTo>
                    <a:pt x="38" y="0"/>
                    <a:pt x="5" y="21"/>
                    <a:pt x="2" y="64"/>
                  </a:cubicBezTo>
                  <a:cubicBezTo>
                    <a:pt x="0" y="107"/>
                    <a:pt x="14" y="65"/>
                    <a:pt x="14" y="65"/>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2" name="Freeform 34">
              <a:extLst>
                <a:ext uri="{FF2B5EF4-FFF2-40B4-BE49-F238E27FC236}">
                  <a16:creationId xmlns:a16="http://schemas.microsoft.com/office/drawing/2014/main" id="{28E232EF-22DD-45E3-9334-E1327D8D23D4}"/>
                </a:ext>
              </a:extLst>
            </p:cNvPr>
            <p:cNvSpPr>
              <a:spLocks/>
            </p:cNvSpPr>
            <p:nvPr/>
          </p:nvSpPr>
          <p:spPr bwMode="auto">
            <a:xfrm>
              <a:off x="10083800" y="2068513"/>
              <a:ext cx="80963" cy="114300"/>
            </a:xfrm>
            <a:custGeom>
              <a:avLst/>
              <a:gdLst>
                <a:gd name="T0" fmla="*/ 37 w 51"/>
                <a:gd name="T1" fmla="*/ 72 h 72"/>
                <a:gd name="T2" fmla="*/ 26 w 51"/>
                <a:gd name="T3" fmla="*/ 8 h 72"/>
                <a:gd name="T4" fmla="*/ 51 w 51"/>
                <a:gd name="T5" fmla="*/ 71 h 72"/>
                <a:gd name="T6" fmla="*/ 37 w 51"/>
                <a:gd name="T7" fmla="*/ 72 h 72"/>
              </a:gdLst>
              <a:ahLst/>
              <a:cxnLst>
                <a:cxn ang="0">
                  <a:pos x="T0" y="T1"/>
                </a:cxn>
                <a:cxn ang="0">
                  <a:pos x="T2" y="T3"/>
                </a:cxn>
                <a:cxn ang="0">
                  <a:pos x="T4" y="T5"/>
                </a:cxn>
                <a:cxn ang="0">
                  <a:pos x="T6" y="T7"/>
                </a:cxn>
              </a:cxnLst>
              <a:rect l="0" t="0" r="r" b="b"/>
              <a:pathLst>
                <a:path w="51" h="72">
                  <a:moveTo>
                    <a:pt x="37" y="72"/>
                  </a:moveTo>
                  <a:cubicBezTo>
                    <a:pt x="34" y="61"/>
                    <a:pt x="0" y="17"/>
                    <a:pt x="26" y="8"/>
                  </a:cubicBezTo>
                  <a:cubicBezTo>
                    <a:pt x="51" y="0"/>
                    <a:pt x="51" y="71"/>
                    <a:pt x="51" y="71"/>
                  </a:cubicBezTo>
                  <a:lnTo>
                    <a:pt x="37" y="72"/>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3" name="Freeform 35">
              <a:extLst>
                <a:ext uri="{FF2B5EF4-FFF2-40B4-BE49-F238E27FC236}">
                  <a16:creationId xmlns:a16="http://schemas.microsoft.com/office/drawing/2014/main" id="{71EFA440-BE31-47A2-9EB2-10982DE84A61}"/>
                </a:ext>
              </a:extLst>
            </p:cNvPr>
            <p:cNvSpPr>
              <a:spLocks/>
            </p:cNvSpPr>
            <p:nvPr/>
          </p:nvSpPr>
          <p:spPr bwMode="auto">
            <a:xfrm>
              <a:off x="9947275" y="2366963"/>
              <a:ext cx="114300" cy="141288"/>
            </a:xfrm>
            <a:custGeom>
              <a:avLst/>
              <a:gdLst>
                <a:gd name="T0" fmla="*/ 28 w 72"/>
                <a:gd name="T1" fmla="*/ 6 h 89"/>
                <a:gd name="T2" fmla="*/ 11 w 72"/>
                <a:gd name="T3" fmla="*/ 57 h 89"/>
                <a:gd name="T4" fmla="*/ 16 w 72"/>
                <a:gd name="T5" fmla="*/ 85 h 89"/>
                <a:gd name="T6" fmla="*/ 60 w 72"/>
                <a:gd name="T7" fmla="*/ 89 h 89"/>
                <a:gd name="T8" fmla="*/ 68 w 72"/>
                <a:gd name="T9" fmla="*/ 54 h 89"/>
                <a:gd name="T10" fmla="*/ 53 w 72"/>
                <a:gd name="T11" fmla="*/ 0 h 89"/>
                <a:gd name="T12" fmla="*/ 28 w 72"/>
                <a:gd name="T13" fmla="*/ 6 h 89"/>
              </a:gdLst>
              <a:ahLst/>
              <a:cxnLst>
                <a:cxn ang="0">
                  <a:pos x="T0" y="T1"/>
                </a:cxn>
                <a:cxn ang="0">
                  <a:pos x="T2" y="T3"/>
                </a:cxn>
                <a:cxn ang="0">
                  <a:pos x="T4" y="T5"/>
                </a:cxn>
                <a:cxn ang="0">
                  <a:pos x="T6" y="T7"/>
                </a:cxn>
                <a:cxn ang="0">
                  <a:pos x="T8" y="T9"/>
                </a:cxn>
                <a:cxn ang="0">
                  <a:pos x="T10" y="T11"/>
                </a:cxn>
                <a:cxn ang="0">
                  <a:pos x="T12" y="T13"/>
                </a:cxn>
              </a:cxnLst>
              <a:rect l="0" t="0" r="r" b="b"/>
              <a:pathLst>
                <a:path w="72" h="89">
                  <a:moveTo>
                    <a:pt x="28" y="6"/>
                  </a:moveTo>
                  <a:cubicBezTo>
                    <a:pt x="30" y="8"/>
                    <a:pt x="21" y="45"/>
                    <a:pt x="11" y="57"/>
                  </a:cubicBezTo>
                  <a:cubicBezTo>
                    <a:pt x="0" y="69"/>
                    <a:pt x="16" y="85"/>
                    <a:pt x="16" y="85"/>
                  </a:cubicBezTo>
                  <a:cubicBezTo>
                    <a:pt x="60" y="89"/>
                    <a:pt x="60" y="89"/>
                    <a:pt x="60" y="89"/>
                  </a:cubicBezTo>
                  <a:cubicBezTo>
                    <a:pt x="60" y="89"/>
                    <a:pt x="72" y="65"/>
                    <a:pt x="68" y="54"/>
                  </a:cubicBezTo>
                  <a:cubicBezTo>
                    <a:pt x="64" y="42"/>
                    <a:pt x="53" y="0"/>
                    <a:pt x="53" y="0"/>
                  </a:cubicBezTo>
                  <a:cubicBezTo>
                    <a:pt x="28" y="6"/>
                    <a:pt x="28" y="6"/>
                    <a:pt x="28" y="6"/>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4" name="Freeform 36">
              <a:extLst>
                <a:ext uri="{FF2B5EF4-FFF2-40B4-BE49-F238E27FC236}">
                  <a16:creationId xmlns:a16="http://schemas.microsoft.com/office/drawing/2014/main" id="{6C5C1B56-1F33-4586-9323-A09D61081013}"/>
                </a:ext>
              </a:extLst>
            </p:cNvPr>
            <p:cNvSpPr>
              <a:spLocks/>
            </p:cNvSpPr>
            <p:nvPr/>
          </p:nvSpPr>
          <p:spPr bwMode="auto">
            <a:xfrm>
              <a:off x="9775825" y="2163763"/>
              <a:ext cx="487363" cy="654050"/>
            </a:xfrm>
            <a:custGeom>
              <a:avLst/>
              <a:gdLst>
                <a:gd name="T0" fmla="*/ 46 w 307"/>
                <a:gd name="T1" fmla="*/ 0 h 413"/>
                <a:gd name="T2" fmla="*/ 70 w 307"/>
                <a:gd name="T3" fmla="*/ 6 h 413"/>
                <a:gd name="T4" fmla="*/ 119 w 307"/>
                <a:gd name="T5" fmla="*/ 185 h 413"/>
                <a:gd name="T6" fmla="*/ 151 w 307"/>
                <a:gd name="T7" fmla="*/ 192 h 413"/>
                <a:gd name="T8" fmla="*/ 176 w 307"/>
                <a:gd name="T9" fmla="*/ 182 h 413"/>
                <a:gd name="T10" fmla="*/ 226 w 307"/>
                <a:gd name="T11" fmla="*/ 5 h 413"/>
                <a:gd name="T12" fmla="*/ 247 w 307"/>
                <a:gd name="T13" fmla="*/ 3 h 413"/>
                <a:gd name="T14" fmla="*/ 225 w 307"/>
                <a:gd name="T15" fmla="*/ 249 h 413"/>
                <a:gd name="T16" fmla="*/ 208 w 307"/>
                <a:gd name="T17" fmla="*/ 384 h 413"/>
                <a:gd name="T18" fmla="*/ 94 w 307"/>
                <a:gd name="T19" fmla="*/ 384 h 413"/>
                <a:gd name="T20" fmla="*/ 71 w 307"/>
                <a:gd name="T21" fmla="*/ 245 h 413"/>
                <a:gd name="T22" fmla="*/ 46 w 307"/>
                <a:gd name="T23"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7" h="413">
                  <a:moveTo>
                    <a:pt x="46" y="0"/>
                  </a:moveTo>
                  <a:cubicBezTo>
                    <a:pt x="46" y="0"/>
                    <a:pt x="72" y="0"/>
                    <a:pt x="70" y="6"/>
                  </a:cubicBezTo>
                  <a:cubicBezTo>
                    <a:pt x="69" y="12"/>
                    <a:pt x="34" y="160"/>
                    <a:pt x="119" y="185"/>
                  </a:cubicBezTo>
                  <a:cubicBezTo>
                    <a:pt x="119" y="185"/>
                    <a:pt x="121" y="194"/>
                    <a:pt x="151" y="192"/>
                  </a:cubicBezTo>
                  <a:cubicBezTo>
                    <a:pt x="180" y="190"/>
                    <a:pt x="173" y="180"/>
                    <a:pt x="176" y="182"/>
                  </a:cubicBezTo>
                  <a:cubicBezTo>
                    <a:pt x="179" y="183"/>
                    <a:pt x="257" y="221"/>
                    <a:pt x="226" y="5"/>
                  </a:cubicBezTo>
                  <a:cubicBezTo>
                    <a:pt x="227" y="2"/>
                    <a:pt x="240" y="1"/>
                    <a:pt x="247" y="3"/>
                  </a:cubicBezTo>
                  <a:cubicBezTo>
                    <a:pt x="247" y="3"/>
                    <a:pt x="307" y="122"/>
                    <a:pt x="225" y="249"/>
                  </a:cubicBezTo>
                  <a:cubicBezTo>
                    <a:pt x="225" y="249"/>
                    <a:pt x="202" y="349"/>
                    <a:pt x="208" y="384"/>
                  </a:cubicBezTo>
                  <a:cubicBezTo>
                    <a:pt x="208" y="384"/>
                    <a:pt x="167" y="413"/>
                    <a:pt x="94" y="384"/>
                  </a:cubicBezTo>
                  <a:cubicBezTo>
                    <a:pt x="94" y="384"/>
                    <a:pt x="104" y="306"/>
                    <a:pt x="71" y="245"/>
                  </a:cubicBezTo>
                  <a:cubicBezTo>
                    <a:pt x="38" y="184"/>
                    <a:pt x="0" y="143"/>
                    <a:pt x="46"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5" name="Freeform 37">
              <a:extLst>
                <a:ext uri="{FF2B5EF4-FFF2-40B4-BE49-F238E27FC236}">
                  <a16:creationId xmlns:a16="http://schemas.microsoft.com/office/drawing/2014/main" id="{A1BDFD86-96B3-4347-B828-0D7A080FC9A2}"/>
                </a:ext>
              </a:extLst>
            </p:cNvPr>
            <p:cNvSpPr>
              <a:spLocks noEditPoints="1"/>
            </p:cNvSpPr>
            <p:nvPr/>
          </p:nvSpPr>
          <p:spPr bwMode="auto">
            <a:xfrm>
              <a:off x="9988550" y="2366963"/>
              <a:ext cx="53975" cy="39688"/>
            </a:xfrm>
            <a:custGeom>
              <a:avLst/>
              <a:gdLst>
                <a:gd name="T0" fmla="*/ 2 w 34"/>
                <a:gd name="T1" fmla="*/ 6 h 25"/>
                <a:gd name="T2" fmla="*/ 0 w 34"/>
                <a:gd name="T3" fmla="*/ 20 h 25"/>
                <a:gd name="T4" fmla="*/ 0 w 34"/>
                <a:gd name="T5" fmla="*/ 20 h 25"/>
                <a:gd name="T6" fmla="*/ 2 w 34"/>
                <a:gd name="T7" fmla="*/ 6 h 25"/>
                <a:gd name="T8" fmla="*/ 2 w 34"/>
                <a:gd name="T9" fmla="*/ 6 h 25"/>
                <a:gd name="T10" fmla="*/ 2 w 34"/>
                <a:gd name="T11" fmla="*/ 6 h 25"/>
                <a:gd name="T12" fmla="*/ 2 w 34"/>
                <a:gd name="T13" fmla="*/ 6 h 25"/>
                <a:gd name="T14" fmla="*/ 2 w 34"/>
                <a:gd name="T15" fmla="*/ 6 h 25"/>
                <a:gd name="T16" fmla="*/ 2 w 34"/>
                <a:gd name="T17" fmla="*/ 6 h 25"/>
                <a:gd name="T18" fmla="*/ 2 w 34"/>
                <a:gd name="T19" fmla="*/ 6 h 25"/>
                <a:gd name="T20" fmla="*/ 27 w 34"/>
                <a:gd name="T21" fmla="*/ 0 h 25"/>
                <a:gd name="T22" fmla="*/ 34 w 34"/>
                <a:gd name="T23" fmla="*/ 25 h 25"/>
                <a:gd name="T24" fmla="*/ 34 w 34"/>
                <a:gd name="T25" fmla="*/ 25 h 25"/>
                <a:gd name="T26" fmla="*/ 27 w 34"/>
                <a:gd name="T2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5">
                  <a:moveTo>
                    <a:pt x="2" y="6"/>
                  </a:moveTo>
                  <a:cubicBezTo>
                    <a:pt x="3" y="7"/>
                    <a:pt x="2" y="13"/>
                    <a:pt x="0" y="20"/>
                  </a:cubicBezTo>
                  <a:cubicBezTo>
                    <a:pt x="0" y="20"/>
                    <a:pt x="0" y="20"/>
                    <a:pt x="0" y="20"/>
                  </a:cubicBezTo>
                  <a:cubicBezTo>
                    <a:pt x="2" y="13"/>
                    <a:pt x="3" y="7"/>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7" y="0"/>
                  </a:moveTo>
                  <a:cubicBezTo>
                    <a:pt x="27" y="1"/>
                    <a:pt x="30" y="12"/>
                    <a:pt x="34" y="25"/>
                  </a:cubicBezTo>
                  <a:cubicBezTo>
                    <a:pt x="34" y="25"/>
                    <a:pt x="34" y="25"/>
                    <a:pt x="34" y="25"/>
                  </a:cubicBezTo>
                  <a:cubicBezTo>
                    <a:pt x="30" y="12"/>
                    <a:pt x="27" y="1"/>
                    <a:pt x="27" y="0"/>
                  </a:cubicBezTo>
                </a:path>
              </a:pathLst>
            </a:custGeom>
            <a:solidFill>
              <a:srgbClr val="4D79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6" name="Freeform 38">
              <a:extLst>
                <a:ext uri="{FF2B5EF4-FFF2-40B4-BE49-F238E27FC236}">
                  <a16:creationId xmlns:a16="http://schemas.microsoft.com/office/drawing/2014/main" id="{C79AC202-9675-4BA8-9C84-2ADC21DC8539}"/>
                </a:ext>
              </a:extLst>
            </p:cNvPr>
            <p:cNvSpPr>
              <a:spLocks/>
            </p:cNvSpPr>
            <p:nvPr/>
          </p:nvSpPr>
          <p:spPr bwMode="auto">
            <a:xfrm>
              <a:off x="9988550" y="2366963"/>
              <a:ext cx="53975" cy="39688"/>
            </a:xfrm>
            <a:custGeom>
              <a:avLst/>
              <a:gdLst>
                <a:gd name="T0" fmla="*/ 27 w 34"/>
                <a:gd name="T1" fmla="*/ 0 h 25"/>
                <a:gd name="T2" fmla="*/ 2 w 34"/>
                <a:gd name="T3" fmla="*/ 6 h 25"/>
                <a:gd name="T4" fmla="*/ 2 w 34"/>
                <a:gd name="T5" fmla="*/ 6 h 25"/>
                <a:gd name="T6" fmla="*/ 2 w 34"/>
                <a:gd name="T7" fmla="*/ 6 h 25"/>
                <a:gd name="T8" fmla="*/ 2 w 34"/>
                <a:gd name="T9" fmla="*/ 6 h 25"/>
                <a:gd name="T10" fmla="*/ 2 w 34"/>
                <a:gd name="T11" fmla="*/ 6 h 25"/>
                <a:gd name="T12" fmla="*/ 2 w 34"/>
                <a:gd name="T13" fmla="*/ 6 h 25"/>
                <a:gd name="T14" fmla="*/ 0 w 34"/>
                <a:gd name="T15" fmla="*/ 20 h 25"/>
                <a:gd name="T16" fmla="*/ 26 w 34"/>
                <a:gd name="T17" fmla="*/ 25 h 25"/>
                <a:gd name="T18" fmla="*/ 34 w 34"/>
                <a:gd name="T19" fmla="*/ 25 h 25"/>
                <a:gd name="T20" fmla="*/ 27 w 34"/>
                <a:gd name="T21" fmla="*/ 0 h 25"/>
                <a:gd name="T22" fmla="*/ 27 w 34"/>
                <a:gd name="T23" fmla="*/ 0 h 25"/>
                <a:gd name="T24" fmla="*/ 27 w 34"/>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5">
                  <a:moveTo>
                    <a:pt x="27" y="0"/>
                  </a:move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3" y="7"/>
                    <a:pt x="2" y="13"/>
                    <a:pt x="0" y="20"/>
                  </a:cubicBezTo>
                  <a:cubicBezTo>
                    <a:pt x="9" y="24"/>
                    <a:pt x="18" y="25"/>
                    <a:pt x="26" y="25"/>
                  </a:cubicBezTo>
                  <a:cubicBezTo>
                    <a:pt x="28" y="25"/>
                    <a:pt x="31" y="25"/>
                    <a:pt x="34" y="25"/>
                  </a:cubicBezTo>
                  <a:cubicBezTo>
                    <a:pt x="30" y="12"/>
                    <a:pt x="27" y="1"/>
                    <a:pt x="27" y="0"/>
                  </a:cubicBezTo>
                  <a:cubicBezTo>
                    <a:pt x="27" y="0"/>
                    <a:pt x="27" y="0"/>
                    <a:pt x="27" y="0"/>
                  </a:cubicBezTo>
                  <a:cubicBezTo>
                    <a:pt x="27" y="0"/>
                    <a:pt x="27" y="0"/>
                    <a:pt x="27"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7" name="Freeform 39">
              <a:extLst>
                <a:ext uri="{FF2B5EF4-FFF2-40B4-BE49-F238E27FC236}">
                  <a16:creationId xmlns:a16="http://schemas.microsoft.com/office/drawing/2014/main" id="{819970E2-0921-4368-AE4B-B3CF2BB26F00}"/>
                </a:ext>
              </a:extLst>
            </p:cNvPr>
            <p:cNvSpPr>
              <a:spLocks/>
            </p:cNvSpPr>
            <p:nvPr/>
          </p:nvSpPr>
          <p:spPr bwMode="auto">
            <a:xfrm>
              <a:off x="10006013" y="2233613"/>
              <a:ext cx="79375" cy="134938"/>
            </a:xfrm>
            <a:custGeom>
              <a:avLst/>
              <a:gdLst>
                <a:gd name="T0" fmla="*/ 36 w 50"/>
                <a:gd name="T1" fmla="*/ 1 h 85"/>
                <a:gd name="T2" fmla="*/ 34 w 50"/>
                <a:gd name="T3" fmla="*/ 72 h 85"/>
                <a:gd name="T4" fmla="*/ 17 w 50"/>
                <a:gd name="T5" fmla="*/ 60 h 85"/>
                <a:gd name="T6" fmla="*/ 0 w 50"/>
                <a:gd name="T7" fmla="*/ 11 h 85"/>
                <a:gd name="T8" fmla="*/ 18 w 50"/>
                <a:gd name="T9" fmla="*/ 1 h 85"/>
                <a:gd name="T10" fmla="*/ 35 w 50"/>
                <a:gd name="T11" fmla="*/ 1 h 85"/>
                <a:gd name="T12" fmla="*/ 36 w 50"/>
                <a:gd name="T13" fmla="*/ 0 h 85"/>
                <a:gd name="T14" fmla="*/ 36 w 50"/>
                <a:gd name="T15" fmla="*/ 1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85">
                  <a:moveTo>
                    <a:pt x="36" y="1"/>
                  </a:moveTo>
                  <a:cubicBezTo>
                    <a:pt x="42" y="12"/>
                    <a:pt x="50" y="59"/>
                    <a:pt x="34" y="72"/>
                  </a:cubicBezTo>
                  <a:cubicBezTo>
                    <a:pt x="19" y="85"/>
                    <a:pt x="17" y="61"/>
                    <a:pt x="17" y="60"/>
                  </a:cubicBezTo>
                  <a:cubicBezTo>
                    <a:pt x="17" y="60"/>
                    <a:pt x="0" y="11"/>
                    <a:pt x="0" y="11"/>
                  </a:cubicBezTo>
                  <a:cubicBezTo>
                    <a:pt x="18" y="1"/>
                    <a:pt x="18" y="1"/>
                    <a:pt x="18" y="1"/>
                  </a:cubicBezTo>
                  <a:cubicBezTo>
                    <a:pt x="35" y="1"/>
                    <a:pt x="35" y="1"/>
                    <a:pt x="35" y="1"/>
                  </a:cubicBezTo>
                  <a:cubicBezTo>
                    <a:pt x="36" y="0"/>
                    <a:pt x="36" y="0"/>
                    <a:pt x="36" y="0"/>
                  </a:cubicBezTo>
                  <a:lnTo>
                    <a:pt x="36" y="1"/>
                  </a:ln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8" name="Freeform 40">
              <a:extLst>
                <a:ext uri="{FF2B5EF4-FFF2-40B4-BE49-F238E27FC236}">
                  <a16:creationId xmlns:a16="http://schemas.microsoft.com/office/drawing/2014/main" id="{E4DC29AB-4F31-44CC-8C38-F37D57ACB8DC}"/>
                </a:ext>
              </a:extLst>
            </p:cNvPr>
            <p:cNvSpPr>
              <a:spLocks/>
            </p:cNvSpPr>
            <p:nvPr/>
          </p:nvSpPr>
          <p:spPr bwMode="auto">
            <a:xfrm>
              <a:off x="9944100" y="2236788"/>
              <a:ext cx="53975" cy="111125"/>
            </a:xfrm>
            <a:custGeom>
              <a:avLst/>
              <a:gdLst>
                <a:gd name="T0" fmla="*/ 12 w 34"/>
                <a:gd name="T1" fmla="*/ 2 h 70"/>
                <a:gd name="T2" fmla="*/ 16 w 34"/>
                <a:gd name="T3" fmla="*/ 69 h 70"/>
                <a:gd name="T4" fmla="*/ 24 w 34"/>
                <a:gd name="T5" fmla="*/ 33 h 70"/>
                <a:gd name="T6" fmla="*/ 33 w 34"/>
                <a:gd name="T7" fmla="*/ 12 h 70"/>
                <a:gd name="T8" fmla="*/ 24 w 34"/>
                <a:gd name="T9" fmla="*/ 1 h 70"/>
                <a:gd name="T10" fmla="*/ 12 w 34"/>
                <a:gd name="T11" fmla="*/ 2 h 70"/>
              </a:gdLst>
              <a:ahLst/>
              <a:cxnLst>
                <a:cxn ang="0">
                  <a:pos x="T0" y="T1"/>
                </a:cxn>
                <a:cxn ang="0">
                  <a:pos x="T2" y="T3"/>
                </a:cxn>
                <a:cxn ang="0">
                  <a:pos x="T4" y="T5"/>
                </a:cxn>
                <a:cxn ang="0">
                  <a:pos x="T6" y="T7"/>
                </a:cxn>
                <a:cxn ang="0">
                  <a:pos x="T8" y="T9"/>
                </a:cxn>
                <a:cxn ang="0">
                  <a:pos x="T10" y="T11"/>
                </a:cxn>
              </a:cxnLst>
              <a:rect l="0" t="0" r="r" b="b"/>
              <a:pathLst>
                <a:path w="34" h="70">
                  <a:moveTo>
                    <a:pt x="12" y="2"/>
                  </a:moveTo>
                  <a:cubicBezTo>
                    <a:pt x="0" y="32"/>
                    <a:pt x="0" y="70"/>
                    <a:pt x="16" y="69"/>
                  </a:cubicBezTo>
                  <a:cubicBezTo>
                    <a:pt x="32" y="67"/>
                    <a:pt x="24" y="33"/>
                    <a:pt x="24" y="33"/>
                  </a:cubicBezTo>
                  <a:cubicBezTo>
                    <a:pt x="24" y="32"/>
                    <a:pt x="32" y="18"/>
                    <a:pt x="33" y="12"/>
                  </a:cubicBezTo>
                  <a:cubicBezTo>
                    <a:pt x="34" y="6"/>
                    <a:pt x="26" y="0"/>
                    <a:pt x="24" y="1"/>
                  </a:cubicBezTo>
                  <a:cubicBezTo>
                    <a:pt x="22" y="1"/>
                    <a:pt x="12" y="2"/>
                    <a:pt x="12" y="2"/>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9" name="Freeform 41">
              <a:extLst>
                <a:ext uri="{FF2B5EF4-FFF2-40B4-BE49-F238E27FC236}">
                  <a16:creationId xmlns:a16="http://schemas.microsoft.com/office/drawing/2014/main" id="{B584D65F-5BE5-4B0E-9B66-0B430501C31B}"/>
                </a:ext>
              </a:extLst>
            </p:cNvPr>
            <p:cNvSpPr>
              <a:spLocks/>
            </p:cNvSpPr>
            <p:nvPr/>
          </p:nvSpPr>
          <p:spPr bwMode="auto">
            <a:xfrm>
              <a:off x="9948863" y="2243138"/>
              <a:ext cx="111125" cy="176213"/>
            </a:xfrm>
            <a:custGeom>
              <a:avLst/>
              <a:gdLst>
                <a:gd name="T0" fmla="*/ 22 w 70"/>
                <a:gd name="T1" fmla="*/ 6 h 111"/>
                <a:gd name="T2" fmla="*/ 19 w 70"/>
                <a:gd name="T3" fmla="*/ 83 h 111"/>
                <a:gd name="T4" fmla="*/ 68 w 70"/>
                <a:gd name="T5" fmla="*/ 69 h 111"/>
                <a:gd name="T6" fmla="*/ 52 w 70"/>
                <a:gd name="T7" fmla="*/ 9 h 111"/>
                <a:gd name="T8" fmla="*/ 22 w 70"/>
                <a:gd name="T9" fmla="*/ 6 h 111"/>
              </a:gdLst>
              <a:ahLst/>
              <a:cxnLst>
                <a:cxn ang="0">
                  <a:pos x="T0" y="T1"/>
                </a:cxn>
                <a:cxn ang="0">
                  <a:pos x="T2" y="T3"/>
                </a:cxn>
                <a:cxn ang="0">
                  <a:pos x="T4" y="T5"/>
                </a:cxn>
                <a:cxn ang="0">
                  <a:pos x="T6" y="T7"/>
                </a:cxn>
                <a:cxn ang="0">
                  <a:pos x="T8" y="T9"/>
                </a:cxn>
              </a:cxnLst>
              <a:rect l="0" t="0" r="r" b="b"/>
              <a:pathLst>
                <a:path w="70" h="111">
                  <a:moveTo>
                    <a:pt x="22" y="6"/>
                  </a:moveTo>
                  <a:cubicBezTo>
                    <a:pt x="13" y="16"/>
                    <a:pt x="0" y="54"/>
                    <a:pt x="19" y="83"/>
                  </a:cubicBezTo>
                  <a:cubicBezTo>
                    <a:pt x="38" y="111"/>
                    <a:pt x="67" y="88"/>
                    <a:pt x="68" y="69"/>
                  </a:cubicBezTo>
                  <a:cubicBezTo>
                    <a:pt x="70" y="50"/>
                    <a:pt x="70" y="17"/>
                    <a:pt x="52" y="9"/>
                  </a:cubicBezTo>
                  <a:cubicBezTo>
                    <a:pt x="34" y="0"/>
                    <a:pt x="22" y="6"/>
                    <a:pt x="22" y="6"/>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0" name="Freeform 42">
              <a:extLst>
                <a:ext uri="{FF2B5EF4-FFF2-40B4-BE49-F238E27FC236}">
                  <a16:creationId xmlns:a16="http://schemas.microsoft.com/office/drawing/2014/main" id="{2423A77E-CAB8-490C-8CF5-4693F8B3AFDE}"/>
                </a:ext>
              </a:extLst>
            </p:cNvPr>
            <p:cNvSpPr>
              <a:spLocks/>
            </p:cNvSpPr>
            <p:nvPr/>
          </p:nvSpPr>
          <p:spPr bwMode="auto">
            <a:xfrm>
              <a:off x="9926638" y="2181225"/>
              <a:ext cx="149225" cy="93663"/>
            </a:xfrm>
            <a:custGeom>
              <a:avLst/>
              <a:gdLst>
                <a:gd name="T0" fmla="*/ 1 w 94"/>
                <a:gd name="T1" fmla="*/ 31 h 59"/>
                <a:gd name="T2" fmla="*/ 33 w 94"/>
                <a:gd name="T3" fmla="*/ 59 h 59"/>
                <a:gd name="T4" fmla="*/ 90 w 94"/>
                <a:gd name="T5" fmla="*/ 38 h 59"/>
                <a:gd name="T6" fmla="*/ 58 w 94"/>
                <a:gd name="T7" fmla="*/ 9 h 59"/>
                <a:gd name="T8" fmla="*/ 1 w 94"/>
                <a:gd name="T9" fmla="*/ 31 h 59"/>
              </a:gdLst>
              <a:ahLst/>
              <a:cxnLst>
                <a:cxn ang="0">
                  <a:pos x="T0" y="T1"/>
                </a:cxn>
                <a:cxn ang="0">
                  <a:pos x="T2" y="T3"/>
                </a:cxn>
                <a:cxn ang="0">
                  <a:pos x="T4" y="T5"/>
                </a:cxn>
                <a:cxn ang="0">
                  <a:pos x="T6" y="T7"/>
                </a:cxn>
                <a:cxn ang="0">
                  <a:pos x="T8" y="T9"/>
                </a:cxn>
              </a:cxnLst>
              <a:rect l="0" t="0" r="r" b="b"/>
              <a:pathLst>
                <a:path w="94" h="59">
                  <a:moveTo>
                    <a:pt x="1" y="31"/>
                  </a:moveTo>
                  <a:cubicBezTo>
                    <a:pt x="0" y="30"/>
                    <a:pt x="6" y="59"/>
                    <a:pt x="33" y="59"/>
                  </a:cubicBezTo>
                  <a:cubicBezTo>
                    <a:pt x="61" y="59"/>
                    <a:pt x="85" y="52"/>
                    <a:pt x="90" y="38"/>
                  </a:cubicBezTo>
                  <a:cubicBezTo>
                    <a:pt x="94" y="24"/>
                    <a:pt x="82" y="0"/>
                    <a:pt x="58" y="9"/>
                  </a:cubicBezTo>
                  <a:cubicBezTo>
                    <a:pt x="33" y="18"/>
                    <a:pt x="15" y="33"/>
                    <a:pt x="1" y="31"/>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1" name="Freeform 43">
              <a:extLst>
                <a:ext uri="{FF2B5EF4-FFF2-40B4-BE49-F238E27FC236}">
                  <a16:creationId xmlns:a16="http://schemas.microsoft.com/office/drawing/2014/main" id="{5502283E-FFB9-488F-BFB3-3B3EBB031047}"/>
                </a:ext>
              </a:extLst>
            </p:cNvPr>
            <p:cNvSpPr>
              <a:spLocks/>
            </p:cNvSpPr>
            <p:nvPr/>
          </p:nvSpPr>
          <p:spPr bwMode="auto">
            <a:xfrm>
              <a:off x="10033000" y="2297113"/>
              <a:ext cx="46038" cy="49213"/>
            </a:xfrm>
            <a:custGeom>
              <a:avLst/>
              <a:gdLst>
                <a:gd name="T0" fmla="*/ 11 w 29"/>
                <a:gd name="T1" fmla="*/ 13 h 31"/>
                <a:gd name="T2" fmla="*/ 19 w 29"/>
                <a:gd name="T3" fmla="*/ 1 h 31"/>
                <a:gd name="T4" fmla="*/ 11 w 29"/>
                <a:gd name="T5" fmla="*/ 25 h 31"/>
                <a:gd name="T6" fmla="*/ 11 w 29"/>
                <a:gd name="T7" fmla="*/ 13 h 31"/>
              </a:gdLst>
              <a:ahLst/>
              <a:cxnLst>
                <a:cxn ang="0">
                  <a:pos x="T0" y="T1"/>
                </a:cxn>
                <a:cxn ang="0">
                  <a:pos x="T2" y="T3"/>
                </a:cxn>
                <a:cxn ang="0">
                  <a:pos x="T4" y="T5"/>
                </a:cxn>
                <a:cxn ang="0">
                  <a:pos x="T6" y="T7"/>
                </a:cxn>
              </a:cxnLst>
              <a:rect l="0" t="0" r="r" b="b"/>
              <a:pathLst>
                <a:path w="29" h="31">
                  <a:moveTo>
                    <a:pt x="11" y="13"/>
                  </a:moveTo>
                  <a:cubicBezTo>
                    <a:pt x="11" y="12"/>
                    <a:pt x="9" y="0"/>
                    <a:pt x="19" y="1"/>
                  </a:cubicBezTo>
                  <a:cubicBezTo>
                    <a:pt x="29" y="2"/>
                    <a:pt x="21" y="31"/>
                    <a:pt x="11" y="25"/>
                  </a:cubicBezTo>
                  <a:cubicBezTo>
                    <a:pt x="0" y="18"/>
                    <a:pt x="11" y="13"/>
                    <a:pt x="11" y="13"/>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2" name="Freeform 44">
              <a:extLst>
                <a:ext uri="{FF2B5EF4-FFF2-40B4-BE49-F238E27FC236}">
                  <a16:creationId xmlns:a16="http://schemas.microsoft.com/office/drawing/2014/main" id="{93A666D9-981B-45AF-BFCA-966EDBBD77CD}"/>
                </a:ext>
              </a:extLst>
            </p:cNvPr>
            <p:cNvSpPr>
              <a:spLocks/>
            </p:cNvSpPr>
            <p:nvPr/>
          </p:nvSpPr>
          <p:spPr bwMode="auto">
            <a:xfrm>
              <a:off x="9904413" y="3451225"/>
              <a:ext cx="114300" cy="36513"/>
            </a:xfrm>
            <a:custGeom>
              <a:avLst/>
              <a:gdLst>
                <a:gd name="T0" fmla="*/ 67 w 72"/>
                <a:gd name="T1" fmla="*/ 0 h 23"/>
                <a:gd name="T2" fmla="*/ 71 w 72"/>
                <a:gd name="T3" fmla="*/ 23 h 23"/>
                <a:gd name="T4" fmla="*/ 71 w 72"/>
                <a:gd name="T5" fmla="*/ 23 h 23"/>
                <a:gd name="T6" fmla="*/ 0 w 72"/>
                <a:gd name="T7" fmla="*/ 23 h 23"/>
                <a:gd name="T8" fmla="*/ 0 w 72"/>
                <a:gd name="T9" fmla="*/ 23 h 23"/>
                <a:gd name="T10" fmla="*/ 5 w 72"/>
                <a:gd name="T11" fmla="*/ 14 h 23"/>
                <a:gd name="T12" fmla="*/ 51 w 72"/>
                <a:gd name="T13" fmla="*/ 0 h 23"/>
                <a:gd name="T14" fmla="*/ 67 w 7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23">
                  <a:moveTo>
                    <a:pt x="67" y="0"/>
                  </a:moveTo>
                  <a:cubicBezTo>
                    <a:pt x="67" y="0"/>
                    <a:pt x="72" y="10"/>
                    <a:pt x="71" y="23"/>
                  </a:cubicBezTo>
                  <a:cubicBezTo>
                    <a:pt x="71" y="23"/>
                    <a:pt x="71" y="23"/>
                    <a:pt x="71" y="23"/>
                  </a:cubicBezTo>
                  <a:cubicBezTo>
                    <a:pt x="0" y="23"/>
                    <a:pt x="0" y="23"/>
                    <a:pt x="0" y="23"/>
                  </a:cubicBezTo>
                  <a:cubicBezTo>
                    <a:pt x="0" y="23"/>
                    <a:pt x="0" y="23"/>
                    <a:pt x="0" y="23"/>
                  </a:cubicBezTo>
                  <a:cubicBezTo>
                    <a:pt x="0" y="23"/>
                    <a:pt x="0" y="17"/>
                    <a:pt x="5" y="14"/>
                  </a:cubicBezTo>
                  <a:cubicBezTo>
                    <a:pt x="11" y="12"/>
                    <a:pt x="47" y="1"/>
                    <a:pt x="51" y="0"/>
                  </a:cubicBezTo>
                  <a:cubicBezTo>
                    <a:pt x="51" y="0"/>
                    <a:pt x="59" y="1"/>
                    <a:pt x="67" y="0"/>
                  </a:cubicBez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3" name="Freeform 45">
              <a:extLst>
                <a:ext uri="{FF2B5EF4-FFF2-40B4-BE49-F238E27FC236}">
                  <a16:creationId xmlns:a16="http://schemas.microsoft.com/office/drawing/2014/main" id="{9F4CE81D-4F2C-4812-8E6B-9D85B31E67D1}"/>
                </a:ext>
              </a:extLst>
            </p:cNvPr>
            <p:cNvSpPr>
              <a:spLocks/>
            </p:cNvSpPr>
            <p:nvPr/>
          </p:nvSpPr>
          <p:spPr bwMode="auto">
            <a:xfrm>
              <a:off x="10063163" y="3451225"/>
              <a:ext cx="114300" cy="36513"/>
            </a:xfrm>
            <a:custGeom>
              <a:avLst/>
              <a:gdLst>
                <a:gd name="T0" fmla="*/ 6 w 72"/>
                <a:gd name="T1" fmla="*/ 0 h 23"/>
                <a:gd name="T2" fmla="*/ 1 w 72"/>
                <a:gd name="T3" fmla="*/ 23 h 23"/>
                <a:gd name="T4" fmla="*/ 1 w 72"/>
                <a:gd name="T5" fmla="*/ 23 h 23"/>
                <a:gd name="T6" fmla="*/ 72 w 72"/>
                <a:gd name="T7" fmla="*/ 23 h 23"/>
                <a:gd name="T8" fmla="*/ 72 w 72"/>
                <a:gd name="T9" fmla="*/ 23 h 23"/>
                <a:gd name="T10" fmla="*/ 67 w 72"/>
                <a:gd name="T11" fmla="*/ 14 h 23"/>
                <a:gd name="T12" fmla="*/ 21 w 72"/>
                <a:gd name="T13" fmla="*/ 0 h 23"/>
                <a:gd name="T14" fmla="*/ 6 w 7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23">
                  <a:moveTo>
                    <a:pt x="6" y="0"/>
                  </a:moveTo>
                  <a:cubicBezTo>
                    <a:pt x="5" y="0"/>
                    <a:pt x="0" y="10"/>
                    <a:pt x="1" y="23"/>
                  </a:cubicBezTo>
                  <a:cubicBezTo>
                    <a:pt x="1" y="23"/>
                    <a:pt x="1" y="23"/>
                    <a:pt x="1" y="23"/>
                  </a:cubicBezTo>
                  <a:cubicBezTo>
                    <a:pt x="72" y="23"/>
                    <a:pt x="72" y="23"/>
                    <a:pt x="72" y="23"/>
                  </a:cubicBezTo>
                  <a:cubicBezTo>
                    <a:pt x="72" y="23"/>
                    <a:pt x="72" y="23"/>
                    <a:pt x="72" y="23"/>
                  </a:cubicBezTo>
                  <a:cubicBezTo>
                    <a:pt x="72" y="23"/>
                    <a:pt x="72" y="17"/>
                    <a:pt x="67" y="14"/>
                  </a:cubicBezTo>
                  <a:cubicBezTo>
                    <a:pt x="61" y="12"/>
                    <a:pt x="26" y="1"/>
                    <a:pt x="21" y="0"/>
                  </a:cubicBezTo>
                  <a:cubicBezTo>
                    <a:pt x="21" y="0"/>
                    <a:pt x="13" y="1"/>
                    <a:pt x="6" y="0"/>
                  </a:cubicBez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4" name="Freeform 46">
              <a:extLst>
                <a:ext uri="{FF2B5EF4-FFF2-40B4-BE49-F238E27FC236}">
                  <a16:creationId xmlns:a16="http://schemas.microsoft.com/office/drawing/2014/main" id="{42868268-8D66-4524-88B9-5CF16D43991E}"/>
                </a:ext>
              </a:extLst>
            </p:cNvPr>
            <p:cNvSpPr>
              <a:spLocks/>
            </p:cNvSpPr>
            <p:nvPr/>
          </p:nvSpPr>
          <p:spPr bwMode="auto">
            <a:xfrm>
              <a:off x="9947275" y="2438400"/>
              <a:ext cx="68263" cy="60325"/>
            </a:xfrm>
            <a:custGeom>
              <a:avLst/>
              <a:gdLst>
                <a:gd name="T0" fmla="*/ 18 w 43"/>
                <a:gd name="T1" fmla="*/ 0 h 38"/>
                <a:gd name="T2" fmla="*/ 0 w 43"/>
                <a:gd name="T3" fmla="*/ 8 h 38"/>
                <a:gd name="T4" fmla="*/ 33 w 43"/>
                <a:gd name="T5" fmla="*/ 38 h 38"/>
                <a:gd name="T6" fmla="*/ 43 w 43"/>
                <a:gd name="T7" fmla="*/ 19 h 38"/>
                <a:gd name="T8" fmla="*/ 18 w 43"/>
                <a:gd name="T9" fmla="*/ 0 h 38"/>
              </a:gdLst>
              <a:ahLst/>
              <a:cxnLst>
                <a:cxn ang="0">
                  <a:pos x="T0" y="T1"/>
                </a:cxn>
                <a:cxn ang="0">
                  <a:pos x="T2" y="T3"/>
                </a:cxn>
                <a:cxn ang="0">
                  <a:pos x="T4" y="T5"/>
                </a:cxn>
                <a:cxn ang="0">
                  <a:pos x="T6" y="T7"/>
                </a:cxn>
                <a:cxn ang="0">
                  <a:pos x="T8" y="T9"/>
                </a:cxn>
              </a:cxnLst>
              <a:rect l="0" t="0" r="r" b="b"/>
              <a:pathLst>
                <a:path w="43" h="38">
                  <a:moveTo>
                    <a:pt x="18" y="0"/>
                  </a:moveTo>
                  <a:cubicBezTo>
                    <a:pt x="0" y="8"/>
                    <a:pt x="0" y="8"/>
                    <a:pt x="0" y="8"/>
                  </a:cubicBezTo>
                  <a:cubicBezTo>
                    <a:pt x="0" y="8"/>
                    <a:pt x="14" y="31"/>
                    <a:pt x="33" y="38"/>
                  </a:cubicBezTo>
                  <a:cubicBezTo>
                    <a:pt x="43" y="19"/>
                    <a:pt x="43" y="19"/>
                    <a:pt x="43" y="19"/>
                  </a:cubicBezTo>
                  <a:cubicBezTo>
                    <a:pt x="43" y="19"/>
                    <a:pt x="25" y="6"/>
                    <a:pt x="18" y="0"/>
                  </a:cubicBez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5" name="Freeform 47">
              <a:extLst>
                <a:ext uri="{FF2B5EF4-FFF2-40B4-BE49-F238E27FC236}">
                  <a16:creationId xmlns:a16="http://schemas.microsoft.com/office/drawing/2014/main" id="{D8B1CBFD-69AB-41F8-A22B-B5AB3A4B3685}"/>
                </a:ext>
              </a:extLst>
            </p:cNvPr>
            <p:cNvSpPr>
              <a:spLocks/>
            </p:cNvSpPr>
            <p:nvPr/>
          </p:nvSpPr>
          <p:spPr bwMode="auto">
            <a:xfrm>
              <a:off x="10015538" y="2433638"/>
              <a:ext cx="60325" cy="65088"/>
            </a:xfrm>
            <a:custGeom>
              <a:avLst/>
              <a:gdLst>
                <a:gd name="T0" fmla="*/ 22 w 38"/>
                <a:gd name="T1" fmla="*/ 0 h 41"/>
                <a:gd name="T2" fmla="*/ 0 w 38"/>
                <a:gd name="T3" fmla="*/ 22 h 41"/>
                <a:gd name="T4" fmla="*/ 9 w 38"/>
                <a:gd name="T5" fmla="*/ 41 h 41"/>
                <a:gd name="T6" fmla="*/ 35 w 38"/>
                <a:gd name="T7" fmla="*/ 15 h 41"/>
                <a:gd name="T8" fmla="*/ 22 w 38"/>
                <a:gd name="T9" fmla="*/ 0 h 41"/>
              </a:gdLst>
              <a:ahLst/>
              <a:cxnLst>
                <a:cxn ang="0">
                  <a:pos x="T0" y="T1"/>
                </a:cxn>
                <a:cxn ang="0">
                  <a:pos x="T2" y="T3"/>
                </a:cxn>
                <a:cxn ang="0">
                  <a:pos x="T4" y="T5"/>
                </a:cxn>
                <a:cxn ang="0">
                  <a:pos x="T6" y="T7"/>
                </a:cxn>
                <a:cxn ang="0">
                  <a:pos x="T8" y="T9"/>
                </a:cxn>
              </a:cxnLst>
              <a:rect l="0" t="0" r="r" b="b"/>
              <a:pathLst>
                <a:path w="38" h="41">
                  <a:moveTo>
                    <a:pt x="22" y="0"/>
                  </a:moveTo>
                  <a:cubicBezTo>
                    <a:pt x="22" y="0"/>
                    <a:pt x="11" y="18"/>
                    <a:pt x="0" y="22"/>
                  </a:cubicBezTo>
                  <a:cubicBezTo>
                    <a:pt x="9" y="41"/>
                    <a:pt x="9" y="41"/>
                    <a:pt x="9" y="41"/>
                  </a:cubicBezTo>
                  <a:cubicBezTo>
                    <a:pt x="9" y="41"/>
                    <a:pt x="38" y="20"/>
                    <a:pt x="35" y="15"/>
                  </a:cubicBezTo>
                  <a:cubicBezTo>
                    <a:pt x="31" y="9"/>
                    <a:pt x="22" y="0"/>
                    <a:pt x="22" y="0"/>
                  </a:cubicBez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6" name="Freeform 48">
              <a:extLst>
                <a:ext uri="{FF2B5EF4-FFF2-40B4-BE49-F238E27FC236}">
                  <a16:creationId xmlns:a16="http://schemas.microsoft.com/office/drawing/2014/main" id="{EEFBBE27-5CDF-42EE-88E0-16E768E10943}"/>
                </a:ext>
              </a:extLst>
            </p:cNvPr>
            <p:cNvSpPr>
              <a:spLocks/>
            </p:cNvSpPr>
            <p:nvPr/>
          </p:nvSpPr>
          <p:spPr bwMode="auto">
            <a:xfrm>
              <a:off x="10131425" y="2163763"/>
              <a:ext cx="47625" cy="31750"/>
            </a:xfrm>
            <a:custGeom>
              <a:avLst/>
              <a:gdLst>
                <a:gd name="T0" fmla="*/ 0 w 30"/>
                <a:gd name="T1" fmla="*/ 4 h 20"/>
                <a:gd name="T2" fmla="*/ 2 w 30"/>
                <a:gd name="T3" fmla="*/ 18 h 20"/>
                <a:gd name="T4" fmla="*/ 29 w 30"/>
                <a:gd name="T5" fmla="*/ 17 h 20"/>
                <a:gd name="T6" fmla="*/ 24 w 30"/>
                <a:gd name="T7" fmla="*/ 2 h 20"/>
                <a:gd name="T8" fmla="*/ 0 w 30"/>
                <a:gd name="T9" fmla="*/ 4 h 20"/>
              </a:gdLst>
              <a:ahLst/>
              <a:cxnLst>
                <a:cxn ang="0">
                  <a:pos x="T0" y="T1"/>
                </a:cxn>
                <a:cxn ang="0">
                  <a:pos x="T2" y="T3"/>
                </a:cxn>
                <a:cxn ang="0">
                  <a:pos x="T4" y="T5"/>
                </a:cxn>
                <a:cxn ang="0">
                  <a:pos x="T6" y="T7"/>
                </a:cxn>
                <a:cxn ang="0">
                  <a:pos x="T8" y="T9"/>
                </a:cxn>
              </a:cxnLst>
              <a:rect l="0" t="0" r="r" b="b"/>
              <a:pathLst>
                <a:path w="30" h="20">
                  <a:moveTo>
                    <a:pt x="0" y="4"/>
                  </a:moveTo>
                  <a:cubicBezTo>
                    <a:pt x="0" y="4"/>
                    <a:pt x="1" y="17"/>
                    <a:pt x="2" y="18"/>
                  </a:cubicBezTo>
                  <a:cubicBezTo>
                    <a:pt x="4" y="19"/>
                    <a:pt x="28" y="20"/>
                    <a:pt x="29" y="17"/>
                  </a:cubicBezTo>
                  <a:cubicBezTo>
                    <a:pt x="30" y="15"/>
                    <a:pt x="25" y="0"/>
                    <a:pt x="24" y="2"/>
                  </a:cubicBezTo>
                  <a:cubicBezTo>
                    <a:pt x="22" y="3"/>
                    <a:pt x="17" y="0"/>
                    <a:pt x="0" y="4"/>
                  </a:cubicBez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7" name="Freeform 49">
              <a:extLst>
                <a:ext uri="{FF2B5EF4-FFF2-40B4-BE49-F238E27FC236}">
                  <a16:creationId xmlns:a16="http://schemas.microsoft.com/office/drawing/2014/main" id="{C6CEB69B-8886-42FE-A6CC-C935CA8E926F}"/>
                </a:ext>
              </a:extLst>
            </p:cNvPr>
            <p:cNvSpPr>
              <a:spLocks/>
            </p:cNvSpPr>
            <p:nvPr/>
          </p:nvSpPr>
          <p:spPr bwMode="auto">
            <a:xfrm>
              <a:off x="9840913" y="2162175"/>
              <a:ext cx="49213" cy="25400"/>
            </a:xfrm>
            <a:custGeom>
              <a:avLst/>
              <a:gdLst>
                <a:gd name="T0" fmla="*/ 5 w 31"/>
                <a:gd name="T1" fmla="*/ 0 h 16"/>
                <a:gd name="T2" fmla="*/ 0 w 31"/>
                <a:gd name="T3" fmla="*/ 11 h 16"/>
                <a:gd name="T4" fmla="*/ 28 w 31"/>
                <a:gd name="T5" fmla="*/ 15 h 16"/>
                <a:gd name="T6" fmla="*/ 30 w 31"/>
                <a:gd name="T7" fmla="*/ 5 h 16"/>
                <a:gd name="T8" fmla="*/ 5 w 31"/>
                <a:gd name="T9" fmla="*/ 0 h 16"/>
              </a:gdLst>
              <a:ahLst/>
              <a:cxnLst>
                <a:cxn ang="0">
                  <a:pos x="T0" y="T1"/>
                </a:cxn>
                <a:cxn ang="0">
                  <a:pos x="T2" y="T3"/>
                </a:cxn>
                <a:cxn ang="0">
                  <a:pos x="T4" y="T5"/>
                </a:cxn>
                <a:cxn ang="0">
                  <a:pos x="T6" y="T7"/>
                </a:cxn>
                <a:cxn ang="0">
                  <a:pos x="T8" y="T9"/>
                </a:cxn>
              </a:cxnLst>
              <a:rect l="0" t="0" r="r" b="b"/>
              <a:pathLst>
                <a:path w="31" h="16">
                  <a:moveTo>
                    <a:pt x="5" y="0"/>
                  </a:moveTo>
                  <a:cubicBezTo>
                    <a:pt x="5" y="0"/>
                    <a:pt x="0" y="10"/>
                    <a:pt x="0" y="11"/>
                  </a:cubicBezTo>
                  <a:cubicBezTo>
                    <a:pt x="1" y="13"/>
                    <a:pt x="28" y="16"/>
                    <a:pt x="28" y="15"/>
                  </a:cubicBezTo>
                  <a:cubicBezTo>
                    <a:pt x="28" y="14"/>
                    <a:pt x="31" y="6"/>
                    <a:pt x="30" y="5"/>
                  </a:cubicBezTo>
                  <a:cubicBezTo>
                    <a:pt x="29" y="4"/>
                    <a:pt x="23" y="1"/>
                    <a:pt x="5" y="0"/>
                  </a:cubicBez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8" name="Freeform 50">
              <a:extLst>
                <a:ext uri="{FF2B5EF4-FFF2-40B4-BE49-F238E27FC236}">
                  <a16:creationId xmlns:a16="http://schemas.microsoft.com/office/drawing/2014/main" id="{1C295403-6EA8-4418-ACE3-289ED34520FC}"/>
                </a:ext>
              </a:extLst>
            </p:cNvPr>
            <p:cNvSpPr>
              <a:spLocks/>
            </p:cNvSpPr>
            <p:nvPr/>
          </p:nvSpPr>
          <p:spPr bwMode="auto">
            <a:xfrm>
              <a:off x="2095500" y="2663825"/>
              <a:ext cx="204788" cy="85725"/>
            </a:xfrm>
            <a:custGeom>
              <a:avLst/>
              <a:gdLst>
                <a:gd name="T0" fmla="*/ 24 w 129"/>
                <a:gd name="T1" fmla="*/ 20 h 54"/>
                <a:gd name="T2" fmla="*/ 80 w 129"/>
                <a:gd name="T3" fmla="*/ 10 h 54"/>
                <a:gd name="T4" fmla="*/ 65 w 129"/>
                <a:gd name="T5" fmla="*/ 43 h 54"/>
                <a:gd name="T6" fmla="*/ 24 w 129"/>
                <a:gd name="T7" fmla="*/ 20 h 54"/>
              </a:gdLst>
              <a:ahLst/>
              <a:cxnLst>
                <a:cxn ang="0">
                  <a:pos x="T0" y="T1"/>
                </a:cxn>
                <a:cxn ang="0">
                  <a:pos x="T2" y="T3"/>
                </a:cxn>
                <a:cxn ang="0">
                  <a:pos x="T4" y="T5"/>
                </a:cxn>
                <a:cxn ang="0">
                  <a:pos x="T6" y="T7"/>
                </a:cxn>
              </a:cxnLst>
              <a:rect l="0" t="0" r="r" b="b"/>
              <a:pathLst>
                <a:path w="129" h="54">
                  <a:moveTo>
                    <a:pt x="24" y="20"/>
                  </a:moveTo>
                  <a:cubicBezTo>
                    <a:pt x="30" y="21"/>
                    <a:pt x="60" y="20"/>
                    <a:pt x="80" y="10"/>
                  </a:cubicBezTo>
                  <a:cubicBezTo>
                    <a:pt x="101" y="0"/>
                    <a:pt x="129" y="33"/>
                    <a:pt x="65" y="43"/>
                  </a:cubicBezTo>
                  <a:cubicBezTo>
                    <a:pt x="0" y="54"/>
                    <a:pt x="24" y="20"/>
                    <a:pt x="24" y="20"/>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9" name="Freeform 51">
              <a:extLst>
                <a:ext uri="{FF2B5EF4-FFF2-40B4-BE49-F238E27FC236}">
                  <a16:creationId xmlns:a16="http://schemas.microsoft.com/office/drawing/2014/main" id="{9E16B1E9-8F93-4C78-A4BC-0B7F86DC1CB6}"/>
                </a:ext>
              </a:extLst>
            </p:cNvPr>
            <p:cNvSpPr>
              <a:spLocks/>
            </p:cNvSpPr>
            <p:nvPr/>
          </p:nvSpPr>
          <p:spPr bwMode="auto">
            <a:xfrm>
              <a:off x="1539875" y="3373438"/>
              <a:ext cx="44450" cy="41275"/>
            </a:xfrm>
            <a:custGeom>
              <a:avLst/>
              <a:gdLst>
                <a:gd name="T0" fmla="*/ 8 w 28"/>
                <a:gd name="T1" fmla="*/ 0 h 26"/>
                <a:gd name="T2" fmla="*/ 0 w 28"/>
                <a:gd name="T3" fmla="*/ 16 h 26"/>
                <a:gd name="T4" fmla="*/ 10 w 28"/>
                <a:gd name="T5" fmla="*/ 26 h 26"/>
                <a:gd name="T6" fmla="*/ 17 w 28"/>
                <a:gd name="T7" fmla="*/ 26 h 26"/>
                <a:gd name="T8" fmla="*/ 28 w 28"/>
                <a:gd name="T9" fmla="*/ 9 h 26"/>
                <a:gd name="T10" fmla="*/ 8 w 28"/>
                <a:gd name="T11" fmla="*/ 0 h 26"/>
              </a:gdLst>
              <a:ahLst/>
              <a:cxnLst>
                <a:cxn ang="0">
                  <a:pos x="T0" y="T1"/>
                </a:cxn>
                <a:cxn ang="0">
                  <a:pos x="T2" y="T3"/>
                </a:cxn>
                <a:cxn ang="0">
                  <a:pos x="T4" y="T5"/>
                </a:cxn>
                <a:cxn ang="0">
                  <a:pos x="T6" y="T7"/>
                </a:cxn>
                <a:cxn ang="0">
                  <a:pos x="T8" y="T9"/>
                </a:cxn>
                <a:cxn ang="0">
                  <a:pos x="T10" y="T11"/>
                </a:cxn>
              </a:cxnLst>
              <a:rect l="0" t="0" r="r" b="b"/>
              <a:pathLst>
                <a:path w="28" h="26">
                  <a:moveTo>
                    <a:pt x="8" y="0"/>
                  </a:moveTo>
                  <a:lnTo>
                    <a:pt x="0" y="16"/>
                  </a:lnTo>
                  <a:lnTo>
                    <a:pt x="10" y="26"/>
                  </a:lnTo>
                  <a:lnTo>
                    <a:pt x="17" y="26"/>
                  </a:lnTo>
                  <a:lnTo>
                    <a:pt x="28" y="9"/>
                  </a:lnTo>
                  <a:lnTo>
                    <a:pt x="8" y="0"/>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0" name="Freeform 52">
              <a:extLst>
                <a:ext uri="{FF2B5EF4-FFF2-40B4-BE49-F238E27FC236}">
                  <a16:creationId xmlns:a16="http://schemas.microsoft.com/office/drawing/2014/main" id="{6733FD65-279E-483D-9263-781FB9730F25}"/>
                </a:ext>
              </a:extLst>
            </p:cNvPr>
            <p:cNvSpPr>
              <a:spLocks/>
            </p:cNvSpPr>
            <p:nvPr/>
          </p:nvSpPr>
          <p:spPr bwMode="auto">
            <a:xfrm>
              <a:off x="1539875" y="3373438"/>
              <a:ext cx="44450" cy="41275"/>
            </a:xfrm>
            <a:custGeom>
              <a:avLst/>
              <a:gdLst>
                <a:gd name="T0" fmla="*/ 8 w 28"/>
                <a:gd name="T1" fmla="*/ 0 h 26"/>
                <a:gd name="T2" fmla="*/ 0 w 28"/>
                <a:gd name="T3" fmla="*/ 16 h 26"/>
                <a:gd name="T4" fmla="*/ 10 w 28"/>
                <a:gd name="T5" fmla="*/ 26 h 26"/>
                <a:gd name="T6" fmla="*/ 17 w 28"/>
                <a:gd name="T7" fmla="*/ 26 h 26"/>
                <a:gd name="T8" fmla="*/ 28 w 28"/>
                <a:gd name="T9" fmla="*/ 9 h 26"/>
                <a:gd name="T10" fmla="*/ 8 w 28"/>
                <a:gd name="T11" fmla="*/ 0 h 26"/>
              </a:gdLst>
              <a:ahLst/>
              <a:cxnLst>
                <a:cxn ang="0">
                  <a:pos x="T0" y="T1"/>
                </a:cxn>
                <a:cxn ang="0">
                  <a:pos x="T2" y="T3"/>
                </a:cxn>
                <a:cxn ang="0">
                  <a:pos x="T4" y="T5"/>
                </a:cxn>
                <a:cxn ang="0">
                  <a:pos x="T6" y="T7"/>
                </a:cxn>
                <a:cxn ang="0">
                  <a:pos x="T8" y="T9"/>
                </a:cxn>
                <a:cxn ang="0">
                  <a:pos x="T10" y="T11"/>
                </a:cxn>
              </a:cxnLst>
              <a:rect l="0" t="0" r="r" b="b"/>
              <a:pathLst>
                <a:path w="28" h="26">
                  <a:moveTo>
                    <a:pt x="8" y="0"/>
                  </a:moveTo>
                  <a:lnTo>
                    <a:pt x="0" y="16"/>
                  </a:lnTo>
                  <a:lnTo>
                    <a:pt x="10" y="26"/>
                  </a:lnTo>
                  <a:lnTo>
                    <a:pt x="17" y="26"/>
                  </a:lnTo>
                  <a:lnTo>
                    <a:pt x="28" y="9"/>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1" name="Freeform 53">
              <a:extLst>
                <a:ext uri="{FF2B5EF4-FFF2-40B4-BE49-F238E27FC236}">
                  <a16:creationId xmlns:a16="http://schemas.microsoft.com/office/drawing/2014/main" id="{12368C34-BFBD-4EE2-9F8A-000929C7A868}"/>
                </a:ext>
              </a:extLst>
            </p:cNvPr>
            <p:cNvSpPr>
              <a:spLocks/>
            </p:cNvSpPr>
            <p:nvPr/>
          </p:nvSpPr>
          <p:spPr bwMode="auto">
            <a:xfrm>
              <a:off x="1539875" y="3373438"/>
              <a:ext cx="44450" cy="41275"/>
            </a:xfrm>
            <a:custGeom>
              <a:avLst/>
              <a:gdLst>
                <a:gd name="T0" fmla="*/ 8 w 28"/>
                <a:gd name="T1" fmla="*/ 0 h 26"/>
                <a:gd name="T2" fmla="*/ 0 w 28"/>
                <a:gd name="T3" fmla="*/ 16 h 26"/>
                <a:gd name="T4" fmla="*/ 0 w 28"/>
                <a:gd name="T5" fmla="*/ 16 h 26"/>
                <a:gd name="T6" fmla="*/ 3 w 28"/>
                <a:gd name="T7" fmla="*/ 19 h 26"/>
                <a:gd name="T8" fmla="*/ 17 w 28"/>
                <a:gd name="T9" fmla="*/ 26 h 26"/>
                <a:gd name="T10" fmla="*/ 17 w 28"/>
                <a:gd name="T11" fmla="*/ 26 h 26"/>
                <a:gd name="T12" fmla="*/ 28 w 28"/>
                <a:gd name="T13" fmla="*/ 9 h 26"/>
                <a:gd name="T14" fmla="*/ 8 w 28"/>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6">
                  <a:moveTo>
                    <a:pt x="8" y="0"/>
                  </a:moveTo>
                  <a:cubicBezTo>
                    <a:pt x="0" y="16"/>
                    <a:pt x="0" y="16"/>
                    <a:pt x="0" y="16"/>
                  </a:cubicBezTo>
                  <a:cubicBezTo>
                    <a:pt x="0" y="16"/>
                    <a:pt x="0" y="16"/>
                    <a:pt x="0" y="16"/>
                  </a:cubicBezTo>
                  <a:cubicBezTo>
                    <a:pt x="3" y="19"/>
                    <a:pt x="3" y="19"/>
                    <a:pt x="3" y="19"/>
                  </a:cubicBezTo>
                  <a:cubicBezTo>
                    <a:pt x="10" y="25"/>
                    <a:pt x="17" y="26"/>
                    <a:pt x="17" y="26"/>
                  </a:cubicBezTo>
                  <a:cubicBezTo>
                    <a:pt x="17" y="26"/>
                    <a:pt x="17" y="26"/>
                    <a:pt x="17" y="26"/>
                  </a:cubicBezTo>
                  <a:cubicBezTo>
                    <a:pt x="28" y="9"/>
                    <a:pt x="28" y="9"/>
                    <a:pt x="28" y="9"/>
                  </a:cubicBezTo>
                  <a:cubicBezTo>
                    <a:pt x="8" y="0"/>
                    <a:pt x="8" y="0"/>
                    <a:pt x="8"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2" name="Freeform 54">
              <a:extLst>
                <a:ext uri="{FF2B5EF4-FFF2-40B4-BE49-F238E27FC236}">
                  <a16:creationId xmlns:a16="http://schemas.microsoft.com/office/drawing/2014/main" id="{94BD3880-8860-4903-BF14-15D3BB7A857A}"/>
                </a:ext>
              </a:extLst>
            </p:cNvPr>
            <p:cNvSpPr>
              <a:spLocks/>
            </p:cNvSpPr>
            <p:nvPr/>
          </p:nvSpPr>
          <p:spPr bwMode="auto">
            <a:xfrm>
              <a:off x="1516063" y="3398838"/>
              <a:ext cx="150813" cy="103188"/>
            </a:xfrm>
            <a:custGeom>
              <a:avLst/>
              <a:gdLst>
                <a:gd name="T0" fmla="*/ 15 w 95"/>
                <a:gd name="T1" fmla="*/ 0 h 65"/>
                <a:gd name="T2" fmla="*/ 0 w 95"/>
                <a:gd name="T3" fmla="*/ 25 h 65"/>
                <a:gd name="T4" fmla="*/ 43 w 95"/>
                <a:gd name="T5" fmla="*/ 53 h 65"/>
                <a:gd name="T6" fmla="*/ 95 w 95"/>
                <a:gd name="T7" fmla="*/ 57 h 65"/>
                <a:gd name="T8" fmla="*/ 67 w 95"/>
                <a:gd name="T9" fmla="*/ 35 h 65"/>
                <a:gd name="T10" fmla="*/ 32 w 95"/>
                <a:gd name="T11" fmla="*/ 10 h 65"/>
                <a:gd name="T12" fmla="*/ 15 w 95"/>
                <a:gd name="T13" fmla="*/ 0 h 65"/>
              </a:gdLst>
              <a:ahLst/>
              <a:cxnLst>
                <a:cxn ang="0">
                  <a:pos x="T0" y="T1"/>
                </a:cxn>
                <a:cxn ang="0">
                  <a:pos x="T2" y="T3"/>
                </a:cxn>
                <a:cxn ang="0">
                  <a:pos x="T4" y="T5"/>
                </a:cxn>
                <a:cxn ang="0">
                  <a:pos x="T6" y="T7"/>
                </a:cxn>
                <a:cxn ang="0">
                  <a:pos x="T8" y="T9"/>
                </a:cxn>
                <a:cxn ang="0">
                  <a:pos x="T10" y="T11"/>
                </a:cxn>
                <a:cxn ang="0">
                  <a:pos x="T12" y="T13"/>
                </a:cxn>
              </a:cxnLst>
              <a:rect l="0" t="0" r="r" b="b"/>
              <a:pathLst>
                <a:path w="95" h="65">
                  <a:moveTo>
                    <a:pt x="15" y="0"/>
                  </a:moveTo>
                  <a:cubicBezTo>
                    <a:pt x="15" y="0"/>
                    <a:pt x="5" y="4"/>
                    <a:pt x="0" y="25"/>
                  </a:cubicBezTo>
                  <a:cubicBezTo>
                    <a:pt x="0" y="25"/>
                    <a:pt x="15" y="41"/>
                    <a:pt x="43" y="53"/>
                  </a:cubicBezTo>
                  <a:cubicBezTo>
                    <a:pt x="70" y="65"/>
                    <a:pt x="95" y="62"/>
                    <a:pt x="95" y="57"/>
                  </a:cubicBezTo>
                  <a:cubicBezTo>
                    <a:pt x="95" y="52"/>
                    <a:pt x="94" y="44"/>
                    <a:pt x="67" y="35"/>
                  </a:cubicBezTo>
                  <a:cubicBezTo>
                    <a:pt x="40" y="25"/>
                    <a:pt x="34" y="16"/>
                    <a:pt x="32" y="10"/>
                  </a:cubicBezTo>
                  <a:cubicBezTo>
                    <a:pt x="32" y="10"/>
                    <a:pt x="23" y="9"/>
                    <a:pt x="15" y="0"/>
                  </a:cubicBezTo>
                </a:path>
              </a:pathLst>
            </a:custGeom>
            <a:solidFill>
              <a:srgbClr val="115C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3" name="Freeform 55">
              <a:extLst>
                <a:ext uri="{FF2B5EF4-FFF2-40B4-BE49-F238E27FC236}">
                  <a16:creationId xmlns:a16="http://schemas.microsoft.com/office/drawing/2014/main" id="{3ED28024-8418-4D0C-8DE7-9C428CDCDE69}"/>
                </a:ext>
              </a:extLst>
            </p:cNvPr>
            <p:cNvSpPr>
              <a:spLocks/>
            </p:cNvSpPr>
            <p:nvPr/>
          </p:nvSpPr>
          <p:spPr bwMode="auto">
            <a:xfrm>
              <a:off x="1516063" y="3398838"/>
              <a:ext cx="150813" cy="96838"/>
            </a:xfrm>
            <a:custGeom>
              <a:avLst/>
              <a:gdLst>
                <a:gd name="T0" fmla="*/ 15 w 95"/>
                <a:gd name="T1" fmla="*/ 0 h 61"/>
                <a:gd name="T2" fmla="*/ 0 w 95"/>
                <a:gd name="T3" fmla="*/ 25 h 61"/>
                <a:gd name="T4" fmla="*/ 43 w 95"/>
                <a:gd name="T5" fmla="*/ 53 h 61"/>
                <a:gd name="T6" fmla="*/ 79 w 95"/>
                <a:gd name="T7" fmla="*/ 61 h 61"/>
                <a:gd name="T8" fmla="*/ 95 w 95"/>
                <a:gd name="T9" fmla="*/ 57 h 61"/>
                <a:gd name="T10" fmla="*/ 95 w 95"/>
                <a:gd name="T11" fmla="*/ 56 h 61"/>
                <a:gd name="T12" fmla="*/ 95 w 95"/>
                <a:gd name="T13" fmla="*/ 54 h 61"/>
                <a:gd name="T14" fmla="*/ 67 w 95"/>
                <a:gd name="T15" fmla="*/ 35 h 61"/>
                <a:gd name="T16" fmla="*/ 32 w 95"/>
                <a:gd name="T17" fmla="*/ 10 h 61"/>
                <a:gd name="T18" fmla="*/ 32 w 95"/>
                <a:gd name="T19" fmla="*/ 10 h 61"/>
                <a:gd name="T20" fmla="*/ 18 w 95"/>
                <a:gd name="T21" fmla="*/ 3 h 61"/>
                <a:gd name="T22" fmla="*/ 15 w 95"/>
                <a:gd name="T23" fmla="*/ 0 h 61"/>
                <a:gd name="T24" fmla="*/ 15 w 95"/>
                <a:gd name="T25" fmla="*/ 0 h 61"/>
                <a:gd name="T26" fmla="*/ 15 w 95"/>
                <a:gd name="T2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61">
                  <a:moveTo>
                    <a:pt x="15" y="0"/>
                  </a:moveTo>
                  <a:cubicBezTo>
                    <a:pt x="15" y="0"/>
                    <a:pt x="5" y="4"/>
                    <a:pt x="0" y="25"/>
                  </a:cubicBezTo>
                  <a:cubicBezTo>
                    <a:pt x="0" y="25"/>
                    <a:pt x="15" y="41"/>
                    <a:pt x="43" y="53"/>
                  </a:cubicBezTo>
                  <a:cubicBezTo>
                    <a:pt x="57" y="59"/>
                    <a:pt x="70" y="61"/>
                    <a:pt x="79" y="61"/>
                  </a:cubicBezTo>
                  <a:cubicBezTo>
                    <a:pt x="89" y="61"/>
                    <a:pt x="95" y="59"/>
                    <a:pt x="95" y="57"/>
                  </a:cubicBezTo>
                  <a:cubicBezTo>
                    <a:pt x="95" y="57"/>
                    <a:pt x="95" y="57"/>
                    <a:pt x="95" y="56"/>
                  </a:cubicBezTo>
                  <a:cubicBezTo>
                    <a:pt x="95" y="56"/>
                    <a:pt x="95" y="55"/>
                    <a:pt x="95" y="54"/>
                  </a:cubicBezTo>
                  <a:cubicBezTo>
                    <a:pt x="94" y="49"/>
                    <a:pt x="88" y="42"/>
                    <a:pt x="67" y="35"/>
                  </a:cubicBezTo>
                  <a:cubicBezTo>
                    <a:pt x="40" y="25"/>
                    <a:pt x="34" y="16"/>
                    <a:pt x="32" y="10"/>
                  </a:cubicBezTo>
                  <a:cubicBezTo>
                    <a:pt x="32" y="10"/>
                    <a:pt x="32" y="10"/>
                    <a:pt x="32" y="10"/>
                  </a:cubicBezTo>
                  <a:cubicBezTo>
                    <a:pt x="32" y="10"/>
                    <a:pt x="25" y="9"/>
                    <a:pt x="18" y="3"/>
                  </a:cubicBezTo>
                  <a:cubicBezTo>
                    <a:pt x="17" y="2"/>
                    <a:pt x="16" y="1"/>
                    <a:pt x="15" y="0"/>
                  </a:cubicBezTo>
                  <a:cubicBezTo>
                    <a:pt x="15" y="0"/>
                    <a:pt x="15" y="0"/>
                    <a:pt x="15" y="0"/>
                  </a:cubicBezTo>
                  <a:cubicBezTo>
                    <a:pt x="15" y="0"/>
                    <a:pt x="15" y="0"/>
                    <a:pt x="15" y="0"/>
                  </a:cubicBezTo>
                </a:path>
              </a:pathLst>
            </a:custGeom>
            <a:solidFill>
              <a:srgbClr val="0121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4" name="Freeform 56">
              <a:extLst>
                <a:ext uri="{FF2B5EF4-FFF2-40B4-BE49-F238E27FC236}">
                  <a16:creationId xmlns:a16="http://schemas.microsoft.com/office/drawing/2014/main" id="{F7EF03E9-97A1-40EA-81AF-D279A406DBDA}"/>
                </a:ext>
              </a:extLst>
            </p:cNvPr>
            <p:cNvSpPr>
              <a:spLocks/>
            </p:cNvSpPr>
            <p:nvPr/>
          </p:nvSpPr>
          <p:spPr bwMode="auto">
            <a:xfrm>
              <a:off x="1917700" y="3411538"/>
              <a:ext cx="42863" cy="55563"/>
            </a:xfrm>
            <a:custGeom>
              <a:avLst/>
              <a:gdLst>
                <a:gd name="T0" fmla="*/ 0 w 27"/>
                <a:gd name="T1" fmla="*/ 13 h 35"/>
                <a:gd name="T2" fmla="*/ 8 w 27"/>
                <a:gd name="T3" fmla="*/ 35 h 35"/>
                <a:gd name="T4" fmla="*/ 27 w 27"/>
                <a:gd name="T5" fmla="*/ 27 h 35"/>
                <a:gd name="T6" fmla="*/ 17 w 27"/>
                <a:gd name="T7" fmla="*/ 0 h 35"/>
                <a:gd name="T8" fmla="*/ 0 w 27"/>
                <a:gd name="T9" fmla="*/ 13 h 35"/>
              </a:gdLst>
              <a:ahLst/>
              <a:cxnLst>
                <a:cxn ang="0">
                  <a:pos x="T0" y="T1"/>
                </a:cxn>
                <a:cxn ang="0">
                  <a:pos x="T2" y="T3"/>
                </a:cxn>
                <a:cxn ang="0">
                  <a:pos x="T4" y="T5"/>
                </a:cxn>
                <a:cxn ang="0">
                  <a:pos x="T6" y="T7"/>
                </a:cxn>
                <a:cxn ang="0">
                  <a:pos x="T8" y="T9"/>
                </a:cxn>
              </a:cxnLst>
              <a:rect l="0" t="0" r="r" b="b"/>
              <a:pathLst>
                <a:path w="27" h="35">
                  <a:moveTo>
                    <a:pt x="0" y="13"/>
                  </a:moveTo>
                  <a:lnTo>
                    <a:pt x="8" y="35"/>
                  </a:lnTo>
                  <a:lnTo>
                    <a:pt x="27" y="27"/>
                  </a:lnTo>
                  <a:lnTo>
                    <a:pt x="17" y="0"/>
                  </a:lnTo>
                  <a:lnTo>
                    <a:pt x="0" y="13"/>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5" name="Freeform 57">
              <a:extLst>
                <a:ext uri="{FF2B5EF4-FFF2-40B4-BE49-F238E27FC236}">
                  <a16:creationId xmlns:a16="http://schemas.microsoft.com/office/drawing/2014/main" id="{52C925E6-CF28-4F50-BBB3-CFDA12B1FDDB}"/>
                </a:ext>
              </a:extLst>
            </p:cNvPr>
            <p:cNvSpPr>
              <a:spLocks/>
            </p:cNvSpPr>
            <p:nvPr/>
          </p:nvSpPr>
          <p:spPr bwMode="auto">
            <a:xfrm>
              <a:off x="1536700" y="2825750"/>
              <a:ext cx="263525" cy="582613"/>
            </a:xfrm>
            <a:custGeom>
              <a:avLst/>
              <a:gdLst>
                <a:gd name="T0" fmla="*/ 84 w 166"/>
                <a:gd name="T1" fmla="*/ 0 h 367"/>
                <a:gd name="T2" fmla="*/ 0 w 166"/>
                <a:gd name="T3" fmla="*/ 345 h 367"/>
                <a:gd name="T4" fmla="*/ 34 w 166"/>
                <a:gd name="T5" fmla="*/ 367 h 367"/>
                <a:gd name="T6" fmla="*/ 163 w 166"/>
                <a:gd name="T7" fmla="*/ 81 h 367"/>
                <a:gd name="T8" fmla="*/ 84 w 166"/>
                <a:gd name="T9" fmla="*/ 0 h 367"/>
              </a:gdLst>
              <a:ahLst/>
              <a:cxnLst>
                <a:cxn ang="0">
                  <a:pos x="T0" y="T1"/>
                </a:cxn>
                <a:cxn ang="0">
                  <a:pos x="T2" y="T3"/>
                </a:cxn>
                <a:cxn ang="0">
                  <a:pos x="T4" y="T5"/>
                </a:cxn>
                <a:cxn ang="0">
                  <a:pos x="T6" y="T7"/>
                </a:cxn>
                <a:cxn ang="0">
                  <a:pos x="T8" y="T9"/>
                </a:cxn>
              </a:cxnLst>
              <a:rect l="0" t="0" r="r" b="b"/>
              <a:pathLst>
                <a:path w="166" h="367">
                  <a:moveTo>
                    <a:pt x="84" y="0"/>
                  </a:moveTo>
                  <a:cubicBezTo>
                    <a:pt x="83" y="23"/>
                    <a:pt x="68" y="261"/>
                    <a:pt x="0" y="345"/>
                  </a:cubicBezTo>
                  <a:cubicBezTo>
                    <a:pt x="0" y="345"/>
                    <a:pt x="13" y="360"/>
                    <a:pt x="34" y="367"/>
                  </a:cubicBezTo>
                  <a:cubicBezTo>
                    <a:pt x="34" y="367"/>
                    <a:pt x="159" y="162"/>
                    <a:pt x="163" y="81"/>
                  </a:cubicBezTo>
                  <a:cubicBezTo>
                    <a:pt x="166" y="0"/>
                    <a:pt x="84" y="0"/>
                    <a:pt x="84" y="0"/>
                  </a:cubicBezTo>
                  <a:close/>
                </a:path>
              </a:pathLst>
            </a:custGeom>
            <a:solidFill>
              <a:srgbClr val="3C6D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6" name="Freeform 58">
              <a:extLst>
                <a:ext uri="{FF2B5EF4-FFF2-40B4-BE49-F238E27FC236}">
                  <a16:creationId xmlns:a16="http://schemas.microsoft.com/office/drawing/2014/main" id="{3CF25915-6AC1-439B-B932-D7E31AE300B1}"/>
                </a:ext>
              </a:extLst>
            </p:cNvPr>
            <p:cNvSpPr>
              <a:spLocks/>
            </p:cNvSpPr>
            <p:nvPr/>
          </p:nvSpPr>
          <p:spPr bwMode="auto">
            <a:xfrm>
              <a:off x="1536700" y="2825750"/>
              <a:ext cx="263525" cy="582613"/>
            </a:xfrm>
            <a:custGeom>
              <a:avLst/>
              <a:gdLst>
                <a:gd name="T0" fmla="*/ 84 w 166"/>
                <a:gd name="T1" fmla="*/ 0 h 367"/>
                <a:gd name="T2" fmla="*/ 0 w 166"/>
                <a:gd name="T3" fmla="*/ 345 h 367"/>
                <a:gd name="T4" fmla="*/ 34 w 166"/>
                <a:gd name="T5" fmla="*/ 367 h 367"/>
                <a:gd name="T6" fmla="*/ 163 w 166"/>
                <a:gd name="T7" fmla="*/ 81 h 367"/>
                <a:gd name="T8" fmla="*/ 84 w 166"/>
                <a:gd name="T9" fmla="*/ 0 h 367"/>
              </a:gdLst>
              <a:ahLst/>
              <a:cxnLst>
                <a:cxn ang="0">
                  <a:pos x="T0" y="T1"/>
                </a:cxn>
                <a:cxn ang="0">
                  <a:pos x="T2" y="T3"/>
                </a:cxn>
                <a:cxn ang="0">
                  <a:pos x="T4" y="T5"/>
                </a:cxn>
                <a:cxn ang="0">
                  <a:pos x="T6" y="T7"/>
                </a:cxn>
                <a:cxn ang="0">
                  <a:pos x="T8" y="T9"/>
                </a:cxn>
              </a:cxnLst>
              <a:rect l="0" t="0" r="r" b="b"/>
              <a:pathLst>
                <a:path w="166" h="367">
                  <a:moveTo>
                    <a:pt x="84" y="0"/>
                  </a:moveTo>
                  <a:cubicBezTo>
                    <a:pt x="83" y="23"/>
                    <a:pt x="68" y="261"/>
                    <a:pt x="0" y="345"/>
                  </a:cubicBezTo>
                  <a:cubicBezTo>
                    <a:pt x="0" y="345"/>
                    <a:pt x="13" y="360"/>
                    <a:pt x="34" y="367"/>
                  </a:cubicBezTo>
                  <a:cubicBezTo>
                    <a:pt x="34" y="367"/>
                    <a:pt x="159" y="162"/>
                    <a:pt x="163" y="81"/>
                  </a:cubicBezTo>
                  <a:cubicBezTo>
                    <a:pt x="166" y="0"/>
                    <a:pt x="84" y="0"/>
                    <a:pt x="84" y="0"/>
                  </a:cubicBezTo>
                  <a:close/>
                </a:path>
              </a:pathLst>
            </a:custGeom>
            <a:solidFill>
              <a:srgbClr val="1E37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7" name="Freeform 59">
              <a:extLst>
                <a:ext uri="{FF2B5EF4-FFF2-40B4-BE49-F238E27FC236}">
                  <a16:creationId xmlns:a16="http://schemas.microsoft.com/office/drawing/2014/main" id="{E0284D06-3977-4E98-9CE6-F79C1ED555C2}"/>
                </a:ext>
              </a:extLst>
            </p:cNvPr>
            <p:cNvSpPr>
              <a:spLocks/>
            </p:cNvSpPr>
            <p:nvPr/>
          </p:nvSpPr>
          <p:spPr bwMode="auto">
            <a:xfrm>
              <a:off x="1922463" y="3448050"/>
              <a:ext cx="168275" cy="69850"/>
            </a:xfrm>
            <a:custGeom>
              <a:avLst/>
              <a:gdLst>
                <a:gd name="T0" fmla="*/ 22 w 106"/>
                <a:gd name="T1" fmla="*/ 0 h 44"/>
                <a:gd name="T2" fmla="*/ 3 w 106"/>
                <a:gd name="T3" fmla="*/ 5 h 44"/>
                <a:gd name="T4" fmla="*/ 9 w 106"/>
                <a:gd name="T5" fmla="*/ 32 h 44"/>
                <a:gd name="T6" fmla="*/ 102 w 106"/>
                <a:gd name="T7" fmla="*/ 22 h 44"/>
                <a:gd name="T8" fmla="*/ 91 w 106"/>
                <a:gd name="T9" fmla="*/ 3 h 44"/>
                <a:gd name="T10" fmla="*/ 22 w 106"/>
                <a:gd name="T11" fmla="*/ 0 h 44"/>
              </a:gdLst>
              <a:ahLst/>
              <a:cxnLst>
                <a:cxn ang="0">
                  <a:pos x="T0" y="T1"/>
                </a:cxn>
                <a:cxn ang="0">
                  <a:pos x="T2" y="T3"/>
                </a:cxn>
                <a:cxn ang="0">
                  <a:pos x="T4" y="T5"/>
                </a:cxn>
                <a:cxn ang="0">
                  <a:pos x="T6" y="T7"/>
                </a:cxn>
                <a:cxn ang="0">
                  <a:pos x="T8" y="T9"/>
                </a:cxn>
                <a:cxn ang="0">
                  <a:pos x="T10" y="T11"/>
                </a:cxn>
              </a:cxnLst>
              <a:rect l="0" t="0" r="r" b="b"/>
              <a:pathLst>
                <a:path w="106" h="44">
                  <a:moveTo>
                    <a:pt x="22" y="0"/>
                  </a:moveTo>
                  <a:cubicBezTo>
                    <a:pt x="22" y="0"/>
                    <a:pt x="11" y="6"/>
                    <a:pt x="3" y="5"/>
                  </a:cubicBezTo>
                  <a:cubicBezTo>
                    <a:pt x="3" y="5"/>
                    <a:pt x="0" y="20"/>
                    <a:pt x="9" y="32"/>
                  </a:cubicBezTo>
                  <a:cubicBezTo>
                    <a:pt x="9" y="32"/>
                    <a:pt x="48" y="44"/>
                    <a:pt x="102" y="22"/>
                  </a:cubicBezTo>
                  <a:cubicBezTo>
                    <a:pt x="102" y="22"/>
                    <a:pt x="106" y="6"/>
                    <a:pt x="91" y="3"/>
                  </a:cubicBezTo>
                  <a:cubicBezTo>
                    <a:pt x="76" y="0"/>
                    <a:pt x="51" y="17"/>
                    <a:pt x="22" y="0"/>
                  </a:cubicBezTo>
                  <a:close/>
                </a:path>
              </a:pathLst>
            </a:custGeom>
            <a:solidFill>
              <a:srgbClr val="0016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8" name="Freeform 60">
              <a:extLst>
                <a:ext uri="{FF2B5EF4-FFF2-40B4-BE49-F238E27FC236}">
                  <a16:creationId xmlns:a16="http://schemas.microsoft.com/office/drawing/2014/main" id="{F7E17E38-EEB0-469A-A676-39A8025FB97C}"/>
                </a:ext>
              </a:extLst>
            </p:cNvPr>
            <p:cNvSpPr>
              <a:spLocks/>
            </p:cNvSpPr>
            <p:nvPr/>
          </p:nvSpPr>
          <p:spPr bwMode="auto">
            <a:xfrm>
              <a:off x="1641475" y="2720975"/>
              <a:ext cx="330200" cy="717550"/>
            </a:xfrm>
            <a:custGeom>
              <a:avLst/>
              <a:gdLst>
                <a:gd name="T0" fmla="*/ 15 w 208"/>
                <a:gd name="T1" fmla="*/ 11 h 453"/>
                <a:gd name="T2" fmla="*/ 28 w 208"/>
                <a:gd name="T3" fmla="*/ 131 h 453"/>
                <a:gd name="T4" fmla="*/ 138 w 208"/>
                <a:gd name="T5" fmla="*/ 267 h 453"/>
                <a:gd name="T6" fmla="*/ 170 w 208"/>
                <a:gd name="T7" fmla="*/ 450 h 453"/>
                <a:gd name="T8" fmla="*/ 208 w 208"/>
                <a:gd name="T9" fmla="*/ 440 h 453"/>
                <a:gd name="T10" fmla="*/ 193 w 208"/>
                <a:gd name="T11" fmla="*/ 246 h 453"/>
                <a:gd name="T12" fmla="*/ 108 w 208"/>
                <a:gd name="T13" fmla="*/ 34 h 453"/>
                <a:gd name="T14" fmla="*/ 15 w 208"/>
                <a:gd name="T15" fmla="*/ 11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453">
                  <a:moveTo>
                    <a:pt x="15" y="11"/>
                  </a:moveTo>
                  <a:cubicBezTo>
                    <a:pt x="10" y="19"/>
                    <a:pt x="0" y="75"/>
                    <a:pt x="28" y="131"/>
                  </a:cubicBezTo>
                  <a:cubicBezTo>
                    <a:pt x="57" y="188"/>
                    <a:pt x="136" y="256"/>
                    <a:pt x="138" y="267"/>
                  </a:cubicBezTo>
                  <a:cubicBezTo>
                    <a:pt x="139" y="279"/>
                    <a:pt x="164" y="429"/>
                    <a:pt x="170" y="450"/>
                  </a:cubicBezTo>
                  <a:cubicBezTo>
                    <a:pt x="170" y="450"/>
                    <a:pt x="195" y="453"/>
                    <a:pt x="208" y="440"/>
                  </a:cubicBezTo>
                  <a:cubicBezTo>
                    <a:pt x="208" y="440"/>
                    <a:pt x="195" y="307"/>
                    <a:pt x="193" y="246"/>
                  </a:cubicBezTo>
                  <a:cubicBezTo>
                    <a:pt x="193" y="246"/>
                    <a:pt x="123" y="69"/>
                    <a:pt x="108" y="34"/>
                  </a:cubicBezTo>
                  <a:cubicBezTo>
                    <a:pt x="93" y="0"/>
                    <a:pt x="15" y="11"/>
                    <a:pt x="15" y="11"/>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9" name="Freeform 61">
              <a:extLst>
                <a:ext uri="{FF2B5EF4-FFF2-40B4-BE49-F238E27FC236}">
                  <a16:creationId xmlns:a16="http://schemas.microsoft.com/office/drawing/2014/main" id="{11B6C4CB-ADAF-4ECA-B24D-786F9145C079}"/>
                </a:ext>
              </a:extLst>
            </p:cNvPr>
            <p:cNvSpPr>
              <a:spLocks/>
            </p:cNvSpPr>
            <p:nvPr/>
          </p:nvSpPr>
          <p:spPr bwMode="auto">
            <a:xfrm>
              <a:off x="2146300" y="2514600"/>
              <a:ext cx="1997075" cy="1008063"/>
            </a:xfrm>
            <a:custGeom>
              <a:avLst/>
              <a:gdLst>
                <a:gd name="T0" fmla="*/ 5 w 1258"/>
                <a:gd name="T1" fmla="*/ 0 h 636"/>
                <a:gd name="T2" fmla="*/ 0 w 1258"/>
                <a:gd name="T3" fmla="*/ 626 h 636"/>
                <a:gd name="T4" fmla="*/ 1228 w 1258"/>
                <a:gd name="T5" fmla="*/ 636 h 636"/>
                <a:gd name="T6" fmla="*/ 1233 w 1258"/>
                <a:gd name="T7" fmla="*/ 29 h 636"/>
                <a:gd name="T8" fmla="*/ 5 w 1258"/>
                <a:gd name="T9" fmla="*/ 0 h 636"/>
              </a:gdLst>
              <a:ahLst/>
              <a:cxnLst>
                <a:cxn ang="0">
                  <a:pos x="T0" y="T1"/>
                </a:cxn>
                <a:cxn ang="0">
                  <a:pos x="T2" y="T3"/>
                </a:cxn>
                <a:cxn ang="0">
                  <a:pos x="T4" y="T5"/>
                </a:cxn>
                <a:cxn ang="0">
                  <a:pos x="T6" y="T7"/>
                </a:cxn>
                <a:cxn ang="0">
                  <a:pos x="T8" y="T9"/>
                </a:cxn>
              </a:cxnLst>
              <a:rect l="0" t="0" r="r" b="b"/>
              <a:pathLst>
                <a:path w="1258" h="636">
                  <a:moveTo>
                    <a:pt x="5" y="0"/>
                  </a:moveTo>
                  <a:cubicBezTo>
                    <a:pt x="0" y="626"/>
                    <a:pt x="0" y="626"/>
                    <a:pt x="0" y="626"/>
                  </a:cubicBezTo>
                  <a:cubicBezTo>
                    <a:pt x="1228" y="636"/>
                    <a:pt x="1228" y="636"/>
                    <a:pt x="1228" y="636"/>
                  </a:cubicBezTo>
                  <a:cubicBezTo>
                    <a:pt x="1228" y="636"/>
                    <a:pt x="1258" y="46"/>
                    <a:pt x="1233" y="29"/>
                  </a:cubicBezTo>
                  <a:cubicBezTo>
                    <a:pt x="1208" y="12"/>
                    <a:pt x="43" y="5"/>
                    <a:pt x="5" y="0"/>
                  </a:cubicBezTo>
                </a:path>
              </a:pathLst>
            </a:custGeom>
            <a:solidFill>
              <a:srgbClr val="FFDD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0" name="Freeform 62">
              <a:extLst>
                <a:ext uri="{FF2B5EF4-FFF2-40B4-BE49-F238E27FC236}">
                  <a16:creationId xmlns:a16="http://schemas.microsoft.com/office/drawing/2014/main" id="{3A28172F-EE9D-4E8A-8A57-10DC7233A97B}"/>
                </a:ext>
              </a:extLst>
            </p:cNvPr>
            <p:cNvSpPr>
              <a:spLocks/>
            </p:cNvSpPr>
            <p:nvPr/>
          </p:nvSpPr>
          <p:spPr bwMode="auto">
            <a:xfrm>
              <a:off x="2146300" y="2855913"/>
              <a:ext cx="1949450" cy="666750"/>
            </a:xfrm>
            <a:custGeom>
              <a:avLst/>
              <a:gdLst>
                <a:gd name="T0" fmla="*/ 0 w 1228"/>
                <a:gd name="T1" fmla="*/ 410 h 420"/>
                <a:gd name="T2" fmla="*/ 623 w 1228"/>
                <a:gd name="T3" fmla="*/ 0 h 420"/>
                <a:gd name="T4" fmla="*/ 1228 w 1228"/>
                <a:gd name="T5" fmla="*/ 420 h 420"/>
                <a:gd name="T6" fmla="*/ 0 w 1228"/>
                <a:gd name="T7" fmla="*/ 410 h 420"/>
              </a:gdLst>
              <a:ahLst/>
              <a:cxnLst>
                <a:cxn ang="0">
                  <a:pos x="T0" y="T1"/>
                </a:cxn>
                <a:cxn ang="0">
                  <a:pos x="T2" y="T3"/>
                </a:cxn>
                <a:cxn ang="0">
                  <a:pos x="T4" y="T5"/>
                </a:cxn>
                <a:cxn ang="0">
                  <a:pos x="T6" y="T7"/>
                </a:cxn>
              </a:cxnLst>
              <a:rect l="0" t="0" r="r" b="b"/>
              <a:pathLst>
                <a:path w="1228" h="420">
                  <a:moveTo>
                    <a:pt x="0" y="410"/>
                  </a:moveTo>
                  <a:lnTo>
                    <a:pt x="623" y="0"/>
                  </a:lnTo>
                  <a:lnTo>
                    <a:pt x="1228" y="420"/>
                  </a:lnTo>
                  <a:lnTo>
                    <a:pt x="0" y="410"/>
                  </a:lnTo>
                  <a:close/>
                </a:path>
              </a:pathLst>
            </a:custGeom>
            <a:solidFill>
              <a:srgbClr val="C9E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1" name="Freeform 63">
              <a:extLst>
                <a:ext uri="{FF2B5EF4-FFF2-40B4-BE49-F238E27FC236}">
                  <a16:creationId xmlns:a16="http://schemas.microsoft.com/office/drawing/2014/main" id="{D0BD65DA-4FBA-40A6-B6C1-B2A7F2FA73D3}"/>
                </a:ext>
              </a:extLst>
            </p:cNvPr>
            <p:cNvSpPr>
              <a:spLocks/>
            </p:cNvSpPr>
            <p:nvPr/>
          </p:nvSpPr>
          <p:spPr bwMode="auto">
            <a:xfrm>
              <a:off x="2146300" y="2855913"/>
              <a:ext cx="1949450" cy="666750"/>
            </a:xfrm>
            <a:custGeom>
              <a:avLst/>
              <a:gdLst>
                <a:gd name="T0" fmla="*/ 0 w 1228"/>
                <a:gd name="T1" fmla="*/ 410 h 420"/>
                <a:gd name="T2" fmla="*/ 623 w 1228"/>
                <a:gd name="T3" fmla="*/ 0 h 420"/>
                <a:gd name="T4" fmla="*/ 1228 w 1228"/>
                <a:gd name="T5" fmla="*/ 420 h 420"/>
                <a:gd name="T6" fmla="*/ 0 w 1228"/>
                <a:gd name="T7" fmla="*/ 410 h 420"/>
              </a:gdLst>
              <a:ahLst/>
              <a:cxnLst>
                <a:cxn ang="0">
                  <a:pos x="T0" y="T1"/>
                </a:cxn>
                <a:cxn ang="0">
                  <a:pos x="T2" y="T3"/>
                </a:cxn>
                <a:cxn ang="0">
                  <a:pos x="T4" y="T5"/>
                </a:cxn>
                <a:cxn ang="0">
                  <a:pos x="T6" y="T7"/>
                </a:cxn>
              </a:cxnLst>
              <a:rect l="0" t="0" r="r" b="b"/>
              <a:pathLst>
                <a:path w="1228" h="420">
                  <a:moveTo>
                    <a:pt x="0" y="410"/>
                  </a:moveTo>
                  <a:lnTo>
                    <a:pt x="623" y="0"/>
                  </a:lnTo>
                  <a:lnTo>
                    <a:pt x="1228" y="420"/>
                  </a:lnTo>
                  <a:lnTo>
                    <a:pt x="0" y="410"/>
                  </a:lnTo>
                  <a:close/>
                </a:path>
              </a:pathLst>
            </a:custGeom>
            <a:solidFill>
              <a:srgbClr val="FFCD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2" name="Freeform 64">
              <a:extLst>
                <a:ext uri="{FF2B5EF4-FFF2-40B4-BE49-F238E27FC236}">
                  <a16:creationId xmlns:a16="http://schemas.microsoft.com/office/drawing/2014/main" id="{6606299E-5583-49BC-A3F5-C6F0D745C4F5}"/>
                </a:ext>
              </a:extLst>
            </p:cNvPr>
            <p:cNvSpPr>
              <a:spLocks/>
            </p:cNvSpPr>
            <p:nvPr/>
          </p:nvSpPr>
          <p:spPr bwMode="auto">
            <a:xfrm>
              <a:off x="2154238" y="2514600"/>
              <a:ext cx="1949450" cy="549275"/>
            </a:xfrm>
            <a:custGeom>
              <a:avLst/>
              <a:gdLst>
                <a:gd name="T0" fmla="*/ 0 w 1228"/>
                <a:gd name="T1" fmla="*/ 0 h 347"/>
                <a:gd name="T2" fmla="*/ 598 w 1228"/>
                <a:gd name="T3" fmla="*/ 347 h 347"/>
                <a:gd name="T4" fmla="*/ 1228 w 1228"/>
                <a:gd name="T5" fmla="*/ 29 h 347"/>
                <a:gd name="T6" fmla="*/ 0 w 1228"/>
                <a:gd name="T7" fmla="*/ 0 h 347"/>
              </a:gdLst>
              <a:ahLst/>
              <a:cxnLst>
                <a:cxn ang="0">
                  <a:pos x="T0" y="T1"/>
                </a:cxn>
                <a:cxn ang="0">
                  <a:pos x="T2" y="T3"/>
                </a:cxn>
                <a:cxn ang="0">
                  <a:pos x="T4" y="T5"/>
                </a:cxn>
                <a:cxn ang="0">
                  <a:pos x="T6" y="T7"/>
                </a:cxn>
              </a:cxnLst>
              <a:rect l="0" t="0" r="r" b="b"/>
              <a:pathLst>
                <a:path w="1228" h="347">
                  <a:moveTo>
                    <a:pt x="0" y="0"/>
                  </a:moveTo>
                  <a:cubicBezTo>
                    <a:pt x="598" y="347"/>
                    <a:pt x="598" y="347"/>
                    <a:pt x="598" y="347"/>
                  </a:cubicBezTo>
                  <a:cubicBezTo>
                    <a:pt x="1228" y="29"/>
                    <a:pt x="1228" y="29"/>
                    <a:pt x="1228" y="29"/>
                  </a:cubicBezTo>
                  <a:cubicBezTo>
                    <a:pt x="1224" y="15"/>
                    <a:pt x="447" y="4"/>
                    <a:pt x="0" y="0"/>
                  </a:cubicBezTo>
                </a:path>
              </a:pathLst>
            </a:custGeom>
            <a:solidFill>
              <a:srgbClr val="FFA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3" name="Freeform 65">
              <a:extLst>
                <a:ext uri="{FF2B5EF4-FFF2-40B4-BE49-F238E27FC236}">
                  <a16:creationId xmlns:a16="http://schemas.microsoft.com/office/drawing/2014/main" id="{1F1980F8-04F1-4BEE-9801-0CF2F2F02F5F}"/>
                </a:ext>
              </a:extLst>
            </p:cNvPr>
            <p:cNvSpPr>
              <a:spLocks/>
            </p:cNvSpPr>
            <p:nvPr/>
          </p:nvSpPr>
          <p:spPr bwMode="auto">
            <a:xfrm>
              <a:off x="2860675" y="2725738"/>
              <a:ext cx="552450" cy="15875"/>
            </a:xfrm>
            <a:custGeom>
              <a:avLst/>
              <a:gdLst>
                <a:gd name="T0" fmla="*/ 345 w 348"/>
                <a:gd name="T1" fmla="*/ 10 h 10"/>
                <a:gd name="T2" fmla="*/ 3 w 348"/>
                <a:gd name="T3" fmla="*/ 7 h 10"/>
                <a:gd name="T4" fmla="*/ 0 w 348"/>
                <a:gd name="T5" fmla="*/ 4 h 10"/>
                <a:gd name="T6" fmla="*/ 3 w 348"/>
                <a:gd name="T7" fmla="*/ 0 h 10"/>
                <a:gd name="T8" fmla="*/ 345 w 348"/>
                <a:gd name="T9" fmla="*/ 3 h 10"/>
                <a:gd name="T10" fmla="*/ 348 w 348"/>
                <a:gd name="T11" fmla="*/ 6 h 10"/>
                <a:gd name="T12" fmla="*/ 345 w 348"/>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348" h="10">
                  <a:moveTo>
                    <a:pt x="345" y="10"/>
                  </a:moveTo>
                  <a:cubicBezTo>
                    <a:pt x="3" y="7"/>
                    <a:pt x="3" y="7"/>
                    <a:pt x="3" y="7"/>
                  </a:cubicBezTo>
                  <a:cubicBezTo>
                    <a:pt x="1" y="7"/>
                    <a:pt x="0" y="5"/>
                    <a:pt x="0" y="4"/>
                  </a:cubicBezTo>
                  <a:cubicBezTo>
                    <a:pt x="0" y="2"/>
                    <a:pt x="1" y="0"/>
                    <a:pt x="3" y="0"/>
                  </a:cubicBezTo>
                  <a:cubicBezTo>
                    <a:pt x="345" y="3"/>
                    <a:pt x="345" y="3"/>
                    <a:pt x="345" y="3"/>
                  </a:cubicBezTo>
                  <a:cubicBezTo>
                    <a:pt x="347" y="3"/>
                    <a:pt x="348" y="5"/>
                    <a:pt x="348" y="6"/>
                  </a:cubicBezTo>
                  <a:cubicBezTo>
                    <a:pt x="348" y="8"/>
                    <a:pt x="346" y="10"/>
                    <a:pt x="345"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4" name="Freeform 66">
              <a:extLst>
                <a:ext uri="{FF2B5EF4-FFF2-40B4-BE49-F238E27FC236}">
                  <a16:creationId xmlns:a16="http://schemas.microsoft.com/office/drawing/2014/main" id="{7F8FBB4E-9A90-4244-AEFC-93A85DE5C09B}"/>
                </a:ext>
              </a:extLst>
            </p:cNvPr>
            <p:cNvSpPr>
              <a:spLocks/>
            </p:cNvSpPr>
            <p:nvPr/>
          </p:nvSpPr>
          <p:spPr bwMode="auto">
            <a:xfrm>
              <a:off x="2871788" y="2820988"/>
              <a:ext cx="520700" cy="14288"/>
            </a:xfrm>
            <a:custGeom>
              <a:avLst/>
              <a:gdLst>
                <a:gd name="T0" fmla="*/ 325 w 328"/>
                <a:gd name="T1" fmla="*/ 9 h 9"/>
                <a:gd name="T2" fmla="*/ 4 w 328"/>
                <a:gd name="T3" fmla="*/ 7 h 9"/>
                <a:gd name="T4" fmla="*/ 0 w 328"/>
                <a:gd name="T5" fmla="*/ 4 h 9"/>
                <a:gd name="T6" fmla="*/ 4 w 328"/>
                <a:gd name="T7" fmla="*/ 0 h 9"/>
                <a:gd name="T8" fmla="*/ 325 w 328"/>
                <a:gd name="T9" fmla="*/ 3 h 9"/>
                <a:gd name="T10" fmla="*/ 328 w 328"/>
                <a:gd name="T11" fmla="*/ 6 h 9"/>
                <a:gd name="T12" fmla="*/ 325 w 3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328" h="9">
                  <a:moveTo>
                    <a:pt x="325" y="9"/>
                  </a:moveTo>
                  <a:cubicBezTo>
                    <a:pt x="4" y="7"/>
                    <a:pt x="4" y="7"/>
                    <a:pt x="4" y="7"/>
                  </a:cubicBezTo>
                  <a:cubicBezTo>
                    <a:pt x="2" y="7"/>
                    <a:pt x="0" y="5"/>
                    <a:pt x="0" y="4"/>
                  </a:cubicBezTo>
                  <a:cubicBezTo>
                    <a:pt x="0" y="2"/>
                    <a:pt x="2" y="0"/>
                    <a:pt x="4" y="0"/>
                  </a:cubicBezTo>
                  <a:cubicBezTo>
                    <a:pt x="325" y="3"/>
                    <a:pt x="325" y="3"/>
                    <a:pt x="325" y="3"/>
                  </a:cubicBezTo>
                  <a:cubicBezTo>
                    <a:pt x="327" y="3"/>
                    <a:pt x="328" y="5"/>
                    <a:pt x="328" y="6"/>
                  </a:cubicBezTo>
                  <a:cubicBezTo>
                    <a:pt x="328" y="8"/>
                    <a:pt x="327" y="9"/>
                    <a:pt x="325"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5" name="Freeform 67">
              <a:extLst>
                <a:ext uri="{FF2B5EF4-FFF2-40B4-BE49-F238E27FC236}">
                  <a16:creationId xmlns:a16="http://schemas.microsoft.com/office/drawing/2014/main" id="{4E56FC31-30C3-458C-8AD3-78AD426BD1FC}"/>
                </a:ext>
              </a:extLst>
            </p:cNvPr>
            <p:cNvSpPr>
              <a:spLocks/>
            </p:cNvSpPr>
            <p:nvPr/>
          </p:nvSpPr>
          <p:spPr bwMode="auto">
            <a:xfrm>
              <a:off x="1958975" y="2646363"/>
              <a:ext cx="282575" cy="169863"/>
            </a:xfrm>
            <a:custGeom>
              <a:avLst/>
              <a:gdLst>
                <a:gd name="T0" fmla="*/ 95 w 178"/>
                <a:gd name="T1" fmla="*/ 35 h 108"/>
                <a:gd name="T2" fmla="*/ 142 w 178"/>
                <a:gd name="T3" fmla="*/ 47 h 108"/>
                <a:gd name="T4" fmla="*/ 72 w 178"/>
                <a:gd name="T5" fmla="*/ 54 h 108"/>
                <a:gd name="T6" fmla="*/ 95 w 178"/>
                <a:gd name="T7" fmla="*/ 35 h 108"/>
              </a:gdLst>
              <a:ahLst/>
              <a:cxnLst>
                <a:cxn ang="0">
                  <a:pos x="T0" y="T1"/>
                </a:cxn>
                <a:cxn ang="0">
                  <a:pos x="T2" y="T3"/>
                </a:cxn>
                <a:cxn ang="0">
                  <a:pos x="T4" y="T5"/>
                </a:cxn>
                <a:cxn ang="0">
                  <a:pos x="T6" y="T7"/>
                </a:cxn>
              </a:cxnLst>
              <a:rect l="0" t="0" r="r" b="b"/>
              <a:pathLst>
                <a:path w="178" h="108">
                  <a:moveTo>
                    <a:pt x="95" y="35"/>
                  </a:moveTo>
                  <a:cubicBezTo>
                    <a:pt x="95" y="35"/>
                    <a:pt x="106" y="44"/>
                    <a:pt x="142" y="47"/>
                  </a:cubicBezTo>
                  <a:cubicBezTo>
                    <a:pt x="178" y="50"/>
                    <a:pt x="145" y="108"/>
                    <a:pt x="72" y="54"/>
                  </a:cubicBezTo>
                  <a:cubicBezTo>
                    <a:pt x="0" y="0"/>
                    <a:pt x="95" y="35"/>
                    <a:pt x="95" y="35"/>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6" name="Freeform 68">
              <a:extLst>
                <a:ext uri="{FF2B5EF4-FFF2-40B4-BE49-F238E27FC236}">
                  <a16:creationId xmlns:a16="http://schemas.microsoft.com/office/drawing/2014/main" id="{F35087D8-379A-4C39-ABFB-3A570087CC65}"/>
                </a:ext>
              </a:extLst>
            </p:cNvPr>
            <p:cNvSpPr>
              <a:spLocks/>
            </p:cNvSpPr>
            <p:nvPr/>
          </p:nvSpPr>
          <p:spPr bwMode="auto">
            <a:xfrm>
              <a:off x="1657350" y="2363788"/>
              <a:ext cx="495300" cy="498475"/>
            </a:xfrm>
            <a:custGeom>
              <a:avLst/>
              <a:gdLst>
                <a:gd name="T0" fmla="*/ 111 w 312"/>
                <a:gd name="T1" fmla="*/ 0 h 315"/>
                <a:gd name="T2" fmla="*/ 90 w 312"/>
                <a:gd name="T3" fmla="*/ 35 h 315"/>
                <a:gd name="T4" fmla="*/ 0 w 312"/>
                <a:gd name="T5" fmla="*/ 248 h 315"/>
                <a:gd name="T6" fmla="*/ 121 w 312"/>
                <a:gd name="T7" fmla="*/ 309 h 315"/>
                <a:gd name="T8" fmla="*/ 146 w 312"/>
                <a:gd name="T9" fmla="*/ 199 h 315"/>
                <a:gd name="T10" fmla="*/ 266 w 312"/>
                <a:gd name="T11" fmla="*/ 238 h 315"/>
                <a:gd name="T12" fmla="*/ 285 w 312"/>
                <a:gd name="T13" fmla="*/ 213 h 315"/>
                <a:gd name="T14" fmla="*/ 300 w 312"/>
                <a:gd name="T15" fmla="*/ 224 h 315"/>
                <a:gd name="T16" fmla="*/ 312 w 312"/>
                <a:gd name="T17" fmla="*/ 208 h 315"/>
                <a:gd name="T18" fmla="*/ 120 w 312"/>
                <a:gd name="T19" fmla="*/ 57 h 315"/>
                <a:gd name="T20" fmla="*/ 138 w 312"/>
                <a:gd name="T21" fmla="*/ 25 h 315"/>
                <a:gd name="T22" fmla="*/ 114 w 312"/>
                <a:gd name="T23" fmla="*/ 0 h 315"/>
                <a:gd name="T24" fmla="*/ 111 w 312"/>
                <a:gd name="T25"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 h="315">
                  <a:moveTo>
                    <a:pt x="111" y="0"/>
                  </a:moveTo>
                  <a:cubicBezTo>
                    <a:pt x="111" y="0"/>
                    <a:pt x="105" y="25"/>
                    <a:pt x="90" y="35"/>
                  </a:cubicBezTo>
                  <a:cubicBezTo>
                    <a:pt x="76" y="45"/>
                    <a:pt x="5" y="48"/>
                    <a:pt x="0" y="248"/>
                  </a:cubicBezTo>
                  <a:cubicBezTo>
                    <a:pt x="0" y="248"/>
                    <a:pt x="92" y="315"/>
                    <a:pt x="121" y="309"/>
                  </a:cubicBezTo>
                  <a:cubicBezTo>
                    <a:pt x="121" y="309"/>
                    <a:pt x="140" y="246"/>
                    <a:pt x="146" y="199"/>
                  </a:cubicBezTo>
                  <a:cubicBezTo>
                    <a:pt x="146" y="199"/>
                    <a:pt x="219" y="231"/>
                    <a:pt x="266" y="238"/>
                  </a:cubicBezTo>
                  <a:cubicBezTo>
                    <a:pt x="285" y="213"/>
                    <a:pt x="285" y="213"/>
                    <a:pt x="285" y="213"/>
                  </a:cubicBezTo>
                  <a:cubicBezTo>
                    <a:pt x="285" y="213"/>
                    <a:pt x="287" y="219"/>
                    <a:pt x="300" y="224"/>
                  </a:cubicBezTo>
                  <a:cubicBezTo>
                    <a:pt x="300" y="224"/>
                    <a:pt x="308" y="210"/>
                    <a:pt x="312" y="208"/>
                  </a:cubicBezTo>
                  <a:cubicBezTo>
                    <a:pt x="312" y="208"/>
                    <a:pt x="166" y="123"/>
                    <a:pt x="120" y="57"/>
                  </a:cubicBezTo>
                  <a:cubicBezTo>
                    <a:pt x="120" y="57"/>
                    <a:pt x="129" y="37"/>
                    <a:pt x="138" y="25"/>
                  </a:cubicBezTo>
                  <a:cubicBezTo>
                    <a:pt x="147" y="14"/>
                    <a:pt x="114" y="0"/>
                    <a:pt x="114" y="0"/>
                  </a:cubicBezTo>
                  <a:cubicBezTo>
                    <a:pt x="111" y="0"/>
                    <a:pt x="111" y="0"/>
                    <a:pt x="111"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7" name="Freeform 69">
              <a:extLst>
                <a:ext uri="{FF2B5EF4-FFF2-40B4-BE49-F238E27FC236}">
                  <a16:creationId xmlns:a16="http://schemas.microsoft.com/office/drawing/2014/main" id="{6096D813-8AAD-4B03-A378-52A7EFEF8D60}"/>
                </a:ext>
              </a:extLst>
            </p:cNvPr>
            <p:cNvSpPr>
              <a:spLocks/>
            </p:cNvSpPr>
            <p:nvPr/>
          </p:nvSpPr>
          <p:spPr bwMode="auto">
            <a:xfrm>
              <a:off x="1801813" y="2363788"/>
              <a:ext cx="88900" cy="98425"/>
            </a:xfrm>
            <a:custGeom>
              <a:avLst/>
              <a:gdLst>
                <a:gd name="T0" fmla="*/ 0 w 56"/>
                <a:gd name="T1" fmla="*/ 34 h 62"/>
                <a:gd name="T2" fmla="*/ 20 w 56"/>
                <a:gd name="T3" fmla="*/ 0 h 62"/>
                <a:gd name="T4" fmla="*/ 23 w 56"/>
                <a:gd name="T5" fmla="*/ 0 h 62"/>
                <a:gd name="T6" fmla="*/ 47 w 56"/>
                <a:gd name="T7" fmla="*/ 25 h 62"/>
                <a:gd name="T8" fmla="*/ 29 w 56"/>
                <a:gd name="T9" fmla="*/ 57 h 62"/>
                <a:gd name="T10" fmla="*/ 0 w 56"/>
                <a:gd name="T11" fmla="*/ 34 h 62"/>
              </a:gdLst>
              <a:ahLst/>
              <a:cxnLst>
                <a:cxn ang="0">
                  <a:pos x="T0" y="T1"/>
                </a:cxn>
                <a:cxn ang="0">
                  <a:pos x="T2" y="T3"/>
                </a:cxn>
                <a:cxn ang="0">
                  <a:pos x="T4" y="T5"/>
                </a:cxn>
                <a:cxn ang="0">
                  <a:pos x="T6" y="T7"/>
                </a:cxn>
                <a:cxn ang="0">
                  <a:pos x="T8" y="T9"/>
                </a:cxn>
                <a:cxn ang="0">
                  <a:pos x="T10" y="T11"/>
                </a:cxn>
              </a:cxnLst>
              <a:rect l="0" t="0" r="r" b="b"/>
              <a:pathLst>
                <a:path w="56" h="62">
                  <a:moveTo>
                    <a:pt x="0" y="34"/>
                  </a:moveTo>
                  <a:cubicBezTo>
                    <a:pt x="14" y="24"/>
                    <a:pt x="20" y="0"/>
                    <a:pt x="20" y="0"/>
                  </a:cubicBezTo>
                  <a:cubicBezTo>
                    <a:pt x="23" y="0"/>
                    <a:pt x="23" y="0"/>
                    <a:pt x="23" y="0"/>
                  </a:cubicBezTo>
                  <a:cubicBezTo>
                    <a:pt x="23" y="0"/>
                    <a:pt x="56" y="14"/>
                    <a:pt x="47" y="25"/>
                  </a:cubicBezTo>
                  <a:cubicBezTo>
                    <a:pt x="38" y="37"/>
                    <a:pt x="29" y="57"/>
                    <a:pt x="29" y="57"/>
                  </a:cubicBezTo>
                  <a:cubicBezTo>
                    <a:pt x="20" y="62"/>
                    <a:pt x="7" y="53"/>
                    <a:pt x="0" y="34"/>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8" name="Freeform 70">
              <a:extLst>
                <a:ext uri="{FF2B5EF4-FFF2-40B4-BE49-F238E27FC236}">
                  <a16:creationId xmlns:a16="http://schemas.microsoft.com/office/drawing/2014/main" id="{8D099307-19D6-47D7-95AB-3DABE93CA8DA}"/>
                </a:ext>
              </a:extLst>
            </p:cNvPr>
            <p:cNvSpPr>
              <a:spLocks noEditPoints="1"/>
            </p:cNvSpPr>
            <p:nvPr/>
          </p:nvSpPr>
          <p:spPr bwMode="auto">
            <a:xfrm>
              <a:off x="1828800" y="2363788"/>
              <a:ext cx="44450" cy="60325"/>
            </a:xfrm>
            <a:custGeom>
              <a:avLst/>
              <a:gdLst>
                <a:gd name="T0" fmla="*/ 28 w 28"/>
                <a:gd name="T1" fmla="*/ 28 h 38"/>
                <a:gd name="T2" fmla="*/ 22 w 28"/>
                <a:gd name="T3" fmla="*/ 38 h 38"/>
                <a:gd name="T4" fmla="*/ 22 w 28"/>
                <a:gd name="T5" fmla="*/ 38 h 38"/>
                <a:gd name="T6" fmla="*/ 28 w 28"/>
                <a:gd name="T7" fmla="*/ 28 h 38"/>
                <a:gd name="T8" fmla="*/ 28 w 28"/>
                <a:gd name="T9" fmla="*/ 28 h 38"/>
                <a:gd name="T10" fmla="*/ 8 w 28"/>
                <a:gd name="T11" fmla="*/ 1 h 38"/>
                <a:gd name="T12" fmla="*/ 16 w 28"/>
                <a:gd name="T13" fmla="*/ 5 h 38"/>
                <a:gd name="T14" fmla="*/ 16 w 28"/>
                <a:gd name="T15" fmla="*/ 5 h 38"/>
                <a:gd name="T16" fmla="*/ 8 w 28"/>
                <a:gd name="T17" fmla="*/ 1 h 38"/>
                <a:gd name="T18" fmla="*/ 7 w 28"/>
                <a:gd name="T19" fmla="*/ 1 h 38"/>
                <a:gd name="T20" fmla="*/ 8 w 28"/>
                <a:gd name="T21" fmla="*/ 1 h 38"/>
                <a:gd name="T22" fmla="*/ 7 w 28"/>
                <a:gd name="T23" fmla="*/ 1 h 38"/>
                <a:gd name="T24" fmla="*/ 7 w 28"/>
                <a:gd name="T25" fmla="*/ 0 h 38"/>
                <a:gd name="T26" fmla="*/ 7 w 28"/>
                <a:gd name="T27" fmla="*/ 1 h 38"/>
                <a:gd name="T28" fmla="*/ 7 w 28"/>
                <a:gd name="T29" fmla="*/ 0 h 38"/>
                <a:gd name="T30" fmla="*/ 7 w 28"/>
                <a:gd name="T31" fmla="*/ 0 h 38"/>
                <a:gd name="T32" fmla="*/ 7 w 28"/>
                <a:gd name="T33" fmla="*/ 0 h 38"/>
                <a:gd name="T34" fmla="*/ 7 w 28"/>
                <a:gd name="T35" fmla="*/ 0 h 38"/>
                <a:gd name="T36" fmla="*/ 7 w 28"/>
                <a:gd name="T37" fmla="*/ 0 h 38"/>
                <a:gd name="T38" fmla="*/ 7 w 28"/>
                <a:gd name="T39" fmla="*/ 0 h 38"/>
                <a:gd name="T40" fmla="*/ 7 w 28"/>
                <a:gd name="T41" fmla="*/ 0 h 38"/>
                <a:gd name="T42" fmla="*/ 7 w 28"/>
                <a:gd name="T43" fmla="*/ 0 h 38"/>
                <a:gd name="T44" fmla="*/ 7 w 28"/>
                <a:gd name="T45" fmla="*/ 0 h 38"/>
                <a:gd name="T46" fmla="*/ 7 w 28"/>
                <a:gd name="T47" fmla="*/ 0 h 38"/>
                <a:gd name="T48" fmla="*/ 7 w 28"/>
                <a:gd name="T49" fmla="*/ 0 h 38"/>
                <a:gd name="T50" fmla="*/ 7 w 28"/>
                <a:gd name="T51" fmla="*/ 0 h 38"/>
                <a:gd name="T52" fmla="*/ 7 w 28"/>
                <a:gd name="T53" fmla="*/ 0 h 38"/>
                <a:gd name="T54" fmla="*/ 7 w 28"/>
                <a:gd name="T55" fmla="*/ 0 h 38"/>
                <a:gd name="T56" fmla="*/ 7 w 28"/>
                <a:gd name="T57" fmla="*/ 0 h 38"/>
                <a:gd name="T58" fmla="*/ 7 w 28"/>
                <a:gd name="T59" fmla="*/ 0 h 38"/>
                <a:gd name="T60" fmla="*/ 6 w 28"/>
                <a:gd name="T61" fmla="*/ 0 h 38"/>
                <a:gd name="T62" fmla="*/ 6 w 28"/>
                <a:gd name="T63" fmla="*/ 0 h 38"/>
                <a:gd name="T64" fmla="*/ 6 w 28"/>
                <a:gd name="T65" fmla="*/ 0 h 38"/>
                <a:gd name="T66" fmla="*/ 6 w 28"/>
                <a:gd name="T67" fmla="*/ 0 h 38"/>
                <a:gd name="T68" fmla="*/ 6 w 28"/>
                <a:gd name="T69" fmla="*/ 0 h 38"/>
                <a:gd name="T70" fmla="*/ 6 w 28"/>
                <a:gd name="T71" fmla="*/ 0 h 38"/>
                <a:gd name="T72" fmla="*/ 6 w 28"/>
                <a:gd name="T73" fmla="*/ 0 h 38"/>
                <a:gd name="T74" fmla="*/ 6 w 28"/>
                <a:gd name="T75" fmla="*/ 0 h 38"/>
                <a:gd name="T76" fmla="*/ 6 w 28"/>
                <a:gd name="T77" fmla="*/ 0 h 38"/>
                <a:gd name="T78" fmla="*/ 3 w 28"/>
                <a:gd name="T79" fmla="*/ 0 h 38"/>
                <a:gd name="T80" fmla="*/ 0 w 28"/>
                <a:gd name="T81" fmla="*/ 9 h 38"/>
                <a:gd name="T82" fmla="*/ 0 w 28"/>
                <a:gd name="T83" fmla="*/ 9 h 38"/>
                <a:gd name="T84" fmla="*/ 3 w 28"/>
                <a:gd name="T85" fmla="*/ 0 h 38"/>
                <a:gd name="T86" fmla="*/ 3 w 28"/>
                <a:gd name="T87" fmla="*/ 0 h 38"/>
                <a:gd name="T88" fmla="*/ 3 w 28"/>
                <a:gd name="T89" fmla="*/ 0 h 38"/>
                <a:gd name="T90" fmla="*/ 3 w 28"/>
                <a:gd name="T91" fmla="*/ 0 h 38"/>
                <a:gd name="T92" fmla="*/ 3 w 28"/>
                <a:gd name="T93" fmla="*/ 0 h 38"/>
                <a:gd name="T94" fmla="*/ 3 w 28"/>
                <a:gd name="T95" fmla="*/ 0 h 38"/>
                <a:gd name="T96" fmla="*/ 3 w 28"/>
                <a:gd name="T97" fmla="*/ 0 h 38"/>
                <a:gd name="T98" fmla="*/ 3 w 28"/>
                <a:gd name="T99" fmla="*/ 0 h 38"/>
                <a:gd name="T100" fmla="*/ 3 w 28"/>
                <a:gd name="T101" fmla="*/ 0 h 38"/>
                <a:gd name="T102" fmla="*/ 3 w 28"/>
                <a:gd name="T103" fmla="*/ 0 h 38"/>
                <a:gd name="T104" fmla="*/ 3 w 28"/>
                <a:gd name="T105" fmla="*/ 0 h 38"/>
                <a:gd name="T106" fmla="*/ 3 w 28"/>
                <a:gd name="T107" fmla="*/ 0 h 38"/>
                <a:gd name="T108" fmla="*/ 3 w 28"/>
                <a:gd name="T109" fmla="*/ 0 h 38"/>
                <a:gd name="T110" fmla="*/ 6 w 28"/>
                <a:gd name="T111" fmla="*/ 0 h 38"/>
                <a:gd name="T112" fmla="*/ 6 w 28"/>
                <a:gd name="T113" fmla="*/ 0 h 38"/>
                <a:gd name="T114" fmla="*/ 6 w 28"/>
                <a:gd name="T115" fmla="*/ 0 h 38"/>
                <a:gd name="T116" fmla="*/ 3 w 28"/>
                <a:gd name="T1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 h="38">
                  <a:moveTo>
                    <a:pt x="28" y="28"/>
                  </a:moveTo>
                  <a:cubicBezTo>
                    <a:pt x="26" y="31"/>
                    <a:pt x="24" y="35"/>
                    <a:pt x="22" y="38"/>
                  </a:cubicBezTo>
                  <a:cubicBezTo>
                    <a:pt x="22" y="38"/>
                    <a:pt x="22" y="38"/>
                    <a:pt x="22" y="38"/>
                  </a:cubicBezTo>
                  <a:cubicBezTo>
                    <a:pt x="24" y="35"/>
                    <a:pt x="26" y="31"/>
                    <a:pt x="28" y="28"/>
                  </a:cubicBezTo>
                  <a:cubicBezTo>
                    <a:pt x="28" y="28"/>
                    <a:pt x="28" y="28"/>
                    <a:pt x="28" y="28"/>
                  </a:cubicBezTo>
                  <a:moveTo>
                    <a:pt x="8" y="1"/>
                  </a:moveTo>
                  <a:cubicBezTo>
                    <a:pt x="9" y="2"/>
                    <a:pt x="13" y="3"/>
                    <a:pt x="16" y="5"/>
                  </a:cubicBezTo>
                  <a:cubicBezTo>
                    <a:pt x="16" y="5"/>
                    <a:pt x="16" y="5"/>
                    <a:pt x="16" y="5"/>
                  </a:cubicBezTo>
                  <a:cubicBezTo>
                    <a:pt x="13" y="3"/>
                    <a:pt x="9" y="2"/>
                    <a:pt x="8" y="1"/>
                  </a:cubicBezTo>
                  <a:moveTo>
                    <a:pt x="7" y="1"/>
                  </a:moveTo>
                  <a:cubicBezTo>
                    <a:pt x="8" y="1"/>
                    <a:pt x="8" y="1"/>
                    <a:pt x="8" y="1"/>
                  </a:cubicBezTo>
                  <a:cubicBezTo>
                    <a:pt x="8" y="1"/>
                    <a:pt x="8" y="1"/>
                    <a:pt x="7" y="1"/>
                  </a:cubicBezTo>
                  <a:moveTo>
                    <a:pt x="7" y="0"/>
                  </a:moveTo>
                  <a:cubicBezTo>
                    <a:pt x="7" y="0"/>
                    <a:pt x="7" y="1"/>
                    <a:pt x="7" y="1"/>
                  </a:cubicBezTo>
                  <a:cubicBezTo>
                    <a:pt x="7" y="1"/>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3" y="0"/>
                  </a:moveTo>
                  <a:cubicBezTo>
                    <a:pt x="3" y="0"/>
                    <a:pt x="2" y="4"/>
                    <a:pt x="0" y="9"/>
                  </a:cubicBezTo>
                  <a:cubicBezTo>
                    <a:pt x="0" y="9"/>
                    <a:pt x="0" y="9"/>
                    <a:pt x="0" y="9"/>
                  </a:cubicBezTo>
                  <a:cubicBezTo>
                    <a:pt x="2" y="4"/>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cubicBezTo>
                    <a:pt x="6" y="0"/>
                    <a:pt x="6" y="0"/>
                    <a:pt x="6" y="0"/>
                  </a:cubicBezTo>
                  <a:cubicBezTo>
                    <a:pt x="6" y="0"/>
                    <a:pt x="6" y="0"/>
                    <a:pt x="6" y="0"/>
                  </a:cubicBezTo>
                  <a:cubicBezTo>
                    <a:pt x="6" y="0"/>
                    <a:pt x="6" y="0"/>
                    <a:pt x="6" y="0"/>
                  </a:cubicBezTo>
                  <a:cubicBezTo>
                    <a:pt x="3" y="0"/>
                    <a:pt x="3" y="0"/>
                    <a:pt x="3" y="0"/>
                  </a:cubicBezTo>
                </a:path>
              </a:pathLst>
            </a:custGeom>
            <a:solidFill>
              <a:srgbClr val="4D79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9" name="Freeform 71">
              <a:extLst>
                <a:ext uri="{FF2B5EF4-FFF2-40B4-BE49-F238E27FC236}">
                  <a16:creationId xmlns:a16="http://schemas.microsoft.com/office/drawing/2014/main" id="{B85ACB89-1415-4396-B676-4523033217BA}"/>
                </a:ext>
              </a:extLst>
            </p:cNvPr>
            <p:cNvSpPr>
              <a:spLocks/>
            </p:cNvSpPr>
            <p:nvPr/>
          </p:nvSpPr>
          <p:spPr bwMode="auto">
            <a:xfrm>
              <a:off x="1828800" y="2363788"/>
              <a:ext cx="44450" cy="60325"/>
            </a:xfrm>
            <a:custGeom>
              <a:avLst/>
              <a:gdLst>
                <a:gd name="T0" fmla="*/ 3 w 28"/>
                <a:gd name="T1" fmla="*/ 0 h 38"/>
                <a:gd name="T2" fmla="*/ 3 w 28"/>
                <a:gd name="T3" fmla="*/ 0 h 38"/>
                <a:gd name="T4" fmla="*/ 3 w 28"/>
                <a:gd name="T5" fmla="*/ 0 h 38"/>
                <a:gd name="T6" fmla="*/ 3 w 28"/>
                <a:gd name="T7" fmla="*/ 0 h 38"/>
                <a:gd name="T8" fmla="*/ 3 w 28"/>
                <a:gd name="T9" fmla="*/ 0 h 38"/>
                <a:gd name="T10" fmla="*/ 3 w 28"/>
                <a:gd name="T11" fmla="*/ 0 h 38"/>
                <a:gd name="T12" fmla="*/ 3 w 28"/>
                <a:gd name="T13" fmla="*/ 0 h 38"/>
                <a:gd name="T14" fmla="*/ 3 w 28"/>
                <a:gd name="T15" fmla="*/ 0 h 38"/>
                <a:gd name="T16" fmla="*/ 3 w 28"/>
                <a:gd name="T17" fmla="*/ 0 h 38"/>
                <a:gd name="T18" fmla="*/ 0 w 28"/>
                <a:gd name="T19" fmla="*/ 9 h 38"/>
                <a:gd name="T20" fmla="*/ 22 w 28"/>
                <a:gd name="T21" fmla="*/ 38 h 38"/>
                <a:gd name="T22" fmla="*/ 28 w 28"/>
                <a:gd name="T23" fmla="*/ 28 h 38"/>
                <a:gd name="T24" fmla="*/ 18 w 28"/>
                <a:gd name="T25" fmla="*/ 11 h 38"/>
                <a:gd name="T26" fmla="*/ 16 w 28"/>
                <a:gd name="T27" fmla="*/ 5 h 38"/>
                <a:gd name="T28" fmla="*/ 8 w 28"/>
                <a:gd name="T29" fmla="*/ 1 h 38"/>
                <a:gd name="T30" fmla="*/ 8 w 28"/>
                <a:gd name="T31" fmla="*/ 1 h 38"/>
                <a:gd name="T32" fmla="*/ 7 w 28"/>
                <a:gd name="T33" fmla="*/ 1 h 38"/>
                <a:gd name="T34" fmla="*/ 7 w 28"/>
                <a:gd name="T35" fmla="*/ 1 h 38"/>
                <a:gd name="T36" fmla="*/ 7 w 28"/>
                <a:gd name="T37" fmla="*/ 0 h 38"/>
                <a:gd name="T38" fmla="*/ 7 w 28"/>
                <a:gd name="T39" fmla="*/ 0 h 38"/>
                <a:gd name="T40" fmla="*/ 7 w 28"/>
                <a:gd name="T41" fmla="*/ 0 h 38"/>
                <a:gd name="T42" fmla="*/ 7 w 28"/>
                <a:gd name="T43" fmla="*/ 0 h 38"/>
                <a:gd name="T44" fmla="*/ 7 w 28"/>
                <a:gd name="T45" fmla="*/ 0 h 38"/>
                <a:gd name="T46" fmla="*/ 7 w 28"/>
                <a:gd name="T47" fmla="*/ 0 h 38"/>
                <a:gd name="T48" fmla="*/ 7 w 28"/>
                <a:gd name="T49" fmla="*/ 0 h 38"/>
                <a:gd name="T50" fmla="*/ 7 w 28"/>
                <a:gd name="T51" fmla="*/ 0 h 38"/>
                <a:gd name="T52" fmla="*/ 7 w 28"/>
                <a:gd name="T53" fmla="*/ 0 h 38"/>
                <a:gd name="T54" fmla="*/ 7 w 28"/>
                <a:gd name="T55" fmla="*/ 0 h 38"/>
                <a:gd name="T56" fmla="*/ 7 w 28"/>
                <a:gd name="T57" fmla="*/ 0 h 38"/>
                <a:gd name="T58" fmla="*/ 6 w 28"/>
                <a:gd name="T59" fmla="*/ 0 h 38"/>
                <a:gd name="T60" fmla="*/ 6 w 28"/>
                <a:gd name="T61" fmla="*/ 0 h 38"/>
                <a:gd name="T62" fmla="*/ 6 w 28"/>
                <a:gd name="T63" fmla="*/ 0 h 38"/>
                <a:gd name="T64" fmla="*/ 6 w 28"/>
                <a:gd name="T65" fmla="*/ 0 h 38"/>
                <a:gd name="T66" fmla="*/ 6 w 28"/>
                <a:gd name="T67" fmla="*/ 0 h 38"/>
                <a:gd name="T68" fmla="*/ 6 w 28"/>
                <a:gd name="T69" fmla="*/ 0 h 38"/>
                <a:gd name="T70" fmla="*/ 6 w 28"/>
                <a:gd name="T71" fmla="*/ 0 h 38"/>
                <a:gd name="T72" fmla="*/ 6 w 28"/>
                <a:gd name="T73" fmla="*/ 0 h 38"/>
                <a:gd name="T74" fmla="*/ 3 w 2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 h="38">
                  <a:moveTo>
                    <a:pt x="3" y="0"/>
                  </a:move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2" y="4"/>
                    <a:pt x="0" y="9"/>
                  </a:cubicBezTo>
                  <a:cubicBezTo>
                    <a:pt x="4" y="22"/>
                    <a:pt x="13" y="33"/>
                    <a:pt x="22" y="38"/>
                  </a:cubicBezTo>
                  <a:cubicBezTo>
                    <a:pt x="24" y="35"/>
                    <a:pt x="26" y="31"/>
                    <a:pt x="28" y="28"/>
                  </a:cubicBezTo>
                  <a:cubicBezTo>
                    <a:pt x="18" y="11"/>
                    <a:pt x="18" y="11"/>
                    <a:pt x="18" y="11"/>
                  </a:cubicBezTo>
                  <a:cubicBezTo>
                    <a:pt x="16" y="5"/>
                    <a:pt x="16" y="5"/>
                    <a:pt x="16" y="5"/>
                  </a:cubicBezTo>
                  <a:cubicBezTo>
                    <a:pt x="13" y="3"/>
                    <a:pt x="9" y="2"/>
                    <a:pt x="8" y="1"/>
                  </a:cubicBezTo>
                  <a:cubicBezTo>
                    <a:pt x="8" y="1"/>
                    <a:pt x="8" y="1"/>
                    <a:pt x="8" y="1"/>
                  </a:cubicBezTo>
                  <a:cubicBezTo>
                    <a:pt x="8" y="1"/>
                    <a:pt x="8" y="1"/>
                    <a:pt x="7" y="1"/>
                  </a:cubicBezTo>
                  <a:cubicBezTo>
                    <a:pt x="7" y="1"/>
                    <a:pt x="7" y="1"/>
                    <a:pt x="7" y="1"/>
                  </a:cubicBezTo>
                  <a:cubicBezTo>
                    <a:pt x="7" y="1"/>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3" y="0"/>
                    <a:pt x="3" y="0"/>
                    <a:pt x="3"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0" name="Freeform 72">
              <a:extLst>
                <a:ext uri="{FF2B5EF4-FFF2-40B4-BE49-F238E27FC236}">
                  <a16:creationId xmlns:a16="http://schemas.microsoft.com/office/drawing/2014/main" id="{5C9967D9-4CE4-4EFA-9265-3537A9BCDD62}"/>
                </a:ext>
              </a:extLst>
            </p:cNvPr>
            <p:cNvSpPr>
              <a:spLocks/>
            </p:cNvSpPr>
            <p:nvPr/>
          </p:nvSpPr>
          <p:spPr bwMode="auto">
            <a:xfrm>
              <a:off x="1781175" y="2182813"/>
              <a:ext cx="192088" cy="325438"/>
            </a:xfrm>
            <a:custGeom>
              <a:avLst/>
              <a:gdLst>
                <a:gd name="T0" fmla="*/ 112 w 121"/>
                <a:gd name="T1" fmla="*/ 43 h 205"/>
                <a:gd name="T2" fmla="*/ 113 w 121"/>
                <a:gd name="T3" fmla="*/ 123 h 205"/>
                <a:gd name="T4" fmla="*/ 101 w 121"/>
                <a:gd name="T5" fmla="*/ 119 h 205"/>
                <a:gd name="T6" fmla="*/ 29 w 121"/>
                <a:gd name="T7" fmla="*/ 102 h 205"/>
                <a:gd name="T8" fmla="*/ 89 w 121"/>
                <a:gd name="T9" fmla="*/ 36 h 205"/>
                <a:gd name="T10" fmla="*/ 112 w 121"/>
                <a:gd name="T11" fmla="*/ 43 h 205"/>
              </a:gdLst>
              <a:ahLst/>
              <a:cxnLst>
                <a:cxn ang="0">
                  <a:pos x="T0" y="T1"/>
                </a:cxn>
                <a:cxn ang="0">
                  <a:pos x="T2" y="T3"/>
                </a:cxn>
                <a:cxn ang="0">
                  <a:pos x="T4" y="T5"/>
                </a:cxn>
                <a:cxn ang="0">
                  <a:pos x="T6" y="T7"/>
                </a:cxn>
                <a:cxn ang="0">
                  <a:pos x="T8" y="T9"/>
                </a:cxn>
                <a:cxn ang="0">
                  <a:pos x="T10" y="T11"/>
                </a:cxn>
              </a:cxnLst>
              <a:rect l="0" t="0" r="r" b="b"/>
              <a:pathLst>
                <a:path w="121" h="205">
                  <a:moveTo>
                    <a:pt x="112" y="43"/>
                  </a:moveTo>
                  <a:cubicBezTo>
                    <a:pt x="111" y="50"/>
                    <a:pt x="121" y="84"/>
                    <a:pt x="113" y="123"/>
                  </a:cubicBezTo>
                  <a:cubicBezTo>
                    <a:pt x="101" y="119"/>
                    <a:pt x="101" y="119"/>
                    <a:pt x="101" y="119"/>
                  </a:cubicBezTo>
                  <a:cubicBezTo>
                    <a:pt x="101" y="119"/>
                    <a:pt x="58" y="205"/>
                    <a:pt x="29" y="102"/>
                  </a:cubicBezTo>
                  <a:cubicBezTo>
                    <a:pt x="0" y="0"/>
                    <a:pt x="89" y="36"/>
                    <a:pt x="89" y="36"/>
                  </a:cubicBezTo>
                  <a:lnTo>
                    <a:pt x="112" y="43"/>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1" name="Freeform 73">
              <a:extLst>
                <a:ext uri="{FF2B5EF4-FFF2-40B4-BE49-F238E27FC236}">
                  <a16:creationId xmlns:a16="http://schemas.microsoft.com/office/drawing/2014/main" id="{EA57E6D8-9303-40DB-BDE7-9ED3DCC970CF}"/>
                </a:ext>
              </a:extLst>
            </p:cNvPr>
            <p:cNvSpPr>
              <a:spLocks/>
            </p:cNvSpPr>
            <p:nvPr/>
          </p:nvSpPr>
          <p:spPr bwMode="auto">
            <a:xfrm>
              <a:off x="1797050" y="2184400"/>
              <a:ext cx="220663" cy="182563"/>
            </a:xfrm>
            <a:custGeom>
              <a:avLst/>
              <a:gdLst>
                <a:gd name="T0" fmla="*/ 80 w 139"/>
                <a:gd name="T1" fmla="*/ 20 h 115"/>
                <a:gd name="T2" fmla="*/ 129 w 139"/>
                <a:gd name="T3" fmla="*/ 19 h 115"/>
                <a:gd name="T4" fmla="*/ 81 w 139"/>
                <a:gd name="T5" fmla="*/ 64 h 115"/>
                <a:gd name="T6" fmla="*/ 22 w 139"/>
                <a:gd name="T7" fmla="*/ 111 h 115"/>
                <a:gd name="T8" fmla="*/ 6 w 139"/>
                <a:gd name="T9" fmla="*/ 62 h 115"/>
                <a:gd name="T10" fmla="*/ 80 w 139"/>
                <a:gd name="T11" fmla="*/ 20 h 115"/>
              </a:gdLst>
              <a:ahLst/>
              <a:cxnLst>
                <a:cxn ang="0">
                  <a:pos x="T0" y="T1"/>
                </a:cxn>
                <a:cxn ang="0">
                  <a:pos x="T2" y="T3"/>
                </a:cxn>
                <a:cxn ang="0">
                  <a:pos x="T4" y="T5"/>
                </a:cxn>
                <a:cxn ang="0">
                  <a:pos x="T6" y="T7"/>
                </a:cxn>
                <a:cxn ang="0">
                  <a:pos x="T8" y="T9"/>
                </a:cxn>
                <a:cxn ang="0">
                  <a:pos x="T10" y="T11"/>
                </a:cxn>
              </a:cxnLst>
              <a:rect l="0" t="0" r="r" b="b"/>
              <a:pathLst>
                <a:path w="139" h="115">
                  <a:moveTo>
                    <a:pt x="80" y="20"/>
                  </a:moveTo>
                  <a:cubicBezTo>
                    <a:pt x="87" y="23"/>
                    <a:pt x="120" y="0"/>
                    <a:pt x="129" y="19"/>
                  </a:cubicBezTo>
                  <a:cubicBezTo>
                    <a:pt x="139" y="39"/>
                    <a:pt x="132" y="84"/>
                    <a:pt x="81" y="64"/>
                  </a:cubicBezTo>
                  <a:cubicBezTo>
                    <a:pt x="30" y="45"/>
                    <a:pt x="23" y="115"/>
                    <a:pt x="22" y="111"/>
                  </a:cubicBezTo>
                  <a:cubicBezTo>
                    <a:pt x="22" y="111"/>
                    <a:pt x="0" y="110"/>
                    <a:pt x="6" y="62"/>
                  </a:cubicBezTo>
                  <a:cubicBezTo>
                    <a:pt x="11" y="14"/>
                    <a:pt x="37" y="6"/>
                    <a:pt x="80" y="20"/>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2" name="Freeform 74">
              <a:extLst>
                <a:ext uri="{FF2B5EF4-FFF2-40B4-BE49-F238E27FC236}">
                  <a16:creationId xmlns:a16="http://schemas.microsoft.com/office/drawing/2014/main" id="{4FC76284-2618-4970-A435-EE385A5059EB}"/>
                </a:ext>
              </a:extLst>
            </p:cNvPr>
            <p:cNvSpPr>
              <a:spLocks/>
            </p:cNvSpPr>
            <p:nvPr/>
          </p:nvSpPr>
          <p:spPr bwMode="auto">
            <a:xfrm>
              <a:off x="1820863" y="2287588"/>
              <a:ext cx="47625" cy="60325"/>
            </a:xfrm>
            <a:custGeom>
              <a:avLst/>
              <a:gdLst>
                <a:gd name="T0" fmla="*/ 30 w 30"/>
                <a:gd name="T1" fmla="*/ 16 h 38"/>
                <a:gd name="T2" fmla="*/ 9 w 30"/>
                <a:gd name="T3" fmla="*/ 9 h 38"/>
                <a:gd name="T4" fmla="*/ 20 w 30"/>
                <a:gd name="T5" fmla="*/ 34 h 38"/>
                <a:gd name="T6" fmla="*/ 30 w 30"/>
                <a:gd name="T7" fmla="*/ 16 h 38"/>
              </a:gdLst>
              <a:ahLst/>
              <a:cxnLst>
                <a:cxn ang="0">
                  <a:pos x="T0" y="T1"/>
                </a:cxn>
                <a:cxn ang="0">
                  <a:pos x="T2" y="T3"/>
                </a:cxn>
                <a:cxn ang="0">
                  <a:pos x="T4" y="T5"/>
                </a:cxn>
                <a:cxn ang="0">
                  <a:pos x="T6" y="T7"/>
                </a:cxn>
              </a:cxnLst>
              <a:rect l="0" t="0" r="r" b="b"/>
              <a:pathLst>
                <a:path w="30" h="38">
                  <a:moveTo>
                    <a:pt x="30" y="16"/>
                  </a:moveTo>
                  <a:cubicBezTo>
                    <a:pt x="24" y="9"/>
                    <a:pt x="19" y="0"/>
                    <a:pt x="9" y="9"/>
                  </a:cubicBezTo>
                  <a:cubicBezTo>
                    <a:pt x="0" y="18"/>
                    <a:pt x="13" y="38"/>
                    <a:pt x="20" y="34"/>
                  </a:cubicBezTo>
                  <a:cubicBezTo>
                    <a:pt x="27" y="30"/>
                    <a:pt x="30" y="16"/>
                    <a:pt x="30" y="16"/>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3" name="Freeform 75">
              <a:extLst>
                <a:ext uri="{FF2B5EF4-FFF2-40B4-BE49-F238E27FC236}">
                  <a16:creationId xmlns:a16="http://schemas.microsoft.com/office/drawing/2014/main" id="{3C8501C5-90A8-463F-A171-F004DBA9F68D}"/>
                </a:ext>
              </a:extLst>
            </p:cNvPr>
            <p:cNvSpPr>
              <a:spLocks/>
            </p:cNvSpPr>
            <p:nvPr/>
          </p:nvSpPr>
          <p:spPr bwMode="auto">
            <a:xfrm>
              <a:off x="1790700" y="2411413"/>
              <a:ext cx="65088" cy="71438"/>
            </a:xfrm>
            <a:custGeom>
              <a:avLst/>
              <a:gdLst>
                <a:gd name="T0" fmla="*/ 12 w 41"/>
                <a:gd name="T1" fmla="*/ 0 h 45"/>
                <a:gd name="T2" fmla="*/ 36 w 41"/>
                <a:gd name="T3" fmla="*/ 27 h 45"/>
                <a:gd name="T4" fmla="*/ 41 w 41"/>
                <a:gd name="T5" fmla="*/ 45 h 45"/>
                <a:gd name="T6" fmla="*/ 0 w 41"/>
                <a:gd name="T7" fmla="*/ 8 h 45"/>
                <a:gd name="T8" fmla="*/ 12 w 41"/>
                <a:gd name="T9" fmla="*/ 0 h 45"/>
              </a:gdLst>
              <a:ahLst/>
              <a:cxnLst>
                <a:cxn ang="0">
                  <a:pos x="T0" y="T1"/>
                </a:cxn>
                <a:cxn ang="0">
                  <a:pos x="T2" y="T3"/>
                </a:cxn>
                <a:cxn ang="0">
                  <a:pos x="T4" y="T5"/>
                </a:cxn>
                <a:cxn ang="0">
                  <a:pos x="T6" y="T7"/>
                </a:cxn>
                <a:cxn ang="0">
                  <a:pos x="T8" y="T9"/>
                </a:cxn>
              </a:cxnLst>
              <a:rect l="0" t="0" r="r" b="b"/>
              <a:pathLst>
                <a:path w="41" h="45">
                  <a:moveTo>
                    <a:pt x="12" y="0"/>
                  </a:moveTo>
                  <a:cubicBezTo>
                    <a:pt x="12" y="0"/>
                    <a:pt x="11" y="14"/>
                    <a:pt x="36" y="27"/>
                  </a:cubicBezTo>
                  <a:cubicBezTo>
                    <a:pt x="41" y="45"/>
                    <a:pt x="41" y="45"/>
                    <a:pt x="41" y="45"/>
                  </a:cubicBezTo>
                  <a:cubicBezTo>
                    <a:pt x="41" y="45"/>
                    <a:pt x="16" y="43"/>
                    <a:pt x="0" y="8"/>
                  </a:cubicBezTo>
                  <a:lnTo>
                    <a:pt x="12" y="0"/>
                  </a:ln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4" name="Freeform 76">
              <a:extLst>
                <a:ext uri="{FF2B5EF4-FFF2-40B4-BE49-F238E27FC236}">
                  <a16:creationId xmlns:a16="http://schemas.microsoft.com/office/drawing/2014/main" id="{E68A0DD8-4BE6-431A-8805-88691C0E63AE}"/>
                </a:ext>
              </a:extLst>
            </p:cNvPr>
            <p:cNvSpPr>
              <a:spLocks/>
            </p:cNvSpPr>
            <p:nvPr/>
          </p:nvSpPr>
          <p:spPr bwMode="auto">
            <a:xfrm>
              <a:off x="1847850" y="2444750"/>
              <a:ext cx="20638" cy="36513"/>
            </a:xfrm>
            <a:custGeom>
              <a:avLst/>
              <a:gdLst>
                <a:gd name="T0" fmla="*/ 3 w 13"/>
                <a:gd name="T1" fmla="*/ 0 h 23"/>
                <a:gd name="T2" fmla="*/ 13 w 13"/>
                <a:gd name="T3" fmla="*/ 23 h 23"/>
                <a:gd name="T4" fmla="*/ 0 w 13"/>
                <a:gd name="T5" fmla="*/ 6 h 23"/>
                <a:gd name="T6" fmla="*/ 3 w 13"/>
                <a:gd name="T7" fmla="*/ 0 h 23"/>
              </a:gdLst>
              <a:ahLst/>
              <a:cxnLst>
                <a:cxn ang="0">
                  <a:pos x="T0" y="T1"/>
                </a:cxn>
                <a:cxn ang="0">
                  <a:pos x="T2" y="T3"/>
                </a:cxn>
                <a:cxn ang="0">
                  <a:pos x="T4" y="T5"/>
                </a:cxn>
                <a:cxn ang="0">
                  <a:pos x="T6" y="T7"/>
                </a:cxn>
              </a:cxnLst>
              <a:rect l="0" t="0" r="r" b="b"/>
              <a:pathLst>
                <a:path w="13" h="23">
                  <a:moveTo>
                    <a:pt x="3" y="0"/>
                  </a:moveTo>
                  <a:lnTo>
                    <a:pt x="13" y="23"/>
                  </a:lnTo>
                  <a:lnTo>
                    <a:pt x="0" y="6"/>
                  </a:lnTo>
                  <a:lnTo>
                    <a:pt x="3" y="0"/>
                  </a:ln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5" name="Freeform 77">
              <a:extLst>
                <a:ext uri="{FF2B5EF4-FFF2-40B4-BE49-F238E27FC236}">
                  <a16:creationId xmlns:a16="http://schemas.microsoft.com/office/drawing/2014/main" id="{CAB05212-FF8A-48E6-AE52-E245E5EAD0AA}"/>
                </a:ext>
              </a:extLst>
            </p:cNvPr>
            <p:cNvSpPr>
              <a:spLocks/>
            </p:cNvSpPr>
            <p:nvPr/>
          </p:nvSpPr>
          <p:spPr bwMode="auto">
            <a:xfrm>
              <a:off x="3338513" y="2439988"/>
              <a:ext cx="336550" cy="82550"/>
            </a:xfrm>
            <a:custGeom>
              <a:avLst/>
              <a:gdLst>
                <a:gd name="T0" fmla="*/ 130 w 212"/>
                <a:gd name="T1" fmla="*/ 0 h 52"/>
                <a:gd name="T2" fmla="*/ 212 w 212"/>
                <a:gd name="T3" fmla="*/ 23 h 52"/>
                <a:gd name="T4" fmla="*/ 192 w 212"/>
                <a:gd name="T5" fmla="*/ 52 h 52"/>
                <a:gd name="T6" fmla="*/ 108 w 212"/>
                <a:gd name="T7" fmla="*/ 50 h 52"/>
                <a:gd name="T8" fmla="*/ 37 w 212"/>
                <a:gd name="T9" fmla="*/ 47 h 52"/>
                <a:gd name="T10" fmla="*/ 0 w 212"/>
                <a:gd name="T11" fmla="*/ 47 h 52"/>
                <a:gd name="T12" fmla="*/ 75 w 212"/>
                <a:gd name="T13" fmla="*/ 0 h 52"/>
                <a:gd name="T14" fmla="*/ 130 w 212"/>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2">
                  <a:moveTo>
                    <a:pt x="130" y="0"/>
                  </a:moveTo>
                  <a:cubicBezTo>
                    <a:pt x="130" y="0"/>
                    <a:pt x="181" y="21"/>
                    <a:pt x="212" y="23"/>
                  </a:cubicBezTo>
                  <a:cubicBezTo>
                    <a:pt x="192" y="52"/>
                    <a:pt x="192" y="52"/>
                    <a:pt x="192" y="52"/>
                  </a:cubicBezTo>
                  <a:cubicBezTo>
                    <a:pt x="108" y="50"/>
                    <a:pt x="108" y="50"/>
                    <a:pt x="108" y="50"/>
                  </a:cubicBezTo>
                  <a:cubicBezTo>
                    <a:pt x="37" y="47"/>
                    <a:pt x="37" y="47"/>
                    <a:pt x="37" y="47"/>
                  </a:cubicBezTo>
                  <a:cubicBezTo>
                    <a:pt x="37" y="47"/>
                    <a:pt x="0" y="51"/>
                    <a:pt x="0" y="47"/>
                  </a:cubicBezTo>
                  <a:cubicBezTo>
                    <a:pt x="0" y="43"/>
                    <a:pt x="75" y="0"/>
                    <a:pt x="75" y="0"/>
                  </a:cubicBezTo>
                  <a:cubicBezTo>
                    <a:pt x="130" y="0"/>
                    <a:pt x="130" y="0"/>
                    <a:pt x="130" y="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6" name="Freeform 78">
              <a:extLst>
                <a:ext uri="{FF2B5EF4-FFF2-40B4-BE49-F238E27FC236}">
                  <a16:creationId xmlns:a16="http://schemas.microsoft.com/office/drawing/2014/main" id="{3CE2B026-BC9D-4D1C-931B-C5F48EE8024C}"/>
                </a:ext>
              </a:extLst>
            </p:cNvPr>
            <p:cNvSpPr>
              <a:spLocks/>
            </p:cNvSpPr>
            <p:nvPr/>
          </p:nvSpPr>
          <p:spPr bwMode="auto">
            <a:xfrm>
              <a:off x="3338513" y="2439988"/>
              <a:ext cx="336550" cy="82550"/>
            </a:xfrm>
            <a:custGeom>
              <a:avLst/>
              <a:gdLst>
                <a:gd name="T0" fmla="*/ 75 w 212"/>
                <a:gd name="T1" fmla="*/ 0 h 52"/>
                <a:gd name="T2" fmla="*/ 0 w 212"/>
                <a:gd name="T3" fmla="*/ 47 h 52"/>
                <a:gd name="T4" fmla="*/ 0 w 212"/>
                <a:gd name="T5" fmla="*/ 47 h 52"/>
                <a:gd name="T6" fmla="*/ 10 w 212"/>
                <a:gd name="T7" fmla="*/ 49 h 52"/>
                <a:gd name="T8" fmla="*/ 37 w 212"/>
                <a:gd name="T9" fmla="*/ 47 h 52"/>
                <a:gd name="T10" fmla="*/ 108 w 212"/>
                <a:gd name="T11" fmla="*/ 50 h 52"/>
                <a:gd name="T12" fmla="*/ 192 w 212"/>
                <a:gd name="T13" fmla="*/ 52 h 52"/>
                <a:gd name="T14" fmla="*/ 212 w 212"/>
                <a:gd name="T15" fmla="*/ 23 h 52"/>
                <a:gd name="T16" fmla="*/ 130 w 212"/>
                <a:gd name="T17" fmla="*/ 0 h 52"/>
                <a:gd name="T18" fmla="*/ 75 w 212"/>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52">
                  <a:moveTo>
                    <a:pt x="75" y="0"/>
                  </a:moveTo>
                  <a:cubicBezTo>
                    <a:pt x="75" y="0"/>
                    <a:pt x="0" y="43"/>
                    <a:pt x="0" y="47"/>
                  </a:cubicBezTo>
                  <a:cubicBezTo>
                    <a:pt x="0" y="47"/>
                    <a:pt x="0" y="47"/>
                    <a:pt x="0" y="47"/>
                  </a:cubicBezTo>
                  <a:cubicBezTo>
                    <a:pt x="0" y="48"/>
                    <a:pt x="4" y="49"/>
                    <a:pt x="10" y="49"/>
                  </a:cubicBezTo>
                  <a:cubicBezTo>
                    <a:pt x="21" y="49"/>
                    <a:pt x="37" y="47"/>
                    <a:pt x="37" y="47"/>
                  </a:cubicBezTo>
                  <a:cubicBezTo>
                    <a:pt x="108" y="50"/>
                    <a:pt x="108" y="50"/>
                    <a:pt x="108" y="50"/>
                  </a:cubicBezTo>
                  <a:cubicBezTo>
                    <a:pt x="192" y="52"/>
                    <a:pt x="192" y="52"/>
                    <a:pt x="192" y="52"/>
                  </a:cubicBezTo>
                  <a:cubicBezTo>
                    <a:pt x="212" y="23"/>
                    <a:pt x="212" y="23"/>
                    <a:pt x="212" y="23"/>
                  </a:cubicBezTo>
                  <a:cubicBezTo>
                    <a:pt x="181" y="21"/>
                    <a:pt x="130" y="0"/>
                    <a:pt x="130" y="0"/>
                  </a:cubicBezTo>
                  <a:cubicBezTo>
                    <a:pt x="75" y="0"/>
                    <a:pt x="75" y="0"/>
                    <a:pt x="75"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7" name="Freeform 79">
              <a:extLst>
                <a:ext uri="{FF2B5EF4-FFF2-40B4-BE49-F238E27FC236}">
                  <a16:creationId xmlns:a16="http://schemas.microsoft.com/office/drawing/2014/main" id="{D12761A1-4E11-4DE9-B579-9CCC01174253}"/>
                </a:ext>
              </a:extLst>
            </p:cNvPr>
            <p:cNvSpPr>
              <a:spLocks/>
            </p:cNvSpPr>
            <p:nvPr/>
          </p:nvSpPr>
          <p:spPr bwMode="auto">
            <a:xfrm>
              <a:off x="3660775" y="2468563"/>
              <a:ext cx="95250" cy="65088"/>
            </a:xfrm>
            <a:custGeom>
              <a:avLst/>
              <a:gdLst>
                <a:gd name="T0" fmla="*/ 0 w 60"/>
                <a:gd name="T1" fmla="*/ 15 h 41"/>
                <a:gd name="T2" fmla="*/ 8 w 60"/>
                <a:gd name="T3" fmla="*/ 2 h 41"/>
                <a:gd name="T4" fmla="*/ 36 w 60"/>
                <a:gd name="T5" fmla="*/ 21 h 41"/>
                <a:gd name="T6" fmla="*/ 59 w 60"/>
                <a:gd name="T7" fmla="*/ 32 h 41"/>
                <a:gd name="T8" fmla="*/ 31 w 60"/>
                <a:gd name="T9" fmla="*/ 37 h 41"/>
                <a:gd name="T10" fmla="*/ 2 w 60"/>
                <a:gd name="T11" fmla="*/ 23 h 41"/>
                <a:gd name="T12" fmla="*/ 0 w 60"/>
                <a:gd name="T13" fmla="*/ 15 h 41"/>
              </a:gdLst>
              <a:ahLst/>
              <a:cxnLst>
                <a:cxn ang="0">
                  <a:pos x="T0" y="T1"/>
                </a:cxn>
                <a:cxn ang="0">
                  <a:pos x="T2" y="T3"/>
                </a:cxn>
                <a:cxn ang="0">
                  <a:pos x="T4" y="T5"/>
                </a:cxn>
                <a:cxn ang="0">
                  <a:pos x="T6" y="T7"/>
                </a:cxn>
                <a:cxn ang="0">
                  <a:pos x="T8" y="T9"/>
                </a:cxn>
                <a:cxn ang="0">
                  <a:pos x="T10" y="T11"/>
                </a:cxn>
                <a:cxn ang="0">
                  <a:pos x="T12" y="T13"/>
                </a:cxn>
              </a:cxnLst>
              <a:rect l="0" t="0" r="r" b="b"/>
              <a:pathLst>
                <a:path w="60" h="41">
                  <a:moveTo>
                    <a:pt x="0" y="15"/>
                  </a:moveTo>
                  <a:cubicBezTo>
                    <a:pt x="0" y="14"/>
                    <a:pt x="0" y="3"/>
                    <a:pt x="8" y="2"/>
                  </a:cubicBezTo>
                  <a:cubicBezTo>
                    <a:pt x="22" y="0"/>
                    <a:pt x="17" y="16"/>
                    <a:pt x="36" y="21"/>
                  </a:cubicBezTo>
                  <a:cubicBezTo>
                    <a:pt x="56" y="26"/>
                    <a:pt x="58" y="22"/>
                    <a:pt x="59" y="32"/>
                  </a:cubicBezTo>
                  <a:cubicBezTo>
                    <a:pt x="60" y="39"/>
                    <a:pt x="45" y="41"/>
                    <a:pt x="31" y="37"/>
                  </a:cubicBezTo>
                  <a:cubicBezTo>
                    <a:pt x="17" y="33"/>
                    <a:pt x="2" y="24"/>
                    <a:pt x="2" y="23"/>
                  </a:cubicBezTo>
                  <a:cubicBezTo>
                    <a:pt x="2" y="23"/>
                    <a:pt x="0" y="15"/>
                    <a:pt x="0" y="15"/>
                  </a:cubicBezTo>
                  <a:close/>
                </a:path>
              </a:pathLst>
            </a:custGeom>
            <a:solidFill>
              <a:srgbClr val="1E33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8" name="Freeform 80">
              <a:extLst>
                <a:ext uri="{FF2B5EF4-FFF2-40B4-BE49-F238E27FC236}">
                  <a16:creationId xmlns:a16="http://schemas.microsoft.com/office/drawing/2014/main" id="{A1E1BA23-E850-4EF8-87E8-44DDA900ACDB}"/>
                </a:ext>
              </a:extLst>
            </p:cNvPr>
            <p:cNvSpPr>
              <a:spLocks/>
            </p:cNvSpPr>
            <p:nvPr/>
          </p:nvSpPr>
          <p:spPr bwMode="auto">
            <a:xfrm>
              <a:off x="3194050" y="2306638"/>
              <a:ext cx="473075" cy="336550"/>
            </a:xfrm>
            <a:custGeom>
              <a:avLst/>
              <a:gdLst>
                <a:gd name="T0" fmla="*/ 245 w 298"/>
                <a:gd name="T1" fmla="*/ 0 h 212"/>
                <a:gd name="T2" fmla="*/ 252 w 298"/>
                <a:gd name="T3" fmla="*/ 72 h 212"/>
                <a:gd name="T4" fmla="*/ 110 w 298"/>
                <a:gd name="T5" fmla="*/ 129 h 212"/>
                <a:gd name="T6" fmla="*/ 293 w 298"/>
                <a:gd name="T7" fmla="*/ 120 h 212"/>
                <a:gd name="T8" fmla="*/ 298 w 298"/>
                <a:gd name="T9" fmla="*/ 142 h 212"/>
                <a:gd name="T10" fmla="*/ 30 w 298"/>
                <a:gd name="T11" fmla="*/ 130 h 212"/>
                <a:gd name="T12" fmla="*/ 183 w 298"/>
                <a:gd name="T13" fmla="*/ 62 h 212"/>
                <a:gd name="T14" fmla="*/ 241 w 298"/>
                <a:gd name="T15" fmla="*/ 21 h 212"/>
                <a:gd name="T16" fmla="*/ 245 w 298"/>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8" h="212">
                  <a:moveTo>
                    <a:pt x="245" y="0"/>
                  </a:moveTo>
                  <a:cubicBezTo>
                    <a:pt x="245" y="0"/>
                    <a:pt x="271" y="30"/>
                    <a:pt x="252" y="72"/>
                  </a:cubicBezTo>
                  <a:cubicBezTo>
                    <a:pt x="232" y="114"/>
                    <a:pt x="110" y="129"/>
                    <a:pt x="110" y="129"/>
                  </a:cubicBezTo>
                  <a:cubicBezTo>
                    <a:pt x="110" y="129"/>
                    <a:pt x="221" y="113"/>
                    <a:pt x="293" y="120"/>
                  </a:cubicBezTo>
                  <a:cubicBezTo>
                    <a:pt x="298" y="142"/>
                    <a:pt x="298" y="142"/>
                    <a:pt x="298" y="142"/>
                  </a:cubicBezTo>
                  <a:cubicBezTo>
                    <a:pt x="298" y="142"/>
                    <a:pt x="60" y="212"/>
                    <a:pt x="30" y="130"/>
                  </a:cubicBezTo>
                  <a:cubicBezTo>
                    <a:pt x="0" y="48"/>
                    <a:pt x="183" y="62"/>
                    <a:pt x="183" y="62"/>
                  </a:cubicBezTo>
                  <a:cubicBezTo>
                    <a:pt x="241" y="21"/>
                    <a:pt x="241" y="21"/>
                    <a:pt x="241" y="21"/>
                  </a:cubicBezTo>
                  <a:lnTo>
                    <a:pt x="245" y="0"/>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9" name="Freeform 81">
              <a:extLst>
                <a:ext uri="{FF2B5EF4-FFF2-40B4-BE49-F238E27FC236}">
                  <a16:creationId xmlns:a16="http://schemas.microsoft.com/office/drawing/2014/main" id="{CA370A23-6C01-409E-8FB8-2D752BA56F56}"/>
                </a:ext>
              </a:extLst>
            </p:cNvPr>
            <p:cNvSpPr>
              <a:spLocks/>
            </p:cNvSpPr>
            <p:nvPr/>
          </p:nvSpPr>
          <p:spPr bwMode="auto">
            <a:xfrm>
              <a:off x="3281363" y="2300288"/>
              <a:ext cx="339725" cy="223838"/>
            </a:xfrm>
            <a:custGeom>
              <a:avLst/>
              <a:gdLst>
                <a:gd name="T0" fmla="*/ 188 w 214"/>
                <a:gd name="T1" fmla="*/ 0 h 141"/>
                <a:gd name="T2" fmla="*/ 205 w 214"/>
                <a:gd name="T3" fmla="*/ 66 h 141"/>
                <a:gd name="T4" fmla="*/ 49 w 214"/>
                <a:gd name="T5" fmla="*/ 128 h 141"/>
                <a:gd name="T6" fmla="*/ 13 w 214"/>
                <a:gd name="T7" fmla="*/ 74 h 141"/>
                <a:gd name="T8" fmla="*/ 128 w 214"/>
                <a:gd name="T9" fmla="*/ 30 h 141"/>
                <a:gd name="T10" fmla="*/ 188 w 214"/>
                <a:gd name="T11" fmla="*/ 0 h 141"/>
              </a:gdLst>
              <a:ahLst/>
              <a:cxnLst>
                <a:cxn ang="0">
                  <a:pos x="T0" y="T1"/>
                </a:cxn>
                <a:cxn ang="0">
                  <a:pos x="T2" y="T3"/>
                </a:cxn>
                <a:cxn ang="0">
                  <a:pos x="T4" y="T5"/>
                </a:cxn>
                <a:cxn ang="0">
                  <a:pos x="T6" y="T7"/>
                </a:cxn>
                <a:cxn ang="0">
                  <a:pos x="T8" y="T9"/>
                </a:cxn>
                <a:cxn ang="0">
                  <a:pos x="T10" y="T11"/>
                </a:cxn>
              </a:cxnLst>
              <a:rect l="0" t="0" r="r" b="b"/>
              <a:pathLst>
                <a:path w="214" h="141">
                  <a:moveTo>
                    <a:pt x="188" y="0"/>
                  </a:moveTo>
                  <a:cubicBezTo>
                    <a:pt x="188" y="0"/>
                    <a:pt x="214" y="20"/>
                    <a:pt x="205" y="66"/>
                  </a:cubicBezTo>
                  <a:cubicBezTo>
                    <a:pt x="190" y="141"/>
                    <a:pt x="80" y="131"/>
                    <a:pt x="49" y="128"/>
                  </a:cubicBezTo>
                  <a:cubicBezTo>
                    <a:pt x="49" y="128"/>
                    <a:pt x="0" y="110"/>
                    <a:pt x="13" y="74"/>
                  </a:cubicBezTo>
                  <a:cubicBezTo>
                    <a:pt x="13" y="74"/>
                    <a:pt x="81" y="39"/>
                    <a:pt x="128" y="30"/>
                  </a:cubicBezTo>
                  <a:cubicBezTo>
                    <a:pt x="155" y="25"/>
                    <a:pt x="188" y="0"/>
                    <a:pt x="188" y="0"/>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0" name="Freeform 82">
              <a:extLst>
                <a:ext uri="{FF2B5EF4-FFF2-40B4-BE49-F238E27FC236}">
                  <a16:creationId xmlns:a16="http://schemas.microsoft.com/office/drawing/2014/main" id="{63134A64-BC13-491D-B665-4FCC6BAD7B8B}"/>
                </a:ext>
              </a:extLst>
            </p:cNvPr>
            <p:cNvSpPr>
              <a:spLocks/>
            </p:cNvSpPr>
            <p:nvPr/>
          </p:nvSpPr>
          <p:spPr bwMode="auto">
            <a:xfrm>
              <a:off x="3638550" y="2474913"/>
              <a:ext cx="123825" cy="80963"/>
            </a:xfrm>
            <a:custGeom>
              <a:avLst/>
              <a:gdLst>
                <a:gd name="T0" fmla="*/ 32 w 78"/>
                <a:gd name="T1" fmla="*/ 23 h 51"/>
                <a:gd name="T2" fmla="*/ 6 w 78"/>
                <a:gd name="T3" fmla="*/ 10 h 51"/>
                <a:gd name="T4" fmla="*/ 27 w 78"/>
                <a:gd name="T5" fmla="*/ 43 h 51"/>
                <a:gd name="T6" fmla="*/ 73 w 78"/>
                <a:gd name="T7" fmla="*/ 32 h 51"/>
                <a:gd name="T8" fmla="*/ 32 w 78"/>
                <a:gd name="T9" fmla="*/ 23 h 51"/>
              </a:gdLst>
              <a:ahLst/>
              <a:cxnLst>
                <a:cxn ang="0">
                  <a:pos x="T0" y="T1"/>
                </a:cxn>
                <a:cxn ang="0">
                  <a:pos x="T2" y="T3"/>
                </a:cxn>
                <a:cxn ang="0">
                  <a:pos x="T4" y="T5"/>
                </a:cxn>
                <a:cxn ang="0">
                  <a:pos x="T6" y="T7"/>
                </a:cxn>
                <a:cxn ang="0">
                  <a:pos x="T8" y="T9"/>
                </a:cxn>
              </a:cxnLst>
              <a:rect l="0" t="0" r="r" b="b"/>
              <a:pathLst>
                <a:path w="78" h="51">
                  <a:moveTo>
                    <a:pt x="32" y="23"/>
                  </a:moveTo>
                  <a:cubicBezTo>
                    <a:pt x="24" y="19"/>
                    <a:pt x="18" y="0"/>
                    <a:pt x="6" y="10"/>
                  </a:cubicBezTo>
                  <a:cubicBezTo>
                    <a:pt x="0" y="16"/>
                    <a:pt x="6" y="35"/>
                    <a:pt x="27" y="43"/>
                  </a:cubicBezTo>
                  <a:cubicBezTo>
                    <a:pt x="48" y="51"/>
                    <a:pt x="78" y="43"/>
                    <a:pt x="73" y="32"/>
                  </a:cubicBezTo>
                  <a:cubicBezTo>
                    <a:pt x="66" y="15"/>
                    <a:pt x="51" y="32"/>
                    <a:pt x="32" y="23"/>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1" name="Freeform 83">
              <a:extLst>
                <a:ext uri="{FF2B5EF4-FFF2-40B4-BE49-F238E27FC236}">
                  <a16:creationId xmlns:a16="http://schemas.microsoft.com/office/drawing/2014/main" id="{256167CD-CB5B-4794-9701-C728E2D17C52}"/>
                </a:ext>
              </a:extLst>
            </p:cNvPr>
            <p:cNvSpPr>
              <a:spLocks/>
            </p:cNvSpPr>
            <p:nvPr/>
          </p:nvSpPr>
          <p:spPr bwMode="auto">
            <a:xfrm>
              <a:off x="3079750" y="2130425"/>
              <a:ext cx="352425" cy="122238"/>
            </a:xfrm>
            <a:custGeom>
              <a:avLst/>
              <a:gdLst>
                <a:gd name="T0" fmla="*/ 217 w 222"/>
                <a:gd name="T1" fmla="*/ 0 h 77"/>
                <a:gd name="T2" fmla="*/ 60 w 222"/>
                <a:gd name="T3" fmla="*/ 35 h 77"/>
                <a:gd name="T4" fmla="*/ 4 w 222"/>
                <a:gd name="T5" fmla="*/ 59 h 77"/>
                <a:gd name="T6" fmla="*/ 22 w 222"/>
                <a:gd name="T7" fmla="*/ 77 h 77"/>
                <a:gd name="T8" fmla="*/ 201 w 222"/>
                <a:gd name="T9" fmla="*/ 59 h 77"/>
                <a:gd name="T10" fmla="*/ 217 w 222"/>
                <a:gd name="T11" fmla="*/ 0 h 77"/>
              </a:gdLst>
              <a:ahLst/>
              <a:cxnLst>
                <a:cxn ang="0">
                  <a:pos x="T0" y="T1"/>
                </a:cxn>
                <a:cxn ang="0">
                  <a:pos x="T2" y="T3"/>
                </a:cxn>
                <a:cxn ang="0">
                  <a:pos x="T4" y="T5"/>
                </a:cxn>
                <a:cxn ang="0">
                  <a:pos x="T6" y="T7"/>
                </a:cxn>
                <a:cxn ang="0">
                  <a:pos x="T8" y="T9"/>
                </a:cxn>
                <a:cxn ang="0">
                  <a:pos x="T10" y="T11"/>
                </a:cxn>
              </a:cxnLst>
              <a:rect l="0" t="0" r="r" b="b"/>
              <a:pathLst>
                <a:path w="222" h="77">
                  <a:moveTo>
                    <a:pt x="217" y="0"/>
                  </a:moveTo>
                  <a:cubicBezTo>
                    <a:pt x="217" y="0"/>
                    <a:pt x="119" y="22"/>
                    <a:pt x="60" y="35"/>
                  </a:cubicBezTo>
                  <a:cubicBezTo>
                    <a:pt x="0" y="48"/>
                    <a:pt x="4" y="59"/>
                    <a:pt x="4" y="59"/>
                  </a:cubicBezTo>
                  <a:cubicBezTo>
                    <a:pt x="4" y="59"/>
                    <a:pt x="2" y="76"/>
                    <a:pt x="22" y="77"/>
                  </a:cubicBezTo>
                  <a:cubicBezTo>
                    <a:pt x="22" y="77"/>
                    <a:pt x="131" y="46"/>
                    <a:pt x="201" y="59"/>
                  </a:cubicBezTo>
                  <a:cubicBezTo>
                    <a:pt x="201" y="59"/>
                    <a:pt x="222" y="11"/>
                    <a:pt x="217"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2" name="Freeform 84">
              <a:extLst>
                <a:ext uri="{FF2B5EF4-FFF2-40B4-BE49-F238E27FC236}">
                  <a16:creationId xmlns:a16="http://schemas.microsoft.com/office/drawing/2014/main" id="{A137C580-1700-4CE9-BD60-079B41234481}"/>
                </a:ext>
              </a:extLst>
            </p:cNvPr>
            <p:cNvSpPr>
              <a:spLocks/>
            </p:cNvSpPr>
            <p:nvPr/>
          </p:nvSpPr>
          <p:spPr bwMode="auto">
            <a:xfrm>
              <a:off x="3360738" y="2027238"/>
              <a:ext cx="122238" cy="261938"/>
            </a:xfrm>
            <a:custGeom>
              <a:avLst/>
              <a:gdLst>
                <a:gd name="T0" fmla="*/ 22 w 77"/>
                <a:gd name="T1" fmla="*/ 30 h 165"/>
                <a:gd name="T2" fmla="*/ 24 w 77"/>
                <a:gd name="T3" fmla="*/ 96 h 165"/>
                <a:gd name="T4" fmla="*/ 29 w 77"/>
                <a:gd name="T5" fmla="*/ 154 h 165"/>
                <a:gd name="T6" fmla="*/ 76 w 77"/>
                <a:gd name="T7" fmla="*/ 115 h 165"/>
                <a:gd name="T8" fmla="*/ 71 w 77"/>
                <a:gd name="T9" fmla="*/ 56 h 165"/>
                <a:gd name="T10" fmla="*/ 39 w 77"/>
                <a:gd name="T11" fmla="*/ 0 h 165"/>
                <a:gd name="T12" fmla="*/ 22 w 77"/>
                <a:gd name="T13" fmla="*/ 30 h 165"/>
              </a:gdLst>
              <a:ahLst/>
              <a:cxnLst>
                <a:cxn ang="0">
                  <a:pos x="T0" y="T1"/>
                </a:cxn>
                <a:cxn ang="0">
                  <a:pos x="T2" y="T3"/>
                </a:cxn>
                <a:cxn ang="0">
                  <a:pos x="T4" y="T5"/>
                </a:cxn>
                <a:cxn ang="0">
                  <a:pos x="T6" y="T7"/>
                </a:cxn>
                <a:cxn ang="0">
                  <a:pos x="T8" y="T9"/>
                </a:cxn>
                <a:cxn ang="0">
                  <a:pos x="T10" y="T11"/>
                </a:cxn>
                <a:cxn ang="0">
                  <a:pos x="T12" y="T13"/>
                </a:cxn>
              </a:cxnLst>
              <a:rect l="0" t="0" r="r" b="b"/>
              <a:pathLst>
                <a:path w="77" h="165">
                  <a:moveTo>
                    <a:pt x="22" y="30"/>
                  </a:moveTo>
                  <a:cubicBezTo>
                    <a:pt x="25" y="30"/>
                    <a:pt x="38" y="70"/>
                    <a:pt x="24" y="96"/>
                  </a:cubicBezTo>
                  <a:cubicBezTo>
                    <a:pt x="11" y="122"/>
                    <a:pt x="0" y="142"/>
                    <a:pt x="29" y="154"/>
                  </a:cubicBezTo>
                  <a:cubicBezTo>
                    <a:pt x="57" y="165"/>
                    <a:pt x="75" y="116"/>
                    <a:pt x="76" y="115"/>
                  </a:cubicBezTo>
                  <a:cubicBezTo>
                    <a:pt x="77" y="114"/>
                    <a:pt x="71" y="56"/>
                    <a:pt x="71" y="56"/>
                  </a:cubicBezTo>
                  <a:cubicBezTo>
                    <a:pt x="39" y="0"/>
                    <a:pt x="39" y="0"/>
                    <a:pt x="39" y="0"/>
                  </a:cubicBezTo>
                  <a:cubicBezTo>
                    <a:pt x="22" y="30"/>
                    <a:pt x="22" y="30"/>
                    <a:pt x="22" y="3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3" name="Freeform 85">
              <a:extLst>
                <a:ext uri="{FF2B5EF4-FFF2-40B4-BE49-F238E27FC236}">
                  <a16:creationId xmlns:a16="http://schemas.microsoft.com/office/drawing/2014/main" id="{E217A119-255D-44C4-8DAE-7EC44D30DBC4}"/>
                </a:ext>
              </a:extLst>
            </p:cNvPr>
            <p:cNvSpPr>
              <a:spLocks/>
            </p:cNvSpPr>
            <p:nvPr/>
          </p:nvSpPr>
          <p:spPr bwMode="auto">
            <a:xfrm>
              <a:off x="3367088" y="2066925"/>
              <a:ext cx="233363" cy="292100"/>
            </a:xfrm>
            <a:custGeom>
              <a:avLst/>
              <a:gdLst>
                <a:gd name="T0" fmla="*/ 58 w 147"/>
                <a:gd name="T1" fmla="*/ 137 h 184"/>
                <a:gd name="T2" fmla="*/ 70 w 147"/>
                <a:gd name="T3" fmla="*/ 178 h 184"/>
                <a:gd name="T4" fmla="*/ 143 w 147"/>
                <a:gd name="T5" fmla="*/ 157 h 184"/>
                <a:gd name="T6" fmla="*/ 55 w 147"/>
                <a:gd name="T7" fmla="*/ 26 h 184"/>
                <a:gd name="T8" fmla="*/ 32 w 147"/>
                <a:gd name="T9" fmla="*/ 79 h 184"/>
                <a:gd name="T10" fmla="*/ 26 w 147"/>
                <a:gd name="T11" fmla="*/ 46 h 184"/>
                <a:gd name="T12" fmla="*/ 4 w 147"/>
                <a:gd name="T13" fmla="*/ 100 h 184"/>
                <a:gd name="T14" fmla="*/ 36 w 147"/>
                <a:gd name="T15" fmla="*/ 136 h 184"/>
                <a:gd name="T16" fmla="*/ 58 w 147"/>
                <a:gd name="T17" fmla="*/ 13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184">
                  <a:moveTo>
                    <a:pt x="58" y="137"/>
                  </a:moveTo>
                  <a:cubicBezTo>
                    <a:pt x="58" y="139"/>
                    <a:pt x="72" y="160"/>
                    <a:pt x="70" y="178"/>
                  </a:cubicBezTo>
                  <a:cubicBezTo>
                    <a:pt x="70" y="178"/>
                    <a:pt x="123" y="184"/>
                    <a:pt x="143" y="157"/>
                  </a:cubicBezTo>
                  <a:cubicBezTo>
                    <a:pt x="143" y="157"/>
                    <a:pt x="147" y="0"/>
                    <a:pt x="55" y="26"/>
                  </a:cubicBezTo>
                  <a:cubicBezTo>
                    <a:pt x="55" y="26"/>
                    <a:pt x="44" y="83"/>
                    <a:pt x="32" y="79"/>
                  </a:cubicBezTo>
                  <a:cubicBezTo>
                    <a:pt x="23" y="76"/>
                    <a:pt x="26" y="46"/>
                    <a:pt x="26" y="46"/>
                  </a:cubicBezTo>
                  <a:cubicBezTo>
                    <a:pt x="26" y="46"/>
                    <a:pt x="7" y="84"/>
                    <a:pt x="4" y="100"/>
                  </a:cubicBezTo>
                  <a:cubicBezTo>
                    <a:pt x="0" y="117"/>
                    <a:pt x="11" y="132"/>
                    <a:pt x="36" y="136"/>
                  </a:cubicBezTo>
                  <a:cubicBezTo>
                    <a:pt x="61" y="140"/>
                    <a:pt x="58" y="137"/>
                    <a:pt x="58" y="13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4" name="Freeform 86">
              <a:extLst>
                <a:ext uri="{FF2B5EF4-FFF2-40B4-BE49-F238E27FC236}">
                  <a16:creationId xmlns:a16="http://schemas.microsoft.com/office/drawing/2014/main" id="{09C3C8E9-78C7-46D9-B3C0-7381D7619BEC}"/>
                </a:ext>
              </a:extLst>
            </p:cNvPr>
            <p:cNvSpPr>
              <a:spLocks/>
            </p:cNvSpPr>
            <p:nvPr/>
          </p:nvSpPr>
          <p:spPr bwMode="auto">
            <a:xfrm>
              <a:off x="3416300" y="2036763"/>
              <a:ext cx="1588" cy="1588"/>
            </a:xfrm>
            <a:custGeom>
              <a:avLst/>
              <a:gdLst>
                <a:gd name="T0" fmla="*/ 1 w 1"/>
                <a:gd name="T1" fmla="*/ 0 h 1"/>
                <a:gd name="T2" fmla="*/ 1 w 1"/>
                <a:gd name="T3" fmla="*/ 0 h 1"/>
                <a:gd name="T4" fmla="*/ 0 w 1"/>
                <a:gd name="T5" fmla="*/ 1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0" y="1"/>
                  </a:lnTo>
                  <a:lnTo>
                    <a:pt x="1" y="0"/>
                  </a:lnTo>
                  <a:close/>
                </a:path>
              </a:pathLst>
            </a:custGeom>
            <a:solidFill>
              <a:srgbClr val="4D79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5" name="Freeform 87">
              <a:extLst>
                <a:ext uri="{FF2B5EF4-FFF2-40B4-BE49-F238E27FC236}">
                  <a16:creationId xmlns:a16="http://schemas.microsoft.com/office/drawing/2014/main" id="{D5025DE9-6A65-4F76-B1FE-912B635766E3}"/>
                </a:ext>
              </a:extLst>
            </p:cNvPr>
            <p:cNvSpPr>
              <a:spLocks/>
            </p:cNvSpPr>
            <p:nvPr/>
          </p:nvSpPr>
          <p:spPr bwMode="auto">
            <a:xfrm>
              <a:off x="3416300" y="2036763"/>
              <a:ext cx="1588" cy="1588"/>
            </a:xfrm>
            <a:custGeom>
              <a:avLst/>
              <a:gdLst>
                <a:gd name="T0" fmla="*/ 1 w 1"/>
                <a:gd name="T1" fmla="*/ 0 h 1"/>
                <a:gd name="T2" fmla="*/ 1 w 1"/>
                <a:gd name="T3" fmla="*/ 0 h 1"/>
                <a:gd name="T4" fmla="*/ 0 w 1"/>
                <a:gd name="T5" fmla="*/ 1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6" name="Freeform 88">
              <a:extLst>
                <a:ext uri="{FF2B5EF4-FFF2-40B4-BE49-F238E27FC236}">
                  <a16:creationId xmlns:a16="http://schemas.microsoft.com/office/drawing/2014/main" id="{979211C6-C55A-41D9-B4AA-753CCC319A21}"/>
                </a:ext>
              </a:extLst>
            </p:cNvPr>
            <p:cNvSpPr>
              <a:spLocks noEditPoints="1"/>
            </p:cNvSpPr>
            <p:nvPr/>
          </p:nvSpPr>
          <p:spPr bwMode="auto">
            <a:xfrm>
              <a:off x="3395663" y="2038350"/>
              <a:ext cx="20638" cy="63500"/>
            </a:xfrm>
            <a:custGeom>
              <a:avLst/>
              <a:gdLst>
                <a:gd name="T0" fmla="*/ 0 w 13"/>
                <a:gd name="T1" fmla="*/ 23 h 40"/>
                <a:gd name="T2" fmla="*/ 6 w 13"/>
                <a:gd name="T3" fmla="*/ 40 h 40"/>
                <a:gd name="T4" fmla="*/ 6 w 13"/>
                <a:gd name="T5" fmla="*/ 40 h 40"/>
                <a:gd name="T6" fmla="*/ 0 w 13"/>
                <a:gd name="T7" fmla="*/ 23 h 40"/>
                <a:gd name="T8" fmla="*/ 0 w 13"/>
                <a:gd name="T9" fmla="*/ 23 h 40"/>
                <a:gd name="T10" fmla="*/ 0 w 13"/>
                <a:gd name="T11" fmla="*/ 23 h 40"/>
                <a:gd name="T12" fmla="*/ 0 w 13"/>
                <a:gd name="T13" fmla="*/ 23 h 40"/>
                <a:gd name="T14" fmla="*/ 0 w 13"/>
                <a:gd name="T15" fmla="*/ 23 h 40"/>
                <a:gd name="T16" fmla="*/ 0 w 13"/>
                <a:gd name="T17" fmla="*/ 23 h 40"/>
                <a:gd name="T18" fmla="*/ 0 w 13"/>
                <a:gd name="T19" fmla="*/ 23 h 40"/>
                <a:gd name="T20" fmla="*/ 0 w 13"/>
                <a:gd name="T21" fmla="*/ 23 h 40"/>
                <a:gd name="T22" fmla="*/ 0 w 13"/>
                <a:gd name="T23" fmla="*/ 23 h 40"/>
                <a:gd name="T24" fmla="*/ 0 w 13"/>
                <a:gd name="T25" fmla="*/ 23 h 40"/>
                <a:gd name="T26" fmla="*/ 0 w 13"/>
                <a:gd name="T27" fmla="*/ 23 h 40"/>
                <a:gd name="T28" fmla="*/ 0 w 13"/>
                <a:gd name="T29" fmla="*/ 23 h 40"/>
                <a:gd name="T30" fmla="*/ 0 w 13"/>
                <a:gd name="T31" fmla="*/ 23 h 40"/>
                <a:gd name="T32" fmla="*/ 0 w 13"/>
                <a:gd name="T33" fmla="*/ 23 h 40"/>
                <a:gd name="T34" fmla="*/ 0 w 13"/>
                <a:gd name="T35" fmla="*/ 23 h 40"/>
                <a:gd name="T36" fmla="*/ 0 w 13"/>
                <a:gd name="T37" fmla="*/ 23 h 40"/>
                <a:gd name="T38" fmla="*/ 0 w 13"/>
                <a:gd name="T39" fmla="*/ 23 h 40"/>
                <a:gd name="T40" fmla="*/ 0 w 13"/>
                <a:gd name="T41" fmla="*/ 23 h 40"/>
                <a:gd name="T42" fmla="*/ 0 w 13"/>
                <a:gd name="T43" fmla="*/ 23 h 40"/>
                <a:gd name="T44" fmla="*/ 0 w 13"/>
                <a:gd name="T45" fmla="*/ 23 h 40"/>
                <a:gd name="T46" fmla="*/ 0 w 13"/>
                <a:gd name="T47" fmla="*/ 23 h 40"/>
                <a:gd name="T48" fmla="*/ 0 w 13"/>
                <a:gd name="T49" fmla="*/ 23 h 40"/>
                <a:gd name="T50" fmla="*/ 0 w 13"/>
                <a:gd name="T51" fmla="*/ 23 h 40"/>
                <a:gd name="T52" fmla="*/ 0 w 13"/>
                <a:gd name="T53" fmla="*/ 23 h 40"/>
                <a:gd name="T54" fmla="*/ 0 w 13"/>
                <a:gd name="T55" fmla="*/ 23 h 40"/>
                <a:gd name="T56" fmla="*/ 0 w 13"/>
                <a:gd name="T57" fmla="*/ 23 h 40"/>
                <a:gd name="T58" fmla="*/ 0 w 13"/>
                <a:gd name="T59" fmla="*/ 23 h 40"/>
                <a:gd name="T60" fmla="*/ 0 w 13"/>
                <a:gd name="T61" fmla="*/ 23 h 40"/>
                <a:gd name="T62" fmla="*/ 0 w 13"/>
                <a:gd name="T63" fmla="*/ 23 h 40"/>
                <a:gd name="T64" fmla="*/ 0 w 13"/>
                <a:gd name="T65" fmla="*/ 23 h 40"/>
                <a:gd name="T66" fmla="*/ 0 w 13"/>
                <a:gd name="T67" fmla="*/ 23 h 40"/>
                <a:gd name="T68" fmla="*/ 13 w 13"/>
                <a:gd name="T69" fmla="*/ 0 h 40"/>
                <a:gd name="T70" fmla="*/ 0 w 13"/>
                <a:gd name="T71" fmla="*/ 23 h 40"/>
                <a:gd name="T72" fmla="*/ 0 w 13"/>
                <a:gd name="T73" fmla="*/ 23 h 40"/>
                <a:gd name="T74" fmla="*/ 13 w 13"/>
                <a:gd name="T75" fmla="*/ 0 h 40"/>
                <a:gd name="T76" fmla="*/ 13 w 13"/>
                <a:gd name="T7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 h="40">
                  <a:moveTo>
                    <a:pt x="0" y="23"/>
                  </a:moveTo>
                  <a:cubicBezTo>
                    <a:pt x="2" y="24"/>
                    <a:pt x="4" y="31"/>
                    <a:pt x="6" y="40"/>
                  </a:cubicBezTo>
                  <a:cubicBezTo>
                    <a:pt x="6" y="40"/>
                    <a:pt x="6" y="40"/>
                    <a:pt x="6" y="40"/>
                  </a:cubicBezTo>
                  <a:cubicBezTo>
                    <a:pt x="4" y="31"/>
                    <a:pt x="2" y="24"/>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13" y="0"/>
                  </a:moveTo>
                  <a:cubicBezTo>
                    <a:pt x="0" y="23"/>
                    <a:pt x="0" y="23"/>
                    <a:pt x="0" y="23"/>
                  </a:cubicBezTo>
                  <a:cubicBezTo>
                    <a:pt x="0" y="23"/>
                    <a:pt x="0" y="23"/>
                    <a:pt x="0" y="23"/>
                  </a:cubicBezTo>
                  <a:cubicBezTo>
                    <a:pt x="13" y="0"/>
                    <a:pt x="13" y="0"/>
                    <a:pt x="13" y="0"/>
                  </a:cubicBezTo>
                  <a:cubicBezTo>
                    <a:pt x="13" y="0"/>
                    <a:pt x="13" y="0"/>
                    <a:pt x="13" y="0"/>
                  </a:cubicBezTo>
                </a:path>
              </a:pathLst>
            </a:custGeom>
            <a:solidFill>
              <a:srgbClr val="E9CA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7" name="Freeform 89">
              <a:extLst>
                <a:ext uri="{FF2B5EF4-FFF2-40B4-BE49-F238E27FC236}">
                  <a16:creationId xmlns:a16="http://schemas.microsoft.com/office/drawing/2014/main" id="{8C141AEF-508F-42A7-ABD5-C1755BC73151}"/>
                </a:ext>
              </a:extLst>
            </p:cNvPr>
            <p:cNvSpPr>
              <a:spLocks/>
            </p:cNvSpPr>
            <p:nvPr/>
          </p:nvSpPr>
          <p:spPr bwMode="auto">
            <a:xfrm>
              <a:off x="3395663" y="2032000"/>
              <a:ext cx="46038" cy="69850"/>
            </a:xfrm>
            <a:custGeom>
              <a:avLst/>
              <a:gdLst>
                <a:gd name="T0" fmla="*/ 19 w 29"/>
                <a:gd name="T1" fmla="*/ 0 h 44"/>
                <a:gd name="T2" fmla="*/ 14 w 29"/>
                <a:gd name="T3" fmla="*/ 3 h 44"/>
                <a:gd name="T4" fmla="*/ 13 w 29"/>
                <a:gd name="T5" fmla="*/ 4 h 44"/>
                <a:gd name="T6" fmla="*/ 0 w 29"/>
                <a:gd name="T7" fmla="*/ 27 h 44"/>
                <a:gd name="T8" fmla="*/ 0 w 29"/>
                <a:gd name="T9" fmla="*/ 27 h 44"/>
                <a:gd name="T10" fmla="*/ 0 w 29"/>
                <a:gd name="T11" fmla="*/ 27 h 44"/>
                <a:gd name="T12" fmla="*/ 0 w 29"/>
                <a:gd name="T13" fmla="*/ 27 h 44"/>
                <a:gd name="T14" fmla="*/ 0 w 29"/>
                <a:gd name="T15" fmla="*/ 27 h 44"/>
                <a:gd name="T16" fmla="*/ 0 w 29"/>
                <a:gd name="T17" fmla="*/ 27 h 44"/>
                <a:gd name="T18" fmla="*/ 0 w 29"/>
                <a:gd name="T19" fmla="*/ 27 h 44"/>
                <a:gd name="T20" fmla="*/ 0 w 29"/>
                <a:gd name="T21" fmla="*/ 27 h 44"/>
                <a:gd name="T22" fmla="*/ 0 w 29"/>
                <a:gd name="T23" fmla="*/ 27 h 44"/>
                <a:gd name="T24" fmla="*/ 0 w 29"/>
                <a:gd name="T25" fmla="*/ 27 h 44"/>
                <a:gd name="T26" fmla="*/ 0 w 29"/>
                <a:gd name="T27" fmla="*/ 27 h 44"/>
                <a:gd name="T28" fmla="*/ 0 w 29"/>
                <a:gd name="T29" fmla="*/ 27 h 44"/>
                <a:gd name="T30" fmla="*/ 0 w 29"/>
                <a:gd name="T31" fmla="*/ 27 h 44"/>
                <a:gd name="T32" fmla="*/ 0 w 29"/>
                <a:gd name="T33" fmla="*/ 27 h 44"/>
                <a:gd name="T34" fmla="*/ 0 w 29"/>
                <a:gd name="T35" fmla="*/ 27 h 44"/>
                <a:gd name="T36" fmla="*/ 0 w 29"/>
                <a:gd name="T37" fmla="*/ 27 h 44"/>
                <a:gd name="T38" fmla="*/ 0 w 29"/>
                <a:gd name="T39" fmla="*/ 27 h 44"/>
                <a:gd name="T40" fmla="*/ 0 w 29"/>
                <a:gd name="T41" fmla="*/ 27 h 44"/>
                <a:gd name="T42" fmla="*/ 0 w 29"/>
                <a:gd name="T43" fmla="*/ 27 h 44"/>
                <a:gd name="T44" fmla="*/ 0 w 29"/>
                <a:gd name="T45" fmla="*/ 27 h 44"/>
                <a:gd name="T46" fmla="*/ 0 w 29"/>
                <a:gd name="T47" fmla="*/ 27 h 44"/>
                <a:gd name="T48" fmla="*/ 0 w 29"/>
                <a:gd name="T49" fmla="*/ 27 h 44"/>
                <a:gd name="T50" fmla="*/ 6 w 29"/>
                <a:gd name="T51" fmla="*/ 44 h 44"/>
                <a:gd name="T52" fmla="*/ 29 w 29"/>
                <a:gd name="T53" fmla="*/ 18 h 44"/>
                <a:gd name="T54" fmla="*/ 19 w 29"/>
                <a:gd name="T5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 h="44">
                  <a:moveTo>
                    <a:pt x="19" y="0"/>
                  </a:moveTo>
                  <a:cubicBezTo>
                    <a:pt x="16" y="2"/>
                    <a:pt x="14" y="3"/>
                    <a:pt x="14" y="3"/>
                  </a:cubicBezTo>
                  <a:cubicBezTo>
                    <a:pt x="13" y="4"/>
                    <a:pt x="13" y="4"/>
                    <a:pt x="13" y="4"/>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2" y="28"/>
                    <a:pt x="4" y="35"/>
                    <a:pt x="6" y="44"/>
                  </a:cubicBezTo>
                  <a:cubicBezTo>
                    <a:pt x="12" y="42"/>
                    <a:pt x="24" y="35"/>
                    <a:pt x="29" y="18"/>
                  </a:cubicBezTo>
                  <a:cubicBezTo>
                    <a:pt x="19" y="0"/>
                    <a:pt x="19" y="0"/>
                    <a:pt x="19"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8" name="Freeform 90">
              <a:extLst>
                <a:ext uri="{FF2B5EF4-FFF2-40B4-BE49-F238E27FC236}">
                  <a16:creationId xmlns:a16="http://schemas.microsoft.com/office/drawing/2014/main" id="{6EAFC0C1-B02A-497B-946F-1A7614167B07}"/>
                </a:ext>
              </a:extLst>
            </p:cNvPr>
            <p:cNvSpPr>
              <a:spLocks/>
            </p:cNvSpPr>
            <p:nvPr/>
          </p:nvSpPr>
          <p:spPr bwMode="auto">
            <a:xfrm>
              <a:off x="3287713" y="1939925"/>
              <a:ext cx="207963" cy="212725"/>
            </a:xfrm>
            <a:custGeom>
              <a:avLst/>
              <a:gdLst>
                <a:gd name="T0" fmla="*/ 26 w 131"/>
                <a:gd name="T1" fmla="*/ 9 h 134"/>
                <a:gd name="T2" fmla="*/ 20 w 131"/>
                <a:gd name="T3" fmla="*/ 82 h 134"/>
                <a:gd name="T4" fmla="*/ 32 w 131"/>
                <a:gd name="T5" fmla="*/ 79 h 134"/>
                <a:gd name="T6" fmla="*/ 91 w 131"/>
                <a:gd name="T7" fmla="*/ 73 h 134"/>
                <a:gd name="T8" fmla="*/ 84 w 131"/>
                <a:gd name="T9" fmla="*/ 11 h 134"/>
                <a:gd name="T10" fmla="*/ 66 w 131"/>
                <a:gd name="T11" fmla="*/ 1 h 134"/>
                <a:gd name="T12" fmla="*/ 26 w 131"/>
                <a:gd name="T13" fmla="*/ 9 h 134"/>
              </a:gdLst>
              <a:ahLst/>
              <a:cxnLst>
                <a:cxn ang="0">
                  <a:pos x="T0" y="T1"/>
                </a:cxn>
                <a:cxn ang="0">
                  <a:pos x="T2" y="T3"/>
                </a:cxn>
                <a:cxn ang="0">
                  <a:pos x="T4" y="T5"/>
                </a:cxn>
                <a:cxn ang="0">
                  <a:pos x="T6" y="T7"/>
                </a:cxn>
                <a:cxn ang="0">
                  <a:pos x="T8" y="T9"/>
                </a:cxn>
                <a:cxn ang="0">
                  <a:pos x="T10" y="T11"/>
                </a:cxn>
                <a:cxn ang="0">
                  <a:pos x="T12" y="T13"/>
                </a:cxn>
              </a:cxnLst>
              <a:rect l="0" t="0" r="r" b="b"/>
              <a:pathLst>
                <a:path w="131" h="134">
                  <a:moveTo>
                    <a:pt x="26" y="9"/>
                  </a:moveTo>
                  <a:cubicBezTo>
                    <a:pt x="26" y="9"/>
                    <a:pt x="0" y="45"/>
                    <a:pt x="20" y="82"/>
                  </a:cubicBezTo>
                  <a:cubicBezTo>
                    <a:pt x="32" y="79"/>
                    <a:pt x="32" y="79"/>
                    <a:pt x="32" y="79"/>
                  </a:cubicBezTo>
                  <a:cubicBezTo>
                    <a:pt x="32" y="79"/>
                    <a:pt x="52" y="134"/>
                    <a:pt x="91" y="73"/>
                  </a:cubicBezTo>
                  <a:cubicBezTo>
                    <a:pt x="131" y="12"/>
                    <a:pt x="84" y="11"/>
                    <a:pt x="84" y="11"/>
                  </a:cubicBezTo>
                  <a:cubicBezTo>
                    <a:pt x="84" y="11"/>
                    <a:pt x="70" y="2"/>
                    <a:pt x="66" y="1"/>
                  </a:cubicBezTo>
                  <a:cubicBezTo>
                    <a:pt x="62" y="0"/>
                    <a:pt x="26" y="9"/>
                    <a:pt x="26" y="9"/>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9" name="Freeform 91">
              <a:extLst>
                <a:ext uri="{FF2B5EF4-FFF2-40B4-BE49-F238E27FC236}">
                  <a16:creationId xmlns:a16="http://schemas.microsoft.com/office/drawing/2014/main" id="{62C8208D-4014-43D2-98B1-908FD01CEEAA}"/>
                </a:ext>
              </a:extLst>
            </p:cNvPr>
            <p:cNvSpPr>
              <a:spLocks/>
            </p:cNvSpPr>
            <p:nvPr/>
          </p:nvSpPr>
          <p:spPr bwMode="auto">
            <a:xfrm>
              <a:off x="3230563" y="1865313"/>
              <a:ext cx="439738" cy="328613"/>
            </a:xfrm>
            <a:custGeom>
              <a:avLst/>
              <a:gdLst>
                <a:gd name="T0" fmla="*/ 39 w 277"/>
                <a:gd name="T1" fmla="*/ 31 h 207"/>
                <a:gd name="T2" fmla="*/ 56 w 277"/>
                <a:gd name="T3" fmla="*/ 87 h 207"/>
                <a:gd name="T4" fmla="*/ 113 w 277"/>
                <a:gd name="T5" fmla="*/ 75 h 207"/>
                <a:gd name="T6" fmla="*/ 153 w 277"/>
                <a:gd name="T7" fmla="*/ 158 h 207"/>
                <a:gd name="T8" fmla="*/ 217 w 277"/>
                <a:gd name="T9" fmla="*/ 207 h 207"/>
                <a:gd name="T10" fmla="*/ 263 w 277"/>
                <a:gd name="T11" fmla="*/ 119 h 207"/>
                <a:gd name="T12" fmla="*/ 166 w 277"/>
                <a:gd name="T13" fmla="*/ 81 h 207"/>
                <a:gd name="T14" fmla="*/ 132 w 277"/>
                <a:gd name="T15" fmla="*/ 19 h 207"/>
                <a:gd name="T16" fmla="*/ 39 w 277"/>
                <a:gd name="T17" fmla="*/ 3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07">
                  <a:moveTo>
                    <a:pt x="39" y="31"/>
                  </a:moveTo>
                  <a:cubicBezTo>
                    <a:pt x="22" y="32"/>
                    <a:pt x="0" y="75"/>
                    <a:pt x="56" y="87"/>
                  </a:cubicBezTo>
                  <a:cubicBezTo>
                    <a:pt x="111" y="99"/>
                    <a:pt x="113" y="75"/>
                    <a:pt x="113" y="75"/>
                  </a:cubicBezTo>
                  <a:cubicBezTo>
                    <a:pt x="113" y="75"/>
                    <a:pt x="110" y="157"/>
                    <a:pt x="153" y="158"/>
                  </a:cubicBezTo>
                  <a:cubicBezTo>
                    <a:pt x="195" y="158"/>
                    <a:pt x="217" y="207"/>
                    <a:pt x="217" y="207"/>
                  </a:cubicBezTo>
                  <a:cubicBezTo>
                    <a:pt x="217" y="207"/>
                    <a:pt x="277" y="171"/>
                    <a:pt x="263" y="119"/>
                  </a:cubicBezTo>
                  <a:cubicBezTo>
                    <a:pt x="248" y="67"/>
                    <a:pt x="195" y="108"/>
                    <a:pt x="166" y="81"/>
                  </a:cubicBezTo>
                  <a:cubicBezTo>
                    <a:pt x="136" y="54"/>
                    <a:pt x="165" y="38"/>
                    <a:pt x="132" y="19"/>
                  </a:cubicBezTo>
                  <a:cubicBezTo>
                    <a:pt x="99" y="0"/>
                    <a:pt x="119" y="31"/>
                    <a:pt x="39" y="31"/>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0" name="Freeform 92">
              <a:extLst>
                <a:ext uri="{FF2B5EF4-FFF2-40B4-BE49-F238E27FC236}">
                  <a16:creationId xmlns:a16="http://schemas.microsoft.com/office/drawing/2014/main" id="{AFBC7C29-CD06-4ED5-9765-34025C6B87B1}"/>
                </a:ext>
              </a:extLst>
            </p:cNvPr>
            <p:cNvSpPr>
              <a:spLocks/>
            </p:cNvSpPr>
            <p:nvPr/>
          </p:nvSpPr>
          <p:spPr bwMode="auto">
            <a:xfrm>
              <a:off x="3386138" y="1976438"/>
              <a:ext cx="41275" cy="50800"/>
            </a:xfrm>
            <a:custGeom>
              <a:avLst/>
              <a:gdLst>
                <a:gd name="T0" fmla="*/ 6 w 26"/>
                <a:gd name="T1" fmla="*/ 18 h 32"/>
                <a:gd name="T2" fmla="*/ 15 w 26"/>
                <a:gd name="T3" fmla="*/ 3 h 32"/>
                <a:gd name="T4" fmla="*/ 13 w 26"/>
                <a:gd name="T5" fmla="*/ 31 h 32"/>
                <a:gd name="T6" fmla="*/ 6 w 26"/>
                <a:gd name="T7" fmla="*/ 18 h 32"/>
              </a:gdLst>
              <a:ahLst/>
              <a:cxnLst>
                <a:cxn ang="0">
                  <a:pos x="T0" y="T1"/>
                </a:cxn>
                <a:cxn ang="0">
                  <a:pos x="T2" y="T3"/>
                </a:cxn>
                <a:cxn ang="0">
                  <a:pos x="T4" y="T5"/>
                </a:cxn>
                <a:cxn ang="0">
                  <a:pos x="T6" y="T7"/>
                </a:cxn>
              </a:cxnLst>
              <a:rect l="0" t="0" r="r" b="b"/>
              <a:pathLst>
                <a:path w="26" h="32">
                  <a:moveTo>
                    <a:pt x="6" y="18"/>
                  </a:moveTo>
                  <a:cubicBezTo>
                    <a:pt x="6" y="18"/>
                    <a:pt x="3" y="0"/>
                    <a:pt x="15" y="3"/>
                  </a:cubicBezTo>
                  <a:cubicBezTo>
                    <a:pt x="26" y="6"/>
                    <a:pt x="25" y="30"/>
                    <a:pt x="13" y="31"/>
                  </a:cubicBezTo>
                  <a:cubicBezTo>
                    <a:pt x="0" y="32"/>
                    <a:pt x="6" y="18"/>
                    <a:pt x="6" y="18"/>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1" name="Freeform 93">
              <a:extLst>
                <a:ext uri="{FF2B5EF4-FFF2-40B4-BE49-F238E27FC236}">
                  <a16:creationId xmlns:a16="http://schemas.microsoft.com/office/drawing/2014/main" id="{B0AF0CDF-12A2-477E-B937-C9C44747CCB2}"/>
                </a:ext>
              </a:extLst>
            </p:cNvPr>
            <p:cNvSpPr>
              <a:spLocks/>
            </p:cNvSpPr>
            <p:nvPr/>
          </p:nvSpPr>
          <p:spPr bwMode="auto">
            <a:xfrm>
              <a:off x="3027363" y="2205038"/>
              <a:ext cx="109538" cy="73025"/>
            </a:xfrm>
            <a:custGeom>
              <a:avLst/>
              <a:gdLst>
                <a:gd name="T0" fmla="*/ 45 w 69"/>
                <a:gd name="T1" fmla="*/ 1 h 46"/>
                <a:gd name="T2" fmla="*/ 10 w 69"/>
                <a:gd name="T3" fmla="*/ 6 h 46"/>
                <a:gd name="T4" fmla="*/ 34 w 69"/>
                <a:gd name="T5" fmla="*/ 30 h 46"/>
                <a:gd name="T6" fmla="*/ 69 w 69"/>
                <a:gd name="T7" fmla="*/ 4 h 46"/>
                <a:gd name="T8" fmla="*/ 45 w 69"/>
                <a:gd name="T9" fmla="*/ 1 h 46"/>
              </a:gdLst>
              <a:ahLst/>
              <a:cxnLst>
                <a:cxn ang="0">
                  <a:pos x="T0" y="T1"/>
                </a:cxn>
                <a:cxn ang="0">
                  <a:pos x="T2" y="T3"/>
                </a:cxn>
                <a:cxn ang="0">
                  <a:pos x="T4" y="T5"/>
                </a:cxn>
                <a:cxn ang="0">
                  <a:pos x="T6" y="T7"/>
                </a:cxn>
                <a:cxn ang="0">
                  <a:pos x="T8" y="T9"/>
                </a:cxn>
              </a:cxnLst>
              <a:rect l="0" t="0" r="r" b="b"/>
              <a:pathLst>
                <a:path w="69" h="46">
                  <a:moveTo>
                    <a:pt x="45" y="1"/>
                  </a:moveTo>
                  <a:cubicBezTo>
                    <a:pt x="42" y="0"/>
                    <a:pt x="20" y="0"/>
                    <a:pt x="10" y="6"/>
                  </a:cubicBezTo>
                  <a:cubicBezTo>
                    <a:pt x="0" y="12"/>
                    <a:pt x="1" y="46"/>
                    <a:pt x="34" y="30"/>
                  </a:cubicBezTo>
                  <a:cubicBezTo>
                    <a:pt x="67" y="14"/>
                    <a:pt x="69" y="4"/>
                    <a:pt x="69" y="4"/>
                  </a:cubicBezTo>
                  <a:lnTo>
                    <a:pt x="45" y="1"/>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2" name="Freeform 94">
              <a:extLst>
                <a:ext uri="{FF2B5EF4-FFF2-40B4-BE49-F238E27FC236}">
                  <a16:creationId xmlns:a16="http://schemas.microsoft.com/office/drawing/2014/main" id="{0F5C1BE8-F057-4F53-934C-03E244D6301B}"/>
                </a:ext>
              </a:extLst>
            </p:cNvPr>
            <p:cNvSpPr>
              <a:spLocks/>
            </p:cNvSpPr>
            <p:nvPr/>
          </p:nvSpPr>
          <p:spPr bwMode="auto">
            <a:xfrm>
              <a:off x="3022600" y="1662113"/>
              <a:ext cx="196850" cy="1049338"/>
            </a:xfrm>
            <a:custGeom>
              <a:avLst/>
              <a:gdLst>
                <a:gd name="T0" fmla="*/ 0 w 124"/>
                <a:gd name="T1" fmla="*/ 572 h 662"/>
                <a:gd name="T2" fmla="*/ 19 w 124"/>
                <a:gd name="T3" fmla="*/ 662 h 662"/>
                <a:gd name="T4" fmla="*/ 65 w 124"/>
                <a:gd name="T5" fmla="*/ 579 h 662"/>
                <a:gd name="T6" fmla="*/ 124 w 124"/>
                <a:gd name="T7" fmla="*/ 26 h 662"/>
                <a:gd name="T8" fmla="*/ 56 w 124"/>
                <a:gd name="T9" fmla="*/ 25 h 662"/>
                <a:gd name="T10" fmla="*/ 0 w 124"/>
                <a:gd name="T11" fmla="*/ 572 h 662"/>
              </a:gdLst>
              <a:ahLst/>
              <a:cxnLst>
                <a:cxn ang="0">
                  <a:pos x="T0" y="T1"/>
                </a:cxn>
                <a:cxn ang="0">
                  <a:pos x="T2" y="T3"/>
                </a:cxn>
                <a:cxn ang="0">
                  <a:pos x="T4" y="T5"/>
                </a:cxn>
                <a:cxn ang="0">
                  <a:pos x="T6" y="T7"/>
                </a:cxn>
                <a:cxn ang="0">
                  <a:pos x="T8" y="T9"/>
                </a:cxn>
                <a:cxn ang="0">
                  <a:pos x="T10" y="T11"/>
                </a:cxn>
              </a:cxnLst>
              <a:rect l="0" t="0" r="r" b="b"/>
              <a:pathLst>
                <a:path w="124" h="662">
                  <a:moveTo>
                    <a:pt x="0" y="572"/>
                  </a:moveTo>
                  <a:cubicBezTo>
                    <a:pt x="19" y="662"/>
                    <a:pt x="19" y="662"/>
                    <a:pt x="19" y="662"/>
                  </a:cubicBezTo>
                  <a:cubicBezTo>
                    <a:pt x="65" y="579"/>
                    <a:pt x="65" y="579"/>
                    <a:pt x="65" y="579"/>
                  </a:cubicBezTo>
                  <a:cubicBezTo>
                    <a:pt x="65" y="579"/>
                    <a:pt x="124" y="36"/>
                    <a:pt x="124" y="26"/>
                  </a:cubicBezTo>
                  <a:cubicBezTo>
                    <a:pt x="123" y="16"/>
                    <a:pt x="65" y="0"/>
                    <a:pt x="56" y="25"/>
                  </a:cubicBezTo>
                  <a:cubicBezTo>
                    <a:pt x="46" y="50"/>
                    <a:pt x="0" y="572"/>
                    <a:pt x="0" y="572"/>
                  </a:cubicBezTo>
                </a:path>
              </a:pathLst>
            </a:custGeom>
            <a:solidFill>
              <a:srgbClr val="FFA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3" name="Freeform 95">
              <a:extLst>
                <a:ext uri="{FF2B5EF4-FFF2-40B4-BE49-F238E27FC236}">
                  <a16:creationId xmlns:a16="http://schemas.microsoft.com/office/drawing/2014/main" id="{72E3CBA7-F22C-4ACA-9DC5-0599A78D985E}"/>
                </a:ext>
              </a:extLst>
            </p:cNvPr>
            <p:cNvSpPr>
              <a:spLocks/>
            </p:cNvSpPr>
            <p:nvPr/>
          </p:nvSpPr>
          <p:spPr bwMode="auto">
            <a:xfrm>
              <a:off x="3022600" y="2474913"/>
              <a:ext cx="112713" cy="212725"/>
            </a:xfrm>
            <a:custGeom>
              <a:avLst/>
              <a:gdLst>
                <a:gd name="T0" fmla="*/ 27 w 71"/>
                <a:gd name="T1" fmla="*/ 134 h 134"/>
                <a:gd name="T2" fmla="*/ 15 w 71"/>
                <a:gd name="T3" fmla="*/ 132 h 134"/>
                <a:gd name="T4" fmla="*/ 0 w 71"/>
                <a:gd name="T5" fmla="*/ 59 h 134"/>
                <a:gd name="T6" fmla="*/ 6 w 71"/>
                <a:gd name="T7" fmla="*/ 0 h 134"/>
                <a:gd name="T8" fmla="*/ 71 w 71"/>
                <a:gd name="T9" fmla="*/ 16 h 134"/>
                <a:gd name="T10" fmla="*/ 65 w 71"/>
                <a:gd name="T11" fmla="*/ 66 h 134"/>
                <a:gd name="T12" fmla="*/ 27 w 71"/>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71" h="134">
                  <a:moveTo>
                    <a:pt x="27" y="134"/>
                  </a:moveTo>
                  <a:cubicBezTo>
                    <a:pt x="15" y="132"/>
                    <a:pt x="15" y="132"/>
                    <a:pt x="15" y="132"/>
                  </a:cubicBezTo>
                  <a:cubicBezTo>
                    <a:pt x="0" y="59"/>
                    <a:pt x="0" y="59"/>
                    <a:pt x="0" y="59"/>
                  </a:cubicBezTo>
                  <a:cubicBezTo>
                    <a:pt x="0" y="59"/>
                    <a:pt x="2" y="36"/>
                    <a:pt x="6" y="0"/>
                  </a:cubicBezTo>
                  <a:cubicBezTo>
                    <a:pt x="71" y="16"/>
                    <a:pt x="71" y="16"/>
                    <a:pt x="71" y="16"/>
                  </a:cubicBezTo>
                  <a:cubicBezTo>
                    <a:pt x="67" y="47"/>
                    <a:pt x="65" y="66"/>
                    <a:pt x="65" y="66"/>
                  </a:cubicBezTo>
                  <a:cubicBezTo>
                    <a:pt x="27" y="134"/>
                    <a:pt x="27" y="134"/>
                    <a:pt x="27" y="134"/>
                  </a:cubicBezTo>
                </a:path>
              </a:pathLst>
            </a:custGeom>
            <a:solidFill>
              <a:srgbClr val="FFDD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4" name="Freeform 96">
              <a:extLst>
                <a:ext uri="{FF2B5EF4-FFF2-40B4-BE49-F238E27FC236}">
                  <a16:creationId xmlns:a16="http://schemas.microsoft.com/office/drawing/2014/main" id="{8E9D9862-0278-4AAD-8ADD-5012B93F7DA2}"/>
                </a:ext>
              </a:extLst>
            </p:cNvPr>
            <p:cNvSpPr>
              <a:spLocks/>
            </p:cNvSpPr>
            <p:nvPr/>
          </p:nvSpPr>
          <p:spPr bwMode="auto">
            <a:xfrm>
              <a:off x="3038475" y="2643188"/>
              <a:ext cx="47625" cy="68263"/>
            </a:xfrm>
            <a:custGeom>
              <a:avLst/>
              <a:gdLst>
                <a:gd name="T0" fmla="*/ 30 w 30"/>
                <a:gd name="T1" fmla="*/ 5 h 43"/>
                <a:gd name="T2" fmla="*/ 9 w 30"/>
                <a:gd name="T3" fmla="*/ 43 h 43"/>
                <a:gd name="T4" fmla="*/ 0 w 30"/>
                <a:gd name="T5" fmla="*/ 0 h 43"/>
                <a:gd name="T6" fmla="*/ 30 w 30"/>
                <a:gd name="T7" fmla="*/ 5 h 43"/>
              </a:gdLst>
              <a:ahLst/>
              <a:cxnLst>
                <a:cxn ang="0">
                  <a:pos x="T0" y="T1"/>
                </a:cxn>
                <a:cxn ang="0">
                  <a:pos x="T2" y="T3"/>
                </a:cxn>
                <a:cxn ang="0">
                  <a:pos x="T4" y="T5"/>
                </a:cxn>
                <a:cxn ang="0">
                  <a:pos x="T6" y="T7"/>
                </a:cxn>
              </a:cxnLst>
              <a:rect l="0" t="0" r="r" b="b"/>
              <a:pathLst>
                <a:path w="30" h="43">
                  <a:moveTo>
                    <a:pt x="30" y="5"/>
                  </a:moveTo>
                  <a:lnTo>
                    <a:pt x="9" y="43"/>
                  </a:lnTo>
                  <a:lnTo>
                    <a:pt x="0" y="0"/>
                  </a:lnTo>
                  <a:lnTo>
                    <a:pt x="3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5" name="Freeform 97">
              <a:extLst>
                <a:ext uri="{FF2B5EF4-FFF2-40B4-BE49-F238E27FC236}">
                  <a16:creationId xmlns:a16="http://schemas.microsoft.com/office/drawing/2014/main" id="{B97B873D-E16D-4A71-9F4A-4441502DBFF5}"/>
                </a:ext>
              </a:extLst>
            </p:cNvPr>
            <p:cNvSpPr>
              <a:spLocks/>
            </p:cNvSpPr>
            <p:nvPr/>
          </p:nvSpPr>
          <p:spPr bwMode="auto">
            <a:xfrm>
              <a:off x="3024188" y="1792288"/>
              <a:ext cx="184150" cy="798513"/>
            </a:xfrm>
            <a:custGeom>
              <a:avLst/>
              <a:gdLst>
                <a:gd name="T0" fmla="*/ 35 w 116"/>
                <a:gd name="T1" fmla="*/ 503 h 503"/>
                <a:gd name="T2" fmla="*/ 21 w 116"/>
                <a:gd name="T3" fmla="*/ 466 h 503"/>
                <a:gd name="T4" fmla="*/ 0 w 116"/>
                <a:gd name="T5" fmla="*/ 487 h 503"/>
                <a:gd name="T6" fmla="*/ 46 w 116"/>
                <a:gd name="T7" fmla="*/ 0 h 503"/>
                <a:gd name="T8" fmla="*/ 116 w 116"/>
                <a:gd name="T9" fmla="*/ 8 h 503"/>
                <a:gd name="T10" fmla="*/ 64 w 116"/>
                <a:gd name="T11" fmla="*/ 496 h 503"/>
                <a:gd name="T12" fmla="*/ 53 w 116"/>
                <a:gd name="T13" fmla="*/ 478 h 503"/>
                <a:gd name="T14" fmla="*/ 35 w 116"/>
                <a:gd name="T15" fmla="*/ 503 h 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503">
                  <a:moveTo>
                    <a:pt x="35" y="503"/>
                  </a:moveTo>
                  <a:cubicBezTo>
                    <a:pt x="21" y="466"/>
                    <a:pt x="21" y="466"/>
                    <a:pt x="21" y="466"/>
                  </a:cubicBezTo>
                  <a:cubicBezTo>
                    <a:pt x="0" y="487"/>
                    <a:pt x="0" y="487"/>
                    <a:pt x="0" y="487"/>
                  </a:cubicBezTo>
                  <a:cubicBezTo>
                    <a:pt x="2" y="460"/>
                    <a:pt x="31" y="136"/>
                    <a:pt x="46" y="0"/>
                  </a:cubicBezTo>
                  <a:cubicBezTo>
                    <a:pt x="116" y="8"/>
                    <a:pt x="116" y="8"/>
                    <a:pt x="116" y="8"/>
                  </a:cubicBezTo>
                  <a:cubicBezTo>
                    <a:pt x="101" y="154"/>
                    <a:pt x="64" y="496"/>
                    <a:pt x="64" y="496"/>
                  </a:cubicBezTo>
                  <a:cubicBezTo>
                    <a:pt x="53" y="478"/>
                    <a:pt x="53" y="478"/>
                    <a:pt x="53" y="478"/>
                  </a:cubicBezTo>
                  <a:cubicBezTo>
                    <a:pt x="35" y="503"/>
                    <a:pt x="35" y="503"/>
                    <a:pt x="35" y="503"/>
                  </a:cubicBezTo>
                </a:path>
              </a:pathLst>
            </a:custGeom>
            <a:solidFill>
              <a:srgbClr val="78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6" name="Freeform 98">
              <a:extLst>
                <a:ext uri="{FF2B5EF4-FFF2-40B4-BE49-F238E27FC236}">
                  <a16:creationId xmlns:a16="http://schemas.microsoft.com/office/drawing/2014/main" id="{9B4BFCC7-17EB-40AB-8461-9CA201302ABB}"/>
                </a:ext>
              </a:extLst>
            </p:cNvPr>
            <p:cNvSpPr>
              <a:spLocks/>
            </p:cNvSpPr>
            <p:nvPr/>
          </p:nvSpPr>
          <p:spPr bwMode="auto">
            <a:xfrm>
              <a:off x="3024188" y="1792288"/>
              <a:ext cx="184150" cy="798513"/>
            </a:xfrm>
            <a:custGeom>
              <a:avLst/>
              <a:gdLst>
                <a:gd name="T0" fmla="*/ 35 w 116"/>
                <a:gd name="T1" fmla="*/ 503 h 503"/>
                <a:gd name="T2" fmla="*/ 21 w 116"/>
                <a:gd name="T3" fmla="*/ 466 h 503"/>
                <a:gd name="T4" fmla="*/ 0 w 116"/>
                <a:gd name="T5" fmla="*/ 487 h 503"/>
                <a:gd name="T6" fmla="*/ 46 w 116"/>
                <a:gd name="T7" fmla="*/ 0 h 503"/>
                <a:gd name="T8" fmla="*/ 116 w 116"/>
                <a:gd name="T9" fmla="*/ 8 h 503"/>
                <a:gd name="T10" fmla="*/ 64 w 116"/>
                <a:gd name="T11" fmla="*/ 496 h 503"/>
                <a:gd name="T12" fmla="*/ 53 w 116"/>
                <a:gd name="T13" fmla="*/ 478 h 503"/>
                <a:gd name="T14" fmla="*/ 35 w 116"/>
                <a:gd name="T15" fmla="*/ 503 h 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503">
                  <a:moveTo>
                    <a:pt x="35" y="503"/>
                  </a:moveTo>
                  <a:cubicBezTo>
                    <a:pt x="21" y="466"/>
                    <a:pt x="21" y="466"/>
                    <a:pt x="21" y="466"/>
                  </a:cubicBezTo>
                  <a:cubicBezTo>
                    <a:pt x="0" y="487"/>
                    <a:pt x="0" y="487"/>
                    <a:pt x="0" y="487"/>
                  </a:cubicBezTo>
                  <a:cubicBezTo>
                    <a:pt x="2" y="460"/>
                    <a:pt x="31" y="136"/>
                    <a:pt x="46" y="0"/>
                  </a:cubicBezTo>
                  <a:cubicBezTo>
                    <a:pt x="116" y="8"/>
                    <a:pt x="116" y="8"/>
                    <a:pt x="116" y="8"/>
                  </a:cubicBezTo>
                  <a:cubicBezTo>
                    <a:pt x="101" y="154"/>
                    <a:pt x="64" y="496"/>
                    <a:pt x="64" y="496"/>
                  </a:cubicBezTo>
                  <a:cubicBezTo>
                    <a:pt x="53" y="478"/>
                    <a:pt x="53" y="478"/>
                    <a:pt x="53" y="478"/>
                  </a:cubicBezTo>
                  <a:cubicBezTo>
                    <a:pt x="35" y="503"/>
                    <a:pt x="35" y="503"/>
                    <a:pt x="35" y="503"/>
                  </a:cubicBezTo>
                </a:path>
              </a:pathLst>
            </a:custGeom>
            <a:solidFill>
              <a:srgbClr val="2A9A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7" name="Freeform 99">
              <a:extLst>
                <a:ext uri="{FF2B5EF4-FFF2-40B4-BE49-F238E27FC236}">
                  <a16:creationId xmlns:a16="http://schemas.microsoft.com/office/drawing/2014/main" id="{51AD161D-5470-46ED-BB7A-AFD09BED0625}"/>
                </a:ext>
              </a:extLst>
            </p:cNvPr>
            <p:cNvSpPr>
              <a:spLocks/>
            </p:cNvSpPr>
            <p:nvPr/>
          </p:nvSpPr>
          <p:spPr bwMode="auto">
            <a:xfrm>
              <a:off x="3057525" y="1797050"/>
              <a:ext cx="131763" cy="793750"/>
            </a:xfrm>
            <a:custGeom>
              <a:avLst/>
              <a:gdLst>
                <a:gd name="T0" fmla="*/ 78 w 83"/>
                <a:gd name="T1" fmla="*/ 3 h 500"/>
                <a:gd name="T2" fmla="*/ 83 w 83"/>
                <a:gd name="T3" fmla="*/ 4 h 500"/>
                <a:gd name="T4" fmla="*/ 59 w 83"/>
                <a:gd name="T5" fmla="*/ 273 h 500"/>
                <a:gd name="T6" fmla="*/ 37 w 83"/>
                <a:gd name="T7" fmla="*/ 483 h 500"/>
                <a:gd name="T8" fmla="*/ 32 w 83"/>
                <a:gd name="T9" fmla="*/ 475 h 500"/>
                <a:gd name="T10" fmla="*/ 14 w 83"/>
                <a:gd name="T11" fmla="*/ 500 h 500"/>
                <a:gd name="T12" fmla="*/ 0 w 83"/>
                <a:gd name="T13" fmla="*/ 463 h 500"/>
                <a:gd name="T14" fmla="*/ 52 w 83"/>
                <a:gd name="T15" fmla="*/ 0 h 500"/>
                <a:gd name="T16" fmla="*/ 78 w 83"/>
                <a:gd name="T17" fmla="*/ 3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500">
                  <a:moveTo>
                    <a:pt x="78" y="3"/>
                  </a:moveTo>
                  <a:lnTo>
                    <a:pt x="83" y="4"/>
                  </a:lnTo>
                  <a:lnTo>
                    <a:pt x="59" y="273"/>
                  </a:lnTo>
                  <a:lnTo>
                    <a:pt x="37" y="483"/>
                  </a:lnTo>
                  <a:lnTo>
                    <a:pt x="32" y="475"/>
                  </a:lnTo>
                  <a:lnTo>
                    <a:pt x="14" y="500"/>
                  </a:lnTo>
                  <a:lnTo>
                    <a:pt x="0" y="463"/>
                  </a:lnTo>
                  <a:lnTo>
                    <a:pt x="52" y="0"/>
                  </a:lnTo>
                  <a:lnTo>
                    <a:pt x="78" y="3"/>
                  </a:lnTo>
                  <a:close/>
                </a:path>
              </a:pathLst>
            </a:custGeom>
            <a:solidFill>
              <a:srgbClr val="66C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8" name="Freeform 100">
              <a:extLst>
                <a:ext uri="{FF2B5EF4-FFF2-40B4-BE49-F238E27FC236}">
                  <a16:creationId xmlns:a16="http://schemas.microsoft.com/office/drawing/2014/main" id="{EE967AD5-CA87-4283-866A-553C8B47A349}"/>
                </a:ext>
              </a:extLst>
            </p:cNvPr>
            <p:cNvSpPr>
              <a:spLocks/>
            </p:cNvSpPr>
            <p:nvPr/>
          </p:nvSpPr>
          <p:spPr bwMode="auto">
            <a:xfrm>
              <a:off x="3057525" y="1797050"/>
              <a:ext cx="131763" cy="793750"/>
            </a:xfrm>
            <a:custGeom>
              <a:avLst/>
              <a:gdLst>
                <a:gd name="T0" fmla="*/ 78 w 83"/>
                <a:gd name="T1" fmla="*/ 3 h 500"/>
                <a:gd name="T2" fmla="*/ 83 w 83"/>
                <a:gd name="T3" fmla="*/ 4 h 500"/>
                <a:gd name="T4" fmla="*/ 59 w 83"/>
                <a:gd name="T5" fmla="*/ 273 h 500"/>
                <a:gd name="T6" fmla="*/ 37 w 83"/>
                <a:gd name="T7" fmla="*/ 483 h 500"/>
                <a:gd name="T8" fmla="*/ 32 w 83"/>
                <a:gd name="T9" fmla="*/ 475 h 500"/>
                <a:gd name="T10" fmla="*/ 14 w 83"/>
                <a:gd name="T11" fmla="*/ 500 h 500"/>
                <a:gd name="T12" fmla="*/ 0 w 83"/>
                <a:gd name="T13" fmla="*/ 463 h 500"/>
                <a:gd name="T14" fmla="*/ 52 w 83"/>
                <a:gd name="T15" fmla="*/ 0 h 500"/>
                <a:gd name="T16" fmla="*/ 78 w 83"/>
                <a:gd name="T17" fmla="*/ 3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500">
                  <a:moveTo>
                    <a:pt x="78" y="3"/>
                  </a:moveTo>
                  <a:lnTo>
                    <a:pt x="83" y="4"/>
                  </a:lnTo>
                  <a:lnTo>
                    <a:pt x="59" y="273"/>
                  </a:lnTo>
                  <a:lnTo>
                    <a:pt x="37" y="483"/>
                  </a:lnTo>
                  <a:lnTo>
                    <a:pt x="32" y="475"/>
                  </a:lnTo>
                  <a:lnTo>
                    <a:pt x="14" y="500"/>
                  </a:lnTo>
                  <a:lnTo>
                    <a:pt x="0" y="463"/>
                  </a:lnTo>
                  <a:lnTo>
                    <a:pt x="52" y="0"/>
                  </a:lnTo>
                  <a:lnTo>
                    <a:pt x="78"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9" name="Freeform 101">
              <a:extLst>
                <a:ext uri="{FF2B5EF4-FFF2-40B4-BE49-F238E27FC236}">
                  <a16:creationId xmlns:a16="http://schemas.microsoft.com/office/drawing/2014/main" id="{45B63A7F-02B0-41B8-A393-256A9C4A9BAE}"/>
                </a:ext>
              </a:extLst>
            </p:cNvPr>
            <p:cNvSpPr>
              <a:spLocks/>
            </p:cNvSpPr>
            <p:nvPr/>
          </p:nvSpPr>
          <p:spPr bwMode="auto">
            <a:xfrm>
              <a:off x="3108325" y="1784350"/>
              <a:ext cx="103188" cy="795338"/>
            </a:xfrm>
            <a:custGeom>
              <a:avLst/>
              <a:gdLst>
                <a:gd name="T0" fmla="*/ 0 w 65"/>
                <a:gd name="T1" fmla="*/ 483 h 501"/>
                <a:gd name="T2" fmla="*/ 49 w 65"/>
                <a:gd name="T3" fmla="*/ 0 h 501"/>
                <a:gd name="T4" fmla="*/ 64 w 65"/>
                <a:gd name="T5" fmla="*/ 7 h 501"/>
                <a:gd name="T6" fmla="*/ 11 w 65"/>
                <a:gd name="T7" fmla="*/ 501 h 501"/>
                <a:gd name="T8" fmla="*/ 0 w 65"/>
                <a:gd name="T9" fmla="*/ 483 h 501"/>
              </a:gdLst>
              <a:ahLst/>
              <a:cxnLst>
                <a:cxn ang="0">
                  <a:pos x="T0" y="T1"/>
                </a:cxn>
                <a:cxn ang="0">
                  <a:pos x="T2" y="T3"/>
                </a:cxn>
                <a:cxn ang="0">
                  <a:pos x="T4" y="T5"/>
                </a:cxn>
                <a:cxn ang="0">
                  <a:pos x="T6" y="T7"/>
                </a:cxn>
                <a:cxn ang="0">
                  <a:pos x="T8" y="T9"/>
                </a:cxn>
              </a:cxnLst>
              <a:rect l="0" t="0" r="r" b="b"/>
              <a:pathLst>
                <a:path w="65" h="501">
                  <a:moveTo>
                    <a:pt x="0" y="483"/>
                  </a:moveTo>
                  <a:cubicBezTo>
                    <a:pt x="49" y="0"/>
                    <a:pt x="49" y="0"/>
                    <a:pt x="49" y="0"/>
                  </a:cubicBezTo>
                  <a:cubicBezTo>
                    <a:pt x="57" y="3"/>
                    <a:pt x="64" y="4"/>
                    <a:pt x="64" y="7"/>
                  </a:cubicBezTo>
                  <a:cubicBezTo>
                    <a:pt x="65" y="16"/>
                    <a:pt x="11" y="501"/>
                    <a:pt x="11" y="501"/>
                  </a:cubicBezTo>
                  <a:cubicBezTo>
                    <a:pt x="0" y="483"/>
                    <a:pt x="0" y="483"/>
                    <a:pt x="0" y="483"/>
                  </a:cubicBezTo>
                </a:path>
              </a:pathLst>
            </a:custGeom>
            <a:solidFill>
              <a:srgbClr val="78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0" name="Freeform 102">
              <a:extLst>
                <a:ext uri="{FF2B5EF4-FFF2-40B4-BE49-F238E27FC236}">
                  <a16:creationId xmlns:a16="http://schemas.microsoft.com/office/drawing/2014/main" id="{03D7E9E3-A4C2-4515-9398-9D2600DCEE81}"/>
                </a:ext>
              </a:extLst>
            </p:cNvPr>
            <p:cNvSpPr>
              <a:spLocks/>
            </p:cNvSpPr>
            <p:nvPr/>
          </p:nvSpPr>
          <p:spPr bwMode="auto">
            <a:xfrm>
              <a:off x="3108325" y="1784350"/>
              <a:ext cx="101600" cy="795338"/>
            </a:xfrm>
            <a:custGeom>
              <a:avLst/>
              <a:gdLst>
                <a:gd name="T0" fmla="*/ 49 w 64"/>
                <a:gd name="T1" fmla="*/ 0 h 501"/>
                <a:gd name="T2" fmla="*/ 48 w 64"/>
                <a:gd name="T3" fmla="*/ 11 h 501"/>
                <a:gd name="T4" fmla="*/ 0 w 64"/>
                <a:gd name="T5" fmla="*/ 483 h 501"/>
                <a:gd name="T6" fmla="*/ 11 w 64"/>
                <a:gd name="T7" fmla="*/ 501 h 501"/>
                <a:gd name="T8" fmla="*/ 64 w 64"/>
                <a:gd name="T9" fmla="*/ 7 h 501"/>
                <a:gd name="T10" fmla="*/ 64 w 64"/>
                <a:gd name="T11" fmla="*/ 7 h 501"/>
                <a:gd name="T12" fmla="*/ 49 w 64"/>
                <a:gd name="T13" fmla="*/ 0 h 501"/>
              </a:gdLst>
              <a:ahLst/>
              <a:cxnLst>
                <a:cxn ang="0">
                  <a:pos x="T0" y="T1"/>
                </a:cxn>
                <a:cxn ang="0">
                  <a:pos x="T2" y="T3"/>
                </a:cxn>
                <a:cxn ang="0">
                  <a:pos x="T4" y="T5"/>
                </a:cxn>
                <a:cxn ang="0">
                  <a:pos x="T6" y="T7"/>
                </a:cxn>
                <a:cxn ang="0">
                  <a:pos x="T8" y="T9"/>
                </a:cxn>
                <a:cxn ang="0">
                  <a:pos x="T10" y="T11"/>
                </a:cxn>
                <a:cxn ang="0">
                  <a:pos x="T12" y="T13"/>
                </a:cxn>
              </a:cxnLst>
              <a:rect l="0" t="0" r="r" b="b"/>
              <a:pathLst>
                <a:path w="64" h="501">
                  <a:moveTo>
                    <a:pt x="49" y="0"/>
                  </a:moveTo>
                  <a:cubicBezTo>
                    <a:pt x="48" y="11"/>
                    <a:pt x="48" y="11"/>
                    <a:pt x="48" y="11"/>
                  </a:cubicBezTo>
                  <a:cubicBezTo>
                    <a:pt x="0" y="483"/>
                    <a:pt x="0" y="483"/>
                    <a:pt x="0" y="483"/>
                  </a:cubicBezTo>
                  <a:cubicBezTo>
                    <a:pt x="11" y="501"/>
                    <a:pt x="11" y="501"/>
                    <a:pt x="11" y="501"/>
                  </a:cubicBezTo>
                  <a:cubicBezTo>
                    <a:pt x="11" y="501"/>
                    <a:pt x="64" y="22"/>
                    <a:pt x="64" y="7"/>
                  </a:cubicBezTo>
                  <a:cubicBezTo>
                    <a:pt x="64" y="7"/>
                    <a:pt x="64" y="7"/>
                    <a:pt x="64" y="7"/>
                  </a:cubicBezTo>
                  <a:cubicBezTo>
                    <a:pt x="64" y="4"/>
                    <a:pt x="57" y="3"/>
                    <a:pt x="49" y="0"/>
                  </a:cubicBezTo>
                </a:path>
              </a:pathLst>
            </a:custGeom>
            <a:solidFill>
              <a:srgbClr val="64AB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1" name="Freeform 103">
              <a:extLst>
                <a:ext uri="{FF2B5EF4-FFF2-40B4-BE49-F238E27FC236}">
                  <a16:creationId xmlns:a16="http://schemas.microsoft.com/office/drawing/2014/main" id="{CE98EB75-694F-4E2D-BEA1-0CDBF63C4F9F}"/>
                </a:ext>
              </a:extLst>
            </p:cNvPr>
            <p:cNvSpPr>
              <a:spLocks/>
            </p:cNvSpPr>
            <p:nvPr/>
          </p:nvSpPr>
          <p:spPr bwMode="auto">
            <a:xfrm>
              <a:off x="3094038" y="1762125"/>
              <a:ext cx="119063" cy="61913"/>
            </a:xfrm>
            <a:custGeom>
              <a:avLst/>
              <a:gdLst>
                <a:gd name="T0" fmla="*/ 75 w 75"/>
                <a:gd name="T1" fmla="*/ 6 h 39"/>
                <a:gd name="T2" fmla="*/ 71 w 75"/>
                <a:gd name="T3" fmla="*/ 39 h 39"/>
                <a:gd name="T4" fmla="*/ 0 w 75"/>
                <a:gd name="T5" fmla="*/ 35 h 39"/>
                <a:gd name="T6" fmla="*/ 4 w 75"/>
                <a:gd name="T7" fmla="*/ 3 h 39"/>
                <a:gd name="T8" fmla="*/ 75 w 75"/>
                <a:gd name="T9" fmla="*/ 6 h 39"/>
              </a:gdLst>
              <a:ahLst/>
              <a:cxnLst>
                <a:cxn ang="0">
                  <a:pos x="T0" y="T1"/>
                </a:cxn>
                <a:cxn ang="0">
                  <a:pos x="T2" y="T3"/>
                </a:cxn>
                <a:cxn ang="0">
                  <a:pos x="T4" y="T5"/>
                </a:cxn>
                <a:cxn ang="0">
                  <a:pos x="T6" y="T7"/>
                </a:cxn>
                <a:cxn ang="0">
                  <a:pos x="T8" y="T9"/>
                </a:cxn>
              </a:cxnLst>
              <a:rect l="0" t="0" r="r" b="b"/>
              <a:pathLst>
                <a:path w="75" h="39">
                  <a:moveTo>
                    <a:pt x="75" y="6"/>
                  </a:moveTo>
                  <a:cubicBezTo>
                    <a:pt x="74" y="16"/>
                    <a:pt x="72" y="27"/>
                    <a:pt x="71" y="39"/>
                  </a:cubicBezTo>
                  <a:cubicBezTo>
                    <a:pt x="55" y="37"/>
                    <a:pt x="21" y="33"/>
                    <a:pt x="0" y="35"/>
                  </a:cubicBezTo>
                  <a:cubicBezTo>
                    <a:pt x="2" y="23"/>
                    <a:pt x="3" y="12"/>
                    <a:pt x="4" y="3"/>
                  </a:cubicBezTo>
                  <a:cubicBezTo>
                    <a:pt x="21" y="1"/>
                    <a:pt x="52" y="0"/>
                    <a:pt x="75" y="6"/>
                  </a:cubicBezTo>
                  <a:close/>
                </a:path>
              </a:pathLst>
            </a:custGeom>
            <a:solidFill>
              <a:srgbClr val="4F8D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2" name="Freeform 104">
              <a:extLst>
                <a:ext uri="{FF2B5EF4-FFF2-40B4-BE49-F238E27FC236}">
                  <a16:creationId xmlns:a16="http://schemas.microsoft.com/office/drawing/2014/main" id="{A9C024F6-607C-49CA-A17B-D97F5D9A4C75}"/>
                </a:ext>
              </a:extLst>
            </p:cNvPr>
            <p:cNvSpPr>
              <a:spLocks/>
            </p:cNvSpPr>
            <p:nvPr/>
          </p:nvSpPr>
          <p:spPr bwMode="auto">
            <a:xfrm>
              <a:off x="3065463" y="2254250"/>
              <a:ext cx="111125" cy="66675"/>
            </a:xfrm>
            <a:custGeom>
              <a:avLst/>
              <a:gdLst>
                <a:gd name="T0" fmla="*/ 62 w 70"/>
                <a:gd name="T1" fmla="*/ 24 h 42"/>
                <a:gd name="T2" fmla="*/ 52 w 70"/>
                <a:gd name="T3" fmla="*/ 4 h 42"/>
                <a:gd name="T4" fmla="*/ 17 w 70"/>
                <a:gd name="T5" fmla="*/ 38 h 42"/>
                <a:gd name="T6" fmla="*/ 60 w 70"/>
                <a:gd name="T7" fmla="*/ 32 h 42"/>
                <a:gd name="T8" fmla="*/ 62 w 70"/>
                <a:gd name="T9" fmla="*/ 24 h 42"/>
              </a:gdLst>
              <a:ahLst/>
              <a:cxnLst>
                <a:cxn ang="0">
                  <a:pos x="T0" y="T1"/>
                </a:cxn>
                <a:cxn ang="0">
                  <a:pos x="T2" y="T3"/>
                </a:cxn>
                <a:cxn ang="0">
                  <a:pos x="T4" y="T5"/>
                </a:cxn>
                <a:cxn ang="0">
                  <a:pos x="T6" y="T7"/>
                </a:cxn>
                <a:cxn ang="0">
                  <a:pos x="T8" y="T9"/>
                </a:cxn>
              </a:cxnLst>
              <a:rect l="0" t="0" r="r" b="b"/>
              <a:pathLst>
                <a:path w="70" h="42">
                  <a:moveTo>
                    <a:pt x="62" y="24"/>
                  </a:moveTo>
                  <a:cubicBezTo>
                    <a:pt x="63" y="22"/>
                    <a:pt x="64" y="7"/>
                    <a:pt x="52" y="4"/>
                  </a:cubicBezTo>
                  <a:cubicBezTo>
                    <a:pt x="39" y="0"/>
                    <a:pt x="0" y="35"/>
                    <a:pt x="17" y="38"/>
                  </a:cubicBezTo>
                  <a:cubicBezTo>
                    <a:pt x="34" y="42"/>
                    <a:pt x="50" y="29"/>
                    <a:pt x="60" y="32"/>
                  </a:cubicBezTo>
                  <a:cubicBezTo>
                    <a:pt x="70" y="35"/>
                    <a:pt x="62" y="24"/>
                    <a:pt x="62" y="24"/>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3" name="Freeform 105">
              <a:extLst>
                <a:ext uri="{FF2B5EF4-FFF2-40B4-BE49-F238E27FC236}">
                  <a16:creationId xmlns:a16="http://schemas.microsoft.com/office/drawing/2014/main" id="{C6AC77BA-90E6-4145-AE63-4532D4EB6D21}"/>
                </a:ext>
              </a:extLst>
            </p:cNvPr>
            <p:cNvSpPr>
              <a:spLocks/>
            </p:cNvSpPr>
            <p:nvPr/>
          </p:nvSpPr>
          <p:spPr bwMode="auto">
            <a:xfrm>
              <a:off x="3148013" y="2112963"/>
              <a:ext cx="398463" cy="293688"/>
            </a:xfrm>
            <a:custGeom>
              <a:avLst/>
              <a:gdLst>
                <a:gd name="T0" fmla="*/ 193 w 251"/>
                <a:gd name="T1" fmla="*/ 0 h 185"/>
                <a:gd name="T2" fmla="*/ 106 w 251"/>
                <a:gd name="T3" fmla="*/ 119 h 185"/>
                <a:gd name="T4" fmla="*/ 12 w 251"/>
                <a:gd name="T5" fmla="*/ 100 h 185"/>
                <a:gd name="T6" fmla="*/ 3 w 251"/>
                <a:gd name="T7" fmla="*/ 124 h 185"/>
                <a:gd name="T8" fmla="*/ 168 w 251"/>
                <a:gd name="T9" fmla="*/ 144 h 185"/>
                <a:gd name="T10" fmla="*/ 244 w 251"/>
                <a:gd name="T11" fmla="*/ 64 h 185"/>
                <a:gd name="T12" fmla="*/ 193 w 251"/>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251" h="185">
                  <a:moveTo>
                    <a:pt x="193" y="0"/>
                  </a:moveTo>
                  <a:cubicBezTo>
                    <a:pt x="193" y="0"/>
                    <a:pt x="192" y="120"/>
                    <a:pt x="106" y="119"/>
                  </a:cubicBezTo>
                  <a:cubicBezTo>
                    <a:pt x="21" y="118"/>
                    <a:pt x="12" y="100"/>
                    <a:pt x="12" y="100"/>
                  </a:cubicBezTo>
                  <a:cubicBezTo>
                    <a:pt x="12" y="100"/>
                    <a:pt x="0" y="114"/>
                    <a:pt x="3" y="124"/>
                  </a:cubicBezTo>
                  <a:cubicBezTo>
                    <a:pt x="3" y="124"/>
                    <a:pt x="85" y="185"/>
                    <a:pt x="168" y="144"/>
                  </a:cubicBezTo>
                  <a:cubicBezTo>
                    <a:pt x="251" y="103"/>
                    <a:pt x="244" y="64"/>
                    <a:pt x="244" y="64"/>
                  </a:cubicBezTo>
                  <a:lnTo>
                    <a:pt x="193"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4" name="Freeform 106">
              <a:extLst>
                <a:ext uri="{FF2B5EF4-FFF2-40B4-BE49-F238E27FC236}">
                  <a16:creationId xmlns:a16="http://schemas.microsoft.com/office/drawing/2014/main" id="{6132A710-1916-4E6B-A74D-79D5BB5F26DF}"/>
                </a:ext>
              </a:extLst>
            </p:cNvPr>
            <p:cNvSpPr>
              <a:spLocks/>
            </p:cNvSpPr>
            <p:nvPr/>
          </p:nvSpPr>
          <p:spPr bwMode="auto">
            <a:xfrm>
              <a:off x="7881938" y="4764088"/>
              <a:ext cx="1927225" cy="446088"/>
            </a:xfrm>
            <a:custGeom>
              <a:avLst/>
              <a:gdLst>
                <a:gd name="T0" fmla="*/ 1158 w 1214"/>
                <a:gd name="T1" fmla="*/ 191 h 282"/>
                <a:gd name="T2" fmla="*/ 1212 w 1214"/>
                <a:gd name="T3" fmla="*/ 23 h 282"/>
                <a:gd name="T4" fmla="*/ 771 w 1214"/>
                <a:gd name="T5" fmla="*/ 0 h 282"/>
                <a:gd name="T6" fmla="*/ 94 w 1214"/>
                <a:gd name="T7" fmla="*/ 231 h 282"/>
                <a:gd name="T8" fmla="*/ 0 w 1214"/>
                <a:gd name="T9" fmla="*/ 273 h 282"/>
                <a:gd name="T10" fmla="*/ 397 w 1214"/>
                <a:gd name="T11" fmla="*/ 282 h 282"/>
                <a:gd name="T12" fmla="*/ 872 w 1214"/>
                <a:gd name="T13" fmla="*/ 264 h 282"/>
                <a:gd name="T14" fmla="*/ 1158 w 1214"/>
                <a:gd name="T15" fmla="*/ 191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4" h="282">
                  <a:moveTo>
                    <a:pt x="1158" y="191"/>
                  </a:moveTo>
                  <a:cubicBezTo>
                    <a:pt x="1164" y="167"/>
                    <a:pt x="1211" y="35"/>
                    <a:pt x="1212" y="23"/>
                  </a:cubicBezTo>
                  <a:cubicBezTo>
                    <a:pt x="1214" y="10"/>
                    <a:pt x="771" y="0"/>
                    <a:pt x="771" y="0"/>
                  </a:cubicBezTo>
                  <a:cubicBezTo>
                    <a:pt x="94" y="231"/>
                    <a:pt x="94" y="231"/>
                    <a:pt x="94" y="231"/>
                  </a:cubicBezTo>
                  <a:cubicBezTo>
                    <a:pt x="0" y="273"/>
                    <a:pt x="0" y="273"/>
                    <a:pt x="0" y="273"/>
                  </a:cubicBezTo>
                  <a:cubicBezTo>
                    <a:pt x="397" y="282"/>
                    <a:pt x="397" y="282"/>
                    <a:pt x="397" y="282"/>
                  </a:cubicBezTo>
                  <a:cubicBezTo>
                    <a:pt x="397" y="282"/>
                    <a:pt x="854" y="263"/>
                    <a:pt x="872" y="264"/>
                  </a:cubicBezTo>
                  <a:cubicBezTo>
                    <a:pt x="889" y="265"/>
                    <a:pt x="1158" y="191"/>
                    <a:pt x="1158" y="191"/>
                  </a:cubicBezTo>
                </a:path>
              </a:pathLst>
            </a:custGeom>
            <a:solidFill>
              <a:srgbClr val="FFB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5" name="Freeform 107">
              <a:extLst>
                <a:ext uri="{FF2B5EF4-FFF2-40B4-BE49-F238E27FC236}">
                  <a16:creationId xmlns:a16="http://schemas.microsoft.com/office/drawing/2014/main" id="{A815D7B6-AB60-4DE4-93B2-473807890A46}"/>
                </a:ext>
              </a:extLst>
            </p:cNvPr>
            <p:cNvSpPr>
              <a:spLocks/>
            </p:cNvSpPr>
            <p:nvPr/>
          </p:nvSpPr>
          <p:spPr bwMode="auto">
            <a:xfrm>
              <a:off x="7881938" y="4800600"/>
              <a:ext cx="1924050" cy="409575"/>
            </a:xfrm>
            <a:custGeom>
              <a:avLst/>
              <a:gdLst>
                <a:gd name="T0" fmla="*/ 1212 w 1212"/>
                <a:gd name="T1" fmla="*/ 0 h 259"/>
                <a:gd name="T2" fmla="*/ 1212 w 1212"/>
                <a:gd name="T3" fmla="*/ 0 h 259"/>
                <a:gd name="T4" fmla="*/ 0 w 1212"/>
                <a:gd name="T5" fmla="*/ 250 h 259"/>
                <a:gd name="T6" fmla="*/ 0 w 1212"/>
                <a:gd name="T7" fmla="*/ 250 h 259"/>
                <a:gd name="T8" fmla="*/ 397 w 1212"/>
                <a:gd name="T9" fmla="*/ 259 h 259"/>
                <a:gd name="T10" fmla="*/ 870 w 1212"/>
                <a:gd name="T11" fmla="*/ 241 h 259"/>
                <a:gd name="T12" fmla="*/ 872 w 1212"/>
                <a:gd name="T13" fmla="*/ 241 h 259"/>
                <a:gd name="T14" fmla="*/ 872 w 1212"/>
                <a:gd name="T15" fmla="*/ 241 h 259"/>
                <a:gd name="T16" fmla="*/ 1158 w 1212"/>
                <a:gd name="T17" fmla="*/ 168 h 259"/>
                <a:gd name="T18" fmla="*/ 1212 w 1212"/>
                <a:gd name="T19" fmla="*/ 0 h 259"/>
                <a:gd name="T20" fmla="*/ 1212 w 1212"/>
                <a:gd name="T21"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2" h="259">
                  <a:moveTo>
                    <a:pt x="1212" y="0"/>
                  </a:moveTo>
                  <a:cubicBezTo>
                    <a:pt x="1212" y="0"/>
                    <a:pt x="1212" y="0"/>
                    <a:pt x="1212" y="0"/>
                  </a:cubicBezTo>
                  <a:cubicBezTo>
                    <a:pt x="1195" y="8"/>
                    <a:pt x="61" y="243"/>
                    <a:pt x="0" y="250"/>
                  </a:cubicBezTo>
                  <a:cubicBezTo>
                    <a:pt x="0" y="250"/>
                    <a:pt x="0" y="250"/>
                    <a:pt x="0" y="250"/>
                  </a:cubicBezTo>
                  <a:cubicBezTo>
                    <a:pt x="397" y="259"/>
                    <a:pt x="397" y="259"/>
                    <a:pt x="397" y="259"/>
                  </a:cubicBezTo>
                  <a:cubicBezTo>
                    <a:pt x="397" y="259"/>
                    <a:pt x="837" y="241"/>
                    <a:pt x="870" y="241"/>
                  </a:cubicBezTo>
                  <a:cubicBezTo>
                    <a:pt x="871" y="241"/>
                    <a:pt x="871" y="241"/>
                    <a:pt x="872" y="241"/>
                  </a:cubicBezTo>
                  <a:cubicBezTo>
                    <a:pt x="872" y="241"/>
                    <a:pt x="872" y="241"/>
                    <a:pt x="872" y="241"/>
                  </a:cubicBezTo>
                  <a:cubicBezTo>
                    <a:pt x="892" y="241"/>
                    <a:pt x="1158" y="168"/>
                    <a:pt x="1158" y="168"/>
                  </a:cubicBezTo>
                  <a:cubicBezTo>
                    <a:pt x="1164" y="144"/>
                    <a:pt x="1211" y="12"/>
                    <a:pt x="1212" y="0"/>
                  </a:cubicBezTo>
                  <a:cubicBezTo>
                    <a:pt x="1212" y="0"/>
                    <a:pt x="1212" y="0"/>
                    <a:pt x="1212"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6" name="Freeform 108">
              <a:extLst>
                <a:ext uri="{FF2B5EF4-FFF2-40B4-BE49-F238E27FC236}">
                  <a16:creationId xmlns:a16="http://schemas.microsoft.com/office/drawing/2014/main" id="{DBABC86F-3E38-48CC-B67F-B41B3B5A77FC}"/>
                </a:ext>
              </a:extLst>
            </p:cNvPr>
            <p:cNvSpPr>
              <a:spLocks/>
            </p:cNvSpPr>
            <p:nvPr/>
          </p:nvSpPr>
          <p:spPr bwMode="auto">
            <a:xfrm>
              <a:off x="7834313" y="4206875"/>
              <a:ext cx="1990725" cy="995363"/>
            </a:xfrm>
            <a:custGeom>
              <a:avLst/>
              <a:gdLst>
                <a:gd name="T0" fmla="*/ 1242 w 1254"/>
                <a:gd name="T1" fmla="*/ 374 h 628"/>
                <a:gd name="T2" fmla="*/ 1160 w 1254"/>
                <a:gd name="T3" fmla="*/ 3 h 628"/>
                <a:gd name="T4" fmla="*/ 564 w 1254"/>
                <a:gd name="T5" fmla="*/ 314 h 628"/>
                <a:gd name="T6" fmla="*/ 30 w 1254"/>
                <a:gd name="T7" fmla="*/ 624 h 628"/>
                <a:gd name="T8" fmla="*/ 1242 w 1254"/>
                <a:gd name="T9" fmla="*/ 374 h 628"/>
              </a:gdLst>
              <a:ahLst/>
              <a:cxnLst>
                <a:cxn ang="0">
                  <a:pos x="T0" y="T1"/>
                </a:cxn>
                <a:cxn ang="0">
                  <a:pos x="T2" y="T3"/>
                </a:cxn>
                <a:cxn ang="0">
                  <a:pos x="T4" y="T5"/>
                </a:cxn>
                <a:cxn ang="0">
                  <a:pos x="T6" y="T7"/>
                </a:cxn>
                <a:cxn ang="0">
                  <a:pos x="T8" y="T9"/>
                </a:cxn>
              </a:cxnLst>
              <a:rect l="0" t="0" r="r" b="b"/>
              <a:pathLst>
                <a:path w="1254" h="628">
                  <a:moveTo>
                    <a:pt x="1242" y="374"/>
                  </a:moveTo>
                  <a:cubicBezTo>
                    <a:pt x="1254" y="369"/>
                    <a:pt x="1187" y="7"/>
                    <a:pt x="1160" y="3"/>
                  </a:cubicBezTo>
                  <a:cubicBezTo>
                    <a:pt x="1146" y="0"/>
                    <a:pt x="850" y="157"/>
                    <a:pt x="564" y="314"/>
                  </a:cubicBezTo>
                  <a:cubicBezTo>
                    <a:pt x="277" y="471"/>
                    <a:pt x="0" y="628"/>
                    <a:pt x="30" y="624"/>
                  </a:cubicBezTo>
                  <a:cubicBezTo>
                    <a:pt x="91" y="617"/>
                    <a:pt x="1225" y="382"/>
                    <a:pt x="1242" y="374"/>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7" name="Freeform 109">
              <a:extLst>
                <a:ext uri="{FF2B5EF4-FFF2-40B4-BE49-F238E27FC236}">
                  <a16:creationId xmlns:a16="http://schemas.microsoft.com/office/drawing/2014/main" id="{4DDB41F0-D1B5-47A4-81AC-BBEFE28F13A3}"/>
                </a:ext>
              </a:extLst>
            </p:cNvPr>
            <p:cNvSpPr>
              <a:spLocks/>
            </p:cNvSpPr>
            <p:nvPr/>
          </p:nvSpPr>
          <p:spPr bwMode="auto">
            <a:xfrm>
              <a:off x="9048750" y="4479925"/>
              <a:ext cx="182563" cy="249238"/>
            </a:xfrm>
            <a:custGeom>
              <a:avLst/>
              <a:gdLst>
                <a:gd name="T0" fmla="*/ 29 w 115"/>
                <a:gd name="T1" fmla="*/ 63 h 157"/>
                <a:gd name="T2" fmla="*/ 32 w 115"/>
                <a:gd name="T3" fmla="*/ 104 h 157"/>
                <a:gd name="T4" fmla="*/ 0 w 115"/>
                <a:gd name="T5" fmla="*/ 122 h 157"/>
                <a:gd name="T6" fmla="*/ 33 w 115"/>
                <a:gd name="T7" fmla="*/ 157 h 157"/>
                <a:gd name="T8" fmla="*/ 94 w 115"/>
                <a:gd name="T9" fmla="*/ 152 h 157"/>
                <a:gd name="T10" fmla="*/ 115 w 115"/>
                <a:gd name="T11" fmla="*/ 121 h 157"/>
                <a:gd name="T12" fmla="*/ 103 w 115"/>
                <a:gd name="T13" fmla="*/ 112 h 157"/>
                <a:gd name="T14" fmla="*/ 75 w 115"/>
                <a:gd name="T15" fmla="*/ 59 h 157"/>
                <a:gd name="T16" fmla="*/ 29 w 115"/>
                <a:gd name="T17" fmla="*/ 6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57">
                  <a:moveTo>
                    <a:pt x="29" y="63"/>
                  </a:moveTo>
                  <a:cubicBezTo>
                    <a:pt x="30" y="70"/>
                    <a:pt x="37" y="94"/>
                    <a:pt x="32" y="104"/>
                  </a:cubicBezTo>
                  <a:cubicBezTo>
                    <a:pt x="27" y="114"/>
                    <a:pt x="0" y="122"/>
                    <a:pt x="0" y="122"/>
                  </a:cubicBezTo>
                  <a:cubicBezTo>
                    <a:pt x="33" y="157"/>
                    <a:pt x="33" y="157"/>
                    <a:pt x="33" y="157"/>
                  </a:cubicBezTo>
                  <a:cubicBezTo>
                    <a:pt x="94" y="152"/>
                    <a:pt x="94" y="152"/>
                    <a:pt x="94" y="152"/>
                  </a:cubicBezTo>
                  <a:cubicBezTo>
                    <a:pt x="115" y="121"/>
                    <a:pt x="115" y="121"/>
                    <a:pt x="115" y="121"/>
                  </a:cubicBezTo>
                  <a:cubicBezTo>
                    <a:pt x="103" y="112"/>
                    <a:pt x="103" y="112"/>
                    <a:pt x="103" y="112"/>
                  </a:cubicBezTo>
                  <a:cubicBezTo>
                    <a:pt x="103" y="112"/>
                    <a:pt x="73" y="118"/>
                    <a:pt x="75" y="59"/>
                  </a:cubicBezTo>
                  <a:cubicBezTo>
                    <a:pt x="77" y="0"/>
                    <a:pt x="29" y="63"/>
                    <a:pt x="29" y="63"/>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8" name="Freeform 110">
              <a:extLst>
                <a:ext uri="{FF2B5EF4-FFF2-40B4-BE49-F238E27FC236}">
                  <a16:creationId xmlns:a16="http://schemas.microsoft.com/office/drawing/2014/main" id="{A37F0EB4-AE35-4EDA-A2A1-0609A0771328}"/>
                </a:ext>
              </a:extLst>
            </p:cNvPr>
            <p:cNvSpPr>
              <a:spLocks/>
            </p:cNvSpPr>
            <p:nvPr/>
          </p:nvSpPr>
          <p:spPr bwMode="auto">
            <a:xfrm>
              <a:off x="8788400" y="4652963"/>
              <a:ext cx="627063" cy="382588"/>
            </a:xfrm>
            <a:custGeom>
              <a:avLst/>
              <a:gdLst>
                <a:gd name="T0" fmla="*/ 176 w 395"/>
                <a:gd name="T1" fmla="*/ 5 h 241"/>
                <a:gd name="T2" fmla="*/ 85 w 395"/>
                <a:gd name="T3" fmla="*/ 66 h 241"/>
                <a:gd name="T4" fmla="*/ 149 w 395"/>
                <a:gd name="T5" fmla="*/ 159 h 241"/>
                <a:gd name="T6" fmla="*/ 158 w 395"/>
                <a:gd name="T7" fmla="*/ 139 h 241"/>
                <a:gd name="T8" fmla="*/ 159 w 395"/>
                <a:gd name="T9" fmla="*/ 113 h 241"/>
                <a:gd name="T10" fmla="*/ 278 w 395"/>
                <a:gd name="T11" fmla="*/ 128 h 241"/>
                <a:gd name="T12" fmla="*/ 314 w 395"/>
                <a:gd name="T13" fmla="*/ 158 h 241"/>
                <a:gd name="T14" fmla="*/ 331 w 395"/>
                <a:gd name="T15" fmla="*/ 156 h 241"/>
                <a:gd name="T16" fmla="*/ 391 w 395"/>
                <a:gd name="T17" fmla="*/ 104 h 241"/>
                <a:gd name="T18" fmla="*/ 267 w 395"/>
                <a:gd name="T19" fmla="*/ 0 h 241"/>
                <a:gd name="T20" fmla="*/ 219 w 395"/>
                <a:gd name="T21" fmla="*/ 12 h 241"/>
                <a:gd name="T22" fmla="*/ 176 w 395"/>
                <a:gd name="T23" fmla="*/ 5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5" h="241">
                  <a:moveTo>
                    <a:pt x="176" y="5"/>
                  </a:moveTo>
                  <a:cubicBezTo>
                    <a:pt x="176" y="5"/>
                    <a:pt x="129" y="20"/>
                    <a:pt x="85" y="66"/>
                  </a:cubicBezTo>
                  <a:cubicBezTo>
                    <a:pt x="42" y="112"/>
                    <a:pt x="0" y="241"/>
                    <a:pt x="149" y="159"/>
                  </a:cubicBezTo>
                  <a:cubicBezTo>
                    <a:pt x="158" y="139"/>
                    <a:pt x="158" y="139"/>
                    <a:pt x="158" y="139"/>
                  </a:cubicBezTo>
                  <a:cubicBezTo>
                    <a:pt x="159" y="113"/>
                    <a:pt x="159" y="113"/>
                    <a:pt x="159" y="113"/>
                  </a:cubicBezTo>
                  <a:cubicBezTo>
                    <a:pt x="278" y="128"/>
                    <a:pt x="278" y="128"/>
                    <a:pt x="278" y="128"/>
                  </a:cubicBezTo>
                  <a:cubicBezTo>
                    <a:pt x="314" y="158"/>
                    <a:pt x="314" y="158"/>
                    <a:pt x="314" y="158"/>
                  </a:cubicBezTo>
                  <a:cubicBezTo>
                    <a:pt x="331" y="156"/>
                    <a:pt x="331" y="156"/>
                    <a:pt x="331" y="156"/>
                  </a:cubicBezTo>
                  <a:cubicBezTo>
                    <a:pt x="331" y="156"/>
                    <a:pt x="387" y="140"/>
                    <a:pt x="391" y="104"/>
                  </a:cubicBezTo>
                  <a:cubicBezTo>
                    <a:pt x="395" y="68"/>
                    <a:pt x="286" y="3"/>
                    <a:pt x="267" y="0"/>
                  </a:cubicBezTo>
                  <a:cubicBezTo>
                    <a:pt x="267" y="0"/>
                    <a:pt x="250" y="8"/>
                    <a:pt x="219" y="12"/>
                  </a:cubicBezTo>
                  <a:cubicBezTo>
                    <a:pt x="188" y="15"/>
                    <a:pt x="176" y="5"/>
                    <a:pt x="176" y="5"/>
                  </a:cubicBezTo>
                  <a:close/>
                </a:path>
              </a:pathLst>
            </a:custGeom>
            <a:solidFill>
              <a:srgbClr val="78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9" name="Freeform 111">
              <a:extLst>
                <a:ext uri="{FF2B5EF4-FFF2-40B4-BE49-F238E27FC236}">
                  <a16:creationId xmlns:a16="http://schemas.microsoft.com/office/drawing/2014/main" id="{557B6786-F175-4BB4-9024-4311DB3800BF}"/>
                </a:ext>
              </a:extLst>
            </p:cNvPr>
            <p:cNvSpPr>
              <a:spLocks/>
            </p:cNvSpPr>
            <p:nvPr/>
          </p:nvSpPr>
          <p:spPr bwMode="auto">
            <a:xfrm>
              <a:off x="9007475" y="4854575"/>
              <a:ext cx="276225" cy="187325"/>
            </a:xfrm>
            <a:custGeom>
              <a:avLst/>
              <a:gdLst>
                <a:gd name="T0" fmla="*/ 166 w 174"/>
                <a:gd name="T1" fmla="*/ 40 h 118"/>
                <a:gd name="T2" fmla="*/ 174 w 174"/>
                <a:gd name="T3" fmla="*/ 76 h 118"/>
                <a:gd name="T4" fmla="*/ 111 w 174"/>
                <a:gd name="T5" fmla="*/ 116 h 118"/>
                <a:gd name="T6" fmla="*/ 50 w 174"/>
                <a:gd name="T7" fmla="*/ 118 h 118"/>
                <a:gd name="T8" fmla="*/ 0 w 174"/>
                <a:gd name="T9" fmla="*/ 99 h 118"/>
                <a:gd name="T10" fmla="*/ 22 w 174"/>
                <a:gd name="T11" fmla="*/ 38 h 118"/>
                <a:gd name="T12" fmla="*/ 166 w 174"/>
                <a:gd name="T13" fmla="*/ 40 h 118"/>
              </a:gdLst>
              <a:ahLst/>
              <a:cxnLst>
                <a:cxn ang="0">
                  <a:pos x="T0" y="T1"/>
                </a:cxn>
                <a:cxn ang="0">
                  <a:pos x="T2" y="T3"/>
                </a:cxn>
                <a:cxn ang="0">
                  <a:pos x="T4" y="T5"/>
                </a:cxn>
                <a:cxn ang="0">
                  <a:pos x="T6" y="T7"/>
                </a:cxn>
                <a:cxn ang="0">
                  <a:pos x="T8" y="T9"/>
                </a:cxn>
                <a:cxn ang="0">
                  <a:pos x="T10" y="T11"/>
                </a:cxn>
                <a:cxn ang="0">
                  <a:pos x="T12" y="T13"/>
                </a:cxn>
              </a:cxnLst>
              <a:rect l="0" t="0" r="r" b="b"/>
              <a:pathLst>
                <a:path w="174" h="118">
                  <a:moveTo>
                    <a:pt x="166" y="40"/>
                  </a:moveTo>
                  <a:cubicBezTo>
                    <a:pt x="174" y="76"/>
                    <a:pt x="174" y="76"/>
                    <a:pt x="174" y="76"/>
                  </a:cubicBezTo>
                  <a:cubicBezTo>
                    <a:pt x="111" y="116"/>
                    <a:pt x="111" y="116"/>
                    <a:pt x="111" y="116"/>
                  </a:cubicBezTo>
                  <a:cubicBezTo>
                    <a:pt x="50" y="118"/>
                    <a:pt x="50" y="118"/>
                    <a:pt x="50" y="118"/>
                  </a:cubicBezTo>
                  <a:cubicBezTo>
                    <a:pt x="0" y="99"/>
                    <a:pt x="0" y="99"/>
                    <a:pt x="0" y="99"/>
                  </a:cubicBezTo>
                  <a:cubicBezTo>
                    <a:pt x="0" y="99"/>
                    <a:pt x="17" y="75"/>
                    <a:pt x="22" y="38"/>
                  </a:cubicBezTo>
                  <a:cubicBezTo>
                    <a:pt x="26" y="0"/>
                    <a:pt x="166" y="40"/>
                    <a:pt x="166" y="40"/>
                  </a:cubicBezTo>
                  <a:close/>
                </a:path>
              </a:pathLst>
            </a:custGeom>
            <a:solidFill>
              <a:srgbClr val="78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0" name="Freeform 112">
              <a:extLst>
                <a:ext uri="{FF2B5EF4-FFF2-40B4-BE49-F238E27FC236}">
                  <a16:creationId xmlns:a16="http://schemas.microsoft.com/office/drawing/2014/main" id="{42BCCE18-A01A-48C6-B055-79AF3294D8A9}"/>
                </a:ext>
              </a:extLst>
            </p:cNvPr>
            <p:cNvSpPr>
              <a:spLocks noEditPoints="1"/>
            </p:cNvSpPr>
            <p:nvPr/>
          </p:nvSpPr>
          <p:spPr bwMode="auto">
            <a:xfrm>
              <a:off x="9096375" y="4572000"/>
              <a:ext cx="76200" cy="47625"/>
            </a:xfrm>
            <a:custGeom>
              <a:avLst/>
              <a:gdLst>
                <a:gd name="T0" fmla="*/ 0 w 48"/>
                <a:gd name="T1" fmla="*/ 13 h 30"/>
                <a:gd name="T2" fmla="*/ 3 w 48"/>
                <a:gd name="T3" fmla="*/ 28 h 30"/>
                <a:gd name="T4" fmla="*/ 3 w 48"/>
                <a:gd name="T5" fmla="*/ 28 h 30"/>
                <a:gd name="T6" fmla="*/ 0 w 48"/>
                <a:gd name="T7" fmla="*/ 13 h 30"/>
                <a:gd name="T8" fmla="*/ 45 w 48"/>
                <a:gd name="T9" fmla="*/ 1 h 30"/>
                <a:gd name="T10" fmla="*/ 48 w 48"/>
                <a:gd name="T11" fmla="*/ 30 h 30"/>
                <a:gd name="T12" fmla="*/ 48 w 48"/>
                <a:gd name="T13" fmla="*/ 30 h 30"/>
                <a:gd name="T14" fmla="*/ 45 w 48"/>
                <a:gd name="T15" fmla="*/ 1 h 30"/>
                <a:gd name="T16" fmla="*/ 45 w 48"/>
                <a:gd name="T17" fmla="*/ 1 h 30"/>
                <a:gd name="T18" fmla="*/ 45 w 48"/>
                <a:gd name="T19" fmla="*/ 1 h 30"/>
                <a:gd name="T20" fmla="*/ 45 w 48"/>
                <a:gd name="T21" fmla="*/ 1 h 30"/>
                <a:gd name="T22" fmla="*/ 45 w 48"/>
                <a:gd name="T23" fmla="*/ 0 h 30"/>
                <a:gd name="T24" fmla="*/ 45 w 48"/>
                <a:gd name="T25" fmla="*/ 1 h 30"/>
                <a:gd name="T26" fmla="*/ 45 w 48"/>
                <a:gd name="T27" fmla="*/ 0 h 30"/>
                <a:gd name="T28" fmla="*/ 45 w 48"/>
                <a:gd name="T29" fmla="*/ 0 h 30"/>
                <a:gd name="T30" fmla="*/ 45 w 48"/>
                <a:gd name="T31" fmla="*/ 0 h 30"/>
                <a:gd name="T32" fmla="*/ 45 w 48"/>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30">
                  <a:moveTo>
                    <a:pt x="0" y="13"/>
                  </a:moveTo>
                  <a:cubicBezTo>
                    <a:pt x="1" y="17"/>
                    <a:pt x="2" y="23"/>
                    <a:pt x="3" y="28"/>
                  </a:cubicBezTo>
                  <a:cubicBezTo>
                    <a:pt x="3" y="28"/>
                    <a:pt x="3" y="28"/>
                    <a:pt x="3" y="28"/>
                  </a:cubicBezTo>
                  <a:cubicBezTo>
                    <a:pt x="2" y="23"/>
                    <a:pt x="1" y="17"/>
                    <a:pt x="0" y="13"/>
                  </a:cubicBezTo>
                  <a:moveTo>
                    <a:pt x="45" y="1"/>
                  </a:moveTo>
                  <a:cubicBezTo>
                    <a:pt x="45" y="13"/>
                    <a:pt x="46" y="22"/>
                    <a:pt x="48" y="30"/>
                  </a:cubicBezTo>
                  <a:cubicBezTo>
                    <a:pt x="48" y="30"/>
                    <a:pt x="48" y="30"/>
                    <a:pt x="48" y="30"/>
                  </a:cubicBezTo>
                  <a:cubicBezTo>
                    <a:pt x="46" y="22"/>
                    <a:pt x="45" y="13"/>
                    <a:pt x="45" y="1"/>
                  </a:cubicBezTo>
                  <a:moveTo>
                    <a:pt x="45" y="1"/>
                  </a:moveTo>
                  <a:cubicBezTo>
                    <a:pt x="45" y="1"/>
                    <a:pt x="45" y="1"/>
                    <a:pt x="45" y="1"/>
                  </a:cubicBezTo>
                  <a:cubicBezTo>
                    <a:pt x="45" y="1"/>
                    <a:pt x="45" y="1"/>
                    <a:pt x="45" y="1"/>
                  </a:cubicBezTo>
                  <a:moveTo>
                    <a:pt x="45" y="0"/>
                  </a:moveTo>
                  <a:cubicBezTo>
                    <a:pt x="45" y="0"/>
                    <a:pt x="45" y="1"/>
                    <a:pt x="45" y="1"/>
                  </a:cubicBezTo>
                  <a:cubicBezTo>
                    <a:pt x="45" y="1"/>
                    <a:pt x="45" y="0"/>
                    <a:pt x="45" y="0"/>
                  </a:cubicBezTo>
                  <a:moveTo>
                    <a:pt x="45" y="0"/>
                  </a:moveTo>
                  <a:cubicBezTo>
                    <a:pt x="45" y="0"/>
                    <a:pt x="45" y="0"/>
                    <a:pt x="45" y="0"/>
                  </a:cubicBezTo>
                  <a:cubicBezTo>
                    <a:pt x="45" y="0"/>
                    <a:pt x="45" y="0"/>
                    <a:pt x="45" y="0"/>
                  </a:cubicBezTo>
                </a:path>
              </a:pathLst>
            </a:custGeom>
            <a:solidFill>
              <a:srgbClr val="F79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1" name="Freeform 113">
              <a:extLst>
                <a:ext uri="{FF2B5EF4-FFF2-40B4-BE49-F238E27FC236}">
                  <a16:creationId xmlns:a16="http://schemas.microsoft.com/office/drawing/2014/main" id="{BF573918-4516-423A-8B8C-9C26B8F22335}"/>
                </a:ext>
              </a:extLst>
            </p:cNvPr>
            <p:cNvSpPr>
              <a:spLocks/>
            </p:cNvSpPr>
            <p:nvPr/>
          </p:nvSpPr>
          <p:spPr bwMode="auto">
            <a:xfrm>
              <a:off x="9096375" y="4559300"/>
              <a:ext cx="76200" cy="61913"/>
            </a:xfrm>
            <a:custGeom>
              <a:avLst/>
              <a:gdLst>
                <a:gd name="T0" fmla="*/ 45 w 48"/>
                <a:gd name="T1" fmla="*/ 0 h 39"/>
                <a:gd name="T2" fmla="*/ 4 w 48"/>
                <a:gd name="T3" fmla="*/ 12 h 39"/>
                <a:gd name="T4" fmla="*/ 0 w 48"/>
                <a:gd name="T5" fmla="*/ 17 h 39"/>
                <a:gd name="T6" fmla="*/ 0 w 48"/>
                <a:gd name="T7" fmla="*/ 21 h 39"/>
                <a:gd name="T8" fmla="*/ 3 w 48"/>
                <a:gd name="T9" fmla="*/ 36 h 39"/>
                <a:gd name="T10" fmla="*/ 28 w 48"/>
                <a:gd name="T11" fmla="*/ 39 h 39"/>
                <a:gd name="T12" fmla="*/ 48 w 48"/>
                <a:gd name="T13" fmla="*/ 38 h 39"/>
                <a:gd name="T14" fmla="*/ 45 w 48"/>
                <a:gd name="T15" fmla="*/ 9 h 39"/>
                <a:gd name="T16" fmla="*/ 45 w 48"/>
                <a:gd name="T17" fmla="*/ 9 h 39"/>
                <a:gd name="T18" fmla="*/ 45 w 48"/>
                <a:gd name="T19" fmla="*/ 9 h 39"/>
                <a:gd name="T20" fmla="*/ 45 w 48"/>
                <a:gd name="T21" fmla="*/ 9 h 39"/>
                <a:gd name="T22" fmla="*/ 45 w 48"/>
                <a:gd name="T23" fmla="*/ 9 h 39"/>
                <a:gd name="T24" fmla="*/ 45 w 48"/>
                <a:gd name="T25" fmla="*/ 8 h 39"/>
                <a:gd name="T26" fmla="*/ 45 w 48"/>
                <a:gd name="T27" fmla="*/ 8 h 39"/>
                <a:gd name="T28" fmla="*/ 45 w 48"/>
                <a:gd name="T29" fmla="*/ 8 h 39"/>
                <a:gd name="T30" fmla="*/ 45 w 48"/>
                <a:gd name="T3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39">
                  <a:moveTo>
                    <a:pt x="45" y="0"/>
                  </a:moveTo>
                  <a:cubicBezTo>
                    <a:pt x="4" y="12"/>
                    <a:pt x="4" y="12"/>
                    <a:pt x="4" y="12"/>
                  </a:cubicBezTo>
                  <a:cubicBezTo>
                    <a:pt x="0" y="17"/>
                    <a:pt x="0" y="17"/>
                    <a:pt x="0" y="17"/>
                  </a:cubicBezTo>
                  <a:cubicBezTo>
                    <a:pt x="0" y="18"/>
                    <a:pt x="0" y="20"/>
                    <a:pt x="0" y="21"/>
                  </a:cubicBezTo>
                  <a:cubicBezTo>
                    <a:pt x="1" y="25"/>
                    <a:pt x="2" y="31"/>
                    <a:pt x="3" y="36"/>
                  </a:cubicBezTo>
                  <a:cubicBezTo>
                    <a:pt x="11" y="38"/>
                    <a:pt x="20" y="39"/>
                    <a:pt x="28" y="39"/>
                  </a:cubicBezTo>
                  <a:cubicBezTo>
                    <a:pt x="35" y="39"/>
                    <a:pt x="41" y="39"/>
                    <a:pt x="48" y="38"/>
                  </a:cubicBezTo>
                  <a:cubicBezTo>
                    <a:pt x="46" y="30"/>
                    <a:pt x="45" y="21"/>
                    <a:pt x="45" y="9"/>
                  </a:cubicBezTo>
                  <a:cubicBezTo>
                    <a:pt x="45" y="9"/>
                    <a:pt x="45" y="9"/>
                    <a:pt x="45" y="9"/>
                  </a:cubicBezTo>
                  <a:cubicBezTo>
                    <a:pt x="45" y="9"/>
                    <a:pt x="45" y="9"/>
                    <a:pt x="45" y="9"/>
                  </a:cubicBezTo>
                  <a:cubicBezTo>
                    <a:pt x="45" y="9"/>
                    <a:pt x="45" y="9"/>
                    <a:pt x="45" y="9"/>
                  </a:cubicBezTo>
                  <a:cubicBezTo>
                    <a:pt x="45" y="9"/>
                    <a:pt x="45" y="9"/>
                    <a:pt x="45" y="9"/>
                  </a:cubicBezTo>
                  <a:cubicBezTo>
                    <a:pt x="45" y="9"/>
                    <a:pt x="45" y="8"/>
                    <a:pt x="45" y="8"/>
                  </a:cubicBezTo>
                  <a:cubicBezTo>
                    <a:pt x="45" y="8"/>
                    <a:pt x="45" y="8"/>
                    <a:pt x="45" y="8"/>
                  </a:cubicBezTo>
                  <a:cubicBezTo>
                    <a:pt x="45" y="8"/>
                    <a:pt x="45" y="8"/>
                    <a:pt x="45" y="8"/>
                  </a:cubicBezTo>
                  <a:cubicBezTo>
                    <a:pt x="45" y="5"/>
                    <a:pt x="45" y="2"/>
                    <a:pt x="45"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2" name="Freeform 114">
              <a:extLst>
                <a:ext uri="{FF2B5EF4-FFF2-40B4-BE49-F238E27FC236}">
                  <a16:creationId xmlns:a16="http://schemas.microsoft.com/office/drawing/2014/main" id="{DC3612D6-E8BC-411A-B18D-99E683330D12}"/>
                </a:ext>
              </a:extLst>
            </p:cNvPr>
            <p:cNvSpPr>
              <a:spLocks/>
            </p:cNvSpPr>
            <p:nvPr/>
          </p:nvSpPr>
          <p:spPr bwMode="auto">
            <a:xfrm>
              <a:off x="9002713" y="4376738"/>
              <a:ext cx="223838" cy="200025"/>
            </a:xfrm>
            <a:custGeom>
              <a:avLst/>
              <a:gdLst>
                <a:gd name="T0" fmla="*/ 113 w 141"/>
                <a:gd name="T1" fmla="*/ 125 h 126"/>
                <a:gd name="T2" fmla="*/ 139 w 141"/>
                <a:gd name="T3" fmla="*/ 48 h 126"/>
                <a:gd name="T4" fmla="*/ 101 w 141"/>
                <a:gd name="T5" fmla="*/ 6 h 126"/>
                <a:gd name="T6" fmla="*/ 69 w 141"/>
                <a:gd name="T7" fmla="*/ 2 h 126"/>
                <a:gd name="T8" fmla="*/ 21 w 141"/>
                <a:gd name="T9" fmla="*/ 18 h 126"/>
                <a:gd name="T10" fmla="*/ 58 w 141"/>
                <a:gd name="T11" fmla="*/ 122 h 126"/>
                <a:gd name="T12" fmla="*/ 65 w 141"/>
                <a:gd name="T13" fmla="*/ 81 h 126"/>
                <a:gd name="T14" fmla="*/ 111 w 141"/>
                <a:gd name="T15" fmla="*/ 56 h 126"/>
                <a:gd name="T16" fmla="*/ 112 w 141"/>
                <a:gd name="T17" fmla="*/ 123 h 126"/>
                <a:gd name="T18" fmla="*/ 113 w 141"/>
                <a:gd name="T19" fmla="*/ 12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26">
                  <a:moveTo>
                    <a:pt x="113" y="125"/>
                  </a:moveTo>
                  <a:cubicBezTo>
                    <a:pt x="118" y="126"/>
                    <a:pt x="141" y="95"/>
                    <a:pt x="139" y="48"/>
                  </a:cubicBezTo>
                  <a:cubicBezTo>
                    <a:pt x="136" y="0"/>
                    <a:pt x="101" y="6"/>
                    <a:pt x="101" y="6"/>
                  </a:cubicBezTo>
                  <a:cubicBezTo>
                    <a:pt x="101" y="6"/>
                    <a:pt x="70" y="1"/>
                    <a:pt x="69" y="2"/>
                  </a:cubicBezTo>
                  <a:cubicBezTo>
                    <a:pt x="68" y="2"/>
                    <a:pt x="21" y="18"/>
                    <a:pt x="21" y="18"/>
                  </a:cubicBezTo>
                  <a:cubicBezTo>
                    <a:pt x="21" y="18"/>
                    <a:pt x="0" y="113"/>
                    <a:pt x="58" y="122"/>
                  </a:cubicBezTo>
                  <a:cubicBezTo>
                    <a:pt x="65" y="81"/>
                    <a:pt x="65" y="81"/>
                    <a:pt x="65" y="81"/>
                  </a:cubicBezTo>
                  <a:cubicBezTo>
                    <a:pt x="111" y="56"/>
                    <a:pt x="111" y="56"/>
                    <a:pt x="111" y="56"/>
                  </a:cubicBezTo>
                  <a:cubicBezTo>
                    <a:pt x="111" y="56"/>
                    <a:pt x="111" y="121"/>
                    <a:pt x="112" y="123"/>
                  </a:cubicBezTo>
                  <a:cubicBezTo>
                    <a:pt x="113" y="125"/>
                    <a:pt x="113" y="125"/>
                    <a:pt x="113" y="125"/>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3" name="Freeform 115">
              <a:extLst>
                <a:ext uri="{FF2B5EF4-FFF2-40B4-BE49-F238E27FC236}">
                  <a16:creationId xmlns:a16="http://schemas.microsoft.com/office/drawing/2014/main" id="{237187EB-D615-404A-8C86-DBD6AB9CBDDD}"/>
                </a:ext>
              </a:extLst>
            </p:cNvPr>
            <p:cNvSpPr>
              <a:spLocks/>
            </p:cNvSpPr>
            <p:nvPr/>
          </p:nvSpPr>
          <p:spPr bwMode="auto">
            <a:xfrm>
              <a:off x="9040813" y="4391025"/>
              <a:ext cx="179388" cy="225425"/>
            </a:xfrm>
            <a:custGeom>
              <a:avLst/>
              <a:gdLst>
                <a:gd name="T0" fmla="*/ 16 w 113"/>
                <a:gd name="T1" fmla="*/ 29 h 142"/>
                <a:gd name="T2" fmla="*/ 1 w 113"/>
                <a:gd name="T3" fmla="*/ 76 h 142"/>
                <a:gd name="T4" fmla="*/ 59 w 113"/>
                <a:gd name="T5" fmla="*/ 138 h 142"/>
                <a:gd name="T6" fmla="*/ 105 w 113"/>
                <a:gd name="T7" fmla="*/ 47 h 142"/>
                <a:gd name="T8" fmla="*/ 62 w 113"/>
                <a:gd name="T9" fmla="*/ 14 h 142"/>
                <a:gd name="T10" fmla="*/ 16 w 113"/>
                <a:gd name="T11" fmla="*/ 29 h 142"/>
              </a:gdLst>
              <a:ahLst/>
              <a:cxnLst>
                <a:cxn ang="0">
                  <a:pos x="T0" y="T1"/>
                </a:cxn>
                <a:cxn ang="0">
                  <a:pos x="T2" y="T3"/>
                </a:cxn>
                <a:cxn ang="0">
                  <a:pos x="T4" y="T5"/>
                </a:cxn>
                <a:cxn ang="0">
                  <a:pos x="T6" y="T7"/>
                </a:cxn>
                <a:cxn ang="0">
                  <a:pos x="T8" y="T9"/>
                </a:cxn>
                <a:cxn ang="0">
                  <a:pos x="T10" y="T11"/>
                </a:cxn>
              </a:cxnLst>
              <a:rect l="0" t="0" r="r" b="b"/>
              <a:pathLst>
                <a:path w="113" h="142">
                  <a:moveTo>
                    <a:pt x="16" y="29"/>
                  </a:moveTo>
                  <a:cubicBezTo>
                    <a:pt x="13" y="31"/>
                    <a:pt x="0" y="45"/>
                    <a:pt x="1" y="76"/>
                  </a:cubicBezTo>
                  <a:cubicBezTo>
                    <a:pt x="2" y="106"/>
                    <a:pt x="25" y="142"/>
                    <a:pt x="59" y="138"/>
                  </a:cubicBezTo>
                  <a:cubicBezTo>
                    <a:pt x="93" y="134"/>
                    <a:pt x="113" y="93"/>
                    <a:pt x="105" y="47"/>
                  </a:cubicBezTo>
                  <a:cubicBezTo>
                    <a:pt x="98" y="0"/>
                    <a:pt x="62" y="14"/>
                    <a:pt x="62" y="14"/>
                  </a:cubicBezTo>
                  <a:lnTo>
                    <a:pt x="16" y="29"/>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4" name="Freeform 116">
              <a:extLst>
                <a:ext uri="{FF2B5EF4-FFF2-40B4-BE49-F238E27FC236}">
                  <a16:creationId xmlns:a16="http://schemas.microsoft.com/office/drawing/2014/main" id="{24505B96-26C1-4850-BB22-4FFF0052FC8F}"/>
                </a:ext>
              </a:extLst>
            </p:cNvPr>
            <p:cNvSpPr>
              <a:spLocks/>
            </p:cNvSpPr>
            <p:nvPr/>
          </p:nvSpPr>
          <p:spPr bwMode="auto">
            <a:xfrm>
              <a:off x="9180513" y="4500563"/>
              <a:ext cx="58738" cy="53975"/>
            </a:xfrm>
            <a:custGeom>
              <a:avLst/>
              <a:gdLst>
                <a:gd name="T0" fmla="*/ 13 w 37"/>
                <a:gd name="T1" fmla="*/ 2 h 34"/>
                <a:gd name="T2" fmla="*/ 14 w 37"/>
                <a:gd name="T3" fmla="*/ 2 h 34"/>
                <a:gd name="T4" fmla="*/ 29 w 37"/>
                <a:gd name="T5" fmla="*/ 1 h 34"/>
                <a:gd name="T6" fmla="*/ 12 w 37"/>
                <a:gd name="T7" fmla="*/ 23 h 34"/>
                <a:gd name="T8" fmla="*/ 13 w 37"/>
                <a:gd name="T9" fmla="*/ 2 h 34"/>
              </a:gdLst>
              <a:ahLst/>
              <a:cxnLst>
                <a:cxn ang="0">
                  <a:pos x="T0" y="T1"/>
                </a:cxn>
                <a:cxn ang="0">
                  <a:pos x="T2" y="T3"/>
                </a:cxn>
                <a:cxn ang="0">
                  <a:pos x="T4" y="T5"/>
                </a:cxn>
                <a:cxn ang="0">
                  <a:pos x="T6" y="T7"/>
                </a:cxn>
                <a:cxn ang="0">
                  <a:pos x="T8" y="T9"/>
                </a:cxn>
              </a:cxnLst>
              <a:rect l="0" t="0" r="r" b="b"/>
              <a:pathLst>
                <a:path w="37" h="34">
                  <a:moveTo>
                    <a:pt x="13" y="2"/>
                  </a:moveTo>
                  <a:cubicBezTo>
                    <a:pt x="13" y="2"/>
                    <a:pt x="13" y="2"/>
                    <a:pt x="14" y="2"/>
                  </a:cubicBezTo>
                  <a:cubicBezTo>
                    <a:pt x="17" y="1"/>
                    <a:pt x="23" y="0"/>
                    <a:pt x="29" y="1"/>
                  </a:cubicBezTo>
                  <a:cubicBezTo>
                    <a:pt x="37" y="3"/>
                    <a:pt x="24" y="34"/>
                    <a:pt x="12" y="23"/>
                  </a:cubicBezTo>
                  <a:cubicBezTo>
                    <a:pt x="0" y="13"/>
                    <a:pt x="13" y="2"/>
                    <a:pt x="13" y="2"/>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5" name="Freeform 117">
              <a:extLst>
                <a:ext uri="{FF2B5EF4-FFF2-40B4-BE49-F238E27FC236}">
                  <a16:creationId xmlns:a16="http://schemas.microsoft.com/office/drawing/2014/main" id="{5D889B01-8208-4794-9C77-2416622EA1E7}"/>
                </a:ext>
              </a:extLst>
            </p:cNvPr>
            <p:cNvSpPr>
              <a:spLocks/>
            </p:cNvSpPr>
            <p:nvPr/>
          </p:nvSpPr>
          <p:spPr bwMode="auto">
            <a:xfrm>
              <a:off x="9013825" y="4506913"/>
              <a:ext cx="60325" cy="53975"/>
            </a:xfrm>
            <a:custGeom>
              <a:avLst/>
              <a:gdLst>
                <a:gd name="T0" fmla="*/ 25 w 38"/>
                <a:gd name="T1" fmla="*/ 2 h 34"/>
                <a:gd name="T2" fmla="*/ 23 w 38"/>
                <a:gd name="T3" fmla="*/ 1 h 34"/>
                <a:gd name="T4" fmla="*/ 8 w 38"/>
                <a:gd name="T5" fmla="*/ 2 h 34"/>
                <a:gd name="T6" fmla="*/ 27 w 38"/>
                <a:gd name="T7" fmla="*/ 23 h 34"/>
                <a:gd name="T8" fmla="*/ 25 w 38"/>
                <a:gd name="T9" fmla="*/ 2 h 34"/>
              </a:gdLst>
              <a:ahLst/>
              <a:cxnLst>
                <a:cxn ang="0">
                  <a:pos x="T0" y="T1"/>
                </a:cxn>
                <a:cxn ang="0">
                  <a:pos x="T2" y="T3"/>
                </a:cxn>
                <a:cxn ang="0">
                  <a:pos x="T4" y="T5"/>
                </a:cxn>
                <a:cxn ang="0">
                  <a:pos x="T6" y="T7"/>
                </a:cxn>
                <a:cxn ang="0">
                  <a:pos x="T8" y="T9"/>
                </a:cxn>
              </a:cxnLst>
              <a:rect l="0" t="0" r="r" b="b"/>
              <a:pathLst>
                <a:path w="38" h="34">
                  <a:moveTo>
                    <a:pt x="25" y="2"/>
                  </a:moveTo>
                  <a:cubicBezTo>
                    <a:pt x="25" y="2"/>
                    <a:pt x="24" y="2"/>
                    <a:pt x="23" y="1"/>
                  </a:cubicBezTo>
                  <a:cubicBezTo>
                    <a:pt x="20" y="1"/>
                    <a:pt x="14" y="0"/>
                    <a:pt x="8" y="2"/>
                  </a:cubicBezTo>
                  <a:cubicBezTo>
                    <a:pt x="0" y="5"/>
                    <a:pt x="16" y="34"/>
                    <a:pt x="27" y="23"/>
                  </a:cubicBezTo>
                  <a:cubicBezTo>
                    <a:pt x="38" y="11"/>
                    <a:pt x="25" y="2"/>
                    <a:pt x="25" y="2"/>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6" name="Freeform 118">
              <a:extLst>
                <a:ext uri="{FF2B5EF4-FFF2-40B4-BE49-F238E27FC236}">
                  <a16:creationId xmlns:a16="http://schemas.microsoft.com/office/drawing/2014/main" id="{A69ECDFD-AAE1-4468-B0A9-AAD5F3D1230F}"/>
                </a:ext>
              </a:extLst>
            </p:cNvPr>
            <p:cNvSpPr>
              <a:spLocks/>
            </p:cNvSpPr>
            <p:nvPr/>
          </p:nvSpPr>
          <p:spPr bwMode="auto">
            <a:xfrm>
              <a:off x="9020175" y="4354513"/>
              <a:ext cx="219075" cy="123825"/>
            </a:xfrm>
            <a:custGeom>
              <a:avLst/>
              <a:gdLst>
                <a:gd name="T0" fmla="*/ 46 w 138"/>
                <a:gd name="T1" fmla="*/ 3 h 78"/>
                <a:gd name="T2" fmla="*/ 12 w 138"/>
                <a:gd name="T3" fmla="*/ 45 h 78"/>
                <a:gd name="T4" fmla="*/ 116 w 138"/>
                <a:gd name="T5" fmla="*/ 56 h 78"/>
                <a:gd name="T6" fmla="*/ 119 w 138"/>
                <a:gd name="T7" fmla="*/ 16 h 78"/>
                <a:gd name="T8" fmla="*/ 83 w 138"/>
                <a:gd name="T9" fmla="*/ 15 h 78"/>
                <a:gd name="T10" fmla="*/ 46 w 138"/>
                <a:gd name="T11" fmla="*/ 3 h 78"/>
              </a:gdLst>
              <a:ahLst/>
              <a:cxnLst>
                <a:cxn ang="0">
                  <a:pos x="T0" y="T1"/>
                </a:cxn>
                <a:cxn ang="0">
                  <a:pos x="T2" y="T3"/>
                </a:cxn>
                <a:cxn ang="0">
                  <a:pos x="T4" y="T5"/>
                </a:cxn>
                <a:cxn ang="0">
                  <a:pos x="T6" y="T7"/>
                </a:cxn>
                <a:cxn ang="0">
                  <a:pos x="T8" y="T9"/>
                </a:cxn>
                <a:cxn ang="0">
                  <a:pos x="T10" y="T11"/>
                </a:cxn>
              </a:cxnLst>
              <a:rect l="0" t="0" r="r" b="b"/>
              <a:pathLst>
                <a:path w="138" h="78">
                  <a:moveTo>
                    <a:pt x="46" y="3"/>
                  </a:moveTo>
                  <a:cubicBezTo>
                    <a:pt x="30" y="0"/>
                    <a:pt x="0" y="15"/>
                    <a:pt x="12" y="45"/>
                  </a:cubicBezTo>
                  <a:cubicBezTo>
                    <a:pt x="25" y="78"/>
                    <a:pt x="94" y="76"/>
                    <a:pt x="116" y="56"/>
                  </a:cubicBezTo>
                  <a:cubicBezTo>
                    <a:pt x="138" y="36"/>
                    <a:pt x="129" y="18"/>
                    <a:pt x="119" y="16"/>
                  </a:cubicBezTo>
                  <a:cubicBezTo>
                    <a:pt x="110" y="14"/>
                    <a:pt x="95" y="18"/>
                    <a:pt x="83" y="15"/>
                  </a:cubicBezTo>
                  <a:cubicBezTo>
                    <a:pt x="71" y="12"/>
                    <a:pt x="56" y="4"/>
                    <a:pt x="46" y="3"/>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7" name="Freeform 119">
              <a:extLst>
                <a:ext uri="{FF2B5EF4-FFF2-40B4-BE49-F238E27FC236}">
                  <a16:creationId xmlns:a16="http://schemas.microsoft.com/office/drawing/2014/main" id="{CE81541A-14CD-4375-9B32-6174447DF7E3}"/>
                </a:ext>
              </a:extLst>
            </p:cNvPr>
            <p:cNvSpPr>
              <a:spLocks/>
            </p:cNvSpPr>
            <p:nvPr/>
          </p:nvSpPr>
          <p:spPr bwMode="auto">
            <a:xfrm>
              <a:off x="8959850" y="4732338"/>
              <a:ext cx="377825" cy="263525"/>
            </a:xfrm>
            <a:custGeom>
              <a:avLst/>
              <a:gdLst>
                <a:gd name="T0" fmla="*/ 3 w 238"/>
                <a:gd name="T1" fmla="*/ 11 h 166"/>
                <a:gd name="T2" fmla="*/ 236 w 238"/>
                <a:gd name="T3" fmla="*/ 2 h 166"/>
                <a:gd name="T4" fmla="*/ 225 w 238"/>
                <a:gd name="T5" fmla="*/ 156 h 166"/>
                <a:gd name="T6" fmla="*/ 24 w 238"/>
                <a:gd name="T7" fmla="*/ 165 h 166"/>
                <a:gd name="T8" fmla="*/ 3 w 238"/>
                <a:gd name="T9" fmla="*/ 11 h 166"/>
              </a:gdLst>
              <a:ahLst/>
              <a:cxnLst>
                <a:cxn ang="0">
                  <a:pos x="T0" y="T1"/>
                </a:cxn>
                <a:cxn ang="0">
                  <a:pos x="T2" y="T3"/>
                </a:cxn>
                <a:cxn ang="0">
                  <a:pos x="T4" y="T5"/>
                </a:cxn>
                <a:cxn ang="0">
                  <a:pos x="T6" y="T7"/>
                </a:cxn>
                <a:cxn ang="0">
                  <a:pos x="T8" y="T9"/>
                </a:cxn>
              </a:cxnLst>
              <a:rect l="0" t="0" r="r" b="b"/>
              <a:pathLst>
                <a:path w="238" h="166">
                  <a:moveTo>
                    <a:pt x="3" y="11"/>
                  </a:moveTo>
                  <a:cubicBezTo>
                    <a:pt x="3" y="11"/>
                    <a:pt x="235" y="0"/>
                    <a:pt x="236" y="2"/>
                  </a:cubicBezTo>
                  <a:cubicBezTo>
                    <a:pt x="238" y="7"/>
                    <a:pt x="226" y="156"/>
                    <a:pt x="225" y="156"/>
                  </a:cubicBezTo>
                  <a:cubicBezTo>
                    <a:pt x="224" y="157"/>
                    <a:pt x="26" y="166"/>
                    <a:pt x="24" y="165"/>
                  </a:cubicBezTo>
                  <a:cubicBezTo>
                    <a:pt x="20" y="163"/>
                    <a:pt x="0" y="13"/>
                    <a:pt x="3" y="11"/>
                  </a:cubicBezTo>
                  <a:close/>
                </a:path>
              </a:pathLst>
            </a:custGeom>
            <a:solidFill>
              <a:srgbClr val="FFA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8" name="Freeform 120">
              <a:extLst>
                <a:ext uri="{FF2B5EF4-FFF2-40B4-BE49-F238E27FC236}">
                  <a16:creationId xmlns:a16="http://schemas.microsoft.com/office/drawing/2014/main" id="{502BB273-2A1D-470B-861E-022D3D90A286}"/>
                </a:ext>
              </a:extLst>
            </p:cNvPr>
            <p:cNvSpPr>
              <a:spLocks/>
            </p:cNvSpPr>
            <p:nvPr/>
          </p:nvSpPr>
          <p:spPr bwMode="auto">
            <a:xfrm>
              <a:off x="9121775" y="4841875"/>
              <a:ext cx="46038" cy="46038"/>
            </a:xfrm>
            <a:custGeom>
              <a:avLst/>
              <a:gdLst>
                <a:gd name="T0" fmla="*/ 29 w 29"/>
                <a:gd name="T1" fmla="*/ 14 h 29"/>
                <a:gd name="T2" fmla="*/ 14 w 29"/>
                <a:gd name="T3" fmla="*/ 1 h 29"/>
                <a:gd name="T4" fmla="*/ 0 w 29"/>
                <a:gd name="T5" fmla="*/ 15 h 29"/>
                <a:gd name="T6" fmla="*/ 15 w 29"/>
                <a:gd name="T7" fmla="*/ 29 h 29"/>
                <a:gd name="T8" fmla="*/ 29 w 29"/>
                <a:gd name="T9" fmla="*/ 14 h 29"/>
              </a:gdLst>
              <a:ahLst/>
              <a:cxnLst>
                <a:cxn ang="0">
                  <a:pos x="T0" y="T1"/>
                </a:cxn>
                <a:cxn ang="0">
                  <a:pos x="T2" y="T3"/>
                </a:cxn>
                <a:cxn ang="0">
                  <a:pos x="T4" y="T5"/>
                </a:cxn>
                <a:cxn ang="0">
                  <a:pos x="T6" y="T7"/>
                </a:cxn>
                <a:cxn ang="0">
                  <a:pos x="T8" y="T9"/>
                </a:cxn>
              </a:cxnLst>
              <a:rect l="0" t="0" r="r" b="b"/>
              <a:pathLst>
                <a:path w="29" h="29">
                  <a:moveTo>
                    <a:pt x="29" y="14"/>
                  </a:moveTo>
                  <a:cubicBezTo>
                    <a:pt x="29" y="6"/>
                    <a:pt x="22" y="0"/>
                    <a:pt x="14" y="1"/>
                  </a:cubicBezTo>
                  <a:cubicBezTo>
                    <a:pt x="6" y="1"/>
                    <a:pt x="0" y="7"/>
                    <a:pt x="0" y="15"/>
                  </a:cubicBezTo>
                  <a:cubicBezTo>
                    <a:pt x="1" y="23"/>
                    <a:pt x="7" y="29"/>
                    <a:pt x="15" y="29"/>
                  </a:cubicBezTo>
                  <a:cubicBezTo>
                    <a:pt x="23" y="29"/>
                    <a:pt x="29" y="22"/>
                    <a:pt x="29"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9" name="Freeform 121">
              <a:extLst>
                <a:ext uri="{FF2B5EF4-FFF2-40B4-BE49-F238E27FC236}">
                  <a16:creationId xmlns:a16="http://schemas.microsoft.com/office/drawing/2014/main" id="{3B51BCFC-558B-4196-87E2-F079121CC272}"/>
                </a:ext>
              </a:extLst>
            </p:cNvPr>
            <p:cNvSpPr>
              <a:spLocks/>
            </p:cNvSpPr>
            <p:nvPr/>
          </p:nvSpPr>
          <p:spPr bwMode="auto">
            <a:xfrm>
              <a:off x="8982075" y="4972050"/>
              <a:ext cx="350838" cy="28575"/>
            </a:xfrm>
            <a:custGeom>
              <a:avLst/>
              <a:gdLst>
                <a:gd name="T0" fmla="*/ 215 w 221"/>
                <a:gd name="T1" fmla="*/ 0 h 18"/>
                <a:gd name="T2" fmla="*/ 5 w 221"/>
                <a:gd name="T3" fmla="*/ 8 h 18"/>
                <a:gd name="T4" fmla="*/ 0 w 221"/>
                <a:gd name="T5" fmla="*/ 13 h 18"/>
                <a:gd name="T6" fmla="*/ 5 w 221"/>
                <a:gd name="T7" fmla="*/ 18 h 18"/>
                <a:gd name="T8" fmla="*/ 215 w 221"/>
                <a:gd name="T9" fmla="*/ 10 h 18"/>
                <a:gd name="T10" fmla="*/ 220 w 221"/>
                <a:gd name="T11" fmla="*/ 5 h 18"/>
                <a:gd name="T12" fmla="*/ 215 w 221"/>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21" h="18">
                  <a:moveTo>
                    <a:pt x="215" y="0"/>
                  </a:moveTo>
                  <a:cubicBezTo>
                    <a:pt x="5" y="8"/>
                    <a:pt x="5" y="8"/>
                    <a:pt x="5" y="8"/>
                  </a:cubicBezTo>
                  <a:cubicBezTo>
                    <a:pt x="2" y="8"/>
                    <a:pt x="0" y="10"/>
                    <a:pt x="0" y="13"/>
                  </a:cubicBezTo>
                  <a:cubicBezTo>
                    <a:pt x="0" y="16"/>
                    <a:pt x="2" y="18"/>
                    <a:pt x="5" y="18"/>
                  </a:cubicBezTo>
                  <a:cubicBezTo>
                    <a:pt x="215" y="10"/>
                    <a:pt x="215" y="10"/>
                    <a:pt x="215" y="10"/>
                  </a:cubicBezTo>
                  <a:cubicBezTo>
                    <a:pt x="218" y="10"/>
                    <a:pt x="221" y="8"/>
                    <a:pt x="220" y="5"/>
                  </a:cubicBezTo>
                  <a:cubicBezTo>
                    <a:pt x="220" y="2"/>
                    <a:pt x="218" y="0"/>
                    <a:pt x="215" y="0"/>
                  </a:cubicBezTo>
                  <a:close/>
                </a:path>
              </a:pathLst>
            </a:custGeom>
            <a:solidFill>
              <a:srgbClr val="FF7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0" name="Freeform 122">
              <a:extLst>
                <a:ext uri="{FF2B5EF4-FFF2-40B4-BE49-F238E27FC236}">
                  <a16:creationId xmlns:a16="http://schemas.microsoft.com/office/drawing/2014/main" id="{159B5898-6570-49E8-B5AD-2558F36908C3}"/>
                </a:ext>
              </a:extLst>
            </p:cNvPr>
            <p:cNvSpPr>
              <a:spLocks/>
            </p:cNvSpPr>
            <p:nvPr/>
          </p:nvSpPr>
          <p:spPr bwMode="auto">
            <a:xfrm>
              <a:off x="9063038" y="5006975"/>
              <a:ext cx="112713" cy="114300"/>
            </a:xfrm>
            <a:custGeom>
              <a:avLst/>
              <a:gdLst>
                <a:gd name="T0" fmla="*/ 13 w 71"/>
                <a:gd name="T1" fmla="*/ 38 h 73"/>
                <a:gd name="T2" fmla="*/ 5 w 71"/>
                <a:gd name="T3" fmla="*/ 59 h 73"/>
                <a:gd name="T4" fmla="*/ 59 w 71"/>
                <a:gd name="T5" fmla="*/ 33 h 73"/>
                <a:gd name="T6" fmla="*/ 13 w 71"/>
                <a:gd name="T7" fmla="*/ 38 h 73"/>
              </a:gdLst>
              <a:ahLst/>
              <a:cxnLst>
                <a:cxn ang="0">
                  <a:pos x="T0" y="T1"/>
                </a:cxn>
                <a:cxn ang="0">
                  <a:pos x="T2" y="T3"/>
                </a:cxn>
                <a:cxn ang="0">
                  <a:pos x="T4" y="T5"/>
                </a:cxn>
                <a:cxn ang="0">
                  <a:pos x="T6" y="T7"/>
                </a:cxn>
              </a:cxnLst>
              <a:rect l="0" t="0" r="r" b="b"/>
              <a:pathLst>
                <a:path w="71" h="73">
                  <a:moveTo>
                    <a:pt x="13" y="38"/>
                  </a:moveTo>
                  <a:cubicBezTo>
                    <a:pt x="13" y="38"/>
                    <a:pt x="0" y="46"/>
                    <a:pt x="5" y="59"/>
                  </a:cubicBezTo>
                  <a:cubicBezTo>
                    <a:pt x="11" y="73"/>
                    <a:pt x="47" y="66"/>
                    <a:pt x="59" y="33"/>
                  </a:cubicBezTo>
                  <a:cubicBezTo>
                    <a:pt x="71" y="0"/>
                    <a:pt x="13" y="38"/>
                    <a:pt x="13" y="38"/>
                  </a:cubicBezTo>
                  <a:close/>
                </a:path>
              </a:pathLst>
            </a:custGeom>
            <a:solidFill>
              <a:srgbClr val="0016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1" name="Freeform 123">
              <a:extLst>
                <a:ext uri="{FF2B5EF4-FFF2-40B4-BE49-F238E27FC236}">
                  <a16:creationId xmlns:a16="http://schemas.microsoft.com/office/drawing/2014/main" id="{76BE5A9E-D55A-497D-9154-BB864D257105}"/>
                </a:ext>
              </a:extLst>
            </p:cNvPr>
            <p:cNvSpPr>
              <a:spLocks/>
            </p:cNvSpPr>
            <p:nvPr/>
          </p:nvSpPr>
          <p:spPr bwMode="auto">
            <a:xfrm>
              <a:off x="9069388" y="5065713"/>
              <a:ext cx="84138" cy="53975"/>
            </a:xfrm>
            <a:custGeom>
              <a:avLst/>
              <a:gdLst>
                <a:gd name="T0" fmla="*/ 53 w 53"/>
                <a:gd name="T1" fmla="*/ 0 h 35"/>
                <a:gd name="T2" fmla="*/ 50 w 53"/>
                <a:gd name="T3" fmla="*/ 0 h 35"/>
                <a:gd name="T4" fmla="*/ 23 w 53"/>
                <a:gd name="T5" fmla="*/ 24 h 35"/>
                <a:gd name="T6" fmla="*/ 0 w 53"/>
                <a:gd name="T7" fmla="*/ 15 h 35"/>
                <a:gd name="T8" fmla="*/ 1 w 53"/>
                <a:gd name="T9" fmla="*/ 22 h 35"/>
                <a:gd name="T10" fmla="*/ 53 w 53"/>
                <a:gd name="T11" fmla="*/ 0 h 35"/>
              </a:gdLst>
              <a:ahLst/>
              <a:cxnLst>
                <a:cxn ang="0">
                  <a:pos x="T0" y="T1"/>
                </a:cxn>
                <a:cxn ang="0">
                  <a:pos x="T2" y="T3"/>
                </a:cxn>
                <a:cxn ang="0">
                  <a:pos x="T4" y="T5"/>
                </a:cxn>
                <a:cxn ang="0">
                  <a:pos x="T6" y="T7"/>
                </a:cxn>
                <a:cxn ang="0">
                  <a:pos x="T8" y="T9"/>
                </a:cxn>
                <a:cxn ang="0">
                  <a:pos x="T10" y="T11"/>
                </a:cxn>
              </a:cxnLst>
              <a:rect l="0" t="0" r="r" b="b"/>
              <a:pathLst>
                <a:path w="53" h="35">
                  <a:moveTo>
                    <a:pt x="53" y="0"/>
                  </a:moveTo>
                  <a:cubicBezTo>
                    <a:pt x="50" y="0"/>
                    <a:pt x="50" y="0"/>
                    <a:pt x="50" y="0"/>
                  </a:cubicBezTo>
                  <a:cubicBezTo>
                    <a:pt x="50" y="0"/>
                    <a:pt x="34" y="21"/>
                    <a:pt x="23" y="24"/>
                  </a:cubicBezTo>
                  <a:cubicBezTo>
                    <a:pt x="14" y="27"/>
                    <a:pt x="4" y="22"/>
                    <a:pt x="0" y="15"/>
                  </a:cubicBezTo>
                  <a:cubicBezTo>
                    <a:pt x="0" y="17"/>
                    <a:pt x="0" y="20"/>
                    <a:pt x="1" y="22"/>
                  </a:cubicBezTo>
                  <a:cubicBezTo>
                    <a:pt x="7" y="35"/>
                    <a:pt x="40" y="30"/>
                    <a:pt x="53" y="0"/>
                  </a:cubicBezTo>
                  <a:close/>
                </a:path>
              </a:pathLst>
            </a:custGeom>
            <a:solidFill>
              <a:srgbClr val="99A2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2" name="Freeform 124">
              <a:extLst>
                <a:ext uri="{FF2B5EF4-FFF2-40B4-BE49-F238E27FC236}">
                  <a16:creationId xmlns:a16="http://schemas.microsoft.com/office/drawing/2014/main" id="{2DFF70D6-2B61-4A9C-A1BC-B72907C1A64E}"/>
                </a:ext>
              </a:extLst>
            </p:cNvPr>
            <p:cNvSpPr>
              <a:spLocks/>
            </p:cNvSpPr>
            <p:nvPr/>
          </p:nvSpPr>
          <p:spPr bwMode="auto">
            <a:xfrm>
              <a:off x="9147175" y="4852988"/>
              <a:ext cx="411163" cy="227013"/>
            </a:xfrm>
            <a:custGeom>
              <a:avLst/>
              <a:gdLst>
                <a:gd name="T0" fmla="*/ 167 w 259"/>
                <a:gd name="T1" fmla="*/ 136 h 143"/>
                <a:gd name="T2" fmla="*/ 220 w 259"/>
                <a:gd name="T3" fmla="*/ 51 h 143"/>
                <a:gd name="T4" fmla="*/ 0 w 259"/>
                <a:gd name="T5" fmla="*/ 107 h 143"/>
                <a:gd name="T6" fmla="*/ 67 w 259"/>
                <a:gd name="T7" fmla="*/ 143 h 143"/>
                <a:gd name="T8" fmla="*/ 131 w 259"/>
                <a:gd name="T9" fmla="*/ 143 h 143"/>
                <a:gd name="T10" fmla="*/ 167 w 259"/>
                <a:gd name="T11" fmla="*/ 136 h 143"/>
              </a:gdLst>
              <a:ahLst/>
              <a:cxnLst>
                <a:cxn ang="0">
                  <a:pos x="T0" y="T1"/>
                </a:cxn>
                <a:cxn ang="0">
                  <a:pos x="T2" y="T3"/>
                </a:cxn>
                <a:cxn ang="0">
                  <a:pos x="T4" y="T5"/>
                </a:cxn>
                <a:cxn ang="0">
                  <a:pos x="T6" y="T7"/>
                </a:cxn>
                <a:cxn ang="0">
                  <a:pos x="T8" y="T9"/>
                </a:cxn>
                <a:cxn ang="0">
                  <a:pos x="T10" y="T11"/>
                </a:cxn>
              </a:cxnLst>
              <a:rect l="0" t="0" r="r" b="b"/>
              <a:pathLst>
                <a:path w="259" h="143">
                  <a:moveTo>
                    <a:pt x="167" y="136"/>
                  </a:moveTo>
                  <a:cubicBezTo>
                    <a:pt x="167" y="136"/>
                    <a:pt x="259" y="101"/>
                    <a:pt x="220" y="51"/>
                  </a:cubicBezTo>
                  <a:cubicBezTo>
                    <a:pt x="181" y="0"/>
                    <a:pt x="0" y="107"/>
                    <a:pt x="0" y="107"/>
                  </a:cubicBezTo>
                  <a:cubicBezTo>
                    <a:pt x="67" y="143"/>
                    <a:pt x="67" y="143"/>
                    <a:pt x="67" y="143"/>
                  </a:cubicBezTo>
                  <a:cubicBezTo>
                    <a:pt x="131" y="143"/>
                    <a:pt x="131" y="143"/>
                    <a:pt x="131" y="143"/>
                  </a:cubicBezTo>
                  <a:lnTo>
                    <a:pt x="167" y="136"/>
                  </a:lnTo>
                  <a:close/>
                </a:path>
              </a:pathLst>
            </a:custGeom>
            <a:solidFill>
              <a:srgbClr val="1E37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3" name="Freeform 125">
              <a:extLst>
                <a:ext uri="{FF2B5EF4-FFF2-40B4-BE49-F238E27FC236}">
                  <a16:creationId xmlns:a16="http://schemas.microsoft.com/office/drawing/2014/main" id="{5C10CFEB-F8E8-4664-AA48-B9E721033622}"/>
                </a:ext>
              </a:extLst>
            </p:cNvPr>
            <p:cNvSpPr>
              <a:spLocks/>
            </p:cNvSpPr>
            <p:nvPr/>
          </p:nvSpPr>
          <p:spPr bwMode="auto">
            <a:xfrm>
              <a:off x="9183688" y="5033963"/>
              <a:ext cx="36513" cy="41275"/>
            </a:xfrm>
            <a:custGeom>
              <a:avLst/>
              <a:gdLst>
                <a:gd name="T0" fmla="*/ 4 w 23"/>
                <a:gd name="T1" fmla="*/ 0 h 26"/>
                <a:gd name="T2" fmla="*/ 22 w 23"/>
                <a:gd name="T3" fmla="*/ 10 h 26"/>
                <a:gd name="T4" fmla="*/ 23 w 23"/>
                <a:gd name="T5" fmla="*/ 26 h 26"/>
                <a:gd name="T6" fmla="*/ 0 w 23"/>
                <a:gd name="T7" fmla="*/ 22 h 26"/>
                <a:gd name="T8" fmla="*/ 4 w 23"/>
                <a:gd name="T9" fmla="*/ 0 h 26"/>
              </a:gdLst>
              <a:ahLst/>
              <a:cxnLst>
                <a:cxn ang="0">
                  <a:pos x="T0" y="T1"/>
                </a:cxn>
                <a:cxn ang="0">
                  <a:pos x="T2" y="T3"/>
                </a:cxn>
                <a:cxn ang="0">
                  <a:pos x="T4" y="T5"/>
                </a:cxn>
                <a:cxn ang="0">
                  <a:pos x="T6" y="T7"/>
                </a:cxn>
                <a:cxn ang="0">
                  <a:pos x="T8" y="T9"/>
                </a:cxn>
              </a:cxnLst>
              <a:rect l="0" t="0" r="r" b="b"/>
              <a:pathLst>
                <a:path w="23" h="26">
                  <a:moveTo>
                    <a:pt x="4" y="0"/>
                  </a:moveTo>
                  <a:lnTo>
                    <a:pt x="22" y="10"/>
                  </a:lnTo>
                  <a:lnTo>
                    <a:pt x="23" y="26"/>
                  </a:lnTo>
                  <a:lnTo>
                    <a:pt x="0" y="22"/>
                  </a:lnTo>
                  <a:lnTo>
                    <a:pt x="4" y="0"/>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4" name="Freeform 126">
              <a:extLst>
                <a:ext uri="{FF2B5EF4-FFF2-40B4-BE49-F238E27FC236}">
                  <a16:creationId xmlns:a16="http://schemas.microsoft.com/office/drawing/2014/main" id="{62C67600-9D75-4949-9F1A-2C03A3AD2C91}"/>
                </a:ext>
              </a:extLst>
            </p:cNvPr>
            <p:cNvSpPr>
              <a:spLocks/>
            </p:cNvSpPr>
            <p:nvPr/>
          </p:nvSpPr>
          <p:spPr bwMode="auto">
            <a:xfrm>
              <a:off x="8816975" y="4959350"/>
              <a:ext cx="377825" cy="157163"/>
            </a:xfrm>
            <a:custGeom>
              <a:avLst/>
              <a:gdLst>
                <a:gd name="T0" fmla="*/ 238 w 238"/>
                <a:gd name="T1" fmla="*/ 45 h 100"/>
                <a:gd name="T2" fmla="*/ 78 w 238"/>
                <a:gd name="T3" fmla="*/ 3 h 100"/>
                <a:gd name="T4" fmla="*/ 2 w 238"/>
                <a:gd name="T5" fmla="*/ 53 h 100"/>
                <a:gd name="T6" fmla="*/ 90 w 238"/>
                <a:gd name="T7" fmla="*/ 94 h 100"/>
                <a:gd name="T8" fmla="*/ 235 w 238"/>
                <a:gd name="T9" fmla="*/ 71 h 100"/>
                <a:gd name="T10" fmla="*/ 238 w 238"/>
                <a:gd name="T11" fmla="*/ 45 h 100"/>
              </a:gdLst>
              <a:ahLst/>
              <a:cxnLst>
                <a:cxn ang="0">
                  <a:pos x="T0" y="T1"/>
                </a:cxn>
                <a:cxn ang="0">
                  <a:pos x="T2" y="T3"/>
                </a:cxn>
                <a:cxn ang="0">
                  <a:pos x="T4" y="T5"/>
                </a:cxn>
                <a:cxn ang="0">
                  <a:pos x="T6" y="T7"/>
                </a:cxn>
                <a:cxn ang="0">
                  <a:pos x="T8" y="T9"/>
                </a:cxn>
                <a:cxn ang="0">
                  <a:pos x="T10" y="T11"/>
                </a:cxn>
              </a:cxnLst>
              <a:rect l="0" t="0" r="r" b="b"/>
              <a:pathLst>
                <a:path w="238" h="100">
                  <a:moveTo>
                    <a:pt x="238" y="45"/>
                  </a:moveTo>
                  <a:cubicBezTo>
                    <a:pt x="238" y="45"/>
                    <a:pt x="144" y="0"/>
                    <a:pt x="78" y="3"/>
                  </a:cubicBezTo>
                  <a:cubicBezTo>
                    <a:pt x="11" y="6"/>
                    <a:pt x="5" y="37"/>
                    <a:pt x="2" y="53"/>
                  </a:cubicBezTo>
                  <a:cubicBezTo>
                    <a:pt x="0" y="69"/>
                    <a:pt x="25" y="100"/>
                    <a:pt x="90" y="94"/>
                  </a:cubicBezTo>
                  <a:cubicBezTo>
                    <a:pt x="155" y="87"/>
                    <a:pt x="235" y="71"/>
                    <a:pt x="235" y="71"/>
                  </a:cubicBezTo>
                  <a:lnTo>
                    <a:pt x="238" y="45"/>
                  </a:ln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5" name="Freeform 127">
              <a:extLst>
                <a:ext uri="{FF2B5EF4-FFF2-40B4-BE49-F238E27FC236}">
                  <a16:creationId xmlns:a16="http://schemas.microsoft.com/office/drawing/2014/main" id="{A042A67E-042F-4254-87B3-13C35C706A05}"/>
                </a:ext>
              </a:extLst>
            </p:cNvPr>
            <p:cNvSpPr>
              <a:spLocks/>
            </p:cNvSpPr>
            <p:nvPr/>
          </p:nvSpPr>
          <p:spPr bwMode="auto">
            <a:xfrm>
              <a:off x="9217025" y="5038725"/>
              <a:ext cx="138113" cy="63500"/>
            </a:xfrm>
            <a:custGeom>
              <a:avLst/>
              <a:gdLst>
                <a:gd name="T0" fmla="*/ 1 w 87"/>
                <a:gd name="T1" fmla="*/ 7 h 41"/>
                <a:gd name="T2" fmla="*/ 0 w 87"/>
                <a:gd name="T3" fmla="*/ 23 h 41"/>
                <a:gd name="T4" fmla="*/ 50 w 87"/>
                <a:gd name="T5" fmla="*/ 41 h 41"/>
                <a:gd name="T6" fmla="*/ 55 w 87"/>
                <a:gd name="T7" fmla="*/ 4 h 41"/>
                <a:gd name="T8" fmla="*/ 1 w 87"/>
                <a:gd name="T9" fmla="*/ 7 h 41"/>
              </a:gdLst>
              <a:ahLst/>
              <a:cxnLst>
                <a:cxn ang="0">
                  <a:pos x="T0" y="T1"/>
                </a:cxn>
                <a:cxn ang="0">
                  <a:pos x="T2" y="T3"/>
                </a:cxn>
                <a:cxn ang="0">
                  <a:pos x="T4" y="T5"/>
                </a:cxn>
                <a:cxn ang="0">
                  <a:pos x="T6" y="T7"/>
                </a:cxn>
                <a:cxn ang="0">
                  <a:pos x="T8" y="T9"/>
                </a:cxn>
              </a:cxnLst>
              <a:rect l="0" t="0" r="r" b="b"/>
              <a:pathLst>
                <a:path w="87" h="41">
                  <a:moveTo>
                    <a:pt x="1" y="7"/>
                  </a:moveTo>
                  <a:cubicBezTo>
                    <a:pt x="1" y="7"/>
                    <a:pt x="2" y="15"/>
                    <a:pt x="0" y="23"/>
                  </a:cubicBezTo>
                  <a:cubicBezTo>
                    <a:pt x="0" y="23"/>
                    <a:pt x="26" y="41"/>
                    <a:pt x="50" y="41"/>
                  </a:cubicBezTo>
                  <a:cubicBezTo>
                    <a:pt x="75" y="41"/>
                    <a:pt x="87" y="8"/>
                    <a:pt x="55" y="4"/>
                  </a:cubicBezTo>
                  <a:cubicBezTo>
                    <a:pt x="23" y="0"/>
                    <a:pt x="1" y="7"/>
                    <a:pt x="1" y="7"/>
                  </a:cubicBezTo>
                  <a:close/>
                </a:path>
              </a:pathLst>
            </a:custGeom>
            <a:solidFill>
              <a:srgbClr val="0016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6" name="Freeform 128">
              <a:extLst>
                <a:ext uri="{FF2B5EF4-FFF2-40B4-BE49-F238E27FC236}">
                  <a16:creationId xmlns:a16="http://schemas.microsoft.com/office/drawing/2014/main" id="{43C4E7E6-4633-424B-A5ED-4A19837BF2C1}"/>
                </a:ext>
              </a:extLst>
            </p:cNvPr>
            <p:cNvSpPr>
              <a:spLocks/>
            </p:cNvSpPr>
            <p:nvPr/>
          </p:nvSpPr>
          <p:spPr bwMode="auto">
            <a:xfrm>
              <a:off x="9282113" y="5045075"/>
              <a:ext cx="73025" cy="57150"/>
            </a:xfrm>
            <a:custGeom>
              <a:avLst/>
              <a:gdLst>
                <a:gd name="T0" fmla="*/ 16 w 46"/>
                <a:gd name="T1" fmla="*/ 0 h 37"/>
                <a:gd name="T2" fmla="*/ 26 w 46"/>
                <a:gd name="T3" fmla="*/ 23 h 37"/>
                <a:gd name="T4" fmla="*/ 0 w 46"/>
                <a:gd name="T5" fmla="*/ 36 h 37"/>
                <a:gd name="T6" fmla="*/ 9 w 46"/>
                <a:gd name="T7" fmla="*/ 37 h 37"/>
                <a:gd name="T8" fmla="*/ 16 w 46"/>
                <a:gd name="T9" fmla="*/ 0 h 37"/>
              </a:gdLst>
              <a:ahLst/>
              <a:cxnLst>
                <a:cxn ang="0">
                  <a:pos x="T0" y="T1"/>
                </a:cxn>
                <a:cxn ang="0">
                  <a:pos x="T2" y="T3"/>
                </a:cxn>
                <a:cxn ang="0">
                  <a:pos x="T4" y="T5"/>
                </a:cxn>
                <a:cxn ang="0">
                  <a:pos x="T6" y="T7"/>
                </a:cxn>
                <a:cxn ang="0">
                  <a:pos x="T8" y="T9"/>
                </a:cxn>
              </a:cxnLst>
              <a:rect l="0" t="0" r="r" b="b"/>
              <a:pathLst>
                <a:path w="46" h="37">
                  <a:moveTo>
                    <a:pt x="16" y="0"/>
                  </a:moveTo>
                  <a:cubicBezTo>
                    <a:pt x="17" y="1"/>
                    <a:pt x="34" y="6"/>
                    <a:pt x="26" y="23"/>
                  </a:cubicBezTo>
                  <a:cubicBezTo>
                    <a:pt x="22" y="33"/>
                    <a:pt x="9" y="36"/>
                    <a:pt x="0" y="36"/>
                  </a:cubicBezTo>
                  <a:cubicBezTo>
                    <a:pt x="3" y="37"/>
                    <a:pt x="6" y="37"/>
                    <a:pt x="9" y="37"/>
                  </a:cubicBezTo>
                  <a:cubicBezTo>
                    <a:pt x="34" y="37"/>
                    <a:pt x="46" y="5"/>
                    <a:pt x="16" y="0"/>
                  </a:cubicBezTo>
                  <a:close/>
                </a:path>
              </a:pathLst>
            </a:custGeom>
            <a:solidFill>
              <a:srgbClr val="99A2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7" name="Freeform 129">
              <a:extLst>
                <a:ext uri="{FF2B5EF4-FFF2-40B4-BE49-F238E27FC236}">
                  <a16:creationId xmlns:a16="http://schemas.microsoft.com/office/drawing/2014/main" id="{333BD670-907B-44EF-A4AD-541F45FD9EAE}"/>
                </a:ext>
              </a:extLst>
            </p:cNvPr>
            <p:cNvSpPr>
              <a:spLocks/>
            </p:cNvSpPr>
            <p:nvPr/>
          </p:nvSpPr>
          <p:spPr bwMode="auto">
            <a:xfrm>
              <a:off x="9053513" y="4635500"/>
              <a:ext cx="82550" cy="77788"/>
            </a:xfrm>
            <a:custGeom>
              <a:avLst/>
              <a:gdLst>
                <a:gd name="T0" fmla="*/ 0 w 52"/>
                <a:gd name="T1" fmla="*/ 19 h 49"/>
                <a:gd name="T2" fmla="*/ 30 w 52"/>
                <a:gd name="T3" fmla="*/ 2 h 49"/>
                <a:gd name="T4" fmla="*/ 52 w 52"/>
                <a:gd name="T5" fmla="*/ 23 h 49"/>
                <a:gd name="T6" fmla="*/ 36 w 52"/>
                <a:gd name="T7" fmla="*/ 49 h 49"/>
                <a:gd name="T8" fmla="*/ 0 w 52"/>
                <a:gd name="T9" fmla="*/ 19 h 49"/>
              </a:gdLst>
              <a:ahLst/>
              <a:cxnLst>
                <a:cxn ang="0">
                  <a:pos x="T0" y="T1"/>
                </a:cxn>
                <a:cxn ang="0">
                  <a:pos x="T2" y="T3"/>
                </a:cxn>
                <a:cxn ang="0">
                  <a:pos x="T4" y="T5"/>
                </a:cxn>
                <a:cxn ang="0">
                  <a:pos x="T6" y="T7"/>
                </a:cxn>
                <a:cxn ang="0">
                  <a:pos x="T8" y="T9"/>
                </a:cxn>
              </a:cxnLst>
              <a:rect l="0" t="0" r="r" b="b"/>
              <a:pathLst>
                <a:path w="52" h="49">
                  <a:moveTo>
                    <a:pt x="0" y="19"/>
                  </a:moveTo>
                  <a:cubicBezTo>
                    <a:pt x="0" y="19"/>
                    <a:pt x="27" y="0"/>
                    <a:pt x="30" y="2"/>
                  </a:cubicBezTo>
                  <a:cubicBezTo>
                    <a:pt x="33" y="4"/>
                    <a:pt x="52" y="23"/>
                    <a:pt x="52" y="23"/>
                  </a:cubicBezTo>
                  <a:cubicBezTo>
                    <a:pt x="52" y="23"/>
                    <a:pt x="41" y="43"/>
                    <a:pt x="36" y="49"/>
                  </a:cubicBezTo>
                  <a:cubicBezTo>
                    <a:pt x="36" y="49"/>
                    <a:pt x="11" y="29"/>
                    <a:pt x="0" y="19"/>
                  </a:cubicBez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8" name="Freeform 130">
              <a:extLst>
                <a:ext uri="{FF2B5EF4-FFF2-40B4-BE49-F238E27FC236}">
                  <a16:creationId xmlns:a16="http://schemas.microsoft.com/office/drawing/2014/main" id="{F33DA2C6-5949-4C05-91F2-635ED0D729F3}"/>
                </a:ext>
              </a:extLst>
            </p:cNvPr>
            <p:cNvSpPr>
              <a:spLocks/>
            </p:cNvSpPr>
            <p:nvPr/>
          </p:nvSpPr>
          <p:spPr bwMode="auto">
            <a:xfrm>
              <a:off x="9136063" y="4635500"/>
              <a:ext cx="76200" cy="74613"/>
            </a:xfrm>
            <a:custGeom>
              <a:avLst/>
              <a:gdLst>
                <a:gd name="T0" fmla="*/ 26 w 48"/>
                <a:gd name="T1" fmla="*/ 0 h 47"/>
                <a:gd name="T2" fmla="*/ 0 w 48"/>
                <a:gd name="T3" fmla="*/ 23 h 47"/>
                <a:gd name="T4" fmla="*/ 18 w 48"/>
                <a:gd name="T5" fmla="*/ 47 h 47"/>
                <a:gd name="T6" fmla="*/ 48 w 48"/>
                <a:gd name="T7" fmla="*/ 11 h 47"/>
                <a:gd name="T8" fmla="*/ 26 w 48"/>
                <a:gd name="T9" fmla="*/ 0 h 47"/>
              </a:gdLst>
              <a:ahLst/>
              <a:cxnLst>
                <a:cxn ang="0">
                  <a:pos x="T0" y="T1"/>
                </a:cxn>
                <a:cxn ang="0">
                  <a:pos x="T2" y="T3"/>
                </a:cxn>
                <a:cxn ang="0">
                  <a:pos x="T4" y="T5"/>
                </a:cxn>
                <a:cxn ang="0">
                  <a:pos x="T6" y="T7"/>
                </a:cxn>
                <a:cxn ang="0">
                  <a:pos x="T8" y="T9"/>
                </a:cxn>
              </a:cxnLst>
              <a:rect l="0" t="0" r="r" b="b"/>
              <a:pathLst>
                <a:path w="48" h="47">
                  <a:moveTo>
                    <a:pt x="26" y="0"/>
                  </a:moveTo>
                  <a:cubicBezTo>
                    <a:pt x="0" y="23"/>
                    <a:pt x="0" y="23"/>
                    <a:pt x="0" y="23"/>
                  </a:cubicBezTo>
                  <a:cubicBezTo>
                    <a:pt x="18" y="47"/>
                    <a:pt x="18" y="47"/>
                    <a:pt x="18" y="47"/>
                  </a:cubicBezTo>
                  <a:cubicBezTo>
                    <a:pt x="18" y="47"/>
                    <a:pt x="42" y="30"/>
                    <a:pt x="48" y="11"/>
                  </a:cubicBezTo>
                  <a:lnTo>
                    <a:pt x="26" y="0"/>
                  </a:ln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9" name="Freeform 131">
              <a:extLst>
                <a:ext uri="{FF2B5EF4-FFF2-40B4-BE49-F238E27FC236}">
                  <a16:creationId xmlns:a16="http://schemas.microsoft.com/office/drawing/2014/main" id="{A52050F9-18A2-48CF-9CBF-BE7E7146D229}"/>
                </a:ext>
              </a:extLst>
            </p:cNvPr>
            <p:cNvSpPr>
              <a:spLocks/>
            </p:cNvSpPr>
            <p:nvPr/>
          </p:nvSpPr>
          <p:spPr bwMode="auto">
            <a:xfrm>
              <a:off x="7840663" y="4954588"/>
              <a:ext cx="2476500" cy="577850"/>
            </a:xfrm>
            <a:custGeom>
              <a:avLst/>
              <a:gdLst>
                <a:gd name="T0" fmla="*/ 1560 w 1560"/>
                <a:gd name="T1" fmla="*/ 365 h 365"/>
                <a:gd name="T2" fmla="*/ 1283 w 1560"/>
                <a:gd name="T3" fmla="*/ 7 h 365"/>
                <a:gd name="T4" fmla="*/ 26 w 1560"/>
                <a:gd name="T5" fmla="*/ 153 h 365"/>
                <a:gd name="T6" fmla="*/ 1560 w 1560"/>
                <a:gd name="T7" fmla="*/ 365 h 365"/>
              </a:gdLst>
              <a:ahLst/>
              <a:cxnLst>
                <a:cxn ang="0">
                  <a:pos x="T0" y="T1"/>
                </a:cxn>
                <a:cxn ang="0">
                  <a:pos x="T2" y="T3"/>
                </a:cxn>
                <a:cxn ang="0">
                  <a:pos x="T4" y="T5"/>
                </a:cxn>
                <a:cxn ang="0">
                  <a:pos x="T6" y="T7"/>
                </a:cxn>
              </a:cxnLst>
              <a:rect l="0" t="0" r="r" b="b"/>
              <a:pathLst>
                <a:path w="1560" h="365">
                  <a:moveTo>
                    <a:pt x="1560" y="365"/>
                  </a:moveTo>
                  <a:cubicBezTo>
                    <a:pt x="1560" y="365"/>
                    <a:pt x="1310" y="14"/>
                    <a:pt x="1283" y="7"/>
                  </a:cubicBezTo>
                  <a:cubicBezTo>
                    <a:pt x="1257" y="0"/>
                    <a:pt x="52" y="152"/>
                    <a:pt x="26" y="153"/>
                  </a:cubicBezTo>
                  <a:cubicBezTo>
                    <a:pt x="0" y="154"/>
                    <a:pt x="1560" y="365"/>
                    <a:pt x="1560" y="36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0" name="Freeform 132">
              <a:extLst>
                <a:ext uri="{FF2B5EF4-FFF2-40B4-BE49-F238E27FC236}">
                  <a16:creationId xmlns:a16="http://schemas.microsoft.com/office/drawing/2014/main" id="{FFAD95F2-215E-4570-A823-8C31C684939D}"/>
                </a:ext>
              </a:extLst>
            </p:cNvPr>
            <p:cNvSpPr>
              <a:spLocks/>
            </p:cNvSpPr>
            <p:nvPr/>
          </p:nvSpPr>
          <p:spPr bwMode="auto">
            <a:xfrm>
              <a:off x="4521200" y="4440238"/>
              <a:ext cx="868363" cy="636588"/>
            </a:xfrm>
            <a:custGeom>
              <a:avLst/>
              <a:gdLst>
                <a:gd name="T0" fmla="*/ 484 w 547"/>
                <a:gd name="T1" fmla="*/ 53 h 401"/>
                <a:gd name="T2" fmla="*/ 46 w 547"/>
                <a:gd name="T3" fmla="*/ 52 h 401"/>
                <a:gd name="T4" fmla="*/ 38 w 547"/>
                <a:gd name="T5" fmla="*/ 280 h 401"/>
                <a:gd name="T6" fmla="*/ 205 w 547"/>
                <a:gd name="T7" fmla="*/ 341 h 401"/>
                <a:gd name="T8" fmla="*/ 156 w 547"/>
                <a:gd name="T9" fmla="*/ 383 h 401"/>
                <a:gd name="T10" fmla="*/ 290 w 547"/>
                <a:gd name="T11" fmla="*/ 349 h 401"/>
                <a:gd name="T12" fmla="*/ 418 w 547"/>
                <a:gd name="T13" fmla="*/ 338 h 401"/>
                <a:gd name="T14" fmla="*/ 484 w 547"/>
                <a:gd name="T15" fmla="*/ 53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 h="401">
                  <a:moveTo>
                    <a:pt x="484" y="53"/>
                  </a:moveTo>
                  <a:cubicBezTo>
                    <a:pt x="421" y="13"/>
                    <a:pt x="106" y="0"/>
                    <a:pt x="46" y="52"/>
                  </a:cubicBezTo>
                  <a:cubicBezTo>
                    <a:pt x="0" y="93"/>
                    <a:pt x="21" y="215"/>
                    <a:pt x="38" y="280"/>
                  </a:cubicBezTo>
                  <a:cubicBezTo>
                    <a:pt x="48" y="315"/>
                    <a:pt x="114" y="329"/>
                    <a:pt x="205" y="341"/>
                  </a:cubicBezTo>
                  <a:cubicBezTo>
                    <a:pt x="187" y="373"/>
                    <a:pt x="164" y="376"/>
                    <a:pt x="156" y="383"/>
                  </a:cubicBezTo>
                  <a:cubicBezTo>
                    <a:pt x="136" y="401"/>
                    <a:pt x="244" y="382"/>
                    <a:pt x="290" y="349"/>
                  </a:cubicBezTo>
                  <a:cubicBezTo>
                    <a:pt x="358" y="353"/>
                    <a:pt x="400" y="344"/>
                    <a:pt x="418" y="338"/>
                  </a:cubicBezTo>
                  <a:cubicBezTo>
                    <a:pt x="467" y="322"/>
                    <a:pt x="547" y="93"/>
                    <a:pt x="484" y="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1" name="Freeform 133">
              <a:extLst>
                <a:ext uri="{FF2B5EF4-FFF2-40B4-BE49-F238E27FC236}">
                  <a16:creationId xmlns:a16="http://schemas.microsoft.com/office/drawing/2014/main" id="{1A6CC2DC-47D4-45E8-BE67-5CB9E59C3B3C}"/>
                </a:ext>
              </a:extLst>
            </p:cNvPr>
            <p:cNvSpPr>
              <a:spLocks/>
            </p:cNvSpPr>
            <p:nvPr/>
          </p:nvSpPr>
          <p:spPr bwMode="auto">
            <a:xfrm>
              <a:off x="4572000" y="3949700"/>
              <a:ext cx="65088" cy="71438"/>
            </a:xfrm>
            <a:custGeom>
              <a:avLst/>
              <a:gdLst>
                <a:gd name="T0" fmla="*/ 29 w 41"/>
                <a:gd name="T1" fmla="*/ 22 h 45"/>
                <a:gd name="T2" fmla="*/ 12 w 41"/>
                <a:gd name="T3" fmla="*/ 9 h 45"/>
                <a:gd name="T4" fmla="*/ 26 w 41"/>
                <a:gd name="T5" fmla="*/ 41 h 45"/>
                <a:gd name="T6" fmla="*/ 29 w 41"/>
                <a:gd name="T7" fmla="*/ 22 h 45"/>
              </a:gdLst>
              <a:ahLst/>
              <a:cxnLst>
                <a:cxn ang="0">
                  <a:pos x="T0" y="T1"/>
                </a:cxn>
                <a:cxn ang="0">
                  <a:pos x="T2" y="T3"/>
                </a:cxn>
                <a:cxn ang="0">
                  <a:pos x="T4" y="T5"/>
                </a:cxn>
                <a:cxn ang="0">
                  <a:pos x="T6" y="T7"/>
                </a:cxn>
              </a:cxnLst>
              <a:rect l="0" t="0" r="r" b="b"/>
              <a:pathLst>
                <a:path w="41" h="45">
                  <a:moveTo>
                    <a:pt x="29" y="22"/>
                  </a:moveTo>
                  <a:cubicBezTo>
                    <a:pt x="29" y="22"/>
                    <a:pt x="24" y="0"/>
                    <a:pt x="12" y="9"/>
                  </a:cubicBezTo>
                  <a:cubicBezTo>
                    <a:pt x="0" y="17"/>
                    <a:pt x="11" y="45"/>
                    <a:pt x="26" y="41"/>
                  </a:cubicBezTo>
                  <a:cubicBezTo>
                    <a:pt x="41" y="37"/>
                    <a:pt x="29" y="22"/>
                    <a:pt x="29" y="22"/>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Freeform 134">
              <a:extLst>
                <a:ext uri="{FF2B5EF4-FFF2-40B4-BE49-F238E27FC236}">
                  <a16:creationId xmlns:a16="http://schemas.microsoft.com/office/drawing/2014/main" id="{F8EFCAB4-1BC2-4E19-8E11-5796546B4C36}"/>
                </a:ext>
              </a:extLst>
            </p:cNvPr>
            <p:cNvSpPr>
              <a:spLocks/>
            </p:cNvSpPr>
            <p:nvPr/>
          </p:nvSpPr>
          <p:spPr bwMode="auto">
            <a:xfrm>
              <a:off x="1714500" y="4410075"/>
              <a:ext cx="700088" cy="666750"/>
            </a:xfrm>
            <a:custGeom>
              <a:avLst/>
              <a:gdLst>
                <a:gd name="T0" fmla="*/ 294 w 441"/>
                <a:gd name="T1" fmla="*/ 135 h 420"/>
                <a:gd name="T2" fmla="*/ 433 w 441"/>
                <a:gd name="T3" fmla="*/ 156 h 420"/>
                <a:gd name="T4" fmla="*/ 437 w 441"/>
                <a:gd name="T5" fmla="*/ 168 h 420"/>
                <a:gd name="T6" fmla="*/ 336 w 441"/>
                <a:gd name="T7" fmla="*/ 266 h 420"/>
                <a:gd name="T8" fmla="*/ 334 w 441"/>
                <a:gd name="T9" fmla="*/ 272 h 420"/>
                <a:gd name="T10" fmla="*/ 358 w 441"/>
                <a:gd name="T11" fmla="*/ 410 h 420"/>
                <a:gd name="T12" fmla="*/ 348 w 441"/>
                <a:gd name="T13" fmla="*/ 418 h 420"/>
                <a:gd name="T14" fmla="*/ 224 w 441"/>
                <a:gd name="T15" fmla="*/ 352 h 420"/>
                <a:gd name="T16" fmla="*/ 217 w 441"/>
                <a:gd name="T17" fmla="*/ 352 h 420"/>
                <a:gd name="T18" fmla="*/ 93 w 441"/>
                <a:gd name="T19" fmla="*/ 417 h 420"/>
                <a:gd name="T20" fmla="*/ 82 w 441"/>
                <a:gd name="T21" fmla="*/ 410 h 420"/>
                <a:gd name="T22" fmla="*/ 106 w 441"/>
                <a:gd name="T23" fmla="*/ 271 h 420"/>
                <a:gd name="T24" fmla="*/ 104 w 441"/>
                <a:gd name="T25" fmla="*/ 265 h 420"/>
                <a:gd name="T26" fmla="*/ 4 w 441"/>
                <a:gd name="T27" fmla="*/ 167 h 420"/>
                <a:gd name="T28" fmla="*/ 8 w 441"/>
                <a:gd name="T29" fmla="*/ 155 h 420"/>
                <a:gd name="T30" fmla="*/ 147 w 441"/>
                <a:gd name="T31" fmla="*/ 135 h 420"/>
                <a:gd name="T32" fmla="*/ 152 w 441"/>
                <a:gd name="T33" fmla="*/ 131 h 420"/>
                <a:gd name="T34" fmla="*/ 214 w 441"/>
                <a:gd name="T35" fmla="*/ 5 h 420"/>
                <a:gd name="T36" fmla="*/ 227 w 441"/>
                <a:gd name="T37" fmla="*/ 5 h 420"/>
                <a:gd name="T38" fmla="*/ 289 w 441"/>
                <a:gd name="T39" fmla="*/ 131 h 420"/>
                <a:gd name="T40" fmla="*/ 294 w 441"/>
                <a:gd name="T41" fmla="*/ 135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1" h="420">
                  <a:moveTo>
                    <a:pt x="294" y="135"/>
                  </a:moveTo>
                  <a:cubicBezTo>
                    <a:pt x="433" y="156"/>
                    <a:pt x="433" y="156"/>
                    <a:pt x="433" y="156"/>
                  </a:cubicBezTo>
                  <a:cubicBezTo>
                    <a:pt x="439" y="156"/>
                    <a:pt x="441" y="164"/>
                    <a:pt x="437" y="168"/>
                  </a:cubicBezTo>
                  <a:cubicBezTo>
                    <a:pt x="336" y="266"/>
                    <a:pt x="336" y="266"/>
                    <a:pt x="336" y="266"/>
                  </a:cubicBezTo>
                  <a:cubicBezTo>
                    <a:pt x="335" y="267"/>
                    <a:pt x="334" y="269"/>
                    <a:pt x="334" y="272"/>
                  </a:cubicBezTo>
                  <a:cubicBezTo>
                    <a:pt x="358" y="410"/>
                    <a:pt x="358" y="410"/>
                    <a:pt x="358" y="410"/>
                  </a:cubicBezTo>
                  <a:cubicBezTo>
                    <a:pt x="359" y="416"/>
                    <a:pt x="353" y="420"/>
                    <a:pt x="348" y="418"/>
                  </a:cubicBezTo>
                  <a:cubicBezTo>
                    <a:pt x="224" y="352"/>
                    <a:pt x="224" y="352"/>
                    <a:pt x="224" y="352"/>
                  </a:cubicBezTo>
                  <a:cubicBezTo>
                    <a:pt x="221" y="351"/>
                    <a:pt x="219" y="351"/>
                    <a:pt x="217" y="352"/>
                  </a:cubicBezTo>
                  <a:cubicBezTo>
                    <a:pt x="93" y="417"/>
                    <a:pt x="93" y="417"/>
                    <a:pt x="93" y="417"/>
                  </a:cubicBezTo>
                  <a:cubicBezTo>
                    <a:pt x="87" y="420"/>
                    <a:pt x="81" y="416"/>
                    <a:pt x="82" y="410"/>
                  </a:cubicBezTo>
                  <a:cubicBezTo>
                    <a:pt x="106" y="271"/>
                    <a:pt x="106" y="271"/>
                    <a:pt x="106" y="271"/>
                  </a:cubicBezTo>
                  <a:cubicBezTo>
                    <a:pt x="107" y="269"/>
                    <a:pt x="106" y="267"/>
                    <a:pt x="104" y="265"/>
                  </a:cubicBezTo>
                  <a:cubicBezTo>
                    <a:pt x="4" y="167"/>
                    <a:pt x="4" y="167"/>
                    <a:pt x="4" y="167"/>
                  </a:cubicBezTo>
                  <a:cubicBezTo>
                    <a:pt x="0" y="163"/>
                    <a:pt x="2" y="156"/>
                    <a:pt x="8" y="155"/>
                  </a:cubicBezTo>
                  <a:cubicBezTo>
                    <a:pt x="147" y="135"/>
                    <a:pt x="147" y="135"/>
                    <a:pt x="147" y="135"/>
                  </a:cubicBezTo>
                  <a:cubicBezTo>
                    <a:pt x="149" y="135"/>
                    <a:pt x="151" y="133"/>
                    <a:pt x="152" y="131"/>
                  </a:cubicBezTo>
                  <a:cubicBezTo>
                    <a:pt x="214" y="5"/>
                    <a:pt x="214" y="5"/>
                    <a:pt x="214" y="5"/>
                  </a:cubicBezTo>
                  <a:cubicBezTo>
                    <a:pt x="217" y="0"/>
                    <a:pt x="224" y="0"/>
                    <a:pt x="227" y="5"/>
                  </a:cubicBezTo>
                  <a:cubicBezTo>
                    <a:pt x="289" y="131"/>
                    <a:pt x="289" y="131"/>
                    <a:pt x="289" y="131"/>
                  </a:cubicBezTo>
                  <a:cubicBezTo>
                    <a:pt x="290" y="134"/>
                    <a:pt x="292" y="135"/>
                    <a:pt x="294" y="135"/>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Freeform 135">
              <a:extLst>
                <a:ext uri="{FF2B5EF4-FFF2-40B4-BE49-F238E27FC236}">
                  <a16:creationId xmlns:a16="http://schemas.microsoft.com/office/drawing/2014/main" id="{057CC5A4-2A85-4127-AF78-9D85027CBF4D}"/>
                </a:ext>
              </a:extLst>
            </p:cNvPr>
            <p:cNvSpPr>
              <a:spLocks/>
            </p:cNvSpPr>
            <p:nvPr/>
          </p:nvSpPr>
          <p:spPr bwMode="auto">
            <a:xfrm>
              <a:off x="7885113" y="1974850"/>
              <a:ext cx="873125" cy="1077913"/>
            </a:xfrm>
            <a:custGeom>
              <a:avLst/>
              <a:gdLst>
                <a:gd name="T0" fmla="*/ 192 w 550"/>
                <a:gd name="T1" fmla="*/ 643 h 680"/>
                <a:gd name="T2" fmla="*/ 361 w 550"/>
                <a:gd name="T3" fmla="*/ 650 h 680"/>
                <a:gd name="T4" fmla="*/ 413 w 550"/>
                <a:gd name="T5" fmla="*/ 491 h 680"/>
                <a:gd name="T6" fmla="*/ 539 w 550"/>
                <a:gd name="T7" fmla="*/ 238 h 680"/>
                <a:gd name="T8" fmla="*/ 262 w 550"/>
                <a:gd name="T9" fmla="*/ 0 h 680"/>
                <a:gd name="T10" fmla="*/ 0 w 550"/>
                <a:gd name="T11" fmla="*/ 268 h 680"/>
                <a:gd name="T12" fmla="*/ 149 w 550"/>
                <a:gd name="T13" fmla="*/ 493 h 680"/>
                <a:gd name="T14" fmla="*/ 192 w 550"/>
                <a:gd name="T15" fmla="*/ 643 h 6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680">
                  <a:moveTo>
                    <a:pt x="192" y="643"/>
                  </a:moveTo>
                  <a:cubicBezTo>
                    <a:pt x="215" y="674"/>
                    <a:pt x="328" y="680"/>
                    <a:pt x="361" y="650"/>
                  </a:cubicBezTo>
                  <a:cubicBezTo>
                    <a:pt x="394" y="620"/>
                    <a:pt x="358" y="581"/>
                    <a:pt x="413" y="491"/>
                  </a:cubicBezTo>
                  <a:cubicBezTo>
                    <a:pt x="468" y="400"/>
                    <a:pt x="529" y="420"/>
                    <a:pt x="539" y="238"/>
                  </a:cubicBezTo>
                  <a:cubicBezTo>
                    <a:pt x="550" y="55"/>
                    <a:pt x="343" y="0"/>
                    <a:pt x="262" y="0"/>
                  </a:cubicBezTo>
                  <a:cubicBezTo>
                    <a:pt x="182" y="0"/>
                    <a:pt x="0" y="65"/>
                    <a:pt x="0" y="268"/>
                  </a:cubicBezTo>
                  <a:cubicBezTo>
                    <a:pt x="0" y="415"/>
                    <a:pt x="102" y="423"/>
                    <a:pt x="149" y="493"/>
                  </a:cubicBezTo>
                  <a:cubicBezTo>
                    <a:pt x="196" y="564"/>
                    <a:pt x="167" y="607"/>
                    <a:pt x="192" y="64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Freeform 136">
              <a:extLst>
                <a:ext uri="{FF2B5EF4-FFF2-40B4-BE49-F238E27FC236}">
                  <a16:creationId xmlns:a16="http://schemas.microsoft.com/office/drawing/2014/main" id="{7B4A4C47-B932-49A8-99F5-74E9B0985F0B}"/>
                </a:ext>
              </a:extLst>
            </p:cNvPr>
            <p:cNvSpPr>
              <a:spLocks/>
            </p:cNvSpPr>
            <p:nvPr/>
          </p:nvSpPr>
          <p:spPr bwMode="auto">
            <a:xfrm>
              <a:off x="8178800" y="3027363"/>
              <a:ext cx="327025" cy="306388"/>
            </a:xfrm>
            <a:custGeom>
              <a:avLst/>
              <a:gdLst>
                <a:gd name="T0" fmla="*/ 0 w 206"/>
                <a:gd name="T1" fmla="*/ 0 h 193"/>
                <a:gd name="T2" fmla="*/ 187 w 206"/>
                <a:gd name="T3" fmla="*/ 3 h 193"/>
                <a:gd name="T4" fmla="*/ 142 w 206"/>
                <a:gd name="T5" fmla="*/ 178 h 193"/>
                <a:gd name="T6" fmla="*/ 9 w 206"/>
                <a:gd name="T7" fmla="*/ 149 h 193"/>
                <a:gd name="T8" fmla="*/ 0 w 206"/>
                <a:gd name="T9" fmla="*/ 0 h 193"/>
              </a:gdLst>
              <a:ahLst/>
              <a:cxnLst>
                <a:cxn ang="0">
                  <a:pos x="T0" y="T1"/>
                </a:cxn>
                <a:cxn ang="0">
                  <a:pos x="T2" y="T3"/>
                </a:cxn>
                <a:cxn ang="0">
                  <a:pos x="T4" y="T5"/>
                </a:cxn>
                <a:cxn ang="0">
                  <a:pos x="T6" y="T7"/>
                </a:cxn>
                <a:cxn ang="0">
                  <a:pos x="T8" y="T9"/>
                </a:cxn>
              </a:cxnLst>
              <a:rect l="0" t="0" r="r" b="b"/>
              <a:pathLst>
                <a:path w="206" h="193">
                  <a:moveTo>
                    <a:pt x="0" y="0"/>
                  </a:moveTo>
                  <a:cubicBezTo>
                    <a:pt x="0" y="3"/>
                    <a:pt x="114" y="33"/>
                    <a:pt x="187" y="3"/>
                  </a:cubicBezTo>
                  <a:cubicBezTo>
                    <a:pt x="187" y="3"/>
                    <a:pt x="206" y="162"/>
                    <a:pt x="142" y="178"/>
                  </a:cubicBezTo>
                  <a:cubicBezTo>
                    <a:pt x="78" y="193"/>
                    <a:pt x="15" y="180"/>
                    <a:pt x="9" y="149"/>
                  </a:cubicBezTo>
                  <a:cubicBezTo>
                    <a:pt x="3" y="118"/>
                    <a:pt x="0" y="0"/>
                    <a:pt x="0" y="0"/>
                  </a:cubicBezTo>
                  <a:close/>
                </a:path>
              </a:pathLst>
            </a:custGeom>
            <a:solidFill>
              <a:srgbClr val="96BD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5" name="Freeform 137">
              <a:extLst>
                <a:ext uri="{FF2B5EF4-FFF2-40B4-BE49-F238E27FC236}">
                  <a16:creationId xmlns:a16="http://schemas.microsoft.com/office/drawing/2014/main" id="{B2B22720-B66B-4977-856A-24E576087E70}"/>
                </a:ext>
              </a:extLst>
            </p:cNvPr>
            <p:cNvSpPr>
              <a:spLocks noEditPoints="1"/>
            </p:cNvSpPr>
            <p:nvPr/>
          </p:nvSpPr>
          <p:spPr bwMode="auto">
            <a:xfrm>
              <a:off x="8104188" y="2176463"/>
              <a:ext cx="425450" cy="858838"/>
            </a:xfrm>
            <a:custGeom>
              <a:avLst/>
              <a:gdLst>
                <a:gd name="T0" fmla="*/ 241 w 268"/>
                <a:gd name="T1" fmla="*/ 154 h 542"/>
                <a:gd name="T2" fmla="*/ 191 w 268"/>
                <a:gd name="T3" fmla="*/ 257 h 542"/>
                <a:gd name="T4" fmla="*/ 146 w 268"/>
                <a:gd name="T5" fmla="*/ 232 h 542"/>
                <a:gd name="T6" fmla="*/ 190 w 268"/>
                <a:gd name="T7" fmla="*/ 28 h 542"/>
                <a:gd name="T8" fmla="*/ 162 w 268"/>
                <a:gd name="T9" fmla="*/ 1 h 542"/>
                <a:gd name="T10" fmla="*/ 109 w 268"/>
                <a:gd name="T11" fmla="*/ 153 h 542"/>
                <a:gd name="T12" fmla="*/ 127 w 268"/>
                <a:gd name="T13" fmla="*/ 230 h 542"/>
                <a:gd name="T14" fmla="*/ 107 w 268"/>
                <a:gd name="T15" fmla="*/ 245 h 542"/>
                <a:gd name="T16" fmla="*/ 103 w 268"/>
                <a:gd name="T17" fmla="*/ 247 h 542"/>
                <a:gd name="T18" fmla="*/ 61 w 268"/>
                <a:gd name="T19" fmla="*/ 96 h 542"/>
                <a:gd name="T20" fmla="*/ 38 w 268"/>
                <a:gd name="T21" fmla="*/ 88 h 542"/>
                <a:gd name="T22" fmla="*/ 11 w 268"/>
                <a:gd name="T23" fmla="*/ 113 h 542"/>
                <a:gd name="T24" fmla="*/ 62 w 268"/>
                <a:gd name="T25" fmla="*/ 251 h 542"/>
                <a:gd name="T26" fmla="*/ 90 w 268"/>
                <a:gd name="T27" fmla="*/ 263 h 542"/>
                <a:gd name="T28" fmla="*/ 96 w 268"/>
                <a:gd name="T29" fmla="*/ 538 h 542"/>
                <a:gd name="T30" fmla="*/ 104 w 268"/>
                <a:gd name="T31" fmla="*/ 539 h 542"/>
                <a:gd name="T32" fmla="*/ 111 w 268"/>
                <a:gd name="T33" fmla="*/ 539 h 542"/>
                <a:gd name="T34" fmla="*/ 105 w 268"/>
                <a:gd name="T35" fmla="*/ 262 h 542"/>
                <a:gd name="T36" fmla="*/ 115 w 268"/>
                <a:gd name="T37" fmla="*/ 257 h 542"/>
                <a:gd name="T38" fmla="*/ 135 w 268"/>
                <a:gd name="T39" fmla="*/ 243 h 542"/>
                <a:gd name="T40" fmla="*/ 187 w 268"/>
                <a:gd name="T41" fmla="*/ 272 h 542"/>
                <a:gd name="T42" fmla="*/ 179 w 268"/>
                <a:gd name="T43" fmla="*/ 304 h 542"/>
                <a:gd name="T44" fmla="*/ 164 w 268"/>
                <a:gd name="T45" fmla="*/ 542 h 542"/>
                <a:gd name="T46" fmla="*/ 178 w 268"/>
                <a:gd name="T47" fmla="*/ 540 h 542"/>
                <a:gd name="T48" fmla="*/ 193 w 268"/>
                <a:gd name="T49" fmla="*/ 307 h 542"/>
                <a:gd name="T50" fmla="*/ 202 w 268"/>
                <a:gd name="T51" fmla="*/ 270 h 542"/>
                <a:gd name="T52" fmla="*/ 251 w 268"/>
                <a:gd name="T53" fmla="*/ 217 h 542"/>
                <a:gd name="T54" fmla="*/ 258 w 268"/>
                <a:gd name="T55" fmla="*/ 157 h 542"/>
                <a:gd name="T56" fmla="*/ 241 w 268"/>
                <a:gd name="T57" fmla="*/ 154 h 542"/>
                <a:gd name="T58" fmla="*/ 71 w 268"/>
                <a:gd name="T59" fmla="*/ 239 h 542"/>
                <a:gd name="T60" fmla="*/ 25 w 268"/>
                <a:gd name="T61" fmla="*/ 117 h 542"/>
                <a:gd name="T62" fmla="*/ 39 w 268"/>
                <a:gd name="T63" fmla="*/ 102 h 542"/>
                <a:gd name="T64" fmla="*/ 41 w 268"/>
                <a:gd name="T65" fmla="*/ 102 h 542"/>
                <a:gd name="T66" fmla="*/ 51 w 268"/>
                <a:gd name="T67" fmla="*/ 107 h 542"/>
                <a:gd name="T68" fmla="*/ 88 w 268"/>
                <a:gd name="T69" fmla="*/ 248 h 542"/>
                <a:gd name="T70" fmla="*/ 71 w 268"/>
                <a:gd name="T71" fmla="*/ 239 h 542"/>
                <a:gd name="T72" fmla="*/ 138 w 268"/>
                <a:gd name="T73" fmla="*/ 219 h 542"/>
                <a:gd name="T74" fmla="*/ 123 w 268"/>
                <a:gd name="T75" fmla="*/ 153 h 542"/>
                <a:gd name="T76" fmla="*/ 164 w 268"/>
                <a:gd name="T77" fmla="*/ 15 h 542"/>
                <a:gd name="T78" fmla="*/ 164 w 268"/>
                <a:gd name="T79" fmla="*/ 15 h 542"/>
                <a:gd name="T80" fmla="*/ 176 w 268"/>
                <a:gd name="T81" fmla="*/ 32 h 542"/>
                <a:gd name="T82" fmla="*/ 138 w 268"/>
                <a:gd name="T83" fmla="*/ 219 h 542"/>
                <a:gd name="T84" fmla="*/ 235 w 268"/>
                <a:gd name="T85" fmla="*/ 217 h 542"/>
                <a:gd name="T86" fmla="*/ 208 w 268"/>
                <a:gd name="T87" fmla="*/ 251 h 542"/>
                <a:gd name="T88" fmla="*/ 246 w 268"/>
                <a:gd name="T89" fmla="*/ 168 h 542"/>
                <a:gd name="T90" fmla="*/ 248 w 268"/>
                <a:gd name="T91" fmla="*/ 168 h 542"/>
                <a:gd name="T92" fmla="*/ 235 w 268"/>
                <a:gd name="T93" fmla="*/ 21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8" h="542">
                  <a:moveTo>
                    <a:pt x="241" y="154"/>
                  </a:moveTo>
                  <a:cubicBezTo>
                    <a:pt x="223" y="161"/>
                    <a:pt x="204" y="211"/>
                    <a:pt x="191" y="257"/>
                  </a:cubicBezTo>
                  <a:cubicBezTo>
                    <a:pt x="170" y="256"/>
                    <a:pt x="156" y="246"/>
                    <a:pt x="146" y="232"/>
                  </a:cubicBezTo>
                  <a:cubicBezTo>
                    <a:pt x="200" y="175"/>
                    <a:pt x="205" y="73"/>
                    <a:pt x="190" y="28"/>
                  </a:cubicBezTo>
                  <a:cubicBezTo>
                    <a:pt x="181" y="2"/>
                    <a:pt x="169" y="0"/>
                    <a:pt x="162" y="1"/>
                  </a:cubicBezTo>
                  <a:cubicBezTo>
                    <a:pt x="128" y="5"/>
                    <a:pt x="106" y="85"/>
                    <a:pt x="109" y="153"/>
                  </a:cubicBezTo>
                  <a:cubicBezTo>
                    <a:pt x="110" y="185"/>
                    <a:pt x="116" y="211"/>
                    <a:pt x="127" y="230"/>
                  </a:cubicBezTo>
                  <a:cubicBezTo>
                    <a:pt x="121" y="236"/>
                    <a:pt x="114" y="240"/>
                    <a:pt x="107" y="245"/>
                  </a:cubicBezTo>
                  <a:cubicBezTo>
                    <a:pt x="106" y="245"/>
                    <a:pt x="105" y="246"/>
                    <a:pt x="103" y="247"/>
                  </a:cubicBezTo>
                  <a:cubicBezTo>
                    <a:pt x="96" y="176"/>
                    <a:pt x="83" y="116"/>
                    <a:pt x="61" y="96"/>
                  </a:cubicBezTo>
                  <a:cubicBezTo>
                    <a:pt x="54" y="90"/>
                    <a:pt x="46" y="87"/>
                    <a:pt x="38" y="88"/>
                  </a:cubicBezTo>
                  <a:cubicBezTo>
                    <a:pt x="24" y="90"/>
                    <a:pt x="15" y="99"/>
                    <a:pt x="11" y="113"/>
                  </a:cubicBezTo>
                  <a:cubicBezTo>
                    <a:pt x="0" y="152"/>
                    <a:pt x="27" y="224"/>
                    <a:pt x="62" y="251"/>
                  </a:cubicBezTo>
                  <a:cubicBezTo>
                    <a:pt x="72" y="258"/>
                    <a:pt x="81" y="262"/>
                    <a:pt x="90" y="263"/>
                  </a:cubicBezTo>
                  <a:cubicBezTo>
                    <a:pt x="99" y="360"/>
                    <a:pt x="98" y="477"/>
                    <a:pt x="96" y="538"/>
                  </a:cubicBezTo>
                  <a:cubicBezTo>
                    <a:pt x="99" y="538"/>
                    <a:pt x="101" y="539"/>
                    <a:pt x="104" y="539"/>
                  </a:cubicBezTo>
                  <a:cubicBezTo>
                    <a:pt x="111" y="539"/>
                    <a:pt x="111" y="539"/>
                    <a:pt x="111" y="539"/>
                  </a:cubicBezTo>
                  <a:cubicBezTo>
                    <a:pt x="111" y="530"/>
                    <a:pt x="116" y="384"/>
                    <a:pt x="105" y="262"/>
                  </a:cubicBezTo>
                  <a:cubicBezTo>
                    <a:pt x="108" y="261"/>
                    <a:pt x="111" y="259"/>
                    <a:pt x="115" y="257"/>
                  </a:cubicBezTo>
                  <a:cubicBezTo>
                    <a:pt x="122" y="253"/>
                    <a:pt x="129" y="248"/>
                    <a:pt x="135" y="243"/>
                  </a:cubicBezTo>
                  <a:cubicBezTo>
                    <a:pt x="148" y="260"/>
                    <a:pt x="165" y="270"/>
                    <a:pt x="187" y="272"/>
                  </a:cubicBezTo>
                  <a:cubicBezTo>
                    <a:pt x="184" y="283"/>
                    <a:pt x="181" y="294"/>
                    <a:pt x="179" y="304"/>
                  </a:cubicBezTo>
                  <a:cubicBezTo>
                    <a:pt x="169" y="347"/>
                    <a:pt x="148" y="456"/>
                    <a:pt x="164" y="542"/>
                  </a:cubicBezTo>
                  <a:cubicBezTo>
                    <a:pt x="169" y="542"/>
                    <a:pt x="174" y="541"/>
                    <a:pt x="178" y="540"/>
                  </a:cubicBezTo>
                  <a:cubicBezTo>
                    <a:pt x="168" y="482"/>
                    <a:pt x="173" y="397"/>
                    <a:pt x="193" y="307"/>
                  </a:cubicBezTo>
                  <a:cubicBezTo>
                    <a:pt x="196" y="294"/>
                    <a:pt x="199" y="282"/>
                    <a:pt x="202" y="270"/>
                  </a:cubicBezTo>
                  <a:cubicBezTo>
                    <a:pt x="228" y="263"/>
                    <a:pt x="246" y="229"/>
                    <a:pt x="251" y="217"/>
                  </a:cubicBezTo>
                  <a:cubicBezTo>
                    <a:pt x="260" y="196"/>
                    <a:pt x="268" y="168"/>
                    <a:pt x="258" y="157"/>
                  </a:cubicBezTo>
                  <a:cubicBezTo>
                    <a:pt x="256" y="155"/>
                    <a:pt x="251" y="151"/>
                    <a:pt x="241" y="154"/>
                  </a:cubicBezTo>
                  <a:close/>
                  <a:moveTo>
                    <a:pt x="71" y="239"/>
                  </a:moveTo>
                  <a:cubicBezTo>
                    <a:pt x="41" y="216"/>
                    <a:pt x="16" y="150"/>
                    <a:pt x="25" y="117"/>
                  </a:cubicBezTo>
                  <a:cubicBezTo>
                    <a:pt x="29" y="104"/>
                    <a:pt x="37" y="103"/>
                    <a:pt x="39" y="102"/>
                  </a:cubicBezTo>
                  <a:cubicBezTo>
                    <a:pt x="40" y="102"/>
                    <a:pt x="41" y="102"/>
                    <a:pt x="41" y="102"/>
                  </a:cubicBezTo>
                  <a:cubicBezTo>
                    <a:pt x="45" y="102"/>
                    <a:pt x="48" y="104"/>
                    <a:pt x="51" y="107"/>
                  </a:cubicBezTo>
                  <a:cubicBezTo>
                    <a:pt x="70" y="124"/>
                    <a:pt x="82" y="180"/>
                    <a:pt x="88" y="248"/>
                  </a:cubicBezTo>
                  <a:cubicBezTo>
                    <a:pt x="83" y="247"/>
                    <a:pt x="77" y="244"/>
                    <a:pt x="71" y="239"/>
                  </a:cubicBezTo>
                  <a:close/>
                  <a:moveTo>
                    <a:pt x="138" y="219"/>
                  </a:moveTo>
                  <a:cubicBezTo>
                    <a:pt x="127" y="196"/>
                    <a:pt x="124" y="169"/>
                    <a:pt x="123" y="153"/>
                  </a:cubicBezTo>
                  <a:cubicBezTo>
                    <a:pt x="121" y="85"/>
                    <a:pt x="144" y="18"/>
                    <a:pt x="164" y="15"/>
                  </a:cubicBezTo>
                  <a:cubicBezTo>
                    <a:pt x="164" y="15"/>
                    <a:pt x="164" y="15"/>
                    <a:pt x="164" y="15"/>
                  </a:cubicBezTo>
                  <a:cubicBezTo>
                    <a:pt x="167" y="15"/>
                    <a:pt x="172" y="21"/>
                    <a:pt x="176" y="32"/>
                  </a:cubicBezTo>
                  <a:cubicBezTo>
                    <a:pt x="190" y="74"/>
                    <a:pt x="185" y="166"/>
                    <a:pt x="138" y="219"/>
                  </a:cubicBezTo>
                  <a:close/>
                  <a:moveTo>
                    <a:pt x="235" y="217"/>
                  </a:moveTo>
                  <a:cubicBezTo>
                    <a:pt x="228" y="230"/>
                    <a:pt x="218" y="244"/>
                    <a:pt x="208" y="251"/>
                  </a:cubicBezTo>
                  <a:cubicBezTo>
                    <a:pt x="223" y="200"/>
                    <a:pt x="239" y="171"/>
                    <a:pt x="246" y="168"/>
                  </a:cubicBezTo>
                  <a:cubicBezTo>
                    <a:pt x="247" y="168"/>
                    <a:pt x="247" y="168"/>
                    <a:pt x="248" y="168"/>
                  </a:cubicBezTo>
                  <a:cubicBezTo>
                    <a:pt x="250" y="172"/>
                    <a:pt x="247" y="192"/>
                    <a:pt x="235" y="2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6" name="Freeform 138">
              <a:extLst>
                <a:ext uri="{FF2B5EF4-FFF2-40B4-BE49-F238E27FC236}">
                  <a16:creationId xmlns:a16="http://schemas.microsoft.com/office/drawing/2014/main" id="{0BE6C6D8-BB1D-4633-8F9F-7476C2020779}"/>
                </a:ext>
              </a:extLst>
            </p:cNvPr>
            <p:cNvSpPr>
              <a:spLocks/>
            </p:cNvSpPr>
            <p:nvPr/>
          </p:nvSpPr>
          <p:spPr bwMode="auto">
            <a:xfrm>
              <a:off x="8132763" y="3097213"/>
              <a:ext cx="371475" cy="71438"/>
            </a:xfrm>
            <a:custGeom>
              <a:avLst/>
              <a:gdLst>
                <a:gd name="T0" fmla="*/ 144 w 234"/>
                <a:gd name="T1" fmla="*/ 43 h 45"/>
                <a:gd name="T2" fmla="*/ 5 w 234"/>
                <a:gd name="T3" fmla="*/ 15 h 45"/>
                <a:gd name="T4" fmla="*/ 2 w 234"/>
                <a:gd name="T5" fmla="*/ 5 h 45"/>
                <a:gd name="T6" fmla="*/ 12 w 234"/>
                <a:gd name="T7" fmla="*/ 2 h 45"/>
                <a:gd name="T8" fmla="*/ 224 w 234"/>
                <a:gd name="T9" fmla="*/ 20 h 45"/>
                <a:gd name="T10" fmla="*/ 233 w 234"/>
                <a:gd name="T11" fmla="*/ 25 h 45"/>
                <a:gd name="T12" fmla="*/ 227 w 234"/>
                <a:gd name="T13" fmla="*/ 34 h 45"/>
                <a:gd name="T14" fmla="*/ 144 w 234"/>
                <a:gd name="T15" fmla="*/ 4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4" h="45">
                  <a:moveTo>
                    <a:pt x="144" y="43"/>
                  </a:moveTo>
                  <a:cubicBezTo>
                    <a:pt x="60" y="43"/>
                    <a:pt x="8" y="17"/>
                    <a:pt x="5" y="15"/>
                  </a:cubicBezTo>
                  <a:cubicBezTo>
                    <a:pt x="2" y="13"/>
                    <a:pt x="0" y="9"/>
                    <a:pt x="2" y="5"/>
                  </a:cubicBezTo>
                  <a:cubicBezTo>
                    <a:pt x="4" y="2"/>
                    <a:pt x="8" y="0"/>
                    <a:pt x="12" y="2"/>
                  </a:cubicBezTo>
                  <a:cubicBezTo>
                    <a:pt x="13" y="3"/>
                    <a:pt x="99" y="45"/>
                    <a:pt x="224" y="20"/>
                  </a:cubicBezTo>
                  <a:cubicBezTo>
                    <a:pt x="228" y="19"/>
                    <a:pt x="232" y="22"/>
                    <a:pt x="233" y="25"/>
                  </a:cubicBezTo>
                  <a:cubicBezTo>
                    <a:pt x="234" y="29"/>
                    <a:pt x="231" y="33"/>
                    <a:pt x="227" y="34"/>
                  </a:cubicBezTo>
                  <a:cubicBezTo>
                    <a:pt x="197" y="40"/>
                    <a:pt x="169" y="43"/>
                    <a:pt x="144" y="43"/>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7" name="Freeform 139">
              <a:extLst>
                <a:ext uri="{FF2B5EF4-FFF2-40B4-BE49-F238E27FC236}">
                  <a16:creationId xmlns:a16="http://schemas.microsoft.com/office/drawing/2014/main" id="{C5EB8947-E19E-4632-8BD6-AA3211282A9F}"/>
                </a:ext>
              </a:extLst>
            </p:cNvPr>
            <p:cNvSpPr>
              <a:spLocks/>
            </p:cNvSpPr>
            <p:nvPr/>
          </p:nvSpPr>
          <p:spPr bwMode="auto">
            <a:xfrm>
              <a:off x="8150225" y="3198813"/>
              <a:ext cx="352425" cy="50800"/>
            </a:xfrm>
            <a:custGeom>
              <a:avLst/>
              <a:gdLst>
                <a:gd name="T0" fmla="*/ 141 w 222"/>
                <a:gd name="T1" fmla="*/ 32 h 32"/>
                <a:gd name="T2" fmla="*/ 7 w 222"/>
                <a:gd name="T3" fmla="*/ 15 h 32"/>
                <a:gd name="T4" fmla="*/ 2 w 222"/>
                <a:gd name="T5" fmla="*/ 6 h 32"/>
                <a:gd name="T6" fmla="*/ 11 w 222"/>
                <a:gd name="T7" fmla="*/ 1 h 32"/>
                <a:gd name="T8" fmla="*/ 214 w 222"/>
                <a:gd name="T9" fmla="*/ 12 h 32"/>
                <a:gd name="T10" fmla="*/ 222 w 222"/>
                <a:gd name="T11" fmla="*/ 19 h 32"/>
                <a:gd name="T12" fmla="*/ 215 w 222"/>
                <a:gd name="T13" fmla="*/ 27 h 32"/>
                <a:gd name="T14" fmla="*/ 141 w 222"/>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32">
                  <a:moveTo>
                    <a:pt x="141" y="32"/>
                  </a:moveTo>
                  <a:cubicBezTo>
                    <a:pt x="61" y="32"/>
                    <a:pt x="9" y="16"/>
                    <a:pt x="7" y="15"/>
                  </a:cubicBezTo>
                  <a:cubicBezTo>
                    <a:pt x="3" y="14"/>
                    <a:pt x="0" y="10"/>
                    <a:pt x="2" y="6"/>
                  </a:cubicBezTo>
                  <a:cubicBezTo>
                    <a:pt x="3" y="2"/>
                    <a:pt x="7" y="0"/>
                    <a:pt x="11" y="1"/>
                  </a:cubicBezTo>
                  <a:cubicBezTo>
                    <a:pt x="12" y="1"/>
                    <a:pt x="96" y="27"/>
                    <a:pt x="214" y="12"/>
                  </a:cubicBezTo>
                  <a:cubicBezTo>
                    <a:pt x="218" y="12"/>
                    <a:pt x="221" y="15"/>
                    <a:pt x="222" y="19"/>
                  </a:cubicBezTo>
                  <a:cubicBezTo>
                    <a:pt x="222" y="23"/>
                    <a:pt x="219" y="27"/>
                    <a:pt x="215" y="27"/>
                  </a:cubicBezTo>
                  <a:cubicBezTo>
                    <a:pt x="189" y="30"/>
                    <a:pt x="164" y="32"/>
                    <a:pt x="141" y="32"/>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140">
              <a:extLst>
                <a:ext uri="{FF2B5EF4-FFF2-40B4-BE49-F238E27FC236}">
                  <a16:creationId xmlns:a16="http://schemas.microsoft.com/office/drawing/2014/main" id="{E7700E6D-C0A0-4439-B08C-1D19CF8F44B0}"/>
                </a:ext>
              </a:extLst>
            </p:cNvPr>
            <p:cNvSpPr>
              <a:spLocks/>
            </p:cNvSpPr>
            <p:nvPr/>
          </p:nvSpPr>
          <p:spPr bwMode="auto">
            <a:xfrm>
              <a:off x="3971925" y="1922463"/>
              <a:ext cx="762000" cy="415925"/>
            </a:xfrm>
            <a:custGeom>
              <a:avLst/>
              <a:gdLst>
                <a:gd name="T0" fmla="*/ 0 w 480"/>
                <a:gd name="T1" fmla="*/ 3 h 262"/>
                <a:gd name="T2" fmla="*/ 242 w 480"/>
                <a:gd name="T3" fmla="*/ 262 h 262"/>
                <a:gd name="T4" fmla="*/ 480 w 480"/>
                <a:gd name="T5" fmla="*/ 0 h 262"/>
                <a:gd name="T6" fmla="*/ 0 w 480"/>
                <a:gd name="T7" fmla="*/ 3 h 262"/>
              </a:gdLst>
              <a:ahLst/>
              <a:cxnLst>
                <a:cxn ang="0">
                  <a:pos x="T0" y="T1"/>
                </a:cxn>
                <a:cxn ang="0">
                  <a:pos x="T2" y="T3"/>
                </a:cxn>
                <a:cxn ang="0">
                  <a:pos x="T4" y="T5"/>
                </a:cxn>
                <a:cxn ang="0">
                  <a:pos x="T6" y="T7"/>
                </a:cxn>
              </a:cxnLst>
              <a:rect l="0" t="0" r="r" b="b"/>
              <a:pathLst>
                <a:path w="480" h="262">
                  <a:moveTo>
                    <a:pt x="0" y="3"/>
                  </a:moveTo>
                  <a:lnTo>
                    <a:pt x="242" y="262"/>
                  </a:lnTo>
                  <a:lnTo>
                    <a:pt x="480" y="0"/>
                  </a:lnTo>
                  <a:lnTo>
                    <a:pt x="0" y="3"/>
                  </a:lnTo>
                  <a:close/>
                </a:path>
              </a:pathLst>
            </a:custGeom>
            <a:solidFill>
              <a:srgbClr val="69C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141">
              <a:extLst>
                <a:ext uri="{FF2B5EF4-FFF2-40B4-BE49-F238E27FC236}">
                  <a16:creationId xmlns:a16="http://schemas.microsoft.com/office/drawing/2014/main" id="{F17F50E0-24FF-403B-A0AB-803EC70DD888}"/>
                </a:ext>
              </a:extLst>
            </p:cNvPr>
            <p:cNvSpPr>
              <a:spLocks/>
            </p:cNvSpPr>
            <p:nvPr/>
          </p:nvSpPr>
          <p:spPr bwMode="auto">
            <a:xfrm>
              <a:off x="4175125" y="1924050"/>
              <a:ext cx="354013" cy="414338"/>
            </a:xfrm>
            <a:custGeom>
              <a:avLst/>
              <a:gdLst>
                <a:gd name="T0" fmla="*/ 0 w 223"/>
                <a:gd name="T1" fmla="*/ 1 h 261"/>
                <a:gd name="T2" fmla="*/ 114 w 223"/>
                <a:gd name="T3" fmla="*/ 261 h 261"/>
                <a:gd name="T4" fmla="*/ 223 w 223"/>
                <a:gd name="T5" fmla="*/ 0 h 261"/>
                <a:gd name="T6" fmla="*/ 0 w 223"/>
                <a:gd name="T7" fmla="*/ 1 h 261"/>
              </a:gdLst>
              <a:ahLst/>
              <a:cxnLst>
                <a:cxn ang="0">
                  <a:pos x="T0" y="T1"/>
                </a:cxn>
                <a:cxn ang="0">
                  <a:pos x="T2" y="T3"/>
                </a:cxn>
                <a:cxn ang="0">
                  <a:pos x="T4" y="T5"/>
                </a:cxn>
                <a:cxn ang="0">
                  <a:pos x="T6" y="T7"/>
                </a:cxn>
              </a:cxnLst>
              <a:rect l="0" t="0" r="r" b="b"/>
              <a:pathLst>
                <a:path w="223" h="261">
                  <a:moveTo>
                    <a:pt x="0" y="1"/>
                  </a:moveTo>
                  <a:lnTo>
                    <a:pt x="114" y="261"/>
                  </a:lnTo>
                  <a:lnTo>
                    <a:pt x="223" y="0"/>
                  </a:lnTo>
                  <a:lnTo>
                    <a:pt x="0" y="1"/>
                  </a:lnTo>
                  <a:close/>
                </a:path>
              </a:pathLst>
            </a:custGeom>
            <a:solidFill>
              <a:srgbClr val="BDE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0" name="Freeform 142">
              <a:extLst>
                <a:ext uri="{FF2B5EF4-FFF2-40B4-BE49-F238E27FC236}">
                  <a16:creationId xmlns:a16="http://schemas.microsoft.com/office/drawing/2014/main" id="{3CC9C246-7159-4EDD-81E7-24476E8BAAEC}"/>
                </a:ext>
              </a:extLst>
            </p:cNvPr>
            <p:cNvSpPr>
              <a:spLocks/>
            </p:cNvSpPr>
            <p:nvPr/>
          </p:nvSpPr>
          <p:spPr bwMode="auto">
            <a:xfrm>
              <a:off x="3971925" y="1749425"/>
              <a:ext cx="762000" cy="177800"/>
            </a:xfrm>
            <a:custGeom>
              <a:avLst/>
              <a:gdLst>
                <a:gd name="T0" fmla="*/ 480 w 480"/>
                <a:gd name="T1" fmla="*/ 109 h 112"/>
                <a:gd name="T2" fmla="*/ 0 w 480"/>
                <a:gd name="T3" fmla="*/ 112 h 112"/>
                <a:gd name="T4" fmla="*/ 112 w 480"/>
                <a:gd name="T5" fmla="*/ 2 h 112"/>
                <a:gd name="T6" fmla="*/ 366 w 480"/>
                <a:gd name="T7" fmla="*/ 0 h 112"/>
                <a:gd name="T8" fmla="*/ 480 w 480"/>
                <a:gd name="T9" fmla="*/ 109 h 112"/>
              </a:gdLst>
              <a:ahLst/>
              <a:cxnLst>
                <a:cxn ang="0">
                  <a:pos x="T0" y="T1"/>
                </a:cxn>
                <a:cxn ang="0">
                  <a:pos x="T2" y="T3"/>
                </a:cxn>
                <a:cxn ang="0">
                  <a:pos x="T4" y="T5"/>
                </a:cxn>
                <a:cxn ang="0">
                  <a:pos x="T6" y="T7"/>
                </a:cxn>
                <a:cxn ang="0">
                  <a:pos x="T8" y="T9"/>
                </a:cxn>
              </a:cxnLst>
              <a:rect l="0" t="0" r="r" b="b"/>
              <a:pathLst>
                <a:path w="480" h="112">
                  <a:moveTo>
                    <a:pt x="480" y="109"/>
                  </a:moveTo>
                  <a:lnTo>
                    <a:pt x="0" y="112"/>
                  </a:lnTo>
                  <a:lnTo>
                    <a:pt x="112" y="2"/>
                  </a:lnTo>
                  <a:lnTo>
                    <a:pt x="366" y="0"/>
                  </a:lnTo>
                  <a:lnTo>
                    <a:pt x="480" y="109"/>
                  </a:lnTo>
                  <a:close/>
                </a:path>
              </a:pathLst>
            </a:custGeom>
            <a:solidFill>
              <a:srgbClr val="8CD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1" name="Freeform 143">
              <a:extLst>
                <a:ext uri="{FF2B5EF4-FFF2-40B4-BE49-F238E27FC236}">
                  <a16:creationId xmlns:a16="http://schemas.microsoft.com/office/drawing/2014/main" id="{0E70DEDB-A1A3-40FF-8A4F-83D073033DD5}"/>
                </a:ext>
              </a:extLst>
            </p:cNvPr>
            <p:cNvSpPr>
              <a:spLocks/>
            </p:cNvSpPr>
            <p:nvPr/>
          </p:nvSpPr>
          <p:spPr bwMode="auto">
            <a:xfrm>
              <a:off x="4529138" y="1749425"/>
              <a:ext cx="204788" cy="174625"/>
            </a:xfrm>
            <a:custGeom>
              <a:avLst/>
              <a:gdLst>
                <a:gd name="T0" fmla="*/ 15 w 129"/>
                <a:gd name="T1" fmla="*/ 0 h 110"/>
                <a:gd name="T2" fmla="*/ 0 w 129"/>
                <a:gd name="T3" fmla="*/ 110 h 110"/>
                <a:gd name="T4" fmla="*/ 129 w 129"/>
                <a:gd name="T5" fmla="*/ 109 h 110"/>
                <a:gd name="T6" fmla="*/ 15 w 129"/>
                <a:gd name="T7" fmla="*/ 0 h 110"/>
              </a:gdLst>
              <a:ahLst/>
              <a:cxnLst>
                <a:cxn ang="0">
                  <a:pos x="T0" y="T1"/>
                </a:cxn>
                <a:cxn ang="0">
                  <a:pos x="T2" y="T3"/>
                </a:cxn>
                <a:cxn ang="0">
                  <a:pos x="T4" y="T5"/>
                </a:cxn>
                <a:cxn ang="0">
                  <a:pos x="T6" y="T7"/>
                </a:cxn>
              </a:cxnLst>
              <a:rect l="0" t="0" r="r" b="b"/>
              <a:pathLst>
                <a:path w="129" h="110">
                  <a:moveTo>
                    <a:pt x="15" y="0"/>
                  </a:moveTo>
                  <a:lnTo>
                    <a:pt x="0" y="110"/>
                  </a:lnTo>
                  <a:lnTo>
                    <a:pt x="129" y="109"/>
                  </a:lnTo>
                  <a:lnTo>
                    <a:pt x="15" y="0"/>
                  </a:lnTo>
                  <a:close/>
                </a:path>
              </a:pathLst>
            </a:custGeom>
            <a:solidFill>
              <a:srgbClr val="BAE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2" name="Freeform 144">
              <a:extLst>
                <a:ext uri="{FF2B5EF4-FFF2-40B4-BE49-F238E27FC236}">
                  <a16:creationId xmlns:a16="http://schemas.microsoft.com/office/drawing/2014/main" id="{1B0C799E-66BB-4B1E-B241-9EC2A60AA403}"/>
                </a:ext>
              </a:extLst>
            </p:cNvPr>
            <p:cNvSpPr>
              <a:spLocks/>
            </p:cNvSpPr>
            <p:nvPr/>
          </p:nvSpPr>
          <p:spPr bwMode="auto">
            <a:xfrm>
              <a:off x="3971925" y="1752600"/>
              <a:ext cx="203200" cy="174625"/>
            </a:xfrm>
            <a:custGeom>
              <a:avLst/>
              <a:gdLst>
                <a:gd name="T0" fmla="*/ 112 w 128"/>
                <a:gd name="T1" fmla="*/ 0 h 110"/>
                <a:gd name="T2" fmla="*/ 128 w 128"/>
                <a:gd name="T3" fmla="*/ 109 h 110"/>
                <a:gd name="T4" fmla="*/ 0 w 128"/>
                <a:gd name="T5" fmla="*/ 110 h 110"/>
                <a:gd name="T6" fmla="*/ 112 w 128"/>
                <a:gd name="T7" fmla="*/ 0 h 110"/>
              </a:gdLst>
              <a:ahLst/>
              <a:cxnLst>
                <a:cxn ang="0">
                  <a:pos x="T0" y="T1"/>
                </a:cxn>
                <a:cxn ang="0">
                  <a:pos x="T2" y="T3"/>
                </a:cxn>
                <a:cxn ang="0">
                  <a:pos x="T4" y="T5"/>
                </a:cxn>
                <a:cxn ang="0">
                  <a:pos x="T6" y="T7"/>
                </a:cxn>
              </a:cxnLst>
              <a:rect l="0" t="0" r="r" b="b"/>
              <a:pathLst>
                <a:path w="128" h="110">
                  <a:moveTo>
                    <a:pt x="112" y="0"/>
                  </a:moveTo>
                  <a:lnTo>
                    <a:pt x="128" y="109"/>
                  </a:lnTo>
                  <a:lnTo>
                    <a:pt x="0" y="110"/>
                  </a:lnTo>
                  <a:lnTo>
                    <a:pt x="112" y="0"/>
                  </a:lnTo>
                  <a:close/>
                </a:path>
              </a:pathLst>
            </a:custGeom>
            <a:solidFill>
              <a:srgbClr val="BAE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3" name="Freeform 145">
              <a:extLst>
                <a:ext uri="{FF2B5EF4-FFF2-40B4-BE49-F238E27FC236}">
                  <a16:creationId xmlns:a16="http://schemas.microsoft.com/office/drawing/2014/main" id="{3F48EC9B-A1C4-4AA4-ACD0-F960C3D9A190}"/>
                </a:ext>
              </a:extLst>
            </p:cNvPr>
            <p:cNvSpPr>
              <a:spLocks/>
            </p:cNvSpPr>
            <p:nvPr/>
          </p:nvSpPr>
          <p:spPr bwMode="auto">
            <a:xfrm>
              <a:off x="4175125" y="1751013"/>
              <a:ext cx="354013" cy="174625"/>
            </a:xfrm>
            <a:custGeom>
              <a:avLst/>
              <a:gdLst>
                <a:gd name="T0" fmla="*/ 0 w 223"/>
                <a:gd name="T1" fmla="*/ 110 h 110"/>
                <a:gd name="T2" fmla="*/ 111 w 223"/>
                <a:gd name="T3" fmla="*/ 0 h 110"/>
                <a:gd name="T4" fmla="*/ 223 w 223"/>
                <a:gd name="T5" fmla="*/ 109 h 110"/>
                <a:gd name="T6" fmla="*/ 0 w 223"/>
                <a:gd name="T7" fmla="*/ 110 h 110"/>
              </a:gdLst>
              <a:ahLst/>
              <a:cxnLst>
                <a:cxn ang="0">
                  <a:pos x="T0" y="T1"/>
                </a:cxn>
                <a:cxn ang="0">
                  <a:pos x="T2" y="T3"/>
                </a:cxn>
                <a:cxn ang="0">
                  <a:pos x="T4" y="T5"/>
                </a:cxn>
                <a:cxn ang="0">
                  <a:pos x="T6" y="T7"/>
                </a:cxn>
              </a:cxnLst>
              <a:rect l="0" t="0" r="r" b="b"/>
              <a:pathLst>
                <a:path w="223" h="110">
                  <a:moveTo>
                    <a:pt x="0" y="110"/>
                  </a:moveTo>
                  <a:lnTo>
                    <a:pt x="111" y="0"/>
                  </a:lnTo>
                  <a:lnTo>
                    <a:pt x="223" y="109"/>
                  </a:lnTo>
                  <a:lnTo>
                    <a:pt x="0" y="110"/>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4" name="Freeform 146">
              <a:extLst>
                <a:ext uri="{FF2B5EF4-FFF2-40B4-BE49-F238E27FC236}">
                  <a16:creationId xmlns:a16="http://schemas.microsoft.com/office/drawing/2014/main" id="{48353F90-A510-4DD5-8826-45642CAE6BFE}"/>
                </a:ext>
              </a:extLst>
            </p:cNvPr>
            <p:cNvSpPr>
              <a:spLocks/>
            </p:cNvSpPr>
            <p:nvPr/>
          </p:nvSpPr>
          <p:spPr bwMode="auto">
            <a:xfrm>
              <a:off x="6662738" y="2857500"/>
              <a:ext cx="777875" cy="392113"/>
            </a:xfrm>
            <a:custGeom>
              <a:avLst/>
              <a:gdLst>
                <a:gd name="T0" fmla="*/ 1 w 490"/>
                <a:gd name="T1" fmla="*/ 0 h 247"/>
                <a:gd name="T2" fmla="*/ 0 w 490"/>
                <a:gd name="T3" fmla="*/ 245 h 247"/>
                <a:gd name="T4" fmla="*/ 479 w 490"/>
                <a:gd name="T5" fmla="*/ 247 h 247"/>
                <a:gd name="T6" fmla="*/ 481 w 490"/>
                <a:gd name="T7" fmla="*/ 10 h 247"/>
                <a:gd name="T8" fmla="*/ 1 w 490"/>
                <a:gd name="T9" fmla="*/ 0 h 247"/>
              </a:gdLst>
              <a:ahLst/>
              <a:cxnLst>
                <a:cxn ang="0">
                  <a:pos x="T0" y="T1"/>
                </a:cxn>
                <a:cxn ang="0">
                  <a:pos x="T2" y="T3"/>
                </a:cxn>
                <a:cxn ang="0">
                  <a:pos x="T4" y="T5"/>
                </a:cxn>
                <a:cxn ang="0">
                  <a:pos x="T6" y="T7"/>
                </a:cxn>
                <a:cxn ang="0">
                  <a:pos x="T8" y="T9"/>
                </a:cxn>
              </a:cxnLst>
              <a:rect l="0" t="0" r="r" b="b"/>
              <a:pathLst>
                <a:path w="490" h="247">
                  <a:moveTo>
                    <a:pt x="1" y="0"/>
                  </a:moveTo>
                  <a:cubicBezTo>
                    <a:pt x="0" y="245"/>
                    <a:pt x="0" y="245"/>
                    <a:pt x="0" y="245"/>
                  </a:cubicBezTo>
                  <a:cubicBezTo>
                    <a:pt x="479" y="247"/>
                    <a:pt x="479" y="247"/>
                    <a:pt x="479" y="247"/>
                  </a:cubicBezTo>
                  <a:cubicBezTo>
                    <a:pt x="479" y="247"/>
                    <a:pt x="490" y="17"/>
                    <a:pt x="481" y="10"/>
                  </a:cubicBezTo>
                  <a:cubicBezTo>
                    <a:pt x="471" y="4"/>
                    <a:pt x="16" y="2"/>
                    <a:pt x="1" y="0"/>
                  </a:cubicBezTo>
                  <a:close/>
                </a:path>
              </a:pathLst>
            </a:custGeom>
            <a:solidFill>
              <a:srgbClr val="C9E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5" name="Freeform 147">
              <a:extLst>
                <a:ext uri="{FF2B5EF4-FFF2-40B4-BE49-F238E27FC236}">
                  <a16:creationId xmlns:a16="http://schemas.microsoft.com/office/drawing/2014/main" id="{6C8F4A55-2221-4357-9C80-4869F0195547}"/>
                </a:ext>
              </a:extLst>
            </p:cNvPr>
            <p:cNvSpPr>
              <a:spLocks/>
            </p:cNvSpPr>
            <p:nvPr/>
          </p:nvSpPr>
          <p:spPr bwMode="auto">
            <a:xfrm>
              <a:off x="6662738" y="2990850"/>
              <a:ext cx="760413" cy="258763"/>
            </a:xfrm>
            <a:custGeom>
              <a:avLst/>
              <a:gdLst>
                <a:gd name="T0" fmla="*/ 0 w 479"/>
                <a:gd name="T1" fmla="*/ 161 h 163"/>
                <a:gd name="T2" fmla="*/ 243 w 479"/>
                <a:gd name="T3" fmla="*/ 0 h 163"/>
                <a:gd name="T4" fmla="*/ 479 w 479"/>
                <a:gd name="T5" fmla="*/ 163 h 163"/>
                <a:gd name="T6" fmla="*/ 0 w 479"/>
                <a:gd name="T7" fmla="*/ 161 h 163"/>
              </a:gdLst>
              <a:ahLst/>
              <a:cxnLst>
                <a:cxn ang="0">
                  <a:pos x="T0" y="T1"/>
                </a:cxn>
                <a:cxn ang="0">
                  <a:pos x="T2" y="T3"/>
                </a:cxn>
                <a:cxn ang="0">
                  <a:pos x="T4" y="T5"/>
                </a:cxn>
                <a:cxn ang="0">
                  <a:pos x="T6" y="T7"/>
                </a:cxn>
              </a:cxnLst>
              <a:rect l="0" t="0" r="r" b="b"/>
              <a:pathLst>
                <a:path w="479" h="163">
                  <a:moveTo>
                    <a:pt x="0" y="161"/>
                  </a:moveTo>
                  <a:lnTo>
                    <a:pt x="243" y="0"/>
                  </a:lnTo>
                  <a:lnTo>
                    <a:pt x="479" y="163"/>
                  </a:lnTo>
                  <a:lnTo>
                    <a:pt x="0" y="161"/>
                  </a:lnTo>
                  <a:close/>
                </a:path>
              </a:pathLst>
            </a:custGeom>
            <a:solidFill>
              <a:srgbClr val="C9E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6" name="Freeform 148">
              <a:extLst>
                <a:ext uri="{FF2B5EF4-FFF2-40B4-BE49-F238E27FC236}">
                  <a16:creationId xmlns:a16="http://schemas.microsoft.com/office/drawing/2014/main" id="{EB21C6CB-64D8-49DF-96CD-46C9963C9017}"/>
                </a:ext>
              </a:extLst>
            </p:cNvPr>
            <p:cNvSpPr>
              <a:spLocks/>
            </p:cNvSpPr>
            <p:nvPr/>
          </p:nvSpPr>
          <p:spPr bwMode="auto">
            <a:xfrm>
              <a:off x="6667500" y="2659063"/>
              <a:ext cx="758825" cy="214313"/>
            </a:xfrm>
            <a:custGeom>
              <a:avLst/>
              <a:gdLst>
                <a:gd name="T0" fmla="*/ 478 w 478"/>
                <a:gd name="T1" fmla="*/ 136 h 136"/>
                <a:gd name="T2" fmla="*/ 245 w 478"/>
                <a:gd name="T3" fmla="*/ 0 h 136"/>
                <a:gd name="T4" fmla="*/ 0 w 478"/>
                <a:gd name="T5" fmla="*/ 125 h 136"/>
                <a:gd name="T6" fmla="*/ 478 w 478"/>
                <a:gd name="T7" fmla="*/ 136 h 136"/>
              </a:gdLst>
              <a:ahLst/>
              <a:cxnLst>
                <a:cxn ang="0">
                  <a:pos x="T0" y="T1"/>
                </a:cxn>
                <a:cxn ang="0">
                  <a:pos x="T2" y="T3"/>
                </a:cxn>
                <a:cxn ang="0">
                  <a:pos x="T4" y="T5"/>
                </a:cxn>
                <a:cxn ang="0">
                  <a:pos x="T6" y="T7"/>
                </a:cxn>
              </a:cxnLst>
              <a:rect l="0" t="0" r="r" b="b"/>
              <a:pathLst>
                <a:path w="478" h="136">
                  <a:moveTo>
                    <a:pt x="478" y="136"/>
                  </a:moveTo>
                  <a:cubicBezTo>
                    <a:pt x="245" y="0"/>
                    <a:pt x="245" y="0"/>
                    <a:pt x="245" y="0"/>
                  </a:cubicBezTo>
                  <a:cubicBezTo>
                    <a:pt x="0" y="125"/>
                    <a:pt x="0" y="125"/>
                    <a:pt x="0" y="125"/>
                  </a:cubicBezTo>
                  <a:cubicBezTo>
                    <a:pt x="1" y="130"/>
                    <a:pt x="303" y="135"/>
                    <a:pt x="478" y="136"/>
                  </a:cubicBezTo>
                  <a:close/>
                </a:path>
              </a:pathLst>
            </a:custGeom>
            <a:solidFill>
              <a:srgbClr val="345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7" name="Rectangle 149">
              <a:extLst>
                <a:ext uri="{FF2B5EF4-FFF2-40B4-BE49-F238E27FC236}">
                  <a16:creationId xmlns:a16="http://schemas.microsoft.com/office/drawing/2014/main" id="{9E344A0B-2E00-4A0B-89FA-8D23F70A4449}"/>
                </a:ext>
              </a:extLst>
            </p:cNvPr>
            <p:cNvSpPr>
              <a:spLocks noChangeArrowheads="1"/>
            </p:cNvSpPr>
            <p:nvPr/>
          </p:nvSpPr>
          <p:spPr bwMode="auto">
            <a:xfrm>
              <a:off x="6784975" y="2581275"/>
              <a:ext cx="525463" cy="569913"/>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8" name="Freeform 150">
              <a:extLst>
                <a:ext uri="{FF2B5EF4-FFF2-40B4-BE49-F238E27FC236}">
                  <a16:creationId xmlns:a16="http://schemas.microsoft.com/office/drawing/2014/main" id="{BD3CA141-13B9-4851-8F5F-FF85953177B3}"/>
                </a:ext>
              </a:extLst>
            </p:cNvPr>
            <p:cNvSpPr>
              <a:spLocks/>
            </p:cNvSpPr>
            <p:nvPr/>
          </p:nvSpPr>
          <p:spPr bwMode="auto">
            <a:xfrm>
              <a:off x="6657975" y="2855913"/>
              <a:ext cx="369888" cy="390525"/>
            </a:xfrm>
            <a:custGeom>
              <a:avLst/>
              <a:gdLst>
                <a:gd name="T0" fmla="*/ 6 w 233"/>
                <a:gd name="T1" fmla="*/ 0 h 246"/>
                <a:gd name="T2" fmla="*/ 233 w 233"/>
                <a:gd name="T3" fmla="*/ 114 h 246"/>
                <a:gd name="T4" fmla="*/ 3 w 233"/>
                <a:gd name="T5" fmla="*/ 246 h 246"/>
                <a:gd name="T6" fmla="*/ 6 w 233"/>
                <a:gd name="T7" fmla="*/ 0 h 246"/>
              </a:gdLst>
              <a:ahLst/>
              <a:cxnLst>
                <a:cxn ang="0">
                  <a:pos x="T0" y="T1"/>
                </a:cxn>
                <a:cxn ang="0">
                  <a:pos x="T2" y="T3"/>
                </a:cxn>
                <a:cxn ang="0">
                  <a:pos x="T4" y="T5"/>
                </a:cxn>
                <a:cxn ang="0">
                  <a:pos x="T6" y="T7"/>
                </a:cxn>
              </a:cxnLst>
              <a:rect l="0" t="0" r="r" b="b"/>
              <a:pathLst>
                <a:path w="233" h="246">
                  <a:moveTo>
                    <a:pt x="6" y="0"/>
                  </a:moveTo>
                  <a:cubicBezTo>
                    <a:pt x="233" y="114"/>
                    <a:pt x="233" y="114"/>
                    <a:pt x="233" y="114"/>
                  </a:cubicBezTo>
                  <a:cubicBezTo>
                    <a:pt x="3" y="246"/>
                    <a:pt x="3" y="246"/>
                    <a:pt x="3" y="246"/>
                  </a:cubicBezTo>
                  <a:cubicBezTo>
                    <a:pt x="3" y="246"/>
                    <a:pt x="0" y="39"/>
                    <a:pt x="6" y="0"/>
                  </a:cubicBezTo>
                  <a:close/>
                </a:path>
              </a:pathLst>
            </a:custGeom>
            <a:solidFill>
              <a:srgbClr val="DFF3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9" name="Freeform 151">
              <a:extLst>
                <a:ext uri="{FF2B5EF4-FFF2-40B4-BE49-F238E27FC236}">
                  <a16:creationId xmlns:a16="http://schemas.microsoft.com/office/drawing/2014/main" id="{97755B6B-9A7E-4776-A988-E09D9B65BB69}"/>
                </a:ext>
              </a:extLst>
            </p:cNvPr>
            <p:cNvSpPr>
              <a:spLocks/>
            </p:cNvSpPr>
            <p:nvPr/>
          </p:nvSpPr>
          <p:spPr bwMode="auto">
            <a:xfrm>
              <a:off x="7058025" y="2873375"/>
              <a:ext cx="385763" cy="376238"/>
            </a:xfrm>
            <a:custGeom>
              <a:avLst/>
              <a:gdLst>
                <a:gd name="T0" fmla="*/ 232 w 243"/>
                <a:gd name="T1" fmla="*/ 0 h 237"/>
                <a:gd name="T2" fmla="*/ 0 w 243"/>
                <a:gd name="T3" fmla="*/ 105 h 237"/>
                <a:gd name="T4" fmla="*/ 230 w 243"/>
                <a:gd name="T5" fmla="*/ 237 h 237"/>
                <a:gd name="T6" fmla="*/ 232 w 243"/>
                <a:gd name="T7" fmla="*/ 0 h 237"/>
              </a:gdLst>
              <a:ahLst/>
              <a:cxnLst>
                <a:cxn ang="0">
                  <a:pos x="T0" y="T1"/>
                </a:cxn>
                <a:cxn ang="0">
                  <a:pos x="T2" y="T3"/>
                </a:cxn>
                <a:cxn ang="0">
                  <a:pos x="T4" y="T5"/>
                </a:cxn>
                <a:cxn ang="0">
                  <a:pos x="T6" y="T7"/>
                </a:cxn>
              </a:cxnLst>
              <a:rect l="0" t="0" r="r" b="b"/>
              <a:pathLst>
                <a:path w="243" h="237">
                  <a:moveTo>
                    <a:pt x="232" y="0"/>
                  </a:moveTo>
                  <a:cubicBezTo>
                    <a:pt x="0" y="105"/>
                    <a:pt x="0" y="105"/>
                    <a:pt x="0" y="105"/>
                  </a:cubicBezTo>
                  <a:cubicBezTo>
                    <a:pt x="230" y="237"/>
                    <a:pt x="230" y="237"/>
                    <a:pt x="230" y="237"/>
                  </a:cubicBezTo>
                  <a:cubicBezTo>
                    <a:pt x="230" y="237"/>
                    <a:pt x="243" y="0"/>
                    <a:pt x="232" y="0"/>
                  </a:cubicBezTo>
                  <a:close/>
                </a:path>
              </a:pathLst>
            </a:custGeom>
            <a:solidFill>
              <a:srgbClr val="DFF3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0" name="Freeform 152">
              <a:extLst>
                <a:ext uri="{FF2B5EF4-FFF2-40B4-BE49-F238E27FC236}">
                  <a16:creationId xmlns:a16="http://schemas.microsoft.com/office/drawing/2014/main" id="{7B72B625-C233-461E-BE6A-0F497A05C140}"/>
                </a:ext>
              </a:extLst>
            </p:cNvPr>
            <p:cNvSpPr>
              <a:spLocks/>
            </p:cNvSpPr>
            <p:nvPr/>
          </p:nvSpPr>
          <p:spPr bwMode="auto">
            <a:xfrm>
              <a:off x="6662738" y="2990850"/>
              <a:ext cx="760413" cy="258763"/>
            </a:xfrm>
            <a:custGeom>
              <a:avLst/>
              <a:gdLst>
                <a:gd name="T0" fmla="*/ 0 w 479"/>
                <a:gd name="T1" fmla="*/ 161 h 163"/>
                <a:gd name="T2" fmla="*/ 243 w 479"/>
                <a:gd name="T3" fmla="*/ 0 h 163"/>
                <a:gd name="T4" fmla="*/ 479 w 479"/>
                <a:gd name="T5" fmla="*/ 163 h 163"/>
                <a:gd name="T6" fmla="*/ 0 w 479"/>
                <a:gd name="T7" fmla="*/ 161 h 163"/>
              </a:gdLst>
              <a:ahLst/>
              <a:cxnLst>
                <a:cxn ang="0">
                  <a:pos x="T0" y="T1"/>
                </a:cxn>
                <a:cxn ang="0">
                  <a:pos x="T2" y="T3"/>
                </a:cxn>
                <a:cxn ang="0">
                  <a:pos x="T4" y="T5"/>
                </a:cxn>
                <a:cxn ang="0">
                  <a:pos x="T6" y="T7"/>
                </a:cxn>
              </a:cxnLst>
              <a:rect l="0" t="0" r="r" b="b"/>
              <a:pathLst>
                <a:path w="479" h="163">
                  <a:moveTo>
                    <a:pt x="0" y="161"/>
                  </a:moveTo>
                  <a:lnTo>
                    <a:pt x="243" y="0"/>
                  </a:lnTo>
                  <a:lnTo>
                    <a:pt x="479" y="163"/>
                  </a:lnTo>
                  <a:lnTo>
                    <a:pt x="0" y="161"/>
                  </a:lnTo>
                  <a:close/>
                </a:path>
              </a:pathLst>
            </a:custGeom>
            <a:solidFill>
              <a:srgbClr val="9CD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1" name="Rectangle 153">
              <a:extLst>
                <a:ext uri="{FF2B5EF4-FFF2-40B4-BE49-F238E27FC236}">
                  <a16:creationId xmlns:a16="http://schemas.microsoft.com/office/drawing/2014/main" id="{CC439D26-02F4-4E77-946D-6524DDC64C3B}"/>
                </a:ext>
              </a:extLst>
            </p:cNvPr>
            <p:cNvSpPr>
              <a:spLocks noChangeArrowheads="1"/>
            </p:cNvSpPr>
            <p:nvPr/>
          </p:nvSpPr>
          <p:spPr bwMode="auto">
            <a:xfrm>
              <a:off x="6843713" y="2686050"/>
              <a:ext cx="415925" cy="30163"/>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2" name="Rectangle 154">
              <a:extLst>
                <a:ext uri="{FF2B5EF4-FFF2-40B4-BE49-F238E27FC236}">
                  <a16:creationId xmlns:a16="http://schemas.microsoft.com/office/drawing/2014/main" id="{94E8A3C2-7CF3-4968-B7C0-E1BDA79C2A27}"/>
                </a:ext>
              </a:extLst>
            </p:cNvPr>
            <p:cNvSpPr>
              <a:spLocks noChangeArrowheads="1"/>
            </p:cNvSpPr>
            <p:nvPr/>
          </p:nvSpPr>
          <p:spPr bwMode="auto">
            <a:xfrm>
              <a:off x="6843713" y="2752725"/>
              <a:ext cx="415925" cy="30163"/>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3" name="Rectangle 155">
              <a:extLst>
                <a:ext uri="{FF2B5EF4-FFF2-40B4-BE49-F238E27FC236}">
                  <a16:creationId xmlns:a16="http://schemas.microsoft.com/office/drawing/2014/main" id="{9AD7FF98-88CA-4C3B-943C-DFFB066405C2}"/>
                </a:ext>
              </a:extLst>
            </p:cNvPr>
            <p:cNvSpPr>
              <a:spLocks noChangeArrowheads="1"/>
            </p:cNvSpPr>
            <p:nvPr/>
          </p:nvSpPr>
          <p:spPr bwMode="auto">
            <a:xfrm>
              <a:off x="6843713" y="2816225"/>
              <a:ext cx="415925" cy="30163"/>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4" name="Rectangle 156">
              <a:extLst>
                <a:ext uri="{FF2B5EF4-FFF2-40B4-BE49-F238E27FC236}">
                  <a16:creationId xmlns:a16="http://schemas.microsoft.com/office/drawing/2014/main" id="{F458FEEC-7328-4680-A7EE-D9B1F2882556}"/>
                </a:ext>
              </a:extLst>
            </p:cNvPr>
            <p:cNvSpPr>
              <a:spLocks noChangeArrowheads="1"/>
            </p:cNvSpPr>
            <p:nvPr/>
          </p:nvSpPr>
          <p:spPr bwMode="auto">
            <a:xfrm>
              <a:off x="6843713" y="2882900"/>
              <a:ext cx="415925" cy="30163"/>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5" name="Freeform 157">
              <a:extLst>
                <a:ext uri="{FF2B5EF4-FFF2-40B4-BE49-F238E27FC236}">
                  <a16:creationId xmlns:a16="http://schemas.microsoft.com/office/drawing/2014/main" id="{DE84304E-4B9A-4CDE-9499-5317D9BC9E33}"/>
                </a:ext>
              </a:extLst>
            </p:cNvPr>
            <p:cNvSpPr>
              <a:spLocks noEditPoints="1"/>
            </p:cNvSpPr>
            <p:nvPr/>
          </p:nvSpPr>
          <p:spPr bwMode="auto">
            <a:xfrm>
              <a:off x="4989513" y="1406525"/>
              <a:ext cx="709613" cy="517525"/>
            </a:xfrm>
            <a:custGeom>
              <a:avLst/>
              <a:gdLst>
                <a:gd name="T0" fmla="*/ 154 w 447"/>
                <a:gd name="T1" fmla="*/ 327 h 327"/>
                <a:gd name="T2" fmla="*/ 141 w 447"/>
                <a:gd name="T3" fmla="*/ 322 h 327"/>
                <a:gd name="T4" fmla="*/ 144 w 447"/>
                <a:gd name="T5" fmla="*/ 312 h 327"/>
                <a:gd name="T6" fmla="*/ 153 w 447"/>
                <a:gd name="T7" fmla="*/ 307 h 327"/>
                <a:gd name="T8" fmla="*/ 179 w 447"/>
                <a:gd name="T9" fmla="*/ 284 h 327"/>
                <a:gd name="T10" fmla="*/ 41 w 447"/>
                <a:gd name="T11" fmla="*/ 233 h 327"/>
                <a:gd name="T12" fmla="*/ 45 w 447"/>
                <a:gd name="T13" fmla="*/ 35 h 327"/>
                <a:gd name="T14" fmla="*/ 214 w 447"/>
                <a:gd name="T15" fmla="*/ 1 h 327"/>
                <a:gd name="T16" fmla="*/ 420 w 447"/>
                <a:gd name="T17" fmla="*/ 27 h 327"/>
                <a:gd name="T18" fmla="*/ 442 w 447"/>
                <a:gd name="T19" fmla="*/ 111 h 327"/>
                <a:gd name="T20" fmla="*/ 370 w 447"/>
                <a:gd name="T21" fmla="*/ 278 h 327"/>
                <a:gd name="T22" fmla="*/ 289 w 447"/>
                <a:gd name="T23" fmla="*/ 290 h 327"/>
                <a:gd name="T24" fmla="*/ 289 w 447"/>
                <a:gd name="T25" fmla="*/ 290 h 327"/>
                <a:gd name="T26" fmla="*/ 261 w 447"/>
                <a:gd name="T27" fmla="*/ 290 h 327"/>
                <a:gd name="T28" fmla="*/ 154 w 447"/>
                <a:gd name="T29" fmla="*/ 327 h 327"/>
                <a:gd name="T30" fmla="*/ 214 w 447"/>
                <a:gd name="T31" fmla="*/ 12 h 327"/>
                <a:gd name="T32" fmla="*/ 53 w 447"/>
                <a:gd name="T33" fmla="*/ 43 h 327"/>
                <a:gd name="T34" fmla="*/ 52 w 447"/>
                <a:gd name="T35" fmla="*/ 230 h 327"/>
                <a:gd name="T36" fmla="*/ 189 w 447"/>
                <a:gd name="T37" fmla="*/ 274 h 327"/>
                <a:gd name="T38" fmla="*/ 197 w 447"/>
                <a:gd name="T39" fmla="*/ 275 h 327"/>
                <a:gd name="T40" fmla="*/ 193 w 447"/>
                <a:gd name="T41" fmla="*/ 282 h 327"/>
                <a:gd name="T42" fmla="*/ 158 w 447"/>
                <a:gd name="T43" fmla="*/ 316 h 327"/>
                <a:gd name="T44" fmla="*/ 158 w 447"/>
                <a:gd name="T45" fmla="*/ 316 h 327"/>
                <a:gd name="T46" fmla="*/ 256 w 447"/>
                <a:gd name="T47" fmla="*/ 280 h 327"/>
                <a:gd name="T48" fmla="*/ 258 w 447"/>
                <a:gd name="T49" fmla="*/ 279 h 327"/>
                <a:gd name="T50" fmla="*/ 260 w 447"/>
                <a:gd name="T51" fmla="*/ 279 h 327"/>
                <a:gd name="T52" fmla="*/ 288 w 447"/>
                <a:gd name="T53" fmla="*/ 279 h 327"/>
                <a:gd name="T54" fmla="*/ 366 w 447"/>
                <a:gd name="T55" fmla="*/ 268 h 327"/>
                <a:gd name="T56" fmla="*/ 432 w 447"/>
                <a:gd name="T57" fmla="*/ 109 h 327"/>
                <a:gd name="T58" fmla="*/ 415 w 447"/>
                <a:gd name="T59" fmla="*/ 36 h 327"/>
                <a:gd name="T60" fmla="*/ 214 w 447"/>
                <a:gd name="T61" fmla="*/ 1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7" h="327">
                  <a:moveTo>
                    <a:pt x="154" y="327"/>
                  </a:moveTo>
                  <a:cubicBezTo>
                    <a:pt x="149" y="327"/>
                    <a:pt x="143" y="327"/>
                    <a:pt x="141" y="322"/>
                  </a:cubicBezTo>
                  <a:cubicBezTo>
                    <a:pt x="140" y="320"/>
                    <a:pt x="140" y="316"/>
                    <a:pt x="144" y="312"/>
                  </a:cubicBezTo>
                  <a:cubicBezTo>
                    <a:pt x="146" y="310"/>
                    <a:pt x="150" y="308"/>
                    <a:pt x="153" y="307"/>
                  </a:cubicBezTo>
                  <a:cubicBezTo>
                    <a:pt x="160" y="303"/>
                    <a:pt x="170" y="297"/>
                    <a:pt x="179" y="284"/>
                  </a:cubicBezTo>
                  <a:cubicBezTo>
                    <a:pt x="99" y="275"/>
                    <a:pt x="50" y="264"/>
                    <a:pt x="41" y="233"/>
                  </a:cubicBezTo>
                  <a:cubicBezTo>
                    <a:pt x="31" y="197"/>
                    <a:pt x="0" y="77"/>
                    <a:pt x="45" y="35"/>
                  </a:cubicBezTo>
                  <a:cubicBezTo>
                    <a:pt x="76" y="8"/>
                    <a:pt x="173" y="2"/>
                    <a:pt x="214" y="1"/>
                  </a:cubicBezTo>
                  <a:cubicBezTo>
                    <a:pt x="292" y="0"/>
                    <a:pt x="388" y="8"/>
                    <a:pt x="420" y="27"/>
                  </a:cubicBezTo>
                  <a:cubicBezTo>
                    <a:pt x="439" y="39"/>
                    <a:pt x="447" y="67"/>
                    <a:pt x="442" y="111"/>
                  </a:cubicBezTo>
                  <a:cubicBezTo>
                    <a:pt x="436" y="175"/>
                    <a:pt x="400" y="267"/>
                    <a:pt x="370" y="278"/>
                  </a:cubicBezTo>
                  <a:cubicBezTo>
                    <a:pt x="358" y="282"/>
                    <a:pt x="332" y="289"/>
                    <a:pt x="289" y="290"/>
                  </a:cubicBezTo>
                  <a:cubicBezTo>
                    <a:pt x="289" y="290"/>
                    <a:pt x="289" y="290"/>
                    <a:pt x="289" y="290"/>
                  </a:cubicBezTo>
                  <a:cubicBezTo>
                    <a:pt x="280" y="290"/>
                    <a:pt x="271" y="290"/>
                    <a:pt x="261" y="290"/>
                  </a:cubicBezTo>
                  <a:cubicBezTo>
                    <a:pt x="233" y="310"/>
                    <a:pt x="177" y="327"/>
                    <a:pt x="154" y="327"/>
                  </a:cubicBezTo>
                  <a:close/>
                  <a:moveTo>
                    <a:pt x="214" y="12"/>
                  </a:moveTo>
                  <a:cubicBezTo>
                    <a:pt x="132" y="14"/>
                    <a:pt x="72" y="26"/>
                    <a:pt x="53" y="43"/>
                  </a:cubicBezTo>
                  <a:cubicBezTo>
                    <a:pt x="20" y="73"/>
                    <a:pt x="31" y="159"/>
                    <a:pt x="52" y="230"/>
                  </a:cubicBezTo>
                  <a:cubicBezTo>
                    <a:pt x="59" y="256"/>
                    <a:pt x="110" y="266"/>
                    <a:pt x="189" y="274"/>
                  </a:cubicBezTo>
                  <a:cubicBezTo>
                    <a:pt x="197" y="275"/>
                    <a:pt x="197" y="275"/>
                    <a:pt x="197" y="275"/>
                  </a:cubicBezTo>
                  <a:cubicBezTo>
                    <a:pt x="193" y="282"/>
                    <a:pt x="193" y="282"/>
                    <a:pt x="193" y="282"/>
                  </a:cubicBezTo>
                  <a:cubicBezTo>
                    <a:pt x="181" y="304"/>
                    <a:pt x="167" y="311"/>
                    <a:pt x="158" y="316"/>
                  </a:cubicBezTo>
                  <a:cubicBezTo>
                    <a:pt x="158" y="316"/>
                    <a:pt x="158" y="316"/>
                    <a:pt x="158" y="316"/>
                  </a:cubicBezTo>
                  <a:cubicBezTo>
                    <a:pt x="180" y="314"/>
                    <a:pt x="231" y="300"/>
                    <a:pt x="256" y="280"/>
                  </a:cubicBezTo>
                  <a:cubicBezTo>
                    <a:pt x="258" y="279"/>
                    <a:pt x="258" y="279"/>
                    <a:pt x="258" y="279"/>
                  </a:cubicBezTo>
                  <a:cubicBezTo>
                    <a:pt x="260" y="279"/>
                    <a:pt x="260" y="279"/>
                    <a:pt x="260" y="279"/>
                  </a:cubicBezTo>
                  <a:cubicBezTo>
                    <a:pt x="270" y="280"/>
                    <a:pt x="279" y="280"/>
                    <a:pt x="288" y="279"/>
                  </a:cubicBezTo>
                  <a:cubicBezTo>
                    <a:pt x="332" y="278"/>
                    <a:pt x="357" y="271"/>
                    <a:pt x="366" y="268"/>
                  </a:cubicBezTo>
                  <a:cubicBezTo>
                    <a:pt x="388" y="260"/>
                    <a:pt x="425" y="180"/>
                    <a:pt x="432" y="109"/>
                  </a:cubicBezTo>
                  <a:cubicBezTo>
                    <a:pt x="436" y="71"/>
                    <a:pt x="429" y="45"/>
                    <a:pt x="415" y="36"/>
                  </a:cubicBezTo>
                  <a:cubicBezTo>
                    <a:pt x="388" y="21"/>
                    <a:pt x="302" y="10"/>
                    <a:pt x="214" y="1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6" name="Freeform 158">
              <a:extLst>
                <a:ext uri="{FF2B5EF4-FFF2-40B4-BE49-F238E27FC236}">
                  <a16:creationId xmlns:a16="http://schemas.microsoft.com/office/drawing/2014/main" id="{2290A10E-D6A3-4439-B954-94FCF30EBCD6}"/>
                </a:ext>
              </a:extLst>
            </p:cNvPr>
            <p:cNvSpPr>
              <a:spLocks noEditPoints="1"/>
            </p:cNvSpPr>
            <p:nvPr/>
          </p:nvSpPr>
          <p:spPr bwMode="auto">
            <a:xfrm>
              <a:off x="5191125" y="1473200"/>
              <a:ext cx="334963" cy="266700"/>
            </a:xfrm>
            <a:custGeom>
              <a:avLst/>
              <a:gdLst>
                <a:gd name="T0" fmla="*/ 157 w 211"/>
                <a:gd name="T1" fmla="*/ 169 h 169"/>
                <a:gd name="T2" fmla="*/ 134 w 211"/>
                <a:gd name="T3" fmla="*/ 167 h 169"/>
                <a:gd name="T4" fmla="*/ 79 w 211"/>
                <a:gd name="T5" fmla="*/ 161 h 169"/>
                <a:gd name="T6" fmla="*/ 17 w 211"/>
                <a:gd name="T7" fmla="*/ 150 h 169"/>
                <a:gd name="T8" fmla="*/ 35 w 211"/>
                <a:gd name="T9" fmla="*/ 65 h 169"/>
                <a:gd name="T10" fmla="*/ 76 w 211"/>
                <a:gd name="T11" fmla="*/ 68 h 169"/>
                <a:gd name="T12" fmla="*/ 83 w 211"/>
                <a:gd name="T13" fmla="*/ 74 h 169"/>
                <a:gd name="T14" fmla="*/ 127 w 211"/>
                <a:gd name="T15" fmla="*/ 19 h 169"/>
                <a:gd name="T16" fmla="*/ 148 w 211"/>
                <a:gd name="T17" fmla="*/ 1 h 169"/>
                <a:gd name="T18" fmla="*/ 152 w 211"/>
                <a:gd name="T19" fmla="*/ 77 h 169"/>
                <a:gd name="T20" fmla="*/ 203 w 211"/>
                <a:gd name="T21" fmla="*/ 88 h 169"/>
                <a:gd name="T22" fmla="*/ 202 w 211"/>
                <a:gd name="T23" fmla="*/ 118 h 169"/>
                <a:gd name="T24" fmla="*/ 206 w 211"/>
                <a:gd name="T25" fmla="*/ 129 h 169"/>
                <a:gd name="T26" fmla="*/ 193 w 211"/>
                <a:gd name="T27" fmla="*/ 142 h 169"/>
                <a:gd name="T28" fmla="*/ 193 w 211"/>
                <a:gd name="T29" fmla="*/ 153 h 169"/>
                <a:gd name="T30" fmla="*/ 85 w 211"/>
                <a:gd name="T31" fmla="*/ 142 h 169"/>
                <a:gd name="T32" fmla="*/ 134 w 211"/>
                <a:gd name="T33" fmla="*/ 157 h 169"/>
                <a:gd name="T34" fmla="*/ 157 w 211"/>
                <a:gd name="T35" fmla="*/ 158 h 169"/>
                <a:gd name="T36" fmla="*/ 155 w 211"/>
                <a:gd name="T37" fmla="*/ 146 h 169"/>
                <a:gd name="T38" fmla="*/ 147 w 211"/>
                <a:gd name="T39" fmla="*/ 133 h 169"/>
                <a:gd name="T40" fmla="*/ 192 w 211"/>
                <a:gd name="T41" fmla="*/ 131 h 169"/>
                <a:gd name="T42" fmla="*/ 195 w 211"/>
                <a:gd name="T43" fmla="*/ 127 h 169"/>
                <a:gd name="T44" fmla="*/ 151 w 211"/>
                <a:gd name="T45" fmla="*/ 117 h 169"/>
                <a:gd name="T46" fmla="*/ 162 w 211"/>
                <a:gd name="T47" fmla="*/ 106 h 169"/>
                <a:gd name="T48" fmla="*/ 200 w 211"/>
                <a:gd name="T49" fmla="*/ 108 h 169"/>
                <a:gd name="T50" fmla="*/ 157 w 211"/>
                <a:gd name="T51" fmla="*/ 88 h 169"/>
                <a:gd name="T52" fmla="*/ 139 w 211"/>
                <a:gd name="T53" fmla="*/ 87 h 169"/>
                <a:gd name="T54" fmla="*/ 137 w 211"/>
                <a:gd name="T55" fmla="*/ 78 h 169"/>
                <a:gd name="T56" fmla="*/ 143 w 211"/>
                <a:gd name="T57" fmla="*/ 10 h 169"/>
                <a:gd name="T58" fmla="*/ 115 w 211"/>
                <a:gd name="T59" fmla="*/ 60 h 169"/>
                <a:gd name="T60" fmla="*/ 76 w 211"/>
                <a:gd name="T61" fmla="*/ 90 h 169"/>
                <a:gd name="T62" fmla="*/ 74 w 211"/>
                <a:gd name="T63" fmla="*/ 80 h 169"/>
                <a:gd name="T64" fmla="*/ 35 w 211"/>
                <a:gd name="T65" fmla="*/ 76 h 169"/>
                <a:gd name="T66" fmla="*/ 27 w 211"/>
                <a:gd name="T67" fmla="*/ 146 h 169"/>
                <a:gd name="T68" fmla="*/ 79 w 211"/>
                <a:gd name="T69" fmla="*/ 150 h 169"/>
                <a:gd name="T70" fmla="*/ 79 w 211"/>
                <a:gd name="T71" fmla="*/ 149 h 169"/>
                <a:gd name="T72" fmla="*/ 81 w 211"/>
                <a:gd name="T73" fmla="*/ 144 h 169"/>
                <a:gd name="T74" fmla="*/ 85 w 211"/>
                <a:gd name="T75" fmla="*/ 14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169">
                  <a:moveTo>
                    <a:pt x="157" y="169"/>
                  </a:moveTo>
                  <a:cubicBezTo>
                    <a:pt x="157" y="169"/>
                    <a:pt x="157" y="169"/>
                    <a:pt x="157" y="169"/>
                  </a:cubicBezTo>
                  <a:cubicBezTo>
                    <a:pt x="152" y="169"/>
                    <a:pt x="146" y="168"/>
                    <a:pt x="140" y="168"/>
                  </a:cubicBezTo>
                  <a:cubicBezTo>
                    <a:pt x="138" y="168"/>
                    <a:pt x="136" y="168"/>
                    <a:pt x="134" y="167"/>
                  </a:cubicBezTo>
                  <a:cubicBezTo>
                    <a:pt x="110" y="166"/>
                    <a:pt x="96" y="160"/>
                    <a:pt x="89" y="156"/>
                  </a:cubicBezTo>
                  <a:cubicBezTo>
                    <a:pt x="88" y="158"/>
                    <a:pt x="85" y="161"/>
                    <a:pt x="79" y="161"/>
                  </a:cubicBezTo>
                  <a:cubicBezTo>
                    <a:pt x="78" y="161"/>
                    <a:pt x="77" y="161"/>
                    <a:pt x="75" y="161"/>
                  </a:cubicBezTo>
                  <a:cubicBezTo>
                    <a:pt x="50" y="162"/>
                    <a:pt x="20" y="160"/>
                    <a:pt x="17" y="150"/>
                  </a:cubicBezTo>
                  <a:cubicBezTo>
                    <a:pt x="14" y="140"/>
                    <a:pt x="0" y="88"/>
                    <a:pt x="7" y="73"/>
                  </a:cubicBezTo>
                  <a:cubicBezTo>
                    <a:pt x="9" y="69"/>
                    <a:pt x="13" y="65"/>
                    <a:pt x="35" y="65"/>
                  </a:cubicBezTo>
                  <a:cubicBezTo>
                    <a:pt x="49" y="65"/>
                    <a:pt x="66" y="66"/>
                    <a:pt x="75" y="68"/>
                  </a:cubicBezTo>
                  <a:cubicBezTo>
                    <a:pt x="76" y="68"/>
                    <a:pt x="76" y="68"/>
                    <a:pt x="76" y="68"/>
                  </a:cubicBezTo>
                  <a:cubicBezTo>
                    <a:pt x="78" y="69"/>
                    <a:pt x="78" y="69"/>
                    <a:pt x="78" y="69"/>
                  </a:cubicBezTo>
                  <a:cubicBezTo>
                    <a:pt x="80" y="71"/>
                    <a:pt x="82" y="72"/>
                    <a:pt x="83" y="74"/>
                  </a:cubicBezTo>
                  <a:cubicBezTo>
                    <a:pt x="88" y="70"/>
                    <a:pt x="97" y="63"/>
                    <a:pt x="108" y="52"/>
                  </a:cubicBezTo>
                  <a:cubicBezTo>
                    <a:pt x="117" y="42"/>
                    <a:pt x="123" y="29"/>
                    <a:pt x="127" y="19"/>
                  </a:cubicBezTo>
                  <a:cubicBezTo>
                    <a:pt x="131" y="8"/>
                    <a:pt x="135" y="0"/>
                    <a:pt x="143" y="0"/>
                  </a:cubicBezTo>
                  <a:cubicBezTo>
                    <a:pt x="145" y="0"/>
                    <a:pt x="146" y="0"/>
                    <a:pt x="148" y="1"/>
                  </a:cubicBezTo>
                  <a:cubicBezTo>
                    <a:pt x="161" y="7"/>
                    <a:pt x="168" y="17"/>
                    <a:pt x="170" y="28"/>
                  </a:cubicBezTo>
                  <a:cubicBezTo>
                    <a:pt x="173" y="46"/>
                    <a:pt x="160" y="66"/>
                    <a:pt x="152" y="77"/>
                  </a:cubicBezTo>
                  <a:cubicBezTo>
                    <a:pt x="157" y="77"/>
                    <a:pt x="157" y="77"/>
                    <a:pt x="157" y="77"/>
                  </a:cubicBezTo>
                  <a:cubicBezTo>
                    <a:pt x="175" y="77"/>
                    <a:pt x="192" y="78"/>
                    <a:pt x="203" y="88"/>
                  </a:cubicBezTo>
                  <a:cubicBezTo>
                    <a:pt x="208" y="93"/>
                    <a:pt x="211" y="99"/>
                    <a:pt x="211" y="108"/>
                  </a:cubicBezTo>
                  <a:cubicBezTo>
                    <a:pt x="211" y="112"/>
                    <a:pt x="207" y="117"/>
                    <a:pt x="202" y="118"/>
                  </a:cubicBezTo>
                  <a:cubicBezTo>
                    <a:pt x="203" y="119"/>
                    <a:pt x="204" y="120"/>
                    <a:pt x="205" y="121"/>
                  </a:cubicBezTo>
                  <a:cubicBezTo>
                    <a:pt x="207" y="124"/>
                    <a:pt x="207" y="126"/>
                    <a:pt x="206" y="129"/>
                  </a:cubicBezTo>
                  <a:cubicBezTo>
                    <a:pt x="205" y="131"/>
                    <a:pt x="204" y="133"/>
                    <a:pt x="203" y="135"/>
                  </a:cubicBezTo>
                  <a:cubicBezTo>
                    <a:pt x="202" y="139"/>
                    <a:pt x="198" y="141"/>
                    <a:pt x="193" y="142"/>
                  </a:cubicBezTo>
                  <a:cubicBezTo>
                    <a:pt x="194" y="143"/>
                    <a:pt x="194" y="143"/>
                    <a:pt x="194" y="144"/>
                  </a:cubicBezTo>
                  <a:cubicBezTo>
                    <a:pt x="196" y="147"/>
                    <a:pt x="195" y="150"/>
                    <a:pt x="193" y="153"/>
                  </a:cubicBezTo>
                  <a:cubicBezTo>
                    <a:pt x="181" y="167"/>
                    <a:pt x="167" y="168"/>
                    <a:pt x="157" y="169"/>
                  </a:cubicBezTo>
                  <a:close/>
                  <a:moveTo>
                    <a:pt x="85" y="142"/>
                  </a:moveTo>
                  <a:cubicBezTo>
                    <a:pt x="87" y="142"/>
                    <a:pt x="89" y="143"/>
                    <a:pt x="91" y="144"/>
                  </a:cubicBezTo>
                  <a:cubicBezTo>
                    <a:pt x="96" y="148"/>
                    <a:pt x="108" y="155"/>
                    <a:pt x="134" y="157"/>
                  </a:cubicBezTo>
                  <a:cubicBezTo>
                    <a:pt x="137" y="157"/>
                    <a:pt x="139" y="157"/>
                    <a:pt x="141" y="157"/>
                  </a:cubicBezTo>
                  <a:cubicBezTo>
                    <a:pt x="146" y="158"/>
                    <a:pt x="152" y="158"/>
                    <a:pt x="157" y="158"/>
                  </a:cubicBezTo>
                  <a:cubicBezTo>
                    <a:pt x="168" y="158"/>
                    <a:pt x="176" y="155"/>
                    <a:pt x="183" y="148"/>
                  </a:cubicBezTo>
                  <a:cubicBezTo>
                    <a:pt x="155" y="146"/>
                    <a:pt x="155" y="146"/>
                    <a:pt x="155" y="146"/>
                  </a:cubicBezTo>
                  <a:cubicBezTo>
                    <a:pt x="151" y="146"/>
                    <a:pt x="148" y="144"/>
                    <a:pt x="147" y="141"/>
                  </a:cubicBezTo>
                  <a:cubicBezTo>
                    <a:pt x="146" y="139"/>
                    <a:pt x="146" y="136"/>
                    <a:pt x="147" y="133"/>
                  </a:cubicBezTo>
                  <a:cubicBezTo>
                    <a:pt x="149" y="130"/>
                    <a:pt x="153" y="129"/>
                    <a:pt x="158" y="129"/>
                  </a:cubicBezTo>
                  <a:cubicBezTo>
                    <a:pt x="192" y="131"/>
                    <a:pt x="192" y="131"/>
                    <a:pt x="192" y="131"/>
                  </a:cubicBezTo>
                  <a:cubicBezTo>
                    <a:pt x="193" y="131"/>
                    <a:pt x="194" y="131"/>
                    <a:pt x="194" y="131"/>
                  </a:cubicBezTo>
                  <a:cubicBezTo>
                    <a:pt x="194" y="130"/>
                    <a:pt x="195" y="128"/>
                    <a:pt x="195" y="127"/>
                  </a:cubicBezTo>
                  <a:cubicBezTo>
                    <a:pt x="160" y="125"/>
                    <a:pt x="160" y="125"/>
                    <a:pt x="160" y="125"/>
                  </a:cubicBezTo>
                  <a:cubicBezTo>
                    <a:pt x="155" y="124"/>
                    <a:pt x="152" y="121"/>
                    <a:pt x="151" y="117"/>
                  </a:cubicBezTo>
                  <a:cubicBezTo>
                    <a:pt x="150" y="115"/>
                    <a:pt x="151" y="112"/>
                    <a:pt x="152" y="110"/>
                  </a:cubicBezTo>
                  <a:cubicBezTo>
                    <a:pt x="155" y="107"/>
                    <a:pt x="158" y="106"/>
                    <a:pt x="162" y="106"/>
                  </a:cubicBezTo>
                  <a:cubicBezTo>
                    <a:pt x="197" y="109"/>
                    <a:pt x="197" y="109"/>
                    <a:pt x="197" y="109"/>
                  </a:cubicBezTo>
                  <a:cubicBezTo>
                    <a:pt x="199" y="109"/>
                    <a:pt x="200" y="108"/>
                    <a:pt x="200" y="108"/>
                  </a:cubicBezTo>
                  <a:cubicBezTo>
                    <a:pt x="200" y="102"/>
                    <a:pt x="198" y="98"/>
                    <a:pt x="195" y="95"/>
                  </a:cubicBezTo>
                  <a:cubicBezTo>
                    <a:pt x="187" y="87"/>
                    <a:pt x="168" y="88"/>
                    <a:pt x="157" y="88"/>
                  </a:cubicBezTo>
                  <a:cubicBezTo>
                    <a:pt x="151" y="88"/>
                    <a:pt x="151" y="88"/>
                    <a:pt x="151" y="88"/>
                  </a:cubicBezTo>
                  <a:cubicBezTo>
                    <a:pt x="146" y="88"/>
                    <a:pt x="142" y="88"/>
                    <a:pt x="139" y="87"/>
                  </a:cubicBezTo>
                  <a:cubicBezTo>
                    <a:pt x="130" y="86"/>
                    <a:pt x="130" y="86"/>
                    <a:pt x="130" y="86"/>
                  </a:cubicBezTo>
                  <a:cubicBezTo>
                    <a:pt x="137" y="78"/>
                    <a:pt x="137" y="78"/>
                    <a:pt x="137" y="78"/>
                  </a:cubicBezTo>
                  <a:cubicBezTo>
                    <a:pt x="137" y="78"/>
                    <a:pt x="163" y="51"/>
                    <a:pt x="159" y="30"/>
                  </a:cubicBezTo>
                  <a:cubicBezTo>
                    <a:pt x="158" y="22"/>
                    <a:pt x="153" y="15"/>
                    <a:pt x="143" y="10"/>
                  </a:cubicBezTo>
                  <a:cubicBezTo>
                    <a:pt x="142" y="12"/>
                    <a:pt x="139" y="18"/>
                    <a:pt x="137" y="23"/>
                  </a:cubicBezTo>
                  <a:cubicBezTo>
                    <a:pt x="132" y="34"/>
                    <a:pt x="127" y="48"/>
                    <a:pt x="115" y="60"/>
                  </a:cubicBezTo>
                  <a:cubicBezTo>
                    <a:pt x="96" y="80"/>
                    <a:pt x="83" y="87"/>
                    <a:pt x="82" y="87"/>
                  </a:cubicBezTo>
                  <a:cubicBezTo>
                    <a:pt x="76" y="90"/>
                    <a:pt x="76" y="90"/>
                    <a:pt x="76" y="90"/>
                  </a:cubicBezTo>
                  <a:cubicBezTo>
                    <a:pt x="75" y="83"/>
                    <a:pt x="75" y="83"/>
                    <a:pt x="75" y="83"/>
                  </a:cubicBezTo>
                  <a:cubicBezTo>
                    <a:pt x="75" y="82"/>
                    <a:pt x="74" y="81"/>
                    <a:pt x="74" y="80"/>
                  </a:cubicBezTo>
                  <a:cubicBezTo>
                    <a:pt x="74" y="80"/>
                    <a:pt x="73" y="79"/>
                    <a:pt x="72" y="78"/>
                  </a:cubicBezTo>
                  <a:cubicBezTo>
                    <a:pt x="65" y="77"/>
                    <a:pt x="49" y="75"/>
                    <a:pt x="35" y="76"/>
                  </a:cubicBezTo>
                  <a:cubicBezTo>
                    <a:pt x="22" y="76"/>
                    <a:pt x="17" y="78"/>
                    <a:pt x="16" y="78"/>
                  </a:cubicBezTo>
                  <a:cubicBezTo>
                    <a:pt x="13" y="87"/>
                    <a:pt x="21" y="123"/>
                    <a:pt x="27" y="146"/>
                  </a:cubicBezTo>
                  <a:cubicBezTo>
                    <a:pt x="32" y="149"/>
                    <a:pt x="53" y="151"/>
                    <a:pt x="75" y="150"/>
                  </a:cubicBezTo>
                  <a:cubicBezTo>
                    <a:pt x="76" y="150"/>
                    <a:pt x="78" y="150"/>
                    <a:pt x="79" y="150"/>
                  </a:cubicBezTo>
                  <a:cubicBezTo>
                    <a:pt x="79" y="150"/>
                    <a:pt x="79" y="150"/>
                    <a:pt x="79" y="150"/>
                  </a:cubicBezTo>
                  <a:cubicBezTo>
                    <a:pt x="79" y="150"/>
                    <a:pt x="79" y="149"/>
                    <a:pt x="79" y="149"/>
                  </a:cubicBezTo>
                  <a:cubicBezTo>
                    <a:pt x="79" y="148"/>
                    <a:pt x="79" y="148"/>
                    <a:pt x="79" y="148"/>
                  </a:cubicBezTo>
                  <a:cubicBezTo>
                    <a:pt x="79" y="146"/>
                    <a:pt x="80" y="144"/>
                    <a:pt x="81" y="144"/>
                  </a:cubicBezTo>
                  <a:cubicBezTo>
                    <a:pt x="82" y="142"/>
                    <a:pt x="82" y="142"/>
                    <a:pt x="82" y="142"/>
                  </a:cubicBezTo>
                  <a:lnTo>
                    <a:pt x="85" y="14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7" name="Oval 159">
              <a:extLst>
                <a:ext uri="{FF2B5EF4-FFF2-40B4-BE49-F238E27FC236}">
                  <a16:creationId xmlns:a16="http://schemas.microsoft.com/office/drawing/2014/main" id="{895C34AB-1AED-4017-B82A-4702E597E180}"/>
                </a:ext>
              </a:extLst>
            </p:cNvPr>
            <p:cNvSpPr>
              <a:spLocks noChangeArrowheads="1"/>
            </p:cNvSpPr>
            <p:nvPr/>
          </p:nvSpPr>
          <p:spPr bwMode="auto">
            <a:xfrm>
              <a:off x="4654550" y="4670425"/>
              <a:ext cx="117475" cy="1174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8" name="Oval 160">
              <a:extLst>
                <a:ext uri="{FF2B5EF4-FFF2-40B4-BE49-F238E27FC236}">
                  <a16:creationId xmlns:a16="http://schemas.microsoft.com/office/drawing/2014/main" id="{F6C42D7B-4F81-4EBB-8414-C80E2707FD50}"/>
                </a:ext>
              </a:extLst>
            </p:cNvPr>
            <p:cNvSpPr>
              <a:spLocks noChangeArrowheads="1"/>
            </p:cNvSpPr>
            <p:nvPr/>
          </p:nvSpPr>
          <p:spPr bwMode="auto">
            <a:xfrm>
              <a:off x="4862513" y="4670425"/>
              <a:ext cx="117475" cy="1174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9" name="Oval 161">
              <a:extLst>
                <a:ext uri="{FF2B5EF4-FFF2-40B4-BE49-F238E27FC236}">
                  <a16:creationId xmlns:a16="http://schemas.microsoft.com/office/drawing/2014/main" id="{EA3A5517-DE7C-454B-B30F-1D7365BE5E26}"/>
                </a:ext>
              </a:extLst>
            </p:cNvPr>
            <p:cNvSpPr>
              <a:spLocks noChangeArrowheads="1"/>
            </p:cNvSpPr>
            <p:nvPr/>
          </p:nvSpPr>
          <p:spPr bwMode="auto">
            <a:xfrm>
              <a:off x="5070475" y="4670425"/>
              <a:ext cx="117475" cy="1174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0" name="Freeform 162">
              <a:extLst>
                <a:ext uri="{FF2B5EF4-FFF2-40B4-BE49-F238E27FC236}">
                  <a16:creationId xmlns:a16="http://schemas.microsoft.com/office/drawing/2014/main" id="{44453807-453B-4C8E-AF20-CB525A04E0EF}"/>
                </a:ext>
              </a:extLst>
            </p:cNvPr>
            <p:cNvSpPr>
              <a:spLocks/>
            </p:cNvSpPr>
            <p:nvPr/>
          </p:nvSpPr>
          <p:spPr bwMode="auto">
            <a:xfrm>
              <a:off x="4705350" y="5083175"/>
              <a:ext cx="26988" cy="30163"/>
            </a:xfrm>
            <a:custGeom>
              <a:avLst/>
              <a:gdLst>
                <a:gd name="T0" fmla="*/ 4 w 17"/>
                <a:gd name="T1" fmla="*/ 0 h 20"/>
                <a:gd name="T2" fmla="*/ 0 w 17"/>
                <a:gd name="T3" fmla="*/ 14 h 20"/>
                <a:gd name="T4" fmla="*/ 15 w 17"/>
                <a:gd name="T5" fmla="*/ 17 h 20"/>
                <a:gd name="T6" fmla="*/ 16 w 17"/>
                <a:gd name="T7" fmla="*/ 0 h 20"/>
                <a:gd name="T8" fmla="*/ 4 w 17"/>
                <a:gd name="T9" fmla="*/ 0 h 20"/>
              </a:gdLst>
              <a:ahLst/>
              <a:cxnLst>
                <a:cxn ang="0">
                  <a:pos x="T0" y="T1"/>
                </a:cxn>
                <a:cxn ang="0">
                  <a:pos x="T2" y="T3"/>
                </a:cxn>
                <a:cxn ang="0">
                  <a:pos x="T4" y="T5"/>
                </a:cxn>
                <a:cxn ang="0">
                  <a:pos x="T6" y="T7"/>
                </a:cxn>
                <a:cxn ang="0">
                  <a:pos x="T8" y="T9"/>
                </a:cxn>
              </a:cxnLst>
              <a:rect l="0" t="0" r="r" b="b"/>
              <a:pathLst>
                <a:path w="17" h="20">
                  <a:moveTo>
                    <a:pt x="4" y="0"/>
                  </a:moveTo>
                  <a:cubicBezTo>
                    <a:pt x="4" y="0"/>
                    <a:pt x="2" y="11"/>
                    <a:pt x="0" y="14"/>
                  </a:cubicBezTo>
                  <a:cubicBezTo>
                    <a:pt x="0" y="14"/>
                    <a:pt x="12" y="20"/>
                    <a:pt x="15" y="17"/>
                  </a:cubicBezTo>
                  <a:cubicBezTo>
                    <a:pt x="17" y="13"/>
                    <a:pt x="16" y="0"/>
                    <a:pt x="16" y="0"/>
                  </a:cubicBezTo>
                  <a:lnTo>
                    <a:pt x="4" y="0"/>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1" name="Freeform 163">
              <a:extLst>
                <a:ext uri="{FF2B5EF4-FFF2-40B4-BE49-F238E27FC236}">
                  <a16:creationId xmlns:a16="http://schemas.microsoft.com/office/drawing/2014/main" id="{395E7ABF-3E4D-44B4-B2BC-CF1E0334B9F0}"/>
                </a:ext>
              </a:extLst>
            </p:cNvPr>
            <p:cNvSpPr>
              <a:spLocks/>
            </p:cNvSpPr>
            <p:nvPr/>
          </p:nvSpPr>
          <p:spPr bwMode="auto">
            <a:xfrm>
              <a:off x="4673600" y="5097463"/>
              <a:ext cx="114300" cy="142875"/>
            </a:xfrm>
            <a:custGeom>
              <a:avLst/>
              <a:gdLst>
                <a:gd name="T0" fmla="*/ 1 w 72"/>
                <a:gd name="T1" fmla="*/ 21 h 90"/>
                <a:gd name="T2" fmla="*/ 19 w 72"/>
                <a:gd name="T3" fmla="*/ 0 h 90"/>
                <a:gd name="T4" fmla="*/ 40 w 72"/>
                <a:gd name="T5" fmla="*/ 5 h 90"/>
                <a:gd name="T6" fmla="*/ 72 w 72"/>
                <a:gd name="T7" fmla="*/ 82 h 90"/>
                <a:gd name="T8" fmla="*/ 61 w 72"/>
                <a:gd name="T9" fmla="*/ 88 h 90"/>
                <a:gd name="T10" fmla="*/ 1 w 72"/>
                <a:gd name="T11" fmla="*/ 21 h 90"/>
              </a:gdLst>
              <a:ahLst/>
              <a:cxnLst>
                <a:cxn ang="0">
                  <a:pos x="T0" y="T1"/>
                </a:cxn>
                <a:cxn ang="0">
                  <a:pos x="T2" y="T3"/>
                </a:cxn>
                <a:cxn ang="0">
                  <a:pos x="T4" y="T5"/>
                </a:cxn>
                <a:cxn ang="0">
                  <a:pos x="T6" y="T7"/>
                </a:cxn>
                <a:cxn ang="0">
                  <a:pos x="T8" y="T9"/>
                </a:cxn>
                <a:cxn ang="0">
                  <a:pos x="T10" y="T11"/>
                </a:cxn>
              </a:cxnLst>
              <a:rect l="0" t="0" r="r" b="b"/>
              <a:pathLst>
                <a:path w="72" h="90">
                  <a:moveTo>
                    <a:pt x="1" y="21"/>
                  </a:moveTo>
                  <a:cubicBezTo>
                    <a:pt x="0" y="19"/>
                    <a:pt x="11" y="1"/>
                    <a:pt x="19" y="0"/>
                  </a:cubicBezTo>
                  <a:cubicBezTo>
                    <a:pt x="19" y="0"/>
                    <a:pt x="30" y="9"/>
                    <a:pt x="40" y="5"/>
                  </a:cubicBezTo>
                  <a:cubicBezTo>
                    <a:pt x="40" y="5"/>
                    <a:pt x="72" y="71"/>
                    <a:pt x="72" y="82"/>
                  </a:cubicBezTo>
                  <a:cubicBezTo>
                    <a:pt x="72" y="82"/>
                    <a:pt x="70" y="90"/>
                    <a:pt x="61" y="88"/>
                  </a:cubicBezTo>
                  <a:cubicBezTo>
                    <a:pt x="52" y="85"/>
                    <a:pt x="5" y="31"/>
                    <a:pt x="1" y="21"/>
                  </a:cubicBez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2" name="Freeform 164">
              <a:extLst>
                <a:ext uri="{FF2B5EF4-FFF2-40B4-BE49-F238E27FC236}">
                  <a16:creationId xmlns:a16="http://schemas.microsoft.com/office/drawing/2014/main" id="{BDFDA719-34DE-4355-B3A4-931BDFFF2012}"/>
                </a:ext>
              </a:extLst>
            </p:cNvPr>
            <p:cNvSpPr>
              <a:spLocks/>
            </p:cNvSpPr>
            <p:nvPr/>
          </p:nvSpPr>
          <p:spPr bwMode="auto">
            <a:xfrm>
              <a:off x="4479925" y="4378325"/>
              <a:ext cx="220663" cy="873125"/>
            </a:xfrm>
            <a:custGeom>
              <a:avLst/>
              <a:gdLst>
                <a:gd name="T0" fmla="*/ 42 w 139"/>
                <a:gd name="T1" fmla="*/ 39 h 551"/>
                <a:gd name="T2" fmla="*/ 36 w 139"/>
                <a:gd name="T3" fmla="*/ 132 h 551"/>
                <a:gd name="T4" fmla="*/ 34 w 139"/>
                <a:gd name="T5" fmla="*/ 272 h 551"/>
                <a:gd name="T6" fmla="*/ 48 w 139"/>
                <a:gd name="T7" fmla="*/ 500 h 551"/>
                <a:gd name="T8" fmla="*/ 45 w 139"/>
                <a:gd name="T9" fmla="*/ 539 h 551"/>
                <a:gd name="T10" fmla="*/ 139 w 139"/>
                <a:gd name="T11" fmla="*/ 538 h 551"/>
                <a:gd name="T12" fmla="*/ 123 w 139"/>
                <a:gd name="T13" fmla="*/ 525 h 551"/>
                <a:gd name="T14" fmla="*/ 64 w 139"/>
                <a:gd name="T15" fmla="*/ 495 h 551"/>
                <a:gd name="T16" fmla="*/ 84 w 139"/>
                <a:gd name="T17" fmla="*/ 271 h 551"/>
                <a:gd name="T18" fmla="*/ 133 w 139"/>
                <a:gd name="T19" fmla="*/ 45 h 551"/>
                <a:gd name="T20" fmla="*/ 42 w 139"/>
                <a:gd name="T21" fmla="*/ 39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9" h="551">
                  <a:moveTo>
                    <a:pt x="42" y="39"/>
                  </a:moveTo>
                  <a:cubicBezTo>
                    <a:pt x="42" y="39"/>
                    <a:pt x="0" y="83"/>
                    <a:pt x="36" y="132"/>
                  </a:cubicBezTo>
                  <a:cubicBezTo>
                    <a:pt x="36" y="132"/>
                    <a:pt x="25" y="220"/>
                    <a:pt x="34" y="272"/>
                  </a:cubicBezTo>
                  <a:cubicBezTo>
                    <a:pt x="34" y="272"/>
                    <a:pt x="9" y="387"/>
                    <a:pt x="48" y="500"/>
                  </a:cubicBezTo>
                  <a:cubicBezTo>
                    <a:pt x="48" y="500"/>
                    <a:pt x="42" y="525"/>
                    <a:pt x="45" y="539"/>
                  </a:cubicBezTo>
                  <a:cubicBezTo>
                    <a:pt x="45" y="539"/>
                    <a:pt x="107" y="551"/>
                    <a:pt x="139" y="538"/>
                  </a:cubicBezTo>
                  <a:cubicBezTo>
                    <a:pt x="139" y="538"/>
                    <a:pt x="139" y="531"/>
                    <a:pt x="123" y="525"/>
                  </a:cubicBezTo>
                  <a:cubicBezTo>
                    <a:pt x="107" y="519"/>
                    <a:pt x="68" y="514"/>
                    <a:pt x="64" y="495"/>
                  </a:cubicBezTo>
                  <a:cubicBezTo>
                    <a:pt x="61" y="476"/>
                    <a:pt x="73" y="315"/>
                    <a:pt x="84" y="271"/>
                  </a:cubicBezTo>
                  <a:cubicBezTo>
                    <a:pt x="94" y="226"/>
                    <a:pt x="136" y="91"/>
                    <a:pt x="133" y="45"/>
                  </a:cubicBezTo>
                  <a:cubicBezTo>
                    <a:pt x="130" y="0"/>
                    <a:pt x="42" y="39"/>
                    <a:pt x="42" y="39"/>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3" name="Freeform 165">
              <a:extLst>
                <a:ext uri="{FF2B5EF4-FFF2-40B4-BE49-F238E27FC236}">
                  <a16:creationId xmlns:a16="http://schemas.microsoft.com/office/drawing/2014/main" id="{BD165BB3-BF59-4FCF-883B-38EAFF478E64}"/>
                </a:ext>
              </a:extLst>
            </p:cNvPr>
            <p:cNvSpPr>
              <a:spLocks/>
            </p:cNvSpPr>
            <p:nvPr/>
          </p:nvSpPr>
          <p:spPr bwMode="auto">
            <a:xfrm>
              <a:off x="4619625" y="4437063"/>
              <a:ext cx="217488" cy="657225"/>
            </a:xfrm>
            <a:custGeom>
              <a:avLst/>
              <a:gdLst>
                <a:gd name="T0" fmla="*/ 43 w 137"/>
                <a:gd name="T1" fmla="*/ 0 h 415"/>
                <a:gd name="T2" fmla="*/ 134 w 137"/>
                <a:gd name="T3" fmla="*/ 202 h 415"/>
                <a:gd name="T4" fmla="*/ 71 w 137"/>
                <a:gd name="T5" fmla="*/ 415 h 415"/>
                <a:gd name="T6" fmla="*/ 56 w 137"/>
                <a:gd name="T7" fmla="*/ 412 h 415"/>
                <a:gd name="T8" fmla="*/ 88 w 137"/>
                <a:gd name="T9" fmla="*/ 215 h 415"/>
                <a:gd name="T10" fmla="*/ 8 w 137"/>
                <a:gd name="T11" fmla="*/ 112 h 415"/>
                <a:gd name="T12" fmla="*/ 20 w 137"/>
                <a:gd name="T13" fmla="*/ 43 h 415"/>
                <a:gd name="T14" fmla="*/ 43 w 137"/>
                <a:gd name="T15" fmla="*/ 0 h 4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415">
                  <a:moveTo>
                    <a:pt x="43" y="0"/>
                  </a:moveTo>
                  <a:cubicBezTo>
                    <a:pt x="53" y="3"/>
                    <a:pt x="137" y="191"/>
                    <a:pt x="134" y="202"/>
                  </a:cubicBezTo>
                  <a:cubicBezTo>
                    <a:pt x="128" y="220"/>
                    <a:pt x="71" y="415"/>
                    <a:pt x="71" y="415"/>
                  </a:cubicBezTo>
                  <a:cubicBezTo>
                    <a:pt x="71" y="415"/>
                    <a:pt x="56" y="414"/>
                    <a:pt x="56" y="412"/>
                  </a:cubicBezTo>
                  <a:cubicBezTo>
                    <a:pt x="55" y="410"/>
                    <a:pt x="25" y="259"/>
                    <a:pt x="88" y="215"/>
                  </a:cubicBezTo>
                  <a:cubicBezTo>
                    <a:pt x="88" y="215"/>
                    <a:pt x="17" y="150"/>
                    <a:pt x="8" y="112"/>
                  </a:cubicBezTo>
                  <a:cubicBezTo>
                    <a:pt x="0" y="73"/>
                    <a:pt x="20" y="43"/>
                    <a:pt x="20" y="43"/>
                  </a:cubicBezTo>
                  <a:lnTo>
                    <a:pt x="43" y="0"/>
                  </a:lnTo>
                  <a:close/>
                </a:path>
              </a:pathLst>
            </a:custGeom>
            <a:solidFill>
              <a:srgbClr val="1E37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4" name="Freeform 166">
              <a:extLst>
                <a:ext uri="{FF2B5EF4-FFF2-40B4-BE49-F238E27FC236}">
                  <a16:creationId xmlns:a16="http://schemas.microsoft.com/office/drawing/2014/main" id="{53E169E5-F30E-4518-A791-45D42687B228}"/>
                </a:ext>
              </a:extLst>
            </p:cNvPr>
            <p:cNvSpPr>
              <a:spLocks/>
            </p:cNvSpPr>
            <p:nvPr/>
          </p:nvSpPr>
          <p:spPr bwMode="auto">
            <a:xfrm>
              <a:off x="4545013" y="5176838"/>
              <a:ext cx="168275" cy="66675"/>
            </a:xfrm>
            <a:custGeom>
              <a:avLst/>
              <a:gdLst>
                <a:gd name="T0" fmla="*/ 3 w 106"/>
                <a:gd name="T1" fmla="*/ 38 h 42"/>
                <a:gd name="T2" fmla="*/ 4 w 106"/>
                <a:gd name="T3" fmla="*/ 3 h 42"/>
                <a:gd name="T4" fmla="*/ 28 w 106"/>
                <a:gd name="T5" fmla="*/ 0 h 42"/>
                <a:gd name="T6" fmla="*/ 101 w 106"/>
                <a:gd name="T7" fmla="*/ 25 h 42"/>
                <a:gd name="T8" fmla="*/ 98 w 106"/>
                <a:gd name="T9" fmla="*/ 37 h 42"/>
                <a:gd name="T10" fmla="*/ 3 w 106"/>
                <a:gd name="T11" fmla="*/ 38 h 42"/>
              </a:gdLst>
              <a:ahLst/>
              <a:cxnLst>
                <a:cxn ang="0">
                  <a:pos x="T0" y="T1"/>
                </a:cxn>
                <a:cxn ang="0">
                  <a:pos x="T2" y="T3"/>
                </a:cxn>
                <a:cxn ang="0">
                  <a:pos x="T4" y="T5"/>
                </a:cxn>
                <a:cxn ang="0">
                  <a:pos x="T6" y="T7"/>
                </a:cxn>
                <a:cxn ang="0">
                  <a:pos x="T8" y="T9"/>
                </a:cxn>
                <a:cxn ang="0">
                  <a:pos x="T10" y="T11"/>
                </a:cxn>
              </a:cxnLst>
              <a:rect l="0" t="0" r="r" b="b"/>
              <a:pathLst>
                <a:path w="106" h="42">
                  <a:moveTo>
                    <a:pt x="3" y="38"/>
                  </a:moveTo>
                  <a:cubicBezTo>
                    <a:pt x="1" y="38"/>
                    <a:pt x="0" y="10"/>
                    <a:pt x="4" y="3"/>
                  </a:cubicBezTo>
                  <a:cubicBezTo>
                    <a:pt x="4" y="3"/>
                    <a:pt x="25" y="10"/>
                    <a:pt x="28" y="0"/>
                  </a:cubicBezTo>
                  <a:cubicBezTo>
                    <a:pt x="28" y="0"/>
                    <a:pt x="92" y="18"/>
                    <a:pt x="101" y="25"/>
                  </a:cubicBezTo>
                  <a:cubicBezTo>
                    <a:pt x="101" y="25"/>
                    <a:pt x="106" y="32"/>
                    <a:pt x="98" y="37"/>
                  </a:cubicBezTo>
                  <a:cubicBezTo>
                    <a:pt x="91" y="42"/>
                    <a:pt x="13" y="41"/>
                    <a:pt x="3" y="38"/>
                  </a:cubicBez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5" name="Freeform 167">
              <a:extLst>
                <a:ext uri="{FF2B5EF4-FFF2-40B4-BE49-F238E27FC236}">
                  <a16:creationId xmlns:a16="http://schemas.microsoft.com/office/drawing/2014/main" id="{6BBE557E-A5EB-427C-B571-5CCA0C28F87F}"/>
                </a:ext>
              </a:extLst>
            </p:cNvPr>
            <p:cNvSpPr>
              <a:spLocks/>
            </p:cNvSpPr>
            <p:nvPr/>
          </p:nvSpPr>
          <p:spPr bwMode="auto">
            <a:xfrm>
              <a:off x="4475163" y="4441825"/>
              <a:ext cx="230188" cy="712788"/>
            </a:xfrm>
            <a:custGeom>
              <a:avLst/>
              <a:gdLst>
                <a:gd name="T0" fmla="*/ 45 w 145"/>
                <a:gd name="T1" fmla="*/ 448 h 450"/>
                <a:gd name="T2" fmla="*/ 71 w 145"/>
                <a:gd name="T3" fmla="*/ 448 h 450"/>
                <a:gd name="T4" fmla="*/ 88 w 145"/>
                <a:gd name="T5" fmla="*/ 249 h 450"/>
                <a:gd name="T6" fmla="*/ 138 w 145"/>
                <a:gd name="T7" fmla="*/ 2 h 450"/>
                <a:gd name="T8" fmla="*/ 42 w 145"/>
                <a:gd name="T9" fmla="*/ 0 h 450"/>
                <a:gd name="T10" fmla="*/ 37 w 145"/>
                <a:gd name="T11" fmla="*/ 93 h 450"/>
                <a:gd name="T12" fmla="*/ 34 w 145"/>
                <a:gd name="T13" fmla="*/ 232 h 450"/>
                <a:gd name="T14" fmla="*/ 45 w 145"/>
                <a:gd name="T15" fmla="*/ 448 h 4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450">
                  <a:moveTo>
                    <a:pt x="45" y="448"/>
                  </a:moveTo>
                  <a:cubicBezTo>
                    <a:pt x="46" y="450"/>
                    <a:pt x="58" y="450"/>
                    <a:pt x="71" y="448"/>
                  </a:cubicBezTo>
                  <a:cubicBezTo>
                    <a:pt x="71" y="448"/>
                    <a:pt x="80" y="298"/>
                    <a:pt x="88" y="249"/>
                  </a:cubicBezTo>
                  <a:cubicBezTo>
                    <a:pt x="95" y="199"/>
                    <a:pt x="145" y="72"/>
                    <a:pt x="138" y="2"/>
                  </a:cubicBezTo>
                  <a:cubicBezTo>
                    <a:pt x="42" y="0"/>
                    <a:pt x="42" y="0"/>
                    <a:pt x="42" y="0"/>
                  </a:cubicBezTo>
                  <a:cubicBezTo>
                    <a:pt x="42" y="0"/>
                    <a:pt x="0" y="43"/>
                    <a:pt x="37" y="93"/>
                  </a:cubicBezTo>
                  <a:cubicBezTo>
                    <a:pt x="37" y="93"/>
                    <a:pt x="22" y="167"/>
                    <a:pt x="34" y="232"/>
                  </a:cubicBezTo>
                  <a:cubicBezTo>
                    <a:pt x="34" y="232"/>
                    <a:pt x="4" y="325"/>
                    <a:pt x="45" y="448"/>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6" name="Freeform 168">
              <a:extLst>
                <a:ext uri="{FF2B5EF4-FFF2-40B4-BE49-F238E27FC236}">
                  <a16:creationId xmlns:a16="http://schemas.microsoft.com/office/drawing/2014/main" id="{2B73AC1D-D664-4182-A010-88583481B41F}"/>
                </a:ext>
              </a:extLst>
            </p:cNvPr>
            <p:cNvSpPr>
              <a:spLocks/>
            </p:cNvSpPr>
            <p:nvPr/>
          </p:nvSpPr>
          <p:spPr bwMode="auto">
            <a:xfrm>
              <a:off x="4800600" y="4392613"/>
              <a:ext cx="193675" cy="119063"/>
            </a:xfrm>
            <a:custGeom>
              <a:avLst/>
              <a:gdLst>
                <a:gd name="T0" fmla="*/ 26 w 122"/>
                <a:gd name="T1" fmla="*/ 16 h 75"/>
                <a:gd name="T2" fmla="*/ 92 w 122"/>
                <a:gd name="T3" fmla="*/ 44 h 75"/>
                <a:gd name="T4" fmla="*/ 26 w 122"/>
                <a:gd name="T5" fmla="*/ 28 h 75"/>
                <a:gd name="T6" fmla="*/ 26 w 122"/>
                <a:gd name="T7" fmla="*/ 16 h 75"/>
              </a:gdLst>
              <a:ahLst/>
              <a:cxnLst>
                <a:cxn ang="0">
                  <a:pos x="T0" y="T1"/>
                </a:cxn>
                <a:cxn ang="0">
                  <a:pos x="T2" y="T3"/>
                </a:cxn>
                <a:cxn ang="0">
                  <a:pos x="T4" y="T5"/>
                </a:cxn>
                <a:cxn ang="0">
                  <a:pos x="T6" y="T7"/>
                </a:cxn>
              </a:cxnLst>
              <a:rect l="0" t="0" r="r" b="b"/>
              <a:pathLst>
                <a:path w="122" h="75">
                  <a:moveTo>
                    <a:pt x="26" y="16"/>
                  </a:moveTo>
                  <a:cubicBezTo>
                    <a:pt x="33" y="17"/>
                    <a:pt x="62" y="13"/>
                    <a:pt x="92" y="44"/>
                  </a:cubicBezTo>
                  <a:cubicBezTo>
                    <a:pt x="122" y="75"/>
                    <a:pt x="51" y="56"/>
                    <a:pt x="26" y="28"/>
                  </a:cubicBezTo>
                  <a:cubicBezTo>
                    <a:pt x="0" y="0"/>
                    <a:pt x="26" y="16"/>
                    <a:pt x="26" y="16"/>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7" name="Freeform 169">
              <a:extLst>
                <a:ext uri="{FF2B5EF4-FFF2-40B4-BE49-F238E27FC236}">
                  <a16:creationId xmlns:a16="http://schemas.microsoft.com/office/drawing/2014/main" id="{77CA4B34-7807-4517-B825-BE17AFD76938}"/>
                </a:ext>
              </a:extLst>
            </p:cNvPr>
            <p:cNvSpPr>
              <a:spLocks/>
            </p:cNvSpPr>
            <p:nvPr/>
          </p:nvSpPr>
          <p:spPr bwMode="auto">
            <a:xfrm>
              <a:off x="4578350" y="4117975"/>
              <a:ext cx="296863" cy="342900"/>
            </a:xfrm>
            <a:custGeom>
              <a:avLst/>
              <a:gdLst>
                <a:gd name="T0" fmla="*/ 59 w 187"/>
                <a:gd name="T1" fmla="*/ 0 h 216"/>
                <a:gd name="T2" fmla="*/ 187 w 187"/>
                <a:gd name="T3" fmla="*/ 187 h 216"/>
                <a:gd name="T4" fmla="*/ 169 w 187"/>
                <a:gd name="T5" fmla="*/ 211 h 216"/>
                <a:gd name="T6" fmla="*/ 13 w 187"/>
                <a:gd name="T7" fmla="*/ 71 h 216"/>
                <a:gd name="T8" fmla="*/ 41 w 187"/>
                <a:gd name="T9" fmla="*/ 41 h 216"/>
                <a:gd name="T10" fmla="*/ 59 w 187"/>
                <a:gd name="T11" fmla="*/ 0 h 216"/>
              </a:gdLst>
              <a:ahLst/>
              <a:cxnLst>
                <a:cxn ang="0">
                  <a:pos x="T0" y="T1"/>
                </a:cxn>
                <a:cxn ang="0">
                  <a:pos x="T2" y="T3"/>
                </a:cxn>
                <a:cxn ang="0">
                  <a:pos x="T4" y="T5"/>
                </a:cxn>
                <a:cxn ang="0">
                  <a:pos x="T6" y="T7"/>
                </a:cxn>
                <a:cxn ang="0">
                  <a:pos x="T8" y="T9"/>
                </a:cxn>
                <a:cxn ang="0">
                  <a:pos x="T10" y="T11"/>
                </a:cxn>
              </a:cxnLst>
              <a:rect l="0" t="0" r="r" b="b"/>
              <a:pathLst>
                <a:path w="187" h="216">
                  <a:moveTo>
                    <a:pt x="59" y="0"/>
                  </a:moveTo>
                  <a:cubicBezTo>
                    <a:pt x="59" y="0"/>
                    <a:pt x="62" y="100"/>
                    <a:pt x="187" y="187"/>
                  </a:cubicBezTo>
                  <a:cubicBezTo>
                    <a:pt x="187" y="187"/>
                    <a:pt x="176" y="216"/>
                    <a:pt x="169" y="211"/>
                  </a:cubicBezTo>
                  <a:cubicBezTo>
                    <a:pt x="162" y="205"/>
                    <a:pt x="26" y="114"/>
                    <a:pt x="13" y="71"/>
                  </a:cubicBezTo>
                  <a:cubicBezTo>
                    <a:pt x="0" y="28"/>
                    <a:pt x="41" y="41"/>
                    <a:pt x="41" y="41"/>
                  </a:cubicBezTo>
                  <a:lnTo>
                    <a:pt x="59" y="0"/>
                  </a:lnTo>
                  <a:close/>
                </a:path>
              </a:pathLst>
            </a:custGeom>
            <a:solidFill>
              <a:srgbClr val="5A9B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8" name="Freeform 170">
              <a:extLst>
                <a:ext uri="{FF2B5EF4-FFF2-40B4-BE49-F238E27FC236}">
                  <a16:creationId xmlns:a16="http://schemas.microsoft.com/office/drawing/2014/main" id="{2B044913-B724-4BCF-93A5-2DD75BF9080C}"/>
                </a:ext>
              </a:extLst>
            </p:cNvPr>
            <p:cNvSpPr>
              <a:spLocks/>
            </p:cNvSpPr>
            <p:nvPr/>
          </p:nvSpPr>
          <p:spPr bwMode="auto">
            <a:xfrm>
              <a:off x="4376738" y="4049713"/>
              <a:ext cx="377825" cy="465138"/>
            </a:xfrm>
            <a:custGeom>
              <a:avLst/>
              <a:gdLst>
                <a:gd name="T0" fmla="*/ 173 w 238"/>
                <a:gd name="T1" fmla="*/ 0 h 293"/>
                <a:gd name="T2" fmla="*/ 179 w 238"/>
                <a:gd name="T3" fmla="*/ 42 h 293"/>
                <a:gd name="T4" fmla="*/ 235 w 238"/>
                <a:gd name="T5" fmla="*/ 124 h 293"/>
                <a:gd name="T6" fmla="*/ 210 w 238"/>
                <a:gd name="T7" fmla="*/ 156 h 293"/>
                <a:gd name="T8" fmla="*/ 203 w 238"/>
                <a:gd name="T9" fmla="*/ 253 h 293"/>
                <a:gd name="T10" fmla="*/ 101 w 238"/>
                <a:gd name="T11" fmla="*/ 250 h 293"/>
                <a:gd name="T12" fmla="*/ 124 w 238"/>
                <a:gd name="T13" fmla="*/ 208 h 293"/>
                <a:gd name="T14" fmla="*/ 104 w 238"/>
                <a:gd name="T15" fmla="*/ 133 h 293"/>
                <a:gd name="T16" fmla="*/ 64 w 238"/>
                <a:gd name="T17" fmla="*/ 181 h 293"/>
                <a:gd name="T18" fmla="*/ 19 w 238"/>
                <a:gd name="T19" fmla="*/ 291 h 293"/>
                <a:gd name="T20" fmla="*/ 0 w 238"/>
                <a:gd name="T21" fmla="*/ 283 h 293"/>
                <a:gd name="T22" fmla="*/ 22 w 238"/>
                <a:gd name="T23" fmla="*/ 166 h 293"/>
                <a:gd name="T24" fmla="*/ 134 w 238"/>
                <a:gd name="T25" fmla="*/ 40 h 293"/>
                <a:gd name="T26" fmla="*/ 156 w 238"/>
                <a:gd name="T27" fmla="*/ 27 h 293"/>
                <a:gd name="T28" fmla="*/ 173 w 238"/>
                <a:gd name="T2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8" h="293">
                  <a:moveTo>
                    <a:pt x="173" y="0"/>
                  </a:moveTo>
                  <a:cubicBezTo>
                    <a:pt x="173" y="10"/>
                    <a:pt x="167" y="23"/>
                    <a:pt x="179" y="42"/>
                  </a:cubicBezTo>
                  <a:cubicBezTo>
                    <a:pt x="190" y="60"/>
                    <a:pt x="238" y="110"/>
                    <a:pt x="235" y="124"/>
                  </a:cubicBezTo>
                  <a:cubicBezTo>
                    <a:pt x="232" y="138"/>
                    <a:pt x="221" y="150"/>
                    <a:pt x="210" y="156"/>
                  </a:cubicBezTo>
                  <a:cubicBezTo>
                    <a:pt x="210" y="156"/>
                    <a:pt x="197" y="214"/>
                    <a:pt x="203" y="253"/>
                  </a:cubicBezTo>
                  <a:cubicBezTo>
                    <a:pt x="203" y="253"/>
                    <a:pt x="153" y="284"/>
                    <a:pt x="101" y="250"/>
                  </a:cubicBezTo>
                  <a:cubicBezTo>
                    <a:pt x="101" y="250"/>
                    <a:pt x="127" y="221"/>
                    <a:pt x="124" y="208"/>
                  </a:cubicBezTo>
                  <a:cubicBezTo>
                    <a:pt x="121" y="196"/>
                    <a:pt x="104" y="133"/>
                    <a:pt x="104" y="133"/>
                  </a:cubicBezTo>
                  <a:cubicBezTo>
                    <a:pt x="107" y="126"/>
                    <a:pt x="76" y="157"/>
                    <a:pt x="64" y="181"/>
                  </a:cubicBezTo>
                  <a:cubicBezTo>
                    <a:pt x="56" y="198"/>
                    <a:pt x="32" y="262"/>
                    <a:pt x="19" y="291"/>
                  </a:cubicBezTo>
                  <a:cubicBezTo>
                    <a:pt x="19" y="291"/>
                    <a:pt x="6" y="293"/>
                    <a:pt x="0" y="283"/>
                  </a:cubicBezTo>
                  <a:cubicBezTo>
                    <a:pt x="0" y="283"/>
                    <a:pt x="10" y="204"/>
                    <a:pt x="22" y="166"/>
                  </a:cubicBezTo>
                  <a:cubicBezTo>
                    <a:pt x="37" y="122"/>
                    <a:pt x="94" y="62"/>
                    <a:pt x="134" y="40"/>
                  </a:cubicBezTo>
                  <a:cubicBezTo>
                    <a:pt x="134" y="40"/>
                    <a:pt x="156" y="32"/>
                    <a:pt x="156" y="27"/>
                  </a:cubicBezTo>
                  <a:cubicBezTo>
                    <a:pt x="156" y="22"/>
                    <a:pt x="173" y="0"/>
                    <a:pt x="173"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9" name="Freeform 171">
              <a:extLst>
                <a:ext uri="{FF2B5EF4-FFF2-40B4-BE49-F238E27FC236}">
                  <a16:creationId xmlns:a16="http://schemas.microsoft.com/office/drawing/2014/main" id="{E5D9ADE9-E53F-42E1-A258-04F608713710}"/>
                </a:ext>
              </a:extLst>
            </p:cNvPr>
            <p:cNvSpPr>
              <a:spLocks/>
            </p:cNvSpPr>
            <p:nvPr/>
          </p:nvSpPr>
          <p:spPr bwMode="auto">
            <a:xfrm>
              <a:off x="4587875" y="4006850"/>
              <a:ext cx="123825" cy="185738"/>
            </a:xfrm>
            <a:custGeom>
              <a:avLst/>
              <a:gdLst>
                <a:gd name="T0" fmla="*/ 40 w 78"/>
                <a:gd name="T1" fmla="*/ 27 h 117"/>
                <a:gd name="T2" fmla="*/ 10 w 78"/>
                <a:gd name="T3" fmla="*/ 5 h 117"/>
                <a:gd name="T4" fmla="*/ 1 w 78"/>
                <a:gd name="T5" fmla="*/ 67 h 117"/>
                <a:gd name="T6" fmla="*/ 0 w 78"/>
                <a:gd name="T7" fmla="*/ 68 h 117"/>
                <a:gd name="T8" fmla="*/ 55 w 78"/>
                <a:gd name="T9" fmla="*/ 81 h 117"/>
                <a:gd name="T10" fmla="*/ 55 w 78"/>
                <a:gd name="T11" fmla="*/ 81 h 117"/>
                <a:gd name="T12" fmla="*/ 46 w 78"/>
                <a:gd name="T13" fmla="*/ 69 h 117"/>
                <a:gd name="T14" fmla="*/ 40 w 78"/>
                <a:gd name="T15" fmla="*/ 27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17">
                  <a:moveTo>
                    <a:pt x="40" y="27"/>
                  </a:moveTo>
                  <a:cubicBezTo>
                    <a:pt x="40" y="27"/>
                    <a:pt x="9" y="0"/>
                    <a:pt x="10" y="5"/>
                  </a:cubicBezTo>
                  <a:cubicBezTo>
                    <a:pt x="22" y="58"/>
                    <a:pt x="1" y="67"/>
                    <a:pt x="1" y="67"/>
                  </a:cubicBezTo>
                  <a:cubicBezTo>
                    <a:pt x="0" y="68"/>
                    <a:pt x="0" y="68"/>
                    <a:pt x="0" y="68"/>
                  </a:cubicBezTo>
                  <a:cubicBezTo>
                    <a:pt x="13" y="78"/>
                    <a:pt x="78" y="117"/>
                    <a:pt x="55" y="81"/>
                  </a:cubicBezTo>
                  <a:cubicBezTo>
                    <a:pt x="55" y="81"/>
                    <a:pt x="55" y="81"/>
                    <a:pt x="55" y="81"/>
                  </a:cubicBezTo>
                  <a:cubicBezTo>
                    <a:pt x="51" y="76"/>
                    <a:pt x="48" y="72"/>
                    <a:pt x="46" y="69"/>
                  </a:cubicBezTo>
                  <a:cubicBezTo>
                    <a:pt x="34" y="50"/>
                    <a:pt x="40" y="37"/>
                    <a:pt x="40" y="27"/>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0" name="Freeform 172">
              <a:extLst>
                <a:ext uri="{FF2B5EF4-FFF2-40B4-BE49-F238E27FC236}">
                  <a16:creationId xmlns:a16="http://schemas.microsoft.com/office/drawing/2014/main" id="{EDF33D83-8CAE-4728-8517-BE56D35BB570}"/>
                </a:ext>
              </a:extLst>
            </p:cNvPr>
            <p:cNvSpPr>
              <a:spLocks/>
            </p:cNvSpPr>
            <p:nvPr/>
          </p:nvSpPr>
          <p:spPr bwMode="auto">
            <a:xfrm>
              <a:off x="4608513" y="4043363"/>
              <a:ext cx="1588" cy="31750"/>
            </a:xfrm>
            <a:custGeom>
              <a:avLst/>
              <a:gdLst>
                <a:gd name="T0" fmla="*/ 0 w 1"/>
                <a:gd name="T1" fmla="*/ 0 h 20"/>
                <a:gd name="T2" fmla="*/ 0 w 1"/>
                <a:gd name="T3" fmla="*/ 20 h 20"/>
                <a:gd name="T4" fmla="*/ 0 w 1"/>
                <a:gd name="T5" fmla="*/ 20 h 20"/>
                <a:gd name="T6" fmla="*/ 0 w 1"/>
                <a:gd name="T7" fmla="*/ 0 h 20"/>
                <a:gd name="T8" fmla="*/ 0 w 1"/>
                <a:gd name="T9" fmla="*/ 0 h 20"/>
              </a:gdLst>
              <a:ahLst/>
              <a:cxnLst>
                <a:cxn ang="0">
                  <a:pos x="T0" y="T1"/>
                </a:cxn>
                <a:cxn ang="0">
                  <a:pos x="T2" y="T3"/>
                </a:cxn>
                <a:cxn ang="0">
                  <a:pos x="T4" y="T5"/>
                </a:cxn>
                <a:cxn ang="0">
                  <a:pos x="T6" y="T7"/>
                </a:cxn>
                <a:cxn ang="0">
                  <a:pos x="T8" y="T9"/>
                </a:cxn>
              </a:cxnLst>
              <a:rect l="0" t="0" r="r" b="b"/>
              <a:pathLst>
                <a:path w="1" h="20">
                  <a:moveTo>
                    <a:pt x="0" y="0"/>
                  </a:moveTo>
                  <a:cubicBezTo>
                    <a:pt x="1" y="8"/>
                    <a:pt x="1" y="14"/>
                    <a:pt x="0" y="20"/>
                  </a:cubicBezTo>
                  <a:cubicBezTo>
                    <a:pt x="0" y="20"/>
                    <a:pt x="0" y="20"/>
                    <a:pt x="0" y="20"/>
                  </a:cubicBezTo>
                  <a:cubicBezTo>
                    <a:pt x="1" y="14"/>
                    <a:pt x="1" y="8"/>
                    <a:pt x="0" y="0"/>
                  </a:cubicBezTo>
                  <a:cubicBezTo>
                    <a:pt x="0" y="0"/>
                    <a:pt x="0" y="0"/>
                    <a:pt x="0" y="0"/>
                  </a:cubicBezTo>
                </a:path>
              </a:pathLst>
            </a:custGeom>
            <a:solidFill>
              <a:srgbClr val="4D79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1" name="Freeform 173">
              <a:extLst>
                <a:ext uri="{FF2B5EF4-FFF2-40B4-BE49-F238E27FC236}">
                  <a16:creationId xmlns:a16="http://schemas.microsoft.com/office/drawing/2014/main" id="{5A19D3AC-9B5E-413A-954A-B40B0D12D565}"/>
                </a:ext>
              </a:extLst>
            </p:cNvPr>
            <p:cNvSpPr>
              <a:spLocks/>
            </p:cNvSpPr>
            <p:nvPr/>
          </p:nvSpPr>
          <p:spPr bwMode="auto">
            <a:xfrm>
              <a:off x="4651375" y="40497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2" name="Freeform 174">
              <a:extLst>
                <a:ext uri="{FF2B5EF4-FFF2-40B4-BE49-F238E27FC236}">
                  <a16:creationId xmlns:a16="http://schemas.microsoft.com/office/drawing/2014/main" id="{7BFDF62B-7796-4EF9-AB16-862B3C2121B9}"/>
                </a:ext>
              </a:extLst>
            </p:cNvPr>
            <p:cNvSpPr>
              <a:spLocks/>
            </p:cNvSpPr>
            <p:nvPr/>
          </p:nvSpPr>
          <p:spPr bwMode="auto">
            <a:xfrm>
              <a:off x="4651375" y="4049713"/>
              <a:ext cx="0" cy="1588"/>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3" name="Freeform 175">
              <a:extLst>
                <a:ext uri="{FF2B5EF4-FFF2-40B4-BE49-F238E27FC236}">
                  <a16:creationId xmlns:a16="http://schemas.microsoft.com/office/drawing/2014/main" id="{9B27A386-B21D-41A5-B75C-8212FE730572}"/>
                </a:ext>
              </a:extLst>
            </p:cNvPr>
            <p:cNvSpPr>
              <a:spLocks/>
            </p:cNvSpPr>
            <p:nvPr/>
          </p:nvSpPr>
          <p:spPr bwMode="auto">
            <a:xfrm>
              <a:off x="4651375" y="4051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4" name="Freeform 176">
              <a:extLst>
                <a:ext uri="{FF2B5EF4-FFF2-40B4-BE49-F238E27FC236}">
                  <a16:creationId xmlns:a16="http://schemas.microsoft.com/office/drawing/2014/main" id="{1BF6F808-8D7A-4DC1-9ED3-E9FA21D8359C}"/>
                </a:ext>
              </a:extLst>
            </p:cNvPr>
            <p:cNvSpPr>
              <a:spLocks/>
            </p:cNvSpPr>
            <p:nvPr/>
          </p:nvSpPr>
          <p:spPr bwMode="auto">
            <a:xfrm>
              <a:off x="4651375" y="4051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5" name="Freeform 177">
              <a:extLst>
                <a:ext uri="{FF2B5EF4-FFF2-40B4-BE49-F238E27FC236}">
                  <a16:creationId xmlns:a16="http://schemas.microsoft.com/office/drawing/2014/main" id="{F8CE1283-1544-417A-87F9-ED770DB941BF}"/>
                </a:ext>
              </a:extLst>
            </p:cNvPr>
            <p:cNvSpPr>
              <a:spLocks/>
            </p:cNvSpPr>
            <p:nvPr/>
          </p:nvSpPr>
          <p:spPr bwMode="auto">
            <a:xfrm>
              <a:off x="4645025" y="4051300"/>
              <a:ext cx="9525" cy="52388"/>
            </a:xfrm>
            <a:custGeom>
              <a:avLst/>
              <a:gdLst>
                <a:gd name="T0" fmla="*/ 4 w 6"/>
                <a:gd name="T1" fmla="*/ 0 h 33"/>
                <a:gd name="T2" fmla="*/ 2 w 6"/>
                <a:gd name="T3" fmla="*/ 16 h 33"/>
                <a:gd name="T4" fmla="*/ 6 w 6"/>
                <a:gd name="T5" fmla="*/ 33 h 33"/>
                <a:gd name="T6" fmla="*/ 6 w 6"/>
                <a:gd name="T7" fmla="*/ 33 h 33"/>
                <a:gd name="T8" fmla="*/ 4 w 6"/>
                <a:gd name="T9" fmla="*/ 0 h 33"/>
              </a:gdLst>
              <a:ahLst/>
              <a:cxnLst>
                <a:cxn ang="0">
                  <a:pos x="T0" y="T1"/>
                </a:cxn>
                <a:cxn ang="0">
                  <a:pos x="T2" y="T3"/>
                </a:cxn>
                <a:cxn ang="0">
                  <a:pos x="T4" y="T5"/>
                </a:cxn>
                <a:cxn ang="0">
                  <a:pos x="T6" y="T7"/>
                </a:cxn>
                <a:cxn ang="0">
                  <a:pos x="T8" y="T9"/>
                </a:cxn>
              </a:cxnLst>
              <a:rect l="0" t="0" r="r" b="b"/>
              <a:pathLst>
                <a:path w="6" h="33">
                  <a:moveTo>
                    <a:pt x="4" y="0"/>
                  </a:moveTo>
                  <a:cubicBezTo>
                    <a:pt x="3" y="4"/>
                    <a:pt x="2" y="10"/>
                    <a:pt x="2" y="16"/>
                  </a:cubicBezTo>
                  <a:cubicBezTo>
                    <a:pt x="2" y="21"/>
                    <a:pt x="3" y="27"/>
                    <a:pt x="6" y="33"/>
                  </a:cubicBezTo>
                  <a:cubicBezTo>
                    <a:pt x="6" y="33"/>
                    <a:pt x="6" y="33"/>
                    <a:pt x="6" y="33"/>
                  </a:cubicBezTo>
                  <a:cubicBezTo>
                    <a:pt x="0" y="19"/>
                    <a:pt x="3" y="8"/>
                    <a:pt x="4" y="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6" name="Freeform 178">
              <a:extLst>
                <a:ext uri="{FF2B5EF4-FFF2-40B4-BE49-F238E27FC236}">
                  <a16:creationId xmlns:a16="http://schemas.microsoft.com/office/drawing/2014/main" id="{A5CC5EEB-086E-4693-979C-61424DD67566}"/>
                </a:ext>
              </a:extLst>
            </p:cNvPr>
            <p:cNvSpPr>
              <a:spLocks/>
            </p:cNvSpPr>
            <p:nvPr/>
          </p:nvSpPr>
          <p:spPr bwMode="auto">
            <a:xfrm>
              <a:off x="4608513" y="4043363"/>
              <a:ext cx="46038" cy="60325"/>
            </a:xfrm>
            <a:custGeom>
              <a:avLst/>
              <a:gdLst>
                <a:gd name="T0" fmla="*/ 0 w 29"/>
                <a:gd name="T1" fmla="*/ 0 h 38"/>
                <a:gd name="T2" fmla="*/ 0 w 29"/>
                <a:gd name="T3" fmla="*/ 20 h 38"/>
                <a:gd name="T4" fmla="*/ 29 w 29"/>
                <a:gd name="T5" fmla="*/ 38 h 38"/>
                <a:gd name="T6" fmla="*/ 25 w 29"/>
                <a:gd name="T7" fmla="*/ 21 h 38"/>
                <a:gd name="T8" fmla="*/ 27 w 29"/>
                <a:gd name="T9" fmla="*/ 5 h 38"/>
                <a:gd name="T10" fmla="*/ 27 w 29"/>
                <a:gd name="T11" fmla="*/ 5 h 38"/>
                <a:gd name="T12" fmla="*/ 27 w 29"/>
                <a:gd name="T13" fmla="*/ 5 h 38"/>
                <a:gd name="T14" fmla="*/ 27 w 29"/>
                <a:gd name="T15" fmla="*/ 5 h 38"/>
                <a:gd name="T16" fmla="*/ 27 w 29"/>
                <a:gd name="T17" fmla="*/ 5 h 38"/>
                <a:gd name="T18" fmla="*/ 27 w 29"/>
                <a:gd name="T19" fmla="*/ 5 h 38"/>
                <a:gd name="T20" fmla="*/ 27 w 29"/>
                <a:gd name="T21" fmla="*/ 4 h 38"/>
                <a:gd name="T22" fmla="*/ 27 w 29"/>
                <a:gd name="T23" fmla="*/ 4 h 38"/>
                <a:gd name="T24" fmla="*/ 27 w 29"/>
                <a:gd name="T25" fmla="*/ 4 h 38"/>
                <a:gd name="T26" fmla="*/ 27 w 29"/>
                <a:gd name="T27" fmla="*/ 4 h 38"/>
                <a:gd name="T28" fmla="*/ 27 w 29"/>
                <a:gd name="T29" fmla="*/ 4 h 38"/>
                <a:gd name="T30" fmla="*/ 0 w 29"/>
                <a:gd name="T3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38">
                  <a:moveTo>
                    <a:pt x="0" y="0"/>
                  </a:moveTo>
                  <a:cubicBezTo>
                    <a:pt x="1" y="8"/>
                    <a:pt x="1" y="14"/>
                    <a:pt x="0" y="20"/>
                  </a:cubicBezTo>
                  <a:cubicBezTo>
                    <a:pt x="4" y="25"/>
                    <a:pt x="12" y="33"/>
                    <a:pt x="29" y="38"/>
                  </a:cubicBezTo>
                  <a:cubicBezTo>
                    <a:pt x="26" y="32"/>
                    <a:pt x="25" y="26"/>
                    <a:pt x="25" y="21"/>
                  </a:cubicBezTo>
                  <a:cubicBezTo>
                    <a:pt x="25" y="15"/>
                    <a:pt x="26" y="9"/>
                    <a:pt x="27" y="5"/>
                  </a:cubicBezTo>
                  <a:cubicBezTo>
                    <a:pt x="27" y="5"/>
                    <a:pt x="27" y="5"/>
                    <a:pt x="27" y="5"/>
                  </a:cubicBezTo>
                  <a:cubicBezTo>
                    <a:pt x="27" y="5"/>
                    <a:pt x="27" y="5"/>
                    <a:pt x="27" y="5"/>
                  </a:cubicBezTo>
                  <a:cubicBezTo>
                    <a:pt x="27" y="5"/>
                    <a:pt x="27" y="5"/>
                    <a:pt x="27" y="5"/>
                  </a:cubicBezTo>
                  <a:cubicBezTo>
                    <a:pt x="27" y="5"/>
                    <a:pt x="27" y="5"/>
                    <a:pt x="27" y="5"/>
                  </a:cubicBezTo>
                  <a:cubicBezTo>
                    <a:pt x="27" y="5"/>
                    <a:pt x="27" y="5"/>
                    <a:pt x="27" y="5"/>
                  </a:cubicBezTo>
                  <a:cubicBezTo>
                    <a:pt x="27" y="5"/>
                    <a:pt x="27" y="5"/>
                    <a:pt x="27" y="4"/>
                  </a:cubicBezTo>
                  <a:cubicBezTo>
                    <a:pt x="27" y="4"/>
                    <a:pt x="27" y="4"/>
                    <a:pt x="27" y="4"/>
                  </a:cubicBezTo>
                  <a:cubicBezTo>
                    <a:pt x="27" y="4"/>
                    <a:pt x="27" y="4"/>
                    <a:pt x="27" y="4"/>
                  </a:cubicBezTo>
                  <a:cubicBezTo>
                    <a:pt x="27" y="4"/>
                    <a:pt x="27" y="4"/>
                    <a:pt x="27" y="4"/>
                  </a:cubicBezTo>
                  <a:cubicBezTo>
                    <a:pt x="27" y="4"/>
                    <a:pt x="27" y="4"/>
                    <a:pt x="27" y="4"/>
                  </a:cubicBezTo>
                  <a:cubicBezTo>
                    <a:pt x="0" y="0"/>
                    <a:pt x="0" y="0"/>
                    <a:pt x="0"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7" name="Freeform 179">
              <a:extLst>
                <a:ext uri="{FF2B5EF4-FFF2-40B4-BE49-F238E27FC236}">
                  <a16:creationId xmlns:a16="http://schemas.microsoft.com/office/drawing/2014/main" id="{AF6B1784-2E66-45C4-ACED-5AE80BC9412E}"/>
                </a:ext>
              </a:extLst>
            </p:cNvPr>
            <p:cNvSpPr>
              <a:spLocks/>
            </p:cNvSpPr>
            <p:nvPr/>
          </p:nvSpPr>
          <p:spPr bwMode="auto">
            <a:xfrm>
              <a:off x="4476750" y="3895725"/>
              <a:ext cx="265113" cy="247650"/>
            </a:xfrm>
            <a:custGeom>
              <a:avLst/>
              <a:gdLst>
                <a:gd name="T0" fmla="*/ 122 w 167"/>
                <a:gd name="T1" fmla="*/ 0 h 157"/>
                <a:gd name="T2" fmla="*/ 159 w 167"/>
                <a:gd name="T3" fmla="*/ 84 h 157"/>
                <a:gd name="T4" fmla="*/ 144 w 167"/>
                <a:gd name="T5" fmla="*/ 84 h 157"/>
                <a:gd name="T6" fmla="*/ 71 w 167"/>
                <a:gd name="T7" fmla="*/ 102 h 157"/>
                <a:gd name="T8" fmla="*/ 55 w 167"/>
                <a:gd name="T9" fmla="*/ 26 h 157"/>
                <a:gd name="T10" fmla="*/ 72 w 167"/>
                <a:gd name="T11" fmla="*/ 7 h 157"/>
                <a:gd name="T12" fmla="*/ 122 w 167"/>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167" h="157">
                  <a:moveTo>
                    <a:pt x="122" y="0"/>
                  </a:moveTo>
                  <a:cubicBezTo>
                    <a:pt x="122" y="0"/>
                    <a:pt x="167" y="32"/>
                    <a:pt x="159" y="84"/>
                  </a:cubicBezTo>
                  <a:cubicBezTo>
                    <a:pt x="144" y="84"/>
                    <a:pt x="144" y="84"/>
                    <a:pt x="144" y="84"/>
                  </a:cubicBezTo>
                  <a:cubicBezTo>
                    <a:pt x="144" y="84"/>
                    <a:pt x="143" y="157"/>
                    <a:pt x="71" y="102"/>
                  </a:cubicBezTo>
                  <a:cubicBezTo>
                    <a:pt x="0" y="47"/>
                    <a:pt x="55" y="26"/>
                    <a:pt x="55" y="26"/>
                  </a:cubicBezTo>
                  <a:cubicBezTo>
                    <a:pt x="55" y="26"/>
                    <a:pt x="68" y="9"/>
                    <a:pt x="72" y="7"/>
                  </a:cubicBezTo>
                  <a:cubicBezTo>
                    <a:pt x="76" y="5"/>
                    <a:pt x="122" y="0"/>
                    <a:pt x="122" y="0"/>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8" name="Freeform 180">
              <a:extLst>
                <a:ext uri="{FF2B5EF4-FFF2-40B4-BE49-F238E27FC236}">
                  <a16:creationId xmlns:a16="http://schemas.microsoft.com/office/drawing/2014/main" id="{C77F8619-9810-42FA-A4CB-DF1880F27445}"/>
                </a:ext>
              </a:extLst>
            </p:cNvPr>
            <p:cNvSpPr>
              <a:spLocks/>
            </p:cNvSpPr>
            <p:nvPr/>
          </p:nvSpPr>
          <p:spPr bwMode="auto">
            <a:xfrm>
              <a:off x="4335463" y="3825875"/>
              <a:ext cx="461963" cy="434975"/>
            </a:xfrm>
            <a:custGeom>
              <a:avLst/>
              <a:gdLst>
                <a:gd name="T0" fmla="*/ 228 w 291"/>
                <a:gd name="T1" fmla="*/ 6 h 275"/>
                <a:gd name="T2" fmla="*/ 231 w 291"/>
                <a:gd name="T3" fmla="*/ 77 h 275"/>
                <a:gd name="T4" fmla="*/ 159 w 291"/>
                <a:gd name="T5" fmla="*/ 87 h 275"/>
                <a:gd name="T6" fmla="*/ 146 w 291"/>
                <a:gd name="T7" fmla="*/ 200 h 275"/>
                <a:gd name="T8" fmla="*/ 86 w 291"/>
                <a:gd name="T9" fmla="*/ 256 h 275"/>
                <a:gd name="T10" fmla="*/ 12 w 291"/>
                <a:gd name="T11" fmla="*/ 200 h 275"/>
                <a:gd name="T12" fmla="*/ 100 w 291"/>
                <a:gd name="T13" fmla="*/ 116 h 275"/>
                <a:gd name="T14" fmla="*/ 114 w 291"/>
                <a:gd name="T15" fmla="*/ 29 h 275"/>
                <a:gd name="T16" fmla="*/ 228 w 291"/>
                <a:gd name="T17" fmla="*/ 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1" h="275">
                  <a:moveTo>
                    <a:pt x="228" y="6"/>
                  </a:moveTo>
                  <a:cubicBezTo>
                    <a:pt x="247" y="0"/>
                    <a:pt x="291" y="41"/>
                    <a:pt x="231" y="77"/>
                  </a:cubicBezTo>
                  <a:cubicBezTo>
                    <a:pt x="171" y="114"/>
                    <a:pt x="159" y="87"/>
                    <a:pt x="159" y="87"/>
                  </a:cubicBezTo>
                  <a:cubicBezTo>
                    <a:pt x="159" y="87"/>
                    <a:pt x="196" y="182"/>
                    <a:pt x="146" y="200"/>
                  </a:cubicBezTo>
                  <a:cubicBezTo>
                    <a:pt x="96" y="218"/>
                    <a:pt x="106" y="241"/>
                    <a:pt x="86" y="256"/>
                  </a:cubicBezTo>
                  <a:cubicBezTo>
                    <a:pt x="61" y="275"/>
                    <a:pt x="0" y="266"/>
                    <a:pt x="12" y="200"/>
                  </a:cubicBezTo>
                  <a:cubicBezTo>
                    <a:pt x="25" y="135"/>
                    <a:pt x="85" y="145"/>
                    <a:pt x="100" y="116"/>
                  </a:cubicBezTo>
                  <a:cubicBezTo>
                    <a:pt x="122" y="72"/>
                    <a:pt x="97" y="50"/>
                    <a:pt x="114" y="29"/>
                  </a:cubicBezTo>
                  <a:cubicBezTo>
                    <a:pt x="137" y="0"/>
                    <a:pt x="164" y="26"/>
                    <a:pt x="228" y="6"/>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9" name="Freeform 181">
              <a:extLst>
                <a:ext uri="{FF2B5EF4-FFF2-40B4-BE49-F238E27FC236}">
                  <a16:creationId xmlns:a16="http://schemas.microsoft.com/office/drawing/2014/main" id="{321D7ACA-DDA1-44B1-835E-28234643E750}"/>
                </a:ext>
              </a:extLst>
            </p:cNvPr>
            <p:cNvSpPr>
              <a:spLocks/>
            </p:cNvSpPr>
            <p:nvPr/>
          </p:nvSpPr>
          <p:spPr bwMode="auto">
            <a:xfrm>
              <a:off x="4329113" y="4498975"/>
              <a:ext cx="95250" cy="104775"/>
            </a:xfrm>
            <a:custGeom>
              <a:avLst/>
              <a:gdLst>
                <a:gd name="T0" fmla="*/ 49 w 60"/>
                <a:gd name="T1" fmla="*/ 8 h 66"/>
                <a:gd name="T2" fmla="*/ 58 w 60"/>
                <a:gd name="T3" fmla="*/ 28 h 66"/>
                <a:gd name="T4" fmla="*/ 46 w 60"/>
                <a:gd name="T5" fmla="*/ 18 h 66"/>
                <a:gd name="T6" fmla="*/ 36 w 60"/>
                <a:gd name="T7" fmla="*/ 50 h 66"/>
                <a:gd name="T8" fmla="*/ 2 w 60"/>
                <a:gd name="T9" fmla="*/ 40 h 66"/>
                <a:gd name="T10" fmla="*/ 31 w 60"/>
                <a:gd name="T11" fmla="*/ 0 h 66"/>
                <a:gd name="T12" fmla="*/ 49 w 60"/>
                <a:gd name="T13" fmla="*/ 8 h 66"/>
              </a:gdLst>
              <a:ahLst/>
              <a:cxnLst>
                <a:cxn ang="0">
                  <a:pos x="T0" y="T1"/>
                </a:cxn>
                <a:cxn ang="0">
                  <a:pos x="T2" y="T3"/>
                </a:cxn>
                <a:cxn ang="0">
                  <a:pos x="T4" y="T5"/>
                </a:cxn>
                <a:cxn ang="0">
                  <a:pos x="T6" y="T7"/>
                </a:cxn>
                <a:cxn ang="0">
                  <a:pos x="T8" y="T9"/>
                </a:cxn>
                <a:cxn ang="0">
                  <a:pos x="T10" y="T11"/>
                </a:cxn>
                <a:cxn ang="0">
                  <a:pos x="T12" y="T13"/>
                </a:cxn>
              </a:cxnLst>
              <a:rect l="0" t="0" r="r" b="b"/>
              <a:pathLst>
                <a:path w="60" h="66">
                  <a:moveTo>
                    <a:pt x="49" y="8"/>
                  </a:moveTo>
                  <a:cubicBezTo>
                    <a:pt x="49" y="8"/>
                    <a:pt x="60" y="20"/>
                    <a:pt x="58" y="28"/>
                  </a:cubicBezTo>
                  <a:cubicBezTo>
                    <a:pt x="56" y="37"/>
                    <a:pt x="46" y="18"/>
                    <a:pt x="46" y="18"/>
                  </a:cubicBezTo>
                  <a:cubicBezTo>
                    <a:pt x="46" y="18"/>
                    <a:pt x="46" y="34"/>
                    <a:pt x="36" y="50"/>
                  </a:cubicBezTo>
                  <a:cubicBezTo>
                    <a:pt x="25" y="66"/>
                    <a:pt x="0" y="53"/>
                    <a:pt x="2" y="40"/>
                  </a:cubicBezTo>
                  <a:cubicBezTo>
                    <a:pt x="5" y="28"/>
                    <a:pt x="24" y="9"/>
                    <a:pt x="31" y="0"/>
                  </a:cubicBezTo>
                  <a:cubicBezTo>
                    <a:pt x="35" y="4"/>
                    <a:pt x="43" y="8"/>
                    <a:pt x="49" y="8"/>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80" name="Rectangle 179">
            <a:extLst>
              <a:ext uri="{FF2B5EF4-FFF2-40B4-BE49-F238E27FC236}">
                <a16:creationId xmlns:a16="http://schemas.microsoft.com/office/drawing/2014/main" id="{0B8CE3DD-F0CA-4D9A-8CE3-5AB82DE4AD29}"/>
              </a:ext>
            </a:extLst>
          </p:cNvPr>
          <p:cNvSpPr/>
          <p:nvPr userDrawn="1"/>
        </p:nvSpPr>
        <p:spPr>
          <a:xfrm>
            <a:off x="4324350" y="4544016"/>
            <a:ext cx="3543300" cy="398681"/>
          </a:xfrm>
          <a:prstGeom prst="rect">
            <a:avLst/>
          </a:prstGeom>
          <a:noFill/>
          <a:ln>
            <a:noFill/>
          </a:ln>
        </p:spPr>
        <p:txBody>
          <a:bodyPr wrap="square">
            <a:spAutoFit/>
          </a:bodyPr>
          <a:lstStyle/>
          <a:p>
            <a:pPr algn="ctr"/>
            <a:r>
              <a:rPr lang="en-US" sz="2000">
                <a:latin typeface="Calibri" panose="020F0502020204030204" pitchFamily="34" charset="0"/>
                <a:cs typeface="Arial" panose="020B0604020202020204" pitchFamily="34" charset="0"/>
              </a:rPr>
              <a:t>Do you have a question for us?</a:t>
            </a:r>
          </a:p>
        </p:txBody>
      </p:sp>
      <p:grpSp>
        <p:nvGrpSpPr>
          <p:cNvPr id="181" name="Group 4">
            <a:extLst>
              <a:ext uri="{FF2B5EF4-FFF2-40B4-BE49-F238E27FC236}">
                <a16:creationId xmlns:a16="http://schemas.microsoft.com/office/drawing/2014/main" id="{71CAB6BF-CD9E-49EC-9738-4307995C1C40}"/>
              </a:ext>
            </a:extLst>
          </p:cNvPr>
          <p:cNvGrpSpPr>
            <a:grpSpLocks/>
          </p:cNvGrpSpPr>
          <p:nvPr userDrawn="1"/>
        </p:nvGrpSpPr>
        <p:grpSpPr bwMode="auto">
          <a:xfrm>
            <a:off x="4495800" y="4998187"/>
            <a:ext cx="3200400" cy="54864"/>
            <a:chOff x="4427" y="3199"/>
            <a:chExt cx="1196" cy="66"/>
          </a:xfrm>
        </p:grpSpPr>
        <p:sp>
          <p:nvSpPr>
            <p:cNvPr id="182" name="AutoShape 3">
              <a:extLst>
                <a:ext uri="{FF2B5EF4-FFF2-40B4-BE49-F238E27FC236}">
                  <a16:creationId xmlns:a16="http://schemas.microsoft.com/office/drawing/2014/main" id="{EA9ED945-7E5C-49B5-887F-B6F70A7B2920}"/>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5">
              <a:extLst>
                <a:ext uri="{FF2B5EF4-FFF2-40B4-BE49-F238E27FC236}">
                  <a16:creationId xmlns:a16="http://schemas.microsoft.com/office/drawing/2014/main" id="{8E2CFDCA-09B4-4F04-8BD3-EEDCB5004644}"/>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6">
              <a:extLst>
                <a:ext uri="{FF2B5EF4-FFF2-40B4-BE49-F238E27FC236}">
                  <a16:creationId xmlns:a16="http://schemas.microsoft.com/office/drawing/2014/main" id="{2D0390E4-0822-4E4A-8B0F-4CD0F21F1DD4}"/>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7">
              <a:extLst>
                <a:ext uri="{FF2B5EF4-FFF2-40B4-BE49-F238E27FC236}">
                  <a16:creationId xmlns:a16="http://schemas.microsoft.com/office/drawing/2014/main" id="{4D51B940-4FF0-46CD-AE79-F1E88B7A173E}"/>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8">
              <a:extLst>
                <a:ext uri="{FF2B5EF4-FFF2-40B4-BE49-F238E27FC236}">
                  <a16:creationId xmlns:a16="http://schemas.microsoft.com/office/drawing/2014/main" id="{3B9E99F6-4324-4CAD-BEAC-EEB7C90DEBEA}"/>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9">
              <a:extLst>
                <a:ext uri="{FF2B5EF4-FFF2-40B4-BE49-F238E27FC236}">
                  <a16:creationId xmlns:a16="http://schemas.microsoft.com/office/drawing/2014/main" id="{9E7F8C0B-CFBE-48A7-BAE4-4BBC1921B52D}"/>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0">
              <a:extLst>
                <a:ext uri="{FF2B5EF4-FFF2-40B4-BE49-F238E27FC236}">
                  <a16:creationId xmlns:a16="http://schemas.microsoft.com/office/drawing/2014/main" id="{5C581538-0C8B-45E4-B645-564BD36AEE63}"/>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9" name="Group 4">
            <a:extLst>
              <a:ext uri="{FF2B5EF4-FFF2-40B4-BE49-F238E27FC236}">
                <a16:creationId xmlns:a16="http://schemas.microsoft.com/office/drawing/2014/main" id="{CC512B8B-6FED-4714-9BB4-0D7DE9DA34A1}"/>
              </a:ext>
            </a:extLst>
          </p:cNvPr>
          <p:cNvGrpSpPr>
            <a:grpSpLocks noChangeAspect="1"/>
          </p:cNvGrpSpPr>
          <p:nvPr userDrawn="1"/>
        </p:nvGrpSpPr>
        <p:grpSpPr bwMode="auto">
          <a:xfrm>
            <a:off x="4962665" y="5372279"/>
            <a:ext cx="2266670" cy="1085672"/>
            <a:chOff x="5557" y="2809"/>
            <a:chExt cx="1712" cy="820"/>
          </a:xfrm>
        </p:grpSpPr>
        <p:sp>
          <p:nvSpPr>
            <p:cNvPr id="190" name="Freeform 5">
              <a:extLst>
                <a:ext uri="{FF2B5EF4-FFF2-40B4-BE49-F238E27FC236}">
                  <a16:creationId xmlns:a16="http://schemas.microsoft.com/office/drawing/2014/main" id="{5627234E-0357-422C-8BE7-C378303A6AA5}"/>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6">
              <a:extLst>
                <a:ext uri="{FF2B5EF4-FFF2-40B4-BE49-F238E27FC236}">
                  <a16:creationId xmlns:a16="http://schemas.microsoft.com/office/drawing/2014/main" id="{92B1F7A3-304E-449A-88BB-552DE5431344}"/>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7">
              <a:extLst>
                <a:ext uri="{FF2B5EF4-FFF2-40B4-BE49-F238E27FC236}">
                  <a16:creationId xmlns:a16="http://schemas.microsoft.com/office/drawing/2014/main" id="{B5F7D9A7-CEAD-424E-8296-49862A9AA879}"/>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8">
              <a:extLst>
                <a:ext uri="{FF2B5EF4-FFF2-40B4-BE49-F238E27FC236}">
                  <a16:creationId xmlns:a16="http://schemas.microsoft.com/office/drawing/2014/main" id="{611E2776-1FF1-4774-BA40-218903F004FC}"/>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9">
              <a:extLst>
                <a:ext uri="{FF2B5EF4-FFF2-40B4-BE49-F238E27FC236}">
                  <a16:creationId xmlns:a16="http://schemas.microsoft.com/office/drawing/2014/main" id="{C22F64FD-CF82-46DA-B3A0-E9EB1D74B193}"/>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0">
              <a:extLst>
                <a:ext uri="{FF2B5EF4-FFF2-40B4-BE49-F238E27FC236}">
                  <a16:creationId xmlns:a16="http://schemas.microsoft.com/office/drawing/2014/main" id="{433DBFA7-8AC2-4075-99AA-050EA5587DAC}"/>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1">
              <a:extLst>
                <a:ext uri="{FF2B5EF4-FFF2-40B4-BE49-F238E27FC236}">
                  <a16:creationId xmlns:a16="http://schemas.microsoft.com/office/drawing/2014/main" id="{1A3214BD-AD5A-4F3D-97DC-8DD8CED665AE}"/>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2">
              <a:extLst>
                <a:ext uri="{FF2B5EF4-FFF2-40B4-BE49-F238E27FC236}">
                  <a16:creationId xmlns:a16="http://schemas.microsoft.com/office/drawing/2014/main" id="{89B97AB9-0CE6-46A9-8E29-A212D63EC484}"/>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3">
              <a:extLst>
                <a:ext uri="{FF2B5EF4-FFF2-40B4-BE49-F238E27FC236}">
                  <a16:creationId xmlns:a16="http://schemas.microsoft.com/office/drawing/2014/main" id="{808DD966-42AE-4357-A9FA-DE89F7156F30}"/>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4">
              <a:extLst>
                <a:ext uri="{FF2B5EF4-FFF2-40B4-BE49-F238E27FC236}">
                  <a16:creationId xmlns:a16="http://schemas.microsoft.com/office/drawing/2014/main" id="{430CA745-9951-453A-8516-C4BC427B9D13}"/>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5">
              <a:extLst>
                <a:ext uri="{FF2B5EF4-FFF2-40B4-BE49-F238E27FC236}">
                  <a16:creationId xmlns:a16="http://schemas.microsoft.com/office/drawing/2014/main" id="{717BB593-D322-4CAC-9B21-DDAEC81A7A26}"/>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6">
              <a:extLst>
                <a:ext uri="{FF2B5EF4-FFF2-40B4-BE49-F238E27FC236}">
                  <a16:creationId xmlns:a16="http://schemas.microsoft.com/office/drawing/2014/main" id="{4DBFFD0A-0D99-4B5E-BCD9-A3B732B474FA}"/>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17">
              <a:extLst>
                <a:ext uri="{FF2B5EF4-FFF2-40B4-BE49-F238E27FC236}">
                  <a16:creationId xmlns:a16="http://schemas.microsoft.com/office/drawing/2014/main" id="{0F983689-5310-491F-B3A0-990263C02577}"/>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8">
              <a:extLst>
                <a:ext uri="{FF2B5EF4-FFF2-40B4-BE49-F238E27FC236}">
                  <a16:creationId xmlns:a16="http://schemas.microsoft.com/office/drawing/2014/main" id="{F9932AAE-AD3C-4E9D-ADFD-77331BF0CFC2}"/>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9">
              <a:extLst>
                <a:ext uri="{FF2B5EF4-FFF2-40B4-BE49-F238E27FC236}">
                  <a16:creationId xmlns:a16="http://schemas.microsoft.com/office/drawing/2014/main" id="{D29FD763-5052-4E30-A80D-818103FC7C90}"/>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0">
              <a:extLst>
                <a:ext uri="{FF2B5EF4-FFF2-40B4-BE49-F238E27FC236}">
                  <a16:creationId xmlns:a16="http://schemas.microsoft.com/office/drawing/2014/main" id="{08D72458-989B-46E4-87A5-2CFBEAECFF03}"/>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1">
              <a:extLst>
                <a:ext uri="{FF2B5EF4-FFF2-40B4-BE49-F238E27FC236}">
                  <a16:creationId xmlns:a16="http://schemas.microsoft.com/office/drawing/2014/main" id="{FBC4B940-904F-4779-9A9F-3FA68880DC93}"/>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2">
              <a:extLst>
                <a:ext uri="{FF2B5EF4-FFF2-40B4-BE49-F238E27FC236}">
                  <a16:creationId xmlns:a16="http://schemas.microsoft.com/office/drawing/2014/main" id="{F89A21FD-097B-41DD-9050-82CF59C88627}"/>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3">
              <a:extLst>
                <a:ext uri="{FF2B5EF4-FFF2-40B4-BE49-F238E27FC236}">
                  <a16:creationId xmlns:a16="http://schemas.microsoft.com/office/drawing/2014/main" id="{37CFBDE6-2D52-4C6B-964E-03228805E3B7}"/>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4">
              <a:extLst>
                <a:ext uri="{FF2B5EF4-FFF2-40B4-BE49-F238E27FC236}">
                  <a16:creationId xmlns:a16="http://schemas.microsoft.com/office/drawing/2014/main" id="{934D6200-C501-449D-8B35-0DC4AA6BECB0}"/>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5">
              <a:extLst>
                <a:ext uri="{FF2B5EF4-FFF2-40B4-BE49-F238E27FC236}">
                  <a16:creationId xmlns:a16="http://schemas.microsoft.com/office/drawing/2014/main" id="{E1CE7115-A7EC-428E-BCBC-617271EC6815}"/>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6">
              <a:extLst>
                <a:ext uri="{FF2B5EF4-FFF2-40B4-BE49-F238E27FC236}">
                  <a16:creationId xmlns:a16="http://schemas.microsoft.com/office/drawing/2014/main" id="{35E0BC33-CA95-413C-B83D-C721C6042748}"/>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7">
              <a:extLst>
                <a:ext uri="{FF2B5EF4-FFF2-40B4-BE49-F238E27FC236}">
                  <a16:creationId xmlns:a16="http://schemas.microsoft.com/office/drawing/2014/main" id="{0BE1C130-353B-4942-9A01-DAE4268B8F4F}"/>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8">
              <a:extLst>
                <a:ext uri="{FF2B5EF4-FFF2-40B4-BE49-F238E27FC236}">
                  <a16:creationId xmlns:a16="http://schemas.microsoft.com/office/drawing/2014/main" id="{5A8502B1-A6CB-4E37-819A-2458A370102F}"/>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9">
              <a:extLst>
                <a:ext uri="{FF2B5EF4-FFF2-40B4-BE49-F238E27FC236}">
                  <a16:creationId xmlns:a16="http://schemas.microsoft.com/office/drawing/2014/main" id="{60AD7844-4C69-4589-AD6F-B891546DAF39}"/>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7445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empty_plank">
    <p:spTree>
      <p:nvGrpSpPr>
        <p:cNvPr id="1" name=""/>
        <p:cNvGrpSpPr/>
        <p:nvPr/>
      </p:nvGrpSpPr>
      <p:grpSpPr>
        <a:xfrm>
          <a:off x="0" y="0"/>
          <a:ext cx="0" cy="0"/>
          <a:chOff x="0" y="0"/>
          <a:chExt cx="0" cy="0"/>
        </a:xfrm>
      </p:grpSpPr>
      <p:cxnSp>
        <p:nvCxnSpPr>
          <p:cNvPr id="8" name="Straight Connector 7"/>
          <p:cNvCxnSpPr/>
          <p:nvPr userDrawn="1"/>
        </p:nvCxnSpPr>
        <p:spPr bwMode="ltGray">
          <a:xfrm>
            <a:off x="531811" y="63246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1812" y="6400800"/>
            <a:ext cx="1149724" cy="381000"/>
          </a:xfrm>
          <a:prstGeom prst="rect">
            <a:avLst/>
          </a:prstGeom>
        </p:spPr>
      </p:pic>
      <p:sp>
        <p:nvSpPr>
          <p:cNvPr id="10" name="Title 1"/>
          <p:cNvSpPr>
            <a:spLocks noGrp="1"/>
          </p:cNvSpPr>
          <p:nvPr>
            <p:ph type="title" hasCustomPrompt="1"/>
          </p:nvPr>
        </p:nvSpPr>
        <p:spPr>
          <a:xfrm>
            <a:off x="790892" y="143843"/>
            <a:ext cx="10950601" cy="584775"/>
          </a:xfrm>
        </p:spPr>
        <p:txBody>
          <a:bodyPr lIns="0" rIns="0">
            <a:noAutofit/>
          </a:bodyPr>
          <a:lstStyle>
            <a:lvl1pPr>
              <a:defRPr sz="3200">
                <a:solidFill>
                  <a:schemeClr val="tx1"/>
                </a:solidFill>
                <a:latin typeface="Franklin Gothic Book" panose="020B0503020102020204" pitchFamily="34" charset="0"/>
              </a:defRPr>
            </a:lvl1pPr>
          </a:lstStyle>
          <a:p>
            <a:r>
              <a:rPr lang="en-US"/>
              <a:t>Click To Edit Master Title Style</a:t>
            </a:r>
          </a:p>
        </p:txBody>
      </p:sp>
      <p:sp>
        <p:nvSpPr>
          <p:cNvPr id="11" name="Rectangle 10"/>
          <p:cNvSpPr/>
          <p:nvPr userDrawn="1"/>
        </p:nvSpPr>
        <p:spPr>
          <a:xfrm>
            <a:off x="531811" y="228599"/>
            <a:ext cx="45719" cy="457201"/>
          </a:xfrm>
          <a:prstGeom prst="rect">
            <a:avLst/>
          </a:prstGeom>
          <a:solidFill>
            <a:srgbClr val="FF66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2" name="Rectangle 11"/>
          <p:cNvSpPr/>
          <p:nvPr userDrawn="1"/>
        </p:nvSpPr>
        <p:spPr>
          <a:xfrm>
            <a:off x="661352" y="228599"/>
            <a:ext cx="45719" cy="457201"/>
          </a:xfrm>
          <a:prstGeom prst="rect">
            <a:avLst/>
          </a:prstGeom>
          <a:solidFill>
            <a:srgbClr val="FF66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3" name="Subtitle 2"/>
          <p:cNvSpPr>
            <a:spLocks noGrp="1"/>
          </p:cNvSpPr>
          <p:nvPr>
            <p:ph type="subTitle" idx="13" hasCustomPrompt="1"/>
          </p:nvPr>
        </p:nvSpPr>
        <p:spPr>
          <a:xfrm>
            <a:off x="790891" y="808102"/>
            <a:ext cx="10950601" cy="299801"/>
          </a:xfrm>
        </p:spPr>
        <p:txBody>
          <a:bodyPr lIns="0" tIns="45720" rIns="0" bIns="45720">
            <a:noAutofit/>
          </a:bodyPr>
          <a:lstStyle>
            <a:lvl1pPr marL="0" indent="0" algn="l">
              <a:buNone/>
              <a:defRPr sz="1700">
                <a:solidFill>
                  <a:schemeClr val="tx1"/>
                </a:solidFill>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4" name="Straight Connector 13"/>
          <p:cNvCxnSpPr/>
          <p:nvPr userDrawn="1"/>
        </p:nvCxnSpPr>
        <p:spPr bwMode="ltGray">
          <a:xfrm rot="16200000">
            <a:off x="3000694" y="-1016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2" name="Slide Number Placeholder 4"/>
          <p:cNvSpPr txBox="1">
            <a:spLocks/>
          </p:cNvSpPr>
          <p:nvPr userDrawn="1"/>
        </p:nvSpPr>
        <p:spPr>
          <a:xfrm>
            <a:off x="11517314" y="6444198"/>
            <a:ext cx="422274" cy="269530"/>
          </a:xfrm>
          <a:prstGeom prst="rect">
            <a:avLst/>
          </a:prstGeom>
        </p:spPr>
        <p:txBody>
          <a:bodyPr vert="horz" lIns="121920" tIns="60960" rIns="121920" bIns="6096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36B7D2-B98C-44FD-8D04-7EC62A564975}" type="slidenum">
              <a:rPr lang="en-US" sz="1000" smtClean="0"/>
              <a:pPr/>
              <a:t>‹#›</a:t>
            </a:fld>
            <a:endParaRPr lang="en-US" sz="1000"/>
          </a:p>
        </p:txBody>
      </p:sp>
      <p:sp>
        <p:nvSpPr>
          <p:cNvPr id="15" name="TextBox 14"/>
          <p:cNvSpPr txBox="1"/>
          <p:nvPr userDrawn="1"/>
        </p:nvSpPr>
        <p:spPr>
          <a:xfrm>
            <a:off x="5989637" y="6487523"/>
            <a:ext cx="5364161" cy="215444"/>
          </a:xfrm>
          <a:prstGeom prst="rect">
            <a:avLst/>
          </a:prstGeom>
          <a:noFill/>
        </p:spPr>
        <p:txBody>
          <a:bodyPr wrap="square" rtlCol="0">
            <a:spAutoFit/>
          </a:bodyPr>
          <a:lstStyle/>
          <a:p>
            <a:r>
              <a:rPr lang="en-US" sz="800">
                <a:solidFill>
                  <a:schemeClr val="bg1">
                    <a:lumMod val="50000"/>
                  </a:schemeClr>
                </a:solidFill>
              </a:rPr>
              <a:t>Copyright © 2019 Axtria and/or its affiliates. All rights reserved.  |  Axtria Confidential – Internal/Restricted/Highly Restricted</a:t>
            </a:r>
          </a:p>
        </p:txBody>
      </p:sp>
    </p:spTree>
    <p:extLst>
      <p:ext uri="{BB962C8B-B14F-4D97-AF65-F5344CB8AC3E}">
        <p14:creationId xmlns:p14="http://schemas.microsoft.com/office/powerpoint/2010/main" val="26861739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pic">
    <p:spTree>
      <p:nvGrpSpPr>
        <p:cNvPr id="1" name=""/>
        <p:cNvGrpSpPr/>
        <p:nvPr/>
      </p:nvGrpSpPr>
      <p:grpSpPr>
        <a:xfrm>
          <a:off x="0" y="0"/>
          <a:ext cx="0" cy="0"/>
          <a:chOff x="0" y="0"/>
          <a:chExt cx="0" cy="0"/>
        </a:xfrm>
      </p:grpSpPr>
      <p:sp>
        <p:nvSpPr>
          <p:cNvPr id="11" name="Picture Placeholder 7"/>
          <p:cNvSpPr>
            <a:spLocks noGrp="1"/>
          </p:cNvSpPr>
          <p:nvPr>
            <p:ph type="pic" sz="quarter" idx="53" hasCustomPrompt="1"/>
          </p:nvPr>
        </p:nvSpPr>
        <p:spPr>
          <a:xfrm>
            <a:off x="4370832" y="1375833"/>
            <a:ext cx="3450336" cy="2389632"/>
          </a:xfrm>
          <a:prstGeom prst="roundRect">
            <a:avLst>
              <a:gd name="adj" fmla="val 11707"/>
            </a:avLst>
          </a:prstGeom>
          <a:ln w="3175">
            <a:noFill/>
          </a:ln>
        </p:spPr>
        <p:txBody>
          <a:bodyPr wrap="none" tIns="0" bIns="274320" anchor="b"/>
          <a:lstStyle>
            <a:lvl1pPr algn="ctr" rtl="0">
              <a:buNone/>
              <a:defRPr sz="2400" b="1" baseline="0">
                <a:solidFill>
                  <a:schemeClr val="tx1">
                    <a:lumMod val="50000"/>
                    <a:lumOff val="50000"/>
                  </a:schemeClr>
                </a:solidFill>
              </a:defRPr>
            </a:lvl1pPr>
          </a:lstStyle>
          <a:p>
            <a:r>
              <a:rPr lang="en-US"/>
              <a:t>Click Icon To Add Image</a:t>
            </a:r>
          </a:p>
        </p:txBody>
      </p:sp>
      <p:sp>
        <p:nvSpPr>
          <p:cNvPr id="12" name="Picture Placeholder 7"/>
          <p:cNvSpPr>
            <a:spLocks noGrp="1"/>
          </p:cNvSpPr>
          <p:nvPr>
            <p:ph type="pic" sz="quarter" idx="54" hasCustomPrompt="1"/>
          </p:nvPr>
        </p:nvSpPr>
        <p:spPr>
          <a:xfrm>
            <a:off x="8030464" y="1375833"/>
            <a:ext cx="3450336" cy="2389632"/>
          </a:xfrm>
          <a:prstGeom prst="roundRect">
            <a:avLst>
              <a:gd name="adj" fmla="val 11707"/>
            </a:avLst>
          </a:prstGeom>
          <a:ln w="3175">
            <a:noFill/>
          </a:ln>
        </p:spPr>
        <p:txBody>
          <a:bodyPr wrap="none" tIns="0" bIns="274320" anchor="b"/>
          <a:lstStyle>
            <a:lvl1pPr algn="ctr" rtl="0">
              <a:buNone/>
              <a:defRPr sz="2400" b="1" baseline="0">
                <a:solidFill>
                  <a:schemeClr val="tx1">
                    <a:lumMod val="50000"/>
                    <a:lumOff val="50000"/>
                  </a:schemeClr>
                </a:solidFill>
              </a:defRPr>
            </a:lvl1pPr>
          </a:lstStyle>
          <a:p>
            <a:r>
              <a:rPr lang="en-US"/>
              <a:t>Click Icon To Add Image</a:t>
            </a:r>
          </a:p>
        </p:txBody>
      </p:sp>
      <p:sp>
        <p:nvSpPr>
          <p:cNvPr id="13" name="Picture Placeholder 7"/>
          <p:cNvSpPr>
            <a:spLocks noGrp="1"/>
          </p:cNvSpPr>
          <p:nvPr>
            <p:ph type="pic" sz="quarter" idx="55" hasCustomPrompt="1"/>
          </p:nvPr>
        </p:nvSpPr>
        <p:spPr>
          <a:xfrm>
            <a:off x="711200" y="1375833"/>
            <a:ext cx="3450336" cy="2389632"/>
          </a:xfrm>
          <a:prstGeom prst="roundRect">
            <a:avLst>
              <a:gd name="adj" fmla="val 11707"/>
            </a:avLst>
          </a:prstGeom>
          <a:ln w="3175">
            <a:noFill/>
          </a:ln>
        </p:spPr>
        <p:txBody>
          <a:bodyPr wrap="none" tIns="0" bIns="274320" anchor="b"/>
          <a:lstStyle>
            <a:lvl1pPr algn="ctr" rtl="0">
              <a:buNone/>
              <a:defRPr sz="2400" b="1" baseline="0">
                <a:solidFill>
                  <a:schemeClr val="tx1">
                    <a:lumMod val="50000"/>
                    <a:lumOff val="50000"/>
                  </a:schemeClr>
                </a:solidFill>
              </a:defRPr>
            </a:lvl1pPr>
          </a:lstStyle>
          <a:p>
            <a:r>
              <a:rPr lang="en-US"/>
              <a:t>Click Icon To Add Image</a:t>
            </a:r>
          </a:p>
        </p:txBody>
      </p:sp>
      <p:cxnSp>
        <p:nvCxnSpPr>
          <p:cNvPr id="16" name="Straight Connector 15"/>
          <p:cNvCxnSpPr/>
          <p:nvPr userDrawn="1"/>
        </p:nvCxnSpPr>
        <p:spPr bwMode="ltGray">
          <a:xfrm>
            <a:off x="531811" y="63246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1812" y="6400800"/>
            <a:ext cx="1149724" cy="381000"/>
          </a:xfrm>
          <a:prstGeom prst="rect">
            <a:avLst/>
          </a:prstGeom>
        </p:spPr>
      </p:pic>
      <p:sp>
        <p:nvSpPr>
          <p:cNvPr id="18" name="Title 1"/>
          <p:cNvSpPr>
            <a:spLocks noGrp="1"/>
          </p:cNvSpPr>
          <p:nvPr>
            <p:ph type="title"/>
          </p:nvPr>
        </p:nvSpPr>
        <p:spPr>
          <a:xfrm>
            <a:off x="790892" y="143843"/>
            <a:ext cx="10950601" cy="584775"/>
          </a:xfrm>
        </p:spPr>
        <p:txBody>
          <a:bodyPr lIns="0" rIns="0">
            <a:noAutofit/>
          </a:bodyPr>
          <a:lstStyle>
            <a:lvl1pPr>
              <a:defRPr sz="3200">
                <a:solidFill>
                  <a:schemeClr val="tx1"/>
                </a:solidFill>
                <a:latin typeface="Franklin Gothic Book" panose="020B0503020102020204" pitchFamily="34" charset="0"/>
              </a:defRPr>
            </a:lvl1pPr>
          </a:lstStyle>
          <a:p>
            <a:r>
              <a:rPr lang="en-US"/>
              <a:t>Click to edit Master title style</a:t>
            </a:r>
          </a:p>
        </p:txBody>
      </p:sp>
      <p:sp>
        <p:nvSpPr>
          <p:cNvPr id="19" name="Rectangle 18"/>
          <p:cNvSpPr/>
          <p:nvPr userDrawn="1"/>
        </p:nvSpPr>
        <p:spPr>
          <a:xfrm>
            <a:off x="531811" y="228599"/>
            <a:ext cx="45719" cy="457201"/>
          </a:xfrm>
          <a:prstGeom prst="rect">
            <a:avLst/>
          </a:prstGeom>
          <a:solidFill>
            <a:srgbClr val="FF66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defRPr/>
            </a:pPr>
            <a:endParaRPr lang="en-US">
              <a:solidFill>
                <a:srgbClr val="FFFFFF"/>
              </a:solidFill>
            </a:endParaRPr>
          </a:p>
        </p:txBody>
      </p:sp>
      <p:sp>
        <p:nvSpPr>
          <p:cNvPr id="20" name="Rectangle 19"/>
          <p:cNvSpPr/>
          <p:nvPr userDrawn="1"/>
        </p:nvSpPr>
        <p:spPr>
          <a:xfrm>
            <a:off x="661352" y="228599"/>
            <a:ext cx="45719" cy="457201"/>
          </a:xfrm>
          <a:prstGeom prst="rect">
            <a:avLst/>
          </a:prstGeom>
          <a:solidFill>
            <a:srgbClr val="FF66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defRPr/>
            </a:pPr>
            <a:endParaRPr lang="en-US">
              <a:solidFill>
                <a:srgbClr val="FFFFFF"/>
              </a:solidFill>
            </a:endParaRPr>
          </a:p>
        </p:txBody>
      </p:sp>
      <p:sp>
        <p:nvSpPr>
          <p:cNvPr id="21" name="Subtitle 2"/>
          <p:cNvSpPr>
            <a:spLocks noGrp="1"/>
          </p:cNvSpPr>
          <p:nvPr>
            <p:ph type="subTitle" idx="13"/>
          </p:nvPr>
        </p:nvSpPr>
        <p:spPr>
          <a:xfrm>
            <a:off x="790891" y="808102"/>
            <a:ext cx="10950601" cy="299801"/>
          </a:xfrm>
        </p:spPr>
        <p:txBody>
          <a:bodyPr lIns="0" tIns="45720" rIns="0" bIns="45720">
            <a:noAutofit/>
          </a:bodyPr>
          <a:lstStyle>
            <a:lvl1pPr marL="0" indent="0" algn="l">
              <a:buNone/>
              <a:defRPr sz="1800">
                <a:solidFill>
                  <a:schemeClr val="tx1"/>
                </a:solidFill>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4" name="Straight Connector 13"/>
          <p:cNvCxnSpPr/>
          <p:nvPr userDrawn="1"/>
        </p:nvCxnSpPr>
        <p:spPr bwMode="ltGray">
          <a:xfrm rot="16200000">
            <a:off x="3000694" y="-1016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5" name="Slide Number Placeholder 4"/>
          <p:cNvSpPr txBox="1">
            <a:spLocks/>
          </p:cNvSpPr>
          <p:nvPr userDrawn="1"/>
        </p:nvSpPr>
        <p:spPr>
          <a:xfrm>
            <a:off x="11517314" y="6444198"/>
            <a:ext cx="422274" cy="269530"/>
          </a:xfrm>
          <a:prstGeom prst="rect">
            <a:avLst/>
          </a:prstGeom>
        </p:spPr>
        <p:txBody>
          <a:bodyPr vert="horz" lIns="121920" tIns="60960" rIns="121920" bIns="6096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136B7D2-B98C-44FD-8D04-7EC62A564975}" type="slidenum">
              <a:rPr lang="en-US" smtClean="0">
                <a:solidFill>
                  <a:srgbClr val="3F3F3F">
                    <a:lumMod val="75000"/>
                    <a:lumOff val="25000"/>
                  </a:srgbClr>
                </a:solidFill>
              </a:rPr>
              <a:pPr>
                <a:defRPr/>
              </a:pPr>
              <a:t>‹#›</a:t>
            </a:fld>
            <a:endParaRPr lang="en-US">
              <a:solidFill>
                <a:srgbClr val="3F3F3F">
                  <a:lumMod val="75000"/>
                  <a:lumOff val="25000"/>
                </a:srgbClr>
              </a:solidFill>
            </a:endParaRPr>
          </a:p>
        </p:txBody>
      </p:sp>
      <p:sp>
        <p:nvSpPr>
          <p:cNvPr id="23" name="TextBox 22"/>
          <p:cNvSpPr txBox="1"/>
          <p:nvPr userDrawn="1"/>
        </p:nvSpPr>
        <p:spPr>
          <a:xfrm>
            <a:off x="5989637" y="6487523"/>
            <a:ext cx="5364161" cy="215444"/>
          </a:xfrm>
          <a:prstGeom prst="rect">
            <a:avLst/>
          </a:prstGeom>
          <a:noFill/>
        </p:spPr>
        <p:txBody>
          <a:bodyPr wrap="square" rtlCol="0">
            <a:spAutoFit/>
          </a:bodyPr>
          <a:lstStyle/>
          <a:p>
            <a:pPr algn="r"/>
            <a:r>
              <a:rPr lang="en-US" sz="800">
                <a:solidFill>
                  <a:schemeClr val="bg1">
                    <a:lumMod val="50000"/>
                  </a:schemeClr>
                </a:solidFill>
              </a:rPr>
              <a:t>Copyright © 2017 Axtria and/or its affiliates. All rights reserved.  |  Axtria Confidential</a:t>
            </a:r>
          </a:p>
        </p:txBody>
      </p:sp>
    </p:spTree>
    <p:extLst>
      <p:ext uri="{BB962C8B-B14F-4D97-AF65-F5344CB8AC3E}">
        <p14:creationId xmlns:p14="http://schemas.microsoft.com/office/powerpoint/2010/main" val="795426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_203">
    <p:spTree>
      <p:nvGrpSpPr>
        <p:cNvPr id="1" name=""/>
        <p:cNvGrpSpPr/>
        <p:nvPr/>
      </p:nvGrpSpPr>
      <p:grpSpPr>
        <a:xfrm>
          <a:off x="0" y="0"/>
          <a:ext cx="0" cy="0"/>
          <a:chOff x="0" y="0"/>
          <a:chExt cx="0" cy="0"/>
        </a:xfrm>
      </p:grpSpPr>
      <p:sp>
        <p:nvSpPr>
          <p:cNvPr id="8" name="Oval 8">
            <a:extLst>
              <a:ext uri="{FF2B5EF4-FFF2-40B4-BE49-F238E27FC236}">
                <a16:creationId xmlns:a16="http://schemas.microsoft.com/office/drawing/2014/main" id="{C418F9FA-02C0-4514-813F-AD287AB29549}"/>
              </a:ext>
            </a:extLst>
          </p:cNvPr>
          <p:cNvSpPr>
            <a:spLocks noChangeArrowheads="1"/>
          </p:cNvSpPr>
          <p:nvPr userDrawn="1"/>
        </p:nvSpPr>
        <p:spPr bwMode="auto">
          <a:xfrm>
            <a:off x="11250387" y="6257999"/>
            <a:ext cx="523635" cy="52363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Slide Number Placeholder 4">
            <a:extLst>
              <a:ext uri="{FF2B5EF4-FFF2-40B4-BE49-F238E27FC236}">
                <a16:creationId xmlns:a16="http://schemas.microsoft.com/office/drawing/2014/main" id="{5C79B08C-BCB0-48A0-B813-3BDFB8269145}"/>
              </a:ext>
            </a:extLst>
          </p:cNvPr>
          <p:cNvSpPr txBox="1">
            <a:spLocks/>
          </p:cNvSpPr>
          <p:nvPr userDrawn="1"/>
        </p:nvSpPr>
        <p:spPr>
          <a:xfrm>
            <a:off x="11176288" y="6374441"/>
            <a:ext cx="661988" cy="269530"/>
          </a:xfrm>
          <a:prstGeom prst="rect">
            <a:avLst/>
          </a:prstGeom>
        </p:spPr>
        <p:txBody>
          <a:bodyPr vert="horz" lIns="121920" tIns="60960" rIns="121920" bIns="6096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36B7D2-B98C-44FD-8D04-7EC62A564975}" type="slidenum">
              <a:rPr lang="en-US" sz="2000" b="1" smtClean="0">
                <a:solidFill>
                  <a:schemeClr val="bg1"/>
                </a:solidFill>
              </a:rPr>
              <a:pPr/>
              <a:t>‹#›</a:t>
            </a:fld>
            <a:endParaRPr lang="en-US" sz="1400" b="1">
              <a:solidFill>
                <a:schemeClr val="bg1"/>
              </a:solidFill>
            </a:endParaRPr>
          </a:p>
        </p:txBody>
      </p:sp>
      <p:sp>
        <p:nvSpPr>
          <p:cNvPr id="11" name="Title 1">
            <a:extLst>
              <a:ext uri="{FF2B5EF4-FFF2-40B4-BE49-F238E27FC236}">
                <a16:creationId xmlns:a16="http://schemas.microsoft.com/office/drawing/2014/main" id="{7FCEFABD-F43E-47A4-9596-581A8F7FE6E2}"/>
              </a:ext>
            </a:extLst>
          </p:cNvPr>
          <p:cNvSpPr>
            <a:spLocks noGrp="1"/>
          </p:cNvSpPr>
          <p:nvPr>
            <p:ph type="title" hasCustomPrompt="1"/>
          </p:nvPr>
        </p:nvSpPr>
        <p:spPr>
          <a:xfrm>
            <a:off x="428036" y="167683"/>
            <a:ext cx="11154364" cy="777240"/>
          </a:xfrm>
          <a:prstGeom prst="rect">
            <a:avLst/>
          </a:prstGeom>
        </p:spPr>
        <p:txBody>
          <a:bodyPr vert="horz" lIns="0" tIns="45720" rIns="0" bIns="45720" rtlCol="0" anchor="b">
            <a:noAutofit/>
          </a:bodyPr>
          <a:lstStyle>
            <a:lvl1pPr>
              <a:defRPr lang="en-US" sz="3000"/>
            </a:lvl1pPr>
          </a:lstStyle>
          <a:p>
            <a:pPr lvl="0">
              <a:lnSpc>
                <a:spcPct val="80000"/>
              </a:lnSpc>
            </a:pPr>
            <a:r>
              <a:rPr lang="en-US"/>
              <a:t>CLICK TO EDIT MASTER TITLE STYLE</a:t>
            </a:r>
          </a:p>
        </p:txBody>
      </p:sp>
      <p:sp>
        <p:nvSpPr>
          <p:cNvPr id="12" name="Subtitle 2">
            <a:extLst>
              <a:ext uri="{FF2B5EF4-FFF2-40B4-BE49-F238E27FC236}">
                <a16:creationId xmlns:a16="http://schemas.microsoft.com/office/drawing/2014/main" id="{AE482266-34A7-436D-B5B6-CA9CF08EB1D8}"/>
              </a:ext>
            </a:extLst>
          </p:cNvPr>
          <p:cNvSpPr>
            <a:spLocks noGrp="1"/>
          </p:cNvSpPr>
          <p:nvPr>
            <p:ph type="subTitle" idx="13" hasCustomPrompt="1"/>
          </p:nvPr>
        </p:nvSpPr>
        <p:spPr>
          <a:xfrm>
            <a:off x="428035" y="925173"/>
            <a:ext cx="11168220" cy="287729"/>
          </a:xfrm>
        </p:spPr>
        <p:txBody>
          <a:bodyPr lIns="0" tIns="45720" rIns="0" bIns="45720" anchor="ctr">
            <a:noAutofit/>
          </a:bodyPr>
          <a:lstStyle>
            <a:lvl1pPr marL="0" indent="0" algn="l">
              <a:lnSpc>
                <a:spcPct val="80000"/>
              </a:lnSpc>
              <a:spcBef>
                <a:spcPts val="0"/>
              </a:spcBef>
              <a:buNone/>
              <a:defRPr sz="1600" b="0" cap="all" baseline="0">
                <a:solidFill>
                  <a:schemeClr val="bg1">
                    <a:lumMod val="65000"/>
                  </a:schemeClr>
                </a:solidFill>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27" name="Group 4">
            <a:extLst>
              <a:ext uri="{FF2B5EF4-FFF2-40B4-BE49-F238E27FC236}">
                <a16:creationId xmlns:a16="http://schemas.microsoft.com/office/drawing/2014/main" id="{F0F62B8B-D4AE-41C7-923D-B49CB81639C0}"/>
              </a:ext>
            </a:extLst>
          </p:cNvPr>
          <p:cNvGrpSpPr>
            <a:grpSpLocks noChangeAspect="1"/>
          </p:cNvGrpSpPr>
          <p:nvPr userDrawn="1"/>
        </p:nvGrpSpPr>
        <p:grpSpPr bwMode="auto">
          <a:xfrm>
            <a:off x="417382" y="6219825"/>
            <a:ext cx="1173293" cy="561975"/>
            <a:chOff x="5557" y="2809"/>
            <a:chExt cx="1712" cy="820"/>
          </a:xfrm>
        </p:grpSpPr>
        <p:sp>
          <p:nvSpPr>
            <p:cNvPr id="28" name="Freeform 5">
              <a:extLst>
                <a:ext uri="{FF2B5EF4-FFF2-40B4-BE49-F238E27FC236}">
                  <a16:creationId xmlns:a16="http://schemas.microsoft.com/office/drawing/2014/main" id="{A56F01BD-6A36-476C-818C-2C829F236DF3}"/>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a:extLst>
                <a:ext uri="{FF2B5EF4-FFF2-40B4-BE49-F238E27FC236}">
                  <a16:creationId xmlns:a16="http://schemas.microsoft.com/office/drawing/2014/main" id="{D90458D1-76BD-468F-A73C-9761B6BFFCA6}"/>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7">
              <a:extLst>
                <a:ext uri="{FF2B5EF4-FFF2-40B4-BE49-F238E27FC236}">
                  <a16:creationId xmlns:a16="http://schemas.microsoft.com/office/drawing/2014/main" id="{E81E3326-CB79-4272-8B4C-74E0B4F2E0C3}"/>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8">
              <a:extLst>
                <a:ext uri="{FF2B5EF4-FFF2-40B4-BE49-F238E27FC236}">
                  <a16:creationId xmlns:a16="http://schemas.microsoft.com/office/drawing/2014/main" id="{D567F69D-6F3F-41BF-815B-92EBE9FE939D}"/>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9">
              <a:extLst>
                <a:ext uri="{FF2B5EF4-FFF2-40B4-BE49-F238E27FC236}">
                  <a16:creationId xmlns:a16="http://schemas.microsoft.com/office/drawing/2014/main" id="{1FAD41E6-AFE6-4716-8308-1438F3E73AF2}"/>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0">
              <a:extLst>
                <a:ext uri="{FF2B5EF4-FFF2-40B4-BE49-F238E27FC236}">
                  <a16:creationId xmlns:a16="http://schemas.microsoft.com/office/drawing/2014/main" id="{5172D5F2-9A50-4BF8-9E8E-02EF865CEEE2}"/>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1">
              <a:extLst>
                <a:ext uri="{FF2B5EF4-FFF2-40B4-BE49-F238E27FC236}">
                  <a16:creationId xmlns:a16="http://schemas.microsoft.com/office/drawing/2014/main" id="{215444E9-CAFE-4414-96C4-F58283EE993F}"/>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2">
              <a:extLst>
                <a:ext uri="{FF2B5EF4-FFF2-40B4-BE49-F238E27FC236}">
                  <a16:creationId xmlns:a16="http://schemas.microsoft.com/office/drawing/2014/main" id="{58D00821-E8AC-4736-B83A-7E3FF42A60FA}"/>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092702B8-C192-4A46-AD44-96B46FA48FB3}"/>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4">
              <a:extLst>
                <a:ext uri="{FF2B5EF4-FFF2-40B4-BE49-F238E27FC236}">
                  <a16:creationId xmlns:a16="http://schemas.microsoft.com/office/drawing/2014/main" id="{CB511CCC-CC86-41BA-BF98-F36D703E9EDC}"/>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8CE14AC2-D1E5-491B-AFB3-D491FC639FAF}"/>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
              <a:extLst>
                <a:ext uri="{FF2B5EF4-FFF2-40B4-BE49-F238E27FC236}">
                  <a16:creationId xmlns:a16="http://schemas.microsoft.com/office/drawing/2014/main" id="{3E5BC565-2DB8-431F-BA0A-88AC70FDF6D6}"/>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7">
              <a:extLst>
                <a:ext uri="{FF2B5EF4-FFF2-40B4-BE49-F238E27FC236}">
                  <a16:creationId xmlns:a16="http://schemas.microsoft.com/office/drawing/2014/main" id="{75199F8D-2D35-41E2-B7CB-524065C54C57}"/>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
              <a:extLst>
                <a:ext uri="{FF2B5EF4-FFF2-40B4-BE49-F238E27FC236}">
                  <a16:creationId xmlns:a16="http://schemas.microsoft.com/office/drawing/2014/main" id="{7893C5AB-3ADB-4ECB-8D20-598E3F122EE7}"/>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9">
              <a:extLst>
                <a:ext uri="{FF2B5EF4-FFF2-40B4-BE49-F238E27FC236}">
                  <a16:creationId xmlns:a16="http://schemas.microsoft.com/office/drawing/2014/main" id="{81CABD75-0B86-4E2D-A6B2-4B1421B48751}"/>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0">
              <a:extLst>
                <a:ext uri="{FF2B5EF4-FFF2-40B4-BE49-F238E27FC236}">
                  <a16:creationId xmlns:a16="http://schemas.microsoft.com/office/drawing/2014/main" id="{E86B3EA1-6F7B-42F0-BAC5-46B4C3814D3A}"/>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1">
              <a:extLst>
                <a:ext uri="{FF2B5EF4-FFF2-40B4-BE49-F238E27FC236}">
                  <a16:creationId xmlns:a16="http://schemas.microsoft.com/office/drawing/2014/main" id="{3EC6F859-6A0B-4DFB-B0D4-7B70243B3F49}"/>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2">
              <a:extLst>
                <a:ext uri="{FF2B5EF4-FFF2-40B4-BE49-F238E27FC236}">
                  <a16:creationId xmlns:a16="http://schemas.microsoft.com/office/drawing/2014/main" id="{9BA44EDD-EA5B-48D7-A72D-F0B9E86E7DE3}"/>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3">
              <a:extLst>
                <a:ext uri="{FF2B5EF4-FFF2-40B4-BE49-F238E27FC236}">
                  <a16:creationId xmlns:a16="http://schemas.microsoft.com/office/drawing/2014/main" id="{3A31BE68-891E-4EAB-BF37-B478700E8894}"/>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4">
              <a:extLst>
                <a:ext uri="{FF2B5EF4-FFF2-40B4-BE49-F238E27FC236}">
                  <a16:creationId xmlns:a16="http://schemas.microsoft.com/office/drawing/2014/main" id="{4CD7E1F6-151D-47A7-987E-9C2B514AACB9}"/>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5">
              <a:extLst>
                <a:ext uri="{FF2B5EF4-FFF2-40B4-BE49-F238E27FC236}">
                  <a16:creationId xmlns:a16="http://schemas.microsoft.com/office/drawing/2014/main" id="{CE00E521-4A1E-4B82-A1EA-2D06CB70454D}"/>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6">
              <a:extLst>
                <a:ext uri="{FF2B5EF4-FFF2-40B4-BE49-F238E27FC236}">
                  <a16:creationId xmlns:a16="http://schemas.microsoft.com/office/drawing/2014/main" id="{12BAE2C3-F219-4EC7-A682-66C0656C6D8B}"/>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7">
              <a:extLst>
                <a:ext uri="{FF2B5EF4-FFF2-40B4-BE49-F238E27FC236}">
                  <a16:creationId xmlns:a16="http://schemas.microsoft.com/office/drawing/2014/main" id="{03C1E0C5-0659-4849-9809-B1A988CA623E}"/>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8">
              <a:extLst>
                <a:ext uri="{FF2B5EF4-FFF2-40B4-BE49-F238E27FC236}">
                  <a16:creationId xmlns:a16="http://schemas.microsoft.com/office/drawing/2014/main" id="{4E2D1DC4-3D99-4117-9BAD-2B215F339A47}"/>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9">
              <a:extLst>
                <a:ext uri="{FF2B5EF4-FFF2-40B4-BE49-F238E27FC236}">
                  <a16:creationId xmlns:a16="http://schemas.microsoft.com/office/drawing/2014/main" id="{E4C734B4-5D92-428E-A5CF-BF02E71AF65F}"/>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3" name="Freeform 5">
            <a:extLst>
              <a:ext uri="{FF2B5EF4-FFF2-40B4-BE49-F238E27FC236}">
                <a16:creationId xmlns:a16="http://schemas.microsoft.com/office/drawing/2014/main" id="{0CB9C3E4-873B-4A04-8C02-48338A0123B3}"/>
              </a:ext>
            </a:extLst>
          </p:cNvPr>
          <p:cNvSpPr>
            <a:spLocks/>
          </p:cNvSpPr>
          <p:nvPr userDrawn="1"/>
        </p:nvSpPr>
        <p:spPr bwMode="auto">
          <a:xfrm>
            <a:off x="11733553" y="6336172"/>
            <a:ext cx="458447" cy="521828"/>
          </a:xfrm>
          <a:custGeom>
            <a:avLst/>
            <a:gdLst>
              <a:gd name="T0" fmla="*/ 124 w 124"/>
              <a:gd name="T1" fmla="*/ 47 h 141"/>
              <a:gd name="T2" fmla="*/ 124 w 124"/>
              <a:gd name="T3" fmla="*/ 0 h 141"/>
              <a:gd name="T4" fmla="*/ 0 w 124"/>
              <a:gd name="T5" fmla="*/ 141 h 141"/>
              <a:gd name="T6" fmla="*/ 44 w 124"/>
              <a:gd name="T7" fmla="*/ 141 h 141"/>
              <a:gd name="T8" fmla="*/ 124 w 124"/>
              <a:gd name="T9" fmla="*/ 47 h 141"/>
            </a:gdLst>
            <a:ahLst/>
            <a:cxnLst>
              <a:cxn ang="0">
                <a:pos x="T0" y="T1"/>
              </a:cxn>
              <a:cxn ang="0">
                <a:pos x="T2" y="T3"/>
              </a:cxn>
              <a:cxn ang="0">
                <a:pos x="T4" y="T5"/>
              </a:cxn>
              <a:cxn ang="0">
                <a:pos x="T6" y="T7"/>
              </a:cxn>
              <a:cxn ang="0">
                <a:pos x="T8" y="T9"/>
              </a:cxn>
            </a:cxnLst>
            <a:rect l="0" t="0" r="r" b="b"/>
            <a:pathLst>
              <a:path w="124" h="141">
                <a:moveTo>
                  <a:pt x="124" y="47"/>
                </a:moveTo>
                <a:cubicBezTo>
                  <a:pt x="124" y="0"/>
                  <a:pt x="124" y="0"/>
                  <a:pt x="124" y="0"/>
                </a:cubicBezTo>
                <a:cubicBezTo>
                  <a:pt x="70" y="34"/>
                  <a:pt x="27" y="83"/>
                  <a:pt x="0" y="141"/>
                </a:cubicBezTo>
                <a:cubicBezTo>
                  <a:pt x="44" y="141"/>
                  <a:pt x="44" y="141"/>
                  <a:pt x="44" y="141"/>
                </a:cubicBezTo>
                <a:cubicBezTo>
                  <a:pt x="64" y="105"/>
                  <a:pt x="91" y="72"/>
                  <a:pt x="124" y="47"/>
                </a:cubicBezTo>
                <a:close/>
              </a:path>
            </a:pathLst>
          </a:custGeom>
          <a:solidFill>
            <a:srgbClr val="42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nvGrpSpPr>
          <p:cNvPr id="54" name="Group 4">
            <a:extLst>
              <a:ext uri="{FF2B5EF4-FFF2-40B4-BE49-F238E27FC236}">
                <a16:creationId xmlns:a16="http://schemas.microsoft.com/office/drawing/2014/main" id="{5525C7AA-D9A3-4B42-9F45-96FF2044D50C}"/>
              </a:ext>
            </a:extLst>
          </p:cNvPr>
          <p:cNvGrpSpPr>
            <a:grpSpLocks/>
          </p:cNvGrpSpPr>
          <p:nvPr userDrawn="1"/>
        </p:nvGrpSpPr>
        <p:grpSpPr bwMode="auto">
          <a:xfrm>
            <a:off x="442615" y="1199910"/>
            <a:ext cx="2194560" cy="54864"/>
            <a:chOff x="4427" y="3199"/>
            <a:chExt cx="1196" cy="66"/>
          </a:xfrm>
        </p:grpSpPr>
        <p:sp>
          <p:nvSpPr>
            <p:cNvPr id="55" name="AutoShape 3">
              <a:extLst>
                <a:ext uri="{FF2B5EF4-FFF2-40B4-BE49-F238E27FC236}">
                  <a16:creationId xmlns:a16="http://schemas.microsoft.com/office/drawing/2014/main" id="{013F59D8-5993-455E-BE52-2F3942028579}"/>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
              <a:extLst>
                <a:ext uri="{FF2B5EF4-FFF2-40B4-BE49-F238E27FC236}">
                  <a16:creationId xmlns:a16="http://schemas.microsoft.com/office/drawing/2014/main" id="{CE1C62C3-B819-4897-B6EC-53AB5180D4DD}"/>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6">
              <a:extLst>
                <a:ext uri="{FF2B5EF4-FFF2-40B4-BE49-F238E27FC236}">
                  <a16:creationId xmlns:a16="http://schemas.microsoft.com/office/drawing/2014/main" id="{F303275B-1744-4B99-883E-5AA2A3AD2954}"/>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
              <a:extLst>
                <a:ext uri="{FF2B5EF4-FFF2-40B4-BE49-F238E27FC236}">
                  <a16:creationId xmlns:a16="http://schemas.microsoft.com/office/drawing/2014/main" id="{FF99098A-52C1-4A81-9609-21BDF41A03A6}"/>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
              <a:extLst>
                <a:ext uri="{FF2B5EF4-FFF2-40B4-BE49-F238E27FC236}">
                  <a16:creationId xmlns:a16="http://schemas.microsoft.com/office/drawing/2014/main" id="{6C359FDC-0D9C-4ADF-BC04-1D2197F549B4}"/>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
              <a:extLst>
                <a:ext uri="{FF2B5EF4-FFF2-40B4-BE49-F238E27FC236}">
                  <a16:creationId xmlns:a16="http://schemas.microsoft.com/office/drawing/2014/main" id="{E4FD9FB4-0B70-499B-94F9-E0FC6EAB516E}"/>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0">
              <a:extLst>
                <a:ext uri="{FF2B5EF4-FFF2-40B4-BE49-F238E27FC236}">
                  <a16:creationId xmlns:a16="http://schemas.microsoft.com/office/drawing/2014/main" id="{DC6ED57E-E500-42A3-8D5E-3FD6D2E9F881}"/>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99710B2A-F75A-B7F0-1D11-286D0151AC1E}"/>
              </a:ext>
            </a:extLst>
          </p:cNvPr>
          <p:cNvSpPr txBox="1"/>
          <p:nvPr userDrawn="1"/>
        </p:nvSpPr>
        <p:spPr>
          <a:xfrm>
            <a:off x="3413920" y="6425896"/>
            <a:ext cx="5364161" cy="215444"/>
          </a:xfrm>
          <a:prstGeom prst="rect">
            <a:avLst/>
          </a:prstGeom>
          <a:noFill/>
        </p:spPr>
        <p:txBody>
          <a:bodyPr wrap="square" rtlCol="0">
            <a:spAutoFit/>
          </a:bodyPr>
          <a:lstStyle/>
          <a:p>
            <a:pPr algn="ctr"/>
            <a:r>
              <a:rPr lang="en-US" sz="800">
                <a:solidFill>
                  <a:schemeClr val="bg1">
                    <a:lumMod val="50000"/>
                  </a:schemeClr>
                </a:solidFill>
              </a:rPr>
              <a:t>Copyright © 2023 Axtria and/or its affiliates. All rights reserved.  |  Axtria Confidential – Internal/Restricted/Highly Restricted</a:t>
            </a:r>
          </a:p>
        </p:txBody>
      </p:sp>
    </p:spTree>
    <p:extLst>
      <p:ext uri="{BB962C8B-B14F-4D97-AF65-F5344CB8AC3E}">
        <p14:creationId xmlns:p14="http://schemas.microsoft.com/office/powerpoint/2010/main" val="967021708"/>
      </p:ext>
    </p:extLst>
  </p:cSld>
  <p:clrMapOvr>
    <a:masterClrMapping/>
  </p:clrMapOvr>
  <p:extLst>
    <p:ext uri="{DCECCB84-F9BA-43D5-87BE-67443E8EF086}">
      <p15:sldGuideLst xmlns:p15="http://schemas.microsoft.com/office/powerpoint/2012/main">
        <p15:guide id="1" orient="horz" pos="2376"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 Main Cover">
    <p:spTree>
      <p:nvGrpSpPr>
        <p:cNvPr id="1" name=""/>
        <p:cNvGrpSpPr/>
        <p:nvPr/>
      </p:nvGrpSpPr>
      <p:grpSpPr>
        <a:xfrm>
          <a:off x="0" y="0"/>
          <a:ext cx="0" cy="0"/>
          <a:chOff x="0" y="0"/>
          <a:chExt cx="0" cy="0"/>
        </a:xfrm>
      </p:grpSpPr>
      <p:grpSp>
        <p:nvGrpSpPr>
          <p:cNvPr id="7" name="Group 4">
            <a:extLst>
              <a:ext uri="{FF2B5EF4-FFF2-40B4-BE49-F238E27FC236}">
                <a16:creationId xmlns:a16="http://schemas.microsoft.com/office/drawing/2014/main" id="{9E3E04CA-BFC0-4916-9573-B282F0C07B6C}"/>
              </a:ext>
            </a:extLst>
          </p:cNvPr>
          <p:cNvGrpSpPr>
            <a:grpSpLocks/>
          </p:cNvGrpSpPr>
          <p:nvPr userDrawn="1"/>
        </p:nvGrpSpPr>
        <p:grpSpPr bwMode="auto">
          <a:xfrm>
            <a:off x="939306" y="2772861"/>
            <a:ext cx="4480560" cy="54864"/>
            <a:chOff x="4427" y="3199"/>
            <a:chExt cx="1196" cy="66"/>
          </a:xfrm>
        </p:grpSpPr>
        <p:sp>
          <p:nvSpPr>
            <p:cNvPr id="8" name="AutoShape 3">
              <a:extLst>
                <a:ext uri="{FF2B5EF4-FFF2-40B4-BE49-F238E27FC236}">
                  <a16:creationId xmlns:a16="http://schemas.microsoft.com/office/drawing/2014/main" id="{BB937BC5-3BC0-4126-95FF-10C27538623A}"/>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a16="http://schemas.microsoft.com/office/drawing/2014/main" id="{C6E8602A-FDB5-46F0-9D3D-DB980779B63E}"/>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F33B8951-8B9D-4BE0-942B-F7D461180317}"/>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C175F94E-6281-4904-BEBB-D70D76244CCE}"/>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B8ECE3DD-1845-4A9D-9DEC-D54C5A2EB794}"/>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981111BF-594C-483A-BFD9-87EFA84467DB}"/>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4B67D84E-97DE-4959-84D5-2C750B700521}"/>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4">
            <a:extLst>
              <a:ext uri="{FF2B5EF4-FFF2-40B4-BE49-F238E27FC236}">
                <a16:creationId xmlns:a16="http://schemas.microsoft.com/office/drawing/2014/main" id="{64D3B448-5F63-4459-B2BF-934FCD5AB8C8}"/>
              </a:ext>
            </a:extLst>
          </p:cNvPr>
          <p:cNvGrpSpPr>
            <a:grpSpLocks noChangeAspect="1"/>
          </p:cNvGrpSpPr>
          <p:nvPr userDrawn="1"/>
        </p:nvGrpSpPr>
        <p:grpSpPr bwMode="auto">
          <a:xfrm>
            <a:off x="847772" y="631825"/>
            <a:ext cx="1809656" cy="866775"/>
            <a:chOff x="5557" y="2809"/>
            <a:chExt cx="1712" cy="820"/>
          </a:xfrm>
        </p:grpSpPr>
        <p:sp>
          <p:nvSpPr>
            <p:cNvPr id="21" name="Freeform 5">
              <a:extLst>
                <a:ext uri="{FF2B5EF4-FFF2-40B4-BE49-F238E27FC236}">
                  <a16:creationId xmlns:a16="http://schemas.microsoft.com/office/drawing/2014/main" id="{495B06FB-B3C7-41E6-A02B-B19DD4D4A037}"/>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
              <a:extLst>
                <a:ext uri="{FF2B5EF4-FFF2-40B4-BE49-F238E27FC236}">
                  <a16:creationId xmlns:a16="http://schemas.microsoft.com/office/drawing/2014/main" id="{F36C5FF0-9522-41A3-A733-7B2B874633C4}"/>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BF482B7A-E105-445D-A493-ED1584C876E2}"/>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C1CAD9F9-D04F-4A6B-9E0C-0E74C16BDB14}"/>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708FE198-DFE4-4ED3-8ADB-9F36266A98DC}"/>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0A362435-6BB4-4D44-852B-E0B056ABBDE8}"/>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7DE1DCC5-C99D-4138-A2C3-B9F6EAA05D55}"/>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a:extLst>
                <a:ext uri="{FF2B5EF4-FFF2-40B4-BE49-F238E27FC236}">
                  <a16:creationId xmlns:a16="http://schemas.microsoft.com/office/drawing/2014/main" id="{CDCB694E-779B-4ACA-AA7D-8599DB499EC3}"/>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id="{A9362835-F9A6-49F8-A0B8-4F05CE1A0D66}"/>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a:extLst>
                <a:ext uri="{FF2B5EF4-FFF2-40B4-BE49-F238E27FC236}">
                  <a16:creationId xmlns:a16="http://schemas.microsoft.com/office/drawing/2014/main" id="{FB76F9B8-DF78-4B1D-B26E-14A368219B3B}"/>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
              <a:extLst>
                <a:ext uri="{FF2B5EF4-FFF2-40B4-BE49-F238E27FC236}">
                  <a16:creationId xmlns:a16="http://schemas.microsoft.com/office/drawing/2014/main" id="{1EC756B9-2BB5-4054-A04B-130E90680E9E}"/>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a:extLst>
                <a:ext uri="{FF2B5EF4-FFF2-40B4-BE49-F238E27FC236}">
                  <a16:creationId xmlns:a16="http://schemas.microsoft.com/office/drawing/2014/main" id="{1F2D8FDD-587E-4337-A28F-AC8BC17DC3D2}"/>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a:extLst>
                <a:ext uri="{FF2B5EF4-FFF2-40B4-BE49-F238E27FC236}">
                  <a16:creationId xmlns:a16="http://schemas.microsoft.com/office/drawing/2014/main" id="{650F7F78-7B83-4878-9E96-B4FB4FC03AC8}"/>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8">
              <a:extLst>
                <a:ext uri="{FF2B5EF4-FFF2-40B4-BE49-F238E27FC236}">
                  <a16:creationId xmlns:a16="http://schemas.microsoft.com/office/drawing/2014/main" id="{F0969A77-BB27-4C92-8055-B9C899C8B7FC}"/>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9">
              <a:extLst>
                <a:ext uri="{FF2B5EF4-FFF2-40B4-BE49-F238E27FC236}">
                  <a16:creationId xmlns:a16="http://schemas.microsoft.com/office/drawing/2014/main" id="{453C136C-CD41-49A0-8679-D62B90666C83}"/>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0">
              <a:extLst>
                <a:ext uri="{FF2B5EF4-FFF2-40B4-BE49-F238E27FC236}">
                  <a16:creationId xmlns:a16="http://schemas.microsoft.com/office/drawing/2014/main" id="{0D651A20-2DBC-4469-97F4-E661ED212C84}"/>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
              <a:extLst>
                <a:ext uri="{FF2B5EF4-FFF2-40B4-BE49-F238E27FC236}">
                  <a16:creationId xmlns:a16="http://schemas.microsoft.com/office/drawing/2014/main" id="{EFF59A6F-88EC-453E-994F-D169B85815E5}"/>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2">
              <a:extLst>
                <a:ext uri="{FF2B5EF4-FFF2-40B4-BE49-F238E27FC236}">
                  <a16:creationId xmlns:a16="http://schemas.microsoft.com/office/drawing/2014/main" id="{8819D743-2EEA-40D8-9AA6-D97B81382F8E}"/>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3">
              <a:extLst>
                <a:ext uri="{FF2B5EF4-FFF2-40B4-BE49-F238E27FC236}">
                  <a16:creationId xmlns:a16="http://schemas.microsoft.com/office/drawing/2014/main" id="{EBAAA470-1436-4C69-A647-D529C837AAC6}"/>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4">
              <a:extLst>
                <a:ext uri="{FF2B5EF4-FFF2-40B4-BE49-F238E27FC236}">
                  <a16:creationId xmlns:a16="http://schemas.microsoft.com/office/drawing/2014/main" id="{4F2E7461-7DD4-45D5-9451-79FBC05D882C}"/>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5">
              <a:extLst>
                <a:ext uri="{FF2B5EF4-FFF2-40B4-BE49-F238E27FC236}">
                  <a16:creationId xmlns:a16="http://schemas.microsoft.com/office/drawing/2014/main" id="{A1109594-2B16-4571-80D8-86A74B1D6E57}"/>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6">
              <a:extLst>
                <a:ext uri="{FF2B5EF4-FFF2-40B4-BE49-F238E27FC236}">
                  <a16:creationId xmlns:a16="http://schemas.microsoft.com/office/drawing/2014/main" id="{E4378C8E-9B82-439B-9AAB-CC0BFBFADE3E}"/>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7">
              <a:extLst>
                <a:ext uri="{FF2B5EF4-FFF2-40B4-BE49-F238E27FC236}">
                  <a16:creationId xmlns:a16="http://schemas.microsoft.com/office/drawing/2014/main" id="{C2C7FA52-C010-4A8C-B7C3-B885C9D0D3D7}"/>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8">
              <a:extLst>
                <a:ext uri="{FF2B5EF4-FFF2-40B4-BE49-F238E27FC236}">
                  <a16:creationId xmlns:a16="http://schemas.microsoft.com/office/drawing/2014/main" id="{2F6310F6-B9EC-41DE-943D-B93AC9F9954B}"/>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9">
              <a:extLst>
                <a:ext uri="{FF2B5EF4-FFF2-40B4-BE49-F238E27FC236}">
                  <a16:creationId xmlns:a16="http://schemas.microsoft.com/office/drawing/2014/main" id="{CA1CE62A-3026-40C1-AF07-D743B5682717}"/>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6" name="Picture Placeholder 7">
            <a:extLst>
              <a:ext uri="{FF2B5EF4-FFF2-40B4-BE49-F238E27FC236}">
                <a16:creationId xmlns:a16="http://schemas.microsoft.com/office/drawing/2014/main" id="{4D8A649D-2D1A-4B5E-BE22-14CFD9EA0EEB}"/>
              </a:ext>
            </a:extLst>
          </p:cNvPr>
          <p:cNvSpPr>
            <a:spLocks noGrp="1"/>
          </p:cNvSpPr>
          <p:nvPr>
            <p:ph type="pic" sz="quarter" idx="10" hasCustomPrompt="1"/>
          </p:nvPr>
        </p:nvSpPr>
        <p:spPr>
          <a:xfrm>
            <a:off x="945408" y="3935268"/>
            <a:ext cx="1700810" cy="733713"/>
          </a:xfrm>
        </p:spPr>
        <p:txBody>
          <a:bodyPr>
            <a:normAutofit/>
          </a:bodyPr>
          <a:lstStyle>
            <a:lvl1pPr marL="0" indent="0" algn="ctr" defTabSz="914400" rtl="0" eaLnBrk="1" latinLnBrk="0" hangingPunct="1">
              <a:buNone/>
              <a:defRPr lang="en-US" sz="1800" kern="1200" dirty="0">
                <a:solidFill>
                  <a:schemeClr val="bg1">
                    <a:lumMod val="75000"/>
                  </a:schemeClr>
                </a:solidFill>
                <a:latin typeface="+mn-lt"/>
                <a:ea typeface="+mn-ea"/>
                <a:cs typeface="+mn-cs"/>
              </a:defRPr>
            </a:lvl1pPr>
          </a:lstStyle>
          <a:p>
            <a:pPr algn="ctr"/>
            <a:r>
              <a:rPr lang="en-US">
                <a:solidFill>
                  <a:schemeClr val="bg1">
                    <a:lumMod val="75000"/>
                  </a:schemeClr>
                </a:solidFill>
              </a:rPr>
              <a:t>Client Logo Placeholder</a:t>
            </a:r>
          </a:p>
        </p:txBody>
      </p:sp>
      <p:sp>
        <p:nvSpPr>
          <p:cNvPr id="47" name="Title 1">
            <a:extLst>
              <a:ext uri="{FF2B5EF4-FFF2-40B4-BE49-F238E27FC236}">
                <a16:creationId xmlns:a16="http://schemas.microsoft.com/office/drawing/2014/main" id="{9AAB86EC-D172-4E21-8004-EC122206F049}"/>
              </a:ext>
            </a:extLst>
          </p:cNvPr>
          <p:cNvSpPr>
            <a:spLocks noGrp="1"/>
          </p:cNvSpPr>
          <p:nvPr>
            <p:ph type="title" hasCustomPrompt="1"/>
          </p:nvPr>
        </p:nvSpPr>
        <p:spPr>
          <a:xfrm>
            <a:off x="856386" y="1468582"/>
            <a:ext cx="7276232" cy="1268989"/>
          </a:xfrm>
        </p:spPr>
        <p:txBody>
          <a:bodyPr anchor="b">
            <a:normAutofit/>
          </a:bodyPr>
          <a:lstStyle>
            <a:lvl1pPr marL="0" algn="l" defTabSz="914400" rtl="0" eaLnBrk="1" latinLnBrk="0" hangingPunct="1">
              <a:lnSpc>
                <a:spcPct val="100000"/>
              </a:lnSpc>
              <a:defRPr lang="en-US" sz="4400" kern="1200" cap="none" baseline="0" dirty="0">
                <a:solidFill>
                  <a:schemeClr val="tx1"/>
                </a:solidFill>
                <a:latin typeface="Franklin Gothic Book" panose="020B0503020102020204" pitchFamily="34" charset="0"/>
                <a:ea typeface="+mn-ea"/>
                <a:cs typeface="+mn-cs"/>
              </a:defRPr>
            </a:lvl1pPr>
          </a:lstStyle>
          <a:p>
            <a:pPr>
              <a:lnSpc>
                <a:spcPts val="5000"/>
              </a:lnSpc>
            </a:pPr>
            <a:r>
              <a:rPr lang="en-US" sz="4400" cap="all">
                <a:latin typeface="Franklin Gothic Book" panose="020B0503020102020204" pitchFamily="34" charset="0"/>
              </a:rPr>
              <a:t>Title goes here</a:t>
            </a:r>
          </a:p>
        </p:txBody>
      </p:sp>
      <p:grpSp>
        <p:nvGrpSpPr>
          <p:cNvPr id="48" name="Graphic 553">
            <a:extLst>
              <a:ext uri="{FF2B5EF4-FFF2-40B4-BE49-F238E27FC236}">
                <a16:creationId xmlns:a16="http://schemas.microsoft.com/office/drawing/2014/main" id="{D073A7FA-0863-409F-BC39-432E55CF48D6}"/>
              </a:ext>
            </a:extLst>
          </p:cNvPr>
          <p:cNvGrpSpPr/>
          <p:nvPr userDrawn="1"/>
        </p:nvGrpSpPr>
        <p:grpSpPr>
          <a:xfrm>
            <a:off x="5059001" y="94491"/>
            <a:ext cx="7155112" cy="6820799"/>
            <a:chOff x="5000945" y="36435"/>
            <a:chExt cx="7155112" cy="6820799"/>
          </a:xfrm>
        </p:grpSpPr>
        <p:sp>
          <p:nvSpPr>
            <p:cNvPr id="49" name="Freeform: Shape 48">
              <a:extLst>
                <a:ext uri="{FF2B5EF4-FFF2-40B4-BE49-F238E27FC236}">
                  <a16:creationId xmlns:a16="http://schemas.microsoft.com/office/drawing/2014/main" id="{BD733F6E-734A-488A-A8BB-A6D3CA76A172}"/>
                </a:ext>
              </a:extLst>
            </p:cNvPr>
            <p:cNvSpPr/>
            <p:nvPr/>
          </p:nvSpPr>
          <p:spPr>
            <a:xfrm>
              <a:off x="11318513" y="5808205"/>
              <a:ext cx="832319" cy="770950"/>
            </a:xfrm>
            <a:custGeom>
              <a:avLst/>
              <a:gdLst>
                <a:gd name="connsiteX0" fmla="*/ 0 w 832318"/>
                <a:gd name="connsiteY0" fmla="*/ 571116 h 770949"/>
                <a:gd name="connsiteX1" fmla="*/ 806620 w 832318"/>
                <a:gd name="connsiteY1" fmla="*/ 771333 h 770949"/>
                <a:gd name="connsiteX2" fmla="*/ 835770 w 832318"/>
                <a:gd name="connsiteY2" fmla="*/ 0 h 770949"/>
              </a:gdLst>
              <a:ahLst/>
              <a:cxnLst>
                <a:cxn ang="0">
                  <a:pos x="connsiteX0" y="connsiteY0"/>
                </a:cxn>
                <a:cxn ang="0">
                  <a:pos x="connsiteX1" y="connsiteY1"/>
                </a:cxn>
                <a:cxn ang="0">
                  <a:pos x="connsiteX2" y="connsiteY2"/>
                </a:cxn>
              </a:cxnLst>
              <a:rect l="l" t="t" r="r" b="b"/>
              <a:pathLst>
                <a:path w="832318" h="770949">
                  <a:moveTo>
                    <a:pt x="0" y="571116"/>
                  </a:moveTo>
                  <a:lnTo>
                    <a:pt x="806620" y="771333"/>
                  </a:lnTo>
                  <a:lnTo>
                    <a:pt x="835770" y="0"/>
                  </a:lnTo>
                  <a:close/>
                </a:path>
              </a:pathLst>
            </a:custGeom>
            <a:solidFill>
              <a:srgbClr val="F1F2F2"/>
            </a:solidFill>
            <a:ln w="383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8D1BF0F-37F2-4176-8739-976317EBCDB6}"/>
                </a:ext>
              </a:extLst>
            </p:cNvPr>
            <p:cNvSpPr/>
            <p:nvPr/>
          </p:nvSpPr>
          <p:spPr>
            <a:xfrm>
              <a:off x="7565790" y="4883065"/>
              <a:ext cx="1238889" cy="951221"/>
            </a:xfrm>
            <a:custGeom>
              <a:avLst/>
              <a:gdLst>
                <a:gd name="connsiteX0" fmla="*/ 0 w 1238889"/>
                <a:gd name="connsiteY0" fmla="*/ 380872 h 951221"/>
                <a:gd name="connsiteX1" fmla="*/ 207505 w 1238889"/>
                <a:gd name="connsiteY1" fmla="*/ 0 h 951221"/>
                <a:gd name="connsiteX2" fmla="*/ 1239656 w 1238889"/>
                <a:gd name="connsiteY2" fmla="*/ 953139 h 951221"/>
              </a:gdLst>
              <a:ahLst/>
              <a:cxnLst>
                <a:cxn ang="0">
                  <a:pos x="connsiteX0" y="connsiteY0"/>
                </a:cxn>
                <a:cxn ang="0">
                  <a:pos x="connsiteX1" y="connsiteY1"/>
                </a:cxn>
                <a:cxn ang="0">
                  <a:pos x="connsiteX2" y="connsiteY2"/>
                </a:cxn>
              </a:cxnLst>
              <a:rect l="l" t="t" r="r" b="b"/>
              <a:pathLst>
                <a:path w="1238889" h="951221">
                  <a:moveTo>
                    <a:pt x="0" y="380872"/>
                  </a:moveTo>
                  <a:lnTo>
                    <a:pt x="207505" y="0"/>
                  </a:lnTo>
                  <a:lnTo>
                    <a:pt x="1239656" y="953139"/>
                  </a:lnTo>
                  <a:close/>
                </a:path>
              </a:pathLst>
            </a:custGeom>
            <a:solidFill>
              <a:srgbClr val="F1F2F2"/>
            </a:solidFill>
            <a:ln w="383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A59B621-C835-4283-82DC-7FF39C126FD4}"/>
                </a:ext>
              </a:extLst>
            </p:cNvPr>
            <p:cNvSpPr/>
            <p:nvPr/>
          </p:nvSpPr>
          <p:spPr>
            <a:xfrm>
              <a:off x="9151416" y="1874827"/>
              <a:ext cx="839990" cy="820812"/>
            </a:xfrm>
            <a:custGeom>
              <a:avLst/>
              <a:gdLst>
                <a:gd name="connsiteX0" fmla="*/ 0 w 839989"/>
                <a:gd name="connsiteY0" fmla="*/ 820812 h 820812"/>
                <a:gd name="connsiteX1" fmla="*/ 6136 w 839989"/>
                <a:gd name="connsiteY1" fmla="*/ 0 h 820812"/>
                <a:gd name="connsiteX2" fmla="*/ 841140 w 839989"/>
                <a:gd name="connsiteY2" fmla="*/ 442625 h 820812"/>
              </a:gdLst>
              <a:ahLst/>
              <a:cxnLst>
                <a:cxn ang="0">
                  <a:pos x="connsiteX0" y="connsiteY0"/>
                </a:cxn>
                <a:cxn ang="0">
                  <a:pos x="connsiteX1" y="connsiteY1"/>
                </a:cxn>
                <a:cxn ang="0">
                  <a:pos x="connsiteX2" y="connsiteY2"/>
                </a:cxn>
              </a:cxnLst>
              <a:rect l="l" t="t" r="r" b="b"/>
              <a:pathLst>
                <a:path w="839989" h="820812">
                  <a:moveTo>
                    <a:pt x="0" y="820812"/>
                  </a:moveTo>
                  <a:lnTo>
                    <a:pt x="6136" y="0"/>
                  </a:lnTo>
                  <a:lnTo>
                    <a:pt x="841140" y="442625"/>
                  </a:lnTo>
                  <a:close/>
                </a:path>
              </a:pathLst>
            </a:custGeom>
            <a:solidFill>
              <a:srgbClr val="F1F2F2"/>
            </a:solidFill>
            <a:ln w="383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AF2AE6B-B421-499F-A5D7-88914E48FE34}"/>
                </a:ext>
              </a:extLst>
            </p:cNvPr>
            <p:cNvSpPr/>
            <p:nvPr/>
          </p:nvSpPr>
          <p:spPr>
            <a:xfrm>
              <a:off x="9116512" y="4081047"/>
              <a:ext cx="1733678" cy="613691"/>
            </a:xfrm>
            <a:custGeom>
              <a:avLst/>
              <a:gdLst>
                <a:gd name="connsiteX0" fmla="*/ 0 w 1733677"/>
                <a:gd name="connsiteY0" fmla="*/ 534679 h 613691"/>
                <a:gd name="connsiteX1" fmla="*/ 1734829 w 1733677"/>
                <a:gd name="connsiteY1" fmla="*/ 615993 h 613691"/>
                <a:gd name="connsiteX2" fmla="*/ 214408 w 1733677"/>
                <a:gd name="connsiteY2" fmla="*/ 0 h 613691"/>
              </a:gdLst>
              <a:ahLst/>
              <a:cxnLst>
                <a:cxn ang="0">
                  <a:pos x="connsiteX0" y="connsiteY0"/>
                </a:cxn>
                <a:cxn ang="0">
                  <a:pos x="connsiteX1" y="connsiteY1"/>
                </a:cxn>
                <a:cxn ang="0">
                  <a:pos x="connsiteX2" y="connsiteY2"/>
                </a:cxn>
              </a:cxnLst>
              <a:rect l="l" t="t" r="r" b="b"/>
              <a:pathLst>
                <a:path w="1733677" h="613691">
                  <a:moveTo>
                    <a:pt x="0" y="534679"/>
                  </a:moveTo>
                  <a:lnTo>
                    <a:pt x="1734829" y="615993"/>
                  </a:lnTo>
                  <a:lnTo>
                    <a:pt x="214408" y="0"/>
                  </a:lnTo>
                  <a:close/>
                </a:path>
              </a:pathLst>
            </a:custGeom>
            <a:solidFill>
              <a:srgbClr val="F1F2F2"/>
            </a:solidFill>
            <a:ln w="383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00A3910-C408-412F-8275-34C6792C3E18}"/>
                </a:ext>
              </a:extLst>
            </p:cNvPr>
            <p:cNvSpPr/>
            <p:nvPr/>
          </p:nvSpPr>
          <p:spPr>
            <a:xfrm>
              <a:off x="11274787" y="108619"/>
              <a:ext cx="878346" cy="705745"/>
            </a:xfrm>
            <a:custGeom>
              <a:avLst/>
              <a:gdLst>
                <a:gd name="connsiteX0" fmla="*/ 879880 w 878345"/>
                <a:gd name="connsiteY0" fmla="*/ 699152 h 705744"/>
                <a:gd name="connsiteX1" fmla="*/ 9589 w 878345"/>
                <a:gd name="connsiteY1" fmla="*/ 218172 h 705744"/>
                <a:gd name="connsiteX2" fmla="*/ 244326 w 878345"/>
                <a:gd name="connsiteY2" fmla="*/ 7982 h 705744"/>
                <a:gd name="connsiteX3" fmla="*/ 880647 w 878345"/>
                <a:gd name="connsiteY3" fmla="*/ 475922 h 705744"/>
                <a:gd name="connsiteX4" fmla="*/ 880647 w 878345"/>
                <a:gd name="connsiteY4" fmla="*/ 467100 h 705744"/>
                <a:gd name="connsiteX5" fmla="*/ 246243 w 878345"/>
                <a:gd name="connsiteY5" fmla="*/ 695 h 705744"/>
                <a:gd name="connsiteX6" fmla="*/ 241641 w 878345"/>
                <a:gd name="connsiteY6" fmla="*/ 1078 h 705744"/>
                <a:gd name="connsiteX7" fmla="*/ 1151 w 878345"/>
                <a:gd name="connsiteY7" fmla="*/ 216637 h 705744"/>
                <a:gd name="connsiteX8" fmla="*/ 0 w 878345"/>
                <a:gd name="connsiteY8" fmla="*/ 219706 h 705744"/>
                <a:gd name="connsiteX9" fmla="*/ 1918 w 878345"/>
                <a:gd name="connsiteY9" fmla="*/ 222391 h 705744"/>
                <a:gd name="connsiteX10" fmla="*/ 879880 w 878345"/>
                <a:gd name="connsiteY10" fmla="*/ 707590 h 705744"/>
                <a:gd name="connsiteX11" fmla="*/ 879880 w 878345"/>
                <a:gd name="connsiteY11" fmla="*/ 699152 h 7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345" h="705744">
                  <a:moveTo>
                    <a:pt x="879880" y="699152"/>
                  </a:moveTo>
                  <a:lnTo>
                    <a:pt x="9589" y="218172"/>
                  </a:lnTo>
                  <a:lnTo>
                    <a:pt x="244326" y="7982"/>
                  </a:lnTo>
                  <a:lnTo>
                    <a:pt x="880647" y="475922"/>
                  </a:lnTo>
                  <a:lnTo>
                    <a:pt x="880647" y="467100"/>
                  </a:lnTo>
                  <a:lnTo>
                    <a:pt x="246243" y="695"/>
                  </a:lnTo>
                  <a:cubicBezTo>
                    <a:pt x="244710" y="-456"/>
                    <a:pt x="242792" y="-72"/>
                    <a:pt x="241641" y="1078"/>
                  </a:cubicBezTo>
                  <a:lnTo>
                    <a:pt x="1151" y="216637"/>
                  </a:lnTo>
                  <a:cubicBezTo>
                    <a:pt x="384" y="217405"/>
                    <a:pt x="0" y="218555"/>
                    <a:pt x="0" y="219706"/>
                  </a:cubicBezTo>
                  <a:cubicBezTo>
                    <a:pt x="0" y="220857"/>
                    <a:pt x="767" y="222007"/>
                    <a:pt x="1918" y="222391"/>
                  </a:cubicBezTo>
                  <a:lnTo>
                    <a:pt x="879880" y="707590"/>
                  </a:lnTo>
                  <a:lnTo>
                    <a:pt x="879880" y="699152"/>
                  </a:lnTo>
                  <a:close/>
                </a:path>
              </a:pathLst>
            </a:custGeom>
            <a:solidFill>
              <a:srgbClr val="C4C4C4"/>
            </a:solidFill>
            <a:ln w="383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E8C22E2B-CFFB-4BB1-BA70-DE18B45E00C4}"/>
                </a:ext>
              </a:extLst>
            </p:cNvPr>
            <p:cNvSpPr/>
            <p:nvPr/>
          </p:nvSpPr>
          <p:spPr>
            <a:xfrm>
              <a:off x="11274308" y="323707"/>
              <a:ext cx="878346" cy="1150671"/>
            </a:xfrm>
            <a:custGeom>
              <a:avLst/>
              <a:gdLst>
                <a:gd name="connsiteX0" fmla="*/ 876907 w 878345"/>
                <a:gd name="connsiteY0" fmla="*/ 1141865 h 1150671"/>
                <a:gd name="connsiteX1" fmla="*/ 17356 w 878345"/>
                <a:gd name="connsiteY1" fmla="*/ 15358 h 1150671"/>
                <a:gd name="connsiteX2" fmla="*/ 879976 w 878345"/>
                <a:gd name="connsiteY2" fmla="*/ 492119 h 1150671"/>
                <a:gd name="connsiteX3" fmla="*/ 879976 w 878345"/>
                <a:gd name="connsiteY3" fmla="*/ 483681 h 1150671"/>
                <a:gd name="connsiteX4" fmla="*/ 5466 w 878345"/>
                <a:gd name="connsiteY4" fmla="*/ 399 h 1150671"/>
                <a:gd name="connsiteX5" fmla="*/ 863 w 878345"/>
                <a:gd name="connsiteY5" fmla="*/ 1166 h 1150671"/>
                <a:gd name="connsiteX6" fmla="*/ 863 w 878345"/>
                <a:gd name="connsiteY6" fmla="*/ 5769 h 1150671"/>
                <a:gd name="connsiteX7" fmla="*/ 876524 w 878345"/>
                <a:gd name="connsiteY7" fmla="*/ 1153372 h 1150671"/>
                <a:gd name="connsiteX8" fmla="*/ 876907 w 878345"/>
                <a:gd name="connsiteY8" fmla="*/ 1141865 h 1150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8345" h="1150671">
                  <a:moveTo>
                    <a:pt x="876907" y="1141865"/>
                  </a:moveTo>
                  <a:lnTo>
                    <a:pt x="17356" y="15358"/>
                  </a:lnTo>
                  <a:lnTo>
                    <a:pt x="879976" y="492119"/>
                  </a:lnTo>
                  <a:lnTo>
                    <a:pt x="879976" y="483681"/>
                  </a:lnTo>
                  <a:lnTo>
                    <a:pt x="5466" y="399"/>
                  </a:lnTo>
                  <a:cubicBezTo>
                    <a:pt x="3932" y="-368"/>
                    <a:pt x="2014" y="16"/>
                    <a:pt x="863" y="1166"/>
                  </a:cubicBezTo>
                  <a:cubicBezTo>
                    <a:pt x="-288" y="2317"/>
                    <a:pt x="-288" y="4235"/>
                    <a:pt x="863" y="5769"/>
                  </a:cubicBezTo>
                  <a:lnTo>
                    <a:pt x="876524" y="1153372"/>
                  </a:lnTo>
                  <a:lnTo>
                    <a:pt x="876907" y="1141865"/>
                  </a:lnTo>
                  <a:close/>
                </a:path>
              </a:pathLst>
            </a:custGeom>
            <a:solidFill>
              <a:srgbClr val="C4C4C4"/>
            </a:solidFill>
            <a:ln w="383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7346FB5-AFB7-42FF-8EBB-9E0C6BB346E9}"/>
                </a:ext>
              </a:extLst>
            </p:cNvPr>
            <p:cNvSpPr/>
            <p:nvPr/>
          </p:nvSpPr>
          <p:spPr>
            <a:xfrm>
              <a:off x="8586436" y="6306925"/>
              <a:ext cx="1307930" cy="540815"/>
            </a:xfrm>
            <a:custGeom>
              <a:avLst/>
              <a:gdLst>
                <a:gd name="connsiteX0" fmla="*/ 17643 w 1307929"/>
                <a:gd name="connsiteY0" fmla="*/ 536117 h 540815"/>
                <a:gd name="connsiteX1" fmla="*/ 1187876 w 1307929"/>
                <a:gd name="connsiteY1" fmla="*/ 8342 h 540815"/>
                <a:gd name="connsiteX2" fmla="*/ 1302559 w 1307929"/>
                <a:gd name="connsiteY2" fmla="*/ 542637 h 540815"/>
                <a:gd name="connsiteX3" fmla="*/ 1309847 w 1307929"/>
                <a:gd name="connsiteY3" fmla="*/ 542637 h 540815"/>
                <a:gd name="connsiteX4" fmla="*/ 1194013 w 1307929"/>
                <a:gd name="connsiteY4" fmla="*/ 2589 h 540815"/>
                <a:gd name="connsiteX5" fmla="*/ 1192096 w 1307929"/>
                <a:gd name="connsiteY5" fmla="*/ 288 h 540815"/>
                <a:gd name="connsiteX6" fmla="*/ 1189027 w 1307929"/>
                <a:gd name="connsiteY6" fmla="*/ 288 h 540815"/>
                <a:gd name="connsiteX7" fmla="*/ 0 w 1307929"/>
                <a:gd name="connsiteY7" fmla="*/ 536500 h 540815"/>
                <a:gd name="connsiteX8" fmla="*/ 17643 w 1307929"/>
                <a:gd name="connsiteY8" fmla="*/ 536117 h 540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7929" h="540815">
                  <a:moveTo>
                    <a:pt x="17643" y="536117"/>
                  </a:moveTo>
                  <a:lnTo>
                    <a:pt x="1187876" y="8342"/>
                  </a:lnTo>
                  <a:lnTo>
                    <a:pt x="1302559" y="542637"/>
                  </a:lnTo>
                  <a:lnTo>
                    <a:pt x="1309847" y="542637"/>
                  </a:lnTo>
                  <a:lnTo>
                    <a:pt x="1194013" y="2589"/>
                  </a:lnTo>
                  <a:cubicBezTo>
                    <a:pt x="1193629" y="1438"/>
                    <a:pt x="1193245" y="671"/>
                    <a:pt x="1192096" y="288"/>
                  </a:cubicBezTo>
                  <a:cubicBezTo>
                    <a:pt x="1190945" y="-96"/>
                    <a:pt x="1189794" y="-96"/>
                    <a:pt x="1189027" y="288"/>
                  </a:cubicBezTo>
                  <a:lnTo>
                    <a:pt x="0" y="536500"/>
                  </a:lnTo>
                  <a:lnTo>
                    <a:pt x="17643" y="536117"/>
                  </a:lnTo>
                  <a:close/>
                </a:path>
              </a:pathLst>
            </a:custGeom>
            <a:solidFill>
              <a:srgbClr val="C4C4C4"/>
            </a:solidFill>
            <a:ln w="383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F667A59-4B60-426C-B2D2-D4DBD13E57A2}"/>
                </a:ext>
              </a:extLst>
            </p:cNvPr>
            <p:cNvSpPr/>
            <p:nvPr/>
          </p:nvSpPr>
          <p:spPr>
            <a:xfrm>
              <a:off x="11357252" y="6611757"/>
              <a:ext cx="767114" cy="245477"/>
            </a:xfrm>
            <a:custGeom>
              <a:avLst/>
              <a:gdLst>
                <a:gd name="connsiteX0" fmla="*/ 767498 w 767114"/>
                <a:gd name="connsiteY0" fmla="*/ 0 h 245476"/>
                <a:gd name="connsiteX1" fmla="*/ 0 w 767114"/>
                <a:gd name="connsiteY1" fmla="*/ 245093 h 245476"/>
                <a:gd name="connsiteX2" fmla="*/ 23397 w 767114"/>
                <a:gd name="connsiteY2" fmla="*/ 245477 h 245476"/>
                <a:gd name="connsiteX3" fmla="*/ 767498 w 767114"/>
                <a:gd name="connsiteY3" fmla="*/ 7671 h 245476"/>
              </a:gdLst>
              <a:ahLst/>
              <a:cxnLst>
                <a:cxn ang="0">
                  <a:pos x="connsiteX0" y="connsiteY0"/>
                </a:cxn>
                <a:cxn ang="0">
                  <a:pos x="connsiteX1" y="connsiteY1"/>
                </a:cxn>
                <a:cxn ang="0">
                  <a:pos x="connsiteX2" y="connsiteY2"/>
                </a:cxn>
                <a:cxn ang="0">
                  <a:pos x="connsiteX3" y="connsiteY3"/>
                </a:cxn>
              </a:cxnLst>
              <a:rect l="l" t="t" r="r" b="b"/>
              <a:pathLst>
                <a:path w="767114" h="245476">
                  <a:moveTo>
                    <a:pt x="767498" y="0"/>
                  </a:moveTo>
                  <a:lnTo>
                    <a:pt x="0" y="245093"/>
                  </a:lnTo>
                  <a:lnTo>
                    <a:pt x="23397" y="245477"/>
                  </a:lnTo>
                  <a:lnTo>
                    <a:pt x="767498" y="7671"/>
                  </a:lnTo>
                  <a:close/>
                </a:path>
              </a:pathLst>
            </a:custGeom>
            <a:solidFill>
              <a:srgbClr val="C4C4C4"/>
            </a:solidFill>
            <a:ln w="383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50EB95A-3233-4F72-9724-3B493228CDC0}"/>
                </a:ext>
              </a:extLst>
            </p:cNvPr>
            <p:cNvSpPr/>
            <p:nvPr/>
          </p:nvSpPr>
          <p:spPr>
            <a:xfrm>
              <a:off x="11515517" y="87451"/>
              <a:ext cx="640540" cy="494789"/>
            </a:xfrm>
            <a:custGeom>
              <a:avLst/>
              <a:gdLst>
                <a:gd name="connsiteX0" fmla="*/ 640300 w 640540"/>
                <a:gd name="connsiteY0" fmla="*/ 488268 h 494788"/>
                <a:gd name="connsiteX1" fmla="*/ 14335 w 640540"/>
                <a:gd name="connsiteY1" fmla="*/ 28000 h 494788"/>
                <a:gd name="connsiteX2" fmla="*/ 642986 w 640540"/>
                <a:gd name="connsiteY2" fmla="*/ 7288 h 494788"/>
                <a:gd name="connsiteX3" fmla="*/ 642986 w 640540"/>
                <a:gd name="connsiteY3" fmla="*/ 0 h 494788"/>
                <a:gd name="connsiteX4" fmla="*/ 3596 w 640540"/>
                <a:gd name="connsiteY4" fmla="*/ 21096 h 494788"/>
                <a:gd name="connsiteX5" fmla="*/ 144 w 640540"/>
                <a:gd name="connsiteY5" fmla="*/ 23781 h 494788"/>
                <a:gd name="connsiteX6" fmla="*/ 1295 w 640540"/>
                <a:gd name="connsiteY6" fmla="*/ 27616 h 494788"/>
                <a:gd name="connsiteX7" fmla="*/ 640300 w 640540"/>
                <a:gd name="connsiteY7" fmla="*/ 497474 h 494788"/>
                <a:gd name="connsiteX8" fmla="*/ 640300 w 640540"/>
                <a:gd name="connsiteY8" fmla="*/ 488268 h 494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540" h="494788">
                  <a:moveTo>
                    <a:pt x="640300" y="488268"/>
                  </a:moveTo>
                  <a:lnTo>
                    <a:pt x="14335" y="28000"/>
                  </a:lnTo>
                  <a:lnTo>
                    <a:pt x="642986" y="7288"/>
                  </a:lnTo>
                  <a:lnTo>
                    <a:pt x="642986" y="0"/>
                  </a:lnTo>
                  <a:lnTo>
                    <a:pt x="3596" y="21096"/>
                  </a:lnTo>
                  <a:cubicBezTo>
                    <a:pt x="2062" y="21096"/>
                    <a:pt x="528" y="22246"/>
                    <a:pt x="144" y="23781"/>
                  </a:cubicBezTo>
                  <a:cubicBezTo>
                    <a:pt x="-240" y="25315"/>
                    <a:pt x="144" y="26849"/>
                    <a:pt x="1295" y="27616"/>
                  </a:cubicBezTo>
                  <a:lnTo>
                    <a:pt x="640300" y="497474"/>
                  </a:lnTo>
                  <a:lnTo>
                    <a:pt x="640300" y="488268"/>
                  </a:lnTo>
                  <a:close/>
                </a:path>
              </a:pathLst>
            </a:custGeom>
            <a:solidFill>
              <a:srgbClr val="C4C4C4"/>
            </a:solidFill>
            <a:ln w="383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373FC72-0E92-409C-BA8C-B076F4D1DE43}"/>
                </a:ext>
              </a:extLst>
            </p:cNvPr>
            <p:cNvSpPr/>
            <p:nvPr/>
          </p:nvSpPr>
          <p:spPr>
            <a:xfrm>
              <a:off x="11279635" y="2725138"/>
              <a:ext cx="863003" cy="479446"/>
            </a:xfrm>
            <a:custGeom>
              <a:avLst/>
              <a:gdLst>
                <a:gd name="connsiteX0" fmla="*/ 862758 w 863003"/>
                <a:gd name="connsiteY0" fmla="*/ 472960 h 479446"/>
                <a:gd name="connsiteX1" fmla="*/ 15481 w 863003"/>
                <a:gd name="connsiteY1" fmla="*/ 423098 h 479446"/>
                <a:gd name="connsiteX2" fmla="*/ 700130 w 863003"/>
                <a:gd name="connsiteY2" fmla="*/ 8089 h 479446"/>
                <a:gd name="connsiteX3" fmla="*/ 864676 w 863003"/>
                <a:gd name="connsiteY3" fmla="*/ 136197 h 479446"/>
                <a:gd name="connsiteX4" fmla="*/ 864676 w 863003"/>
                <a:gd name="connsiteY4" fmla="*/ 126992 h 479446"/>
                <a:gd name="connsiteX5" fmla="*/ 702815 w 863003"/>
                <a:gd name="connsiteY5" fmla="*/ 802 h 479446"/>
                <a:gd name="connsiteX6" fmla="*/ 698596 w 863003"/>
                <a:gd name="connsiteY6" fmla="*/ 418 h 479446"/>
                <a:gd name="connsiteX7" fmla="*/ 1672 w 863003"/>
                <a:gd name="connsiteY7" fmla="*/ 423098 h 479446"/>
                <a:gd name="connsiteX8" fmla="*/ 139 w 863003"/>
                <a:gd name="connsiteY8" fmla="*/ 426934 h 479446"/>
                <a:gd name="connsiteX9" fmla="*/ 3590 w 863003"/>
                <a:gd name="connsiteY9" fmla="*/ 429618 h 479446"/>
                <a:gd name="connsiteX10" fmla="*/ 863142 w 863003"/>
                <a:gd name="connsiteY10" fmla="*/ 480248 h 479446"/>
                <a:gd name="connsiteX11" fmla="*/ 862758 w 863003"/>
                <a:gd name="connsiteY11" fmla="*/ 472960 h 47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3003" h="479446">
                  <a:moveTo>
                    <a:pt x="862758" y="472960"/>
                  </a:moveTo>
                  <a:lnTo>
                    <a:pt x="15481" y="423098"/>
                  </a:lnTo>
                  <a:lnTo>
                    <a:pt x="700130" y="8089"/>
                  </a:lnTo>
                  <a:lnTo>
                    <a:pt x="864676" y="136197"/>
                  </a:lnTo>
                  <a:lnTo>
                    <a:pt x="864676" y="126992"/>
                  </a:lnTo>
                  <a:lnTo>
                    <a:pt x="702815" y="802"/>
                  </a:lnTo>
                  <a:cubicBezTo>
                    <a:pt x="701664" y="35"/>
                    <a:pt x="700130" y="-349"/>
                    <a:pt x="698596" y="418"/>
                  </a:cubicBezTo>
                  <a:lnTo>
                    <a:pt x="1672" y="423098"/>
                  </a:lnTo>
                  <a:cubicBezTo>
                    <a:pt x="139" y="423865"/>
                    <a:pt x="-245" y="425399"/>
                    <a:pt x="139" y="426934"/>
                  </a:cubicBezTo>
                  <a:cubicBezTo>
                    <a:pt x="522" y="428468"/>
                    <a:pt x="2056" y="429618"/>
                    <a:pt x="3590" y="429618"/>
                  </a:cubicBezTo>
                  <a:lnTo>
                    <a:pt x="863142" y="480248"/>
                  </a:lnTo>
                  <a:lnTo>
                    <a:pt x="862758" y="472960"/>
                  </a:lnTo>
                  <a:close/>
                </a:path>
              </a:pathLst>
            </a:custGeom>
            <a:solidFill>
              <a:srgbClr val="C4C4C4"/>
            </a:solidFill>
            <a:ln w="383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B4C121F-10A2-4646-826A-065682A4092C}"/>
                </a:ext>
              </a:extLst>
            </p:cNvPr>
            <p:cNvSpPr/>
            <p:nvPr/>
          </p:nvSpPr>
          <p:spPr>
            <a:xfrm>
              <a:off x="5845537" y="6575986"/>
              <a:ext cx="180272" cy="253148"/>
            </a:xfrm>
            <a:custGeom>
              <a:avLst/>
              <a:gdLst>
                <a:gd name="connsiteX0" fmla="*/ 8439 w 180271"/>
                <a:gd name="connsiteY0" fmla="*/ 252864 h 253147"/>
                <a:gd name="connsiteX1" fmla="*/ 148053 w 180271"/>
                <a:gd name="connsiteY1" fmla="*/ 14675 h 253147"/>
                <a:gd name="connsiteX2" fmla="*/ 176053 w 180271"/>
                <a:gd name="connsiteY2" fmla="*/ 253631 h 253147"/>
                <a:gd name="connsiteX3" fmla="*/ 183340 w 180271"/>
                <a:gd name="connsiteY3" fmla="*/ 253631 h 253147"/>
                <a:gd name="connsiteX4" fmla="*/ 153807 w 180271"/>
                <a:gd name="connsiteY4" fmla="*/ 3168 h 253147"/>
                <a:gd name="connsiteX5" fmla="*/ 151122 w 180271"/>
                <a:gd name="connsiteY5" fmla="*/ 100 h 253147"/>
                <a:gd name="connsiteX6" fmla="*/ 147286 w 180271"/>
                <a:gd name="connsiteY6" fmla="*/ 1634 h 253147"/>
                <a:gd name="connsiteX7" fmla="*/ 0 w 180271"/>
                <a:gd name="connsiteY7" fmla="*/ 252864 h 253147"/>
                <a:gd name="connsiteX8" fmla="*/ 8439 w 180271"/>
                <a:gd name="connsiteY8" fmla="*/ 252864 h 253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271" h="253147">
                  <a:moveTo>
                    <a:pt x="8439" y="252864"/>
                  </a:moveTo>
                  <a:lnTo>
                    <a:pt x="148053" y="14675"/>
                  </a:lnTo>
                  <a:lnTo>
                    <a:pt x="176053" y="253631"/>
                  </a:lnTo>
                  <a:lnTo>
                    <a:pt x="183340" y="253631"/>
                  </a:lnTo>
                  <a:lnTo>
                    <a:pt x="153807" y="3168"/>
                  </a:lnTo>
                  <a:cubicBezTo>
                    <a:pt x="153807" y="1634"/>
                    <a:pt x="152656" y="483"/>
                    <a:pt x="151122" y="100"/>
                  </a:cubicBezTo>
                  <a:cubicBezTo>
                    <a:pt x="149587" y="-284"/>
                    <a:pt x="148053" y="483"/>
                    <a:pt x="147286" y="1634"/>
                  </a:cubicBezTo>
                  <a:lnTo>
                    <a:pt x="0" y="252864"/>
                  </a:lnTo>
                  <a:lnTo>
                    <a:pt x="8439" y="252864"/>
                  </a:lnTo>
                  <a:close/>
                </a:path>
              </a:pathLst>
            </a:custGeom>
            <a:solidFill>
              <a:srgbClr val="C4C4C4"/>
            </a:solidFill>
            <a:ln w="383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93EAFB4F-995D-4083-A7AB-6C5FC23BA8BD}"/>
                </a:ext>
              </a:extLst>
            </p:cNvPr>
            <p:cNvSpPr/>
            <p:nvPr/>
          </p:nvSpPr>
          <p:spPr>
            <a:xfrm>
              <a:off x="11357252" y="6611757"/>
              <a:ext cx="767114" cy="245477"/>
            </a:xfrm>
            <a:custGeom>
              <a:avLst/>
              <a:gdLst>
                <a:gd name="connsiteX0" fmla="*/ 767498 w 767114"/>
                <a:gd name="connsiteY0" fmla="*/ 0 h 245476"/>
                <a:gd name="connsiteX1" fmla="*/ 0 w 767114"/>
                <a:gd name="connsiteY1" fmla="*/ 245093 h 245476"/>
                <a:gd name="connsiteX2" fmla="*/ 23397 w 767114"/>
                <a:gd name="connsiteY2" fmla="*/ 245477 h 245476"/>
                <a:gd name="connsiteX3" fmla="*/ 767498 w 767114"/>
                <a:gd name="connsiteY3" fmla="*/ 7671 h 245476"/>
              </a:gdLst>
              <a:ahLst/>
              <a:cxnLst>
                <a:cxn ang="0">
                  <a:pos x="connsiteX0" y="connsiteY0"/>
                </a:cxn>
                <a:cxn ang="0">
                  <a:pos x="connsiteX1" y="connsiteY1"/>
                </a:cxn>
                <a:cxn ang="0">
                  <a:pos x="connsiteX2" y="connsiteY2"/>
                </a:cxn>
                <a:cxn ang="0">
                  <a:pos x="connsiteX3" y="connsiteY3"/>
                </a:cxn>
              </a:cxnLst>
              <a:rect l="l" t="t" r="r" b="b"/>
              <a:pathLst>
                <a:path w="767114" h="245476">
                  <a:moveTo>
                    <a:pt x="767498" y="0"/>
                  </a:moveTo>
                  <a:lnTo>
                    <a:pt x="0" y="245093"/>
                  </a:lnTo>
                  <a:lnTo>
                    <a:pt x="23397" y="245477"/>
                  </a:lnTo>
                  <a:lnTo>
                    <a:pt x="767498" y="7671"/>
                  </a:lnTo>
                  <a:close/>
                </a:path>
              </a:pathLst>
            </a:custGeom>
            <a:solidFill>
              <a:srgbClr val="C4C4C4"/>
            </a:solidFill>
            <a:ln w="383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696AE34D-C3B8-4677-9132-AA85925F3B8E}"/>
                </a:ext>
              </a:extLst>
            </p:cNvPr>
            <p:cNvSpPr/>
            <p:nvPr/>
          </p:nvSpPr>
          <p:spPr>
            <a:xfrm>
              <a:off x="11193857" y="6372343"/>
              <a:ext cx="928208" cy="483282"/>
            </a:xfrm>
            <a:custGeom>
              <a:avLst/>
              <a:gdLst>
                <a:gd name="connsiteX0" fmla="*/ 931276 w 928208"/>
                <a:gd name="connsiteY0" fmla="*/ 199907 h 483281"/>
                <a:gd name="connsiteX1" fmla="*/ 126190 w 928208"/>
                <a:gd name="connsiteY1" fmla="*/ 73 h 483281"/>
                <a:gd name="connsiteX2" fmla="*/ 121970 w 928208"/>
                <a:gd name="connsiteY2" fmla="*/ 2758 h 483281"/>
                <a:gd name="connsiteX3" fmla="*/ 0 w 928208"/>
                <a:gd name="connsiteY3" fmla="*/ 484122 h 483281"/>
                <a:gd name="connsiteX4" fmla="*/ 7671 w 928208"/>
                <a:gd name="connsiteY4" fmla="*/ 484122 h 483281"/>
                <a:gd name="connsiteX5" fmla="*/ 128108 w 928208"/>
                <a:gd name="connsiteY5" fmla="*/ 8128 h 483281"/>
                <a:gd name="connsiteX6" fmla="*/ 931276 w 928208"/>
                <a:gd name="connsiteY6" fmla="*/ 207578 h 483281"/>
                <a:gd name="connsiteX7" fmla="*/ 931276 w 928208"/>
                <a:gd name="connsiteY7" fmla="*/ 199907 h 48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8208" h="483281">
                  <a:moveTo>
                    <a:pt x="931276" y="199907"/>
                  </a:moveTo>
                  <a:lnTo>
                    <a:pt x="126190" y="73"/>
                  </a:lnTo>
                  <a:cubicBezTo>
                    <a:pt x="124272" y="-310"/>
                    <a:pt x="122354" y="840"/>
                    <a:pt x="121970" y="2758"/>
                  </a:cubicBezTo>
                  <a:lnTo>
                    <a:pt x="0" y="484122"/>
                  </a:lnTo>
                  <a:lnTo>
                    <a:pt x="7671" y="484122"/>
                  </a:lnTo>
                  <a:lnTo>
                    <a:pt x="128108" y="8128"/>
                  </a:lnTo>
                  <a:lnTo>
                    <a:pt x="931276" y="207578"/>
                  </a:lnTo>
                  <a:lnTo>
                    <a:pt x="931276" y="199907"/>
                  </a:lnTo>
                  <a:close/>
                </a:path>
              </a:pathLst>
            </a:custGeom>
            <a:solidFill>
              <a:srgbClr val="C4C4C4"/>
            </a:solidFill>
            <a:ln w="383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B7B785A-EDEF-410E-BFA4-280CB0F33A74}"/>
                </a:ext>
              </a:extLst>
            </p:cNvPr>
            <p:cNvSpPr/>
            <p:nvPr/>
          </p:nvSpPr>
          <p:spPr>
            <a:xfrm>
              <a:off x="11346129" y="4764929"/>
              <a:ext cx="786292" cy="398899"/>
            </a:xfrm>
            <a:custGeom>
              <a:avLst/>
              <a:gdLst>
                <a:gd name="connsiteX0" fmla="*/ 787443 w 786291"/>
                <a:gd name="connsiteY0" fmla="*/ 139614 h 398899"/>
                <a:gd name="connsiteX1" fmla="*/ 347502 w 786291"/>
                <a:gd name="connsiteY1" fmla="*/ 391995 h 398899"/>
                <a:gd name="connsiteX2" fmla="*/ 15342 w 786291"/>
                <a:gd name="connsiteY2" fmla="*/ 303394 h 398899"/>
                <a:gd name="connsiteX3" fmla="*/ 787826 w 786291"/>
                <a:gd name="connsiteY3" fmla="*/ 7671 h 398899"/>
                <a:gd name="connsiteX4" fmla="*/ 787826 w 786291"/>
                <a:gd name="connsiteY4" fmla="*/ 0 h 398899"/>
                <a:gd name="connsiteX5" fmla="*/ 2301 w 786291"/>
                <a:gd name="connsiteY5" fmla="*/ 300708 h 398899"/>
                <a:gd name="connsiteX6" fmla="*/ 0 w 786291"/>
                <a:gd name="connsiteY6" fmla="*/ 304160 h 398899"/>
                <a:gd name="connsiteX7" fmla="*/ 2685 w 786291"/>
                <a:gd name="connsiteY7" fmla="*/ 307613 h 398899"/>
                <a:gd name="connsiteX8" fmla="*/ 347119 w 786291"/>
                <a:gd name="connsiteY8" fmla="*/ 399666 h 398899"/>
                <a:gd name="connsiteX9" fmla="*/ 347886 w 786291"/>
                <a:gd name="connsiteY9" fmla="*/ 399666 h 398899"/>
                <a:gd name="connsiteX10" fmla="*/ 349804 w 786291"/>
                <a:gd name="connsiteY10" fmla="*/ 399283 h 398899"/>
                <a:gd name="connsiteX11" fmla="*/ 787059 w 786291"/>
                <a:gd name="connsiteY11" fmla="*/ 148436 h 398899"/>
                <a:gd name="connsiteX12" fmla="*/ 787443 w 786291"/>
                <a:gd name="connsiteY12" fmla="*/ 139614 h 398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6291" h="398899">
                  <a:moveTo>
                    <a:pt x="787443" y="139614"/>
                  </a:moveTo>
                  <a:lnTo>
                    <a:pt x="347502" y="391995"/>
                  </a:lnTo>
                  <a:lnTo>
                    <a:pt x="15342" y="303394"/>
                  </a:lnTo>
                  <a:lnTo>
                    <a:pt x="787826" y="7671"/>
                  </a:lnTo>
                  <a:lnTo>
                    <a:pt x="787826" y="0"/>
                  </a:lnTo>
                  <a:lnTo>
                    <a:pt x="2301" y="300708"/>
                  </a:lnTo>
                  <a:cubicBezTo>
                    <a:pt x="767" y="301092"/>
                    <a:pt x="0" y="302626"/>
                    <a:pt x="0" y="304160"/>
                  </a:cubicBezTo>
                  <a:cubicBezTo>
                    <a:pt x="0" y="305695"/>
                    <a:pt x="1151" y="307229"/>
                    <a:pt x="2685" y="307613"/>
                  </a:cubicBezTo>
                  <a:lnTo>
                    <a:pt x="347119" y="399666"/>
                  </a:lnTo>
                  <a:cubicBezTo>
                    <a:pt x="347502" y="399666"/>
                    <a:pt x="347886" y="399666"/>
                    <a:pt x="347886" y="399666"/>
                  </a:cubicBezTo>
                  <a:cubicBezTo>
                    <a:pt x="348653" y="399666"/>
                    <a:pt x="349037" y="399666"/>
                    <a:pt x="349804" y="399283"/>
                  </a:cubicBezTo>
                  <a:lnTo>
                    <a:pt x="787059" y="148436"/>
                  </a:lnTo>
                  <a:lnTo>
                    <a:pt x="787443" y="139614"/>
                  </a:lnTo>
                  <a:close/>
                </a:path>
              </a:pathLst>
            </a:custGeom>
            <a:solidFill>
              <a:srgbClr val="C4C4C4"/>
            </a:solidFill>
            <a:ln w="383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CB4C153-F1A4-46EA-AA06-E1C88F7E2C46}"/>
                </a:ext>
              </a:extLst>
            </p:cNvPr>
            <p:cNvSpPr/>
            <p:nvPr/>
          </p:nvSpPr>
          <p:spPr>
            <a:xfrm>
              <a:off x="9773401" y="6306678"/>
              <a:ext cx="460268" cy="540815"/>
            </a:xfrm>
            <a:custGeom>
              <a:avLst/>
              <a:gdLst>
                <a:gd name="connsiteX0" fmla="*/ 123265 w 460268"/>
                <a:gd name="connsiteY0" fmla="*/ 542884 h 540815"/>
                <a:gd name="connsiteX1" fmla="*/ 8582 w 460268"/>
                <a:gd name="connsiteY1" fmla="*/ 8972 h 540815"/>
                <a:gd name="connsiteX2" fmla="*/ 452741 w 460268"/>
                <a:gd name="connsiteY2" fmla="*/ 166614 h 540815"/>
                <a:gd name="connsiteX3" fmla="*/ 260963 w 460268"/>
                <a:gd name="connsiteY3" fmla="*/ 543651 h 540815"/>
                <a:gd name="connsiteX4" fmla="*/ 269017 w 460268"/>
                <a:gd name="connsiteY4" fmla="*/ 543651 h 540815"/>
                <a:gd name="connsiteX5" fmla="*/ 461179 w 460268"/>
                <a:gd name="connsiteY5" fmla="*/ 166231 h 540815"/>
                <a:gd name="connsiteX6" fmla="*/ 461179 w 460268"/>
                <a:gd name="connsiteY6" fmla="*/ 163162 h 540815"/>
                <a:gd name="connsiteX7" fmla="*/ 458878 w 460268"/>
                <a:gd name="connsiteY7" fmla="*/ 161245 h 540815"/>
                <a:gd name="connsiteX8" fmla="*/ 4746 w 460268"/>
                <a:gd name="connsiteY8" fmla="*/ 151 h 540815"/>
                <a:gd name="connsiteX9" fmla="*/ 1295 w 460268"/>
                <a:gd name="connsiteY9" fmla="*/ 918 h 540815"/>
                <a:gd name="connsiteX10" fmla="*/ 144 w 460268"/>
                <a:gd name="connsiteY10" fmla="*/ 4370 h 540815"/>
                <a:gd name="connsiteX11" fmla="*/ 115978 w 460268"/>
                <a:gd name="connsiteY11" fmla="*/ 542884 h 540815"/>
                <a:gd name="connsiteX12" fmla="*/ 123265 w 460268"/>
                <a:gd name="connsiteY12" fmla="*/ 542884 h 540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0268" h="540815">
                  <a:moveTo>
                    <a:pt x="123265" y="542884"/>
                  </a:moveTo>
                  <a:lnTo>
                    <a:pt x="8582" y="8972"/>
                  </a:lnTo>
                  <a:lnTo>
                    <a:pt x="452741" y="166614"/>
                  </a:lnTo>
                  <a:lnTo>
                    <a:pt x="260963" y="543651"/>
                  </a:lnTo>
                  <a:lnTo>
                    <a:pt x="269017" y="543651"/>
                  </a:lnTo>
                  <a:lnTo>
                    <a:pt x="461179" y="166231"/>
                  </a:lnTo>
                  <a:cubicBezTo>
                    <a:pt x="461563" y="165464"/>
                    <a:pt x="461563" y="164313"/>
                    <a:pt x="461179" y="163162"/>
                  </a:cubicBezTo>
                  <a:cubicBezTo>
                    <a:pt x="460795" y="162012"/>
                    <a:pt x="460029" y="161245"/>
                    <a:pt x="458878" y="161245"/>
                  </a:cubicBezTo>
                  <a:lnTo>
                    <a:pt x="4746" y="151"/>
                  </a:lnTo>
                  <a:cubicBezTo>
                    <a:pt x="3596" y="-233"/>
                    <a:pt x="2062" y="151"/>
                    <a:pt x="1295" y="918"/>
                  </a:cubicBezTo>
                  <a:cubicBezTo>
                    <a:pt x="144" y="1684"/>
                    <a:pt x="-240" y="3219"/>
                    <a:pt x="144" y="4370"/>
                  </a:cubicBezTo>
                  <a:lnTo>
                    <a:pt x="115978" y="542884"/>
                  </a:lnTo>
                  <a:lnTo>
                    <a:pt x="123265" y="542884"/>
                  </a:lnTo>
                  <a:close/>
                </a:path>
              </a:pathLst>
            </a:custGeom>
            <a:solidFill>
              <a:srgbClr val="C4C4C4"/>
            </a:solidFill>
            <a:ln w="383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E880AC6A-3FA7-4D8B-85E4-E7A610B10F75}"/>
                </a:ext>
              </a:extLst>
            </p:cNvPr>
            <p:cNvSpPr/>
            <p:nvPr/>
          </p:nvSpPr>
          <p:spPr>
            <a:xfrm>
              <a:off x="10034747" y="6467823"/>
              <a:ext cx="441091" cy="383557"/>
            </a:xfrm>
            <a:custGeom>
              <a:avLst/>
              <a:gdLst>
                <a:gd name="connsiteX0" fmla="*/ 7671 w 441090"/>
                <a:gd name="connsiteY0" fmla="*/ 382506 h 383557"/>
                <a:gd name="connsiteX1" fmla="*/ 196765 w 441090"/>
                <a:gd name="connsiteY1" fmla="*/ 10839 h 383557"/>
                <a:gd name="connsiteX2" fmla="*/ 432270 w 441090"/>
                <a:gd name="connsiteY2" fmla="*/ 384807 h 383557"/>
                <a:gd name="connsiteX3" fmla="*/ 441091 w 441090"/>
                <a:gd name="connsiteY3" fmla="*/ 384807 h 383557"/>
                <a:gd name="connsiteX4" fmla="*/ 199834 w 441090"/>
                <a:gd name="connsiteY4" fmla="*/ 1634 h 383557"/>
                <a:gd name="connsiteX5" fmla="*/ 196765 w 441090"/>
                <a:gd name="connsiteY5" fmla="*/ 100 h 383557"/>
                <a:gd name="connsiteX6" fmla="*/ 193696 w 441090"/>
                <a:gd name="connsiteY6" fmla="*/ 2018 h 383557"/>
                <a:gd name="connsiteX7" fmla="*/ 0 w 441090"/>
                <a:gd name="connsiteY7" fmla="*/ 382506 h 383557"/>
                <a:gd name="connsiteX8" fmla="*/ 7671 w 441090"/>
                <a:gd name="connsiteY8" fmla="*/ 382506 h 383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90" h="383557">
                  <a:moveTo>
                    <a:pt x="7671" y="382506"/>
                  </a:moveTo>
                  <a:lnTo>
                    <a:pt x="196765" y="10839"/>
                  </a:lnTo>
                  <a:lnTo>
                    <a:pt x="432270" y="384807"/>
                  </a:lnTo>
                  <a:lnTo>
                    <a:pt x="441091" y="384807"/>
                  </a:lnTo>
                  <a:lnTo>
                    <a:pt x="199834" y="1634"/>
                  </a:lnTo>
                  <a:cubicBezTo>
                    <a:pt x="199067" y="483"/>
                    <a:pt x="197916" y="-284"/>
                    <a:pt x="196765" y="100"/>
                  </a:cubicBezTo>
                  <a:cubicBezTo>
                    <a:pt x="195614" y="100"/>
                    <a:pt x="194464" y="867"/>
                    <a:pt x="193696" y="2018"/>
                  </a:cubicBezTo>
                  <a:lnTo>
                    <a:pt x="0" y="382506"/>
                  </a:lnTo>
                  <a:lnTo>
                    <a:pt x="7671" y="382506"/>
                  </a:lnTo>
                  <a:close/>
                </a:path>
              </a:pathLst>
            </a:custGeom>
            <a:solidFill>
              <a:srgbClr val="C4C4C4"/>
            </a:solidFill>
            <a:ln w="383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EBA8A29-60EE-4F7D-9374-449C105E13D6}"/>
                </a:ext>
              </a:extLst>
            </p:cNvPr>
            <p:cNvSpPr/>
            <p:nvPr/>
          </p:nvSpPr>
          <p:spPr>
            <a:xfrm>
              <a:off x="10227909" y="6467523"/>
              <a:ext cx="832319" cy="387393"/>
            </a:xfrm>
            <a:custGeom>
              <a:avLst/>
              <a:gdLst>
                <a:gd name="connsiteX0" fmla="*/ 239108 w 832318"/>
                <a:gd name="connsiteY0" fmla="*/ 385107 h 387392"/>
                <a:gd name="connsiteX1" fmla="*/ 247929 w 832318"/>
                <a:gd name="connsiteY1" fmla="*/ 385107 h 387392"/>
                <a:gd name="connsiteX2" fmla="*/ 13192 w 832318"/>
                <a:gd name="connsiteY2" fmla="*/ 12289 h 387392"/>
                <a:gd name="connsiteX3" fmla="*/ 815210 w 832318"/>
                <a:gd name="connsiteY3" fmla="*/ 387792 h 387392"/>
                <a:gd name="connsiteX4" fmla="*/ 832470 w 832318"/>
                <a:gd name="connsiteY4" fmla="*/ 387792 h 387392"/>
                <a:gd name="connsiteX5" fmla="*/ 5138 w 832318"/>
                <a:gd name="connsiteY5" fmla="*/ 399 h 387392"/>
                <a:gd name="connsiteX6" fmla="*/ 918 w 832318"/>
                <a:gd name="connsiteY6" fmla="*/ 1166 h 387392"/>
                <a:gd name="connsiteX7" fmla="*/ 534 w 832318"/>
                <a:gd name="connsiteY7" fmla="*/ 5385 h 387392"/>
                <a:gd name="connsiteX8" fmla="*/ 239108 w 832318"/>
                <a:gd name="connsiteY8" fmla="*/ 385107 h 38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2318" h="387392">
                  <a:moveTo>
                    <a:pt x="239108" y="385107"/>
                  </a:moveTo>
                  <a:lnTo>
                    <a:pt x="247929" y="385107"/>
                  </a:lnTo>
                  <a:lnTo>
                    <a:pt x="13192" y="12289"/>
                  </a:lnTo>
                  <a:lnTo>
                    <a:pt x="815210" y="387792"/>
                  </a:lnTo>
                  <a:lnTo>
                    <a:pt x="832470" y="387792"/>
                  </a:lnTo>
                  <a:lnTo>
                    <a:pt x="5138" y="399"/>
                  </a:lnTo>
                  <a:cubicBezTo>
                    <a:pt x="3603" y="-368"/>
                    <a:pt x="2069" y="15"/>
                    <a:pt x="918" y="1166"/>
                  </a:cubicBezTo>
                  <a:cubicBezTo>
                    <a:pt x="-232" y="2317"/>
                    <a:pt x="-232" y="4235"/>
                    <a:pt x="534" y="5385"/>
                  </a:cubicBezTo>
                  <a:lnTo>
                    <a:pt x="239108" y="385107"/>
                  </a:lnTo>
                  <a:close/>
                </a:path>
              </a:pathLst>
            </a:custGeom>
            <a:solidFill>
              <a:srgbClr val="C4C4C4"/>
            </a:solidFill>
            <a:ln w="383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FEBD096-27BF-4A97-93A6-B8ADE6678BF3}"/>
                </a:ext>
              </a:extLst>
            </p:cNvPr>
            <p:cNvSpPr/>
            <p:nvPr/>
          </p:nvSpPr>
          <p:spPr>
            <a:xfrm>
              <a:off x="10227816" y="6372417"/>
              <a:ext cx="1093138" cy="483282"/>
            </a:xfrm>
            <a:custGeom>
              <a:avLst/>
              <a:gdLst>
                <a:gd name="connsiteX0" fmla="*/ 2162 w 1093137"/>
                <a:gd name="connsiteY0" fmla="*/ 102026 h 483281"/>
                <a:gd name="connsiteX1" fmla="*/ 815303 w 1093137"/>
                <a:gd name="connsiteY1" fmla="*/ 482898 h 483281"/>
                <a:gd name="connsiteX2" fmla="*/ 832563 w 1093137"/>
                <a:gd name="connsiteY2" fmla="*/ 482898 h 483281"/>
                <a:gd name="connsiteX3" fmla="*/ 17504 w 1093137"/>
                <a:gd name="connsiteY3" fmla="*/ 101259 h 483281"/>
                <a:gd name="connsiteX4" fmla="*/ 1086862 w 1093137"/>
                <a:gd name="connsiteY4" fmla="*/ 7288 h 483281"/>
                <a:gd name="connsiteX5" fmla="*/ 966424 w 1093137"/>
                <a:gd name="connsiteY5" fmla="*/ 483665 h 483281"/>
                <a:gd name="connsiteX6" fmla="*/ 974095 w 1093137"/>
                <a:gd name="connsiteY6" fmla="*/ 483665 h 483281"/>
                <a:gd name="connsiteX7" fmla="*/ 1095300 w 1093137"/>
                <a:gd name="connsiteY7" fmla="*/ 4219 h 483281"/>
                <a:gd name="connsiteX8" fmla="*/ 1094533 w 1093137"/>
                <a:gd name="connsiteY8" fmla="*/ 1150 h 483281"/>
                <a:gd name="connsiteX9" fmla="*/ 1091464 w 1093137"/>
                <a:gd name="connsiteY9" fmla="*/ 0 h 483281"/>
                <a:gd name="connsiteX10" fmla="*/ 3696 w 1093137"/>
                <a:gd name="connsiteY10" fmla="*/ 95506 h 483281"/>
                <a:gd name="connsiteX11" fmla="*/ 244 w 1093137"/>
                <a:gd name="connsiteY11" fmla="*/ 98574 h 483281"/>
                <a:gd name="connsiteX12" fmla="*/ 2162 w 1093137"/>
                <a:gd name="connsiteY12" fmla="*/ 102026 h 48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3137" h="483281">
                  <a:moveTo>
                    <a:pt x="2162" y="102026"/>
                  </a:moveTo>
                  <a:lnTo>
                    <a:pt x="815303" y="482898"/>
                  </a:lnTo>
                  <a:lnTo>
                    <a:pt x="832563" y="482898"/>
                  </a:lnTo>
                  <a:lnTo>
                    <a:pt x="17504" y="101259"/>
                  </a:lnTo>
                  <a:lnTo>
                    <a:pt x="1086862" y="7288"/>
                  </a:lnTo>
                  <a:lnTo>
                    <a:pt x="966424" y="483665"/>
                  </a:lnTo>
                  <a:lnTo>
                    <a:pt x="974095" y="483665"/>
                  </a:lnTo>
                  <a:lnTo>
                    <a:pt x="1095300" y="4219"/>
                  </a:lnTo>
                  <a:cubicBezTo>
                    <a:pt x="1095683" y="3068"/>
                    <a:pt x="1095300" y="1918"/>
                    <a:pt x="1094533" y="1150"/>
                  </a:cubicBezTo>
                  <a:cubicBezTo>
                    <a:pt x="1093765" y="383"/>
                    <a:pt x="1092615" y="0"/>
                    <a:pt x="1091464" y="0"/>
                  </a:cubicBezTo>
                  <a:lnTo>
                    <a:pt x="3696" y="95506"/>
                  </a:lnTo>
                  <a:cubicBezTo>
                    <a:pt x="2162" y="95506"/>
                    <a:pt x="627" y="97040"/>
                    <a:pt x="244" y="98574"/>
                  </a:cubicBezTo>
                  <a:cubicBezTo>
                    <a:pt x="-523" y="99725"/>
                    <a:pt x="627" y="101643"/>
                    <a:pt x="2162" y="102026"/>
                  </a:cubicBezTo>
                  <a:close/>
                </a:path>
              </a:pathLst>
            </a:custGeom>
            <a:solidFill>
              <a:srgbClr val="C4C4C4"/>
            </a:solidFill>
            <a:ln w="383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BA00AC36-A117-4ABB-AF97-D8D82F2A0AFF}"/>
                </a:ext>
              </a:extLst>
            </p:cNvPr>
            <p:cNvSpPr/>
            <p:nvPr/>
          </p:nvSpPr>
          <p:spPr>
            <a:xfrm>
              <a:off x="5992340" y="6576277"/>
              <a:ext cx="398899" cy="253148"/>
            </a:xfrm>
            <a:custGeom>
              <a:avLst/>
              <a:gdLst>
                <a:gd name="connsiteX0" fmla="*/ 36921 w 398899"/>
                <a:gd name="connsiteY0" fmla="*/ 253723 h 253147"/>
                <a:gd name="connsiteX1" fmla="*/ 8154 w 398899"/>
                <a:gd name="connsiteY1" fmla="*/ 10932 h 253147"/>
                <a:gd name="connsiteX2" fmla="*/ 386342 w 398899"/>
                <a:gd name="connsiteY2" fmla="*/ 255641 h 253147"/>
                <a:gd name="connsiteX3" fmla="*/ 399766 w 398899"/>
                <a:gd name="connsiteY3" fmla="*/ 255641 h 253147"/>
                <a:gd name="connsiteX4" fmla="*/ 5470 w 398899"/>
                <a:gd name="connsiteY4" fmla="*/ 575 h 253147"/>
                <a:gd name="connsiteX5" fmla="*/ 1634 w 398899"/>
                <a:gd name="connsiteY5" fmla="*/ 575 h 253147"/>
                <a:gd name="connsiteX6" fmla="*/ 100 w 398899"/>
                <a:gd name="connsiteY6" fmla="*/ 4027 h 253147"/>
                <a:gd name="connsiteX7" fmla="*/ 29633 w 398899"/>
                <a:gd name="connsiteY7" fmla="*/ 253723 h 253147"/>
                <a:gd name="connsiteX8" fmla="*/ 36921 w 398899"/>
                <a:gd name="connsiteY8" fmla="*/ 253723 h 253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899" h="253147">
                  <a:moveTo>
                    <a:pt x="36921" y="253723"/>
                  </a:moveTo>
                  <a:lnTo>
                    <a:pt x="8154" y="10932"/>
                  </a:lnTo>
                  <a:lnTo>
                    <a:pt x="386342" y="255641"/>
                  </a:lnTo>
                  <a:lnTo>
                    <a:pt x="399766" y="255641"/>
                  </a:lnTo>
                  <a:lnTo>
                    <a:pt x="5470" y="575"/>
                  </a:lnTo>
                  <a:cubicBezTo>
                    <a:pt x="4319" y="-192"/>
                    <a:pt x="2784" y="-192"/>
                    <a:pt x="1634" y="575"/>
                  </a:cubicBezTo>
                  <a:cubicBezTo>
                    <a:pt x="483" y="1343"/>
                    <a:pt x="-284" y="2877"/>
                    <a:pt x="100" y="4027"/>
                  </a:cubicBezTo>
                  <a:lnTo>
                    <a:pt x="29633" y="253723"/>
                  </a:lnTo>
                  <a:lnTo>
                    <a:pt x="36921" y="253723"/>
                  </a:lnTo>
                  <a:close/>
                </a:path>
              </a:pathLst>
            </a:custGeom>
            <a:solidFill>
              <a:srgbClr val="C4C4C4"/>
            </a:solidFill>
            <a:ln w="383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7D22303-F9BC-49BB-A375-E5D25FDABCD8}"/>
                </a:ext>
              </a:extLst>
            </p:cNvPr>
            <p:cNvSpPr/>
            <p:nvPr/>
          </p:nvSpPr>
          <p:spPr>
            <a:xfrm>
              <a:off x="8404479" y="4080220"/>
              <a:ext cx="932044" cy="291503"/>
            </a:xfrm>
            <a:custGeom>
              <a:avLst/>
              <a:gdLst>
                <a:gd name="connsiteX0" fmla="*/ 41192 w 932043"/>
                <a:gd name="connsiteY0" fmla="*/ 295015 h 291503"/>
                <a:gd name="connsiteX1" fmla="*/ 39274 w 932043"/>
                <a:gd name="connsiteY1" fmla="*/ 294631 h 291503"/>
                <a:gd name="connsiteX2" fmla="*/ 37356 w 932043"/>
                <a:gd name="connsiteY2" fmla="*/ 292330 h 291503"/>
                <a:gd name="connsiteX3" fmla="*/ 150 w 932043"/>
                <a:gd name="connsiteY3" fmla="*/ 111675 h 291503"/>
                <a:gd name="connsiteX4" fmla="*/ 918 w 932043"/>
                <a:gd name="connsiteY4" fmla="*/ 108990 h 291503"/>
                <a:gd name="connsiteX5" fmla="*/ 3603 w 932043"/>
                <a:gd name="connsiteY5" fmla="*/ 107456 h 291503"/>
                <a:gd name="connsiteX6" fmla="*/ 928742 w 932043"/>
                <a:gd name="connsiteY6" fmla="*/ 60 h 291503"/>
                <a:gd name="connsiteX7" fmla="*/ 932578 w 932043"/>
                <a:gd name="connsiteY7" fmla="*/ 2744 h 291503"/>
                <a:gd name="connsiteX8" fmla="*/ 930276 w 932043"/>
                <a:gd name="connsiteY8" fmla="*/ 6963 h 291503"/>
                <a:gd name="connsiteX9" fmla="*/ 42725 w 932043"/>
                <a:gd name="connsiteY9" fmla="*/ 295015 h 291503"/>
                <a:gd name="connsiteX10" fmla="*/ 41192 w 932043"/>
                <a:gd name="connsiteY10" fmla="*/ 295015 h 291503"/>
                <a:gd name="connsiteX11" fmla="*/ 8205 w 932043"/>
                <a:gd name="connsiteY11" fmla="*/ 113976 h 291503"/>
                <a:gd name="connsiteX12" fmla="*/ 43876 w 932043"/>
                <a:gd name="connsiteY12" fmla="*/ 286960 h 291503"/>
                <a:gd name="connsiteX13" fmla="*/ 893071 w 932043"/>
                <a:gd name="connsiteY13" fmla="*/ 11566 h 291503"/>
                <a:gd name="connsiteX14" fmla="*/ 8205 w 932043"/>
                <a:gd name="connsiteY14" fmla="*/ 113976 h 29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32043" h="291503">
                  <a:moveTo>
                    <a:pt x="41192" y="295015"/>
                  </a:moveTo>
                  <a:cubicBezTo>
                    <a:pt x="40424" y="295015"/>
                    <a:pt x="40041" y="295015"/>
                    <a:pt x="39274" y="294631"/>
                  </a:cubicBezTo>
                  <a:cubicBezTo>
                    <a:pt x="38506" y="294248"/>
                    <a:pt x="37739" y="293097"/>
                    <a:pt x="37356" y="292330"/>
                  </a:cubicBezTo>
                  <a:lnTo>
                    <a:pt x="150" y="111675"/>
                  </a:lnTo>
                  <a:cubicBezTo>
                    <a:pt x="-233" y="110524"/>
                    <a:pt x="150" y="109757"/>
                    <a:pt x="918" y="108990"/>
                  </a:cubicBezTo>
                  <a:cubicBezTo>
                    <a:pt x="1685" y="108223"/>
                    <a:pt x="2452" y="107456"/>
                    <a:pt x="3603" y="107456"/>
                  </a:cubicBezTo>
                  <a:lnTo>
                    <a:pt x="928742" y="60"/>
                  </a:lnTo>
                  <a:cubicBezTo>
                    <a:pt x="930660" y="-324"/>
                    <a:pt x="932194" y="1210"/>
                    <a:pt x="932578" y="2744"/>
                  </a:cubicBezTo>
                  <a:cubicBezTo>
                    <a:pt x="932962" y="4662"/>
                    <a:pt x="931811" y="6580"/>
                    <a:pt x="930276" y="6963"/>
                  </a:cubicBezTo>
                  <a:lnTo>
                    <a:pt x="42725" y="295015"/>
                  </a:lnTo>
                  <a:cubicBezTo>
                    <a:pt x="41958" y="295015"/>
                    <a:pt x="41575" y="295015"/>
                    <a:pt x="41192" y="295015"/>
                  </a:cubicBezTo>
                  <a:close/>
                  <a:moveTo>
                    <a:pt x="8205" y="113976"/>
                  </a:moveTo>
                  <a:lnTo>
                    <a:pt x="43876" y="286960"/>
                  </a:lnTo>
                  <a:lnTo>
                    <a:pt x="893071" y="11566"/>
                  </a:lnTo>
                  <a:lnTo>
                    <a:pt x="8205" y="113976"/>
                  </a:lnTo>
                  <a:close/>
                </a:path>
              </a:pathLst>
            </a:custGeom>
            <a:solidFill>
              <a:srgbClr val="C4C4C4"/>
            </a:solidFill>
            <a:ln w="383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E2F0962-F12A-4C32-A4AE-BC4D02AE0DD6}"/>
                </a:ext>
              </a:extLst>
            </p:cNvPr>
            <p:cNvSpPr/>
            <p:nvPr/>
          </p:nvSpPr>
          <p:spPr>
            <a:xfrm>
              <a:off x="5504555" y="6295454"/>
              <a:ext cx="490953" cy="533144"/>
            </a:xfrm>
            <a:custGeom>
              <a:avLst/>
              <a:gdLst>
                <a:gd name="connsiteX0" fmla="*/ 7287 w 490953"/>
                <a:gd name="connsiteY0" fmla="*/ 531862 h 533144"/>
                <a:gd name="connsiteX1" fmla="*/ 54848 w 490953"/>
                <a:gd name="connsiteY1" fmla="*/ 10224 h 533144"/>
                <a:gd name="connsiteX2" fmla="*/ 485967 w 490953"/>
                <a:gd name="connsiteY2" fmla="*/ 285235 h 533144"/>
                <a:gd name="connsiteX3" fmla="*/ 340598 w 490953"/>
                <a:gd name="connsiteY3" fmla="*/ 533396 h 533144"/>
                <a:gd name="connsiteX4" fmla="*/ 349037 w 490953"/>
                <a:gd name="connsiteY4" fmla="*/ 533396 h 533144"/>
                <a:gd name="connsiteX5" fmla="*/ 494021 w 490953"/>
                <a:gd name="connsiteY5" fmla="*/ 286002 h 533144"/>
                <a:gd name="connsiteX6" fmla="*/ 492871 w 490953"/>
                <a:gd name="connsiteY6" fmla="*/ 281015 h 533144"/>
                <a:gd name="connsiteX7" fmla="*/ 53698 w 490953"/>
                <a:gd name="connsiteY7" fmla="*/ 635 h 533144"/>
                <a:gd name="connsiteX8" fmla="*/ 50246 w 490953"/>
                <a:gd name="connsiteY8" fmla="*/ 252 h 533144"/>
                <a:gd name="connsiteX9" fmla="*/ 48328 w 490953"/>
                <a:gd name="connsiteY9" fmla="*/ 3320 h 533144"/>
                <a:gd name="connsiteX10" fmla="*/ 0 w 490953"/>
                <a:gd name="connsiteY10" fmla="*/ 531478 h 533144"/>
                <a:gd name="connsiteX11" fmla="*/ 7287 w 490953"/>
                <a:gd name="connsiteY11" fmla="*/ 531862 h 53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0953" h="533144">
                  <a:moveTo>
                    <a:pt x="7287" y="531862"/>
                  </a:moveTo>
                  <a:lnTo>
                    <a:pt x="54848" y="10224"/>
                  </a:lnTo>
                  <a:lnTo>
                    <a:pt x="485967" y="285235"/>
                  </a:lnTo>
                  <a:lnTo>
                    <a:pt x="340598" y="533396"/>
                  </a:lnTo>
                  <a:lnTo>
                    <a:pt x="349037" y="533396"/>
                  </a:lnTo>
                  <a:lnTo>
                    <a:pt x="494021" y="286002"/>
                  </a:lnTo>
                  <a:cubicBezTo>
                    <a:pt x="495172" y="284468"/>
                    <a:pt x="494405" y="282166"/>
                    <a:pt x="492871" y="281015"/>
                  </a:cubicBezTo>
                  <a:lnTo>
                    <a:pt x="53698" y="635"/>
                  </a:lnTo>
                  <a:cubicBezTo>
                    <a:pt x="52547" y="-132"/>
                    <a:pt x="51396" y="-132"/>
                    <a:pt x="50246" y="252"/>
                  </a:cubicBezTo>
                  <a:cubicBezTo>
                    <a:pt x="49095" y="635"/>
                    <a:pt x="48328" y="1786"/>
                    <a:pt x="48328" y="3320"/>
                  </a:cubicBezTo>
                  <a:lnTo>
                    <a:pt x="0" y="531478"/>
                  </a:lnTo>
                  <a:lnTo>
                    <a:pt x="7287" y="531862"/>
                  </a:lnTo>
                  <a:close/>
                </a:path>
              </a:pathLst>
            </a:custGeom>
            <a:solidFill>
              <a:srgbClr val="C4C4C4"/>
            </a:solidFill>
            <a:ln w="383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EF8C1F88-BA4A-47B3-988E-EFF9FFC9C9E2}"/>
                </a:ext>
              </a:extLst>
            </p:cNvPr>
            <p:cNvSpPr/>
            <p:nvPr/>
          </p:nvSpPr>
          <p:spPr>
            <a:xfrm>
              <a:off x="5553267" y="5768890"/>
              <a:ext cx="755607" cy="813141"/>
            </a:xfrm>
            <a:custGeom>
              <a:avLst/>
              <a:gdLst>
                <a:gd name="connsiteX0" fmla="*/ 442625 w 755607"/>
                <a:gd name="connsiteY0" fmla="*/ 814484 h 813140"/>
                <a:gd name="connsiteX1" fmla="*/ 440707 w 755607"/>
                <a:gd name="connsiteY1" fmla="*/ 814100 h 813140"/>
                <a:gd name="connsiteX2" fmla="*/ 1534 w 755607"/>
                <a:gd name="connsiteY2" fmla="*/ 533720 h 813140"/>
                <a:gd name="connsiteX3" fmla="*/ 0 w 755607"/>
                <a:gd name="connsiteY3" fmla="*/ 530651 h 813140"/>
                <a:gd name="connsiteX4" fmla="*/ 1534 w 755607"/>
                <a:gd name="connsiteY4" fmla="*/ 527583 h 813140"/>
                <a:gd name="connsiteX5" fmla="*/ 751388 w 755607"/>
                <a:gd name="connsiteY5" fmla="*/ 575 h 813140"/>
                <a:gd name="connsiteX6" fmla="*/ 755607 w 755607"/>
                <a:gd name="connsiteY6" fmla="*/ 575 h 813140"/>
                <a:gd name="connsiteX7" fmla="*/ 756758 w 755607"/>
                <a:gd name="connsiteY7" fmla="*/ 4795 h 813140"/>
                <a:gd name="connsiteX8" fmla="*/ 446077 w 755607"/>
                <a:gd name="connsiteY8" fmla="*/ 812182 h 813140"/>
                <a:gd name="connsiteX9" fmla="*/ 443775 w 755607"/>
                <a:gd name="connsiteY9" fmla="*/ 814484 h 813140"/>
                <a:gd name="connsiteX10" fmla="*/ 442625 w 755607"/>
                <a:gd name="connsiteY10" fmla="*/ 814484 h 813140"/>
                <a:gd name="connsiteX11" fmla="*/ 9972 w 755607"/>
                <a:gd name="connsiteY11" fmla="*/ 530268 h 813140"/>
                <a:gd name="connsiteX12" fmla="*/ 441091 w 755607"/>
                <a:gd name="connsiteY12" fmla="*/ 805278 h 813140"/>
                <a:gd name="connsiteX13" fmla="*/ 746018 w 755607"/>
                <a:gd name="connsiteY13" fmla="*/ 13233 h 813140"/>
                <a:gd name="connsiteX14" fmla="*/ 9972 w 755607"/>
                <a:gd name="connsiteY14" fmla="*/ 530268 h 81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5607" h="813140">
                  <a:moveTo>
                    <a:pt x="442625" y="814484"/>
                  </a:moveTo>
                  <a:cubicBezTo>
                    <a:pt x="441858" y="814484"/>
                    <a:pt x="441091" y="814100"/>
                    <a:pt x="440707" y="814100"/>
                  </a:cubicBezTo>
                  <a:lnTo>
                    <a:pt x="1534" y="533720"/>
                  </a:lnTo>
                  <a:cubicBezTo>
                    <a:pt x="383" y="532953"/>
                    <a:pt x="0" y="531802"/>
                    <a:pt x="0" y="530651"/>
                  </a:cubicBezTo>
                  <a:cubicBezTo>
                    <a:pt x="0" y="529500"/>
                    <a:pt x="383" y="528350"/>
                    <a:pt x="1534" y="527583"/>
                  </a:cubicBezTo>
                  <a:lnTo>
                    <a:pt x="751388" y="575"/>
                  </a:lnTo>
                  <a:cubicBezTo>
                    <a:pt x="752539" y="-192"/>
                    <a:pt x="754457" y="-192"/>
                    <a:pt x="755607" y="575"/>
                  </a:cubicBezTo>
                  <a:cubicBezTo>
                    <a:pt x="756758" y="1726"/>
                    <a:pt x="757525" y="3260"/>
                    <a:pt x="756758" y="4795"/>
                  </a:cubicBezTo>
                  <a:lnTo>
                    <a:pt x="446077" y="812182"/>
                  </a:lnTo>
                  <a:cubicBezTo>
                    <a:pt x="445693" y="813333"/>
                    <a:pt x="444926" y="814100"/>
                    <a:pt x="443775" y="814484"/>
                  </a:cubicBezTo>
                  <a:cubicBezTo>
                    <a:pt x="443392" y="814484"/>
                    <a:pt x="443008" y="814484"/>
                    <a:pt x="442625" y="814484"/>
                  </a:cubicBezTo>
                  <a:close/>
                  <a:moveTo>
                    <a:pt x="9972" y="530268"/>
                  </a:moveTo>
                  <a:lnTo>
                    <a:pt x="441091" y="805278"/>
                  </a:lnTo>
                  <a:lnTo>
                    <a:pt x="746018" y="13233"/>
                  </a:lnTo>
                  <a:lnTo>
                    <a:pt x="9972" y="530268"/>
                  </a:lnTo>
                  <a:close/>
                </a:path>
              </a:pathLst>
            </a:custGeom>
            <a:solidFill>
              <a:srgbClr val="C4C4C4"/>
            </a:solidFill>
            <a:ln w="383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B4E48309-AD37-4C6C-B882-31ED3B5BBF4B}"/>
                </a:ext>
              </a:extLst>
            </p:cNvPr>
            <p:cNvSpPr/>
            <p:nvPr/>
          </p:nvSpPr>
          <p:spPr>
            <a:xfrm>
              <a:off x="5992188" y="5768548"/>
              <a:ext cx="1338614" cy="832319"/>
            </a:xfrm>
            <a:custGeom>
              <a:avLst/>
              <a:gdLst>
                <a:gd name="connsiteX0" fmla="*/ 1335414 w 1338614"/>
                <a:gd name="connsiteY0" fmla="*/ 835921 h 832318"/>
                <a:gd name="connsiteX1" fmla="*/ 1335414 w 1338614"/>
                <a:gd name="connsiteY1" fmla="*/ 835921 h 832318"/>
                <a:gd name="connsiteX2" fmla="*/ 3704 w 1338614"/>
                <a:gd name="connsiteY2" fmla="*/ 814826 h 832318"/>
                <a:gd name="connsiteX3" fmla="*/ 635 w 1338614"/>
                <a:gd name="connsiteY3" fmla="*/ 813291 h 832318"/>
                <a:gd name="connsiteX4" fmla="*/ 252 w 1338614"/>
                <a:gd name="connsiteY4" fmla="*/ 809839 h 832318"/>
                <a:gd name="connsiteX5" fmla="*/ 310933 w 1338614"/>
                <a:gd name="connsiteY5" fmla="*/ 2452 h 832318"/>
                <a:gd name="connsiteX6" fmla="*/ 313234 w 1338614"/>
                <a:gd name="connsiteY6" fmla="*/ 150 h 832318"/>
                <a:gd name="connsiteX7" fmla="*/ 316303 w 1338614"/>
                <a:gd name="connsiteY7" fmla="*/ 917 h 832318"/>
                <a:gd name="connsiteX8" fmla="*/ 1337332 w 1338614"/>
                <a:gd name="connsiteY8" fmla="*/ 829401 h 832318"/>
                <a:gd name="connsiteX9" fmla="*/ 1338483 w 1338614"/>
                <a:gd name="connsiteY9" fmla="*/ 833620 h 832318"/>
                <a:gd name="connsiteX10" fmla="*/ 1335414 w 1338614"/>
                <a:gd name="connsiteY10" fmla="*/ 835921 h 832318"/>
                <a:gd name="connsiteX11" fmla="*/ 9074 w 1338614"/>
                <a:gd name="connsiteY11" fmla="*/ 807538 h 832318"/>
                <a:gd name="connsiteX12" fmla="*/ 1325058 w 1338614"/>
                <a:gd name="connsiteY12" fmla="*/ 828634 h 832318"/>
                <a:gd name="connsiteX13" fmla="*/ 316303 w 1338614"/>
                <a:gd name="connsiteY13" fmla="*/ 10123 h 832318"/>
                <a:gd name="connsiteX14" fmla="*/ 9074 w 1338614"/>
                <a:gd name="connsiteY14" fmla="*/ 807538 h 832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38614" h="832318">
                  <a:moveTo>
                    <a:pt x="1335414" y="835921"/>
                  </a:moveTo>
                  <a:cubicBezTo>
                    <a:pt x="1335414" y="835921"/>
                    <a:pt x="1335414" y="835921"/>
                    <a:pt x="1335414" y="835921"/>
                  </a:cubicBezTo>
                  <a:lnTo>
                    <a:pt x="3704" y="814826"/>
                  </a:lnTo>
                  <a:cubicBezTo>
                    <a:pt x="2553" y="814826"/>
                    <a:pt x="1403" y="814058"/>
                    <a:pt x="635" y="813291"/>
                  </a:cubicBezTo>
                  <a:cubicBezTo>
                    <a:pt x="-132" y="812141"/>
                    <a:pt x="-132" y="810990"/>
                    <a:pt x="252" y="809839"/>
                  </a:cubicBezTo>
                  <a:lnTo>
                    <a:pt x="310933" y="2452"/>
                  </a:lnTo>
                  <a:cubicBezTo>
                    <a:pt x="311317" y="1301"/>
                    <a:pt x="312084" y="534"/>
                    <a:pt x="313234" y="150"/>
                  </a:cubicBezTo>
                  <a:cubicBezTo>
                    <a:pt x="314385" y="-233"/>
                    <a:pt x="315536" y="150"/>
                    <a:pt x="316303" y="917"/>
                  </a:cubicBezTo>
                  <a:lnTo>
                    <a:pt x="1337332" y="829401"/>
                  </a:lnTo>
                  <a:cubicBezTo>
                    <a:pt x="1338483" y="830551"/>
                    <a:pt x="1338866" y="832086"/>
                    <a:pt x="1338483" y="833620"/>
                  </a:cubicBezTo>
                  <a:cubicBezTo>
                    <a:pt x="1338483" y="835154"/>
                    <a:pt x="1336948" y="835921"/>
                    <a:pt x="1335414" y="835921"/>
                  </a:cubicBezTo>
                  <a:close/>
                  <a:moveTo>
                    <a:pt x="9074" y="807538"/>
                  </a:moveTo>
                  <a:lnTo>
                    <a:pt x="1325058" y="828634"/>
                  </a:lnTo>
                  <a:lnTo>
                    <a:pt x="316303" y="10123"/>
                  </a:lnTo>
                  <a:lnTo>
                    <a:pt x="9074" y="807538"/>
                  </a:lnTo>
                  <a:close/>
                </a:path>
              </a:pathLst>
            </a:custGeom>
            <a:solidFill>
              <a:srgbClr val="C4C4C4"/>
            </a:solidFill>
            <a:ln w="383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23C96220-1BF3-4A48-AB22-501AB19EECD2}"/>
                </a:ext>
              </a:extLst>
            </p:cNvPr>
            <p:cNvSpPr/>
            <p:nvPr/>
          </p:nvSpPr>
          <p:spPr>
            <a:xfrm>
              <a:off x="5992685" y="6575702"/>
              <a:ext cx="1338614" cy="256983"/>
            </a:xfrm>
            <a:custGeom>
              <a:avLst/>
              <a:gdLst>
                <a:gd name="connsiteX0" fmla="*/ 385997 w 1338614"/>
                <a:gd name="connsiteY0" fmla="*/ 255832 h 256983"/>
                <a:gd name="connsiteX1" fmla="*/ 399421 w 1338614"/>
                <a:gd name="connsiteY1" fmla="*/ 255832 h 256983"/>
                <a:gd name="connsiteX2" fmla="*/ 15864 w 1338614"/>
                <a:gd name="connsiteY2" fmla="*/ 7671 h 256983"/>
                <a:gd name="connsiteX3" fmla="*/ 1321109 w 1338614"/>
                <a:gd name="connsiteY3" fmla="*/ 28383 h 256983"/>
                <a:gd name="connsiteX4" fmla="*/ 903799 w 1338614"/>
                <a:gd name="connsiteY4" fmla="*/ 258134 h 256983"/>
                <a:gd name="connsiteX5" fmla="*/ 918757 w 1338614"/>
                <a:gd name="connsiteY5" fmla="*/ 258134 h 256983"/>
                <a:gd name="connsiteX6" fmla="*/ 1336835 w 1338614"/>
                <a:gd name="connsiteY6" fmla="*/ 27999 h 256983"/>
                <a:gd name="connsiteX7" fmla="*/ 1338752 w 1338614"/>
                <a:gd name="connsiteY7" fmla="*/ 23780 h 256983"/>
                <a:gd name="connsiteX8" fmla="*/ 1335300 w 1338614"/>
                <a:gd name="connsiteY8" fmla="*/ 21096 h 256983"/>
                <a:gd name="connsiteX9" fmla="*/ 3590 w 1338614"/>
                <a:gd name="connsiteY9" fmla="*/ 0 h 256983"/>
                <a:gd name="connsiteX10" fmla="*/ 3590 w 1338614"/>
                <a:gd name="connsiteY10" fmla="*/ 0 h 256983"/>
                <a:gd name="connsiteX11" fmla="*/ 138 w 1338614"/>
                <a:gd name="connsiteY11" fmla="*/ 2685 h 256983"/>
                <a:gd name="connsiteX12" fmla="*/ 1673 w 1338614"/>
                <a:gd name="connsiteY12" fmla="*/ 6904 h 256983"/>
                <a:gd name="connsiteX13" fmla="*/ 385997 w 1338614"/>
                <a:gd name="connsiteY13" fmla="*/ 255832 h 25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8614" h="256983">
                  <a:moveTo>
                    <a:pt x="385997" y="255832"/>
                  </a:moveTo>
                  <a:lnTo>
                    <a:pt x="399421" y="255832"/>
                  </a:lnTo>
                  <a:lnTo>
                    <a:pt x="15864" y="7671"/>
                  </a:lnTo>
                  <a:lnTo>
                    <a:pt x="1321109" y="28383"/>
                  </a:lnTo>
                  <a:lnTo>
                    <a:pt x="903799" y="258134"/>
                  </a:lnTo>
                  <a:lnTo>
                    <a:pt x="918757" y="258134"/>
                  </a:lnTo>
                  <a:lnTo>
                    <a:pt x="1336835" y="27999"/>
                  </a:lnTo>
                  <a:cubicBezTo>
                    <a:pt x="1338369" y="27232"/>
                    <a:pt x="1339136" y="25698"/>
                    <a:pt x="1338752" y="23780"/>
                  </a:cubicBezTo>
                  <a:cubicBezTo>
                    <a:pt x="1338369" y="22246"/>
                    <a:pt x="1336835" y="21096"/>
                    <a:pt x="1335300" y="21096"/>
                  </a:cubicBezTo>
                  <a:lnTo>
                    <a:pt x="3590" y="0"/>
                  </a:lnTo>
                  <a:lnTo>
                    <a:pt x="3590" y="0"/>
                  </a:lnTo>
                  <a:cubicBezTo>
                    <a:pt x="2056" y="0"/>
                    <a:pt x="522" y="1150"/>
                    <a:pt x="138" y="2685"/>
                  </a:cubicBezTo>
                  <a:cubicBezTo>
                    <a:pt x="-245" y="4219"/>
                    <a:pt x="138" y="5753"/>
                    <a:pt x="1673" y="6904"/>
                  </a:cubicBezTo>
                  <a:lnTo>
                    <a:pt x="385997" y="255832"/>
                  </a:lnTo>
                  <a:close/>
                </a:path>
              </a:pathLst>
            </a:custGeom>
            <a:solidFill>
              <a:srgbClr val="C4C4C4"/>
            </a:solidFill>
            <a:ln w="383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CCB1070-0F47-48AA-8CF5-88038B1C0EE1}"/>
                </a:ext>
              </a:extLst>
            </p:cNvPr>
            <p:cNvSpPr/>
            <p:nvPr/>
          </p:nvSpPr>
          <p:spPr>
            <a:xfrm>
              <a:off x="6896867" y="6596782"/>
              <a:ext cx="433419" cy="237805"/>
            </a:xfrm>
            <a:custGeom>
              <a:avLst/>
              <a:gdLst>
                <a:gd name="connsiteX0" fmla="*/ 14575 w 433419"/>
                <a:gd name="connsiteY0" fmla="*/ 237437 h 237805"/>
                <a:gd name="connsiteX1" fmla="*/ 420378 w 433419"/>
                <a:gd name="connsiteY1" fmla="*/ 13823 h 237805"/>
                <a:gd name="connsiteX2" fmla="*/ 282298 w 433419"/>
                <a:gd name="connsiteY2" fmla="*/ 238588 h 237805"/>
                <a:gd name="connsiteX3" fmla="*/ 290736 w 433419"/>
                <a:gd name="connsiteY3" fmla="*/ 238588 h 237805"/>
                <a:gd name="connsiteX4" fmla="*/ 433803 w 433419"/>
                <a:gd name="connsiteY4" fmla="*/ 5769 h 237805"/>
                <a:gd name="connsiteX5" fmla="*/ 433419 w 433419"/>
                <a:gd name="connsiteY5" fmla="*/ 1166 h 237805"/>
                <a:gd name="connsiteX6" fmla="*/ 429200 w 433419"/>
                <a:gd name="connsiteY6" fmla="*/ 399 h 237805"/>
                <a:gd name="connsiteX7" fmla="*/ 0 w 433419"/>
                <a:gd name="connsiteY7" fmla="*/ 237054 h 237805"/>
                <a:gd name="connsiteX8" fmla="*/ 14575 w 433419"/>
                <a:gd name="connsiteY8" fmla="*/ 237437 h 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419" h="237805">
                  <a:moveTo>
                    <a:pt x="14575" y="237437"/>
                  </a:moveTo>
                  <a:lnTo>
                    <a:pt x="420378" y="13823"/>
                  </a:lnTo>
                  <a:lnTo>
                    <a:pt x="282298" y="238588"/>
                  </a:lnTo>
                  <a:lnTo>
                    <a:pt x="290736" y="238588"/>
                  </a:lnTo>
                  <a:lnTo>
                    <a:pt x="433803" y="5769"/>
                  </a:lnTo>
                  <a:cubicBezTo>
                    <a:pt x="434570" y="4235"/>
                    <a:pt x="434570" y="2700"/>
                    <a:pt x="433419" y="1166"/>
                  </a:cubicBezTo>
                  <a:cubicBezTo>
                    <a:pt x="432269" y="16"/>
                    <a:pt x="430351" y="-368"/>
                    <a:pt x="429200" y="399"/>
                  </a:cubicBezTo>
                  <a:lnTo>
                    <a:pt x="0" y="237054"/>
                  </a:lnTo>
                  <a:lnTo>
                    <a:pt x="14575" y="237437"/>
                  </a:lnTo>
                  <a:close/>
                </a:path>
              </a:pathLst>
            </a:custGeom>
            <a:solidFill>
              <a:srgbClr val="C4C4C4"/>
            </a:solidFill>
            <a:ln w="383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3938C9B-FA88-4A4D-A940-581C8F2490FD}"/>
                </a:ext>
              </a:extLst>
            </p:cNvPr>
            <p:cNvSpPr/>
            <p:nvPr/>
          </p:nvSpPr>
          <p:spPr>
            <a:xfrm>
              <a:off x="7179165" y="6597465"/>
              <a:ext cx="981906" cy="241641"/>
            </a:xfrm>
            <a:custGeom>
              <a:avLst/>
              <a:gdLst>
                <a:gd name="connsiteX0" fmla="*/ 8438 w 981906"/>
                <a:gd name="connsiteY0" fmla="*/ 238289 h 241640"/>
                <a:gd name="connsiteX1" fmla="*/ 149971 w 981906"/>
                <a:gd name="connsiteY1" fmla="*/ 7771 h 241640"/>
                <a:gd name="connsiteX2" fmla="*/ 956591 w 981906"/>
                <a:gd name="connsiteY2" fmla="*/ 243275 h 241640"/>
                <a:gd name="connsiteX3" fmla="*/ 983056 w 981906"/>
                <a:gd name="connsiteY3" fmla="*/ 243275 h 241640"/>
                <a:gd name="connsiteX4" fmla="*/ 149587 w 981906"/>
                <a:gd name="connsiteY4" fmla="*/ 100 h 241640"/>
                <a:gd name="connsiteX5" fmla="*/ 145368 w 981906"/>
                <a:gd name="connsiteY5" fmla="*/ 1634 h 241640"/>
                <a:gd name="connsiteX6" fmla="*/ 0 w 981906"/>
                <a:gd name="connsiteY6" fmla="*/ 238289 h 241640"/>
                <a:gd name="connsiteX7" fmla="*/ 8438 w 981906"/>
                <a:gd name="connsiteY7" fmla="*/ 238289 h 24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1906" h="241640">
                  <a:moveTo>
                    <a:pt x="8438" y="238289"/>
                  </a:moveTo>
                  <a:lnTo>
                    <a:pt x="149971" y="7771"/>
                  </a:lnTo>
                  <a:lnTo>
                    <a:pt x="956591" y="243275"/>
                  </a:lnTo>
                  <a:lnTo>
                    <a:pt x="983056" y="243275"/>
                  </a:lnTo>
                  <a:lnTo>
                    <a:pt x="149587" y="100"/>
                  </a:lnTo>
                  <a:cubicBezTo>
                    <a:pt x="148053" y="-284"/>
                    <a:pt x="146135" y="483"/>
                    <a:pt x="145368" y="1634"/>
                  </a:cubicBezTo>
                  <a:lnTo>
                    <a:pt x="0" y="238289"/>
                  </a:lnTo>
                  <a:lnTo>
                    <a:pt x="8438" y="238289"/>
                  </a:lnTo>
                  <a:close/>
                </a:path>
              </a:pathLst>
            </a:custGeom>
            <a:solidFill>
              <a:srgbClr val="C4C4C4"/>
            </a:solidFill>
            <a:ln w="383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10AA56E0-9B5C-4B18-A262-2196651BE93F}"/>
                </a:ext>
              </a:extLst>
            </p:cNvPr>
            <p:cNvSpPr/>
            <p:nvPr/>
          </p:nvSpPr>
          <p:spPr>
            <a:xfrm>
              <a:off x="9330051" y="3437671"/>
              <a:ext cx="1545735" cy="1265738"/>
            </a:xfrm>
            <a:custGeom>
              <a:avLst/>
              <a:gdLst>
                <a:gd name="connsiteX0" fmla="*/ 1542768 w 1545734"/>
                <a:gd name="connsiteY0" fmla="*/ 1267807 h 1265738"/>
                <a:gd name="connsiteX1" fmla="*/ 1541618 w 1545734"/>
                <a:gd name="connsiteY1" fmla="*/ 1267423 h 1265738"/>
                <a:gd name="connsiteX2" fmla="*/ 2403 w 1545734"/>
                <a:gd name="connsiteY2" fmla="*/ 649512 h 1265738"/>
                <a:gd name="connsiteX3" fmla="*/ 102 w 1545734"/>
                <a:gd name="connsiteY3" fmla="*/ 646828 h 1265738"/>
                <a:gd name="connsiteX4" fmla="*/ 1253 w 1545734"/>
                <a:gd name="connsiteY4" fmla="*/ 643376 h 1265738"/>
                <a:gd name="connsiteX5" fmla="*/ 780640 w 1545734"/>
                <a:gd name="connsiteY5" fmla="*/ 918 h 1265738"/>
                <a:gd name="connsiteX6" fmla="*/ 783709 w 1545734"/>
                <a:gd name="connsiteY6" fmla="*/ 150 h 1265738"/>
                <a:gd name="connsiteX7" fmla="*/ 786394 w 1545734"/>
                <a:gd name="connsiteY7" fmla="*/ 1685 h 1265738"/>
                <a:gd name="connsiteX8" fmla="*/ 1546604 w 1545734"/>
                <a:gd name="connsiteY8" fmla="*/ 1262053 h 1265738"/>
                <a:gd name="connsiteX9" fmla="*/ 1546221 w 1545734"/>
                <a:gd name="connsiteY9" fmla="*/ 1266272 h 1265738"/>
                <a:gd name="connsiteX10" fmla="*/ 1542768 w 1545734"/>
                <a:gd name="connsiteY10" fmla="*/ 1267807 h 1265738"/>
                <a:gd name="connsiteX11" fmla="*/ 10458 w 1545734"/>
                <a:gd name="connsiteY11" fmla="*/ 644910 h 1265738"/>
                <a:gd name="connsiteX12" fmla="*/ 1533947 w 1545734"/>
                <a:gd name="connsiteY12" fmla="*/ 1256684 h 1265738"/>
                <a:gd name="connsiteX13" fmla="*/ 781791 w 1545734"/>
                <a:gd name="connsiteY13" fmla="*/ 8972 h 1265738"/>
                <a:gd name="connsiteX14" fmla="*/ 10458 w 1545734"/>
                <a:gd name="connsiteY14" fmla="*/ 644910 h 1265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45734" h="1265738">
                  <a:moveTo>
                    <a:pt x="1542768" y="1267807"/>
                  </a:moveTo>
                  <a:cubicBezTo>
                    <a:pt x="1542385" y="1267807"/>
                    <a:pt x="1542001" y="1267807"/>
                    <a:pt x="1541618" y="1267423"/>
                  </a:cubicBezTo>
                  <a:lnTo>
                    <a:pt x="2403" y="649512"/>
                  </a:lnTo>
                  <a:cubicBezTo>
                    <a:pt x="1253" y="649129"/>
                    <a:pt x="486" y="647978"/>
                    <a:pt x="102" y="646828"/>
                  </a:cubicBezTo>
                  <a:cubicBezTo>
                    <a:pt x="-281" y="645677"/>
                    <a:pt x="486" y="644143"/>
                    <a:pt x="1253" y="643376"/>
                  </a:cubicBezTo>
                  <a:lnTo>
                    <a:pt x="780640" y="918"/>
                  </a:lnTo>
                  <a:cubicBezTo>
                    <a:pt x="781407" y="150"/>
                    <a:pt x="782558" y="-233"/>
                    <a:pt x="783709" y="150"/>
                  </a:cubicBezTo>
                  <a:cubicBezTo>
                    <a:pt x="784860" y="150"/>
                    <a:pt x="785627" y="918"/>
                    <a:pt x="786394" y="1685"/>
                  </a:cubicBezTo>
                  <a:lnTo>
                    <a:pt x="1546604" y="1262053"/>
                  </a:lnTo>
                  <a:cubicBezTo>
                    <a:pt x="1547372" y="1263204"/>
                    <a:pt x="1547372" y="1265122"/>
                    <a:pt x="1546221" y="1266272"/>
                  </a:cubicBezTo>
                  <a:cubicBezTo>
                    <a:pt x="1544686" y="1267423"/>
                    <a:pt x="1543536" y="1267807"/>
                    <a:pt x="1542768" y="1267807"/>
                  </a:cubicBezTo>
                  <a:close/>
                  <a:moveTo>
                    <a:pt x="10458" y="644910"/>
                  </a:moveTo>
                  <a:lnTo>
                    <a:pt x="1533947" y="1256684"/>
                  </a:lnTo>
                  <a:lnTo>
                    <a:pt x="781791" y="8972"/>
                  </a:lnTo>
                  <a:lnTo>
                    <a:pt x="10458" y="644910"/>
                  </a:lnTo>
                  <a:close/>
                </a:path>
              </a:pathLst>
            </a:custGeom>
            <a:solidFill>
              <a:srgbClr val="C4C4C4"/>
            </a:solidFill>
            <a:ln w="383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9354E04-7495-4AF1-B94D-98C7555AF3CE}"/>
                </a:ext>
              </a:extLst>
            </p:cNvPr>
            <p:cNvSpPr/>
            <p:nvPr/>
          </p:nvSpPr>
          <p:spPr>
            <a:xfrm>
              <a:off x="10108999" y="3151784"/>
              <a:ext cx="767114" cy="1553406"/>
            </a:xfrm>
            <a:custGeom>
              <a:avLst/>
              <a:gdLst>
                <a:gd name="connsiteX0" fmla="*/ 763821 w 767114"/>
                <a:gd name="connsiteY0" fmla="*/ 1553694 h 1553406"/>
                <a:gd name="connsiteX1" fmla="*/ 760753 w 767114"/>
                <a:gd name="connsiteY1" fmla="*/ 1551776 h 1553406"/>
                <a:gd name="connsiteX2" fmla="*/ 542 w 767114"/>
                <a:gd name="connsiteY2" fmla="*/ 291408 h 1553406"/>
                <a:gd name="connsiteX3" fmla="*/ 159 w 767114"/>
                <a:gd name="connsiteY3" fmla="*/ 288339 h 1553406"/>
                <a:gd name="connsiteX4" fmla="*/ 2077 w 767114"/>
                <a:gd name="connsiteY4" fmla="*/ 286038 h 1553406"/>
                <a:gd name="connsiteX5" fmla="*/ 640699 w 767114"/>
                <a:gd name="connsiteY5" fmla="*/ 288 h 1553406"/>
                <a:gd name="connsiteX6" fmla="*/ 644151 w 767114"/>
                <a:gd name="connsiteY6" fmla="*/ 288 h 1553406"/>
                <a:gd name="connsiteX7" fmla="*/ 646069 w 767114"/>
                <a:gd name="connsiteY7" fmla="*/ 2973 h 1553406"/>
                <a:gd name="connsiteX8" fmla="*/ 767656 w 767114"/>
                <a:gd name="connsiteY8" fmla="*/ 1549091 h 1553406"/>
                <a:gd name="connsiteX9" fmla="*/ 764971 w 767114"/>
                <a:gd name="connsiteY9" fmla="*/ 1552927 h 1553406"/>
                <a:gd name="connsiteX10" fmla="*/ 763821 w 767114"/>
                <a:gd name="connsiteY10" fmla="*/ 1553694 h 1553406"/>
                <a:gd name="connsiteX11" fmla="*/ 8981 w 767114"/>
                <a:gd name="connsiteY11" fmla="*/ 291024 h 1553406"/>
                <a:gd name="connsiteX12" fmla="*/ 758835 w 767114"/>
                <a:gd name="connsiteY12" fmla="*/ 1534900 h 1553406"/>
                <a:gd name="connsiteX13" fmla="*/ 639165 w 767114"/>
                <a:gd name="connsiteY13" fmla="*/ 9493 h 1553406"/>
                <a:gd name="connsiteX14" fmla="*/ 8981 w 767114"/>
                <a:gd name="connsiteY14" fmla="*/ 291024 h 155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7114" h="1553406">
                  <a:moveTo>
                    <a:pt x="763821" y="1553694"/>
                  </a:moveTo>
                  <a:cubicBezTo>
                    <a:pt x="762671" y="1553694"/>
                    <a:pt x="761520" y="1552927"/>
                    <a:pt x="760753" y="1551776"/>
                  </a:cubicBezTo>
                  <a:lnTo>
                    <a:pt x="542" y="291408"/>
                  </a:lnTo>
                  <a:cubicBezTo>
                    <a:pt x="159" y="290640"/>
                    <a:pt x="-225" y="289490"/>
                    <a:pt x="159" y="288339"/>
                  </a:cubicBezTo>
                  <a:cubicBezTo>
                    <a:pt x="542" y="287188"/>
                    <a:pt x="1310" y="286421"/>
                    <a:pt x="2077" y="286038"/>
                  </a:cubicBezTo>
                  <a:lnTo>
                    <a:pt x="640699" y="288"/>
                  </a:lnTo>
                  <a:cubicBezTo>
                    <a:pt x="641850" y="-96"/>
                    <a:pt x="643000" y="-96"/>
                    <a:pt x="644151" y="288"/>
                  </a:cubicBezTo>
                  <a:cubicBezTo>
                    <a:pt x="645302" y="1055"/>
                    <a:pt x="645686" y="1822"/>
                    <a:pt x="646069" y="2973"/>
                  </a:cubicBezTo>
                  <a:lnTo>
                    <a:pt x="767656" y="1549091"/>
                  </a:lnTo>
                  <a:cubicBezTo>
                    <a:pt x="767656" y="1550625"/>
                    <a:pt x="766889" y="1552160"/>
                    <a:pt x="764971" y="1552927"/>
                  </a:cubicBezTo>
                  <a:cubicBezTo>
                    <a:pt x="764588" y="1553694"/>
                    <a:pt x="764205" y="1553694"/>
                    <a:pt x="763821" y="1553694"/>
                  </a:cubicBezTo>
                  <a:close/>
                  <a:moveTo>
                    <a:pt x="8981" y="291024"/>
                  </a:moveTo>
                  <a:lnTo>
                    <a:pt x="758835" y="1534900"/>
                  </a:lnTo>
                  <a:lnTo>
                    <a:pt x="639165" y="9493"/>
                  </a:lnTo>
                  <a:lnTo>
                    <a:pt x="8981" y="291024"/>
                  </a:lnTo>
                  <a:close/>
                </a:path>
              </a:pathLst>
            </a:custGeom>
            <a:solidFill>
              <a:srgbClr val="C4C4C4"/>
            </a:solidFill>
            <a:ln w="383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0D4C254-E58C-4295-8A96-F09CA2B30E84}"/>
                </a:ext>
              </a:extLst>
            </p:cNvPr>
            <p:cNvSpPr/>
            <p:nvPr/>
          </p:nvSpPr>
          <p:spPr>
            <a:xfrm>
              <a:off x="10747780" y="3147469"/>
              <a:ext cx="536980" cy="1557242"/>
            </a:xfrm>
            <a:custGeom>
              <a:avLst/>
              <a:gdLst>
                <a:gd name="connsiteX0" fmla="*/ 125039 w 536979"/>
                <a:gd name="connsiteY0" fmla="*/ 1558009 h 1557241"/>
                <a:gd name="connsiteX1" fmla="*/ 125039 w 536979"/>
                <a:gd name="connsiteY1" fmla="*/ 1558009 h 1557241"/>
                <a:gd name="connsiteX2" fmla="*/ 121587 w 536979"/>
                <a:gd name="connsiteY2" fmla="*/ 1554557 h 1557241"/>
                <a:gd name="connsiteX3" fmla="*/ 0 w 536979"/>
                <a:gd name="connsiteY3" fmla="*/ 8438 h 1557241"/>
                <a:gd name="connsiteX4" fmla="*/ 767 w 536979"/>
                <a:gd name="connsiteY4" fmla="*/ 5753 h 1557241"/>
                <a:gd name="connsiteX5" fmla="*/ 3452 w 536979"/>
                <a:gd name="connsiteY5" fmla="*/ 4603 h 1557241"/>
                <a:gd name="connsiteX6" fmla="*/ 535062 w 536979"/>
                <a:gd name="connsiteY6" fmla="*/ 0 h 1557241"/>
                <a:gd name="connsiteX7" fmla="*/ 538131 w 536979"/>
                <a:gd name="connsiteY7" fmla="*/ 1534 h 1557241"/>
                <a:gd name="connsiteX8" fmla="*/ 538898 w 536979"/>
                <a:gd name="connsiteY8" fmla="*/ 4603 h 1557241"/>
                <a:gd name="connsiteX9" fmla="*/ 128492 w 536979"/>
                <a:gd name="connsiteY9" fmla="*/ 1554940 h 1557241"/>
                <a:gd name="connsiteX10" fmla="*/ 125039 w 536979"/>
                <a:gd name="connsiteY10" fmla="*/ 1558009 h 1557241"/>
                <a:gd name="connsiteX11" fmla="*/ 7287 w 536979"/>
                <a:gd name="connsiteY11" fmla="*/ 11890 h 1557241"/>
                <a:gd name="connsiteX12" fmla="*/ 126574 w 536979"/>
                <a:gd name="connsiteY12" fmla="*/ 1532694 h 1557241"/>
                <a:gd name="connsiteX13" fmla="*/ 530076 w 536979"/>
                <a:gd name="connsiteY13" fmla="*/ 7671 h 1557241"/>
                <a:gd name="connsiteX14" fmla="*/ 7287 w 536979"/>
                <a:gd name="connsiteY14" fmla="*/ 11890 h 155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6979" h="1557241">
                  <a:moveTo>
                    <a:pt x="125039" y="1558009"/>
                  </a:moveTo>
                  <a:cubicBezTo>
                    <a:pt x="124656" y="1558009"/>
                    <a:pt x="124656" y="1558009"/>
                    <a:pt x="125039" y="1558009"/>
                  </a:cubicBezTo>
                  <a:cubicBezTo>
                    <a:pt x="123121" y="1558009"/>
                    <a:pt x="121587" y="1556475"/>
                    <a:pt x="121587" y="1554557"/>
                  </a:cubicBezTo>
                  <a:lnTo>
                    <a:pt x="0" y="8438"/>
                  </a:lnTo>
                  <a:cubicBezTo>
                    <a:pt x="0" y="7288"/>
                    <a:pt x="383" y="6521"/>
                    <a:pt x="767" y="5753"/>
                  </a:cubicBezTo>
                  <a:cubicBezTo>
                    <a:pt x="1534" y="4986"/>
                    <a:pt x="2301" y="4603"/>
                    <a:pt x="3452" y="4603"/>
                  </a:cubicBezTo>
                  <a:lnTo>
                    <a:pt x="535062" y="0"/>
                  </a:lnTo>
                  <a:cubicBezTo>
                    <a:pt x="535829" y="0"/>
                    <a:pt x="537363" y="384"/>
                    <a:pt x="538131" y="1534"/>
                  </a:cubicBezTo>
                  <a:cubicBezTo>
                    <a:pt x="538898" y="2301"/>
                    <a:pt x="538898" y="3452"/>
                    <a:pt x="538898" y="4603"/>
                  </a:cubicBezTo>
                  <a:lnTo>
                    <a:pt x="128492" y="1554940"/>
                  </a:lnTo>
                  <a:cubicBezTo>
                    <a:pt x="128108" y="1556858"/>
                    <a:pt x="126574" y="1558009"/>
                    <a:pt x="125039" y="1558009"/>
                  </a:cubicBezTo>
                  <a:close/>
                  <a:moveTo>
                    <a:pt x="7287" y="11890"/>
                  </a:moveTo>
                  <a:lnTo>
                    <a:pt x="126574" y="1532694"/>
                  </a:lnTo>
                  <a:lnTo>
                    <a:pt x="530076" y="7671"/>
                  </a:lnTo>
                  <a:lnTo>
                    <a:pt x="7287" y="11890"/>
                  </a:lnTo>
                  <a:close/>
                </a:path>
              </a:pathLst>
            </a:custGeom>
            <a:solidFill>
              <a:srgbClr val="C4C4C4"/>
            </a:solidFill>
            <a:ln w="383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6AF3EB7F-E19D-487B-991D-05E8E1407698}"/>
                </a:ext>
              </a:extLst>
            </p:cNvPr>
            <p:cNvSpPr/>
            <p:nvPr/>
          </p:nvSpPr>
          <p:spPr>
            <a:xfrm>
              <a:off x="10868840" y="4562795"/>
              <a:ext cx="1265738" cy="506295"/>
            </a:xfrm>
            <a:custGeom>
              <a:avLst/>
              <a:gdLst>
                <a:gd name="connsiteX0" fmla="*/ 1265499 w 1265738"/>
                <a:gd name="connsiteY0" fmla="*/ 201751 h 506295"/>
                <a:gd name="connsiteX1" fmla="*/ 481508 w 1265738"/>
                <a:gd name="connsiteY1" fmla="*/ 501693 h 506295"/>
                <a:gd name="connsiteX2" fmla="*/ 13185 w 1265738"/>
                <a:gd name="connsiteY2" fmla="*/ 141533 h 506295"/>
                <a:gd name="connsiteX3" fmla="*/ 1266266 w 1265738"/>
                <a:gd name="connsiteY3" fmla="*/ 7288 h 506295"/>
                <a:gd name="connsiteX4" fmla="*/ 1266266 w 1265738"/>
                <a:gd name="connsiteY4" fmla="*/ 0 h 506295"/>
                <a:gd name="connsiteX5" fmla="*/ 3212 w 1265738"/>
                <a:gd name="connsiteY5" fmla="*/ 135396 h 506295"/>
                <a:gd name="connsiteX6" fmla="*/ 144 w 1265738"/>
                <a:gd name="connsiteY6" fmla="*/ 138081 h 506295"/>
                <a:gd name="connsiteX7" fmla="*/ 1294 w 1265738"/>
                <a:gd name="connsiteY7" fmla="*/ 141916 h 506295"/>
                <a:gd name="connsiteX8" fmla="*/ 478440 w 1265738"/>
                <a:gd name="connsiteY8" fmla="*/ 508980 h 506295"/>
                <a:gd name="connsiteX9" fmla="*/ 480741 w 1265738"/>
                <a:gd name="connsiteY9" fmla="*/ 509747 h 506295"/>
                <a:gd name="connsiteX10" fmla="*/ 481892 w 1265738"/>
                <a:gd name="connsiteY10" fmla="*/ 509364 h 506295"/>
                <a:gd name="connsiteX11" fmla="*/ 1265115 w 1265738"/>
                <a:gd name="connsiteY11" fmla="*/ 209422 h 506295"/>
                <a:gd name="connsiteX12" fmla="*/ 1265499 w 1265738"/>
                <a:gd name="connsiteY12" fmla="*/ 201751 h 50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5738" h="506295">
                  <a:moveTo>
                    <a:pt x="1265499" y="201751"/>
                  </a:moveTo>
                  <a:lnTo>
                    <a:pt x="481508" y="501693"/>
                  </a:lnTo>
                  <a:lnTo>
                    <a:pt x="13185" y="141533"/>
                  </a:lnTo>
                  <a:lnTo>
                    <a:pt x="1266266" y="7288"/>
                  </a:lnTo>
                  <a:lnTo>
                    <a:pt x="1266266" y="0"/>
                  </a:lnTo>
                  <a:lnTo>
                    <a:pt x="3212" y="135396"/>
                  </a:lnTo>
                  <a:cubicBezTo>
                    <a:pt x="1678" y="135396"/>
                    <a:pt x="528" y="136546"/>
                    <a:pt x="144" y="138081"/>
                  </a:cubicBezTo>
                  <a:cubicBezTo>
                    <a:pt x="-239" y="139615"/>
                    <a:pt x="144" y="141149"/>
                    <a:pt x="1294" y="141916"/>
                  </a:cubicBezTo>
                  <a:lnTo>
                    <a:pt x="478440" y="508980"/>
                  </a:lnTo>
                  <a:cubicBezTo>
                    <a:pt x="479207" y="509364"/>
                    <a:pt x="479974" y="509747"/>
                    <a:pt x="480741" y="509747"/>
                  </a:cubicBezTo>
                  <a:cubicBezTo>
                    <a:pt x="481125" y="509747"/>
                    <a:pt x="481508" y="509747"/>
                    <a:pt x="481892" y="509364"/>
                  </a:cubicBezTo>
                  <a:lnTo>
                    <a:pt x="1265115" y="209422"/>
                  </a:lnTo>
                  <a:lnTo>
                    <a:pt x="1265499" y="201751"/>
                  </a:lnTo>
                  <a:close/>
                </a:path>
              </a:pathLst>
            </a:custGeom>
            <a:solidFill>
              <a:srgbClr val="C4C4C4"/>
            </a:solidFill>
            <a:ln w="383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FD3A5E1-57B0-4D24-B244-194A737EB3D8}"/>
                </a:ext>
              </a:extLst>
            </p:cNvPr>
            <p:cNvSpPr/>
            <p:nvPr/>
          </p:nvSpPr>
          <p:spPr>
            <a:xfrm>
              <a:off x="10747550" y="2645931"/>
              <a:ext cx="536980" cy="510131"/>
            </a:xfrm>
            <a:custGeom>
              <a:avLst/>
              <a:gdLst>
                <a:gd name="connsiteX0" fmla="*/ 3681 w 536979"/>
                <a:gd name="connsiteY0" fmla="*/ 513429 h 510130"/>
                <a:gd name="connsiteX1" fmla="*/ 230 w 536979"/>
                <a:gd name="connsiteY1" fmla="*/ 511127 h 510130"/>
                <a:gd name="connsiteX2" fmla="*/ 997 w 536979"/>
                <a:gd name="connsiteY2" fmla="*/ 507292 h 510130"/>
                <a:gd name="connsiteX3" fmla="*/ 530689 w 536979"/>
                <a:gd name="connsiteY3" fmla="*/ 996 h 510130"/>
                <a:gd name="connsiteX4" fmla="*/ 534525 w 536979"/>
                <a:gd name="connsiteY4" fmla="*/ 230 h 510130"/>
                <a:gd name="connsiteX5" fmla="*/ 536826 w 536979"/>
                <a:gd name="connsiteY5" fmla="*/ 3681 h 510130"/>
                <a:gd name="connsiteX6" fmla="*/ 539127 w 536979"/>
                <a:gd name="connsiteY6" fmla="*/ 505758 h 510130"/>
                <a:gd name="connsiteX7" fmla="*/ 535675 w 536979"/>
                <a:gd name="connsiteY7" fmla="*/ 509593 h 510130"/>
                <a:gd name="connsiteX8" fmla="*/ 3681 w 536979"/>
                <a:gd name="connsiteY8" fmla="*/ 513429 h 510130"/>
                <a:gd name="connsiteX9" fmla="*/ 3681 w 536979"/>
                <a:gd name="connsiteY9" fmla="*/ 513429 h 510130"/>
                <a:gd name="connsiteX10" fmla="*/ 529538 w 536979"/>
                <a:gd name="connsiteY10" fmla="*/ 11736 h 510130"/>
                <a:gd name="connsiteX11" fmla="*/ 12887 w 536979"/>
                <a:gd name="connsiteY11" fmla="*/ 505758 h 510130"/>
                <a:gd name="connsiteX12" fmla="*/ 531839 w 536979"/>
                <a:gd name="connsiteY12" fmla="*/ 501538 h 510130"/>
                <a:gd name="connsiteX13" fmla="*/ 529538 w 536979"/>
                <a:gd name="connsiteY13" fmla="*/ 11736 h 510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6979" h="510130">
                  <a:moveTo>
                    <a:pt x="3681" y="513429"/>
                  </a:moveTo>
                  <a:cubicBezTo>
                    <a:pt x="2147" y="513429"/>
                    <a:pt x="997" y="512662"/>
                    <a:pt x="230" y="511127"/>
                  </a:cubicBezTo>
                  <a:cubicBezTo>
                    <a:pt x="-154" y="509593"/>
                    <a:pt x="-154" y="508059"/>
                    <a:pt x="997" y="507292"/>
                  </a:cubicBezTo>
                  <a:lnTo>
                    <a:pt x="530689" y="996"/>
                  </a:lnTo>
                  <a:cubicBezTo>
                    <a:pt x="531839" y="-154"/>
                    <a:pt x="533374" y="-154"/>
                    <a:pt x="534525" y="230"/>
                  </a:cubicBezTo>
                  <a:cubicBezTo>
                    <a:pt x="535675" y="613"/>
                    <a:pt x="536826" y="2147"/>
                    <a:pt x="536826" y="3681"/>
                  </a:cubicBezTo>
                  <a:lnTo>
                    <a:pt x="539127" y="505758"/>
                  </a:lnTo>
                  <a:cubicBezTo>
                    <a:pt x="539127" y="507675"/>
                    <a:pt x="537593" y="509210"/>
                    <a:pt x="535675" y="509593"/>
                  </a:cubicBezTo>
                  <a:lnTo>
                    <a:pt x="3681" y="513429"/>
                  </a:lnTo>
                  <a:cubicBezTo>
                    <a:pt x="3681" y="513429"/>
                    <a:pt x="3681" y="513429"/>
                    <a:pt x="3681" y="513429"/>
                  </a:cubicBezTo>
                  <a:close/>
                  <a:moveTo>
                    <a:pt x="529538" y="11736"/>
                  </a:moveTo>
                  <a:lnTo>
                    <a:pt x="12887" y="505758"/>
                  </a:lnTo>
                  <a:lnTo>
                    <a:pt x="531839" y="501538"/>
                  </a:lnTo>
                  <a:lnTo>
                    <a:pt x="529538" y="11736"/>
                  </a:lnTo>
                  <a:close/>
                </a:path>
              </a:pathLst>
            </a:custGeom>
            <a:solidFill>
              <a:srgbClr val="C4C4C4"/>
            </a:solidFill>
            <a:ln w="383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72B79579-9A9D-4450-9519-9A8575AAA2ED}"/>
                </a:ext>
              </a:extLst>
            </p:cNvPr>
            <p:cNvSpPr/>
            <p:nvPr/>
          </p:nvSpPr>
          <p:spPr>
            <a:xfrm>
              <a:off x="11274787" y="323797"/>
              <a:ext cx="874510" cy="2328191"/>
            </a:xfrm>
            <a:custGeom>
              <a:avLst/>
              <a:gdLst>
                <a:gd name="connsiteX0" fmla="*/ 872592 w 874510"/>
                <a:gd name="connsiteY0" fmla="*/ 1901985 h 2328191"/>
                <a:gd name="connsiteX1" fmla="*/ 9589 w 874510"/>
                <a:gd name="connsiteY1" fmla="*/ 2319678 h 2328191"/>
                <a:gd name="connsiteX2" fmla="*/ 6904 w 874510"/>
                <a:gd name="connsiteY2" fmla="*/ 14500 h 2328191"/>
                <a:gd name="connsiteX3" fmla="*/ 876045 w 874510"/>
                <a:gd name="connsiteY3" fmla="*/ 1153665 h 2328191"/>
                <a:gd name="connsiteX4" fmla="*/ 876045 w 874510"/>
                <a:gd name="connsiteY4" fmla="*/ 1141775 h 2328191"/>
                <a:gd name="connsiteX5" fmla="*/ 6520 w 874510"/>
                <a:gd name="connsiteY5" fmla="*/ 1459 h 2328191"/>
                <a:gd name="connsiteX6" fmla="*/ 2302 w 874510"/>
                <a:gd name="connsiteY6" fmla="*/ 309 h 2328191"/>
                <a:gd name="connsiteX7" fmla="*/ 0 w 874510"/>
                <a:gd name="connsiteY7" fmla="*/ 3761 h 2328191"/>
                <a:gd name="connsiteX8" fmla="*/ 2685 w 874510"/>
                <a:gd name="connsiteY8" fmla="*/ 2325432 h 2328191"/>
                <a:gd name="connsiteX9" fmla="*/ 4220 w 874510"/>
                <a:gd name="connsiteY9" fmla="*/ 2328500 h 2328191"/>
                <a:gd name="connsiteX10" fmla="*/ 6137 w 874510"/>
                <a:gd name="connsiteY10" fmla="*/ 2328884 h 2328191"/>
                <a:gd name="connsiteX11" fmla="*/ 7671 w 874510"/>
                <a:gd name="connsiteY11" fmla="*/ 2328500 h 2328191"/>
                <a:gd name="connsiteX12" fmla="*/ 872592 w 874510"/>
                <a:gd name="connsiteY12" fmla="*/ 1910039 h 2328191"/>
                <a:gd name="connsiteX13" fmla="*/ 872592 w 874510"/>
                <a:gd name="connsiteY13" fmla="*/ 1901985 h 232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4510" h="2328191">
                  <a:moveTo>
                    <a:pt x="872592" y="1901985"/>
                  </a:moveTo>
                  <a:lnTo>
                    <a:pt x="9589" y="2319678"/>
                  </a:lnTo>
                  <a:lnTo>
                    <a:pt x="6904" y="14500"/>
                  </a:lnTo>
                  <a:lnTo>
                    <a:pt x="876045" y="1153665"/>
                  </a:lnTo>
                  <a:lnTo>
                    <a:pt x="876045" y="1141775"/>
                  </a:lnTo>
                  <a:lnTo>
                    <a:pt x="6520" y="1459"/>
                  </a:lnTo>
                  <a:cubicBezTo>
                    <a:pt x="5753" y="309"/>
                    <a:pt x="3836" y="-458"/>
                    <a:pt x="2302" y="309"/>
                  </a:cubicBezTo>
                  <a:cubicBezTo>
                    <a:pt x="767" y="692"/>
                    <a:pt x="0" y="2227"/>
                    <a:pt x="0" y="3761"/>
                  </a:cubicBezTo>
                  <a:lnTo>
                    <a:pt x="2685" y="2325432"/>
                  </a:lnTo>
                  <a:cubicBezTo>
                    <a:pt x="2685" y="2326582"/>
                    <a:pt x="3453" y="2327733"/>
                    <a:pt x="4220" y="2328500"/>
                  </a:cubicBezTo>
                  <a:cubicBezTo>
                    <a:pt x="4986" y="2328884"/>
                    <a:pt x="5370" y="2328884"/>
                    <a:pt x="6137" y="2328884"/>
                  </a:cubicBezTo>
                  <a:cubicBezTo>
                    <a:pt x="6520" y="2328884"/>
                    <a:pt x="7288" y="2328884"/>
                    <a:pt x="7671" y="2328500"/>
                  </a:cubicBezTo>
                  <a:lnTo>
                    <a:pt x="872592" y="1910039"/>
                  </a:lnTo>
                  <a:lnTo>
                    <a:pt x="872592" y="1901985"/>
                  </a:lnTo>
                  <a:close/>
                </a:path>
              </a:pathLst>
            </a:custGeom>
            <a:solidFill>
              <a:srgbClr val="C4C4C4"/>
            </a:solidFill>
            <a:ln w="383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A2FADB26-0C0A-4EE4-8F9D-C7C80C6F24C9}"/>
                </a:ext>
              </a:extLst>
            </p:cNvPr>
            <p:cNvSpPr/>
            <p:nvPr/>
          </p:nvSpPr>
          <p:spPr>
            <a:xfrm>
              <a:off x="11276705" y="2645626"/>
              <a:ext cx="705745" cy="506295"/>
            </a:xfrm>
            <a:custGeom>
              <a:avLst/>
              <a:gdLst>
                <a:gd name="connsiteX0" fmla="*/ 6137 w 705744"/>
                <a:gd name="connsiteY0" fmla="*/ 509131 h 506295"/>
                <a:gd name="connsiteX1" fmla="*/ 4220 w 705744"/>
                <a:gd name="connsiteY1" fmla="*/ 508747 h 506295"/>
                <a:gd name="connsiteX2" fmla="*/ 2302 w 705744"/>
                <a:gd name="connsiteY2" fmla="*/ 505679 h 506295"/>
                <a:gd name="connsiteX3" fmla="*/ 0 w 705744"/>
                <a:gd name="connsiteY3" fmla="*/ 3603 h 506295"/>
                <a:gd name="connsiteX4" fmla="*/ 1151 w 705744"/>
                <a:gd name="connsiteY4" fmla="*/ 918 h 506295"/>
                <a:gd name="connsiteX5" fmla="*/ 3836 w 705744"/>
                <a:gd name="connsiteY5" fmla="*/ 150 h 506295"/>
                <a:gd name="connsiteX6" fmla="*/ 702676 w 705744"/>
                <a:gd name="connsiteY6" fmla="*/ 79547 h 506295"/>
                <a:gd name="connsiteX7" fmla="*/ 705745 w 705744"/>
                <a:gd name="connsiteY7" fmla="*/ 82232 h 506295"/>
                <a:gd name="connsiteX8" fmla="*/ 704211 w 705744"/>
                <a:gd name="connsiteY8" fmla="*/ 86067 h 506295"/>
                <a:gd name="connsiteX9" fmla="*/ 7288 w 705744"/>
                <a:gd name="connsiteY9" fmla="*/ 508747 h 506295"/>
                <a:gd name="connsiteX10" fmla="*/ 6137 w 705744"/>
                <a:gd name="connsiteY10" fmla="*/ 509131 h 506295"/>
                <a:gd name="connsiteX11" fmla="*/ 7671 w 705744"/>
                <a:gd name="connsiteY11" fmla="*/ 7822 h 506295"/>
                <a:gd name="connsiteX12" fmla="*/ 9973 w 705744"/>
                <a:gd name="connsiteY12" fmla="*/ 499158 h 506295"/>
                <a:gd name="connsiteX13" fmla="*/ 692321 w 705744"/>
                <a:gd name="connsiteY13" fmla="*/ 85684 h 506295"/>
                <a:gd name="connsiteX14" fmla="*/ 7671 w 705744"/>
                <a:gd name="connsiteY14" fmla="*/ 7822 h 50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05744" h="506295">
                  <a:moveTo>
                    <a:pt x="6137" y="509131"/>
                  </a:moveTo>
                  <a:cubicBezTo>
                    <a:pt x="5370" y="509131"/>
                    <a:pt x="4986" y="509131"/>
                    <a:pt x="4220" y="508747"/>
                  </a:cubicBezTo>
                  <a:cubicBezTo>
                    <a:pt x="3069" y="507980"/>
                    <a:pt x="2302" y="506829"/>
                    <a:pt x="2302" y="505679"/>
                  </a:cubicBezTo>
                  <a:lnTo>
                    <a:pt x="0" y="3603"/>
                  </a:lnTo>
                  <a:cubicBezTo>
                    <a:pt x="0" y="2452"/>
                    <a:pt x="384" y="1685"/>
                    <a:pt x="1151" y="918"/>
                  </a:cubicBezTo>
                  <a:cubicBezTo>
                    <a:pt x="1918" y="150"/>
                    <a:pt x="3069" y="-233"/>
                    <a:pt x="3836" y="150"/>
                  </a:cubicBezTo>
                  <a:lnTo>
                    <a:pt x="702676" y="79547"/>
                  </a:lnTo>
                  <a:cubicBezTo>
                    <a:pt x="704211" y="79547"/>
                    <a:pt x="705362" y="80697"/>
                    <a:pt x="705745" y="82232"/>
                  </a:cubicBezTo>
                  <a:cubicBezTo>
                    <a:pt x="706129" y="83766"/>
                    <a:pt x="705362" y="85300"/>
                    <a:pt x="704211" y="86067"/>
                  </a:cubicBezTo>
                  <a:lnTo>
                    <a:pt x="7288" y="508747"/>
                  </a:lnTo>
                  <a:cubicBezTo>
                    <a:pt x="7671" y="509131"/>
                    <a:pt x="6904" y="509131"/>
                    <a:pt x="6137" y="509131"/>
                  </a:cubicBezTo>
                  <a:close/>
                  <a:moveTo>
                    <a:pt x="7671" y="7822"/>
                  </a:moveTo>
                  <a:lnTo>
                    <a:pt x="9973" y="499158"/>
                  </a:lnTo>
                  <a:lnTo>
                    <a:pt x="692321" y="85684"/>
                  </a:lnTo>
                  <a:lnTo>
                    <a:pt x="7671" y="7822"/>
                  </a:lnTo>
                  <a:close/>
                </a:path>
              </a:pathLst>
            </a:custGeom>
            <a:solidFill>
              <a:srgbClr val="C4C4C4"/>
            </a:solidFill>
            <a:ln w="383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46B1A79-BA46-4A9E-BE55-4733C69857B1}"/>
                </a:ext>
              </a:extLst>
            </p:cNvPr>
            <p:cNvSpPr/>
            <p:nvPr/>
          </p:nvSpPr>
          <p:spPr>
            <a:xfrm>
              <a:off x="11276991" y="2225781"/>
              <a:ext cx="866839" cy="506295"/>
            </a:xfrm>
            <a:custGeom>
              <a:avLst/>
              <a:gdLst>
                <a:gd name="connsiteX0" fmla="*/ 868855 w 866838"/>
                <a:gd name="connsiteY0" fmla="*/ 299942 h 506295"/>
                <a:gd name="connsiteX1" fmla="*/ 701240 w 866838"/>
                <a:gd name="connsiteY1" fmla="*/ 499008 h 506295"/>
                <a:gd name="connsiteX2" fmla="*/ 16591 w 866838"/>
                <a:gd name="connsiteY2" fmla="*/ 421146 h 506295"/>
                <a:gd name="connsiteX3" fmla="*/ 870006 w 866838"/>
                <a:gd name="connsiteY3" fmla="*/ 8055 h 506295"/>
                <a:gd name="connsiteX4" fmla="*/ 870006 w 866838"/>
                <a:gd name="connsiteY4" fmla="*/ 0 h 506295"/>
                <a:gd name="connsiteX5" fmla="*/ 2016 w 866838"/>
                <a:gd name="connsiteY5" fmla="*/ 419995 h 506295"/>
                <a:gd name="connsiteX6" fmla="*/ 98 w 866838"/>
                <a:gd name="connsiteY6" fmla="*/ 423831 h 506295"/>
                <a:gd name="connsiteX7" fmla="*/ 3167 w 866838"/>
                <a:gd name="connsiteY7" fmla="*/ 426899 h 506295"/>
                <a:gd name="connsiteX8" fmla="*/ 702007 w 866838"/>
                <a:gd name="connsiteY8" fmla="*/ 506295 h 506295"/>
                <a:gd name="connsiteX9" fmla="*/ 702390 w 866838"/>
                <a:gd name="connsiteY9" fmla="*/ 506295 h 506295"/>
                <a:gd name="connsiteX10" fmla="*/ 705076 w 866838"/>
                <a:gd name="connsiteY10" fmla="*/ 505145 h 506295"/>
                <a:gd name="connsiteX11" fmla="*/ 868088 w 866838"/>
                <a:gd name="connsiteY11" fmla="*/ 311448 h 506295"/>
                <a:gd name="connsiteX12" fmla="*/ 868855 w 866838"/>
                <a:gd name="connsiteY12" fmla="*/ 299942 h 50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6838" h="506295">
                  <a:moveTo>
                    <a:pt x="868855" y="299942"/>
                  </a:moveTo>
                  <a:lnTo>
                    <a:pt x="701240" y="499008"/>
                  </a:lnTo>
                  <a:lnTo>
                    <a:pt x="16591" y="421146"/>
                  </a:lnTo>
                  <a:lnTo>
                    <a:pt x="870006" y="8055"/>
                  </a:lnTo>
                  <a:lnTo>
                    <a:pt x="870006" y="0"/>
                  </a:lnTo>
                  <a:lnTo>
                    <a:pt x="2016" y="419995"/>
                  </a:lnTo>
                  <a:cubicBezTo>
                    <a:pt x="481" y="420762"/>
                    <a:pt x="-286" y="422296"/>
                    <a:pt x="98" y="423831"/>
                  </a:cubicBezTo>
                  <a:cubicBezTo>
                    <a:pt x="481" y="425365"/>
                    <a:pt x="1632" y="426515"/>
                    <a:pt x="3167" y="426899"/>
                  </a:cubicBezTo>
                  <a:lnTo>
                    <a:pt x="702007" y="506295"/>
                  </a:lnTo>
                  <a:cubicBezTo>
                    <a:pt x="702007" y="506295"/>
                    <a:pt x="702390" y="506295"/>
                    <a:pt x="702390" y="506295"/>
                  </a:cubicBezTo>
                  <a:cubicBezTo>
                    <a:pt x="703541" y="506295"/>
                    <a:pt x="704308" y="505912"/>
                    <a:pt x="705076" y="505145"/>
                  </a:cubicBezTo>
                  <a:lnTo>
                    <a:pt x="868088" y="311448"/>
                  </a:lnTo>
                  <a:lnTo>
                    <a:pt x="868855" y="299942"/>
                  </a:lnTo>
                  <a:close/>
                </a:path>
              </a:pathLst>
            </a:custGeom>
            <a:solidFill>
              <a:srgbClr val="C4C4C4"/>
            </a:solidFill>
            <a:ln w="383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871364D-CD93-4113-B277-39BFA8B99F5B}"/>
                </a:ext>
              </a:extLst>
            </p:cNvPr>
            <p:cNvSpPr/>
            <p:nvPr/>
          </p:nvSpPr>
          <p:spPr>
            <a:xfrm>
              <a:off x="11975779" y="2525723"/>
              <a:ext cx="168765" cy="287668"/>
            </a:xfrm>
            <a:custGeom>
              <a:avLst/>
              <a:gdLst>
                <a:gd name="connsiteX0" fmla="*/ 168532 w 168765"/>
                <a:gd name="connsiteY0" fmla="*/ 280764 h 287667"/>
                <a:gd name="connsiteX1" fmla="*/ 9740 w 168765"/>
                <a:gd name="connsiteY1" fmla="*/ 201751 h 287667"/>
                <a:gd name="connsiteX2" fmla="*/ 169683 w 168765"/>
                <a:gd name="connsiteY2" fmla="*/ 11507 h 287667"/>
                <a:gd name="connsiteX3" fmla="*/ 169683 w 168765"/>
                <a:gd name="connsiteY3" fmla="*/ 0 h 287667"/>
                <a:gd name="connsiteX4" fmla="*/ 918 w 168765"/>
                <a:gd name="connsiteY4" fmla="*/ 200600 h 287667"/>
                <a:gd name="connsiteX5" fmla="*/ 151 w 168765"/>
                <a:gd name="connsiteY5" fmla="*/ 203669 h 287667"/>
                <a:gd name="connsiteX6" fmla="*/ 2068 w 168765"/>
                <a:gd name="connsiteY6" fmla="*/ 206354 h 287667"/>
                <a:gd name="connsiteX7" fmla="*/ 168149 w 168765"/>
                <a:gd name="connsiteY7" fmla="*/ 288818 h 287667"/>
                <a:gd name="connsiteX8" fmla="*/ 168532 w 168765"/>
                <a:gd name="connsiteY8" fmla="*/ 280764 h 287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65" h="287667">
                  <a:moveTo>
                    <a:pt x="168532" y="280764"/>
                  </a:moveTo>
                  <a:lnTo>
                    <a:pt x="9740" y="201751"/>
                  </a:lnTo>
                  <a:lnTo>
                    <a:pt x="169683" y="11507"/>
                  </a:lnTo>
                  <a:lnTo>
                    <a:pt x="169683" y="0"/>
                  </a:lnTo>
                  <a:lnTo>
                    <a:pt x="918" y="200600"/>
                  </a:lnTo>
                  <a:cubicBezTo>
                    <a:pt x="151" y="201367"/>
                    <a:pt x="-233" y="202518"/>
                    <a:pt x="151" y="203669"/>
                  </a:cubicBezTo>
                  <a:cubicBezTo>
                    <a:pt x="535" y="204820"/>
                    <a:pt x="918" y="205586"/>
                    <a:pt x="2068" y="206354"/>
                  </a:cubicBezTo>
                  <a:lnTo>
                    <a:pt x="168149" y="288818"/>
                  </a:lnTo>
                  <a:lnTo>
                    <a:pt x="168532" y="280764"/>
                  </a:lnTo>
                  <a:close/>
                </a:path>
              </a:pathLst>
            </a:custGeom>
            <a:solidFill>
              <a:srgbClr val="C4C4C4"/>
            </a:solidFill>
            <a:ln w="383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A5EF441A-8470-41A6-A027-0B435A4E9FDD}"/>
                </a:ext>
              </a:extLst>
            </p:cNvPr>
            <p:cNvSpPr/>
            <p:nvPr/>
          </p:nvSpPr>
          <p:spPr>
            <a:xfrm>
              <a:off x="11975644" y="2725173"/>
              <a:ext cx="164930" cy="134245"/>
            </a:xfrm>
            <a:custGeom>
              <a:avLst/>
              <a:gdLst>
                <a:gd name="connsiteX0" fmla="*/ 168284 w 164929"/>
                <a:gd name="connsiteY0" fmla="*/ 126957 h 134244"/>
                <a:gd name="connsiteX1" fmla="*/ 34806 w 164929"/>
                <a:gd name="connsiteY1" fmla="*/ 23013 h 134244"/>
                <a:gd name="connsiteX2" fmla="*/ 168284 w 164929"/>
                <a:gd name="connsiteY2" fmla="*/ 89369 h 134244"/>
                <a:gd name="connsiteX3" fmla="*/ 168284 w 164929"/>
                <a:gd name="connsiteY3" fmla="*/ 81314 h 134244"/>
                <a:gd name="connsiteX4" fmla="*/ 5272 w 164929"/>
                <a:gd name="connsiteY4" fmla="*/ 383 h 134244"/>
                <a:gd name="connsiteX5" fmla="*/ 669 w 164929"/>
                <a:gd name="connsiteY5" fmla="*/ 1534 h 134244"/>
                <a:gd name="connsiteX6" fmla="*/ 1436 w 164929"/>
                <a:gd name="connsiteY6" fmla="*/ 6520 h 134244"/>
                <a:gd name="connsiteX7" fmla="*/ 167900 w 164929"/>
                <a:gd name="connsiteY7" fmla="*/ 136163 h 134244"/>
                <a:gd name="connsiteX8" fmla="*/ 168284 w 164929"/>
                <a:gd name="connsiteY8" fmla="*/ 126957 h 134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929" h="134244">
                  <a:moveTo>
                    <a:pt x="168284" y="126957"/>
                  </a:moveTo>
                  <a:lnTo>
                    <a:pt x="34806" y="23013"/>
                  </a:lnTo>
                  <a:lnTo>
                    <a:pt x="168284" y="89369"/>
                  </a:lnTo>
                  <a:lnTo>
                    <a:pt x="168284" y="81314"/>
                  </a:lnTo>
                  <a:lnTo>
                    <a:pt x="5272" y="383"/>
                  </a:lnTo>
                  <a:cubicBezTo>
                    <a:pt x="3737" y="-383"/>
                    <a:pt x="1436" y="0"/>
                    <a:pt x="669" y="1534"/>
                  </a:cubicBezTo>
                  <a:cubicBezTo>
                    <a:pt x="-482" y="3068"/>
                    <a:pt x="-99" y="5370"/>
                    <a:pt x="1436" y="6520"/>
                  </a:cubicBezTo>
                  <a:lnTo>
                    <a:pt x="167900" y="136163"/>
                  </a:lnTo>
                  <a:lnTo>
                    <a:pt x="168284" y="126957"/>
                  </a:lnTo>
                  <a:close/>
                </a:path>
              </a:pathLst>
            </a:custGeom>
            <a:solidFill>
              <a:srgbClr val="C4C4C4"/>
            </a:solidFill>
            <a:ln w="383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BC453EE-B766-4A55-870C-532C31544AD5}"/>
                </a:ext>
              </a:extLst>
            </p:cNvPr>
            <p:cNvSpPr/>
            <p:nvPr/>
          </p:nvSpPr>
          <p:spPr>
            <a:xfrm>
              <a:off x="7323383" y="5835669"/>
              <a:ext cx="1484366" cy="1004919"/>
            </a:xfrm>
            <a:custGeom>
              <a:avLst/>
              <a:gdLst>
                <a:gd name="connsiteX0" fmla="*/ 3069 w 1484365"/>
                <a:gd name="connsiteY0" fmla="*/ 768799 h 1004919"/>
                <a:gd name="connsiteX1" fmla="*/ 812374 w 1484365"/>
                <a:gd name="connsiteY1" fmla="*/ 1005071 h 1004919"/>
                <a:gd name="connsiteX2" fmla="*/ 838839 w 1484365"/>
                <a:gd name="connsiteY2" fmla="*/ 1005071 h 1004919"/>
                <a:gd name="connsiteX3" fmla="*/ 14191 w 1484365"/>
                <a:gd name="connsiteY3" fmla="*/ 764197 h 1004919"/>
                <a:gd name="connsiteX4" fmla="*/ 1477079 w 1484365"/>
                <a:gd name="connsiteY4" fmla="*/ 10891 h 1004919"/>
                <a:gd name="connsiteX5" fmla="*/ 1123438 w 1484365"/>
                <a:gd name="connsiteY5" fmla="*/ 1006221 h 1004919"/>
                <a:gd name="connsiteX6" fmla="*/ 1131109 w 1484365"/>
                <a:gd name="connsiteY6" fmla="*/ 1006221 h 1004919"/>
                <a:gd name="connsiteX7" fmla="*/ 1486668 w 1484365"/>
                <a:gd name="connsiteY7" fmla="*/ 4754 h 1004919"/>
                <a:gd name="connsiteX8" fmla="*/ 1485517 w 1484365"/>
                <a:gd name="connsiteY8" fmla="*/ 918 h 1004919"/>
                <a:gd name="connsiteX9" fmla="*/ 1481297 w 1484365"/>
                <a:gd name="connsiteY9" fmla="*/ 535 h 1004919"/>
                <a:gd name="connsiteX10" fmla="*/ 1918 w 1484365"/>
                <a:gd name="connsiteY10" fmla="*/ 761895 h 1004919"/>
                <a:gd name="connsiteX11" fmla="*/ 0 w 1484365"/>
                <a:gd name="connsiteY11" fmla="*/ 765347 h 1004919"/>
                <a:gd name="connsiteX12" fmla="*/ 3069 w 1484365"/>
                <a:gd name="connsiteY12" fmla="*/ 768799 h 100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4365" h="1004919">
                  <a:moveTo>
                    <a:pt x="3069" y="768799"/>
                  </a:moveTo>
                  <a:lnTo>
                    <a:pt x="812374" y="1005071"/>
                  </a:lnTo>
                  <a:lnTo>
                    <a:pt x="838839" y="1005071"/>
                  </a:lnTo>
                  <a:lnTo>
                    <a:pt x="14191" y="764197"/>
                  </a:lnTo>
                  <a:lnTo>
                    <a:pt x="1477079" y="10891"/>
                  </a:lnTo>
                  <a:lnTo>
                    <a:pt x="1123438" y="1006221"/>
                  </a:lnTo>
                  <a:lnTo>
                    <a:pt x="1131109" y="1006221"/>
                  </a:lnTo>
                  <a:lnTo>
                    <a:pt x="1486668" y="4754"/>
                  </a:lnTo>
                  <a:cubicBezTo>
                    <a:pt x="1487051" y="3220"/>
                    <a:pt x="1486668" y="1685"/>
                    <a:pt x="1485517" y="918"/>
                  </a:cubicBezTo>
                  <a:cubicBezTo>
                    <a:pt x="1484366" y="-232"/>
                    <a:pt x="1482832" y="-232"/>
                    <a:pt x="1481297" y="535"/>
                  </a:cubicBezTo>
                  <a:lnTo>
                    <a:pt x="1918" y="761895"/>
                  </a:lnTo>
                  <a:cubicBezTo>
                    <a:pt x="767" y="762663"/>
                    <a:pt x="0" y="763813"/>
                    <a:pt x="0" y="765347"/>
                  </a:cubicBezTo>
                  <a:cubicBezTo>
                    <a:pt x="767" y="767265"/>
                    <a:pt x="1918" y="768416"/>
                    <a:pt x="3069" y="768799"/>
                  </a:cubicBezTo>
                  <a:close/>
                </a:path>
              </a:pathLst>
            </a:custGeom>
            <a:solidFill>
              <a:srgbClr val="C4C4C4"/>
            </a:solidFill>
            <a:ln w="383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354EAE6-B9F1-4E8B-AA0B-C7E2FDC11800}"/>
                </a:ext>
              </a:extLst>
            </p:cNvPr>
            <p:cNvSpPr/>
            <p:nvPr/>
          </p:nvSpPr>
          <p:spPr>
            <a:xfrm>
              <a:off x="8447589" y="5835533"/>
              <a:ext cx="1330943" cy="1004919"/>
            </a:xfrm>
            <a:custGeom>
              <a:avLst/>
              <a:gdLst>
                <a:gd name="connsiteX0" fmla="*/ 7287 w 1330942"/>
                <a:gd name="connsiteY0" fmla="*/ 1006741 h 1004919"/>
                <a:gd name="connsiteX1" fmla="*/ 361694 w 1330942"/>
                <a:gd name="connsiteY1" fmla="*/ 9110 h 1004919"/>
                <a:gd name="connsiteX2" fmla="*/ 1320970 w 1330942"/>
                <a:gd name="connsiteY2" fmla="*/ 474747 h 1004919"/>
                <a:gd name="connsiteX3" fmla="*/ 139230 w 1330942"/>
                <a:gd name="connsiteY3" fmla="*/ 1007508 h 1004919"/>
                <a:gd name="connsiteX4" fmla="*/ 156874 w 1330942"/>
                <a:gd name="connsiteY4" fmla="*/ 1007508 h 1004919"/>
                <a:gd name="connsiteX5" fmla="*/ 1331326 w 1330942"/>
                <a:gd name="connsiteY5" fmla="*/ 477816 h 1004919"/>
                <a:gd name="connsiteX6" fmla="*/ 1333628 w 1330942"/>
                <a:gd name="connsiteY6" fmla="*/ 474364 h 1004919"/>
                <a:gd name="connsiteX7" fmla="*/ 1331710 w 1330942"/>
                <a:gd name="connsiteY7" fmla="*/ 470912 h 1004919"/>
                <a:gd name="connsiteX8" fmla="*/ 361694 w 1330942"/>
                <a:gd name="connsiteY8" fmla="*/ 288 h 1004919"/>
                <a:gd name="connsiteX9" fmla="*/ 358626 w 1330942"/>
                <a:gd name="connsiteY9" fmla="*/ 288 h 1004919"/>
                <a:gd name="connsiteX10" fmla="*/ 356708 w 1330942"/>
                <a:gd name="connsiteY10" fmla="*/ 2589 h 1004919"/>
                <a:gd name="connsiteX11" fmla="*/ 0 w 1330942"/>
                <a:gd name="connsiteY11" fmla="*/ 1006741 h 1004919"/>
                <a:gd name="connsiteX12" fmla="*/ 7287 w 1330942"/>
                <a:gd name="connsiteY12" fmla="*/ 1006741 h 100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30942" h="1004919">
                  <a:moveTo>
                    <a:pt x="7287" y="1006741"/>
                  </a:moveTo>
                  <a:lnTo>
                    <a:pt x="361694" y="9110"/>
                  </a:lnTo>
                  <a:lnTo>
                    <a:pt x="1320970" y="474747"/>
                  </a:lnTo>
                  <a:lnTo>
                    <a:pt x="139230" y="1007508"/>
                  </a:lnTo>
                  <a:lnTo>
                    <a:pt x="156874" y="1007508"/>
                  </a:lnTo>
                  <a:lnTo>
                    <a:pt x="1331326" y="477816"/>
                  </a:lnTo>
                  <a:cubicBezTo>
                    <a:pt x="1332477" y="477049"/>
                    <a:pt x="1333628" y="475898"/>
                    <a:pt x="1333628" y="474364"/>
                  </a:cubicBezTo>
                  <a:cubicBezTo>
                    <a:pt x="1333628" y="472830"/>
                    <a:pt x="1332861" y="471679"/>
                    <a:pt x="1331710" y="470912"/>
                  </a:cubicBezTo>
                  <a:lnTo>
                    <a:pt x="361694" y="288"/>
                  </a:lnTo>
                  <a:cubicBezTo>
                    <a:pt x="360927" y="-96"/>
                    <a:pt x="359776" y="-96"/>
                    <a:pt x="358626" y="288"/>
                  </a:cubicBezTo>
                  <a:cubicBezTo>
                    <a:pt x="357858" y="671"/>
                    <a:pt x="357091" y="1438"/>
                    <a:pt x="356708" y="2589"/>
                  </a:cubicBezTo>
                  <a:lnTo>
                    <a:pt x="0" y="1006741"/>
                  </a:lnTo>
                  <a:lnTo>
                    <a:pt x="7287" y="1006741"/>
                  </a:lnTo>
                  <a:close/>
                </a:path>
              </a:pathLst>
            </a:custGeom>
            <a:solidFill>
              <a:srgbClr val="C4C4C4"/>
            </a:solidFill>
            <a:ln w="383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6FD93B6F-9919-4CDC-BA20-1205D91BCE49}"/>
                </a:ext>
              </a:extLst>
            </p:cNvPr>
            <p:cNvSpPr/>
            <p:nvPr/>
          </p:nvSpPr>
          <p:spPr>
            <a:xfrm>
              <a:off x="8441835" y="4368030"/>
              <a:ext cx="678896" cy="326023"/>
            </a:xfrm>
            <a:custGeom>
              <a:avLst/>
              <a:gdLst>
                <a:gd name="connsiteX0" fmla="*/ 428433 w 678895"/>
                <a:gd name="connsiteY0" fmla="*/ 327091 h 326023"/>
                <a:gd name="connsiteX1" fmla="*/ 426132 w 678895"/>
                <a:gd name="connsiteY1" fmla="*/ 326325 h 326023"/>
                <a:gd name="connsiteX2" fmla="*/ 1534 w 678895"/>
                <a:gd name="connsiteY2" fmla="*/ 6438 h 326023"/>
                <a:gd name="connsiteX3" fmla="*/ 383 w 678895"/>
                <a:gd name="connsiteY3" fmla="*/ 1835 h 326023"/>
                <a:gd name="connsiteX4" fmla="*/ 4986 w 678895"/>
                <a:gd name="connsiteY4" fmla="*/ 301 h 326023"/>
                <a:gd name="connsiteX5" fmla="*/ 679279 w 678895"/>
                <a:gd name="connsiteY5" fmla="*/ 245778 h 326023"/>
                <a:gd name="connsiteX6" fmla="*/ 681581 w 678895"/>
                <a:gd name="connsiteY6" fmla="*/ 249230 h 326023"/>
                <a:gd name="connsiteX7" fmla="*/ 678896 w 678895"/>
                <a:gd name="connsiteY7" fmla="*/ 252681 h 326023"/>
                <a:gd name="connsiteX8" fmla="*/ 429584 w 678895"/>
                <a:gd name="connsiteY8" fmla="*/ 327091 h 326023"/>
                <a:gd name="connsiteX9" fmla="*/ 428433 w 678895"/>
                <a:gd name="connsiteY9" fmla="*/ 327091 h 326023"/>
                <a:gd name="connsiteX10" fmla="*/ 25315 w 678895"/>
                <a:gd name="connsiteY10" fmla="*/ 15260 h 326023"/>
                <a:gd name="connsiteX11" fmla="*/ 429200 w 678895"/>
                <a:gd name="connsiteY11" fmla="*/ 319420 h 326023"/>
                <a:gd name="connsiteX12" fmla="*/ 666239 w 678895"/>
                <a:gd name="connsiteY12" fmla="*/ 248462 h 326023"/>
                <a:gd name="connsiteX13" fmla="*/ 25315 w 678895"/>
                <a:gd name="connsiteY13" fmla="*/ 15260 h 326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8895" h="326023">
                  <a:moveTo>
                    <a:pt x="428433" y="327091"/>
                  </a:moveTo>
                  <a:cubicBezTo>
                    <a:pt x="427666" y="327091"/>
                    <a:pt x="426899" y="326708"/>
                    <a:pt x="426132" y="326325"/>
                  </a:cubicBezTo>
                  <a:lnTo>
                    <a:pt x="1534" y="6438"/>
                  </a:lnTo>
                  <a:cubicBezTo>
                    <a:pt x="0" y="5287"/>
                    <a:pt x="-384" y="3369"/>
                    <a:pt x="383" y="1835"/>
                  </a:cubicBezTo>
                  <a:cubicBezTo>
                    <a:pt x="1150" y="301"/>
                    <a:pt x="3068" y="-466"/>
                    <a:pt x="4986" y="301"/>
                  </a:cubicBezTo>
                  <a:lnTo>
                    <a:pt x="679279" y="245778"/>
                  </a:lnTo>
                  <a:cubicBezTo>
                    <a:pt x="680814" y="246161"/>
                    <a:pt x="681581" y="247695"/>
                    <a:pt x="681581" y="249230"/>
                  </a:cubicBezTo>
                  <a:cubicBezTo>
                    <a:pt x="681581" y="250764"/>
                    <a:pt x="680430" y="252298"/>
                    <a:pt x="678896" y="252681"/>
                  </a:cubicBezTo>
                  <a:lnTo>
                    <a:pt x="429584" y="327091"/>
                  </a:lnTo>
                  <a:cubicBezTo>
                    <a:pt x="429200" y="327091"/>
                    <a:pt x="428816" y="327091"/>
                    <a:pt x="428433" y="327091"/>
                  </a:cubicBezTo>
                  <a:close/>
                  <a:moveTo>
                    <a:pt x="25315" y="15260"/>
                  </a:moveTo>
                  <a:lnTo>
                    <a:pt x="429200" y="319420"/>
                  </a:lnTo>
                  <a:lnTo>
                    <a:pt x="666239" y="248462"/>
                  </a:lnTo>
                  <a:lnTo>
                    <a:pt x="25315" y="15260"/>
                  </a:lnTo>
                  <a:close/>
                </a:path>
              </a:pathLst>
            </a:custGeom>
            <a:solidFill>
              <a:srgbClr val="C4C4C4"/>
            </a:solidFill>
            <a:ln w="383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D21D3A8B-8171-4312-942A-19222D5CB104}"/>
                </a:ext>
              </a:extLst>
            </p:cNvPr>
            <p:cNvSpPr/>
            <p:nvPr/>
          </p:nvSpPr>
          <p:spPr>
            <a:xfrm>
              <a:off x="8442218" y="4079752"/>
              <a:ext cx="893688" cy="540815"/>
            </a:xfrm>
            <a:custGeom>
              <a:avLst/>
              <a:gdLst>
                <a:gd name="connsiteX0" fmla="*/ 677745 w 893687"/>
                <a:gd name="connsiteY0" fmla="*/ 540959 h 540815"/>
                <a:gd name="connsiteX1" fmla="*/ 676595 w 893687"/>
                <a:gd name="connsiteY1" fmla="*/ 540576 h 540815"/>
                <a:gd name="connsiteX2" fmla="*/ 2302 w 893687"/>
                <a:gd name="connsiteY2" fmla="*/ 295099 h 540815"/>
                <a:gd name="connsiteX3" fmla="*/ 0 w 893687"/>
                <a:gd name="connsiteY3" fmla="*/ 291647 h 540815"/>
                <a:gd name="connsiteX4" fmla="*/ 2685 w 893687"/>
                <a:gd name="connsiteY4" fmla="*/ 288196 h 540815"/>
                <a:gd name="connsiteX5" fmla="*/ 890236 w 893687"/>
                <a:gd name="connsiteY5" fmla="*/ 144 h 540815"/>
                <a:gd name="connsiteX6" fmla="*/ 894072 w 893687"/>
                <a:gd name="connsiteY6" fmla="*/ 1295 h 540815"/>
                <a:gd name="connsiteX7" fmla="*/ 894839 w 893687"/>
                <a:gd name="connsiteY7" fmla="*/ 5130 h 540815"/>
                <a:gd name="connsiteX8" fmla="*/ 681198 w 893687"/>
                <a:gd name="connsiteY8" fmla="*/ 538275 h 540815"/>
                <a:gd name="connsiteX9" fmla="*/ 677745 w 893687"/>
                <a:gd name="connsiteY9" fmla="*/ 540959 h 540815"/>
                <a:gd name="connsiteX10" fmla="*/ 14575 w 893687"/>
                <a:gd name="connsiteY10" fmla="*/ 292031 h 540815"/>
                <a:gd name="connsiteX11" fmla="*/ 675444 w 893687"/>
                <a:gd name="connsiteY11" fmla="*/ 532521 h 540815"/>
                <a:gd name="connsiteX12" fmla="*/ 884866 w 893687"/>
                <a:gd name="connsiteY12" fmla="*/ 9733 h 540815"/>
                <a:gd name="connsiteX13" fmla="*/ 14575 w 893687"/>
                <a:gd name="connsiteY13" fmla="*/ 292031 h 540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93687" h="540815">
                  <a:moveTo>
                    <a:pt x="677745" y="540959"/>
                  </a:moveTo>
                  <a:cubicBezTo>
                    <a:pt x="677362" y="540959"/>
                    <a:pt x="676978" y="540959"/>
                    <a:pt x="676595" y="540576"/>
                  </a:cubicBezTo>
                  <a:lnTo>
                    <a:pt x="2302" y="295099"/>
                  </a:lnTo>
                  <a:cubicBezTo>
                    <a:pt x="767" y="294716"/>
                    <a:pt x="0" y="293181"/>
                    <a:pt x="0" y="291647"/>
                  </a:cubicBezTo>
                  <a:cubicBezTo>
                    <a:pt x="0" y="290113"/>
                    <a:pt x="1151" y="288579"/>
                    <a:pt x="2685" y="288196"/>
                  </a:cubicBezTo>
                  <a:lnTo>
                    <a:pt x="890236" y="144"/>
                  </a:lnTo>
                  <a:cubicBezTo>
                    <a:pt x="891387" y="-240"/>
                    <a:pt x="892921" y="144"/>
                    <a:pt x="894072" y="1295"/>
                  </a:cubicBezTo>
                  <a:cubicBezTo>
                    <a:pt x="895223" y="2446"/>
                    <a:pt x="895223" y="3979"/>
                    <a:pt x="894839" y="5130"/>
                  </a:cubicBezTo>
                  <a:lnTo>
                    <a:pt x="681198" y="538275"/>
                  </a:lnTo>
                  <a:cubicBezTo>
                    <a:pt x="680431" y="539809"/>
                    <a:pt x="678896" y="540959"/>
                    <a:pt x="677745" y="540959"/>
                  </a:cubicBezTo>
                  <a:close/>
                  <a:moveTo>
                    <a:pt x="14575" y="292031"/>
                  </a:moveTo>
                  <a:lnTo>
                    <a:pt x="675444" y="532521"/>
                  </a:lnTo>
                  <a:lnTo>
                    <a:pt x="884866" y="9733"/>
                  </a:lnTo>
                  <a:lnTo>
                    <a:pt x="14575" y="292031"/>
                  </a:lnTo>
                  <a:close/>
                </a:path>
              </a:pathLst>
            </a:custGeom>
            <a:solidFill>
              <a:srgbClr val="C4C4C4"/>
            </a:solidFill>
            <a:ln w="383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8ED8555-23F2-4FAB-A973-CD4F7DCA7592}"/>
                </a:ext>
              </a:extLst>
            </p:cNvPr>
            <p:cNvSpPr/>
            <p:nvPr/>
          </p:nvSpPr>
          <p:spPr>
            <a:xfrm>
              <a:off x="8803529" y="4613274"/>
              <a:ext cx="318352" cy="1227383"/>
            </a:xfrm>
            <a:custGeom>
              <a:avLst/>
              <a:gdLst>
                <a:gd name="connsiteX0" fmla="*/ 3453 w 318352"/>
                <a:gd name="connsiteY0" fmla="*/ 1229834 h 1227382"/>
                <a:gd name="connsiteX1" fmla="*/ 3069 w 318352"/>
                <a:gd name="connsiteY1" fmla="*/ 1229834 h 1227382"/>
                <a:gd name="connsiteX2" fmla="*/ 0 w 318352"/>
                <a:gd name="connsiteY2" fmla="*/ 1225999 h 1227382"/>
                <a:gd name="connsiteX3" fmla="*/ 63287 w 318352"/>
                <a:gd name="connsiteY3" fmla="*/ 78012 h 1227382"/>
                <a:gd name="connsiteX4" fmla="*/ 65973 w 318352"/>
                <a:gd name="connsiteY4" fmla="*/ 74560 h 1227382"/>
                <a:gd name="connsiteX5" fmla="*/ 315285 w 318352"/>
                <a:gd name="connsiteY5" fmla="*/ 151 h 1227382"/>
                <a:gd name="connsiteX6" fmla="*/ 318736 w 318352"/>
                <a:gd name="connsiteY6" fmla="*/ 918 h 1227382"/>
                <a:gd name="connsiteX7" fmla="*/ 319887 w 318352"/>
                <a:gd name="connsiteY7" fmla="*/ 4370 h 1227382"/>
                <a:gd name="connsiteX8" fmla="*/ 6904 w 318352"/>
                <a:gd name="connsiteY8" fmla="*/ 1226766 h 1227382"/>
                <a:gd name="connsiteX9" fmla="*/ 3453 w 318352"/>
                <a:gd name="connsiteY9" fmla="*/ 1229834 h 1227382"/>
                <a:gd name="connsiteX10" fmla="*/ 70191 w 318352"/>
                <a:gd name="connsiteY10" fmla="*/ 81081 h 1227382"/>
                <a:gd name="connsiteX11" fmla="*/ 9206 w 318352"/>
                <a:gd name="connsiteY11" fmla="*/ 1189178 h 1227382"/>
                <a:gd name="connsiteX12" fmla="*/ 311065 w 318352"/>
                <a:gd name="connsiteY12" fmla="*/ 8972 h 1227382"/>
                <a:gd name="connsiteX13" fmla="*/ 70191 w 318352"/>
                <a:gd name="connsiteY13" fmla="*/ 81081 h 1227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8352" h="1227382">
                  <a:moveTo>
                    <a:pt x="3453" y="1229834"/>
                  </a:moveTo>
                  <a:cubicBezTo>
                    <a:pt x="3453" y="1229834"/>
                    <a:pt x="3069" y="1229834"/>
                    <a:pt x="3069" y="1229834"/>
                  </a:cubicBezTo>
                  <a:cubicBezTo>
                    <a:pt x="1151" y="1229451"/>
                    <a:pt x="0" y="1227917"/>
                    <a:pt x="0" y="1225999"/>
                  </a:cubicBezTo>
                  <a:lnTo>
                    <a:pt x="63287" y="78012"/>
                  </a:lnTo>
                  <a:cubicBezTo>
                    <a:pt x="63287" y="76478"/>
                    <a:pt x="64438" y="75328"/>
                    <a:pt x="65973" y="74560"/>
                  </a:cubicBezTo>
                  <a:lnTo>
                    <a:pt x="315285" y="151"/>
                  </a:lnTo>
                  <a:cubicBezTo>
                    <a:pt x="316435" y="-233"/>
                    <a:pt x="317969" y="151"/>
                    <a:pt x="318736" y="918"/>
                  </a:cubicBezTo>
                  <a:cubicBezTo>
                    <a:pt x="319503" y="1684"/>
                    <a:pt x="319887" y="3219"/>
                    <a:pt x="319887" y="4370"/>
                  </a:cubicBezTo>
                  <a:lnTo>
                    <a:pt x="6904" y="1226766"/>
                  </a:lnTo>
                  <a:cubicBezTo>
                    <a:pt x="6521" y="1228684"/>
                    <a:pt x="4986" y="1229834"/>
                    <a:pt x="3453" y="1229834"/>
                  </a:cubicBezTo>
                  <a:close/>
                  <a:moveTo>
                    <a:pt x="70191" y="81081"/>
                  </a:moveTo>
                  <a:lnTo>
                    <a:pt x="9206" y="1189178"/>
                  </a:lnTo>
                  <a:lnTo>
                    <a:pt x="311065" y="8972"/>
                  </a:lnTo>
                  <a:lnTo>
                    <a:pt x="70191" y="81081"/>
                  </a:lnTo>
                  <a:close/>
                </a:path>
              </a:pathLst>
            </a:custGeom>
            <a:solidFill>
              <a:srgbClr val="C4C4C4"/>
            </a:solidFill>
            <a:ln w="383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ABD0B52-7F83-41DB-A42D-BFE1C2F18DDE}"/>
                </a:ext>
              </a:extLst>
            </p:cNvPr>
            <p:cNvSpPr/>
            <p:nvPr/>
          </p:nvSpPr>
          <p:spPr>
            <a:xfrm>
              <a:off x="9115876" y="4080376"/>
              <a:ext cx="1756691" cy="621362"/>
            </a:xfrm>
            <a:custGeom>
              <a:avLst/>
              <a:gdLst>
                <a:gd name="connsiteX0" fmla="*/ 1756943 w 1756691"/>
                <a:gd name="connsiteY0" fmla="*/ 625102 h 621362"/>
                <a:gd name="connsiteX1" fmla="*/ 1756943 w 1756691"/>
                <a:gd name="connsiteY1" fmla="*/ 625102 h 621362"/>
                <a:gd name="connsiteX2" fmla="*/ 3704 w 1756691"/>
                <a:gd name="connsiteY2" fmla="*/ 540336 h 621362"/>
                <a:gd name="connsiteX3" fmla="*/ 635 w 1756691"/>
                <a:gd name="connsiteY3" fmla="*/ 538802 h 621362"/>
                <a:gd name="connsiteX4" fmla="*/ 252 w 1756691"/>
                <a:gd name="connsiteY4" fmla="*/ 535350 h 621362"/>
                <a:gd name="connsiteX5" fmla="*/ 213894 w 1756691"/>
                <a:gd name="connsiteY5" fmla="*/ 2205 h 621362"/>
                <a:gd name="connsiteX6" fmla="*/ 215811 w 1756691"/>
                <a:gd name="connsiteY6" fmla="*/ 288 h 621362"/>
                <a:gd name="connsiteX7" fmla="*/ 218496 w 1756691"/>
                <a:gd name="connsiteY7" fmla="*/ 288 h 621362"/>
                <a:gd name="connsiteX8" fmla="*/ 1757711 w 1756691"/>
                <a:gd name="connsiteY8" fmla="*/ 618198 h 621362"/>
                <a:gd name="connsiteX9" fmla="*/ 1760012 w 1756691"/>
                <a:gd name="connsiteY9" fmla="*/ 622417 h 621362"/>
                <a:gd name="connsiteX10" fmla="*/ 1756943 w 1756691"/>
                <a:gd name="connsiteY10" fmla="*/ 625102 h 621362"/>
                <a:gd name="connsiteX11" fmla="*/ 9074 w 1756691"/>
                <a:gd name="connsiteY11" fmla="*/ 533048 h 621362"/>
                <a:gd name="connsiteX12" fmla="*/ 1735080 w 1756691"/>
                <a:gd name="connsiteY12" fmla="*/ 616664 h 621362"/>
                <a:gd name="connsiteX13" fmla="*/ 219263 w 1756691"/>
                <a:gd name="connsiteY13" fmla="*/ 7959 h 621362"/>
                <a:gd name="connsiteX14" fmla="*/ 9074 w 1756691"/>
                <a:gd name="connsiteY14" fmla="*/ 533048 h 62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6691" h="621362">
                  <a:moveTo>
                    <a:pt x="1756943" y="625102"/>
                  </a:moveTo>
                  <a:cubicBezTo>
                    <a:pt x="1756943" y="625102"/>
                    <a:pt x="1756560" y="625102"/>
                    <a:pt x="1756943" y="625102"/>
                  </a:cubicBezTo>
                  <a:lnTo>
                    <a:pt x="3704" y="540336"/>
                  </a:lnTo>
                  <a:cubicBezTo>
                    <a:pt x="2553" y="540336"/>
                    <a:pt x="1402" y="539569"/>
                    <a:pt x="635" y="538802"/>
                  </a:cubicBezTo>
                  <a:cubicBezTo>
                    <a:pt x="-131" y="537651"/>
                    <a:pt x="-131" y="536500"/>
                    <a:pt x="252" y="535350"/>
                  </a:cubicBezTo>
                  <a:lnTo>
                    <a:pt x="213894" y="2205"/>
                  </a:lnTo>
                  <a:cubicBezTo>
                    <a:pt x="214277" y="1438"/>
                    <a:pt x="215043" y="671"/>
                    <a:pt x="215811" y="288"/>
                  </a:cubicBezTo>
                  <a:cubicBezTo>
                    <a:pt x="216578" y="-96"/>
                    <a:pt x="217729" y="-96"/>
                    <a:pt x="218496" y="288"/>
                  </a:cubicBezTo>
                  <a:lnTo>
                    <a:pt x="1757711" y="618198"/>
                  </a:lnTo>
                  <a:cubicBezTo>
                    <a:pt x="1759245" y="618965"/>
                    <a:pt x="1760395" y="620499"/>
                    <a:pt x="1760012" y="622417"/>
                  </a:cubicBezTo>
                  <a:cubicBezTo>
                    <a:pt x="1760012" y="623951"/>
                    <a:pt x="1758478" y="625102"/>
                    <a:pt x="1756943" y="625102"/>
                  </a:cubicBezTo>
                  <a:close/>
                  <a:moveTo>
                    <a:pt x="9074" y="533048"/>
                  </a:moveTo>
                  <a:lnTo>
                    <a:pt x="1735080" y="616664"/>
                  </a:lnTo>
                  <a:lnTo>
                    <a:pt x="219263" y="7959"/>
                  </a:lnTo>
                  <a:lnTo>
                    <a:pt x="9074" y="533048"/>
                  </a:lnTo>
                  <a:close/>
                </a:path>
              </a:pathLst>
            </a:custGeom>
            <a:solidFill>
              <a:srgbClr val="C4C4C4"/>
            </a:solidFill>
            <a:ln w="383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B42D72BD-308C-464A-9AE0-A9CD8E5259A7}"/>
                </a:ext>
              </a:extLst>
            </p:cNvPr>
            <p:cNvSpPr/>
            <p:nvPr/>
          </p:nvSpPr>
          <p:spPr>
            <a:xfrm>
              <a:off x="9149881" y="2688584"/>
              <a:ext cx="966564" cy="1396148"/>
            </a:xfrm>
            <a:custGeom>
              <a:avLst/>
              <a:gdLst>
                <a:gd name="connsiteX0" fmla="*/ 183340 w 966563"/>
                <a:gd name="connsiteY0" fmla="*/ 1398600 h 1396147"/>
                <a:gd name="connsiteX1" fmla="*/ 182190 w 966563"/>
                <a:gd name="connsiteY1" fmla="*/ 1398217 h 1396147"/>
                <a:gd name="connsiteX2" fmla="*/ 179889 w 966563"/>
                <a:gd name="connsiteY2" fmla="*/ 1395148 h 1396147"/>
                <a:gd name="connsiteX3" fmla="*/ 0 w 966563"/>
                <a:gd name="connsiteY3" fmla="*/ 3987 h 1396147"/>
                <a:gd name="connsiteX4" fmla="*/ 1918 w 966563"/>
                <a:gd name="connsiteY4" fmla="*/ 534 h 1396147"/>
                <a:gd name="connsiteX5" fmla="*/ 6137 w 966563"/>
                <a:gd name="connsiteY5" fmla="*/ 918 h 1396147"/>
                <a:gd name="connsiteX6" fmla="*/ 965030 w 966563"/>
                <a:gd name="connsiteY6" fmla="*/ 749622 h 1396147"/>
                <a:gd name="connsiteX7" fmla="*/ 966564 w 966563"/>
                <a:gd name="connsiteY7" fmla="*/ 752306 h 1396147"/>
                <a:gd name="connsiteX8" fmla="*/ 965413 w 966563"/>
                <a:gd name="connsiteY8" fmla="*/ 754991 h 1396147"/>
                <a:gd name="connsiteX9" fmla="*/ 186025 w 966563"/>
                <a:gd name="connsiteY9" fmla="*/ 1397450 h 1396147"/>
                <a:gd name="connsiteX10" fmla="*/ 183340 w 966563"/>
                <a:gd name="connsiteY10" fmla="*/ 1398600 h 1396147"/>
                <a:gd name="connsiteX11" fmla="*/ 8438 w 966563"/>
                <a:gd name="connsiteY11" fmla="*/ 12425 h 1396147"/>
                <a:gd name="connsiteX12" fmla="*/ 186025 w 966563"/>
                <a:gd name="connsiteY12" fmla="*/ 1388244 h 1396147"/>
                <a:gd name="connsiteX13" fmla="*/ 956975 w 966563"/>
                <a:gd name="connsiteY13" fmla="*/ 753073 h 1396147"/>
                <a:gd name="connsiteX14" fmla="*/ 8438 w 966563"/>
                <a:gd name="connsiteY14" fmla="*/ 12425 h 139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6563" h="1396147">
                  <a:moveTo>
                    <a:pt x="183340" y="1398600"/>
                  </a:moveTo>
                  <a:cubicBezTo>
                    <a:pt x="182957" y="1398600"/>
                    <a:pt x="182574" y="1398600"/>
                    <a:pt x="182190" y="1398217"/>
                  </a:cubicBezTo>
                  <a:cubicBezTo>
                    <a:pt x="181039" y="1397833"/>
                    <a:pt x="180272" y="1396682"/>
                    <a:pt x="179889" y="1395148"/>
                  </a:cubicBezTo>
                  <a:lnTo>
                    <a:pt x="0" y="3987"/>
                  </a:lnTo>
                  <a:cubicBezTo>
                    <a:pt x="0" y="2452"/>
                    <a:pt x="384" y="918"/>
                    <a:pt x="1918" y="534"/>
                  </a:cubicBezTo>
                  <a:cubicBezTo>
                    <a:pt x="3069" y="-232"/>
                    <a:pt x="4986" y="-232"/>
                    <a:pt x="6137" y="918"/>
                  </a:cubicBezTo>
                  <a:lnTo>
                    <a:pt x="965030" y="749622"/>
                  </a:lnTo>
                  <a:cubicBezTo>
                    <a:pt x="965797" y="750389"/>
                    <a:pt x="966564" y="751156"/>
                    <a:pt x="966564" y="752306"/>
                  </a:cubicBezTo>
                  <a:cubicBezTo>
                    <a:pt x="966564" y="753457"/>
                    <a:pt x="966181" y="754608"/>
                    <a:pt x="965413" y="754991"/>
                  </a:cubicBezTo>
                  <a:lnTo>
                    <a:pt x="186025" y="1397450"/>
                  </a:lnTo>
                  <a:cubicBezTo>
                    <a:pt x="185258" y="1398600"/>
                    <a:pt x="184107" y="1398600"/>
                    <a:pt x="183340" y="1398600"/>
                  </a:cubicBezTo>
                  <a:close/>
                  <a:moveTo>
                    <a:pt x="8438" y="12425"/>
                  </a:moveTo>
                  <a:lnTo>
                    <a:pt x="186025" y="1388244"/>
                  </a:lnTo>
                  <a:lnTo>
                    <a:pt x="956975" y="753073"/>
                  </a:lnTo>
                  <a:lnTo>
                    <a:pt x="8438" y="12425"/>
                  </a:lnTo>
                  <a:close/>
                </a:path>
              </a:pathLst>
            </a:custGeom>
            <a:solidFill>
              <a:srgbClr val="C4C4C4"/>
            </a:solidFill>
            <a:ln w="383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596D71C-2419-4F70-AA72-C6B55617201B}"/>
                </a:ext>
              </a:extLst>
            </p:cNvPr>
            <p:cNvSpPr/>
            <p:nvPr/>
          </p:nvSpPr>
          <p:spPr>
            <a:xfrm>
              <a:off x="9149881" y="2314096"/>
              <a:ext cx="966564" cy="1127658"/>
            </a:xfrm>
            <a:custGeom>
              <a:avLst/>
              <a:gdLst>
                <a:gd name="connsiteX0" fmla="*/ 962728 w 966563"/>
                <a:gd name="connsiteY0" fmla="*/ 1131014 h 1127657"/>
                <a:gd name="connsiteX1" fmla="*/ 960427 w 966563"/>
                <a:gd name="connsiteY1" fmla="*/ 1130247 h 1127657"/>
                <a:gd name="connsiteX2" fmla="*/ 1535 w 966563"/>
                <a:gd name="connsiteY2" fmla="*/ 381543 h 1127657"/>
                <a:gd name="connsiteX3" fmla="*/ 0 w 966563"/>
                <a:gd name="connsiteY3" fmla="*/ 378091 h 1127657"/>
                <a:gd name="connsiteX4" fmla="*/ 2302 w 966563"/>
                <a:gd name="connsiteY4" fmla="*/ 375023 h 1127657"/>
                <a:gd name="connsiteX5" fmla="*/ 837689 w 966563"/>
                <a:gd name="connsiteY5" fmla="*/ 288 h 1127657"/>
                <a:gd name="connsiteX6" fmla="*/ 841141 w 966563"/>
                <a:gd name="connsiteY6" fmla="*/ 288 h 1127657"/>
                <a:gd name="connsiteX7" fmla="*/ 843059 w 966563"/>
                <a:gd name="connsiteY7" fmla="*/ 2972 h 1127657"/>
                <a:gd name="connsiteX8" fmla="*/ 966564 w 966563"/>
                <a:gd name="connsiteY8" fmla="*/ 1126411 h 1127657"/>
                <a:gd name="connsiteX9" fmla="*/ 964646 w 966563"/>
                <a:gd name="connsiteY9" fmla="*/ 1129863 h 1127657"/>
                <a:gd name="connsiteX10" fmla="*/ 962728 w 966563"/>
                <a:gd name="connsiteY10" fmla="*/ 1131014 h 1127657"/>
                <a:gd name="connsiteX11" fmla="*/ 10740 w 966563"/>
                <a:gd name="connsiteY11" fmla="*/ 379242 h 1127657"/>
                <a:gd name="connsiteX12" fmla="*/ 958126 w 966563"/>
                <a:gd name="connsiteY12" fmla="*/ 1118740 h 1127657"/>
                <a:gd name="connsiteX13" fmla="*/ 836154 w 966563"/>
                <a:gd name="connsiteY13" fmla="*/ 8726 h 1127657"/>
                <a:gd name="connsiteX14" fmla="*/ 10740 w 966563"/>
                <a:gd name="connsiteY14" fmla="*/ 379242 h 112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6563" h="1127657">
                  <a:moveTo>
                    <a:pt x="962728" y="1131014"/>
                  </a:moveTo>
                  <a:cubicBezTo>
                    <a:pt x="961961" y="1131014"/>
                    <a:pt x="961194" y="1130630"/>
                    <a:pt x="960427" y="1130247"/>
                  </a:cubicBezTo>
                  <a:lnTo>
                    <a:pt x="1535" y="381543"/>
                  </a:lnTo>
                  <a:cubicBezTo>
                    <a:pt x="384" y="380776"/>
                    <a:pt x="0" y="379626"/>
                    <a:pt x="0" y="378091"/>
                  </a:cubicBezTo>
                  <a:cubicBezTo>
                    <a:pt x="0" y="376941"/>
                    <a:pt x="1151" y="375790"/>
                    <a:pt x="2302" y="375023"/>
                  </a:cubicBezTo>
                  <a:lnTo>
                    <a:pt x="837689" y="288"/>
                  </a:lnTo>
                  <a:cubicBezTo>
                    <a:pt x="838839" y="-96"/>
                    <a:pt x="839990" y="-96"/>
                    <a:pt x="841141" y="288"/>
                  </a:cubicBezTo>
                  <a:cubicBezTo>
                    <a:pt x="842292" y="1055"/>
                    <a:pt x="842675" y="1822"/>
                    <a:pt x="843059" y="2972"/>
                  </a:cubicBezTo>
                  <a:lnTo>
                    <a:pt x="966564" y="1126411"/>
                  </a:lnTo>
                  <a:cubicBezTo>
                    <a:pt x="966564" y="1127946"/>
                    <a:pt x="966181" y="1129096"/>
                    <a:pt x="964646" y="1129863"/>
                  </a:cubicBezTo>
                  <a:cubicBezTo>
                    <a:pt x="963879" y="1130630"/>
                    <a:pt x="963495" y="1131014"/>
                    <a:pt x="962728" y="1131014"/>
                  </a:cubicBezTo>
                  <a:close/>
                  <a:moveTo>
                    <a:pt x="10740" y="379242"/>
                  </a:moveTo>
                  <a:lnTo>
                    <a:pt x="958126" y="1118740"/>
                  </a:lnTo>
                  <a:lnTo>
                    <a:pt x="836154" y="8726"/>
                  </a:lnTo>
                  <a:lnTo>
                    <a:pt x="10740" y="379242"/>
                  </a:lnTo>
                  <a:close/>
                </a:path>
              </a:pathLst>
            </a:custGeom>
            <a:solidFill>
              <a:srgbClr val="C4C4C4"/>
            </a:solidFill>
            <a:ln w="383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F2EBAA00-6E19-4D23-B053-B24BAD71FB03}"/>
                </a:ext>
              </a:extLst>
            </p:cNvPr>
            <p:cNvSpPr/>
            <p:nvPr/>
          </p:nvSpPr>
          <p:spPr>
            <a:xfrm>
              <a:off x="9586210" y="324006"/>
              <a:ext cx="1691487" cy="1994497"/>
            </a:xfrm>
            <a:custGeom>
              <a:avLst/>
              <a:gdLst>
                <a:gd name="connsiteX0" fmla="*/ 402894 w 1691486"/>
                <a:gd name="connsiteY0" fmla="*/ 1997281 h 1994496"/>
                <a:gd name="connsiteX1" fmla="*/ 402127 w 1691486"/>
                <a:gd name="connsiteY1" fmla="*/ 1997281 h 1994496"/>
                <a:gd name="connsiteX2" fmla="*/ 399058 w 1691486"/>
                <a:gd name="connsiteY2" fmla="*/ 1994596 h 1994496"/>
                <a:gd name="connsiteX3" fmla="*/ 159 w 1691486"/>
                <a:gd name="connsiteY3" fmla="*/ 338781 h 1994496"/>
                <a:gd name="connsiteX4" fmla="*/ 543 w 1691486"/>
                <a:gd name="connsiteY4" fmla="*/ 336096 h 1994496"/>
                <a:gd name="connsiteX5" fmla="*/ 2844 w 1691486"/>
                <a:gd name="connsiteY5" fmla="*/ 334562 h 1994496"/>
                <a:gd name="connsiteX6" fmla="*/ 1690879 w 1691486"/>
                <a:gd name="connsiteY6" fmla="*/ 100 h 1994496"/>
                <a:gd name="connsiteX7" fmla="*/ 1694714 w 1691486"/>
                <a:gd name="connsiteY7" fmla="*/ 1634 h 1994496"/>
                <a:gd name="connsiteX8" fmla="*/ 1694714 w 1691486"/>
                <a:gd name="connsiteY8" fmla="*/ 5470 h 1994496"/>
                <a:gd name="connsiteX9" fmla="*/ 405579 w 1691486"/>
                <a:gd name="connsiteY9" fmla="*/ 1995747 h 1994496"/>
                <a:gd name="connsiteX10" fmla="*/ 402894 w 1691486"/>
                <a:gd name="connsiteY10" fmla="*/ 1997281 h 1994496"/>
                <a:gd name="connsiteX11" fmla="*/ 8597 w 1691486"/>
                <a:gd name="connsiteY11" fmla="*/ 340698 h 1994496"/>
                <a:gd name="connsiteX12" fmla="*/ 404428 w 1691486"/>
                <a:gd name="connsiteY12" fmla="*/ 1984624 h 1994496"/>
                <a:gd name="connsiteX13" fmla="*/ 1684358 w 1691486"/>
                <a:gd name="connsiteY13" fmla="*/ 8922 h 1994496"/>
                <a:gd name="connsiteX14" fmla="*/ 8597 w 1691486"/>
                <a:gd name="connsiteY14" fmla="*/ 340698 h 199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91486" h="1994496">
                  <a:moveTo>
                    <a:pt x="402894" y="1997281"/>
                  </a:moveTo>
                  <a:cubicBezTo>
                    <a:pt x="402510" y="1997281"/>
                    <a:pt x="402510" y="1997281"/>
                    <a:pt x="402127" y="1997281"/>
                  </a:cubicBezTo>
                  <a:cubicBezTo>
                    <a:pt x="400592" y="1996898"/>
                    <a:pt x="399442" y="1996131"/>
                    <a:pt x="399058" y="1994596"/>
                  </a:cubicBezTo>
                  <a:lnTo>
                    <a:pt x="159" y="338781"/>
                  </a:lnTo>
                  <a:cubicBezTo>
                    <a:pt x="-225" y="337630"/>
                    <a:pt x="159" y="336863"/>
                    <a:pt x="543" y="336096"/>
                  </a:cubicBezTo>
                  <a:cubicBezTo>
                    <a:pt x="926" y="335329"/>
                    <a:pt x="2077" y="334562"/>
                    <a:pt x="2844" y="334562"/>
                  </a:cubicBezTo>
                  <a:lnTo>
                    <a:pt x="1690879" y="100"/>
                  </a:lnTo>
                  <a:cubicBezTo>
                    <a:pt x="1692413" y="-284"/>
                    <a:pt x="1693947" y="483"/>
                    <a:pt x="1694714" y="1634"/>
                  </a:cubicBezTo>
                  <a:cubicBezTo>
                    <a:pt x="1695481" y="2785"/>
                    <a:pt x="1695481" y="4319"/>
                    <a:pt x="1694714" y="5470"/>
                  </a:cubicBezTo>
                  <a:lnTo>
                    <a:pt x="405579" y="1995747"/>
                  </a:lnTo>
                  <a:cubicBezTo>
                    <a:pt x="405196" y="1996898"/>
                    <a:pt x="404045" y="1997281"/>
                    <a:pt x="402894" y="1997281"/>
                  </a:cubicBezTo>
                  <a:close/>
                  <a:moveTo>
                    <a:pt x="8597" y="340698"/>
                  </a:moveTo>
                  <a:lnTo>
                    <a:pt x="404428" y="1984624"/>
                  </a:lnTo>
                  <a:lnTo>
                    <a:pt x="1684358" y="8922"/>
                  </a:lnTo>
                  <a:lnTo>
                    <a:pt x="8597" y="340698"/>
                  </a:lnTo>
                  <a:close/>
                </a:path>
              </a:pathLst>
            </a:custGeom>
            <a:solidFill>
              <a:srgbClr val="C4C4C4"/>
            </a:solidFill>
            <a:ln w="383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6C2B10F-A4D8-4FE0-B47D-A8396E35BC33}"/>
                </a:ext>
              </a:extLst>
            </p:cNvPr>
            <p:cNvSpPr/>
            <p:nvPr/>
          </p:nvSpPr>
          <p:spPr>
            <a:xfrm>
              <a:off x="9985269" y="2313984"/>
              <a:ext cx="767114" cy="1127658"/>
            </a:xfrm>
            <a:custGeom>
              <a:avLst/>
              <a:gdLst>
                <a:gd name="connsiteX0" fmla="*/ 127341 w 767114"/>
                <a:gd name="connsiteY0" fmla="*/ 1131125 h 1127657"/>
                <a:gd name="connsiteX1" fmla="*/ 125423 w 767114"/>
                <a:gd name="connsiteY1" fmla="*/ 1130742 h 1127657"/>
                <a:gd name="connsiteX2" fmla="*/ 123505 w 767114"/>
                <a:gd name="connsiteY2" fmla="*/ 1128057 h 1127657"/>
                <a:gd name="connsiteX3" fmla="*/ 0 w 767114"/>
                <a:gd name="connsiteY3" fmla="*/ 4235 h 1127657"/>
                <a:gd name="connsiteX4" fmla="*/ 2302 w 767114"/>
                <a:gd name="connsiteY4" fmla="*/ 399 h 1127657"/>
                <a:gd name="connsiteX5" fmla="*/ 6520 w 767114"/>
                <a:gd name="connsiteY5" fmla="*/ 1166 h 1127657"/>
                <a:gd name="connsiteX6" fmla="*/ 768648 w 767114"/>
                <a:gd name="connsiteY6" fmla="*/ 839238 h 1127657"/>
                <a:gd name="connsiteX7" fmla="*/ 769416 w 767114"/>
                <a:gd name="connsiteY7" fmla="*/ 842307 h 1127657"/>
                <a:gd name="connsiteX8" fmla="*/ 767498 w 767114"/>
                <a:gd name="connsiteY8" fmla="*/ 844992 h 1127657"/>
                <a:gd name="connsiteX9" fmla="*/ 128876 w 767114"/>
                <a:gd name="connsiteY9" fmla="*/ 1130742 h 1127657"/>
                <a:gd name="connsiteX10" fmla="*/ 127341 w 767114"/>
                <a:gd name="connsiteY10" fmla="*/ 1131125 h 1127657"/>
                <a:gd name="connsiteX11" fmla="*/ 8822 w 767114"/>
                <a:gd name="connsiteY11" fmla="*/ 14591 h 1127657"/>
                <a:gd name="connsiteX12" fmla="*/ 130793 w 767114"/>
                <a:gd name="connsiteY12" fmla="*/ 1121920 h 1127657"/>
                <a:gd name="connsiteX13" fmla="*/ 760210 w 767114"/>
                <a:gd name="connsiteY13" fmla="*/ 840389 h 1127657"/>
                <a:gd name="connsiteX14" fmla="*/ 8822 w 767114"/>
                <a:gd name="connsiteY14" fmla="*/ 14591 h 112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7114" h="1127657">
                  <a:moveTo>
                    <a:pt x="127341" y="1131125"/>
                  </a:moveTo>
                  <a:cubicBezTo>
                    <a:pt x="126574" y="1131125"/>
                    <a:pt x="126190" y="1131125"/>
                    <a:pt x="125423" y="1130742"/>
                  </a:cubicBezTo>
                  <a:cubicBezTo>
                    <a:pt x="124272" y="1129975"/>
                    <a:pt x="123889" y="1129208"/>
                    <a:pt x="123505" y="1128057"/>
                  </a:cubicBezTo>
                  <a:lnTo>
                    <a:pt x="0" y="4235"/>
                  </a:lnTo>
                  <a:cubicBezTo>
                    <a:pt x="0" y="2700"/>
                    <a:pt x="767" y="1166"/>
                    <a:pt x="2302" y="399"/>
                  </a:cubicBezTo>
                  <a:cubicBezTo>
                    <a:pt x="3836" y="-368"/>
                    <a:pt x="5369" y="15"/>
                    <a:pt x="6520" y="1166"/>
                  </a:cubicBezTo>
                  <a:lnTo>
                    <a:pt x="768648" y="839238"/>
                  </a:lnTo>
                  <a:cubicBezTo>
                    <a:pt x="769416" y="840005"/>
                    <a:pt x="769799" y="841156"/>
                    <a:pt x="769416" y="842307"/>
                  </a:cubicBezTo>
                  <a:cubicBezTo>
                    <a:pt x="769032" y="843458"/>
                    <a:pt x="768265" y="844225"/>
                    <a:pt x="767498" y="844992"/>
                  </a:cubicBezTo>
                  <a:lnTo>
                    <a:pt x="128876" y="1130742"/>
                  </a:lnTo>
                  <a:cubicBezTo>
                    <a:pt x="128492" y="1130742"/>
                    <a:pt x="127725" y="1131125"/>
                    <a:pt x="127341" y="1131125"/>
                  </a:cubicBezTo>
                  <a:close/>
                  <a:moveTo>
                    <a:pt x="8822" y="14591"/>
                  </a:moveTo>
                  <a:lnTo>
                    <a:pt x="130793" y="1121920"/>
                  </a:lnTo>
                  <a:lnTo>
                    <a:pt x="760210" y="840389"/>
                  </a:lnTo>
                  <a:lnTo>
                    <a:pt x="8822" y="14591"/>
                  </a:lnTo>
                  <a:close/>
                </a:path>
              </a:pathLst>
            </a:custGeom>
            <a:solidFill>
              <a:srgbClr val="C4C4C4"/>
            </a:solidFill>
            <a:ln w="383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991FAB8D-B3B0-4D37-8BB6-1CC38FA8F7E9}"/>
                </a:ext>
              </a:extLst>
            </p:cNvPr>
            <p:cNvSpPr/>
            <p:nvPr/>
          </p:nvSpPr>
          <p:spPr>
            <a:xfrm>
              <a:off x="9985501" y="2314245"/>
              <a:ext cx="1296423" cy="843826"/>
            </a:xfrm>
            <a:custGeom>
              <a:avLst/>
              <a:gdLst>
                <a:gd name="connsiteX0" fmla="*/ 765731 w 1296422"/>
                <a:gd name="connsiteY0" fmla="*/ 845115 h 843825"/>
                <a:gd name="connsiteX1" fmla="*/ 765731 w 1296422"/>
                <a:gd name="connsiteY1" fmla="*/ 845115 h 843825"/>
                <a:gd name="connsiteX2" fmla="*/ 763046 w 1296422"/>
                <a:gd name="connsiteY2" fmla="*/ 843964 h 843825"/>
                <a:gd name="connsiteX3" fmla="*/ 918 w 1296422"/>
                <a:gd name="connsiteY3" fmla="*/ 5892 h 843825"/>
                <a:gd name="connsiteX4" fmla="*/ 534 w 1296422"/>
                <a:gd name="connsiteY4" fmla="*/ 1672 h 843825"/>
                <a:gd name="connsiteX5" fmla="*/ 4754 w 1296422"/>
                <a:gd name="connsiteY5" fmla="*/ 138 h 843825"/>
                <a:gd name="connsiteX6" fmla="*/ 1296574 w 1296422"/>
                <a:gd name="connsiteY6" fmla="*/ 331532 h 843825"/>
                <a:gd name="connsiteX7" fmla="*/ 1299259 w 1296422"/>
                <a:gd name="connsiteY7" fmla="*/ 334217 h 843825"/>
                <a:gd name="connsiteX8" fmla="*/ 1298108 w 1296422"/>
                <a:gd name="connsiteY8" fmla="*/ 337669 h 843825"/>
                <a:gd name="connsiteX9" fmla="*/ 768416 w 1296422"/>
                <a:gd name="connsiteY9" fmla="*/ 843964 h 843825"/>
                <a:gd name="connsiteX10" fmla="*/ 765731 w 1296422"/>
                <a:gd name="connsiteY10" fmla="*/ 845115 h 843825"/>
                <a:gd name="connsiteX11" fmla="*/ 14343 w 1296422"/>
                <a:gd name="connsiteY11" fmla="*/ 10111 h 843825"/>
                <a:gd name="connsiteX12" fmla="*/ 765731 w 1296422"/>
                <a:gd name="connsiteY12" fmla="*/ 836293 h 843825"/>
                <a:gd name="connsiteX13" fmla="*/ 1287752 w 1296422"/>
                <a:gd name="connsiteY13" fmla="*/ 336901 h 843825"/>
                <a:gd name="connsiteX14" fmla="*/ 14343 w 1296422"/>
                <a:gd name="connsiteY14" fmla="*/ 10111 h 84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6422" h="843825">
                  <a:moveTo>
                    <a:pt x="765731" y="845115"/>
                  </a:moveTo>
                  <a:cubicBezTo>
                    <a:pt x="765731" y="845115"/>
                    <a:pt x="765731" y="845115"/>
                    <a:pt x="765731" y="845115"/>
                  </a:cubicBezTo>
                  <a:cubicBezTo>
                    <a:pt x="764580" y="845115"/>
                    <a:pt x="763813" y="844731"/>
                    <a:pt x="763046" y="843964"/>
                  </a:cubicBezTo>
                  <a:lnTo>
                    <a:pt x="918" y="5892"/>
                  </a:lnTo>
                  <a:cubicBezTo>
                    <a:pt x="-232" y="4741"/>
                    <a:pt x="-232" y="2823"/>
                    <a:pt x="534" y="1672"/>
                  </a:cubicBezTo>
                  <a:cubicBezTo>
                    <a:pt x="1301" y="138"/>
                    <a:pt x="2836" y="-245"/>
                    <a:pt x="4754" y="138"/>
                  </a:cubicBezTo>
                  <a:lnTo>
                    <a:pt x="1296574" y="331532"/>
                  </a:lnTo>
                  <a:cubicBezTo>
                    <a:pt x="1297724" y="331915"/>
                    <a:pt x="1298875" y="332682"/>
                    <a:pt x="1299259" y="334217"/>
                  </a:cubicBezTo>
                  <a:cubicBezTo>
                    <a:pt x="1299642" y="335367"/>
                    <a:pt x="1299259" y="336901"/>
                    <a:pt x="1298108" y="337669"/>
                  </a:cubicBezTo>
                  <a:lnTo>
                    <a:pt x="768416" y="843964"/>
                  </a:lnTo>
                  <a:cubicBezTo>
                    <a:pt x="767649" y="844731"/>
                    <a:pt x="766498" y="845115"/>
                    <a:pt x="765731" y="845115"/>
                  </a:cubicBezTo>
                  <a:close/>
                  <a:moveTo>
                    <a:pt x="14343" y="10111"/>
                  </a:moveTo>
                  <a:lnTo>
                    <a:pt x="765731" y="836293"/>
                  </a:lnTo>
                  <a:lnTo>
                    <a:pt x="1287752" y="336901"/>
                  </a:lnTo>
                  <a:lnTo>
                    <a:pt x="14343" y="10111"/>
                  </a:lnTo>
                  <a:close/>
                </a:path>
              </a:pathLst>
            </a:custGeom>
            <a:solidFill>
              <a:srgbClr val="C4C4C4"/>
            </a:solidFill>
            <a:ln w="383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ABD525D-8175-4AA6-A867-42F9E89EE1DC}"/>
                </a:ext>
              </a:extLst>
            </p:cNvPr>
            <p:cNvSpPr/>
            <p:nvPr/>
          </p:nvSpPr>
          <p:spPr>
            <a:xfrm>
              <a:off x="9985784" y="323967"/>
              <a:ext cx="1296423" cy="2328191"/>
            </a:xfrm>
            <a:custGeom>
              <a:avLst/>
              <a:gdLst>
                <a:gd name="connsiteX0" fmla="*/ 1295141 w 1296422"/>
                <a:gd name="connsiteY0" fmla="*/ 2329097 h 2328191"/>
                <a:gd name="connsiteX1" fmla="*/ 1294374 w 1296422"/>
                <a:gd name="connsiteY1" fmla="*/ 2329097 h 2328191"/>
                <a:gd name="connsiteX2" fmla="*/ 2553 w 1296422"/>
                <a:gd name="connsiteY2" fmla="*/ 1997703 h 2328191"/>
                <a:gd name="connsiteX3" fmla="*/ 252 w 1296422"/>
                <a:gd name="connsiteY3" fmla="*/ 1995402 h 2328191"/>
                <a:gd name="connsiteX4" fmla="*/ 635 w 1296422"/>
                <a:gd name="connsiteY4" fmla="*/ 1991950 h 2328191"/>
                <a:gd name="connsiteX5" fmla="*/ 1289770 w 1296422"/>
                <a:gd name="connsiteY5" fmla="*/ 1673 h 2328191"/>
                <a:gd name="connsiteX6" fmla="*/ 1293990 w 1296422"/>
                <a:gd name="connsiteY6" fmla="*/ 138 h 2328191"/>
                <a:gd name="connsiteX7" fmla="*/ 1296674 w 1296422"/>
                <a:gd name="connsiteY7" fmla="*/ 3590 h 2328191"/>
                <a:gd name="connsiteX8" fmla="*/ 1299359 w 1296422"/>
                <a:gd name="connsiteY8" fmla="*/ 2325261 h 2328191"/>
                <a:gd name="connsiteX9" fmla="*/ 1297825 w 1296422"/>
                <a:gd name="connsiteY9" fmla="*/ 2328330 h 2328191"/>
                <a:gd name="connsiteX10" fmla="*/ 1295141 w 1296422"/>
                <a:gd name="connsiteY10" fmla="*/ 2329097 h 2328191"/>
                <a:gd name="connsiteX11" fmla="*/ 9074 w 1296422"/>
                <a:gd name="connsiteY11" fmla="*/ 1991567 h 2328191"/>
                <a:gd name="connsiteX12" fmla="*/ 1291305 w 1296422"/>
                <a:gd name="connsiteY12" fmla="*/ 2320659 h 2328191"/>
                <a:gd name="connsiteX13" fmla="*/ 1288620 w 1296422"/>
                <a:gd name="connsiteY13" fmla="*/ 15864 h 2328191"/>
                <a:gd name="connsiteX14" fmla="*/ 9074 w 1296422"/>
                <a:gd name="connsiteY14" fmla="*/ 1991567 h 232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6422" h="2328191">
                  <a:moveTo>
                    <a:pt x="1295141" y="2329097"/>
                  </a:moveTo>
                  <a:cubicBezTo>
                    <a:pt x="1294757" y="2329097"/>
                    <a:pt x="1294374" y="2329097"/>
                    <a:pt x="1294374" y="2329097"/>
                  </a:cubicBezTo>
                  <a:lnTo>
                    <a:pt x="2553" y="1997703"/>
                  </a:lnTo>
                  <a:cubicBezTo>
                    <a:pt x="1402" y="1997320"/>
                    <a:pt x="635" y="1996553"/>
                    <a:pt x="252" y="1995402"/>
                  </a:cubicBezTo>
                  <a:cubicBezTo>
                    <a:pt x="-131" y="1994252"/>
                    <a:pt x="-131" y="1993101"/>
                    <a:pt x="635" y="1991950"/>
                  </a:cubicBezTo>
                  <a:lnTo>
                    <a:pt x="1289770" y="1673"/>
                  </a:lnTo>
                  <a:cubicBezTo>
                    <a:pt x="1290538" y="138"/>
                    <a:pt x="1292456" y="-245"/>
                    <a:pt x="1293990" y="138"/>
                  </a:cubicBezTo>
                  <a:cubicBezTo>
                    <a:pt x="1295524" y="522"/>
                    <a:pt x="1296674" y="2056"/>
                    <a:pt x="1296674" y="3590"/>
                  </a:cubicBezTo>
                  <a:lnTo>
                    <a:pt x="1299359" y="2325261"/>
                  </a:lnTo>
                  <a:cubicBezTo>
                    <a:pt x="1299359" y="2326412"/>
                    <a:pt x="1298976" y="2327563"/>
                    <a:pt x="1297825" y="2328330"/>
                  </a:cubicBezTo>
                  <a:cubicBezTo>
                    <a:pt x="1296674" y="2328713"/>
                    <a:pt x="1295907" y="2329097"/>
                    <a:pt x="1295141" y="2329097"/>
                  </a:cubicBezTo>
                  <a:close/>
                  <a:moveTo>
                    <a:pt x="9074" y="1991567"/>
                  </a:moveTo>
                  <a:lnTo>
                    <a:pt x="1291305" y="2320659"/>
                  </a:lnTo>
                  <a:lnTo>
                    <a:pt x="1288620" y="15864"/>
                  </a:lnTo>
                  <a:lnTo>
                    <a:pt x="9074" y="1991567"/>
                  </a:lnTo>
                  <a:close/>
                </a:path>
              </a:pathLst>
            </a:custGeom>
            <a:solidFill>
              <a:srgbClr val="C4C4C4"/>
            </a:solidFill>
            <a:ln w="383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0BF496EB-C75A-47BE-8FD2-076A381FB8B2}"/>
                </a:ext>
              </a:extLst>
            </p:cNvPr>
            <p:cNvSpPr/>
            <p:nvPr/>
          </p:nvSpPr>
          <p:spPr>
            <a:xfrm>
              <a:off x="8803379" y="4613172"/>
              <a:ext cx="1645460" cy="1227383"/>
            </a:xfrm>
            <a:custGeom>
              <a:avLst/>
              <a:gdLst>
                <a:gd name="connsiteX0" fmla="*/ 3603 w 1645459"/>
                <a:gd name="connsiteY0" fmla="*/ 1229936 h 1227382"/>
                <a:gd name="connsiteX1" fmla="*/ 918 w 1645459"/>
                <a:gd name="connsiteY1" fmla="*/ 1228785 h 1227382"/>
                <a:gd name="connsiteX2" fmla="*/ 150 w 1645459"/>
                <a:gd name="connsiteY2" fmla="*/ 1225333 h 1227382"/>
                <a:gd name="connsiteX3" fmla="*/ 313133 w 1645459"/>
                <a:gd name="connsiteY3" fmla="*/ 2937 h 1227382"/>
                <a:gd name="connsiteX4" fmla="*/ 315435 w 1645459"/>
                <a:gd name="connsiteY4" fmla="*/ 252 h 1227382"/>
                <a:gd name="connsiteX5" fmla="*/ 318887 w 1645459"/>
                <a:gd name="connsiteY5" fmla="*/ 636 h 1227382"/>
                <a:gd name="connsiteX6" fmla="*/ 1645994 w 1645459"/>
                <a:gd name="connsiteY6" fmla="*/ 917337 h 1227382"/>
                <a:gd name="connsiteX7" fmla="*/ 1647528 w 1645459"/>
                <a:gd name="connsiteY7" fmla="*/ 921173 h 1227382"/>
                <a:gd name="connsiteX8" fmla="*/ 1644460 w 1645459"/>
                <a:gd name="connsiteY8" fmla="*/ 923857 h 1227382"/>
                <a:gd name="connsiteX9" fmla="*/ 4370 w 1645459"/>
                <a:gd name="connsiteY9" fmla="*/ 1229553 h 1227382"/>
                <a:gd name="connsiteX10" fmla="*/ 3603 w 1645459"/>
                <a:gd name="connsiteY10" fmla="*/ 1229936 h 1227382"/>
                <a:gd name="connsiteX11" fmla="*/ 318503 w 1645459"/>
                <a:gd name="connsiteY11" fmla="*/ 9841 h 1227382"/>
                <a:gd name="connsiteX12" fmla="*/ 8205 w 1645459"/>
                <a:gd name="connsiteY12" fmla="*/ 1221498 h 1227382"/>
                <a:gd name="connsiteX13" fmla="*/ 1633720 w 1645459"/>
                <a:gd name="connsiteY13" fmla="*/ 918487 h 1227382"/>
                <a:gd name="connsiteX14" fmla="*/ 318503 w 1645459"/>
                <a:gd name="connsiteY14" fmla="*/ 9841 h 1227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45459" h="1227382">
                  <a:moveTo>
                    <a:pt x="3603" y="1229936"/>
                  </a:moveTo>
                  <a:cubicBezTo>
                    <a:pt x="2452" y="1229936"/>
                    <a:pt x="1685" y="1229553"/>
                    <a:pt x="918" y="1228785"/>
                  </a:cubicBezTo>
                  <a:cubicBezTo>
                    <a:pt x="150" y="1228018"/>
                    <a:pt x="-233" y="1226484"/>
                    <a:pt x="150" y="1225333"/>
                  </a:cubicBezTo>
                  <a:lnTo>
                    <a:pt x="313133" y="2937"/>
                  </a:lnTo>
                  <a:cubicBezTo>
                    <a:pt x="313517" y="1786"/>
                    <a:pt x="314284" y="1019"/>
                    <a:pt x="315435" y="252"/>
                  </a:cubicBezTo>
                  <a:cubicBezTo>
                    <a:pt x="316585" y="-132"/>
                    <a:pt x="317736" y="-132"/>
                    <a:pt x="318887" y="636"/>
                  </a:cubicBezTo>
                  <a:lnTo>
                    <a:pt x="1645994" y="917337"/>
                  </a:lnTo>
                  <a:cubicBezTo>
                    <a:pt x="1647145" y="918104"/>
                    <a:pt x="1647912" y="919638"/>
                    <a:pt x="1647528" y="921173"/>
                  </a:cubicBezTo>
                  <a:cubicBezTo>
                    <a:pt x="1647145" y="922707"/>
                    <a:pt x="1645994" y="923857"/>
                    <a:pt x="1644460" y="923857"/>
                  </a:cubicBezTo>
                  <a:lnTo>
                    <a:pt x="4370" y="1229553"/>
                  </a:lnTo>
                  <a:cubicBezTo>
                    <a:pt x="3986" y="1229936"/>
                    <a:pt x="3986" y="1229936"/>
                    <a:pt x="3603" y="1229936"/>
                  </a:cubicBezTo>
                  <a:close/>
                  <a:moveTo>
                    <a:pt x="318503" y="9841"/>
                  </a:moveTo>
                  <a:lnTo>
                    <a:pt x="8205" y="1221498"/>
                  </a:lnTo>
                  <a:lnTo>
                    <a:pt x="1633720" y="918487"/>
                  </a:lnTo>
                  <a:lnTo>
                    <a:pt x="318503" y="9841"/>
                  </a:lnTo>
                  <a:close/>
                </a:path>
              </a:pathLst>
            </a:custGeom>
            <a:solidFill>
              <a:srgbClr val="C4C4C4"/>
            </a:solidFill>
            <a:ln w="383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6A376ED-FC0C-48F8-BE52-48A88D4B7F14}"/>
                </a:ext>
              </a:extLst>
            </p:cNvPr>
            <p:cNvSpPr/>
            <p:nvPr/>
          </p:nvSpPr>
          <p:spPr>
            <a:xfrm>
              <a:off x="8803431" y="5530028"/>
              <a:ext cx="1645460" cy="782456"/>
            </a:xfrm>
            <a:custGeom>
              <a:avLst/>
              <a:gdLst>
                <a:gd name="connsiteX0" fmla="*/ 973566 w 1645459"/>
                <a:gd name="connsiteY0" fmla="*/ 783705 h 782456"/>
                <a:gd name="connsiteX1" fmla="*/ 972032 w 1645459"/>
                <a:gd name="connsiteY1" fmla="*/ 783321 h 782456"/>
                <a:gd name="connsiteX2" fmla="*/ 2015 w 1645459"/>
                <a:gd name="connsiteY2" fmla="*/ 312697 h 782456"/>
                <a:gd name="connsiteX3" fmla="*/ 98 w 1645459"/>
                <a:gd name="connsiteY3" fmla="*/ 308861 h 782456"/>
                <a:gd name="connsiteX4" fmla="*/ 3166 w 1645459"/>
                <a:gd name="connsiteY4" fmla="*/ 305793 h 782456"/>
                <a:gd name="connsiteX5" fmla="*/ 1643257 w 1645459"/>
                <a:gd name="connsiteY5" fmla="*/ 98 h 782456"/>
                <a:gd name="connsiteX6" fmla="*/ 1647092 w 1645459"/>
                <a:gd name="connsiteY6" fmla="*/ 2016 h 782456"/>
                <a:gd name="connsiteX7" fmla="*/ 1646708 w 1645459"/>
                <a:gd name="connsiteY7" fmla="*/ 6235 h 782456"/>
                <a:gd name="connsiteX8" fmla="*/ 977018 w 1645459"/>
                <a:gd name="connsiteY8" fmla="*/ 782554 h 782456"/>
                <a:gd name="connsiteX9" fmla="*/ 973566 w 1645459"/>
                <a:gd name="connsiteY9" fmla="*/ 783705 h 782456"/>
                <a:gd name="connsiteX10" fmla="*/ 15057 w 1645459"/>
                <a:gd name="connsiteY10" fmla="*/ 310779 h 782456"/>
                <a:gd name="connsiteX11" fmla="*/ 972799 w 1645459"/>
                <a:gd name="connsiteY11" fmla="*/ 775267 h 782456"/>
                <a:gd name="connsiteX12" fmla="*/ 1634051 w 1645459"/>
                <a:gd name="connsiteY12" fmla="*/ 8919 h 782456"/>
                <a:gd name="connsiteX13" fmla="*/ 15057 w 1645459"/>
                <a:gd name="connsiteY13" fmla="*/ 310779 h 782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45459" h="782456">
                  <a:moveTo>
                    <a:pt x="973566" y="783705"/>
                  </a:moveTo>
                  <a:cubicBezTo>
                    <a:pt x="973183" y="783705"/>
                    <a:pt x="972415" y="783705"/>
                    <a:pt x="972032" y="783321"/>
                  </a:cubicBezTo>
                  <a:lnTo>
                    <a:pt x="2015" y="312697"/>
                  </a:lnTo>
                  <a:cubicBezTo>
                    <a:pt x="481" y="311929"/>
                    <a:pt x="-285" y="310395"/>
                    <a:pt x="98" y="308861"/>
                  </a:cubicBezTo>
                  <a:cubicBezTo>
                    <a:pt x="481" y="307327"/>
                    <a:pt x="1632" y="306176"/>
                    <a:pt x="3166" y="305793"/>
                  </a:cubicBezTo>
                  <a:lnTo>
                    <a:pt x="1643257" y="98"/>
                  </a:lnTo>
                  <a:cubicBezTo>
                    <a:pt x="1644790" y="-286"/>
                    <a:pt x="1646325" y="481"/>
                    <a:pt x="1647092" y="2016"/>
                  </a:cubicBezTo>
                  <a:cubicBezTo>
                    <a:pt x="1647859" y="3166"/>
                    <a:pt x="1647859" y="5084"/>
                    <a:pt x="1646708" y="6235"/>
                  </a:cubicBezTo>
                  <a:lnTo>
                    <a:pt x="977018" y="782554"/>
                  </a:lnTo>
                  <a:cubicBezTo>
                    <a:pt x="975483" y="783321"/>
                    <a:pt x="974716" y="783705"/>
                    <a:pt x="973566" y="783705"/>
                  </a:cubicBezTo>
                  <a:close/>
                  <a:moveTo>
                    <a:pt x="15057" y="310779"/>
                  </a:moveTo>
                  <a:lnTo>
                    <a:pt x="972799" y="775267"/>
                  </a:lnTo>
                  <a:lnTo>
                    <a:pt x="1634051" y="8919"/>
                  </a:lnTo>
                  <a:lnTo>
                    <a:pt x="15057" y="310779"/>
                  </a:lnTo>
                  <a:close/>
                </a:path>
              </a:pathLst>
            </a:custGeom>
            <a:solidFill>
              <a:srgbClr val="C4C4C4"/>
            </a:solidFill>
            <a:ln w="383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9B861EE-117C-44BF-B917-F81935C6A74F}"/>
                </a:ext>
              </a:extLst>
            </p:cNvPr>
            <p:cNvSpPr/>
            <p:nvPr/>
          </p:nvSpPr>
          <p:spPr>
            <a:xfrm>
              <a:off x="9116412" y="4613424"/>
              <a:ext cx="1756691" cy="920537"/>
            </a:xfrm>
            <a:custGeom>
              <a:avLst/>
              <a:gdLst>
                <a:gd name="connsiteX0" fmla="*/ 1330659 w 1756691"/>
                <a:gd name="connsiteY0" fmla="*/ 923989 h 920536"/>
                <a:gd name="connsiteX1" fmla="*/ 1328741 w 1756691"/>
                <a:gd name="connsiteY1" fmla="*/ 923222 h 920536"/>
                <a:gd name="connsiteX2" fmla="*/ 1634 w 1756691"/>
                <a:gd name="connsiteY2" fmla="*/ 6520 h 920536"/>
                <a:gd name="connsiteX3" fmla="*/ 100 w 1756691"/>
                <a:gd name="connsiteY3" fmla="*/ 2301 h 920536"/>
                <a:gd name="connsiteX4" fmla="*/ 3552 w 1756691"/>
                <a:gd name="connsiteY4" fmla="*/ 0 h 920536"/>
                <a:gd name="connsiteX5" fmla="*/ 1756407 w 1756691"/>
                <a:gd name="connsiteY5" fmla="*/ 84766 h 920536"/>
                <a:gd name="connsiteX6" fmla="*/ 1759476 w 1756691"/>
                <a:gd name="connsiteY6" fmla="*/ 86684 h 920536"/>
                <a:gd name="connsiteX7" fmla="*/ 1759476 w 1756691"/>
                <a:gd name="connsiteY7" fmla="*/ 90136 h 920536"/>
                <a:gd name="connsiteX8" fmla="*/ 1333728 w 1756691"/>
                <a:gd name="connsiteY8" fmla="*/ 922071 h 920536"/>
                <a:gd name="connsiteX9" fmla="*/ 1331427 w 1756691"/>
                <a:gd name="connsiteY9" fmla="*/ 923989 h 920536"/>
                <a:gd name="connsiteX10" fmla="*/ 1330659 w 1756691"/>
                <a:gd name="connsiteY10" fmla="*/ 923989 h 920536"/>
                <a:gd name="connsiteX11" fmla="*/ 15826 w 1756691"/>
                <a:gd name="connsiteY11" fmla="*/ 7671 h 920536"/>
                <a:gd name="connsiteX12" fmla="*/ 1329125 w 1756691"/>
                <a:gd name="connsiteY12" fmla="*/ 914784 h 920536"/>
                <a:gd name="connsiteX13" fmla="*/ 1750654 w 1756691"/>
                <a:gd name="connsiteY13" fmla="*/ 91670 h 920536"/>
                <a:gd name="connsiteX14" fmla="*/ 15826 w 1756691"/>
                <a:gd name="connsiteY14" fmla="*/ 7671 h 92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6691" h="920536">
                  <a:moveTo>
                    <a:pt x="1330659" y="923989"/>
                  </a:moveTo>
                  <a:cubicBezTo>
                    <a:pt x="1329892" y="923989"/>
                    <a:pt x="1329125" y="923605"/>
                    <a:pt x="1328741" y="923222"/>
                  </a:cubicBezTo>
                  <a:lnTo>
                    <a:pt x="1634" y="6520"/>
                  </a:lnTo>
                  <a:cubicBezTo>
                    <a:pt x="484" y="5753"/>
                    <a:pt x="-284" y="3836"/>
                    <a:pt x="100" y="2301"/>
                  </a:cubicBezTo>
                  <a:cubicBezTo>
                    <a:pt x="484" y="767"/>
                    <a:pt x="2018" y="0"/>
                    <a:pt x="3552" y="0"/>
                  </a:cubicBezTo>
                  <a:lnTo>
                    <a:pt x="1756407" y="84766"/>
                  </a:lnTo>
                  <a:cubicBezTo>
                    <a:pt x="1757558" y="84766"/>
                    <a:pt x="1758709" y="85533"/>
                    <a:pt x="1759476" y="86684"/>
                  </a:cubicBezTo>
                  <a:cubicBezTo>
                    <a:pt x="1760243" y="87834"/>
                    <a:pt x="1760243" y="88985"/>
                    <a:pt x="1759476" y="90136"/>
                  </a:cubicBezTo>
                  <a:lnTo>
                    <a:pt x="1333728" y="922071"/>
                  </a:lnTo>
                  <a:cubicBezTo>
                    <a:pt x="1333345" y="922838"/>
                    <a:pt x="1332577" y="923605"/>
                    <a:pt x="1331427" y="923989"/>
                  </a:cubicBezTo>
                  <a:cubicBezTo>
                    <a:pt x="1331043" y="923989"/>
                    <a:pt x="1330659" y="923989"/>
                    <a:pt x="1330659" y="923989"/>
                  </a:cubicBezTo>
                  <a:close/>
                  <a:moveTo>
                    <a:pt x="15826" y="7671"/>
                  </a:moveTo>
                  <a:lnTo>
                    <a:pt x="1329125" y="914784"/>
                  </a:lnTo>
                  <a:lnTo>
                    <a:pt x="1750654" y="91670"/>
                  </a:lnTo>
                  <a:lnTo>
                    <a:pt x="15826" y="7671"/>
                  </a:lnTo>
                  <a:close/>
                </a:path>
              </a:pathLst>
            </a:custGeom>
            <a:solidFill>
              <a:srgbClr val="C4C4C4"/>
            </a:solidFill>
            <a:ln w="383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F2D8D7DA-AA0A-40E0-8933-FB3F202CF94C}"/>
                </a:ext>
              </a:extLst>
            </p:cNvPr>
            <p:cNvSpPr/>
            <p:nvPr/>
          </p:nvSpPr>
          <p:spPr>
            <a:xfrm>
              <a:off x="9773395" y="5529726"/>
              <a:ext cx="675060" cy="943550"/>
            </a:xfrm>
            <a:custGeom>
              <a:avLst/>
              <a:gdLst>
                <a:gd name="connsiteX0" fmla="*/ 457734 w 675060"/>
                <a:gd name="connsiteY0" fmla="*/ 945100 h 943550"/>
                <a:gd name="connsiteX1" fmla="*/ 456584 w 675060"/>
                <a:gd name="connsiteY1" fmla="*/ 944717 h 943550"/>
                <a:gd name="connsiteX2" fmla="*/ 2451 w 675060"/>
                <a:gd name="connsiteY2" fmla="*/ 783623 h 943550"/>
                <a:gd name="connsiteX3" fmla="*/ 151 w 675060"/>
                <a:gd name="connsiteY3" fmla="*/ 780938 h 943550"/>
                <a:gd name="connsiteX4" fmla="*/ 918 w 675060"/>
                <a:gd name="connsiteY4" fmla="*/ 777486 h 943550"/>
                <a:gd name="connsiteX5" fmla="*/ 670609 w 675060"/>
                <a:gd name="connsiteY5" fmla="*/ 1166 h 943550"/>
                <a:gd name="connsiteX6" fmla="*/ 674827 w 675060"/>
                <a:gd name="connsiteY6" fmla="*/ 399 h 943550"/>
                <a:gd name="connsiteX7" fmla="*/ 676745 w 675060"/>
                <a:gd name="connsiteY7" fmla="*/ 4618 h 943550"/>
                <a:gd name="connsiteX8" fmla="*/ 461186 w 675060"/>
                <a:gd name="connsiteY8" fmla="*/ 942415 h 943550"/>
                <a:gd name="connsiteX9" fmla="*/ 459268 w 675060"/>
                <a:gd name="connsiteY9" fmla="*/ 944717 h 943550"/>
                <a:gd name="connsiteX10" fmla="*/ 457734 w 675060"/>
                <a:gd name="connsiteY10" fmla="*/ 945100 h 943550"/>
                <a:gd name="connsiteX11" fmla="*/ 9740 w 675060"/>
                <a:gd name="connsiteY11" fmla="*/ 778636 h 943550"/>
                <a:gd name="connsiteX12" fmla="*/ 455049 w 675060"/>
                <a:gd name="connsiteY12" fmla="*/ 936662 h 943550"/>
                <a:gd name="connsiteX13" fmla="*/ 666389 w 675060"/>
                <a:gd name="connsiteY13" fmla="*/ 17275 h 943550"/>
                <a:gd name="connsiteX14" fmla="*/ 9740 w 675060"/>
                <a:gd name="connsiteY14" fmla="*/ 778636 h 94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75060" h="943550">
                  <a:moveTo>
                    <a:pt x="457734" y="945100"/>
                  </a:moveTo>
                  <a:cubicBezTo>
                    <a:pt x="457350" y="945100"/>
                    <a:pt x="456967" y="945100"/>
                    <a:pt x="456584" y="944717"/>
                  </a:cubicBezTo>
                  <a:lnTo>
                    <a:pt x="2451" y="783623"/>
                  </a:lnTo>
                  <a:cubicBezTo>
                    <a:pt x="1301" y="783239"/>
                    <a:pt x="534" y="782472"/>
                    <a:pt x="151" y="780938"/>
                  </a:cubicBezTo>
                  <a:cubicBezTo>
                    <a:pt x="-233" y="779404"/>
                    <a:pt x="151" y="778636"/>
                    <a:pt x="918" y="777486"/>
                  </a:cubicBezTo>
                  <a:lnTo>
                    <a:pt x="670609" y="1166"/>
                  </a:lnTo>
                  <a:cubicBezTo>
                    <a:pt x="671759" y="15"/>
                    <a:pt x="673676" y="-368"/>
                    <a:pt x="674827" y="399"/>
                  </a:cubicBezTo>
                  <a:cubicBezTo>
                    <a:pt x="676362" y="1166"/>
                    <a:pt x="677129" y="2701"/>
                    <a:pt x="676745" y="4618"/>
                  </a:cubicBezTo>
                  <a:lnTo>
                    <a:pt x="461186" y="942415"/>
                  </a:lnTo>
                  <a:cubicBezTo>
                    <a:pt x="460802" y="943566"/>
                    <a:pt x="460419" y="944333"/>
                    <a:pt x="459268" y="944717"/>
                  </a:cubicBezTo>
                  <a:cubicBezTo>
                    <a:pt x="459268" y="945100"/>
                    <a:pt x="458501" y="945100"/>
                    <a:pt x="457734" y="945100"/>
                  </a:cubicBezTo>
                  <a:close/>
                  <a:moveTo>
                    <a:pt x="9740" y="778636"/>
                  </a:moveTo>
                  <a:lnTo>
                    <a:pt x="455049" y="936662"/>
                  </a:lnTo>
                  <a:lnTo>
                    <a:pt x="666389" y="17275"/>
                  </a:lnTo>
                  <a:lnTo>
                    <a:pt x="9740" y="778636"/>
                  </a:lnTo>
                  <a:close/>
                </a:path>
              </a:pathLst>
            </a:custGeom>
            <a:solidFill>
              <a:srgbClr val="C4C4C4"/>
            </a:solidFill>
            <a:ln w="383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086F8AF-55DA-4D63-BEA2-09569D9FD2F9}"/>
                </a:ext>
              </a:extLst>
            </p:cNvPr>
            <p:cNvSpPr/>
            <p:nvPr/>
          </p:nvSpPr>
          <p:spPr>
            <a:xfrm>
              <a:off x="10227526" y="5529975"/>
              <a:ext cx="1093138" cy="943550"/>
            </a:xfrm>
            <a:custGeom>
              <a:avLst/>
              <a:gdLst>
                <a:gd name="connsiteX0" fmla="*/ 3603 w 1093137"/>
                <a:gd name="connsiteY0" fmla="*/ 944851 h 943550"/>
                <a:gd name="connsiteX1" fmla="*/ 917 w 1093137"/>
                <a:gd name="connsiteY1" fmla="*/ 943701 h 943550"/>
                <a:gd name="connsiteX2" fmla="*/ 150 w 1093137"/>
                <a:gd name="connsiteY2" fmla="*/ 940632 h 943550"/>
                <a:gd name="connsiteX3" fmla="*/ 215709 w 1093137"/>
                <a:gd name="connsiteY3" fmla="*/ 2835 h 943550"/>
                <a:gd name="connsiteX4" fmla="*/ 218395 w 1093137"/>
                <a:gd name="connsiteY4" fmla="*/ 151 h 943550"/>
                <a:gd name="connsiteX5" fmla="*/ 221846 w 1093137"/>
                <a:gd name="connsiteY5" fmla="*/ 918 h 943550"/>
                <a:gd name="connsiteX6" fmla="*/ 1094055 w 1093137"/>
                <a:gd name="connsiteY6" fmla="*/ 843209 h 943550"/>
                <a:gd name="connsiteX7" fmla="*/ 1094823 w 1093137"/>
                <a:gd name="connsiteY7" fmla="*/ 847044 h 943550"/>
                <a:gd name="connsiteX8" fmla="*/ 1091754 w 1093137"/>
                <a:gd name="connsiteY8" fmla="*/ 849346 h 943550"/>
                <a:gd name="connsiteX9" fmla="*/ 3603 w 1093137"/>
                <a:gd name="connsiteY9" fmla="*/ 944851 h 943550"/>
                <a:gd name="connsiteX10" fmla="*/ 3603 w 1093137"/>
                <a:gd name="connsiteY10" fmla="*/ 944851 h 943550"/>
                <a:gd name="connsiteX11" fmla="*/ 221462 w 1093137"/>
                <a:gd name="connsiteY11" fmla="*/ 10890 h 943550"/>
                <a:gd name="connsiteX12" fmla="*/ 8588 w 1093137"/>
                <a:gd name="connsiteY12" fmla="*/ 937564 h 943550"/>
                <a:gd name="connsiteX13" fmla="*/ 1083699 w 1093137"/>
                <a:gd name="connsiteY13" fmla="*/ 843209 h 943550"/>
                <a:gd name="connsiteX14" fmla="*/ 221462 w 1093137"/>
                <a:gd name="connsiteY14" fmla="*/ 10890 h 94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3137" h="943550">
                  <a:moveTo>
                    <a:pt x="3603" y="944851"/>
                  </a:moveTo>
                  <a:cubicBezTo>
                    <a:pt x="2452" y="944851"/>
                    <a:pt x="1685" y="944468"/>
                    <a:pt x="917" y="943701"/>
                  </a:cubicBezTo>
                  <a:cubicBezTo>
                    <a:pt x="150" y="942934"/>
                    <a:pt x="-233" y="941783"/>
                    <a:pt x="150" y="940632"/>
                  </a:cubicBezTo>
                  <a:lnTo>
                    <a:pt x="215709" y="2835"/>
                  </a:lnTo>
                  <a:cubicBezTo>
                    <a:pt x="216093" y="1684"/>
                    <a:pt x="216860" y="534"/>
                    <a:pt x="218395" y="151"/>
                  </a:cubicBezTo>
                  <a:cubicBezTo>
                    <a:pt x="219545" y="-233"/>
                    <a:pt x="221079" y="151"/>
                    <a:pt x="221846" y="918"/>
                  </a:cubicBezTo>
                  <a:lnTo>
                    <a:pt x="1094055" y="843209"/>
                  </a:lnTo>
                  <a:cubicBezTo>
                    <a:pt x="1095206" y="844360"/>
                    <a:pt x="1095590" y="845510"/>
                    <a:pt x="1094823" y="847044"/>
                  </a:cubicBezTo>
                  <a:cubicBezTo>
                    <a:pt x="1094439" y="848579"/>
                    <a:pt x="1093288" y="849346"/>
                    <a:pt x="1091754" y="849346"/>
                  </a:cubicBezTo>
                  <a:lnTo>
                    <a:pt x="3603" y="944851"/>
                  </a:lnTo>
                  <a:cubicBezTo>
                    <a:pt x="3986" y="944851"/>
                    <a:pt x="3986" y="944851"/>
                    <a:pt x="3603" y="944851"/>
                  </a:cubicBezTo>
                  <a:close/>
                  <a:moveTo>
                    <a:pt x="221462" y="10890"/>
                  </a:moveTo>
                  <a:lnTo>
                    <a:pt x="8588" y="937564"/>
                  </a:lnTo>
                  <a:lnTo>
                    <a:pt x="1083699" y="843209"/>
                  </a:lnTo>
                  <a:lnTo>
                    <a:pt x="221462" y="10890"/>
                  </a:lnTo>
                  <a:close/>
                </a:path>
              </a:pathLst>
            </a:custGeom>
            <a:solidFill>
              <a:srgbClr val="C4C4C4"/>
            </a:solidFill>
            <a:ln w="383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55993F4D-C8ED-43EE-8519-885B4CFC5500}"/>
                </a:ext>
              </a:extLst>
            </p:cNvPr>
            <p:cNvSpPr/>
            <p:nvPr/>
          </p:nvSpPr>
          <p:spPr>
            <a:xfrm>
              <a:off x="10443220" y="4698040"/>
              <a:ext cx="909030" cy="836154"/>
            </a:xfrm>
            <a:custGeom>
              <a:avLst/>
              <a:gdLst>
                <a:gd name="connsiteX0" fmla="*/ 3851 w 909030"/>
                <a:gd name="connsiteY0" fmla="*/ 839373 h 836154"/>
                <a:gd name="connsiteX1" fmla="*/ 1166 w 909030"/>
                <a:gd name="connsiteY1" fmla="*/ 838223 h 836154"/>
                <a:gd name="connsiteX2" fmla="*/ 399 w 909030"/>
                <a:gd name="connsiteY2" fmla="*/ 834004 h 836154"/>
                <a:gd name="connsiteX3" fmla="*/ 426147 w 909030"/>
                <a:gd name="connsiteY3" fmla="*/ 2068 h 836154"/>
                <a:gd name="connsiteX4" fmla="*/ 428449 w 909030"/>
                <a:gd name="connsiteY4" fmla="*/ 150 h 836154"/>
                <a:gd name="connsiteX5" fmla="*/ 431517 w 909030"/>
                <a:gd name="connsiteY5" fmla="*/ 917 h 836154"/>
                <a:gd name="connsiteX6" fmla="*/ 908662 w 909030"/>
                <a:gd name="connsiteY6" fmla="*/ 367982 h 836154"/>
                <a:gd name="connsiteX7" fmla="*/ 910196 w 909030"/>
                <a:gd name="connsiteY7" fmla="*/ 371050 h 836154"/>
                <a:gd name="connsiteX8" fmla="*/ 908279 w 909030"/>
                <a:gd name="connsiteY8" fmla="*/ 374119 h 836154"/>
                <a:gd name="connsiteX9" fmla="*/ 5386 w 909030"/>
                <a:gd name="connsiteY9" fmla="*/ 838990 h 836154"/>
                <a:gd name="connsiteX10" fmla="*/ 3851 w 909030"/>
                <a:gd name="connsiteY10" fmla="*/ 839373 h 836154"/>
                <a:gd name="connsiteX11" fmla="*/ 430750 w 909030"/>
                <a:gd name="connsiteY11" fmla="*/ 9356 h 836154"/>
                <a:gd name="connsiteX12" fmla="*/ 11906 w 909030"/>
                <a:gd name="connsiteY12" fmla="*/ 827099 h 836154"/>
                <a:gd name="connsiteX13" fmla="*/ 899840 w 909030"/>
                <a:gd name="connsiteY13" fmla="*/ 370283 h 836154"/>
                <a:gd name="connsiteX14" fmla="*/ 430750 w 909030"/>
                <a:gd name="connsiteY14" fmla="*/ 9356 h 8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09030" h="836154">
                  <a:moveTo>
                    <a:pt x="3851" y="839373"/>
                  </a:moveTo>
                  <a:cubicBezTo>
                    <a:pt x="3084" y="839373"/>
                    <a:pt x="1933" y="838990"/>
                    <a:pt x="1166" y="838223"/>
                  </a:cubicBezTo>
                  <a:cubicBezTo>
                    <a:pt x="15" y="837072"/>
                    <a:pt x="-368" y="835537"/>
                    <a:pt x="399" y="834004"/>
                  </a:cubicBezTo>
                  <a:lnTo>
                    <a:pt x="426147" y="2068"/>
                  </a:lnTo>
                  <a:cubicBezTo>
                    <a:pt x="426531" y="917"/>
                    <a:pt x="427681" y="534"/>
                    <a:pt x="428449" y="150"/>
                  </a:cubicBezTo>
                  <a:cubicBezTo>
                    <a:pt x="429599" y="-233"/>
                    <a:pt x="430750" y="150"/>
                    <a:pt x="431517" y="917"/>
                  </a:cubicBezTo>
                  <a:lnTo>
                    <a:pt x="908662" y="367982"/>
                  </a:lnTo>
                  <a:cubicBezTo>
                    <a:pt x="909813" y="368749"/>
                    <a:pt x="910196" y="369900"/>
                    <a:pt x="910196" y="371050"/>
                  </a:cubicBezTo>
                  <a:cubicBezTo>
                    <a:pt x="910196" y="372201"/>
                    <a:pt x="909429" y="373351"/>
                    <a:pt x="908279" y="374119"/>
                  </a:cubicBezTo>
                  <a:lnTo>
                    <a:pt x="5386" y="838990"/>
                  </a:lnTo>
                  <a:cubicBezTo>
                    <a:pt x="5002" y="838990"/>
                    <a:pt x="4235" y="839373"/>
                    <a:pt x="3851" y="839373"/>
                  </a:cubicBezTo>
                  <a:close/>
                  <a:moveTo>
                    <a:pt x="430750" y="9356"/>
                  </a:moveTo>
                  <a:lnTo>
                    <a:pt x="11906" y="827099"/>
                  </a:lnTo>
                  <a:lnTo>
                    <a:pt x="899840" y="370283"/>
                  </a:lnTo>
                  <a:lnTo>
                    <a:pt x="430750" y="9356"/>
                  </a:lnTo>
                  <a:close/>
                </a:path>
              </a:pathLst>
            </a:custGeom>
            <a:solidFill>
              <a:srgbClr val="C4C4C4"/>
            </a:solidFill>
            <a:ln w="383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52FCAD83-679F-4F93-9E1B-3995BC83347E}"/>
                </a:ext>
              </a:extLst>
            </p:cNvPr>
            <p:cNvSpPr/>
            <p:nvPr/>
          </p:nvSpPr>
          <p:spPr>
            <a:xfrm>
              <a:off x="10443235" y="5156774"/>
              <a:ext cx="1254232" cy="1219711"/>
            </a:xfrm>
            <a:custGeom>
              <a:avLst/>
              <a:gdLst>
                <a:gd name="connsiteX0" fmla="*/ 876045 w 1254231"/>
                <a:gd name="connsiteY0" fmla="*/ 1222547 h 1219711"/>
                <a:gd name="connsiteX1" fmla="*/ 873360 w 1254231"/>
                <a:gd name="connsiteY1" fmla="*/ 1221396 h 1219711"/>
                <a:gd name="connsiteX2" fmla="*/ 1151 w 1254231"/>
                <a:gd name="connsiteY2" fmla="*/ 379105 h 1219711"/>
                <a:gd name="connsiteX3" fmla="*/ 0 w 1254231"/>
                <a:gd name="connsiteY3" fmla="*/ 375653 h 1219711"/>
                <a:gd name="connsiteX4" fmla="*/ 2686 w 1254231"/>
                <a:gd name="connsiteY4" fmla="*/ 372968 h 1219711"/>
                <a:gd name="connsiteX5" fmla="*/ 1250013 w 1254231"/>
                <a:gd name="connsiteY5" fmla="*/ 150 h 1219711"/>
                <a:gd name="connsiteX6" fmla="*/ 1253465 w 1254231"/>
                <a:gd name="connsiteY6" fmla="*/ 917 h 1219711"/>
                <a:gd name="connsiteX7" fmla="*/ 1254232 w 1254231"/>
                <a:gd name="connsiteY7" fmla="*/ 4369 h 1219711"/>
                <a:gd name="connsiteX8" fmla="*/ 879114 w 1254231"/>
                <a:gd name="connsiteY8" fmla="*/ 1219095 h 1219711"/>
                <a:gd name="connsiteX9" fmla="*/ 876428 w 1254231"/>
                <a:gd name="connsiteY9" fmla="*/ 1221396 h 1219711"/>
                <a:gd name="connsiteX10" fmla="*/ 876045 w 1254231"/>
                <a:gd name="connsiteY10" fmla="*/ 1222547 h 1219711"/>
                <a:gd name="connsiteX11" fmla="*/ 10740 w 1254231"/>
                <a:gd name="connsiteY11" fmla="*/ 378721 h 1219711"/>
                <a:gd name="connsiteX12" fmla="*/ 874510 w 1254231"/>
                <a:gd name="connsiteY12" fmla="*/ 1212574 h 1219711"/>
                <a:gd name="connsiteX13" fmla="*/ 1245794 w 1254231"/>
                <a:gd name="connsiteY13" fmla="*/ 9739 h 1219711"/>
                <a:gd name="connsiteX14" fmla="*/ 10740 w 1254231"/>
                <a:gd name="connsiteY14" fmla="*/ 378721 h 121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4231" h="1219711">
                  <a:moveTo>
                    <a:pt x="876045" y="1222547"/>
                  </a:moveTo>
                  <a:cubicBezTo>
                    <a:pt x="875278" y="1222547"/>
                    <a:pt x="874127" y="1222163"/>
                    <a:pt x="873360" y="1221396"/>
                  </a:cubicBezTo>
                  <a:lnTo>
                    <a:pt x="1151" y="379105"/>
                  </a:lnTo>
                  <a:cubicBezTo>
                    <a:pt x="384" y="378338"/>
                    <a:pt x="0" y="376803"/>
                    <a:pt x="0" y="375653"/>
                  </a:cubicBezTo>
                  <a:cubicBezTo>
                    <a:pt x="384" y="374502"/>
                    <a:pt x="1151" y="373352"/>
                    <a:pt x="2686" y="372968"/>
                  </a:cubicBezTo>
                  <a:lnTo>
                    <a:pt x="1250013" y="150"/>
                  </a:lnTo>
                  <a:cubicBezTo>
                    <a:pt x="1251164" y="-233"/>
                    <a:pt x="1252698" y="150"/>
                    <a:pt x="1253465" y="917"/>
                  </a:cubicBezTo>
                  <a:cubicBezTo>
                    <a:pt x="1254232" y="1685"/>
                    <a:pt x="1254616" y="3219"/>
                    <a:pt x="1254232" y="4369"/>
                  </a:cubicBezTo>
                  <a:lnTo>
                    <a:pt x="879114" y="1219095"/>
                  </a:lnTo>
                  <a:cubicBezTo>
                    <a:pt x="878730" y="1220245"/>
                    <a:pt x="877579" y="1221396"/>
                    <a:pt x="876428" y="1221396"/>
                  </a:cubicBezTo>
                  <a:cubicBezTo>
                    <a:pt x="876812" y="1222547"/>
                    <a:pt x="876428" y="1222547"/>
                    <a:pt x="876045" y="1222547"/>
                  </a:cubicBezTo>
                  <a:close/>
                  <a:moveTo>
                    <a:pt x="10740" y="378721"/>
                  </a:moveTo>
                  <a:lnTo>
                    <a:pt x="874510" y="1212574"/>
                  </a:lnTo>
                  <a:lnTo>
                    <a:pt x="1245794" y="9739"/>
                  </a:lnTo>
                  <a:lnTo>
                    <a:pt x="10740" y="378721"/>
                  </a:lnTo>
                  <a:close/>
                </a:path>
              </a:pathLst>
            </a:custGeom>
            <a:solidFill>
              <a:srgbClr val="C4C4C4"/>
            </a:solidFill>
            <a:ln w="383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E7C9CDC-58A5-480D-8A18-3C7094E2827B}"/>
                </a:ext>
              </a:extLst>
            </p:cNvPr>
            <p:cNvSpPr/>
            <p:nvPr/>
          </p:nvSpPr>
          <p:spPr>
            <a:xfrm>
              <a:off x="10443318" y="5065254"/>
              <a:ext cx="1254232" cy="471775"/>
            </a:xfrm>
            <a:custGeom>
              <a:avLst/>
              <a:gdLst>
                <a:gd name="connsiteX0" fmla="*/ 3753 w 1254231"/>
                <a:gd name="connsiteY0" fmla="*/ 472159 h 471775"/>
                <a:gd name="connsiteX1" fmla="*/ 301 w 1254231"/>
                <a:gd name="connsiteY1" fmla="*/ 469857 h 471775"/>
                <a:gd name="connsiteX2" fmla="*/ 1835 w 1254231"/>
                <a:gd name="connsiteY2" fmla="*/ 465255 h 471775"/>
                <a:gd name="connsiteX3" fmla="*/ 904729 w 1254231"/>
                <a:gd name="connsiteY3" fmla="*/ 383 h 471775"/>
                <a:gd name="connsiteX4" fmla="*/ 907413 w 1254231"/>
                <a:gd name="connsiteY4" fmla="*/ 0 h 471775"/>
                <a:gd name="connsiteX5" fmla="*/ 1251848 w 1254231"/>
                <a:gd name="connsiteY5" fmla="*/ 92054 h 471775"/>
                <a:gd name="connsiteX6" fmla="*/ 1254532 w 1254231"/>
                <a:gd name="connsiteY6" fmla="*/ 95506 h 471775"/>
                <a:gd name="connsiteX7" fmla="*/ 1251848 w 1254231"/>
                <a:gd name="connsiteY7" fmla="*/ 98958 h 471775"/>
                <a:gd name="connsiteX8" fmla="*/ 4520 w 1254231"/>
                <a:gd name="connsiteY8" fmla="*/ 471775 h 471775"/>
                <a:gd name="connsiteX9" fmla="*/ 3753 w 1254231"/>
                <a:gd name="connsiteY9" fmla="*/ 472159 h 471775"/>
                <a:gd name="connsiteX10" fmla="*/ 907029 w 1254231"/>
                <a:gd name="connsiteY10" fmla="*/ 7288 h 471775"/>
                <a:gd name="connsiteX11" fmla="*/ 40190 w 1254231"/>
                <a:gd name="connsiteY11" fmla="*/ 453365 h 471775"/>
                <a:gd name="connsiteX12" fmla="*/ 1237656 w 1254231"/>
                <a:gd name="connsiteY12" fmla="*/ 95506 h 471775"/>
                <a:gd name="connsiteX13" fmla="*/ 907029 w 1254231"/>
                <a:gd name="connsiteY13" fmla="*/ 7288 h 47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54231" h="471775">
                  <a:moveTo>
                    <a:pt x="3753" y="472159"/>
                  </a:moveTo>
                  <a:cubicBezTo>
                    <a:pt x="2219" y="472159"/>
                    <a:pt x="1068" y="471392"/>
                    <a:pt x="301" y="469857"/>
                  </a:cubicBezTo>
                  <a:cubicBezTo>
                    <a:pt x="-466" y="467940"/>
                    <a:pt x="301" y="466022"/>
                    <a:pt x="1835" y="465255"/>
                  </a:cubicBezTo>
                  <a:lnTo>
                    <a:pt x="904729" y="383"/>
                  </a:lnTo>
                  <a:cubicBezTo>
                    <a:pt x="905496" y="0"/>
                    <a:pt x="906262" y="0"/>
                    <a:pt x="907413" y="0"/>
                  </a:cubicBezTo>
                  <a:lnTo>
                    <a:pt x="1251848" y="92054"/>
                  </a:lnTo>
                  <a:cubicBezTo>
                    <a:pt x="1253382" y="92437"/>
                    <a:pt x="1254532" y="93971"/>
                    <a:pt x="1254532" y="95506"/>
                  </a:cubicBezTo>
                  <a:cubicBezTo>
                    <a:pt x="1254532" y="97040"/>
                    <a:pt x="1253382" y="98574"/>
                    <a:pt x="1251848" y="98958"/>
                  </a:cubicBezTo>
                  <a:lnTo>
                    <a:pt x="4520" y="471775"/>
                  </a:lnTo>
                  <a:cubicBezTo>
                    <a:pt x="4136" y="472159"/>
                    <a:pt x="3753" y="472159"/>
                    <a:pt x="3753" y="472159"/>
                  </a:cubicBezTo>
                  <a:close/>
                  <a:moveTo>
                    <a:pt x="907029" y="7288"/>
                  </a:moveTo>
                  <a:lnTo>
                    <a:pt x="40190" y="453365"/>
                  </a:lnTo>
                  <a:lnTo>
                    <a:pt x="1237656" y="95506"/>
                  </a:lnTo>
                  <a:lnTo>
                    <a:pt x="907029" y="7288"/>
                  </a:lnTo>
                  <a:close/>
                </a:path>
              </a:pathLst>
            </a:custGeom>
            <a:solidFill>
              <a:srgbClr val="C4C4C4"/>
            </a:solidFill>
            <a:ln w="383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739F2365-1846-4E30-AF72-DAF594D6F5CA}"/>
                </a:ext>
              </a:extLst>
            </p:cNvPr>
            <p:cNvSpPr/>
            <p:nvPr/>
          </p:nvSpPr>
          <p:spPr>
            <a:xfrm>
              <a:off x="5056260" y="5388818"/>
              <a:ext cx="1250396" cy="609856"/>
            </a:xfrm>
            <a:custGeom>
              <a:avLst/>
              <a:gdLst>
                <a:gd name="connsiteX0" fmla="*/ 3753 w 1250395"/>
                <a:gd name="connsiteY0" fmla="*/ 611932 h 609855"/>
                <a:gd name="connsiteX1" fmla="*/ 301 w 1250395"/>
                <a:gd name="connsiteY1" fmla="*/ 609631 h 609855"/>
                <a:gd name="connsiteX2" fmla="*/ 1835 w 1250395"/>
                <a:gd name="connsiteY2" fmla="*/ 605412 h 609855"/>
                <a:gd name="connsiteX3" fmla="*/ 1034754 w 1250395"/>
                <a:gd name="connsiteY3" fmla="*/ 542 h 609855"/>
                <a:gd name="connsiteX4" fmla="*/ 1037439 w 1250395"/>
                <a:gd name="connsiteY4" fmla="*/ 159 h 609855"/>
                <a:gd name="connsiteX5" fmla="*/ 1039741 w 1250395"/>
                <a:gd name="connsiteY5" fmla="*/ 2077 h 609855"/>
                <a:gd name="connsiteX6" fmla="*/ 1253382 w 1250395"/>
                <a:gd name="connsiteY6" fmla="*/ 382182 h 609855"/>
                <a:gd name="connsiteX7" fmla="*/ 1253382 w 1250395"/>
                <a:gd name="connsiteY7" fmla="*/ 385634 h 609855"/>
                <a:gd name="connsiteX8" fmla="*/ 1250697 w 1250395"/>
                <a:gd name="connsiteY8" fmla="*/ 387551 h 609855"/>
                <a:gd name="connsiteX9" fmla="*/ 4136 w 1250395"/>
                <a:gd name="connsiteY9" fmla="*/ 612316 h 609855"/>
                <a:gd name="connsiteX10" fmla="*/ 3753 w 1250395"/>
                <a:gd name="connsiteY10" fmla="*/ 611932 h 609855"/>
                <a:gd name="connsiteX11" fmla="*/ 1035521 w 1250395"/>
                <a:gd name="connsiteY11" fmla="*/ 8597 h 609855"/>
                <a:gd name="connsiteX12" fmla="*/ 23314 w 1250395"/>
                <a:gd name="connsiteY12" fmla="*/ 601193 h 609855"/>
                <a:gd name="connsiteX13" fmla="*/ 1244944 w 1250395"/>
                <a:gd name="connsiteY13" fmla="*/ 381031 h 609855"/>
                <a:gd name="connsiteX14" fmla="*/ 1035521 w 1250395"/>
                <a:gd name="connsiteY14" fmla="*/ 8597 h 60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0395" h="609855">
                  <a:moveTo>
                    <a:pt x="3753" y="611932"/>
                  </a:moveTo>
                  <a:cubicBezTo>
                    <a:pt x="2219" y="611932"/>
                    <a:pt x="1068" y="611165"/>
                    <a:pt x="301" y="609631"/>
                  </a:cubicBezTo>
                  <a:cubicBezTo>
                    <a:pt x="-466" y="608097"/>
                    <a:pt x="301" y="606179"/>
                    <a:pt x="1835" y="605412"/>
                  </a:cubicBezTo>
                  <a:lnTo>
                    <a:pt x="1034754" y="542"/>
                  </a:lnTo>
                  <a:cubicBezTo>
                    <a:pt x="1035521" y="159"/>
                    <a:pt x="1036672" y="-225"/>
                    <a:pt x="1037439" y="159"/>
                  </a:cubicBezTo>
                  <a:cubicBezTo>
                    <a:pt x="1038206" y="542"/>
                    <a:pt x="1039357" y="926"/>
                    <a:pt x="1039741" y="2077"/>
                  </a:cubicBezTo>
                  <a:lnTo>
                    <a:pt x="1253382" y="382182"/>
                  </a:lnTo>
                  <a:cubicBezTo>
                    <a:pt x="1254149" y="383332"/>
                    <a:pt x="1254149" y="384483"/>
                    <a:pt x="1253382" y="385634"/>
                  </a:cubicBezTo>
                  <a:cubicBezTo>
                    <a:pt x="1252998" y="386785"/>
                    <a:pt x="1251848" y="387551"/>
                    <a:pt x="1250697" y="387551"/>
                  </a:cubicBezTo>
                  <a:lnTo>
                    <a:pt x="4136" y="612316"/>
                  </a:lnTo>
                  <a:cubicBezTo>
                    <a:pt x="4136" y="611932"/>
                    <a:pt x="3753" y="611932"/>
                    <a:pt x="3753" y="611932"/>
                  </a:cubicBezTo>
                  <a:close/>
                  <a:moveTo>
                    <a:pt x="1035521" y="8597"/>
                  </a:moveTo>
                  <a:lnTo>
                    <a:pt x="23314" y="601193"/>
                  </a:lnTo>
                  <a:lnTo>
                    <a:pt x="1244944" y="381031"/>
                  </a:lnTo>
                  <a:lnTo>
                    <a:pt x="1035521" y="8597"/>
                  </a:lnTo>
                  <a:close/>
                </a:path>
              </a:pathLst>
            </a:custGeom>
            <a:solidFill>
              <a:srgbClr val="C4C4C4"/>
            </a:solidFill>
            <a:ln w="383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8F13C4C-BE42-427A-A19C-F4D810EE7A66}"/>
                </a:ext>
              </a:extLst>
            </p:cNvPr>
            <p:cNvSpPr/>
            <p:nvPr/>
          </p:nvSpPr>
          <p:spPr>
            <a:xfrm>
              <a:off x="6089420" y="5261919"/>
              <a:ext cx="644376" cy="513966"/>
            </a:xfrm>
            <a:custGeom>
              <a:avLst/>
              <a:gdLst>
                <a:gd name="connsiteX0" fmla="*/ 217153 w 644375"/>
                <a:gd name="connsiteY0" fmla="*/ 514066 h 513966"/>
                <a:gd name="connsiteX1" fmla="*/ 217153 w 644375"/>
                <a:gd name="connsiteY1" fmla="*/ 514066 h 513966"/>
                <a:gd name="connsiteX2" fmla="*/ 214084 w 644375"/>
                <a:gd name="connsiteY2" fmla="*/ 512148 h 513966"/>
                <a:gd name="connsiteX3" fmla="*/ 443 w 644375"/>
                <a:gd name="connsiteY3" fmla="*/ 132043 h 513966"/>
                <a:gd name="connsiteX4" fmla="*/ 443 w 644375"/>
                <a:gd name="connsiteY4" fmla="*/ 128591 h 513966"/>
                <a:gd name="connsiteX5" fmla="*/ 3128 w 644375"/>
                <a:gd name="connsiteY5" fmla="*/ 126674 h 513966"/>
                <a:gd name="connsiteX6" fmla="*/ 640983 w 644375"/>
                <a:gd name="connsiteY6" fmla="*/ 100 h 513966"/>
                <a:gd name="connsiteX7" fmla="*/ 644819 w 644375"/>
                <a:gd name="connsiteY7" fmla="*/ 1634 h 513966"/>
                <a:gd name="connsiteX8" fmla="*/ 644435 w 644375"/>
                <a:gd name="connsiteY8" fmla="*/ 5853 h 513966"/>
                <a:gd name="connsiteX9" fmla="*/ 220221 w 644375"/>
                <a:gd name="connsiteY9" fmla="*/ 512915 h 513966"/>
                <a:gd name="connsiteX10" fmla="*/ 217153 w 644375"/>
                <a:gd name="connsiteY10" fmla="*/ 514066 h 513966"/>
                <a:gd name="connsiteX11" fmla="*/ 9265 w 644375"/>
                <a:gd name="connsiteY11" fmla="*/ 132810 h 513966"/>
                <a:gd name="connsiteX12" fmla="*/ 217920 w 644375"/>
                <a:gd name="connsiteY12" fmla="*/ 504094 h 513966"/>
                <a:gd name="connsiteX13" fmla="*/ 632161 w 644375"/>
                <a:gd name="connsiteY13" fmla="*/ 9305 h 513966"/>
                <a:gd name="connsiteX14" fmla="*/ 9265 w 644375"/>
                <a:gd name="connsiteY14" fmla="*/ 132810 h 51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4375" h="513966">
                  <a:moveTo>
                    <a:pt x="217153" y="514066"/>
                  </a:moveTo>
                  <a:cubicBezTo>
                    <a:pt x="217153" y="514066"/>
                    <a:pt x="217153" y="514066"/>
                    <a:pt x="217153" y="514066"/>
                  </a:cubicBezTo>
                  <a:cubicBezTo>
                    <a:pt x="215618" y="514066"/>
                    <a:pt x="214468" y="513299"/>
                    <a:pt x="214084" y="512148"/>
                  </a:cubicBezTo>
                  <a:lnTo>
                    <a:pt x="443" y="132043"/>
                  </a:lnTo>
                  <a:cubicBezTo>
                    <a:pt x="60" y="130893"/>
                    <a:pt x="-324" y="129742"/>
                    <a:pt x="443" y="128591"/>
                  </a:cubicBezTo>
                  <a:cubicBezTo>
                    <a:pt x="826" y="127441"/>
                    <a:pt x="1977" y="126674"/>
                    <a:pt x="3128" y="126674"/>
                  </a:cubicBezTo>
                  <a:lnTo>
                    <a:pt x="640983" y="100"/>
                  </a:lnTo>
                  <a:cubicBezTo>
                    <a:pt x="642518" y="-284"/>
                    <a:pt x="644051" y="483"/>
                    <a:pt x="644819" y="1634"/>
                  </a:cubicBezTo>
                  <a:cubicBezTo>
                    <a:pt x="645586" y="2784"/>
                    <a:pt x="645586" y="4702"/>
                    <a:pt x="644435" y="5853"/>
                  </a:cubicBezTo>
                  <a:lnTo>
                    <a:pt x="220221" y="512915"/>
                  </a:lnTo>
                  <a:cubicBezTo>
                    <a:pt x="219454" y="513683"/>
                    <a:pt x="218303" y="514066"/>
                    <a:pt x="217153" y="514066"/>
                  </a:cubicBezTo>
                  <a:close/>
                  <a:moveTo>
                    <a:pt x="9265" y="132810"/>
                  </a:moveTo>
                  <a:lnTo>
                    <a:pt x="217920" y="504094"/>
                  </a:lnTo>
                  <a:lnTo>
                    <a:pt x="632161" y="9305"/>
                  </a:lnTo>
                  <a:lnTo>
                    <a:pt x="9265" y="132810"/>
                  </a:lnTo>
                  <a:close/>
                </a:path>
              </a:pathLst>
            </a:custGeom>
            <a:solidFill>
              <a:srgbClr val="C4C4C4"/>
            </a:solidFill>
            <a:ln w="383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5C2E08B7-E089-4775-A79E-05AF902EEFCC}"/>
                </a:ext>
              </a:extLst>
            </p:cNvPr>
            <p:cNvSpPr/>
            <p:nvPr/>
          </p:nvSpPr>
          <p:spPr>
            <a:xfrm>
              <a:off x="8107683" y="2435514"/>
              <a:ext cx="207121" cy="778621"/>
            </a:xfrm>
            <a:custGeom>
              <a:avLst/>
              <a:gdLst>
                <a:gd name="connsiteX0" fmla="*/ 3525 w 207120"/>
                <a:gd name="connsiteY0" fmla="*/ 779078 h 778620"/>
                <a:gd name="connsiteX1" fmla="*/ 2758 w 207120"/>
                <a:gd name="connsiteY1" fmla="*/ 779078 h 778620"/>
                <a:gd name="connsiteX2" fmla="*/ 74 w 207120"/>
                <a:gd name="connsiteY2" fmla="*/ 774475 h 778620"/>
                <a:gd name="connsiteX3" fmla="*/ 200290 w 207120"/>
                <a:gd name="connsiteY3" fmla="*/ 2758 h 778620"/>
                <a:gd name="connsiteX4" fmla="*/ 204893 w 207120"/>
                <a:gd name="connsiteY4" fmla="*/ 73 h 778620"/>
                <a:gd name="connsiteX5" fmla="*/ 207578 w 207120"/>
                <a:gd name="connsiteY5" fmla="*/ 4676 h 778620"/>
                <a:gd name="connsiteX6" fmla="*/ 7361 w 207120"/>
                <a:gd name="connsiteY6" fmla="*/ 776393 h 778620"/>
                <a:gd name="connsiteX7" fmla="*/ 3525 w 207120"/>
                <a:gd name="connsiteY7" fmla="*/ 779078 h 778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120" h="778620">
                  <a:moveTo>
                    <a:pt x="3525" y="779078"/>
                  </a:moveTo>
                  <a:cubicBezTo>
                    <a:pt x="3142" y="779078"/>
                    <a:pt x="2758" y="779078"/>
                    <a:pt x="2758" y="779078"/>
                  </a:cubicBezTo>
                  <a:cubicBezTo>
                    <a:pt x="841" y="778694"/>
                    <a:pt x="-310" y="776777"/>
                    <a:pt x="74" y="774475"/>
                  </a:cubicBezTo>
                  <a:lnTo>
                    <a:pt x="200290" y="2758"/>
                  </a:lnTo>
                  <a:cubicBezTo>
                    <a:pt x="200674" y="841"/>
                    <a:pt x="202592" y="-310"/>
                    <a:pt x="204893" y="73"/>
                  </a:cubicBezTo>
                  <a:cubicBezTo>
                    <a:pt x="206810" y="457"/>
                    <a:pt x="207961" y="2375"/>
                    <a:pt x="207578" y="4676"/>
                  </a:cubicBezTo>
                  <a:lnTo>
                    <a:pt x="7361" y="776393"/>
                  </a:lnTo>
                  <a:cubicBezTo>
                    <a:pt x="6978" y="777927"/>
                    <a:pt x="5443" y="779078"/>
                    <a:pt x="3525" y="779078"/>
                  </a:cubicBezTo>
                  <a:close/>
                </a:path>
              </a:pathLst>
            </a:custGeom>
            <a:solidFill>
              <a:srgbClr val="C4C4C4"/>
            </a:solidFill>
            <a:ln w="383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665260F-D78F-4A36-BE40-31FC30252D3D}"/>
                </a:ext>
              </a:extLst>
            </p:cNvPr>
            <p:cNvSpPr/>
            <p:nvPr/>
          </p:nvSpPr>
          <p:spPr>
            <a:xfrm>
              <a:off x="8107613" y="2435428"/>
              <a:ext cx="1047111" cy="778621"/>
            </a:xfrm>
            <a:custGeom>
              <a:avLst/>
              <a:gdLst>
                <a:gd name="connsiteX0" fmla="*/ 3596 w 1047110"/>
                <a:gd name="connsiteY0" fmla="*/ 779163 h 778620"/>
                <a:gd name="connsiteX1" fmla="*/ 1295 w 1047110"/>
                <a:gd name="connsiteY1" fmla="*/ 778396 h 778620"/>
                <a:gd name="connsiteX2" fmla="*/ 144 w 1047110"/>
                <a:gd name="connsiteY2" fmla="*/ 774561 h 778620"/>
                <a:gd name="connsiteX3" fmla="*/ 200361 w 1047110"/>
                <a:gd name="connsiteY3" fmla="*/ 2844 h 778620"/>
                <a:gd name="connsiteX4" fmla="*/ 202278 w 1047110"/>
                <a:gd name="connsiteY4" fmla="*/ 542 h 778620"/>
                <a:gd name="connsiteX5" fmla="*/ 204963 w 1047110"/>
                <a:gd name="connsiteY5" fmla="*/ 159 h 778620"/>
                <a:gd name="connsiteX6" fmla="*/ 1046871 w 1047110"/>
                <a:gd name="connsiteY6" fmla="*/ 253690 h 778620"/>
                <a:gd name="connsiteX7" fmla="*/ 1049557 w 1047110"/>
                <a:gd name="connsiteY7" fmla="*/ 256759 h 778620"/>
                <a:gd name="connsiteX8" fmla="*/ 1047639 w 1047110"/>
                <a:gd name="connsiteY8" fmla="*/ 260210 h 778620"/>
                <a:gd name="connsiteX9" fmla="*/ 5513 w 1047110"/>
                <a:gd name="connsiteY9" fmla="*/ 778780 h 778620"/>
                <a:gd name="connsiteX10" fmla="*/ 3596 w 1047110"/>
                <a:gd name="connsiteY10" fmla="*/ 779163 h 778620"/>
                <a:gd name="connsiteX11" fmla="*/ 206881 w 1047110"/>
                <a:gd name="connsiteY11" fmla="*/ 8213 h 778620"/>
                <a:gd name="connsiteX12" fmla="*/ 9349 w 1047110"/>
                <a:gd name="connsiteY12" fmla="*/ 768424 h 778620"/>
                <a:gd name="connsiteX13" fmla="*/ 1036132 w 1047110"/>
                <a:gd name="connsiteY13" fmla="*/ 257909 h 778620"/>
                <a:gd name="connsiteX14" fmla="*/ 206881 w 1047110"/>
                <a:gd name="connsiteY14" fmla="*/ 8213 h 778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7110" h="778620">
                  <a:moveTo>
                    <a:pt x="3596" y="779163"/>
                  </a:moveTo>
                  <a:cubicBezTo>
                    <a:pt x="2829" y="779163"/>
                    <a:pt x="2062" y="778780"/>
                    <a:pt x="1295" y="778396"/>
                  </a:cubicBezTo>
                  <a:cubicBezTo>
                    <a:pt x="144" y="777629"/>
                    <a:pt x="-240" y="776095"/>
                    <a:pt x="144" y="774561"/>
                  </a:cubicBezTo>
                  <a:lnTo>
                    <a:pt x="200361" y="2844"/>
                  </a:lnTo>
                  <a:cubicBezTo>
                    <a:pt x="200745" y="1693"/>
                    <a:pt x="201128" y="926"/>
                    <a:pt x="202278" y="542"/>
                  </a:cubicBezTo>
                  <a:cubicBezTo>
                    <a:pt x="203045" y="159"/>
                    <a:pt x="204196" y="-225"/>
                    <a:pt x="204963" y="159"/>
                  </a:cubicBezTo>
                  <a:lnTo>
                    <a:pt x="1046871" y="253690"/>
                  </a:lnTo>
                  <a:cubicBezTo>
                    <a:pt x="1048406" y="254074"/>
                    <a:pt x="1049173" y="255224"/>
                    <a:pt x="1049557" y="256759"/>
                  </a:cubicBezTo>
                  <a:cubicBezTo>
                    <a:pt x="1049557" y="258293"/>
                    <a:pt x="1048789" y="259827"/>
                    <a:pt x="1047639" y="260210"/>
                  </a:cubicBezTo>
                  <a:lnTo>
                    <a:pt x="5513" y="778780"/>
                  </a:lnTo>
                  <a:cubicBezTo>
                    <a:pt x="4746" y="778780"/>
                    <a:pt x="4363" y="779163"/>
                    <a:pt x="3596" y="779163"/>
                  </a:cubicBezTo>
                  <a:close/>
                  <a:moveTo>
                    <a:pt x="206881" y="8213"/>
                  </a:moveTo>
                  <a:lnTo>
                    <a:pt x="9349" y="768424"/>
                  </a:lnTo>
                  <a:lnTo>
                    <a:pt x="1036132" y="257909"/>
                  </a:lnTo>
                  <a:lnTo>
                    <a:pt x="206881" y="8213"/>
                  </a:lnTo>
                  <a:close/>
                </a:path>
              </a:pathLst>
            </a:custGeom>
            <a:solidFill>
              <a:srgbClr val="C4C4C4"/>
            </a:solidFill>
            <a:ln w="383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66F9FAA-8BC0-4F4C-898A-21360B2807BC}"/>
                </a:ext>
              </a:extLst>
            </p:cNvPr>
            <p:cNvSpPr/>
            <p:nvPr/>
          </p:nvSpPr>
          <p:spPr>
            <a:xfrm>
              <a:off x="8107618" y="3207496"/>
              <a:ext cx="1227383" cy="985742"/>
            </a:xfrm>
            <a:custGeom>
              <a:avLst/>
              <a:gdLst>
                <a:gd name="connsiteX0" fmla="*/ 300464 w 1227382"/>
                <a:gd name="connsiteY0" fmla="*/ 987084 h 985741"/>
                <a:gd name="connsiteX1" fmla="*/ 297011 w 1227382"/>
                <a:gd name="connsiteY1" fmla="*/ 984399 h 985741"/>
                <a:gd name="connsiteX2" fmla="*/ 139 w 1227382"/>
                <a:gd name="connsiteY2" fmla="*/ 4411 h 985741"/>
                <a:gd name="connsiteX3" fmla="*/ 1672 w 1227382"/>
                <a:gd name="connsiteY3" fmla="*/ 575 h 985741"/>
                <a:gd name="connsiteX4" fmla="*/ 5892 w 1227382"/>
                <a:gd name="connsiteY4" fmla="*/ 575 h 985741"/>
                <a:gd name="connsiteX5" fmla="*/ 1227905 w 1227382"/>
                <a:gd name="connsiteY5" fmla="*/ 873551 h 985741"/>
                <a:gd name="connsiteX6" fmla="*/ 1229439 w 1227382"/>
                <a:gd name="connsiteY6" fmla="*/ 877387 h 985741"/>
                <a:gd name="connsiteX7" fmla="*/ 1226370 w 1227382"/>
                <a:gd name="connsiteY7" fmla="*/ 880071 h 985741"/>
                <a:gd name="connsiteX8" fmla="*/ 301231 w 1227382"/>
                <a:gd name="connsiteY8" fmla="*/ 987467 h 985741"/>
                <a:gd name="connsiteX9" fmla="*/ 300464 w 1227382"/>
                <a:gd name="connsiteY9" fmla="*/ 987084 h 985741"/>
                <a:gd name="connsiteX10" fmla="*/ 10494 w 1227382"/>
                <a:gd name="connsiteY10" fmla="*/ 12466 h 985741"/>
                <a:gd name="connsiteX11" fmla="*/ 303149 w 1227382"/>
                <a:gd name="connsiteY11" fmla="*/ 979413 h 985741"/>
                <a:gd name="connsiteX12" fmla="*/ 1216014 w 1227382"/>
                <a:gd name="connsiteY12" fmla="*/ 873551 h 985741"/>
                <a:gd name="connsiteX13" fmla="*/ 10494 w 1227382"/>
                <a:gd name="connsiteY13" fmla="*/ 12466 h 98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27382" h="985741">
                  <a:moveTo>
                    <a:pt x="300464" y="987084"/>
                  </a:moveTo>
                  <a:cubicBezTo>
                    <a:pt x="298929" y="987084"/>
                    <a:pt x="297395" y="985934"/>
                    <a:pt x="297011" y="984399"/>
                  </a:cubicBezTo>
                  <a:lnTo>
                    <a:pt x="139" y="4411"/>
                  </a:lnTo>
                  <a:cubicBezTo>
                    <a:pt x="-245" y="2877"/>
                    <a:pt x="139" y="1342"/>
                    <a:pt x="1672" y="575"/>
                  </a:cubicBezTo>
                  <a:cubicBezTo>
                    <a:pt x="2823" y="-192"/>
                    <a:pt x="4741" y="-192"/>
                    <a:pt x="5892" y="575"/>
                  </a:cubicBezTo>
                  <a:lnTo>
                    <a:pt x="1227905" y="873551"/>
                  </a:lnTo>
                  <a:cubicBezTo>
                    <a:pt x="1229055" y="874318"/>
                    <a:pt x="1229823" y="875852"/>
                    <a:pt x="1229439" y="877387"/>
                  </a:cubicBezTo>
                  <a:cubicBezTo>
                    <a:pt x="1229055" y="878921"/>
                    <a:pt x="1227905" y="880071"/>
                    <a:pt x="1226370" y="880071"/>
                  </a:cubicBezTo>
                  <a:lnTo>
                    <a:pt x="301231" y="987467"/>
                  </a:lnTo>
                  <a:cubicBezTo>
                    <a:pt x="300847" y="987084"/>
                    <a:pt x="300847" y="987084"/>
                    <a:pt x="300464" y="987084"/>
                  </a:cubicBezTo>
                  <a:close/>
                  <a:moveTo>
                    <a:pt x="10494" y="12466"/>
                  </a:moveTo>
                  <a:lnTo>
                    <a:pt x="303149" y="979413"/>
                  </a:lnTo>
                  <a:lnTo>
                    <a:pt x="1216014" y="873551"/>
                  </a:lnTo>
                  <a:lnTo>
                    <a:pt x="10494" y="12466"/>
                  </a:lnTo>
                  <a:close/>
                </a:path>
              </a:pathLst>
            </a:custGeom>
            <a:solidFill>
              <a:srgbClr val="C4C4C4"/>
            </a:solidFill>
            <a:ln w="383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C3F0F096-09FF-4F22-A0F7-418FB7411C29}"/>
                </a:ext>
              </a:extLst>
            </p:cNvPr>
            <p:cNvSpPr/>
            <p:nvPr/>
          </p:nvSpPr>
          <p:spPr>
            <a:xfrm>
              <a:off x="8107757" y="2688831"/>
              <a:ext cx="1227383" cy="1396148"/>
            </a:xfrm>
            <a:custGeom>
              <a:avLst/>
              <a:gdLst>
                <a:gd name="connsiteX0" fmla="*/ 1225465 w 1227382"/>
                <a:gd name="connsiteY0" fmla="*/ 1398353 h 1396147"/>
                <a:gd name="connsiteX1" fmla="*/ 1223547 w 1227382"/>
                <a:gd name="connsiteY1" fmla="*/ 1397586 h 1396147"/>
                <a:gd name="connsiteX2" fmla="*/ 1534 w 1227382"/>
                <a:gd name="connsiteY2" fmla="*/ 524610 h 1396147"/>
                <a:gd name="connsiteX3" fmla="*/ 0 w 1227382"/>
                <a:gd name="connsiteY3" fmla="*/ 521542 h 1396147"/>
                <a:gd name="connsiteX4" fmla="*/ 1918 w 1227382"/>
                <a:gd name="connsiteY4" fmla="*/ 518473 h 1396147"/>
                <a:gd name="connsiteX5" fmla="*/ 1044042 w 1227382"/>
                <a:gd name="connsiteY5" fmla="*/ 288 h 1396147"/>
                <a:gd name="connsiteX6" fmla="*/ 1047495 w 1227382"/>
                <a:gd name="connsiteY6" fmla="*/ 288 h 1396147"/>
                <a:gd name="connsiteX7" fmla="*/ 1049413 w 1227382"/>
                <a:gd name="connsiteY7" fmla="*/ 2973 h 1396147"/>
                <a:gd name="connsiteX8" fmla="*/ 1229300 w 1227382"/>
                <a:gd name="connsiteY8" fmla="*/ 1394134 h 1396147"/>
                <a:gd name="connsiteX9" fmla="*/ 1227383 w 1227382"/>
                <a:gd name="connsiteY9" fmla="*/ 1397586 h 1396147"/>
                <a:gd name="connsiteX10" fmla="*/ 1225465 w 1227382"/>
                <a:gd name="connsiteY10" fmla="*/ 1398353 h 1396147"/>
                <a:gd name="connsiteX11" fmla="*/ 10740 w 1227382"/>
                <a:gd name="connsiteY11" fmla="*/ 522692 h 1396147"/>
                <a:gd name="connsiteX12" fmla="*/ 1220862 w 1227382"/>
                <a:gd name="connsiteY12" fmla="*/ 1387230 h 1396147"/>
                <a:gd name="connsiteX13" fmla="*/ 1042891 w 1227382"/>
                <a:gd name="connsiteY13" fmla="*/ 9493 h 1396147"/>
                <a:gd name="connsiteX14" fmla="*/ 10740 w 1227382"/>
                <a:gd name="connsiteY14" fmla="*/ 522692 h 139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7382" h="1396147">
                  <a:moveTo>
                    <a:pt x="1225465" y="1398353"/>
                  </a:moveTo>
                  <a:cubicBezTo>
                    <a:pt x="1224698" y="1398353"/>
                    <a:pt x="1223931" y="1397970"/>
                    <a:pt x="1223547" y="1397586"/>
                  </a:cubicBezTo>
                  <a:lnTo>
                    <a:pt x="1534" y="524610"/>
                  </a:lnTo>
                  <a:cubicBezTo>
                    <a:pt x="384" y="523843"/>
                    <a:pt x="0" y="522692"/>
                    <a:pt x="0" y="521542"/>
                  </a:cubicBezTo>
                  <a:cubicBezTo>
                    <a:pt x="0" y="520391"/>
                    <a:pt x="767" y="519240"/>
                    <a:pt x="1918" y="518473"/>
                  </a:cubicBezTo>
                  <a:lnTo>
                    <a:pt x="1044042" y="288"/>
                  </a:lnTo>
                  <a:cubicBezTo>
                    <a:pt x="1045193" y="-96"/>
                    <a:pt x="1046344" y="-96"/>
                    <a:pt x="1047495" y="288"/>
                  </a:cubicBezTo>
                  <a:cubicBezTo>
                    <a:pt x="1048645" y="671"/>
                    <a:pt x="1049413" y="1822"/>
                    <a:pt x="1049413" y="2973"/>
                  </a:cubicBezTo>
                  <a:lnTo>
                    <a:pt x="1229300" y="1394134"/>
                  </a:lnTo>
                  <a:cubicBezTo>
                    <a:pt x="1229684" y="1395668"/>
                    <a:pt x="1228916" y="1396819"/>
                    <a:pt x="1227383" y="1397586"/>
                  </a:cubicBezTo>
                  <a:cubicBezTo>
                    <a:pt x="1226999" y="1398353"/>
                    <a:pt x="1226232" y="1398353"/>
                    <a:pt x="1225465" y="1398353"/>
                  </a:cubicBezTo>
                  <a:close/>
                  <a:moveTo>
                    <a:pt x="10740" y="522692"/>
                  </a:moveTo>
                  <a:lnTo>
                    <a:pt x="1220862" y="1387230"/>
                  </a:lnTo>
                  <a:lnTo>
                    <a:pt x="1042891" y="9493"/>
                  </a:lnTo>
                  <a:lnTo>
                    <a:pt x="10740" y="522692"/>
                  </a:lnTo>
                  <a:close/>
                </a:path>
              </a:pathLst>
            </a:custGeom>
            <a:solidFill>
              <a:srgbClr val="C4C4C4"/>
            </a:solidFill>
            <a:ln w="383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4364ECA-9E4F-46E7-8B0B-3AF1A5EA6F0F}"/>
                </a:ext>
              </a:extLst>
            </p:cNvPr>
            <p:cNvSpPr/>
            <p:nvPr/>
          </p:nvSpPr>
          <p:spPr>
            <a:xfrm>
              <a:off x="7768596" y="4186765"/>
              <a:ext cx="678896" cy="690403"/>
            </a:xfrm>
            <a:custGeom>
              <a:avLst/>
              <a:gdLst>
                <a:gd name="connsiteX0" fmla="*/ 3548 w 678895"/>
                <a:gd name="connsiteY0" fmla="*/ 693999 h 690402"/>
                <a:gd name="connsiteX1" fmla="*/ 863 w 678895"/>
                <a:gd name="connsiteY1" fmla="*/ 692848 h 690402"/>
                <a:gd name="connsiteX2" fmla="*/ 863 w 678895"/>
                <a:gd name="connsiteY2" fmla="*/ 687862 h 690402"/>
                <a:gd name="connsiteX3" fmla="*/ 636801 w 678895"/>
                <a:gd name="connsiteY3" fmla="*/ 1295 h 690402"/>
                <a:gd name="connsiteX4" fmla="*/ 640637 w 678895"/>
                <a:gd name="connsiteY4" fmla="*/ 144 h 690402"/>
                <a:gd name="connsiteX5" fmla="*/ 643321 w 678895"/>
                <a:gd name="connsiteY5" fmla="*/ 2829 h 690402"/>
                <a:gd name="connsiteX6" fmla="*/ 680526 w 678895"/>
                <a:gd name="connsiteY6" fmla="*/ 183484 h 690402"/>
                <a:gd name="connsiteX7" fmla="*/ 678992 w 678895"/>
                <a:gd name="connsiteY7" fmla="*/ 187320 h 690402"/>
                <a:gd name="connsiteX8" fmla="*/ 5849 w 678895"/>
                <a:gd name="connsiteY8" fmla="*/ 692848 h 690402"/>
                <a:gd name="connsiteX9" fmla="*/ 3548 w 678895"/>
                <a:gd name="connsiteY9" fmla="*/ 693999 h 690402"/>
                <a:gd name="connsiteX10" fmla="*/ 637568 w 678895"/>
                <a:gd name="connsiteY10" fmla="*/ 11651 h 690402"/>
                <a:gd name="connsiteX11" fmla="*/ 33849 w 678895"/>
                <a:gd name="connsiteY11" fmla="*/ 663314 h 690402"/>
                <a:gd name="connsiteX12" fmla="*/ 672855 w 678895"/>
                <a:gd name="connsiteY12" fmla="*/ 183484 h 690402"/>
                <a:gd name="connsiteX13" fmla="*/ 637568 w 678895"/>
                <a:gd name="connsiteY13" fmla="*/ 11651 h 690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8895" h="690402">
                  <a:moveTo>
                    <a:pt x="3548" y="693999"/>
                  </a:moveTo>
                  <a:cubicBezTo>
                    <a:pt x="2397" y="693999"/>
                    <a:pt x="1630" y="693615"/>
                    <a:pt x="863" y="692848"/>
                  </a:cubicBezTo>
                  <a:cubicBezTo>
                    <a:pt x="-288" y="691314"/>
                    <a:pt x="-288" y="689396"/>
                    <a:pt x="863" y="687862"/>
                  </a:cubicBezTo>
                  <a:lnTo>
                    <a:pt x="636801" y="1295"/>
                  </a:lnTo>
                  <a:cubicBezTo>
                    <a:pt x="637568" y="144"/>
                    <a:pt x="639102" y="-240"/>
                    <a:pt x="640637" y="144"/>
                  </a:cubicBezTo>
                  <a:cubicBezTo>
                    <a:pt x="641786" y="527"/>
                    <a:pt x="642937" y="1678"/>
                    <a:pt x="643321" y="2829"/>
                  </a:cubicBezTo>
                  <a:lnTo>
                    <a:pt x="680526" y="183484"/>
                  </a:lnTo>
                  <a:cubicBezTo>
                    <a:pt x="680910" y="185019"/>
                    <a:pt x="680142" y="186169"/>
                    <a:pt x="678992" y="187320"/>
                  </a:cubicBezTo>
                  <a:lnTo>
                    <a:pt x="5849" y="692848"/>
                  </a:lnTo>
                  <a:cubicBezTo>
                    <a:pt x="5082" y="693999"/>
                    <a:pt x="4315" y="693999"/>
                    <a:pt x="3548" y="693999"/>
                  </a:cubicBezTo>
                  <a:close/>
                  <a:moveTo>
                    <a:pt x="637568" y="11651"/>
                  </a:moveTo>
                  <a:lnTo>
                    <a:pt x="33849" y="663314"/>
                  </a:lnTo>
                  <a:lnTo>
                    <a:pt x="672855" y="183484"/>
                  </a:lnTo>
                  <a:lnTo>
                    <a:pt x="637568" y="11651"/>
                  </a:lnTo>
                  <a:close/>
                </a:path>
              </a:pathLst>
            </a:custGeom>
            <a:solidFill>
              <a:srgbClr val="C4C4C4"/>
            </a:solidFill>
            <a:ln w="383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BA1A47E7-CDC9-4BAB-A4DC-59747227071B}"/>
                </a:ext>
              </a:extLst>
            </p:cNvPr>
            <p:cNvSpPr/>
            <p:nvPr/>
          </p:nvSpPr>
          <p:spPr>
            <a:xfrm>
              <a:off x="7768384" y="4367852"/>
              <a:ext cx="1104644" cy="510131"/>
            </a:xfrm>
            <a:custGeom>
              <a:avLst/>
              <a:gdLst>
                <a:gd name="connsiteX0" fmla="*/ 3761 w 1104644"/>
                <a:gd name="connsiteY0" fmla="*/ 512912 h 510130"/>
                <a:gd name="connsiteX1" fmla="*/ 309 w 1104644"/>
                <a:gd name="connsiteY1" fmla="*/ 510611 h 510130"/>
                <a:gd name="connsiteX2" fmla="*/ 1460 w 1104644"/>
                <a:gd name="connsiteY2" fmla="*/ 506392 h 510130"/>
                <a:gd name="connsiteX3" fmla="*/ 674986 w 1104644"/>
                <a:gd name="connsiteY3" fmla="*/ 863 h 510130"/>
                <a:gd name="connsiteX4" fmla="*/ 679205 w 1104644"/>
                <a:gd name="connsiteY4" fmla="*/ 863 h 510130"/>
                <a:gd name="connsiteX5" fmla="*/ 1103803 w 1104644"/>
                <a:gd name="connsiteY5" fmla="*/ 320750 h 510130"/>
                <a:gd name="connsiteX6" fmla="*/ 1105337 w 1104644"/>
                <a:gd name="connsiteY6" fmla="*/ 324585 h 510130"/>
                <a:gd name="connsiteX7" fmla="*/ 1102268 w 1104644"/>
                <a:gd name="connsiteY7" fmla="*/ 327270 h 510130"/>
                <a:gd name="connsiteX8" fmla="*/ 4144 w 1104644"/>
                <a:gd name="connsiteY8" fmla="*/ 512912 h 510130"/>
                <a:gd name="connsiteX9" fmla="*/ 3761 w 1104644"/>
                <a:gd name="connsiteY9" fmla="*/ 512912 h 510130"/>
                <a:gd name="connsiteX10" fmla="*/ 677287 w 1104644"/>
                <a:gd name="connsiteY10" fmla="*/ 8151 h 510130"/>
                <a:gd name="connsiteX11" fmla="*/ 17952 w 1104644"/>
                <a:gd name="connsiteY11" fmla="*/ 503323 h 510130"/>
                <a:gd name="connsiteX12" fmla="*/ 1092679 w 1104644"/>
                <a:gd name="connsiteY12" fmla="*/ 321517 h 510130"/>
                <a:gd name="connsiteX13" fmla="*/ 677287 w 1104644"/>
                <a:gd name="connsiteY13" fmla="*/ 8151 h 510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4644" h="510130">
                  <a:moveTo>
                    <a:pt x="3761" y="512912"/>
                  </a:moveTo>
                  <a:cubicBezTo>
                    <a:pt x="2226" y="512912"/>
                    <a:pt x="1076" y="512145"/>
                    <a:pt x="309" y="510611"/>
                  </a:cubicBezTo>
                  <a:cubicBezTo>
                    <a:pt x="-458" y="509076"/>
                    <a:pt x="309" y="507158"/>
                    <a:pt x="1460" y="506392"/>
                  </a:cubicBezTo>
                  <a:lnTo>
                    <a:pt x="674986" y="863"/>
                  </a:lnTo>
                  <a:cubicBezTo>
                    <a:pt x="676137" y="-288"/>
                    <a:pt x="678054" y="-288"/>
                    <a:pt x="679205" y="863"/>
                  </a:cubicBezTo>
                  <a:lnTo>
                    <a:pt x="1103803" y="320750"/>
                  </a:lnTo>
                  <a:cubicBezTo>
                    <a:pt x="1104954" y="321517"/>
                    <a:pt x="1105337" y="323051"/>
                    <a:pt x="1105337" y="324585"/>
                  </a:cubicBezTo>
                  <a:cubicBezTo>
                    <a:pt x="1104954" y="326120"/>
                    <a:pt x="1103803" y="326887"/>
                    <a:pt x="1102268" y="327270"/>
                  </a:cubicBezTo>
                  <a:lnTo>
                    <a:pt x="4144" y="512912"/>
                  </a:lnTo>
                  <a:cubicBezTo>
                    <a:pt x="4528" y="512912"/>
                    <a:pt x="4144" y="512912"/>
                    <a:pt x="3761" y="512912"/>
                  </a:cubicBezTo>
                  <a:close/>
                  <a:moveTo>
                    <a:pt x="677287" y="8151"/>
                  </a:moveTo>
                  <a:lnTo>
                    <a:pt x="17952" y="503323"/>
                  </a:lnTo>
                  <a:lnTo>
                    <a:pt x="1092679" y="321517"/>
                  </a:lnTo>
                  <a:lnTo>
                    <a:pt x="677287" y="8151"/>
                  </a:lnTo>
                  <a:close/>
                </a:path>
              </a:pathLst>
            </a:custGeom>
            <a:solidFill>
              <a:srgbClr val="C4C4C4"/>
            </a:solidFill>
            <a:ln w="383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0C99A23B-ADC9-4ECC-97ED-A425788BEC39}"/>
                </a:ext>
              </a:extLst>
            </p:cNvPr>
            <p:cNvSpPr/>
            <p:nvPr/>
          </p:nvSpPr>
          <p:spPr>
            <a:xfrm>
              <a:off x="7768932" y="4687684"/>
              <a:ext cx="1104644" cy="1154507"/>
            </a:xfrm>
            <a:custGeom>
              <a:avLst/>
              <a:gdLst>
                <a:gd name="connsiteX0" fmla="*/ 1038050 w 1104644"/>
                <a:gd name="connsiteY0" fmla="*/ 1155425 h 1154506"/>
                <a:gd name="connsiteX1" fmla="*/ 1035748 w 1104644"/>
                <a:gd name="connsiteY1" fmla="*/ 1154274 h 1154506"/>
                <a:gd name="connsiteX2" fmla="*/ 1295 w 1104644"/>
                <a:gd name="connsiteY2" fmla="*/ 192313 h 1154506"/>
                <a:gd name="connsiteX3" fmla="*/ 144 w 1104644"/>
                <a:gd name="connsiteY3" fmla="*/ 188477 h 1154506"/>
                <a:gd name="connsiteX4" fmla="*/ 3212 w 1104644"/>
                <a:gd name="connsiteY4" fmla="*/ 185792 h 1154506"/>
                <a:gd name="connsiteX5" fmla="*/ 1101337 w 1104644"/>
                <a:gd name="connsiteY5" fmla="*/ 150 h 1154506"/>
                <a:gd name="connsiteX6" fmla="*/ 1104405 w 1104644"/>
                <a:gd name="connsiteY6" fmla="*/ 918 h 1154506"/>
                <a:gd name="connsiteX7" fmla="*/ 1105555 w 1104644"/>
                <a:gd name="connsiteY7" fmla="*/ 3986 h 1154506"/>
                <a:gd name="connsiteX8" fmla="*/ 1042268 w 1104644"/>
                <a:gd name="connsiteY8" fmla="*/ 1151972 h 1154506"/>
                <a:gd name="connsiteX9" fmla="*/ 1039967 w 1104644"/>
                <a:gd name="connsiteY9" fmla="*/ 1155041 h 1154506"/>
                <a:gd name="connsiteX10" fmla="*/ 1038050 w 1104644"/>
                <a:gd name="connsiteY10" fmla="*/ 1155425 h 1154506"/>
                <a:gd name="connsiteX11" fmla="*/ 11267 w 1104644"/>
                <a:gd name="connsiteY11" fmla="*/ 191929 h 1154506"/>
                <a:gd name="connsiteX12" fmla="*/ 1034981 w 1104644"/>
                <a:gd name="connsiteY12" fmla="*/ 1143918 h 1154506"/>
                <a:gd name="connsiteX13" fmla="*/ 1097501 w 1104644"/>
                <a:gd name="connsiteY13" fmla="*/ 8205 h 1154506"/>
                <a:gd name="connsiteX14" fmla="*/ 11267 w 1104644"/>
                <a:gd name="connsiteY14" fmla="*/ 191929 h 115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04644" h="1154506">
                  <a:moveTo>
                    <a:pt x="1038050" y="1155425"/>
                  </a:moveTo>
                  <a:cubicBezTo>
                    <a:pt x="1037283" y="1155425"/>
                    <a:pt x="1036132" y="1155041"/>
                    <a:pt x="1035748" y="1154274"/>
                  </a:cubicBezTo>
                  <a:lnTo>
                    <a:pt x="1295" y="192313"/>
                  </a:lnTo>
                  <a:cubicBezTo>
                    <a:pt x="144" y="191545"/>
                    <a:pt x="-240" y="190011"/>
                    <a:pt x="144" y="188477"/>
                  </a:cubicBezTo>
                  <a:cubicBezTo>
                    <a:pt x="528" y="187326"/>
                    <a:pt x="1678" y="186176"/>
                    <a:pt x="3212" y="185792"/>
                  </a:cubicBezTo>
                  <a:lnTo>
                    <a:pt x="1101337" y="150"/>
                  </a:lnTo>
                  <a:cubicBezTo>
                    <a:pt x="1102487" y="-233"/>
                    <a:pt x="1103637" y="150"/>
                    <a:pt x="1104405" y="918"/>
                  </a:cubicBezTo>
                  <a:cubicBezTo>
                    <a:pt x="1105172" y="1685"/>
                    <a:pt x="1105555" y="2836"/>
                    <a:pt x="1105555" y="3986"/>
                  </a:cubicBezTo>
                  <a:lnTo>
                    <a:pt x="1042268" y="1151972"/>
                  </a:lnTo>
                  <a:cubicBezTo>
                    <a:pt x="1042268" y="1153507"/>
                    <a:pt x="1041118" y="1154657"/>
                    <a:pt x="1039967" y="1155041"/>
                  </a:cubicBezTo>
                  <a:cubicBezTo>
                    <a:pt x="1038817" y="1155425"/>
                    <a:pt x="1038433" y="1155425"/>
                    <a:pt x="1038050" y="1155425"/>
                  </a:cubicBezTo>
                  <a:close/>
                  <a:moveTo>
                    <a:pt x="11267" y="191929"/>
                  </a:moveTo>
                  <a:lnTo>
                    <a:pt x="1034981" y="1143918"/>
                  </a:lnTo>
                  <a:lnTo>
                    <a:pt x="1097501" y="8205"/>
                  </a:lnTo>
                  <a:lnTo>
                    <a:pt x="11267" y="191929"/>
                  </a:lnTo>
                  <a:close/>
                </a:path>
              </a:pathLst>
            </a:custGeom>
            <a:solidFill>
              <a:srgbClr val="C4C4C4"/>
            </a:solidFill>
            <a:ln w="383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7DA4A1E-ECF4-45B2-8C7E-6982398BE6B9}"/>
                </a:ext>
              </a:extLst>
            </p:cNvPr>
            <p:cNvSpPr/>
            <p:nvPr/>
          </p:nvSpPr>
          <p:spPr>
            <a:xfrm>
              <a:off x="10869229" y="3147565"/>
              <a:ext cx="1269574" cy="1557242"/>
            </a:xfrm>
            <a:custGeom>
              <a:avLst/>
              <a:gdLst>
                <a:gd name="connsiteX0" fmla="*/ 1269328 w 1269573"/>
                <a:gd name="connsiteY0" fmla="*/ 752827 h 1557241"/>
                <a:gd name="connsiteX1" fmla="*/ 9343 w 1269573"/>
                <a:gd name="connsiteY1" fmla="*/ 1546023 h 1557241"/>
                <a:gd name="connsiteX2" fmla="*/ 416298 w 1269573"/>
                <a:gd name="connsiteY2" fmla="*/ 8726 h 1557241"/>
                <a:gd name="connsiteX3" fmla="*/ 1271630 w 1269573"/>
                <a:gd name="connsiteY3" fmla="*/ 370037 h 1557241"/>
                <a:gd name="connsiteX4" fmla="*/ 1271630 w 1269573"/>
                <a:gd name="connsiteY4" fmla="*/ 361982 h 1557241"/>
                <a:gd name="connsiteX5" fmla="*/ 415531 w 1269573"/>
                <a:gd name="connsiteY5" fmla="*/ 288 h 1557241"/>
                <a:gd name="connsiteX6" fmla="*/ 412462 w 1269573"/>
                <a:gd name="connsiteY6" fmla="*/ 288 h 1557241"/>
                <a:gd name="connsiteX7" fmla="*/ 410545 w 1269573"/>
                <a:gd name="connsiteY7" fmla="*/ 2589 h 1557241"/>
                <a:gd name="connsiteX8" fmla="*/ 139 w 1269573"/>
                <a:gd name="connsiteY8" fmla="*/ 1552927 h 1557241"/>
                <a:gd name="connsiteX9" fmla="*/ 1672 w 1269573"/>
                <a:gd name="connsiteY9" fmla="*/ 1556762 h 1557241"/>
                <a:gd name="connsiteX10" fmla="*/ 3974 w 1269573"/>
                <a:gd name="connsiteY10" fmla="*/ 1557529 h 1557241"/>
                <a:gd name="connsiteX11" fmla="*/ 5892 w 1269573"/>
                <a:gd name="connsiteY11" fmla="*/ 1557146 h 1557241"/>
                <a:gd name="connsiteX12" fmla="*/ 1270096 w 1269573"/>
                <a:gd name="connsiteY12" fmla="*/ 761649 h 1557241"/>
                <a:gd name="connsiteX13" fmla="*/ 1269328 w 1269573"/>
                <a:gd name="connsiteY13" fmla="*/ 752827 h 155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69573" h="1557241">
                  <a:moveTo>
                    <a:pt x="1269328" y="752827"/>
                  </a:moveTo>
                  <a:lnTo>
                    <a:pt x="9343" y="1546023"/>
                  </a:lnTo>
                  <a:lnTo>
                    <a:pt x="416298" y="8726"/>
                  </a:lnTo>
                  <a:lnTo>
                    <a:pt x="1271630" y="370037"/>
                  </a:lnTo>
                  <a:lnTo>
                    <a:pt x="1271630" y="361982"/>
                  </a:lnTo>
                  <a:lnTo>
                    <a:pt x="415531" y="288"/>
                  </a:lnTo>
                  <a:cubicBezTo>
                    <a:pt x="414380" y="-96"/>
                    <a:pt x="413613" y="-96"/>
                    <a:pt x="412462" y="288"/>
                  </a:cubicBezTo>
                  <a:cubicBezTo>
                    <a:pt x="411695" y="671"/>
                    <a:pt x="410928" y="1438"/>
                    <a:pt x="410545" y="2589"/>
                  </a:cubicBezTo>
                  <a:lnTo>
                    <a:pt x="139" y="1552927"/>
                  </a:lnTo>
                  <a:cubicBezTo>
                    <a:pt x="-245" y="1554461"/>
                    <a:pt x="139" y="1555995"/>
                    <a:pt x="1672" y="1556762"/>
                  </a:cubicBezTo>
                  <a:cubicBezTo>
                    <a:pt x="2440" y="1557146"/>
                    <a:pt x="3207" y="1557529"/>
                    <a:pt x="3974" y="1557529"/>
                  </a:cubicBezTo>
                  <a:cubicBezTo>
                    <a:pt x="4741" y="1557529"/>
                    <a:pt x="5508" y="1557529"/>
                    <a:pt x="5892" y="1557146"/>
                  </a:cubicBezTo>
                  <a:lnTo>
                    <a:pt x="1270096" y="761649"/>
                  </a:lnTo>
                  <a:lnTo>
                    <a:pt x="1269328" y="752827"/>
                  </a:lnTo>
                  <a:close/>
                </a:path>
              </a:pathLst>
            </a:custGeom>
            <a:solidFill>
              <a:srgbClr val="C4C4C4"/>
            </a:solidFill>
            <a:ln w="383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488C626-928A-456D-BD38-279D933E50A7}"/>
                </a:ext>
              </a:extLst>
            </p:cNvPr>
            <p:cNvSpPr/>
            <p:nvPr/>
          </p:nvSpPr>
          <p:spPr>
            <a:xfrm>
              <a:off x="10869229" y="3900775"/>
              <a:ext cx="1269574" cy="801634"/>
            </a:xfrm>
            <a:custGeom>
              <a:avLst/>
              <a:gdLst>
                <a:gd name="connsiteX0" fmla="*/ 1266261 w 1269573"/>
                <a:gd name="connsiteY0" fmla="*/ 662019 h 801634"/>
                <a:gd name="connsiteX1" fmla="*/ 18932 w 1269573"/>
                <a:gd name="connsiteY1" fmla="*/ 795881 h 801634"/>
                <a:gd name="connsiteX2" fmla="*/ 1269712 w 1269573"/>
                <a:gd name="connsiteY2" fmla="*/ 8822 h 801634"/>
                <a:gd name="connsiteX3" fmla="*/ 1269712 w 1269573"/>
                <a:gd name="connsiteY3" fmla="*/ 0 h 801634"/>
                <a:gd name="connsiteX4" fmla="*/ 1672 w 1269573"/>
                <a:gd name="connsiteY4" fmla="*/ 797799 h 801634"/>
                <a:gd name="connsiteX5" fmla="*/ 139 w 1269573"/>
                <a:gd name="connsiteY5" fmla="*/ 802018 h 801634"/>
                <a:gd name="connsiteX6" fmla="*/ 3590 w 1269573"/>
                <a:gd name="connsiteY6" fmla="*/ 804319 h 801634"/>
                <a:gd name="connsiteX7" fmla="*/ 3974 w 1269573"/>
                <a:gd name="connsiteY7" fmla="*/ 804319 h 801634"/>
                <a:gd name="connsiteX8" fmla="*/ 1266261 w 1269573"/>
                <a:gd name="connsiteY8" fmla="*/ 668924 h 801634"/>
                <a:gd name="connsiteX9" fmla="*/ 1266261 w 1269573"/>
                <a:gd name="connsiteY9" fmla="*/ 662019 h 80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9573" h="801634">
                  <a:moveTo>
                    <a:pt x="1266261" y="662019"/>
                  </a:moveTo>
                  <a:lnTo>
                    <a:pt x="18932" y="795881"/>
                  </a:lnTo>
                  <a:lnTo>
                    <a:pt x="1269712" y="8822"/>
                  </a:lnTo>
                  <a:lnTo>
                    <a:pt x="1269712" y="0"/>
                  </a:lnTo>
                  <a:lnTo>
                    <a:pt x="1672" y="797799"/>
                  </a:lnTo>
                  <a:cubicBezTo>
                    <a:pt x="139" y="798566"/>
                    <a:pt x="-245" y="800483"/>
                    <a:pt x="139" y="802018"/>
                  </a:cubicBezTo>
                  <a:cubicBezTo>
                    <a:pt x="522" y="803552"/>
                    <a:pt x="2056" y="804319"/>
                    <a:pt x="3590" y="804319"/>
                  </a:cubicBezTo>
                  <a:cubicBezTo>
                    <a:pt x="3590" y="804319"/>
                    <a:pt x="3974" y="804319"/>
                    <a:pt x="3974" y="804319"/>
                  </a:cubicBezTo>
                  <a:lnTo>
                    <a:pt x="1266261" y="668924"/>
                  </a:lnTo>
                  <a:lnTo>
                    <a:pt x="1266261" y="662019"/>
                  </a:lnTo>
                  <a:close/>
                </a:path>
              </a:pathLst>
            </a:custGeom>
            <a:solidFill>
              <a:srgbClr val="C4C4C4"/>
            </a:solidFill>
            <a:ln w="383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6C883FDB-932A-4FF5-945A-24CDD23731A6}"/>
                </a:ext>
              </a:extLst>
            </p:cNvPr>
            <p:cNvSpPr/>
            <p:nvPr/>
          </p:nvSpPr>
          <p:spPr>
            <a:xfrm>
              <a:off x="11279294" y="3147469"/>
              <a:ext cx="863003" cy="368215"/>
            </a:xfrm>
            <a:custGeom>
              <a:avLst/>
              <a:gdLst>
                <a:gd name="connsiteX0" fmla="*/ 861565 w 863003"/>
                <a:gd name="connsiteY0" fmla="*/ 362078 h 368214"/>
                <a:gd name="connsiteX1" fmla="*/ 24644 w 863003"/>
                <a:gd name="connsiteY1" fmla="*/ 8438 h 368214"/>
                <a:gd name="connsiteX2" fmla="*/ 863099 w 863003"/>
                <a:gd name="connsiteY2" fmla="*/ 57917 h 368214"/>
                <a:gd name="connsiteX3" fmla="*/ 863099 w 863003"/>
                <a:gd name="connsiteY3" fmla="*/ 50630 h 368214"/>
                <a:gd name="connsiteX4" fmla="*/ 3931 w 863003"/>
                <a:gd name="connsiteY4" fmla="*/ 0 h 368214"/>
                <a:gd name="connsiteX5" fmla="*/ 96 w 863003"/>
                <a:gd name="connsiteY5" fmla="*/ 2685 h 368214"/>
                <a:gd name="connsiteX6" fmla="*/ 2397 w 863003"/>
                <a:gd name="connsiteY6" fmla="*/ 6904 h 368214"/>
                <a:gd name="connsiteX7" fmla="*/ 861565 w 863003"/>
                <a:gd name="connsiteY7" fmla="*/ 369749 h 368214"/>
                <a:gd name="connsiteX8" fmla="*/ 861565 w 863003"/>
                <a:gd name="connsiteY8" fmla="*/ 362078 h 36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003" h="368214">
                  <a:moveTo>
                    <a:pt x="861565" y="362078"/>
                  </a:moveTo>
                  <a:lnTo>
                    <a:pt x="24644" y="8438"/>
                  </a:lnTo>
                  <a:lnTo>
                    <a:pt x="863099" y="57917"/>
                  </a:lnTo>
                  <a:lnTo>
                    <a:pt x="863099" y="50630"/>
                  </a:lnTo>
                  <a:lnTo>
                    <a:pt x="3931" y="0"/>
                  </a:lnTo>
                  <a:cubicBezTo>
                    <a:pt x="2013" y="0"/>
                    <a:pt x="480" y="1151"/>
                    <a:pt x="96" y="2685"/>
                  </a:cubicBezTo>
                  <a:cubicBezTo>
                    <a:pt x="-287" y="4603"/>
                    <a:pt x="480" y="6137"/>
                    <a:pt x="2397" y="6904"/>
                  </a:cubicBezTo>
                  <a:lnTo>
                    <a:pt x="861565" y="369749"/>
                  </a:lnTo>
                  <a:lnTo>
                    <a:pt x="861565" y="362078"/>
                  </a:lnTo>
                  <a:close/>
                </a:path>
              </a:pathLst>
            </a:custGeom>
            <a:solidFill>
              <a:srgbClr val="C4C4C4"/>
            </a:solidFill>
            <a:ln w="383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2A3AC2AA-2F02-4386-919B-21F469C17909}"/>
                </a:ext>
              </a:extLst>
            </p:cNvPr>
            <p:cNvSpPr/>
            <p:nvPr/>
          </p:nvSpPr>
          <p:spPr>
            <a:xfrm>
              <a:off x="6302778" y="5258567"/>
              <a:ext cx="1269574" cy="513966"/>
            </a:xfrm>
            <a:custGeom>
              <a:avLst/>
              <a:gdLst>
                <a:gd name="connsiteX0" fmla="*/ 3795 w 1269573"/>
                <a:gd name="connsiteY0" fmla="*/ 517419 h 513966"/>
                <a:gd name="connsiteX1" fmla="*/ 726 w 1269573"/>
                <a:gd name="connsiteY1" fmla="*/ 515884 h 513966"/>
                <a:gd name="connsiteX2" fmla="*/ 726 w 1269573"/>
                <a:gd name="connsiteY2" fmla="*/ 511282 h 513966"/>
                <a:gd name="connsiteX3" fmla="*/ 424940 w 1269573"/>
                <a:gd name="connsiteY3" fmla="*/ 4219 h 513966"/>
                <a:gd name="connsiteX4" fmla="*/ 427625 w 1269573"/>
                <a:gd name="connsiteY4" fmla="*/ 3069 h 513966"/>
                <a:gd name="connsiteX5" fmla="*/ 1266081 w 1269573"/>
                <a:gd name="connsiteY5" fmla="*/ 0 h 513966"/>
                <a:gd name="connsiteX6" fmla="*/ 1266081 w 1269573"/>
                <a:gd name="connsiteY6" fmla="*/ 0 h 513966"/>
                <a:gd name="connsiteX7" fmla="*/ 1269533 w 1269573"/>
                <a:gd name="connsiteY7" fmla="*/ 3069 h 513966"/>
                <a:gd name="connsiteX8" fmla="*/ 1267232 w 1269573"/>
                <a:gd name="connsiteY8" fmla="*/ 7288 h 513966"/>
                <a:gd name="connsiteX9" fmla="*/ 4562 w 1269573"/>
                <a:gd name="connsiteY9" fmla="*/ 517035 h 513966"/>
                <a:gd name="connsiteX10" fmla="*/ 3795 w 1269573"/>
                <a:gd name="connsiteY10" fmla="*/ 517419 h 513966"/>
                <a:gd name="connsiteX11" fmla="*/ 429926 w 1269573"/>
                <a:gd name="connsiteY11" fmla="*/ 10740 h 513966"/>
                <a:gd name="connsiteX12" fmla="*/ 16068 w 1269573"/>
                <a:gd name="connsiteY12" fmla="*/ 505144 h 513966"/>
                <a:gd name="connsiteX13" fmla="*/ 1247670 w 1269573"/>
                <a:gd name="connsiteY13" fmla="*/ 7671 h 513966"/>
                <a:gd name="connsiteX14" fmla="*/ 429926 w 1269573"/>
                <a:gd name="connsiteY14" fmla="*/ 10740 h 51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69573" h="513966">
                  <a:moveTo>
                    <a:pt x="3795" y="517419"/>
                  </a:moveTo>
                  <a:cubicBezTo>
                    <a:pt x="2644" y="517419"/>
                    <a:pt x="1493" y="517035"/>
                    <a:pt x="726" y="515884"/>
                  </a:cubicBezTo>
                  <a:cubicBezTo>
                    <a:pt x="-424" y="514350"/>
                    <a:pt x="-41" y="512816"/>
                    <a:pt x="726" y="511282"/>
                  </a:cubicBezTo>
                  <a:lnTo>
                    <a:pt x="424940" y="4219"/>
                  </a:lnTo>
                  <a:cubicBezTo>
                    <a:pt x="425707" y="3452"/>
                    <a:pt x="426474" y="3069"/>
                    <a:pt x="427625" y="3069"/>
                  </a:cubicBezTo>
                  <a:lnTo>
                    <a:pt x="1266081" y="0"/>
                  </a:lnTo>
                  <a:cubicBezTo>
                    <a:pt x="1266081" y="0"/>
                    <a:pt x="1266081" y="0"/>
                    <a:pt x="1266081" y="0"/>
                  </a:cubicBezTo>
                  <a:cubicBezTo>
                    <a:pt x="1267999" y="0"/>
                    <a:pt x="1269150" y="1151"/>
                    <a:pt x="1269533" y="3069"/>
                  </a:cubicBezTo>
                  <a:cubicBezTo>
                    <a:pt x="1269916" y="4602"/>
                    <a:pt x="1268766" y="6520"/>
                    <a:pt x="1267232" y="7288"/>
                  </a:cubicBezTo>
                  <a:lnTo>
                    <a:pt x="4562" y="517035"/>
                  </a:lnTo>
                  <a:cubicBezTo>
                    <a:pt x="4945" y="517419"/>
                    <a:pt x="4178" y="517419"/>
                    <a:pt x="3795" y="517419"/>
                  </a:cubicBezTo>
                  <a:close/>
                  <a:moveTo>
                    <a:pt x="429926" y="10740"/>
                  </a:moveTo>
                  <a:lnTo>
                    <a:pt x="16068" y="505144"/>
                  </a:lnTo>
                  <a:lnTo>
                    <a:pt x="1247670" y="7671"/>
                  </a:lnTo>
                  <a:lnTo>
                    <a:pt x="429926" y="10740"/>
                  </a:lnTo>
                  <a:close/>
                </a:path>
              </a:pathLst>
            </a:custGeom>
            <a:solidFill>
              <a:srgbClr val="C4C4C4"/>
            </a:solidFill>
            <a:ln w="383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15BA7D5-4009-4D2A-AF04-46B4C53608D5}"/>
                </a:ext>
              </a:extLst>
            </p:cNvPr>
            <p:cNvSpPr/>
            <p:nvPr/>
          </p:nvSpPr>
          <p:spPr>
            <a:xfrm>
              <a:off x="6302977" y="5259082"/>
              <a:ext cx="1269574" cy="1342450"/>
            </a:xfrm>
            <a:custGeom>
              <a:avLst/>
              <a:gdLst>
                <a:gd name="connsiteX0" fmla="*/ 1024625 w 1269573"/>
                <a:gd name="connsiteY0" fmla="*/ 1345387 h 1342449"/>
                <a:gd name="connsiteX1" fmla="*/ 1022323 w 1269573"/>
                <a:gd name="connsiteY1" fmla="*/ 1344619 h 1342449"/>
                <a:gd name="connsiteX2" fmla="*/ 1295 w 1269573"/>
                <a:gd name="connsiteY2" fmla="*/ 516136 h 1342449"/>
                <a:gd name="connsiteX3" fmla="*/ 144 w 1269573"/>
                <a:gd name="connsiteY3" fmla="*/ 512684 h 1342449"/>
                <a:gd name="connsiteX4" fmla="*/ 2445 w 1269573"/>
                <a:gd name="connsiteY4" fmla="*/ 509999 h 1342449"/>
                <a:gd name="connsiteX5" fmla="*/ 1265115 w 1269573"/>
                <a:gd name="connsiteY5" fmla="*/ 252 h 1342449"/>
                <a:gd name="connsiteX6" fmla="*/ 1268951 w 1269573"/>
                <a:gd name="connsiteY6" fmla="*/ 636 h 1342449"/>
                <a:gd name="connsiteX7" fmla="*/ 1270101 w 1269573"/>
                <a:gd name="connsiteY7" fmla="*/ 4087 h 1342449"/>
                <a:gd name="connsiteX8" fmla="*/ 1028460 w 1269573"/>
                <a:gd name="connsiteY8" fmla="*/ 1342318 h 1342449"/>
                <a:gd name="connsiteX9" fmla="*/ 1026159 w 1269573"/>
                <a:gd name="connsiteY9" fmla="*/ 1345003 h 1342449"/>
                <a:gd name="connsiteX10" fmla="*/ 1024625 w 1269573"/>
                <a:gd name="connsiteY10" fmla="*/ 1345387 h 1342449"/>
                <a:gd name="connsiteX11" fmla="*/ 10884 w 1269573"/>
                <a:gd name="connsiteY11" fmla="*/ 514602 h 1342449"/>
                <a:gd name="connsiteX12" fmla="*/ 1022323 w 1269573"/>
                <a:gd name="connsiteY12" fmla="*/ 1335414 h 1342449"/>
                <a:gd name="connsiteX13" fmla="*/ 1261663 w 1269573"/>
                <a:gd name="connsiteY13" fmla="*/ 9457 h 1342449"/>
                <a:gd name="connsiteX14" fmla="*/ 10884 w 1269573"/>
                <a:gd name="connsiteY14" fmla="*/ 514602 h 1342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69573" h="1342449">
                  <a:moveTo>
                    <a:pt x="1024625" y="1345387"/>
                  </a:moveTo>
                  <a:cubicBezTo>
                    <a:pt x="1023858" y="1345387"/>
                    <a:pt x="1023090" y="1345003"/>
                    <a:pt x="1022323" y="1344619"/>
                  </a:cubicBezTo>
                  <a:lnTo>
                    <a:pt x="1295" y="516136"/>
                  </a:lnTo>
                  <a:cubicBezTo>
                    <a:pt x="144" y="515369"/>
                    <a:pt x="-240" y="514218"/>
                    <a:pt x="144" y="512684"/>
                  </a:cubicBezTo>
                  <a:cubicBezTo>
                    <a:pt x="144" y="511534"/>
                    <a:pt x="1295" y="510383"/>
                    <a:pt x="2445" y="509999"/>
                  </a:cubicBezTo>
                  <a:lnTo>
                    <a:pt x="1265115" y="252"/>
                  </a:lnTo>
                  <a:cubicBezTo>
                    <a:pt x="1266266" y="-132"/>
                    <a:pt x="1267800" y="-132"/>
                    <a:pt x="1268951" y="636"/>
                  </a:cubicBezTo>
                  <a:cubicBezTo>
                    <a:pt x="1270101" y="1403"/>
                    <a:pt x="1270485" y="2937"/>
                    <a:pt x="1270101" y="4087"/>
                  </a:cubicBezTo>
                  <a:lnTo>
                    <a:pt x="1028460" y="1342318"/>
                  </a:lnTo>
                  <a:cubicBezTo>
                    <a:pt x="1028077" y="1343469"/>
                    <a:pt x="1027310" y="1344619"/>
                    <a:pt x="1026159" y="1345003"/>
                  </a:cubicBezTo>
                  <a:cubicBezTo>
                    <a:pt x="1025392" y="1345387"/>
                    <a:pt x="1025008" y="1345387"/>
                    <a:pt x="1024625" y="1345387"/>
                  </a:cubicBezTo>
                  <a:close/>
                  <a:moveTo>
                    <a:pt x="10884" y="514602"/>
                  </a:moveTo>
                  <a:lnTo>
                    <a:pt x="1022323" y="1335414"/>
                  </a:lnTo>
                  <a:lnTo>
                    <a:pt x="1261663" y="9457"/>
                  </a:lnTo>
                  <a:lnTo>
                    <a:pt x="10884" y="514602"/>
                  </a:lnTo>
                  <a:close/>
                </a:path>
              </a:pathLst>
            </a:custGeom>
            <a:solidFill>
              <a:srgbClr val="C4C4C4"/>
            </a:solidFill>
            <a:ln w="383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9943367D-C907-4BAB-9BBB-E1F0D83F00E3}"/>
                </a:ext>
              </a:extLst>
            </p:cNvPr>
            <p:cNvSpPr/>
            <p:nvPr/>
          </p:nvSpPr>
          <p:spPr>
            <a:xfrm>
              <a:off x="6727261" y="4873715"/>
              <a:ext cx="1047111" cy="395064"/>
            </a:xfrm>
            <a:custGeom>
              <a:avLst/>
              <a:gdLst>
                <a:gd name="connsiteX0" fmla="*/ 3526 w 1047110"/>
                <a:gd name="connsiteY0" fmla="*/ 395591 h 395063"/>
                <a:gd name="connsiteX1" fmla="*/ 74 w 1047110"/>
                <a:gd name="connsiteY1" fmla="*/ 392523 h 395063"/>
                <a:gd name="connsiteX2" fmla="*/ 2376 w 1047110"/>
                <a:gd name="connsiteY2" fmla="*/ 388304 h 395063"/>
                <a:gd name="connsiteX3" fmla="*/ 1043733 w 1047110"/>
                <a:gd name="connsiteY3" fmla="*/ 144 h 395063"/>
                <a:gd name="connsiteX4" fmla="*/ 1047569 w 1047110"/>
                <a:gd name="connsiteY4" fmla="*/ 1295 h 395063"/>
                <a:gd name="connsiteX5" fmla="*/ 1047952 w 1047110"/>
                <a:gd name="connsiteY5" fmla="*/ 5514 h 395063"/>
                <a:gd name="connsiteX6" fmla="*/ 844667 w 1047110"/>
                <a:gd name="connsiteY6" fmla="*/ 390989 h 395063"/>
                <a:gd name="connsiteX7" fmla="*/ 841599 w 1047110"/>
                <a:gd name="connsiteY7" fmla="*/ 392906 h 395063"/>
                <a:gd name="connsiteX8" fmla="*/ 3526 w 1047110"/>
                <a:gd name="connsiteY8" fmla="*/ 395591 h 395063"/>
                <a:gd name="connsiteX9" fmla="*/ 3526 w 1047110"/>
                <a:gd name="connsiteY9" fmla="*/ 395591 h 395063"/>
                <a:gd name="connsiteX10" fmla="*/ 1037213 w 1047110"/>
                <a:gd name="connsiteY10" fmla="*/ 10500 h 395063"/>
                <a:gd name="connsiteX11" fmla="*/ 23855 w 1047110"/>
                <a:gd name="connsiteY11" fmla="*/ 388304 h 395063"/>
                <a:gd name="connsiteX12" fmla="*/ 839681 w 1047110"/>
                <a:gd name="connsiteY12" fmla="*/ 385619 h 395063"/>
                <a:gd name="connsiteX13" fmla="*/ 1037213 w 1047110"/>
                <a:gd name="connsiteY13" fmla="*/ 10500 h 395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110" h="395063">
                  <a:moveTo>
                    <a:pt x="3526" y="395591"/>
                  </a:moveTo>
                  <a:cubicBezTo>
                    <a:pt x="1609" y="395591"/>
                    <a:pt x="458" y="394441"/>
                    <a:pt x="74" y="392523"/>
                  </a:cubicBezTo>
                  <a:cubicBezTo>
                    <a:pt x="-309" y="390605"/>
                    <a:pt x="842" y="389071"/>
                    <a:pt x="2376" y="388304"/>
                  </a:cubicBezTo>
                  <a:lnTo>
                    <a:pt x="1043733" y="144"/>
                  </a:lnTo>
                  <a:cubicBezTo>
                    <a:pt x="1045267" y="-240"/>
                    <a:pt x="1046802" y="144"/>
                    <a:pt x="1047569" y="1295"/>
                  </a:cubicBezTo>
                  <a:cubicBezTo>
                    <a:pt x="1048719" y="2446"/>
                    <a:pt x="1048719" y="3979"/>
                    <a:pt x="1047952" y="5514"/>
                  </a:cubicBezTo>
                  <a:lnTo>
                    <a:pt x="844667" y="390989"/>
                  </a:lnTo>
                  <a:cubicBezTo>
                    <a:pt x="843900" y="392139"/>
                    <a:pt x="842749" y="392906"/>
                    <a:pt x="841599" y="392906"/>
                  </a:cubicBezTo>
                  <a:lnTo>
                    <a:pt x="3526" y="395591"/>
                  </a:lnTo>
                  <a:cubicBezTo>
                    <a:pt x="3526" y="395591"/>
                    <a:pt x="3526" y="395591"/>
                    <a:pt x="3526" y="395591"/>
                  </a:cubicBezTo>
                  <a:close/>
                  <a:moveTo>
                    <a:pt x="1037213" y="10500"/>
                  </a:moveTo>
                  <a:lnTo>
                    <a:pt x="23855" y="388304"/>
                  </a:lnTo>
                  <a:lnTo>
                    <a:pt x="839681" y="385619"/>
                  </a:lnTo>
                  <a:lnTo>
                    <a:pt x="1037213" y="10500"/>
                  </a:lnTo>
                  <a:close/>
                </a:path>
              </a:pathLst>
            </a:custGeom>
            <a:solidFill>
              <a:srgbClr val="C4C4C4"/>
            </a:solidFill>
            <a:ln w="383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2C2CF142-F348-4AAA-8A06-72247415372E}"/>
                </a:ext>
              </a:extLst>
            </p:cNvPr>
            <p:cNvSpPr/>
            <p:nvPr/>
          </p:nvSpPr>
          <p:spPr>
            <a:xfrm>
              <a:off x="7323766" y="5259046"/>
              <a:ext cx="1484366" cy="1342450"/>
            </a:xfrm>
            <a:custGeom>
              <a:avLst/>
              <a:gdLst>
                <a:gd name="connsiteX0" fmla="*/ 3836 w 1484365"/>
                <a:gd name="connsiteY0" fmla="*/ 1345423 h 1342449"/>
                <a:gd name="connsiteX1" fmla="*/ 1534 w 1484365"/>
                <a:gd name="connsiteY1" fmla="*/ 1344655 h 1342449"/>
                <a:gd name="connsiteX2" fmla="*/ 0 w 1484365"/>
                <a:gd name="connsiteY2" fmla="*/ 1341203 h 1342449"/>
                <a:gd name="connsiteX3" fmla="*/ 241641 w 1484365"/>
                <a:gd name="connsiteY3" fmla="*/ 2973 h 1342449"/>
                <a:gd name="connsiteX4" fmla="*/ 243559 w 1484365"/>
                <a:gd name="connsiteY4" fmla="*/ 288 h 1342449"/>
                <a:gd name="connsiteX5" fmla="*/ 246627 w 1484365"/>
                <a:gd name="connsiteY5" fmla="*/ 288 h 1342449"/>
                <a:gd name="connsiteX6" fmla="*/ 1484366 w 1484365"/>
                <a:gd name="connsiteY6" fmla="*/ 577158 h 1342449"/>
                <a:gd name="connsiteX7" fmla="*/ 1486284 w 1484365"/>
                <a:gd name="connsiteY7" fmla="*/ 580226 h 1342449"/>
                <a:gd name="connsiteX8" fmla="*/ 1484366 w 1484365"/>
                <a:gd name="connsiteY8" fmla="*/ 583678 h 1342449"/>
                <a:gd name="connsiteX9" fmla="*/ 4986 w 1484365"/>
                <a:gd name="connsiteY9" fmla="*/ 1345039 h 1342449"/>
                <a:gd name="connsiteX10" fmla="*/ 3836 w 1484365"/>
                <a:gd name="connsiteY10" fmla="*/ 1345423 h 1342449"/>
                <a:gd name="connsiteX11" fmla="*/ 248162 w 1484365"/>
                <a:gd name="connsiteY11" fmla="*/ 8726 h 1342449"/>
                <a:gd name="connsiteX12" fmla="*/ 8822 w 1484365"/>
                <a:gd name="connsiteY12" fmla="*/ 1335066 h 1342449"/>
                <a:gd name="connsiteX13" fmla="*/ 1475160 w 1484365"/>
                <a:gd name="connsiteY13" fmla="*/ 580226 h 1342449"/>
                <a:gd name="connsiteX14" fmla="*/ 248162 w 1484365"/>
                <a:gd name="connsiteY14" fmla="*/ 8726 h 1342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84365" h="1342449">
                  <a:moveTo>
                    <a:pt x="3836" y="1345423"/>
                  </a:moveTo>
                  <a:cubicBezTo>
                    <a:pt x="3069" y="1345423"/>
                    <a:pt x="2301" y="1345039"/>
                    <a:pt x="1534" y="1344655"/>
                  </a:cubicBezTo>
                  <a:cubicBezTo>
                    <a:pt x="383" y="1343888"/>
                    <a:pt x="0" y="1342354"/>
                    <a:pt x="0" y="1341203"/>
                  </a:cubicBezTo>
                  <a:lnTo>
                    <a:pt x="241641" y="2973"/>
                  </a:lnTo>
                  <a:cubicBezTo>
                    <a:pt x="242024" y="1822"/>
                    <a:pt x="242408" y="1055"/>
                    <a:pt x="243559" y="288"/>
                  </a:cubicBezTo>
                  <a:cubicBezTo>
                    <a:pt x="244710" y="-96"/>
                    <a:pt x="245860" y="-96"/>
                    <a:pt x="246627" y="288"/>
                  </a:cubicBezTo>
                  <a:lnTo>
                    <a:pt x="1484366" y="577158"/>
                  </a:lnTo>
                  <a:cubicBezTo>
                    <a:pt x="1485516" y="577925"/>
                    <a:pt x="1486284" y="579075"/>
                    <a:pt x="1486284" y="580226"/>
                  </a:cubicBezTo>
                  <a:cubicBezTo>
                    <a:pt x="1486284" y="581760"/>
                    <a:pt x="1485516" y="582911"/>
                    <a:pt x="1484366" y="583678"/>
                  </a:cubicBezTo>
                  <a:lnTo>
                    <a:pt x="4986" y="1345039"/>
                  </a:lnTo>
                  <a:cubicBezTo>
                    <a:pt x="4986" y="1345423"/>
                    <a:pt x="4219" y="1345423"/>
                    <a:pt x="3836" y="1345423"/>
                  </a:cubicBezTo>
                  <a:close/>
                  <a:moveTo>
                    <a:pt x="248162" y="8726"/>
                  </a:moveTo>
                  <a:lnTo>
                    <a:pt x="8822" y="1335066"/>
                  </a:lnTo>
                  <a:lnTo>
                    <a:pt x="1475160" y="580226"/>
                  </a:lnTo>
                  <a:lnTo>
                    <a:pt x="248162" y="8726"/>
                  </a:lnTo>
                  <a:close/>
                </a:path>
              </a:pathLst>
            </a:custGeom>
            <a:solidFill>
              <a:srgbClr val="C4C4C4"/>
            </a:solidFill>
            <a:ln w="383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C8E4BBA-2137-45D2-92C3-4FCEEE8920C9}"/>
                </a:ext>
              </a:extLst>
            </p:cNvPr>
            <p:cNvSpPr/>
            <p:nvPr/>
          </p:nvSpPr>
          <p:spPr>
            <a:xfrm>
              <a:off x="7565539" y="4873325"/>
              <a:ext cx="1242725" cy="966564"/>
            </a:xfrm>
            <a:custGeom>
              <a:avLst/>
              <a:gdLst>
                <a:gd name="connsiteX0" fmla="*/ 1241443 w 1242724"/>
                <a:gd name="connsiteY0" fmla="*/ 969783 h 966563"/>
                <a:gd name="connsiteX1" fmla="*/ 1239908 w 1242724"/>
                <a:gd name="connsiteY1" fmla="*/ 969399 h 966563"/>
                <a:gd name="connsiteX2" fmla="*/ 2170 w 1242724"/>
                <a:gd name="connsiteY2" fmla="*/ 392529 h 966563"/>
                <a:gd name="connsiteX3" fmla="*/ 252 w 1242724"/>
                <a:gd name="connsiteY3" fmla="*/ 390228 h 966563"/>
                <a:gd name="connsiteX4" fmla="*/ 636 w 1242724"/>
                <a:gd name="connsiteY4" fmla="*/ 387543 h 966563"/>
                <a:gd name="connsiteX5" fmla="*/ 203921 w 1242724"/>
                <a:gd name="connsiteY5" fmla="*/ 2068 h 966563"/>
                <a:gd name="connsiteX6" fmla="*/ 206606 w 1242724"/>
                <a:gd name="connsiteY6" fmla="*/ 150 h 966563"/>
                <a:gd name="connsiteX7" fmla="*/ 209674 w 1242724"/>
                <a:gd name="connsiteY7" fmla="*/ 918 h 966563"/>
                <a:gd name="connsiteX8" fmla="*/ 1244128 w 1242724"/>
                <a:gd name="connsiteY8" fmla="*/ 962879 h 966563"/>
                <a:gd name="connsiteX9" fmla="*/ 1244512 w 1242724"/>
                <a:gd name="connsiteY9" fmla="*/ 967482 h 966563"/>
                <a:gd name="connsiteX10" fmla="*/ 1241443 w 1242724"/>
                <a:gd name="connsiteY10" fmla="*/ 969783 h 966563"/>
                <a:gd name="connsiteX11" fmla="*/ 8690 w 1242724"/>
                <a:gd name="connsiteY11" fmla="*/ 387543 h 966563"/>
                <a:gd name="connsiteX12" fmla="*/ 1222265 w 1242724"/>
                <a:gd name="connsiteY12" fmla="*/ 952906 h 966563"/>
                <a:gd name="connsiteX13" fmla="*/ 208140 w 1242724"/>
                <a:gd name="connsiteY13" fmla="*/ 9739 h 966563"/>
                <a:gd name="connsiteX14" fmla="*/ 8690 w 1242724"/>
                <a:gd name="connsiteY14" fmla="*/ 387543 h 966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2724" h="966563">
                  <a:moveTo>
                    <a:pt x="1241443" y="969783"/>
                  </a:moveTo>
                  <a:cubicBezTo>
                    <a:pt x="1241059" y="969783"/>
                    <a:pt x="1240292" y="969783"/>
                    <a:pt x="1239908" y="969399"/>
                  </a:cubicBezTo>
                  <a:lnTo>
                    <a:pt x="2170" y="392529"/>
                  </a:lnTo>
                  <a:cubicBezTo>
                    <a:pt x="1403" y="392146"/>
                    <a:pt x="636" y="391379"/>
                    <a:pt x="252" y="390228"/>
                  </a:cubicBezTo>
                  <a:cubicBezTo>
                    <a:pt x="-132" y="389461"/>
                    <a:pt x="-132" y="388310"/>
                    <a:pt x="636" y="387543"/>
                  </a:cubicBezTo>
                  <a:lnTo>
                    <a:pt x="203921" y="2068"/>
                  </a:lnTo>
                  <a:cubicBezTo>
                    <a:pt x="204304" y="918"/>
                    <a:pt x="205455" y="534"/>
                    <a:pt x="206606" y="150"/>
                  </a:cubicBezTo>
                  <a:cubicBezTo>
                    <a:pt x="207757" y="-233"/>
                    <a:pt x="208907" y="150"/>
                    <a:pt x="209674" y="918"/>
                  </a:cubicBezTo>
                  <a:lnTo>
                    <a:pt x="1244128" y="962879"/>
                  </a:lnTo>
                  <a:cubicBezTo>
                    <a:pt x="1245278" y="964030"/>
                    <a:pt x="1245661" y="965947"/>
                    <a:pt x="1244512" y="967482"/>
                  </a:cubicBezTo>
                  <a:cubicBezTo>
                    <a:pt x="1243744" y="969015"/>
                    <a:pt x="1242594" y="969783"/>
                    <a:pt x="1241443" y="969783"/>
                  </a:cubicBezTo>
                  <a:close/>
                  <a:moveTo>
                    <a:pt x="8690" y="387543"/>
                  </a:moveTo>
                  <a:lnTo>
                    <a:pt x="1222265" y="952906"/>
                  </a:lnTo>
                  <a:lnTo>
                    <a:pt x="208140" y="9739"/>
                  </a:lnTo>
                  <a:lnTo>
                    <a:pt x="8690" y="387543"/>
                  </a:lnTo>
                  <a:close/>
                </a:path>
              </a:pathLst>
            </a:custGeom>
            <a:solidFill>
              <a:srgbClr val="C4C4C4"/>
            </a:solidFill>
            <a:ln w="383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A1AD4D1C-AC76-4548-B735-ECF8E93D7D72}"/>
                </a:ext>
              </a:extLst>
            </p:cNvPr>
            <p:cNvSpPr/>
            <p:nvPr/>
          </p:nvSpPr>
          <p:spPr>
            <a:xfrm>
              <a:off x="11690947" y="4904928"/>
              <a:ext cx="441091" cy="421913"/>
            </a:xfrm>
            <a:custGeom>
              <a:avLst/>
              <a:gdLst>
                <a:gd name="connsiteX0" fmla="*/ 440708 w 441090"/>
                <a:gd name="connsiteY0" fmla="*/ 415009 h 421912"/>
                <a:gd name="connsiteX1" fmla="*/ 12274 w 441090"/>
                <a:gd name="connsiteY1" fmla="*/ 255449 h 421912"/>
                <a:gd name="connsiteX2" fmla="*/ 443008 w 441090"/>
                <a:gd name="connsiteY2" fmla="*/ 8438 h 421912"/>
                <a:gd name="connsiteX3" fmla="*/ 443008 w 441090"/>
                <a:gd name="connsiteY3" fmla="*/ 0 h 421912"/>
                <a:gd name="connsiteX4" fmla="*/ 1918 w 441090"/>
                <a:gd name="connsiteY4" fmla="*/ 253148 h 421912"/>
                <a:gd name="connsiteX5" fmla="*/ 0 w 441090"/>
                <a:gd name="connsiteY5" fmla="*/ 256599 h 421912"/>
                <a:gd name="connsiteX6" fmla="*/ 2302 w 441090"/>
                <a:gd name="connsiteY6" fmla="*/ 259668 h 421912"/>
                <a:gd name="connsiteX7" fmla="*/ 440708 w 441090"/>
                <a:gd name="connsiteY7" fmla="*/ 423063 h 421912"/>
                <a:gd name="connsiteX8" fmla="*/ 440708 w 441090"/>
                <a:gd name="connsiteY8" fmla="*/ 415009 h 42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90" h="421912">
                  <a:moveTo>
                    <a:pt x="440708" y="415009"/>
                  </a:moveTo>
                  <a:lnTo>
                    <a:pt x="12274" y="255449"/>
                  </a:lnTo>
                  <a:lnTo>
                    <a:pt x="443008" y="8438"/>
                  </a:lnTo>
                  <a:lnTo>
                    <a:pt x="443008" y="0"/>
                  </a:lnTo>
                  <a:lnTo>
                    <a:pt x="1918" y="253148"/>
                  </a:lnTo>
                  <a:cubicBezTo>
                    <a:pt x="767" y="253915"/>
                    <a:pt x="0" y="255065"/>
                    <a:pt x="0" y="256599"/>
                  </a:cubicBezTo>
                  <a:cubicBezTo>
                    <a:pt x="0" y="258134"/>
                    <a:pt x="1151" y="259284"/>
                    <a:pt x="2302" y="259668"/>
                  </a:cubicBezTo>
                  <a:lnTo>
                    <a:pt x="440708" y="423063"/>
                  </a:lnTo>
                  <a:lnTo>
                    <a:pt x="440708" y="415009"/>
                  </a:lnTo>
                  <a:close/>
                </a:path>
              </a:pathLst>
            </a:custGeom>
            <a:solidFill>
              <a:srgbClr val="C4C4C4"/>
            </a:solidFill>
            <a:ln w="383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0D49276D-9CA0-4BE2-8B9F-D2B1610A7335}"/>
                </a:ext>
              </a:extLst>
            </p:cNvPr>
            <p:cNvSpPr/>
            <p:nvPr/>
          </p:nvSpPr>
          <p:spPr>
            <a:xfrm>
              <a:off x="8308093" y="1873029"/>
              <a:ext cx="847661" cy="567664"/>
            </a:xfrm>
            <a:custGeom>
              <a:avLst/>
              <a:gdLst>
                <a:gd name="connsiteX0" fmla="*/ 3716 w 847661"/>
                <a:gd name="connsiteY0" fmla="*/ 569846 h 567664"/>
                <a:gd name="connsiteX1" fmla="*/ 647 w 847661"/>
                <a:gd name="connsiteY1" fmla="*/ 568312 h 567664"/>
                <a:gd name="connsiteX2" fmla="*/ 1798 w 847661"/>
                <a:gd name="connsiteY2" fmla="*/ 563326 h 567664"/>
                <a:gd name="connsiteX3" fmla="*/ 842939 w 847661"/>
                <a:gd name="connsiteY3" fmla="*/ 647 h 567664"/>
                <a:gd name="connsiteX4" fmla="*/ 847925 w 847661"/>
                <a:gd name="connsiteY4" fmla="*/ 1798 h 567664"/>
                <a:gd name="connsiteX5" fmla="*/ 846774 w 847661"/>
                <a:gd name="connsiteY5" fmla="*/ 6784 h 567664"/>
                <a:gd name="connsiteX6" fmla="*/ 5633 w 847661"/>
                <a:gd name="connsiteY6" fmla="*/ 569462 h 567664"/>
                <a:gd name="connsiteX7" fmla="*/ 3716 w 847661"/>
                <a:gd name="connsiteY7" fmla="*/ 569846 h 5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661" h="567664">
                  <a:moveTo>
                    <a:pt x="3716" y="569846"/>
                  </a:moveTo>
                  <a:cubicBezTo>
                    <a:pt x="2565" y="569846"/>
                    <a:pt x="1415" y="569462"/>
                    <a:pt x="647" y="568312"/>
                  </a:cubicBezTo>
                  <a:cubicBezTo>
                    <a:pt x="-503" y="566777"/>
                    <a:pt x="-120" y="564476"/>
                    <a:pt x="1798" y="563326"/>
                  </a:cubicBezTo>
                  <a:lnTo>
                    <a:pt x="842939" y="647"/>
                  </a:lnTo>
                  <a:cubicBezTo>
                    <a:pt x="844472" y="-503"/>
                    <a:pt x="846774" y="-120"/>
                    <a:pt x="847925" y="1798"/>
                  </a:cubicBezTo>
                  <a:cubicBezTo>
                    <a:pt x="849076" y="3332"/>
                    <a:pt x="848692" y="5633"/>
                    <a:pt x="846774" y="6784"/>
                  </a:cubicBezTo>
                  <a:lnTo>
                    <a:pt x="5633" y="569462"/>
                  </a:lnTo>
                  <a:cubicBezTo>
                    <a:pt x="4866" y="569462"/>
                    <a:pt x="4482" y="569846"/>
                    <a:pt x="3716" y="569846"/>
                  </a:cubicBezTo>
                  <a:close/>
                </a:path>
              </a:pathLst>
            </a:custGeom>
            <a:solidFill>
              <a:srgbClr val="C4C4C4"/>
            </a:solidFill>
            <a:ln w="383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6BF91E7-A718-4EE6-A941-B0D8CB7BFB9C}"/>
                </a:ext>
              </a:extLst>
            </p:cNvPr>
            <p:cNvSpPr/>
            <p:nvPr/>
          </p:nvSpPr>
          <p:spPr>
            <a:xfrm>
              <a:off x="8307874" y="1873101"/>
              <a:ext cx="847661" cy="820812"/>
            </a:xfrm>
            <a:custGeom>
              <a:avLst/>
              <a:gdLst>
                <a:gd name="connsiteX0" fmla="*/ 845843 w 847661"/>
                <a:gd name="connsiteY0" fmla="*/ 823305 h 820812"/>
                <a:gd name="connsiteX1" fmla="*/ 844692 w 847661"/>
                <a:gd name="connsiteY1" fmla="*/ 823305 h 820812"/>
                <a:gd name="connsiteX2" fmla="*/ 2784 w 847661"/>
                <a:gd name="connsiteY2" fmla="*/ 569774 h 820812"/>
                <a:gd name="connsiteX3" fmla="*/ 100 w 847661"/>
                <a:gd name="connsiteY3" fmla="*/ 566706 h 820812"/>
                <a:gd name="connsiteX4" fmla="*/ 1634 w 847661"/>
                <a:gd name="connsiteY4" fmla="*/ 563254 h 820812"/>
                <a:gd name="connsiteX5" fmla="*/ 842774 w 847661"/>
                <a:gd name="connsiteY5" fmla="*/ 575 h 820812"/>
                <a:gd name="connsiteX6" fmla="*/ 846610 w 847661"/>
                <a:gd name="connsiteY6" fmla="*/ 575 h 820812"/>
                <a:gd name="connsiteX7" fmla="*/ 848528 w 847661"/>
                <a:gd name="connsiteY7" fmla="*/ 3644 h 820812"/>
                <a:gd name="connsiteX8" fmla="*/ 849295 w 847661"/>
                <a:gd name="connsiteY8" fmla="*/ 819853 h 820812"/>
                <a:gd name="connsiteX9" fmla="*/ 847761 w 847661"/>
                <a:gd name="connsiteY9" fmla="*/ 822922 h 820812"/>
                <a:gd name="connsiteX10" fmla="*/ 845843 w 847661"/>
                <a:gd name="connsiteY10" fmla="*/ 823305 h 820812"/>
                <a:gd name="connsiteX11" fmla="*/ 12373 w 847661"/>
                <a:gd name="connsiteY11" fmla="*/ 564788 h 820812"/>
                <a:gd name="connsiteX12" fmla="*/ 842007 w 847661"/>
                <a:gd name="connsiteY12" fmla="*/ 814484 h 820812"/>
                <a:gd name="connsiteX13" fmla="*/ 841240 w 847661"/>
                <a:gd name="connsiteY13" fmla="*/ 10164 h 820812"/>
                <a:gd name="connsiteX14" fmla="*/ 12373 w 847661"/>
                <a:gd name="connsiteY14" fmla="*/ 564788 h 82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7661" h="820812">
                  <a:moveTo>
                    <a:pt x="845843" y="823305"/>
                  </a:moveTo>
                  <a:cubicBezTo>
                    <a:pt x="845460" y="823305"/>
                    <a:pt x="845076" y="823305"/>
                    <a:pt x="844692" y="823305"/>
                  </a:cubicBezTo>
                  <a:lnTo>
                    <a:pt x="2784" y="569774"/>
                  </a:lnTo>
                  <a:cubicBezTo>
                    <a:pt x="1250" y="569390"/>
                    <a:pt x="483" y="568240"/>
                    <a:pt x="100" y="566706"/>
                  </a:cubicBezTo>
                  <a:cubicBezTo>
                    <a:pt x="-283" y="565171"/>
                    <a:pt x="483" y="564021"/>
                    <a:pt x="1634" y="563254"/>
                  </a:cubicBezTo>
                  <a:lnTo>
                    <a:pt x="842774" y="575"/>
                  </a:lnTo>
                  <a:cubicBezTo>
                    <a:pt x="843925" y="-192"/>
                    <a:pt x="845460" y="-192"/>
                    <a:pt x="846610" y="575"/>
                  </a:cubicBezTo>
                  <a:cubicBezTo>
                    <a:pt x="847761" y="1343"/>
                    <a:pt x="848528" y="2493"/>
                    <a:pt x="848528" y="3644"/>
                  </a:cubicBezTo>
                  <a:lnTo>
                    <a:pt x="849295" y="819853"/>
                  </a:lnTo>
                  <a:cubicBezTo>
                    <a:pt x="849295" y="821004"/>
                    <a:pt x="848912" y="822155"/>
                    <a:pt x="847761" y="822922"/>
                  </a:cubicBezTo>
                  <a:cubicBezTo>
                    <a:pt x="847378" y="822922"/>
                    <a:pt x="846610" y="823305"/>
                    <a:pt x="845843" y="823305"/>
                  </a:cubicBezTo>
                  <a:close/>
                  <a:moveTo>
                    <a:pt x="12373" y="564788"/>
                  </a:moveTo>
                  <a:lnTo>
                    <a:pt x="842007" y="814484"/>
                  </a:lnTo>
                  <a:lnTo>
                    <a:pt x="841240" y="10164"/>
                  </a:lnTo>
                  <a:lnTo>
                    <a:pt x="12373" y="564788"/>
                  </a:lnTo>
                  <a:close/>
                </a:path>
              </a:pathLst>
            </a:custGeom>
            <a:solidFill>
              <a:srgbClr val="C4C4C4"/>
            </a:solidFill>
            <a:ln w="383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0D2EC5A4-6FF6-473F-A894-E9C1AB7212E1}"/>
                </a:ext>
              </a:extLst>
            </p:cNvPr>
            <p:cNvSpPr/>
            <p:nvPr/>
          </p:nvSpPr>
          <p:spPr>
            <a:xfrm>
              <a:off x="9149498" y="1872717"/>
              <a:ext cx="839990" cy="820812"/>
            </a:xfrm>
            <a:custGeom>
              <a:avLst/>
              <a:gdLst>
                <a:gd name="connsiteX0" fmla="*/ 4219 w 839989"/>
                <a:gd name="connsiteY0" fmla="*/ 823689 h 820812"/>
                <a:gd name="connsiteX1" fmla="*/ 2301 w 839989"/>
                <a:gd name="connsiteY1" fmla="*/ 822922 h 820812"/>
                <a:gd name="connsiteX2" fmla="*/ 767 w 839989"/>
                <a:gd name="connsiteY2" fmla="*/ 819853 h 820812"/>
                <a:gd name="connsiteX3" fmla="*/ 0 w 839989"/>
                <a:gd name="connsiteY3" fmla="*/ 3644 h 820812"/>
                <a:gd name="connsiteX4" fmla="*/ 1918 w 839989"/>
                <a:gd name="connsiteY4" fmla="*/ 575 h 820812"/>
                <a:gd name="connsiteX5" fmla="*/ 5369 w 839989"/>
                <a:gd name="connsiteY5" fmla="*/ 575 h 820812"/>
                <a:gd name="connsiteX6" fmla="*/ 841524 w 839989"/>
                <a:gd name="connsiteY6" fmla="*/ 441666 h 820812"/>
                <a:gd name="connsiteX7" fmla="*/ 843442 w 839989"/>
                <a:gd name="connsiteY7" fmla="*/ 445118 h 820812"/>
                <a:gd name="connsiteX8" fmla="*/ 841140 w 839989"/>
                <a:gd name="connsiteY8" fmla="*/ 448186 h 820812"/>
                <a:gd name="connsiteX9" fmla="*/ 5753 w 839989"/>
                <a:gd name="connsiteY9" fmla="*/ 822922 h 820812"/>
                <a:gd name="connsiteX10" fmla="*/ 4219 w 839989"/>
                <a:gd name="connsiteY10" fmla="*/ 823689 h 820812"/>
                <a:gd name="connsiteX11" fmla="*/ 7287 w 839989"/>
                <a:gd name="connsiteY11" fmla="*/ 9781 h 820812"/>
                <a:gd name="connsiteX12" fmla="*/ 8054 w 839989"/>
                <a:gd name="connsiteY12" fmla="*/ 814100 h 820812"/>
                <a:gd name="connsiteX13" fmla="*/ 831551 w 839989"/>
                <a:gd name="connsiteY13" fmla="*/ 444734 h 820812"/>
                <a:gd name="connsiteX14" fmla="*/ 7287 w 839989"/>
                <a:gd name="connsiteY14" fmla="*/ 9781 h 82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39989" h="820812">
                  <a:moveTo>
                    <a:pt x="4219" y="823689"/>
                  </a:moveTo>
                  <a:cubicBezTo>
                    <a:pt x="3452" y="823689"/>
                    <a:pt x="2685" y="823305"/>
                    <a:pt x="2301" y="822922"/>
                  </a:cubicBezTo>
                  <a:cubicBezTo>
                    <a:pt x="1150" y="822154"/>
                    <a:pt x="767" y="821004"/>
                    <a:pt x="767" y="819853"/>
                  </a:cubicBezTo>
                  <a:lnTo>
                    <a:pt x="0" y="3644"/>
                  </a:lnTo>
                  <a:cubicBezTo>
                    <a:pt x="0" y="2493"/>
                    <a:pt x="767" y="1342"/>
                    <a:pt x="1918" y="575"/>
                  </a:cubicBezTo>
                  <a:cubicBezTo>
                    <a:pt x="3068" y="-192"/>
                    <a:pt x="4219" y="-192"/>
                    <a:pt x="5369" y="575"/>
                  </a:cubicBezTo>
                  <a:lnTo>
                    <a:pt x="841524" y="441666"/>
                  </a:lnTo>
                  <a:cubicBezTo>
                    <a:pt x="842675" y="442433"/>
                    <a:pt x="843442" y="443584"/>
                    <a:pt x="843442" y="445118"/>
                  </a:cubicBezTo>
                  <a:cubicBezTo>
                    <a:pt x="843442" y="446652"/>
                    <a:pt x="842675" y="447803"/>
                    <a:pt x="841140" y="448186"/>
                  </a:cubicBezTo>
                  <a:lnTo>
                    <a:pt x="5753" y="822922"/>
                  </a:lnTo>
                  <a:cubicBezTo>
                    <a:pt x="4985" y="823305"/>
                    <a:pt x="4602" y="823689"/>
                    <a:pt x="4219" y="823689"/>
                  </a:cubicBezTo>
                  <a:close/>
                  <a:moveTo>
                    <a:pt x="7287" y="9781"/>
                  </a:moveTo>
                  <a:lnTo>
                    <a:pt x="8054" y="814100"/>
                  </a:lnTo>
                  <a:lnTo>
                    <a:pt x="831551" y="444734"/>
                  </a:lnTo>
                  <a:lnTo>
                    <a:pt x="7287" y="9781"/>
                  </a:lnTo>
                  <a:close/>
                </a:path>
              </a:pathLst>
            </a:custGeom>
            <a:solidFill>
              <a:srgbClr val="C4C4C4"/>
            </a:solidFill>
            <a:ln w="383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1D5BA248-6039-4FD5-AA92-9F4CDB648B69}"/>
                </a:ext>
              </a:extLst>
            </p:cNvPr>
            <p:cNvSpPr/>
            <p:nvPr/>
          </p:nvSpPr>
          <p:spPr>
            <a:xfrm>
              <a:off x="9149400" y="658110"/>
              <a:ext cx="839990" cy="1660802"/>
            </a:xfrm>
            <a:custGeom>
              <a:avLst/>
              <a:gdLst>
                <a:gd name="connsiteX0" fmla="*/ 839704 w 839989"/>
                <a:gd name="connsiteY0" fmla="*/ 1663178 h 1660802"/>
                <a:gd name="connsiteX1" fmla="*/ 838170 w 839989"/>
                <a:gd name="connsiteY1" fmla="*/ 1662794 h 1660802"/>
                <a:gd name="connsiteX2" fmla="*/ 2016 w 839989"/>
                <a:gd name="connsiteY2" fmla="*/ 1221704 h 1660802"/>
                <a:gd name="connsiteX3" fmla="*/ 98 w 839989"/>
                <a:gd name="connsiteY3" fmla="*/ 1217101 h 1660802"/>
                <a:gd name="connsiteX4" fmla="*/ 437353 w 839989"/>
                <a:gd name="connsiteY4" fmla="*/ 2376 h 1660802"/>
                <a:gd name="connsiteX5" fmla="*/ 440805 w 839989"/>
                <a:gd name="connsiteY5" fmla="*/ 74 h 1660802"/>
                <a:gd name="connsiteX6" fmla="*/ 444256 w 839989"/>
                <a:gd name="connsiteY6" fmla="*/ 2759 h 1660802"/>
                <a:gd name="connsiteX7" fmla="*/ 843156 w 839989"/>
                <a:gd name="connsiteY7" fmla="*/ 1658575 h 1660802"/>
                <a:gd name="connsiteX8" fmla="*/ 842006 w 839989"/>
                <a:gd name="connsiteY8" fmla="*/ 1662411 h 1660802"/>
                <a:gd name="connsiteX9" fmla="*/ 839704 w 839989"/>
                <a:gd name="connsiteY9" fmla="*/ 1663178 h 1660802"/>
                <a:gd name="connsiteX10" fmla="*/ 8152 w 839989"/>
                <a:gd name="connsiteY10" fmla="*/ 1216717 h 1660802"/>
                <a:gd name="connsiteX11" fmla="*/ 834335 w 839989"/>
                <a:gd name="connsiteY11" fmla="*/ 1652822 h 1660802"/>
                <a:gd name="connsiteX12" fmla="*/ 440421 w 839989"/>
                <a:gd name="connsiteY12" fmla="*/ 16567 h 1660802"/>
                <a:gd name="connsiteX13" fmla="*/ 8152 w 839989"/>
                <a:gd name="connsiteY13" fmla="*/ 1216717 h 1660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39989" h="1660802">
                  <a:moveTo>
                    <a:pt x="839704" y="1663178"/>
                  </a:moveTo>
                  <a:cubicBezTo>
                    <a:pt x="838937" y="1663178"/>
                    <a:pt x="838553" y="1663178"/>
                    <a:pt x="838170" y="1662794"/>
                  </a:cubicBezTo>
                  <a:lnTo>
                    <a:pt x="2016" y="1221704"/>
                  </a:lnTo>
                  <a:cubicBezTo>
                    <a:pt x="481" y="1220936"/>
                    <a:pt x="-286" y="1219019"/>
                    <a:pt x="98" y="1217101"/>
                  </a:cubicBezTo>
                  <a:lnTo>
                    <a:pt x="437353" y="2376"/>
                  </a:lnTo>
                  <a:cubicBezTo>
                    <a:pt x="437736" y="841"/>
                    <a:pt x="439271" y="-309"/>
                    <a:pt x="440805" y="74"/>
                  </a:cubicBezTo>
                  <a:cubicBezTo>
                    <a:pt x="442338" y="74"/>
                    <a:pt x="443873" y="1225"/>
                    <a:pt x="444256" y="2759"/>
                  </a:cubicBezTo>
                  <a:lnTo>
                    <a:pt x="843156" y="1658575"/>
                  </a:lnTo>
                  <a:cubicBezTo>
                    <a:pt x="843540" y="1660109"/>
                    <a:pt x="843156" y="1661260"/>
                    <a:pt x="842006" y="1662411"/>
                  </a:cubicBezTo>
                  <a:cubicBezTo>
                    <a:pt x="841238" y="1663178"/>
                    <a:pt x="840471" y="1663178"/>
                    <a:pt x="839704" y="1663178"/>
                  </a:cubicBezTo>
                  <a:close/>
                  <a:moveTo>
                    <a:pt x="8152" y="1216717"/>
                  </a:moveTo>
                  <a:lnTo>
                    <a:pt x="834335" y="1652822"/>
                  </a:lnTo>
                  <a:lnTo>
                    <a:pt x="440421" y="16567"/>
                  </a:lnTo>
                  <a:lnTo>
                    <a:pt x="8152" y="1216717"/>
                  </a:lnTo>
                  <a:close/>
                </a:path>
              </a:pathLst>
            </a:custGeom>
            <a:solidFill>
              <a:srgbClr val="C4C4C4"/>
            </a:solidFill>
            <a:ln w="383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D8B7E55-C151-4D57-900C-F6BD67D78833}"/>
                </a:ext>
              </a:extLst>
            </p:cNvPr>
            <p:cNvSpPr/>
            <p:nvPr/>
          </p:nvSpPr>
          <p:spPr>
            <a:xfrm>
              <a:off x="11315684" y="5156924"/>
              <a:ext cx="813141" cy="1219711"/>
            </a:xfrm>
            <a:custGeom>
              <a:avLst/>
              <a:gdLst>
                <a:gd name="connsiteX0" fmla="*/ 813285 w 813140"/>
                <a:gd name="connsiteY0" fmla="*/ 667773 h 1219711"/>
                <a:gd name="connsiteX1" fmla="*/ 10116 w 813140"/>
                <a:gd name="connsiteY1" fmla="*/ 1210123 h 1219711"/>
                <a:gd name="connsiteX2" fmla="*/ 380249 w 813140"/>
                <a:gd name="connsiteY2" fmla="*/ 11890 h 1219711"/>
                <a:gd name="connsiteX3" fmla="*/ 813669 w 813140"/>
                <a:gd name="connsiteY3" fmla="*/ 569582 h 1219711"/>
                <a:gd name="connsiteX4" fmla="*/ 813669 w 813140"/>
                <a:gd name="connsiteY4" fmla="*/ 557692 h 1219711"/>
                <a:gd name="connsiteX5" fmla="*/ 381400 w 813140"/>
                <a:gd name="connsiteY5" fmla="*/ 1534 h 1219711"/>
                <a:gd name="connsiteX6" fmla="*/ 377947 w 813140"/>
                <a:gd name="connsiteY6" fmla="*/ 0 h 1219711"/>
                <a:gd name="connsiteX7" fmla="*/ 375263 w 813140"/>
                <a:gd name="connsiteY7" fmla="*/ 2685 h 1219711"/>
                <a:gd name="connsiteX8" fmla="*/ 144 w 813140"/>
                <a:gd name="connsiteY8" fmla="*/ 1217410 h 1219711"/>
                <a:gd name="connsiteX9" fmla="*/ 1294 w 813140"/>
                <a:gd name="connsiteY9" fmla="*/ 1221246 h 1219711"/>
                <a:gd name="connsiteX10" fmla="*/ 3596 w 813140"/>
                <a:gd name="connsiteY10" fmla="*/ 1222013 h 1219711"/>
                <a:gd name="connsiteX11" fmla="*/ 5514 w 813140"/>
                <a:gd name="connsiteY11" fmla="*/ 1221246 h 1219711"/>
                <a:gd name="connsiteX12" fmla="*/ 812902 w 813140"/>
                <a:gd name="connsiteY12" fmla="*/ 676211 h 1219711"/>
                <a:gd name="connsiteX13" fmla="*/ 813285 w 813140"/>
                <a:gd name="connsiteY13" fmla="*/ 667773 h 121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3140" h="1219711">
                  <a:moveTo>
                    <a:pt x="813285" y="667773"/>
                  </a:moveTo>
                  <a:lnTo>
                    <a:pt x="10116" y="1210123"/>
                  </a:lnTo>
                  <a:lnTo>
                    <a:pt x="380249" y="11890"/>
                  </a:lnTo>
                  <a:lnTo>
                    <a:pt x="813669" y="569582"/>
                  </a:lnTo>
                  <a:lnTo>
                    <a:pt x="813669" y="557692"/>
                  </a:lnTo>
                  <a:lnTo>
                    <a:pt x="381400" y="1534"/>
                  </a:lnTo>
                  <a:cubicBezTo>
                    <a:pt x="380633" y="383"/>
                    <a:pt x="379098" y="0"/>
                    <a:pt x="377947" y="0"/>
                  </a:cubicBezTo>
                  <a:cubicBezTo>
                    <a:pt x="376797" y="383"/>
                    <a:pt x="375647" y="1151"/>
                    <a:pt x="375263" y="2685"/>
                  </a:cubicBezTo>
                  <a:lnTo>
                    <a:pt x="144" y="1217410"/>
                  </a:lnTo>
                  <a:cubicBezTo>
                    <a:pt x="-239" y="1218945"/>
                    <a:pt x="144" y="1220478"/>
                    <a:pt x="1294" y="1221246"/>
                  </a:cubicBezTo>
                  <a:cubicBezTo>
                    <a:pt x="2061" y="1221629"/>
                    <a:pt x="2829" y="1222013"/>
                    <a:pt x="3596" y="1222013"/>
                  </a:cubicBezTo>
                  <a:cubicBezTo>
                    <a:pt x="4363" y="1222013"/>
                    <a:pt x="5130" y="1221629"/>
                    <a:pt x="5514" y="1221246"/>
                  </a:cubicBezTo>
                  <a:lnTo>
                    <a:pt x="812902" y="676211"/>
                  </a:lnTo>
                  <a:lnTo>
                    <a:pt x="813285" y="667773"/>
                  </a:lnTo>
                  <a:close/>
                </a:path>
              </a:pathLst>
            </a:custGeom>
            <a:solidFill>
              <a:srgbClr val="C4C4C4"/>
            </a:solidFill>
            <a:ln w="383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B1581305-9FC8-4F65-A5D2-AE2D1686FC43}"/>
                </a:ext>
              </a:extLst>
            </p:cNvPr>
            <p:cNvSpPr/>
            <p:nvPr/>
          </p:nvSpPr>
          <p:spPr>
            <a:xfrm>
              <a:off x="11315728" y="5825081"/>
              <a:ext cx="813141" cy="751772"/>
            </a:xfrm>
            <a:custGeom>
              <a:avLst/>
              <a:gdLst>
                <a:gd name="connsiteX0" fmla="*/ 809405 w 813140"/>
                <a:gd name="connsiteY0" fmla="*/ 747169 h 751771"/>
                <a:gd name="connsiteX1" fmla="*/ 12374 w 813140"/>
                <a:gd name="connsiteY1" fmla="*/ 549254 h 751771"/>
                <a:gd name="connsiteX2" fmla="*/ 813241 w 813140"/>
                <a:gd name="connsiteY2" fmla="*/ 8822 h 751771"/>
                <a:gd name="connsiteX3" fmla="*/ 813241 w 813140"/>
                <a:gd name="connsiteY3" fmla="*/ 0 h 751771"/>
                <a:gd name="connsiteX4" fmla="*/ 1634 w 813140"/>
                <a:gd name="connsiteY4" fmla="*/ 548103 h 751771"/>
                <a:gd name="connsiteX5" fmla="*/ 100 w 813140"/>
                <a:gd name="connsiteY5" fmla="*/ 551939 h 751771"/>
                <a:gd name="connsiteX6" fmla="*/ 2785 w 813140"/>
                <a:gd name="connsiteY6" fmla="*/ 555007 h 751771"/>
                <a:gd name="connsiteX7" fmla="*/ 809405 w 813140"/>
                <a:gd name="connsiteY7" fmla="*/ 755224 h 751771"/>
                <a:gd name="connsiteX8" fmla="*/ 809405 w 813140"/>
                <a:gd name="connsiteY8" fmla="*/ 747169 h 75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3140" h="751771">
                  <a:moveTo>
                    <a:pt x="809405" y="747169"/>
                  </a:moveTo>
                  <a:lnTo>
                    <a:pt x="12374" y="549254"/>
                  </a:lnTo>
                  <a:lnTo>
                    <a:pt x="813241" y="8822"/>
                  </a:lnTo>
                  <a:lnTo>
                    <a:pt x="813241" y="0"/>
                  </a:lnTo>
                  <a:lnTo>
                    <a:pt x="1634" y="548103"/>
                  </a:lnTo>
                  <a:cubicBezTo>
                    <a:pt x="483" y="548871"/>
                    <a:pt x="-283" y="550404"/>
                    <a:pt x="100" y="551939"/>
                  </a:cubicBezTo>
                  <a:cubicBezTo>
                    <a:pt x="483" y="553473"/>
                    <a:pt x="1250" y="554624"/>
                    <a:pt x="2785" y="555007"/>
                  </a:cubicBezTo>
                  <a:lnTo>
                    <a:pt x="809405" y="755224"/>
                  </a:lnTo>
                  <a:lnTo>
                    <a:pt x="809405" y="747169"/>
                  </a:lnTo>
                  <a:close/>
                </a:path>
              </a:pathLst>
            </a:custGeom>
            <a:solidFill>
              <a:srgbClr val="C4C4C4"/>
            </a:solidFill>
            <a:ln w="383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26BECD7-870A-4C76-B753-29AD7FA479DB}"/>
                </a:ext>
              </a:extLst>
            </p:cNvPr>
            <p:cNvSpPr/>
            <p:nvPr/>
          </p:nvSpPr>
          <p:spPr>
            <a:xfrm>
              <a:off x="11690988" y="5157548"/>
              <a:ext cx="437255" cy="567664"/>
            </a:xfrm>
            <a:custGeom>
              <a:avLst/>
              <a:gdLst>
                <a:gd name="connsiteX0" fmla="*/ 438365 w 437255"/>
                <a:gd name="connsiteY0" fmla="*/ 557452 h 567664"/>
                <a:gd name="connsiteX1" fmla="*/ 14150 w 437255"/>
                <a:gd name="connsiteY1" fmla="*/ 11267 h 567664"/>
                <a:gd name="connsiteX2" fmla="*/ 440667 w 437255"/>
                <a:gd name="connsiteY2" fmla="*/ 170060 h 567664"/>
                <a:gd name="connsiteX3" fmla="*/ 440667 w 437255"/>
                <a:gd name="connsiteY3" fmla="*/ 162389 h 567664"/>
                <a:gd name="connsiteX4" fmla="*/ 4945 w 437255"/>
                <a:gd name="connsiteY4" fmla="*/ 144 h 567664"/>
                <a:gd name="connsiteX5" fmla="*/ 726 w 437255"/>
                <a:gd name="connsiteY5" fmla="*/ 1295 h 567664"/>
                <a:gd name="connsiteX6" fmla="*/ 726 w 437255"/>
                <a:gd name="connsiteY6" fmla="*/ 5514 h 567664"/>
                <a:gd name="connsiteX7" fmla="*/ 438365 w 437255"/>
                <a:gd name="connsiteY7" fmla="*/ 568959 h 567664"/>
                <a:gd name="connsiteX8" fmla="*/ 438365 w 437255"/>
                <a:gd name="connsiteY8" fmla="*/ 557452 h 5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7255" h="567664">
                  <a:moveTo>
                    <a:pt x="438365" y="557452"/>
                  </a:moveTo>
                  <a:lnTo>
                    <a:pt x="14150" y="11267"/>
                  </a:lnTo>
                  <a:lnTo>
                    <a:pt x="440667" y="170060"/>
                  </a:lnTo>
                  <a:lnTo>
                    <a:pt x="440667" y="162389"/>
                  </a:lnTo>
                  <a:lnTo>
                    <a:pt x="4945" y="144"/>
                  </a:lnTo>
                  <a:cubicBezTo>
                    <a:pt x="3412" y="-240"/>
                    <a:pt x="1877" y="144"/>
                    <a:pt x="726" y="1295"/>
                  </a:cubicBezTo>
                  <a:cubicBezTo>
                    <a:pt x="-424" y="2446"/>
                    <a:pt x="-41" y="4363"/>
                    <a:pt x="726" y="5514"/>
                  </a:cubicBezTo>
                  <a:lnTo>
                    <a:pt x="438365" y="568959"/>
                  </a:lnTo>
                  <a:lnTo>
                    <a:pt x="438365" y="557452"/>
                  </a:lnTo>
                  <a:close/>
                </a:path>
              </a:pathLst>
            </a:custGeom>
            <a:solidFill>
              <a:srgbClr val="C4C4C4"/>
            </a:solidFill>
            <a:ln w="383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3D0434C9-D376-4703-8C35-21476C436DFE}"/>
                </a:ext>
              </a:extLst>
            </p:cNvPr>
            <p:cNvSpPr/>
            <p:nvPr/>
          </p:nvSpPr>
          <p:spPr>
            <a:xfrm>
              <a:off x="11442782" y="36435"/>
              <a:ext cx="149587" cy="149587"/>
            </a:xfrm>
            <a:custGeom>
              <a:avLst/>
              <a:gdLst>
                <a:gd name="connsiteX0" fmla="*/ 76331 w 149587"/>
                <a:gd name="connsiteY0" fmla="*/ 3 h 149587"/>
                <a:gd name="connsiteX1" fmla="*/ 3 w 149587"/>
                <a:gd name="connsiteY1" fmla="*/ 75564 h 149587"/>
                <a:gd name="connsiteX2" fmla="*/ 75564 w 149587"/>
                <a:gd name="connsiteY2" fmla="*/ 151892 h 149587"/>
                <a:gd name="connsiteX3" fmla="*/ 151892 w 149587"/>
                <a:gd name="connsiteY3" fmla="*/ 76331 h 149587"/>
                <a:gd name="connsiteX4" fmla="*/ 76331 w 149587"/>
                <a:gd name="connsiteY4" fmla="*/ 3 h 149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587" h="149587">
                  <a:moveTo>
                    <a:pt x="76331" y="3"/>
                  </a:moveTo>
                  <a:cubicBezTo>
                    <a:pt x="34523" y="-380"/>
                    <a:pt x="3" y="33756"/>
                    <a:pt x="3" y="75564"/>
                  </a:cubicBezTo>
                  <a:cubicBezTo>
                    <a:pt x="-381" y="117372"/>
                    <a:pt x="33756" y="151892"/>
                    <a:pt x="75564" y="151892"/>
                  </a:cubicBezTo>
                  <a:cubicBezTo>
                    <a:pt x="117372" y="152275"/>
                    <a:pt x="151892" y="118139"/>
                    <a:pt x="151892" y="76331"/>
                  </a:cubicBezTo>
                  <a:cubicBezTo>
                    <a:pt x="152275" y="34140"/>
                    <a:pt x="118522" y="3"/>
                    <a:pt x="76331" y="3"/>
                  </a:cubicBezTo>
                  <a:close/>
                </a:path>
              </a:pathLst>
            </a:custGeom>
            <a:solidFill>
              <a:srgbClr val="216D62"/>
            </a:solidFill>
            <a:ln w="383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79C3C02-27A2-42D3-A7CB-AB5EE8B9CD0B}"/>
                </a:ext>
              </a:extLst>
            </p:cNvPr>
            <p:cNvSpPr/>
            <p:nvPr/>
          </p:nvSpPr>
          <p:spPr>
            <a:xfrm>
              <a:off x="5509541" y="6252363"/>
              <a:ext cx="92054" cy="92054"/>
            </a:xfrm>
            <a:custGeom>
              <a:avLst/>
              <a:gdLst>
                <a:gd name="connsiteX0" fmla="*/ 47178 w 92053"/>
                <a:gd name="connsiteY0" fmla="*/ 0 h 92053"/>
                <a:gd name="connsiteX1" fmla="*/ 0 w 92053"/>
                <a:gd name="connsiteY1" fmla="*/ 46794 h 92053"/>
                <a:gd name="connsiteX2" fmla="*/ 46794 w 92053"/>
                <a:gd name="connsiteY2" fmla="*/ 93971 h 92053"/>
                <a:gd name="connsiteX3" fmla="*/ 93971 w 92053"/>
                <a:gd name="connsiteY3" fmla="*/ 47178 h 92053"/>
                <a:gd name="connsiteX4" fmla="*/ 47178 w 92053"/>
                <a:gd name="connsiteY4" fmla="*/ 0 h 9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53" h="92053">
                  <a:moveTo>
                    <a:pt x="47178" y="0"/>
                  </a:moveTo>
                  <a:cubicBezTo>
                    <a:pt x="21479" y="0"/>
                    <a:pt x="383" y="20712"/>
                    <a:pt x="0" y="46794"/>
                  </a:cubicBezTo>
                  <a:cubicBezTo>
                    <a:pt x="0" y="72492"/>
                    <a:pt x="20712" y="93588"/>
                    <a:pt x="46794" y="93971"/>
                  </a:cubicBezTo>
                  <a:cubicBezTo>
                    <a:pt x="72492" y="93971"/>
                    <a:pt x="93588" y="73259"/>
                    <a:pt x="93971" y="47178"/>
                  </a:cubicBezTo>
                  <a:cubicBezTo>
                    <a:pt x="93971" y="21479"/>
                    <a:pt x="73259" y="383"/>
                    <a:pt x="47178" y="0"/>
                  </a:cubicBezTo>
                  <a:close/>
                </a:path>
              </a:pathLst>
            </a:custGeom>
            <a:solidFill>
              <a:srgbClr val="00B050"/>
            </a:solidFill>
            <a:ln w="383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ABB92927-E8E3-4DCD-981C-CE22D626E9EB}"/>
                </a:ext>
              </a:extLst>
            </p:cNvPr>
            <p:cNvSpPr/>
            <p:nvPr/>
          </p:nvSpPr>
          <p:spPr>
            <a:xfrm>
              <a:off x="5931070" y="6514716"/>
              <a:ext cx="126574" cy="126574"/>
            </a:xfrm>
            <a:custGeom>
              <a:avLst/>
              <a:gdLst>
                <a:gd name="connsiteX0" fmla="*/ 65205 w 126573"/>
                <a:gd name="connsiteY0" fmla="*/ 0 h 126573"/>
                <a:gd name="connsiteX1" fmla="*/ 0 w 126573"/>
                <a:gd name="connsiteY1" fmla="*/ 64438 h 126573"/>
                <a:gd name="connsiteX2" fmla="*/ 64438 w 126573"/>
                <a:gd name="connsiteY2" fmla="*/ 129642 h 126573"/>
                <a:gd name="connsiteX3" fmla="*/ 129642 w 126573"/>
                <a:gd name="connsiteY3" fmla="*/ 65205 h 126573"/>
                <a:gd name="connsiteX4" fmla="*/ 65205 w 126573"/>
                <a:gd name="connsiteY4" fmla="*/ 0 h 126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73" h="126573">
                  <a:moveTo>
                    <a:pt x="65205" y="0"/>
                  </a:moveTo>
                  <a:cubicBezTo>
                    <a:pt x="29534" y="0"/>
                    <a:pt x="0" y="28767"/>
                    <a:pt x="0" y="64438"/>
                  </a:cubicBezTo>
                  <a:cubicBezTo>
                    <a:pt x="0" y="100108"/>
                    <a:pt x="28767" y="129642"/>
                    <a:pt x="64438" y="129642"/>
                  </a:cubicBezTo>
                  <a:cubicBezTo>
                    <a:pt x="100108" y="129642"/>
                    <a:pt x="129642" y="100876"/>
                    <a:pt x="129642" y="65205"/>
                  </a:cubicBezTo>
                  <a:cubicBezTo>
                    <a:pt x="130026" y="29534"/>
                    <a:pt x="100876" y="383"/>
                    <a:pt x="65205" y="0"/>
                  </a:cubicBezTo>
                  <a:close/>
                </a:path>
              </a:pathLst>
            </a:custGeom>
            <a:solidFill>
              <a:srgbClr val="F47421"/>
            </a:solidFill>
            <a:ln w="383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554B5DD-786C-452D-B313-EBAA127E7B8E}"/>
                </a:ext>
              </a:extLst>
            </p:cNvPr>
            <p:cNvSpPr/>
            <p:nvPr/>
          </p:nvSpPr>
          <p:spPr>
            <a:xfrm>
              <a:off x="11923382" y="2672242"/>
              <a:ext cx="111232" cy="111232"/>
            </a:xfrm>
            <a:custGeom>
              <a:avLst/>
              <a:gdLst>
                <a:gd name="connsiteX0" fmla="*/ 56767 w 111231"/>
                <a:gd name="connsiteY0" fmla="*/ 0 h 111231"/>
                <a:gd name="connsiteX1" fmla="*/ 0 w 111231"/>
                <a:gd name="connsiteY1" fmla="*/ 55999 h 111231"/>
                <a:gd name="connsiteX2" fmla="*/ 55999 w 111231"/>
                <a:gd name="connsiteY2" fmla="*/ 112766 h 111231"/>
                <a:gd name="connsiteX3" fmla="*/ 112765 w 111231"/>
                <a:gd name="connsiteY3" fmla="*/ 56766 h 111231"/>
                <a:gd name="connsiteX4" fmla="*/ 56767 w 111231"/>
                <a:gd name="connsiteY4" fmla="*/ 0 h 111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231" h="111231">
                  <a:moveTo>
                    <a:pt x="56767" y="0"/>
                  </a:moveTo>
                  <a:cubicBezTo>
                    <a:pt x="25698" y="0"/>
                    <a:pt x="383" y="24931"/>
                    <a:pt x="0" y="55999"/>
                  </a:cubicBezTo>
                  <a:cubicBezTo>
                    <a:pt x="0" y="87068"/>
                    <a:pt x="24931" y="112382"/>
                    <a:pt x="55999" y="112766"/>
                  </a:cubicBezTo>
                  <a:cubicBezTo>
                    <a:pt x="87067" y="112766"/>
                    <a:pt x="112382" y="87834"/>
                    <a:pt x="112765" y="56766"/>
                  </a:cubicBezTo>
                  <a:cubicBezTo>
                    <a:pt x="112765" y="25698"/>
                    <a:pt x="87834" y="383"/>
                    <a:pt x="56767" y="0"/>
                  </a:cubicBezTo>
                  <a:close/>
                </a:path>
              </a:pathLst>
            </a:custGeom>
            <a:solidFill>
              <a:srgbClr val="035481"/>
            </a:solidFill>
            <a:ln w="383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981CCCE3-A5C9-4D57-BBAC-E7710AA7EFE3}"/>
                </a:ext>
              </a:extLst>
            </p:cNvPr>
            <p:cNvSpPr/>
            <p:nvPr/>
          </p:nvSpPr>
          <p:spPr>
            <a:xfrm>
              <a:off x="9975800" y="3304682"/>
              <a:ext cx="272326" cy="272326"/>
            </a:xfrm>
            <a:custGeom>
              <a:avLst/>
              <a:gdLst>
                <a:gd name="connsiteX0" fmla="*/ 205037 w 272325"/>
                <a:gd name="connsiteY0" fmla="*/ 68346 h 272325"/>
                <a:gd name="connsiteX1" fmla="*/ 205037 w 272325"/>
                <a:gd name="connsiteY1" fmla="*/ 205037 h 272325"/>
                <a:gd name="connsiteX2" fmla="*/ 68346 w 272325"/>
                <a:gd name="connsiteY2" fmla="*/ 205037 h 272325"/>
                <a:gd name="connsiteX3" fmla="*/ 68346 w 272325"/>
                <a:gd name="connsiteY3" fmla="*/ 68346 h 272325"/>
                <a:gd name="connsiteX4" fmla="*/ 205037 w 272325"/>
                <a:gd name="connsiteY4" fmla="*/ 68346 h 272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325" h="272325">
                  <a:moveTo>
                    <a:pt x="205037" y="68346"/>
                  </a:moveTo>
                  <a:cubicBezTo>
                    <a:pt x="242783" y="106092"/>
                    <a:pt x="242783" y="167291"/>
                    <a:pt x="205037" y="205037"/>
                  </a:cubicBezTo>
                  <a:cubicBezTo>
                    <a:pt x="167291" y="242783"/>
                    <a:pt x="106092" y="242784"/>
                    <a:pt x="68346" y="205037"/>
                  </a:cubicBezTo>
                  <a:cubicBezTo>
                    <a:pt x="30599" y="167291"/>
                    <a:pt x="30600" y="106092"/>
                    <a:pt x="68346" y="68346"/>
                  </a:cubicBezTo>
                  <a:cubicBezTo>
                    <a:pt x="106092" y="30600"/>
                    <a:pt x="167291" y="30600"/>
                    <a:pt x="205037" y="68346"/>
                  </a:cubicBezTo>
                  <a:close/>
                </a:path>
              </a:pathLst>
            </a:custGeom>
            <a:solidFill>
              <a:srgbClr val="34B2E5"/>
            </a:solidFill>
            <a:ln w="383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D52A504-A0FF-4478-80E1-169AE8821637}"/>
                </a:ext>
              </a:extLst>
            </p:cNvPr>
            <p:cNvSpPr/>
            <p:nvPr/>
          </p:nvSpPr>
          <p:spPr>
            <a:xfrm>
              <a:off x="10710191" y="3114483"/>
              <a:ext cx="80547" cy="80547"/>
            </a:xfrm>
            <a:custGeom>
              <a:avLst/>
              <a:gdLst>
                <a:gd name="connsiteX0" fmla="*/ 82465 w 80546"/>
                <a:gd name="connsiteY0" fmla="*/ 41424 h 80546"/>
                <a:gd name="connsiteX1" fmla="*/ 41424 w 80546"/>
                <a:gd name="connsiteY1" fmla="*/ 0 h 80546"/>
                <a:gd name="connsiteX2" fmla="*/ 0 w 80546"/>
                <a:gd name="connsiteY2" fmla="*/ 41041 h 80546"/>
                <a:gd name="connsiteX3" fmla="*/ 41040 w 80546"/>
                <a:gd name="connsiteY3" fmla="*/ 82465 h 80546"/>
                <a:gd name="connsiteX4" fmla="*/ 82465 w 80546"/>
                <a:gd name="connsiteY4" fmla="*/ 41424 h 8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46" h="80546">
                  <a:moveTo>
                    <a:pt x="82465" y="41424"/>
                  </a:moveTo>
                  <a:cubicBezTo>
                    <a:pt x="82465" y="18411"/>
                    <a:pt x="64054" y="0"/>
                    <a:pt x="41424" y="0"/>
                  </a:cubicBezTo>
                  <a:cubicBezTo>
                    <a:pt x="18411" y="0"/>
                    <a:pt x="0" y="18411"/>
                    <a:pt x="0" y="41041"/>
                  </a:cubicBezTo>
                  <a:cubicBezTo>
                    <a:pt x="0" y="64054"/>
                    <a:pt x="18411" y="82465"/>
                    <a:pt x="41040" y="82465"/>
                  </a:cubicBezTo>
                  <a:cubicBezTo>
                    <a:pt x="63671" y="82848"/>
                    <a:pt x="82465" y="64438"/>
                    <a:pt x="82465" y="41424"/>
                  </a:cubicBezTo>
                  <a:close/>
                </a:path>
              </a:pathLst>
            </a:custGeom>
            <a:solidFill>
              <a:srgbClr val="00B050"/>
            </a:solidFill>
            <a:ln w="383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EDC5788A-C2E7-4269-8E33-03F8A8409960}"/>
                </a:ext>
              </a:extLst>
            </p:cNvPr>
            <p:cNvSpPr/>
            <p:nvPr/>
          </p:nvSpPr>
          <p:spPr>
            <a:xfrm>
              <a:off x="11185418" y="2554104"/>
              <a:ext cx="187943" cy="187943"/>
            </a:xfrm>
            <a:custGeom>
              <a:avLst/>
              <a:gdLst>
                <a:gd name="connsiteX0" fmla="*/ 94739 w 187942"/>
                <a:gd name="connsiteY0" fmla="*/ 190247 h 187942"/>
                <a:gd name="connsiteX1" fmla="*/ 190245 w 187942"/>
                <a:gd name="connsiteY1" fmla="*/ 95508 h 187942"/>
                <a:gd name="connsiteX2" fmla="*/ 95506 w 187942"/>
                <a:gd name="connsiteY2" fmla="*/ 3 h 187942"/>
                <a:gd name="connsiteX3" fmla="*/ 0 w 187942"/>
                <a:gd name="connsiteY3" fmla="*/ 94741 h 187942"/>
                <a:gd name="connsiteX4" fmla="*/ 94739 w 187942"/>
                <a:gd name="connsiteY4" fmla="*/ 190247 h 187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942" h="187942">
                  <a:moveTo>
                    <a:pt x="94739" y="190247"/>
                  </a:moveTo>
                  <a:cubicBezTo>
                    <a:pt x="147286" y="190630"/>
                    <a:pt x="189861" y="148056"/>
                    <a:pt x="190245" y="95508"/>
                  </a:cubicBezTo>
                  <a:cubicBezTo>
                    <a:pt x="190629" y="42961"/>
                    <a:pt x="148053" y="386"/>
                    <a:pt x="95506" y="3"/>
                  </a:cubicBezTo>
                  <a:cubicBezTo>
                    <a:pt x="42959" y="-381"/>
                    <a:pt x="384" y="42194"/>
                    <a:pt x="0" y="94741"/>
                  </a:cubicBezTo>
                  <a:cubicBezTo>
                    <a:pt x="0" y="147288"/>
                    <a:pt x="42191" y="189863"/>
                    <a:pt x="94739" y="190247"/>
                  </a:cubicBezTo>
                  <a:close/>
                </a:path>
              </a:pathLst>
            </a:custGeom>
            <a:solidFill>
              <a:srgbClr val="FF9C1A"/>
            </a:solidFill>
            <a:ln w="383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82D0F16-23A1-4D1A-BB31-42E1B9B947E0}"/>
                </a:ext>
              </a:extLst>
            </p:cNvPr>
            <p:cNvSpPr/>
            <p:nvPr/>
          </p:nvSpPr>
          <p:spPr>
            <a:xfrm>
              <a:off x="11218784" y="268106"/>
              <a:ext cx="118903" cy="118903"/>
            </a:xfrm>
            <a:custGeom>
              <a:avLst/>
              <a:gdLst>
                <a:gd name="connsiteX0" fmla="*/ 118907 w 118902"/>
                <a:gd name="connsiteY0" fmla="*/ 59835 h 118902"/>
                <a:gd name="connsiteX1" fmla="*/ 59838 w 118902"/>
                <a:gd name="connsiteY1" fmla="*/ 0 h 118902"/>
                <a:gd name="connsiteX2" fmla="*/ 4 w 118902"/>
                <a:gd name="connsiteY2" fmla="*/ 59068 h 118902"/>
                <a:gd name="connsiteX3" fmla="*/ 59071 w 118902"/>
                <a:gd name="connsiteY3" fmla="*/ 118903 h 118902"/>
                <a:gd name="connsiteX4" fmla="*/ 118907 w 118902"/>
                <a:gd name="connsiteY4" fmla="*/ 59835 h 118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02" h="118902">
                  <a:moveTo>
                    <a:pt x="118907" y="59835"/>
                  </a:moveTo>
                  <a:cubicBezTo>
                    <a:pt x="118907" y="26849"/>
                    <a:pt x="92441" y="384"/>
                    <a:pt x="59838" y="0"/>
                  </a:cubicBezTo>
                  <a:cubicBezTo>
                    <a:pt x="26853" y="0"/>
                    <a:pt x="387" y="26465"/>
                    <a:pt x="4" y="59068"/>
                  </a:cubicBezTo>
                  <a:cubicBezTo>
                    <a:pt x="-380" y="91670"/>
                    <a:pt x="26469" y="118519"/>
                    <a:pt x="59071" y="118903"/>
                  </a:cubicBezTo>
                  <a:cubicBezTo>
                    <a:pt x="92058" y="118903"/>
                    <a:pt x="118907" y="92821"/>
                    <a:pt x="118907" y="59835"/>
                  </a:cubicBezTo>
                  <a:close/>
                </a:path>
              </a:pathLst>
            </a:custGeom>
            <a:solidFill>
              <a:srgbClr val="00B050"/>
            </a:solidFill>
            <a:ln w="383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232FBFF-1469-4AF5-9FF2-F0312F1A4AAD}"/>
                </a:ext>
              </a:extLst>
            </p:cNvPr>
            <p:cNvSpPr/>
            <p:nvPr/>
          </p:nvSpPr>
          <p:spPr>
            <a:xfrm>
              <a:off x="9034044" y="4530957"/>
              <a:ext cx="168765" cy="168765"/>
            </a:xfrm>
            <a:custGeom>
              <a:avLst/>
              <a:gdLst>
                <a:gd name="connsiteX0" fmla="*/ 86303 w 168765"/>
                <a:gd name="connsiteY0" fmla="*/ 3 h 168765"/>
                <a:gd name="connsiteX1" fmla="*/ 3 w 168765"/>
                <a:gd name="connsiteY1" fmla="*/ 85536 h 168765"/>
                <a:gd name="connsiteX2" fmla="*/ 85536 w 168765"/>
                <a:gd name="connsiteY2" fmla="*/ 171836 h 168765"/>
                <a:gd name="connsiteX3" fmla="*/ 171837 w 168765"/>
                <a:gd name="connsiteY3" fmla="*/ 86303 h 168765"/>
                <a:gd name="connsiteX4" fmla="*/ 86303 w 168765"/>
                <a:gd name="connsiteY4" fmla="*/ 3 h 168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765" h="168765">
                  <a:moveTo>
                    <a:pt x="86303" y="3"/>
                  </a:moveTo>
                  <a:cubicBezTo>
                    <a:pt x="38742" y="-381"/>
                    <a:pt x="3" y="37975"/>
                    <a:pt x="3" y="85536"/>
                  </a:cubicBezTo>
                  <a:cubicBezTo>
                    <a:pt x="-381" y="133097"/>
                    <a:pt x="37975" y="171836"/>
                    <a:pt x="85536" y="171836"/>
                  </a:cubicBezTo>
                  <a:cubicBezTo>
                    <a:pt x="133097" y="172220"/>
                    <a:pt x="171837" y="133864"/>
                    <a:pt x="171837" y="86303"/>
                  </a:cubicBezTo>
                  <a:cubicBezTo>
                    <a:pt x="171837" y="39125"/>
                    <a:pt x="133481" y="386"/>
                    <a:pt x="86303" y="3"/>
                  </a:cubicBezTo>
                  <a:close/>
                </a:path>
              </a:pathLst>
            </a:custGeom>
            <a:solidFill>
              <a:srgbClr val="FF9C1A"/>
            </a:solidFill>
            <a:ln w="383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CC1363A-090C-4829-BC70-2F3D573077B9}"/>
                </a:ext>
              </a:extLst>
            </p:cNvPr>
            <p:cNvSpPr/>
            <p:nvPr/>
          </p:nvSpPr>
          <p:spPr>
            <a:xfrm>
              <a:off x="9703354" y="6236251"/>
              <a:ext cx="145752" cy="145752"/>
            </a:xfrm>
            <a:custGeom>
              <a:avLst/>
              <a:gdLst>
                <a:gd name="connsiteX0" fmla="*/ 74027 w 145751"/>
                <a:gd name="connsiteY0" fmla="*/ 3 h 145751"/>
                <a:gd name="connsiteX1" fmla="*/ 0 w 145751"/>
                <a:gd name="connsiteY1" fmla="*/ 73263 h 145751"/>
                <a:gd name="connsiteX2" fmla="*/ 73260 w 145751"/>
                <a:gd name="connsiteY2" fmla="*/ 147289 h 145751"/>
                <a:gd name="connsiteX3" fmla="*/ 147286 w 145751"/>
                <a:gd name="connsiteY3" fmla="*/ 74030 h 145751"/>
                <a:gd name="connsiteX4" fmla="*/ 74027 w 145751"/>
                <a:gd name="connsiteY4" fmla="*/ 3 h 145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51" h="145751">
                  <a:moveTo>
                    <a:pt x="74027" y="3"/>
                  </a:moveTo>
                  <a:cubicBezTo>
                    <a:pt x="33369" y="-380"/>
                    <a:pt x="0" y="32606"/>
                    <a:pt x="0" y="73263"/>
                  </a:cubicBezTo>
                  <a:cubicBezTo>
                    <a:pt x="0" y="113920"/>
                    <a:pt x="32602" y="147289"/>
                    <a:pt x="73260" y="147289"/>
                  </a:cubicBezTo>
                  <a:cubicBezTo>
                    <a:pt x="113916" y="147289"/>
                    <a:pt x="147286" y="114687"/>
                    <a:pt x="147286" y="74030"/>
                  </a:cubicBezTo>
                  <a:cubicBezTo>
                    <a:pt x="147669" y="33373"/>
                    <a:pt x="114683" y="387"/>
                    <a:pt x="74027" y="3"/>
                  </a:cubicBezTo>
                  <a:close/>
                </a:path>
              </a:pathLst>
            </a:custGeom>
            <a:solidFill>
              <a:srgbClr val="216D62"/>
            </a:solidFill>
            <a:ln w="383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FEBBFF44-278B-4E35-BDF3-D77B07482F5F}"/>
                </a:ext>
              </a:extLst>
            </p:cNvPr>
            <p:cNvSpPr/>
            <p:nvPr/>
          </p:nvSpPr>
          <p:spPr>
            <a:xfrm>
              <a:off x="10135620" y="6375482"/>
              <a:ext cx="187943" cy="187943"/>
            </a:xfrm>
            <a:custGeom>
              <a:avLst/>
              <a:gdLst>
                <a:gd name="connsiteX0" fmla="*/ 96276 w 187942"/>
                <a:gd name="connsiteY0" fmla="*/ 3 h 187942"/>
                <a:gd name="connsiteX1" fmla="*/ 3 w 187942"/>
                <a:gd name="connsiteY1" fmla="*/ 95125 h 187942"/>
                <a:gd name="connsiteX2" fmla="*/ 95125 w 187942"/>
                <a:gd name="connsiteY2" fmla="*/ 191398 h 187942"/>
                <a:gd name="connsiteX3" fmla="*/ 191398 w 187942"/>
                <a:gd name="connsiteY3" fmla="*/ 96276 h 187942"/>
                <a:gd name="connsiteX4" fmla="*/ 96276 w 187942"/>
                <a:gd name="connsiteY4" fmla="*/ 3 h 187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942" h="187942">
                  <a:moveTo>
                    <a:pt x="96276" y="3"/>
                  </a:moveTo>
                  <a:cubicBezTo>
                    <a:pt x="43345" y="-381"/>
                    <a:pt x="386" y="42194"/>
                    <a:pt x="3" y="95125"/>
                  </a:cubicBezTo>
                  <a:cubicBezTo>
                    <a:pt x="-380" y="148056"/>
                    <a:pt x="42194" y="191014"/>
                    <a:pt x="95125" y="191398"/>
                  </a:cubicBezTo>
                  <a:cubicBezTo>
                    <a:pt x="148056" y="191781"/>
                    <a:pt x="191014" y="149206"/>
                    <a:pt x="191398" y="96276"/>
                  </a:cubicBezTo>
                  <a:cubicBezTo>
                    <a:pt x="191781" y="43345"/>
                    <a:pt x="149207" y="387"/>
                    <a:pt x="96276" y="3"/>
                  </a:cubicBezTo>
                  <a:close/>
                </a:path>
              </a:pathLst>
            </a:custGeom>
            <a:solidFill>
              <a:srgbClr val="00B050"/>
            </a:solidFill>
            <a:ln w="383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1F040D0C-646D-4734-9713-6A99588B21AF}"/>
                </a:ext>
              </a:extLst>
            </p:cNvPr>
            <p:cNvSpPr/>
            <p:nvPr/>
          </p:nvSpPr>
          <p:spPr>
            <a:xfrm>
              <a:off x="10393373" y="5479879"/>
              <a:ext cx="103560" cy="103560"/>
            </a:xfrm>
            <a:custGeom>
              <a:avLst/>
              <a:gdLst>
                <a:gd name="connsiteX0" fmla="*/ 53698 w 103560"/>
                <a:gd name="connsiteY0" fmla="*/ 0 h 103560"/>
                <a:gd name="connsiteX1" fmla="*/ 0 w 103560"/>
                <a:gd name="connsiteY1" fmla="*/ 53315 h 103560"/>
                <a:gd name="connsiteX2" fmla="*/ 53315 w 103560"/>
                <a:gd name="connsiteY2" fmla="*/ 107013 h 103560"/>
                <a:gd name="connsiteX3" fmla="*/ 107013 w 103560"/>
                <a:gd name="connsiteY3" fmla="*/ 53698 h 103560"/>
                <a:gd name="connsiteX4" fmla="*/ 53698 w 103560"/>
                <a:gd name="connsiteY4" fmla="*/ 0 h 103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60" h="103560">
                  <a:moveTo>
                    <a:pt x="53698" y="0"/>
                  </a:moveTo>
                  <a:cubicBezTo>
                    <a:pt x="24164" y="0"/>
                    <a:pt x="0" y="23781"/>
                    <a:pt x="0" y="53315"/>
                  </a:cubicBezTo>
                  <a:cubicBezTo>
                    <a:pt x="0" y="82849"/>
                    <a:pt x="23781" y="107013"/>
                    <a:pt x="53315" y="107013"/>
                  </a:cubicBezTo>
                  <a:cubicBezTo>
                    <a:pt x="82849" y="107013"/>
                    <a:pt x="107013" y="83232"/>
                    <a:pt x="107013" y="53698"/>
                  </a:cubicBezTo>
                  <a:cubicBezTo>
                    <a:pt x="107396" y="24548"/>
                    <a:pt x="83233" y="384"/>
                    <a:pt x="53698" y="0"/>
                  </a:cubicBezTo>
                  <a:close/>
                </a:path>
              </a:pathLst>
            </a:custGeom>
            <a:solidFill>
              <a:srgbClr val="00B050"/>
            </a:solidFill>
            <a:ln w="383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E0694E20-CED8-4226-A0CA-AAB23A738089}"/>
                </a:ext>
              </a:extLst>
            </p:cNvPr>
            <p:cNvSpPr/>
            <p:nvPr/>
          </p:nvSpPr>
          <p:spPr>
            <a:xfrm>
              <a:off x="11292431" y="5011173"/>
              <a:ext cx="115067" cy="115067"/>
            </a:xfrm>
            <a:custGeom>
              <a:avLst/>
              <a:gdLst>
                <a:gd name="connsiteX0" fmla="*/ 57917 w 115067"/>
                <a:gd name="connsiteY0" fmla="*/ 0 h 115067"/>
                <a:gd name="connsiteX1" fmla="*/ 0 w 115067"/>
                <a:gd name="connsiteY1" fmla="*/ 57534 h 115067"/>
                <a:gd name="connsiteX2" fmla="*/ 57534 w 115067"/>
                <a:gd name="connsiteY2" fmla="*/ 115451 h 115067"/>
                <a:gd name="connsiteX3" fmla="*/ 115450 w 115067"/>
                <a:gd name="connsiteY3" fmla="*/ 57917 h 115067"/>
                <a:gd name="connsiteX4" fmla="*/ 57917 w 115067"/>
                <a:gd name="connsiteY4" fmla="*/ 0 h 115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67" h="115067">
                  <a:moveTo>
                    <a:pt x="57917" y="0"/>
                  </a:moveTo>
                  <a:cubicBezTo>
                    <a:pt x="26082" y="0"/>
                    <a:pt x="0" y="25698"/>
                    <a:pt x="0" y="57534"/>
                  </a:cubicBezTo>
                  <a:cubicBezTo>
                    <a:pt x="0" y="89369"/>
                    <a:pt x="25698" y="115451"/>
                    <a:pt x="57534" y="115451"/>
                  </a:cubicBezTo>
                  <a:cubicBezTo>
                    <a:pt x="89369" y="115451"/>
                    <a:pt x="115450" y="89752"/>
                    <a:pt x="115450" y="57917"/>
                  </a:cubicBezTo>
                  <a:cubicBezTo>
                    <a:pt x="115450" y="26082"/>
                    <a:pt x="89752" y="0"/>
                    <a:pt x="57917" y="0"/>
                  </a:cubicBezTo>
                  <a:close/>
                </a:path>
              </a:pathLst>
            </a:custGeom>
            <a:solidFill>
              <a:srgbClr val="34B2E5"/>
            </a:solidFill>
            <a:ln w="383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8F4635C-2999-4815-935D-372644F977E8}"/>
                </a:ext>
              </a:extLst>
            </p:cNvPr>
            <p:cNvSpPr/>
            <p:nvPr/>
          </p:nvSpPr>
          <p:spPr>
            <a:xfrm>
              <a:off x="6023888" y="5323385"/>
              <a:ext cx="138081" cy="138081"/>
            </a:xfrm>
            <a:custGeom>
              <a:avLst/>
              <a:gdLst>
                <a:gd name="connsiteX0" fmla="*/ 69428 w 138080"/>
                <a:gd name="connsiteY0" fmla="*/ 4 h 138080"/>
                <a:gd name="connsiteX1" fmla="*/ 4 w 138080"/>
                <a:gd name="connsiteY1" fmla="*/ 68660 h 138080"/>
                <a:gd name="connsiteX2" fmla="*/ 68660 w 138080"/>
                <a:gd name="connsiteY2" fmla="*/ 138084 h 138080"/>
                <a:gd name="connsiteX3" fmla="*/ 138084 w 138080"/>
                <a:gd name="connsiteY3" fmla="*/ 69427 h 138080"/>
                <a:gd name="connsiteX4" fmla="*/ 69428 w 138080"/>
                <a:gd name="connsiteY4" fmla="*/ 4 h 13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080" h="138080">
                  <a:moveTo>
                    <a:pt x="69428" y="4"/>
                  </a:moveTo>
                  <a:cubicBezTo>
                    <a:pt x="31455" y="-380"/>
                    <a:pt x="387" y="30688"/>
                    <a:pt x="4" y="68660"/>
                  </a:cubicBezTo>
                  <a:cubicBezTo>
                    <a:pt x="-380" y="106632"/>
                    <a:pt x="30688" y="137701"/>
                    <a:pt x="68660" y="138084"/>
                  </a:cubicBezTo>
                  <a:cubicBezTo>
                    <a:pt x="106633" y="138468"/>
                    <a:pt x="137701" y="107399"/>
                    <a:pt x="138084" y="69427"/>
                  </a:cubicBezTo>
                  <a:cubicBezTo>
                    <a:pt x="138468" y="31072"/>
                    <a:pt x="107399" y="4"/>
                    <a:pt x="69428" y="4"/>
                  </a:cubicBezTo>
                  <a:close/>
                </a:path>
              </a:pathLst>
            </a:custGeom>
            <a:solidFill>
              <a:srgbClr val="FF9C1A"/>
            </a:solidFill>
            <a:ln w="383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EED53CBD-5477-4C3F-B679-0615D880A95C}"/>
                </a:ext>
              </a:extLst>
            </p:cNvPr>
            <p:cNvSpPr/>
            <p:nvPr/>
          </p:nvSpPr>
          <p:spPr>
            <a:xfrm>
              <a:off x="8028741" y="3127905"/>
              <a:ext cx="164930" cy="164930"/>
            </a:xfrm>
            <a:custGeom>
              <a:avLst/>
              <a:gdLst>
                <a:gd name="connsiteX0" fmla="*/ 83236 w 164929"/>
                <a:gd name="connsiteY0" fmla="*/ 3 h 164929"/>
                <a:gd name="connsiteX1" fmla="*/ 3 w 164929"/>
                <a:gd name="connsiteY1" fmla="*/ 82468 h 164929"/>
                <a:gd name="connsiteX2" fmla="*/ 82468 w 164929"/>
                <a:gd name="connsiteY2" fmla="*/ 165700 h 164929"/>
                <a:gd name="connsiteX3" fmla="*/ 165700 w 164929"/>
                <a:gd name="connsiteY3" fmla="*/ 83235 h 164929"/>
                <a:gd name="connsiteX4" fmla="*/ 83236 w 164929"/>
                <a:gd name="connsiteY4" fmla="*/ 3 h 164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29" h="164929">
                  <a:moveTo>
                    <a:pt x="83236" y="3"/>
                  </a:moveTo>
                  <a:cubicBezTo>
                    <a:pt x="37209" y="-381"/>
                    <a:pt x="3" y="36824"/>
                    <a:pt x="3" y="82468"/>
                  </a:cubicBezTo>
                  <a:cubicBezTo>
                    <a:pt x="-380" y="128495"/>
                    <a:pt x="36825" y="165700"/>
                    <a:pt x="82468" y="165700"/>
                  </a:cubicBezTo>
                  <a:cubicBezTo>
                    <a:pt x="128495" y="166083"/>
                    <a:pt x="165700" y="128878"/>
                    <a:pt x="165700" y="83235"/>
                  </a:cubicBezTo>
                  <a:cubicBezTo>
                    <a:pt x="165700" y="37591"/>
                    <a:pt x="128878" y="386"/>
                    <a:pt x="83236" y="3"/>
                  </a:cubicBezTo>
                  <a:close/>
                </a:path>
              </a:pathLst>
            </a:custGeom>
            <a:solidFill>
              <a:srgbClr val="035481"/>
            </a:solidFill>
            <a:ln w="383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9892DC3E-1021-427A-8BC9-5613A9455FB9}"/>
                </a:ext>
              </a:extLst>
            </p:cNvPr>
            <p:cNvSpPr/>
            <p:nvPr/>
          </p:nvSpPr>
          <p:spPr>
            <a:xfrm>
              <a:off x="9238481" y="3988607"/>
              <a:ext cx="187943" cy="187943"/>
            </a:xfrm>
            <a:custGeom>
              <a:avLst/>
              <a:gdLst>
                <a:gd name="connsiteX0" fmla="*/ 95508 w 187942"/>
                <a:gd name="connsiteY0" fmla="*/ 3 h 187942"/>
                <a:gd name="connsiteX1" fmla="*/ 3 w 187942"/>
                <a:gd name="connsiteY1" fmla="*/ 94358 h 187942"/>
                <a:gd name="connsiteX2" fmla="*/ 94357 w 187942"/>
                <a:gd name="connsiteY2" fmla="*/ 189863 h 187942"/>
                <a:gd name="connsiteX3" fmla="*/ 189863 w 187942"/>
                <a:gd name="connsiteY3" fmla="*/ 95508 h 187942"/>
                <a:gd name="connsiteX4" fmla="*/ 95508 w 187942"/>
                <a:gd name="connsiteY4" fmla="*/ 3 h 187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942" h="187942">
                  <a:moveTo>
                    <a:pt x="95508" y="3"/>
                  </a:moveTo>
                  <a:cubicBezTo>
                    <a:pt x="42961" y="-381"/>
                    <a:pt x="386" y="42194"/>
                    <a:pt x="3" y="94358"/>
                  </a:cubicBezTo>
                  <a:cubicBezTo>
                    <a:pt x="-381" y="146905"/>
                    <a:pt x="42194" y="189480"/>
                    <a:pt x="94357" y="189863"/>
                  </a:cubicBezTo>
                  <a:cubicBezTo>
                    <a:pt x="146905" y="190247"/>
                    <a:pt x="189479" y="147672"/>
                    <a:pt x="189863" y="95508"/>
                  </a:cubicBezTo>
                  <a:cubicBezTo>
                    <a:pt x="189863" y="42961"/>
                    <a:pt x="147672" y="386"/>
                    <a:pt x="95508" y="3"/>
                  </a:cubicBezTo>
                  <a:close/>
                </a:path>
              </a:pathLst>
            </a:custGeom>
            <a:solidFill>
              <a:srgbClr val="035481"/>
            </a:solidFill>
            <a:ln w="383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006A7E4-E5F6-4A90-A7ED-A9D8CDC08B5B}"/>
                </a:ext>
              </a:extLst>
            </p:cNvPr>
            <p:cNvSpPr/>
            <p:nvPr/>
          </p:nvSpPr>
          <p:spPr>
            <a:xfrm>
              <a:off x="8360899" y="4143567"/>
              <a:ext cx="92054" cy="92054"/>
            </a:xfrm>
            <a:custGeom>
              <a:avLst/>
              <a:gdLst>
                <a:gd name="connsiteX0" fmla="*/ 47183 w 92053"/>
                <a:gd name="connsiteY0" fmla="*/ 94738 h 92053"/>
                <a:gd name="connsiteX1" fmla="*/ 94744 w 92053"/>
                <a:gd name="connsiteY1" fmla="*/ 47561 h 92053"/>
                <a:gd name="connsiteX2" fmla="*/ 47566 w 92053"/>
                <a:gd name="connsiteY2" fmla="*/ 0 h 92053"/>
                <a:gd name="connsiteX3" fmla="*/ 5 w 92053"/>
                <a:gd name="connsiteY3" fmla="*/ 47177 h 92053"/>
                <a:gd name="connsiteX4" fmla="*/ 47183 w 92053"/>
                <a:gd name="connsiteY4" fmla="*/ 94738 h 9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53" h="92053">
                  <a:moveTo>
                    <a:pt x="47183" y="94738"/>
                  </a:moveTo>
                  <a:cubicBezTo>
                    <a:pt x="73265" y="94738"/>
                    <a:pt x="94744" y="73643"/>
                    <a:pt x="94744" y="47561"/>
                  </a:cubicBezTo>
                  <a:cubicBezTo>
                    <a:pt x="94744" y="21479"/>
                    <a:pt x="73648" y="0"/>
                    <a:pt x="47566" y="0"/>
                  </a:cubicBezTo>
                  <a:cubicBezTo>
                    <a:pt x="21485" y="0"/>
                    <a:pt x="5" y="21096"/>
                    <a:pt x="5" y="47177"/>
                  </a:cubicBezTo>
                  <a:cubicBezTo>
                    <a:pt x="-379" y="73259"/>
                    <a:pt x="20717" y="94355"/>
                    <a:pt x="47183" y="94738"/>
                  </a:cubicBezTo>
                  <a:close/>
                </a:path>
              </a:pathLst>
            </a:custGeom>
            <a:solidFill>
              <a:srgbClr val="FF9C1A"/>
            </a:solidFill>
            <a:ln w="383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A4567942-809E-4448-AADF-F10AD05B757E}"/>
                </a:ext>
              </a:extLst>
            </p:cNvPr>
            <p:cNvSpPr/>
            <p:nvPr/>
          </p:nvSpPr>
          <p:spPr>
            <a:xfrm>
              <a:off x="8377010" y="4302740"/>
              <a:ext cx="134245" cy="134245"/>
            </a:xfrm>
            <a:custGeom>
              <a:avLst/>
              <a:gdLst>
                <a:gd name="connsiteX0" fmla="*/ 69044 w 134244"/>
                <a:gd name="connsiteY0" fmla="*/ 4 h 134244"/>
                <a:gd name="connsiteX1" fmla="*/ 4 w 134244"/>
                <a:gd name="connsiteY1" fmla="*/ 68276 h 134244"/>
                <a:gd name="connsiteX2" fmla="*/ 68277 w 134244"/>
                <a:gd name="connsiteY2" fmla="*/ 137317 h 134244"/>
                <a:gd name="connsiteX3" fmla="*/ 137317 w 134244"/>
                <a:gd name="connsiteY3" fmla="*/ 68660 h 134244"/>
                <a:gd name="connsiteX4" fmla="*/ 69044 w 134244"/>
                <a:gd name="connsiteY4" fmla="*/ 4 h 134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4" h="134244">
                  <a:moveTo>
                    <a:pt x="69044" y="4"/>
                  </a:moveTo>
                  <a:cubicBezTo>
                    <a:pt x="31072" y="-380"/>
                    <a:pt x="4" y="30304"/>
                    <a:pt x="4" y="68276"/>
                  </a:cubicBezTo>
                  <a:cubicBezTo>
                    <a:pt x="-379" y="106249"/>
                    <a:pt x="30305" y="137317"/>
                    <a:pt x="68277" y="137317"/>
                  </a:cubicBezTo>
                  <a:cubicBezTo>
                    <a:pt x="106249" y="137700"/>
                    <a:pt x="137317" y="107016"/>
                    <a:pt x="137317" y="68660"/>
                  </a:cubicBezTo>
                  <a:cubicBezTo>
                    <a:pt x="137701" y="31072"/>
                    <a:pt x="107017" y="387"/>
                    <a:pt x="69044" y="4"/>
                  </a:cubicBezTo>
                  <a:close/>
                </a:path>
              </a:pathLst>
            </a:custGeom>
            <a:solidFill>
              <a:srgbClr val="00B050"/>
            </a:solidFill>
            <a:ln w="383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E82D81C-78AA-49CC-8F77-96CB1AAADD5A}"/>
                </a:ext>
              </a:extLst>
            </p:cNvPr>
            <p:cNvSpPr/>
            <p:nvPr/>
          </p:nvSpPr>
          <p:spPr>
            <a:xfrm>
              <a:off x="8817721" y="4638739"/>
              <a:ext cx="103560" cy="103560"/>
            </a:xfrm>
            <a:custGeom>
              <a:avLst/>
              <a:gdLst>
                <a:gd name="connsiteX0" fmla="*/ 52930 w 103560"/>
                <a:gd name="connsiteY0" fmla="*/ 0 h 103560"/>
                <a:gd name="connsiteX1" fmla="*/ 0 w 103560"/>
                <a:gd name="connsiteY1" fmla="*/ 52547 h 103560"/>
                <a:gd name="connsiteX2" fmla="*/ 52547 w 103560"/>
                <a:gd name="connsiteY2" fmla="*/ 105478 h 103560"/>
                <a:gd name="connsiteX3" fmla="*/ 105478 w 103560"/>
                <a:gd name="connsiteY3" fmla="*/ 52931 h 103560"/>
                <a:gd name="connsiteX4" fmla="*/ 52930 w 103560"/>
                <a:gd name="connsiteY4" fmla="*/ 0 h 103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60" h="103560">
                  <a:moveTo>
                    <a:pt x="52930" y="0"/>
                  </a:moveTo>
                  <a:cubicBezTo>
                    <a:pt x="23780" y="0"/>
                    <a:pt x="0" y="23397"/>
                    <a:pt x="0" y="52547"/>
                  </a:cubicBezTo>
                  <a:cubicBezTo>
                    <a:pt x="0" y="81697"/>
                    <a:pt x="23396" y="105478"/>
                    <a:pt x="52547" y="105478"/>
                  </a:cubicBezTo>
                  <a:cubicBezTo>
                    <a:pt x="81697" y="105478"/>
                    <a:pt x="105478" y="82081"/>
                    <a:pt x="105478" y="52931"/>
                  </a:cubicBezTo>
                  <a:cubicBezTo>
                    <a:pt x="105478" y="23780"/>
                    <a:pt x="82081" y="0"/>
                    <a:pt x="52930" y="0"/>
                  </a:cubicBezTo>
                  <a:close/>
                </a:path>
              </a:pathLst>
            </a:custGeom>
            <a:solidFill>
              <a:srgbClr val="216D62"/>
            </a:solidFill>
            <a:ln w="383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C8C9E4AD-287C-49F1-BE3D-C416C7A15376}"/>
                </a:ext>
              </a:extLst>
            </p:cNvPr>
            <p:cNvSpPr/>
            <p:nvPr/>
          </p:nvSpPr>
          <p:spPr>
            <a:xfrm>
              <a:off x="10799940" y="4628763"/>
              <a:ext cx="145752" cy="145752"/>
            </a:xfrm>
            <a:custGeom>
              <a:avLst/>
              <a:gdLst>
                <a:gd name="connsiteX0" fmla="*/ 73263 w 145751"/>
                <a:gd name="connsiteY0" fmla="*/ 3 h 145751"/>
                <a:gd name="connsiteX1" fmla="*/ 3 w 145751"/>
                <a:gd name="connsiteY1" fmla="*/ 72495 h 145751"/>
                <a:gd name="connsiteX2" fmla="*/ 72496 w 145751"/>
                <a:gd name="connsiteY2" fmla="*/ 145755 h 145751"/>
                <a:gd name="connsiteX3" fmla="*/ 145755 w 145751"/>
                <a:gd name="connsiteY3" fmla="*/ 73263 h 145751"/>
                <a:gd name="connsiteX4" fmla="*/ 73263 w 145751"/>
                <a:gd name="connsiteY4" fmla="*/ 3 h 145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51" h="145751">
                  <a:moveTo>
                    <a:pt x="73263" y="3"/>
                  </a:moveTo>
                  <a:cubicBezTo>
                    <a:pt x="32990" y="-381"/>
                    <a:pt x="387" y="32222"/>
                    <a:pt x="3" y="72495"/>
                  </a:cubicBezTo>
                  <a:cubicBezTo>
                    <a:pt x="-380" y="112769"/>
                    <a:pt x="32223" y="145371"/>
                    <a:pt x="72496" y="145755"/>
                  </a:cubicBezTo>
                  <a:cubicBezTo>
                    <a:pt x="112770" y="146139"/>
                    <a:pt x="145372" y="113536"/>
                    <a:pt x="145755" y="73263"/>
                  </a:cubicBezTo>
                  <a:cubicBezTo>
                    <a:pt x="145755" y="32989"/>
                    <a:pt x="113537" y="387"/>
                    <a:pt x="73263" y="3"/>
                  </a:cubicBezTo>
                  <a:close/>
                </a:path>
              </a:pathLst>
            </a:custGeom>
            <a:solidFill>
              <a:srgbClr val="F47421"/>
            </a:solidFill>
            <a:ln w="383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2AB5E021-C05B-4D22-BA06-A99247660CBE}"/>
                </a:ext>
              </a:extLst>
            </p:cNvPr>
            <p:cNvSpPr/>
            <p:nvPr/>
          </p:nvSpPr>
          <p:spPr>
            <a:xfrm>
              <a:off x="11199611" y="3067303"/>
              <a:ext cx="164930" cy="164930"/>
            </a:xfrm>
            <a:custGeom>
              <a:avLst/>
              <a:gdLst>
                <a:gd name="connsiteX0" fmla="*/ 83999 w 164929"/>
                <a:gd name="connsiteY0" fmla="*/ 3 h 164929"/>
                <a:gd name="connsiteX1" fmla="*/ 0 w 164929"/>
                <a:gd name="connsiteY1" fmla="*/ 83235 h 164929"/>
                <a:gd name="connsiteX2" fmla="*/ 83232 w 164929"/>
                <a:gd name="connsiteY2" fmla="*/ 167234 h 164929"/>
                <a:gd name="connsiteX3" fmla="*/ 167230 w 164929"/>
                <a:gd name="connsiteY3" fmla="*/ 84002 h 164929"/>
                <a:gd name="connsiteX4" fmla="*/ 83999 w 164929"/>
                <a:gd name="connsiteY4" fmla="*/ 3 h 164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29" h="164929">
                  <a:moveTo>
                    <a:pt x="83999" y="3"/>
                  </a:moveTo>
                  <a:cubicBezTo>
                    <a:pt x="37588" y="-381"/>
                    <a:pt x="0" y="37208"/>
                    <a:pt x="0" y="83235"/>
                  </a:cubicBezTo>
                  <a:cubicBezTo>
                    <a:pt x="0" y="129262"/>
                    <a:pt x="37205" y="167234"/>
                    <a:pt x="83232" y="167234"/>
                  </a:cubicBezTo>
                  <a:cubicBezTo>
                    <a:pt x="129642" y="167617"/>
                    <a:pt x="167230" y="130029"/>
                    <a:pt x="167230" y="84002"/>
                  </a:cubicBezTo>
                  <a:cubicBezTo>
                    <a:pt x="167230" y="37975"/>
                    <a:pt x="130025" y="386"/>
                    <a:pt x="83999" y="3"/>
                  </a:cubicBezTo>
                  <a:close/>
                </a:path>
              </a:pathLst>
            </a:custGeom>
            <a:solidFill>
              <a:srgbClr val="035481"/>
            </a:solidFill>
            <a:ln w="383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2EC30A28-E9D3-467F-9D67-610D342053E8}"/>
                </a:ext>
              </a:extLst>
            </p:cNvPr>
            <p:cNvSpPr/>
            <p:nvPr/>
          </p:nvSpPr>
          <p:spPr>
            <a:xfrm>
              <a:off x="6215667" y="5681628"/>
              <a:ext cx="180272" cy="180272"/>
            </a:xfrm>
            <a:custGeom>
              <a:avLst/>
              <a:gdLst>
                <a:gd name="connsiteX0" fmla="*/ 91289 w 180271"/>
                <a:gd name="connsiteY0" fmla="*/ 3 h 180271"/>
                <a:gd name="connsiteX1" fmla="*/ 3 w 180271"/>
                <a:gd name="connsiteY1" fmla="*/ 90522 h 180271"/>
                <a:gd name="connsiteX2" fmla="*/ 90523 w 180271"/>
                <a:gd name="connsiteY2" fmla="*/ 181808 h 180271"/>
                <a:gd name="connsiteX3" fmla="*/ 181809 w 180271"/>
                <a:gd name="connsiteY3" fmla="*/ 91289 h 180271"/>
                <a:gd name="connsiteX4" fmla="*/ 91289 w 180271"/>
                <a:gd name="connsiteY4" fmla="*/ 3 h 180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71" h="180271">
                  <a:moveTo>
                    <a:pt x="91289" y="3"/>
                  </a:moveTo>
                  <a:cubicBezTo>
                    <a:pt x="41044" y="-381"/>
                    <a:pt x="387" y="40276"/>
                    <a:pt x="3" y="90522"/>
                  </a:cubicBezTo>
                  <a:cubicBezTo>
                    <a:pt x="-381" y="140768"/>
                    <a:pt x="40276" y="181425"/>
                    <a:pt x="90523" y="181808"/>
                  </a:cubicBezTo>
                  <a:cubicBezTo>
                    <a:pt x="140768" y="182192"/>
                    <a:pt x="181425" y="141535"/>
                    <a:pt x="181809" y="91289"/>
                  </a:cubicBezTo>
                  <a:cubicBezTo>
                    <a:pt x="182192" y="41043"/>
                    <a:pt x="141535" y="386"/>
                    <a:pt x="91289" y="3"/>
                  </a:cubicBezTo>
                  <a:close/>
                </a:path>
              </a:pathLst>
            </a:custGeom>
            <a:solidFill>
              <a:srgbClr val="00B050"/>
            </a:solidFill>
            <a:ln w="383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6A5C726-5EB3-435E-A67F-46EFDE07604D}"/>
                </a:ext>
              </a:extLst>
            </p:cNvPr>
            <p:cNvSpPr/>
            <p:nvPr/>
          </p:nvSpPr>
          <p:spPr>
            <a:xfrm>
              <a:off x="6678240" y="5213307"/>
              <a:ext cx="103560" cy="103560"/>
            </a:xfrm>
            <a:custGeom>
              <a:avLst/>
              <a:gdLst>
                <a:gd name="connsiteX0" fmla="*/ 104711 w 103560"/>
                <a:gd name="connsiteY0" fmla="*/ 52548 h 103560"/>
                <a:gd name="connsiteX1" fmla="*/ 52547 w 103560"/>
                <a:gd name="connsiteY1" fmla="*/ 0 h 103560"/>
                <a:gd name="connsiteX2" fmla="*/ 0 w 103560"/>
                <a:gd name="connsiteY2" fmla="*/ 52164 h 103560"/>
                <a:gd name="connsiteX3" fmla="*/ 52164 w 103560"/>
                <a:gd name="connsiteY3" fmla="*/ 104711 h 103560"/>
                <a:gd name="connsiteX4" fmla="*/ 104711 w 103560"/>
                <a:gd name="connsiteY4" fmla="*/ 52548 h 103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60" h="103560">
                  <a:moveTo>
                    <a:pt x="104711" y="52548"/>
                  </a:moveTo>
                  <a:cubicBezTo>
                    <a:pt x="104711" y="23781"/>
                    <a:pt x="81697" y="0"/>
                    <a:pt x="52547" y="0"/>
                  </a:cubicBezTo>
                  <a:cubicBezTo>
                    <a:pt x="23780" y="0"/>
                    <a:pt x="0" y="23013"/>
                    <a:pt x="0" y="52164"/>
                  </a:cubicBezTo>
                  <a:cubicBezTo>
                    <a:pt x="0" y="80931"/>
                    <a:pt x="23013" y="104711"/>
                    <a:pt x="52164" y="104711"/>
                  </a:cubicBezTo>
                  <a:cubicBezTo>
                    <a:pt x="81314" y="104711"/>
                    <a:pt x="104711" y="81314"/>
                    <a:pt x="104711" y="52548"/>
                  </a:cubicBezTo>
                  <a:close/>
                </a:path>
              </a:pathLst>
            </a:custGeom>
            <a:solidFill>
              <a:srgbClr val="F47421"/>
            </a:solidFill>
            <a:ln w="383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A30FF15-49C9-4A2D-AA62-B1DD5613D4C4}"/>
                </a:ext>
              </a:extLst>
            </p:cNvPr>
            <p:cNvSpPr/>
            <p:nvPr/>
          </p:nvSpPr>
          <p:spPr>
            <a:xfrm>
              <a:off x="7245517" y="6518933"/>
              <a:ext cx="161094" cy="161094"/>
            </a:xfrm>
            <a:custGeom>
              <a:avLst/>
              <a:gdLst>
                <a:gd name="connsiteX0" fmla="*/ 82468 w 161093"/>
                <a:gd name="connsiteY0" fmla="*/ 3 h 161093"/>
                <a:gd name="connsiteX1" fmla="*/ 3 w 161093"/>
                <a:gd name="connsiteY1" fmla="*/ 81701 h 161093"/>
                <a:gd name="connsiteX2" fmla="*/ 81701 w 161093"/>
                <a:gd name="connsiteY2" fmla="*/ 164166 h 161093"/>
                <a:gd name="connsiteX3" fmla="*/ 164166 w 161093"/>
                <a:gd name="connsiteY3" fmla="*/ 82468 h 161093"/>
                <a:gd name="connsiteX4" fmla="*/ 82468 w 161093"/>
                <a:gd name="connsiteY4" fmla="*/ 3 h 161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93" h="161093">
                  <a:moveTo>
                    <a:pt x="82468" y="3"/>
                  </a:moveTo>
                  <a:cubicBezTo>
                    <a:pt x="37208" y="-380"/>
                    <a:pt x="3" y="36441"/>
                    <a:pt x="3" y="81701"/>
                  </a:cubicBezTo>
                  <a:cubicBezTo>
                    <a:pt x="-380" y="126960"/>
                    <a:pt x="36441" y="164166"/>
                    <a:pt x="81701" y="164166"/>
                  </a:cubicBezTo>
                  <a:cubicBezTo>
                    <a:pt x="126961" y="164549"/>
                    <a:pt x="164166" y="127728"/>
                    <a:pt x="164166" y="82468"/>
                  </a:cubicBezTo>
                  <a:cubicBezTo>
                    <a:pt x="164549" y="37208"/>
                    <a:pt x="127728" y="3"/>
                    <a:pt x="82468" y="3"/>
                  </a:cubicBezTo>
                  <a:close/>
                </a:path>
              </a:pathLst>
            </a:custGeom>
            <a:solidFill>
              <a:srgbClr val="FF9C1A"/>
            </a:solidFill>
            <a:ln w="383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DEF77BBB-8C56-4911-BF99-8B92DF3AA85C}"/>
                </a:ext>
              </a:extLst>
            </p:cNvPr>
            <p:cNvSpPr/>
            <p:nvPr/>
          </p:nvSpPr>
          <p:spPr>
            <a:xfrm>
              <a:off x="7483323" y="5176483"/>
              <a:ext cx="168765" cy="168765"/>
            </a:xfrm>
            <a:custGeom>
              <a:avLst/>
              <a:gdLst>
                <a:gd name="connsiteX0" fmla="*/ 86303 w 168765"/>
                <a:gd name="connsiteY0" fmla="*/ 3 h 168765"/>
                <a:gd name="connsiteX1" fmla="*/ 3 w 168765"/>
                <a:gd name="connsiteY1" fmla="*/ 85536 h 168765"/>
                <a:gd name="connsiteX2" fmla="*/ 85536 w 168765"/>
                <a:gd name="connsiteY2" fmla="*/ 171837 h 168765"/>
                <a:gd name="connsiteX3" fmla="*/ 171837 w 168765"/>
                <a:gd name="connsiteY3" fmla="*/ 86303 h 168765"/>
                <a:gd name="connsiteX4" fmla="*/ 86303 w 168765"/>
                <a:gd name="connsiteY4" fmla="*/ 3 h 168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765" h="168765">
                  <a:moveTo>
                    <a:pt x="86303" y="3"/>
                  </a:moveTo>
                  <a:cubicBezTo>
                    <a:pt x="38742" y="-381"/>
                    <a:pt x="3" y="37975"/>
                    <a:pt x="3" y="85536"/>
                  </a:cubicBezTo>
                  <a:cubicBezTo>
                    <a:pt x="-381" y="133097"/>
                    <a:pt x="37975" y="171837"/>
                    <a:pt x="85536" y="171837"/>
                  </a:cubicBezTo>
                  <a:cubicBezTo>
                    <a:pt x="133097" y="172220"/>
                    <a:pt x="171837" y="133864"/>
                    <a:pt x="171837" y="86303"/>
                  </a:cubicBezTo>
                  <a:cubicBezTo>
                    <a:pt x="171837" y="39126"/>
                    <a:pt x="133864" y="386"/>
                    <a:pt x="86303" y="3"/>
                  </a:cubicBezTo>
                  <a:close/>
                </a:path>
              </a:pathLst>
            </a:custGeom>
            <a:solidFill>
              <a:srgbClr val="00B050"/>
            </a:solidFill>
            <a:ln w="383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319B5242-23C5-4305-8DD2-182CAC0C10ED}"/>
                </a:ext>
              </a:extLst>
            </p:cNvPr>
            <p:cNvSpPr/>
            <p:nvPr/>
          </p:nvSpPr>
          <p:spPr>
            <a:xfrm>
              <a:off x="8732185" y="5764476"/>
              <a:ext cx="149587" cy="149587"/>
            </a:xfrm>
            <a:custGeom>
              <a:avLst/>
              <a:gdLst>
                <a:gd name="connsiteX0" fmla="*/ 75180 w 149587"/>
                <a:gd name="connsiteY0" fmla="*/ 3 h 149587"/>
                <a:gd name="connsiteX1" fmla="*/ 3 w 149587"/>
                <a:gd name="connsiteY1" fmla="*/ 74413 h 149587"/>
                <a:gd name="connsiteX2" fmla="*/ 74413 w 149587"/>
                <a:gd name="connsiteY2" fmla="*/ 149591 h 149587"/>
                <a:gd name="connsiteX3" fmla="*/ 149591 w 149587"/>
                <a:gd name="connsiteY3" fmla="*/ 75180 h 149587"/>
                <a:gd name="connsiteX4" fmla="*/ 75180 w 149587"/>
                <a:gd name="connsiteY4" fmla="*/ 3 h 149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587" h="149587">
                  <a:moveTo>
                    <a:pt x="75180" y="3"/>
                  </a:moveTo>
                  <a:cubicBezTo>
                    <a:pt x="33756" y="-380"/>
                    <a:pt x="3" y="32989"/>
                    <a:pt x="3" y="74413"/>
                  </a:cubicBezTo>
                  <a:cubicBezTo>
                    <a:pt x="-381" y="115837"/>
                    <a:pt x="32989" y="149591"/>
                    <a:pt x="74413" y="149591"/>
                  </a:cubicBezTo>
                  <a:cubicBezTo>
                    <a:pt x="115837" y="149974"/>
                    <a:pt x="149591" y="116605"/>
                    <a:pt x="149591" y="75180"/>
                  </a:cubicBezTo>
                  <a:cubicBezTo>
                    <a:pt x="149974" y="33756"/>
                    <a:pt x="116604" y="3"/>
                    <a:pt x="75180" y="3"/>
                  </a:cubicBezTo>
                  <a:close/>
                </a:path>
              </a:pathLst>
            </a:custGeom>
            <a:solidFill>
              <a:srgbClr val="FF9C1A"/>
            </a:solidFill>
            <a:ln w="383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A2092304-A301-4F77-84DF-3B8959690020}"/>
                </a:ext>
              </a:extLst>
            </p:cNvPr>
            <p:cNvSpPr/>
            <p:nvPr/>
          </p:nvSpPr>
          <p:spPr>
            <a:xfrm>
              <a:off x="7704638" y="4809805"/>
              <a:ext cx="134245" cy="134245"/>
            </a:xfrm>
            <a:custGeom>
              <a:avLst/>
              <a:gdLst>
                <a:gd name="connsiteX0" fmla="*/ 67889 w 134244"/>
                <a:gd name="connsiteY0" fmla="*/ 0 h 134244"/>
                <a:gd name="connsiteX1" fmla="*/ 0 w 134244"/>
                <a:gd name="connsiteY1" fmla="*/ 67122 h 134244"/>
                <a:gd name="connsiteX2" fmla="*/ 67122 w 134244"/>
                <a:gd name="connsiteY2" fmla="*/ 135012 h 134244"/>
                <a:gd name="connsiteX3" fmla="*/ 135012 w 134244"/>
                <a:gd name="connsiteY3" fmla="*/ 67889 h 134244"/>
                <a:gd name="connsiteX4" fmla="*/ 67889 w 134244"/>
                <a:gd name="connsiteY4" fmla="*/ 0 h 134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4" h="134244">
                  <a:moveTo>
                    <a:pt x="67889" y="0"/>
                  </a:moveTo>
                  <a:cubicBezTo>
                    <a:pt x="30685" y="0"/>
                    <a:pt x="383" y="29918"/>
                    <a:pt x="0" y="67122"/>
                  </a:cubicBezTo>
                  <a:cubicBezTo>
                    <a:pt x="0" y="104327"/>
                    <a:pt x="29917" y="134628"/>
                    <a:pt x="67122" y="135012"/>
                  </a:cubicBezTo>
                  <a:cubicBezTo>
                    <a:pt x="104327" y="135012"/>
                    <a:pt x="134628" y="105095"/>
                    <a:pt x="135012" y="67889"/>
                  </a:cubicBezTo>
                  <a:cubicBezTo>
                    <a:pt x="135395" y="30685"/>
                    <a:pt x="105478" y="383"/>
                    <a:pt x="67889" y="0"/>
                  </a:cubicBezTo>
                  <a:close/>
                </a:path>
              </a:pathLst>
            </a:custGeom>
            <a:solidFill>
              <a:srgbClr val="F47421"/>
            </a:solidFill>
            <a:ln w="383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E73F442E-E4BC-40DA-93A7-C58226566852}"/>
                </a:ext>
              </a:extLst>
            </p:cNvPr>
            <p:cNvSpPr/>
            <p:nvPr/>
          </p:nvSpPr>
          <p:spPr>
            <a:xfrm>
              <a:off x="8246221" y="2373451"/>
              <a:ext cx="130409" cy="130409"/>
            </a:xfrm>
            <a:custGeom>
              <a:avLst/>
              <a:gdLst>
                <a:gd name="connsiteX0" fmla="*/ 65972 w 130409"/>
                <a:gd name="connsiteY0" fmla="*/ 0 h 130409"/>
                <a:gd name="connsiteX1" fmla="*/ 0 w 130409"/>
                <a:gd name="connsiteY1" fmla="*/ 65588 h 130409"/>
                <a:gd name="connsiteX2" fmla="*/ 65588 w 130409"/>
                <a:gd name="connsiteY2" fmla="*/ 131560 h 130409"/>
                <a:gd name="connsiteX3" fmla="*/ 131559 w 130409"/>
                <a:gd name="connsiteY3" fmla="*/ 65972 h 130409"/>
                <a:gd name="connsiteX4" fmla="*/ 65972 w 130409"/>
                <a:gd name="connsiteY4" fmla="*/ 0 h 130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09" h="130409">
                  <a:moveTo>
                    <a:pt x="65972" y="0"/>
                  </a:moveTo>
                  <a:cubicBezTo>
                    <a:pt x="29534" y="0"/>
                    <a:pt x="0" y="29150"/>
                    <a:pt x="0" y="65588"/>
                  </a:cubicBezTo>
                  <a:cubicBezTo>
                    <a:pt x="0" y="102026"/>
                    <a:pt x="29150" y="131560"/>
                    <a:pt x="65588" y="131560"/>
                  </a:cubicBezTo>
                  <a:cubicBezTo>
                    <a:pt x="102026" y="131560"/>
                    <a:pt x="131559" y="102410"/>
                    <a:pt x="131559" y="65972"/>
                  </a:cubicBezTo>
                  <a:cubicBezTo>
                    <a:pt x="131559" y="29917"/>
                    <a:pt x="102026" y="0"/>
                    <a:pt x="65972" y="0"/>
                  </a:cubicBezTo>
                  <a:close/>
                </a:path>
              </a:pathLst>
            </a:custGeom>
            <a:solidFill>
              <a:srgbClr val="34B2E5"/>
            </a:solidFill>
            <a:ln w="383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88C69C24-BBA2-408D-A203-B3D9B6F751C8}"/>
                </a:ext>
              </a:extLst>
            </p:cNvPr>
            <p:cNvSpPr/>
            <p:nvPr/>
          </p:nvSpPr>
          <p:spPr>
            <a:xfrm>
              <a:off x="9086594" y="2625448"/>
              <a:ext cx="134245" cy="134245"/>
            </a:xfrm>
            <a:custGeom>
              <a:avLst/>
              <a:gdLst>
                <a:gd name="connsiteX0" fmla="*/ 67506 w 134244"/>
                <a:gd name="connsiteY0" fmla="*/ 0 h 134244"/>
                <a:gd name="connsiteX1" fmla="*/ 0 w 134244"/>
                <a:gd name="connsiteY1" fmla="*/ 66739 h 134244"/>
                <a:gd name="connsiteX2" fmla="*/ 66739 w 134244"/>
                <a:gd name="connsiteY2" fmla="*/ 134245 h 134244"/>
                <a:gd name="connsiteX3" fmla="*/ 134245 w 134244"/>
                <a:gd name="connsiteY3" fmla="*/ 67506 h 134244"/>
                <a:gd name="connsiteX4" fmla="*/ 67506 w 134244"/>
                <a:gd name="connsiteY4" fmla="*/ 0 h 134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4" h="134244">
                  <a:moveTo>
                    <a:pt x="67506" y="0"/>
                  </a:moveTo>
                  <a:cubicBezTo>
                    <a:pt x="30302" y="0"/>
                    <a:pt x="0" y="29917"/>
                    <a:pt x="0" y="66739"/>
                  </a:cubicBezTo>
                  <a:cubicBezTo>
                    <a:pt x="0" y="103944"/>
                    <a:pt x="29918" y="134245"/>
                    <a:pt x="66739" y="134245"/>
                  </a:cubicBezTo>
                  <a:cubicBezTo>
                    <a:pt x="103944" y="134628"/>
                    <a:pt x="134245" y="104328"/>
                    <a:pt x="134245" y="67506"/>
                  </a:cubicBezTo>
                  <a:cubicBezTo>
                    <a:pt x="134245" y="30301"/>
                    <a:pt x="104327" y="0"/>
                    <a:pt x="67506" y="0"/>
                  </a:cubicBezTo>
                  <a:close/>
                </a:path>
              </a:pathLst>
            </a:custGeom>
            <a:solidFill>
              <a:srgbClr val="035481"/>
            </a:solidFill>
            <a:ln w="383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305B5C1D-8266-4860-98D0-3754EC64468B}"/>
                </a:ext>
              </a:extLst>
            </p:cNvPr>
            <p:cNvSpPr/>
            <p:nvPr/>
          </p:nvSpPr>
          <p:spPr>
            <a:xfrm>
              <a:off x="9047853" y="1771264"/>
              <a:ext cx="207121" cy="207121"/>
            </a:xfrm>
            <a:custGeom>
              <a:avLst/>
              <a:gdLst>
                <a:gd name="connsiteX0" fmla="*/ 104713 w 207120"/>
                <a:gd name="connsiteY0" fmla="*/ 210575 h 207120"/>
                <a:gd name="connsiteX1" fmla="*/ 210575 w 207120"/>
                <a:gd name="connsiteY1" fmla="*/ 105864 h 207120"/>
                <a:gd name="connsiteX2" fmla="*/ 105864 w 207120"/>
                <a:gd name="connsiteY2" fmla="*/ 2 h 207120"/>
                <a:gd name="connsiteX3" fmla="*/ 2 w 207120"/>
                <a:gd name="connsiteY3" fmla="*/ 104713 h 207120"/>
                <a:gd name="connsiteX4" fmla="*/ 104713 w 207120"/>
                <a:gd name="connsiteY4" fmla="*/ 210575 h 20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120" h="207120">
                  <a:moveTo>
                    <a:pt x="104713" y="210575"/>
                  </a:moveTo>
                  <a:cubicBezTo>
                    <a:pt x="162630" y="210959"/>
                    <a:pt x="210191" y="164165"/>
                    <a:pt x="210575" y="105864"/>
                  </a:cubicBezTo>
                  <a:cubicBezTo>
                    <a:pt x="210959" y="47947"/>
                    <a:pt x="164164" y="386"/>
                    <a:pt x="105864" y="2"/>
                  </a:cubicBezTo>
                  <a:cubicBezTo>
                    <a:pt x="47947" y="-381"/>
                    <a:pt x="385" y="46413"/>
                    <a:pt x="2" y="104713"/>
                  </a:cubicBezTo>
                  <a:cubicBezTo>
                    <a:pt x="-382" y="163014"/>
                    <a:pt x="46412" y="210192"/>
                    <a:pt x="104713" y="210575"/>
                  </a:cubicBezTo>
                  <a:close/>
                </a:path>
              </a:pathLst>
            </a:custGeom>
            <a:solidFill>
              <a:srgbClr val="34B2E5"/>
            </a:solidFill>
            <a:ln w="383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87EAACD-B4BA-4F6D-8F9E-5152F9A66F73}"/>
                </a:ext>
              </a:extLst>
            </p:cNvPr>
            <p:cNvSpPr/>
            <p:nvPr/>
          </p:nvSpPr>
          <p:spPr>
            <a:xfrm>
              <a:off x="9935406" y="2264137"/>
              <a:ext cx="107396" cy="107396"/>
            </a:xfrm>
            <a:custGeom>
              <a:avLst/>
              <a:gdLst>
                <a:gd name="connsiteX0" fmla="*/ 54082 w 107395"/>
                <a:gd name="connsiteY0" fmla="*/ 0 h 107395"/>
                <a:gd name="connsiteX1" fmla="*/ 0 w 107395"/>
                <a:gd name="connsiteY1" fmla="*/ 53315 h 107395"/>
                <a:gd name="connsiteX2" fmla="*/ 53314 w 107395"/>
                <a:gd name="connsiteY2" fmla="*/ 107396 h 107395"/>
                <a:gd name="connsiteX3" fmla="*/ 107396 w 107395"/>
                <a:gd name="connsiteY3" fmla="*/ 54082 h 107395"/>
                <a:gd name="connsiteX4" fmla="*/ 54082 w 107395"/>
                <a:gd name="connsiteY4" fmla="*/ 0 h 107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95" h="107395">
                  <a:moveTo>
                    <a:pt x="54082" y="0"/>
                  </a:moveTo>
                  <a:cubicBezTo>
                    <a:pt x="24547" y="0"/>
                    <a:pt x="384" y="23781"/>
                    <a:pt x="0" y="53315"/>
                  </a:cubicBezTo>
                  <a:cubicBezTo>
                    <a:pt x="0" y="82848"/>
                    <a:pt x="23780" y="107013"/>
                    <a:pt x="53314" y="107396"/>
                  </a:cubicBezTo>
                  <a:cubicBezTo>
                    <a:pt x="82849" y="107396"/>
                    <a:pt x="107012" y="83615"/>
                    <a:pt x="107396" y="54082"/>
                  </a:cubicBezTo>
                  <a:cubicBezTo>
                    <a:pt x="107396" y="24164"/>
                    <a:pt x="83616" y="0"/>
                    <a:pt x="54082" y="0"/>
                  </a:cubicBezTo>
                  <a:close/>
                </a:path>
              </a:pathLst>
            </a:custGeom>
            <a:solidFill>
              <a:srgbClr val="035481"/>
            </a:solidFill>
            <a:ln w="383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CCFC4CE5-2B13-4F39-B9F3-50FCD3ED9AB0}"/>
                </a:ext>
              </a:extLst>
            </p:cNvPr>
            <p:cNvSpPr/>
            <p:nvPr/>
          </p:nvSpPr>
          <p:spPr>
            <a:xfrm>
              <a:off x="9530753" y="602185"/>
              <a:ext cx="118903" cy="118903"/>
            </a:xfrm>
            <a:custGeom>
              <a:avLst/>
              <a:gdLst>
                <a:gd name="connsiteX0" fmla="*/ 59835 w 118902"/>
                <a:gd name="connsiteY0" fmla="*/ 0 h 118902"/>
                <a:gd name="connsiteX1" fmla="*/ 0 w 118902"/>
                <a:gd name="connsiteY1" fmla="*/ 59451 h 118902"/>
                <a:gd name="connsiteX2" fmla="*/ 59451 w 118902"/>
                <a:gd name="connsiteY2" fmla="*/ 119286 h 118902"/>
                <a:gd name="connsiteX3" fmla="*/ 119287 w 118902"/>
                <a:gd name="connsiteY3" fmla="*/ 59835 h 118902"/>
                <a:gd name="connsiteX4" fmla="*/ 59835 w 118902"/>
                <a:gd name="connsiteY4" fmla="*/ 0 h 118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02" h="118902">
                  <a:moveTo>
                    <a:pt x="59835" y="0"/>
                  </a:moveTo>
                  <a:cubicBezTo>
                    <a:pt x="26849" y="0"/>
                    <a:pt x="0" y="26465"/>
                    <a:pt x="0" y="59451"/>
                  </a:cubicBezTo>
                  <a:cubicBezTo>
                    <a:pt x="0" y="92437"/>
                    <a:pt x="26465" y="119286"/>
                    <a:pt x="59451" y="119286"/>
                  </a:cubicBezTo>
                  <a:cubicBezTo>
                    <a:pt x="92438" y="119286"/>
                    <a:pt x="119287" y="92821"/>
                    <a:pt x="119287" y="59835"/>
                  </a:cubicBezTo>
                  <a:cubicBezTo>
                    <a:pt x="119287" y="27233"/>
                    <a:pt x="92821" y="384"/>
                    <a:pt x="59835" y="0"/>
                  </a:cubicBezTo>
                  <a:close/>
                </a:path>
              </a:pathLst>
            </a:custGeom>
            <a:solidFill>
              <a:srgbClr val="035481"/>
            </a:solidFill>
            <a:ln w="383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77E511CA-3683-4D36-AA9C-23DBE2B43F24}"/>
                </a:ext>
              </a:extLst>
            </p:cNvPr>
            <p:cNvSpPr/>
            <p:nvPr/>
          </p:nvSpPr>
          <p:spPr>
            <a:xfrm>
              <a:off x="11263664" y="6319869"/>
              <a:ext cx="111232" cy="111232"/>
            </a:xfrm>
            <a:custGeom>
              <a:avLst/>
              <a:gdLst>
                <a:gd name="connsiteX0" fmla="*/ 55999 w 111231"/>
                <a:gd name="connsiteY0" fmla="*/ 0 h 111231"/>
                <a:gd name="connsiteX1" fmla="*/ 0 w 111231"/>
                <a:gd name="connsiteY1" fmla="*/ 55616 h 111231"/>
                <a:gd name="connsiteX2" fmla="*/ 55616 w 111231"/>
                <a:gd name="connsiteY2" fmla="*/ 111615 h 111231"/>
                <a:gd name="connsiteX3" fmla="*/ 111615 w 111231"/>
                <a:gd name="connsiteY3" fmla="*/ 56000 h 111231"/>
                <a:gd name="connsiteX4" fmla="*/ 55999 w 111231"/>
                <a:gd name="connsiteY4" fmla="*/ 0 h 111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231" h="111231">
                  <a:moveTo>
                    <a:pt x="55999" y="0"/>
                  </a:moveTo>
                  <a:cubicBezTo>
                    <a:pt x="25314" y="0"/>
                    <a:pt x="0" y="24548"/>
                    <a:pt x="0" y="55616"/>
                  </a:cubicBezTo>
                  <a:cubicBezTo>
                    <a:pt x="0" y="86300"/>
                    <a:pt x="24547" y="111615"/>
                    <a:pt x="55616" y="111615"/>
                  </a:cubicBezTo>
                  <a:cubicBezTo>
                    <a:pt x="86300" y="111615"/>
                    <a:pt x="111615" y="87068"/>
                    <a:pt x="111615" y="56000"/>
                  </a:cubicBezTo>
                  <a:cubicBezTo>
                    <a:pt x="111615" y="25315"/>
                    <a:pt x="86683" y="384"/>
                    <a:pt x="55999" y="0"/>
                  </a:cubicBezTo>
                  <a:close/>
                </a:path>
              </a:pathLst>
            </a:custGeom>
            <a:solidFill>
              <a:srgbClr val="00B050"/>
            </a:solidFill>
            <a:ln w="383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282031B-018F-4BDF-A3A9-A510AF2E3CA8}"/>
                </a:ext>
              </a:extLst>
            </p:cNvPr>
            <p:cNvSpPr/>
            <p:nvPr/>
          </p:nvSpPr>
          <p:spPr>
            <a:xfrm>
              <a:off x="11596007" y="5062623"/>
              <a:ext cx="195614" cy="195614"/>
            </a:xfrm>
            <a:custGeom>
              <a:avLst/>
              <a:gdLst>
                <a:gd name="connsiteX0" fmla="*/ 147269 w 195614"/>
                <a:gd name="connsiteY0" fmla="*/ 49090 h 195614"/>
                <a:gd name="connsiteX1" fmla="*/ 147268 w 195614"/>
                <a:gd name="connsiteY1" fmla="*/ 147269 h 195614"/>
                <a:gd name="connsiteX2" fmla="*/ 49089 w 195614"/>
                <a:gd name="connsiteY2" fmla="*/ 147269 h 195614"/>
                <a:gd name="connsiteX3" fmla="*/ 49089 w 195614"/>
                <a:gd name="connsiteY3" fmla="*/ 49090 h 195614"/>
                <a:gd name="connsiteX4" fmla="*/ 147269 w 195614"/>
                <a:gd name="connsiteY4" fmla="*/ 49090 h 195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614" h="195614">
                  <a:moveTo>
                    <a:pt x="147269" y="49090"/>
                  </a:moveTo>
                  <a:cubicBezTo>
                    <a:pt x="174380" y="76201"/>
                    <a:pt x="174380" y="120158"/>
                    <a:pt x="147268" y="147269"/>
                  </a:cubicBezTo>
                  <a:cubicBezTo>
                    <a:pt x="120157" y="174380"/>
                    <a:pt x="76200" y="174381"/>
                    <a:pt x="49089" y="147269"/>
                  </a:cubicBezTo>
                  <a:cubicBezTo>
                    <a:pt x="21978" y="120158"/>
                    <a:pt x="21978" y="76201"/>
                    <a:pt x="49089" y="49090"/>
                  </a:cubicBezTo>
                  <a:cubicBezTo>
                    <a:pt x="76201" y="21979"/>
                    <a:pt x="120157" y="21978"/>
                    <a:pt x="147269" y="49090"/>
                  </a:cubicBezTo>
                  <a:close/>
                </a:path>
              </a:pathLst>
            </a:custGeom>
            <a:solidFill>
              <a:srgbClr val="00B050"/>
            </a:solidFill>
            <a:ln w="383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68879E4-30FC-4184-8F85-A7191C38BCC1}"/>
                </a:ext>
              </a:extLst>
            </p:cNvPr>
            <p:cNvSpPr/>
            <p:nvPr/>
          </p:nvSpPr>
          <p:spPr>
            <a:xfrm>
              <a:off x="5000945" y="5930176"/>
              <a:ext cx="122738" cy="122738"/>
            </a:xfrm>
            <a:custGeom>
              <a:avLst/>
              <a:gdLst>
                <a:gd name="connsiteX0" fmla="*/ 123505 w 122738"/>
                <a:gd name="connsiteY0" fmla="*/ 61752 h 122738"/>
                <a:gd name="connsiteX1" fmla="*/ 61753 w 122738"/>
                <a:gd name="connsiteY1" fmla="*/ 123505 h 122738"/>
                <a:gd name="connsiteX2" fmla="*/ 0 w 122738"/>
                <a:gd name="connsiteY2" fmla="*/ 61752 h 122738"/>
                <a:gd name="connsiteX3" fmla="*/ 61753 w 122738"/>
                <a:gd name="connsiteY3" fmla="*/ 0 h 122738"/>
                <a:gd name="connsiteX4" fmla="*/ 123505 w 122738"/>
                <a:gd name="connsiteY4" fmla="*/ 61752 h 122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38" h="122738">
                  <a:moveTo>
                    <a:pt x="123505" y="61752"/>
                  </a:moveTo>
                  <a:cubicBezTo>
                    <a:pt x="123505" y="95857"/>
                    <a:pt x="95857" y="123505"/>
                    <a:pt x="61753" y="123505"/>
                  </a:cubicBezTo>
                  <a:cubicBezTo>
                    <a:pt x="27648" y="123505"/>
                    <a:pt x="0" y="95857"/>
                    <a:pt x="0" y="61752"/>
                  </a:cubicBezTo>
                  <a:cubicBezTo>
                    <a:pt x="0" y="27648"/>
                    <a:pt x="27648" y="0"/>
                    <a:pt x="61753" y="0"/>
                  </a:cubicBezTo>
                  <a:cubicBezTo>
                    <a:pt x="95857" y="0"/>
                    <a:pt x="123505" y="27648"/>
                    <a:pt x="123505" y="61752"/>
                  </a:cubicBezTo>
                  <a:close/>
                </a:path>
              </a:pathLst>
            </a:custGeom>
            <a:solidFill>
              <a:srgbClr val="216D62"/>
            </a:solidFill>
            <a:ln w="3835" cap="flat">
              <a:noFill/>
              <a:prstDash val="solid"/>
              <a:miter/>
            </a:ln>
          </p:spPr>
          <p:txBody>
            <a:bodyPr rtlCol="0" anchor="ctr"/>
            <a:lstStyle/>
            <a:p>
              <a:endParaRPr lang="en-US"/>
            </a:p>
          </p:txBody>
        </p:sp>
      </p:grpSp>
    </p:spTree>
    <p:extLst>
      <p:ext uri="{BB962C8B-B14F-4D97-AF65-F5344CB8AC3E}">
        <p14:creationId xmlns:p14="http://schemas.microsoft.com/office/powerpoint/2010/main" val="33149092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Sub Title">
    <p:spTree>
      <p:nvGrpSpPr>
        <p:cNvPr id="1" name=""/>
        <p:cNvGrpSpPr/>
        <p:nvPr/>
      </p:nvGrpSpPr>
      <p:grpSpPr>
        <a:xfrm>
          <a:off x="0" y="0"/>
          <a:ext cx="0" cy="0"/>
          <a:chOff x="0" y="0"/>
          <a:chExt cx="0" cy="0"/>
        </a:xfrm>
      </p:grpSpPr>
      <p:sp>
        <p:nvSpPr>
          <p:cNvPr id="9" name="Slide Number Placeholder 4">
            <a:extLst>
              <a:ext uri="{FF2B5EF4-FFF2-40B4-BE49-F238E27FC236}">
                <a16:creationId xmlns:a16="http://schemas.microsoft.com/office/drawing/2014/main" id="{5C79B08C-BCB0-48A0-B813-3BDFB8269145}"/>
              </a:ext>
            </a:extLst>
          </p:cNvPr>
          <p:cNvSpPr txBox="1">
            <a:spLocks/>
          </p:cNvSpPr>
          <p:nvPr userDrawn="1"/>
        </p:nvSpPr>
        <p:spPr>
          <a:xfrm>
            <a:off x="11364103" y="6522979"/>
            <a:ext cx="661988" cy="269530"/>
          </a:xfrm>
          <a:prstGeom prst="rect">
            <a:avLst/>
          </a:prstGeom>
        </p:spPr>
        <p:txBody>
          <a:bodyPr vert="horz" lIns="121920" tIns="60960" rIns="121920" bIns="6096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36B7D2-B98C-44FD-8D04-7EC62A564975}" type="slidenum">
              <a:rPr lang="en-US" sz="900" b="0" smtClean="0">
                <a:solidFill>
                  <a:schemeClr val="bg1">
                    <a:lumMod val="50000"/>
                  </a:schemeClr>
                </a:solidFill>
              </a:rPr>
              <a:pPr/>
              <a:t>‹#›</a:t>
            </a:fld>
            <a:endParaRPr lang="en-US" sz="900" b="0">
              <a:solidFill>
                <a:schemeClr val="bg1">
                  <a:lumMod val="50000"/>
                </a:schemeClr>
              </a:solidFill>
            </a:endParaRPr>
          </a:p>
        </p:txBody>
      </p:sp>
      <p:sp>
        <p:nvSpPr>
          <p:cNvPr id="10" name="TextBox 9">
            <a:extLst>
              <a:ext uri="{FF2B5EF4-FFF2-40B4-BE49-F238E27FC236}">
                <a16:creationId xmlns:a16="http://schemas.microsoft.com/office/drawing/2014/main" id="{C95389F5-DC04-4D63-B3B5-3A0C40313641}"/>
              </a:ext>
            </a:extLst>
          </p:cNvPr>
          <p:cNvSpPr txBox="1"/>
          <p:nvPr userDrawn="1"/>
        </p:nvSpPr>
        <p:spPr>
          <a:xfrm>
            <a:off x="3413920" y="6550022"/>
            <a:ext cx="5364161" cy="215444"/>
          </a:xfrm>
          <a:prstGeom prst="rect">
            <a:avLst/>
          </a:prstGeom>
          <a:noFill/>
        </p:spPr>
        <p:txBody>
          <a:bodyPr wrap="square" rtlCol="0">
            <a:spAutoFit/>
          </a:bodyPr>
          <a:lstStyle/>
          <a:p>
            <a:pPr algn="ctr"/>
            <a:r>
              <a:rPr lang="en-US" sz="800">
                <a:solidFill>
                  <a:schemeClr val="bg1">
                    <a:lumMod val="50000"/>
                  </a:schemeClr>
                </a:solidFill>
              </a:rPr>
              <a:t>Copyright © 2024 Axtria and/or its affiliates. All rights reserved.  |  Axtria Confidential – Internal/Restricted/Highly Restricted</a:t>
            </a:r>
          </a:p>
        </p:txBody>
      </p:sp>
      <p:sp>
        <p:nvSpPr>
          <p:cNvPr id="11" name="Title 1">
            <a:extLst>
              <a:ext uri="{FF2B5EF4-FFF2-40B4-BE49-F238E27FC236}">
                <a16:creationId xmlns:a16="http://schemas.microsoft.com/office/drawing/2014/main" id="{7FCEFABD-F43E-47A4-9596-581A8F7FE6E2}"/>
              </a:ext>
            </a:extLst>
          </p:cNvPr>
          <p:cNvSpPr>
            <a:spLocks noGrp="1"/>
          </p:cNvSpPr>
          <p:nvPr>
            <p:ph type="title" hasCustomPrompt="1"/>
          </p:nvPr>
        </p:nvSpPr>
        <p:spPr>
          <a:xfrm>
            <a:off x="428036" y="-2458"/>
            <a:ext cx="11154364" cy="779742"/>
          </a:xfrm>
          <a:prstGeom prst="rect">
            <a:avLst/>
          </a:prstGeom>
        </p:spPr>
        <p:txBody>
          <a:bodyPr lIns="0" rIns="0" anchor="b">
            <a:noAutofit/>
          </a:bodyPr>
          <a:lstStyle>
            <a:lvl1pPr>
              <a:lnSpc>
                <a:spcPct val="80000"/>
              </a:lnSpc>
              <a:defRPr sz="2800" cap="none" baseline="0">
                <a:solidFill>
                  <a:schemeClr val="tx1"/>
                </a:solidFill>
                <a:latin typeface="Franklin Gothic Demi" panose="020B0703020102020204" pitchFamily="34" charset="0"/>
              </a:defRPr>
            </a:lvl1pPr>
          </a:lstStyle>
          <a:p>
            <a:r>
              <a:rPr lang="en-US"/>
              <a:t>Click to edit master title style</a:t>
            </a:r>
          </a:p>
        </p:txBody>
      </p:sp>
      <p:grpSp>
        <p:nvGrpSpPr>
          <p:cNvPr id="27" name="Group 4">
            <a:extLst>
              <a:ext uri="{FF2B5EF4-FFF2-40B4-BE49-F238E27FC236}">
                <a16:creationId xmlns:a16="http://schemas.microsoft.com/office/drawing/2014/main" id="{F0F62B8B-D4AE-41C7-923D-B49CB81639C0}"/>
              </a:ext>
            </a:extLst>
          </p:cNvPr>
          <p:cNvGrpSpPr>
            <a:grpSpLocks noChangeAspect="1"/>
          </p:cNvGrpSpPr>
          <p:nvPr userDrawn="1"/>
        </p:nvGrpSpPr>
        <p:grpSpPr bwMode="auto">
          <a:xfrm>
            <a:off x="417382" y="6319609"/>
            <a:ext cx="1173293" cy="561975"/>
            <a:chOff x="5557" y="2809"/>
            <a:chExt cx="1712" cy="820"/>
          </a:xfrm>
        </p:grpSpPr>
        <p:sp>
          <p:nvSpPr>
            <p:cNvPr id="28" name="Freeform 5">
              <a:extLst>
                <a:ext uri="{FF2B5EF4-FFF2-40B4-BE49-F238E27FC236}">
                  <a16:creationId xmlns:a16="http://schemas.microsoft.com/office/drawing/2014/main" id="{A56F01BD-6A36-476C-818C-2C829F236DF3}"/>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a:extLst>
                <a:ext uri="{FF2B5EF4-FFF2-40B4-BE49-F238E27FC236}">
                  <a16:creationId xmlns:a16="http://schemas.microsoft.com/office/drawing/2014/main" id="{D90458D1-76BD-468F-A73C-9761B6BFFCA6}"/>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7">
              <a:extLst>
                <a:ext uri="{FF2B5EF4-FFF2-40B4-BE49-F238E27FC236}">
                  <a16:creationId xmlns:a16="http://schemas.microsoft.com/office/drawing/2014/main" id="{E81E3326-CB79-4272-8B4C-74E0B4F2E0C3}"/>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8">
              <a:extLst>
                <a:ext uri="{FF2B5EF4-FFF2-40B4-BE49-F238E27FC236}">
                  <a16:creationId xmlns:a16="http://schemas.microsoft.com/office/drawing/2014/main" id="{D567F69D-6F3F-41BF-815B-92EBE9FE939D}"/>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9">
              <a:extLst>
                <a:ext uri="{FF2B5EF4-FFF2-40B4-BE49-F238E27FC236}">
                  <a16:creationId xmlns:a16="http://schemas.microsoft.com/office/drawing/2014/main" id="{1FAD41E6-AFE6-4716-8308-1438F3E73AF2}"/>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0">
              <a:extLst>
                <a:ext uri="{FF2B5EF4-FFF2-40B4-BE49-F238E27FC236}">
                  <a16:creationId xmlns:a16="http://schemas.microsoft.com/office/drawing/2014/main" id="{5172D5F2-9A50-4BF8-9E8E-02EF865CEEE2}"/>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1">
              <a:extLst>
                <a:ext uri="{FF2B5EF4-FFF2-40B4-BE49-F238E27FC236}">
                  <a16:creationId xmlns:a16="http://schemas.microsoft.com/office/drawing/2014/main" id="{215444E9-CAFE-4414-96C4-F58283EE993F}"/>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2">
              <a:extLst>
                <a:ext uri="{FF2B5EF4-FFF2-40B4-BE49-F238E27FC236}">
                  <a16:creationId xmlns:a16="http://schemas.microsoft.com/office/drawing/2014/main" id="{58D00821-E8AC-4736-B83A-7E3FF42A60FA}"/>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092702B8-C192-4A46-AD44-96B46FA48FB3}"/>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4">
              <a:extLst>
                <a:ext uri="{FF2B5EF4-FFF2-40B4-BE49-F238E27FC236}">
                  <a16:creationId xmlns:a16="http://schemas.microsoft.com/office/drawing/2014/main" id="{CB511CCC-CC86-41BA-BF98-F36D703E9EDC}"/>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8CE14AC2-D1E5-491B-AFB3-D491FC639FAF}"/>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
              <a:extLst>
                <a:ext uri="{FF2B5EF4-FFF2-40B4-BE49-F238E27FC236}">
                  <a16:creationId xmlns:a16="http://schemas.microsoft.com/office/drawing/2014/main" id="{3E5BC565-2DB8-431F-BA0A-88AC70FDF6D6}"/>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7">
              <a:extLst>
                <a:ext uri="{FF2B5EF4-FFF2-40B4-BE49-F238E27FC236}">
                  <a16:creationId xmlns:a16="http://schemas.microsoft.com/office/drawing/2014/main" id="{75199F8D-2D35-41E2-B7CB-524065C54C57}"/>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
              <a:extLst>
                <a:ext uri="{FF2B5EF4-FFF2-40B4-BE49-F238E27FC236}">
                  <a16:creationId xmlns:a16="http://schemas.microsoft.com/office/drawing/2014/main" id="{7893C5AB-3ADB-4ECB-8D20-598E3F122EE7}"/>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9">
              <a:extLst>
                <a:ext uri="{FF2B5EF4-FFF2-40B4-BE49-F238E27FC236}">
                  <a16:creationId xmlns:a16="http://schemas.microsoft.com/office/drawing/2014/main" id="{81CABD75-0B86-4E2D-A6B2-4B1421B48751}"/>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0">
              <a:extLst>
                <a:ext uri="{FF2B5EF4-FFF2-40B4-BE49-F238E27FC236}">
                  <a16:creationId xmlns:a16="http://schemas.microsoft.com/office/drawing/2014/main" id="{E86B3EA1-6F7B-42F0-BAC5-46B4C3814D3A}"/>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1">
              <a:extLst>
                <a:ext uri="{FF2B5EF4-FFF2-40B4-BE49-F238E27FC236}">
                  <a16:creationId xmlns:a16="http://schemas.microsoft.com/office/drawing/2014/main" id="{3EC6F859-6A0B-4DFB-B0D4-7B70243B3F49}"/>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2">
              <a:extLst>
                <a:ext uri="{FF2B5EF4-FFF2-40B4-BE49-F238E27FC236}">
                  <a16:creationId xmlns:a16="http://schemas.microsoft.com/office/drawing/2014/main" id="{9BA44EDD-EA5B-48D7-A72D-F0B9E86E7DE3}"/>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3">
              <a:extLst>
                <a:ext uri="{FF2B5EF4-FFF2-40B4-BE49-F238E27FC236}">
                  <a16:creationId xmlns:a16="http://schemas.microsoft.com/office/drawing/2014/main" id="{3A31BE68-891E-4EAB-BF37-B478700E8894}"/>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4">
              <a:extLst>
                <a:ext uri="{FF2B5EF4-FFF2-40B4-BE49-F238E27FC236}">
                  <a16:creationId xmlns:a16="http://schemas.microsoft.com/office/drawing/2014/main" id="{4CD7E1F6-151D-47A7-987E-9C2B514AACB9}"/>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5">
              <a:extLst>
                <a:ext uri="{FF2B5EF4-FFF2-40B4-BE49-F238E27FC236}">
                  <a16:creationId xmlns:a16="http://schemas.microsoft.com/office/drawing/2014/main" id="{CE00E521-4A1E-4B82-A1EA-2D06CB70454D}"/>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6">
              <a:extLst>
                <a:ext uri="{FF2B5EF4-FFF2-40B4-BE49-F238E27FC236}">
                  <a16:creationId xmlns:a16="http://schemas.microsoft.com/office/drawing/2014/main" id="{12BAE2C3-F219-4EC7-A682-66C0656C6D8B}"/>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7">
              <a:extLst>
                <a:ext uri="{FF2B5EF4-FFF2-40B4-BE49-F238E27FC236}">
                  <a16:creationId xmlns:a16="http://schemas.microsoft.com/office/drawing/2014/main" id="{03C1E0C5-0659-4849-9809-B1A988CA623E}"/>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8">
              <a:extLst>
                <a:ext uri="{FF2B5EF4-FFF2-40B4-BE49-F238E27FC236}">
                  <a16:creationId xmlns:a16="http://schemas.microsoft.com/office/drawing/2014/main" id="{4E2D1DC4-3D99-4117-9BAD-2B215F339A47}"/>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9">
              <a:extLst>
                <a:ext uri="{FF2B5EF4-FFF2-40B4-BE49-F238E27FC236}">
                  <a16:creationId xmlns:a16="http://schemas.microsoft.com/office/drawing/2014/main" id="{E4C734B4-5D92-428E-A5CF-BF02E71AF65F}"/>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4" name="Group 4">
            <a:extLst>
              <a:ext uri="{FF2B5EF4-FFF2-40B4-BE49-F238E27FC236}">
                <a16:creationId xmlns:a16="http://schemas.microsoft.com/office/drawing/2014/main" id="{5525C7AA-D9A3-4B42-9F45-96FF2044D50C}"/>
              </a:ext>
            </a:extLst>
          </p:cNvPr>
          <p:cNvGrpSpPr>
            <a:grpSpLocks/>
          </p:cNvGrpSpPr>
          <p:nvPr userDrawn="1"/>
        </p:nvGrpSpPr>
        <p:grpSpPr bwMode="auto">
          <a:xfrm>
            <a:off x="442615" y="1067830"/>
            <a:ext cx="2194560" cy="54864"/>
            <a:chOff x="4427" y="3199"/>
            <a:chExt cx="1196" cy="66"/>
          </a:xfrm>
        </p:grpSpPr>
        <p:sp>
          <p:nvSpPr>
            <p:cNvPr id="55" name="AutoShape 3">
              <a:extLst>
                <a:ext uri="{FF2B5EF4-FFF2-40B4-BE49-F238E27FC236}">
                  <a16:creationId xmlns:a16="http://schemas.microsoft.com/office/drawing/2014/main" id="{013F59D8-5993-455E-BE52-2F3942028579}"/>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
              <a:extLst>
                <a:ext uri="{FF2B5EF4-FFF2-40B4-BE49-F238E27FC236}">
                  <a16:creationId xmlns:a16="http://schemas.microsoft.com/office/drawing/2014/main" id="{CE1C62C3-B819-4897-B6EC-53AB5180D4DD}"/>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6">
              <a:extLst>
                <a:ext uri="{FF2B5EF4-FFF2-40B4-BE49-F238E27FC236}">
                  <a16:creationId xmlns:a16="http://schemas.microsoft.com/office/drawing/2014/main" id="{F303275B-1744-4B99-883E-5AA2A3AD2954}"/>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
              <a:extLst>
                <a:ext uri="{FF2B5EF4-FFF2-40B4-BE49-F238E27FC236}">
                  <a16:creationId xmlns:a16="http://schemas.microsoft.com/office/drawing/2014/main" id="{FF99098A-52C1-4A81-9609-21BDF41A03A6}"/>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
              <a:extLst>
                <a:ext uri="{FF2B5EF4-FFF2-40B4-BE49-F238E27FC236}">
                  <a16:creationId xmlns:a16="http://schemas.microsoft.com/office/drawing/2014/main" id="{6C359FDC-0D9C-4ADF-BC04-1D2197F549B4}"/>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
              <a:extLst>
                <a:ext uri="{FF2B5EF4-FFF2-40B4-BE49-F238E27FC236}">
                  <a16:creationId xmlns:a16="http://schemas.microsoft.com/office/drawing/2014/main" id="{E4FD9FB4-0B70-499B-94F9-E0FC6EAB516E}"/>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0">
              <a:extLst>
                <a:ext uri="{FF2B5EF4-FFF2-40B4-BE49-F238E27FC236}">
                  <a16:creationId xmlns:a16="http://schemas.microsoft.com/office/drawing/2014/main" id="{DC6ED57E-E500-42A3-8D5E-3FD6D2E9F881}"/>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Subtitle 2">
            <a:extLst>
              <a:ext uri="{FF2B5EF4-FFF2-40B4-BE49-F238E27FC236}">
                <a16:creationId xmlns:a16="http://schemas.microsoft.com/office/drawing/2014/main" id="{A6C77974-B2D7-444A-B4B2-330E0627DDA5}"/>
              </a:ext>
            </a:extLst>
          </p:cNvPr>
          <p:cNvSpPr>
            <a:spLocks noGrp="1"/>
          </p:cNvSpPr>
          <p:nvPr>
            <p:ph type="subTitle" idx="13" hasCustomPrompt="1"/>
          </p:nvPr>
        </p:nvSpPr>
        <p:spPr>
          <a:xfrm>
            <a:off x="428035" y="779524"/>
            <a:ext cx="11168220" cy="287729"/>
          </a:xfrm>
        </p:spPr>
        <p:txBody>
          <a:bodyPr lIns="0" tIns="45720" rIns="0" bIns="45720" anchor="ctr">
            <a:noAutofit/>
          </a:bodyPr>
          <a:lstStyle>
            <a:lvl1pPr marL="0" indent="0" algn="l">
              <a:lnSpc>
                <a:spcPct val="80000"/>
              </a:lnSpc>
              <a:spcBef>
                <a:spcPts val="0"/>
              </a:spcBef>
              <a:buNone/>
              <a:defRPr sz="1600" b="0" cap="none" baseline="0">
                <a:solidFill>
                  <a:schemeClr val="bg1">
                    <a:lumMod val="65000"/>
                  </a:schemeClr>
                </a:solidFill>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553876157"/>
      </p:ext>
    </p:extLst>
  </p:cSld>
  <p:clrMapOvr>
    <a:masterClrMapping/>
  </p:clrMapOvr>
  <p:extLst>
    <p:ext uri="{DCECCB84-F9BA-43D5-87BE-67443E8EF086}">
      <p15:sldGuideLst xmlns:p15="http://schemas.microsoft.com/office/powerpoint/2012/main">
        <p15:guide id="1" orient="horz" pos="2376">
          <p15:clr>
            <a:srgbClr val="FBAE40"/>
          </p15:clr>
        </p15:guide>
        <p15:guide id="2" pos="3840">
          <p15:clr>
            <a:srgbClr val="FBAE40"/>
          </p15:clr>
        </p15:guide>
        <p15:guide id="3" orient="horz" pos="3888">
          <p15:clr>
            <a:srgbClr val="FBAE40"/>
          </p15:clr>
        </p15:guide>
        <p15:guide id="4" pos="264">
          <p15:clr>
            <a:srgbClr val="FBAE40"/>
          </p15:clr>
        </p15:guide>
        <p15:guide id="5" pos="7416">
          <p15:clr>
            <a:srgbClr val="FBAE40"/>
          </p15:clr>
        </p15:guide>
        <p15:guide id="6" orient="horz" pos="86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col_txt_ 3pic">
    <p:spTree>
      <p:nvGrpSpPr>
        <p:cNvPr id="1" name=""/>
        <p:cNvGrpSpPr/>
        <p:nvPr/>
      </p:nvGrpSpPr>
      <p:grpSpPr>
        <a:xfrm>
          <a:off x="0" y="0"/>
          <a:ext cx="0" cy="0"/>
          <a:chOff x="0" y="0"/>
          <a:chExt cx="0" cy="0"/>
        </a:xfrm>
      </p:grpSpPr>
      <p:sp>
        <p:nvSpPr>
          <p:cNvPr id="13" name="Picture Placeholder 7"/>
          <p:cNvSpPr>
            <a:spLocks noGrp="1"/>
          </p:cNvSpPr>
          <p:nvPr>
            <p:ph type="pic" sz="quarter" idx="53" hasCustomPrompt="1"/>
          </p:nvPr>
        </p:nvSpPr>
        <p:spPr>
          <a:xfrm>
            <a:off x="419100" y="3745977"/>
            <a:ext cx="3547872" cy="2426208"/>
          </a:xfrm>
          <a:prstGeom prst="rect">
            <a:avLst/>
          </a:prstGeom>
          <a:ln w="28575">
            <a:noFill/>
          </a:ln>
        </p:spPr>
        <p:txBody>
          <a:bodyPr wrap="none" tIns="0" bIns="274320" anchor="b"/>
          <a:lstStyle>
            <a:lvl1pPr algn="ctr" rtl="0">
              <a:buNone/>
              <a:defRPr sz="2400" b="1">
                <a:solidFill>
                  <a:schemeClr val="tx1">
                    <a:lumMod val="50000"/>
                    <a:lumOff val="50000"/>
                  </a:schemeClr>
                </a:solidFill>
              </a:defRPr>
            </a:lvl1pPr>
          </a:lstStyle>
          <a:p>
            <a:r>
              <a:rPr lang="en-US" dirty="0"/>
              <a:t>Click Icon To Add Image</a:t>
            </a:r>
          </a:p>
        </p:txBody>
      </p:sp>
      <p:sp>
        <p:nvSpPr>
          <p:cNvPr id="16" name="Picture Placeholder 7"/>
          <p:cNvSpPr>
            <a:spLocks noGrp="1"/>
          </p:cNvSpPr>
          <p:nvPr>
            <p:ph type="pic" sz="quarter" idx="54" hasCustomPrompt="1"/>
          </p:nvPr>
        </p:nvSpPr>
        <p:spPr>
          <a:xfrm>
            <a:off x="4318196" y="3745977"/>
            <a:ext cx="3547872" cy="2426208"/>
          </a:xfrm>
          <a:prstGeom prst="rect">
            <a:avLst/>
          </a:prstGeom>
          <a:ln w="28575">
            <a:noFill/>
          </a:ln>
        </p:spPr>
        <p:txBody>
          <a:bodyPr wrap="none" tIns="0" bIns="274320" anchor="b"/>
          <a:lstStyle>
            <a:lvl1pPr algn="ctr" rtl="0">
              <a:buNone/>
              <a:defRPr sz="2400" b="1">
                <a:solidFill>
                  <a:schemeClr val="tx1">
                    <a:lumMod val="50000"/>
                    <a:lumOff val="50000"/>
                  </a:schemeClr>
                </a:solidFill>
              </a:defRPr>
            </a:lvl1pPr>
          </a:lstStyle>
          <a:p>
            <a:r>
              <a:rPr lang="en-US" dirty="0"/>
              <a:t>Click Icon To Add Image</a:t>
            </a:r>
          </a:p>
        </p:txBody>
      </p:sp>
      <p:sp>
        <p:nvSpPr>
          <p:cNvPr id="17" name="Picture Placeholder 7"/>
          <p:cNvSpPr>
            <a:spLocks noGrp="1"/>
          </p:cNvSpPr>
          <p:nvPr>
            <p:ph type="pic" sz="quarter" idx="55" hasCustomPrompt="1"/>
          </p:nvPr>
        </p:nvSpPr>
        <p:spPr>
          <a:xfrm>
            <a:off x="8225028" y="3745977"/>
            <a:ext cx="3547872" cy="2426208"/>
          </a:xfrm>
          <a:prstGeom prst="rect">
            <a:avLst/>
          </a:prstGeom>
          <a:ln w="28575">
            <a:noFill/>
          </a:ln>
        </p:spPr>
        <p:txBody>
          <a:bodyPr wrap="none" tIns="0" bIns="274320" anchor="b"/>
          <a:lstStyle>
            <a:lvl1pPr algn="ctr" rtl="0">
              <a:buNone/>
              <a:defRPr sz="2400" b="1">
                <a:solidFill>
                  <a:schemeClr val="tx1">
                    <a:lumMod val="50000"/>
                    <a:lumOff val="50000"/>
                  </a:schemeClr>
                </a:solidFill>
              </a:defRPr>
            </a:lvl1pPr>
          </a:lstStyle>
          <a:p>
            <a:r>
              <a:rPr lang="en-US" dirty="0"/>
              <a:t>Click Icon To Add Image</a:t>
            </a:r>
          </a:p>
        </p:txBody>
      </p:sp>
      <p:sp>
        <p:nvSpPr>
          <p:cNvPr id="23" name="Oval 8">
            <a:extLst>
              <a:ext uri="{FF2B5EF4-FFF2-40B4-BE49-F238E27FC236}">
                <a16:creationId xmlns:a16="http://schemas.microsoft.com/office/drawing/2014/main" id="{F1097EC0-4EF0-44DC-A1B2-E7FEF47BFAF4}"/>
              </a:ext>
            </a:extLst>
          </p:cNvPr>
          <p:cNvSpPr>
            <a:spLocks noChangeArrowheads="1"/>
          </p:cNvSpPr>
          <p:nvPr userDrawn="1"/>
        </p:nvSpPr>
        <p:spPr bwMode="auto">
          <a:xfrm>
            <a:off x="11250387" y="6257999"/>
            <a:ext cx="523635" cy="52363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Slide Number Placeholder 4">
            <a:extLst>
              <a:ext uri="{FF2B5EF4-FFF2-40B4-BE49-F238E27FC236}">
                <a16:creationId xmlns:a16="http://schemas.microsoft.com/office/drawing/2014/main" id="{7D99E439-0FC4-48BE-A24A-51DAB1C1CFA0}"/>
              </a:ext>
            </a:extLst>
          </p:cNvPr>
          <p:cNvSpPr txBox="1">
            <a:spLocks/>
          </p:cNvSpPr>
          <p:nvPr userDrawn="1"/>
        </p:nvSpPr>
        <p:spPr>
          <a:xfrm>
            <a:off x="11176288" y="6374441"/>
            <a:ext cx="661988" cy="269530"/>
          </a:xfrm>
          <a:prstGeom prst="rect">
            <a:avLst/>
          </a:prstGeom>
        </p:spPr>
        <p:txBody>
          <a:bodyPr vert="horz" lIns="121920" tIns="60960" rIns="121920" bIns="6096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36B7D2-B98C-44FD-8D04-7EC62A564975}" type="slidenum">
              <a:rPr lang="en-US" sz="2000" b="1" smtClean="0">
                <a:solidFill>
                  <a:schemeClr val="bg1"/>
                </a:solidFill>
              </a:rPr>
              <a:pPr/>
              <a:t>‹#›</a:t>
            </a:fld>
            <a:endParaRPr lang="en-US" sz="1400" b="1" dirty="0">
              <a:solidFill>
                <a:schemeClr val="bg1"/>
              </a:solidFill>
            </a:endParaRPr>
          </a:p>
        </p:txBody>
      </p:sp>
      <p:sp>
        <p:nvSpPr>
          <p:cNvPr id="25" name="TextBox 24">
            <a:extLst>
              <a:ext uri="{FF2B5EF4-FFF2-40B4-BE49-F238E27FC236}">
                <a16:creationId xmlns:a16="http://schemas.microsoft.com/office/drawing/2014/main" id="{D4B0ABC7-1558-41E4-B9CD-A832F8A676B0}"/>
              </a:ext>
            </a:extLst>
          </p:cNvPr>
          <p:cNvSpPr txBox="1"/>
          <p:nvPr userDrawn="1"/>
        </p:nvSpPr>
        <p:spPr>
          <a:xfrm>
            <a:off x="3413920" y="6425896"/>
            <a:ext cx="5364161" cy="215444"/>
          </a:xfrm>
          <a:prstGeom prst="rect">
            <a:avLst/>
          </a:prstGeom>
          <a:noFill/>
        </p:spPr>
        <p:txBody>
          <a:bodyPr wrap="square" rtlCol="0">
            <a:spAutoFit/>
          </a:bodyPr>
          <a:lstStyle/>
          <a:p>
            <a:pPr algn="ctr"/>
            <a:r>
              <a:rPr lang="en-US" sz="800" dirty="0">
                <a:solidFill>
                  <a:schemeClr val="bg1">
                    <a:lumMod val="50000"/>
                  </a:schemeClr>
                </a:solidFill>
              </a:rPr>
              <a:t>Copyright © 2020 Axtria and/or its affiliates. All rights reserved.  |  Axtria Confidential – Internal/Restricted/Highly Restricted</a:t>
            </a:r>
          </a:p>
        </p:txBody>
      </p:sp>
      <p:grpSp>
        <p:nvGrpSpPr>
          <p:cNvPr id="26" name="Group 4">
            <a:extLst>
              <a:ext uri="{FF2B5EF4-FFF2-40B4-BE49-F238E27FC236}">
                <a16:creationId xmlns:a16="http://schemas.microsoft.com/office/drawing/2014/main" id="{0D13AD25-3E76-43A5-89AE-12D4A61906EF}"/>
              </a:ext>
            </a:extLst>
          </p:cNvPr>
          <p:cNvGrpSpPr>
            <a:grpSpLocks noChangeAspect="1"/>
          </p:cNvGrpSpPr>
          <p:nvPr userDrawn="1"/>
        </p:nvGrpSpPr>
        <p:grpSpPr bwMode="auto">
          <a:xfrm>
            <a:off x="417382" y="6219825"/>
            <a:ext cx="1173293" cy="561975"/>
            <a:chOff x="5557" y="2809"/>
            <a:chExt cx="1712" cy="820"/>
          </a:xfrm>
        </p:grpSpPr>
        <p:sp>
          <p:nvSpPr>
            <p:cNvPr id="27" name="Freeform 5">
              <a:extLst>
                <a:ext uri="{FF2B5EF4-FFF2-40B4-BE49-F238E27FC236}">
                  <a16:creationId xmlns:a16="http://schemas.microsoft.com/office/drawing/2014/main" id="{79B6387D-764B-4174-BA3B-48333068E0A0}"/>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id="{CC40EA66-D928-4275-8C41-D9DD07E8F05E}"/>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7">
              <a:extLst>
                <a:ext uri="{FF2B5EF4-FFF2-40B4-BE49-F238E27FC236}">
                  <a16:creationId xmlns:a16="http://schemas.microsoft.com/office/drawing/2014/main" id="{FCBFD2B6-38EB-464B-9E87-14798E17A61C}"/>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8">
              <a:extLst>
                <a:ext uri="{FF2B5EF4-FFF2-40B4-BE49-F238E27FC236}">
                  <a16:creationId xmlns:a16="http://schemas.microsoft.com/office/drawing/2014/main" id="{7CD8C13A-BED2-494D-B3E6-83791FFEB058}"/>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9">
              <a:extLst>
                <a:ext uri="{FF2B5EF4-FFF2-40B4-BE49-F238E27FC236}">
                  <a16:creationId xmlns:a16="http://schemas.microsoft.com/office/drawing/2014/main" id="{AFAE4A94-A919-4ED4-9877-6BB5C0BABC29}"/>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0">
              <a:extLst>
                <a:ext uri="{FF2B5EF4-FFF2-40B4-BE49-F238E27FC236}">
                  <a16:creationId xmlns:a16="http://schemas.microsoft.com/office/drawing/2014/main" id="{AD64B97D-5E01-4699-A4FC-DDAA9A45D7C4}"/>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1">
              <a:extLst>
                <a:ext uri="{FF2B5EF4-FFF2-40B4-BE49-F238E27FC236}">
                  <a16:creationId xmlns:a16="http://schemas.microsoft.com/office/drawing/2014/main" id="{65E7E493-CEC8-452D-A291-4B0CC32C6518}"/>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2">
              <a:extLst>
                <a:ext uri="{FF2B5EF4-FFF2-40B4-BE49-F238E27FC236}">
                  <a16:creationId xmlns:a16="http://schemas.microsoft.com/office/drawing/2014/main" id="{70D98667-4AF7-4205-A8E8-6D2907D5AFA5}"/>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3">
              <a:extLst>
                <a:ext uri="{FF2B5EF4-FFF2-40B4-BE49-F238E27FC236}">
                  <a16:creationId xmlns:a16="http://schemas.microsoft.com/office/drawing/2014/main" id="{D9E53A5D-180D-4E10-BB79-7BE0A0B6F148}"/>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4">
              <a:extLst>
                <a:ext uri="{FF2B5EF4-FFF2-40B4-BE49-F238E27FC236}">
                  <a16:creationId xmlns:a16="http://schemas.microsoft.com/office/drawing/2014/main" id="{77075327-C81C-4145-847E-F800EE045380}"/>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5">
              <a:extLst>
                <a:ext uri="{FF2B5EF4-FFF2-40B4-BE49-F238E27FC236}">
                  <a16:creationId xmlns:a16="http://schemas.microsoft.com/office/drawing/2014/main" id="{63572888-BBCE-4E12-BF3D-B15BB3587E55}"/>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6">
              <a:extLst>
                <a:ext uri="{FF2B5EF4-FFF2-40B4-BE49-F238E27FC236}">
                  <a16:creationId xmlns:a16="http://schemas.microsoft.com/office/drawing/2014/main" id="{7003427A-0D0C-4E17-8DA0-2C849C6394C0}"/>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7">
              <a:extLst>
                <a:ext uri="{FF2B5EF4-FFF2-40B4-BE49-F238E27FC236}">
                  <a16:creationId xmlns:a16="http://schemas.microsoft.com/office/drawing/2014/main" id="{5DCC70CB-A4B8-42B3-8511-23750B5ABA68}"/>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8">
              <a:extLst>
                <a:ext uri="{FF2B5EF4-FFF2-40B4-BE49-F238E27FC236}">
                  <a16:creationId xmlns:a16="http://schemas.microsoft.com/office/drawing/2014/main" id="{A9FA32E3-2156-4AA3-A544-1A88A99D29CA}"/>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9">
              <a:extLst>
                <a:ext uri="{FF2B5EF4-FFF2-40B4-BE49-F238E27FC236}">
                  <a16:creationId xmlns:a16="http://schemas.microsoft.com/office/drawing/2014/main" id="{3A68B0DA-C217-4AC7-8FF0-1E3FCBA8BDB2}"/>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20">
              <a:extLst>
                <a:ext uri="{FF2B5EF4-FFF2-40B4-BE49-F238E27FC236}">
                  <a16:creationId xmlns:a16="http://schemas.microsoft.com/office/drawing/2014/main" id="{0B7A5C77-C7AE-4D9E-A4B6-EDFF3899F459}"/>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1">
              <a:extLst>
                <a:ext uri="{FF2B5EF4-FFF2-40B4-BE49-F238E27FC236}">
                  <a16:creationId xmlns:a16="http://schemas.microsoft.com/office/drawing/2014/main" id="{779CD726-71A7-4891-A17D-6FBE7B68D722}"/>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22">
              <a:extLst>
                <a:ext uri="{FF2B5EF4-FFF2-40B4-BE49-F238E27FC236}">
                  <a16:creationId xmlns:a16="http://schemas.microsoft.com/office/drawing/2014/main" id="{61BEEB8B-06DD-4091-9398-476D26F2E1C2}"/>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3">
              <a:extLst>
                <a:ext uri="{FF2B5EF4-FFF2-40B4-BE49-F238E27FC236}">
                  <a16:creationId xmlns:a16="http://schemas.microsoft.com/office/drawing/2014/main" id="{9CEDF92A-F0CA-4243-B95F-E1A33A6B2009}"/>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4">
              <a:extLst>
                <a:ext uri="{FF2B5EF4-FFF2-40B4-BE49-F238E27FC236}">
                  <a16:creationId xmlns:a16="http://schemas.microsoft.com/office/drawing/2014/main" id="{0E758859-C264-4886-BF7C-16FF0C0A8F21}"/>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5">
              <a:extLst>
                <a:ext uri="{FF2B5EF4-FFF2-40B4-BE49-F238E27FC236}">
                  <a16:creationId xmlns:a16="http://schemas.microsoft.com/office/drawing/2014/main" id="{E870F37D-D4E1-4013-A031-2A5E95A1CEC6}"/>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6">
              <a:extLst>
                <a:ext uri="{FF2B5EF4-FFF2-40B4-BE49-F238E27FC236}">
                  <a16:creationId xmlns:a16="http://schemas.microsoft.com/office/drawing/2014/main" id="{C37FBA03-A2B4-4019-B63C-8922B75E27F7}"/>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
              <a:extLst>
                <a:ext uri="{FF2B5EF4-FFF2-40B4-BE49-F238E27FC236}">
                  <a16:creationId xmlns:a16="http://schemas.microsoft.com/office/drawing/2014/main" id="{B5CC31DF-87B0-41EB-A386-AEE39F9F73AE}"/>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8">
              <a:extLst>
                <a:ext uri="{FF2B5EF4-FFF2-40B4-BE49-F238E27FC236}">
                  <a16:creationId xmlns:a16="http://schemas.microsoft.com/office/drawing/2014/main" id="{EBE6FD27-83CF-4B8D-A81E-34087F210364}"/>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9">
              <a:extLst>
                <a:ext uri="{FF2B5EF4-FFF2-40B4-BE49-F238E27FC236}">
                  <a16:creationId xmlns:a16="http://schemas.microsoft.com/office/drawing/2014/main" id="{DFE3F243-C0BF-46A5-8E9A-4E3D11B1BDF7}"/>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2" name="Freeform 5">
            <a:extLst>
              <a:ext uri="{FF2B5EF4-FFF2-40B4-BE49-F238E27FC236}">
                <a16:creationId xmlns:a16="http://schemas.microsoft.com/office/drawing/2014/main" id="{8FBB475D-6D74-4D52-BCFD-E398125E6938}"/>
              </a:ext>
            </a:extLst>
          </p:cNvPr>
          <p:cNvSpPr>
            <a:spLocks/>
          </p:cNvSpPr>
          <p:nvPr userDrawn="1"/>
        </p:nvSpPr>
        <p:spPr bwMode="auto">
          <a:xfrm>
            <a:off x="11733553" y="6336172"/>
            <a:ext cx="458447" cy="521828"/>
          </a:xfrm>
          <a:custGeom>
            <a:avLst/>
            <a:gdLst>
              <a:gd name="T0" fmla="*/ 124 w 124"/>
              <a:gd name="T1" fmla="*/ 47 h 141"/>
              <a:gd name="T2" fmla="*/ 124 w 124"/>
              <a:gd name="T3" fmla="*/ 0 h 141"/>
              <a:gd name="T4" fmla="*/ 0 w 124"/>
              <a:gd name="T5" fmla="*/ 141 h 141"/>
              <a:gd name="T6" fmla="*/ 44 w 124"/>
              <a:gd name="T7" fmla="*/ 141 h 141"/>
              <a:gd name="T8" fmla="*/ 124 w 124"/>
              <a:gd name="T9" fmla="*/ 47 h 141"/>
            </a:gdLst>
            <a:ahLst/>
            <a:cxnLst>
              <a:cxn ang="0">
                <a:pos x="T0" y="T1"/>
              </a:cxn>
              <a:cxn ang="0">
                <a:pos x="T2" y="T3"/>
              </a:cxn>
              <a:cxn ang="0">
                <a:pos x="T4" y="T5"/>
              </a:cxn>
              <a:cxn ang="0">
                <a:pos x="T6" y="T7"/>
              </a:cxn>
              <a:cxn ang="0">
                <a:pos x="T8" y="T9"/>
              </a:cxn>
            </a:cxnLst>
            <a:rect l="0" t="0" r="r" b="b"/>
            <a:pathLst>
              <a:path w="124" h="141">
                <a:moveTo>
                  <a:pt x="124" y="47"/>
                </a:moveTo>
                <a:cubicBezTo>
                  <a:pt x="124" y="0"/>
                  <a:pt x="124" y="0"/>
                  <a:pt x="124" y="0"/>
                </a:cubicBezTo>
                <a:cubicBezTo>
                  <a:pt x="70" y="34"/>
                  <a:pt x="27" y="83"/>
                  <a:pt x="0" y="141"/>
                </a:cubicBezTo>
                <a:cubicBezTo>
                  <a:pt x="44" y="141"/>
                  <a:pt x="44" y="141"/>
                  <a:pt x="44" y="141"/>
                </a:cubicBezTo>
                <a:cubicBezTo>
                  <a:pt x="64" y="105"/>
                  <a:pt x="91" y="72"/>
                  <a:pt x="124" y="47"/>
                </a:cubicBezTo>
                <a:close/>
              </a:path>
            </a:pathLst>
          </a:custGeom>
          <a:solidFill>
            <a:srgbClr val="42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grpSp>
        <p:nvGrpSpPr>
          <p:cNvPr id="55" name="Group 4">
            <a:extLst>
              <a:ext uri="{FF2B5EF4-FFF2-40B4-BE49-F238E27FC236}">
                <a16:creationId xmlns:a16="http://schemas.microsoft.com/office/drawing/2014/main" id="{BF163164-709E-44F8-92CD-8DA095C5916B}"/>
              </a:ext>
            </a:extLst>
          </p:cNvPr>
          <p:cNvGrpSpPr>
            <a:grpSpLocks/>
          </p:cNvGrpSpPr>
          <p:nvPr userDrawn="1"/>
        </p:nvGrpSpPr>
        <p:grpSpPr bwMode="auto">
          <a:xfrm>
            <a:off x="442615" y="1199910"/>
            <a:ext cx="2194560" cy="54864"/>
            <a:chOff x="4427" y="3199"/>
            <a:chExt cx="1196" cy="66"/>
          </a:xfrm>
        </p:grpSpPr>
        <p:sp>
          <p:nvSpPr>
            <p:cNvPr id="56" name="AutoShape 3">
              <a:extLst>
                <a:ext uri="{FF2B5EF4-FFF2-40B4-BE49-F238E27FC236}">
                  <a16:creationId xmlns:a16="http://schemas.microsoft.com/office/drawing/2014/main" id="{B9E2A7D0-920F-45F0-9C63-446A467F0ABD}"/>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5">
              <a:extLst>
                <a:ext uri="{FF2B5EF4-FFF2-40B4-BE49-F238E27FC236}">
                  <a16:creationId xmlns:a16="http://schemas.microsoft.com/office/drawing/2014/main" id="{0BC0D629-E544-4F14-B2EF-9D2BE3FAADBB}"/>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6">
              <a:extLst>
                <a:ext uri="{FF2B5EF4-FFF2-40B4-BE49-F238E27FC236}">
                  <a16:creationId xmlns:a16="http://schemas.microsoft.com/office/drawing/2014/main" id="{97F2B1E1-D984-493A-AA41-CB8710923E81}"/>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
              <a:extLst>
                <a:ext uri="{FF2B5EF4-FFF2-40B4-BE49-F238E27FC236}">
                  <a16:creationId xmlns:a16="http://schemas.microsoft.com/office/drawing/2014/main" id="{BF3E7845-B939-4A83-B654-D46E1CBA3B2A}"/>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8">
              <a:extLst>
                <a:ext uri="{FF2B5EF4-FFF2-40B4-BE49-F238E27FC236}">
                  <a16:creationId xmlns:a16="http://schemas.microsoft.com/office/drawing/2014/main" id="{924A3655-9B25-4CE9-A6EE-C7DEF03CBBB3}"/>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9">
              <a:extLst>
                <a:ext uri="{FF2B5EF4-FFF2-40B4-BE49-F238E27FC236}">
                  <a16:creationId xmlns:a16="http://schemas.microsoft.com/office/drawing/2014/main" id="{188D5EFF-4AA2-43C9-8468-AC34926A27EB}"/>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0">
              <a:extLst>
                <a:ext uri="{FF2B5EF4-FFF2-40B4-BE49-F238E27FC236}">
                  <a16:creationId xmlns:a16="http://schemas.microsoft.com/office/drawing/2014/main" id="{2B364564-8436-438D-B74D-9DE5F13C9F22}"/>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3" name="Title 1">
            <a:extLst>
              <a:ext uri="{FF2B5EF4-FFF2-40B4-BE49-F238E27FC236}">
                <a16:creationId xmlns:a16="http://schemas.microsoft.com/office/drawing/2014/main" id="{08D07926-1E72-40E5-9AEB-BB72978E9954}"/>
              </a:ext>
            </a:extLst>
          </p:cNvPr>
          <p:cNvSpPr>
            <a:spLocks noGrp="1"/>
          </p:cNvSpPr>
          <p:nvPr>
            <p:ph type="title" hasCustomPrompt="1"/>
          </p:nvPr>
        </p:nvSpPr>
        <p:spPr>
          <a:xfrm>
            <a:off x="428036" y="167683"/>
            <a:ext cx="11154364" cy="777240"/>
          </a:xfrm>
          <a:prstGeom prst="rect">
            <a:avLst/>
          </a:prstGeom>
        </p:spPr>
        <p:txBody>
          <a:bodyPr lIns="0" rIns="0" anchor="b">
            <a:noAutofit/>
          </a:bodyPr>
          <a:lstStyle>
            <a:lvl1pPr>
              <a:lnSpc>
                <a:spcPct val="80000"/>
              </a:lnSpc>
              <a:defRPr sz="3000" cap="all" baseline="0">
                <a:solidFill>
                  <a:schemeClr val="tx1"/>
                </a:solidFill>
                <a:latin typeface="Franklin Gothic Heavy" panose="020B0903020102020204" pitchFamily="34" charset="0"/>
              </a:defRPr>
            </a:lvl1pPr>
          </a:lstStyle>
          <a:p>
            <a:r>
              <a:rPr lang="en-US" dirty="0"/>
              <a:t>CLICK TO EDIT MASTER TITLE STYLE</a:t>
            </a:r>
          </a:p>
        </p:txBody>
      </p:sp>
      <p:sp>
        <p:nvSpPr>
          <p:cNvPr id="64" name="Subtitle 2">
            <a:extLst>
              <a:ext uri="{FF2B5EF4-FFF2-40B4-BE49-F238E27FC236}">
                <a16:creationId xmlns:a16="http://schemas.microsoft.com/office/drawing/2014/main" id="{87D6CBFA-A84D-4835-A657-8D18BFBAED74}"/>
              </a:ext>
            </a:extLst>
          </p:cNvPr>
          <p:cNvSpPr>
            <a:spLocks noGrp="1"/>
          </p:cNvSpPr>
          <p:nvPr>
            <p:ph type="subTitle" idx="13" hasCustomPrompt="1"/>
          </p:nvPr>
        </p:nvSpPr>
        <p:spPr>
          <a:xfrm>
            <a:off x="428035" y="925173"/>
            <a:ext cx="11168220" cy="287729"/>
          </a:xfrm>
        </p:spPr>
        <p:txBody>
          <a:bodyPr lIns="0" tIns="45720" rIns="0" bIns="45720">
            <a:noAutofit/>
          </a:bodyPr>
          <a:lstStyle>
            <a:lvl1pPr marL="0" indent="0" algn="l">
              <a:lnSpc>
                <a:spcPct val="80000"/>
              </a:lnSpc>
              <a:spcBef>
                <a:spcPts val="0"/>
              </a:spcBef>
              <a:buNone/>
              <a:defRPr sz="1600" b="0" cap="all" baseline="0">
                <a:solidFill>
                  <a:schemeClr val="bg1">
                    <a:lumMod val="65000"/>
                  </a:schemeClr>
                </a:solidFill>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03314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Graphic 4">
            <a:extLst>
              <a:ext uri="{FF2B5EF4-FFF2-40B4-BE49-F238E27FC236}">
                <a16:creationId xmlns:a16="http://schemas.microsoft.com/office/drawing/2014/main" id="{D5180A7E-72F3-4A12-A0E9-57EEDB0F1ABA}"/>
              </a:ext>
            </a:extLst>
          </p:cNvPr>
          <p:cNvSpPr/>
          <p:nvPr userDrawn="1"/>
        </p:nvSpPr>
        <p:spPr>
          <a:xfrm>
            <a:off x="3021941" y="0"/>
            <a:ext cx="2156261" cy="6858000"/>
          </a:xfrm>
          <a:custGeom>
            <a:avLst/>
            <a:gdLst>
              <a:gd name="connsiteX0" fmla="*/ 2157429 w 2156261"/>
              <a:gd name="connsiteY0" fmla="*/ 3429389 h 6858000"/>
              <a:gd name="connsiteX1" fmla="*/ 1036874 w 2156261"/>
              <a:gd name="connsiteY1" fmla="*/ 724333 h 6858000"/>
              <a:gd name="connsiteX2" fmla="*/ 31527 w 2156261"/>
              <a:gd name="connsiteY2" fmla="*/ 0 h 6858000"/>
              <a:gd name="connsiteX3" fmla="*/ 0 w 2156261"/>
              <a:gd name="connsiteY3" fmla="*/ 0 h 6858000"/>
              <a:gd name="connsiteX4" fmla="*/ 2145752 w 2156261"/>
              <a:gd name="connsiteY4" fmla="*/ 3429389 h 6858000"/>
              <a:gd name="connsiteX5" fmla="*/ 0 w 2156261"/>
              <a:gd name="connsiteY5" fmla="*/ 6858778 h 6858000"/>
              <a:gd name="connsiteX6" fmla="*/ 31527 w 2156261"/>
              <a:gd name="connsiteY6" fmla="*/ 6858778 h 6858000"/>
              <a:gd name="connsiteX7" fmla="*/ 1036874 w 2156261"/>
              <a:gd name="connsiteY7" fmla="*/ 6134446 h 6858000"/>
              <a:gd name="connsiteX8" fmla="*/ 2157429 w 2156261"/>
              <a:gd name="connsiteY8" fmla="*/ 34293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6261" h="6858000">
                <a:moveTo>
                  <a:pt x="2157429" y="3429389"/>
                </a:moveTo>
                <a:cubicBezTo>
                  <a:pt x="2157429" y="2407306"/>
                  <a:pt x="1759649" y="1446719"/>
                  <a:pt x="1036874" y="724333"/>
                </a:cubicBezTo>
                <a:cubicBezTo>
                  <a:pt x="738344" y="425803"/>
                  <a:pt x="398947" y="182543"/>
                  <a:pt x="31527" y="0"/>
                </a:cubicBezTo>
                <a:lnTo>
                  <a:pt x="0" y="0"/>
                </a:lnTo>
                <a:cubicBezTo>
                  <a:pt x="1269236" y="620022"/>
                  <a:pt x="2145752" y="1924288"/>
                  <a:pt x="2145752" y="3429389"/>
                </a:cubicBezTo>
                <a:cubicBezTo>
                  <a:pt x="2145752" y="4934491"/>
                  <a:pt x="1269236" y="6238756"/>
                  <a:pt x="0" y="6858778"/>
                </a:cubicBezTo>
                <a:lnTo>
                  <a:pt x="31527" y="6858778"/>
                </a:lnTo>
                <a:cubicBezTo>
                  <a:pt x="398947" y="6676236"/>
                  <a:pt x="738344" y="6432976"/>
                  <a:pt x="1036874" y="6134446"/>
                </a:cubicBezTo>
                <a:cubicBezTo>
                  <a:pt x="1759649" y="5412060"/>
                  <a:pt x="2157429" y="4451473"/>
                  <a:pt x="2157429" y="3429389"/>
                </a:cubicBezTo>
                <a:close/>
              </a:path>
            </a:pathLst>
          </a:custGeom>
          <a:solidFill>
            <a:srgbClr val="42434B"/>
          </a:solidFill>
          <a:ln w="3886" cap="flat">
            <a:noFill/>
            <a:prstDash val="solid"/>
            <a:miter/>
          </a:ln>
        </p:spPr>
        <p:txBody>
          <a:bodyPr rtlCol="0" anchor="ctr"/>
          <a:lstStyle/>
          <a:p>
            <a:endParaRPr lang="en-US"/>
          </a:p>
        </p:txBody>
      </p:sp>
      <p:sp>
        <p:nvSpPr>
          <p:cNvPr id="3" name="AutoShape 3">
            <a:extLst>
              <a:ext uri="{FF2B5EF4-FFF2-40B4-BE49-F238E27FC236}">
                <a16:creationId xmlns:a16="http://schemas.microsoft.com/office/drawing/2014/main" id="{45D455E6-B32A-43DB-BE4E-E3620D6E75C9}"/>
              </a:ext>
            </a:extLst>
          </p:cNvPr>
          <p:cNvSpPr>
            <a:spLocks noChangeAspect="1" noChangeArrowheads="1" noTextEdit="1"/>
          </p:cNvSpPr>
          <p:nvPr userDrawn="1"/>
        </p:nvSpPr>
        <p:spPr bwMode="auto">
          <a:xfrm>
            <a:off x="928464" y="0"/>
            <a:ext cx="56753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Oval 6">
            <a:extLst>
              <a:ext uri="{FF2B5EF4-FFF2-40B4-BE49-F238E27FC236}">
                <a16:creationId xmlns:a16="http://schemas.microsoft.com/office/drawing/2014/main" id="{65E6A3FF-0118-436C-95FC-939E137E8CC6}"/>
              </a:ext>
            </a:extLst>
          </p:cNvPr>
          <p:cNvSpPr>
            <a:spLocks noChangeArrowheads="1"/>
          </p:cNvSpPr>
          <p:nvPr userDrawn="1"/>
        </p:nvSpPr>
        <p:spPr bwMode="auto">
          <a:xfrm>
            <a:off x="5619527" y="5413375"/>
            <a:ext cx="247650" cy="247650"/>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Oval 8">
            <a:extLst>
              <a:ext uri="{FF2B5EF4-FFF2-40B4-BE49-F238E27FC236}">
                <a16:creationId xmlns:a16="http://schemas.microsoft.com/office/drawing/2014/main" id="{86DC6DF7-A347-46FB-8F39-915F98871E77}"/>
              </a:ext>
            </a:extLst>
          </p:cNvPr>
          <p:cNvSpPr>
            <a:spLocks noChangeArrowheads="1"/>
          </p:cNvSpPr>
          <p:nvPr userDrawn="1"/>
        </p:nvSpPr>
        <p:spPr bwMode="auto">
          <a:xfrm>
            <a:off x="1191989" y="1627188"/>
            <a:ext cx="847725" cy="847725"/>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Graphic 5">
            <a:extLst>
              <a:ext uri="{FF2B5EF4-FFF2-40B4-BE49-F238E27FC236}">
                <a16:creationId xmlns:a16="http://schemas.microsoft.com/office/drawing/2014/main" id="{A2F6FADC-1956-442A-A25C-65132CB0EB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73649" y="1539240"/>
            <a:ext cx="3787140" cy="3787140"/>
          </a:xfrm>
          <a:prstGeom prst="rect">
            <a:avLst/>
          </a:prstGeom>
        </p:spPr>
      </p:pic>
    </p:spTree>
    <p:extLst>
      <p:ext uri="{BB962C8B-B14F-4D97-AF65-F5344CB8AC3E}">
        <p14:creationId xmlns:p14="http://schemas.microsoft.com/office/powerpoint/2010/main" val="525096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Main Cover">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AFA9B4FD-04DC-4005-B62C-379B7DE3BC1F}"/>
              </a:ext>
            </a:extLst>
          </p:cNvPr>
          <p:cNvSpPr>
            <a:spLocks noGrp="1"/>
          </p:cNvSpPr>
          <p:nvPr>
            <p:ph type="pic" sz="quarter" idx="10" hasCustomPrompt="1"/>
          </p:nvPr>
        </p:nvSpPr>
        <p:spPr>
          <a:xfrm>
            <a:off x="7138397" y="4323196"/>
            <a:ext cx="1700810" cy="733713"/>
          </a:xfrm>
        </p:spPr>
        <p:txBody>
          <a:bodyPr>
            <a:normAutofit/>
          </a:bodyPr>
          <a:lstStyle>
            <a:lvl1pPr marL="0" indent="0" algn="ctr" defTabSz="914400" rtl="0" eaLnBrk="1" latinLnBrk="0" hangingPunct="1">
              <a:buNone/>
              <a:defRPr lang="en-US" sz="1800" kern="1200" dirty="0">
                <a:solidFill>
                  <a:schemeClr val="bg1">
                    <a:lumMod val="75000"/>
                  </a:schemeClr>
                </a:solidFill>
                <a:latin typeface="+mn-lt"/>
                <a:ea typeface="+mn-ea"/>
                <a:cs typeface="+mn-cs"/>
              </a:defRPr>
            </a:lvl1pPr>
          </a:lstStyle>
          <a:p>
            <a:pPr algn="ctr"/>
            <a:r>
              <a:rPr lang="en-US">
                <a:solidFill>
                  <a:schemeClr val="bg1">
                    <a:lumMod val="75000"/>
                  </a:schemeClr>
                </a:solidFill>
              </a:rPr>
              <a:t>Client Logo Placeholder</a:t>
            </a:r>
          </a:p>
        </p:txBody>
      </p:sp>
      <p:grpSp>
        <p:nvGrpSpPr>
          <p:cNvPr id="11" name="Group 4">
            <a:extLst>
              <a:ext uri="{FF2B5EF4-FFF2-40B4-BE49-F238E27FC236}">
                <a16:creationId xmlns:a16="http://schemas.microsoft.com/office/drawing/2014/main" id="{578A4B1C-2703-4DA9-BD1A-2EF159706DA3}"/>
              </a:ext>
            </a:extLst>
          </p:cNvPr>
          <p:cNvGrpSpPr>
            <a:grpSpLocks/>
          </p:cNvGrpSpPr>
          <p:nvPr userDrawn="1"/>
        </p:nvGrpSpPr>
        <p:grpSpPr bwMode="auto">
          <a:xfrm>
            <a:off x="7144100" y="3393414"/>
            <a:ext cx="4480560" cy="54864"/>
            <a:chOff x="4427" y="3199"/>
            <a:chExt cx="1196" cy="66"/>
          </a:xfrm>
        </p:grpSpPr>
        <p:sp>
          <p:nvSpPr>
            <p:cNvPr id="12" name="AutoShape 3">
              <a:extLst>
                <a:ext uri="{FF2B5EF4-FFF2-40B4-BE49-F238E27FC236}">
                  <a16:creationId xmlns:a16="http://schemas.microsoft.com/office/drawing/2014/main" id="{C54E30E5-1617-454E-AB36-612A3F69AAB5}"/>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6E6F5C7B-0A9A-49CC-9EF1-B660DE36BDF9}"/>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BF617C71-3885-4AD7-BE2C-8A1CFE98E557}"/>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58E8E137-C44F-4888-B98E-F8FED640E3E0}"/>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35482F65-3DE7-49CD-B237-7A9949DBE505}"/>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15C06E35-1F75-4BF4-8B5C-C98D67F84E68}"/>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DC005E33-24AD-4ED0-BA1F-DB7117A00ECF}"/>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Title 1">
            <a:extLst>
              <a:ext uri="{FF2B5EF4-FFF2-40B4-BE49-F238E27FC236}">
                <a16:creationId xmlns:a16="http://schemas.microsoft.com/office/drawing/2014/main" id="{5CCBA3D0-4C63-4885-A7B3-B1A35198D95F}"/>
              </a:ext>
            </a:extLst>
          </p:cNvPr>
          <p:cNvSpPr>
            <a:spLocks noGrp="1"/>
          </p:cNvSpPr>
          <p:nvPr>
            <p:ph type="title" hasCustomPrompt="1"/>
          </p:nvPr>
        </p:nvSpPr>
        <p:spPr>
          <a:xfrm>
            <a:off x="7063229" y="1676400"/>
            <a:ext cx="4660321" cy="1712335"/>
          </a:xfrm>
        </p:spPr>
        <p:txBody>
          <a:bodyPr anchor="b">
            <a:normAutofit/>
          </a:bodyPr>
          <a:lstStyle>
            <a:lvl1pPr marL="0" algn="l" defTabSz="914400" rtl="0" eaLnBrk="1" latinLnBrk="0" hangingPunct="1">
              <a:lnSpc>
                <a:spcPct val="100000"/>
              </a:lnSpc>
              <a:defRPr lang="en-US" sz="4400" kern="1200" cap="all" dirty="0">
                <a:solidFill>
                  <a:schemeClr val="tx1"/>
                </a:solidFill>
                <a:latin typeface="Calibri" panose="020F0502020204030204" pitchFamily="34" charset="0"/>
                <a:ea typeface="+mn-ea"/>
                <a:cs typeface="+mn-cs"/>
              </a:defRPr>
            </a:lvl1pPr>
          </a:lstStyle>
          <a:p>
            <a:pPr>
              <a:lnSpc>
                <a:spcPts val="5000"/>
              </a:lnSpc>
            </a:pPr>
            <a:r>
              <a:rPr lang="en-US" sz="4400" cap="all">
                <a:latin typeface="Franklin Gothic Book" panose="020B0503020102020204" pitchFamily="34" charset="0"/>
              </a:rPr>
              <a:t>Title goes here</a:t>
            </a:r>
          </a:p>
        </p:txBody>
      </p:sp>
      <p:grpSp>
        <p:nvGrpSpPr>
          <p:cNvPr id="2" name="Group 1">
            <a:extLst>
              <a:ext uri="{FF2B5EF4-FFF2-40B4-BE49-F238E27FC236}">
                <a16:creationId xmlns:a16="http://schemas.microsoft.com/office/drawing/2014/main" id="{F2CE2269-0470-43CE-A569-EA71B1DEE3C9}"/>
              </a:ext>
            </a:extLst>
          </p:cNvPr>
          <p:cNvGrpSpPr/>
          <p:nvPr userDrawn="1"/>
        </p:nvGrpSpPr>
        <p:grpSpPr>
          <a:xfrm>
            <a:off x="435666" y="352040"/>
            <a:ext cx="6101223" cy="5982466"/>
            <a:chOff x="435666" y="352040"/>
            <a:chExt cx="6101223" cy="5982466"/>
          </a:xfrm>
        </p:grpSpPr>
        <p:grpSp>
          <p:nvGrpSpPr>
            <p:cNvPr id="49" name="Group 48">
              <a:extLst>
                <a:ext uri="{FF2B5EF4-FFF2-40B4-BE49-F238E27FC236}">
                  <a16:creationId xmlns:a16="http://schemas.microsoft.com/office/drawing/2014/main" id="{7C06EB89-F05D-4D6E-947F-3172F97021BD}"/>
                </a:ext>
              </a:extLst>
            </p:cNvPr>
            <p:cNvGrpSpPr>
              <a:grpSpLocks noChangeAspect="1"/>
            </p:cNvGrpSpPr>
            <p:nvPr/>
          </p:nvGrpSpPr>
          <p:grpSpPr>
            <a:xfrm>
              <a:off x="582459" y="2347415"/>
              <a:ext cx="551462" cy="368710"/>
              <a:chOff x="1619250" y="2228850"/>
              <a:chExt cx="819150" cy="547688"/>
            </a:xfrm>
            <a:noFill/>
          </p:grpSpPr>
          <p:sp>
            <p:nvSpPr>
              <p:cNvPr id="552" name="Freeform 27">
                <a:extLst>
                  <a:ext uri="{FF2B5EF4-FFF2-40B4-BE49-F238E27FC236}">
                    <a16:creationId xmlns:a16="http://schemas.microsoft.com/office/drawing/2014/main" id="{6C41FBD0-C27F-4623-8304-5EF9472A8CA1}"/>
                  </a:ext>
                </a:extLst>
              </p:cNvPr>
              <p:cNvSpPr>
                <a:spLocks noEditPoints="1"/>
              </p:cNvSpPr>
              <p:nvPr/>
            </p:nvSpPr>
            <p:spPr bwMode="auto">
              <a:xfrm>
                <a:off x="1619250" y="2616200"/>
                <a:ext cx="819150" cy="160338"/>
              </a:xfrm>
              <a:custGeom>
                <a:avLst/>
                <a:gdLst/>
                <a:ahLst/>
                <a:cxnLst>
                  <a:cxn ang="0">
                    <a:pos x="280" y="0"/>
                  </a:cxn>
                  <a:cxn ang="0">
                    <a:pos x="3" y="0"/>
                  </a:cxn>
                  <a:cxn ang="0">
                    <a:pos x="0" y="3"/>
                  </a:cxn>
                  <a:cxn ang="0">
                    <a:pos x="0" y="18"/>
                  </a:cxn>
                  <a:cxn ang="0">
                    <a:pos x="3" y="21"/>
                  </a:cxn>
                  <a:cxn ang="0">
                    <a:pos x="114" y="21"/>
                  </a:cxn>
                  <a:cxn ang="0">
                    <a:pos x="114" y="27"/>
                  </a:cxn>
                  <a:cxn ang="0">
                    <a:pos x="37" y="27"/>
                  </a:cxn>
                  <a:cxn ang="0">
                    <a:pos x="34" y="31"/>
                  </a:cxn>
                  <a:cxn ang="0">
                    <a:pos x="34" y="52"/>
                  </a:cxn>
                  <a:cxn ang="0">
                    <a:pos x="37" y="55"/>
                  </a:cxn>
                  <a:cxn ang="0">
                    <a:pos x="246" y="55"/>
                  </a:cxn>
                  <a:cxn ang="0">
                    <a:pos x="250" y="52"/>
                  </a:cxn>
                  <a:cxn ang="0">
                    <a:pos x="250" y="31"/>
                  </a:cxn>
                  <a:cxn ang="0">
                    <a:pos x="246" y="27"/>
                  </a:cxn>
                  <a:cxn ang="0">
                    <a:pos x="169" y="27"/>
                  </a:cxn>
                  <a:cxn ang="0">
                    <a:pos x="169" y="21"/>
                  </a:cxn>
                  <a:cxn ang="0">
                    <a:pos x="280" y="21"/>
                  </a:cxn>
                  <a:cxn ang="0">
                    <a:pos x="283" y="18"/>
                  </a:cxn>
                  <a:cxn ang="0">
                    <a:pos x="283" y="3"/>
                  </a:cxn>
                  <a:cxn ang="0">
                    <a:pos x="280" y="0"/>
                  </a:cxn>
                  <a:cxn ang="0">
                    <a:pos x="280" y="0"/>
                  </a:cxn>
                  <a:cxn ang="0">
                    <a:pos x="280" y="0"/>
                  </a:cxn>
                </a:cxnLst>
                <a:rect l="0" t="0" r="r" b="b"/>
                <a:pathLst>
                  <a:path w="283" h="55">
                    <a:moveTo>
                      <a:pt x="280" y="0"/>
                    </a:moveTo>
                    <a:cubicBezTo>
                      <a:pt x="3" y="0"/>
                      <a:pt x="3" y="0"/>
                      <a:pt x="3" y="0"/>
                    </a:cubicBezTo>
                    <a:cubicBezTo>
                      <a:pt x="2" y="0"/>
                      <a:pt x="0" y="1"/>
                      <a:pt x="0" y="3"/>
                    </a:cubicBezTo>
                    <a:cubicBezTo>
                      <a:pt x="0" y="18"/>
                      <a:pt x="0" y="18"/>
                      <a:pt x="0" y="18"/>
                    </a:cubicBezTo>
                    <a:cubicBezTo>
                      <a:pt x="0" y="20"/>
                      <a:pt x="2" y="21"/>
                      <a:pt x="3" y="21"/>
                    </a:cubicBezTo>
                    <a:cubicBezTo>
                      <a:pt x="114" y="21"/>
                      <a:pt x="114" y="21"/>
                      <a:pt x="114" y="21"/>
                    </a:cubicBezTo>
                    <a:cubicBezTo>
                      <a:pt x="114" y="27"/>
                      <a:pt x="114" y="27"/>
                      <a:pt x="114" y="27"/>
                    </a:cubicBezTo>
                    <a:cubicBezTo>
                      <a:pt x="37" y="27"/>
                      <a:pt x="37" y="27"/>
                      <a:pt x="37" y="27"/>
                    </a:cubicBezTo>
                    <a:cubicBezTo>
                      <a:pt x="35" y="27"/>
                      <a:pt x="34" y="29"/>
                      <a:pt x="34" y="31"/>
                    </a:cubicBezTo>
                    <a:cubicBezTo>
                      <a:pt x="34" y="52"/>
                      <a:pt x="34" y="52"/>
                      <a:pt x="34" y="52"/>
                    </a:cubicBezTo>
                    <a:cubicBezTo>
                      <a:pt x="34" y="54"/>
                      <a:pt x="35" y="55"/>
                      <a:pt x="37" y="55"/>
                    </a:cubicBezTo>
                    <a:cubicBezTo>
                      <a:pt x="246" y="55"/>
                      <a:pt x="246" y="55"/>
                      <a:pt x="246" y="55"/>
                    </a:cubicBezTo>
                    <a:cubicBezTo>
                      <a:pt x="248" y="55"/>
                      <a:pt x="250" y="54"/>
                      <a:pt x="250" y="52"/>
                    </a:cubicBezTo>
                    <a:cubicBezTo>
                      <a:pt x="250" y="31"/>
                      <a:pt x="250" y="31"/>
                      <a:pt x="250" y="31"/>
                    </a:cubicBezTo>
                    <a:cubicBezTo>
                      <a:pt x="250" y="29"/>
                      <a:pt x="248" y="27"/>
                      <a:pt x="246" y="27"/>
                    </a:cubicBezTo>
                    <a:cubicBezTo>
                      <a:pt x="169" y="27"/>
                      <a:pt x="169" y="27"/>
                      <a:pt x="169" y="27"/>
                    </a:cubicBezTo>
                    <a:cubicBezTo>
                      <a:pt x="169" y="21"/>
                      <a:pt x="169" y="21"/>
                      <a:pt x="169" y="21"/>
                    </a:cubicBezTo>
                    <a:cubicBezTo>
                      <a:pt x="280" y="21"/>
                      <a:pt x="280" y="21"/>
                      <a:pt x="280" y="21"/>
                    </a:cubicBezTo>
                    <a:cubicBezTo>
                      <a:pt x="282" y="21"/>
                      <a:pt x="283" y="20"/>
                      <a:pt x="283" y="18"/>
                    </a:cubicBezTo>
                    <a:cubicBezTo>
                      <a:pt x="283" y="3"/>
                      <a:pt x="283" y="3"/>
                      <a:pt x="283" y="3"/>
                    </a:cubicBezTo>
                    <a:cubicBezTo>
                      <a:pt x="283" y="1"/>
                      <a:pt x="282" y="0"/>
                      <a:pt x="280" y="0"/>
                    </a:cubicBezTo>
                    <a:close/>
                    <a:moveTo>
                      <a:pt x="280" y="0"/>
                    </a:moveTo>
                    <a:cubicBezTo>
                      <a:pt x="280" y="0"/>
                      <a:pt x="280" y="0"/>
                      <a:pt x="280" y="0"/>
                    </a:cubicBezTo>
                  </a:path>
                </a:pathLst>
              </a:custGeom>
              <a:grpFill/>
              <a:ln w="1524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53" name="Freeform 28">
                <a:extLst>
                  <a:ext uri="{FF2B5EF4-FFF2-40B4-BE49-F238E27FC236}">
                    <a16:creationId xmlns:a16="http://schemas.microsoft.com/office/drawing/2014/main" id="{E905DCCC-EF77-40E3-B1B2-F1BBD24F9C82}"/>
                  </a:ext>
                </a:extLst>
              </p:cNvPr>
              <p:cNvSpPr>
                <a:spLocks noEditPoints="1"/>
              </p:cNvSpPr>
              <p:nvPr/>
            </p:nvSpPr>
            <p:spPr bwMode="auto">
              <a:xfrm>
                <a:off x="2206625" y="2228850"/>
                <a:ext cx="133350" cy="133350"/>
              </a:xfrm>
              <a:custGeom>
                <a:avLst/>
                <a:gdLst/>
                <a:ahLst/>
                <a:cxnLst>
                  <a:cxn ang="0">
                    <a:pos x="46" y="23"/>
                  </a:cxn>
                  <a:cxn ang="0">
                    <a:pos x="23" y="46"/>
                  </a:cxn>
                  <a:cxn ang="0">
                    <a:pos x="0" y="23"/>
                  </a:cxn>
                  <a:cxn ang="0">
                    <a:pos x="23" y="0"/>
                  </a:cxn>
                  <a:cxn ang="0">
                    <a:pos x="46" y="23"/>
                  </a:cxn>
                  <a:cxn ang="0">
                    <a:pos x="46" y="23"/>
                  </a:cxn>
                  <a:cxn ang="0">
                    <a:pos x="46" y="23"/>
                  </a:cxn>
                </a:cxnLst>
                <a:rect l="0" t="0" r="r" b="b"/>
                <a:pathLst>
                  <a:path w="46" h="46">
                    <a:moveTo>
                      <a:pt x="46" y="23"/>
                    </a:moveTo>
                    <a:cubicBezTo>
                      <a:pt x="46" y="36"/>
                      <a:pt x="36" y="46"/>
                      <a:pt x="23" y="46"/>
                    </a:cubicBezTo>
                    <a:cubicBezTo>
                      <a:pt x="10" y="46"/>
                      <a:pt x="0" y="36"/>
                      <a:pt x="0" y="23"/>
                    </a:cubicBezTo>
                    <a:cubicBezTo>
                      <a:pt x="0" y="10"/>
                      <a:pt x="10" y="0"/>
                      <a:pt x="23" y="0"/>
                    </a:cubicBezTo>
                    <a:cubicBezTo>
                      <a:pt x="36" y="0"/>
                      <a:pt x="46" y="10"/>
                      <a:pt x="46" y="23"/>
                    </a:cubicBezTo>
                    <a:close/>
                    <a:moveTo>
                      <a:pt x="46" y="23"/>
                    </a:moveTo>
                    <a:cubicBezTo>
                      <a:pt x="46" y="23"/>
                      <a:pt x="46" y="23"/>
                      <a:pt x="46" y="23"/>
                    </a:cubicBezTo>
                  </a:path>
                </a:pathLst>
              </a:custGeom>
              <a:grpFill/>
              <a:ln w="1524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54" name="Freeform 29">
                <a:extLst>
                  <a:ext uri="{FF2B5EF4-FFF2-40B4-BE49-F238E27FC236}">
                    <a16:creationId xmlns:a16="http://schemas.microsoft.com/office/drawing/2014/main" id="{C18C3157-20A6-49B3-9111-F69B2FFF4E7B}"/>
                  </a:ext>
                </a:extLst>
              </p:cNvPr>
              <p:cNvSpPr>
                <a:spLocks noEditPoints="1"/>
              </p:cNvSpPr>
              <p:nvPr/>
            </p:nvSpPr>
            <p:spPr bwMode="auto">
              <a:xfrm>
                <a:off x="1628775" y="2327275"/>
                <a:ext cx="788988" cy="271463"/>
              </a:xfrm>
              <a:custGeom>
                <a:avLst/>
                <a:gdLst/>
                <a:ahLst/>
                <a:cxnLst>
                  <a:cxn ang="0">
                    <a:pos x="4" y="94"/>
                  </a:cxn>
                  <a:cxn ang="0">
                    <a:pos x="188" y="94"/>
                  </a:cxn>
                  <a:cxn ang="0">
                    <a:pos x="271" y="14"/>
                  </a:cxn>
                  <a:cxn ang="0">
                    <a:pos x="271" y="9"/>
                  </a:cxn>
                  <a:cxn ang="0">
                    <a:pos x="264" y="1"/>
                  </a:cxn>
                  <a:cxn ang="0">
                    <a:pos x="259" y="1"/>
                  </a:cxn>
                  <a:cxn ang="0">
                    <a:pos x="188" y="70"/>
                  </a:cxn>
                  <a:cxn ang="0">
                    <a:pos x="188" y="65"/>
                  </a:cxn>
                  <a:cxn ang="0">
                    <a:pos x="186" y="64"/>
                  </a:cxn>
                  <a:cxn ang="0">
                    <a:pos x="177" y="72"/>
                  </a:cxn>
                  <a:cxn ang="0">
                    <a:pos x="171" y="74"/>
                  </a:cxn>
                  <a:cxn ang="0">
                    <a:pos x="165" y="71"/>
                  </a:cxn>
                  <a:cxn ang="0">
                    <a:pos x="143" y="45"/>
                  </a:cxn>
                  <a:cxn ang="0">
                    <a:pos x="144" y="32"/>
                  </a:cxn>
                  <a:cxn ang="0">
                    <a:pos x="149" y="30"/>
                  </a:cxn>
                  <a:cxn ang="0">
                    <a:pos x="156" y="33"/>
                  </a:cxn>
                  <a:cxn ang="0">
                    <a:pos x="171" y="51"/>
                  </a:cxn>
                  <a:cxn ang="0">
                    <a:pos x="174" y="51"/>
                  </a:cxn>
                  <a:cxn ang="0">
                    <a:pos x="186" y="41"/>
                  </a:cxn>
                  <a:cxn ang="0">
                    <a:pos x="188" y="37"/>
                  </a:cxn>
                  <a:cxn ang="0">
                    <a:pos x="188" y="17"/>
                  </a:cxn>
                  <a:cxn ang="0">
                    <a:pos x="186" y="15"/>
                  </a:cxn>
                  <a:cxn ang="0">
                    <a:pos x="42" y="62"/>
                  </a:cxn>
                  <a:cxn ang="0">
                    <a:pos x="39" y="66"/>
                  </a:cxn>
                  <a:cxn ang="0">
                    <a:pos x="39" y="76"/>
                  </a:cxn>
                  <a:cxn ang="0">
                    <a:pos x="4" y="76"/>
                  </a:cxn>
                  <a:cxn ang="0">
                    <a:pos x="0" y="80"/>
                  </a:cxn>
                  <a:cxn ang="0">
                    <a:pos x="0" y="90"/>
                  </a:cxn>
                  <a:cxn ang="0">
                    <a:pos x="4" y="94"/>
                  </a:cxn>
                  <a:cxn ang="0">
                    <a:pos x="4" y="94"/>
                  </a:cxn>
                  <a:cxn ang="0">
                    <a:pos x="4" y="94"/>
                  </a:cxn>
                </a:cxnLst>
                <a:rect l="0" t="0" r="r" b="b"/>
                <a:pathLst>
                  <a:path w="273" h="94">
                    <a:moveTo>
                      <a:pt x="4" y="94"/>
                    </a:moveTo>
                    <a:cubicBezTo>
                      <a:pt x="188" y="94"/>
                      <a:pt x="188" y="94"/>
                      <a:pt x="188" y="94"/>
                    </a:cubicBezTo>
                    <a:cubicBezTo>
                      <a:pt x="188" y="94"/>
                      <a:pt x="257" y="27"/>
                      <a:pt x="271" y="14"/>
                    </a:cubicBezTo>
                    <a:cubicBezTo>
                      <a:pt x="273" y="12"/>
                      <a:pt x="273" y="10"/>
                      <a:pt x="271" y="9"/>
                    </a:cubicBezTo>
                    <a:cubicBezTo>
                      <a:pt x="264" y="1"/>
                      <a:pt x="264" y="1"/>
                      <a:pt x="264" y="1"/>
                    </a:cubicBezTo>
                    <a:cubicBezTo>
                      <a:pt x="263" y="0"/>
                      <a:pt x="261" y="0"/>
                      <a:pt x="259" y="1"/>
                    </a:cubicBezTo>
                    <a:cubicBezTo>
                      <a:pt x="188" y="70"/>
                      <a:pt x="188" y="70"/>
                      <a:pt x="188" y="70"/>
                    </a:cubicBezTo>
                    <a:cubicBezTo>
                      <a:pt x="188" y="65"/>
                      <a:pt x="188" y="65"/>
                      <a:pt x="188" y="65"/>
                    </a:cubicBezTo>
                    <a:cubicBezTo>
                      <a:pt x="188" y="63"/>
                      <a:pt x="187" y="63"/>
                      <a:pt x="186" y="64"/>
                    </a:cubicBezTo>
                    <a:cubicBezTo>
                      <a:pt x="177" y="72"/>
                      <a:pt x="177" y="72"/>
                      <a:pt x="177" y="72"/>
                    </a:cubicBezTo>
                    <a:cubicBezTo>
                      <a:pt x="176" y="73"/>
                      <a:pt x="174" y="74"/>
                      <a:pt x="171" y="74"/>
                    </a:cubicBezTo>
                    <a:cubicBezTo>
                      <a:pt x="169" y="74"/>
                      <a:pt x="166" y="73"/>
                      <a:pt x="165" y="71"/>
                    </a:cubicBezTo>
                    <a:cubicBezTo>
                      <a:pt x="143" y="45"/>
                      <a:pt x="143" y="45"/>
                      <a:pt x="143" y="45"/>
                    </a:cubicBezTo>
                    <a:cubicBezTo>
                      <a:pt x="140" y="41"/>
                      <a:pt x="140" y="35"/>
                      <a:pt x="144" y="32"/>
                    </a:cubicBezTo>
                    <a:cubicBezTo>
                      <a:pt x="145" y="31"/>
                      <a:pt x="147" y="30"/>
                      <a:pt x="149" y="30"/>
                    </a:cubicBezTo>
                    <a:cubicBezTo>
                      <a:pt x="152" y="30"/>
                      <a:pt x="154" y="31"/>
                      <a:pt x="156" y="33"/>
                    </a:cubicBezTo>
                    <a:cubicBezTo>
                      <a:pt x="171" y="51"/>
                      <a:pt x="171" y="51"/>
                      <a:pt x="171" y="51"/>
                    </a:cubicBezTo>
                    <a:cubicBezTo>
                      <a:pt x="172" y="52"/>
                      <a:pt x="173" y="52"/>
                      <a:pt x="174" y="51"/>
                    </a:cubicBezTo>
                    <a:cubicBezTo>
                      <a:pt x="186" y="41"/>
                      <a:pt x="186" y="41"/>
                      <a:pt x="186" y="41"/>
                    </a:cubicBezTo>
                    <a:cubicBezTo>
                      <a:pt x="187" y="40"/>
                      <a:pt x="188" y="38"/>
                      <a:pt x="188" y="37"/>
                    </a:cubicBezTo>
                    <a:cubicBezTo>
                      <a:pt x="188" y="17"/>
                      <a:pt x="188" y="17"/>
                      <a:pt x="188" y="17"/>
                    </a:cubicBezTo>
                    <a:cubicBezTo>
                      <a:pt x="188" y="16"/>
                      <a:pt x="187" y="15"/>
                      <a:pt x="186" y="15"/>
                    </a:cubicBezTo>
                    <a:cubicBezTo>
                      <a:pt x="42" y="62"/>
                      <a:pt x="42" y="62"/>
                      <a:pt x="42" y="62"/>
                    </a:cubicBezTo>
                    <a:cubicBezTo>
                      <a:pt x="40" y="63"/>
                      <a:pt x="39" y="64"/>
                      <a:pt x="39" y="66"/>
                    </a:cubicBezTo>
                    <a:cubicBezTo>
                      <a:pt x="39" y="76"/>
                      <a:pt x="39" y="76"/>
                      <a:pt x="39" y="76"/>
                    </a:cubicBezTo>
                    <a:cubicBezTo>
                      <a:pt x="4" y="76"/>
                      <a:pt x="4" y="76"/>
                      <a:pt x="4" y="76"/>
                    </a:cubicBezTo>
                    <a:cubicBezTo>
                      <a:pt x="2" y="76"/>
                      <a:pt x="0" y="78"/>
                      <a:pt x="0" y="80"/>
                    </a:cubicBezTo>
                    <a:cubicBezTo>
                      <a:pt x="0" y="90"/>
                      <a:pt x="0" y="90"/>
                      <a:pt x="0" y="90"/>
                    </a:cubicBezTo>
                    <a:cubicBezTo>
                      <a:pt x="0" y="92"/>
                      <a:pt x="2" y="94"/>
                      <a:pt x="4" y="94"/>
                    </a:cubicBezTo>
                    <a:close/>
                    <a:moveTo>
                      <a:pt x="4" y="94"/>
                    </a:moveTo>
                    <a:cubicBezTo>
                      <a:pt x="4" y="94"/>
                      <a:pt x="4" y="94"/>
                      <a:pt x="4" y="94"/>
                    </a:cubicBezTo>
                  </a:path>
                </a:pathLst>
              </a:custGeom>
              <a:grpFill/>
              <a:ln w="1524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55" name="Freeform 30">
                <a:extLst>
                  <a:ext uri="{FF2B5EF4-FFF2-40B4-BE49-F238E27FC236}">
                    <a16:creationId xmlns:a16="http://schemas.microsoft.com/office/drawing/2014/main" id="{C3C59EF8-60DF-4925-9BDC-11BD95BD2E03}"/>
                  </a:ext>
                </a:extLst>
              </p:cNvPr>
              <p:cNvSpPr>
                <a:spLocks noEditPoints="1"/>
              </p:cNvSpPr>
              <p:nvPr/>
            </p:nvSpPr>
            <p:spPr bwMode="auto">
              <a:xfrm>
                <a:off x="2041525" y="2355850"/>
                <a:ext cx="266700" cy="176213"/>
              </a:xfrm>
              <a:custGeom>
                <a:avLst/>
                <a:gdLst/>
                <a:ahLst/>
                <a:cxnLst>
                  <a:cxn ang="0">
                    <a:pos x="28" y="46"/>
                  </a:cxn>
                  <a:cxn ang="0">
                    <a:pos x="11" y="25"/>
                  </a:cxn>
                  <a:cxn ang="0">
                    <a:pos x="3" y="25"/>
                  </a:cxn>
                  <a:cxn ang="0">
                    <a:pos x="2" y="33"/>
                  </a:cxn>
                  <a:cxn ang="0">
                    <a:pos x="24" y="59"/>
                  </a:cxn>
                  <a:cxn ang="0">
                    <a:pos x="32" y="59"/>
                  </a:cxn>
                  <a:cxn ang="0">
                    <a:pos x="49" y="45"/>
                  </a:cxn>
                  <a:cxn ang="0">
                    <a:pos x="49" y="49"/>
                  </a:cxn>
                  <a:cxn ang="0">
                    <a:pos x="51" y="50"/>
                  </a:cxn>
                  <a:cxn ang="0">
                    <a:pos x="91" y="10"/>
                  </a:cxn>
                  <a:cxn ang="0">
                    <a:pos x="90" y="7"/>
                  </a:cxn>
                  <a:cxn ang="0">
                    <a:pos x="78" y="7"/>
                  </a:cxn>
                  <a:cxn ang="0">
                    <a:pos x="61" y="1"/>
                  </a:cxn>
                  <a:cxn ang="0">
                    <a:pos x="57" y="1"/>
                  </a:cxn>
                  <a:cxn ang="0">
                    <a:pos x="51" y="6"/>
                  </a:cxn>
                  <a:cxn ang="0">
                    <a:pos x="49" y="10"/>
                  </a:cxn>
                  <a:cxn ang="0">
                    <a:pos x="49" y="30"/>
                  </a:cxn>
                  <a:cxn ang="0">
                    <a:pos x="31" y="46"/>
                  </a:cxn>
                  <a:cxn ang="0">
                    <a:pos x="28" y="46"/>
                  </a:cxn>
                  <a:cxn ang="0">
                    <a:pos x="28" y="46"/>
                  </a:cxn>
                  <a:cxn ang="0">
                    <a:pos x="28" y="46"/>
                  </a:cxn>
                </a:cxnLst>
                <a:rect l="0" t="0" r="r" b="b"/>
                <a:pathLst>
                  <a:path w="92" h="61">
                    <a:moveTo>
                      <a:pt x="28" y="46"/>
                    </a:moveTo>
                    <a:cubicBezTo>
                      <a:pt x="11" y="25"/>
                      <a:pt x="11" y="25"/>
                      <a:pt x="11" y="25"/>
                    </a:cubicBezTo>
                    <a:cubicBezTo>
                      <a:pt x="9" y="23"/>
                      <a:pt x="5" y="23"/>
                      <a:pt x="3" y="25"/>
                    </a:cubicBezTo>
                    <a:cubicBezTo>
                      <a:pt x="0" y="27"/>
                      <a:pt x="0" y="30"/>
                      <a:pt x="2" y="33"/>
                    </a:cubicBezTo>
                    <a:cubicBezTo>
                      <a:pt x="24" y="59"/>
                      <a:pt x="24" y="59"/>
                      <a:pt x="24" y="59"/>
                    </a:cubicBezTo>
                    <a:cubicBezTo>
                      <a:pt x="26" y="61"/>
                      <a:pt x="30" y="61"/>
                      <a:pt x="32" y="59"/>
                    </a:cubicBezTo>
                    <a:cubicBezTo>
                      <a:pt x="49" y="45"/>
                      <a:pt x="49" y="45"/>
                      <a:pt x="49" y="45"/>
                    </a:cubicBezTo>
                    <a:cubicBezTo>
                      <a:pt x="49" y="49"/>
                      <a:pt x="49" y="49"/>
                      <a:pt x="49" y="49"/>
                    </a:cubicBezTo>
                    <a:cubicBezTo>
                      <a:pt x="49" y="51"/>
                      <a:pt x="50" y="51"/>
                      <a:pt x="51" y="50"/>
                    </a:cubicBezTo>
                    <a:cubicBezTo>
                      <a:pt x="91" y="10"/>
                      <a:pt x="91" y="10"/>
                      <a:pt x="91" y="10"/>
                    </a:cubicBezTo>
                    <a:cubicBezTo>
                      <a:pt x="92" y="9"/>
                      <a:pt x="91" y="7"/>
                      <a:pt x="90" y="7"/>
                    </a:cubicBezTo>
                    <a:cubicBezTo>
                      <a:pt x="88" y="7"/>
                      <a:pt x="84" y="7"/>
                      <a:pt x="78" y="7"/>
                    </a:cubicBezTo>
                    <a:cubicBezTo>
                      <a:pt x="69" y="7"/>
                      <a:pt x="63" y="4"/>
                      <a:pt x="61" y="1"/>
                    </a:cubicBezTo>
                    <a:cubicBezTo>
                      <a:pt x="60" y="0"/>
                      <a:pt x="58" y="0"/>
                      <a:pt x="57" y="1"/>
                    </a:cubicBezTo>
                    <a:cubicBezTo>
                      <a:pt x="51" y="6"/>
                      <a:pt x="51" y="6"/>
                      <a:pt x="51" y="6"/>
                    </a:cubicBezTo>
                    <a:cubicBezTo>
                      <a:pt x="50" y="7"/>
                      <a:pt x="49" y="9"/>
                      <a:pt x="49" y="10"/>
                    </a:cubicBezTo>
                    <a:cubicBezTo>
                      <a:pt x="49" y="30"/>
                      <a:pt x="49" y="30"/>
                      <a:pt x="49" y="30"/>
                    </a:cubicBezTo>
                    <a:cubicBezTo>
                      <a:pt x="31" y="46"/>
                      <a:pt x="31" y="46"/>
                      <a:pt x="31" y="46"/>
                    </a:cubicBezTo>
                    <a:cubicBezTo>
                      <a:pt x="30" y="46"/>
                      <a:pt x="29" y="46"/>
                      <a:pt x="28" y="46"/>
                    </a:cubicBezTo>
                    <a:close/>
                    <a:moveTo>
                      <a:pt x="28" y="46"/>
                    </a:moveTo>
                    <a:cubicBezTo>
                      <a:pt x="28" y="46"/>
                      <a:pt x="28" y="46"/>
                      <a:pt x="28" y="46"/>
                    </a:cubicBezTo>
                  </a:path>
                </a:pathLst>
              </a:custGeom>
              <a:grpFill/>
              <a:ln w="1524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grpSp>
        <p:grpSp>
          <p:nvGrpSpPr>
            <p:cNvPr id="50" name="Group 118">
              <a:extLst>
                <a:ext uri="{FF2B5EF4-FFF2-40B4-BE49-F238E27FC236}">
                  <a16:creationId xmlns:a16="http://schemas.microsoft.com/office/drawing/2014/main" id="{A85AE6DB-37D7-4580-AF69-B6C9FE6F6E25}"/>
                </a:ext>
              </a:extLst>
            </p:cNvPr>
            <p:cNvGrpSpPr>
              <a:grpSpLocks noChangeAspect="1"/>
            </p:cNvGrpSpPr>
            <p:nvPr/>
          </p:nvGrpSpPr>
          <p:grpSpPr>
            <a:xfrm>
              <a:off x="6145983" y="3429001"/>
              <a:ext cx="390906" cy="421204"/>
              <a:chOff x="3773488" y="2165350"/>
              <a:chExt cx="1044575" cy="1125538"/>
            </a:xfrm>
            <a:noFill/>
          </p:grpSpPr>
          <p:sp>
            <p:nvSpPr>
              <p:cNvPr id="548" name="Freeform 60">
                <a:extLst>
                  <a:ext uri="{FF2B5EF4-FFF2-40B4-BE49-F238E27FC236}">
                    <a16:creationId xmlns:a16="http://schemas.microsoft.com/office/drawing/2014/main" id="{98463E67-E1F4-46C2-B023-54B585368457}"/>
                  </a:ext>
                </a:extLst>
              </p:cNvPr>
              <p:cNvSpPr>
                <a:spLocks noEditPoints="1"/>
              </p:cNvSpPr>
              <p:nvPr/>
            </p:nvSpPr>
            <p:spPr bwMode="auto">
              <a:xfrm>
                <a:off x="3773488" y="2419350"/>
                <a:ext cx="544513" cy="871538"/>
              </a:xfrm>
              <a:custGeom>
                <a:avLst/>
                <a:gdLst/>
                <a:ahLst/>
                <a:cxnLst>
                  <a:cxn ang="0">
                    <a:pos x="168" y="29"/>
                  </a:cxn>
                  <a:cxn ang="0">
                    <a:pos x="131" y="29"/>
                  </a:cxn>
                  <a:cxn ang="0">
                    <a:pos x="131" y="0"/>
                  </a:cxn>
                  <a:cxn ang="0">
                    <a:pos x="59" y="0"/>
                  </a:cxn>
                  <a:cxn ang="0">
                    <a:pos x="59" y="29"/>
                  </a:cxn>
                  <a:cxn ang="0">
                    <a:pos x="20" y="29"/>
                  </a:cxn>
                  <a:cxn ang="0">
                    <a:pos x="0" y="49"/>
                  </a:cxn>
                  <a:cxn ang="0">
                    <a:pos x="0" y="282"/>
                  </a:cxn>
                  <a:cxn ang="0">
                    <a:pos x="20" y="301"/>
                  </a:cxn>
                  <a:cxn ang="0">
                    <a:pos x="168" y="301"/>
                  </a:cxn>
                  <a:cxn ang="0">
                    <a:pos x="188" y="282"/>
                  </a:cxn>
                  <a:cxn ang="0">
                    <a:pos x="188" y="49"/>
                  </a:cxn>
                  <a:cxn ang="0">
                    <a:pos x="168" y="29"/>
                  </a:cxn>
                  <a:cxn ang="0">
                    <a:pos x="148" y="184"/>
                  </a:cxn>
                  <a:cxn ang="0">
                    <a:pos x="112" y="184"/>
                  </a:cxn>
                  <a:cxn ang="0">
                    <a:pos x="112" y="220"/>
                  </a:cxn>
                  <a:cxn ang="0">
                    <a:pos x="76" y="220"/>
                  </a:cxn>
                  <a:cxn ang="0">
                    <a:pos x="76" y="184"/>
                  </a:cxn>
                  <a:cxn ang="0">
                    <a:pos x="39" y="184"/>
                  </a:cxn>
                  <a:cxn ang="0">
                    <a:pos x="39" y="148"/>
                  </a:cxn>
                  <a:cxn ang="0">
                    <a:pos x="76" y="148"/>
                  </a:cxn>
                  <a:cxn ang="0">
                    <a:pos x="76" y="111"/>
                  </a:cxn>
                  <a:cxn ang="0">
                    <a:pos x="112" y="111"/>
                  </a:cxn>
                  <a:cxn ang="0">
                    <a:pos x="112" y="148"/>
                  </a:cxn>
                  <a:cxn ang="0">
                    <a:pos x="148" y="148"/>
                  </a:cxn>
                  <a:cxn ang="0">
                    <a:pos x="148" y="184"/>
                  </a:cxn>
                  <a:cxn ang="0">
                    <a:pos x="148" y="184"/>
                  </a:cxn>
                  <a:cxn ang="0">
                    <a:pos x="148" y="184"/>
                  </a:cxn>
                </a:cxnLst>
                <a:rect l="0" t="0" r="r" b="b"/>
                <a:pathLst>
                  <a:path w="188" h="301">
                    <a:moveTo>
                      <a:pt x="168" y="29"/>
                    </a:moveTo>
                    <a:cubicBezTo>
                      <a:pt x="131" y="29"/>
                      <a:pt x="131" y="29"/>
                      <a:pt x="131" y="29"/>
                    </a:cubicBezTo>
                    <a:cubicBezTo>
                      <a:pt x="131" y="0"/>
                      <a:pt x="131" y="0"/>
                      <a:pt x="131" y="0"/>
                    </a:cubicBezTo>
                    <a:cubicBezTo>
                      <a:pt x="59" y="0"/>
                      <a:pt x="59" y="0"/>
                      <a:pt x="59" y="0"/>
                    </a:cubicBezTo>
                    <a:cubicBezTo>
                      <a:pt x="59" y="29"/>
                      <a:pt x="59" y="29"/>
                      <a:pt x="59" y="29"/>
                    </a:cubicBezTo>
                    <a:cubicBezTo>
                      <a:pt x="20" y="29"/>
                      <a:pt x="20" y="29"/>
                      <a:pt x="20" y="29"/>
                    </a:cubicBezTo>
                    <a:cubicBezTo>
                      <a:pt x="9" y="29"/>
                      <a:pt x="0" y="38"/>
                      <a:pt x="0" y="49"/>
                    </a:cubicBezTo>
                    <a:cubicBezTo>
                      <a:pt x="0" y="282"/>
                      <a:pt x="0" y="282"/>
                      <a:pt x="0" y="282"/>
                    </a:cubicBezTo>
                    <a:cubicBezTo>
                      <a:pt x="0" y="292"/>
                      <a:pt x="9" y="301"/>
                      <a:pt x="20" y="301"/>
                    </a:cubicBezTo>
                    <a:cubicBezTo>
                      <a:pt x="168" y="301"/>
                      <a:pt x="168" y="301"/>
                      <a:pt x="168" y="301"/>
                    </a:cubicBezTo>
                    <a:cubicBezTo>
                      <a:pt x="179" y="301"/>
                      <a:pt x="188" y="292"/>
                      <a:pt x="188" y="282"/>
                    </a:cubicBezTo>
                    <a:cubicBezTo>
                      <a:pt x="188" y="49"/>
                      <a:pt x="188" y="49"/>
                      <a:pt x="188" y="49"/>
                    </a:cubicBezTo>
                    <a:cubicBezTo>
                      <a:pt x="188" y="38"/>
                      <a:pt x="179" y="29"/>
                      <a:pt x="168" y="29"/>
                    </a:cubicBezTo>
                    <a:close/>
                    <a:moveTo>
                      <a:pt x="148" y="184"/>
                    </a:moveTo>
                    <a:cubicBezTo>
                      <a:pt x="112" y="184"/>
                      <a:pt x="112" y="184"/>
                      <a:pt x="112" y="184"/>
                    </a:cubicBezTo>
                    <a:cubicBezTo>
                      <a:pt x="112" y="220"/>
                      <a:pt x="112" y="220"/>
                      <a:pt x="112" y="220"/>
                    </a:cubicBezTo>
                    <a:cubicBezTo>
                      <a:pt x="76" y="220"/>
                      <a:pt x="76" y="220"/>
                      <a:pt x="76" y="220"/>
                    </a:cubicBezTo>
                    <a:cubicBezTo>
                      <a:pt x="76" y="184"/>
                      <a:pt x="76" y="184"/>
                      <a:pt x="76" y="184"/>
                    </a:cubicBezTo>
                    <a:cubicBezTo>
                      <a:pt x="39" y="184"/>
                      <a:pt x="39" y="184"/>
                      <a:pt x="39" y="184"/>
                    </a:cubicBezTo>
                    <a:cubicBezTo>
                      <a:pt x="39" y="148"/>
                      <a:pt x="39" y="148"/>
                      <a:pt x="39" y="148"/>
                    </a:cubicBezTo>
                    <a:cubicBezTo>
                      <a:pt x="76" y="148"/>
                      <a:pt x="76" y="148"/>
                      <a:pt x="76" y="148"/>
                    </a:cubicBezTo>
                    <a:cubicBezTo>
                      <a:pt x="76" y="111"/>
                      <a:pt x="76" y="111"/>
                      <a:pt x="76" y="111"/>
                    </a:cubicBezTo>
                    <a:cubicBezTo>
                      <a:pt x="112" y="111"/>
                      <a:pt x="112" y="111"/>
                      <a:pt x="112" y="111"/>
                    </a:cubicBezTo>
                    <a:cubicBezTo>
                      <a:pt x="112" y="148"/>
                      <a:pt x="112" y="148"/>
                      <a:pt x="112" y="148"/>
                    </a:cubicBezTo>
                    <a:cubicBezTo>
                      <a:pt x="148" y="148"/>
                      <a:pt x="148" y="148"/>
                      <a:pt x="148" y="148"/>
                    </a:cubicBezTo>
                    <a:lnTo>
                      <a:pt x="148" y="184"/>
                    </a:lnTo>
                    <a:close/>
                    <a:moveTo>
                      <a:pt x="148" y="184"/>
                    </a:moveTo>
                    <a:cubicBezTo>
                      <a:pt x="148" y="184"/>
                      <a:pt x="148" y="184"/>
                      <a:pt x="148" y="184"/>
                    </a:cubicBezTo>
                  </a:path>
                </a:pathLst>
              </a:custGeom>
              <a:grpFill/>
              <a:ln w="1524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49" name="Rectangle 61">
                <a:extLst>
                  <a:ext uri="{FF2B5EF4-FFF2-40B4-BE49-F238E27FC236}">
                    <a16:creationId xmlns:a16="http://schemas.microsoft.com/office/drawing/2014/main" id="{236D9C96-511C-43D9-95AC-1CACC52F23DC}"/>
                  </a:ext>
                </a:extLst>
              </p:cNvPr>
              <p:cNvSpPr>
                <a:spLocks noChangeArrowheads="1"/>
              </p:cNvSpPr>
              <p:nvPr/>
            </p:nvSpPr>
            <p:spPr bwMode="auto">
              <a:xfrm>
                <a:off x="3903663" y="2260600"/>
                <a:ext cx="288925" cy="122238"/>
              </a:xfrm>
              <a:prstGeom prst="rect">
                <a:avLst/>
              </a:prstGeom>
              <a:grpFill/>
              <a:ln w="15240">
                <a:solidFill>
                  <a:schemeClr val="accent4"/>
                </a:solidFill>
                <a:miter lim="800000"/>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50" name="Freeform 62">
                <a:extLst>
                  <a:ext uri="{FF2B5EF4-FFF2-40B4-BE49-F238E27FC236}">
                    <a16:creationId xmlns:a16="http://schemas.microsoft.com/office/drawing/2014/main" id="{24DA1221-964F-4C08-950E-7C952663AB7E}"/>
                  </a:ext>
                </a:extLst>
              </p:cNvPr>
              <p:cNvSpPr>
                <a:spLocks noEditPoints="1"/>
              </p:cNvSpPr>
              <p:nvPr/>
            </p:nvSpPr>
            <p:spPr bwMode="auto">
              <a:xfrm>
                <a:off x="4273550" y="2327275"/>
                <a:ext cx="544513" cy="871538"/>
              </a:xfrm>
              <a:custGeom>
                <a:avLst/>
                <a:gdLst/>
                <a:ahLst/>
                <a:cxnLst>
                  <a:cxn ang="0">
                    <a:pos x="20" y="29"/>
                  </a:cxn>
                  <a:cxn ang="0">
                    <a:pos x="59" y="29"/>
                  </a:cxn>
                  <a:cxn ang="0">
                    <a:pos x="59" y="0"/>
                  </a:cxn>
                  <a:cxn ang="0">
                    <a:pos x="131" y="0"/>
                  </a:cxn>
                  <a:cxn ang="0">
                    <a:pos x="131" y="29"/>
                  </a:cxn>
                  <a:cxn ang="0">
                    <a:pos x="169" y="29"/>
                  </a:cxn>
                  <a:cxn ang="0">
                    <a:pos x="188" y="49"/>
                  </a:cxn>
                  <a:cxn ang="0">
                    <a:pos x="188" y="281"/>
                  </a:cxn>
                  <a:cxn ang="0">
                    <a:pos x="169" y="301"/>
                  </a:cxn>
                  <a:cxn ang="0">
                    <a:pos x="21" y="301"/>
                  </a:cxn>
                  <a:cxn ang="0">
                    <a:pos x="21" y="223"/>
                  </a:cxn>
                  <a:cxn ang="0">
                    <a:pos x="145" y="223"/>
                  </a:cxn>
                  <a:cxn ang="0">
                    <a:pos x="145" y="126"/>
                  </a:cxn>
                  <a:cxn ang="0">
                    <a:pos x="21" y="126"/>
                  </a:cxn>
                  <a:cxn ang="0">
                    <a:pos x="21" y="77"/>
                  </a:cxn>
                  <a:cxn ang="0">
                    <a:pos x="1" y="58"/>
                  </a:cxn>
                  <a:cxn ang="0">
                    <a:pos x="0" y="58"/>
                  </a:cxn>
                  <a:cxn ang="0">
                    <a:pos x="0" y="49"/>
                  </a:cxn>
                  <a:cxn ang="0">
                    <a:pos x="20" y="29"/>
                  </a:cxn>
                  <a:cxn ang="0">
                    <a:pos x="20" y="29"/>
                  </a:cxn>
                  <a:cxn ang="0">
                    <a:pos x="20" y="29"/>
                  </a:cxn>
                </a:cxnLst>
                <a:rect l="0" t="0" r="r" b="b"/>
                <a:pathLst>
                  <a:path w="188" h="301">
                    <a:moveTo>
                      <a:pt x="20" y="29"/>
                    </a:moveTo>
                    <a:cubicBezTo>
                      <a:pt x="59" y="29"/>
                      <a:pt x="59" y="29"/>
                      <a:pt x="59" y="29"/>
                    </a:cubicBezTo>
                    <a:cubicBezTo>
                      <a:pt x="59" y="0"/>
                      <a:pt x="59" y="0"/>
                      <a:pt x="59" y="0"/>
                    </a:cubicBezTo>
                    <a:cubicBezTo>
                      <a:pt x="131" y="0"/>
                      <a:pt x="131" y="0"/>
                      <a:pt x="131" y="0"/>
                    </a:cubicBezTo>
                    <a:cubicBezTo>
                      <a:pt x="131" y="29"/>
                      <a:pt x="131" y="29"/>
                      <a:pt x="131" y="29"/>
                    </a:cubicBezTo>
                    <a:cubicBezTo>
                      <a:pt x="169" y="29"/>
                      <a:pt x="169" y="29"/>
                      <a:pt x="169" y="29"/>
                    </a:cubicBezTo>
                    <a:cubicBezTo>
                      <a:pt x="179" y="29"/>
                      <a:pt x="188" y="38"/>
                      <a:pt x="188" y="49"/>
                    </a:cubicBezTo>
                    <a:cubicBezTo>
                      <a:pt x="188" y="281"/>
                      <a:pt x="188" y="281"/>
                      <a:pt x="188" y="281"/>
                    </a:cubicBezTo>
                    <a:cubicBezTo>
                      <a:pt x="188" y="292"/>
                      <a:pt x="179" y="301"/>
                      <a:pt x="169" y="301"/>
                    </a:cubicBezTo>
                    <a:cubicBezTo>
                      <a:pt x="21" y="301"/>
                      <a:pt x="21" y="301"/>
                      <a:pt x="21" y="301"/>
                    </a:cubicBezTo>
                    <a:cubicBezTo>
                      <a:pt x="21" y="223"/>
                      <a:pt x="21" y="223"/>
                      <a:pt x="21" y="223"/>
                    </a:cubicBezTo>
                    <a:cubicBezTo>
                      <a:pt x="145" y="223"/>
                      <a:pt x="145" y="223"/>
                      <a:pt x="145" y="223"/>
                    </a:cubicBezTo>
                    <a:cubicBezTo>
                      <a:pt x="145" y="126"/>
                      <a:pt x="145" y="126"/>
                      <a:pt x="145" y="126"/>
                    </a:cubicBezTo>
                    <a:cubicBezTo>
                      <a:pt x="21" y="126"/>
                      <a:pt x="21" y="126"/>
                      <a:pt x="21" y="126"/>
                    </a:cubicBezTo>
                    <a:cubicBezTo>
                      <a:pt x="21" y="77"/>
                      <a:pt x="21" y="77"/>
                      <a:pt x="21" y="77"/>
                    </a:cubicBezTo>
                    <a:cubicBezTo>
                      <a:pt x="21" y="67"/>
                      <a:pt x="12" y="58"/>
                      <a:pt x="1" y="58"/>
                    </a:cubicBezTo>
                    <a:cubicBezTo>
                      <a:pt x="0" y="58"/>
                      <a:pt x="0" y="58"/>
                      <a:pt x="0" y="58"/>
                    </a:cubicBezTo>
                    <a:cubicBezTo>
                      <a:pt x="0" y="49"/>
                      <a:pt x="0" y="49"/>
                      <a:pt x="0" y="49"/>
                    </a:cubicBezTo>
                    <a:cubicBezTo>
                      <a:pt x="0" y="38"/>
                      <a:pt x="9" y="29"/>
                      <a:pt x="20" y="29"/>
                    </a:cubicBezTo>
                    <a:close/>
                    <a:moveTo>
                      <a:pt x="20" y="29"/>
                    </a:moveTo>
                    <a:cubicBezTo>
                      <a:pt x="20" y="29"/>
                      <a:pt x="20" y="29"/>
                      <a:pt x="20" y="29"/>
                    </a:cubicBezTo>
                  </a:path>
                </a:pathLst>
              </a:custGeom>
              <a:grpFill/>
              <a:ln w="1524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51" name="Rectangle 63">
                <a:extLst>
                  <a:ext uri="{FF2B5EF4-FFF2-40B4-BE49-F238E27FC236}">
                    <a16:creationId xmlns:a16="http://schemas.microsoft.com/office/drawing/2014/main" id="{2B4D8DEC-22FF-4A08-AA86-F68984B542EE}"/>
                  </a:ext>
                </a:extLst>
              </p:cNvPr>
              <p:cNvSpPr>
                <a:spLocks noChangeArrowheads="1"/>
              </p:cNvSpPr>
              <p:nvPr/>
            </p:nvSpPr>
            <p:spPr bwMode="auto">
              <a:xfrm>
                <a:off x="4398963" y="2165350"/>
                <a:ext cx="292100" cy="123825"/>
              </a:xfrm>
              <a:prstGeom prst="rect">
                <a:avLst/>
              </a:prstGeom>
              <a:grpFill/>
              <a:ln w="15240">
                <a:solidFill>
                  <a:schemeClr val="accent4"/>
                </a:solidFill>
                <a:miter lim="800000"/>
                <a:headEnd/>
                <a:tailEnd/>
              </a:ln>
            </p:spPr>
            <p:txBody>
              <a:bodyPr vert="horz" wrap="square" lIns="121920" tIns="60960" rIns="121920" bIns="60960" numCol="1" anchor="t" anchorCtr="0" compatLnSpc="1">
                <a:prstTxWarp prst="textNoShape">
                  <a:avLst/>
                </a:prstTxWarp>
              </a:bodyPr>
              <a:lstStyle/>
              <a:p>
                <a:endParaRPr lang="en-US" sz="2400" baseline="-25000"/>
              </a:p>
            </p:txBody>
          </p:sp>
        </p:grpSp>
        <p:grpSp>
          <p:nvGrpSpPr>
            <p:cNvPr id="51" name="Group 126">
              <a:extLst>
                <a:ext uri="{FF2B5EF4-FFF2-40B4-BE49-F238E27FC236}">
                  <a16:creationId xmlns:a16="http://schemas.microsoft.com/office/drawing/2014/main" id="{85A3F6EB-3DE4-4AC5-9BE0-EDB386B2F43A}"/>
                </a:ext>
              </a:extLst>
            </p:cNvPr>
            <p:cNvGrpSpPr>
              <a:grpSpLocks noChangeAspect="1"/>
            </p:cNvGrpSpPr>
            <p:nvPr/>
          </p:nvGrpSpPr>
          <p:grpSpPr>
            <a:xfrm>
              <a:off x="2229395" y="5926461"/>
              <a:ext cx="390906" cy="287668"/>
              <a:chOff x="8085138" y="895350"/>
              <a:chExt cx="619125" cy="455613"/>
            </a:xfrm>
            <a:noFill/>
          </p:grpSpPr>
          <p:sp>
            <p:nvSpPr>
              <p:cNvPr id="546" name="Freeform 87">
                <a:extLst>
                  <a:ext uri="{FF2B5EF4-FFF2-40B4-BE49-F238E27FC236}">
                    <a16:creationId xmlns:a16="http://schemas.microsoft.com/office/drawing/2014/main" id="{9F9E52AA-F672-472B-9353-72C6C33E4015}"/>
                  </a:ext>
                </a:extLst>
              </p:cNvPr>
              <p:cNvSpPr>
                <a:spLocks noEditPoints="1"/>
              </p:cNvSpPr>
              <p:nvPr/>
            </p:nvSpPr>
            <p:spPr bwMode="auto">
              <a:xfrm>
                <a:off x="8085138" y="895350"/>
                <a:ext cx="369888" cy="328613"/>
              </a:xfrm>
              <a:custGeom>
                <a:avLst/>
                <a:gdLst/>
                <a:ahLst/>
                <a:cxnLst>
                  <a:cxn ang="0">
                    <a:pos x="80" y="113"/>
                  </a:cxn>
                  <a:cxn ang="0">
                    <a:pos x="82" y="104"/>
                  </a:cxn>
                  <a:cxn ang="0">
                    <a:pos x="119" y="47"/>
                  </a:cxn>
                  <a:cxn ang="0">
                    <a:pos x="128" y="41"/>
                  </a:cxn>
                  <a:cxn ang="0">
                    <a:pos x="72" y="6"/>
                  </a:cxn>
                  <a:cxn ang="0">
                    <a:pos x="49" y="0"/>
                  </a:cxn>
                  <a:cxn ang="0">
                    <a:pos x="12" y="21"/>
                  </a:cxn>
                  <a:cxn ang="0">
                    <a:pos x="26" y="80"/>
                  </a:cxn>
                  <a:cxn ang="0">
                    <a:pos x="80" y="113"/>
                  </a:cxn>
                  <a:cxn ang="0">
                    <a:pos x="23" y="28"/>
                  </a:cxn>
                  <a:cxn ang="0">
                    <a:pos x="49" y="13"/>
                  </a:cxn>
                  <a:cxn ang="0">
                    <a:pos x="65" y="18"/>
                  </a:cxn>
                  <a:cxn ang="0">
                    <a:pos x="104" y="41"/>
                  </a:cxn>
                  <a:cxn ang="0">
                    <a:pos x="72" y="92"/>
                  </a:cxn>
                  <a:cxn ang="0">
                    <a:pos x="33" y="69"/>
                  </a:cxn>
                  <a:cxn ang="0">
                    <a:pos x="23" y="28"/>
                  </a:cxn>
                  <a:cxn ang="0">
                    <a:pos x="23" y="28"/>
                  </a:cxn>
                  <a:cxn ang="0">
                    <a:pos x="23" y="28"/>
                  </a:cxn>
                </a:cxnLst>
                <a:rect l="0" t="0" r="r" b="b"/>
                <a:pathLst>
                  <a:path w="128" h="113">
                    <a:moveTo>
                      <a:pt x="80" y="113"/>
                    </a:moveTo>
                    <a:cubicBezTo>
                      <a:pt x="82" y="104"/>
                      <a:pt x="82" y="104"/>
                      <a:pt x="82" y="104"/>
                    </a:cubicBezTo>
                    <a:cubicBezTo>
                      <a:pt x="86" y="86"/>
                      <a:pt x="95" y="61"/>
                      <a:pt x="119" y="47"/>
                    </a:cubicBezTo>
                    <a:cubicBezTo>
                      <a:pt x="128" y="41"/>
                      <a:pt x="128" y="41"/>
                      <a:pt x="128" y="41"/>
                    </a:cubicBezTo>
                    <a:cubicBezTo>
                      <a:pt x="72" y="6"/>
                      <a:pt x="72" y="6"/>
                      <a:pt x="72" y="6"/>
                    </a:cubicBezTo>
                    <a:cubicBezTo>
                      <a:pt x="65" y="2"/>
                      <a:pt x="57" y="0"/>
                      <a:pt x="49" y="0"/>
                    </a:cubicBezTo>
                    <a:cubicBezTo>
                      <a:pt x="34" y="0"/>
                      <a:pt x="20" y="8"/>
                      <a:pt x="12" y="21"/>
                    </a:cubicBezTo>
                    <a:cubicBezTo>
                      <a:pt x="0" y="41"/>
                      <a:pt x="6" y="68"/>
                      <a:pt x="26" y="80"/>
                    </a:cubicBezTo>
                    <a:lnTo>
                      <a:pt x="80" y="113"/>
                    </a:lnTo>
                    <a:close/>
                    <a:moveTo>
                      <a:pt x="23" y="28"/>
                    </a:moveTo>
                    <a:cubicBezTo>
                      <a:pt x="29" y="19"/>
                      <a:pt x="38" y="13"/>
                      <a:pt x="49" y="13"/>
                    </a:cubicBezTo>
                    <a:cubicBezTo>
                      <a:pt x="55" y="13"/>
                      <a:pt x="60" y="15"/>
                      <a:pt x="65" y="18"/>
                    </a:cubicBezTo>
                    <a:cubicBezTo>
                      <a:pt x="104" y="41"/>
                      <a:pt x="104" y="41"/>
                      <a:pt x="104" y="41"/>
                    </a:cubicBezTo>
                    <a:cubicBezTo>
                      <a:pt x="85" y="56"/>
                      <a:pt x="76" y="77"/>
                      <a:pt x="72" y="92"/>
                    </a:cubicBezTo>
                    <a:cubicBezTo>
                      <a:pt x="33" y="69"/>
                      <a:pt x="33" y="69"/>
                      <a:pt x="33" y="69"/>
                    </a:cubicBezTo>
                    <a:cubicBezTo>
                      <a:pt x="19" y="60"/>
                      <a:pt x="15" y="42"/>
                      <a:pt x="23" y="28"/>
                    </a:cubicBezTo>
                    <a:close/>
                    <a:moveTo>
                      <a:pt x="23" y="28"/>
                    </a:moveTo>
                    <a:cubicBezTo>
                      <a:pt x="23" y="28"/>
                      <a:pt x="23" y="28"/>
                      <a:pt x="23" y="28"/>
                    </a:cubicBezTo>
                  </a:path>
                </a:pathLst>
              </a:custGeom>
              <a:grpFill/>
              <a:ln w="15240">
                <a:solidFill>
                  <a:schemeClr val="accent1"/>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47" name="Freeform 88">
                <a:extLst>
                  <a:ext uri="{FF2B5EF4-FFF2-40B4-BE49-F238E27FC236}">
                    <a16:creationId xmlns:a16="http://schemas.microsoft.com/office/drawing/2014/main" id="{CC0ABE5F-69D0-47A2-B1B3-B847451E8661}"/>
                  </a:ext>
                </a:extLst>
              </p:cNvPr>
              <p:cNvSpPr>
                <a:spLocks noEditPoints="1"/>
              </p:cNvSpPr>
              <p:nvPr/>
            </p:nvSpPr>
            <p:spPr bwMode="auto">
              <a:xfrm>
                <a:off x="8351838" y="1038225"/>
                <a:ext cx="352425" cy="312738"/>
              </a:xfrm>
              <a:custGeom>
                <a:avLst/>
                <a:gdLst/>
                <a:ahLst/>
                <a:cxnLst>
                  <a:cxn ang="0">
                    <a:pos x="97" y="31"/>
                  </a:cxn>
                  <a:cxn ang="0">
                    <a:pos x="46" y="0"/>
                  </a:cxn>
                  <a:cxn ang="0">
                    <a:pos x="45" y="1"/>
                  </a:cxn>
                  <a:cxn ang="0">
                    <a:pos x="30" y="10"/>
                  </a:cxn>
                  <a:cxn ang="0">
                    <a:pos x="79" y="40"/>
                  </a:cxn>
                  <a:cxn ang="0">
                    <a:pos x="80" y="45"/>
                  </a:cxn>
                  <a:cxn ang="0">
                    <a:pos x="77" y="47"/>
                  </a:cxn>
                  <a:cxn ang="0">
                    <a:pos x="74" y="46"/>
                  </a:cxn>
                  <a:cxn ang="0">
                    <a:pos x="24" y="15"/>
                  </a:cxn>
                  <a:cxn ang="0">
                    <a:pos x="0" y="67"/>
                  </a:cxn>
                  <a:cxn ang="0">
                    <a:pos x="0" y="69"/>
                  </a:cxn>
                  <a:cxn ang="0">
                    <a:pos x="54" y="102"/>
                  </a:cxn>
                  <a:cxn ang="0">
                    <a:pos x="75" y="108"/>
                  </a:cxn>
                  <a:cxn ang="0">
                    <a:pos x="111" y="88"/>
                  </a:cxn>
                  <a:cxn ang="0">
                    <a:pos x="97" y="31"/>
                  </a:cxn>
                  <a:cxn ang="0">
                    <a:pos x="97" y="31"/>
                  </a:cxn>
                  <a:cxn ang="0">
                    <a:pos x="97" y="31"/>
                  </a:cxn>
                </a:cxnLst>
                <a:rect l="0" t="0" r="r" b="b"/>
                <a:pathLst>
                  <a:path w="122" h="108">
                    <a:moveTo>
                      <a:pt x="97" y="31"/>
                    </a:moveTo>
                    <a:cubicBezTo>
                      <a:pt x="46" y="0"/>
                      <a:pt x="46" y="0"/>
                      <a:pt x="46" y="0"/>
                    </a:cubicBezTo>
                    <a:cubicBezTo>
                      <a:pt x="45" y="1"/>
                      <a:pt x="45" y="1"/>
                      <a:pt x="45" y="1"/>
                    </a:cubicBezTo>
                    <a:cubicBezTo>
                      <a:pt x="39" y="3"/>
                      <a:pt x="34" y="6"/>
                      <a:pt x="30" y="10"/>
                    </a:cubicBezTo>
                    <a:cubicBezTo>
                      <a:pt x="79" y="40"/>
                      <a:pt x="79" y="40"/>
                      <a:pt x="79" y="40"/>
                    </a:cubicBezTo>
                    <a:cubicBezTo>
                      <a:pt x="80" y="41"/>
                      <a:pt x="81" y="43"/>
                      <a:pt x="80" y="45"/>
                    </a:cubicBezTo>
                    <a:cubicBezTo>
                      <a:pt x="79" y="46"/>
                      <a:pt x="78" y="47"/>
                      <a:pt x="77" y="47"/>
                    </a:cubicBezTo>
                    <a:cubicBezTo>
                      <a:pt x="76" y="47"/>
                      <a:pt x="75" y="47"/>
                      <a:pt x="74" y="46"/>
                    </a:cubicBezTo>
                    <a:cubicBezTo>
                      <a:pt x="74" y="46"/>
                      <a:pt x="24" y="15"/>
                      <a:pt x="24" y="15"/>
                    </a:cubicBezTo>
                    <a:cubicBezTo>
                      <a:pt x="6" y="32"/>
                      <a:pt x="1" y="56"/>
                      <a:pt x="0" y="67"/>
                    </a:cubicBezTo>
                    <a:cubicBezTo>
                      <a:pt x="0" y="69"/>
                      <a:pt x="0" y="69"/>
                      <a:pt x="0" y="69"/>
                    </a:cubicBezTo>
                    <a:cubicBezTo>
                      <a:pt x="54" y="102"/>
                      <a:pt x="54" y="102"/>
                      <a:pt x="54" y="102"/>
                    </a:cubicBezTo>
                    <a:cubicBezTo>
                      <a:pt x="60" y="106"/>
                      <a:pt x="68" y="108"/>
                      <a:pt x="75" y="108"/>
                    </a:cubicBezTo>
                    <a:cubicBezTo>
                      <a:pt x="90" y="108"/>
                      <a:pt x="103" y="100"/>
                      <a:pt x="111" y="88"/>
                    </a:cubicBezTo>
                    <a:cubicBezTo>
                      <a:pt x="122" y="69"/>
                      <a:pt x="116" y="43"/>
                      <a:pt x="97" y="31"/>
                    </a:cubicBezTo>
                    <a:close/>
                    <a:moveTo>
                      <a:pt x="97" y="31"/>
                    </a:moveTo>
                    <a:cubicBezTo>
                      <a:pt x="97" y="31"/>
                      <a:pt x="97" y="31"/>
                      <a:pt x="97" y="31"/>
                    </a:cubicBezTo>
                  </a:path>
                </a:pathLst>
              </a:custGeom>
              <a:grpFill/>
              <a:ln w="15240">
                <a:solidFill>
                  <a:schemeClr val="accent1"/>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grpSp>
        <p:sp>
          <p:nvSpPr>
            <p:cNvPr id="52" name="Freeform 122">
              <a:extLst>
                <a:ext uri="{FF2B5EF4-FFF2-40B4-BE49-F238E27FC236}">
                  <a16:creationId xmlns:a16="http://schemas.microsoft.com/office/drawing/2014/main" id="{E4CF9E9E-E92D-4F74-A586-8F6534B904F1}"/>
                </a:ext>
              </a:extLst>
            </p:cNvPr>
            <p:cNvSpPr>
              <a:spLocks noChangeAspect="1" noEditPoints="1"/>
            </p:cNvSpPr>
            <p:nvPr userDrawn="1"/>
          </p:nvSpPr>
          <p:spPr bwMode="auto">
            <a:xfrm>
              <a:off x="2233446" y="5076967"/>
              <a:ext cx="270369" cy="437668"/>
            </a:xfrm>
            <a:custGeom>
              <a:avLst/>
              <a:gdLst/>
              <a:ahLst/>
              <a:cxnLst>
                <a:cxn ang="0">
                  <a:pos x="98" y="49"/>
                </a:cxn>
                <a:cxn ang="0">
                  <a:pos x="49" y="0"/>
                </a:cxn>
                <a:cxn ang="0">
                  <a:pos x="0" y="49"/>
                </a:cxn>
                <a:cxn ang="0">
                  <a:pos x="39" y="98"/>
                </a:cxn>
                <a:cxn ang="0">
                  <a:pos x="39" y="118"/>
                </a:cxn>
                <a:cxn ang="0">
                  <a:pos x="19" y="118"/>
                </a:cxn>
                <a:cxn ang="0">
                  <a:pos x="19" y="138"/>
                </a:cxn>
                <a:cxn ang="0">
                  <a:pos x="39" y="138"/>
                </a:cxn>
                <a:cxn ang="0">
                  <a:pos x="39" y="158"/>
                </a:cxn>
                <a:cxn ang="0">
                  <a:pos x="59" y="158"/>
                </a:cxn>
                <a:cxn ang="0">
                  <a:pos x="59" y="138"/>
                </a:cxn>
                <a:cxn ang="0">
                  <a:pos x="78" y="138"/>
                </a:cxn>
                <a:cxn ang="0">
                  <a:pos x="78" y="118"/>
                </a:cxn>
                <a:cxn ang="0">
                  <a:pos x="59" y="118"/>
                </a:cxn>
                <a:cxn ang="0">
                  <a:pos x="59" y="98"/>
                </a:cxn>
                <a:cxn ang="0">
                  <a:pos x="98" y="49"/>
                </a:cxn>
                <a:cxn ang="0">
                  <a:pos x="49" y="79"/>
                </a:cxn>
                <a:cxn ang="0">
                  <a:pos x="19" y="49"/>
                </a:cxn>
                <a:cxn ang="0">
                  <a:pos x="49" y="20"/>
                </a:cxn>
                <a:cxn ang="0">
                  <a:pos x="78" y="49"/>
                </a:cxn>
                <a:cxn ang="0">
                  <a:pos x="49" y="79"/>
                </a:cxn>
              </a:cxnLst>
              <a:rect l="0" t="0" r="r" b="b"/>
              <a:pathLst>
                <a:path w="98" h="158">
                  <a:moveTo>
                    <a:pt x="98" y="49"/>
                  </a:moveTo>
                  <a:cubicBezTo>
                    <a:pt x="98" y="22"/>
                    <a:pt x="76" y="0"/>
                    <a:pt x="49" y="0"/>
                  </a:cubicBezTo>
                  <a:cubicBezTo>
                    <a:pt x="22" y="0"/>
                    <a:pt x="0" y="22"/>
                    <a:pt x="0" y="49"/>
                  </a:cubicBezTo>
                  <a:cubicBezTo>
                    <a:pt x="0" y="73"/>
                    <a:pt x="16" y="93"/>
                    <a:pt x="39" y="98"/>
                  </a:cubicBezTo>
                  <a:cubicBezTo>
                    <a:pt x="39" y="118"/>
                    <a:pt x="39" y="118"/>
                    <a:pt x="39" y="118"/>
                  </a:cubicBezTo>
                  <a:cubicBezTo>
                    <a:pt x="19" y="118"/>
                    <a:pt x="19" y="118"/>
                    <a:pt x="19" y="118"/>
                  </a:cubicBezTo>
                  <a:cubicBezTo>
                    <a:pt x="19" y="138"/>
                    <a:pt x="19" y="138"/>
                    <a:pt x="19" y="138"/>
                  </a:cubicBezTo>
                  <a:cubicBezTo>
                    <a:pt x="39" y="138"/>
                    <a:pt x="39" y="138"/>
                    <a:pt x="39" y="138"/>
                  </a:cubicBezTo>
                  <a:cubicBezTo>
                    <a:pt x="39" y="158"/>
                    <a:pt x="39" y="158"/>
                    <a:pt x="39" y="158"/>
                  </a:cubicBezTo>
                  <a:cubicBezTo>
                    <a:pt x="59" y="158"/>
                    <a:pt x="59" y="158"/>
                    <a:pt x="59" y="158"/>
                  </a:cubicBezTo>
                  <a:cubicBezTo>
                    <a:pt x="59" y="138"/>
                    <a:pt x="59" y="138"/>
                    <a:pt x="59" y="138"/>
                  </a:cubicBezTo>
                  <a:cubicBezTo>
                    <a:pt x="78" y="138"/>
                    <a:pt x="78" y="138"/>
                    <a:pt x="78" y="138"/>
                  </a:cubicBezTo>
                  <a:cubicBezTo>
                    <a:pt x="78" y="118"/>
                    <a:pt x="78" y="118"/>
                    <a:pt x="78" y="118"/>
                  </a:cubicBezTo>
                  <a:cubicBezTo>
                    <a:pt x="59" y="118"/>
                    <a:pt x="59" y="118"/>
                    <a:pt x="59" y="118"/>
                  </a:cubicBezTo>
                  <a:cubicBezTo>
                    <a:pt x="59" y="98"/>
                    <a:pt x="59" y="98"/>
                    <a:pt x="59" y="98"/>
                  </a:cubicBezTo>
                  <a:cubicBezTo>
                    <a:pt x="81" y="93"/>
                    <a:pt x="98" y="73"/>
                    <a:pt x="98" y="49"/>
                  </a:cubicBezTo>
                  <a:close/>
                  <a:moveTo>
                    <a:pt x="49" y="79"/>
                  </a:moveTo>
                  <a:cubicBezTo>
                    <a:pt x="32" y="79"/>
                    <a:pt x="19" y="66"/>
                    <a:pt x="19" y="49"/>
                  </a:cubicBezTo>
                  <a:cubicBezTo>
                    <a:pt x="19" y="33"/>
                    <a:pt x="32" y="20"/>
                    <a:pt x="49" y="20"/>
                  </a:cubicBezTo>
                  <a:cubicBezTo>
                    <a:pt x="65" y="20"/>
                    <a:pt x="78" y="33"/>
                    <a:pt x="78" y="49"/>
                  </a:cubicBezTo>
                  <a:cubicBezTo>
                    <a:pt x="78" y="66"/>
                    <a:pt x="65" y="79"/>
                    <a:pt x="49" y="79"/>
                  </a:cubicBezTo>
                  <a:close/>
                </a:path>
              </a:pathLst>
            </a:custGeom>
            <a:noFill/>
            <a:ln w="15240">
              <a:solidFill>
                <a:schemeClr val="accent1"/>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3" name="Freeform 123">
              <a:extLst>
                <a:ext uri="{FF2B5EF4-FFF2-40B4-BE49-F238E27FC236}">
                  <a16:creationId xmlns:a16="http://schemas.microsoft.com/office/drawing/2014/main" id="{BEAC66DB-816F-4F9C-9EAF-2E9CED4586F4}"/>
                </a:ext>
              </a:extLst>
            </p:cNvPr>
            <p:cNvSpPr>
              <a:spLocks noChangeAspect="1" noEditPoints="1"/>
            </p:cNvSpPr>
            <p:nvPr userDrawn="1"/>
          </p:nvSpPr>
          <p:spPr bwMode="auto">
            <a:xfrm>
              <a:off x="1552979" y="4694830"/>
              <a:ext cx="360403" cy="359089"/>
            </a:xfrm>
            <a:custGeom>
              <a:avLst/>
              <a:gdLst/>
              <a:ahLst/>
              <a:cxnLst>
                <a:cxn ang="0">
                  <a:pos x="79" y="0"/>
                </a:cxn>
                <a:cxn ang="0">
                  <a:pos x="79" y="20"/>
                </a:cxn>
                <a:cxn ang="0">
                  <a:pos x="114" y="20"/>
                </a:cxn>
                <a:cxn ang="0">
                  <a:pos x="76" y="57"/>
                </a:cxn>
                <a:cxn ang="0">
                  <a:pos x="49" y="49"/>
                </a:cxn>
                <a:cxn ang="0">
                  <a:pos x="0" y="99"/>
                </a:cxn>
                <a:cxn ang="0">
                  <a:pos x="49" y="148"/>
                </a:cxn>
                <a:cxn ang="0">
                  <a:pos x="99" y="99"/>
                </a:cxn>
                <a:cxn ang="0">
                  <a:pos x="90" y="71"/>
                </a:cxn>
                <a:cxn ang="0">
                  <a:pos x="128" y="34"/>
                </a:cxn>
                <a:cxn ang="0">
                  <a:pos x="128" y="69"/>
                </a:cxn>
                <a:cxn ang="0">
                  <a:pos x="148" y="69"/>
                </a:cxn>
                <a:cxn ang="0">
                  <a:pos x="148" y="0"/>
                </a:cxn>
                <a:cxn ang="0">
                  <a:pos x="79" y="0"/>
                </a:cxn>
                <a:cxn ang="0">
                  <a:pos x="49" y="128"/>
                </a:cxn>
                <a:cxn ang="0">
                  <a:pos x="20" y="99"/>
                </a:cxn>
                <a:cxn ang="0">
                  <a:pos x="49" y="69"/>
                </a:cxn>
                <a:cxn ang="0">
                  <a:pos x="79" y="99"/>
                </a:cxn>
                <a:cxn ang="0">
                  <a:pos x="49" y="128"/>
                </a:cxn>
              </a:cxnLst>
              <a:rect l="0" t="0" r="r" b="b"/>
              <a:pathLst>
                <a:path w="148" h="148">
                  <a:moveTo>
                    <a:pt x="79" y="0"/>
                  </a:moveTo>
                  <a:cubicBezTo>
                    <a:pt x="79" y="20"/>
                    <a:pt x="79" y="20"/>
                    <a:pt x="79" y="20"/>
                  </a:cubicBezTo>
                  <a:cubicBezTo>
                    <a:pt x="114" y="20"/>
                    <a:pt x="114" y="20"/>
                    <a:pt x="114" y="20"/>
                  </a:cubicBezTo>
                  <a:cubicBezTo>
                    <a:pt x="76" y="57"/>
                    <a:pt x="76" y="57"/>
                    <a:pt x="76" y="57"/>
                  </a:cubicBezTo>
                  <a:cubicBezTo>
                    <a:pt x="69" y="52"/>
                    <a:pt x="59" y="49"/>
                    <a:pt x="49" y="49"/>
                  </a:cubicBezTo>
                  <a:cubicBezTo>
                    <a:pt x="22" y="49"/>
                    <a:pt x="0" y="71"/>
                    <a:pt x="0" y="99"/>
                  </a:cubicBezTo>
                  <a:cubicBezTo>
                    <a:pt x="0" y="126"/>
                    <a:pt x="22" y="148"/>
                    <a:pt x="49" y="148"/>
                  </a:cubicBezTo>
                  <a:cubicBezTo>
                    <a:pt x="76" y="148"/>
                    <a:pt x="99" y="126"/>
                    <a:pt x="99" y="99"/>
                  </a:cubicBezTo>
                  <a:cubicBezTo>
                    <a:pt x="99" y="88"/>
                    <a:pt x="95" y="79"/>
                    <a:pt x="90" y="71"/>
                  </a:cubicBezTo>
                  <a:cubicBezTo>
                    <a:pt x="128" y="34"/>
                    <a:pt x="128" y="34"/>
                    <a:pt x="128" y="34"/>
                  </a:cubicBezTo>
                  <a:cubicBezTo>
                    <a:pt x="128" y="69"/>
                    <a:pt x="128" y="69"/>
                    <a:pt x="128" y="69"/>
                  </a:cubicBezTo>
                  <a:cubicBezTo>
                    <a:pt x="148" y="69"/>
                    <a:pt x="148" y="69"/>
                    <a:pt x="148" y="69"/>
                  </a:cubicBezTo>
                  <a:cubicBezTo>
                    <a:pt x="148" y="0"/>
                    <a:pt x="148" y="0"/>
                    <a:pt x="148" y="0"/>
                  </a:cubicBezTo>
                  <a:lnTo>
                    <a:pt x="79" y="0"/>
                  </a:lnTo>
                  <a:close/>
                  <a:moveTo>
                    <a:pt x="49" y="128"/>
                  </a:moveTo>
                  <a:cubicBezTo>
                    <a:pt x="33" y="128"/>
                    <a:pt x="20" y="115"/>
                    <a:pt x="20" y="99"/>
                  </a:cubicBezTo>
                  <a:cubicBezTo>
                    <a:pt x="20" y="82"/>
                    <a:pt x="33" y="69"/>
                    <a:pt x="49" y="69"/>
                  </a:cubicBezTo>
                  <a:cubicBezTo>
                    <a:pt x="66" y="69"/>
                    <a:pt x="79" y="82"/>
                    <a:pt x="79" y="99"/>
                  </a:cubicBezTo>
                  <a:cubicBezTo>
                    <a:pt x="79" y="115"/>
                    <a:pt x="66" y="128"/>
                    <a:pt x="49" y="128"/>
                  </a:cubicBezTo>
                  <a:close/>
                </a:path>
              </a:pathLst>
            </a:custGeom>
            <a:noFill/>
            <a:ln w="15240">
              <a:solidFill>
                <a:schemeClr val="accent5"/>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grpSp>
          <p:nvGrpSpPr>
            <p:cNvPr id="54" name="Group 53">
              <a:extLst>
                <a:ext uri="{FF2B5EF4-FFF2-40B4-BE49-F238E27FC236}">
                  <a16:creationId xmlns:a16="http://schemas.microsoft.com/office/drawing/2014/main" id="{0299088B-2432-4FA3-941F-3F41FC5F9858}"/>
                </a:ext>
              </a:extLst>
            </p:cNvPr>
            <p:cNvGrpSpPr>
              <a:grpSpLocks noChangeAspect="1"/>
            </p:cNvGrpSpPr>
            <p:nvPr/>
          </p:nvGrpSpPr>
          <p:grpSpPr>
            <a:xfrm>
              <a:off x="3105800" y="352040"/>
              <a:ext cx="390906" cy="392055"/>
              <a:chOff x="2247910" y="3894140"/>
              <a:chExt cx="1079505" cy="1082676"/>
            </a:xfrm>
          </p:grpSpPr>
          <p:sp>
            <p:nvSpPr>
              <p:cNvPr id="492" name="Freeform 5">
                <a:extLst>
                  <a:ext uri="{FF2B5EF4-FFF2-40B4-BE49-F238E27FC236}">
                    <a16:creationId xmlns:a16="http://schemas.microsoft.com/office/drawing/2014/main" id="{C8F5308A-7CAB-4148-B4D1-B4B4F979FFA8}"/>
                  </a:ext>
                </a:extLst>
              </p:cNvPr>
              <p:cNvSpPr>
                <a:spLocks/>
              </p:cNvSpPr>
              <p:nvPr/>
            </p:nvSpPr>
            <p:spPr bwMode="auto">
              <a:xfrm>
                <a:off x="2787663" y="4186240"/>
                <a:ext cx="92075" cy="42863"/>
              </a:xfrm>
              <a:custGeom>
                <a:avLst/>
                <a:gdLst>
                  <a:gd name="T0" fmla="*/ 0 w 89"/>
                  <a:gd name="T1" fmla="*/ 41 h 41"/>
                  <a:gd name="T2" fmla="*/ 0 w 89"/>
                  <a:gd name="T3" fmla="*/ 29 h 41"/>
                  <a:gd name="T4" fmla="*/ 70 w 89"/>
                  <a:gd name="T5" fmla="*/ 11 h 41"/>
                  <a:gd name="T6" fmla="*/ 89 w 89"/>
                  <a:gd name="T7" fmla="*/ 20 h 41"/>
                </a:gdLst>
                <a:ahLst/>
                <a:cxnLst>
                  <a:cxn ang="0">
                    <a:pos x="T0" y="T1"/>
                  </a:cxn>
                  <a:cxn ang="0">
                    <a:pos x="T2" y="T3"/>
                  </a:cxn>
                  <a:cxn ang="0">
                    <a:pos x="T4" y="T5"/>
                  </a:cxn>
                  <a:cxn ang="0">
                    <a:pos x="T6" y="T7"/>
                  </a:cxn>
                </a:cxnLst>
                <a:rect l="0" t="0" r="r" b="b"/>
                <a:pathLst>
                  <a:path w="89" h="41">
                    <a:moveTo>
                      <a:pt x="0" y="41"/>
                    </a:moveTo>
                    <a:cubicBezTo>
                      <a:pt x="0" y="29"/>
                      <a:pt x="0" y="29"/>
                      <a:pt x="0" y="29"/>
                    </a:cubicBezTo>
                    <a:cubicBezTo>
                      <a:pt x="7" y="8"/>
                      <a:pt x="38" y="0"/>
                      <a:pt x="70" y="11"/>
                    </a:cubicBezTo>
                    <a:cubicBezTo>
                      <a:pt x="77" y="13"/>
                      <a:pt x="84" y="17"/>
                      <a:pt x="89" y="2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 name="Freeform 6">
                <a:extLst>
                  <a:ext uri="{FF2B5EF4-FFF2-40B4-BE49-F238E27FC236}">
                    <a16:creationId xmlns:a16="http://schemas.microsoft.com/office/drawing/2014/main" id="{1E3FAC5A-B991-49F3-BB7E-EDBFCDE4612C}"/>
                  </a:ext>
                </a:extLst>
              </p:cNvPr>
              <p:cNvSpPr>
                <a:spLocks/>
              </p:cNvSpPr>
              <p:nvPr/>
            </p:nvSpPr>
            <p:spPr bwMode="auto">
              <a:xfrm>
                <a:off x="2832113" y="4283078"/>
                <a:ext cx="47625" cy="82550"/>
              </a:xfrm>
              <a:custGeom>
                <a:avLst/>
                <a:gdLst>
                  <a:gd name="T0" fmla="*/ 22 w 47"/>
                  <a:gd name="T1" fmla="*/ 0 h 79"/>
                  <a:gd name="T2" fmla="*/ 47 w 47"/>
                  <a:gd name="T3" fmla="*/ 68 h 79"/>
                </a:gdLst>
                <a:ahLst/>
                <a:cxnLst>
                  <a:cxn ang="0">
                    <a:pos x="T0" y="T1"/>
                  </a:cxn>
                  <a:cxn ang="0">
                    <a:pos x="T2" y="T3"/>
                  </a:cxn>
                </a:cxnLst>
                <a:rect l="0" t="0" r="r" b="b"/>
                <a:pathLst>
                  <a:path w="47" h="79">
                    <a:moveTo>
                      <a:pt x="22" y="0"/>
                    </a:moveTo>
                    <a:cubicBezTo>
                      <a:pt x="0" y="34"/>
                      <a:pt x="13" y="79"/>
                      <a:pt x="47" y="68"/>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 name="Freeform 7">
                <a:extLst>
                  <a:ext uri="{FF2B5EF4-FFF2-40B4-BE49-F238E27FC236}">
                    <a16:creationId xmlns:a16="http://schemas.microsoft.com/office/drawing/2014/main" id="{4F965F96-B23E-43B2-B2DB-A4B26C05C0DA}"/>
                  </a:ext>
                </a:extLst>
              </p:cNvPr>
              <p:cNvSpPr>
                <a:spLocks/>
              </p:cNvSpPr>
              <p:nvPr/>
            </p:nvSpPr>
            <p:spPr bwMode="auto">
              <a:xfrm>
                <a:off x="2830525" y="4438653"/>
                <a:ext cx="58738" cy="34925"/>
              </a:xfrm>
              <a:custGeom>
                <a:avLst/>
                <a:gdLst>
                  <a:gd name="T0" fmla="*/ 56 w 56"/>
                  <a:gd name="T1" fmla="*/ 35 h 35"/>
                  <a:gd name="T2" fmla="*/ 55 w 56"/>
                  <a:gd name="T3" fmla="*/ 33 h 35"/>
                  <a:gd name="T4" fmla="*/ 0 w 56"/>
                  <a:gd name="T5" fmla="*/ 0 h 35"/>
                </a:gdLst>
                <a:ahLst/>
                <a:cxnLst>
                  <a:cxn ang="0">
                    <a:pos x="T0" y="T1"/>
                  </a:cxn>
                  <a:cxn ang="0">
                    <a:pos x="T2" y="T3"/>
                  </a:cxn>
                  <a:cxn ang="0">
                    <a:pos x="T4" y="T5"/>
                  </a:cxn>
                </a:cxnLst>
                <a:rect l="0" t="0" r="r" b="b"/>
                <a:pathLst>
                  <a:path w="56" h="35">
                    <a:moveTo>
                      <a:pt x="56" y="35"/>
                    </a:moveTo>
                    <a:cubicBezTo>
                      <a:pt x="56" y="34"/>
                      <a:pt x="55" y="34"/>
                      <a:pt x="55" y="33"/>
                    </a:cubicBezTo>
                    <a:cubicBezTo>
                      <a:pt x="44" y="17"/>
                      <a:pt x="21" y="4"/>
                      <a:pt x="0"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 name="Freeform 8">
                <a:extLst>
                  <a:ext uri="{FF2B5EF4-FFF2-40B4-BE49-F238E27FC236}">
                    <a16:creationId xmlns:a16="http://schemas.microsoft.com/office/drawing/2014/main" id="{AE411494-8503-456A-8A29-B0598533BFAF}"/>
                  </a:ext>
                </a:extLst>
              </p:cNvPr>
              <p:cNvSpPr>
                <a:spLocks/>
              </p:cNvSpPr>
              <p:nvPr/>
            </p:nvSpPr>
            <p:spPr bwMode="auto">
              <a:xfrm>
                <a:off x="2884501" y="4230690"/>
                <a:ext cx="80963" cy="57150"/>
              </a:xfrm>
              <a:custGeom>
                <a:avLst/>
                <a:gdLst>
                  <a:gd name="T0" fmla="*/ 0 w 78"/>
                  <a:gd name="T1" fmla="*/ 27 h 55"/>
                  <a:gd name="T2" fmla="*/ 17 w 78"/>
                  <a:gd name="T3" fmla="*/ 0 h 55"/>
                  <a:gd name="T4" fmla="*/ 55 w 78"/>
                  <a:gd name="T5" fmla="*/ 17 h 55"/>
                  <a:gd name="T6" fmla="*/ 78 w 78"/>
                  <a:gd name="T7" fmla="*/ 55 h 55"/>
                </a:gdLst>
                <a:ahLst/>
                <a:cxnLst>
                  <a:cxn ang="0">
                    <a:pos x="T0" y="T1"/>
                  </a:cxn>
                  <a:cxn ang="0">
                    <a:pos x="T2" y="T3"/>
                  </a:cxn>
                  <a:cxn ang="0">
                    <a:pos x="T4" y="T5"/>
                  </a:cxn>
                  <a:cxn ang="0">
                    <a:pos x="T6" y="T7"/>
                  </a:cxn>
                </a:cxnLst>
                <a:rect l="0" t="0" r="r" b="b"/>
                <a:pathLst>
                  <a:path w="78" h="55">
                    <a:moveTo>
                      <a:pt x="0" y="27"/>
                    </a:moveTo>
                    <a:cubicBezTo>
                      <a:pt x="17" y="0"/>
                      <a:pt x="17" y="0"/>
                      <a:pt x="17" y="0"/>
                    </a:cubicBezTo>
                    <a:cubicBezTo>
                      <a:pt x="30" y="1"/>
                      <a:pt x="43" y="7"/>
                      <a:pt x="55" y="17"/>
                    </a:cubicBezTo>
                    <a:cubicBezTo>
                      <a:pt x="68" y="29"/>
                      <a:pt x="76" y="42"/>
                      <a:pt x="78" y="55"/>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 name="Freeform 9">
                <a:extLst>
                  <a:ext uri="{FF2B5EF4-FFF2-40B4-BE49-F238E27FC236}">
                    <a16:creationId xmlns:a16="http://schemas.microsoft.com/office/drawing/2014/main" id="{668D9ED5-AACD-4B1E-A842-40BDB73A20F9}"/>
                  </a:ext>
                </a:extLst>
              </p:cNvPr>
              <p:cNvSpPr>
                <a:spLocks/>
              </p:cNvSpPr>
              <p:nvPr/>
            </p:nvSpPr>
            <p:spPr bwMode="auto">
              <a:xfrm>
                <a:off x="2930538" y="4318003"/>
                <a:ext cx="87313" cy="90488"/>
              </a:xfrm>
              <a:custGeom>
                <a:avLst/>
                <a:gdLst>
                  <a:gd name="T0" fmla="*/ 0 w 84"/>
                  <a:gd name="T1" fmla="*/ 8 h 88"/>
                  <a:gd name="T2" fmla="*/ 27 w 84"/>
                  <a:gd name="T3" fmla="*/ 0 h 88"/>
                  <a:gd name="T4" fmla="*/ 78 w 84"/>
                  <a:gd name="T5" fmla="*/ 46 h 88"/>
                  <a:gd name="T6" fmla="*/ 82 w 84"/>
                  <a:gd name="T7" fmla="*/ 88 h 88"/>
                </a:gdLst>
                <a:ahLst/>
                <a:cxnLst>
                  <a:cxn ang="0">
                    <a:pos x="T0" y="T1"/>
                  </a:cxn>
                  <a:cxn ang="0">
                    <a:pos x="T2" y="T3"/>
                  </a:cxn>
                  <a:cxn ang="0">
                    <a:pos x="T4" y="T5"/>
                  </a:cxn>
                  <a:cxn ang="0">
                    <a:pos x="T6" y="T7"/>
                  </a:cxn>
                </a:cxnLst>
                <a:rect l="0" t="0" r="r" b="b"/>
                <a:pathLst>
                  <a:path w="84" h="88">
                    <a:moveTo>
                      <a:pt x="0" y="8"/>
                    </a:moveTo>
                    <a:cubicBezTo>
                      <a:pt x="27" y="0"/>
                      <a:pt x="27" y="0"/>
                      <a:pt x="27" y="0"/>
                    </a:cubicBezTo>
                    <a:cubicBezTo>
                      <a:pt x="47" y="4"/>
                      <a:pt x="68" y="20"/>
                      <a:pt x="78" y="46"/>
                    </a:cubicBezTo>
                    <a:cubicBezTo>
                      <a:pt x="83" y="60"/>
                      <a:pt x="84" y="75"/>
                      <a:pt x="82" y="88"/>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 name="Freeform 10">
                <a:extLst>
                  <a:ext uri="{FF2B5EF4-FFF2-40B4-BE49-F238E27FC236}">
                    <a16:creationId xmlns:a16="http://schemas.microsoft.com/office/drawing/2014/main" id="{02F51C6B-3926-45ED-84DC-DF03AFCAE714}"/>
                  </a:ext>
                </a:extLst>
              </p:cNvPr>
              <p:cNvSpPr>
                <a:spLocks/>
              </p:cNvSpPr>
              <p:nvPr/>
            </p:nvSpPr>
            <p:spPr bwMode="auto">
              <a:xfrm>
                <a:off x="2955939" y="4435478"/>
                <a:ext cx="66675" cy="98425"/>
              </a:xfrm>
              <a:custGeom>
                <a:avLst/>
                <a:gdLst>
                  <a:gd name="T0" fmla="*/ 0 w 63"/>
                  <a:gd name="T1" fmla="*/ 0 h 95"/>
                  <a:gd name="T2" fmla="*/ 42 w 63"/>
                  <a:gd name="T3" fmla="*/ 0 h 95"/>
                  <a:gd name="T4" fmla="*/ 42 w 63"/>
                  <a:gd name="T5" fmla="*/ 0 h 95"/>
                  <a:gd name="T6" fmla="*/ 60 w 63"/>
                  <a:gd name="T7" fmla="*/ 59 h 95"/>
                  <a:gd name="T8" fmla="*/ 45 w 63"/>
                  <a:gd name="T9" fmla="*/ 95 h 95"/>
                </a:gdLst>
                <a:ahLst/>
                <a:cxnLst>
                  <a:cxn ang="0">
                    <a:pos x="T0" y="T1"/>
                  </a:cxn>
                  <a:cxn ang="0">
                    <a:pos x="T2" y="T3"/>
                  </a:cxn>
                  <a:cxn ang="0">
                    <a:pos x="T4" y="T5"/>
                  </a:cxn>
                  <a:cxn ang="0">
                    <a:pos x="T6" y="T7"/>
                  </a:cxn>
                  <a:cxn ang="0">
                    <a:pos x="T8" y="T9"/>
                  </a:cxn>
                </a:cxnLst>
                <a:rect l="0" t="0" r="r" b="b"/>
                <a:pathLst>
                  <a:path w="63" h="95">
                    <a:moveTo>
                      <a:pt x="0" y="0"/>
                    </a:moveTo>
                    <a:cubicBezTo>
                      <a:pt x="42" y="0"/>
                      <a:pt x="42" y="0"/>
                      <a:pt x="42" y="0"/>
                    </a:cubicBezTo>
                    <a:cubicBezTo>
                      <a:pt x="42" y="0"/>
                      <a:pt x="42" y="0"/>
                      <a:pt x="42" y="0"/>
                    </a:cubicBezTo>
                    <a:cubicBezTo>
                      <a:pt x="56" y="12"/>
                      <a:pt x="63" y="34"/>
                      <a:pt x="60" y="59"/>
                    </a:cubicBezTo>
                    <a:cubicBezTo>
                      <a:pt x="57" y="73"/>
                      <a:pt x="52" y="86"/>
                      <a:pt x="45" y="95"/>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 name="Freeform 11">
                <a:extLst>
                  <a:ext uri="{FF2B5EF4-FFF2-40B4-BE49-F238E27FC236}">
                    <a16:creationId xmlns:a16="http://schemas.microsoft.com/office/drawing/2014/main" id="{B78D1C13-CE88-4728-9799-3094E61761AF}"/>
                  </a:ext>
                </a:extLst>
              </p:cNvPr>
              <p:cNvSpPr>
                <a:spLocks/>
              </p:cNvSpPr>
              <p:nvPr/>
            </p:nvSpPr>
            <p:spPr bwMode="auto">
              <a:xfrm>
                <a:off x="2935301" y="4548190"/>
                <a:ext cx="53975" cy="103188"/>
              </a:xfrm>
              <a:custGeom>
                <a:avLst/>
                <a:gdLst>
                  <a:gd name="T0" fmla="*/ 22 w 53"/>
                  <a:gd name="T1" fmla="*/ 0 h 99"/>
                  <a:gd name="T2" fmla="*/ 43 w 53"/>
                  <a:gd name="T3" fmla="*/ 5 h 99"/>
                  <a:gd name="T4" fmla="*/ 33 w 53"/>
                  <a:gd name="T5" fmla="*/ 72 h 99"/>
                  <a:gd name="T6" fmla="*/ 0 w 53"/>
                  <a:gd name="T7" fmla="*/ 99 h 99"/>
                </a:gdLst>
                <a:ahLst/>
                <a:cxnLst>
                  <a:cxn ang="0">
                    <a:pos x="T0" y="T1"/>
                  </a:cxn>
                  <a:cxn ang="0">
                    <a:pos x="T2" y="T3"/>
                  </a:cxn>
                  <a:cxn ang="0">
                    <a:pos x="T4" y="T5"/>
                  </a:cxn>
                  <a:cxn ang="0">
                    <a:pos x="T6" y="T7"/>
                  </a:cxn>
                </a:cxnLst>
                <a:rect l="0" t="0" r="r" b="b"/>
                <a:pathLst>
                  <a:path w="53" h="99">
                    <a:moveTo>
                      <a:pt x="22" y="0"/>
                    </a:moveTo>
                    <a:cubicBezTo>
                      <a:pt x="43" y="5"/>
                      <a:pt x="43" y="5"/>
                      <a:pt x="43" y="5"/>
                    </a:cubicBezTo>
                    <a:cubicBezTo>
                      <a:pt x="53" y="22"/>
                      <a:pt x="50" y="49"/>
                      <a:pt x="33" y="72"/>
                    </a:cubicBezTo>
                    <a:cubicBezTo>
                      <a:pt x="24" y="85"/>
                      <a:pt x="12" y="94"/>
                      <a:pt x="0" y="99"/>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 name="Line 12">
                <a:extLst>
                  <a:ext uri="{FF2B5EF4-FFF2-40B4-BE49-F238E27FC236}">
                    <a16:creationId xmlns:a16="http://schemas.microsoft.com/office/drawing/2014/main" id="{4EA699D8-40A8-4055-8EFD-64EDCD4BD04C}"/>
                  </a:ext>
                </a:extLst>
              </p:cNvPr>
              <p:cNvSpPr>
                <a:spLocks noChangeShapeType="1"/>
              </p:cNvSpPr>
              <p:nvPr/>
            </p:nvSpPr>
            <p:spPr bwMode="auto">
              <a:xfrm flipV="1">
                <a:off x="2787663" y="4243390"/>
                <a:ext cx="0" cy="368300"/>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 name="Freeform 13">
                <a:extLst>
                  <a:ext uri="{FF2B5EF4-FFF2-40B4-BE49-F238E27FC236}">
                    <a16:creationId xmlns:a16="http://schemas.microsoft.com/office/drawing/2014/main" id="{9CBD20B4-54B2-44AA-A81D-CD10DDD40B24}"/>
                  </a:ext>
                </a:extLst>
              </p:cNvPr>
              <p:cNvSpPr>
                <a:spLocks/>
              </p:cNvSpPr>
              <p:nvPr/>
            </p:nvSpPr>
            <p:spPr bwMode="auto">
              <a:xfrm>
                <a:off x="2787663" y="4624390"/>
                <a:ext cx="115888" cy="63500"/>
              </a:xfrm>
              <a:custGeom>
                <a:avLst/>
                <a:gdLst>
                  <a:gd name="T0" fmla="*/ 97 w 111"/>
                  <a:gd name="T1" fmla="*/ 0 h 61"/>
                  <a:gd name="T2" fmla="*/ 111 w 111"/>
                  <a:gd name="T3" fmla="*/ 29 h 61"/>
                  <a:gd name="T4" fmla="*/ 20 w 111"/>
                  <a:gd name="T5" fmla="*/ 43 h 61"/>
                  <a:gd name="T6" fmla="*/ 9 w 111"/>
                  <a:gd name="T7" fmla="*/ 33 h 61"/>
                  <a:gd name="T8" fmla="*/ 0 w 111"/>
                  <a:gd name="T9" fmla="*/ 17 h 61"/>
                  <a:gd name="T10" fmla="*/ 0 w 111"/>
                  <a:gd name="T11" fmla="*/ 3 h 61"/>
                </a:gdLst>
                <a:ahLst/>
                <a:cxnLst>
                  <a:cxn ang="0">
                    <a:pos x="T0" y="T1"/>
                  </a:cxn>
                  <a:cxn ang="0">
                    <a:pos x="T2" y="T3"/>
                  </a:cxn>
                  <a:cxn ang="0">
                    <a:pos x="T4" y="T5"/>
                  </a:cxn>
                  <a:cxn ang="0">
                    <a:pos x="T6" y="T7"/>
                  </a:cxn>
                  <a:cxn ang="0">
                    <a:pos x="T8" y="T9"/>
                  </a:cxn>
                  <a:cxn ang="0">
                    <a:pos x="T10" y="T11"/>
                  </a:cxn>
                </a:cxnLst>
                <a:rect l="0" t="0" r="r" b="b"/>
                <a:pathLst>
                  <a:path w="111" h="61">
                    <a:moveTo>
                      <a:pt x="97" y="0"/>
                    </a:moveTo>
                    <a:cubicBezTo>
                      <a:pt x="111" y="29"/>
                      <a:pt x="111" y="29"/>
                      <a:pt x="111" y="29"/>
                    </a:cubicBezTo>
                    <a:cubicBezTo>
                      <a:pt x="83" y="54"/>
                      <a:pt x="46" y="61"/>
                      <a:pt x="20" y="43"/>
                    </a:cubicBezTo>
                    <a:cubicBezTo>
                      <a:pt x="16" y="40"/>
                      <a:pt x="12" y="37"/>
                      <a:pt x="9" y="33"/>
                    </a:cubicBezTo>
                    <a:cubicBezTo>
                      <a:pt x="6" y="29"/>
                      <a:pt x="0" y="17"/>
                      <a:pt x="0" y="17"/>
                    </a:cubicBezTo>
                    <a:cubicBezTo>
                      <a:pt x="0" y="3"/>
                      <a:pt x="0" y="3"/>
                      <a:pt x="0" y="3"/>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 name="Freeform 14">
                <a:extLst>
                  <a:ext uri="{FF2B5EF4-FFF2-40B4-BE49-F238E27FC236}">
                    <a16:creationId xmlns:a16="http://schemas.microsoft.com/office/drawing/2014/main" id="{0FA9D551-5350-4F16-AA5F-EBE899BA5B62}"/>
                  </a:ext>
                </a:extLst>
              </p:cNvPr>
              <p:cNvSpPr>
                <a:spLocks/>
              </p:cNvSpPr>
              <p:nvPr/>
            </p:nvSpPr>
            <p:spPr bwMode="auto">
              <a:xfrm>
                <a:off x="2843226" y="4527553"/>
                <a:ext cx="77788" cy="79375"/>
              </a:xfrm>
              <a:custGeom>
                <a:avLst/>
                <a:gdLst>
                  <a:gd name="T0" fmla="*/ 75 w 75"/>
                  <a:gd name="T1" fmla="*/ 13 h 76"/>
                  <a:gd name="T2" fmla="*/ 10 w 75"/>
                  <a:gd name="T3" fmla="*/ 76 h 76"/>
                </a:gdLst>
                <a:ahLst/>
                <a:cxnLst>
                  <a:cxn ang="0">
                    <a:pos x="T0" y="T1"/>
                  </a:cxn>
                  <a:cxn ang="0">
                    <a:pos x="T2" y="T3"/>
                  </a:cxn>
                </a:cxnLst>
                <a:rect l="0" t="0" r="r" b="b"/>
                <a:pathLst>
                  <a:path w="75" h="76">
                    <a:moveTo>
                      <a:pt x="75" y="13"/>
                    </a:moveTo>
                    <a:cubicBezTo>
                      <a:pt x="38" y="0"/>
                      <a:pt x="0" y="20"/>
                      <a:pt x="10" y="76"/>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 name="Freeform 15">
                <a:extLst>
                  <a:ext uri="{FF2B5EF4-FFF2-40B4-BE49-F238E27FC236}">
                    <a16:creationId xmlns:a16="http://schemas.microsoft.com/office/drawing/2014/main" id="{E811352E-62FE-434B-9092-175DE5FA67A4}"/>
                  </a:ext>
                </a:extLst>
              </p:cNvPr>
              <p:cNvSpPr>
                <a:spLocks/>
              </p:cNvSpPr>
              <p:nvPr/>
            </p:nvSpPr>
            <p:spPr bwMode="auto">
              <a:xfrm>
                <a:off x="2868626" y="4402140"/>
                <a:ext cx="44450" cy="80963"/>
              </a:xfrm>
              <a:custGeom>
                <a:avLst/>
                <a:gdLst>
                  <a:gd name="T0" fmla="*/ 27 w 43"/>
                  <a:gd name="T1" fmla="*/ 78 h 78"/>
                  <a:gd name="T2" fmla="*/ 43 w 43"/>
                  <a:gd name="T3" fmla="*/ 3 h 78"/>
                </a:gdLst>
                <a:ahLst/>
                <a:cxnLst>
                  <a:cxn ang="0">
                    <a:pos x="T0" y="T1"/>
                  </a:cxn>
                  <a:cxn ang="0">
                    <a:pos x="T2" y="T3"/>
                  </a:cxn>
                </a:cxnLst>
                <a:rect l="0" t="0" r="r" b="b"/>
                <a:pathLst>
                  <a:path w="43" h="78">
                    <a:moveTo>
                      <a:pt x="27" y="78"/>
                    </a:moveTo>
                    <a:cubicBezTo>
                      <a:pt x="0" y="54"/>
                      <a:pt x="0" y="0"/>
                      <a:pt x="43" y="3"/>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 name="Freeform 16">
                <a:extLst>
                  <a:ext uri="{FF2B5EF4-FFF2-40B4-BE49-F238E27FC236}">
                    <a16:creationId xmlns:a16="http://schemas.microsoft.com/office/drawing/2014/main" id="{3E6AF1DB-86FF-424E-9B40-1C01EDDA6843}"/>
                  </a:ext>
                </a:extLst>
              </p:cNvPr>
              <p:cNvSpPr>
                <a:spLocks/>
              </p:cNvSpPr>
              <p:nvPr/>
            </p:nvSpPr>
            <p:spPr bwMode="auto">
              <a:xfrm>
                <a:off x="2694000" y="4186240"/>
                <a:ext cx="93663" cy="42863"/>
              </a:xfrm>
              <a:custGeom>
                <a:avLst/>
                <a:gdLst>
                  <a:gd name="T0" fmla="*/ 0 w 90"/>
                  <a:gd name="T1" fmla="*/ 20 h 41"/>
                  <a:gd name="T2" fmla="*/ 20 w 90"/>
                  <a:gd name="T3" fmla="*/ 11 h 41"/>
                  <a:gd name="T4" fmla="*/ 90 w 90"/>
                  <a:gd name="T5" fmla="*/ 29 h 41"/>
                  <a:gd name="T6" fmla="*/ 90 w 90"/>
                  <a:gd name="T7" fmla="*/ 41 h 41"/>
                </a:gdLst>
                <a:ahLst/>
                <a:cxnLst>
                  <a:cxn ang="0">
                    <a:pos x="T0" y="T1"/>
                  </a:cxn>
                  <a:cxn ang="0">
                    <a:pos x="T2" y="T3"/>
                  </a:cxn>
                  <a:cxn ang="0">
                    <a:pos x="T4" y="T5"/>
                  </a:cxn>
                  <a:cxn ang="0">
                    <a:pos x="T6" y="T7"/>
                  </a:cxn>
                </a:cxnLst>
                <a:rect l="0" t="0" r="r" b="b"/>
                <a:pathLst>
                  <a:path w="90" h="41">
                    <a:moveTo>
                      <a:pt x="0" y="20"/>
                    </a:moveTo>
                    <a:cubicBezTo>
                      <a:pt x="6" y="17"/>
                      <a:pt x="13" y="13"/>
                      <a:pt x="20" y="11"/>
                    </a:cubicBezTo>
                    <a:cubicBezTo>
                      <a:pt x="51" y="0"/>
                      <a:pt x="82" y="8"/>
                      <a:pt x="90" y="29"/>
                    </a:cubicBezTo>
                    <a:cubicBezTo>
                      <a:pt x="90" y="41"/>
                      <a:pt x="90" y="41"/>
                      <a:pt x="90" y="41"/>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 name="Freeform 17">
                <a:extLst>
                  <a:ext uri="{FF2B5EF4-FFF2-40B4-BE49-F238E27FC236}">
                    <a16:creationId xmlns:a16="http://schemas.microsoft.com/office/drawing/2014/main" id="{EA03F4C1-B545-444C-8940-A6E637C69785}"/>
                  </a:ext>
                </a:extLst>
              </p:cNvPr>
              <p:cNvSpPr>
                <a:spLocks/>
              </p:cNvSpPr>
              <p:nvPr/>
            </p:nvSpPr>
            <p:spPr bwMode="auto">
              <a:xfrm>
                <a:off x="2694000" y="4283078"/>
                <a:ext cx="50800" cy="82550"/>
              </a:xfrm>
              <a:custGeom>
                <a:avLst/>
                <a:gdLst>
                  <a:gd name="T0" fmla="*/ 25 w 48"/>
                  <a:gd name="T1" fmla="*/ 0 h 79"/>
                  <a:gd name="T2" fmla="*/ 0 w 48"/>
                  <a:gd name="T3" fmla="*/ 68 h 79"/>
                </a:gdLst>
                <a:ahLst/>
                <a:cxnLst>
                  <a:cxn ang="0">
                    <a:pos x="T0" y="T1"/>
                  </a:cxn>
                  <a:cxn ang="0">
                    <a:pos x="T2" y="T3"/>
                  </a:cxn>
                </a:cxnLst>
                <a:rect l="0" t="0" r="r" b="b"/>
                <a:pathLst>
                  <a:path w="48" h="79">
                    <a:moveTo>
                      <a:pt x="25" y="0"/>
                    </a:moveTo>
                    <a:cubicBezTo>
                      <a:pt x="48" y="34"/>
                      <a:pt x="35" y="79"/>
                      <a:pt x="0" y="68"/>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 name="Freeform 18">
                <a:extLst>
                  <a:ext uri="{FF2B5EF4-FFF2-40B4-BE49-F238E27FC236}">
                    <a16:creationId xmlns:a16="http://schemas.microsoft.com/office/drawing/2014/main" id="{91AD3439-A196-4A04-B1CD-1BFEE9465C8B}"/>
                  </a:ext>
                </a:extLst>
              </p:cNvPr>
              <p:cNvSpPr>
                <a:spLocks/>
              </p:cNvSpPr>
              <p:nvPr/>
            </p:nvSpPr>
            <p:spPr bwMode="auto">
              <a:xfrm>
                <a:off x="2687650" y="4438653"/>
                <a:ext cx="57150" cy="34925"/>
              </a:xfrm>
              <a:custGeom>
                <a:avLst/>
                <a:gdLst>
                  <a:gd name="T0" fmla="*/ 55 w 55"/>
                  <a:gd name="T1" fmla="*/ 0 h 35"/>
                  <a:gd name="T2" fmla="*/ 1 w 55"/>
                  <a:gd name="T3" fmla="*/ 33 h 35"/>
                  <a:gd name="T4" fmla="*/ 0 w 55"/>
                  <a:gd name="T5" fmla="*/ 35 h 35"/>
                </a:gdLst>
                <a:ahLst/>
                <a:cxnLst>
                  <a:cxn ang="0">
                    <a:pos x="T0" y="T1"/>
                  </a:cxn>
                  <a:cxn ang="0">
                    <a:pos x="T2" y="T3"/>
                  </a:cxn>
                  <a:cxn ang="0">
                    <a:pos x="T4" y="T5"/>
                  </a:cxn>
                </a:cxnLst>
                <a:rect l="0" t="0" r="r" b="b"/>
                <a:pathLst>
                  <a:path w="55" h="35">
                    <a:moveTo>
                      <a:pt x="55" y="0"/>
                    </a:moveTo>
                    <a:cubicBezTo>
                      <a:pt x="34" y="4"/>
                      <a:pt x="12" y="17"/>
                      <a:pt x="1" y="33"/>
                    </a:cubicBezTo>
                    <a:cubicBezTo>
                      <a:pt x="0" y="34"/>
                      <a:pt x="0" y="34"/>
                      <a:pt x="0" y="35"/>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 name="Freeform 19">
                <a:extLst>
                  <a:ext uri="{FF2B5EF4-FFF2-40B4-BE49-F238E27FC236}">
                    <a16:creationId xmlns:a16="http://schemas.microsoft.com/office/drawing/2014/main" id="{2784BA75-F224-4A6E-9F3B-1DC630C70F80}"/>
                  </a:ext>
                </a:extLst>
              </p:cNvPr>
              <p:cNvSpPr>
                <a:spLocks/>
              </p:cNvSpPr>
              <p:nvPr/>
            </p:nvSpPr>
            <p:spPr bwMode="auto">
              <a:xfrm>
                <a:off x="2608274" y="4230690"/>
                <a:ext cx="82550" cy="57150"/>
              </a:xfrm>
              <a:custGeom>
                <a:avLst/>
                <a:gdLst>
                  <a:gd name="T0" fmla="*/ 0 w 79"/>
                  <a:gd name="T1" fmla="*/ 55 h 55"/>
                  <a:gd name="T2" fmla="*/ 23 w 79"/>
                  <a:gd name="T3" fmla="*/ 17 h 55"/>
                  <a:gd name="T4" fmla="*/ 62 w 79"/>
                  <a:gd name="T5" fmla="*/ 0 h 55"/>
                  <a:gd name="T6" fmla="*/ 79 w 79"/>
                  <a:gd name="T7" fmla="*/ 27 h 55"/>
                </a:gdLst>
                <a:ahLst/>
                <a:cxnLst>
                  <a:cxn ang="0">
                    <a:pos x="T0" y="T1"/>
                  </a:cxn>
                  <a:cxn ang="0">
                    <a:pos x="T2" y="T3"/>
                  </a:cxn>
                  <a:cxn ang="0">
                    <a:pos x="T4" y="T5"/>
                  </a:cxn>
                  <a:cxn ang="0">
                    <a:pos x="T6" y="T7"/>
                  </a:cxn>
                </a:cxnLst>
                <a:rect l="0" t="0" r="r" b="b"/>
                <a:pathLst>
                  <a:path w="79" h="55">
                    <a:moveTo>
                      <a:pt x="0" y="55"/>
                    </a:moveTo>
                    <a:cubicBezTo>
                      <a:pt x="2" y="42"/>
                      <a:pt x="10" y="29"/>
                      <a:pt x="23" y="17"/>
                    </a:cubicBezTo>
                    <a:cubicBezTo>
                      <a:pt x="35" y="7"/>
                      <a:pt x="49" y="1"/>
                      <a:pt x="62" y="0"/>
                    </a:cubicBezTo>
                    <a:cubicBezTo>
                      <a:pt x="79" y="27"/>
                      <a:pt x="79" y="27"/>
                      <a:pt x="79" y="27"/>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 name="Freeform 20">
                <a:extLst>
                  <a:ext uri="{FF2B5EF4-FFF2-40B4-BE49-F238E27FC236}">
                    <a16:creationId xmlns:a16="http://schemas.microsoft.com/office/drawing/2014/main" id="{AF8F77E6-B463-4BEF-9E10-3899151717A9}"/>
                  </a:ext>
                </a:extLst>
              </p:cNvPr>
              <p:cNvSpPr>
                <a:spLocks/>
              </p:cNvSpPr>
              <p:nvPr/>
            </p:nvSpPr>
            <p:spPr bwMode="auto">
              <a:xfrm>
                <a:off x="2557474" y="4318003"/>
                <a:ext cx="87313" cy="90488"/>
              </a:xfrm>
              <a:custGeom>
                <a:avLst/>
                <a:gdLst>
                  <a:gd name="T0" fmla="*/ 2 w 84"/>
                  <a:gd name="T1" fmla="*/ 88 h 88"/>
                  <a:gd name="T2" fmla="*/ 6 w 84"/>
                  <a:gd name="T3" fmla="*/ 46 h 88"/>
                  <a:gd name="T4" fmla="*/ 57 w 84"/>
                  <a:gd name="T5" fmla="*/ 0 h 88"/>
                  <a:gd name="T6" fmla="*/ 84 w 84"/>
                  <a:gd name="T7" fmla="*/ 8 h 88"/>
                </a:gdLst>
                <a:ahLst/>
                <a:cxnLst>
                  <a:cxn ang="0">
                    <a:pos x="T0" y="T1"/>
                  </a:cxn>
                  <a:cxn ang="0">
                    <a:pos x="T2" y="T3"/>
                  </a:cxn>
                  <a:cxn ang="0">
                    <a:pos x="T4" y="T5"/>
                  </a:cxn>
                  <a:cxn ang="0">
                    <a:pos x="T6" y="T7"/>
                  </a:cxn>
                </a:cxnLst>
                <a:rect l="0" t="0" r="r" b="b"/>
                <a:pathLst>
                  <a:path w="84" h="88">
                    <a:moveTo>
                      <a:pt x="2" y="88"/>
                    </a:moveTo>
                    <a:cubicBezTo>
                      <a:pt x="0" y="75"/>
                      <a:pt x="1" y="60"/>
                      <a:pt x="6" y="46"/>
                    </a:cubicBezTo>
                    <a:cubicBezTo>
                      <a:pt x="16" y="20"/>
                      <a:pt x="37" y="4"/>
                      <a:pt x="57" y="0"/>
                    </a:cubicBezTo>
                    <a:cubicBezTo>
                      <a:pt x="84" y="8"/>
                      <a:pt x="84" y="8"/>
                      <a:pt x="84" y="8"/>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 name="Freeform 21">
                <a:extLst>
                  <a:ext uri="{FF2B5EF4-FFF2-40B4-BE49-F238E27FC236}">
                    <a16:creationId xmlns:a16="http://schemas.microsoft.com/office/drawing/2014/main" id="{832C584E-1AA9-4A4E-98D3-29345998B5DD}"/>
                  </a:ext>
                </a:extLst>
              </p:cNvPr>
              <p:cNvSpPr>
                <a:spLocks/>
              </p:cNvSpPr>
              <p:nvPr/>
            </p:nvSpPr>
            <p:spPr bwMode="auto">
              <a:xfrm>
                <a:off x="2552712" y="4435478"/>
                <a:ext cx="65088" cy="98425"/>
              </a:xfrm>
              <a:custGeom>
                <a:avLst/>
                <a:gdLst>
                  <a:gd name="T0" fmla="*/ 19 w 63"/>
                  <a:gd name="T1" fmla="*/ 95 h 95"/>
                  <a:gd name="T2" fmla="*/ 4 w 63"/>
                  <a:gd name="T3" fmla="*/ 59 h 95"/>
                  <a:gd name="T4" fmla="*/ 22 w 63"/>
                  <a:gd name="T5" fmla="*/ 0 h 95"/>
                  <a:gd name="T6" fmla="*/ 22 w 63"/>
                  <a:gd name="T7" fmla="*/ 0 h 95"/>
                  <a:gd name="T8" fmla="*/ 63 w 63"/>
                  <a:gd name="T9" fmla="*/ 0 h 95"/>
                </a:gdLst>
                <a:ahLst/>
                <a:cxnLst>
                  <a:cxn ang="0">
                    <a:pos x="T0" y="T1"/>
                  </a:cxn>
                  <a:cxn ang="0">
                    <a:pos x="T2" y="T3"/>
                  </a:cxn>
                  <a:cxn ang="0">
                    <a:pos x="T4" y="T5"/>
                  </a:cxn>
                  <a:cxn ang="0">
                    <a:pos x="T6" y="T7"/>
                  </a:cxn>
                  <a:cxn ang="0">
                    <a:pos x="T8" y="T9"/>
                  </a:cxn>
                </a:cxnLst>
                <a:rect l="0" t="0" r="r" b="b"/>
                <a:pathLst>
                  <a:path w="63" h="95">
                    <a:moveTo>
                      <a:pt x="19" y="95"/>
                    </a:moveTo>
                    <a:cubicBezTo>
                      <a:pt x="12" y="86"/>
                      <a:pt x="6" y="73"/>
                      <a:pt x="4" y="59"/>
                    </a:cubicBezTo>
                    <a:cubicBezTo>
                      <a:pt x="0" y="34"/>
                      <a:pt x="8" y="12"/>
                      <a:pt x="22" y="0"/>
                    </a:cubicBezTo>
                    <a:cubicBezTo>
                      <a:pt x="22" y="0"/>
                      <a:pt x="22" y="0"/>
                      <a:pt x="22" y="0"/>
                    </a:cubicBezTo>
                    <a:cubicBezTo>
                      <a:pt x="63" y="0"/>
                      <a:pt x="63" y="0"/>
                      <a:pt x="63"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 name="Freeform 22">
                <a:extLst>
                  <a:ext uri="{FF2B5EF4-FFF2-40B4-BE49-F238E27FC236}">
                    <a16:creationId xmlns:a16="http://schemas.microsoft.com/office/drawing/2014/main" id="{C4ABFFCD-8E78-427F-AF45-94AAC2CB806F}"/>
                  </a:ext>
                </a:extLst>
              </p:cNvPr>
              <p:cNvSpPr>
                <a:spLocks/>
              </p:cNvSpPr>
              <p:nvPr/>
            </p:nvSpPr>
            <p:spPr bwMode="auto">
              <a:xfrm>
                <a:off x="2584462" y="4548190"/>
                <a:ext cx="55563" cy="103188"/>
              </a:xfrm>
              <a:custGeom>
                <a:avLst/>
                <a:gdLst>
                  <a:gd name="T0" fmla="*/ 53 w 53"/>
                  <a:gd name="T1" fmla="*/ 99 h 99"/>
                  <a:gd name="T2" fmla="*/ 21 w 53"/>
                  <a:gd name="T3" fmla="*/ 72 h 99"/>
                  <a:gd name="T4" fmla="*/ 11 w 53"/>
                  <a:gd name="T5" fmla="*/ 5 h 99"/>
                  <a:gd name="T6" fmla="*/ 32 w 53"/>
                  <a:gd name="T7" fmla="*/ 0 h 99"/>
                </a:gdLst>
                <a:ahLst/>
                <a:cxnLst>
                  <a:cxn ang="0">
                    <a:pos x="T0" y="T1"/>
                  </a:cxn>
                  <a:cxn ang="0">
                    <a:pos x="T2" y="T3"/>
                  </a:cxn>
                  <a:cxn ang="0">
                    <a:pos x="T4" y="T5"/>
                  </a:cxn>
                  <a:cxn ang="0">
                    <a:pos x="T6" y="T7"/>
                  </a:cxn>
                </a:cxnLst>
                <a:rect l="0" t="0" r="r" b="b"/>
                <a:pathLst>
                  <a:path w="53" h="99">
                    <a:moveTo>
                      <a:pt x="53" y="99"/>
                    </a:moveTo>
                    <a:cubicBezTo>
                      <a:pt x="42" y="94"/>
                      <a:pt x="30" y="85"/>
                      <a:pt x="21" y="72"/>
                    </a:cubicBezTo>
                    <a:cubicBezTo>
                      <a:pt x="3" y="49"/>
                      <a:pt x="0" y="22"/>
                      <a:pt x="11" y="5"/>
                    </a:cubicBezTo>
                    <a:cubicBezTo>
                      <a:pt x="32" y="0"/>
                      <a:pt x="32" y="0"/>
                      <a:pt x="32"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 name="Freeform 23">
                <a:extLst>
                  <a:ext uri="{FF2B5EF4-FFF2-40B4-BE49-F238E27FC236}">
                    <a16:creationId xmlns:a16="http://schemas.microsoft.com/office/drawing/2014/main" id="{EB2729F6-81EC-4FC9-A2AC-55ACD13FB221}"/>
                  </a:ext>
                </a:extLst>
              </p:cNvPr>
              <p:cNvSpPr>
                <a:spLocks/>
              </p:cNvSpPr>
              <p:nvPr/>
            </p:nvSpPr>
            <p:spPr bwMode="auto">
              <a:xfrm>
                <a:off x="2671775" y="4624390"/>
                <a:ext cx="115888" cy="63500"/>
              </a:xfrm>
              <a:custGeom>
                <a:avLst/>
                <a:gdLst>
                  <a:gd name="T0" fmla="*/ 14 w 111"/>
                  <a:gd name="T1" fmla="*/ 0 h 61"/>
                  <a:gd name="T2" fmla="*/ 0 w 111"/>
                  <a:gd name="T3" fmla="*/ 29 h 61"/>
                  <a:gd name="T4" fmla="*/ 91 w 111"/>
                  <a:gd name="T5" fmla="*/ 43 h 61"/>
                  <a:gd name="T6" fmla="*/ 101 w 111"/>
                  <a:gd name="T7" fmla="*/ 33 h 61"/>
                  <a:gd name="T8" fmla="*/ 111 w 111"/>
                  <a:gd name="T9" fmla="*/ 17 h 61"/>
                  <a:gd name="T10" fmla="*/ 111 w 111"/>
                  <a:gd name="T11" fmla="*/ 3 h 61"/>
                </a:gdLst>
                <a:ahLst/>
                <a:cxnLst>
                  <a:cxn ang="0">
                    <a:pos x="T0" y="T1"/>
                  </a:cxn>
                  <a:cxn ang="0">
                    <a:pos x="T2" y="T3"/>
                  </a:cxn>
                  <a:cxn ang="0">
                    <a:pos x="T4" y="T5"/>
                  </a:cxn>
                  <a:cxn ang="0">
                    <a:pos x="T6" y="T7"/>
                  </a:cxn>
                  <a:cxn ang="0">
                    <a:pos x="T8" y="T9"/>
                  </a:cxn>
                  <a:cxn ang="0">
                    <a:pos x="T10" y="T11"/>
                  </a:cxn>
                </a:cxnLst>
                <a:rect l="0" t="0" r="r" b="b"/>
                <a:pathLst>
                  <a:path w="111" h="61">
                    <a:moveTo>
                      <a:pt x="14" y="0"/>
                    </a:moveTo>
                    <a:cubicBezTo>
                      <a:pt x="0" y="29"/>
                      <a:pt x="0" y="29"/>
                      <a:pt x="0" y="29"/>
                    </a:cubicBezTo>
                    <a:cubicBezTo>
                      <a:pt x="27" y="54"/>
                      <a:pt x="65" y="61"/>
                      <a:pt x="91" y="43"/>
                    </a:cubicBezTo>
                    <a:cubicBezTo>
                      <a:pt x="95" y="40"/>
                      <a:pt x="98" y="37"/>
                      <a:pt x="101" y="33"/>
                    </a:cubicBezTo>
                    <a:cubicBezTo>
                      <a:pt x="105" y="29"/>
                      <a:pt x="111" y="17"/>
                      <a:pt x="111" y="17"/>
                    </a:cubicBezTo>
                    <a:cubicBezTo>
                      <a:pt x="111" y="3"/>
                      <a:pt x="111" y="3"/>
                      <a:pt x="111" y="3"/>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 name="Freeform 24">
                <a:extLst>
                  <a:ext uri="{FF2B5EF4-FFF2-40B4-BE49-F238E27FC236}">
                    <a16:creationId xmlns:a16="http://schemas.microsoft.com/office/drawing/2014/main" id="{BE195F4E-34A0-4149-B9AF-78396F5C9354}"/>
                  </a:ext>
                </a:extLst>
              </p:cNvPr>
              <p:cNvSpPr>
                <a:spLocks/>
              </p:cNvSpPr>
              <p:nvPr/>
            </p:nvSpPr>
            <p:spPr bwMode="auto">
              <a:xfrm>
                <a:off x="2654312" y="4527553"/>
                <a:ext cx="77788" cy="79375"/>
              </a:xfrm>
              <a:custGeom>
                <a:avLst/>
                <a:gdLst>
                  <a:gd name="T0" fmla="*/ 0 w 75"/>
                  <a:gd name="T1" fmla="*/ 13 h 76"/>
                  <a:gd name="T2" fmla="*/ 65 w 75"/>
                  <a:gd name="T3" fmla="*/ 76 h 76"/>
                </a:gdLst>
                <a:ahLst/>
                <a:cxnLst>
                  <a:cxn ang="0">
                    <a:pos x="T0" y="T1"/>
                  </a:cxn>
                  <a:cxn ang="0">
                    <a:pos x="T2" y="T3"/>
                  </a:cxn>
                </a:cxnLst>
                <a:rect l="0" t="0" r="r" b="b"/>
                <a:pathLst>
                  <a:path w="75" h="76">
                    <a:moveTo>
                      <a:pt x="0" y="13"/>
                    </a:moveTo>
                    <a:cubicBezTo>
                      <a:pt x="37" y="0"/>
                      <a:pt x="75" y="20"/>
                      <a:pt x="65" y="76"/>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 name="Freeform 25">
                <a:extLst>
                  <a:ext uri="{FF2B5EF4-FFF2-40B4-BE49-F238E27FC236}">
                    <a16:creationId xmlns:a16="http://schemas.microsoft.com/office/drawing/2014/main" id="{8E28BEBE-ED97-40F6-B9CC-E3E3A44CF7F8}"/>
                  </a:ext>
                </a:extLst>
              </p:cNvPr>
              <p:cNvSpPr>
                <a:spLocks/>
              </p:cNvSpPr>
              <p:nvPr/>
            </p:nvSpPr>
            <p:spPr bwMode="auto">
              <a:xfrm>
                <a:off x="2662250" y="4402140"/>
                <a:ext cx="44450" cy="80963"/>
              </a:xfrm>
              <a:custGeom>
                <a:avLst/>
                <a:gdLst>
                  <a:gd name="T0" fmla="*/ 16 w 43"/>
                  <a:gd name="T1" fmla="*/ 78 h 78"/>
                  <a:gd name="T2" fmla="*/ 0 w 43"/>
                  <a:gd name="T3" fmla="*/ 3 h 78"/>
                </a:gdLst>
                <a:ahLst/>
                <a:cxnLst>
                  <a:cxn ang="0">
                    <a:pos x="T0" y="T1"/>
                  </a:cxn>
                  <a:cxn ang="0">
                    <a:pos x="T2" y="T3"/>
                  </a:cxn>
                </a:cxnLst>
                <a:rect l="0" t="0" r="r" b="b"/>
                <a:pathLst>
                  <a:path w="43" h="78">
                    <a:moveTo>
                      <a:pt x="16" y="78"/>
                    </a:moveTo>
                    <a:cubicBezTo>
                      <a:pt x="43" y="54"/>
                      <a:pt x="43" y="0"/>
                      <a:pt x="0" y="3"/>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 name="Freeform 26">
                <a:extLst>
                  <a:ext uri="{FF2B5EF4-FFF2-40B4-BE49-F238E27FC236}">
                    <a16:creationId xmlns:a16="http://schemas.microsoft.com/office/drawing/2014/main" id="{C4D7B30E-A651-4E89-8F89-A1138B9EE635}"/>
                  </a:ext>
                </a:extLst>
              </p:cNvPr>
              <p:cNvSpPr>
                <a:spLocks/>
              </p:cNvSpPr>
              <p:nvPr/>
            </p:nvSpPr>
            <p:spPr bwMode="auto">
              <a:xfrm>
                <a:off x="2441586" y="4087815"/>
                <a:ext cx="692154" cy="695326"/>
              </a:xfrm>
              <a:custGeom>
                <a:avLst/>
                <a:gdLst>
                  <a:gd name="T0" fmla="*/ 557 w 664"/>
                  <a:gd name="T1" fmla="*/ 670 h 670"/>
                  <a:gd name="T2" fmla="*/ 106 w 664"/>
                  <a:gd name="T3" fmla="*/ 670 h 670"/>
                  <a:gd name="T4" fmla="*/ 0 w 664"/>
                  <a:gd name="T5" fmla="*/ 563 h 670"/>
                  <a:gd name="T6" fmla="*/ 0 w 664"/>
                  <a:gd name="T7" fmla="*/ 107 h 670"/>
                  <a:gd name="T8" fmla="*/ 106 w 664"/>
                  <a:gd name="T9" fmla="*/ 0 h 670"/>
                  <a:gd name="T10" fmla="*/ 557 w 664"/>
                  <a:gd name="T11" fmla="*/ 0 h 670"/>
                  <a:gd name="T12" fmla="*/ 664 w 664"/>
                  <a:gd name="T13" fmla="*/ 107 h 670"/>
                  <a:gd name="T14" fmla="*/ 664 w 664"/>
                  <a:gd name="T15" fmla="*/ 563 h 670"/>
                  <a:gd name="T16" fmla="*/ 557 w 664"/>
                  <a:gd name="T17"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4" h="670">
                    <a:moveTo>
                      <a:pt x="557" y="670"/>
                    </a:moveTo>
                    <a:cubicBezTo>
                      <a:pt x="106" y="670"/>
                      <a:pt x="106" y="670"/>
                      <a:pt x="106" y="670"/>
                    </a:cubicBezTo>
                    <a:cubicBezTo>
                      <a:pt x="65" y="628"/>
                      <a:pt x="41" y="604"/>
                      <a:pt x="0" y="563"/>
                    </a:cubicBezTo>
                    <a:cubicBezTo>
                      <a:pt x="0" y="107"/>
                      <a:pt x="0" y="107"/>
                      <a:pt x="0" y="107"/>
                    </a:cubicBezTo>
                    <a:cubicBezTo>
                      <a:pt x="41" y="66"/>
                      <a:pt x="65" y="42"/>
                      <a:pt x="106" y="0"/>
                    </a:cubicBezTo>
                    <a:cubicBezTo>
                      <a:pt x="557" y="0"/>
                      <a:pt x="557" y="0"/>
                      <a:pt x="557" y="0"/>
                    </a:cubicBezTo>
                    <a:cubicBezTo>
                      <a:pt x="599" y="42"/>
                      <a:pt x="622" y="66"/>
                      <a:pt x="664" y="107"/>
                    </a:cubicBezTo>
                    <a:cubicBezTo>
                      <a:pt x="664" y="563"/>
                      <a:pt x="664" y="563"/>
                      <a:pt x="664" y="563"/>
                    </a:cubicBezTo>
                    <a:cubicBezTo>
                      <a:pt x="622" y="604"/>
                      <a:pt x="599" y="628"/>
                      <a:pt x="557" y="670"/>
                    </a:cubicBezTo>
                    <a:close/>
                  </a:path>
                </a:pathLst>
              </a:cu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 name="Line 27">
                <a:extLst>
                  <a:ext uri="{FF2B5EF4-FFF2-40B4-BE49-F238E27FC236}">
                    <a16:creationId xmlns:a16="http://schemas.microsoft.com/office/drawing/2014/main" id="{2C10701E-F7BC-4431-A4A5-F751AF348D77}"/>
                  </a:ext>
                </a:extLst>
              </p:cNvPr>
              <p:cNvSpPr>
                <a:spLocks noChangeShapeType="1"/>
              </p:cNvSpPr>
              <p:nvPr/>
            </p:nvSpPr>
            <p:spPr bwMode="auto">
              <a:xfrm flipV="1">
                <a:off x="2560649" y="4832353"/>
                <a:ext cx="0" cy="79375"/>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 name="Oval 28">
                <a:extLst>
                  <a:ext uri="{FF2B5EF4-FFF2-40B4-BE49-F238E27FC236}">
                    <a16:creationId xmlns:a16="http://schemas.microsoft.com/office/drawing/2014/main" id="{B0F3E717-5F3B-42F2-9766-4CB5D6EF6942}"/>
                  </a:ext>
                </a:extLst>
              </p:cNvPr>
              <p:cNvSpPr>
                <a:spLocks noChangeArrowheads="1"/>
              </p:cNvSpPr>
              <p:nvPr/>
            </p:nvSpPr>
            <p:spPr bwMode="auto">
              <a:xfrm>
                <a:off x="2527311" y="4911728"/>
                <a:ext cx="65088"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 name="Line 29">
                <a:extLst>
                  <a:ext uri="{FF2B5EF4-FFF2-40B4-BE49-F238E27FC236}">
                    <a16:creationId xmlns:a16="http://schemas.microsoft.com/office/drawing/2014/main" id="{B72A3F88-AD83-44F6-97DC-BB37FF49ECD5}"/>
                  </a:ext>
                </a:extLst>
              </p:cNvPr>
              <p:cNvSpPr>
                <a:spLocks noChangeShapeType="1"/>
              </p:cNvSpPr>
              <p:nvPr/>
            </p:nvSpPr>
            <p:spPr bwMode="auto">
              <a:xfrm flipV="1">
                <a:off x="2711462" y="4832353"/>
                <a:ext cx="0" cy="79375"/>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 name="Oval 30">
                <a:extLst>
                  <a:ext uri="{FF2B5EF4-FFF2-40B4-BE49-F238E27FC236}">
                    <a16:creationId xmlns:a16="http://schemas.microsoft.com/office/drawing/2014/main" id="{078FB380-1506-4CB0-805A-B89BB215F58F}"/>
                  </a:ext>
                </a:extLst>
              </p:cNvPr>
              <p:cNvSpPr>
                <a:spLocks noChangeArrowheads="1"/>
              </p:cNvSpPr>
              <p:nvPr/>
            </p:nvSpPr>
            <p:spPr bwMode="auto">
              <a:xfrm>
                <a:off x="2679712" y="4911728"/>
                <a:ext cx="65088"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 name="Line 31">
                <a:extLst>
                  <a:ext uri="{FF2B5EF4-FFF2-40B4-BE49-F238E27FC236}">
                    <a16:creationId xmlns:a16="http://schemas.microsoft.com/office/drawing/2014/main" id="{1857CED2-92F0-4EB7-8E5B-395F6CB88B46}"/>
                  </a:ext>
                </a:extLst>
              </p:cNvPr>
              <p:cNvSpPr>
                <a:spLocks noChangeShapeType="1"/>
              </p:cNvSpPr>
              <p:nvPr/>
            </p:nvSpPr>
            <p:spPr bwMode="auto">
              <a:xfrm flipV="1">
                <a:off x="2863863" y="4832353"/>
                <a:ext cx="0" cy="79375"/>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Oval 32">
                <a:extLst>
                  <a:ext uri="{FF2B5EF4-FFF2-40B4-BE49-F238E27FC236}">
                    <a16:creationId xmlns:a16="http://schemas.microsoft.com/office/drawing/2014/main" id="{FB395BCF-8B43-4320-9216-5F93AD087058}"/>
                  </a:ext>
                </a:extLst>
              </p:cNvPr>
              <p:cNvSpPr>
                <a:spLocks noChangeArrowheads="1"/>
              </p:cNvSpPr>
              <p:nvPr/>
            </p:nvSpPr>
            <p:spPr bwMode="auto">
              <a:xfrm>
                <a:off x="2830525" y="4911728"/>
                <a:ext cx="65088"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 name="Line 33">
                <a:extLst>
                  <a:ext uri="{FF2B5EF4-FFF2-40B4-BE49-F238E27FC236}">
                    <a16:creationId xmlns:a16="http://schemas.microsoft.com/office/drawing/2014/main" id="{F1764C6E-D514-4816-9C0B-5A31E3C48F60}"/>
                  </a:ext>
                </a:extLst>
              </p:cNvPr>
              <p:cNvSpPr>
                <a:spLocks noChangeShapeType="1"/>
              </p:cNvSpPr>
              <p:nvPr/>
            </p:nvSpPr>
            <p:spPr bwMode="auto">
              <a:xfrm flipV="1">
                <a:off x="3014676" y="4832353"/>
                <a:ext cx="0" cy="79375"/>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 name="Oval 34">
                <a:extLst>
                  <a:ext uri="{FF2B5EF4-FFF2-40B4-BE49-F238E27FC236}">
                    <a16:creationId xmlns:a16="http://schemas.microsoft.com/office/drawing/2014/main" id="{AA8D9F20-7EF6-4973-98E3-AE1BB705ECCE}"/>
                  </a:ext>
                </a:extLst>
              </p:cNvPr>
              <p:cNvSpPr>
                <a:spLocks noChangeArrowheads="1"/>
              </p:cNvSpPr>
              <p:nvPr/>
            </p:nvSpPr>
            <p:spPr bwMode="auto">
              <a:xfrm>
                <a:off x="2982926" y="4911728"/>
                <a:ext cx="65088"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 name="Line 35">
                <a:extLst>
                  <a:ext uri="{FF2B5EF4-FFF2-40B4-BE49-F238E27FC236}">
                    <a16:creationId xmlns:a16="http://schemas.microsoft.com/office/drawing/2014/main" id="{A4BE530F-DACC-4952-950F-75805EFBBBAB}"/>
                  </a:ext>
                </a:extLst>
              </p:cNvPr>
              <p:cNvSpPr>
                <a:spLocks noChangeShapeType="1"/>
              </p:cNvSpPr>
              <p:nvPr/>
            </p:nvSpPr>
            <p:spPr bwMode="auto">
              <a:xfrm flipH="1">
                <a:off x="3181365" y="4664078"/>
                <a:ext cx="79375" cy="0"/>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 name="Oval 36">
                <a:extLst>
                  <a:ext uri="{FF2B5EF4-FFF2-40B4-BE49-F238E27FC236}">
                    <a16:creationId xmlns:a16="http://schemas.microsoft.com/office/drawing/2014/main" id="{7348B6CB-0ABE-4229-8FDB-76E68CF9CCA1}"/>
                  </a:ext>
                </a:extLst>
              </p:cNvPr>
              <p:cNvSpPr>
                <a:spLocks noChangeArrowheads="1"/>
              </p:cNvSpPr>
              <p:nvPr/>
            </p:nvSpPr>
            <p:spPr bwMode="auto">
              <a:xfrm>
                <a:off x="3260740" y="4630740"/>
                <a:ext cx="66675" cy="66675"/>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 name="Line 37">
                <a:extLst>
                  <a:ext uri="{FF2B5EF4-FFF2-40B4-BE49-F238E27FC236}">
                    <a16:creationId xmlns:a16="http://schemas.microsoft.com/office/drawing/2014/main" id="{2BA4CA91-2D8A-405C-8E27-5B762DBEBFC1}"/>
                  </a:ext>
                </a:extLst>
              </p:cNvPr>
              <p:cNvSpPr>
                <a:spLocks noChangeShapeType="1"/>
              </p:cNvSpPr>
              <p:nvPr/>
            </p:nvSpPr>
            <p:spPr bwMode="auto">
              <a:xfrm flipH="1">
                <a:off x="3181365" y="4511678"/>
                <a:ext cx="79375" cy="0"/>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Oval 38">
                <a:extLst>
                  <a:ext uri="{FF2B5EF4-FFF2-40B4-BE49-F238E27FC236}">
                    <a16:creationId xmlns:a16="http://schemas.microsoft.com/office/drawing/2014/main" id="{B895308C-9776-4A49-90AB-E8DD061D2EAE}"/>
                  </a:ext>
                </a:extLst>
              </p:cNvPr>
              <p:cNvSpPr>
                <a:spLocks noChangeArrowheads="1"/>
              </p:cNvSpPr>
              <p:nvPr/>
            </p:nvSpPr>
            <p:spPr bwMode="auto">
              <a:xfrm>
                <a:off x="3260740" y="4479928"/>
                <a:ext cx="66675"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39">
                <a:extLst>
                  <a:ext uri="{FF2B5EF4-FFF2-40B4-BE49-F238E27FC236}">
                    <a16:creationId xmlns:a16="http://schemas.microsoft.com/office/drawing/2014/main" id="{A88ABBBC-C98B-411E-B734-13B22A7FD5D4}"/>
                  </a:ext>
                </a:extLst>
              </p:cNvPr>
              <p:cNvSpPr>
                <a:spLocks noChangeShapeType="1"/>
              </p:cNvSpPr>
              <p:nvPr/>
            </p:nvSpPr>
            <p:spPr bwMode="auto">
              <a:xfrm flipH="1">
                <a:off x="3181365" y="4359278"/>
                <a:ext cx="79375" cy="0"/>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Oval 40">
                <a:extLst>
                  <a:ext uri="{FF2B5EF4-FFF2-40B4-BE49-F238E27FC236}">
                    <a16:creationId xmlns:a16="http://schemas.microsoft.com/office/drawing/2014/main" id="{E1FB3E1E-9931-4231-8528-7CC0D302C465}"/>
                  </a:ext>
                </a:extLst>
              </p:cNvPr>
              <p:cNvSpPr>
                <a:spLocks noChangeArrowheads="1"/>
              </p:cNvSpPr>
              <p:nvPr/>
            </p:nvSpPr>
            <p:spPr bwMode="auto">
              <a:xfrm>
                <a:off x="3260740" y="4325940"/>
                <a:ext cx="66675" cy="66675"/>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 name="Line 41">
                <a:extLst>
                  <a:ext uri="{FF2B5EF4-FFF2-40B4-BE49-F238E27FC236}">
                    <a16:creationId xmlns:a16="http://schemas.microsoft.com/office/drawing/2014/main" id="{DDCA19A6-ADC3-4944-AEE5-44E09625D73E}"/>
                  </a:ext>
                </a:extLst>
              </p:cNvPr>
              <p:cNvSpPr>
                <a:spLocks noChangeShapeType="1"/>
              </p:cNvSpPr>
              <p:nvPr/>
            </p:nvSpPr>
            <p:spPr bwMode="auto">
              <a:xfrm flipH="1">
                <a:off x="3181365" y="4206878"/>
                <a:ext cx="79375" cy="0"/>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 name="Oval 42">
                <a:extLst>
                  <a:ext uri="{FF2B5EF4-FFF2-40B4-BE49-F238E27FC236}">
                    <a16:creationId xmlns:a16="http://schemas.microsoft.com/office/drawing/2014/main" id="{4E162695-FC5E-4321-B895-B446A2A8C979}"/>
                  </a:ext>
                </a:extLst>
              </p:cNvPr>
              <p:cNvSpPr>
                <a:spLocks noChangeArrowheads="1"/>
              </p:cNvSpPr>
              <p:nvPr/>
            </p:nvSpPr>
            <p:spPr bwMode="auto">
              <a:xfrm>
                <a:off x="3260740" y="4175128"/>
                <a:ext cx="66675"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 name="Line 43">
                <a:extLst>
                  <a:ext uri="{FF2B5EF4-FFF2-40B4-BE49-F238E27FC236}">
                    <a16:creationId xmlns:a16="http://schemas.microsoft.com/office/drawing/2014/main" id="{4308F60E-567D-4DCF-B115-0F63A470477D}"/>
                  </a:ext>
                </a:extLst>
              </p:cNvPr>
              <p:cNvSpPr>
                <a:spLocks noChangeShapeType="1"/>
              </p:cNvSpPr>
              <p:nvPr/>
            </p:nvSpPr>
            <p:spPr bwMode="auto">
              <a:xfrm>
                <a:off x="3014676" y="3959227"/>
                <a:ext cx="0" cy="80963"/>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Oval 44">
                <a:extLst>
                  <a:ext uri="{FF2B5EF4-FFF2-40B4-BE49-F238E27FC236}">
                    <a16:creationId xmlns:a16="http://schemas.microsoft.com/office/drawing/2014/main" id="{EA32A2C1-25A4-42B5-98B1-0FA11189F2F4}"/>
                  </a:ext>
                </a:extLst>
              </p:cNvPr>
              <p:cNvSpPr>
                <a:spLocks noChangeArrowheads="1"/>
              </p:cNvSpPr>
              <p:nvPr/>
            </p:nvSpPr>
            <p:spPr bwMode="auto">
              <a:xfrm>
                <a:off x="2982926" y="3894140"/>
                <a:ext cx="65088"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Line 45">
                <a:extLst>
                  <a:ext uri="{FF2B5EF4-FFF2-40B4-BE49-F238E27FC236}">
                    <a16:creationId xmlns:a16="http://schemas.microsoft.com/office/drawing/2014/main" id="{41FC7092-F446-467A-A8DF-12F133C5F6E6}"/>
                  </a:ext>
                </a:extLst>
              </p:cNvPr>
              <p:cNvSpPr>
                <a:spLocks noChangeShapeType="1"/>
              </p:cNvSpPr>
              <p:nvPr/>
            </p:nvSpPr>
            <p:spPr bwMode="auto">
              <a:xfrm>
                <a:off x="2863863" y="3959227"/>
                <a:ext cx="0" cy="80963"/>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 name="Oval 46">
                <a:extLst>
                  <a:ext uri="{FF2B5EF4-FFF2-40B4-BE49-F238E27FC236}">
                    <a16:creationId xmlns:a16="http://schemas.microsoft.com/office/drawing/2014/main" id="{8189790F-0405-4CB1-9746-77F50C78F112}"/>
                  </a:ext>
                </a:extLst>
              </p:cNvPr>
              <p:cNvSpPr>
                <a:spLocks noChangeArrowheads="1"/>
              </p:cNvSpPr>
              <p:nvPr/>
            </p:nvSpPr>
            <p:spPr bwMode="auto">
              <a:xfrm>
                <a:off x="2830525" y="3894140"/>
                <a:ext cx="65088"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Line 47">
                <a:extLst>
                  <a:ext uri="{FF2B5EF4-FFF2-40B4-BE49-F238E27FC236}">
                    <a16:creationId xmlns:a16="http://schemas.microsoft.com/office/drawing/2014/main" id="{3F8818A7-F042-4DDF-99AA-FBD30992FFC7}"/>
                  </a:ext>
                </a:extLst>
              </p:cNvPr>
              <p:cNvSpPr>
                <a:spLocks noChangeShapeType="1"/>
              </p:cNvSpPr>
              <p:nvPr/>
            </p:nvSpPr>
            <p:spPr bwMode="auto">
              <a:xfrm>
                <a:off x="2711462" y="3959227"/>
                <a:ext cx="0" cy="80963"/>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Oval 48">
                <a:extLst>
                  <a:ext uri="{FF2B5EF4-FFF2-40B4-BE49-F238E27FC236}">
                    <a16:creationId xmlns:a16="http://schemas.microsoft.com/office/drawing/2014/main" id="{D8051B38-5D08-4DEA-AEA1-AA97FA27AE49}"/>
                  </a:ext>
                </a:extLst>
              </p:cNvPr>
              <p:cNvSpPr>
                <a:spLocks noChangeArrowheads="1"/>
              </p:cNvSpPr>
              <p:nvPr/>
            </p:nvSpPr>
            <p:spPr bwMode="auto">
              <a:xfrm>
                <a:off x="2679712" y="3894140"/>
                <a:ext cx="65088"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Line 49">
                <a:extLst>
                  <a:ext uri="{FF2B5EF4-FFF2-40B4-BE49-F238E27FC236}">
                    <a16:creationId xmlns:a16="http://schemas.microsoft.com/office/drawing/2014/main" id="{90E519F9-D540-4AED-B72C-59D8E1F5ADB0}"/>
                  </a:ext>
                </a:extLst>
              </p:cNvPr>
              <p:cNvSpPr>
                <a:spLocks noChangeShapeType="1"/>
              </p:cNvSpPr>
              <p:nvPr/>
            </p:nvSpPr>
            <p:spPr bwMode="auto">
              <a:xfrm>
                <a:off x="2560649" y="3959227"/>
                <a:ext cx="0" cy="80963"/>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 name="Oval 50">
                <a:extLst>
                  <a:ext uri="{FF2B5EF4-FFF2-40B4-BE49-F238E27FC236}">
                    <a16:creationId xmlns:a16="http://schemas.microsoft.com/office/drawing/2014/main" id="{88BC72F8-58AB-4E52-866B-79C5B6C20E2E}"/>
                  </a:ext>
                </a:extLst>
              </p:cNvPr>
              <p:cNvSpPr>
                <a:spLocks noChangeArrowheads="1"/>
              </p:cNvSpPr>
              <p:nvPr/>
            </p:nvSpPr>
            <p:spPr bwMode="auto">
              <a:xfrm>
                <a:off x="2527311" y="3894140"/>
                <a:ext cx="65088"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 name="Line 51">
                <a:extLst>
                  <a:ext uri="{FF2B5EF4-FFF2-40B4-BE49-F238E27FC236}">
                    <a16:creationId xmlns:a16="http://schemas.microsoft.com/office/drawing/2014/main" id="{0641E2F1-6936-41E2-8D89-214DC03748DA}"/>
                  </a:ext>
                </a:extLst>
              </p:cNvPr>
              <p:cNvSpPr>
                <a:spLocks noChangeShapeType="1"/>
              </p:cNvSpPr>
              <p:nvPr/>
            </p:nvSpPr>
            <p:spPr bwMode="auto">
              <a:xfrm>
                <a:off x="2314585" y="4206878"/>
                <a:ext cx="79375" cy="0"/>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 name="Oval 52">
                <a:extLst>
                  <a:ext uri="{FF2B5EF4-FFF2-40B4-BE49-F238E27FC236}">
                    <a16:creationId xmlns:a16="http://schemas.microsoft.com/office/drawing/2014/main" id="{0C87EFD7-B99F-4497-A455-444401F0C556}"/>
                  </a:ext>
                </a:extLst>
              </p:cNvPr>
              <p:cNvSpPr>
                <a:spLocks noChangeArrowheads="1"/>
              </p:cNvSpPr>
              <p:nvPr/>
            </p:nvSpPr>
            <p:spPr bwMode="auto">
              <a:xfrm>
                <a:off x="2247910" y="4175128"/>
                <a:ext cx="66675"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 name="Line 53">
                <a:extLst>
                  <a:ext uri="{FF2B5EF4-FFF2-40B4-BE49-F238E27FC236}">
                    <a16:creationId xmlns:a16="http://schemas.microsoft.com/office/drawing/2014/main" id="{77B98D85-6DE6-48FA-9559-2CD062766464}"/>
                  </a:ext>
                </a:extLst>
              </p:cNvPr>
              <p:cNvSpPr>
                <a:spLocks noChangeShapeType="1"/>
              </p:cNvSpPr>
              <p:nvPr/>
            </p:nvSpPr>
            <p:spPr bwMode="auto">
              <a:xfrm>
                <a:off x="2314585" y="4359278"/>
                <a:ext cx="79375" cy="0"/>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 name="Oval 54">
                <a:extLst>
                  <a:ext uri="{FF2B5EF4-FFF2-40B4-BE49-F238E27FC236}">
                    <a16:creationId xmlns:a16="http://schemas.microsoft.com/office/drawing/2014/main" id="{BF85F2DD-DAF7-4725-829A-D26B6F0E45A4}"/>
                  </a:ext>
                </a:extLst>
              </p:cNvPr>
              <p:cNvSpPr>
                <a:spLocks noChangeArrowheads="1"/>
              </p:cNvSpPr>
              <p:nvPr/>
            </p:nvSpPr>
            <p:spPr bwMode="auto">
              <a:xfrm>
                <a:off x="2247910" y="4325940"/>
                <a:ext cx="66675" cy="66675"/>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 name="Line 55">
                <a:extLst>
                  <a:ext uri="{FF2B5EF4-FFF2-40B4-BE49-F238E27FC236}">
                    <a16:creationId xmlns:a16="http://schemas.microsoft.com/office/drawing/2014/main" id="{B6DED4FF-80D7-4993-B43B-816A5ECE82B8}"/>
                  </a:ext>
                </a:extLst>
              </p:cNvPr>
              <p:cNvSpPr>
                <a:spLocks noChangeShapeType="1"/>
              </p:cNvSpPr>
              <p:nvPr/>
            </p:nvSpPr>
            <p:spPr bwMode="auto">
              <a:xfrm>
                <a:off x="2314585" y="4511678"/>
                <a:ext cx="79375" cy="0"/>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 name="Oval 56">
                <a:extLst>
                  <a:ext uri="{FF2B5EF4-FFF2-40B4-BE49-F238E27FC236}">
                    <a16:creationId xmlns:a16="http://schemas.microsoft.com/office/drawing/2014/main" id="{B6B07AA8-6B70-420D-B6C6-89C97E211E9B}"/>
                  </a:ext>
                </a:extLst>
              </p:cNvPr>
              <p:cNvSpPr>
                <a:spLocks noChangeArrowheads="1"/>
              </p:cNvSpPr>
              <p:nvPr/>
            </p:nvSpPr>
            <p:spPr bwMode="auto">
              <a:xfrm>
                <a:off x="2247910" y="4479928"/>
                <a:ext cx="66675" cy="65088"/>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 name="Line 57">
                <a:extLst>
                  <a:ext uri="{FF2B5EF4-FFF2-40B4-BE49-F238E27FC236}">
                    <a16:creationId xmlns:a16="http://schemas.microsoft.com/office/drawing/2014/main" id="{5F361418-3E23-4573-8E97-B84320D12488}"/>
                  </a:ext>
                </a:extLst>
              </p:cNvPr>
              <p:cNvSpPr>
                <a:spLocks noChangeShapeType="1"/>
              </p:cNvSpPr>
              <p:nvPr/>
            </p:nvSpPr>
            <p:spPr bwMode="auto">
              <a:xfrm>
                <a:off x="2314585" y="4664078"/>
                <a:ext cx="79375" cy="0"/>
              </a:xfrm>
              <a:prstGeom prst="line">
                <a:avLst/>
              </a:prstGeom>
              <a:noFill/>
              <a:ln w="1524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 name="Oval 58">
                <a:extLst>
                  <a:ext uri="{FF2B5EF4-FFF2-40B4-BE49-F238E27FC236}">
                    <a16:creationId xmlns:a16="http://schemas.microsoft.com/office/drawing/2014/main" id="{7040718F-310F-4855-A45E-D6F29591C2BB}"/>
                  </a:ext>
                </a:extLst>
              </p:cNvPr>
              <p:cNvSpPr>
                <a:spLocks noChangeArrowheads="1"/>
              </p:cNvSpPr>
              <p:nvPr/>
            </p:nvSpPr>
            <p:spPr bwMode="auto">
              <a:xfrm>
                <a:off x="2247910" y="4630740"/>
                <a:ext cx="66675" cy="66675"/>
              </a:xfrm>
              <a:prstGeom prst="ellipse">
                <a:avLst/>
              </a:prstGeom>
              <a:noFill/>
              <a:ln w="1524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5" name="Group 54">
              <a:extLst>
                <a:ext uri="{FF2B5EF4-FFF2-40B4-BE49-F238E27FC236}">
                  <a16:creationId xmlns:a16="http://schemas.microsoft.com/office/drawing/2014/main" id="{20965A6E-E0FC-4D85-9A23-4C83B3088900}"/>
                </a:ext>
              </a:extLst>
            </p:cNvPr>
            <p:cNvGrpSpPr>
              <a:grpSpLocks noChangeAspect="1"/>
            </p:cNvGrpSpPr>
            <p:nvPr/>
          </p:nvGrpSpPr>
          <p:grpSpPr>
            <a:xfrm>
              <a:off x="2194421" y="551223"/>
              <a:ext cx="390906" cy="476539"/>
              <a:chOff x="2397136" y="85725"/>
              <a:chExt cx="782641" cy="954088"/>
            </a:xfrm>
          </p:grpSpPr>
          <p:sp>
            <p:nvSpPr>
              <p:cNvPr id="477" name="Freeform 59">
                <a:extLst>
                  <a:ext uri="{FF2B5EF4-FFF2-40B4-BE49-F238E27FC236}">
                    <a16:creationId xmlns:a16="http://schemas.microsoft.com/office/drawing/2014/main" id="{47D53CF6-2C25-4790-B3D3-C53B14241B73}"/>
                  </a:ext>
                </a:extLst>
              </p:cNvPr>
              <p:cNvSpPr>
                <a:spLocks/>
              </p:cNvSpPr>
              <p:nvPr/>
            </p:nvSpPr>
            <p:spPr bwMode="auto">
              <a:xfrm>
                <a:off x="2397136" y="85725"/>
                <a:ext cx="782641" cy="954088"/>
              </a:xfrm>
              <a:custGeom>
                <a:avLst/>
                <a:gdLst>
                  <a:gd name="T0" fmla="*/ 332 w 753"/>
                  <a:gd name="T1" fmla="*/ 918 h 918"/>
                  <a:gd name="T2" fmla="*/ 260 w 753"/>
                  <a:gd name="T3" fmla="*/ 790 h 918"/>
                  <a:gd name="T4" fmla="*/ 99 w 753"/>
                  <a:gd name="T5" fmla="*/ 762 h 918"/>
                  <a:gd name="T6" fmla="*/ 97 w 753"/>
                  <a:gd name="T7" fmla="*/ 688 h 918"/>
                  <a:gd name="T8" fmla="*/ 76 w 753"/>
                  <a:gd name="T9" fmla="*/ 630 h 918"/>
                  <a:gd name="T10" fmla="*/ 70 w 753"/>
                  <a:gd name="T11" fmla="*/ 563 h 918"/>
                  <a:gd name="T12" fmla="*/ 0 w 753"/>
                  <a:gd name="T13" fmla="*/ 508 h 918"/>
                  <a:gd name="T14" fmla="*/ 74 w 753"/>
                  <a:gd name="T15" fmla="*/ 342 h 918"/>
                  <a:gd name="T16" fmla="*/ 422 w 753"/>
                  <a:gd name="T17" fmla="*/ 10 h 918"/>
                  <a:gd name="T18" fmla="*/ 752 w 753"/>
                  <a:gd name="T19" fmla="*/ 338 h 918"/>
                  <a:gd name="T20" fmla="*/ 628 w 753"/>
                  <a:gd name="T21" fmla="*/ 617 h 918"/>
                  <a:gd name="T22" fmla="*/ 631 w 753"/>
                  <a:gd name="T23" fmla="*/ 709 h 918"/>
                  <a:gd name="T24" fmla="*/ 632 w 753"/>
                  <a:gd name="T25" fmla="*/ 722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3" h="918">
                    <a:moveTo>
                      <a:pt x="332" y="918"/>
                    </a:moveTo>
                    <a:cubicBezTo>
                      <a:pt x="286" y="905"/>
                      <a:pt x="260" y="790"/>
                      <a:pt x="260" y="790"/>
                    </a:cubicBezTo>
                    <a:cubicBezTo>
                      <a:pt x="260" y="790"/>
                      <a:pt x="119" y="793"/>
                      <a:pt x="99" y="762"/>
                    </a:cubicBezTo>
                    <a:cubicBezTo>
                      <a:pt x="86" y="741"/>
                      <a:pt x="87" y="725"/>
                      <a:pt x="97" y="688"/>
                    </a:cubicBezTo>
                    <a:cubicBezTo>
                      <a:pt x="108" y="650"/>
                      <a:pt x="49" y="672"/>
                      <a:pt x="76" y="630"/>
                    </a:cubicBezTo>
                    <a:cubicBezTo>
                      <a:pt x="89" y="610"/>
                      <a:pt x="46" y="603"/>
                      <a:pt x="70" y="563"/>
                    </a:cubicBezTo>
                    <a:cubicBezTo>
                      <a:pt x="82" y="541"/>
                      <a:pt x="3" y="535"/>
                      <a:pt x="0" y="508"/>
                    </a:cubicBezTo>
                    <a:cubicBezTo>
                      <a:pt x="10" y="466"/>
                      <a:pt x="71" y="417"/>
                      <a:pt x="74" y="342"/>
                    </a:cubicBezTo>
                    <a:cubicBezTo>
                      <a:pt x="79" y="142"/>
                      <a:pt x="155" y="30"/>
                      <a:pt x="422" y="10"/>
                    </a:cubicBezTo>
                    <a:cubicBezTo>
                      <a:pt x="552" y="0"/>
                      <a:pt x="750" y="47"/>
                      <a:pt x="752" y="338"/>
                    </a:cubicBezTo>
                    <a:cubicBezTo>
                      <a:pt x="753" y="521"/>
                      <a:pt x="647" y="556"/>
                      <a:pt x="628" y="617"/>
                    </a:cubicBezTo>
                    <a:cubicBezTo>
                      <a:pt x="614" y="663"/>
                      <a:pt x="631" y="686"/>
                      <a:pt x="631" y="709"/>
                    </a:cubicBezTo>
                    <a:cubicBezTo>
                      <a:pt x="631" y="709"/>
                      <a:pt x="632" y="715"/>
                      <a:pt x="632" y="722"/>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 name="Oval 60">
                <a:extLst>
                  <a:ext uri="{FF2B5EF4-FFF2-40B4-BE49-F238E27FC236}">
                    <a16:creationId xmlns:a16="http://schemas.microsoft.com/office/drawing/2014/main" id="{64BEF7B8-849C-4D42-8D05-82CBEA50736B}"/>
                  </a:ext>
                </a:extLst>
              </p:cNvPr>
              <p:cNvSpPr>
                <a:spLocks noChangeArrowheads="1"/>
              </p:cNvSpPr>
              <p:nvPr/>
            </p:nvSpPr>
            <p:spPr bwMode="auto">
              <a:xfrm>
                <a:off x="2816238" y="190500"/>
                <a:ext cx="80963" cy="79375"/>
              </a:xfrm>
              <a:prstGeom prst="ellips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 name="Oval 61">
                <a:extLst>
                  <a:ext uri="{FF2B5EF4-FFF2-40B4-BE49-F238E27FC236}">
                    <a16:creationId xmlns:a16="http://schemas.microsoft.com/office/drawing/2014/main" id="{8B2AA90B-547B-4F70-9EAC-E40858B64411}"/>
                  </a:ext>
                </a:extLst>
              </p:cNvPr>
              <p:cNvSpPr>
                <a:spLocks noChangeArrowheads="1"/>
              </p:cNvSpPr>
              <p:nvPr/>
            </p:nvSpPr>
            <p:spPr bwMode="auto">
              <a:xfrm>
                <a:off x="2979751" y="265112"/>
                <a:ext cx="79375" cy="79375"/>
              </a:xfrm>
              <a:prstGeom prst="ellips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 name="Line 62">
                <a:extLst>
                  <a:ext uri="{FF2B5EF4-FFF2-40B4-BE49-F238E27FC236}">
                    <a16:creationId xmlns:a16="http://schemas.microsoft.com/office/drawing/2014/main" id="{C7FDD553-5E06-41F0-996B-389300B91CEA}"/>
                  </a:ext>
                </a:extLst>
              </p:cNvPr>
              <p:cNvSpPr>
                <a:spLocks noChangeShapeType="1"/>
              </p:cNvSpPr>
              <p:nvPr/>
            </p:nvSpPr>
            <p:spPr bwMode="auto">
              <a:xfrm>
                <a:off x="2855926" y="269875"/>
                <a:ext cx="0" cy="671513"/>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 name="Freeform 63">
                <a:extLst>
                  <a:ext uri="{FF2B5EF4-FFF2-40B4-BE49-F238E27FC236}">
                    <a16:creationId xmlns:a16="http://schemas.microsoft.com/office/drawing/2014/main" id="{249A43FD-F45A-4867-80D4-FE6B5F1188D0}"/>
                  </a:ext>
                </a:extLst>
              </p:cNvPr>
              <p:cNvSpPr>
                <a:spLocks/>
              </p:cNvSpPr>
              <p:nvPr/>
            </p:nvSpPr>
            <p:spPr bwMode="auto">
              <a:xfrm>
                <a:off x="2919426" y="344487"/>
                <a:ext cx="63500" cy="138113"/>
              </a:xfrm>
              <a:custGeom>
                <a:avLst/>
                <a:gdLst>
                  <a:gd name="T0" fmla="*/ 40 w 40"/>
                  <a:gd name="T1" fmla="*/ 0 h 87"/>
                  <a:gd name="T2" fmla="*/ 0 w 40"/>
                  <a:gd name="T3" fmla="*/ 39 h 87"/>
                  <a:gd name="T4" fmla="*/ 0 w 40"/>
                  <a:gd name="T5" fmla="*/ 87 h 87"/>
                </a:gdLst>
                <a:ahLst/>
                <a:cxnLst>
                  <a:cxn ang="0">
                    <a:pos x="T0" y="T1"/>
                  </a:cxn>
                  <a:cxn ang="0">
                    <a:pos x="T2" y="T3"/>
                  </a:cxn>
                  <a:cxn ang="0">
                    <a:pos x="T4" y="T5"/>
                  </a:cxn>
                </a:cxnLst>
                <a:rect l="0" t="0" r="r" b="b"/>
                <a:pathLst>
                  <a:path w="40" h="87">
                    <a:moveTo>
                      <a:pt x="40" y="0"/>
                    </a:moveTo>
                    <a:lnTo>
                      <a:pt x="0" y="39"/>
                    </a:lnTo>
                    <a:lnTo>
                      <a:pt x="0" y="87"/>
                    </a:ln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 name="Line 64">
                <a:extLst>
                  <a:ext uri="{FF2B5EF4-FFF2-40B4-BE49-F238E27FC236}">
                    <a16:creationId xmlns:a16="http://schemas.microsoft.com/office/drawing/2014/main" id="{4A818A73-D16D-4C0A-AAED-D60089ABC58A}"/>
                  </a:ext>
                </a:extLst>
              </p:cNvPr>
              <p:cNvSpPr>
                <a:spLocks noChangeShapeType="1"/>
              </p:cNvSpPr>
              <p:nvPr/>
            </p:nvSpPr>
            <p:spPr bwMode="auto">
              <a:xfrm flipH="1">
                <a:off x="2982926" y="334962"/>
                <a:ext cx="9525" cy="95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 name="Oval 65">
                <a:extLst>
                  <a:ext uri="{FF2B5EF4-FFF2-40B4-BE49-F238E27FC236}">
                    <a16:creationId xmlns:a16="http://schemas.microsoft.com/office/drawing/2014/main" id="{303648D6-DC13-4C56-A287-EBA506EED31D}"/>
                  </a:ext>
                </a:extLst>
              </p:cNvPr>
              <p:cNvSpPr>
                <a:spLocks noChangeArrowheads="1"/>
              </p:cNvSpPr>
              <p:nvPr/>
            </p:nvSpPr>
            <p:spPr bwMode="auto">
              <a:xfrm>
                <a:off x="2979751" y="425450"/>
                <a:ext cx="79375" cy="80963"/>
              </a:xfrm>
              <a:prstGeom prst="ellips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 name="Freeform 66">
                <a:extLst>
                  <a:ext uri="{FF2B5EF4-FFF2-40B4-BE49-F238E27FC236}">
                    <a16:creationId xmlns:a16="http://schemas.microsoft.com/office/drawing/2014/main" id="{D63032E4-A036-4305-A212-2CCD1E9292D4}"/>
                  </a:ext>
                </a:extLst>
              </p:cNvPr>
              <p:cNvSpPr>
                <a:spLocks/>
              </p:cNvSpPr>
              <p:nvPr/>
            </p:nvSpPr>
            <p:spPr bwMode="auto">
              <a:xfrm>
                <a:off x="2919426" y="506412"/>
                <a:ext cx="63500" cy="155575"/>
              </a:xfrm>
              <a:custGeom>
                <a:avLst/>
                <a:gdLst>
                  <a:gd name="T0" fmla="*/ 40 w 40"/>
                  <a:gd name="T1" fmla="*/ 0 h 98"/>
                  <a:gd name="T2" fmla="*/ 0 w 40"/>
                  <a:gd name="T3" fmla="*/ 39 h 98"/>
                  <a:gd name="T4" fmla="*/ 0 w 40"/>
                  <a:gd name="T5" fmla="*/ 98 h 98"/>
                </a:gdLst>
                <a:ahLst/>
                <a:cxnLst>
                  <a:cxn ang="0">
                    <a:pos x="T0" y="T1"/>
                  </a:cxn>
                  <a:cxn ang="0">
                    <a:pos x="T2" y="T3"/>
                  </a:cxn>
                  <a:cxn ang="0">
                    <a:pos x="T4" y="T5"/>
                  </a:cxn>
                </a:cxnLst>
                <a:rect l="0" t="0" r="r" b="b"/>
                <a:pathLst>
                  <a:path w="40" h="98">
                    <a:moveTo>
                      <a:pt x="40" y="0"/>
                    </a:moveTo>
                    <a:lnTo>
                      <a:pt x="0" y="39"/>
                    </a:lnTo>
                    <a:lnTo>
                      <a:pt x="0" y="98"/>
                    </a:ln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 name="Line 67">
                <a:extLst>
                  <a:ext uri="{FF2B5EF4-FFF2-40B4-BE49-F238E27FC236}">
                    <a16:creationId xmlns:a16="http://schemas.microsoft.com/office/drawing/2014/main" id="{87F99F29-C8C9-490B-9575-BE10B4A3E587}"/>
                  </a:ext>
                </a:extLst>
              </p:cNvPr>
              <p:cNvSpPr>
                <a:spLocks noChangeShapeType="1"/>
              </p:cNvSpPr>
              <p:nvPr/>
            </p:nvSpPr>
            <p:spPr bwMode="auto">
              <a:xfrm flipH="1">
                <a:off x="2982926" y="496887"/>
                <a:ext cx="9525" cy="95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 name="Oval 68">
                <a:extLst>
                  <a:ext uri="{FF2B5EF4-FFF2-40B4-BE49-F238E27FC236}">
                    <a16:creationId xmlns:a16="http://schemas.microsoft.com/office/drawing/2014/main" id="{8510A08A-80F3-4650-81FD-87337D732DF9}"/>
                  </a:ext>
                </a:extLst>
              </p:cNvPr>
              <p:cNvSpPr>
                <a:spLocks noChangeArrowheads="1"/>
              </p:cNvSpPr>
              <p:nvPr/>
            </p:nvSpPr>
            <p:spPr bwMode="auto">
              <a:xfrm>
                <a:off x="2654312" y="265112"/>
                <a:ext cx="80963" cy="79375"/>
              </a:xfrm>
              <a:prstGeom prst="ellips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 name="Freeform 69">
                <a:extLst>
                  <a:ext uri="{FF2B5EF4-FFF2-40B4-BE49-F238E27FC236}">
                    <a16:creationId xmlns:a16="http://schemas.microsoft.com/office/drawing/2014/main" id="{03FC633D-27C6-4832-9925-F796D11FEC36}"/>
                  </a:ext>
                </a:extLst>
              </p:cNvPr>
              <p:cNvSpPr>
                <a:spLocks/>
              </p:cNvSpPr>
              <p:nvPr/>
            </p:nvSpPr>
            <p:spPr bwMode="auto">
              <a:xfrm>
                <a:off x="2732100" y="344487"/>
                <a:ext cx="61913" cy="138113"/>
              </a:xfrm>
              <a:custGeom>
                <a:avLst/>
                <a:gdLst>
                  <a:gd name="T0" fmla="*/ 0 w 39"/>
                  <a:gd name="T1" fmla="*/ 0 h 87"/>
                  <a:gd name="T2" fmla="*/ 39 w 39"/>
                  <a:gd name="T3" fmla="*/ 39 h 87"/>
                  <a:gd name="T4" fmla="*/ 39 w 39"/>
                  <a:gd name="T5" fmla="*/ 87 h 87"/>
                </a:gdLst>
                <a:ahLst/>
                <a:cxnLst>
                  <a:cxn ang="0">
                    <a:pos x="T0" y="T1"/>
                  </a:cxn>
                  <a:cxn ang="0">
                    <a:pos x="T2" y="T3"/>
                  </a:cxn>
                  <a:cxn ang="0">
                    <a:pos x="T4" y="T5"/>
                  </a:cxn>
                </a:cxnLst>
                <a:rect l="0" t="0" r="r" b="b"/>
                <a:pathLst>
                  <a:path w="39" h="87">
                    <a:moveTo>
                      <a:pt x="0" y="0"/>
                    </a:moveTo>
                    <a:lnTo>
                      <a:pt x="39" y="39"/>
                    </a:lnTo>
                    <a:lnTo>
                      <a:pt x="39" y="87"/>
                    </a:ln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 name="Line 70">
                <a:extLst>
                  <a:ext uri="{FF2B5EF4-FFF2-40B4-BE49-F238E27FC236}">
                    <a16:creationId xmlns:a16="http://schemas.microsoft.com/office/drawing/2014/main" id="{5298A57D-34DF-412D-96DC-FC7ED13FCD79}"/>
                  </a:ext>
                </a:extLst>
              </p:cNvPr>
              <p:cNvSpPr>
                <a:spLocks noChangeShapeType="1"/>
              </p:cNvSpPr>
              <p:nvPr/>
            </p:nvSpPr>
            <p:spPr bwMode="auto">
              <a:xfrm flipH="1" flipV="1">
                <a:off x="2722575" y="334962"/>
                <a:ext cx="9525" cy="95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 name="Oval 71">
                <a:extLst>
                  <a:ext uri="{FF2B5EF4-FFF2-40B4-BE49-F238E27FC236}">
                    <a16:creationId xmlns:a16="http://schemas.microsoft.com/office/drawing/2014/main" id="{A7D39ECD-DBA2-4706-B793-77160252ED8C}"/>
                  </a:ext>
                </a:extLst>
              </p:cNvPr>
              <p:cNvSpPr>
                <a:spLocks noChangeArrowheads="1"/>
              </p:cNvSpPr>
              <p:nvPr/>
            </p:nvSpPr>
            <p:spPr bwMode="auto">
              <a:xfrm>
                <a:off x="2654312" y="425450"/>
                <a:ext cx="80963" cy="80963"/>
              </a:xfrm>
              <a:prstGeom prst="ellips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 name="Freeform 72">
                <a:extLst>
                  <a:ext uri="{FF2B5EF4-FFF2-40B4-BE49-F238E27FC236}">
                    <a16:creationId xmlns:a16="http://schemas.microsoft.com/office/drawing/2014/main" id="{E04C2D51-B651-4C81-820F-885830B7CDAE}"/>
                  </a:ext>
                </a:extLst>
              </p:cNvPr>
              <p:cNvSpPr>
                <a:spLocks/>
              </p:cNvSpPr>
              <p:nvPr/>
            </p:nvSpPr>
            <p:spPr bwMode="auto">
              <a:xfrm>
                <a:off x="2732100" y="506412"/>
                <a:ext cx="61913" cy="155575"/>
              </a:xfrm>
              <a:custGeom>
                <a:avLst/>
                <a:gdLst>
                  <a:gd name="T0" fmla="*/ 0 w 39"/>
                  <a:gd name="T1" fmla="*/ 0 h 98"/>
                  <a:gd name="T2" fmla="*/ 39 w 39"/>
                  <a:gd name="T3" fmla="*/ 39 h 98"/>
                  <a:gd name="T4" fmla="*/ 39 w 39"/>
                  <a:gd name="T5" fmla="*/ 98 h 98"/>
                </a:gdLst>
                <a:ahLst/>
                <a:cxnLst>
                  <a:cxn ang="0">
                    <a:pos x="T0" y="T1"/>
                  </a:cxn>
                  <a:cxn ang="0">
                    <a:pos x="T2" y="T3"/>
                  </a:cxn>
                  <a:cxn ang="0">
                    <a:pos x="T4" y="T5"/>
                  </a:cxn>
                </a:cxnLst>
                <a:rect l="0" t="0" r="r" b="b"/>
                <a:pathLst>
                  <a:path w="39" h="98">
                    <a:moveTo>
                      <a:pt x="0" y="0"/>
                    </a:moveTo>
                    <a:lnTo>
                      <a:pt x="39" y="39"/>
                    </a:lnTo>
                    <a:lnTo>
                      <a:pt x="39" y="98"/>
                    </a:ln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Line 73">
                <a:extLst>
                  <a:ext uri="{FF2B5EF4-FFF2-40B4-BE49-F238E27FC236}">
                    <a16:creationId xmlns:a16="http://schemas.microsoft.com/office/drawing/2014/main" id="{7A42C5AF-9712-46B0-A57A-87E8D4D78408}"/>
                  </a:ext>
                </a:extLst>
              </p:cNvPr>
              <p:cNvSpPr>
                <a:spLocks noChangeShapeType="1"/>
              </p:cNvSpPr>
              <p:nvPr/>
            </p:nvSpPr>
            <p:spPr bwMode="auto">
              <a:xfrm flipH="1" flipV="1">
                <a:off x="2722575" y="496887"/>
                <a:ext cx="9525" cy="95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6" name="Group 55">
              <a:extLst>
                <a:ext uri="{FF2B5EF4-FFF2-40B4-BE49-F238E27FC236}">
                  <a16:creationId xmlns:a16="http://schemas.microsoft.com/office/drawing/2014/main" id="{68F90E1F-EF5F-4119-96BE-ACEDD2228B42}"/>
                </a:ext>
              </a:extLst>
            </p:cNvPr>
            <p:cNvGrpSpPr>
              <a:grpSpLocks noChangeAspect="1"/>
            </p:cNvGrpSpPr>
            <p:nvPr/>
          </p:nvGrpSpPr>
          <p:grpSpPr>
            <a:xfrm>
              <a:off x="4929908" y="5360914"/>
              <a:ext cx="390906" cy="479198"/>
              <a:chOff x="9091657" y="5884866"/>
              <a:chExt cx="773117" cy="947738"/>
            </a:xfrm>
          </p:grpSpPr>
          <p:sp>
            <p:nvSpPr>
              <p:cNvPr id="471" name="Oval 124">
                <a:extLst>
                  <a:ext uri="{FF2B5EF4-FFF2-40B4-BE49-F238E27FC236}">
                    <a16:creationId xmlns:a16="http://schemas.microsoft.com/office/drawing/2014/main" id="{1C0B153A-F47E-4020-8661-AA150791F8D4}"/>
                  </a:ext>
                </a:extLst>
              </p:cNvPr>
              <p:cNvSpPr>
                <a:spLocks noChangeArrowheads="1"/>
              </p:cNvSpPr>
              <p:nvPr/>
            </p:nvSpPr>
            <p:spPr bwMode="auto">
              <a:xfrm>
                <a:off x="9466309" y="5986466"/>
                <a:ext cx="68263" cy="69850"/>
              </a:xfrm>
              <a:prstGeom prst="ellips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 name="Oval 125">
                <a:extLst>
                  <a:ext uri="{FF2B5EF4-FFF2-40B4-BE49-F238E27FC236}">
                    <a16:creationId xmlns:a16="http://schemas.microsoft.com/office/drawing/2014/main" id="{337C9136-EBE6-4D9E-8A51-F2813DF1AFE9}"/>
                  </a:ext>
                </a:extLst>
              </p:cNvPr>
              <p:cNvSpPr>
                <a:spLocks noChangeArrowheads="1"/>
              </p:cNvSpPr>
              <p:nvPr/>
            </p:nvSpPr>
            <p:spPr bwMode="auto">
              <a:xfrm>
                <a:off x="9710785" y="5986466"/>
                <a:ext cx="69850" cy="69850"/>
              </a:xfrm>
              <a:prstGeom prst="ellips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 name="Freeform 126">
                <a:extLst>
                  <a:ext uri="{FF2B5EF4-FFF2-40B4-BE49-F238E27FC236}">
                    <a16:creationId xmlns:a16="http://schemas.microsoft.com/office/drawing/2014/main" id="{A1EBEA55-8378-4A1F-8CA4-11AEB032E70D}"/>
                  </a:ext>
                </a:extLst>
              </p:cNvPr>
              <p:cNvSpPr>
                <a:spLocks/>
              </p:cNvSpPr>
              <p:nvPr/>
            </p:nvSpPr>
            <p:spPr bwMode="auto">
              <a:xfrm>
                <a:off x="9544097" y="6021391"/>
                <a:ext cx="320677" cy="85725"/>
              </a:xfrm>
              <a:custGeom>
                <a:avLst/>
                <a:gdLst>
                  <a:gd name="T0" fmla="*/ 0 w 202"/>
                  <a:gd name="T1" fmla="*/ 0 h 54"/>
                  <a:gd name="T2" fmla="*/ 51 w 202"/>
                  <a:gd name="T3" fmla="*/ 0 h 54"/>
                  <a:gd name="T4" fmla="*/ 84 w 202"/>
                  <a:gd name="T5" fmla="*/ 54 h 54"/>
                  <a:gd name="T6" fmla="*/ 202 w 202"/>
                  <a:gd name="T7" fmla="*/ 54 h 54"/>
                </a:gdLst>
                <a:ahLst/>
                <a:cxnLst>
                  <a:cxn ang="0">
                    <a:pos x="T0" y="T1"/>
                  </a:cxn>
                  <a:cxn ang="0">
                    <a:pos x="T2" y="T3"/>
                  </a:cxn>
                  <a:cxn ang="0">
                    <a:pos x="T4" y="T5"/>
                  </a:cxn>
                  <a:cxn ang="0">
                    <a:pos x="T6" y="T7"/>
                  </a:cxn>
                </a:cxnLst>
                <a:rect l="0" t="0" r="r" b="b"/>
                <a:pathLst>
                  <a:path w="202" h="54">
                    <a:moveTo>
                      <a:pt x="0" y="0"/>
                    </a:moveTo>
                    <a:lnTo>
                      <a:pt x="51" y="0"/>
                    </a:lnTo>
                    <a:lnTo>
                      <a:pt x="84" y="54"/>
                    </a:lnTo>
                    <a:lnTo>
                      <a:pt x="202" y="54"/>
                    </a:ln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 name="Freeform 127">
                <a:extLst>
                  <a:ext uri="{FF2B5EF4-FFF2-40B4-BE49-F238E27FC236}">
                    <a16:creationId xmlns:a16="http://schemas.microsoft.com/office/drawing/2014/main" id="{AAD4F9A3-1E22-465E-B88B-54E981F9A6EB}"/>
                  </a:ext>
                </a:extLst>
              </p:cNvPr>
              <p:cNvSpPr>
                <a:spLocks noEditPoints="1"/>
              </p:cNvSpPr>
              <p:nvPr/>
            </p:nvSpPr>
            <p:spPr bwMode="auto">
              <a:xfrm>
                <a:off x="9347246" y="6188079"/>
                <a:ext cx="444502" cy="444500"/>
              </a:xfrm>
              <a:custGeom>
                <a:avLst/>
                <a:gdLst>
                  <a:gd name="T0" fmla="*/ 176 w 426"/>
                  <a:gd name="T1" fmla="*/ 63 h 428"/>
                  <a:gd name="T2" fmla="*/ 177 w 426"/>
                  <a:gd name="T3" fmla="*/ 0 h 428"/>
                  <a:gd name="T4" fmla="*/ 248 w 426"/>
                  <a:gd name="T5" fmla="*/ 0 h 428"/>
                  <a:gd name="T6" fmla="*/ 249 w 426"/>
                  <a:gd name="T7" fmla="*/ 63 h 428"/>
                  <a:gd name="T8" fmla="*/ 293 w 426"/>
                  <a:gd name="T9" fmla="*/ 81 h 428"/>
                  <a:gd name="T10" fmla="*/ 338 w 426"/>
                  <a:gd name="T11" fmla="*/ 38 h 428"/>
                  <a:gd name="T12" fmla="*/ 388 w 426"/>
                  <a:gd name="T13" fmla="*/ 88 h 428"/>
                  <a:gd name="T14" fmla="*/ 345 w 426"/>
                  <a:gd name="T15" fmla="*/ 134 h 428"/>
                  <a:gd name="T16" fmla="*/ 363 w 426"/>
                  <a:gd name="T17" fmla="*/ 177 h 428"/>
                  <a:gd name="T18" fmla="*/ 426 w 426"/>
                  <a:gd name="T19" fmla="*/ 179 h 428"/>
                  <a:gd name="T20" fmla="*/ 426 w 426"/>
                  <a:gd name="T21" fmla="*/ 250 h 428"/>
                  <a:gd name="T22" fmla="*/ 363 w 426"/>
                  <a:gd name="T23" fmla="*/ 251 h 428"/>
                  <a:gd name="T24" fmla="*/ 345 w 426"/>
                  <a:gd name="T25" fmla="*/ 295 h 428"/>
                  <a:gd name="T26" fmla="*/ 388 w 426"/>
                  <a:gd name="T27" fmla="*/ 341 h 428"/>
                  <a:gd name="T28" fmla="*/ 338 w 426"/>
                  <a:gd name="T29" fmla="*/ 391 h 428"/>
                  <a:gd name="T30" fmla="*/ 293 w 426"/>
                  <a:gd name="T31" fmla="*/ 347 h 428"/>
                  <a:gd name="T32" fmla="*/ 249 w 426"/>
                  <a:gd name="T33" fmla="*/ 365 h 428"/>
                  <a:gd name="T34" fmla="*/ 248 w 426"/>
                  <a:gd name="T35" fmla="*/ 428 h 428"/>
                  <a:gd name="T36" fmla="*/ 177 w 426"/>
                  <a:gd name="T37" fmla="*/ 428 h 428"/>
                  <a:gd name="T38" fmla="*/ 176 w 426"/>
                  <a:gd name="T39" fmla="*/ 365 h 428"/>
                  <a:gd name="T40" fmla="*/ 133 w 426"/>
                  <a:gd name="T41" fmla="*/ 347 h 428"/>
                  <a:gd name="T42" fmla="*/ 87 w 426"/>
                  <a:gd name="T43" fmla="*/ 391 h 428"/>
                  <a:gd name="T44" fmla="*/ 37 w 426"/>
                  <a:gd name="T45" fmla="*/ 341 h 428"/>
                  <a:gd name="T46" fmla="*/ 81 w 426"/>
                  <a:gd name="T47" fmla="*/ 295 h 428"/>
                  <a:gd name="T48" fmla="*/ 63 w 426"/>
                  <a:gd name="T49" fmla="*/ 251 h 428"/>
                  <a:gd name="T50" fmla="*/ 0 w 426"/>
                  <a:gd name="T51" fmla="*/ 250 h 428"/>
                  <a:gd name="T52" fmla="*/ 0 w 426"/>
                  <a:gd name="T53" fmla="*/ 179 h 428"/>
                  <a:gd name="T54" fmla="*/ 63 w 426"/>
                  <a:gd name="T55" fmla="*/ 177 h 428"/>
                  <a:gd name="T56" fmla="*/ 81 w 426"/>
                  <a:gd name="T57" fmla="*/ 134 h 428"/>
                  <a:gd name="T58" fmla="*/ 37 w 426"/>
                  <a:gd name="T59" fmla="*/ 88 h 428"/>
                  <a:gd name="T60" fmla="*/ 87 w 426"/>
                  <a:gd name="T61" fmla="*/ 38 h 428"/>
                  <a:gd name="T62" fmla="*/ 133 w 426"/>
                  <a:gd name="T63" fmla="*/ 81 h 428"/>
                  <a:gd name="T64" fmla="*/ 176 w 426"/>
                  <a:gd name="T65" fmla="*/ 63 h 428"/>
                  <a:gd name="T66" fmla="*/ 126 w 426"/>
                  <a:gd name="T67" fmla="*/ 214 h 428"/>
                  <a:gd name="T68" fmla="*/ 213 w 426"/>
                  <a:gd name="T69" fmla="*/ 302 h 428"/>
                  <a:gd name="T70" fmla="*/ 300 w 426"/>
                  <a:gd name="T71" fmla="*/ 214 h 428"/>
                  <a:gd name="T72" fmla="*/ 213 w 426"/>
                  <a:gd name="T73" fmla="*/ 127 h 428"/>
                  <a:gd name="T74" fmla="*/ 126 w 426"/>
                  <a:gd name="T75" fmla="*/ 214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428">
                    <a:moveTo>
                      <a:pt x="176" y="63"/>
                    </a:moveTo>
                    <a:cubicBezTo>
                      <a:pt x="177" y="0"/>
                      <a:pt x="177" y="0"/>
                      <a:pt x="177" y="0"/>
                    </a:cubicBezTo>
                    <a:cubicBezTo>
                      <a:pt x="248" y="0"/>
                      <a:pt x="248" y="0"/>
                      <a:pt x="248" y="0"/>
                    </a:cubicBezTo>
                    <a:cubicBezTo>
                      <a:pt x="249" y="63"/>
                      <a:pt x="249" y="63"/>
                      <a:pt x="249" y="63"/>
                    </a:cubicBezTo>
                    <a:cubicBezTo>
                      <a:pt x="293" y="81"/>
                      <a:pt x="293" y="81"/>
                      <a:pt x="293" y="81"/>
                    </a:cubicBezTo>
                    <a:cubicBezTo>
                      <a:pt x="338" y="38"/>
                      <a:pt x="338" y="38"/>
                      <a:pt x="338" y="38"/>
                    </a:cubicBezTo>
                    <a:cubicBezTo>
                      <a:pt x="388" y="88"/>
                      <a:pt x="388" y="88"/>
                      <a:pt x="388" y="88"/>
                    </a:cubicBezTo>
                    <a:cubicBezTo>
                      <a:pt x="345" y="134"/>
                      <a:pt x="345" y="134"/>
                      <a:pt x="345" y="134"/>
                    </a:cubicBezTo>
                    <a:cubicBezTo>
                      <a:pt x="363" y="177"/>
                      <a:pt x="363" y="177"/>
                      <a:pt x="363" y="177"/>
                    </a:cubicBezTo>
                    <a:cubicBezTo>
                      <a:pt x="426" y="179"/>
                      <a:pt x="426" y="179"/>
                      <a:pt x="426" y="179"/>
                    </a:cubicBezTo>
                    <a:cubicBezTo>
                      <a:pt x="426" y="250"/>
                      <a:pt x="426" y="250"/>
                      <a:pt x="426" y="250"/>
                    </a:cubicBezTo>
                    <a:cubicBezTo>
                      <a:pt x="363" y="251"/>
                      <a:pt x="363" y="251"/>
                      <a:pt x="363" y="251"/>
                    </a:cubicBezTo>
                    <a:cubicBezTo>
                      <a:pt x="345" y="295"/>
                      <a:pt x="345" y="295"/>
                      <a:pt x="345" y="295"/>
                    </a:cubicBezTo>
                    <a:cubicBezTo>
                      <a:pt x="388" y="341"/>
                      <a:pt x="388" y="341"/>
                      <a:pt x="388" y="341"/>
                    </a:cubicBezTo>
                    <a:cubicBezTo>
                      <a:pt x="338" y="391"/>
                      <a:pt x="338" y="391"/>
                      <a:pt x="338" y="391"/>
                    </a:cubicBezTo>
                    <a:cubicBezTo>
                      <a:pt x="293" y="347"/>
                      <a:pt x="293" y="347"/>
                      <a:pt x="293" y="347"/>
                    </a:cubicBezTo>
                    <a:cubicBezTo>
                      <a:pt x="249" y="365"/>
                      <a:pt x="249" y="365"/>
                      <a:pt x="249" y="365"/>
                    </a:cubicBezTo>
                    <a:cubicBezTo>
                      <a:pt x="248" y="428"/>
                      <a:pt x="248" y="428"/>
                      <a:pt x="248" y="428"/>
                    </a:cubicBezTo>
                    <a:cubicBezTo>
                      <a:pt x="177" y="428"/>
                      <a:pt x="177" y="428"/>
                      <a:pt x="177" y="428"/>
                    </a:cubicBezTo>
                    <a:cubicBezTo>
                      <a:pt x="176" y="365"/>
                      <a:pt x="176" y="365"/>
                      <a:pt x="176" y="365"/>
                    </a:cubicBezTo>
                    <a:cubicBezTo>
                      <a:pt x="133" y="347"/>
                      <a:pt x="133" y="347"/>
                      <a:pt x="133" y="347"/>
                    </a:cubicBezTo>
                    <a:cubicBezTo>
                      <a:pt x="87" y="391"/>
                      <a:pt x="87" y="391"/>
                      <a:pt x="87" y="391"/>
                    </a:cubicBezTo>
                    <a:cubicBezTo>
                      <a:pt x="37" y="341"/>
                      <a:pt x="37" y="341"/>
                      <a:pt x="37" y="341"/>
                    </a:cubicBezTo>
                    <a:cubicBezTo>
                      <a:pt x="81" y="295"/>
                      <a:pt x="81" y="295"/>
                      <a:pt x="81" y="295"/>
                    </a:cubicBezTo>
                    <a:cubicBezTo>
                      <a:pt x="63" y="251"/>
                      <a:pt x="63" y="251"/>
                      <a:pt x="63" y="251"/>
                    </a:cubicBezTo>
                    <a:cubicBezTo>
                      <a:pt x="0" y="250"/>
                      <a:pt x="0" y="250"/>
                      <a:pt x="0" y="250"/>
                    </a:cubicBezTo>
                    <a:cubicBezTo>
                      <a:pt x="0" y="179"/>
                      <a:pt x="0" y="179"/>
                      <a:pt x="0" y="179"/>
                    </a:cubicBezTo>
                    <a:cubicBezTo>
                      <a:pt x="63" y="177"/>
                      <a:pt x="63" y="177"/>
                      <a:pt x="63" y="177"/>
                    </a:cubicBezTo>
                    <a:cubicBezTo>
                      <a:pt x="81" y="134"/>
                      <a:pt x="81" y="134"/>
                      <a:pt x="81" y="134"/>
                    </a:cubicBezTo>
                    <a:cubicBezTo>
                      <a:pt x="37" y="88"/>
                      <a:pt x="37" y="88"/>
                      <a:pt x="37" y="88"/>
                    </a:cubicBezTo>
                    <a:cubicBezTo>
                      <a:pt x="87" y="38"/>
                      <a:pt x="87" y="38"/>
                      <a:pt x="87" y="38"/>
                    </a:cubicBezTo>
                    <a:cubicBezTo>
                      <a:pt x="133" y="81"/>
                      <a:pt x="133" y="81"/>
                      <a:pt x="133" y="81"/>
                    </a:cubicBezTo>
                    <a:lnTo>
                      <a:pt x="176" y="63"/>
                    </a:lnTo>
                    <a:close/>
                    <a:moveTo>
                      <a:pt x="126" y="214"/>
                    </a:moveTo>
                    <a:cubicBezTo>
                      <a:pt x="126" y="263"/>
                      <a:pt x="165" y="302"/>
                      <a:pt x="213" y="302"/>
                    </a:cubicBezTo>
                    <a:cubicBezTo>
                      <a:pt x="261" y="302"/>
                      <a:pt x="300" y="263"/>
                      <a:pt x="300" y="214"/>
                    </a:cubicBezTo>
                    <a:cubicBezTo>
                      <a:pt x="300" y="166"/>
                      <a:pt x="261" y="127"/>
                      <a:pt x="213" y="127"/>
                    </a:cubicBezTo>
                    <a:cubicBezTo>
                      <a:pt x="165" y="127"/>
                      <a:pt x="126" y="166"/>
                      <a:pt x="126" y="214"/>
                    </a:cubicBezTo>
                    <a:close/>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 name="Freeform 128">
                <a:extLst>
                  <a:ext uri="{FF2B5EF4-FFF2-40B4-BE49-F238E27FC236}">
                    <a16:creationId xmlns:a16="http://schemas.microsoft.com/office/drawing/2014/main" id="{1395A40E-280A-4C8C-884E-C3E8BA559B8C}"/>
                  </a:ext>
                </a:extLst>
              </p:cNvPr>
              <p:cNvSpPr>
                <a:spLocks/>
              </p:cNvSpPr>
              <p:nvPr/>
            </p:nvSpPr>
            <p:spPr bwMode="auto">
              <a:xfrm>
                <a:off x="9091657" y="5884866"/>
                <a:ext cx="582615" cy="947738"/>
              </a:xfrm>
              <a:custGeom>
                <a:avLst/>
                <a:gdLst>
                  <a:gd name="T0" fmla="*/ 305 w 560"/>
                  <a:gd name="T1" fmla="*/ 911 h 911"/>
                  <a:gd name="T2" fmla="*/ 277 w 560"/>
                  <a:gd name="T3" fmla="*/ 830 h 911"/>
                  <a:gd name="T4" fmla="*/ 106 w 560"/>
                  <a:gd name="T5" fmla="*/ 800 h 911"/>
                  <a:gd name="T6" fmla="*/ 104 w 560"/>
                  <a:gd name="T7" fmla="*/ 721 h 911"/>
                  <a:gd name="T8" fmla="*/ 81 w 560"/>
                  <a:gd name="T9" fmla="*/ 660 h 911"/>
                  <a:gd name="T10" fmla="*/ 74 w 560"/>
                  <a:gd name="T11" fmla="*/ 589 h 911"/>
                  <a:gd name="T12" fmla="*/ 0 w 560"/>
                  <a:gd name="T13" fmla="*/ 530 h 911"/>
                  <a:gd name="T14" fmla="*/ 78 w 560"/>
                  <a:gd name="T15" fmla="*/ 355 h 911"/>
                  <a:gd name="T16" fmla="*/ 449 w 560"/>
                  <a:gd name="T17" fmla="*/ 2 h 911"/>
                  <a:gd name="T18" fmla="*/ 560 w 560"/>
                  <a:gd name="T19" fmla="*/ 9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0" h="911">
                    <a:moveTo>
                      <a:pt x="305" y="911"/>
                    </a:moveTo>
                    <a:cubicBezTo>
                      <a:pt x="287" y="873"/>
                      <a:pt x="277" y="830"/>
                      <a:pt x="277" y="830"/>
                    </a:cubicBezTo>
                    <a:cubicBezTo>
                      <a:pt x="277" y="830"/>
                      <a:pt x="127" y="833"/>
                      <a:pt x="106" y="800"/>
                    </a:cubicBezTo>
                    <a:cubicBezTo>
                      <a:pt x="91" y="778"/>
                      <a:pt x="93" y="761"/>
                      <a:pt x="104" y="721"/>
                    </a:cubicBezTo>
                    <a:cubicBezTo>
                      <a:pt x="115" y="681"/>
                      <a:pt x="52" y="704"/>
                      <a:pt x="81" y="660"/>
                    </a:cubicBezTo>
                    <a:cubicBezTo>
                      <a:pt x="95" y="639"/>
                      <a:pt x="49" y="632"/>
                      <a:pt x="74" y="589"/>
                    </a:cubicBezTo>
                    <a:cubicBezTo>
                      <a:pt x="88" y="566"/>
                      <a:pt x="3" y="560"/>
                      <a:pt x="0" y="530"/>
                    </a:cubicBezTo>
                    <a:cubicBezTo>
                      <a:pt x="11" y="486"/>
                      <a:pt x="76" y="434"/>
                      <a:pt x="78" y="355"/>
                    </a:cubicBezTo>
                    <a:cubicBezTo>
                      <a:pt x="85" y="143"/>
                      <a:pt x="165" y="24"/>
                      <a:pt x="449" y="2"/>
                    </a:cubicBezTo>
                    <a:cubicBezTo>
                      <a:pt x="483" y="0"/>
                      <a:pt x="521" y="1"/>
                      <a:pt x="560" y="9"/>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 name="Line 129">
                <a:extLst>
                  <a:ext uri="{FF2B5EF4-FFF2-40B4-BE49-F238E27FC236}">
                    <a16:creationId xmlns:a16="http://schemas.microsoft.com/office/drawing/2014/main" id="{7DB94BDB-BDB9-4685-A244-ECF5E7044409}"/>
                  </a:ext>
                </a:extLst>
              </p:cNvPr>
              <p:cNvSpPr>
                <a:spLocks noChangeShapeType="1"/>
              </p:cNvSpPr>
              <p:nvPr/>
            </p:nvSpPr>
            <p:spPr bwMode="auto">
              <a:xfrm>
                <a:off x="9780636" y="6021391"/>
                <a:ext cx="841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7" name="Group 56">
              <a:extLst>
                <a:ext uri="{FF2B5EF4-FFF2-40B4-BE49-F238E27FC236}">
                  <a16:creationId xmlns:a16="http://schemas.microsoft.com/office/drawing/2014/main" id="{DA34D000-8395-4165-8B86-46E48EEB6E26}"/>
                </a:ext>
              </a:extLst>
            </p:cNvPr>
            <p:cNvGrpSpPr>
              <a:grpSpLocks noChangeAspect="1"/>
            </p:cNvGrpSpPr>
            <p:nvPr userDrawn="1"/>
          </p:nvGrpSpPr>
          <p:grpSpPr>
            <a:xfrm>
              <a:off x="4933924" y="4531057"/>
              <a:ext cx="391019" cy="428035"/>
              <a:chOff x="9009063" y="3930650"/>
              <a:chExt cx="922338" cy="1009653"/>
            </a:xfrm>
          </p:grpSpPr>
          <p:sp>
            <p:nvSpPr>
              <p:cNvPr id="465" name="Freeform 201">
                <a:extLst>
                  <a:ext uri="{FF2B5EF4-FFF2-40B4-BE49-F238E27FC236}">
                    <a16:creationId xmlns:a16="http://schemas.microsoft.com/office/drawing/2014/main" id="{5109D22D-80C1-4749-9219-901A739AC568}"/>
                  </a:ext>
                </a:extLst>
              </p:cNvPr>
              <p:cNvSpPr>
                <a:spLocks/>
              </p:cNvSpPr>
              <p:nvPr/>
            </p:nvSpPr>
            <p:spPr bwMode="auto">
              <a:xfrm>
                <a:off x="9393284" y="4883153"/>
                <a:ext cx="150813" cy="57150"/>
              </a:xfrm>
              <a:custGeom>
                <a:avLst/>
                <a:gdLst>
                  <a:gd name="T0" fmla="*/ 145 w 145"/>
                  <a:gd name="T1" fmla="*/ 0 h 55"/>
                  <a:gd name="T2" fmla="*/ 0 w 145"/>
                  <a:gd name="T3" fmla="*/ 0 h 55"/>
                  <a:gd name="T4" fmla="*/ 7 w 145"/>
                  <a:gd name="T5" fmla="*/ 28 h 55"/>
                  <a:gd name="T6" fmla="*/ 44 w 145"/>
                  <a:gd name="T7" fmla="*/ 55 h 55"/>
                  <a:gd name="T8" fmla="*/ 101 w 145"/>
                  <a:gd name="T9" fmla="*/ 55 h 55"/>
                  <a:gd name="T10" fmla="*/ 137 w 145"/>
                  <a:gd name="T11" fmla="*/ 28 h 55"/>
                  <a:gd name="T12" fmla="*/ 145 w 145"/>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145" h="55">
                    <a:moveTo>
                      <a:pt x="145" y="0"/>
                    </a:moveTo>
                    <a:cubicBezTo>
                      <a:pt x="0" y="0"/>
                      <a:pt x="0" y="0"/>
                      <a:pt x="0" y="0"/>
                    </a:cubicBezTo>
                    <a:cubicBezTo>
                      <a:pt x="7" y="28"/>
                      <a:pt x="7" y="28"/>
                      <a:pt x="7" y="28"/>
                    </a:cubicBezTo>
                    <a:cubicBezTo>
                      <a:pt x="11" y="44"/>
                      <a:pt x="26" y="55"/>
                      <a:pt x="44" y="55"/>
                    </a:cubicBezTo>
                    <a:cubicBezTo>
                      <a:pt x="101" y="55"/>
                      <a:pt x="101" y="55"/>
                      <a:pt x="101" y="55"/>
                    </a:cubicBezTo>
                    <a:cubicBezTo>
                      <a:pt x="118" y="55"/>
                      <a:pt x="133" y="44"/>
                      <a:pt x="137" y="28"/>
                    </a:cubicBezTo>
                    <a:lnTo>
                      <a:pt x="145" y="0"/>
                    </a:lnTo>
                    <a:close/>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Line 202">
                <a:extLst>
                  <a:ext uri="{FF2B5EF4-FFF2-40B4-BE49-F238E27FC236}">
                    <a16:creationId xmlns:a16="http://schemas.microsoft.com/office/drawing/2014/main" id="{E82EFD9C-EC04-4196-BFF4-FDEA4DC711A9}"/>
                  </a:ext>
                </a:extLst>
              </p:cNvPr>
              <p:cNvSpPr>
                <a:spLocks noChangeShapeType="1"/>
              </p:cNvSpPr>
              <p:nvPr/>
            </p:nvSpPr>
            <p:spPr bwMode="auto">
              <a:xfrm>
                <a:off x="9369471" y="4822828"/>
                <a:ext cx="196851" cy="0"/>
              </a:xfrm>
              <a:prstGeom prst="line">
                <a:avLst/>
              </a:prstGeom>
              <a:noFill/>
              <a:ln w="1524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 name="Freeform 203">
                <a:extLst>
                  <a:ext uri="{FF2B5EF4-FFF2-40B4-BE49-F238E27FC236}">
                    <a16:creationId xmlns:a16="http://schemas.microsoft.com/office/drawing/2014/main" id="{2870C950-7105-4729-B7F5-8AE9F824569E}"/>
                  </a:ext>
                </a:extLst>
              </p:cNvPr>
              <p:cNvSpPr>
                <a:spLocks/>
              </p:cNvSpPr>
              <p:nvPr/>
            </p:nvSpPr>
            <p:spPr bwMode="auto">
              <a:xfrm>
                <a:off x="9209133" y="4133853"/>
                <a:ext cx="522290" cy="631825"/>
              </a:xfrm>
              <a:custGeom>
                <a:avLst/>
                <a:gdLst>
                  <a:gd name="T0" fmla="*/ 502 w 502"/>
                  <a:gd name="T1" fmla="*/ 252 h 609"/>
                  <a:gd name="T2" fmla="*/ 251 w 502"/>
                  <a:gd name="T3" fmla="*/ 0 h 609"/>
                  <a:gd name="T4" fmla="*/ 0 w 502"/>
                  <a:gd name="T5" fmla="*/ 252 h 609"/>
                  <a:gd name="T6" fmla="*/ 101 w 502"/>
                  <a:gd name="T7" fmla="*/ 453 h 609"/>
                  <a:gd name="T8" fmla="*/ 154 w 502"/>
                  <a:gd name="T9" fmla="*/ 575 h 609"/>
                  <a:gd name="T10" fmla="*/ 154 w 502"/>
                  <a:gd name="T11" fmla="*/ 585 h 609"/>
                  <a:gd name="T12" fmla="*/ 177 w 502"/>
                  <a:gd name="T13" fmla="*/ 609 h 609"/>
                  <a:gd name="T14" fmla="*/ 325 w 502"/>
                  <a:gd name="T15" fmla="*/ 609 h 609"/>
                  <a:gd name="T16" fmla="*/ 348 w 502"/>
                  <a:gd name="T17" fmla="*/ 585 h 609"/>
                  <a:gd name="T18" fmla="*/ 348 w 502"/>
                  <a:gd name="T19" fmla="*/ 575 h 609"/>
                  <a:gd name="T20" fmla="*/ 401 w 502"/>
                  <a:gd name="T21" fmla="*/ 453 h 609"/>
                  <a:gd name="T22" fmla="*/ 502 w 502"/>
                  <a:gd name="T23" fmla="*/ 25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2" h="609">
                    <a:moveTo>
                      <a:pt x="502" y="252"/>
                    </a:moveTo>
                    <a:cubicBezTo>
                      <a:pt x="502" y="113"/>
                      <a:pt x="389" y="0"/>
                      <a:pt x="251" y="0"/>
                    </a:cubicBezTo>
                    <a:cubicBezTo>
                      <a:pt x="113" y="0"/>
                      <a:pt x="0" y="113"/>
                      <a:pt x="0" y="252"/>
                    </a:cubicBezTo>
                    <a:cubicBezTo>
                      <a:pt x="0" y="334"/>
                      <a:pt x="40" y="407"/>
                      <a:pt x="101" y="453"/>
                    </a:cubicBezTo>
                    <a:cubicBezTo>
                      <a:pt x="127" y="473"/>
                      <a:pt x="154" y="542"/>
                      <a:pt x="154" y="575"/>
                    </a:cubicBezTo>
                    <a:cubicBezTo>
                      <a:pt x="154" y="585"/>
                      <a:pt x="154" y="585"/>
                      <a:pt x="154" y="585"/>
                    </a:cubicBezTo>
                    <a:cubicBezTo>
                      <a:pt x="154" y="598"/>
                      <a:pt x="164" y="609"/>
                      <a:pt x="177" y="609"/>
                    </a:cubicBezTo>
                    <a:cubicBezTo>
                      <a:pt x="325" y="609"/>
                      <a:pt x="325" y="609"/>
                      <a:pt x="325" y="609"/>
                    </a:cubicBezTo>
                    <a:cubicBezTo>
                      <a:pt x="338" y="609"/>
                      <a:pt x="348" y="598"/>
                      <a:pt x="348" y="585"/>
                    </a:cubicBezTo>
                    <a:cubicBezTo>
                      <a:pt x="348" y="575"/>
                      <a:pt x="348" y="575"/>
                      <a:pt x="348" y="575"/>
                    </a:cubicBezTo>
                    <a:cubicBezTo>
                      <a:pt x="348" y="542"/>
                      <a:pt x="375" y="473"/>
                      <a:pt x="401" y="453"/>
                    </a:cubicBezTo>
                    <a:cubicBezTo>
                      <a:pt x="462" y="407"/>
                      <a:pt x="502" y="334"/>
                      <a:pt x="502" y="252"/>
                    </a:cubicBezTo>
                    <a:close/>
                  </a:path>
                </a:pathLst>
              </a:custGeom>
              <a:noFill/>
              <a:ln w="1524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 name="Freeform 204">
                <a:extLst>
                  <a:ext uri="{FF2B5EF4-FFF2-40B4-BE49-F238E27FC236}">
                    <a16:creationId xmlns:a16="http://schemas.microsoft.com/office/drawing/2014/main" id="{FFD2AA56-AABD-4FFA-8BC0-8793F3C5B276}"/>
                  </a:ext>
                </a:extLst>
              </p:cNvPr>
              <p:cNvSpPr>
                <a:spLocks/>
              </p:cNvSpPr>
              <p:nvPr/>
            </p:nvSpPr>
            <p:spPr bwMode="auto">
              <a:xfrm>
                <a:off x="9513934" y="4224340"/>
                <a:ext cx="119063" cy="101600"/>
              </a:xfrm>
              <a:custGeom>
                <a:avLst/>
                <a:gdLst>
                  <a:gd name="T0" fmla="*/ 0 w 114"/>
                  <a:gd name="T1" fmla="*/ 0 h 98"/>
                  <a:gd name="T2" fmla="*/ 114 w 114"/>
                  <a:gd name="T3" fmla="*/ 98 h 98"/>
                </a:gdLst>
                <a:ahLst/>
                <a:cxnLst>
                  <a:cxn ang="0">
                    <a:pos x="T0" y="T1"/>
                  </a:cxn>
                  <a:cxn ang="0">
                    <a:pos x="T2" y="T3"/>
                  </a:cxn>
                </a:cxnLst>
                <a:rect l="0" t="0" r="r" b="b"/>
                <a:pathLst>
                  <a:path w="114" h="98">
                    <a:moveTo>
                      <a:pt x="0" y="0"/>
                    </a:moveTo>
                    <a:cubicBezTo>
                      <a:pt x="51" y="13"/>
                      <a:pt x="93" y="50"/>
                      <a:pt x="114" y="98"/>
                    </a:cubicBezTo>
                  </a:path>
                </a:pathLst>
              </a:custGeom>
              <a:noFill/>
              <a:ln w="1524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 name="Freeform 206">
                <a:extLst>
                  <a:ext uri="{FF2B5EF4-FFF2-40B4-BE49-F238E27FC236}">
                    <a16:creationId xmlns:a16="http://schemas.microsoft.com/office/drawing/2014/main" id="{98E7EA3F-0AB5-4CAA-8501-83BD0012F7CE}"/>
                  </a:ext>
                </a:extLst>
              </p:cNvPr>
              <p:cNvSpPr>
                <a:spLocks/>
              </p:cNvSpPr>
              <p:nvPr/>
            </p:nvSpPr>
            <p:spPr bwMode="auto">
              <a:xfrm>
                <a:off x="9009063" y="3930650"/>
                <a:ext cx="922338" cy="879475"/>
              </a:xfrm>
              <a:custGeom>
                <a:avLst/>
                <a:gdLst>
                  <a:gd name="T0" fmla="*/ 289 w 886"/>
                  <a:gd name="T1" fmla="*/ 775 h 846"/>
                  <a:gd name="T2" fmla="*/ 227 w 886"/>
                  <a:gd name="T3" fmla="*/ 846 h 846"/>
                  <a:gd name="T4" fmla="*/ 133 w 886"/>
                  <a:gd name="T5" fmla="*/ 778 h 846"/>
                  <a:gd name="T6" fmla="*/ 182 w 886"/>
                  <a:gd name="T7" fmla="*/ 696 h 846"/>
                  <a:gd name="T8" fmla="*/ 128 w 886"/>
                  <a:gd name="T9" fmla="*/ 622 h 846"/>
                  <a:gd name="T10" fmla="*/ 36 w 886"/>
                  <a:gd name="T11" fmla="*/ 643 h 846"/>
                  <a:gd name="T12" fmla="*/ 0 w 886"/>
                  <a:gd name="T13" fmla="*/ 532 h 846"/>
                  <a:gd name="T14" fmla="*/ 87 w 886"/>
                  <a:gd name="T15" fmla="*/ 495 h 846"/>
                  <a:gd name="T16" fmla="*/ 87 w 886"/>
                  <a:gd name="T17" fmla="*/ 403 h 846"/>
                  <a:gd name="T18" fmla="*/ 0 w 886"/>
                  <a:gd name="T19" fmla="*/ 365 h 846"/>
                  <a:gd name="T20" fmla="*/ 36 w 886"/>
                  <a:gd name="T21" fmla="*/ 254 h 846"/>
                  <a:gd name="T22" fmla="*/ 128 w 886"/>
                  <a:gd name="T23" fmla="*/ 276 h 846"/>
                  <a:gd name="T24" fmla="*/ 182 w 886"/>
                  <a:gd name="T25" fmla="*/ 201 h 846"/>
                  <a:gd name="T26" fmla="*/ 133 w 886"/>
                  <a:gd name="T27" fmla="*/ 120 h 846"/>
                  <a:gd name="T28" fmla="*/ 227 w 886"/>
                  <a:gd name="T29" fmla="*/ 51 h 846"/>
                  <a:gd name="T30" fmla="*/ 289 w 886"/>
                  <a:gd name="T31" fmla="*/ 123 h 846"/>
                  <a:gd name="T32" fmla="*/ 377 w 886"/>
                  <a:gd name="T33" fmla="*/ 94 h 846"/>
                  <a:gd name="T34" fmla="*/ 385 w 886"/>
                  <a:gd name="T35" fmla="*/ 0 h 846"/>
                  <a:gd name="T36" fmla="*/ 501 w 886"/>
                  <a:gd name="T37" fmla="*/ 0 h 846"/>
                  <a:gd name="T38" fmla="*/ 510 w 886"/>
                  <a:gd name="T39" fmla="*/ 94 h 846"/>
                  <a:gd name="T40" fmla="*/ 597 w 886"/>
                  <a:gd name="T41" fmla="*/ 123 h 846"/>
                  <a:gd name="T42" fmla="*/ 659 w 886"/>
                  <a:gd name="T43" fmla="*/ 51 h 846"/>
                  <a:gd name="T44" fmla="*/ 753 w 886"/>
                  <a:gd name="T45" fmla="*/ 120 h 846"/>
                  <a:gd name="T46" fmla="*/ 705 w 886"/>
                  <a:gd name="T47" fmla="*/ 201 h 846"/>
                  <a:gd name="T48" fmla="*/ 758 w 886"/>
                  <a:gd name="T49" fmla="*/ 276 h 846"/>
                  <a:gd name="T50" fmla="*/ 851 w 886"/>
                  <a:gd name="T51" fmla="*/ 254 h 846"/>
                  <a:gd name="T52" fmla="*/ 886 w 886"/>
                  <a:gd name="T53" fmla="*/ 365 h 846"/>
                  <a:gd name="T54" fmla="*/ 800 w 886"/>
                  <a:gd name="T55" fmla="*/ 403 h 846"/>
                  <a:gd name="T56" fmla="*/ 800 w 886"/>
                  <a:gd name="T57" fmla="*/ 495 h 846"/>
                  <a:gd name="T58" fmla="*/ 886 w 886"/>
                  <a:gd name="T59" fmla="*/ 532 h 846"/>
                  <a:gd name="T60" fmla="*/ 851 w 886"/>
                  <a:gd name="T61" fmla="*/ 643 h 846"/>
                  <a:gd name="T62" fmla="*/ 758 w 886"/>
                  <a:gd name="T63" fmla="*/ 622 h 846"/>
                  <a:gd name="T64" fmla="*/ 705 w 886"/>
                  <a:gd name="T65" fmla="*/ 696 h 846"/>
                  <a:gd name="T66" fmla="*/ 753 w 886"/>
                  <a:gd name="T67" fmla="*/ 778 h 846"/>
                  <a:gd name="T68" fmla="*/ 659 w 886"/>
                  <a:gd name="T69" fmla="*/ 846 h 846"/>
                  <a:gd name="T70" fmla="*/ 597 w 886"/>
                  <a:gd name="T71" fmla="*/ 775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6" h="846">
                    <a:moveTo>
                      <a:pt x="289" y="775"/>
                    </a:moveTo>
                    <a:cubicBezTo>
                      <a:pt x="279" y="796"/>
                      <a:pt x="246" y="830"/>
                      <a:pt x="227" y="846"/>
                    </a:cubicBezTo>
                    <a:cubicBezTo>
                      <a:pt x="133" y="778"/>
                      <a:pt x="133" y="778"/>
                      <a:pt x="133" y="778"/>
                    </a:cubicBezTo>
                    <a:cubicBezTo>
                      <a:pt x="143" y="755"/>
                      <a:pt x="165" y="713"/>
                      <a:pt x="182" y="696"/>
                    </a:cubicBezTo>
                    <a:cubicBezTo>
                      <a:pt x="128" y="622"/>
                      <a:pt x="128" y="622"/>
                      <a:pt x="128" y="622"/>
                    </a:cubicBezTo>
                    <a:cubicBezTo>
                      <a:pt x="107" y="633"/>
                      <a:pt x="60" y="641"/>
                      <a:pt x="36" y="643"/>
                    </a:cubicBezTo>
                    <a:cubicBezTo>
                      <a:pt x="0" y="532"/>
                      <a:pt x="0" y="532"/>
                      <a:pt x="0" y="532"/>
                    </a:cubicBezTo>
                    <a:cubicBezTo>
                      <a:pt x="21" y="519"/>
                      <a:pt x="63" y="498"/>
                      <a:pt x="87" y="495"/>
                    </a:cubicBezTo>
                    <a:cubicBezTo>
                      <a:pt x="87" y="403"/>
                      <a:pt x="87" y="403"/>
                      <a:pt x="87" y="403"/>
                    </a:cubicBezTo>
                    <a:cubicBezTo>
                      <a:pt x="63" y="399"/>
                      <a:pt x="21" y="378"/>
                      <a:pt x="0" y="365"/>
                    </a:cubicBezTo>
                    <a:cubicBezTo>
                      <a:pt x="36" y="254"/>
                      <a:pt x="36" y="254"/>
                      <a:pt x="36" y="254"/>
                    </a:cubicBezTo>
                    <a:cubicBezTo>
                      <a:pt x="60" y="257"/>
                      <a:pt x="107" y="264"/>
                      <a:pt x="128" y="276"/>
                    </a:cubicBezTo>
                    <a:cubicBezTo>
                      <a:pt x="182" y="201"/>
                      <a:pt x="182" y="201"/>
                      <a:pt x="182" y="201"/>
                    </a:cubicBezTo>
                    <a:cubicBezTo>
                      <a:pt x="165" y="185"/>
                      <a:pt x="143" y="143"/>
                      <a:pt x="133" y="120"/>
                    </a:cubicBezTo>
                    <a:cubicBezTo>
                      <a:pt x="227" y="51"/>
                      <a:pt x="227" y="51"/>
                      <a:pt x="227" y="51"/>
                    </a:cubicBezTo>
                    <a:cubicBezTo>
                      <a:pt x="246" y="68"/>
                      <a:pt x="279" y="101"/>
                      <a:pt x="289" y="123"/>
                    </a:cubicBezTo>
                    <a:cubicBezTo>
                      <a:pt x="377" y="94"/>
                      <a:pt x="377" y="94"/>
                      <a:pt x="377" y="94"/>
                    </a:cubicBezTo>
                    <a:cubicBezTo>
                      <a:pt x="373" y="71"/>
                      <a:pt x="380" y="24"/>
                      <a:pt x="385" y="0"/>
                    </a:cubicBezTo>
                    <a:cubicBezTo>
                      <a:pt x="501" y="0"/>
                      <a:pt x="501" y="0"/>
                      <a:pt x="501" y="0"/>
                    </a:cubicBezTo>
                    <a:cubicBezTo>
                      <a:pt x="507" y="24"/>
                      <a:pt x="514" y="71"/>
                      <a:pt x="510" y="94"/>
                    </a:cubicBezTo>
                    <a:cubicBezTo>
                      <a:pt x="597" y="123"/>
                      <a:pt x="597" y="123"/>
                      <a:pt x="597" y="123"/>
                    </a:cubicBezTo>
                    <a:cubicBezTo>
                      <a:pt x="607" y="101"/>
                      <a:pt x="640" y="68"/>
                      <a:pt x="659" y="51"/>
                    </a:cubicBezTo>
                    <a:cubicBezTo>
                      <a:pt x="753" y="120"/>
                      <a:pt x="753" y="120"/>
                      <a:pt x="753" y="120"/>
                    </a:cubicBezTo>
                    <a:cubicBezTo>
                      <a:pt x="743" y="143"/>
                      <a:pt x="722" y="185"/>
                      <a:pt x="705" y="201"/>
                    </a:cubicBezTo>
                    <a:cubicBezTo>
                      <a:pt x="758" y="276"/>
                      <a:pt x="758" y="276"/>
                      <a:pt x="758" y="276"/>
                    </a:cubicBezTo>
                    <a:cubicBezTo>
                      <a:pt x="779" y="264"/>
                      <a:pt x="826" y="257"/>
                      <a:pt x="851" y="254"/>
                    </a:cubicBezTo>
                    <a:cubicBezTo>
                      <a:pt x="886" y="365"/>
                      <a:pt x="886" y="365"/>
                      <a:pt x="886" y="365"/>
                    </a:cubicBezTo>
                    <a:cubicBezTo>
                      <a:pt x="865" y="378"/>
                      <a:pt x="823" y="399"/>
                      <a:pt x="800" y="403"/>
                    </a:cubicBezTo>
                    <a:cubicBezTo>
                      <a:pt x="800" y="495"/>
                      <a:pt x="800" y="495"/>
                      <a:pt x="800" y="495"/>
                    </a:cubicBezTo>
                    <a:cubicBezTo>
                      <a:pt x="823" y="498"/>
                      <a:pt x="865" y="519"/>
                      <a:pt x="886" y="532"/>
                    </a:cubicBezTo>
                    <a:cubicBezTo>
                      <a:pt x="851" y="643"/>
                      <a:pt x="851" y="643"/>
                      <a:pt x="851" y="643"/>
                    </a:cubicBezTo>
                    <a:cubicBezTo>
                      <a:pt x="826" y="641"/>
                      <a:pt x="779" y="633"/>
                      <a:pt x="758" y="622"/>
                    </a:cubicBezTo>
                    <a:cubicBezTo>
                      <a:pt x="705" y="696"/>
                      <a:pt x="705" y="696"/>
                      <a:pt x="705" y="696"/>
                    </a:cubicBezTo>
                    <a:cubicBezTo>
                      <a:pt x="722" y="713"/>
                      <a:pt x="743" y="755"/>
                      <a:pt x="753" y="778"/>
                    </a:cubicBezTo>
                    <a:cubicBezTo>
                      <a:pt x="659" y="846"/>
                      <a:pt x="659" y="846"/>
                      <a:pt x="659" y="846"/>
                    </a:cubicBezTo>
                    <a:cubicBezTo>
                      <a:pt x="640" y="830"/>
                      <a:pt x="607" y="796"/>
                      <a:pt x="597" y="775"/>
                    </a:cubicBezTo>
                  </a:path>
                </a:pathLst>
              </a:custGeom>
              <a:noFill/>
              <a:ln w="1524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 name="Freeform 207">
                <a:extLst>
                  <a:ext uri="{FF2B5EF4-FFF2-40B4-BE49-F238E27FC236}">
                    <a16:creationId xmlns:a16="http://schemas.microsoft.com/office/drawing/2014/main" id="{4A2DD0D2-8AF9-4042-B46D-F68B1803B764}"/>
                  </a:ext>
                </a:extLst>
              </p:cNvPr>
              <p:cNvSpPr>
                <a:spLocks/>
              </p:cNvSpPr>
              <p:nvPr/>
            </p:nvSpPr>
            <p:spPr bwMode="auto">
              <a:xfrm>
                <a:off x="9393238" y="4465638"/>
                <a:ext cx="163513" cy="258763"/>
              </a:xfrm>
              <a:custGeom>
                <a:avLst/>
                <a:gdLst>
                  <a:gd name="T0" fmla="*/ 35 w 103"/>
                  <a:gd name="T1" fmla="*/ 163 h 163"/>
                  <a:gd name="T2" fmla="*/ 0 w 103"/>
                  <a:gd name="T3" fmla="*/ 0 h 163"/>
                  <a:gd name="T4" fmla="*/ 51 w 103"/>
                  <a:gd name="T5" fmla="*/ 23 h 163"/>
                  <a:gd name="T6" fmla="*/ 103 w 103"/>
                  <a:gd name="T7" fmla="*/ 0 h 163"/>
                  <a:gd name="T8" fmla="*/ 67 w 103"/>
                  <a:gd name="T9" fmla="*/ 163 h 163"/>
                </a:gdLst>
                <a:ahLst/>
                <a:cxnLst>
                  <a:cxn ang="0">
                    <a:pos x="T0" y="T1"/>
                  </a:cxn>
                  <a:cxn ang="0">
                    <a:pos x="T2" y="T3"/>
                  </a:cxn>
                  <a:cxn ang="0">
                    <a:pos x="T4" y="T5"/>
                  </a:cxn>
                  <a:cxn ang="0">
                    <a:pos x="T6" y="T7"/>
                  </a:cxn>
                  <a:cxn ang="0">
                    <a:pos x="T8" y="T9"/>
                  </a:cxn>
                </a:cxnLst>
                <a:rect l="0" t="0" r="r" b="b"/>
                <a:pathLst>
                  <a:path w="103" h="163">
                    <a:moveTo>
                      <a:pt x="35" y="163"/>
                    </a:moveTo>
                    <a:lnTo>
                      <a:pt x="0" y="0"/>
                    </a:lnTo>
                    <a:lnTo>
                      <a:pt x="51" y="23"/>
                    </a:lnTo>
                    <a:lnTo>
                      <a:pt x="103" y="0"/>
                    </a:lnTo>
                    <a:lnTo>
                      <a:pt x="67" y="163"/>
                    </a:ln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8" name="Group 57">
              <a:extLst>
                <a:ext uri="{FF2B5EF4-FFF2-40B4-BE49-F238E27FC236}">
                  <a16:creationId xmlns:a16="http://schemas.microsoft.com/office/drawing/2014/main" id="{17A058F4-FA59-4B14-A2A5-D5EA046A89AD}"/>
                </a:ext>
              </a:extLst>
            </p:cNvPr>
            <p:cNvGrpSpPr>
              <a:grpSpLocks noChangeAspect="1"/>
            </p:cNvGrpSpPr>
            <p:nvPr/>
          </p:nvGrpSpPr>
          <p:grpSpPr>
            <a:xfrm>
              <a:off x="2403709" y="1785408"/>
              <a:ext cx="390906" cy="456473"/>
              <a:chOff x="2290763" y="1897063"/>
              <a:chExt cx="993775" cy="1160462"/>
            </a:xfrm>
          </p:grpSpPr>
          <p:sp>
            <p:nvSpPr>
              <p:cNvPr id="425" name="Freeform 229">
                <a:extLst>
                  <a:ext uri="{FF2B5EF4-FFF2-40B4-BE49-F238E27FC236}">
                    <a16:creationId xmlns:a16="http://schemas.microsoft.com/office/drawing/2014/main" id="{4BD44710-B803-4516-8C01-39DC3CEF1693}"/>
                  </a:ext>
                </a:extLst>
              </p:cNvPr>
              <p:cNvSpPr>
                <a:spLocks/>
              </p:cNvSpPr>
              <p:nvPr/>
            </p:nvSpPr>
            <p:spPr bwMode="auto">
              <a:xfrm>
                <a:off x="2916238" y="2395538"/>
                <a:ext cx="49213" cy="0"/>
              </a:xfrm>
              <a:custGeom>
                <a:avLst/>
                <a:gdLst>
                  <a:gd name="T0" fmla="*/ 0 w 31"/>
                  <a:gd name="T1" fmla="*/ 31 w 31"/>
                  <a:gd name="T2" fmla="*/ 31 w 31"/>
                  <a:gd name="T3" fmla="*/ 31 w 31"/>
                </a:gdLst>
                <a:ahLst/>
                <a:cxnLst>
                  <a:cxn ang="0">
                    <a:pos x="T0" y="0"/>
                  </a:cxn>
                  <a:cxn ang="0">
                    <a:pos x="T1" y="0"/>
                  </a:cxn>
                  <a:cxn ang="0">
                    <a:pos x="T2" y="0"/>
                  </a:cxn>
                  <a:cxn ang="0">
                    <a:pos x="T3" y="0"/>
                  </a:cxn>
                </a:cxnLst>
                <a:rect l="0" t="0" r="r" b="b"/>
                <a:pathLst>
                  <a:path w="31">
                    <a:moveTo>
                      <a:pt x="0" y="0"/>
                    </a:moveTo>
                    <a:lnTo>
                      <a:pt x="31" y="0"/>
                    </a:lnTo>
                    <a:lnTo>
                      <a:pt x="31" y="0"/>
                    </a:lnTo>
                    <a:lnTo>
                      <a:pt x="31" y="0"/>
                    </a:ln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6" name="Oval 230">
                <a:extLst>
                  <a:ext uri="{FF2B5EF4-FFF2-40B4-BE49-F238E27FC236}">
                    <a16:creationId xmlns:a16="http://schemas.microsoft.com/office/drawing/2014/main" id="{1671610A-7EAD-40F6-9790-5805191E70C9}"/>
                  </a:ext>
                </a:extLst>
              </p:cNvPr>
              <p:cNvSpPr>
                <a:spLocks noChangeArrowheads="1"/>
              </p:cNvSpPr>
              <p:nvPr/>
            </p:nvSpPr>
            <p:spPr bwMode="auto">
              <a:xfrm>
                <a:off x="2965450" y="2370138"/>
                <a:ext cx="50800" cy="50800"/>
              </a:xfrm>
              <a:prstGeom prst="ellipse">
                <a:avLst/>
              </a:pr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7" name="Freeform 231">
                <a:extLst>
                  <a:ext uri="{FF2B5EF4-FFF2-40B4-BE49-F238E27FC236}">
                    <a16:creationId xmlns:a16="http://schemas.microsoft.com/office/drawing/2014/main" id="{A5273947-BFD2-4497-9B29-B25C2167A788}"/>
                  </a:ext>
                </a:extLst>
              </p:cNvPr>
              <p:cNvSpPr>
                <a:spLocks/>
              </p:cNvSpPr>
              <p:nvPr/>
            </p:nvSpPr>
            <p:spPr bwMode="auto">
              <a:xfrm>
                <a:off x="2820988" y="2570163"/>
                <a:ext cx="46038" cy="0"/>
              </a:xfrm>
              <a:custGeom>
                <a:avLst/>
                <a:gdLst>
                  <a:gd name="T0" fmla="*/ 0 w 29"/>
                  <a:gd name="T1" fmla="*/ 29 w 29"/>
                  <a:gd name="T2" fmla="*/ 29 w 29"/>
                </a:gdLst>
                <a:ahLst/>
                <a:cxnLst>
                  <a:cxn ang="0">
                    <a:pos x="T0" y="0"/>
                  </a:cxn>
                  <a:cxn ang="0">
                    <a:pos x="T1" y="0"/>
                  </a:cxn>
                  <a:cxn ang="0">
                    <a:pos x="T2" y="0"/>
                  </a:cxn>
                </a:cxnLst>
                <a:rect l="0" t="0" r="r" b="b"/>
                <a:pathLst>
                  <a:path w="29">
                    <a:moveTo>
                      <a:pt x="0" y="0"/>
                    </a:moveTo>
                    <a:lnTo>
                      <a:pt x="29" y="0"/>
                    </a:lnTo>
                    <a:lnTo>
                      <a:pt x="29" y="0"/>
                    </a:ln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8" name="Oval 232">
                <a:extLst>
                  <a:ext uri="{FF2B5EF4-FFF2-40B4-BE49-F238E27FC236}">
                    <a16:creationId xmlns:a16="http://schemas.microsoft.com/office/drawing/2014/main" id="{DAD14BD4-C5E0-4FFA-B0AF-41712F6C9E36}"/>
                  </a:ext>
                </a:extLst>
              </p:cNvPr>
              <p:cNvSpPr>
                <a:spLocks noChangeArrowheads="1"/>
              </p:cNvSpPr>
              <p:nvPr/>
            </p:nvSpPr>
            <p:spPr bwMode="auto">
              <a:xfrm>
                <a:off x="2867025" y="2544763"/>
                <a:ext cx="49213" cy="50800"/>
              </a:xfrm>
              <a:prstGeom prst="ellipse">
                <a:avLst/>
              </a:pr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 name="Freeform 233">
                <a:extLst>
                  <a:ext uri="{FF2B5EF4-FFF2-40B4-BE49-F238E27FC236}">
                    <a16:creationId xmlns:a16="http://schemas.microsoft.com/office/drawing/2014/main" id="{0233DE63-3135-460B-9983-F614A8CBA442}"/>
                  </a:ext>
                </a:extLst>
              </p:cNvPr>
              <p:cNvSpPr>
                <a:spLocks/>
              </p:cNvSpPr>
              <p:nvPr/>
            </p:nvSpPr>
            <p:spPr bwMode="auto">
              <a:xfrm>
                <a:off x="2874963" y="2487613"/>
                <a:ext cx="50800" cy="0"/>
              </a:xfrm>
              <a:custGeom>
                <a:avLst/>
                <a:gdLst>
                  <a:gd name="T0" fmla="*/ 0 w 32"/>
                  <a:gd name="T1" fmla="*/ 32 w 32"/>
                  <a:gd name="T2" fmla="*/ 32 w 32"/>
                  <a:gd name="T3" fmla="*/ 32 w 32"/>
                </a:gdLst>
                <a:ahLst/>
                <a:cxnLst>
                  <a:cxn ang="0">
                    <a:pos x="T0" y="0"/>
                  </a:cxn>
                  <a:cxn ang="0">
                    <a:pos x="T1" y="0"/>
                  </a:cxn>
                  <a:cxn ang="0">
                    <a:pos x="T2" y="0"/>
                  </a:cxn>
                  <a:cxn ang="0">
                    <a:pos x="T3" y="0"/>
                  </a:cxn>
                </a:cxnLst>
                <a:rect l="0" t="0" r="r" b="b"/>
                <a:pathLst>
                  <a:path w="32">
                    <a:moveTo>
                      <a:pt x="0" y="0"/>
                    </a:moveTo>
                    <a:lnTo>
                      <a:pt x="32" y="0"/>
                    </a:lnTo>
                    <a:lnTo>
                      <a:pt x="32" y="0"/>
                    </a:lnTo>
                    <a:lnTo>
                      <a:pt x="32" y="0"/>
                    </a:ln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0" name="Freeform 234">
                <a:extLst>
                  <a:ext uri="{FF2B5EF4-FFF2-40B4-BE49-F238E27FC236}">
                    <a16:creationId xmlns:a16="http://schemas.microsoft.com/office/drawing/2014/main" id="{4BE9AE3C-0DFF-4520-A833-FE2B9681E7D1}"/>
                  </a:ext>
                </a:extLst>
              </p:cNvPr>
              <p:cNvSpPr>
                <a:spLocks/>
              </p:cNvSpPr>
              <p:nvPr/>
            </p:nvSpPr>
            <p:spPr bwMode="auto">
              <a:xfrm>
                <a:off x="2925763" y="2462213"/>
                <a:ext cx="50800" cy="50800"/>
              </a:xfrm>
              <a:custGeom>
                <a:avLst/>
                <a:gdLst>
                  <a:gd name="T0" fmla="*/ 49 w 49"/>
                  <a:gd name="T1" fmla="*/ 24 h 48"/>
                  <a:gd name="T2" fmla="*/ 25 w 49"/>
                  <a:gd name="T3" fmla="*/ 48 h 48"/>
                  <a:gd name="T4" fmla="*/ 0 w 49"/>
                  <a:gd name="T5" fmla="*/ 24 h 48"/>
                  <a:gd name="T6" fmla="*/ 25 w 49"/>
                  <a:gd name="T7" fmla="*/ 0 h 48"/>
                  <a:gd name="T8" fmla="*/ 49 w 49"/>
                  <a:gd name="T9" fmla="*/ 24 h 48"/>
                </a:gdLst>
                <a:ahLst/>
                <a:cxnLst>
                  <a:cxn ang="0">
                    <a:pos x="T0" y="T1"/>
                  </a:cxn>
                  <a:cxn ang="0">
                    <a:pos x="T2" y="T3"/>
                  </a:cxn>
                  <a:cxn ang="0">
                    <a:pos x="T4" y="T5"/>
                  </a:cxn>
                  <a:cxn ang="0">
                    <a:pos x="T6" y="T7"/>
                  </a:cxn>
                  <a:cxn ang="0">
                    <a:pos x="T8" y="T9"/>
                  </a:cxn>
                </a:cxnLst>
                <a:rect l="0" t="0" r="r" b="b"/>
                <a:pathLst>
                  <a:path w="49" h="48">
                    <a:moveTo>
                      <a:pt x="49" y="24"/>
                    </a:moveTo>
                    <a:cubicBezTo>
                      <a:pt x="49" y="38"/>
                      <a:pt x="38" y="48"/>
                      <a:pt x="25" y="48"/>
                    </a:cubicBezTo>
                    <a:cubicBezTo>
                      <a:pt x="11" y="48"/>
                      <a:pt x="0" y="37"/>
                      <a:pt x="0" y="24"/>
                    </a:cubicBezTo>
                    <a:cubicBezTo>
                      <a:pt x="0" y="10"/>
                      <a:pt x="11" y="0"/>
                      <a:pt x="25" y="0"/>
                    </a:cubicBezTo>
                    <a:cubicBezTo>
                      <a:pt x="38" y="0"/>
                      <a:pt x="49" y="11"/>
                      <a:pt x="49" y="24"/>
                    </a:cubicBezTo>
                    <a:close/>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1" name="Freeform 235">
                <a:extLst>
                  <a:ext uri="{FF2B5EF4-FFF2-40B4-BE49-F238E27FC236}">
                    <a16:creationId xmlns:a16="http://schemas.microsoft.com/office/drawing/2014/main" id="{AC1D33B5-280A-430F-B2DD-AA43036D350C}"/>
                  </a:ext>
                </a:extLst>
              </p:cNvPr>
              <p:cNvSpPr>
                <a:spLocks/>
              </p:cNvSpPr>
              <p:nvPr/>
            </p:nvSpPr>
            <p:spPr bwMode="auto">
              <a:xfrm>
                <a:off x="2874963" y="2301875"/>
                <a:ext cx="50800" cy="0"/>
              </a:xfrm>
              <a:custGeom>
                <a:avLst/>
                <a:gdLst>
                  <a:gd name="T0" fmla="*/ 0 w 32"/>
                  <a:gd name="T1" fmla="*/ 32 w 32"/>
                  <a:gd name="T2" fmla="*/ 32 w 32"/>
                  <a:gd name="T3" fmla="*/ 32 w 32"/>
                </a:gdLst>
                <a:ahLst/>
                <a:cxnLst>
                  <a:cxn ang="0">
                    <a:pos x="T0" y="0"/>
                  </a:cxn>
                  <a:cxn ang="0">
                    <a:pos x="T1" y="0"/>
                  </a:cxn>
                  <a:cxn ang="0">
                    <a:pos x="T2" y="0"/>
                  </a:cxn>
                  <a:cxn ang="0">
                    <a:pos x="T3" y="0"/>
                  </a:cxn>
                </a:cxnLst>
                <a:rect l="0" t="0" r="r" b="b"/>
                <a:pathLst>
                  <a:path w="32">
                    <a:moveTo>
                      <a:pt x="0" y="0"/>
                    </a:moveTo>
                    <a:lnTo>
                      <a:pt x="32" y="0"/>
                    </a:lnTo>
                    <a:lnTo>
                      <a:pt x="32" y="0"/>
                    </a:lnTo>
                    <a:lnTo>
                      <a:pt x="32" y="0"/>
                    </a:ln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2" name="Freeform 236">
                <a:extLst>
                  <a:ext uri="{FF2B5EF4-FFF2-40B4-BE49-F238E27FC236}">
                    <a16:creationId xmlns:a16="http://schemas.microsoft.com/office/drawing/2014/main" id="{ECBAAE3C-F362-4573-98B8-456D8161D1C8}"/>
                  </a:ext>
                </a:extLst>
              </p:cNvPr>
              <p:cNvSpPr>
                <a:spLocks/>
              </p:cNvSpPr>
              <p:nvPr/>
            </p:nvSpPr>
            <p:spPr bwMode="auto">
              <a:xfrm>
                <a:off x="2925763" y="2278063"/>
                <a:ext cx="50800" cy="50800"/>
              </a:xfrm>
              <a:custGeom>
                <a:avLst/>
                <a:gdLst>
                  <a:gd name="T0" fmla="*/ 49 w 49"/>
                  <a:gd name="T1" fmla="*/ 24 h 49"/>
                  <a:gd name="T2" fmla="*/ 25 w 49"/>
                  <a:gd name="T3" fmla="*/ 0 h 49"/>
                  <a:gd name="T4" fmla="*/ 0 w 49"/>
                  <a:gd name="T5" fmla="*/ 24 h 49"/>
                  <a:gd name="T6" fmla="*/ 25 w 49"/>
                  <a:gd name="T7" fmla="*/ 48 h 49"/>
                  <a:gd name="T8" fmla="*/ 49 w 49"/>
                  <a:gd name="T9" fmla="*/ 24 h 49"/>
                </a:gdLst>
                <a:ahLst/>
                <a:cxnLst>
                  <a:cxn ang="0">
                    <a:pos x="T0" y="T1"/>
                  </a:cxn>
                  <a:cxn ang="0">
                    <a:pos x="T2" y="T3"/>
                  </a:cxn>
                  <a:cxn ang="0">
                    <a:pos x="T4" y="T5"/>
                  </a:cxn>
                  <a:cxn ang="0">
                    <a:pos x="T6" y="T7"/>
                  </a:cxn>
                  <a:cxn ang="0">
                    <a:pos x="T8" y="T9"/>
                  </a:cxn>
                </a:cxnLst>
                <a:rect l="0" t="0" r="r" b="b"/>
                <a:pathLst>
                  <a:path w="49" h="49">
                    <a:moveTo>
                      <a:pt x="49" y="24"/>
                    </a:moveTo>
                    <a:cubicBezTo>
                      <a:pt x="49" y="11"/>
                      <a:pt x="38" y="0"/>
                      <a:pt x="25" y="0"/>
                    </a:cubicBezTo>
                    <a:cubicBezTo>
                      <a:pt x="11" y="0"/>
                      <a:pt x="0" y="11"/>
                      <a:pt x="0" y="24"/>
                    </a:cubicBezTo>
                    <a:cubicBezTo>
                      <a:pt x="0" y="38"/>
                      <a:pt x="11" y="49"/>
                      <a:pt x="25" y="48"/>
                    </a:cubicBezTo>
                    <a:cubicBezTo>
                      <a:pt x="38" y="48"/>
                      <a:pt x="49" y="38"/>
                      <a:pt x="49" y="24"/>
                    </a:cubicBezTo>
                    <a:close/>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 name="Freeform 237">
                <a:extLst>
                  <a:ext uri="{FF2B5EF4-FFF2-40B4-BE49-F238E27FC236}">
                    <a16:creationId xmlns:a16="http://schemas.microsoft.com/office/drawing/2014/main" id="{1C51E1FD-3E38-4B6E-9BE3-B737DF86DA36}"/>
                  </a:ext>
                </a:extLst>
              </p:cNvPr>
              <p:cNvSpPr>
                <a:spLocks/>
              </p:cNvSpPr>
              <p:nvPr/>
            </p:nvSpPr>
            <p:spPr bwMode="auto">
              <a:xfrm>
                <a:off x="2820988" y="2219325"/>
                <a:ext cx="47625" cy="0"/>
              </a:xfrm>
              <a:custGeom>
                <a:avLst/>
                <a:gdLst>
                  <a:gd name="T0" fmla="*/ 0 w 30"/>
                  <a:gd name="T1" fmla="*/ 30 w 30"/>
                  <a:gd name="T2" fmla="*/ 30 w 30"/>
                </a:gdLst>
                <a:ahLst/>
                <a:cxnLst>
                  <a:cxn ang="0">
                    <a:pos x="T0" y="0"/>
                  </a:cxn>
                  <a:cxn ang="0">
                    <a:pos x="T1" y="0"/>
                  </a:cxn>
                  <a:cxn ang="0">
                    <a:pos x="T2" y="0"/>
                  </a:cxn>
                </a:cxnLst>
                <a:rect l="0" t="0" r="r" b="b"/>
                <a:pathLst>
                  <a:path w="30">
                    <a:moveTo>
                      <a:pt x="0" y="0"/>
                    </a:moveTo>
                    <a:lnTo>
                      <a:pt x="30" y="0"/>
                    </a:lnTo>
                    <a:lnTo>
                      <a:pt x="30" y="0"/>
                    </a:ln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4" name="Line 238">
                <a:extLst>
                  <a:ext uri="{FF2B5EF4-FFF2-40B4-BE49-F238E27FC236}">
                    <a16:creationId xmlns:a16="http://schemas.microsoft.com/office/drawing/2014/main" id="{F4C22DB7-5C11-4F3A-8EE1-9B0B835B8AFD}"/>
                  </a:ext>
                </a:extLst>
              </p:cNvPr>
              <p:cNvSpPr>
                <a:spLocks noChangeShapeType="1"/>
              </p:cNvSpPr>
              <p:nvPr/>
            </p:nvSpPr>
            <p:spPr bwMode="auto">
              <a:xfrm>
                <a:off x="2782888" y="2219325"/>
                <a:ext cx="0"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 name="Freeform 239">
                <a:extLst>
                  <a:ext uri="{FF2B5EF4-FFF2-40B4-BE49-F238E27FC236}">
                    <a16:creationId xmlns:a16="http://schemas.microsoft.com/office/drawing/2014/main" id="{22E29980-8909-4CA6-9DFE-94F74689F8F6}"/>
                  </a:ext>
                </a:extLst>
              </p:cNvPr>
              <p:cNvSpPr>
                <a:spLocks/>
              </p:cNvSpPr>
              <p:nvPr/>
            </p:nvSpPr>
            <p:spPr bwMode="auto">
              <a:xfrm>
                <a:off x="2868613" y="2193925"/>
                <a:ext cx="49213" cy="50800"/>
              </a:xfrm>
              <a:custGeom>
                <a:avLst/>
                <a:gdLst>
                  <a:gd name="T0" fmla="*/ 48 w 48"/>
                  <a:gd name="T1" fmla="*/ 24 h 49"/>
                  <a:gd name="T2" fmla="*/ 24 w 48"/>
                  <a:gd name="T3" fmla="*/ 0 h 49"/>
                  <a:gd name="T4" fmla="*/ 0 w 48"/>
                  <a:gd name="T5" fmla="*/ 24 h 49"/>
                  <a:gd name="T6" fmla="*/ 24 w 48"/>
                  <a:gd name="T7" fmla="*/ 49 h 49"/>
                  <a:gd name="T8" fmla="*/ 48 w 48"/>
                  <a:gd name="T9" fmla="*/ 24 h 49"/>
                </a:gdLst>
                <a:ahLst/>
                <a:cxnLst>
                  <a:cxn ang="0">
                    <a:pos x="T0" y="T1"/>
                  </a:cxn>
                  <a:cxn ang="0">
                    <a:pos x="T2" y="T3"/>
                  </a:cxn>
                  <a:cxn ang="0">
                    <a:pos x="T4" y="T5"/>
                  </a:cxn>
                  <a:cxn ang="0">
                    <a:pos x="T6" y="T7"/>
                  </a:cxn>
                  <a:cxn ang="0">
                    <a:pos x="T8" y="T9"/>
                  </a:cxn>
                </a:cxnLst>
                <a:rect l="0" t="0" r="r" b="b"/>
                <a:pathLst>
                  <a:path w="48" h="49">
                    <a:moveTo>
                      <a:pt x="48" y="24"/>
                    </a:moveTo>
                    <a:cubicBezTo>
                      <a:pt x="48" y="11"/>
                      <a:pt x="37" y="0"/>
                      <a:pt x="24" y="0"/>
                    </a:cubicBezTo>
                    <a:cubicBezTo>
                      <a:pt x="11" y="0"/>
                      <a:pt x="0" y="11"/>
                      <a:pt x="0" y="24"/>
                    </a:cubicBezTo>
                    <a:cubicBezTo>
                      <a:pt x="0" y="38"/>
                      <a:pt x="10" y="49"/>
                      <a:pt x="24" y="49"/>
                    </a:cubicBezTo>
                    <a:cubicBezTo>
                      <a:pt x="37" y="49"/>
                      <a:pt x="48" y="38"/>
                      <a:pt x="48" y="24"/>
                    </a:cubicBezTo>
                    <a:close/>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 name="Freeform 240">
                <a:extLst>
                  <a:ext uri="{FF2B5EF4-FFF2-40B4-BE49-F238E27FC236}">
                    <a16:creationId xmlns:a16="http://schemas.microsoft.com/office/drawing/2014/main" id="{4055626F-F8FD-41F5-B614-6DC5C0CEF19F}"/>
                  </a:ext>
                </a:extLst>
              </p:cNvPr>
              <p:cNvSpPr>
                <a:spLocks/>
              </p:cNvSpPr>
              <p:nvPr/>
            </p:nvSpPr>
            <p:spPr bwMode="auto">
              <a:xfrm>
                <a:off x="2597150" y="2228850"/>
                <a:ext cx="112713" cy="92075"/>
              </a:xfrm>
              <a:custGeom>
                <a:avLst/>
                <a:gdLst>
                  <a:gd name="T0" fmla="*/ 108 w 108"/>
                  <a:gd name="T1" fmla="*/ 25 h 88"/>
                  <a:gd name="T2" fmla="*/ 62 w 108"/>
                  <a:gd name="T3" fmla="*/ 0 h 88"/>
                  <a:gd name="T4" fmla="*/ 59 w 108"/>
                  <a:gd name="T5" fmla="*/ 0 h 88"/>
                  <a:gd name="T6" fmla="*/ 0 w 108"/>
                  <a:gd name="T7" fmla="*/ 54 h 88"/>
                  <a:gd name="T8" fmla="*/ 13 w 108"/>
                  <a:gd name="T9" fmla="*/ 88 h 88"/>
                </a:gdLst>
                <a:ahLst/>
                <a:cxnLst>
                  <a:cxn ang="0">
                    <a:pos x="T0" y="T1"/>
                  </a:cxn>
                  <a:cxn ang="0">
                    <a:pos x="T2" y="T3"/>
                  </a:cxn>
                  <a:cxn ang="0">
                    <a:pos x="T4" y="T5"/>
                  </a:cxn>
                  <a:cxn ang="0">
                    <a:pos x="T6" y="T7"/>
                  </a:cxn>
                  <a:cxn ang="0">
                    <a:pos x="T8" y="T9"/>
                  </a:cxn>
                </a:cxnLst>
                <a:rect l="0" t="0" r="r" b="b"/>
                <a:pathLst>
                  <a:path w="108" h="88">
                    <a:moveTo>
                      <a:pt x="108" y="25"/>
                    </a:moveTo>
                    <a:cubicBezTo>
                      <a:pt x="98" y="11"/>
                      <a:pt x="81" y="1"/>
                      <a:pt x="62" y="0"/>
                    </a:cubicBezTo>
                    <a:cubicBezTo>
                      <a:pt x="61" y="0"/>
                      <a:pt x="60" y="0"/>
                      <a:pt x="59" y="0"/>
                    </a:cubicBezTo>
                    <a:cubicBezTo>
                      <a:pt x="26" y="0"/>
                      <a:pt x="0" y="24"/>
                      <a:pt x="0" y="54"/>
                    </a:cubicBezTo>
                    <a:cubicBezTo>
                      <a:pt x="0" y="67"/>
                      <a:pt x="5" y="79"/>
                      <a:pt x="13" y="88"/>
                    </a:cubicBez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 name="Freeform 241">
                <a:extLst>
                  <a:ext uri="{FF2B5EF4-FFF2-40B4-BE49-F238E27FC236}">
                    <a16:creationId xmlns:a16="http://schemas.microsoft.com/office/drawing/2014/main" id="{2FE465D8-96F4-4A50-AF8E-C608E00368A9}"/>
                  </a:ext>
                </a:extLst>
              </p:cNvPr>
              <p:cNvSpPr>
                <a:spLocks/>
              </p:cNvSpPr>
              <p:nvPr/>
            </p:nvSpPr>
            <p:spPr bwMode="auto">
              <a:xfrm>
                <a:off x="2595563" y="2436813"/>
                <a:ext cx="63500" cy="112713"/>
              </a:xfrm>
              <a:custGeom>
                <a:avLst/>
                <a:gdLst>
                  <a:gd name="T0" fmla="*/ 55 w 61"/>
                  <a:gd name="T1" fmla="*/ 0 h 109"/>
                  <a:gd name="T2" fmla="*/ 27 w 61"/>
                  <a:gd name="T3" fmla="*/ 8 h 109"/>
                  <a:gd name="T4" fmla="*/ 0 w 61"/>
                  <a:gd name="T5" fmla="*/ 54 h 109"/>
                  <a:gd name="T6" fmla="*/ 59 w 61"/>
                  <a:gd name="T7" fmla="*/ 109 h 109"/>
                  <a:gd name="T8" fmla="*/ 61 w 61"/>
                  <a:gd name="T9" fmla="*/ 109 h 109"/>
                </a:gdLst>
                <a:ahLst/>
                <a:cxnLst>
                  <a:cxn ang="0">
                    <a:pos x="T0" y="T1"/>
                  </a:cxn>
                  <a:cxn ang="0">
                    <a:pos x="T2" y="T3"/>
                  </a:cxn>
                  <a:cxn ang="0">
                    <a:pos x="T4" y="T5"/>
                  </a:cxn>
                  <a:cxn ang="0">
                    <a:pos x="T6" y="T7"/>
                  </a:cxn>
                  <a:cxn ang="0">
                    <a:pos x="T8" y="T9"/>
                  </a:cxn>
                </a:cxnLst>
                <a:rect l="0" t="0" r="r" b="b"/>
                <a:pathLst>
                  <a:path w="61" h="109">
                    <a:moveTo>
                      <a:pt x="55" y="0"/>
                    </a:moveTo>
                    <a:cubicBezTo>
                      <a:pt x="45" y="0"/>
                      <a:pt x="35" y="3"/>
                      <a:pt x="27" y="8"/>
                    </a:cubicBezTo>
                    <a:cubicBezTo>
                      <a:pt x="11" y="18"/>
                      <a:pt x="0" y="35"/>
                      <a:pt x="0" y="54"/>
                    </a:cubicBezTo>
                    <a:cubicBezTo>
                      <a:pt x="0" y="84"/>
                      <a:pt x="27" y="109"/>
                      <a:pt x="59" y="109"/>
                    </a:cubicBezTo>
                    <a:cubicBezTo>
                      <a:pt x="60" y="109"/>
                      <a:pt x="60" y="109"/>
                      <a:pt x="61" y="109"/>
                    </a:cubicBez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 name="Freeform 242">
                <a:extLst>
                  <a:ext uri="{FF2B5EF4-FFF2-40B4-BE49-F238E27FC236}">
                    <a16:creationId xmlns:a16="http://schemas.microsoft.com/office/drawing/2014/main" id="{8442B239-11C2-4134-88FA-844B5FFDA86D}"/>
                  </a:ext>
                </a:extLst>
              </p:cNvPr>
              <p:cNvSpPr>
                <a:spLocks/>
              </p:cNvSpPr>
              <p:nvPr/>
            </p:nvSpPr>
            <p:spPr bwMode="auto">
              <a:xfrm>
                <a:off x="2557463" y="2319338"/>
                <a:ext cx="93663" cy="125413"/>
              </a:xfrm>
              <a:custGeom>
                <a:avLst/>
                <a:gdLst>
                  <a:gd name="T0" fmla="*/ 64 w 89"/>
                  <a:gd name="T1" fmla="*/ 121 h 121"/>
                  <a:gd name="T2" fmla="*/ 0 w 89"/>
                  <a:gd name="T3" fmla="*/ 60 h 121"/>
                  <a:gd name="T4" fmla="*/ 51 w 89"/>
                  <a:gd name="T5" fmla="*/ 1 h 121"/>
                  <a:gd name="T6" fmla="*/ 66 w 89"/>
                  <a:gd name="T7" fmla="*/ 0 h 121"/>
                  <a:gd name="T8" fmla="*/ 89 w 89"/>
                  <a:gd name="T9" fmla="*/ 3 h 121"/>
                </a:gdLst>
                <a:ahLst/>
                <a:cxnLst>
                  <a:cxn ang="0">
                    <a:pos x="T0" y="T1"/>
                  </a:cxn>
                  <a:cxn ang="0">
                    <a:pos x="T2" y="T3"/>
                  </a:cxn>
                  <a:cxn ang="0">
                    <a:pos x="T4" y="T5"/>
                  </a:cxn>
                  <a:cxn ang="0">
                    <a:pos x="T6" y="T7"/>
                  </a:cxn>
                  <a:cxn ang="0">
                    <a:pos x="T8" y="T9"/>
                  </a:cxn>
                </a:cxnLst>
                <a:rect l="0" t="0" r="r" b="b"/>
                <a:pathLst>
                  <a:path w="89" h="121">
                    <a:moveTo>
                      <a:pt x="64" y="121"/>
                    </a:moveTo>
                    <a:cubicBezTo>
                      <a:pt x="29" y="121"/>
                      <a:pt x="0" y="94"/>
                      <a:pt x="0" y="60"/>
                    </a:cubicBezTo>
                    <a:cubicBezTo>
                      <a:pt x="0" y="32"/>
                      <a:pt x="22" y="8"/>
                      <a:pt x="51" y="1"/>
                    </a:cubicBezTo>
                    <a:cubicBezTo>
                      <a:pt x="56" y="0"/>
                      <a:pt x="61" y="0"/>
                      <a:pt x="66" y="0"/>
                    </a:cubicBezTo>
                    <a:cubicBezTo>
                      <a:pt x="74" y="0"/>
                      <a:pt x="82" y="1"/>
                      <a:pt x="89" y="3"/>
                    </a:cubicBez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 name="Freeform 243">
                <a:extLst>
                  <a:ext uri="{FF2B5EF4-FFF2-40B4-BE49-F238E27FC236}">
                    <a16:creationId xmlns:a16="http://schemas.microsoft.com/office/drawing/2014/main" id="{631BC1D1-8FDA-47B3-AD21-8A9866DDE52A}"/>
                  </a:ext>
                </a:extLst>
              </p:cNvPr>
              <p:cNvSpPr>
                <a:spLocks/>
              </p:cNvSpPr>
              <p:nvPr/>
            </p:nvSpPr>
            <p:spPr bwMode="auto">
              <a:xfrm>
                <a:off x="2708275" y="2316163"/>
                <a:ext cx="158750" cy="157163"/>
              </a:xfrm>
              <a:custGeom>
                <a:avLst/>
                <a:gdLst>
                  <a:gd name="T0" fmla="*/ 152 w 152"/>
                  <a:gd name="T1" fmla="*/ 76 h 152"/>
                  <a:gd name="T2" fmla="*/ 76 w 152"/>
                  <a:gd name="T3" fmla="*/ 152 h 152"/>
                  <a:gd name="T4" fmla="*/ 76 w 152"/>
                  <a:gd name="T5" fmla="*/ 152 h 152"/>
                  <a:gd name="T6" fmla="*/ 0 w 152"/>
                  <a:gd name="T7" fmla="*/ 76 h 152"/>
                  <a:gd name="T8" fmla="*/ 76 w 152"/>
                  <a:gd name="T9" fmla="*/ 0 h 152"/>
                  <a:gd name="T10" fmla="*/ 76 w 152"/>
                  <a:gd name="T11" fmla="*/ 0 h 152"/>
                  <a:gd name="T12" fmla="*/ 152 w 152"/>
                  <a:gd name="T13" fmla="*/ 76 h 152"/>
                </a:gdLst>
                <a:ahLst/>
                <a:cxnLst>
                  <a:cxn ang="0">
                    <a:pos x="T0" y="T1"/>
                  </a:cxn>
                  <a:cxn ang="0">
                    <a:pos x="T2" y="T3"/>
                  </a:cxn>
                  <a:cxn ang="0">
                    <a:pos x="T4" y="T5"/>
                  </a:cxn>
                  <a:cxn ang="0">
                    <a:pos x="T6" y="T7"/>
                  </a:cxn>
                  <a:cxn ang="0">
                    <a:pos x="T8" y="T9"/>
                  </a:cxn>
                  <a:cxn ang="0">
                    <a:pos x="T10" y="T11"/>
                  </a:cxn>
                  <a:cxn ang="0">
                    <a:pos x="T12" y="T13"/>
                  </a:cxn>
                </a:cxnLst>
                <a:rect l="0" t="0" r="r" b="b"/>
                <a:pathLst>
                  <a:path w="152" h="152">
                    <a:moveTo>
                      <a:pt x="152" y="76"/>
                    </a:moveTo>
                    <a:cubicBezTo>
                      <a:pt x="152" y="118"/>
                      <a:pt x="118" y="152"/>
                      <a:pt x="76" y="152"/>
                    </a:cubicBezTo>
                    <a:cubicBezTo>
                      <a:pt x="76" y="152"/>
                      <a:pt x="76" y="152"/>
                      <a:pt x="76" y="152"/>
                    </a:cubicBezTo>
                    <a:cubicBezTo>
                      <a:pt x="34" y="152"/>
                      <a:pt x="0" y="118"/>
                      <a:pt x="0" y="76"/>
                    </a:cubicBezTo>
                    <a:cubicBezTo>
                      <a:pt x="0" y="34"/>
                      <a:pt x="34" y="0"/>
                      <a:pt x="76" y="0"/>
                    </a:cubicBezTo>
                    <a:cubicBezTo>
                      <a:pt x="76" y="0"/>
                      <a:pt x="76" y="0"/>
                      <a:pt x="76" y="0"/>
                    </a:cubicBezTo>
                    <a:cubicBezTo>
                      <a:pt x="118" y="0"/>
                      <a:pt x="152" y="34"/>
                      <a:pt x="152" y="76"/>
                    </a:cubicBezTo>
                    <a:close/>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 name="Freeform 244">
                <a:extLst>
                  <a:ext uri="{FF2B5EF4-FFF2-40B4-BE49-F238E27FC236}">
                    <a16:creationId xmlns:a16="http://schemas.microsoft.com/office/drawing/2014/main" id="{7977A4F4-959F-48E0-94C4-7A9188388A31}"/>
                  </a:ext>
                </a:extLst>
              </p:cNvPr>
              <p:cNvSpPr>
                <a:spLocks/>
              </p:cNvSpPr>
              <p:nvPr/>
            </p:nvSpPr>
            <p:spPr bwMode="auto">
              <a:xfrm>
                <a:off x="2662238" y="2182813"/>
                <a:ext cx="125413" cy="101600"/>
              </a:xfrm>
              <a:custGeom>
                <a:avLst/>
                <a:gdLst>
                  <a:gd name="T0" fmla="*/ 0 w 121"/>
                  <a:gd name="T1" fmla="*/ 45 h 99"/>
                  <a:gd name="T2" fmla="*/ 60 w 121"/>
                  <a:gd name="T3" fmla="*/ 0 h 99"/>
                  <a:gd name="T4" fmla="*/ 117 w 121"/>
                  <a:gd name="T5" fmla="*/ 36 h 99"/>
                  <a:gd name="T6" fmla="*/ 117 w 121"/>
                  <a:gd name="T7" fmla="*/ 36 h 99"/>
                  <a:gd name="T8" fmla="*/ 121 w 121"/>
                  <a:gd name="T9" fmla="*/ 57 h 99"/>
                  <a:gd name="T10" fmla="*/ 121 w 121"/>
                  <a:gd name="T11" fmla="*/ 57 h 99"/>
                  <a:gd name="T12" fmla="*/ 121 w 121"/>
                  <a:gd name="T13" fmla="*/ 92 h 99"/>
                  <a:gd name="T14" fmla="*/ 121 w 121"/>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99">
                    <a:moveTo>
                      <a:pt x="0" y="45"/>
                    </a:moveTo>
                    <a:cubicBezTo>
                      <a:pt x="6" y="19"/>
                      <a:pt x="31" y="0"/>
                      <a:pt x="60" y="0"/>
                    </a:cubicBezTo>
                    <a:cubicBezTo>
                      <a:pt x="86" y="0"/>
                      <a:pt x="108" y="15"/>
                      <a:pt x="117" y="36"/>
                    </a:cubicBezTo>
                    <a:cubicBezTo>
                      <a:pt x="117" y="36"/>
                      <a:pt x="117" y="36"/>
                      <a:pt x="117" y="36"/>
                    </a:cubicBezTo>
                    <a:cubicBezTo>
                      <a:pt x="120" y="43"/>
                      <a:pt x="121" y="49"/>
                      <a:pt x="121" y="57"/>
                    </a:cubicBezTo>
                    <a:cubicBezTo>
                      <a:pt x="121" y="57"/>
                      <a:pt x="121" y="57"/>
                      <a:pt x="121" y="57"/>
                    </a:cubicBezTo>
                    <a:cubicBezTo>
                      <a:pt x="121" y="92"/>
                      <a:pt x="121" y="92"/>
                      <a:pt x="121" y="92"/>
                    </a:cubicBezTo>
                    <a:cubicBezTo>
                      <a:pt x="121" y="99"/>
                      <a:pt x="121" y="99"/>
                      <a:pt x="121" y="99"/>
                    </a:cubicBez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 name="Freeform 245">
                <a:extLst>
                  <a:ext uri="{FF2B5EF4-FFF2-40B4-BE49-F238E27FC236}">
                    <a16:creationId xmlns:a16="http://schemas.microsoft.com/office/drawing/2014/main" id="{BB35B9F3-50D5-4953-A9B0-08D337FE9DF1}"/>
                  </a:ext>
                </a:extLst>
              </p:cNvPr>
              <p:cNvSpPr>
                <a:spLocks/>
              </p:cNvSpPr>
              <p:nvPr/>
            </p:nvSpPr>
            <p:spPr bwMode="auto">
              <a:xfrm>
                <a:off x="2659063" y="2505075"/>
                <a:ext cx="128588" cy="103188"/>
              </a:xfrm>
              <a:custGeom>
                <a:avLst/>
                <a:gdLst>
                  <a:gd name="T0" fmla="*/ 19 w 123"/>
                  <a:gd name="T1" fmla="*/ 2 h 99"/>
                  <a:gd name="T2" fmla="*/ 0 w 123"/>
                  <a:gd name="T3" fmla="*/ 42 h 99"/>
                  <a:gd name="T4" fmla="*/ 61 w 123"/>
                  <a:gd name="T5" fmla="*/ 99 h 99"/>
                  <a:gd name="T6" fmla="*/ 123 w 123"/>
                  <a:gd name="T7" fmla="*/ 43 h 99"/>
                  <a:gd name="T8" fmla="*/ 123 w 123"/>
                  <a:gd name="T9" fmla="*/ 7 h 99"/>
                  <a:gd name="T10" fmla="*/ 123 w 123"/>
                  <a:gd name="T11" fmla="*/ 0 h 99"/>
                </a:gdLst>
                <a:ahLst/>
                <a:cxnLst>
                  <a:cxn ang="0">
                    <a:pos x="T0" y="T1"/>
                  </a:cxn>
                  <a:cxn ang="0">
                    <a:pos x="T2" y="T3"/>
                  </a:cxn>
                  <a:cxn ang="0">
                    <a:pos x="T4" y="T5"/>
                  </a:cxn>
                  <a:cxn ang="0">
                    <a:pos x="T6" y="T7"/>
                  </a:cxn>
                  <a:cxn ang="0">
                    <a:pos x="T8" y="T9"/>
                  </a:cxn>
                  <a:cxn ang="0">
                    <a:pos x="T10" y="T11"/>
                  </a:cxn>
                </a:cxnLst>
                <a:rect l="0" t="0" r="r" b="b"/>
                <a:pathLst>
                  <a:path w="123" h="99">
                    <a:moveTo>
                      <a:pt x="19" y="2"/>
                    </a:moveTo>
                    <a:cubicBezTo>
                      <a:pt x="7" y="12"/>
                      <a:pt x="0" y="26"/>
                      <a:pt x="0" y="42"/>
                    </a:cubicBezTo>
                    <a:cubicBezTo>
                      <a:pt x="0" y="74"/>
                      <a:pt x="27" y="99"/>
                      <a:pt x="61" y="99"/>
                    </a:cubicBezTo>
                    <a:cubicBezTo>
                      <a:pt x="95" y="99"/>
                      <a:pt x="122" y="74"/>
                      <a:pt x="123" y="43"/>
                    </a:cubicBezTo>
                    <a:cubicBezTo>
                      <a:pt x="123" y="7"/>
                      <a:pt x="123" y="7"/>
                      <a:pt x="123" y="7"/>
                    </a:cubicBezTo>
                    <a:cubicBezTo>
                      <a:pt x="123" y="0"/>
                      <a:pt x="123" y="0"/>
                      <a:pt x="123" y="0"/>
                    </a:cubicBez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 name="Line 246">
                <a:extLst>
                  <a:ext uri="{FF2B5EF4-FFF2-40B4-BE49-F238E27FC236}">
                    <a16:creationId xmlns:a16="http://schemas.microsoft.com/office/drawing/2014/main" id="{D0502459-CC21-4EC1-AF40-8188BDF61EF4}"/>
                  </a:ext>
                </a:extLst>
              </p:cNvPr>
              <p:cNvSpPr>
                <a:spLocks noChangeShapeType="1"/>
              </p:cNvSpPr>
              <p:nvPr/>
            </p:nvSpPr>
            <p:spPr bwMode="auto">
              <a:xfrm>
                <a:off x="2654300" y="2282825"/>
                <a:ext cx="17463"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 name="Line 247">
                <a:extLst>
                  <a:ext uri="{FF2B5EF4-FFF2-40B4-BE49-F238E27FC236}">
                    <a16:creationId xmlns:a16="http://schemas.microsoft.com/office/drawing/2014/main" id="{3177F6DA-9003-4432-8CC1-51C651E40A97}"/>
                  </a:ext>
                </a:extLst>
              </p:cNvPr>
              <p:cNvSpPr>
                <a:spLocks noChangeShapeType="1"/>
              </p:cNvSpPr>
              <p:nvPr/>
            </p:nvSpPr>
            <p:spPr bwMode="auto">
              <a:xfrm>
                <a:off x="2609850" y="2378075"/>
                <a:ext cx="17463"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 name="Line 248">
                <a:extLst>
                  <a:ext uri="{FF2B5EF4-FFF2-40B4-BE49-F238E27FC236}">
                    <a16:creationId xmlns:a16="http://schemas.microsoft.com/office/drawing/2014/main" id="{2D0DD1BD-13FA-4AC5-B0CE-CF6C2AA143BB}"/>
                  </a:ext>
                </a:extLst>
              </p:cNvPr>
              <p:cNvSpPr>
                <a:spLocks noChangeShapeType="1"/>
              </p:cNvSpPr>
              <p:nvPr/>
            </p:nvSpPr>
            <p:spPr bwMode="auto">
              <a:xfrm>
                <a:off x="2632075" y="2482850"/>
                <a:ext cx="19050"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 name="Line 249">
                <a:extLst>
                  <a:ext uri="{FF2B5EF4-FFF2-40B4-BE49-F238E27FC236}">
                    <a16:creationId xmlns:a16="http://schemas.microsoft.com/office/drawing/2014/main" id="{1AD1270A-8F90-40A5-9123-2A751A57E70B}"/>
                  </a:ext>
                </a:extLst>
              </p:cNvPr>
              <p:cNvSpPr>
                <a:spLocks noChangeShapeType="1"/>
              </p:cNvSpPr>
              <p:nvPr/>
            </p:nvSpPr>
            <p:spPr bwMode="auto">
              <a:xfrm>
                <a:off x="2714625" y="2540000"/>
                <a:ext cx="17463"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 name="Line 250">
                <a:extLst>
                  <a:ext uri="{FF2B5EF4-FFF2-40B4-BE49-F238E27FC236}">
                    <a16:creationId xmlns:a16="http://schemas.microsoft.com/office/drawing/2014/main" id="{CC632789-DD2D-43E6-9F10-0E14BABE6250}"/>
                  </a:ext>
                </a:extLst>
              </p:cNvPr>
              <p:cNvSpPr>
                <a:spLocks noChangeShapeType="1"/>
              </p:cNvSpPr>
              <p:nvPr/>
            </p:nvSpPr>
            <p:spPr bwMode="auto">
              <a:xfrm>
                <a:off x="2732088" y="2236788"/>
                <a:ext cx="17463"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 name="Line 251">
                <a:extLst>
                  <a:ext uri="{FF2B5EF4-FFF2-40B4-BE49-F238E27FC236}">
                    <a16:creationId xmlns:a16="http://schemas.microsoft.com/office/drawing/2014/main" id="{8D9661CD-FB0E-4380-A45F-F39EFC7BE3DC}"/>
                  </a:ext>
                </a:extLst>
              </p:cNvPr>
              <p:cNvSpPr>
                <a:spLocks noChangeShapeType="1"/>
              </p:cNvSpPr>
              <p:nvPr/>
            </p:nvSpPr>
            <p:spPr bwMode="auto">
              <a:xfrm>
                <a:off x="2787650" y="1897063"/>
                <a:ext cx="0" cy="98425"/>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 name="Line 252">
                <a:extLst>
                  <a:ext uri="{FF2B5EF4-FFF2-40B4-BE49-F238E27FC236}">
                    <a16:creationId xmlns:a16="http://schemas.microsoft.com/office/drawing/2014/main" id="{72FFB8A9-E00F-45C1-8417-23E006CD8EA9}"/>
                  </a:ext>
                </a:extLst>
              </p:cNvPr>
              <p:cNvSpPr>
                <a:spLocks noChangeShapeType="1"/>
              </p:cNvSpPr>
              <p:nvPr/>
            </p:nvSpPr>
            <p:spPr bwMode="auto">
              <a:xfrm>
                <a:off x="2597150" y="1935163"/>
                <a:ext cx="38100" cy="90488"/>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 name="Line 253">
                <a:extLst>
                  <a:ext uri="{FF2B5EF4-FFF2-40B4-BE49-F238E27FC236}">
                    <a16:creationId xmlns:a16="http://schemas.microsoft.com/office/drawing/2014/main" id="{733CF2E4-0D80-4F92-99BF-2C8A5E61EE11}"/>
                  </a:ext>
                </a:extLst>
              </p:cNvPr>
              <p:cNvSpPr>
                <a:spLocks noChangeShapeType="1"/>
              </p:cNvSpPr>
              <p:nvPr/>
            </p:nvSpPr>
            <p:spPr bwMode="auto">
              <a:xfrm>
                <a:off x="2436813" y="2044700"/>
                <a:ext cx="68263" cy="68263"/>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 name="Line 254">
                <a:extLst>
                  <a:ext uri="{FF2B5EF4-FFF2-40B4-BE49-F238E27FC236}">
                    <a16:creationId xmlns:a16="http://schemas.microsoft.com/office/drawing/2014/main" id="{2EAF1E1F-9884-4EF5-8693-494E430B231E}"/>
                  </a:ext>
                </a:extLst>
              </p:cNvPr>
              <p:cNvSpPr>
                <a:spLocks noChangeShapeType="1"/>
              </p:cNvSpPr>
              <p:nvPr/>
            </p:nvSpPr>
            <p:spPr bwMode="auto">
              <a:xfrm>
                <a:off x="2328863" y="2205038"/>
                <a:ext cx="88900" cy="36513"/>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 name="Line 255">
                <a:extLst>
                  <a:ext uri="{FF2B5EF4-FFF2-40B4-BE49-F238E27FC236}">
                    <a16:creationId xmlns:a16="http://schemas.microsoft.com/office/drawing/2014/main" id="{F02DF018-9040-4A1F-8E6A-8E18C5A5E492}"/>
                  </a:ext>
                </a:extLst>
              </p:cNvPr>
              <p:cNvSpPr>
                <a:spLocks noChangeShapeType="1"/>
              </p:cNvSpPr>
              <p:nvPr/>
            </p:nvSpPr>
            <p:spPr bwMode="auto">
              <a:xfrm>
                <a:off x="2290763" y="2395538"/>
                <a:ext cx="96838"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 name="Line 256">
                <a:extLst>
                  <a:ext uri="{FF2B5EF4-FFF2-40B4-BE49-F238E27FC236}">
                    <a16:creationId xmlns:a16="http://schemas.microsoft.com/office/drawing/2014/main" id="{631C16FD-03A7-4B93-8234-84A57A803E0C}"/>
                  </a:ext>
                </a:extLst>
              </p:cNvPr>
              <p:cNvSpPr>
                <a:spLocks noChangeShapeType="1"/>
              </p:cNvSpPr>
              <p:nvPr/>
            </p:nvSpPr>
            <p:spPr bwMode="auto">
              <a:xfrm flipV="1">
                <a:off x="2328863" y="2549525"/>
                <a:ext cx="88900" cy="3810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 name="Line 257">
                <a:extLst>
                  <a:ext uri="{FF2B5EF4-FFF2-40B4-BE49-F238E27FC236}">
                    <a16:creationId xmlns:a16="http://schemas.microsoft.com/office/drawing/2014/main" id="{8318E1D9-A89B-4F42-AC9C-7837C3A1F438}"/>
                  </a:ext>
                </a:extLst>
              </p:cNvPr>
              <p:cNvSpPr>
                <a:spLocks noChangeShapeType="1"/>
              </p:cNvSpPr>
              <p:nvPr/>
            </p:nvSpPr>
            <p:spPr bwMode="auto">
              <a:xfrm flipH="1" flipV="1">
                <a:off x="3157538" y="2549525"/>
                <a:ext cx="88900" cy="3810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 name="Line 258">
                <a:extLst>
                  <a:ext uri="{FF2B5EF4-FFF2-40B4-BE49-F238E27FC236}">
                    <a16:creationId xmlns:a16="http://schemas.microsoft.com/office/drawing/2014/main" id="{AC48C90E-89E6-423B-BE0B-7573A5CC0140}"/>
                  </a:ext>
                </a:extLst>
              </p:cNvPr>
              <p:cNvSpPr>
                <a:spLocks noChangeShapeType="1"/>
              </p:cNvSpPr>
              <p:nvPr/>
            </p:nvSpPr>
            <p:spPr bwMode="auto">
              <a:xfrm flipH="1">
                <a:off x="3187700" y="2395538"/>
                <a:ext cx="96838"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 name="Line 259">
                <a:extLst>
                  <a:ext uri="{FF2B5EF4-FFF2-40B4-BE49-F238E27FC236}">
                    <a16:creationId xmlns:a16="http://schemas.microsoft.com/office/drawing/2014/main" id="{1694CBAA-3A37-497C-B59C-6376C476BDCF}"/>
                  </a:ext>
                </a:extLst>
              </p:cNvPr>
              <p:cNvSpPr>
                <a:spLocks noChangeShapeType="1"/>
              </p:cNvSpPr>
              <p:nvPr/>
            </p:nvSpPr>
            <p:spPr bwMode="auto">
              <a:xfrm flipH="1">
                <a:off x="3157538" y="2205038"/>
                <a:ext cx="88900" cy="36513"/>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 name="Line 260">
                <a:extLst>
                  <a:ext uri="{FF2B5EF4-FFF2-40B4-BE49-F238E27FC236}">
                    <a16:creationId xmlns:a16="http://schemas.microsoft.com/office/drawing/2014/main" id="{A47D3C9B-08E8-4AD2-ABA1-41EB674BE9E8}"/>
                  </a:ext>
                </a:extLst>
              </p:cNvPr>
              <p:cNvSpPr>
                <a:spLocks noChangeShapeType="1"/>
              </p:cNvSpPr>
              <p:nvPr/>
            </p:nvSpPr>
            <p:spPr bwMode="auto">
              <a:xfrm flipH="1">
                <a:off x="3070225" y="2044700"/>
                <a:ext cx="69850" cy="68263"/>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 name="Line 261">
                <a:extLst>
                  <a:ext uri="{FF2B5EF4-FFF2-40B4-BE49-F238E27FC236}">
                    <a16:creationId xmlns:a16="http://schemas.microsoft.com/office/drawing/2014/main" id="{494EFB26-0B88-4046-BD6A-C3ABDB930F98}"/>
                  </a:ext>
                </a:extLst>
              </p:cNvPr>
              <p:cNvSpPr>
                <a:spLocks noChangeShapeType="1"/>
              </p:cNvSpPr>
              <p:nvPr/>
            </p:nvSpPr>
            <p:spPr bwMode="auto">
              <a:xfrm flipH="1">
                <a:off x="2940050" y="1935163"/>
                <a:ext cx="38100" cy="90488"/>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 name="Freeform 262">
                <a:extLst>
                  <a:ext uri="{FF2B5EF4-FFF2-40B4-BE49-F238E27FC236}">
                    <a16:creationId xmlns:a16="http://schemas.microsoft.com/office/drawing/2014/main" id="{F079D217-EE78-4E6E-A594-1297DE65A740}"/>
                  </a:ext>
                </a:extLst>
              </p:cNvPr>
              <p:cNvSpPr>
                <a:spLocks/>
              </p:cNvSpPr>
              <p:nvPr/>
            </p:nvSpPr>
            <p:spPr bwMode="auto">
              <a:xfrm>
                <a:off x="2460625" y="2063750"/>
                <a:ext cx="654050" cy="758825"/>
              </a:xfrm>
              <a:custGeom>
                <a:avLst/>
                <a:gdLst>
                  <a:gd name="T0" fmla="*/ 628 w 628"/>
                  <a:gd name="T1" fmla="*/ 315 h 731"/>
                  <a:gd name="T2" fmla="*/ 314 w 628"/>
                  <a:gd name="T3" fmla="*/ 0 h 731"/>
                  <a:gd name="T4" fmla="*/ 0 w 628"/>
                  <a:gd name="T5" fmla="*/ 315 h 731"/>
                  <a:gd name="T6" fmla="*/ 125 w 628"/>
                  <a:gd name="T7" fmla="*/ 568 h 731"/>
                  <a:gd name="T8" fmla="*/ 178 w 628"/>
                  <a:gd name="T9" fmla="*/ 674 h 731"/>
                  <a:gd name="T10" fmla="*/ 178 w 628"/>
                  <a:gd name="T11" fmla="*/ 701 h 731"/>
                  <a:gd name="T12" fmla="*/ 207 w 628"/>
                  <a:gd name="T13" fmla="*/ 731 h 731"/>
                  <a:gd name="T14" fmla="*/ 420 w 628"/>
                  <a:gd name="T15" fmla="*/ 731 h 731"/>
                  <a:gd name="T16" fmla="*/ 450 w 628"/>
                  <a:gd name="T17" fmla="*/ 701 h 731"/>
                  <a:gd name="T18" fmla="*/ 450 w 628"/>
                  <a:gd name="T19" fmla="*/ 674 h 731"/>
                  <a:gd name="T20" fmla="*/ 503 w 628"/>
                  <a:gd name="T21" fmla="*/ 568 h 731"/>
                  <a:gd name="T22" fmla="*/ 628 w 628"/>
                  <a:gd name="T23" fmla="*/ 315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8" h="731">
                    <a:moveTo>
                      <a:pt x="628" y="315"/>
                    </a:moveTo>
                    <a:cubicBezTo>
                      <a:pt x="628" y="141"/>
                      <a:pt x="487" y="0"/>
                      <a:pt x="314" y="0"/>
                    </a:cubicBezTo>
                    <a:cubicBezTo>
                      <a:pt x="140" y="0"/>
                      <a:pt x="0" y="141"/>
                      <a:pt x="0" y="315"/>
                    </a:cubicBezTo>
                    <a:cubicBezTo>
                      <a:pt x="0" y="418"/>
                      <a:pt x="49" y="510"/>
                      <a:pt x="125" y="568"/>
                    </a:cubicBezTo>
                    <a:cubicBezTo>
                      <a:pt x="158" y="593"/>
                      <a:pt x="178" y="632"/>
                      <a:pt x="178" y="674"/>
                    </a:cubicBezTo>
                    <a:cubicBezTo>
                      <a:pt x="178" y="701"/>
                      <a:pt x="178" y="701"/>
                      <a:pt x="178" y="701"/>
                    </a:cubicBezTo>
                    <a:cubicBezTo>
                      <a:pt x="178" y="718"/>
                      <a:pt x="191" y="731"/>
                      <a:pt x="207" y="731"/>
                    </a:cubicBezTo>
                    <a:cubicBezTo>
                      <a:pt x="420" y="731"/>
                      <a:pt x="420" y="731"/>
                      <a:pt x="420" y="731"/>
                    </a:cubicBezTo>
                    <a:cubicBezTo>
                      <a:pt x="437" y="731"/>
                      <a:pt x="450" y="718"/>
                      <a:pt x="450" y="701"/>
                    </a:cubicBezTo>
                    <a:cubicBezTo>
                      <a:pt x="450" y="674"/>
                      <a:pt x="450" y="674"/>
                      <a:pt x="450" y="674"/>
                    </a:cubicBezTo>
                    <a:cubicBezTo>
                      <a:pt x="450" y="632"/>
                      <a:pt x="469" y="593"/>
                      <a:pt x="503" y="568"/>
                    </a:cubicBezTo>
                    <a:cubicBezTo>
                      <a:pt x="579" y="510"/>
                      <a:pt x="628" y="418"/>
                      <a:pt x="628" y="315"/>
                    </a:cubicBezTo>
                    <a:close/>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 name="Line 263">
                <a:extLst>
                  <a:ext uri="{FF2B5EF4-FFF2-40B4-BE49-F238E27FC236}">
                    <a16:creationId xmlns:a16="http://schemas.microsoft.com/office/drawing/2014/main" id="{2B9EE67D-88B0-4C1E-8D27-B3CFE9076EEF}"/>
                  </a:ext>
                </a:extLst>
              </p:cNvPr>
              <p:cNvSpPr>
                <a:spLocks noChangeShapeType="1"/>
              </p:cNvSpPr>
              <p:nvPr/>
            </p:nvSpPr>
            <p:spPr bwMode="auto">
              <a:xfrm>
                <a:off x="2654300" y="2882900"/>
                <a:ext cx="265113"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 name="Line 264">
                <a:extLst>
                  <a:ext uri="{FF2B5EF4-FFF2-40B4-BE49-F238E27FC236}">
                    <a16:creationId xmlns:a16="http://schemas.microsoft.com/office/drawing/2014/main" id="{1EBEAAD2-91DD-40BF-BD08-25032F2682DF}"/>
                  </a:ext>
                </a:extLst>
              </p:cNvPr>
              <p:cNvSpPr>
                <a:spLocks noChangeShapeType="1"/>
              </p:cNvSpPr>
              <p:nvPr/>
            </p:nvSpPr>
            <p:spPr bwMode="auto">
              <a:xfrm>
                <a:off x="2674938" y="2940050"/>
                <a:ext cx="225425"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 name="Line 265">
                <a:extLst>
                  <a:ext uri="{FF2B5EF4-FFF2-40B4-BE49-F238E27FC236}">
                    <a16:creationId xmlns:a16="http://schemas.microsoft.com/office/drawing/2014/main" id="{F297A92E-21AF-4303-A330-B1A89D3E2B0F}"/>
                  </a:ext>
                </a:extLst>
              </p:cNvPr>
              <p:cNvSpPr>
                <a:spLocks noChangeShapeType="1"/>
              </p:cNvSpPr>
              <p:nvPr/>
            </p:nvSpPr>
            <p:spPr bwMode="auto">
              <a:xfrm>
                <a:off x="2693988" y="2998788"/>
                <a:ext cx="185738"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2" name="Line 266">
                <a:extLst>
                  <a:ext uri="{FF2B5EF4-FFF2-40B4-BE49-F238E27FC236}">
                    <a16:creationId xmlns:a16="http://schemas.microsoft.com/office/drawing/2014/main" id="{2A63EB93-0476-4BC7-B3A4-20B1E346CE98}"/>
                  </a:ext>
                </a:extLst>
              </p:cNvPr>
              <p:cNvSpPr>
                <a:spLocks noChangeShapeType="1"/>
              </p:cNvSpPr>
              <p:nvPr/>
            </p:nvSpPr>
            <p:spPr bwMode="auto">
              <a:xfrm>
                <a:off x="2714625" y="3057525"/>
                <a:ext cx="146050" cy="0"/>
              </a:xfrm>
              <a:prstGeom prst="line">
                <a:avLst/>
              </a:prstGeom>
              <a:noFill/>
              <a:ln w="1524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3" name="Freeform 267">
                <a:extLst>
                  <a:ext uri="{FF2B5EF4-FFF2-40B4-BE49-F238E27FC236}">
                    <a16:creationId xmlns:a16="http://schemas.microsoft.com/office/drawing/2014/main" id="{FCFAEF98-031F-4E40-BA0A-D3CA9CE80924}"/>
                  </a:ext>
                </a:extLst>
              </p:cNvPr>
              <p:cNvSpPr>
                <a:spLocks/>
              </p:cNvSpPr>
              <p:nvPr/>
            </p:nvSpPr>
            <p:spPr bwMode="auto">
              <a:xfrm>
                <a:off x="2811463" y="2644775"/>
                <a:ext cx="20638" cy="144463"/>
              </a:xfrm>
              <a:custGeom>
                <a:avLst/>
                <a:gdLst>
                  <a:gd name="T0" fmla="*/ 21 w 21"/>
                  <a:gd name="T1" fmla="*/ 0 h 139"/>
                  <a:gd name="T2" fmla="*/ 0 w 21"/>
                  <a:gd name="T3" fmla="*/ 139 h 139"/>
                </a:gdLst>
                <a:ahLst/>
                <a:cxnLst>
                  <a:cxn ang="0">
                    <a:pos x="T0" y="T1"/>
                  </a:cxn>
                  <a:cxn ang="0">
                    <a:pos x="T2" y="T3"/>
                  </a:cxn>
                </a:cxnLst>
                <a:rect l="0" t="0" r="r" b="b"/>
                <a:pathLst>
                  <a:path w="21" h="139">
                    <a:moveTo>
                      <a:pt x="21" y="0"/>
                    </a:moveTo>
                    <a:cubicBezTo>
                      <a:pt x="0" y="56"/>
                      <a:pt x="0" y="82"/>
                      <a:pt x="0" y="139"/>
                    </a:cubicBez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 name="Freeform 268">
                <a:extLst>
                  <a:ext uri="{FF2B5EF4-FFF2-40B4-BE49-F238E27FC236}">
                    <a16:creationId xmlns:a16="http://schemas.microsoft.com/office/drawing/2014/main" id="{76DCE0A2-2B76-496F-AD39-14B832C14CC2}"/>
                  </a:ext>
                </a:extLst>
              </p:cNvPr>
              <p:cNvSpPr>
                <a:spLocks/>
              </p:cNvSpPr>
              <p:nvPr/>
            </p:nvSpPr>
            <p:spPr bwMode="auto">
              <a:xfrm>
                <a:off x="2743200" y="2644775"/>
                <a:ext cx="22225" cy="144463"/>
              </a:xfrm>
              <a:custGeom>
                <a:avLst/>
                <a:gdLst>
                  <a:gd name="T0" fmla="*/ 0 w 21"/>
                  <a:gd name="T1" fmla="*/ 0 h 139"/>
                  <a:gd name="T2" fmla="*/ 21 w 21"/>
                  <a:gd name="T3" fmla="*/ 139 h 139"/>
                </a:gdLst>
                <a:ahLst/>
                <a:cxnLst>
                  <a:cxn ang="0">
                    <a:pos x="T0" y="T1"/>
                  </a:cxn>
                  <a:cxn ang="0">
                    <a:pos x="T2" y="T3"/>
                  </a:cxn>
                </a:cxnLst>
                <a:rect l="0" t="0" r="r" b="b"/>
                <a:pathLst>
                  <a:path w="21" h="139">
                    <a:moveTo>
                      <a:pt x="0" y="0"/>
                    </a:moveTo>
                    <a:cubicBezTo>
                      <a:pt x="21" y="56"/>
                      <a:pt x="21" y="82"/>
                      <a:pt x="21" y="139"/>
                    </a:cubicBezTo>
                  </a:path>
                </a:pathLst>
              </a:custGeom>
              <a:noFill/>
              <a:ln w="1524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C42B2E86-86C3-4C57-BA5F-2F85100B2D59}"/>
                </a:ext>
              </a:extLst>
            </p:cNvPr>
            <p:cNvGrpSpPr>
              <a:grpSpLocks noChangeAspect="1"/>
            </p:cNvGrpSpPr>
            <p:nvPr/>
          </p:nvGrpSpPr>
          <p:grpSpPr>
            <a:xfrm>
              <a:off x="4077655" y="438652"/>
              <a:ext cx="517247" cy="421157"/>
              <a:chOff x="4800600" y="3567113"/>
              <a:chExt cx="401638" cy="327025"/>
            </a:xfrm>
          </p:grpSpPr>
          <p:sp>
            <p:nvSpPr>
              <p:cNvPr id="407" name="Freeform 353">
                <a:extLst>
                  <a:ext uri="{FF2B5EF4-FFF2-40B4-BE49-F238E27FC236}">
                    <a16:creationId xmlns:a16="http://schemas.microsoft.com/office/drawing/2014/main" id="{E992F05B-6B5D-4393-9986-C41347D660A4}"/>
                  </a:ext>
                </a:extLst>
              </p:cNvPr>
              <p:cNvSpPr>
                <a:spLocks/>
              </p:cNvSpPr>
              <p:nvPr/>
            </p:nvSpPr>
            <p:spPr bwMode="auto">
              <a:xfrm>
                <a:off x="5024438" y="3714750"/>
                <a:ext cx="69850" cy="38100"/>
              </a:xfrm>
              <a:custGeom>
                <a:avLst/>
                <a:gdLst>
                  <a:gd name="T0" fmla="*/ 0 w 26"/>
                  <a:gd name="T1" fmla="*/ 12 h 14"/>
                  <a:gd name="T2" fmla="*/ 1 w 26"/>
                  <a:gd name="T3" fmla="*/ 12 h 14"/>
                  <a:gd name="T4" fmla="*/ 9 w 26"/>
                  <a:gd name="T5" fmla="*/ 14 h 14"/>
                  <a:gd name="T6" fmla="*/ 26 w 26"/>
                  <a:gd name="T7" fmla="*/ 7 h 14"/>
                  <a:gd name="T8" fmla="*/ 26 w 26"/>
                  <a:gd name="T9" fmla="*/ 7 h 14"/>
                  <a:gd name="T10" fmla="*/ 26 w 26"/>
                  <a:gd name="T11" fmla="*/ 0 h 14"/>
                  <a:gd name="T12" fmla="*/ 1 w 26"/>
                  <a:gd name="T13" fmla="*/ 0 h 14"/>
                  <a:gd name="T14" fmla="*/ 0 w 26"/>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4">
                    <a:moveTo>
                      <a:pt x="0" y="12"/>
                    </a:moveTo>
                    <a:cubicBezTo>
                      <a:pt x="1" y="12"/>
                      <a:pt x="1" y="12"/>
                      <a:pt x="1" y="12"/>
                    </a:cubicBezTo>
                    <a:cubicBezTo>
                      <a:pt x="4" y="12"/>
                      <a:pt x="7" y="12"/>
                      <a:pt x="9" y="14"/>
                    </a:cubicBezTo>
                    <a:cubicBezTo>
                      <a:pt x="14" y="9"/>
                      <a:pt x="19" y="7"/>
                      <a:pt x="26" y="7"/>
                    </a:cubicBezTo>
                    <a:cubicBezTo>
                      <a:pt x="26" y="7"/>
                      <a:pt x="26" y="7"/>
                      <a:pt x="26" y="7"/>
                    </a:cubicBezTo>
                    <a:cubicBezTo>
                      <a:pt x="26" y="5"/>
                      <a:pt x="26" y="3"/>
                      <a:pt x="26" y="0"/>
                    </a:cubicBezTo>
                    <a:cubicBezTo>
                      <a:pt x="1" y="0"/>
                      <a:pt x="1" y="0"/>
                      <a:pt x="1" y="0"/>
                    </a:cubicBezTo>
                    <a:cubicBezTo>
                      <a:pt x="1" y="4"/>
                      <a:pt x="1" y="8"/>
                      <a:pt x="0" y="12"/>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8" name="Freeform 354">
                <a:extLst>
                  <a:ext uri="{FF2B5EF4-FFF2-40B4-BE49-F238E27FC236}">
                    <a16:creationId xmlns:a16="http://schemas.microsoft.com/office/drawing/2014/main" id="{C752C1BC-7D80-46DE-B388-DD0EF2AE26D0}"/>
                  </a:ext>
                </a:extLst>
              </p:cNvPr>
              <p:cNvSpPr>
                <a:spLocks/>
              </p:cNvSpPr>
              <p:nvPr/>
            </p:nvSpPr>
            <p:spPr bwMode="auto">
              <a:xfrm>
                <a:off x="4800600" y="3613150"/>
                <a:ext cx="79375" cy="101600"/>
              </a:xfrm>
              <a:custGeom>
                <a:avLst/>
                <a:gdLst>
                  <a:gd name="T0" fmla="*/ 25 w 29"/>
                  <a:gd name="T1" fmla="*/ 37 h 37"/>
                  <a:gd name="T2" fmla="*/ 29 w 29"/>
                  <a:gd name="T3" fmla="*/ 12 h 37"/>
                  <a:gd name="T4" fmla="*/ 14 w 29"/>
                  <a:gd name="T5" fmla="*/ 0 h 37"/>
                  <a:gd name="T6" fmla="*/ 0 w 29"/>
                  <a:gd name="T7" fmla="*/ 37 h 37"/>
                  <a:gd name="T8" fmla="*/ 5 w 29"/>
                  <a:gd name="T9" fmla="*/ 37 h 37"/>
                  <a:gd name="T10" fmla="*/ 25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25" y="37"/>
                    </a:moveTo>
                    <a:cubicBezTo>
                      <a:pt x="25" y="28"/>
                      <a:pt x="26" y="19"/>
                      <a:pt x="29" y="12"/>
                    </a:cubicBezTo>
                    <a:cubicBezTo>
                      <a:pt x="23" y="9"/>
                      <a:pt x="18" y="5"/>
                      <a:pt x="14" y="0"/>
                    </a:cubicBezTo>
                    <a:cubicBezTo>
                      <a:pt x="5" y="10"/>
                      <a:pt x="0" y="23"/>
                      <a:pt x="0" y="37"/>
                    </a:cubicBezTo>
                    <a:cubicBezTo>
                      <a:pt x="5" y="37"/>
                      <a:pt x="5" y="37"/>
                      <a:pt x="5" y="37"/>
                    </a:cubicBezTo>
                    <a:lnTo>
                      <a:pt x="25" y="37"/>
                    </a:ln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 name="Freeform 355">
                <a:extLst>
                  <a:ext uri="{FF2B5EF4-FFF2-40B4-BE49-F238E27FC236}">
                    <a16:creationId xmlns:a16="http://schemas.microsoft.com/office/drawing/2014/main" id="{5C5AA25F-BEDF-45EF-B6E5-DAF87AFCF86B}"/>
                  </a:ext>
                </a:extLst>
              </p:cNvPr>
              <p:cNvSpPr>
                <a:spLocks/>
              </p:cNvSpPr>
              <p:nvPr/>
            </p:nvSpPr>
            <p:spPr bwMode="auto">
              <a:xfrm>
                <a:off x="4800600" y="3714750"/>
                <a:ext cx="79375" cy="100013"/>
              </a:xfrm>
              <a:custGeom>
                <a:avLst/>
                <a:gdLst>
                  <a:gd name="T0" fmla="*/ 29 w 29"/>
                  <a:gd name="T1" fmla="*/ 26 h 37"/>
                  <a:gd name="T2" fmla="*/ 25 w 29"/>
                  <a:gd name="T3" fmla="*/ 0 h 37"/>
                  <a:gd name="T4" fmla="*/ 5 w 29"/>
                  <a:gd name="T5" fmla="*/ 0 h 37"/>
                  <a:gd name="T6" fmla="*/ 0 w 29"/>
                  <a:gd name="T7" fmla="*/ 0 h 37"/>
                  <a:gd name="T8" fmla="*/ 14 w 29"/>
                  <a:gd name="T9" fmla="*/ 37 h 37"/>
                  <a:gd name="T10" fmla="*/ 29 w 29"/>
                  <a:gd name="T11" fmla="*/ 26 h 37"/>
                </a:gdLst>
                <a:ahLst/>
                <a:cxnLst>
                  <a:cxn ang="0">
                    <a:pos x="T0" y="T1"/>
                  </a:cxn>
                  <a:cxn ang="0">
                    <a:pos x="T2" y="T3"/>
                  </a:cxn>
                  <a:cxn ang="0">
                    <a:pos x="T4" y="T5"/>
                  </a:cxn>
                  <a:cxn ang="0">
                    <a:pos x="T6" y="T7"/>
                  </a:cxn>
                  <a:cxn ang="0">
                    <a:pos x="T8" y="T9"/>
                  </a:cxn>
                  <a:cxn ang="0">
                    <a:pos x="T10" y="T11"/>
                  </a:cxn>
                </a:cxnLst>
                <a:rect l="0" t="0" r="r" b="b"/>
                <a:pathLst>
                  <a:path w="29" h="37">
                    <a:moveTo>
                      <a:pt x="29" y="26"/>
                    </a:moveTo>
                    <a:cubicBezTo>
                      <a:pt x="26" y="18"/>
                      <a:pt x="25" y="10"/>
                      <a:pt x="25" y="0"/>
                    </a:cubicBezTo>
                    <a:cubicBezTo>
                      <a:pt x="5" y="0"/>
                      <a:pt x="5" y="0"/>
                      <a:pt x="5" y="0"/>
                    </a:cubicBezTo>
                    <a:cubicBezTo>
                      <a:pt x="0" y="0"/>
                      <a:pt x="0" y="0"/>
                      <a:pt x="0" y="0"/>
                    </a:cubicBezTo>
                    <a:cubicBezTo>
                      <a:pt x="0" y="15"/>
                      <a:pt x="5" y="28"/>
                      <a:pt x="14" y="37"/>
                    </a:cubicBezTo>
                    <a:cubicBezTo>
                      <a:pt x="18" y="33"/>
                      <a:pt x="23" y="29"/>
                      <a:pt x="29" y="26"/>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 name="Freeform 356">
                <a:extLst>
                  <a:ext uri="{FF2B5EF4-FFF2-40B4-BE49-F238E27FC236}">
                    <a16:creationId xmlns:a16="http://schemas.microsoft.com/office/drawing/2014/main" id="{FA4B5470-5C0C-45B3-A875-14A0EAF51B5A}"/>
                  </a:ext>
                </a:extLst>
              </p:cNvPr>
              <p:cNvSpPr>
                <a:spLocks/>
              </p:cNvSpPr>
              <p:nvPr/>
            </p:nvSpPr>
            <p:spPr bwMode="auto">
              <a:xfrm>
                <a:off x="5018088" y="3613150"/>
                <a:ext cx="76200" cy="101600"/>
              </a:xfrm>
              <a:custGeom>
                <a:avLst/>
                <a:gdLst>
                  <a:gd name="T0" fmla="*/ 0 w 28"/>
                  <a:gd name="T1" fmla="*/ 12 h 37"/>
                  <a:gd name="T2" fmla="*/ 3 w 28"/>
                  <a:gd name="T3" fmla="*/ 37 h 37"/>
                  <a:gd name="T4" fmla="*/ 28 w 28"/>
                  <a:gd name="T5" fmla="*/ 37 h 37"/>
                  <a:gd name="T6" fmla="*/ 14 w 28"/>
                  <a:gd name="T7" fmla="*/ 0 h 37"/>
                  <a:gd name="T8" fmla="*/ 0 w 28"/>
                  <a:gd name="T9" fmla="*/ 12 h 37"/>
                </a:gdLst>
                <a:ahLst/>
                <a:cxnLst>
                  <a:cxn ang="0">
                    <a:pos x="T0" y="T1"/>
                  </a:cxn>
                  <a:cxn ang="0">
                    <a:pos x="T2" y="T3"/>
                  </a:cxn>
                  <a:cxn ang="0">
                    <a:pos x="T4" y="T5"/>
                  </a:cxn>
                  <a:cxn ang="0">
                    <a:pos x="T6" y="T7"/>
                  </a:cxn>
                  <a:cxn ang="0">
                    <a:pos x="T8" y="T9"/>
                  </a:cxn>
                </a:cxnLst>
                <a:rect l="0" t="0" r="r" b="b"/>
                <a:pathLst>
                  <a:path w="28" h="37">
                    <a:moveTo>
                      <a:pt x="0" y="12"/>
                    </a:moveTo>
                    <a:cubicBezTo>
                      <a:pt x="2" y="19"/>
                      <a:pt x="3" y="28"/>
                      <a:pt x="3" y="37"/>
                    </a:cubicBezTo>
                    <a:cubicBezTo>
                      <a:pt x="28" y="37"/>
                      <a:pt x="28" y="37"/>
                      <a:pt x="28" y="37"/>
                    </a:cubicBezTo>
                    <a:cubicBezTo>
                      <a:pt x="28" y="23"/>
                      <a:pt x="23" y="10"/>
                      <a:pt x="14" y="0"/>
                    </a:cubicBezTo>
                    <a:cubicBezTo>
                      <a:pt x="10" y="5"/>
                      <a:pt x="5" y="9"/>
                      <a:pt x="0" y="12"/>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 name="Freeform 357">
                <a:extLst>
                  <a:ext uri="{FF2B5EF4-FFF2-40B4-BE49-F238E27FC236}">
                    <a16:creationId xmlns:a16="http://schemas.microsoft.com/office/drawing/2014/main" id="{6E2016E3-8CE5-4720-BD9A-4CF35FD02DDA}"/>
                  </a:ext>
                </a:extLst>
              </p:cNvPr>
              <p:cNvSpPr>
                <a:spLocks/>
              </p:cNvSpPr>
              <p:nvPr/>
            </p:nvSpPr>
            <p:spPr bwMode="auto">
              <a:xfrm>
                <a:off x="4868863" y="3714750"/>
                <a:ext cx="79375" cy="69850"/>
              </a:xfrm>
              <a:custGeom>
                <a:avLst/>
                <a:gdLst>
                  <a:gd name="T0" fmla="*/ 29 w 29"/>
                  <a:gd name="T1" fmla="*/ 0 h 26"/>
                  <a:gd name="T2" fmla="*/ 0 w 29"/>
                  <a:gd name="T3" fmla="*/ 0 h 26"/>
                  <a:gd name="T4" fmla="*/ 4 w 29"/>
                  <a:gd name="T5" fmla="*/ 26 h 26"/>
                  <a:gd name="T6" fmla="*/ 29 w 29"/>
                  <a:gd name="T7" fmla="*/ 20 h 26"/>
                  <a:gd name="T8" fmla="*/ 29 w 29"/>
                  <a:gd name="T9" fmla="*/ 0 h 26"/>
                </a:gdLst>
                <a:ahLst/>
                <a:cxnLst>
                  <a:cxn ang="0">
                    <a:pos x="T0" y="T1"/>
                  </a:cxn>
                  <a:cxn ang="0">
                    <a:pos x="T2" y="T3"/>
                  </a:cxn>
                  <a:cxn ang="0">
                    <a:pos x="T4" y="T5"/>
                  </a:cxn>
                  <a:cxn ang="0">
                    <a:pos x="T6" y="T7"/>
                  </a:cxn>
                  <a:cxn ang="0">
                    <a:pos x="T8" y="T9"/>
                  </a:cxn>
                </a:cxnLst>
                <a:rect l="0" t="0" r="r" b="b"/>
                <a:pathLst>
                  <a:path w="29" h="26">
                    <a:moveTo>
                      <a:pt x="29" y="0"/>
                    </a:moveTo>
                    <a:cubicBezTo>
                      <a:pt x="0" y="0"/>
                      <a:pt x="0" y="0"/>
                      <a:pt x="0" y="0"/>
                    </a:cubicBezTo>
                    <a:cubicBezTo>
                      <a:pt x="0" y="10"/>
                      <a:pt x="1" y="18"/>
                      <a:pt x="4" y="26"/>
                    </a:cubicBezTo>
                    <a:cubicBezTo>
                      <a:pt x="11" y="22"/>
                      <a:pt x="20" y="20"/>
                      <a:pt x="29" y="20"/>
                    </a:cubicBezTo>
                    <a:lnTo>
                      <a:pt x="29" y="0"/>
                    </a:ln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 name="Freeform 358">
                <a:extLst>
                  <a:ext uri="{FF2B5EF4-FFF2-40B4-BE49-F238E27FC236}">
                    <a16:creationId xmlns:a16="http://schemas.microsoft.com/office/drawing/2014/main" id="{6CBDCED4-E449-42A8-ADD3-5F260C236144}"/>
                  </a:ext>
                </a:extLst>
              </p:cNvPr>
              <p:cNvSpPr>
                <a:spLocks/>
              </p:cNvSpPr>
              <p:nvPr/>
            </p:nvSpPr>
            <p:spPr bwMode="auto">
              <a:xfrm>
                <a:off x="4948238" y="3646488"/>
                <a:ext cx="77788" cy="68263"/>
              </a:xfrm>
              <a:custGeom>
                <a:avLst/>
                <a:gdLst>
                  <a:gd name="T0" fmla="*/ 5 w 29"/>
                  <a:gd name="T1" fmla="*/ 25 h 25"/>
                  <a:gd name="T2" fmla="*/ 29 w 29"/>
                  <a:gd name="T3" fmla="*/ 25 h 25"/>
                  <a:gd name="T4" fmla="*/ 26 w 29"/>
                  <a:gd name="T5" fmla="*/ 0 h 25"/>
                  <a:gd name="T6" fmla="*/ 0 w 29"/>
                  <a:gd name="T7" fmla="*/ 6 h 25"/>
                  <a:gd name="T8" fmla="*/ 0 w 29"/>
                  <a:gd name="T9" fmla="*/ 25 h 25"/>
                  <a:gd name="T10" fmla="*/ 5 w 29"/>
                  <a:gd name="T11" fmla="*/ 25 h 25"/>
                </a:gdLst>
                <a:ahLst/>
                <a:cxnLst>
                  <a:cxn ang="0">
                    <a:pos x="T0" y="T1"/>
                  </a:cxn>
                  <a:cxn ang="0">
                    <a:pos x="T2" y="T3"/>
                  </a:cxn>
                  <a:cxn ang="0">
                    <a:pos x="T4" y="T5"/>
                  </a:cxn>
                  <a:cxn ang="0">
                    <a:pos x="T6" y="T7"/>
                  </a:cxn>
                  <a:cxn ang="0">
                    <a:pos x="T8" y="T9"/>
                  </a:cxn>
                  <a:cxn ang="0">
                    <a:pos x="T10" y="T11"/>
                  </a:cxn>
                </a:cxnLst>
                <a:rect l="0" t="0" r="r" b="b"/>
                <a:pathLst>
                  <a:path w="29" h="25">
                    <a:moveTo>
                      <a:pt x="5" y="25"/>
                    </a:moveTo>
                    <a:cubicBezTo>
                      <a:pt x="29" y="25"/>
                      <a:pt x="29" y="25"/>
                      <a:pt x="29" y="25"/>
                    </a:cubicBezTo>
                    <a:cubicBezTo>
                      <a:pt x="29" y="16"/>
                      <a:pt x="28" y="7"/>
                      <a:pt x="26" y="0"/>
                    </a:cubicBezTo>
                    <a:cubicBezTo>
                      <a:pt x="18" y="3"/>
                      <a:pt x="9" y="6"/>
                      <a:pt x="0" y="6"/>
                    </a:cubicBezTo>
                    <a:cubicBezTo>
                      <a:pt x="0" y="25"/>
                      <a:pt x="0" y="25"/>
                      <a:pt x="0" y="25"/>
                    </a:cubicBezTo>
                    <a:lnTo>
                      <a:pt x="5" y="25"/>
                    </a:ln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 name="Freeform 359">
                <a:extLst>
                  <a:ext uri="{FF2B5EF4-FFF2-40B4-BE49-F238E27FC236}">
                    <a16:creationId xmlns:a16="http://schemas.microsoft.com/office/drawing/2014/main" id="{7C1A4F55-B8DD-4066-B722-EE8463C2B541}"/>
                  </a:ext>
                </a:extLst>
              </p:cNvPr>
              <p:cNvSpPr>
                <a:spLocks/>
              </p:cNvSpPr>
              <p:nvPr/>
            </p:nvSpPr>
            <p:spPr bwMode="auto">
              <a:xfrm>
                <a:off x="4868863" y="3646488"/>
                <a:ext cx="79375" cy="68263"/>
              </a:xfrm>
              <a:custGeom>
                <a:avLst/>
                <a:gdLst>
                  <a:gd name="T0" fmla="*/ 29 w 29"/>
                  <a:gd name="T1" fmla="*/ 6 h 25"/>
                  <a:gd name="T2" fmla="*/ 4 w 29"/>
                  <a:gd name="T3" fmla="*/ 0 h 25"/>
                  <a:gd name="T4" fmla="*/ 0 w 29"/>
                  <a:gd name="T5" fmla="*/ 25 h 25"/>
                  <a:gd name="T6" fmla="*/ 29 w 29"/>
                  <a:gd name="T7" fmla="*/ 25 h 25"/>
                  <a:gd name="T8" fmla="*/ 29 w 29"/>
                  <a:gd name="T9" fmla="*/ 6 h 25"/>
                </a:gdLst>
                <a:ahLst/>
                <a:cxnLst>
                  <a:cxn ang="0">
                    <a:pos x="T0" y="T1"/>
                  </a:cxn>
                  <a:cxn ang="0">
                    <a:pos x="T2" y="T3"/>
                  </a:cxn>
                  <a:cxn ang="0">
                    <a:pos x="T4" y="T5"/>
                  </a:cxn>
                  <a:cxn ang="0">
                    <a:pos x="T6" y="T7"/>
                  </a:cxn>
                  <a:cxn ang="0">
                    <a:pos x="T8" y="T9"/>
                  </a:cxn>
                </a:cxnLst>
                <a:rect l="0" t="0" r="r" b="b"/>
                <a:pathLst>
                  <a:path w="29" h="25">
                    <a:moveTo>
                      <a:pt x="29" y="6"/>
                    </a:moveTo>
                    <a:cubicBezTo>
                      <a:pt x="20" y="6"/>
                      <a:pt x="11" y="3"/>
                      <a:pt x="4" y="0"/>
                    </a:cubicBezTo>
                    <a:cubicBezTo>
                      <a:pt x="1" y="7"/>
                      <a:pt x="0" y="16"/>
                      <a:pt x="0" y="25"/>
                    </a:cubicBezTo>
                    <a:cubicBezTo>
                      <a:pt x="29" y="25"/>
                      <a:pt x="29" y="25"/>
                      <a:pt x="29" y="25"/>
                    </a:cubicBezTo>
                    <a:lnTo>
                      <a:pt x="29" y="6"/>
                    </a:ln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4" name="Freeform 360">
                <a:extLst>
                  <a:ext uri="{FF2B5EF4-FFF2-40B4-BE49-F238E27FC236}">
                    <a16:creationId xmlns:a16="http://schemas.microsoft.com/office/drawing/2014/main" id="{52E31CFE-A235-4B97-9B8E-DDE1FF358F2D}"/>
                  </a:ext>
                </a:extLst>
              </p:cNvPr>
              <p:cNvSpPr>
                <a:spLocks/>
              </p:cNvSpPr>
              <p:nvPr/>
            </p:nvSpPr>
            <p:spPr bwMode="auto">
              <a:xfrm>
                <a:off x="4948238" y="3714750"/>
                <a:ext cx="77788" cy="57150"/>
              </a:xfrm>
              <a:custGeom>
                <a:avLst/>
                <a:gdLst>
                  <a:gd name="T0" fmla="*/ 0 w 29"/>
                  <a:gd name="T1" fmla="*/ 0 h 21"/>
                  <a:gd name="T2" fmla="*/ 0 w 29"/>
                  <a:gd name="T3" fmla="*/ 20 h 21"/>
                  <a:gd name="T4" fmla="*/ 13 w 29"/>
                  <a:gd name="T5" fmla="*/ 21 h 21"/>
                  <a:gd name="T6" fmla="*/ 28 w 29"/>
                  <a:gd name="T7" fmla="*/ 12 h 21"/>
                  <a:gd name="T8" fmla="*/ 29 w 29"/>
                  <a:gd name="T9" fmla="*/ 0 h 21"/>
                  <a:gd name="T10" fmla="*/ 5 w 29"/>
                  <a:gd name="T11" fmla="*/ 0 h 21"/>
                  <a:gd name="T12" fmla="*/ 0 w 2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9" h="21">
                    <a:moveTo>
                      <a:pt x="0" y="0"/>
                    </a:moveTo>
                    <a:cubicBezTo>
                      <a:pt x="0" y="20"/>
                      <a:pt x="0" y="20"/>
                      <a:pt x="0" y="20"/>
                    </a:cubicBezTo>
                    <a:cubicBezTo>
                      <a:pt x="4" y="20"/>
                      <a:pt x="9" y="21"/>
                      <a:pt x="13" y="21"/>
                    </a:cubicBezTo>
                    <a:cubicBezTo>
                      <a:pt x="16" y="16"/>
                      <a:pt x="22" y="12"/>
                      <a:pt x="28" y="12"/>
                    </a:cubicBezTo>
                    <a:cubicBezTo>
                      <a:pt x="29" y="8"/>
                      <a:pt x="29" y="4"/>
                      <a:pt x="29" y="0"/>
                    </a:cubicBezTo>
                    <a:cubicBezTo>
                      <a:pt x="5" y="0"/>
                      <a:pt x="5" y="0"/>
                      <a:pt x="5" y="0"/>
                    </a:cubicBezTo>
                    <a:lnTo>
                      <a:pt x="0" y="0"/>
                    </a:ln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5" name="Freeform 361">
                <a:extLst>
                  <a:ext uri="{FF2B5EF4-FFF2-40B4-BE49-F238E27FC236}">
                    <a16:creationId xmlns:a16="http://schemas.microsoft.com/office/drawing/2014/main" id="{4C139DD1-A458-4FA4-984A-8C145FBFFFEB}"/>
                  </a:ext>
                </a:extLst>
              </p:cNvPr>
              <p:cNvSpPr>
                <a:spLocks/>
              </p:cNvSpPr>
              <p:nvPr/>
            </p:nvSpPr>
            <p:spPr bwMode="auto">
              <a:xfrm>
                <a:off x="4948238" y="3567113"/>
                <a:ext cx="107950" cy="79375"/>
              </a:xfrm>
              <a:custGeom>
                <a:avLst/>
                <a:gdLst>
                  <a:gd name="T0" fmla="*/ 26 w 40"/>
                  <a:gd name="T1" fmla="*/ 29 h 29"/>
                  <a:gd name="T2" fmla="*/ 40 w 40"/>
                  <a:gd name="T3" fmla="*/ 17 h 29"/>
                  <a:gd name="T4" fmla="*/ 0 w 40"/>
                  <a:gd name="T5" fmla="*/ 0 h 29"/>
                  <a:gd name="T6" fmla="*/ 26 w 40"/>
                  <a:gd name="T7" fmla="*/ 29 h 29"/>
                </a:gdLst>
                <a:ahLst/>
                <a:cxnLst>
                  <a:cxn ang="0">
                    <a:pos x="T0" y="T1"/>
                  </a:cxn>
                  <a:cxn ang="0">
                    <a:pos x="T2" y="T3"/>
                  </a:cxn>
                  <a:cxn ang="0">
                    <a:pos x="T4" y="T5"/>
                  </a:cxn>
                  <a:cxn ang="0">
                    <a:pos x="T6" y="T7"/>
                  </a:cxn>
                </a:cxnLst>
                <a:rect l="0" t="0" r="r" b="b"/>
                <a:pathLst>
                  <a:path w="40" h="29">
                    <a:moveTo>
                      <a:pt x="26" y="29"/>
                    </a:moveTo>
                    <a:cubicBezTo>
                      <a:pt x="31" y="26"/>
                      <a:pt x="36" y="22"/>
                      <a:pt x="40" y="17"/>
                    </a:cubicBezTo>
                    <a:cubicBezTo>
                      <a:pt x="30" y="7"/>
                      <a:pt x="16" y="0"/>
                      <a:pt x="0" y="0"/>
                    </a:cubicBezTo>
                    <a:cubicBezTo>
                      <a:pt x="11" y="0"/>
                      <a:pt x="21" y="12"/>
                      <a:pt x="26" y="29"/>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6" name="Freeform 362">
                <a:extLst>
                  <a:ext uri="{FF2B5EF4-FFF2-40B4-BE49-F238E27FC236}">
                    <a16:creationId xmlns:a16="http://schemas.microsoft.com/office/drawing/2014/main" id="{A4CF681A-B5D1-4E68-86F1-ECB9EA3260F4}"/>
                  </a:ext>
                </a:extLst>
              </p:cNvPr>
              <p:cNvSpPr>
                <a:spLocks/>
              </p:cNvSpPr>
              <p:nvPr/>
            </p:nvSpPr>
            <p:spPr bwMode="auto">
              <a:xfrm>
                <a:off x="4838700" y="3567113"/>
                <a:ext cx="109538" cy="79375"/>
              </a:xfrm>
              <a:custGeom>
                <a:avLst/>
                <a:gdLst>
                  <a:gd name="T0" fmla="*/ 15 w 40"/>
                  <a:gd name="T1" fmla="*/ 29 h 29"/>
                  <a:gd name="T2" fmla="*/ 40 w 40"/>
                  <a:gd name="T3" fmla="*/ 0 h 29"/>
                  <a:gd name="T4" fmla="*/ 0 w 40"/>
                  <a:gd name="T5" fmla="*/ 17 h 29"/>
                  <a:gd name="T6" fmla="*/ 15 w 40"/>
                  <a:gd name="T7" fmla="*/ 29 h 29"/>
                </a:gdLst>
                <a:ahLst/>
                <a:cxnLst>
                  <a:cxn ang="0">
                    <a:pos x="T0" y="T1"/>
                  </a:cxn>
                  <a:cxn ang="0">
                    <a:pos x="T2" y="T3"/>
                  </a:cxn>
                  <a:cxn ang="0">
                    <a:pos x="T4" y="T5"/>
                  </a:cxn>
                  <a:cxn ang="0">
                    <a:pos x="T6" y="T7"/>
                  </a:cxn>
                </a:cxnLst>
                <a:rect l="0" t="0" r="r" b="b"/>
                <a:pathLst>
                  <a:path w="40" h="29">
                    <a:moveTo>
                      <a:pt x="15" y="29"/>
                    </a:moveTo>
                    <a:cubicBezTo>
                      <a:pt x="20" y="12"/>
                      <a:pt x="29" y="0"/>
                      <a:pt x="40" y="0"/>
                    </a:cubicBezTo>
                    <a:cubicBezTo>
                      <a:pt x="24" y="0"/>
                      <a:pt x="10" y="7"/>
                      <a:pt x="0" y="17"/>
                    </a:cubicBezTo>
                    <a:cubicBezTo>
                      <a:pt x="4" y="22"/>
                      <a:pt x="9" y="26"/>
                      <a:pt x="15" y="29"/>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 name="Freeform 363">
                <a:extLst>
                  <a:ext uri="{FF2B5EF4-FFF2-40B4-BE49-F238E27FC236}">
                    <a16:creationId xmlns:a16="http://schemas.microsoft.com/office/drawing/2014/main" id="{C55454AB-E46F-4338-9206-FA54B7C3E0DB}"/>
                  </a:ext>
                </a:extLst>
              </p:cNvPr>
              <p:cNvSpPr>
                <a:spLocks/>
              </p:cNvSpPr>
              <p:nvPr/>
            </p:nvSpPr>
            <p:spPr bwMode="auto">
              <a:xfrm>
                <a:off x="4879975" y="3567113"/>
                <a:ext cx="68263" cy="95250"/>
              </a:xfrm>
              <a:custGeom>
                <a:avLst/>
                <a:gdLst>
                  <a:gd name="T0" fmla="*/ 0 w 25"/>
                  <a:gd name="T1" fmla="*/ 29 h 35"/>
                  <a:gd name="T2" fmla="*/ 25 w 25"/>
                  <a:gd name="T3" fmla="*/ 35 h 35"/>
                  <a:gd name="T4" fmla="*/ 25 w 25"/>
                  <a:gd name="T5" fmla="*/ 0 h 35"/>
                  <a:gd name="T6" fmla="*/ 0 w 25"/>
                  <a:gd name="T7" fmla="*/ 29 h 35"/>
                </a:gdLst>
                <a:ahLst/>
                <a:cxnLst>
                  <a:cxn ang="0">
                    <a:pos x="T0" y="T1"/>
                  </a:cxn>
                  <a:cxn ang="0">
                    <a:pos x="T2" y="T3"/>
                  </a:cxn>
                  <a:cxn ang="0">
                    <a:pos x="T4" y="T5"/>
                  </a:cxn>
                  <a:cxn ang="0">
                    <a:pos x="T6" y="T7"/>
                  </a:cxn>
                </a:cxnLst>
                <a:rect l="0" t="0" r="r" b="b"/>
                <a:pathLst>
                  <a:path w="25" h="35">
                    <a:moveTo>
                      <a:pt x="0" y="29"/>
                    </a:moveTo>
                    <a:cubicBezTo>
                      <a:pt x="7" y="32"/>
                      <a:pt x="16" y="35"/>
                      <a:pt x="25" y="35"/>
                    </a:cubicBezTo>
                    <a:cubicBezTo>
                      <a:pt x="25" y="0"/>
                      <a:pt x="25" y="0"/>
                      <a:pt x="25" y="0"/>
                    </a:cubicBezTo>
                    <a:cubicBezTo>
                      <a:pt x="14" y="0"/>
                      <a:pt x="5" y="12"/>
                      <a:pt x="0" y="29"/>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 name="Freeform 364">
                <a:extLst>
                  <a:ext uri="{FF2B5EF4-FFF2-40B4-BE49-F238E27FC236}">
                    <a16:creationId xmlns:a16="http://schemas.microsoft.com/office/drawing/2014/main" id="{69722304-101E-4D56-933F-9F44CAE84F7D}"/>
                  </a:ext>
                </a:extLst>
              </p:cNvPr>
              <p:cNvSpPr>
                <a:spLocks/>
              </p:cNvSpPr>
              <p:nvPr/>
            </p:nvSpPr>
            <p:spPr bwMode="auto">
              <a:xfrm>
                <a:off x="4948238" y="3567113"/>
                <a:ext cx="69850" cy="95250"/>
              </a:xfrm>
              <a:custGeom>
                <a:avLst/>
                <a:gdLst>
                  <a:gd name="T0" fmla="*/ 26 w 26"/>
                  <a:gd name="T1" fmla="*/ 29 h 35"/>
                  <a:gd name="T2" fmla="*/ 0 w 26"/>
                  <a:gd name="T3" fmla="*/ 0 h 35"/>
                  <a:gd name="T4" fmla="*/ 0 w 26"/>
                  <a:gd name="T5" fmla="*/ 35 h 35"/>
                  <a:gd name="T6" fmla="*/ 26 w 26"/>
                  <a:gd name="T7" fmla="*/ 29 h 35"/>
                </a:gdLst>
                <a:ahLst/>
                <a:cxnLst>
                  <a:cxn ang="0">
                    <a:pos x="T0" y="T1"/>
                  </a:cxn>
                  <a:cxn ang="0">
                    <a:pos x="T2" y="T3"/>
                  </a:cxn>
                  <a:cxn ang="0">
                    <a:pos x="T4" y="T5"/>
                  </a:cxn>
                  <a:cxn ang="0">
                    <a:pos x="T6" y="T7"/>
                  </a:cxn>
                </a:cxnLst>
                <a:rect l="0" t="0" r="r" b="b"/>
                <a:pathLst>
                  <a:path w="26" h="35">
                    <a:moveTo>
                      <a:pt x="26" y="29"/>
                    </a:moveTo>
                    <a:cubicBezTo>
                      <a:pt x="21" y="12"/>
                      <a:pt x="11" y="0"/>
                      <a:pt x="0" y="0"/>
                    </a:cubicBezTo>
                    <a:cubicBezTo>
                      <a:pt x="0" y="35"/>
                      <a:pt x="0" y="35"/>
                      <a:pt x="0" y="35"/>
                    </a:cubicBezTo>
                    <a:cubicBezTo>
                      <a:pt x="9" y="35"/>
                      <a:pt x="18" y="32"/>
                      <a:pt x="26" y="29"/>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 name="Freeform 365">
                <a:extLst>
                  <a:ext uri="{FF2B5EF4-FFF2-40B4-BE49-F238E27FC236}">
                    <a16:creationId xmlns:a16="http://schemas.microsoft.com/office/drawing/2014/main" id="{3785B776-5224-478D-ACF0-95803C388BBE}"/>
                  </a:ext>
                </a:extLst>
              </p:cNvPr>
              <p:cNvSpPr>
                <a:spLocks/>
              </p:cNvSpPr>
              <p:nvPr/>
            </p:nvSpPr>
            <p:spPr bwMode="auto">
              <a:xfrm>
                <a:off x="4838700" y="3784600"/>
                <a:ext cx="95250" cy="77788"/>
              </a:xfrm>
              <a:custGeom>
                <a:avLst/>
                <a:gdLst>
                  <a:gd name="T0" fmla="*/ 15 w 35"/>
                  <a:gd name="T1" fmla="*/ 0 h 28"/>
                  <a:gd name="T2" fmla="*/ 0 w 35"/>
                  <a:gd name="T3" fmla="*/ 11 h 28"/>
                  <a:gd name="T4" fmla="*/ 35 w 35"/>
                  <a:gd name="T5" fmla="*/ 28 h 28"/>
                  <a:gd name="T6" fmla="*/ 35 w 35"/>
                  <a:gd name="T7" fmla="*/ 28 h 28"/>
                  <a:gd name="T8" fmla="*/ 15 w 35"/>
                  <a:gd name="T9" fmla="*/ 0 h 28"/>
                </a:gdLst>
                <a:ahLst/>
                <a:cxnLst>
                  <a:cxn ang="0">
                    <a:pos x="T0" y="T1"/>
                  </a:cxn>
                  <a:cxn ang="0">
                    <a:pos x="T2" y="T3"/>
                  </a:cxn>
                  <a:cxn ang="0">
                    <a:pos x="T4" y="T5"/>
                  </a:cxn>
                  <a:cxn ang="0">
                    <a:pos x="T6" y="T7"/>
                  </a:cxn>
                  <a:cxn ang="0">
                    <a:pos x="T8" y="T9"/>
                  </a:cxn>
                </a:cxnLst>
                <a:rect l="0" t="0" r="r" b="b"/>
                <a:pathLst>
                  <a:path w="35" h="28">
                    <a:moveTo>
                      <a:pt x="15" y="0"/>
                    </a:moveTo>
                    <a:cubicBezTo>
                      <a:pt x="9" y="3"/>
                      <a:pt x="4" y="7"/>
                      <a:pt x="0" y="11"/>
                    </a:cubicBezTo>
                    <a:cubicBezTo>
                      <a:pt x="9" y="21"/>
                      <a:pt x="21" y="27"/>
                      <a:pt x="35" y="28"/>
                    </a:cubicBezTo>
                    <a:cubicBezTo>
                      <a:pt x="35" y="28"/>
                      <a:pt x="35" y="28"/>
                      <a:pt x="35" y="28"/>
                    </a:cubicBezTo>
                    <a:cubicBezTo>
                      <a:pt x="26" y="25"/>
                      <a:pt x="19" y="14"/>
                      <a:pt x="15" y="0"/>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 name="Freeform 366">
                <a:extLst>
                  <a:ext uri="{FF2B5EF4-FFF2-40B4-BE49-F238E27FC236}">
                    <a16:creationId xmlns:a16="http://schemas.microsoft.com/office/drawing/2014/main" id="{2FC261D3-9264-4DA3-8C0F-3D1E035B445D}"/>
                  </a:ext>
                </a:extLst>
              </p:cNvPr>
              <p:cNvSpPr>
                <a:spLocks/>
              </p:cNvSpPr>
              <p:nvPr/>
            </p:nvSpPr>
            <p:spPr bwMode="auto">
              <a:xfrm>
                <a:off x="4948238" y="3768725"/>
                <a:ext cx="34925" cy="44450"/>
              </a:xfrm>
              <a:custGeom>
                <a:avLst/>
                <a:gdLst>
                  <a:gd name="T0" fmla="*/ 0 w 13"/>
                  <a:gd name="T1" fmla="*/ 16 h 16"/>
                  <a:gd name="T2" fmla="*/ 10 w 13"/>
                  <a:gd name="T3" fmla="*/ 12 h 16"/>
                  <a:gd name="T4" fmla="*/ 10 w 13"/>
                  <a:gd name="T5" fmla="*/ 12 h 16"/>
                  <a:gd name="T6" fmla="*/ 13 w 13"/>
                  <a:gd name="T7" fmla="*/ 1 h 16"/>
                  <a:gd name="T8" fmla="*/ 0 w 13"/>
                  <a:gd name="T9" fmla="*/ 0 h 16"/>
                  <a:gd name="T10" fmla="*/ 0 w 13"/>
                  <a:gd name="T11" fmla="*/ 16 h 16"/>
                </a:gdLst>
                <a:ahLst/>
                <a:cxnLst>
                  <a:cxn ang="0">
                    <a:pos x="T0" y="T1"/>
                  </a:cxn>
                  <a:cxn ang="0">
                    <a:pos x="T2" y="T3"/>
                  </a:cxn>
                  <a:cxn ang="0">
                    <a:pos x="T4" y="T5"/>
                  </a:cxn>
                  <a:cxn ang="0">
                    <a:pos x="T6" y="T7"/>
                  </a:cxn>
                  <a:cxn ang="0">
                    <a:pos x="T8" y="T9"/>
                  </a:cxn>
                  <a:cxn ang="0">
                    <a:pos x="T10" y="T11"/>
                  </a:cxn>
                </a:cxnLst>
                <a:rect l="0" t="0" r="r" b="b"/>
                <a:pathLst>
                  <a:path w="13" h="16">
                    <a:moveTo>
                      <a:pt x="0" y="16"/>
                    </a:moveTo>
                    <a:cubicBezTo>
                      <a:pt x="3" y="14"/>
                      <a:pt x="6" y="12"/>
                      <a:pt x="10" y="12"/>
                    </a:cubicBezTo>
                    <a:cubicBezTo>
                      <a:pt x="10" y="12"/>
                      <a:pt x="10" y="12"/>
                      <a:pt x="10" y="12"/>
                    </a:cubicBezTo>
                    <a:cubicBezTo>
                      <a:pt x="10" y="8"/>
                      <a:pt x="11" y="4"/>
                      <a:pt x="13" y="1"/>
                    </a:cubicBezTo>
                    <a:cubicBezTo>
                      <a:pt x="9" y="1"/>
                      <a:pt x="4" y="0"/>
                      <a:pt x="0" y="0"/>
                    </a:cubicBezTo>
                    <a:lnTo>
                      <a:pt x="0" y="16"/>
                    </a:ln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 name="Freeform 367">
                <a:extLst>
                  <a:ext uri="{FF2B5EF4-FFF2-40B4-BE49-F238E27FC236}">
                    <a16:creationId xmlns:a16="http://schemas.microsoft.com/office/drawing/2014/main" id="{FFA27F2E-AAB5-4C57-B7F8-43D713DF1706}"/>
                  </a:ext>
                </a:extLst>
              </p:cNvPr>
              <p:cNvSpPr>
                <a:spLocks/>
              </p:cNvSpPr>
              <p:nvPr/>
            </p:nvSpPr>
            <p:spPr bwMode="auto">
              <a:xfrm>
                <a:off x="4879975" y="3768725"/>
                <a:ext cx="68263" cy="93663"/>
              </a:xfrm>
              <a:custGeom>
                <a:avLst/>
                <a:gdLst>
                  <a:gd name="T0" fmla="*/ 25 w 25"/>
                  <a:gd name="T1" fmla="*/ 16 h 34"/>
                  <a:gd name="T2" fmla="*/ 25 w 25"/>
                  <a:gd name="T3" fmla="*/ 0 h 34"/>
                  <a:gd name="T4" fmla="*/ 0 w 25"/>
                  <a:gd name="T5" fmla="*/ 6 h 34"/>
                  <a:gd name="T6" fmla="*/ 20 w 25"/>
                  <a:gd name="T7" fmla="*/ 34 h 34"/>
                  <a:gd name="T8" fmla="*/ 19 w 25"/>
                  <a:gd name="T9" fmla="*/ 29 h 34"/>
                  <a:gd name="T10" fmla="*/ 25 w 25"/>
                  <a:gd name="T11" fmla="*/ 16 h 34"/>
                </a:gdLst>
                <a:ahLst/>
                <a:cxnLst>
                  <a:cxn ang="0">
                    <a:pos x="T0" y="T1"/>
                  </a:cxn>
                  <a:cxn ang="0">
                    <a:pos x="T2" y="T3"/>
                  </a:cxn>
                  <a:cxn ang="0">
                    <a:pos x="T4" y="T5"/>
                  </a:cxn>
                  <a:cxn ang="0">
                    <a:pos x="T6" y="T7"/>
                  </a:cxn>
                  <a:cxn ang="0">
                    <a:pos x="T8" y="T9"/>
                  </a:cxn>
                  <a:cxn ang="0">
                    <a:pos x="T10" y="T11"/>
                  </a:cxn>
                </a:cxnLst>
                <a:rect l="0" t="0" r="r" b="b"/>
                <a:pathLst>
                  <a:path w="25" h="34">
                    <a:moveTo>
                      <a:pt x="25" y="16"/>
                    </a:moveTo>
                    <a:cubicBezTo>
                      <a:pt x="25" y="0"/>
                      <a:pt x="25" y="0"/>
                      <a:pt x="25" y="0"/>
                    </a:cubicBezTo>
                    <a:cubicBezTo>
                      <a:pt x="16" y="0"/>
                      <a:pt x="7" y="2"/>
                      <a:pt x="0" y="6"/>
                    </a:cubicBezTo>
                    <a:cubicBezTo>
                      <a:pt x="4" y="20"/>
                      <a:pt x="11" y="31"/>
                      <a:pt x="20" y="34"/>
                    </a:cubicBezTo>
                    <a:cubicBezTo>
                      <a:pt x="19" y="32"/>
                      <a:pt x="19" y="31"/>
                      <a:pt x="19" y="29"/>
                    </a:cubicBezTo>
                    <a:cubicBezTo>
                      <a:pt x="19" y="24"/>
                      <a:pt x="21" y="19"/>
                      <a:pt x="25" y="16"/>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2" name="Freeform 368">
                <a:extLst>
                  <a:ext uri="{FF2B5EF4-FFF2-40B4-BE49-F238E27FC236}">
                    <a16:creationId xmlns:a16="http://schemas.microsoft.com/office/drawing/2014/main" id="{E639C40D-5A11-4A28-9E1B-A22129F16191}"/>
                  </a:ext>
                </a:extLst>
              </p:cNvPr>
              <p:cNvSpPr>
                <a:spLocks/>
              </p:cNvSpPr>
              <p:nvPr/>
            </p:nvSpPr>
            <p:spPr bwMode="auto">
              <a:xfrm>
                <a:off x="4933950" y="3862388"/>
                <a:ext cx="14288" cy="1588"/>
              </a:xfrm>
              <a:custGeom>
                <a:avLst/>
                <a:gdLst>
                  <a:gd name="T0" fmla="*/ 0 w 5"/>
                  <a:gd name="T1" fmla="*/ 0 h 1"/>
                  <a:gd name="T2" fmla="*/ 0 w 5"/>
                  <a:gd name="T3" fmla="*/ 0 h 1"/>
                  <a:gd name="T4" fmla="*/ 5 w 5"/>
                  <a:gd name="T5" fmla="*/ 1 h 1"/>
                  <a:gd name="T6" fmla="*/ 0 w 5"/>
                  <a:gd name="T7" fmla="*/ 0 h 1"/>
                </a:gdLst>
                <a:ahLst/>
                <a:cxnLst>
                  <a:cxn ang="0">
                    <a:pos x="T0" y="T1"/>
                  </a:cxn>
                  <a:cxn ang="0">
                    <a:pos x="T2" y="T3"/>
                  </a:cxn>
                  <a:cxn ang="0">
                    <a:pos x="T4" y="T5"/>
                  </a:cxn>
                  <a:cxn ang="0">
                    <a:pos x="T6" y="T7"/>
                  </a:cxn>
                </a:cxnLst>
                <a:rect l="0" t="0" r="r" b="b"/>
                <a:pathLst>
                  <a:path w="5" h="1">
                    <a:moveTo>
                      <a:pt x="0" y="0"/>
                    </a:moveTo>
                    <a:cubicBezTo>
                      <a:pt x="0" y="0"/>
                      <a:pt x="0" y="0"/>
                      <a:pt x="0" y="0"/>
                    </a:cubicBezTo>
                    <a:cubicBezTo>
                      <a:pt x="2" y="1"/>
                      <a:pt x="3" y="1"/>
                      <a:pt x="5" y="1"/>
                    </a:cubicBezTo>
                    <a:cubicBezTo>
                      <a:pt x="3" y="1"/>
                      <a:pt x="1" y="0"/>
                      <a:pt x="0" y="0"/>
                    </a:cubicBezTo>
                    <a:close/>
                  </a:path>
                </a:pathLst>
              </a:custGeom>
              <a:solidFill>
                <a:srgbClr val="A5D2FA"/>
              </a:solidFill>
              <a:ln w="1524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3" name="Freeform 369">
                <a:extLst>
                  <a:ext uri="{FF2B5EF4-FFF2-40B4-BE49-F238E27FC236}">
                    <a16:creationId xmlns:a16="http://schemas.microsoft.com/office/drawing/2014/main" id="{B0E42FE1-A7D1-4496-A159-3230A960CAAD}"/>
                  </a:ext>
                </a:extLst>
              </p:cNvPr>
              <p:cNvSpPr>
                <a:spLocks/>
              </p:cNvSpPr>
              <p:nvPr/>
            </p:nvSpPr>
            <p:spPr bwMode="auto">
              <a:xfrm>
                <a:off x="4930775" y="3733800"/>
                <a:ext cx="271463" cy="160338"/>
              </a:xfrm>
              <a:custGeom>
                <a:avLst/>
                <a:gdLst>
                  <a:gd name="T0" fmla="*/ 84 w 99"/>
                  <a:gd name="T1" fmla="*/ 29 h 59"/>
                  <a:gd name="T2" fmla="*/ 83 w 99"/>
                  <a:gd name="T3" fmla="*/ 29 h 59"/>
                  <a:gd name="T4" fmla="*/ 84 w 99"/>
                  <a:gd name="T5" fmla="*/ 24 h 59"/>
                  <a:gd name="T6" fmla="*/ 60 w 99"/>
                  <a:gd name="T7" fmla="*/ 0 h 59"/>
                  <a:gd name="T8" fmla="*/ 43 w 99"/>
                  <a:gd name="T9" fmla="*/ 7 h 59"/>
                  <a:gd name="T10" fmla="*/ 35 w 99"/>
                  <a:gd name="T11" fmla="*/ 5 h 59"/>
                  <a:gd name="T12" fmla="*/ 16 w 99"/>
                  <a:gd name="T13" fmla="*/ 25 h 59"/>
                  <a:gd name="T14" fmla="*/ 16 w 99"/>
                  <a:gd name="T15" fmla="*/ 25 h 59"/>
                  <a:gd name="T16" fmla="*/ 0 w 99"/>
                  <a:gd name="T17" fmla="*/ 42 h 59"/>
                  <a:gd name="T18" fmla="*/ 17 w 99"/>
                  <a:gd name="T19" fmla="*/ 59 h 59"/>
                  <a:gd name="T20" fmla="*/ 84 w 99"/>
                  <a:gd name="T21" fmla="*/ 59 h 59"/>
                  <a:gd name="T22" fmla="*/ 99 w 99"/>
                  <a:gd name="T23" fmla="*/ 44 h 59"/>
                  <a:gd name="T24" fmla="*/ 84 w 99"/>
                  <a:gd name="T25" fmla="*/ 2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59">
                    <a:moveTo>
                      <a:pt x="84" y="29"/>
                    </a:moveTo>
                    <a:cubicBezTo>
                      <a:pt x="84" y="29"/>
                      <a:pt x="83" y="29"/>
                      <a:pt x="83" y="29"/>
                    </a:cubicBezTo>
                    <a:cubicBezTo>
                      <a:pt x="83" y="28"/>
                      <a:pt x="84" y="26"/>
                      <a:pt x="84" y="24"/>
                    </a:cubicBezTo>
                    <a:cubicBezTo>
                      <a:pt x="84" y="11"/>
                      <a:pt x="73" y="0"/>
                      <a:pt x="60" y="0"/>
                    </a:cubicBezTo>
                    <a:cubicBezTo>
                      <a:pt x="53" y="0"/>
                      <a:pt x="48" y="2"/>
                      <a:pt x="43" y="7"/>
                    </a:cubicBezTo>
                    <a:cubicBezTo>
                      <a:pt x="41" y="5"/>
                      <a:pt x="38" y="5"/>
                      <a:pt x="35" y="5"/>
                    </a:cubicBezTo>
                    <a:cubicBezTo>
                      <a:pt x="24" y="5"/>
                      <a:pt x="16" y="14"/>
                      <a:pt x="16" y="25"/>
                    </a:cubicBezTo>
                    <a:cubicBezTo>
                      <a:pt x="16" y="25"/>
                      <a:pt x="16" y="25"/>
                      <a:pt x="16" y="25"/>
                    </a:cubicBezTo>
                    <a:cubicBezTo>
                      <a:pt x="7" y="26"/>
                      <a:pt x="0" y="33"/>
                      <a:pt x="0" y="42"/>
                    </a:cubicBezTo>
                    <a:cubicBezTo>
                      <a:pt x="0" y="51"/>
                      <a:pt x="8" y="59"/>
                      <a:pt x="17" y="59"/>
                    </a:cubicBezTo>
                    <a:cubicBezTo>
                      <a:pt x="84" y="59"/>
                      <a:pt x="84" y="59"/>
                      <a:pt x="84" y="59"/>
                    </a:cubicBezTo>
                    <a:cubicBezTo>
                      <a:pt x="92" y="59"/>
                      <a:pt x="99" y="52"/>
                      <a:pt x="99" y="44"/>
                    </a:cubicBezTo>
                    <a:cubicBezTo>
                      <a:pt x="99" y="36"/>
                      <a:pt x="92" y="29"/>
                      <a:pt x="84" y="29"/>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4" name="Freeform 370">
                <a:extLst>
                  <a:ext uri="{FF2B5EF4-FFF2-40B4-BE49-F238E27FC236}">
                    <a16:creationId xmlns:a16="http://schemas.microsoft.com/office/drawing/2014/main" id="{54E35E08-83A1-47D8-A811-69A0332727B5}"/>
                  </a:ext>
                </a:extLst>
              </p:cNvPr>
              <p:cNvSpPr>
                <a:spLocks/>
              </p:cNvSpPr>
              <p:nvPr/>
            </p:nvSpPr>
            <p:spPr bwMode="auto">
              <a:xfrm>
                <a:off x="5078413" y="3757613"/>
                <a:ext cx="55563" cy="41275"/>
              </a:xfrm>
              <a:custGeom>
                <a:avLst/>
                <a:gdLst>
                  <a:gd name="T0" fmla="*/ 20 w 20"/>
                  <a:gd name="T1" fmla="*/ 15 h 15"/>
                  <a:gd name="T2" fmla="*/ 17 w 20"/>
                  <a:gd name="T3" fmla="*/ 9 h 15"/>
                  <a:gd name="T4" fmla="*/ 0 w 20"/>
                  <a:gd name="T5" fmla="*/ 2 h 15"/>
                </a:gdLst>
                <a:ahLst/>
                <a:cxnLst>
                  <a:cxn ang="0">
                    <a:pos x="T0" y="T1"/>
                  </a:cxn>
                  <a:cxn ang="0">
                    <a:pos x="T2" y="T3"/>
                  </a:cxn>
                  <a:cxn ang="0">
                    <a:pos x="T4" y="T5"/>
                  </a:cxn>
                </a:cxnLst>
                <a:rect l="0" t="0" r="r" b="b"/>
                <a:pathLst>
                  <a:path w="20" h="15">
                    <a:moveTo>
                      <a:pt x="20" y="15"/>
                    </a:moveTo>
                    <a:cubicBezTo>
                      <a:pt x="19" y="12"/>
                      <a:pt x="19" y="10"/>
                      <a:pt x="17" y="9"/>
                    </a:cubicBezTo>
                    <a:cubicBezTo>
                      <a:pt x="14" y="3"/>
                      <a:pt x="7" y="0"/>
                      <a:pt x="0" y="2"/>
                    </a:cubicBezTo>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0" name="Group 59">
              <a:extLst>
                <a:ext uri="{FF2B5EF4-FFF2-40B4-BE49-F238E27FC236}">
                  <a16:creationId xmlns:a16="http://schemas.microsoft.com/office/drawing/2014/main" id="{92B767F3-0E04-406F-A074-21ED0D69DCAF}"/>
                </a:ext>
              </a:extLst>
            </p:cNvPr>
            <p:cNvGrpSpPr>
              <a:grpSpLocks noChangeAspect="1"/>
            </p:cNvGrpSpPr>
            <p:nvPr/>
          </p:nvGrpSpPr>
          <p:grpSpPr>
            <a:xfrm>
              <a:off x="3707711" y="4720771"/>
              <a:ext cx="293065" cy="416150"/>
              <a:chOff x="5969000" y="3571875"/>
              <a:chExt cx="238126" cy="338138"/>
            </a:xfrm>
          </p:grpSpPr>
          <p:sp>
            <p:nvSpPr>
              <p:cNvPr id="392" name="Freeform 371">
                <a:extLst>
                  <a:ext uri="{FF2B5EF4-FFF2-40B4-BE49-F238E27FC236}">
                    <a16:creationId xmlns:a16="http://schemas.microsoft.com/office/drawing/2014/main" id="{AC9040B9-FFF4-450F-BCDD-5233C78A947D}"/>
                  </a:ext>
                </a:extLst>
              </p:cNvPr>
              <p:cNvSpPr>
                <a:spLocks/>
              </p:cNvSpPr>
              <p:nvPr/>
            </p:nvSpPr>
            <p:spPr bwMode="auto">
              <a:xfrm>
                <a:off x="5992813" y="3746500"/>
                <a:ext cx="185738" cy="17463"/>
              </a:xfrm>
              <a:custGeom>
                <a:avLst/>
                <a:gdLst>
                  <a:gd name="T0" fmla="*/ 66 w 68"/>
                  <a:gd name="T1" fmla="*/ 6 h 6"/>
                  <a:gd name="T2" fmla="*/ 3 w 68"/>
                  <a:gd name="T3" fmla="*/ 6 h 6"/>
                  <a:gd name="T4" fmla="*/ 0 w 68"/>
                  <a:gd name="T5" fmla="*/ 3 h 6"/>
                  <a:gd name="T6" fmla="*/ 0 w 68"/>
                  <a:gd name="T7" fmla="*/ 2 h 6"/>
                  <a:gd name="T8" fmla="*/ 3 w 68"/>
                  <a:gd name="T9" fmla="*/ 0 h 6"/>
                  <a:gd name="T10" fmla="*/ 66 w 68"/>
                  <a:gd name="T11" fmla="*/ 0 h 6"/>
                  <a:gd name="T12" fmla="*/ 68 w 68"/>
                  <a:gd name="T13" fmla="*/ 2 h 6"/>
                  <a:gd name="T14" fmla="*/ 68 w 68"/>
                  <a:gd name="T15" fmla="*/ 3 h 6"/>
                  <a:gd name="T16" fmla="*/ 66 w 68"/>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6">
                    <a:moveTo>
                      <a:pt x="66" y="6"/>
                    </a:moveTo>
                    <a:cubicBezTo>
                      <a:pt x="3" y="6"/>
                      <a:pt x="3" y="6"/>
                      <a:pt x="3" y="6"/>
                    </a:cubicBezTo>
                    <a:cubicBezTo>
                      <a:pt x="1" y="6"/>
                      <a:pt x="0" y="5"/>
                      <a:pt x="0" y="3"/>
                    </a:cubicBezTo>
                    <a:cubicBezTo>
                      <a:pt x="0" y="2"/>
                      <a:pt x="0" y="2"/>
                      <a:pt x="0" y="2"/>
                    </a:cubicBezTo>
                    <a:cubicBezTo>
                      <a:pt x="0" y="1"/>
                      <a:pt x="1" y="0"/>
                      <a:pt x="3" y="0"/>
                    </a:cubicBezTo>
                    <a:cubicBezTo>
                      <a:pt x="66" y="0"/>
                      <a:pt x="66" y="0"/>
                      <a:pt x="66" y="0"/>
                    </a:cubicBezTo>
                    <a:cubicBezTo>
                      <a:pt x="67" y="0"/>
                      <a:pt x="68" y="1"/>
                      <a:pt x="68" y="2"/>
                    </a:cubicBezTo>
                    <a:cubicBezTo>
                      <a:pt x="68" y="3"/>
                      <a:pt x="68" y="3"/>
                      <a:pt x="68" y="3"/>
                    </a:cubicBezTo>
                    <a:cubicBezTo>
                      <a:pt x="68" y="5"/>
                      <a:pt x="67" y="6"/>
                      <a:pt x="66" y="6"/>
                    </a:cubicBezTo>
                    <a:close/>
                  </a:path>
                </a:pathLst>
              </a:custGeom>
              <a:noFill/>
              <a:ln w="1524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 name="Freeform 372">
                <a:extLst>
                  <a:ext uri="{FF2B5EF4-FFF2-40B4-BE49-F238E27FC236}">
                    <a16:creationId xmlns:a16="http://schemas.microsoft.com/office/drawing/2014/main" id="{81D9055B-2727-4ED2-8CE5-E2DE032EB9A2}"/>
                  </a:ext>
                </a:extLst>
              </p:cNvPr>
              <p:cNvSpPr>
                <a:spLocks/>
              </p:cNvSpPr>
              <p:nvPr/>
            </p:nvSpPr>
            <p:spPr bwMode="auto">
              <a:xfrm>
                <a:off x="5992813" y="3651250"/>
                <a:ext cx="185738" cy="17463"/>
              </a:xfrm>
              <a:custGeom>
                <a:avLst/>
                <a:gdLst>
                  <a:gd name="T0" fmla="*/ 66 w 68"/>
                  <a:gd name="T1" fmla="*/ 6 h 6"/>
                  <a:gd name="T2" fmla="*/ 3 w 68"/>
                  <a:gd name="T3" fmla="*/ 6 h 6"/>
                  <a:gd name="T4" fmla="*/ 0 w 68"/>
                  <a:gd name="T5" fmla="*/ 3 h 6"/>
                  <a:gd name="T6" fmla="*/ 0 w 68"/>
                  <a:gd name="T7" fmla="*/ 2 h 6"/>
                  <a:gd name="T8" fmla="*/ 3 w 68"/>
                  <a:gd name="T9" fmla="*/ 0 h 6"/>
                  <a:gd name="T10" fmla="*/ 66 w 68"/>
                  <a:gd name="T11" fmla="*/ 0 h 6"/>
                  <a:gd name="T12" fmla="*/ 68 w 68"/>
                  <a:gd name="T13" fmla="*/ 2 h 6"/>
                  <a:gd name="T14" fmla="*/ 68 w 68"/>
                  <a:gd name="T15" fmla="*/ 3 h 6"/>
                  <a:gd name="T16" fmla="*/ 66 w 68"/>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6">
                    <a:moveTo>
                      <a:pt x="66" y="6"/>
                    </a:moveTo>
                    <a:cubicBezTo>
                      <a:pt x="3" y="6"/>
                      <a:pt x="3" y="6"/>
                      <a:pt x="3" y="6"/>
                    </a:cubicBezTo>
                    <a:cubicBezTo>
                      <a:pt x="1" y="6"/>
                      <a:pt x="0" y="5"/>
                      <a:pt x="0" y="3"/>
                    </a:cubicBezTo>
                    <a:cubicBezTo>
                      <a:pt x="0" y="2"/>
                      <a:pt x="0" y="2"/>
                      <a:pt x="0" y="2"/>
                    </a:cubicBezTo>
                    <a:cubicBezTo>
                      <a:pt x="0" y="1"/>
                      <a:pt x="1" y="0"/>
                      <a:pt x="3" y="0"/>
                    </a:cubicBezTo>
                    <a:cubicBezTo>
                      <a:pt x="66" y="0"/>
                      <a:pt x="66" y="0"/>
                      <a:pt x="66" y="0"/>
                    </a:cubicBezTo>
                    <a:cubicBezTo>
                      <a:pt x="67" y="0"/>
                      <a:pt x="68" y="1"/>
                      <a:pt x="68" y="2"/>
                    </a:cubicBezTo>
                    <a:cubicBezTo>
                      <a:pt x="68" y="3"/>
                      <a:pt x="68" y="3"/>
                      <a:pt x="68" y="3"/>
                    </a:cubicBezTo>
                    <a:cubicBezTo>
                      <a:pt x="68" y="5"/>
                      <a:pt x="67" y="6"/>
                      <a:pt x="66" y="6"/>
                    </a:cubicBezTo>
                    <a:close/>
                  </a:path>
                </a:pathLst>
              </a:custGeom>
              <a:noFill/>
              <a:ln w="1524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 name="Line 373">
                <a:extLst>
                  <a:ext uri="{FF2B5EF4-FFF2-40B4-BE49-F238E27FC236}">
                    <a16:creationId xmlns:a16="http://schemas.microsoft.com/office/drawing/2014/main" id="{80516B72-FAC2-4084-AE62-A248F3C2F272}"/>
                  </a:ext>
                </a:extLst>
              </p:cNvPr>
              <p:cNvSpPr>
                <a:spLocks noChangeShapeType="1"/>
              </p:cNvSpPr>
              <p:nvPr/>
            </p:nvSpPr>
            <p:spPr bwMode="auto">
              <a:xfrm>
                <a:off x="6086475" y="3840163"/>
                <a:ext cx="0" cy="19050"/>
              </a:xfrm>
              <a:prstGeom prst="line">
                <a:avLst/>
              </a:prstGeom>
              <a:noFill/>
              <a:ln w="15240" cap="rnd">
                <a:solidFill>
                  <a:schemeClr val="accent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 name="Line 374">
                <a:extLst>
                  <a:ext uri="{FF2B5EF4-FFF2-40B4-BE49-F238E27FC236}">
                    <a16:creationId xmlns:a16="http://schemas.microsoft.com/office/drawing/2014/main" id="{D57B0EB4-4917-4A1B-B9CF-22235A09BF6B}"/>
                  </a:ext>
                </a:extLst>
              </p:cNvPr>
              <p:cNvSpPr>
                <a:spLocks noChangeShapeType="1"/>
              </p:cNvSpPr>
              <p:nvPr/>
            </p:nvSpPr>
            <p:spPr bwMode="auto">
              <a:xfrm>
                <a:off x="5969000" y="3883025"/>
                <a:ext cx="90488" cy="0"/>
              </a:xfrm>
              <a:prstGeom prst="line">
                <a:avLst/>
              </a:prstGeom>
              <a:noFill/>
              <a:ln w="15240" cap="rnd">
                <a:solidFill>
                  <a:schemeClr val="accent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 name="Line 375">
                <a:extLst>
                  <a:ext uri="{FF2B5EF4-FFF2-40B4-BE49-F238E27FC236}">
                    <a16:creationId xmlns:a16="http://schemas.microsoft.com/office/drawing/2014/main" id="{1B5D5254-E3B3-404D-98D9-1B4B5FC32A18}"/>
                  </a:ext>
                </a:extLst>
              </p:cNvPr>
              <p:cNvSpPr>
                <a:spLocks noChangeShapeType="1"/>
              </p:cNvSpPr>
              <p:nvPr/>
            </p:nvSpPr>
            <p:spPr bwMode="auto">
              <a:xfrm>
                <a:off x="6113463" y="3883025"/>
                <a:ext cx="93663" cy="0"/>
              </a:xfrm>
              <a:prstGeom prst="line">
                <a:avLst/>
              </a:prstGeom>
              <a:noFill/>
              <a:ln w="15240" cap="rnd">
                <a:solidFill>
                  <a:schemeClr val="accent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 name="Oval 376">
                <a:extLst>
                  <a:ext uri="{FF2B5EF4-FFF2-40B4-BE49-F238E27FC236}">
                    <a16:creationId xmlns:a16="http://schemas.microsoft.com/office/drawing/2014/main" id="{49D2062C-6977-449F-94A4-878A5195F07F}"/>
                  </a:ext>
                </a:extLst>
              </p:cNvPr>
              <p:cNvSpPr>
                <a:spLocks noChangeArrowheads="1"/>
              </p:cNvSpPr>
              <p:nvPr/>
            </p:nvSpPr>
            <p:spPr bwMode="auto">
              <a:xfrm>
                <a:off x="6061075" y="3859213"/>
                <a:ext cx="52388" cy="50800"/>
              </a:xfrm>
              <a:prstGeom prst="ellipse">
                <a:avLst/>
              </a:prstGeom>
              <a:noFill/>
              <a:ln w="1524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 name="Freeform 377">
                <a:extLst>
                  <a:ext uri="{FF2B5EF4-FFF2-40B4-BE49-F238E27FC236}">
                    <a16:creationId xmlns:a16="http://schemas.microsoft.com/office/drawing/2014/main" id="{86CA58C8-F106-4CD0-84AB-54053AAF465D}"/>
                  </a:ext>
                </a:extLst>
              </p:cNvPr>
              <p:cNvSpPr>
                <a:spLocks noEditPoints="1"/>
              </p:cNvSpPr>
              <p:nvPr/>
            </p:nvSpPr>
            <p:spPr bwMode="auto">
              <a:xfrm>
                <a:off x="5972175" y="3763963"/>
                <a:ext cx="231775" cy="76200"/>
              </a:xfrm>
              <a:custGeom>
                <a:avLst/>
                <a:gdLst>
                  <a:gd name="T0" fmla="*/ 83 w 85"/>
                  <a:gd name="T1" fmla="*/ 0 h 28"/>
                  <a:gd name="T2" fmla="*/ 2 w 85"/>
                  <a:gd name="T3" fmla="*/ 0 h 28"/>
                  <a:gd name="T4" fmla="*/ 0 w 85"/>
                  <a:gd name="T5" fmla="*/ 2 h 28"/>
                  <a:gd name="T6" fmla="*/ 0 w 85"/>
                  <a:gd name="T7" fmla="*/ 26 h 28"/>
                  <a:gd name="T8" fmla="*/ 2 w 85"/>
                  <a:gd name="T9" fmla="*/ 28 h 28"/>
                  <a:gd name="T10" fmla="*/ 83 w 85"/>
                  <a:gd name="T11" fmla="*/ 28 h 28"/>
                  <a:gd name="T12" fmla="*/ 85 w 85"/>
                  <a:gd name="T13" fmla="*/ 26 h 28"/>
                  <a:gd name="T14" fmla="*/ 85 w 85"/>
                  <a:gd name="T15" fmla="*/ 2 h 28"/>
                  <a:gd name="T16" fmla="*/ 83 w 85"/>
                  <a:gd name="T17" fmla="*/ 0 h 28"/>
                  <a:gd name="T18" fmla="*/ 69 w 85"/>
                  <a:gd name="T19" fmla="*/ 20 h 28"/>
                  <a:gd name="T20" fmla="*/ 64 w 85"/>
                  <a:gd name="T21" fmla="*/ 14 h 28"/>
                  <a:gd name="T22" fmla="*/ 69 w 85"/>
                  <a:gd name="T23" fmla="*/ 9 h 28"/>
                  <a:gd name="T24" fmla="*/ 75 w 85"/>
                  <a:gd name="T25" fmla="*/ 14 h 28"/>
                  <a:gd name="T26" fmla="*/ 69 w 85"/>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28">
                    <a:moveTo>
                      <a:pt x="83" y="0"/>
                    </a:moveTo>
                    <a:cubicBezTo>
                      <a:pt x="2" y="0"/>
                      <a:pt x="2" y="0"/>
                      <a:pt x="2" y="0"/>
                    </a:cubicBezTo>
                    <a:cubicBezTo>
                      <a:pt x="1" y="0"/>
                      <a:pt x="0" y="1"/>
                      <a:pt x="0" y="2"/>
                    </a:cubicBezTo>
                    <a:cubicBezTo>
                      <a:pt x="0" y="26"/>
                      <a:pt x="0" y="26"/>
                      <a:pt x="0" y="26"/>
                    </a:cubicBezTo>
                    <a:cubicBezTo>
                      <a:pt x="0" y="27"/>
                      <a:pt x="1" y="28"/>
                      <a:pt x="2" y="28"/>
                    </a:cubicBezTo>
                    <a:cubicBezTo>
                      <a:pt x="83" y="28"/>
                      <a:pt x="83" y="28"/>
                      <a:pt x="83" y="28"/>
                    </a:cubicBezTo>
                    <a:cubicBezTo>
                      <a:pt x="84" y="28"/>
                      <a:pt x="85" y="27"/>
                      <a:pt x="85" y="26"/>
                    </a:cubicBezTo>
                    <a:cubicBezTo>
                      <a:pt x="85" y="2"/>
                      <a:pt x="85" y="2"/>
                      <a:pt x="85" y="2"/>
                    </a:cubicBezTo>
                    <a:cubicBezTo>
                      <a:pt x="85" y="1"/>
                      <a:pt x="84" y="0"/>
                      <a:pt x="83" y="0"/>
                    </a:cubicBezTo>
                    <a:close/>
                    <a:moveTo>
                      <a:pt x="69" y="20"/>
                    </a:moveTo>
                    <a:cubicBezTo>
                      <a:pt x="66" y="20"/>
                      <a:pt x="64" y="17"/>
                      <a:pt x="64" y="14"/>
                    </a:cubicBezTo>
                    <a:cubicBezTo>
                      <a:pt x="64" y="11"/>
                      <a:pt x="66" y="9"/>
                      <a:pt x="69" y="9"/>
                    </a:cubicBezTo>
                    <a:cubicBezTo>
                      <a:pt x="72" y="9"/>
                      <a:pt x="75" y="11"/>
                      <a:pt x="75" y="14"/>
                    </a:cubicBezTo>
                    <a:cubicBezTo>
                      <a:pt x="75" y="17"/>
                      <a:pt x="72" y="20"/>
                      <a:pt x="69" y="20"/>
                    </a:cubicBezTo>
                    <a:close/>
                  </a:path>
                </a:pathLst>
              </a:custGeom>
              <a:noFill/>
              <a:ln w="1524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 name="Freeform 378">
                <a:extLst>
                  <a:ext uri="{FF2B5EF4-FFF2-40B4-BE49-F238E27FC236}">
                    <a16:creationId xmlns:a16="http://schemas.microsoft.com/office/drawing/2014/main" id="{4C4380F6-E076-47F9-BCC4-41A8C9B4B19A}"/>
                  </a:ext>
                </a:extLst>
              </p:cNvPr>
              <p:cNvSpPr>
                <a:spLocks noEditPoints="1"/>
              </p:cNvSpPr>
              <p:nvPr/>
            </p:nvSpPr>
            <p:spPr bwMode="auto">
              <a:xfrm>
                <a:off x="5972175" y="3668713"/>
                <a:ext cx="231775" cy="76200"/>
              </a:xfrm>
              <a:custGeom>
                <a:avLst/>
                <a:gdLst>
                  <a:gd name="T0" fmla="*/ 83 w 85"/>
                  <a:gd name="T1" fmla="*/ 0 h 28"/>
                  <a:gd name="T2" fmla="*/ 2 w 85"/>
                  <a:gd name="T3" fmla="*/ 0 h 28"/>
                  <a:gd name="T4" fmla="*/ 0 w 85"/>
                  <a:gd name="T5" fmla="*/ 2 h 28"/>
                  <a:gd name="T6" fmla="*/ 0 w 85"/>
                  <a:gd name="T7" fmla="*/ 27 h 28"/>
                  <a:gd name="T8" fmla="*/ 2 w 85"/>
                  <a:gd name="T9" fmla="*/ 28 h 28"/>
                  <a:gd name="T10" fmla="*/ 83 w 85"/>
                  <a:gd name="T11" fmla="*/ 28 h 28"/>
                  <a:gd name="T12" fmla="*/ 85 w 85"/>
                  <a:gd name="T13" fmla="*/ 27 h 28"/>
                  <a:gd name="T14" fmla="*/ 85 w 85"/>
                  <a:gd name="T15" fmla="*/ 2 h 28"/>
                  <a:gd name="T16" fmla="*/ 83 w 85"/>
                  <a:gd name="T17" fmla="*/ 0 h 28"/>
                  <a:gd name="T18" fmla="*/ 69 w 85"/>
                  <a:gd name="T19" fmla="*/ 20 h 28"/>
                  <a:gd name="T20" fmla="*/ 64 w 85"/>
                  <a:gd name="T21" fmla="*/ 14 h 28"/>
                  <a:gd name="T22" fmla="*/ 69 w 85"/>
                  <a:gd name="T23" fmla="*/ 8 h 28"/>
                  <a:gd name="T24" fmla="*/ 75 w 85"/>
                  <a:gd name="T25" fmla="*/ 14 h 28"/>
                  <a:gd name="T26" fmla="*/ 69 w 85"/>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28">
                    <a:moveTo>
                      <a:pt x="83" y="0"/>
                    </a:moveTo>
                    <a:cubicBezTo>
                      <a:pt x="2" y="0"/>
                      <a:pt x="2" y="0"/>
                      <a:pt x="2" y="0"/>
                    </a:cubicBezTo>
                    <a:cubicBezTo>
                      <a:pt x="1" y="0"/>
                      <a:pt x="0" y="1"/>
                      <a:pt x="0" y="2"/>
                    </a:cubicBezTo>
                    <a:cubicBezTo>
                      <a:pt x="0" y="27"/>
                      <a:pt x="0" y="27"/>
                      <a:pt x="0" y="27"/>
                    </a:cubicBezTo>
                    <a:cubicBezTo>
                      <a:pt x="0" y="28"/>
                      <a:pt x="1" y="28"/>
                      <a:pt x="2" y="28"/>
                    </a:cubicBezTo>
                    <a:cubicBezTo>
                      <a:pt x="83" y="28"/>
                      <a:pt x="83" y="28"/>
                      <a:pt x="83" y="28"/>
                    </a:cubicBezTo>
                    <a:cubicBezTo>
                      <a:pt x="84" y="28"/>
                      <a:pt x="85" y="28"/>
                      <a:pt x="85" y="27"/>
                    </a:cubicBezTo>
                    <a:cubicBezTo>
                      <a:pt x="85" y="2"/>
                      <a:pt x="85" y="2"/>
                      <a:pt x="85" y="2"/>
                    </a:cubicBezTo>
                    <a:cubicBezTo>
                      <a:pt x="85" y="1"/>
                      <a:pt x="84" y="0"/>
                      <a:pt x="83" y="0"/>
                    </a:cubicBezTo>
                    <a:close/>
                    <a:moveTo>
                      <a:pt x="69" y="20"/>
                    </a:moveTo>
                    <a:cubicBezTo>
                      <a:pt x="66" y="20"/>
                      <a:pt x="64" y="17"/>
                      <a:pt x="64" y="14"/>
                    </a:cubicBezTo>
                    <a:cubicBezTo>
                      <a:pt x="64" y="11"/>
                      <a:pt x="66" y="8"/>
                      <a:pt x="69" y="8"/>
                    </a:cubicBezTo>
                    <a:cubicBezTo>
                      <a:pt x="72" y="8"/>
                      <a:pt x="75" y="11"/>
                      <a:pt x="75" y="14"/>
                    </a:cubicBezTo>
                    <a:cubicBezTo>
                      <a:pt x="75" y="17"/>
                      <a:pt x="72" y="20"/>
                      <a:pt x="69" y="20"/>
                    </a:cubicBezTo>
                    <a:close/>
                  </a:path>
                </a:pathLst>
              </a:custGeom>
              <a:noFill/>
              <a:ln w="1524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 name="Freeform 379">
                <a:extLst>
                  <a:ext uri="{FF2B5EF4-FFF2-40B4-BE49-F238E27FC236}">
                    <a16:creationId xmlns:a16="http://schemas.microsoft.com/office/drawing/2014/main" id="{977D6558-050D-4EB2-909F-0F8DD94CFF8E}"/>
                  </a:ext>
                </a:extLst>
              </p:cNvPr>
              <p:cNvSpPr>
                <a:spLocks noEditPoints="1"/>
              </p:cNvSpPr>
              <p:nvPr/>
            </p:nvSpPr>
            <p:spPr bwMode="auto">
              <a:xfrm>
                <a:off x="5972175" y="3571875"/>
                <a:ext cx="231775" cy="79375"/>
              </a:xfrm>
              <a:custGeom>
                <a:avLst/>
                <a:gdLst>
                  <a:gd name="T0" fmla="*/ 83 w 85"/>
                  <a:gd name="T1" fmla="*/ 0 h 29"/>
                  <a:gd name="T2" fmla="*/ 2 w 85"/>
                  <a:gd name="T3" fmla="*/ 0 h 29"/>
                  <a:gd name="T4" fmla="*/ 0 w 85"/>
                  <a:gd name="T5" fmla="*/ 2 h 29"/>
                  <a:gd name="T6" fmla="*/ 0 w 85"/>
                  <a:gd name="T7" fmla="*/ 27 h 29"/>
                  <a:gd name="T8" fmla="*/ 2 w 85"/>
                  <a:gd name="T9" fmla="*/ 29 h 29"/>
                  <a:gd name="T10" fmla="*/ 83 w 85"/>
                  <a:gd name="T11" fmla="*/ 29 h 29"/>
                  <a:gd name="T12" fmla="*/ 85 w 85"/>
                  <a:gd name="T13" fmla="*/ 27 h 29"/>
                  <a:gd name="T14" fmla="*/ 85 w 85"/>
                  <a:gd name="T15" fmla="*/ 2 h 29"/>
                  <a:gd name="T16" fmla="*/ 83 w 85"/>
                  <a:gd name="T17" fmla="*/ 0 h 29"/>
                  <a:gd name="T18" fmla="*/ 69 w 85"/>
                  <a:gd name="T19" fmla="*/ 20 h 29"/>
                  <a:gd name="T20" fmla="*/ 64 w 85"/>
                  <a:gd name="T21" fmla="*/ 14 h 29"/>
                  <a:gd name="T22" fmla="*/ 69 w 85"/>
                  <a:gd name="T23" fmla="*/ 9 h 29"/>
                  <a:gd name="T24" fmla="*/ 75 w 85"/>
                  <a:gd name="T25" fmla="*/ 14 h 29"/>
                  <a:gd name="T26" fmla="*/ 69 w 85"/>
                  <a:gd name="T2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29">
                    <a:moveTo>
                      <a:pt x="83" y="0"/>
                    </a:moveTo>
                    <a:cubicBezTo>
                      <a:pt x="2" y="0"/>
                      <a:pt x="2" y="0"/>
                      <a:pt x="2" y="0"/>
                    </a:cubicBezTo>
                    <a:cubicBezTo>
                      <a:pt x="1" y="0"/>
                      <a:pt x="0" y="1"/>
                      <a:pt x="0" y="2"/>
                    </a:cubicBezTo>
                    <a:cubicBezTo>
                      <a:pt x="0" y="27"/>
                      <a:pt x="0" y="27"/>
                      <a:pt x="0" y="27"/>
                    </a:cubicBezTo>
                    <a:cubicBezTo>
                      <a:pt x="0" y="28"/>
                      <a:pt x="1" y="29"/>
                      <a:pt x="2" y="29"/>
                    </a:cubicBezTo>
                    <a:cubicBezTo>
                      <a:pt x="83" y="29"/>
                      <a:pt x="83" y="29"/>
                      <a:pt x="83" y="29"/>
                    </a:cubicBezTo>
                    <a:cubicBezTo>
                      <a:pt x="84" y="29"/>
                      <a:pt x="85" y="28"/>
                      <a:pt x="85" y="27"/>
                    </a:cubicBezTo>
                    <a:cubicBezTo>
                      <a:pt x="85" y="2"/>
                      <a:pt x="85" y="2"/>
                      <a:pt x="85" y="2"/>
                    </a:cubicBezTo>
                    <a:cubicBezTo>
                      <a:pt x="85" y="1"/>
                      <a:pt x="84" y="0"/>
                      <a:pt x="83" y="0"/>
                    </a:cubicBezTo>
                    <a:close/>
                    <a:moveTo>
                      <a:pt x="69" y="20"/>
                    </a:moveTo>
                    <a:cubicBezTo>
                      <a:pt x="66" y="20"/>
                      <a:pt x="64" y="17"/>
                      <a:pt x="64" y="14"/>
                    </a:cubicBezTo>
                    <a:cubicBezTo>
                      <a:pt x="64" y="11"/>
                      <a:pt x="66" y="9"/>
                      <a:pt x="69" y="9"/>
                    </a:cubicBezTo>
                    <a:cubicBezTo>
                      <a:pt x="72" y="9"/>
                      <a:pt x="75" y="11"/>
                      <a:pt x="75" y="14"/>
                    </a:cubicBezTo>
                    <a:cubicBezTo>
                      <a:pt x="75" y="17"/>
                      <a:pt x="72" y="20"/>
                      <a:pt x="69" y="20"/>
                    </a:cubicBezTo>
                    <a:close/>
                  </a:path>
                </a:pathLst>
              </a:custGeom>
              <a:noFill/>
              <a:ln w="1524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 name="Rectangle 380">
                <a:extLst>
                  <a:ext uri="{FF2B5EF4-FFF2-40B4-BE49-F238E27FC236}">
                    <a16:creationId xmlns:a16="http://schemas.microsoft.com/office/drawing/2014/main" id="{63BE91DF-D9AF-4BE6-B32B-EDCF1FD601E2}"/>
                  </a:ext>
                </a:extLst>
              </p:cNvPr>
              <p:cNvSpPr>
                <a:spLocks noChangeArrowheads="1"/>
              </p:cNvSpPr>
              <p:nvPr/>
            </p:nvSpPr>
            <p:spPr bwMode="auto">
              <a:xfrm>
                <a:off x="6045200" y="3609975"/>
                <a:ext cx="3175" cy="3175"/>
              </a:xfrm>
              <a:prstGeom prst="rect">
                <a:avLst/>
              </a:prstGeom>
              <a:solidFill>
                <a:srgbClr val="9BD2FA"/>
              </a:solidFill>
              <a:ln w="1524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2" name="Rectangle 381">
                <a:extLst>
                  <a:ext uri="{FF2B5EF4-FFF2-40B4-BE49-F238E27FC236}">
                    <a16:creationId xmlns:a16="http://schemas.microsoft.com/office/drawing/2014/main" id="{B2C2C845-7916-4D12-B47C-2930B1205B89}"/>
                  </a:ext>
                </a:extLst>
              </p:cNvPr>
              <p:cNvSpPr>
                <a:spLocks noChangeArrowheads="1"/>
              </p:cNvSpPr>
              <p:nvPr/>
            </p:nvSpPr>
            <p:spPr bwMode="auto">
              <a:xfrm>
                <a:off x="6007100" y="3609975"/>
                <a:ext cx="4763" cy="3175"/>
              </a:xfrm>
              <a:prstGeom prst="rect">
                <a:avLst/>
              </a:prstGeom>
              <a:solidFill>
                <a:srgbClr val="9BD2FA"/>
              </a:solidFill>
              <a:ln w="1524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3" name="Rectangle 382">
                <a:extLst>
                  <a:ext uri="{FF2B5EF4-FFF2-40B4-BE49-F238E27FC236}">
                    <a16:creationId xmlns:a16="http://schemas.microsoft.com/office/drawing/2014/main" id="{1D972061-966E-48C7-A0EE-07EB9CE03ABF}"/>
                  </a:ext>
                </a:extLst>
              </p:cNvPr>
              <p:cNvSpPr>
                <a:spLocks noChangeArrowheads="1"/>
              </p:cNvSpPr>
              <p:nvPr/>
            </p:nvSpPr>
            <p:spPr bwMode="auto">
              <a:xfrm>
                <a:off x="6045200" y="3706813"/>
                <a:ext cx="3175" cy="1588"/>
              </a:xfrm>
              <a:prstGeom prst="rect">
                <a:avLst/>
              </a:prstGeom>
              <a:solidFill>
                <a:srgbClr val="9BD2FA"/>
              </a:solidFill>
              <a:ln w="1524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4" name="Rectangle 383">
                <a:extLst>
                  <a:ext uri="{FF2B5EF4-FFF2-40B4-BE49-F238E27FC236}">
                    <a16:creationId xmlns:a16="http://schemas.microsoft.com/office/drawing/2014/main" id="{E4F16BCB-EBAD-473E-9193-19F527B1E77F}"/>
                  </a:ext>
                </a:extLst>
              </p:cNvPr>
              <p:cNvSpPr>
                <a:spLocks noChangeArrowheads="1"/>
              </p:cNvSpPr>
              <p:nvPr/>
            </p:nvSpPr>
            <p:spPr bwMode="auto">
              <a:xfrm>
                <a:off x="6007100" y="3706813"/>
                <a:ext cx="4763" cy="1588"/>
              </a:xfrm>
              <a:prstGeom prst="rect">
                <a:avLst/>
              </a:prstGeom>
              <a:solidFill>
                <a:srgbClr val="9BD2FA"/>
              </a:solidFill>
              <a:ln w="1524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5" name="Rectangle 384">
                <a:extLst>
                  <a:ext uri="{FF2B5EF4-FFF2-40B4-BE49-F238E27FC236}">
                    <a16:creationId xmlns:a16="http://schemas.microsoft.com/office/drawing/2014/main" id="{0719452D-ED11-49C4-80F9-8A80C2042DB3}"/>
                  </a:ext>
                </a:extLst>
              </p:cNvPr>
              <p:cNvSpPr>
                <a:spLocks noChangeArrowheads="1"/>
              </p:cNvSpPr>
              <p:nvPr/>
            </p:nvSpPr>
            <p:spPr bwMode="auto">
              <a:xfrm>
                <a:off x="6045200" y="3802063"/>
                <a:ext cx="3175" cy="4763"/>
              </a:xfrm>
              <a:prstGeom prst="rect">
                <a:avLst/>
              </a:prstGeom>
              <a:solidFill>
                <a:srgbClr val="9BD2FA"/>
              </a:solidFill>
              <a:ln w="1524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6" name="Rectangle 385">
                <a:extLst>
                  <a:ext uri="{FF2B5EF4-FFF2-40B4-BE49-F238E27FC236}">
                    <a16:creationId xmlns:a16="http://schemas.microsoft.com/office/drawing/2014/main" id="{8336AB38-F6CC-49FF-AE03-3BC1061E4AAE}"/>
                  </a:ext>
                </a:extLst>
              </p:cNvPr>
              <p:cNvSpPr>
                <a:spLocks noChangeArrowheads="1"/>
              </p:cNvSpPr>
              <p:nvPr/>
            </p:nvSpPr>
            <p:spPr bwMode="auto">
              <a:xfrm>
                <a:off x="6007100" y="3802063"/>
                <a:ext cx="4763" cy="4763"/>
              </a:xfrm>
              <a:prstGeom prst="rect">
                <a:avLst/>
              </a:prstGeom>
              <a:solidFill>
                <a:srgbClr val="9BD2FA"/>
              </a:solidFill>
              <a:ln w="1524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1" name="Group 60">
              <a:extLst>
                <a:ext uri="{FF2B5EF4-FFF2-40B4-BE49-F238E27FC236}">
                  <a16:creationId xmlns:a16="http://schemas.microsoft.com/office/drawing/2014/main" id="{53C7C2C3-7AEE-4941-8A84-B8BFE715C1A3}"/>
                </a:ext>
              </a:extLst>
            </p:cNvPr>
            <p:cNvGrpSpPr>
              <a:grpSpLocks noChangeAspect="1"/>
            </p:cNvGrpSpPr>
            <p:nvPr/>
          </p:nvGrpSpPr>
          <p:grpSpPr>
            <a:xfrm>
              <a:off x="913679" y="1654630"/>
              <a:ext cx="379836" cy="378886"/>
              <a:chOff x="3598863" y="1477963"/>
              <a:chExt cx="633413" cy="631825"/>
            </a:xfrm>
          </p:grpSpPr>
          <p:sp>
            <p:nvSpPr>
              <p:cNvPr id="390" name="Freeform 453">
                <a:extLst>
                  <a:ext uri="{FF2B5EF4-FFF2-40B4-BE49-F238E27FC236}">
                    <a16:creationId xmlns:a16="http://schemas.microsoft.com/office/drawing/2014/main" id="{1F06A255-2C3F-4331-891E-B07D950C5589}"/>
                  </a:ext>
                </a:extLst>
              </p:cNvPr>
              <p:cNvSpPr>
                <a:spLocks/>
              </p:cNvSpPr>
              <p:nvPr/>
            </p:nvSpPr>
            <p:spPr bwMode="auto">
              <a:xfrm>
                <a:off x="3598863" y="1477963"/>
                <a:ext cx="633413" cy="631825"/>
              </a:xfrm>
              <a:custGeom>
                <a:avLst/>
                <a:gdLst>
                  <a:gd name="T0" fmla="*/ 208 w 232"/>
                  <a:gd name="T1" fmla="*/ 232 h 232"/>
                  <a:gd name="T2" fmla="*/ 24 w 232"/>
                  <a:gd name="T3" fmla="*/ 232 h 232"/>
                  <a:gd name="T4" fmla="*/ 0 w 232"/>
                  <a:gd name="T5" fmla="*/ 208 h 232"/>
                  <a:gd name="T6" fmla="*/ 0 w 232"/>
                  <a:gd name="T7" fmla="*/ 24 h 232"/>
                  <a:gd name="T8" fmla="*/ 24 w 232"/>
                  <a:gd name="T9" fmla="*/ 0 h 232"/>
                  <a:gd name="T10" fmla="*/ 208 w 232"/>
                  <a:gd name="T11" fmla="*/ 0 h 232"/>
                  <a:gd name="T12" fmla="*/ 232 w 232"/>
                  <a:gd name="T13" fmla="*/ 24 h 232"/>
                  <a:gd name="T14" fmla="*/ 232 w 232"/>
                  <a:gd name="T15" fmla="*/ 208 h 232"/>
                  <a:gd name="T16" fmla="*/ 208 w 232"/>
                  <a:gd name="T17"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232">
                    <a:moveTo>
                      <a:pt x="208" y="232"/>
                    </a:moveTo>
                    <a:cubicBezTo>
                      <a:pt x="24" y="232"/>
                      <a:pt x="24" y="232"/>
                      <a:pt x="24" y="232"/>
                    </a:cubicBezTo>
                    <a:cubicBezTo>
                      <a:pt x="11" y="232"/>
                      <a:pt x="0" y="221"/>
                      <a:pt x="0" y="208"/>
                    </a:cubicBezTo>
                    <a:cubicBezTo>
                      <a:pt x="0" y="24"/>
                      <a:pt x="0" y="24"/>
                      <a:pt x="0" y="24"/>
                    </a:cubicBezTo>
                    <a:cubicBezTo>
                      <a:pt x="0" y="11"/>
                      <a:pt x="11" y="0"/>
                      <a:pt x="24" y="0"/>
                    </a:cubicBezTo>
                    <a:cubicBezTo>
                      <a:pt x="208" y="0"/>
                      <a:pt x="208" y="0"/>
                      <a:pt x="208" y="0"/>
                    </a:cubicBezTo>
                    <a:cubicBezTo>
                      <a:pt x="221" y="0"/>
                      <a:pt x="232" y="11"/>
                      <a:pt x="232" y="24"/>
                    </a:cubicBezTo>
                    <a:cubicBezTo>
                      <a:pt x="232" y="208"/>
                      <a:pt x="232" y="208"/>
                      <a:pt x="232" y="208"/>
                    </a:cubicBezTo>
                    <a:cubicBezTo>
                      <a:pt x="232" y="221"/>
                      <a:pt x="221" y="232"/>
                      <a:pt x="208" y="232"/>
                    </a:cubicBezTo>
                    <a:close/>
                  </a:path>
                </a:pathLst>
              </a:custGeom>
              <a:noFill/>
              <a:ln w="1524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 name="Freeform 454">
                <a:extLst>
                  <a:ext uri="{FF2B5EF4-FFF2-40B4-BE49-F238E27FC236}">
                    <a16:creationId xmlns:a16="http://schemas.microsoft.com/office/drawing/2014/main" id="{2119E8D4-64F8-42E7-8CE0-65869857E6AC}"/>
                  </a:ext>
                </a:extLst>
              </p:cNvPr>
              <p:cNvSpPr>
                <a:spLocks/>
              </p:cNvSpPr>
              <p:nvPr/>
            </p:nvSpPr>
            <p:spPr bwMode="auto">
              <a:xfrm>
                <a:off x="3740150" y="1597025"/>
                <a:ext cx="349250" cy="393700"/>
              </a:xfrm>
              <a:custGeom>
                <a:avLst/>
                <a:gdLst>
                  <a:gd name="T0" fmla="*/ 125 w 128"/>
                  <a:gd name="T1" fmla="*/ 0 h 144"/>
                  <a:gd name="T2" fmla="*/ 88 w 128"/>
                  <a:gd name="T3" fmla="*/ 0 h 144"/>
                  <a:gd name="T4" fmla="*/ 85 w 128"/>
                  <a:gd name="T5" fmla="*/ 3 h 144"/>
                  <a:gd name="T6" fmla="*/ 85 w 128"/>
                  <a:gd name="T7" fmla="*/ 51 h 144"/>
                  <a:gd name="T8" fmla="*/ 43 w 128"/>
                  <a:gd name="T9" fmla="*/ 51 h 144"/>
                  <a:gd name="T10" fmla="*/ 43 w 128"/>
                  <a:gd name="T11" fmla="*/ 3 h 144"/>
                  <a:gd name="T12" fmla="*/ 40 w 128"/>
                  <a:gd name="T13" fmla="*/ 0 h 144"/>
                  <a:gd name="T14" fmla="*/ 3 w 128"/>
                  <a:gd name="T15" fmla="*/ 0 h 144"/>
                  <a:gd name="T16" fmla="*/ 0 w 128"/>
                  <a:gd name="T17" fmla="*/ 3 h 144"/>
                  <a:gd name="T18" fmla="*/ 0 w 128"/>
                  <a:gd name="T19" fmla="*/ 51 h 144"/>
                  <a:gd name="T20" fmla="*/ 0 w 128"/>
                  <a:gd name="T21" fmla="*/ 93 h 144"/>
                  <a:gd name="T22" fmla="*/ 0 w 128"/>
                  <a:gd name="T23" fmla="*/ 141 h 144"/>
                  <a:gd name="T24" fmla="*/ 3 w 128"/>
                  <a:gd name="T25" fmla="*/ 144 h 144"/>
                  <a:gd name="T26" fmla="*/ 40 w 128"/>
                  <a:gd name="T27" fmla="*/ 144 h 144"/>
                  <a:gd name="T28" fmla="*/ 43 w 128"/>
                  <a:gd name="T29" fmla="*/ 141 h 144"/>
                  <a:gd name="T30" fmla="*/ 43 w 128"/>
                  <a:gd name="T31" fmla="*/ 93 h 144"/>
                  <a:gd name="T32" fmla="*/ 85 w 128"/>
                  <a:gd name="T33" fmla="*/ 93 h 144"/>
                  <a:gd name="T34" fmla="*/ 85 w 128"/>
                  <a:gd name="T35" fmla="*/ 141 h 144"/>
                  <a:gd name="T36" fmla="*/ 88 w 128"/>
                  <a:gd name="T37" fmla="*/ 144 h 144"/>
                  <a:gd name="T38" fmla="*/ 125 w 128"/>
                  <a:gd name="T39" fmla="*/ 144 h 144"/>
                  <a:gd name="T40" fmla="*/ 128 w 128"/>
                  <a:gd name="T41" fmla="*/ 141 h 144"/>
                  <a:gd name="T42" fmla="*/ 128 w 128"/>
                  <a:gd name="T43" fmla="*/ 93 h 144"/>
                  <a:gd name="T44" fmla="*/ 128 w 128"/>
                  <a:gd name="T45" fmla="*/ 51 h 144"/>
                  <a:gd name="T46" fmla="*/ 128 w 128"/>
                  <a:gd name="T47" fmla="*/ 3 h 144"/>
                  <a:gd name="T48" fmla="*/ 125 w 128"/>
                  <a:gd name="T4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144">
                    <a:moveTo>
                      <a:pt x="125" y="0"/>
                    </a:moveTo>
                    <a:cubicBezTo>
                      <a:pt x="88" y="0"/>
                      <a:pt x="88" y="0"/>
                      <a:pt x="88" y="0"/>
                    </a:cubicBezTo>
                    <a:cubicBezTo>
                      <a:pt x="87" y="0"/>
                      <a:pt x="85" y="1"/>
                      <a:pt x="85" y="3"/>
                    </a:cubicBezTo>
                    <a:cubicBezTo>
                      <a:pt x="85" y="51"/>
                      <a:pt x="85" y="51"/>
                      <a:pt x="85" y="51"/>
                    </a:cubicBezTo>
                    <a:cubicBezTo>
                      <a:pt x="43" y="51"/>
                      <a:pt x="43" y="51"/>
                      <a:pt x="43" y="51"/>
                    </a:cubicBezTo>
                    <a:cubicBezTo>
                      <a:pt x="43" y="3"/>
                      <a:pt x="43" y="3"/>
                      <a:pt x="43" y="3"/>
                    </a:cubicBezTo>
                    <a:cubicBezTo>
                      <a:pt x="43" y="1"/>
                      <a:pt x="41" y="0"/>
                      <a:pt x="40" y="0"/>
                    </a:cubicBezTo>
                    <a:cubicBezTo>
                      <a:pt x="3" y="0"/>
                      <a:pt x="3" y="0"/>
                      <a:pt x="3" y="0"/>
                    </a:cubicBezTo>
                    <a:cubicBezTo>
                      <a:pt x="1" y="0"/>
                      <a:pt x="0" y="1"/>
                      <a:pt x="0" y="3"/>
                    </a:cubicBezTo>
                    <a:cubicBezTo>
                      <a:pt x="0" y="51"/>
                      <a:pt x="0" y="51"/>
                      <a:pt x="0" y="51"/>
                    </a:cubicBezTo>
                    <a:cubicBezTo>
                      <a:pt x="0" y="93"/>
                      <a:pt x="0" y="93"/>
                      <a:pt x="0" y="93"/>
                    </a:cubicBezTo>
                    <a:cubicBezTo>
                      <a:pt x="0" y="141"/>
                      <a:pt x="0" y="141"/>
                      <a:pt x="0" y="141"/>
                    </a:cubicBezTo>
                    <a:cubicBezTo>
                      <a:pt x="0" y="143"/>
                      <a:pt x="1" y="144"/>
                      <a:pt x="3" y="144"/>
                    </a:cubicBezTo>
                    <a:cubicBezTo>
                      <a:pt x="40" y="144"/>
                      <a:pt x="40" y="144"/>
                      <a:pt x="40" y="144"/>
                    </a:cubicBezTo>
                    <a:cubicBezTo>
                      <a:pt x="41" y="144"/>
                      <a:pt x="43" y="143"/>
                      <a:pt x="43" y="141"/>
                    </a:cubicBezTo>
                    <a:cubicBezTo>
                      <a:pt x="43" y="93"/>
                      <a:pt x="43" y="93"/>
                      <a:pt x="43" y="93"/>
                    </a:cubicBezTo>
                    <a:cubicBezTo>
                      <a:pt x="85" y="93"/>
                      <a:pt x="85" y="93"/>
                      <a:pt x="85" y="93"/>
                    </a:cubicBezTo>
                    <a:cubicBezTo>
                      <a:pt x="85" y="141"/>
                      <a:pt x="85" y="141"/>
                      <a:pt x="85" y="141"/>
                    </a:cubicBezTo>
                    <a:cubicBezTo>
                      <a:pt x="85" y="143"/>
                      <a:pt x="87" y="144"/>
                      <a:pt x="88" y="144"/>
                    </a:cubicBezTo>
                    <a:cubicBezTo>
                      <a:pt x="125" y="144"/>
                      <a:pt x="125" y="144"/>
                      <a:pt x="125" y="144"/>
                    </a:cubicBezTo>
                    <a:cubicBezTo>
                      <a:pt x="127" y="144"/>
                      <a:pt x="128" y="143"/>
                      <a:pt x="128" y="141"/>
                    </a:cubicBezTo>
                    <a:cubicBezTo>
                      <a:pt x="128" y="93"/>
                      <a:pt x="128" y="93"/>
                      <a:pt x="128" y="93"/>
                    </a:cubicBezTo>
                    <a:cubicBezTo>
                      <a:pt x="128" y="51"/>
                      <a:pt x="128" y="51"/>
                      <a:pt x="128" y="51"/>
                    </a:cubicBezTo>
                    <a:cubicBezTo>
                      <a:pt x="128" y="3"/>
                      <a:pt x="128" y="3"/>
                      <a:pt x="128" y="3"/>
                    </a:cubicBezTo>
                    <a:cubicBezTo>
                      <a:pt x="128" y="1"/>
                      <a:pt x="127" y="0"/>
                      <a:pt x="125" y="0"/>
                    </a:cubicBezTo>
                    <a:close/>
                  </a:path>
                </a:pathLst>
              </a:custGeom>
              <a:noFill/>
              <a:ln w="1524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5F9FE2E2-50D8-477D-B1AB-0D004126881E}"/>
                </a:ext>
              </a:extLst>
            </p:cNvPr>
            <p:cNvGrpSpPr>
              <a:grpSpLocks noChangeAspect="1"/>
            </p:cNvGrpSpPr>
            <p:nvPr userDrawn="1"/>
          </p:nvGrpSpPr>
          <p:grpSpPr>
            <a:xfrm>
              <a:off x="1143948" y="3001141"/>
              <a:ext cx="390906" cy="430970"/>
              <a:chOff x="5813425" y="1477963"/>
              <a:chExt cx="573088" cy="631825"/>
            </a:xfrm>
          </p:grpSpPr>
          <p:sp>
            <p:nvSpPr>
              <p:cNvPr id="387" name="Freeform 461">
                <a:extLst>
                  <a:ext uri="{FF2B5EF4-FFF2-40B4-BE49-F238E27FC236}">
                    <a16:creationId xmlns:a16="http://schemas.microsoft.com/office/drawing/2014/main" id="{BED3649A-0F80-46FB-818C-7D36BC9599B8}"/>
                  </a:ext>
                </a:extLst>
              </p:cNvPr>
              <p:cNvSpPr>
                <a:spLocks/>
              </p:cNvSpPr>
              <p:nvPr/>
            </p:nvSpPr>
            <p:spPr bwMode="auto">
              <a:xfrm>
                <a:off x="5938838" y="1635125"/>
                <a:ext cx="447675" cy="442913"/>
              </a:xfrm>
              <a:custGeom>
                <a:avLst/>
                <a:gdLst>
                  <a:gd name="T0" fmla="*/ 159 w 164"/>
                  <a:gd name="T1" fmla="*/ 123 h 162"/>
                  <a:gd name="T2" fmla="*/ 138 w 164"/>
                  <a:gd name="T3" fmla="*/ 120 h 162"/>
                  <a:gd name="T4" fmla="*/ 130 w 164"/>
                  <a:gd name="T5" fmla="*/ 126 h 162"/>
                  <a:gd name="T6" fmla="*/ 95 w 164"/>
                  <a:gd name="T7" fmla="*/ 79 h 162"/>
                  <a:gd name="T8" fmla="*/ 83 w 164"/>
                  <a:gd name="T9" fmla="*/ 73 h 162"/>
                  <a:gd name="T10" fmla="*/ 46 w 164"/>
                  <a:gd name="T11" fmla="*/ 73 h 162"/>
                  <a:gd name="T12" fmla="*/ 41 w 164"/>
                  <a:gd name="T13" fmla="*/ 51 h 162"/>
                  <a:gd name="T14" fmla="*/ 81 w 164"/>
                  <a:gd name="T15" fmla="*/ 43 h 162"/>
                  <a:gd name="T16" fmla="*/ 93 w 164"/>
                  <a:gd name="T17" fmla="*/ 25 h 162"/>
                  <a:gd name="T18" fmla="*/ 75 w 164"/>
                  <a:gd name="T19" fmla="*/ 14 h 162"/>
                  <a:gd name="T20" fmla="*/ 34 w 164"/>
                  <a:gd name="T21" fmla="*/ 22 h 162"/>
                  <a:gd name="T22" fmla="*/ 32 w 164"/>
                  <a:gd name="T23" fmla="*/ 13 h 162"/>
                  <a:gd name="T24" fmla="*/ 13 w 164"/>
                  <a:gd name="T25" fmla="*/ 2 h 162"/>
                  <a:gd name="T26" fmla="*/ 2 w 164"/>
                  <a:gd name="T27" fmla="*/ 21 h 162"/>
                  <a:gd name="T28" fmla="*/ 20 w 164"/>
                  <a:gd name="T29" fmla="*/ 92 h 162"/>
                  <a:gd name="T30" fmla="*/ 34 w 164"/>
                  <a:gd name="T31" fmla="*/ 103 h 162"/>
                  <a:gd name="T32" fmla="*/ 76 w 164"/>
                  <a:gd name="T33" fmla="*/ 103 h 162"/>
                  <a:gd name="T34" fmla="*/ 115 w 164"/>
                  <a:gd name="T35" fmla="*/ 156 h 162"/>
                  <a:gd name="T36" fmla="*/ 127 w 164"/>
                  <a:gd name="T37" fmla="*/ 162 h 162"/>
                  <a:gd name="T38" fmla="*/ 136 w 164"/>
                  <a:gd name="T39" fmla="*/ 159 h 162"/>
                  <a:gd name="T40" fmla="*/ 156 w 164"/>
                  <a:gd name="T41" fmla="*/ 144 h 162"/>
                  <a:gd name="T42" fmla="*/ 159 w 164"/>
                  <a:gd name="T43" fmla="*/ 12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162">
                    <a:moveTo>
                      <a:pt x="159" y="123"/>
                    </a:moveTo>
                    <a:cubicBezTo>
                      <a:pt x="154" y="117"/>
                      <a:pt x="145" y="115"/>
                      <a:pt x="138" y="120"/>
                    </a:cubicBezTo>
                    <a:cubicBezTo>
                      <a:pt x="130" y="126"/>
                      <a:pt x="130" y="126"/>
                      <a:pt x="130" y="126"/>
                    </a:cubicBezTo>
                    <a:cubicBezTo>
                      <a:pt x="95" y="79"/>
                      <a:pt x="95" y="79"/>
                      <a:pt x="95" y="79"/>
                    </a:cubicBezTo>
                    <a:cubicBezTo>
                      <a:pt x="92" y="75"/>
                      <a:pt x="88" y="73"/>
                      <a:pt x="83" y="73"/>
                    </a:cubicBezTo>
                    <a:cubicBezTo>
                      <a:pt x="46" y="73"/>
                      <a:pt x="46" y="73"/>
                      <a:pt x="46" y="73"/>
                    </a:cubicBezTo>
                    <a:cubicBezTo>
                      <a:pt x="41" y="51"/>
                      <a:pt x="41" y="51"/>
                      <a:pt x="41" y="51"/>
                    </a:cubicBezTo>
                    <a:cubicBezTo>
                      <a:pt x="81" y="43"/>
                      <a:pt x="81" y="43"/>
                      <a:pt x="81" y="43"/>
                    </a:cubicBezTo>
                    <a:cubicBezTo>
                      <a:pt x="89" y="41"/>
                      <a:pt x="95" y="33"/>
                      <a:pt x="93" y="25"/>
                    </a:cubicBezTo>
                    <a:cubicBezTo>
                      <a:pt x="91" y="17"/>
                      <a:pt x="83" y="12"/>
                      <a:pt x="75" y="14"/>
                    </a:cubicBezTo>
                    <a:cubicBezTo>
                      <a:pt x="34" y="22"/>
                      <a:pt x="34" y="22"/>
                      <a:pt x="34" y="22"/>
                    </a:cubicBezTo>
                    <a:cubicBezTo>
                      <a:pt x="32" y="13"/>
                      <a:pt x="32" y="13"/>
                      <a:pt x="32" y="13"/>
                    </a:cubicBezTo>
                    <a:cubicBezTo>
                      <a:pt x="30" y="5"/>
                      <a:pt x="22" y="0"/>
                      <a:pt x="13" y="2"/>
                    </a:cubicBezTo>
                    <a:cubicBezTo>
                      <a:pt x="5" y="4"/>
                      <a:pt x="0" y="12"/>
                      <a:pt x="2" y="21"/>
                    </a:cubicBezTo>
                    <a:cubicBezTo>
                      <a:pt x="20" y="92"/>
                      <a:pt x="20" y="92"/>
                      <a:pt x="20" y="92"/>
                    </a:cubicBezTo>
                    <a:cubicBezTo>
                      <a:pt x="21" y="98"/>
                      <a:pt x="27" y="103"/>
                      <a:pt x="34" y="103"/>
                    </a:cubicBezTo>
                    <a:cubicBezTo>
                      <a:pt x="76" y="103"/>
                      <a:pt x="76" y="103"/>
                      <a:pt x="76" y="103"/>
                    </a:cubicBezTo>
                    <a:cubicBezTo>
                      <a:pt x="115" y="156"/>
                      <a:pt x="115" y="156"/>
                      <a:pt x="115" y="156"/>
                    </a:cubicBezTo>
                    <a:cubicBezTo>
                      <a:pt x="118" y="160"/>
                      <a:pt x="123" y="162"/>
                      <a:pt x="127" y="162"/>
                    </a:cubicBezTo>
                    <a:cubicBezTo>
                      <a:pt x="131" y="162"/>
                      <a:pt x="134" y="161"/>
                      <a:pt x="136" y="159"/>
                    </a:cubicBezTo>
                    <a:cubicBezTo>
                      <a:pt x="156" y="144"/>
                      <a:pt x="156" y="144"/>
                      <a:pt x="156" y="144"/>
                    </a:cubicBezTo>
                    <a:cubicBezTo>
                      <a:pt x="163" y="139"/>
                      <a:pt x="164" y="130"/>
                      <a:pt x="159" y="123"/>
                    </a:cubicBezTo>
                    <a:close/>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8" name="Oval 462">
                <a:extLst>
                  <a:ext uri="{FF2B5EF4-FFF2-40B4-BE49-F238E27FC236}">
                    <a16:creationId xmlns:a16="http://schemas.microsoft.com/office/drawing/2014/main" id="{43D14150-283C-4948-B2AD-62025F8123FE}"/>
                  </a:ext>
                </a:extLst>
              </p:cNvPr>
              <p:cNvSpPr>
                <a:spLocks noChangeArrowheads="1"/>
              </p:cNvSpPr>
              <p:nvPr/>
            </p:nvSpPr>
            <p:spPr bwMode="auto">
              <a:xfrm>
                <a:off x="5900738" y="1477963"/>
                <a:ext cx="109538" cy="109538"/>
              </a:xfrm>
              <a:prstGeom prst="ellips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9" name="Freeform 463">
                <a:extLst>
                  <a:ext uri="{FF2B5EF4-FFF2-40B4-BE49-F238E27FC236}">
                    <a16:creationId xmlns:a16="http://schemas.microsoft.com/office/drawing/2014/main" id="{9A60FF35-F455-42DE-BA45-D4850A8011F9}"/>
                  </a:ext>
                </a:extLst>
              </p:cNvPr>
              <p:cNvSpPr>
                <a:spLocks/>
              </p:cNvSpPr>
              <p:nvPr/>
            </p:nvSpPr>
            <p:spPr bwMode="auto">
              <a:xfrm>
                <a:off x="5813425" y="1782763"/>
                <a:ext cx="327025" cy="327025"/>
              </a:xfrm>
              <a:custGeom>
                <a:avLst/>
                <a:gdLst>
                  <a:gd name="T0" fmla="*/ 32 w 120"/>
                  <a:gd name="T1" fmla="*/ 0 h 120"/>
                  <a:gd name="T2" fmla="*/ 0 w 120"/>
                  <a:gd name="T3" fmla="*/ 56 h 120"/>
                  <a:gd name="T4" fmla="*/ 65 w 120"/>
                  <a:gd name="T5" fmla="*/ 120 h 120"/>
                  <a:gd name="T6" fmla="*/ 120 w 120"/>
                  <a:gd name="T7" fmla="*/ 89 h 120"/>
                </a:gdLst>
                <a:ahLst/>
                <a:cxnLst>
                  <a:cxn ang="0">
                    <a:pos x="T0" y="T1"/>
                  </a:cxn>
                  <a:cxn ang="0">
                    <a:pos x="T2" y="T3"/>
                  </a:cxn>
                  <a:cxn ang="0">
                    <a:pos x="T4" y="T5"/>
                  </a:cxn>
                  <a:cxn ang="0">
                    <a:pos x="T6" y="T7"/>
                  </a:cxn>
                </a:cxnLst>
                <a:rect l="0" t="0" r="r" b="b"/>
                <a:pathLst>
                  <a:path w="120" h="120">
                    <a:moveTo>
                      <a:pt x="32" y="0"/>
                    </a:moveTo>
                    <a:cubicBezTo>
                      <a:pt x="13" y="11"/>
                      <a:pt x="0" y="32"/>
                      <a:pt x="0" y="56"/>
                    </a:cubicBezTo>
                    <a:cubicBezTo>
                      <a:pt x="0" y="91"/>
                      <a:pt x="29" y="120"/>
                      <a:pt x="65" y="120"/>
                    </a:cubicBezTo>
                    <a:cubicBezTo>
                      <a:pt x="88" y="120"/>
                      <a:pt x="109" y="108"/>
                      <a:pt x="120" y="89"/>
                    </a:cubicBezTo>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62">
              <a:extLst>
                <a:ext uri="{FF2B5EF4-FFF2-40B4-BE49-F238E27FC236}">
                  <a16:creationId xmlns:a16="http://schemas.microsoft.com/office/drawing/2014/main" id="{86236B2A-CB90-4ED0-9BCC-86ECF894C210}"/>
                </a:ext>
              </a:extLst>
            </p:cNvPr>
            <p:cNvGrpSpPr>
              <a:grpSpLocks noChangeAspect="1"/>
            </p:cNvGrpSpPr>
            <p:nvPr/>
          </p:nvGrpSpPr>
          <p:grpSpPr>
            <a:xfrm>
              <a:off x="5573769" y="1514170"/>
              <a:ext cx="390906" cy="390907"/>
              <a:chOff x="6858000" y="1463675"/>
              <a:chExt cx="660400" cy="660401"/>
            </a:xfrm>
          </p:grpSpPr>
          <p:sp>
            <p:nvSpPr>
              <p:cNvPr id="381" name="Line 464">
                <a:extLst>
                  <a:ext uri="{FF2B5EF4-FFF2-40B4-BE49-F238E27FC236}">
                    <a16:creationId xmlns:a16="http://schemas.microsoft.com/office/drawing/2014/main" id="{69012D2D-F198-4C7A-A4CB-71AC4C5B7FF0}"/>
                  </a:ext>
                </a:extLst>
              </p:cNvPr>
              <p:cNvSpPr>
                <a:spLocks noChangeShapeType="1"/>
              </p:cNvSpPr>
              <p:nvPr/>
            </p:nvSpPr>
            <p:spPr bwMode="auto">
              <a:xfrm>
                <a:off x="7346950" y="1831975"/>
                <a:ext cx="0" cy="0"/>
              </a:xfrm>
              <a:prstGeom prst="line">
                <a:avLst/>
              </a:prstGeom>
              <a:noFill/>
              <a:ln w="15240" cap="rnd">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 name="Freeform 465">
                <a:extLst>
                  <a:ext uri="{FF2B5EF4-FFF2-40B4-BE49-F238E27FC236}">
                    <a16:creationId xmlns:a16="http://schemas.microsoft.com/office/drawing/2014/main" id="{F221F877-A79D-4C99-B695-F44054E784ED}"/>
                  </a:ext>
                </a:extLst>
              </p:cNvPr>
              <p:cNvSpPr>
                <a:spLocks/>
              </p:cNvSpPr>
              <p:nvPr/>
            </p:nvSpPr>
            <p:spPr bwMode="auto">
              <a:xfrm>
                <a:off x="7077075" y="1463675"/>
                <a:ext cx="441325" cy="261938"/>
              </a:xfrm>
              <a:custGeom>
                <a:avLst/>
                <a:gdLst>
                  <a:gd name="T0" fmla="*/ 142 w 162"/>
                  <a:gd name="T1" fmla="*/ 96 h 96"/>
                  <a:gd name="T2" fmla="*/ 142 w 162"/>
                  <a:gd name="T3" fmla="*/ 25 h 96"/>
                  <a:gd name="T4" fmla="*/ 137 w 162"/>
                  <a:gd name="T5" fmla="*/ 20 h 96"/>
                  <a:gd name="T6" fmla="*/ 66 w 162"/>
                  <a:gd name="T7" fmla="*/ 20 h 96"/>
                  <a:gd name="T8" fmla="*/ 22 w 162"/>
                  <a:gd name="T9" fmla="*/ 64 h 96"/>
                  <a:gd name="T10" fmla="*/ 0 w 162"/>
                  <a:gd name="T11" fmla="*/ 86 h 96"/>
                </a:gdLst>
                <a:ahLst/>
                <a:cxnLst>
                  <a:cxn ang="0">
                    <a:pos x="T0" y="T1"/>
                  </a:cxn>
                  <a:cxn ang="0">
                    <a:pos x="T2" y="T3"/>
                  </a:cxn>
                  <a:cxn ang="0">
                    <a:pos x="T4" y="T5"/>
                  </a:cxn>
                  <a:cxn ang="0">
                    <a:pos x="T6" y="T7"/>
                  </a:cxn>
                  <a:cxn ang="0">
                    <a:pos x="T8" y="T9"/>
                  </a:cxn>
                  <a:cxn ang="0">
                    <a:pos x="T10" y="T11"/>
                  </a:cxn>
                </a:cxnLst>
                <a:rect l="0" t="0" r="r" b="b"/>
                <a:pathLst>
                  <a:path w="162" h="96">
                    <a:moveTo>
                      <a:pt x="142" y="96"/>
                    </a:moveTo>
                    <a:cubicBezTo>
                      <a:pt x="162" y="76"/>
                      <a:pt x="162" y="44"/>
                      <a:pt x="142" y="25"/>
                    </a:cubicBezTo>
                    <a:cubicBezTo>
                      <a:pt x="137" y="20"/>
                      <a:pt x="137" y="20"/>
                      <a:pt x="137" y="20"/>
                    </a:cubicBezTo>
                    <a:cubicBezTo>
                      <a:pt x="118" y="0"/>
                      <a:pt x="86" y="0"/>
                      <a:pt x="66" y="20"/>
                    </a:cubicBezTo>
                    <a:cubicBezTo>
                      <a:pt x="22" y="64"/>
                      <a:pt x="22" y="64"/>
                      <a:pt x="22" y="64"/>
                    </a:cubicBezTo>
                    <a:cubicBezTo>
                      <a:pt x="0" y="86"/>
                      <a:pt x="0" y="86"/>
                      <a:pt x="0" y="86"/>
                    </a:cubicBezTo>
                  </a:path>
                </a:pathLst>
              </a:custGeom>
              <a:noFill/>
              <a:ln w="15240" cap="rnd">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 name="Freeform 466">
                <a:extLst>
                  <a:ext uri="{FF2B5EF4-FFF2-40B4-BE49-F238E27FC236}">
                    <a16:creationId xmlns:a16="http://schemas.microsoft.com/office/drawing/2014/main" id="{01D38A79-9181-41A5-9A31-34EE218D4A5C}"/>
                  </a:ext>
                </a:extLst>
              </p:cNvPr>
              <p:cNvSpPr>
                <a:spLocks/>
              </p:cNvSpPr>
              <p:nvPr/>
            </p:nvSpPr>
            <p:spPr bwMode="auto">
              <a:xfrm>
                <a:off x="6858000" y="1690688"/>
                <a:ext cx="317500" cy="433388"/>
              </a:xfrm>
              <a:custGeom>
                <a:avLst/>
                <a:gdLst>
                  <a:gd name="T0" fmla="*/ 94 w 116"/>
                  <a:gd name="T1" fmla="*/ 141 h 159"/>
                  <a:gd name="T2" fmla="*/ 25 w 116"/>
                  <a:gd name="T3" fmla="*/ 139 h 159"/>
                  <a:gd name="T4" fmla="*/ 20 w 116"/>
                  <a:gd name="T5" fmla="*/ 134 h 159"/>
                  <a:gd name="T6" fmla="*/ 20 w 116"/>
                  <a:gd name="T7" fmla="*/ 63 h 159"/>
                  <a:gd name="T8" fmla="*/ 83 w 116"/>
                  <a:gd name="T9" fmla="*/ 0 h 159"/>
                  <a:gd name="T10" fmla="*/ 116 w 116"/>
                  <a:gd name="T11" fmla="*/ 33 h 159"/>
                </a:gdLst>
                <a:ahLst/>
                <a:cxnLst>
                  <a:cxn ang="0">
                    <a:pos x="T0" y="T1"/>
                  </a:cxn>
                  <a:cxn ang="0">
                    <a:pos x="T2" y="T3"/>
                  </a:cxn>
                  <a:cxn ang="0">
                    <a:pos x="T4" y="T5"/>
                  </a:cxn>
                  <a:cxn ang="0">
                    <a:pos x="T6" y="T7"/>
                  </a:cxn>
                  <a:cxn ang="0">
                    <a:pos x="T8" y="T9"/>
                  </a:cxn>
                  <a:cxn ang="0">
                    <a:pos x="T10" y="T11"/>
                  </a:cxn>
                </a:cxnLst>
                <a:rect l="0" t="0" r="r" b="b"/>
                <a:pathLst>
                  <a:path w="116" h="159">
                    <a:moveTo>
                      <a:pt x="94" y="141"/>
                    </a:moveTo>
                    <a:cubicBezTo>
                      <a:pt x="74" y="159"/>
                      <a:pt x="44" y="158"/>
                      <a:pt x="25" y="139"/>
                    </a:cubicBezTo>
                    <a:cubicBezTo>
                      <a:pt x="20" y="134"/>
                      <a:pt x="20" y="134"/>
                      <a:pt x="20" y="134"/>
                    </a:cubicBezTo>
                    <a:cubicBezTo>
                      <a:pt x="0" y="115"/>
                      <a:pt x="0" y="83"/>
                      <a:pt x="20" y="63"/>
                    </a:cubicBezTo>
                    <a:cubicBezTo>
                      <a:pt x="83" y="0"/>
                      <a:pt x="83" y="0"/>
                      <a:pt x="83" y="0"/>
                    </a:cubicBezTo>
                    <a:cubicBezTo>
                      <a:pt x="116" y="33"/>
                      <a:pt x="116" y="33"/>
                      <a:pt x="116" y="33"/>
                    </a:cubicBezTo>
                  </a:path>
                </a:pathLst>
              </a:custGeom>
              <a:noFill/>
              <a:ln w="1524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 name="Line 467">
                <a:extLst>
                  <a:ext uri="{FF2B5EF4-FFF2-40B4-BE49-F238E27FC236}">
                    <a16:creationId xmlns:a16="http://schemas.microsoft.com/office/drawing/2014/main" id="{5BC331A1-3D22-49F3-B237-62856EAFF214}"/>
                  </a:ext>
                </a:extLst>
              </p:cNvPr>
              <p:cNvSpPr>
                <a:spLocks noChangeShapeType="1"/>
              </p:cNvSpPr>
              <p:nvPr/>
            </p:nvSpPr>
            <p:spPr bwMode="auto">
              <a:xfrm flipH="1">
                <a:off x="7221538" y="1554163"/>
                <a:ext cx="87313" cy="87313"/>
              </a:xfrm>
              <a:prstGeom prst="line">
                <a:avLst/>
              </a:prstGeom>
              <a:noFill/>
              <a:ln w="15240" cap="rnd">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 name="Oval 468">
                <a:extLst>
                  <a:ext uri="{FF2B5EF4-FFF2-40B4-BE49-F238E27FC236}">
                    <a16:creationId xmlns:a16="http://schemas.microsoft.com/office/drawing/2014/main" id="{2E7EB001-65C2-4847-A756-D1BE932EE236}"/>
                  </a:ext>
                </a:extLst>
              </p:cNvPr>
              <p:cNvSpPr>
                <a:spLocks noChangeArrowheads="1"/>
              </p:cNvSpPr>
              <p:nvPr/>
            </p:nvSpPr>
            <p:spPr bwMode="auto">
              <a:xfrm>
                <a:off x="7177088" y="1760538"/>
                <a:ext cx="328613" cy="327025"/>
              </a:xfrm>
              <a:prstGeom prst="ellipse">
                <a:avLst/>
              </a:prstGeom>
              <a:noFill/>
              <a:ln w="15240" cap="rnd">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 name="Line 469">
                <a:extLst>
                  <a:ext uri="{FF2B5EF4-FFF2-40B4-BE49-F238E27FC236}">
                    <a16:creationId xmlns:a16="http://schemas.microsoft.com/office/drawing/2014/main" id="{B6BAB994-86BF-4A0A-81A6-65DCA15C4603}"/>
                  </a:ext>
                </a:extLst>
              </p:cNvPr>
              <p:cNvSpPr>
                <a:spLocks noChangeShapeType="1"/>
              </p:cNvSpPr>
              <p:nvPr/>
            </p:nvSpPr>
            <p:spPr bwMode="auto">
              <a:xfrm flipH="1">
                <a:off x="7253288" y="1924050"/>
                <a:ext cx="174625" cy="0"/>
              </a:xfrm>
              <a:prstGeom prst="line">
                <a:avLst/>
              </a:prstGeom>
              <a:noFill/>
              <a:ln w="15240" cap="rnd">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FFE58849-6B67-4712-A564-25455DB34190}"/>
                </a:ext>
              </a:extLst>
            </p:cNvPr>
            <p:cNvGrpSpPr>
              <a:grpSpLocks noChangeAspect="1"/>
            </p:cNvGrpSpPr>
            <p:nvPr userDrawn="1"/>
          </p:nvGrpSpPr>
          <p:grpSpPr>
            <a:xfrm>
              <a:off x="4787560" y="1481777"/>
              <a:ext cx="374390" cy="322653"/>
              <a:chOff x="5781675" y="2611438"/>
              <a:chExt cx="631825" cy="544513"/>
            </a:xfrm>
          </p:grpSpPr>
          <p:sp>
            <p:nvSpPr>
              <p:cNvPr id="376" name="Freeform 501">
                <a:extLst>
                  <a:ext uri="{FF2B5EF4-FFF2-40B4-BE49-F238E27FC236}">
                    <a16:creationId xmlns:a16="http://schemas.microsoft.com/office/drawing/2014/main" id="{2A93D623-9A4F-485C-A7DC-4C3A695D5414}"/>
                  </a:ext>
                </a:extLst>
              </p:cNvPr>
              <p:cNvSpPr>
                <a:spLocks/>
              </p:cNvSpPr>
              <p:nvPr/>
            </p:nvSpPr>
            <p:spPr bwMode="auto">
              <a:xfrm>
                <a:off x="5781675" y="2611438"/>
                <a:ext cx="631825" cy="501650"/>
              </a:xfrm>
              <a:custGeom>
                <a:avLst/>
                <a:gdLst>
                  <a:gd name="T0" fmla="*/ 216 w 232"/>
                  <a:gd name="T1" fmla="*/ 184 h 184"/>
                  <a:gd name="T2" fmla="*/ 16 w 232"/>
                  <a:gd name="T3" fmla="*/ 184 h 184"/>
                  <a:gd name="T4" fmla="*/ 0 w 232"/>
                  <a:gd name="T5" fmla="*/ 168 h 184"/>
                  <a:gd name="T6" fmla="*/ 0 w 232"/>
                  <a:gd name="T7" fmla="*/ 16 h 184"/>
                  <a:gd name="T8" fmla="*/ 16 w 232"/>
                  <a:gd name="T9" fmla="*/ 0 h 184"/>
                  <a:gd name="T10" fmla="*/ 216 w 232"/>
                  <a:gd name="T11" fmla="*/ 0 h 184"/>
                  <a:gd name="T12" fmla="*/ 232 w 232"/>
                  <a:gd name="T13" fmla="*/ 16 h 184"/>
                  <a:gd name="T14" fmla="*/ 232 w 232"/>
                  <a:gd name="T15" fmla="*/ 168 h 184"/>
                  <a:gd name="T16" fmla="*/ 216 w 232"/>
                  <a:gd name="T1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84">
                    <a:moveTo>
                      <a:pt x="216" y="184"/>
                    </a:moveTo>
                    <a:cubicBezTo>
                      <a:pt x="16" y="184"/>
                      <a:pt x="16" y="184"/>
                      <a:pt x="16" y="184"/>
                    </a:cubicBezTo>
                    <a:cubicBezTo>
                      <a:pt x="7" y="184"/>
                      <a:pt x="0" y="177"/>
                      <a:pt x="0" y="168"/>
                    </a:cubicBezTo>
                    <a:cubicBezTo>
                      <a:pt x="0" y="16"/>
                      <a:pt x="0" y="16"/>
                      <a:pt x="0" y="16"/>
                    </a:cubicBezTo>
                    <a:cubicBezTo>
                      <a:pt x="0" y="7"/>
                      <a:pt x="7" y="0"/>
                      <a:pt x="16" y="0"/>
                    </a:cubicBezTo>
                    <a:cubicBezTo>
                      <a:pt x="216" y="0"/>
                      <a:pt x="216" y="0"/>
                      <a:pt x="216" y="0"/>
                    </a:cubicBezTo>
                    <a:cubicBezTo>
                      <a:pt x="225" y="0"/>
                      <a:pt x="232" y="7"/>
                      <a:pt x="232" y="16"/>
                    </a:cubicBezTo>
                    <a:cubicBezTo>
                      <a:pt x="232" y="168"/>
                      <a:pt x="232" y="168"/>
                      <a:pt x="232" y="168"/>
                    </a:cubicBezTo>
                    <a:cubicBezTo>
                      <a:pt x="232" y="177"/>
                      <a:pt x="225" y="184"/>
                      <a:pt x="216" y="184"/>
                    </a:cubicBezTo>
                    <a:close/>
                  </a:path>
                </a:pathLst>
              </a:custGeom>
              <a:noFill/>
              <a:ln w="1524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 name="Freeform 502">
                <a:extLst>
                  <a:ext uri="{FF2B5EF4-FFF2-40B4-BE49-F238E27FC236}">
                    <a16:creationId xmlns:a16="http://schemas.microsoft.com/office/drawing/2014/main" id="{83B47378-9FB0-4916-8896-383FDABC68B3}"/>
                  </a:ext>
                </a:extLst>
              </p:cNvPr>
              <p:cNvSpPr>
                <a:spLocks/>
              </p:cNvSpPr>
              <p:nvPr/>
            </p:nvSpPr>
            <p:spPr bwMode="auto">
              <a:xfrm>
                <a:off x="5846763" y="2676525"/>
                <a:ext cx="501650" cy="349250"/>
              </a:xfrm>
              <a:custGeom>
                <a:avLst/>
                <a:gdLst>
                  <a:gd name="T0" fmla="*/ 176 w 184"/>
                  <a:gd name="T1" fmla="*/ 128 h 128"/>
                  <a:gd name="T2" fmla="*/ 8 w 184"/>
                  <a:gd name="T3" fmla="*/ 128 h 128"/>
                  <a:gd name="T4" fmla="*/ 0 w 184"/>
                  <a:gd name="T5" fmla="*/ 120 h 128"/>
                  <a:gd name="T6" fmla="*/ 0 w 184"/>
                  <a:gd name="T7" fmla="*/ 8 h 128"/>
                  <a:gd name="T8" fmla="*/ 8 w 184"/>
                  <a:gd name="T9" fmla="*/ 0 h 128"/>
                  <a:gd name="T10" fmla="*/ 176 w 184"/>
                  <a:gd name="T11" fmla="*/ 0 h 128"/>
                  <a:gd name="T12" fmla="*/ 184 w 184"/>
                  <a:gd name="T13" fmla="*/ 8 h 128"/>
                  <a:gd name="T14" fmla="*/ 184 w 184"/>
                  <a:gd name="T15" fmla="*/ 120 h 128"/>
                  <a:gd name="T16" fmla="*/ 176 w 184"/>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128">
                    <a:moveTo>
                      <a:pt x="176" y="128"/>
                    </a:moveTo>
                    <a:cubicBezTo>
                      <a:pt x="8" y="128"/>
                      <a:pt x="8" y="128"/>
                      <a:pt x="8" y="128"/>
                    </a:cubicBezTo>
                    <a:cubicBezTo>
                      <a:pt x="4" y="128"/>
                      <a:pt x="0" y="124"/>
                      <a:pt x="0" y="120"/>
                    </a:cubicBezTo>
                    <a:cubicBezTo>
                      <a:pt x="0" y="8"/>
                      <a:pt x="0" y="8"/>
                      <a:pt x="0" y="8"/>
                    </a:cubicBezTo>
                    <a:cubicBezTo>
                      <a:pt x="0" y="4"/>
                      <a:pt x="4" y="0"/>
                      <a:pt x="8" y="0"/>
                    </a:cubicBezTo>
                    <a:cubicBezTo>
                      <a:pt x="176" y="0"/>
                      <a:pt x="176" y="0"/>
                      <a:pt x="176" y="0"/>
                    </a:cubicBezTo>
                    <a:cubicBezTo>
                      <a:pt x="180" y="0"/>
                      <a:pt x="184" y="4"/>
                      <a:pt x="184" y="8"/>
                    </a:cubicBezTo>
                    <a:cubicBezTo>
                      <a:pt x="184" y="120"/>
                      <a:pt x="184" y="120"/>
                      <a:pt x="184" y="120"/>
                    </a:cubicBezTo>
                    <a:cubicBezTo>
                      <a:pt x="184" y="124"/>
                      <a:pt x="180" y="128"/>
                      <a:pt x="176" y="128"/>
                    </a:cubicBezTo>
                    <a:close/>
                  </a:path>
                </a:pathLst>
              </a:custGeom>
              <a:noFill/>
              <a:ln w="1524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 name="Freeform 503">
                <a:extLst>
                  <a:ext uri="{FF2B5EF4-FFF2-40B4-BE49-F238E27FC236}">
                    <a16:creationId xmlns:a16="http://schemas.microsoft.com/office/drawing/2014/main" id="{07D32941-9506-4A74-97AC-5EE991B47318}"/>
                  </a:ext>
                </a:extLst>
              </p:cNvPr>
              <p:cNvSpPr>
                <a:spLocks/>
              </p:cNvSpPr>
              <p:nvPr/>
            </p:nvSpPr>
            <p:spPr bwMode="auto">
              <a:xfrm>
                <a:off x="5900738" y="2752725"/>
                <a:ext cx="393700" cy="174625"/>
              </a:xfrm>
              <a:custGeom>
                <a:avLst/>
                <a:gdLst>
                  <a:gd name="T0" fmla="*/ 0 w 248"/>
                  <a:gd name="T1" fmla="*/ 66 h 110"/>
                  <a:gd name="T2" fmla="*/ 28 w 248"/>
                  <a:gd name="T3" fmla="*/ 66 h 110"/>
                  <a:gd name="T4" fmla="*/ 55 w 248"/>
                  <a:gd name="T5" fmla="*/ 0 h 110"/>
                  <a:gd name="T6" fmla="*/ 90 w 248"/>
                  <a:gd name="T7" fmla="*/ 110 h 110"/>
                  <a:gd name="T8" fmla="*/ 124 w 248"/>
                  <a:gd name="T9" fmla="*/ 29 h 110"/>
                  <a:gd name="T10" fmla="*/ 138 w 248"/>
                  <a:gd name="T11" fmla="*/ 88 h 110"/>
                  <a:gd name="T12" fmla="*/ 165 w 248"/>
                  <a:gd name="T13" fmla="*/ 29 h 110"/>
                  <a:gd name="T14" fmla="*/ 186 w 248"/>
                  <a:gd name="T15" fmla="*/ 66 h 110"/>
                  <a:gd name="T16" fmla="*/ 248 w 248"/>
                  <a:gd name="T17"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110">
                    <a:moveTo>
                      <a:pt x="0" y="66"/>
                    </a:moveTo>
                    <a:lnTo>
                      <a:pt x="28" y="66"/>
                    </a:lnTo>
                    <a:lnTo>
                      <a:pt x="55" y="0"/>
                    </a:lnTo>
                    <a:lnTo>
                      <a:pt x="90" y="110"/>
                    </a:lnTo>
                    <a:lnTo>
                      <a:pt x="124" y="29"/>
                    </a:lnTo>
                    <a:lnTo>
                      <a:pt x="138" y="88"/>
                    </a:lnTo>
                    <a:lnTo>
                      <a:pt x="165" y="29"/>
                    </a:lnTo>
                    <a:lnTo>
                      <a:pt x="186" y="66"/>
                    </a:lnTo>
                    <a:lnTo>
                      <a:pt x="248" y="66"/>
                    </a:ln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 name="Freeform 504">
                <a:extLst>
                  <a:ext uri="{FF2B5EF4-FFF2-40B4-BE49-F238E27FC236}">
                    <a16:creationId xmlns:a16="http://schemas.microsoft.com/office/drawing/2014/main" id="{7E597C9F-1119-432C-BAD4-1B9886D2CDEE}"/>
                  </a:ext>
                </a:extLst>
              </p:cNvPr>
              <p:cNvSpPr>
                <a:spLocks/>
              </p:cNvSpPr>
              <p:nvPr/>
            </p:nvSpPr>
            <p:spPr bwMode="auto">
              <a:xfrm>
                <a:off x="5835650" y="3113088"/>
                <a:ext cx="523875" cy="42863"/>
              </a:xfrm>
              <a:custGeom>
                <a:avLst/>
                <a:gdLst>
                  <a:gd name="T0" fmla="*/ 316 w 330"/>
                  <a:gd name="T1" fmla="*/ 27 h 27"/>
                  <a:gd name="T2" fmla="*/ 14 w 330"/>
                  <a:gd name="T3" fmla="*/ 27 h 27"/>
                  <a:gd name="T4" fmla="*/ 0 w 330"/>
                  <a:gd name="T5" fmla="*/ 0 h 27"/>
                  <a:gd name="T6" fmla="*/ 330 w 330"/>
                  <a:gd name="T7" fmla="*/ 0 h 27"/>
                  <a:gd name="T8" fmla="*/ 316 w 330"/>
                  <a:gd name="T9" fmla="*/ 27 h 27"/>
                </a:gdLst>
                <a:ahLst/>
                <a:cxnLst>
                  <a:cxn ang="0">
                    <a:pos x="T0" y="T1"/>
                  </a:cxn>
                  <a:cxn ang="0">
                    <a:pos x="T2" y="T3"/>
                  </a:cxn>
                  <a:cxn ang="0">
                    <a:pos x="T4" y="T5"/>
                  </a:cxn>
                  <a:cxn ang="0">
                    <a:pos x="T6" y="T7"/>
                  </a:cxn>
                  <a:cxn ang="0">
                    <a:pos x="T8" y="T9"/>
                  </a:cxn>
                </a:cxnLst>
                <a:rect l="0" t="0" r="r" b="b"/>
                <a:pathLst>
                  <a:path w="330" h="27">
                    <a:moveTo>
                      <a:pt x="316" y="27"/>
                    </a:moveTo>
                    <a:lnTo>
                      <a:pt x="14" y="27"/>
                    </a:lnTo>
                    <a:lnTo>
                      <a:pt x="0" y="0"/>
                    </a:lnTo>
                    <a:lnTo>
                      <a:pt x="330" y="0"/>
                    </a:lnTo>
                    <a:lnTo>
                      <a:pt x="316" y="27"/>
                    </a:ln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 name="Line 505">
                <a:extLst>
                  <a:ext uri="{FF2B5EF4-FFF2-40B4-BE49-F238E27FC236}">
                    <a16:creationId xmlns:a16="http://schemas.microsoft.com/office/drawing/2014/main" id="{AA98651B-619A-4968-BB09-1CB4B5E3F512}"/>
                  </a:ext>
                </a:extLst>
              </p:cNvPr>
              <p:cNvSpPr>
                <a:spLocks noChangeShapeType="1"/>
              </p:cNvSpPr>
              <p:nvPr/>
            </p:nvSpPr>
            <p:spPr bwMode="auto">
              <a:xfrm>
                <a:off x="5878513" y="3059113"/>
                <a:ext cx="87313" cy="0"/>
              </a:xfrm>
              <a:prstGeom prst="line">
                <a:avLst/>
              </a:prstGeom>
              <a:noFill/>
              <a:ln w="1524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20B39C1F-28F7-49A6-903E-F6EC5BC21104}"/>
                </a:ext>
              </a:extLst>
            </p:cNvPr>
            <p:cNvGrpSpPr>
              <a:grpSpLocks noChangeAspect="1"/>
            </p:cNvGrpSpPr>
            <p:nvPr/>
          </p:nvGrpSpPr>
          <p:grpSpPr>
            <a:xfrm>
              <a:off x="6069757" y="2779331"/>
              <a:ext cx="390906" cy="389927"/>
              <a:chOff x="4689475" y="3657600"/>
              <a:chExt cx="633413" cy="631825"/>
            </a:xfrm>
          </p:grpSpPr>
          <p:sp>
            <p:nvSpPr>
              <p:cNvPr id="373" name="Freeform 535">
                <a:extLst>
                  <a:ext uri="{FF2B5EF4-FFF2-40B4-BE49-F238E27FC236}">
                    <a16:creationId xmlns:a16="http://schemas.microsoft.com/office/drawing/2014/main" id="{7347BFA9-67EE-4B96-9A42-B7EA2F1B51EA}"/>
                  </a:ext>
                </a:extLst>
              </p:cNvPr>
              <p:cNvSpPr>
                <a:spLocks/>
              </p:cNvSpPr>
              <p:nvPr/>
            </p:nvSpPr>
            <p:spPr bwMode="auto">
              <a:xfrm>
                <a:off x="4689475" y="3876675"/>
                <a:ext cx="414338" cy="412750"/>
              </a:xfrm>
              <a:custGeom>
                <a:avLst/>
                <a:gdLst>
                  <a:gd name="T0" fmla="*/ 152 w 152"/>
                  <a:gd name="T1" fmla="*/ 122 h 152"/>
                  <a:gd name="T2" fmla="*/ 122 w 152"/>
                  <a:gd name="T3" fmla="*/ 152 h 152"/>
                  <a:gd name="T4" fmla="*/ 0 w 152"/>
                  <a:gd name="T5" fmla="*/ 30 h 152"/>
                  <a:gd name="T6" fmla="*/ 30 w 152"/>
                  <a:gd name="T7" fmla="*/ 0 h 152"/>
                  <a:gd name="T8" fmla="*/ 35 w 152"/>
                  <a:gd name="T9" fmla="*/ 0 h 152"/>
                  <a:gd name="T10" fmla="*/ 36 w 152"/>
                  <a:gd name="T11" fmla="*/ 1 h 152"/>
                  <a:gd name="T12" fmla="*/ 42 w 152"/>
                  <a:gd name="T13" fmla="*/ 7 h 152"/>
                  <a:gd name="T14" fmla="*/ 50 w 152"/>
                  <a:gd name="T15" fmla="*/ 52 h 152"/>
                  <a:gd name="T16" fmla="*/ 48 w 152"/>
                  <a:gd name="T17" fmla="*/ 54 h 152"/>
                  <a:gd name="T18" fmla="*/ 37 w 152"/>
                  <a:gd name="T19" fmla="*/ 60 h 152"/>
                  <a:gd name="T20" fmla="*/ 36 w 152"/>
                  <a:gd name="T21" fmla="*/ 63 h 152"/>
                  <a:gd name="T22" fmla="*/ 57 w 152"/>
                  <a:gd name="T23" fmla="*/ 95 h 152"/>
                  <a:gd name="T24" fmla="*/ 89 w 152"/>
                  <a:gd name="T25" fmla="*/ 116 h 152"/>
                  <a:gd name="T26" fmla="*/ 92 w 152"/>
                  <a:gd name="T27" fmla="*/ 114 h 152"/>
                  <a:gd name="T28" fmla="*/ 98 w 152"/>
                  <a:gd name="T29" fmla="*/ 104 h 152"/>
                  <a:gd name="T30" fmla="*/ 100 w 152"/>
                  <a:gd name="T31" fmla="*/ 102 h 152"/>
                  <a:gd name="T32" fmla="*/ 145 w 152"/>
                  <a:gd name="T33" fmla="*/ 110 h 152"/>
                  <a:gd name="T34" fmla="*/ 151 w 152"/>
                  <a:gd name="T35" fmla="*/ 116 h 152"/>
                  <a:gd name="T36" fmla="*/ 152 w 152"/>
                  <a:gd name="T37" fmla="*/ 117 h 152"/>
                  <a:gd name="T38" fmla="*/ 152 w 152"/>
                  <a:gd name="T39" fmla="*/ 12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2" h="152">
                    <a:moveTo>
                      <a:pt x="152" y="122"/>
                    </a:moveTo>
                    <a:cubicBezTo>
                      <a:pt x="152" y="138"/>
                      <a:pt x="138" y="152"/>
                      <a:pt x="122" y="152"/>
                    </a:cubicBezTo>
                    <a:cubicBezTo>
                      <a:pt x="54" y="152"/>
                      <a:pt x="0" y="98"/>
                      <a:pt x="0" y="30"/>
                    </a:cubicBezTo>
                    <a:cubicBezTo>
                      <a:pt x="0" y="14"/>
                      <a:pt x="14" y="0"/>
                      <a:pt x="30" y="0"/>
                    </a:cubicBezTo>
                    <a:cubicBezTo>
                      <a:pt x="32" y="0"/>
                      <a:pt x="34" y="0"/>
                      <a:pt x="35" y="0"/>
                    </a:cubicBezTo>
                    <a:cubicBezTo>
                      <a:pt x="36" y="0"/>
                      <a:pt x="36" y="1"/>
                      <a:pt x="36" y="1"/>
                    </a:cubicBezTo>
                    <a:cubicBezTo>
                      <a:pt x="39" y="1"/>
                      <a:pt x="42" y="4"/>
                      <a:pt x="42" y="7"/>
                    </a:cubicBezTo>
                    <a:cubicBezTo>
                      <a:pt x="50" y="52"/>
                      <a:pt x="50" y="52"/>
                      <a:pt x="50" y="52"/>
                    </a:cubicBezTo>
                    <a:cubicBezTo>
                      <a:pt x="50" y="53"/>
                      <a:pt x="49" y="54"/>
                      <a:pt x="48" y="54"/>
                    </a:cubicBezTo>
                    <a:cubicBezTo>
                      <a:pt x="48" y="54"/>
                      <a:pt x="41" y="58"/>
                      <a:pt x="37" y="60"/>
                    </a:cubicBezTo>
                    <a:cubicBezTo>
                      <a:pt x="36" y="60"/>
                      <a:pt x="36" y="62"/>
                      <a:pt x="36" y="63"/>
                    </a:cubicBezTo>
                    <a:cubicBezTo>
                      <a:pt x="41" y="75"/>
                      <a:pt x="48" y="86"/>
                      <a:pt x="57" y="95"/>
                    </a:cubicBezTo>
                    <a:cubicBezTo>
                      <a:pt x="66" y="104"/>
                      <a:pt x="77" y="111"/>
                      <a:pt x="89" y="116"/>
                    </a:cubicBezTo>
                    <a:cubicBezTo>
                      <a:pt x="90" y="116"/>
                      <a:pt x="92" y="116"/>
                      <a:pt x="92" y="114"/>
                    </a:cubicBezTo>
                    <a:cubicBezTo>
                      <a:pt x="94" y="111"/>
                      <a:pt x="98" y="104"/>
                      <a:pt x="98" y="104"/>
                    </a:cubicBezTo>
                    <a:cubicBezTo>
                      <a:pt x="98" y="103"/>
                      <a:pt x="99" y="102"/>
                      <a:pt x="100" y="102"/>
                    </a:cubicBezTo>
                    <a:cubicBezTo>
                      <a:pt x="145" y="110"/>
                      <a:pt x="145" y="110"/>
                      <a:pt x="145" y="110"/>
                    </a:cubicBezTo>
                    <a:cubicBezTo>
                      <a:pt x="148" y="110"/>
                      <a:pt x="151" y="113"/>
                      <a:pt x="151" y="116"/>
                    </a:cubicBezTo>
                    <a:cubicBezTo>
                      <a:pt x="151" y="116"/>
                      <a:pt x="152" y="116"/>
                      <a:pt x="152" y="117"/>
                    </a:cubicBezTo>
                    <a:cubicBezTo>
                      <a:pt x="152" y="118"/>
                      <a:pt x="152" y="120"/>
                      <a:pt x="152" y="122"/>
                    </a:cubicBezTo>
                    <a:close/>
                  </a:path>
                </a:pathLst>
              </a:custGeom>
              <a:noFill/>
              <a:ln w="1524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 name="Freeform 536">
                <a:extLst>
                  <a:ext uri="{FF2B5EF4-FFF2-40B4-BE49-F238E27FC236}">
                    <a16:creationId xmlns:a16="http://schemas.microsoft.com/office/drawing/2014/main" id="{F7D12D21-3156-4917-9C0C-897DD173B5E2}"/>
                  </a:ext>
                </a:extLst>
              </p:cNvPr>
              <p:cNvSpPr>
                <a:spLocks/>
              </p:cNvSpPr>
              <p:nvPr/>
            </p:nvSpPr>
            <p:spPr bwMode="auto">
              <a:xfrm>
                <a:off x="5060950" y="3756025"/>
                <a:ext cx="152400" cy="152400"/>
              </a:xfrm>
              <a:custGeom>
                <a:avLst/>
                <a:gdLst>
                  <a:gd name="T0" fmla="*/ 55 w 56"/>
                  <a:gd name="T1" fmla="*/ 19 h 56"/>
                  <a:gd name="T2" fmla="*/ 38 w 56"/>
                  <a:gd name="T3" fmla="*/ 19 h 56"/>
                  <a:gd name="T4" fmla="*/ 37 w 56"/>
                  <a:gd name="T5" fmla="*/ 18 h 56"/>
                  <a:gd name="T6" fmla="*/ 37 w 56"/>
                  <a:gd name="T7" fmla="*/ 1 h 56"/>
                  <a:gd name="T8" fmla="*/ 37 w 56"/>
                  <a:gd name="T9" fmla="*/ 0 h 56"/>
                  <a:gd name="T10" fmla="*/ 19 w 56"/>
                  <a:gd name="T11" fmla="*/ 0 h 56"/>
                  <a:gd name="T12" fmla="*/ 19 w 56"/>
                  <a:gd name="T13" fmla="*/ 1 h 56"/>
                  <a:gd name="T14" fmla="*/ 19 w 56"/>
                  <a:gd name="T15" fmla="*/ 18 h 56"/>
                  <a:gd name="T16" fmla="*/ 18 w 56"/>
                  <a:gd name="T17" fmla="*/ 19 h 56"/>
                  <a:gd name="T18" fmla="*/ 1 w 56"/>
                  <a:gd name="T19" fmla="*/ 19 h 56"/>
                  <a:gd name="T20" fmla="*/ 0 w 56"/>
                  <a:gd name="T21" fmla="*/ 19 h 56"/>
                  <a:gd name="T22" fmla="*/ 0 w 56"/>
                  <a:gd name="T23" fmla="*/ 37 h 56"/>
                  <a:gd name="T24" fmla="*/ 1 w 56"/>
                  <a:gd name="T25" fmla="*/ 37 h 56"/>
                  <a:gd name="T26" fmla="*/ 18 w 56"/>
                  <a:gd name="T27" fmla="*/ 37 h 56"/>
                  <a:gd name="T28" fmla="*/ 19 w 56"/>
                  <a:gd name="T29" fmla="*/ 38 h 56"/>
                  <a:gd name="T30" fmla="*/ 19 w 56"/>
                  <a:gd name="T31" fmla="*/ 55 h 56"/>
                  <a:gd name="T32" fmla="*/ 19 w 56"/>
                  <a:gd name="T33" fmla="*/ 56 h 56"/>
                  <a:gd name="T34" fmla="*/ 37 w 56"/>
                  <a:gd name="T35" fmla="*/ 56 h 56"/>
                  <a:gd name="T36" fmla="*/ 37 w 56"/>
                  <a:gd name="T37" fmla="*/ 55 h 56"/>
                  <a:gd name="T38" fmla="*/ 37 w 56"/>
                  <a:gd name="T39" fmla="*/ 38 h 56"/>
                  <a:gd name="T40" fmla="*/ 38 w 56"/>
                  <a:gd name="T41" fmla="*/ 37 h 56"/>
                  <a:gd name="T42" fmla="*/ 55 w 56"/>
                  <a:gd name="T43" fmla="*/ 37 h 56"/>
                  <a:gd name="T44" fmla="*/ 56 w 56"/>
                  <a:gd name="T45" fmla="*/ 37 h 56"/>
                  <a:gd name="T46" fmla="*/ 56 w 56"/>
                  <a:gd name="T47" fmla="*/ 19 h 56"/>
                  <a:gd name="T48" fmla="*/ 55 w 56"/>
                  <a:gd name="T49"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6">
                    <a:moveTo>
                      <a:pt x="55" y="19"/>
                    </a:moveTo>
                    <a:cubicBezTo>
                      <a:pt x="38" y="19"/>
                      <a:pt x="38" y="19"/>
                      <a:pt x="38" y="19"/>
                    </a:cubicBezTo>
                    <a:cubicBezTo>
                      <a:pt x="37" y="19"/>
                      <a:pt x="37" y="19"/>
                      <a:pt x="37" y="18"/>
                    </a:cubicBezTo>
                    <a:cubicBezTo>
                      <a:pt x="37" y="1"/>
                      <a:pt x="37" y="1"/>
                      <a:pt x="37" y="1"/>
                    </a:cubicBezTo>
                    <a:cubicBezTo>
                      <a:pt x="37" y="0"/>
                      <a:pt x="37" y="0"/>
                      <a:pt x="37" y="0"/>
                    </a:cubicBezTo>
                    <a:cubicBezTo>
                      <a:pt x="19" y="0"/>
                      <a:pt x="19" y="0"/>
                      <a:pt x="19" y="0"/>
                    </a:cubicBezTo>
                    <a:cubicBezTo>
                      <a:pt x="19" y="0"/>
                      <a:pt x="19" y="0"/>
                      <a:pt x="19" y="1"/>
                    </a:cubicBezTo>
                    <a:cubicBezTo>
                      <a:pt x="19" y="18"/>
                      <a:pt x="19" y="18"/>
                      <a:pt x="19" y="18"/>
                    </a:cubicBezTo>
                    <a:cubicBezTo>
                      <a:pt x="19" y="19"/>
                      <a:pt x="19" y="19"/>
                      <a:pt x="18" y="19"/>
                    </a:cubicBezTo>
                    <a:cubicBezTo>
                      <a:pt x="1" y="19"/>
                      <a:pt x="1" y="19"/>
                      <a:pt x="1" y="19"/>
                    </a:cubicBezTo>
                    <a:cubicBezTo>
                      <a:pt x="0" y="19"/>
                      <a:pt x="0" y="19"/>
                      <a:pt x="0" y="19"/>
                    </a:cubicBezTo>
                    <a:cubicBezTo>
                      <a:pt x="0" y="37"/>
                      <a:pt x="0" y="37"/>
                      <a:pt x="0" y="37"/>
                    </a:cubicBezTo>
                    <a:cubicBezTo>
                      <a:pt x="0" y="37"/>
                      <a:pt x="0" y="37"/>
                      <a:pt x="1" y="37"/>
                    </a:cubicBezTo>
                    <a:cubicBezTo>
                      <a:pt x="18" y="37"/>
                      <a:pt x="18" y="37"/>
                      <a:pt x="18" y="37"/>
                    </a:cubicBezTo>
                    <a:cubicBezTo>
                      <a:pt x="19" y="37"/>
                      <a:pt x="19" y="37"/>
                      <a:pt x="19" y="38"/>
                    </a:cubicBezTo>
                    <a:cubicBezTo>
                      <a:pt x="19" y="55"/>
                      <a:pt x="19" y="55"/>
                      <a:pt x="19" y="55"/>
                    </a:cubicBezTo>
                    <a:cubicBezTo>
                      <a:pt x="19" y="56"/>
                      <a:pt x="19" y="56"/>
                      <a:pt x="19" y="56"/>
                    </a:cubicBezTo>
                    <a:cubicBezTo>
                      <a:pt x="37" y="56"/>
                      <a:pt x="37" y="56"/>
                      <a:pt x="37" y="56"/>
                    </a:cubicBezTo>
                    <a:cubicBezTo>
                      <a:pt x="37" y="56"/>
                      <a:pt x="37" y="56"/>
                      <a:pt x="37" y="55"/>
                    </a:cubicBezTo>
                    <a:cubicBezTo>
                      <a:pt x="37" y="38"/>
                      <a:pt x="37" y="38"/>
                      <a:pt x="37" y="38"/>
                    </a:cubicBezTo>
                    <a:cubicBezTo>
                      <a:pt x="37" y="37"/>
                      <a:pt x="37" y="37"/>
                      <a:pt x="38" y="37"/>
                    </a:cubicBezTo>
                    <a:cubicBezTo>
                      <a:pt x="55" y="37"/>
                      <a:pt x="55" y="37"/>
                      <a:pt x="55" y="37"/>
                    </a:cubicBezTo>
                    <a:cubicBezTo>
                      <a:pt x="56" y="37"/>
                      <a:pt x="56" y="37"/>
                      <a:pt x="56" y="37"/>
                    </a:cubicBezTo>
                    <a:cubicBezTo>
                      <a:pt x="56" y="19"/>
                      <a:pt x="56" y="19"/>
                      <a:pt x="56" y="19"/>
                    </a:cubicBezTo>
                    <a:cubicBezTo>
                      <a:pt x="56" y="19"/>
                      <a:pt x="56" y="19"/>
                      <a:pt x="55" y="19"/>
                    </a:cubicBezTo>
                    <a:close/>
                  </a:path>
                </a:pathLst>
              </a:custGeom>
              <a:noFill/>
              <a:ln w="15240">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5" name="Freeform 537">
                <a:extLst>
                  <a:ext uri="{FF2B5EF4-FFF2-40B4-BE49-F238E27FC236}">
                    <a16:creationId xmlns:a16="http://schemas.microsoft.com/office/drawing/2014/main" id="{8B2E9778-931A-4565-8B74-AF4DE8AD87D1}"/>
                  </a:ext>
                </a:extLst>
              </p:cNvPr>
              <p:cNvSpPr>
                <a:spLocks/>
              </p:cNvSpPr>
              <p:nvPr/>
            </p:nvSpPr>
            <p:spPr bwMode="auto">
              <a:xfrm>
                <a:off x="4951413" y="3657600"/>
                <a:ext cx="371475" cy="458788"/>
              </a:xfrm>
              <a:custGeom>
                <a:avLst/>
                <a:gdLst>
                  <a:gd name="T0" fmla="*/ 136 w 136"/>
                  <a:gd name="T1" fmla="*/ 66 h 168"/>
                  <a:gd name="T2" fmla="*/ 68 w 136"/>
                  <a:gd name="T3" fmla="*/ 0 h 168"/>
                  <a:gd name="T4" fmla="*/ 0 w 136"/>
                  <a:gd name="T5" fmla="*/ 66 h 168"/>
                  <a:gd name="T6" fmla="*/ 49 w 136"/>
                  <a:gd name="T7" fmla="*/ 130 h 168"/>
                  <a:gd name="T8" fmla="*/ 37 w 136"/>
                  <a:gd name="T9" fmla="*/ 168 h 168"/>
                  <a:gd name="T10" fmla="*/ 110 w 136"/>
                  <a:gd name="T11" fmla="*/ 118 h 168"/>
                  <a:gd name="T12" fmla="*/ 110 w 136"/>
                  <a:gd name="T13" fmla="*/ 118 h 168"/>
                  <a:gd name="T14" fmla="*/ 110 w 136"/>
                  <a:gd name="T15" fmla="*/ 118 h 168"/>
                  <a:gd name="T16" fmla="*/ 136 w 136"/>
                  <a:gd name="T17" fmla="*/ 6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68">
                    <a:moveTo>
                      <a:pt x="136" y="66"/>
                    </a:moveTo>
                    <a:cubicBezTo>
                      <a:pt x="136" y="30"/>
                      <a:pt x="106" y="0"/>
                      <a:pt x="68" y="0"/>
                    </a:cubicBezTo>
                    <a:cubicBezTo>
                      <a:pt x="30" y="0"/>
                      <a:pt x="0" y="30"/>
                      <a:pt x="0" y="66"/>
                    </a:cubicBezTo>
                    <a:cubicBezTo>
                      <a:pt x="0" y="96"/>
                      <a:pt x="20" y="121"/>
                      <a:pt x="49" y="130"/>
                    </a:cubicBezTo>
                    <a:cubicBezTo>
                      <a:pt x="37" y="168"/>
                      <a:pt x="37" y="168"/>
                      <a:pt x="37" y="168"/>
                    </a:cubicBezTo>
                    <a:cubicBezTo>
                      <a:pt x="37" y="168"/>
                      <a:pt x="105" y="122"/>
                      <a:pt x="110" y="118"/>
                    </a:cubicBezTo>
                    <a:cubicBezTo>
                      <a:pt x="110" y="118"/>
                      <a:pt x="110" y="118"/>
                      <a:pt x="110" y="118"/>
                    </a:cubicBezTo>
                    <a:cubicBezTo>
                      <a:pt x="110" y="118"/>
                      <a:pt x="110" y="118"/>
                      <a:pt x="110" y="118"/>
                    </a:cubicBezTo>
                    <a:cubicBezTo>
                      <a:pt x="126" y="106"/>
                      <a:pt x="136" y="87"/>
                      <a:pt x="136" y="66"/>
                    </a:cubicBezTo>
                    <a:close/>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a:extLst>
                <a:ext uri="{FF2B5EF4-FFF2-40B4-BE49-F238E27FC236}">
                  <a16:creationId xmlns:a16="http://schemas.microsoft.com/office/drawing/2014/main" id="{0DB5FE41-D7EF-4FD8-B14E-ADDFD26838D9}"/>
                </a:ext>
              </a:extLst>
            </p:cNvPr>
            <p:cNvGrpSpPr>
              <a:grpSpLocks noChangeAspect="1"/>
            </p:cNvGrpSpPr>
            <p:nvPr/>
          </p:nvGrpSpPr>
          <p:grpSpPr>
            <a:xfrm>
              <a:off x="2817645" y="4635368"/>
              <a:ext cx="321904" cy="442478"/>
              <a:chOff x="3683000" y="4745038"/>
              <a:chExt cx="461963" cy="635000"/>
            </a:xfrm>
          </p:grpSpPr>
          <p:sp>
            <p:nvSpPr>
              <p:cNvPr id="364" name="Oval 561">
                <a:extLst>
                  <a:ext uri="{FF2B5EF4-FFF2-40B4-BE49-F238E27FC236}">
                    <a16:creationId xmlns:a16="http://schemas.microsoft.com/office/drawing/2014/main" id="{52CC5979-8F2F-48BC-B66B-FB6F2768A3F4}"/>
                  </a:ext>
                </a:extLst>
              </p:cNvPr>
              <p:cNvSpPr>
                <a:spLocks noChangeArrowheads="1"/>
              </p:cNvSpPr>
              <p:nvPr/>
            </p:nvSpPr>
            <p:spPr bwMode="auto">
              <a:xfrm>
                <a:off x="3860800" y="5227638"/>
                <a:ext cx="109538" cy="109538"/>
              </a:xfrm>
              <a:prstGeom prst="ellipse">
                <a:avLst/>
              </a:prstGeom>
              <a:noFill/>
              <a:ln w="1524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 name="Freeform 562">
                <a:extLst>
                  <a:ext uri="{FF2B5EF4-FFF2-40B4-BE49-F238E27FC236}">
                    <a16:creationId xmlns:a16="http://schemas.microsoft.com/office/drawing/2014/main" id="{F1DC67A0-F5F6-4112-8397-60C9808B84AE}"/>
                  </a:ext>
                </a:extLst>
              </p:cNvPr>
              <p:cNvSpPr>
                <a:spLocks/>
              </p:cNvSpPr>
              <p:nvPr/>
            </p:nvSpPr>
            <p:spPr bwMode="auto">
              <a:xfrm>
                <a:off x="3708400" y="5314950"/>
                <a:ext cx="414338" cy="65088"/>
              </a:xfrm>
              <a:custGeom>
                <a:avLst/>
                <a:gdLst>
                  <a:gd name="T0" fmla="*/ 92 w 152"/>
                  <a:gd name="T1" fmla="*/ 0 h 24"/>
                  <a:gd name="T2" fmla="*/ 144 w 152"/>
                  <a:gd name="T3" fmla="*/ 0 h 24"/>
                  <a:gd name="T4" fmla="*/ 152 w 152"/>
                  <a:gd name="T5" fmla="*/ 8 h 24"/>
                  <a:gd name="T6" fmla="*/ 152 w 152"/>
                  <a:gd name="T7" fmla="*/ 20 h 24"/>
                  <a:gd name="T8" fmla="*/ 148 w 152"/>
                  <a:gd name="T9" fmla="*/ 24 h 24"/>
                  <a:gd name="T10" fmla="*/ 4 w 152"/>
                  <a:gd name="T11" fmla="*/ 24 h 24"/>
                  <a:gd name="T12" fmla="*/ 0 w 152"/>
                  <a:gd name="T13" fmla="*/ 20 h 24"/>
                  <a:gd name="T14" fmla="*/ 0 w 152"/>
                  <a:gd name="T15" fmla="*/ 8 h 24"/>
                  <a:gd name="T16" fmla="*/ 8 w 152"/>
                  <a:gd name="T17" fmla="*/ 0 h 24"/>
                  <a:gd name="T18" fmla="*/ 59 w 152"/>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24">
                    <a:moveTo>
                      <a:pt x="92" y="0"/>
                    </a:moveTo>
                    <a:cubicBezTo>
                      <a:pt x="144" y="0"/>
                      <a:pt x="144" y="0"/>
                      <a:pt x="144" y="0"/>
                    </a:cubicBezTo>
                    <a:cubicBezTo>
                      <a:pt x="148" y="0"/>
                      <a:pt x="152" y="4"/>
                      <a:pt x="152" y="8"/>
                    </a:cubicBezTo>
                    <a:cubicBezTo>
                      <a:pt x="152" y="20"/>
                      <a:pt x="152" y="20"/>
                      <a:pt x="152" y="20"/>
                    </a:cubicBezTo>
                    <a:cubicBezTo>
                      <a:pt x="152" y="22"/>
                      <a:pt x="150" y="24"/>
                      <a:pt x="148" y="24"/>
                    </a:cubicBezTo>
                    <a:cubicBezTo>
                      <a:pt x="4" y="24"/>
                      <a:pt x="4" y="24"/>
                      <a:pt x="4" y="24"/>
                    </a:cubicBezTo>
                    <a:cubicBezTo>
                      <a:pt x="2" y="24"/>
                      <a:pt x="0" y="22"/>
                      <a:pt x="0" y="20"/>
                    </a:cubicBezTo>
                    <a:cubicBezTo>
                      <a:pt x="0" y="8"/>
                      <a:pt x="0" y="8"/>
                      <a:pt x="0" y="8"/>
                    </a:cubicBezTo>
                    <a:cubicBezTo>
                      <a:pt x="0" y="4"/>
                      <a:pt x="4" y="0"/>
                      <a:pt x="8" y="0"/>
                    </a:cubicBezTo>
                    <a:cubicBezTo>
                      <a:pt x="59" y="0"/>
                      <a:pt x="59" y="0"/>
                      <a:pt x="59" y="0"/>
                    </a:cubicBezTo>
                  </a:path>
                </a:pathLst>
              </a:custGeom>
              <a:noFill/>
              <a:ln w="1524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 name="Oval 563">
                <a:extLst>
                  <a:ext uri="{FF2B5EF4-FFF2-40B4-BE49-F238E27FC236}">
                    <a16:creationId xmlns:a16="http://schemas.microsoft.com/office/drawing/2014/main" id="{35D39E8C-1FAD-4664-8C54-E1BB4EF96AAD}"/>
                  </a:ext>
                </a:extLst>
              </p:cNvPr>
              <p:cNvSpPr>
                <a:spLocks noChangeArrowheads="1"/>
              </p:cNvSpPr>
              <p:nvPr/>
            </p:nvSpPr>
            <p:spPr bwMode="auto">
              <a:xfrm>
                <a:off x="3740150" y="4889500"/>
                <a:ext cx="131763" cy="131763"/>
              </a:xfrm>
              <a:prstGeom prst="ellipse">
                <a:avLst/>
              </a:prstGeom>
              <a:noFill/>
              <a:ln w="1524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7" name="Freeform 564">
                <a:extLst>
                  <a:ext uri="{FF2B5EF4-FFF2-40B4-BE49-F238E27FC236}">
                    <a16:creationId xmlns:a16="http://schemas.microsoft.com/office/drawing/2014/main" id="{A5BDC59A-8391-4E82-BFD7-749986656437}"/>
                  </a:ext>
                </a:extLst>
              </p:cNvPr>
              <p:cNvSpPr>
                <a:spLocks/>
              </p:cNvSpPr>
              <p:nvPr/>
            </p:nvSpPr>
            <p:spPr bwMode="auto">
              <a:xfrm>
                <a:off x="3683000" y="4745038"/>
                <a:ext cx="84138" cy="84138"/>
              </a:xfrm>
              <a:custGeom>
                <a:avLst/>
                <a:gdLst>
                  <a:gd name="T0" fmla="*/ 31 w 31"/>
                  <a:gd name="T1" fmla="*/ 13 h 31"/>
                  <a:gd name="T2" fmla="*/ 13 w 31"/>
                  <a:gd name="T3" fmla="*/ 31 h 31"/>
                  <a:gd name="T4" fmla="*/ 5 w 31"/>
                  <a:gd name="T5" fmla="*/ 22 h 31"/>
                  <a:gd name="T6" fmla="*/ 5 w 31"/>
                  <a:gd name="T7" fmla="*/ 5 h 31"/>
                  <a:gd name="T8" fmla="*/ 5 w 31"/>
                  <a:gd name="T9" fmla="*/ 5 h 31"/>
                  <a:gd name="T10" fmla="*/ 22 w 31"/>
                  <a:gd name="T11" fmla="*/ 5 h 31"/>
                  <a:gd name="T12" fmla="*/ 31 w 31"/>
                  <a:gd name="T13" fmla="*/ 13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31" y="13"/>
                    </a:moveTo>
                    <a:cubicBezTo>
                      <a:pt x="13" y="31"/>
                      <a:pt x="13" y="31"/>
                      <a:pt x="13" y="31"/>
                    </a:cubicBezTo>
                    <a:cubicBezTo>
                      <a:pt x="5" y="22"/>
                      <a:pt x="5" y="22"/>
                      <a:pt x="5" y="22"/>
                    </a:cubicBezTo>
                    <a:cubicBezTo>
                      <a:pt x="0" y="17"/>
                      <a:pt x="0" y="10"/>
                      <a:pt x="5" y="5"/>
                    </a:cubicBezTo>
                    <a:cubicBezTo>
                      <a:pt x="5" y="5"/>
                      <a:pt x="5" y="5"/>
                      <a:pt x="5" y="5"/>
                    </a:cubicBezTo>
                    <a:cubicBezTo>
                      <a:pt x="10" y="0"/>
                      <a:pt x="17" y="0"/>
                      <a:pt x="22" y="5"/>
                    </a:cubicBezTo>
                    <a:lnTo>
                      <a:pt x="31" y="13"/>
                    </a:lnTo>
                    <a:close/>
                  </a:path>
                </a:pathLst>
              </a:custGeom>
              <a:noFill/>
              <a:ln w="1524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8" name="Freeform 565">
                <a:extLst>
                  <a:ext uri="{FF2B5EF4-FFF2-40B4-BE49-F238E27FC236}">
                    <a16:creationId xmlns:a16="http://schemas.microsoft.com/office/drawing/2014/main" id="{D81542B5-39DE-459C-8668-8B4BA73824EF}"/>
                  </a:ext>
                </a:extLst>
              </p:cNvPr>
              <p:cNvSpPr>
                <a:spLocks/>
              </p:cNvSpPr>
              <p:nvPr/>
            </p:nvSpPr>
            <p:spPr bwMode="auto">
              <a:xfrm>
                <a:off x="3773488" y="5021263"/>
                <a:ext cx="103188" cy="220663"/>
              </a:xfrm>
              <a:custGeom>
                <a:avLst/>
                <a:gdLst>
                  <a:gd name="T0" fmla="*/ 7 w 38"/>
                  <a:gd name="T1" fmla="*/ 0 h 81"/>
                  <a:gd name="T2" fmla="*/ 0 w 38"/>
                  <a:gd name="T3" fmla="*/ 28 h 81"/>
                  <a:gd name="T4" fmla="*/ 38 w 38"/>
                  <a:gd name="T5" fmla="*/ 81 h 81"/>
                </a:gdLst>
                <a:ahLst/>
                <a:cxnLst>
                  <a:cxn ang="0">
                    <a:pos x="T0" y="T1"/>
                  </a:cxn>
                  <a:cxn ang="0">
                    <a:pos x="T2" y="T3"/>
                  </a:cxn>
                  <a:cxn ang="0">
                    <a:pos x="T4" y="T5"/>
                  </a:cxn>
                </a:cxnLst>
                <a:rect l="0" t="0" r="r" b="b"/>
                <a:pathLst>
                  <a:path w="38" h="81">
                    <a:moveTo>
                      <a:pt x="7" y="0"/>
                    </a:moveTo>
                    <a:cubicBezTo>
                      <a:pt x="3" y="8"/>
                      <a:pt x="0" y="18"/>
                      <a:pt x="0" y="28"/>
                    </a:cubicBezTo>
                    <a:cubicBezTo>
                      <a:pt x="0" y="53"/>
                      <a:pt x="16" y="74"/>
                      <a:pt x="38" y="81"/>
                    </a:cubicBezTo>
                  </a:path>
                </a:pathLst>
              </a:custGeom>
              <a:noFill/>
              <a:ln w="1524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 name="Freeform 566">
                <a:extLst>
                  <a:ext uri="{FF2B5EF4-FFF2-40B4-BE49-F238E27FC236}">
                    <a16:creationId xmlns:a16="http://schemas.microsoft.com/office/drawing/2014/main" id="{094D0F1D-C75E-4E2A-BCC4-1844793CE6F8}"/>
                  </a:ext>
                </a:extLst>
              </p:cNvPr>
              <p:cNvSpPr>
                <a:spLocks/>
              </p:cNvSpPr>
              <p:nvPr/>
            </p:nvSpPr>
            <p:spPr bwMode="auto">
              <a:xfrm>
                <a:off x="3686175" y="4943475"/>
                <a:ext cx="139700" cy="371475"/>
              </a:xfrm>
              <a:custGeom>
                <a:avLst/>
                <a:gdLst>
                  <a:gd name="T0" fmla="*/ 20 w 51"/>
                  <a:gd name="T1" fmla="*/ 0 h 136"/>
                  <a:gd name="T2" fmla="*/ 0 w 51"/>
                  <a:gd name="T3" fmla="*/ 56 h 136"/>
                  <a:gd name="T4" fmla="*/ 51 w 51"/>
                  <a:gd name="T5" fmla="*/ 136 h 136"/>
                </a:gdLst>
                <a:ahLst/>
                <a:cxnLst>
                  <a:cxn ang="0">
                    <a:pos x="T0" y="T1"/>
                  </a:cxn>
                  <a:cxn ang="0">
                    <a:pos x="T2" y="T3"/>
                  </a:cxn>
                  <a:cxn ang="0">
                    <a:pos x="T4" y="T5"/>
                  </a:cxn>
                </a:cxnLst>
                <a:rect l="0" t="0" r="r" b="b"/>
                <a:pathLst>
                  <a:path w="51" h="136">
                    <a:moveTo>
                      <a:pt x="20" y="0"/>
                    </a:moveTo>
                    <a:cubicBezTo>
                      <a:pt x="8" y="15"/>
                      <a:pt x="0" y="35"/>
                      <a:pt x="0" y="56"/>
                    </a:cubicBezTo>
                    <a:cubicBezTo>
                      <a:pt x="0" y="92"/>
                      <a:pt x="21" y="122"/>
                      <a:pt x="51" y="136"/>
                    </a:cubicBezTo>
                  </a:path>
                </a:pathLst>
              </a:custGeom>
              <a:noFill/>
              <a:ln w="1524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 name="Freeform 567">
                <a:extLst>
                  <a:ext uri="{FF2B5EF4-FFF2-40B4-BE49-F238E27FC236}">
                    <a16:creationId xmlns:a16="http://schemas.microsoft.com/office/drawing/2014/main" id="{F4FB3738-F820-42A5-A331-0FBD84EFFC9E}"/>
                  </a:ext>
                </a:extLst>
              </p:cNvPr>
              <p:cNvSpPr>
                <a:spLocks/>
              </p:cNvSpPr>
              <p:nvPr/>
            </p:nvSpPr>
            <p:spPr bwMode="auto">
              <a:xfrm>
                <a:off x="3702050" y="4764088"/>
                <a:ext cx="292100" cy="292100"/>
              </a:xfrm>
              <a:custGeom>
                <a:avLst/>
                <a:gdLst>
                  <a:gd name="T0" fmla="*/ 19 w 107"/>
                  <a:gd name="T1" fmla="*/ 55 h 107"/>
                  <a:gd name="T2" fmla="*/ 4 w 107"/>
                  <a:gd name="T3" fmla="*/ 39 h 107"/>
                  <a:gd name="T4" fmla="*/ 4 w 107"/>
                  <a:gd name="T5" fmla="*/ 27 h 107"/>
                  <a:gd name="T6" fmla="*/ 27 w 107"/>
                  <a:gd name="T7" fmla="*/ 4 h 107"/>
                  <a:gd name="T8" fmla="*/ 39 w 107"/>
                  <a:gd name="T9" fmla="*/ 4 h 107"/>
                  <a:gd name="T10" fmla="*/ 104 w 107"/>
                  <a:gd name="T11" fmla="*/ 68 h 107"/>
                  <a:gd name="T12" fmla="*/ 104 w 107"/>
                  <a:gd name="T13" fmla="*/ 80 h 107"/>
                  <a:gd name="T14" fmla="*/ 80 w 107"/>
                  <a:gd name="T15" fmla="*/ 104 h 107"/>
                  <a:gd name="T16" fmla="*/ 68 w 107"/>
                  <a:gd name="T17" fmla="*/ 104 h 107"/>
                  <a:gd name="T18" fmla="*/ 53 w 107"/>
                  <a:gd name="T19" fmla="*/ 8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7">
                    <a:moveTo>
                      <a:pt x="19" y="55"/>
                    </a:moveTo>
                    <a:cubicBezTo>
                      <a:pt x="4" y="39"/>
                      <a:pt x="4" y="39"/>
                      <a:pt x="4" y="39"/>
                    </a:cubicBezTo>
                    <a:cubicBezTo>
                      <a:pt x="0" y="36"/>
                      <a:pt x="0" y="30"/>
                      <a:pt x="4" y="27"/>
                    </a:cubicBezTo>
                    <a:cubicBezTo>
                      <a:pt x="27" y="4"/>
                      <a:pt x="27" y="4"/>
                      <a:pt x="27" y="4"/>
                    </a:cubicBezTo>
                    <a:cubicBezTo>
                      <a:pt x="30" y="0"/>
                      <a:pt x="36" y="0"/>
                      <a:pt x="39" y="4"/>
                    </a:cubicBezTo>
                    <a:cubicBezTo>
                      <a:pt x="104" y="68"/>
                      <a:pt x="104" y="68"/>
                      <a:pt x="104" y="68"/>
                    </a:cubicBezTo>
                    <a:cubicBezTo>
                      <a:pt x="107" y="72"/>
                      <a:pt x="107" y="77"/>
                      <a:pt x="104" y="80"/>
                    </a:cubicBezTo>
                    <a:cubicBezTo>
                      <a:pt x="80" y="104"/>
                      <a:pt x="80" y="104"/>
                      <a:pt x="80" y="104"/>
                    </a:cubicBezTo>
                    <a:cubicBezTo>
                      <a:pt x="77" y="107"/>
                      <a:pt x="72" y="107"/>
                      <a:pt x="68" y="104"/>
                    </a:cubicBezTo>
                    <a:cubicBezTo>
                      <a:pt x="53" y="89"/>
                      <a:pt x="53" y="89"/>
                      <a:pt x="53" y="89"/>
                    </a:cubicBezTo>
                  </a:path>
                </a:pathLst>
              </a:custGeom>
              <a:noFill/>
              <a:ln w="1524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 name="Line 568">
                <a:extLst>
                  <a:ext uri="{FF2B5EF4-FFF2-40B4-BE49-F238E27FC236}">
                    <a16:creationId xmlns:a16="http://schemas.microsoft.com/office/drawing/2014/main" id="{86FAF0C1-939F-4DCB-9D63-EB5B170D1823}"/>
                  </a:ext>
                </a:extLst>
              </p:cNvPr>
              <p:cNvSpPr>
                <a:spLocks noChangeShapeType="1"/>
              </p:cNvSpPr>
              <p:nvPr/>
            </p:nvSpPr>
            <p:spPr bwMode="auto">
              <a:xfrm flipV="1">
                <a:off x="3970338" y="5030788"/>
                <a:ext cx="87313" cy="87313"/>
              </a:xfrm>
              <a:prstGeom prst="line">
                <a:avLst/>
              </a:prstGeom>
              <a:noFill/>
              <a:ln w="1524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 name="Line 569">
                <a:extLst>
                  <a:ext uri="{FF2B5EF4-FFF2-40B4-BE49-F238E27FC236}">
                    <a16:creationId xmlns:a16="http://schemas.microsoft.com/office/drawing/2014/main" id="{90359C8A-D379-4F29-83BE-7FFE9D2CE045}"/>
                  </a:ext>
                </a:extLst>
              </p:cNvPr>
              <p:cNvSpPr>
                <a:spLocks noChangeShapeType="1"/>
              </p:cNvSpPr>
              <p:nvPr/>
            </p:nvSpPr>
            <p:spPr bwMode="auto">
              <a:xfrm flipH="1">
                <a:off x="3970338" y="5097463"/>
                <a:ext cx="174625" cy="173038"/>
              </a:xfrm>
              <a:prstGeom prst="line">
                <a:avLst/>
              </a:prstGeom>
              <a:noFill/>
              <a:ln w="1524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a:extLst>
                <a:ext uri="{FF2B5EF4-FFF2-40B4-BE49-F238E27FC236}">
                  <a16:creationId xmlns:a16="http://schemas.microsoft.com/office/drawing/2014/main" id="{42D39C43-2C86-4810-9DE8-C87E8C608420}"/>
                </a:ext>
              </a:extLst>
            </p:cNvPr>
            <p:cNvGrpSpPr>
              <a:grpSpLocks noChangeAspect="1"/>
            </p:cNvGrpSpPr>
            <p:nvPr/>
          </p:nvGrpSpPr>
          <p:grpSpPr>
            <a:xfrm>
              <a:off x="3210725" y="5943600"/>
              <a:ext cx="390906" cy="390906"/>
              <a:chOff x="4687888" y="4737100"/>
              <a:chExt cx="646113" cy="646113"/>
            </a:xfrm>
          </p:grpSpPr>
          <p:sp>
            <p:nvSpPr>
              <p:cNvPr id="356" name="Freeform 570">
                <a:extLst>
                  <a:ext uri="{FF2B5EF4-FFF2-40B4-BE49-F238E27FC236}">
                    <a16:creationId xmlns:a16="http://schemas.microsoft.com/office/drawing/2014/main" id="{D39844CE-4900-4C2B-9A9A-239221652FE7}"/>
                  </a:ext>
                </a:extLst>
              </p:cNvPr>
              <p:cNvSpPr>
                <a:spLocks/>
              </p:cNvSpPr>
              <p:nvPr/>
            </p:nvSpPr>
            <p:spPr bwMode="auto">
              <a:xfrm>
                <a:off x="4687888" y="4737100"/>
                <a:ext cx="646113" cy="646113"/>
              </a:xfrm>
              <a:custGeom>
                <a:avLst/>
                <a:gdLst>
                  <a:gd name="T0" fmla="*/ 221 w 237"/>
                  <a:gd name="T1" fmla="*/ 16 h 237"/>
                  <a:gd name="T2" fmla="*/ 165 w 237"/>
                  <a:gd name="T3" fmla="*/ 15 h 237"/>
                  <a:gd name="T4" fmla="*/ 39 w 237"/>
                  <a:gd name="T5" fmla="*/ 142 h 237"/>
                  <a:gd name="T6" fmla="*/ 31 w 237"/>
                  <a:gd name="T7" fmla="*/ 158 h 237"/>
                  <a:gd name="T8" fmla="*/ 28 w 237"/>
                  <a:gd name="T9" fmla="*/ 190 h 237"/>
                  <a:gd name="T10" fmla="*/ 5 w 237"/>
                  <a:gd name="T11" fmla="*/ 213 h 237"/>
                  <a:gd name="T12" fmla="*/ 5 w 237"/>
                  <a:gd name="T13" fmla="*/ 232 h 237"/>
                  <a:gd name="T14" fmla="*/ 24 w 237"/>
                  <a:gd name="T15" fmla="*/ 232 h 237"/>
                  <a:gd name="T16" fmla="*/ 47 w 237"/>
                  <a:gd name="T17" fmla="*/ 209 h 237"/>
                  <a:gd name="T18" fmla="*/ 79 w 237"/>
                  <a:gd name="T19" fmla="*/ 206 h 237"/>
                  <a:gd name="T20" fmla="*/ 95 w 237"/>
                  <a:gd name="T21" fmla="*/ 198 h 237"/>
                  <a:gd name="T22" fmla="*/ 222 w 237"/>
                  <a:gd name="T23" fmla="*/ 72 h 237"/>
                  <a:gd name="T24" fmla="*/ 221 w 237"/>
                  <a:gd name="T25" fmla="*/ 1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237">
                    <a:moveTo>
                      <a:pt x="221" y="16"/>
                    </a:moveTo>
                    <a:cubicBezTo>
                      <a:pt x="206" y="0"/>
                      <a:pt x="181" y="0"/>
                      <a:pt x="165" y="15"/>
                    </a:cubicBezTo>
                    <a:cubicBezTo>
                      <a:pt x="39" y="142"/>
                      <a:pt x="39" y="142"/>
                      <a:pt x="39" y="142"/>
                    </a:cubicBezTo>
                    <a:cubicBezTo>
                      <a:pt x="35" y="146"/>
                      <a:pt x="32" y="152"/>
                      <a:pt x="31" y="158"/>
                    </a:cubicBezTo>
                    <a:cubicBezTo>
                      <a:pt x="28" y="190"/>
                      <a:pt x="28" y="190"/>
                      <a:pt x="28" y="190"/>
                    </a:cubicBezTo>
                    <a:cubicBezTo>
                      <a:pt x="5" y="213"/>
                      <a:pt x="5" y="213"/>
                      <a:pt x="5" y="213"/>
                    </a:cubicBezTo>
                    <a:cubicBezTo>
                      <a:pt x="0" y="219"/>
                      <a:pt x="0" y="227"/>
                      <a:pt x="5" y="232"/>
                    </a:cubicBezTo>
                    <a:cubicBezTo>
                      <a:pt x="10" y="237"/>
                      <a:pt x="18" y="237"/>
                      <a:pt x="24" y="232"/>
                    </a:cubicBezTo>
                    <a:cubicBezTo>
                      <a:pt x="47" y="209"/>
                      <a:pt x="47" y="209"/>
                      <a:pt x="47" y="209"/>
                    </a:cubicBezTo>
                    <a:cubicBezTo>
                      <a:pt x="79" y="206"/>
                      <a:pt x="79" y="206"/>
                      <a:pt x="79" y="206"/>
                    </a:cubicBezTo>
                    <a:cubicBezTo>
                      <a:pt x="85" y="205"/>
                      <a:pt x="91" y="202"/>
                      <a:pt x="95" y="198"/>
                    </a:cubicBezTo>
                    <a:cubicBezTo>
                      <a:pt x="222" y="72"/>
                      <a:pt x="222" y="72"/>
                      <a:pt x="222" y="72"/>
                    </a:cubicBezTo>
                    <a:cubicBezTo>
                      <a:pt x="237" y="56"/>
                      <a:pt x="237" y="31"/>
                      <a:pt x="221" y="16"/>
                    </a:cubicBezTo>
                    <a:close/>
                  </a:path>
                </a:pathLst>
              </a:custGeom>
              <a:noFill/>
              <a:ln w="1524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 name="Line 571">
                <a:extLst>
                  <a:ext uri="{FF2B5EF4-FFF2-40B4-BE49-F238E27FC236}">
                    <a16:creationId xmlns:a16="http://schemas.microsoft.com/office/drawing/2014/main" id="{056E7E85-A821-4C57-9637-66E5172186DC}"/>
                  </a:ext>
                </a:extLst>
              </p:cNvPr>
              <p:cNvSpPr>
                <a:spLocks noChangeShapeType="1"/>
              </p:cNvSpPr>
              <p:nvPr/>
            </p:nvSpPr>
            <p:spPr bwMode="auto">
              <a:xfrm flipH="1">
                <a:off x="4810125" y="4867275"/>
                <a:ext cx="392113" cy="393700"/>
              </a:xfrm>
              <a:prstGeom prst="line">
                <a:avLst/>
              </a:prstGeom>
              <a:noFill/>
              <a:ln w="1524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 name="Line 572">
                <a:extLst>
                  <a:ext uri="{FF2B5EF4-FFF2-40B4-BE49-F238E27FC236}">
                    <a16:creationId xmlns:a16="http://schemas.microsoft.com/office/drawing/2014/main" id="{05D2DD58-C4F2-458D-B59F-AECB7397C1C9}"/>
                  </a:ext>
                </a:extLst>
              </p:cNvPr>
              <p:cNvSpPr>
                <a:spLocks noChangeShapeType="1"/>
              </p:cNvSpPr>
              <p:nvPr/>
            </p:nvSpPr>
            <p:spPr bwMode="auto">
              <a:xfrm>
                <a:off x="5126038" y="4794250"/>
                <a:ext cx="25400" cy="25400"/>
              </a:xfrm>
              <a:prstGeom prst="line">
                <a:avLst/>
              </a:prstGeom>
              <a:noFill/>
              <a:ln w="1524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 name="Line 573">
                <a:extLst>
                  <a:ext uri="{FF2B5EF4-FFF2-40B4-BE49-F238E27FC236}">
                    <a16:creationId xmlns:a16="http://schemas.microsoft.com/office/drawing/2014/main" id="{52B78CFF-4155-47A2-865F-6C1E245071EB}"/>
                  </a:ext>
                </a:extLst>
              </p:cNvPr>
              <p:cNvSpPr>
                <a:spLocks noChangeShapeType="1"/>
              </p:cNvSpPr>
              <p:nvPr/>
            </p:nvSpPr>
            <p:spPr bwMode="auto">
              <a:xfrm>
                <a:off x="5046663" y="4870450"/>
                <a:ext cx="28575" cy="26988"/>
              </a:xfrm>
              <a:prstGeom prst="line">
                <a:avLst/>
              </a:prstGeom>
              <a:noFill/>
              <a:ln w="1524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 name="Line 574">
                <a:extLst>
                  <a:ext uri="{FF2B5EF4-FFF2-40B4-BE49-F238E27FC236}">
                    <a16:creationId xmlns:a16="http://schemas.microsoft.com/office/drawing/2014/main" id="{6BC450DD-6C1A-4C4D-9F43-542126C3D6A6}"/>
                  </a:ext>
                </a:extLst>
              </p:cNvPr>
              <p:cNvSpPr>
                <a:spLocks noChangeShapeType="1"/>
              </p:cNvSpPr>
              <p:nvPr/>
            </p:nvSpPr>
            <p:spPr bwMode="auto">
              <a:xfrm>
                <a:off x="4970463" y="4946650"/>
                <a:ext cx="26988" cy="26988"/>
              </a:xfrm>
              <a:prstGeom prst="line">
                <a:avLst/>
              </a:prstGeom>
              <a:noFill/>
              <a:ln w="1524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 name="Line 575">
                <a:extLst>
                  <a:ext uri="{FF2B5EF4-FFF2-40B4-BE49-F238E27FC236}">
                    <a16:creationId xmlns:a16="http://schemas.microsoft.com/office/drawing/2014/main" id="{6BE4A9B5-348B-4EAB-B763-3FC32C1B884C}"/>
                  </a:ext>
                </a:extLst>
              </p:cNvPr>
              <p:cNvSpPr>
                <a:spLocks noChangeShapeType="1"/>
              </p:cNvSpPr>
              <p:nvPr/>
            </p:nvSpPr>
            <p:spPr bwMode="auto">
              <a:xfrm>
                <a:off x="4894263" y="5026025"/>
                <a:ext cx="25400" cy="23813"/>
              </a:xfrm>
              <a:prstGeom prst="line">
                <a:avLst/>
              </a:prstGeom>
              <a:noFill/>
              <a:ln w="1524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 name="Line 576">
                <a:extLst>
                  <a:ext uri="{FF2B5EF4-FFF2-40B4-BE49-F238E27FC236}">
                    <a16:creationId xmlns:a16="http://schemas.microsoft.com/office/drawing/2014/main" id="{3E5DFEA0-DA2E-45A3-BB22-B812697A8FB0}"/>
                  </a:ext>
                </a:extLst>
              </p:cNvPr>
              <p:cNvSpPr>
                <a:spLocks noChangeShapeType="1"/>
              </p:cNvSpPr>
              <p:nvPr/>
            </p:nvSpPr>
            <p:spPr bwMode="auto">
              <a:xfrm>
                <a:off x="4818063" y="5102225"/>
                <a:ext cx="23813" cy="23813"/>
              </a:xfrm>
              <a:prstGeom prst="line">
                <a:avLst/>
              </a:prstGeom>
              <a:noFill/>
              <a:ln w="1524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 name="Line 577">
                <a:extLst>
                  <a:ext uri="{FF2B5EF4-FFF2-40B4-BE49-F238E27FC236}">
                    <a16:creationId xmlns:a16="http://schemas.microsoft.com/office/drawing/2014/main" id="{65F3B2DA-DA79-4030-B234-2569AD7008E1}"/>
                  </a:ext>
                </a:extLst>
              </p:cNvPr>
              <p:cNvSpPr>
                <a:spLocks noChangeShapeType="1"/>
              </p:cNvSpPr>
              <p:nvPr/>
            </p:nvSpPr>
            <p:spPr bwMode="auto">
              <a:xfrm>
                <a:off x="4725988" y="5292725"/>
                <a:ext cx="50800" cy="52388"/>
              </a:xfrm>
              <a:prstGeom prst="line">
                <a:avLst/>
              </a:prstGeom>
              <a:noFill/>
              <a:ln w="15240" cap="flat">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F3F56A8E-87B0-49B9-8F14-300105784A90}"/>
                </a:ext>
              </a:extLst>
            </p:cNvPr>
            <p:cNvGrpSpPr>
              <a:grpSpLocks noChangeAspect="1"/>
            </p:cNvGrpSpPr>
            <p:nvPr userDrawn="1"/>
          </p:nvGrpSpPr>
          <p:grpSpPr>
            <a:xfrm>
              <a:off x="1485917" y="2021071"/>
              <a:ext cx="390906" cy="433983"/>
              <a:chOff x="2528888" y="2057401"/>
              <a:chExt cx="965200" cy="1071562"/>
            </a:xfrm>
          </p:grpSpPr>
          <p:sp>
            <p:nvSpPr>
              <p:cNvPr id="331" name="Line 598">
                <a:extLst>
                  <a:ext uri="{FF2B5EF4-FFF2-40B4-BE49-F238E27FC236}">
                    <a16:creationId xmlns:a16="http://schemas.microsoft.com/office/drawing/2014/main" id="{3C713239-11D6-455D-8946-F341AB90A126}"/>
                  </a:ext>
                </a:extLst>
              </p:cNvPr>
              <p:cNvSpPr>
                <a:spLocks noChangeShapeType="1"/>
              </p:cNvSpPr>
              <p:nvPr/>
            </p:nvSpPr>
            <p:spPr bwMode="auto">
              <a:xfrm>
                <a:off x="2528888" y="3128963"/>
                <a:ext cx="965200" cy="0"/>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 name="Oval 599">
                <a:extLst>
                  <a:ext uri="{FF2B5EF4-FFF2-40B4-BE49-F238E27FC236}">
                    <a16:creationId xmlns:a16="http://schemas.microsoft.com/office/drawing/2014/main" id="{1D6DC687-CB05-4A62-96E8-2F632C85C402}"/>
                  </a:ext>
                </a:extLst>
              </p:cNvPr>
              <p:cNvSpPr>
                <a:spLocks noChangeArrowheads="1"/>
              </p:cNvSpPr>
              <p:nvPr/>
            </p:nvSpPr>
            <p:spPr bwMode="auto">
              <a:xfrm>
                <a:off x="3046413" y="2243138"/>
                <a:ext cx="107950" cy="107950"/>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Oval 600">
                <a:extLst>
                  <a:ext uri="{FF2B5EF4-FFF2-40B4-BE49-F238E27FC236}">
                    <a16:creationId xmlns:a16="http://schemas.microsoft.com/office/drawing/2014/main" id="{4B312FFB-E64A-41F9-9D39-0C36CF496814}"/>
                  </a:ext>
                </a:extLst>
              </p:cNvPr>
              <p:cNvSpPr>
                <a:spLocks noChangeArrowheads="1"/>
              </p:cNvSpPr>
              <p:nvPr/>
            </p:nvSpPr>
            <p:spPr bwMode="auto">
              <a:xfrm>
                <a:off x="3046413" y="2057401"/>
                <a:ext cx="107950" cy="107950"/>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 name="Oval 601">
                <a:extLst>
                  <a:ext uri="{FF2B5EF4-FFF2-40B4-BE49-F238E27FC236}">
                    <a16:creationId xmlns:a16="http://schemas.microsoft.com/office/drawing/2014/main" id="{8C43A233-B2EF-49C1-B3E6-E89A2FC57482}"/>
                  </a:ext>
                </a:extLst>
              </p:cNvPr>
              <p:cNvSpPr>
                <a:spLocks noChangeArrowheads="1"/>
              </p:cNvSpPr>
              <p:nvPr/>
            </p:nvSpPr>
            <p:spPr bwMode="auto">
              <a:xfrm>
                <a:off x="3046413" y="2430463"/>
                <a:ext cx="107950" cy="106363"/>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 name="Oval 602">
                <a:extLst>
                  <a:ext uri="{FF2B5EF4-FFF2-40B4-BE49-F238E27FC236}">
                    <a16:creationId xmlns:a16="http://schemas.microsoft.com/office/drawing/2014/main" id="{1BB44D6B-D19F-4319-9914-E4A30AD7170B}"/>
                  </a:ext>
                </a:extLst>
              </p:cNvPr>
              <p:cNvSpPr>
                <a:spLocks noChangeArrowheads="1"/>
              </p:cNvSpPr>
              <p:nvPr/>
            </p:nvSpPr>
            <p:spPr bwMode="auto">
              <a:xfrm>
                <a:off x="3046413" y="2616201"/>
                <a:ext cx="107950" cy="106363"/>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 name="Oval 603">
                <a:extLst>
                  <a:ext uri="{FF2B5EF4-FFF2-40B4-BE49-F238E27FC236}">
                    <a16:creationId xmlns:a16="http://schemas.microsoft.com/office/drawing/2014/main" id="{F7512F1B-3173-4D8C-8CF2-333C50780E43}"/>
                  </a:ext>
                </a:extLst>
              </p:cNvPr>
              <p:cNvSpPr>
                <a:spLocks noChangeArrowheads="1"/>
              </p:cNvSpPr>
              <p:nvPr/>
            </p:nvSpPr>
            <p:spPr bwMode="auto">
              <a:xfrm>
                <a:off x="3365501" y="2243138"/>
                <a:ext cx="106363" cy="107950"/>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 name="Oval 604">
                <a:extLst>
                  <a:ext uri="{FF2B5EF4-FFF2-40B4-BE49-F238E27FC236}">
                    <a16:creationId xmlns:a16="http://schemas.microsoft.com/office/drawing/2014/main" id="{B501CC6A-A363-4ACE-B4A7-9AA6EF544778}"/>
                  </a:ext>
                </a:extLst>
              </p:cNvPr>
              <p:cNvSpPr>
                <a:spLocks noChangeArrowheads="1"/>
              </p:cNvSpPr>
              <p:nvPr/>
            </p:nvSpPr>
            <p:spPr bwMode="auto">
              <a:xfrm>
                <a:off x="3365501" y="2430463"/>
                <a:ext cx="106363" cy="106363"/>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 name="Oval 605">
                <a:extLst>
                  <a:ext uri="{FF2B5EF4-FFF2-40B4-BE49-F238E27FC236}">
                    <a16:creationId xmlns:a16="http://schemas.microsoft.com/office/drawing/2014/main" id="{B2FEA292-2FFD-42DC-9021-72EC4B2D5DEF}"/>
                  </a:ext>
                </a:extLst>
              </p:cNvPr>
              <p:cNvSpPr>
                <a:spLocks noChangeArrowheads="1"/>
              </p:cNvSpPr>
              <p:nvPr/>
            </p:nvSpPr>
            <p:spPr bwMode="auto">
              <a:xfrm>
                <a:off x="3365501" y="2057401"/>
                <a:ext cx="106363" cy="107950"/>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 name="Oval 606">
                <a:extLst>
                  <a:ext uri="{FF2B5EF4-FFF2-40B4-BE49-F238E27FC236}">
                    <a16:creationId xmlns:a16="http://schemas.microsoft.com/office/drawing/2014/main" id="{404CA0F2-C244-4C72-9B60-B28719287BF0}"/>
                  </a:ext>
                </a:extLst>
              </p:cNvPr>
              <p:cNvSpPr>
                <a:spLocks noChangeArrowheads="1"/>
              </p:cNvSpPr>
              <p:nvPr/>
            </p:nvSpPr>
            <p:spPr bwMode="auto">
              <a:xfrm>
                <a:off x="3365501" y="2616201"/>
                <a:ext cx="106363" cy="106363"/>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 name="Oval 607">
                <a:extLst>
                  <a:ext uri="{FF2B5EF4-FFF2-40B4-BE49-F238E27FC236}">
                    <a16:creationId xmlns:a16="http://schemas.microsoft.com/office/drawing/2014/main" id="{D32D6B20-7289-48E6-8811-7B3EE4E1516A}"/>
                  </a:ext>
                </a:extLst>
              </p:cNvPr>
              <p:cNvSpPr>
                <a:spLocks noChangeArrowheads="1"/>
              </p:cNvSpPr>
              <p:nvPr/>
            </p:nvSpPr>
            <p:spPr bwMode="auto">
              <a:xfrm>
                <a:off x="2824163" y="2243138"/>
                <a:ext cx="106363" cy="107950"/>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 name="Oval 608">
                <a:extLst>
                  <a:ext uri="{FF2B5EF4-FFF2-40B4-BE49-F238E27FC236}">
                    <a16:creationId xmlns:a16="http://schemas.microsoft.com/office/drawing/2014/main" id="{385703A0-B075-44FE-862B-70A6DB3BD278}"/>
                  </a:ext>
                </a:extLst>
              </p:cNvPr>
              <p:cNvSpPr>
                <a:spLocks noChangeArrowheads="1"/>
              </p:cNvSpPr>
              <p:nvPr/>
            </p:nvSpPr>
            <p:spPr bwMode="auto">
              <a:xfrm>
                <a:off x="2824163" y="2430463"/>
                <a:ext cx="106363" cy="106363"/>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 name="Line 609">
                <a:extLst>
                  <a:ext uri="{FF2B5EF4-FFF2-40B4-BE49-F238E27FC236}">
                    <a16:creationId xmlns:a16="http://schemas.microsoft.com/office/drawing/2014/main" id="{F40CFCE3-D080-4E92-8990-FDCD8AAD2438}"/>
                  </a:ext>
                </a:extLst>
              </p:cNvPr>
              <p:cNvSpPr>
                <a:spLocks noChangeShapeType="1"/>
              </p:cNvSpPr>
              <p:nvPr/>
            </p:nvSpPr>
            <p:spPr bwMode="auto">
              <a:xfrm flipV="1">
                <a:off x="3100388" y="2722563"/>
                <a:ext cx="0" cy="369888"/>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 name="Line 610">
                <a:extLst>
                  <a:ext uri="{FF2B5EF4-FFF2-40B4-BE49-F238E27FC236}">
                    <a16:creationId xmlns:a16="http://schemas.microsoft.com/office/drawing/2014/main" id="{CE3D3D48-803A-4430-823E-40E03A4A05FA}"/>
                  </a:ext>
                </a:extLst>
              </p:cNvPr>
              <p:cNvSpPr>
                <a:spLocks noChangeShapeType="1"/>
              </p:cNvSpPr>
              <p:nvPr/>
            </p:nvSpPr>
            <p:spPr bwMode="auto">
              <a:xfrm flipV="1">
                <a:off x="3100388" y="2351088"/>
                <a:ext cx="0" cy="79375"/>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 name="Line 611">
                <a:extLst>
                  <a:ext uri="{FF2B5EF4-FFF2-40B4-BE49-F238E27FC236}">
                    <a16:creationId xmlns:a16="http://schemas.microsoft.com/office/drawing/2014/main" id="{4F207168-320D-415C-AF47-FCE9791ABD57}"/>
                  </a:ext>
                </a:extLst>
              </p:cNvPr>
              <p:cNvSpPr>
                <a:spLocks noChangeShapeType="1"/>
              </p:cNvSpPr>
              <p:nvPr/>
            </p:nvSpPr>
            <p:spPr bwMode="auto">
              <a:xfrm flipV="1">
                <a:off x="3100388" y="2536826"/>
                <a:ext cx="0" cy="79375"/>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 name="Line 612">
                <a:extLst>
                  <a:ext uri="{FF2B5EF4-FFF2-40B4-BE49-F238E27FC236}">
                    <a16:creationId xmlns:a16="http://schemas.microsoft.com/office/drawing/2014/main" id="{6F394193-C735-46F9-86F5-5B3629C4471B}"/>
                  </a:ext>
                </a:extLst>
              </p:cNvPr>
              <p:cNvSpPr>
                <a:spLocks noChangeShapeType="1"/>
              </p:cNvSpPr>
              <p:nvPr/>
            </p:nvSpPr>
            <p:spPr bwMode="auto">
              <a:xfrm flipV="1">
                <a:off x="2876551" y="2351088"/>
                <a:ext cx="0" cy="79375"/>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 name="Line 613">
                <a:extLst>
                  <a:ext uri="{FF2B5EF4-FFF2-40B4-BE49-F238E27FC236}">
                    <a16:creationId xmlns:a16="http://schemas.microsoft.com/office/drawing/2014/main" id="{69E71F1C-8ACE-40B0-AA67-059062055F20}"/>
                  </a:ext>
                </a:extLst>
              </p:cNvPr>
              <p:cNvSpPr>
                <a:spLocks noChangeShapeType="1"/>
              </p:cNvSpPr>
              <p:nvPr/>
            </p:nvSpPr>
            <p:spPr bwMode="auto">
              <a:xfrm flipH="1">
                <a:off x="2930526" y="2482851"/>
                <a:ext cx="115888" cy="0"/>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 name="Line 614">
                <a:extLst>
                  <a:ext uri="{FF2B5EF4-FFF2-40B4-BE49-F238E27FC236}">
                    <a16:creationId xmlns:a16="http://schemas.microsoft.com/office/drawing/2014/main" id="{A7EB6BE2-80EB-4A92-BE50-73B58403929C}"/>
                  </a:ext>
                </a:extLst>
              </p:cNvPr>
              <p:cNvSpPr>
                <a:spLocks noChangeShapeType="1"/>
              </p:cNvSpPr>
              <p:nvPr/>
            </p:nvSpPr>
            <p:spPr bwMode="auto">
              <a:xfrm flipH="1">
                <a:off x="3197226" y="2482851"/>
                <a:ext cx="168275" cy="0"/>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 name="Line 615">
                <a:extLst>
                  <a:ext uri="{FF2B5EF4-FFF2-40B4-BE49-F238E27FC236}">
                    <a16:creationId xmlns:a16="http://schemas.microsoft.com/office/drawing/2014/main" id="{5056E6FD-32DE-4BBA-BB6F-6C854390ABFE}"/>
                  </a:ext>
                </a:extLst>
              </p:cNvPr>
              <p:cNvSpPr>
                <a:spLocks noChangeShapeType="1"/>
              </p:cNvSpPr>
              <p:nvPr/>
            </p:nvSpPr>
            <p:spPr bwMode="auto">
              <a:xfrm flipH="1">
                <a:off x="3197226" y="2297113"/>
                <a:ext cx="169863" cy="0"/>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 name="Line 616">
                <a:extLst>
                  <a:ext uri="{FF2B5EF4-FFF2-40B4-BE49-F238E27FC236}">
                    <a16:creationId xmlns:a16="http://schemas.microsoft.com/office/drawing/2014/main" id="{E8707A39-E177-4521-BE7F-8FF280FC17C9}"/>
                  </a:ext>
                </a:extLst>
              </p:cNvPr>
              <p:cNvSpPr>
                <a:spLocks noChangeShapeType="1"/>
              </p:cNvSpPr>
              <p:nvPr/>
            </p:nvSpPr>
            <p:spPr bwMode="auto">
              <a:xfrm flipV="1">
                <a:off x="3419476" y="2351088"/>
                <a:ext cx="0" cy="79375"/>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 name="Line 617">
                <a:extLst>
                  <a:ext uri="{FF2B5EF4-FFF2-40B4-BE49-F238E27FC236}">
                    <a16:creationId xmlns:a16="http://schemas.microsoft.com/office/drawing/2014/main" id="{97365FF8-3974-469B-8129-635121795FBF}"/>
                  </a:ext>
                </a:extLst>
              </p:cNvPr>
              <p:cNvSpPr>
                <a:spLocks noChangeShapeType="1"/>
              </p:cNvSpPr>
              <p:nvPr/>
            </p:nvSpPr>
            <p:spPr bwMode="auto">
              <a:xfrm flipV="1">
                <a:off x="3419476" y="2165351"/>
                <a:ext cx="0" cy="77788"/>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 name="Line 618">
                <a:extLst>
                  <a:ext uri="{FF2B5EF4-FFF2-40B4-BE49-F238E27FC236}">
                    <a16:creationId xmlns:a16="http://schemas.microsoft.com/office/drawing/2014/main" id="{7CD694CA-4B65-47E7-AE0A-EF4A3707B444}"/>
                  </a:ext>
                </a:extLst>
              </p:cNvPr>
              <p:cNvSpPr>
                <a:spLocks noChangeShapeType="1"/>
              </p:cNvSpPr>
              <p:nvPr/>
            </p:nvSpPr>
            <p:spPr bwMode="auto">
              <a:xfrm>
                <a:off x="3419476" y="2536826"/>
                <a:ext cx="0" cy="87313"/>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Freeform 619">
                <a:extLst>
                  <a:ext uri="{FF2B5EF4-FFF2-40B4-BE49-F238E27FC236}">
                    <a16:creationId xmlns:a16="http://schemas.microsoft.com/office/drawing/2014/main" id="{4CBCD33B-632D-43BB-82F2-C9FF8925BD2B}"/>
                  </a:ext>
                </a:extLst>
              </p:cNvPr>
              <p:cNvSpPr>
                <a:spLocks/>
              </p:cNvSpPr>
              <p:nvPr/>
            </p:nvSpPr>
            <p:spPr bwMode="auto">
              <a:xfrm>
                <a:off x="3265488" y="2670176"/>
                <a:ext cx="100013" cy="422275"/>
              </a:xfrm>
              <a:custGeom>
                <a:avLst/>
                <a:gdLst>
                  <a:gd name="T0" fmla="*/ 63 w 63"/>
                  <a:gd name="T1" fmla="*/ 0 h 266"/>
                  <a:gd name="T2" fmla="*/ 0 w 63"/>
                  <a:gd name="T3" fmla="*/ 0 h 266"/>
                  <a:gd name="T4" fmla="*/ 0 w 63"/>
                  <a:gd name="T5" fmla="*/ 124 h 266"/>
                  <a:gd name="T6" fmla="*/ 0 w 63"/>
                  <a:gd name="T7" fmla="*/ 266 h 266"/>
                </a:gdLst>
                <a:ahLst/>
                <a:cxnLst>
                  <a:cxn ang="0">
                    <a:pos x="T0" y="T1"/>
                  </a:cxn>
                  <a:cxn ang="0">
                    <a:pos x="T2" y="T3"/>
                  </a:cxn>
                  <a:cxn ang="0">
                    <a:pos x="T4" y="T5"/>
                  </a:cxn>
                  <a:cxn ang="0">
                    <a:pos x="T6" y="T7"/>
                  </a:cxn>
                </a:cxnLst>
                <a:rect l="0" t="0" r="r" b="b"/>
                <a:pathLst>
                  <a:path w="63" h="266">
                    <a:moveTo>
                      <a:pt x="63" y="0"/>
                    </a:moveTo>
                    <a:lnTo>
                      <a:pt x="0" y="0"/>
                    </a:lnTo>
                    <a:lnTo>
                      <a:pt x="0" y="124"/>
                    </a:lnTo>
                    <a:lnTo>
                      <a:pt x="0" y="266"/>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 name="Freeform 620">
                <a:extLst>
                  <a:ext uri="{FF2B5EF4-FFF2-40B4-BE49-F238E27FC236}">
                    <a16:creationId xmlns:a16="http://schemas.microsoft.com/office/drawing/2014/main" id="{063ACE7F-0330-45F3-8737-929339020FA7}"/>
                  </a:ext>
                </a:extLst>
              </p:cNvPr>
              <p:cNvSpPr>
                <a:spLocks/>
              </p:cNvSpPr>
              <p:nvPr/>
            </p:nvSpPr>
            <p:spPr bwMode="auto">
              <a:xfrm>
                <a:off x="2543176" y="2111376"/>
                <a:ext cx="461963" cy="981075"/>
              </a:xfrm>
              <a:custGeom>
                <a:avLst/>
                <a:gdLst>
                  <a:gd name="T0" fmla="*/ 273 w 448"/>
                  <a:gd name="T1" fmla="*/ 955 h 955"/>
                  <a:gd name="T2" fmla="*/ 273 w 448"/>
                  <a:gd name="T3" fmla="*/ 820 h 955"/>
                  <a:gd name="T4" fmla="*/ 104 w 448"/>
                  <a:gd name="T5" fmla="*/ 790 h 955"/>
                  <a:gd name="T6" fmla="*/ 102 w 448"/>
                  <a:gd name="T7" fmla="*/ 712 h 955"/>
                  <a:gd name="T8" fmla="*/ 80 w 448"/>
                  <a:gd name="T9" fmla="*/ 651 h 955"/>
                  <a:gd name="T10" fmla="*/ 73 w 448"/>
                  <a:gd name="T11" fmla="*/ 580 h 955"/>
                  <a:gd name="T12" fmla="*/ 0 w 448"/>
                  <a:gd name="T13" fmla="*/ 522 h 955"/>
                  <a:gd name="T14" fmla="*/ 77 w 448"/>
                  <a:gd name="T15" fmla="*/ 348 h 955"/>
                  <a:gd name="T16" fmla="*/ 442 w 448"/>
                  <a:gd name="T17" fmla="*/ 0 h 955"/>
                  <a:gd name="T18" fmla="*/ 448 w 448"/>
                  <a:gd name="T19"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955">
                    <a:moveTo>
                      <a:pt x="273" y="955"/>
                    </a:moveTo>
                    <a:cubicBezTo>
                      <a:pt x="273" y="820"/>
                      <a:pt x="273" y="820"/>
                      <a:pt x="273" y="820"/>
                    </a:cubicBezTo>
                    <a:cubicBezTo>
                      <a:pt x="273" y="820"/>
                      <a:pt x="125" y="822"/>
                      <a:pt x="104" y="790"/>
                    </a:cubicBezTo>
                    <a:cubicBezTo>
                      <a:pt x="90" y="768"/>
                      <a:pt x="91" y="751"/>
                      <a:pt x="102" y="712"/>
                    </a:cubicBezTo>
                    <a:cubicBezTo>
                      <a:pt x="113" y="672"/>
                      <a:pt x="52" y="695"/>
                      <a:pt x="80" y="651"/>
                    </a:cubicBezTo>
                    <a:cubicBezTo>
                      <a:pt x="94" y="630"/>
                      <a:pt x="49" y="623"/>
                      <a:pt x="73" y="580"/>
                    </a:cubicBezTo>
                    <a:cubicBezTo>
                      <a:pt x="87" y="557"/>
                      <a:pt x="3" y="551"/>
                      <a:pt x="0" y="522"/>
                    </a:cubicBezTo>
                    <a:cubicBezTo>
                      <a:pt x="11" y="478"/>
                      <a:pt x="75" y="426"/>
                      <a:pt x="77" y="348"/>
                    </a:cubicBezTo>
                    <a:cubicBezTo>
                      <a:pt x="84" y="137"/>
                      <a:pt x="172" y="0"/>
                      <a:pt x="442" y="0"/>
                    </a:cubicBezTo>
                    <a:cubicBezTo>
                      <a:pt x="448" y="0"/>
                      <a:pt x="448" y="0"/>
                      <a:pt x="448"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 name="Line 621">
                <a:extLst>
                  <a:ext uri="{FF2B5EF4-FFF2-40B4-BE49-F238E27FC236}">
                    <a16:creationId xmlns:a16="http://schemas.microsoft.com/office/drawing/2014/main" id="{CB3DE136-20C1-48EA-9756-B691573A5FD4}"/>
                  </a:ext>
                </a:extLst>
              </p:cNvPr>
              <p:cNvSpPr>
                <a:spLocks noChangeShapeType="1"/>
              </p:cNvSpPr>
              <p:nvPr/>
            </p:nvSpPr>
            <p:spPr bwMode="auto">
              <a:xfrm flipH="1">
                <a:off x="3197226" y="2111376"/>
                <a:ext cx="168275" cy="0"/>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 name="Line 622">
                <a:extLst>
                  <a:ext uri="{FF2B5EF4-FFF2-40B4-BE49-F238E27FC236}">
                    <a16:creationId xmlns:a16="http://schemas.microsoft.com/office/drawing/2014/main" id="{1991ABD0-24AC-4C53-B044-9FC5AFA44031}"/>
                  </a:ext>
                </a:extLst>
              </p:cNvPr>
              <p:cNvSpPr>
                <a:spLocks noChangeShapeType="1"/>
              </p:cNvSpPr>
              <p:nvPr/>
            </p:nvSpPr>
            <p:spPr bwMode="auto">
              <a:xfrm>
                <a:off x="3100388" y="2165351"/>
                <a:ext cx="0" cy="77788"/>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9" name="Group 68">
              <a:extLst>
                <a:ext uri="{FF2B5EF4-FFF2-40B4-BE49-F238E27FC236}">
                  <a16:creationId xmlns:a16="http://schemas.microsoft.com/office/drawing/2014/main" id="{4FC3D5AA-5752-4C5F-8B9B-5166D06BB863}"/>
                </a:ext>
              </a:extLst>
            </p:cNvPr>
            <p:cNvGrpSpPr>
              <a:grpSpLocks noChangeAspect="1"/>
            </p:cNvGrpSpPr>
            <p:nvPr/>
          </p:nvGrpSpPr>
          <p:grpSpPr>
            <a:xfrm>
              <a:off x="5553126" y="4803284"/>
              <a:ext cx="390906" cy="451898"/>
              <a:chOff x="8778876" y="5810251"/>
              <a:chExt cx="895350" cy="1035050"/>
            </a:xfrm>
          </p:grpSpPr>
          <p:sp>
            <p:nvSpPr>
              <p:cNvPr id="310" name="Freeform 641">
                <a:extLst>
                  <a:ext uri="{FF2B5EF4-FFF2-40B4-BE49-F238E27FC236}">
                    <a16:creationId xmlns:a16="http://schemas.microsoft.com/office/drawing/2014/main" id="{2362D326-C1DB-46E8-A5F3-57486736BC81}"/>
                  </a:ext>
                </a:extLst>
              </p:cNvPr>
              <p:cNvSpPr>
                <a:spLocks/>
              </p:cNvSpPr>
              <p:nvPr/>
            </p:nvSpPr>
            <p:spPr bwMode="auto">
              <a:xfrm>
                <a:off x="9571038" y="6167438"/>
                <a:ext cx="103188" cy="103188"/>
              </a:xfrm>
              <a:custGeom>
                <a:avLst/>
                <a:gdLst>
                  <a:gd name="T0" fmla="*/ 99 w 100"/>
                  <a:gd name="T1" fmla="*/ 49 h 101"/>
                  <a:gd name="T2" fmla="*/ 52 w 100"/>
                  <a:gd name="T3" fmla="*/ 100 h 101"/>
                  <a:gd name="T4" fmla="*/ 1 w 100"/>
                  <a:gd name="T5" fmla="*/ 52 h 101"/>
                  <a:gd name="T6" fmla="*/ 48 w 100"/>
                  <a:gd name="T7" fmla="*/ 1 h 101"/>
                  <a:gd name="T8" fmla="*/ 99 w 100"/>
                  <a:gd name="T9" fmla="*/ 49 h 101"/>
                </a:gdLst>
                <a:ahLst/>
                <a:cxnLst>
                  <a:cxn ang="0">
                    <a:pos x="T0" y="T1"/>
                  </a:cxn>
                  <a:cxn ang="0">
                    <a:pos x="T2" y="T3"/>
                  </a:cxn>
                  <a:cxn ang="0">
                    <a:pos x="T4" y="T5"/>
                  </a:cxn>
                  <a:cxn ang="0">
                    <a:pos x="T6" y="T7"/>
                  </a:cxn>
                  <a:cxn ang="0">
                    <a:pos x="T8" y="T9"/>
                  </a:cxn>
                </a:cxnLst>
                <a:rect l="0" t="0" r="r" b="b"/>
                <a:pathLst>
                  <a:path w="100" h="101">
                    <a:moveTo>
                      <a:pt x="99" y="49"/>
                    </a:moveTo>
                    <a:cubicBezTo>
                      <a:pt x="100" y="76"/>
                      <a:pt x="79" y="99"/>
                      <a:pt x="52" y="100"/>
                    </a:cubicBezTo>
                    <a:cubicBezTo>
                      <a:pt x="25" y="101"/>
                      <a:pt x="2" y="79"/>
                      <a:pt x="1" y="52"/>
                    </a:cubicBezTo>
                    <a:cubicBezTo>
                      <a:pt x="0" y="25"/>
                      <a:pt x="21" y="2"/>
                      <a:pt x="48" y="1"/>
                    </a:cubicBezTo>
                    <a:cubicBezTo>
                      <a:pt x="76" y="0"/>
                      <a:pt x="98" y="21"/>
                      <a:pt x="99" y="49"/>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 name="Freeform 642">
                <a:extLst>
                  <a:ext uri="{FF2B5EF4-FFF2-40B4-BE49-F238E27FC236}">
                    <a16:creationId xmlns:a16="http://schemas.microsoft.com/office/drawing/2014/main" id="{147F0139-4174-4926-8EF0-0F366FA3E7CE}"/>
                  </a:ext>
                </a:extLst>
              </p:cNvPr>
              <p:cNvSpPr>
                <a:spLocks/>
              </p:cNvSpPr>
              <p:nvPr/>
            </p:nvSpPr>
            <p:spPr bwMode="auto">
              <a:xfrm>
                <a:off x="8778876" y="6167438"/>
                <a:ext cx="103188" cy="103188"/>
              </a:xfrm>
              <a:custGeom>
                <a:avLst/>
                <a:gdLst>
                  <a:gd name="T0" fmla="*/ 99 w 100"/>
                  <a:gd name="T1" fmla="*/ 49 h 101"/>
                  <a:gd name="T2" fmla="*/ 52 w 100"/>
                  <a:gd name="T3" fmla="*/ 100 h 101"/>
                  <a:gd name="T4" fmla="*/ 1 w 100"/>
                  <a:gd name="T5" fmla="*/ 52 h 101"/>
                  <a:gd name="T6" fmla="*/ 48 w 100"/>
                  <a:gd name="T7" fmla="*/ 1 h 101"/>
                  <a:gd name="T8" fmla="*/ 99 w 100"/>
                  <a:gd name="T9" fmla="*/ 49 h 101"/>
                </a:gdLst>
                <a:ahLst/>
                <a:cxnLst>
                  <a:cxn ang="0">
                    <a:pos x="T0" y="T1"/>
                  </a:cxn>
                  <a:cxn ang="0">
                    <a:pos x="T2" y="T3"/>
                  </a:cxn>
                  <a:cxn ang="0">
                    <a:pos x="T4" y="T5"/>
                  </a:cxn>
                  <a:cxn ang="0">
                    <a:pos x="T6" y="T7"/>
                  </a:cxn>
                  <a:cxn ang="0">
                    <a:pos x="T8" y="T9"/>
                  </a:cxn>
                </a:cxnLst>
                <a:rect l="0" t="0" r="r" b="b"/>
                <a:pathLst>
                  <a:path w="100" h="101">
                    <a:moveTo>
                      <a:pt x="99" y="49"/>
                    </a:moveTo>
                    <a:cubicBezTo>
                      <a:pt x="100" y="76"/>
                      <a:pt x="79" y="99"/>
                      <a:pt x="52" y="100"/>
                    </a:cubicBezTo>
                    <a:cubicBezTo>
                      <a:pt x="24" y="101"/>
                      <a:pt x="2" y="79"/>
                      <a:pt x="1" y="52"/>
                    </a:cubicBezTo>
                    <a:cubicBezTo>
                      <a:pt x="0" y="25"/>
                      <a:pt x="21" y="2"/>
                      <a:pt x="48" y="1"/>
                    </a:cubicBezTo>
                    <a:cubicBezTo>
                      <a:pt x="75" y="0"/>
                      <a:pt x="98" y="21"/>
                      <a:pt x="99" y="49"/>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 name="Freeform 643">
                <a:extLst>
                  <a:ext uri="{FF2B5EF4-FFF2-40B4-BE49-F238E27FC236}">
                    <a16:creationId xmlns:a16="http://schemas.microsoft.com/office/drawing/2014/main" id="{3B198565-9A8D-4EE3-ACD9-264F80E70CCE}"/>
                  </a:ext>
                </a:extLst>
              </p:cNvPr>
              <p:cNvSpPr>
                <a:spLocks/>
              </p:cNvSpPr>
              <p:nvPr/>
            </p:nvSpPr>
            <p:spPr bwMode="auto">
              <a:xfrm>
                <a:off x="9036051" y="6248401"/>
                <a:ext cx="449263" cy="596900"/>
              </a:xfrm>
              <a:custGeom>
                <a:avLst/>
                <a:gdLst>
                  <a:gd name="T0" fmla="*/ 148 w 436"/>
                  <a:gd name="T1" fmla="*/ 328 h 580"/>
                  <a:gd name="T2" fmla="*/ 148 w 436"/>
                  <a:gd name="T3" fmla="*/ 46 h 580"/>
                  <a:gd name="T4" fmla="*/ 222 w 436"/>
                  <a:gd name="T5" fmla="*/ 46 h 580"/>
                  <a:gd name="T6" fmla="*/ 221 w 436"/>
                  <a:gd name="T7" fmla="*/ 258 h 580"/>
                  <a:gd name="T8" fmla="*/ 221 w 436"/>
                  <a:gd name="T9" fmla="*/ 210 h 580"/>
                  <a:gd name="T10" fmla="*/ 292 w 436"/>
                  <a:gd name="T11" fmla="*/ 222 h 580"/>
                  <a:gd name="T12" fmla="*/ 292 w 436"/>
                  <a:gd name="T13" fmla="*/ 276 h 580"/>
                  <a:gd name="T14" fmla="*/ 292 w 436"/>
                  <a:gd name="T15" fmla="*/ 238 h 580"/>
                  <a:gd name="T16" fmla="*/ 360 w 436"/>
                  <a:gd name="T17" fmla="*/ 252 h 580"/>
                  <a:gd name="T18" fmla="*/ 361 w 436"/>
                  <a:gd name="T19" fmla="*/ 290 h 580"/>
                  <a:gd name="T20" fmla="*/ 361 w 436"/>
                  <a:gd name="T21" fmla="*/ 265 h 580"/>
                  <a:gd name="T22" fmla="*/ 427 w 436"/>
                  <a:gd name="T23" fmla="*/ 267 h 580"/>
                  <a:gd name="T24" fmla="*/ 422 w 436"/>
                  <a:gd name="T25" fmla="*/ 442 h 580"/>
                  <a:gd name="T26" fmla="*/ 261 w 436"/>
                  <a:gd name="T27" fmla="*/ 578 h 580"/>
                  <a:gd name="T28" fmla="*/ 152 w 436"/>
                  <a:gd name="T29" fmla="*/ 538 h 580"/>
                  <a:gd name="T30" fmla="*/ 15 w 436"/>
                  <a:gd name="T31" fmla="*/ 280 h 580"/>
                  <a:gd name="T32" fmla="*/ 56 w 436"/>
                  <a:gd name="T33" fmla="*/ 249 h 580"/>
                  <a:gd name="T34" fmla="*/ 148 w 436"/>
                  <a:gd name="T35" fmla="*/ 328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580">
                    <a:moveTo>
                      <a:pt x="148" y="328"/>
                    </a:moveTo>
                    <a:cubicBezTo>
                      <a:pt x="149" y="332"/>
                      <a:pt x="148" y="76"/>
                      <a:pt x="148" y="46"/>
                    </a:cubicBezTo>
                    <a:cubicBezTo>
                      <a:pt x="148" y="1"/>
                      <a:pt x="222" y="0"/>
                      <a:pt x="222" y="46"/>
                    </a:cubicBezTo>
                    <a:cubicBezTo>
                      <a:pt x="221" y="258"/>
                      <a:pt x="221" y="258"/>
                      <a:pt x="221" y="258"/>
                    </a:cubicBezTo>
                    <a:cubicBezTo>
                      <a:pt x="221" y="210"/>
                      <a:pt x="221" y="210"/>
                      <a:pt x="221" y="210"/>
                    </a:cubicBezTo>
                    <a:cubicBezTo>
                      <a:pt x="221" y="210"/>
                      <a:pt x="260" y="176"/>
                      <a:pt x="292" y="222"/>
                    </a:cubicBezTo>
                    <a:cubicBezTo>
                      <a:pt x="292" y="276"/>
                      <a:pt x="292" y="276"/>
                      <a:pt x="292" y="276"/>
                    </a:cubicBezTo>
                    <a:cubicBezTo>
                      <a:pt x="292" y="276"/>
                      <a:pt x="291" y="247"/>
                      <a:pt x="292" y="238"/>
                    </a:cubicBezTo>
                    <a:cubicBezTo>
                      <a:pt x="292" y="228"/>
                      <a:pt x="347" y="201"/>
                      <a:pt x="360" y="252"/>
                    </a:cubicBezTo>
                    <a:cubicBezTo>
                      <a:pt x="361" y="290"/>
                      <a:pt x="361" y="290"/>
                      <a:pt x="361" y="290"/>
                    </a:cubicBezTo>
                    <a:cubicBezTo>
                      <a:pt x="361" y="290"/>
                      <a:pt x="361" y="269"/>
                      <a:pt x="361" y="265"/>
                    </a:cubicBezTo>
                    <a:cubicBezTo>
                      <a:pt x="362" y="254"/>
                      <a:pt x="408" y="227"/>
                      <a:pt x="427" y="267"/>
                    </a:cubicBezTo>
                    <a:cubicBezTo>
                      <a:pt x="427" y="267"/>
                      <a:pt x="436" y="389"/>
                      <a:pt x="422" y="442"/>
                    </a:cubicBezTo>
                    <a:cubicBezTo>
                      <a:pt x="405" y="506"/>
                      <a:pt x="351" y="576"/>
                      <a:pt x="261" y="578"/>
                    </a:cubicBezTo>
                    <a:cubicBezTo>
                      <a:pt x="199" y="580"/>
                      <a:pt x="177" y="564"/>
                      <a:pt x="152" y="538"/>
                    </a:cubicBezTo>
                    <a:cubicBezTo>
                      <a:pt x="127" y="512"/>
                      <a:pt x="30" y="298"/>
                      <a:pt x="15" y="280"/>
                    </a:cubicBezTo>
                    <a:cubicBezTo>
                      <a:pt x="0" y="263"/>
                      <a:pt x="29" y="238"/>
                      <a:pt x="56" y="249"/>
                    </a:cubicBezTo>
                    <a:cubicBezTo>
                      <a:pt x="84" y="260"/>
                      <a:pt x="139" y="300"/>
                      <a:pt x="148" y="328"/>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 name="Freeform 644">
                <a:extLst>
                  <a:ext uri="{FF2B5EF4-FFF2-40B4-BE49-F238E27FC236}">
                    <a16:creationId xmlns:a16="http://schemas.microsoft.com/office/drawing/2014/main" id="{4E919485-A765-4B34-B91B-1D1430527DBF}"/>
                  </a:ext>
                </a:extLst>
              </p:cNvPr>
              <p:cNvSpPr>
                <a:spLocks/>
              </p:cNvSpPr>
              <p:nvPr/>
            </p:nvSpPr>
            <p:spPr bwMode="auto">
              <a:xfrm>
                <a:off x="9028113" y="6078538"/>
                <a:ext cx="396875" cy="280988"/>
              </a:xfrm>
              <a:custGeom>
                <a:avLst/>
                <a:gdLst>
                  <a:gd name="T0" fmla="*/ 175 w 250"/>
                  <a:gd name="T1" fmla="*/ 177 h 177"/>
                  <a:gd name="T2" fmla="*/ 250 w 250"/>
                  <a:gd name="T3" fmla="*/ 177 h 177"/>
                  <a:gd name="T4" fmla="*/ 250 w 250"/>
                  <a:gd name="T5" fmla="*/ 144 h 177"/>
                  <a:gd name="T6" fmla="*/ 250 w 250"/>
                  <a:gd name="T7" fmla="*/ 88 h 177"/>
                  <a:gd name="T8" fmla="*/ 250 w 250"/>
                  <a:gd name="T9" fmla="*/ 33 h 177"/>
                  <a:gd name="T10" fmla="*/ 250 w 250"/>
                  <a:gd name="T11" fmla="*/ 0 h 177"/>
                  <a:gd name="T12" fmla="*/ 226 w 250"/>
                  <a:gd name="T13" fmla="*/ 0 h 177"/>
                  <a:gd name="T14" fmla="*/ 159 w 250"/>
                  <a:gd name="T15" fmla="*/ 0 h 177"/>
                  <a:gd name="T16" fmla="*/ 92 w 250"/>
                  <a:gd name="T17" fmla="*/ 0 h 177"/>
                  <a:gd name="T18" fmla="*/ 24 w 250"/>
                  <a:gd name="T19" fmla="*/ 0 h 177"/>
                  <a:gd name="T20" fmla="*/ 0 w 250"/>
                  <a:gd name="T21" fmla="*/ 0 h 177"/>
                  <a:gd name="T22" fmla="*/ 0 w 250"/>
                  <a:gd name="T23" fmla="*/ 33 h 177"/>
                  <a:gd name="T24" fmla="*/ 0 w 250"/>
                  <a:gd name="T25" fmla="*/ 88 h 177"/>
                  <a:gd name="T26" fmla="*/ 0 w 250"/>
                  <a:gd name="T27" fmla="*/ 144 h 177"/>
                  <a:gd name="T28" fmla="*/ 0 w 250"/>
                  <a:gd name="T29" fmla="*/ 177 h 177"/>
                  <a:gd name="T30" fmla="*/ 74 w 250"/>
                  <a:gd name="T31"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0" h="177">
                    <a:moveTo>
                      <a:pt x="175" y="177"/>
                    </a:moveTo>
                    <a:lnTo>
                      <a:pt x="250" y="177"/>
                    </a:lnTo>
                    <a:lnTo>
                      <a:pt x="250" y="144"/>
                    </a:lnTo>
                    <a:lnTo>
                      <a:pt x="250" y="88"/>
                    </a:lnTo>
                    <a:lnTo>
                      <a:pt x="250" y="33"/>
                    </a:lnTo>
                    <a:lnTo>
                      <a:pt x="250" y="0"/>
                    </a:lnTo>
                    <a:lnTo>
                      <a:pt x="226" y="0"/>
                    </a:lnTo>
                    <a:lnTo>
                      <a:pt x="159" y="0"/>
                    </a:lnTo>
                    <a:lnTo>
                      <a:pt x="92" y="0"/>
                    </a:lnTo>
                    <a:lnTo>
                      <a:pt x="24" y="0"/>
                    </a:lnTo>
                    <a:lnTo>
                      <a:pt x="0" y="0"/>
                    </a:lnTo>
                    <a:lnTo>
                      <a:pt x="0" y="33"/>
                    </a:lnTo>
                    <a:lnTo>
                      <a:pt x="0" y="88"/>
                    </a:lnTo>
                    <a:lnTo>
                      <a:pt x="0" y="144"/>
                    </a:lnTo>
                    <a:lnTo>
                      <a:pt x="0" y="177"/>
                    </a:lnTo>
                    <a:lnTo>
                      <a:pt x="74" y="177"/>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 name="Freeform 645">
                <a:extLst>
                  <a:ext uri="{FF2B5EF4-FFF2-40B4-BE49-F238E27FC236}">
                    <a16:creationId xmlns:a16="http://schemas.microsoft.com/office/drawing/2014/main" id="{5D528BC5-1A82-4906-BF54-4AADCA9D1299}"/>
                  </a:ext>
                </a:extLst>
              </p:cNvPr>
              <p:cNvSpPr>
                <a:spLocks/>
              </p:cNvSpPr>
              <p:nvPr/>
            </p:nvSpPr>
            <p:spPr bwMode="auto">
              <a:xfrm>
                <a:off x="9131301" y="6148388"/>
                <a:ext cx="190500" cy="141288"/>
              </a:xfrm>
              <a:custGeom>
                <a:avLst/>
                <a:gdLst>
                  <a:gd name="T0" fmla="*/ 0 w 120"/>
                  <a:gd name="T1" fmla="*/ 89 h 89"/>
                  <a:gd name="T2" fmla="*/ 0 w 120"/>
                  <a:gd name="T3" fmla="*/ 0 h 89"/>
                  <a:gd name="T4" fmla="*/ 120 w 120"/>
                  <a:gd name="T5" fmla="*/ 0 h 89"/>
                  <a:gd name="T6" fmla="*/ 120 w 120"/>
                  <a:gd name="T7" fmla="*/ 89 h 89"/>
                </a:gdLst>
                <a:ahLst/>
                <a:cxnLst>
                  <a:cxn ang="0">
                    <a:pos x="T0" y="T1"/>
                  </a:cxn>
                  <a:cxn ang="0">
                    <a:pos x="T2" y="T3"/>
                  </a:cxn>
                  <a:cxn ang="0">
                    <a:pos x="T4" y="T5"/>
                  </a:cxn>
                  <a:cxn ang="0">
                    <a:pos x="T6" y="T7"/>
                  </a:cxn>
                </a:cxnLst>
                <a:rect l="0" t="0" r="r" b="b"/>
                <a:pathLst>
                  <a:path w="120" h="89">
                    <a:moveTo>
                      <a:pt x="0" y="89"/>
                    </a:moveTo>
                    <a:lnTo>
                      <a:pt x="0" y="0"/>
                    </a:lnTo>
                    <a:lnTo>
                      <a:pt x="120" y="0"/>
                    </a:lnTo>
                    <a:lnTo>
                      <a:pt x="120" y="89"/>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 name="Freeform 646">
                <a:extLst>
                  <a:ext uri="{FF2B5EF4-FFF2-40B4-BE49-F238E27FC236}">
                    <a16:creationId xmlns:a16="http://schemas.microsoft.com/office/drawing/2014/main" id="{57A2161E-E49C-4738-A79F-D2D0790B857B}"/>
                  </a:ext>
                </a:extLst>
              </p:cNvPr>
              <p:cNvSpPr>
                <a:spLocks/>
              </p:cNvSpPr>
              <p:nvPr/>
            </p:nvSpPr>
            <p:spPr bwMode="auto">
              <a:xfrm>
                <a:off x="9424988" y="6218238"/>
                <a:ext cx="147638" cy="0"/>
              </a:xfrm>
              <a:custGeom>
                <a:avLst/>
                <a:gdLst>
                  <a:gd name="T0" fmla="*/ 93 w 93"/>
                  <a:gd name="T1" fmla="*/ 93 w 93"/>
                  <a:gd name="T2" fmla="*/ 0 w 93"/>
                </a:gdLst>
                <a:ahLst/>
                <a:cxnLst>
                  <a:cxn ang="0">
                    <a:pos x="T0" y="0"/>
                  </a:cxn>
                  <a:cxn ang="0">
                    <a:pos x="T1" y="0"/>
                  </a:cxn>
                  <a:cxn ang="0">
                    <a:pos x="T2" y="0"/>
                  </a:cxn>
                </a:cxnLst>
                <a:rect l="0" t="0" r="r" b="b"/>
                <a:pathLst>
                  <a:path w="93">
                    <a:moveTo>
                      <a:pt x="93" y="0"/>
                    </a:moveTo>
                    <a:lnTo>
                      <a:pt x="93" y="0"/>
                    </a:lnTo>
                    <a:lnTo>
                      <a:pt x="0" y="0"/>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Line 647">
                <a:extLst>
                  <a:ext uri="{FF2B5EF4-FFF2-40B4-BE49-F238E27FC236}">
                    <a16:creationId xmlns:a16="http://schemas.microsoft.com/office/drawing/2014/main" id="{FB66D6DC-6E98-415A-9F34-4E4379175398}"/>
                  </a:ext>
                </a:extLst>
              </p:cNvPr>
              <p:cNvSpPr>
                <a:spLocks noChangeShapeType="1"/>
              </p:cNvSpPr>
              <p:nvPr/>
            </p:nvSpPr>
            <p:spPr bwMode="auto">
              <a:xfrm flipH="1">
                <a:off x="8882063" y="6218238"/>
                <a:ext cx="146050" cy="0"/>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Freeform 648">
                <a:extLst>
                  <a:ext uri="{FF2B5EF4-FFF2-40B4-BE49-F238E27FC236}">
                    <a16:creationId xmlns:a16="http://schemas.microsoft.com/office/drawing/2014/main" id="{C806A0ED-D69A-4D8B-9813-82C8AFC88E93}"/>
                  </a:ext>
                </a:extLst>
              </p:cNvPr>
              <p:cNvSpPr>
                <a:spLocks/>
              </p:cNvSpPr>
              <p:nvPr/>
            </p:nvSpPr>
            <p:spPr bwMode="auto">
              <a:xfrm>
                <a:off x="9488488" y="6367463"/>
                <a:ext cx="82550" cy="80963"/>
              </a:xfrm>
              <a:custGeom>
                <a:avLst/>
                <a:gdLst>
                  <a:gd name="T0" fmla="*/ 79 w 80"/>
                  <a:gd name="T1" fmla="*/ 41 h 80"/>
                  <a:gd name="T2" fmla="*/ 41 w 80"/>
                  <a:gd name="T3" fmla="*/ 0 h 80"/>
                  <a:gd name="T4" fmla="*/ 0 w 80"/>
                  <a:gd name="T5" fmla="*/ 38 h 80"/>
                  <a:gd name="T6" fmla="*/ 38 w 80"/>
                  <a:gd name="T7" fmla="*/ 79 h 80"/>
                  <a:gd name="T8" fmla="*/ 79 w 80"/>
                  <a:gd name="T9" fmla="*/ 41 h 80"/>
                </a:gdLst>
                <a:ahLst/>
                <a:cxnLst>
                  <a:cxn ang="0">
                    <a:pos x="T0" y="T1"/>
                  </a:cxn>
                  <a:cxn ang="0">
                    <a:pos x="T2" y="T3"/>
                  </a:cxn>
                  <a:cxn ang="0">
                    <a:pos x="T4" y="T5"/>
                  </a:cxn>
                  <a:cxn ang="0">
                    <a:pos x="T6" y="T7"/>
                  </a:cxn>
                  <a:cxn ang="0">
                    <a:pos x="T8" y="T9"/>
                  </a:cxn>
                </a:cxnLst>
                <a:rect l="0" t="0" r="r" b="b"/>
                <a:pathLst>
                  <a:path w="80" h="80">
                    <a:moveTo>
                      <a:pt x="79" y="41"/>
                    </a:moveTo>
                    <a:cubicBezTo>
                      <a:pt x="80" y="19"/>
                      <a:pt x="63" y="1"/>
                      <a:pt x="41" y="0"/>
                    </a:cubicBezTo>
                    <a:cubicBezTo>
                      <a:pt x="19" y="0"/>
                      <a:pt x="1" y="17"/>
                      <a:pt x="0" y="38"/>
                    </a:cubicBezTo>
                    <a:cubicBezTo>
                      <a:pt x="0" y="60"/>
                      <a:pt x="17" y="78"/>
                      <a:pt x="38" y="79"/>
                    </a:cubicBezTo>
                    <a:cubicBezTo>
                      <a:pt x="60" y="80"/>
                      <a:pt x="78" y="63"/>
                      <a:pt x="79" y="41"/>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Freeform 649">
                <a:extLst>
                  <a:ext uri="{FF2B5EF4-FFF2-40B4-BE49-F238E27FC236}">
                    <a16:creationId xmlns:a16="http://schemas.microsoft.com/office/drawing/2014/main" id="{758EAB97-7873-4614-AA29-DA6180C9E9C1}"/>
                  </a:ext>
                </a:extLst>
              </p:cNvPr>
              <p:cNvSpPr>
                <a:spLocks/>
              </p:cNvSpPr>
              <p:nvPr/>
            </p:nvSpPr>
            <p:spPr bwMode="auto">
              <a:xfrm>
                <a:off x="9424988" y="6307138"/>
                <a:ext cx="104775" cy="60325"/>
              </a:xfrm>
              <a:custGeom>
                <a:avLst/>
                <a:gdLst>
                  <a:gd name="T0" fmla="*/ 0 w 66"/>
                  <a:gd name="T1" fmla="*/ 0 h 38"/>
                  <a:gd name="T2" fmla="*/ 66 w 66"/>
                  <a:gd name="T3" fmla="*/ 0 h 38"/>
                  <a:gd name="T4" fmla="*/ 66 w 66"/>
                  <a:gd name="T5" fmla="*/ 38 h 38"/>
                </a:gdLst>
                <a:ahLst/>
                <a:cxnLst>
                  <a:cxn ang="0">
                    <a:pos x="T0" y="T1"/>
                  </a:cxn>
                  <a:cxn ang="0">
                    <a:pos x="T2" y="T3"/>
                  </a:cxn>
                  <a:cxn ang="0">
                    <a:pos x="T4" y="T5"/>
                  </a:cxn>
                </a:cxnLst>
                <a:rect l="0" t="0" r="r" b="b"/>
                <a:pathLst>
                  <a:path w="66" h="38">
                    <a:moveTo>
                      <a:pt x="0" y="0"/>
                    </a:moveTo>
                    <a:lnTo>
                      <a:pt x="66" y="0"/>
                    </a:lnTo>
                    <a:lnTo>
                      <a:pt x="66" y="38"/>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Freeform 650">
                <a:extLst>
                  <a:ext uri="{FF2B5EF4-FFF2-40B4-BE49-F238E27FC236}">
                    <a16:creationId xmlns:a16="http://schemas.microsoft.com/office/drawing/2014/main" id="{417194D4-23CF-4AAF-BD8B-3B36F78EFEBA}"/>
                  </a:ext>
                </a:extLst>
              </p:cNvPr>
              <p:cNvSpPr>
                <a:spLocks/>
              </p:cNvSpPr>
              <p:nvPr/>
            </p:nvSpPr>
            <p:spPr bwMode="auto">
              <a:xfrm>
                <a:off x="9488488" y="5989638"/>
                <a:ext cx="82550" cy="82550"/>
              </a:xfrm>
              <a:custGeom>
                <a:avLst/>
                <a:gdLst>
                  <a:gd name="T0" fmla="*/ 79 w 80"/>
                  <a:gd name="T1" fmla="*/ 39 h 80"/>
                  <a:gd name="T2" fmla="*/ 41 w 80"/>
                  <a:gd name="T3" fmla="*/ 79 h 80"/>
                  <a:gd name="T4" fmla="*/ 0 w 80"/>
                  <a:gd name="T5" fmla="*/ 41 h 80"/>
                  <a:gd name="T6" fmla="*/ 38 w 80"/>
                  <a:gd name="T7" fmla="*/ 1 h 80"/>
                  <a:gd name="T8" fmla="*/ 79 w 80"/>
                  <a:gd name="T9" fmla="*/ 39 h 80"/>
                </a:gdLst>
                <a:ahLst/>
                <a:cxnLst>
                  <a:cxn ang="0">
                    <a:pos x="T0" y="T1"/>
                  </a:cxn>
                  <a:cxn ang="0">
                    <a:pos x="T2" y="T3"/>
                  </a:cxn>
                  <a:cxn ang="0">
                    <a:pos x="T4" y="T5"/>
                  </a:cxn>
                  <a:cxn ang="0">
                    <a:pos x="T6" y="T7"/>
                  </a:cxn>
                  <a:cxn ang="0">
                    <a:pos x="T8" y="T9"/>
                  </a:cxn>
                </a:cxnLst>
                <a:rect l="0" t="0" r="r" b="b"/>
                <a:pathLst>
                  <a:path w="80" h="80">
                    <a:moveTo>
                      <a:pt x="79" y="39"/>
                    </a:moveTo>
                    <a:cubicBezTo>
                      <a:pt x="80" y="60"/>
                      <a:pt x="63" y="79"/>
                      <a:pt x="41" y="79"/>
                    </a:cubicBezTo>
                    <a:cubicBezTo>
                      <a:pt x="19" y="80"/>
                      <a:pt x="1" y="63"/>
                      <a:pt x="0" y="41"/>
                    </a:cubicBezTo>
                    <a:cubicBezTo>
                      <a:pt x="0" y="20"/>
                      <a:pt x="17" y="1"/>
                      <a:pt x="38" y="1"/>
                    </a:cubicBezTo>
                    <a:cubicBezTo>
                      <a:pt x="60" y="0"/>
                      <a:pt x="78" y="17"/>
                      <a:pt x="79" y="39"/>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 name="Freeform 651">
                <a:extLst>
                  <a:ext uri="{FF2B5EF4-FFF2-40B4-BE49-F238E27FC236}">
                    <a16:creationId xmlns:a16="http://schemas.microsoft.com/office/drawing/2014/main" id="{71AB3D28-D53E-4E30-9A53-BDDF3B770C8D}"/>
                  </a:ext>
                </a:extLst>
              </p:cNvPr>
              <p:cNvSpPr>
                <a:spLocks/>
              </p:cNvSpPr>
              <p:nvPr/>
            </p:nvSpPr>
            <p:spPr bwMode="auto">
              <a:xfrm>
                <a:off x="9424988" y="6070601"/>
                <a:ext cx="104775" cy="60325"/>
              </a:xfrm>
              <a:custGeom>
                <a:avLst/>
                <a:gdLst>
                  <a:gd name="T0" fmla="*/ 66 w 66"/>
                  <a:gd name="T1" fmla="*/ 0 h 38"/>
                  <a:gd name="T2" fmla="*/ 66 w 66"/>
                  <a:gd name="T3" fmla="*/ 38 h 38"/>
                  <a:gd name="T4" fmla="*/ 0 w 66"/>
                  <a:gd name="T5" fmla="*/ 38 h 38"/>
                </a:gdLst>
                <a:ahLst/>
                <a:cxnLst>
                  <a:cxn ang="0">
                    <a:pos x="T0" y="T1"/>
                  </a:cxn>
                  <a:cxn ang="0">
                    <a:pos x="T2" y="T3"/>
                  </a:cxn>
                  <a:cxn ang="0">
                    <a:pos x="T4" y="T5"/>
                  </a:cxn>
                </a:cxnLst>
                <a:rect l="0" t="0" r="r" b="b"/>
                <a:pathLst>
                  <a:path w="66" h="38">
                    <a:moveTo>
                      <a:pt x="66" y="0"/>
                    </a:moveTo>
                    <a:lnTo>
                      <a:pt x="66" y="38"/>
                    </a:lnTo>
                    <a:lnTo>
                      <a:pt x="0" y="38"/>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Freeform 652">
                <a:extLst>
                  <a:ext uri="{FF2B5EF4-FFF2-40B4-BE49-F238E27FC236}">
                    <a16:creationId xmlns:a16="http://schemas.microsoft.com/office/drawing/2014/main" id="{1BC30A04-0239-47D5-AA00-D59A4B8DF75C}"/>
                  </a:ext>
                </a:extLst>
              </p:cNvPr>
              <p:cNvSpPr>
                <a:spLocks/>
              </p:cNvSpPr>
              <p:nvPr/>
            </p:nvSpPr>
            <p:spPr bwMode="auto">
              <a:xfrm>
                <a:off x="8882063" y="6367463"/>
                <a:ext cx="82550" cy="80963"/>
              </a:xfrm>
              <a:custGeom>
                <a:avLst/>
                <a:gdLst>
                  <a:gd name="T0" fmla="*/ 1 w 80"/>
                  <a:gd name="T1" fmla="*/ 41 h 80"/>
                  <a:gd name="T2" fmla="*/ 39 w 80"/>
                  <a:gd name="T3" fmla="*/ 0 h 80"/>
                  <a:gd name="T4" fmla="*/ 80 w 80"/>
                  <a:gd name="T5" fmla="*/ 38 h 80"/>
                  <a:gd name="T6" fmla="*/ 42 w 80"/>
                  <a:gd name="T7" fmla="*/ 79 h 80"/>
                  <a:gd name="T8" fmla="*/ 1 w 80"/>
                  <a:gd name="T9" fmla="*/ 41 h 80"/>
                </a:gdLst>
                <a:ahLst/>
                <a:cxnLst>
                  <a:cxn ang="0">
                    <a:pos x="T0" y="T1"/>
                  </a:cxn>
                  <a:cxn ang="0">
                    <a:pos x="T2" y="T3"/>
                  </a:cxn>
                  <a:cxn ang="0">
                    <a:pos x="T4" y="T5"/>
                  </a:cxn>
                  <a:cxn ang="0">
                    <a:pos x="T6" y="T7"/>
                  </a:cxn>
                  <a:cxn ang="0">
                    <a:pos x="T8" y="T9"/>
                  </a:cxn>
                </a:cxnLst>
                <a:rect l="0" t="0" r="r" b="b"/>
                <a:pathLst>
                  <a:path w="80" h="80">
                    <a:moveTo>
                      <a:pt x="1" y="41"/>
                    </a:moveTo>
                    <a:cubicBezTo>
                      <a:pt x="0" y="19"/>
                      <a:pt x="17" y="1"/>
                      <a:pt x="39" y="0"/>
                    </a:cubicBezTo>
                    <a:cubicBezTo>
                      <a:pt x="61" y="0"/>
                      <a:pt x="79" y="17"/>
                      <a:pt x="80" y="38"/>
                    </a:cubicBezTo>
                    <a:cubicBezTo>
                      <a:pt x="80" y="60"/>
                      <a:pt x="63" y="78"/>
                      <a:pt x="42" y="79"/>
                    </a:cubicBezTo>
                    <a:cubicBezTo>
                      <a:pt x="20" y="80"/>
                      <a:pt x="2" y="63"/>
                      <a:pt x="1" y="41"/>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Freeform 653">
                <a:extLst>
                  <a:ext uri="{FF2B5EF4-FFF2-40B4-BE49-F238E27FC236}">
                    <a16:creationId xmlns:a16="http://schemas.microsoft.com/office/drawing/2014/main" id="{D74D9619-EBF3-415F-9072-472B81500963}"/>
                  </a:ext>
                </a:extLst>
              </p:cNvPr>
              <p:cNvSpPr>
                <a:spLocks/>
              </p:cNvSpPr>
              <p:nvPr/>
            </p:nvSpPr>
            <p:spPr bwMode="auto">
              <a:xfrm>
                <a:off x="8923338" y="6307138"/>
                <a:ext cx="104775" cy="60325"/>
              </a:xfrm>
              <a:custGeom>
                <a:avLst/>
                <a:gdLst>
                  <a:gd name="T0" fmla="*/ 66 w 66"/>
                  <a:gd name="T1" fmla="*/ 0 h 38"/>
                  <a:gd name="T2" fmla="*/ 0 w 66"/>
                  <a:gd name="T3" fmla="*/ 0 h 38"/>
                  <a:gd name="T4" fmla="*/ 0 w 66"/>
                  <a:gd name="T5" fmla="*/ 38 h 38"/>
                </a:gdLst>
                <a:ahLst/>
                <a:cxnLst>
                  <a:cxn ang="0">
                    <a:pos x="T0" y="T1"/>
                  </a:cxn>
                  <a:cxn ang="0">
                    <a:pos x="T2" y="T3"/>
                  </a:cxn>
                  <a:cxn ang="0">
                    <a:pos x="T4" y="T5"/>
                  </a:cxn>
                </a:cxnLst>
                <a:rect l="0" t="0" r="r" b="b"/>
                <a:pathLst>
                  <a:path w="66" h="38">
                    <a:moveTo>
                      <a:pt x="66" y="0"/>
                    </a:moveTo>
                    <a:lnTo>
                      <a:pt x="0" y="0"/>
                    </a:lnTo>
                    <a:lnTo>
                      <a:pt x="0" y="38"/>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Freeform 654">
                <a:extLst>
                  <a:ext uri="{FF2B5EF4-FFF2-40B4-BE49-F238E27FC236}">
                    <a16:creationId xmlns:a16="http://schemas.microsoft.com/office/drawing/2014/main" id="{9FE775E6-4DE3-4269-A182-E7768B7DAC21}"/>
                  </a:ext>
                </a:extLst>
              </p:cNvPr>
              <p:cNvSpPr>
                <a:spLocks/>
              </p:cNvSpPr>
              <p:nvPr/>
            </p:nvSpPr>
            <p:spPr bwMode="auto">
              <a:xfrm>
                <a:off x="8882063" y="5989638"/>
                <a:ext cx="82550" cy="82550"/>
              </a:xfrm>
              <a:custGeom>
                <a:avLst/>
                <a:gdLst>
                  <a:gd name="T0" fmla="*/ 1 w 80"/>
                  <a:gd name="T1" fmla="*/ 39 h 80"/>
                  <a:gd name="T2" fmla="*/ 39 w 80"/>
                  <a:gd name="T3" fmla="*/ 79 h 80"/>
                  <a:gd name="T4" fmla="*/ 80 w 80"/>
                  <a:gd name="T5" fmla="*/ 41 h 80"/>
                  <a:gd name="T6" fmla="*/ 42 w 80"/>
                  <a:gd name="T7" fmla="*/ 1 h 80"/>
                  <a:gd name="T8" fmla="*/ 1 w 80"/>
                  <a:gd name="T9" fmla="*/ 39 h 80"/>
                </a:gdLst>
                <a:ahLst/>
                <a:cxnLst>
                  <a:cxn ang="0">
                    <a:pos x="T0" y="T1"/>
                  </a:cxn>
                  <a:cxn ang="0">
                    <a:pos x="T2" y="T3"/>
                  </a:cxn>
                  <a:cxn ang="0">
                    <a:pos x="T4" y="T5"/>
                  </a:cxn>
                  <a:cxn ang="0">
                    <a:pos x="T6" y="T7"/>
                  </a:cxn>
                  <a:cxn ang="0">
                    <a:pos x="T8" y="T9"/>
                  </a:cxn>
                </a:cxnLst>
                <a:rect l="0" t="0" r="r" b="b"/>
                <a:pathLst>
                  <a:path w="80" h="80">
                    <a:moveTo>
                      <a:pt x="1" y="39"/>
                    </a:moveTo>
                    <a:cubicBezTo>
                      <a:pt x="0" y="60"/>
                      <a:pt x="17" y="79"/>
                      <a:pt x="39" y="79"/>
                    </a:cubicBezTo>
                    <a:cubicBezTo>
                      <a:pt x="61" y="80"/>
                      <a:pt x="79" y="63"/>
                      <a:pt x="80" y="41"/>
                    </a:cubicBezTo>
                    <a:cubicBezTo>
                      <a:pt x="80" y="20"/>
                      <a:pt x="63" y="1"/>
                      <a:pt x="42" y="1"/>
                    </a:cubicBezTo>
                    <a:cubicBezTo>
                      <a:pt x="20" y="0"/>
                      <a:pt x="2" y="17"/>
                      <a:pt x="1" y="39"/>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Freeform 655">
                <a:extLst>
                  <a:ext uri="{FF2B5EF4-FFF2-40B4-BE49-F238E27FC236}">
                    <a16:creationId xmlns:a16="http://schemas.microsoft.com/office/drawing/2014/main" id="{C520F72B-9A88-4873-99F2-8141A31EA264}"/>
                  </a:ext>
                </a:extLst>
              </p:cNvPr>
              <p:cNvSpPr>
                <a:spLocks/>
              </p:cNvSpPr>
              <p:nvPr/>
            </p:nvSpPr>
            <p:spPr bwMode="auto">
              <a:xfrm>
                <a:off x="8923338" y="6070601"/>
                <a:ext cx="104775" cy="60325"/>
              </a:xfrm>
              <a:custGeom>
                <a:avLst/>
                <a:gdLst>
                  <a:gd name="T0" fmla="*/ 0 w 66"/>
                  <a:gd name="T1" fmla="*/ 0 h 38"/>
                  <a:gd name="T2" fmla="*/ 0 w 66"/>
                  <a:gd name="T3" fmla="*/ 38 h 38"/>
                  <a:gd name="T4" fmla="*/ 66 w 66"/>
                  <a:gd name="T5" fmla="*/ 38 h 38"/>
                </a:gdLst>
                <a:ahLst/>
                <a:cxnLst>
                  <a:cxn ang="0">
                    <a:pos x="T0" y="T1"/>
                  </a:cxn>
                  <a:cxn ang="0">
                    <a:pos x="T2" y="T3"/>
                  </a:cxn>
                  <a:cxn ang="0">
                    <a:pos x="T4" y="T5"/>
                  </a:cxn>
                </a:cxnLst>
                <a:rect l="0" t="0" r="r" b="b"/>
                <a:pathLst>
                  <a:path w="66" h="38">
                    <a:moveTo>
                      <a:pt x="0" y="0"/>
                    </a:moveTo>
                    <a:lnTo>
                      <a:pt x="0" y="38"/>
                    </a:lnTo>
                    <a:lnTo>
                      <a:pt x="66" y="38"/>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 name="Freeform 656">
                <a:extLst>
                  <a:ext uri="{FF2B5EF4-FFF2-40B4-BE49-F238E27FC236}">
                    <a16:creationId xmlns:a16="http://schemas.microsoft.com/office/drawing/2014/main" id="{13065D12-982A-4FD2-A32F-05E95CA75BEF}"/>
                  </a:ext>
                </a:extLst>
              </p:cNvPr>
              <p:cNvSpPr>
                <a:spLocks/>
              </p:cNvSpPr>
              <p:nvPr/>
            </p:nvSpPr>
            <p:spPr bwMode="auto">
              <a:xfrm>
                <a:off x="9131301" y="5810251"/>
                <a:ext cx="84138" cy="80963"/>
              </a:xfrm>
              <a:custGeom>
                <a:avLst/>
                <a:gdLst>
                  <a:gd name="T0" fmla="*/ 1 w 81"/>
                  <a:gd name="T1" fmla="*/ 39 h 80"/>
                  <a:gd name="T2" fmla="*/ 39 w 81"/>
                  <a:gd name="T3" fmla="*/ 80 h 80"/>
                  <a:gd name="T4" fmla="*/ 80 w 81"/>
                  <a:gd name="T5" fmla="*/ 42 h 80"/>
                  <a:gd name="T6" fmla="*/ 42 w 81"/>
                  <a:gd name="T7" fmla="*/ 1 h 80"/>
                  <a:gd name="T8" fmla="*/ 1 w 81"/>
                  <a:gd name="T9" fmla="*/ 39 h 80"/>
                </a:gdLst>
                <a:ahLst/>
                <a:cxnLst>
                  <a:cxn ang="0">
                    <a:pos x="T0" y="T1"/>
                  </a:cxn>
                  <a:cxn ang="0">
                    <a:pos x="T2" y="T3"/>
                  </a:cxn>
                  <a:cxn ang="0">
                    <a:pos x="T4" y="T5"/>
                  </a:cxn>
                  <a:cxn ang="0">
                    <a:pos x="T6" y="T7"/>
                  </a:cxn>
                  <a:cxn ang="0">
                    <a:pos x="T8" y="T9"/>
                  </a:cxn>
                </a:cxnLst>
                <a:rect l="0" t="0" r="r" b="b"/>
                <a:pathLst>
                  <a:path w="81" h="80">
                    <a:moveTo>
                      <a:pt x="1" y="39"/>
                    </a:moveTo>
                    <a:cubicBezTo>
                      <a:pt x="0" y="61"/>
                      <a:pt x="17" y="79"/>
                      <a:pt x="39" y="80"/>
                    </a:cubicBezTo>
                    <a:cubicBezTo>
                      <a:pt x="61" y="80"/>
                      <a:pt x="79" y="63"/>
                      <a:pt x="80" y="42"/>
                    </a:cubicBezTo>
                    <a:cubicBezTo>
                      <a:pt x="81" y="20"/>
                      <a:pt x="64" y="2"/>
                      <a:pt x="42" y="1"/>
                    </a:cubicBezTo>
                    <a:cubicBezTo>
                      <a:pt x="20" y="0"/>
                      <a:pt x="2" y="17"/>
                      <a:pt x="1" y="39"/>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Freeform 657">
                <a:extLst>
                  <a:ext uri="{FF2B5EF4-FFF2-40B4-BE49-F238E27FC236}">
                    <a16:creationId xmlns:a16="http://schemas.microsoft.com/office/drawing/2014/main" id="{2B28DFAE-69C5-437C-A82F-B85A4F0EE330}"/>
                  </a:ext>
                </a:extLst>
              </p:cNvPr>
              <p:cNvSpPr>
                <a:spLocks/>
              </p:cNvSpPr>
              <p:nvPr/>
            </p:nvSpPr>
            <p:spPr bwMode="auto">
              <a:xfrm>
                <a:off x="9239251" y="5922963"/>
                <a:ext cx="80963" cy="82550"/>
              </a:xfrm>
              <a:custGeom>
                <a:avLst/>
                <a:gdLst>
                  <a:gd name="T0" fmla="*/ 1 w 80"/>
                  <a:gd name="T1" fmla="*/ 39 h 80"/>
                  <a:gd name="T2" fmla="*/ 39 w 80"/>
                  <a:gd name="T3" fmla="*/ 80 h 80"/>
                  <a:gd name="T4" fmla="*/ 80 w 80"/>
                  <a:gd name="T5" fmla="*/ 42 h 80"/>
                  <a:gd name="T6" fmla="*/ 42 w 80"/>
                  <a:gd name="T7" fmla="*/ 1 h 80"/>
                  <a:gd name="T8" fmla="*/ 1 w 80"/>
                  <a:gd name="T9" fmla="*/ 39 h 80"/>
                </a:gdLst>
                <a:ahLst/>
                <a:cxnLst>
                  <a:cxn ang="0">
                    <a:pos x="T0" y="T1"/>
                  </a:cxn>
                  <a:cxn ang="0">
                    <a:pos x="T2" y="T3"/>
                  </a:cxn>
                  <a:cxn ang="0">
                    <a:pos x="T4" y="T5"/>
                  </a:cxn>
                  <a:cxn ang="0">
                    <a:pos x="T6" y="T7"/>
                  </a:cxn>
                  <a:cxn ang="0">
                    <a:pos x="T8" y="T9"/>
                  </a:cxn>
                </a:cxnLst>
                <a:rect l="0" t="0" r="r" b="b"/>
                <a:pathLst>
                  <a:path w="80" h="80">
                    <a:moveTo>
                      <a:pt x="1" y="39"/>
                    </a:moveTo>
                    <a:cubicBezTo>
                      <a:pt x="0" y="61"/>
                      <a:pt x="17" y="79"/>
                      <a:pt x="39" y="80"/>
                    </a:cubicBezTo>
                    <a:cubicBezTo>
                      <a:pt x="61" y="80"/>
                      <a:pt x="79" y="63"/>
                      <a:pt x="80" y="42"/>
                    </a:cubicBezTo>
                    <a:cubicBezTo>
                      <a:pt x="80" y="20"/>
                      <a:pt x="63" y="2"/>
                      <a:pt x="42" y="1"/>
                    </a:cubicBezTo>
                    <a:cubicBezTo>
                      <a:pt x="20" y="0"/>
                      <a:pt x="2" y="17"/>
                      <a:pt x="1" y="39"/>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 name="Line 658">
                <a:extLst>
                  <a:ext uri="{FF2B5EF4-FFF2-40B4-BE49-F238E27FC236}">
                    <a16:creationId xmlns:a16="http://schemas.microsoft.com/office/drawing/2014/main" id="{23E598BB-750A-4F3A-B5BC-954C24ACB850}"/>
                  </a:ext>
                </a:extLst>
              </p:cNvPr>
              <p:cNvSpPr>
                <a:spLocks noChangeShapeType="1"/>
              </p:cNvSpPr>
              <p:nvPr/>
            </p:nvSpPr>
            <p:spPr bwMode="auto">
              <a:xfrm>
                <a:off x="9066213" y="5969001"/>
                <a:ext cx="0" cy="109538"/>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 name="Line 659">
                <a:extLst>
                  <a:ext uri="{FF2B5EF4-FFF2-40B4-BE49-F238E27FC236}">
                    <a16:creationId xmlns:a16="http://schemas.microsoft.com/office/drawing/2014/main" id="{D63DBCC1-7315-4D38-BF78-7460AB1933E6}"/>
                  </a:ext>
                </a:extLst>
              </p:cNvPr>
              <p:cNvSpPr>
                <a:spLocks noChangeShapeType="1"/>
              </p:cNvSpPr>
              <p:nvPr/>
            </p:nvSpPr>
            <p:spPr bwMode="auto">
              <a:xfrm flipV="1">
                <a:off x="9174163" y="5891213"/>
                <a:ext cx="0" cy="187325"/>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 name="Line 660">
                <a:extLst>
                  <a:ext uri="{FF2B5EF4-FFF2-40B4-BE49-F238E27FC236}">
                    <a16:creationId xmlns:a16="http://schemas.microsoft.com/office/drawing/2014/main" id="{DBAA2E48-833A-4CB1-81A6-F5DF454E2351}"/>
                  </a:ext>
                </a:extLst>
              </p:cNvPr>
              <p:cNvSpPr>
                <a:spLocks noChangeShapeType="1"/>
              </p:cNvSpPr>
              <p:nvPr/>
            </p:nvSpPr>
            <p:spPr bwMode="auto">
              <a:xfrm flipV="1">
                <a:off x="9280526" y="6005513"/>
                <a:ext cx="0" cy="73025"/>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 name="Line 661">
                <a:extLst>
                  <a:ext uri="{FF2B5EF4-FFF2-40B4-BE49-F238E27FC236}">
                    <a16:creationId xmlns:a16="http://schemas.microsoft.com/office/drawing/2014/main" id="{439FFE72-B720-4519-9B4C-8565B0589463}"/>
                  </a:ext>
                </a:extLst>
              </p:cNvPr>
              <p:cNvSpPr>
                <a:spLocks noChangeShapeType="1"/>
              </p:cNvSpPr>
              <p:nvPr/>
            </p:nvSpPr>
            <p:spPr bwMode="auto">
              <a:xfrm>
                <a:off x="9386888" y="5969001"/>
                <a:ext cx="0" cy="109538"/>
              </a:xfrm>
              <a:prstGeom prst="line">
                <a:avLst/>
              </a:prstGeom>
              <a:noFill/>
              <a:ln w="1524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0" name="Group 69">
              <a:extLst>
                <a:ext uri="{FF2B5EF4-FFF2-40B4-BE49-F238E27FC236}">
                  <a16:creationId xmlns:a16="http://schemas.microsoft.com/office/drawing/2014/main" id="{AEAD925C-8B1F-45D0-8643-AE6C3BEA3B41}"/>
                </a:ext>
              </a:extLst>
            </p:cNvPr>
            <p:cNvGrpSpPr>
              <a:grpSpLocks noChangeAspect="1"/>
            </p:cNvGrpSpPr>
            <p:nvPr/>
          </p:nvGrpSpPr>
          <p:grpSpPr>
            <a:xfrm>
              <a:off x="4004726" y="5820516"/>
              <a:ext cx="390906" cy="411673"/>
              <a:chOff x="4575176" y="14288"/>
              <a:chExt cx="1016000" cy="1069975"/>
            </a:xfrm>
          </p:grpSpPr>
          <p:sp>
            <p:nvSpPr>
              <p:cNvPr id="292" name="Freeform 696">
                <a:extLst>
                  <a:ext uri="{FF2B5EF4-FFF2-40B4-BE49-F238E27FC236}">
                    <a16:creationId xmlns:a16="http://schemas.microsoft.com/office/drawing/2014/main" id="{5E0849A0-059C-4803-9202-B6136C87E75F}"/>
                  </a:ext>
                </a:extLst>
              </p:cNvPr>
              <p:cNvSpPr>
                <a:spLocks/>
              </p:cNvSpPr>
              <p:nvPr/>
            </p:nvSpPr>
            <p:spPr bwMode="auto">
              <a:xfrm>
                <a:off x="4797426" y="509588"/>
                <a:ext cx="569913" cy="574675"/>
              </a:xfrm>
              <a:custGeom>
                <a:avLst/>
                <a:gdLst>
                  <a:gd name="T0" fmla="*/ 149 w 359"/>
                  <a:gd name="T1" fmla="*/ 53 h 362"/>
                  <a:gd name="T2" fmla="*/ 150 w 359"/>
                  <a:gd name="T3" fmla="*/ 0 h 362"/>
                  <a:gd name="T4" fmla="*/ 210 w 359"/>
                  <a:gd name="T5" fmla="*/ 0 h 362"/>
                  <a:gd name="T6" fmla="*/ 211 w 359"/>
                  <a:gd name="T7" fmla="*/ 53 h 362"/>
                  <a:gd name="T8" fmla="*/ 247 w 359"/>
                  <a:gd name="T9" fmla="*/ 69 h 362"/>
                  <a:gd name="T10" fmla="*/ 286 w 359"/>
                  <a:gd name="T11" fmla="*/ 32 h 362"/>
                  <a:gd name="T12" fmla="*/ 328 w 359"/>
                  <a:gd name="T13" fmla="*/ 74 h 362"/>
                  <a:gd name="T14" fmla="*/ 291 w 359"/>
                  <a:gd name="T15" fmla="*/ 113 h 362"/>
                  <a:gd name="T16" fmla="*/ 306 w 359"/>
                  <a:gd name="T17" fmla="*/ 150 h 362"/>
                  <a:gd name="T18" fmla="*/ 359 w 359"/>
                  <a:gd name="T19" fmla="*/ 151 h 362"/>
                  <a:gd name="T20" fmla="*/ 359 w 359"/>
                  <a:gd name="T21" fmla="*/ 211 h 362"/>
                  <a:gd name="T22" fmla="*/ 306 w 359"/>
                  <a:gd name="T23" fmla="*/ 212 h 362"/>
                  <a:gd name="T24" fmla="*/ 291 w 359"/>
                  <a:gd name="T25" fmla="*/ 249 h 362"/>
                  <a:gd name="T26" fmla="*/ 328 w 359"/>
                  <a:gd name="T27" fmla="*/ 288 h 362"/>
                  <a:gd name="T28" fmla="*/ 286 w 359"/>
                  <a:gd name="T29" fmla="*/ 330 h 362"/>
                  <a:gd name="T30" fmla="*/ 247 w 359"/>
                  <a:gd name="T31" fmla="*/ 294 h 362"/>
                  <a:gd name="T32" fmla="*/ 211 w 359"/>
                  <a:gd name="T33" fmla="*/ 308 h 362"/>
                  <a:gd name="T34" fmla="*/ 210 w 359"/>
                  <a:gd name="T35" fmla="*/ 362 h 362"/>
                  <a:gd name="T36" fmla="*/ 150 w 359"/>
                  <a:gd name="T37" fmla="*/ 362 h 362"/>
                  <a:gd name="T38" fmla="*/ 149 w 359"/>
                  <a:gd name="T39" fmla="*/ 308 h 362"/>
                  <a:gd name="T40" fmla="*/ 112 w 359"/>
                  <a:gd name="T41" fmla="*/ 294 h 362"/>
                  <a:gd name="T42" fmla="*/ 74 w 359"/>
                  <a:gd name="T43" fmla="*/ 330 h 362"/>
                  <a:gd name="T44" fmla="*/ 32 w 359"/>
                  <a:gd name="T45" fmla="*/ 288 h 362"/>
                  <a:gd name="T46" fmla="*/ 68 w 359"/>
                  <a:gd name="T47" fmla="*/ 249 h 362"/>
                  <a:gd name="T48" fmla="*/ 53 w 359"/>
                  <a:gd name="T49" fmla="*/ 212 h 362"/>
                  <a:gd name="T50" fmla="*/ 0 w 359"/>
                  <a:gd name="T51" fmla="*/ 211 h 362"/>
                  <a:gd name="T52" fmla="*/ 0 w 359"/>
                  <a:gd name="T53" fmla="*/ 151 h 362"/>
                  <a:gd name="T54" fmla="*/ 53 w 359"/>
                  <a:gd name="T55" fmla="*/ 150 h 362"/>
                  <a:gd name="T56" fmla="*/ 68 w 359"/>
                  <a:gd name="T57" fmla="*/ 113 h 362"/>
                  <a:gd name="T58" fmla="*/ 32 w 359"/>
                  <a:gd name="T59" fmla="*/ 74 h 362"/>
                  <a:gd name="T60" fmla="*/ 74 w 359"/>
                  <a:gd name="T61" fmla="*/ 32 h 362"/>
                  <a:gd name="T62" fmla="*/ 112 w 359"/>
                  <a:gd name="T63" fmla="*/ 69 h 362"/>
                  <a:gd name="T64" fmla="*/ 149 w 359"/>
                  <a:gd name="T65" fmla="*/ 53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9" h="362">
                    <a:moveTo>
                      <a:pt x="149" y="53"/>
                    </a:moveTo>
                    <a:lnTo>
                      <a:pt x="150" y="0"/>
                    </a:lnTo>
                    <a:lnTo>
                      <a:pt x="210" y="0"/>
                    </a:lnTo>
                    <a:lnTo>
                      <a:pt x="211" y="53"/>
                    </a:lnTo>
                    <a:lnTo>
                      <a:pt x="247" y="69"/>
                    </a:lnTo>
                    <a:lnTo>
                      <a:pt x="286" y="32"/>
                    </a:lnTo>
                    <a:lnTo>
                      <a:pt x="328" y="74"/>
                    </a:lnTo>
                    <a:lnTo>
                      <a:pt x="291" y="113"/>
                    </a:lnTo>
                    <a:lnTo>
                      <a:pt x="306" y="150"/>
                    </a:lnTo>
                    <a:lnTo>
                      <a:pt x="359" y="151"/>
                    </a:lnTo>
                    <a:lnTo>
                      <a:pt x="359" y="211"/>
                    </a:lnTo>
                    <a:lnTo>
                      <a:pt x="306" y="212"/>
                    </a:lnTo>
                    <a:lnTo>
                      <a:pt x="291" y="249"/>
                    </a:lnTo>
                    <a:lnTo>
                      <a:pt x="328" y="288"/>
                    </a:lnTo>
                    <a:lnTo>
                      <a:pt x="286" y="330"/>
                    </a:lnTo>
                    <a:lnTo>
                      <a:pt x="247" y="294"/>
                    </a:lnTo>
                    <a:lnTo>
                      <a:pt x="211" y="308"/>
                    </a:lnTo>
                    <a:lnTo>
                      <a:pt x="210" y="362"/>
                    </a:lnTo>
                    <a:lnTo>
                      <a:pt x="150" y="362"/>
                    </a:lnTo>
                    <a:lnTo>
                      <a:pt x="149" y="308"/>
                    </a:lnTo>
                    <a:lnTo>
                      <a:pt x="112" y="294"/>
                    </a:lnTo>
                    <a:lnTo>
                      <a:pt x="74" y="330"/>
                    </a:lnTo>
                    <a:lnTo>
                      <a:pt x="32" y="288"/>
                    </a:lnTo>
                    <a:lnTo>
                      <a:pt x="68" y="249"/>
                    </a:lnTo>
                    <a:lnTo>
                      <a:pt x="53" y="212"/>
                    </a:lnTo>
                    <a:lnTo>
                      <a:pt x="0" y="211"/>
                    </a:lnTo>
                    <a:lnTo>
                      <a:pt x="0" y="151"/>
                    </a:lnTo>
                    <a:lnTo>
                      <a:pt x="53" y="150"/>
                    </a:lnTo>
                    <a:lnTo>
                      <a:pt x="68" y="113"/>
                    </a:lnTo>
                    <a:lnTo>
                      <a:pt x="32" y="74"/>
                    </a:lnTo>
                    <a:lnTo>
                      <a:pt x="74" y="32"/>
                    </a:lnTo>
                    <a:lnTo>
                      <a:pt x="112" y="69"/>
                    </a:lnTo>
                    <a:lnTo>
                      <a:pt x="149" y="53"/>
                    </a:lnTo>
                    <a:close/>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Freeform 697">
                <a:extLst>
                  <a:ext uri="{FF2B5EF4-FFF2-40B4-BE49-F238E27FC236}">
                    <a16:creationId xmlns:a16="http://schemas.microsoft.com/office/drawing/2014/main" id="{A09A0070-1F46-4535-867B-D42342338B8E}"/>
                  </a:ext>
                </a:extLst>
              </p:cNvPr>
              <p:cNvSpPr>
                <a:spLocks/>
              </p:cNvSpPr>
              <p:nvPr/>
            </p:nvSpPr>
            <p:spPr bwMode="auto">
              <a:xfrm>
                <a:off x="4965701" y="679451"/>
                <a:ext cx="233363" cy="234950"/>
              </a:xfrm>
              <a:custGeom>
                <a:avLst/>
                <a:gdLst>
                  <a:gd name="T0" fmla="*/ 159 w 226"/>
                  <a:gd name="T1" fmla="*/ 10 h 228"/>
                  <a:gd name="T2" fmla="*/ 113 w 226"/>
                  <a:gd name="T3" fmla="*/ 0 h 228"/>
                  <a:gd name="T4" fmla="*/ 0 w 226"/>
                  <a:gd name="T5" fmla="*/ 114 h 228"/>
                  <a:gd name="T6" fmla="*/ 113 w 226"/>
                  <a:gd name="T7" fmla="*/ 228 h 228"/>
                  <a:gd name="T8" fmla="*/ 226 w 226"/>
                  <a:gd name="T9" fmla="*/ 114 h 228"/>
                  <a:gd name="T10" fmla="*/ 218 w 226"/>
                  <a:gd name="T11" fmla="*/ 72 h 228"/>
                </a:gdLst>
                <a:ahLst/>
                <a:cxnLst>
                  <a:cxn ang="0">
                    <a:pos x="T0" y="T1"/>
                  </a:cxn>
                  <a:cxn ang="0">
                    <a:pos x="T2" y="T3"/>
                  </a:cxn>
                  <a:cxn ang="0">
                    <a:pos x="T4" y="T5"/>
                  </a:cxn>
                  <a:cxn ang="0">
                    <a:pos x="T6" y="T7"/>
                  </a:cxn>
                  <a:cxn ang="0">
                    <a:pos x="T8" y="T9"/>
                  </a:cxn>
                  <a:cxn ang="0">
                    <a:pos x="T10" y="T11"/>
                  </a:cxn>
                </a:cxnLst>
                <a:rect l="0" t="0" r="r" b="b"/>
                <a:pathLst>
                  <a:path w="226" h="228">
                    <a:moveTo>
                      <a:pt x="159" y="10"/>
                    </a:moveTo>
                    <a:cubicBezTo>
                      <a:pt x="145" y="4"/>
                      <a:pt x="129" y="0"/>
                      <a:pt x="113" y="0"/>
                    </a:cubicBezTo>
                    <a:cubicBezTo>
                      <a:pt x="51" y="0"/>
                      <a:pt x="0" y="51"/>
                      <a:pt x="0" y="114"/>
                    </a:cubicBezTo>
                    <a:cubicBezTo>
                      <a:pt x="0" y="177"/>
                      <a:pt x="51" y="228"/>
                      <a:pt x="113" y="228"/>
                    </a:cubicBezTo>
                    <a:cubicBezTo>
                      <a:pt x="175" y="228"/>
                      <a:pt x="226" y="177"/>
                      <a:pt x="226" y="114"/>
                    </a:cubicBezTo>
                    <a:cubicBezTo>
                      <a:pt x="226" y="99"/>
                      <a:pt x="223" y="85"/>
                      <a:pt x="218" y="72"/>
                    </a:cubicBez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Freeform 698">
                <a:extLst>
                  <a:ext uri="{FF2B5EF4-FFF2-40B4-BE49-F238E27FC236}">
                    <a16:creationId xmlns:a16="http://schemas.microsoft.com/office/drawing/2014/main" id="{44F5F77D-E425-4945-9624-6967617F0D56}"/>
                  </a:ext>
                </a:extLst>
              </p:cNvPr>
              <p:cNvSpPr>
                <a:spLocks/>
              </p:cNvSpPr>
              <p:nvPr/>
            </p:nvSpPr>
            <p:spPr bwMode="auto">
              <a:xfrm>
                <a:off x="5410201" y="519113"/>
                <a:ext cx="180975" cy="284163"/>
              </a:xfrm>
              <a:custGeom>
                <a:avLst/>
                <a:gdLst>
                  <a:gd name="T0" fmla="*/ 67 w 175"/>
                  <a:gd name="T1" fmla="*/ 0 h 276"/>
                  <a:gd name="T2" fmla="*/ 175 w 175"/>
                  <a:gd name="T3" fmla="*/ 137 h 276"/>
                  <a:gd name="T4" fmla="*/ 38 w 175"/>
                  <a:gd name="T5" fmla="*/ 276 h 276"/>
                  <a:gd name="T6" fmla="*/ 0 w 175"/>
                  <a:gd name="T7" fmla="*/ 276 h 276"/>
                </a:gdLst>
                <a:ahLst/>
                <a:cxnLst>
                  <a:cxn ang="0">
                    <a:pos x="T0" y="T1"/>
                  </a:cxn>
                  <a:cxn ang="0">
                    <a:pos x="T2" y="T3"/>
                  </a:cxn>
                  <a:cxn ang="0">
                    <a:pos x="T4" y="T5"/>
                  </a:cxn>
                  <a:cxn ang="0">
                    <a:pos x="T6" y="T7"/>
                  </a:cxn>
                </a:cxnLst>
                <a:rect l="0" t="0" r="r" b="b"/>
                <a:pathLst>
                  <a:path w="175" h="276">
                    <a:moveTo>
                      <a:pt x="67" y="0"/>
                    </a:moveTo>
                    <a:cubicBezTo>
                      <a:pt x="129" y="14"/>
                      <a:pt x="175" y="70"/>
                      <a:pt x="175" y="137"/>
                    </a:cubicBezTo>
                    <a:cubicBezTo>
                      <a:pt x="175" y="214"/>
                      <a:pt x="114" y="276"/>
                      <a:pt x="38" y="276"/>
                    </a:cubicBezTo>
                    <a:cubicBezTo>
                      <a:pt x="0" y="276"/>
                      <a:pt x="0" y="276"/>
                      <a:pt x="0" y="276"/>
                    </a:cubicBez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Freeform 699">
                <a:extLst>
                  <a:ext uri="{FF2B5EF4-FFF2-40B4-BE49-F238E27FC236}">
                    <a16:creationId xmlns:a16="http://schemas.microsoft.com/office/drawing/2014/main" id="{9D88E808-DA6B-43F0-87E8-913175D8264C}"/>
                  </a:ext>
                </a:extLst>
              </p:cNvPr>
              <p:cNvSpPr>
                <a:spLocks/>
              </p:cNvSpPr>
              <p:nvPr/>
            </p:nvSpPr>
            <p:spPr bwMode="auto">
              <a:xfrm>
                <a:off x="5259388" y="374651"/>
                <a:ext cx="220663" cy="252413"/>
              </a:xfrm>
              <a:custGeom>
                <a:avLst/>
                <a:gdLst>
                  <a:gd name="T0" fmla="*/ 153 w 213"/>
                  <a:gd name="T1" fmla="*/ 246 h 246"/>
                  <a:gd name="T2" fmla="*/ 213 w 213"/>
                  <a:gd name="T3" fmla="*/ 141 h 246"/>
                  <a:gd name="T4" fmla="*/ 213 w 213"/>
                  <a:gd name="T5" fmla="*/ 134 h 246"/>
                  <a:gd name="T6" fmla="*/ 82 w 213"/>
                  <a:gd name="T7" fmla="*/ 0 h 246"/>
                  <a:gd name="T8" fmla="*/ 0 w 213"/>
                  <a:gd name="T9" fmla="*/ 29 h 246"/>
                </a:gdLst>
                <a:ahLst/>
                <a:cxnLst>
                  <a:cxn ang="0">
                    <a:pos x="T0" y="T1"/>
                  </a:cxn>
                  <a:cxn ang="0">
                    <a:pos x="T2" y="T3"/>
                  </a:cxn>
                  <a:cxn ang="0">
                    <a:pos x="T4" y="T5"/>
                  </a:cxn>
                  <a:cxn ang="0">
                    <a:pos x="T6" y="T7"/>
                  </a:cxn>
                  <a:cxn ang="0">
                    <a:pos x="T8" y="T9"/>
                  </a:cxn>
                </a:cxnLst>
                <a:rect l="0" t="0" r="r" b="b"/>
                <a:pathLst>
                  <a:path w="213" h="246">
                    <a:moveTo>
                      <a:pt x="153" y="246"/>
                    </a:moveTo>
                    <a:cubicBezTo>
                      <a:pt x="187" y="224"/>
                      <a:pt x="210" y="185"/>
                      <a:pt x="213" y="141"/>
                    </a:cubicBezTo>
                    <a:cubicBezTo>
                      <a:pt x="213" y="139"/>
                      <a:pt x="213" y="136"/>
                      <a:pt x="213" y="134"/>
                    </a:cubicBezTo>
                    <a:cubicBezTo>
                      <a:pt x="213" y="60"/>
                      <a:pt x="155" y="0"/>
                      <a:pt x="82" y="0"/>
                    </a:cubicBezTo>
                    <a:cubicBezTo>
                      <a:pt x="51" y="0"/>
                      <a:pt x="23" y="10"/>
                      <a:pt x="0" y="29"/>
                    </a:cubicBez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Freeform 700">
                <a:extLst>
                  <a:ext uri="{FF2B5EF4-FFF2-40B4-BE49-F238E27FC236}">
                    <a16:creationId xmlns:a16="http://schemas.microsoft.com/office/drawing/2014/main" id="{0AB3CF59-759C-40C9-97A2-0F1A71281E20}"/>
                  </a:ext>
                </a:extLst>
              </p:cNvPr>
              <p:cNvSpPr>
                <a:spLocks/>
              </p:cNvSpPr>
              <p:nvPr/>
            </p:nvSpPr>
            <p:spPr bwMode="auto">
              <a:xfrm>
                <a:off x="4714876" y="371476"/>
                <a:ext cx="257175" cy="142875"/>
              </a:xfrm>
              <a:custGeom>
                <a:avLst/>
                <a:gdLst>
                  <a:gd name="T0" fmla="*/ 250 w 250"/>
                  <a:gd name="T1" fmla="*/ 126 h 139"/>
                  <a:gd name="T2" fmla="*/ 230 w 250"/>
                  <a:gd name="T3" fmla="*/ 62 h 139"/>
                  <a:gd name="T4" fmla="*/ 125 w 250"/>
                  <a:gd name="T5" fmla="*/ 1 h 139"/>
                  <a:gd name="T6" fmla="*/ 0 w 250"/>
                  <a:gd name="T7" fmla="*/ 134 h 139"/>
                  <a:gd name="T8" fmla="*/ 0 w 250"/>
                  <a:gd name="T9" fmla="*/ 139 h 139"/>
                </a:gdLst>
                <a:ahLst/>
                <a:cxnLst>
                  <a:cxn ang="0">
                    <a:pos x="T0" y="T1"/>
                  </a:cxn>
                  <a:cxn ang="0">
                    <a:pos x="T2" y="T3"/>
                  </a:cxn>
                  <a:cxn ang="0">
                    <a:pos x="T4" y="T5"/>
                  </a:cxn>
                  <a:cxn ang="0">
                    <a:pos x="T6" y="T7"/>
                  </a:cxn>
                  <a:cxn ang="0">
                    <a:pos x="T8" y="T9"/>
                  </a:cxn>
                </a:cxnLst>
                <a:rect l="0" t="0" r="r" b="b"/>
                <a:pathLst>
                  <a:path w="250" h="139">
                    <a:moveTo>
                      <a:pt x="250" y="126"/>
                    </a:moveTo>
                    <a:cubicBezTo>
                      <a:pt x="248" y="102"/>
                      <a:pt x="241" y="80"/>
                      <a:pt x="230" y="62"/>
                    </a:cubicBezTo>
                    <a:cubicBezTo>
                      <a:pt x="208" y="25"/>
                      <a:pt x="169" y="1"/>
                      <a:pt x="125" y="1"/>
                    </a:cubicBezTo>
                    <a:cubicBezTo>
                      <a:pt x="56" y="0"/>
                      <a:pt x="0" y="60"/>
                      <a:pt x="0" y="134"/>
                    </a:cubicBezTo>
                    <a:cubicBezTo>
                      <a:pt x="0" y="136"/>
                      <a:pt x="0" y="137"/>
                      <a:pt x="0" y="139"/>
                    </a:cubicBez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Freeform 701">
                <a:extLst>
                  <a:ext uri="{FF2B5EF4-FFF2-40B4-BE49-F238E27FC236}">
                    <a16:creationId xmlns:a16="http://schemas.microsoft.com/office/drawing/2014/main" id="{4B3A528B-F17E-464B-8236-BBE5FEE234DA}"/>
                  </a:ext>
                </a:extLst>
              </p:cNvPr>
              <p:cNvSpPr>
                <a:spLocks/>
              </p:cNvSpPr>
              <p:nvPr/>
            </p:nvSpPr>
            <p:spPr bwMode="auto">
              <a:xfrm>
                <a:off x="4957763" y="307976"/>
                <a:ext cx="306388" cy="206375"/>
              </a:xfrm>
              <a:custGeom>
                <a:avLst/>
                <a:gdLst>
                  <a:gd name="T0" fmla="*/ 0 w 298"/>
                  <a:gd name="T1" fmla="*/ 135 h 202"/>
                  <a:gd name="T2" fmla="*/ 149 w 298"/>
                  <a:gd name="T3" fmla="*/ 0 h 202"/>
                  <a:gd name="T4" fmla="*/ 294 w 298"/>
                  <a:gd name="T5" fmla="*/ 115 h 202"/>
                  <a:gd name="T6" fmla="*/ 298 w 298"/>
                  <a:gd name="T7" fmla="*/ 150 h 202"/>
                  <a:gd name="T8" fmla="*/ 289 w 298"/>
                  <a:gd name="T9" fmla="*/ 202 h 202"/>
                </a:gdLst>
                <a:ahLst/>
                <a:cxnLst>
                  <a:cxn ang="0">
                    <a:pos x="T0" y="T1"/>
                  </a:cxn>
                  <a:cxn ang="0">
                    <a:pos x="T2" y="T3"/>
                  </a:cxn>
                  <a:cxn ang="0">
                    <a:pos x="T4" y="T5"/>
                  </a:cxn>
                  <a:cxn ang="0">
                    <a:pos x="T6" y="T7"/>
                  </a:cxn>
                  <a:cxn ang="0">
                    <a:pos x="T8" y="T9"/>
                  </a:cxn>
                </a:cxnLst>
                <a:rect l="0" t="0" r="r" b="b"/>
                <a:pathLst>
                  <a:path w="298" h="202">
                    <a:moveTo>
                      <a:pt x="0" y="135"/>
                    </a:moveTo>
                    <a:cubicBezTo>
                      <a:pt x="7" y="59"/>
                      <a:pt x="71" y="0"/>
                      <a:pt x="149" y="0"/>
                    </a:cubicBezTo>
                    <a:cubicBezTo>
                      <a:pt x="219" y="1"/>
                      <a:pt x="278" y="49"/>
                      <a:pt x="294" y="115"/>
                    </a:cubicBezTo>
                    <a:cubicBezTo>
                      <a:pt x="297" y="126"/>
                      <a:pt x="298" y="138"/>
                      <a:pt x="298" y="150"/>
                    </a:cubicBezTo>
                    <a:cubicBezTo>
                      <a:pt x="298" y="168"/>
                      <a:pt x="295" y="186"/>
                      <a:pt x="289" y="202"/>
                    </a:cubicBez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Line 702">
                <a:extLst>
                  <a:ext uri="{FF2B5EF4-FFF2-40B4-BE49-F238E27FC236}">
                    <a16:creationId xmlns:a16="http://schemas.microsoft.com/office/drawing/2014/main" id="{A0099C49-BCEE-4908-A07B-8E999F73E7A9}"/>
                  </a:ext>
                </a:extLst>
              </p:cNvPr>
              <p:cNvSpPr>
                <a:spLocks noChangeShapeType="1"/>
              </p:cNvSpPr>
              <p:nvPr/>
            </p:nvSpPr>
            <p:spPr bwMode="auto">
              <a:xfrm>
                <a:off x="4797426" y="800101"/>
                <a:ext cx="0" cy="0"/>
              </a:xfrm>
              <a:prstGeom prst="line">
                <a:avLst/>
              </a:prstGeom>
              <a:noFill/>
              <a:ln w="15240" cap="flat">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Freeform 703">
                <a:extLst>
                  <a:ext uri="{FF2B5EF4-FFF2-40B4-BE49-F238E27FC236}">
                    <a16:creationId xmlns:a16="http://schemas.microsoft.com/office/drawing/2014/main" id="{8C7698C6-5645-49F9-A0CE-5EC8FB0F565D}"/>
                  </a:ext>
                </a:extLst>
              </p:cNvPr>
              <p:cNvSpPr>
                <a:spLocks/>
              </p:cNvSpPr>
              <p:nvPr/>
            </p:nvSpPr>
            <p:spPr bwMode="auto">
              <a:xfrm>
                <a:off x="4575176" y="514351"/>
                <a:ext cx="241300" cy="285750"/>
              </a:xfrm>
              <a:custGeom>
                <a:avLst/>
                <a:gdLst>
                  <a:gd name="T0" fmla="*/ 176 w 234"/>
                  <a:gd name="T1" fmla="*/ 278 h 278"/>
                  <a:gd name="T2" fmla="*/ 136 w 234"/>
                  <a:gd name="T3" fmla="*/ 278 h 278"/>
                  <a:gd name="T4" fmla="*/ 0 w 234"/>
                  <a:gd name="T5" fmla="*/ 139 h 278"/>
                  <a:gd name="T6" fmla="*/ 137 w 234"/>
                  <a:gd name="T7" fmla="*/ 0 h 278"/>
                  <a:gd name="T8" fmla="*/ 234 w 234"/>
                  <a:gd name="T9" fmla="*/ 42 h 278"/>
                </a:gdLst>
                <a:ahLst/>
                <a:cxnLst>
                  <a:cxn ang="0">
                    <a:pos x="T0" y="T1"/>
                  </a:cxn>
                  <a:cxn ang="0">
                    <a:pos x="T2" y="T3"/>
                  </a:cxn>
                  <a:cxn ang="0">
                    <a:pos x="T4" y="T5"/>
                  </a:cxn>
                  <a:cxn ang="0">
                    <a:pos x="T6" y="T7"/>
                  </a:cxn>
                  <a:cxn ang="0">
                    <a:pos x="T8" y="T9"/>
                  </a:cxn>
                </a:cxnLst>
                <a:rect l="0" t="0" r="r" b="b"/>
                <a:pathLst>
                  <a:path w="234" h="278">
                    <a:moveTo>
                      <a:pt x="176" y="278"/>
                    </a:moveTo>
                    <a:cubicBezTo>
                      <a:pt x="136" y="278"/>
                      <a:pt x="136" y="278"/>
                      <a:pt x="136" y="278"/>
                    </a:cubicBezTo>
                    <a:cubicBezTo>
                      <a:pt x="61" y="278"/>
                      <a:pt x="0" y="216"/>
                      <a:pt x="0" y="139"/>
                    </a:cubicBezTo>
                    <a:cubicBezTo>
                      <a:pt x="0" y="62"/>
                      <a:pt x="61" y="0"/>
                      <a:pt x="137" y="0"/>
                    </a:cubicBezTo>
                    <a:cubicBezTo>
                      <a:pt x="175" y="0"/>
                      <a:pt x="210" y="16"/>
                      <a:pt x="234" y="42"/>
                    </a:cubicBez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Freeform 704">
                <a:extLst>
                  <a:ext uri="{FF2B5EF4-FFF2-40B4-BE49-F238E27FC236}">
                    <a16:creationId xmlns:a16="http://schemas.microsoft.com/office/drawing/2014/main" id="{45A79051-FBE7-4E8E-B170-3C76B103CA9B}"/>
                  </a:ext>
                </a:extLst>
              </p:cNvPr>
              <p:cNvSpPr>
                <a:spLocks/>
              </p:cNvSpPr>
              <p:nvPr/>
            </p:nvSpPr>
            <p:spPr bwMode="auto">
              <a:xfrm>
                <a:off x="5040313" y="14288"/>
                <a:ext cx="85725" cy="88900"/>
              </a:xfrm>
              <a:custGeom>
                <a:avLst/>
                <a:gdLst>
                  <a:gd name="T0" fmla="*/ 42 w 84"/>
                  <a:gd name="T1" fmla="*/ 1 h 86"/>
                  <a:gd name="T2" fmla="*/ 84 w 84"/>
                  <a:gd name="T3" fmla="*/ 43 h 86"/>
                  <a:gd name="T4" fmla="*/ 42 w 84"/>
                  <a:gd name="T5" fmla="*/ 86 h 86"/>
                  <a:gd name="T6" fmla="*/ 0 w 84"/>
                  <a:gd name="T7" fmla="*/ 43 h 86"/>
                  <a:gd name="T8" fmla="*/ 42 w 84"/>
                  <a:gd name="T9" fmla="*/ 1 h 86"/>
                </a:gdLst>
                <a:ahLst/>
                <a:cxnLst>
                  <a:cxn ang="0">
                    <a:pos x="T0" y="T1"/>
                  </a:cxn>
                  <a:cxn ang="0">
                    <a:pos x="T2" y="T3"/>
                  </a:cxn>
                  <a:cxn ang="0">
                    <a:pos x="T4" y="T5"/>
                  </a:cxn>
                  <a:cxn ang="0">
                    <a:pos x="T6" y="T7"/>
                  </a:cxn>
                  <a:cxn ang="0">
                    <a:pos x="T8" y="T9"/>
                  </a:cxn>
                </a:cxnLst>
                <a:rect l="0" t="0" r="r" b="b"/>
                <a:pathLst>
                  <a:path w="84" h="86">
                    <a:moveTo>
                      <a:pt x="42" y="1"/>
                    </a:moveTo>
                    <a:cubicBezTo>
                      <a:pt x="66" y="1"/>
                      <a:pt x="84" y="20"/>
                      <a:pt x="84" y="43"/>
                    </a:cubicBezTo>
                    <a:cubicBezTo>
                      <a:pt x="84" y="67"/>
                      <a:pt x="65" y="86"/>
                      <a:pt x="42" y="86"/>
                    </a:cubicBezTo>
                    <a:cubicBezTo>
                      <a:pt x="19" y="86"/>
                      <a:pt x="0" y="67"/>
                      <a:pt x="0" y="43"/>
                    </a:cubicBezTo>
                    <a:cubicBezTo>
                      <a:pt x="0" y="20"/>
                      <a:pt x="19" y="0"/>
                      <a:pt x="42" y="1"/>
                    </a:cubicBezTo>
                    <a:close/>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Line 705">
                <a:extLst>
                  <a:ext uri="{FF2B5EF4-FFF2-40B4-BE49-F238E27FC236}">
                    <a16:creationId xmlns:a16="http://schemas.microsoft.com/office/drawing/2014/main" id="{CB13A3B8-21BC-490A-8E87-9C363024CD8F}"/>
                  </a:ext>
                </a:extLst>
              </p:cNvPr>
              <p:cNvSpPr>
                <a:spLocks noChangeShapeType="1"/>
              </p:cNvSpPr>
              <p:nvPr/>
            </p:nvSpPr>
            <p:spPr bwMode="auto">
              <a:xfrm flipV="1">
                <a:off x="5083176" y="141288"/>
                <a:ext cx="0" cy="117475"/>
              </a:xfrm>
              <a:prstGeom prst="line">
                <a:avLst/>
              </a:prstGeom>
              <a:noFill/>
              <a:ln w="15240" cap="flat">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Freeform 706">
                <a:extLst>
                  <a:ext uri="{FF2B5EF4-FFF2-40B4-BE49-F238E27FC236}">
                    <a16:creationId xmlns:a16="http://schemas.microsoft.com/office/drawing/2014/main" id="{1AA3D22B-D970-4AFA-ABF3-0C2F53D7ADAB}"/>
                  </a:ext>
                </a:extLst>
              </p:cNvPr>
              <p:cNvSpPr>
                <a:spLocks/>
              </p:cNvSpPr>
              <p:nvPr/>
            </p:nvSpPr>
            <p:spPr bwMode="auto">
              <a:xfrm>
                <a:off x="5265738" y="85726"/>
                <a:ext cx="87313" cy="88900"/>
              </a:xfrm>
              <a:custGeom>
                <a:avLst/>
                <a:gdLst>
                  <a:gd name="T0" fmla="*/ 42 w 85"/>
                  <a:gd name="T1" fmla="*/ 1 h 86"/>
                  <a:gd name="T2" fmla="*/ 85 w 85"/>
                  <a:gd name="T3" fmla="*/ 43 h 86"/>
                  <a:gd name="T4" fmla="*/ 42 w 85"/>
                  <a:gd name="T5" fmla="*/ 86 h 86"/>
                  <a:gd name="T6" fmla="*/ 0 w 85"/>
                  <a:gd name="T7" fmla="*/ 43 h 86"/>
                  <a:gd name="T8" fmla="*/ 42 w 85"/>
                  <a:gd name="T9" fmla="*/ 1 h 86"/>
                </a:gdLst>
                <a:ahLst/>
                <a:cxnLst>
                  <a:cxn ang="0">
                    <a:pos x="T0" y="T1"/>
                  </a:cxn>
                  <a:cxn ang="0">
                    <a:pos x="T2" y="T3"/>
                  </a:cxn>
                  <a:cxn ang="0">
                    <a:pos x="T4" y="T5"/>
                  </a:cxn>
                  <a:cxn ang="0">
                    <a:pos x="T6" y="T7"/>
                  </a:cxn>
                  <a:cxn ang="0">
                    <a:pos x="T8" y="T9"/>
                  </a:cxn>
                </a:cxnLst>
                <a:rect l="0" t="0" r="r" b="b"/>
                <a:pathLst>
                  <a:path w="85" h="86">
                    <a:moveTo>
                      <a:pt x="42" y="1"/>
                    </a:moveTo>
                    <a:cubicBezTo>
                      <a:pt x="66" y="1"/>
                      <a:pt x="85" y="20"/>
                      <a:pt x="85" y="43"/>
                    </a:cubicBezTo>
                    <a:cubicBezTo>
                      <a:pt x="85" y="67"/>
                      <a:pt x="66" y="86"/>
                      <a:pt x="42" y="86"/>
                    </a:cubicBezTo>
                    <a:cubicBezTo>
                      <a:pt x="19" y="86"/>
                      <a:pt x="0" y="67"/>
                      <a:pt x="0" y="43"/>
                    </a:cubicBezTo>
                    <a:cubicBezTo>
                      <a:pt x="0" y="20"/>
                      <a:pt x="19" y="0"/>
                      <a:pt x="42" y="1"/>
                    </a:cubicBezTo>
                    <a:close/>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Freeform 707">
                <a:extLst>
                  <a:ext uri="{FF2B5EF4-FFF2-40B4-BE49-F238E27FC236}">
                    <a16:creationId xmlns:a16="http://schemas.microsoft.com/office/drawing/2014/main" id="{C45E2AB7-99D6-49FC-B541-013BC50B640B}"/>
                  </a:ext>
                </a:extLst>
              </p:cNvPr>
              <p:cNvSpPr>
                <a:spLocks/>
              </p:cNvSpPr>
              <p:nvPr/>
            </p:nvSpPr>
            <p:spPr bwMode="auto">
              <a:xfrm>
                <a:off x="5491163" y="50801"/>
                <a:ext cx="87313" cy="87313"/>
              </a:xfrm>
              <a:custGeom>
                <a:avLst/>
                <a:gdLst>
                  <a:gd name="T0" fmla="*/ 43 w 85"/>
                  <a:gd name="T1" fmla="*/ 1 h 86"/>
                  <a:gd name="T2" fmla="*/ 85 w 85"/>
                  <a:gd name="T3" fmla="*/ 43 h 86"/>
                  <a:gd name="T4" fmla="*/ 43 w 85"/>
                  <a:gd name="T5" fmla="*/ 86 h 86"/>
                  <a:gd name="T6" fmla="*/ 0 w 85"/>
                  <a:gd name="T7" fmla="*/ 43 h 86"/>
                  <a:gd name="T8" fmla="*/ 43 w 85"/>
                  <a:gd name="T9" fmla="*/ 1 h 86"/>
                </a:gdLst>
                <a:ahLst/>
                <a:cxnLst>
                  <a:cxn ang="0">
                    <a:pos x="T0" y="T1"/>
                  </a:cxn>
                  <a:cxn ang="0">
                    <a:pos x="T2" y="T3"/>
                  </a:cxn>
                  <a:cxn ang="0">
                    <a:pos x="T4" y="T5"/>
                  </a:cxn>
                  <a:cxn ang="0">
                    <a:pos x="T6" y="T7"/>
                  </a:cxn>
                  <a:cxn ang="0">
                    <a:pos x="T8" y="T9"/>
                  </a:cxn>
                </a:cxnLst>
                <a:rect l="0" t="0" r="r" b="b"/>
                <a:pathLst>
                  <a:path w="85" h="86">
                    <a:moveTo>
                      <a:pt x="43" y="1"/>
                    </a:moveTo>
                    <a:cubicBezTo>
                      <a:pt x="66" y="1"/>
                      <a:pt x="85" y="20"/>
                      <a:pt x="85" y="43"/>
                    </a:cubicBezTo>
                    <a:cubicBezTo>
                      <a:pt x="85" y="67"/>
                      <a:pt x="66" y="86"/>
                      <a:pt x="43" y="86"/>
                    </a:cubicBezTo>
                    <a:cubicBezTo>
                      <a:pt x="19" y="86"/>
                      <a:pt x="0" y="67"/>
                      <a:pt x="0" y="43"/>
                    </a:cubicBezTo>
                    <a:cubicBezTo>
                      <a:pt x="0" y="20"/>
                      <a:pt x="19" y="0"/>
                      <a:pt x="43" y="1"/>
                    </a:cubicBezTo>
                    <a:close/>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 name="Freeform 708">
                <a:extLst>
                  <a:ext uri="{FF2B5EF4-FFF2-40B4-BE49-F238E27FC236}">
                    <a16:creationId xmlns:a16="http://schemas.microsoft.com/office/drawing/2014/main" id="{199363F2-AE3F-41FB-9B75-18BAEF450A04}"/>
                  </a:ext>
                </a:extLst>
              </p:cNvPr>
              <p:cNvSpPr>
                <a:spLocks/>
              </p:cNvSpPr>
              <p:nvPr/>
            </p:nvSpPr>
            <p:spPr bwMode="auto">
              <a:xfrm>
                <a:off x="4813301" y="85726"/>
                <a:ext cx="87313" cy="88900"/>
              </a:xfrm>
              <a:custGeom>
                <a:avLst/>
                <a:gdLst>
                  <a:gd name="T0" fmla="*/ 43 w 85"/>
                  <a:gd name="T1" fmla="*/ 1 h 86"/>
                  <a:gd name="T2" fmla="*/ 0 w 85"/>
                  <a:gd name="T3" fmla="*/ 43 h 86"/>
                  <a:gd name="T4" fmla="*/ 43 w 85"/>
                  <a:gd name="T5" fmla="*/ 86 h 86"/>
                  <a:gd name="T6" fmla="*/ 85 w 85"/>
                  <a:gd name="T7" fmla="*/ 43 h 86"/>
                  <a:gd name="T8" fmla="*/ 43 w 85"/>
                  <a:gd name="T9" fmla="*/ 1 h 86"/>
                </a:gdLst>
                <a:ahLst/>
                <a:cxnLst>
                  <a:cxn ang="0">
                    <a:pos x="T0" y="T1"/>
                  </a:cxn>
                  <a:cxn ang="0">
                    <a:pos x="T2" y="T3"/>
                  </a:cxn>
                  <a:cxn ang="0">
                    <a:pos x="T4" y="T5"/>
                  </a:cxn>
                  <a:cxn ang="0">
                    <a:pos x="T6" y="T7"/>
                  </a:cxn>
                  <a:cxn ang="0">
                    <a:pos x="T8" y="T9"/>
                  </a:cxn>
                </a:cxnLst>
                <a:rect l="0" t="0" r="r" b="b"/>
                <a:pathLst>
                  <a:path w="85" h="86">
                    <a:moveTo>
                      <a:pt x="43" y="1"/>
                    </a:moveTo>
                    <a:cubicBezTo>
                      <a:pt x="19" y="1"/>
                      <a:pt x="0" y="20"/>
                      <a:pt x="0" y="43"/>
                    </a:cubicBezTo>
                    <a:cubicBezTo>
                      <a:pt x="0" y="67"/>
                      <a:pt x="19" y="86"/>
                      <a:pt x="43" y="86"/>
                    </a:cubicBezTo>
                    <a:cubicBezTo>
                      <a:pt x="66" y="86"/>
                      <a:pt x="85" y="67"/>
                      <a:pt x="85" y="43"/>
                    </a:cubicBezTo>
                    <a:cubicBezTo>
                      <a:pt x="85" y="20"/>
                      <a:pt x="66" y="0"/>
                      <a:pt x="43" y="1"/>
                    </a:cubicBezTo>
                    <a:close/>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Freeform 709">
                <a:extLst>
                  <a:ext uri="{FF2B5EF4-FFF2-40B4-BE49-F238E27FC236}">
                    <a16:creationId xmlns:a16="http://schemas.microsoft.com/office/drawing/2014/main" id="{9B347229-B859-4D67-9090-60D8A8A0F977}"/>
                  </a:ext>
                </a:extLst>
              </p:cNvPr>
              <p:cNvSpPr>
                <a:spLocks/>
              </p:cNvSpPr>
              <p:nvPr/>
            </p:nvSpPr>
            <p:spPr bwMode="auto">
              <a:xfrm>
                <a:off x="4587876" y="50801"/>
                <a:ext cx="87313" cy="87313"/>
              </a:xfrm>
              <a:custGeom>
                <a:avLst/>
                <a:gdLst>
                  <a:gd name="T0" fmla="*/ 42 w 85"/>
                  <a:gd name="T1" fmla="*/ 1 h 86"/>
                  <a:gd name="T2" fmla="*/ 0 w 85"/>
                  <a:gd name="T3" fmla="*/ 43 h 86"/>
                  <a:gd name="T4" fmla="*/ 42 w 85"/>
                  <a:gd name="T5" fmla="*/ 86 h 86"/>
                  <a:gd name="T6" fmla="*/ 85 w 85"/>
                  <a:gd name="T7" fmla="*/ 43 h 86"/>
                  <a:gd name="T8" fmla="*/ 42 w 85"/>
                  <a:gd name="T9" fmla="*/ 1 h 86"/>
                </a:gdLst>
                <a:ahLst/>
                <a:cxnLst>
                  <a:cxn ang="0">
                    <a:pos x="T0" y="T1"/>
                  </a:cxn>
                  <a:cxn ang="0">
                    <a:pos x="T2" y="T3"/>
                  </a:cxn>
                  <a:cxn ang="0">
                    <a:pos x="T4" y="T5"/>
                  </a:cxn>
                  <a:cxn ang="0">
                    <a:pos x="T6" y="T7"/>
                  </a:cxn>
                  <a:cxn ang="0">
                    <a:pos x="T8" y="T9"/>
                  </a:cxn>
                </a:cxnLst>
                <a:rect l="0" t="0" r="r" b="b"/>
                <a:pathLst>
                  <a:path w="85" h="86">
                    <a:moveTo>
                      <a:pt x="42" y="1"/>
                    </a:moveTo>
                    <a:cubicBezTo>
                      <a:pt x="19" y="1"/>
                      <a:pt x="0" y="20"/>
                      <a:pt x="0" y="43"/>
                    </a:cubicBezTo>
                    <a:cubicBezTo>
                      <a:pt x="0" y="67"/>
                      <a:pt x="19" y="86"/>
                      <a:pt x="42" y="86"/>
                    </a:cubicBezTo>
                    <a:cubicBezTo>
                      <a:pt x="66" y="86"/>
                      <a:pt x="85" y="67"/>
                      <a:pt x="85" y="43"/>
                    </a:cubicBezTo>
                    <a:cubicBezTo>
                      <a:pt x="85" y="20"/>
                      <a:pt x="66" y="0"/>
                      <a:pt x="42" y="1"/>
                    </a:cubicBezTo>
                    <a:close/>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 name="Freeform 710">
                <a:extLst>
                  <a:ext uri="{FF2B5EF4-FFF2-40B4-BE49-F238E27FC236}">
                    <a16:creationId xmlns:a16="http://schemas.microsoft.com/office/drawing/2014/main" id="{40B69F45-78E9-49E3-A528-6F52C6AAD9A1}"/>
                  </a:ext>
                </a:extLst>
              </p:cNvPr>
              <p:cNvSpPr>
                <a:spLocks/>
              </p:cNvSpPr>
              <p:nvPr/>
            </p:nvSpPr>
            <p:spPr bwMode="auto">
              <a:xfrm>
                <a:off x="5472113" y="176213"/>
                <a:ext cx="63500" cy="198438"/>
              </a:xfrm>
              <a:custGeom>
                <a:avLst/>
                <a:gdLst>
                  <a:gd name="T0" fmla="*/ 40 w 40"/>
                  <a:gd name="T1" fmla="*/ 0 h 125"/>
                  <a:gd name="T2" fmla="*/ 40 w 40"/>
                  <a:gd name="T3" fmla="*/ 86 h 125"/>
                  <a:gd name="T4" fmla="*/ 0 w 40"/>
                  <a:gd name="T5" fmla="*/ 125 h 125"/>
                </a:gdLst>
                <a:ahLst/>
                <a:cxnLst>
                  <a:cxn ang="0">
                    <a:pos x="T0" y="T1"/>
                  </a:cxn>
                  <a:cxn ang="0">
                    <a:pos x="T2" y="T3"/>
                  </a:cxn>
                  <a:cxn ang="0">
                    <a:pos x="T4" y="T5"/>
                  </a:cxn>
                </a:cxnLst>
                <a:rect l="0" t="0" r="r" b="b"/>
                <a:pathLst>
                  <a:path w="40" h="125">
                    <a:moveTo>
                      <a:pt x="40" y="0"/>
                    </a:moveTo>
                    <a:lnTo>
                      <a:pt x="40" y="86"/>
                    </a:lnTo>
                    <a:lnTo>
                      <a:pt x="0" y="125"/>
                    </a:ln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 name="Freeform 711">
                <a:extLst>
                  <a:ext uri="{FF2B5EF4-FFF2-40B4-BE49-F238E27FC236}">
                    <a16:creationId xmlns:a16="http://schemas.microsoft.com/office/drawing/2014/main" id="{05C42B81-BDDB-48C6-92F9-76B7BBA98668}"/>
                  </a:ext>
                </a:extLst>
              </p:cNvPr>
              <p:cNvSpPr>
                <a:spLocks/>
              </p:cNvSpPr>
              <p:nvPr/>
            </p:nvSpPr>
            <p:spPr bwMode="auto">
              <a:xfrm>
                <a:off x="5262563" y="212726"/>
                <a:ext cx="46038" cy="112713"/>
              </a:xfrm>
              <a:custGeom>
                <a:avLst/>
                <a:gdLst>
                  <a:gd name="T0" fmla="*/ 29 w 29"/>
                  <a:gd name="T1" fmla="*/ 0 h 71"/>
                  <a:gd name="T2" fmla="*/ 29 w 29"/>
                  <a:gd name="T3" fmla="*/ 42 h 71"/>
                  <a:gd name="T4" fmla="*/ 0 w 29"/>
                  <a:gd name="T5" fmla="*/ 71 h 71"/>
                </a:gdLst>
                <a:ahLst/>
                <a:cxnLst>
                  <a:cxn ang="0">
                    <a:pos x="T0" y="T1"/>
                  </a:cxn>
                  <a:cxn ang="0">
                    <a:pos x="T2" y="T3"/>
                  </a:cxn>
                  <a:cxn ang="0">
                    <a:pos x="T4" y="T5"/>
                  </a:cxn>
                </a:cxnLst>
                <a:rect l="0" t="0" r="r" b="b"/>
                <a:pathLst>
                  <a:path w="29" h="71">
                    <a:moveTo>
                      <a:pt x="29" y="0"/>
                    </a:moveTo>
                    <a:lnTo>
                      <a:pt x="29" y="42"/>
                    </a:lnTo>
                    <a:lnTo>
                      <a:pt x="0" y="71"/>
                    </a:ln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Freeform 712">
                <a:extLst>
                  <a:ext uri="{FF2B5EF4-FFF2-40B4-BE49-F238E27FC236}">
                    <a16:creationId xmlns:a16="http://schemas.microsoft.com/office/drawing/2014/main" id="{462E5778-F758-430F-970D-A610C9076330}"/>
                  </a:ext>
                </a:extLst>
              </p:cNvPr>
              <p:cNvSpPr>
                <a:spLocks/>
              </p:cNvSpPr>
              <p:nvPr/>
            </p:nvSpPr>
            <p:spPr bwMode="auto">
              <a:xfrm>
                <a:off x="4630738" y="176213"/>
                <a:ext cx="71438" cy="219075"/>
              </a:xfrm>
              <a:custGeom>
                <a:avLst/>
                <a:gdLst>
                  <a:gd name="T0" fmla="*/ 0 w 45"/>
                  <a:gd name="T1" fmla="*/ 0 h 138"/>
                  <a:gd name="T2" fmla="*/ 0 w 45"/>
                  <a:gd name="T3" fmla="*/ 94 h 138"/>
                  <a:gd name="T4" fmla="*/ 45 w 45"/>
                  <a:gd name="T5" fmla="*/ 138 h 138"/>
                </a:gdLst>
                <a:ahLst/>
                <a:cxnLst>
                  <a:cxn ang="0">
                    <a:pos x="T0" y="T1"/>
                  </a:cxn>
                  <a:cxn ang="0">
                    <a:pos x="T2" y="T3"/>
                  </a:cxn>
                  <a:cxn ang="0">
                    <a:pos x="T4" y="T5"/>
                  </a:cxn>
                </a:cxnLst>
                <a:rect l="0" t="0" r="r" b="b"/>
                <a:pathLst>
                  <a:path w="45" h="138">
                    <a:moveTo>
                      <a:pt x="0" y="0"/>
                    </a:moveTo>
                    <a:lnTo>
                      <a:pt x="0" y="94"/>
                    </a:lnTo>
                    <a:lnTo>
                      <a:pt x="45" y="138"/>
                    </a:ln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Freeform 713">
                <a:extLst>
                  <a:ext uri="{FF2B5EF4-FFF2-40B4-BE49-F238E27FC236}">
                    <a16:creationId xmlns:a16="http://schemas.microsoft.com/office/drawing/2014/main" id="{BB5B4612-D295-4576-BCF6-129A468C112B}"/>
                  </a:ext>
                </a:extLst>
              </p:cNvPr>
              <p:cNvSpPr>
                <a:spLocks/>
              </p:cNvSpPr>
              <p:nvPr/>
            </p:nvSpPr>
            <p:spPr bwMode="auto">
              <a:xfrm>
                <a:off x="4857751" y="212726"/>
                <a:ext cx="84138" cy="133350"/>
              </a:xfrm>
              <a:custGeom>
                <a:avLst/>
                <a:gdLst>
                  <a:gd name="T0" fmla="*/ 0 w 53"/>
                  <a:gd name="T1" fmla="*/ 0 h 84"/>
                  <a:gd name="T2" fmla="*/ 0 w 53"/>
                  <a:gd name="T3" fmla="*/ 30 h 84"/>
                  <a:gd name="T4" fmla="*/ 53 w 53"/>
                  <a:gd name="T5" fmla="*/ 84 h 84"/>
                </a:gdLst>
                <a:ahLst/>
                <a:cxnLst>
                  <a:cxn ang="0">
                    <a:pos x="T0" y="T1"/>
                  </a:cxn>
                  <a:cxn ang="0">
                    <a:pos x="T2" y="T3"/>
                  </a:cxn>
                  <a:cxn ang="0">
                    <a:pos x="T4" y="T5"/>
                  </a:cxn>
                </a:cxnLst>
                <a:rect l="0" t="0" r="r" b="b"/>
                <a:pathLst>
                  <a:path w="53" h="84">
                    <a:moveTo>
                      <a:pt x="0" y="0"/>
                    </a:moveTo>
                    <a:lnTo>
                      <a:pt x="0" y="30"/>
                    </a:lnTo>
                    <a:lnTo>
                      <a:pt x="53" y="84"/>
                    </a:lnTo>
                  </a:path>
                </a:pathLst>
              </a:custGeom>
              <a:noFill/>
              <a:ln w="1524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1" name="Group 70">
              <a:extLst>
                <a:ext uri="{FF2B5EF4-FFF2-40B4-BE49-F238E27FC236}">
                  <a16:creationId xmlns:a16="http://schemas.microsoft.com/office/drawing/2014/main" id="{6550F26A-1BF8-4B87-879E-F98D9BD64725}"/>
                </a:ext>
              </a:extLst>
            </p:cNvPr>
            <p:cNvGrpSpPr>
              <a:grpSpLocks noChangeAspect="1"/>
            </p:cNvGrpSpPr>
            <p:nvPr userDrawn="1"/>
          </p:nvGrpSpPr>
          <p:grpSpPr>
            <a:xfrm>
              <a:off x="2895700" y="1098885"/>
              <a:ext cx="390906" cy="336043"/>
              <a:chOff x="7962900" y="3702050"/>
              <a:chExt cx="633413" cy="544513"/>
            </a:xfrm>
          </p:grpSpPr>
          <p:sp>
            <p:nvSpPr>
              <p:cNvPr id="286" name="Freeform 555">
                <a:extLst>
                  <a:ext uri="{FF2B5EF4-FFF2-40B4-BE49-F238E27FC236}">
                    <a16:creationId xmlns:a16="http://schemas.microsoft.com/office/drawing/2014/main" id="{F7D65055-EFD8-4AE6-B076-311668925A5A}"/>
                  </a:ext>
                </a:extLst>
              </p:cNvPr>
              <p:cNvSpPr>
                <a:spLocks/>
              </p:cNvSpPr>
              <p:nvPr/>
            </p:nvSpPr>
            <p:spPr bwMode="auto">
              <a:xfrm>
                <a:off x="8202613" y="3952875"/>
                <a:ext cx="153988" cy="152400"/>
              </a:xfrm>
              <a:custGeom>
                <a:avLst/>
                <a:gdLst>
                  <a:gd name="T0" fmla="*/ 55 w 56"/>
                  <a:gd name="T1" fmla="*/ 19 h 56"/>
                  <a:gd name="T2" fmla="*/ 38 w 56"/>
                  <a:gd name="T3" fmla="*/ 19 h 56"/>
                  <a:gd name="T4" fmla="*/ 37 w 56"/>
                  <a:gd name="T5" fmla="*/ 18 h 56"/>
                  <a:gd name="T6" fmla="*/ 37 w 56"/>
                  <a:gd name="T7" fmla="*/ 1 h 56"/>
                  <a:gd name="T8" fmla="*/ 37 w 56"/>
                  <a:gd name="T9" fmla="*/ 0 h 56"/>
                  <a:gd name="T10" fmla="*/ 19 w 56"/>
                  <a:gd name="T11" fmla="*/ 0 h 56"/>
                  <a:gd name="T12" fmla="*/ 19 w 56"/>
                  <a:gd name="T13" fmla="*/ 1 h 56"/>
                  <a:gd name="T14" fmla="*/ 19 w 56"/>
                  <a:gd name="T15" fmla="*/ 18 h 56"/>
                  <a:gd name="T16" fmla="*/ 18 w 56"/>
                  <a:gd name="T17" fmla="*/ 19 h 56"/>
                  <a:gd name="T18" fmla="*/ 1 w 56"/>
                  <a:gd name="T19" fmla="*/ 19 h 56"/>
                  <a:gd name="T20" fmla="*/ 0 w 56"/>
                  <a:gd name="T21" fmla="*/ 19 h 56"/>
                  <a:gd name="T22" fmla="*/ 0 w 56"/>
                  <a:gd name="T23" fmla="*/ 37 h 56"/>
                  <a:gd name="T24" fmla="*/ 1 w 56"/>
                  <a:gd name="T25" fmla="*/ 37 h 56"/>
                  <a:gd name="T26" fmla="*/ 18 w 56"/>
                  <a:gd name="T27" fmla="*/ 37 h 56"/>
                  <a:gd name="T28" fmla="*/ 19 w 56"/>
                  <a:gd name="T29" fmla="*/ 38 h 56"/>
                  <a:gd name="T30" fmla="*/ 19 w 56"/>
                  <a:gd name="T31" fmla="*/ 55 h 56"/>
                  <a:gd name="T32" fmla="*/ 19 w 56"/>
                  <a:gd name="T33" fmla="*/ 56 h 56"/>
                  <a:gd name="T34" fmla="*/ 37 w 56"/>
                  <a:gd name="T35" fmla="*/ 56 h 56"/>
                  <a:gd name="T36" fmla="*/ 37 w 56"/>
                  <a:gd name="T37" fmla="*/ 55 h 56"/>
                  <a:gd name="T38" fmla="*/ 37 w 56"/>
                  <a:gd name="T39" fmla="*/ 38 h 56"/>
                  <a:gd name="T40" fmla="*/ 38 w 56"/>
                  <a:gd name="T41" fmla="*/ 37 h 56"/>
                  <a:gd name="T42" fmla="*/ 55 w 56"/>
                  <a:gd name="T43" fmla="*/ 37 h 56"/>
                  <a:gd name="T44" fmla="*/ 56 w 56"/>
                  <a:gd name="T45" fmla="*/ 37 h 56"/>
                  <a:gd name="T46" fmla="*/ 56 w 56"/>
                  <a:gd name="T47" fmla="*/ 19 h 56"/>
                  <a:gd name="T48" fmla="*/ 55 w 56"/>
                  <a:gd name="T49"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6">
                    <a:moveTo>
                      <a:pt x="55" y="19"/>
                    </a:moveTo>
                    <a:cubicBezTo>
                      <a:pt x="38" y="19"/>
                      <a:pt x="38" y="19"/>
                      <a:pt x="38" y="19"/>
                    </a:cubicBezTo>
                    <a:cubicBezTo>
                      <a:pt x="37" y="19"/>
                      <a:pt x="37" y="19"/>
                      <a:pt x="37" y="18"/>
                    </a:cubicBezTo>
                    <a:cubicBezTo>
                      <a:pt x="37" y="1"/>
                      <a:pt x="37" y="1"/>
                      <a:pt x="37" y="1"/>
                    </a:cubicBezTo>
                    <a:cubicBezTo>
                      <a:pt x="37" y="0"/>
                      <a:pt x="37" y="0"/>
                      <a:pt x="37" y="0"/>
                    </a:cubicBezTo>
                    <a:cubicBezTo>
                      <a:pt x="19" y="0"/>
                      <a:pt x="19" y="0"/>
                      <a:pt x="19" y="0"/>
                    </a:cubicBezTo>
                    <a:cubicBezTo>
                      <a:pt x="19" y="0"/>
                      <a:pt x="19" y="0"/>
                      <a:pt x="19" y="1"/>
                    </a:cubicBezTo>
                    <a:cubicBezTo>
                      <a:pt x="19" y="18"/>
                      <a:pt x="19" y="18"/>
                      <a:pt x="19" y="18"/>
                    </a:cubicBezTo>
                    <a:cubicBezTo>
                      <a:pt x="19" y="19"/>
                      <a:pt x="19" y="19"/>
                      <a:pt x="18" y="19"/>
                    </a:cubicBezTo>
                    <a:cubicBezTo>
                      <a:pt x="1" y="19"/>
                      <a:pt x="1" y="19"/>
                      <a:pt x="1" y="19"/>
                    </a:cubicBezTo>
                    <a:cubicBezTo>
                      <a:pt x="0" y="19"/>
                      <a:pt x="0" y="19"/>
                      <a:pt x="0" y="19"/>
                    </a:cubicBezTo>
                    <a:cubicBezTo>
                      <a:pt x="0" y="37"/>
                      <a:pt x="0" y="37"/>
                      <a:pt x="0" y="37"/>
                    </a:cubicBezTo>
                    <a:cubicBezTo>
                      <a:pt x="0" y="37"/>
                      <a:pt x="0" y="37"/>
                      <a:pt x="1" y="37"/>
                    </a:cubicBezTo>
                    <a:cubicBezTo>
                      <a:pt x="18" y="37"/>
                      <a:pt x="18" y="37"/>
                      <a:pt x="18" y="37"/>
                    </a:cubicBezTo>
                    <a:cubicBezTo>
                      <a:pt x="19" y="37"/>
                      <a:pt x="19" y="37"/>
                      <a:pt x="19" y="38"/>
                    </a:cubicBezTo>
                    <a:cubicBezTo>
                      <a:pt x="19" y="55"/>
                      <a:pt x="19" y="55"/>
                      <a:pt x="19" y="55"/>
                    </a:cubicBezTo>
                    <a:cubicBezTo>
                      <a:pt x="19" y="56"/>
                      <a:pt x="19" y="56"/>
                      <a:pt x="19" y="56"/>
                    </a:cubicBezTo>
                    <a:cubicBezTo>
                      <a:pt x="37" y="56"/>
                      <a:pt x="37" y="56"/>
                      <a:pt x="37" y="56"/>
                    </a:cubicBezTo>
                    <a:cubicBezTo>
                      <a:pt x="37" y="56"/>
                      <a:pt x="37" y="56"/>
                      <a:pt x="37" y="55"/>
                    </a:cubicBezTo>
                    <a:cubicBezTo>
                      <a:pt x="37" y="38"/>
                      <a:pt x="37" y="38"/>
                      <a:pt x="37" y="38"/>
                    </a:cubicBezTo>
                    <a:cubicBezTo>
                      <a:pt x="37" y="37"/>
                      <a:pt x="37" y="37"/>
                      <a:pt x="38" y="37"/>
                    </a:cubicBezTo>
                    <a:cubicBezTo>
                      <a:pt x="55" y="37"/>
                      <a:pt x="55" y="37"/>
                      <a:pt x="55" y="37"/>
                    </a:cubicBezTo>
                    <a:cubicBezTo>
                      <a:pt x="56" y="37"/>
                      <a:pt x="56" y="37"/>
                      <a:pt x="56" y="37"/>
                    </a:cubicBezTo>
                    <a:cubicBezTo>
                      <a:pt x="56" y="19"/>
                      <a:pt x="56" y="19"/>
                      <a:pt x="56" y="19"/>
                    </a:cubicBezTo>
                    <a:cubicBezTo>
                      <a:pt x="56" y="19"/>
                      <a:pt x="56" y="19"/>
                      <a:pt x="55" y="19"/>
                    </a:cubicBezTo>
                    <a:close/>
                  </a:path>
                </a:pathLst>
              </a:custGeom>
              <a:noFill/>
              <a:ln w="15240">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Oval 556">
                <a:extLst>
                  <a:ext uri="{FF2B5EF4-FFF2-40B4-BE49-F238E27FC236}">
                    <a16:creationId xmlns:a16="http://schemas.microsoft.com/office/drawing/2014/main" id="{F25138C0-D8A9-485A-893B-96EA4859E489}"/>
                  </a:ext>
                </a:extLst>
              </p:cNvPr>
              <p:cNvSpPr>
                <a:spLocks noChangeArrowheads="1"/>
              </p:cNvSpPr>
              <p:nvPr/>
            </p:nvSpPr>
            <p:spPr bwMode="auto">
              <a:xfrm>
                <a:off x="8126413" y="3876675"/>
                <a:ext cx="306388" cy="304800"/>
              </a:xfrm>
              <a:prstGeom prst="ellipse">
                <a:avLst/>
              </a:prstGeom>
              <a:noFill/>
              <a:ln w="1524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Freeform 557">
                <a:extLst>
                  <a:ext uri="{FF2B5EF4-FFF2-40B4-BE49-F238E27FC236}">
                    <a16:creationId xmlns:a16="http://schemas.microsoft.com/office/drawing/2014/main" id="{43FF21E6-491B-402D-844C-4F32685415BA}"/>
                  </a:ext>
                </a:extLst>
              </p:cNvPr>
              <p:cNvSpPr>
                <a:spLocks/>
              </p:cNvSpPr>
              <p:nvPr/>
            </p:nvSpPr>
            <p:spPr bwMode="auto">
              <a:xfrm>
                <a:off x="7962900" y="3810000"/>
                <a:ext cx="633413" cy="436563"/>
              </a:xfrm>
              <a:custGeom>
                <a:avLst/>
                <a:gdLst>
                  <a:gd name="T0" fmla="*/ 216 w 232"/>
                  <a:gd name="T1" fmla="*/ 160 h 160"/>
                  <a:gd name="T2" fmla="*/ 16 w 232"/>
                  <a:gd name="T3" fmla="*/ 160 h 160"/>
                  <a:gd name="T4" fmla="*/ 0 w 232"/>
                  <a:gd name="T5" fmla="*/ 144 h 160"/>
                  <a:gd name="T6" fmla="*/ 0 w 232"/>
                  <a:gd name="T7" fmla="*/ 16 h 160"/>
                  <a:gd name="T8" fmla="*/ 16 w 232"/>
                  <a:gd name="T9" fmla="*/ 0 h 160"/>
                  <a:gd name="T10" fmla="*/ 216 w 232"/>
                  <a:gd name="T11" fmla="*/ 0 h 160"/>
                  <a:gd name="T12" fmla="*/ 232 w 232"/>
                  <a:gd name="T13" fmla="*/ 16 h 160"/>
                  <a:gd name="T14" fmla="*/ 232 w 232"/>
                  <a:gd name="T15" fmla="*/ 144 h 160"/>
                  <a:gd name="T16" fmla="*/ 216 w 232"/>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60">
                    <a:moveTo>
                      <a:pt x="216" y="160"/>
                    </a:moveTo>
                    <a:cubicBezTo>
                      <a:pt x="16" y="160"/>
                      <a:pt x="16" y="160"/>
                      <a:pt x="16" y="160"/>
                    </a:cubicBezTo>
                    <a:cubicBezTo>
                      <a:pt x="7" y="160"/>
                      <a:pt x="0" y="153"/>
                      <a:pt x="0" y="144"/>
                    </a:cubicBezTo>
                    <a:cubicBezTo>
                      <a:pt x="0" y="16"/>
                      <a:pt x="0" y="16"/>
                      <a:pt x="0" y="16"/>
                    </a:cubicBezTo>
                    <a:cubicBezTo>
                      <a:pt x="0" y="7"/>
                      <a:pt x="7" y="0"/>
                      <a:pt x="16" y="0"/>
                    </a:cubicBezTo>
                    <a:cubicBezTo>
                      <a:pt x="216" y="0"/>
                      <a:pt x="216" y="0"/>
                      <a:pt x="216" y="0"/>
                    </a:cubicBezTo>
                    <a:cubicBezTo>
                      <a:pt x="225" y="0"/>
                      <a:pt x="232" y="7"/>
                      <a:pt x="232" y="16"/>
                    </a:cubicBezTo>
                    <a:cubicBezTo>
                      <a:pt x="232" y="144"/>
                      <a:pt x="232" y="144"/>
                      <a:pt x="232" y="144"/>
                    </a:cubicBezTo>
                    <a:cubicBezTo>
                      <a:pt x="232" y="153"/>
                      <a:pt x="225" y="160"/>
                      <a:pt x="216" y="160"/>
                    </a:cubicBezTo>
                    <a:close/>
                  </a:path>
                </a:pathLst>
              </a:custGeom>
              <a:noFill/>
              <a:ln w="1524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558">
                <a:extLst>
                  <a:ext uri="{FF2B5EF4-FFF2-40B4-BE49-F238E27FC236}">
                    <a16:creationId xmlns:a16="http://schemas.microsoft.com/office/drawing/2014/main" id="{7049DB22-C08A-4B49-9174-C650AA460075}"/>
                  </a:ext>
                </a:extLst>
              </p:cNvPr>
              <p:cNvSpPr>
                <a:spLocks noChangeShapeType="1"/>
              </p:cNvSpPr>
              <p:nvPr/>
            </p:nvSpPr>
            <p:spPr bwMode="auto">
              <a:xfrm>
                <a:off x="8462963" y="3930650"/>
                <a:ext cx="133350" cy="0"/>
              </a:xfrm>
              <a:prstGeom prst="line">
                <a:avLst/>
              </a:prstGeom>
              <a:noFill/>
              <a:ln w="15240" cap="rnd">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559">
                <a:extLst>
                  <a:ext uri="{FF2B5EF4-FFF2-40B4-BE49-F238E27FC236}">
                    <a16:creationId xmlns:a16="http://schemas.microsoft.com/office/drawing/2014/main" id="{D637A8DA-4CBE-4139-B63B-1FC95664B30B}"/>
                  </a:ext>
                </a:extLst>
              </p:cNvPr>
              <p:cNvSpPr>
                <a:spLocks noChangeShapeType="1"/>
              </p:cNvSpPr>
              <p:nvPr/>
            </p:nvSpPr>
            <p:spPr bwMode="auto">
              <a:xfrm>
                <a:off x="7962900" y="3930650"/>
                <a:ext cx="133350" cy="0"/>
              </a:xfrm>
              <a:prstGeom prst="line">
                <a:avLst/>
              </a:prstGeom>
              <a:noFill/>
              <a:ln w="15240" cap="rnd">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Freeform 560">
                <a:extLst>
                  <a:ext uri="{FF2B5EF4-FFF2-40B4-BE49-F238E27FC236}">
                    <a16:creationId xmlns:a16="http://schemas.microsoft.com/office/drawing/2014/main" id="{1057B7A7-58FE-45FF-80D3-805434B26D8B}"/>
                  </a:ext>
                </a:extLst>
              </p:cNvPr>
              <p:cNvSpPr>
                <a:spLocks noEditPoints="1"/>
              </p:cNvSpPr>
              <p:nvPr/>
            </p:nvSpPr>
            <p:spPr bwMode="auto">
              <a:xfrm>
                <a:off x="8121650" y="3702050"/>
                <a:ext cx="315913" cy="107950"/>
              </a:xfrm>
              <a:custGeom>
                <a:avLst/>
                <a:gdLst>
                  <a:gd name="T0" fmla="*/ 0 w 116"/>
                  <a:gd name="T1" fmla="*/ 40 h 40"/>
                  <a:gd name="T2" fmla="*/ 0 w 116"/>
                  <a:gd name="T3" fmla="*/ 26 h 40"/>
                  <a:gd name="T4" fmla="*/ 26 w 116"/>
                  <a:gd name="T5" fmla="*/ 0 h 40"/>
                  <a:gd name="T6" fmla="*/ 90 w 116"/>
                  <a:gd name="T7" fmla="*/ 0 h 40"/>
                  <a:gd name="T8" fmla="*/ 116 w 116"/>
                  <a:gd name="T9" fmla="*/ 26 h 40"/>
                  <a:gd name="T10" fmla="*/ 116 w 116"/>
                  <a:gd name="T11" fmla="*/ 40 h 40"/>
                  <a:gd name="T12" fmla="*/ 96 w 116"/>
                  <a:gd name="T13" fmla="*/ 40 h 40"/>
                  <a:gd name="T14" fmla="*/ 96 w 116"/>
                  <a:gd name="T15" fmla="*/ 26 h 40"/>
                  <a:gd name="T16" fmla="*/ 90 w 116"/>
                  <a:gd name="T17" fmla="*/ 20 h 40"/>
                  <a:gd name="T18" fmla="*/ 26 w 116"/>
                  <a:gd name="T19" fmla="*/ 20 h 40"/>
                  <a:gd name="T20" fmla="*/ 20 w 116"/>
                  <a:gd name="T21" fmla="*/ 26 h 40"/>
                  <a:gd name="T22" fmla="*/ 20 w 116"/>
                  <a:gd name="T2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 h="40">
                    <a:moveTo>
                      <a:pt x="0" y="40"/>
                    </a:moveTo>
                    <a:cubicBezTo>
                      <a:pt x="0" y="26"/>
                      <a:pt x="0" y="26"/>
                      <a:pt x="0" y="26"/>
                    </a:cubicBezTo>
                    <a:cubicBezTo>
                      <a:pt x="0" y="12"/>
                      <a:pt x="12" y="0"/>
                      <a:pt x="26" y="0"/>
                    </a:cubicBezTo>
                    <a:cubicBezTo>
                      <a:pt x="90" y="0"/>
                      <a:pt x="90" y="0"/>
                      <a:pt x="90" y="0"/>
                    </a:cubicBezTo>
                    <a:cubicBezTo>
                      <a:pt x="104" y="0"/>
                      <a:pt x="116" y="12"/>
                      <a:pt x="116" y="26"/>
                    </a:cubicBezTo>
                    <a:cubicBezTo>
                      <a:pt x="116" y="40"/>
                      <a:pt x="116" y="40"/>
                      <a:pt x="116" y="40"/>
                    </a:cubicBezTo>
                    <a:moveTo>
                      <a:pt x="96" y="40"/>
                    </a:moveTo>
                    <a:cubicBezTo>
                      <a:pt x="96" y="26"/>
                      <a:pt x="96" y="26"/>
                      <a:pt x="96" y="26"/>
                    </a:cubicBezTo>
                    <a:cubicBezTo>
                      <a:pt x="96" y="23"/>
                      <a:pt x="93" y="20"/>
                      <a:pt x="90" y="20"/>
                    </a:cubicBezTo>
                    <a:cubicBezTo>
                      <a:pt x="26" y="20"/>
                      <a:pt x="26" y="20"/>
                      <a:pt x="26" y="20"/>
                    </a:cubicBezTo>
                    <a:cubicBezTo>
                      <a:pt x="23" y="20"/>
                      <a:pt x="20" y="23"/>
                      <a:pt x="20" y="26"/>
                    </a:cubicBezTo>
                    <a:cubicBezTo>
                      <a:pt x="20" y="40"/>
                      <a:pt x="20" y="40"/>
                      <a:pt x="20" y="40"/>
                    </a:cubicBezTo>
                  </a:path>
                </a:pathLst>
              </a:custGeom>
              <a:noFill/>
              <a:ln w="1524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2" name="Group 71">
              <a:extLst>
                <a:ext uri="{FF2B5EF4-FFF2-40B4-BE49-F238E27FC236}">
                  <a16:creationId xmlns:a16="http://schemas.microsoft.com/office/drawing/2014/main" id="{7BFB44B3-4ED1-4DC2-8B45-41FA0F47FE03}"/>
                </a:ext>
              </a:extLst>
            </p:cNvPr>
            <p:cNvGrpSpPr>
              <a:grpSpLocks noChangeAspect="1"/>
            </p:cNvGrpSpPr>
            <p:nvPr/>
          </p:nvGrpSpPr>
          <p:grpSpPr>
            <a:xfrm>
              <a:off x="3239182" y="1631112"/>
              <a:ext cx="437910" cy="402405"/>
              <a:chOff x="6461125" y="3570288"/>
              <a:chExt cx="352425" cy="323850"/>
            </a:xfrm>
          </p:grpSpPr>
          <p:sp>
            <p:nvSpPr>
              <p:cNvPr id="273" name="Oval 392">
                <a:extLst>
                  <a:ext uri="{FF2B5EF4-FFF2-40B4-BE49-F238E27FC236}">
                    <a16:creationId xmlns:a16="http://schemas.microsoft.com/office/drawing/2014/main" id="{B4E61177-A066-47AF-A5A3-44D8209BAA69}"/>
                  </a:ext>
                </a:extLst>
              </p:cNvPr>
              <p:cNvSpPr>
                <a:spLocks noChangeArrowheads="1"/>
              </p:cNvSpPr>
              <p:nvPr/>
            </p:nvSpPr>
            <p:spPr bwMode="auto">
              <a:xfrm>
                <a:off x="6605588" y="3822700"/>
                <a:ext cx="46038" cy="47625"/>
              </a:xfrm>
              <a:prstGeom prst="ellipse">
                <a:avLst/>
              </a:prstGeom>
              <a:noFill/>
              <a:ln w="1524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Freeform 393">
                <a:extLst>
                  <a:ext uri="{FF2B5EF4-FFF2-40B4-BE49-F238E27FC236}">
                    <a16:creationId xmlns:a16="http://schemas.microsoft.com/office/drawing/2014/main" id="{03E15009-8F2F-483A-95B7-95898ECC662B}"/>
                  </a:ext>
                </a:extLst>
              </p:cNvPr>
              <p:cNvSpPr>
                <a:spLocks/>
              </p:cNvSpPr>
              <p:nvPr/>
            </p:nvSpPr>
            <p:spPr bwMode="auto">
              <a:xfrm>
                <a:off x="6627813" y="3776663"/>
                <a:ext cx="19050" cy="46038"/>
              </a:xfrm>
              <a:custGeom>
                <a:avLst/>
                <a:gdLst>
                  <a:gd name="T0" fmla="*/ 0 w 12"/>
                  <a:gd name="T1" fmla="*/ 29 h 29"/>
                  <a:gd name="T2" fmla="*/ 0 w 12"/>
                  <a:gd name="T3" fmla="*/ 12 h 29"/>
                  <a:gd name="T4" fmla="*/ 12 w 12"/>
                  <a:gd name="T5" fmla="*/ 0 h 29"/>
                </a:gdLst>
                <a:ahLst/>
                <a:cxnLst>
                  <a:cxn ang="0">
                    <a:pos x="T0" y="T1"/>
                  </a:cxn>
                  <a:cxn ang="0">
                    <a:pos x="T2" y="T3"/>
                  </a:cxn>
                  <a:cxn ang="0">
                    <a:pos x="T4" y="T5"/>
                  </a:cxn>
                </a:cxnLst>
                <a:rect l="0" t="0" r="r" b="b"/>
                <a:pathLst>
                  <a:path w="12" h="29">
                    <a:moveTo>
                      <a:pt x="0" y="29"/>
                    </a:moveTo>
                    <a:lnTo>
                      <a:pt x="0" y="12"/>
                    </a:lnTo>
                    <a:lnTo>
                      <a:pt x="12" y="0"/>
                    </a:ln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Oval 394">
                <a:extLst>
                  <a:ext uri="{FF2B5EF4-FFF2-40B4-BE49-F238E27FC236}">
                    <a16:creationId xmlns:a16="http://schemas.microsoft.com/office/drawing/2014/main" id="{D3F5A88F-CD47-4813-A81D-0968E2C3658D}"/>
                  </a:ext>
                </a:extLst>
              </p:cNvPr>
              <p:cNvSpPr>
                <a:spLocks noChangeArrowheads="1"/>
              </p:cNvSpPr>
              <p:nvPr/>
            </p:nvSpPr>
            <p:spPr bwMode="auto">
              <a:xfrm>
                <a:off x="6469063" y="3810000"/>
                <a:ext cx="46038" cy="46038"/>
              </a:xfrm>
              <a:prstGeom prst="ellipse">
                <a:avLst/>
              </a:prstGeom>
              <a:noFill/>
              <a:ln w="1524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Oval 395">
                <a:extLst>
                  <a:ext uri="{FF2B5EF4-FFF2-40B4-BE49-F238E27FC236}">
                    <a16:creationId xmlns:a16="http://schemas.microsoft.com/office/drawing/2014/main" id="{4254F644-C2DB-40C9-AF38-0B61B25B27FC}"/>
                  </a:ext>
                </a:extLst>
              </p:cNvPr>
              <p:cNvSpPr>
                <a:spLocks noChangeArrowheads="1"/>
              </p:cNvSpPr>
              <p:nvPr/>
            </p:nvSpPr>
            <p:spPr bwMode="auto">
              <a:xfrm>
                <a:off x="6686550" y="3848100"/>
                <a:ext cx="47625" cy="46038"/>
              </a:xfrm>
              <a:prstGeom prst="ellipse">
                <a:avLst/>
              </a:prstGeom>
              <a:noFill/>
              <a:ln w="1524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Freeform 396">
                <a:extLst>
                  <a:ext uri="{FF2B5EF4-FFF2-40B4-BE49-F238E27FC236}">
                    <a16:creationId xmlns:a16="http://schemas.microsoft.com/office/drawing/2014/main" id="{46BCA806-686A-4682-8B7B-942978F1F30A}"/>
                  </a:ext>
                </a:extLst>
              </p:cNvPr>
              <p:cNvSpPr>
                <a:spLocks/>
              </p:cNvSpPr>
              <p:nvPr/>
            </p:nvSpPr>
            <p:spPr bwMode="auto">
              <a:xfrm>
                <a:off x="6684963" y="3776663"/>
                <a:ext cx="23813" cy="71438"/>
              </a:xfrm>
              <a:custGeom>
                <a:avLst/>
                <a:gdLst>
                  <a:gd name="T0" fmla="*/ 0 w 15"/>
                  <a:gd name="T1" fmla="*/ 0 h 45"/>
                  <a:gd name="T2" fmla="*/ 0 w 15"/>
                  <a:gd name="T3" fmla="*/ 12 h 45"/>
                  <a:gd name="T4" fmla="*/ 15 w 15"/>
                  <a:gd name="T5" fmla="*/ 28 h 45"/>
                  <a:gd name="T6" fmla="*/ 15 w 15"/>
                  <a:gd name="T7" fmla="*/ 45 h 45"/>
                </a:gdLst>
                <a:ahLst/>
                <a:cxnLst>
                  <a:cxn ang="0">
                    <a:pos x="T0" y="T1"/>
                  </a:cxn>
                  <a:cxn ang="0">
                    <a:pos x="T2" y="T3"/>
                  </a:cxn>
                  <a:cxn ang="0">
                    <a:pos x="T4" y="T5"/>
                  </a:cxn>
                  <a:cxn ang="0">
                    <a:pos x="T6" y="T7"/>
                  </a:cxn>
                </a:cxnLst>
                <a:rect l="0" t="0" r="r" b="b"/>
                <a:pathLst>
                  <a:path w="15" h="45">
                    <a:moveTo>
                      <a:pt x="0" y="0"/>
                    </a:moveTo>
                    <a:lnTo>
                      <a:pt x="0" y="12"/>
                    </a:lnTo>
                    <a:lnTo>
                      <a:pt x="15" y="28"/>
                    </a:lnTo>
                    <a:lnTo>
                      <a:pt x="15" y="45"/>
                    </a:ln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Oval 397">
                <a:extLst>
                  <a:ext uri="{FF2B5EF4-FFF2-40B4-BE49-F238E27FC236}">
                    <a16:creationId xmlns:a16="http://schemas.microsoft.com/office/drawing/2014/main" id="{5539C170-ABDD-473A-880B-D6DA61299CE8}"/>
                  </a:ext>
                </a:extLst>
              </p:cNvPr>
              <p:cNvSpPr>
                <a:spLocks noChangeArrowheads="1"/>
              </p:cNvSpPr>
              <p:nvPr/>
            </p:nvSpPr>
            <p:spPr bwMode="auto">
              <a:xfrm>
                <a:off x="6534150" y="3844925"/>
                <a:ext cx="46038" cy="46038"/>
              </a:xfrm>
              <a:prstGeom prst="ellipse">
                <a:avLst/>
              </a:prstGeom>
              <a:noFill/>
              <a:ln w="1524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Freeform 398">
                <a:extLst>
                  <a:ext uri="{FF2B5EF4-FFF2-40B4-BE49-F238E27FC236}">
                    <a16:creationId xmlns:a16="http://schemas.microsoft.com/office/drawing/2014/main" id="{3554333D-D7FE-4086-9F7A-B098235FEBC3}"/>
                  </a:ext>
                </a:extLst>
              </p:cNvPr>
              <p:cNvSpPr>
                <a:spLocks/>
              </p:cNvSpPr>
              <p:nvPr/>
            </p:nvSpPr>
            <p:spPr bwMode="auto">
              <a:xfrm>
                <a:off x="6559550" y="3776663"/>
                <a:ext cx="20638" cy="68263"/>
              </a:xfrm>
              <a:custGeom>
                <a:avLst/>
                <a:gdLst>
                  <a:gd name="T0" fmla="*/ 13 w 13"/>
                  <a:gd name="T1" fmla="*/ 0 h 43"/>
                  <a:gd name="T2" fmla="*/ 13 w 13"/>
                  <a:gd name="T3" fmla="*/ 11 h 43"/>
                  <a:gd name="T4" fmla="*/ 0 w 13"/>
                  <a:gd name="T5" fmla="*/ 26 h 43"/>
                  <a:gd name="T6" fmla="*/ 0 w 13"/>
                  <a:gd name="T7" fmla="*/ 43 h 43"/>
                </a:gdLst>
                <a:ahLst/>
                <a:cxnLst>
                  <a:cxn ang="0">
                    <a:pos x="T0" y="T1"/>
                  </a:cxn>
                  <a:cxn ang="0">
                    <a:pos x="T2" y="T3"/>
                  </a:cxn>
                  <a:cxn ang="0">
                    <a:pos x="T4" y="T5"/>
                  </a:cxn>
                  <a:cxn ang="0">
                    <a:pos x="T6" y="T7"/>
                  </a:cxn>
                </a:cxnLst>
                <a:rect l="0" t="0" r="r" b="b"/>
                <a:pathLst>
                  <a:path w="13" h="43">
                    <a:moveTo>
                      <a:pt x="13" y="0"/>
                    </a:moveTo>
                    <a:lnTo>
                      <a:pt x="13" y="11"/>
                    </a:lnTo>
                    <a:lnTo>
                      <a:pt x="0" y="26"/>
                    </a:lnTo>
                    <a:lnTo>
                      <a:pt x="0" y="43"/>
                    </a:ln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Freeform 399">
                <a:extLst>
                  <a:ext uri="{FF2B5EF4-FFF2-40B4-BE49-F238E27FC236}">
                    <a16:creationId xmlns:a16="http://schemas.microsoft.com/office/drawing/2014/main" id="{B71A77FF-553C-433E-B095-547E8BB645DD}"/>
                  </a:ext>
                </a:extLst>
              </p:cNvPr>
              <p:cNvSpPr>
                <a:spLocks/>
              </p:cNvSpPr>
              <p:nvPr/>
            </p:nvSpPr>
            <p:spPr bwMode="auto">
              <a:xfrm>
                <a:off x="6507163" y="3776663"/>
                <a:ext cx="22225" cy="38100"/>
              </a:xfrm>
              <a:custGeom>
                <a:avLst/>
                <a:gdLst>
                  <a:gd name="T0" fmla="*/ 0 w 14"/>
                  <a:gd name="T1" fmla="*/ 24 h 24"/>
                  <a:gd name="T2" fmla="*/ 14 w 14"/>
                  <a:gd name="T3" fmla="*/ 11 h 24"/>
                  <a:gd name="T4" fmla="*/ 14 w 14"/>
                  <a:gd name="T5" fmla="*/ 0 h 24"/>
                </a:gdLst>
                <a:ahLst/>
                <a:cxnLst>
                  <a:cxn ang="0">
                    <a:pos x="T0" y="T1"/>
                  </a:cxn>
                  <a:cxn ang="0">
                    <a:pos x="T2" y="T3"/>
                  </a:cxn>
                  <a:cxn ang="0">
                    <a:pos x="T4" y="T5"/>
                  </a:cxn>
                </a:cxnLst>
                <a:rect l="0" t="0" r="r" b="b"/>
                <a:pathLst>
                  <a:path w="14" h="24">
                    <a:moveTo>
                      <a:pt x="0" y="24"/>
                    </a:moveTo>
                    <a:lnTo>
                      <a:pt x="14" y="11"/>
                    </a:lnTo>
                    <a:lnTo>
                      <a:pt x="14" y="0"/>
                    </a:ln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Oval 400">
                <a:extLst>
                  <a:ext uri="{FF2B5EF4-FFF2-40B4-BE49-F238E27FC236}">
                    <a16:creationId xmlns:a16="http://schemas.microsoft.com/office/drawing/2014/main" id="{80C262F0-FE0E-4206-8E70-8C094E8DA5E1}"/>
                  </a:ext>
                </a:extLst>
              </p:cNvPr>
              <p:cNvSpPr>
                <a:spLocks noChangeArrowheads="1"/>
              </p:cNvSpPr>
              <p:nvPr/>
            </p:nvSpPr>
            <p:spPr bwMode="auto">
              <a:xfrm>
                <a:off x="6754813" y="3814763"/>
                <a:ext cx="47625" cy="47625"/>
              </a:xfrm>
              <a:prstGeom prst="ellipse">
                <a:avLst/>
              </a:prstGeom>
              <a:noFill/>
              <a:ln w="1524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Freeform 401">
                <a:extLst>
                  <a:ext uri="{FF2B5EF4-FFF2-40B4-BE49-F238E27FC236}">
                    <a16:creationId xmlns:a16="http://schemas.microsoft.com/office/drawing/2014/main" id="{31E7461D-BBD5-45C1-96FE-8F713B00C7BA}"/>
                  </a:ext>
                </a:extLst>
              </p:cNvPr>
              <p:cNvSpPr>
                <a:spLocks/>
              </p:cNvSpPr>
              <p:nvPr/>
            </p:nvSpPr>
            <p:spPr bwMode="auto">
              <a:xfrm>
                <a:off x="6735763" y="3776663"/>
                <a:ext cx="25400" cy="44450"/>
              </a:xfrm>
              <a:custGeom>
                <a:avLst/>
                <a:gdLst>
                  <a:gd name="T0" fmla="*/ 0 w 16"/>
                  <a:gd name="T1" fmla="*/ 0 h 28"/>
                  <a:gd name="T2" fmla="*/ 0 w 16"/>
                  <a:gd name="T3" fmla="*/ 12 h 28"/>
                  <a:gd name="T4" fmla="*/ 16 w 16"/>
                  <a:gd name="T5" fmla="*/ 28 h 28"/>
                </a:gdLst>
                <a:ahLst/>
                <a:cxnLst>
                  <a:cxn ang="0">
                    <a:pos x="T0" y="T1"/>
                  </a:cxn>
                  <a:cxn ang="0">
                    <a:pos x="T2" y="T3"/>
                  </a:cxn>
                  <a:cxn ang="0">
                    <a:pos x="T4" y="T5"/>
                  </a:cxn>
                </a:cxnLst>
                <a:rect l="0" t="0" r="r" b="b"/>
                <a:pathLst>
                  <a:path w="16" h="28">
                    <a:moveTo>
                      <a:pt x="0" y="0"/>
                    </a:moveTo>
                    <a:lnTo>
                      <a:pt x="0" y="12"/>
                    </a:lnTo>
                    <a:lnTo>
                      <a:pt x="16" y="28"/>
                    </a:ln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Freeform 402">
                <a:extLst>
                  <a:ext uri="{FF2B5EF4-FFF2-40B4-BE49-F238E27FC236}">
                    <a16:creationId xmlns:a16="http://schemas.microsoft.com/office/drawing/2014/main" id="{A2B0549F-36B7-4C1B-98A3-52A8919F3433}"/>
                  </a:ext>
                </a:extLst>
              </p:cNvPr>
              <p:cNvSpPr>
                <a:spLocks/>
              </p:cNvSpPr>
              <p:nvPr/>
            </p:nvSpPr>
            <p:spPr bwMode="auto">
              <a:xfrm>
                <a:off x="6461125" y="3570288"/>
                <a:ext cx="352425" cy="206375"/>
              </a:xfrm>
              <a:custGeom>
                <a:avLst/>
                <a:gdLst>
                  <a:gd name="T0" fmla="*/ 110 w 129"/>
                  <a:gd name="T1" fmla="*/ 38 h 76"/>
                  <a:gd name="T2" fmla="*/ 108 w 129"/>
                  <a:gd name="T3" fmla="*/ 38 h 76"/>
                  <a:gd name="T4" fmla="*/ 109 w 129"/>
                  <a:gd name="T5" fmla="*/ 30 h 76"/>
                  <a:gd name="T6" fmla="*/ 78 w 129"/>
                  <a:gd name="T7" fmla="*/ 0 h 76"/>
                  <a:gd name="T8" fmla="*/ 57 w 129"/>
                  <a:gd name="T9" fmla="*/ 8 h 76"/>
                  <a:gd name="T10" fmla="*/ 47 w 129"/>
                  <a:gd name="T11" fmla="*/ 6 h 76"/>
                  <a:gd name="T12" fmla="*/ 21 w 129"/>
                  <a:gd name="T13" fmla="*/ 32 h 76"/>
                  <a:gd name="T14" fmla="*/ 21 w 129"/>
                  <a:gd name="T15" fmla="*/ 32 h 76"/>
                  <a:gd name="T16" fmla="*/ 0 w 129"/>
                  <a:gd name="T17" fmla="*/ 54 h 76"/>
                  <a:gd name="T18" fmla="*/ 23 w 129"/>
                  <a:gd name="T19" fmla="*/ 76 h 76"/>
                  <a:gd name="T20" fmla="*/ 110 w 129"/>
                  <a:gd name="T21" fmla="*/ 76 h 76"/>
                  <a:gd name="T22" fmla="*/ 129 w 129"/>
                  <a:gd name="T23" fmla="*/ 57 h 76"/>
                  <a:gd name="T24" fmla="*/ 110 w 129"/>
                  <a:gd name="T2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76">
                    <a:moveTo>
                      <a:pt x="110" y="38"/>
                    </a:moveTo>
                    <a:cubicBezTo>
                      <a:pt x="109" y="38"/>
                      <a:pt x="109" y="38"/>
                      <a:pt x="108" y="38"/>
                    </a:cubicBezTo>
                    <a:cubicBezTo>
                      <a:pt x="109" y="36"/>
                      <a:pt x="109" y="33"/>
                      <a:pt x="109" y="30"/>
                    </a:cubicBezTo>
                    <a:cubicBezTo>
                      <a:pt x="109" y="13"/>
                      <a:pt x="95" y="0"/>
                      <a:pt x="78" y="0"/>
                    </a:cubicBezTo>
                    <a:cubicBezTo>
                      <a:pt x="70" y="0"/>
                      <a:pt x="62" y="3"/>
                      <a:pt x="57" y="8"/>
                    </a:cubicBezTo>
                    <a:cubicBezTo>
                      <a:pt x="54" y="7"/>
                      <a:pt x="50" y="6"/>
                      <a:pt x="47" y="6"/>
                    </a:cubicBezTo>
                    <a:cubicBezTo>
                      <a:pt x="32" y="6"/>
                      <a:pt x="21" y="18"/>
                      <a:pt x="21" y="32"/>
                    </a:cubicBezTo>
                    <a:cubicBezTo>
                      <a:pt x="21" y="32"/>
                      <a:pt x="21" y="32"/>
                      <a:pt x="21" y="32"/>
                    </a:cubicBezTo>
                    <a:cubicBezTo>
                      <a:pt x="9" y="33"/>
                      <a:pt x="0" y="43"/>
                      <a:pt x="0" y="54"/>
                    </a:cubicBezTo>
                    <a:cubicBezTo>
                      <a:pt x="0" y="66"/>
                      <a:pt x="10" y="76"/>
                      <a:pt x="23" y="76"/>
                    </a:cubicBezTo>
                    <a:cubicBezTo>
                      <a:pt x="110" y="76"/>
                      <a:pt x="110" y="76"/>
                      <a:pt x="110" y="76"/>
                    </a:cubicBezTo>
                    <a:cubicBezTo>
                      <a:pt x="120" y="76"/>
                      <a:pt x="129" y="68"/>
                      <a:pt x="129" y="57"/>
                    </a:cubicBezTo>
                    <a:cubicBezTo>
                      <a:pt x="129" y="46"/>
                      <a:pt x="120" y="38"/>
                      <a:pt x="110" y="38"/>
                    </a:cubicBez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Freeform 403">
                <a:extLst>
                  <a:ext uri="{FF2B5EF4-FFF2-40B4-BE49-F238E27FC236}">
                    <a16:creationId xmlns:a16="http://schemas.microsoft.com/office/drawing/2014/main" id="{8DA1C86A-8AC5-4C15-8755-CECCBF35DF1E}"/>
                  </a:ext>
                </a:extLst>
              </p:cNvPr>
              <p:cNvSpPr>
                <a:spLocks/>
              </p:cNvSpPr>
              <p:nvPr/>
            </p:nvSpPr>
            <p:spPr bwMode="auto">
              <a:xfrm>
                <a:off x="6510338" y="3651250"/>
                <a:ext cx="68263" cy="36513"/>
              </a:xfrm>
              <a:custGeom>
                <a:avLst/>
                <a:gdLst>
                  <a:gd name="T0" fmla="*/ 25 w 25"/>
                  <a:gd name="T1" fmla="*/ 13 h 13"/>
                  <a:gd name="T2" fmla="*/ 0 w 25"/>
                  <a:gd name="T3" fmla="*/ 3 h 13"/>
                </a:gdLst>
                <a:ahLst/>
                <a:cxnLst>
                  <a:cxn ang="0">
                    <a:pos x="T0" y="T1"/>
                  </a:cxn>
                  <a:cxn ang="0">
                    <a:pos x="T2" y="T3"/>
                  </a:cxn>
                </a:cxnLst>
                <a:rect l="0" t="0" r="r" b="b"/>
                <a:pathLst>
                  <a:path w="25" h="13">
                    <a:moveTo>
                      <a:pt x="25" y="13"/>
                    </a:moveTo>
                    <a:cubicBezTo>
                      <a:pt x="20" y="5"/>
                      <a:pt x="10" y="0"/>
                      <a:pt x="0" y="3"/>
                    </a:cubicBez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Freeform 404">
                <a:extLst>
                  <a:ext uri="{FF2B5EF4-FFF2-40B4-BE49-F238E27FC236}">
                    <a16:creationId xmlns:a16="http://schemas.microsoft.com/office/drawing/2014/main" id="{EB983FEF-2DE5-4333-8290-2F67BBE45606}"/>
                  </a:ext>
                </a:extLst>
              </p:cNvPr>
              <p:cNvSpPr>
                <a:spLocks/>
              </p:cNvSpPr>
              <p:nvPr/>
            </p:nvSpPr>
            <p:spPr bwMode="auto">
              <a:xfrm>
                <a:off x="6734175" y="3638550"/>
                <a:ext cx="26988" cy="61913"/>
              </a:xfrm>
              <a:custGeom>
                <a:avLst/>
                <a:gdLst>
                  <a:gd name="T0" fmla="*/ 9 w 10"/>
                  <a:gd name="T1" fmla="*/ 0 h 23"/>
                  <a:gd name="T2" fmla="*/ 0 w 10"/>
                  <a:gd name="T3" fmla="*/ 23 h 23"/>
                </a:gdLst>
                <a:ahLst/>
                <a:cxnLst>
                  <a:cxn ang="0">
                    <a:pos x="T0" y="T1"/>
                  </a:cxn>
                  <a:cxn ang="0">
                    <a:pos x="T2" y="T3"/>
                  </a:cxn>
                </a:cxnLst>
                <a:rect l="0" t="0" r="r" b="b"/>
                <a:pathLst>
                  <a:path w="10" h="23">
                    <a:moveTo>
                      <a:pt x="9" y="0"/>
                    </a:moveTo>
                    <a:cubicBezTo>
                      <a:pt x="10" y="9"/>
                      <a:pt x="7" y="18"/>
                      <a:pt x="0" y="23"/>
                    </a:cubicBez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3" name="Group 72">
              <a:extLst>
                <a:ext uri="{FF2B5EF4-FFF2-40B4-BE49-F238E27FC236}">
                  <a16:creationId xmlns:a16="http://schemas.microsoft.com/office/drawing/2014/main" id="{ACA38AC7-7989-481D-BE83-48ABDD42AC76}"/>
                </a:ext>
              </a:extLst>
            </p:cNvPr>
            <p:cNvGrpSpPr>
              <a:grpSpLocks noChangeAspect="1"/>
            </p:cNvGrpSpPr>
            <p:nvPr userDrawn="1"/>
          </p:nvGrpSpPr>
          <p:grpSpPr>
            <a:xfrm>
              <a:off x="4339988" y="5050448"/>
              <a:ext cx="293808" cy="468746"/>
              <a:chOff x="4892675" y="2374900"/>
              <a:chExt cx="207963" cy="331788"/>
            </a:xfrm>
          </p:grpSpPr>
          <p:sp>
            <p:nvSpPr>
              <p:cNvPr id="265" name="Freeform 421">
                <a:extLst>
                  <a:ext uri="{FF2B5EF4-FFF2-40B4-BE49-F238E27FC236}">
                    <a16:creationId xmlns:a16="http://schemas.microsoft.com/office/drawing/2014/main" id="{0F235AFB-3ADF-4747-AC63-BBD1428A7CA8}"/>
                  </a:ext>
                </a:extLst>
              </p:cNvPr>
              <p:cNvSpPr>
                <a:spLocks/>
              </p:cNvSpPr>
              <p:nvPr/>
            </p:nvSpPr>
            <p:spPr bwMode="auto">
              <a:xfrm>
                <a:off x="4892675" y="2374900"/>
                <a:ext cx="207963" cy="42863"/>
              </a:xfrm>
              <a:custGeom>
                <a:avLst/>
                <a:gdLst>
                  <a:gd name="T0" fmla="*/ 76 w 76"/>
                  <a:gd name="T1" fmla="*/ 11 h 16"/>
                  <a:gd name="T2" fmla="*/ 66 w 76"/>
                  <a:gd name="T3" fmla="*/ 0 h 16"/>
                  <a:gd name="T4" fmla="*/ 11 w 76"/>
                  <a:gd name="T5" fmla="*/ 0 h 16"/>
                  <a:gd name="T6" fmla="*/ 0 w 76"/>
                  <a:gd name="T7" fmla="*/ 11 h 16"/>
                  <a:gd name="T8" fmla="*/ 0 w 76"/>
                  <a:gd name="T9" fmla="*/ 16 h 16"/>
                  <a:gd name="T10" fmla="*/ 76 w 76"/>
                  <a:gd name="T11" fmla="*/ 16 h 16"/>
                  <a:gd name="T12" fmla="*/ 76 w 76"/>
                  <a:gd name="T13" fmla="*/ 11 h 16"/>
                </a:gdLst>
                <a:ahLst/>
                <a:cxnLst>
                  <a:cxn ang="0">
                    <a:pos x="T0" y="T1"/>
                  </a:cxn>
                  <a:cxn ang="0">
                    <a:pos x="T2" y="T3"/>
                  </a:cxn>
                  <a:cxn ang="0">
                    <a:pos x="T4" y="T5"/>
                  </a:cxn>
                  <a:cxn ang="0">
                    <a:pos x="T6" y="T7"/>
                  </a:cxn>
                  <a:cxn ang="0">
                    <a:pos x="T8" y="T9"/>
                  </a:cxn>
                  <a:cxn ang="0">
                    <a:pos x="T10" y="T11"/>
                  </a:cxn>
                  <a:cxn ang="0">
                    <a:pos x="T12" y="T13"/>
                  </a:cxn>
                </a:cxnLst>
                <a:rect l="0" t="0" r="r" b="b"/>
                <a:pathLst>
                  <a:path w="76" h="16">
                    <a:moveTo>
                      <a:pt x="76" y="11"/>
                    </a:moveTo>
                    <a:cubicBezTo>
                      <a:pt x="76" y="5"/>
                      <a:pt x="72" y="0"/>
                      <a:pt x="66" y="0"/>
                    </a:cubicBezTo>
                    <a:cubicBezTo>
                      <a:pt x="11" y="0"/>
                      <a:pt x="11" y="0"/>
                      <a:pt x="11" y="0"/>
                    </a:cubicBezTo>
                    <a:cubicBezTo>
                      <a:pt x="5" y="0"/>
                      <a:pt x="0" y="5"/>
                      <a:pt x="0" y="11"/>
                    </a:cubicBezTo>
                    <a:cubicBezTo>
                      <a:pt x="0" y="16"/>
                      <a:pt x="0" y="16"/>
                      <a:pt x="0" y="16"/>
                    </a:cubicBezTo>
                    <a:cubicBezTo>
                      <a:pt x="76" y="16"/>
                      <a:pt x="76" y="16"/>
                      <a:pt x="76" y="16"/>
                    </a:cubicBezTo>
                    <a:lnTo>
                      <a:pt x="76" y="11"/>
                    </a:ln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Freeform 422">
                <a:extLst>
                  <a:ext uri="{FF2B5EF4-FFF2-40B4-BE49-F238E27FC236}">
                    <a16:creationId xmlns:a16="http://schemas.microsoft.com/office/drawing/2014/main" id="{6885BB68-3059-4EBF-B285-7BFDB80389EE}"/>
                  </a:ext>
                </a:extLst>
              </p:cNvPr>
              <p:cNvSpPr>
                <a:spLocks/>
              </p:cNvSpPr>
              <p:nvPr/>
            </p:nvSpPr>
            <p:spPr bwMode="auto">
              <a:xfrm>
                <a:off x="4892675" y="2647950"/>
                <a:ext cx="207963" cy="58738"/>
              </a:xfrm>
              <a:custGeom>
                <a:avLst/>
                <a:gdLst>
                  <a:gd name="T0" fmla="*/ 0 w 76"/>
                  <a:gd name="T1" fmla="*/ 11 h 22"/>
                  <a:gd name="T2" fmla="*/ 11 w 76"/>
                  <a:gd name="T3" fmla="*/ 22 h 22"/>
                  <a:gd name="T4" fmla="*/ 66 w 76"/>
                  <a:gd name="T5" fmla="*/ 22 h 22"/>
                  <a:gd name="T6" fmla="*/ 76 w 76"/>
                  <a:gd name="T7" fmla="*/ 11 h 22"/>
                  <a:gd name="T8" fmla="*/ 76 w 76"/>
                  <a:gd name="T9" fmla="*/ 0 h 22"/>
                  <a:gd name="T10" fmla="*/ 0 w 76"/>
                  <a:gd name="T11" fmla="*/ 0 h 22"/>
                  <a:gd name="T12" fmla="*/ 0 w 76"/>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76" h="22">
                    <a:moveTo>
                      <a:pt x="0" y="11"/>
                    </a:moveTo>
                    <a:cubicBezTo>
                      <a:pt x="0" y="17"/>
                      <a:pt x="5" y="22"/>
                      <a:pt x="11" y="22"/>
                    </a:cubicBezTo>
                    <a:cubicBezTo>
                      <a:pt x="66" y="22"/>
                      <a:pt x="66" y="22"/>
                      <a:pt x="66" y="22"/>
                    </a:cubicBezTo>
                    <a:cubicBezTo>
                      <a:pt x="72" y="22"/>
                      <a:pt x="76" y="17"/>
                      <a:pt x="76" y="11"/>
                    </a:cubicBezTo>
                    <a:cubicBezTo>
                      <a:pt x="76" y="0"/>
                      <a:pt x="76" y="0"/>
                      <a:pt x="76" y="0"/>
                    </a:cubicBezTo>
                    <a:cubicBezTo>
                      <a:pt x="0" y="0"/>
                      <a:pt x="0" y="0"/>
                      <a:pt x="0" y="0"/>
                    </a:cubicBezTo>
                    <a:lnTo>
                      <a:pt x="0" y="11"/>
                    </a:ln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423">
                <a:extLst>
                  <a:ext uri="{FF2B5EF4-FFF2-40B4-BE49-F238E27FC236}">
                    <a16:creationId xmlns:a16="http://schemas.microsoft.com/office/drawing/2014/main" id="{BE4A42AA-1CB7-49ED-B639-4A3BC9594A15}"/>
                  </a:ext>
                </a:extLst>
              </p:cNvPr>
              <p:cNvSpPr>
                <a:spLocks noChangeShapeType="1"/>
              </p:cNvSpPr>
              <p:nvPr/>
            </p:nvSpPr>
            <p:spPr bwMode="auto">
              <a:xfrm>
                <a:off x="4975225" y="2678113"/>
                <a:ext cx="46038" cy="0"/>
              </a:xfrm>
              <a:prstGeom prst="line">
                <a:avLst/>
              </a:prstGeom>
              <a:noFill/>
              <a:ln w="1524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Freeform 424">
                <a:extLst>
                  <a:ext uri="{FF2B5EF4-FFF2-40B4-BE49-F238E27FC236}">
                    <a16:creationId xmlns:a16="http://schemas.microsoft.com/office/drawing/2014/main" id="{A5BD6489-94D5-4F4B-867E-81D3D97C72FD}"/>
                  </a:ext>
                </a:extLst>
              </p:cNvPr>
              <p:cNvSpPr>
                <a:spLocks noEditPoints="1"/>
              </p:cNvSpPr>
              <p:nvPr/>
            </p:nvSpPr>
            <p:spPr bwMode="auto">
              <a:xfrm>
                <a:off x="4892675" y="2417763"/>
                <a:ext cx="207963" cy="230188"/>
              </a:xfrm>
              <a:custGeom>
                <a:avLst/>
                <a:gdLst>
                  <a:gd name="T0" fmla="*/ 0 w 76"/>
                  <a:gd name="T1" fmla="*/ 0 h 84"/>
                  <a:gd name="T2" fmla="*/ 0 w 76"/>
                  <a:gd name="T3" fmla="*/ 84 h 84"/>
                  <a:gd name="T4" fmla="*/ 76 w 76"/>
                  <a:gd name="T5" fmla="*/ 84 h 84"/>
                  <a:gd name="T6" fmla="*/ 76 w 76"/>
                  <a:gd name="T7" fmla="*/ 0 h 84"/>
                  <a:gd name="T8" fmla="*/ 0 w 76"/>
                  <a:gd name="T9" fmla="*/ 0 h 84"/>
                  <a:gd name="T10" fmla="*/ 59 w 76"/>
                  <a:gd name="T11" fmla="*/ 59 h 84"/>
                  <a:gd name="T12" fmla="*/ 20 w 76"/>
                  <a:gd name="T13" fmla="*/ 59 h 84"/>
                  <a:gd name="T14" fmla="*/ 10 w 76"/>
                  <a:gd name="T15" fmla="*/ 49 h 84"/>
                  <a:gd name="T16" fmla="*/ 19 w 76"/>
                  <a:gd name="T17" fmla="*/ 39 h 84"/>
                  <a:gd name="T18" fmla="*/ 19 w 76"/>
                  <a:gd name="T19" fmla="*/ 39 h 84"/>
                  <a:gd name="T20" fmla="*/ 31 w 76"/>
                  <a:gd name="T21" fmla="*/ 28 h 84"/>
                  <a:gd name="T22" fmla="*/ 35 w 76"/>
                  <a:gd name="T23" fmla="*/ 29 h 84"/>
                  <a:gd name="T24" fmla="*/ 45 w 76"/>
                  <a:gd name="T25" fmla="*/ 25 h 84"/>
                  <a:gd name="T26" fmla="*/ 59 w 76"/>
                  <a:gd name="T27" fmla="*/ 39 h 84"/>
                  <a:gd name="T28" fmla="*/ 58 w 76"/>
                  <a:gd name="T29" fmla="*/ 42 h 84"/>
                  <a:gd name="T30" fmla="*/ 59 w 76"/>
                  <a:gd name="T31" fmla="*/ 42 h 84"/>
                  <a:gd name="T32" fmla="*/ 68 w 76"/>
                  <a:gd name="T33" fmla="*/ 50 h 84"/>
                  <a:gd name="T34" fmla="*/ 59 w 76"/>
                  <a:gd name="T3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84">
                    <a:moveTo>
                      <a:pt x="0" y="0"/>
                    </a:moveTo>
                    <a:cubicBezTo>
                      <a:pt x="0" y="84"/>
                      <a:pt x="0" y="84"/>
                      <a:pt x="0" y="84"/>
                    </a:cubicBezTo>
                    <a:cubicBezTo>
                      <a:pt x="76" y="84"/>
                      <a:pt x="76" y="84"/>
                      <a:pt x="76" y="84"/>
                    </a:cubicBezTo>
                    <a:cubicBezTo>
                      <a:pt x="76" y="0"/>
                      <a:pt x="76" y="0"/>
                      <a:pt x="76" y="0"/>
                    </a:cubicBezTo>
                    <a:lnTo>
                      <a:pt x="0" y="0"/>
                    </a:lnTo>
                    <a:close/>
                    <a:moveTo>
                      <a:pt x="59" y="59"/>
                    </a:moveTo>
                    <a:cubicBezTo>
                      <a:pt x="20" y="59"/>
                      <a:pt x="20" y="59"/>
                      <a:pt x="20" y="59"/>
                    </a:cubicBezTo>
                    <a:cubicBezTo>
                      <a:pt x="15" y="59"/>
                      <a:pt x="10" y="55"/>
                      <a:pt x="10" y="49"/>
                    </a:cubicBezTo>
                    <a:cubicBezTo>
                      <a:pt x="10" y="44"/>
                      <a:pt x="14" y="40"/>
                      <a:pt x="19" y="39"/>
                    </a:cubicBezTo>
                    <a:cubicBezTo>
                      <a:pt x="19" y="39"/>
                      <a:pt x="19" y="39"/>
                      <a:pt x="19" y="39"/>
                    </a:cubicBezTo>
                    <a:cubicBezTo>
                      <a:pt x="19" y="33"/>
                      <a:pt x="24" y="28"/>
                      <a:pt x="31" y="28"/>
                    </a:cubicBezTo>
                    <a:cubicBezTo>
                      <a:pt x="32" y="28"/>
                      <a:pt x="34" y="28"/>
                      <a:pt x="35" y="29"/>
                    </a:cubicBezTo>
                    <a:cubicBezTo>
                      <a:pt x="38" y="26"/>
                      <a:pt x="41" y="25"/>
                      <a:pt x="45" y="25"/>
                    </a:cubicBezTo>
                    <a:cubicBezTo>
                      <a:pt x="52" y="25"/>
                      <a:pt x="59" y="31"/>
                      <a:pt x="59" y="39"/>
                    </a:cubicBezTo>
                    <a:cubicBezTo>
                      <a:pt x="59" y="40"/>
                      <a:pt x="58" y="41"/>
                      <a:pt x="58" y="42"/>
                    </a:cubicBezTo>
                    <a:cubicBezTo>
                      <a:pt x="58" y="42"/>
                      <a:pt x="59" y="42"/>
                      <a:pt x="59" y="42"/>
                    </a:cubicBezTo>
                    <a:cubicBezTo>
                      <a:pt x="64" y="42"/>
                      <a:pt x="68" y="46"/>
                      <a:pt x="68" y="50"/>
                    </a:cubicBezTo>
                    <a:cubicBezTo>
                      <a:pt x="68" y="55"/>
                      <a:pt x="64" y="59"/>
                      <a:pt x="59" y="59"/>
                    </a:cubicBez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Freeform 425">
                <a:extLst>
                  <a:ext uri="{FF2B5EF4-FFF2-40B4-BE49-F238E27FC236}">
                    <a16:creationId xmlns:a16="http://schemas.microsoft.com/office/drawing/2014/main" id="{428F3389-FE1D-4BF7-B2F0-5A76ECA24E69}"/>
                  </a:ext>
                </a:extLst>
              </p:cNvPr>
              <p:cNvSpPr>
                <a:spLocks/>
              </p:cNvSpPr>
              <p:nvPr/>
            </p:nvSpPr>
            <p:spPr bwMode="auto">
              <a:xfrm>
                <a:off x="4919663" y="2486025"/>
                <a:ext cx="158750" cy="93663"/>
              </a:xfrm>
              <a:custGeom>
                <a:avLst/>
                <a:gdLst>
                  <a:gd name="T0" fmla="*/ 49 w 58"/>
                  <a:gd name="T1" fmla="*/ 17 h 34"/>
                  <a:gd name="T2" fmla="*/ 48 w 58"/>
                  <a:gd name="T3" fmla="*/ 17 h 34"/>
                  <a:gd name="T4" fmla="*/ 49 w 58"/>
                  <a:gd name="T5" fmla="*/ 14 h 34"/>
                  <a:gd name="T6" fmla="*/ 35 w 58"/>
                  <a:gd name="T7" fmla="*/ 0 h 34"/>
                  <a:gd name="T8" fmla="*/ 25 w 58"/>
                  <a:gd name="T9" fmla="*/ 4 h 34"/>
                  <a:gd name="T10" fmla="*/ 21 w 58"/>
                  <a:gd name="T11" fmla="*/ 3 h 34"/>
                  <a:gd name="T12" fmla="*/ 9 w 58"/>
                  <a:gd name="T13" fmla="*/ 14 h 34"/>
                  <a:gd name="T14" fmla="*/ 9 w 58"/>
                  <a:gd name="T15" fmla="*/ 14 h 34"/>
                  <a:gd name="T16" fmla="*/ 0 w 58"/>
                  <a:gd name="T17" fmla="*/ 24 h 34"/>
                  <a:gd name="T18" fmla="*/ 10 w 58"/>
                  <a:gd name="T19" fmla="*/ 34 h 34"/>
                  <a:gd name="T20" fmla="*/ 49 w 58"/>
                  <a:gd name="T21" fmla="*/ 34 h 34"/>
                  <a:gd name="T22" fmla="*/ 58 w 58"/>
                  <a:gd name="T23" fmla="*/ 25 h 34"/>
                  <a:gd name="T24" fmla="*/ 49 w 58"/>
                  <a:gd name="T25"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34">
                    <a:moveTo>
                      <a:pt x="49" y="17"/>
                    </a:moveTo>
                    <a:cubicBezTo>
                      <a:pt x="49" y="17"/>
                      <a:pt x="48" y="17"/>
                      <a:pt x="48" y="17"/>
                    </a:cubicBezTo>
                    <a:cubicBezTo>
                      <a:pt x="48" y="16"/>
                      <a:pt x="49" y="15"/>
                      <a:pt x="49" y="14"/>
                    </a:cubicBezTo>
                    <a:cubicBezTo>
                      <a:pt x="49" y="6"/>
                      <a:pt x="42" y="0"/>
                      <a:pt x="35" y="0"/>
                    </a:cubicBezTo>
                    <a:cubicBezTo>
                      <a:pt x="31" y="0"/>
                      <a:pt x="28" y="1"/>
                      <a:pt x="25" y="4"/>
                    </a:cubicBezTo>
                    <a:cubicBezTo>
                      <a:pt x="24" y="3"/>
                      <a:pt x="22" y="3"/>
                      <a:pt x="21" y="3"/>
                    </a:cubicBezTo>
                    <a:cubicBezTo>
                      <a:pt x="14" y="3"/>
                      <a:pt x="9" y="8"/>
                      <a:pt x="9" y="14"/>
                    </a:cubicBezTo>
                    <a:cubicBezTo>
                      <a:pt x="9" y="14"/>
                      <a:pt x="9" y="14"/>
                      <a:pt x="9" y="14"/>
                    </a:cubicBezTo>
                    <a:cubicBezTo>
                      <a:pt x="4" y="15"/>
                      <a:pt x="0" y="19"/>
                      <a:pt x="0" y="24"/>
                    </a:cubicBezTo>
                    <a:cubicBezTo>
                      <a:pt x="0" y="30"/>
                      <a:pt x="5" y="34"/>
                      <a:pt x="10" y="34"/>
                    </a:cubicBezTo>
                    <a:cubicBezTo>
                      <a:pt x="49" y="34"/>
                      <a:pt x="49" y="34"/>
                      <a:pt x="49" y="34"/>
                    </a:cubicBezTo>
                    <a:cubicBezTo>
                      <a:pt x="54" y="34"/>
                      <a:pt x="58" y="30"/>
                      <a:pt x="58" y="25"/>
                    </a:cubicBezTo>
                    <a:cubicBezTo>
                      <a:pt x="58" y="21"/>
                      <a:pt x="54" y="17"/>
                      <a:pt x="49" y="17"/>
                    </a:cubicBez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426">
                <a:extLst>
                  <a:ext uri="{FF2B5EF4-FFF2-40B4-BE49-F238E27FC236}">
                    <a16:creationId xmlns:a16="http://schemas.microsoft.com/office/drawing/2014/main" id="{562130E0-C877-4AD0-B6A5-B73B82CB9C6A}"/>
                  </a:ext>
                </a:extLst>
              </p:cNvPr>
              <p:cNvSpPr>
                <a:spLocks noChangeShapeType="1"/>
              </p:cNvSpPr>
              <p:nvPr/>
            </p:nvSpPr>
            <p:spPr bwMode="auto">
              <a:xfrm flipH="1">
                <a:off x="5040313" y="2417763"/>
                <a:ext cx="38100" cy="38100"/>
              </a:xfrm>
              <a:prstGeom prst="line">
                <a:avLst/>
              </a:prstGeom>
              <a:noFill/>
              <a:ln w="1524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427">
                <a:extLst>
                  <a:ext uri="{FF2B5EF4-FFF2-40B4-BE49-F238E27FC236}">
                    <a16:creationId xmlns:a16="http://schemas.microsoft.com/office/drawing/2014/main" id="{14B1A300-9D5B-46CF-86EC-89DD663B7377}"/>
                  </a:ext>
                </a:extLst>
              </p:cNvPr>
              <p:cNvSpPr>
                <a:spLocks noChangeShapeType="1"/>
              </p:cNvSpPr>
              <p:nvPr/>
            </p:nvSpPr>
            <p:spPr bwMode="auto">
              <a:xfrm flipH="1">
                <a:off x="5021263" y="2417763"/>
                <a:ext cx="19050" cy="19050"/>
              </a:xfrm>
              <a:prstGeom prst="line">
                <a:avLst/>
              </a:prstGeom>
              <a:noFill/>
              <a:ln w="1524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428">
                <a:extLst>
                  <a:ext uri="{FF2B5EF4-FFF2-40B4-BE49-F238E27FC236}">
                    <a16:creationId xmlns:a16="http://schemas.microsoft.com/office/drawing/2014/main" id="{B8C3278D-DB46-4448-8AC0-884A81F0E143}"/>
                  </a:ext>
                </a:extLst>
              </p:cNvPr>
              <p:cNvSpPr>
                <a:spLocks noChangeShapeType="1"/>
              </p:cNvSpPr>
              <p:nvPr/>
            </p:nvSpPr>
            <p:spPr bwMode="auto">
              <a:xfrm flipV="1">
                <a:off x="4918075" y="2609850"/>
                <a:ext cx="38100" cy="38100"/>
              </a:xfrm>
              <a:prstGeom prst="line">
                <a:avLst/>
              </a:prstGeom>
              <a:noFill/>
              <a:ln w="1524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4" name="Group 73">
              <a:extLst>
                <a:ext uri="{FF2B5EF4-FFF2-40B4-BE49-F238E27FC236}">
                  <a16:creationId xmlns:a16="http://schemas.microsoft.com/office/drawing/2014/main" id="{CC51B1A4-06FC-402F-8638-16A42A442774}"/>
                </a:ext>
              </a:extLst>
            </p:cNvPr>
            <p:cNvGrpSpPr>
              <a:grpSpLocks noChangeAspect="1"/>
            </p:cNvGrpSpPr>
            <p:nvPr/>
          </p:nvGrpSpPr>
          <p:grpSpPr>
            <a:xfrm>
              <a:off x="5079084" y="918029"/>
              <a:ext cx="390906" cy="393959"/>
              <a:chOff x="4575176" y="2063751"/>
              <a:chExt cx="1016000" cy="1023937"/>
            </a:xfrm>
          </p:grpSpPr>
          <p:sp>
            <p:nvSpPr>
              <p:cNvPr id="228" name="Line 714">
                <a:extLst>
                  <a:ext uri="{FF2B5EF4-FFF2-40B4-BE49-F238E27FC236}">
                    <a16:creationId xmlns:a16="http://schemas.microsoft.com/office/drawing/2014/main" id="{E4AB1D5C-84AC-4BF6-B8DF-ECC42B966355}"/>
                  </a:ext>
                </a:extLst>
              </p:cNvPr>
              <p:cNvSpPr>
                <a:spLocks noChangeShapeType="1"/>
              </p:cNvSpPr>
              <p:nvPr/>
            </p:nvSpPr>
            <p:spPr bwMode="auto">
              <a:xfrm>
                <a:off x="5006976" y="2614613"/>
                <a:ext cx="87313"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Freeform 715">
                <a:extLst>
                  <a:ext uri="{FF2B5EF4-FFF2-40B4-BE49-F238E27FC236}">
                    <a16:creationId xmlns:a16="http://schemas.microsoft.com/office/drawing/2014/main" id="{D919DE8E-8AFB-44D9-81A5-D212D9F58539}"/>
                  </a:ext>
                </a:extLst>
              </p:cNvPr>
              <p:cNvSpPr>
                <a:spLocks/>
              </p:cNvSpPr>
              <p:nvPr/>
            </p:nvSpPr>
            <p:spPr bwMode="auto">
              <a:xfrm>
                <a:off x="4984751" y="2506663"/>
                <a:ext cx="131763" cy="149225"/>
              </a:xfrm>
              <a:custGeom>
                <a:avLst/>
                <a:gdLst>
                  <a:gd name="T0" fmla="*/ 83 w 83"/>
                  <a:gd name="T1" fmla="*/ 94 h 94"/>
                  <a:gd name="T2" fmla="*/ 41 w 83"/>
                  <a:gd name="T3" fmla="*/ 0 h 94"/>
                  <a:gd name="T4" fmla="*/ 0 w 83"/>
                  <a:gd name="T5" fmla="*/ 94 h 94"/>
                </a:gdLst>
                <a:ahLst/>
                <a:cxnLst>
                  <a:cxn ang="0">
                    <a:pos x="T0" y="T1"/>
                  </a:cxn>
                  <a:cxn ang="0">
                    <a:pos x="T2" y="T3"/>
                  </a:cxn>
                  <a:cxn ang="0">
                    <a:pos x="T4" y="T5"/>
                  </a:cxn>
                </a:cxnLst>
                <a:rect l="0" t="0" r="r" b="b"/>
                <a:pathLst>
                  <a:path w="83" h="94">
                    <a:moveTo>
                      <a:pt x="83" y="94"/>
                    </a:moveTo>
                    <a:lnTo>
                      <a:pt x="41" y="0"/>
                    </a:lnTo>
                    <a:lnTo>
                      <a:pt x="0" y="94"/>
                    </a:ln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716">
                <a:extLst>
                  <a:ext uri="{FF2B5EF4-FFF2-40B4-BE49-F238E27FC236}">
                    <a16:creationId xmlns:a16="http://schemas.microsoft.com/office/drawing/2014/main" id="{9E7CE6B1-E592-48EE-AAD4-23E19A4E309D}"/>
                  </a:ext>
                </a:extLst>
              </p:cNvPr>
              <p:cNvSpPr>
                <a:spLocks noChangeShapeType="1"/>
              </p:cNvSpPr>
              <p:nvPr/>
            </p:nvSpPr>
            <p:spPr bwMode="auto">
              <a:xfrm>
                <a:off x="5180013" y="2487613"/>
                <a:ext cx="0" cy="1746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Freeform 717">
                <a:extLst>
                  <a:ext uri="{FF2B5EF4-FFF2-40B4-BE49-F238E27FC236}">
                    <a16:creationId xmlns:a16="http://schemas.microsoft.com/office/drawing/2014/main" id="{8CB83415-7EAD-41FC-A482-30804D024570}"/>
                  </a:ext>
                </a:extLst>
              </p:cNvPr>
              <p:cNvSpPr>
                <a:spLocks/>
              </p:cNvSpPr>
              <p:nvPr/>
            </p:nvSpPr>
            <p:spPr bwMode="auto">
              <a:xfrm>
                <a:off x="4813301" y="2303463"/>
                <a:ext cx="539750" cy="544513"/>
              </a:xfrm>
              <a:custGeom>
                <a:avLst/>
                <a:gdLst>
                  <a:gd name="T0" fmla="*/ 215 w 524"/>
                  <a:gd name="T1" fmla="*/ 69 h 529"/>
                  <a:gd name="T2" fmla="*/ 222 w 524"/>
                  <a:gd name="T3" fmla="*/ 0 h 529"/>
                  <a:gd name="T4" fmla="*/ 302 w 524"/>
                  <a:gd name="T5" fmla="*/ 0 h 529"/>
                  <a:gd name="T6" fmla="*/ 309 w 524"/>
                  <a:gd name="T7" fmla="*/ 69 h 529"/>
                  <a:gd name="T8" fmla="*/ 366 w 524"/>
                  <a:gd name="T9" fmla="*/ 92 h 529"/>
                  <a:gd name="T10" fmla="*/ 418 w 524"/>
                  <a:gd name="T11" fmla="*/ 49 h 529"/>
                  <a:gd name="T12" fmla="*/ 476 w 524"/>
                  <a:gd name="T13" fmla="*/ 106 h 529"/>
                  <a:gd name="T14" fmla="*/ 433 w 524"/>
                  <a:gd name="T15" fmla="*/ 160 h 529"/>
                  <a:gd name="T16" fmla="*/ 456 w 524"/>
                  <a:gd name="T17" fmla="*/ 217 h 529"/>
                  <a:gd name="T18" fmla="*/ 524 w 524"/>
                  <a:gd name="T19" fmla="*/ 224 h 529"/>
                  <a:gd name="T20" fmla="*/ 524 w 524"/>
                  <a:gd name="T21" fmla="*/ 305 h 529"/>
                  <a:gd name="T22" fmla="*/ 456 w 524"/>
                  <a:gd name="T23" fmla="*/ 312 h 529"/>
                  <a:gd name="T24" fmla="*/ 433 w 524"/>
                  <a:gd name="T25" fmla="*/ 369 h 529"/>
                  <a:gd name="T26" fmla="*/ 476 w 524"/>
                  <a:gd name="T27" fmla="*/ 422 h 529"/>
                  <a:gd name="T28" fmla="*/ 418 w 524"/>
                  <a:gd name="T29" fmla="*/ 480 h 529"/>
                  <a:gd name="T30" fmla="*/ 366 w 524"/>
                  <a:gd name="T31" fmla="*/ 437 h 529"/>
                  <a:gd name="T32" fmla="*/ 309 w 524"/>
                  <a:gd name="T33" fmla="*/ 460 h 529"/>
                  <a:gd name="T34" fmla="*/ 302 w 524"/>
                  <a:gd name="T35" fmla="*/ 529 h 529"/>
                  <a:gd name="T36" fmla="*/ 222 w 524"/>
                  <a:gd name="T37" fmla="*/ 529 h 529"/>
                  <a:gd name="T38" fmla="*/ 215 w 524"/>
                  <a:gd name="T39" fmla="*/ 460 h 529"/>
                  <a:gd name="T40" fmla="*/ 159 w 524"/>
                  <a:gd name="T41" fmla="*/ 437 h 529"/>
                  <a:gd name="T42" fmla="*/ 106 w 524"/>
                  <a:gd name="T43" fmla="*/ 480 h 529"/>
                  <a:gd name="T44" fmla="*/ 49 w 524"/>
                  <a:gd name="T45" fmla="*/ 422 h 529"/>
                  <a:gd name="T46" fmla="*/ 92 w 524"/>
                  <a:gd name="T47" fmla="*/ 369 h 529"/>
                  <a:gd name="T48" fmla="*/ 68 w 524"/>
                  <a:gd name="T49" fmla="*/ 312 h 529"/>
                  <a:gd name="T50" fmla="*/ 0 w 524"/>
                  <a:gd name="T51" fmla="*/ 305 h 529"/>
                  <a:gd name="T52" fmla="*/ 0 w 524"/>
                  <a:gd name="T53" fmla="*/ 224 h 529"/>
                  <a:gd name="T54" fmla="*/ 68 w 524"/>
                  <a:gd name="T55" fmla="*/ 217 h 529"/>
                  <a:gd name="T56" fmla="*/ 92 w 524"/>
                  <a:gd name="T57" fmla="*/ 160 h 529"/>
                  <a:gd name="T58" fmla="*/ 49 w 524"/>
                  <a:gd name="T59" fmla="*/ 106 h 529"/>
                  <a:gd name="T60" fmla="*/ 106 w 524"/>
                  <a:gd name="T61" fmla="*/ 49 h 529"/>
                  <a:gd name="T62" fmla="*/ 159 w 524"/>
                  <a:gd name="T63" fmla="*/ 92 h 529"/>
                  <a:gd name="T64" fmla="*/ 215 w 524"/>
                  <a:gd name="T65" fmla="*/ 6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4" h="529">
                    <a:moveTo>
                      <a:pt x="215" y="69"/>
                    </a:moveTo>
                    <a:cubicBezTo>
                      <a:pt x="211" y="52"/>
                      <a:pt x="217" y="18"/>
                      <a:pt x="222" y="0"/>
                    </a:cubicBezTo>
                    <a:cubicBezTo>
                      <a:pt x="302" y="0"/>
                      <a:pt x="302" y="0"/>
                      <a:pt x="302" y="0"/>
                    </a:cubicBezTo>
                    <a:cubicBezTo>
                      <a:pt x="307" y="18"/>
                      <a:pt x="313" y="52"/>
                      <a:pt x="309" y="69"/>
                    </a:cubicBezTo>
                    <a:cubicBezTo>
                      <a:pt x="366" y="92"/>
                      <a:pt x="366" y="92"/>
                      <a:pt x="366" y="92"/>
                    </a:cubicBezTo>
                    <a:cubicBezTo>
                      <a:pt x="375" y="77"/>
                      <a:pt x="403" y="58"/>
                      <a:pt x="418" y="49"/>
                    </a:cubicBezTo>
                    <a:cubicBezTo>
                      <a:pt x="476" y="106"/>
                      <a:pt x="476" y="106"/>
                      <a:pt x="476" y="106"/>
                    </a:cubicBezTo>
                    <a:cubicBezTo>
                      <a:pt x="467" y="122"/>
                      <a:pt x="447" y="151"/>
                      <a:pt x="433" y="160"/>
                    </a:cubicBezTo>
                    <a:cubicBezTo>
                      <a:pt x="456" y="217"/>
                      <a:pt x="456" y="217"/>
                      <a:pt x="456" y="217"/>
                    </a:cubicBezTo>
                    <a:cubicBezTo>
                      <a:pt x="472" y="213"/>
                      <a:pt x="506" y="219"/>
                      <a:pt x="524" y="224"/>
                    </a:cubicBezTo>
                    <a:cubicBezTo>
                      <a:pt x="524" y="305"/>
                      <a:pt x="524" y="305"/>
                      <a:pt x="524" y="305"/>
                    </a:cubicBezTo>
                    <a:cubicBezTo>
                      <a:pt x="506" y="310"/>
                      <a:pt x="472" y="316"/>
                      <a:pt x="456" y="312"/>
                    </a:cubicBezTo>
                    <a:cubicBezTo>
                      <a:pt x="433" y="369"/>
                      <a:pt x="433" y="369"/>
                      <a:pt x="433" y="369"/>
                    </a:cubicBezTo>
                    <a:cubicBezTo>
                      <a:pt x="447" y="378"/>
                      <a:pt x="467" y="407"/>
                      <a:pt x="476" y="422"/>
                    </a:cubicBezTo>
                    <a:cubicBezTo>
                      <a:pt x="418" y="480"/>
                      <a:pt x="418" y="480"/>
                      <a:pt x="418" y="480"/>
                    </a:cubicBezTo>
                    <a:cubicBezTo>
                      <a:pt x="403" y="471"/>
                      <a:pt x="375" y="451"/>
                      <a:pt x="366" y="437"/>
                    </a:cubicBezTo>
                    <a:cubicBezTo>
                      <a:pt x="309" y="460"/>
                      <a:pt x="309" y="460"/>
                      <a:pt x="309" y="460"/>
                    </a:cubicBezTo>
                    <a:cubicBezTo>
                      <a:pt x="313" y="477"/>
                      <a:pt x="307" y="511"/>
                      <a:pt x="302" y="529"/>
                    </a:cubicBezTo>
                    <a:cubicBezTo>
                      <a:pt x="222" y="529"/>
                      <a:pt x="222" y="529"/>
                      <a:pt x="222" y="529"/>
                    </a:cubicBezTo>
                    <a:cubicBezTo>
                      <a:pt x="217" y="511"/>
                      <a:pt x="211" y="477"/>
                      <a:pt x="215" y="460"/>
                    </a:cubicBezTo>
                    <a:cubicBezTo>
                      <a:pt x="159" y="437"/>
                      <a:pt x="159" y="437"/>
                      <a:pt x="159" y="437"/>
                    </a:cubicBezTo>
                    <a:cubicBezTo>
                      <a:pt x="149" y="451"/>
                      <a:pt x="121" y="471"/>
                      <a:pt x="106" y="480"/>
                    </a:cubicBezTo>
                    <a:cubicBezTo>
                      <a:pt x="49" y="422"/>
                      <a:pt x="49" y="422"/>
                      <a:pt x="49" y="422"/>
                    </a:cubicBezTo>
                    <a:cubicBezTo>
                      <a:pt x="57" y="407"/>
                      <a:pt x="77" y="378"/>
                      <a:pt x="92" y="369"/>
                    </a:cubicBezTo>
                    <a:cubicBezTo>
                      <a:pt x="68" y="312"/>
                      <a:pt x="68" y="312"/>
                      <a:pt x="68" y="312"/>
                    </a:cubicBezTo>
                    <a:cubicBezTo>
                      <a:pt x="52" y="316"/>
                      <a:pt x="18" y="310"/>
                      <a:pt x="0" y="305"/>
                    </a:cubicBezTo>
                    <a:cubicBezTo>
                      <a:pt x="0" y="224"/>
                      <a:pt x="0" y="224"/>
                      <a:pt x="0" y="224"/>
                    </a:cubicBezTo>
                    <a:cubicBezTo>
                      <a:pt x="18" y="219"/>
                      <a:pt x="52" y="213"/>
                      <a:pt x="68" y="217"/>
                    </a:cubicBezTo>
                    <a:cubicBezTo>
                      <a:pt x="92" y="160"/>
                      <a:pt x="92" y="160"/>
                      <a:pt x="92" y="160"/>
                    </a:cubicBezTo>
                    <a:cubicBezTo>
                      <a:pt x="77" y="151"/>
                      <a:pt x="57" y="122"/>
                      <a:pt x="49" y="106"/>
                    </a:cubicBezTo>
                    <a:cubicBezTo>
                      <a:pt x="106" y="49"/>
                      <a:pt x="106" y="49"/>
                      <a:pt x="106" y="49"/>
                    </a:cubicBezTo>
                    <a:cubicBezTo>
                      <a:pt x="121" y="58"/>
                      <a:pt x="149" y="77"/>
                      <a:pt x="159" y="92"/>
                    </a:cubicBezTo>
                    <a:lnTo>
                      <a:pt x="215" y="69"/>
                    </a:lnTo>
                    <a:close/>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Freeform 718">
                <a:extLst>
                  <a:ext uri="{FF2B5EF4-FFF2-40B4-BE49-F238E27FC236}">
                    <a16:creationId xmlns:a16="http://schemas.microsoft.com/office/drawing/2014/main" id="{AD484CFE-829D-424D-8860-B993180D9268}"/>
                  </a:ext>
                </a:extLst>
              </p:cNvPr>
              <p:cNvSpPr>
                <a:spLocks/>
              </p:cNvSpPr>
              <p:nvPr/>
            </p:nvSpPr>
            <p:spPr bwMode="auto">
              <a:xfrm>
                <a:off x="5356226" y="2274888"/>
                <a:ext cx="25400" cy="23813"/>
              </a:xfrm>
              <a:custGeom>
                <a:avLst/>
                <a:gdLst>
                  <a:gd name="T0" fmla="*/ 20 w 24"/>
                  <a:gd name="T1" fmla="*/ 3 h 24"/>
                  <a:gd name="T2" fmla="*/ 12 w 24"/>
                  <a:gd name="T3" fmla="*/ 0 h 24"/>
                  <a:gd name="T4" fmla="*/ 0 w 24"/>
                  <a:gd name="T5" fmla="*/ 12 h 24"/>
                  <a:gd name="T6" fmla="*/ 12 w 24"/>
                  <a:gd name="T7" fmla="*/ 24 h 24"/>
                  <a:gd name="T8" fmla="*/ 24 w 24"/>
                  <a:gd name="T9" fmla="*/ 12 h 24"/>
                  <a:gd name="T10" fmla="*/ 20 w 24"/>
                  <a:gd name="T11" fmla="*/ 3 h 24"/>
                </a:gdLst>
                <a:ahLst/>
                <a:cxnLst>
                  <a:cxn ang="0">
                    <a:pos x="T0" y="T1"/>
                  </a:cxn>
                  <a:cxn ang="0">
                    <a:pos x="T2" y="T3"/>
                  </a:cxn>
                  <a:cxn ang="0">
                    <a:pos x="T4" y="T5"/>
                  </a:cxn>
                  <a:cxn ang="0">
                    <a:pos x="T6" y="T7"/>
                  </a:cxn>
                  <a:cxn ang="0">
                    <a:pos x="T8" y="T9"/>
                  </a:cxn>
                  <a:cxn ang="0">
                    <a:pos x="T10" y="T11"/>
                  </a:cxn>
                </a:cxnLst>
                <a:rect l="0" t="0" r="r" b="b"/>
                <a:pathLst>
                  <a:path w="24" h="24">
                    <a:moveTo>
                      <a:pt x="20" y="3"/>
                    </a:moveTo>
                    <a:cubicBezTo>
                      <a:pt x="17" y="1"/>
                      <a:pt x="15" y="0"/>
                      <a:pt x="12" y="0"/>
                    </a:cubicBezTo>
                    <a:cubicBezTo>
                      <a:pt x="5" y="0"/>
                      <a:pt x="0" y="5"/>
                      <a:pt x="0" y="12"/>
                    </a:cubicBezTo>
                    <a:cubicBezTo>
                      <a:pt x="0" y="19"/>
                      <a:pt x="5" y="24"/>
                      <a:pt x="12" y="24"/>
                    </a:cubicBezTo>
                    <a:cubicBezTo>
                      <a:pt x="18" y="24"/>
                      <a:pt x="24" y="19"/>
                      <a:pt x="24" y="12"/>
                    </a:cubicBezTo>
                    <a:cubicBezTo>
                      <a:pt x="24" y="8"/>
                      <a:pt x="22" y="5"/>
                      <a:pt x="20" y="3"/>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Freeform 719">
                <a:extLst>
                  <a:ext uri="{FF2B5EF4-FFF2-40B4-BE49-F238E27FC236}">
                    <a16:creationId xmlns:a16="http://schemas.microsoft.com/office/drawing/2014/main" id="{0428B52D-5A1F-4CBA-8809-9635C26531B5}"/>
                  </a:ext>
                </a:extLst>
              </p:cNvPr>
              <p:cNvSpPr>
                <a:spLocks/>
              </p:cNvSpPr>
              <p:nvPr/>
            </p:nvSpPr>
            <p:spPr bwMode="auto">
              <a:xfrm>
                <a:off x="4784726" y="2274888"/>
                <a:ext cx="23813" cy="23813"/>
              </a:xfrm>
              <a:custGeom>
                <a:avLst/>
                <a:gdLst>
                  <a:gd name="T0" fmla="*/ 5 w 24"/>
                  <a:gd name="T1" fmla="*/ 3 h 24"/>
                  <a:gd name="T2" fmla="*/ 0 w 24"/>
                  <a:gd name="T3" fmla="*/ 12 h 24"/>
                  <a:gd name="T4" fmla="*/ 12 w 24"/>
                  <a:gd name="T5" fmla="*/ 24 h 24"/>
                  <a:gd name="T6" fmla="*/ 24 w 24"/>
                  <a:gd name="T7" fmla="*/ 12 h 24"/>
                  <a:gd name="T8" fmla="*/ 12 w 24"/>
                  <a:gd name="T9" fmla="*/ 0 h 24"/>
                  <a:gd name="T10" fmla="*/ 5 w 24"/>
                  <a:gd name="T11" fmla="*/ 3 h 24"/>
                </a:gdLst>
                <a:ahLst/>
                <a:cxnLst>
                  <a:cxn ang="0">
                    <a:pos x="T0" y="T1"/>
                  </a:cxn>
                  <a:cxn ang="0">
                    <a:pos x="T2" y="T3"/>
                  </a:cxn>
                  <a:cxn ang="0">
                    <a:pos x="T4" y="T5"/>
                  </a:cxn>
                  <a:cxn ang="0">
                    <a:pos x="T6" y="T7"/>
                  </a:cxn>
                  <a:cxn ang="0">
                    <a:pos x="T8" y="T9"/>
                  </a:cxn>
                  <a:cxn ang="0">
                    <a:pos x="T10" y="T11"/>
                  </a:cxn>
                </a:cxnLst>
                <a:rect l="0" t="0" r="r" b="b"/>
                <a:pathLst>
                  <a:path w="24" h="24">
                    <a:moveTo>
                      <a:pt x="5" y="3"/>
                    </a:moveTo>
                    <a:cubicBezTo>
                      <a:pt x="2" y="5"/>
                      <a:pt x="0" y="8"/>
                      <a:pt x="0" y="12"/>
                    </a:cubicBezTo>
                    <a:cubicBezTo>
                      <a:pt x="0" y="19"/>
                      <a:pt x="6" y="24"/>
                      <a:pt x="12" y="24"/>
                    </a:cubicBezTo>
                    <a:cubicBezTo>
                      <a:pt x="19" y="24"/>
                      <a:pt x="24" y="19"/>
                      <a:pt x="24" y="12"/>
                    </a:cubicBezTo>
                    <a:cubicBezTo>
                      <a:pt x="24" y="5"/>
                      <a:pt x="19" y="0"/>
                      <a:pt x="12" y="0"/>
                    </a:cubicBezTo>
                    <a:cubicBezTo>
                      <a:pt x="9" y="0"/>
                      <a:pt x="7" y="1"/>
                      <a:pt x="5" y="3"/>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Freeform 720">
                <a:extLst>
                  <a:ext uri="{FF2B5EF4-FFF2-40B4-BE49-F238E27FC236}">
                    <a16:creationId xmlns:a16="http://schemas.microsoft.com/office/drawing/2014/main" id="{B4B22C94-010A-4B67-9095-6137C9C538E1}"/>
                  </a:ext>
                </a:extLst>
              </p:cNvPr>
              <p:cNvSpPr>
                <a:spLocks/>
              </p:cNvSpPr>
              <p:nvPr/>
            </p:nvSpPr>
            <p:spPr bwMode="auto">
              <a:xfrm>
                <a:off x="5356226" y="2851151"/>
                <a:ext cx="25400" cy="25400"/>
              </a:xfrm>
              <a:custGeom>
                <a:avLst/>
                <a:gdLst>
                  <a:gd name="T0" fmla="*/ 20 w 24"/>
                  <a:gd name="T1" fmla="*/ 21 h 24"/>
                  <a:gd name="T2" fmla="*/ 24 w 24"/>
                  <a:gd name="T3" fmla="*/ 12 h 24"/>
                  <a:gd name="T4" fmla="*/ 12 w 24"/>
                  <a:gd name="T5" fmla="*/ 0 h 24"/>
                  <a:gd name="T6" fmla="*/ 0 w 24"/>
                  <a:gd name="T7" fmla="*/ 12 h 24"/>
                  <a:gd name="T8" fmla="*/ 12 w 24"/>
                  <a:gd name="T9" fmla="*/ 24 h 24"/>
                  <a:gd name="T10" fmla="*/ 20 w 24"/>
                  <a:gd name="T11" fmla="*/ 21 h 24"/>
                </a:gdLst>
                <a:ahLst/>
                <a:cxnLst>
                  <a:cxn ang="0">
                    <a:pos x="T0" y="T1"/>
                  </a:cxn>
                  <a:cxn ang="0">
                    <a:pos x="T2" y="T3"/>
                  </a:cxn>
                  <a:cxn ang="0">
                    <a:pos x="T4" y="T5"/>
                  </a:cxn>
                  <a:cxn ang="0">
                    <a:pos x="T6" y="T7"/>
                  </a:cxn>
                  <a:cxn ang="0">
                    <a:pos x="T8" y="T9"/>
                  </a:cxn>
                  <a:cxn ang="0">
                    <a:pos x="T10" y="T11"/>
                  </a:cxn>
                </a:cxnLst>
                <a:rect l="0" t="0" r="r" b="b"/>
                <a:pathLst>
                  <a:path w="24" h="24">
                    <a:moveTo>
                      <a:pt x="20" y="21"/>
                    </a:moveTo>
                    <a:cubicBezTo>
                      <a:pt x="22" y="18"/>
                      <a:pt x="24" y="15"/>
                      <a:pt x="24" y="12"/>
                    </a:cubicBezTo>
                    <a:cubicBezTo>
                      <a:pt x="24" y="5"/>
                      <a:pt x="18" y="0"/>
                      <a:pt x="12" y="0"/>
                    </a:cubicBezTo>
                    <a:cubicBezTo>
                      <a:pt x="5" y="0"/>
                      <a:pt x="0" y="5"/>
                      <a:pt x="0" y="12"/>
                    </a:cubicBezTo>
                    <a:cubicBezTo>
                      <a:pt x="0" y="18"/>
                      <a:pt x="5" y="24"/>
                      <a:pt x="12" y="24"/>
                    </a:cubicBezTo>
                    <a:cubicBezTo>
                      <a:pt x="15" y="24"/>
                      <a:pt x="17" y="23"/>
                      <a:pt x="20" y="21"/>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Freeform 721">
                <a:extLst>
                  <a:ext uri="{FF2B5EF4-FFF2-40B4-BE49-F238E27FC236}">
                    <a16:creationId xmlns:a16="http://schemas.microsoft.com/office/drawing/2014/main" id="{9CD0C971-B2D2-428F-BE03-FD04D05B9668}"/>
                  </a:ext>
                </a:extLst>
              </p:cNvPr>
              <p:cNvSpPr>
                <a:spLocks/>
              </p:cNvSpPr>
              <p:nvPr/>
            </p:nvSpPr>
            <p:spPr bwMode="auto">
              <a:xfrm>
                <a:off x="4784726" y="2851151"/>
                <a:ext cx="23813" cy="25400"/>
              </a:xfrm>
              <a:custGeom>
                <a:avLst/>
                <a:gdLst>
                  <a:gd name="T0" fmla="*/ 5 w 24"/>
                  <a:gd name="T1" fmla="*/ 21 h 24"/>
                  <a:gd name="T2" fmla="*/ 12 w 24"/>
                  <a:gd name="T3" fmla="*/ 24 h 24"/>
                  <a:gd name="T4" fmla="*/ 24 w 24"/>
                  <a:gd name="T5" fmla="*/ 12 h 24"/>
                  <a:gd name="T6" fmla="*/ 12 w 24"/>
                  <a:gd name="T7" fmla="*/ 0 h 24"/>
                  <a:gd name="T8" fmla="*/ 0 w 24"/>
                  <a:gd name="T9" fmla="*/ 12 h 24"/>
                  <a:gd name="T10" fmla="*/ 5 w 24"/>
                  <a:gd name="T11" fmla="*/ 21 h 24"/>
                </a:gdLst>
                <a:ahLst/>
                <a:cxnLst>
                  <a:cxn ang="0">
                    <a:pos x="T0" y="T1"/>
                  </a:cxn>
                  <a:cxn ang="0">
                    <a:pos x="T2" y="T3"/>
                  </a:cxn>
                  <a:cxn ang="0">
                    <a:pos x="T4" y="T5"/>
                  </a:cxn>
                  <a:cxn ang="0">
                    <a:pos x="T6" y="T7"/>
                  </a:cxn>
                  <a:cxn ang="0">
                    <a:pos x="T8" y="T9"/>
                  </a:cxn>
                  <a:cxn ang="0">
                    <a:pos x="T10" y="T11"/>
                  </a:cxn>
                </a:cxnLst>
                <a:rect l="0" t="0" r="r" b="b"/>
                <a:pathLst>
                  <a:path w="24" h="24">
                    <a:moveTo>
                      <a:pt x="5" y="21"/>
                    </a:moveTo>
                    <a:cubicBezTo>
                      <a:pt x="7" y="23"/>
                      <a:pt x="9" y="24"/>
                      <a:pt x="12" y="24"/>
                    </a:cubicBezTo>
                    <a:cubicBezTo>
                      <a:pt x="19" y="24"/>
                      <a:pt x="24" y="18"/>
                      <a:pt x="24" y="12"/>
                    </a:cubicBezTo>
                    <a:cubicBezTo>
                      <a:pt x="24" y="5"/>
                      <a:pt x="19" y="0"/>
                      <a:pt x="12" y="0"/>
                    </a:cubicBezTo>
                    <a:cubicBezTo>
                      <a:pt x="6" y="0"/>
                      <a:pt x="0" y="5"/>
                      <a:pt x="0" y="12"/>
                    </a:cubicBezTo>
                    <a:cubicBezTo>
                      <a:pt x="0" y="15"/>
                      <a:pt x="2" y="18"/>
                      <a:pt x="5" y="21"/>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Freeform 722">
                <a:extLst>
                  <a:ext uri="{FF2B5EF4-FFF2-40B4-BE49-F238E27FC236}">
                    <a16:creationId xmlns:a16="http://schemas.microsoft.com/office/drawing/2014/main" id="{8C812DDA-0B90-4A3C-9178-6EBB66BEC31E}"/>
                  </a:ext>
                </a:extLst>
              </p:cNvPr>
              <p:cNvSpPr>
                <a:spLocks/>
              </p:cNvSpPr>
              <p:nvPr/>
            </p:nvSpPr>
            <p:spPr bwMode="auto">
              <a:xfrm>
                <a:off x="4708526" y="2197101"/>
                <a:ext cx="749300" cy="755650"/>
              </a:xfrm>
              <a:custGeom>
                <a:avLst/>
                <a:gdLst>
                  <a:gd name="T0" fmla="*/ 681 w 728"/>
                  <a:gd name="T1" fmla="*/ 735 h 735"/>
                  <a:gd name="T2" fmla="*/ 48 w 728"/>
                  <a:gd name="T3" fmla="*/ 735 h 735"/>
                  <a:gd name="T4" fmla="*/ 0 w 728"/>
                  <a:gd name="T5" fmla="*/ 688 h 735"/>
                  <a:gd name="T6" fmla="*/ 0 w 728"/>
                  <a:gd name="T7" fmla="*/ 47 h 735"/>
                  <a:gd name="T8" fmla="*/ 48 w 728"/>
                  <a:gd name="T9" fmla="*/ 0 h 735"/>
                  <a:gd name="T10" fmla="*/ 681 w 728"/>
                  <a:gd name="T11" fmla="*/ 0 h 735"/>
                  <a:gd name="T12" fmla="*/ 728 w 728"/>
                  <a:gd name="T13" fmla="*/ 47 h 735"/>
                  <a:gd name="T14" fmla="*/ 728 w 728"/>
                  <a:gd name="T15" fmla="*/ 688 h 735"/>
                  <a:gd name="T16" fmla="*/ 681 w 728"/>
                  <a:gd name="T17" fmla="*/ 735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8" h="735">
                    <a:moveTo>
                      <a:pt x="681" y="735"/>
                    </a:moveTo>
                    <a:cubicBezTo>
                      <a:pt x="48" y="735"/>
                      <a:pt x="48" y="735"/>
                      <a:pt x="48" y="735"/>
                    </a:cubicBezTo>
                    <a:cubicBezTo>
                      <a:pt x="29" y="717"/>
                      <a:pt x="19" y="706"/>
                      <a:pt x="0" y="688"/>
                    </a:cubicBezTo>
                    <a:cubicBezTo>
                      <a:pt x="0" y="47"/>
                      <a:pt x="0" y="47"/>
                      <a:pt x="0" y="47"/>
                    </a:cubicBezTo>
                    <a:cubicBezTo>
                      <a:pt x="19" y="29"/>
                      <a:pt x="29" y="18"/>
                      <a:pt x="48" y="0"/>
                    </a:cubicBezTo>
                    <a:cubicBezTo>
                      <a:pt x="681" y="0"/>
                      <a:pt x="681" y="0"/>
                      <a:pt x="681" y="0"/>
                    </a:cubicBezTo>
                    <a:cubicBezTo>
                      <a:pt x="699" y="18"/>
                      <a:pt x="710" y="29"/>
                      <a:pt x="728" y="47"/>
                    </a:cubicBezTo>
                    <a:cubicBezTo>
                      <a:pt x="728" y="688"/>
                      <a:pt x="728" y="688"/>
                      <a:pt x="728" y="688"/>
                    </a:cubicBezTo>
                    <a:cubicBezTo>
                      <a:pt x="710" y="706"/>
                      <a:pt x="699" y="717"/>
                      <a:pt x="681" y="735"/>
                    </a:cubicBezTo>
                    <a:close/>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723">
                <a:extLst>
                  <a:ext uri="{FF2B5EF4-FFF2-40B4-BE49-F238E27FC236}">
                    <a16:creationId xmlns:a16="http://schemas.microsoft.com/office/drawing/2014/main" id="{AC2812B9-4259-46A5-B1E5-57F14454DD55}"/>
                  </a:ext>
                </a:extLst>
              </p:cNvPr>
              <p:cNvSpPr>
                <a:spLocks noChangeShapeType="1"/>
              </p:cNvSpPr>
              <p:nvPr/>
            </p:nvSpPr>
            <p:spPr bwMode="auto">
              <a:xfrm>
                <a:off x="5083176" y="2063751"/>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724">
                <a:extLst>
                  <a:ext uri="{FF2B5EF4-FFF2-40B4-BE49-F238E27FC236}">
                    <a16:creationId xmlns:a16="http://schemas.microsoft.com/office/drawing/2014/main" id="{07787526-F72D-4E8C-B074-F6CCE42B4E13}"/>
                  </a:ext>
                </a:extLst>
              </p:cNvPr>
              <p:cNvSpPr>
                <a:spLocks noChangeShapeType="1"/>
              </p:cNvSpPr>
              <p:nvPr/>
            </p:nvSpPr>
            <p:spPr bwMode="auto">
              <a:xfrm>
                <a:off x="5389563" y="2063751"/>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725">
                <a:extLst>
                  <a:ext uri="{FF2B5EF4-FFF2-40B4-BE49-F238E27FC236}">
                    <a16:creationId xmlns:a16="http://schemas.microsoft.com/office/drawing/2014/main" id="{A42BC5E3-39AC-4E9E-ACCD-412991DECBB9}"/>
                  </a:ext>
                </a:extLst>
              </p:cNvPr>
              <p:cNvSpPr>
                <a:spLocks noChangeShapeType="1"/>
              </p:cNvSpPr>
              <p:nvPr/>
            </p:nvSpPr>
            <p:spPr bwMode="auto">
              <a:xfrm>
                <a:off x="4775201" y="2063751"/>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726">
                <a:extLst>
                  <a:ext uri="{FF2B5EF4-FFF2-40B4-BE49-F238E27FC236}">
                    <a16:creationId xmlns:a16="http://schemas.microsoft.com/office/drawing/2014/main" id="{3A8387B7-43E8-41E6-9EC2-B1C524256775}"/>
                  </a:ext>
                </a:extLst>
              </p:cNvPr>
              <p:cNvSpPr>
                <a:spLocks noChangeShapeType="1"/>
              </p:cNvSpPr>
              <p:nvPr/>
            </p:nvSpPr>
            <p:spPr bwMode="auto">
              <a:xfrm>
                <a:off x="4878388" y="2063751"/>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Line 727">
                <a:extLst>
                  <a:ext uri="{FF2B5EF4-FFF2-40B4-BE49-F238E27FC236}">
                    <a16:creationId xmlns:a16="http://schemas.microsoft.com/office/drawing/2014/main" id="{BB4D7109-559F-48E0-86BE-AF4F093D4697}"/>
                  </a:ext>
                </a:extLst>
              </p:cNvPr>
              <p:cNvSpPr>
                <a:spLocks noChangeShapeType="1"/>
              </p:cNvSpPr>
              <p:nvPr/>
            </p:nvSpPr>
            <p:spPr bwMode="auto">
              <a:xfrm>
                <a:off x="4981576" y="2063751"/>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728">
                <a:extLst>
                  <a:ext uri="{FF2B5EF4-FFF2-40B4-BE49-F238E27FC236}">
                    <a16:creationId xmlns:a16="http://schemas.microsoft.com/office/drawing/2014/main" id="{85836E75-3974-4F03-A442-29EA398131E0}"/>
                  </a:ext>
                </a:extLst>
              </p:cNvPr>
              <p:cNvSpPr>
                <a:spLocks noChangeShapeType="1"/>
              </p:cNvSpPr>
              <p:nvPr/>
            </p:nvSpPr>
            <p:spPr bwMode="auto">
              <a:xfrm>
                <a:off x="5184776" y="2063751"/>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729">
                <a:extLst>
                  <a:ext uri="{FF2B5EF4-FFF2-40B4-BE49-F238E27FC236}">
                    <a16:creationId xmlns:a16="http://schemas.microsoft.com/office/drawing/2014/main" id="{62129E2E-2004-47AA-B577-3D0B536AC825}"/>
                  </a:ext>
                </a:extLst>
              </p:cNvPr>
              <p:cNvSpPr>
                <a:spLocks noChangeShapeType="1"/>
              </p:cNvSpPr>
              <p:nvPr/>
            </p:nvSpPr>
            <p:spPr bwMode="auto">
              <a:xfrm>
                <a:off x="5287963" y="2063751"/>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730">
                <a:extLst>
                  <a:ext uri="{FF2B5EF4-FFF2-40B4-BE49-F238E27FC236}">
                    <a16:creationId xmlns:a16="http://schemas.microsoft.com/office/drawing/2014/main" id="{4168DC29-7981-4083-AFCD-BB1708A28CF4}"/>
                  </a:ext>
                </a:extLst>
              </p:cNvPr>
              <p:cNvSpPr>
                <a:spLocks noChangeShapeType="1"/>
              </p:cNvSpPr>
              <p:nvPr/>
            </p:nvSpPr>
            <p:spPr bwMode="auto">
              <a:xfrm>
                <a:off x="4575176" y="2574926"/>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Line 731">
                <a:extLst>
                  <a:ext uri="{FF2B5EF4-FFF2-40B4-BE49-F238E27FC236}">
                    <a16:creationId xmlns:a16="http://schemas.microsoft.com/office/drawing/2014/main" id="{8B70C254-8AC1-4A61-BE14-C19E0ABBD89E}"/>
                  </a:ext>
                </a:extLst>
              </p:cNvPr>
              <p:cNvSpPr>
                <a:spLocks noChangeShapeType="1"/>
              </p:cNvSpPr>
              <p:nvPr/>
            </p:nvSpPr>
            <p:spPr bwMode="auto">
              <a:xfrm>
                <a:off x="4575176" y="2265363"/>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732">
                <a:extLst>
                  <a:ext uri="{FF2B5EF4-FFF2-40B4-BE49-F238E27FC236}">
                    <a16:creationId xmlns:a16="http://schemas.microsoft.com/office/drawing/2014/main" id="{A65A0327-CD8C-4D42-9261-024E94FC2E48}"/>
                  </a:ext>
                </a:extLst>
              </p:cNvPr>
              <p:cNvSpPr>
                <a:spLocks noChangeShapeType="1"/>
              </p:cNvSpPr>
              <p:nvPr/>
            </p:nvSpPr>
            <p:spPr bwMode="auto">
              <a:xfrm>
                <a:off x="4575176" y="2884488"/>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733">
                <a:extLst>
                  <a:ext uri="{FF2B5EF4-FFF2-40B4-BE49-F238E27FC236}">
                    <a16:creationId xmlns:a16="http://schemas.microsoft.com/office/drawing/2014/main" id="{1A665DAB-6215-4586-8CD8-508873F60A4B}"/>
                  </a:ext>
                </a:extLst>
              </p:cNvPr>
              <p:cNvSpPr>
                <a:spLocks noChangeShapeType="1"/>
              </p:cNvSpPr>
              <p:nvPr/>
            </p:nvSpPr>
            <p:spPr bwMode="auto">
              <a:xfrm>
                <a:off x="4575176" y="2781301"/>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Line 734">
                <a:extLst>
                  <a:ext uri="{FF2B5EF4-FFF2-40B4-BE49-F238E27FC236}">
                    <a16:creationId xmlns:a16="http://schemas.microsoft.com/office/drawing/2014/main" id="{A67BC444-6559-4C4D-96B6-D6C2A206132C}"/>
                  </a:ext>
                </a:extLst>
              </p:cNvPr>
              <p:cNvSpPr>
                <a:spLocks noChangeShapeType="1"/>
              </p:cNvSpPr>
              <p:nvPr/>
            </p:nvSpPr>
            <p:spPr bwMode="auto">
              <a:xfrm>
                <a:off x="4575176" y="2678113"/>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Line 735">
                <a:extLst>
                  <a:ext uri="{FF2B5EF4-FFF2-40B4-BE49-F238E27FC236}">
                    <a16:creationId xmlns:a16="http://schemas.microsoft.com/office/drawing/2014/main" id="{F5D1DE6A-BCDF-4D2E-9557-45568B4C5146}"/>
                  </a:ext>
                </a:extLst>
              </p:cNvPr>
              <p:cNvSpPr>
                <a:spLocks noChangeShapeType="1"/>
              </p:cNvSpPr>
              <p:nvPr/>
            </p:nvSpPr>
            <p:spPr bwMode="auto">
              <a:xfrm>
                <a:off x="4575176" y="2471738"/>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Line 736">
                <a:extLst>
                  <a:ext uri="{FF2B5EF4-FFF2-40B4-BE49-F238E27FC236}">
                    <a16:creationId xmlns:a16="http://schemas.microsoft.com/office/drawing/2014/main" id="{AF9AD3CE-C91E-46ED-8DC7-8E03665A3AC9}"/>
                  </a:ext>
                </a:extLst>
              </p:cNvPr>
              <p:cNvSpPr>
                <a:spLocks noChangeShapeType="1"/>
              </p:cNvSpPr>
              <p:nvPr/>
            </p:nvSpPr>
            <p:spPr bwMode="auto">
              <a:xfrm>
                <a:off x="4575176" y="2368551"/>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 name="Line 737">
                <a:extLst>
                  <a:ext uri="{FF2B5EF4-FFF2-40B4-BE49-F238E27FC236}">
                    <a16:creationId xmlns:a16="http://schemas.microsoft.com/office/drawing/2014/main" id="{8DD55AAC-81CF-456F-AA16-C12D4B8E64F3}"/>
                  </a:ext>
                </a:extLst>
              </p:cNvPr>
              <p:cNvSpPr>
                <a:spLocks noChangeShapeType="1"/>
              </p:cNvSpPr>
              <p:nvPr/>
            </p:nvSpPr>
            <p:spPr bwMode="auto">
              <a:xfrm flipV="1">
                <a:off x="5083176" y="2989263"/>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738">
                <a:extLst>
                  <a:ext uri="{FF2B5EF4-FFF2-40B4-BE49-F238E27FC236}">
                    <a16:creationId xmlns:a16="http://schemas.microsoft.com/office/drawing/2014/main" id="{0EED59E0-A806-4C8C-BB88-8DA9EEB6FB1E}"/>
                  </a:ext>
                </a:extLst>
              </p:cNvPr>
              <p:cNvSpPr>
                <a:spLocks noChangeShapeType="1"/>
              </p:cNvSpPr>
              <p:nvPr/>
            </p:nvSpPr>
            <p:spPr bwMode="auto">
              <a:xfrm flipV="1">
                <a:off x="4775201" y="2989263"/>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739">
                <a:extLst>
                  <a:ext uri="{FF2B5EF4-FFF2-40B4-BE49-F238E27FC236}">
                    <a16:creationId xmlns:a16="http://schemas.microsoft.com/office/drawing/2014/main" id="{E8605017-6D90-4288-8C73-DDBDBC9D29A4}"/>
                  </a:ext>
                </a:extLst>
              </p:cNvPr>
              <p:cNvSpPr>
                <a:spLocks noChangeShapeType="1"/>
              </p:cNvSpPr>
              <p:nvPr/>
            </p:nvSpPr>
            <p:spPr bwMode="auto">
              <a:xfrm flipV="1">
                <a:off x="5389563" y="2989263"/>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740">
                <a:extLst>
                  <a:ext uri="{FF2B5EF4-FFF2-40B4-BE49-F238E27FC236}">
                    <a16:creationId xmlns:a16="http://schemas.microsoft.com/office/drawing/2014/main" id="{3E042AF9-F89B-4CE2-BC55-9A05A0B03FFD}"/>
                  </a:ext>
                </a:extLst>
              </p:cNvPr>
              <p:cNvSpPr>
                <a:spLocks noChangeShapeType="1"/>
              </p:cNvSpPr>
              <p:nvPr/>
            </p:nvSpPr>
            <p:spPr bwMode="auto">
              <a:xfrm flipV="1">
                <a:off x="5287963" y="2989263"/>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741">
                <a:extLst>
                  <a:ext uri="{FF2B5EF4-FFF2-40B4-BE49-F238E27FC236}">
                    <a16:creationId xmlns:a16="http://schemas.microsoft.com/office/drawing/2014/main" id="{19CA9338-B239-4FBD-A9A7-B0CB36B058AD}"/>
                  </a:ext>
                </a:extLst>
              </p:cNvPr>
              <p:cNvSpPr>
                <a:spLocks noChangeShapeType="1"/>
              </p:cNvSpPr>
              <p:nvPr/>
            </p:nvSpPr>
            <p:spPr bwMode="auto">
              <a:xfrm flipV="1">
                <a:off x="5184776" y="2989263"/>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742">
                <a:extLst>
                  <a:ext uri="{FF2B5EF4-FFF2-40B4-BE49-F238E27FC236}">
                    <a16:creationId xmlns:a16="http://schemas.microsoft.com/office/drawing/2014/main" id="{02615A76-E87B-4664-855E-2F0AA4A8C705}"/>
                  </a:ext>
                </a:extLst>
              </p:cNvPr>
              <p:cNvSpPr>
                <a:spLocks noChangeShapeType="1"/>
              </p:cNvSpPr>
              <p:nvPr/>
            </p:nvSpPr>
            <p:spPr bwMode="auto">
              <a:xfrm flipV="1">
                <a:off x="4981576" y="2989263"/>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743">
                <a:extLst>
                  <a:ext uri="{FF2B5EF4-FFF2-40B4-BE49-F238E27FC236}">
                    <a16:creationId xmlns:a16="http://schemas.microsoft.com/office/drawing/2014/main" id="{F28A3866-7A99-40C4-AF41-3A45DFF1E7E1}"/>
                  </a:ext>
                </a:extLst>
              </p:cNvPr>
              <p:cNvSpPr>
                <a:spLocks noChangeShapeType="1"/>
              </p:cNvSpPr>
              <p:nvPr/>
            </p:nvSpPr>
            <p:spPr bwMode="auto">
              <a:xfrm flipV="1">
                <a:off x="4878388" y="2989263"/>
                <a:ext cx="0" cy="98425"/>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744">
                <a:extLst>
                  <a:ext uri="{FF2B5EF4-FFF2-40B4-BE49-F238E27FC236}">
                    <a16:creationId xmlns:a16="http://schemas.microsoft.com/office/drawing/2014/main" id="{D513176A-22F1-4653-AF14-82EA04B0122F}"/>
                  </a:ext>
                </a:extLst>
              </p:cNvPr>
              <p:cNvSpPr>
                <a:spLocks noChangeShapeType="1"/>
              </p:cNvSpPr>
              <p:nvPr/>
            </p:nvSpPr>
            <p:spPr bwMode="auto">
              <a:xfrm flipH="1">
                <a:off x="5494338" y="2574926"/>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745">
                <a:extLst>
                  <a:ext uri="{FF2B5EF4-FFF2-40B4-BE49-F238E27FC236}">
                    <a16:creationId xmlns:a16="http://schemas.microsoft.com/office/drawing/2014/main" id="{BA60361E-E992-4E93-BAA9-FDD827216CF6}"/>
                  </a:ext>
                </a:extLst>
              </p:cNvPr>
              <p:cNvSpPr>
                <a:spLocks noChangeShapeType="1"/>
              </p:cNvSpPr>
              <p:nvPr/>
            </p:nvSpPr>
            <p:spPr bwMode="auto">
              <a:xfrm flipH="1">
                <a:off x="5494338" y="2884488"/>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746">
                <a:extLst>
                  <a:ext uri="{FF2B5EF4-FFF2-40B4-BE49-F238E27FC236}">
                    <a16:creationId xmlns:a16="http://schemas.microsoft.com/office/drawing/2014/main" id="{44B32292-83D1-4511-9ABC-DD8E679E0F8D}"/>
                  </a:ext>
                </a:extLst>
              </p:cNvPr>
              <p:cNvSpPr>
                <a:spLocks noChangeShapeType="1"/>
              </p:cNvSpPr>
              <p:nvPr/>
            </p:nvSpPr>
            <p:spPr bwMode="auto">
              <a:xfrm flipH="1">
                <a:off x="5494338" y="2265363"/>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747">
                <a:extLst>
                  <a:ext uri="{FF2B5EF4-FFF2-40B4-BE49-F238E27FC236}">
                    <a16:creationId xmlns:a16="http://schemas.microsoft.com/office/drawing/2014/main" id="{8A7C8422-D6C5-41D3-8E9C-2A9586130596}"/>
                  </a:ext>
                </a:extLst>
              </p:cNvPr>
              <p:cNvSpPr>
                <a:spLocks noChangeShapeType="1"/>
              </p:cNvSpPr>
              <p:nvPr/>
            </p:nvSpPr>
            <p:spPr bwMode="auto">
              <a:xfrm flipH="1">
                <a:off x="5494338" y="2368551"/>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748">
                <a:extLst>
                  <a:ext uri="{FF2B5EF4-FFF2-40B4-BE49-F238E27FC236}">
                    <a16:creationId xmlns:a16="http://schemas.microsoft.com/office/drawing/2014/main" id="{C0F710AA-7A40-41C0-9E1F-E9BEFFCC22A4}"/>
                  </a:ext>
                </a:extLst>
              </p:cNvPr>
              <p:cNvSpPr>
                <a:spLocks noChangeShapeType="1"/>
              </p:cNvSpPr>
              <p:nvPr/>
            </p:nvSpPr>
            <p:spPr bwMode="auto">
              <a:xfrm flipH="1">
                <a:off x="5494338" y="2471738"/>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749">
                <a:extLst>
                  <a:ext uri="{FF2B5EF4-FFF2-40B4-BE49-F238E27FC236}">
                    <a16:creationId xmlns:a16="http://schemas.microsoft.com/office/drawing/2014/main" id="{A98FE2F9-6BFC-4231-9344-73ABC80A22D7}"/>
                  </a:ext>
                </a:extLst>
              </p:cNvPr>
              <p:cNvSpPr>
                <a:spLocks noChangeShapeType="1"/>
              </p:cNvSpPr>
              <p:nvPr/>
            </p:nvSpPr>
            <p:spPr bwMode="auto">
              <a:xfrm flipH="1">
                <a:off x="5494338" y="2678113"/>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750">
                <a:extLst>
                  <a:ext uri="{FF2B5EF4-FFF2-40B4-BE49-F238E27FC236}">
                    <a16:creationId xmlns:a16="http://schemas.microsoft.com/office/drawing/2014/main" id="{3B3EEC16-9BB5-4062-A526-79547625AC6E}"/>
                  </a:ext>
                </a:extLst>
              </p:cNvPr>
              <p:cNvSpPr>
                <a:spLocks noChangeShapeType="1"/>
              </p:cNvSpPr>
              <p:nvPr/>
            </p:nvSpPr>
            <p:spPr bwMode="auto">
              <a:xfrm flipH="1">
                <a:off x="5494338" y="2781301"/>
                <a:ext cx="96838"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5" name="Group 74">
              <a:extLst>
                <a:ext uri="{FF2B5EF4-FFF2-40B4-BE49-F238E27FC236}">
                  <a16:creationId xmlns:a16="http://schemas.microsoft.com/office/drawing/2014/main" id="{A5DAD8DD-A678-4DA6-A720-5898DC776728}"/>
                </a:ext>
              </a:extLst>
            </p:cNvPr>
            <p:cNvGrpSpPr>
              <a:grpSpLocks noChangeAspect="1"/>
            </p:cNvGrpSpPr>
            <p:nvPr userDrawn="1"/>
          </p:nvGrpSpPr>
          <p:grpSpPr>
            <a:xfrm>
              <a:off x="5335771" y="3930763"/>
              <a:ext cx="417626" cy="385098"/>
              <a:chOff x="5781675" y="4732338"/>
              <a:chExt cx="631825" cy="582613"/>
            </a:xfrm>
          </p:grpSpPr>
          <p:sp>
            <p:nvSpPr>
              <p:cNvPr id="225" name="Freeform 578">
                <a:extLst>
                  <a:ext uri="{FF2B5EF4-FFF2-40B4-BE49-F238E27FC236}">
                    <a16:creationId xmlns:a16="http://schemas.microsoft.com/office/drawing/2014/main" id="{6AC3FD46-CC6E-4FBB-9B6D-67943E2DA321}"/>
                  </a:ext>
                </a:extLst>
              </p:cNvPr>
              <p:cNvSpPr>
                <a:spLocks/>
              </p:cNvSpPr>
              <p:nvPr/>
            </p:nvSpPr>
            <p:spPr bwMode="auto">
              <a:xfrm>
                <a:off x="5781675" y="4922838"/>
                <a:ext cx="631825" cy="174625"/>
              </a:xfrm>
              <a:custGeom>
                <a:avLst/>
                <a:gdLst>
                  <a:gd name="T0" fmla="*/ 398 w 398"/>
                  <a:gd name="T1" fmla="*/ 63 h 110"/>
                  <a:gd name="T2" fmla="*/ 256 w 398"/>
                  <a:gd name="T3" fmla="*/ 63 h 110"/>
                  <a:gd name="T4" fmla="*/ 213 w 398"/>
                  <a:gd name="T5" fmla="*/ 110 h 110"/>
                  <a:gd name="T6" fmla="*/ 163 w 398"/>
                  <a:gd name="T7" fmla="*/ 0 h 110"/>
                  <a:gd name="T8" fmla="*/ 120 w 398"/>
                  <a:gd name="T9" fmla="*/ 63 h 110"/>
                  <a:gd name="T10" fmla="*/ 0 w 398"/>
                  <a:gd name="T11" fmla="*/ 63 h 110"/>
                </a:gdLst>
                <a:ahLst/>
                <a:cxnLst>
                  <a:cxn ang="0">
                    <a:pos x="T0" y="T1"/>
                  </a:cxn>
                  <a:cxn ang="0">
                    <a:pos x="T2" y="T3"/>
                  </a:cxn>
                  <a:cxn ang="0">
                    <a:pos x="T4" y="T5"/>
                  </a:cxn>
                  <a:cxn ang="0">
                    <a:pos x="T6" y="T7"/>
                  </a:cxn>
                  <a:cxn ang="0">
                    <a:pos x="T8" y="T9"/>
                  </a:cxn>
                  <a:cxn ang="0">
                    <a:pos x="T10" y="T11"/>
                  </a:cxn>
                </a:cxnLst>
                <a:rect l="0" t="0" r="r" b="b"/>
                <a:pathLst>
                  <a:path w="398" h="110">
                    <a:moveTo>
                      <a:pt x="398" y="63"/>
                    </a:moveTo>
                    <a:lnTo>
                      <a:pt x="256" y="63"/>
                    </a:lnTo>
                    <a:lnTo>
                      <a:pt x="213" y="110"/>
                    </a:lnTo>
                    <a:lnTo>
                      <a:pt x="163" y="0"/>
                    </a:lnTo>
                    <a:lnTo>
                      <a:pt x="120" y="63"/>
                    </a:lnTo>
                    <a:lnTo>
                      <a:pt x="0" y="63"/>
                    </a:lnTo>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Freeform 579">
                <a:extLst>
                  <a:ext uri="{FF2B5EF4-FFF2-40B4-BE49-F238E27FC236}">
                    <a16:creationId xmlns:a16="http://schemas.microsoft.com/office/drawing/2014/main" id="{58A5D1F7-A99F-486E-A24B-F48C7E4AE37F}"/>
                  </a:ext>
                </a:extLst>
              </p:cNvPr>
              <p:cNvSpPr>
                <a:spLocks/>
              </p:cNvSpPr>
              <p:nvPr/>
            </p:nvSpPr>
            <p:spPr bwMode="auto">
              <a:xfrm>
                <a:off x="5878513" y="5094288"/>
                <a:ext cx="439738" cy="220663"/>
              </a:xfrm>
              <a:custGeom>
                <a:avLst/>
                <a:gdLst>
                  <a:gd name="T0" fmla="*/ 0 w 277"/>
                  <a:gd name="T1" fmla="*/ 0 h 139"/>
                  <a:gd name="T2" fmla="*/ 138 w 277"/>
                  <a:gd name="T3" fmla="*/ 139 h 139"/>
                  <a:gd name="T4" fmla="*/ 138 w 277"/>
                  <a:gd name="T5" fmla="*/ 139 h 139"/>
                  <a:gd name="T6" fmla="*/ 138 w 277"/>
                  <a:gd name="T7" fmla="*/ 139 h 139"/>
                  <a:gd name="T8" fmla="*/ 138 w 277"/>
                  <a:gd name="T9" fmla="*/ 139 h 139"/>
                  <a:gd name="T10" fmla="*/ 138 w 277"/>
                  <a:gd name="T11" fmla="*/ 139 h 139"/>
                  <a:gd name="T12" fmla="*/ 277 w 277"/>
                  <a:gd name="T13" fmla="*/ 0 h 139"/>
                </a:gdLst>
                <a:ahLst/>
                <a:cxnLst>
                  <a:cxn ang="0">
                    <a:pos x="T0" y="T1"/>
                  </a:cxn>
                  <a:cxn ang="0">
                    <a:pos x="T2" y="T3"/>
                  </a:cxn>
                  <a:cxn ang="0">
                    <a:pos x="T4" y="T5"/>
                  </a:cxn>
                  <a:cxn ang="0">
                    <a:pos x="T6" y="T7"/>
                  </a:cxn>
                  <a:cxn ang="0">
                    <a:pos x="T8" y="T9"/>
                  </a:cxn>
                  <a:cxn ang="0">
                    <a:pos x="T10" y="T11"/>
                  </a:cxn>
                  <a:cxn ang="0">
                    <a:pos x="T12" y="T13"/>
                  </a:cxn>
                </a:cxnLst>
                <a:rect l="0" t="0" r="r" b="b"/>
                <a:pathLst>
                  <a:path w="277" h="139">
                    <a:moveTo>
                      <a:pt x="0" y="0"/>
                    </a:moveTo>
                    <a:lnTo>
                      <a:pt x="138" y="139"/>
                    </a:lnTo>
                    <a:lnTo>
                      <a:pt x="138" y="139"/>
                    </a:lnTo>
                    <a:lnTo>
                      <a:pt x="138" y="139"/>
                    </a:lnTo>
                    <a:lnTo>
                      <a:pt x="138" y="139"/>
                    </a:lnTo>
                    <a:lnTo>
                      <a:pt x="138" y="139"/>
                    </a:lnTo>
                    <a:lnTo>
                      <a:pt x="277" y="0"/>
                    </a:lnTo>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Freeform 580">
                <a:extLst>
                  <a:ext uri="{FF2B5EF4-FFF2-40B4-BE49-F238E27FC236}">
                    <a16:creationId xmlns:a16="http://schemas.microsoft.com/office/drawing/2014/main" id="{3A1A505D-898B-4770-AAE5-CA1B4937D007}"/>
                  </a:ext>
                </a:extLst>
              </p:cNvPr>
              <p:cNvSpPr>
                <a:spLocks/>
              </p:cNvSpPr>
              <p:nvPr/>
            </p:nvSpPr>
            <p:spPr bwMode="auto">
              <a:xfrm>
                <a:off x="5805488" y="4732338"/>
                <a:ext cx="554038" cy="288925"/>
              </a:xfrm>
              <a:custGeom>
                <a:avLst/>
                <a:gdLst>
                  <a:gd name="T0" fmla="*/ 203 w 203"/>
                  <a:gd name="T1" fmla="*/ 82 h 106"/>
                  <a:gd name="T2" fmla="*/ 107 w 203"/>
                  <a:gd name="T3" fmla="*/ 50 h 106"/>
                  <a:gd name="T4" fmla="*/ 13 w 203"/>
                  <a:gd name="T5" fmla="*/ 106 h 106"/>
                </a:gdLst>
                <a:ahLst/>
                <a:cxnLst>
                  <a:cxn ang="0">
                    <a:pos x="T0" y="T1"/>
                  </a:cxn>
                  <a:cxn ang="0">
                    <a:pos x="T2" y="T3"/>
                  </a:cxn>
                  <a:cxn ang="0">
                    <a:pos x="T4" y="T5"/>
                  </a:cxn>
                </a:cxnLst>
                <a:rect l="0" t="0" r="r" b="b"/>
                <a:pathLst>
                  <a:path w="203" h="106">
                    <a:moveTo>
                      <a:pt x="203" y="82"/>
                    </a:moveTo>
                    <a:cubicBezTo>
                      <a:pt x="196" y="39"/>
                      <a:pt x="144" y="8"/>
                      <a:pt x="107" y="50"/>
                    </a:cubicBezTo>
                    <a:cubicBezTo>
                      <a:pt x="64" y="0"/>
                      <a:pt x="0" y="53"/>
                      <a:pt x="13" y="106"/>
                    </a:cubicBezTo>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6" name="Group 75">
              <a:extLst>
                <a:ext uri="{FF2B5EF4-FFF2-40B4-BE49-F238E27FC236}">
                  <a16:creationId xmlns:a16="http://schemas.microsoft.com/office/drawing/2014/main" id="{E748204A-6008-412F-AEE4-017EA7DECE41}"/>
                </a:ext>
              </a:extLst>
            </p:cNvPr>
            <p:cNvGrpSpPr>
              <a:grpSpLocks noChangeAspect="1"/>
            </p:cNvGrpSpPr>
            <p:nvPr/>
          </p:nvGrpSpPr>
          <p:grpSpPr>
            <a:xfrm>
              <a:off x="5950424" y="2106820"/>
              <a:ext cx="298157" cy="387012"/>
              <a:chOff x="7061200" y="3563938"/>
              <a:chExt cx="239713" cy="311150"/>
            </a:xfrm>
          </p:grpSpPr>
          <p:sp>
            <p:nvSpPr>
              <p:cNvPr id="211" name="Freeform 429">
                <a:extLst>
                  <a:ext uri="{FF2B5EF4-FFF2-40B4-BE49-F238E27FC236}">
                    <a16:creationId xmlns:a16="http://schemas.microsoft.com/office/drawing/2014/main" id="{68B92A66-6103-4101-AC5E-8873282761B2}"/>
                  </a:ext>
                </a:extLst>
              </p:cNvPr>
              <p:cNvSpPr>
                <a:spLocks/>
              </p:cNvSpPr>
              <p:nvPr/>
            </p:nvSpPr>
            <p:spPr bwMode="auto">
              <a:xfrm>
                <a:off x="7061200" y="3775075"/>
                <a:ext cx="239713" cy="100013"/>
              </a:xfrm>
              <a:custGeom>
                <a:avLst/>
                <a:gdLst>
                  <a:gd name="T0" fmla="*/ 75 w 88"/>
                  <a:gd name="T1" fmla="*/ 11 h 37"/>
                  <a:gd name="T2" fmla="*/ 44 w 88"/>
                  <a:gd name="T3" fmla="*/ 15 h 37"/>
                  <a:gd name="T4" fmla="*/ 13 w 88"/>
                  <a:gd name="T5" fmla="*/ 11 h 37"/>
                  <a:gd name="T6" fmla="*/ 0 w 88"/>
                  <a:gd name="T7" fmla="*/ 0 h 37"/>
                  <a:gd name="T8" fmla="*/ 0 w 88"/>
                  <a:gd name="T9" fmla="*/ 21 h 37"/>
                  <a:gd name="T10" fmla="*/ 13 w 88"/>
                  <a:gd name="T11" fmla="*/ 33 h 37"/>
                  <a:gd name="T12" fmla="*/ 44 w 88"/>
                  <a:gd name="T13" fmla="*/ 37 h 37"/>
                  <a:gd name="T14" fmla="*/ 75 w 88"/>
                  <a:gd name="T15" fmla="*/ 33 h 37"/>
                  <a:gd name="T16" fmla="*/ 88 w 88"/>
                  <a:gd name="T17" fmla="*/ 21 h 37"/>
                  <a:gd name="T18" fmla="*/ 88 w 88"/>
                  <a:gd name="T19" fmla="*/ 0 h 37"/>
                  <a:gd name="T20" fmla="*/ 75 w 88"/>
                  <a:gd name="T21"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37">
                    <a:moveTo>
                      <a:pt x="75" y="11"/>
                    </a:moveTo>
                    <a:cubicBezTo>
                      <a:pt x="67" y="14"/>
                      <a:pt x="56" y="15"/>
                      <a:pt x="44" y="15"/>
                    </a:cubicBezTo>
                    <a:cubicBezTo>
                      <a:pt x="32" y="15"/>
                      <a:pt x="21" y="14"/>
                      <a:pt x="13" y="11"/>
                    </a:cubicBezTo>
                    <a:cubicBezTo>
                      <a:pt x="5" y="8"/>
                      <a:pt x="0" y="5"/>
                      <a:pt x="0" y="0"/>
                    </a:cubicBezTo>
                    <a:cubicBezTo>
                      <a:pt x="0" y="21"/>
                      <a:pt x="0" y="21"/>
                      <a:pt x="0" y="21"/>
                    </a:cubicBezTo>
                    <a:cubicBezTo>
                      <a:pt x="0" y="26"/>
                      <a:pt x="5" y="30"/>
                      <a:pt x="13" y="33"/>
                    </a:cubicBezTo>
                    <a:cubicBezTo>
                      <a:pt x="21" y="36"/>
                      <a:pt x="32" y="37"/>
                      <a:pt x="44" y="37"/>
                    </a:cubicBezTo>
                    <a:cubicBezTo>
                      <a:pt x="56" y="37"/>
                      <a:pt x="67" y="36"/>
                      <a:pt x="75" y="33"/>
                    </a:cubicBezTo>
                    <a:cubicBezTo>
                      <a:pt x="83" y="30"/>
                      <a:pt x="88" y="26"/>
                      <a:pt x="88" y="21"/>
                    </a:cubicBezTo>
                    <a:cubicBezTo>
                      <a:pt x="88" y="0"/>
                      <a:pt x="88" y="0"/>
                      <a:pt x="88" y="0"/>
                    </a:cubicBezTo>
                    <a:cubicBezTo>
                      <a:pt x="88" y="5"/>
                      <a:pt x="83" y="8"/>
                      <a:pt x="75" y="11"/>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Freeform 430">
                <a:extLst>
                  <a:ext uri="{FF2B5EF4-FFF2-40B4-BE49-F238E27FC236}">
                    <a16:creationId xmlns:a16="http://schemas.microsoft.com/office/drawing/2014/main" id="{129D7F79-1661-48F6-88DE-18DE2E9CDBFD}"/>
                  </a:ext>
                </a:extLst>
              </p:cNvPr>
              <p:cNvSpPr>
                <a:spLocks/>
              </p:cNvSpPr>
              <p:nvPr/>
            </p:nvSpPr>
            <p:spPr bwMode="auto">
              <a:xfrm>
                <a:off x="7061200" y="3697288"/>
                <a:ext cx="239713" cy="96838"/>
              </a:xfrm>
              <a:custGeom>
                <a:avLst/>
                <a:gdLst>
                  <a:gd name="T0" fmla="*/ 75 w 88"/>
                  <a:gd name="T1" fmla="*/ 11 h 35"/>
                  <a:gd name="T2" fmla="*/ 44 w 88"/>
                  <a:gd name="T3" fmla="*/ 15 h 35"/>
                  <a:gd name="T4" fmla="*/ 13 w 88"/>
                  <a:gd name="T5" fmla="*/ 11 h 35"/>
                  <a:gd name="T6" fmla="*/ 0 w 88"/>
                  <a:gd name="T7" fmla="*/ 0 h 35"/>
                  <a:gd name="T8" fmla="*/ 0 w 88"/>
                  <a:gd name="T9" fmla="*/ 17 h 35"/>
                  <a:gd name="T10" fmla="*/ 0 w 88"/>
                  <a:gd name="T11" fmla="*/ 18 h 35"/>
                  <a:gd name="T12" fmla="*/ 13 w 88"/>
                  <a:gd name="T13" fmla="*/ 30 h 35"/>
                  <a:gd name="T14" fmla="*/ 44 w 88"/>
                  <a:gd name="T15" fmla="*/ 35 h 35"/>
                  <a:gd name="T16" fmla="*/ 75 w 88"/>
                  <a:gd name="T17" fmla="*/ 30 h 35"/>
                  <a:gd name="T18" fmla="*/ 88 w 88"/>
                  <a:gd name="T19" fmla="*/ 18 h 35"/>
                  <a:gd name="T20" fmla="*/ 88 w 88"/>
                  <a:gd name="T21" fmla="*/ 17 h 35"/>
                  <a:gd name="T22" fmla="*/ 88 w 88"/>
                  <a:gd name="T23" fmla="*/ 0 h 35"/>
                  <a:gd name="T24" fmla="*/ 75 w 88"/>
                  <a:gd name="T2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35">
                    <a:moveTo>
                      <a:pt x="75" y="11"/>
                    </a:moveTo>
                    <a:cubicBezTo>
                      <a:pt x="67" y="13"/>
                      <a:pt x="56" y="15"/>
                      <a:pt x="44" y="15"/>
                    </a:cubicBezTo>
                    <a:cubicBezTo>
                      <a:pt x="32" y="15"/>
                      <a:pt x="21" y="13"/>
                      <a:pt x="13" y="11"/>
                    </a:cubicBezTo>
                    <a:cubicBezTo>
                      <a:pt x="5" y="8"/>
                      <a:pt x="0" y="5"/>
                      <a:pt x="0" y="0"/>
                    </a:cubicBezTo>
                    <a:cubicBezTo>
                      <a:pt x="0" y="17"/>
                      <a:pt x="0" y="17"/>
                      <a:pt x="0" y="17"/>
                    </a:cubicBezTo>
                    <a:cubicBezTo>
                      <a:pt x="0" y="18"/>
                      <a:pt x="0" y="18"/>
                      <a:pt x="0" y="18"/>
                    </a:cubicBezTo>
                    <a:cubicBezTo>
                      <a:pt x="0" y="23"/>
                      <a:pt x="5" y="27"/>
                      <a:pt x="13" y="30"/>
                    </a:cubicBezTo>
                    <a:cubicBezTo>
                      <a:pt x="21" y="33"/>
                      <a:pt x="32" y="35"/>
                      <a:pt x="44" y="35"/>
                    </a:cubicBezTo>
                    <a:cubicBezTo>
                      <a:pt x="56" y="35"/>
                      <a:pt x="67" y="33"/>
                      <a:pt x="75" y="30"/>
                    </a:cubicBezTo>
                    <a:cubicBezTo>
                      <a:pt x="83" y="27"/>
                      <a:pt x="88" y="23"/>
                      <a:pt x="88" y="18"/>
                    </a:cubicBezTo>
                    <a:cubicBezTo>
                      <a:pt x="88" y="17"/>
                      <a:pt x="88" y="17"/>
                      <a:pt x="88" y="17"/>
                    </a:cubicBezTo>
                    <a:cubicBezTo>
                      <a:pt x="88" y="0"/>
                      <a:pt x="88" y="0"/>
                      <a:pt x="88" y="0"/>
                    </a:cubicBezTo>
                    <a:cubicBezTo>
                      <a:pt x="88" y="5"/>
                      <a:pt x="83" y="8"/>
                      <a:pt x="75" y="11"/>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Freeform 431">
                <a:extLst>
                  <a:ext uri="{FF2B5EF4-FFF2-40B4-BE49-F238E27FC236}">
                    <a16:creationId xmlns:a16="http://schemas.microsoft.com/office/drawing/2014/main" id="{4C0B0A66-38C7-4A7A-A1F7-34347F83170B}"/>
                  </a:ext>
                </a:extLst>
              </p:cNvPr>
              <p:cNvSpPr>
                <a:spLocks/>
              </p:cNvSpPr>
              <p:nvPr/>
            </p:nvSpPr>
            <p:spPr bwMode="auto">
              <a:xfrm>
                <a:off x="7061200" y="3608388"/>
                <a:ext cx="239713" cy="107950"/>
              </a:xfrm>
              <a:custGeom>
                <a:avLst/>
                <a:gdLst>
                  <a:gd name="T0" fmla="*/ 75 w 88"/>
                  <a:gd name="T1" fmla="*/ 12 h 40"/>
                  <a:gd name="T2" fmla="*/ 44 w 88"/>
                  <a:gd name="T3" fmla="*/ 17 h 40"/>
                  <a:gd name="T4" fmla="*/ 13 w 88"/>
                  <a:gd name="T5" fmla="*/ 12 h 40"/>
                  <a:gd name="T6" fmla="*/ 0 w 88"/>
                  <a:gd name="T7" fmla="*/ 0 h 40"/>
                  <a:gd name="T8" fmla="*/ 0 w 88"/>
                  <a:gd name="T9" fmla="*/ 0 h 40"/>
                  <a:gd name="T10" fmla="*/ 0 w 88"/>
                  <a:gd name="T11" fmla="*/ 20 h 40"/>
                  <a:gd name="T12" fmla="*/ 0 w 88"/>
                  <a:gd name="T13" fmla="*/ 23 h 40"/>
                  <a:gd name="T14" fmla="*/ 13 w 88"/>
                  <a:gd name="T15" fmla="*/ 35 h 40"/>
                  <a:gd name="T16" fmla="*/ 44 w 88"/>
                  <a:gd name="T17" fmla="*/ 40 h 40"/>
                  <a:gd name="T18" fmla="*/ 75 w 88"/>
                  <a:gd name="T19" fmla="*/ 35 h 40"/>
                  <a:gd name="T20" fmla="*/ 88 w 88"/>
                  <a:gd name="T21" fmla="*/ 23 h 40"/>
                  <a:gd name="T22" fmla="*/ 88 w 88"/>
                  <a:gd name="T23" fmla="*/ 20 h 40"/>
                  <a:gd name="T24" fmla="*/ 88 w 88"/>
                  <a:gd name="T25" fmla="*/ 0 h 40"/>
                  <a:gd name="T26" fmla="*/ 88 w 88"/>
                  <a:gd name="T27" fmla="*/ 0 h 40"/>
                  <a:gd name="T28" fmla="*/ 75 w 88"/>
                  <a:gd name="T29"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40">
                    <a:moveTo>
                      <a:pt x="75" y="12"/>
                    </a:moveTo>
                    <a:cubicBezTo>
                      <a:pt x="67" y="15"/>
                      <a:pt x="56" y="17"/>
                      <a:pt x="44" y="17"/>
                    </a:cubicBezTo>
                    <a:cubicBezTo>
                      <a:pt x="32" y="17"/>
                      <a:pt x="21" y="15"/>
                      <a:pt x="13" y="12"/>
                    </a:cubicBezTo>
                    <a:cubicBezTo>
                      <a:pt x="5" y="9"/>
                      <a:pt x="0" y="5"/>
                      <a:pt x="0" y="0"/>
                    </a:cubicBezTo>
                    <a:cubicBezTo>
                      <a:pt x="0" y="0"/>
                      <a:pt x="0" y="0"/>
                      <a:pt x="0" y="0"/>
                    </a:cubicBezTo>
                    <a:cubicBezTo>
                      <a:pt x="0" y="20"/>
                      <a:pt x="0" y="20"/>
                      <a:pt x="0" y="20"/>
                    </a:cubicBezTo>
                    <a:cubicBezTo>
                      <a:pt x="0" y="23"/>
                      <a:pt x="0" y="23"/>
                      <a:pt x="0" y="23"/>
                    </a:cubicBezTo>
                    <a:cubicBezTo>
                      <a:pt x="0" y="28"/>
                      <a:pt x="5" y="32"/>
                      <a:pt x="13" y="35"/>
                    </a:cubicBezTo>
                    <a:cubicBezTo>
                      <a:pt x="21" y="38"/>
                      <a:pt x="32" y="40"/>
                      <a:pt x="44" y="40"/>
                    </a:cubicBezTo>
                    <a:cubicBezTo>
                      <a:pt x="56" y="40"/>
                      <a:pt x="67" y="38"/>
                      <a:pt x="75" y="35"/>
                    </a:cubicBezTo>
                    <a:cubicBezTo>
                      <a:pt x="83" y="32"/>
                      <a:pt x="88" y="28"/>
                      <a:pt x="88" y="23"/>
                    </a:cubicBezTo>
                    <a:cubicBezTo>
                      <a:pt x="88" y="20"/>
                      <a:pt x="88" y="20"/>
                      <a:pt x="88" y="20"/>
                    </a:cubicBezTo>
                    <a:cubicBezTo>
                      <a:pt x="88" y="0"/>
                      <a:pt x="88" y="0"/>
                      <a:pt x="88" y="0"/>
                    </a:cubicBezTo>
                    <a:cubicBezTo>
                      <a:pt x="88" y="0"/>
                      <a:pt x="88" y="0"/>
                      <a:pt x="88" y="0"/>
                    </a:cubicBezTo>
                    <a:cubicBezTo>
                      <a:pt x="88" y="5"/>
                      <a:pt x="83" y="9"/>
                      <a:pt x="75" y="12"/>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Freeform 432">
                <a:extLst>
                  <a:ext uri="{FF2B5EF4-FFF2-40B4-BE49-F238E27FC236}">
                    <a16:creationId xmlns:a16="http://schemas.microsoft.com/office/drawing/2014/main" id="{7DC4804E-B516-4887-BF8F-539E6727CB5D}"/>
                  </a:ext>
                </a:extLst>
              </p:cNvPr>
              <p:cNvSpPr>
                <a:spLocks/>
              </p:cNvSpPr>
              <p:nvPr/>
            </p:nvSpPr>
            <p:spPr bwMode="auto">
              <a:xfrm>
                <a:off x="7061200" y="3563938"/>
                <a:ext cx="239713" cy="90488"/>
              </a:xfrm>
              <a:custGeom>
                <a:avLst/>
                <a:gdLst>
                  <a:gd name="T0" fmla="*/ 13 w 88"/>
                  <a:gd name="T1" fmla="*/ 28 h 33"/>
                  <a:gd name="T2" fmla="*/ 44 w 88"/>
                  <a:gd name="T3" fmla="*/ 33 h 33"/>
                  <a:gd name="T4" fmla="*/ 75 w 88"/>
                  <a:gd name="T5" fmla="*/ 28 h 33"/>
                  <a:gd name="T6" fmla="*/ 88 w 88"/>
                  <a:gd name="T7" fmla="*/ 16 h 33"/>
                  <a:gd name="T8" fmla="*/ 88 w 88"/>
                  <a:gd name="T9" fmla="*/ 16 h 33"/>
                  <a:gd name="T10" fmla="*/ 44 w 88"/>
                  <a:gd name="T11" fmla="*/ 0 h 33"/>
                  <a:gd name="T12" fmla="*/ 0 w 88"/>
                  <a:gd name="T13" fmla="*/ 16 h 33"/>
                  <a:gd name="T14" fmla="*/ 0 w 88"/>
                  <a:gd name="T15" fmla="*/ 16 h 33"/>
                  <a:gd name="T16" fmla="*/ 13 w 88"/>
                  <a:gd name="T17" fmla="*/ 2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33">
                    <a:moveTo>
                      <a:pt x="13" y="28"/>
                    </a:moveTo>
                    <a:cubicBezTo>
                      <a:pt x="21" y="31"/>
                      <a:pt x="32" y="33"/>
                      <a:pt x="44" y="33"/>
                    </a:cubicBezTo>
                    <a:cubicBezTo>
                      <a:pt x="56" y="33"/>
                      <a:pt x="67" y="31"/>
                      <a:pt x="75" y="28"/>
                    </a:cubicBezTo>
                    <a:cubicBezTo>
                      <a:pt x="83" y="25"/>
                      <a:pt x="88" y="21"/>
                      <a:pt x="88" y="16"/>
                    </a:cubicBezTo>
                    <a:cubicBezTo>
                      <a:pt x="88" y="16"/>
                      <a:pt x="88" y="16"/>
                      <a:pt x="88" y="16"/>
                    </a:cubicBezTo>
                    <a:cubicBezTo>
                      <a:pt x="88" y="7"/>
                      <a:pt x="69" y="0"/>
                      <a:pt x="44" y="0"/>
                    </a:cubicBezTo>
                    <a:cubicBezTo>
                      <a:pt x="20" y="0"/>
                      <a:pt x="0" y="7"/>
                      <a:pt x="0" y="16"/>
                    </a:cubicBezTo>
                    <a:cubicBezTo>
                      <a:pt x="0" y="16"/>
                      <a:pt x="0" y="16"/>
                      <a:pt x="0" y="16"/>
                    </a:cubicBezTo>
                    <a:cubicBezTo>
                      <a:pt x="0" y="21"/>
                      <a:pt x="5" y="25"/>
                      <a:pt x="13" y="28"/>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Freeform 433">
                <a:extLst>
                  <a:ext uri="{FF2B5EF4-FFF2-40B4-BE49-F238E27FC236}">
                    <a16:creationId xmlns:a16="http://schemas.microsoft.com/office/drawing/2014/main" id="{A0FAD6DF-BF91-426F-B571-61C0DFAD7C04}"/>
                  </a:ext>
                </a:extLst>
              </p:cNvPr>
              <p:cNvSpPr>
                <a:spLocks/>
              </p:cNvSpPr>
              <p:nvPr/>
            </p:nvSpPr>
            <p:spPr bwMode="auto">
              <a:xfrm>
                <a:off x="7061200" y="3608388"/>
                <a:ext cx="0" cy="176213"/>
              </a:xfrm>
              <a:custGeom>
                <a:avLst/>
                <a:gdLst>
                  <a:gd name="T0" fmla="*/ 111 h 111"/>
                  <a:gd name="T1" fmla="*/ 0 h 111"/>
                  <a:gd name="T2" fmla="*/ 111 h 111"/>
                </a:gdLst>
                <a:ahLst/>
                <a:cxnLst>
                  <a:cxn ang="0">
                    <a:pos x="0" y="T0"/>
                  </a:cxn>
                  <a:cxn ang="0">
                    <a:pos x="0" y="T1"/>
                  </a:cxn>
                  <a:cxn ang="0">
                    <a:pos x="0" y="T2"/>
                  </a:cxn>
                </a:cxnLst>
                <a:rect l="0" t="0" r="r" b="b"/>
                <a:pathLst>
                  <a:path h="111">
                    <a:moveTo>
                      <a:pt x="0" y="111"/>
                    </a:moveTo>
                    <a:lnTo>
                      <a:pt x="0" y="0"/>
                    </a:lnTo>
                    <a:lnTo>
                      <a:pt x="0" y="111"/>
                    </a:lnTo>
                    <a:close/>
                  </a:path>
                </a:pathLst>
              </a:custGeom>
              <a:solidFill>
                <a:srgbClr val="A5D2FA"/>
              </a:solidFill>
              <a:ln w="15240">
                <a:solidFill>
                  <a:schemeClr val="accent6"/>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Line 434">
                <a:extLst>
                  <a:ext uri="{FF2B5EF4-FFF2-40B4-BE49-F238E27FC236}">
                    <a16:creationId xmlns:a16="http://schemas.microsoft.com/office/drawing/2014/main" id="{39BD0A5A-EC3C-43A9-ADE9-A83E18E6CDE1}"/>
                  </a:ext>
                </a:extLst>
              </p:cNvPr>
              <p:cNvSpPr>
                <a:spLocks noChangeShapeType="1"/>
              </p:cNvSpPr>
              <p:nvPr/>
            </p:nvSpPr>
            <p:spPr bwMode="auto">
              <a:xfrm flipV="1">
                <a:off x="7061200" y="3608388"/>
                <a:ext cx="0" cy="176213"/>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Freeform 435">
                <a:extLst>
                  <a:ext uri="{FF2B5EF4-FFF2-40B4-BE49-F238E27FC236}">
                    <a16:creationId xmlns:a16="http://schemas.microsoft.com/office/drawing/2014/main" id="{16006E7C-12F3-47C4-A0A2-10046EFB76FC}"/>
                  </a:ext>
                </a:extLst>
              </p:cNvPr>
              <p:cNvSpPr>
                <a:spLocks/>
              </p:cNvSpPr>
              <p:nvPr/>
            </p:nvSpPr>
            <p:spPr bwMode="auto">
              <a:xfrm>
                <a:off x="7300913" y="3608388"/>
                <a:ext cx="0" cy="176213"/>
              </a:xfrm>
              <a:custGeom>
                <a:avLst/>
                <a:gdLst>
                  <a:gd name="T0" fmla="*/ 111 h 111"/>
                  <a:gd name="T1" fmla="*/ 0 h 111"/>
                  <a:gd name="T2" fmla="*/ 111 h 111"/>
                </a:gdLst>
                <a:ahLst/>
                <a:cxnLst>
                  <a:cxn ang="0">
                    <a:pos x="0" y="T0"/>
                  </a:cxn>
                  <a:cxn ang="0">
                    <a:pos x="0" y="T1"/>
                  </a:cxn>
                  <a:cxn ang="0">
                    <a:pos x="0" y="T2"/>
                  </a:cxn>
                </a:cxnLst>
                <a:rect l="0" t="0" r="r" b="b"/>
                <a:pathLst>
                  <a:path h="111">
                    <a:moveTo>
                      <a:pt x="0" y="111"/>
                    </a:moveTo>
                    <a:lnTo>
                      <a:pt x="0" y="0"/>
                    </a:lnTo>
                    <a:lnTo>
                      <a:pt x="0" y="111"/>
                    </a:lnTo>
                    <a:close/>
                  </a:path>
                </a:pathLst>
              </a:custGeom>
              <a:solidFill>
                <a:srgbClr val="A5D2FA"/>
              </a:solidFill>
              <a:ln w="15240">
                <a:solidFill>
                  <a:schemeClr val="accent6"/>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Line 436">
                <a:extLst>
                  <a:ext uri="{FF2B5EF4-FFF2-40B4-BE49-F238E27FC236}">
                    <a16:creationId xmlns:a16="http://schemas.microsoft.com/office/drawing/2014/main" id="{15C9664C-4AC7-4B75-8F86-7C170973D18E}"/>
                  </a:ext>
                </a:extLst>
              </p:cNvPr>
              <p:cNvSpPr>
                <a:spLocks noChangeShapeType="1"/>
              </p:cNvSpPr>
              <p:nvPr/>
            </p:nvSpPr>
            <p:spPr bwMode="auto">
              <a:xfrm flipV="1">
                <a:off x="7300913" y="3608388"/>
                <a:ext cx="0" cy="176213"/>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Rectangle 437">
                <a:extLst>
                  <a:ext uri="{FF2B5EF4-FFF2-40B4-BE49-F238E27FC236}">
                    <a16:creationId xmlns:a16="http://schemas.microsoft.com/office/drawing/2014/main" id="{4DAAC3D3-69A3-44A9-8E5A-3616655D244F}"/>
                  </a:ext>
                </a:extLst>
              </p:cNvPr>
              <p:cNvSpPr>
                <a:spLocks noChangeArrowheads="1"/>
              </p:cNvSpPr>
              <p:nvPr/>
            </p:nvSpPr>
            <p:spPr bwMode="auto">
              <a:xfrm>
                <a:off x="7272338" y="3673475"/>
                <a:ext cx="1588" cy="3175"/>
              </a:xfrm>
              <a:prstGeom prst="rect">
                <a:avLst/>
              </a:pr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Rectangle 438">
                <a:extLst>
                  <a:ext uri="{FF2B5EF4-FFF2-40B4-BE49-F238E27FC236}">
                    <a16:creationId xmlns:a16="http://schemas.microsoft.com/office/drawing/2014/main" id="{3BCD94FE-5AD7-4810-B99C-9DB5390AD687}"/>
                  </a:ext>
                </a:extLst>
              </p:cNvPr>
              <p:cNvSpPr>
                <a:spLocks noChangeArrowheads="1"/>
              </p:cNvSpPr>
              <p:nvPr/>
            </p:nvSpPr>
            <p:spPr bwMode="auto">
              <a:xfrm>
                <a:off x="7272338" y="3752850"/>
                <a:ext cx="1588" cy="3175"/>
              </a:xfrm>
              <a:prstGeom prst="rect">
                <a:avLst/>
              </a:pr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Rectangle 439">
                <a:extLst>
                  <a:ext uri="{FF2B5EF4-FFF2-40B4-BE49-F238E27FC236}">
                    <a16:creationId xmlns:a16="http://schemas.microsoft.com/office/drawing/2014/main" id="{A4694134-4685-4F6D-9EBA-B3D9AA2AE95D}"/>
                  </a:ext>
                </a:extLst>
              </p:cNvPr>
              <p:cNvSpPr>
                <a:spLocks noChangeArrowheads="1"/>
              </p:cNvSpPr>
              <p:nvPr/>
            </p:nvSpPr>
            <p:spPr bwMode="auto">
              <a:xfrm>
                <a:off x="7272338" y="3833813"/>
                <a:ext cx="1588" cy="3175"/>
              </a:xfrm>
              <a:prstGeom prst="rect">
                <a:avLst/>
              </a:pr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Freeform 440">
                <a:extLst>
                  <a:ext uri="{FF2B5EF4-FFF2-40B4-BE49-F238E27FC236}">
                    <a16:creationId xmlns:a16="http://schemas.microsoft.com/office/drawing/2014/main" id="{E843BC73-4780-457C-AD27-D3F10A0D6DA4}"/>
                  </a:ext>
                </a:extLst>
              </p:cNvPr>
              <p:cNvSpPr>
                <a:spLocks/>
              </p:cNvSpPr>
              <p:nvPr/>
            </p:nvSpPr>
            <p:spPr bwMode="auto">
              <a:xfrm>
                <a:off x="7061200" y="3640138"/>
                <a:ext cx="79375" cy="30163"/>
              </a:xfrm>
              <a:custGeom>
                <a:avLst/>
                <a:gdLst>
                  <a:gd name="T0" fmla="*/ 0 w 29"/>
                  <a:gd name="T1" fmla="*/ 0 h 11"/>
                  <a:gd name="T2" fmla="*/ 11 w 29"/>
                  <a:gd name="T3" fmla="*/ 7 h 11"/>
                  <a:gd name="T4" fmla="*/ 29 w 29"/>
                  <a:gd name="T5" fmla="*/ 11 h 11"/>
                </a:gdLst>
                <a:ahLst/>
                <a:cxnLst>
                  <a:cxn ang="0">
                    <a:pos x="T0" y="T1"/>
                  </a:cxn>
                  <a:cxn ang="0">
                    <a:pos x="T2" y="T3"/>
                  </a:cxn>
                  <a:cxn ang="0">
                    <a:pos x="T4" y="T5"/>
                  </a:cxn>
                </a:cxnLst>
                <a:rect l="0" t="0" r="r" b="b"/>
                <a:pathLst>
                  <a:path w="29" h="11">
                    <a:moveTo>
                      <a:pt x="0" y="0"/>
                    </a:moveTo>
                    <a:cubicBezTo>
                      <a:pt x="2" y="3"/>
                      <a:pt x="6" y="5"/>
                      <a:pt x="11" y="7"/>
                    </a:cubicBezTo>
                    <a:cubicBezTo>
                      <a:pt x="16" y="9"/>
                      <a:pt x="22" y="10"/>
                      <a:pt x="29" y="11"/>
                    </a:cubicBezTo>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Freeform 441">
                <a:extLst>
                  <a:ext uri="{FF2B5EF4-FFF2-40B4-BE49-F238E27FC236}">
                    <a16:creationId xmlns:a16="http://schemas.microsoft.com/office/drawing/2014/main" id="{95AD3A7D-3083-4753-A465-8FC86AC928A0}"/>
                  </a:ext>
                </a:extLst>
              </p:cNvPr>
              <p:cNvSpPr>
                <a:spLocks/>
              </p:cNvSpPr>
              <p:nvPr/>
            </p:nvSpPr>
            <p:spPr bwMode="auto">
              <a:xfrm>
                <a:off x="7061200" y="3725863"/>
                <a:ext cx="79375" cy="30163"/>
              </a:xfrm>
              <a:custGeom>
                <a:avLst/>
                <a:gdLst>
                  <a:gd name="T0" fmla="*/ 0 w 29"/>
                  <a:gd name="T1" fmla="*/ 0 h 11"/>
                  <a:gd name="T2" fmla="*/ 11 w 29"/>
                  <a:gd name="T3" fmla="*/ 7 h 11"/>
                  <a:gd name="T4" fmla="*/ 29 w 29"/>
                  <a:gd name="T5" fmla="*/ 11 h 11"/>
                </a:gdLst>
                <a:ahLst/>
                <a:cxnLst>
                  <a:cxn ang="0">
                    <a:pos x="T0" y="T1"/>
                  </a:cxn>
                  <a:cxn ang="0">
                    <a:pos x="T2" y="T3"/>
                  </a:cxn>
                  <a:cxn ang="0">
                    <a:pos x="T4" y="T5"/>
                  </a:cxn>
                </a:cxnLst>
                <a:rect l="0" t="0" r="r" b="b"/>
                <a:pathLst>
                  <a:path w="29" h="11">
                    <a:moveTo>
                      <a:pt x="0" y="0"/>
                    </a:moveTo>
                    <a:cubicBezTo>
                      <a:pt x="2" y="3"/>
                      <a:pt x="6" y="5"/>
                      <a:pt x="11" y="7"/>
                    </a:cubicBezTo>
                    <a:cubicBezTo>
                      <a:pt x="16" y="9"/>
                      <a:pt x="22" y="10"/>
                      <a:pt x="29" y="11"/>
                    </a:cubicBezTo>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Freeform 442">
                <a:extLst>
                  <a:ext uri="{FF2B5EF4-FFF2-40B4-BE49-F238E27FC236}">
                    <a16:creationId xmlns:a16="http://schemas.microsoft.com/office/drawing/2014/main" id="{3119E956-E898-4BC7-A7FE-5965CB443826}"/>
                  </a:ext>
                </a:extLst>
              </p:cNvPr>
              <p:cNvSpPr>
                <a:spLocks/>
              </p:cNvSpPr>
              <p:nvPr/>
            </p:nvSpPr>
            <p:spPr bwMode="auto">
              <a:xfrm>
                <a:off x="7061200" y="3803650"/>
                <a:ext cx="79375" cy="30163"/>
              </a:xfrm>
              <a:custGeom>
                <a:avLst/>
                <a:gdLst>
                  <a:gd name="T0" fmla="*/ 0 w 29"/>
                  <a:gd name="T1" fmla="*/ 0 h 11"/>
                  <a:gd name="T2" fmla="*/ 11 w 29"/>
                  <a:gd name="T3" fmla="*/ 7 h 11"/>
                  <a:gd name="T4" fmla="*/ 29 w 29"/>
                  <a:gd name="T5" fmla="*/ 11 h 11"/>
                </a:gdLst>
                <a:ahLst/>
                <a:cxnLst>
                  <a:cxn ang="0">
                    <a:pos x="T0" y="T1"/>
                  </a:cxn>
                  <a:cxn ang="0">
                    <a:pos x="T2" y="T3"/>
                  </a:cxn>
                  <a:cxn ang="0">
                    <a:pos x="T4" y="T5"/>
                  </a:cxn>
                </a:cxnLst>
                <a:rect l="0" t="0" r="r" b="b"/>
                <a:pathLst>
                  <a:path w="29" h="11">
                    <a:moveTo>
                      <a:pt x="0" y="0"/>
                    </a:moveTo>
                    <a:cubicBezTo>
                      <a:pt x="2" y="3"/>
                      <a:pt x="6" y="5"/>
                      <a:pt x="11" y="7"/>
                    </a:cubicBezTo>
                    <a:cubicBezTo>
                      <a:pt x="16" y="9"/>
                      <a:pt x="22" y="10"/>
                      <a:pt x="29" y="11"/>
                    </a:cubicBezTo>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7" name="Group 4">
              <a:extLst>
                <a:ext uri="{FF2B5EF4-FFF2-40B4-BE49-F238E27FC236}">
                  <a16:creationId xmlns:a16="http://schemas.microsoft.com/office/drawing/2014/main" id="{355203B9-7263-4B2F-AB6D-A32DC384862C}"/>
                </a:ext>
              </a:extLst>
            </p:cNvPr>
            <p:cNvGrpSpPr>
              <a:grpSpLocks noChangeAspect="1"/>
            </p:cNvGrpSpPr>
            <p:nvPr/>
          </p:nvGrpSpPr>
          <p:grpSpPr bwMode="auto">
            <a:xfrm>
              <a:off x="1415556" y="5421411"/>
              <a:ext cx="390906" cy="329152"/>
              <a:chOff x="7695" y="2700"/>
              <a:chExt cx="652" cy="549"/>
            </a:xfrm>
          </p:grpSpPr>
          <p:sp>
            <p:nvSpPr>
              <p:cNvPr id="204" name="Freeform 5">
                <a:extLst>
                  <a:ext uri="{FF2B5EF4-FFF2-40B4-BE49-F238E27FC236}">
                    <a16:creationId xmlns:a16="http://schemas.microsoft.com/office/drawing/2014/main" id="{1F49DCFA-DB81-4F13-82F0-238C8D9DB3A7}"/>
                  </a:ext>
                </a:extLst>
              </p:cNvPr>
              <p:cNvSpPr>
                <a:spLocks/>
              </p:cNvSpPr>
              <p:nvPr/>
            </p:nvSpPr>
            <p:spPr bwMode="auto">
              <a:xfrm>
                <a:off x="7695" y="3071"/>
                <a:ext cx="652" cy="94"/>
              </a:xfrm>
              <a:custGeom>
                <a:avLst/>
                <a:gdLst>
                  <a:gd name="T0" fmla="*/ 0 w 132"/>
                  <a:gd name="T1" fmla="*/ 10 h 19"/>
                  <a:gd name="T2" fmla="*/ 9 w 132"/>
                  <a:gd name="T3" fmla="*/ 19 h 19"/>
                  <a:gd name="T4" fmla="*/ 124 w 132"/>
                  <a:gd name="T5" fmla="*/ 19 h 19"/>
                  <a:gd name="T6" fmla="*/ 132 w 132"/>
                  <a:gd name="T7" fmla="*/ 10 h 19"/>
                  <a:gd name="T8" fmla="*/ 132 w 132"/>
                  <a:gd name="T9" fmla="*/ 0 h 19"/>
                  <a:gd name="T10" fmla="*/ 0 w 132"/>
                  <a:gd name="T11" fmla="*/ 0 h 19"/>
                  <a:gd name="T12" fmla="*/ 0 w 132"/>
                  <a:gd name="T13" fmla="*/ 10 h 19"/>
                </a:gdLst>
                <a:ahLst/>
                <a:cxnLst>
                  <a:cxn ang="0">
                    <a:pos x="T0" y="T1"/>
                  </a:cxn>
                  <a:cxn ang="0">
                    <a:pos x="T2" y="T3"/>
                  </a:cxn>
                  <a:cxn ang="0">
                    <a:pos x="T4" y="T5"/>
                  </a:cxn>
                  <a:cxn ang="0">
                    <a:pos x="T6" y="T7"/>
                  </a:cxn>
                  <a:cxn ang="0">
                    <a:pos x="T8" y="T9"/>
                  </a:cxn>
                  <a:cxn ang="0">
                    <a:pos x="T10" y="T11"/>
                  </a:cxn>
                  <a:cxn ang="0">
                    <a:pos x="T12" y="T13"/>
                  </a:cxn>
                </a:cxnLst>
                <a:rect l="0" t="0" r="r" b="b"/>
                <a:pathLst>
                  <a:path w="132" h="19">
                    <a:moveTo>
                      <a:pt x="0" y="10"/>
                    </a:moveTo>
                    <a:cubicBezTo>
                      <a:pt x="0" y="15"/>
                      <a:pt x="4" y="19"/>
                      <a:pt x="9" y="19"/>
                    </a:cubicBezTo>
                    <a:cubicBezTo>
                      <a:pt x="124" y="19"/>
                      <a:pt x="124" y="19"/>
                      <a:pt x="124" y="19"/>
                    </a:cubicBezTo>
                    <a:cubicBezTo>
                      <a:pt x="128" y="19"/>
                      <a:pt x="132" y="15"/>
                      <a:pt x="132" y="10"/>
                    </a:cubicBezTo>
                    <a:cubicBezTo>
                      <a:pt x="132" y="0"/>
                      <a:pt x="132" y="0"/>
                      <a:pt x="132" y="0"/>
                    </a:cubicBezTo>
                    <a:cubicBezTo>
                      <a:pt x="0" y="0"/>
                      <a:pt x="0" y="0"/>
                      <a:pt x="0" y="0"/>
                    </a:cubicBezTo>
                    <a:lnTo>
                      <a:pt x="0" y="10"/>
                    </a:ln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6">
                <a:extLst>
                  <a:ext uri="{FF2B5EF4-FFF2-40B4-BE49-F238E27FC236}">
                    <a16:creationId xmlns:a16="http://schemas.microsoft.com/office/drawing/2014/main" id="{4A0B0D1A-BF75-4CBF-B071-18A376B71C08}"/>
                  </a:ext>
                </a:extLst>
              </p:cNvPr>
              <p:cNvSpPr>
                <a:spLocks noEditPoints="1"/>
              </p:cNvSpPr>
              <p:nvPr/>
            </p:nvSpPr>
            <p:spPr bwMode="auto">
              <a:xfrm>
                <a:off x="7695" y="2700"/>
                <a:ext cx="652" cy="371"/>
              </a:xfrm>
              <a:custGeom>
                <a:avLst/>
                <a:gdLst>
                  <a:gd name="T0" fmla="*/ 124 w 132"/>
                  <a:gd name="T1" fmla="*/ 0 h 75"/>
                  <a:gd name="T2" fmla="*/ 9 w 132"/>
                  <a:gd name="T3" fmla="*/ 0 h 75"/>
                  <a:gd name="T4" fmla="*/ 0 w 132"/>
                  <a:gd name="T5" fmla="*/ 9 h 75"/>
                  <a:gd name="T6" fmla="*/ 0 w 132"/>
                  <a:gd name="T7" fmla="*/ 72 h 75"/>
                  <a:gd name="T8" fmla="*/ 0 w 132"/>
                  <a:gd name="T9" fmla="*/ 75 h 75"/>
                  <a:gd name="T10" fmla="*/ 132 w 132"/>
                  <a:gd name="T11" fmla="*/ 75 h 75"/>
                  <a:gd name="T12" fmla="*/ 132 w 132"/>
                  <a:gd name="T13" fmla="*/ 9 h 75"/>
                  <a:gd name="T14" fmla="*/ 124 w 132"/>
                  <a:gd name="T15" fmla="*/ 0 h 75"/>
                  <a:gd name="T16" fmla="*/ 88 w 132"/>
                  <a:gd name="T17" fmla="*/ 60 h 75"/>
                  <a:gd name="T18" fmla="*/ 42 w 132"/>
                  <a:gd name="T19" fmla="*/ 60 h 75"/>
                  <a:gd name="T20" fmla="*/ 31 w 132"/>
                  <a:gd name="T21" fmla="*/ 49 h 75"/>
                  <a:gd name="T22" fmla="*/ 42 w 132"/>
                  <a:gd name="T23" fmla="*/ 38 h 75"/>
                  <a:gd name="T24" fmla="*/ 43 w 132"/>
                  <a:gd name="T25" fmla="*/ 38 h 75"/>
                  <a:gd name="T26" fmla="*/ 42 w 132"/>
                  <a:gd name="T27" fmla="*/ 34 h 75"/>
                  <a:gd name="T28" fmla="*/ 59 w 132"/>
                  <a:gd name="T29" fmla="*/ 17 h 75"/>
                  <a:gd name="T30" fmla="*/ 70 w 132"/>
                  <a:gd name="T31" fmla="*/ 21 h 75"/>
                  <a:gd name="T32" fmla="*/ 76 w 132"/>
                  <a:gd name="T33" fmla="*/ 20 h 75"/>
                  <a:gd name="T34" fmla="*/ 89 w 132"/>
                  <a:gd name="T35" fmla="*/ 35 h 75"/>
                  <a:gd name="T36" fmla="*/ 89 w 132"/>
                  <a:gd name="T37" fmla="*/ 35 h 75"/>
                  <a:gd name="T38" fmla="*/ 100 w 132"/>
                  <a:gd name="T39" fmla="*/ 47 h 75"/>
                  <a:gd name="T40" fmla="*/ 88 w 132"/>
                  <a:gd name="T41" fmla="*/ 6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2" h="75">
                    <a:moveTo>
                      <a:pt x="124" y="0"/>
                    </a:moveTo>
                    <a:cubicBezTo>
                      <a:pt x="9" y="0"/>
                      <a:pt x="9" y="0"/>
                      <a:pt x="9" y="0"/>
                    </a:cubicBezTo>
                    <a:cubicBezTo>
                      <a:pt x="4" y="0"/>
                      <a:pt x="0" y="4"/>
                      <a:pt x="0" y="9"/>
                    </a:cubicBezTo>
                    <a:cubicBezTo>
                      <a:pt x="0" y="72"/>
                      <a:pt x="0" y="72"/>
                      <a:pt x="0" y="72"/>
                    </a:cubicBezTo>
                    <a:cubicBezTo>
                      <a:pt x="0" y="75"/>
                      <a:pt x="0" y="75"/>
                      <a:pt x="0" y="75"/>
                    </a:cubicBezTo>
                    <a:cubicBezTo>
                      <a:pt x="132" y="75"/>
                      <a:pt x="132" y="75"/>
                      <a:pt x="132" y="75"/>
                    </a:cubicBezTo>
                    <a:cubicBezTo>
                      <a:pt x="132" y="9"/>
                      <a:pt x="132" y="9"/>
                      <a:pt x="132" y="9"/>
                    </a:cubicBezTo>
                    <a:cubicBezTo>
                      <a:pt x="132" y="4"/>
                      <a:pt x="128" y="0"/>
                      <a:pt x="124" y="0"/>
                    </a:cubicBezTo>
                    <a:close/>
                    <a:moveTo>
                      <a:pt x="88" y="60"/>
                    </a:moveTo>
                    <a:cubicBezTo>
                      <a:pt x="42" y="60"/>
                      <a:pt x="42" y="60"/>
                      <a:pt x="42" y="60"/>
                    </a:cubicBezTo>
                    <a:cubicBezTo>
                      <a:pt x="36" y="60"/>
                      <a:pt x="31" y="55"/>
                      <a:pt x="31" y="49"/>
                    </a:cubicBezTo>
                    <a:cubicBezTo>
                      <a:pt x="31" y="43"/>
                      <a:pt x="36" y="38"/>
                      <a:pt x="42" y="38"/>
                    </a:cubicBezTo>
                    <a:cubicBezTo>
                      <a:pt x="42" y="38"/>
                      <a:pt x="42" y="38"/>
                      <a:pt x="43" y="38"/>
                    </a:cubicBezTo>
                    <a:cubicBezTo>
                      <a:pt x="42" y="37"/>
                      <a:pt x="42" y="36"/>
                      <a:pt x="42" y="34"/>
                    </a:cubicBezTo>
                    <a:cubicBezTo>
                      <a:pt x="42" y="24"/>
                      <a:pt x="50" y="17"/>
                      <a:pt x="59" y="17"/>
                    </a:cubicBezTo>
                    <a:cubicBezTo>
                      <a:pt x="63" y="17"/>
                      <a:pt x="67" y="19"/>
                      <a:pt x="70" y="21"/>
                    </a:cubicBezTo>
                    <a:cubicBezTo>
                      <a:pt x="72" y="21"/>
                      <a:pt x="74" y="20"/>
                      <a:pt x="76" y="20"/>
                    </a:cubicBezTo>
                    <a:cubicBezTo>
                      <a:pt x="83" y="20"/>
                      <a:pt x="89" y="27"/>
                      <a:pt x="89" y="35"/>
                    </a:cubicBezTo>
                    <a:cubicBezTo>
                      <a:pt x="89" y="35"/>
                      <a:pt x="89" y="35"/>
                      <a:pt x="89" y="35"/>
                    </a:cubicBezTo>
                    <a:cubicBezTo>
                      <a:pt x="96" y="36"/>
                      <a:pt x="100" y="41"/>
                      <a:pt x="100" y="47"/>
                    </a:cubicBezTo>
                    <a:cubicBezTo>
                      <a:pt x="100" y="54"/>
                      <a:pt x="95" y="60"/>
                      <a:pt x="88" y="60"/>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Freeform 7">
                <a:extLst>
                  <a:ext uri="{FF2B5EF4-FFF2-40B4-BE49-F238E27FC236}">
                    <a16:creationId xmlns:a16="http://schemas.microsoft.com/office/drawing/2014/main" id="{B376F625-FA86-4015-9FCA-A5C0878FB0E3}"/>
                  </a:ext>
                </a:extLst>
              </p:cNvPr>
              <p:cNvSpPr>
                <a:spLocks/>
              </p:cNvSpPr>
              <p:nvPr/>
            </p:nvSpPr>
            <p:spPr bwMode="auto">
              <a:xfrm>
                <a:off x="7848" y="2784"/>
                <a:ext cx="341" cy="213"/>
              </a:xfrm>
              <a:custGeom>
                <a:avLst/>
                <a:gdLst>
                  <a:gd name="T0" fmla="*/ 58 w 69"/>
                  <a:gd name="T1" fmla="*/ 18 h 43"/>
                  <a:gd name="T2" fmla="*/ 58 w 69"/>
                  <a:gd name="T3" fmla="*/ 18 h 43"/>
                  <a:gd name="T4" fmla="*/ 45 w 69"/>
                  <a:gd name="T5" fmla="*/ 3 h 43"/>
                  <a:gd name="T6" fmla="*/ 39 w 69"/>
                  <a:gd name="T7" fmla="*/ 4 h 43"/>
                  <a:gd name="T8" fmla="*/ 28 w 69"/>
                  <a:gd name="T9" fmla="*/ 0 h 43"/>
                  <a:gd name="T10" fmla="*/ 11 w 69"/>
                  <a:gd name="T11" fmla="*/ 17 h 43"/>
                  <a:gd name="T12" fmla="*/ 12 w 69"/>
                  <a:gd name="T13" fmla="*/ 21 h 43"/>
                  <a:gd name="T14" fmla="*/ 11 w 69"/>
                  <a:gd name="T15" fmla="*/ 21 h 43"/>
                  <a:gd name="T16" fmla="*/ 0 w 69"/>
                  <a:gd name="T17" fmla="*/ 32 h 43"/>
                  <a:gd name="T18" fmla="*/ 11 w 69"/>
                  <a:gd name="T19" fmla="*/ 43 h 43"/>
                  <a:gd name="T20" fmla="*/ 57 w 69"/>
                  <a:gd name="T21" fmla="*/ 43 h 43"/>
                  <a:gd name="T22" fmla="*/ 69 w 69"/>
                  <a:gd name="T23" fmla="*/ 30 h 43"/>
                  <a:gd name="T24" fmla="*/ 58 w 69"/>
                  <a:gd name="T25" fmla="*/ 1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43">
                    <a:moveTo>
                      <a:pt x="58" y="18"/>
                    </a:moveTo>
                    <a:cubicBezTo>
                      <a:pt x="58" y="18"/>
                      <a:pt x="58" y="18"/>
                      <a:pt x="58" y="18"/>
                    </a:cubicBezTo>
                    <a:cubicBezTo>
                      <a:pt x="58" y="10"/>
                      <a:pt x="52" y="3"/>
                      <a:pt x="45" y="3"/>
                    </a:cubicBezTo>
                    <a:cubicBezTo>
                      <a:pt x="43" y="3"/>
                      <a:pt x="41" y="4"/>
                      <a:pt x="39" y="4"/>
                    </a:cubicBezTo>
                    <a:cubicBezTo>
                      <a:pt x="36" y="2"/>
                      <a:pt x="32" y="0"/>
                      <a:pt x="28" y="0"/>
                    </a:cubicBezTo>
                    <a:cubicBezTo>
                      <a:pt x="19" y="0"/>
                      <a:pt x="11" y="7"/>
                      <a:pt x="11" y="17"/>
                    </a:cubicBezTo>
                    <a:cubicBezTo>
                      <a:pt x="11" y="19"/>
                      <a:pt x="11" y="20"/>
                      <a:pt x="12" y="21"/>
                    </a:cubicBezTo>
                    <a:cubicBezTo>
                      <a:pt x="11" y="21"/>
                      <a:pt x="11" y="21"/>
                      <a:pt x="11" y="21"/>
                    </a:cubicBezTo>
                    <a:cubicBezTo>
                      <a:pt x="5" y="21"/>
                      <a:pt x="0" y="26"/>
                      <a:pt x="0" y="32"/>
                    </a:cubicBezTo>
                    <a:cubicBezTo>
                      <a:pt x="0" y="38"/>
                      <a:pt x="5" y="43"/>
                      <a:pt x="11" y="43"/>
                    </a:cubicBezTo>
                    <a:cubicBezTo>
                      <a:pt x="57" y="43"/>
                      <a:pt x="57" y="43"/>
                      <a:pt x="57" y="43"/>
                    </a:cubicBezTo>
                    <a:cubicBezTo>
                      <a:pt x="64" y="43"/>
                      <a:pt x="69" y="37"/>
                      <a:pt x="69" y="30"/>
                    </a:cubicBezTo>
                    <a:cubicBezTo>
                      <a:pt x="69" y="24"/>
                      <a:pt x="65" y="19"/>
                      <a:pt x="58" y="18"/>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8">
                <a:extLst>
                  <a:ext uri="{FF2B5EF4-FFF2-40B4-BE49-F238E27FC236}">
                    <a16:creationId xmlns:a16="http://schemas.microsoft.com/office/drawing/2014/main" id="{E9F47289-6FA8-4D6C-9ACC-B0CA7EB9FB67}"/>
                  </a:ext>
                </a:extLst>
              </p:cNvPr>
              <p:cNvSpPr>
                <a:spLocks noChangeShapeType="1"/>
              </p:cNvSpPr>
              <p:nvPr/>
            </p:nvSpPr>
            <p:spPr bwMode="auto">
              <a:xfrm flipH="1">
                <a:off x="7798" y="2700"/>
                <a:ext cx="40" cy="39"/>
              </a:xfrm>
              <a:prstGeom prst="lin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9">
                <a:extLst>
                  <a:ext uri="{FF2B5EF4-FFF2-40B4-BE49-F238E27FC236}">
                    <a16:creationId xmlns:a16="http://schemas.microsoft.com/office/drawing/2014/main" id="{39A43D3E-CE00-49D8-A7EE-4E894BC4456B}"/>
                  </a:ext>
                </a:extLst>
              </p:cNvPr>
              <p:cNvSpPr>
                <a:spLocks noChangeShapeType="1"/>
              </p:cNvSpPr>
              <p:nvPr/>
            </p:nvSpPr>
            <p:spPr bwMode="auto">
              <a:xfrm flipH="1">
                <a:off x="7813" y="2700"/>
                <a:ext cx="99" cy="104"/>
              </a:xfrm>
              <a:prstGeom prst="lin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Line 10">
                <a:extLst>
                  <a:ext uri="{FF2B5EF4-FFF2-40B4-BE49-F238E27FC236}">
                    <a16:creationId xmlns:a16="http://schemas.microsoft.com/office/drawing/2014/main" id="{FC03AF77-8C34-462E-B4FB-DA6B1D7B136F}"/>
                  </a:ext>
                </a:extLst>
              </p:cNvPr>
              <p:cNvSpPr>
                <a:spLocks noChangeShapeType="1"/>
              </p:cNvSpPr>
              <p:nvPr/>
            </p:nvSpPr>
            <p:spPr bwMode="auto">
              <a:xfrm flipH="1">
                <a:off x="8219" y="3007"/>
                <a:ext cx="64" cy="64"/>
              </a:xfrm>
              <a:prstGeom prst="lin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Freeform 11">
                <a:extLst>
                  <a:ext uri="{FF2B5EF4-FFF2-40B4-BE49-F238E27FC236}">
                    <a16:creationId xmlns:a16="http://schemas.microsoft.com/office/drawing/2014/main" id="{DD624866-4B07-4DFE-BB82-5269CA0E02BC}"/>
                  </a:ext>
                </a:extLst>
              </p:cNvPr>
              <p:cNvSpPr>
                <a:spLocks/>
              </p:cNvSpPr>
              <p:nvPr/>
            </p:nvSpPr>
            <p:spPr bwMode="auto">
              <a:xfrm>
                <a:off x="7912" y="3165"/>
                <a:ext cx="218" cy="84"/>
              </a:xfrm>
              <a:custGeom>
                <a:avLst/>
                <a:gdLst>
                  <a:gd name="T0" fmla="*/ 38 w 44"/>
                  <a:gd name="T1" fmla="*/ 11 h 17"/>
                  <a:gd name="T2" fmla="*/ 38 w 44"/>
                  <a:gd name="T3" fmla="*/ 0 h 17"/>
                  <a:gd name="T4" fmla="*/ 6 w 44"/>
                  <a:gd name="T5" fmla="*/ 0 h 17"/>
                  <a:gd name="T6" fmla="*/ 6 w 44"/>
                  <a:gd name="T7" fmla="*/ 11 h 17"/>
                  <a:gd name="T8" fmla="*/ 0 w 44"/>
                  <a:gd name="T9" fmla="*/ 17 h 17"/>
                  <a:gd name="T10" fmla="*/ 8 w 44"/>
                  <a:gd name="T11" fmla="*/ 17 h 17"/>
                  <a:gd name="T12" fmla="*/ 36 w 44"/>
                  <a:gd name="T13" fmla="*/ 17 h 17"/>
                  <a:gd name="T14" fmla="*/ 44 w 44"/>
                  <a:gd name="T15" fmla="*/ 17 h 17"/>
                  <a:gd name="T16" fmla="*/ 38 w 44"/>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7">
                    <a:moveTo>
                      <a:pt x="38" y="11"/>
                    </a:moveTo>
                    <a:cubicBezTo>
                      <a:pt x="38" y="0"/>
                      <a:pt x="38" y="0"/>
                      <a:pt x="38" y="0"/>
                    </a:cubicBezTo>
                    <a:cubicBezTo>
                      <a:pt x="6" y="0"/>
                      <a:pt x="6" y="0"/>
                      <a:pt x="6" y="0"/>
                    </a:cubicBezTo>
                    <a:cubicBezTo>
                      <a:pt x="6" y="11"/>
                      <a:pt x="6" y="11"/>
                      <a:pt x="6" y="11"/>
                    </a:cubicBezTo>
                    <a:cubicBezTo>
                      <a:pt x="6" y="14"/>
                      <a:pt x="4" y="17"/>
                      <a:pt x="0" y="17"/>
                    </a:cubicBezTo>
                    <a:cubicBezTo>
                      <a:pt x="8" y="17"/>
                      <a:pt x="8" y="17"/>
                      <a:pt x="8" y="17"/>
                    </a:cubicBezTo>
                    <a:cubicBezTo>
                      <a:pt x="36" y="17"/>
                      <a:pt x="36" y="17"/>
                      <a:pt x="36" y="17"/>
                    </a:cubicBezTo>
                    <a:cubicBezTo>
                      <a:pt x="44" y="17"/>
                      <a:pt x="44" y="17"/>
                      <a:pt x="44" y="17"/>
                    </a:cubicBezTo>
                    <a:cubicBezTo>
                      <a:pt x="41" y="17"/>
                      <a:pt x="38" y="14"/>
                      <a:pt x="38" y="11"/>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8" name="Group 14">
              <a:extLst>
                <a:ext uri="{FF2B5EF4-FFF2-40B4-BE49-F238E27FC236}">
                  <a16:creationId xmlns:a16="http://schemas.microsoft.com/office/drawing/2014/main" id="{635AE061-B81E-4BB2-9F44-AE3D549DDC42}"/>
                </a:ext>
              </a:extLst>
            </p:cNvPr>
            <p:cNvGrpSpPr>
              <a:grpSpLocks noChangeAspect="1"/>
            </p:cNvGrpSpPr>
            <p:nvPr/>
          </p:nvGrpSpPr>
          <p:grpSpPr bwMode="auto">
            <a:xfrm>
              <a:off x="435666" y="2940148"/>
              <a:ext cx="390906" cy="390906"/>
              <a:chOff x="-682" y="1536"/>
              <a:chExt cx="430" cy="430"/>
            </a:xfrm>
          </p:grpSpPr>
          <p:sp>
            <p:nvSpPr>
              <p:cNvPr id="193" name="Freeform 15">
                <a:extLst>
                  <a:ext uri="{FF2B5EF4-FFF2-40B4-BE49-F238E27FC236}">
                    <a16:creationId xmlns:a16="http://schemas.microsoft.com/office/drawing/2014/main" id="{81BD6C72-3D34-462B-BFE5-5F840849B5FD}"/>
                  </a:ext>
                </a:extLst>
              </p:cNvPr>
              <p:cNvSpPr>
                <a:spLocks/>
              </p:cNvSpPr>
              <p:nvPr/>
            </p:nvSpPr>
            <p:spPr bwMode="auto">
              <a:xfrm>
                <a:off x="-668" y="1647"/>
                <a:ext cx="97" cy="243"/>
              </a:xfrm>
              <a:custGeom>
                <a:avLst/>
                <a:gdLst>
                  <a:gd name="T0" fmla="*/ 0 w 56"/>
                  <a:gd name="T1" fmla="*/ 140 h 140"/>
                  <a:gd name="T2" fmla="*/ 0 w 56"/>
                  <a:gd name="T3" fmla="*/ 24 h 140"/>
                  <a:gd name="T4" fmla="*/ 24 w 56"/>
                  <a:gd name="T5" fmla="*/ 0 h 140"/>
                  <a:gd name="T6" fmla="*/ 56 w 56"/>
                  <a:gd name="T7" fmla="*/ 0 h 140"/>
                </a:gdLst>
                <a:ahLst/>
                <a:cxnLst>
                  <a:cxn ang="0">
                    <a:pos x="T0" y="T1"/>
                  </a:cxn>
                  <a:cxn ang="0">
                    <a:pos x="T2" y="T3"/>
                  </a:cxn>
                  <a:cxn ang="0">
                    <a:pos x="T4" y="T5"/>
                  </a:cxn>
                  <a:cxn ang="0">
                    <a:pos x="T6" y="T7"/>
                  </a:cxn>
                </a:cxnLst>
                <a:rect l="0" t="0" r="r" b="b"/>
                <a:pathLst>
                  <a:path w="56" h="140">
                    <a:moveTo>
                      <a:pt x="0" y="140"/>
                    </a:moveTo>
                    <a:cubicBezTo>
                      <a:pt x="0" y="24"/>
                      <a:pt x="0" y="24"/>
                      <a:pt x="0" y="24"/>
                    </a:cubicBezTo>
                    <a:cubicBezTo>
                      <a:pt x="0" y="11"/>
                      <a:pt x="11" y="0"/>
                      <a:pt x="24" y="0"/>
                    </a:cubicBezTo>
                    <a:cubicBezTo>
                      <a:pt x="56" y="0"/>
                      <a:pt x="56" y="0"/>
                      <a:pt x="56"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Freeform 16">
                <a:extLst>
                  <a:ext uri="{FF2B5EF4-FFF2-40B4-BE49-F238E27FC236}">
                    <a16:creationId xmlns:a16="http://schemas.microsoft.com/office/drawing/2014/main" id="{E264A446-B20F-4E46-8A17-505FA3183E67}"/>
                  </a:ext>
                </a:extLst>
              </p:cNvPr>
              <p:cNvSpPr>
                <a:spLocks/>
              </p:cNvSpPr>
              <p:nvPr/>
            </p:nvSpPr>
            <p:spPr bwMode="auto">
              <a:xfrm>
                <a:off x="-363" y="1647"/>
                <a:ext cx="97" cy="243"/>
              </a:xfrm>
              <a:custGeom>
                <a:avLst/>
                <a:gdLst>
                  <a:gd name="T0" fmla="*/ 56 w 56"/>
                  <a:gd name="T1" fmla="*/ 140 h 140"/>
                  <a:gd name="T2" fmla="*/ 56 w 56"/>
                  <a:gd name="T3" fmla="*/ 24 h 140"/>
                  <a:gd name="T4" fmla="*/ 32 w 56"/>
                  <a:gd name="T5" fmla="*/ 0 h 140"/>
                  <a:gd name="T6" fmla="*/ 0 w 56"/>
                  <a:gd name="T7" fmla="*/ 0 h 140"/>
                </a:gdLst>
                <a:ahLst/>
                <a:cxnLst>
                  <a:cxn ang="0">
                    <a:pos x="T0" y="T1"/>
                  </a:cxn>
                  <a:cxn ang="0">
                    <a:pos x="T2" y="T3"/>
                  </a:cxn>
                  <a:cxn ang="0">
                    <a:pos x="T4" y="T5"/>
                  </a:cxn>
                  <a:cxn ang="0">
                    <a:pos x="T6" y="T7"/>
                  </a:cxn>
                </a:cxnLst>
                <a:rect l="0" t="0" r="r" b="b"/>
                <a:pathLst>
                  <a:path w="56" h="140">
                    <a:moveTo>
                      <a:pt x="56" y="140"/>
                    </a:moveTo>
                    <a:cubicBezTo>
                      <a:pt x="56" y="24"/>
                      <a:pt x="56" y="24"/>
                      <a:pt x="56" y="24"/>
                    </a:cubicBezTo>
                    <a:cubicBezTo>
                      <a:pt x="56" y="11"/>
                      <a:pt x="45" y="0"/>
                      <a:pt x="32" y="0"/>
                    </a:cubicBezTo>
                    <a:cubicBezTo>
                      <a:pt x="0" y="0"/>
                      <a:pt x="0" y="0"/>
                      <a:pt x="0"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Freeform 17">
                <a:extLst>
                  <a:ext uri="{FF2B5EF4-FFF2-40B4-BE49-F238E27FC236}">
                    <a16:creationId xmlns:a16="http://schemas.microsoft.com/office/drawing/2014/main" id="{593313AC-D25A-4A35-86CE-6DE0F3915D65}"/>
                  </a:ext>
                </a:extLst>
              </p:cNvPr>
              <p:cNvSpPr>
                <a:spLocks/>
              </p:cNvSpPr>
              <p:nvPr/>
            </p:nvSpPr>
            <p:spPr bwMode="auto">
              <a:xfrm>
                <a:off x="-682" y="1918"/>
                <a:ext cx="430" cy="48"/>
              </a:xfrm>
              <a:custGeom>
                <a:avLst/>
                <a:gdLst>
                  <a:gd name="T0" fmla="*/ 220 w 248"/>
                  <a:gd name="T1" fmla="*/ 28 h 28"/>
                  <a:gd name="T2" fmla="*/ 28 w 248"/>
                  <a:gd name="T3" fmla="*/ 28 h 28"/>
                  <a:gd name="T4" fmla="*/ 0 w 248"/>
                  <a:gd name="T5" fmla="*/ 0 h 28"/>
                  <a:gd name="T6" fmla="*/ 0 w 248"/>
                  <a:gd name="T7" fmla="*/ 0 h 28"/>
                  <a:gd name="T8" fmla="*/ 100 w 248"/>
                  <a:gd name="T9" fmla="*/ 0 h 28"/>
                  <a:gd name="T10" fmla="*/ 100 w 248"/>
                  <a:gd name="T11" fmla="*/ 8 h 28"/>
                  <a:gd name="T12" fmla="*/ 148 w 248"/>
                  <a:gd name="T13" fmla="*/ 8 h 28"/>
                  <a:gd name="T14" fmla="*/ 148 w 248"/>
                  <a:gd name="T15" fmla="*/ 0 h 28"/>
                  <a:gd name="T16" fmla="*/ 248 w 248"/>
                  <a:gd name="T17" fmla="*/ 0 h 28"/>
                  <a:gd name="T18" fmla="*/ 248 w 248"/>
                  <a:gd name="T19" fmla="*/ 0 h 28"/>
                  <a:gd name="T20" fmla="*/ 220 w 248"/>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8">
                    <a:moveTo>
                      <a:pt x="220" y="28"/>
                    </a:moveTo>
                    <a:cubicBezTo>
                      <a:pt x="28" y="28"/>
                      <a:pt x="28" y="28"/>
                      <a:pt x="28" y="28"/>
                    </a:cubicBezTo>
                    <a:cubicBezTo>
                      <a:pt x="13" y="28"/>
                      <a:pt x="0" y="15"/>
                      <a:pt x="0" y="0"/>
                    </a:cubicBezTo>
                    <a:cubicBezTo>
                      <a:pt x="0" y="0"/>
                      <a:pt x="0" y="0"/>
                      <a:pt x="0" y="0"/>
                    </a:cubicBezTo>
                    <a:cubicBezTo>
                      <a:pt x="100" y="0"/>
                      <a:pt x="100" y="0"/>
                      <a:pt x="100" y="0"/>
                    </a:cubicBezTo>
                    <a:cubicBezTo>
                      <a:pt x="100" y="8"/>
                      <a:pt x="100" y="8"/>
                      <a:pt x="100" y="8"/>
                    </a:cubicBezTo>
                    <a:cubicBezTo>
                      <a:pt x="148" y="8"/>
                      <a:pt x="148" y="8"/>
                      <a:pt x="148" y="8"/>
                    </a:cubicBezTo>
                    <a:cubicBezTo>
                      <a:pt x="148" y="0"/>
                      <a:pt x="148" y="0"/>
                      <a:pt x="148" y="0"/>
                    </a:cubicBezTo>
                    <a:cubicBezTo>
                      <a:pt x="248" y="0"/>
                      <a:pt x="248" y="0"/>
                      <a:pt x="248" y="0"/>
                    </a:cubicBezTo>
                    <a:cubicBezTo>
                      <a:pt x="248" y="0"/>
                      <a:pt x="248" y="0"/>
                      <a:pt x="248" y="0"/>
                    </a:cubicBezTo>
                    <a:cubicBezTo>
                      <a:pt x="248" y="15"/>
                      <a:pt x="235" y="28"/>
                      <a:pt x="220" y="28"/>
                    </a:cubicBezTo>
                    <a:close/>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Freeform 18">
                <a:extLst>
                  <a:ext uri="{FF2B5EF4-FFF2-40B4-BE49-F238E27FC236}">
                    <a16:creationId xmlns:a16="http://schemas.microsoft.com/office/drawing/2014/main" id="{892A2622-69EC-4E25-86C8-EC9027E2B0D8}"/>
                  </a:ext>
                </a:extLst>
              </p:cNvPr>
              <p:cNvSpPr>
                <a:spLocks/>
              </p:cNvSpPr>
              <p:nvPr/>
            </p:nvSpPr>
            <p:spPr bwMode="auto">
              <a:xfrm>
                <a:off x="-634" y="1703"/>
                <a:ext cx="125" cy="180"/>
              </a:xfrm>
              <a:custGeom>
                <a:avLst/>
                <a:gdLst>
                  <a:gd name="T0" fmla="*/ 0 w 72"/>
                  <a:gd name="T1" fmla="*/ 104 h 104"/>
                  <a:gd name="T2" fmla="*/ 0 w 72"/>
                  <a:gd name="T3" fmla="*/ 73 h 104"/>
                  <a:gd name="T4" fmla="*/ 23 w 72"/>
                  <a:gd name="T5" fmla="*/ 37 h 104"/>
                  <a:gd name="T6" fmla="*/ 68 w 72"/>
                  <a:gd name="T7" fmla="*/ 16 h 104"/>
                  <a:gd name="T8" fmla="*/ 72 w 72"/>
                  <a:gd name="T9" fmla="*/ 0 h 104"/>
                </a:gdLst>
                <a:ahLst/>
                <a:cxnLst>
                  <a:cxn ang="0">
                    <a:pos x="T0" y="T1"/>
                  </a:cxn>
                  <a:cxn ang="0">
                    <a:pos x="T2" y="T3"/>
                  </a:cxn>
                  <a:cxn ang="0">
                    <a:pos x="T4" y="T5"/>
                  </a:cxn>
                  <a:cxn ang="0">
                    <a:pos x="T6" y="T7"/>
                  </a:cxn>
                  <a:cxn ang="0">
                    <a:pos x="T8" y="T9"/>
                  </a:cxn>
                </a:cxnLst>
                <a:rect l="0" t="0" r="r" b="b"/>
                <a:pathLst>
                  <a:path w="72" h="104">
                    <a:moveTo>
                      <a:pt x="0" y="104"/>
                    </a:moveTo>
                    <a:cubicBezTo>
                      <a:pt x="0" y="73"/>
                      <a:pt x="0" y="73"/>
                      <a:pt x="0" y="73"/>
                    </a:cubicBezTo>
                    <a:cubicBezTo>
                      <a:pt x="0" y="58"/>
                      <a:pt x="9" y="44"/>
                      <a:pt x="23" y="37"/>
                    </a:cubicBezTo>
                    <a:cubicBezTo>
                      <a:pt x="68" y="16"/>
                      <a:pt x="68" y="16"/>
                      <a:pt x="68" y="16"/>
                    </a:cubicBezTo>
                    <a:cubicBezTo>
                      <a:pt x="72" y="0"/>
                      <a:pt x="72" y="0"/>
                      <a:pt x="72"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Freeform 19">
                <a:extLst>
                  <a:ext uri="{FF2B5EF4-FFF2-40B4-BE49-F238E27FC236}">
                    <a16:creationId xmlns:a16="http://schemas.microsoft.com/office/drawing/2014/main" id="{9E944F2E-CB32-4C89-A838-13B242C7BA49}"/>
                  </a:ext>
                </a:extLst>
              </p:cNvPr>
              <p:cNvSpPr>
                <a:spLocks/>
              </p:cNvSpPr>
              <p:nvPr/>
            </p:nvSpPr>
            <p:spPr bwMode="auto">
              <a:xfrm>
                <a:off x="-425" y="1703"/>
                <a:ext cx="125" cy="180"/>
              </a:xfrm>
              <a:custGeom>
                <a:avLst/>
                <a:gdLst>
                  <a:gd name="T0" fmla="*/ 72 w 72"/>
                  <a:gd name="T1" fmla="*/ 104 h 104"/>
                  <a:gd name="T2" fmla="*/ 72 w 72"/>
                  <a:gd name="T3" fmla="*/ 73 h 104"/>
                  <a:gd name="T4" fmla="*/ 49 w 72"/>
                  <a:gd name="T5" fmla="*/ 37 h 104"/>
                  <a:gd name="T6" fmla="*/ 4 w 72"/>
                  <a:gd name="T7" fmla="*/ 16 h 104"/>
                  <a:gd name="T8" fmla="*/ 0 w 72"/>
                  <a:gd name="T9" fmla="*/ 0 h 104"/>
                </a:gdLst>
                <a:ahLst/>
                <a:cxnLst>
                  <a:cxn ang="0">
                    <a:pos x="T0" y="T1"/>
                  </a:cxn>
                  <a:cxn ang="0">
                    <a:pos x="T2" y="T3"/>
                  </a:cxn>
                  <a:cxn ang="0">
                    <a:pos x="T4" y="T5"/>
                  </a:cxn>
                  <a:cxn ang="0">
                    <a:pos x="T6" y="T7"/>
                  </a:cxn>
                  <a:cxn ang="0">
                    <a:pos x="T8" y="T9"/>
                  </a:cxn>
                </a:cxnLst>
                <a:rect l="0" t="0" r="r" b="b"/>
                <a:pathLst>
                  <a:path w="72" h="104">
                    <a:moveTo>
                      <a:pt x="72" y="104"/>
                    </a:moveTo>
                    <a:cubicBezTo>
                      <a:pt x="72" y="73"/>
                      <a:pt x="72" y="73"/>
                      <a:pt x="72" y="73"/>
                    </a:cubicBezTo>
                    <a:cubicBezTo>
                      <a:pt x="72" y="58"/>
                      <a:pt x="63" y="44"/>
                      <a:pt x="49" y="37"/>
                    </a:cubicBezTo>
                    <a:cubicBezTo>
                      <a:pt x="4" y="16"/>
                      <a:pt x="4" y="16"/>
                      <a:pt x="4" y="16"/>
                    </a:cubicBezTo>
                    <a:cubicBezTo>
                      <a:pt x="0" y="0"/>
                      <a:pt x="0" y="0"/>
                      <a:pt x="0"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20">
                <a:extLst>
                  <a:ext uri="{FF2B5EF4-FFF2-40B4-BE49-F238E27FC236}">
                    <a16:creationId xmlns:a16="http://schemas.microsoft.com/office/drawing/2014/main" id="{34FF4F7C-0373-4C8B-B94F-8E50E7EE5570}"/>
                  </a:ext>
                </a:extLst>
              </p:cNvPr>
              <p:cNvSpPr>
                <a:spLocks/>
              </p:cNvSpPr>
              <p:nvPr/>
            </p:nvSpPr>
            <p:spPr bwMode="auto">
              <a:xfrm>
                <a:off x="-542" y="1536"/>
                <a:ext cx="150" cy="174"/>
              </a:xfrm>
              <a:custGeom>
                <a:avLst/>
                <a:gdLst>
                  <a:gd name="T0" fmla="*/ 58 w 86"/>
                  <a:gd name="T1" fmla="*/ 100 h 100"/>
                  <a:gd name="T2" fmla="*/ 85 w 86"/>
                  <a:gd name="T3" fmla="*/ 52 h 100"/>
                  <a:gd name="T4" fmla="*/ 81 w 86"/>
                  <a:gd name="T5" fmla="*/ 21 h 100"/>
                  <a:gd name="T6" fmla="*/ 59 w 86"/>
                  <a:gd name="T7" fmla="*/ 3 h 100"/>
                  <a:gd name="T8" fmla="*/ 43 w 86"/>
                  <a:gd name="T9" fmla="*/ 0 h 100"/>
                  <a:gd name="T10" fmla="*/ 27 w 86"/>
                  <a:gd name="T11" fmla="*/ 3 h 100"/>
                  <a:gd name="T12" fmla="*/ 5 w 86"/>
                  <a:gd name="T13" fmla="*/ 21 h 100"/>
                  <a:gd name="T14" fmla="*/ 1 w 86"/>
                  <a:gd name="T15" fmla="*/ 52 h 100"/>
                  <a:gd name="T16" fmla="*/ 28 w 86"/>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00">
                    <a:moveTo>
                      <a:pt x="58" y="100"/>
                    </a:moveTo>
                    <a:cubicBezTo>
                      <a:pt x="80" y="91"/>
                      <a:pt x="82" y="71"/>
                      <a:pt x="85" y="52"/>
                    </a:cubicBezTo>
                    <a:cubicBezTo>
                      <a:pt x="86" y="41"/>
                      <a:pt x="86" y="30"/>
                      <a:pt x="81" y="21"/>
                    </a:cubicBezTo>
                    <a:cubicBezTo>
                      <a:pt x="77" y="12"/>
                      <a:pt x="68" y="6"/>
                      <a:pt x="59" y="3"/>
                    </a:cubicBezTo>
                    <a:cubicBezTo>
                      <a:pt x="54" y="1"/>
                      <a:pt x="49" y="0"/>
                      <a:pt x="43" y="0"/>
                    </a:cubicBezTo>
                    <a:cubicBezTo>
                      <a:pt x="37" y="0"/>
                      <a:pt x="32" y="1"/>
                      <a:pt x="27" y="3"/>
                    </a:cubicBezTo>
                    <a:cubicBezTo>
                      <a:pt x="18" y="6"/>
                      <a:pt x="9" y="12"/>
                      <a:pt x="5" y="21"/>
                    </a:cubicBezTo>
                    <a:cubicBezTo>
                      <a:pt x="0" y="30"/>
                      <a:pt x="0" y="41"/>
                      <a:pt x="1" y="52"/>
                    </a:cubicBezTo>
                    <a:cubicBezTo>
                      <a:pt x="4" y="71"/>
                      <a:pt x="6" y="91"/>
                      <a:pt x="28" y="10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Freeform 21">
                <a:extLst>
                  <a:ext uri="{FF2B5EF4-FFF2-40B4-BE49-F238E27FC236}">
                    <a16:creationId xmlns:a16="http://schemas.microsoft.com/office/drawing/2014/main" id="{2B720723-EA48-449E-9762-1BE517FD79E5}"/>
                  </a:ext>
                </a:extLst>
              </p:cNvPr>
              <p:cNvSpPr>
                <a:spLocks/>
              </p:cNvSpPr>
              <p:nvPr/>
            </p:nvSpPr>
            <p:spPr bwMode="auto">
              <a:xfrm>
                <a:off x="-516" y="1730"/>
                <a:ext cx="98" cy="70"/>
              </a:xfrm>
              <a:custGeom>
                <a:avLst/>
                <a:gdLst>
                  <a:gd name="T0" fmla="*/ 0 w 56"/>
                  <a:gd name="T1" fmla="*/ 0 h 40"/>
                  <a:gd name="T2" fmla="*/ 28 w 56"/>
                  <a:gd name="T3" fmla="*/ 40 h 40"/>
                  <a:gd name="T4" fmla="*/ 56 w 56"/>
                  <a:gd name="T5" fmla="*/ 0 h 40"/>
                </a:gdLst>
                <a:ahLst/>
                <a:cxnLst>
                  <a:cxn ang="0">
                    <a:pos x="T0" y="T1"/>
                  </a:cxn>
                  <a:cxn ang="0">
                    <a:pos x="T2" y="T3"/>
                  </a:cxn>
                  <a:cxn ang="0">
                    <a:pos x="T4" y="T5"/>
                  </a:cxn>
                </a:cxnLst>
                <a:rect l="0" t="0" r="r" b="b"/>
                <a:pathLst>
                  <a:path w="56" h="40">
                    <a:moveTo>
                      <a:pt x="0" y="0"/>
                    </a:moveTo>
                    <a:cubicBezTo>
                      <a:pt x="0" y="20"/>
                      <a:pt x="28" y="40"/>
                      <a:pt x="28" y="40"/>
                    </a:cubicBezTo>
                    <a:cubicBezTo>
                      <a:pt x="28" y="40"/>
                      <a:pt x="56" y="20"/>
                      <a:pt x="56"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Freeform 22">
                <a:extLst>
                  <a:ext uri="{FF2B5EF4-FFF2-40B4-BE49-F238E27FC236}">
                    <a16:creationId xmlns:a16="http://schemas.microsoft.com/office/drawing/2014/main" id="{55BBABD7-E922-49F0-BDD4-BEDB49B2A138}"/>
                  </a:ext>
                </a:extLst>
              </p:cNvPr>
              <p:cNvSpPr>
                <a:spLocks/>
              </p:cNvSpPr>
              <p:nvPr/>
            </p:nvSpPr>
            <p:spPr bwMode="auto">
              <a:xfrm>
                <a:off x="-557" y="1730"/>
                <a:ext cx="41" cy="70"/>
              </a:xfrm>
              <a:custGeom>
                <a:avLst/>
                <a:gdLst>
                  <a:gd name="T0" fmla="*/ 24 w 24"/>
                  <a:gd name="T1" fmla="*/ 0 h 40"/>
                  <a:gd name="T2" fmla="*/ 4 w 24"/>
                  <a:gd name="T3" fmla="*/ 40 h 40"/>
                </a:gdLst>
                <a:ahLst/>
                <a:cxnLst>
                  <a:cxn ang="0">
                    <a:pos x="T0" y="T1"/>
                  </a:cxn>
                  <a:cxn ang="0">
                    <a:pos x="T2" y="T3"/>
                  </a:cxn>
                </a:cxnLst>
                <a:rect l="0" t="0" r="r" b="b"/>
                <a:pathLst>
                  <a:path w="24" h="40">
                    <a:moveTo>
                      <a:pt x="24" y="0"/>
                    </a:moveTo>
                    <a:cubicBezTo>
                      <a:pt x="0" y="12"/>
                      <a:pt x="4" y="40"/>
                      <a:pt x="4" y="4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Freeform 23">
                <a:extLst>
                  <a:ext uri="{FF2B5EF4-FFF2-40B4-BE49-F238E27FC236}">
                    <a16:creationId xmlns:a16="http://schemas.microsoft.com/office/drawing/2014/main" id="{27FCF758-4401-4C80-9533-49A1FD87BA86}"/>
                  </a:ext>
                </a:extLst>
              </p:cNvPr>
              <p:cNvSpPr>
                <a:spLocks/>
              </p:cNvSpPr>
              <p:nvPr/>
            </p:nvSpPr>
            <p:spPr bwMode="auto">
              <a:xfrm>
                <a:off x="-418" y="1730"/>
                <a:ext cx="34" cy="97"/>
              </a:xfrm>
              <a:custGeom>
                <a:avLst/>
                <a:gdLst>
                  <a:gd name="T0" fmla="*/ 0 w 20"/>
                  <a:gd name="T1" fmla="*/ 0 h 56"/>
                  <a:gd name="T2" fmla="*/ 20 w 20"/>
                  <a:gd name="T3" fmla="*/ 40 h 56"/>
                  <a:gd name="T4" fmla="*/ 20 w 20"/>
                  <a:gd name="T5" fmla="*/ 56 h 56"/>
                </a:gdLst>
                <a:ahLst/>
                <a:cxnLst>
                  <a:cxn ang="0">
                    <a:pos x="T0" y="T1"/>
                  </a:cxn>
                  <a:cxn ang="0">
                    <a:pos x="T2" y="T3"/>
                  </a:cxn>
                  <a:cxn ang="0">
                    <a:pos x="T4" y="T5"/>
                  </a:cxn>
                </a:cxnLst>
                <a:rect l="0" t="0" r="r" b="b"/>
                <a:pathLst>
                  <a:path w="20" h="56">
                    <a:moveTo>
                      <a:pt x="0" y="0"/>
                    </a:moveTo>
                    <a:cubicBezTo>
                      <a:pt x="20" y="4"/>
                      <a:pt x="20" y="40"/>
                      <a:pt x="20" y="40"/>
                    </a:cubicBezTo>
                    <a:cubicBezTo>
                      <a:pt x="20" y="56"/>
                      <a:pt x="20" y="56"/>
                      <a:pt x="20" y="56"/>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Freeform 24">
                <a:extLst>
                  <a:ext uri="{FF2B5EF4-FFF2-40B4-BE49-F238E27FC236}">
                    <a16:creationId xmlns:a16="http://schemas.microsoft.com/office/drawing/2014/main" id="{4BBA3DFC-E3D6-4A5E-BF3D-C41AD79B4DD2}"/>
                  </a:ext>
                </a:extLst>
              </p:cNvPr>
              <p:cNvSpPr>
                <a:spLocks/>
              </p:cNvSpPr>
              <p:nvPr/>
            </p:nvSpPr>
            <p:spPr bwMode="auto">
              <a:xfrm>
                <a:off x="-592" y="1800"/>
                <a:ext cx="83" cy="83"/>
              </a:xfrm>
              <a:custGeom>
                <a:avLst/>
                <a:gdLst>
                  <a:gd name="T0" fmla="*/ 12 w 48"/>
                  <a:gd name="T1" fmla="*/ 48 h 48"/>
                  <a:gd name="T2" fmla="*/ 0 w 48"/>
                  <a:gd name="T3" fmla="*/ 48 h 48"/>
                  <a:gd name="T4" fmla="*/ 0 w 48"/>
                  <a:gd name="T5" fmla="*/ 32 h 48"/>
                  <a:gd name="T6" fmla="*/ 24 w 48"/>
                  <a:gd name="T7" fmla="*/ 0 h 48"/>
                  <a:gd name="T8" fmla="*/ 24 w 48"/>
                  <a:gd name="T9" fmla="*/ 0 h 48"/>
                  <a:gd name="T10" fmla="*/ 48 w 48"/>
                  <a:gd name="T11" fmla="*/ 32 h 48"/>
                  <a:gd name="T12" fmla="*/ 48 w 48"/>
                  <a:gd name="T13" fmla="*/ 48 h 48"/>
                  <a:gd name="T14" fmla="*/ 36 w 48"/>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8">
                    <a:moveTo>
                      <a:pt x="12" y="48"/>
                    </a:moveTo>
                    <a:cubicBezTo>
                      <a:pt x="0" y="48"/>
                      <a:pt x="0" y="48"/>
                      <a:pt x="0" y="48"/>
                    </a:cubicBezTo>
                    <a:cubicBezTo>
                      <a:pt x="0" y="32"/>
                      <a:pt x="0" y="32"/>
                      <a:pt x="0" y="32"/>
                    </a:cubicBezTo>
                    <a:cubicBezTo>
                      <a:pt x="0" y="14"/>
                      <a:pt x="11" y="0"/>
                      <a:pt x="24" y="0"/>
                    </a:cubicBezTo>
                    <a:cubicBezTo>
                      <a:pt x="24" y="0"/>
                      <a:pt x="24" y="0"/>
                      <a:pt x="24" y="0"/>
                    </a:cubicBezTo>
                    <a:cubicBezTo>
                      <a:pt x="37" y="0"/>
                      <a:pt x="48" y="14"/>
                      <a:pt x="48" y="32"/>
                    </a:cubicBezTo>
                    <a:cubicBezTo>
                      <a:pt x="48" y="48"/>
                      <a:pt x="48" y="48"/>
                      <a:pt x="48" y="48"/>
                    </a:cubicBezTo>
                    <a:cubicBezTo>
                      <a:pt x="36" y="48"/>
                      <a:pt x="36" y="48"/>
                      <a:pt x="36" y="48"/>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Oval 25">
                <a:extLst>
                  <a:ext uri="{FF2B5EF4-FFF2-40B4-BE49-F238E27FC236}">
                    <a16:creationId xmlns:a16="http://schemas.microsoft.com/office/drawing/2014/main" id="{67F214A5-C05B-438F-943F-303A8F70A6E8}"/>
                  </a:ext>
                </a:extLst>
              </p:cNvPr>
              <p:cNvSpPr>
                <a:spLocks noChangeArrowheads="1"/>
              </p:cNvSpPr>
              <p:nvPr/>
            </p:nvSpPr>
            <p:spPr bwMode="auto">
              <a:xfrm>
                <a:off x="-404" y="1827"/>
                <a:ext cx="41" cy="42"/>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9" name="Group 28">
              <a:extLst>
                <a:ext uri="{FF2B5EF4-FFF2-40B4-BE49-F238E27FC236}">
                  <a16:creationId xmlns:a16="http://schemas.microsoft.com/office/drawing/2014/main" id="{5E096C24-10DB-4C72-B96A-9F5B1FFDA364}"/>
                </a:ext>
              </a:extLst>
            </p:cNvPr>
            <p:cNvGrpSpPr>
              <a:grpSpLocks noChangeAspect="1"/>
            </p:cNvGrpSpPr>
            <p:nvPr/>
          </p:nvGrpSpPr>
          <p:grpSpPr bwMode="auto">
            <a:xfrm>
              <a:off x="5846625" y="4080971"/>
              <a:ext cx="390906" cy="377700"/>
              <a:chOff x="-1061" y="2504"/>
              <a:chExt cx="444" cy="429"/>
            </a:xfrm>
          </p:grpSpPr>
          <p:sp>
            <p:nvSpPr>
              <p:cNvPr id="184" name="Freeform 29">
                <a:extLst>
                  <a:ext uri="{FF2B5EF4-FFF2-40B4-BE49-F238E27FC236}">
                    <a16:creationId xmlns:a16="http://schemas.microsoft.com/office/drawing/2014/main" id="{1882AA66-5BE2-41A7-8322-DF574AB44425}"/>
                  </a:ext>
                </a:extLst>
              </p:cNvPr>
              <p:cNvSpPr>
                <a:spLocks/>
              </p:cNvSpPr>
              <p:nvPr/>
            </p:nvSpPr>
            <p:spPr bwMode="auto">
              <a:xfrm>
                <a:off x="-1061" y="2732"/>
                <a:ext cx="166" cy="201"/>
              </a:xfrm>
              <a:custGeom>
                <a:avLst/>
                <a:gdLst>
                  <a:gd name="T0" fmla="*/ 4 w 96"/>
                  <a:gd name="T1" fmla="*/ 116 h 116"/>
                  <a:gd name="T2" fmla="*/ 36 w 96"/>
                  <a:gd name="T3" fmla="*/ 44 h 116"/>
                  <a:gd name="T4" fmla="*/ 96 w 96"/>
                  <a:gd name="T5" fmla="*/ 24 h 116"/>
                  <a:gd name="T6" fmla="*/ 96 w 96"/>
                  <a:gd name="T7" fmla="*/ 0 h 116"/>
                </a:gdLst>
                <a:ahLst/>
                <a:cxnLst>
                  <a:cxn ang="0">
                    <a:pos x="T0" y="T1"/>
                  </a:cxn>
                  <a:cxn ang="0">
                    <a:pos x="T2" y="T3"/>
                  </a:cxn>
                  <a:cxn ang="0">
                    <a:pos x="T4" y="T5"/>
                  </a:cxn>
                  <a:cxn ang="0">
                    <a:pos x="T6" y="T7"/>
                  </a:cxn>
                </a:cxnLst>
                <a:rect l="0" t="0" r="r" b="b"/>
                <a:pathLst>
                  <a:path w="96" h="116">
                    <a:moveTo>
                      <a:pt x="4" y="116"/>
                    </a:moveTo>
                    <a:cubicBezTo>
                      <a:pt x="4" y="116"/>
                      <a:pt x="0" y="56"/>
                      <a:pt x="36" y="44"/>
                    </a:cubicBezTo>
                    <a:cubicBezTo>
                      <a:pt x="96" y="24"/>
                      <a:pt x="96" y="24"/>
                      <a:pt x="96" y="24"/>
                    </a:cubicBezTo>
                    <a:cubicBezTo>
                      <a:pt x="96" y="0"/>
                      <a:pt x="96" y="0"/>
                      <a:pt x="96" y="0"/>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Freeform 30">
                <a:extLst>
                  <a:ext uri="{FF2B5EF4-FFF2-40B4-BE49-F238E27FC236}">
                    <a16:creationId xmlns:a16="http://schemas.microsoft.com/office/drawing/2014/main" id="{30D6A2D2-9860-428B-9F96-B8116A01EF7B}"/>
                  </a:ext>
                </a:extLst>
              </p:cNvPr>
              <p:cNvSpPr>
                <a:spLocks/>
              </p:cNvSpPr>
              <p:nvPr/>
            </p:nvSpPr>
            <p:spPr bwMode="auto">
              <a:xfrm>
                <a:off x="-783" y="2732"/>
                <a:ext cx="166" cy="201"/>
              </a:xfrm>
              <a:custGeom>
                <a:avLst/>
                <a:gdLst>
                  <a:gd name="T0" fmla="*/ 0 w 96"/>
                  <a:gd name="T1" fmla="*/ 0 h 116"/>
                  <a:gd name="T2" fmla="*/ 0 w 96"/>
                  <a:gd name="T3" fmla="*/ 24 h 116"/>
                  <a:gd name="T4" fmla="*/ 60 w 96"/>
                  <a:gd name="T5" fmla="*/ 44 h 116"/>
                  <a:gd name="T6" fmla="*/ 92 w 96"/>
                  <a:gd name="T7" fmla="*/ 116 h 116"/>
                </a:gdLst>
                <a:ahLst/>
                <a:cxnLst>
                  <a:cxn ang="0">
                    <a:pos x="T0" y="T1"/>
                  </a:cxn>
                  <a:cxn ang="0">
                    <a:pos x="T2" y="T3"/>
                  </a:cxn>
                  <a:cxn ang="0">
                    <a:pos x="T4" y="T5"/>
                  </a:cxn>
                  <a:cxn ang="0">
                    <a:pos x="T6" y="T7"/>
                  </a:cxn>
                </a:cxnLst>
                <a:rect l="0" t="0" r="r" b="b"/>
                <a:pathLst>
                  <a:path w="96" h="116">
                    <a:moveTo>
                      <a:pt x="0" y="0"/>
                    </a:moveTo>
                    <a:cubicBezTo>
                      <a:pt x="0" y="24"/>
                      <a:pt x="0" y="24"/>
                      <a:pt x="0" y="24"/>
                    </a:cubicBezTo>
                    <a:cubicBezTo>
                      <a:pt x="60" y="44"/>
                      <a:pt x="60" y="44"/>
                      <a:pt x="60" y="44"/>
                    </a:cubicBezTo>
                    <a:cubicBezTo>
                      <a:pt x="96" y="56"/>
                      <a:pt x="92" y="116"/>
                      <a:pt x="92" y="116"/>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31">
                <a:extLst>
                  <a:ext uri="{FF2B5EF4-FFF2-40B4-BE49-F238E27FC236}">
                    <a16:creationId xmlns:a16="http://schemas.microsoft.com/office/drawing/2014/main" id="{98AB7E65-DB4E-41B6-9FBB-E8E14BD7EFE4}"/>
                  </a:ext>
                </a:extLst>
              </p:cNvPr>
              <p:cNvSpPr>
                <a:spLocks/>
              </p:cNvSpPr>
              <p:nvPr/>
            </p:nvSpPr>
            <p:spPr bwMode="auto">
              <a:xfrm>
                <a:off x="-936" y="2504"/>
                <a:ext cx="194" cy="235"/>
              </a:xfrm>
              <a:custGeom>
                <a:avLst/>
                <a:gdLst>
                  <a:gd name="T0" fmla="*/ 76 w 112"/>
                  <a:gd name="T1" fmla="*/ 136 h 136"/>
                  <a:gd name="T2" fmla="*/ 110 w 112"/>
                  <a:gd name="T3" fmla="*/ 67 h 136"/>
                  <a:gd name="T4" fmla="*/ 106 w 112"/>
                  <a:gd name="T5" fmla="*/ 27 h 136"/>
                  <a:gd name="T6" fmla="*/ 77 w 112"/>
                  <a:gd name="T7" fmla="*/ 3 h 136"/>
                  <a:gd name="T8" fmla="*/ 56 w 112"/>
                  <a:gd name="T9" fmla="*/ 0 h 136"/>
                  <a:gd name="T10" fmla="*/ 35 w 112"/>
                  <a:gd name="T11" fmla="*/ 3 h 136"/>
                  <a:gd name="T12" fmla="*/ 6 w 112"/>
                  <a:gd name="T13" fmla="*/ 27 h 136"/>
                  <a:gd name="T14" fmla="*/ 2 w 112"/>
                  <a:gd name="T15" fmla="*/ 67 h 136"/>
                  <a:gd name="T16" fmla="*/ 36 w 112"/>
                  <a:gd name="T1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36">
                    <a:moveTo>
                      <a:pt x="76" y="136"/>
                    </a:moveTo>
                    <a:cubicBezTo>
                      <a:pt x="104" y="124"/>
                      <a:pt x="107" y="92"/>
                      <a:pt x="110" y="67"/>
                    </a:cubicBezTo>
                    <a:cubicBezTo>
                      <a:pt x="112" y="53"/>
                      <a:pt x="112" y="39"/>
                      <a:pt x="106" y="27"/>
                    </a:cubicBezTo>
                    <a:cubicBezTo>
                      <a:pt x="100" y="15"/>
                      <a:pt x="89" y="7"/>
                      <a:pt x="77" y="3"/>
                    </a:cubicBezTo>
                    <a:cubicBezTo>
                      <a:pt x="70" y="1"/>
                      <a:pt x="63" y="0"/>
                      <a:pt x="56" y="0"/>
                    </a:cubicBezTo>
                    <a:cubicBezTo>
                      <a:pt x="49" y="0"/>
                      <a:pt x="42" y="1"/>
                      <a:pt x="35" y="3"/>
                    </a:cubicBezTo>
                    <a:cubicBezTo>
                      <a:pt x="23" y="7"/>
                      <a:pt x="12" y="15"/>
                      <a:pt x="6" y="27"/>
                    </a:cubicBezTo>
                    <a:cubicBezTo>
                      <a:pt x="0" y="39"/>
                      <a:pt x="0" y="53"/>
                      <a:pt x="2" y="67"/>
                    </a:cubicBezTo>
                    <a:cubicBezTo>
                      <a:pt x="5" y="92"/>
                      <a:pt x="8" y="124"/>
                      <a:pt x="36" y="136"/>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32">
                <a:extLst>
                  <a:ext uri="{FF2B5EF4-FFF2-40B4-BE49-F238E27FC236}">
                    <a16:creationId xmlns:a16="http://schemas.microsoft.com/office/drawing/2014/main" id="{ACBB690D-1EA0-46D1-993E-D8640EC6853F}"/>
                  </a:ext>
                </a:extLst>
              </p:cNvPr>
              <p:cNvSpPr>
                <a:spLocks/>
              </p:cNvSpPr>
              <p:nvPr/>
            </p:nvSpPr>
            <p:spPr bwMode="auto">
              <a:xfrm>
                <a:off x="-901" y="2566"/>
                <a:ext cx="125" cy="35"/>
              </a:xfrm>
              <a:custGeom>
                <a:avLst/>
                <a:gdLst>
                  <a:gd name="T0" fmla="*/ 0 w 72"/>
                  <a:gd name="T1" fmla="*/ 20 h 20"/>
                  <a:gd name="T2" fmla="*/ 52 w 72"/>
                  <a:gd name="T3" fmla="*/ 0 h 20"/>
                  <a:gd name="T4" fmla="*/ 72 w 72"/>
                  <a:gd name="T5" fmla="*/ 20 h 20"/>
                </a:gdLst>
                <a:ahLst/>
                <a:cxnLst>
                  <a:cxn ang="0">
                    <a:pos x="T0" y="T1"/>
                  </a:cxn>
                  <a:cxn ang="0">
                    <a:pos x="T2" y="T3"/>
                  </a:cxn>
                  <a:cxn ang="0">
                    <a:pos x="T4" y="T5"/>
                  </a:cxn>
                </a:cxnLst>
                <a:rect l="0" t="0" r="r" b="b"/>
                <a:pathLst>
                  <a:path w="72" h="20">
                    <a:moveTo>
                      <a:pt x="0" y="20"/>
                    </a:moveTo>
                    <a:cubicBezTo>
                      <a:pt x="40" y="20"/>
                      <a:pt x="48" y="12"/>
                      <a:pt x="52" y="0"/>
                    </a:cubicBezTo>
                    <a:cubicBezTo>
                      <a:pt x="52" y="0"/>
                      <a:pt x="52" y="20"/>
                      <a:pt x="72" y="20"/>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33">
                <a:extLst>
                  <a:ext uri="{FF2B5EF4-FFF2-40B4-BE49-F238E27FC236}">
                    <a16:creationId xmlns:a16="http://schemas.microsoft.com/office/drawing/2014/main" id="{08F8F502-FC94-4CBE-A458-29659D271C0B}"/>
                  </a:ext>
                </a:extLst>
              </p:cNvPr>
              <p:cNvSpPr>
                <a:spLocks/>
              </p:cNvSpPr>
              <p:nvPr/>
            </p:nvSpPr>
            <p:spPr bwMode="auto">
              <a:xfrm>
                <a:off x="-895" y="2774"/>
                <a:ext cx="112" cy="76"/>
              </a:xfrm>
              <a:custGeom>
                <a:avLst/>
                <a:gdLst>
                  <a:gd name="T0" fmla="*/ 0 w 64"/>
                  <a:gd name="T1" fmla="*/ 0 h 44"/>
                  <a:gd name="T2" fmla="*/ 32 w 64"/>
                  <a:gd name="T3" fmla="*/ 44 h 44"/>
                  <a:gd name="T4" fmla="*/ 64 w 64"/>
                  <a:gd name="T5" fmla="*/ 0 h 44"/>
                </a:gdLst>
                <a:ahLst/>
                <a:cxnLst>
                  <a:cxn ang="0">
                    <a:pos x="T0" y="T1"/>
                  </a:cxn>
                  <a:cxn ang="0">
                    <a:pos x="T2" y="T3"/>
                  </a:cxn>
                  <a:cxn ang="0">
                    <a:pos x="T4" y="T5"/>
                  </a:cxn>
                </a:cxnLst>
                <a:rect l="0" t="0" r="r" b="b"/>
                <a:pathLst>
                  <a:path w="64" h="44">
                    <a:moveTo>
                      <a:pt x="0" y="0"/>
                    </a:moveTo>
                    <a:cubicBezTo>
                      <a:pt x="0" y="24"/>
                      <a:pt x="32" y="44"/>
                      <a:pt x="32" y="44"/>
                    </a:cubicBezTo>
                    <a:cubicBezTo>
                      <a:pt x="32" y="44"/>
                      <a:pt x="64" y="24"/>
                      <a:pt x="64" y="0"/>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Freeform 34">
                <a:extLst>
                  <a:ext uri="{FF2B5EF4-FFF2-40B4-BE49-F238E27FC236}">
                    <a16:creationId xmlns:a16="http://schemas.microsoft.com/office/drawing/2014/main" id="{2823D07E-D921-4029-B56E-5F557C2D0DC3}"/>
                  </a:ext>
                </a:extLst>
              </p:cNvPr>
              <p:cNvSpPr>
                <a:spLocks/>
              </p:cNvSpPr>
              <p:nvPr/>
            </p:nvSpPr>
            <p:spPr bwMode="auto">
              <a:xfrm>
                <a:off x="-943" y="2781"/>
                <a:ext cx="28" cy="55"/>
              </a:xfrm>
              <a:custGeom>
                <a:avLst/>
                <a:gdLst>
                  <a:gd name="T0" fmla="*/ 16 w 16"/>
                  <a:gd name="T1" fmla="*/ 0 h 32"/>
                  <a:gd name="T2" fmla="*/ 4 w 16"/>
                  <a:gd name="T3" fmla="*/ 32 h 32"/>
                </a:gdLst>
                <a:ahLst/>
                <a:cxnLst>
                  <a:cxn ang="0">
                    <a:pos x="T0" y="T1"/>
                  </a:cxn>
                  <a:cxn ang="0">
                    <a:pos x="T2" y="T3"/>
                  </a:cxn>
                </a:cxnLst>
                <a:rect l="0" t="0" r="r" b="b"/>
                <a:pathLst>
                  <a:path w="16" h="32">
                    <a:moveTo>
                      <a:pt x="16" y="0"/>
                    </a:moveTo>
                    <a:cubicBezTo>
                      <a:pt x="0" y="12"/>
                      <a:pt x="4" y="32"/>
                      <a:pt x="4" y="32"/>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Freeform 35">
                <a:extLst>
                  <a:ext uri="{FF2B5EF4-FFF2-40B4-BE49-F238E27FC236}">
                    <a16:creationId xmlns:a16="http://schemas.microsoft.com/office/drawing/2014/main" id="{BC255FBA-6A30-46DB-9254-4930C32591CA}"/>
                  </a:ext>
                </a:extLst>
              </p:cNvPr>
              <p:cNvSpPr>
                <a:spLocks/>
              </p:cNvSpPr>
              <p:nvPr/>
            </p:nvSpPr>
            <p:spPr bwMode="auto">
              <a:xfrm>
                <a:off x="-985" y="2836"/>
                <a:ext cx="97" cy="97"/>
              </a:xfrm>
              <a:custGeom>
                <a:avLst/>
                <a:gdLst>
                  <a:gd name="T0" fmla="*/ 44 w 56"/>
                  <a:gd name="T1" fmla="*/ 56 h 56"/>
                  <a:gd name="T2" fmla="*/ 56 w 56"/>
                  <a:gd name="T3" fmla="*/ 56 h 56"/>
                  <a:gd name="T4" fmla="*/ 56 w 56"/>
                  <a:gd name="T5" fmla="*/ 40 h 56"/>
                  <a:gd name="T6" fmla="*/ 28 w 56"/>
                  <a:gd name="T7" fmla="*/ 0 h 56"/>
                  <a:gd name="T8" fmla="*/ 28 w 56"/>
                  <a:gd name="T9" fmla="*/ 0 h 56"/>
                  <a:gd name="T10" fmla="*/ 28 w 56"/>
                  <a:gd name="T11" fmla="*/ 0 h 56"/>
                  <a:gd name="T12" fmla="*/ 0 w 56"/>
                  <a:gd name="T13" fmla="*/ 40 h 56"/>
                  <a:gd name="T14" fmla="*/ 0 w 56"/>
                  <a:gd name="T15" fmla="*/ 56 h 56"/>
                  <a:gd name="T16" fmla="*/ 12 w 56"/>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44" y="56"/>
                    </a:moveTo>
                    <a:cubicBezTo>
                      <a:pt x="56" y="56"/>
                      <a:pt x="56" y="56"/>
                      <a:pt x="56" y="56"/>
                    </a:cubicBezTo>
                    <a:cubicBezTo>
                      <a:pt x="56" y="40"/>
                      <a:pt x="56" y="40"/>
                      <a:pt x="56" y="40"/>
                    </a:cubicBezTo>
                    <a:cubicBezTo>
                      <a:pt x="56" y="22"/>
                      <a:pt x="44" y="0"/>
                      <a:pt x="28" y="0"/>
                    </a:cubicBezTo>
                    <a:cubicBezTo>
                      <a:pt x="28" y="0"/>
                      <a:pt x="28" y="0"/>
                      <a:pt x="28" y="0"/>
                    </a:cubicBezTo>
                    <a:cubicBezTo>
                      <a:pt x="28" y="0"/>
                      <a:pt x="28" y="0"/>
                      <a:pt x="28" y="0"/>
                    </a:cubicBezTo>
                    <a:cubicBezTo>
                      <a:pt x="12" y="0"/>
                      <a:pt x="0" y="22"/>
                      <a:pt x="0" y="40"/>
                    </a:cubicBezTo>
                    <a:cubicBezTo>
                      <a:pt x="0" y="56"/>
                      <a:pt x="0" y="56"/>
                      <a:pt x="0" y="56"/>
                    </a:cubicBezTo>
                    <a:cubicBezTo>
                      <a:pt x="12" y="56"/>
                      <a:pt x="12" y="56"/>
                      <a:pt x="12" y="56"/>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Freeform 36">
                <a:extLst>
                  <a:ext uri="{FF2B5EF4-FFF2-40B4-BE49-F238E27FC236}">
                    <a16:creationId xmlns:a16="http://schemas.microsoft.com/office/drawing/2014/main" id="{42D0B4F1-83D2-48BC-8E98-51F5C871C23C}"/>
                  </a:ext>
                </a:extLst>
              </p:cNvPr>
              <p:cNvSpPr>
                <a:spLocks/>
              </p:cNvSpPr>
              <p:nvPr/>
            </p:nvSpPr>
            <p:spPr bwMode="auto">
              <a:xfrm>
                <a:off x="-763" y="2781"/>
                <a:ext cx="21" cy="83"/>
              </a:xfrm>
              <a:custGeom>
                <a:avLst/>
                <a:gdLst>
                  <a:gd name="T0" fmla="*/ 0 w 12"/>
                  <a:gd name="T1" fmla="*/ 0 h 48"/>
                  <a:gd name="T2" fmla="*/ 12 w 12"/>
                  <a:gd name="T3" fmla="*/ 40 h 48"/>
                  <a:gd name="T4" fmla="*/ 12 w 12"/>
                  <a:gd name="T5" fmla="*/ 48 h 48"/>
                </a:gdLst>
                <a:ahLst/>
                <a:cxnLst>
                  <a:cxn ang="0">
                    <a:pos x="T0" y="T1"/>
                  </a:cxn>
                  <a:cxn ang="0">
                    <a:pos x="T2" y="T3"/>
                  </a:cxn>
                  <a:cxn ang="0">
                    <a:pos x="T4" y="T5"/>
                  </a:cxn>
                </a:cxnLst>
                <a:rect l="0" t="0" r="r" b="b"/>
                <a:pathLst>
                  <a:path w="12" h="48">
                    <a:moveTo>
                      <a:pt x="0" y="0"/>
                    </a:moveTo>
                    <a:cubicBezTo>
                      <a:pt x="12" y="4"/>
                      <a:pt x="12" y="40"/>
                      <a:pt x="12" y="40"/>
                    </a:cubicBezTo>
                    <a:cubicBezTo>
                      <a:pt x="12" y="48"/>
                      <a:pt x="12" y="48"/>
                      <a:pt x="12" y="48"/>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Oval 37">
                <a:extLst>
                  <a:ext uri="{FF2B5EF4-FFF2-40B4-BE49-F238E27FC236}">
                    <a16:creationId xmlns:a16="http://schemas.microsoft.com/office/drawing/2014/main" id="{4527D78A-D46F-4927-B72D-5E9CAF5D0C0A}"/>
                  </a:ext>
                </a:extLst>
              </p:cNvPr>
              <p:cNvSpPr>
                <a:spLocks noChangeArrowheads="1"/>
              </p:cNvSpPr>
              <p:nvPr/>
            </p:nvSpPr>
            <p:spPr bwMode="auto">
              <a:xfrm>
                <a:off x="-776" y="2864"/>
                <a:ext cx="69" cy="69"/>
              </a:xfrm>
              <a:prstGeom prst="ellipse">
                <a:avLst/>
              </a:pr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0" name="Group 40">
              <a:extLst>
                <a:ext uri="{FF2B5EF4-FFF2-40B4-BE49-F238E27FC236}">
                  <a16:creationId xmlns:a16="http://schemas.microsoft.com/office/drawing/2014/main" id="{5C1252D2-2BD5-40DF-91BA-3F77253BA2B8}"/>
                </a:ext>
              </a:extLst>
            </p:cNvPr>
            <p:cNvGrpSpPr>
              <a:grpSpLocks noChangeAspect="1"/>
            </p:cNvGrpSpPr>
            <p:nvPr userDrawn="1"/>
          </p:nvGrpSpPr>
          <p:grpSpPr bwMode="auto">
            <a:xfrm>
              <a:off x="2786215" y="5342300"/>
              <a:ext cx="390906" cy="389996"/>
              <a:chOff x="-1363" y="2796"/>
              <a:chExt cx="430" cy="429"/>
            </a:xfrm>
          </p:grpSpPr>
          <p:sp>
            <p:nvSpPr>
              <p:cNvPr id="173" name="Freeform 41">
                <a:extLst>
                  <a:ext uri="{FF2B5EF4-FFF2-40B4-BE49-F238E27FC236}">
                    <a16:creationId xmlns:a16="http://schemas.microsoft.com/office/drawing/2014/main" id="{A8D64119-4557-472C-9AE1-6D864FBF20F3}"/>
                  </a:ext>
                </a:extLst>
              </p:cNvPr>
              <p:cNvSpPr>
                <a:spLocks/>
              </p:cNvSpPr>
              <p:nvPr/>
            </p:nvSpPr>
            <p:spPr bwMode="auto">
              <a:xfrm>
                <a:off x="-1231" y="2983"/>
                <a:ext cx="48" cy="104"/>
              </a:xfrm>
              <a:custGeom>
                <a:avLst/>
                <a:gdLst>
                  <a:gd name="T0" fmla="*/ 28 w 28"/>
                  <a:gd name="T1" fmla="*/ 60 h 60"/>
                  <a:gd name="T2" fmla="*/ 0 w 28"/>
                  <a:gd name="T3" fmla="*/ 16 h 60"/>
                  <a:gd name="T4" fmla="*/ 0 w 28"/>
                  <a:gd name="T5" fmla="*/ 0 h 60"/>
                </a:gdLst>
                <a:ahLst/>
                <a:cxnLst>
                  <a:cxn ang="0">
                    <a:pos x="T0" y="T1"/>
                  </a:cxn>
                  <a:cxn ang="0">
                    <a:pos x="T2" y="T3"/>
                  </a:cxn>
                  <a:cxn ang="0">
                    <a:pos x="T4" y="T5"/>
                  </a:cxn>
                </a:cxnLst>
                <a:rect l="0" t="0" r="r" b="b"/>
                <a:pathLst>
                  <a:path w="28" h="60">
                    <a:moveTo>
                      <a:pt x="28" y="60"/>
                    </a:moveTo>
                    <a:cubicBezTo>
                      <a:pt x="15" y="51"/>
                      <a:pt x="0" y="34"/>
                      <a:pt x="0" y="16"/>
                    </a:cubicBezTo>
                    <a:cubicBezTo>
                      <a:pt x="0" y="0"/>
                      <a:pt x="0" y="0"/>
                      <a:pt x="0" y="0"/>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42">
                <a:extLst>
                  <a:ext uri="{FF2B5EF4-FFF2-40B4-BE49-F238E27FC236}">
                    <a16:creationId xmlns:a16="http://schemas.microsoft.com/office/drawing/2014/main" id="{05C09734-4C5F-4F49-945C-9D94E12D067A}"/>
                  </a:ext>
                </a:extLst>
              </p:cNvPr>
              <p:cNvSpPr>
                <a:spLocks/>
              </p:cNvSpPr>
              <p:nvPr/>
            </p:nvSpPr>
            <p:spPr bwMode="auto">
              <a:xfrm>
                <a:off x="-1113" y="2983"/>
                <a:ext cx="48" cy="104"/>
              </a:xfrm>
              <a:custGeom>
                <a:avLst/>
                <a:gdLst>
                  <a:gd name="T0" fmla="*/ 28 w 28"/>
                  <a:gd name="T1" fmla="*/ 0 h 60"/>
                  <a:gd name="T2" fmla="*/ 28 w 28"/>
                  <a:gd name="T3" fmla="*/ 16 h 60"/>
                  <a:gd name="T4" fmla="*/ 0 w 28"/>
                  <a:gd name="T5" fmla="*/ 60 h 60"/>
                </a:gdLst>
                <a:ahLst/>
                <a:cxnLst>
                  <a:cxn ang="0">
                    <a:pos x="T0" y="T1"/>
                  </a:cxn>
                  <a:cxn ang="0">
                    <a:pos x="T2" y="T3"/>
                  </a:cxn>
                  <a:cxn ang="0">
                    <a:pos x="T4" y="T5"/>
                  </a:cxn>
                </a:cxnLst>
                <a:rect l="0" t="0" r="r" b="b"/>
                <a:pathLst>
                  <a:path w="28" h="60">
                    <a:moveTo>
                      <a:pt x="28" y="0"/>
                    </a:moveTo>
                    <a:cubicBezTo>
                      <a:pt x="28" y="16"/>
                      <a:pt x="28" y="16"/>
                      <a:pt x="28" y="16"/>
                    </a:cubicBezTo>
                    <a:cubicBezTo>
                      <a:pt x="28" y="34"/>
                      <a:pt x="14" y="51"/>
                      <a:pt x="0" y="60"/>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43">
                <a:extLst>
                  <a:ext uri="{FF2B5EF4-FFF2-40B4-BE49-F238E27FC236}">
                    <a16:creationId xmlns:a16="http://schemas.microsoft.com/office/drawing/2014/main" id="{EF09A24A-5655-4489-8DE8-6C5E69697343}"/>
                  </a:ext>
                </a:extLst>
              </p:cNvPr>
              <p:cNvSpPr>
                <a:spLocks/>
              </p:cNvSpPr>
              <p:nvPr/>
            </p:nvSpPr>
            <p:spPr bwMode="auto">
              <a:xfrm>
                <a:off x="-1231" y="2920"/>
                <a:ext cx="166" cy="28"/>
              </a:xfrm>
              <a:custGeom>
                <a:avLst/>
                <a:gdLst>
                  <a:gd name="T0" fmla="*/ 96 w 96"/>
                  <a:gd name="T1" fmla="*/ 16 h 16"/>
                  <a:gd name="T2" fmla="*/ 48 w 96"/>
                  <a:gd name="T3" fmla="*/ 0 h 16"/>
                  <a:gd name="T4" fmla="*/ 0 w 96"/>
                  <a:gd name="T5" fmla="*/ 16 h 16"/>
                </a:gdLst>
                <a:ahLst/>
                <a:cxnLst>
                  <a:cxn ang="0">
                    <a:pos x="T0" y="T1"/>
                  </a:cxn>
                  <a:cxn ang="0">
                    <a:pos x="T2" y="T3"/>
                  </a:cxn>
                  <a:cxn ang="0">
                    <a:pos x="T4" y="T5"/>
                  </a:cxn>
                </a:cxnLst>
                <a:rect l="0" t="0" r="r" b="b"/>
                <a:pathLst>
                  <a:path w="96" h="16">
                    <a:moveTo>
                      <a:pt x="96" y="16"/>
                    </a:moveTo>
                    <a:cubicBezTo>
                      <a:pt x="56" y="16"/>
                      <a:pt x="48" y="0"/>
                      <a:pt x="48" y="0"/>
                    </a:cubicBezTo>
                    <a:cubicBezTo>
                      <a:pt x="48" y="0"/>
                      <a:pt x="40" y="16"/>
                      <a:pt x="0" y="16"/>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44">
                <a:extLst>
                  <a:ext uri="{FF2B5EF4-FFF2-40B4-BE49-F238E27FC236}">
                    <a16:creationId xmlns:a16="http://schemas.microsoft.com/office/drawing/2014/main" id="{47962A6D-4759-4107-ADBF-F61148511388}"/>
                  </a:ext>
                </a:extLst>
              </p:cNvPr>
              <p:cNvSpPr>
                <a:spLocks/>
              </p:cNvSpPr>
              <p:nvPr/>
            </p:nvSpPr>
            <p:spPr bwMode="auto">
              <a:xfrm>
                <a:off x="-1266" y="2886"/>
                <a:ext cx="17" cy="208"/>
              </a:xfrm>
              <a:custGeom>
                <a:avLst/>
                <a:gdLst>
                  <a:gd name="T0" fmla="*/ 0 w 10"/>
                  <a:gd name="T1" fmla="*/ 120 h 120"/>
                  <a:gd name="T2" fmla="*/ 0 w 10"/>
                  <a:gd name="T3" fmla="*/ 36 h 120"/>
                  <a:gd name="T4" fmla="*/ 10 w 10"/>
                  <a:gd name="T5" fmla="*/ 0 h 120"/>
                </a:gdLst>
                <a:ahLst/>
                <a:cxnLst>
                  <a:cxn ang="0">
                    <a:pos x="T0" y="T1"/>
                  </a:cxn>
                  <a:cxn ang="0">
                    <a:pos x="T2" y="T3"/>
                  </a:cxn>
                  <a:cxn ang="0">
                    <a:pos x="T4" y="T5"/>
                  </a:cxn>
                </a:cxnLst>
                <a:rect l="0" t="0" r="r" b="b"/>
                <a:pathLst>
                  <a:path w="10" h="120">
                    <a:moveTo>
                      <a:pt x="0" y="120"/>
                    </a:moveTo>
                    <a:cubicBezTo>
                      <a:pt x="0" y="36"/>
                      <a:pt x="0" y="36"/>
                      <a:pt x="0" y="36"/>
                    </a:cubicBezTo>
                    <a:cubicBezTo>
                      <a:pt x="0" y="23"/>
                      <a:pt x="4" y="11"/>
                      <a:pt x="10" y="0"/>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45">
                <a:extLst>
                  <a:ext uri="{FF2B5EF4-FFF2-40B4-BE49-F238E27FC236}">
                    <a16:creationId xmlns:a16="http://schemas.microsoft.com/office/drawing/2014/main" id="{86B8B6FB-BF23-411C-9F6D-CC4971DE7E94}"/>
                  </a:ext>
                </a:extLst>
              </p:cNvPr>
              <p:cNvSpPr>
                <a:spLocks/>
              </p:cNvSpPr>
              <p:nvPr/>
            </p:nvSpPr>
            <p:spPr bwMode="auto">
              <a:xfrm>
                <a:off x="-1048" y="2886"/>
                <a:ext cx="18" cy="208"/>
              </a:xfrm>
              <a:custGeom>
                <a:avLst/>
                <a:gdLst>
                  <a:gd name="T0" fmla="*/ 0 w 10"/>
                  <a:gd name="T1" fmla="*/ 0 h 120"/>
                  <a:gd name="T2" fmla="*/ 10 w 10"/>
                  <a:gd name="T3" fmla="*/ 36 h 120"/>
                  <a:gd name="T4" fmla="*/ 10 w 10"/>
                  <a:gd name="T5" fmla="*/ 120 h 120"/>
                </a:gdLst>
                <a:ahLst/>
                <a:cxnLst>
                  <a:cxn ang="0">
                    <a:pos x="T0" y="T1"/>
                  </a:cxn>
                  <a:cxn ang="0">
                    <a:pos x="T2" y="T3"/>
                  </a:cxn>
                  <a:cxn ang="0">
                    <a:pos x="T4" y="T5"/>
                  </a:cxn>
                </a:cxnLst>
                <a:rect l="0" t="0" r="r" b="b"/>
                <a:pathLst>
                  <a:path w="10" h="120">
                    <a:moveTo>
                      <a:pt x="0" y="0"/>
                    </a:moveTo>
                    <a:cubicBezTo>
                      <a:pt x="6" y="11"/>
                      <a:pt x="10" y="23"/>
                      <a:pt x="10" y="36"/>
                    </a:cubicBezTo>
                    <a:cubicBezTo>
                      <a:pt x="10" y="120"/>
                      <a:pt x="10" y="120"/>
                      <a:pt x="10" y="120"/>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46">
                <a:extLst>
                  <a:ext uri="{FF2B5EF4-FFF2-40B4-BE49-F238E27FC236}">
                    <a16:creationId xmlns:a16="http://schemas.microsoft.com/office/drawing/2014/main" id="{95613BA0-8CE8-448C-A5D1-537A66781F96}"/>
                  </a:ext>
                </a:extLst>
              </p:cNvPr>
              <p:cNvSpPr>
                <a:spLocks/>
              </p:cNvSpPr>
              <p:nvPr/>
            </p:nvSpPr>
            <p:spPr bwMode="auto">
              <a:xfrm>
                <a:off x="-1093" y="3073"/>
                <a:ext cx="160" cy="152"/>
              </a:xfrm>
              <a:custGeom>
                <a:avLst/>
                <a:gdLst>
                  <a:gd name="T0" fmla="*/ 0 w 92"/>
                  <a:gd name="T1" fmla="*/ 0 h 88"/>
                  <a:gd name="T2" fmla="*/ 0 w 92"/>
                  <a:gd name="T3" fmla="*/ 20 h 88"/>
                  <a:gd name="T4" fmla="*/ 45 w 92"/>
                  <a:gd name="T5" fmla="*/ 36 h 88"/>
                  <a:gd name="T6" fmla="*/ 91 w 92"/>
                  <a:gd name="T7" fmla="*/ 83 h 88"/>
                  <a:gd name="T8" fmla="*/ 92 w 92"/>
                  <a:gd name="T9" fmla="*/ 88 h 88"/>
                </a:gdLst>
                <a:ahLst/>
                <a:cxnLst>
                  <a:cxn ang="0">
                    <a:pos x="T0" y="T1"/>
                  </a:cxn>
                  <a:cxn ang="0">
                    <a:pos x="T2" y="T3"/>
                  </a:cxn>
                  <a:cxn ang="0">
                    <a:pos x="T4" y="T5"/>
                  </a:cxn>
                  <a:cxn ang="0">
                    <a:pos x="T6" y="T7"/>
                  </a:cxn>
                  <a:cxn ang="0">
                    <a:pos x="T8" y="T9"/>
                  </a:cxn>
                </a:cxnLst>
                <a:rect l="0" t="0" r="r" b="b"/>
                <a:pathLst>
                  <a:path w="92" h="88">
                    <a:moveTo>
                      <a:pt x="0" y="0"/>
                    </a:moveTo>
                    <a:cubicBezTo>
                      <a:pt x="0" y="20"/>
                      <a:pt x="0" y="20"/>
                      <a:pt x="0" y="20"/>
                    </a:cubicBezTo>
                    <a:cubicBezTo>
                      <a:pt x="45" y="36"/>
                      <a:pt x="45" y="36"/>
                      <a:pt x="45" y="36"/>
                    </a:cubicBezTo>
                    <a:cubicBezTo>
                      <a:pt x="67" y="43"/>
                      <a:pt x="84" y="61"/>
                      <a:pt x="91" y="83"/>
                    </a:cubicBezTo>
                    <a:cubicBezTo>
                      <a:pt x="92" y="88"/>
                      <a:pt x="92" y="88"/>
                      <a:pt x="92" y="88"/>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Freeform 47">
                <a:extLst>
                  <a:ext uri="{FF2B5EF4-FFF2-40B4-BE49-F238E27FC236}">
                    <a16:creationId xmlns:a16="http://schemas.microsoft.com/office/drawing/2014/main" id="{4AF9B73B-F3A7-4844-B0D8-1C1066F67BCD}"/>
                  </a:ext>
                </a:extLst>
              </p:cNvPr>
              <p:cNvSpPr>
                <a:spLocks/>
              </p:cNvSpPr>
              <p:nvPr/>
            </p:nvSpPr>
            <p:spPr bwMode="auto">
              <a:xfrm>
                <a:off x="-1363" y="3073"/>
                <a:ext cx="159" cy="152"/>
              </a:xfrm>
              <a:custGeom>
                <a:avLst/>
                <a:gdLst>
                  <a:gd name="T0" fmla="*/ 0 w 92"/>
                  <a:gd name="T1" fmla="*/ 88 h 88"/>
                  <a:gd name="T2" fmla="*/ 1 w 92"/>
                  <a:gd name="T3" fmla="*/ 83 h 88"/>
                  <a:gd name="T4" fmla="*/ 47 w 92"/>
                  <a:gd name="T5" fmla="*/ 36 h 88"/>
                  <a:gd name="T6" fmla="*/ 92 w 92"/>
                  <a:gd name="T7" fmla="*/ 20 h 88"/>
                  <a:gd name="T8" fmla="*/ 92 w 92"/>
                  <a:gd name="T9" fmla="*/ 0 h 88"/>
                </a:gdLst>
                <a:ahLst/>
                <a:cxnLst>
                  <a:cxn ang="0">
                    <a:pos x="T0" y="T1"/>
                  </a:cxn>
                  <a:cxn ang="0">
                    <a:pos x="T2" y="T3"/>
                  </a:cxn>
                  <a:cxn ang="0">
                    <a:pos x="T4" y="T5"/>
                  </a:cxn>
                  <a:cxn ang="0">
                    <a:pos x="T6" y="T7"/>
                  </a:cxn>
                  <a:cxn ang="0">
                    <a:pos x="T8" y="T9"/>
                  </a:cxn>
                </a:cxnLst>
                <a:rect l="0" t="0" r="r" b="b"/>
                <a:pathLst>
                  <a:path w="92" h="88">
                    <a:moveTo>
                      <a:pt x="0" y="88"/>
                    </a:moveTo>
                    <a:cubicBezTo>
                      <a:pt x="1" y="83"/>
                      <a:pt x="1" y="83"/>
                      <a:pt x="1" y="83"/>
                    </a:cubicBezTo>
                    <a:cubicBezTo>
                      <a:pt x="8" y="61"/>
                      <a:pt x="25" y="43"/>
                      <a:pt x="47" y="36"/>
                    </a:cubicBezTo>
                    <a:cubicBezTo>
                      <a:pt x="92" y="20"/>
                      <a:pt x="92" y="20"/>
                      <a:pt x="92" y="20"/>
                    </a:cubicBezTo>
                    <a:cubicBezTo>
                      <a:pt x="92" y="0"/>
                      <a:pt x="92" y="0"/>
                      <a:pt x="92" y="0"/>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Freeform 48">
                <a:extLst>
                  <a:ext uri="{FF2B5EF4-FFF2-40B4-BE49-F238E27FC236}">
                    <a16:creationId xmlns:a16="http://schemas.microsoft.com/office/drawing/2014/main" id="{A9B3D4F7-113F-42B5-8D2A-D668CE529796}"/>
                  </a:ext>
                </a:extLst>
              </p:cNvPr>
              <p:cNvSpPr>
                <a:spLocks/>
              </p:cNvSpPr>
              <p:nvPr/>
            </p:nvSpPr>
            <p:spPr bwMode="auto">
              <a:xfrm>
                <a:off x="-1204" y="3107"/>
                <a:ext cx="111" cy="77"/>
              </a:xfrm>
              <a:custGeom>
                <a:avLst/>
                <a:gdLst>
                  <a:gd name="T0" fmla="*/ 0 w 64"/>
                  <a:gd name="T1" fmla="*/ 0 h 44"/>
                  <a:gd name="T2" fmla="*/ 32 w 64"/>
                  <a:gd name="T3" fmla="*/ 44 h 44"/>
                  <a:gd name="T4" fmla="*/ 64 w 64"/>
                  <a:gd name="T5" fmla="*/ 0 h 44"/>
                </a:gdLst>
                <a:ahLst/>
                <a:cxnLst>
                  <a:cxn ang="0">
                    <a:pos x="T0" y="T1"/>
                  </a:cxn>
                  <a:cxn ang="0">
                    <a:pos x="T2" y="T3"/>
                  </a:cxn>
                  <a:cxn ang="0">
                    <a:pos x="T4" y="T5"/>
                  </a:cxn>
                </a:cxnLst>
                <a:rect l="0" t="0" r="r" b="b"/>
                <a:pathLst>
                  <a:path w="64" h="44">
                    <a:moveTo>
                      <a:pt x="0" y="0"/>
                    </a:moveTo>
                    <a:cubicBezTo>
                      <a:pt x="0" y="24"/>
                      <a:pt x="32" y="44"/>
                      <a:pt x="32" y="44"/>
                    </a:cubicBezTo>
                    <a:cubicBezTo>
                      <a:pt x="32" y="44"/>
                      <a:pt x="64" y="24"/>
                      <a:pt x="64" y="0"/>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Freeform 49">
                <a:extLst>
                  <a:ext uri="{FF2B5EF4-FFF2-40B4-BE49-F238E27FC236}">
                    <a16:creationId xmlns:a16="http://schemas.microsoft.com/office/drawing/2014/main" id="{68A50F60-C5A3-44A5-A49F-F83838D523A7}"/>
                  </a:ext>
                </a:extLst>
              </p:cNvPr>
              <p:cNvSpPr>
                <a:spLocks/>
              </p:cNvSpPr>
              <p:nvPr/>
            </p:nvSpPr>
            <p:spPr bwMode="auto">
              <a:xfrm>
                <a:off x="-1259" y="2796"/>
                <a:ext cx="222" cy="111"/>
              </a:xfrm>
              <a:custGeom>
                <a:avLst/>
                <a:gdLst>
                  <a:gd name="T0" fmla="*/ 112 w 128"/>
                  <a:gd name="T1" fmla="*/ 64 h 64"/>
                  <a:gd name="T2" fmla="*/ 128 w 128"/>
                  <a:gd name="T3" fmla="*/ 28 h 64"/>
                  <a:gd name="T4" fmla="*/ 64 w 128"/>
                  <a:gd name="T5" fmla="*/ 0 h 64"/>
                  <a:gd name="T6" fmla="*/ 0 w 128"/>
                  <a:gd name="T7" fmla="*/ 28 h 64"/>
                  <a:gd name="T8" fmla="*/ 16 w 128"/>
                  <a:gd name="T9" fmla="*/ 64 h 64"/>
                </a:gdLst>
                <a:ahLst/>
                <a:cxnLst>
                  <a:cxn ang="0">
                    <a:pos x="T0" y="T1"/>
                  </a:cxn>
                  <a:cxn ang="0">
                    <a:pos x="T2" y="T3"/>
                  </a:cxn>
                  <a:cxn ang="0">
                    <a:pos x="T4" y="T5"/>
                  </a:cxn>
                  <a:cxn ang="0">
                    <a:pos x="T6" y="T7"/>
                  </a:cxn>
                  <a:cxn ang="0">
                    <a:pos x="T8" y="T9"/>
                  </a:cxn>
                </a:cxnLst>
                <a:rect l="0" t="0" r="r" b="b"/>
                <a:pathLst>
                  <a:path w="128" h="64">
                    <a:moveTo>
                      <a:pt x="112" y="64"/>
                    </a:moveTo>
                    <a:cubicBezTo>
                      <a:pt x="128" y="28"/>
                      <a:pt x="128" y="28"/>
                      <a:pt x="128" y="28"/>
                    </a:cubicBezTo>
                    <a:cubicBezTo>
                      <a:pt x="128" y="28"/>
                      <a:pt x="112" y="0"/>
                      <a:pt x="64" y="0"/>
                    </a:cubicBezTo>
                    <a:cubicBezTo>
                      <a:pt x="16" y="0"/>
                      <a:pt x="0" y="28"/>
                      <a:pt x="0" y="28"/>
                    </a:cubicBezTo>
                    <a:cubicBezTo>
                      <a:pt x="16" y="64"/>
                      <a:pt x="16" y="64"/>
                      <a:pt x="16" y="64"/>
                    </a:cubicBezTo>
                  </a:path>
                </a:pathLst>
              </a:cu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50">
                <a:extLst>
                  <a:ext uri="{FF2B5EF4-FFF2-40B4-BE49-F238E27FC236}">
                    <a16:creationId xmlns:a16="http://schemas.microsoft.com/office/drawing/2014/main" id="{C4DBDDA7-7BE2-4360-A4FA-E800C1430702}"/>
                  </a:ext>
                </a:extLst>
              </p:cNvPr>
              <p:cNvSpPr>
                <a:spLocks noChangeShapeType="1"/>
              </p:cNvSpPr>
              <p:nvPr/>
            </p:nvSpPr>
            <p:spPr bwMode="auto">
              <a:xfrm>
                <a:off x="-1148" y="2830"/>
                <a:ext cx="0" cy="56"/>
              </a:xfrm>
              <a:prstGeom prst="lin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51">
                <a:extLst>
                  <a:ext uri="{FF2B5EF4-FFF2-40B4-BE49-F238E27FC236}">
                    <a16:creationId xmlns:a16="http://schemas.microsoft.com/office/drawing/2014/main" id="{3A0F8A56-ED22-4AFA-8D68-7AD954FD3717}"/>
                  </a:ext>
                </a:extLst>
              </p:cNvPr>
              <p:cNvSpPr>
                <a:spLocks noChangeShapeType="1"/>
              </p:cNvSpPr>
              <p:nvPr/>
            </p:nvSpPr>
            <p:spPr bwMode="auto">
              <a:xfrm>
                <a:off x="-1176" y="2858"/>
                <a:ext cx="56" cy="0"/>
              </a:xfrm>
              <a:prstGeom prst="line">
                <a:avLst/>
              </a:prstGeom>
              <a:noFill/>
              <a:ln w="1524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1" name="Group 54">
              <a:extLst>
                <a:ext uri="{FF2B5EF4-FFF2-40B4-BE49-F238E27FC236}">
                  <a16:creationId xmlns:a16="http://schemas.microsoft.com/office/drawing/2014/main" id="{2952722B-6289-4153-ABFE-4E74FB03DCC2}"/>
                </a:ext>
              </a:extLst>
            </p:cNvPr>
            <p:cNvGrpSpPr>
              <a:grpSpLocks noChangeAspect="1"/>
            </p:cNvGrpSpPr>
            <p:nvPr userDrawn="1"/>
          </p:nvGrpSpPr>
          <p:grpSpPr bwMode="auto">
            <a:xfrm>
              <a:off x="5513838" y="3006425"/>
              <a:ext cx="407405" cy="405515"/>
              <a:chOff x="-1472" y="2814"/>
              <a:chExt cx="431" cy="429"/>
            </a:xfrm>
          </p:grpSpPr>
          <p:sp>
            <p:nvSpPr>
              <p:cNvPr id="165" name="Freeform 55">
                <a:extLst>
                  <a:ext uri="{FF2B5EF4-FFF2-40B4-BE49-F238E27FC236}">
                    <a16:creationId xmlns:a16="http://schemas.microsoft.com/office/drawing/2014/main" id="{01CF3D28-8CCB-4745-8ED8-6A29E0B5BD68}"/>
                  </a:ext>
                </a:extLst>
              </p:cNvPr>
              <p:cNvSpPr>
                <a:spLocks/>
              </p:cNvSpPr>
              <p:nvPr/>
            </p:nvSpPr>
            <p:spPr bwMode="auto">
              <a:xfrm>
                <a:off x="-1416" y="2828"/>
                <a:ext cx="250" cy="265"/>
              </a:xfrm>
              <a:custGeom>
                <a:avLst/>
                <a:gdLst>
                  <a:gd name="T0" fmla="*/ 0 w 144"/>
                  <a:gd name="T1" fmla="*/ 112 h 153"/>
                  <a:gd name="T2" fmla="*/ 56 w 144"/>
                  <a:gd name="T3" fmla="*/ 153 h 153"/>
                  <a:gd name="T4" fmla="*/ 144 w 144"/>
                  <a:gd name="T5" fmla="*/ 50 h 153"/>
                  <a:gd name="T6" fmla="*/ 97 w 144"/>
                  <a:gd name="T7" fmla="*/ 0 h 153"/>
                </a:gdLst>
                <a:ahLst/>
                <a:cxnLst>
                  <a:cxn ang="0">
                    <a:pos x="T0" y="T1"/>
                  </a:cxn>
                  <a:cxn ang="0">
                    <a:pos x="T2" y="T3"/>
                  </a:cxn>
                  <a:cxn ang="0">
                    <a:pos x="T4" y="T5"/>
                  </a:cxn>
                  <a:cxn ang="0">
                    <a:pos x="T6" y="T7"/>
                  </a:cxn>
                </a:cxnLst>
                <a:rect l="0" t="0" r="r" b="b"/>
                <a:pathLst>
                  <a:path w="144" h="153">
                    <a:moveTo>
                      <a:pt x="0" y="112"/>
                    </a:moveTo>
                    <a:cubicBezTo>
                      <a:pt x="25" y="137"/>
                      <a:pt x="56" y="153"/>
                      <a:pt x="56" y="153"/>
                    </a:cubicBezTo>
                    <a:cubicBezTo>
                      <a:pt x="56" y="153"/>
                      <a:pt x="144" y="108"/>
                      <a:pt x="144" y="50"/>
                    </a:cubicBezTo>
                    <a:cubicBezTo>
                      <a:pt x="144" y="23"/>
                      <a:pt x="123" y="0"/>
                      <a:pt x="97"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56">
                <a:extLst>
                  <a:ext uri="{FF2B5EF4-FFF2-40B4-BE49-F238E27FC236}">
                    <a16:creationId xmlns:a16="http://schemas.microsoft.com/office/drawing/2014/main" id="{C235857D-F38B-4163-8A80-07F823EAADB3}"/>
                  </a:ext>
                </a:extLst>
              </p:cNvPr>
              <p:cNvSpPr>
                <a:spLocks/>
              </p:cNvSpPr>
              <p:nvPr/>
            </p:nvSpPr>
            <p:spPr bwMode="auto">
              <a:xfrm>
                <a:off x="-1472" y="2828"/>
                <a:ext cx="82" cy="159"/>
              </a:xfrm>
              <a:custGeom>
                <a:avLst/>
                <a:gdLst>
                  <a:gd name="T0" fmla="*/ 47 w 47"/>
                  <a:gd name="T1" fmla="*/ 0 h 92"/>
                  <a:gd name="T2" fmla="*/ 0 w 47"/>
                  <a:gd name="T3" fmla="*/ 50 h 92"/>
                  <a:gd name="T4" fmla="*/ 15 w 47"/>
                  <a:gd name="T5" fmla="*/ 92 h 92"/>
                </a:gdLst>
                <a:ahLst/>
                <a:cxnLst>
                  <a:cxn ang="0">
                    <a:pos x="T0" y="T1"/>
                  </a:cxn>
                  <a:cxn ang="0">
                    <a:pos x="T2" y="T3"/>
                  </a:cxn>
                  <a:cxn ang="0">
                    <a:pos x="T4" y="T5"/>
                  </a:cxn>
                </a:cxnLst>
                <a:rect l="0" t="0" r="r" b="b"/>
                <a:pathLst>
                  <a:path w="47" h="92">
                    <a:moveTo>
                      <a:pt x="47" y="0"/>
                    </a:moveTo>
                    <a:cubicBezTo>
                      <a:pt x="21" y="0"/>
                      <a:pt x="0" y="23"/>
                      <a:pt x="0" y="50"/>
                    </a:cubicBezTo>
                    <a:cubicBezTo>
                      <a:pt x="0" y="65"/>
                      <a:pt x="6" y="79"/>
                      <a:pt x="15" y="92"/>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Oval 57">
                <a:extLst>
                  <a:ext uri="{FF2B5EF4-FFF2-40B4-BE49-F238E27FC236}">
                    <a16:creationId xmlns:a16="http://schemas.microsoft.com/office/drawing/2014/main" id="{8AFD26E3-AB30-4023-8724-F8E985EF96B4}"/>
                  </a:ext>
                </a:extLst>
              </p:cNvPr>
              <p:cNvSpPr>
                <a:spLocks noChangeArrowheads="1"/>
              </p:cNvSpPr>
              <p:nvPr/>
            </p:nvSpPr>
            <p:spPr bwMode="auto">
              <a:xfrm>
                <a:off x="-1388" y="2814"/>
                <a:ext cx="41" cy="41"/>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Oval 58">
                <a:extLst>
                  <a:ext uri="{FF2B5EF4-FFF2-40B4-BE49-F238E27FC236}">
                    <a16:creationId xmlns:a16="http://schemas.microsoft.com/office/drawing/2014/main" id="{24EBDE6B-11D2-4425-8CA1-C4F197CD7637}"/>
                  </a:ext>
                </a:extLst>
              </p:cNvPr>
              <p:cNvSpPr>
                <a:spLocks noChangeArrowheads="1"/>
              </p:cNvSpPr>
              <p:nvPr/>
            </p:nvSpPr>
            <p:spPr bwMode="auto">
              <a:xfrm>
                <a:off x="-1291" y="2814"/>
                <a:ext cx="42" cy="41"/>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59">
                <a:extLst>
                  <a:ext uri="{FF2B5EF4-FFF2-40B4-BE49-F238E27FC236}">
                    <a16:creationId xmlns:a16="http://schemas.microsoft.com/office/drawing/2014/main" id="{43502A7A-DA09-46E6-89E0-5CA7E04F3C9C}"/>
                  </a:ext>
                </a:extLst>
              </p:cNvPr>
              <p:cNvSpPr>
                <a:spLocks/>
              </p:cNvSpPr>
              <p:nvPr/>
            </p:nvSpPr>
            <p:spPr bwMode="auto">
              <a:xfrm>
                <a:off x="-1319" y="3098"/>
                <a:ext cx="215" cy="145"/>
              </a:xfrm>
              <a:custGeom>
                <a:avLst/>
                <a:gdLst>
                  <a:gd name="T0" fmla="*/ 124 w 124"/>
                  <a:gd name="T1" fmla="*/ 16 h 84"/>
                  <a:gd name="T2" fmla="*/ 124 w 124"/>
                  <a:gd name="T3" fmla="*/ 22 h 84"/>
                  <a:gd name="T4" fmla="*/ 62 w 124"/>
                  <a:gd name="T5" fmla="*/ 84 h 84"/>
                  <a:gd name="T6" fmla="*/ 62 w 124"/>
                  <a:gd name="T7" fmla="*/ 84 h 84"/>
                  <a:gd name="T8" fmla="*/ 0 w 124"/>
                  <a:gd name="T9" fmla="*/ 22 h 84"/>
                  <a:gd name="T10" fmla="*/ 0 w 124"/>
                  <a:gd name="T11" fmla="*/ 0 h 84"/>
                </a:gdLst>
                <a:ahLst/>
                <a:cxnLst>
                  <a:cxn ang="0">
                    <a:pos x="T0" y="T1"/>
                  </a:cxn>
                  <a:cxn ang="0">
                    <a:pos x="T2" y="T3"/>
                  </a:cxn>
                  <a:cxn ang="0">
                    <a:pos x="T4" y="T5"/>
                  </a:cxn>
                  <a:cxn ang="0">
                    <a:pos x="T6" y="T7"/>
                  </a:cxn>
                  <a:cxn ang="0">
                    <a:pos x="T8" y="T9"/>
                  </a:cxn>
                  <a:cxn ang="0">
                    <a:pos x="T10" y="T11"/>
                  </a:cxn>
                </a:cxnLst>
                <a:rect l="0" t="0" r="r" b="b"/>
                <a:pathLst>
                  <a:path w="124" h="84">
                    <a:moveTo>
                      <a:pt x="124" y="16"/>
                    </a:moveTo>
                    <a:cubicBezTo>
                      <a:pt x="124" y="22"/>
                      <a:pt x="124" y="22"/>
                      <a:pt x="124" y="22"/>
                    </a:cubicBezTo>
                    <a:cubicBezTo>
                      <a:pt x="124" y="56"/>
                      <a:pt x="96" y="84"/>
                      <a:pt x="62" y="84"/>
                    </a:cubicBezTo>
                    <a:cubicBezTo>
                      <a:pt x="62" y="84"/>
                      <a:pt x="62" y="84"/>
                      <a:pt x="62" y="84"/>
                    </a:cubicBezTo>
                    <a:cubicBezTo>
                      <a:pt x="28" y="84"/>
                      <a:pt x="0" y="56"/>
                      <a:pt x="0" y="22"/>
                    </a:cubicBezTo>
                    <a:cubicBezTo>
                      <a:pt x="0" y="0"/>
                      <a:pt x="0" y="0"/>
                      <a:pt x="0" y="0"/>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0">
                <a:extLst>
                  <a:ext uri="{FF2B5EF4-FFF2-40B4-BE49-F238E27FC236}">
                    <a16:creationId xmlns:a16="http://schemas.microsoft.com/office/drawing/2014/main" id="{615A8C08-0D2C-4859-8A07-BE5A5FBBA5E4}"/>
                  </a:ext>
                </a:extLst>
              </p:cNvPr>
              <p:cNvSpPr>
                <a:spLocks/>
              </p:cNvSpPr>
              <p:nvPr/>
            </p:nvSpPr>
            <p:spPr bwMode="auto">
              <a:xfrm>
                <a:off x="-1166" y="3028"/>
                <a:ext cx="125" cy="118"/>
              </a:xfrm>
              <a:custGeom>
                <a:avLst/>
                <a:gdLst>
                  <a:gd name="T0" fmla="*/ 20 w 72"/>
                  <a:gd name="T1" fmla="*/ 68 h 68"/>
                  <a:gd name="T2" fmla="*/ 0 w 72"/>
                  <a:gd name="T3" fmla="*/ 36 h 68"/>
                  <a:gd name="T4" fmla="*/ 36 w 72"/>
                  <a:gd name="T5" fmla="*/ 0 h 68"/>
                  <a:gd name="T6" fmla="*/ 72 w 72"/>
                  <a:gd name="T7" fmla="*/ 36 h 68"/>
                  <a:gd name="T8" fmla="*/ 52 w 72"/>
                  <a:gd name="T9" fmla="*/ 68 h 68"/>
                </a:gdLst>
                <a:ahLst/>
                <a:cxnLst>
                  <a:cxn ang="0">
                    <a:pos x="T0" y="T1"/>
                  </a:cxn>
                  <a:cxn ang="0">
                    <a:pos x="T2" y="T3"/>
                  </a:cxn>
                  <a:cxn ang="0">
                    <a:pos x="T4" y="T5"/>
                  </a:cxn>
                  <a:cxn ang="0">
                    <a:pos x="T6" y="T7"/>
                  </a:cxn>
                  <a:cxn ang="0">
                    <a:pos x="T8" y="T9"/>
                  </a:cxn>
                </a:cxnLst>
                <a:rect l="0" t="0" r="r" b="b"/>
                <a:pathLst>
                  <a:path w="72" h="68">
                    <a:moveTo>
                      <a:pt x="20" y="68"/>
                    </a:moveTo>
                    <a:cubicBezTo>
                      <a:pt x="8" y="62"/>
                      <a:pt x="0" y="50"/>
                      <a:pt x="0" y="36"/>
                    </a:cubicBezTo>
                    <a:cubicBezTo>
                      <a:pt x="0" y="16"/>
                      <a:pt x="16" y="0"/>
                      <a:pt x="36" y="0"/>
                    </a:cubicBezTo>
                    <a:cubicBezTo>
                      <a:pt x="56" y="0"/>
                      <a:pt x="72" y="16"/>
                      <a:pt x="72" y="36"/>
                    </a:cubicBezTo>
                    <a:cubicBezTo>
                      <a:pt x="72" y="50"/>
                      <a:pt x="64" y="62"/>
                      <a:pt x="52" y="68"/>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Oval 61">
                <a:extLst>
                  <a:ext uri="{FF2B5EF4-FFF2-40B4-BE49-F238E27FC236}">
                    <a16:creationId xmlns:a16="http://schemas.microsoft.com/office/drawing/2014/main" id="{515DD33D-5713-4CE5-A052-A78A9FFDC099}"/>
                  </a:ext>
                </a:extLst>
              </p:cNvPr>
              <p:cNvSpPr>
                <a:spLocks noChangeArrowheads="1"/>
              </p:cNvSpPr>
              <p:nvPr/>
            </p:nvSpPr>
            <p:spPr bwMode="auto">
              <a:xfrm>
                <a:off x="-1131" y="3063"/>
                <a:ext cx="55" cy="56"/>
              </a:xfrm>
              <a:prstGeom prst="ellipse">
                <a:avLst/>
              </a:pr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
                <a:extLst>
                  <a:ext uri="{FF2B5EF4-FFF2-40B4-BE49-F238E27FC236}">
                    <a16:creationId xmlns:a16="http://schemas.microsoft.com/office/drawing/2014/main" id="{1CB2119B-6654-4EA7-9DD2-26166E3831C3}"/>
                  </a:ext>
                </a:extLst>
              </p:cNvPr>
              <p:cNvSpPr>
                <a:spLocks/>
              </p:cNvSpPr>
              <p:nvPr/>
            </p:nvSpPr>
            <p:spPr bwMode="auto">
              <a:xfrm>
                <a:off x="-1472" y="2904"/>
                <a:ext cx="230" cy="118"/>
              </a:xfrm>
              <a:custGeom>
                <a:avLst/>
                <a:gdLst>
                  <a:gd name="T0" fmla="*/ 0 w 230"/>
                  <a:gd name="T1" fmla="*/ 83 h 118"/>
                  <a:gd name="T2" fmla="*/ 63 w 230"/>
                  <a:gd name="T3" fmla="*/ 83 h 118"/>
                  <a:gd name="T4" fmla="*/ 84 w 230"/>
                  <a:gd name="T5" fmla="*/ 48 h 118"/>
                  <a:gd name="T6" fmla="*/ 118 w 230"/>
                  <a:gd name="T7" fmla="*/ 118 h 118"/>
                  <a:gd name="T8" fmla="*/ 160 w 230"/>
                  <a:gd name="T9" fmla="*/ 0 h 118"/>
                  <a:gd name="T10" fmla="*/ 195 w 230"/>
                  <a:gd name="T11" fmla="*/ 83 h 118"/>
                  <a:gd name="T12" fmla="*/ 230 w 230"/>
                  <a:gd name="T13" fmla="*/ 83 h 118"/>
                </a:gdLst>
                <a:ahLst/>
                <a:cxnLst>
                  <a:cxn ang="0">
                    <a:pos x="T0" y="T1"/>
                  </a:cxn>
                  <a:cxn ang="0">
                    <a:pos x="T2" y="T3"/>
                  </a:cxn>
                  <a:cxn ang="0">
                    <a:pos x="T4" y="T5"/>
                  </a:cxn>
                  <a:cxn ang="0">
                    <a:pos x="T6" y="T7"/>
                  </a:cxn>
                  <a:cxn ang="0">
                    <a:pos x="T8" y="T9"/>
                  </a:cxn>
                  <a:cxn ang="0">
                    <a:pos x="T10" y="T11"/>
                  </a:cxn>
                  <a:cxn ang="0">
                    <a:pos x="T12" y="T13"/>
                  </a:cxn>
                </a:cxnLst>
                <a:rect l="0" t="0" r="r" b="b"/>
                <a:pathLst>
                  <a:path w="230" h="118">
                    <a:moveTo>
                      <a:pt x="0" y="83"/>
                    </a:moveTo>
                    <a:lnTo>
                      <a:pt x="63" y="83"/>
                    </a:lnTo>
                    <a:lnTo>
                      <a:pt x="84" y="48"/>
                    </a:lnTo>
                    <a:lnTo>
                      <a:pt x="118" y="118"/>
                    </a:lnTo>
                    <a:lnTo>
                      <a:pt x="160" y="0"/>
                    </a:lnTo>
                    <a:lnTo>
                      <a:pt x="195" y="83"/>
                    </a:lnTo>
                    <a:lnTo>
                      <a:pt x="230" y="83"/>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2" name="Group 65">
              <a:extLst>
                <a:ext uri="{FF2B5EF4-FFF2-40B4-BE49-F238E27FC236}">
                  <a16:creationId xmlns:a16="http://schemas.microsoft.com/office/drawing/2014/main" id="{3638B51E-B693-4177-84C0-FC7FC8078547}"/>
                </a:ext>
              </a:extLst>
            </p:cNvPr>
            <p:cNvGrpSpPr>
              <a:grpSpLocks noChangeAspect="1"/>
            </p:cNvGrpSpPr>
            <p:nvPr userDrawn="1"/>
          </p:nvGrpSpPr>
          <p:grpSpPr bwMode="auto">
            <a:xfrm>
              <a:off x="3852763" y="1057912"/>
              <a:ext cx="390906" cy="402155"/>
              <a:chOff x="-1259" y="2778"/>
              <a:chExt cx="417" cy="429"/>
            </a:xfrm>
          </p:grpSpPr>
          <p:sp>
            <p:nvSpPr>
              <p:cNvPr id="155" name="Freeform 66">
                <a:extLst>
                  <a:ext uri="{FF2B5EF4-FFF2-40B4-BE49-F238E27FC236}">
                    <a16:creationId xmlns:a16="http://schemas.microsoft.com/office/drawing/2014/main" id="{DC0C8B21-AB2B-4CA6-A7A6-4461FD1E1F89}"/>
                  </a:ext>
                </a:extLst>
              </p:cNvPr>
              <p:cNvSpPr>
                <a:spLocks/>
              </p:cNvSpPr>
              <p:nvPr/>
            </p:nvSpPr>
            <p:spPr bwMode="auto">
              <a:xfrm>
                <a:off x="-1204" y="3034"/>
                <a:ext cx="279" cy="173"/>
              </a:xfrm>
              <a:custGeom>
                <a:avLst/>
                <a:gdLst>
                  <a:gd name="T0" fmla="*/ 160 w 160"/>
                  <a:gd name="T1" fmla="*/ 48 h 100"/>
                  <a:gd name="T2" fmla="*/ 160 w 160"/>
                  <a:gd name="T3" fmla="*/ 84 h 100"/>
                  <a:gd name="T4" fmla="*/ 144 w 160"/>
                  <a:gd name="T5" fmla="*/ 100 h 100"/>
                  <a:gd name="T6" fmla="*/ 16 w 160"/>
                  <a:gd name="T7" fmla="*/ 100 h 100"/>
                  <a:gd name="T8" fmla="*/ 0 w 160"/>
                  <a:gd name="T9" fmla="*/ 84 h 100"/>
                  <a:gd name="T10" fmla="*/ 0 w 160"/>
                  <a:gd name="T11" fmla="*/ 0 h 100"/>
                </a:gdLst>
                <a:ahLst/>
                <a:cxnLst>
                  <a:cxn ang="0">
                    <a:pos x="T0" y="T1"/>
                  </a:cxn>
                  <a:cxn ang="0">
                    <a:pos x="T2" y="T3"/>
                  </a:cxn>
                  <a:cxn ang="0">
                    <a:pos x="T4" y="T5"/>
                  </a:cxn>
                  <a:cxn ang="0">
                    <a:pos x="T6" y="T7"/>
                  </a:cxn>
                  <a:cxn ang="0">
                    <a:pos x="T8" y="T9"/>
                  </a:cxn>
                  <a:cxn ang="0">
                    <a:pos x="T10" y="T11"/>
                  </a:cxn>
                </a:cxnLst>
                <a:rect l="0" t="0" r="r" b="b"/>
                <a:pathLst>
                  <a:path w="160" h="100">
                    <a:moveTo>
                      <a:pt x="160" y="48"/>
                    </a:moveTo>
                    <a:cubicBezTo>
                      <a:pt x="160" y="84"/>
                      <a:pt x="160" y="84"/>
                      <a:pt x="160" y="84"/>
                    </a:cubicBezTo>
                    <a:cubicBezTo>
                      <a:pt x="160" y="93"/>
                      <a:pt x="153" y="100"/>
                      <a:pt x="144" y="100"/>
                    </a:cubicBezTo>
                    <a:cubicBezTo>
                      <a:pt x="16" y="100"/>
                      <a:pt x="16" y="100"/>
                      <a:pt x="16" y="100"/>
                    </a:cubicBezTo>
                    <a:cubicBezTo>
                      <a:pt x="7" y="100"/>
                      <a:pt x="0" y="93"/>
                      <a:pt x="0" y="84"/>
                    </a:cubicBezTo>
                    <a:cubicBezTo>
                      <a:pt x="0" y="0"/>
                      <a:pt x="0" y="0"/>
                      <a:pt x="0" y="0"/>
                    </a:cubicBez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67">
                <a:extLst>
                  <a:ext uri="{FF2B5EF4-FFF2-40B4-BE49-F238E27FC236}">
                    <a16:creationId xmlns:a16="http://schemas.microsoft.com/office/drawing/2014/main" id="{4BE35ABA-916F-430F-9881-A1C00B1F9CFC}"/>
                  </a:ext>
                </a:extLst>
              </p:cNvPr>
              <p:cNvSpPr>
                <a:spLocks/>
              </p:cNvSpPr>
              <p:nvPr/>
            </p:nvSpPr>
            <p:spPr bwMode="auto">
              <a:xfrm>
                <a:off x="-1204" y="2778"/>
                <a:ext cx="279" cy="131"/>
              </a:xfrm>
              <a:custGeom>
                <a:avLst/>
                <a:gdLst>
                  <a:gd name="T0" fmla="*/ 0 w 160"/>
                  <a:gd name="T1" fmla="*/ 76 h 76"/>
                  <a:gd name="T2" fmla="*/ 0 w 160"/>
                  <a:gd name="T3" fmla="*/ 16 h 76"/>
                  <a:gd name="T4" fmla="*/ 16 w 160"/>
                  <a:gd name="T5" fmla="*/ 0 h 76"/>
                  <a:gd name="T6" fmla="*/ 144 w 160"/>
                  <a:gd name="T7" fmla="*/ 0 h 76"/>
                  <a:gd name="T8" fmla="*/ 160 w 160"/>
                  <a:gd name="T9" fmla="*/ 16 h 76"/>
                  <a:gd name="T10" fmla="*/ 160 w 160"/>
                  <a:gd name="T11" fmla="*/ 28 h 76"/>
                </a:gdLst>
                <a:ahLst/>
                <a:cxnLst>
                  <a:cxn ang="0">
                    <a:pos x="T0" y="T1"/>
                  </a:cxn>
                  <a:cxn ang="0">
                    <a:pos x="T2" y="T3"/>
                  </a:cxn>
                  <a:cxn ang="0">
                    <a:pos x="T4" y="T5"/>
                  </a:cxn>
                  <a:cxn ang="0">
                    <a:pos x="T6" y="T7"/>
                  </a:cxn>
                  <a:cxn ang="0">
                    <a:pos x="T8" y="T9"/>
                  </a:cxn>
                  <a:cxn ang="0">
                    <a:pos x="T10" y="T11"/>
                  </a:cxn>
                </a:cxnLst>
                <a:rect l="0" t="0" r="r" b="b"/>
                <a:pathLst>
                  <a:path w="160" h="76">
                    <a:moveTo>
                      <a:pt x="0" y="76"/>
                    </a:moveTo>
                    <a:cubicBezTo>
                      <a:pt x="0" y="16"/>
                      <a:pt x="0" y="16"/>
                      <a:pt x="0" y="16"/>
                    </a:cubicBezTo>
                    <a:cubicBezTo>
                      <a:pt x="0" y="7"/>
                      <a:pt x="7" y="0"/>
                      <a:pt x="16" y="0"/>
                    </a:cubicBezTo>
                    <a:cubicBezTo>
                      <a:pt x="144" y="0"/>
                      <a:pt x="144" y="0"/>
                      <a:pt x="144" y="0"/>
                    </a:cubicBezTo>
                    <a:cubicBezTo>
                      <a:pt x="153" y="0"/>
                      <a:pt x="160" y="7"/>
                      <a:pt x="160" y="16"/>
                    </a:cubicBezTo>
                    <a:cubicBezTo>
                      <a:pt x="160" y="28"/>
                      <a:pt x="160" y="28"/>
                      <a:pt x="160" y="28"/>
                    </a:cubicBez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68">
                <a:extLst>
                  <a:ext uri="{FF2B5EF4-FFF2-40B4-BE49-F238E27FC236}">
                    <a16:creationId xmlns:a16="http://schemas.microsoft.com/office/drawing/2014/main" id="{475B0763-E74E-4901-918C-A1C1BCE62625}"/>
                  </a:ext>
                </a:extLst>
              </p:cNvPr>
              <p:cNvSpPr>
                <a:spLocks/>
              </p:cNvSpPr>
              <p:nvPr/>
            </p:nvSpPr>
            <p:spPr bwMode="auto">
              <a:xfrm>
                <a:off x="-1162" y="2819"/>
                <a:ext cx="195" cy="76"/>
              </a:xfrm>
              <a:custGeom>
                <a:avLst/>
                <a:gdLst>
                  <a:gd name="T0" fmla="*/ 195 w 195"/>
                  <a:gd name="T1" fmla="*/ 7 h 76"/>
                  <a:gd name="T2" fmla="*/ 195 w 195"/>
                  <a:gd name="T3" fmla="*/ 0 h 76"/>
                  <a:gd name="T4" fmla="*/ 0 w 195"/>
                  <a:gd name="T5" fmla="*/ 0 h 76"/>
                  <a:gd name="T6" fmla="*/ 0 w 195"/>
                  <a:gd name="T7" fmla="*/ 76 h 76"/>
                </a:gdLst>
                <a:ahLst/>
                <a:cxnLst>
                  <a:cxn ang="0">
                    <a:pos x="T0" y="T1"/>
                  </a:cxn>
                  <a:cxn ang="0">
                    <a:pos x="T2" y="T3"/>
                  </a:cxn>
                  <a:cxn ang="0">
                    <a:pos x="T4" y="T5"/>
                  </a:cxn>
                  <a:cxn ang="0">
                    <a:pos x="T6" y="T7"/>
                  </a:cxn>
                </a:cxnLst>
                <a:rect l="0" t="0" r="r" b="b"/>
                <a:pathLst>
                  <a:path w="195" h="76">
                    <a:moveTo>
                      <a:pt x="195" y="7"/>
                    </a:moveTo>
                    <a:lnTo>
                      <a:pt x="195" y="0"/>
                    </a:lnTo>
                    <a:lnTo>
                      <a:pt x="0" y="0"/>
                    </a:lnTo>
                    <a:lnTo>
                      <a:pt x="0" y="76"/>
                    </a:ln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69">
                <a:extLst>
                  <a:ext uri="{FF2B5EF4-FFF2-40B4-BE49-F238E27FC236}">
                    <a16:creationId xmlns:a16="http://schemas.microsoft.com/office/drawing/2014/main" id="{FA186D25-6484-4641-945B-145508794054}"/>
                  </a:ext>
                </a:extLst>
              </p:cNvPr>
              <p:cNvSpPr>
                <a:spLocks/>
              </p:cNvSpPr>
              <p:nvPr/>
            </p:nvSpPr>
            <p:spPr bwMode="auto">
              <a:xfrm>
                <a:off x="-1162" y="3048"/>
                <a:ext cx="195" cy="76"/>
              </a:xfrm>
              <a:custGeom>
                <a:avLst/>
                <a:gdLst>
                  <a:gd name="T0" fmla="*/ 0 w 195"/>
                  <a:gd name="T1" fmla="*/ 0 h 76"/>
                  <a:gd name="T2" fmla="*/ 0 w 195"/>
                  <a:gd name="T3" fmla="*/ 76 h 76"/>
                  <a:gd name="T4" fmla="*/ 195 w 195"/>
                  <a:gd name="T5" fmla="*/ 76 h 76"/>
                  <a:gd name="T6" fmla="*/ 195 w 195"/>
                  <a:gd name="T7" fmla="*/ 69 h 76"/>
                </a:gdLst>
                <a:ahLst/>
                <a:cxnLst>
                  <a:cxn ang="0">
                    <a:pos x="T0" y="T1"/>
                  </a:cxn>
                  <a:cxn ang="0">
                    <a:pos x="T2" y="T3"/>
                  </a:cxn>
                  <a:cxn ang="0">
                    <a:pos x="T4" y="T5"/>
                  </a:cxn>
                  <a:cxn ang="0">
                    <a:pos x="T6" y="T7"/>
                  </a:cxn>
                </a:cxnLst>
                <a:rect l="0" t="0" r="r" b="b"/>
                <a:pathLst>
                  <a:path w="195" h="76">
                    <a:moveTo>
                      <a:pt x="0" y="0"/>
                    </a:moveTo>
                    <a:lnTo>
                      <a:pt x="0" y="76"/>
                    </a:lnTo>
                    <a:lnTo>
                      <a:pt x="195" y="76"/>
                    </a:lnTo>
                    <a:lnTo>
                      <a:pt x="195" y="69"/>
                    </a:ln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70">
                <a:extLst>
                  <a:ext uri="{FF2B5EF4-FFF2-40B4-BE49-F238E27FC236}">
                    <a16:creationId xmlns:a16="http://schemas.microsoft.com/office/drawing/2014/main" id="{D16D8DDE-1938-488D-9AA1-4DC458D9E2C1}"/>
                  </a:ext>
                </a:extLst>
              </p:cNvPr>
              <p:cNvSpPr>
                <a:spLocks noChangeShapeType="1"/>
              </p:cNvSpPr>
              <p:nvPr/>
            </p:nvSpPr>
            <p:spPr bwMode="auto">
              <a:xfrm>
                <a:off x="-1092" y="3166"/>
                <a:ext cx="55" cy="0"/>
              </a:xfrm>
              <a:prstGeom prst="line">
                <a:avLst/>
              </a:pr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71">
                <a:extLst>
                  <a:ext uri="{FF2B5EF4-FFF2-40B4-BE49-F238E27FC236}">
                    <a16:creationId xmlns:a16="http://schemas.microsoft.com/office/drawing/2014/main" id="{10EE87D9-09DB-48CB-A348-AE167606BABC}"/>
                  </a:ext>
                </a:extLst>
              </p:cNvPr>
              <p:cNvSpPr>
                <a:spLocks noChangeShapeType="1"/>
              </p:cNvSpPr>
              <p:nvPr/>
            </p:nvSpPr>
            <p:spPr bwMode="auto">
              <a:xfrm>
                <a:off x="-1259" y="2951"/>
                <a:ext cx="21" cy="0"/>
              </a:xfrm>
              <a:prstGeom prst="line">
                <a:avLst/>
              </a:pr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72">
                <a:extLst>
                  <a:ext uri="{FF2B5EF4-FFF2-40B4-BE49-F238E27FC236}">
                    <a16:creationId xmlns:a16="http://schemas.microsoft.com/office/drawing/2014/main" id="{E88B362F-5F59-4FC0-8991-9F83E7DC7EA1}"/>
                  </a:ext>
                </a:extLst>
              </p:cNvPr>
              <p:cNvSpPr>
                <a:spLocks noChangeShapeType="1"/>
              </p:cNvSpPr>
              <p:nvPr/>
            </p:nvSpPr>
            <p:spPr bwMode="auto">
              <a:xfrm>
                <a:off x="-1197" y="2951"/>
                <a:ext cx="77" cy="0"/>
              </a:xfrm>
              <a:prstGeom prst="line">
                <a:avLst/>
              </a:pr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73">
                <a:extLst>
                  <a:ext uri="{FF2B5EF4-FFF2-40B4-BE49-F238E27FC236}">
                    <a16:creationId xmlns:a16="http://schemas.microsoft.com/office/drawing/2014/main" id="{FD4A43DE-8B7F-4643-B649-1A805035C87F}"/>
                  </a:ext>
                </a:extLst>
              </p:cNvPr>
              <p:cNvSpPr>
                <a:spLocks noChangeShapeType="1"/>
              </p:cNvSpPr>
              <p:nvPr/>
            </p:nvSpPr>
            <p:spPr bwMode="auto">
              <a:xfrm>
                <a:off x="-1238" y="2992"/>
                <a:ext cx="20" cy="0"/>
              </a:xfrm>
              <a:prstGeom prst="line">
                <a:avLst/>
              </a:pr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74">
                <a:extLst>
                  <a:ext uri="{FF2B5EF4-FFF2-40B4-BE49-F238E27FC236}">
                    <a16:creationId xmlns:a16="http://schemas.microsoft.com/office/drawing/2014/main" id="{7C5A6161-5711-4C6D-A53D-2A59535A3F88}"/>
                  </a:ext>
                </a:extLst>
              </p:cNvPr>
              <p:cNvSpPr>
                <a:spLocks noChangeShapeType="1"/>
              </p:cNvSpPr>
              <p:nvPr/>
            </p:nvSpPr>
            <p:spPr bwMode="auto">
              <a:xfrm>
                <a:off x="-1176" y="2992"/>
                <a:ext cx="77" cy="0"/>
              </a:xfrm>
              <a:prstGeom prst="line">
                <a:avLst/>
              </a:pr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75">
                <a:extLst>
                  <a:ext uri="{FF2B5EF4-FFF2-40B4-BE49-F238E27FC236}">
                    <a16:creationId xmlns:a16="http://schemas.microsoft.com/office/drawing/2014/main" id="{F8181B5F-112E-4954-83BE-A17520CAA37C}"/>
                  </a:ext>
                </a:extLst>
              </p:cNvPr>
              <p:cNvSpPr>
                <a:spLocks/>
              </p:cNvSpPr>
              <p:nvPr/>
            </p:nvSpPr>
            <p:spPr bwMode="auto">
              <a:xfrm>
                <a:off x="-1051" y="2868"/>
                <a:ext cx="209" cy="208"/>
              </a:xfrm>
              <a:custGeom>
                <a:avLst/>
                <a:gdLst>
                  <a:gd name="T0" fmla="*/ 70 w 209"/>
                  <a:gd name="T1" fmla="*/ 0 h 208"/>
                  <a:gd name="T2" fmla="*/ 140 w 209"/>
                  <a:gd name="T3" fmla="*/ 0 h 208"/>
                  <a:gd name="T4" fmla="*/ 140 w 209"/>
                  <a:gd name="T5" fmla="*/ 69 h 208"/>
                  <a:gd name="T6" fmla="*/ 209 w 209"/>
                  <a:gd name="T7" fmla="*/ 69 h 208"/>
                  <a:gd name="T8" fmla="*/ 209 w 209"/>
                  <a:gd name="T9" fmla="*/ 138 h 208"/>
                  <a:gd name="T10" fmla="*/ 140 w 209"/>
                  <a:gd name="T11" fmla="*/ 138 h 208"/>
                  <a:gd name="T12" fmla="*/ 140 w 209"/>
                  <a:gd name="T13" fmla="*/ 208 h 208"/>
                  <a:gd name="T14" fmla="*/ 70 w 209"/>
                  <a:gd name="T15" fmla="*/ 208 h 208"/>
                  <a:gd name="T16" fmla="*/ 70 w 209"/>
                  <a:gd name="T17" fmla="*/ 138 h 208"/>
                  <a:gd name="T18" fmla="*/ 0 w 209"/>
                  <a:gd name="T19" fmla="*/ 138 h 208"/>
                  <a:gd name="T20" fmla="*/ 0 w 209"/>
                  <a:gd name="T21" fmla="*/ 69 h 208"/>
                  <a:gd name="T22" fmla="*/ 70 w 209"/>
                  <a:gd name="T23" fmla="*/ 69 h 208"/>
                  <a:gd name="T24" fmla="*/ 70 w 209"/>
                  <a:gd name="T25"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208">
                    <a:moveTo>
                      <a:pt x="70" y="0"/>
                    </a:moveTo>
                    <a:lnTo>
                      <a:pt x="140" y="0"/>
                    </a:lnTo>
                    <a:lnTo>
                      <a:pt x="140" y="69"/>
                    </a:lnTo>
                    <a:lnTo>
                      <a:pt x="209" y="69"/>
                    </a:lnTo>
                    <a:lnTo>
                      <a:pt x="209" y="138"/>
                    </a:lnTo>
                    <a:lnTo>
                      <a:pt x="140" y="138"/>
                    </a:lnTo>
                    <a:lnTo>
                      <a:pt x="140" y="208"/>
                    </a:lnTo>
                    <a:lnTo>
                      <a:pt x="70" y="208"/>
                    </a:lnTo>
                    <a:lnTo>
                      <a:pt x="70" y="138"/>
                    </a:lnTo>
                    <a:lnTo>
                      <a:pt x="0" y="138"/>
                    </a:lnTo>
                    <a:lnTo>
                      <a:pt x="0" y="69"/>
                    </a:lnTo>
                    <a:lnTo>
                      <a:pt x="70" y="69"/>
                    </a:lnTo>
                    <a:lnTo>
                      <a:pt x="70" y="0"/>
                    </a:lnTo>
                    <a:close/>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3" name="Group 78">
              <a:extLst>
                <a:ext uri="{FF2B5EF4-FFF2-40B4-BE49-F238E27FC236}">
                  <a16:creationId xmlns:a16="http://schemas.microsoft.com/office/drawing/2014/main" id="{7422FEBE-E4A7-40A8-89F3-9F384B3AD128}"/>
                </a:ext>
              </a:extLst>
            </p:cNvPr>
            <p:cNvGrpSpPr>
              <a:grpSpLocks noChangeAspect="1"/>
            </p:cNvGrpSpPr>
            <p:nvPr/>
          </p:nvGrpSpPr>
          <p:grpSpPr bwMode="auto">
            <a:xfrm>
              <a:off x="1348675" y="1030288"/>
              <a:ext cx="390906" cy="387303"/>
              <a:chOff x="-1160" y="1723"/>
              <a:chExt cx="434" cy="430"/>
            </a:xfrm>
          </p:grpSpPr>
          <p:sp>
            <p:nvSpPr>
              <p:cNvPr id="150" name="Freeform 79">
                <a:extLst>
                  <a:ext uri="{FF2B5EF4-FFF2-40B4-BE49-F238E27FC236}">
                    <a16:creationId xmlns:a16="http://schemas.microsoft.com/office/drawing/2014/main" id="{93E31FFC-86E3-4F57-B5EC-DDFB62B7E41C}"/>
                  </a:ext>
                </a:extLst>
              </p:cNvPr>
              <p:cNvSpPr>
                <a:spLocks/>
              </p:cNvSpPr>
              <p:nvPr/>
            </p:nvSpPr>
            <p:spPr bwMode="auto">
              <a:xfrm>
                <a:off x="-1160" y="2021"/>
                <a:ext cx="111" cy="132"/>
              </a:xfrm>
              <a:custGeom>
                <a:avLst/>
                <a:gdLst>
                  <a:gd name="T0" fmla="*/ 0 w 111"/>
                  <a:gd name="T1" fmla="*/ 21 h 132"/>
                  <a:gd name="T2" fmla="*/ 41 w 111"/>
                  <a:gd name="T3" fmla="*/ 0 h 132"/>
                  <a:gd name="T4" fmla="*/ 111 w 111"/>
                  <a:gd name="T5" fmla="*/ 111 h 132"/>
                  <a:gd name="T6" fmla="*/ 76 w 111"/>
                  <a:gd name="T7" fmla="*/ 132 h 132"/>
                </a:gdLst>
                <a:ahLst/>
                <a:cxnLst>
                  <a:cxn ang="0">
                    <a:pos x="T0" y="T1"/>
                  </a:cxn>
                  <a:cxn ang="0">
                    <a:pos x="T2" y="T3"/>
                  </a:cxn>
                  <a:cxn ang="0">
                    <a:pos x="T4" y="T5"/>
                  </a:cxn>
                  <a:cxn ang="0">
                    <a:pos x="T6" y="T7"/>
                  </a:cxn>
                </a:cxnLst>
                <a:rect l="0" t="0" r="r" b="b"/>
                <a:pathLst>
                  <a:path w="111" h="132">
                    <a:moveTo>
                      <a:pt x="0" y="21"/>
                    </a:moveTo>
                    <a:lnTo>
                      <a:pt x="41" y="0"/>
                    </a:lnTo>
                    <a:lnTo>
                      <a:pt x="111" y="111"/>
                    </a:lnTo>
                    <a:lnTo>
                      <a:pt x="76" y="132"/>
                    </a:ln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Freeform 80">
                <a:extLst>
                  <a:ext uri="{FF2B5EF4-FFF2-40B4-BE49-F238E27FC236}">
                    <a16:creationId xmlns:a16="http://schemas.microsoft.com/office/drawing/2014/main" id="{054F9C89-ABC2-46E5-94F8-BE4A19D76F59}"/>
                  </a:ext>
                </a:extLst>
              </p:cNvPr>
              <p:cNvSpPr>
                <a:spLocks/>
              </p:cNvSpPr>
              <p:nvPr/>
            </p:nvSpPr>
            <p:spPr bwMode="auto">
              <a:xfrm>
                <a:off x="-1105" y="1980"/>
                <a:ext cx="236" cy="55"/>
              </a:xfrm>
              <a:custGeom>
                <a:avLst/>
                <a:gdLst>
                  <a:gd name="T0" fmla="*/ 72 w 136"/>
                  <a:gd name="T1" fmla="*/ 32 h 32"/>
                  <a:gd name="T2" fmla="*/ 120 w 136"/>
                  <a:gd name="T3" fmla="*/ 32 h 32"/>
                  <a:gd name="T4" fmla="*/ 136 w 136"/>
                  <a:gd name="T5" fmla="*/ 16 h 32"/>
                  <a:gd name="T6" fmla="*/ 136 w 136"/>
                  <a:gd name="T7" fmla="*/ 16 h 32"/>
                  <a:gd name="T8" fmla="*/ 120 w 136"/>
                  <a:gd name="T9" fmla="*/ 0 h 32"/>
                  <a:gd name="T10" fmla="*/ 59 w 136"/>
                  <a:gd name="T11" fmla="*/ 0 h 32"/>
                  <a:gd name="T12" fmla="*/ 39 w 136"/>
                  <a:gd name="T13" fmla="*/ 5 h 32"/>
                  <a:gd name="T14" fmla="*/ 0 w 136"/>
                  <a:gd name="T15" fmla="*/ 28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32">
                    <a:moveTo>
                      <a:pt x="72" y="32"/>
                    </a:moveTo>
                    <a:cubicBezTo>
                      <a:pt x="120" y="32"/>
                      <a:pt x="120" y="32"/>
                      <a:pt x="120" y="32"/>
                    </a:cubicBezTo>
                    <a:cubicBezTo>
                      <a:pt x="129" y="32"/>
                      <a:pt x="136" y="25"/>
                      <a:pt x="136" y="16"/>
                    </a:cubicBezTo>
                    <a:cubicBezTo>
                      <a:pt x="136" y="16"/>
                      <a:pt x="136" y="16"/>
                      <a:pt x="136" y="16"/>
                    </a:cubicBezTo>
                    <a:cubicBezTo>
                      <a:pt x="136" y="7"/>
                      <a:pt x="129" y="0"/>
                      <a:pt x="120" y="0"/>
                    </a:cubicBezTo>
                    <a:cubicBezTo>
                      <a:pt x="59" y="0"/>
                      <a:pt x="59" y="0"/>
                      <a:pt x="59" y="0"/>
                    </a:cubicBezTo>
                    <a:cubicBezTo>
                      <a:pt x="52" y="0"/>
                      <a:pt x="45" y="2"/>
                      <a:pt x="39" y="5"/>
                    </a:cubicBezTo>
                    <a:cubicBezTo>
                      <a:pt x="0" y="28"/>
                      <a:pt x="0" y="28"/>
                      <a:pt x="0" y="28"/>
                    </a:cubicBez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81">
                <a:extLst>
                  <a:ext uri="{FF2B5EF4-FFF2-40B4-BE49-F238E27FC236}">
                    <a16:creationId xmlns:a16="http://schemas.microsoft.com/office/drawing/2014/main" id="{82513C58-AD64-4E16-972B-EDE27FE14507}"/>
                  </a:ext>
                </a:extLst>
              </p:cNvPr>
              <p:cNvSpPr>
                <a:spLocks/>
              </p:cNvSpPr>
              <p:nvPr/>
            </p:nvSpPr>
            <p:spPr bwMode="auto">
              <a:xfrm>
                <a:off x="-1053" y="1976"/>
                <a:ext cx="327" cy="142"/>
              </a:xfrm>
              <a:custGeom>
                <a:avLst/>
                <a:gdLst>
                  <a:gd name="T0" fmla="*/ 94 w 188"/>
                  <a:gd name="T1" fmla="*/ 34 h 82"/>
                  <a:gd name="T2" fmla="*/ 164 w 188"/>
                  <a:gd name="T3" fmla="*/ 3 h 82"/>
                  <a:gd name="T4" fmla="*/ 185 w 188"/>
                  <a:gd name="T5" fmla="*/ 12 h 82"/>
                  <a:gd name="T6" fmla="*/ 185 w 188"/>
                  <a:gd name="T7" fmla="*/ 12 h 82"/>
                  <a:gd name="T8" fmla="*/ 176 w 188"/>
                  <a:gd name="T9" fmla="*/ 33 h 82"/>
                  <a:gd name="T10" fmla="*/ 105 w 188"/>
                  <a:gd name="T11" fmla="*/ 67 h 82"/>
                  <a:gd name="T12" fmla="*/ 90 w 188"/>
                  <a:gd name="T13" fmla="*/ 70 h 82"/>
                  <a:gd name="T14" fmla="*/ 27 w 188"/>
                  <a:gd name="T15" fmla="*/ 70 h 82"/>
                  <a:gd name="T16" fmla="*/ 15 w 188"/>
                  <a:gd name="T17" fmla="*/ 73 h 82"/>
                  <a:gd name="T18" fmla="*/ 0 w 188"/>
                  <a:gd name="T19"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82">
                    <a:moveTo>
                      <a:pt x="94" y="34"/>
                    </a:moveTo>
                    <a:cubicBezTo>
                      <a:pt x="164" y="3"/>
                      <a:pt x="164" y="3"/>
                      <a:pt x="164" y="3"/>
                    </a:cubicBezTo>
                    <a:cubicBezTo>
                      <a:pt x="172" y="0"/>
                      <a:pt x="181" y="4"/>
                      <a:pt x="185" y="12"/>
                    </a:cubicBezTo>
                    <a:cubicBezTo>
                      <a:pt x="185" y="12"/>
                      <a:pt x="185" y="12"/>
                      <a:pt x="185" y="12"/>
                    </a:cubicBezTo>
                    <a:cubicBezTo>
                      <a:pt x="188" y="20"/>
                      <a:pt x="184" y="30"/>
                      <a:pt x="176" y="33"/>
                    </a:cubicBezTo>
                    <a:cubicBezTo>
                      <a:pt x="105" y="67"/>
                      <a:pt x="105" y="67"/>
                      <a:pt x="105" y="67"/>
                    </a:cubicBezTo>
                    <a:cubicBezTo>
                      <a:pt x="101" y="69"/>
                      <a:pt x="95" y="70"/>
                      <a:pt x="90" y="70"/>
                    </a:cubicBezTo>
                    <a:cubicBezTo>
                      <a:pt x="27" y="70"/>
                      <a:pt x="27" y="70"/>
                      <a:pt x="27" y="70"/>
                    </a:cubicBezTo>
                    <a:cubicBezTo>
                      <a:pt x="23" y="70"/>
                      <a:pt x="18" y="71"/>
                      <a:pt x="15" y="73"/>
                    </a:cubicBezTo>
                    <a:cubicBezTo>
                      <a:pt x="0" y="82"/>
                      <a:pt x="0" y="82"/>
                      <a:pt x="0" y="82"/>
                    </a:cubicBez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82">
                <a:extLst>
                  <a:ext uri="{FF2B5EF4-FFF2-40B4-BE49-F238E27FC236}">
                    <a16:creationId xmlns:a16="http://schemas.microsoft.com/office/drawing/2014/main" id="{CA8EE7D7-DD24-4561-81B1-8D0FF7ADA64C}"/>
                  </a:ext>
                </a:extLst>
              </p:cNvPr>
              <p:cNvSpPr>
                <a:spLocks/>
              </p:cNvSpPr>
              <p:nvPr/>
            </p:nvSpPr>
            <p:spPr bwMode="auto">
              <a:xfrm>
                <a:off x="-1119" y="1723"/>
                <a:ext cx="389" cy="298"/>
              </a:xfrm>
              <a:custGeom>
                <a:avLst/>
                <a:gdLst>
                  <a:gd name="T0" fmla="*/ 149 w 224"/>
                  <a:gd name="T1" fmla="*/ 172 h 172"/>
                  <a:gd name="T2" fmla="*/ 224 w 224"/>
                  <a:gd name="T3" fmla="*/ 60 h 172"/>
                  <a:gd name="T4" fmla="*/ 164 w 224"/>
                  <a:gd name="T5" fmla="*/ 0 h 172"/>
                  <a:gd name="T6" fmla="*/ 112 w 224"/>
                  <a:gd name="T7" fmla="*/ 30 h 172"/>
                  <a:gd name="T8" fmla="*/ 60 w 224"/>
                  <a:gd name="T9" fmla="*/ 0 h 172"/>
                  <a:gd name="T10" fmla="*/ 0 w 224"/>
                  <a:gd name="T11" fmla="*/ 60 h 172"/>
                  <a:gd name="T12" fmla="*/ 49 w 224"/>
                  <a:gd name="T13" fmla="*/ 148 h 172"/>
                </a:gdLst>
                <a:ahLst/>
                <a:cxnLst>
                  <a:cxn ang="0">
                    <a:pos x="T0" y="T1"/>
                  </a:cxn>
                  <a:cxn ang="0">
                    <a:pos x="T2" y="T3"/>
                  </a:cxn>
                  <a:cxn ang="0">
                    <a:pos x="T4" y="T5"/>
                  </a:cxn>
                  <a:cxn ang="0">
                    <a:pos x="T6" y="T7"/>
                  </a:cxn>
                  <a:cxn ang="0">
                    <a:pos x="T8" y="T9"/>
                  </a:cxn>
                  <a:cxn ang="0">
                    <a:pos x="T10" y="T11"/>
                  </a:cxn>
                  <a:cxn ang="0">
                    <a:pos x="T12" y="T13"/>
                  </a:cxn>
                </a:cxnLst>
                <a:rect l="0" t="0" r="r" b="b"/>
                <a:pathLst>
                  <a:path w="224" h="172">
                    <a:moveTo>
                      <a:pt x="149" y="172"/>
                    </a:moveTo>
                    <a:cubicBezTo>
                      <a:pt x="176" y="152"/>
                      <a:pt x="224" y="97"/>
                      <a:pt x="224" y="60"/>
                    </a:cubicBezTo>
                    <a:cubicBezTo>
                      <a:pt x="224" y="27"/>
                      <a:pt x="197" y="0"/>
                      <a:pt x="164" y="0"/>
                    </a:cubicBezTo>
                    <a:cubicBezTo>
                      <a:pt x="142" y="0"/>
                      <a:pt x="122" y="12"/>
                      <a:pt x="112" y="30"/>
                    </a:cubicBezTo>
                    <a:cubicBezTo>
                      <a:pt x="102" y="12"/>
                      <a:pt x="82" y="0"/>
                      <a:pt x="60" y="0"/>
                    </a:cubicBezTo>
                    <a:cubicBezTo>
                      <a:pt x="27" y="0"/>
                      <a:pt x="0" y="27"/>
                      <a:pt x="0" y="60"/>
                    </a:cubicBezTo>
                    <a:cubicBezTo>
                      <a:pt x="0" y="87"/>
                      <a:pt x="25" y="123"/>
                      <a:pt x="49" y="148"/>
                    </a:cubicBez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83">
                <a:extLst>
                  <a:ext uri="{FF2B5EF4-FFF2-40B4-BE49-F238E27FC236}">
                    <a16:creationId xmlns:a16="http://schemas.microsoft.com/office/drawing/2014/main" id="{F9FA0703-C9DF-407C-B5AB-6B79E77A5E11}"/>
                  </a:ext>
                </a:extLst>
              </p:cNvPr>
              <p:cNvSpPr>
                <a:spLocks/>
              </p:cNvSpPr>
              <p:nvPr/>
            </p:nvSpPr>
            <p:spPr bwMode="auto">
              <a:xfrm>
                <a:off x="-1035" y="1820"/>
                <a:ext cx="222" cy="118"/>
              </a:xfrm>
              <a:custGeom>
                <a:avLst/>
                <a:gdLst>
                  <a:gd name="T0" fmla="*/ 0 w 222"/>
                  <a:gd name="T1" fmla="*/ 83 h 118"/>
                  <a:gd name="T2" fmla="*/ 48 w 222"/>
                  <a:gd name="T3" fmla="*/ 83 h 118"/>
                  <a:gd name="T4" fmla="*/ 69 w 222"/>
                  <a:gd name="T5" fmla="*/ 49 h 118"/>
                  <a:gd name="T6" fmla="*/ 104 w 222"/>
                  <a:gd name="T7" fmla="*/ 118 h 118"/>
                  <a:gd name="T8" fmla="*/ 146 w 222"/>
                  <a:gd name="T9" fmla="*/ 0 h 118"/>
                  <a:gd name="T10" fmla="*/ 180 w 222"/>
                  <a:gd name="T11" fmla="*/ 83 h 118"/>
                  <a:gd name="T12" fmla="*/ 222 w 222"/>
                  <a:gd name="T13" fmla="*/ 83 h 118"/>
                </a:gdLst>
                <a:ahLst/>
                <a:cxnLst>
                  <a:cxn ang="0">
                    <a:pos x="T0" y="T1"/>
                  </a:cxn>
                  <a:cxn ang="0">
                    <a:pos x="T2" y="T3"/>
                  </a:cxn>
                  <a:cxn ang="0">
                    <a:pos x="T4" y="T5"/>
                  </a:cxn>
                  <a:cxn ang="0">
                    <a:pos x="T6" y="T7"/>
                  </a:cxn>
                  <a:cxn ang="0">
                    <a:pos x="T8" y="T9"/>
                  </a:cxn>
                  <a:cxn ang="0">
                    <a:pos x="T10" y="T11"/>
                  </a:cxn>
                  <a:cxn ang="0">
                    <a:pos x="T12" y="T13"/>
                  </a:cxn>
                </a:cxnLst>
                <a:rect l="0" t="0" r="r" b="b"/>
                <a:pathLst>
                  <a:path w="222" h="118">
                    <a:moveTo>
                      <a:pt x="0" y="83"/>
                    </a:moveTo>
                    <a:lnTo>
                      <a:pt x="48" y="83"/>
                    </a:lnTo>
                    <a:lnTo>
                      <a:pt x="69" y="49"/>
                    </a:lnTo>
                    <a:lnTo>
                      <a:pt x="104" y="118"/>
                    </a:lnTo>
                    <a:lnTo>
                      <a:pt x="146" y="0"/>
                    </a:lnTo>
                    <a:lnTo>
                      <a:pt x="180" y="83"/>
                    </a:lnTo>
                    <a:lnTo>
                      <a:pt x="222" y="83"/>
                    </a:lnTo>
                  </a:path>
                </a:pathLst>
              </a:custGeom>
              <a:noFill/>
              <a:ln w="1524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4" name="Group 86">
              <a:extLst>
                <a:ext uri="{FF2B5EF4-FFF2-40B4-BE49-F238E27FC236}">
                  <a16:creationId xmlns:a16="http://schemas.microsoft.com/office/drawing/2014/main" id="{D5665825-4EAB-43F0-BFEE-F5F2FFB47DBC}"/>
                </a:ext>
              </a:extLst>
            </p:cNvPr>
            <p:cNvGrpSpPr>
              <a:grpSpLocks noChangeAspect="1"/>
            </p:cNvGrpSpPr>
            <p:nvPr userDrawn="1"/>
          </p:nvGrpSpPr>
          <p:grpSpPr bwMode="auto">
            <a:xfrm>
              <a:off x="1337828" y="3985548"/>
              <a:ext cx="395438" cy="395438"/>
              <a:chOff x="-859" y="2611"/>
              <a:chExt cx="430" cy="430"/>
            </a:xfrm>
          </p:grpSpPr>
          <p:sp>
            <p:nvSpPr>
              <p:cNvPr id="147" name="Freeform 87">
                <a:extLst>
                  <a:ext uri="{FF2B5EF4-FFF2-40B4-BE49-F238E27FC236}">
                    <a16:creationId xmlns:a16="http://schemas.microsoft.com/office/drawing/2014/main" id="{A9C4C59F-87D8-4DFC-B57C-7114DEC76E97}"/>
                  </a:ext>
                </a:extLst>
              </p:cNvPr>
              <p:cNvSpPr>
                <a:spLocks/>
              </p:cNvSpPr>
              <p:nvPr/>
            </p:nvSpPr>
            <p:spPr bwMode="auto">
              <a:xfrm>
                <a:off x="-859" y="2611"/>
                <a:ext cx="267" cy="430"/>
              </a:xfrm>
              <a:custGeom>
                <a:avLst/>
                <a:gdLst>
                  <a:gd name="T0" fmla="*/ 136 w 154"/>
                  <a:gd name="T1" fmla="*/ 234 h 248"/>
                  <a:gd name="T2" fmla="*/ 88 w 154"/>
                  <a:gd name="T3" fmla="*/ 248 h 248"/>
                  <a:gd name="T4" fmla="*/ 0 w 154"/>
                  <a:gd name="T5" fmla="*/ 160 h 248"/>
                  <a:gd name="T6" fmla="*/ 88 w 154"/>
                  <a:gd name="T7" fmla="*/ 0 h 248"/>
                  <a:gd name="T8" fmla="*/ 154 w 154"/>
                  <a:gd name="T9" fmla="*/ 92 h 248"/>
                </a:gdLst>
                <a:ahLst/>
                <a:cxnLst>
                  <a:cxn ang="0">
                    <a:pos x="T0" y="T1"/>
                  </a:cxn>
                  <a:cxn ang="0">
                    <a:pos x="T2" y="T3"/>
                  </a:cxn>
                  <a:cxn ang="0">
                    <a:pos x="T4" y="T5"/>
                  </a:cxn>
                  <a:cxn ang="0">
                    <a:pos x="T6" y="T7"/>
                  </a:cxn>
                  <a:cxn ang="0">
                    <a:pos x="T8" y="T9"/>
                  </a:cxn>
                </a:cxnLst>
                <a:rect l="0" t="0" r="r" b="b"/>
                <a:pathLst>
                  <a:path w="154" h="248">
                    <a:moveTo>
                      <a:pt x="136" y="234"/>
                    </a:moveTo>
                    <a:cubicBezTo>
                      <a:pt x="122" y="243"/>
                      <a:pt x="106" y="248"/>
                      <a:pt x="88" y="248"/>
                    </a:cubicBezTo>
                    <a:cubicBezTo>
                      <a:pt x="39" y="248"/>
                      <a:pt x="0" y="209"/>
                      <a:pt x="0" y="160"/>
                    </a:cubicBezTo>
                    <a:cubicBezTo>
                      <a:pt x="0" y="96"/>
                      <a:pt x="88" y="0"/>
                      <a:pt x="88" y="0"/>
                    </a:cubicBezTo>
                    <a:cubicBezTo>
                      <a:pt x="88" y="0"/>
                      <a:pt x="128" y="44"/>
                      <a:pt x="154" y="92"/>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Freeform 88">
                <a:extLst>
                  <a:ext uri="{FF2B5EF4-FFF2-40B4-BE49-F238E27FC236}">
                    <a16:creationId xmlns:a16="http://schemas.microsoft.com/office/drawing/2014/main" id="{60CF352C-6895-44FE-AD3D-042D0F86B6CB}"/>
                  </a:ext>
                </a:extLst>
              </p:cNvPr>
              <p:cNvSpPr>
                <a:spLocks/>
              </p:cNvSpPr>
              <p:nvPr/>
            </p:nvSpPr>
            <p:spPr bwMode="auto">
              <a:xfrm>
                <a:off x="-658" y="2812"/>
                <a:ext cx="229" cy="111"/>
              </a:xfrm>
              <a:custGeom>
                <a:avLst/>
                <a:gdLst>
                  <a:gd name="T0" fmla="*/ 229 w 229"/>
                  <a:gd name="T1" fmla="*/ 76 h 111"/>
                  <a:gd name="T2" fmla="*/ 153 w 229"/>
                  <a:gd name="T3" fmla="*/ 76 h 111"/>
                  <a:gd name="T4" fmla="*/ 153 w 229"/>
                  <a:gd name="T5" fmla="*/ 0 h 111"/>
                  <a:gd name="T6" fmla="*/ 76 w 229"/>
                  <a:gd name="T7" fmla="*/ 0 h 111"/>
                  <a:gd name="T8" fmla="*/ 76 w 229"/>
                  <a:gd name="T9" fmla="*/ 76 h 111"/>
                  <a:gd name="T10" fmla="*/ 0 w 229"/>
                  <a:gd name="T11" fmla="*/ 76 h 111"/>
                  <a:gd name="T12" fmla="*/ 0 w 229"/>
                  <a:gd name="T13" fmla="*/ 111 h 111"/>
                </a:gdLst>
                <a:ahLst/>
                <a:cxnLst>
                  <a:cxn ang="0">
                    <a:pos x="T0" y="T1"/>
                  </a:cxn>
                  <a:cxn ang="0">
                    <a:pos x="T2" y="T3"/>
                  </a:cxn>
                  <a:cxn ang="0">
                    <a:pos x="T4" y="T5"/>
                  </a:cxn>
                  <a:cxn ang="0">
                    <a:pos x="T6" y="T7"/>
                  </a:cxn>
                  <a:cxn ang="0">
                    <a:pos x="T8" y="T9"/>
                  </a:cxn>
                  <a:cxn ang="0">
                    <a:pos x="T10" y="T11"/>
                  </a:cxn>
                  <a:cxn ang="0">
                    <a:pos x="T12" y="T13"/>
                  </a:cxn>
                </a:cxnLst>
                <a:rect l="0" t="0" r="r" b="b"/>
                <a:pathLst>
                  <a:path w="229" h="111">
                    <a:moveTo>
                      <a:pt x="229" y="76"/>
                    </a:moveTo>
                    <a:lnTo>
                      <a:pt x="153" y="76"/>
                    </a:lnTo>
                    <a:lnTo>
                      <a:pt x="153" y="0"/>
                    </a:lnTo>
                    <a:lnTo>
                      <a:pt x="76" y="0"/>
                    </a:lnTo>
                    <a:lnTo>
                      <a:pt x="76" y="76"/>
                    </a:lnTo>
                    <a:lnTo>
                      <a:pt x="0" y="76"/>
                    </a:lnTo>
                    <a:lnTo>
                      <a:pt x="0" y="111"/>
                    </a:ln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89">
                <a:extLst>
                  <a:ext uri="{FF2B5EF4-FFF2-40B4-BE49-F238E27FC236}">
                    <a16:creationId xmlns:a16="http://schemas.microsoft.com/office/drawing/2014/main" id="{4390C25D-7BEE-40B3-A217-BF88A3B68E4E}"/>
                  </a:ext>
                </a:extLst>
              </p:cNvPr>
              <p:cNvSpPr>
                <a:spLocks/>
              </p:cNvSpPr>
              <p:nvPr/>
            </p:nvSpPr>
            <p:spPr bwMode="auto">
              <a:xfrm>
                <a:off x="-769" y="2888"/>
                <a:ext cx="340" cy="153"/>
              </a:xfrm>
              <a:custGeom>
                <a:avLst/>
                <a:gdLst>
                  <a:gd name="T0" fmla="*/ 0 w 196"/>
                  <a:gd name="T1" fmla="*/ 0 h 88"/>
                  <a:gd name="T2" fmla="*/ 40 w 196"/>
                  <a:gd name="T3" fmla="*/ 44 h 88"/>
                  <a:gd name="T4" fmla="*/ 108 w 196"/>
                  <a:gd name="T5" fmla="*/ 44 h 88"/>
                  <a:gd name="T6" fmla="*/ 108 w 196"/>
                  <a:gd name="T7" fmla="*/ 88 h 88"/>
                  <a:gd name="T8" fmla="*/ 152 w 196"/>
                  <a:gd name="T9" fmla="*/ 88 h 88"/>
                  <a:gd name="T10" fmla="*/ 152 w 196"/>
                  <a:gd name="T11" fmla="*/ 44 h 88"/>
                  <a:gd name="T12" fmla="*/ 196 w 196"/>
                  <a:gd name="T13" fmla="*/ 44 h 88"/>
                  <a:gd name="T14" fmla="*/ 196 w 196"/>
                  <a:gd name="T15" fmla="*/ 24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88">
                    <a:moveTo>
                      <a:pt x="0" y="0"/>
                    </a:moveTo>
                    <a:cubicBezTo>
                      <a:pt x="0" y="24"/>
                      <a:pt x="16" y="44"/>
                      <a:pt x="40" y="44"/>
                    </a:cubicBezTo>
                    <a:cubicBezTo>
                      <a:pt x="108" y="44"/>
                      <a:pt x="108" y="44"/>
                      <a:pt x="108" y="44"/>
                    </a:cubicBezTo>
                    <a:cubicBezTo>
                      <a:pt x="108" y="88"/>
                      <a:pt x="108" y="88"/>
                      <a:pt x="108" y="88"/>
                    </a:cubicBezTo>
                    <a:cubicBezTo>
                      <a:pt x="152" y="88"/>
                      <a:pt x="152" y="88"/>
                      <a:pt x="152" y="88"/>
                    </a:cubicBezTo>
                    <a:cubicBezTo>
                      <a:pt x="152" y="44"/>
                      <a:pt x="152" y="44"/>
                      <a:pt x="152" y="44"/>
                    </a:cubicBezTo>
                    <a:cubicBezTo>
                      <a:pt x="196" y="44"/>
                      <a:pt x="196" y="44"/>
                      <a:pt x="196" y="44"/>
                    </a:cubicBezTo>
                    <a:cubicBezTo>
                      <a:pt x="196" y="24"/>
                      <a:pt x="196" y="24"/>
                      <a:pt x="196" y="24"/>
                    </a:cubicBezTo>
                  </a:path>
                </a:pathLst>
              </a:custGeom>
              <a:noFill/>
              <a:ln w="1524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5" name="Group 92">
              <a:extLst>
                <a:ext uri="{FF2B5EF4-FFF2-40B4-BE49-F238E27FC236}">
                  <a16:creationId xmlns:a16="http://schemas.microsoft.com/office/drawing/2014/main" id="{7C76D789-F881-42F1-9EF4-3AA99BEA41E8}"/>
                </a:ext>
              </a:extLst>
            </p:cNvPr>
            <p:cNvGrpSpPr>
              <a:grpSpLocks noChangeAspect="1"/>
            </p:cNvGrpSpPr>
            <p:nvPr userDrawn="1"/>
          </p:nvGrpSpPr>
          <p:grpSpPr bwMode="auto">
            <a:xfrm>
              <a:off x="1970390" y="1333500"/>
              <a:ext cx="390906" cy="383530"/>
              <a:chOff x="-1370" y="2669"/>
              <a:chExt cx="424" cy="416"/>
            </a:xfrm>
          </p:grpSpPr>
          <p:sp>
            <p:nvSpPr>
              <p:cNvPr id="141" name="Oval 93">
                <a:extLst>
                  <a:ext uri="{FF2B5EF4-FFF2-40B4-BE49-F238E27FC236}">
                    <a16:creationId xmlns:a16="http://schemas.microsoft.com/office/drawing/2014/main" id="{9A879E54-1F02-4EC7-8815-FC72D36F9A57}"/>
                  </a:ext>
                </a:extLst>
              </p:cNvPr>
              <p:cNvSpPr>
                <a:spLocks noChangeArrowheads="1"/>
              </p:cNvSpPr>
              <p:nvPr/>
            </p:nvSpPr>
            <p:spPr bwMode="auto">
              <a:xfrm>
                <a:off x="-1172" y="2745"/>
                <a:ext cx="28" cy="28"/>
              </a:xfrm>
              <a:prstGeom prst="ellipse">
                <a:avLst/>
              </a:pr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94">
                <a:extLst>
                  <a:ext uri="{FF2B5EF4-FFF2-40B4-BE49-F238E27FC236}">
                    <a16:creationId xmlns:a16="http://schemas.microsoft.com/office/drawing/2014/main" id="{106A36A1-E3E9-4C46-A28F-5CC049467866}"/>
                  </a:ext>
                </a:extLst>
              </p:cNvPr>
              <p:cNvSpPr>
                <a:spLocks noChangeShapeType="1"/>
              </p:cNvSpPr>
              <p:nvPr/>
            </p:nvSpPr>
            <p:spPr bwMode="auto">
              <a:xfrm>
                <a:off x="-1158" y="2967"/>
                <a:ext cx="0" cy="42"/>
              </a:xfrm>
              <a:prstGeom prst="line">
                <a:avLst/>
              </a:pr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95">
                <a:extLst>
                  <a:ext uri="{FF2B5EF4-FFF2-40B4-BE49-F238E27FC236}">
                    <a16:creationId xmlns:a16="http://schemas.microsoft.com/office/drawing/2014/main" id="{CACBE7B9-2093-492D-9390-88D1A4AE31C5}"/>
                  </a:ext>
                </a:extLst>
              </p:cNvPr>
              <p:cNvSpPr>
                <a:spLocks/>
              </p:cNvSpPr>
              <p:nvPr/>
            </p:nvSpPr>
            <p:spPr bwMode="auto">
              <a:xfrm>
                <a:off x="-1186" y="2884"/>
                <a:ext cx="63" cy="111"/>
              </a:xfrm>
              <a:custGeom>
                <a:avLst/>
                <a:gdLst>
                  <a:gd name="T0" fmla="*/ 33 w 36"/>
                  <a:gd name="T1" fmla="*/ 0 h 64"/>
                  <a:gd name="T2" fmla="*/ 36 w 36"/>
                  <a:gd name="T3" fmla="*/ 10 h 64"/>
                  <a:gd name="T4" fmla="*/ 36 w 36"/>
                  <a:gd name="T5" fmla="*/ 10 h 64"/>
                  <a:gd name="T6" fmla="*/ 23 w 36"/>
                  <a:gd name="T7" fmla="*/ 28 h 64"/>
                  <a:gd name="T8" fmla="*/ 10 w 36"/>
                  <a:gd name="T9" fmla="*/ 33 h 64"/>
                  <a:gd name="T10" fmla="*/ 0 w 36"/>
                  <a:gd name="T11" fmla="*/ 47 h 64"/>
                  <a:gd name="T12" fmla="*/ 0 w 36"/>
                  <a:gd name="T13" fmla="*/ 47 h 64"/>
                  <a:gd name="T14" fmla="*/ 8 w 36"/>
                  <a:gd name="T15" fmla="*/ 60 h 64"/>
                  <a:gd name="T16" fmla="*/ 16 w 36"/>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64">
                    <a:moveTo>
                      <a:pt x="33" y="0"/>
                    </a:moveTo>
                    <a:cubicBezTo>
                      <a:pt x="35" y="3"/>
                      <a:pt x="36" y="7"/>
                      <a:pt x="36" y="10"/>
                    </a:cubicBezTo>
                    <a:cubicBezTo>
                      <a:pt x="36" y="10"/>
                      <a:pt x="36" y="10"/>
                      <a:pt x="36" y="10"/>
                    </a:cubicBezTo>
                    <a:cubicBezTo>
                      <a:pt x="36" y="19"/>
                      <a:pt x="31" y="26"/>
                      <a:pt x="23" y="28"/>
                    </a:cubicBezTo>
                    <a:cubicBezTo>
                      <a:pt x="10" y="33"/>
                      <a:pt x="10" y="33"/>
                      <a:pt x="10" y="33"/>
                    </a:cubicBezTo>
                    <a:cubicBezTo>
                      <a:pt x="4" y="35"/>
                      <a:pt x="0" y="40"/>
                      <a:pt x="0" y="47"/>
                    </a:cubicBezTo>
                    <a:cubicBezTo>
                      <a:pt x="0" y="47"/>
                      <a:pt x="0" y="47"/>
                      <a:pt x="0" y="47"/>
                    </a:cubicBezTo>
                    <a:cubicBezTo>
                      <a:pt x="0" y="52"/>
                      <a:pt x="3" y="58"/>
                      <a:pt x="8" y="60"/>
                    </a:cubicBezTo>
                    <a:cubicBezTo>
                      <a:pt x="16" y="64"/>
                      <a:pt x="16" y="64"/>
                      <a:pt x="16" y="64"/>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96">
                <a:extLst>
                  <a:ext uri="{FF2B5EF4-FFF2-40B4-BE49-F238E27FC236}">
                    <a16:creationId xmlns:a16="http://schemas.microsoft.com/office/drawing/2014/main" id="{289BFBBC-79EB-4494-82AC-931F23BD3684}"/>
                  </a:ext>
                </a:extLst>
              </p:cNvPr>
              <p:cNvSpPr>
                <a:spLocks noChangeShapeType="1"/>
              </p:cNvSpPr>
              <p:nvPr/>
            </p:nvSpPr>
            <p:spPr bwMode="auto">
              <a:xfrm>
                <a:off x="-1158" y="2822"/>
                <a:ext cx="0" cy="111"/>
              </a:xfrm>
              <a:prstGeom prst="line">
                <a:avLst/>
              </a:pr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Freeform 97">
                <a:extLst>
                  <a:ext uri="{FF2B5EF4-FFF2-40B4-BE49-F238E27FC236}">
                    <a16:creationId xmlns:a16="http://schemas.microsoft.com/office/drawing/2014/main" id="{4A33DCCA-E8CA-4E78-8992-D9BB08235135}"/>
                  </a:ext>
                </a:extLst>
              </p:cNvPr>
              <p:cNvSpPr>
                <a:spLocks/>
              </p:cNvSpPr>
              <p:nvPr/>
            </p:nvSpPr>
            <p:spPr bwMode="auto">
              <a:xfrm>
                <a:off x="-1200" y="2794"/>
                <a:ext cx="63" cy="62"/>
              </a:xfrm>
              <a:custGeom>
                <a:avLst/>
                <a:gdLst>
                  <a:gd name="T0" fmla="*/ 36 w 36"/>
                  <a:gd name="T1" fmla="*/ 0 h 36"/>
                  <a:gd name="T2" fmla="*/ 20 w 36"/>
                  <a:gd name="T3" fmla="*/ 0 h 36"/>
                  <a:gd name="T4" fmla="*/ 0 w 36"/>
                  <a:gd name="T5" fmla="*/ 20 h 36"/>
                  <a:gd name="T6" fmla="*/ 0 w 36"/>
                  <a:gd name="T7" fmla="*/ 20 h 36"/>
                  <a:gd name="T8" fmla="*/ 7 w 36"/>
                  <a:gd name="T9" fmla="*/ 36 h 36"/>
                </a:gdLst>
                <a:ahLst/>
                <a:cxnLst>
                  <a:cxn ang="0">
                    <a:pos x="T0" y="T1"/>
                  </a:cxn>
                  <a:cxn ang="0">
                    <a:pos x="T2" y="T3"/>
                  </a:cxn>
                  <a:cxn ang="0">
                    <a:pos x="T4" y="T5"/>
                  </a:cxn>
                  <a:cxn ang="0">
                    <a:pos x="T6" y="T7"/>
                  </a:cxn>
                  <a:cxn ang="0">
                    <a:pos x="T8" y="T9"/>
                  </a:cxn>
                </a:cxnLst>
                <a:rect l="0" t="0" r="r" b="b"/>
                <a:pathLst>
                  <a:path w="36" h="36">
                    <a:moveTo>
                      <a:pt x="36" y="0"/>
                    </a:moveTo>
                    <a:cubicBezTo>
                      <a:pt x="20" y="0"/>
                      <a:pt x="20" y="0"/>
                      <a:pt x="20" y="0"/>
                    </a:cubicBezTo>
                    <a:cubicBezTo>
                      <a:pt x="9" y="0"/>
                      <a:pt x="0" y="9"/>
                      <a:pt x="0" y="20"/>
                    </a:cubicBezTo>
                    <a:cubicBezTo>
                      <a:pt x="0" y="20"/>
                      <a:pt x="0" y="20"/>
                      <a:pt x="0" y="20"/>
                    </a:cubicBezTo>
                    <a:cubicBezTo>
                      <a:pt x="0" y="27"/>
                      <a:pt x="3" y="32"/>
                      <a:pt x="7" y="36"/>
                    </a:cubicBezTo>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98">
                <a:extLst>
                  <a:ext uri="{FF2B5EF4-FFF2-40B4-BE49-F238E27FC236}">
                    <a16:creationId xmlns:a16="http://schemas.microsoft.com/office/drawing/2014/main" id="{0C9C1505-7696-4749-8819-B66D93DD40B9}"/>
                  </a:ext>
                </a:extLst>
              </p:cNvPr>
              <p:cNvSpPr>
                <a:spLocks/>
              </p:cNvSpPr>
              <p:nvPr/>
            </p:nvSpPr>
            <p:spPr bwMode="auto">
              <a:xfrm>
                <a:off x="-1370" y="2669"/>
                <a:ext cx="424" cy="416"/>
              </a:xfrm>
              <a:custGeom>
                <a:avLst/>
                <a:gdLst>
                  <a:gd name="T0" fmla="*/ 424 w 424"/>
                  <a:gd name="T1" fmla="*/ 158 h 416"/>
                  <a:gd name="T2" fmla="*/ 361 w 424"/>
                  <a:gd name="T3" fmla="*/ 50 h 416"/>
                  <a:gd name="T4" fmla="*/ 275 w 424"/>
                  <a:gd name="T5" fmla="*/ 101 h 416"/>
                  <a:gd name="T6" fmla="*/ 275 w 424"/>
                  <a:gd name="T7" fmla="*/ 0 h 416"/>
                  <a:gd name="T8" fmla="*/ 149 w 424"/>
                  <a:gd name="T9" fmla="*/ 0 h 416"/>
                  <a:gd name="T10" fmla="*/ 149 w 424"/>
                  <a:gd name="T11" fmla="*/ 101 h 416"/>
                  <a:gd name="T12" fmla="*/ 63 w 424"/>
                  <a:gd name="T13" fmla="*/ 50 h 416"/>
                  <a:gd name="T14" fmla="*/ 0 w 424"/>
                  <a:gd name="T15" fmla="*/ 158 h 416"/>
                  <a:gd name="T16" fmla="*/ 87 w 424"/>
                  <a:gd name="T17" fmla="*/ 208 h 416"/>
                  <a:gd name="T18" fmla="*/ 0 w 424"/>
                  <a:gd name="T19" fmla="*/ 258 h 416"/>
                  <a:gd name="T20" fmla="*/ 63 w 424"/>
                  <a:gd name="T21" fmla="*/ 366 h 416"/>
                  <a:gd name="T22" fmla="*/ 149 w 424"/>
                  <a:gd name="T23" fmla="*/ 316 h 416"/>
                  <a:gd name="T24" fmla="*/ 149 w 424"/>
                  <a:gd name="T25" fmla="*/ 416 h 416"/>
                  <a:gd name="T26" fmla="*/ 275 w 424"/>
                  <a:gd name="T27" fmla="*/ 416 h 416"/>
                  <a:gd name="T28" fmla="*/ 275 w 424"/>
                  <a:gd name="T29" fmla="*/ 316 h 416"/>
                  <a:gd name="T30" fmla="*/ 361 w 424"/>
                  <a:gd name="T31" fmla="*/ 366 h 416"/>
                  <a:gd name="T32" fmla="*/ 424 w 424"/>
                  <a:gd name="T33" fmla="*/ 258 h 416"/>
                  <a:gd name="T34" fmla="*/ 337 w 424"/>
                  <a:gd name="T35" fmla="*/ 208 h 416"/>
                  <a:gd name="T36" fmla="*/ 424 w 424"/>
                  <a:gd name="T37" fmla="*/ 15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416">
                    <a:moveTo>
                      <a:pt x="424" y="158"/>
                    </a:moveTo>
                    <a:lnTo>
                      <a:pt x="361" y="50"/>
                    </a:lnTo>
                    <a:lnTo>
                      <a:pt x="275" y="101"/>
                    </a:lnTo>
                    <a:lnTo>
                      <a:pt x="275" y="0"/>
                    </a:lnTo>
                    <a:lnTo>
                      <a:pt x="149" y="0"/>
                    </a:lnTo>
                    <a:lnTo>
                      <a:pt x="149" y="101"/>
                    </a:lnTo>
                    <a:lnTo>
                      <a:pt x="63" y="50"/>
                    </a:lnTo>
                    <a:lnTo>
                      <a:pt x="0" y="158"/>
                    </a:lnTo>
                    <a:lnTo>
                      <a:pt x="87" y="208"/>
                    </a:lnTo>
                    <a:lnTo>
                      <a:pt x="0" y="258"/>
                    </a:lnTo>
                    <a:lnTo>
                      <a:pt x="63" y="366"/>
                    </a:lnTo>
                    <a:lnTo>
                      <a:pt x="149" y="316"/>
                    </a:lnTo>
                    <a:lnTo>
                      <a:pt x="149" y="416"/>
                    </a:lnTo>
                    <a:lnTo>
                      <a:pt x="275" y="416"/>
                    </a:lnTo>
                    <a:lnTo>
                      <a:pt x="275" y="316"/>
                    </a:lnTo>
                    <a:lnTo>
                      <a:pt x="361" y="366"/>
                    </a:lnTo>
                    <a:lnTo>
                      <a:pt x="424" y="258"/>
                    </a:lnTo>
                    <a:lnTo>
                      <a:pt x="337" y="208"/>
                    </a:lnTo>
                    <a:lnTo>
                      <a:pt x="424" y="158"/>
                    </a:lnTo>
                    <a:close/>
                  </a:path>
                </a:pathLst>
              </a:custGeom>
              <a:noFill/>
              <a:ln w="1524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55458940-50CD-44C9-B746-29D2C710D459}"/>
                </a:ext>
              </a:extLst>
            </p:cNvPr>
            <p:cNvGrpSpPr>
              <a:grpSpLocks noChangeAspect="1"/>
            </p:cNvGrpSpPr>
            <p:nvPr userDrawn="1"/>
          </p:nvGrpSpPr>
          <p:grpSpPr>
            <a:xfrm>
              <a:off x="3476815" y="5297382"/>
              <a:ext cx="390906" cy="422214"/>
              <a:chOff x="5357813" y="2989263"/>
              <a:chExt cx="354013" cy="361950"/>
            </a:xfrm>
          </p:grpSpPr>
          <p:sp>
            <p:nvSpPr>
              <p:cNvPr id="135" name="Freeform 405">
                <a:extLst>
                  <a:ext uri="{FF2B5EF4-FFF2-40B4-BE49-F238E27FC236}">
                    <a16:creationId xmlns:a16="http://schemas.microsoft.com/office/drawing/2014/main" id="{DCF003D6-535C-4C47-BBB0-549A24AAB626}"/>
                  </a:ext>
                </a:extLst>
              </p:cNvPr>
              <p:cNvSpPr>
                <a:spLocks/>
              </p:cNvSpPr>
              <p:nvPr/>
            </p:nvSpPr>
            <p:spPr bwMode="auto">
              <a:xfrm>
                <a:off x="5357813" y="2989263"/>
                <a:ext cx="354013" cy="209550"/>
              </a:xfrm>
              <a:custGeom>
                <a:avLst/>
                <a:gdLst>
                  <a:gd name="T0" fmla="*/ 110 w 130"/>
                  <a:gd name="T1" fmla="*/ 32 h 77"/>
                  <a:gd name="T2" fmla="*/ 110 w 130"/>
                  <a:gd name="T3" fmla="*/ 32 h 77"/>
                  <a:gd name="T4" fmla="*/ 84 w 130"/>
                  <a:gd name="T5" fmla="*/ 6 h 77"/>
                  <a:gd name="T6" fmla="*/ 73 w 130"/>
                  <a:gd name="T7" fmla="*/ 8 h 77"/>
                  <a:gd name="T8" fmla="*/ 52 w 130"/>
                  <a:gd name="T9" fmla="*/ 0 h 77"/>
                  <a:gd name="T10" fmla="*/ 21 w 130"/>
                  <a:gd name="T11" fmla="*/ 31 h 77"/>
                  <a:gd name="T12" fmla="*/ 22 w 130"/>
                  <a:gd name="T13" fmla="*/ 38 h 77"/>
                  <a:gd name="T14" fmla="*/ 20 w 130"/>
                  <a:gd name="T15" fmla="*/ 38 h 77"/>
                  <a:gd name="T16" fmla="*/ 0 w 130"/>
                  <a:gd name="T17" fmla="*/ 58 h 77"/>
                  <a:gd name="T18" fmla="*/ 20 w 130"/>
                  <a:gd name="T19" fmla="*/ 77 h 77"/>
                  <a:gd name="T20" fmla="*/ 52 w 130"/>
                  <a:gd name="T21" fmla="*/ 77 h 77"/>
                  <a:gd name="T22" fmla="*/ 38 w 130"/>
                  <a:gd name="T23" fmla="*/ 53 h 77"/>
                  <a:gd name="T24" fmla="*/ 66 w 130"/>
                  <a:gd name="T25" fmla="*/ 26 h 77"/>
                  <a:gd name="T26" fmla="*/ 93 w 130"/>
                  <a:gd name="T27" fmla="*/ 53 h 77"/>
                  <a:gd name="T28" fmla="*/ 80 w 130"/>
                  <a:gd name="T29" fmla="*/ 77 h 77"/>
                  <a:gd name="T30" fmla="*/ 89 w 130"/>
                  <a:gd name="T31" fmla="*/ 77 h 77"/>
                  <a:gd name="T32" fmla="*/ 108 w 130"/>
                  <a:gd name="T33" fmla="*/ 77 h 77"/>
                  <a:gd name="T34" fmla="*/ 130 w 130"/>
                  <a:gd name="T35" fmla="*/ 55 h 77"/>
                  <a:gd name="T36" fmla="*/ 110 w 130"/>
                  <a:gd name="T37" fmla="*/ 3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0" h="77">
                    <a:moveTo>
                      <a:pt x="110" y="32"/>
                    </a:moveTo>
                    <a:cubicBezTo>
                      <a:pt x="110" y="32"/>
                      <a:pt x="110" y="32"/>
                      <a:pt x="110" y="32"/>
                    </a:cubicBezTo>
                    <a:cubicBezTo>
                      <a:pt x="110" y="18"/>
                      <a:pt x="98" y="6"/>
                      <a:pt x="84" y="6"/>
                    </a:cubicBezTo>
                    <a:cubicBezTo>
                      <a:pt x="80" y="6"/>
                      <a:pt x="77" y="7"/>
                      <a:pt x="73" y="8"/>
                    </a:cubicBezTo>
                    <a:cubicBezTo>
                      <a:pt x="68" y="3"/>
                      <a:pt x="60" y="0"/>
                      <a:pt x="52" y="0"/>
                    </a:cubicBezTo>
                    <a:cubicBezTo>
                      <a:pt x="35" y="0"/>
                      <a:pt x="21" y="13"/>
                      <a:pt x="21" y="31"/>
                    </a:cubicBezTo>
                    <a:cubicBezTo>
                      <a:pt x="21" y="33"/>
                      <a:pt x="21" y="36"/>
                      <a:pt x="22" y="38"/>
                    </a:cubicBezTo>
                    <a:cubicBezTo>
                      <a:pt x="21" y="38"/>
                      <a:pt x="20" y="38"/>
                      <a:pt x="20" y="38"/>
                    </a:cubicBezTo>
                    <a:cubicBezTo>
                      <a:pt x="9" y="38"/>
                      <a:pt x="0" y="47"/>
                      <a:pt x="0" y="58"/>
                    </a:cubicBezTo>
                    <a:cubicBezTo>
                      <a:pt x="0" y="68"/>
                      <a:pt x="9" y="77"/>
                      <a:pt x="20" y="77"/>
                    </a:cubicBezTo>
                    <a:cubicBezTo>
                      <a:pt x="52" y="77"/>
                      <a:pt x="52" y="77"/>
                      <a:pt x="52" y="77"/>
                    </a:cubicBezTo>
                    <a:cubicBezTo>
                      <a:pt x="44" y="72"/>
                      <a:pt x="38" y="63"/>
                      <a:pt x="38" y="53"/>
                    </a:cubicBezTo>
                    <a:cubicBezTo>
                      <a:pt x="38" y="38"/>
                      <a:pt x="50" y="26"/>
                      <a:pt x="66" y="26"/>
                    </a:cubicBezTo>
                    <a:cubicBezTo>
                      <a:pt x="81" y="26"/>
                      <a:pt x="93" y="38"/>
                      <a:pt x="93" y="53"/>
                    </a:cubicBezTo>
                    <a:cubicBezTo>
                      <a:pt x="93" y="63"/>
                      <a:pt x="88" y="72"/>
                      <a:pt x="80" y="77"/>
                    </a:cubicBezTo>
                    <a:cubicBezTo>
                      <a:pt x="89" y="77"/>
                      <a:pt x="89" y="77"/>
                      <a:pt x="89" y="77"/>
                    </a:cubicBezTo>
                    <a:cubicBezTo>
                      <a:pt x="108" y="77"/>
                      <a:pt x="108" y="77"/>
                      <a:pt x="108" y="77"/>
                    </a:cubicBezTo>
                    <a:cubicBezTo>
                      <a:pt x="120" y="77"/>
                      <a:pt x="130" y="67"/>
                      <a:pt x="130" y="55"/>
                    </a:cubicBezTo>
                    <a:cubicBezTo>
                      <a:pt x="130" y="43"/>
                      <a:pt x="121" y="33"/>
                      <a:pt x="110" y="32"/>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406">
                <a:extLst>
                  <a:ext uri="{FF2B5EF4-FFF2-40B4-BE49-F238E27FC236}">
                    <a16:creationId xmlns:a16="http://schemas.microsoft.com/office/drawing/2014/main" id="{EEBF41C3-9F9A-4863-A120-EEC7DDC99551}"/>
                  </a:ext>
                </a:extLst>
              </p:cNvPr>
              <p:cNvSpPr>
                <a:spLocks/>
              </p:cNvSpPr>
              <p:nvPr/>
            </p:nvSpPr>
            <p:spPr bwMode="auto">
              <a:xfrm>
                <a:off x="5461000" y="3059113"/>
                <a:ext cx="150813" cy="150813"/>
              </a:xfrm>
              <a:custGeom>
                <a:avLst/>
                <a:gdLst>
                  <a:gd name="T0" fmla="*/ 55 w 55"/>
                  <a:gd name="T1" fmla="*/ 27 h 55"/>
                  <a:gd name="T2" fmla="*/ 28 w 55"/>
                  <a:gd name="T3" fmla="*/ 0 h 55"/>
                  <a:gd name="T4" fmla="*/ 0 w 55"/>
                  <a:gd name="T5" fmla="*/ 27 h 55"/>
                  <a:gd name="T6" fmla="*/ 14 w 55"/>
                  <a:gd name="T7" fmla="*/ 51 h 55"/>
                  <a:gd name="T8" fmla="*/ 28 w 55"/>
                  <a:gd name="T9" fmla="*/ 55 h 55"/>
                  <a:gd name="T10" fmla="*/ 42 w 55"/>
                  <a:gd name="T11" fmla="*/ 51 h 55"/>
                  <a:gd name="T12" fmla="*/ 55 w 55"/>
                  <a:gd name="T13" fmla="*/ 27 h 55"/>
                </a:gdLst>
                <a:ahLst/>
                <a:cxnLst>
                  <a:cxn ang="0">
                    <a:pos x="T0" y="T1"/>
                  </a:cxn>
                  <a:cxn ang="0">
                    <a:pos x="T2" y="T3"/>
                  </a:cxn>
                  <a:cxn ang="0">
                    <a:pos x="T4" y="T5"/>
                  </a:cxn>
                  <a:cxn ang="0">
                    <a:pos x="T6" y="T7"/>
                  </a:cxn>
                  <a:cxn ang="0">
                    <a:pos x="T8" y="T9"/>
                  </a:cxn>
                  <a:cxn ang="0">
                    <a:pos x="T10" y="T11"/>
                  </a:cxn>
                  <a:cxn ang="0">
                    <a:pos x="T12" y="T13"/>
                  </a:cxn>
                </a:cxnLst>
                <a:rect l="0" t="0" r="r" b="b"/>
                <a:pathLst>
                  <a:path w="55" h="55">
                    <a:moveTo>
                      <a:pt x="55" y="27"/>
                    </a:moveTo>
                    <a:cubicBezTo>
                      <a:pt x="55" y="12"/>
                      <a:pt x="43" y="0"/>
                      <a:pt x="28" y="0"/>
                    </a:cubicBezTo>
                    <a:cubicBezTo>
                      <a:pt x="12" y="0"/>
                      <a:pt x="0" y="12"/>
                      <a:pt x="0" y="27"/>
                    </a:cubicBezTo>
                    <a:cubicBezTo>
                      <a:pt x="0" y="37"/>
                      <a:pt x="6" y="46"/>
                      <a:pt x="14" y="51"/>
                    </a:cubicBezTo>
                    <a:cubicBezTo>
                      <a:pt x="18" y="54"/>
                      <a:pt x="23" y="55"/>
                      <a:pt x="28" y="55"/>
                    </a:cubicBezTo>
                    <a:cubicBezTo>
                      <a:pt x="33" y="55"/>
                      <a:pt x="38" y="54"/>
                      <a:pt x="42" y="51"/>
                    </a:cubicBezTo>
                    <a:cubicBezTo>
                      <a:pt x="50" y="46"/>
                      <a:pt x="55" y="37"/>
                      <a:pt x="55" y="27"/>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407">
                <a:extLst>
                  <a:ext uri="{FF2B5EF4-FFF2-40B4-BE49-F238E27FC236}">
                    <a16:creationId xmlns:a16="http://schemas.microsoft.com/office/drawing/2014/main" id="{AC04C2FE-2FF6-48F7-A7A9-A092482E406A}"/>
                  </a:ext>
                </a:extLst>
              </p:cNvPr>
              <p:cNvSpPr>
                <a:spLocks/>
              </p:cNvSpPr>
              <p:nvPr/>
            </p:nvSpPr>
            <p:spPr bwMode="auto">
              <a:xfrm>
                <a:off x="5545138" y="3084513"/>
                <a:ext cx="41275" cy="61913"/>
              </a:xfrm>
              <a:custGeom>
                <a:avLst/>
                <a:gdLst>
                  <a:gd name="T0" fmla="*/ 15 w 15"/>
                  <a:gd name="T1" fmla="*/ 23 h 23"/>
                  <a:gd name="T2" fmla="*/ 15 w 15"/>
                  <a:gd name="T3" fmla="*/ 16 h 23"/>
                  <a:gd name="T4" fmla="*/ 0 w 15"/>
                  <a:gd name="T5" fmla="*/ 0 h 23"/>
                </a:gdLst>
                <a:ahLst/>
                <a:cxnLst>
                  <a:cxn ang="0">
                    <a:pos x="T0" y="T1"/>
                  </a:cxn>
                  <a:cxn ang="0">
                    <a:pos x="T2" y="T3"/>
                  </a:cxn>
                  <a:cxn ang="0">
                    <a:pos x="T4" y="T5"/>
                  </a:cxn>
                </a:cxnLst>
                <a:rect l="0" t="0" r="r" b="b"/>
                <a:pathLst>
                  <a:path w="15" h="23">
                    <a:moveTo>
                      <a:pt x="15" y="23"/>
                    </a:moveTo>
                    <a:cubicBezTo>
                      <a:pt x="15" y="21"/>
                      <a:pt x="15" y="18"/>
                      <a:pt x="15" y="16"/>
                    </a:cubicBezTo>
                    <a:cubicBezTo>
                      <a:pt x="14" y="8"/>
                      <a:pt x="8" y="1"/>
                      <a:pt x="0" y="0"/>
                    </a:cubicBezTo>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Rectangle 408">
                <a:extLst>
                  <a:ext uri="{FF2B5EF4-FFF2-40B4-BE49-F238E27FC236}">
                    <a16:creationId xmlns:a16="http://schemas.microsoft.com/office/drawing/2014/main" id="{15CE4102-E8B7-4E87-80F1-44B241DA7A50}"/>
                  </a:ext>
                </a:extLst>
              </p:cNvPr>
              <p:cNvSpPr>
                <a:spLocks noChangeArrowheads="1"/>
              </p:cNvSpPr>
              <p:nvPr/>
            </p:nvSpPr>
            <p:spPr bwMode="auto">
              <a:xfrm>
                <a:off x="5532438" y="3209925"/>
                <a:ext cx="11113" cy="23813"/>
              </a:xfrm>
              <a:prstGeom prst="rect">
                <a:avLst/>
              </a:pr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409">
                <a:extLst>
                  <a:ext uri="{FF2B5EF4-FFF2-40B4-BE49-F238E27FC236}">
                    <a16:creationId xmlns:a16="http://schemas.microsoft.com/office/drawing/2014/main" id="{B6395618-FEE0-4B1D-8527-01DF4026907F}"/>
                  </a:ext>
                </a:extLst>
              </p:cNvPr>
              <p:cNvSpPr>
                <a:spLocks/>
              </p:cNvSpPr>
              <p:nvPr/>
            </p:nvSpPr>
            <p:spPr bwMode="auto">
              <a:xfrm>
                <a:off x="5524500" y="3233738"/>
                <a:ext cx="23813" cy="117475"/>
              </a:xfrm>
              <a:custGeom>
                <a:avLst/>
                <a:gdLst>
                  <a:gd name="T0" fmla="*/ 5 w 9"/>
                  <a:gd name="T1" fmla="*/ 43 h 43"/>
                  <a:gd name="T2" fmla="*/ 9 w 9"/>
                  <a:gd name="T3" fmla="*/ 39 h 43"/>
                  <a:gd name="T4" fmla="*/ 9 w 9"/>
                  <a:gd name="T5" fmla="*/ 15 h 43"/>
                  <a:gd name="T6" fmla="*/ 9 w 9"/>
                  <a:gd name="T7" fmla="*/ 0 h 43"/>
                  <a:gd name="T8" fmla="*/ 0 w 9"/>
                  <a:gd name="T9" fmla="*/ 0 h 43"/>
                  <a:gd name="T10" fmla="*/ 0 w 9"/>
                  <a:gd name="T11" fmla="*/ 17 h 43"/>
                  <a:gd name="T12" fmla="*/ 0 w 9"/>
                  <a:gd name="T13" fmla="*/ 39 h 43"/>
                  <a:gd name="T14" fmla="*/ 5 w 9"/>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3">
                    <a:moveTo>
                      <a:pt x="5" y="43"/>
                    </a:moveTo>
                    <a:cubicBezTo>
                      <a:pt x="7" y="43"/>
                      <a:pt x="9" y="41"/>
                      <a:pt x="9" y="39"/>
                    </a:cubicBezTo>
                    <a:cubicBezTo>
                      <a:pt x="9" y="15"/>
                      <a:pt x="9" y="15"/>
                      <a:pt x="9" y="15"/>
                    </a:cubicBezTo>
                    <a:cubicBezTo>
                      <a:pt x="9" y="0"/>
                      <a:pt x="9" y="0"/>
                      <a:pt x="9" y="0"/>
                    </a:cubicBezTo>
                    <a:cubicBezTo>
                      <a:pt x="0" y="0"/>
                      <a:pt x="0" y="0"/>
                      <a:pt x="0" y="0"/>
                    </a:cubicBezTo>
                    <a:cubicBezTo>
                      <a:pt x="0" y="17"/>
                      <a:pt x="0" y="17"/>
                      <a:pt x="0" y="17"/>
                    </a:cubicBezTo>
                    <a:cubicBezTo>
                      <a:pt x="0" y="39"/>
                      <a:pt x="0" y="39"/>
                      <a:pt x="0" y="39"/>
                    </a:cubicBezTo>
                    <a:cubicBezTo>
                      <a:pt x="0" y="41"/>
                      <a:pt x="2" y="43"/>
                      <a:pt x="5" y="43"/>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410">
                <a:extLst>
                  <a:ext uri="{FF2B5EF4-FFF2-40B4-BE49-F238E27FC236}">
                    <a16:creationId xmlns:a16="http://schemas.microsoft.com/office/drawing/2014/main" id="{E5263633-C161-42C4-BF2C-DFFE11F0D23D}"/>
                  </a:ext>
                </a:extLst>
              </p:cNvPr>
              <p:cNvSpPr>
                <a:spLocks/>
              </p:cNvSpPr>
              <p:nvPr/>
            </p:nvSpPr>
            <p:spPr bwMode="auto">
              <a:xfrm>
                <a:off x="5484813" y="3149600"/>
                <a:ext cx="30163" cy="33338"/>
              </a:xfrm>
              <a:custGeom>
                <a:avLst/>
                <a:gdLst>
                  <a:gd name="T0" fmla="*/ 0 w 11"/>
                  <a:gd name="T1" fmla="*/ 0 h 12"/>
                  <a:gd name="T2" fmla="*/ 3 w 11"/>
                  <a:gd name="T3" fmla="*/ 5 h 12"/>
                  <a:gd name="T4" fmla="*/ 11 w 11"/>
                  <a:gd name="T5" fmla="*/ 12 h 12"/>
                </a:gdLst>
                <a:ahLst/>
                <a:cxnLst>
                  <a:cxn ang="0">
                    <a:pos x="T0" y="T1"/>
                  </a:cxn>
                  <a:cxn ang="0">
                    <a:pos x="T2" y="T3"/>
                  </a:cxn>
                  <a:cxn ang="0">
                    <a:pos x="T4" y="T5"/>
                  </a:cxn>
                </a:cxnLst>
                <a:rect l="0" t="0" r="r" b="b"/>
                <a:pathLst>
                  <a:path w="11" h="12">
                    <a:moveTo>
                      <a:pt x="0" y="0"/>
                    </a:moveTo>
                    <a:cubicBezTo>
                      <a:pt x="1" y="2"/>
                      <a:pt x="2" y="4"/>
                      <a:pt x="3" y="5"/>
                    </a:cubicBezTo>
                    <a:cubicBezTo>
                      <a:pt x="5" y="8"/>
                      <a:pt x="8" y="10"/>
                      <a:pt x="11" y="12"/>
                    </a:cubicBezTo>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7" name="Group 86">
              <a:extLst>
                <a:ext uri="{FF2B5EF4-FFF2-40B4-BE49-F238E27FC236}">
                  <a16:creationId xmlns:a16="http://schemas.microsoft.com/office/drawing/2014/main" id="{0DEAF380-072B-4240-85F6-3DC5D17C99D2}"/>
                </a:ext>
              </a:extLst>
            </p:cNvPr>
            <p:cNvGrpSpPr>
              <a:grpSpLocks noChangeAspect="1"/>
            </p:cNvGrpSpPr>
            <p:nvPr/>
          </p:nvGrpSpPr>
          <p:grpSpPr>
            <a:xfrm>
              <a:off x="811074" y="4524377"/>
              <a:ext cx="390906" cy="390907"/>
              <a:chOff x="-968376" y="5086351"/>
              <a:chExt cx="682625" cy="682626"/>
            </a:xfrm>
          </p:grpSpPr>
          <p:sp>
            <p:nvSpPr>
              <p:cNvPr id="120" name="Freeform 102">
                <a:extLst>
                  <a:ext uri="{FF2B5EF4-FFF2-40B4-BE49-F238E27FC236}">
                    <a16:creationId xmlns:a16="http://schemas.microsoft.com/office/drawing/2014/main" id="{6920227C-259C-47D5-AB82-9156484E984A}"/>
                  </a:ext>
                </a:extLst>
              </p:cNvPr>
              <p:cNvSpPr>
                <a:spLocks/>
              </p:cNvSpPr>
              <p:nvPr/>
            </p:nvSpPr>
            <p:spPr bwMode="auto">
              <a:xfrm>
                <a:off x="-935039" y="5307014"/>
                <a:ext cx="131763" cy="131763"/>
              </a:xfrm>
              <a:custGeom>
                <a:avLst/>
                <a:gdLst>
                  <a:gd name="T0" fmla="*/ 48 w 48"/>
                  <a:gd name="T1" fmla="*/ 48 h 48"/>
                  <a:gd name="T2" fmla="*/ 42 w 48"/>
                  <a:gd name="T3" fmla="*/ 42 h 48"/>
                  <a:gd name="T4" fmla="*/ 37 w 48"/>
                  <a:gd name="T5" fmla="*/ 40 h 48"/>
                  <a:gd name="T6" fmla="*/ 24 w 48"/>
                  <a:gd name="T7" fmla="*/ 40 h 48"/>
                  <a:gd name="T8" fmla="*/ 9 w 48"/>
                  <a:gd name="T9" fmla="*/ 32 h 48"/>
                  <a:gd name="T10" fmla="*/ 0 w 48"/>
                  <a:gd name="T11" fmla="*/ 18 h 48"/>
                  <a:gd name="T12" fmla="*/ 0 w 48"/>
                  <a:gd name="T13" fmla="*/ 16 h 48"/>
                  <a:gd name="T14" fmla="*/ 16 w 48"/>
                  <a:gd name="T15" fmla="*/ 0 h 48"/>
                  <a:gd name="T16" fmla="*/ 16 w 48"/>
                  <a:gd name="T17" fmla="*/ 0 h 48"/>
                  <a:gd name="T18" fmla="*/ 23 w 48"/>
                  <a:gd name="T19" fmla="*/ 2 h 48"/>
                  <a:gd name="T20" fmla="*/ 36 w 48"/>
                  <a:gd name="T21" fmla="*/ 8 h 48"/>
                  <a:gd name="T22" fmla="*/ 44 w 48"/>
                  <a:gd name="T23" fmla="*/ 20 h 48"/>
                  <a:gd name="T24" fmla="*/ 48 w 48"/>
                  <a:gd name="T25"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8">
                    <a:moveTo>
                      <a:pt x="48" y="48"/>
                    </a:moveTo>
                    <a:cubicBezTo>
                      <a:pt x="42" y="42"/>
                      <a:pt x="42" y="42"/>
                      <a:pt x="42" y="42"/>
                    </a:cubicBezTo>
                    <a:cubicBezTo>
                      <a:pt x="41" y="41"/>
                      <a:pt x="39" y="40"/>
                      <a:pt x="37" y="40"/>
                    </a:cubicBezTo>
                    <a:cubicBezTo>
                      <a:pt x="24" y="40"/>
                      <a:pt x="24" y="40"/>
                      <a:pt x="24" y="40"/>
                    </a:cubicBezTo>
                    <a:cubicBezTo>
                      <a:pt x="9" y="32"/>
                      <a:pt x="9" y="32"/>
                      <a:pt x="9" y="32"/>
                    </a:cubicBezTo>
                    <a:cubicBezTo>
                      <a:pt x="3" y="30"/>
                      <a:pt x="0" y="24"/>
                      <a:pt x="0" y="18"/>
                    </a:cubicBezTo>
                    <a:cubicBezTo>
                      <a:pt x="0" y="16"/>
                      <a:pt x="0" y="16"/>
                      <a:pt x="0" y="16"/>
                    </a:cubicBezTo>
                    <a:cubicBezTo>
                      <a:pt x="0" y="7"/>
                      <a:pt x="7" y="0"/>
                      <a:pt x="16" y="0"/>
                    </a:cubicBezTo>
                    <a:cubicBezTo>
                      <a:pt x="16" y="0"/>
                      <a:pt x="16" y="0"/>
                      <a:pt x="16" y="0"/>
                    </a:cubicBezTo>
                    <a:cubicBezTo>
                      <a:pt x="19" y="0"/>
                      <a:pt x="21" y="1"/>
                      <a:pt x="23" y="2"/>
                    </a:cubicBezTo>
                    <a:cubicBezTo>
                      <a:pt x="36" y="8"/>
                      <a:pt x="36" y="8"/>
                      <a:pt x="36" y="8"/>
                    </a:cubicBezTo>
                    <a:cubicBezTo>
                      <a:pt x="44" y="20"/>
                      <a:pt x="44" y="20"/>
                      <a:pt x="44" y="20"/>
                    </a:cubicBezTo>
                    <a:cubicBezTo>
                      <a:pt x="48" y="20"/>
                      <a:pt x="48" y="20"/>
                      <a:pt x="48" y="20"/>
                    </a:cubicBezTo>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103">
                <a:extLst>
                  <a:ext uri="{FF2B5EF4-FFF2-40B4-BE49-F238E27FC236}">
                    <a16:creationId xmlns:a16="http://schemas.microsoft.com/office/drawing/2014/main" id="{3A055193-EBA4-4C6B-8299-A094E1D3DB65}"/>
                  </a:ext>
                </a:extLst>
              </p:cNvPr>
              <p:cNvSpPr>
                <a:spLocks/>
              </p:cNvSpPr>
              <p:nvPr/>
            </p:nvSpPr>
            <p:spPr bwMode="auto">
              <a:xfrm>
                <a:off x="-747714" y="5353051"/>
                <a:ext cx="450850" cy="74613"/>
              </a:xfrm>
              <a:custGeom>
                <a:avLst/>
                <a:gdLst>
                  <a:gd name="T0" fmla="*/ 164 w 164"/>
                  <a:gd name="T1" fmla="*/ 27 h 27"/>
                  <a:gd name="T2" fmla="*/ 159 w 164"/>
                  <a:gd name="T3" fmla="*/ 10 h 27"/>
                  <a:gd name="T4" fmla="*/ 145 w 164"/>
                  <a:gd name="T5" fmla="*/ 2 h 27"/>
                  <a:gd name="T6" fmla="*/ 112 w 164"/>
                  <a:gd name="T7" fmla="*/ 11 h 27"/>
                  <a:gd name="T8" fmla="*/ 0 w 164"/>
                  <a:gd name="T9" fmla="*/ 3 h 27"/>
                  <a:gd name="T10" fmla="*/ 0 w 164"/>
                  <a:gd name="T11" fmla="*/ 23 h 27"/>
                </a:gdLst>
                <a:ahLst/>
                <a:cxnLst>
                  <a:cxn ang="0">
                    <a:pos x="T0" y="T1"/>
                  </a:cxn>
                  <a:cxn ang="0">
                    <a:pos x="T2" y="T3"/>
                  </a:cxn>
                  <a:cxn ang="0">
                    <a:pos x="T4" y="T5"/>
                  </a:cxn>
                  <a:cxn ang="0">
                    <a:pos x="T6" y="T7"/>
                  </a:cxn>
                  <a:cxn ang="0">
                    <a:pos x="T8" y="T9"/>
                  </a:cxn>
                  <a:cxn ang="0">
                    <a:pos x="T10" y="T11"/>
                  </a:cxn>
                </a:cxnLst>
                <a:rect l="0" t="0" r="r" b="b"/>
                <a:pathLst>
                  <a:path w="164" h="27">
                    <a:moveTo>
                      <a:pt x="164" y="27"/>
                    </a:moveTo>
                    <a:cubicBezTo>
                      <a:pt x="159" y="10"/>
                      <a:pt x="159" y="10"/>
                      <a:pt x="159" y="10"/>
                    </a:cubicBezTo>
                    <a:cubicBezTo>
                      <a:pt x="157" y="4"/>
                      <a:pt x="151" y="0"/>
                      <a:pt x="145" y="2"/>
                    </a:cubicBezTo>
                    <a:cubicBezTo>
                      <a:pt x="112" y="11"/>
                      <a:pt x="112" y="11"/>
                      <a:pt x="112" y="11"/>
                    </a:cubicBezTo>
                    <a:cubicBezTo>
                      <a:pt x="0" y="3"/>
                      <a:pt x="0" y="3"/>
                      <a:pt x="0" y="3"/>
                    </a:cubicBezTo>
                    <a:cubicBezTo>
                      <a:pt x="0" y="23"/>
                      <a:pt x="0" y="23"/>
                      <a:pt x="0" y="23"/>
                    </a:cubicBezTo>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104">
                <a:extLst>
                  <a:ext uri="{FF2B5EF4-FFF2-40B4-BE49-F238E27FC236}">
                    <a16:creationId xmlns:a16="http://schemas.microsoft.com/office/drawing/2014/main" id="{143D138D-05E8-4850-B7AD-3629FBB9FFFC}"/>
                  </a:ext>
                </a:extLst>
              </p:cNvPr>
              <p:cNvSpPr>
                <a:spLocks/>
              </p:cNvSpPr>
              <p:nvPr/>
            </p:nvSpPr>
            <p:spPr bwMode="auto">
              <a:xfrm>
                <a:off x="-968376" y="5380039"/>
                <a:ext cx="682625" cy="190500"/>
              </a:xfrm>
              <a:custGeom>
                <a:avLst/>
                <a:gdLst>
                  <a:gd name="T0" fmla="*/ 0 w 248"/>
                  <a:gd name="T1" fmla="*/ 69 h 69"/>
                  <a:gd name="T2" fmla="*/ 248 w 248"/>
                  <a:gd name="T3" fmla="*/ 69 h 69"/>
                  <a:gd name="T4" fmla="*/ 248 w 248"/>
                  <a:gd name="T5" fmla="*/ 45 h 69"/>
                  <a:gd name="T6" fmla="*/ 240 w 248"/>
                  <a:gd name="T7" fmla="*/ 37 h 69"/>
                  <a:gd name="T8" fmla="*/ 95 w 248"/>
                  <a:gd name="T9" fmla="*/ 37 h 69"/>
                  <a:gd name="T10" fmla="*/ 74 w 248"/>
                  <a:gd name="T11" fmla="*/ 32 h 69"/>
                  <a:gd name="T12" fmla="*/ 11 w 248"/>
                  <a:gd name="T13" fmla="*/ 2 h 69"/>
                  <a:gd name="T14" fmla="*/ 0 w 248"/>
                  <a:gd name="T15" fmla="*/ 10 h 69"/>
                  <a:gd name="T16" fmla="*/ 0 w 248"/>
                  <a:gd name="T17" fmla="*/ 20 h 69"/>
                  <a:gd name="T18" fmla="*/ 5 w 248"/>
                  <a:gd name="T19" fmla="*/ 27 h 69"/>
                  <a:gd name="T20" fmla="*/ 36 w 248"/>
                  <a:gd name="T21" fmla="*/ 41 h 69"/>
                  <a:gd name="T22" fmla="*/ 8 w 248"/>
                  <a:gd name="T23" fmla="*/ 41 h 69"/>
                  <a:gd name="T24" fmla="*/ 0 w 248"/>
                  <a:gd name="T25" fmla="*/ 49 h 69"/>
                  <a:gd name="T26" fmla="*/ 0 w 248"/>
                  <a:gd name="T2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8" h="69">
                    <a:moveTo>
                      <a:pt x="0" y="69"/>
                    </a:moveTo>
                    <a:cubicBezTo>
                      <a:pt x="248" y="69"/>
                      <a:pt x="248" y="69"/>
                      <a:pt x="248" y="69"/>
                    </a:cubicBezTo>
                    <a:cubicBezTo>
                      <a:pt x="248" y="45"/>
                      <a:pt x="248" y="45"/>
                      <a:pt x="248" y="45"/>
                    </a:cubicBezTo>
                    <a:cubicBezTo>
                      <a:pt x="248" y="41"/>
                      <a:pt x="244" y="37"/>
                      <a:pt x="240" y="37"/>
                    </a:cubicBezTo>
                    <a:cubicBezTo>
                      <a:pt x="95" y="37"/>
                      <a:pt x="95" y="37"/>
                      <a:pt x="95" y="37"/>
                    </a:cubicBezTo>
                    <a:cubicBezTo>
                      <a:pt x="88" y="37"/>
                      <a:pt x="81" y="35"/>
                      <a:pt x="74" y="32"/>
                    </a:cubicBezTo>
                    <a:cubicBezTo>
                      <a:pt x="11" y="2"/>
                      <a:pt x="11" y="2"/>
                      <a:pt x="11" y="2"/>
                    </a:cubicBezTo>
                    <a:cubicBezTo>
                      <a:pt x="6" y="0"/>
                      <a:pt x="0" y="4"/>
                      <a:pt x="0" y="10"/>
                    </a:cubicBezTo>
                    <a:cubicBezTo>
                      <a:pt x="0" y="20"/>
                      <a:pt x="0" y="20"/>
                      <a:pt x="0" y="20"/>
                    </a:cubicBezTo>
                    <a:cubicBezTo>
                      <a:pt x="0" y="23"/>
                      <a:pt x="2" y="26"/>
                      <a:pt x="5" y="27"/>
                    </a:cubicBezTo>
                    <a:cubicBezTo>
                      <a:pt x="36" y="41"/>
                      <a:pt x="36" y="41"/>
                      <a:pt x="36" y="41"/>
                    </a:cubicBezTo>
                    <a:cubicBezTo>
                      <a:pt x="8" y="41"/>
                      <a:pt x="8" y="41"/>
                      <a:pt x="8" y="41"/>
                    </a:cubicBezTo>
                    <a:cubicBezTo>
                      <a:pt x="4" y="41"/>
                      <a:pt x="0" y="45"/>
                      <a:pt x="0" y="49"/>
                    </a:cubicBezTo>
                    <a:lnTo>
                      <a:pt x="0" y="69"/>
                    </a:ln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Oval 105">
                <a:extLst>
                  <a:ext uri="{FF2B5EF4-FFF2-40B4-BE49-F238E27FC236}">
                    <a16:creationId xmlns:a16="http://schemas.microsoft.com/office/drawing/2014/main" id="{E135FC8B-A934-4FEB-B036-7605A5DCC10A}"/>
                  </a:ext>
                </a:extLst>
              </p:cNvPr>
              <p:cNvSpPr>
                <a:spLocks noChangeArrowheads="1"/>
              </p:cNvSpPr>
              <p:nvPr/>
            </p:nvSpPr>
            <p:spPr bwMode="auto">
              <a:xfrm>
                <a:off x="-450851" y="5659439"/>
                <a:ext cx="109538" cy="109538"/>
              </a:xfrm>
              <a:prstGeom prst="ellipse">
                <a:avLst/>
              </a:pr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Oval 106">
                <a:extLst>
                  <a:ext uri="{FF2B5EF4-FFF2-40B4-BE49-F238E27FC236}">
                    <a16:creationId xmlns:a16="http://schemas.microsoft.com/office/drawing/2014/main" id="{A39987E7-BBE9-489C-B59B-4E498904FEF3}"/>
                  </a:ext>
                </a:extLst>
              </p:cNvPr>
              <p:cNvSpPr>
                <a:spLocks noChangeArrowheads="1"/>
              </p:cNvSpPr>
              <p:nvPr/>
            </p:nvSpPr>
            <p:spPr bwMode="auto">
              <a:xfrm>
                <a:off x="-912814" y="5659439"/>
                <a:ext cx="109538" cy="109538"/>
              </a:xfrm>
              <a:prstGeom prst="ellipse">
                <a:avLst/>
              </a:pr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107">
                <a:extLst>
                  <a:ext uri="{FF2B5EF4-FFF2-40B4-BE49-F238E27FC236}">
                    <a16:creationId xmlns:a16="http://schemas.microsoft.com/office/drawing/2014/main" id="{278FE039-88D4-4E97-B61F-93A6BB8551F4}"/>
                  </a:ext>
                </a:extLst>
              </p:cNvPr>
              <p:cNvSpPr>
                <a:spLocks/>
              </p:cNvSpPr>
              <p:nvPr/>
            </p:nvSpPr>
            <p:spPr bwMode="auto">
              <a:xfrm>
                <a:off x="-660401" y="5614989"/>
                <a:ext cx="66675" cy="11113"/>
              </a:xfrm>
              <a:custGeom>
                <a:avLst/>
                <a:gdLst>
                  <a:gd name="T0" fmla="*/ 0 w 42"/>
                  <a:gd name="T1" fmla="*/ 0 h 7"/>
                  <a:gd name="T2" fmla="*/ 21 w 42"/>
                  <a:gd name="T3" fmla="*/ 7 h 7"/>
                  <a:gd name="T4" fmla="*/ 42 w 42"/>
                  <a:gd name="T5" fmla="*/ 0 h 7"/>
                </a:gdLst>
                <a:ahLst/>
                <a:cxnLst>
                  <a:cxn ang="0">
                    <a:pos x="T0" y="T1"/>
                  </a:cxn>
                  <a:cxn ang="0">
                    <a:pos x="T2" y="T3"/>
                  </a:cxn>
                  <a:cxn ang="0">
                    <a:pos x="T4" y="T5"/>
                  </a:cxn>
                </a:cxnLst>
                <a:rect l="0" t="0" r="r" b="b"/>
                <a:pathLst>
                  <a:path w="42" h="7">
                    <a:moveTo>
                      <a:pt x="0" y="0"/>
                    </a:moveTo>
                    <a:lnTo>
                      <a:pt x="21" y="7"/>
                    </a:lnTo>
                    <a:lnTo>
                      <a:pt x="42" y="0"/>
                    </a:lnTo>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108">
                <a:extLst>
                  <a:ext uri="{FF2B5EF4-FFF2-40B4-BE49-F238E27FC236}">
                    <a16:creationId xmlns:a16="http://schemas.microsoft.com/office/drawing/2014/main" id="{107675D5-66F3-469A-A6D3-308645BA5121}"/>
                  </a:ext>
                </a:extLst>
              </p:cNvPr>
              <p:cNvSpPr>
                <a:spLocks/>
              </p:cNvSpPr>
              <p:nvPr/>
            </p:nvSpPr>
            <p:spPr bwMode="auto">
              <a:xfrm>
                <a:off x="-736601" y="5702301"/>
                <a:ext cx="219075" cy="44450"/>
              </a:xfrm>
              <a:custGeom>
                <a:avLst/>
                <a:gdLst>
                  <a:gd name="T0" fmla="*/ 138 w 138"/>
                  <a:gd name="T1" fmla="*/ 28 h 28"/>
                  <a:gd name="T2" fmla="*/ 69 w 138"/>
                  <a:gd name="T3" fmla="*/ 0 h 28"/>
                  <a:gd name="T4" fmla="*/ 0 w 138"/>
                  <a:gd name="T5" fmla="*/ 28 h 28"/>
                </a:gdLst>
                <a:ahLst/>
                <a:cxnLst>
                  <a:cxn ang="0">
                    <a:pos x="T0" y="T1"/>
                  </a:cxn>
                  <a:cxn ang="0">
                    <a:pos x="T2" y="T3"/>
                  </a:cxn>
                  <a:cxn ang="0">
                    <a:pos x="T4" y="T5"/>
                  </a:cxn>
                </a:cxnLst>
                <a:rect l="0" t="0" r="r" b="b"/>
                <a:pathLst>
                  <a:path w="138" h="28">
                    <a:moveTo>
                      <a:pt x="138" y="28"/>
                    </a:moveTo>
                    <a:lnTo>
                      <a:pt x="69" y="0"/>
                    </a:lnTo>
                    <a:lnTo>
                      <a:pt x="0" y="28"/>
                    </a:lnTo>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09">
                <a:extLst>
                  <a:ext uri="{FF2B5EF4-FFF2-40B4-BE49-F238E27FC236}">
                    <a16:creationId xmlns:a16="http://schemas.microsoft.com/office/drawing/2014/main" id="{A832DD0F-15AD-4023-9BE0-C7AD3042BBD7}"/>
                  </a:ext>
                </a:extLst>
              </p:cNvPr>
              <p:cNvSpPr>
                <a:spLocks noChangeShapeType="1"/>
              </p:cNvSpPr>
              <p:nvPr/>
            </p:nvSpPr>
            <p:spPr bwMode="auto">
              <a:xfrm flipH="1">
                <a:off x="-803276" y="5659439"/>
                <a:ext cx="87313" cy="31750"/>
              </a:xfrm>
              <a:prstGeom prst="line">
                <a:avLst/>
              </a:prstGeom>
              <a:noFill/>
              <a:ln w="1524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10">
                <a:extLst>
                  <a:ext uri="{FF2B5EF4-FFF2-40B4-BE49-F238E27FC236}">
                    <a16:creationId xmlns:a16="http://schemas.microsoft.com/office/drawing/2014/main" id="{E560E629-7530-4B90-AEF8-B41E407D46A2}"/>
                  </a:ext>
                </a:extLst>
              </p:cNvPr>
              <p:cNvSpPr>
                <a:spLocks noChangeShapeType="1"/>
              </p:cNvSpPr>
              <p:nvPr/>
            </p:nvSpPr>
            <p:spPr bwMode="auto">
              <a:xfrm>
                <a:off x="-539751" y="5659439"/>
                <a:ext cx="88900" cy="31750"/>
              </a:xfrm>
              <a:prstGeom prst="line">
                <a:avLst/>
              </a:prstGeom>
              <a:noFill/>
              <a:ln w="1524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11">
                <a:extLst>
                  <a:ext uri="{FF2B5EF4-FFF2-40B4-BE49-F238E27FC236}">
                    <a16:creationId xmlns:a16="http://schemas.microsoft.com/office/drawing/2014/main" id="{0330F245-64C0-44E7-ABD2-882BAF1CFDBD}"/>
                  </a:ext>
                </a:extLst>
              </p:cNvPr>
              <p:cNvSpPr>
                <a:spLocks noChangeShapeType="1"/>
              </p:cNvSpPr>
              <p:nvPr/>
            </p:nvSpPr>
            <p:spPr bwMode="auto">
              <a:xfrm>
                <a:off x="-814389" y="5614989"/>
                <a:ext cx="131763" cy="53975"/>
              </a:xfrm>
              <a:prstGeom prst="line">
                <a:avLst/>
              </a:prstGeom>
              <a:noFill/>
              <a:ln w="1524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12">
                <a:extLst>
                  <a:ext uri="{FF2B5EF4-FFF2-40B4-BE49-F238E27FC236}">
                    <a16:creationId xmlns:a16="http://schemas.microsoft.com/office/drawing/2014/main" id="{498F4233-0A5C-415E-A1FC-D069FCCBBA72}"/>
                  </a:ext>
                </a:extLst>
              </p:cNvPr>
              <p:cNvSpPr>
                <a:spLocks noChangeShapeType="1"/>
              </p:cNvSpPr>
              <p:nvPr/>
            </p:nvSpPr>
            <p:spPr bwMode="auto">
              <a:xfrm flipV="1">
                <a:off x="-571501" y="5614989"/>
                <a:ext cx="131763" cy="53975"/>
              </a:xfrm>
              <a:prstGeom prst="line">
                <a:avLst/>
              </a:prstGeom>
              <a:noFill/>
              <a:ln w="1524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113">
                <a:extLst>
                  <a:ext uri="{FF2B5EF4-FFF2-40B4-BE49-F238E27FC236}">
                    <a16:creationId xmlns:a16="http://schemas.microsoft.com/office/drawing/2014/main" id="{F01697B3-270A-4863-ABE3-090128E08572}"/>
                  </a:ext>
                </a:extLst>
              </p:cNvPr>
              <p:cNvSpPr>
                <a:spLocks/>
              </p:cNvSpPr>
              <p:nvPr/>
            </p:nvSpPr>
            <p:spPr bwMode="auto">
              <a:xfrm>
                <a:off x="-869951" y="5086351"/>
                <a:ext cx="142875" cy="176213"/>
              </a:xfrm>
              <a:custGeom>
                <a:avLst/>
                <a:gdLst>
                  <a:gd name="T0" fmla="*/ 52 w 52"/>
                  <a:gd name="T1" fmla="*/ 0 h 64"/>
                  <a:gd name="T2" fmla="*/ 52 w 52"/>
                  <a:gd name="T3" fmla="*/ 4 h 64"/>
                  <a:gd name="T4" fmla="*/ 44 w 52"/>
                  <a:gd name="T5" fmla="*/ 12 h 64"/>
                  <a:gd name="T6" fmla="*/ 44 w 52"/>
                  <a:gd name="T7" fmla="*/ 12 h 64"/>
                  <a:gd name="T8" fmla="*/ 36 w 52"/>
                  <a:gd name="T9" fmla="*/ 4 h 64"/>
                  <a:gd name="T10" fmla="*/ 36 w 52"/>
                  <a:gd name="T11" fmla="*/ 0 h 64"/>
                  <a:gd name="T12" fmla="*/ 12 w 52"/>
                  <a:gd name="T13" fmla="*/ 0 h 64"/>
                  <a:gd name="T14" fmla="*/ 0 w 52"/>
                  <a:gd name="T15" fmla="*/ 12 h 64"/>
                  <a:gd name="T16" fmla="*/ 0 w 52"/>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4">
                    <a:moveTo>
                      <a:pt x="52" y="0"/>
                    </a:moveTo>
                    <a:cubicBezTo>
                      <a:pt x="52" y="4"/>
                      <a:pt x="52" y="4"/>
                      <a:pt x="52" y="4"/>
                    </a:cubicBezTo>
                    <a:cubicBezTo>
                      <a:pt x="52" y="8"/>
                      <a:pt x="48" y="12"/>
                      <a:pt x="44" y="12"/>
                    </a:cubicBezTo>
                    <a:cubicBezTo>
                      <a:pt x="44" y="12"/>
                      <a:pt x="44" y="12"/>
                      <a:pt x="44" y="12"/>
                    </a:cubicBezTo>
                    <a:cubicBezTo>
                      <a:pt x="40" y="12"/>
                      <a:pt x="36" y="8"/>
                      <a:pt x="36" y="4"/>
                    </a:cubicBezTo>
                    <a:cubicBezTo>
                      <a:pt x="36" y="0"/>
                      <a:pt x="36" y="0"/>
                      <a:pt x="36" y="0"/>
                    </a:cubicBezTo>
                    <a:cubicBezTo>
                      <a:pt x="12" y="0"/>
                      <a:pt x="12" y="0"/>
                      <a:pt x="12" y="0"/>
                    </a:cubicBezTo>
                    <a:cubicBezTo>
                      <a:pt x="5" y="0"/>
                      <a:pt x="0" y="5"/>
                      <a:pt x="0" y="12"/>
                    </a:cubicBezTo>
                    <a:cubicBezTo>
                      <a:pt x="0" y="64"/>
                      <a:pt x="0" y="64"/>
                      <a:pt x="0" y="64"/>
                    </a:cubicBezTo>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14">
                <a:extLst>
                  <a:ext uri="{FF2B5EF4-FFF2-40B4-BE49-F238E27FC236}">
                    <a16:creationId xmlns:a16="http://schemas.microsoft.com/office/drawing/2014/main" id="{B8D0A68D-7910-4C80-BB3E-A63B24B0CC95}"/>
                  </a:ext>
                </a:extLst>
              </p:cNvPr>
              <p:cNvSpPr>
                <a:spLocks noChangeShapeType="1"/>
              </p:cNvSpPr>
              <p:nvPr/>
            </p:nvSpPr>
            <p:spPr bwMode="auto">
              <a:xfrm flipV="1">
                <a:off x="-747714" y="5119689"/>
                <a:ext cx="0" cy="42863"/>
              </a:xfrm>
              <a:prstGeom prst="line">
                <a:avLst/>
              </a:prstGeom>
              <a:noFill/>
              <a:ln w="1524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15">
                <a:extLst>
                  <a:ext uri="{FF2B5EF4-FFF2-40B4-BE49-F238E27FC236}">
                    <a16:creationId xmlns:a16="http://schemas.microsoft.com/office/drawing/2014/main" id="{88EE0C69-1346-43D5-B9F5-4B12A887504C}"/>
                  </a:ext>
                </a:extLst>
              </p:cNvPr>
              <p:cNvSpPr>
                <a:spLocks noChangeShapeType="1"/>
              </p:cNvSpPr>
              <p:nvPr/>
            </p:nvSpPr>
            <p:spPr bwMode="auto">
              <a:xfrm>
                <a:off x="-747714" y="5273676"/>
                <a:ext cx="0" cy="44450"/>
              </a:xfrm>
              <a:prstGeom prst="line">
                <a:avLst/>
              </a:prstGeom>
              <a:noFill/>
              <a:ln w="1524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116">
                <a:extLst>
                  <a:ext uri="{FF2B5EF4-FFF2-40B4-BE49-F238E27FC236}">
                    <a16:creationId xmlns:a16="http://schemas.microsoft.com/office/drawing/2014/main" id="{BE48B85B-8AA8-4651-827B-BF65C477217C}"/>
                  </a:ext>
                </a:extLst>
              </p:cNvPr>
              <p:cNvSpPr>
                <a:spLocks/>
              </p:cNvSpPr>
              <p:nvPr/>
            </p:nvSpPr>
            <p:spPr bwMode="auto">
              <a:xfrm>
                <a:off x="-792164" y="5162551"/>
                <a:ext cx="87313" cy="111125"/>
              </a:xfrm>
              <a:custGeom>
                <a:avLst/>
                <a:gdLst>
                  <a:gd name="T0" fmla="*/ 20 w 32"/>
                  <a:gd name="T1" fmla="*/ 40 h 40"/>
                  <a:gd name="T2" fmla="*/ 12 w 32"/>
                  <a:gd name="T3" fmla="*/ 40 h 40"/>
                  <a:gd name="T4" fmla="*/ 0 w 32"/>
                  <a:gd name="T5" fmla="*/ 28 h 40"/>
                  <a:gd name="T6" fmla="*/ 0 w 32"/>
                  <a:gd name="T7" fmla="*/ 4 h 40"/>
                  <a:gd name="T8" fmla="*/ 4 w 32"/>
                  <a:gd name="T9" fmla="*/ 0 h 40"/>
                  <a:gd name="T10" fmla="*/ 28 w 32"/>
                  <a:gd name="T11" fmla="*/ 0 h 40"/>
                  <a:gd name="T12" fmla="*/ 32 w 32"/>
                  <a:gd name="T13" fmla="*/ 4 h 40"/>
                  <a:gd name="T14" fmla="*/ 32 w 32"/>
                  <a:gd name="T15" fmla="*/ 28 h 40"/>
                  <a:gd name="T16" fmla="*/ 20 w 32"/>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0">
                    <a:moveTo>
                      <a:pt x="20" y="40"/>
                    </a:moveTo>
                    <a:cubicBezTo>
                      <a:pt x="12" y="40"/>
                      <a:pt x="12" y="40"/>
                      <a:pt x="12" y="40"/>
                    </a:cubicBezTo>
                    <a:cubicBezTo>
                      <a:pt x="5" y="40"/>
                      <a:pt x="0" y="35"/>
                      <a:pt x="0" y="28"/>
                    </a:cubicBezTo>
                    <a:cubicBezTo>
                      <a:pt x="0" y="4"/>
                      <a:pt x="0" y="4"/>
                      <a:pt x="0" y="4"/>
                    </a:cubicBezTo>
                    <a:cubicBezTo>
                      <a:pt x="0" y="2"/>
                      <a:pt x="2" y="0"/>
                      <a:pt x="4" y="0"/>
                    </a:cubicBezTo>
                    <a:cubicBezTo>
                      <a:pt x="28" y="0"/>
                      <a:pt x="28" y="0"/>
                      <a:pt x="28" y="0"/>
                    </a:cubicBezTo>
                    <a:cubicBezTo>
                      <a:pt x="30" y="0"/>
                      <a:pt x="32" y="2"/>
                      <a:pt x="32" y="4"/>
                    </a:cubicBezTo>
                    <a:cubicBezTo>
                      <a:pt x="32" y="28"/>
                      <a:pt x="32" y="28"/>
                      <a:pt x="32" y="28"/>
                    </a:cubicBezTo>
                    <a:cubicBezTo>
                      <a:pt x="32" y="35"/>
                      <a:pt x="27" y="40"/>
                      <a:pt x="20" y="40"/>
                    </a:cubicBezTo>
                    <a:close/>
                  </a:path>
                </a:pathLst>
              </a:custGeom>
              <a:noFill/>
              <a:ln w="1524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8" name="Group 119">
              <a:extLst>
                <a:ext uri="{FF2B5EF4-FFF2-40B4-BE49-F238E27FC236}">
                  <a16:creationId xmlns:a16="http://schemas.microsoft.com/office/drawing/2014/main" id="{56AEA30F-6DC2-4EAC-97D2-8E25334F4FF5}"/>
                </a:ext>
              </a:extLst>
            </p:cNvPr>
            <p:cNvGrpSpPr>
              <a:grpSpLocks noChangeAspect="1"/>
            </p:cNvGrpSpPr>
            <p:nvPr/>
          </p:nvGrpSpPr>
          <p:grpSpPr bwMode="auto">
            <a:xfrm>
              <a:off x="626925" y="3726574"/>
              <a:ext cx="390906" cy="404062"/>
              <a:chOff x="-207" y="3672"/>
              <a:chExt cx="416" cy="430"/>
            </a:xfrm>
          </p:grpSpPr>
          <p:sp>
            <p:nvSpPr>
              <p:cNvPr id="108" name="Freeform 120">
                <a:extLst>
                  <a:ext uri="{FF2B5EF4-FFF2-40B4-BE49-F238E27FC236}">
                    <a16:creationId xmlns:a16="http://schemas.microsoft.com/office/drawing/2014/main" id="{59BD9C51-6D40-4236-B1C9-8109E7807EE4}"/>
                  </a:ext>
                </a:extLst>
              </p:cNvPr>
              <p:cNvSpPr>
                <a:spLocks/>
              </p:cNvSpPr>
              <p:nvPr/>
            </p:nvSpPr>
            <p:spPr bwMode="auto">
              <a:xfrm>
                <a:off x="-27" y="3804"/>
                <a:ext cx="236" cy="298"/>
              </a:xfrm>
              <a:custGeom>
                <a:avLst/>
                <a:gdLst>
                  <a:gd name="T0" fmla="*/ 68 w 136"/>
                  <a:gd name="T1" fmla="*/ 0 h 172"/>
                  <a:gd name="T2" fmla="*/ 0 w 136"/>
                  <a:gd name="T3" fmla="*/ 20 h 172"/>
                  <a:gd name="T4" fmla="*/ 0 w 136"/>
                  <a:gd name="T5" fmla="*/ 82 h 172"/>
                  <a:gd name="T6" fmla="*/ 27 w 136"/>
                  <a:gd name="T7" fmla="*/ 139 h 172"/>
                  <a:gd name="T8" fmla="*/ 68 w 136"/>
                  <a:gd name="T9" fmla="*/ 172 h 172"/>
                  <a:gd name="T10" fmla="*/ 109 w 136"/>
                  <a:gd name="T11" fmla="*/ 139 h 172"/>
                  <a:gd name="T12" fmla="*/ 136 w 136"/>
                  <a:gd name="T13" fmla="*/ 82 h 172"/>
                  <a:gd name="T14" fmla="*/ 136 w 136"/>
                  <a:gd name="T15" fmla="*/ 20 h 172"/>
                  <a:gd name="T16" fmla="*/ 68 w 136"/>
                  <a:gd name="T17"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72">
                    <a:moveTo>
                      <a:pt x="68" y="0"/>
                    </a:moveTo>
                    <a:cubicBezTo>
                      <a:pt x="68" y="0"/>
                      <a:pt x="40" y="19"/>
                      <a:pt x="0" y="20"/>
                    </a:cubicBezTo>
                    <a:cubicBezTo>
                      <a:pt x="0" y="82"/>
                      <a:pt x="0" y="82"/>
                      <a:pt x="0" y="82"/>
                    </a:cubicBezTo>
                    <a:cubicBezTo>
                      <a:pt x="0" y="104"/>
                      <a:pt x="10" y="125"/>
                      <a:pt x="27" y="139"/>
                    </a:cubicBezTo>
                    <a:cubicBezTo>
                      <a:pt x="68" y="172"/>
                      <a:pt x="68" y="172"/>
                      <a:pt x="68" y="172"/>
                    </a:cubicBezTo>
                    <a:cubicBezTo>
                      <a:pt x="109" y="139"/>
                      <a:pt x="109" y="139"/>
                      <a:pt x="109" y="139"/>
                    </a:cubicBezTo>
                    <a:cubicBezTo>
                      <a:pt x="126" y="125"/>
                      <a:pt x="136" y="104"/>
                      <a:pt x="136" y="82"/>
                    </a:cubicBezTo>
                    <a:cubicBezTo>
                      <a:pt x="136" y="20"/>
                      <a:pt x="136" y="20"/>
                      <a:pt x="136" y="20"/>
                    </a:cubicBezTo>
                    <a:cubicBezTo>
                      <a:pt x="96" y="19"/>
                      <a:pt x="68" y="0"/>
                      <a:pt x="68" y="0"/>
                    </a:cubicBez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21">
                <a:extLst>
                  <a:ext uri="{FF2B5EF4-FFF2-40B4-BE49-F238E27FC236}">
                    <a16:creationId xmlns:a16="http://schemas.microsoft.com/office/drawing/2014/main" id="{049C0074-30AB-4599-82AD-918BF627583A}"/>
                  </a:ext>
                </a:extLst>
              </p:cNvPr>
              <p:cNvSpPr>
                <a:spLocks/>
              </p:cNvSpPr>
              <p:nvPr/>
            </p:nvSpPr>
            <p:spPr bwMode="auto">
              <a:xfrm>
                <a:off x="29" y="3873"/>
                <a:ext cx="125" cy="125"/>
              </a:xfrm>
              <a:custGeom>
                <a:avLst/>
                <a:gdLst>
                  <a:gd name="T0" fmla="*/ 83 w 125"/>
                  <a:gd name="T1" fmla="*/ 42 h 125"/>
                  <a:gd name="T2" fmla="*/ 83 w 125"/>
                  <a:gd name="T3" fmla="*/ 0 h 125"/>
                  <a:gd name="T4" fmla="*/ 41 w 125"/>
                  <a:gd name="T5" fmla="*/ 0 h 125"/>
                  <a:gd name="T6" fmla="*/ 41 w 125"/>
                  <a:gd name="T7" fmla="*/ 42 h 125"/>
                  <a:gd name="T8" fmla="*/ 0 w 125"/>
                  <a:gd name="T9" fmla="*/ 42 h 125"/>
                  <a:gd name="T10" fmla="*/ 0 w 125"/>
                  <a:gd name="T11" fmla="*/ 83 h 125"/>
                  <a:gd name="T12" fmla="*/ 41 w 125"/>
                  <a:gd name="T13" fmla="*/ 83 h 125"/>
                  <a:gd name="T14" fmla="*/ 41 w 125"/>
                  <a:gd name="T15" fmla="*/ 125 h 125"/>
                  <a:gd name="T16" fmla="*/ 83 w 125"/>
                  <a:gd name="T17" fmla="*/ 125 h 125"/>
                  <a:gd name="T18" fmla="*/ 83 w 125"/>
                  <a:gd name="T19" fmla="*/ 83 h 125"/>
                  <a:gd name="T20" fmla="*/ 125 w 125"/>
                  <a:gd name="T21" fmla="*/ 83 h 125"/>
                  <a:gd name="T22" fmla="*/ 125 w 125"/>
                  <a:gd name="T23" fmla="*/ 42 h 125"/>
                  <a:gd name="T24" fmla="*/ 83 w 125"/>
                  <a:gd name="T25" fmla="*/ 4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25">
                    <a:moveTo>
                      <a:pt x="83" y="42"/>
                    </a:moveTo>
                    <a:lnTo>
                      <a:pt x="83" y="0"/>
                    </a:lnTo>
                    <a:lnTo>
                      <a:pt x="41" y="0"/>
                    </a:lnTo>
                    <a:lnTo>
                      <a:pt x="41" y="42"/>
                    </a:lnTo>
                    <a:lnTo>
                      <a:pt x="0" y="42"/>
                    </a:lnTo>
                    <a:lnTo>
                      <a:pt x="0" y="83"/>
                    </a:lnTo>
                    <a:lnTo>
                      <a:pt x="41" y="83"/>
                    </a:lnTo>
                    <a:lnTo>
                      <a:pt x="41" y="125"/>
                    </a:lnTo>
                    <a:lnTo>
                      <a:pt x="83" y="125"/>
                    </a:lnTo>
                    <a:lnTo>
                      <a:pt x="83" y="83"/>
                    </a:lnTo>
                    <a:lnTo>
                      <a:pt x="125" y="83"/>
                    </a:lnTo>
                    <a:lnTo>
                      <a:pt x="125" y="42"/>
                    </a:lnTo>
                    <a:lnTo>
                      <a:pt x="83" y="42"/>
                    </a:ln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22">
                <a:extLst>
                  <a:ext uri="{FF2B5EF4-FFF2-40B4-BE49-F238E27FC236}">
                    <a16:creationId xmlns:a16="http://schemas.microsoft.com/office/drawing/2014/main" id="{125BE6F7-7D64-42C5-B249-D0C3EA859BA3}"/>
                  </a:ext>
                </a:extLst>
              </p:cNvPr>
              <p:cNvSpPr>
                <a:spLocks/>
              </p:cNvSpPr>
              <p:nvPr/>
            </p:nvSpPr>
            <p:spPr bwMode="auto">
              <a:xfrm>
                <a:off x="-145" y="3672"/>
                <a:ext cx="181" cy="83"/>
              </a:xfrm>
              <a:custGeom>
                <a:avLst/>
                <a:gdLst>
                  <a:gd name="T0" fmla="*/ 104 w 104"/>
                  <a:gd name="T1" fmla="*/ 48 h 48"/>
                  <a:gd name="T2" fmla="*/ 104 w 104"/>
                  <a:gd name="T3" fmla="*/ 32 h 48"/>
                  <a:gd name="T4" fmla="*/ 92 w 104"/>
                  <a:gd name="T5" fmla="*/ 20 h 48"/>
                  <a:gd name="T6" fmla="*/ 84 w 104"/>
                  <a:gd name="T7" fmla="*/ 20 h 48"/>
                  <a:gd name="T8" fmla="*/ 84 w 104"/>
                  <a:gd name="T9" fmla="*/ 0 h 48"/>
                  <a:gd name="T10" fmla="*/ 20 w 104"/>
                  <a:gd name="T11" fmla="*/ 0 h 48"/>
                  <a:gd name="T12" fmla="*/ 20 w 104"/>
                  <a:gd name="T13" fmla="*/ 20 h 48"/>
                  <a:gd name="T14" fmla="*/ 12 w 104"/>
                  <a:gd name="T15" fmla="*/ 20 h 48"/>
                  <a:gd name="T16" fmla="*/ 0 w 104"/>
                  <a:gd name="T17" fmla="*/ 32 h 48"/>
                  <a:gd name="T18" fmla="*/ 0 w 104"/>
                  <a:gd name="T19" fmla="*/ 48 h 48"/>
                  <a:gd name="T20" fmla="*/ 104 w 104"/>
                  <a:gd name="T2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48">
                    <a:moveTo>
                      <a:pt x="104" y="48"/>
                    </a:moveTo>
                    <a:cubicBezTo>
                      <a:pt x="104" y="32"/>
                      <a:pt x="104" y="32"/>
                      <a:pt x="104" y="32"/>
                    </a:cubicBezTo>
                    <a:cubicBezTo>
                      <a:pt x="104" y="25"/>
                      <a:pt x="99" y="20"/>
                      <a:pt x="92" y="20"/>
                    </a:cubicBezTo>
                    <a:cubicBezTo>
                      <a:pt x="84" y="20"/>
                      <a:pt x="84" y="20"/>
                      <a:pt x="84" y="20"/>
                    </a:cubicBezTo>
                    <a:cubicBezTo>
                      <a:pt x="84" y="0"/>
                      <a:pt x="84" y="0"/>
                      <a:pt x="84" y="0"/>
                    </a:cubicBezTo>
                    <a:cubicBezTo>
                      <a:pt x="20" y="0"/>
                      <a:pt x="20" y="0"/>
                      <a:pt x="20" y="0"/>
                    </a:cubicBezTo>
                    <a:cubicBezTo>
                      <a:pt x="20" y="20"/>
                      <a:pt x="20" y="20"/>
                      <a:pt x="20" y="20"/>
                    </a:cubicBezTo>
                    <a:cubicBezTo>
                      <a:pt x="12" y="20"/>
                      <a:pt x="12" y="20"/>
                      <a:pt x="12" y="20"/>
                    </a:cubicBezTo>
                    <a:cubicBezTo>
                      <a:pt x="5" y="20"/>
                      <a:pt x="0" y="25"/>
                      <a:pt x="0" y="32"/>
                    </a:cubicBezTo>
                    <a:cubicBezTo>
                      <a:pt x="0" y="48"/>
                      <a:pt x="0" y="48"/>
                      <a:pt x="0" y="48"/>
                    </a:cubicBezTo>
                    <a:lnTo>
                      <a:pt x="104" y="48"/>
                    </a:lnTo>
                    <a:close/>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23">
                <a:extLst>
                  <a:ext uri="{FF2B5EF4-FFF2-40B4-BE49-F238E27FC236}">
                    <a16:creationId xmlns:a16="http://schemas.microsoft.com/office/drawing/2014/main" id="{96106A20-B749-4BC7-AA72-8E7165C17DE6}"/>
                  </a:ext>
                </a:extLst>
              </p:cNvPr>
              <p:cNvSpPr>
                <a:spLocks/>
              </p:cNvSpPr>
              <p:nvPr/>
            </p:nvSpPr>
            <p:spPr bwMode="auto">
              <a:xfrm>
                <a:off x="-75" y="3707"/>
                <a:ext cx="41" cy="14"/>
              </a:xfrm>
              <a:custGeom>
                <a:avLst/>
                <a:gdLst>
                  <a:gd name="T0" fmla="*/ 0 w 41"/>
                  <a:gd name="T1" fmla="*/ 0 h 14"/>
                  <a:gd name="T2" fmla="*/ 0 w 41"/>
                  <a:gd name="T3" fmla="*/ 14 h 14"/>
                  <a:gd name="T4" fmla="*/ 41 w 41"/>
                  <a:gd name="T5" fmla="*/ 14 h 14"/>
                  <a:gd name="T6" fmla="*/ 41 w 41"/>
                  <a:gd name="T7" fmla="*/ 0 h 14"/>
                </a:gdLst>
                <a:ahLst/>
                <a:cxnLst>
                  <a:cxn ang="0">
                    <a:pos x="T0" y="T1"/>
                  </a:cxn>
                  <a:cxn ang="0">
                    <a:pos x="T2" y="T3"/>
                  </a:cxn>
                  <a:cxn ang="0">
                    <a:pos x="T4" y="T5"/>
                  </a:cxn>
                  <a:cxn ang="0">
                    <a:pos x="T6" y="T7"/>
                  </a:cxn>
                </a:cxnLst>
                <a:rect l="0" t="0" r="r" b="b"/>
                <a:pathLst>
                  <a:path w="41" h="14">
                    <a:moveTo>
                      <a:pt x="0" y="0"/>
                    </a:moveTo>
                    <a:lnTo>
                      <a:pt x="0" y="14"/>
                    </a:lnTo>
                    <a:lnTo>
                      <a:pt x="41" y="14"/>
                    </a:lnTo>
                    <a:lnTo>
                      <a:pt x="41" y="0"/>
                    </a:lnTo>
                  </a:path>
                </a:pathLst>
              </a:custGeom>
              <a:noFill/>
              <a:ln w="15240" cap="sq">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24">
                <a:extLst>
                  <a:ext uri="{FF2B5EF4-FFF2-40B4-BE49-F238E27FC236}">
                    <a16:creationId xmlns:a16="http://schemas.microsoft.com/office/drawing/2014/main" id="{CFCAC2B7-B05C-420C-BEF0-5A0665C177DD}"/>
                  </a:ext>
                </a:extLst>
              </p:cNvPr>
              <p:cNvSpPr>
                <a:spLocks/>
              </p:cNvSpPr>
              <p:nvPr/>
            </p:nvSpPr>
            <p:spPr bwMode="auto">
              <a:xfrm>
                <a:off x="-207" y="3728"/>
                <a:ext cx="243" cy="374"/>
              </a:xfrm>
              <a:custGeom>
                <a:avLst/>
                <a:gdLst>
                  <a:gd name="T0" fmla="*/ 140 w 140"/>
                  <a:gd name="T1" fmla="*/ 216 h 216"/>
                  <a:gd name="T2" fmla="*/ 8 w 140"/>
                  <a:gd name="T3" fmla="*/ 216 h 216"/>
                  <a:gd name="T4" fmla="*/ 0 w 140"/>
                  <a:gd name="T5" fmla="*/ 208 h 216"/>
                  <a:gd name="T6" fmla="*/ 0 w 140"/>
                  <a:gd name="T7" fmla="*/ 8 h 216"/>
                  <a:gd name="T8" fmla="*/ 8 w 140"/>
                  <a:gd name="T9" fmla="*/ 0 h 216"/>
                  <a:gd name="T10" fmla="*/ 20 w 140"/>
                  <a:gd name="T11" fmla="*/ 0 h 216"/>
                </a:gdLst>
                <a:ahLst/>
                <a:cxnLst>
                  <a:cxn ang="0">
                    <a:pos x="T0" y="T1"/>
                  </a:cxn>
                  <a:cxn ang="0">
                    <a:pos x="T2" y="T3"/>
                  </a:cxn>
                  <a:cxn ang="0">
                    <a:pos x="T4" y="T5"/>
                  </a:cxn>
                  <a:cxn ang="0">
                    <a:pos x="T6" y="T7"/>
                  </a:cxn>
                  <a:cxn ang="0">
                    <a:pos x="T8" y="T9"/>
                  </a:cxn>
                  <a:cxn ang="0">
                    <a:pos x="T10" y="T11"/>
                  </a:cxn>
                </a:cxnLst>
                <a:rect l="0" t="0" r="r" b="b"/>
                <a:pathLst>
                  <a:path w="140" h="216">
                    <a:moveTo>
                      <a:pt x="140" y="216"/>
                    </a:moveTo>
                    <a:cubicBezTo>
                      <a:pt x="8" y="216"/>
                      <a:pt x="8" y="216"/>
                      <a:pt x="8" y="216"/>
                    </a:cubicBezTo>
                    <a:cubicBezTo>
                      <a:pt x="4" y="216"/>
                      <a:pt x="0" y="212"/>
                      <a:pt x="0" y="208"/>
                    </a:cubicBezTo>
                    <a:cubicBezTo>
                      <a:pt x="0" y="8"/>
                      <a:pt x="0" y="8"/>
                      <a:pt x="0" y="8"/>
                    </a:cubicBezTo>
                    <a:cubicBezTo>
                      <a:pt x="0" y="4"/>
                      <a:pt x="4" y="0"/>
                      <a:pt x="8" y="0"/>
                    </a:cubicBezTo>
                    <a:cubicBezTo>
                      <a:pt x="20" y="0"/>
                      <a:pt x="20" y="0"/>
                      <a:pt x="20" y="0"/>
                    </a:cubicBez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25">
                <a:extLst>
                  <a:ext uri="{FF2B5EF4-FFF2-40B4-BE49-F238E27FC236}">
                    <a16:creationId xmlns:a16="http://schemas.microsoft.com/office/drawing/2014/main" id="{18D6333F-9D1C-4E31-8499-6FD500447DCB}"/>
                  </a:ext>
                </a:extLst>
              </p:cNvPr>
              <p:cNvSpPr>
                <a:spLocks/>
              </p:cNvSpPr>
              <p:nvPr/>
            </p:nvSpPr>
            <p:spPr bwMode="auto">
              <a:xfrm>
                <a:off x="43" y="3728"/>
                <a:ext cx="48" cy="34"/>
              </a:xfrm>
              <a:custGeom>
                <a:avLst/>
                <a:gdLst>
                  <a:gd name="T0" fmla="*/ 0 w 28"/>
                  <a:gd name="T1" fmla="*/ 0 h 20"/>
                  <a:gd name="T2" fmla="*/ 20 w 28"/>
                  <a:gd name="T3" fmla="*/ 0 h 20"/>
                  <a:gd name="T4" fmla="*/ 28 w 28"/>
                  <a:gd name="T5" fmla="*/ 8 h 20"/>
                  <a:gd name="T6" fmla="*/ 28 w 28"/>
                  <a:gd name="T7" fmla="*/ 20 h 20"/>
                </a:gdLst>
                <a:ahLst/>
                <a:cxnLst>
                  <a:cxn ang="0">
                    <a:pos x="T0" y="T1"/>
                  </a:cxn>
                  <a:cxn ang="0">
                    <a:pos x="T2" y="T3"/>
                  </a:cxn>
                  <a:cxn ang="0">
                    <a:pos x="T4" y="T5"/>
                  </a:cxn>
                  <a:cxn ang="0">
                    <a:pos x="T6" y="T7"/>
                  </a:cxn>
                </a:cxnLst>
                <a:rect l="0" t="0" r="r" b="b"/>
                <a:pathLst>
                  <a:path w="28" h="20">
                    <a:moveTo>
                      <a:pt x="0" y="0"/>
                    </a:moveTo>
                    <a:cubicBezTo>
                      <a:pt x="20" y="0"/>
                      <a:pt x="20" y="0"/>
                      <a:pt x="20" y="0"/>
                    </a:cubicBezTo>
                    <a:cubicBezTo>
                      <a:pt x="24" y="0"/>
                      <a:pt x="28" y="4"/>
                      <a:pt x="28" y="8"/>
                    </a:cubicBezTo>
                    <a:cubicBezTo>
                      <a:pt x="28" y="20"/>
                      <a:pt x="28" y="20"/>
                      <a:pt x="28" y="20"/>
                    </a:cubicBezTo>
                  </a:path>
                </a:pathLst>
              </a:custGeom>
              <a:noFill/>
              <a:ln w="1524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126">
                <a:extLst>
                  <a:ext uri="{FF2B5EF4-FFF2-40B4-BE49-F238E27FC236}">
                    <a16:creationId xmlns:a16="http://schemas.microsoft.com/office/drawing/2014/main" id="{3060CFCA-1C5D-4187-BCE2-DD391FC46400}"/>
                  </a:ext>
                </a:extLst>
              </p:cNvPr>
              <p:cNvSpPr>
                <a:spLocks noChangeShapeType="1"/>
              </p:cNvSpPr>
              <p:nvPr/>
            </p:nvSpPr>
            <p:spPr bwMode="auto">
              <a:xfrm>
                <a:off x="-89" y="3873"/>
                <a:ext cx="62" cy="0"/>
              </a:xfrm>
              <a:prstGeom prst="line">
                <a:avLst/>
              </a:prstGeom>
              <a:noFill/>
              <a:ln w="1524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27">
                <a:extLst>
                  <a:ext uri="{FF2B5EF4-FFF2-40B4-BE49-F238E27FC236}">
                    <a16:creationId xmlns:a16="http://schemas.microsoft.com/office/drawing/2014/main" id="{5FE6CE3A-C20D-4BFA-80C5-A020D56E5DF2}"/>
                  </a:ext>
                </a:extLst>
              </p:cNvPr>
              <p:cNvSpPr>
                <a:spLocks noChangeShapeType="1"/>
              </p:cNvSpPr>
              <p:nvPr/>
            </p:nvSpPr>
            <p:spPr bwMode="auto">
              <a:xfrm>
                <a:off x="-89" y="3922"/>
                <a:ext cx="62" cy="0"/>
              </a:xfrm>
              <a:prstGeom prst="line">
                <a:avLst/>
              </a:prstGeom>
              <a:noFill/>
              <a:ln w="1524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28">
                <a:extLst>
                  <a:ext uri="{FF2B5EF4-FFF2-40B4-BE49-F238E27FC236}">
                    <a16:creationId xmlns:a16="http://schemas.microsoft.com/office/drawing/2014/main" id="{E7D87C8C-0994-4721-88F2-1D47A60D35A1}"/>
                  </a:ext>
                </a:extLst>
              </p:cNvPr>
              <p:cNvSpPr>
                <a:spLocks noChangeShapeType="1"/>
              </p:cNvSpPr>
              <p:nvPr/>
            </p:nvSpPr>
            <p:spPr bwMode="auto">
              <a:xfrm>
                <a:off x="-89" y="3970"/>
                <a:ext cx="62" cy="0"/>
              </a:xfrm>
              <a:prstGeom prst="line">
                <a:avLst/>
              </a:prstGeom>
              <a:noFill/>
              <a:ln w="1524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Oval 129">
                <a:extLst>
                  <a:ext uri="{FF2B5EF4-FFF2-40B4-BE49-F238E27FC236}">
                    <a16:creationId xmlns:a16="http://schemas.microsoft.com/office/drawing/2014/main" id="{4F595B93-04E4-450C-B4CC-33117B72013E}"/>
                  </a:ext>
                </a:extLst>
              </p:cNvPr>
              <p:cNvSpPr>
                <a:spLocks noChangeArrowheads="1"/>
              </p:cNvSpPr>
              <p:nvPr/>
            </p:nvSpPr>
            <p:spPr bwMode="auto">
              <a:xfrm>
                <a:off x="-152" y="3859"/>
                <a:ext cx="28" cy="28"/>
              </a:xfrm>
              <a:prstGeom prst="ellipse">
                <a:avLst/>
              </a:prstGeom>
              <a:noFill/>
              <a:ln w="1524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Oval 130">
                <a:extLst>
                  <a:ext uri="{FF2B5EF4-FFF2-40B4-BE49-F238E27FC236}">
                    <a16:creationId xmlns:a16="http://schemas.microsoft.com/office/drawing/2014/main" id="{3878087B-3E2D-4B32-89DB-EFEFD9A6E288}"/>
                  </a:ext>
                </a:extLst>
              </p:cNvPr>
              <p:cNvSpPr>
                <a:spLocks noChangeArrowheads="1"/>
              </p:cNvSpPr>
              <p:nvPr/>
            </p:nvSpPr>
            <p:spPr bwMode="auto">
              <a:xfrm>
                <a:off x="-152" y="3908"/>
                <a:ext cx="28" cy="28"/>
              </a:xfrm>
              <a:prstGeom prst="ellipse">
                <a:avLst/>
              </a:prstGeom>
              <a:noFill/>
              <a:ln w="1524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Oval 131">
                <a:extLst>
                  <a:ext uri="{FF2B5EF4-FFF2-40B4-BE49-F238E27FC236}">
                    <a16:creationId xmlns:a16="http://schemas.microsoft.com/office/drawing/2014/main" id="{E44F0B29-AB0D-4261-91C3-5C5C9F2067EB}"/>
                  </a:ext>
                </a:extLst>
              </p:cNvPr>
              <p:cNvSpPr>
                <a:spLocks noChangeArrowheads="1"/>
              </p:cNvSpPr>
              <p:nvPr/>
            </p:nvSpPr>
            <p:spPr bwMode="auto">
              <a:xfrm>
                <a:off x="-152" y="3956"/>
                <a:ext cx="28" cy="28"/>
              </a:xfrm>
              <a:prstGeom prst="ellipse">
                <a:avLst/>
              </a:prstGeom>
              <a:noFill/>
              <a:ln w="1524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9" name="Group 88">
              <a:extLst>
                <a:ext uri="{FF2B5EF4-FFF2-40B4-BE49-F238E27FC236}">
                  <a16:creationId xmlns:a16="http://schemas.microsoft.com/office/drawing/2014/main" id="{D86CAB8D-F169-49D4-8A76-2200EBAA1E68}"/>
                </a:ext>
              </a:extLst>
            </p:cNvPr>
            <p:cNvGrpSpPr>
              <a:grpSpLocks noChangeAspect="1"/>
            </p:cNvGrpSpPr>
            <p:nvPr userDrawn="1"/>
          </p:nvGrpSpPr>
          <p:grpSpPr>
            <a:xfrm>
              <a:off x="5169897" y="2113447"/>
              <a:ext cx="390906" cy="378326"/>
              <a:chOff x="6864350" y="2576513"/>
              <a:chExt cx="641351" cy="620713"/>
            </a:xfrm>
          </p:grpSpPr>
          <p:sp>
            <p:nvSpPr>
              <p:cNvPr id="104" name="Freeform 506">
                <a:extLst>
                  <a:ext uri="{FF2B5EF4-FFF2-40B4-BE49-F238E27FC236}">
                    <a16:creationId xmlns:a16="http://schemas.microsoft.com/office/drawing/2014/main" id="{96472799-C507-4601-821A-E3DCF38D88F5}"/>
                  </a:ext>
                </a:extLst>
              </p:cNvPr>
              <p:cNvSpPr>
                <a:spLocks/>
              </p:cNvSpPr>
              <p:nvPr/>
            </p:nvSpPr>
            <p:spPr bwMode="auto">
              <a:xfrm>
                <a:off x="7396163" y="2862263"/>
                <a:ext cx="109538" cy="130175"/>
              </a:xfrm>
              <a:custGeom>
                <a:avLst/>
                <a:gdLst>
                  <a:gd name="T0" fmla="*/ 40 w 40"/>
                  <a:gd name="T1" fmla="*/ 29 h 48"/>
                  <a:gd name="T2" fmla="*/ 20 w 40"/>
                  <a:gd name="T3" fmla="*/ 0 h 48"/>
                  <a:gd name="T4" fmla="*/ 0 w 40"/>
                  <a:gd name="T5" fmla="*/ 29 h 48"/>
                  <a:gd name="T6" fmla="*/ 20 w 40"/>
                  <a:gd name="T7" fmla="*/ 48 h 48"/>
                  <a:gd name="T8" fmla="*/ 40 w 40"/>
                  <a:gd name="T9" fmla="*/ 29 h 48"/>
                </a:gdLst>
                <a:ahLst/>
                <a:cxnLst>
                  <a:cxn ang="0">
                    <a:pos x="T0" y="T1"/>
                  </a:cxn>
                  <a:cxn ang="0">
                    <a:pos x="T2" y="T3"/>
                  </a:cxn>
                  <a:cxn ang="0">
                    <a:pos x="T4" y="T5"/>
                  </a:cxn>
                  <a:cxn ang="0">
                    <a:pos x="T6" y="T7"/>
                  </a:cxn>
                  <a:cxn ang="0">
                    <a:pos x="T8" y="T9"/>
                  </a:cxn>
                </a:cxnLst>
                <a:rect l="0" t="0" r="r" b="b"/>
                <a:pathLst>
                  <a:path w="40" h="48">
                    <a:moveTo>
                      <a:pt x="40" y="29"/>
                    </a:moveTo>
                    <a:cubicBezTo>
                      <a:pt x="40" y="14"/>
                      <a:pt x="20" y="0"/>
                      <a:pt x="20" y="0"/>
                    </a:cubicBezTo>
                    <a:cubicBezTo>
                      <a:pt x="20" y="0"/>
                      <a:pt x="0" y="14"/>
                      <a:pt x="0" y="29"/>
                    </a:cubicBezTo>
                    <a:cubicBezTo>
                      <a:pt x="0" y="39"/>
                      <a:pt x="9" y="48"/>
                      <a:pt x="20" y="48"/>
                    </a:cubicBezTo>
                    <a:cubicBezTo>
                      <a:pt x="31" y="48"/>
                      <a:pt x="40" y="39"/>
                      <a:pt x="40" y="29"/>
                    </a:cubicBezTo>
                    <a:close/>
                  </a:path>
                </a:pathLst>
              </a:custGeom>
              <a:noFill/>
              <a:ln w="1524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507">
                <a:extLst>
                  <a:ext uri="{FF2B5EF4-FFF2-40B4-BE49-F238E27FC236}">
                    <a16:creationId xmlns:a16="http://schemas.microsoft.com/office/drawing/2014/main" id="{1BBC0D6F-C2C0-4169-881A-86D7C3103B3F}"/>
                  </a:ext>
                </a:extLst>
              </p:cNvPr>
              <p:cNvSpPr>
                <a:spLocks/>
              </p:cNvSpPr>
              <p:nvPr/>
            </p:nvSpPr>
            <p:spPr bwMode="auto">
              <a:xfrm>
                <a:off x="6864350" y="2646363"/>
                <a:ext cx="550863" cy="550863"/>
              </a:xfrm>
              <a:custGeom>
                <a:avLst/>
                <a:gdLst>
                  <a:gd name="T0" fmla="*/ 12 w 202"/>
                  <a:gd name="T1" fmla="*/ 190 h 202"/>
                  <a:gd name="T2" fmla="*/ 12 w 202"/>
                  <a:gd name="T3" fmla="*/ 190 h 202"/>
                  <a:gd name="T4" fmla="*/ 12 w 202"/>
                  <a:gd name="T5" fmla="*/ 144 h 202"/>
                  <a:gd name="T6" fmla="*/ 156 w 202"/>
                  <a:gd name="T7" fmla="*/ 0 h 202"/>
                  <a:gd name="T8" fmla="*/ 202 w 202"/>
                  <a:gd name="T9" fmla="*/ 46 h 202"/>
                  <a:gd name="T10" fmla="*/ 58 w 202"/>
                  <a:gd name="T11" fmla="*/ 190 h 202"/>
                  <a:gd name="T12" fmla="*/ 12 w 202"/>
                  <a:gd name="T13" fmla="*/ 190 h 202"/>
                </a:gdLst>
                <a:ahLst/>
                <a:cxnLst>
                  <a:cxn ang="0">
                    <a:pos x="T0" y="T1"/>
                  </a:cxn>
                  <a:cxn ang="0">
                    <a:pos x="T2" y="T3"/>
                  </a:cxn>
                  <a:cxn ang="0">
                    <a:pos x="T4" y="T5"/>
                  </a:cxn>
                  <a:cxn ang="0">
                    <a:pos x="T6" y="T7"/>
                  </a:cxn>
                  <a:cxn ang="0">
                    <a:pos x="T8" y="T9"/>
                  </a:cxn>
                  <a:cxn ang="0">
                    <a:pos x="T10" y="T11"/>
                  </a:cxn>
                  <a:cxn ang="0">
                    <a:pos x="T12" y="T13"/>
                  </a:cxn>
                </a:cxnLst>
                <a:rect l="0" t="0" r="r" b="b"/>
                <a:pathLst>
                  <a:path w="202" h="202">
                    <a:moveTo>
                      <a:pt x="12" y="190"/>
                    </a:moveTo>
                    <a:cubicBezTo>
                      <a:pt x="12" y="190"/>
                      <a:pt x="12" y="190"/>
                      <a:pt x="12" y="190"/>
                    </a:cubicBezTo>
                    <a:cubicBezTo>
                      <a:pt x="0" y="177"/>
                      <a:pt x="0" y="156"/>
                      <a:pt x="12" y="144"/>
                    </a:cubicBezTo>
                    <a:cubicBezTo>
                      <a:pt x="156" y="0"/>
                      <a:pt x="156" y="0"/>
                      <a:pt x="156" y="0"/>
                    </a:cubicBezTo>
                    <a:cubicBezTo>
                      <a:pt x="202" y="46"/>
                      <a:pt x="202" y="46"/>
                      <a:pt x="202" y="46"/>
                    </a:cubicBezTo>
                    <a:cubicBezTo>
                      <a:pt x="58" y="190"/>
                      <a:pt x="58" y="190"/>
                      <a:pt x="58" y="190"/>
                    </a:cubicBezTo>
                    <a:cubicBezTo>
                      <a:pt x="46" y="202"/>
                      <a:pt x="25" y="202"/>
                      <a:pt x="12" y="190"/>
                    </a:cubicBezTo>
                    <a:close/>
                  </a:path>
                </a:pathLst>
              </a:custGeom>
              <a:noFill/>
              <a:ln w="1524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508">
                <a:extLst>
                  <a:ext uri="{FF2B5EF4-FFF2-40B4-BE49-F238E27FC236}">
                    <a16:creationId xmlns:a16="http://schemas.microsoft.com/office/drawing/2014/main" id="{BC01D159-296A-4348-99A5-A3080DC08AD2}"/>
                  </a:ext>
                </a:extLst>
              </p:cNvPr>
              <p:cNvSpPr>
                <a:spLocks/>
              </p:cNvSpPr>
              <p:nvPr/>
            </p:nvSpPr>
            <p:spPr bwMode="auto">
              <a:xfrm>
                <a:off x="7264400" y="2576513"/>
                <a:ext cx="222250" cy="220663"/>
              </a:xfrm>
              <a:custGeom>
                <a:avLst/>
                <a:gdLst>
                  <a:gd name="T0" fmla="*/ 60 w 81"/>
                  <a:gd name="T1" fmla="*/ 78 h 81"/>
                  <a:gd name="T2" fmla="*/ 3 w 81"/>
                  <a:gd name="T3" fmla="*/ 21 h 81"/>
                  <a:gd name="T4" fmla="*/ 3 w 81"/>
                  <a:gd name="T5" fmla="*/ 9 h 81"/>
                  <a:gd name="T6" fmla="*/ 9 w 81"/>
                  <a:gd name="T7" fmla="*/ 3 h 81"/>
                  <a:gd name="T8" fmla="*/ 20 w 81"/>
                  <a:gd name="T9" fmla="*/ 3 h 81"/>
                  <a:gd name="T10" fmla="*/ 78 w 81"/>
                  <a:gd name="T11" fmla="*/ 61 h 81"/>
                  <a:gd name="T12" fmla="*/ 78 w 81"/>
                  <a:gd name="T13" fmla="*/ 72 h 81"/>
                  <a:gd name="T14" fmla="*/ 72 w 81"/>
                  <a:gd name="T15" fmla="*/ 78 h 81"/>
                  <a:gd name="T16" fmla="*/ 60 w 81"/>
                  <a:gd name="T17" fmla="*/ 7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81">
                    <a:moveTo>
                      <a:pt x="60" y="78"/>
                    </a:moveTo>
                    <a:cubicBezTo>
                      <a:pt x="3" y="21"/>
                      <a:pt x="3" y="21"/>
                      <a:pt x="3" y="21"/>
                    </a:cubicBezTo>
                    <a:cubicBezTo>
                      <a:pt x="0" y="17"/>
                      <a:pt x="0" y="12"/>
                      <a:pt x="3" y="9"/>
                    </a:cubicBezTo>
                    <a:cubicBezTo>
                      <a:pt x="9" y="3"/>
                      <a:pt x="9" y="3"/>
                      <a:pt x="9" y="3"/>
                    </a:cubicBezTo>
                    <a:cubicBezTo>
                      <a:pt x="12" y="0"/>
                      <a:pt x="17" y="0"/>
                      <a:pt x="20" y="3"/>
                    </a:cubicBezTo>
                    <a:cubicBezTo>
                      <a:pt x="78" y="61"/>
                      <a:pt x="78" y="61"/>
                      <a:pt x="78" y="61"/>
                    </a:cubicBezTo>
                    <a:cubicBezTo>
                      <a:pt x="81" y="64"/>
                      <a:pt x="81" y="69"/>
                      <a:pt x="78" y="72"/>
                    </a:cubicBezTo>
                    <a:cubicBezTo>
                      <a:pt x="72" y="78"/>
                      <a:pt x="72" y="78"/>
                      <a:pt x="72" y="78"/>
                    </a:cubicBezTo>
                    <a:cubicBezTo>
                      <a:pt x="69" y="81"/>
                      <a:pt x="64" y="81"/>
                      <a:pt x="60" y="78"/>
                    </a:cubicBezTo>
                    <a:close/>
                  </a:path>
                </a:pathLst>
              </a:custGeom>
              <a:noFill/>
              <a:ln w="1524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509">
                <a:extLst>
                  <a:ext uri="{FF2B5EF4-FFF2-40B4-BE49-F238E27FC236}">
                    <a16:creationId xmlns:a16="http://schemas.microsoft.com/office/drawing/2014/main" id="{262A4429-167F-497E-88E7-74FF9C700C2F}"/>
                  </a:ext>
                </a:extLst>
              </p:cNvPr>
              <p:cNvSpPr>
                <a:spLocks/>
              </p:cNvSpPr>
              <p:nvPr/>
            </p:nvSpPr>
            <p:spPr bwMode="auto">
              <a:xfrm>
                <a:off x="7008813" y="2805113"/>
                <a:ext cx="247650" cy="247650"/>
              </a:xfrm>
              <a:custGeom>
                <a:avLst/>
                <a:gdLst>
                  <a:gd name="T0" fmla="*/ 77 w 156"/>
                  <a:gd name="T1" fmla="*/ 156 h 156"/>
                  <a:gd name="T2" fmla="*/ 0 w 156"/>
                  <a:gd name="T3" fmla="*/ 79 h 156"/>
                  <a:gd name="T4" fmla="*/ 77 w 156"/>
                  <a:gd name="T5" fmla="*/ 0 h 156"/>
                  <a:gd name="T6" fmla="*/ 156 w 156"/>
                  <a:gd name="T7" fmla="*/ 79 h 156"/>
                  <a:gd name="T8" fmla="*/ 77 w 156"/>
                  <a:gd name="T9" fmla="*/ 156 h 156"/>
                </a:gdLst>
                <a:ahLst/>
                <a:cxnLst>
                  <a:cxn ang="0">
                    <a:pos x="T0" y="T1"/>
                  </a:cxn>
                  <a:cxn ang="0">
                    <a:pos x="T2" y="T3"/>
                  </a:cxn>
                  <a:cxn ang="0">
                    <a:pos x="T4" y="T5"/>
                  </a:cxn>
                  <a:cxn ang="0">
                    <a:pos x="T6" y="T7"/>
                  </a:cxn>
                  <a:cxn ang="0">
                    <a:pos x="T8" y="T9"/>
                  </a:cxn>
                </a:cxnLst>
                <a:rect l="0" t="0" r="r" b="b"/>
                <a:pathLst>
                  <a:path w="156" h="156">
                    <a:moveTo>
                      <a:pt x="77" y="156"/>
                    </a:moveTo>
                    <a:lnTo>
                      <a:pt x="0" y="79"/>
                    </a:lnTo>
                    <a:lnTo>
                      <a:pt x="77" y="0"/>
                    </a:lnTo>
                    <a:lnTo>
                      <a:pt x="156" y="79"/>
                    </a:lnTo>
                    <a:lnTo>
                      <a:pt x="77" y="156"/>
                    </a:lnTo>
                    <a:close/>
                  </a:path>
                </a:pathLst>
              </a:custGeom>
              <a:noFill/>
              <a:ln w="1524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0" name="Group 89">
              <a:extLst>
                <a:ext uri="{FF2B5EF4-FFF2-40B4-BE49-F238E27FC236}">
                  <a16:creationId xmlns:a16="http://schemas.microsoft.com/office/drawing/2014/main" id="{E412F5DC-3B51-4284-A002-C49F2F42A731}"/>
                </a:ext>
              </a:extLst>
            </p:cNvPr>
            <p:cNvGrpSpPr>
              <a:grpSpLocks noChangeAspect="1"/>
            </p:cNvGrpSpPr>
            <p:nvPr/>
          </p:nvGrpSpPr>
          <p:grpSpPr>
            <a:xfrm>
              <a:off x="4209893" y="1828344"/>
              <a:ext cx="361267" cy="332965"/>
              <a:chOff x="4827588" y="4175125"/>
              <a:chExt cx="344488" cy="317500"/>
            </a:xfrm>
          </p:grpSpPr>
          <p:sp>
            <p:nvSpPr>
              <p:cNvPr id="91" name="Line 340">
                <a:extLst>
                  <a:ext uri="{FF2B5EF4-FFF2-40B4-BE49-F238E27FC236}">
                    <a16:creationId xmlns:a16="http://schemas.microsoft.com/office/drawing/2014/main" id="{A0E688E3-282B-4D79-B2CC-D174B8A87D5F}"/>
                  </a:ext>
                </a:extLst>
              </p:cNvPr>
              <p:cNvSpPr>
                <a:spLocks noChangeShapeType="1"/>
              </p:cNvSpPr>
              <p:nvPr/>
            </p:nvSpPr>
            <p:spPr bwMode="auto">
              <a:xfrm>
                <a:off x="4968875" y="4224338"/>
                <a:ext cx="63500" cy="0"/>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341">
                <a:extLst>
                  <a:ext uri="{FF2B5EF4-FFF2-40B4-BE49-F238E27FC236}">
                    <a16:creationId xmlns:a16="http://schemas.microsoft.com/office/drawing/2014/main" id="{8CD67331-AAC0-4590-825F-257A255F2D5B}"/>
                  </a:ext>
                </a:extLst>
              </p:cNvPr>
              <p:cNvSpPr>
                <a:spLocks noChangeShapeType="1"/>
              </p:cNvSpPr>
              <p:nvPr/>
            </p:nvSpPr>
            <p:spPr bwMode="auto">
              <a:xfrm>
                <a:off x="4968875" y="4443413"/>
                <a:ext cx="63500" cy="0"/>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342">
                <a:extLst>
                  <a:ext uri="{FF2B5EF4-FFF2-40B4-BE49-F238E27FC236}">
                    <a16:creationId xmlns:a16="http://schemas.microsoft.com/office/drawing/2014/main" id="{E36ACC2C-35A4-4A77-B43C-AA521FEF8683}"/>
                  </a:ext>
                </a:extLst>
              </p:cNvPr>
              <p:cNvSpPr>
                <a:spLocks noChangeShapeType="1"/>
              </p:cNvSpPr>
              <p:nvPr/>
            </p:nvSpPr>
            <p:spPr bwMode="auto">
              <a:xfrm>
                <a:off x="4881563" y="4303713"/>
                <a:ext cx="0" cy="63500"/>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343">
                <a:extLst>
                  <a:ext uri="{FF2B5EF4-FFF2-40B4-BE49-F238E27FC236}">
                    <a16:creationId xmlns:a16="http://schemas.microsoft.com/office/drawing/2014/main" id="{1D85284A-4762-4629-BB10-9E8E189C50C1}"/>
                  </a:ext>
                </a:extLst>
              </p:cNvPr>
              <p:cNvSpPr>
                <a:spLocks noChangeShapeType="1"/>
              </p:cNvSpPr>
              <p:nvPr/>
            </p:nvSpPr>
            <p:spPr bwMode="auto">
              <a:xfrm>
                <a:off x="5116513" y="4303713"/>
                <a:ext cx="0" cy="63500"/>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344">
                <a:extLst>
                  <a:ext uri="{FF2B5EF4-FFF2-40B4-BE49-F238E27FC236}">
                    <a16:creationId xmlns:a16="http://schemas.microsoft.com/office/drawing/2014/main" id="{E83465AB-4AB7-409D-98AF-5AB4F29944B4}"/>
                  </a:ext>
                </a:extLst>
              </p:cNvPr>
              <p:cNvSpPr>
                <a:spLocks/>
              </p:cNvSpPr>
              <p:nvPr/>
            </p:nvSpPr>
            <p:spPr bwMode="auto">
              <a:xfrm>
                <a:off x="4827588" y="4395788"/>
                <a:ext cx="111125" cy="82550"/>
              </a:xfrm>
              <a:custGeom>
                <a:avLst/>
                <a:gdLst>
                  <a:gd name="T0" fmla="*/ 39 w 41"/>
                  <a:gd name="T1" fmla="*/ 30 h 30"/>
                  <a:gd name="T2" fmla="*/ 2 w 41"/>
                  <a:gd name="T3" fmla="*/ 30 h 30"/>
                  <a:gd name="T4" fmla="*/ 0 w 41"/>
                  <a:gd name="T5" fmla="*/ 28 h 30"/>
                  <a:gd name="T6" fmla="*/ 0 w 41"/>
                  <a:gd name="T7" fmla="*/ 1 h 30"/>
                  <a:gd name="T8" fmla="*/ 2 w 41"/>
                  <a:gd name="T9" fmla="*/ 0 h 30"/>
                  <a:gd name="T10" fmla="*/ 39 w 41"/>
                  <a:gd name="T11" fmla="*/ 0 h 30"/>
                  <a:gd name="T12" fmla="*/ 41 w 41"/>
                  <a:gd name="T13" fmla="*/ 1 h 30"/>
                  <a:gd name="T14" fmla="*/ 41 w 41"/>
                  <a:gd name="T15" fmla="*/ 28 h 30"/>
                  <a:gd name="T16" fmla="*/ 39 w 41"/>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0">
                    <a:moveTo>
                      <a:pt x="39" y="30"/>
                    </a:moveTo>
                    <a:cubicBezTo>
                      <a:pt x="2" y="30"/>
                      <a:pt x="2" y="30"/>
                      <a:pt x="2" y="30"/>
                    </a:cubicBezTo>
                    <a:cubicBezTo>
                      <a:pt x="1" y="30"/>
                      <a:pt x="0" y="29"/>
                      <a:pt x="0" y="28"/>
                    </a:cubicBezTo>
                    <a:cubicBezTo>
                      <a:pt x="0" y="1"/>
                      <a:pt x="0" y="1"/>
                      <a:pt x="0" y="1"/>
                    </a:cubicBezTo>
                    <a:cubicBezTo>
                      <a:pt x="0" y="0"/>
                      <a:pt x="1" y="0"/>
                      <a:pt x="2" y="0"/>
                    </a:cubicBezTo>
                    <a:cubicBezTo>
                      <a:pt x="39" y="0"/>
                      <a:pt x="39" y="0"/>
                      <a:pt x="39" y="0"/>
                    </a:cubicBezTo>
                    <a:cubicBezTo>
                      <a:pt x="40" y="0"/>
                      <a:pt x="41" y="0"/>
                      <a:pt x="41" y="1"/>
                    </a:cubicBezTo>
                    <a:cubicBezTo>
                      <a:pt x="41" y="28"/>
                      <a:pt x="41" y="28"/>
                      <a:pt x="41" y="28"/>
                    </a:cubicBezTo>
                    <a:cubicBezTo>
                      <a:pt x="41" y="29"/>
                      <a:pt x="40" y="30"/>
                      <a:pt x="39" y="30"/>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345">
                <a:extLst>
                  <a:ext uri="{FF2B5EF4-FFF2-40B4-BE49-F238E27FC236}">
                    <a16:creationId xmlns:a16="http://schemas.microsoft.com/office/drawing/2014/main" id="{4E1CAE68-D0FF-4169-8596-361DE4148E47}"/>
                  </a:ext>
                </a:extLst>
              </p:cNvPr>
              <p:cNvSpPr>
                <a:spLocks noChangeShapeType="1"/>
              </p:cNvSpPr>
              <p:nvPr/>
            </p:nvSpPr>
            <p:spPr bwMode="auto">
              <a:xfrm>
                <a:off x="4851400" y="4492625"/>
                <a:ext cx="63500" cy="0"/>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346">
                <a:extLst>
                  <a:ext uri="{FF2B5EF4-FFF2-40B4-BE49-F238E27FC236}">
                    <a16:creationId xmlns:a16="http://schemas.microsoft.com/office/drawing/2014/main" id="{32FD0142-A142-4677-BF5F-30482226B93A}"/>
                  </a:ext>
                </a:extLst>
              </p:cNvPr>
              <p:cNvSpPr>
                <a:spLocks/>
              </p:cNvSpPr>
              <p:nvPr/>
            </p:nvSpPr>
            <p:spPr bwMode="auto">
              <a:xfrm>
                <a:off x="5062538" y="4395788"/>
                <a:ext cx="109538" cy="82550"/>
              </a:xfrm>
              <a:custGeom>
                <a:avLst/>
                <a:gdLst>
                  <a:gd name="T0" fmla="*/ 39 w 40"/>
                  <a:gd name="T1" fmla="*/ 30 h 30"/>
                  <a:gd name="T2" fmla="*/ 1 w 40"/>
                  <a:gd name="T3" fmla="*/ 30 h 30"/>
                  <a:gd name="T4" fmla="*/ 0 w 40"/>
                  <a:gd name="T5" fmla="*/ 28 h 30"/>
                  <a:gd name="T6" fmla="*/ 0 w 40"/>
                  <a:gd name="T7" fmla="*/ 1 h 30"/>
                  <a:gd name="T8" fmla="*/ 1 w 40"/>
                  <a:gd name="T9" fmla="*/ 0 h 30"/>
                  <a:gd name="T10" fmla="*/ 39 w 40"/>
                  <a:gd name="T11" fmla="*/ 0 h 30"/>
                  <a:gd name="T12" fmla="*/ 40 w 40"/>
                  <a:gd name="T13" fmla="*/ 1 h 30"/>
                  <a:gd name="T14" fmla="*/ 40 w 40"/>
                  <a:gd name="T15" fmla="*/ 28 h 30"/>
                  <a:gd name="T16" fmla="*/ 39 w 40"/>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0">
                    <a:moveTo>
                      <a:pt x="39" y="30"/>
                    </a:moveTo>
                    <a:cubicBezTo>
                      <a:pt x="1" y="30"/>
                      <a:pt x="1" y="30"/>
                      <a:pt x="1" y="30"/>
                    </a:cubicBezTo>
                    <a:cubicBezTo>
                      <a:pt x="0" y="30"/>
                      <a:pt x="0" y="29"/>
                      <a:pt x="0" y="28"/>
                    </a:cubicBezTo>
                    <a:cubicBezTo>
                      <a:pt x="0" y="1"/>
                      <a:pt x="0" y="1"/>
                      <a:pt x="0" y="1"/>
                    </a:cubicBezTo>
                    <a:cubicBezTo>
                      <a:pt x="0" y="0"/>
                      <a:pt x="0" y="0"/>
                      <a:pt x="1" y="0"/>
                    </a:cubicBezTo>
                    <a:cubicBezTo>
                      <a:pt x="39" y="0"/>
                      <a:pt x="39" y="0"/>
                      <a:pt x="39" y="0"/>
                    </a:cubicBezTo>
                    <a:cubicBezTo>
                      <a:pt x="39" y="0"/>
                      <a:pt x="40" y="0"/>
                      <a:pt x="40" y="1"/>
                    </a:cubicBezTo>
                    <a:cubicBezTo>
                      <a:pt x="40" y="28"/>
                      <a:pt x="40" y="28"/>
                      <a:pt x="40" y="28"/>
                    </a:cubicBezTo>
                    <a:cubicBezTo>
                      <a:pt x="40" y="29"/>
                      <a:pt x="39" y="30"/>
                      <a:pt x="39" y="30"/>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347">
                <a:extLst>
                  <a:ext uri="{FF2B5EF4-FFF2-40B4-BE49-F238E27FC236}">
                    <a16:creationId xmlns:a16="http://schemas.microsoft.com/office/drawing/2014/main" id="{2E1277B1-CF5E-4968-A15E-ADF3B37F852F}"/>
                  </a:ext>
                </a:extLst>
              </p:cNvPr>
              <p:cNvSpPr>
                <a:spLocks noChangeShapeType="1"/>
              </p:cNvSpPr>
              <p:nvPr/>
            </p:nvSpPr>
            <p:spPr bwMode="auto">
              <a:xfrm>
                <a:off x="5084763" y="4492625"/>
                <a:ext cx="61913" cy="0"/>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348">
                <a:extLst>
                  <a:ext uri="{FF2B5EF4-FFF2-40B4-BE49-F238E27FC236}">
                    <a16:creationId xmlns:a16="http://schemas.microsoft.com/office/drawing/2014/main" id="{A37EC65D-7A0E-4F98-B863-B5493CED020A}"/>
                  </a:ext>
                </a:extLst>
              </p:cNvPr>
              <p:cNvSpPr>
                <a:spLocks/>
              </p:cNvSpPr>
              <p:nvPr/>
            </p:nvSpPr>
            <p:spPr bwMode="auto">
              <a:xfrm>
                <a:off x="5062538" y="4175125"/>
                <a:ext cx="109538" cy="82550"/>
              </a:xfrm>
              <a:custGeom>
                <a:avLst/>
                <a:gdLst>
                  <a:gd name="T0" fmla="*/ 39 w 40"/>
                  <a:gd name="T1" fmla="*/ 30 h 30"/>
                  <a:gd name="T2" fmla="*/ 1 w 40"/>
                  <a:gd name="T3" fmla="*/ 30 h 30"/>
                  <a:gd name="T4" fmla="*/ 0 w 40"/>
                  <a:gd name="T5" fmla="*/ 29 h 30"/>
                  <a:gd name="T6" fmla="*/ 0 w 40"/>
                  <a:gd name="T7" fmla="*/ 2 h 30"/>
                  <a:gd name="T8" fmla="*/ 1 w 40"/>
                  <a:gd name="T9" fmla="*/ 0 h 30"/>
                  <a:gd name="T10" fmla="*/ 39 w 40"/>
                  <a:gd name="T11" fmla="*/ 0 h 30"/>
                  <a:gd name="T12" fmla="*/ 40 w 40"/>
                  <a:gd name="T13" fmla="*/ 2 h 30"/>
                  <a:gd name="T14" fmla="*/ 40 w 40"/>
                  <a:gd name="T15" fmla="*/ 29 h 30"/>
                  <a:gd name="T16" fmla="*/ 39 w 40"/>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0">
                    <a:moveTo>
                      <a:pt x="39" y="30"/>
                    </a:moveTo>
                    <a:cubicBezTo>
                      <a:pt x="1" y="30"/>
                      <a:pt x="1" y="30"/>
                      <a:pt x="1" y="30"/>
                    </a:cubicBezTo>
                    <a:cubicBezTo>
                      <a:pt x="0" y="30"/>
                      <a:pt x="0" y="30"/>
                      <a:pt x="0" y="29"/>
                    </a:cubicBezTo>
                    <a:cubicBezTo>
                      <a:pt x="0" y="2"/>
                      <a:pt x="0" y="2"/>
                      <a:pt x="0" y="2"/>
                    </a:cubicBezTo>
                    <a:cubicBezTo>
                      <a:pt x="0" y="1"/>
                      <a:pt x="0" y="0"/>
                      <a:pt x="1" y="0"/>
                    </a:cubicBezTo>
                    <a:cubicBezTo>
                      <a:pt x="39" y="0"/>
                      <a:pt x="39" y="0"/>
                      <a:pt x="39" y="0"/>
                    </a:cubicBezTo>
                    <a:cubicBezTo>
                      <a:pt x="39" y="0"/>
                      <a:pt x="40" y="1"/>
                      <a:pt x="40" y="2"/>
                    </a:cubicBezTo>
                    <a:cubicBezTo>
                      <a:pt x="40" y="29"/>
                      <a:pt x="40" y="29"/>
                      <a:pt x="40" y="29"/>
                    </a:cubicBezTo>
                    <a:cubicBezTo>
                      <a:pt x="40" y="30"/>
                      <a:pt x="39" y="30"/>
                      <a:pt x="39" y="30"/>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349">
                <a:extLst>
                  <a:ext uri="{FF2B5EF4-FFF2-40B4-BE49-F238E27FC236}">
                    <a16:creationId xmlns:a16="http://schemas.microsoft.com/office/drawing/2014/main" id="{FEAC42D3-1194-4E07-8C97-A56A58C6B609}"/>
                  </a:ext>
                </a:extLst>
              </p:cNvPr>
              <p:cNvSpPr>
                <a:spLocks noChangeShapeType="1"/>
              </p:cNvSpPr>
              <p:nvPr/>
            </p:nvSpPr>
            <p:spPr bwMode="auto">
              <a:xfrm>
                <a:off x="5084763" y="4273550"/>
                <a:ext cx="61913" cy="0"/>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350">
                <a:extLst>
                  <a:ext uri="{FF2B5EF4-FFF2-40B4-BE49-F238E27FC236}">
                    <a16:creationId xmlns:a16="http://schemas.microsoft.com/office/drawing/2014/main" id="{9591068E-0B74-4371-9196-4AB4C592607F}"/>
                  </a:ext>
                </a:extLst>
              </p:cNvPr>
              <p:cNvSpPr>
                <a:spLocks/>
              </p:cNvSpPr>
              <p:nvPr/>
            </p:nvSpPr>
            <p:spPr bwMode="auto">
              <a:xfrm>
                <a:off x="4827588" y="4175125"/>
                <a:ext cx="111125" cy="82550"/>
              </a:xfrm>
              <a:custGeom>
                <a:avLst/>
                <a:gdLst>
                  <a:gd name="T0" fmla="*/ 39 w 41"/>
                  <a:gd name="T1" fmla="*/ 30 h 30"/>
                  <a:gd name="T2" fmla="*/ 2 w 41"/>
                  <a:gd name="T3" fmla="*/ 30 h 30"/>
                  <a:gd name="T4" fmla="*/ 0 w 41"/>
                  <a:gd name="T5" fmla="*/ 29 h 30"/>
                  <a:gd name="T6" fmla="*/ 0 w 41"/>
                  <a:gd name="T7" fmla="*/ 2 h 30"/>
                  <a:gd name="T8" fmla="*/ 2 w 41"/>
                  <a:gd name="T9" fmla="*/ 0 h 30"/>
                  <a:gd name="T10" fmla="*/ 39 w 41"/>
                  <a:gd name="T11" fmla="*/ 0 h 30"/>
                  <a:gd name="T12" fmla="*/ 41 w 41"/>
                  <a:gd name="T13" fmla="*/ 2 h 30"/>
                  <a:gd name="T14" fmla="*/ 41 w 41"/>
                  <a:gd name="T15" fmla="*/ 29 h 30"/>
                  <a:gd name="T16" fmla="*/ 39 w 41"/>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0">
                    <a:moveTo>
                      <a:pt x="39" y="30"/>
                    </a:moveTo>
                    <a:cubicBezTo>
                      <a:pt x="2" y="30"/>
                      <a:pt x="2" y="30"/>
                      <a:pt x="2" y="30"/>
                    </a:cubicBezTo>
                    <a:cubicBezTo>
                      <a:pt x="1" y="30"/>
                      <a:pt x="0" y="30"/>
                      <a:pt x="0" y="29"/>
                    </a:cubicBezTo>
                    <a:cubicBezTo>
                      <a:pt x="0" y="2"/>
                      <a:pt x="0" y="2"/>
                      <a:pt x="0" y="2"/>
                    </a:cubicBezTo>
                    <a:cubicBezTo>
                      <a:pt x="0" y="1"/>
                      <a:pt x="1" y="0"/>
                      <a:pt x="2" y="0"/>
                    </a:cubicBezTo>
                    <a:cubicBezTo>
                      <a:pt x="39" y="0"/>
                      <a:pt x="39" y="0"/>
                      <a:pt x="39" y="0"/>
                    </a:cubicBezTo>
                    <a:cubicBezTo>
                      <a:pt x="40" y="0"/>
                      <a:pt x="41" y="1"/>
                      <a:pt x="41" y="2"/>
                    </a:cubicBezTo>
                    <a:cubicBezTo>
                      <a:pt x="41" y="29"/>
                      <a:pt x="41" y="29"/>
                      <a:pt x="41" y="29"/>
                    </a:cubicBezTo>
                    <a:cubicBezTo>
                      <a:pt x="41" y="30"/>
                      <a:pt x="40" y="30"/>
                      <a:pt x="39" y="30"/>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351">
                <a:extLst>
                  <a:ext uri="{FF2B5EF4-FFF2-40B4-BE49-F238E27FC236}">
                    <a16:creationId xmlns:a16="http://schemas.microsoft.com/office/drawing/2014/main" id="{4FFE532E-6769-4ABE-AA68-1A8AA86FE276}"/>
                  </a:ext>
                </a:extLst>
              </p:cNvPr>
              <p:cNvSpPr>
                <a:spLocks noChangeShapeType="1"/>
              </p:cNvSpPr>
              <p:nvPr/>
            </p:nvSpPr>
            <p:spPr bwMode="auto">
              <a:xfrm>
                <a:off x="4851400" y="4273550"/>
                <a:ext cx="63500" cy="0"/>
              </a:xfrm>
              <a:prstGeom prst="line">
                <a:avLst/>
              </a:prstGeom>
              <a:noFill/>
              <a:ln w="1524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352">
                <a:extLst>
                  <a:ext uri="{FF2B5EF4-FFF2-40B4-BE49-F238E27FC236}">
                    <a16:creationId xmlns:a16="http://schemas.microsoft.com/office/drawing/2014/main" id="{23E771BC-2F5C-4699-B938-2619E6E4BF23}"/>
                  </a:ext>
                </a:extLst>
              </p:cNvPr>
              <p:cNvSpPr>
                <a:spLocks/>
              </p:cNvSpPr>
              <p:nvPr/>
            </p:nvSpPr>
            <p:spPr bwMode="auto">
              <a:xfrm>
                <a:off x="4926013" y="4279900"/>
                <a:ext cx="149225" cy="88900"/>
              </a:xfrm>
              <a:custGeom>
                <a:avLst/>
                <a:gdLst>
                  <a:gd name="T0" fmla="*/ 46 w 55"/>
                  <a:gd name="T1" fmla="*/ 16 h 33"/>
                  <a:gd name="T2" fmla="*/ 46 w 55"/>
                  <a:gd name="T3" fmla="*/ 16 h 33"/>
                  <a:gd name="T4" fmla="*/ 46 w 55"/>
                  <a:gd name="T5" fmla="*/ 13 h 33"/>
                  <a:gd name="T6" fmla="*/ 33 w 55"/>
                  <a:gd name="T7" fmla="*/ 0 h 33"/>
                  <a:gd name="T8" fmla="*/ 24 w 55"/>
                  <a:gd name="T9" fmla="*/ 3 h 33"/>
                  <a:gd name="T10" fmla="*/ 19 w 55"/>
                  <a:gd name="T11" fmla="*/ 2 h 33"/>
                  <a:gd name="T12" fmla="*/ 8 w 55"/>
                  <a:gd name="T13" fmla="*/ 14 h 33"/>
                  <a:gd name="T14" fmla="*/ 8 w 55"/>
                  <a:gd name="T15" fmla="*/ 14 h 33"/>
                  <a:gd name="T16" fmla="*/ 0 w 55"/>
                  <a:gd name="T17" fmla="*/ 23 h 33"/>
                  <a:gd name="T18" fmla="*/ 9 w 55"/>
                  <a:gd name="T19" fmla="*/ 33 h 33"/>
                  <a:gd name="T20" fmla="*/ 46 w 55"/>
                  <a:gd name="T21" fmla="*/ 33 h 33"/>
                  <a:gd name="T22" fmla="*/ 55 w 55"/>
                  <a:gd name="T23" fmla="*/ 24 h 33"/>
                  <a:gd name="T24" fmla="*/ 46 w 55"/>
                  <a:gd name="T25" fmla="*/ 1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33">
                    <a:moveTo>
                      <a:pt x="46" y="16"/>
                    </a:moveTo>
                    <a:cubicBezTo>
                      <a:pt x="46" y="16"/>
                      <a:pt x="46" y="16"/>
                      <a:pt x="46" y="16"/>
                    </a:cubicBezTo>
                    <a:cubicBezTo>
                      <a:pt x="46" y="15"/>
                      <a:pt x="46" y="14"/>
                      <a:pt x="46" y="13"/>
                    </a:cubicBezTo>
                    <a:cubicBezTo>
                      <a:pt x="46" y="6"/>
                      <a:pt x="40" y="0"/>
                      <a:pt x="33" y="0"/>
                    </a:cubicBezTo>
                    <a:cubicBezTo>
                      <a:pt x="29" y="0"/>
                      <a:pt x="26" y="1"/>
                      <a:pt x="24" y="3"/>
                    </a:cubicBezTo>
                    <a:cubicBezTo>
                      <a:pt x="22" y="3"/>
                      <a:pt x="21" y="2"/>
                      <a:pt x="19" y="2"/>
                    </a:cubicBezTo>
                    <a:cubicBezTo>
                      <a:pt x="13" y="2"/>
                      <a:pt x="8" y="7"/>
                      <a:pt x="8" y="14"/>
                    </a:cubicBezTo>
                    <a:cubicBezTo>
                      <a:pt x="8" y="14"/>
                      <a:pt x="8" y="14"/>
                      <a:pt x="8" y="14"/>
                    </a:cubicBezTo>
                    <a:cubicBezTo>
                      <a:pt x="3" y="14"/>
                      <a:pt x="0" y="18"/>
                      <a:pt x="0" y="23"/>
                    </a:cubicBezTo>
                    <a:cubicBezTo>
                      <a:pt x="0" y="28"/>
                      <a:pt x="4" y="33"/>
                      <a:pt x="9" y="33"/>
                    </a:cubicBezTo>
                    <a:cubicBezTo>
                      <a:pt x="46" y="33"/>
                      <a:pt x="46" y="33"/>
                      <a:pt x="46" y="33"/>
                    </a:cubicBezTo>
                    <a:cubicBezTo>
                      <a:pt x="51" y="33"/>
                      <a:pt x="55" y="29"/>
                      <a:pt x="55" y="24"/>
                    </a:cubicBezTo>
                    <a:cubicBezTo>
                      <a:pt x="55" y="20"/>
                      <a:pt x="51" y="16"/>
                      <a:pt x="46" y="16"/>
                    </a:cubicBezTo>
                    <a:close/>
                  </a:path>
                </a:pathLst>
              </a:custGeom>
              <a:noFill/>
              <a:ln w="1524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08" name="Group 4">
              <a:extLst>
                <a:ext uri="{FF2B5EF4-FFF2-40B4-BE49-F238E27FC236}">
                  <a16:creationId xmlns:a16="http://schemas.microsoft.com/office/drawing/2014/main" id="{5F763B2F-363F-44E0-BAD8-A7A0EF6A0CF1}"/>
                </a:ext>
              </a:extLst>
            </p:cNvPr>
            <p:cNvGrpSpPr>
              <a:grpSpLocks noChangeAspect="1"/>
            </p:cNvGrpSpPr>
            <p:nvPr userDrawn="1"/>
          </p:nvGrpSpPr>
          <p:grpSpPr bwMode="auto">
            <a:xfrm>
              <a:off x="1851844" y="2588902"/>
              <a:ext cx="3267204" cy="1564898"/>
              <a:chOff x="5557" y="2809"/>
              <a:chExt cx="1712" cy="820"/>
            </a:xfrm>
          </p:grpSpPr>
          <p:sp>
            <p:nvSpPr>
              <p:cNvPr id="609" name="Freeform 5">
                <a:extLst>
                  <a:ext uri="{FF2B5EF4-FFF2-40B4-BE49-F238E27FC236}">
                    <a16:creationId xmlns:a16="http://schemas.microsoft.com/office/drawing/2014/main" id="{0976C4E2-A8D6-4E3F-8E23-22B3CD5A23D0}"/>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 name="Freeform 6">
                <a:extLst>
                  <a:ext uri="{FF2B5EF4-FFF2-40B4-BE49-F238E27FC236}">
                    <a16:creationId xmlns:a16="http://schemas.microsoft.com/office/drawing/2014/main" id="{8FC5EDAF-9B0B-4330-915F-30A917D3C8E9}"/>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 name="Freeform 7">
                <a:extLst>
                  <a:ext uri="{FF2B5EF4-FFF2-40B4-BE49-F238E27FC236}">
                    <a16:creationId xmlns:a16="http://schemas.microsoft.com/office/drawing/2014/main" id="{BCEAD407-FD8A-4646-BF04-A3F204A96C70}"/>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 name="Freeform 8">
                <a:extLst>
                  <a:ext uri="{FF2B5EF4-FFF2-40B4-BE49-F238E27FC236}">
                    <a16:creationId xmlns:a16="http://schemas.microsoft.com/office/drawing/2014/main" id="{884974DD-7A33-4823-B5E5-C930B66639AD}"/>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 name="Freeform 9">
                <a:extLst>
                  <a:ext uri="{FF2B5EF4-FFF2-40B4-BE49-F238E27FC236}">
                    <a16:creationId xmlns:a16="http://schemas.microsoft.com/office/drawing/2014/main" id="{2A0AD1AB-3DF3-44A9-B9CE-5734093B0419}"/>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 name="Freeform 10">
                <a:extLst>
                  <a:ext uri="{FF2B5EF4-FFF2-40B4-BE49-F238E27FC236}">
                    <a16:creationId xmlns:a16="http://schemas.microsoft.com/office/drawing/2014/main" id="{9B9E9988-B8E8-4C4D-A66F-1365D55E919E}"/>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 name="Freeform 11">
                <a:extLst>
                  <a:ext uri="{FF2B5EF4-FFF2-40B4-BE49-F238E27FC236}">
                    <a16:creationId xmlns:a16="http://schemas.microsoft.com/office/drawing/2014/main" id="{AA3BB11D-BA42-49F0-9322-0C88D2D29DD7}"/>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 name="Freeform 12">
                <a:extLst>
                  <a:ext uri="{FF2B5EF4-FFF2-40B4-BE49-F238E27FC236}">
                    <a16:creationId xmlns:a16="http://schemas.microsoft.com/office/drawing/2014/main" id="{C66D6112-6BFB-46EC-BB51-499951CEAF6D}"/>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 name="Freeform 13">
                <a:extLst>
                  <a:ext uri="{FF2B5EF4-FFF2-40B4-BE49-F238E27FC236}">
                    <a16:creationId xmlns:a16="http://schemas.microsoft.com/office/drawing/2014/main" id="{CE7B25FA-9820-49FD-A43F-1C6380B0BC73}"/>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 name="Freeform 14">
                <a:extLst>
                  <a:ext uri="{FF2B5EF4-FFF2-40B4-BE49-F238E27FC236}">
                    <a16:creationId xmlns:a16="http://schemas.microsoft.com/office/drawing/2014/main" id="{94C338EA-C8B6-479C-BD0A-1E188AB0FC0E}"/>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 name="Freeform 15">
                <a:extLst>
                  <a:ext uri="{FF2B5EF4-FFF2-40B4-BE49-F238E27FC236}">
                    <a16:creationId xmlns:a16="http://schemas.microsoft.com/office/drawing/2014/main" id="{066CA642-3447-46CB-A28B-E06E83DE7753}"/>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 name="Freeform 16">
                <a:extLst>
                  <a:ext uri="{FF2B5EF4-FFF2-40B4-BE49-F238E27FC236}">
                    <a16:creationId xmlns:a16="http://schemas.microsoft.com/office/drawing/2014/main" id="{460DC83C-5395-4222-8685-A4EC66892F07}"/>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 name="Freeform 17">
                <a:extLst>
                  <a:ext uri="{FF2B5EF4-FFF2-40B4-BE49-F238E27FC236}">
                    <a16:creationId xmlns:a16="http://schemas.microsoft.com/office/drawing/2014/main" id="{E1FF4F16-A684-4330-AD41-76E3DE81A550}"/>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 name="Freeform 18">
                <a:extLst>
                  <a:ext uri="{FF2B5EF4-FFF2-40B4-BE49-F238E27FC236}">
                    <a16:creationId xmlns:a16="http://schemas.microsoft.com/office/drawing/2014/main" id="{FE3F4DCF-1E51-4A05-BD50-690568FD5AD7}"/>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 name="Freeform 19">
                <a:extLst>
                  <a:ext uri="{FF2B5EF4-FFF2-40B4-BE49-F238E27FC236}">
                    <a16:creationId xmlns:a16="http://schemas.microsoft.com/office/drawing/2014/main" id="{C5BD5387-9AB3-476C-925A-216D36D1DA0A}"/>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 name="Freeform 20">
                <a:extLst>
                  <a:ext uri="{FF2B5EF4-FFF2-40B4-BE49-F238E27FC236}">
                    <a16:creationId xmlns:a16="http://schemas.microsoft.com/office/drawing/2014/main" id="{A895A22D-9ABA-4640-BC33-5D287E9FEAC2}"/>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 name="Freeform 21">
                <a:extLst>
                  <a:ext uri="{FF2B5EF4-FFF2-40B4-BE49-F238E27FC236}">
                    <a16:creationId xmlns:a16="http://schemas.microsoft.com/office/drawing/2014/main" id="{11BAEC0A-E4DF-4D7F-9C72-EDFB6577A62C}"/>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 name="Freeform 22">
                <a:extLst>
                  <a:ext uri="{FF2B5EF4-FFF2-40B4-BE49-F238E27FC236}">
                    <a16:creationId xmlns:a16="http://schemas.microsoft.com/office/drawing/2014/main" id="{064A7A7C-3469-486C-A7AC-2600445A19A8}"/>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 name="Freeform 23">
                <a:extLst>
                  <a:ext uri="{FF2B5EF4-FFF2-40B4-BE49-F238E27FC236}">
                    <a16:creationId xmlns:a16="http://schemas.microsoft.com/office/drawing/2014/main" id="{61FB0954-671B-43EB-8DCF-F74BFE94D11E}"/>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 name="Freeform 24">
                <a:extLst>
                  <a:ext uri="{FF2B5EF4-FFF2-40B4-BE49-F238E27FC236}">
                    <a16:creationId xmlns:a16="http://schemas.microsoft.com/office/drawing/2014/main" id="{FABECB93-86EB-4A6A-95EE-B374A5B2B1B6}"/>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 name="Freeform 25">
                <a:extLst>
                  <a:ext uri="{FF2B5EF4-FFF2-40B4-BE49-F238E27FC236}">
                    <a16:creationId xmlns:a16="http://schemas.microsoft.com/office/drawing/2014/main" id="{3B9A2D7A-D10D-4939-9F86-6478A152E570}"/>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 name="Freeform 26">
                <a:extLst>
                  <a:ext uri="{FF2B5EF4-FFF2-40B4-BE49-F238E27FC236}">
                    <a16:creationId xmlns:a16="http://schemas.microsoft.com/office/drawing/2014/main" id="{73505847-2FE0-40BB-85CE-8CD7D784DD9D}"/>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 name="Freeform 27">
                <a:extLst>
                  <a:ext uri="{FF2B5EF4-FFF2-40B4-BE49-F238E27FC236}">
                    <a16:creationId xmlns:a16="http://schemas.microsoft.com/office/drawing/2014/main" id="{CC17B6DE-4B39-4111-87A7-84127F021F7D}"/>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 name="Freeform 28">
                <a:extLst>
                  <a:ext uri="{FF2B5EF4-FFF2-40B4-BE49-F238E27FC236}">
                    <a16:creationId xmlns:a16="http://schemas.microsoft.com/office/drawing/2014/main" id="{20F24168-B97A-46F9-B27B-96042725FA10}"/>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 name="Freeform 29">
                <a:extLst>
                  <a:ext uri="{FF2B5EF4-FFF2-40B4-BE49-F238E27FC236}">
                    <a16:creationId xmlns:a16="http://schemas.microsoft.com/office/drawing/2014/main" id="{1B9DB8E4-D6A2-4B22-96CD-F3E428272EC1}"/>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409022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 Main Cover">
    <p:spTree>
      <p:nvGrpSpPr>
        <p:cNvPr id="1" name=""/>
        <p:cNvGrpSpPr/>
        <p:nvPr/>
      </p:nvGrpSpPr>
      <p:grpSpPr>
        <a:xfrm>
          <a:off x="0" y="0"/>
          <a:ext cx="0" cy="0"/>
          <a:chOff x="0" y="0"/>
          <a:chExt cx="0" cy="0"/>
        </a:xfrm>
      </p:grpSpPr>
      <p:grpSp>
        <p:nvGrpSpPr>
          <p:cNvPr id="7" name="Group 4">
            <a:extLst>
              <a:ext uri="{FF2B5EF4-FFF2-40B4-BE49-F238E27FC236}">
                <a16:creationId xmlns:a16="http://schemas.microsoft.com/office/drawing/2014/main" id="{9E3E04CA-BFC0-4916-9573-B282F0C07B6C}"/>
              </a:ext>
            </a:extLst>
          </p:cNvPr>
          <p:cNvGrpSpPr>
            <a:grpSpLocks/>
          </p:cNvGrpSpPr>
          <p:nvPr userDrawn="1"/>
        </p:nvGrpSpPr>
        <p:grpSpPr bwMode="auto">
          <a:xfrm>
            <a:off x="939306" y="2772861"/>
            <a:ext cx="4480560" cy="54864"/>
            <a:chOff x="4427" y="3199"/>
            <a:chExt cx="1196" cy="66"/>
          </a:xfrm>
        </p:grpSpPr>
        <p:sp>
          <p:nvSpPr>
            <p:cNvPr id="8" name="AutoShape 3">
              <a:extLst>
                <a:ext uri="{FF2B5EF4-FFF2-40B4-BE49-F238E27FC236}">
                  <a16:creationId xmlns:a16="http://schemas.microsoft.com/office/drawing/2014/main" id="{BB937BC5-3BC0-4126-95FF-10C27538623A}"/>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a16="http://schemas.microsoft.com/office/drawing/2014/main" id="{C6E8602A-FDB5-46F0-9D3D-DB980779B63E}"/>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F33B8951-8B9D-4BE0-942B-F7D461180317}"/>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C175F94E-6281-4904-BEBB-D70D76244CCE}"/>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B8ECE3DD-1845-4A9D-9DEC-D54C5A2EB794}"/>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981111BF-594C-483A-BFD9-87EFA84467DB}"/>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4B67D84E-97DE-4959-84D5-2C750B700521}"/>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4">
            <a:extLst>
              <a:ext uri="{FF2B5EF4-FFF2-40B4-BE49-F238E27FC236}">
                <a16:creationId xmlns:a16="http://schemas.microsoft.com/office/drawing/2014/main" id="{64D3B448-5F63-4459-B2BF-934FCD5AB8C8}"/>
              </a:ext>
            </a:extLst>
          </p:cNvPr>
          <p:cNvGrpSpPr>
            <a:grpSpLocks noChangeAspect="1"/>
          </p:cNvGrpSpPr>
          <p:nvPr userDrawn="1"/>
        </p:nvGrpSpPr>
        <p:grpSpPr bwMode="auto">
          <a:xfrm>
            <a:off x="847772" y="631825"/>
            <a:ext cx="1809656" cy="866775"/>
            <a:chOff x="5557" y="2809"/>
            <a:chExt cx="1712" cy="820"/>
          </a:xfrm>
        </p:grpSpPr>
        <p:sp>
          <p:nvSpPr>
            <p:cNvPr id="21" name="Freeform 5">
              <a:extLst>
                <a:ext uri="{FF2B5EF4-FFF2-40B4-BE49-F238E27FC236}">
                  <a16:creationId xmlns:a16="http://schemas.microsoft.com/office/drawing/2014/main" id="{495B06FB-B3C7-41E6-A02B-B19DD4D4A037}"/>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
              <a:extLst>
                <a:ext uri="{FF2B5EF4-FFF2-40B4-BE49-F238E27FC236}">
                  <a16:creationId xmlns:a16="http://schemas.microsoft.com/office/drawing/2014/main" id="{F36C5FF0-9522-41A3-A733-7B2B874633C4}"/>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BF482B7A-E105-445D-A493-ED1584C876E2}"/>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C1CAD9F9-D04F-4A6B-9E0C-0E74C16BDB14}"/>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708FE198-DFE4-4ED3-8ADB-9F36266A98DC}"/>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0A362435-6BB4-4D44-852B-E0B056ABBDE8}"/>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7DE1DCC5-C99D-4138-A2C3-B9F6EAA05D55}"/>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a:extLst>
                <a:ext uri="{FF2B5EF4-FFF2-40B4-BE49-F238E27FC236}">
                  <a16:creationId xmlns:a16="http://schemas.microsoft.com/office/drawing/2014/main" id="{CDCB694E-779B-4ACA-AA7D-8599DB499EC3}"/>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id="{A9362835-F9A6-49F8-A0B8-4F05CE1A0D66}"/>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a:extLst>
                <a:ext uri="{FF2B5EF4-FFF2-40B4-BE49-F238E27FC236}">
                  <a16:creationId xmlns:a16="http://schemas.microsoft.com/office/drawing/2014/main" id="{FB76F9B8-DF78-4B1D-B26E-14A368219B3B}"/>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
              <a:extLst>
                <a:ext uri="{FF2B5EF4-FFF2-40B4-BE49-F238E27FC236}">
                  <a16:creationId xmlns:a16="http://schemas.microsoft.com/office/drawing/2014/main" id="{1EC756B9-2BB5-4054-A04B-130E90680E9E}"/>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a:extLst>
                <a:ext uri="{FF2B5EF4-FFF2-40B4-BE49-F238E27FC236}">
                  <a16:creationId xmlns:a16="http://schemas.microsoft.com/office/drawing/2014/main" id="{1F2D8FDD-587E-4337-A28F-AC8BC17DC3D2}"/>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a:extLst>
                <a:ext uri="{FF2B5EF4-FFF2-40B4-BE49-F238E27FC236}">
                  <a16:creationId xmlns:a16="http://schemas.microsoft.com/office/drawing/2014/main" id="{650F7F78-7B83-4878-9E96-B4FB4FC03AC8}"/>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8">
              <a:extLst>
                <a:ext uri="{FF2B5EF4-FFF2-40B4-BE49-F238E27FC236}">
                  <a16:creationId xmlns:a16="http://schemas.microsoft.com/office/drawing/2014/main" id="{F0969A77-BB27-4C92-8055-B9C899C8B7FC}"/>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9">
              <a:extLst>
                <a:ext uri="{FF2B5EF4-FFF2-40B4-BE49-F238E27FC236}">
                  <a16:creationId xmlns:a16="http://schemas.microsoft.com/office/drawing/2014/main" id="{453C136C-CD41-49A0-8679-D62B90666C83}"/>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0">
              <a:extLst>
                <a:ext uri="{FF2B5EF4-FFF2-40B4-BE49-F238E27FC236}">
                  <a16:creationId xmlns:a16="http://schemas.microsoft.com/office/drawing/2014/main" id="{0D651A20-2DBC-4469-97F4-E661ED212C84}"/>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
              <a:extLst>
                <a:ext uri="{FF2B5EF4-FFF2-40B4-BE49-F238E27FC236}">
                  <a16:creationId xmlns:a16="http://schemas.microsoft.com/office/drawing/2014/main" id="{EFF59A6F-88EC-453E-994F-D169B85815E5}"/>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2">
              <a:extLst>
                <a:ext uri="{FF2B5EF4-FFF2-40B4-BE49-F238E27FC236}">
                  <a16:creationId xmlns:a16="http://schemas.microsoft.com/office/drawing/2014/main" id="{8819D743-2EEA-40D8-9AA6-D97B81382F8E}"/>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3">
              <a:extLst>
                <a:ext uri="{FF2B5EF4-FFF2-40B4-BE49-F238E27FC236}">
                  <a16:creationId xmlns:a16="http://schemas.microsoft.com/office/drawing/2014/main" id="{EBAAA470-1436-4C69-A647-D529C837AAC6}"/>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4">
              <a:extLst>
                <a:ext uri="{FF2B5EF4-FFF2-40B4-BE49-F238E27FC236}">
                  <a16:creationId xmlns:a16="http://schemas.microsoft.com/office/drawing/2014/main" id="{4F2E7461-7DD4-45D5-9451-79FBC05D882C}"/>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5">
              <a:extLst>
                <a:ext uri="{FF2B5EF4-FFF2-40B4-BE49-F238E27FC236}">
                  <a16:creationId xmlns:a16="http://schemas.microsoft.com/office/drawing/2014/main" id="{A1109594-2B16-4571-80D8-86A74B1D6E57}"/>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6">
              <a:extLst>
                <a:ext uri="{FF2B5EF4-FFF2-40B4-BE49-F238E27FC236}">
                  <a16:creationId xmlns:a16="http://schemas.microsoft.com/office/drawing/2014/main" id="{E4378C8E-9B82-439B-9AAB-CC0BFBFADE3E}"/>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7">
              <a:extLst>
                <a:ext uri="{FF2B5EF4-FFF2-40B4-BE49-F238E27FC236}">
                  <a16:creationId xmlns:a16="http://schemas.microsoft.com/office/drawing/2014/main" id="{C2C7FA52-C010-4A8C-B7C3-B885C9D0D3D7}"/>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8">
              <a:extLst>
                <a:ext uri="{FF2B5EF4-FFF2-40B4-BE49-F238E27FC236}">
                  <a16:creationId xmlns:a16="http://schemas.microsoft.com/office/drawing/2014/main" id="{2F6310F6-B9EC-41DE-943D-B93AC9F9954B}"/>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9">
              <a:extLst>
                <a:ext uri="{FF2B5EF4-FFF2-40B4-BE49-F238E27FC236}">
                  <a16:creationId xmlns:a16="http://schemas.microsoft.com/office/drawing/2014/main" id="{CA1CE62A-3026-40C1-AF07-D743B5682717}"/>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6" name="Picture Placeholder 7">
            <a:extLst>
              <a:ext uri="{FF2B5EF4-FFF2-40B4-BE49-F238E27FC236}">
                <a16:creationId xmlns:a16="http://schemas.microsoft.com/office/drawing/2014/main" id="{4D8A649D-2D1A-4B5E-BE22-14CFD9EA0EEB}"/>
              </a:ext>
            </a:extLst>
          </p:cNvPr>
          <p:cNvSpPr>
            <a:spLocks noGrp="1"/>
          </p:cNvSpPr>
          <p:nvPr>
            <p:ph type="pic" sz="quarter" idx="10" hasCustomPrompt="1"/>
          </p:nvPr>
        </p:nvSpPr>
        <p:spPr>
          <a:xfrm>
            <a:off x="945408" y="3935268"/>
            <a:ext cx="1700810" cy="733713"/>
          </a:xfrm>
        </p:spPr>
        <p:txBody>
          <a:bodyPr>
            <a:normAutofit/>
          </a:bodyPr>
          <a:lstStyle>
            <a:lvl1pPr marL="0" indent="0" algn="ctr" defTabSz="914400" rtl="0" eaLnBrk="1" latinLnBrk="0" hangingPunct="1">
              <a:buNone/>
              <a:defRPr lang="en-US" sz="1800" kern="1200" dirty="0">
                <a:solidFill>
                  <a:schemeClr val="bg1">
                    <a:lumMod val="75000"/>
                  </a:schemeClr>
                </a:solidFill>
                <a:latin typeface="+mn-lt"/>
                <a:ea typeface="+mn-ea"/>
                <a:cs typeface="+mn-cs"/>
              </a:defRPr>
            </a:lvl1pPr>
          </a:lstStyle>
          <a:p>
            <a:pPr algn="ctr"/>
            <a:r>
              <a:rPr lang="en-US">
                <a:solidFill>
                  <a:schemeClr val="bg1">
                    <a:lumMod val="75000"/>
                  </a:schemeClr>
                </a:solidFill>
              </a:rPr>
              <a:t>Client Logo Placeholder</a:t>
            </a:r>
          </a:p>
        </p:txBody>
      </p:sp>
      <p:sp>
        <p:nvSpPr>
          <p:cNvPr id="47" name="Title 1">
            <a:extLst>
              <a:ext uri="{FF2B5EF4-FFF2-40B4-BE49-F238E27FC236}">
                <a16:creationId xmlns:a16="http://schemas.microsoft.com/office/drawing/2014/main" id="{9AAB86EC-D172-4E21-8004-EC122206F049}"/>
              </a:ext>
            </a:extLst>
          </p:cNvPr>
          <p:cNvSpPr>
            <a:spLocks noGrp="1"/>
          </p:cNvSpPr>
          <p:nvPr>
            <p:ph type="title" hasCustomPrompt="1"/>
          </p:nvPr>
        </p:nvSpPr>
        <p:spPr>
          <a:xfrm>
            <a:off x="856386" y="1468582"/>
            <a:ext cx="7276232" cy="1268989"/>
          </a:xfrm>
        </p:spPr>
        <p:txBody>
          <a:bodyPr anchor="b">
            <a:normAutofit/>
          </a:bodyPr>
          <a:lstStyle>
            <a:lvl1pPr marL="0" algn="l" defTabSz="914400" rtl="0" eaLnBrk="1" latinLnBrk="0" hangingPunct="1">
              <a:lnSpc>
                <a:spcPct val="100000"/>
              </a:lnSpc>
              <a:defRPr lang="en-US" sz="4400" kern="1200" cap="all" dirty="0">
                <a:solidFill>
                  <a:schemeClr val="tx1"/>
                </a:solidFill>
                <a:latin typeface="Calibri" panose="020F0502020204030204" pitchFamily="34" charset="0"/>
                <a:ea typeface="+mn-ea"/>
                <a:cs typeface="+mn-cs"/>
              </a:defRPr>
            </a:lvl1pPr>
          </a:lstStyle>
          <a:p>
            <a:pPr>
              <a:lnSpc>
                <a:spcPts val="5000"/>
              </a:lnSpc>
            </a:pPr>
            <a:r>
              <a:rPr lang="en-US" sz="4400" cap="all">
                <a:latin typeface="Franklin Gothic Book" panose="020B0503020102020204" pitchFamily="34" charset="0"/>
              </a:rPr>
              <a:t>Title goes here</a:t>
            </a:r>
          </a:p>
        </p:txBody>
      </p:sp>
      <p:grpSp>
        <p:nvGrpSpPr>
          <p:cNvPr id="48" name="Graphic 553">
            <a:extLst>
              <a:ext uri="{FF2B5EF4-FFF2-40B4-BE49-F238E27FC236}">
                <a16:creationId xmlns:a16="http://schemas.microsoft.com/office/drawing/2014/main" id="{D073A7FA-0863-409F-BC39-432E55CF48D6}"/>
              </a:ext>
            </a:extLst>
          </p:cNvPr>
          <p:cNvGrpSpPr/>
          <p:nvPr userDrawn="1"/>
        </p:nvGrpSpPr>
        <p:grpSpPr>
          <a:xfrm>
            <a:off x="5059001" y="94491"/>
            <a:ext cx="7155112" cy="6820799"/>
            <a:chOff x="5000945" y="36435"/>
            <a:chExt cx="7155112" cy="6820799"/>
          </a:xfrm>
        </p:grpSpPr>
        <p:sp>
          <p:nvSpPr>
            <p:cNvPr id="49" name="Freeform: Shape 48">
              <a:extLst>
                <a:ext uri="{FF2B5EF4-FFF2-40B4-BE49-F238E27FC236}">
                  <a16:creationId xmlns:a16="http://schemas.microsoft.com/office/drawing/2014/main" id="{BD733F6E-734A-488A-A8BB-A6D3CA76A172}"/>
                </a:ext>
              </a:extLst>
            </p:cNvPr>
            <p:cNvSpPr/>
            <p:nvPr/>
          </p:nvSpPr>
          <p:spPr>
            <a:xfrm>
              <a:off x="11318513" y="5808205"/>
              <a:ext cx="832319" cy="770950"/>
            </a:xfrm>
            <a:custGeom>
              <a:avLst/>
              <a:gdLst>
                <a:gd name="connsiteX0" fmla="*/ 0 w 832318"/>
                <a:gd name="connsiteY0" fmla="*/ 571116 h 770949"/>
                <a:gd name="connsiteX1" fmla="*/ 806620 w 832318"/>
                <a:gd name="connsiteY1" fmla="*/ 771333 h 770949"/>
                <a:gd name="connsiteX2" fmla="*/ 835770 w 832318"/>
                <a:gd name="connsiteY2" fmla="*/ 0 h 770949"/>
              </a:gdLst>
              <a:ahLst/>
              <a:cxnLst>
                <a:cxn ang="0">
                  <a:pos x="connsiteX0" y="connsiteY0"/>
                </a:cxn>
                <a:cxn ang="0">
                  <a:pos x="connsiteX1" y="connsiteY1"/>
                </a:cxn>
                <a:cxn ang="0">
                  <a:pos x="connsiteX2" y="connsiteY2"/>
                </a:cxn>
              </a:cxnLst>
              <a:rect l="l" t="t" r="r" b="b"/>
              <a:pathLst>
                <a:path w="832318" h="770949">
                  <a:moveTo>
                    <a:pt x="0" y="571116"/>
                  </a:moveTo>
                  <a:lnTo>
                    <a:pt x="806620" y="771333"/>
                  </a:lnTo>
                  <a:lnTo>
                    <a:pt x="835770" y="0"/>
                  </a:lnTo>
                  <a:close/>
                </a:path>
              </a:pathLst>
            </a:custGeom>
            <a:solidFill>
              <a:srgbClr val="F1F2F2"/>
            </a:solidFill>
            <a:ln w="383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8D1BF0F-37F2-4176-8739-976317EBCDB6}"/>
                </a:ext>
              </a:extLst>
            </p:cNvPr>
            <p:cNvSpPr/>
            <p:nvPr/>
          </p:nvSpPr>
          <p:spPr>
            <a:xfrm>
              <a:off x="7565790" y="4883065"/>
              <a:ext cx="1238889" cy="951221"/>
            </a:xfrm>
            <a:custGeom>
              <a:avLst/>
              <a:gdLst>
                <a:gd name="connsiteX0" fmla="*/ 0 w 1238889"/>
                <a:gd name="connsiteY0" fmla="*/ 380872 h 951221"/>
                <a:gd name="connsiteX1" fmla="*/ 207505 w 1238889"/>
                <a:gd name="connsiteY1" fmla="*/ 0 h 951221"/>
                <a:gd name="connsiteX2" fmla="*/ 1239656 w 1238889"/>
                <a:gd name="connsiteY2" fmla="*/ 953139 h 951221"/>
              </a:gdLst>
              <a:ahLst/>
              <a:cxnLst>
                <a:cxn ang="0">
                  <a:pos x="connsiteX0" y="connsiteY0"/>
                </a:cxn>
                <a:cxn ang="0">
                  <a:pos x="connsiteX1" y="connsiteY1"/>
                </a:cxn>
                <a:cxn ang="0">
                  <a:pos x="connsiteX2" y="connsiteY2"/>
                </a:cxn>
              </a:cxnLst>
              <a:rect l="l" t="t" r="r" b="b"/>
              <a:pathLst>
                <a:path w="1238889" h="951221">
                  <a:moveTo>
                    <a:pt x="0" y="380872"/>
                  </a:moveTo>
                  <a:lnTo>
                    <a:pt x="207505" y="0"/>
                  </a:lnTo>
                  <a:lnTo>
                    <a:pt x="1239656" y="953139"/>
                  </a:lnTo>
                  <a:close/>
                </a:path>
              </a:pathLst>
            </a:custGeom>
            <a:solidFill>
              <a:srgbClr val="F1F2F2"/>
            </a:solidFill>
            <a:ln w="383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A59B621-C835-4283-82DC-7FF39C126FD4}"/>
                </a:ext>
              </a:extLst>
            </p:cNvPr>
            <p:cNvSpPr/>
            <p:nvPr/>
          </p:nvSpPr>
          <p:spPr>
            <a:xfrm>
              <a:off x="9151416" y="1874827"/>
              <a:ext cx="839990" cy="820812"/>
            </a:xfrm>
            <a:custGeom>
              <a:avLst/>
              <a:gdLst>
                <a:gd name="connsiteX0" fmla="*/ 0 w 839989"/>
                <a:gd name="connsiteY0" fmla="*/ 820812 h 820812"/>
                <a:gd name="connsiteX1" fmla="*/ 6136 w 839989"/>
                <a:gd name="connsiteY1" fmla="*/ 0 h 820812"/>
                <a:gd name="connsiteX2" fmla="*/ 841140 w 839989"/>
                <a:gd name="connsiteY2" fmla="*/ 442625 h 820812"/>
              </a:gdLst>
              <a:ahLst/>
              <a:cxnLst>
                <a:cxn ang="0">
                  <a:pos x="connsiteX0" y="connsiteY0"/>
                </a:cxn>
                <a:cxn ang="0">
                  <a:pos x="connsiteX1" y="connsiteY1"/>
                </a:cxn>
                <a:cxn ang="0">
                  <a:pos x="connsiteX2" y="connsiteY2"/>
                </a:cxn>
              </a:cxnLst>
              <a:rect l="l" t="t" r="r" b="b"/>
              <a:pathLst>
                <a:path w="839989" h="820812">
                  <a:moveTo>
                    <a:pt x="0" y="820812"/>
                  </a:moveTo>
                  <a:lnTo>
                    <a:pt x="6136" y="0"/>
                  </a:lnTo>
                  <a:lnTo>
                    <a:pt x="841140" y="442625"/>
                  </a:lnTo>
                  <a:close/>
                </a:path>
              </a:pathLst>
            </a:custGeom>
            <a:solidFill>
              <a:srgbClr val="F1F2F2"/>
            </a:solidFill>
            <a:ln w="383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AF2AE6B-B421-499F-A5D7-88914E48FE34}"/>
                </a:ext>
              </a:extLst>
            </p:cNvPr>
            <p:cNvSpPr/>
            <p:nvPr/>
          </p:nvSpPr>
          <p:spPr>
            <a:xfrm>
              <a:off x="9116512" y="4081047"/>
              <a:ext cx="1733678" cy="613691"/>
            </a:xfrm>
            <a:custGeom>
              <a:avLst/>
              <a:gdLst>
                <a:gd name="connsiteX0" fmla="*/ 0 w 1733677"/>
                <a:gd name="connsiteY0" fmla="*/ 534679 h 613691"/>
                <a:gd name="connsiteX1" fmla="*/ 1734829 w 1733677"/>
                <a:gd name="connsiteY1" fmla="*/ 615993 h 613691"/>
                <a:gd name="connsiteX2" fmla="*/ 214408 w 1733677"/>
                <a:gd name="connsiteY2" fmla="*/ 0 h 613691"/>
              </a:gdLst>
              <a:ahLst/>
              <a:cxnLst>
                <a:cxn ang="0">
                  <a:pos x="connsiteX0" y="connsiteY0"/>
                </a:cxn>
                <a:cxn ang="0">
                  <a:pos x="connsiteX1" y="connsiteY1"/>
                </a:cxn>
                <a:cxn ang="0">
                  <a:pos x="connsiteX2" y="connsiteY2"/>
                </a:cxn>
              </a:cxnLst>
              <a:rect l="l" t="t" r="r" b="b"/>
              <a:pathLst>
                <a:path w="1733677" h="613691">
                  <a:moveTo>
                    <a:pt x="0" y="534679"/>
                  </a:moveTo>
                  <a:lnTo>
                    <a:pt x="1734829" y="615993"/>
                  </a:lnTo>
                  <a:lnTo>
                    <a:pt x="214408" y="0"/>
                  </a:lnTo>
                  <a:close/>
                </a:path>
              </a:pathLst>
            </a:custGeom>
            <a:solidFill>
              <a:srgbClr val="F1F2F2"/>
            </a:solidFill>
            <a:ln w="383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00A3910-C408-412F-8275-34C6792C3E18}"/>
                </a:ext>
              </a:extLst>
            </p:cNvPr>
            <p:cNvSpPr/>
            <p:nvPr/>
          </p:nvSpPr>
          <p:spPr>
            <a:xfrm>
              <a:off x="11274787" y="108619"/>
              <a:ext cx="878346" cy="705745"/>
            </a:xfrm>
            <a:custGeom>
              <a:avLst/>
              <a:gdLst>
                <a:gd name="connsiteX0" fmla="*/ 879880 w 878345"/>
                <a:gd name="connsiteY0" fmla="*/ 699152 h 705744"/>
                <a:gd name="connsiteX1" fmla="*/ 9589 w 878345"/>
                <a:gd name="connsiteY1" fmla="*/ 218172 h 705744"/>
                <a:gd name="connsiteX2" fmla="*/ 244326 w 878345"/>
                <a:gd name="connsiteY2" fmla="*/ 7982 h 705744"/>
                <a:gd name="connsiteX3" fmla="*/ 880647 w 878345"/>
                <a:gd name="connsiteY3" fmla="*/ 475922 h 705744"/>
                <a:gd name="connsiteX4" fmla="*/ 880647 w 878345"/>
                <a:gd name="connsiteY4" fmla="*/ 467100 h 705744"/>
                <a:gd name="connsiteX5" fmla="*/ 246243 w 878345"/>
                <a:gd name="connsiteY5" fmla="*/ 695 h 705744"/>
                <a:gd name="connsiteX6" fmla="*/ 241641 w 878345"/>
                <a:gd name="connsiteY6" fmla="*/ 1078 h 705744"/>
                <a:gd name="connsiteX7" fmla="*/ 1151 w 878345"/>
                <a:gd name="connsiteY7" fmla="*/ 216637 h 705744"/>
                <a:gd name="connsiteX8" fmla="*/ 0 w 878345"/>
                <a:gd name="connsiteY8" fmla="*/ 219706 h 705744"/>
                <a:gd name="connsiteX9" fmla="*/ 1918 w 878345"/>
                <a:gd name="connsiteY9" fmla="*/ 222391 h 705744"/>
                <a:gd name="connsiteX10" fmla="*/ 879880 w 878345"/>
                <a:gd name="connsiteY10" fmla="*/ 707590 h 705744"/>
                <a:gd name="connsiteX11" fmla="*/ 879880 w 878345"/>
                <a:gd name="connsiteY11" fmla="*/ 699152 h 7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345" h="705744">
                  <a:moveTo>
                    <a:pt x="879880" y="699152"/>
                  </a:moveTo>
                  <a:lnTo>
                    <a:pt x="9589" y="218172"/>
                  </a:lnTo>
                  <a:lnTo>
                    <a:pt x="244326" y="7982"/>
                  </a:lnTo>
                  <a:lnTo>
                    <a:pt x="880647" y="475922"/>
                  </a:lnTo>
                  <a:lnTo>
                    <a:pt x="880647" y="467100"/>
                  </a:lnTo>
                  <a:lnTo>
                    <a:pt x="246243" y="695"/>
                  </a:lnTo>
                  <a:cubicBezTo>
                    <a:pt x="244710" y="-456"/>
                    <a:pt x="242792" y="-72"/>
                    <a:pt x="241641" y="1078"/>
                  </a:cubicBezTo>
                  <a:lnTo>
                    <a:pt x="1151" y="216637"/>
                  </a:lnTo>
                  <a:cubicBezTo>
                    <a:pt x="384" y="217405"/>
                    <a:pt x="0" y="218555"/>
                    <a:pt x="0" y="219706"/>
                  </a:cubicBezTo>
                  <a:cubicBezTo>
                    <a:pt x="0" y="220857"/>
                    <a:pt x="767" y="222007"/>
                    <a:pt x="1918" y="222391"/>
                  </a:cubicBezTo>
                  <a:lnTo>
                    <a:pt x="879880" y="707590"/>
                  </a:lnTo>
                  <a:lnTo>
                    <a:pt x="879880" y="699152"/>
                  </a:lnTo>
                  <a:close/>
                </a:path>
              </a:pathLst>
            </a:custGeom>
            <a:solidFill>
              <a:srgbClr val="C4C4C4"/>
            </a:solidFill>
            <a:ln w="383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E8C22E2B-CFFB-4BB1-BA70-DE18B45E00C4}"/>
                </a:ext>
              </a:extLst>
            </p:cNvPr>
            <p:cNvSpPr/>
            <p:nvPr/>
          </p:nvSpPr>
          <p:spPr>
            <a:xfrm>
              <a:off x="11274308" y="323707"/>
              <a:ext cx="878346" cy="1150671"/>
            </a:xfrm>
            <a:custGeom>
              <a:avLst/>
              <a:gdLst>
                <a:gd name="connsiteX0" fmla="*/ 876907 w 878345"/>
                <a:gd name="connsiteY0" fmla="*/ 1141865 h 1150671"/>
                <a:gd name="connsiteX1" fmla="*/ 17356 w 878345"/>
                <a:gd name="connsiteY1" fmla="*/ 15358 h 1150671"/>
                <a:gd name="connsiteX2" fmla="*/ 879976 w 878345"/>
                <a:gd name="connsiteY2" fmla="*/ 492119 h 1150671"/>
                <a:gd name="connsiteX3" fmla="*/ 879976 w 878345"/>
                <a:gd name="connsiteY3" fmla="*/ 483681 h 1150671"/>
                <a:gd name="connsiteX4" fmla="*/ 5466 w 878345"/>
                <a:gd name="connsiteY4" fmla="*/ 399 h 1150671"/>
                <a:gd name="connsiteX5" fmla="*/ 863 w 878345"/>
                <a:gd name="connsiteY5" fmla="*/ 1166 h 1150671"/>
                <a:gd name="connsiteX6" fmla="*/ 863 w 878345"/>
                <a:gd name="connsiteY6" fmla="*/ 5769 h 1150671"/>
                <a:gd name="connsiteX7" fmla="*/ 876524 w 878345"/>
                <a:gd name="connsiteY7" fmla="*/ 1153372 h 1150671"/>
                <a:gd name="connsiteX8" fmla="*/ 876907 w 878345"/>
                <a:gd name="connsiteY8" fmla="*/ 1141865 h 1150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8345" h="1150671">
                  <a:moveTo>
                    <a:pt x="876907" y="1141865"/>
                  </a:moveTo>
                  <a:lnTo>
                    <a:pt x="17356" y="15358"/>
                  </a:lnTo>
                  <a:lnTo>
                    <a:pt x="879976" y="492119"/>
                  </a:lnTo>
                  <a:lnTo>
                    <a:pt x="879976" y="483681"/>
                  </a:lnTo>
                  <a:lnTo>
                    <a:pt x="5466" y="399"/>
                  </a:lnTo>
                  <a:cubicBezTo>
                    <a:pt x="3932" y="-368"/>
                    <a:pt x="2014" y="16"/>
                    <a:pt x="863" y="1166"/>
                  </a:cubicBezTo>
                  <a:cubicBezTo>
                    <a:pt x="-288" y="2317"/>
                    <a:pt x="-288" y="4235"/>
                    <a:pt x="863" y="5769"/>
                  </a:cubicBezTo>
                  <a:lnTo>
                    <a:pt x="876524" y="1153372"/>
                  </a:lnTo>
                  <a:lnTo>
                    <a:pt x="876907" y="1141865"/>
                  </a:lnTo>
                  <a:close/>
                </a:path>
              </a:pathLst>
            </a:custGeom>
            <a:solidFill>
              <a:srgbClr val="C4C4C4"/>
            </a:solidFill>
            <a:ln w="383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7346FB5-AFB7-42FF-8EBB-9E0C6BB346E9}"/>
                </a:ext>
              </a:extLst>
            </p:cNvPr>
            <p:cNvSpPr/>
            <p:nvPr/>
          </p:nvSpPr>
          <p:spPr>
            <a:xfrm>
              <a:off x="8586436" y="6306925"/>
              <a:ext cx="1307930" cy="540815"/>
            </a:xfrm>
            <a:custGeom>
              <a:avLst/>
              <a:gdLst>
                <a:gd name="connsiteX0" fmla="*/ 17643 w 1307929"/>
                <a:gd name="connsiteY0" fmla="*/ 536117 h 540815"/>
                <a:gd name="connsiteX1" fmla="*/ 1187876 w 1307929"/>
                <a:gd name="connsiteY1" fmla="*/ 8342 h 540815"/>
                <a:gd name="connsiteX2" fmla="*/ 1302559 w 1307929"/>
                <a:gd name="connsiteY2" fmla="*/ 542637 h 540815"/>
                <a:gd name="connsiteX3" fmla="*/ 1309847 w 1307929"/>
                <a:gd name="connsiteY3" fmla="*/ 542637 h 540815"/>
                <a:gd name="connsiteX4" fmla="*/ 1194013 w 1307929"/>
                <a:gd name="connsiteY4" fmla="*/ 2589 h 540815"/>
                <a:gd name="connsiteX5" fmla="*/ 1192096 w 1307929"/>
                <a:gd name="connsiteY5" fmla="*/ 288 h 540815"/>
                <a:gd name="connsiteX6" fmla="*/ 1189027 w 1307929"/>
                <a:gd name="connsiteY6" fmla="*/ 288 h 540815"/>
                <a:gd name="connsiteX7" fmla="*/ 0 w 1307929"/>
                <a:gd name="connsiteY7" fmla="*/ 536500 h 540815"/>
                <a:gd name="connsiteX8" fmla="*/ 17643 w 1307929"/>
                <a:gd name="connsiteY8" fmla="*/ 536117 h 540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7929" h="540815">
                  <a:moveTo>
                    <a:pt x="17643" y="536117"/>
                  </a:moveTo>
                  <a:lnTo>
                    <a:pt x="1187876" y="8342"/>
                  </a:lnTo>
                  <a:lnTo>
                    <a:pt x="1302559" y="542637"/>
                  </a:lnTo>
                  <a:lnTo>
                    <a:pt x="1309847" y="542637"/>
                  </a:lnTo>
                  <a:lnTo>
                    <a:pt x="1194013" y="2589"/>
                  </a:lnTo>
                  <a:cubicBezTo>
                    <a:pt x="1193629" y="1438"/>
                    <a:pt x="1193245" y="671"/>
                    <a:pt x="1192096" y="288"/>
                  </a:cubicBezTo>
                  <a:cubicBezTo>
                    <a:pt x="1190945" y="-96"/>
                    <a:pt x="1189794" y="-96"/>
                    <a:pt x="1189027" y="288"/>
                  </a:cubicBezTo>
                  <a:lnTo>
                    <a:pt x="0" y="536500"/>
                  </a:lnTo>
                  <a:lnTo>
                    <a:pt x="17643" y="536117"/>
                  </a:lnTo>
                  <a:close/>
                </a:path>
              </a:pathLst>
            </a:custGeom>
            <a:solidFill>
              <a:srgbClr val="C4C4C4"/>
            </a:solidFill>
            <a:ln w="383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F667A59-4B60-426C-B2D2-D4DBD13E57A2}"/>
                </a:ext>
              </a:extLst>
            </p:cNvPr>
            <p:cNvSpPr/>
            <p:nvPr/>
          </p:nvSpPr>
          <p:spPr>
            <a:xfrm>
              <a:off x="11357252" y="6611757"/>
              <a:ext cx="767114" cy="245477"/>
            </a:xfrm>
            <a:custGeom>
              <a:avLst/>
              <a:gdLst>
                <a:gd name="connsiteX0" fmla="*/ 767498 w 767114"/>
                <a:gd name="connsiteY0" fmla="*/ 0 h 245476"/>
                <a:gd name="connsiteX1" fmla="*/ 0 w 767114"/>
                <a:gd name="connsiteY1" fmla="*/ 245093 h 245476"/>
                <a:gd name="connsiteX2" fmla="*/ 23397 w 767114"/>
                <a:gd name="connsiteY2" fmla="*/ 245477 h 245476"/>
                <a:gd name="connsiteX3" fmla="*/ 767498 w 767114"/>
                <a:gd name="connsiteY3" fmla="*/ 7671 h 245476"/>
              </a:gdLst>
              <a:ahLst/>
              <a:cxnLst>
                <a:cxn ang="0">
                  <a:pos x="connsiteX0" y="connsiteY0"/>
                </a:cxn>
                <a:cxn ang="0">
                  <a:pos x="connsiteX1" y="connsiteY1"/>
                </a:cxn>
                <a:cxn ang="0">
                  <a:pos x="connsiteX2" y="connsiteY2"/>
                </a:cxn>
                <a:cxn ang="0">
                  <a:pos x="connsiteX3" y="connsiteY3"/>
                </a:cxn>
              </a:cxnLst>
              <a:rect l="l" t="t" r="r" b="b"/>
              <a:pathLst>
                <a:path w="767114" h="245476">
                  <a:moveTo>
                    <a:pt x="767498" y="0"/>
                  </a:moveTo>
                  <a:lnTo>
                    <a:pt x="0" y="245093"/>
                  </a:lnTo>
                  <a:lnTo>
                    <a:pt x="23397" y="245477"/>
                  </a:lnTo>
                  <a:lnTo>
                    <a:pt x="767498" y="7671"/>
                  </a:lnTo>
                  <a:close/>
                </a:path>
              </a:pathLst>
            </a:custGeom>
            <a:solidFill>
              <a:srgbClr val="C4C4C4"/>
            </a:solidFill>
            <a:ln w="383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50EB95A-3233-4F72-9724-3B493228CDC0}"/>
                </a:ext>
              </a:extLst>
            </p:cNvPr>
            <p:cNvSpPr/>
            <p:nvPr/>
          </p:nvSpPr>
          <p:spPr>
            <a:xfrm>
              <a:off x="11515517" y="87451"/>
              <a:ext cx="640540" cy="494789"/>
            </a:xfrm>
            <a:custGeom>
              <a:avLst/>
              <a:gdLst>
                <a:gd name="connsiteX0" fmla="*/ 640300 w 640540"/>
                <a:gd name="connsiteY0" fmla="*/ 488268 h 494788"/>
                <a:gd name="connsiteX1" fmla="*/ 14335 w 640540"/>
                <a:gd name="connsiteY1" fmla="*/ 28000 h 494788"/>
                <a:gd name="connsiteX2" fmla="*/ 642986 w 640540"/>
                <a:gd name="connsiteY2" fmla="*/ 7288 h 494788"/>
                <a:gd name="connsiteX3" fmla="*/ 642986 w 640540"/>
                <a:gd name="connsiteY3" fmla="*/ 0 h 494788"/>
                <a:gd name="connsiteX4" fmla="*/ 3596 w 640540"/>
                <a:gd name="connsiteY4" fmla="*/ 21096 h 494788"/>
                <a:gd name="connsiteX5" fmla="*/ 144 w 640540"/>
                <a:gd name="connsiteY5" fmla="*/ 23781 h 494788"/>
                <a:gd name="connsiteX6" fmla="*/ 1295 w 640540"/>
                <a:gd name="connsiteY6" fmla="*/ 27616 h 494788"/>
                <a:gd name="connsiteX7" fmla="*/ 640300 w 640540"/>
                <a:gd name="connsiteY7" fmla="*/ 497474 h 494788"/>
                <a:gd name="connsiteX8" fmla="*/ 640300 w 640540"/>
                <a:gd name="connsiteY8" fmla="*/ 488268 h 494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540" h="494788">
                  <a:moveTo>
                    <a:pt x="640300" y="488268"/>
                  </a:moveTo>
                  <a:lnTo>
                    <a:pt x="14335" y="28000"/>
                  </a:lnTo>
                  <a:lnTo>
                    <a:pt x="642986" y="7288"/>
                  </a:lnTo>
                  <a:lnTo>
                    <a:pt x="642986" y="0"/>
                  </a:lnTo>
                  <a:lnTo>
                    <a:pt x="3596" y="21096"/>
                  </a:lnTo>
                  <a:cubicBezTo>
                    <a:pt x="2062" y="21096"/>
                    <a:pt x="528" y="22246"/>
                    <a:pt x="144" y="23781"/>
                  </a:cubicBezTo>
                  <a:cubicBezTo>
                    <a:pt x="-240" y="25315"/>
                    <a:pt x="144" y="26849"/>
                    <a:pt x="1295" y="27616"/>
                  </a:cubicBezTo>
                  <a:lnTo>
                    <a:pt x="640300" y="497474"/>
                  </a:lnTo>
                  <a:lnTo>
                    <a:pt x="640300" y="488268"/>
                  </a:lnTo>
                  <a:close/>
                </a:path>
              </a:pathLst>
            </a:custGeom>
            <a:solidFill>
              <a:srgbClr val="C4C4C4"/>
            </a:solidFill>
            <a:ln w="383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373FC72-0E92-409C-BA8C-B076F4D1DE43}"/>
                </a:ext>
              </a:extLst>
            </p:cNvPr>
            <p:cNvSpPr/>
            <p:nvPr/>
          </p:nvSpPr>
          <p:spPr>
            <a:xfrm>
              <a:off x="11279635" y="2725138"/>
              <a:ext cx="863003" cy="479446"/>
            </a:xfrm>
            <a:custGeom>
              <a:avLst/>
              <a:gdLst>
                <a:gd name="connsiteX0" fmla="*/ 862758 w 863003"/>
                <a:gd name="connsiteY0" fmla="*/ 472960 h 479446"/>
                <a:gd name="connsiteX1" fmla="*/ 15481 w 863003"/>
                <a:gd name="connsiteY1" fmla="*/ 423098 h 479446"/>
                <a:gd name="connsiteX2" fmla="*/ 700130 w 863003"/>
                <a:gd name="connsiteY2" fmla="*/ 8089 h 479446"/>
                <a:gd name="connsiteX3" fmla="*/ 864676 w 863003"/>
                <a:gd name="connsiteY3" fmla="*/ 136197 h 479446"/>
                <a:gd name="connsiteX4" fmla="*/ 864676 w 863003"/>
                <a:gd name="connsiteY4" fmla="*/ 126992 h 479446"/>
                <a:gd name="connsiteX5" fmla="*/ 702815 w 863003"/>
                <a:gd name="connsiteY5" fmla="*/ 802 h 479446"/>
                <a:gd name="connsiteX6" fmla="*/ 698596 w 863003"/>
                <a:gd name="connsiteY6" fmla="*/ 418 h 479446"/>
                <a:gd name="connsiteX7" fmla="*/ 1672 w 863003"/>
                <a:gd name="connsiteY7" fmla="*/ 423098 h 479446"/>
                <a:gd name="connsiteX8" fmla="*/ 139 w 863003"/>
                <a:gd name="connsiteY8" fmla="*/ 426934 h 479446"/>
                <a:gd name="connsiteX9" fmla="*/ 3590 w 863003"/>
                <a:gd name="connsiteY9" fmla="*/ 429618 h 479446"/>
                <a:gd name="connsiteX10" fmla="*/ 863142 w 863003"/>
                <a:gd name="connsiteY10" fmla="*/ 480248 h 479446"/>
                <a:gd name="connsiteX11" fmla="*/ 862758 w 863003"/>
                <a:gd name="connsiteY11" fmla="*/ 472960 h 47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3003" h="479446">
                  <a:moveTo>
                    <a:pt x="862758" y="472960"/>
                  </a:moveTo>
                  <a:lnTo>
                    <a:pt x="15481" y="423098"/>
                  </a:lnTo>
                  <a:lnTo>
                    <a:pt x="700130" y="8089"/>
                  </a:lnTo>
                  <a:lnTo>
                    <a:pt x="864676" y="136197"/>
                  </a:lnTo>
                  <a:lnTo>
                    <a:pt x="864676" y="126992"/>
                  </a:lnTo>
                  <a:lnTo>
                    <a:pt x="702815" y="802"/>
                  </a:lnTo>
                  <a:cubicBezTo>
                    <a:pt x="701664" y="35"/>
                    <a:pt x="700130" y="-349"/>
                    <a:pt x="698596" y="418"/>
                  </a:cubicBezTo>
                  <a:lnTo>
                    <a:pt x="1672" y="423098"/>
                  </a:lnTo>
                  <a:cubicBezTo>
                    <a:pt x="139" y="423865"/>
                    <a:pt x="-245" y="425399"/>
                    <a:pt x="139" y="426934"/>
                  </a:cubicBezTo>
                  <a:cubicBezTo>
                    <a:pt x="522" y="428468"/>
                    <a:pt x="2056" y="429618"/>
                    <a:pt x="3590" y="429618"/>
                  </a:cubicBezTo>
                  <a:lnTo>
                    <a:pt x="863142" y="480248"/>
                  </a:lnTo>
                  <a:lnTo>
                    <a:pt x="862758" y="472960"/>
                  </a:lnTo>
                  <a:close/>
                </a:path>
              </a:pathLst>
            </a:custGeom>
            <a:solidFill>
              <a:srgbClr val="C4C4C4"/>
            </a:solidFill>
            <a:ln w="383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B4C121F-10A2-4646-826A-065682A4092C}"/>
                </a:ext>
              </a:extLst>
            </p:cNvPr>
            <p:cNvSpPr/>
            <p:nvPr/>
          </p:nvSpPr>
          <p:spPr>
            <a:xfrm>
              <a:off x="5845537" y="6575986"/>
              <a:ext cx="180272" cy="253148"/>
            </a:xfrm>
            <a:custGeom>
              <a:avLst/>
              <a:gdLst>
                <a:gd name="connsiteX0" fmla="*/ 8439 w 180271"/>
                <a:gd name="connsiteY0" fmla="*/ 252864 h 253147"/>
                <a:gd name="connsiteX1" fmla="*/ 148053 w 180271"/>
                <a:gd name="connsiteY1" fmla="*/ 14675 h 253147"/>
                <a:gd name="connsiteX2" fmla="*/ 176053 w 180271"/>
                <a:gd name="connsiteY2" fmla="*/ 253631 h 253147"/>
                <a:gd name="connsiteX3" fmla="*/ 183340 w 180271"/>
                <a:gd name="connsiteY3" fmla="*/ 253631 h 253147"/>
                <a:gd name="connsiteX4" fmla="*/ 153807 w 180271"/>
                <a:gd name="connsiteY4" fmla="*/ 3168 h 253147"/>
                <a:gd name="connsiteX5" fmla="*/ 151122 w 180271"/>
                <a:gd name="connsiteY5" fmla="*/ 100 h 253147"/>
                <a:gd name="connsiteX6" fmla="*/ 147286 w 180271"/>
                <a:gd name="connsiteY6" fmla="*/ 1634 h 253147"/>
                <a:gd name="connsiteX7" fmla="*/ 0 w 180271"/>
                <a:gd name="connsiteY7" fmla="*/ 252864 h 253147"/>
                <a:gd name="connsiteX8" fmla="*/ 8439 w 180271"/>
                <a:gd name="connsiteY8" fmla="*/ 252864 h 253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271" h="253147">
                  <a:moveTo>
                    <a:pt x="8439" y="252864"/>
                  </a:moveTo>
                  <a:lnTo>
                    <a:pt x="148053" y="14675"/>
                  </a:lnTo>
                  <a:lnTo>
                    <a:pt x="176053" y="253631"/>
                  </a:lnTo>
                  <a:lnTo>
                    <a:pt x="183340" y="253631"/>
                  </a:lnTo>
                  <a:lnTo>
                    <a:pt x="153807" y="3168"/>
                  </a:lnTo>
                  <a:cubicBezTo>
                    <a:pt x="153807" y="1634"/>
                    <a:pt x="152656" y="483"/>
                    <a:pt x="151122" y="100"/>
                  </a:cubicBezTo>
                  <a:cubicBezTo>
                    <a:pt x="149587" y="-284"/>
                    <a:pt x="148053" y="483"/>
                    <a:pt x="147286" y="1634"/>
                  </a:cubicBezTo>
                  <a:lnTo>
                    <a:pt x="0" y="252864"/>
                  </a:lnTo>
                  <a:lnTo>
                    <a:pt x="8439" y="252864"/>
                  </a:lnTo>
                  <a:close/>
                </a:path>
              </a:pathLst>
            </a:custGeom>
            <a:solidFill>
              <a:srgbClr val="C4C4C4"/>
            </a:solidFill>
            <a:ln w="383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93EAFB4F-995D-4083-A7AB-6C5FC23BA8BD}"/>
                </a:ext>
              </a:extLst>
            </p:cNvPr>
            <p:cNvSpPr/>
            <p:nvPr/>
          </p:nvSpPr>
          <p:spPr>
            <a:xfrm>
              <a:off x="11357252" y="6611757"/>
              <a:ext cx="767114" cy="245477"/>
            </a:xfrm>
            <a:custGeom>
              <a:avLst/>
              <a:gdLst>
                <a:gd name="connsiteX0" fmla="*/ 767498 w 767114"/>
                <a:gd name="connsiteY0" fmla="*/ 0 h 245476"/>
                <a:gd name="connsiteX1" fmla="*/ 0 w 767114"/>
                <a:gd name="connsiteY1" fmla="*/ 245093 h 245476"/>
                <a:gd name="connsiteX2" fmla="*/ 23397 w 767114"/>
                <a:gd name="connsiteY2" fmla="*/ 245477 h 245476"/>
                <a:gd name="connsiteX3" fmla="*/ 767498 w 767114"/>
                <a:gd name="connsiteY3" fmla="*/ 7671 h 245476"/>
              </a:gdLst>
              <a:ahLst/>
              <a:cxnLst>
                <a:cxn ang="0">
                  <a:pos x="connsiteX0" y="connsiteY0"/>
                </a:cxn>
                <a:cxn ang="0">
                  <a:pos x="connsiteX1" y="connsiteY1"/>
                </a:cxn>
                <a:cxn ang="0">
                  <a:pos x="connsiteX2" y="connsiteY2"/>
                </a:cxn>
                <a:cxn ang="0">
                  <a:pos x="connsiteX3" y="connsiteY3"/>
                </a:cxn>
              </a:cxnLst>
              <a:rect l="l" t="t" r="r" b="b"/>
              <a:pathLst>
                <a:path w="767114" h="245476">
                  <a:moveTo>
                    <a:pt x="767498" y="0"/>
                  </a:moveTo>
                  <a:lnTo>
                    <a:pt x="0" y="245093"/>
                  </a:lnTo>
                  <a:lnTo>
                    <a:pt x="23397" y="245477"/>
                  </a:lnTo>
                  <a:lnTo>
                    <a:pt x="767498" y="7671"/>
                  </a:lnTo>
                  <a:close/>
                </a:path>
              </a:pathLst>
            </a:custGeom>
            <a:solidFill>
              <a:srgbClr val="C4C4C4"/>
            </a:solidFill>
            <a:ln w="383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696AE34D-C3B8-4677-9132-AA85925F3B8E}"/>
                </a:ext>
              </a:extLst>
            </p:cNvPr>
            <p:cNvSpPr/>
            <p:nvPr/>
          </p:nvSpPr>
          <p:spPr>
            <a:xfrm>
              <a:off x="11193857" y="6372343"/>
              <a:ext cx="928208" cy="483282"/>
            </a:xfrm>
            <a:custGeom>
              <a:avLst/>
              <a:gdLst>
                <a:gd name="connsiteX0" fmla="*/ 931276 w 928208"/>
                <a:gd name="connsiteY0" fmla="*/ 199907 h 483281"/>
                <a:gd name="connsiteX1" fmla="*/ 126190 w 928208"/>
                <a:gd name="connsiteY1" fmla="*/ 73 h 483281"/>
                <a:gd name="connsiteX2" fmla="*/ 121970 w 928208"/>
                <a:gd name="connsiteY2" fmla="*/ 2758 h 483281"/>
                <a:gd name="connsiteX3" fmla="*/ 0 w 928208"/>
                <a:gd name="connsiteY3" fmla="*/ 484122 h 483281"/>
                <a:gd name="connsiteX4" fmla="*/ 7671 w 928208"/>
                <a:gd name="connsiteY4" fmla="*/ 484122 h 483281"/>
                <a:gd name="connsiteX5" fmla="*/ 128108 w 928208"/>
                <a:gd name="connsiteY5" fmla="*/ 8128 h 483281"/>
                <a:gd name="connsiteX6" fmla="*/ 931276 w 928208"/>
                <a:gd name="connsiteY6" fmla="*/ 207578 h 483281"/>
                <a:gd name="connsiteX7" fmla="*/ 931276 w 928208"/>
                <a:gd name="connsiteY7" fmla="*/ 199907 h 48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8208" h="483281">
                  <a:moveTo>
                    <a:pt x="931276" y="199907"/>
                  </a:moveTo>
                  <a:lnTo>
                    <a:pt x="126190" y="73"/>
                  </a:lnTo>
                  <a:cubicBezTo>
                    <a:pt x="124272" y="-310"/>
                    <a:pt x="122354" y="840"/>
                    <a:pt x="121970" y="2758"/>
                  </a:cubicBezTo>
                  <a:lnTo>
                    <a:pt x="0" y="484122"/>
                  </a:lnTo>
                  <a:lnTo>
                    <a:pt x="7671" y="484122"/>
                  </a:lnTo>
                  <a:lnTo>
                    <a:pt x="128108" y="8128"/>
                  </a:lnTo>
                  <a:lnTo>
                    <a:pt x="931276" y="207578"/>
                  </a:lnTo>
                  <a:lnTo>
                    <a:pt x="931276" y="199907"/>
                  </a:lnTo>
                  <a:close/>
                </a:path>
              </a:pathLst>
            </a:custGeom>
            <a:solidFill>
              <a:srgbClr val="C4C4C4"/>
            </a:solidFill>
            <a:ln w="383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B7B785A-EDEF-410E-BFA4-280CB0F33A74}"/>
                </a:ext>
              </a:extLst>
            </p:cNvPr>
            <p:cNvSpPr/>
            <p:nvPr/>
          </p:nvSpPr>
          <p:spPr>
            <a:xfrm>
              <a:off x="11346129" y="4764929"/>
              <a:ext cx="786292" cy="398899"/>
            </a:xfrm>
            <a:custGeom>
              <a:avLst/>
              <a:gdLst>
                <a:gd name="connsiteX0" fmla="*/ 787443 w 786291"/>
                <a:gd name="connsiteY0" fmla="*/ 139614 h 398899"/>
                <a:gd name="connsiteX1" fmla="*/ 347502 w 786291"/>
                <a:gd name="connsiteY1" fmla="*/ 391995 h 398899"/>
                <a:gd name="connsiteX2" fmla="*/ 15342 w 786291"/>
                <a:gd name="connsiteY2" fmla="*/ 303394 h 398899"/>
                <a:gd name="connsiteX3" fmla="*/ 787826 w 786291"/>
                <a:gd name="connsiteY3" fmla="*/ 7671 h 398899"/>
                <a:gd name="connsiteX4" fmla="*/ 787826 w 786291"/>
                <a:gd name="connsiteY4" fmla="*/ 0 h 398899"/>
                <a:gd name="connsiteX5" fmla="*/ 2301 w 786291"/>
                <a:gd name="connsiteY5" fmla="*/ 300708 h 398899"/>
                <a:gd name="connsiteX6" fmla="*/ 0 w 786291"/>
                <a:gd name="connsiteY6" fmla="*/ 304160 h 398899"/>
                <a:gd name="connsiteX7" fmla="*/ 2685 w 786291"/>
                <a:gd name="connsiteY7" fmla="*/ 307613 h 398899"/>
                <a:gd name="connsiteX8" fmla="*/ 347119 w 786291"/>
                <a:gd name="connsiteY8" fmla="*/ 399666 h 398899"/>
                <a:gd name="connsiteX9" fmla="*/ 347886 w 786291"/>
                <a:gd name="connsiteY9" fmla="*/ 399666 h 398899"/>
                <a:gd name="connsiteX10" fmla="*/ 349804 w 786291"/>
                <a:gd name="connsiteY10" fmla="*/ 399283 h 398899"/>
                <a:gd name="connsiteX11" fmla="*/ 787059 w 786291"/>
                <a:gd name="connsiteY11" fmla="*/ 148436 h 398899"/>
                <a:gd name="connsiteX12" fmla="*/ 787443 w 786291"/>
                <a:gd name="connsiteY12" fmla="*/ 139614 h 398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6291" h="398899">
                  <a:moveTo>
                    <a:pt x="787443" y="139614"/>
                  </a:moveTo>
                  <a:lnTo>
                    <a:pt x="347502" y="391995"/>
                  </a:lnTo>
                  <a:lnTo>
                    <a:pt x="15342" y="303394"/>
                  </a:lnTo>
                  <a:lnTo>
                    <a:pt x="787826" y="7671"/>
                  </a:lnTo>
                  <a:lnTo>
                    <a:pt x="787826" y="0"/>
                  </a:lnTo>
                  <a:lnTo>
                    <a:pt x="2301" y="300708"/>
                  </a:lnTo>
                  <a:cubicBezTo>
                    <a:pt x="767" y="301092"/>
                    <a:pt x="0" y="302626"/>
                    <a:pt x="0" y="304160"/>
                  </a:cubicBezTo>
                  <a:cubicBezTo>
                    <a:pt x="0" y="305695"/>
                    <a:pt x="1151" y="307229"/>
                    <a:pt x="2685" y="307613"/>
                  </a:cubicBezTo>
                  <a:lnTo>
                    <a:pt x="347119" y="399666"/>
                  </a:lnTo>
                  <a:cubicBezTo>
                    <a:pt x="347502" y="399666"/>
                    <a:pt x="347886" y="399666"/>
                    <a:pt x="347886" y="399666"/>
                  </a:cubicBezTo>
                  <a:cubicBezTo>
                    <a:pt x="348653" y="399666"/>
                    <a:pt x="349037" y="399666"/>
                    <a:pt x="349804" y="399283"/>
                  </a:cubicBezTo>
                  <a:lnTo>
                    <a:pt x="787059" y="148436"/>
                  </a:lnTo>
                  <a:lnTo>
                    <a:pt x="787443" y="139614"/>
                  </a:lnTo>
                  <a:close/>
                </a:path>
              </a:pathLst>
            </a:custGeom>
            <a:solidFill>
              <a:srgbClr val="C4C4C4"/>
            </a:solidFill>
            <a:ln w="383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CB4C153-F1A4-46EA-AA06-E1C88F7E2C46}"/>
                </a:ext>
              </a:extLst>
            </p:cNvPr>
            <p:cNvSpPr/>
            <p:nvPr/>
          </p:nvSpPr>
          <p:spPr>
            <a:xfrm>
              <a:off x="9773401" y="6306678"/>
              <a:ext cx="460268" cy="540815"/>
            </a:xfrm>
            <a:custGeom>
              <a:avLst/>
              <a:gdLst>
                <a:gd name="connsiteX0" fmla="*/ 123265 w 460268"/>
                <a:gd name="connsiteY0" fmla="*/ 542884 h 540815"/>
                <a:gd name="connsiteX1" fmla="*/ 8582 w 460268"/>
                <a:gd name="connsiteY1" fmla="*/ 8972 h 540815"/>
                <a:gd name="connsiteX2" fmla="*/ 452741 w 460268"/>
                <a:gd name="connsiteY2" fmla="*/ 166614 h 540815"/>
                <a:gd name="connsiteX3" fmla="*/ 260963 w 460268"/>
                <a:gd name="connsiteY3" fmla="*/ 543651 h 540815"/>
                <a:gd name="connsiteX4" fmla="*/ 269017 w 460268"/>
                <a:gd name="connsiteY4" fmla="*/ 543651 h 540815"/>
                <a:gd name="connsiteX5" fmla="*/ 461179 w 460268"/>
                <a:gd name="connsiteY5" fmla="*/ 166231 h 540815"/>
                <a:gd name="connsiteX6" fmla="*/ 461179 w 460268"/>
                <a:gd name="connsiteY6" fmla="*/ 163162 h 540815"/>
                <a:gd name="connsiteX7" fmla="*/ 458878 w 460268"/>
                <a:gd name="connsiteY7" fmla="*/ 161245 h 540815"/>
                <a:gd name="connsiteX8" fmla="*/ 4746 w 460268"/>
                <a:gd name="connsiteY8" fmla="*/ 151 h 540815"/>
                <a:gd name="connsiteX9" fmla="*/ 1295 w 460268"/>
                <a:gd name="connsiteY9" fmla="*/ 918 h 540815"/>
                <a:gd name="connsiteX10" fmla="*/ 144 w 460268"/>
                <a:gd name="connsiteY10" fmla="*/ 4370 h 540815"/>
                <a:gd name="connsiteX11" fmla="*/ 115978 w 460268"/>
                <a:gd name="connsiteY11" fmla="*/ 542884 h 540815"/>
                <a:gd name="connsiteX12" fmla="*/ 123265 w 460268"/>
                <a:gd name="connsiteY12" fmla="*/ 542884 h 540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0268" h="540815">
                  <a:moveTo>
                    <a:pt x="123265" y="542884"/>
                  </a:moveTo>
                  <a:lnTo>
                    <a:pt x="8582" y="8972"/>
                  </a:lnTo>
                  <a:lnTo>
                    <a:pt x="452741" y="166614"/>
                  </a:lnTo>
                  <a:lnTo>
                    <a:pt x="260963" y="543651"/>
                  </a:lnTo>
                  <a:lnTo>
                    <a:pt x="269017" y="543651"/>
                  </a:lnTo>
                  <a:lnTo>
                    <a:pt x="461179" y="166231"/>
                  </a:lnTo>
                  <a:cubicBezTo>
                    <a:pt x="461563" y="165464"/>
                    <a:pt x="461563" y="164313"/>
                    <a:pt x="461179" y="163162"/>
                  </a:cubicBezTo>
                  <a:cubicBezTo>
                    <a:pt x="460795" y="162012"/>
                    <a:pt x="460029" y="161245"/>
                    <a:pt x="458878" y="161245"/>
                  </a:cubicBezTo>
                  <a:lnTo>
                    <a:pt x="4746" y="151"/>
                  </a:lnTo>
                  <a:cubicBezTo>
                    <a:pt x="3596" y="-233"/>
                    <a:pt x="2062" y="151"/>
                    <a:pt x="1295" y="918"/>
                  </a:cubicBezTo>
                  <a:cubicBezTo>
                    <a:pt x="144" y="1684"/>
                    <a:pt x="-240" y="3219"/>
                    <a:pt x="144" y="4370"/>
                  </a:cubicBezTo>
                  <a:lnTo>
                    <a:pt x="115978" y="542884"/>
                  </a:lnTo>
                  <a:lnTo>
                    <a:pt x="123265" y="542884"/>
                  </a:lnTo>
                  <a:close/>
                </a:path>
              </a:pathLst>
            </a:custGeom>
            <a:solidFill>
              <a:srgbClr val="C4C4C4"/>
            </a:solidFill>
            <a:ln w="383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E880AC6A-3FA7-4D8B-85E4-E7A610B10F75}"/>
                </a:ext>
              </a:extLst>
            </p:cNvPr>
            <p:cNvSpPr/>
            <p:nvPr/>
          </p:nvSpPr>
          <p:spPr>
            <a:xfrm>
              <a:off x="10034747" y="6467823"/>
              <a:ext cx="441091" cy="383557"/>
            </a:xfrm>
            <a:custGeom>
              <a:avLst/>
              <a:gdLst>
                <a:gd name="connsiteX0" fmla="*/ 7671 w 441090"/>
                <a:gd name="connsiteY0" fmla="*/ 382506 h 383557"/>
                <a:gd name="connsiteX1" fmla="*/ 196765 w 441090"/>
                <a:gd name="connsiteY1" fmla="*/ 10839 h 383557"/>
                <a:gd name="connsiteX2" fmla="*/ 432270 w 441090"/>
                <a:gd name="connsiteY2" fmla="*/ 384807 h 383557"/>
                <a:gd name="connsiteX3" fmla="*/ 441091 w 441090"/>
                <a:gd name="connsiteY3" fmla="*/ 384807 h 383557"/>
                <a:gd name="connsiteX4" fmla="*/ 199834 w 441090"/>
                <a:gd name="connsiteY4" fmla="*/ 1634 h 383557"/>
                <a:gd name="connsiteX5" fmla="*/ 196765 w 441090"/>
                <a:gd name="connsiteY5" fmla="*/ 100 h 383557"/>
                <a:gd name="connsiteX6" fmla="*/ 193696 w 441090"/>
                <a:gd name="connsiteY6" fmla="*/ 2018 h 383557"/>
                <a:gd name="connsiteX7" fmla="*/ 0 w 441090"/>
                <a:gd name="connsiteY7" fmla="*/ 382506 h 383557"/>
                <a:gd name="connsiteX8" fmla="*/ 7671 w 441090"/>
                <a:gd name="connsiteY8" fmla="*/ 382506 h 383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90" h="383557">
                  <a:moveTo>
                    <a:pt x="7671" y="382506"/>
                  </a:moveTo>
                  <a:lnTo>
                    <a:pt x="196765" y="10839"/>
                  </a:lnTo>
                  <a:lnTo>
                    <a:pt x="432270" y="384807"/>
                  </a:lnTo>
                  <a:lnTo>
                    <a:pt x="441091" y="384807"/>
                  </a:lnTo>
                  <a:lnTo>
                    <a:pt x="199834" y="1634"/>
                  </a:lnTo>
                  <a:cubicBezTo>
                    <a:pt x="199067" y="483"/>
                    <a:pt x="197916" y="-284"/>
                    <a:pt x="196765" y="100"/>
                  </a:cubicBezTo>
                  <a:cubicBezTo>
                    <a:pt x="195614" y="100"/>
                    <a:pt x="194464" y="867"/>
                    <a:pt x="193696" y="2018"/>
                  </a:cubicBezTo>
                  <a:lnTo>
                    <a:pt x="0" y="382506"/>
                  </a:lnTo>
                  <a:lnTo>
                    <a:pt x="7671" y="382506"/>
                  </a:lnTo>
                  <a:close/>
                </a:path>
              </a:pathLst>
            </a:custGeom>
            <a:solidFill>
              <a:srgbClr val="C4C4C4"/>
            </a:solidFill>
            <a:ln w="383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EBA8A29-60EE-4F7D-9374-449C105E13D6}"/>
                </a:ext>
              </a:extLst>
            </p:cNvPr>
            <p:cNvSpPr/>
            <p:nvPr/>
          </p:nvSpPr>
          <p:spPr>
            <a:xfrm>
              <a:off x="10227909" y="6467523"/>
              <a:ext cx="832319" cy="387393"/>
            </a:xfrm>
            <a:custGeom>
              <a:avLst/>
              <a:gdLst>
                <a:gd name="connsiteX0" fmla="*/ 239108 w 832318"/>
                <a:gd name="connsiteY0" fmla="*/ 385107 h 387392"/>
                <a:gd name="connsiteX1" fmla="*/ 247929 w 832318"/>
                <a:gd name="connsiteY1" fmla="*/ 385107 h 387392"/>
                <a:gd name="connsiteX2" fmla="*/ 13192 w 832318"/>
                <a:gd name="connsiteY2" fmla="*/ 12289 h 387392"/>
                <a:gd name="connsiteX3" fmla="*/ 815210 w 832318"/>
                <a:gd name="connsiteY3" fmla="*/ 387792 h 387392"/>
                <a:gd name="connsiteX4" fmla="*/ 832470 w 832318"/>
                <a:gd name="connsiteY4" fmla="*/ 387792 h 387392"/>
                <a:gd name="connsiteX5" fmla="*/ 5138 w 832318"/>
                <a:gd name="connsiteY5" fmla="*/ 399 h 387392"/>
                <a:gd name="connsiteX6" fmla="*/ 918 w 832318"/>
                <a:gd name="connsiteY6" fmla="*/ 1166 h 387392"/>
                <a:gd name="connsiteX7" fmla="*/ 534 w 832318"/>
                <a:gd name="connsiteY7" fmla="*/ 5385 h 387392"/>
                <a:gd name="connsiteX8" fmla="*/ 239108 w 832318"/>
                <a:gd name="connsiteY8" fmla="*/ 385107 h 38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2318" h="387392">
                  <a:moveTo>
                    <a:pt x="239108" y="385107"/>
                  </a:moveTo>
                  <a:lnTo>
                    <a:pt x="247929" y="385107"/>
                  </a:lnTo>
                  <a:lnTo>
                    <a:pt x="13192" y="12289"/>
                  </a:lnTo>
                  <a:lnTo>
                    <a:pt x="815210" y="387792"/>
                  </a:lnTo>
                  <a:lnTo>
                    <a:pt x="832470" y="387792"/>
                  </a:lnTo>
                  <a:lnTo>
                    <a:pt x="5138" y="399"/>
                  </a:lnTo>
                  <a:cubicBezTo>
                    <a:pt x="3603" y="-368"/>
                    <a:pt x="2069" y="15"/>
                    <a:pt x="918" y="1166"/>
                  </a:cubicBezTo>
                  <a:cubicBezTo>
                    <a:pt x="-232" y="2317"/>
                    <a:pt x="-232" y="4235"/>
                    <a:pt x="534" y="5385"/>
                  </a:cubicBezTo>
                  <a:lnTo>
                    <a:pt x="239108" y="385107"/>
                  </a:lnTo>
                  <a:close/>
                </a:path>
              </a:pathLst>
            </a:custGeom>
            <a:solidFill>
              <a:srgbClr val="C4C4C4"/>
            </a:solidFill>
            <a:ln w="383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FEBD096-27BF-4A97-93A6-B8ADE6678BF3}"/>
                </a:ext>
              </a:extLst>
            </p:cNvPr>
            <p:cNvSpPr/>
            <p:nvPr/>
          </p:nvSpPr>
          <p:spPr>
            <a:xfrm>
              <a:off x="10227816" y="6372417"/>
              <a:ext cx="1093138" cy="483282"/>
            </a:xfrm>
            <a:custGeom>
              <a:avLst/>
              <a:gdLst>
                <a:gd name="connsiteX0" fmla="*/ 2162 w 1093137"/>
                <a:gd name="connsiteY0" fmla="*/ 102026 h 483281"/>
                <a:gd name="connsiteX1" fmla="*/ 815303 w 1093137"/>
                <a:gd name="connsiteY1" fmla="*/ 482898 h 483281"/>
                <a:gd name="connsiteX2" fmla="*/ 832563 w 1093137"/>
                <a:gd name="connsiteY2" fmla="*/ 482898 h 483281"/>
                <a:gd name="connsiteX3" fmla="*/ 17504 w 1093137"/>
                <a:gd name="connsiteY3" fmla="*/ 101259 h 483281"/>
                <a:gd name="connsiteX4" fmla="*/ 1086862 w 1093137"/>
                <a:gd name="connsiteY4" fmla="*/ 7288 h 483281"/>
                <a:gd name="connsiteX5" fmla="*/ 966424 w 1093137"/>
                <a:gd name="connsiteY5" fmla="*/ 483665 h 483281"/>
                <a:gd name="connsiteX6" fmla="*/ 974095 w 1093137"/>
                <a:gd name="connsiteY6" fmla="*/ 483665 h 483281"/>
                <a:gd name="connsiteX7" fmla="*/ 1095300 w 1093137"/>
                <a:gd name="connsiteY7" fmla="*/ 4219 h 483281"/>
                <a:gd name="connsiteX8" fmla="*/ 1094533 w 1093137"/>
                <a:gd name="connsiteY8" fmla="*/ 1150 h 483281"/>
                <a:gd name="connsiteX9" fmla="*/ 1091464 w 1093137"/>
                <a:gd name="connsiteY9" fmla="*/ 0 h 483281"/>
                <a:gd name="connsiteX10" fmla="*/ 3696 w 1093137"/>
                <a:gd name="connsiteY10" fmla="*/ 95506 h 483281"/>
                <a:gd name="connsiteX11" fmla="*/ 244 w 1093137"/>
                <a:gd name="connsiteY11" fmla="*/ 98574 h 483281"/>
                <a:gd name="connsiteX12" fmla="*/ 2162 w 1093137"/>
                <a:gd name="connsiteY12" fmla="*/ 102026 h 48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3137" h="483281">
                  <a:moveTo>
                    <a:pt x="2162" y="102026"/>
                  </a:moveTo>
                  <a:lnTo>
                    <a:pt x="815303" y="482898"/>
                  </a:lnTo>
                  <a:lnTo>
                    <a:pt x="832563" y="482898"/>
                  </a:lnTo>
                  <a:lnTo>
                    <a:pt x="17504" y="101259"/>
                  </a:lnTo>
                  <a:lnTo>
                    <a:pt x="1086862" y="7288"/>
                  </a:lnTo>
                  <a:lnTo>
                    <a:pt x="966424" y="483665"/>
                  </a:lnTo>
                  <a:lnTo>
                    <a:pt x="974095" y="483665"/>
                  </a:lnTo>
                  <a:lnTo>
                    <a:pt x="1095300" y="4219"/>
                  </a:lnTo>
                  <a:cubicBezTo>
                    <a:pt x="1095683" y="3068"/>
                    <a:pt x="1095300" y="1918"/>
                    <a:pt x="1094533" y="1150"/>
                  </a:cubicBezTo>
                  <a:cubicBezTo>
                    <a:pt x="1093765" y="383"/>
                    <a:pt x="1092615" y="0"/>
                    <a:pt x="1091464" y="0"/>
                  </a:cubicBezTo>
                  <a:lnTo>
                    <a:pt x="3696" y="95506"/>
                  </a:lnTo>
                  <a:cubicBezTo>
                    <a:pt x="2162" y="95506"/>
                    <a:pt x="627" y="97040"/>
                    <a:pt x="244" y="98574"/>
                  </a:cubicBezTo>
                  <a:cubicBezTo>
                    <a:pt x="-523" y="99725"/>
                    <a:pt x="627" y="101643"/>
                    <a:pt x="2162" y="102026"/>
                  </a:cubicBezTo>
                  <a:close/>
                </a:path>
              </a:pathLst>
            </a:custGeom>
            <a:solidFill>
              <a:srgbClr val="C4C4C4"/>
            </a:solidFill>
            <a:ln w="383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BA00AC36-A117-4ABB-AF97-D8D82F2A0AFF}"/>
                </a:ext>
              </a:extLst>
            </p:cNvPr>
            <p:cNvSpPr/>
            <p:nvPr/>
          </p:nvSpPr>
          <p:spPr>
            <a:xfrm>
              <a:off x="5992340" y="6576277"/>
              <a:ext cx="398899" cy="253148"/>
            </a:xfrm>
            <a:custGeom>
              <a:avLst/>
              <a:gdLst>
                <a:gd name="connsiteX0" fmla="*/ 36921 w 398899"/>
                <a:gd name="connsiteY0" fmla="*/ 253723 h 253147"/>
                <a:gd name="connsiteX1" fmla="*/ 8154 w 398899"/>
                <a:gd name="connsiteY1" fmla="*/ 10932 h 253147"/>
                <a:gd name="connsiteX2" fmla="*/ 386342 w 398899"/>
                <a:gd name="connsiteY2" fmla="*/ 255641 h 253147"/>
                <a:gd name="connsiteX3" fmla="*/ 399766 w 398899"/>
                <a:gd name="connsiteY3" fmla="*/ 255641 h 253147"/>
                <a:gd name="connsiteX4" fmla="*/ 5470 w 398899"/>
                <a:gd name="connsiteY4" fmla="*/ 575 h 253147"/>
                <a:gd name="connsiteX5" fmla="*/ 1634 w 398899"/>
                <a:gd name="connsiteY5" fmla="*/ 575 h 253147"/>
                <a:gd name="connsiteX6" fmla="*/ 100 w 398899"/>
                <a:gd name="connsiteY6" fmla="*/ 4027 h 253147"/>
                <a:gd name="connsiteX7" fmla="*/ 29633 w 398899"/>
                <a:gd name="connsiteY7" fmla="*/ 253723 h 253147"/>
                <a:gd name="connsiteX8" fmla="*/ 36921 w 398899"/>
                <a:gd name="connsiteY8" fmla="*/ 253723 h 253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899" h="253147">
                  <a:moveTo>
                    <a:pt x="36921" y="253723"/>
                  </a:moveTo>
                  <a:lnTo>
                    <a:pt x="8154" y="10932"/>
                  </a:lnTo>
                  <a:lnTo>
                    <a:pt x="386342" y="255641"/>
                  </a:lnTo>
                  <a:lnTo>
                    <a:pt x="399766" y="255641"/>
                  </a:lnTo>
                  <a:lnTo>
                    <a:pt x="5470" y="575"/>
                  </a:lnTo>
                  <a:cubicBezTo>
                    <a:pt x="4319" y="-192"/>
                    <a:pt x="2784" y="-192"/>
                    <a:pt x="1634" y="575"/>
                  </a:cubicBezTo>
                  <a:cubicBezTo>
                    <a:pt x="483" y="1343"/>
                    <a:pt x="-284" y="2877"/>
                    <a:pt x="100" y="4027"/>
                  </a:cubicBezTo>
                  <a:lnTo>
                    <a:pt x="29633" y="253723"/>
                  </a:lnTo>
                  <a:lnTo>
                    <a:pt x="36921" y="253723"/>
                  </a:lnTo>
                  <a:close/>
                </a:path>
              </a:pathLst>
            </a:custGeom>
            <a:solidFill>
              <a:srgbClr val="C4C4C4"/>
            </a:solidFill>
            <a:ln w="383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7D22303-F9BC-49BB-A375-E5D25FDABCD8}"/>
                </a:ext>
              </a:extLst>
            </p:cNvPr>
            <p:cNvSpPr/>
            <p:nvPr/>
          </p:nvSpPr>
          <p:spPr>
            <a:xfrm>
              <a:off x="8404479" y="4080220"/>
              <a:ext cx="932044" cy="291503"/>
            </a:xfrm>
            <a:custGeom>
              <a:avLst/>
              <a:gdLst>
                <a:gd name="connsiteX0" fmla="*/ 41192 w 932043"/>
                <a:gd name="connsiteY0" fmla="*/ 295015 h 291503"/>
                <a:gd name="connsiteX1" fmla="*/ 39274 w 932043"/>
                <a:gd name="connsiteY1" fmla="*/ 294631 h 291503"/>
                <a:gd name="connsiteX2" fmla="*/ 37356 w 932043"/>
                <a:gd name="connsiteY2" fmla="*/ 292330 h 291503"/>
                <a:gd name="connsiteX3" fmla="*/ 150 w 932043"/>
                <a:gd name="connsiteY3" fmla="*/ 111675 h 291503"/>
                <a:gd name="connsiteX4" fmla="*/ 918 w 932043"/>
                <a:gd name="connsiteY4" fmla="*/ 108990 h 291503"/>
                <a:gd name="connsiteX5" fmla="*/ 3603 w 932043"/>
                <a:gd name="connsiteY5" fmla="*/ 107456 h 291503"/>
                <a:gd name="connsiteX6" fmla="*/ 928742 w 932043"/>
                <a:gd name="connsiteY6" fmla="*/ 60 h 291503"/>
                <a:gd name="connsiteX7" fmla="*/ 932578 w 932043"/>
                <a:gd name="connsiteY7" fmla="*/ 2744 h 291503"/>
                <a:gd name="connsiteX8" fmla="*/ 930276 w 932043"/>
                <a:gd name="connsiteY8" fmla="*/ 6963 h 291503"/>
                <a:gd name="connsiteX9" fmla="*/ 42725 w 932043"/>
                <a:gd name="connsiteY9" fmla="*/ 295015 h 291503"/>
                <a:gd name="connsiteX10" fmla="*/ 41192 w 932043"/>
                <a:gd name="connsiteY10" fmla="*/ 295015 h 291503"/>
                <a:gd name="connsiteX11" fmla="*/ 8205 w 932043"/>
                <a:gd name="connsiteY11" fmla="*/ 113976 h 291503"/>
                <a:gd name="connsiteX12" fmla="*/ 43876 w 932043"/>
                <a:gd name="connsiteY12" fmla="*/ 286960 h 291503"/>
                <a:gd name="connsiteX13" fmla="*/ 893071 w 932043"/>
                <a:gd name="connsiteY13" fmla="*/ 11566 h 291503"/>
                <a:gd name="connsiteX14" fmla="*/ 8205 w 932043"/>
                <a:gd name="connsiteY14" fmla="*/ 113976 h 29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32043" h="291503">
                  <a:moveTo>
                    <a:pt x="41192" y="295015"/>
                  </a:moveTo>
                  <a:cubicBezTo>
                    <a:pt x="40424" y="295015"/>
                    <a:pt x="40041" y="295015"/>
                    <a:pt x="39274" y="294631"/>
                  </a:cubicBezTo>
                  <a:cubicBezTo>
                    <a:pt x="38506" y="294248"/>
                    <a:pt x="37739" y="293097"/>
                    <a:pt x="37356" y="292330"/>
                  </a:cubicBezTo>
                  <a:lnTo>
                    <a:pt x="150" y="111675"/>
                  </a:lnTo>
                  <a:cubicBezTo>
                    <a:pt x="-233" y="110524"/>
                    <a:pt x="150" y="109757"/>
                    <a:pt x="918" y="108990"/>
                  </a:cubicBezTo>
                  <a:cubicBezTo>
                    <a:pt x="1685" y="108223"/>
                    <a:pt x="2452" y="107456"/>
                    <a:pt x="3603" y="107456"/>
                  </a:cubicBezTo>
                  <a:lnTo>
                    <a:pt x="928742" y="60"/>
                  </a:lnTo>
                  <a:cubicBezTo>
                    <a:pt x="930660" y="-324"/>
                    <a:pt x="932194" y="1210"/>
                    <a:pt x="932578" y="2744"/>
                  </a:cubicBezTo>
                  <a:cubicBezTo>
                    <a:pt x="932962" y="4662"/>
                    <a:pt x="931811" y="6580"/>
                    <a:pt x="930276" y="6963"/>
                  </a:cubicBezTo>
                  <a:lnTo>
                    <a:pt x="42725" y="295015"/>
                  </a:lnTo>
                  <a:cubicBezTo>
                    <a:pt x="41958" y="295015"/>
                    <a:pt x="41575" y="295015"/>
                    <a:pt x="41192" y="295015"/>
                  </a:cubicBezTo>
                  <a:close/>
                  <a:moveTo>
                    <a:pt x="8205" y="113976"/>
                  </a:moveTo>
                  <a:lnTo>
                    <a:pt x="43876" y="286960"/>
                  </a:lnTo>
                  <a:lnTo>
                    <a:pt x="893071" y="11566"/>
                  </a:lnTo>
                  <a:lnTo>
                    <a:pt x="8205" y="113976"/>
                  </a:lnTo>
                  <a:close/>
                </a:path>
              </a:pathLst>
            </a:custGeom>
            <a:solidFill>
              <a:srgbClr val="C4C4C4"/>
            </a:solidFill>
            <a:ln w="383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E2F0962-F12A-4C32-A4AE-BC4D02AE0DD6}"/>
                </a:ext>
              </a:extLst>
            </p:cNvPr>
            <p:cNvSpPr/>
            <p:nvPr/>
          </p:nvSpPr>
          <p:spPr>
            <a:xfrm>
              <a:off x="5504555" y="6295454"/>
              <a:ext cx="490953" cy="533144"/>
            </a:xfrm>
            <a:custGeom>
              <a:avLst/>
              <a:gdLst>
                <a:gd name="connsiteX0" fmla="*/ 7287 w 490953"/>
                <a:gd name="connsiteY0" fmla="*/ 531862 h 533144"/>
                <a:gd name="connsiteX1" fmla="*/ 54848 w 490953"/>
                <a:gd name="connsiteY1" fmla="*/ 10224 h 533144"/>
                <a:gd name="connsiteX2" fmla="*/ 485967 w 490953"/>
                <a:gd name="connsiteY2" fmla="*/ 285235 h 533144"/>
                <a:gd name="connsiteX3" fmla="*/ 340598 w 490953"/>
                <a:gd name="connsiteY3" fmla="*/ 533396 h 533144"/>
                <a:gd name="connsiteX4" fmla="*/ 349037 w 490953"/>
                <a:gd name="connsiteY4" fmla="*/ 533396 h 533144"/>
                <a:gd name="connsiteX5" fmla="*/ 494021 w 490953"/>
                <a:gd name="connsiteY5" fmla="*/ 286002 h 533144"/>
                <a:gd name="connsiteX6" fmla="*/ 492871 w 490953"/>
                <a:gd name="connsiteY6" fmla="*/ 281015 h 533144"/>
                <a:gd name="connsiteX7" fmla="*/ 53698 w 490953"/>
                <a:gd name="connsiteY7" fmla="*/ 635 h 533144"/>
                <a:gd name="connsiteX8" fmla="*/ 50246 w 490953"/>
                <a:gd name="connsiteY8" fmla="*/ 252 h 533144"/>
                <a:gd name="connsiteX9" fmla="*/ 48328 w 490953"/>
                <a:gd name="connsiteY9" fmla="*/ 3320 h 533144"/>
                <a:gd name="connsiteX10" fmla="*/ 0 w 490953"/>
                <a:gd name="connsiteY10" fmla="*/ 531478 h 533144"/>
                <a:gd name="connsiteX11" fmla="*/ 7287 w 490953"/>
                <a:gd name="connsiteY11" fmla="*/ 531862 h 53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0953" h="533144">
                  <a:moveTo>
                    <a:pt x="7287" y="531862"/>
                  </a:moveTo>
                  <a:lnTo>
                    <a:pt x="54848" y="10224"/>
                  </a:lnTo>
                  <a:lnTo>
                    <a:pt x="485967" y="285235"/>
                  </a:lnTo>
                  <a:lnTo>
                    <a:pt x="340598" y="533396"/>
                  </a:lnTo>
                  <a:lnTo>
                    <a:pt x="349037" y="533396"/>
                  </a:lnTo>
                  <a:lnTo>
                    <a:pt x="494021" y="286002"/>
                  </a:lnTo>
                  <a:cubicBezTo>
                    <a:pt x="495172" y="284468"/>
                    <a:pt x="494405" y="282166"/>
                    <a:pt x="492871" y="281015"/>
                  </a:cubicBezTo>
                  <a:lnTo>
                    <a:pt x="53698" y="635"/>
                  </a:lnTo>
                  <a:cubicBezTo>
                    <a:pt x="52547" y="-132"/>
                    <a:pt x="51396" y="-132"/>
                    <a:pt x="50246" y="252"/>
                  </a:cubicBezTo>
                  <a:cubicBezTo>
                    <a:pt x="49095" y="635"/>
                    <a:pt x="48328" y="1786"/>
                    <a:pt x="48328" y="3320"/>
                  </a:cubicBezTo>
                  <a:lnTo>
                    <a:pt x="0" y="531478"/>
                  </a:lnTo>
                  <a:lnTo>
                    <a:pt x="7287" y="531862"/>
                  </a:lnTo>
                  <a:close/>
                </a:path>
              </a:pathLst>
            </a:custGeom>
            <a:solidFill>
              <a:srgbClr val="C4C4C4"/>
            </a:solidFill>
            <a:ln w="383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EF8C1F88-BA4A-47B3-988E-EFF9FFC9C9E2}"/>
                </a:ext>
              </a:extLst>
            </p:cNvPr>
            <p:cNvSpPr/>
            <p:nvPr/>
          </p:nvSpPr>
          <p:spPr>
            <a:xfrm>
              <a:off x="5553267" y="5768890"/>
              <a:ext cx="755607" cy="813141"/>
            </a:xfrm>
            <a:custGeom>
              <a:avLst/>
              <a:gdLst>
                <a:gd name="connsiteX0" fmla="*/ 442625 w 755607"/>
                <a:gd name="connsiteY0" fmla="*/ 814484 h 813140"/>
                <a:gd name="connsiteX1" fmla="*/ 440707 w 755607"/>
                <a:gd name="connsiteY1" fmla="*/ 814100 h 813140"/>
                <a:gd name="connsiteX2" fmla="*/ 1534 w 755607"/>
                <a:gd name="connsiteY2" fmla="*/ 533720 h 813140"/>
                <a:gd name="connsiteX3" fmla="*/ 0 w 755607"/>
                <a:gd name="connsiteY3" fmla="*/ 530651 h 813140"/>
                <a:gd name="connsiteX4" fmla="*/ 1534 w 755607"/>
                <a:gd name="connsiteY4" fmla="*/ 527583 h 813140"/>
                <a:gd name="connsiteX5" fmla="*/ 751388 w 755607"/>
                <a:gd name="connsiteY5" fmla="*/ 575 h 813140"/>
                <a:gd name="connsiteX6" fmla="*/ 755607 w 755607"/>
                <a:gd name="connsiteY6" fmla="*/ 575 h 813140"/>
                <a:gd name="connsiteX7" fmla="*/ 756758 w 755607"/>
                <a:gd name="connsiteY7" fmla="*/ 4795 h 813140"/>
                <a:gd name="connsiteX8" fmla="*/ 446077 w 755607"/>
                <a:gd name="connsiteY8" fmla="*/ 812182 h 813140"/>
                <a:gd name="connsiteX9" fmla="*/ 443775 w 755607"/>
                <a:gd name="connsiteY9" fmla="*/ 814484 h 813140"/>
                <a:gd name="connsiteX10" fmla="*/ 442625 w 755607"/>
                <a:gd name="connsiteY10" fmla="*/ 814484 h 813140"/>
                <a:gd name="connsiteX11" fmla="*/ 9972 w 755607"/>
                <a:gd name="connsiteY11" fmla="*/ 530268 h 813140"/>
                <a:gd name="connsiteX12" fmla="*/ 441091 w 755607"/>
                <a:gd name="connsiteY12" fmla="*/ 805278 h 813140"/>
                <a:gd name="connsiteX13" fmla="*/ 746018 w 755607"/>
                <a:gd name="connsiteY13" fmla="*/ 13233 h 813140"/>
                <a:gd name="connsiteX14" fmla="*/ 9972 w 755607"/>
                <a:gd name="connsiteY14" fmla="*/ 530268 h 81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5607" h="813140">
                  <a:moveTo>
                    <a:pt x="442625" y="814484"/>
                  </a:moveTo>
                  <a:cubicBezTo>
                    <a:pt x="441858" y="814484"/>
                    <a:pt x="441091" y="814100"/>
                    <a:pt x="440707" y="814100"/>
                  </a:cubicBezTo>
                  <a:lnTo>
                    <a:pt x="1534" y="533720"/>
                  </a:lnTo>
                  <a:cubicBezTo>
                    <a:pt x="383" y="532953"/>
                    <a:pt x="0" y="531802"/>
                    <a:pt x="0" y="530651"/>
                  </a:cubicBezTo>
                  <a:cubicBezTo>
                    <a:pt x="0" y="529500"/>
                    <a:pt x="383" y="528350"/>
                    <a:pt x="1534" y="527583"/>
                  </a:cubicBezTo>
                  <a:lnTo>
                    <a:pt x="751388" y="575"/>
                  </a:lnTo>
                  <a:cubicBezTo>
                    <a:pt x="752539" y="-192"/>
                    <a:pt x="754457" y="-192"/>
                    <a:pt x="755607" y="575"/>
                  </a:cubicBezTo>
                  <a:cubicBezTo>
                    <a:pt x="756758" y="1726"/>
                    <a:pt x="757525" y="3260"/>
                    <a:pt x="756758" y="4795"/>
                  </a:cubicBezTo>
                  <a:lnTo>
                    <a:pt x="446077" y="812182"/>
                  </a:lnTo>
                  <a:cubicBezTo>
                    <a:pt x="445693" y="813333"/>
                    <a:pt x="444926" y="814100"/>
                    <a:pt x="443775" y="814484"/>
                  </a:cubicBezTo>
                  <a:cubicBezTo>
                    <a:pt x="443392" y="814484"/>
                    <a:pt x="443008" y="814484"/>
                    <a:pt x="442625" y="814484"/>
                  </a:cubicBezTo>
                  <a:close/>
                  <a:moveTo>
                    <a:pt x="9972" y="530268"/>
                  </a:moveTo>
                  <a:lnTo>
                    <a:pt x="441091" y="805278"/>
                  </a:lnTo>
                  <a:lnTo>
                    <a:pt x="746018" y="13233"/>
                  </a:lnTo>
                  <a:lnTo>
                    <a:pt x="9972" y="530268"/>
                  </a:lnTo>
                  <a:close/>
                </a:path>
              </a:pathLst>
            </a:custGeom>
            <a:solidFill>
              <a:srgbClr val="C4C4C4"/>
            </a:solidFill>
            <a:ln w="383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B4E48309-AD37-4C6C-B882-31ED3B5BBF4B}"/>
                </a:ext>
              </a:extLst>
            </p:cNvPr>
            <p:cNvSpPr/>
            <p:nvPr/>
          </p:nvSpPr>
          <p:spPr>
            <a:xfrm>
              <a:off x="5992188" y="5768548"/>
              <a:ext cx="1338614" cy="832319"/>
            </a:xfrm>
            <a:custGeom>
              <a:avLst/>
              <a:gdLst>
                <a:gd name="connsiteX0" fmla="*/ 1335414 w 1338614"/>
                <a:gd name="connsiteY0" fmla="*/ 835921 h 832318"/>
                <a:gd name="connsiteX1" fmla="*/ 1335414 w 1338614"/>
                <a:gd name="connsiteY1" fmla="*/ 835921 h 832318"/>
                <a:gd name="connsiteX2" fmla="*/ 3704 w 1338614"/>
                <a:gd name="connsiteY2" fmla="*/ 814826 h 832318"/>
                <a:gd name="connsiteX3" fmla="*/ 635 w 1338614"/>
                <a:gd name="connsiteY3" fmla="*/ 813291 h 832318"/>
                <a:gd name="connsiteX4" fmla="*/ 252 w 1338614"/>
                <a:gd name="connsiteY4" fmla="*/ 809839 h 832318"/>
                <a:gd name="connsiteX5" fmla="*/ 310933 w 1338614"/>
                <a:gd name="connsiteY5" fmla="*/ 2452 h 832318"/>
                <a:gd name="connsiteX6" fmla="*/ 313234 w 1338614"/>
                <a:gd name="connsiteY6" fmla="*/ 150 h 832318"/>
                <a:gd name="connsiteX7" fmla="*/ 316303 w 1338614"/>
                <a:gd name="connsiteY7" fmla="*/ 917 h 832318"/>
                <a:gd name="connsiteX8" fmla="*/ 1337332 w 1338614"/>
                <a:gd name="connsiteY8" fmla="*/ 829401 h 832318"/>
                <a:gd name="connsiteX9" fmla="*/ 1338483 w 1338614"/>
                <a:gd name="connsiteY9" fmla="*/ 833620 h 832318"/>
                <a:gd name="connsiteX10" fmla="*/ 1335414 w 1338614"/>
                <a:gd name="connsiteY10" fmla="*/ 835921 h 832318"/>
                <a:gd name="connsiteX11" fmla="*/ 9074 w 1338614"/>
                <a:gd name="connsiteY11" fmla="*/ 807538 h 832318"/>
                <a:gd name="connsiteX12" fmla="*/ 1325058 w 1338614"/>
                <a:gd name="connsiteY12" fmla="*/ 828634 h 832318"/>
                <a:gd name="connsiteX13" fmla="*/ 316303 w 1338614"/>
                <a:gd name="connsiteY13" fmla="*/ 10123 h 832318"/>
                <a:gd name="connsiteX14" fmla="*/ 9074 w 1338614"/>
                <a:gd name="connsiteY14" fmla="*/ 807538 h 832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38614" h="832318">
                  <a:moveTo>
                    <a:pt x="1335414" y="835921"/>
                  </a:moveTo>
                  <a:cubicBezTo>
                    <a:pt x="1335414" y="835921"/>
                    <a:pt x="1335414" y="835921"/>
                    <a:pt x="1335414" y="835921"/>
                  </a:cubicBezTo>
                  <a:lnTo>
                    <a:pt x="3704" y="814826"/>
                  </a:lnTo>
                  <a:cubicBezTo>
                    <a:pt x="2553" y="814826"/>
                    <a:pt x="1403" y="814058"/>
                    <a:pt x="635" y="813291"/>
                  </a:cubicBezTo>
                  <a:cubicBezTo>
                    <a:pt x="-132" y="812141"/>
                    <a:pt x="-132" y="810990"/>
                    <a:pt x="252" y="809839"/>
                  </a:cubicBezTo>
                  <a:lnTo>
                    <a:pt x="310933" y="2452"/>
                  </a:lnTo>
                  <a:cubicBezTo>
                    <a:pt x="311317" y="1301"/>
                    <a:pt x="312084" y="534"/>
                    <a:pt x="313234" y="150"/>
                  </a:cubicBezTo>
                  <a:cubicBezTo>
                    <a:pt x="314385" y="-233"/>
                    <a:pt x="315536" y="150"/>
                    <a:pt x="316303" y="917"/>
                  </a:cubicBezTo>
                  <a:lnTo>
                    <a:pt x="1337332" y="829401"/>
                  </a:lnTo>
                  <a:cubicBezTo>
                    <a:pt x="1338483" y="830551"/>
                    <a:pt x="1338866" y="832086"/>
                    <a:pt x="1338483" y="833620"/>
                  </a:cubicBezTo>
                  <a:cubicBezTo>
                    <a:pt x="1338483" y="835154"/>
                    <a:pt x="1336948" y="835921"/>
                    <a:pt x="1335414" y="835921"/>
                  </a:cubicBezTo>
                  <a:close/>
                  <a:moveTo>
                    <a:pt x="9074" y="807538"/>
                  </a:moveTo>
                  <a:lnTo>
                    <a:pt x="1325058" y="828634"/>
                  </a:lnTo>
                  <a:lnTo>
                    <a:pt x="316303" y="10123"/>
                  </a:lnTo>
                  <a:lnTo>
                    <a:pt x="9074" y="807538"/>
                  </a:lnTo>
                  <a:close/>
                </a:path>
              </a:pathLst>
            </a:custGeom>
            <a:solidFill>
              <a:srgbClr val="C4C4C4"/>
            </a:solidFill>
            <a:ln w="383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23C96220-1BF3-4A48-AB22-501AB19EECD2}"/>
                </a:ext>
              </a:extLst>
            </p:cNvPr>
            <p:cNvSpPr/>
            <p:nvPr/>
          </p:nvSpPr>
          <p:spPr>
            <a:xfrm>
              <a:off x="5992685" y="6575702"/>
              <a:ext cx="1338614" cy="256983"/>
            </a:xfrm>
            <a:custGeom>
              <a:avLst/>
              <a:gdLst>
                <a:gd name="connsiteX0" fmla="*/ 385997 w 1338614"/>
                <a:gd name="connsiteY0" fmla="*/ 255832 h 256983"/>
                <a:gd name="connsiteX1" fmla="*/ 399421 w 1338614"/>
                <a:gd name="connsiteY1" fmla="*/ 255832 h 256983"/>
                <a:gd name="connsiteX2" fmla="*/ 15864 w 1338614"/>
                <a:gd name="connsiteY2" fmla="*/ 7671 h 256983"/>
                <a:gd name="connsiteX3" fmla="*/ 1321109 w 1338614"/>
                <a:gd name="connsiteY3" fmla="*/ 28383 h 256983"/>
                <a:gd name="connsiteX4" fmla="*/ 903799 w 1338614"/>
                <a:gd name="connsiteY4" fmla="*/ 258134 h 256983"/>
                <a:gd name="connsiteX5" fmla="*/ 918757 w 1338614"/>
                <a:gd name="connsiteY5" fmla="*/ 258134 h 256983"/>
                <a:gd name="connsiteX6" fmla="*/ 1336835 w 1338614"/>
                <a:gd name="connsiteY6" fmla="*/ 27999 h 256983"/>
                <a:gd name="connsiteX7" fmla="*/ 1338752 w 1338614"/>
                <a:gd name="connsiteY7" fmla="*/ 23780 h 256983"/>
                <a:gd name="connsiteX8" fmla="*/ 1335300 w 1338614"/>
                <a:gd name="connsiteY8" fmla="*/ 21096 h 256983"/>
                <a:gd name="connsiteX9" fmla="*/ 3590 w 1338614"/>
                <a:gd name="connsiteY9" fmla="*/ 0 h 256983"/>
                <a:gd name="connsiteX10" fmla="*/ 3590 w 1338614"/>
                <a:gd name="connsiteY10" fmla="*/ 0 h 256983"/>
                <a:gd name="connsiteX11" fmla="*/ 138 w 1338614"/>
                <a:gd name="connsiteY11" fmla="*/ 2685 h 256983"/>
                <a:gd name="connsiteX12" fmla="*/ 1673 w 1338614"/>
                <a:gd name="connsiteY12" fmla="*/ 6904 h 256983"/>
                <a:gd name="connsiteX13" fmla="*/ 385997 w 1338614"/>
                <a:gd name="connsiteY13" fmla="*/ 255832 h 25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8614" h="256983">
                  <a:moveTo>
                    <a:pt x="385997" y="255832"/>
                  </a:moveTo>
                  <a:lnTo>
                    <a:pt x="399421" y="255832"/>
                  </a:lnTo>
                  <a:lnTo>
                    <a:pt x="15864" y="7671"/>
                  </a:lnTo>
                  <a:lnTo>
                    <a:pt x="1321109" y="28383"/>
                  </a:lnTo>
                  <a:lnTo>
                    <a:pt x="903799" y="258134"/>
                  </a:lnTo>
                  <a:lnTo>
                    <a:pt x="918757" y="258134"/>
                  </a:lnTo>
                  <a:lnTo>
                    <a:pt x="1336835" y="27999"/>
                  </a:lnTo>
                  <a:cubicBezTo>
                    <a:pt x="1338369" y="27232"/>
                    <a:pt x="1339136" y="25698"/>
                    <a:pt x="1338752" y="23780"/>
                  </a:cubicBezTo>
                  <a:cubicBezTo>
                    <a:pt x="1338369" y="22246"/>
                    <a:pt x="1336835" y="21096"/>
                    <a:pt x="1335300" y="21096"/>
                  </a:cubicBezTo>
                  <a:lnTo>
                    <a:pt x="3590" y="0"/>
                  </a:lnTo>
                  <a:lnTo>
                    <a:pt x="3590" y="0"/>
                  </a:lnTo>
                  <a:cubicBezTo>
                    <a:pt x="2056" y="0"/>
                    <a:pt x="522" y="1150"/>
                    <a:pt x="138" y="2685"/>
                  </a:cubicBezTo>
                  <a:cubicBezTo>
                    <a:pt x="-245" y="4219"/>
                    <a:pt x="138" y="5753"/>
                    <a:pt x="1673" y="6904"/>
                  </a:cubicBezTo>
                  <a:lnTo>
                    <a:pt x="385997" y="255832"/>
                  </a:lnTo>
                  <a:close/>
                </a:path>
              </a:pathLst>
            </a:custGeom>
            <a:solidFill>
              <a:srgbClr val="C4C4C4"/>
            </a:solidFill>
            <a:ln w="383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CCB1070-0F47-48AA-8CF5-88038B1C0EE1}"/>
                </a:ext>
              </a:extLst>
            </p:cNvPr>
            <p:cNvSpPr/>
            <p:nvPr/>
          </p:nvSpPr>
          <p:spPr>
            <a:xfrm>
              <a:off x="6896867" y="6596782"/>
              <a:ext cx="433419" cy="237805"/>
            </a:xfrm>
            <a:custGeom>
              <a:avLst/>
              <a:gdLst>
                <a:gd name="connsiteX0" fmla="*/ 14575 w 433419"/>
                <a:gd name="connsiteY0" fmla="*/ 237437 h 237805"/>
                <a:gd name="connsiteX1" fmla="*/ 420378 w 433419"/>
                <a:gd name="connsiteY1" fmla="*/ 13823 h 237805"/>
                <a:gd name="connsiteX2" fmla="*/ 282298 w 433419"/>
                <a:gd name="connsiteY2" fmla="*/ 238588 h 237805"/>
                <a:gd name="connsiteX3" fmla="*/ 290736 w 433419"/>
                <a:gd name="connsiteY3" fmla="*/ 238588 h 237805"/>
                <a:gd name="connsiteX4" fmla="*/ 433803 w 433419"/>
                <a:gd name="connsiteY4" fmla="*/ 5769 h 237805"/>
                <a:gd name="connsiteX5" fmla="*/ 433419 w 433419"/>
                <a:gd name="connsiteY5" fmla="*/ 1166 h 237805"/>
                <a:gd name="connsiteX6" fmla="*/ 429200 w 433419"/>
                <a:gd name="connsiteY6" fmla="*/ 399 h 237805"/>
                <a:gd name="connsiteX7" fmla="*/ 0 w 433419"/>
                <a:gd name="connsiteY7" fmla="*/ 237054 h 237805"/>
                <a:gd name="connsiteX8" fmla="*/ 14575 w 433419"/>
                <a:gd name="connsiteY8" fmla="*/ 237437 h 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419" h="237805">
                  <a:moveTo>
                    <a:pt x="14575" y="237437"/>
                  </a:moveTo>
                  <a:lnTo>
                    <a:pt x="420378" y="13823"/>
                  </a:lnTo>
                  <a:lnTo>
                    <a:pt x="282298" y="238588"/>
                  </a:lnTo>
                  <a:lnTo>
                    <a:pt x="290736" y="238588"/>
                  </a:lnTo>
                  <a:lnTo>
                    <a:pt x="433803" y="5769"/>
                  </a:lnTo>
                  <a:cubicBezTo>
                    <a:pt x="434570" y="4235"/>
                    <a:pt x="434570" y="2700"/>
                    <a:pt x="433419" y="1166"/>
                  </a:cubicBezTo>
                  <a:cubicBezTo>
                    <a:pt x="432269" y="16"/>
                    <a:pt x="430351" y="-368"/>
                    <a:pt x="429200" y="399"/>
                  </a:cubicBezTo>
                  <a:lnTo>
                    <a:pt x="0" y="237054"/>
                  </a:lnTo>
                  <a:lnTo>
                    <a:pt x="14575" y="237437"/>
                  </a:lnTo>
                  <a:close/>
                </a:path>
              </a:pathLst>
            </a:custGeom>
            <a:solidFill>
              <a:srgbClr val="C4C4C4"/>
            </a:solidFill>
            <a:ln w="383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3938C9B-FA88-4A4D-A940-581C8F2490FD}"/>
                </a:ext>
              </a:extLst>
            </p:cNvPr>
            <p:cNvSpPr/>
            <p:nvPr/>
          </p:nvSpPr>
          <p:spPr>
            <a:xfrm>
              <a:off x="7179165" y="6597465"/>
              <a:ext cx="981906" cy="241641"/>
            </a:xfrm>
            <a:custGeom>
              <a:avLst/>
              <a:gdLst>
                <a:gd name="connsiteX0" fmla="*/ 8438 w 981906"/>
                <a:gd name="connsiteY0" fmla="*/ 238289 h 241640"/>
                <a:gd name="connsiteX1" fmla="*/ 149971 w 981906"/>
                <a:gd name="connsiteY1" fmla="*/ 7771 h 241640"/>
                <a:gd name="connsiteX2" fmla="*/ 956591 w 981906"/>
                <a:gd name="connsiteY2" fmla="*/ 243275 h 241640"/>
                <a:gd name="connsiteX3" fmla="*/ 983056 w 981906"/>
                <a:gd name="connsiteY3" fmla="*/ 243275 h 241640"/>
                <a:gd name="connsiteX4" fmla="*/ 149587 w 981906"/>
                <a:gd name="connsiteY4" fmla="*/ 100 h 241640"/>
                <a:gd name="connsiteX5" fmla="*/ 145368 w 981906"/>
                <a:gd name="connsiteY5" fmla="*/ 1634 h 241640"/>
                <a:gd name="connsiteX6" fmla="*/ 0 w 981906"/>
                <a:gd name="connsiteY6" fmla="*/ 238289 h 241640"/>
                <a:gd name="connsiteX7" fmla="*/ 8438 w 981906"/>
                <a:gd name="connsiteY7" fmla="*/ 238289 h 24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1906" h="241640">
                  <a:moveTo>
                    <a:pt x="8438" y="238289"/>
                  </a:moveTo>
                  <a:lnTo>
                    <a:pt x="149971" y="7771"/>
                  </a:lnTo>
                  <a:lnTo>
                    <a:pt x="956591" y="243275"/>
                  </a:lnTo>
                  <a:lnTo>
                    <a:pt x="983056" y="243275"/>
                  </a:lnTo>
                  <a:lnTo>
                    <a:pt x="149587" y="100"/>
                  </a:lnTo>
                  <a:cubicBezTo>
                    <a:pt x="148053" y="-284"/>
                    <a:pt x="146135" y="483"/>
                    <a:pt x="145368" y="1634"/>
                  </a:cubicBezTo>
                  <a:lnTo>
                    <a:pt x="0" y="238289"/>
                  </a:lnTo>
                  <a:lnTo>
                    <a:pt x="8438" y="238289"/>
                  </a:lnTo>
                  <a:close/>
                </a:path>
              </a:pathLst>
            </a:custGeom>
            <a:solidFill>
              <a:srgbClr val="C4C4C4"/>
            </a:solidFill>
            <a:ln w="383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10AA56E0-9B5C-4B18-A262-2196651BE93F}"/>
                </a:ext>
              </a:extLst>
            </p:cNvPr>
            <p:cNvSpPr/>
            <p:nvPr/>
          </p:nvSpPr>
          <p:spPr>
            <a:xfrm>
              <a:off x="9330051" y="3437671"/>
              <a:ext cx="1545735" cy="1265738"/>
            </a:xfrm>
            <a:custGeom>
              <a:avLst/>
              <a:gdLst>
                <a:gd name="connsiteX0" fmla="*/ 1542768 w 1545734"/>
                <a:gd name="connsiteY0" fmla="*/ 1267807 h 1265738"/>
                <a:gd name="connsiteX1" fmla="*/ 1541618 w 1545734"/>
                <a:gd name="connsiteY1" fmla="*/ 1267423 h 1265738"/>
                <a:gd name="connsiteX2" fmla="*/ 2403 w 1545734"/>
                <a:gd name="connsiteY2" fmla="*/ 649512 h 1265738"/>
                <a:gd name="connsiteX3" fmla="*/ 102 w 1545734"/>
                <a:gd name="connsiteY3" fmla="*/ 646828 h 1265738"/>
                <a:gd name="connsiteX4" fmla="*/ 1253 w 1545734"/>
                <a:gd name="connsiteY4" fmla="*/ 643376 h 1265738"/>
                <a:gd name="connsiteX5" fmla="*/ 780640 w 1545734"/>
                <a:gd name="connsiteY5" fmla="*/ 918 h 1265738"/>
                <a:gd name="connsiteX6" fmla="*/ 783709 w 1545734"/>
                <a:gd name="connsiteY6" fmla="*/ 150 h 1265738"/>
                <a:gd name="connsiteX7" fmla="*/ 786394 w 1545734"/>
                <a:gd name="connsiteY7" fmla="*/ 1685 h 1265738"/>
                <a:gd name="connsiteX8" fmla="*/ 1546604 w 1545734"/>
                <a:gd name="connsiteY8" fmla="*/ 1262053 h 1265738"/>
                <a:gd name="connsiteX9" fmla="*/ 1546221 w 1545734"/>
                <a:gd name="connsiteY9" fmla="*/ 1266272 h 1265738"/>
                <a:gd name="connsiteX10" fmla="*/ 1542768 w 1545734"/>
                <a:gd name="connsiteY10" fmla="*/ 1267807 h 1265738"/>
                <a:gd name="connsiteX11" fmla="*/ 10458 w 1545734"/>
                <a:gd name="connsiteY11" fmla="*/ 644910 h 1265738"/>
                <a:gd name="connsiteX12" fmla="*/ 1533947 w 1545734"/>
                <a:gd name="connsiteY12" fmla="*/ 1256684 h 1265738"/>
                <a:gd name="connsiteX13" fmla="*/ 781791 w 1545734"/>
                <a:gd name="connsiteY13" fmla="*/ 8972 h 1265738"/>
                <a:gd name="connsiteX14" fmla="*/ 10458 w 1545734"/>
                <a:gd name="connsiteY14" fmla="*/ 644910 h 1265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45734" h="1265738">
                  <a:moveTo>
                    <a:pt x="1542768" y="1267807"/>
                  </a:moveTo>
                  <a:cubicBezTo>
                    <a:pt x="1542385" y="1267807"/>
                    <a:pt x="1542001" y="1267807"/>
                    <a:pt x="1541618" y="1267423"/>
                  </a:cubicBezTo>
                  <a:lnTo>
                    <a:pt x="2403" y="649512"/>
                  </a:lnTo>
                  <a:cubicBezTo>
                    <a:pt x="1253" y="649129"/>
                    <a:pt x="486" y="647978"/>
                    <a:pt x="102" y="646828"/>
                  </a:cubicBezTo>
                  <a:cubicBezTo>
                    <a:pt x="-281" y="645677"/>
                    <a:pt x="486" y="644143"/>
                    <a:pt x="1253" y="643376"/>
                  </a:cubicBezTo>
                  <a:lnTo>
                    <a:pt x="780640" y="918"/>
                  </a:lnTo>
                  <a:cubicBezTo>
                    <a:pt x="781407" y="150"/>
                    <a:pt x="782558" y="-233"/>
                    <a:pt x="783709" y="150"/>
                  </a:cubicBezTo>
                  <a:cubicBezTo>
                    <a:pt x="784860" y="150"/>
                    <a:pt x="785627" y="918"/>
                    <a:pt x="786394" y="1685"/>
                  </a:cubicBezTo>
                  <a:lnTo>
                    <a:pt x="1546604" y="1262053"/>
                  </a:lnTo>
                  <a:cubicBezTo>
                    <a:pt x="1547372" y="1263204"/>
                    <a:pt x="1547372" y="1265122"/>
                    <a:pt x="1546221" y="1266272"/>
                  </a:cubicBezTo>
                  <a:cubicBezTo>
                    <a:pt x="1544686" y="1267423"/>
                    <a:pt x="1543536" y="1267807"/>
                    <a:pt x="1542768" y="1267807"/>
                  </a:cubicBezTo>
                  <a:close/>
                  <a:moveTo>
                    <a:pt x="10458" y="644910"/>
                  </a:moveTo>
                  <a:lnTo>
                    <a:pt x="1533947" y="1256684"/>
                  </a:lnTo>
                  <a:lnTo>
                    <a:pt x="781791" y="8972"/>
                  </a:lnTo>
                  <a:lnTo>
                    <a:pt x="10458" y="644910"/>
                  </a:lnTo>
                  <a:close/>
                </a:path>
              </a:pathLst>
            </a:custGeom>
            <a:solidFill>
              <a:srgbClr val="C4C4C4"/>
            </a:solidFill>
            <a:ln w="383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9354E04-7495-4AF1-B94D-98C7555AF3CE}"/>
                </a:ext>
              </a:extLst>
            </p:cNvPr>
            <p:cNvSpPr/>
            <p:nvPr/>
          </p:nvSpPr>
          <p:spPr>
            <a:xfrm>
              <a:off x="10108999" y="3151784"/>
              <a:ext cx="767114" cy="1553406"/>
            </a:xfrm>
            <a:custGeom>
              <a:avLst/>
              <a:gdLst>
                <a:gd name="connsiteX0" fmla="*/ 763821 w 767114"/>
                <a:gd name="connsiteY0" fmla="*/ 1553694 h 1553406"/>
                <a:gd name="connsiteX1" fmla="*/ 760753 w 767114"/>
                <a:gd name="connsiteY1" fmla="*/ 1551776 h 1553406"/>
                <a:gd name="connsiteX2" fmla="*/ 542 w 767114"/>
                <a:gd name="connsiteY2" fmla="*/ 291408 h 1553406"/>
                <a:gd name="connsiteX3" fmla="*/ 159 w 767114"/>
                <a:gd name="connsiteY3" fmla="*/ 288339 h 1553406"/>
                <a:gd name="connsiteX4" fmla="*/ 2077 w 767114"/>
                <a:gd name="connsiteY4" fmla="*/ 286038 h 1553406"/>
                <a:gd name="connsiteX5" fmla="*/ 640699 w 767114"/>
                <a:gd name="connsiteY5" fmla="*/ 288 h 1553406"/>
                <a:gd name="connsiteX6" fmla="*/ 644151 w 767114"/>
                <a:gd name="connsiteY6" fmla="*/ 288 h 1553406"/>
                <a:gd name="connsiteX7" fmla="*/ 646069 w 767114"/>
                <a:gd name="connsiteY7" fmla="*/ 2973 h 1553406"/>
                <a:gd name="connsiteX8" fmla="*/ 767656 w 767114"/>
                <a:gd name="connsiteY8" fmla="*/ 1549091 h 1553406"/>
                <a:gd name="connsiteX9" fmla="*/ 764971 w 767114"/>
                <a:gd name="connsiteY9" fmla="*/ 1552927 h 1553406"/>
                <a:gd name="connsiteX10" fmla="*/ 763821 w 767114"/>
                <a:gd name="connsiteY10" fmla="*/ 1553694 h 1553406"/>
                <a:gd name="connsiteX11" fmla="*/ 8981 w 767114"/>
                <a:gd name="connsiteY11" fmla="*/ 291024 h 1553406"/>
                <a:gd name="connsiteX12" fmla="*/ 758835 w 767114"/>
                <a:gd name="connsiteY12" fmla="*/ 1534900 h 1553406"/>
                <a:gd name="connsiteX13" fmla="*/ 639165 w 767114"/>
                <a:gd name="connsiteY13" fmla="*/ 9493 h 1553406"/>
                <a:gd name="connsiteX14" fmla="*/ 8981 w 767114"/>
                <a:gd name="connsiteY14" fmla="*/ 291024 h 155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7114" h="1553406">
                  <a:moveTo>
                    <a:pt x="763821" y="1553694"/>
                  </a:moveTo>
                  <a:cubicBezTo>
                    <a:pt x="762671" y="1553694"/>
                    <a:pt x="761520" y="1552927"/>
                    <a:pt x="760753" y="1551776"/>
                  </a:cubicBezTo>
                  <a:lnTo>
                    <a:pt x="542" y="291408"/>
                  </a:lnTo>
                  <a:cubicBezTo>
                    <a:pt x="159" y="290640"/>
                    <a:pt x="-225" y="289490"/>
                    <a:pt x="159" y="288339"/>
                  </a:cubicBezTo>
                  <a:cubicBezTo>
                    <a:pt x="542" y="287188"/>
                    <a:pt x="1310" y="286421"/>
                    <a:pt x="2077" y="286038"/>
                  </a:cubicBezTo>
                  <a:lnTo>
                    <a:pt x="640699" y="288"/>
                  </a:lnTo>
                  <a:cubicBezTo>
                    <a:pt x="641850" y="-96"/>
                    <a:pt x="643000" y="-96"/>
                    <a:pt x="644151" y="288"/>
                  </a:cubicBezTo>
                  <a:cubicBezTo>
                    <a:pt x="645302" y="1055"/>
                    <a:pt x="645686" y="1822"/>
                    <a:pt x="646069" y="2973"/>
                  </a:cubicBezTo>
                  <a:lnTo>
                    <a:pt x="767656" y="1549091"/>
                  </a:lnTo>
                  <a:cubicBezTo>
                    <a:pt x="767656" y="1550625"/>
                    <a:pt x="766889" y="1552160"/>
                    <a:pt x="764971" y="1552927"/>
                  </a:cubicBezTo>
                  <a:cubicBezTo>
                    <a:pt x="764588" y="1553694"/>
                    <a:pt x="764205" y="1553694"/>
                    <a:pt x="763821" y="1553694"/>
                  </a:cubicBezTo>
                  <a:close/>
                  <a:moveTo>
                    <a:pt x="8981" y="291024"/>
                  </a:moveTo>
                  <a:lnTo>
                    <a:pt x="758835" y="1534900"/>
                  </a:lnTo>
                  <a:lnTo>
                    <a:pt x="639165" y="9493"/>
                  </a:lnTo>
                  <a:lnTo>
                    <a:pt x="8981" y="291024"/>
                  </a:lnTo>
                  <a:close/>
                </a:path>
              </a:pathLst>
            </a:custGeom>
            <a:solidFill>
              <a:srgbClr val="C4C4C4"/>
            </a:solidFill>
            <a:ln w="383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0D4C254-E58C-4295-8A96-F09CA2B30E84}"/>
                </a:ext>
              </a:extLst>
            </p:cNvPr>
            <p:cNvSpPr/>
            <p:nvPr/>
          </p:nvSpPr>
          <p:spPr>
            <a:xfrm>
              <a:off x="10747780" y="3147469"/>
              <a:ext cx="536980" cy="1557242"/>
            </a:xfrm>
            <a:custGeom>
              <a:avLst/>
              <a:gdLst>
                <a:gd name="connsiteX0" fmla="*/ 125039 w 536979"/>
                <a:gd name="connsiteY0" fmla="*/ 1558009 h 1557241"/>
                <a:gd name="connsiteX1" fmla="*/ 125039 w 536979"/>
                <a:gd name="connsiteY1" fmla="*/ 1558009 h 1557241"/>
                <a:gd name="connsiteX2" fmla="*/ 121587 w 536979"/>
                <a:gd name="connsiteY2" fmla="*/ 1554557 h 1557241"/>
                <a:gd name="connsiteX3" fmla="*/ 0 w 536979"/>
                <a:gd name="connsiteY3" fmla="*/ 8438 h 1557241"/>
                <a:gd name="connsiteX4" fmla="*/ 767 w 536979"/>
                <a:gd name="connsiteY4" fmla="*/ 5753 h 1557241"/>
                <a:gd name="connsiteX5" fmla="*/ 3452 w 536979"/>
                <a:gd name="connsiteY5" fmla="*/ 4603 h 1557241"/>
                <a:gd name="connsiteX6" fmla="*/ 535062 w 536979"/>
                <a:gd name="connsiteY6" fmla="*/ 0 h 1557241"/>
                <a:gd name="connsiteX7" fmla="*/ 538131 w 536979"/>
                <a:gd name="connsiteY7" fmla="*/ 1534 h 1557241"/>
                <a:gd name="connsiteX8" fmla="*/ 538898 w 536979"/>
                <a:gd name="connsiteY8" fmla="*/ 4603 h 1557241"/>
                <a:gd name="connsiteX9" fmla="*/ 128492 w 536979"/>
                <a:gd name="connsiteY9" fmla="*/ 1554940 h 1557241"/>
                <a:gd name="connsiteX10" fmla="*/ 125039 w 536979"/>
                <a:gd name="connsiteY10" fmla="*/ 1558009 h 1557241"/>
                <a:gd name="connsiteX11" fmla="*/ 7287 w 536979"/>
                <a:gd name="connsiteY11" fmla="*/ 11890 h 1557241"/>
                <a:gd name="connsiteX12" fmla="*/ 126574 w 536979"/>
                <a:gd name="connsiteY12" fmla="*/ 1532694 h 1557241"/>
                <a:gd name="connsiteX13" fmla="*/ 530076 w 536979"/>
                <a:gd name="connsiteY13" fmla="*/ 7671 h 1557241"/>
                <a:gd name="connsiteX14" fmla="*/ 7287 w 536979"/>
                <a:gd name="connsiteY14" fmla="*/ 11890 h 155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6979" h="1557241">
                  <a:moveTo>
                    <a:pt x="125039" y="1558009"/>
                  </a:moveTo>
                  <a:cubicBezTo>
                    <a:pt x="124656" y="1558009"/>
                    <a:pt x="124656" y="1558009"/>
                    <a:pt x="125039" y="1558009"/>
                  </a:cubicBezTo>
                  <a:cubicBezTo>
                    <a:pt x="123121" y="1558009"/>
                    <a:pt x="121587" y="1556475"/>
                    <a:pt x="121587" y="1554557"/>
                  </a:cubicBezTo>
                  <a:lnTo>
                    <a:pt x="0" y="8438"/>
                  </a:lnTo>
                  <a:cubicBezTo>
                    <a:pt x="0" y="7288"/>
                    <a:pt x="383" y="6521"/>
                    <a:pt x="767" y="5753"/>
                  </a:cubicBezTo>
                  <a:cubicBezTo>
                    <a:pt x="1534" y="4986"/>
                    <a:pt x="2301" y="4603"/>
                    <a:pt x="3452" y="4603"/>
                  </a:cubicBezTo>
                  <a:lnTo>
                    <a:pt x="535062" y="0"/>
                  </a:lnTo>
                  <a:cubicBezTo>
                    <a:pt x="535829" y="0"/>
                    <a:pt x="537363" y="384"/>
                    <a:pt x="538131" y="1534"/>
                  </a:cubicBezTo>
                  <a:cubicBezTo>
                    <a:pt x="538898" y="2301"/>
                    <a:pt x="538898" y="3452"/>
                    <a:pt x="538898" y="4603"/>
                  </a:cubicBezTo>
                  <a:lnTo>
                    <a:pt x="128492" y="1554940"/>
                  </a:lnTo>
                  <a:cubicBezTo>
                    <a:pt x="128108" y="1556858"/>
                    <a:pt x="126574" y="1558009"/>
                    <a:pt x="125039" y="1558009"/>
                  </a:cubicBezTo>
                  <a:close/>
                  <a:moveTo>
                    <a:pt x="7287" y="11890"/>
                  </a:moveTo>
                  <a:lnTo>
                    <a:pt x="126574" y="1532694"/>
                  </a:lnTo>
                  <a:lnTo>
                    <a:pt x="530076" y="7671"/>
                  </a:lnTo>
                  <a:lnTo>
                    <a:pt x="7287" y="11890"/>
                  </a:lnTo>
                  <a:close/>
                </a:path>
              </a:pathLst>
            </a:custGeom>
            <a:solidFill>
              <a:srgbClr val="C4C4C4"/>
            </a:solidFill>
            <a:ln w="383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6AF3EB7F-E19D-487B-991D-05E8E1407698}"/>
                </a:ext>
              </a:extLst>
            </p:cNvPr>
            <p:cNvSpPr/>
            <p:nvPr/>
          </p:nvSpPr>
          <p:spPr>
            <a:xfrm>
              <a:off x="10868840" y="4562795"/>
              <a:ext cx="1265738" cy="506295"/>
            </a:xfrm>
            <a:custGeom>
              <a:avLst/>
              <a:gdLst>
                <a:gd name="connsiteX0" fmla="*/ 1265499 w 1265738"/>
                <a:gd name="connsiteY0" fmla="*/ 201751 h 506295"/>
                <a:gd name="connsiteX1" fmla="*/ 481508 w 1265738"/>
                <a:gd name="connsiteY1" fmla="*/ 501693 h 506295"/>
                <a:gd name="connsiteX2" fmla="*/ 13185 w 1265738"/>
                <a:gd name="connsiteY2" fmla="*/ 141533 h 506295"/>
                <a:gd name="connsiteX3" fmla="*/ 1266266 w 1265738"/>
                <a:gd name="connsiteY3" fmla="*/ 7288 h 506295"/>
                <a:gd name="connsiteX4" fmla="*/ 1266266 w 1265738"/>
                <a:gd name="connsiteY4" fmla="*/ 0 h 506295"/>
                <a:gd name="connsiteX5" fmla="*/ 3212 w 1265738"/>
                <a:gd name="connsiteY5" fmla="*/ 135396 h 506295"/>
                <a:gd name="connsiteX6" fmla="*/ 144 w 1265738"/>
                <a:gd name="connsiteY6" fmla="*/ 138081 h 506295"/>
                <a:gd name="connsiteX7" fmla="*/ 1294 w 1265738"/>
                <a:gd name="connsiteY7" fmla="*/ 141916 h 506295"/>
                <a:gd name="connsiteX8" fmla="*/ 478440 w 1265738"/>
                <a:gd name="connsiteY8" fmla="*/ 508980 h 506295"/>
                <a:gd name="connsiteX9" fmla="*/ 480741 w 1265738"/>
                <a:gd name="connsiteY9" fmla="*/ 509747 h 506295"/>
                <a:gd name="connsiteX10" fmla="*/ 481892 w 1265738"/>
                <a:gd name="connsiteY10" fmla="*/ 509364 h 506295"/>
                <a:gd name="connsiteX11" fmla="*/ 1265115 w 1265738"/>
                <a:gd name="connsiteY11" fmla="*/ 209422 h 506295"/>
                <a:gd name="connsiteX12" fmla="*/ 1265499 w 1265738"/>
                <a:gd name="connsiteY12" fmla="*/ 201751 h 50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5738" h="506295">
                  <a:moveTo>
                    <a:pt x="1265499" y="201751"/>
                  </a:moveTo>
                  <a:lnTo>
                    <a:pt x="481508" y="501693"/>
                  </a:lnTo>
                  <a:lnTo>
                    <a:pt x="13185" y="141533"/>
                  </a:lnTo>
                  <a:lnTo>
                    <a:pt x="1266266" y="7288"/>
                  </a:lnTo>
                  <a:lnTo>
                    <a:pt x="1266266" y="0"/>
                  </a:lnTo>
                  <a:lnTo>
                    <a:pt x="3212" y="135396"/>
                  </a:lnTo>
                  <a:cubicBezTo>
                    <a:pt x="1678" y="135396"/>
                    <a:pt x="528" y="136546"/>
                    <a:pt x="144" y="138081"/>
                  </a:cubicBezTo>
                  <a:cubicBezTo>
                    <a:pt x="-239" y="139615"/>
                    <a:pt x="144" y="141149"/>
                    <a:pt x="1294" y="141916"/>
                  </a:cubicBezTo>
                  <a:lnTo>
                    <a:pt x="478440" y="508980"/>
                  </a:lnTo>
                  <a:cubicBezTo>
                    <a:pt x="479207" y="509364"/>
                    <a:pt x="479974" y="509747"/>
                    <a:pt x="480741" y="509747"/>
                  </a:cubicBezTo>
                  <a:cubicBezTo>
                    <a:pt x="481125" y="509747"/>
                    <a:pt x="481508" y="509747"/>
                    <a:pt x="481892" y="509364"/>
                  </a:cubicBezTo>
                  <a:lnTo>
                    <a:pt x="1265115" y="209422"/>
                  </a:lnTo>
                  <a:lnTo>
                    <a:pt x="1265499" y="201751"/>
                  </a:lnTo>
                  <a:close/>
                </a:path>
              </a:pathLst>
            </a:custGeom>
            <a:solidFill>
              <a:srgbClr val="C4C4C4"/>
            </a:solidFill>
            <a:ln w="383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FD3A5E1-57B0-4D24-B244-194A737EB3D8}"/>
                </a:ext>
              </a:extLst>
            </p:cNvPr>
            <p:cNvSpPr/>
            <p:nvPr/>
          </p:nvSpPr>
          <p:spPr>
            <a:xfrm>
              <a:off x="10747550" y="2645931"/>
              <a:ext cx="536980" cy="510131"/>
            </a:xfrm>
            <a:custGeom>
              <a:avLst/>
              <a:gdLst>
                <a:gd name="connsiteX0" fmla="*/ 3681 w 536979"/>
                <a:gd name="connsiteY0" fmla="*/ 513429 h 510130"/>
                <a:gd name="connsiteX1" fmla="*/ 230 w 536979"/>
                <a:gd name="connsiteY1" fmla="*/ 511127 h 510130"/>
                <a:gd name="connsiteX2" fmla="*/ 997 w 536979"/>
                <a:gd name="connsiteY2" fmla="*/ 507292 h 510130"/>
                <a:gd name="connsiteX3" fmla="*/ 530689 w 536979"/>
                <a:gd name="connsiteY3" fmla="*/ 996 h 510130"/>
                <a:gd name="connsiteX4" fmla="*/ 534525 w 536979"/>
                <a:gd name="connsiteY4" fmla="*/ 230 h 510130"/>
                <a:gd name="connsiteX5" fmla="*/ 536826 w 536979"/>
                <a:gd name="connsiteY5" fmla="*/ 3681 h 510130"/>
                <a:gd name="connsiteX6" fmla="*/ 539127 w 536979"/>
                <a:gd name="connsiteY6" fmla="*/ 505758 h 510130"/>
                <a:gd name="connsiteX7" fmla="*/ 535675 w 536979"/>
                <a:gd name="connsiteY7" fmla="*/ 509593 h 510130"/>
                <a:gd name="connsiteX8" fmla="*/ 3681 w 536979"/>
                <a:gd name="connsiteY8" fmla="*/ 513429 h 510130"/>
                <a:gd name="connsiteX9" fmla="*/ 3681 w 536979"/>
                <a:gd name="connsiteY9" fmla="*/ 513429 h 510130"/>
                <a:gd name="connsiteX10" fmla="*/ 529538 w 536979"/>
                <a:gd name="connsiteY10" fmla="*/ 11736 h 510130"/>
                <a:gd name="connsiteX11" fmla="*/ 12887 w 536979"/>
                <a:gd name="connsiteY11" fmla="*/ 505758 h 510130"/>
                <a:gd name="connsiteX12" fmla="*/ 531839 w 536979"/>
                <a:gd name="connsiteY12" fmla="*/ 501538 h 510130"/>
                <a:gd name="connsiteX13" fmla="*/ 529538 w 536979"/>
                <a:gd name="connsiteY13" fmla="*/ 11736 h 510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6979" h="510130">
                  <a:moveTo>
                    <a:pt x="3681" y="513429"/>
                  </a:moveTo>
                  <a:cubicBezTo>
                    <a:pt x="2147" y="513429"/>
                    <a:pt x="997" y="512662"/>
                    <a:pt x="230" y="511127"/>
                  </a:cubicBezTo>
                  <a:cubicBezTo>
                    <a:pt x="-154" y="509593"/>
                    <a:pt x="-154" y="508059"/>
                    <a:pt x="997" y="507292"/>
                  </a:cubicBezTo>
                  <a:lnTo>
                    <a:pt x="530689" y="996"/>
                  </a:lnTo>
                  <a:cubicBezTo>
                    <a:pt x="531839" y="-154"/>
                    <a:pt x="533374" y="-154"/>
                    <a:pt x="534525" y="230"/>
                  </a:cubicBezTo>
                  <a:cubicBezTo>
                    <a:pt x="535675" y="613"/>
                    <a:pt x="536826" y="2147"/>
                    <a:pt x="536826" y="3681"/>
                  </a:cubicBezTo>
                  <a:lnTo>
                    <a:pt x="539127" y="505758"/>
                  </a:lnTo>
                  <a:cubicBezTo>
                    <a:pt x="539127" y="507675"/>
                    <a:pt x="537593" y="509210"/>
                    <a:pt x="535675" y="509593"/>
                  </a:cubicBezTo>
                  <a:lnTo>
                    <a:pt x="3681" y="513429"/>
                  </a:lnTo>
                  <a:cubicBezTo>
                    <a:pt x="3681" y="513429"/>
                    <a:pt x="3681" y="513429"/>
                    <a:pt x="3681" y="513429"/>
                  </a:cubicBezTo>
                  <a:close/>
                  <a:moveTo>
                    <a:pt x="529538" y="11736"/>
                  </a:moveTo>
                  <a:lnTo>
                    <a:pt x="12887" y="505758"/>
                  </a:lnTo>
                  <a:lnTo>
                    <a:pt x="531839" y="501538"/>
                  </a:lnTo>
                  <a:lnTo>
                    <a:pt x="529538" y="11736"/>
                  </a:lnTo>
                  <a:close/>
                </a:path>
              </a:pathLst>
            </a:custGeom>
            <a:solidFill>
              <a:srgbClr val="C4C4C4"/>
            </a:solidFill>
            <a:ln w="383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72B79579-9A9D-4450-9519-9A8575AAA2ED}"/>
                </a:ext>
              </a:extLst>
            </p:cNvPr>
            <p:cNvSpPr/>
            <p:nvPr/>
          </p:nvSpPr>
          <p:spPr>
            <a:xfrm>
              <a:off x="11274787" y="323797"/>
              <a:ext cx="874510" cy="2328191"/>
            </a:xfrm>
            <a:custGeom>
              <a:avLst/>
              <a:gdLst>
                <a:gd name="connsiteX0" fmla="*/ 872592 w 874510"/>
                <a:gd name="connsiteY0" fmla="*/ 1901985 h 2328191"/>
                <a:gd name="connsiteX1" fmla="*/ 9589 w 874510"/>
                <a:gd name="connsiteY1" fmla="*/ 2319678 h 2328191"/>
                <a:gd name="connsiteX2" fmla="*/ 6904 w 874510"/>
                <a:gd name="connsiteY2" fmla="*/ 14500 h 2328191"/>
                <a:gd name="connsiteX3" fmla="*/ 876045 w 874510"/>
                <a:gd name="connsiteY3" fmla="*/ 1153665 h 2328191"/>
                <a:gd name="connsiteX4" fmla="*/ 876045 w 874510"/>
                <a:gd name="connsiteY4" fmla="*/ 1141775 h 2328191"/>
                <a:gd name="connsiteX5" fmla="*/ 6520 w 874510"/>
                <a:gd name="connsiteY5" fmla="*/ 1459 h 2328191"/>
                <a:gd name="connsiteX6" fmla="*/ 2302 w 874510"/>
                <a:gd name="connsiteY6" fmla="*/ 309 h 2328191"/>
                <a:gd name="connsiteX7" fmla="*/ 0 w 874510"/>
                <a:gd name="connsiteY7" fmla="*/ 3761 h 2328191"/>
                <a:gd name="connsiteX8" fmla="*/ 2685 w 874510"/>
                <a:gd name="connsiteY8" fmla="*/ 2325432 h 2328191"/>
                <a:gd name="connsiteX9" fmla="*/ 4220 w 874510"/>
                <a:gd name="connsiteY9" fmla="*/ 2328500 h 2328191"/>
                <a:gd name="connsiteX10" fmla="*/ 6137 w 874510"/>
                <a:gd name="connsiteY10" fmla="*/ 2328884 h 2328191"/>
                <a:gd name="connsiteX11" fmla="*/ 7671 w 874510"/>
                <a:gd name="connsiteY11" fmla="*/ 2328500 h 2328191"/>
                <a:gd name="connsiteX12" fmla="*/ 872592 w 874510"/>
                <a:gd name="connsiteY12" fmla="*/ 1910039 h 2328191"/>
                <a:gd name="connsiteX13" fmla="*/ 872592 w 874510"/>
                <a:gd name="connsiteY13" fmla="*/ 1901985 h 232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4510" h="2328191">
                  <a:moveTo>
                    <a:pt x="872592" y="1901985"/>
                  </a:moveTo>
                  <a:lnTo>
                    <a:pt x="9589" y="2319678"/>
                  </a:lnTo>
                  <a:lnTo>
                    <a:pt x="6904" y="14500"/>
                  </a:lnTo>
                  <a:lnTo>
                    <a:pt x="876045" y="1153665"/>
                  </a:lnTo>
                  <a:lnTo>
                    <a:pt x="876045" y="1141775"/>
                  </a:lnTo>
                  <a:lnTo>
                    <a:pt x="6520" y="1459"/>
                  </a:lnTo>
                  <a:cubicBezTo>
                    <a:pt x="5753" y="309"/>
                    <a:pt x="3836" y="-458"/>
                    <a:pt x="2302" y="309"/>
                  </a:cubicBezTo>
                  <a:cubicBezTo>
                    <a:pt x="767" y="692"/>
                    <a:pt x="0" y="2227"/>
                    <a:pt x="0" y="3761"/>
                  </a:cubicBezTo>
                  <a:lnTo>
                    <a:pt x="2685" y="2325432"/>
                  </a:lnTo>
                  <a:cubicBezTo>
                    <a:pt x="2685" y="2326582"/>
                    <a:pt x="3453" y="2327733"/>
                    <a:pt x="4220" y="2328500"/>
                  </a:cubicBezTo>
                  <a:cubicBezTo>
                    <a:pt x="4986" y="2328884"/>
                    <a:pt x="5370" y="2328884"/>
                    <a:pt x="6137" y="2328884"/>
                  </a:cubicBezTo>
                  <a:cubicBezTo>
                    <a:pt x="6520" y="2328884"/>
                    <a:pt x="7288" y="2328884"/>
                    <a:pt x="7671" y="2328500"/>
                  </a:cubicBezTo>
                  <a:lnTo>
                    <a:pt x="872592" y="1910039"/>
                  </a:lnTo>
                  <a:lnTo>
                    <a:pt x="872592" y="1901985"/>
                  </a:lnTo>
                  <a:close/>
                </a:path>
              </a:pathLst>
            </a:custGeom>
            <a:solidFill>
              <a:srgbClr val="C4C4C4"/>
            </a:solidFill>
            <a:ln w="383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A2FADB26-0C0A-4EE4-8F9D-C7C80C6F24C9}"/>
                </a:ext>
              </a:extLst>
            </p:cNvPr>
            <p:cNvSpPr/>
            <p:nvPr/>
          </p:nvSpPr>
          <p:spPr>
            <a:xfrm>
              <a:off x="11276705" y="2645626"/>
              <a:ext cx="705745" cy="506295"/>
            </a:xfrm>
            <a:custGeom>
              <a:avLst/>
              <a:gdLst>
                <a:gd name="connsiteX0" fmla="*/ 6137 w 705744"/>
                <a:gd name="connsiteY0" fmla="*/ 509131 h 506295"/>
                <a:gd name="connsiteX1" fmla="*/ 4220 w 705744"/>
                <a:gd name="connsiteY1" fmla="*/ 508747 h 506295"/>
                <a:gd name="connsiteX2" fmla="*/ 2302 w 705744"/>
                <a:gd name="connsiteY2" fmla="*/ 505679 h 506295"/>
                <a:gd name="connsiteX3" fmla="*/ 0 w 705744"/>
                <a:gd name="connsiteY3" fmla="*/ 3603 h 506295"/>
                <a:gd name="connsiteX4" fmla="*/ 1151 w 705744"/>
                <a:gd name="connsiteY4" fmla="*/ 918 h 506295"/>
                <a:gd name="connsiteX5" fmla="*/ 3836 w 705744"/>
                <a:gd name="connsiteY5" fmla="*/ 150 h 506295"/>
                <a:gd name="connsiteX6" fmla="*/ 702676 w 705744"/>
                <a:gd name="connsiteY6" fmla="*/ 79547 h 506295"/>
                <a:gd name="connsiteX7" fmla="*/ 705745 w 705744"/>
                <a:gd name="connsiteY7" fmla="*/ 82232 h 506295"/>
                <a:gd name="connsiteX8" fmla="*/ 704211 w 705744"/>
                <a:gd name="connsiteY8" fmla="*/ 86067 h 506295"/>
                <a:gd name="connsiteX9" fmla="*/ 7288 w 705744"/>
                <a:gd name="connsiteY9" fmla="*/ 508747 h 506295"/>
                <a:gd name="connsiteX10" fmla="*/ 6137 w 705744"/>
                <a:gd name="connsiteY10" fmla="*/ 509131 h 506295"/>
                <a:gd name="connsiteX11" fmla="*/ 7671 w 705744"/>
                <a:gd name="connsiteY11" fmla="*/ 7822 h 506295"/>
                <a:gd name="connsiteX12" fmla="*/ 9973 w 705744"/>
                <a:gd name="connsiteY12" fmla="*/ 499158 h 506295"/>
                <a:gd name="connsiteX13" fmla="*/ 692321 w 705744"/>
                <a:gd name="connsiteY13" fmla="*/ 85684 h 506295"/>
                <a:gd name="connsiteX14" fmla="*/ 7671 w 705744"/>
                <a:gd name="connsiteY14" fmla="*/ 7822 h 50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05744" h="506295">
                  <a:moveTo>
                    <a:pt x="6137" y="509131"/>
                  </a:moveTo>
                  <a:cubicBezTo>
                    <a:pt x="5370" y="509131"/>
                    <a:pt x="4986" y="509131"/>
                    <a:pt x="4220" y="508747"/>
                  </a:cubicBezTo>
                  <a:cubicBezTo>
                    <a:pt x="3069" y="507980"/>
                    <a:pt x="2302" y="506829"/>
                    <a:pt x="2302" y="505679"/>
                  </a:cubicBezTo>
                  <a:lnTo>
                    <a:pt x="0" y="3603"/>
                  </a:lnTo>
                  <a:cubicBezTo>
                    <a:pt x="0" y="2452"/>
                    <a:pt x="384" y="1685"/>
                    <a:pt x="1151" y="918"/>
                  </a:cubicBezTo>
                  <a:cubicBezTo>
                    <a:pt x="1918" y="150"/>
                    <a:pt x="3069" y="-233"/>
                    <a:pt x="3836" y="150"/>
                  </a:cubicBezTo>
                  <a:lnTo>
                    <a:pt x="702676" y="79547"/>
                  </a:lnTo>
                  <a:cubicBezTo>
                    <a:pt x="704211" y="79547"/>
                    <a:pt x="705362" y="80697"/>
                    <a:pt x="705745" y="82232"/>
                  </a:cubicBezTo>
                  <a:cubicBezTo>
                    <a:pt x="706129" y="83766"/>
                    <a:pt x="705362" y="85300"/>
                    <a:pt x="704211" y="86067"/>
                  </a:cubicBezTo>
                  <a:lnTo>
                    <a:pt x="7288" y="508747"/>
                  </a:lnTo>
                  <a:cubicBezTo>
                    <a:pt x="7671" y="509131"/>
                    <a:pt x="6904" y="509131"/>
                    <a:pt x="6137" y="509131"/>
                  </a:cubicBezTo>
                  <a:close/>
                  <a:moveTo>
                    <a:pt x="7671" y="7822"/>
                  </a:moveTo>
                  <a:lnTo>
                    <a:pt x="9973" y="499158"/>
                  </a:lnTo>
                  <a:lnTo>
                    <a:pt x="692321" y="85684"/>
                  </a:lnTo>
                  <a:lnTo>
                    <a:pt x="7671" y="7822"/>
                  </a:lnTo>
                  <a:close/>
                </a:path>
              </a:pathLst>
            </a:custGeom>
            <a:solidFill>
              <a:srgbClr val="C4C4C4"/>
            </a:solidFill>
            <a:ln w="383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46B1A79-BA46-4A9E-BE55-4733C69857B1}"/>
                </a:ext>
              </a:extLst>
            </p:cNvPr>
            <p:cNvSpPr/>
            <p:nvPr/>
          </p:nvSpPr>
          <p:spPr>
            <a:xfrm>
              <a:off x="11276991" y="2225781"/>
              <a:ext cx="866839" cy="506295"/>
            </a:xfrm>
            <a:custGeom>
              <a:avLst/>
              <a:gdLst>
                <a:gd name="connsiteX0" fmla="*/ 868855 w 866838"/>
                <a:gd name="connsiteY0" fmla="*/ 299942 h 506295"/>
                <a:gd name="connsiteX1" fmla="*/ 701240 w 866838"/>
                <a:gd name="connsiteY1" fmla="*/ 499008 h 506295"/>
                <a:gd name="connsiteX2" fmla="*/ 16591 w 866838"/>
                <a:gd name="connsiteY2" fmla="*/ 421146 h 506295"/>
                <a:gd name="connsiteX3" fmla="*/ 870006 w 866838"/>
                <a:gd name="connsiteY3" fmla="*/ 8055 h 506295"/>
                <a:gd name="connsiteX4" fmla="*/ 870006 w 866838"/>
                <a:gd name="connsiteY4" fmla="*/ 0 h 506295"/>
                <a:gd name="connsiteX5" fmla="*/ 2016 w 866838"/>
                <a:gd name="connsiteY5" fmla="*/ 419995 h 506295"/>
                <a:gd name="connsiteX6" fmla="*/ 98 w 866838"/>
                <a:gd name="connsiteY6" fmla="*/ 423831 h 506295"/>
                <a:gd name="connsiteX7" fmla="*/ 3167 w 866838"/>
                <a:gd name="connsiteY7" fmla="*/ 426899 h 506295"/>
                <a:gd name="connsiteX8" fmla="*/ 702007 w 866838"/>
                <a:gd name="connsiteY8" fmla="*/ 506295 h 506295"/>
                <a:gd name="connsiteX9" fmla="*/ 702390 w 866838"/>
                <a:gd name="connsiteY9" fmla="*/ 506295 h 506295"/>
                <a:gd name="connsiteX10" fmla="*/ 705076 w 866838"/>
                <a:gd name="connsiteY10" fmla="*/ 505145 h 506295"/>
                <a:gd name="connsiteX11" fmla="*/ 868088 w 866838"/>
                <a:gd name="connsiteY11" fmla="*/ 311448 h 506295"/>
                <a:gd name="connsiteX12" fmla="*/ 868855 w 866838"/>
                <a:gd name="connsiteY12" fmla="*/ 299942 h 50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6838" h="506295">
                  <a:moveTo>
                    <a:pt x="868855" y="299942"/>
                  </a:moveTo>
                  <a:lnTo>
                    <a:pt x="701240" y="499008"/>
                  </a:lnTo>
                  <a:lnTo>
                    <a:pt x="16591" y="421146"/>
                  </a:lnTo>
                  <a:lnTo>
                    <a:pt x="870006" y="8055"/>
                  </a:lnTo>
                  <a:lnTo>
                    <a:pt x="870006" y="0"/>
                  </a:lnTo>
                  <a:lnTo>
                    <a:pt x="2016" y="419995"/>
                  </a:lnTo>
                  <a:cubicBezTo>
                    <a:pt x="481" y="420762"/>
                    <a:pt x="-286" y="422296"/>
                    <a:pt x="98" y="423831"/>
                  </a:cubicBezTo>
                  <a:cubicBezTo>
                    <a:pt x="481" y="425365"/>
                    <a:pt x="1632" y="426515"/>
                    <a:pt x="3167" y="426899"/>
                  </a:cubicBezTo>
                  <a:lnTo>
                    <a:pt x="702007" y="506295"/>
                  </a:lnTo>
                  <a:cubicBezTo>
                    <a:pt x="702007" y="506295"/>
                    <a:pt x="702390" y="506295"/>
                    <a:pt x="702390" y="506295"/>
                  </a:cubicBezTo>
                  <a:cubicBezTo>
                    <a:pt x="703541" y="506295"/>
                    <a:pt x="704308" y="505912"/>
                    <a:pt x="705076" y="505145"/>
                  </a:cubicBezTo>
                  <a:lnTo>
                    <a:pt x="868088" y="311448"/>
                  </a:lnTo>
                  <a:lnTo>
                    <a:pt x="868855" y="299942"/>
                  </a:lnTo>
                  <a:close/>
                </a:path>
              </a:pathLst>
            </a:custGeom>
            <a:solidFill>
              <a:srgbClr val="C4C4C4"/>
            </a:solidFill>
            <a:ln w="383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871364D-CD93-4113-B277-39BFA8B99F5B}"/>
                </a:ext>
              </a:extLst>
            </p:cNvPr>
            <p:cNvSpPr/>
            <p:nvPr/>
          </p:nvSpPr>
          <p:spPr>
            <a:xfrm>
              <a:off x="11975779" y="2525723"/>
              <a:ext cx="168765" cy="287668"/>
            </a:xfrm>
            <a:custGeom>
              <a:avLst/>
              <a:gdLst>
                <a:gd name="connsiteX0" fmla="*/ 168532 w 168765"/>
                <a:gd name="connsiteY0" fmla="*/ 280764 h 287667"/>
                <a:gd name="connsiteX1" fmla="*/ 9740 w 168765"/>
                <a:gd name="connsiteY1" fmla="*/ 201751 h 287667"/>
                <a:gd name="connsiteX2" fmla="*/ 169683 w 168765"/>
                <a:gd name="connsiteY2" fmla="*/ 11507 h 287667"/>
                <a:gd name="connsiteX3" fmla="*/ 169683 w 168765"/>
                <a:gd name="connsiteY3" fmla="*/ 0 h 287667"/>
                <a:gd name="connsiteX4" fmla="*/ 918 w 168765"/>
                <a:gd name="connsiteY4" fmla="*/ 200600 h 287667"/>
                <a:gd name="connsiteX5" fmla="*/ 151 w 168765"/>
                <a:gd name="connsiteY5" fmla="*/ 203669 h 287667"/>
                <a:gd name="connsiteX6" fmla="*/ 2068 w 168765"/>
                <a:gd name="connsiteY6" fmla="*/ 206354 h 287667"/>
                <a:gd name="connsiteX7" fmla="*/ 168149 w 168765"/>
                <a:gd name="connsiteY7" fmla="*/ 288818 h 287667"/>
                <a:gd name="connsiteX8" fmla="*/ 168532 w 168765"/>
                <a:gd name="connsiteY8" fmla="*/ 280764 h 287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65" h="287667">
                  <a:moveTo>
                    <a:pt x="168532" y="280764"/>
                  </a:moveTo>
                  <a:lnTo>
                    <a:pt x="9740" y="201751"/>
                  </a:lnTo>
                  <a:lnTo>
                    <a:pt x="169683" y="11507"/>
                  </a:lnTo>
                  <a:lnTo>
                    <a:pt x="169683" y="0"/>
                  </a:lnTo>
                  <a:lnTo>
                    <a:pt x="918" y="200600"/>
                  </a:lnTo>
                  <a:cubicBezTo>
                    <a:pt x="151" y="201367"/>
                    <a:pt x="-233" y="202518"/>
                    <a:pt x="151" y="203669"/>
                  </a:cubicBezTo>
                  <a:cubicBezTo>
                    <a:pt x="535" y="204820"/>
                    <a:pt x="918" y="205586"/>
                    <a:pt x="2068" y="206354"/>
                  </a:cubicBezTo>
                  <a:lnTo>
                    <a:pt x="168149" y="288818"/>
                  </a:lnTo>
                  <a:lnTo>
                    <a:pt x="168532" y="280764"/>
                  </a:lnTo>
                  <a:close/>
                </a:path>
              </a:pathLst>
            </a:custGeom>
            <a:solidFill>
              <a:srgbClr val="C4C4C4"/>
            </a:solidFill>
            <a:ln w="383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A5EF441A-8470-41A6-A027-0B435A4E9FDD}"/>
                </a:ext>
              </a:extLst>
            </p:cNvPr>
            <p:cNvSpPr/>
            <p:nvPr/>
          </p:nvSpPr>
          <p:spPr>
            <a:xfrm>
              <a:off x="11975644" y="2725173"/>
              <a:ext cx="164930" cy="134245"/>
            </a:xfrm>
            <a:custGeom>
              <a:avLst/>
              <a:gdLst>
                <a:gd name="connsiteX0" fmla="*/ 168284 w 164929"/>
                <a:gd name="connsiteY0" fmla="*/ 126957 h 134244"/>
                <a:gd name="connsiteX1" fmla="*/ 34806 w 164929"/>
                <a:gd name="connsiteY1" fmla="*/ 23013 h 134244"/>
                <a:gd name="connsiteX2" fmla="*/ 168284 w 164929"/>
                <a:gd name="connsiteY2" fmla="*/ 89369 h 134244"/>
                <a:gd name="connsiteX3" fmla="*/ 168284 w 164929"/>
                <a:gd name="connsiteY3" fmla="*/ 81314 h 134244"/>
                <a:gd name="connsiteX4" fmla="*/ 5272 w 164929"/>
                <a:gd name="connsiteY4" fmla="*/ 383 h 134244"/>
                <a:gd name="connsiteX5" fmla="*/ 669 w 164929"/>
                <a:gd name="connsiteY5" fmla="*/ 1534 h 134244"/>
                <a:gd name="connsiteX6" fmla="*/ 1436 w 164929"/>
                <a:gd name="connsiteY6" fmla="*/ 6520 h 134244"/>
                <a:gd name="connsiteX7" fmla="*/ 167900 w 164929"/>
                <a:gd name="connsiteY7" fmla="*/ 136163 h 134244"/>
                <a:gd name="connsiteX8" fmla="*/ 168284 w 164929"/>
                <a:gd name="connsiteY8" fmla="*/ 126957 h 134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929" h="134244">
                  <a:moveTo>
                    <a:pt x="168284" y="126957"/>
                  </a:moveTo>
                  <a:lnTo>
                    <a:pt x="34806" y="23013"/>
                  </a:lnTo>
                  <a:lnTo>
                    <a:pt x="168284" y="89369"/>
                  </a:lnTo>
                  <a:lnTo>
                    <a:pt x="168284" y="81314"/>
                  </a:lnTo>
                  <a:lnTo>
                    <a:pt x="5272" y="383"/>
                  </a:lnTo>
                  <a:cubicBezTo>
                    <a:pt x="3737" y="-383"/>
                    <a:pt x="1436" y="0"/>
                    <a:pt x="669" y="1534"/>
                  </a:cubicBezTo>
                  <a:cubicBezTo>
                    <a:pt x="-482" y="3068"/>
                    <a:pt x="-99" y="5370"/>
                    <a:pt x="1436" y="6520"/>
                  </a:cubicBezTo>
                  <a:lnTo>
                    <a:pt x="167900" y="136163"/>
                  </a:lnTo>
                  <a:lnTo>
                    <a:pt x="168284" y="126957"/>
                  </a:lnTo>
                  <a:close/>
                </a:path>
              </a:pathLst>
            </a:custGeom>
            <a:solidFill>
              <a:srgbClr val="C4C4C4"/>
            </a:solidFill>
            <a:ln w="383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BC453EE-B766-4A55-870C-532C31544AD5}"/>
                </a:ext>
              </a:extLst>
            </p:cNvPr>
            <p:cNvSpPr/>
            <p:nvPr/>
          </p:nvSpPr>
          <p:spPr>
            <a:xfrm>
              <a:off x="7323383" y="5835669"/>
              <a:ext cx="1484366" cy="1004919"/>
            </a:xfrm>
            <a:custGeom>
              <a:avLst/>
              <a:gdLst>
                <a:gd name="connsiteX0" fmla="*/ 3069 w 1484365"/>
                <a:gd name="connsiteY0" fmla="*/ 768799 h 1004919"/>
                <a:gd name="connsiteX1" fmla="*/ 812374 w 1484365"/>
                <a:gd name="connsiteY1" fmla="*/ 1005071 h 1004919"/>
                <a:gd name="connsiteX2" fmla="*/ 838839 w 1484365"/>
                <a:gd name="connsiteY2" fmla="*/ 1005071 h 1004919"/>
                <a:gd name="connsiteX3" fmla="*/ 14191 w 1484365"/>
                <a:gd name="connsiteY3" fmla="*/ 764197 h 1004919"/>
                <a:gd name="connsiteX4" fmla="*/ 1477079 w 1484365"/>
                <a:gd name="connsiteY4" fmla="*/ 10891 h 1004919"/>
                <a:gd name="connsiteX5" fmla="*/ 1123438 w 1484365"/>
                <a:gd name="connsiteY5" fmla="*/ 1006221 h 1004919"/>
                <a:gd name="connsiteX6" fmla="*/ 1131109 w 1484365"/>
                <a:gd name="connsiteY6" fmla="*/ 1006221 h 1004919"/>
                <a:gd name="connsiteX7" fmla="*/ 1486668 w 1484365"/>
                <a:gd name="connsiteY7" fmla="*/ 4754 h 1004919"/>
                <a:gd name="connsiteX8" fmla="*/ 1485517 w 1484365"/>
                <a:gd name="connsiteY8" fmla="*/ 918 h 1004919"/>
                <a:gd name="connsiteX9" fmla="*/ 1481297 w 1484365"/>
                <a:gd name="connsiteY9" fmla="*/ 535 h 1004919"/>
                <a:gd name="connsiteX10" fmla="*/ 1918 w 1484365"/>
                <a:gd name="connsiteY10" fmla="*/ 761895 h 1004919"/>
                <a:gd name="connsiteX11" fmla="*/ 0 w 1484365"/>
                <a:gd name="connsiteY11" fmla="*/ 765347 h 1004919"/>
                <a:gd name="connsiteX12" fmla="*/ 3069 w 1484365"/>
                <a:gd name="connsiteY12" fmla="*/ 768799 h 100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4365" h="1004919">
                  <a:moveTo>
                    <a:pt x="3069" y="768799"/>
                  </a:moveTo>
                  <a:lnTo>
                    <a:pt x="812374" y="1005071"/>
                  </a:lnTo>
                  <a:lnTo>
                    <a:pt x="838839" y="1005071"/>
                  </a:lnTo>
                  <a:lnTo>
                    <a:pt x="14191" y="764197"/>
                  </a:lnTo>
                  <a:lnTo>
                    <a:pt x="1477079" y="10891"/>
                  </a:lnTo>
                  <a:lnTo>
                    <a:pt x="1123438" y="1006221"/>
                  </a:lnTo>
                  <a:lnTo>
                    <a:pt x="1131109" y="1006221"/>
                  </a:lnTo>
                  <a:lnTo>
                    <a:pt x="1486668" y="4754"/>
                  </a:lnTo>
                  <a:cubicBezTo>
                    <a:pt x="1487051" y="3220"/>
                    <a:pt x="1486668" y="1685"/>
                    <a:pt x="1485517" y="918"/>
                  </a:cubicBezTo>
                  <a:cubicBezTo>
                    <a:pt x="1484366" y="-232"/>
                    <a:pt x="1482832" y="-232"/>
                    <a:pt x="1481297" y="535"/>
                  </a:cubicBezTo>
                  <a:lnTo>
                    <a:pt x="1918" y="761895"/>
                  </a:lnTo>
                  <a:cubicBezTo>
                    <a:pt x="767" y="762663"/>
                    <a:pt x="0" y="763813"/>
                    <a:pt x="0" y="765347"/>
                  </a:cubicBezTo>
                  <a:cubicBezTo>
                    <a:pt x="767" y="767265"/>
                    <a:pt x="1918" y="768416"/>
                    <a:pt x="3069" y="768799"/>
                  </a:cubicBezTo>
                  <a:close/>
                </a:path>
              </a:pathLst>
            </a:custGeom>
            <a:solidFill>
              <a:srgbClr val="C4C4C4"/>
            </a:solidFill>
            <a:ln w="383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354EAE6-B9F1-4E8B-AA0B-C7E2FDC11800}"/>
                </a:ext>
              </a:extLst>
            </p:cNvPr>
            <p:cNvSpPr/>
            <p:nvPr/>
          </p:nvSpPr>
          <p:spPr>
            <a:xfrm>
              <a:off x="8447589" y="5835533"/>
              <a:ext cx="1330943" cy="1004919"/>
            </a:xfrm>
            <a:custGeom>
              <a:avLst/>
              <a:gdLst>
                <a:gd name="connsiteX0" fmla="*/ 7287 w 1330942"/>
                <a:gd name="connsiteY0" fmla="*/ 1006741 h 1004919"/>
                <a:gd name="connsiteX1" fmla="*/ 361694 w 1330942"/>
                <a:gd name="connsiteY1" fmla="*/ 9110 h 1004919"/>
                <a:gd name="connsiteX2" fmla="*/ 1320970 w 1330942"/>
                <a:gd name="connsiteY2" fmla="*/ 474747 h 1004919"/>
                <a:gd name="connsiteX3" fmla="*/ 139230 w 1330942"/>
                <a:gd name="connsiteY3" fmla="*/ 1007508 h 1004919"/>
                <a:gd name="connsiteX4" fmla="*/ 156874 w 1330942"/>
                <a:gd name="connsiteY4" fmla="*/ 1007508 h 1004919"/>
                <a:gd name="connsiteX5" fmla="*/ 1331326 w 1330942"/>
                <a:gd name="connsiteY5" fmla="*/ 477816 h 1004919"/>
                <a:gd name="connsiteX6" fmla="*/ 1333628 w 1330942"/>
                <a:gd name="connsiteY6" fmla="*/ 474364 h 1004919"/>
                <a:gd name="connsiteX7" fmla="*/ 1331710 w 1330942"/>
                <a:gd name="connsiteY7" fmla="*/ 470912 h 1004919"/>
                <a:gd name="connsiteX8" fmla="*/ 361694 w 1330942"/>
                <a:gd name="connsiteY8" fmla="*/ 288 h 1004919"/>
                <a:gd name="connsiteX9" fmla="*/ 358626 w 1330942"/>
                <a:gd name="connsiteY9" fmla="*/ 288 h 1004919"/>
                <a:gd name="connsiteX10" fmla="*/ 356708 w 1330942"/>
                <a:gd name="connsiteY10" fmla="*/ 2589 h 1004919"/>
                <a:gd name="connsiteX11" fmla="*/ 0 w 1330942"/>
                <a:gd name="connsiteY11" fmla="*/ 1006741 h 1004919"/>
                <a:gd name="connsiteX12" fmla="*/ 7287 w 1330942"/>
                <a:gd name="connsiteY12" fmla="*/ 1006741 h 100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30942" h="1004919">
                  <a:moveTo>
                    <a:pt x="7287" y="1006741"/>
                  </a:moveTo>
                  <a:lnTo>
                    <a:pt x="361694" y="9110"/>
                  </a:lnTo>
                  <a:lnTo>
                    <a:pt x="1320970" y="474747"/>
                  </a:lnTo>
                  <a:lnTo>
                    <a:pt x="139230" y="1007508"/>
                  </a:lnTo>
                  <a:lnTo>
                    <a:pt x="156874" y="1007508"/>
                  </a:lnTo>
                  <a:lnTo>
                    <a:pt x="1331326" y="477816"/>
                  </a:lnTo>
                  <a:cubicBezTo>
                    <a:pt x="1332477" y="477049"/>
                    <a:pt x="1333628" y="475898"/>
                    <a:pt x="1333628" y="474364"/>
                  </a:cubicBezTo>
                  <a:cubicBezTo>
                    <a:pt x="1333628" y="472830"/>
                    <a:pt x="1332861" y="471679"/>
                    <a:pt x="1331710" y="470912"/>
                  </a:cubicBezTo>
                  <a:lnTo>
                    <a:pt x="361694" y="288"/>
                  </a:lnTo>
                  <a:cubicBezTo>
                    <a:pt x="360927" y="-96"/>
                    <a:pt x="359776" y="-96"/>
                    <a:pt x="358626" y="288"/>
                  </a:cubicBezTo>
                  <a:cubicBezTo>
                    <a:pt x="357858" y="671"/>
                    <a:pt x="357091" y="1438"/>
                    <a:pt x="356708" y="2589"/>
                  </a:cubicBezTo>
                  <a:lnTo>
                    <a:pt x="0" y="1006741"/>
                  </a:lnTo>
                  <a:lnTo>
                    <a:pt x="7287" y="1006741"/>
                  </a:lnTo>
                  <a:close/>
                </a:path>
              </a:pathLst>
            </a:custGeom>
            <a:solidFill>
              <a:srgbClr val="C4C4C4"/>
            </a:solidFill>
            <a:ln w="383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6FD93B6F-9919-4CDC-BA20-1205D91BCE49}"/>
                </a:ext>
              </a:extLst>
            </p:cNvPr>
            <p:cNvSpPr/>
            <p:nvPr/>
          </p:nvSpPr>
          <p:spPr>
            <a:xfrm>
              <a:off x="8441835" y="4368030"/>
              <a:ext cx="678896" cy="326023"/>
            </a:xfrm>
            <a:custGeom>
              <a:avLst/>
              <a:gdLst>
                <a:gd name="connsiteX0" fmla="*/ 428433 w 678895"/>
                <a:gd name="connsiteY0" fmla="*/ 327091 h 326023"/>
                <a:gd name="connsiteX1" fmla="*/ 426132 w 678895"/>
                <a:gd name="connsiteY1" fmla="*/ 326325 h 326023"/>
                <a:gd name="connsiteX2" fmla="*/ 1534 w 678895"/>
                <a:gd name="connsiteY2" fmla="*/ 6438 h 326023"/>
                <a:gd name="connsiteX3" fmla="*/ 383 w 678895"/>
                <a:gd name="connsiteY3" fmla="*/ 1835 h 326023"/>
                <a:gd name="connsiteX4" fmla="*/ 4986 w 678895"/>
                <a:gd name="connsiteY4" fmla="*/ 301 h 326023"/>
                <a:gd name="connsiteX5" fmla="*/ 679279 w 678895"/>
                <a:gd name="connsiteY5" fmla="*/ 245778 h 326023"/>
                <a:gd name="connsiteX6" fmla="*/ 681581 w 678895"/>
                <a:gd name="connsiteY6" fmla="*/ 249230 h 326023"/>
                <a:gd name="connsiteX7" fmla="*/ 678896 w 678895"/>
                <a:gd name="connsiteY7" fmla="*/ 252681 h 326023"/>
                <a:gd name="connsiteX8" fmla="*/ 429584 w 678895"/>
                <a:gd name="connsiteY8" fmla="*/ 327091 h 326023"/>
                <a:gd name="connsiteX9" fmla="*/ 428433 w 678895"/>
                <a:gd name="connsiteY9" fmla="*/ 327091 h 326023"/>
                <a:gd name="connsiteX10" fmla="*/ 25315 w 678895"/>
                <a:gd name="connsiteY10" fmla="*/ 15260 h 326023"/>
                <a:gd name="connsiteX11" fmla="*/ 429200 w 678895"/>
                <a:gd name="connsiteY11" fmla="*/ 319420 h 326023"/>
                <a:gd name="connsiteX12" fmla="*/ 666239 w 678895"/>
                <a:gd name="connsiteY12" fmla="*/ 248462 h 326023"/>
                <a:gd name="connsiteX13" fmla="*/ 25315 w 678895"/>
                <a:gd name="connsiteY13" fmla="*/ 15260 h 326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8895" h="326023">
                  <a:moveTo>
                    <a:pt x="428433" y="327091"/>
                  </a:moveTo>
                  <a:cubicBezTo>
                    <a:pt x="427666" y="327091"/>
                    <a:pt x="426899" y="326708"/>
                    <a:pt x="426132" y="326325"/>
                  </a:cubicBezTo>
                  <a:lnTo>
                    <a:pt x="1534" y="6438"/>
                  </a:lnTo>
                  <a:cubicBezTo>
                    <a:pt x="0" y="5287"/>
                    <a:pt x="-384" y="3369"/>
                    <a:pt x="383" y="1835"/>
                  </a:cubicBezTo>
                  <a:cubicBezTo>
                    <a:pt x="1150" y="301"/>
                    <a:pt x="3068" y="-466"/>
                    <a:pt x="4986" y="301"/>
                  </a:cubicBezTo>
                  <a:lnTo>
                    <a:pt x="679279" y="245778"/>
                  </a:lnTo>
                  <a:cubicBezTo>
                    <a:pt x="680814" y="246161"/>
                    <a:pt x="681581" y="247695"/>
                    <a:pt x="681581" y="249230"/>
                  </a:cubicBezTo>
                  <a:cubicBezTo>
                    <a:pt x="681581" y="250764"/>
                    <a:pt x="680430" y="252298"/>
                    <a:pt x="678896" y="252681"/>
                  </a:cubicBezTo>
                  <a:lnTo>
                    <a:pt x="429584" y="327091"/>
                  </a:lnTo>
                  <a:cubicBezTo>
                    <a:pt x="429200" y="327091"/>
                    <a:pt x="428816" y="327091"/>
                    <a:pt x="428433" y="327091"/>
                  </a:cubicBezTo>
                  <a:close/>
                  <a:moveTo>
                    <a:pt x="25315" y="15260"/>
                  </a:moveTo>
                  <a:lnTo>
                    <a:pt x="429200" y="319420"/>
                  </a:lnTo>
                  <a:lnTo>
                    <a:pt x="666239" y="248462"/>
                  </a:lnTo>
                  <a:lnTo>
                    <a:pt x="25315" y="15260"/>
                  </a:lnTo>
                  <a:close/>
                </a:path>
              </a:pathLst>
            </a:custGeom>
            <a:solidFill>
              <a:srgbClr val="C4C4C4"/>
            </a:solidFill>
            <a:ln w="383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D21D3A8B-8171-4312-942A-19222D5CB104}"/>
                </a:ext>
              </a:extLst>
            </p:cNvPr>
            <p:cNvSpPr/>
            <p:nvPr/>
          </p:nvSpPr>
          <p:spPr>
            <a:xfrm>
              <a:off x="8442218" y="4079752"/>
              <a:ext cx="893688" cy="540815"/>
            </a:xfrm>
            <a:custGeom>
              <a:avLst/>
              <a:gdLst>
                <a:gd name="connsiteX0" fmla="*/ 677745 w 893687"/>
                <a:gd name="connsiteY0" fmla="*/ 540959 h 540815"/>
                <a:gd name="connsiteX1" fmla="*/ 676595 w 893687"/>
                <a:gd name="connsiteY1" fmla="*/ 540576 h 540815"/>
                <a:gd name="connsiteX2" fmla="*/ 2302 w 893687"/>
                <a:gd name="connsiteY2" fmla="*/ 295099 h 540815"/>
                <a:gd name="connsiteX3" fmla="*/ 0 w 893687"/>
                <a:gd name="connsiteY3" fmla="*/ 291647 h 540815"/>
                <a:gd name="connsiteX4" fmla="*/ 2685 w 893687"/>
                <a:gd name="connsiteY4" fmla="*/ 288196 h 540815"/>
                <a:gd name="connsiteX5" fmla="*/ 890236 w 893687"/>
                <a:gd name="connsiteY5" fmla="*/ 144 h 540815"/>
                <a:gd name="connsiteX6" fmla="*/ 894072 w 893687"/>
                <a:gd name="connsiteY6" fmla="*/ 1295 h 540815"/>
                <a:gd name="connsiteX7" fmla="*/ 894839 w 893687"/>
                <a:gd name="connsiteY7" fmla="*/ 5130 h 540815"/>
                <a:gd name="connsiteX8" fmla="*/ 681198 w 893687"/>
                <a:gd name="connsiteY8" fmla="*/ 538275 h 540815"/>
                <a:gd name="connsiteX9" fmla="*/ 677745 w 893687"/>
                <a:gd name="connsiteY9" fmla="*/ 540959 h 540815"/>
                <a:gd name="connsiteX10" fmla="*/ 14575 w 893687"/>
                <a:gd name="connsiteY10" fmla="*/ 292031 h 540815"/>
                <a:gd name="connsiteX11" fmla="*/ 675444 w 893687"/>
                <a:gd name="connsiteY11" fmla="*/ 532521 h 540815"/>
                <a:gd name="connsiteX12" fmla="*/ 884866 w 893687"/>
                <a:gd name="connsiteY12" fmla="*/ 9733 h 540815"/>
                <a:gd name="connsiteX13" fmla="*/ 14575 w 893687"/>
                <a:gd name="connsiteY13" fmla="*/ 292031 h 540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93687" h="540815">
                  <a:moveTo>
                    <a:pt x="677745" y="540959"/>
                  </a:moveTo>
                  <a:cubicBezTo>
                    <a:pt x="677362" y="540959"/>
                    <a:pt x="676978" y="540959"/>
                    <a:pt x="676595" y="540576"/>
                  </a:cubicBezTo>
                  <a:lnTo>
                    <a:pt x="2302" y="295099"/>
                  </a:lnTo>
                  <a:cubicBezTo>
                    <a:pt x="767" y="294716"/>
                    <a:pt x="0" y="293181"/>
                    <a:pt x="0" y="291647"/>
                  </a:cubicBezTo>
                  <a:cubicBezTo>
                    <a:pt x="0" y="290113"/>
                    <a:pt x="1151" y="288579"/>
                    <a:pt x="2685" y="288196"/>
                  </a:cubicBezTo>
                  <a:lnTo>
                    <a:pt x="890236" y="144"/>
                  </a:lnTo>
                  <a:cubicBezTo>
                    <a:pt x="891387" y="-240"/>
                    <a:pt x="892921" y="144"/>
                    <a:pt x="894072" y="1295"/>
                  </a:cubicBezTo>
                  <a:cubicBezTo>
                    <a:pt x="895223" y="2446"/>
                    <a:pt x="895223" y="3979"/>
                    <a:pt x="894839" y="5130"/>
                  </a:cubicBezTo>
                  <a:lnTo>
                    <a:pt x="681198" y="538275"/>
                  </a:lnTo>
                  <a:cubicBezTo>
                    <a:pt x="680431" y="539809"/>
                    <a:pt x="678896" y="540959"/>
                    <a:pt x="677745" y="540959"/>
                  </a:cubicBezTo>
                  <a:close/>
                  <a:moveTo>
                    <a:pt x="14575" y="292031"/>
                  </a:moveTo>
                  <a:lnTo>
                    <a:pt x="675444" y="532521"/>
                  </a:lnTo>
                  <a:lnTo>
                    <a:pt x="884866" y="9733"/>
                  </a:lnTo>
                  <a:lnTo>
                    <a:pt x="14575" y="292031"/>
                  </a:lnTo>
                  <a:close/>
                </a:path>
              </a:pathLst>
            </a:custGeom>
            <a:solidFill>
              <a:srgbClr val="C4C4C4"/>
            </a:solidFill>
            <a:ln w="383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8ED8555-23F2-4FAB-A973-CD4F7DCA7592}"/>
                </a:ext>
              </a:extLst>
            </p:cNvPr>
            <p:cNvSpPr/>
            <p:nvPr/>
          </p:nvSpPr>
          <p:spPr>
            <a:xfrm>
              <a:off x="8803529" y="4613274"/>
              <a:ext cx="318352" cy="1227383"/>
            </a:xfrm>
            <a:custGeom>
              <a:avLst/>
              <a:gdLst>
                <a:gd name="connsiteX0" fmla="*/ 3453 w 318352"/>
                <a:gd name="connsiteY0" fmla="*/ 1229834 h 1227382"/>
                <a:gd name="connsiteX1" fmla="*/ 3069 w 318352"/>
                <a:gd name="connsiteY1" fmla="*/ 1229834 h 1227382"/>
                <a:gd name="connsiteX2" fmla="*/ 0 w 318352"/>
                <a:gd name="connsiteY2" fmla="*/ 1225999 h 1227382"/>
                <a:gd name="connsiteX3" fmla="*/ 63287 w 318352"/>
                <a:gd name="connsiteY3" fmla="*/ 78012 h 1227382"/>
                <a:gd name="connsiteX4" fmla="*/ 65973 w 318352"/>
                <a:gd name="connsiteY4" fmla="*/ 74560 h 1227382"/>
                <a:gd name="connsiteX5" fmla="*/ 315285 w 318352"/>
                <a:gd name="connsiteY5" fmla="*/ 151 h 1227382"/>
                <a:gd name="connsiteX6" fmla="*/ 318736 w 318352"/>
                <a:gd name="connsiteY6" fmla="*/ 918 h 1227382"/>
                <a:gd name="connsiteX7" fmla="*/ 319887 w 318352"/>
                <a:gd name="connsiteY7" fmla="*/ 4370 h 1227382"/>
                <a:gd name="connsiteX8" fmla="*/ 6904 w 318352"/>
                <a:gd name="connsiteY8" fmla="*/ 1226766 h 1227382"/>
                <a:gd name="connsiteX9" fmla="*/ 3453 w 318352"/>
                <a:gd name="connsiteY9" fmla="*/ 1229834 h 1227382"/>
                <a:gd name="connsiteX10" fmla="*/ 70191 w 318352"/>
                <a:gd name="connsiteY10" fmla="*/ 81081 h 1227382"/>
                <a:gd name="connsiteX11" fmla="*/ 9206 w 318352"/>
                <a:gd name="connsiteY11" fmla="*/ 1189178 h 1227382"/>
                <a:gd name="connsiteX12" fmla="*/ 311065 w 318352"/>
                <a:gd name="connsiteY12" fmla="*/ 8972 h 1227382"/>
                <a:gd name="connsiteX13" fmla="*/ 70191 w 318352"/>
                <a:gd name="connsiteY13" fmla="*/ 81081 h 1227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8352" h="1227382">
                  <a:moveTo>
                    <a:pt x="3453" y="1229834"/>
                  </a:moveTo>
                  <a:cubicBezTo>
                    <a:pt x="3453" y="1229834"/>
                    <a:pt x="3069" y="1229834"/>
                    <a:pt x="3069" y="1229834"/>
                  </a:cubicBezTo>
                  <a:cubicBezTo>
                    <a:pt x="1151" y="1229451"/>
                    <a:pt x="0" y="1227917"/>
                    <a:pt x="0" y="1225999"/>
                  </a:cubicBezTo>
                  <a:lnTo>
                    <a:pt x="63287" y="78012"/>
                  </a:lnTo>
                  <a:cubicBezTo>
                    <a:pt x="63287" y="76478"/>
                    <a:pt x="64438" y="75328"/>
                    <a:pt x="65973" y="74560"/>
                  </a:cubicBezTo>
                  <a:lnTo>
                    <a:pt x="315285" y="151"/>
                  </a:lnTo>
                  <a:cubicBezTo>
                    <a:pt x="316435" y="-233"/>
                    <a:pt x="317969" y="151"/>
                    <a:pt x="318736" y="918"/>
                  </a:cubicBezTo>
                  <a:cubicBezTo>
                    <a:pt x="319503" y="1684"/>
                    <a:pt x="319887" y="3219"/>
                    <a:pt x="319887" y="4370"/>
                  </a:cubicBezTo>
                  <a:lnTo>
                    <a:pt x="6904" y="1226766"/>
                  </a:lnTo>
                  <a:cubicBezTo>
                    <a:pt x="6521" y="1228684"/>
                    <a:pt x="4986" y="1229834"/>
                    <a:pt x="3453" y="1229834"/>
                  </a:cubicBezTo>
                  <a:close/>
                  <a:moveTo>
                    <a:pt x="70191" y="81081"/>
                  </a:moveTo>
                  <a:lnTo>
                    <a:pt x="9206" y="1189178"/>
                  </a:lnTo>
                  <a:lnTo>
                    <a:pt x="311065" y="8972"/>
                  </a:lnTo>
                  <a:lnTo>
                    <a:pt x="70191" y="81081"/>
                  </a:lnTo>
                  <a:close/>
                </a:path>
              </a:pathLst>
            </a:custGeom>
            <a:solidFill>
              <a:srgbClr val="C4C4C4"/>
            </a:solidFill>
            <a:ln w="383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ABD0B52-7F83-41DB-A42D-BFE1C2F18DDE}"/>
                </a:ext>
              </a:extLst>
            </p:cNvPr>
            <p:cNvSpPr/>
            <p:nvPr/>
          </p:nvSpPr>
          <p:spPr>
            <a:xfrm>
              <a:off x="9115876" y="4080376"/>
              <a:ext cx="1756691" cy="621362"/>
            </a:xfrm>
            <a:custGeom>
              <a:avLst/>
              <a:gdLst>
                <a:gd name="connsiteX0" fmla="*/ 1756943 w 1756691"/>
                <a:gd name="connsiteY0" fmla="*/ 625102 h 621362"/>
                <a:gd name="connsiteX1" fmla="*/ 1756943 w 1756691"/>
                <a:gd name="connsiteY1" fmla="*/ 625102 h 621362"/>
                <a:gd name="connsiteX2" fmla="*/ 3704 w 1756691"/>
                <a:gd name="connsiteY2" fmla="*/ 540336 h 621362"/>
                <a:gd name="connsiteX3" fmla="*/ 635 w 1756691"/>
                <a:gd name="connsiteY3" fmla="*/ 538802 h 621362"/>
                <a:gd name="connsiteX4" fmla="*/ 252 w 1756691"/>
                <a:gd name="connsiteY4" fmla="*/ 535350 h 621362"/>
                <a:gd name="connsiteX5" fmla="*/ 213894 w 1756691"/>
                <a:gd name="connsiteY5" fmla="*/ 2205 h 621362"/>
                <a:gd name="connsiteX6" fmla="*/ 215811 w 1756691"/>
                <a:gd name="connsiteY6" fmla="*/ 288 h 621362"/>
                <a:gd name="connsiteX7" fmla="*/ 218496 w 1756691"/>
                <a:gd name="connsiteY7" fmla="*/ 288 h 621362"/>
                <a:gd name="connsiteX8" fmla="*/ 1757711 w 1756691"/>
                <a:gd name="connsiteY8" fmla="*/ 618198 h 621362"/>
                <a:gd name="connsiteX9" fmla="*/ 1760012 w 1756691"/>
                <a:gd name="connsiteY9" fmla="*/ 622417 h 621362"/>
                <a:gd name="connsiteX10" fmla="*/ 1756943 w 1756691"/>
                <a:gd name="connsiteY10" fmla="*/ 625102 h 621362"/>
                <a:gd name="connsiteX11" fmla="*/ 9074 w 1756691"/>
                <a:gd name="connsiteY11" fmla="*/ 533048 h 621362"/>
                <a:gd name="connsiteX12" fmla="*/ 1735080 w 1756691"/>
                <a:gd name="connsiteY12" fmla="*/ 616664 h 621362"/>
                <a:gd name="connsiteX13" fmla="*/ 219263 w 1756691"/>
                <a:gd name="connsiteY13" fmla="*/ 7959 h 621362"/>
                <a:gd name="connsiteX14" fmla="*/ 9074 w 1756691"/>
                <a:gd name="connsiteY14" fmla="*/ 533048 h 62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6691" h="621362">
                  <a:moveTo>
                    <a:pt x="1756943" y="625102"/>
                  </a:moveTo>
                  <a:cubicBezTo>
                    <a:pt x="1756943" y="625102"/>
                    <a:pt x="1756560" y="625102"/>
                    <a:pt x="1756943" y="625102"/>
                  </a:cubicBezTo>
                  <a:lnTo>
                    <a:pt x="3704" y="540336"/>
                  </a:lnTo>
                  <a:cubicBezTo>
                    <a:pt x="2553" y="540336"/>
                    <a:pt x="1402" y="539569"/>
                    <a:pt x="635" y="538802"/>
                  </a:cubicBezTo>
                  <a:cubicBezTo>
                    <a:pt x="-131" y="537651"/>
                    <a:pt x="-131" y="536500"/>
                    <a:pt x="252" y="535350"/>
                  </a:cubicBezTo>
                  <a:lnTo>
                    <a:pt x="213894" y="2205"/>
                  </a:lnTo>
                  <a:cubicBezTo>
                    <a:pt x="214277" y="1438"/>
                    <a:pt x="215043" y="671"/>
                    <a:pt x="215811" y="288"/>
                  </a:cubicBezTo>
                  <a:cubicBezTo>
                    <a:pt x="216578" y="-96"/>
                    <a:pt x="217729" y="-96"/>
                    <a:pt x="218496" y="288"/>
                  </a:cubicBezTo>
                  <a:lnTo>
                    <a:pt x="1757711" y="618198"/>
                  </a:lnTo>
                  <a:cubicBezTo>
                    <a:pt x="1759245" y="618965"/>
                    <a:pt x="1760395" y="620499"/>
                    <a:pt x="1760012" y="622417"/>
                  </a:cubicBezTo>
                  <a:cubicBezTo>
                    <a:pt x="1760012" y="623951"/>
                    <a:pt x="1758478" y="625102"/>
                    <a:pt x="1756943" y="625102"/>
                  </a:cubicBezTo>
                  <a:close/>
                  <a:moveTo>
                    <a:pt x="9074" y="533048"/>
                  </a:moveTo>
                  <a:lnTo>
                    <a:pt x="1735080" y="616664"/>
                  </a:lnTo>
                  <a:lnTo>
                    <a:pt x="219263" y="7959"/>
                  </a:lnTo>
                  <a:lnTo>
                    <a:pt x="9074" y="533048"/>
                  </a:lnTo>
                  <a:close/>
                </a:path>
              </a:pathLst>
            </a:custGeom>
            <a:solidFill>
              <a:srgbClr val="C4C4C4"/>
            </a:solidFill>
            <a:ln w="383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B42D72BD-308C-464A-9AE0-A9CD8E5259A7}"/>
                </a:ext>
              </a:extLst>
            </p:cNvPr>
            <p:cNvSpPr/>
            <p:nvPr/>
          </p:nvSpPr>
          <p:spPr>
            <a:xfrm>
              <a:off x="9149881" y="2688584"/>
              <a:ext cx="966564" cy="1396148"/>
            </a:xfrm>
            <a:custGeom>
              <a:avLst/>
              <a:gdLst>
                <a:gd name="connsiteX0" fmla="*/ 183340 w 966563"/>
                <a:gd name="connsiteY0" fmla="*/ 1398600 h 1396147"/>
                <a:gd name="connsiteX1" fmla="*/ 182190 w 966563"/>
                <a:gd name="connsiteY1" fmla="*/ 1398217 h 1396147"/>
                <a:gd name="connsiteX2" fmla="*/ 179889 w 966563"/>
                <a:gd name="connsiteY2" fmla="*/ 1395148 h 1396147"/>
                <a:gd name="connsiteX3" fmla="*/ 0 w 966563"/>
                <a:gd name="connsiteY3" fmla="*/ 3987 h 1396147"/>
                <a:gd name="connsiteX4" fmla="*/ 1918 w 966563"/>
                <a:gd name="connsiteY4" fmla="*/ 534 h 1396147"/>
                <a:gd name="connsiteX5" fmla="*/ 6137 w 966563"/>
                <a:gd name="connsiteY5" fmla="*/ 918 h 1396147"/>
                <a:gd name="connsiteX6" fmla="*/ 965030 w 966563"/>
                <a:gd name="connsiteY6" fmla="*/ 749622 h 1396147"/>
                <a:gd name="connsiteX7" fmla="*/ 966564 w 966563"/>
                <a:gd name="connsiteY7" fmla="*/ 752306 h 1396147"/>
                <a:gd name="connsiteX8" fmla="*/ 965413 w 966563"/>
                <a:gd name="connsiteY8" fmla="*/ 754991 h 1396147"/>
                <a:gd name="connsiteX9" fmla="*/ 186025 w 966563"/>
                <a:gd name="connsiteY9" fmla="*/ 1397450 h 1396147"/>
                <a:gd name="connsiteX10" fmla="*/ 183340 w 966563"/>
                <a:gd name="connsiteY10" fmla="*/ 1398600 h 1396147"/>
                <a:gd name="connsiteX11" fmla="*/ 8438 w 966563"/>
                <a:gd name="connsiteY11" fmla="*/ 12425 h 1396147"/>
                <a:gd name="connsiteX12" fmla="*/ 186025 w 966563"/>
                <a:gd name="connsiteY12" fmla="*/ 1388244 h 1396147"/>
                <a:gd name="connsiteX13" fmla="*/ 956975 w 966563"/>
                <a:gd name="connsiteY13" fmla="*/ 753073 h 1396147"/>
                <a:gd name="connsiteX14" fmla="*/ 8438 w 966563"/>
                <a:gd name="connsiteY14" fmla="*/ 12425 h 139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6563" h="1396147">
                  <a:moveTo>
                    <a:pt x="183340" y="1398600"/>
                  </a:moveTo>
                  <a:cubicBezTo>
                    <a:pt x="182957" y="1398600"/>
                    <a:pt x="182574" y="1398600"/>
                    <a:pt x="182190" y="1398217"/>
                  </a:cubicBezTo>
                  <a:cubicBezTo>
                    <a:pt x="181039" y="1397833"/>
                    <a:pt x="180272" y="1396682"/>
                    <a:pt x="179889" y="1395148"/>
                  </a:cubicBezTo>
                  <a:lnTo>
                    <a:pt x="0" y="3987"/>
                  </a:lnTo>
                  <a:cubicBezTo>
                    <a:pt x="0" y="2452"/>
                    <a:pt x="384" y="918"/>
                    <a:pt x="1918" y="534"/>
                  </a:cubicBezTo>
                  <a:cubicBezTo>
                    <a:pt x="3069" y="-232"/>
                    <a:pt x="4986" y="-232"/>
                    <a:pt x="6137" y="918"/>
                  </a:cubicBezTo>
                  <a:lnTo>
                    <a:pt x="965030" y="749622"/>
                  </a:lnTo>
                  <a:cubicBezTo>
                    <a:pt x="965797" y="750389"/>
                    <a:pt x="966564" y="751156"/>
                    <a:pt x="966564" y="752306"/>
                  </a:cubicBezTo>
                  <a:cubicBezTo>
                    <a:pt x="966564" y="753457"/>
                    <a:pt x="966181" y="754608"/>
                    <a:pt x="965413" y="754991"/>
                  </a:cubicBezTo>
                  <a:lnTo>
                    <a:pt x="186025" y="1397450"/>
                  </a:lnTo>
                  <a:cubicBezTo>
                    <a:pt x="185258" y="1398600"/>
                    <a:pt x="184107" y="1398600"/>
                    <a:pt x="183340" y="1398600"/>
                  </a:cubicBezTo>
                  <a:close/>
                  <a:moveTo>
                    <a:pt x="8438" y="12425"/>
                  </a:moveTo>
                  <a:lnTo>
                    <a:pt x="186025" y="1388244"/>
                  </a:lnTo>
                  <a:lnTo>
                    <a:pt x="956975" y="753073"/>
                  </a:lnTo>
                  <a:lnTo>
                    <a:pt x="8438" y="12425"/>
                  </a:lnTo>
                  <a:close/>
                </a:path>
              </a:pathLst>
            </a:custGeom>
            <a:solidFill>
              <a:srgbClr val="C4C4C4"/>
            </a:solidFill>
            <a:ln w="383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596D71C-2419-4F70-AA72-C6B55617201B}"/>
                </a:ext>
              </a:extLst>
            </p:cNvPr>
            <p:cNvSpPr/>
            <p:nvPr/>
          </p:nvSpPr>
          <p:spPr>
            <a:xfrm>
              <a:off x="9149881" y="2314096"/>
              <a:ext cx="966564" cy="1127658"/>
            </a:xfrm>
            <a:custGeom>
              <a:avLst/>
              <a:gdLst>
                <a:gd name="connsiteX0" fmla="*/ 962728 w 966563"/>
                <a:gd name="connsiteY0" fmla="*/ 1131014 h 1127657"/>
                <a:gd name="connsiteX1" fmla="*/ 960427 w 966563"/>
                <a:gd name="connsiteY1" fmla="*/ 1130247 h 1127657"/>
                <a:gd name="connsiteX2" fmla="*/ 1535 w 966563"/>
                <a:gd name="connsiteY2" fmla="*/ 381543 h 1127657"/>
                <a:gd name="connsiteX3" fmla="*/ 0 w 966563"/>
                <a:gd name="connsiteY3" fmla="*/ 378091 h 1127657"/>
                <a:gd name="connsiteX4" fmla="*/ 2302 w 966563"/>
                <a:gd name="connsiteY4" fmla="*/ 375023 h 1127657"/>
                <a:gd name="connsiteX5" fmla="*/ 837689 w 966563"/>
                <a:gd name="connsiteY5" fmla="*/ 288 h 1127657"/>
                <a:gd name="connsiteX6" fmla="*/ 841141 w 966563"/>
                <a:gd name="connsiteY6" fmla="*/ 288 h 1127657"/>
                <a:gd name="connsiteX7" fmla="*/ 843059 w 966563"/>
                <a:gd name="connsiteY7" fmla="*/ 2972 h 1127657"/>
                <a:gd name="connsiteX8" fmla="*/ 966564 w 966563"/>
                <a:gd name="connsiteY8" fmla="*/ 1126411 h 1127657"/>
                <a:gd name="connsiteX9" fmla="*/ 964646 w 966563"/>
                <a:gd name="connsiteY9" fmla="*/ 1129863 h 1127657"/>
                <a:gd name="connsiteX10" fmla="*/ 962728 w 966563"/>
                <a:gd name="connsiteY10" fmla="*/ 1131014 h 1127657"/>
                <a:gd name="connsiteX11" fmla="*/ 10740 w 966563"/>
                <a:gd name="connsiteY11" fmla="*/ 379242 h 1127657"/>
                <a:gd name="connsiteX12" fmla="*/ 958126 w 966563"/>
                <a:gd name="connsiteY12" fmla="*/ 1118740 h 1127657"/>
                <a:gd name="connsiteX13" fmla="*/ 836154 w 966563"/>
                <a:gd name="connsiteY13" fmla="*/ 8726 h 1127657"/>
                <a:gd name="connsiteX14" fmla="*/ 10740 w 966563"/>
                <a:gd name="connsiteY14" fmla="*/ 379242 h 112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6563" h="1127657">
                  <a:moveTo>
                    <a:pt x="962728" y="1131014"/>
                  </a:moveTo>
                  <a:cubicBezTo>
                    <a:pt x="961961" y="1131014"/>
                    <a:pt x="961194" y="1130630"/>
                    <a:pt x="960427" y="1130247"/>
                  </a:cubicBezTo>
                  <a:lnTo>
                    <a:pt x="1535" y="381543"/>
                  </a:lnTo>
                  <a:cubicBezTo>
                    <a:pt x="384" y="380776"/>
                    <a:pt x="0" y="379626"/>
                    <a:pt x="0" y="378091"/>
                  </a:cubicBezTo>
                  <a:cubicBezTo>
                    <a:pt x="0" y="376941"/>
                    <a:pt x="1151" y="375790"/>
                    <a:pt x="2302" y="375023"/>
                  </a:cubicBezTo>
                  <a:lnTo>
                    <a:pt x="837689" y="288"/>
                  </a:lnTo>
                  <a:cubicBezTo>
                    <a:pt x="838839" y="-96"/>
                    <a:pt x="839990" y="-96"/>
                    <a:pt x="841141" y="288"/>
                  </a:cubicBezTo>
                  <a:cubicBezTo>
                    <a:pt x="842292" y="1055"/>
                    <a:pt x="842675" y="1822"/>
                    <a:pt x="843059" y="2972"/>
                  </a:cubicBezTo>
                  <a:lnTo>
                    <a:pt x="966564" y="1126411"/>
                  </a:lnTo>
                  <a:cubicBezTo>
                    <a:pt x="966564" y="1127946"/>
                    <a:pt x="966181" y="1129096"/>
                    <a:pt x="964646" y="1129863"/>
                  </a:cubicBezTo>
                  <a:cubicBezTo>
                    <a:pt x="963879" y="1130630"/>
                    <a:pt x="963495" y="1131014"/>
                    <a:pt x="962728" y="1131014"/>
                  </a:cubicBezTo>
                  <a:close/>
                  <a:moveTo>
                    <a:pt x="10740" y="379242"/>
                  </a:moveTo>
                  <a:lnTo>
                    <a:pt x="958126" y="1118740"/>
                  </a:lnTo>
                  <a:lnTo>
                    <a:pt x="836154" y="8726"/>
                  </a:lnTo>
                  <a:lnTo>
                    <a:pt x="10740" y="379242"/>
                  </a:lnTo>
                  <a:close/>
                </a:path>
              </a:pathLst>
            </a:custGeom>
            <a:solidFill>
              <a:srgbClr val="C4C4C4"/>
            </a:solidFill>
            <a:ln w="383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F2EBAA00-6E19-4D23-B053-B24BAD71FB03}"/>
                </a:ext>
              </a:extLst>
            </p:cNvPr>
            <p:cNvSpPr/>
            <p:nvPr/>
          </p:nvSpPr>
          <p:spPr>
            <a:xfrm>
              <a:off x="9586210" y="324006"/>
              <a:ext cx="1691487" cy="1994497"/>
            </a:xfrm>
            <a:custGeom>
              <a:avLst/>
              <a:gdLst>
                <a:gd name="connsiteX0" fmla="*/ 402894 w 1691486"/>
                <a:gd name="connsiteY0" fmla="*/ 1997281 h 1994496"/>
                <a:gd name="connsiteX1" fmla="*/ 402127 w 1691486"/>
                <a:gd name="connsiteY1" fmla="*/ 1997281 h 1994496"/>
                <a:gd name="connsiteX2" fmla="*/ 399058 w 1691486"/>
                <a:gd name="connsiteY2" fmla="*/ 1994596 h 1994496"/>
                <a:gd name="connsiteX3" fmla="*/ 159 w 1691486"/>
                <a:gd name="connsiteY3" fmla="*/ 338781 h 1994496"/>
                <a:gd name="connsiteX4" fmla="*/ 543 w 1691486"/>
                <a:gd name="connsiteY4" fmla="*/ 336096 h 1994496"/>
                <a:gd name="connsiteX5" fmla="*/ 2844 w 1691486"/>
                <a:gd name="connsiteY5" fmla="*/ 334562 h 1994496"/>
                <a:gd name="connsiteX6" fmla="*/ 1690879 w 1691486"/>
                <a:gd name="connsiteY6" fmla="*/ 100 h 1994496"/>
                <a:gd name="connsiteX7" fmla="*/ 1694714 w 1691486"/>
                <a:gd name="connsiteY7" fmla="*/ 1634 h 1994496"/>
                <a:gd name="connsiteX8" fmla="*/ 1694714 w 1691486"/>
                <a:gd name="connsiteY8" fmla="*/ 5470 h 1994496"/>
                <a:gd name="connsiteX9" fmla="*/ 405579 w 1691486"/>
                <a:gd name="connsiteY9" fmla="*/ 1995747 h 1994496"/>
                <a:gd name="connsiteX10" fmla="*/ 402894 w 1691486"/>
                <a:gd name="connsiteY10" fmla="*/ 1997281 h 1994496"/>
                <a:gd name="connsiteX11" fmla="*/ 8597 w 1691486"/>
                <a:gd name="connsiteY11" fmla="*/ 340698 h 1994496"/>
                <a:gd name="connsiteX12" fmla="*/ 404428 w 1691486"/>
                <a:gd name="connsiteY12" fmla="*/ 1984624 h 1994496"/>
                <a:gd name="connsiteX13" fmla="*/ 1684358 w 1691486"/>
                <a:gd name="connsiteY13" fmla="*/ 8922 h 1994496"/>
                <a:gd name="connsiteX14" fmla="*/ 8597 w 1691486"/>
                <a:gd name="connsiteY14" fmla="*/ 340698 h 199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91486" h="1994496">
                  <a:moveTo>
                    <a:pt x="402894" y="1997281"/>
                  </a:moveTo>
                  <a:cubicBezTo>
                    <a:pt x="402510" y="1997281"/>
                    <a:pt x="402510" y="1997281"/>
                    <a:pt x="402127" y="1997281"/>
                  </a:cubicBezTo>
                  <a:cubicBezTo>
                    <a:pt x="400592" y="1996898"/>
                    <a:pt x="399442" y="1996131"/>
                    <a:pt x="399058" y="1994596"/>
                  </a:cubicBezTo>
                  <a:lnTo>
                    <a:pt x="159" y="338781"/>
                  </a:lnTo>
                  <a:cubicBezTo>
                    <a:pt x="-225" y="337630"/>
                    <a:pt x="159" y="336863"/>
                    <a:pt x="543" y="336096"/>
                  </a:cubicBezTo>
                  <a:cubicBezTo>
                    <a:pt x="926" y="335329"/>
                    <a:pt x="2077" y="334562"/>
                    <a:pt x="2844" y="334562"/>
                  </a:cubicBezTo>
                  <a:lnTo>
                    <a:pt x="1690879" y="100"/>
                  </a:lnTo>
                  <a:cubicBezTo>
                    <a:pt x="1692413" y="-284"/>
                    <a:pt x="1693947" y="483"/>
                    <a:pt x="1694714" y="1634"/>
                  </a:cubicBezTo>
                  <a:cubicBezTo>
                    <a:pt x="1695481" y="2785"/>
                    <a:pt x="1695481" y="4319"/>
                    <a:pt x="1694714" y="5470"/>
                  </a:cubicBezTo>
                  <a:lnTo>
                    <a:pt x="405579" y="1995747"/>
                  </a:lnTo>
                  <a:cubicBezTo>
                    <a:pt x="405196" y="1996898"/>
                    <a:pt x="404045" y="1997281"/>
                    <a:pt x="402894" y="1997281"/>
                  </a:cubicBezTo>
                  <a:close/>
                  <a:moveTo>
                    <a:pt x="8597" y="340698"/>
                  </a:moveTo>
                  <a:lnTo>
                    <a:pt x="404428" y="1984624"/>
                  </a:lnTo>
                  <a:lnTo>
                    <a:pt x="1684358" y="8922"/>
                  </a:lnTo>
                  <a:lnTo>
                    <a:pt x="8597" y="340698"/>
                  </a:lnTo>
                  <a:close/>
                </a:path>
              </a:pathLst>
            </a:custGeom>
            <a:solidFill>
              <a:srgbClr val="C4C4C4"/>
            </a:solidFill>
            <a:ln w="383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6C2B10F-A4D8-4FE0-B47D-A8396E35BC33}"/>
                </a:ext>
              </a:extLst>
            </p:cNvPr>
            <p:cNvSpPr/>
            <p:nvPr/>
          </p:nvSpPr>
          <p:spPr>
            <a:xfrm>
              <a:off x="9985269" y="2313984"/>
              <a:ext cx="767114" cy="1127658"/>
            </a:xfrm>
            <a:custGeom>
              <a:avLst/>
              <a:gdLst>
                <a:gd name="connsiteX0" fmla="*/ 127341 w 767114"/>
                <a:gd name="connsiteY0" fmla="*/ 1131125 h 1127657"/>
                <a:gd name="connsiteX1" fmla="*/ 125423 w 767114"/>
                <a:gd name="connsiteY1" fmla="*/ 1130742 h 1127657"/>
                <a:gd name="connsiteX2" fmla="*/ 123505 w 767114"/>
                <a:gd name="connsiteY2" fmla="*/ 1128057 h 1127657"/>
                <a:gd name="connsiteX3" fmla="*/ 0 w 767114"/>
                <a:gd name="connsiteY3" fmla="*/ 4235 h 1127657"/>
                <a:gd name="connsiteX4" fmla="*/ 2302 w 767114"/>
                <a:gd name="connsiteY4" fmla="*/ 399 h 1127657"/>
                <a:gd name="connsiteX5" fmla="*/ 6520 w 767114"/>
                <a:gd name="connsiteY5" fmla="*/ 1166 h 1127657"/>
                <a:gd name="connsiteX6" fmla="*/ 768648 w 767114"/>
                <a:gd name="connsiteY6" fmla="*/ 839238 h 1127657"/>
                <a:gd name="connsiteX7" fmla="*/ 769416 w 767114"/>
                <a:gd name="connsiteY7" fmla="*/ 842307 h 1127657"/>
                <a:gd name="connsiteX8" fmla="*/ 767498 w 767114"/>
                <a:gd name="connsiteY8" fmla="*/ 844992 h 1127657"/>
                <a:gd name="connsiteX9" fmla="*/ 128876 w 767114"/>
                <a:gd name="connsiteY9" fmla="*/ 1130742 h 1127657"/>
                <a:gd name="connsiteX10" fmla="*/ 127341 w 767114"/>
                <a:gd name="connsiteY10" fmla="*/ 1131125 h 1127657"/>
                <a:gd name="connsiteX11" fmla="*/ 8822 w 767114"/>
                <a:gd name="connsiteY11" fmla="*/ 14591 h 1127657"/>
                <a:gd name="connsiteX12" fmla="*/ 130793 w 767114"/>
                <a:gd name="connsiteY12" fmla="*/ 1121920 h 1127657"/>
                <a:gd name="connsiteX13" fmla="*/ 760210 w 767114"/>
                <a:gd name="connsiteY13" fmla="*/ 840389 h 1127657"/>
                <a:gd name="connsiteX14" fmla="*/ 8822 w 767114"/>
                <a:gd name="connsiteY14" fmla="*/ 14591 h 112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7114" h="1127657">
                  <a:moveTo>
                    <a:pt x="127341" y="1131125"/>
                  </a:moveTo>
                  <a:cubicBezTo>
                    <a:pt x="126574" y="1131125"/>
                    <a:pt x="126190" y="1131125"/>
                    <a:pt x="125423" y="1130742"/>
                  </a:cubicBezTo>
                  <a:cubicBezTo>
                    <a:pt x="124272" y="1129975"/>
                    <a:pt x="123889" y="1129208"/>
                    <a:pt x="123505" y="1128057"/>
                  </a:cubicBezTo>
                  <a:lnTo>
                    <a:pt x="0" y="4235"/>
                  </a:lnTo>
                  <a:cubicBezTo>
                    <a:pt x="0" y="2700"/>
                    <a:pt x="767" y="1166"/>
                    <a:pt x="2302" y="399"/>
                  </a:cubicBezTo>
                  <a:cubicBezTo>
                    <a:pt x="3836" y="-368"/>
                    <a:pt x="5369" y="15"/>
                    <a:pt x="6520" y="1166"/>
                  </a:cubicBezTo>
                  <a:lnTo>
                    <a:pt x="768648" y="839238"/>
                  </a:lnTo>
                  <a:cubicBezTo>
                    <a:pt x="769416" y="840005"/>
                    <a:pt x="769799" y="841156"/>
                    <a:pt x="769416" y="842307"/>
                  </a:cubicBezTo>
                  <a:cubicBezTo>
                    <a:pt x="769032" y="843458"/>
                    <a:pt x="768265" y="844225"/>
                    <a:pt x="767498" y="844992"/>
                  </a:cubicBezTo>
                  <a:lnTo>
                    <a:pt x="128876" y="1130742"/>
                  </a:lnTo>
                  <a:cubicBezTo>
                    <a:pt x="128492" y="1130742"/>
                    <a:pt x="127725" y="1131125"/>
                    <a:pt x="127341" y="1131125"/>
                  </a:cubicBezTo>
                  <a:close/>
                  <a:moveTo>
                    <a:pt x="8822" y="14591"/>
                  </a:moveTo>
                  <a:lnTo>
                    <a:pt x="130793" y="1121920"/>
                  </a:lnTo>
                  <a:lnTo>
                    <a:pt x="760210" y="840389"/>
                  </a:lnTo>
                  <a:lnTo>
                    <a:pt x="8822" y="14591"/>
                  </a:lnTo>
                  <a:close/>
                </a:path>
              </a:pathLst>
            </a:custGeom>
            <a:solidFill>
              <a:srgbClr val="C4C4C4"/>
            </a:solidFill>
            <a:ln w="383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991FAB8D-B3B0-4D37-8BB6-1CC38FA8F7E9}"/>
                </a:ext>
              </a:extLst>
            </p:cNvPr>
            <p:cNvSpPr/>
            <p:nvPr/>
          </p:nvSpPr>
          <p:spPr>
            <a:xfrm>
              <a:off x="9985501" y="2314245"/>
              <a:ext cx="1296423" cy="843826"/>
            </a:xfrm>
            <a:custGeom>
              <a:avLst/>
              <a:gdLst>
                <a:gd name="connsiteX0" fmla="*/ 765731 w 1296422"/>
                <a:gd name="connsiteY0" fmla="*/ 845115 h 843825"/>
                <a:gd name="connsiteX1" fmla="*/ 765731 w 1296422"/>
                <a:gd name="connsiteY1" fmla="*/ 845115 h 843825"/>
                <a:gd name="connsiteX2" fmla="*/ 763046 w 1296422"/>
                <a:gd name="connsiteY2" fmla="*/ 843964 h 843825"/>
                <a:gd name="connsiteX3" fmla="*/ 918 w 1296422"/>
                <a:gd name="connsiteY3" fmla="*/ 5892 h 843825"/>
                <a:gd name="connsiteX4" fmla="*/ 534 w 1296422"/>
                <a:gd name="connsiteY4" fmla="*/ 1672 h 843825"/>
                <a:gd name="connsiteX5" fmla="*/ 4754 w 1296422"/>
                <a:gd name="connsiteY5" fmla="*/ 138 h 843825"/>
                <a:gd name="connsiteX6" fmla="*/ 1296574 w 1296422"/>
                <a:gd name="connsiteY6" fmla="*/ 331532 h 843825"/>
                <a:gd name="connsiteX7" fmla="*/ 1299259 w 1296422"/>
                <a:gd name="connsiteY7" fmla="*/ 334217 h 843825"/>
                <a:gd name="connsiteX8" fmla="*/ 1298108 w 1296422"/>
                <a:gd name="connsiteY8" fmla="*/ 337669 h 843825"/>
                <a:gd name="connsiteX9" fmla="*/ 768416 w 1296422"/>
                <a:gd name="connsiteY9" fmla="*/ 843964 h 843825"/>
                <a:gd name="connsiteX10" fmla="*/ 765731 w 1296422"/>
                <a:gd name="connsiteY10" fmla="*/ 845115 h 843825"/>
                <a:gd name="connsiteX11" fmla="*/ 14343 w 1296422"/>
                <a:gd name="connsiteY11" fmla="*/ 10111 h 843825"/>
                <a:gd name="connsiteX12" fmla="*/ 765731 w 1296422"/>
                <a:gd name="connsiteY12" fmla="*/ 836293 h 843825"/>
                <a:gd name="connsiteX13" fmla="*/ 1287752 w 1296422"/>
                <a:gd name="connsiteY13" fmla="*/ 336901 h 843825"/>
                <a:gd name="connsiteX14" fmla="*/ 14343 w 1296422"/>
                <a:gd name="connsiteY14" fmla="*/ 10111 h 84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6422" h="843825">
                  <a:moveTo>
                    <a:pt x="765731" y="845115"/>
                  </a:moveTo>
                  <a:cubicBezTo>
                    <a:pt x="765731" y="845115"/>
                    <a:pt x="765731" y="845115"/>
                    <a:pt x="765731" y="845115"/>
                  </a:cubicBezTo>
                  <a:cubicBezTo>
                    <a:pt x="764580" y="845115"/>
                    <a:pt x="763813" y="844731"/>
                    <a:pt x="763046" y="843964"/>
                  </a:cubicBezTo>
                  <a:lnTo>
                    <a:pt x="918" y="5892"/>
                  </a:lnTo>
                  <a:cubicBezTo>
                    <a:pt x="-232" y="4741"/>
                    <a:pt x="-232" y="2823"/>
                    <a:pt x="534" y="1672"/>
                  </a:cubicBezTo>
                  <a:cubicBezTo>
                    <a:pt x="1301" y="138"/>
                    <a:pt x="2836" y="-245"/>
                    <a:pt x="4754" y="138"/>
                  </a:cubicBezTo>
                  <a:lnTo>
                    <a:pt x="1296574" y="331532"/>
                  </a:lnTo>
                  <a:cubicBezTo>
                    <a:pt x="1297724" y="331915"/>
                    <a:pt x="1298875" y="332682"/>
                    <a:pt x="1299259" y="334217"/>
                  </a:cubicBezTo>
                  <a:cubicBezTo>
                    <a:pt x="1299642" y="335367"/>
                    <a:pt x="1299259" y="336901"/>
                    <a:pt x="1298108" y="337669"/>
                  </a:cubicBezTo>
                  <a:lnTo>
                    <a:pt x="768416" y="843964"/>
                  </a:lnTo>
                  <a:cubicBezTo>
                    <a:pt x="767649" y="844731"/>
                    <a:pt x="766498" y="845115"/>
                    <a:pt x="765731" y="845115"/>
                  </a:cubicBezTo>
                  <a:close/>
                  <a:moveTo>
                    <a:pt x="14343" y="10111"/>
                  </a:moveTo>
                  <a:lnTo>
                    <a:pt x="765731" y="836293"/>
                  </a:lnTo>
                  <a:lnTo>
                    <a:pt x="1287752" y="336901"/>
                  </a:lnTo>
                  <a:lnTo>
                    <a:pt x="14343" y="10111"/>
                  </a:lnTo>
                  <a:close/>
                </a:path>
              </a:pathLst>
            </a:custGeom>
            <a:solidFill>
              <a:srgbClr val="C4C4C4"/>
            </a:solidFill>
            <a:ln w="383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ABD525D-8175-4AA6-A867-42F9E89EE1DC}"/>
                </a:ext>
              </a:extLst>
            </p:cNvPr>
            <p:cNvSpPr/>
            <p:nvPr/>
          </p:nvSpPr>
          <p:spPr>
            <a:xfrm>
              <a:off x="9985784" y="323967"/>
              <a:ext cx="1296423" cy="2328191"/>
            </a:xfrm>
            <a:custGeom>
              <a:avLst/>
              <a:gdLst>
                <a:gd name="connsiteX0" fmla="*/ 1295141 w 1296422"/>
                <a:gd name="connsiteY0" fmla="*/ 2329097 h 2328191"/>
                <a:gd name="connsiteX1" fmla="*/ 1294374 w 1296422"/>
                <a:gd name="connsiteY1" fmla="*/ 2329097 h 2328191"/>
                <a:gd name="connsiteX2" fmla="*/ 2553 w 1296422"/>
                <a:gd name="connsiteY2" fmla="*/ 1997703 h 2328191"/>
                <a:gd name="connsiteX3" fmla="*/ 252 w 1296422"/>
                <a:gd name="connsiteY3" fmla="*/ 1995402 h 2328191"/>
                <a:gd name="connsiteX4" fmla="*/ 635 w 1296422"/>
                <a:gd name="connsiteY4" fmla="*/ 1991950 h 2328191"/>
                <a:gd name="connsiteX5" fmla="*/ 1289770 w 1296422"/>
                <a:gd name="connsiteY5" fmla="*/ 1673 h 2328191"/>
                <a:gd name="connsiteX6" fmla="*/ 1293990 w 1296422"/>
                <a:gd name="connsiteY6" fmla="*/ 138 h 2328191"/>
                <a:gd name="connsiteX7" fmla="*/ 1296674 w 1296422"/>
                <a:gd name="connsiteY7" fmla="*/ 3590 h 2328191"/>
                <a:gd name="connsiteX8" fmla="*/ 1299359 w 1296422"/>
                <a:gd name="connsiteY8" fmla="*/ 2325261 h 2328191"/>
                <a:gd name="connsiteX9" fmla="*/ 1297825 w 1296422"/>
                <a:gd name="connsiteY9" fmla="*/ 2328330 h 2328191"/>
                <a:gd name="connsiteX10" fmla="*/ 1295141 w 1296422"/>
                <a:gd name="connsiteY10" fmla="*/ 2329097 h 2328191"/>
                <a:gd name="connsiteX11" fmla="*/ 9074 w 1296422"/>
                <a:gd name="connsiteY11" fmla="*/ 1991567 h 2328191"/>
                <a:gd name="connsiteX12" fmla="*/ 1291305 w 1296422"/>
                <a:gd name="connsiteY12" fmla="*/ 2320659 h 2328191"/>
                <a:gd name="connsiteX13" fmla="*/ 1288620 w 1296422"/>
                <a:gd name="connsiteY13" fmla="*/ 15864 h 2328191"/>
                <a:gd name="connsiteX14" fmla="*/ 9074 w 1296422"/>
                <a:gd name="connsiteY14" fmla="*/ 1991567 h 232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6422" h="2328191">
                  <a:moveTo>
                    <a:pt x="1295141" y="2329097"/>
                  </a:moveTo>
                  <a:cubicBezTo>
                    <a:pt x="1294757" y="2329097"/>
                    <a:pt x="1294374" y="2329097"/>
                    <a:pt x="1294374" y="2329097"/>
                  </a:cubicBezTo>
                  <a:lnTo>
                    <a:pt x="2553" y="1997703"/>
                  </a:lnTo>
                  <a:cubicBezTo>
                    <a:pt x="1402" y="1997320"/>
                    <a:pt x="635" y="1996553"/>
                    <a:pt x="252" y="1995402"/>
                  </a:cubicBezTo>
                  <a:cubicBezTo>
                    <a:pt x="-131" y="1994252"/>
                    <a:pt x="-131" y="1993101"/>
                    <a:pt x="635" y="1991950"/>
                  </a:cubicBezTo>
                  <a:lnTo>
                    <a:pt x="1289770" y="1673"/>
                  </a:lnTo>
                  <a:cubicBezTo>
                    <a:pt x="1290538" y="138"/>
                    <a:pt x="1292456" y="-245"/>
                    <a:pt x="1293990" y="138"/>
                  </a:cubicBezTo>
                  <a:cubicBezTo>
                    <a:pt x="1295524" y="522"/>
                    <a:pt x="1296674" y="2056"/>
                    <a:pt x="1296674" y="3590"/>
                  </a:cubicBezTo>
                  <a:lnTo>
                    <a:pt x="1299359" y="2325261"/>
                  </a:lnTo>
                  <a:cubicBezTo>
                    <a:pt x="1299359" y="2326412"/>
                    <a:pt x="1298976" y="2327563"/>
                    <a:pt x="1297825" y="2328330"/>
                  </a:cubicBezTo>
                  <a:cubicBezTo>
                    <a:pt x="1296674" y="2328713"/>
                    <a:pt x="1295907" y="2329097"/>
                    <a:pt x="1295141" y="2329097"/>
                  </a:cubicBezTo>
                  <a:close/>
                  <a:moveTo>
                    <a:pt x="9074" y="1991567"/>
                  </a:moveTo>
                  <a:lnTo>
                    <a:pt x="1291305" y="2320659"/>
                  </a:lnTo>
                  <a:lnTo>
                    <a:pt x="1288620" y="15864"/>
                  </a:lnTo>
                  <a:lnTo>
                    <a:pt x="9074" y="1991567"/>
                  </a:lnTo>
                  <a:close/>
                </a:path>
              </a:pathLst>
            </a:custGeom>
            <a:solidFill>
              <a:srgbClr val="C4C4C4"/>
            </a:solidFill>
            <a:ln w="383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0BF496EB-C75A-47BE-8FD2-076A381FB8B2}"/>
                </a:ext>
              </a:extLst>
            </p:cNvPr>
            <p:cNvSpPr/>
            <p:nvPr/>
          </p:nvSpPr>
          <p:spPr>
            <a:xfrm>
              <a:off x="8803379" y="4613172"/>
              <a:ext cx="1645460" cy="1227383"/>
            </a:xfrm>
            <a:custGeom>
              <a:avLst/>
              <a:gdLst>
                <a:gd name="connsiteX0" fmla="*/ 3603 w 1645459"/>
                <a:gd name="connsiteY0" fmla="*/ 1229936 h 1227382"/>
                <a:gd name="connsiteX1" fmla="*/ 918 w 1645459"/>
                <a:gd name="connsiteY1" fmla="*/ 1228785 h 1227382"/>
                <a:gd name="connsiteX2" fmla="*/ 150 w 1645459"/>
                <a:gd name="connsiteY2" fmla="*/ 1225333 h 1227382"/>
                <a:gd name="connsiteX3" fmla="*/ 313133 w 1645459"/>
                <a:gd name="connsiteY3" fmla="*/ 2937 h 1227382"/>
                <a:gd name="connsiteX4" fmla="*/ 315435 w 1645459"/>
                <a:gd name="connsiteY4" fmla="*/ 252 h 1227382"/>
                <a:gd name="connsiteX5" fmla="*/ 318887 w 1645459"/>
                <a:gd name="connsiteY5" fmla="*/ 636 h 1227382"/>
                <a:gd name="connsiteX6" fmla="*/ 1645994 w 1645459"/>
                <a:gd name="connsiteY6" fmla="*/ 917337 h 1227382"/>
                <a:gd name="connsiteX7" fmla="*/ 1647528 w 1645459"/>
                <a:gd name="connsiteY7" fmla="*/ 921173 h 1227382"/>
                <a:gd name="connsiteX8" fmla="*/ 1644460 w 1645459"/>
                <a:gd name="connsiteY8" fmla="*/ 923857 h 1227382"/>
                <a:gd name="connsiteX9" fmla="*/ 4370 w 1645459"/>
                <a:gd name="connsiteY9" fmla="*/ 1229553 h 1227382"/>
                <a:gd name="connsiteX10" fmla="*/ 3603 w 1645459"/>
                <a:gd name="connsiteY10" fmla="*/ 1229936 h 1227382"/>
                <a:gd name="connsiteX11" fmla="*/ 318503 w 1645459"/>
                <a:gd name="connsiteY11" fmla="*/ 9841 h 1227382"/>
                <a:gd name="connsiteX12" fmla="*/ 8205 w 1645459"/>
                <a:gd name="connsiteY12" fmla="*/ 1221498 h 1227382"/>
                <a:gd name="connsiteX13" fmla="*/ 1633720 w 1645459"/>
                <a:gd name="connsiteY13" fmla="*/ 918487 h 1227382"/>
                <a:gd name="connsiteX14" fmla="*/ 318503 w 1645459"/>
                <a:gd name="connsiteY14" fmla="*/ 9841 h 1227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45459" h="1227382">
                  <a:moveTo>
                    <a:pt x="3603" y="1229936"/>
                  </a:moveTo>
                  <a:cubicBezTo>
                    <a:pt x="2452" y="1229936"/>
                    <a:pt x="1685" y="1229553"/>
                    <a:pt x="918" y="1228785"/>
                  </a:cubicBezTo>
                  <a:cubicBezTo>
                    <a:pt x="150" y="1228018"/>
                    <a:pt x="-233" y="1226484"/>
                    <a:pt x="150" y="1225333"/>
                  </a:cubicBezTo>
                  <a:lnTo>
                    <a:pt x="313133" y="2937"/>
                  </a:lnTo>
                  <a:cubicBezTo>
                    <a:pt x="313517" y="1786"/>
                    <a:pt x="314284" y="1019"/>
                    <a:pt x="315435" y="252"/>
                  </a:cubicBezTo>
                  <a:cubicBezTo>
                    <a:pt x="316585" y="-132"/>
                    <a:pt x="317736" y="-132"/>
                    <a:pt x="318887" y="636"/>
                  </a:cubicBezTo>
                  <a:lnTo>
                    <a:pt x="1645994" y="917337"/>
                  </a:lnTo>
                  <a:cubicBezTo>
                    <a:pt x="1647145" y="918104"/>
                    <a:pt x="1647912" y="919638"/>
                    <a:pt x="1647528" y="921173"/>
                  </a:cubicBezTo>
                  <a:cubicBezTo>
                    <a:pt x="1647145" y="922707"/>
                    <a:pt x="1645994" y="923857"/>
                    <a:pt x="1644460" y="923857"/>
                  </a:cubicBezTo>
                  <a:lnTo>
                    <a:pt x="4370" y="1229553"/>
                  </a:lnTo>
                  <a:cubicBezTo>
                    <a:pt x="3986" y="1229936"/>
                    <a:pt x="3986" y="1229936"/>
                    <a:pt x="3603" y="1229936"/>
                  </a:cubicBezTo>
                  <a:close/>
                  <a:moveTo>
                    <a:pt x="318503" y="9841"/>
                  </a:moveTo>
                  <a:lnTo>
                    <a:pt x="8205" y="1221498"/>
                  </a:lnTo>
                  <a:lnTo>
                    <a:pt x="1633720" y="918487"/>
                  </a:lnTo>
                  <a:lnTo>
                    <a:pt x="318503" y="9841"/>
                  </a:lnTo>
                  <a:close/>
                </a:path>
              </a:pathLst>
            </a:custGeom>
            <a:solidFill>
              <a:srgbClr val="C4C4C4"/>
            </a:solidFill>
            <a:ln w="383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6A376ED-FC0C-48F8-BE52-48A88D4B7F14}"/>
                </a:ext>
              </a:extLst>
            </p:cNvPr>
            <p:cNvSpPr/>
            <p:nvPr/>
          </p:nvSpPr>
          <p:spPr>
            <a:xfrm>
              <a:off x="8803431" y="5530028"/>
              <a:ext cx="1645460" cy="782456"/>
            </a:xfrm>
            <a:custGeom>
              <a:avLst/>
              <a:gdLst>
                <a:gd name="connsiteX0" fmla="*/ 973566 w 1645459"/>
                <a:gd name="connsiteY0" fmla="*/ 783705 h 782456"/>
                <a:gd name="connsiteX1" fmla="*/ 972032 w 1645459"/>
                <a:gd name="connsiteY1" fmla="*/ 783321 h 782456"/>
                <a:gd name="connsiteX2" fmla="*/ 2015 w 1645459"/>
                <a:gd name="connsiteY2" fmla="*/ 312697 h 782456"/>
                <a:gd name="connsiteX3" fmla="*/ 98 w 1645459"/>
                <a:gd name="connsiteY3" fmla="*/ 308861 h 782456"/>
                <a:gd name="connsiteX4" fmla="*/ 3166 w 1645459"/>
                <a:gd name="connsiteY4" fmla="*/ 305793 h 782456"/>
                <a:gd name="connsiteX5" fmla="*/ 1643257 w 1645459"/>
                <a:gd name="connsiteY5" fmla="*/ 98 h 782456"/>
                <a:gd name="connsiteX6" fmla="*/ 1647092 w 1645459"/>
                <a:gd name="connsiteY6" fmla="*/ 2016 h 782456"/>
                <a:gd name="connsiteX7" fmla="*/ 1646708 w 1645459"/>
                <a:gd name="connsiteY7" fmla="*/ 6235 h 782456"/>
                <a:gd name="connsiteX8" fmla="*/ 977018 w 1645459"/>
                <a:gd name="connsiteY8" fmla="*/ 782554 h 782456"/>
                <a:gd name="connsiteX9" fmla="*/ 973566 w 1645459"/>
                <a:gd name="connsiteY9" fmla="*/ 783705 h 782456"/>
                <a:gd name="connsiteX10" fmla="*/ 15057 w 1645459"/>
                <a:gd name="connsiteY10" fmla="*/ 310779 h 782456"/>
                <a:gd name="connsiteX11" fmla="*/ 972799 w 1645459"/>
                <a:gd name="connsiteY11" fmla="*/ 775267 h 782456"/>
                <a:gd name="connsiteX12" fmla="*/ 1634051 w 1645459"/>
                <a:gd name="connsiteY12" fmla="*/ 8919 h 782456"/>
                <a:gd name="connsiteX13" fmla="*/ 15057 w 1645459"/>
                <a:gd name="connsiteY13" fmla="*/ 310779 h 782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45459" h="782456">
                  <a:moveTo>
                    <a:pt x="973566" y="783705"/>
                  </a:moveTo>
                  <a:cubicBezTo>
                    <a:pt x="973183" y="783705"/>
                    <a:pt x="972415" y="783705"/>
                    <a:pt x="972032" y="783321"/>
                  </a:cubicBezTo>
                  <a:lnTo>
                    <a:pt x="2015" y="312697"/>
                  </a:lnTo>
                  <a:cubicBezTo>
                    <a:pt x="481" y="311929"/>
                    <a:pt x="-285" y="310395"/>
                    <a:pt x="98" y="308861"/>
                  </a:cubicBezTo>
                  <a:cubicBezTo>
                    <a:pt x="481" y="307327"/>
                    <a:pt x="1632" y="306176"/>
                    <a:pt x="3166" y="305793"/>
                  </a:cubicBezTo>
                  <a:lnTo>
                    <a:pt x="1643257" y="98"/>
                  </a:lnTo>
                  <a:cubicBezTo>
                    <a:pt x="1644790" y="-286"/>
                    <a:pt x="1646325" y="481"/>
                    <a:pt x="1647092" y="2016"/>
                  </a:cubicBezTo>
                  <a:cubicBezTo>
                    <a:pt x="1647859" y="3166"/>
                    <a:pt x="1647859" y="5084"/>
                    <a:pt x="1646708" y="6235"/>
                  </a:cubicBezTo>
                  <a:lnTo>
                    <a:pt x="977018" y="782554"/>
                  </a:lnTo>
                  <a:cubicBezTo>
                    <a:pt x="975483" y="783321"/>
                    <a:pt x="974716" y="783705"/>
                    <a:pt x="973566" y="783705"/>
                  </a:cubicBezTo>
                  <a:close/>
                  <a:moveTo>
                    <a:pt x="15057" y="310779"/>
                  </a:moveTo>
                  <a:lnTo>
                    <a:pt x="972799" y="775267"/>
                  </a:lnTo>
                  <a:lnTo>
                    <a:pt x="1634051" y="8919"/>
                  </a:lnTo>
                  <a:lnTo>
                    <a:pt x="15057" y="310779"/>
                  </a:lnTo>
                  <a:close/>
                </a:path>
              </a:pathLst>
            </a:custGeom>
            <a:solidFill>
              <a:srgbClr val="C4C4C4"/>
            </a:solidFill>
            <a:ln w="383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9B861EE-117C-44BF-B917-F81935C6A74F}"/>
                </a:ext>
              </a:extLst>
            </p:cNvPr>
            <p:cNvSpPr/>
            <p:nvPr/>
          </p:nvSpPr>
          <p:spPr>
            <a:xfrm>
              <a:off x="9116412" y="4613424"/>
              <a:ext cx="1756691" cy="920537"/>
            </a:xfrm>
            <a:custGeom>
              <a:avLst/>
              <a:gdLst>
                <a:gd name="connsiteX0" fmla="*/ 1330659 w 1756691"/>
                <a:gd name="connsiteY0" fmla="*/ 923989 h 920536"/>
                <a:gd name="connsiteX1" fmla="*/ 1328741 w 1756691"/>
                <a:gd name="connsiteY1" fmla="*/ 923222 h 920536"/>
                <a:gd name="connsiteX2" fmla="*/ 1634 w 1756691"/>
                <a:gd name="connsiteY2" fmla="*/ 6520 h 920536"/>
                <a:gd name="connsiteX3" fmla="*/ 100 w 1756691"/>
                <a:gd name="connsiteY3" fmla="*/ 2301 h 920536"/>
                <a:gd name="connsiteX4" fmla="*/ 3552 w 1756691"/>
                <a:gd name="connsiteY4" fmla="*/ 0 h 920536"/>
                <a:gd name="connsiteX5" fmla="*/ 1756407 w 1756691"/>
                <a:gd name="connsiteY5" fmla="*/ 84766 h 920536"/>
                <a:gd name="connsiteX6" fmla="*/ 1759476 w 1756691"/>
                <a:gd name="connsiteY6" fmla="*/ 86684 h 920536"/>
                <a:gd name="connsiteX7" fmla="*/ 1759476 w 1756691"/>
                <a:gd name="connsiteY7" fmla="*/ 90136 h 920536"/>
                <a:gd name="connsiteX8" fmla="*/ 1333728 w 1756691"/>
                <a:gd name="connsiteY8" fmla="*/ 922071 h 920536"/>
                <a:gd name="connsiteX9" fmla="*/ 1331427 w 1756691"/>
                <a:gd name="connsiteY9" fmla="*/ 923989 h 920536"/>
                <a:gd name="connsiteX10" fmla="*/ 1330659 w 1756691"/>
                <a:gd name="connsiteY10" fmla="*/ 923989 h 920536"/>
                <a:gd name="connsiteX11" fmla="*/ 15826 w 1756691"/>
                <a:gd name="connsiteY11" fmla="*/ 7671 h 920536"/>
                <a:gd name="connsiteX12" fmla="*/ 1329125 w 1756691"/>
                <a:gd name="connsiteY12" fmla="*/ 914784 h 920536"/>
                <a:gd name="connsiteX13" fmla="*/ 1750654 w 1756691"/>
                <a:gd name="connsiteY13" fmla="*/ 91670 h 920536"/>
                <a:gd name="connsiteX14" fmla="*/ 15826 w 1756691"/>
                <a:gd name="connsiteY14" fmla="*/ 7671 h 92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6691" h="920536">
                  <a:moveTo>
                    <a:pt x="1330659" y="923989"/>
                  </a:moveTo>
                  <a:cubicBezTo>
                    <a:pt x="1329892" y="923989"/>
                    <a:pt x="1329125" y="923605"/>
                    <a:pt x="1328741" y="923222"/>
                  </a:cubicBezTo>
                  <a:lnTo>
                    <a:pt x="1634" y="6520"/>
                  </a:lnTo>
                  <a:cubicBezTo>
                    <a:pt x="484" y="5753"/>
                    <a:pt x="-284" y="3836"/>
                    <a:pt x="100" y="2301"/>
                  </a:cubicBezTo>
                  <a:cubicBezTo>
                    <a:pt x="484" y="767"/>
                    <a:pt x="2018" y="0"/>
                    <a:pt x="3552" y="0"/>
                  </a:cubicBezTo>
                  <a:lnTo>
                    <a:pt x="1756407" y="84766"/>
                  </a:lnTo>
                  <a:cubicBezTo>
                    <a:pt x="1757558" y="84766"/>
                    <a:pt x="1758709" y="85533"/>
                    <a:pt x="1759476" y="86684"/>
                  </a:cubicBezTo>
                  <a:cubicBezTo>
                    <a:pt x="1760243" y="87834"/>
                    <a:pt x="1760243" y="88985"/>
                    <a:pt x="1759476" y="90136"/>
                  </a:cubicBezTo>
                  <a:lnTo>
                    <a:pt x="1333728" y="922071"/>
                  </a:lnTo>
                  <a:cubicBezTo>
                    <a:pt x="1333345" y="922838"/>
                    <a:pt x="1332577" y="923605"/>
                    <a:pt x="1331427" y="923989"/>
                  </a:cubicBezTo>
                  <a:cubicBezTo>
                    <a:pt x="1331043" y="923989"/>
                    <a:pt x="1330659" y="923989"/>
                    <a:pt x="1330659" y="923989"/>
                  </a:cubicBezTo>
                  <a:close/>
                  <a:moveTo>
                    <a:pt x="15826" y="7671"/>
                  </a:moveTo>
                  <a:lnTo>
                    <a:pt x="1329125" y="914784"/>
                  </a:lnTo>
                  <a:lnTo>
                    <a:pt x="1750654" y="91670"/>
                  </a:lnTo>
                  <a:lnTo>
                    <a:pt x="15826" y="7671"/>
                  </a:lnTo>
                  <a:close/>
                </a:path>
              </a:pathLst>
            </a:custGeom>
            <a:solidFill>
              <a:srgbClr val="C4C4C4"/>
            </a:solidFill>
            <a:ln w="383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F2D8D7DA-AA0A-40E0-8933-FB3F202CF94C}"/>
                </a:ext>
              </a:extLst>
            </p:cNvPr>
            <p:cNvSpPr/>
            <p:nvPr/>
          </p:nvSpPr>
          <p:spPr>
            <a:xfrm>
              <a:off x="9773395" y="5529726"/>
              <a:ext cx="675060" cy="943550"/>
            </a:xfrm>
            <a:custGeom>
              <a:avLst/>
              <a:gdLst>
                <a:gd name="connsiteX0" fmla="*/ 457734 w 675060"/>
                <a:gd name="connsiteY0" fmla="*/ 945100 h 943550"/>
                <a:gd name="connsiteX1" fmla="*/ 456584 w 675060"/>
                <a:gd name="connsiteY1" fmla="*/ 944717 h 943550"/>
                <a:gd name="connsiteX2" fmla="*/ 2451 w 675060"/>
                <a:gd name="connsiteY2" fmla="*/ 783623 h 943550"/>
                <a:gd name="connsiteX3" fmla="*/ 151 w 675060"/>
                <a:gd name="connsiteY3" fmla="*/ 780938 h 943550"/>
                <a:gd name="connsiteX4" fmla="*/ 918 w 675060"/>
                <a:gd name="connsiteY4" fmla="*/ 777486 h 943550"/>
                <a:gd name="connsiteX5" fmla="*/ 670609 w 675060"/>
                <a:gd name="connsiteY5" fmla="*/ 1166 h 943550"/>
                <a:gd name="connsiteX6" fmla="*/ 674827 w 675060"/>
                <a:gd name="connsiteY6" fmla="*/ 399 h 943550"/>
                <a:gd name="connsiteX7" fmla="*/ 676745 w 675060"/>
                <a:gd name="connsiteY7" fmla="*/ 4618 h 943550"/>
                <a:gd name="connsiteX8" fmla="*/ 461186 w 675060"/>
                <a:gd name="connsiteY8" fmla="*/ 942415 h 943550"/>
                <a:gd name="connsiteX9" fmla="*/ 459268 w 675060"/>
                <a:gd name="connsiteY9" fmla="*/ 944717 h 943550"/>
                <a:gd name="connsiteX10" fmla="*/ 457734 w 675060"/>
                <a:gd name="connsiteY10" fmla="*/ 945100 h 943550"/>
                <a:gd name="connsiteX11" fmla="*/ 9740 w 675060"/>
                <a:gd name="connsiteY11" fmla="*/ 778636 h 943550"/>
                <a:gd name="connsiteX12" fmla="*/ 455049 w 675060"/>
                <a:gd name="connsiteY12" fmla="*/ 936662 h 943550"/>
                <a:gd name="connsiteX13" fmla="*/ 666389 w 675060"/>
                <a:gd name="connsiteY13" fmla="*/ 17275 h 943550"/>
                <a:gd name="connsiteX14" fmla="*/ 9740 w 675060"/>
                <a:gd name="connsiteY14" fmla="*/ 778636 h 94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75060" h="943550">
                  <a:moveTo>
                    <a:pt x="457734" y="945100"/>
                  </a:moveTo>
                  <a:cubicBezTo>
                    <a:pt x="457350" y="945100"/>
                    <a:pt x="456967" y="945100"/>
                    <a:pt x="456584" y="944717"/>
                  </a:cubicBezTo>
                  <a:lnTo>
                    <a:pt x="2451" y="783623"/>
                  </a:lnTo>
                  <a:cubicBezTo>
                    <a:pt x="1301" y="783239"/>
                    <a:pt x="534" y="782472"/>
                    <a:pt x="151" y="780938"/>
                  </a:cubicBezTo>
                  <a:cubicBezTo>
                    <a:pt x="-233" y="779404"/>
                    <a:pt x="151" y="778636"/>
                    <a:pt x="918" y="777486"/>
                  </a:cubicBezTo>
                  <a:lnTo>
                    <a:pt x="670609" y="1166"/>
                  </a:lnTo>
                  <a:cubicBezTo>
                    <a:pt x="671759" y="15"/>
                    <a:pt x="673676" y="-368"/>
                    <a:pt x="674827" y="399"/>
                  </a:cubicBezTo>
                  <a:cubicBezTo>
                    <a:pt x="676362" y="1166"/>
                    <a:pt x="677129" y="2701"/>
                    <a:pt x="676745" y="4618"/>
                  </a:cubicBezTo>
                  <a:lnTo>
                    <a:pt x="461186" y="942415"/>
                  </a:lnTo>
                  <a:cubicBezTo>
                    <a:pt x="460802" y="943566"/>
                    <a:pt x="460419" y="944333"/>
                    <a:pt x="459268" y="944717"/>
                  </a:cubicBezTo>
                  <a:cubicBezTo>
                    <a:pt x="459268" y="945100"/>
                    <a:pt x="458501" y="945100"/>
                    <a:pt x="457734" y="945100"/>
                  </a:cubicBezTo>
                  <a:close/>
                  <a:moveTo>
                    <a:pt x="9740" y="778636"/>
                  </a:moveTo>
                  <a:lnTo>
                    <a:pt x="455049" y="936662"/>
                  </a:lnTo>
                  <a:lnTo>
                    <a:pt x="666389" y="17275"/>
                  </a:lnTo>
                  <a:lnTo>
                    <a:pt x="9740" y="778636"/>
                  </a:lnTo>
                  <a:close/>
                </a:path>
              </a:pathLst>
            </a:custGeom>
            <a:solidFill>
              <a:srgbClr val="C4C4C4"/>
            </a:solidFill>
            <a:ln w="383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086F8AF-55DA-4D63-BEA2-09569D9FD2F9}"/>
                </a:ext>
              </a:extLst>
            </p:cNvPr>
            <p:cNvSpPr/>
            <p:nvPr/>
          </p:nvSpPr>
          <p:spPr>
            <a:xfrm>
              <a:off x="10227526" y="5529975"/>
              <a:ext cx="1093138" cy="943550"/>
            </a:xfrm>
            <a:custGeom>
              <a:avLst/>
              <a:gdLst>
                <a:gd name="connsiteX0" fmla="*/ 3603 w 1093137"/>
                <a:gd name="connsiteY0" fmla="*/ 944851 h 943550"/>
                <a:gd name="connsiteX1" fmla="*/ 917 w 1093137"/>
                <a:gd name="connsiteY1" fmla="*/ 943701 h 943550"/>
                <a:gd name="connsiteX2" fmla="*/ 150 w 1093137"/>
                <a:gd name="connsiteY2" fmla="*/ 940632 h 943550"/>
                <a:gd name="connsiteX3" fmla="*/ 215709 w 1093137"/>
                <a:gd name="connsiteY3" fmla="*/ 2835 h 943550"/>
                <a:gd name="connsiteX4" fmla="*/ 218395 w 1093137"/>
                <a:gd name="connsiteY4" fmla="*/ 151 h 943550"/>
                <a:gd name="connsiteX5" fmla="*/ 221846 w 1093137"/>
                <a:gd name="connsiteY5" fmla="*/ 918 h 943550"/>
                <a:gd name="connsiteX6" fmla="*/ 1094055 w 1093137"/>
                <a:gd name="connsiteY6" fmla="*/ 843209 h 943550"/>
                <a:gd name="connsiteX7" fmla="*/ 1094823 w 1093137"/>
                <a:gd name="connsiteY7" fmla="*/ 847044 h 943550"/>
                <a:gd name="connsiteX8" fmla="*/ 1091754 w 1093137"/>
                <a:gd name="connsiteY8" fmla="*/ 849346 h 943550"/>
                <a:gd name="connsiteX9" fmla="*/ 3603 w 1093137"/>
                <a:gd name="connsiteY9" fmla="*/ 944851 h 943550"/>
                <a:gd name="connsiteX10" fmla="*/ 3603 w 1093137"/>
                <a:gd name="connsiteY10" fmla="*/ 944851 h 943550"/>
                <a:gd name="connsiteX11" fmla="*/ 221462 w 1093137"/>
                <a:gd name="connsiteY11" fmla="*/ 10890 h 943550"/>
                <a:gd name="connsiteX12" fmla="*/ 8588 w 1093137"/>
                <a:gd name="connsiteY12" fmla="*/ 937564 h 943550"/>
                <a:gd name="connsiteX13" fmla="*/ 1083699 w 1093137"/>
                <a:gd name="connsiteY13" fmla="*/ 843209 h 943550"/>
                <a:gd name="connsiteX14" fmla="*/ 221462 w 1093137"/>
                <a:gd name="connsiteY14" fmla="*/ 10890 h 94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3137" h="943550">
                  <a:moveTo>
                    <a:pt x="3603" y="944851"/>
                  </a:moveTo>
                  <a:cubicBezTo>
                    <a:pt x="2452" y="944851"/>
                    <a:pt x="1685" y="944468"/>
                    <a:pt x="917" y="943701"/>
                  </a:cubicBezTo>
                  <a:cubicBezTo>
                    <a:pt x="150" y="942934"/>
                    <a:pt x="-233" y="941783"/>
                    <a:pt x="150" y="940632"/>
                  </a:cubicBezTo>
                  <a:lnTo>
                    <a:pt x="215709" y="2835"/>
                  </a:lnTo>
                  <a:cubicBezTo>
                    <a:pt x="216093" y="1684"/>
                    <a:pt x="216860" y="534"/>
                    <a:pt x="218395" y="151"/>
                  </a:cubicBezTo>
                  <a:cubicBezTo>
                    <a:pt x="219545" y="-233"/>
                    <a:pt x="221079" y="151"/>
                    <a:pt x="221846" y="918"/>
                  </a:cubicBezTo>
                  <a:lnTo>
                    <a:pt x="1094055" y="843209"/>
                  </a:lnTo>
                  <a:cubicBezTo>
                    <a:pt x="1095206" y="844360"/>
                    <a:pt x="1095590" y="845510"/>
                    <a:pt x="1094823" y="847044"/>
                  </a:cubicBezTo>
                  <a:cubicBezTo>
                    <a:pt x="1094439" y="848579"/>
                    <a:pt x="1093288" y="849346"/>
                    <a:pt x="1091754" y="849346"/>
                  </a:cubicBezTo>
                  <a:lnTo>
                    <a:pt x="3603" y="944851"/>
                  </a:lnTo>
                  <a:cubicBezTo>
                    <a:pt x="3986" y="944851"/>
                    <a:pt x="3986" y="944851"/>
                    <a:pt x="3603" y="944851"/>
                  </a:cubicBezTo>
                  <a:close/>
                  <a:moveTo>
                    <a:pt x="221462" y="10890"/>
                  </a:moveTo>
                  <a:lnTo>
                    <a:pt x="8588" y="937564"/>
                  </a:lnTo>
                  <a:lnTo>
                    <a:pt x="1083699" y="843209"/>
                  </a:lnTo>
                  <a:lnTo>
                    <a:pt x="221462" y="10890"/>
                  </a:lnTo>
                  <a:close/>
                </a:path>
              </a:pathLst>
            </a:custGeom>
            <a:solidFill>
              <a:srgbClr val="C4C4C4"/>
            </a:solidFill>
            <a:ln w="383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55993F4D-C8ED-43EE-8519-885B4CFC5500}"/>
                </a:ext>
              </a:extLst>
            </p:cNvPr>
            <p:cNvSpPr/>
            <p:nvPr/>
          </p:nvSpPr>
          <p:spPr>
            <a:xfrm>
              <a:off x="10443220" y="4698040"/>
              <a:ext cx="909030" cy="836154"/>
            </a:xfrm>
            <a:custGeom>
              <a:avLst/>
              <a:gdLst>
                <a:gd name="connsiteX0" fmla="*/ 3851 w 909030"/>
                <a:gd name="connsiteY0" fmla="*/ 839373 h 836154"/>
                <a:gd name="connsiteX1" fmla="*/ 1166 w 909030"/>
                <a:gd name="connsiteY1" fmla="*/ 838223 h 836154"/>
                <a:gd name="connsiteX2" fmla="*/ 399 w 909030"/>
                <a:gd name="connsiteY2" fmla="*/ 834004 h 836154"/>
                <a:gd name="connsiteX3" fmla="*/ 426147 w 909030"/>
                <a:gd name="connsiteY3" fmla="*/ 2068 h 836154"/>
                <a:gd name="connsiteX4" fmla="*/ 428449 w 909030"/>
                <a:gd name="connsiteY4" fmla="*/ 150 h 836154"/>
                <a:gd name="connsiteX5" fmla="*/ 431517 w 909030"/>
                <a:gd name="connsiteY5" fmla="*/ 917 h 836154"/>
                <a:gd name="connsiteX6" fmla="*/ 908662 w 909030"/>
                <a:gd name="connsiteY6" fmla="*/ 367982 h 836154"/>
                <a:gd name="connsiteX7" fmla="*/ 910196 w 909030"/>
                <a:gd name="connsiteY7" fmla="*/ 371050 h 836154"/>
                <a:gd name="connsiteX8" fmla="*/ 908279 w 909030"/>
                <a:gd name="connsiteY8" fmla="*/ 374119 h 836154"/>
                <a:gd name="connsiteX9" fmla="*/ 5386 w 909030"/>
                <a:gd name="connsiteY9" fmla="*/ 838990 h 836154"/>
                <a:gd name="connsiteX10" fmla="*/ 3851 w 909030"/>
                <a:gd name="connsiteY10" fmla="*/ 839373 h 836154"/>
                <a:gd name="connsiteX11" fmla="*/ 430750 w 909030"/>
                <a:gd name="connsiteY11" fmla="*/ 9356 h 836154"/>
                <a:gd name="connsiteX12" fmla="*/ 11906 w 909030"/>
                <a:gd name="connsiteY12" fmla="*/ 827099 h 836154"/>
                <a:gd name="connsiteX13" fmla="*/ 899840 w 909030"/>
                <a:gd name="connsiteY13" fmla="*/ 370283 h 836154"/>
                <a:gd name="connsiteX14" fmla="*/ 430750 w 909030"/>
                <a:gd name="connsiteY14" fmla="*/ 9356 h 8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09030" h="836154">
                  <a:moveTo>
                    <a:pt x="3851" y="839373"/>
                  </a:moveTo>
                  <a:cubicBezTo>
                    <a:pt x="3084" y="839373"/>
                    <a:pt x="1933" y="838990"/>
                    <a:pt x="1166" y="838223"/>
                  </a:cubicBezTo>
                  <a:cubicBezTo>
                    <a:pt x="15" y="837072"/>
                    <a:pt x="-368" y="835537"/>
                    <a:pt x="399" y="834004"/>
                  </a:cubicBezTo>
                  <a:lnTo>
                    <a:pt x="426147" y="2068"/>
                  </a:lnTo>
                  <a:cubicBezTo>
                    <a:pt x="426531" y="917"/>
                    <a:pt x="427681" y="534"/>
                    <a:pt x="428449" y="150"/>
                  </a:cubicBezTo>
                  <a:cubicBezTo>
                    <a:pt x="429599" y="-233"/>
                    <a:pt x="430750" y="150"/>
                    <a:pt x="431517" y="917"/>
                  </a:cubicBezTo>
                  <a:lnTo>
                    <a:pt x="908662" y="367982"/>
                  </a:lnTo>
                  <a:cubicBezTo>
                    <a:pt x="909813" y="368749"/>
                    <a:pt x="910196" y="369900"/>
                    <a:pt x="910196" y="371050"/>
                  </a:cubicBezTo>
                  <a:cubicBezTo>
                    <a:pt x="910196" y="372201"/>
                    <a:pt x="909429" y="373351"/>
                    <a:pt x="908279" y="374119"/>
                  </a:cubicBezTo>
                  <a:lnTo>
                    <a:pt x="5386" y="838990"/>
                  </a:lnTo>
                  <a:cubicBezTo>
                    <a:pt x="5002" y="838990"/>
                    <a:pt x="4235" y="839373"/>
                    <a:pt x="3851" y="839373"/>
                  </a:cubicBezTo>
                  <a:close/>
                  <a:moveTo>
                    <a:pt x="430750" y="9356"/>
                  </a:moveTo>
                  <a:lnTo>
                    <a:pt x="11906" y="827099"/>
                  </a:lnTo>
                  <a:lnTo>
                    <a:pt x="899840" y="370283"/>
                  </a:lnTo>
                  <a:lnTo>
                    <a:pt x="430750" y="9356"/>
                  </a:lnTo>
                  <a:close/>
                </a:path>
              </a:pathLst>
            </a:custGeom>
            <a:solidFill>
              <a:srgbClr val="C4C4C4"/>
            </a:solidFill>
            <a:ln w="383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52FCAD83-679F-4F93-9E1B-3995BC83347E}"/>
                </a:ext>
              </a:extLst>
            </p:cNvPr>
            <p:cNvSpPr/>
            <p:nvPr/>
          </p:nvSpPr>
          <p:spPr>
            <a:xfrm>
              <a:off x="10443235" y="5156774"/>
              <a:ext cx="1254232" cy="1219711"/>
            </a:xfrm>
            <a:custGeom>
              <a:avLst/>
              <a:gdLst>
                <a:gd name="connsiteX0" fmla="*/ 876045 w 1254231"/>
                <a:gd name="connsiteY0" fmla="*/ 1222547 h 1219711"/>
                <a:gd name="connsiteX1" fmla="*/ 873360 w 1254231"/>
                <a:gd name="connsiteY1" fmla="*/ 1221396 h 1219711"/>
                <a:gd name="connsiteX2" fmla="*/ 1151 w 1254231"/>
                <a:gd name="connsiteY2" fmla="*/ 379105 h 1219711"/>
                <a:gd name="connsiteX3" fmla="*/ 0 w 1254231"/>
                <a:gd name="connsiteY3" fmla="*/ 375653 h 1219711"/>
                <a:gd name="connsiteX4" fmla="*/ 2686 w 1254231"/>
                <a:gd name="connsiteY4" fmla="*/ 372968 h 1219711"/>
                <a:gd name="connsiteX5" fmla="*/ 1250013 w 1254231"/>
                <a:gd name="connsiteY5" fmla="*/ 150 h 1219711"/>
                <a:gd name="connsiteX6" fmla="*/ 1253465 w 1254231"/>
                <a:gd name="connsiteY6" fmla="*/ 917 h 1219711"/>
                <a:gd name="connsiteX7" fmla="*/ 1254232 w 1254231"/>
                <a:gd name="connsiteY7" fmla="*/ 4369 h 1219711"/>
                <a:gd name="connsiteX8" fmla="*/ 879114 w 1254231"/>
                <a:gd name="connsiteY8" fmla="*/ 1219095 h 1219711"/>
                <a:gd name="connsiteX9" fmla="*/ 876428 w 1254231"/>
                <a:gd name="connsiteY9" fmla="*/ 1221396 h 1219711"/>
                <a:gd name="connsiteX10" fmla="*/ 876045 w 1254231"/>
                <a:gd name="connsiteY10" fmla="*/ 1222547 h 1219711"/>
                <a:gd name="connsiteX11" fmla="*/ 10740 w 1254231"/>
                <a:gd name="connsiteY11" fmla="*/ 378721 h 1219711"/>
                <a:gd name="connsiteX12" fmla="*/ 874510 w 1254231"/>
                <a:gd name="connsiteY12" fmla="*/ 1212574 h 1219711"/>
                <a:gd name="connsiteX13" fmla="*/ 1245794 w 1254231"/>
                <a:gd name="connsiteY13" fmla="*/ 9739 h 1219711"/>
                <a:gd name="connsiteX14" fmla="*/ 10740 w 1254231"/>
                <a:gd name="connsiteY14" fmla="*/ 378721 h 121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4231" h="1219711">
                  <a:moveTo>
                    <a:pt x="876045" y="1222547"/>
                  </a:moveTo>
                  <a:cubicBezTo>
                    <a:pt x="875278" y="1222547"/>
                    <a:pt x="874127" y="1222163"/>
                    <a:pt x="873360" y="1221396"/>
                  </a:cubicBezTo>
                  <a:lnTo>
                    <a:pt x="1151" y="379105"/>
                  </a:lnTo>
                  <a:cubicBezTo>
                    <a:pt x="384" y="378338"/>
                    <a:pt x="0" y="376803"/>
                    <a:pt x="0" y="375653"/>
                  </a:cubicBezTo>
                  <a:cubicBezTo>
                    <a:pt x="384" y="374502"/>
                    <a:pt x="1151" y="373352"/>
                    <a:pt x="2686" y="372968"/>
                  </a:cubicBezTo>
                  <a:lnTo>
                    <a:pt x="1250013" y="150"/>
                  </a:lnTo>
                  <a:cubicBezTo>
                    <a:pt x="1251164" y="-233"/>
                    <a:pt x="1252698" y="150"/>
                    <a:pt x="1253465" y="917"/>
                  </a:cubicBezTo>
                  <a:cubicBezTo>
                    <a:pt x="1254232" y="1685"/>
                    <a:pt x="1254616" y="3219"/>
                    <a:pt x="1254232" y="4369"/>
                  </a:cubicBezTo>
                  <a:lnTo>
                    <a:pt x="879114" y="1219095"/>
                  </a:lnTo>
                  <a:cubicBezTo>
                    <a:pt x="878730" y="1220245"/>
                    <a:pt x="877579" y="1221396"/>
                    <a:pt x="876428" y="1221396"/>
                  </a:cubicBezTo>
                  <a:cubicBezTo>
                    <a:pt x="876812" y="1222547"/>
                    <a:pt x="876428" y="1222547"/>
                    <a:pt x="876045" y="1222547"/>
                  </a:cubicBezTo>
                  <a:close/>
                  <a:moveTo>
                    <a:pt x="10740" y="378721"/>
                  </a:moveTo>
                  <a:lnTo>
                    <a:pt x="874510" y="1212574"/>
                  </a:lnTo>
                  <a:lnTo>
                    <a:pt x="1245794" y="9739"/>
                  </a:lnTo>
                  <a:lnTo>
                    <a:pt x="10740" y="378721"/>
                  </a:lnTo>
                  <a:close/>
                </a:path>
              </a:pathLst>
            </a:custGeom>
            <a:solidFill>
              <a:srgbClr val="C4C4C4"/>
            </a:solidFill>
            <a:ln w="383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E7C9CDC-58A5-480D-8A18-3C7094E2827B}"/>
                </a:ext>
              </a:extLst>
            </p:cNvPr>
            <p:cNvSpPr/>
            <p:nvPr/>
          </p:nvSpPr>
          <p:spPr>
            <a:xfrm>
              <a:off x="10443318" y="5065254"/>
              <a:ext cx="1254232" cy="471775"/>
            </a:xfrm>
            <a:custGeom>
              <a:avLst/>
              <a:gdLst>
                <a:gd name="connsiteX0" fmla="*/ 3753 w 1254231"/>
                <a:gd name="connsiteY0" fmla="*/ 472159 h 471775"/>
                <a:gd name="connsiteX1" fmla="*/ 301 w 1254231"/>
                <a:gd name="connsiteY1" fmla="*/ 469857 h 471775"/>
                <a:gd name="connsiteX2" fmla="*/ 1835 w 1254231"/>
                <a:gd name="connsiteY2" fmla="*/ 465255 h 471775"/>
                <a:gd name="connsiteX3" fmla="*/ 904729 w 1254231"/>
                <a:gd name="connsiteY3" fmla="*/ 383 h 471775"/>
                <a:gd name="connsiteX4" fmla="*/ 907413 w 1254231"/>
                <a:gd name="connsiteY4" fmla="*/ 0 h 471775"/>
                <a:gd name="connsiteX5" fmla="*/ 1251848 w 1254231"/>
                <a:gd name="connsiteY5" fmla="*/ 92054 h 471775"/>
                <a:gd name="connsiteX6" fmla="*/ 1254532 w 1254231"/>
                <a:gd name="connsiteY6" fmla="*/ 95506 h 471775"/>
                <a:gd name="connsiteX7" fmla="*/ 1251848 w 1254231"/>
                <a:gd name="connsiteY7" fmla="*/ 98958 h 471775"/>
                <a:gd name="connsiteX8" fmla="*/ 4520 w 1254231"/>
                <a:gd name="connsiteY8" fmla="*/ 471775 h 471775"/>
                <a:gd name="connsiteX9" fmla="*/ 3753 w 1254231"/>
                <a:gd name="connsiteY9" fmla="*/ 472159 h 471775"/>
                <a:gd name="connsiteX10" fmla="*/ 907029 w 1254231"/>
                <a:gd name="connsiteY10" fmla="*/ 7288 h 471775"/>
                <a:gd name="connsiteX11" fmla="*/ 40190 w 1254231"/>
                <a:gd name="connsiteY11" fmla="*/ 453365 h 471775"/>
                <a:gd name="connsiteX12" fmla="*/ 1237656 w 1254231"/>
                <a:gd name="connsiteY12" fmla="*/ 95506 h 471775"/>
                <a:gd name="connsiteX13" fmla="*/ 907029 w 1254231"/>
                <a:gd name="connsiteY13" fmla="*/ 7288 h 47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54231" h="471775">
                  <a:moveTo>
                    <a:pt x="3753" y="472159"/>
                  </a:moveTo>
                  <a:cubicBezTo>
                    <a:pt x="2219" y="472159"/>
                    <a:pt x="1068" y="471392"/>
                    <a:pt x="301" y="469857"/>
                  </a:cubicBezTo>
                  <a:cubicBezTo>
                    <a:pt x="-466" y="467940"/>
                    <a:pt x="301" y="466022"/>
                    <a:pt x="1835" y="465255"/>
                  </a:cubicBezTo>
                  <a:lnTo>
                    <a:pt x="904729" y="383"/>
                  </a:lnTo>
                  <a:cubicBezTo>
                    <a:pt x="905496" y="0"/>
                    <a:pt x="906262" y="0"/>
                    <a:pt x="907413" y="0"/>
                  </a:cubicBezTo>
                  <a:lnTo>
                    <a:pt x="1251848" y="92054"/>
                  </a:lnTo>
                  <a:cubicBezTo>
                    <a:pt x="1253382" y="92437"/>
                    <a:pt x="1254532" y="93971"/>
                    <a:pt x="1254532" y="95506"/>
                  </a:cubicBezTo>
                  <a:cubicBezTo>
                    <a:pt x="1254532" y="97040"/>
                    <a:pt x="1253382" y="98574"/>
                    <a:pt x="1251848" y="98958"/>
                  </a:cubicBezTo>
                  <a:lnTo>
                    <a:pt x="4520" y="471775"/>
                  </a:lnTo>
                  <a:cubicBezTo>
                    <a:pt x="4136" y="472159"/>
                    <a:pt x="3753" y="472159"/>
                    <a:pt x="3753" y="472159"/>
                  </a:cubicBezTo>
                  <a:close/>
                  <a:moveTo>
                    <a:pt x="907029" y="7288"/>
                  </a:moveTo>
                  <a:lnTo>
                    <a:pt x="40190" y="453365"/>
                  </a:lnTo>
                  <a:lnTo>
                    <a:pt x="1237656" y="95506"/>
                  </a:lnTo>
                  <a:lnTo>
                    <a:pt x="907029" y="7288"/>
                  </a:lnTo>
                  <a:close/>
                </a:path>
              </a:pathLst>
            </a:custGeom>
            <a:solidFill>
              <a:srgbClr val="C4C4C4"/>
            </a:solidFill>
            <a:ln w="383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739F2365-1846-4E30-AF72-DAF594D6F5CA}"/>
                </a:ext>
              </a:extLst>
            </p:cNvPr>
            <p:cNvSpPr/>
            <p:nvPr/>
          </p:nvSpPr>
          <p:spPr>
            <a:xfrm>
              <a:off x="5056260" y="5388818"/>
              <a:ext cx="1250396" cy="609856"/>
            </a:xfrm>
            <a:custGeom>
              <a:avLst/>
              <a:gdLst>
                <a:gd name="connsiteX0" fmla="*/ 3753 w 1250395"/>
                <a:gd name="connsiteY0" fmla="*/ 611932 h 609855"/>
                <a:gd name="connsiteX1" fmla="*/ 301 w 1250395"/>
                <a:gd name="connsiteY1" fmla="*/ 609631 h 609855"/>
                <a:gd name="connsiteX2" fmla="*/ 1835 w 1250395"/>
                <a:gd name="connsiteY2" fmla="*/ 605412 h 609855"/>
                <a:gd name="connsiteX3" fmla="*/ 1034754 w 1250395"/>
                <a:gd name="connsiteY3" fmla="*/ 542 h 609855"/>
                <a:gd name="connsiteX4" fmla="*/ 1037439 w 1250395"/>
                <a:gd name="connsiteY4" fmla="*/ 159 h 609855"/>
                <a:gd name="connsiteX5" fmla="*/ 1039741 w 1250395"/>
                <a:gd name="connsiteY5" fmla="*/ 2077 h 609855"/>
                <a:gd name="connsiteX6" fmla="*/ 1253382 w 1250395"/>
                <a:gd name="connsiteY6" fmla="*/ 382182 h 609855"/>
                <a:gd name="connsiteX7" fmla="*/ 1253382 w 1250395"/>
                <a:gd name="connsiteY7" fmla="*/ 385634 h 609855"/>
                <a:gd name="connsiteX8" fmla="*/ 1250697 w 1250395"/>
                <a:gd name="connsiteY8" fmla="*/ 387551 h 609855"/>
                <a:gd name="connsiteX9" fmla="*/ 4136 w 1250395"/>
                <a:gd name="connsiteY9" fmla="*/ 612316 h 609855"/>
                <a:gd name="connsiteX10" fmla="*/ 3753 w 1250395"/>
                <a:gd name="connsiteY10" fmla="*/ 611932 h 609855"/>
                <a:gd name="connsiteX11" fmla="*/ 1035521 w 1250395"/>
                <a:gd name="connsiteY11" fmla="*/ 8597 h 609855"/>
                <a:gd name="connsiteX12" fmla="*/ 23314 w 1250395"/>
                <a:gd name="connsiteY12" fmla="*/ 601193 h 609855"/>
                <a:gd name="connsiteX13" fmla="*/ 1244944 w 1250395"/>
                <a:gd name="connsiteY13" fmla="*/ 381031 h 609855"/>
                <a:gd name="connsiteX14" fmla="*/ 1035521 w 1250395"/>
                <a:gd name="connsiteY14" fmla="*/ 8597 h 60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0395" h="609855">
                  <a:moveTo>
                    <a:pt x="3753" y="611932"/>
                  </a:moveTo>
                  <a:cubicBezTo>
                    <a:pt x="2219" y="611932"/>
                    <a:pt x="1068" y="611165"/>
                    <a:pt x="301" y="609631"/>
                  </a:cubicBezTo>
                  <a:cubicBezTo>
                    <a:pt x="-466" y="608097"/>
                    <a:pt x="301" y="606179"/>
                    <a:pt x="1835" y="605412"/>
                  </a:cubicBezTo>
                  <a:lnTo>
                    <a:pt x="1034754" y="542"/>
                  </a:lnTo>
                  <a:cubicBezTo>
                    <a:pt x="1035521" y="159"/>
                    <a:pt x="1036672" y="-225"/>
                    <a:pt x="1037439" y="159"/>
                  </a:cubicBezTo>
                  <a:cubicBezTo>
                    <a:pt x="1038206" y="542"/>
                    <a:pt x="1039357" y="926"/>
                    <a:pt x="1039741" y="2077"/>
                  </a:cubicBezTo>
                  <a:lnTo>
                    <a:pt x="1253382" y="382182"/>
                  </a:lnTo>
                  <a:cubicBezTo>
                    <a:pt x="1254149" y="383332"/>
                    <a:pt x="1254149" y="384483"/>
                    <a:pt x="1253382" y="385634"/>
                  </a:cubicBezTo>
                  <a:cubicBezTo>
                    <a:pt x="1252998" y="386785"/>
                    <a:pt x="1251848" y="387551"/>
                    <a:pt x="1250697" y="387551"/>
                  </a:cubicBezTo>
                  <a:lnTo>
                    <a:pt x="4136" y="612316"/>
                  </a:lnTo>
                  <a:cubicBezTo>
                    <a:pt x="4136" y="611932"/>
                    <a:pt x="3753" y="611932"/>
                    <a:pt x="3753" y="611932"/>
                  </a:cubicBezTo>
                  <a:close/>
                  <a:moveTo>
                    <a:pt x="1035521" y="8597"/>
                  </a:moveTo>
                  <a:lnTo>
                    <a:pt x="23314" y="601193"/>
                  </a:lnTo>
                  <a:lnTo>
                    <a:pt x="1244944" y="381031"/>
                  </a:lnTo>
                  <a:lnTo>
                    <a:pt x="1035521" y="8597"/>
                  </a:lnTo>
                  <a:close/>
                </a:path>
              </a:pathLst>
            </a:custGeom>
            <a:solidFill>
              <a:srgbClr val="C4C4C4"/>
            </a:solidFill>
            <a:ln w="383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8F13C4C-BE42-427A-A19C-F4D810EE7A66}"/>
                </a:ext>
              </a:extLst>
            </p:cNvPr>
            <p:cNvSpPr/>
            <p:nvPr/>
          </p:nvSpPr>
          <p:spPr>
            <a:xfrm>
              <a:off x="6089420" y="5261919"/>
              <a:ext cx="644376" cy="513966"/>
            </a:xfrm>
            <a:custGeom>
              <a:avLst/>
              <a:gdLst>
                <a:gd name="connsiteX0" fmla="*/ 217153 w 644375"/>
                <a:gd name="connsiteY0" fmla="*/ 514066 h 513966"/>
                <a:gd name="connsiteX1" fmla="*/ 217153 w 644375"/>
                <a:gd name="connsiteY1" fmla="*/ 514066 h 513966"/>
                <a:gd name="connsiteX2" fmla="*/ 214084 w 644375"/>
                <a:gd name="connsiteY2" fmla="*/ 512148 h 513966"/>
                <a:gd name="connsiteX3" fmla="*/ 443 w 644375"/>
                <a:gd name="connsiteY3" fmla="*/ 132043 h 513966"/>
                <a:gd name="connsiteX4" fmla="*/ 443 w 644375"/>
                <a:gd name="connsiteY4" fmla="*/ 128591 h 513966"/>
                <a:gd name="connsiteX5" fmla="*/ 3128 w 644375"/>
                <a:gd name="connsiteY5" fmla="*/ 126674 h 513966"/>
                <a:gd name="connsiteX6" fmla="*/ 640983 w 644375"/>
                <a:gd name="connsiteY6" fmla="*/ 100 h 513966"/>
                <a:gd name="connsiteX7" fmla="*/ 644819 w 644375"/>
                <a:gd name="connsiteY7" fmla="*/ 1634 h 513966"/>
                <a:gd name="connsiteX8" fmla="*/ 644435 w 644375"/>
                <a:gd name="connsiteY8" fmla="*/ 5853 h 513966"/>
                <a:gd name="connsiteX9" fmla="*/ 220221 w 644375"/>
                <a:gd name="connsiteY9" fmla="*/ 512915 h 513966"/>
                <a:gd name="connsiteX10" fmla="*/ 217153 w 644375"/>
                <a:gd name="connsiteY10" fmla="*/ 514066 h 513966"/>
                <a:gd name="connsiteX11" fmla="*/ 9265 w 644375"/>
                <a:gd name="connsiteY11" fmla="*/ 132810 h 513966"/>
                <a:gd name="connsiteX12" fmla="*/ 217920 w 644375"/>
                <a:gd name="connsiteY12" fmla="*/ 504094 h 513966"/>
                <a:gd name="connsiteX13" fmla="*/ 632161 w 644375"/>
                <a:gd name="connsiteY13" fmla="*/ 9305 h 513966"/>
                <a:gd name="connsiteX14" fmla="*/ 9265 w 644375"/>
                <a:gd name="connsiteY14" fmla="*/ 132810 h 51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4375" h="513966">
                  <a:moveTo>
                    <a:pt x="217153" y="514066"/>
                  </a:moveTo>
                  <a:cubicBezTo>
                    <a:pt x="217153" y="514066"/>
                    <a:pt x="217153" y="514066"/>
                    <a:pt x="217153" y="514066"/>
                  </a:cubicBezTo>
                  <a:cubicBezTo>
                    <a:pt x="215618" y="514066"/>
                    <a:pt x="214468" y="513299"/>
                    <a:pt x="214084" y="512148"/>
                  </a:cubicBezTo>
                  <a:lnTo>
                    <a:pt x="443" y="132043"/>
                  </a:lnTo>
                  <a:cubicBezTo>
                    <a:pt x="60" y="130893"/>
                    <a:pt x="-324" y="129742"/>
                    <a:pt x="443" y="128591"/>
                  </a:cubicBezTo>
                  <a:cubicBezTo>
                    <a:pt x="826" y="127441"/>
                    <a:pt x="1977" y="126674"/>
                    <a:pt x="3128" y="126674"/>
                  </a:cubicBezTo>
                  <a:lnTo>
                    <a:pt x="640983" y="100"/>
                  </a:lnTo>
                  <a:cubicBezTo>
                    <a:pt x="642518" y="-284"/>
                    <a:pt x="644051" y="483"/>
                    <a:pt x="644819" y="1634"/>
                  </a:cubicBezTo>
                  <a:cubicBezTo>
                    <a:pt x="645586" y="2784"/>
                    <a:pt x="645586" y="4702"/>
                    <a:pt x="644435" y="5853"/>
                  </a:cubicBezTo>
                  <a:lnTo>
                    <a:pt x="220221" y="512915"/>
                  </a:lnTo>
                  <a:cubicBezTo>
                    <a:pt x="219454" y="513683"/>
                    <a:pt x="218303" y="514066"/>
                    <a:pt x="217153" y="514066"/>
                  </a:cubicBezTo>
                  <a:close/>
                  <a:moveTo>
                    <a:pt x="9265" y="132810"/>
                  </a:moveTo>
                  <a:lnTo>
                    <a:pt x="217920" y="504094"/>
                  </a:lnTo>
                  <a:lnTo>
                    <a:pt x="632161" y="9305"/>
                  </a:lnTo>
                  <a:lnTo>
                    <a:pt x="9265" y="132810"/>
                  </a:lnTo>
                  <a:close/>
                </a:path>
              </a:pathLst>
            </a:custGeom>
            <a:solidFill>
              <a:srgbClr val="C4C4C4"/>
            </a:solidFill>
            <a:ln w="383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5C2E08B7-E089-4775-A79E-05AF902EEFCC}"/>
                </a:ext>
              </a:extLst>
            </p:cNvPr>
            <p:cNvSpPr/>
            <p:nvPr/>
          </p:nvSpPr>
          <p:spPr>
            <a:xfrm>
              <a:off x="8107683" y="2435514"/>
              <a:ext cx="207121" cy="778621"/>
            </a:xfrm>
            <a:custGeom>
              <a:avLst/>
              <a:gdLst>
                <a:gd name="connsiteX0" fmla="*/ 3525 w 207120"/>
                <a:gd name="connsiteY0" fmla="*/ 779078 h 778620"/>
                <a:gd name="connsiteX1" fmla="*/ 2758 w 207120"/>
                <a:gd name="connsiteY1" fmla="*/ 779078 h 778620"/>
                <a:gd name="connsiteX2" fmla="*/ 74 w 207120"/>
                <a:gd name="connsiteY2" fmla="*/ 774475 h 778620"/>
                <a:gd name="connsiteX3" fmla="*/ 200290 w 207120"/>
                <a:gd name="connsiteY3" fmla="*/ 2758 h 778620"/>
                <a:gd name="connsiteX4" fmla="*/ 204893 w 207120"/>
                <a:gd name="connsiteY4" fmla="*/ 73 h 778620"/>
                <a:gd name="connsiteX5" fmla="*/ 207578 w 207120"/>
                <a:gd name="connsiteY5" fmla="*/ 4676 h 778620"/>
                <a:gd name="connsiteX6" fmla="*/ 7361 w 207120"/>
                <a:gd name="connsiteY6" fmla="*/ 776393 h 778620"/>
                <a:gd name="connsiteX7" fmla="*/ 3525 w 207120"/>
                <a:gd name="connsiteY7" fmla="*/ 779078 h 778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120" h="778620">
                  <a:moveTo>
                    <a:pt x="3525" y="779078"/>
                  </a:moveTo>
                  <a:cubicBezTo>
                    <a:pt x="3142" y="779078"/>
                    <a:pt x="2758" y="779078"/>
                    <a:pt x="2758" y="779078"/>
                  </a:cubicBezTo>
                  <a:cubicBezTo>
                    <a:pt x="841" y="778694"/>
                    <a:pt x="-310" y="776777"/>
                    <a:pt x="74" y="774475"/>
                  </a:cubicBezTo>
                  <a:lnTo>
                    <a:pt x="200290" y="2758"/>
                  </a:lnTo>
                  <a:cubicBezTo>
                    <a:pt x="200674" y="841"/>
                    <a:pt x="202592" y="-310"/>
                    <a:pt x="204893" y="73"/>
                  </a:cubicBezTo>
                  <a:cubicBezTo>
                    <a:pt x="206810" y="457"/>
                    <a:pt x="207961" y="2375"/>
                    <a:pt x="207578" y="4676"/>
                  </a:cubicBezTo>
                  <a:lnTo>
                    <a:pt x="7361" y="776393"/>
                  </a:lnTo>
                  <a:cubicBezTo>
                    <a:pt x="6978" y="777927"/>
                    <a:pt x="5443" y="779078"/>
                    <a:pt x="3525" y="779078"/>
                  </a:cubicBezTo>
                  <a:close/>
                </a:path>
              </a:pathLst>
            </a:custGeom>
            <a:solidFill>
              <a:srgbClr val="C4C4C4"/>
            </a:solidFill>
            <a:ln w="383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665260F-D78F-4A36-BE40-31FC30252D3D}"/>
                </a:ext>
              </a:extLst>
            </p:cNvPr>
            <p:cNvSpPr/>
            <p:nvPr/>
          </p:nvSpPr>
          <p:spPr>
            <a:xfrm>
              <a:off x="8107613" y="2435428"/>
              <a:ext cx="1047111" cy="778621"/>
            </a:xfrm>
            <a:custGeom>
              <a:avLst/>
              <a:gdLst>
                <a:gd name="connsiteX0" fmla="*/ 3596 w 1047110"/>
                <a:gd name="connsiteY0" fmla="*/ 779163 h 778620"/>
                <a:gd name="connsiteX1" fmla="*/ 1295 w 1047110"/>
                <a:gd name="connsiteY1" fmla="*/ 778396 h 778620"/>
                <a:gd name="connsiteX2" fmla="*/ 144 w 1047110"/>
                <a:gd name="connsiteY2" fmla="*/ 774561 h 778620"/>
                <a:gd name="connsiteX3" fmla="*/ 200361 w 1047110"/>
                <a:gd name="connsiteY3" fmla="*/ 2844 h 778620"/>
                <a:gd name="connsiteX4" fmla="*/ 202278 w 1047110"/>
                <a:gd name="connsiteY4" fmla="*/ 542 h 778620"/>
                <a:gd name="connsiteX5" fmla="*/ 204963 w 1047110"/>
                <a:gd name="connsiteY5" fmla="*/ 159 h 778620"/>
                <a:gd name="connsiteX6" fmla="*/ 1046871 w 1047110"/>
                <a:gd name="connsiteY6" fmla="*/ 253690 h 778620"/>
                <a:gd name="connsiteX7" fmla="*/ 1049557 w 1047110"/>
                <a:gd name="connsiteY7" fmla="*/ 256759 h 778620"/>
                <a:gd name="connsiteX8" fmla="*/ 1047639 w 1047110"/>
                <a:gd name="connsiteY8" fmla="*/ 260210 h 778620"/>
                <a:gd name="connsiteX9" fmla="*/ 5513 w 1047110"/>
                <a:gd name="connsiteY9" fmla="*/ 778780 h 778620"/>
                <a:gd name="connsiteX10" fmla="*/ 3596 w 1047110"/>
                <a:gd name="connsiteY10" fmla="*/ 779163 h 778620"/>
                <a:gd name="connsiteX11" fmla="*/ 206881 w 1047110"/>
                <a:gd name="connsiteY11" fmla="*/ 8213 h 778620"/>
                <a:gd name="connsiteX12" fmla="*/ 9349 w 1047110"/>
                <a:gd name="connsiteY12" fmla="*/ 768424 h 778620"/>
                <a:gd name="connsiteX13" fmla="*/ 1036132 w 1047110"/>
                <a:gd name="connsiteY13" fmla="*/ 257909 h 778620"/>
                <a:gd name="connsiteX14" fmla="*/ 206881 w 1047110"/>
                <a:gd name="connsiteY14" fmla="*/ 8213 h 778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7110" h="778620">
                  <a:moveTo>
                    <a:pt x="3596" y="779163"/>
                  </a:moveTo>
                  <a:cubicBezTo>
                    <a:pt x="2829" y="779163"/>
                    <a:pt x="2062" y="778780"/>
                    <a:pt x="1295" y="778396"/>
                  </a:cubicBezTo>
                  <a:cubicBezTo>
                    <a:pt x="144" y="777629"/>
                    <a:pt x="-240" y="776095"/>
                    <a:pt x="144" y="774561"/>
                  </a:cubicBezTo>
                  <a:lnTo>
                    <a:pt x="200361" y="2844"/>
                  </a:lnTo>
                  <a:cubicBezTo>
                    <a:pt x="200745" y="1693"/>
                    <a:pt x="201128" y="926"/>
                    <a:pt x="202278" y="542"/>
                  </a:cubicBezTo>
                  <a:cubicBezTo>
                    <a:pt x="203045" y="159"/>
                    <a:pt x="204196" y="-225"/>
                    <a:pt x="204963" y="159"/>
                  </a:cubicBezTo>
                  <a:lnTo>
                    <a:pt x="1046871" y="253690"/>
                  </a:lnTo>
                  <a:cubicBezTo>
                    <a:pt x="1048406" y="254074"/>
                    <a:pt x="1049173" y="255224"/>
                    <a:pt x="1049557" y="256759"/>
                  </a:cubicBezTo>
                  <a:cubicBezTo>
                    <a:pt x="1049557" y="258293"/>
                    <a:pt x="1048789" y="259827"/>
                    <a:pt x="1047639" y="260210"/>
                  </a:cubicBezTo>
                  <a:lnTo>
                    <a:pt x="5513" y="778780"/>
                  </a:lnTo>
                  <a:cubicBezTo>
                    <a:pt x="4746" y="778780"/>
                    <a:pt x="4363" y="779163"/>
                    <a:pt x="3596" y="779163"/>
                  </a:cubicBezTo>
                  <a:close/>
                  <a:moveTo>
                    <a:pt x="206881" y="8213"/>
                  </a:moveTo>
                  <a:lnTo>
                    <a:pt x="9349" y="768424"/>
                  </a:lnTo>
                  <a:lnTo>
                    <a:pt x="1036132" y="257909"/>
                  </a:lnTo>
                  <a:lnTo>
                    <a:pt x="206881" y="8213"/>
                  </a:lnTo>
                  <a:close/>
                </a:path>
              </a:pathLst>
            </a:custGeom>
            <a:solidFill>
              <a:srgbClr val="C4C4C4"/>
            </a:solidFill>
            <a:ln w="383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66F9FAA-8BC0-4F4C-898A-21360B2807BC}"/>
                </a:ext>
              </a:extLst>
            </p:cNvPr>
            <p:cNvSpPr/>
            <p:nvPr/>
          </p:nvSpPr>
          <p:spPr>
            <a:xfrm>
              <a:off x="8107618" y="3207496"/>
              <a:ext cx="1227383" cy="985742"/>
            </a:xfrm>
            <a:custGeom>
              <a:avLst/>
              <a:gdLst>
                <a:gd name="connsiteX0" fmla="*/ 300464 w 1227382"/>
                <a:gd name="connsiteY0" fmla="*/ 987084 h 985741"/>
                <a:gd name="connsiteX1" fmla="*/ 297011 w 1227382"/>
                <a:gd name="connsiteY1" fmla="*/ 984399 h 985741"/>
                <a:gd name="connsiteX2" fmla="*/ 139 w 1227382"/>
                <a:gd name="connsiteY2" fmla="*/ 4411 h 985741"/>
                <a:gd name="connsiteX3" fmla="*/ 1672 w 1227382"/>
                <a:gd name="connsiteY3" fmla="*/ 575 h 985741"/>
                <a:gd name="connsiteX4" fmla="*/ 5892 w 1227382"/>
                <a:gd name="connsiteY4" fmla="*/ 575 h 985741"/>
                <a:gd name="connsiteX5" fmla="*/ 1227905 w 1227382"/>
                <a:gd name="connsiteY5" fmla="*/ 873551 h 985741"/>
                <a:gd name="connsiteX6" fmla="*/ 1229439 w 1227382"/>
                <a:gd name="connsiteY6" fmla="*/ 877387 h 985741"/>
                <a:gd name="connsiteX7" fmla="*/ 1226370 w 1227382"/>
                <a:gd name="connsiteY7" fmla="*/ 880071 h 985741"/>
                <a:gd name="connsiteX8" fmla="*/ 301231 w 1227382"/>
                <a:gd name="connsiteY8" fmla="*/ 987467 h 985741"/>
                <a:gd name="connsiteX9" fmla="*/ 300464 w 1227382"/>
                <a:gd name="connsiteY9" fmla="*/ 987084 h 985741"/>
                <a:gd name="connsiteX10" fmla="*/ 10494 w 1227382"/>
                <a:gd name="connsiteY10" fmla="*/ 12466 h 985741"/>
                <a:gd name="connsiteX11" fmla="*/ 303149 w 1227382"/>
                <a:gd name="connsiteY11" fmla="*/ 979413 h 985741"/>
                <a:gd name="connsiteX12" fmla="*/ 1216014 w 1227382"/>
                <a:gd name="connsiteY12" fmla="*/ 873551 h 985741"/>
                <a:gd name="connsiteX13" fmla="*/ 10494 w 1227382"/>
                <a:gd name="connsiteY13" fmla="*/ 12466 h 98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27382" h="985741">
                  <a:moveTo>
                    <a:pt x="300464" y="987084"/>
                  </a:moveTo>
                  <a:cubicBezTo>
                    <a:pt x="298929" y="987084"/>
                    <a:pt x="297395" y="985934"/>
                    <a:pt x="297011" y="984399"/>
                  </a:cubicBezTo>
                  <a:lnTo>
                    <a:pt x="139" y="4411"/>
                  </a:lnTo>
                  <a:cubicBezTo>
                    <a:pt x="-245" y="2877"/>
                    <a:pt x="139" y="1342"/>
                    <a:pt x="1672" y="575"/>
                  </a:cubicBezTo>
                  <a:cubicBezTo>
                    <a:pt x="2823" y="-192"/>
                    <a:pt x="4741" y="-192"/>
                    <a:pt x="5892" y="575"/>
                  </a:cubicBezTo>
                  <a:lnTo>
                    <a:pt x="1227905" y="873551"/>
                  </a:lnTo>
                  <a:cubicBezTo>
                    <a:pt x="1229055" y="874318"/>
                    <a:pt x="1229823" y="875852"/>
                    <a:pt x="1229439" y="877387"/>
                  </a:cubicBezTo>
                  <a:cubicBezTo>
                    <a:pt x="1229055" y="878921"/>
                    <a:pt x="1227905" y="880071"/>
                    <a:pt x="1226370" y="880071"/>
                  </a:cubicBezTo>
                  <a:lnTo>
                    <a:pt x="301231" y="987467"/>
                  </a:lnTo>
                  <a:cubicBezTo>
                    <a:pt x="300847" y="987084"/>
                    <a:pt x="300847" y="987084"/>
                    <a:pt x="300464" y="987084"/>
                  </a:cubicBezTo>
                  <a:close/>
                  <a:moveTo>
                    <a:pt x="10494" y="12466"/>
                  </a:moveTo>
                  <a:lnTo>
                    <a:pt x="303149" y="979413"/>
                  </a:lnTo>
                  <a:lnTo>
                    <a:pt x="1216014" y="873551"/>
                  </a:lnTo>
                  <a:lnTo>
                    <a:pt x="10494" y="12466"/>
                  </a:lnTo>
                  <a:close/>
                </a:path>
              </a:pathLst>
            </a:custGeom>
            <a:solidFill>
              <a:srgbClr val="C4C4C4"/>
            </a:solidFill>
            <a:ln w="383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C3F0F096-09FF-4F22-A0F7-418FB7411C29}"/>
                </a:ext>
              </a:extLst>
            </p:cNvPr>
            <p:cNvSpPr/>
            <p:nvPr/>
          </p:nvSpPr>
          <p:spPr>
            <a:xfrm>
              <a:off x="8107757" y="2688831"/>
              <a:ext cx="1227383" cy="1396148"/>
            </a:xfrm>
            <a:custGeom>
              <a:avLst/>
              <a:gdLst>
                <a:gd name="connsiteX0" fmla="*/ 1225465 w 1227382"/>
                <a:gd name="connsiteY0" fmla="*/ 1398353 h 1396147"/>
                <a:gd name="connsiteX1" fmla="*/ 1223547 w 1227382"/>
                <a:gd name="connsiteY1" fmla="*/ 1397586 h 1396147"/>
                <a:gd name="connsiteX2" fmla="*/ 1534 w 1227382"/>
                <a:gd name="connsiteY2" fmla="*/ 524610 h 1396147"/>
                <a:gd name="connsiteX3" fmla="*/ 0 w 1227382"/>
                <a:gd name="connsiteY3" fmla="*/ 521542 h 1396147"/>
                <a:gd name="connsiteX4" fmla="*/ 1918 w 1227382"/>
                <a:gd name="connsiteY4" fmla="*/ 518473 h 1396147"/>
                <a:gd name="connsiteX5" fmla="*/ 1044042 w 1227382"/>
                <a:gd name="connsiteY5" fmla="*/ 288 h 1396147"/>
                <a:gd name="connsiteX6" fmla="*/ 1047495 w 1227382"/>
                <a:gd name="connsiteY6" fmla="*/ 288 h 1396147"/>
                <a:gd name="connsiteX7" fmla="*/ 1049413 w 1227382"/>
                <a:gd name="connsiteY7" fmla="*/ 2973 h 1396147"/>
                <a:gd name="connsiteX8" fmla="*/ 1229300 w 1227382"/>
                <a:gd name="connsiteY8" fmla="*/ 1394134 h 1396147"/>
                <a:gd name="connsiteX9" fmla="*/ 1227383 w 1227382"/>
                <a:gd name="connsiteY9" fmla="*/ 1397586 h 1396147"/>
                <a:gd name="connsiteX10" fmla="*/ 1225465 w 1227382"/>
                <a:gd name="connsiteY10" fmla="*/ 1398353 h 1396147"/>
                <a:gd name="connsiteX11" fmla="*/ 10740 w 1227382"/>
                <a:gd name="connsiteY11" fmla="*/ 522692 h 1396147"/>
                <a:gd name="connsiteX12" fmla="*/ 1220862 w 1227382"/>
                <a:gd name="connsiteY12" fmla="*/ 1387230 h 1396147"/>
                <a:gd name="connsiteX13" fmla="*/ 1042891 w 1227382"/>
                <a:gd name="connsiteY13" fmla="*/ 9493 h 1396147"/>
                <a:gd name="connsiteX14" fmla="*/ 10740 w 1227382"/>
                <a:gd name="connsiteY14" fmla="*/ 522692 h 139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7382" h="1396147">
                  <a:moveTo>
                    <a:pt x="1225465" y="1398353"/>
                  </a:moveTo>
                  <a:cubicBezTo>
                    <a:pt x="1224698" y="1398353"/>
                    <a:pt x="1223931" y="1397970"/>
                    <a:pt x="1223547" y="1397586"/>
                  </a:cubicBezTo>
                  <a:lnTo>
                    <a:pt x="1534" y="524610"/>
                  </a:lnTo>
                  <a:cubicBezTo>
                    <a:pt x="384" y="523843"/>
                    <a:pt x="0" y="522692"/>
                    <a:pt x="0" y="521542"/>
                  </a:cubicBezTo>
                  <a:cubicBezTo>
                    <a:pt x="0" y="520391"/>
                    <a:pt x="767" y="519240"/>
                    <a:pt x="1918" y="518473"/>
                  </a:cubicBezTo>
                  <a:lnTo>
                    <a:pt x="1044042" y="288"/>
                  </a:lnTo>
                  <a:cubicBezTo>
                    <a:pt x="1045193" y="-96"/>
                    <a:pt x="1046344" y="-96"/>
                    <a:pt x="1047495" y="288"/>
                  </a:cubicBezTo>
                  <a:cubicBezTo>
                    <a:pt x="1048645" y="671"/>
                    <a:pt x="1049413" y="1822"/>
                    <a:pt x="1049413" y="2973"/>
                  </a:cubicBezTo>
                  <a:lnTo>
                    <a:pt x="1229300" y="1394134"/>
                  </a:lnTo>
                  <a:cubicBezTo>
                    <a:pt x="1229684" y="1395668"/>
                    <a:pt x="1228916" y="1396819"/>
                    <a:pt x="1227383" y="1397586"/>
                  </a:cubicBezTo>
                  <a:cubicBezTo>
                    <a:pt x="1226999" y="1398353"/>
                    <a:pt x="1226232" y="1398353"/>
                    <a:pt x="1225465" y="1398353"/>
                  </a:cubicBezTo>
                  <a:close/>
                  <a:moveTo>
                    <a:pt x="10740" y="522692"/>
                  </a:moveTo>
                  <a:lnTo>
                    <a:pt x="1220862" y="1387230"/>
                  </a:lnTo>
                  <a:lnTo>
                    <a:pt x="1042891" y="9493"/>
                  </a:lnTo>
                  <a:lnTo>
                    <a:pt x="10740" y="522692"/>
                  </a:lnTo>
                  <a:close/>
                </a:path>
              </a:pathLst>
            </a:custGeom>
            <a:solidFill>
              <a:srgbClr val="C4C4C4"/>
            </a:solidFill>
            <a:ln w="383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4364ECA-9E4F-46E7-8B0B-3AF1A5EA6F0F}"/>
                </a:ext>
              </a:extLst>
            </p:cNvPr>
            <p:cNvSpPr/>
            <p:nvPr/>
          </p:nvSpPr>
          <p:spPr>
            <a:xfrm>
              <a:off x="7768596" y="4186765"/>
              <a:ext cx="678896" cy="690403"/>
            </a:xfrm>
            <a:custGeom>
              <a:avLst/>
              <a:gdLst>
                <a:gd name="connsiteX0" fmla="*/ 3548 w 678895"/>
                <a:gd name="connsiteY0" fmla="*/ 693999 h 690402"/>
                <a:gd name="connsiteX1" fmla="*/ 863 w 678895"/>
                <a:gd name="connsiteY1" fmla="*/ 692848 h 690402"/>
                <a:gd name="connsiteX2" fmla="*/ 863 w 678895"/>
                <a:gd name="connsiteY2" fmla="*/ 687862 h 690402"/>
                <a:gd name="connsiteX3" fmla="*/ 636801 w 678895"/>
                <a:gd name="connsiteY3" fmla="*/ 1295 h 690402"/>
                <a:gd name="connsiteX4" fmla="*/ 640637 w 678895"/>
                <a:gd name="connsiteY4" fmla="*/ 144 h 690402"/>
                <a:gd name="connsiteX5" fmla="*/ 643321 w 678895"/>
                <a:gd name="connsiteY5" fmla="*/ 2829 h 690402"/>
                <a:gd name="connsiteX6" fmla="*/ 680526 w 678895"/>
                <a:gd name="connsiteY6" fmla="*/ 183484 h 690402"/>
                <a:gd name="connsiteX7" fmla="*/ 678992 w 678895"/>
                <a:gd name="connsiteY7" fmla="*/ 187320 h 690402"/>
                <a:gd name="connsiteX8" fmla="*/ 5849 w 678895"/>
                <a:gd name="connsiteY8" fmla="*/ 692848 h 690402"/>
                <a:gd name="connsiteX9" fmla="*/ 3548 w 678895"/>
                <a:gd name="connsiteY9" fmla="*/ 693999 h 690402"/>
                <a:gd name="connsiteX10" fmla="*/ 637568 w 678895"/>
                <a:gd name="connsiteY10" fmla="*/ 11651 h 690402"/>
                <a:gd name="connsiteX11" fmla="*/ 33849 w 678895"/>
                <a:gd name="connsiteY11" fmla="*/ 663314 h 690402"/>
                <a:gd name="connsiteX12" fmla="*/ 672855 w 678895"/>
                <a:gd name="connsiteY12" fmla="*/ 183484 h 690402"/>
                <a:gd name="connsiteX13" fmla="*/ 637568 w 678895"/>
                <a:gd name="connsiteY13" fmla="*/ 11651 h 690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8895" h="690402">
                  <a:moveTo>
                    <a:pt x="3548" y="693999"/>
                  </a:moveTo>
                  <a:cubicBezTo>
                    <a:pt x="2397" y="693999"/>
                    <a:pt x="1630" y="693615"/>
                    <a:pt x="863" y="692848"/>
                  </a:cubicBezTo>
                  <a:cubicBezTo>
                    <a:pt x="-288" y="691314"/>
                    <a:pt x="-288" y="689396"/>
                    <a:pt x="863" y="687862"/>
                  </a:cubicBezTo>
                  <a:lnTo>
                    <a:pt x="636801" y="1295"/>
                  </a:lnTo>
                  <a:cubicBezTo>
                    <a:pt x="637568" y="144"/>
                    <a:pt x="639102" y="-240"/>
                    <a:pt x="640637" y="144"/>
                  </a:cubicBezTo>
                  <a:cubicBezTo>
                    <a:pt x="641786" y="527"/>
                    <a:pt x="642937" y="1678"/>
                    <a:pt x="643321" y="2829"/>
                  </a:cubicBezTo>
                  <a:lnTo>
                    <a:pt x="680526" y="183484"/>
                  </a:lnTo>
                  <a:cubicBezTo>
                    <a:pt x="680910" y="185019"/>
                    <a:pt x="680142" y="186169"/>
                    <a:pt x="678992" y="187320"/>
                  </a:cubicBezTo>
                  <a:lnTo>
                    <a:pt x="5849" y="692848"/>
                  </a:lnTo>
                  <a:cubicBezTo>
                    <a:pt x="5082" y="693999"/>
                    <a:pt x="4315" y="693999"/>
                    <a:pt x="3548" y="693999"/>
                  </a:cubicBezTo>
                  <a:close/>
                  <a:moveTo>
                    <a:pt x="637568" y="11651"/>
                  </a:moveTo>
                  <a:lnTo>
                    <a:pt x="33849" y="663314"/>
                  </a:lnTo>
                  <a:lnTo>
                    <a:pt x="672855" y="183484"/>
                  </a:lnTo>
                  <a:lnTo>
                    <a:pt x="637568" y="11651"/>
                  </a:lnTo>
                  <a:close/>
                </a:path>
              </a:pathLst>
            </a:custGeom>
            <a:solidFill>
              <a:srgbClr val="C4C4C4"/>
            </a:solidFill>
            <a:ln w="383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BA1A47E7-CDC9-4BAB-A4DC-59747227071B}"/>
                </a:ext>
              </a:extLst>
            </p:cNvPr>
            <p:cNvSpPr/>
            <p:nvPr/>
          </p:nvSpPr>
          <p:spPr>
            <a:xfrm>
              <a:off x="7768384" y="4367852"/>
              <a:ext cx="1104644" cy="510131"/>
            </a:xfrm>
            <a:custGeom>
              <a:avLst/>
              <a:gdLst>
                <a:gd name="connsiteX0" fmla="*/ 3761 w 1104644"/>
                <a:gd name="connsiteY0" fmla="*/ 512912 h 510130"/>
                <a:gd name="connsiteX1" fmla="*/ 309 w 1104644"/>
                <a:gd name="connsiteY1" fmla="*/ 510611 h 510130"/>
                <a:gd name="connsiteX2" fmla="*/ 1460 w 1104644"/>
                <a:gd name="connsiteY2" fmla="*/ 506392 h 510130"/>
                <a:gd name="connsiteX3" fmla="*/ 674986 w 1104644"/>
                <a:gd name="connsiteY3" fmla="*/ 863 h 510130"/>
                <a:gd name="connsiteX4" fmla="*/ 679205 w 1104644"/>
                <a:gd name="connsiteY4" fmla="*/ 863 h 510130"/>
                <a:gd name="connsiteX5" fmla="*/ 1103803 w 1104644"/>
                <a:gd name="connsiteY5" fmla="*/ 320750 h 510130"/>
                <a:gd name="connsiteX6" fmla="*/ 1105337 w 1104644"/>
                <a:gd name="connsiteY6" fmla="*/ 324585 h 510130"/>
                <a:gd name="connsiteX7" fmla="*/ 1102268 w 1104644"/>
                <a:gd name="connsiteY7" fmla="*/ 327270 h 510130"/>
                <a:gd name="connsiteX8" fmla="*/ 4144 w 1104644"/>
                <a:gd name="connsiteY8" fmla="*/ 512912 h 510130"/>
                <a:gd name="connsiteX9" fmla="*/ 3761 w 1104644"/>
                <a:gd name="connsiteY9" fmla="*/ 512912 h 510130"/>
                <a:gd name="connsiteX10" fmla="*/ 677287 w 1104644"/>
                <a:gd name="connsiteY10" fmla="*/ 8151 h 510130"/>
                <a:gd name="connsiteX11" fmla="*/ 17952 w 1104644"/>
                <a:gd name="connsiteY11" fmla="*/ 503323 h 510130"/>
                <a:gd name="connsiteX12" fmla="*/ 1092679 w 1104644"/>
                <a:gd name="connsiteY12" fmla="*/ 321517 h 510130"/>
                <a:gd name="connsiteX13" fmla="*/ 677287 w 1104644"/>
                <a:gd name="connsiteY13" fmla="*/ 8151 h 510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4644" h="510130">
                  <a:moveTo>
                    <a:pt x="3761" y="512912"/>
                  </a:moveTo>
                  <a:cubicBezTo>
                    <a:pt x="2226" y="512912"/>
                    <a:pt x="1076" y="512145"/>
                    <a:pt x="309" y="510611"/>
                  </a:cubicBezTo>
                  <a:cubicBezTo>
                    <a:pt x="-458" y="509076"/>
                    <a:pt x="309" y="507158"/>
                    <a:pt x="1460" y="506392"/>
                  </a:cubicBezTo>
                  <a:lnTo>
                    <a:pt x="674986" y="863"/>
                  </a:lnTo>
                  <a:cubicBezTo>
                    <a:pt x="676137" y="-288"/>
                    <a:pt x="678054" y="-288"/>
                    <a:pt x="679205" y="863"/>
                  </a:cubicBezTo>
                  <a:lnTo>
                    <a:pt x="1103803" y="320750"/>
                  </a:lnTo>
                  <a:cubicBezTo>
                    <a:pt x="1104954" y="321517"/>
                    <a:pt x="1105337" y="323051"/>
                    <a:pt x="1105337" y="324585"/>
                  </a:cubicBezTo>
                  <a:cubicBezTo>
                    <a:pt x="1104954" y="326120"/>
                    <a:pt x="1103803" y="326887"/>
                    <a:pt x="1102268" y="327270"/>
                  </a:cubicBezTo>
                  <a:lnTo>
                    <a:pt x="4144" y="512912"/>
                  </a:lnTo>
                  <a:cubicBezTo>
                    <a:pt x="4528" y="512912"/>
                    <a:pt x="4144" y="512912"/>
                    <a:pt x="3761" y="512912"/>
                  </a:cubicBezTo>
                  <a:close/>
                  <a:moveTo>
                    <a:pt x="677287" y="8151"/>
                  </a:moveTo>
                  <a:lnTo>
                    <a:pt x="17952" y="503323"/>
                  </a:lnTo>
                  <a:lnTo>
                    <a:pt x="1092679" y="321517"/>
                  </a:lnTo>
                  <a:lnTo>
                    <a:pt x="677287" y="8151"/>
                  </a:lnTo>
                  <a:close/>
                </a:path>
              </a:pathLst>
            </a:custGeom>
            <a:solidFill>
              <a:srgbClr val="C4C4C4"/>
            </a:solidFill>
            <a:ln w="383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0C99A23B-ADC9-4ECC-97ED-A425788BEC39}"/>
                </a:ext>
              </a:extLst>
            </p:cNvPr>
            <p:cNvSpPr/>
            <p:nvPr/>
          </p:nvSpPr>
          <p:spPr>
            <a:xfrm>
              <a:off x="7768932" y="4687684"/>
              <a:ext cx="1104644" cy="1154507"/>
            </a:xfrm>
            <a:custGeom>
              <a:avLst/>
              <a:gdLst>
                <a:gd name="connsiteX0" fmla="*/ 1038050 w 1104644"/>
                <a:gd name="connsiteY0" fmla="*/ 1155425 h 1154506"/>
                <a:gd name="connsiteX1" fmla="*/ 1035748 w 1104644"/>
                <a:gd name="connsiteY1" fmla="*/ 1154274 h 1154506"/>
                <a:gd name="connsiteX2" fmla="*/ 1295 w 1104644"/>
                <a:gd name="connsiteY2" fmla="*/ 192313 h 1154506"/>
                <a:gd name="connsiteX3" fmla="*/ 144 w 1104644"/>
                <a:gd name="connsiteY3" fmla="*/ 188477 h 1154506"/>
                <a:gd name="connsiteX4" fmla="*/ 3212 w 1104644"/>
                <a:gd name="connsiteY4" fmla="*/ 185792 h 1154506"/>
                <a:gd name="connsiteX5" fmla="*/ 1101337 w 1104644"/>
                <a:gd name="connsiteY5" fmla="*/ 150 h 1154506"/>
                <a:gd name="connsiteX6" fmla="*/ 1104405 w 1104644"/>
                <a:gd name="connsiteY6" fmla="*/ 918 h 1154506"/>
                <a:gd name="connsiteX7" fmla="*/ 1105555 w 1104644"/>
                <a:gd name="connsiteY7" fmla="*/ 3986 h 1154506"/>
                <a:gd name="connsiteX8" fmla="*/ 1042268 w 1104644"/>
                <a:gd name="connsiteY8" fmla="*/ 1151972 h 1154506"/>
                <a:gd name="connsiteX9" fmla="*/ 1039967 w 1104644"/>
                <a:gd name="connsiteY9" fmla="*/ 1155041 h 1154506"/>
                <a:gd name="connsiteX10" fmla="*/ 1038050 w 1104644"/>
                <a:gd name="connsiteY10" fmla="*/ 1155425 h 1154506"/>
                <a:gd name="connsiteX11" fmla="*/ 11267 w 1104644"/>
                <a:gd name="connsiteY11" fmla="*/ 191929 h 1154506"/>
                <a:gd name="connsiteX12" fmla="*/ 1034981 w 1104644"/>
                <a:gd name="connsiteY12" fmla="*/ 1143918 h 1154506"/>
                <a:gd name="connsiteX13" fmla="*/ 1097501 w 1104644"/>
                <a:gd name="connsiteY13" fmla="*/ 8205 h 1154506"/>
                <a:gd name="connsiteX14" fmla="*/ 11267 w 1104644"/>
                <a:gd name="connsiteY14" fmla="*/ 191929 h 115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04644" h="1154506">
                  <a:moveTo>
                    <a:pt x="1038050" y="1155425"/>
                  </a:moveTo>
                  <a:cubicBezTo>
                    <a:pt x="1037283" y="1155425"/>
                    <a:pt x="1036132" y="1155041"/>
                    <a:pt x="1035748" y="1154274"/>
                  </a:cubicBezTo>
                  <a:lnTo>
                    <a:pt x="1295" y="192313"/>
                  </a:lnTo>
                  <a:cubicBezTo>
                    <a:pt x="144" y="191545"/>
                    <a:pt x="-240" y="190011"/>
                    <a:pt x="144" y="188477"/>
                  </a:cubicBezTo>
                  <a:cubicBezTo>
                    <a:pt x="528" y="187326"/>
                    <a:pt x="1678" y="186176"/>
                    <a:pt x="3212" y="185792"/>
                  </a:cubicBezTo>
                  <a:lnTo>
                    <a:pt x="1101337" y="150"/>
                  </a:lnTo>
                  <a:cubicBezTo>
                    <a:pt x="1102487" y="-233"/>
                    <a:pt x="1103637" y="150"/>
                    <a:pt x="1104405" y="918"/>
                  </a:cubicBezTo>
                  <a:cubicBezTo>
                    <a:pt x="1105172" y="1685"/>
                    <a:pt x="1105555" y="2836"/>
                    <a:pt x="1105555" y="3986"/>
                  </a:cubicBezTo>
                  <a:lnTo>
                    <a:pt x="1042268" y="1151972"/>
                  </a:lnTo>
                  <a:cubicBezTo>
                    <a:pt x="1042268" y="1153507"/>
                    <a:pt x="1041118" y="1154657"/>
                    <a:pt x="1039967" y="1155041"/>
                  </a:cubicBezTo>
                  <a:cubicBezTo>
                    <a:pt x="1038817" y="1155425"/>
                    <a:pt x="1038433" y="1155425"/>
                    <a:pt x="1038050" y="1155425"/>
                  </a:cubicBezTo>
                  <a:close/>
                  <a:moveTo>
                    <a:pt x="11267" y="191929"/>
                  </a:moveTo>
                  <a:lnTo>
                    <a:pt x="1034981" y="1143918"/>
                  </a:lnTo>
                  <a:lnTo>
                    <a:pt x="1097501" y="8205"/>
                  </a:lnTo>
                  <a:lnTo>
                    <a:pt x="11267" y="191929"/>
                  </a:lnTo>
                  <a:close/>
                </a:path>
              </a:pathLst>
            </a:custGeom>
            <a:solidFill>
              <a:srgbClr val="C4C4C4"/>
            </a:solidFill>
            <a:ln w="383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7DA4A1E-ECF4-45B2-8C7E-6982398BE6B9}"/>
                </a:ext>
              </a:extLst>
            </p:cNvPr>
            <p:cNvSpPr/>
            <p:nvPr/>
          </p:nvSpPr>
          <p:spPr>
            <a:xfrm>
              <a:off x="10869229" y="3147565"/>
              <a:ext cx="1269574" cy="1557242"/>
            </a:xfrm>
            <a:custGeom>
              <a:avLst/>
              <a:gdLst>
                <a:gd name="connsiteX0" fmla="*/ 1269328 w 1269573"/>
                <a:gd name="connsiteY0" fmla="*/ 752827 h 1557241"/>
                <a:gd name="connsiteX1" fmla="*/ 9343 w 1269573"/>
                <a:gd name="connsiteY1" fmla="*/ 1546023 h 1557241"/>
                <a:gd name="connsiteX2" fmla="*/ 416298 w 1269573"/>
                <a:gd name="connsiteY2" fmla="*/ 8726 h 1557241"/>
                <a:gd name="connsiteX3" fmla="*/ 1271630 w 1269573"/>
                <a:gd name="connsiteY3" fmla="*/ 370037 h 1557241"/>
                <a:gd name="connsiteX4" fmla="*/ 1271630 w 1269573"/>
                <a:gd name="connsiteY4" fmla="*/ 361982 h 1557241"/>
                <a:gd name="connsiteX5" fmla="*/ 415531 w 1269573"/>
                <a:gd name="connsiteY5" fmla="*/ 288 h 1557241"/>
                <a:gd name="connsiteX6" fmla="*/ 412462 w 1269573"/>
                <a:gd name="connsiteY6" fmla="*/ 288 h 1557241"/>
                <a:gd name="connsiteX7" fmla="*/ 410545 w 1269573"/>
                <a:gd name="connsiteY7" fmla="*/ 2589 h 1557241"/>
                <a:gd name="connsiteX8" fmla="*/ 139 w 1269573"/>
                <a:gd name="connsiteY8" fmla="*/ 1552927 h 1557241"/>
                <a:gd name="connsiteX9" fmla="*/ 1672 w 1269573"/>
                <a:gd name="connsiteY9" fmla="*/ 1556762 h 1557241"/>
                <a:gd name="connsiteX10" fmla="*/ 3974 w 1269573"/>
                <a:gd name="connsiteY10" fmla="*/ 1557529 h 1557241"/>
                <a:gd name="connsiteX11" fmla="*/ 5892 w 1269573"/>
                <a:gd name="connsiteY11" fmla="*/ 1557146 h 1557241"/>
                <a:gd name="connsiteX12" fmla="*/ 1270096 w 1269573"/>
                <a:gd name="connsiteY12" fmla="*/ 761649 h 1557241"/>
                <a:gd name="connsiteX13" fmla="*/ 1269328 w 1269573"/>
                <a:gd name="connsiteY13" fmla="*/ 752827 h 155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69573" h="1557241">
                  <a:moveTo>
                    <a:pt x="1269328" y="752827"/>
                  </a:moveTo>
                  <a:lnTo>
                    <a:pt x="9343" y="1546023"/>
                  </a:lnTo>
                  <a:lnTo>
                    <a:pt x="416298" y="8726"/>
                  </a:lnTo>
                  <a:lnTo>
                    <a:pt x="1271630" y="370037"/>
                  </a:lnTo>
                  <a:lnTo>
                    <a:pt x="1271630" y="361982"/>
                  </a:lnTo>
                  <a:lnTo>
                    <a:pt x="415531" y="288"/>
                  </a:lnTo>
                  <a:cubicBezTo>
                    <a:pt x="414380" y="-96"/>
                    <a:pt x="413613" y="-96"/>
                    <a:pt x="412462" y="288"/>
                  </a:cubicBezTo>
                  <a:cubicBezTo>
                    <a:pt x="411695" y="671"/>
                    <a:pt x="410928" y="1438"/>
                    <a:pt x="410545" y="2589"/>
                  </a:cubicBezTo>
                  <a:lnTo>
                    <a:pt x="139" y="1552927"/>
                  </a:lnTo>
                  <a:cubicBezTo>
                    <a:pt x="-245" y="1554461"/>
                    <a:pt x="139" y="1555995"/>
                    <a:pt x="1672" y="1556762"/>
                  </a:cubicBezTo>
                  <a:cubicBezTo>
                    <a:pt x="2440" y="1557146"/>
                    <a:pt x="3207" y="1557529"/>
                    <a:pt x="3974" y="1557529"/>
                  </a:cubicBezTo>
                  <a:cubicBezTo>
                    <a:pt x="4741" y="1557529"/>
                    <a:pt x="5508" y="1557529"/>
                    <a:pt x="5892" y="1557146"/>
                  </a:cubicBezTo>
                  <a:lnTo>
                    <a:pt x="1270096" y="761649"/>
                  </a:lnTo>
                  <a:lnTo>
                    <a:pt x="1269328" y="752827"/>
                  </a:lnTo>
                  <a:close/>
                </a:path>
              </a:pathLst>
            </a:custGeom>
            <a:solidFill>
              <a:srgbClr val="C4C4C4"/>
            </a:solidFill>
            <a:ln w="383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488C626-928A-456D-BD38-279D933E50A7}"/>
                </a:ext>
              </a:extLst>
            </p:cNvPr>
            <p:cNvSpPr/>
            <p:nvPr/>
          </p:nvSpPr>
          <p:spPr>
            <a:xfrm>
              <a:off x="10869229" y="3900775"/>
              <a:ext cx="1269574" cy="801634"/>
            </a:xfrm>
            <a:custGeom>
              <a:avLst/>
              <a:gdLst>
                <a:gd name="connsiteX0" fmla="*/ 1266261 w 1269573"/>
                <a:gd name="connsiteY0" fmla="*/ 662019 h 801634"/>
                <a:gd name="connsiteX1" fmla="*/ 18932 w 1269573"/>
                <a:gd name="connsiteY1" fmla="*/ 795881 h 801634"/>
                <a:gd name="connsiteX2" fmla="*/ 1269712 w 1269573"/>
                <a:gd name="connsiteY2" fmla="*/ 8822 h 801634"/>
                <a:gd name="connsiteX3" fmla="*/ 1269712 w 1269573"/>
                <a:gd name="connsiteY3" fmla="*/ 0 h 801634"/>
                <a:gd name="connsiteX4" fmla="*/ 1672 w 1269573"/>
                <a:gd name="connsiteY4" fmla="*/ 797799 h 801634"/>
                <a:gd name="connsiteX5" fmla="*/ 139 w 1269573"/>
                <a:gd name="connsiteY5" fmla="*/ 802018 h 801634"/>
                <a:gd name="connsiteX6" fmla="*/ 3590 w 1269573"/>
                <a:gd name="connsiteY6" fmla="*/ 804319 h 801634"/>
                <a:gd name="connsiteX7" fmla="*/ 3974 w 1269573"/>
                <a:gd name="connsiteY7" fmla="*/ 804319 h 801634"/>
                <a:gd name="connsiteX8" fmla="*/ 1266261 w 1269573"/>
                <a:gd name="connsiteY8" fmla="*/ 668924 h 801634"/>
                <a:gd name="connsiteX9" fmla="*/ 1266261 w 1269573"/>
                <a:gd name="connsiteY9" fmla="*/ 662019 h 80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9573" h="801634">
                  <a:moveTo>
                    <a:pt x="1266261" y="662019"/>
                  </a:moveTo>
                  <a:lnTo>
                    <a:pt x="18932" y="795881"/>
                  </a:lnTo>
                  <a:lnTo>
                    <a:pt x="1269712" y="8822"/>
                  </a:lnTo>
                  <a:lnTo>
                    <a:pt x="1269712" y="0"/>
                  </a:lnTo>
                  <a:lnTo>
                    <a:pt x="1672" y="797799"/>
                  </a:lnTo>
                  <a:cubicBezTo>
                    <a:pt x="139" y="798566"/>
                    <a:pt x="-245" y="800483"/>
                    <a:pt x="139" y="802018"/>
                  </a:cubicBezTo>
                  <a:cubicBezTo>
                    <a:pt x="522" y="803552"/>
                    <a:pt x="2056" y="804319"/>
                    <a:pt x="3590" y="804319"/>
                  </a:cubicBezTo>
                  <a:cubicBezTo>
                    <a:pt x="3590" y="804319"/>
                    <a:pt x="3974" y="804319"/>
                    <a:pt x="3974" y="804319"/>
                  </a:cubicBezTo>
                  <a:lnTo>
                    <a:pt x="1266261" y="668924"/>
                  </a:lnTo>
                  <a:lnTo>
                    <a:pt x="1266261" y="662019"/>
                  </a:lnTo>
                  <a:close/>
                </a:path>
              </a:pathLst>
            </a:custGeom>
            <a:solidFill>
              <a:srgbClr val="C4C4C4"/>
            </a:solidFill>
            <a:ln w="383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6C883FDB-932A-4FF5-945A-24CDD23731A6}"/>
                </a:ext>
              </a:extLst>
            </p:cNvPr>
            <p:cNvSpPr/>
            <p:nvPr/>
          </p:nvSpPr>
          <p:spPr>
            <a:xfrm>
              <a:off x="11279294" y="3147469"/>
              <a:ext cx="863003" cy="368215"/>
            </a:xfrm>
            <a:custGeom>
              <a:avLst/>
              <a:gdLst>
                <a:gd name="connsiteX0" fmla="*/ 861565 w 863003"/>
                <a:gd name="connsiteY0" fmla="*/ 362078 h 368214"/>
                <a:gd name="connsiteX1" fmla="*/ 24644 w 863003"/>
                <a:gd name="connsiteY1" fmla="*/ 8438 h 368214"/>
                <a:gd name="connsiteX2" fmla="*/ 863099 w 863003"/>
                <a:gd name="connsiteY2" fmla="*/ 57917 h 368214"/>
                <a:gd name="connsiteX3" fmla="*/ 863099 w 863003"/>
                <a:gd name="connsiteY3" fmla="*/ 50630 h 368214"/>
                <a:gd name="connsiteX4" fmla="*/ 3931 w 863003"/>
                <a:gd name="connsiteY4" fmla="*/ 0 h 368214"/>
                <a:gd name="connsiteX5" fmla="*/ 96 w 863003"/>
                <a:gd name="connsiteY5" fmla="*/ 2685 h 368214"/>
                <a:gd name="connsiteX6" fmla="*/ 2397 w 863003"/>
                <a:gd name="connsiteY6" fmla="*/ 6904 h 368214"/>
                <a:gd name="connsiteX7" fmla="*/ 861565 w 863003"/>
                <a:gd name="connsiteY7" fmla="*/ 369749 h 368214"/>
                <a:gd name="connsiteX8" fmla="*/ 861565 w 863003"/>
                <a:gd name="connsiteY8" fmla="*/ 362078 h 36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003" h="368214">
                  <a:moveTo>
                    <a:pt x="861565" y="362078"/>
                  </a:moveTo>
                  <a:lnTo>
                    <a:pt x="24644" y="8438"/>
                  </a:lnTo>
                  <a:lnTo>
                    <a:pt x="863099" y="57917"/>
                  </a:lnTo>
                  <a:lnTo>
                    <a:pt x="863099" y="50630"/>
                  </a:lnTo>
                  <a:lnTo>
                    <a:pt x="3931" y="0"/>
                  </a:lnTo>
                  <a:cubicBezTo>
                    <a:pt x="2013" y="0"/>
                    <a:pt x="480" y="1151"/>
                    <a:pt x="96" y="2685"/>
                  </a:cubicBezTo>
                  <a:cubicBezTo>
                    <a:pt x="-287" y="4603"/>
                    <a:pt x="480" y="6137"/>
                    <a:pt x="2397" y="6904"/>
                  </a:cubicBezTo>
                  <a:lnTo>
                    <a:pt x="861565" y="369749"/>
                  </a:lnTo>
                  <a:lnTo>
                    <a:pt x="861565" y="362078"/>
                  </a:lnTo>
                  <a:close/>
                </a:path>
              </a:pathLst>
            </a:custGeom>
            <a:solidFill>
              <a:srgbClr val="C4C4C4"/>
            </a:solidFill>
            <a:ln w="383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2A3AC2AA-2F02-4386-919B-21F469C17909}"/>
                </a:ext>
              </a:extLst>
            </p:cNvPr>
            <p:cNvSpPr/>
            <p:nvPr/>
          </p:nvSpPr>
          <p:spPr>
            <a:xfrm>
              <a:off x="6302778" y="5258567"/>
              <a:ext cx="1269574" cy="513966"/>
            </a:xfrm>
            <a:custGeom>
              <a:avLst/>
              <a:gdLst>
                <a:gd name="connsiteX0" fmla="*/ 3795 w 1269573"/>
                <a:gd name="connsiteY0" fmla="*/ 517419 h 513966"/>
                <a:gd name="connsiteX1" fmla="*/ 726 w 1269573"/>
                <a:gd name="connsiteY1" fmla="*/ 515884 h 513966"/>
                <a:gd name="connsiteX2" fmla="*/ 726 w 1269573"/>
                <a:gd name="connsiteY2" fmla="*/ 511282 h 513966"/>
                <a:gd name="connsiteX3" fmla="*/ 424940 w 1269573"/>
                <a:gd name="connsiteY3" fmla="*/ 4219 h 513966"/>
                <a:gd name="connsiteX4" fmla="*/ 427625 w 1269573"/>
                <a:gd name="connsiteY4" fmla="*/ 3069 h 513966"/>
                <a:gd name="connsiteX5" fmla="*/ 1266081 w 1269573"/>
                <a:gd name="connsiteY5" fmla="*/ 0 h 513966"/>
                <a:gd name="connsiteX6" fmla="*/ 1266081 w 1269573"/>
                <a:gd name="connsiteY6" fmla="*/ 0 h 513966"/>
                <a:gd name="connsiteX7" fmla="*/ 1269533 w 1269573"/>
                <a:gd name="connsiteY7" fmla="*/ 3069 h 513966"/>
                <a:gd name="connsiteX8" fmla="*/ 1267232 w 1269573"/>
                <a:gd name="connsiteY8" fmla="*/ 7288 h 513966"/>
                <a:gd name="connsiteX9" fmla="*/ 4562 w 1269573"/>
                <a:gd name="connsiteY9" fmla="*/ 517035 h 513966"/>
                <a:gd name="connsiteX10" fmla="*/ 3795 w 1269573"/>
                <a:gd name="connsiteY10" fmla="*/ 517419 h 513966"/>
                <a:gd name="connsiteX11" fmla="*/ 429926 w 1269573"/>
                <a:gd name="connsiteY11" fmla="*/ 10740 h 513966"/>
                <a:gd name="connsiteX12" fmla="*/ 16068 w 1269573"/>
                <a:gd name="connsiteY12" fmla="*/ 505144 h 513966"/>
                <a:gd name="connsiteX13" fmla="*/ 1247670 w 1269573"/>
                <a:gd name="connsiteY13" fmla="*/ 7671 h 513966"/>
                <a:gd name="connsiteX14" fmla="*/ 429926 w 1269573"/>
                <a:gd name="connsiteY14" fmla="*/ 10740 h 51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69573" h="513966">
                  <a:moveTo>
                    <a:pt x="3795" y="517419"/>
                  </a:moveTo>
                  <a:cubicBezTo>
                    <a:pt x="2644" y="517419"/>
                    <a:pt x="1493" y="517035"/>
                    <a:pt x="726" y="515884"/>
                  </a:cubicBezTo>
                  <a:cubicBezTo>
                    <a:pt x="-424" y="514350"/>
                    <a:pt x="-41" y="512816"/>
                    <a:pt x="726" y="511282"/>
                  </a:cubicBezTo>
                  <a:lnTo>
                    <a:pt x="424940" y="4219"/>
                  </a:lnTo>
                  <a:cubicBezTo>
                    <a:pt x="425707" y="3452"/>
                    <a:pt x="426474" y="3069"/>
                    <a:pt x="427625" y="3069"/>
                  </a:cubicBezTo>
                  <a:lnTo>
                    <a:pt x="1266081" y="0"/>
                  </a:lnTo>
                  <a:cubicBezTo>
                    <a:pt x="1266081" y="0"/>
                    <a:pt x="1266081" y="0"/>
                    <a:pt x="1266081" y="0"/>
                  </a:cubicBezTo>
                  <a:cubicBezTo>
                    <a:pt x="1267999" y="0"/>
                    <a:pt x="1269150" y="1151"/>
                    <a:pt x="1269533" y="3069"/>
                  </a:cubicBezTo>
                  <a:cubicBezTo>
                    <a:pt x="1269916" y="4602"/>
                    <a:pt x="1268766" y="6520"/>
                    <a:pt x="1267232" y="7288"/>
                  </a:cubicBezTo>
                  <a:lnTo>
                    <a:pt x="4562" y="517035"/>
                  </a:lnTo>
                  <a:cubicBezTo>
                    <a:pt x="4945" y="517419"/>
                    <a:pt x="4178" y="517419"/>
                    <a:pt x="3795" y="517419"/>
                  </a:cubicBezTo>
                  <a:close/>
                  <a:moveTo>
                    <a:pt x="429926" y="10740"/>
                  </a:moveTo>
                  <a:lnTo>
                    <a:pt x="16068" y="505144"/>
                  </a:lnTo>
                  <a:lnTo>
                    <a:pt x="1247670" y="7671"/>
                  </a:lnTo>
                  <a:lnTo>
                    <a:pt x="429926" y="10740"/>
                  </a:lnTo>
                  <a:close/>
                </a:path>
              </a:pathLst>
            </a:custGeom>
            <a:solidFill>
              <a:srgbClr val="C4C4C4"/>
            </a:solidFill>
            <a:ln w="383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15BA7D5-4009-4D2A-AF04-46B4C53608D5}"/>
                </a:ext>
              </a:extLst>
            </p:cNvPr>
            <p:cNvSpPr/>
            <p:nvPr/>
          </p:nvSpPr>
          <p:spPr>
            <a:xfrm>
              <a:off x="6302977" y="5259082"/>
              <a:ext cx="1269574" cy="1342450"/>
            </a:xfrm>
            <a:custGeom>
              <a:avLst/>
              <a:gdLst>
                <a:gd name="connsiteX0" fmla="*/ 1024625 w 1269573"/>
                <a:gd name="connsiteY0" fmla="*/ 1345387 h 1342449"/>
                <a:gd name="connsiteX1" fmla="*/ 1022323 w 1269573"/>
                <a:gd name="connsiteY1" fmla="*/ 1344619 h 1342449"/>
                <a:gd name="connsiteX2" fmla="*/ 1295 w 1269573"/>
                <a:gd name="connsiteY2" fmla="*/ 516136 h 1342449"/>
                <a:gd name="connsiteX3" fmla="*/ 144 w 1269573"/>
                <a:gd name="connsiteY3" fmla="*/ 512684 h 1342449"/>
                <a:gd name="connsiteX4" fmla="*/ 2445 w 1269573"/>
                <a:gd name="connsiteY4" fmla="*/ 509999 h 1342449"/>
                <a:gd name="connsiteX5" fmla="*/ 1265115 w 1269573"/>
                <a:gd name="connsiteY5" fmla="*/ 252 h 1342449"/>
                <a:gd name="connsiteX6" fmla="*/ 1268951 w 1269573"/>
                <a:gd name="connsiteY6" fmla="*/ 636 h 1342449"/>
                <a:gd name="connsiteX7" fmla="*/ 1270101 w 1269573"/>
                <a:gd name="connsiteY7" fmla="*/ 4087 h 1342449"/>
                <a:gd name="connsiteX8" fmla="*/ 1028460 w 1269573"/>
                <a:gd name="connsiteY8" fmla="*/ 1342318 h 1342449"/>
                <a:gd name="connsiteX9" fmla="*/ 1026159 w 1269573"/>
                <a:gd name="connsiteY9" fmla="*/ 1345003 h 1342449"/>
                <a:gd name="connsiteX10" fmla="*/ 1024625 w 1269573"/>
                <a:gd name="connsiteY10" fmla="*/ 1345387 h 1342449"/>
                <a:gd name="connsiteX11" fmla="*/ 10884 w 1269573"/>
                <a:gd name="connsiteY11" fmla="*/ 514602 h 1342449"/>
                <a:gd name="connsiteX12" fmla="*/ 1022323 w 1269573"/>
                <a:gd name="connsiteY12" fmla="*/ 1335414 h 1342449"/>
                <a:gd name="connsiteX13" fmla="*/ 1261663 w 1269573"/>
                <a:gd name="connsiteY13" fmla="*/ 9457 h 1342449"/>
                <a:gd name="connsiteX14" fmla="*/ 10884 w 1269573"/>
                <a:gd name="connsiteY14" fmla="*/ 514602 h 1342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69573" h="1342449">
                  <a:moveTo>
                    <a:pt x="1024625" y="1345387"/>
                  </a:moveTo>
                  <a:cubicBezTo>
                    <a:pt x="1023858" y="1345387"/>
                    <a:pt x="1023090" y="1345003"/>
                    <a:pt x="1022323" y="1344619"/>
                  </a:cubicBezTo>
                  <a:lnTo>
                    <a:pt x="1295" y="516136"/>
                  </a:lnTo>
                  <a:cubicBezTo>
                    <a:pt x="144" y="515369"/>
                    <a:pt x="-240" y="514218"/>
                    <a:pt x="144" y="512684"/>
                  </a:cubicBezTo>
                  <a:cubicBezTo>
                    <a:pt x="144" y="511534"/>
                    <a:pt x="1295" y="510383"/>
                    <a:pt x="2445" y="509999"/>
                  </a:cubicBezTo>
                  <a:lnTo>
                    <a:pt x="1265115" y="252"/>
                  </a:lnTo>
                  <a:cubicBezTo>
                    <a:pt x="1266266" y="-132"/>
                    <a:pt x="1267800" y="-132"/>
                    <a:pt x="1268951" y="636"/>
                  </a:cubicBezTo>
                  <a:cubicBezTo>
                    <a:pt x="1270101" y="1403"/>
                    <a:pt x="1270485" y="2937"/>
                    <a:pt x="1270101" y="4087"/>
                  </a:cubicBezTo>
                  <a:lnTo>
                    <a:pt x="1028460" y="1342318"/>
                  </a:lnTo>
                  <a:cubicBezTo>
                    <a:pt x="1028077" y="1343469"/>
                    <a:pt x="1027310" y="1344619"/>
                    <a:pt x="1026159" y="1345003"/>
                  </a:cubicBezTo>
                  <a:cubicBezTo>
                    <a:pt x="1025392" y="1345387"/>
                    <a:pt x="1025008" y="1345387"/>
                    <a:pt x="1024625" y="1345387"/>
                  </a:cubicBezTo>
                  <a:close/>
                  <a:moveTo>
                    <a:pt x="10884" y="514602"/>
                  </a:moveTo>
                  <a:lnTo>
                    <a:pt x="1022323" y="1335414"/>
                  </a:lnTo>
                  <a:lnTo>
                    <a:pt x="1261663" y="9457"/>
                  </a:lnTo>
                  <a:lnTo>
                    <a:pt x="10884" y="514602"/>
                  </a:lnTo>
                  <a:close/>
                </a:path>
              </a:pathLst>
            </a:custGeom>
            <a:solidFill>
              <a:srgbClr val="C4C4C4"/>
            </a:solidFill>
            <a:ln w="383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9943367D-C907-4BAB-9BBB-E1F0D83F00E3}"/>
                </a:ext>
              </a:extLst>
            </p:cNvPr>
            <p:cNvSpPr/>
            <p:nvPr/>
          </p:nvSpPr>
          <p:spPr>
            <a:xfrm>
              <a:off x="6727261" y="4873715"/>
              <a:ext cx="1047111" cy="395064"/>
            </a:xfrm>
            <a:custGeom>
              <a:avLst/>
              <a:gdLst>
                <a:gd name="connsiteX0" fmla="*/ 3526 w 1047110"/>
                <a:gd name="connsiteY0" fmla="*/ 395591 h 395063"/>
                <a:gd name="connsiteX1" fmla="*/ 74 w 1047110"/>
                <a:gd name="connsiteY1" fmla="*/ 392523 h 395063"/>
                <a:gd name="connsiteX2" fmla="*/ 2376 w 1047110"/>
                <a:gd name="connsiteY2" fmla="*/ 388304 h 395063"/>
                <a:gd name="connsiteX3" fmla="*/ 1043733 w 1047110"/>
                <a:gd name="connsiteY3" fmla="*/ 144 h 395063"/>
                <a:gd name="connsiteX4" fmla="*/ 1047569 w 1047110"/>
                <a:gd name="connsiteY4" fmla="*/ 1295 h 395063"/>
                <a:gd name="connsiteX5" fmla="*/ 1047952 w 1047110"/>
                <a:gd name="connsiteY5" fmla="*/ 5514 h 395063"/>
                <a:gd name="connsiteX6" fmla="*/ 844667 w 1047110"/>
                <a:gd name="connsiteY6" fmla="*/ 390989 h 395063"/>
                <a:gd name="connsiteX7" fmla="*/ 841599 w 1047110"/>
                <a:gd name="connsiteY7" fmla="*/ 392906 h 395063"/>
                <a:gd name="connsiteX8" fmla="*/ 3526 w 1047110"/>
                <a:gd name="connsiteY8" fmla="*/ 395591 h 395063"/>
                <a:gd name="connsiteX9" fmla="*/ 3526 w 1047110"/>
                <a:gd name="connsiteY9" fmla="*/ 395591 h 395063"/>
                <a:gd name="connsiteX10" fmla="*/ 1037213 w 1047110"/>
                <a:gd name="connsiteY10" fmla="*/ 10500 h 395063"/>
                <a:gd name="connsiteX11" fmla="*/ 23855 w 1047110"/>
                <a:gd name="connsiteY11" fmla="*/ 388304 h 395063"/>
                <a:gd name="connsiteX12" fmla="*/ 839681 w 1047110"/>
                <a:gd name="connsiteY12" fmla="*/ 385619 h 395063"/>
                <a:gd name="connsiteX13" fmla="*/ 1037213 w 1047110"/>
                <a:gd name="connsiteY13" fmla="*/ 10500 h 395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110" h="395063">
                  <a:moveTo>
                    <a:pt x="3526" y="395591"/>
                  </a:moveTo>
                  <a:cubicBezTo>
                    <a:pt x="1609" y="395591"/>
                    <a:pt x="458" y="394441"/>
                    <a:pt x="74" y="392523"/>
                  </a:cubicBezTo>
                  <a:cubicBezTo>
                    <a:pt x="-309" y="390605"/>
                    <a:pt x="842" y="389071"/>
                    <a:pt x="2376" y="388304"/>
                  </a:cubicBezTo>
                  <a:lnTo>
                    <a:pt x="1043733" y="144"/>
                  </a:lnTo>
                  <a:cubicBezTo>
                    <a:pt x="1045267" y="-240"/>
                    <a:pt x="1046802" y="144"/>
                    <a:pt x="1047569" y="1295"/>
                  </a:cubicBezTo>
                  <a:cubicBezTo>
                    <a:pt x="1048719" y="2446"/>
                    <a:pt x="1048719" y="3979"/>
                    <a:pt x="1047952" y="5514"/>
                  </a:cubicBezTo>
                  <a:lnTo>
                    <a:pt x="844667" y="390989"/>
                  </a:lnTo>
                  <a:cubicBezTo>
                    <a:pt x="843900" y="392139"/>
                    <a:pt x="842749" y="392906"/>
                    <a:pt x="841599" y="392906"/>
                  </a:cubicBezTo>
                  <a:lnTo>
                    <a:pt x="3526" y="395591"/>
                  </a:lnTo>
                  <a:cubicBezTo>
                    <a:pt x="3526" y="395591"/>
                    <a:pt x="3526" y="395591"/>
                    <a:pt x="3526" y="395591"/>
                  </a:cubicBezTo>
                  <a:close/>
                  <a:moveTo>
                    <a:pt x="1037213" y="10500"/>
                  </a:moveTo>
                  <a:lnTo>
                    <a:pt x="23855" y="388304"/>
                  </a:lnTo>
                  <a:lnTo>
                    <a:pt x="839681" y="385619"/>
                  </a:lnTo>
                  <a:lnTo>
                    <a:pt x="1037213" y="10500"/>
                  </a:lnTo>
                  <a:close/>
                </a:path>
              </a:pathLst>
            </a:custGeom>
            <a:solidFill>
              <a:srgbClr val="C4C4C4"/>
            </a:solidFill>
            <a:ln w="383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2C2CF142-F348-4AAA-8A06-72247415372E}"/>
                </a:ext>
              </a:extLst>
            </p:cNvPr>
            <p:cNvSpPr/>
            <p:nvPr/>
          </p:nvSpPr>
          <p:spPr>
            <a:xfrm>
              <a:off x="7323766" y="5259046"/>
              <a:ext cx="1484366" cy="1342450"/>
            </a:xfrm>
            <a:custGeom>
              <a:avLst/>
              <a:gdLst>
                <a:gd name="connsiteX0" fmla="*/ 3836 w 1484365"/>
                <a:gd name="connsiteY0" fmla="*/ 1345423 h 1342449"/>
                <a:gd name="connsiteX1" fmla="*/ 1534 w 1484365"/>
                <a:gd name="connsiteY1" fmla="*/ 1344655 h 1342449"/>
                <a:gd name="connsiteX2" fmla="*/ 0 w 1484365"/>
                <a:gd name="connsiteY2" fmla="*/ 1341203 h 1342449"/>
                <a:gd name="connsiteX3" fmla="*/ 241641 w 1484365"/>
                <a:gd name="connsiteY3" fmla="*/ 2973 h 1342449"/>
                <a:gd name="connsiteX4" fmla="*/ 243559 w 1484365"/>
                <a:gd name="connsiteY4" fmla="*/ 288 h 1342449"/>
                <a:gd name="connsiteX5" fmla="*/ 246627 w 1484365"/>
                <a:gd name="connsiteY5" fmla="*/ 288 h 1342449"/>
                <a:gd name="connsiteX6" fmla="*/ 1484366 w 1484365"/>
                <a:gd name="connsiteY6" fmla="*/ 577158 h 1342449"/>
                <a:gd name="connsiteX7" fmla="*/ 1486284 w 1484365"/>
                <a:gd name="connsiteY7" fmla="*/ 580226 h 1342449"/>
                <a:gd name="connsiteX8" fmla="*/ 1484366 w 1484365"/>
                <a:gd name="connsiteY8" fmla="*/ 583678 h 1342449"/>
                <a:gd name="connsiteX9" fmla="*/ 4986 w 1484365"/>
                <a:gd name="connsiteY9" fmla="*/ 1345039 h 1342449"/>
                <a:gd name="connsiteX10" fmla="*/ 3836 w 1484365"/>
                <a:gd name="connsiteY10" fmla="*/ 1345423 h 1342449"/>
                <a:gd name="connsiteX11" fmla="*/ 248162 w 1484365"/>
                <a:gd name="connsiteY11" fmla="*/ 8726 h 1342449"/>
                <a:gd name="connsiteX12" fmla="*/ 8822 w 1484365"/>
                <a:gd name="connsiteY12" fmla="*/ 1335066 h 1342449"/>
                <a:gd name="connsiteX13" fmla="*/ 1475160 w 1484365"/>
                <a:gd name="connsiteY13" fmla="*/ 580226 h 1342449"/>
                <a:gd name="connsiteX14" fmla="*/ 248162 w 1484365"/>
                <a:gd name="connsiteY14" fmla="*/ 8726 h 1342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84365" h="1342449">
                  <a:moveTo>
                    <a:pt x="3836" y="1345423"/>
                  </a:moveTo>
                  <a:cubicBezTo>
                    <a:pt x="3069" y="1345423"/>
                    <a:pt x="2301" y="1345039"/>
                    <a:pt x="1534" y="1344655"/>
                  </a:cubicBezTo>
                  <a:cubicBezTo>
                    <a:pt x="383" y="1343888"/>
                    <a:pt x="0" y="1342354"/>
                    <a:pt x="0" y="1341203"/>
                  </a:cubicBezTo>
                  <a:lnTo>
                    <a:pt x="241641" y="2973"/>
                  </a:lnTo>
                  <a:cubicBezTo>
                    <a:pt x="242024" y="1822"/>
                    <a:pt x="242408" y="1055"/>
                    <a:pt x="243559" y="288"/>
                  </a:cubicBezTo>
                  <a:cubicBezTo>
                    <a:pt x="244710" y="-96"/>
                    <a:pt x="245860" y="-96"/>
                    <a:pt x="246627" y="288"/>
                  </a:cubicBezTo>
                  <a:lnTo>
                    <a:pt x="1484366" y="577158"/>
                  </a:lnTo>
                  <a:cubicBezTo>
                    <a:pt x="1485516" y="577925"/>
                    <a:pt x="1486284" y="579075"/>
                    <a:pt x="1486284" y="580226"/>
                  </a:cubicBezTo>
                  <a:cubicBezTo>
                    <a:pt x="1486284" y="581760"/>
                    <a:pt x="1485516" y="582911"/>
                    <a:pt x="1484366" y="583678"/>
                  </a:cubicBezTo>
                  <a:lnTo>
                    <a:pt x="4986" y="1345039"/>
                  </a:lnTo>
                  <a:cubicBezTo>
                    <a:pt x="4986" y="1345423"/>
                    <a:pt x="4219" y="1345423"/>
                    <a:pt x="3836" y="1345423"/>
                  </a:cubicBezTo>
                  <a:close/>
                  <a:moveTo>
                    <a:pt x="248162" y="8726"/>
                  </a:moveTo>
                  <a:lnTo>
                    <a:pt x="8822" y="1335066"/>
                  </a:lnTo>
                  <a:lnTo>
                    <a:pt x="1475160" y="580226"/>
                  </a:lnTo>
                  <a:lnTo>
                    <a:pt x="248162" y="8726"/>
                  </a:lnTo>
                  <a:close/>
                </a:path>
              </a:pathLst>
            </a:custGeom>
            <a:solidFill>
              <a:srgbClr val="C4C4C4"/>
            </a:solidFill>
            <a:ln w="383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C8E4BBA-2137-45D2-92C3-4FCEEE8920C9}"/>
                </a:ext>
              </a:extLst>
            </p:cNvPr>
            <p:cNvSpPr/>
            <p:nvPr/>
          </p:nvSpPr>
          <p:spPr>
            <a:xfrm>
              <a:off x="7565539" y="4873325"/>
              <a:ext cx="1242725" cy="966564"/>
            </a:xfrm>
            <a:custGeom>
              <a:avLst/>
              <a:gdLst>
                <a:gd name="connsiteX0" fmla="*/ 1241443 w 1242724"/>
                <a:gd name="connsiteY0" fmla="*/ 969783 h 966563"/>
                <a:gd name="connsiteX1" fmla="*/ 1239908 w 1242724"/>
                <a:gd name="connsiteY1" fmla="*/ 969399 h 966563"/>
                <a:gd name="connsiteX2" fmla="*/ 2170 w 1242724"/>
                <a:gd name="connsiteY2" fmla="*/ 392529 h 966563"/>
                <a:gd name="connsiteX3" fmla="*/ 252 w 1242724"/>
                <a:gd name="connsiteY3" fmla="*/ 390228 h 966563"/>
                <a:gd name="connsiteX4" fmla="*/ 636 w 1242724"/>
                <a:gd name="connsiteY4" fmla="*/ 387543 h 966563"/>
                <a:gd name="connsiteX5" fmla="*/ 203921 w 1242724"/>
                <a:gd name="connsiteY5" fmla="*/ 2068 h 966563"/>
                <a:gd name="connsiteX6" fmla="*/ 206606 w 1242724"/>
                <a:gd name="connsiteY6" fmla="*/ 150 h 966563"/>
                <a:gd name="connsiteX7" fmla="*/ 209674 w 1242724"/>
                <a:gd name="connsiteY7" fmla="*/ 918 h 966563"/>
                <a:gd name="connsiteX8" fmla="*/ 1244128 w 1242724"/>
                <a:gd name="connsiteY8" fmla="*/ 962879 h 966563"/>
                <a:gd name="connsiteX9" fmla="*/ 1244512 w 1242724"/>
                <a:gd name="connsiteY9" fmla="*/ 967482 h 966563"/>
                <a:gd name="connsiteX10" fmla="*/ 1241443 w 1242724"/>
                <a:gd name="connsiteY10" fmla="*/ 969783 h 966563"/>
                <a:gd name="connsiteX11" fmla="*/ 8690 w 1242724"/>
                <a:gd name="connsiteY11" fmla="*/ 387543 h 966563"/>
                <a:gd name="connsiteX12" fmla="*/ 1222265 w 1242724"/>
                <a:gd name="connsiteY12" fmla="*/ 952906 h 966563"/>
                <a:gd name="connsiteX13" fmla="*/ 208140 w 1242724"/>
                <a:gd name="connsiteY13" fmla="*/ 9739 h 966563"/>
                <a:gd name="connsiteX14" fmla="*/ 8690 w 1242724"/>
                <a:gd name="connsiteY14" fmla="*/ 387543 h 966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2724" h="966563">
                  <a:moveTo>
                    <a:pt x="1241443" y="969783"/>
                  </a:moveTo>
                  <a:cubicBezTo>
                    <a:pt x="1241059" y="969783"/>
                    <a:pt x="1240292" y="969783"/>
                    <a:pt x="1239908" y="969399"/>
                  </a:cubicBezTo>
                  <a:lnTo>
                    <a:pt x="2170" y="392529"/>
                  </a:lnTo>
                  <a:cubicBezTo>
                    <a:pt x="1403" y="392146"/>
                    <a:pt x="636" y="391379"/>
                    <a:pt x="252" y="390228"/>
                  </a:cubicBezTo>
                  <a:cubicBezTo>
                    <a:pt x="-132" y="389461"/>
                    <a:pt x="-132" y="388310"/>
                    <a:pt x="636" y="387543"/>
                  </a:cubicBezTo>
                  <a:lnTo>
                    <a:pt x="203921" y="2068"/>
                  </a:lnTo>
                  <a:cubicBezTo>
                    <a:pt x="204304" y="918"/>
                    <a:pt x="205455" y="534"/>
                    <a:pt x="206606" y="150"/>
                  </a:cubicBezTo>
                  <a:cubicBezTo>
                    <a:pt x="207757" y="-233"/>
                    <a:pt x="208907" y="150"/>
                    <a:pt x="209674" y="918"/>
                  </a:cubicBezTo>
                  <a:lnTo>
                    <a:pt x="1244128" y="962879"/>
                  </a:lnTo>
                  <a:cubicBezTo>
                    <a:pt x="1245278" y="964030"/>
                    <a:pt x="1245661" y="965947"/>
                    <a:pt x="1244512" y="967482"/>
                  </a:cubicBezTo>
                  <a:cubicBezTo>
                    <a:pt x="1243744" y="969015"/>
                    <a:pt x="1242594" y="969783"/>
                    <a:pt x="1241443" y="969783"/>
                  </a:cubicBezTo>
                  <a:close/>
                  <a:moveTo>
                    <a:pt x="8690" y="387543"/>
                  </a:moveTo>
                  <a:lnTo>
                    <a:pt x="1222265" y="952906"/>
                  </a:lnTo>
                  <a:lnTo>
                    <a:pt x="208140" y="9739"/>
                  </a:lnTo>
                  <a:lnTo>
                    <a:pt x="8690" y="387543"/>
                  </a:lnTo>
                  <a:close/>
                </a:path>
              </a:pathLst>
            </a:custGeom>
            <a:solidFill>
              <a:srgbClr val="C4C4C4"/>
            </a:solidFill>
            <a:ln w="383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A1AD4D1C-AC76-4548-B735-ECF8E93D7D72}"/>
                </a:ext>
              </a:extLst>
            </p:cNvPr>
            <p:cNvSpPr/>
            <p:nvPr/>
          </p:nvSpPr>
          <p:spPr>
            <a:xfrm>
              <a:off x="11690947" y="4904928"/>
              <a:ext cx="441091" cy="421913"/>
            </a:xfrm>
            <a:custGeom>
              <a:avLst/>
              <a:gdLst>
                <a:gd name="connsiteX0" fmla="*/ 440708 w 441090"/>
                <a:gd name="connsiteY0" fmla="*/ 415009 h 421912"/>
                <a:gd name="connsiteX1" fmla="*/ 12274 w 441090"/>
                <a:gd name="connsiteY1" fmla="*/ 255449 h 421912"/>
                <a:gd name="connsiteX2" fmla="*/ 443008 w 441090"/>
                <a:gd name="connsiteY2" fmla="*/ 8438 h 421912"/>
                <a:gd name="connsiteX3" fmla="*/ 443008 w 441090"/>
                <a:gd name="connsiteY3" fmla="*/ 0 h 421912"/>
                <a:gd name="connsiteX4" fmla="*/ 1918 w 441090"/>
                <a:gd name="connsiteY4" fmla="*/ 253148 h 421912"/>
                <a:gd name="connsiteX5" fmla="*/ 0 w 441090"/>
                <a:gd name="connsiteY5" fmla="*/ 256599 h 421912"/>
                <a:gd name="connsiteX6" fmla="*/ 2302 w 441090"/>
                <a:gd name="connsiteY6" fmla="*/ 259668 h 421912"/>
                <a:gd name="connsiteX7" fmla="*/ 440708 w 441090"/>
                <a:gd name="connsiteY7" fmla="*/ 423063 h 421912"/>
                <a:gd name="connsiteX8" fmla="*/ 440708 w 441090"/>
                <a:gd name="connsiteY8" fmla="*/ 415009 h 42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90" h="421912">
                  <a:moveTo>
                    <a:pt x="440708" y="415009"/>
                  </a:moveTo>
                  <a:lnTo>
                    <a:pt x="12274" y="255449"/>
                  </a:lnTo>
                  <a:lnTo>
                    <a:pt x="443008" y="8438"/>
                  </a:lnTo>
                  <a:lnTo>
                    <a:pt x="443008" y="0"/>
                  </a:lnTo>
                  <a:lnTo>
                    <a:pt x="1918" y="253148"/>
                  </a:lnTo>
                  <a:cubicBezTo>
                    <a:pt x="767" y="253915"/>
                    <a:pt x="0" y="255065"/>
                    <a:pt x="0" y="256599"/>
                  </a:cubicBezTo>
                  <a:cubicBezTo>
                    <a:pt x="0" y="258134"/>
                    <a:pt x="1151" y="259284"/>
                    <a:pt x="2302" y="259668"/>
                  </a:cubicBezTo>
                  <a:lnTo>
                    <a:pt x="440708" y="423063"/>
                  </a:lnTo>
                  <a:lnTo>
                    <a:pt x="440708" y="415009"/>
                  </a:lnTo>
                  <a:close/>
                </a:path>
              </a:pathLst>
            </a:custGeom>
            <a:solidFill>
              <a:srgbClr val="C4C4C4"/>
            </a:solidFill>
            <a:ln w="383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0D49276D-9CA0-4BE2-8B9F-D2B1610A7335}"/>
                </a:ext>
              </a:extLst>
            </p:cNvPr>
            <p:cNvSpPr/>
            <p:nvPr/>
          </p:nvSpPr>
          <p:spPr>
            <a:xfrm>
              <a:off x="8308093" y="1873029"/>
              <a:ext cx="847661" cy="567664"/>
            </a:xfrm>
            <a:custGeom>
              <a:avLst/>
              <a:gdLst>
                <a:gd name="connsiteX0" fmla="*/ 3716 w 847661"/>
                <a:gd name="connsiteY0" fmla="*/ 569846 h 567664"/>
                <a:gd name="connsiteX1" fmla="*/ 647 w 847661"/>
                <a:gd name="connsiteY1" fmla="*/ 568312 h 567664"/>
                <a:gd name="connsiteX2" fmla="*/ 1798 w 847661"/>
                <a:gd name="connsiteY2" fmla="*/ 563326 h 567664"/>
                <a:gd name="connsiteX3" fmla="*/ 842939 w 847661"/>
                <a:gd name="connsiteY3" fmla="*/ 647 h 567664"/>
                <a:gd name="connsiteX4" fmla="*/ 847925 w 847661"/>
                <a:gd name="connsiteY4" fmla="*/ 1798 h 567664"/>
                <a:gd name="connsiteX5" fmla="*/ 846774 w 847661"/>
                <a:gd name="connsiteY5" fmla="*/ 6784 h 567664"/>
                <a:gd name="connsiteX6" fmla="*/ 5633 w 847661"/>
                <a:gd name="connsiteY6" fmla="*/ 569462 h 567664"/>
                <a:gd name="connsiteX7" fmla="*/ 3716 w 847661"/>
                <a:gd name="connsiteY7" fmla="*/ 569846 h 5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661" h="567664">
                  <a:moveTo>
                    <a:pt x="3716" y="569846"/>
                  </a:moveTo>
                  <a:cubicBezTo>
                    <a:pt x="2565" y="569846"/>
                    <a:pt x="1415" y="569462"/>
                    <a:pt x="647" y="568312"/>
                  </a:cubicBezTo>
                  <a:cubicBezTo>
                    <a:pt x="-503" y="566777"/>
                    <a:pt x="-120" y="564476"/>
                    <a:pt x="1798" y="563326"/>
                  </a:cubicBezTo>
                  <a:lnTo>
                    <a:pt x="842939" y="647"/>
                  </a:lnTo>
                  <a:cubicBezTo>
                    <a:pt x="844472" y="-503"/>
                    <a:pt x="846774" y="-120"/>
                    <a:pt x="847925" y="1798"/>
                  </a:cubicBezTo>
                  <a:cubicBezTo>
                    <a:pt x="849076" y="3332"/>
                    <a:pt x="848692" y="5633"/>
                    <a:pt x="846774" y="6784"/>
                  </a:cubicBezTo>
                  <a:lnTo>
                    <a:pt x="5633" y="569462"/>
                  </a:lnTo>
                  <a:cubicBezTo>
                    <a:pt x="4866" y="569462"/>
                    <a:pt x="4482" y="569846"/>
                    <a:pt x="3716" y="569846"/>
                  </a:cubicBezTo>
                  <a:close/>
                </a:path>
              </a:pathLst>
            </a:custGeom>
            <a:solidFill>
              <a:srgbClr val="C4C4C4"/>
            </a:solidFill>
            <a:ln w="383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6BF91E7-A718-4EE6-A941-B0D8CB7BFB9C}"/>
                </a:ext>
              </a:extLst>
            </p:cNvPr>
            <p:cNvSpPr/>
            <p:nvPr/>
          </p:nvSpPr>
          <p:spPr>
            <a:xfrm>
              <a:off x="8307874" y="1873101"/>
              <a:ext cx="847661" cy="820812"/>
            </a:xfrm>
            <a:custGeom>
              <a:avLst/>
              <a:gdLst>
                <a:gd name="connsiteX0" fmla="*/ 845843 w 847661"/>
                <a:gd name="connsiteY0" fmla="*/ 823305 h 820812"/>
                <a:gd name="connsiteX1" fmla="*/ 844692 w 847661"/>
                <a:gd name="connsiteY1" fmla="*/ 823305 h 820812"/>
                <a:gd name="connsiteX2" fmla="*/ 2784 w 847661"/>
                <a:gd name="connsiteY2" fmla="*/ 569774 h 820812"/>
                <a:gd name="connsiteX3" fmla="*/ 100 w 847661"/>
                <a:gd name="connsiteY3" fmla="*/ 566706 h 820812"/>
                <a:gd name="connsiteX4" fmla="*/ 1634 w 847661"/>
                <a:gd name="connsiteY4" fmla="*/ 563254 h 820812"/>
                <a:gd name="connsiteX5" fmla="*/ 842774 w 847661"/>
                <a:gd name="connsiteY5" fmla="*/ 575 h 820812"/>
                <a:gd name="connsiteX6" fmla="*/ 846610 w 847661"/>
                <a:gd name="connsiteY6" fmla="*/ 575 h 820812"/>
                <a:gd name="connsiteX7" fmla="*/ 848528 w 847661"/>
                <a:gd name="connsiteY7" fmla="*/ 3644 h 820812"/>
                <a:gd name="connsiteX8" fmla="*/ 849295 w 847661"/>
                <a:gd name="connsiteY8" fmla="*/ 819853 h 820812"/>
                <a:gd name="connsiteX9" fmla="*/ 847761 w 847661"/>
                <a:gd name="connsiteY9" fmla="*/ 822922 h 820812"/>
                <a:gd name="connsiteX10" fmla="*/ 845843 w 847661"/>
                <a:gd name="connsiteY10" fmla="*/ 823305 h 820812"/>
                <a:gd name="connsiteX11" fmla="*/ 12373 w 847661"/>
                <a:gd name="connsiteY11" fmla="*/ 564788 h 820812"/>
                <a:gd name="connsiteX12" fmla="*/ 842007 w 847661"/>
                <a:gd name="connsiteY12" fmla="*/ 814484 h 820812"/>
                <a:gd name="connsiteX13" fmla="*/ 841240 w 847661"/>
                <a:gd name="connsiteY13" fmla="*/ 10164 h 820812"/>
                <a:gd name="connsiteX14" fmla="*/ 12373 w 847661"/>
                <a:gd name="connsiteY14" fmla="*/ 564788 h 82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7661" h="820812">
                  <a:moveTo>
                    <a:pt x="845843" y="823305"/>
                  </a:moveTo>
                  <a:cubicBezTo>
                    <a:pt x="845460" y="823305"/>
                    <a:pt x="845076" y="823305"/>
                    <a:pt x="844692" y="823305"/>
                  </a:cubicBezTo>
                  <a:lnTo>
                    <a:pt x="2784" y="569774"/>
                  </a:lnTo>
                  <a:cubicBezTo>
                    <a:pt x="1250" y="569390"/>
                    <a:pt x="483" y="568240"/>
                    <a:pt x="100" y="566706"/>
                  </a:cubicBezTo>
                  <a:cubicBezTo>
                    <a:pt x="-283" y="565171"/>
                    <a:pt x="483" y="564021"/>
                    <a:pt x="1634" y="563254"/>
                  </a:cubicBezTo>
                  <a:lnTo>
                    <a:pt x="842774" y="575"/>
                  </a:lnTo>
                  <a:cubicBezTo>
                    <a:pt x="843925" y="-192"/>
                    <a:pt x="845460" y="-192"/>
                    <a:pt x="846610" y="575"/>
                  </a:cubicBezTo>
                  <a:cubicBezTo>
                    <a:pt x="847761" y="1343"/>
                    <a:pt x="848528" y="2493"/>
                    <a:pt x="848528" y="3644"/>
                  </a:cubicBezTo>
                  <a:lnTo>
                    <a:pt x="849295" y="819853"/>
                  </a:lnTo>
                  <a:cubicBezTo>
                    <a:pt x="849295" y="821004"/>
                    <a:pt x="848912" y="822155"/>
                    <a:pt x="847761" y="822922"/>
                  </a:cubicBezTo>
                  <a:cubicBezTo>
                    <a:pt x="847378" y="822922"/>
                    <a:pt x="846610" y="823305"/>
                    <a:pt x="845843" y="823305"/>
                  </a:cubicBezTo>
                  <a:close/>
                  <a:moveTo>
                    <a:pt x="12373" y="564788"/>
                  </a:moveTo>
                  <a:lnTo>
                    <a:pt x="842007" y="814484"/>
                  </a:lnTo>
                  <a:lnTo>
                    <a:pt x="841240" y="10164"/>
                  </a:lnTo>
                  <a:lnTo>
                    <a:pt x="12373" y="564788"/>
                  </a:lnTo>
                  <a:close/>
                </a:path>
              </a:pathLst>
            </a:custGeom>
            <a:solidFill>
              <a:srgbClr val="C4C4C4"/>
            </a:solidFill>
            <a:ln w="383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0D2EC5A4-6FF6-473F-A894-E9C1AB7212E1}"/>
                </a:ext>
              </a:extLst>
            </p:cNvPr>
            <p:cNvSpPr/>
            <p:nvPr/>
          </p:nvSpPr>
          <p:spPr>
            <a:xfrm>
              <a:off x="9149498" y="1872717"/>
              <a:ext cx="839990" cy="820812"/>
            </a:xfrm>
            <a:custGeom>
              <a:avLst/>
              <a:gdLst>
                <a:gd name="connsiteX0" fmla="*/ 4219 w 839989"/>
                <a:gd name="connsiteY0" fmla="*/ 823689 h 820812"/>
                <a:gd name="connsiteX1" fmla="*/ 2301 w 839989"/>
                <a:gd name="connsiteY1" fmla="*/ 822922 h 820812"/>
                <a:gd name="connsiteX2" fmla="*/ 767 w 839989"/>
                <a:gd name="connsiteY2" fmla="*/ 819853 h 820812"/>
                <a:gd name="connsiteX3" fmla="*/ 0 w 839989"/>
                <a:gd name="connsiteY3" fmla="*/ 3644 h 820812"/>
                <a:gd name="connsiteX4" fmla="*/ 1918 w 839989"/>
                <a:gd name="connsiteY4" fmla="*/ 575 h 820812"/>
                <a:gd name="connsiteX5" fmla="*/ 5369 w 839989"/>
                <a:gd name="connsiteY5" fmla="*/ 575 h 820812"/>
                <a:gd name="connsiteX6" fmla="*/ 841524 w 839989"/>
                <a:gd name="connsiteY6" fmla="*/ 441666 h 820812"/>
                <a:gd name="connsiteX7" fmla="*/ 843442 w 839989"/>
                <a:gd name="connsiteY7" fmla="*/ 445118 h 820812"/>
                <a:gd name="connsiteX8" fmla="*/ 841140 w 839989"/>
                <a:gd name="connsiteY8" fmla="*/ 448186 h 820812"/>
                <a:gd name="connsiteX9" fmla="*/ 5753 w 839989"/>
                <a:gd name="connsiteY9" fmla="*/ 822922 h 820812"/>
                <a:gd name="connsiteX10" fmla="*/ 4219 w 839989"/>
                <a:gd name="connsiteY10" fmla="*/ 823689 h 820812"/>
                <a:gd name="connsiteX11" fmla="*/ 7287 w 839989"/>
                <a:gd name="connsiteY11" fmla="*/ 9781 h 820812"/>
                <a:gd name="connsiteX12" fmla="*/ 8054 w 839989"/>
                <a:gd name="connsiteY12" fmla="*/ 814100 h 820812"/>
                <a:gd name="connsiteX13" fmla="*/ 831551 w 839989"/>
                <a:gd name="connsiteY13" fmla="*/ 444734 h 820812"/>
                <a:gd name="connsiteX14" fmla="*/ 7287 w 839989"/>
                <a:gd name="connsiteY14" fmla="*/ 9781 h 82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39989" h="820812">
                  <a:moveTo>
                    <a:pt x="4219" y="823689"/>
                  </a:moveTo>
                  <a:cubicBezTo>
                    <a:pt x="3452" y="823689"/>
                    <a:pt x="2685" y="823305"/>
                    <a:pt x="2301" y="822922"/>
                  </a:cubicBezTo>
                  <a:cubicBezTo>
                    <a:pt x="1150" y="822154"/>
                    <a:pt x="767" y="821004"/>
                    <a:pt x="767" y="819853"/>
                  </a:cubicBezTo>
                  <a:lnTo>
                    <a:pt x="0" y="3644"/>
                  </a:lnTo>
                  <a:cubicBezTo>
                    <a:pt x="0" y="2493"/>
                    <a:pt x="767" y="1342"/>
                    <a:pt x="1918" y="575"/>
                  </a:cubicBezTo>
                  <a:cubicBezTo>
                    <a:pt x="3068" y="-192"/>
                    <a:pt x="4219" y="-192"/>
                    <a:pt x="5369" y="575"/>
                  </a:cubicBezTo>
                  <a:lnTo>
                    <a:pt x="841524" y="441666"/>
                  </a:lnTo>
                  <a:cubicBezTo>
                    <a:pt x="842675" y="442433"/>
                    <a:pt x="843442" y="443584"/>
                    <a:pt x="843442" y="445118"/>
                  </a:cubicBezTo>
                  <a:cubicBezTo>
                    <a:pt x="843442" y="446652"/>
                    <a:pt x="842675" y="447803"/>
                    <a:pt x="841140" y="448186"/>
                  </a:cubicBezTo>
                  <a:lnTo>
                    <a:pt x="5753" y="822922"/>
                  </a:lnTo>
                  <a:cubicBezTo>
                    <a:pt x="4985" y="823305"/>
                    <a:pt x="4602" y="823689"/>
                    <a:pt x="4219" y="823689"/>
                  </a:cubicBezTo>
                  <a:close/>
                  <a:moveTo>
                    <a:pt x="7287" y="9781"/>
                  </a:moveTo>
                  <a:lnTo>
                    <a:pt x="8054" y="814100"/>
                  </a:lnTo>
                  <a:lnTo>
                    <a:pt x="831551" y="444734"/>
                  </a:lnTo>
                  <a:lnTo>
                    <a:pt x="7287" y="9781"/>
                  </a:lnTo>
                  <a:close/>
                </a:path>
              </a:pathLst>
            </a:custGeom>
            <a:solidFill>
              <a:srgbClr val="C4C4C4"/>
            </a:solidFill>
            <a:ln w="383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1D5BA248-6039-4FD5-AA92-9F4CDB648B69}"/>
                </a:ext>
              </a:extLst>
            </p:cNvPr>
            <p:cNvSpPr/>
            <p:nvPr/>
          </p:nvSpPr>
          <p:spPr>
            <a:xfrm>
              <a:off x="9149400" y="658110"/>
              <a:ext cx="839990" cy="1660802"/>
            </a:xfrm>
            <a:custGeom>
              <a:avLst/>
              <a:gdLst>
                <a:gd name="connsiteX0" fmla="*/ 839704 w 839989"/>
                <a:gd name="connsiteY0" fmla="*/ 1663178 h 1660802"/>
                <a:gd name="connsiteX1" fmla="*/ 838170 w 839989"/>
                <a:gd name="connsiteY1" fmla="*/ 1662794 h 1660802"/>
                <a:gd name="connsiteX2" fmla="*/ 2016 w 839989"/>
                <a:gd name="connsiteY2" fmla="*/ 1221704 h 1660802"/>
                <a:gd name="connsiteX3" fmla="*/ 98 w 839989"/>
                <a:gd name="connsiteY3" fmla="*/ 1217101 h 1660802"/>
                <a:gd name="connsiteX4" fmla="*/ 437353 w 839989"/>
                <a:gd name="connsiteY4" fmla="*/ 2376 h 1660802"/>
                <a:gd name="connsiteX5" fmla="*/ 440805 w 839989"/>
                <a:gd name="connsiteY5" fmla="*/ 74 h 1660802"/>
                <a:gd name="connsiteX6" fmla="*/ 444256 w 839989"/>
                <a:gd name="connsiteY6" fmla="*/ 2759 h 1660802"/>
                <a:gd name="connsiteX7" fmla="*/ 843156 w 839989"/>
                <a:gd name="connsiteY7" fmla="*/ 1658575 h 1660802"/>
                <a:gd name="connsiteX8" fmla="*/ 842006 w 839989"/>
                <a:gd name="connsiteY8" fmla="*/ 1662411 h 1660802"/>
                <a:gd name="connsiteX9" fmla="*/ 839704 w 839989"/>
                <a:gd name="connsiteY9" fmla="*/ 1663178 h 1660802"/>
                <a:gd name="connsiteX10" fmla="*/ 8152 w 839989"/>
                <a:gd name="connsiteY10" fmla="*/ 1216717 h 1660802"/>
                <a:gd name="connsiteX11" fmla="*/ 834335 w 839989"/>
                <a:gd name="connsiteY11" fmla="*/ 1652822 h 1660802"/>
                <a:gd name="connsiteX12" fmla="*/ 440421 w 839989"/>
                <a:gd name="connsiteY12" fmla="*/ 16567 h 1660802"/>
                <a:gd name="connsiteX13" fmla="*/ 8152 w 839989"/>
                <a:gd name="connsiteY13" fmla="*/ 1216717 h 1660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39989" h="1660802">
                  <a:moveTo>
                    <a:pt x="839704" y="1663178"/>
                  </a:moveTo>
                  <a:cubicBezTo>
                    <a:pt x="838937" y="1663178"/>
                    <a:pt x="838553" y="1663178"/>
                    <a:pt x="838170" y="1662794"/>
                  </a:cubicBezTo>
                  <a:lnTo>
                    <a:pt x="2016" y="1221704"/>
                  </a:lnTo>
                  <a:cubicBezTo>
                    <a:pt x="481" y="1220936"/>
                    <a:pt x="-286" y="1219019"/>
                    <a:pt x="98" y="1217101"/>
                  </a:cubicBezTo>
                  <a:lnTo>
                    <a:pt x="437353" y="2376"/>
                  </a:lnTo>
                  <a:cubicBezTo>
                    <a:pt x="437736" y="841"/>
                    <a:pt x="439271" y="-309"/>
                    <a:pt x="440805" y="74"/>
                  </a:cubicBezTo>
                  <a:cubicBezTo>
                    <a:pt x="442338" y="74"/>
                    <a:pt x="443873" y="1225"/>
                    <a:pt x="444256" y="2759"/>
                  </a:cubicBezTo>
                  <a:lnTo>
                    <a:pt x="843156" y="1658575"/>
                  </a:lnTo>
                  <a:cubicBezTo>
                    <a:pt x="843540" y="1660109"/>
                    <a:pt x="843156" y="1661260"/>
                    <a:pt x="842006" y="1662411"/>
                  </a:cubicBezTo>
                  <a:cubicBezTo>
                    <a:pt x="841238" y="1663178"/>
                    <a:pt x="840471" y="1663178"/>
                    <a:pt x="839704" y="1663178"/>
                  </a:cubicBezTo>
                  <a:close/>
                  <a:moveTo>
                    <a:pt x="8152" y="1216717"/>
                  </a:moveTo>
                  <a:lnTo>
                    <a:pt x="834335" y="1652822"/>
                  </a:lnTo>
                  <a:lnTo>
                    <a:pt x="440421" y="16567"/>
                  </a:lnTo>
                  <a:lnTo>
                    <a:pt x="8152" y="1216717"/>
                  </a:lnTo>
                  <a:close/>
                </a:path>
              </a:pathLst>
            </a:custGeom>
            <a:solidFill>
              <a:srgbClr val="C4C4C4"/>
            </a:solidFill>
            <a:ln w="383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D8B7E55-C151-4D57-900C-F6BD67D78833}"/>
                </a:ext>
              </a:extLst>
            </p:cNvPr>
            <p:cNvSpPr/>
            <p:nvPr/>
          </p:nvSpPr>
          <p:spPr>
            <a:xfrm>
              <a:off x="11315684" y="5156924"/>
              <a:ext cx="813141" cy="1219711"/>
            </a:xfrm>
            <a:custGeom>
              <a:avLst/>
              <a:gdLst>
                <a:gd name="connsiteX0" fmla="*/ 813285 w 813140"/>
                <a:gd name="connsiteY0" fmla="*/ 667773 h 1219711"/>
                <a:gd name="connsiteX1" fmla="*/ 10116 w 813140"/>
                <a:gd name="connsiteY1" fmla="*/ 1210123 h 1219711"/>
                <a:gd name="connsiteX2" fmla="*/ 380249 w 813140"/>
                <a:gd name="connsiteY2" fmla="*/ 11890 h 1219711"/>
                <a:gd name="connsiteX3" fmla="*/ 813669 w 813140"/>
                <a:gd name="connsiteY3" fmla="*/ 569582 h 1219711"/>
                <a:gd name="connsiteX4" fmla="*/ 813669 w 813140"/>
                <a:gd name="connsiteY4" fmla="*/ 557692 h 1219711"/>
                <a:gd name="connsiteX5" fmla="*/ 381400 w 813140"/>
                <a:gd name="connsiteY5" fmla="*/ 1534 h 1219711"/>
                <a:gd name="connsiteX6" fmla="*/ 377947 w 813140"/>
                <a:gd name="connsiteY6" fmla="*/ 0 h 1219711"/>
                <a:gd name="connsiteX7" fmla="*/ 375263 w 813140"/>
                <a:gd name="connsiteY7" fmla="*/ 2685 h 1219711"/>
                <a:gd name="connsiteX8" fmla="*/ 144 w 813140"/>
                <a:gd name="connsiteY8" fmla="*/ 1217410 h 1219711"/>
                <a:gd name="connsiteX9" fmla="*/ 1294 w 813140"/>
                <a:gd name="connsiteY9" fmla="*/ 1221246 h 1219711"/>
                <a:gd name="connsiteX10" fmla="*/ 3596 w 813140"/>
                <a:gd name="connsiteY10" fmla="*/ 1222013 h 1219711"/>
                <a:gd name="connsiteX11" fmla="*/ 5514 w 813140"/>
                <a:gd name="connsiteY11" fmla="*/ 1221246 h 1219711"/>
                <a:gd name="connsiteX12" fmla="*/ 812902 w 813140"/>
                <a:gd name="connsiteY12" fmla="*/ 676211 h 1219711"/>
                <a:gd name="connsiteX13" fmla="*/ 813285 w 813140"/>
                <a:gd name="connsiteY13" fmla="*/ 667773 h 121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3140" h="1219711">
                  <a:moveTo>
                    <a:pt x="813285" y="667773"/>
                  </a:moveTo>
                  <a:lnTo>
                    <a:pt x="10116" y="1210123"/>
                  </a:lnTo>
                  <a:lnTo>
                    <a:pt x="380249" y="11890"/>
                  </a:lnTo>
                  <a:lnTo>
                    <a:pt x="813669" y="569582"/>
                  </a:lnTo>
                  <a:lnTo>
                    <a:pt x="813669" y="557692"/>
                  </a:lnTo>
                  <a:lnTo>
                    <a:pt x="381400" y="1534"/>
                  </a:lnTo>
                  <a:cubicBezTo>
                    <a:pt x="380633" y="383"/>
                    <a:pt x="379098" y="0"/>
                    <a:pt x="377947" y="0"/>
                  </a:cubicBezTo>
                  <a:cubicBezTo>
                    <a:pt x="376797" y="383"/>
                    <a:pt x="375647" y="1151"/>
                    <a:pt x="375263" y="2685"/>
                  </a:cubicBezTo>
                  <a:lnTo>
                    <a:pt x="144" y="1217410"/>
                  </a:lnTo>
                  <a:cubicBezTo>
                    <a:pt x="-239" y="1218945"/>
                    <a:pt x="144" y="1220478"/>
                    <a:pt x="1294" y="1221246"/>
                  </a:cubicBezTo>
                  <a:cubicBezTo>
                    <a:pt x="2061" y="1221629"/>
                    <a:pt x="2829" y="1222013"/>
                    <a:pt x="3596" y="1222013"/>
                  </a:cubicBezTo>
                  <a:cubicBezTo>
                    <a:pt x="4363" y="1222013"/>
                    <a:pt x="5130" y="1221629"/>
                    <a:pt x="5514" y="1221246"/>
                  </a:cubicBezTo>
                  <a:lnTo>
                    <a:pt x="812902" y="676211"/>
                  </a:lnTo>
                  <a:lnTo>
                    <a:pt x="813285" y="667773"/>
                  </a:lnTo>
                  <a:close/>
                </a:path>
              </a:pathLst>
            </a:custGeom>
            <a:solidFill>
              <a:srgbClr val="C4C4C4"/>
            </a:solidFill>
            <a:ln w="383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B1581305-9FC8-4F65-A5D2-AE2D1686FC43}"/>
                </a:ext>
              </a:extLst>
            </p:cNvPr>
            <p:cNvSpPr/>
            <p:nvPr/>
          </p:nvSpPr>
          <p:spPr>
            <a:xfrm>
              <a:off x="11315728" y="5825081"/>
              <a:ext cx="813141" cy="751772"/>
            </a:xfrm>
            <a:custGeom>
              <a:avLst/>
              <a:gdLst>
                <a:gd name="connsiteX0" fmla="*/ 809405 w 813140"/>
                <a:gd name="connsiteY0" fmla="*/ 747169 h 751771"/>
                <a:gd name="connsiteX1" fmla="*/ 12374 w 813140"/>
                <a:gd name="connsiteY1" fmla="*/ 549254 h 751771"/>
                <a:gd name="connsiteX2" fmla="*/ 813241 w 813140"/>
                <a:gd name="connsiteY2" fmla="*/ 8822 h 751771"/>
                <a:gd name="connsiteX3" fmla="*/ 813241 w 813140"/>
                <a:gd name="connsiteY3" fmla="*/ 0 h 751771"/>
                <a:gd name="connsiteX4" fmla="*/ 1634 w 813140"/>
                <a:gd name="connsiteY4" fmla="*/ 548103 h 751771"/>
                <a:gd name="connsiteX5" fmla="*/ 100 w 813140"/>
                <a:gd name="connsiteY5" fmla="*/ 551939 h 751771"/>
                <a:gd name="connsiteX6" fmla="*/ 2785 w 813140"/>
                <a:gd name="connsiteY6" fmla="*/ 555007 h 751771"/>
                <a:gd name="connsiteX7" fmla="*/ 809405 w 813140"/>
                <a:gd name="connsiteY7" fmla="*/ 755224 h 751771"/>
                <a:gd name="connsiteX8" fmla="*/ 809405 w 813140"/>
                <a:gd name="connsiteY8" fmla="*/ 747169 h 75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3140" h="751771">
                  <a:moveTo>
                    <a:pt x="809405" y="747169"/>
                  </a:moveTo>
                  <a:lnTo>
                    <a:pt x="12374" y="549254"/>
                  </a:lnTo>
                  <a:lnTo>
                    <a:pt x="813241" y="8822"/>
                  </a:lnTo>
                  <a:lnTo>
                    <a:pt x="813241" y="0"/>
                  </a:lnTo>
                  <a:lnTo>
                    <a:pt x="1634" y="548103"/>
                  </a:lnTo>
                  <a:cubicBezTo>
                    <a:pt x="483" y="548871"/>
                    <a:pt x="-283" y="550404"/>
                    <a:pt x="100" y="551939"/>
                  </a:cubicBezTo>
                  <a:cubicBezTo>
                    <a:pt x="483" y="553473"/>
                    <a:pt x="1250" y="554624"/>
                    <a:pt x="2785" y="555007"/>
                  </a:cubicBezTo>
                  <a:lnTo>
                    <a:pt x="809405" y="755224"/>
                  </a:lnTo>
                  <a:lnTo>
                    <a:pt x="809405" y="747169"/>
                  </a:lnTo>
                  <a:close/>
                </a:path>
              </a:pathLst>
            </a:custGeom>
            <a:solidFill>
              <a:srgbClr val="C4C4C4"/>
            </a:solidFill>
            <a:ln w="383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26BECD7-870A-4C76-B753-29AD7FA479DB}"/>
                </a:ext>
              </a:extLst>
            </p:cNvPr>
            <p:cNvSpPr/>
            <p:nvPr/>
          </p:nvSpPr>
          <p:spPr>
            <a:xfrm>
              <a:off x="11690988" y="5157548"/>
              <a:ext cx="437255" cy="567664"/>
            </a:xfrm>
            <a:custGeom>
              <a:avLst/>
              <a:gdLst>
                <a:gd name="connsiteX0" fmla="*/ 438365 w 437255"/>
                <a:gd name="connsiteY0" fmla="*/ 557452 h 567664"/>
                <a:gd name="connsiteX1" fmla="*/ 14150 w 437255"/>
                <a:gd name="connsiteY1" fmla="*/ 11267 h 567664"/>
                <a:gd name="connsiteX2" fmla="*/ 440667 w 437255"/>
                <a:gd name="connsiteY2" fmla="*/ 170060 h 567664"/>
                <a:gd name="connsiteX3" fmla="*/ 440667 w 437255"/>
                <a:gd name="connsiteY3" fmla="*/ 162389 h 567664"/>
                <a:gd name="connsiteX4" fmla="*/ 4945 w 437255"/>
                <a:gd name="connsiteY4" fmla="*/ 144 h 567664"/>
                <a:gd name="connsiteX5" fmla="*/ 726 w 437255"/>
                <a:gd name="connsiteY5" fmla="*/ 1295 h 567664"/>
                <a:gd name="connsiteX6" fmla="*/ 726 w 437255"/>
                <a:gd name="connsiteY6" fmla="*/ 5514 h 567664"/>
                <a:gd name="connsiteX7" fmla="*/ 438365 w 437255"/>
                <a:gd name="connsiteY7" fmla="*/ 568959 h 567664"/>
                <a:gd name="connsiteX8" fmla="*/ 438365 w 437255"/>
                <a:gd name="connsiteY8" fmla="*/ 557452 h 5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7255" h="567664">
                  <a:moveTo>
                    <a:pt x="438365" y="557452"/>
                  </a:moveTo>
                  <a:lnTo>
                    <a:pt x="14150" y="11267"/>
                  </a:lnTo>
                  <a:lnTo>
                    <a:pt x="440667" y="170060"/>
                  </a:lnTo>
                  <a:lnTo>
                    <a:pt x="440667" y="162389"/>
                  </a:lnTo>
                  <a:lnTo>
                    <a:pt x="4945" y="144"/>
                  </a:lnTo>
                  <a:cubicBezTo>
                    <a:pt x="3412" y="-240"/>
                    <a:pt x="1877" y="144"/>
                    <a:pt x="726" y="1295"/>
                  </a:cubicBezTo>
                  <a:cubicBezTo>
                    <a:pt x="-424" y="2446"/>
                    <a:pt x="-41" y="4363"/>
                    <a:pt x="726" y="5514"/>
                  </a:cubicBezTo>
                  <a:lnTo>
                    <a:pt x="438365" y="568959"/>
                  </a:lnTo>
                  <a:lnTo>
                    <a:pt x="438365" y="557452"/>
                  </a:lnTo>
                  <a:close/>
                </a:path>
              </a:pathLst>
            </a:custGeom>
            <a:solidFill>
              <a:srgbClr val="C4C4C4"/>
            </a:solidFill>
            <a:ln w="383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3D0434C9-D376-4703-8C35-21476C436DFE}"/>
                </a:ext>
              </a:extLst>
            </p:cNvPr>
            <p:cNvSpPr/>
            <p:nvPr/>
          </p:nvSpPr>
          <p:spPr>
            <a:xfrm>
              <a:off x="11442782" y="36435"/>
              <a:ext cx="149587" cy="149587"/>
            </a:xfrm>
            <a:custGeom>
              <a:avLst/>
              <a:gdLst>
                <a:gd name="connsiteX0" fmla="*/ 76331 w 149587"/>
                <a:gd name="connsiteY0" fmla="*/ 3 h 149587"/>
                <a:gd name="connsiteX1" fmla="*/ 3 w 149587"/>
                <a:gd name="connsiteY1" fmla="*/ 75564 h 149587"/>
                <a:gd name="connsiteX2" fmla="*/ 75564 w 149587"/>
                <a:gd name="connsiteY2" fmla="*/ 151892 h 149587"/>
                <a:gd name="connsiteX3" fmla="*/ 151892 w 149587"/>
                <a:gd name="connsiteY3" fmla="*/ 76331 h 149587"/>
                <a:gd name="connsiteX4" fmla="*/ 76331 w 149587"/>
                <a:gd name="connsiteY4" fmla="*/ 3 h 149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587" h="149587">
                  <a:moveTo>
                    <a:pt x="76331" y="3"/>
                  </a:moveTo>
                  <a:cubicBezTo>
                    <a:pt x="34523" y="-380"/>
                    <a:pt x="3" y="33756"/>
                    <a:pt x="3" y="75564"/>
                  </a:cubicBezTo>
                  <a:cubicBezTo>
                    <a:pt x="-381" y="117372"/>
                    <a:pt x="33756" y="151892"/>
                    <a:pt x="75564" y="151892"/>
                  </a:cubicBezTo>
                  <a:cubicBezTo>
                    <a:pt x="117372" y="152275"/>
                    <a:pt x="151892" y="118139"/>
                    <a:pt x="151892" y="76331"/>
                  </a:cubicBezTo>
                  <a:cubicBezTo>
                    <a:pt x="152275" y="34140"/>
                    <a:pt x="118522" y="3"/>
                    <a:pt x="76331" y="3"/>
                  </a:cubicBezTo>
                  <a:close/>
                </a:path>
              </a:pathLst>
            </a:custGeom>
            <a:solidFill>
              <a:srgbClr val="216D62"/>
            </a:solidFill>
            <a:ln w="383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79C3C02-27A2-42D3-A7CB-AB5EE8B9CD0B}"/>
                </a:ext>
              </a:extLst>
            </p:cNvPr>
            <p:cNvSpPr/>
            <p:nvPr/>
          </p:nvSpPr>
          <p:spPr>
            <a:xfrm>
              <a:off x="5509541" y="6252363"/>
              <a:ext cx="92054" cy="92054"/>
            </a:xfrm>
            <a:custGeom>
              <a:avLst/>
              <a:gdLst>
                <a:gd name="connsiteX0" fmla="*/ 47178 w 92053"/>
                <a:gd name="connsiteY0" fmla="*/ 0 h 92053"/>
                <a:gd name="connsiteX1" fmla="*/ 0 w 92053"/>
                <a:gd name="connsiteY1" fmla="*/ 46794 h 92053"/>
                <a:gd name="connsiteX2" fmla="*/ 46794 w 92053"/>
                <a:gd name="connsiteY2" fmla="*/ 93971 h 92053"/>
                <a:gd name="connsiteX3" fmla="*/ 93971 w 92053"/>
                <a:gd name="connsiteY3" fmla="*/ 47178 h 92053"/>
                <a:gd name="connsiteX4" fmla="*/ 47178 w 92053"/>
                <a:gd name="connsiteY4" fmla="*/ 0 h 9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53" h="92053">
                  <a:moveTo>
                    <a:pt x="47178" y="0"/>
                  </a:moveTo>
                  <a:cubicBezTo>
                    <a:pt x="21479" y="0"/>
                    <a:pt x="383" y="20712"/>
                    <a:pt x="0" y="46794"/>
                  </a:cubicBezTo>
                  <a:cubicBezTo>
                    <a:pt x="0" y="72492"/>
                    <a:pt x="20712" y="93588"/>
                    <a:pt x="46794" y="93971"/>
                  </a:cubicBezTo>
                  <a:cubicBezTo>
                    <a:pt x="72492" y="93971"/>
                    <a:pt x="93588" y="73259"/>
                    <a:pt x="93971" y="47178"/>
                  </a:cubicBezTo>
                  <a:cubicBezTo>
                    <a:pt x="93971" y="21479"/>
                    <a:pt x="73259" y="383"/>
                    <a:pt x="47178" y="0"/>
                  </a:cubicBezTo>
                  <a:close/>
                </a:path>
              </a:pathLst>
            </a:custGeom>
            <a:solidFill>
              <a:srgbClr val="00B050"/>
            </a:solidFill>
            <a:ln w="383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ABB92927-E8E3-4DCD-981C-CE22D626E9EB}"/>
                </a:ext>
              </a:extLst>
            </p:cNvPr>
            <p:cNvSpPr/>
            <p:nvPr/>
          </p:nvSpPr>
          <p:spPr>
            <a:xfrm>
              <a:off x="5931070" y="6514716"/>
              <a:ext cx="126574" cy="126574"/>
            </a:xfrm>
            <a:custGeom>
              <a:avLst/>
              <a:gdLst>
                <a:gd name="connsiteX0" fmla="*/ 65205 w 126573"/>
                <a:gd name="connsiteY0" fmla="*/ 0 h 126573"/>
                <a:gd name="connsiteX1" fmla="*/ 0 w 126573"/>
                <a:gd name="connsiteY1" fmla="*/ 64438 h 126573"/>
                <a:gd name="connsiteX2" fmla="*/ 64438 w 126573"/>
                <a:gd name="connsiteY2" fmla="*/ 129642 h 126573"/>
                <a:gd name="connsiteX3" fmla="*/ 129642 w 126573"/>
                <a:gd name="connsiteY3" fmla="*/ 65205 h 126573"/>
                <a:gd name="connsiteX4" fmla="*/ 65205 w 126573"/>
                <a:gd name="connsiteY4" fmla="*/ 0 h 126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73" h="126573">
                  <a:moveTo>
                    <a:pt x="65205" y="0"/>
                  </a:moveTo>
                  <a:cubicBezTo>
                    <a:pt x="29534" y="0"/>
                    <a:pt x="0" y="28767"/>
                    <a:pt x="0" y="64438"/>
                  </a:cubicBezTo>
                  <a:cubicBezTo>
                    <a:pt x="0" y="100108"/>
                    <a:pt x="28767" y="129642"/>
                    <a:pt x="64438" y="129642"/>
                  </a:cubicBezTo>
                  <a:cubicBezTo>
                    <a:pt x="100108" y="129642"/>
                    <a:pt x="129642" y="100876"/>
                    <a:pt x="129642" y="65205"/>
                  </a:cubicBezTo>
                  <a:cubicBezTo>
                    <a:pt x="130026" y="29534"/>
                    <a:pt x="100876" y="383"/>
                    <a:pt x="65205" y="0"/>
                  </a:cubicBezTo>
                  <a:close/>
                </a:path>
              </a:pathLst>
            </a:custGeom>
            <a:solidFill>
              <a:srgbClr val="F47421"/>
            </a:solidFill>
            <a:ln w="383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554B5DD-786C-452D-B313-EBAA127E7B8E}"/>
                </a:ext>
              </a:extLst>
            </p:cNvPr>
            <p:cNvSpPr/>
            <p:nvPr/>
          </p:nvSpPr>
          <p:spPr>
            <a:xfrm>
              <a:off x="11923382" y="2672242"/>
              <a:ext cx="111232" cy="111232"/>
            </a:xfrm>
            <a:custGeom>
              <a:avLst/>
              <a:gdLst>
                <a:gd name="connsiteX0" fmla="*/ 56767 w 111231"/>
                <a:gd name="connsiteY0" fmla="*/ 0 h 111231"/>
                <a:gd name="connsiteX1" fmla="*/ 0 w 111231"/>
                <a:gd name="connsiteY1" fmla="*/ 55999 h 111231"/>
                <a:gd name="connsiteX2" fmla="*/ 55999 w 111231"/>
                <a:gd name="connsiteY2" fmla="*/ 112766 h 111231"/>
                <a:gd name="connsiteX3" fmla="*/ 112765 w 111231"/>
                <a:gd name="connsiteY3" fmla="*/ 56766 h 111231"/>
                <a:gd name="connsiteX4" fmla="*/ 56767 w 111231"/>
                <a:gd name="connsiteY4" fmla="*/ 0 h 111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231" h="111231">
                  <a:moveTo>
                    <a:pt x="56767" y="0"/>
                  </a:moveTo>
                  <a:cubicBezTo>
                    <a:pt x="25698" y="0"/>
                    <a:pt x="383" y="24931"/>
                    <a:pt x="0" y="55999"/>
                  </a:cubicBezTo>
                  <a:cubicBezTo>
                    <a:pt x="0" y="87068"/>
                    <a:pt x="24931" y="112382"/>
                    <a:pt x="55999" y="112766"/>
                  </a:cubicBezTo>
                  <a:cubicBezTo>
                    <a:pt x="87067" y="112766"/>
                    <a:pt x="112382" y="87834"/>
                    <a:pt x="112765" y="56766"/>
                  </a:cubicBezTo>
                  <a:cubicBezTo>
                    <a:pt x="112765" y="25698"/>
                    <a:pt x="87834" y="383"/>
                    <a:pt x="56767" y="0"/>
                  </a:cubicBezTo>
                  <a:close/>
                </a:path>
              </a:pathLst>
            </a:custGeom>
            <a:solidFill>
              <a:srgbClr val="035481"/>
            </a:solidFill>
            <a:ln w="383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981CCCE3-A5C9-4D57-BBAC-E7710AA7EFE3}"/>
                </a:ext>
              </a:extLst>
            </p:cNvPr>
            <p:cNvSpPr/>
            <p:nvPr/>
          </p:nvSpPr>
          <p:spPr>
            <a:xfrm>
              <a:off x="9975800" y="3304682"/>
              <a:ext cx="272326" cy="272326"/>
            </a:xfrm>
            <a:custGeom>
              <a:avLst/>
              <a:gdLst>
                <a:gd name="connsiteX0" fmla="*/ 205037 w 272325"/>
                <a:gd name="connsiteY0" fmla="*/ 68346 h 272325"/>
                <a:gd name="connsiteX1" fmla="*/ 205037 w 272325"/>
                <a:gd name="connsiteY1" fmla="*/ 205037 h 272325"/>
                <a:gd name="connsiteX2" fmla="*/ 68346 w 272325"/>
                <a:gd name="connsiteY2" fmla="*/ 205037 h 272325"/>
                <a:gd name="connsiteX3" fmla="*/ 68346 w 272325"/>
                <a:gd name="connsiteY3" fmla="*/ 68346 h 272325"/>
                <a:gd name="connsiteX4" fmla="*/ 205037 w 272325"/>
                <a:gd name="connsiteY4" fmla="*/ 68346 h 272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325" h="272325">
                  <a:moveTo>
                    <a:pt x="205037" y="68346"/>
                  </a:moveTo>
                  <a:cubicBezTo>
                    <a:pt x="242783" y="106092"/>
                    <a:pt x="242783" y="167291"/>
                    <a:pt x="205037" y="205037"/>
                  </a:cubicBezTo>
                  <a:cubicBezTo>
                    <a:pt x="167291" y="242783"/>
                    <a:pt x="106092" y="242784"/>
                    <a:pt x="68346" y="205037"/>
                  </a:cubicBezTo>
                  <a:cubicBezTo>
                    <a:pt x="30599" y="167291"/>
                    <a:pt x="30600" y="106092"/>
                    <a:pt x="68346" y="68346"/>
                  </a:cubicBezTo>
                  <a:cubicBezTo>
                    <a:pt x="106092" y="30600"/>
                    <a:pt x="167291" y="30600"/>
                    <a:pt x="205037" y="68346"/>
                  </a:cubicBezTo>
                  <a:close/>
                </a:path>
              </a:pathLst>
            </a:custGeom>
            <a:solidFill>
              <a:srgbClr val="34B2E5"/>
            </a:solidFill>
            <a:ln w="383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D52A504-A0FF-4478-80E1-169AE8821637}"/>
                </a:ext>
              </a:extLst>
            </p:cNvPr>
            <p:cNvSpPr/>
            <p:nvPr/>
          </p:nvSpPr>
          <p:spPr>
            <a:xfrm>
              <a:off x="10710191" y="3114483"/>
              <a:ext cx="80547" cy="80547"/>
            </a:xfrm>
            <a:custGeom>
              <a:avLst/>
              <a:gdLst>
                <a:gd name="connsiteX0" fmla="*/ 82465 w 80546"/>
                <a:gd name="connsiteY0" fmla="*/ 41424 h 80546"/>
                <a:gd name="connsiteX1" fmla="*/ 41424 w 80546"/>
                <a:gd name="connsiteY1" fmla="*/ 0 h 80546"/>
                <a:gd name="connsiteX2" fmla="*/ 0 w 80546"/>
                <a:gd name="connsiteY2" fmla="*/ 41041 h 80546"/>
                <a:gd name="connsiteX3" fmla="*/ 41040 w 80546"/>
                <a:gd name="connsiteY3" fmla="*/ 82465 h 80546"/>
                <a:gd name="connsiteX4" fmla="*/ 82465 w 80546"/>
                <a:gd name="connsiteY4" fmla="*/ 41424 h 8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46" h="80546">
                  <a:moveTo>
                    <a:pt x="82465" y="41424"/>
                  </a:moveTo>
                  <a:cubicBezTo>
                    <a:pt x="82465" y="18411"/>
                    <a:pt x="64054" y="0"/>
                    <a:pt x="41424" y="0"/>
                  </a:cubicBezTo>
                  <a:cubicBezTo>
                    <a:pt x="18411" y="0"/>
                    <a:pt x="0" y="18411"/>
                    <a:pt x="0" y="41041"/>
                  </a:cubicBezTo>
                  <a:cubicBezTo>
                    <a:pt x="0" y="64054"/>
                    <a:pt x="18411" y="82465"/>
                    <a:pt x="41040" y="82465"/>
                  </a:cubicBezTo>
                  <a:cubicBezTo>
                    <a:pt x="63671" y="82848"/>
                    <a:pt x="82465" y="64438"/>
                    <a:pt x="82465" y="41424"/>
                  </a:cubicBezTo>
                  <a:close/>
                </a:path>
              </a:pathLst>
            </a:custGeom>
            <a:solidFill>
              <a:srgbClr val="00B050"/>
            </a:solidFill>
            <a:ln w="383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EDC5788A-C2E7-4269-8E33-03F8A8409960}"/>
                </a:ext>
              </a:extLst>
            </p:cNvPr>
            <p:cNvSpPr/>
            <p:nvPr/>
          </p:nvSpPr>
          <p:spPr>
            <a:xfrm>
              <a:off x="11185418" y="2554104"/>
              <a:ext cx="187943" cy="187943"/>
            </a:xfrm>
            <a:custGeom>
              <a:avLst/>
              <a:gdLst>
                <a:gd name="connsiteX0" fmla="*/ 94739 w 187942"/>
                <a:gd name="connsiteY0" fmla="*/ 190247 h 187942"/>
                <a:gd name="connsiteX1" fmla="*/ 190245 w 187942"/>
                <a:gd name="connsiteY1" fmla="*/ 95508 h 187942"/>
                <a:gd name="connsiteX2" fmla="*/ 95506 w 187942"/>
                <a:gd name="connsiteY2" fmla="*/ 3 h 187942"/>
                <a:gd name="connsiteX3" fmla="*/ 0 w 187942"/>
                <a:gd name="connsiteY3" fmla="*/ 94741 h 187942"/>
                <a:gd name="connsiteX4" fmla="*/ 94739 w 187942"/>
                <a:gd name="connsiteY4" fmla="*/ 190247 h 187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942" h="187942">
                  <a:moveTo>
                    <a:pt x="94739" y="190247"/>
                  </a:moveTo>
                  <a:cubicBezTo>
                    <a:pt x="147286" y="190630"/>
                    <a:pt x="189861" y="148056"/>
                    <a:pt x="190245" y="95508"/>
                  </a:cubicBezTo>
                  <a:cubicBezTo>
                    <a:pt x="190629" y="42961"/>
                    <a:pt x="148053" y="386"/>
                    <a:pt x="95506" y="3"/>
                  </a:cubicBezTo>
                  <a:cubicBezTo>
                    <a:pt x="42959" y="-381"/>
                    <a:pt x="384" y="42194"/>
                    <a:pt x="0" y="94741"/>
                  </a:cubicBezTo>
                  <a:cubicBezTo>
                    <a:pt x="0" y="147288"/>
                    <a:pt x="42191" y="189863"/>
                    <a:pt x="94739" y="190247"/>
                  </a:cubicBezTo>
                  <a:close/>
                </a:path>
              </a:pathLst>
            </a:custGeom>
            <a:solidFill>
              <a:srgbClr val="FF9C1A"/>
            </a:solidFill>
            <a:ln w="383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82D0F16-23A1-4D1A-BB31-42E1B9B947E0}"/>
                </a:ext>
              </a:extLst>
            </p:cNvPr>
            <p:cNvSpPr/>
            <p:nvPr/>
          </p:nvSpPr>
          <p:spPr>
            <a:xfrm>
              <a:off x="11218784" y="268106"/>
              <a:ext cx="118903" cy="118903"/>
            </a:xfrm>
            <a:custGeom>
              <a:avLst/>
              <a:gdLst>
                <a:gd name="connsiteX0" fmla="*/ 118907 w 118902"/>
                <a:gd name="connsiteY0" fmla="*/ 59835 h 118902"/>
                <a:gd name="connsiteX1" fmla="*/ 59838 w 118902"/>
                <a:gd name="connsiteY1" fmla="*/ 0 h 118902"/>
                <a:gd name="connsiteX2" fmla="*/ 4 w 118902"/>
                <a:gd name="connsiteY2" fmla="*/ 59068 h 118902"/>
                <a:gd name="connsiteX3" fmla="*/ 59071 w 118902"/>
                <a:gd name="connsiteY3" fmla="*/ 118903 h 118902"/>
                <a:gd name="connsiteX4" fmla="*/ 118907 w 118902"/>
                <a:gd name="connsiteY4" fmla="*/ 59835 h 118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02" h="118902">
                  <a:moveTo>
                    <a:pt x="118907" y="59835"/>
                  </a:moveTo>
                  <a:cubicBezTo>
                    <a:pt x="118907" y="26849"/>
                    <a:pt x="92441" y="384"/>
                    <a:pt x="59838" y="0"/>
                  </a:cubicBezTo>
                  <a:cubicBezTo>
                    <a:pt x="26853" y="0"/>
                    <a:pt x="387" y="26465"/>
                    <a:pt x="4" y="59068"/>
                  </a:cubicBezTo>
                  <a:cubicBezTo>
                    <a:pt x="-380" y="91670"/>
                    <a:pt x="26469" y="118519"/>
                    <a:pt x="59071" y="118903"/>
                  </a:cubicBezTo>
                  <a:cubicBezTo>
                    <a:pt x="92058" y="118903"/>
                    <a:pt x="118907" y="92821"/>
                    <a:pt x="118907" y="59835"/>
                  </a:cubicBezTo>
                  <a:close/>
                </a:path>
              </a:pathLst>
            </a:custGeom>
            <a:solidFill>
              <a:srgbClr val="00B050"/>
            </a:solidFill>
            <a:ln w="383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232FBFF-1469-4AF5-9FF2-F0312F1A4AAD}"/>
                </a:ext>
              </a:extLst>
            </p:cNvPr>
            <p:cNvSpPr/>
            <p:nvPr/>
          </p:nvSpPr>
          <p:spPr>
            <a:xfrm>
              <a:off x="9034044" y="4530957"/>
              <a:ext cx="168765" cy="168765"/>
            </a:xfrm>
            <a:custGeom>
              <a:avLst/>
              <a:gdLst>
                <a:gd name="connsiteX0" fmla="*/ 86303 w 168765"/>
                <a:gd name="connsiteY0" fmla="*/ 3 h 168765"/>
                <a:gd name="connsiteX1" fmla="*/ 3 w 168765"/>
                <a:gd name="connsiteY1" fmla="*/ 85536 h 168765"/>
                <a:gd name="connsiteX2" fmla="*/ 85536 w 168765"/>
                <a:gd name="connsiteY2" fmla="*/ 171836 h 168765"/>
                <a:gd name="connsiteX3" fmla="*/ 171837 w 168765"/>
                <a:gd name="connsiteY3" fmla="*/ 86303 h 168765"/>
                <a:gd name="connsiteX4" fmla="*/ 86303 w 168765"/>
                <a:gd name="connsiteY4" fmla="*/ 3 h 168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765" h="168765">
                  <a:moveTo>
                    <a:pt x="86303" y="3"/>
                  </a:moveTo>
                  <a:cubicBezTo>
                    <a:pt x="38742" y="-381"/>
                    <a:pt x="3" y="37975"/>
                    <a:pt x="3" y="85536"/>
                  </a:cubicBezTo>
                  <a:cubicBezTo>
                    <a:pt x="-381" y="133097"/>
                    <a:pt x="37975" y="171836"/>
                    <a:pt x="85536" y="171836"/>
                  </a:cubicBezTo>
                  <a:cubicBezTo>
                    <a:pt x="133097" y="172220"/>
                    <a:pt x="171837" y="133864"/>
                    <a:pt x="171837" y="86303"/>
                  </a:cubicBezTo>
                  <a:cubicBezTo>
                    <a:pt x="171837" y="39125"/>
                    <a:pt x="133481" y="386"/>
                    <a:pt x="86303" y="3"/>
                  </a:cubicBezTo>
                  <a:close/>
                </a:path>
              </a:pathLst>
            </a:custGeom>
            <a:solidFill>
              <a:srgbClr val="FF9C1A"/>
            </a:solidFill>
            <a:ln w="383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CC1363A-090C-4829-BC70-2F3D573077B9}"/>
                </a:ext>
              </a:extLst>
            </p:cNvPr>
            <p:cNvSpPr/>
            <p:nvPr/>
          </p:nvSpPr>
          <p:spPr>
            <a:xfrm>
              <a:off x="9703354" y="6236251"/>
              <a:ext cx="145752" cy="145752"/>
            </a:xfrm>
            <a:custGeom>
              <a:avLst/>
              <a:gdLst>
                <a:gd name="connsiteX0" fmla="*/ 74027 w 145751"/>
                <a:gd name="connsiteY0" fmla="*/ 3 h 145751"/>
                <a:gd name="connsiteX1" fmla="*/ 0 w 145751"/>
                <a:gd name="connsiteY1" fmla="*/ 73263 h 145751"/>
                <a:gd name="connsiteX2" fmla="*/ 73260 w 145751"/>
                <a:gd name="connsiteY2" fmla="*/ 147289 h 145751"/>
                <a:gd name="connsiteX3" fmla="*/ 147286 w 145751"/>
                <a:gd name="connsiteY3" fmla="*/ 74030 h 145751"/>
                <a:gd name="connsiteX4" fmla="*/ 74027 w 145751"/>
                <a:gd name="connsiteY4" fmla="*/ 3 h 145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51" h="145751">
                  <a:moveTo>
                    <a:pt x="74027" y="3"/>
                  </a:moveTo>
                  <a:cubicBezTo>
                    <a:pt x="33369" y="-380"/>
                    <a:pt x="0" y="32606"/>
                    <a:pt x="0" y="73263"/>
                  </a:cubicBezTo>
                  <a:cubicBezTo>
                    <a:pt x="0" y="113920"/>
                    <a:pt x="32602" y="147289"/>
                    <a:pt x="73260" y="147289"/>
                  </a:cubicBezTo>
                  <a:cubicBezTo>
                    <a:pt x="113916" y="147289"/>
                    <a:pt x="147286" y="114687"/>
                    <a:pt x="147286" y="74030"/>
                  </a:cubicBezTo>
                  <a:cubicBezTo>
                    <a:pt x="147669" y="33373"/>
                    <a:pt x="114683" y="387"/>
                    <a:pt x="74027" y="3"/>
                  </a:cubicBezTo>
                  <a:close/>
                </a:path>
              </a:pathLst>
            </a:custGeom>
            <a:solidFill>
              <a:srgbClr val="216D62"/>
            </a:solidFill>
            <a:ln w="383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FEBBFF44-278B-4E35-BDF3-D77B07482F5F}"/>
                </a:ext>
              </a:extLst>
            </p:cNvPr>
            <p:cNvSpPr/>
            <p:nvPr/>
          </p:nvSpPr>
          <p:spPr>
            <a:xfrm>
              <a:off x="10135620" y="6375482"/>
              <a:ext cx="187943" cy="187943"/>
            </a:xfrm>
            <a:custGeom>
              <a:avLst/>
              <a:gdLst>
                <a:gd name="connsiteX0" fmla="*/ 96276 w 187942"/>
                <a:gd name="connsiteY0" fmla="*/ 3 h 187942"/>
                <a:gd name="connsiteX1" fmla="*/ 3 w 187942"/>
                <a:gd name="connsiteY1" fmla="*/ 95125 h 187942"/>
                <a:gd name="connsiteX2" fmla="*/ 95125 w 187942"/>
                <a:gd name="connsiteY2" fmla="*/ 191398 h 187942"/>
                <a:gd name="connsiteX3" fmla="*/ 191398 w 187942"/>
                <a:gd name="connsiteY3" fmla="*/ 96276 h 187942"/>
                <a:gd name="connsiteX4" fmla="*/ 96276 w 187942"/>
                <a:gd name="connsiteY4" fmla="*/ 3 h 187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942" h="187942">
                  <a:moveTo>
                    <a:pt x="96276" y="3"/>
                  </a:moveTo>
                  <a:cubicBezTo>
                    <a:pt x="43345" y="-381"/>
                    <a:pt x="386" y="42194"/>
                    <a:pt x="3" y="95125"/>
                  </a:cubicBezTo>
                  <a:cubicBezTo>
                    <a:pt x="-380" y="148056"/>
                    <a:pt x="42194" y="191014"/>
                    <a:pt x="95125" y="191398"/>
                  </a:cubicBezTo>
                  <a:cubicBezTo>
                    <a:pt x="148056" y="191781"/>
                    <a:pt x="191014" y="149206"/>
                    <a:pt x="191398" y="96276"/>
                  </a:cubicBezTo>
                  <a:cubicBezTo>
                    <a:pt x="191781" y="43345"/>
                    <a:pt x="149207" y="387"/>
                    <a:pt x="96276" y="3"/>
                  </a:cubicBezTo>
                  <a:close/>
                </a:path>
              </a:pathLst>
            </a:custGeom>
            <a:solidFill>
              <a:srgbClr val="00B050"/>
            </a:solidFill>
            <a:ln w="383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1F040D0C-646D-4734-9713-6A99588B21AF}"/>
                </a:ext>
              </a:extLst>
            </p:cNvPr>
            <p:cNvSpPr/>
            <p:nvPr/>
          </p:nvSpPr>
          <p:spPr>
            <a:xfrm>
              <a:off x="10393373" y="5479879"/>
              <a:ext cx="103560" cy="103560"/>
            </a:xfrm>
            <a:custGeom>
              <a:avLst/>
              <a:gdLst>
                <a:gd name="connsiteX0" fmla="*/ 53698 w 103560"/>
                <a:gd name="connsiteY0" fmla="*/ 0 h 103560"/>
                <a:gd name="connsiteX1" fmla="*/ 0 w 103560"/>
                <a:gd name="connsiteY1" fmla="*/ 53315 h 103560"/>
                <a:gd name="connsiteX2" fmla="*/ 53315 w 103560"/>
                <a:gd name="connsiteY2" fmla="*/ 107013 h 103560"/>
                <a:gd name="connsiteX3" fmla="*/ 107013 w 103560"/>
                <a:gd name="connsiteY3" fmla="*/ 53698 h 103560"/>
                <a:gd name="connsiteX4" fmla="*/ 53698 w 103560"/>
                <a:gd name="connsiteY4" fmla="*/ 0 h 103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60" h="103560">
                  <a:moveTo>
                    <a:pt x="53698" y="0"/>
                  </a:moveTo>
                  <a:cubicBezTo>
                    <a:pt x="24164" y="0"/>
                    <a:pt x="0" y="23781"/>
                    <a:pt x="0" y="53315"/>
                  </a:cubicBezTo>
                  <a:cubicBezTo>
                    <a:pt x="0" y="82849"/>
                    <a:pt x="23781" y="107013"/>
                    <a:pt x="53315" y="107013"/>
                  </a:cubicBezTo>
                  <a:cubicBezTo>
                    <a:pt x="82849" y="107013"/>
                    <a:pt x="107013" y="83232"/>
                    <a:pt x="107013" y="53698"/>
                  </a:cubicBezTo>
                  <a:cubicBezTo>
                    <a:pt x="107396" y="24548"/>
                    <a:pt x="83233" y="384"/>
                    <a:pt x="53698" y="0"/>
                  </a:cubicBezTo>
                  <a:close/>
                </a:path>
              </a:pathLst>
            </a:custGeom>
            <a:solidFill>
              <a:srgbClr val="00B050"/>
            </a:solidFill>
            <a:ln w="383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E0694E20-CED8-4226-A0CA-AAB23A738089}"/>
                </a:ext>
              </a:extLst>
            </p:cNvPr>
            <p:cNvSpPr/>
            <p:nvPr/>
          </p:nvSpPr>
          <p:spPr>
            <a:xfrm>
              <a:off x="11292431" y="5011173"/>
              <a:ext cx="115067" cy="115067"/>
            </a:xfrm>
            <a:custGeom>
              <a:avLst/>
              <a:gdLst>
                <a:gd name="connsiteX0" fmla="*/ 57917 w 115067"/>
                <a:gd name="connsiteY0" fmla="*/ 0 h 115067"/>
                <a:gd name="connsiteX1" fmla="*/ 0 w 115067"/>
                <a:gd name="connsiteY1" fmla="*/ 57534 h 115067"/>
                <a:gd name="connsiteX2" fmla="*/ 57534 w 115067"/>
                <a:gd name="connsiteY2" fmla="*/ 115451 h 115067"/>
                <a:gd name="connsiteX3" fmla="*/ 115450 w 115067"/>
                <a:gd name="connsiteY3" fmla="*/ 57917 h 115067"/>
                <a:gd name="connsiteX4" fmla="*/ 57917 w 115067"/>
                <a:gd name="connsiteY4" fmla="*/ 0 h 115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67" h="115067">
                  <a:moveTo>
                    <a:pt x="57917" y="0"/>
                  </a:moveTo>
                  <a:cubicBezTo>
                    <a:pt x="26082" y="0"/>
                    <a:pt x="0" y="25698"/>
                    <a:pt x="0" y="57534"/>
                  </a:cubicBezTo>
                  <a:cubicBezTo>
                    <a:pt x="0" y="89369"/>
                    <a:pt x="25698" y="115451"/>
                    <a:pt x="57534" y="115451"/>
                  </a:cubicBezTo>
                  <a:cubicBezTo>
                    <a:pt x="89369" y="115451"/>
                    <a:pt x="115450" y="89752"/>
                    <a:pt x="115450" y="57917"/>
                  </a:cubicBezTo>
                  <a:cubicBezTo>
                    <a:pt x="115450" y="26082"/>
                    <a:pt x="89752" y="0"/>
                    <a:pt x="57917" y="0"/>
                  </a:cubicBezTo>
                  <a:close/>
                </a:path>
              </a:pathLst>
            </a:custGeom>
            <a:solidFill>
              <a:srgbClr val="34B2E5"/>
            </a:solidFill>
            <a:ln w="383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8F4635C-2999-4815-935D-372644F977E8}"/>
                </a:ext>
              </a:extLst>
            </p:cNvPr>
            <p:cNvSpPr/>
            <p:nvPr/>
          </p:nvSpPr>
          <p:spPr>
            <a:xfrm>
              <a:off x="6023888" y="5323385"/>
              <a:ext cx="138081" cy="138081"/>
            </a:xfrm>
            <a:custGeom>
              <a:avLst/>
              <a:gdLst>
                <a:gd name="connsiteX0" fmla="*/ 69428 w 138080"/>
                <a:gd name="connsiteY0" fmla="*/ 4 h 138080"/>
                <a:gd name="connsiteX1" fmla="*/ 4 w 138080"/>
                <a:gd name="connsiteY1" fmla="*/ 68660 h 138080"/>
                <a:gd name="connsiteX2" fmla="*/ 68660 w 138080"/>
                <a:gd name="connsiteY2" fmla="*/ 138084 h 138080"/>
                <a:gd name="connsiteX3" fmla="*/ 138084 w 138080"/>
                <a:gd name="connsiteY3" fmla="*/ 69427 h 138080"/>
                <a:gd name="connsiteX4" fmla="*/ 69428 w 138080"/>
                <a:gd name="connsiteY4" fmla="*/ 4 h 13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080" h="138080">
                  <a:moveTo>
                    <a:pt x="69428" y="4"/>
                  </a:moveTo>
                  <a:cubicBezTo>
                    <a:pt x="31455" y="-380"/>
                    <a:pt x="387" y="30688"/>
                    <a:pt x="4" y="68660"/>
                  </a:cubicBezTo>
                  <a:cubicBezTo>
                    <a:pt x="-380" y="106632"/>
                    <a:pt x="30688" y="137701"/>
                    <a:pt x="68660" y="138084"/>
                  </a:cubicBezTo>
                  <a:cubicBezTo>
                    <a:pt x="106633" y="138468"/>
                    <a:pt x="137701" y="107399"/>
                    <a:pt x="138084" y="69427"/>
                  </a:cubicBezTo>
                  <a:cubicBezTo>
                    <a:pt x="138468" y="31072"/>
                    <a:pt x="107399" y="4"/>
                    <a:pt x="69428" y="4"/>
                  </a:cubicBezTo>
                  <a:close/>
                </a:path>
              </a:pathLst>
            </a:custGeom>
            <a:solidFill>
              <a:srgbClr val="FF9C1A"/>
            </a:solidFill>
            <a:ln w="383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EED53CBD-5477-4C3F-B679-0615D880A95C}"/>
                </a:ext>
              </a:extLst>
            </p:cNvPr>
            <p:cNvSpPr/>
            <p:nvPr/>
          </p:nvSpPr>
          <p:spPr>
            <a:xfrm>
              <a:off x="8028741" y="3127905"/>
              <a:ext cx="164930" cy="164930"/>
            </a:xfrm>
            <a:custGeom>
              <a:avLst/>
              <a:gdLst>
                <a:gd name="connsiteX0" fmla="*/ 83236 w 164929"/>
                <a:gd name="connsiteY0" fmla="*/ 3 h 164929"/>
                <a:gd name="connsiteX1" fmla="*/ 3 w 164929"/>
                <a:gd name="connsiteY1" fmla="*/ 82468 h 164929"/>
                <a:gd name="connsiteX2" fmla="*/ 82468 w 164929"/>
                <a:gd name="connsiteY2" fmla="*/ 165700 h 164929"/>
                <a:gd name="connsiteX3" fmla="*/ 165700 w 164929"/>
                <a:gd name="connsiteY3" fmla="*/ 83235 h 164929"/>
                <a:gd name="connsiteX4" fmla="*/ 83236 w 164929"/>
                <a:gd name="connsiteY4" fmla="*/ 3 h 164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29" h="164929">
                  <a:moveTo>
                    <a:pt x="83236" y="3"/>
                  </a:moveTo>
                  <a:cubicBezTo>
                    <a:pt x="37209" y="-381"/>
                    <a:pt x="3" y="36824"/>
                    <a:pt x="3" y="82468"/>
                  </a:cubicBezTo>
                  <a:cubicBezTo>
                    <a:pt x="-380" y="128495"/>
                    <a:pt x="36825" y="165700"/>
                    <a:pt x="82468" y="165700"/>
                  </a:cubicBezTo>
                  <a:cubicBezTo>
                    <a:pt x="128495" y="166083"/>
                    <a:pt x="165700" y="128878"/>
                    <a:pt x="165700" y="83235"/>
                  </a:cubicBezTo>
                  <a:cubicBezTo>
                    <a:pt x="165700" y="37591"/>
                    <a:pt x="128878" y="386"/>
                    <a:pt x="83236" y="3"/>
                  </a:cubicBezTo>
                  <a:close/>
                </a:path>
              </a:pathLst>
            </a:custGeom>
            <a:solidFill>
              <a:srgbClr val="035481"/>
            </a:solidFill>
            <a:ln w="383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9892DC3E-1021-427A-8BC9-5613A9455FB9}"/>
                </a:ext>
              </a:extLst>
            </p:cNvPr>
            <p:cNvSpPr/>
            <p:nvPr/>
          </p:nvSpPr>
          <p:spPr>
            <a:xfrm>
              <a:off x="9238481" y="3988607"/>
              <a:ext cx="187943" cy="187943"/>
            </a:xfrm>
            <a:custGeom>
              <a:avLst/>
              <a:gdLst>
                <a:gd name="connsiteX0" fmla="*/ 95508 w 187942"/>
                <a:gd name="connsiteY0" fmla="*/ 3 h 187942"/>
                <a:gd name="connsiteX1" fmla="*/ 3 w 187942"/>
                <a:gd name="connsiteY1" fmla="*/ 94358 h 187942"/>
                <a:gd name="connsiteX2" fmla="*/ 94357 w 187942"/>
                <a:gd name="connsiteY2" fmla="*/ 189863 h 187942"/>
                <a:gd name="connsiteX3" fmla="*/ 189863 w 187942"/>
                <a:gd name="connsiteY3" fmla="*/ 95508 h 187942"/>
                <a:gd name="connsiteX4" fmla="*/ 95508 w 187942"/>
                <a:gd name="connsiteY4" fmla="*/ 3 h 187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942" h="187942">
                  <a:moveTo>
                    <a:pt x="95508" y="3"/>
                  </a:moveTo>
                  <a:cubicBezTo>
                    <a:pt x="42961" y="-381"/>
                    <a:pt x="386" y="42194"/>
                    <a:pt x="3" y="94358"/>
                  </a:cubicBezTo>
                  <a:cubicBezTo>
                    <a:pt x="-381" y="146905"/>
                    <a:pt x="42194" y="189480"/>
                    <a:pt x="94357" y="189863"/>
                  </a:cubicBezTo>
                  <a:cubicBezTo>
                    <a:pt x="146905" y="190247"/>
                    <a:pt x="189479" y="147672"/>
                    <a:pt x="189863" y="95508"/>
                  </a:cubicBezTo>
                  <a:cubicBezTo>
                    <a:pt x="189863" y="42961"/>
                    <a:pt x="147672" y="386"/>
                    <a:pt x="95508" y="3"/>
                  </a:cubicBezTo>
                  <a:close/>
                </a:path>
              </a:pathLst>
            </a:custGeom>
            <a:solidFill>
              <a:srgbClr val="035481"/>
            </a:solidFill>
            <a:ln w="383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006A7E4-E5F6-4A90-A7ED-A9D8CDC08B5B}"/>
                </a:ext>
              </a:extLst>
            </p:cNvPr>
            <p:cNvSpPr/>
            <p:nvPr/>
          </p:nvSpPr>
          <p:spPr>
            <a:xfrm>
              <a:off x="8360899" y="4143567"/>
              <a:ext cx="92054" cy="92054"/>
            </a:xfrm>
            <a:custGeom>
              <a:avLst/>
              <a:gdLst>
                <a:gd name="connsiteX0" fmla="*/ 47183 w 92053"/>
                <a:gd name="connsiteY0" fmla="*/ 94738 h 92053"/>
                <a:gd name="connsiteX1" fmla="*/ 94744 w 92053"/>
                <a:gd name="connsiteY1" fmla="*/ 47561 h 92053"/>
                <a:gd name="connsiteX2" fmla="*/ 47566 w 92053"/>
                <a:gd name="connsiteY2" fmla="*/ 0 h 92053"/>
                <a:gd name="connsiteX3" fmla="*/ 5 w 92053"/>
                <a:gd name="connsiteY3" fmla="*/ 47177 h 92053"/>
                <a:gd name="connsiteX4" fmla="*/ 47183 w 92053"/>
                <a:gd name="connsiteY4" fmla="*/ 94738 h 9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53" h="92053">
                  <a:moveTo>
                    <a:pt x="47183" y="94738"/>
                  </a:moveTo>
                  <a:cubicBezTo>
                    <a:pt x="73265" y="94738"/>
                    <a:pt x="94744" y="73643"/>
                    <a:pt x="94744" y="47561"/>
                  </a:cubicBezTo>
                  <a:cubicBezTo>
                    <a:pt x="94744" y="21479"/>
                    <a:pt x="73648" y="0"/>
                    <a:pt x="47566" y="0"/>
                  </a:cubicBezTo>
                  <a:cubicBezTo>
                    <a:pt x="21485" y="0"/>
                    <a:pt x="5" y="21096"/>
                    <a:pt x="5" y="47177"/>
                  </a:cubicBezTo>
                  <a:cubicBezTo>
                    <a:pt x="-379" y="73259"/>
                    <a:pt x="20717" y="94355"/>
                    <a:pt x="47183" y="94738"/>
                  </a:cubicBezTo>
                  <a:close/>
                </a:path>
              </a:pathLst>
            </a:custGeom>
            <a:solidFill>
              <a:srgbClr val="FF9C1A"/>
            </a:solidFill>
            <a:ln w="383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A4567942-809E-4448-AADF-F10AD05B757E}"/>
                </a:ext>
              </a:extLst>
            </p:cNvPr>
            <p:cNvSpPr/>
            <p:nvPr/>
          </p:nvSpPr>
          <p:spPr>
            <a:xfrm>
              <a:off x="8377010" y="4302740"/>
              <a:ext cx="134245" cy="134245"/>
            </a:xfrm>
            <a:custGeom>
              <a:avLst/>
              <a:gdLst>
                <a:gd name="connsiteX0" fmla="*/ 69044 w 134244"/>
                <a:gd name="connsiteY0" fmla="*/ 4 h 134244"/>
                <a:gd name="connsiteX1" fmla="*/ 4 w 134244"/>
                <a:gd name="connsiteY1" fmla="*/ 68276 h 134244"/>
                <a:gd name="connsiteX2" fmla="*/ 68277 w 134244"/>
                <a:gd name="connsiteY2" fmla="*/ 137317 h 134244"/>
                <a:gd name="connsiteX3" fmla="*/ 137317 w 134244"/>
                <a:gd name="connsiteY3" fmla="*/ 68660 h 134244"/>
                <a:gd name="connsiteX4" fmla="*/ 69044 w 134244"/>
                <a:gd name="connsiteY4" fmla="*/ 4 h 134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4" h="134244">
                  <a:moveTo>
                    <a:pt x="69044" y="4"/>
                  </a:moveTo>
                  <a:cubicBezTo>
                    <a:pt x="31072" y="-380"/>
                    <a:pt x="4" y="30304"/>
                    <a:pt x="4" y="68276"/>
                  </a:cubicBezTo>
                  <a:cubicBezTo>
                    <a:pt x="-379" y="106249"/>
                    <a:pt x="30305" y="137317"/>
                    <a:pt x="68277" y="137317"/>
                  </a:cubicBezTo>
                  <a:cubicBezTo>
                    <a:pt x="106249" y="137700"/>
                    <a:pt x="137317" y="107016"/>
                    <a:pt x="137317" y="68660"/>
                  </a:cubicBezTo>
                  <a:cubicBezTo>
                    <a:pt x="137701" y="31072"/>
                    <a:pt x="107017" y="387"/>
                    <a:pt x="69044" y="4"/>
                  </a:cubicBezTo>
                  <a:close/>
                </a:path>
              </a:pathLst>
            </a:custGeom>
            <a:solidFill>
              <a:srgbClr val="00B050"/>
            </a:solidFill>
            <a:ln w="383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E82D81C-78AA-49CC-8F77-96CB1AAADD5A}"/>
                </a:ext>
              </a:extLst>
            </p:cNvPr>
            <p:cNvSpPr/>
            <p:nvPr/>
          </p:nvSpPr>
          <p:spPr>
            <a:xfrm>
              <a:off x="8817721" y="4638739"/>
              <a:ext cx="103560" cy="103560"/>
            </a:xfrm>
            <a:custGeom>
              <a:avLst/>
              <a:gdLst>
                <a:gd name="connsiteX0" fmla="*/ 52930 w 103560"/>
                <a:gd name="connsiteY0" fmla="*/ 0 h 103560"/>
                <a:gd name="connsiteX1" fmla="*/ 0 w 103560"/>
                <a:gd name="connsiteY1" fmla="*/ 52547 h 103560"/>
                <a:gd name="connsiteX2" fmla="*/ 52547 w 103560"/>
                <a:gd name="connsiteY2" fmla="*/ 105478 h 103560"/>
                <a:gd name="connsiteX3" fmla="*/ 105478 w 103560"/>
                <a:gd name="connsiteY3" fmla="*/ 52931 h 103560"/>
                <a:gd name="connsiteX4" fmla="*/ 52930 w 103560"/>
                <a:gd name="connsiteY4" fmla="*/ 0 h 103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60" h="103560">
                  <a:moveTo>
                    <a:pt x="52930" y="0"/>
                  </a:moveTo>
                  <a:cubicBezTo>
                    <a:pt x="23780" y="0"/>
                    <a:pt x="0" y="23397"/>
                    <a:pt x="0" y="52547"/>
                  </a:cubicBezTo>
                  <a:cubicBezTo>
                    <a:pt x="0" y="81697"/>
                    <a:pt x="23396" y="105478"/>
                    <a:pt x="52547" y="105478"/>
                  </a:cubicBezTo>
                  <a:cubicBezTo>
                    <a:pt x="81697" y="105478"/>
                    <a:pt x="105478" y="82081"/>
                    <a:pt x="105478" y="52931"/>
                  </a:cubicBezTo>
                  <a:cubicBezTo>
                    <a:pt x="105478" y="23780"/>
                    <a:pt x="82081" y="0"/>
                    <a:pt x="52930" y="0"/>
                  </a:cubicBezTo>
                  <a:close/>
                </a:path>
              </a:pathLst>
            </a:custGeom>
            <a:solidFill>
              <a:srgbClr val="216D62"/>
            </a:solidFill>
            <a:ln w="383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C8C9E4AD-287C-49F1-BE3D-C416C7A15376}"/>
                </a:ext>
              </a:extLst>
            </p:cNvPr>
            <p:cNvSpPr/>
            <p:nvPr/>
          </p:nvSpPr>
          <p:spPr>
            <a:xfrm>
              <a:off x="10799940" y="4628763"/>
              <a:ext cx="145752" cy="145752"/>
            </a:xfrm>
            <a:custGeom>
              <a:avLst/>
              <a:gdLst>
                <a:gd name="connsiteX0" fmla="*/ 73263 w 145751"/>
                <a:gd name="connsiteY0" fmla="*/ 3 h 145751"/>
                <a:gd name="connsiteX1" fmla="*/ 3 w 145751"/>
                <a:gd name="connsiteY1" fmla="*/ 72495 h 145751"/>
                <a:gd name="connsiteX2" fmla="*/ 72496 w 145751"/>
                <a:gd name="connsiteY2" fmla="*/ 145755 h 145751"/>
                <a:gd name="connsiteX3" fmla="*/ 145755 w 145751"/>
                <a:gd name="connsiteY3" fmla="*/ 73263 h 145751"/>
                <a:gd name="connsiteX4" fmla="*/ 73263 w 145751"/>
                <a:gd name="connsiteY4" fmla="*/ 3 h 145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51" h="145751">
                  <a:moveTo>
                    <a:pt x="73263" y="3"/>
                  </a:moveTo>
                  <a:cubicBezTo>
                    <a:pt x="32990" y="-381"/>
                    <a:pt x="387" y="32222"/>
                    <a:pt x="3" y="72495"/>
                  </a:cubicBezTo>
                  <a:cubicBezTo>
                    <a:pt x="-380" y="112769"/>
                    <a:pt x="32223" y="145371"/>
                    <a:pt x="72496" y="145755"/>
                  </a:cubicBezTo>
                  <a:cubicBezTo>
                    <a:pt x="112770" y="146139"/>
                    <a:pt x="145372" y="113536"/>
                    <a:pt x="145755" y="73263"/>
                  </a:cubicBezTo>
                  <a:cubicBezTo>
                    <a:pt x="145755" y="32989"/>
                    <a:pt x="113537" y="387"/>
                    <a:pt x="73263" y="3"/>
                  </a:cubicBezTo>
                  <a:close/>
                </a:path>
              </a:pathLst>
            </a:custGeom>
            <a:solidFill>
              <a:srgbClr val="F47421"/>
            </a:solidFill>
            <a:ln w="383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2AB5E021-C05B-4D22-BA06-A99247660CBE}"/>
                </a:ext>
              </a:extLst>
            </p:cNvPr>
            <p:cNvSpPr/>
            <p:nvPr/>
          </p:nvSpPr>
          <p:spPr>
            <a:xfrm>
              <a:off x="11199611" y="3067303"/>
              <a:ext cx="164930" cy="164930"/>
            </a:xfrm>
            <a:custGeom>
              <a:avLst/>
              <a:gdLst>
                <a:gd name="connsiteX0" fmla="*/ 83999 w 164929"/>
                <a:gd name="connsiteY0" fmla="*/ 3 h 164929"/>
                <a:gd name="connsiteX1" fmla="*/ 0 w 164929"/>
                <a:gd name="connsiteY1" fmla="*/ 83235 h 164929"/>
                <a:gd name="connsiteX2" fmla="*/ 83232 w 164929"/>
                <a:gd name="connsiteY2" fmla="*/ 167234 h 164929"/>
                <a:gd name="connsiteX3" fmla="*/ 167230 w 164929"/>
                <a:gd name="connsiteY3" fmla="*/ 84002 h 164929"/>
                <a:gd name="connsiteX4" fmla="*/ 83999 w 164929"/>
                <a:gd name="connsiteY4" fmla="*/ 3 h 164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29" h="164929">
                  <a:moveTo>
                    <a:pt x="83999" y="3"/>
                  </a:moveTo>
                  <a:cubicBezTo>
                    <a:pt x="37588" y="-381"/>
                    <a:pt x="0" y="37208"/>
                    <a:pt x="0" y="83235"/>
                  </a:cubicBezTo>
                  <a:cubicBezTo>
                    <a:pt x="0" y="129262"/>
                    <a:pt x="37205" y="167234"/>
                    <a:pt x="83232" y="167234"/>
                  </a:cubicBezTo>
                  <a:cubicBezTo>
                    <a:pt x="129642" y="167617"/>
                    <a:pt x="167230" y="130029"/>
                    <a:pt x="167230" y="84002"/>
                  </a:cubicBezTo>
                  <a:cubicBezTo>
                    <a:pt x="167230" y="37975"/>
                    <a:pt x="130025" y="386"/>
                    <a:pt x="83999" y="3"/>
                  </a:cubicBezTo>
                  <a:close/>
                </a:path>
              </a:pathLst>
            </a:custGeom>
            <a:solidFill>
              <a:srgbClr val="035481"/>
            </a:solidFill>
            <a:ln w="383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2EC30A28-E9D3-467F-9D67-610D342053E8}"/>
                </a:ext>
              </a:extLst>
            </p:cNvPr>
            <p:cNvSpPr/>
            <p:nvPr/>
          </p:nvSpPr>
          <p:spPr>
            <a:xfrm>
              <a:off x="6215667" y="5681628"/>
              <a:ext cx="180272" cy="180272"/>
            </a:xfrm>
            <a:custGeom>
              <a:avLst/>
              <a:gdLst>
                <a:gd name="connsiteX0" fmla="*/ 91289 w 180271"/>
                <a:gd name="connsiteY0" fmla="*/ 3 h 180271"/>
                <a:gd name="connsiteX1" fmla="*/ 3 w 180271"/>
                <a:gd name="connsiteY1" fmla="*/ 90522 h 180271"/>
                <a:gd name="connsiteX2" fmla="*/ 90523 w 180271"/>
                <a:gd name="connsiteY2" fmla="*/ 181808 h 180271"/>
                <a:gd name="connsiteX3" fmla="*/ 181809 w 180271"/>
                <a:gd name="connsiteY3" fmla="*/ 91289 h 180271"/>
                <a:gd name="connsiteX4" fmla="*/ 91289 w 180271"/>
                <a:gd name="connsiteY4" fmla="*/ 3 h 180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71" h="180271">
                  <a:moveTo>
                    <a:pt x="91289" y="3"/>
                  </a:moveTo>
                  <a:cubicBezTo>
                    <a:pt x="41044" y="-381"/>
                    <a:pt x="387" y="40276"/>
                    <a:pt x="3" y="90522"/>
                  </a:cubicBezTo>
                  <a:cubicBezTo>
                    <a:pt x="-381" y="140768"/>
                    <a:pt x="40276" y="181425"/>
                    <a:pt x="90523" y="181808"/>
                  </a:cubicBezTo>
                  <a:cubicBezTo>
                    <a:pt x="140768" y="182192"/>
                    <a:pt x="181425" y="141535"/>
                    <a:pt x="181809" y="91289"/>
                  </a:cubicBezTo>
                  <a:cubicBezTo>
                    <a:pt x="182192" y="41043"/>
                    <a:pt x="141535" y="386"/>
                    <a:pt x="91289" y="3"/>
                  </a:cubicBezTo>
                  <a:close/>
                </a:path>
              </a:pathLst>
            </a:custGeom>
            <a:solidFill>
              <a:srgbClr val="00B050"/>
            </a:solidFill>
            <a:ln w="383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6A5C726-5EB3-435E-A67F-46EFDE07604D}"/>
                </a:ext>
              </a:extLst>
            </p:cNvPr>
            <p:cNvSpPr/>
            <p:nvPr/>
          </p:nvSpPr>
          <p:spPr>
            <a:xfrm>
              <a:off x="6678240" y="5213307"/>
              <a:ext cx="103560" cy="103560"/>
            </a:xfrm>
            <a:custGeom>
              <a:avLst/>
              <a:gdLst>
                <a:gd name="connsiteX0" fmla="*/ 104711 w 103560"/>
                <a:gd name="connsiteY0" fmla="*/ 52548 h 103560"/>
                <a:gd name="connsiteX1" fmla="*/ 52547 w 103560"/>
                <a:gd name="connsiteY1" fmla="*/ 0 h 103560"/>
                <a:gd name="connsiteX2" fmla="*/ 0 w 103560"/>
                <a:gd name="connsiteY2" fmla="*/ 52164 h 103560"/>
                <a:gd name="connsiteX3" fmla="*/ 52164 w 103560"/>
                <a:gd name="connsiteY3" fmla="*/ 104711 h 103560"/>
                <a:gd name="connsiteX4" fmla="*/ 104711 w 103560"/>
                <a:gd name="connsiteY4" fmla="*/ 52548 h 103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60" h="103560">
                  <a:moveTo>
                    <a:pt x="104711" y="52548"/>
                  </a:moveTo>
                  <a:cubicBezTo>
                    <a:pt x="104711" y="23781"/>
                    <a:pt x="81697" y="0"/>
                    <a:pt x="52547" y="0"/>
                  </a:cubicBezTo>
                  <a:cubicBezTo>
                    <a:pt x="23780" y="0"/>
                    <a:pt x="0" y="23013"/>
                    <a:pt x="0" y="52164"/>
                  </a:cubicBezTo>
                  <a:cubicBezTo>
                    <a:pt x="0" y="80931"/>
                    <a:pt x="23013" y="104711"/>
                    <a:pt x="52164" y="104711"/>
                  </a:cubicBezTo>
                  <a:cubicBezTo>
                    <a:pt x="81314" y="104711"/>
                    <a:pt x="104711" y="81314"/>
                    <a:pt x="104711" y="52548"/>
                  </a:cubicBezTo>
                  <a:close/>
                </a:path>
              </a:pathLst>
            </a:custGeom>
            <a:solidFill>
              <a:srgbClr val="F47421"/>
            </a:solidFill>
            <a:ln w="383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A30FF15-49C9-4A2D-AA62-B1DD5613D4C4}"/>
                </a:ext>
              </a:extLst>
            </p:cNvPr>
            <p:cNvSpPr/>
            <p:nvPr/>
          </p:nvSpPr>
          <p:spPr>
            <a:xfrm>
              <a:off x="7245517" y="6518933"/>
              <a:ext cx="161094" cy="161094"/>
            </a:xfrm>
            <a:custGeom>
              <a:avLst/>
              <a:gdLst>
                <a:gd name="connsiteX0" fmla="*/ 82468 w 161093"/>
                <a:gd name="connsiteY0" fmla="*/ 3 h 161093"/>
                <a:gd name="connsiteX1" fmla="*/ 3 w 161093"/>
                <a:gd name="connsiteY1" fmla="*/ 81701 h 161093"/>
                <a:gd name="connsiteX2" fmla="*/ 81701 w 161093"/>
                <a:gd name="connsiteY2" fmla="*/ 164166 h 161093"/>
                <a:gd name="connsiteX3" fmla="*/ 164166 w 161093"/>
                <a:gd name="connsiteY3" fmla="*/ 82468 h 161093"/>
                <a:gd name="connsiteX4" fmla="*/ 82468 w 161093"/>
                <a:gd name="connsiteY4" fmla="*/ 3 h 161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93" h="161093">
                  <a:moveTo>
                    <a:pt x="82468" y="3"/>
                  </a:moveTo>
                  <a:cubicBezTo>
                    <a:pt x="37208" y="-380"/>
                    <a:pt x="3" y="36441"/>
                    <a:pt x="3" y="81701"/>
                  </a:cubicBezTo>
                  <a:cubicBezTo>
                    <a:pt x="-380" y="126960"/>
                    <a:pt x="36441" y="164166"/>
                    <a:pt x="81701" y="164166"/>
                  </a:cubicBezTo>
                  <a:cubicBezTo>
                    <a:pt x="126961" y="164549"/>
                    <a:pt x="164166" y="127728"/>
                    <a:pt x="164166" y="82468"/>
                  </a:cubicBezTo>
                  <a:cubicBezTo>
                    <a:pt x="164549" y="37208"/>
                    <a:pt x="127728" y="3"/>
                    <a:pt x="82468" y="3"/>
                  </a:cubicBezTo>
                  <a:close/>
                </a:path>
              </a:pathLst>
            </a:custGeom>
            <a:solidFill>
              <a:srgbClr val="FF9C1A"/>
            </a:solidFill>
            <a:ln w="383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DEF77BBB-8C56-4911-BF99-8B92DF3AA85C}"/>
                </a:ext>
              </a:extLst>
            </p:cNvPr>
            <p:cNvSpPr/>
            <p:nvPr/>
          </p:nvSpPr>
          <p:spPr>
            <a:xfrm>
              <a:off x="7483323" y="5176483"/>
              <a:ext cx="168765" cy="168765"/>
            </a:xfrm>
            <a:custGeom>
              <a:avLst/>
              <a:gdLst>
                <a:gd name="connsiteX0" fmla="*/ 86303 w 168765"/>
                <a:gd name="connsiteY0" fmla="*/ 3 h 168765"/>
                <a:gd name="connsiteX1" fmla="*/ 3 w 168765"/>
                <a:gd name="connsiteY1" fmla="*/ 85536 h 168765"/>
                <a:gd name="connsiteX2" fmla="*/ 85536 w 168765"/>
                <a:gd name="connsiteY2" fmla="*/ 171837 h 168765"/>
                <a:gd name="connsiteX3" fmla="*/ 171837 w 168765"/>
                <a:gd name="connsiteY3" fmla="*/ 86303 h 168765"/>
                <a:gd name="connsiteX4" fmla="*/ 86303 w 168765"/>
                <a:gd name="connsiteY4" fmla="*/ 3 h 168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765" h="168765">
                  <a:moveTo>
                    <a:pt x="86303" y="3"/>
                  </a:moveTo>
                  <a:cubicBezTo>
                    <a:pt x="38742" y="-381"/>
                    <a:pt x="3" y="37975"/>
                    <a:pt x="3" y="85536"/>
                  </a:cubicBezTo>
                  <a:cubicBezTo>
                    <a:pt x="-381" y="133097"/>
                    <a:pt x="37975" y="171837"/>
                    <a:pt x="85536" y="171837"/>
                  </a:cubicBezTo>
                  <a:cubicBezTo>
                    <a:pt x="133097" y="172220"/>
                    <a:pt x="171837" y="133864"/>
                    <a:pt x="171837" y="86303"/>
                  </a:cubicBezTo>
                  <a:cubicBezTo>
                    <a:pt x="171837" y="39126"/>
                    <a:pt x="133864" y="386"/>
                    <a:pt x="86303" y="3"/>
                  </a:cubicBezTo>
                  <a:close/>
                </a:path>
              </a:pathLst>
            </a:custGeom>
            <a:solidFill>
              <a:srgbClr val="00B050"/>
            </a:solidFill>
            <a:ln w="383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319B5242-23C5-4305-8DD2-182CAC0C10ED}"/>
                </a:ext>
              </a:extLst>
            </p:cNvPr>
            <p:cNvSpPr/>
            <p:nvPr/>
          </p:nvSpPr>
          <p:spPr>
            <a:xfrm>
              <a:off x="8732185" y="5764476"/>
              <a:ext cx="149587" cy="149587"/>
            </a:xfrm>
            <a:custGeom>
              <a:avLst/>
              <a:gdLst>
                <a:gd name="connsiteX0" fmla="*/ 75180 w 149587"/>
                <a:gd name="connsiteY0" fmla="*/ 3 h 149587"/>
                <a:gd name="connsiteX1" fmla="*/ 3 w 149587"/>
                <a:gd name="connsiteY1" fmla="*/ 74413 h 149587"/>
                <a:gd name="connsiteX2" fmla="*/ 74413 w 149587"/>
                <a:gd name="connsiteY2" fmla="*/ 149591 h 149587"/>
                <a:gd name="connsiteX3" fmla="*/ 149591 w 149587"/>
                <a:gd name="connsiteY3" fmla="*/ 75180 h 149587"/>
                <a:gd name="connsiteX4" fmla="*/ 75180 w 149587"/>
                <a:gd name="connsiteY4" fmla="*/ 3 h 149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587" h="149587">
                  <a:moveTo>
                    <a:pt x="75180" y="3"/>
                  </a:moveTo>
                  <a:cubicBezTo>
                    <a:pt x="33756" y="-380"/>
                    <a:pt x="3" y="32989"/>
                    <a:pt x="3" y="74413"/>
                  </a:cubicBezTo>
                  <a:cubicBezTo>
                    <a:pt x="-381" y="115837"/>
                    <a:pt x="32989" y="149591"/>
                    <a:pt x="74413" y="149591"/>
                  </a:cubicBezTo>
                  <a:cubicBezTo>
                    <a:pt x="115837" y="149974"/>
                    <a:pt x="149591" y="116605"/>
                    <a:pt x="149591" y="75180"/>
                  </a:cubicBezTo>
                  <a:cubicBezTo>
                    <a:pt x="149974" y="33756"/>
                    <a:pt x="116604" y="3"/>
                    <a:pt x="75180" y="3"/>
                  </a:cubicBezTo>
                  <a:close/>
                </a:path>
              </a:pathLst>
            </a:custGeom>
            <a:solidFill>
              <a:srgbClr val="FF9C1A"/>
            </a:solidFill>
            <a:ln w="383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A2092304-A301-4F77-84DF-3B8959690020}"/>
                </a:ext>
              </a:extLst>
            </p:cNvPr>
            <p:cNvSpPr/>
            <p:nvPr/>
          </p:nvSpPr>
          <p:spPr>
            <a:xfrm>
              <a:off x="7704638" y="4809805"/>
              <a:ext cx="134245" cy="134245"/>
            </a:xfrm>
            <a:custGeom>
              <a:avLst/>
              <a:gdLst>
                <a:gd name="connsiteX0" fmla="*/ 67889 w 134244"/>
                <a:gd name="connsiteY0" fmla="*/ 0 h 134244"/>
                <a:gd name="connsiteX1" fmla="*/ 0 w 134244"/>
                <a:gd name="connsiteY1" fmla="*/ 67122 h 134244"/>
                <a:gd name="connsiteX2" fmla="*/ 67122 w 134244"/>
                <a:gd name="connsiteY2" fmla="*/ 135012 h 134244"/>
                <a:gd name="connsiteX3" fmla="*/ 135012 w 134244"/>
                <a:gd name="connsiteY3" fmla="*/ 67889 h 134244"/>
                <a:gd name="connsiteX4" fmla="*/ 67889 w 134244"/>
                <a:gd name="connsiteY4" fmla="*/ 0 h 134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4" h="134244">
                  <a:moveTo>
                    <a:pt x="67889" y="0"/>
                  </a:moveTo>
                  <a:cubicBezTo>
                    <a:pt x="30685" y="0"/>
                    <a:pt x="383" y="29918"/>
                    <a:pt x="0" y="67122"/>
                  </a:cubicBezTo>
                  <a:cubicBezTo>
                    <a:pt x="0" y="104327"/>
                    <a:pt x="29917" y="134628"/>
                    <a:pt x="67122" y="135012"/>
                  </a:cubicBezTo>
                  <a:cubicBezTo>
                    <a:pt x="104327" y="135012"/>
                    <a:pt x="134628" y="105095"/>
                    <a:pt x="135012" y="67889"/>
                  </a:cubicBezTo>
                  <a:cubicBezTo>
                    <a:pt x="135395" y="30685"/>
                    <a:pt x="105478" y="383"/>
                    <a:pt x="67889" y="0"/>
                  </a:cubicBezTo>
                  <a:close/>
                </a:path>
              </a:pathLst>
            </a:custGeom>
            <a:solidFill>
              <a:srgbClr val="F47421"/>
            </a:solidFill>
            <a:ln w="383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E73F442E-E4BC-40DA-93A7-C58226566852}"/>
                </a:ext>
              </a:extLst>
            </p:cNvPr>
            <p:cNvSpPr/>
            <p:nvPr/>
          </p:nvSpPr>
          <p:spPr>
            <a:xfrm>
              <a:off x="8246221" y="2373451"/>
              <a:ext cx="130409" cy="130409"/>
            </a:xfrm>
            <a:custGeom>
              <a:avLst/>
              <a:gdLst>
                <a:gd name="connsiteX0" fmla="*/ 65972 w 130409"/>
                <a:gd name="connsiteY0" fmla="*/ 0 h 130409"/>
                <a:gd name="connsiteX1" fmla="*/ 0 w 130409"/>
                <a:gd name="connsiteY1" fmla="*/ 65588 h 130409"/>
                <a:gd name="connsiteX2" fmla="*/ 65588 w 130409"/>
                <a:gd name="connsiteY2" fmla="*/ 131560 h 130409"/>
                <a:gd name="connsiteX3" fmla="*/ 131559 w 130409"/>
                <a:gd name="connsiteY3" fmla="*/ 65972 h 130409"/>
                <a:gd name="connsiteX4" fmla="*/ 65972 w 130409"/>
                <a:gd name="connsiteY4" fmla="*/ 0 h 130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09" h="130409">
                  <a:moveTo>
                    <a:pt x="65972" y="0"/>
                  </a:moveTo>
                  <a:cubicBezTo>
                    <a:pt x="29534" y="0"/>
                    <a:pt x="0" y="29150"/>
                    <a:pt x="0" y="65588"/>
                  </a:cubicBezTo>
                  <a:cubicBezTo>
                    <a:pt x="0" y="102026"/>
                    <a:pt x="29150" y="131560"/>
                    <a:pt x="65588" y="131560"/>
                  </a:cubicBezTo>
                  <a:cubicBezTo>
                    <a:pt x="102026" y="131560"/>
                    <a:pt x="131559" y="102410"/>
                    <a:pt x="131559" y="65972"/>
                  </a:cubicBezTo>
                  <a:cubicBezTo>
                    <a:pt x="131559" y="29917"/>
                    <a:pt x="102026" y="0"/>
                    <a:pt x="65972" y="0"/>
                  </a:cubicBezTo>
                  <a:close/>
                </a:path>
              </a:pathLst>
            </a:custGeom>
            <a:solidFill>
              <a:srgbClr val="34B2E5"/>
            </a:solidFill>
            <a:ln w="383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88C69C24-BBA2-408D-A203-B3D9B6F751C8}"/>
                </a:ext>
              </a:extLst>
            </p:cNvPr>
            <p:cNvSpPr/>
            <p:nvPr/>
          </p:nvSpPr>
          <p:spPr>
            <a:xfrm>
              <a:off x="9086594" y="2625448"/>
              <a:ext cx="134245" cy="134245"/>
            </a:xfrm>
            <a:custGeom>
              <a:avLst/>
              <a:gdLst>
                <a:gd name="connsiteX0" fmla="*/ 67506 w 134244"/>
                <a:gd name="connsiteY0" fmla="*/ 0 h 134244"/>
                <a:gd name="connsiteX1" fmla="*/ 0 w 134244"/>
                <a:gd name="connsiteY1" fmla="*/ 66739 h 134244"/>
                <a:gd name="connsiteX2" fmla="*/ 66739 w 134244"/>
                <a:gd name="connsiteY2" fmla="*/ 134245 h 134244"/>
                <a:gd name="connsiteX3" fmla="*/ 134245 w 134244"/>
                <a:gd name="connsiteY3" fmla="*/ 67506 h 134244"/>
                <a:gd name="connsiteX4" fmla="*/ 67506 w 134244"/>
                <a:gd name="connsiteY4" fmla="*/ 0 h 134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4" h="134244">
                  <a:moveTo>
                    <a:pt x="67506" y="0"/>
                  </a:moveTo>
                  <a:cubicBezTo>
                    <a:pt x="30302" y="0"/>
                    <a:pt x="0" y="29917"/>
                    <a:pt x="0" y="66739"/>
                  </a:cubicBezTo>
                  <a:cubicBezTo>
                    <a:pt x="0" y="103944"/>
                    <a:pt x="29918" y="134245"/>
                    <a:pt x="66739" y="134245"/>
                  </a:cubicBezTo>
                  <a:cubicBezTo>
                    <a:pt x="103944" y="134628"/>
                    <a:pt x="134245" y="104328"/>
                    <a:pt x="134245" y="67506"/>
                  </a:cubicBezTo>
                  <a:cubicBezTo>
                    <a:pt x="134245" y="30301"/>
                    <a:pt x="104327" y="0"/>
                    <a:pt x="67506" y="0"/>
                  </a:cubicBezTo>
                  <a:close/>
                </a:path>
              </a:pathLst>
            </a:custGeom>
            <a:solidFill>
              <a:srgbClr val="035481"/>
            </a:solidFill>
            <a:ln w="383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305B5C1D-8266-4860-98D0-3754EC64468B}"/>
                </a:ext>
              </a:extLst>
            </p:cNvPr>
            <p:cNvSpPr/>
            <p:nvPr/>
          </p:nvSpPr>
          <p:spPr>
            <a:xfrm>
              <a:off x="9047853" y="1771264"/>
              <a:ext cx="207121" cy="207121"/>
            </a:xfrm>
            <a:custGeom>
              <a:avLst/>
              <a:gdLst>
                <a:gd name="connsiteX0" fmla="*/ 104713 w 207120"/>
                <a:gd name="connsiteY0" fmla="*/ 210575 h 207120"/>
                <a:gd name="connsiteX1" fmla="*/ 210575 w 207120"/>
                <a:gd name="connsiteY1" fmla="*/ 105864 h 207120"/>
                <a:gd name="connsiteX2" fmla="*/ 105864 w 207120"/>
                <a:gd name="connsiteY2" fmla="*/ 2 h 207120"/>
                <a:gd name="connsiteX3" fmla="*/ 2 w 207120"/>
                <a:gd name="connsiteY3" fmla="*/ 104713 h 207120"/>
                <a:gd name="connsiteX4" fmla="*/ 104713 w 207120"/>
                <a:gd name="connsiteY4" fmla="*/ 210575 h 20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120" h="207120">
                  <a:moveTo>
                    <a:pt x="104713" y="210575"/>
                  </a:moveTo>
                  <a:cubicBezTo>
                    <a:pt x="162630" y="210959"/>
                    <a:pt x="210191" y="164165"/>
                    <a:pt x="210575" y="105864"/>
                  </a:cubicBezTo>
                  <a:cubicBezTo>
                    <a:pt x="210959" y="47947"/>
                    <a:pt x="164164" y="386"/>
                    <a:pt x="105864" y="2"/>
                  </a:cubicBezTo>
                  <a:cubicBezTo>
                    <a:pt x="47947" y="-381"/>
                    <a:pt x="385" y="46413"/>
                    <a:pt x="2" y="104713"/>
                  </a:cubicBezTo>
                  <a:cubicBezTo>
                    <a:pt x="-382" y="163014"/>
                    <a:pt x="46412" y="210192"/>
                    <a:pt x="104713" y="210575"/>
                  </a:cubicBezTo>
                  <a:close/>
                </a:path>
              </a:pathLst>
            </a:custGeom>
            <a:solidFill>
              <a:srgbClr val="34B2E5"/>
            </a:solidFill>
            <a:ln w="383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87EAACD-B4BA-4F6D-8F9E-5152F9A66F73}"/>
                </a:ext>
              </a:extLst>
            </p:cNvPr>
            <p:cNvSpPr/>
            <p:nvPr/>
          </p:nvSpPr>
          <p:spPr>
            <a:xfrm>
              <a:off x="9935406" y="2264137"/>
              <a:ext cx="107396" cy="107396"/>
            </a:xfrm>
            <a:custGeom>
              <a:avLst/>
              <a:gdLst>
                <a:gd name="connsiteX0" fmla="*/ 54082 w 107395"/>
                <a:gd name="connsiteY0" fmla="*/ 0 h 107395"/>
                <a:gd name="connsiteX1" fmla="*/ 0 w 107395"/>
                <a:gd name="connsiteY1" fmla="*/ 53315 h 107395"/>
                <a:gd name="connsiteX2" fmla="*/ 53314 w 107395"/>
                <a:gd name="connsiteY2" fmla="*/ 107396 h 107395"/>
                <a:gd name="connsiteX3" fmla="*/ 107396 w 107395"/>
                <a:gd name="connsiteY3" fmla="*/ 54082 h 107395"/>
                <a:gd name="connsiteX4" fmla="*/ 54082 w 107395"/>
                <a:gd name="connsiteY4" fmla="*/ 0 h 107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95" h="107395">
                  <a:moveTo>
                    <a:pt x="54082" y="0"/>
                  </a:moveTo>
                  <a:cubicBezTo>
                    <a:pt x="24547" y="0"/>
                    <a:pt x="384" y="23781"/>
                    <a:pt x="0" y="53315"/>
                  </a:cubicBezTo>
                  <a:cubicBezTo>
                    <a:pt x="0" y="82848"/>
                    <a:pt x="23780" y="107013"/>
                    <a:pt x="53314" y="107396"/>
                  </a:cubicBezTo>
                  <a:cubicBezTo>
                    <a:pt x="82849" y="107396"/>
                    <a:pt x="107012" y="83615"/>
                    <a:pt x="107396" y="54082"/>
                  </a:cubicBezTo>
                  <a:cubicBezTo>
                    <a:pt x="107396" y="24164"/>
                    <a:pt x="83616" y="0"/>
                    <a:pt x="54082" y="0"/>
                  </a:cubicBezTo>
                  <a:close/>
                </a:path>
              </a:pathLst>
            </a:custGeom>
            <a:solidFill>
              <a:srgbClr val="035481"/>
            </a:solidFill>
            <a:ln w="383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CCFC4CE5-2B13-4F39-B9F3-50FCD3ED9AB0}"/>
                </a:ext>
              </a:extLst>
            </p:cNvPr>
            <p:cNvSpPr/>
            <p:nvPr/>
          </p:nvSpPr>
          <p:spPr>
            <a:xfrm>
              <a:off x="9530753" y="602185"/>
              <a:ext cx="118903" cy="118903"/>
            </a:xfrm>
            <a:custGeom>
              <a:avLst/>
              <a:gdLst>
                <a:gd name="connsiteX0" fmla="*/ 59835 w 118902"/>
                <a:gd name="connsiteY0" fmla="*/ 0 h 118902"/>
                <a:gd name="connsiteX1" fmla="*/ 0 w 118902"/>
                <a:gd name="connsiteY1" fmla="*/ 59451 h 118902"/>
                <a:gd name="connsiteX2" fmla="*/ 59451 w 118902"/>
                <a:gd name="connsiteY2" fmla="*/ 119286 h 118902"/>
                <a:gd name="connsiteX3" fmla="*/ 119287 w 118902"/>
                <a:gd name="connsiteY3" fmla="*/ 59835 h 118902"/>
                <a:gd name="connsiteX4" fmla="*/ 59835 w 118902"/>
                <a:gd name="connsiteY4" fmla="*/ 0 h 118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02" h="118902">
                  <a:moveTo>
                    <a:pt x="59835" y="0"/>
                  </a:moveTo>
                  <a:cubicBezTo>
                    <a:pt x="26849" y="0"/>
                    <a:pt x="0" y="26465"/>
                    <a:pt x="0" y="59451"/>
                  </a:cubicBezTo>
                  <a:cubicBezTo>
                    <a:pt x="0" y="92437"/>
                    <a:pt x="26465" y="119286"/>
                    <a:pt x="59451" y="119286"/>
                  </a:cubicBezTo>
                  <a:cubicBezTo>
                    <a:pt x="92438" y="119286"/>
                    <a:pt x="119287" y="92821"/>
                    <a:pt x="119287" y="59835"/>
                  </a:cubicBezTo>
                  <a:cubicBezTo>
                    <a:pt x="119287" y="27233"/>
                    <a:pt x="92821" y="384"/>
                    <a:pt x="59835" y="0"/>
                  </a:cubicBezTo>
                  <a:close/>
                </a:path>
              </a:pathLst>
            </a:custGeom>
            <a:solidFill>
              <a:srgbClr val="035481"/>
            </a:solidFill>
            <a:ln w="383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77E511CA-3683-4D36-AA9C-23DBE2B43F24}"/>
                </a:ext>
              </a:extLst>
            </p:cNvPr>
            <p:cNvSpPr/>
            <p:nvPr/>
          </p:nvSpPr>
          <p:spPr>
            <a:xfrm>
              <a:off x="11263664" y="6319869"/>
              <a:ext cx="111232" cy="111232"/>
            </a:xfrm>
            <a:custGeom>
              <a:avLst/>
              <a:gdLst>
                <a:gd name="connsiteX0" fmla="*/ 55999 w 111231"/>
                <a:gd name="connsiteY0" fmla="*/ 0 h 111231"/>
                <a:gd name="connsiteX1" fmla="*/ 0 w 111231"/>
                <a:gd name="connsiteY1" fmla="*/ 55616 h 111231"/>
                <a:gd name="connsiteX2" fmla="*/ 55616 w 111231"/>
                <a:gd name="connsiteY2" fmla="*/ 111615 h 111231"/>
                <a:gd name="connsiteX3" fmla="*/ 111615 w 111231"/>
                <a:gd name="connsiteY3" fmla="*/ 56000 h 111231"/>
                <a:gd name="connsiteX4" fmla="*/ 55999 w 111231"/>
                <a:gd name="connsiteY4" fmla="*/ 0 h 111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231" h="111231">
                  <a:moveTo>
                    <a:pt x="55999" y="0"/>
                  </a:moveTo>
                  <a:cubicBezTo>
                    <a:pt x="25314" y="0"/>
                    <a:pt x="0" y="24548"/>
                    <a:pt x="0" y="55616"/>
                  </a:cubicBezTo>
                  <a:cubicBezTo>
                    <a:pt x="0" y="86300"/>
                    <a:pt x="24547" y="111615"/>
                    <a:pt x="55616" y="111615"/>
                  </a:cubicBezTo>
                  <a:cubicBezTo>
                    <a:pt x="86300" y="111615"/>
                    <a:pt x="111615" y="87068"/>
                    <a:pt x="111615" y="56000"/>
                  </a:cubicBezTo>
                  <a:cubicBezTo>
                    <a:pt x="111615" y="25315"/>
                    <a:pt x="86683" y="384"/>
                    <a:pt x="55999" y="0"/>
                  </a:cubicBezTo>
                  <a:close/>
                </a:path>
              </a:pathLst>
            </a:custGeom>
            <a:solidFill>
              <a:srgbClr val="00B050"/>
            </a:solidFill>
            <a:ln w="383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282031B-018F-4BDF-A3A9-A510AF2E3CA8}"/>
                </a:ext>
              </a:extLst>
            </p:cNvPr>
            <p:cNvSpPr/>
            <p:nvPr/>
          </p:nvSpPr>
          <p:spPr>
            <a:xfrm>
              <a:off x="11596007" y="5062623"/>
              <a:ext cx="195614" cy="195614"/>
            </a:xfrm>
            <a:custGeom>
              <a:avLst/>
              <a:gdLst>
                <a:gd name="connsiteX0" fmla="*/ 147269 w 195614"/>
                <a:gd name="connsiteY0" fmla="*/ 49090 h 195614"/>
                <a:gd name="connsiteX1" fmla="*/ 147268 w 195614"/>
                <a:gd name="connsiteY1" fmla="*/ 147269 h 195614"/>
                <a:gd name="connsiteX2" fmla="*/ 49089 w 195614"/>
                <a:gd name="connsiteY2" fmla="*/ 147269 h 195614"/>
                <a:gd name="connsiteX3" fmla="*/ 49089 w 195614"/>
                <a:gd name="connsiteY3" fmla="*/ 49090 h 195614"/>
                <a:gd name="connsiteX4" fmla="*/ 147269 w 195614"/>
                <a:gd name="connsiteY4" fmla="*/ 49090 h 195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614" h="195614">
                  <a:moveTo>
                    <a:pt x="147269" y="49090"/>
                  </a:moveTo>
                  <a:cubicBezTo>
                    <a:pt x="174380" y="76201"/>
                    <a:pt x="174380" y="120158"/>
                    <a:pt x="147268" y="147269"/>
                  </a:cubicBezTo>
                  <a:cubicBezTo>
                    <a:pt x="120157" y="174380"/>
                    <a:pt x="76200" y="174381"/>
                    <a:pt x="49089" y="147269"/>
                  </a:cubicBezTo>
                  <a:cubicBezTo>
                    <a:pt x="21978" y="120158"/>
                    <a:pt x="21978" y="76201"/>
                    <a:pt x="49089" y="49090"/>
                  </a:cubicBezTo>
                  <a:cubicBezTo>
                    <a:pt x="76201" y="21979"/>
                    <a:pt x="120157" y="21978"/>
                    <a:pt x="147269" y="49090"/>
                  </a:cubicBezTo>
                  <a:close/>
                </a:path>
              </a:pathLst>
            </a:custGeom>
            <a:solidFill>
              <a:srgbClr val="00B050"/>
            </a:solidFill>
            <a:ln w="383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68879E4-30FC-4184-8F85-A7191C38BCC1}"/>
                </a:ext>
              </a:extLst>
            </p:cNvPr>
            <p:cNvSpPr/>
            <p:nvPr/>
          </p:nvSpPr>
          <p:spPr>
            <a:xfrm>
              <a:off x="5000945" y="5930176"/>
              <a:ext cx="122738" cy="122738"/>
            </a:xfrm>
            <a:custGeom>
              <a:avLst/>
              <a:gdLst>
                <a:gd name="connsiteX0" fmla="*/ 123505 w 122738"/>
                <a:gd name="connsiteY0" fmla="*/ 61752 h 122738"/>
                <a:gd name="connsiteX1" fmla="*/ 61753 w 122738"/>
                <a:gd name="connsiteY1" fmla="*/ 123505 h 122738"/>
                <a:gd name="connsiteX2" fmla="*/ 0 w 122738"/>
                <a:gd name="connsiteY2" fmla="*/ 61752 h 122738"/>
                <a:gd name="connsiteX3" fmla="*/ 61753 w 122738"/>
                <a:gd name="connsiteY3" fmla="*/ 0 h 122738"/>
                <a:gd name="connsiteX4" fmla="*/ 123505 w 122738"/>
                <a:gd name="connsiteY4" fmla="*/ 61752 h 122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38" h="122738">
                  <a:moveTo>
                    <a:pt x="123505" y="61752"/>
                  </a:moveTo>
                  <a:cubicBezTo>
                    <a:pt x="123505" y="95857"/>
                    <a:pt x="95857" y="123505"/>
                    <a:pt x="61753" y="123505"/>
                  </a:cubicBezTo>
                  <a:cubicBezTo>
                    <a:pt x="27648" y="123505"/>
                    <a:pt x="0" y="95857"/>
                    <a:pt x="0" y="61752"/>
                  </a:cubicBezTo>
                  <a:cubicBezTo>
                    <a:pt x="0" y="27648"/>
                    <a:pt x="27648" y="0"/>
                    <a:pt x="61753" y="0"/>
                  </a:cubicBezTo>
                  <a:cubicBezTo>
                    <a:pt x="95857" y="0"/>
                    <a:pt x="123505" y="27648"/>
                    <a:pt x="123505" y="61752"/>
                  </a:cubicBezTo>
                  <a:close/>
                </a:path>
              </a:pathLst>
            </a:custGeom>
            <a:solidFill>
              <a:srgbClr val="216D62"/>
            </a:solidFill>
            <a:ln w="3835" cap="flat">
              <a:noFill/>
              <a:prstDash val="solid"/>
              <a:miter/>
            </a:ln>
          </p:spPr>
          <p:txBody>
            <a:bodyPr rtlCol="0" anchor="ctr"/>
            <a:lstStyle/>
            <a:p>
              <a:endParaRPr lang="en-US"/>
            </a:p>
          </p:txBody>
        </p:sp>
      </p:grpSp>
    </p:spTree>
    <p:extLst>
      <p:ext uri="{BB962C8B-B14F-4D97-AF65-F5344CB8AC3E}">
        <p14:creationId xmlns:p14="http://schemas.microsoft.com/office/powerpoint/2010/main" val="2569852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Graphic 4">
            <a:extLst>
              <a:ext uri="{FF2B5EF4-FFF2-40B4-BE49-F238E27FC236}">
                <a16:creationId xmlns:a16="http://schemas.microsoft.com/office/drawing/2014/main" id="{D5180A7E-72F3-4A12-A0E9-57EEDB0F1ABA}"/>
              </a:ext>
            </a:extLst>
          </p:cNvPr>
          <p:cNvSpPr/>
          <p:nvPr userDrawn="1"/>
        </p:nvSpPr>
        <p:spPr>
          <a:xfrm>
            <a:off x="3021941" y="0"/>
            <a:ext cx="2156261" cy="6858000"/>
          </a:xfrm>
          <a:custGeom>
            <a:avLst/>
            <a:gdLst>
              <a:gd name="connsiteX0" fmla="*/ 2157429 w 2156261"/>
              <a:gd name="connsiteY0" fmla="*/ 3429389 h 6858000"/>
              <a:gd name="connsiteX1" fmla="*/ 1036874 w 2156261"/>
              <a:gd name="connsiteY1" fmla="*/ 724333 h 6858000"/>
              <a:gd name="connsiteX2" fmla="*/ 31527 w 2156261"/>
              <a:gd name="connsiteY2" fmla="*/ 0 h 6858000"/>
              <a:gd name="connsiteX3" fmla="*/ 0 w 2156261"/>
              <a:gd name="connsiteY3" fmla="*/ 0 h 6858000"/>
              <a:gd name="connsiteX4" fmla="*/ 2145752 w 2156261"/>
              <a:gd name="connsiteY4" fmla="*/ 3429389 h 6858000"/>
              <a:gd name="connsiteX5" fmla="*/ 0 w 2156261"/>
              <a:gd name="connsiteY5" fmla="*/ 6858778 h 6858000"/>
              <a:gd name="connsiteX6" fmla="*/ 31527 w 2156261"/>
              <a:gd name="connsiteY6" fmla="*/ 6858778 h 6858000"/>
              <a:gd name="connsiteX7" fmla="*/ 1036874 w 2156261"/>
              <a:gd name="connsiteY7" fmla="*/ 6134446 h 6858000"/>
              <a:gd name="connsiteX8" fmla="*/ 2157429 w 2156261"/>
              <a:gd name="connsiteY8" fmla="*/ 34293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6261" h="6858000">
                <a:moveTo>
                  <a:pt x="2157429" y="3429389"/>
                </a:moveTo>
                <a:cubicBezTo>
                  <a:pt x="2157429" y="2407306"/>
                  <a:pt x="1759649" y="1446719"/>
                  <a:pt x="1036874" y="724333"/>
                </a:cubicBezTo>
                <a:cubicBezTo>
                  <a:pt x="738344" y="425803"/>
                  <a:pt x="398947" y="182543"/>
                  <a:pt x="31527" y="0"/>
                </a:cubicBezTo>
                <a:lnTo>
                  <a:pt x="0" y="0"/>
                </a:lnTo>
                <a:cubicBezTo>
                  <a:pt x="1269236" y="620022"/>
                  <a:pt x="2145752" y="1924288"/>
                  <a:pt x="2145752" y="3429389"/>
                </a:cubicBezTo>
                <a:cubicBezTo>
                  <a:pt x="2145752" y="4934491"/>
                  <a:pt x="1269236" y="6238756"/>
                  <a:pt x="0" y="6858778"/>
                </a:cubicBezTo>
                <a:lnTo>
                  <a:pt x="31527" y="6858778"/>
                </a:lnTo>
                <a:cubicBezTo>
                  <a:pt x="398947" y="6676236"/>
                  <a:pt x="738344" y="6432976"/>
                  <a:pt x="1036874" y="6134446"/>
                </a:cubicBezTo>
                <a:cubicBezTo>
                  <a:pt x="1759649" y="5412060"/>
                  <a:pt x="2157429" y="4451473"/>
                  <a:pt x="2157429" y="3429389"/>
                </a:cubicBezTo>
                <a:close/>
              </a:path>
            </a:pathLst>
          </a:custGeom>
          <a:solidFill>
            <a:schemeClr val="bg1">
              <a:lumMod val="75000"/>
            </a:schemeClr>
          </a:solidFill>
          <a:ln w="3886" cap="flat">
            <a:noFill/>
            <a:prstDash val="solid"/>
            <a:miter/>
          </a:ln>
        </p:spPr>
        <p:txBody>
          <a:bodyPr rtlCol="0" anchor="ctr"/>
          <a:lstStyle/>
          <a:p>
            <a:endParaRPr lang="en-US"/>
          </a:p>
        </p:txBody>
      </p:sp>
      <p:sp>
        <p:nvSpPr>
          <p:cNvPr id="3" name="AutoShape 3">
            <a:extLst>
              <a:ext uri="{FF2B5EF4-FFF2-40B4-BE49-F238E27FC236}">
                <a16:creationId xmlns:a16="http://schemas.microsoft.com/office/drawing/2014/main" id="{45D455E6-B32A-43DB-BE4E-E3620D6E75C9}"/>
              </a:ext>
            </a:extLst>
          </p:cNvPr>
          <p:cNvSpPr>
            <a:spLocks noChangeAspect="1" noChangeArrowheads="1" noTextEdit="1"/>
          </p:cNvSpPr>
          <p:nvPr userDrawn="1"/>
        </p:nvSpPr>
        <p:spPr bwMode="auto">
          <a:xfrm>
            <a:off x="928464" y="0"/>
            <a:ext cx="56753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Oval 6">
            <a:extLst>
              <a:ext uri="{FF2B5EF4-FFF2-40B4-BE49-F238E27FC236}">
                <a16:creationId xmlns:a16="http://schemas.microsoft.com/office/drawing/2014/main" id="{65E6A3FF-0118-436C-95FC-939E137E8CC6}"/>
              </a:ext>
            </a:extLst>
          </p:cNvPr>
          <p:cNvSpPr>
            <a:spLocks noChangeArrowheads="1"/>
          </p:cNvSpPr>
          <p:nvPr userDrawn="1"/>
        </p:nvSpPr>
        <p:spPr bwMode="auto">
          <a:xfrm>
            <a:off x="5619527" y="5413375"/>
            <a:ext cx="247650" cy="247650"/>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Oval 8">
            <a:extLst>
              <a:ext uri="{FF2B5EF4-FFF2-40B4-BE49-F238E27FC236}">
                <a16:creationId xmlns:a16="http://schemas.microsoft.com/office/drawing/2014/main" id="{86DC6DF7-A347-46FB-8F39-915F98871E77}"/>
              </a:ext>
            </a:extLst>
          </p:cNvPr>
          <p:cNvSpPr>
            <a:spLocks noChangeArrowheads="1"/>
          </p:cNvSpPr>
          <p:nvPr userDrawn="1"/>
        </p:nvSpPr>
        <p:spPr bwMode="auto">
          <a:xfrm>
            <a:off x="1191989" y="1627188"/>
            <a:ext cx="847725" cy="847725"/>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Graphic 5">
            <a:extLst>
              <a:ext uri="{FF2B5EF4-FFF2-40B4-BE49-F238E27FC236}">
                <a16:creationId xmlns:a16="http://schemas.microsoft.com/office/drawing/2014/main" id="{A2F6FADC-1956-442A-A25C-65132CB0EB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73649" y="1539240"/>
            <a:ext cx="3787140" cy="3787140"/>
          </a:xfrm>
          <a:prstGeom prst="rect">
            <a:avLst/>
          </a:prstGeom>
        </p:spPr>
      </p:pic>
    </p:spTree>
    <p:extLst>
      <p:ext uri="{BB962C8B-B14F-4D97-AF65-F5344CB8AC3E}">
        <p14:creationId xmlns:p14="http://schemas.microsoft.com/office/powerpoint/2010/main" val="15401022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349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Oval 8">
            <a:extLst>
              <a:ext uri="{FF2B5EF4-FFF2-40B4-BE49-F238E27FC236}">
                <a16:creationId xmlns:a16="http://schemas.microsoft.com/office/drawing/2014/main" id="{C418F9FA-02C0-4514-813F-AD287AB29549}"/>
              </a:ext>
            </a:extLst>
          </p:cNvPr>
          <p:cNvSpPr>
            <a:spLocks noChangeArrowheads="1"/>
          </p:cNvSpPr>
          <p:nvPr userDrawn="1"/>
        </p:nvSpPr>
        <p:spPr bwMode="auto">
          <a:xfrm>
            <a:off x="11250387" y="6257999"/>
            <a:ext cx="523635" cy="52363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Slide Number Placeholder 4">
            <a:extLst>
              <a:ext uri="{FF2B5EF4-FFF2-40B4-BE49-F238E27FC236}">
                <a16:creationId xmlns:a16="http://schemas.microsoft.com/office/drawing/2014/main" id="{5C79B08C-BCB0-48A0-B813-3BDFB8269145}"/>
              </a:ext>
            </a:extLst>
          </p:cNvPr>
          <p:cNvSpPr txBox="1">
            <a:spLocks/>
          </p:cNvSpPr>
          <p:nvPr userDrawn="1"/>
        </p:nvSpPr>
        <p:spPr>
          <a:xfrm>
            <a:off x="11176288" y="6374441"/>
            <a:ext cx="661988" cy="269530"/>
          </a:xfrm>
          <a:prstGeom prst="rect">
            <a:avLst/>
          </a:prstGeom>
        </p:spPr>
        <p:txBody>
          <a:bodyPr vert="horz" lIns="121920" tIns="60960" rIns="121920" bIns="6096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36B7D2-B98C-44FD-8D04-7EC62A564975}" type="slidenum">
              <a:rPr lang="en-US" sz="2000" b="1" smtClean="0">
                <a:solidFill>
                  <a:schemeClr val="bg1"/>
                </a:solidFill>
              </a:rPr>
              <a:pPr/>
              <a:t>‹#›</a:t>
            </a:fld>
            <a:endParaRPr lang="en-US" sz="1400" b="1">
              <a:solidFill>
                <a:schemeClr val="bg1"/>
              </a:solidFill>
            </a:endParaRPr>
          </a:p>
        </p:txBody>
      </p:sp>
      <p:sp>
        <p:nvSpPr>
          <p:cNvPr id="10" name="TextBox 9">
            <a:extLst>
              <a:ext uri="{FF2B5EF4-FFF2-40B4-BE49-F238E27FC236}">
                <a16:creationId xmlns:a16="http://schemas.microsoft.com/office/drawing/2014/main" id="{C95389F5-DC04-4D63-B3B5-3A0C40313641}"/>
              </a:ext>
            </a:extLst>
          </p:cNvPr>
          <p:cNvSpPr txBox="1"/>
          <p:nvPr userDrawn="1"/>
        </p:nvSpPr>
        <p:spPr>
          <a:xfrm>
            <a:off x="3413920" y="6425896"/>
            <a:ext cx="5364161" cy="215444"/>
          </a:xfrm>
          <a:prstGeom prst="rect">
            <a:avLst/>
          </a:prstGeom>
          <a:noFill/>
        </p:spPr>
        <p:txBody>
          <a:bodyPr wrap="square" rtlCol="0">
            <a:spAutoFit/>
          </a:bodyPr>
          <a:lstStyle/>
          <a:p>
            <a:pPr algn="ctr"/>
            <a:r>
              <a:rPr lang="en-US" sz="800">
                <a:solidFill>
                  <a:schemeClr val="bg1">
                    <a:lumMod val="50000"/>
                  </a:schemeClr>
                </a:solidFill>
              </a:rPr>
              <a:t>Copyright © 2022 Axtria and/or its affiliates. All rights reserved.  |  Axtria Confidential – Internal/Restricted/Highly Restricted</a:t>
            </a:r>
          </a:p>
        </p:txBody>
      </p:sp>
      <p:sp>
        <p:nvSpPr>
          <p:cNvPr id="11" name="Title 1">
            <a:extLst>
              <a:ext uri="{FF2B5EF4-FFF2-40B4-BE49-F238E27FC236}">
                <a16:creationId xmlns:a16="http://schemas.microsoft.com/office/drawing/2014/main" id="{7FCEFABD-F43E-47A4-9596-581A8F7FE6E2}"/>
              </a:ext>
            </a:extLst>
          </p:cNvPr>
          <p:cNvSpPr>
            <a:spLocks noGrp="1"/>
          </p:cNvSpPr>
          <p:nvPr>
            <p:ph type="title" hasCustomPrompt="1"/>
          </p:nvPr>
        </p:nvSpPr>
        <p:spPr>
          <a:xfrm>
            <a:off x="428036" y="167683"/>
            <a:ext cx="11154364" cy="777240"/>
          </a:xfrm>
          <a:prstGeom prst="rect">
            <a:avLst/>
          </a:prstGeom>
        </p:spPr>
        <p:txBody>
          <a:bodyPr lIns="0" rIns="0" anchor="b">
            <a:noAutofit/>
          </a:bodyPr>
          <a:lstStyle>
            <a:lvl1pPr>
              <a:lnSpc>
                <a:spcPct val="80000"/>
              </a:lnSpc>
              <a:defRPr sz="2800" cap="none" baseline="0">
                <a:solidFill>
                  <a:schemeClr val="tx1"/>
                </a:solidFill>
                <a:latin typeface="Franklin Gothic Demi" panose="020B0703020102020204" pitchFamily="34" charset="0"/>
              </a:defRPr>
            </a:lvl1pPr>
          </a:lstStyle>
          <a:p>
            <a:r>
              <a:rPr lang="en-US"/>
              <a:t>Click to edit master title style</a:t>
            </a:r>
          </a:p>
        </p:txBody>
      </p:sp>
      <p:sp>
        <p:nvSpPr>
          <p:cNvPr id="12" name="Subtitle 2">
            <a:extLst>
              <a:ext uri="{FF2B5EF4-FFF2-40B4-BE49-F238E27FC236}">
                <a16:creationId xmlns:a16="http://schemas.microsoft.com/office/drawing/2014/main" id="{AE482266-34A7-436D-B5B6-CA9CF08EB1D8}"/>
              </a:ext>
            </a:extLst>
          </p:cNvPr>
          <p:cNvSpPr>
            <a:spLocks noGrp="1"/>
          </p:cNvSpPr>
          <p:nvPr>
            <p:ph type="subTitle" idx="13" hasCustomPrompt="1"/>
          </p:nvPr>
        </p:nvSpPr>
        <p:spPr>
          <a:xfrm>
            <a:off x="428035" y="925173"/>
            <a:ext cx="11168220" cy="287729"/>
          </a:xfrm>
        </p:spPr>
        <p:txBody>
          <a:bodyPr lIns="0" tIns="45720" rIns="0" bIns="45720" anchor="ctr">
            <a:noAutofit/>
          </a:bodyPr>
          <a:lstStyle>
            <a:lvl1pPr marL="0" indent="0" algn="l">
              <a:lnSpc>
                <a:spcPct val="80000"/>
              </a:lnSpc>
              <a:spcBef>
                <a:spcPts val="0"/>
              </a:spcBef>
              <a:buNone/>
              <a:defRPr sz="1600" b="0" cap="none" baseline="0">
                <a:solidFill>
                  <a:schemeClr val="bg1">
                    <a:lumMod val="65000"/>
                  </a:schemeClr>
                </a:solidFill>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27" name="Group 4">
            <a:extLst>
              <a:ext uri="{FF2B5EF4-FFF2-40B4-BE49-F238E27FC236}">
                <a16:creationId xmlns:a16="http://schemas.microsoft.com/office/drawing/2014/main" id="{F0F62B8B-D4AE-41C7-923D-B49CB81639C0}"/>
              </a:ext>
            </a:extLst>
          </p:cNvPr>
          <p:cNvGrpSpPr>
            <a:grpSpLocks noChangeAspect="1"/>
          </p:cNvGrpSpPr>
          <p:nvPr userDrawn="1"/>
        </p:nvGrpSpPr>
        <p:grpSpPr bwMode="auto">
          <a:xfrm>
            <a:off x="417382" y="6219825"/>
            <a:ext cx="1173293" cy="561975"/>
            <a:chOff x="5557" y="2809"/>
            <a:chExt cx="1712" cy="820"/>
          </a:xfrm>
        </p:grpSpPr>
        <p:sp>
          <p:nvSpPr>
            <p:cNvPr id="28" name="Freeform 5">
              <a:extLst>
                <a:ext uri="{FF2B5EF4-FFF2-40B4-BE49-F238E27FC236}">
                  <a16:creationId xmlns:a16="http://schemas.microsoft.com/office/drawing/2014/main" id="{A56F01BD-6A36-476C-818C-2C829F236DF3}"/>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a:extLst>
                <a:ext uri="{FF2B5EF4-FFF2-40B4-BE49-F238E27FC236}">
                  <a16:creationId xmlns:a16="http://schemas.microsoft.com/office/drawing/2014/main" id="{D90458D1-76BD-468F-A73C-9761B6BFFCA6}"/>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7">
              <a:extLst>
                <a:ext uri="{FF2B5EF4-FFF2-40B4-BE49-F238E27FC236}">
                  <a16:creationId xmlns:a16="http://schemas.microsoft.com/office/drawing/2014/main" id="{E81E3326-CB79-4272-8B4C-74E0B4F2E0C3}"/>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8">
              <a:extLst>
                <a:ext uri="{FF2B5EF4-FFF2-40B4-BE49-F238E27FC236}">
                  <a16:creationId xmlns:a16="http://schemas.microsoft.com/office/drawing/2014/main" id="{D567F69D-6F3F-41BF-815B-92EBE9FE939D}"/>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9">
              <a:extLst>
                <a:ext uri="{FF2B5EF4-FFF2-40B4-BE49-F238E27FC236}">
                  <a16:creationId xmlns:a16="http://schemas.microsoft.com/office/drawing/2014/main" id="{1FAD41E6-AFE6-4716-8308-1438F3E73AF2}"/>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0">
              <a:extLst>
                <a:ext uri="{FF2B5EF4-FFF2-40B4-BE49-F238E27FC236}">
                  <a16:creationId xmlns:a16="http://schemas.microsoft.com/office/drawing/2014/main" id="{5172D5F2-9A50-4BF8-9E8E-02EF865CEEE2}"/>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1">
              <a:extLst>
                <a:ext uri="{FF2B5EF4-FFF2-40B4-BE49-F238E27FC236}">
                  <a16:creationId xmlns:a16="http://schemas.microsoft.com/office/drawing/2014/main" id="{215444E9-CAFE-4414-96C4-F58283EE993F}"/>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2">
              <a:extLst>
                <a:ext uri="{FF2B5EF4-FFF2-40B4-BE49-F238E27FC236}">
                  <a16:creationId xmlns:a16="http://schemas.microsoft.com/office/drawing/2014/main" id="{58D00821-E8AC-4736-B83A-7E3FF42A60FA}"/>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092702B8-C192-4A46-AD44-96B46FA48FB3}"/>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4">
              <a:extLst>
                <a:ext uri="{FF2B5EF4-FFF2-40B4-BE49-F238E27FC236}">
                  <a16:creationId xmlns:a16="http://schemas.microsoft.com/office/drawing/2014/main" id="{CB511CCC-CC86-41BA-BF98-F36D703E9EDC}"/>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8CE14AC2-D1E5-491B-AFB3-D491FC639FAF}"/>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
              <a:extLst>
                <a:ext uri="{FF2B5EF4-FFF2-40B4-BE49-F238E27FC236}">
                  <a16:creationId xmlns:a16="http://schemas.microsoft.com/office/drawing/2014/main" id="{3E5BC565-2DB8-431F-BA0A-88AC70FDF6D6}"/>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7">
              <a:extLst>
                <a:ext uri="{FF2B5EF4-FFF2-40B4-BE49-F238E27FC236}">
                  <a16:creationId xmlns:a16="http://schemas.microsoft.com/office/drawing/2014/main" id="{75199F8D-2D35-41E2-B7CB-524065C54C57}"/>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
              <a:extLst>
                <a:ext uri="{FF2B5EF4-FFF2-40B4-BE49-F238E27FC236}">
                  <a16:creationId xmlns:a16="http://schemas.microsoft.com/office/drawing/2014/main" id="{7893C5AB-3ADB-4ECB-8D20-598E3F122EE7}"/>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9">
              <a:extLst>
                <a:ext uri="{FF2B5EF4-FFF2-40B4-BE49-F238E27FC236}">
                  <a16:creationId xmlns:a16="http://schemas.microsoft.com/office/drawing/2014/main" id="{81CABD75-0B86-4E2D-A6B2-4B1421B48751}"/>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0">
              <a:extLst>
                <a:ext uri="{FF2B5EF4-FFF2-40B4-BE49-F238E27FC236}">
                  <a16:creationId xmlns:a16="http://schemas.microsoft.com/office/drawing/2014/main" id="{E86B3EA1-6F7B-42F0-BAC5-46B4C3814D3A}"/>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1">
              <a:extLst>
                <a:ext uri="{FF2B5EF4-FFF2-40B4-BE49-F238E27FC236}">
                  <a16:creationId xmlns:a16="http://schemas.microsoft.com/office/drawing/2014/main" id="{3EC6F859-6A0B-4DFB-B0D4-7B70243B3F49}"/>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2">
              <a:extLst>
                <a:ext uri="{FF2B5EF4-FFF2-40B4-BE49-F238E27FC236}">
                  <a16:creationId xmlns:a16="http://schemas.microsoft.com/office/drawing/2014/main" id="{9BA44EDD-EA5B-48D7-A72D-F0B9E86E7DE3}"/>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3">
              <a:extLst>
                <a:ext uri="{FF2B5EF4-FFF2-40B4-BE49-F238E27FC236}">
                  <a16:creationId xmlns:a16="http://schemas.microsoft.com/office/drawing/2014/main" id="{3A31BE68-891E-4EAB-BF37-B478700E8894}"/>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4">
              <a:extLst>
                <a:ext uri="{FF2B5EF4-FFF2-40B4-BE49-F238E27FC236}">
                  <a16:creationId xmlns:a16="http://schemas.microsoft.com/office/drawing/2014/main" id="{4CD7E1F6-151D-47A7-987E-9C2B514AACB9}"/>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5">
              <a:extLst>
                <a:ext uri="{FF2B5EF4-FFF2-40B4-BE49-F238E27FC236}">
                  <a16:creationId xmlns:a16="http://schemas.microsoft.com/office/drawing/2014/main" id="{CE00E521-4A1E-4B82-A1EA-2D06CB70454D}"/>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6">
              <a:extLst>
                <a:ext uri="{FF2B5EF4-FFF2-40B4-BE49-F238E27FC236}">
                  <a16:creationId xmlns:a16="http://schemas.microsoft.com/office/drawing/2014/main" id="{12BAE2C3-F219-4EC7-A682-66C0656C6D8B}"/>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7">
              <a:extLst>
                <a:ext uri="{FF2B5EF4-FFF2-40B4-BE49-F238E27FC236}">
                  <a16:creationId xmlns:a16="http://schemas.microsoft.com/office/drawing/2014/main" id="{03C1E0C5-0659-4849-9809-B1A988CA623E}"/>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8">
              <a:extLst>
                <a:ext uri="{FF2B5EF4-FFF2-40B4-BE49-F238E27FC236}">
                  <a16:creationId xmlns:a16="http://schemas.microsoft.com/office/drawing/2014/main" id="{4E2D1DC4-3D99-4117-9BAD-2B215F339A47}"/>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9">
              <a:extLst>
                <a:ext uri="{FF2B5EF4-FFF2-40B4-BE49-F238E27FC236}">
                  <a16:creationId xmlns:a16="http://schemas.microsoft.com/office/drawing/2014/main" id="{E4C734B4-5D92-428E-A5CF-BF02E71AF65F}"/>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3" name="Freeform 5">
            <a:extLst>
              <a:ext uri="{FF2B5EF4-FFF2-40B4-BE49-F238E27FC236}">
                <a16:creationId xmlns:a16="http://schemas.microsoft.com/office/drawing/2014/main" id="{0CB9C3E4-873B-4A04-8C02-48338A0123B3}"/>
              </a:ext>
            </a:extLst>
          </p:cNvPr>
          <p:cNvSpPr>
            <a:spLocks/>
          </p:cNvSpPr>
          <p:nvPr userDrawn="1"/>
        </p:nvSpPr>
        <p:spPr bwMode="auto">
          <a:xfrm>
            <a:off x="11733553" y="6336172"/>
            <a:ext cx="458447" cy="521828"/>
          </a:xfrm>
          <a:custGeom>
            <a:avLst/>
            <a:gdLst>
              <a:gd name="T0" fmla="*/ 124 w 124"/>
              <a:gd name="T1" fmla="*/ 47 h 141"/>
              <a:gd name="T2" fmla="*/ 124 w 124"/>
              <a:gd name="T3" fmla="*/ 0 h 141"/>
              <a:gd name="T4" fmla="*/ 0 w 124"/>
              <a:gd name="T5" fmla="*/ 141 h 141"/>
              <a:gd name="T6" fmla="*/ 44 w 124"/>
              <a:gd name="T7" fmla="*/ 141 h 141"/>
              <a:gd name="T8" fmla="*/ 124 w 124"/>
              <a:gd name="T9" fmla="*/ 47 h 141"/>
            </a:gdLst>
            <a:ahLst/>
            <a:cxnLst>
              <a:cxn ang="0">
                <a:pos x="T0" y="T1"/>
              </a:cxn>
              <a:cxn ang="0">
                <a:pos x="T2" y="T3"/>
              </a:cxn>
              <a:cxn ang="0">
                <a:pos x="T4" y="T5"/>
              </a:cxn>
              <a:cxn ang="0">
                <a:pos x="T6" y="T7"/>
              </a:cxn>
              <a:cxn ang="0">
                <a:pos x="T8" y="T9"/>
              </a:cxn>
            </a:cxnLst>
            <a:rect l="0" t="0" r="r" b="b"/>
            <a:pathLst>
              <a:path w="124" h="141">
                <a:moveTo>
                  <a:pt x="124" y="47"/>
                </a:moveTo>
                <a:cubicBezTo>
                  <a:pt x="124" y="0"/>
                  <a:pt x="124" y="0"/>
                  <a:pt x="124" y="0"/>
                </a:cubicBezTo>
                <a:cubicBezTo>
                  <a:pt x="70" y="34"/>
                  <a:pt x="27" y="83"/>
                  <a:pt x="0" y="141"/>
                </a:cubicBezTo>
                <a:cubicBezTo>
                  <a:pt x="44" y="141"/>
                  <a:pt x="44" y="141"/>
                  <a:pt x="44" y="141"/>
                </a:cubicBezTo>
                <a:cubicBezTo>
                  <a:pt x="64" y="105"/>
                  <a:pt x="91" y="72"/>
                  <a:pt x="124" y="47"/>
                </a:cubicBezTo>
                <a:close/>
              </a:path>
            </a:pathLst>
          </a:custGeom>
          <a:solidFill>
            <a:srgbClr val="42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nvGrpSpPr>
          <p:cNvPr id="54" name="Group 4">
            <a:extLst>
              <a:ext uri="{FF2B5EF4-FFF2-40B4-BE49-F238E27FC236}">
                <a16:creationId xmlns:a16="http://schemas.microsoft.com/office/drawing/2014/main" id="{5525C7AA-D9A3-4B42-9F45-96FF2044D50C}"/>
              </a:ext>
            </a:extLst>
          </p:cNvPr>
          <p:cNvGrpSpPr>
            <a:grpSpLocks/>
          </p:cNvGrpSpPr>
          <p:nvPr userDrawn="1"/>
        </p:nvGrpSpPr>
        <p:grpSpPr bwMode="auto">
          <a:xfrm>
            <a:off x="442615" y="1199910"/>
            <a:ext cx="2194560" cy="54864"/>
            <a:chOff x="4427" y="3199"/>
            <a:chExt cx="1196" cy="66"/>
          </a:xfrm>
        </p:grpSpPr>
        <p:sp>
          <p:nvSpPr>
            <p:cNvPr id="55" name="AutoShape 3">
              <a:extLst>
                <a:ext uri="{FF2B5EF4-FFF2-40B4-BE49-F238E27FC236}">
                  <a16:creationId xmlns:a16="http://schemas.microsoft.com/office/drawing/2014/main" id="{013F59D8-5993-455E-BE52-2F3942028579}"/>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
              <a:extLst>
                <a:ext uri="{FF2B5EF4-FFF2-40B4-BE49-F238E27FC236}">
                  <a16:creationId xmlns:a16="http://schemas.microsoft.com/office/drawing/2014/main" id="{CE1C62C3-B819-4897-B6EC-53AB5180D4DD}"/>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6">
              <a:extLst>
                <a:ext uri="{FF2B5EF4-FFF2-40B4-BE49-F238E27FC236}">
                  <a16:creationId xmlns:a16="http://schemas.microsoft.com/office/drawing/2014/main" id="{F303275B-1744-4B99-883E-5AA2A3AD2954}"/>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
              <a:extLst>
                <a:ext uri="{FF2B5EF4-FFF2-40B4-BE49-F238E27FC236}">
                  <a16:creationId xmlns:a16="http://schemas.microsoft.com/office/drawing/2014/main" id="{FF99098A-52C1-4A81-9609-21BDF41A03A6}"/>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
              <a:extLst>
                <a:ext uri="{FF2B5EF4-FFF2-40B4-BE49-F238E27FC236}">
                  <a16:creationId xmlns:a16="http://schemas.microsoft.com/office/drawing/2014/main" id="{6C359FDC-0D9C-4ADF-BC04-1D2197F549B4}"/>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
              <a:extLst>
                <a:ext uri="{FF2B5EF4-FFF2-40B4-BE49-F238E27FC236}">
                  <a16:creationId xmlns:a16="http://schemas.microsoft.com/office/drawing/2014/main" id="{E4FD9FB4-0B70-499B-94F9-E0FC6EAB516E}"/>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0">
              <a:extLst>
                <a:ext uri="{FF2B5EF4-FFF2-40B4-BE49-F238E27FC236}">
                  <a16:creationId xmlns:a16="http://schemas.microsoft.com/office/drawing/2014/main" id="{DC6ED57E-E500-42A3-8D5E-3FD6D2E9F881}"/>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540918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034" y="1600200"/>
            <a:ext cx="1135756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Oval 8">
            <a:extLst>
              <a:ext uri="{FF2B5EF4-FFF2-40B4-BE49-F238E27FC236}">
                <a16:creationId xmlns:a16="http://schemas.microsoft.com/office/drawing/2014/main" id="{0623DF71-177A-4030-8840-ECCDE7ADFAA4}"/>
              </a:ext>
            </a:extLst>
          </p:cNvPr>
          <p:cNvSpPr>
            <a:spLocks noChangeArrowheads="1"/>
          </p:cNvSpPr>
          <p:nvPr userDrawn="1"/>
        </p:nvSpPr>
        <p:spPr bwMode="auto">
          <a:xfrm>
            <a:off x="11250387" y="6257999"/>
            <a:ext cx="523635" cy="52363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Slide Number Placeholder 4">
            <a:extLst>
              <a:ext uri="{FF2B5EF4-FFF2-40B4-BE49-F238E27FC236}">
                <a16:creationId xmlns:a16="http://schemas.microsoft.com/office/drawing/2014/main" id="{7A8F558E-5EF9-4F20-A3A9-09854AA173E5}"/>
              </a:ext>
            </a:extLst>
          </p:cNvPr>
          <p:cNvSpPr txBox="1">
            <a:spLocks/>
          </p:cNvSpPr>
          <p:nvPr userDrawn="1"/>
        </p:nvSpPr>
        <p:spPr>
          <a:xfrm>
            <a:off x="11176288" y="6374441"/>
            <a:ext cx="661988" cy="269530"/>
          </a:xfrm>
          <a:prstGeom prst="rect">
            <a:avLst/>
          </a:prstGeom>
        </p:spPr>
        <p:txBody>
          <a:bodyPr vert="horz" lIns="121920" tIns="60960" rIns="121920" bIns="6096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36B7D2-B98C-44FD-8D04-7EC62A564975}" type="slidenum">
              <a:rPr lang="en-US" sz="2000" b="1" smtClean="0">
                <a:solidFill>
                  <a:schemeClr val="bg1"/>
                </a:solidFill>
              </a:rPr>
              <a:pPr/>
              <a:t>‹#›</a:t>
            </a:fld>
            <a:endParaRPr lang="en-US" sz="1400" b="1">
              <a:solidFill>
                <a:schemeClr val="bg1"/>
              </a:solidFill>
            </a:endParaRPr>
          </a:p>
        </p:txBody>
      </p:sp>
      <p:sp>
        <p:nvSpPr>
          <p:cNvPr id="11" name="TextBox 10">
            <a:extLst>
              <a:ext uri="{FF2B5EF4-FFF2-40B4-BE49-F238E27FC236}">
                <a16:creationId xmlns:a16="http://schemas.microsoft.com/office/drawing/2014/main" id="{BA9D1A30-1A46-46EC-BD30-91E3562A817E}"/>
              </a:ext>
            </a:extLst>
          </p:cNvPr>
          <p:cNvSpPr txBox="1"/>
          <p:nvPr userDrawn="1"/>
        </p:nvSpPr>
        <p:spPr>
          <a:xfrm>
            <a:off x="3413920" y="6425896"/>
            <a:ext cx="5364161" cy="215444"/>
          </a:xfrm>
          <a:prstGeom prst="rect">
            <a:avLst/>
          </a:prstGeom>
          <a:noFill/>
        </p:spPr>
        <p:txBody>
          <a:bodyPr wrap="square" rtlCol="0">
            <a:spAutoFit/>
          </a:bodyPr>
          <a:lstStyle/>
          <a:p>
            <a:pPr algn="ctr"/>
            <a:r>
              <a:rPr lang="en-US" sz="800">
                <a:solidFill>
                  <a:schemeClr val="bg1">
                    <a:lumMod val="50000"/>
                  </a:schemeClr>
                </a:solidFill>
              </a:rPr>
              <a:t>Copyright © 2020 Axtria and/or its affiliates. All rights reserved. | Axtria Confidential – Internal/Restricted/Highly Restricted</a:t>
            </a:r>
          </a:p>
        </p:txBody>
      </p:sp>
      <p:grpSp>
        <p:nvGrpSpPr>
          <p:cNvPr id="12" name="Group 4">
            <a:extLst>
              <a:ext uri="{FF2B5EF4-FFF2-40B4-BE49-F238E27FC236}">
                <a16:creationId xmlns:a16="http://schemas.microsoft.com/office/drawing/2014/main" id="{EE6EADA9-63AC-4647-A3E6-902D1DED2888}"/>
              </a:ext>
            </a:extLst>
          </p:cNvPr>
          <p:cNvGrpSpPr>
            <a:grpSpLocks noChangeAspect="1"/>
          </p:cNvGrpSpPr>
          <p:nvPr userDrawn="1"/>
        </p:nvGrpSpPr>
        <p:grpSpPr bwMode="auto">
          <a:xfrm>
            <a:off x="417382" y="6219825"/>
            <a:ext cx="1173293" cy="561975"/>
            <a:chOff x="5557" y="2809"/>
            <a:chExt cx="1712" cy="820"/>
          </a:xfrm>
        </p:grpSpPr>
        <p:sp>
          <p:nvSpPr>
            <p:cNvPr id="13" name="Freeform 5">
              <a:extLst>
                <a:ext uri="{FF2B5EF4-FFF2-40B4-BE49-F238E27FC236}">
                  <a16:creationId xmlns:a16="http://schemas.microsoft.com/office/drawing/2014/main" id="{1C37E59E-5C02-4C44-A72E-08719062246C}"/>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B9751CA9-FDEA-4DB3-B6A9-499014C7FD88}"/>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E66024FA-1444-49BD-BCDB-0A0D45F59E3E}"/>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D80C4F3A-7FC8-4189-8534-478A0C27DA3D}"/>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4F42C19F-4F31-47F3-B474-966DF6E46034}"/>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2E2DB398-A2DD-4286-84FB-D11DAE77A4CD}"/>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
              <a:extLst>
                <a:ext uri="{FF2B5EF4-FFF2-40B4-BE49-F238E27FC236}">
                  <a16:creationId xmlns:a16="http://schemas.microsoft.com/office/drawing/2014/main" id="{54022BE4-C5C1-4F01-926F-5DE74F3C13CF}"/>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2">
              <a:extLst>
                <a:ext uri="{FF2B5EF4-FFF2-40B4-BE49-F238E27FC236}">
                  <a16:creationId xmlns:a16="http://schemas.microsoft.com/office/drawing/2014/main" id="{4807EBC2-B435-467C-987F-858494A70800}"/>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3">
              <a:extLst>
                <a:ext uri="{FF2B5EF4-FFF2-40B4-BE49-F238E27FC236}">
                  <a16:creationId xmlns:a16="http://schemas.microsoft.com/office/drawing/2014/main" id="{B25E0A32-F723-43BC-ADDC-A46E2DCEF961}"/>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4">
              <a:extLst>
                <a:ext uri="{FF2B5EF4-FFF2-40B4-BE49-F238E27FC236}">
                  <a16:creationId xmlns:a16="http://schemas.microsoft.com/office/drawing/2014/main" id="{F0A6E0F5-18EF-4153-8900-7947BBF2AA36}"/>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5">
              <a:extLst>
                <a:ext uri="{FF2B5EF4-FFF2-40B4-BE49-F238E27FC236}">
                  <a16:creationId xmlns:a16="http://schemas.microsoft.com/office/drawing/2014/main" id="{11F3D00D-1A1F-4158-988A-482D00AF55AC}"/>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
              <a:extLst>
                <a:ext uri="{FF2B5EF4-FFF2-40B4-BE49-F238E27FC236}">
                  <a16:creationId xmlns:a16="http://schemas.microsoft.com/office/drawing/2014/main" id="{C22570DF-6300-4260-AB7F-382FBAE3AE65}"/>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7">
              <a:extLst>
                <a:ext uri="{FF2B5EF4-FFF2-40B4-BE49-F238E27FC236}">
                  <a16:creationId xmlns:a16="http://schemas.microsoft.com/office/drawing/2014/main" id="{516C80A7-914F-4352-9EFA-2978D1949B73}"/>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8">
              <a:extLst>
                <a:ext uri="{FF2B5EF4-FFF2-40B4-BE49-F238E27FC236}">
                  <a16:creationId xmlns:a16="http://schemas.microsoft.com/office/drawing/2014/main" id="{EC1454C3-6516-4D2B-8E88-22B7037DE471}"/>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9">
              <a:extLst>
                <a:ext uri="{FF2B5EF4-FFF2-40B4-BE49-F238E27FC236}">
                  <a16:creationId xmlns:a16="http://schemas.microsoft.com/office/drawing/2014/main" id="{0B685EA6-5D33-4C0B-A0B4-3DF3B6B3082E}"/>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0">
              <a:extLst>
                <a:ext uri="{FF2B5EF4-FFF2-40B4-BE49-F238E27FC236}">
                  <a16:creationId xmlns:a16="http://schemas.microsoft.com/office/drawing/2014/main" id="{8BFCD39E-FC36-4C83-98FD-D1B03AB1DD3F}"/>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1">
              <a:extLst>
                <a:ext uri="{FF2B5EF4-FFF2-40B4-BE49-F238E27FC236}">
                  <a16:creationId xmlns:a16="http://schemas.microsoft.com/office/drawing/2014/main" id="{6C4CC79F-3C3D-49FE-AAA6-122864B2B712}"/>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2">
              <a:extLst>
                <a:ext uri="{FF2B5EF4-FFF2-40B4-BE49-F238E27FC236}">
                  <a16:creationId xmlns:a16="http://schemas.microsoft.com/office/drawing/2014/main" id="{4EA5CAC5-90B7-47B5-B593-B88A0E5A9B04}"/>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3">
              <a:extLst>
                <a:ext uri="{FF2B5EF4-FFF2-40B4-BE49-F238E27FC236}">
                  <a16:creationId xmlns:a16="http://schemas.microsoft.com/office/drawing/2014/main" id="{880904F3-EF17-4F5A-81AB-D27605A9B8D6}"/>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4">
              <a:extLst>
                <a:ext uri="{FF2B5EF4-FFF2-40B4-BE49-F238E27FC236}">
                  <a16:creationId xmlns:a16="http://schemas.microsoft.com/office/drawing/2014/main" id="{D39609D3-B774-41E8-8BCF-14E1C790665F}"/>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5">
              <a:extLst>
                <a:ext uri="{FF2B5EF4-FFF2-40B4-BE49-F238E27FC236}">
                  <a16:creationId xmlns:a16="http://schemas.microsoft.com/office/drawing/2014/main" id="{0ED7D37F-4CA5-4EC8-8275-62038AAEE535}"/>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6">
              <a:extLst>
                <a:ext uri="{FF2B5EF4-FFF2-40B4-BE49-F238E27FC236}">
                  <a16:creationId xmlns:a16="http://schemas.microsoft.com/office/drawing/2014/main" id="{F5605DEF-1C7B-48EC-8A95-E379E875C768}"/>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7">
              <a:extLst>
                <a:ext uri="{FF2B5EF4-FFF2-40B4-BE49-F238E27FC236}">
                  <a16:creationId xmlns:a16="http://schemas.microsoft.com/office/drawing/2014/main" id="{97B40B57-57DC-4585-9248-68B5E43A4730}"/>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8">
              <a:extLst>
                <a:ext uri="{FF2B5EF4-FFF2-40B4-BE49-F238E27FC236}">
                  <a16:creationId xmlns:a16="http://schemas.microsoft.com/office/drawing/2014/main" id="{8E5B4B19-0A90-4FBA-ADEA-4130619EF672}"/>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9">
              <a:extLst>
                <a:ext uri="{FF2B5EF4-FFF2-40B4-BE49-F238E27FC236}">
                  <a16:creationId xmlns:a16="http://schemas.microsoft.com/office/drawing/2014/main" id="{159C5DA4-7A8A-4F37-9456-06BB4E82F86E}"/>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4" name="Freeform 5">
            <a:extLst>
              <a:ext uri="{FF2B5EF4-FFF2-40B4-BE49-F238E27FC236}">
                <a16:creationId xmlns:a16="http://schemas.microsoft.com/office/drawing/2014/main" id="{482412A0-1259-4472-8023-D7F610247356}"/>
              </a:ext>
            </a:extLst>
          </p:cNvPr>
          <p:cNvSpPr>
            <a:spLocks/>
          </p:cNvSpPr>
          <p:nvPr userDrawn="1"/>
        </p:nvSpPr>
        <p:spPr bwMode="auto">
          <a:xfrm>
            <a:off x="11733553" y="6336172"/>
            <a:ext cx="458447" cy="521828"/>
          </a:xfrm>
          <a:custGeom>
            <a:avLst/>
            <a:gdLst>
              <a:gd name="T0" fmla="*/ 124 w 124"/>
              <a:gd name="T1" fmla="*/ 47 h 141"/>
              <a:gd name="T2" fmla="*/ 124 w 124"/>
              <a:gd name="T3" fmla="*/ 0 h 141"/>
              <a:gd name="T4" fmla="*/ 0 w 124"/>
              <a:gd name="T5" fmla="*/ 141 h 141"/>
              <a:gd name="T6" fmla="*/ 44 w 124"/>
              <a:gd name="T7" fmla="*/ 141 h 141"/>
              <a:gd name="T8" fmla="*/ 124 w 124"/>
              <a:gd name="T9" fmla="*/ 47 h 141"/>
            </a:gdLst>
            <a:ahLst/>
            <a:cxnLst>
              <a:cxn ang="0">
                <a:pos x="T0" y="T1"/>
              </a:cxn>
              <a:cxn ang="0">
                <a:pos x="T2" y="T3"/>
              </a:cxn>
              <a:cxn ang="0">
                <a:pos x="T4" y="T5"/>
              </a:cxn>
              <a:cxn ang="0">
                <a:pos x="T6" y="T7"/>
              </a:cxn>
              <a:cxn ang="0">
                <a:pos x="T8" y="T9"/>
              </a:cxn>
            </a:cxnLst>
            <a:rect l="0" t="0" r="r" b="b"/>
            <a:pathLst>
              <a:path w="124" h="141">
                <a:moveTo>
                  <a:pt x="124" y="47"/>
                </a:moveTo>
                <a:cubicBezTo>
                  <a:pt x="124" y="0"/>
                  <a:pt x="124" y="0"/>
                  <a:pt x="124" y="0"/>
                </a:cubicBezTo>
                <a:cubicBezTo>
                  <a:pt x="70" y="34"/>
                  <a:pt x="27" y="83"/>
                  <a:pt x="0" y="141"/>
                </a:cubicBezTo>
                <a:cubicBezTo>
                  <a:pt x="44" y="141"/>
                  <a:pt x="44" y="141"/>
                  <a:pt x="44" y="141"/>
                </a:cubicBezTo>
                <a:cubicBezTo>
                  <a:pt x="64" y="105"/>
                  <a:pt x="91" y="72"/>
                  <a:pt x="124" y="47"/>
                </a:cubicBezTo>
                <a:close/>
              </a:path>
            </a:pathLst>
          </a:custGeom>
          <a:solidFill>
            <a:srgbClr val="42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nvGrpSpPr>
          <p:cNvPr id="47" name="Group 4">
            <a:extLst>
              <a:ext uri="{FF2B5EF4-FFF2-40B4-BE49-F238E27FC236}">
                <a16:creationId xmlns:a16="http://schemas.microsoft.com/office/drawing/2014/main" id="{E040B7AB-D31D-49BD-90FC-4A3EF3DA9826}"/>
              </a:ext>
            </a:extLst>
          </p:cNvPr>
          <p:cNvGrpSpPr>
            <a:grpSpLocks/>
          </p:cNvGrpSpPr>
          <p:nvPr userDrawn="1"/>
        </p:nvGrpSpPr>
        <p:grpSpPr bwMode="auto">
          <a:xfrm>
            <a:off x="442615" y="1199910"/>
            <a:ext cx="2194560" cy="54864"/>
            <a:chOff x="4427" y="3199"/>
            <a:chExt cx="1196" cy="66"/>
          </a:xfrm>
        </p:grpSpPr>
        <p:sp>
          <p:nvSpPr>
            <p:cNvPr id="48" name="AutoShape 3">
              <a:extLst>
                <a:ext uri="{FF2B5EF4-FFF2-40B4-BE49-F238E27FC236}">
                  <a16:creationId xmlns:a16="http://schemas.microsoft.com/office/drawing/2014/main" id="{FB226E3A-12A5-4F06-AA80-4F1F37763BAD}"/>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
              <a:extLst>
                <a:ext uri="{FF2B5EF4-FFF2-40B4-BE49-F238E27FC236}">
                  <a16:creationId xmlns:a16="http://schemas.microsoft.com/office/drawing/2014/main" id="{E6A4A5B0-B744-4671-9E50-FDA496A2B1F5}"/>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B1CB9D23-C86D-4995-8C56-44777645918F}"/>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7">
              <a:extLst>
                <a:ext uri="{FF2B5EF4-FFF2-40B4-BE49-F238E27FC236}">
                  <a16:creationId xmlns:a16="http://schemas.microsoft.com/office/drawing/2014/main" id="{12918C52-548D-467B-9B92-035F445764C0}"/>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8">
              <a:extLst>
                <a:ext uri="{FF2B5EF4-FFF2-40B4-BE49-F238E27FC236}">
                  <a16:creationId xmlns:a16="http://schemas.microsoft.com/office/drawing/2014/main" id="{BB87039A-9B1C-4EB6-9270-29D26BE5D2C8}"/>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9">
              <a:extLst>
                <a:ext uri="{FF2B5EF4-FFF2-40B4-BE49-F238E27FC236}">
                  <a16:creationId xmlns:a16="http://schemas.microsoft.com/office/drawing/2014/main" id="{7BC6400A-B014-407E-89AB-9509C50AE593}"/>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0">
              <a:extLst>
                <a:ext uri="{FF2B5EF4-FFF2-40B4-BE49-F238E27FC236}">
                  <a16:creationId xmlns:a16="http://schemas.microsoft.com/office/drawing/2014/main" id="{94D5B242-9803-41ED-92B9-67AEA17760BC}"/>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5" name="Title 1">
            <a:extLst>
              <a:ext uri="{FF2B5EF4-FFF2-40B4-BE49-F238E27FC236}">
                <a16:creationId xmlns:a16="http://schemas.microsoft.com/office/drawing/2014/main" id="{41662133-531D-4CEB-9AB2-C4AAC94DA137}"/>
              </a:ext>
            </a:extLst>
          </p:cNvPr>
          <p:cNvSpPr>
            <a:spLocks noGrp="1"/>
          </p:cNvSpPr>
          <p:nvPr>
            <p:ph type="title" hasCustomPrompt="1"/>
          </p:nvPr>
        </p:nvSpPr>
        <p:spPr>
          <a:xfrm>
            <a:off x="428036" y="167683"/>
            <a:ext cx="11154364" cy="777240"/>
          </a:xfrm>
          <a:prstGeom prst="rect">
            <a:avLst/>
          </a:prstGeom>
        </p:spPr>
        <p:txBody>
          <a:bodyPr lIns="0" rIns="0" anchor="b">
            <a:noAutofit/>
          </a:bodyPr>
          <a:lstStyle>
            <a:lvl1pPr>
              <a:lnSpc>
                <a:spcPct val="80000"/>
              </a:lnSpc>
              <a:defRPr sz="3000" cap="all" baseline="0">
                <a:solidFill>
                  <a:schemeClr val="tx1"/>
                </a:solidFill>
                <a:latin typeface="Franklin Gothic Heavy" panose="020B0903020102020204" pitchFamily="34" charset="0"/>
              </a:defRPr>
            </a:lvl1pPr>
          </a:lstStyle>
          <a:p>
            <a:r>
              <a:rPr lang="en-US"/>
              <a:t>CLICK TO EDIT MASTER TITLE STYLE</a:t>
            </a:r>
          </a:p>
        </p:txBody>
      </p:sp>
      <p:sp>
        <p:nvSpPr>
          <p:cNvPr id="56" name="Subtitle 2">
            <a:extLst>
              <a:ext uri="{FF2B5EF4-FFF2-40B4-BE49-F238E27FC236}">
                <a16:creationId xmlns:a16="http://schemas.microsoft.com/office/drawing/2014/main" id="{BD9C3533-B026-4B66-8E8E-38E9E6919EC2}"/>
              </a:ext>
            </a:extLst>
          </p:cNvPr>
          <p:cNvSpPr>
            <a:spLocks noGrp="1"/>
          </p:cNvSpPr>
          <p:nvPr>
            <p:ph type="subTitle" idx="13" hasCustomPrompt="1"/>
          </p:nvPr>
        </p:nvSpPr>
        <p:spPr>
          <a:xfrm>
            <a:off x="428035" y="925173"/>
            <a:ext cx="11168220" cy="287729"/>
          </a:xfrm>
        </p:spPr>
        <p:txBody>
          <a:bodyPr lIns="0" tIns="45720" rIns="0" bIns="45720" anchor="ctr">
            <a:noAutofit/>
          </a:bodyPr>
          <a:lstStyle>
            <a:lvl1pPr marL="0" indent="0" algn="l">
              <a:lnSpc>
                <a:spcPct val="80000"/>
              </a:lnSpc>
              <a:spcBef>
                <a:spcPts val="0"/>
              </a:spcBef>
              <a:buNone/>
              <a:defRPr sz="1600" b="0" cap="all" baseline="0">
                <a:solidFill>
                  <a:schemeClr val="bg1">
                    <a:lumMod val="65000"/>
                  </a:schemeClr>
                </a:solidFill>
                <a:latin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6609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9491" y="365125"/>
            <a:ext cx="11346873" cy="81251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29491" y="1385456"/>
            <a:ext cx="11346873" cy="47915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19282145-8A2D-438D-9000-6A1A69DCB8CD}"/>
              </a:ext>
            </a:extLst>
          </p:cNvPr>
          <p:cNvCxnSpPr/>
          <p:nvPr/>
        </p:nvCxnSpPr>
        <p:spPr>
          <a:xfrm>
            <a:off x="-228600" y="1371600"/>
            <a:ext cx="22860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ADE3C7-0FB2-4CE8-AC30-F53DC63B7E1C}"/>
              </a:ext>
            </a:extLst>
          </p:cNvPr>
          <p:cNvCxnSpPr/>
          <p:nvPr/>
        </p:nvCxnSpPr>
        <p:spPr>
          <a:xfrm>
            <a:off x="-228600" y="3771900"/>
            <a:ext cx="22860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5D99322-F55C-4B17-905E-329A487524F8}"/>
              </a:ext>
            </a:extLst>
          </p:cNvPr>
          <p:cNvCxnSpPr/>
          <p:nvPr/>
        </p:nvCxnSpPr>
        <p:spPr>
          <a:xfrm>
            <a:off x="-228600" y="6176963"/>
            <a:ext cx="22860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DB815B7B-D5F8-43D5-ADEF-3EBD685486C8}"/>
              </a:ext>
            </a:extLst>
          </p:cNvPr>
          <p:cNvGrpSpPr/>
          <p:nvPr userDrawn="1"/>
        </p:nvGrpSpPr>
        <p:grpSpPr>
          <a:xfrm>
            <a:off x="422564" y="6858000"/>
            <a:ext cx="11353800" cy="228600"/>
            <a:chOff x="419100" y="-203200"/>
            <a:chExt cx="11353800" cy="228600"/>
          </a:xfrm>
        </p:grpSpPr>
        <p:cxnSp>
          <p:nvCxnSpPr>
            <p:cNvPr id="21" name="Straight Connector 20">
              <a:extLst>
                <a:ext uri="{FF2B5EF4-FFF2-40B4-BE49-F238E27FC236}">
                  <a16:creationId xmlns:a16="http://schemas.microsoft.com/office/drawing/2014/main" id="{CAC87C59-F32F-4737-9741-EC516B118485}"/>
                </a:ext>
              </a:extLst>
            </p:cNvPr>
            <p:cNvCxnSpPr/>
            <p:nvPr/>
          </p:nvCxnSpPr>
          <p:spPr>
            <a:xfrm>
              <a:off x="59817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9B3FB5-602A-47A6-86C7-265B9952C2A2}"/>
                </a:ext>
              </a:extLst>
            </p:cNvPr>
            <p:cNvCxnSpPr/>
            <p:nvPr/>
          </p:nvCxnSpPr>
          <p:spPr>
            <a:xfrm>
              <a:off x="60960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E9C5F59-C59F-418B-B9A8-97B62B7BACC6}"/>
                </a:ext>
              </a:extLst>
            </p:cNvPr>
            <p:cNvCxnSpPr/>
            <p:nvPr/>
          </p:nvCxnSpPr>
          <p:spPr>
            <a:xfrm>
              <a:off x="62103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856E5AD-CA65-4CA6-AB4E-B0E6A2781345}"/>
                </a:ext>
              </a:extLst>
            </p:cNvPr>
            <p:cNvCxnSpPr/>
            <p:nvPr userDrawn="1"/>
          </p:nvCxnSpPr>
          <p:spPr>
            <a:xfrm>
              <a:off x="4191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64A848-BB3F-41C9-92EB-8BBD2E3E4B33}"/>
                </a:ext>
              </a:extLst>
            </p:cNvPr>
            <p:cNvCxnSpPr/>
            <p:nvPr userDrawn="1"/>
          </p:nvCxnSpPr>
          <p:spPr>
            <a:xfrm>
              <a:off x="117729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27" name="Straight Connector 26">
            <a:extLst>
              <a:ext uri="{FF2B5EF4-FFF2-40B4-BE49-F238E27FC236}">
                <a16:creationId xmlns:a16="http://schemas.microsoft.com/office/drawing/2014/main" id="{682D08E9-0D74-4F54-BEEF-A70E1ACA0E96}"/>
              </a:ext>
            </a:extLst>
          </p:cNvPr>
          <p:cNvCxnSpPr/>
          <p:nvPr/>
        </p:nvCxnSpPr>
        <p:spPr>
          <a:xfrm>
            <a:off x="12192000" y="1371600"/>
            <a:ext cx="22860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79D348F-96FD-4E01-9D3E-9164F479C23C}"/>
              </a:ext>
            </a:extLst>
          </p:cNvPr>
          <p:cNvCxnSpPr/>
          <p:nvPr/>
        </p:nvCxnSpPr>
        <p:spPr>
          <a:xfrm>
            <a:off x="12192000" y="3771900"/>
            <a:ext cx="22860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B1C02F7-D2F7-4D69-8238-D86511B3F316}"/>
              </a:ext>
            </a:extLst>
          </p:cNvPr>
          <p:cNvCxnSpPr/>
          <p:nvPr/>
        </p:nvCxnSpPr>
        <p:spPr>
          <a:xfrm>
            <a:off x="12192000" y="6176963"/>
            <a:ext cx="22860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302B1DAB-DEB4-4E9B-995F-52BA7D652CA7}"/>
              </a:ext>
            </a:extLst>
          </p:cNvPr>
          <p:cNvGrpSpPr/>
          <p:nvPr userDrawn="1"/>
        </p:nvGrpSpPr>
        <p:grpSpPr>
          <a:xfrm>
            <a:off x="422564" y="-239488"/>
            <a:ext cx="11353800" cy="228600"/>
            <a:chOff x="419100" y="-203200"/>
            <a:chExt cx="11353800" cy="228600"/>
          </a:xfrm>
        </p:grpSpPr>
        <p:cxnSp>
          <p:nvCxnSpPr>
            <p:cNvPr id="19" name="Straight Connector 18">
              <a:extLst>
                <a:ext uri="{FF2B5EF4-FFF2-40B4-BE49-F238E27FC236}">
                  <a16:creationId xmlns:a16="http://schemas.microsoft.com/office/drawing/2014/main" id="{5AC9DF71-0AF4-4409-8A30-5D5599C687BE}"/>
                </a:ext>
              </a:extLst>
            </p:cNvPr>
            <p:cNvCxnSpPr/>
            <p:nvPr/>
          </p:nvCxnSpPr>
          <p:spPr>
            <a:xfrm>
              <a:off x="59817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3C4D288-E0E4-4108-AE67-8F499271AFD0}"/>
                </a:ext>
              </a:extLst>
            </p:cNvPr>
            <p:cNvCxnSpPr/>
            <p:nvPr/>
          </p:nvCxnSpPr>
          <p:spPr>
            <a:xfrm>
              <a:off x="60960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8A3E9BE-986E-4A9E-8513-F19B9654AA2B}"/>
                </a:ext>
              </a:extLst>
            </p:cNvPr>
            <p:cNvCxnSpPr/>
            <p:nvPr/>
          </p:nvCxnSpPr>
          <p:spPr>
            <a:xfrm>
              <a:off x="62103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422D520-D645-4E85-B38C-3FACB10BF6F5}"/>
                </a:ext>
              </a:extLst>
            </p:cNvPr>
            <p:cNvCxnSpPr/>
            <p:nvPr userDrawn="1"/>
          </p:nvCxnSpPr>
          <p:spPr>
            <a:xfrm>
              <a:off x="4191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60F6947-AF12-4055-ACFD-1A77DC2AB56D}"/>
                </a:ext>
              </a:extLst>
            </p:cNvPr>
            <p:cNvCxnSpPr/>
            <p:nvPr userDrawn="1"/>
          </p:nvCxnSpPr>
          <p:spPr>
            <a:xfrm>
              <a:off x="117729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1924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724" r:id="rId4"/>
    <p:sldLayoutId id="2147483714" r:id="rId5"/>
    <p:sldLayoutId id="2147483716" r:id="rId6"/>
    <p:sldLayoutId id="2147483715" r:id="rId7"/>
    <p:sldLayoutId id="2147483665" r:id="rId8"/>
    <p:sldLayoutId id="2147483719" r:id="rId9"/>
    <p:sldLayoutId id="2147483720" r:id="rId10"/>
    <p:sldLayoutId id="2147483721" r:id="rId11"/>
    <p:sldLayoutId id="2147483722" r:id="rId12"/>
    <p:sldLayoutId id="2147483723" r:id="rId13"/>
    <p:sldLayoutId id="2147483667" r:id="rId14"/>
    <p:sldLayoutId id="2147483668" r:id="rId15"/>
    <p:sldLayoutId id="2147483718" r:id="rId16"/>
    <p:sldLayoutId id="2147483725" r:id="rId17"/>
    <p:sldLayoutId id="2147483726" r:id="rId18"/>
    <p:sldLayoutId id="2147483728" r:id="rId19"/>
    <p:sldLayoutId id="2147483734" r:id="rId20"/>
    <p:sldLayoutId id="2147483737" r:id="rId21"/>
  </p:sldLayoutIdLst>
  <p:hf sldNum="0" hdr="0"/>
  <p:txStyles>
    <p:titleStyle>
      <a:lvl1pPr algn="l" defTabSz="914400" rtl="0" eaLnBrk="1" latinLnBrk="0" hangingPunct="1">
        <a:lnSpc>
          <a:spcPct val="70000"/>
        </a:lnSpc>
        <a:spcBef>
          <a:spcPct val="0"/>
        </a:spcBef>
        <a:buNone/>
        <a:defRPr lang="en-US" sz="4000" kern="1200" cap="all" baseline="0" dirty="0">
          <a:solidFill>
            <a:schemeClr val="tx1"/>
          </a:solidFill>
          <a:latin typeface="Franklin Gothic Heavy" panose="020B09030201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tx1"/>
        </a:buClr>
        <a:buFont typeface="Arial" panose="020B0604020202020204" pitchFamily="34" charset="0"/>
        <a:buChar char="•"/>
        <a:defRPr sz="2800" kern="1200">
          <a:solidFill>
            <a:schemeClr val="tx1"/>
          </a:solidFill>
          <a:latin typeface="+mn-lt"/>
          <a:ea typeface="+mn-ea"/>
          <a:cs typeface="+mn-cs"/>
        </a:defRPr>
      </a:lvl1pPr>
      <a:lvl2pPr marL="457200" indent="-22225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692150" indent="-23495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914400" indent="-22225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149350" indent="-23495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0.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57.jpeg"/><Relationship Id="rId13" Type="http://schemas.openxmlformats.org/officeDocument/2006/relationships/image" Target="../media/image62.png"/><Relationship Id="rId18" Type="http://schemas.openxmlformats.org/officeDocument/2006/relationships/image" Target="../media/image67.svg"/><Relationship Id="rId26" Type="http://schemas.openxmlformats.org/officeDocument/2006/relationships/image" Target="../media/image75.png"/><Relationship Id="rId3" Type="http://schemas.openxmlformats.org/officeDocument/2006/relationships/image" Target="../media/image52.png"/><Relationship Id="rId21" Type="http://schemas.openxmlformats.org/officeDocument/2006/relationships/image" Target="../media/image70.png"/><Relationship Id="rId7" Type="http://schemas.openxmlformats.org/officeDocument/2006/relationships/image" Target="../media/image56.png"/><Relationship Id="rId12" Type="http://schemas.openxmlformats.org/officeDocument/2006/relationships/image" Target="../media/image61.jpeg"/><Relationship Id="rId17" Type="http://schemas.openxmlformats.org/officeDocument/2006/relationships/image" Target="../media/image66.png"/><Relationship Id="rId25" Type="http://schemas.openxmlformats.org/officeDocument/2006/relationships/image" Target="../media/image74.jfif"/><Relationship Id="rId2" Type="http://schemas.openxmlformats.org/officeDocument/2006/relationships/image" Target="../media/image51.png"/><Relationship Id="rId16" Type="http://schemas.openxmlformats.org/officeDocument/2006/relationships/image" Target="../media/image65.svg"/><Relationship Id="rId20" Type="http://schemas.openxmlformats.org/officeDocument/2006/relationships/image" Target="../media/image69.png"/><Relationship Id="rId1" Type="http://schemas.openxmlformats.org/officeDocument/2006/relationships/slideLayout" Target="../slideLayouts/slideLayout8.xml"/><Relationship Id="rId6" Type="http://schemas.openxmlformats.org/officeDocument/2006/relationships/image" Target="../media/image55.png"/><Relationship Id="rId11" Type="http://schemas.openxmlformats.org/officeDocument/2006/relationships/image" Target="../media/image60.jpeg"/><Relationship Id="rId24" Type="http://schemas.openxmlformats.org/officeDocument/2006/relationships/image" Target="../media/image73.jpeg"/><Relationship Id="rId5" Type="http://schemas.openxmlformats.org/officeDocument/2006/relationships/image" Target="../media/image54.png"/><Relationship Id="rId15" Type="http://schemas.openxmlformats.org/officeDocument/2006/relationships/image" Target="../media/image64.png"/><Relationship Id="rId23" Type="http://schemas.openxmlformats.org/officeDocument/2006/relationships/image" Target="../media/image72.jpeg"/><Relationship Id="rId10" Type="http://schemas.openxmlformats.org/officeDocument/2006/relationships/image" Target="../media/image59.jpeg"/><Relationship Id="rId19" Type="http://schemas.openxmlformats.org/officeDocument/2006/relationships/image" Target="../media/image68.png"/><Relationship Id="rId4" Type="http://schemas.openxmlformats.org/officeDocument/2006/relationships/image" Target="../media/image53.png"/><Relationship Id="rId9" Type="http://schemas.openxmlformats.org/officeDocument/2006/relationships/image" Target="../media/image58.jpeg"/><Relationship Id="rId14" Type="http://schemas.openxmlformats.org/officeDocument/2006/relationships/image" Target="../media/image63.png"/><Relationship Id="rId22" Type="http://schemas.openxmlformats.org/officeDocument/2006/relationships/image" Target="../media/image71.jpeg"/><Relationship Id="rId27" Type="http://schemas.openxmlformats.org/officeDocument/2006/relationships/image" Target="../media/image76.png"/></Relationships>
</file>

<file path=ppt/slides/_rels/slide14.xml.rels><?xml version="1.0" encoding="UTF-8" standalone="yes"?>
<Relationships xmlns="http://schemas.openxmlformats.org/package/2006/relationships"><Relationship Id="rId8" Type="http://schemas.openxmlformats.org/officeDocument/2006/relationships/image" Target="../media/image79.jpeg"/><Relationship Id="rId13" Type="http://schemas.openxmlformats.org/officeDocument/2006/relationships/image" Target="../media/image55.png"/><Relationship Id="rId3" Type="http://schemas.openxmlformats.org/officeDocument/2006/relationships/image" Target="../media/image102.svg"/><Relationship Id="rId7" Type="http://schemas.openxmlformats.org/officeDocument/2006/relationships/image" Target="../media/image105.jfif"/><Relationship Id="rId12" Type="http://schemas.openxmlformats.org/officeDocument/2006/relationships/image" Target="../media/image54.png"/><Relationship Id="rId2" Type="http://schemas.openxmlformats.org/officeDocument/2006/relationships/image" Target="../media/image101.png"/><Relationship Id="rId1" Type="http://schemas.openxmlformats.org/officeDocument/2006/relationships/slideLayout" Target="../slideLayouts/slideLayout8.xml"/><Relationship Id="rId6" Type="http://schemas.openxmlformats.org/officeDocument/2006/relationships/image" Target="../media/image59.jpeg"/><Relationship Id="rId11" Type="http://schemas.openxmlformats.org/officeDocument/2006/relationships/image" Target="../media/image53.png"/><Relationship Id="rId5" Type="http://schemas.openxmlformats.org/officeDocument/2006/relationships/image" Target="../media/image104.svg"/><Relationship Id="rId10" Type="http://schemas.openxmlformats.org/officeDocument/2006/relationships/image" Target="../media/image52.png"/><Relationship Id="rId4" Type="http://schemas.openxmlformats.org/officeDocument/2006/relationships/image" Target="../media/image103.png"/><Relationship Id="rId9" Type="http://schemas.openxmlformats.org/officeDocument/2006/relationships/image" Target="../media/image106.png"/><Relationship Id="rId14" Type="http://schemas.openxmlformats.org/officeDocument/2006/relationships/image" Target="../media/image56.png"/></Relationships>
</file>

<file path=ppt/slides/_rels/slide15.xml.rels><?xml version="1.0" encoding="UTF-8" standalone="yes"?>
<Relationships xmlns="http://schemas.openxmlformats.org/package/2006/relationships"><Relationship Id="rId8" Type="http://schemas.openxmlformats.org/officeDocument/2006/relationships/image" Target="../media/image79.jpeg"/><Relationship Id="rId13" Type="http://schemas.openxmlformats.org/officeDocument/2006/relationships/image" Target="../media/image55.png"/><Relationship Id="rId3" Type="http://schemas.openxmlformats.org/officeDocument/2006/relationships/image" Target="../media/image102.svg"/><Relationship Id="rId7" Type="http://schemas.openxmlformats.org/officeDocument/2006/relationships/image" Target="../media/image105.jfif"/><Relationship Id="rId12" Type="http://schemas.openxmlformats.org/officeDocument/2006/relationships/image" Target="../media/image54.png"/><Relationship Id="rId2" Type="http://schemas.openxmlformats.org/officeDocument/2006/relationships/image" Target="../media/image101.png"/><Relationship Id="rId16" Type="http://schemas.openxmlformats.org/officeDocument/2006/relationships/image" Target="../media/image108.svg"/><Relationship Id="rId1" Type="http://schemas.openxmlformats.org/officeDocument/2006/relationships/slideLayout" Target="../slideLayouts/slideLayout8.xml"/><Relationship Id="rId6" Type="http://schemas.openxmlformats.org/officeDocument/2006/relationships/image" Target="../media/image59.jpeg"/><Relationship Id="rId11" Type="http://schemas.openxmlformats.org/officeDocument/2006/relationships/image" Target="../media/image53.png"/><Relationship Id="rId5" Type="http://schemas.openxmlformats.org/officeDocument/2006/relationships/image" Target="../media/image104.svg"/><Relationship Id="rId15" Type="http://schemas.openxmlformats.org/officeDocument/2006/relationships/image" Target="../media/image107.png"/><Relationship Id="rId10" Type="http://schemas.openxmlformats.org/officeDocument/2006/relationships/image" Target="../media/image52.png"/><Relationship Id="rId4" Type="http://schemas.openxmlformats.org/officeDocument/2006/relationships/image" Target="../media/image103.png"/><Relationship Id="rId9" Type="http://schemas.openxmlformats.org/officeDocument/2006/relationships/image" Target="../media/image106.png"/><Relationship Id="rId14" Type="http://schemas.openxmlformats.org/officeDocument/2006/relationships/image" Target="../media/image56.png"/></Relationships>
</file>

<file path=ppt/slides/_rels/slide16.xml.rels><?xml version="1.0" encoding="UTF-8" standalone="yes"?>
<Relationships xmlns="http://schemas.openxmlformats.org/package/2006/relationships"><Relationship Id="rId8" Type="http://schemas.openxmlformats.org/officeDocument/2006/relationships/image" Target="../media/image57.jpeg"/><Relationship Id="rId13" Type="http://schemas.openxmlformats.org/officeDocument/2006/relationships/image" Target="../media/image62.png"/><Relationship Id="rId18" Type="http://schemas.openxmlformats.org/officeDocument/2006/relationships/image" Target="../media/image67.svg"/><Relationship Id="rId26" Type="http://schemas.openxmlformats.org/officeDocument/2006/relationships/image" Target="../media/image75.png"/><Relationship Id="rId3" Type="http://schemas.openxmlformats.org/officeDocument/2006/relationships/image" Target="../media/image52.png"/><Relationship Id="rId21" Type="http://schemas.openxmlformats.org/officeDocument/2006/relationships/image" Target="../media/image70.png"/><Relationship Id="rId7" Type="http://schemas.openxmlformats.org/officeDocument/2006/relationships/image" Target="../media/image56.png"/><Relationship Id="rId12" Type="http://schemas.openxmlformats.org/officeDocument/2006/relationships/image" Target="../media/image61.jpeg"/><Relationship Id="rId17" Type="http://schemas.openxmlformats.org/officeDocument/2006/relationships/image" Target="../media/image66.png"/><Relationship Id="rId25" Type="http://schemas.openxmlformats.org/officeDocument/2006/relationships/image" Target="../media/image74.jfif"/><Relationship Id="rId2" Type="http://schemas.openxmlformats.org/officeDocument/2006/relationships/image" Target="../media/image51.png"/><Relationship Id="rId16" Type="http://schemas.openxmlformats.org/officeDocument/2006/relationships/image" Target="../media/image65.svg"/><Relationship Id="rId20" Type="http://schemas.openxmlformats.org/officeDocument/2006/relationships/image" Target="../media/image69.png"/><Relationship Id="rId1" Type="http://schemas.openxmlformats.org/officeDocument/2006/relationships/slideLayout" Target="../slideLayouts/slideLayout8.xml"/><Relationship Id="rId6" Type="http://schemas.openxmlformats.org/officeDocument/2006/relationships/image" Target="../media/image55.png"/><Relationship Id="rId11" Type="http://schemas.openxmlformats.org/officeDocument/2006/relationships/image" Target="../media/image60.jpeg"/><Relationship Id="rId24" Type="http://schemas.openxmlformats.org/officeDocument/2006/relationships/image" Target="../media/image73.jpeg"/><Relationship Id="rId5" Type="http://schemas.openxmlformats.org/officeDocument/2006/relationships/image" Target="../media/image54.png"/><Relationship Id="rId15" Type="http://schemas.openxmlformats.org/officeDocument/2006/relationships/image" Target="../media/image64.png"/><Relationship Id="rId23" Type="http://schemas.openxmlformats.org/officeDocument/2006/relationships/image" Target="../media/image72.jpeg"/><Relationship Id="rId10" Type="http://schemas.openxmlformats.org/officeDocument/2006/relationships/image" Target="../media/image59.jpeg"/><Relationship Id="rId19" Type="http://schemas.openxmlformats.org/officeDocument/2006/relationships/image" Target="../media/image68.png"/><Relationship Id="rId4" Type="http://schemas.openxmlformats.org/officeDocument/2006/relationships/image" Target="../media/image53.png"/><Relationship Id="rId9" Type="http://schemas.openxmlformats.org/officeDocument/2006/relationships/image" Target="../media/image58.jpeg"/><Relationship Id="rId14" Type="http://schemas.openxmlformats.org/officeDocument/2006/relationships/image" Target="../media/image63.png"/><Relationship Id="rId22" Type="http://schemas.openxmlformats.org/officeDocument/2006/relationships/image" Target="../media/image71.jpeg"/><Relationship Id="rId27" Type="http://schemas.openxmlformats.org/officeDocument/2006/relationships/image" Target="../media/image76.png"/></Relationships>
</file>

<file path=ppt/slides/_rels/slide17.xml.rels><?xml version="1.0" encoding="UTF-8" standalone="yes"?>
<Relationships xmlns="http://schemas.openxmlformats.org/package/2006/relationships"><Relationship Id="rId8" Type="http://schemas.openxmlformats.org/officeDocument/2006/relationships/image" Target="../media/image57.jpeg"/><Relationship Id="rId13" Type="http://schemas.openxmlformats.org/officeDocument/2006/relationships/image" Target="../media/image62.png"/><Relationship Id="rId18" Type="http://schemas.openxmlformats.org/officeDocument/2006/relationships/image" Target="../media/image67.svg"/><Relationship Id="rId26" Type="http://schemas.openxmlformats.org/officeDocument/2006/relationships/image" Target="../media/image75.png"/><Relationship Id="rId3" Type="http://schemas.openxmlformats.org/officeDocument/2006/relationships/image" Target="../media/image52.png"/><Relationship Id="rId21" Type="http://schemas.openxmlformats.org/officeDocument/2006/relationships/image" Target="../media/image70.png"/><Relationship Id="rId7" Type="http://schemas.openxmlformats.org/officeDocument/2006/relationships/image" Target="../media/image56.png"/><Relationship Id="rId12" Type="http://schemas.openxmlformats.org/officeDocument/2006/relationships/image" Target="../media/image61.jpeg"/><Relationship Id="rId17" Type="http://schemas.openxmlformats.org/officeDocument/2006/relationships/image" Target="../media/image66.png"/><Relationship Id="rId25" Type="http://schemas.openxmlformats.org/officeDocument/2006/relationships/image" Target="../media/image74.jfif"/><Relationship Id="rId2" Type="http://schemas.openxmlformats.org/officeDocument/2006/relationships/image" Target="../media/image51.png"/><Relationship Id="rId16" Type="http://schemas.openxmlformats.org/officeDocument/2006/relationships/image" Target="../media/image65.svg"/><Relationship Id="rId20" Type="http://schemas.openxmlformats.org/officeDocument/2006/relationships/image" Target="../media/image69.png"/><Relationship Id="rId1" Type="http://schemas.openxmlformats.org/officeDocument/2006/relationships/slideLayout" Target="../slideLayouts/slideLayout8.xml"/><Relationship Id="rId6" Type="http://schemas.openxmlformats.org/officeDocument/2006/relationships/image" Target="../media/image55.png"/><Relationship Id="rId11" Type="http://schemas.openxmlformats.org/officeDocument/2006/relationships/image" Target="../media/image60.jpeg"/><Relationship Id="rId24" Type="http://schemas.openxmlformats.org/officeDocument/2006/relationships/image" Target="../media/image73.jpeg"/><Relationship Id="rId5" Type="http://schemas.openxmlformats.org/officeDocument/2006/relationships/image" Target="../media/image54.png"/><Relationship Id="rId15" Type="http://schemas.openxmlformats.org/officeDocument/2006/relationships/image" Target="../media/image64.png"/><Relationship Id="rId23" Type="http://schemas.openxmlformats.org/officeDocument/2006/relationships/image" Target="../media/image72.jpeg"/><Relationship Id="rId10" Type="http://schemas.openxmlformats.org/officeDocument/2006/relationships/image" Target="../media/image59.jpeg"/><Relationship Id="rId19" Type="http://schemas.openxmlformats.org/officeDocument/2006/relationships/image" Target="../media/image68.png"/><Relationship Id="rId4" Type="http://schemas.openxmlformats.org/officeDocument/2006/relationships/image" Target="../media/image53.png"/><Relationship Id="rId9" Type="http://schemas.openxmlformats.org/officeDocument/2006/relationships/image" Target="../media/image58.jpeg"/><Relationship Id="rId14" Type="http://schemas.openxmlformats.org/officeDocument/2006/relationships/image" Target="../media/image63.png"/><Relationship Id="rId22" Type="http://schemas.openxmlformats.org/officeDocument/2006/relationships/image" Target="../media/image71.jpeg"/><Relationship Id="rId27" Type="http://schemas.openxmlformats.org/officeDocument/2006/relationships/image" Target="../media/image76.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svg"/><Relationship Id="rId26" Type="http://schemas.openxmlformats.org/officeDocument/2006/relationships/image" Target="../media/image28.svg"/><Relationship Id="rId39" Type="http://schemas.openxmlformats.org/officeDocument/2006/relationships/image" Target="../media/image41.png"/><Relationship Id="rId21" Type="http://schemas.openxmlformats.org/officeDocument/2006/relationships/image" Target="../media/image23.png"/><Relationship Id="rId34" Type="http://schemas.openxmlformats.org/officeDocument/2006/relationships/image" Target="../media/image36.svg"/><Relationship Id="rId42" Type="http://schemas.openxmlformats.org/officeDocument/2006/relationships/image" Target="../media/image44.svg"/><Relationship Id="rId47" Type="http://schemas.openxmlformats.org/officeDocument/2006/relationships/image" Target="../media/image49.png"/><Relationship Id="rId7"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18.svg"/><Relationship Id="rId29" Type="http://schemas.openxmlformats.org/officeDocument/2006/relationships/image" Target="../media/image31.png"/><Relationship Id="rId1" Type="http://schemas.openxmlformats.org/officeDocument/2006/relationships/slideLayout" Target="../slideLayouts/slideLayout21.xml"/><Relationship Id="rId6" Type="http://schemas.openxmlformats.org/officeDocument/2006/relationships/image" Target="../media/image8.svg"/><Relationship Id="rId11" Type="http://schemas.openxmlformats.org/officeDocument/2006/relationships/image" Target="../media/image13.png"/><Relationship Id="rId24" Type="http://schemas.openxmlformats.org/officeDocument/2006/relationships/image" Target="../media/image26.svg"/><Relationship Id="rId32" Type="http://schemas.openxmlformats.org/officeDocument/2006/relationships/image" Target="../media/image34.svg"/><Relationship Id="rId37" Type="http://schemas.openxmlformats.org/officeDocument/2006/relationships/image" Target="../media/image39.png"/><Relationship Id="rId40" Type="http://schemas.openxmlformats.org/officeDocument/2006/relationships/image" Target="../media/image42.svg"/><Relationship Id="rId45" Type="http://schemas.openxmlformats.org/officeDocument/2006/relationships/image" Target="../media/image47.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svg"/><Relationship Id="rId36" Type="http://schemas.openxmlformats.org/officeDocument/2006/relationships/image" Target="../media/image38.svg"/><Relationship Id="rId10" Type="http://schemas.openxmlformats.org/officeDocument/2006/relationships/image" Target="../media/image12.svg"/><Relationship Id="rId19" Type="http://schemas.openxmlformats.org/officeDocument/2006/relationships/image" Target="../media/image21.png"/><Relationship Id="rId31" Type="http://schemas.openxmlformats.org/officeDocument/2006/relationships/image" Target="../media/image33.png"/><Relationship Id="rId44" Type="http://schemas.openxmlformats.org/officeDocument/2006/relationships/image" Target="../media/image46.pn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 Id="rId22" Type="http://schemas.openxmlformats.org/officeDocument/2006/relationships/image" Target="../media/image24.svg"/><Relationship Id="rId27" Type="http://schemas.openxmlformats.org/officeDocument/2006/relationships/image" Target="../media/image29.png"/><Relationship Id="rId30" Type="http://schemas.openxmlformats.org/officeDocument/2006/relationships/image" Target="../media/image32.svg"/><Relationship Id="rId35" Type="http://schemas.openxmlformats.org/officeDocument/2006/relationships/image" Target="../media/image37.png"/><Relationship Id="rId43" Type="http://schemas.openxmlformats.org/officeDocument/2006/relationships/image" Target="../media/image45.svg"/><Relationship Id="rId48" Type="http://schemas.openxmlformats.org/officeDocument/2006/relationships/image" Target="../media/image50.png"/><Relationship Id="rId8" Type="http://schemas.openxmlformats.org/officeDocument/2006/relationships/image" Target="../media/image10.svg"/><Relationship Id="rId3" Type="http://schemas.openxmlformats.org/officeDocument/2006/relationships/image" Target="../media/image5.png"/><Relationship Id="rId12" Type="http://schemas.openxmlformats.org/officeDocument/2006/relationships/image" Target="../media/image14.sv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svg"/><Relationship Id="rId46" Type="http://schemas.openxmlformats.org/officeDocument/2006/relationships/image" Target="../media/image48.png"/><Relationship Id="rId20" Type="http://schemas.openxmlformats.org/officeDocument/2006/relationships/image" Target="../media/image22.svg"/><Relationship Id="rId41" Type="http://schemas.openxmlformats.org/officeDocument/2006/relationships/image" Target="../media/image43.png"/></Relationships>
</file>

<file path=ppt/slides/_rels/slide5.xml.rels><?xml version="1.0" encoding="UTF-8" standalone="yes"?>
<Relationships xmlns="http://schemas.openxmlformats.org/package/2006/relationships"><Relationship Id="rId8" Type="http://schemas.openxmlformats.org/officeDocument/2006/relationships/image" Target="../media/image57.jpeg"/><Relationship Id="rId13" Type="http://schemas.openxmlformats.org/officeDocument/2006/relationships/image" Target="../media/image62.png"/><Relationship Id="rId18" Type="http://schemas.openxmlformats.org/officeDocument/2006/relationships/image" Target="../media/image67.svg"/><Relationship Id="rId26" Type="http://schemas.openxmlformats.org/officeDocument/2006/relationships/image" Target="../media/image75.png"/><Relationship Id="rId3" Type="http://schemas.openxmlformats.org/officeDocument/2006/relationships/image" Target="../media/image52.png"/><Relationship Id="rId21" Type="http://schemas.openxmlformats.org/officeDocument/2006/relationships/image" Target="../media/image70.png"/><Relationship Id="rId7" Type="http://schemas.openxmlformats.org/officeDocument/2006/relationships/image" Target="../media/image56.png"/><Relationship Id="rId12" Type="http://schemas.openxmlformats.org/officeDocument/2006/relationships/image" Target="../media/image61.jpeg"/><Relationship Id="rId17" Type="http://schemas.openxmlformats.org/officeDocument/2006/relationships/image" Target="../media/image66.png"/><Relationship Id="rId25" Type="http://schemas.openxmlformats.org/officeDocument/2006/relationships/image" Target="../media/image74.jfif"/><Relationship Id="rId2" Type="http://schemas.openxmlformats.org/officeDocument/2006/relationships/image" Target="../media/image51.png"/><Relationship Id="rId16" Type="http://schemas.openxmlformats.org/officeDocument/2006/relationships/image" Target="../media/image65.svg"/><Relationship Id="rId20" Type="http://schemas.openxmlformats.org/officeDocument/2006/relationships/image" Target="../media/image69.png"/><Relationship Id="rId1" Type="http://schemas.openxmlformats.org/officeDocument/2006/relationships/slideLayout" Target="../slideLayouts/slideLayout8.xml"/><Relationship Id="rId6" Type="http://schemas.openxmlformats.org/officeDocument/2006/relationships/image" Target="../media/image55.png"/><Relationship Id="rId11" Type="http://schemas.openxmlformats.org/officeDocument/2006/relationships/image" Target="../media/image60.jpeg"/><Relationship Id="rId24" Type="http://schemas.openxmlformats.org/officeDocument/2006/relationships/image" Target="../media/image73.jpeg"/><Relationship Id="rId5" Type="http://schemas.openxmlformats.org/officeDocument/2006/relationships/image" Target="../media/image54.png"/><Relationship Id="rId15" Type="http://schemas.openxmlformats.org/officeDocument/2006/relationships/image" Target="../media/image64.png"/><Relationship Id="rId23" Type="http://schemas.openxmlformats.org/officeDocument/2006/relationships/image" Target="../media/image72.jpeg"/><Relationship Id="rId10" Type="http://schemas.openxmlformats.org/officeDocument/2006/relationships/image" Target="../media/image59.jpeg"/><Relationship Id="rId19" Type="http://schemas.openxmlformats.org/officeDocument/2006/relationships/image" Target="../media/image68.png"/><Relationship Id="rId4" Type="http://schemas.openxmlformats.org/officeDocument/2006/relationships/image" Target="../media/image53.png"/><Relationship Id="rId9" Type="http://schemas.openxmlformats.org/officeDocument/2006/relationships/image" Target="../media/image58.jpeg"/><Relationship Id="rId14" Type="http://schemas.openxmlformats.org/officeDocument/2006/relationships/image" Target="../media/image63.png"/><Relationship Id="rId22" Type="http://schemas.openxmlformats.org/officeDocument/2006/relationships/image" Target="../media/image71.jpeg"/><Relationship Id="rId27" Type="http://schemas.openxmlformats.org/officeDocument/2006/relationships/image" Target="../media/image7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82.jfif"/><Relationship Id="rId13" Type="http://schemas.openxmlformats.org/officeDocument/2006/relationships/image" Target="../media/image67.svg"/><Relationship Id="rId18" Type="http://schemas.openxmlformats.org/officeDocument/2006/relationships/image" Target="../media/image90.svg"/><Relationship Id="rId3" Type="http://schemas.openxmlformats.org/officeDocument/2006/relationships/image" Target="../media/image78.jpeg"/><Relationship Id="rId7" Type="http://schemas.openxmlformats.org/officeDocument/2006/relationships/image" Target="../media/image52.png"/><Relationship Id="rId12" Type="http://schemas.openxmlformats.org/officeDocument/2006/relationships/image" Target="../media/image66.png"/><Relationship Id="rId17" Type="http://schemas.openxmlformats.org/officeDocument/2006/relationships/image" Target="../media/image89.png"/><Relationship Id="rId2" Type="http://schemas.openxmlformats.org/officeDocument/2006/relationships/image" Target="../media/image77.png"/><Relationship Id="rId16" Type="http://schemas.openxmlformats.org/officeDocument/2006/relationships/image" Target="../media/image88.svg"/><Relationship Id="rId20" Type="http://schemas.openxmlformats.org/officeDocument/2006/relationships/image" Target="../media/image92.svg"/><Relationship Id="rId1" Type="http://schemas.openxmlformats.org/officeDocument/2006/relationships/slideLayout" Target="../slideLayouts/slideLayout8.xml"/><Relationship Id="rId6" Type="http://schemas.openxmlformats.org/officeDocument/2006/relationships/image" Target="../media/image81.jfif"/><Relationship Id="rId11" Type="http://schemas.openxmlformats.org/officeDocument/2006/relationships/image" Target="../media/image85.png"/><Relationship Id="rId5" Type="http://schemas.openxmlformats.org/officeDocument/2006/relationships/image" Target="../media/image80.png"/><Relationship Id="rId15" Type="http://schemas.openxmlformats.org/officeDocument/2006/relationships/image" Target="../media/image87.png"/><Relationship Id="rId10" Type="http://schemas.openxmlformats.org/officeDocument/2006/relationships/image" Target="../media/image84.png"/><Relationship Id="rId19" Type="http://schemas.openxmlformats.org/officeDocument/2006/relationships/image" Target="../media/image91.png"/><Relationship Id="rId4" Type="http://schemas.openxmlformats.org/officeDocument/2006/relationships/image" Target="../media/image79.jpeg"/><Relationship Id="rId9" Type="http://schemas.openxmlformats.org/officeDocument/2006/relationships/image" Target="../media/image83.png"/><Relationship Id="rId14" Type="http://schemas.openxmlformats.org/officeDocument/2006/relationships/image" Target="../media/image86.png"/></Relationships>
</file>

<file path=ppt/slides/_rels/slide8.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52.png"/><Relationship Id="rId3" Type="http://schemas.openxmlformats.org/officeDocument/2006/relationships/image" Target="../media/image94.png"/><Relationship Id="rId7" Type="http://schemas.openxmlformats.org/officeDocument/2006/relationships/image" Target="../media/image97.png"/><Relationship Id="rId12" Type="http://schemas.openxmlformats.org/officeDocument/2006/relationships/image" Target="../media/image85.png"/><Relationship Id="rId2" Type="http://schemas.openxmlformats.org/officeDocument/2006/relationships/image" Target="../media/image93.jfif"/><Relationship Id="rId1" Type="http://schemas.openxmlformats.org/officeDocument/2006/relationships/slideLayout" Target="../slideLayouts/slideLayout8.xml"/><Relationship Id="rId6" Type="http://schemas.openxmlformats.org/officeDocument/2006/relationships/image" Target="../media/image96.png"/><Relationship Id="rId11" Type="http://schemas.openxmlformats.org/officeDocument/2006/relationships/image" Target="../media/image99.png"/><Relationship Id="rId5" Type="http://schemas.openxmlformats.org/officeDocument/2006/relationships/image" Target="../media/image57.jpeg"/><Relationship Id="rId10" Type="http://schemas.openxmlformats.org/officeDocument/2006/relationships/image" Target="../media/image56.png"/><Relationship Id="rId4" Type="http://schemas.openxmlformats.org/officeDocument/2006/relationships/image" Target="../media/image95.png"/><Relationship Id="rId9" Type="http://schemas.openxmlformats.org/officeDocument/2006/relationships/image" Target="../media/image80.png"/></Relationships>
</file>

<file path=ppt/slides/_rels/slide9.xml.rels><?xml version="1.0" encoding="UTF-8" standalone="yes"?>
<Relationships xmlns="http://schemas.openxmlformats.org/package/2006/relationships"><Relationship Id="rId8" Type="http://schemas.openxmlformats.org/officeDocument/2006/relationships/image" Target="../media/image65.svg"/><Relationship Id="rId13" Type="http://schemas.openxmlformats.org/officeDocument/2006/relationships/image" Target="../media/image16.svg"/><Relationship Id="rId3" Type="http://schemas.openxmlformats.org/officeDocument/2006/relationships/image" Target="../media/image68.png"/><Relationship Id="rId7" Type="http://schemas.openxmlformats.org/officeDocument/2006/relationships/image" Target="../media/image64.png"/><Relationship Id="rId12" Type="http://schemas.openxmlformats.org/officeDocument/2006/relationships/image" Target="../media/image15.png"/><Relationship Id="rId2" Type="http://schemas.microsoft.com/office/2018/10/relationships/comments" Target="../comments/modernComment_7FFFF543_1AB18DA1.xml"/><Relationship Id="rId1" Type="http://schemas.openxmlformats.org/officeDocument/2006/relationships/slideLayout" Target="../slideLayouts/slideLayout8.xml"/><Relationship Id="rId6" Type="http://schemas.openxmlformats.org/officeDocument/2006/relationships/image" Target="../media/image67.svg"/><Relationship Id="rId11" Type="http://schemas.openxmlformats.org/officeDocument/2006/relationships/image" Target="../media/image99.png"/><Relationship Id="rId5" Type="http://schemas.openxmlformats.org/officeDocument/2006/relationships/image" Target="../media/image66.png"/><Relationship Id="rId15" Type="http://schemas.openxmlformats.org/officeDocument/2006/relationships/image" Target="../media/image18.svg"/><Relationship Id="rId10" Type="http://schemas.openxmlformats.org/officeDocument/2006/relationships/image" Target="../media/image80.png"/><Relationship Id="rId4" Type="http://schemas.openxmlformats.org/officeDocument/2006/relationships/image" Target="../media/image63.png"/><Relationship Id="rId9" Type="http://schemas.openxmlformats.org/officeDocument/2006/relationships/image" Target="../media/image58.jpe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nancial graphs on a dark display">
            <a:extLst>
              <a:ext uri="{FF2B5EF4-FFF2-40B4-BE49-F238E27FC236}">
                <a16:creationId xmlns:a16="http://schemas.microsoft.com/office/drawing/2014/main" id="{2969DC55-913B-CA0C-C53B-CB859995FD45}"/>
              </a:ext>
            </a:extLst>
          </p:cNvPr>
          <p:cNvPicPr>
            <a:picLocks noGrp="1" noChangeAspect="1"/>
          </p:cNvPicPr>
          <p:nvPr>
            <p:ph sz="half" idx="1"/>
          </p:nvPr>
        </p:nvPicPr>
        <p:blipFill>
          <a:blip r:embed="rId2"/>
          <a:stretch>
            <a:fillRect/>
          </a:stretch>
        </p:blipFill>
        <p:spPr>
          <a:xfrm>
            <a:off x="442913" y="2159893"/>
            <a:ext cx="5541962" cy="3463726"/>
          </a:xfrm>
          <a:noFill/>
        </p:spPr>
      </p:pic>
      <p:sp>
        <p:nvSpPr>
          <p:cNvPr id="3" name="Content Placeholder 2">
            <a:extLst>
              <a:ext uri="{FF2B5EF4-FFF2-40B4-BE49-F238E27FC236}">
                <a16:creationId xmlns:a16="http://schemas.microsoft.com/office/drawing/2014/main" id="{223B6597-A20F-759C-E3C0-72B394934830}"/>
              </a:ext>
            </a:extLst>
          </p:cNvPr>
          <p:cNvSpPr>
            <a:spLocks noGrp="1"/>
          </p:cNvSpPr>
          <p:nvPr>
            <p:ph sz="half" idx="2"/>
          </p:nvPr>
        </p:nvSpPr>
        <p:spPr>
          <a:xfrm>
            <a:off x="6192982" y="2159893"/>
            <a:ext cx="5597236" cy="4017070"/>
          </a:xfrm>
        </p:spPr>
        <p:txBody>
          <a:bodyPr>
            <a:normAutofit lnSpcReduction="10000"/>
          </a:bodyPr>
          <a:lstStyle/>
          <a:p>
            <a:r>
              <a:rPr lang="en-US" dirty="0"/>
              <a:t>Why Microsoft Fabric</a:t>
            </a:r>
          </a:p>
          <a:p>
            <a:r>
              <a:rPr lang="en-US" dirty="0"/>
              <a:t>Focus Areas for Today’s Call</a:t>
            </a:r>
          </a:p>
          <a:p>
            <a:pPr lvl="1"/>
            <a:r>
              <a:rPr lang="en-US" dirty="0"/>
              <a:t>Faster Data Availability – Marketing Data</a:t>
            </a:r>
          </a:p>
          <a:p>
            <a:pPr lvl="1"/>
            <a:r>
              <a:rPr lang="en-US" dirty="0"/>
              <a:t>ML/GenAI With Fabric</a:t>
            </a:r>
          </a:p>
          <a:p>
            <a:r>
              <a:rPr lang="en-US" dirty="0"/>
              <a:t>Data Fabric Architecture</a:t>
            </a:r>
          </a:p>
          <a:p>
            <a:r>
              <a:rPr lang="en-US" dirty="0"/>
              <a:t>Use Case Walkthrough/Demo</a:t>
            </a:r>
          </a:p>
          <a:p>
            <a:r>
              <a:rPr lang="en-US" dirty="0"/>
              <a:t>Initial Feedback from Users </a:t>
            </a:r>
          </a:p>
          <a:p>
            <a:r>
              <a:rPr lang="en-US" dirty="0"/>
              <a:t>Licensing Structure</a:t>
            </a:r>
          </a:p>
        </p:txBody>
      </p:sp>
      <p:sp>
        <p:nvSpPr>
          <p:cNvPr id="4" name="Title 3">
            <a:extLst>
              <a:ext uri="{FF2B5EF4-FFF2-40B4-BE49-F238E27FC236}">
                <a16:creationId xmlns:a16="http://schemas.microsoft.com/office/drawing/2014/main" id="{A4DCF1AA-C5A1-E5FD-C592-1C1697A43463}"/>
              </a:ext>
            </a:extLst>
          </p:cNvPr>
          <p:cNvSpPr>
            <a:spLocks noGrp="1"/>
          </p:cNvSpPr>
          <p:nvPr>
            <p:ph type="title"/>
          </p:nvPr>
        </p:nvSpPr>
        <p:spPr>
          <a:xfrm>
            <a:off x="428036" y="167683"/>
            <a:ext cx="11154364" cy="777240"/>
          </a:xfrm>
        </p:spPr>
        <p:txBody>
          <a:bodyPr anchor="b">
            <a:normAutofit/>
          </a:bodyPr>
          <a:lstStyle/>
          <a:p>
            <a:r>
              <a:rPr lang="en-US" dirty="0"/>
              <a:t>Index</a:t>
            </a:r>
          </a:p>
        </p:txBody>
      </p:sp>
      <p:sp>
        <p:nvSpPr>
          <p:cNvPr id="11" name="Subtitle 4">
            <a:extLst>
              <a:ext uri="{FF2B5EF4-FFF2-40B4-BE49-F238E27FC236}">
                <a16:creationId xmlns:a16="http://schemas.microsoft.com/office/drawing/2014/main" id="{9E1D4E28-A684-DA52-F83F-6E5823D5ADAD}"/>
              </a:ext>
            </a:extLst>
          </p:cNvPr>
          <p:cNvSpPr>
            <a:spLocks noGrp="1"/>
          </p:cNvSpPr>
          <p:nvPr>
            <p:ph type="subTitle" idx="13"/>
          </p:nvPr>
        </p:nvSpPr>
        <p:spPr>
          <a:xfrm>
            <a:off x="428035" y="925173"/>
            <a:ext cx="11168220" cy="287729"/>
          </a:xfrm>
        </p:spPr>
        <p:txBody>
          <a:bodyPr/>
          <a:lstStyle/>
          <a:p>
            <a:endParaRPr lang="en-US"/>
          </a:p>
        </p:txBody>
      </p:sp>
    </p:spTree>
    <p:extLst>
      <p:ext uri="{BB962C8B-B14F-4D97-AF65-F5344CB8AC3E}">
        <p14:creationId xmlns:p14="http://schemas.microsoft.com/office/powerpoint/2010/main" val="3203877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E4BF-4A06-32E9-C307-EB88E8429BA4}"/>
              </a:ext>
            </a:extLst>
          </p:cNvPr>
          <p:cNvSpPr>
            <a:spLocks noGrp="1"/>
          </p:cNvSpPr>
          <p:nvPr>
            <p:ph type="title"/>
          </p:nvPr>
        </p:nvSpPr>
        <p:spPr/>
        <p:txBody>
          <a:bodyPr/>
          <a:lstStyle/>
          <a:p>
            <a:r>
              <a:rPr lang="en-US" dirty="0"/>
              <a:t>Initial Feedback from Users</a:t>
            </a:r>
          </a:p>
        </p:txBody>
      </p:sp>
      <p:sp>
        <p:nvSpPr>
          <p:cNvPr id="5" name="TextBox 4">
            <a:extLst>
              <a:ext uri="{FF2B5EF4-FFF2-40B4-BE49-F238E27FC236}">
                <a16:creationId xmlns:a16="http://schemas.microsoft.com/office/drawing/2014/main" id="{5A4DFCE1-E325-AB99-BA6B-4A252E0822A4}"/>
              </a:ext>
            </a:extLst>
          </p:cNvPr>
          <p:cNvSpPr txBox="1"/>
          <p:nvPr/>
        </p:nvSpPr>
        <p:spPr>
          <a:xfrm>
            <a:off x="428035" y="1492898"/>
            <a:ext cx="11168220" cy="4801314"/>
          </a:xfrm>
          <a:prstGeom prst="rect">
            <a:avLst/>
          </a:prstGeom>
          <a:noFill/>
        </p:spPr>
        <p:txBody>
          <a:bodyPr wrap="square">
            <a:spAutoFit/>
          </a:bodyPr>
          <a:lstStyle/>
          <a:p>
            <a:pPr marL="0" marR="0" algn="l">
              <a:spcBef>
                <a:spcPts val="0"/>
              </a:spcBef>
              <a:spcAft>
                <a:spcPts val="0"/>
              </a:spcAft>
            </a:pPr>
            <a:r>
              <a:rPr lang="en-US" sz="1400" b="1" i="0" dirty="0">
                <a:solidFill>
                  <a:srgbClr val="0B3041"/>
                </a:solidFill>
                <a:effectLst/>
                <a:latin typeface="Calibri" panose="020F0502020204030204" pitchFamily="34" charset="0"/>
              </a:rPr>
              <a:t>Advantages:</a:t>
            </a:r>
            <a:endParaRPr lang="en-US" sz="1600" b="1" i="0" dirty="0">
              <a:solidFill>
                <a:srgbClr val="242424"/>
              </a:solidFill>
              <a:effectLst/>
              <a:latin typeface="Times New Roman" panose="02020603050405020304" pitchFamily="18" charset="0"/>
            </a:endParaRPr>
          </a:p>
          <a:p>
            <a:pPr marL="0" marR="0" algn="l">
              <a:spcBef>
                <a:spcPts val="0"/>
              </a:spcBef>
              <a:spcAft>
                <a:spcPts val="0"/>
              </a:spcAft>
            </a:pPr>
            <a:r>
              <a:rPr lang="en-US" sz="1400" b="1" i="0" dirty="0">
                <a:solidFill>
                  <a:srgbClr val="0B3041"/>
                </a:solidFill>
                <a:effectLst/>
                <a:latin typeface="Calibri" panose="020F0502020204030204" pitchFamily="34" charset="0"/>
              </a:rPr>
              <a:t> </a:t>
            </a:r>
            <a:endParaRPr lang="en-US" sz="1600" b="1" i="0" dirty="0">
              <a:solidFill>
                <a:srgbClr val="242424"/>
              </a:solidFill>
              <a:effectLst/>
              <a:latin typeface="Times New Roman" panose="02020603050405020304" pitchFamily="18" charset="0"/>
            </a:endParaRPr>
          </a:p>
          <a:p>
            <a:pPr marL="0" marR="0" algn="l" fontAlgn="ctr">
              <a:spcBef>
                <a:spcPts val="0"/>
              </a:spcBef>
              <a:spcAft>
                <a:spcPts val="0"/>
              </a:spcAft>
              <a:buFont typeface="Arial" panose="020B0604020202020204" pitchFamily="34" charset="0"/>
              <a:buChar char="•"/>
            </a:pPr>
            <a:r>
              <a:rPr lang="en-US" sz="1400" b="0" i="0" dirty="0">
                <a:solidFill>
                  <a:srgbClr val="0B3041"/>
                </a:solidFill>
                <a:effectLst/>
                <a:latin typeface="Calibri" panose="020F0502020204030204" pitchFamily="34" charset="0"/>
              </a:rPr>
              <a:t>Fabric Lakehouse endpoint is accessible through SSMS environment, the backend Python script for set up has to be managed by IT as it would be more technical for the business users.</a:t>
            </a:r>
            <a:endParaRPr lang="en-US" sz="1600" b="0" i="0" dirty="0">
              <a:solidFill>
                <a:srgbClr val="0B3041"/>
              </a:solidFill>
              <a:effectLst/>
              <a:latin typeface="Times New Roman" panose="02020603050405020304" pitchFamily="18" charset="0"/>
            </a:endParaRPr>
          </a:p>
          <a:p>
            <a:pPr marL="0" marR="0" algn="l" fontAlgn="ctr">
              <a:spcBef>
                <a:spcPts val="0"/>
              </a:spcBef>
              <a:spcAft>
                <a:spcPts val="0"/>
              </a:spcAft>
              <a:buFont typeface="Arial" panose="020B0604020202020204" pitchFamily="34" charset="0"/>
              <a:buChar char="•"/>
            </a:pPr>
            <a:r>
              <a:rPr lang="en-US" sz="1400" b="0" i="0" dirty="0">
                <a:solidFill>
                  <a:srgbClr val="0B3041"/>
                </a:solidFill>
                <a:effectLst/>
                <a:latin typeface="Calibri" panose="020F0502020204030204" pitchFamily="34" charset="0"/>
              </a:rPr>
              <a:t>Basic SQL queries including Select, Join, Union etc. and the Window and Aggregate functions are working in the same way as expected in MS SSMS.</a:t>
            </a:r>
            <a:endParaRPr lang="en-US" sz="1600" b="0" i="0" dirty="0">
              <a:solidFill>
                <a:srgbClr val="0B3041"/>
              </a:solidFill>
              <a:effectLst/>
              <a:latin typeface="Times New Roman" panose="02020603050405020304" pitchFamily="18" charset="0"/>
            </a:endParaRPr>
          </a:p>
          <a:p>
            <a:pPr marL="0" marR="0" algn="l" fontAlgn="ctr">
              <a:spcBef>
                <a:spcPts val="0"/>
              </a:spcBef>
              <a:spcAft>
                <a:spcPts val="0"/>
              </a:spcAft>
              <a:buFont typeface="Arial" panose="020B0604020202020204" pitchFamily="34" charset="0"/>
              <a:buChar char="•"/>
            </a:pPr>
            <a:r>
              <a:rPr lang="en-US" sz="1400" b="0" i="0" dirty="0">
                <a:solidFill>
                  <a:srgbClr val="0B3041"/>
                </a:solidFill>
                <a:effectLst/>
                <a:latin typeface="Calibri" panose="020F0502020204030204" pitchFamily="34" charset="0"/>
              </a:rPr>
              <a:t>Users can't create any table objects, however, they can create customized views by manipulating the data for their use or to run analytics and ML models. </a:t>
            </a:r>
            <a:endParaRPr lang="en-US" sz="1600" b="0" i="0" dirty="0">
              <a:solidFill>
                <a:srgbClr val="0B3041"/>
              </a:solidFill>
              <a:effectLst/>
              <a:latin typeface="Times New Roman" panose="02020603050405020304" pitchFamily="18" charset="0"/>
            </a:endParaRPr>
          </a:p>
          <a:p>
            <a:pPr marL="0" marR="0" algn="l" fontAlgn="ctr">
              <a:spcBef>
                <a:spcPts val="0"/>
              </a:spcBef>
              <a:spcAft>
                <a:spcPts val="0"/>
              </a:spcAft>
              <a:buFont typeface="Arial" panose="020B0604020202020204" pitchFamily="34" charset="0"/>
              <a:buChar char="•"/>
            </a:pPr>
            <a:r>
              <a:rPr lang="en-US" sz="1400" b="0" i="0" dirty="0">
                <a:solidFill>
                  <a:srgbClr val="0B3041"/>
                </a:solidFill>
                <a:effectLst/>
                <a:latin typeface="Calibri" panose="020F0502020204030204" pitchFamily="34" charset="0"/>
              </a:rPr>
              <a:t>Users can connect the data in Fabric platform to native Power BI platform to build Business Intelligence reports.</a:t>
            </a:r>
            <a:endParaRPr lang="en-US" sz="1600" b="0" i="0" dirty="0">
              <a:solidFill>
                <a:srgbClr val="0B3041"/>
              </a:solidFill>
              <a:effectLst/>
              <a:latin typeface="Times New Roman" panose="02020603050405020304" pitchFamily="18" charset="0"/>
            </a:endParaRPr>
          </a:p>
          <a:p>
            <a:pPr marL="342900" marR="0" algn="l">
              <a:spcBef>
                <a:spcPts val="0"/>
              </a:spcBef>
              <a:spcAft>
                <a:spcPts val="0"/>
              </a:spcAft>
            </a:pPr>
            <a:r>
              <a:rPr lang="en-US" sz="1400" b="1" i="0" dirty="0">
                <a:solidFill>
                  <a:srgbClr val="0B3041"/>
                </a:solidFill>
                <a:effectLst/>
                <a:latin typeface="Calibri" panose="020F0502020204030204" pitchFamily="34" charset="0"/>
              </a:rPr>
              <a:t> </a:t>
            </a:r>
            <a:endParaRPr lang="en-US" sz="1600" b="1" i="0" dirty="0">
              <a:solidFill>
                <a:srgbClr val="242424"/>
              </a:solidFill>
              <a:effectLst/>
              <a:latin typeface="Times New Roman" panose="02020603050405020304" pitchFamily="18" charset="0"/>
            </a:endParaRPr>
          </a:p>
          <a:p>
            <a:pPr marL="0" marR="0" algn="l">
              <a:spcBef>
                <a:spcPts val="0"/>
              </a:spcBef>
              <a:spcAft>
                <a:spcPts val="0"/>
              </a:spcAft>
            </a:pPr>
            <a:r>
              <a:rPr lang="en-US" sz="1400" b="1" i="0" dirty="0">
                <a:solidFill>
                  <a:srgbClr val="0B3041"/>
                </a:solidFill>
                <a:effectLst/>
                <a:latin typeface="Calibri" panose="020F0502020204030204" pitchFamily="34" charset="0"/>
              </a:rPr>
              <a:t>Disadvantages:</a:t>
            </a:r>
            <a:endParaRPr lang="en-US" sz="1600" b="1" i="0" dirty="0">
              <a:solidFill>
                <a:srgbClr val="242424"/>
              </a:solidFill>
              <a:effectLst/>
              <a:latin typeface="Times New Roman" panose="02020603050405020304" pitchFamily="18" charset="0"/>
            </a:endParaRPr>
          </a:p>
          <a:p>
            <a:pPr marL="0" marR="0" algn="l">
              <a:spcBef>
                <a:spcPts val="0"/>
              </a:spcBef>
              <a:spcAft>
                <a:spcPts val="0"/>
              </a:spcAft>
            </a:pPr>
            <a:r>
              <a:rPr lang="en-US" sz="1400" b="0" i="0" dirty="0">
                <a:solidFill>
                  <a:srgbClr val="0B3041"/>
                </a:solidFill>
                <a:effectLst/>
                <a:latin typeface="Calibri" panose="020F0502020204030204" pitchFamily="34" charset="0"/>
              </a:rPr>
              <a:t> </a:t>
            </a:r>
            <a:endParaRPr lang="en-US" sz="1600" b="0" i="0" dirty="0">
              <a:solidFill>
                <a:srgbClr val="242424"/>
              </a:solidFill>
              <a:effectLst/>
              <a:latin typeface="Times New Roman" panose="02020603050405020304" pitchFamily="18" charset="0"/>
            </a:endParaRPr>
          </a:p>
          <a:p>
            <a:pPr marL="0" marR="0" algn="l" fontAlgn="ctr">
              <a:spcBef>
                <a:spcPts val="0"/>
              </a:spcBef>
              <a:spcAft>
                <a:spcPts val="0"/>
              </a:spcAft>
              <a:buFont typeface="Arial" panose="020B0604020202020204" pitchFamily="34" charset="0"/>
              <a:buChar char="•"/>
            </a:pPr>
            <a:r>
              <a:rPr lang="en-US" sz="1400" b="0" i="0" dirty="0">
                <a:solidFill>
                  <a:srgbClr val="0B3041"/>
                </a:solidFill>
                <a:effectLst/>
                <a:latin typeface="Calibri" panose="020F0502020204030204" pitchFamily="34" charset="0"/>
              </a:rPr>
              <a:t>Mapping different file formats in Fabric might involve Python script level change, and QC check functionality can be limited or needs to be handled by backend Python script.</a:t>
            </a:r>
            <a:endParaRPr lang="en-US" sz="1600" b="0" i="0" dirty="0">
              <a:solidFill>
                <a:srgbClr val="0B3041"/>
              </a:solidFill>
              <a:effectLst/>
              <a:latin typeface="Times New Roman" panose="02020603050405020304" pitchFamily="18" charset="0"/>
            </a:endParaRPr>
          </a:p>
          <a:p>
            <a:pPr marL="0" marR="0" algn="l" fontAlgn="ctr">
              <a:spcBef>
                <a:spcPts val="0"/>
              </a:spcBef>
              <a:spcAft>
                <a:spcPts val="0"/>
              </a:spcAft>
              <a:buFont typeface="Arial" panose="020B0604020202020204" pitchFamily="34" charset="0"/>
              <a:buChar char="•"/>
            </a:pPr>
            <a:r>
              <a:rPr lang="en-US" sz="1400" b="0" i="0" dirty="0">
                <a:solidFill>
                  <a:srgbClr val="0B3041"/>
                </a:solidFill>
                <a:effectLst/>
                <a:latin typeface="Calibri" panose="020F0502020204030204" pitchFamily="34" charset="0"/>
              </a:rPr>
              <a:t>If users would like to view/analyze several months of incremental data together in one table, it will be required to collate the files into one file/table every week, this will also require to add audit column such as file name, load date, data week etc. to identify when the data were loaded. </a:t>
            </a:r>
            <a:endParaRPr lang="en-US" sz="1600" b="0" i="0" dirty="0">
              <a:solidFill>
                <a:srgbClr val="0B3041"/>
              </a:solidFill>
              <a:effectLst/>
              <a:latin typeface="Times New Roman" panose="02020603050405020304" pitchFamily="18" charset="0"/>
            </a:endParaRPr>
          </a:p>
          <a:p>
            <a:pPr marL="0" marR="0" algn="l">
              <a:spcBef>
                <a:spcPts val="0"/>
              </a:spcBef>
              <a:spcAft>
                <a:spcPts val="0"/>
              </a:spcAft>
            </a:pPr>
            <a:r>
              <a:rPr lang="en-US" sz="1400" b="0" i="0" dirty="0">
                <a:solidFill>
                  <a:srgbClr val="0B3041"/>
                </a:solidFill>
                <a:effectLst/>
                <a:latin typeface="Calibri" panose="020F0502020204030204" pitchFamily="34" charset="0"/>
              </a:rPr>
              <a:t> </a:t>
            </a:r>
            <a:endParaRPr lang="en-US" sz="1600" b="0" i="0" dirty="0">
              <a:solidFill>
                <a:srgbClr val="242424"/>
              </a:solidFill>
              <a:effectLst/>
              <a:latin typeface="Times New Roman" panose="02020603050405020304" pitchFamily="18" charset="0"/>
            </a:endParaRPr>
          </a:p>
          <a:p>
            <a:pPr marL="0" marR="0" algn="l">
              <a:spcBef>
                <a:spcPts val="0"/>
              </a:spcBef>
              <a:spcAft>
                <a:spcPts val="0"/>
              </a:spcAft>
            </a:pPr>
            <a:r>
              <a:rPr lang="en-US" sz="1400" b="1" i="0" dirty="0">
                <a:solidFill>
                  <a:srgbClr val="0B3041"/>
                </a:solidFill>
                <a:effectLst/>
                <a:latin typeface="Calibri" panose="020F0502020204030204" pitchFamily="34" charset="0"/>
              </a:rPr>
              <a:t>Further PoC/Exploration Steps:</a:t>
            </a:r>
            <a:endParaRPr lang="en-US" sz="1600" b="1" i="0" dirty="0">
              <a:solidFill>
                <a:srgbClr val="242424"/>
              </a:solidFill>
              <a:effectLst/>
              <a:latin typeface="Times New Roman" panose="02020603050405020304" pitchFamily="18" charset="0"/>
            </a:endParaRPr>
          </a:p>
          <a:p>
            <a:pPr marL="0" marR="0" algn="l">
              <a:spcBef>
                <a:spcPts val="0"/>
              </a:spcBef>
              <a:spcAft>
                <a:spcPts val="0"/>
              </a:spcAft>
            </a:pPr>
            <a:r>
              <a:rPr lang="en-US" sz="1400" b="0" i="0" dirty="0">
                <a:solidFill>
                  <a:srgbClr val="0B3041"/>
                </a:solidFill>
                <a:effectLst/>
                <a:latin typeface="Calibri" panose="020F0502020204030204" pitchFamily="34" charset="0"/>
              </a:rPr>
              <a:t> </a:t>
            </a:r>
            <a:endParaRPr lang="en-US" sz="1600" b="0" i="0" dirty="0">
              <a:solidFill>
                <a:srgbClr val="242424"/>
              </a:solidFill>
              <a:effectLst/>
              <a:latin typeface="Times New Roman" panose="02020603050405020304" pitchFamily="18" charset="0"/>
            </a:endParaRPr>
          </a:p>
          <a:p>
            <a:pPr marL="0" marR="0" algn="l" fontAlgn="ctr">
              <a:spcBef>
                <a:spcPts val="0"/>
              </a:spcBef>
              <a:spcAft>
                <a:spcPts val="0"/>
              </a:spcAft>
              <a:buFont typeface="Arial" panose="020B0604020202020204" pitchFamily="34" charset="0"/>
              <a:buChar char="•"/>
            </a:pPr>
            <a:r>
              <a:rPr lang="en-US" sz="1400" b="0" i="0" dirty="0">
                <a:solidFill>
                  <a:srgbClr val="0B3041"/>
                </a:solidFill>
                <a:effectLst/>
                <a:latin typeface="Calibri" panose="020F0502020204030204" pitchFamily="34" charset="0"/>
              </a:rPr>
              <a:t>Data load/Access performance in Fabric for the files with huge volume of data.</a:t>
            </a:r>
            <a:endParaRPr lang="en-US" sz="1600" b="0" i="0" dirty="0">
              <a:solidFill>
                <a:srgbClr val="0B3041"/>
              </a:solidFill>
              <a:effectLst/>
              <a:latin typeface="Times New Roman" panose="02020603050405020304" pitchFamily="18" charset="0"/>
            </a:endParaRPr>
          </a:p>
          <a:p>
            <a:pPr marL="0" marR="0" algn="l" fontAlgn="ctr">
              <a:spcBef>
                <a:spcPts val="0"/>
              </a:spcBef>
              <a:spcAft>
                <a:spcPts val="0"/>
              </a:spcAft>
              <a:buFont typeface="Arial" panose="020B0604020202020204" pitchFamily="34" charset="0"/>
              <a:buChar char="•"/>
            </a:pPr>
            <a:r>
              <a:rPr lang="en-US" sz="1400" b="0" i="0" dirty="0">
                <a:solidFill>
                  <a:srgbClr val="0B3041"/>
                </a:solidFill>
                <a:effectLst/>
                <a:latin typeface="Calibri" panose="020F0502020204030204" pitchFamily="34" charset="0"/>
              </a:rPr>
              <a:t>Create a Power BI Dashboard/Report using the data files on Fabric Data Lakehouse and document the observations and evaluate the data/dashboard refresh time.  </a:t>
            </a:r>
            <a:endParaRPr lang="en-US" sz="1600" b="0" i="0" dirty="0">
              <a:solidFill>
                <a:srgbClr val="0B3041"/>
              </a:solidFill>
              <a:effectLst/>
              <a:latin typeface="Times New Roman" panose="02020603050405020304" pitchFamily="18" charset="0"/>
            </a:endParaRPr>
          </a:p>
          <a:p>
            <a:pPr marL="0" marR="0" algn="l">
              <a:spcBef>
                <a:spcPts val="0"/>
              </a:spcBef>
              <a:spcAft>
                <a:spcPts val="0"/>
              </a:spcAft>
            </a:pPr>
            <a:r>
              <a:rPr lang="en-US" sz="1200" b="0" i="0" dirty="0">
                <a:solidFill>
                  <a:srgbClr val="0B3041"/>
                </a:solidFill>
                <a:effectLst/>
                <a:latin typeface="Calibri" panose="020F0502020204030204" pitchFamily="34" charset="0"/>
              </a:rPr>
              <a:t> </a:t>
            </a:r>
            <a:endParaRPr lang="en-US" sz="2000" b="0" i="0" dirty="0">
              <a:solidFill>
                <a:srgbClr val="242424"/>
              </a:solidFill>
              <a:effectLst/>
              <a:latin typeface="Times New Roman" panose="02020603050405020304" pitchFamily="18" charset="0"/>
            </a:endParaRPr>
          </a:p>
        </p:txBody>
      </p:sp>
      <p:sp>
        <p:nvSpPr>
          <p:cNvPr id="6" name="Subtitle 5">
            <a:extLst>
              <a:ext uri="{FF2B5EF4-FFF2-40B4-BE49-F238E27FC236}">
                <a16:creationId xmlns:a16="http://schemas.microsoft.com/office/drawing/2014/main" id="{2314B649-8D15-49FD-ED31-CEC76EFC33A4}"/>
              </a:ext>
            </a:extLst>
          </p:cNvPr>
          <p:cNvSpPr txBox="1">
            <a:spLocks noGrp="1"/>
          </p:cNvSpPr>
          <p:nvPr>
            <p:ph type="subTitle" idx="13"/>
          </p:nvPr>
        </p:nvSpPr>
        <p:spPr>
          <a:xfrm>
            <a:off x="428625" y="925513"/>
            <a:ext cx="11168063" cy="287337"/>
          </a:xfrm>
          <a:prstGeom prst="rect">
            <a:avLst/>
          </a:prstGeom>
          <a:noFill/>
        </p:spPr>
        <p:txBody>
          <a:bodyPr wrap="square" rtlCol="0">
            <a:spAutoFit/>
          </a:bodyPr>
          <a:lstStyle/>
          <a:p>
            <a:r>
              <a:rPr lang="en-US"/>
              <a:t>Source : Aditya </a:t>
            </a:r>
            <a:r>
              <a:rPr lang="en-US" dirty="0"/>
              <a:t>and </a:t>
            </a:r>
            <a:r>
              <a:rPr lang="en-US" dirty="0" err="1"/>
              <a:t>Biswa</a:t>
            </a:r>
            <a:endParaRPr lang="en-US" dirty="0"/>
          </a:p>
        </p:txBody>
      </p:sp>
    </p:spTree>
    <p:extLst>
      <p:ext uri="{BB962C8B-B14F-4D97-AF65-F5344CB8AC3E}">
        <p14:creationId xmlns:p14="http://schemas.microsoft.com/office/powerpoint/2010/main" val="69122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3B2F-9CCF-67F3-8050-0970386CF97B}"/>
              </a:ext>
            </a:extLst>
          </p:cNvPr>
          <p:cNvSpPr>
            <a:spLocks noGrp="1"/>
          </p:cNvSpPr>
          <p:nvPr>
            <p:ph type="title"/>
          </p:nvPr>
        </p:nvSpPr>
        <p:spPr>
          <a:xfrm>
            <a:off x="428036" y="149416"/>
            <a:ext cx="11154364" cy="777240"/>
          </a:xfrm>
        </p:spPr>
        <p:txBody>
          <a:bodyPr/>
          <a:lstStyle/>
          <a:p>
            <a:r>
              <a:rPr lang="en-US" b="1" dirty="0">
                <a:latin typeface="Times New Roman" panose="02020603050405020304" pitchFamily="18" charset="0"/>
                <a:cs typeface="Times New Roman" panose="02020603050405020304" pitchFamily="18" charset="0"/>
              </a:rPr>
              <a:t>Licensing Structure of  Fabric</a:t>
            </a:r>
          </a:p>
        </p:txBody>
      </p:sp>
      <p:sp>
        <p:nvSpPr>
          <p:cNvPr id="7" name="TextBox 6">
            <a:extLst>
              <a:ext uri="{FF2B5EF4-FFF2-40B4-BE49-F238E27FC236}">
                <a16:creationId xmlns:a16="http://schemas.microsoft.com/office/drawing/2014/main" id="{A0EAF5B2-FBA1-C434-8597-334BB4D6B283}"/>
              </a:ext>
            </a:extLst>
          </p:cNvPr>
          <p:cNvSpPr txBox="1"/>
          <p:nvPr/>
        </p:nvSpPr>
        <p:spPr>
          <a:xfrm>
            <a:off x="428035" y="1523999"/>
            <a:ext cx="6534739"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cs typeface="Calibri" panose="020F0502020204030204" pitchFamily="34" charset="0"/>
              </a:rPr>
              <a:t>To Consume MS Fabric contents with Power BI at least 1 from each of the below licenses are required:-</a:t>
            </a:r>
          </a:p>
          <a:p>
            <a:r>
              <a:rPr lang="en-US" dirty="0">
                <a:cs typeface="Calibri" panose="020F0502020204030204" pitchFamily="34" charset="0"/>
              </a:rPr>
              <a:t>  	</a:t>
            </a:r>
            <a:r>
              <a:rPr lang="en-US" dirty="0" err="1">
                <a:cs typeface="Calibri" panose="020F0502020204030204" pitchFamily="34" charset="0"/>
              </a:rPr>
              <a:t>i</a:t>
            </a:r>
            <a:r>
              <a:rPr lang="en-US" dirty="0">
                <a:cs typeface="Calibri" panose="020F0502020204030204" pitchFamily="34" charset="0"/>
              </a:rPr>
              <a:t>) Organizational License</a:t>
            </a:r>
          </a:p>
          <a:p>
            <a:r>
              <a:rPr lang="en-US" dirty="0">
                <a:cs typeface="Calibri" panose="020F0502020204030204" pitchFamily="34" charset="0"/>
              </a:rPr>
              <a:t>                 ii) Individual License</a:t>
            </a:r>
          </a:p>
          <a:p>
            <a:pPr marL="285750" indent="-285750">
              <a:buFont typeface="Wingdings" panose="05000000000000000000" pitchFamily="2" charset="2"/>
              <a:buChar char="Ø"/>
            </a:pPr>
            <a:r>
              <a:rPr lang="en-US" dirty="0">
                <a:cs typeface="Calibri" panose="020F0502020204030204" pitchFamily="34" charset="0"/>
              </a:rPr>
              <a:t>Organizational License are 3 types</a:t>
            </a:r>
          </a:p>
          <a:p>
            <a:r>
              <a:rPr lang="en-US" dirty="0">
                <a:cs typeface="Calibri" panose="020F0502020204030204" pitchFamily="34" charset="0"/>
              </a:rPr>
              <a:t>    </a:t>
            </a:r>
          </a:p>
          <a:p>
            <a:endParaRPr lang="en-US" dirty="0">
              <a:cs typeface="Calibri" panose="020F0502020204030204" pitchFamily="34" charset="0"/>
            </a:endParaRPr>
          </a:p>
        </p:txBody>
      </p:sp>
      <p:sp>
        <p:nvSpPr>
          <p:cNvPr id="5" name="TextBox 4">
            <a:extLst>
              <a:ext uri="{FF2B5EF4-FFF2-40B4-BE49-F238E27FC236}">
                <a16:creationId xmlns:a16="http://schemas.microsoft.com/office/drawing/2014/main" id="{DA41032F-6543-4429-123D-5C6C9F128341}"/>
              </a:ext>
            </a:extLst>
          </p:cNvPr>
          <p:cNvSpPr txBox="1"/>
          <p:nvPr/>
        </p:nvSpPr>
        <p:spPr>
          <a:xfrm>
            <a:off x="8124825" y="1162050"/>
            <a:ext cx="2514600" cy="369332"/>
          </a:xfrm>
          <a:prstGeom prst="rect">
            <a:avLst/>
          </a:prstGeom>
          <a:noFill/>
        </p:spPr>
        <p:txBody>
          <a:bodyPr wrap="square" rtlCol="0">
            <a:spAutoFit/>
          </a:bodyPr>
          <a:lstStyle/>
          <a:p>
            <a:r>
              <a:rPr lang="en-IN" b="1" dirty="0">
                <a:solidFill>
                  <a:schemeClr val="bg1"/>
                </a:solidFill>
              </a:rPr>
              <a:t>                   Tenant</a:t>
            </a:r>
          </a:p>
        </p:txBody>
      </p:sp>
      <p:sp>
        <p:nvSpPr>
          <p:cNvPr id="8" name="TextBox 7">
            <a:extLst>
              <a:ext uri="{FF2B5EF4-FFF2-40B4-BE49-F238E27FC236}">
                <a16:creationId xmlns:a16="http://schemas.microsoft.com/office/drawing/2014/main" id="{B7C45AA9-9BD4-E8BB-3759-46B592B82DE9}"/>
              </a:ext>
            </a:extLst>
          </p:cNvPr>
          <p:cNvSpPr txBox="1"/>
          <p:nvPr/>
        </p:nvSpPr>
        <p:spPr>
          <a:xfrm>
            <a:off x="8153105" y="1550432"/>
            <a:ext cx="2514600" cy="369332"/>
          </a:xfrm>
          <a:prstGeom prst="rect">
            <a:avLst/>
          </a:prstGeom>
          <a:noFill/>
        </p:spPr>
        <p:txBody>
          <a:bodyPr wrap="square" rtlCol="0">
            <a:spAutoFit/>
          </a:bodyPr>
          <a:lstStyle/>
          <a:p>
            <a:r>
              <a:rPr lang="en-IN" b="1" dirty="0">
                <a:solidFill>
                  <a:schemeClr val="bg1"/>
                </a:solidFill>
              </a:rPr>
              <a:t>                  Capacity</a:t>
            </a:r>
          </a:p>
        </p:txBody>
      </p:sp>
      <p:sp>
        <p:nvSpPr>
          <p:cNvPr id="11" name="TextBox 10">
            <a:extLst>
              <a:ext uri="{FF2B5EF4-FFF2-40B4-BE49-F238E27FC236}">
                <a16:creationId xmlns:a16="http://schemas.microsoft.com/office/drawing/2014/main" id="{769AFF87-BC68-98AF-44F5-8852B025CB4D}"/>
              </a:ext>
            </a:extLst>
          </p:cNvPr>
          <p:cNvSpPr txBox="1"/>
          <p:nvPr/>
        </p:nvSpPr>
        <p:spPr>
          <a:xfrm>
            <a:off x="8244773" y="1951442"/>
            <a:ext cx="2514600" cy="369332"/>
          </a:xfrm>
          <a:prstGeom prst="rect">
            <a:avLst/>
          </a:prstGeom>
          <a:noFill/>
        </p:spPr>
        <p:txBody>
          <a:bodyPr wrap="square" rtlCol="0">
            <a:spAutoFit/>
          </a:bodyPr>
          <a:lstStyle/>
          <a:p>
            <a:r>
              <a:rPr lang="en-IN" b="1" dirty="0">
                <a:solidFill>
                  <a:schemeClr val="bg1"/>
                </a:solidFill>
              </a:rPr>
              <a:t>               Workspace</a:t>
            </a:r>
          </a:p>
        </p:txBody>
      </p:sp>
      <p:graphicFrame>
        <p:nvGraphicFramePr>
          <p:cNvPr id="4" name="Table 3">
            <a:extLst>
              <a:ext uri="{FF2B5EF4-FFF2-40B4-BE49-F238E27FC236}">
                <a16:creationId xmlns:a16="http://schemas.microsoft.com/office/drawing/2014/main" id="{CC7A57A9-F970-8C20-523D-8D2F432470CE}"/>
              </a:ext>
            </a:extLst>
          </p:cNvPr>
          <p:cNvGraphicFramePr>
            <a:graphicFrameLocks noGrp="1"/>
          </p:cNvGraphicFramePr>
          <p:nvPr/>
        </p:nvGraphicFramePr>
        <p:xfrm>
          <a:off x="514350" y="3009900"/>
          <a:ext cx="5765800" cy="1919764"/>
        </p:xfrm>
        <a:graphic>
          <a:graphicData uri="http://schemas.openxmlformats.org/drawingml/2006/table">
            <a:tbl>
              <a:tblPr>
                <a:tableStyleId>{5C22544A-7EE6-4342-B048-85BDC9FD1C3A}</a:tableStyleId>
              </a:tblPr>
              <a:tblGrid>
                <a:gridCol w="1409700">
                  <a:extLst>
                    <a:ext uri="{9D8B030D-6E8A-4147-A177-3AD203B41FA5}">
                      <a16:colId xmlns:a16="http://schemas.microsoft.com/office/drawing/2014/main" val="3881694422"/>
                    </a:ext>
                  </a:extLst>
                </a:gridCol>
                <a:gridCol w="3111500">
                  <a:extLst>
                    <a:ext uri="{9D8B030D-6E8A-4147-A177-3AD203B41FA5}">
                      <a16:colId xmlns:a16="http://schemas.microsoft.com/office/drawing/2014/main" val="2655577815"/>
                    </a:ext>
                  </a:extLst>
                </a:gridCol>
                <a:gridCol w="1244600">
                  <a:extLst>
                    <a:ext uri="{9D8B030D-6E8A-4147-A177-3AD203B41FA5}">
                      <a16:colId xmlns:a16="http://schemas.microsoft.com/office/drawing/2014/main" val="3179770605"/>
                    </a:ext>
                  </a:extLst>
                </a:gridCol>
              </a:tblGrid>
              <a:tr h="319961">
                <a:tc>
                  <a:txBody>
                    <a:bodyPr/>
                    <a:lstStyle/>
                    <a:p>
                      <a:pPr algn="ctr" fontAlgn="ctr"/>
                      <a:r>
                        <a:rPr lang="en-IN" sz="1100" u="none" strike="noStrike" dirty="0">
                          <a:effectLst/>
                        </a:rPr>
                        <a:t>License Type</a:t>
                      </a:r>
                      <a:endParaRPr lang="en-IN" sz="11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Feature</a:t>
                      </a:r>
                      <a:endParaRPr lang="en-IN"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Cost</a:t>
                      </a:r>
                      <a:endParaRPr lang="en-IN" sz="1100" b="1"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519720103"/>
                  </a:ext>
                </a:extLst>
              </a:tr>
              <a:tr h="639921">
                <a:tc>
                  <a:txBody>
                    <a:bodyPr/>
                    <a:lstStyle/>
                    <a:p>
                      <a:pPr algn="l" fontAlgn="b"/>
                      <a:r>
                        <a:rPr lang="en-IN" sz="1100" u="none" strike="noStrike">
                          <a:effectLst/>
                        </a:rPr>
                        <a:t>Trial</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Allows users to test out limited features of Microsoft Fabric</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Free</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51434968"/>
                  </a:ext>
                </a:extLst>
              </a:tr>
              <a:tr h="319961">
                <a:tc>
                  <a:txBody>
                    <a:bodyPr/>
                    <a:lstStyle/>
                    <a:p>
                      <a:pPr algn="l" fontAlgn="b"/>
                      <a:r>
                        <a:rPr lang="en-IN" sz="1100" u="none" strike="noStrike">
                          <a:effectLst/>
                        </a:rPr>
                        <a:t>Capacity</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Provides Computing power for MS Fabric workloads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Pay as you consume</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52835726"/>
                  </a:ext>
                </a:extLst>
              </a:tr>
              <a:tr h="639921">
                <a:tc>
                  <a:txBody>
                    <a:bodyPr/>
                    <a:lstStyle/>
                    <a:p>
                      <a:pPr algn="l" fontAlgn="b"/>
                      <a:r>
                        <a:rPr lang="en-IN" sz="1100" u="none" strike="noStrike" dirty="0">
                          <a:effectLst/>
                        </a:rPr>
                        <a:t>Premium Per User(PPU)</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Allow Users to create and share all contents of Fabric and Power BI</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dirty="0">
                          <a:effectLst/>
                        </a:rPr>
                        <a:t>Subscription</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6862583"/>
                  </a:ext>
                </a:extLst>
              </a:tr>
            </a:tbl>
          </a:graphicData>
        </a:graphic>
      </p:graphicFrame>
      <p:sp>
        <p:nvSpPr>
          <p:cNvPr id="9" name="TextBox 8">
            <a:extLst>
              <a:ext uri="{FF2B5EF4-FFF2-40B4-BE49-F238E27FC236}">
                <a16:creationId xmlns:a16="http://schemas.microsoft.com/office/drawing/2014/main" id="{06F6F6D3-FC01-411D-D03C-E470609DF54B}"/>
              </a:ext>
            </a:extLst>
          </p:cNvPr>
          <p:cNvSpPr txBox="1"/>
          <p:nvPr/>
        </p:nvSpPr>
        <p:spPr>
          <a:xfrm>
            <a:off x="6924675" y="1501669"/>
            <a:ext cx="4981575"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cs typeface="Calibri" panose="020F0502020204030204" pitchFamily="34" charset="0"/>
              </a:rPr>
              <a:t>Individual Licenses are 2 types:</a:t>
            </a:r>
          </a:p>
          <a:p>
            <a:endParaRPr lang="en-US" dirty="0">
              <a:cs typeface="Calibri" panose="020F0502020204030204" pitchFamily="34" charset="0"/>
            </a:endParaRPr>
          </a:p>
        </p:txBody>
      </p:sp>
      <p:graphicFrame>
        <p:nvGraphicFramePr>
          <p:cNvPr id="12" name="Table 11">
            <a:extLst>
              <a:ext uri="{FF2B5EF4-FFF2-40B4-BE49-F238E27FC236}">
                <a16:creationId xmlns:a16="http://schemas.microsoft.com/office/drawing/2014/main" id="{6DBF8716-CECE-B4AD-1764-BD5F40CF087F}"/>
              </a:ext>
            </a:extLst>
          </p:cNvPr>
          <p:cNvGraphicFramePr>
            <a:graphicFrameLocks noGrp="1"/>
          </p:cNvGraphicFramePr>
          <p:nvPr/>
        </p:nvGraphicFramePr>
        <p:xfrm>
          <a:off x="6962774" y="3079057"/>
          <a:ext cx="4521200" cy="1473200"/>
        </p:xfrm>
        <a:graphic>
          <a:graphicData uri="http://schemas.openxmlformats.org/drawingml/2006/table">
            <a:tbl>
              <a:tblPr>
                <a:tableStyleId>{5C22544A-7EE6-4342-B048-85BDC9FD1C3A}</a:tableStyleId>
              </a:tblPr>
              <a:tblGrid>
                <a:gridCol w="1409700">
                  <a:extLst>
                    <a:ext uri="{9D8B030D-6E8A-4147-A177-3AD203B41FA5}">
                      <a16:colId xmlns:a16="http://schemas.microsoft.com/office/drawing/2014/main" val="81206368"/>
                    </a:ext>
                  </a:extLst>
                </a:gridCol>
                <a:gridCol w="3111500">
                  <a:extLst>
                    <a:ext uri="{9D8B030D-6E8A-4147-A177-3AD203B41FA5}">
                      <a16:colId xmlns:a16="http://schemas.microsoft.com/office/drawing/2014/main" val="2287341984"/>
                    </a:ext>
                  </a:extLst>
                </a:gridCol>
              </a:tblGrid>
              <a:tr h="184150">
                <a:tc>
                  <a:txBody>
                    <a:bodyPr/>
                    <a:lstStyle/>
                    <a:p>
                      <a:pPr algn="ctr" fontAlgn="ctr"/>
                      <a:r>
                        <a:rPr lang="en-IN" sz="1100" u="none" strike="noStrike">
                          <a:effectLst/>
                        </a:rPr>
                        <a:t>License Type</a:t>
                      </a:r>
                      <a:endParaRPr lang="en-IN"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Feature</a:t>
                      </a:r>
                      <a:endParaRPr lang="en-IN" sz="1100" b="1"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636781331"/>
                  </a:ext>
                </a:extLst>
              </a:tr>
              <a:tr h="736600">
                <a:tc>
                  <a:txBody>
                    <a:bodyPr/>
                    <a:lstStyle/>
                    <a:p>
                      <a:pPr algn="l" fontAlgn="b"/>
                      <a:r>
                        <a:rPr lang="en-IN" sz="1100" u="none" strike="noStrike">
                          <a:effectLst/>
                        </a:rPr>
                        <a:t>Free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 free license allows you to share and create content in Microsoft Fabric in case you have access to a Fabric Capacity (regardless of whether it is trial or paid), cannot create or Share Power BI Content</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20065956"/>
                  </a:ext>
                </a:extLst>
              </a:tr>
              <a:tr h="552450">
                <a:tc>
                  <a:txBody>
                    <a:bodyPr/>
                    <a:lstStyle/>
                    <a:p>
                      <a:pPr algn="l" fontAlgn="b"/>
                      <a:r>
                        <a:rPr lang="en-IN" sz="1100" u="none" strike="noStrike">
                          <a:effectLst/>
                        </a:rPr>
                        <a:t>Pro</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It gives you full accessibility to all of the functionalities and features of Fabric, including the ability to create and share content on Power BI</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24080106"/>
                  </a:ext>
                </a:extLst>
              </a:tr>
            </a:tbl>
          </a:graphicData>
        </a:graphic>
      </p:graphicFrame>
    </p:spTree>
    <p:extLst>
      <p:ext uri="{BB962C8B-B14F-4D97-AF65-F5344CB8AC3E}">
        <p14:creationId xmlns:p14="http://schemas.microsoft.com/office/powerpoint/2010/main" val="265374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3B2F-9CCF-67F3-8050-0970386CF97B}"/>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What is Microsoft Fabric</a:t>
            </a:r>
          </a:p>
        </p:txBody>
      </p:sp>
      <p:sp>
        <p:nvSpPr>
          <p:cNvPr id="6" name="TextBox 5">
            <a:extLst>
              <a:ext uri="{FF2B5EF4-FFF2-40B4-BE49-F238E27FC236}">
                <a16:creationId xmlns:a16="http://schemas.microsoft.com/office/drawing/2014/main" id="{411AD108-56A1-3692-9732-A40D80D06B29}"/>
              </a:ext>
            </a:extLst>
          </p:cNvPr>
          <p:cNvSpPr txBox="1"/>
          <p:nvPr/>
        </p:nvSpPr>
        <p:spPr>
          <a:xfrm>
            <a:off x="371070" y="1637543"/>
            <a:ext cx="5553665" cy="419755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Microsoft Fabric is new way of doing things in a simplified manner</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Fabric is </a:t>
            </a:r>
            <a:r>
              <a:rPr lang="en-US" b="1" dirty="0">
                <a:latin typeface="Times New Roman" panose="02020603050405020304" pitchFamily="18" charset="0"/>
                <a:cs typeface="Times New Roman" panose="02020603050405020304" pitchFamily="18" charset="0"/>
              </a:rPr>
              <a:t>Data Platform </a:t>
            </a:r>
            <a:r>
              <a:rPr lang="en-US" dirty="0">
                <a:latin typeface="Times New Roman" panose="02020603050405020304" pitchFamily="18" charset="0"/>
                <a:cs typeface="Times New Roman" panose="02020603050405020304" pitchFamily="18" charset="0"/>
              </a:rPr>
              <a:t>service offering by Microsoft</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Fabric mainly comprises of </a:t>
            </a:r>
            <a:r>
              <a:rPr lang="en-US" b="1" dirty="0">
                <a:latin typeface="Times New Roman" panose="02020603050405020304" pitchFamily="18" charset="0"/>
                <a:cs typeface="Times New Roman" panose="02020603050405020304" pitchFamily="18" charset="0"/>
              </a:rPr>
              <a:t>Data Factory (ETL)</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Power BI (Visualization)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Azure Synapse (Data science and Data Engineering)</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Fabric provides result driven platform for Data Analyst, Data Engineer and Data Scientist without focusing much on multiple licenses and its structures</a:t>
            </a:r>
            <a:r>
              <a:rPr lang="en-US" b="1"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p:txBody>
      </p:sp>
      <p:pic>
        <p:nvPicPr>
          <p:cNvPr id="1030" name="Picture 6" descr="fabric">
            <a:extLst>
              <a:ext uri="{FF2B5EF4-FFF2-40B4-BE49-F238E27FC236}">
                <a16:creationId xmlns:a16="http://schemas.microsoft.com/office/drawing/2014/main" id="{8D6031D0-C400-86DD-577A-20C5FC16B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519296"/>
            <a:ext cx="6010276" cy="28740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C4F978-5356-F76E-A85D-DC100344D0EA}"/>
              </a:ext>
            </a:extLst>
          </p:cNvPr>
          <p:cNvSpPr txBox="1"/>
          <p:nvPr/>
        </p:nvSpPr>
        <p:spPr>
          <a:xfrm>
            <a:off x="10829558" y="1997207"/>
            <a:ext cx="1095154" cy="230832"/>
          </a:xfrm>
          <a:prstGeom prst="rect">
            <a:avLst/>
          </a:prstGeom>
          <a:noFill/>
        </p:spPr>
        <p:txBody>
          <a:bodyPr wrap="square" rtlCol="0">
            <a:spAutoFit/>
          </a:bodyPr>
          <a:lstStyle/>
          <a:p>
            <a:r>
              <a:rPr lang="en-IN" sz="900" b="1" dirty="0">
                <a:solidFill>
                  <a:schemeClr val="accent3">
                    <a:lumMod val="75000"/>
                  </a:schemeClr>
                </a:solidFill>
              </a:rPr>
              <a:t>Visualization</a:t>
            </a:r>
          </a:p>
        </p:txBody>
      </p:sp>
      <p:sp>
        <p:nvSpPr>
          <p:cNvPr id="4" name="TextBox 3">
            <a:extLst>
              <a:ext uri="{FF2B5EF4-FFF2-40B4-BE49-F238E27FC236}">
                <a16:creationId xmlns:a16="http://schemas.microsoft.com/office/drawing/2014/main" id="{08670005-E6D1-3FC4-A790-7FF65FBD6137}"/>
              </a:ext>
            </a:extLst>
          </p:cNvPr>
          <p:cNvSpPr txBox="1"/>
          <p:nvPr/>
        </p:nvSpPr>
        <p:spPr>
          <a:xfrm>
            <a:off x="7179488" y="2019793"/>
            <a:ext cx="1095154" cy="230832"/>
          </a:xfrm>
          <a:prstGeom prst="rect">
            <a:avLst/>
          </a:prstGeom>
          <a:noFill/>
        </p:spPr>
        <p:txBody>
          <a:bodyPr wrap="square" rtlCol="0">
            <a:spAutoFit/>
          </a:bodyPr>
          <a:lstStyle/>
          <a:p>
            <a:r>
              <a:rPr lang="en-IN" sz="900" b="1" dirty="0">
                <a:solidFill>
                  <a:schemeClr val="accent3">
                    <a:lumMod val="75000"/>
                  </a:schemeClr>
                </a:solidFill>
              </a:rPr>
              <a:t>                AI/GenAI</a:t>
            </a:r>
          </a:p>
        </p:txBody>
      </p:sp>
      <p:sp>
        <p:nvSpPr>
          <p:cNvPr id="5" name="TextBox 4">
            <a:extLst>
              <a:ext uri="{FF2B5EF4-FFF2-40B4-BE49-F238E27FC236}">
                <a16:creationId xmlns:a16="http://schemas.microsoft.com/office/drawing/2014/main" id="{1E926DA9-2232-9BC4-9212-CA840860B980}"/>
              </a:ext>
            </a:extLst>
          </p:cNvPr>
          <p:cNvSpPr txBox="1"/>
          <p:nvPr/>
        </p:nvSpPr>
        <p:spPr>
          <a:xfrm>
            <a:off x="8456946" y="2014612"/>
            <a:ext cx="1095154" cy="230832"/>
          </a:xfrm>
          <a:prstGeom prst="rect">
            <a:avLst/>
          </a:prstGeom>
          <a:noFill/>
        </p:spPr>
        <p:txBody>
          <a:bodyPr wrap="square" rtlCol="0">
            <a:spAutoFit/>
          </a:bodyPr>
          <a:lstStyle/>
          <a:p>
            <a:r>
              <a:rPr lang="en-IN" sz="900" b="1" dirty="0">
                <a:solidFill>
                  <a:schemeClr val="accent3">
                    <a:lumMod val="75000"/>
                  </a:schemeClr>
                </a:solidFill>
              </a:rPr>
              <a:t>Data Engineering</a:t>
            </a:r>
          </a:p>
        </p:txBody>
      </p:sp>
      <p:sp>
        <p:nvSpPr>
          <p:cNvPr id="7" name="TextBox 6">
            <a:extLst>
              <a:ext uri="{FF2B5EF4-FFF2-40B4-BE49-F238E27FC236}">
                <a16:creationId xmlns:a16="http://schemas.microsoft.com/office/drawing/2014/main" id="{0482DE36-6CD3-62C3-7199-B399DBE03F80}"/>
              </a:ext>
            </a:extLst>
          </p:cNvPr>
          <p:cNvSpPr txBox="1"/>
          <p:nvPr/>
        </p:nvSpPr>
        <p:spPr>
          <a:xfrm>
            <a:off x="9734404" y="2014612"/>
            <a:ext cx="1095154" cy="230832"/>
          </a:xfrm>
          <a:prstGeom prst="rect">
            <a:avLst/>
          </a:prstGeom>
          <a:noFill/>
        </p:spPr>
        <p:txBody>
          <a:bodyPr wrap="square" rtlCol="0">
            <a:spAutoFit/>
          </a:bodyPr>
          <a:lstStyle/>
          <a:p>
            <a:r>
              <a:rPr lang="en-IN" sz="900" b="1" dirty="0">
                <a:solidFill>
                  <a:schemeClr val="accent3">
                    <a:lumMod val="75000"/>
                  </a:schemeClr>
                </a:solidFill>
              </a:rPr>
              <a:t>Data Warehouse</a:t>
            </a:r>
          </a:p>
        </p:txBody>
      </p:sp>
      <p:sp>
        <p:nvSpPr>
          <p:cNvPr id="8" name="TextBox 7">
            <a:extLst>
              <a:ext uri="{FF2B5EF4-FFF2-40B4-BE49-F238E27FC236}">
                <a16:creationId xmlns:a16="http://schemas.microsoft.com/office/drawing/2014/main" id="{C3F5C696-FED0-62BD-F7A0-AC8229DE47E7}"/>
              </a:ext>
            </a:extLst>
          </p:cNvPr>
          <p:cNvSpPr txBox="1"/>
          <p:nvPr/>
        </p:nvSpPr>
        <p:spPr>
          <a:xfrm>
            <a:off x="6472312" y="2024974"/>
            <a:ext cx="1095154" cy="230832"/>
          </a:xfrm>
          <a:prstGeom prst="rect">
            <a:avLst/>
          </a:prstGeom>
          <a:noFill/>
        </p:spPr>
        <p:txBody>
          <a:bodyPr wrap="square" rtlCol="0">
            <a:spAutoFit/>
          </a:bodyPr>
          <a:lstStyle/>
          <a:p>
            <a:r>
              <a:rPr lang="en-IN" sz="900" b="1" dirty="0">
                <a:solidFill>
                  <a:schemeClr val="accent3">
                    <a:lumMod val="75000"/>
                  </a:schemeClr>
                </a:solidFill>
              </a:rPr>
              <a:t>Data Science</a:t>
            </a:r>
          </a:p>
        </p:txBody>
      </p:sp>
    </p:spTree>
    <p:extLst>
      <p:ext uri="{BB962C8B-B14F-4D97-AF65-F5344CB8AC3E}">
        <p14:creationId xmlns:p14="http://schemas.microsoft.com/office/powerpoint/2010/main" val="1567714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457B4-C2BD-2CC9-01A8-F396D8EB57DD}"/>
            </a:ext>
          </a:extLst>
        </p:cNvPr>
        <p:cNvGrpSpPr/>
        <p:nvPr/>
      </p:nvGrpSpPr>
      <p:grpSpPr>
        <a:xfrm>
          <a:off x="0" y="0"/>
          <a:ext cx="0" cy="0"/>
          <a:chOff x="0" y="0"/>
          <a:chExt cx="0" cy="0"/>
        </a:xfrm>
      </p:grpSpPr>
      <p:sp>
        <p:nvSpPr>
          <p:cNvPr id="18" name="Title 17">
            <a:extLst>
              <a:ext uri="{FF2B5EF4-FFF2-40B4-BE49-F238E27FC236}">
                <a16:creationId xmlns:a16="http://schemas.microsoft.com/office/drawing/2014/main" id="{358C206F-7C2E-31D9-EC72-977B2BA152B8}"/>
              </a:ext>
            </a:extLst>
          </p:cNvPr>
          <p:cNvSpPr>
            <a:spLocks noGrp="1"/>
          </p:cNvSpPr>
          <p:nvPr>
            <p:ph type="title"/>
          </p:nvPr>
        </p:nvSpPr>
        <p:spPr>
          <a:xfrm>
            <a:off x="428036" y="167683"/>
            <a:ext cx="11616480" cy="777240"/>
          </a:xfrm>
        </p:spPr>
        <p:txBody>
          <a:bodyPr/>
          <a:lstStyle/>
          <a:p>
            <a:r>
              <a:rPr lang="en-IN" dirty="0"/>
              <a:t>Approach with Microsoft Fabric for 2 Use Cases considered</a:t>
            </a:r>
          </a:p>
        </p:txBody>
      </p:sp>
      <p:sp>
        <p:nvSpPr>
          <p:cNvPr id="21" name="Rectangle 20">
            <a:extLst>
              <a:ext uri="{FF2B5EF4-FFF2-40B4-BE49-F238E27FC236}">
                <a16:creationId xmlns:a16="http://schemas.microsoft.com/office/drawing/2014/main" id="{0D0B8CA7-388F-9704-EFEB-56C2C20622CC}"/>
              </a:ext>
            </a:extLst>
          </p:cNvPr>
          <p:cNvSpPr/>
          <p:nvPr/>
        </p:nvSpPr>
        <p:spPr>
          <a:xfrm>
            <a:off x="458483" y="1355706"/>
            <a:ext cx="1649816" cy="285254"/>
          </a:xfrm>
          <a:prstGeom prst="rect">
            <a:avLst/>
          </a:prstGeom>
          <a:solidFill>
            <a:schemeClr val="tx2">
              <a:lumMod val="75000"/>
              <a:lumOff val="25000"/>
            </a:schemeClr>
          </a:solidFill>
          <a:ln>
            <a:noFill/>
          </a:ln>
          <a:effectLst/>
        </p:spPr>
        <p:txBody>
          <a:bodyPr vert="horz"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Calibri"/>
                <a:ea typeface="+mn-ea"/>
                <a:cs typeface="+mn-cs"/>
              </a:rPr>
              <a:t>DATA SOURCES - DSI</a:t>
            </a:r>
          </a:p>
        </p:txBody>
      </p:sp>
      <p:sp>
        <p:nvSpPr>
          <p:cNvPr id="22" name="Rectangle 21">
            <a:extLst>
              <a:ext uri="{FF2B5EF4-FFF2-40B4-BE49-F238E27FC236}">
                <a16:creationId xmlns:a16="http://schemas.microsoft.com/office/drawing/2014/main" id="{20FEEDAE-C3A8-CD0C-C3E2-1C37BC7347D1}"/>
              </a:ext>
            </a:extLst>
          </p:cNvPr>
          <p:cNvSpPr/>
          <p:nvPr/>
        </p:nvSpPr>
        <p:spPr>
          <a:xfrm>
            <a:off x="458483" y="1633315"/>
            <a:ext cx="1649815" cy="4543424"/>
          </a:xfrm>
          <a:prstGeom prst="rect">
            <a:avLst/>
          </a:prstGeom>
          <a:noFill/>
          <a:ln w="12700" cap="flat" cmpd="sng" algn="ctr">
            <a:solidFill>
              <a:srgbClr val="FFFFFF">
                <a:lumMod val="8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mn-cs"/>
            </a:endParaRPr>
          </a:p>
        </p:txBody>
      </p:sp>
      <p:sp>
        <p:nvSpPr>
          <p:cNvPr id="79" name="Rectangle 78">
            <a:extLst>
              <a:ext uri="{FF2B5EF4-FFF2-40B4-BE49-F238E27FC236}">
                <a16:creationId xmlns:a16="http://schemas.microsoft.com/office/drawing/2014/main" id="{D636578A-2479-A779-8B10-AE73D4C4F0F1}"/>
              </a:ext>
            </a:extLst>
          </p:cNvPr>
          <p:cNvSpPr/>
          <p:nvPr/>
        </p:nvSpPr>
        <p:spPr>
          <a:xfrm>
            <a:off x="501028" y="1703957"/>
            <a:ext cx="1564724" cy="964427"/>
          </a:xfrm>
          <a:prstGeom prst="rect">
            <a:avLst/>
          </a:prstGeom>
          <a:solidFill>
            <a:srgbClr val="FFFFFF"/>
          </a:solidFill>
          <a:ln w="12700" cap="flat" cmpd="sng" algn="ctr">
            <a:solidFill>
              <a:srgbClr val="216D62">
                <a:shade val="15000"/>
              </a:srgbClr>
            </a:solidFill>
            <a:prstDash val="sysDot"/>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216D62"/>
                </a:solidFill>
                <a:effectLst/>
                <a:uLnTx/>
                <a:uFillTx/>
                <a:latin typeface="Calibri"/>
                <a:ea typeface="+mn-ea"/>
                <a:cs typeface="+mn-cs"/>
              </a:rPr>
              <a:t>Structured Data</a:t>
            </a:r>
          </a:p>
        </p:txBody>
      </p:sp>
      <p:pic>
        <p:nvPicPr>
          <p:cNvPr id="81" name="Picture 80" descr="A blue cylinder with white text&#10;&#10;Description automatically generated">
            <a:extLst>
              <a:ext uri="{FF2B5EF4-FFF2-40B4-BE49-F238E27FC236}">
                <a16:creationId xmlns:a16="http://schemas.microsoft.com/office/drawing/2014/main" id="{25164C02-5374-B48C-4A73-9E5921E31A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2713" y="1975369"/>
            <a:ext cx="656629" cy="656629"/>
          </a:xfrm>
          <a:prstGeom prst="rect">
            <a:avLst/>
          </a:prstGeom>
        </p:spPr>
      </p:pic>
      <p:pic>
        <p:nvPicPr>
          <p:cNvPr id="82" name="Picture 81" descr="A green logo with white text&#10;&#10;Description automatically generated">
            <a:extLst>
              <a:ext uri="{FF2B5EF4-FFF2-40B4-BE49-F238E27FC236}">
                <a16:creationId xmlns:a16="http://schemas.microsoft.com/office/drawing/2014/main" id="{01ABE851-D434-8743-9FED-2A1BF277FC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342" y="2023964"/>
            <a:ext cx="746609" cy="559236"/>
          </a:xfrm>
          <a:prstGeom prst="rect">
            <a:avLst/>
          </a:prstGeom>
        </p:spPr>
      </p:pic>
      <p:sp>
        <p:nvSpPr>
          <p:cNvPr id="83" name="Rectangle 82">
            <a:extLst>
              <a:ext uri="{FF2B5EF4-FFF2-40B4-BE49-F238E27FC236}">
                <a16:creationId xmlns:a16="http://schemas.microsoft.com/office/drawing/2014/main" id="{F9F4AB39-CA85-B62C-1648-519680168DA0}"/>
              </a:ext>
            </a:extLst>
          </p:cNvPr>
          <p:cNvSpPr/>
          <p:nvPr/>
        </p:nvSpPr>
        <p:spPr>
          <a:xfrm>
            <a:off x="496863" y="2909607"/>
            <a:ext cx="1564724" cy="1280010"/>
          </a:xfrm>
          <a:prstGeom prst="rect">
            <a:avLst/>
          </a:prstGeom>
          <a:solidFill>
            <a:srgbClr val="FFFFFF"/>
          </a:solidFill>
          <a:ln w="12700" cap="flat" cmpd="sng" algn="ctr">
            <a:solidFill>
              <a:srgbClr val="216D62">
                <a:shade val="15000"/>
              </a:srgbClr>
            </a:solidFill>
            <a:prstDash val="sysDot"/>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216D62"/>
                </a:solidFill>
                <a:effectLst/>
                <a:uLnTx/>
                <a:uFillTx/>
                <a:latin typeface="Calibri"/>
                <a:ea typeface="+mn-ea"/>
                <a:cs typeface="+mn-cs"/>
              </a:rPr>
              <a:t>Semi-Structured Data</a:t>
            </a:r>
          </a:p>
        </p:txBody>
      </p:sp>
      <p:pic>
        <p:nvPicPr>
          <p:cNvPr id="85" name="Picture 84" descr="A black and white symbol&#10;&#10;Description automatically generated">
            <a:extLst>
              <a:ext uri="{FF2B5EF4-FFF2-40B4-BE49-F238E27FC236}">
                <a16:creationId xmlns:a16="http://schemas.microsoft.com/office/drawing/2014/main" id="{6138E620-D1F0-771F-B333-D261C4740B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14" y="3495608"/>
            <a:ext cx="592756" cy="592756"/>
          </a:xfrm>
          <a:prstGeom prst="rect">
            <a:avLst/>
          </a:prstGeom>
        </p:spPr>
      </p:pic>
      <p:sp>
        <p:nvSpPr>
          <p:cNvPr id="90" name="Rectangle 89">
            <a:extLst>
              <a:ext uri="{FF2B5EF4-FFF2-40B4-BE49-F238E27FC236}">
                <a16:creationId xmlns:a16="http://schemas.microsoft.com/office/drawing/2014/main" id="{54299046-6637-B4DB-20F6-4E832E479C82}"/>
              </a:ext>
            </a:extLst>
          </p:cNvPr>
          <p:cNvSpPr/>
          <p:nvPr/>
        </p:nvSpPr>
        <p:spPr>
          <a:xfrm>
            <a:off x="496863" y="4365972"/>
            <a:ext cx="1564724" cy="1527751"/>
          </a:xfrm>
          <a:prstGeom prst="rect">
            <a:avLst/>
          </a:prstGeom>
          <a:solidFill>
            <a:srgbClr val="FFFFFF"/>
          </a:solidFill>
          <a:ln w="12700" cap="flat" cmpd="sng" algn="ctr">
            <a:solidFill>
              <a:srgbClr val="216D62">
                <a:shade val="15000"/>
              </a:srgbClr>
            </a:solidFill>
            <a:prstDash val="sysDot"/>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216D62"/>
                </a:solidFill>
                <a:effectLst/>
                <a:uLnTx/>
                <a:uFillTx/>
                <a:latin typeface="Calibri"/>
                <a:ea typeface="+mn-ea"/>
                <a:cs typeface="+mn-cs"/>
              </a:rPr>
              <a:t>Unstructured Data</a:t>
            </a:r>
          </a:p>
        </p:txBody>
      </p:sp>
      <p:sp>
        <p:nvSpPr>
          <p:cNvPr id="94" name="TextBox 93">
            <a:extLst>
              <a:ext uri="{FF2B5EF4-FFF2-40B4-BE49-F238E27FC236}">
                <a16:creationId xmlns:a16="http://schemas.microsoft.com/office/drawing/2014/main" id="{B84328C1-DE46-EAA9-E1E0-20EC9E3AA672}"/>
              </a:ext>
            </a:extLst>
          </p:cNvPr>
          <p:cNvSpPr txBox="1"/>
          <p:nvPr/>
        </p:nvSpPr>
        <p:spPr>
          <a:xfrm>
            <a:off x="496862" y="5337611"/>
            <a:ext cx="805628" cy="246221"/>
          </a:xfrm>
          <a:prstGeom prst="rect">
            <a:avLst/>
          </a:prstGeom>
          <a:noFill/>
        </p:spPr>
        <p:txBody>
          <a:bodyPr wrap="square">
            <a:spAutoFit/>
          </a:bodyPr>
          <a:lstStyle/>
          <a:p>
            <a:r>
              <a:rPr kumimoji="0" lang="en-IN" sz="1000" b="1" i="0" u="none" strike="noStrike" kern="0" cap="none" spc="0" normalizeH="0" baseline="0" noProof="0">
                <a:ln>
                  <a:noFill/>
                </a:ln>
                <a:solidFill>
                  <a:srgbClr val="3F3F3F"/>
                </a:solidFill>
                <a:effectLst/>
                <a:uLnTx/>
                <a:uFillTx/>
              </a:rPr>
              <a:t>Streaming</a:t>
            </a:r>
            <a:endParaRPr lang="en-IN" sz="1000"/>
          </a:p>
        </p:txBody>
      </p:sp>
      <p:pic>
        <p:nvPicPr>
          <p:cNvPr id="96" name="Picture 95" descr="A black and white symbol&#10;&#10;Description automatically generated">
            <a:extLst>
              <a:ext uri="{FF2B5EF4-FFF2-40B4-BE49-F238E27FC236}">
                <a16:creationId xmlns:a16="http://schemas.microsoft.com/office/drawing/2014/main" id="{A25EA221-013A-C101-D411-2D5A769F32F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0872" y="3495610"/>
            <a:ext cx="592757" cy="592757"/>
          </a:xfrm>
          <a:prstGeom prst="rect">
            <a:avLst/>
          </a:prstGeom>
        </p:spPr>
      </p:pic>
      <p:pic>
        <p:nvPicPr>
          <p:cNvPr id="98" name="Picture 97">
            <a:extLst>
              <a:ext uri="{FF2B5EF4-FFF2-40B4-BE49-F238E27FC236}">
                <a16:creationId xmlns:a16="http://schemas.microsoft.com/office/drawing/2014/main" id="{0110037B-F189-B89C-67F2-2697F8E3C2D3}"/>
              </a:ext>
            </a:extLst>
          </p:cNvPr>
          <p:cNvPicPr>
            <a:picLocks noChangeAspect="1"/>
          </p:cNvPicPr>
          <p:nvPr/>
        </p:nvPicPr>
        <p:blipFill>
          <a:blip r:embed="rId6"/>
          <a:stretch>
            <a:fillRect/>
          </a:stretch>
        </p:blipFill>
        <p:spPr>
          <a:xfrm>
            <a:off x="586200" y="4959716"/>
            <a:ext cx="609653" cy="388654"/>
          </a:xfrm>
          <a:prstGeom prst="rect">
            <a:avLst/>
          </a:prstGeom>
        </p:spPr>
      </p:pic>
      <p:pic>
        <p:nvPicPr>
          <p:cNvPr id="100" name="Picture 99" descr="A black and white icon of a paper&#10;&#10;Description automatically generated">
            <a:extLst>
              <a:ext uri="{FF2B5EF4-FFF2-40B4-BE49-F238E27FC236}">
                <a16:creationId xmlns:a16="http://schemas.microsoft.com/office/drawing/2014/main" id="{CEDD9EA6-1D3F-EEFE-16D5-E9BE2D5AD51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02491" y="4817399"/>
            <a:ext cx="673287" cy="673287"/>
          </a:xfrm>
          <a:prstGeom prst="rect">
            <a:avLst/>
          </a:prstGeom>
        </p:spPr>
      </p:pic>
      <p:sp>
        <p:nvSpPr>
          <p:cNvPr id="101" name="TextBox 100">
            <a:extLst>
              <a:ext uri="{FF2B5EF4-FFF2-40B4-BE49-F238E27FC236}">
                <a16:creationId xmlns:a16="http://schemas.microsoft.com/office/drawing/2014/main" id="{F9A0CC07-A019-2D74-51CE-96554B973A8E}"/>
              </a:ext>
            </a:extLst>
          </p:cNvPr>
          <p:cNvSpPr txBox="1"/>
          <p:nvPr/>
        </p:nvSpPr>
        <p:spPr>
          <a:xfrm>
            <a:off x="1239135" y="5356008"/>
            <a:ext cx="880392" cy="246221"/>
          </a:xfrm>
          <a:prstGeom prst="rect">
            <a:avLst/>
          </a:prstGeom>
          <a:noFill/>
        </p:spPr>
        <p:txBody>
          <a:bodyPr wrap="square">
            <a:spAutoFit/>
          </a:bodyPr>
          <a:lstStyle/>
          <a:p>
            <a:r>
              <a:rPr kumimoji="0" lang="en-IN" sz="1000" b="1" i="0" u="none" strike="noStrike" kern="0" cap="none" spc="0" normalizeH="0" baseline="0" noProof="0">
                <a:ln>
                  <a:noFill/>
                </a:ln>
                <a:solidFill>
                  <a:srgbClr val="3F3F3F"/>
                </a:solidFill>
                <a:effectLst/>
                <a:uLnTx/>
                <a:uFillTx/>
              </a:rPr>
              <a:t>Documents</a:t>
            </a:r>
            <a:endParaRPr lang="en-IN" sz="1000"/>
          </a:p>
        </p:txBody>
      </p:sp>
      <p:sp>
        <p:nvSpPr>
          <p:cNvPr id="102" name="Rectangle 101">
            <a:extLst>
              <a:ext uri="{FF2B5EF4-FFF2-40B4-BE49-F238E27FC236}">
                <a16:creationId xmlns:a16="http://schemas.microsoft.com/office/drawing/2014/main" id="{A0A4CE25-2525-B722-0301-D9B0B67EA4E8}"/>
              </a:ext>
            </a:extLst>
          </p:cNvPr>
          <p:cNvSpPr/>
          <p:nvPr/>
        </p:nvSpPr>
        <p:spPr>
          <a:xfrm>
            <a:off x="2555914" y="1633315"/>
            <a:ext cx="5893126" cy="4543424"/>
          </a:xfrm>
          <a:prstGeom prst="rect">
            <a:avLst/>
          </a:prstGeom>
          <a:noFill/>
          <a:ln w="12700" cap="flat" cmpd="sng" algn="ctr">
            <a:solidFill>
              <a:srgbClr val="FFFFFF">
                <a:lumMod val="8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3F3F3F"/>
              </a:solidFill>
              <a:effectLst/>
              <a:uLnTx/>
              <a:uFillTx/>
              <a:latin typeface="Calibri"/>
              <a:ea typeface="+mn-ea"/>
              <a:cs typeface="+mn-cs"/>
            </a:endParaRPr>
          </a:p>
        </p:txBody>
      </p:sp>
      <p:sp>
        <p:nvSpPr>
          <p:cNvPr id="103" name="Rectangle 102">
            <a:extLst>
              <a:ext uri="{FF2B5EF4-FFF2-40B4-BE49-F238E27FC236}">
                <a16:creationId xmlns:a16="http://schemas.microsoft.com/office/drawing/2014/main" id="{2700022A-C5C7-C9E4-4B07-37646F35ACA0}"/>
              </a:ext>
            </a:extLst>
          </p:cNvPr>
          <p:cNvSpPr/>
          <p:nvPr/>
        </p:nvSpPr>
        <p:spPr>
          <a:xfrm>
            <a:off x="2555914" y="1348061"/>
            <a:ext cx="5893126" cy="285254"/>
          </a:xfrm>
          <a:prstGeom prst="rect">
            <a:avLst/>
          </a:prstGeom>
          <a:solidFill>
            <a:srgbClr val="216D62"/>
          </a:solidFill>
          <a:ln>
            <a:noFill/>
          </a:ln>
          <a:effectLst/>
        </p:spPr>
        <p:txBody>
          <a:bodyPr vert="horz"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Calibri"/>
                <a:ea typeface="+mn-ea"/>
                <a:cs typeface="+mn-cs"/>
              </a:rPr>
              <a:t>MICROSOFT FABRIC</a:t>
            </a:r>
          </a:p>
        </p:txBody>
      </p:sp>
      <p:pic>
        <p:nvPicPr>
          <p:cNvPr id="105" name="Picture 104" descr="A green and blue logo&#10;&#10;Description automatically generated">
            <a:extLst>
              <a:ext uri="{FF2B5EF4-FFF2-40B4-BE49-F238E27FC236}">
                <a16:creationId xmlns:a16="http://schemas.microsoft.com/office/drawing/2014/main" id="{D288928D-8F15-6D57-0D40-89DD08545F3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41428" y="1348061"/>
            <a:ext cx="285254" cy="285254"/>
          </a:xfrm>
          <a:prstGeom prst="rect">
            <a:avLst/>
          </a:prstGeom>
        </p:spPr>
      </p:pic>
      <p:sp>
        <p:nvSpPr>
          <p:cNvPr id="106" name="Rectangle: Rounded Corners 105">
            <a:extLst>
              <a:ext uri="{FF2B5EF4-FFF2-40B4-BE49-F238E27FC236}">
                <a16:creationId xmlns:a16="http://schemas.microsoft.com/office/drawing/2014/main" id="{7646AB6D-0228-F6AE-4E43-70A4B0A78536}"/>
              </a:ext>
            </a:extLst>
          </p:cNvPr>
          <p:cNvSpPr/>
          <p:nvPr/>
        </p:nvSpPr>
        <p:spPr>
          <a:xfrm>
            <a:off x="2555914" y="5173637"/>
            <a:ext cx="5893126" cy="100310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bg1"/>
              </a:solidFill>
              <a:effectLst>
                <a:outerShdw blurRad="38100" dist="19050" dir="2700000" algn="tl" rotWithShape="0">
                  <a:schemeClr val="dk1">
                    <a:alpha val="40000"/>
                  </a:schemeClr>
                </a:outerShdw>
              </a:effectLst>
            </a:endParaRPr>
          </a:p>
        </p:txBody>
      </p:sp>
      <p:sp>
        <p:nvSpPr>
          <p:cNvPr id="107" name="TextBox 106">
            <a:extLst>
              <a:ext uri="{FF2B5EF4-FFF2-40B4-BE49-F238E27FC236}">
                <a16:creationId xmlns:a16="http://schemas.microsoft.com/office/drawing/2014/main" id="{30DD09D0-FE61-6DFC-CCB7-BD768E0AABEE}"/>
              </a:ext>
            </a:extLst>
          </p:cNvPr>
          <p:cNvSpPr txBox="1"/>
          <p:nvPr/>
        </p:nvSpPr>
        <p:spPr>
          <a:xfrm>
            <a:off x="4919840" y="5854550"/>
            <a:ext cx="1165273"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1" i="0" u="none" strike="noStrike" kern="0" cap="none" spc="0" normalizeH="0" baseline="0" noProof="0">
                <a:ln>
                  <a:noFill/>
                </a:ln>
                <a:solidFill>
                  <a:srgbClr val="3F3F3F"/>
                </a:solidFill>
                <a:effectLst/>
                <a:uLnTx/>
                <a:uFillTx/>
              </a:rPr>
              <a:t>OneLake</a:t>
            </a:r>
          </a:p>
        </p:txBody>
      </p:sp>
      <p:pic>
        <p:nvPicPr>
          <p:cNvPr id="108" name="Picture 107" descr="A blue logo with a white background&#10;&#10;Description automatically generated">
            <a:extLst>
              <a:ext uri="{FF2B5EF4-FFF2-40B4-BE49-F238E27FC236}">
                <a16:creationId xmlns:a16="http://schemas.microsoft.com/office/drawing/2014/main" id="{08465981-CE4A-8FF4-692A-076C4D81210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V="1">
            <a:off x="5342636" y="5544003"/>
            <a:ext cx="330957" cy="332435"/>
          </a:xfrm>
          <a:prstGeom prst="rect">
            <a:avLst/>
          </a:prstGeom>
        </p:spPr>
      </p:pic>
      <p:sp>
        <p:nvSpPr>
          <p:cNvPr id="112" name="Rectangle 111">
            <a:extLst>
              <a:ext uri="{FF2B5EF4-FFF2-40B4-BE49-F238E27FC236}">
                <a16:creationId xmlns:a16="http://schemas.microsoft.com/office/drawing/2014/main" id="{5C1DED59-D063-C20F-DBE6-2C42DA07382B}"/>
              </a:ext>
            </a:extLst>
          </p:cNvPr>
          <p:cNvSpPr/>
          <p:nvPr/>
        </p:nvSpPr>
        <p:spPr>
          <a:xfrm>
            <a:off x="2628513" y="1690226"/>
            <a:ext cx="2938597" cy="887651"/>
          </a:xfrm>
          <a:prstGeom prst="rect">
            <a:avLst/>
          </a:prstGeom>
          <a:solidFill>
            <a:srgbClr val="FFFFFF"/>
          </a:solidFill>
          <a:ln w="12700" cap="flat" cmpd="sng" algn="ctr">
            <a:solidFill>
              <a:srgbClr val="FFFFFF">
                <a:lumMod val="85000"/>
              </a:srgbClr>
            </a:solidFill>
            <a:prstDash val="solid"/>
            <a:miter lim="800000"/>
          </a:ln>
          <a:effectLst/>
        </p:spPr>
        <p:txBody>
          <a:bodyPr vert="vert"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Calibri" panose="020F0502020204030204" pitchFamily="34" charset="0"/>
            </a:endParaRPr>
          </a:p>
        </p:txBody>
      </p:sp>
      <p:pic>
        <p:nvPicPr>
          <p:cNvPr id="116" name="Picture 115" descr="A green and blue logo&#10;&#10;Description automatically generated">
            <a:extLst>
              <a:ext uri="{FF2B5EF4-FFF2-40B4-BE49-F238E27FC236}">
                <a16:creationId xmlns:a16="http://schemas.microsoft.com/office/drawing/2014/main" id="{24242A39-640E-734A-6299-76AE8C507C4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04929" y="1737407"/>
            <a:ext cx="319871" cy="321299"/>
          </a:xfrm>
          <a:prstGeom prst="rect">
            <a:avLst/>
          </a:prstGeom>
        </p:spPr>
      </p:pic>
      <p:sp>
        <p:nvSpPr>
          <p:cNvPr id="117" name="TextBox 116">
            <a:extLst>
              <a:ext uri="{FF2B5EF4-FFF2-40B4-BE49-F238E27FC236}">
                <a16:creationId xmlns:a16="http://schemas.microsoft.com/office/drawing/2014/main" id="{CA8E67D2-082A-1BB5-624B-071D4202EDB5}"/>
              </a:ext>
            </a:extLst>
          </p:cNvPr>
          <p:cNvSpPr txBox="1"/>
          <p:nvPr/>
        </p:nvSpPr>
        <p:spPr>
          <a:xfrm>
            <a:off x="4990275" y="2062640"/>
            <a:ext cx="705147" cy="400110"/>
          </a:xfrm>
          <a:prstGeom prst="rect">
            <a:avLst/>
          </a:prstGeom>
          <a:noFill/>
        </p:spPr>
        <p:txBody>
          <a:bodyPr wrap="square" rtlCol="0">
            <a:spAutoFit/>
          </a:bodyPr>
          <a:lstStyle/>
          <a:p>
            <a:pPr algn="ctr"/>
            <a:r>
              <a:rPr lang="en-US" sz="1000"/>
              <a:t>Data Factory</a:t>
            </a:r>
          </a:p>
        </p:txBody>
      </p:sp>
      <p:sp>
        <p:nvSpPr>
          <p:cNvPr id="150" name="Rectangle 149">
            <a:extLst>
              <a:ext uri="{FF2B5EF4-FFF2-40B4-BE49-F238E27FC236}">
                <a16:creationId xmlns:a16="http://schemas.microsoft.com/office/drawing/2014/main" id="{152D5C17-5EA1-DD82-CA71-CA424EA56039}"/>
              </a:ext>
            </a:extLst>
          </p:cNvPr>
          <p:cNvSpPr/>
          <p:nvPr/>
        </p:nvSpPr>
        <p:spPr>
          <a:xfrm>
            <a:off x="7126203" y="1703957"/>
            <a:ext cx="1211696" cy="785701"/>
          </a:xfrm>
          <a:prstGeom prst="rect">
            <a:avLst/>
          </a:prstGeom>
          <a:solidFill>
            <a:srgbClr val="FFFFFF"/>
          </a:solidFill>
          <a:ln w="12700" cap="flat" cmpd="sng" algn="ctr">
            <a:solidFill>
              <a:srgbClr val="FFFFFF">
                <a:lumMod val="85000"/>
              </a:srgbClr>
            </a:solidFill>
            <a:prstDash val="solid"/>
            <a:miter lim="800000"/>
          </a:ln>
          <a:effectLst/>
        </p:spPr>
        <p:txBody>
          <a:bodyPr vert="vert"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Calibri" panose="020F0502020204030204" pitchFamily="34" charset="0"/>
            </a:endParaRPr>
          </a:p>
        </p:txBody>
      </p:sp>
      <p:sp>
        <p:nvSpPr>
          <p:cNvPr id="151" name="TextBox 150">
            <a:extLst>
              <a:ext uri="{FF2B5EF4-FFF2-40B4-BE49-F238E27FC236}">
                <a16:creationId xmlns:a16="http://schemas.microsoft.com/office/drawing/2014/main" id="{18B5493F-7197-CC18-3843-3984F232C38F}"/>
              </a:ext>
            </a:extLst>
          </p:cNvPr>
          <p:cNvSpPr txBox="1"/>
          <p:nvPr/>
        </p:nvSpPr>
        <p:spPr>
          <a:xfrm>
            <a:off x="7179060" y="1748903"/>
            <a:ext cx="1109183" cy="246221"/>
          </a:xfrm>
          <a:prstGeom prst="rect">
            <a:avLst/>
          </a:prstGeom>
          <a:solidFill>
            <a:srgbClr val="00B050"/>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FFFFFF"/>
                </a:solidFill>
                <a:effectLst/>
                <a:uLnTx/>
                <a:uFillTx/>
                <a:cs typeface="Calibri" panose="020F0502020204030204" pitchFamily="34" charset="0"/>
              </a:rPr>
              <a:t>REPORTING</a:t>
            </a:r>
            <a:endParaRPr kumimoji="0" lang="en-US" sz="900" b="1" i="0" u="none" strike="noStrike" kern="0" cap="none" spc="0" normalizeH="0" baseline="0" noProof="0">
              <a:ln>
                <a:noFill/>
              </a:ln>
              <a:solidFill>
                <a:srgbClr val="FFFFFF"/>
              </a:solidFill>
              <a:effectLst/>
              <a:uLnTx/>
              <a:uFillTx/>
              <a:cs typeface="Calibri" panose="020F0502020204030204" pitchFamily="34" charset="0"/>
            </a:endParaRPr>
          </a:p>
        </p:txBody>
      </p:sp>
      <p:pic>
        <p:nvPicPr>
          <p:cNvPr id="152" name="Picture 151" descr="A picture containing icon&#10;&#10;Description automatically generated">
            <a:extLst>
              <a:ext uri="{FF2B5EF4-FFF2-40B4-BE49-F238E27FC236}">
                <a16:creationId xmlns:a16="http://schemas.microsoft.com/office/drawing/2014/main" id="{90F21C52-047C-4DA8-B710-B2426AD2DCD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254515" y="2099931"/>
            <a:ext cx="352373" cy="263940"/>
          </a:xfrm>
          <a:prstGeom prst="rect">
            <a:avLst/>
          </a:prstGeom>
        </p:spPr>
      </p:pic>
      <p:sp>
        <p:nvSpPr>
          <p:cNvPr id="153" name="TextBox 152">
            <a:extLst>
              <a:ext uri="{FF2B5EF4-FFF2-40B4-BE49-F238E27FC236}">
                <a16:creationId xmlns:a16="http://schemas.microsoft.com/office/drawing/2014/main" id="{1B6D5CD5-80F6-4CB9-0D71-105379C8A1DC}"/>
              </a:ext>
            </a:extLst>
          </p:cNvPr>
          <p:cNvSpPr txBox="1"/>
          <p:nvPr/>
        </p:nvSpPr>
        <p:spPr>
          <a:xfrm>
            <a:off x="7422046" y="2104133"/>
            <a:ext cx="867465" cy="246221"/>
          </a:xfrm>
          <a:prstGeom prst="rect">
            <a:avLst/>
          </a:prstGeom>
          <a:noFill/>
        </p:spPr>
        <p:txBody>
          <a:bodyPr wrap="square" rtlCol="0">
            <a:spAutoFit/>
          </a:bodyPr>
          <a:lstStyle/>
          <a:p>
            <a:pPr algn="ctr"/>
            <a:r>
              <a:rPr lang="en-US" sz="1000"/>
              <a:t>Power BI</a:t>
            </a:r>
          </a:p>
        </p:txBody>
      </p:sp>
      <p:sp>
        <p:nvSpPr>
          <p:cNvPr id="154" name="Rectangle 153">
            <a:extLst>
              <a:ext uri="{FF2B5EF4-FFF2-40B4-BE49-F238E27FC236}">
                <a16:creationId xmlns:a16="http://schemas.microsoft.com/office/drawing/2014/main" id="{2BAFF6D0-8C71-2977-A9EE-CDC82E2C2E8A}"/>
              </a:ext>
            </a:extLst>
          </p:cNvPr>
          <p:cNvSpPr/>
          <p:nvPr/>
        </p:nvSpPr>
        <p:spPr>
          <a:xfrm>
            <a:off x="7126203" y="3357383"/>
            <a:ext cx="1211696" cy="1252700"/>
          </a:xfrm>
          <a:prstGeom prst="rect">
            <a:avLst/>
          </a:prstGeom>
          <a:solidFill>
            <a:srgbClr val="FFFFFF"/>
          </a:solidFill>
          <a:ln w="12700" cap="flat" cmpd="sng" algn="ctr">
            <a:solidFill>
              <a:srgbClr val="FFFFFF">
                <a:lumMod val="85000"/>
              </a:srgbClr>
            </a:solidFill>
            <a:prstDash val="solid"/>
            <a:miter lim="800000"/>
          </a:ln>
          <a:effectLst/>
        </p:spPr>
        <p:txBody>
          <a:bodyPr vert="vert"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Calibri" panose="020F0502020204030204" pitchFamily="34" charset="0"/>
            </a:endParaRPr>
          </a:p>
        </p:txBody>
      </p:sp>
      <p:sp>
        <p:nvSpPr>
          <p:cNvPr id="155" name="TextBox 154">
            <a:extLst>
              <a:ext uri="{FF2B5EF4-FFF2-40B4-BE49-F238E27FC236}">
                <a16:creationId xmlns:a16="http://schemas.microsoft.com/office/drawing/2014/main" id="{0A905604-27A3-EC57-67C6-708919D82976}"/>
              </a:ext>
            </a:extLst>
          </p:cNvPr>
          <p:cNvSpPr txBox="1"/>
          <p:nvPr/>
        </p:nvSpPr>
        <p:spPr>
          <a:xfrm>
            <a:off x="7184077" y="3406984"/>
            <a:ext cx="1114920" cy="246221"/>
          </a:xfrm>
          <a:prstGeom prst="rect">
            <a:avLst/>
          </a:prstGeom>
          <a:solidFill>
            <a:srgbClr val="5B4D83"/>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FFFFFF"/>
                </a:solidFill>
                <a:effectLst/>
                <a:uLnTx/>
                <a:uFillTx/>
                <a:cs typeface="Calibri" panose="020F0502020204030204" pitchFamily="34" charset="0"/>
              </a:rPr>
              <a:t>ANALYTICS</a:t>
            </a:r>
            <a:endParaRPr kumimoji="0" lang="en-US" sz="900" b="1" i="0" u="none" strike="noStrike" kern="0" cap="none" spc="0" normalizeH="0" baseline="0" noProof="0">
              <a:ln>
                <a:noFill/>
              </a:ln>
              <a:solidFill>
                <a:srgbClr val="FFFFFF"/>
              </a:solidFill>
              <a:effectLst/>
              <a:uLnTx/>
              <a:uFillTx/>
              <a:cs typeface="Calibri" panose="020F0502020204030204" pitchFamily="34" charset="0"/>
            </a:endParaRPr>
          </a:p>
        </p:txBody>
      </p:sp>
      <p:pic>
        <p:nvPicPr>
          <p:cNvPr id="157" name="Picture 156" descr="A blue logo with a white background&#10;&#10;Description automatically generated">
            <a:extLst>
              <a:ext uri="{FF2B5EF4-FFF2-40B4-BE49-F238E27FC236}">
                <a16:creationId xmlns:a16="http://schemas.microsoft.com/office/drawing/2014/main" id="{9C3229A6-A4C9-6EEE-984E-2A97143C87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504701" y="3716081"/>
            <a:ext cx="512070" cy="514356"/>
          </a:xfrm>
          <a:prstGeom prst="rect">
            <a:avLst/>
          </a:prstGeom>
        </p:spPr>
      </p:pic>
      <p:sp>
        <p:nvSpPr>
          <p:cNvPr id="158" name="TextBox 157">
            <a:extLst>
              <a:ext uri="{FF2B5EF4-FFF2-40B4-BE49-F238E27FC236}">
                <a16:creationId xmlns:a16="http://schemas.microsoft.com/office/drawing/2014/main" id="{4BDE5612-BE5B-309A-2FA1-B856130E54A4}"/>
              </a:ext>
            </a:extLst>
          </p:cNvPr>
          <p:cNvSpPr txBox="1"/>
          <p:nvPr/>
        </p:nvSpPr>
        <p:spPr>
          <a:xfrm>
            <a:off x="7174590" y="4216575"/>
            <a:ext cx="1114921" cy="400110"/>
          </a:xfrm>
          <a:prstGeom prst="rect">
            <a:avLst/>
          </a:prstGeom>
          <a:noFill/>
        </p:spPr>
        <p:txBody>
          <a:bodyPr wrap="square" rtlCol="0">
            <a:spAutoFit/>
          </a:bodyPr>
          <a:lstStyle/>
          <a:p>
            <a:pPr algn="ctr"/>
            <a:r>
              <a:rPr lang="en-US" sz="1000"/>
              <a:t>Synapse Real Time Analytics</a:t>
            </a:r>
          </a:p>
        </p:txBody>
      </p:sp>
      <p:sp>
        <p:nvSpPr>
          <p:cNvPr id="166" name="Half Frame 165">
            <a:extLst>
              <a:ext uri="{FF2B5EF4-FFF2-40B4-BE49-F238E27FC236}">
                <a16:creationId xmlns:a16="http://schemas.microsoft.com/office/drawing/2014/main" id="{1F8E0A7F-9F84-74F1-5E4B-ABFCE08F4149}"/>
              </a:ext>
            </a:extLst>
          </p:cNvPr>
          <p:cNvSpPr/>
          <p:nvPr/>
        </p:nvSpPr>
        <p:spPr>
          <a:xfrm rot="8101294">
            <a:off x="6809724" y="3952552"/>
            <a:ext cx="203475" cy="208516"/>
          </a:xfrm>
          <a:prstGeom prst="halfFram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Rectangle 166">
            <a:extLst>
              <a:ext uri="{FF2B5EF4-FFF2-40B4-BE49-F238E27FC236}">
                <a16:creationId xmlns:a16="http://schemas.microsoft.com/office/drawing/2014/main" id="{DDED628D-0C46-15B4-03B9-013175345B13}"/>
              </a:ext>
            </a:extLst>
          </p:cNvPr>
          <p:cNvSpPr/>
          <p:nvPr/>
        </p:nvSpPr>
        <p:spPr>
          <a:xfrm>
            <a:off x="9322879" y="3695628"/>
            <a:ext cx="2722375" cy="2493084"/>
          </a:xfrm>
          <a:prstGeom prst="rect">
            <a:avLst/>
          </a:prstGeom>
          <a:noFill/>
          <a:ln w="12700" cap="flat" cmpd="sng" algn="ctr">
            <a:solidFill>
              <a:srgbClr val="FFFFFF">
                <a:lumMod val="8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mn-cs"/>
            </a:endParaRPr>
          </a:p>
        </p:txBody>
      </p:sp>
      <p:sp>
        <p:nvSpPr>
          <p:cNvPr id="168" name="Rectangle 167">
            <a:extLst>
              <a:ext uri="{FF2B5EF4-FFF2-40B4-BE49-F238E27FC236}">
                <a16:creationId xmlns:a16="http://schemas.microsoft.com/office/drawing/2014/main" id="{EEE5B67F-AF95-115F-EDB4-5B360DA998ED}"/>
              </a:ext>
            </a:extLst>
          </p:cNvPr>
          <p:cNvSpPr/>
          <p:nvPr/>
        </p:nvSpPr>
        <p:spPr>
          <a:xfrm>
            <a:off x="9324490" y="3408277"/>
            <a:ext cx="2741358" cy="285254"/>
          </a:xfrm>
          <a:prstGeom prst="rect">
            <a:avLst/>
          </a:prstGeom>
          <a:solidFill>
            <a:srgbClr val="00B0F0"/>
          </a:solidFill>
          <a:ln>
            <a:noFill/>
          </a:ln>
          <a:effectLst/>
        </p:spPr>
        <p:txBody>
          <a:bodyPr vert="horz"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Calibri"/>
                <a:ea typeface="+mn-ea"/>
                <a:cs typeface="+mn-cs"/>
              </a:rPr>
              <a:t>AZURE MACHINE LEARNING</a:t>
            </a:r>
          </a:p>
        </p:txBody>
      </p:sp>
      <p:pic>
        <p:nvPicPr>
          <p:cNvPr id="170" name="Picture 169" descr="A blue logo with a triangle&#10;&#10;Description automatically generated">
            <a:extLst>
              <a:ext uri="{FF2B5EF4-FFF2-40B4-BE49-F238E27FC236}">
                <a16:creationId xmlns:a16="http://schemas.microsoft.com/office/drawing/2014/main" id="{DB39EB5B-A78F-058F-7154-46696371F64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324337" y="3399319"/>
            <a:ext cx="264441" cy="285254"/>
          </a:xfrm>
          <a:prstGeom prst="rect">
            <a:avLst/>
          </a:prstGeom>
        </p:spPr>
      </p:pic>
      <p:sp>
        <p:nvSpPr>
          <p:cNvPr id="171" name="Arrow: Right 170">
            <a:extLst>
              <a:ext uri="{FF2B5EF4-FFF2-40B4-BE49-F238E27FC236}">
                <a16:creationId xmlns:a16="http://schemas.microsoft.com/office/drawing/2014/main" id="{13588999-9809-1B93-9FBF-A3EBB14A141B}"/>
              </a:ext>
            </a:extLst>
          </p:cNvPr>
          <p:cNvSpPr/>
          <p:nvPr/>
        </p:nvSpPr>
        <p:spPr>
          <a:xfrm>
            <a:off x="8447429" y="4207973"/>
            <a:ext cx="885786" cy="225344"/>
          </a:xfrm>
          <a:prstGeom prst="rightArrow">
            <a:avLst/>
          </a:prstGeom>
          <a:solidFill>
            <a:srgbClr val="385723"/>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76" name="TextBox 175">
            <a:extLst>
              <a:ext uri="{FF2B5EF4-FFF2-40B4-BE49-F238E27FC236}">
                <a16:creationId xmlns:a16="http://schemas.microsoft.com/office/drawing/2014/main" id="{E5A589BC-08AE-C5E4-BA87-8FC1FBC9C9B1}"/>
              </a:ext>
            </a:extLst>
          </p:cNvPr>
          <p:cNvSpPr txBox="1"/>
          <p:nvPr/>
        </p:nvSpPr>
        <p:spPr>
          <a:xfrm>
            <a:off x="8485119" y="4043521"/>
            <a:ext cx="720071" cy="246221"/>
          </a:xfrm>
          <a:prstGeom prst="rect">
            <a:avLst/>
          </a:prstGeom>
          <a:noFill/>
        </p:spPr>
        <p:txBody>
          <a:bodyPr wrap="square" rtlCol="0">
            <a:spAutoFit/>
          </a:bodyPr>
          <a:lstStyle/>
          <a:p>
            <a:pPr algn="ctr"/>
            <a:r>
              <a:rPr lang="en-US" sz="1000"/>
              <a:t>Shortcuts</a:t>
            </a:r>
          </a:p>
        </p:txBody>
      </p:sp>
      <p:sp>
        <p:nvSpPr>
          <p:cNvPr id="177" name="Rectangle 112">
            <a:extLst>
              <a:ext uri="{FF2B5EF4-FFF2-40B4-BE49-F238E27FC236}">
                <a16:creationId xmlns:a16="http://schemas.microsoft.com/office/drawing/2014/main" id="{4709D96D-FA68-A41F-2DBF-B334C8013B20}"/>
              </a:ext>
            </a:extLst>
          </p:cNvPr>
          <p:cNvSpPr/>
          <p:nvPr/>
        </p:nvSpPr>
        <p:spPr bwMode="auto">
          <a:xfrm>
            <a:off x="2555913" y="4739810"/>
            <a:ext cx="5891516" cy="367028"/>
          </a:xfrm>
          <a:prstGeom prst="rect">
            <a:avLst/>
          </a:prstGeom>
          <a:solidFill>
            <a:schemeClr val="bg1">
              <a:alpha val="75000"/>
            </a:schemeClr>
          </a:solidFill>
          <a:ln w="3175" cap="flat" cmpd="sng" algn="ctr">
            <a:solidFill>
              <a:srgbClr val="000000"/>
            </a:solidFill>
            <a:prstDash val="dash"/>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600"/>
              </a:spcAft>
              <a:defRPr/>
            </a:pPr>
            <a:r>
              <a:rPr lang="en-US" sz="1100" b="1" kern="0">
                <a:solidFill>
                  <a:srgbClr val="D7523C"/>
                </a:solidFill>
                <a:latin typeface="Arial"/>
                <a:cs typeface="Arial"/>
              </a:rPr>
              <a:t>Enterprise Scheduler</a:t>
            </a:r>
            <a:endParaRPr lang="en-US">
              <a:ea typeface="+mn-ea"/>
            </a:endParaRPr>
          </a:p>
        </p:txBody>
      </p:sp>
      <p:pic>
        <p:nvPicPr>
          <p:cNvPr id="3" name="Picture 2" descr="A blue cloud with a magnifying glass&#10;&#10;Description automatically generated">
            <a:extLst>
              <a:ext uri="{FF2B5EF4-FFF2-40B4-BE49-F238E27FC236}">
                <a16:creationId xmlns:a16="http://schemas.microsoft.com/office/drawing/2014/main" id="{A3CF5B38-C95E-215B-C8AC-1704B525408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199282" y="3706296"/>
            <a:ext cx="455051" cy="485942"/>
          </a:xfrm>
          <a:prstGeom prst="rect">
            <a:avLst/>
          </a:prstGeom>
        </p:spPr>
      </p:pic>
      <p:sp>
        <p:nvSpPr>
          <p:cNvPr id="4" name="TextBox 3">
            <a:extLst>
              <a:ext uri="{FF2B5EF4-FFF2-40B4-BE49-F238E27FC236}">
                <a16:creationId xmlns:a16="http://schemas.microsoft.com/office/drawing/2014/main" id="{CAA3046E-A0EB-4716-90C0-EFA944E46F6E}"/>
              </a:ext>
            </a:extLst>
          </p:cNvPr>
          <p:cNvSpPr txBox="1"/>
          <p:nvPr/>
        </p:nvSpPr>
        <p:spPr>
          <a:xfrm>
            <a:off x="10959208" y="4062730"/>
            <a:ext cx="1043475" cy="246221"/>
          </a:xfrm>
          <a:prstGeom prst="rect">
            <a:avLst/>
          </a:prstGeom>
          <a:noFill/>
        </p:spPr>
        <p:txBody>
          <a:bodyPr wrap="square" rtlCol="0">
            <a:spAutoFit/>
          </a:bodyPr>
          <a:lstStyle/>
          <a:p>
            <a:pPr algn="ctr"/>
            <a:r>
              <a:rPr lang="en-US" sz="1000" dirty="0"/>
              <a:t>Azure AI Search</a:t>
            </a:r>
          </a:p>
        </p:txBody>
      </p:sp>
      <p:sp>
        <p:nvSpPr>
          <p:cNvPr id="5" name="TextBox 4">
            <a:extLst>
              <a:ext uri="{FF2B5EF4-FFF2-40B4-BE49-F238E27FC236}">
                <a16:creationId xmlns:a16="http://schemas.microsoft.com/office/drawing/2014/main" id="{6BFC7B19-D9EA-746D-D9AA-CE345F4701A5}"/>
              </a:ext>
            </a:extLst>
          </p:cNvPr>
          <p:cNvSpPr txBox="1"/>
          <p:nvPr/>
        </p:nvSpPr>
        <p:spPr>
          <a:xfrm>
            <a:off x="9444936" y="4093464"/>
            <a:ext cx="1419379" cy="246221"/>
          </a:xfrm>
          <a:prstGeom prst="rect">
            <a:avLst/>
          </a:prstGeom>
          <a:noFill/>
        </p:spPr>
        <p:txBody>
          <a:bodyPr wrap="square" rtlCol="0">
            <a:spAutoFit/>
          </a:bodyPr>
          <a:lstStyle/>
          <a:p>
            <a:pPr algn="ctr"/>
            <a:r>
              <a:rPr lang="en-US" sz="1000"/>
              <a:t>Azure OpenAI Service</a:t>
            </a:r>
          </a:p>
        </p:txBody>
      </p:sp>
      <p:pic>
        <p:nvPicPr>
          <p:cNvPr id="7" name="Graphic 6">
            <a:extLst>
              <a:ext uri="{FF2B5EF4-FFF2-40B4-BE49-F238E27FC236}">
                <a16:creationId xmlns:a16="http://schemas.microsoft.com/office/drawing/2014/main" id="{BEEC734B-AD38-F252-0048-C4CC7C1E697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913310" y="4433317"/>
            <a:ext cx="446620" cy="446620"/>
          </a:xfrm>
          <a:prstGeom prst="rect">
            <a:avLst/>
          </a:prstGeom>
        </p:spPr>
      </p:pic>
      <p:sp>
        <p:nvSpPr>
          <p:cNvPr id="8" name="TextBox 7">
            <a:extLst>
              <a:ext uri="{FF2B5EF4-FFF2-40B4-BE49-F238E27FC236}">
                <a16:creationId xmlns:a16="http://schemas.microsoft.com/office/drawing/2014/main" id="{00272913-EF2E-67E2-D0B3-3890EF84E97D}"/>
              </a:ext>
            </a:extLst>
          </p:cNvPr>
          <p:cNvSpPr txBox="1"/>
          <p:nvPr/>
        </p:nvSpPr>
        <p:spPr>
          <a:xfrm>
            <a:off x="9508968" y="4869193"/>
            <a:ext cx="1299427" cy="246221"/>
          </a:xfrm>
          <a:prstGeom prst="rect">
            <a:avLst/>
          </a:prstGeom>
          <a:noFill/>
        </p:spPr>
        <p:txBody>
          <a:bodyPr wrap="square" rtlCol="0">
            <a:spAutoFit/>
          </a:bodyPr>
          <a:lstStyle/>
          <a:p>
            <a:pPr algn="ctr"/>
            <a:r>
              <a:rPr lang="en-US" sz="1000"/>
              <a:t>Azure AI Language</a:t>
            </a:r>
          </a:p>
        </p:txBody>
      </p:sp>
      <p:pic>
        <p:nvPicPr>
          <p:cNvPr id="10" name="Graphic 9">
            <a:extLst>
              <a:ext uri="{FF2B5EF4-FFF2-40B4-BE49-F238E27FC236}">
                <a16:creationId xmlns:a16="http://schemas.microsoft.com/office/drawing/2014/main" id="{DED9B58F-14CD-EF5B-A4DD-476DB2A00DB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959881" y="3777062"/>
            <a:ext cx="344058" cy="344058"/>
          </a:xfrm>
          <a:prstGeom prst="rect">
            <a:avLst/>
          </a:prstGeom>
        </p:spPr>
      </p:pic>
      <p:sp>
        <p:nvSpPr>
          <p:cNvPr id="12" name="Cylinder 11">
            <a:extLst>
              <a:ext uri="{FF2B5EF4-FFF2-40B4-BE49-F238E27FC236}">
                <a16:creationId xmlns:a16="http://schemas.microsoft.com/office/drawing/2014/main" id="{E3846705-E7DD-A74D-AF03-1A8A36F5104E}"/>
              </a:ext>
            </a:extLst>
          </p:cNvPr>
          <p:cNvSpPr/>
          <p:nvPr/>
        </p:nvSpPr>
        <p:spPr>
          <a:xfrm>
            <a:off x="2704162" y="5556272"/>
            <a:ext cx="827157" cy="509620"/>
          </a:xfrm>
          <a:prstGeom prst="can">
            <a:avLst/>
          </a:prstGeom>
          <a:solidFill>
            <a:srgbClr val="1C3A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a:t>Warehouse</a:t>
            </a:r>
          </a:p>
        </p:txBody>
      </p:sp>
      <p:sp>
        <p:nvSpPr>
          <p:cNvPr id="13" name="Cylinder 12">
            <a:extLst>
              <a:ext uri="{FF2B5EF4-FFF2-40B4-BE49-F238E27FC236}">
                <a16:creationId xmlns:a16="http://schemas.microsoft.com/office/drawing/2014/main" id="{E67C0DFC-8E66-E4CE-47C3-4080D1040D22}"/>
              </a:ext>
            </a:extLst>
          </p:cNvPr>
          <p:cNvSpPr/>
          <p:nvPr/>
        </p:nvSpPr>
        <p:spPr>
          <a:xfrm>
            <a:off x="7520208" y="5576519"/>
            <a:ext cx="791859" cy="509620"/>
          </a:xfrm>
          <a:prstGeom prst="can">
            <a:avLst/>
          </a:prstGeom>
          <a:solidFill>
            <a:srgbClr val="1C3A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a:t>Lakehouse</a:t>
            </a:r>
          </a:p>
        </p:txBody>
      </p:sp>
      <p:sp>
        <p:nvSpPr>
          <p:cNvPr id="14" name="Rectangle: Rounded Corners 13">
            <a:extLst>
              <a:ext uri="{FF2B5EF4-FFF2-40B4-BE49-F238E27FC236}">
                <a16:creationId xmlns:a16="http://schemas.microsoft.com/office/drawing/2014/main" id="{9AD200C3-2D27-261D-BA96-B6E2F91560BC}"/>
              </a:ext>
            </a:extLst>
          </p:cNvPr>
          <p:cNvSpPr/>
          <p:nvPr/>
        </p:nvSpPr>
        <p:spPr>
          <a:xfrm>
            <a:off x="2683677" y="5220673"/>
            <a:ext cx="5642055" cy="265246"/>
          </a:xfrm>
          <a:prstGeom prst="round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OneSecurity</a:t>
            </a:r>
          </a:p>
        </p:txBody>
      </p:sp>
      <p:pic>
        <p:nvPicPr>
          <p:cNvPr id="16" name="Picture 15" descr="A logo for a software company&#10;&#10;Description automatically generated">
            <a:extLst>
              <a:ext uri="{FF2B5EF4-FFF2-40B4-BE49-F238E27FC236}">
                <a16:creationId xmlns:a16="http://schemas.microsoft.com/office/drawing/2014/main" id="{8A66FA4D-336F-EFD9-C73B-0B69A9CA1D49}"/>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l="31571" r="31060" b="22788"/>
          <a:stretch/>
        </p:blipFill>
        <p:spPr>
          <a:xfrm>
            <a:off x="11106872" y="4320725"/>
            <a:ext cx="728709" cy="738282"/>
          </a:xfrm>
          <a:prstGeom prst="rect">
            <a:avLst/>
          </a:prstGeom>
        </p:spPr>
      </p:pic>
      <p:pic>
        <p:nvPicPr>
          <p:cNvPr id="20" name="Picture 19">
            <a:extLst>
              <a:ext uri="{FF2B5EF4-FFF2-40B4-BE49-F238E27FC236}">
                <a16:creationId xmlns:a16="http://schemas.microsoft.com/office/drawing/2014/main" id="{3999E8B6-DB98-E5FE-F567-2843E15CC070}"/>
              </a:ext>
            </a:extLst>
          </p:cNvPr>
          <p:cNvPicPr>
            <a:picLocks noChangeAspect="1"/>
          </p:cNvPicPr>
          <p:nvPr/>
        </p:nvPicPr>
        <p:blipFill>
          <a:blip r:embed="rId20"/>
          <a:stretch>
            <a:fillRect/>
          </a:stretch>
        </p:blipFill>
        <p:spPr>
          <a:xfrm>
            <a:off x="9851284" y="5129847"/>
            <a:ext cx="502964" cy="525826"/>
          </a:xfrm>
          <a:prstGeom prst="rect">
            <a:avLst/>
          </a:prstGeom>
        </p:spPr>
      </p:pic>
      <p:sp>
        <p:nvSpPr>
          <p:cNvPr id="23" name="TextBox 22">
            <a:extLst>
              <a:ext uri="{FF2B5EF4-FFF2-40B4-BE49-F238E27FC236}">
                <a16:creationId xmlns:a16="http://schemas.microsoft.com/office/drawing/2014/main" id="{F70FAE48-6356-E203-0A5C-D8B53682EA40}"/>
              </a:ext>
            </a:extLst>
          </p:cNvPr>
          <p:cNvSpPr txBox="1"/>
          <p:nvPr/>
        </p:nvSpPr>
        <p:spPr>
          <a:xfrm>
            <a:off x="9581049" y="5592660"/>
            <a:ext cx="1155266" cy="246221"/>
          </a:xfrm>
          <a:prstGeom prst="rect">
            <a:avLst/>
          </a:prstGeom>
          <a:noFill/>
        </p:spPr>
        <p:txBody>
          <a:bodyPr wrap="square" rtlCol="0">
            <a:spAutoFit/>
          </a:bodyPr>
          <a:lstStyle/>
          <a:p>
            <a:pPr algn="ctr"/>
            <a:r>
              <a:rPr lang="en-US" sz="1000"/>
              <a:t>Pipelines</a:t>
            </a:r>
          </a:p>
        </p:txBody>
      </p:sp>
      <p:pic>
        <p:nvPicPr>
          <p:cNvPr id="28" name="Picture 27" descr="A blue and white gear with a chip in the middle&#10;&#10;Description automatically generated">
            <a:extLst>
              <a:ext uri="{FF2B5EF4-FFF2-40B4-BE49-F238E27FC236}">
                <a16:creationId xmlns:a16="http://schemas.microsoft.com/office/drawing/2014/main" id="{6F8A26D7-C9F1-DA8B-968C-165F843E9331}"/>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1181728" y="5041131"/>
            <a:ext cx="622026" cy="622026"/>
          </a:xfrm>
          <a:prstGeom prst="rect">
            <a:avLst/>
          </a:prstGeom>
        </p:spPr>
      </p:pic>
      <p:sp>
        <p:nvSpPr>
          <p:cNvPr id="29" name="TextBox 28">
            <a:extLst>
              <a:ext uri="{FF2B5EF4-FFF2-40B4-BE49-F238E27FC236}">
                <a16:creationId xmlns:a16="http://schemas.microsoft.com/office/drawing/2014/main" id="{479EE140-A37F-F003-7A00-C7E942CA89FE}"/>
              </a:ext>
            </a:extLst>
          </p:cNvPr>
          <p:cNvSpPr txBox="1"/>
          <p:nvPr/>
        </p:nvSpPr>
        <p:spPr>
          <a:xfrm>
            <a:off x="10915108" y="5575081"/>
            <a:ext cx="1155266" cy="246221"/>
          </a:xfrm>
          <a:prstGeom prst="rect">
            <a:avLst/>
          </a:prstGeom>
          <a:noFill/>
        </p:spPr>
        <p:txBody>
          <a:bodyPr wrap="square" rtlCol="0">
            <a:spAutoFit/>
          </a:bodyPr>
          <a:lstStyle/>
          <a:p>
            <a:pPr algn="ctr"/>
            <a:r>
              <a:rPr lang="en-US" sz="1000"/>
              <a:t>LLMOps</a:t>
            </a:r>
          </a:p>
        </p:txBody>
      </p:sp>
      <p:sp>
        <p:nvSpPr>
          <p:cNvPr id="30" name="Rectangle: Rounded Corners 29">
            <a:extLst>
              <a:ext uri="{FF2B5EF4-FFF2-40B4-BE49-F238E27FC236}">
                <a16:creationId xmlns:a16="http://schemas.microsoft.com/office/drawing/2014/main" id="{4FDF96D8-3E4D-BEAE-468C-879D6C927A9A}"/>
              </a:ext>
            </a:extLst>
          </p:cNvPr>
          <p:cNvSpPr/>
          <p:nvPr/>
        </p:nvSpPr>
        <p:spPr>
          <a:xfrm>
            <a:off x="9324490" y="5844849"/>
            <a:ext cx="2720763" cy="3484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a:ln w="0"/>
                <a:solidFill>
                  <a:schemeClr val="tx1"/>
                </a:solidFill>
              </a:rPr>
              <a:t>AZURE ML WORKSPACE</a:t>
            </a:r>
          </a:p>
        </p:txBody>
      </p:sp>
      <p:pic>
        <p:nvPicPr>
          <p:cNvPr id="32" name="Picture 31" descr="A logo with a white letter&#10;&#10;Description automatically generated">
            <a:extLst>
              <a:ext uri="{FF2B5EF4-FFF2-40B4-BE49-F238E27FC236}">
                <a16:creationId xmlns:a16="http://schemas.microsoft.com/office/drawing/2014/main" id="{5AFA7061-D9DA-D312-1B41-12419F28E4A8}"/>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7297601" y="2771120"/>
            <a:ext cx="322269" cy="322269"/>
          </a:xfrm>
          <a:prstGeom prst="rect">
            <a:avLst/>
          </a:prstGeom>
        </p:spPr>
      </p:pic>
      <p:sp>
        <p:nvSpPr>
          <p:cNvPr id="33" name="TextBox 32">
            <a:extLst>
              <a:ext uri="{FF2B5EF4-FFF2-40B4-BE49-F238E27FC236}">
                <a16:creationId xmlns:a16="http://schemas.microsoft.com/office/drawing/2014/main" id="{FD7162CB-7AB2-7D5E-E8E9-85B29616219A}"/>
              </a:ext>
            </a:extLst>
          </p:cNvPr>
          <p:cNvSpPr txBox="1"/>
          <p:nvPr/>
        </p:nvSpPr>
        <p:spPr>
          <a:xfrm>
            <a:off x="7505884" y="2823811"/>
            <a:ext cx="1014584" cy="246221"/>
          </a:xfrm>
          <a:prstGeom prst="rect">
            <a:avLst/>
          </a:prstGeom>
          <a:noFill/>
        </p:spPr>
        <p:txBody>
          <a:bodyPr wrap="square" rtlCol="0">
            <a:spAutoFit/>
          </a:bodyPr>
          <a:lstStyle/>
          <a:p>
            <a:pPr algn="ctr"/>
            <a:r>
              <a:rPr lang="en-US" sz="1000"/>
              <a:t>Data Activator</a:t>
            </a:r>
          </a:p>
        </p:txBody>
      </p:sp>
      <p:sp>
        <p:nvSpPr>
          <p:cNvPr id="34" name="Arrow: Up 33">
            <a:extLst>
              <a:ext uri="{FF2B5EF4-FFF2-40B4-BE49-F238E27FC236}">
                <a16:creationId xmlns:a16="http://schemas.microsoft.com/office/drawing/2014/main" id="{45520820-A1E0-318F-FAD2-272B587F0422}"/>
              </a:ext>
            </a:extLst>
          </p:cNvPr>
          <p:cNvSpPr/>
          <p:nvPr/>
        </p:nvSpPr>
        <p:spPr>
          <a:xfrm>
            <a:off x="7745727" y="2489657"/>
            <a:ext cx="98555" cy="361191"/>
          </a:xfrm>
          <a:prstGeom prst="upArrow">
            <a:avLst/>
          </a:prstGeom>
          <a:solidFill>
            <a:srgbClr val="3857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Up 35">
            <a:extLst>
              <a:ext uri="{FF2B5EF4-FFF2-40B4-BE49-F238E27FC236}">
                <a16:creationId xmlns:a16="http://schemas.microsoft.com/office/drawing/2014/main" id="{C6F9393F-C95F-6DD6-23A8-C7504DF1DB01}"/>
              </a:ext>
            </a:extLst>
          </p:cNvPr>
          <p:cNvSpPr/>
          <p:nvPr/>
        </p:nvSpPr>
        <p:spPr>
          <a:xfrm rot="10800000">
            <a:off x="7741537" y="3066587"/>
            <a:ext cx="102745" cy="275533"/>
          </a:xfrm>
          <a:prstGeom prst="upArrow">
            <a:avLst/>
          </a:prstGeom>
          <a:solidFill>
            <a:srgbClr val="3857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89EC5F08-6AC0-FF09-125E-90E2070B09AD}"/>
              </a:ext>
            </a:extLst>
          </p:cNvPr>
          <p:cNvSpPr/>
          <p:nvPr/>
        </p:nvSpPr>
        <p:spPr>
          <a:xfrm>
            <a:off x="9322879" y="1634989"/>
            <a:ext cx="2732672" cy="1409437"/>
          </a:xfrm>
          <a:prstGeom prst="rect">
            <a:avLst/>
          </a:prstGeom>
          <a:noFill/>
          <a:ln w="12700" cap="flat" cmpd="sng" algn="ctr">
            <a:solidFill>
              <a:srgbClr val="FFFFFF">
                <a:lumMod val="8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55C31F4F-FD39-3F9A-A5C0-B5AB54B9E28F}"/>
              </a:ext>
            </a:extLst>
          </p:cNvPr>
          <p:cNvSpPr/>
          <p:nvPr/>
        </p:nvSpPr>
        <p:spPr>
          <a:xfrm>
            <a:off x="9322879" y="1345593"/>
            <a:ext cx="2742969" cy="285254"/>
          </a:xfrm>
          <a:prstGeom prst="rect">
            <a:avLst/>
          </a:prstGeom>
          <a:solidFill>
            <a:srgbClr val="00B050"/>
          </a:solidFill>
          <a:ln>
            <a:noFill/>
          </a:ln>
          <a:effectLst/>
        </p:spPr>
        <p:txBody>
          <a:bodyPr vert="horz" lIns="0" tIns="45720" rIns="0" bIns="45720" rtlCol="0" anchor="ctr"/>
          <a:lstStyle/>
          <a:p>
            <a:pPr marL="0" marR="0" lvl="0" indent="0" algn="ctr" defTabSz="914400">
              <a:lnSpc>
                <a:spcPct val="100000"/>
              </a:lnSpc>
              <a:spcBef>
                <a:spcPts val="0"/>
              </a:spcBef>
              <a:spcAft>
                <a:spcPts val="0"/>
              </a:spcAft>
              <a:buNone/>
              <a:tabLst/>
              <a:defRPr/>
            </a:pPr>
            <a:r>
              <a:rPr lang="en-US" sz="1200" b="1" kern="0" dirty="0">
                <a:solidFill>
                  <a:srgbClr val="FFFFFF"/>
                </a:solidFill>
                <a:latin typeface="Calibri"/>
              </a:rPr>
              <a:t>FEATURES/CAPABILITIES</a:t>
            </a:r>
            <a:endParaRPr lang="en-US" dirty="0">
              <a:ea typeface="+mn-ea"/>
              <a:cs typeface="+mn-cs"/>
            </a:endParaRPr>
          </a:p>
        </p:txBody>
      </p:sp>
      <p:sp>
        <p:nvSpPr>
          <p:cNvPr id="56" name="Freeform: Shape 55">
            <a:extLst>
              <a:ext uri="{FF2B5EF4-FFF2-40B4-BE49-F238E27FC236}">
                <a16:creationId xmlns:a16="http://schemas.microsoft.com/office/drawing/2014/main" id="{8AFDEA43-C683-C3AF-8C75-8838F3BAF1E1}"/>
              </a:ext>
            </a:extLst>
          </p:cNvPr>
          <p:cNvSpPr/>
          <p:nvPr/>
        </p:nvSpPr>
        <p:spPr>
          <a:xfrm>
            <a:off x="3923052" y="2286848"/>
            <a:ext cx="603504" cy="246888"/>
          </a:xfrm>
          <a:custGeom>
            <a:avLst/>
            <a:gdLst>
              <a:gd name="connsiteX0" fmla="*/ 179070 w 209550"/>
              <a:gd name="connsiteY0" fmla="*/ 25718 h 85725"/>
              <a:gd name="connsiteX1" fmla="*/ 105728 w 209550"/>
              <a:gd name="connsiteY1" fmla="*/ 37147 h 85725"/>
              <a:gd name="connsiteX2" fmla="*/ 32385 w 209550"/>
              <a:gd name="connsiteY2" fmla="*/ 25718 h 85725"/>
              <a:gd name="connsiteX3" fmla="*/ 0 w 209550"/>
              <a:gd name="connsiteY3" fmla="*/ 0 h 85725"/>
              <a:gd name="connsiteX4" fmla="*/ 0 w 209550"/>
              <a:gd name="connsiteY4" fmla="*/ 49530 h 85725"/>
              <a:gd name="connsiteX5" fmla="*/ 32385 w 209550"/>
              <a:gd name="connsiteY5" fmla="*/ 78105 h 85725"/>
              <a:gd name="connsiteX6" fmla="*/ 105728 w 209550"/>
              <a:gd name="connsiteY6" fmla="*/ 89535 h 85725"/>
              <a:gd name="connsiteX7" fmla="*/ 179070 w 209550"/>
              <a:gd name="connsiteY7" fmla="*/ 78105 h 85725"/>
              <a:gd name="connsiteX8" fmla="*/ 211455 w 209550"/>
              <a:gd name="connsiteY8" fmla="*/ 49530 h 85725"/>
              <a:gd name="connsiteX9" fmla="*/ 211455 w 209550"/>
              <a:gd name="connsiteY9" fmla="*/ 0 h 85725"/>
              <a:gd name="connsiteX10" fmla="*/ 179070 w 209550"/>
              <a:gd name="connsiteY10" fmla="*/ 25718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550" h="85725">
                <a:moveTo>
                  <a:pt x="179070" y="25718"/>
                </a:moveTo>
                <a:cubicBezTo>
                  <a:pt x="160020" y="32385"/>
                  <a:pt x="134303" y="37147"/>
                  <a:pt x="105728" y="37147"/>
                </a:cubicBezTo>
                <a:cubicBezTo>
                  <a:pt x="77153" y="37147"/>
                  <a:pt x="51435" y="33338"/>
                  <a:pt x="32385" y="25718"/>
                </a:cubicBezTo>
                <a:cubicBezTo>
                  <a:pt x="12383" y="18097"/>
                  <a:pt x="0" y="11430"/>
                  <a:pt x="0" y="0"/>
                </a:cubicBezTo>
                <a:lnTo>
                  <a:pt x="0" y="49530"/>
                </a:lnTo>
                <a:cubicBezTo>
                  <a:pt x="0" y="60960"/>
                  <a:pt x="12383" y="70485"/>
                  <a:pt x="32385" y="78105"/>
                </a:cubicBezTo>
                <a:cubicBezTo>
                  <a:pt x="51435" y="84773"/>
                  <a:pt x="77153" y="89535"/>
                  <a:pt x="105728" y="89535"/>
                </a:cubicBezTo>
                <a:cubicBezTo>
                  <a:pt x="134303" y="89535"/>
                  <a:pt x="160020" y="85725"/>
                  <a:pt x="179070" y="78105"/>
                </a:cubicBezTo>
                <a:cubicBezTo>
                  <a:pt x="199073" y="70485"/>
                  <a:pt x="211455" y="60960"/>
                  <a:pt x="211455" y="49530"/>
                </a:cubicBezTo>
                <a:lnTo>
                  <a:pt x="211455" y="0"/>
                </a:lnTo>
                <a:cubicBezTo>
                  <a:pt x="211455" y="11430"/>
                  <a:pt x="199073" y="18097"/>
                  <a:pt x="179070" y="25718"/>
                </a:cubicBezTo>
                <a:close/>
              </a:path>
            </a:pathLst>
          </a:custGeom>
          <a:noFill/>
          <a:ln w="19050" cap="rnd">
            <a:solidFill>
              <a:srgbClr val="DBA164"/>
            </a:solidFill>
            <a:prstDash val="solid"/>
            <a:round/>
          </a:ln>
        </p:spPr>
        <p:txBody>
          <a:bodyPr rtlCol="0" anchor="ctr"/>
          <a:lstStyle/>
          <a:p>
            <a:endParaRPr lang="en-US" dirty="0"/>
          </a:p>
        </p:txBody>
      </p:sp>
      <p:sp>
        <p:nvSpPr>
          <p:cNvPr id="57" name="Freeform: Shape 56">
            <a:extLst>
              <a:ext uri="{FF2B5EF4-FFF2-40B4-BE49-F238E27FC236}">
                <a16:creationId xmlns:a16="http://schemas.microsoft.com/office/drawing/2014/main" id="{416926F4-82BF-D277-43EF-420377B970E3}"/>
              </a:ext>
            </a:extLst>
          </p:cNvPr>
          <p:cNvSpPr/>
          <p:nvPr/>
        </p:nvSpPr>
        <p:spPr>
          <a:xfrm>
            <a:off x="3923052" y="2092083"/>
            <a:ext cx="603504" cy="219456"/>
          </a:xfrm>
          <a:custGeom>
            <a:avLst/>
            <a:gdLst>
              <a:gd name="connsiteX0" fmla="*/ 179070 w 209550"/>
              <a:gd name="connsiteY0" fmla="*/ 25717 h 76200"/>
              <a:gd name="connsiteX1" fmla="*/ 105728 w 209550"/>
              <a:gd name="connsiteY1" fmla="*/ 37148 h 76200"/>
              <a:gd name="connsiteX2" fmla="*/ 32385 w 209550"/>
              <a:gd name="connsiteY2" fmla="*/ 25717 h 76200"/>
              <a:gd name="connsiteX3" fmla="*/ 0 w 209550"/>
              <a:gd name="connsiteY3" fmla="*/ 0 h 76200"/>
              <a:gd name="connsiteX4" fmla="*/ 0 w 209550"/>
              <a:gd name="connsiteY4" fmla="*/ 41910 h 76200"/>
              <a:gd name="connsiteX5" fmla="*/ 0 w 209550"/>
              <a:gd name="connsiteY5" fmla="*/ 44768 h 76200"/>
              <a:gd name="connsiteX6" fmla="*/ 32385 w 209550"/>
              <a:gd name="connsiteY6" fmla="*/ 73343 h 76200"/>
              <a:gd name="connsiteX7" fmla="*/ 105728 w 209550"/>
              <a:gd name="connsiteY7" fmla="*/ 84773 h 76200"/>
              <a:gd name="connsiteX8" fmla="*/ 179070 w 209550"/>
              <a:gd name="connsiteY8" fmla="*/ 73343 h 76200"/>
              <a:gd name="connsiteX9" fmla="*/ 211455 w 209550"/>
              <a:gd name="connsiteY9" fmla="*/ 44768 h 76200"/>
              <a:gd name="connsiteX10" fmla="*/ 211455 w 209550"/>
              <a:gd name="connsiteY10" fmla="*/ 41910 h 76200"/>
              <a:gd name="connsiteX11" fmla="*/ 211455 w 209550"/>
              <a:gd name="connsiteY11" fmla="*/ 0 h 76200"/>
              <a:gd name="connsiteX12" fmla="*/ 179070 w 209550"/>
              <a:gd name="connsiteY12" fmla="*/ 2571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550" h="76200">
                <a:moveTo>
                  <a:pt x="179070" y="25717"/>
                </a:moveTo>
                <a:cubicBezTo>
                  <a:pt x="160020" y="32385"/>
                  <a:pt x="134303" y="37148"/>
                  <a:pt x="105728" y="37148"/>
                </a:cubicBezTo>
                <a:cubicBezTo>
                  <a:pt x="77153" y="37148"/>
                  <a:pt x="51435" y="33337"/>
                  <a:pt x="32385" y="25717"/>
                </a:cubicBezTo>
                <a:cubicBezTo>
                  <a:pt x="12383" y="18097"/>
                  <a:pt x="0" y="11430"/>
                  <a:pt x="0" y="0"/>
                </a:cubicBezTo>
                <a:lnTo>
                  <a:pt x="0" y="41910"/>
                </a:lnTo>
                <a:lnTo>
                  <a:pt x="0" y="44768"/>
                </a:lnTo>
                <a:cubicBezTo>
                  <a:pt x="0" y="56198"/>
                  <a:pt x="12383" y="65723"/>
                  <a:pt x="32385" y="73343"/>
                </a:cubicBezTo>
                <a:cubicBezTo>
                  <a:pt x="51435" y="80010"/>
                  <a:pt x="77153" y="84773"/>
                  <a:pt x="105728" y="84773"/>
                </a:cubicBezTo>
                <a:cubicBezTo>
                  <a:pt x="134303" y="84773"/>
                  <a:pt x="160020" y="80962"/>
                  <a:pt x="179070" y="73343"/>
                </a:cubicBezTo>
                <a:cubicBezTo>
                  <a:pt x="199073" y="65723"/>
                  <a:pt x="211455" y="56198"/>
                  <a:pt x="211455" y="44768"/>
                </a:cubicBezTo>
                <a:lnTo>
                  <a:pt x="211455" y="41910"/>
                </a:lnTo>
                <a:lnTo>
                  <a:pt x="211455" y="0"/>
                </a:lnTo>
                <a:cubicBezTo>
                  <a:pt x="211455" y="11430"/>
                  <a:pt x="199073" y="19050"/>
                  <a:pt x="179070" y="25717"/>
                </a:cubicBezTo>
                <a:close/>
              </a:path>
            </a:pathLst>
          </a:custGeom>
          <a:noFill/>
          <a:ln w="19050" cap="rnd">
            <a:solidFill>
              <a:srgbClr val="DBA164"/>
            </a:solidFill>
            <a:prstDash val="solid"/>
            <a:round/>
          </a:ln>
        </p:spPr>
        <p:txBody>
          <a:bodyPr rtlCol="0" anchor="ctr"/>
          <a:lstStyle/>
          <a:p>
            <a:endParaRPr lang="en-US" dirty="0"/>
          </a:p>
        </p:txBody>
      </p:sp>
      <p:sp>
        <p:nvSpPr>
          <p:cNvPr id="58" name="Freeform: Shape 57">
            <a:extLst>
              <a:ext uri="{FF2B5EF4-FFF2-40B4-BE49-F238E27FC236}">
                <a16:creationId xmlns:a16="http://schemas.microsoft.com/office/drawing/2014/main" id="{AC83212D-41B6-56C5-E4FC-5929D18065C0}"/>
              </a:ext>
            </a:extLst>
          </p:cNvPr>
          <p:cNvSpPr/>
          <p:nvPr/>
        </p:nvSpPr>
        <p:spPr>
          <a:xfrm>
            <a:off x="3923052" y="1869882"/>
            <a:ext cx="603504" cy="246888"/>
          </a:xfrm>
          <a:custGeom>
            <a:avLst/>
            <a:gdLst>
              <a:gd name="connsiteX0" fmla="*/ 179070 w 209550"/>
              <a:gd name="connsiteY0" fmla="*/ 28575 h 85725"/>
              <a:gd name="connsiteX1" fmla="*/ 105728 w 209550"/>
              <a:gd name="connsiteY1" fmla="*/ 40005 h 85725"/>
              <a:gd name="connsiteX2" fmla="*/ 32385 w 209550"/>
              <a:gd name="connsiteY2" fmla="*/ 28575 h 85725"/>
              <a:gd name="connsiteX3" fmla="*/ 0 w 209550"/>
              <a:gd name="connsiteY3" fmla="*/ 0 h 85725"/>
              <a:gd name="connsiteX4" fmla="*/ 0 w 209550"/>
              <a:gd name="connsiteY4" fmla="*/ 0 h 85725"/>
              <a:gd name="connsiteX5" fmla="*/ 0 w 209550"/>
              <a:gd name="connsiteY5" fmla="*/ 46673 h 85725"/>
              <a:gd name="connsiteX6" fmla="*/ 0 w 209550"/>
              <a:gd name="connsiteY6" fmla="*/ 54293 h 85725"/>
              <a:gd name="connsiteX7" fmla="*/ 32385 w 209550"/>
              <a:gd name="connsiteY7" fmla="*/ 82868 h 85725"/>
              <a:gd name="connsiteX8" fmla="*/ 105728 w 209550"/>
              <a:gd name="connsiteY8" fmla="*/ 94298 h 85725"/>
              <a:gd name="connsiteX9" fmla="*/ 179070 w 209550"/>
              <a:gd name="connsiteY9" fmla="*/ 82868 h 85725"/>
              <a:gd name="connsiteX10" fmla="*/ 211455 w 209550"/>
              <a:gd name="connsiteY10" fmla="*/ 54293 h 85725"/>
              <a:gd name="connsiteX11" fmla="*/ 211455 w 209550"/>
              <a:gd name="connsiteY11" fmla="*/ 46673 h 85725"/>
              <a:gd name="connsiteX12" fmla="*/ 211455 w 209550"/>
              <a:gd name="connsiteY12" fmla="*/ 0 h 85725"/>
              <a:gd name="connsiteX13" fmla="*/ 211455 w 209550"/>
              <a:gd name="connsiteY13" fmla="*/ 0 h 85725"/>
              <a:gd name="connsiteX14" fmla="*/ 179070 w 209550"/>
              <a:gd name="connsiteY14" fmla="*/ 2857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550" h="85725">
                <a:moveTo>
                  <a:pt x="179070" y="28575"/>
                </a:moveTo>
                <a:cubicBezTo>
                  <a:pt x="160020" y="35243"/>
                  <a:pt x="134303" y="40005"/>
                  <a:pt x="105728" y="40005"/>
                </a:cubicBezTo>
                <a:cubicBezTo>
                  <a:pt x="77153" y="40005"/>
                  <a:pt x="51435" y="36195"/>
                  <a:pt x="32385" y="28575"/>
                </a:cubicBezTo>
                <a:cubicBezTo>
                  <a:pt x="12383" y="20955"/>
                  <a:pt x="0" y="11430"/>
                  <a:pt x="0" y="0"/>
                </a:cubicBezTo>
                <a:lnTo>
                  <a:pt x="0" y="0"/>
                </a:lnTo>
                <a:lnTo>
                  <a:pt x="0" y="46673"/>
                </a:lnTo>
                <a:lnTo>
                  <a:pt x="0" y="54293"/>
                </a:lnTo>
                <a:cubicBezTo>
                  <a:pt x="0" y="65723"/>
                  <a:pt x="12383" y="75248"/>
                  <a:pt x="32385" y="82868"/>
                </a:cubicBezTo>
                <a:cubicBezTo>
                  <a:pt x="51435" y="89535"/>
                  <a:pt x="77153" y="94298"/>
                  <a:pt x="105728" y="94298"/>
                </a:cubicBezTo>
                <a:cubicBezTo>
                  <a:pt x="134303" y="94298"/>
                  <a:pt x="160020" y="90488"/>
                  <a:pt x="179070" y="82868"/>
                </a:cubicBezTo>
                <a:cubicBezTo>
                  <a:pt x="199073" y="75248"/>
                  <a:pt x="211455" y="65723"/>
                  <a:pt x="211455" y="54293"/>
                </a:cubicBezTo>
                <a:lnTo>
                  <a:pt x="211455" y="46673"/>
                </a:lnTo>
                <a:lnTo>
                  <a:pt x="211455" y="0"/>
                </a:lnTo>
                <a:lnTo>
                  <a:pt x="211455" y="0"/>
                </a:lnTo>
                <a:cubicBezTo>
                  <a:pt x="211455" y="11430"/>
                  <a:pt x="199073" y="20955"/>
                  <a:pt x="179070" y="28575"/>
                </a:cubicBezTo>
                <a:close/>
              </a:path>
            </a:pathLst>
          </a:custGeom>
          <a:noFill/>
          <a:ln w="19050" cap="rnd">
            <a:solidFill>
              <a:srgbClr val="DBA164"/>
            </a:solidFill>
            <a:prstDash val="solid"/>
            <a:round/>
          </a:ln>
        </p:spPr>
        <p:txBody>
          <a:bodyPr rtlCol="0" anchor="ctr"/>
          <a:lstStyle/>
          <a:p>
            <a:endParaRPr lang="en-US" dirty="0"/>
          </a:p>
        </p:txBody>
      </p:sp>
      <p:sp>
        <p:nvSpPr>
          <p:cNvPr id="59" name="Freeform: Shape 58">
            <a:extLst>
              <a:ext uri="{FF2B5EF4-FFF2-40B4-BE49-F238E27FC236}">
                <a16:creationId xmlns:a16="http://schemas.microsoft.com/office/drawing/2014/main" id="{1142B7B5-6F02-B743-B60E-E91AD46C7A22}"/>
              </a:ext>
            </a:extLst>
          </p:cNvPr>
          <p:cNvSpPr/>
          <p:nvPr/>
        </p:nvSpPr>
        <p:spPr>
          <a:xfrm>
            <a:off x="3925528" y="1754670"/>
            <a:ext cx="603504" cy="219456"/>
          </a:xfrm>
          <a:custGeom>
            <a:avLst/>
            <a:gdLst>
              <a:gd name="connsiteX0" fmla="*/ 31433 w 209550"/>
              <a:gd name="connsiteY0" fmla="*/ 68580 h 76200"/>
              <a:gd name="connsiteX1" fmla="*/ 104775 w 209550"/>
              <a:gd name="connsiteY1" fmla="*/ 80010 h 76200"/>
              <a:gd name="connsiteX2" fmla="*/ 178118 w 209550"/>
              <a:gd name="connsiteY2" fmla="*/ 68580 h 76200"/>
              <a:gd name="connsiteX3" fmla="*/ 210503 w 209550"/>
              <a:gd name="connsiteY3" fmla="*/ 40005 h 76200"/>
              <a:gd name="connsiteX4" fmla="*/ 210503 w 209550"/>
              <a:gd name="connsiteY4" fmla="*/ 40005 h 76200"/>
              <a:gd name="connsiteX5" fmla="*/ 104775 w 209550"/>
              <a:gd name="connsiteY5" fmla="*/ 0 h 76200"/>
              <a:gd name="connsiteX6" fmla="*/ 0 w 209550"/>
              <a:gd name="connsiteY6" fmla="*/ 40005 h 76200"/>
              <a:gd name="connsiteX7" fmla="*/ 0 w 209550"/>
              <a:gd name="connsiteY7" fmla="*/ 40005 h 76200"/>
              <a:gd name="connsiteX8" fmla="*/ 31433 w 209550"/>
              <a:gd name="connsiteY8" fmla="*/ 6858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76200">
                <a:moveTo>
                  <a:pt x="31433" y="68580"/>
                </a:moveTo>
                <a:cubicBezTo>
                  <a:pt x="50483" y="75248"/>
                  <a:pt x="76200" y="80010"/>
                  <a:pt x="104775" y="80010"/>
                </a:cubicBezTo>
                <a:cubicBezTo>
                  <a:pt x="133350" y="80010"/>
                  <a:pt x="159068" y="76200"/>
                  <a:pt x="178118" y="68580"/>
                </a:cubicBezTo>
                <a:cubicBezTo>
                  <a:pt x="198120" y="60960"/>
                  <a:pt x="210503" y="51435"/>
                  <a:pt x="210503" y="40005"/>
                </a:cubicBezTo>
                <a:lnTo>
                  <a:pt x="210503" y="40005"/>
                </a:lnTo>
                <a:cubicBezTo>
                  <a:pt x="210503" y="18098"/>
                  <a:pt x="162878" y="0"/>
                  <a:pt x="104775" y="0"/>
                </a:cubicBezTo>
                <a:cubicBezTo>
                  <a:pt x="46673" y="953"/>
                  <a:pt x="0" y="18098"/>
                  <a:pt x="0" y="40005"/>
                </a:cubicBezTo>
                <a:lnTo>
                  <a:pt x="0" y="40005"/>
                </a:lnTo>
                <a:cubicBezTo>
                  <a:pt x="0" y="51435"/>
                  <a:pt x="12383" y="60960"/>
                  <a:pt x="31433" y="68580"/>
                </a:cubicBezTo>
                <a:close/>
              </a:path>
            </a:pathLst>
          </a:custGeom>
          <a:noFill/>
          <a:ln w="19050" cap="rnd">
            <a:solidFill>
              <a:srgbClr val="DBA164"/>
            </a:solidFill>
            <a:prstDash val="solid"/>
            <a:round/>
          </a:ln>
        </p:spPr>
        <p:txBody>
          <a:bodyPr rtlCol="0" anchor="ctr"/>
          <a:lstStyle/>
          <a:p>
            <a:endParaRPr lang="en-US" dirty="0"/>
          </a:p>
        </p:txBody>
      </p:sp>
      <p:sp>
        <p:nvSpPr>
          <p:cNvPr id="60" name="Freeform: Shape 59">
            <a:extLst>
              <a:ext uri="{FF2B5EF4-FFF2-40B4-BE49-F238E27FC236}">
                <a16:creationId xmlns:a16="http://schemas.microsoft.com/office/drawing/2014/main" id="{4765DF1D-1D20-446B-5D2B-6F6FE57D2EFE}"/>
              </a:ext>
            </a:extLst>
          </p:cNvPr>
          <p:cNvSpPr/>
          <p:nvPr/>
        </p:nvSpPr>
        <p:spPr>
          <a:xfrm>
            <a:off x="4540921" y="1897317"/>
            <a:ext cx="27432" cy="438912"/>
          </a:xfrm>
          <a:custGeom>
            <a:avLst/>
            <a:gdLst>
              <a:gd name="connsiteX0" fmla="*/ 0 w 0"/>
              <a:gd name="connsiteY0" fmla="*/ 154305 h 152400"/>
              <a:gd name="connsiteX1" fmla="*/ 0 w 0"/>
              <a:gd name="connsiteY1" fmla="*/ 0 h 152400"/>
            </a:gdLst>
            <a:ahLst/>
            <a:cxnLst>
              <a:cxn ang="0">
                <a:pos x="connsiteX0" y="connsiteY0"/>
              </a:cxn>
              <a:cxn ang="0">
                <a:pos x="connsiteX1" y="connsiteY1"/>
              </a:cxn>
            </a:cxnLst>
            <a:rect l="l" t="t" r="r" b="b"/>
            <a:pathLst>
              <a:path h="152400">
                <a:moveTo>
                  <a:pt x="0" y="154305"/>
                </a:moveTo>
                <a:lnTo>
                  <a:pt x="0" y="0"/>
                </a:lnTo>
              </a:path>
            </a:pathLst>
          </a:custGeom>
          <a:ln w="19050" cap="rnd">
            <a:solidFill>
              <a:srgbClr val="DBA164"/>
            </a:solidFill>
            <a:prstDash val="solid"/>
            <a:round/>
          </a:ln>
        </p:spPr>
        <p:txBody>
          <a:bodyPr rtlCol="0" anchor="ctr"/>
          <a:lstStyle/>
          <a:p>
            <a:endParaRPr lang="en-US" dirty="0"/>
          </a:p>
        </p:txBody>
      </p:sp>
      <p:sp>
        <p:nvSpPr>
          <p:cNvPr id="61" name="Freeform: Shape 60">
            <a:extLst>
              <a:ext uri="{FF2B5EF4-FFF2-40B4-BE49-F238E27FC236}">
                <a16:creationId xmlns:a16="http://schemas.microsoft.com/office/drawing/2014/main" id="{436C3DFB-CEFE-164E-CE48-5010E3C07A50}"/>
              </a:ext>
            </a:extLst>
          </p:cNvPr>
          <p:cNvSpPr/>
          <p:nvPr/>
        </p:nvSpPr>
        <p:spPr>
          <a:xfrm>
            <a:off x="3928273" y="1979613"/>
            <a:ext cx="27432" cy="438912"/>
          </a:xfrm>
          <a:custGeom>
            <a:avLst/>
            <a:gdLst>
              <a:gd name="connsiteX0" fmla="*/ 0 w 0"/>
              <a:gd name="connsiteY0" fmla="*/ 154305 h 152400"/>
              <a:gd name="connsiteX1" fmla="*/ 0 w 0"/>
              <a:gd name="connsiteY1" fmla="*/ 0 h 152400"/>
            </a:gdLst>
            <a:ahLst/>
            <a:cxnLst>
              <a:cxn ang="0">
                <a:pos x="connsiteX0" y="connsiteY0"/>
              </a:cxn>
              <a:cxn ang="0">
                <a:pos x="connsiteX1" y="connsiteY1"/>
              </a:cxn>
            </a:cxnLst>
            <a:rect l="l" t="t" r="r" b="b"/>
            <a:pathLst>
              <a:path h="152400">
                <a:moveTo>
                  <a:pt x="0" y="154305"/>
                </a:moveTo>
                <a:lnTo>
                  <a:pt x="0" y="0"/>
                </a:lnTo>
              </a:path>
            </a:pathLst>
          </a:custGeom>
          <a:ln w="19050" cap="rnd">
            <a:solidFill>
              <a:srgbClr val="DBA164"/>
            </a:solidFill>
            <a:prstDash val="solid"/>
            <a:round/>
          </a:ln>
        </p:spPr>
        <p:txBody>
          <a:bodyPr rtlCol="0" anchor="ctr"/>
          <a:lstStyle/>
          <a:p>
            <a:endParaRPr lang="en-US" dirty="0"/>
          </a:p>
        </p:txBody>
      </p:sp>
      <p:sp>
        <p:nvSpPr>
          <p:cNvPr id="62" name="TextBox 61">
            <a:extLst>
              <a:ext uri="{FF2B5EF4-FFF2-40B4-BE49-F238E27FC236}">
                <a16:creationId xmlns:a16="http://schemas.microsoft.com/office/drawing/2014/main" id="{CFDCD11C-BED4-B0E2-4F97-1BE001147F70}"/>
              </a:ext>
            </a:extLst>
          </p:cNvPr>
          <p:cNvSpPr txBox="1"/>
          <p:nvPr/>
        </p:nvSpPr>
        <p:spPr>
          <a:xfrm>
            <a:off x="2690895" y="1741216"/>
            <a:ext cx="1003704" cy="246221"/>
          </a:xfrm>
          <a:prstGeom prst="rect">
            <a:avLst/>
          </a:prstGeom>
          <a:solidFill>
            <a:srgbClr val="DBA164"/>
          </a:solidFill>
          <a:ln>
            <a:solidFill>
              <a:srgbClr val="DBA164"/>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cs typeface="Calibri" panose="020F0502020204030204" pitchFamily="34" charset="0"/>
              </a:rPr>
              <a:t>BRONZE</a:t>
            </a:r>
            <a:endParaRPr kumimoji="0" lang="en-US" sz="900" b="1" i="0" u="none" strike="noStrike" kern="0" cap="none" spc="0" normalizeH="0" baseline="0" noProof="0" dirty="0">
              <a:ln>
                <a:noFill/>
              </a:ln>
              <a:solidFill>
                <a:srgbClr val="FFFFFF"/>
              </a:solidFill>
              <a:effectLst/>
              <a:uLnTx/>
              <a:uFillTx/>
              <a:cs typeface="Calibri" panose="020F0502020204030204" pitchFamily="34" charset="0"/>
            </a:endParaRPr>
          </a:p>
        </p:txBody>
      </p:sp>
      <p:sp>
        <p:nvSpPr>
          <p:cNvPr id="63" name="TextBox 62">
            <a:extLst>
              <a:ext uri="{FF2B5EF4-FFF2-40B4-BE49-F238E27FC236}">
                <a16:creationId xmlns:a16="http://schemas.microsoft.com/office/drawing/2014/main" id="{FEB8B2BC-6837-5A10-EE9A-96BA885EB01E}"/>
              </a:ext>
            </a:extLst>
          </p:cNvPr>
          <p:cNvSpPr txBox="1"/>
          <p:nvPr/>
        </p:nvSpPr>
        <p:spPr>
          <a:xfrm>
            <a:off x="2580125" y="2013137"/>
            <a:ext cx="1416259" cy="400110"/>
          </a:xfrm>
          <a:prstGeom prst="rect">
            <a:avLst/>
          </a:prstGeom>
          <a:noFill/>
        </p:spPr>
        <p:txBody>
          <a:bodyPr wrap="square" rtlCol="0">
            <a:spAutoFit/>
          </a:bodyPr>
          <a:lstStyle/>
          <a:p>
            <a:r>
              <a:rPr lang="en-US" sz="1000" dirty="0"/>
              <a:t>Binary Parquet Files</a:t>
            </a:r>
          </a:p>
          <a:p>
            <a:r>
              <a:rPr lang="en-US" sz="1000" dirty="0"/>
              <a:t>Data type conversion</a:t>
            </a:r>
            <a:endParaRPr lang="en-US" sz="800" dirty="0"/>
          </a:p>
        </p:txBody>
      </p:sp>
      <p:sp>
        <p:nvSpPr>
          <p:cNvPr id="9" name="Rectangle 8">
            <a:extLst>
              <a:ext uri="{FF2B5EF4-FFF2-40B4-BE49-F238E27FC236}">
                <a16:creationId xmlns:a16="http://schemas.microsoft.com/office/drawing/2014/main" id="{256C257C-4893-ACB4-1DB7-26E2A254EC75}"/>
              </a:ext>
            </a:extLst>
          </p:cNvPr>
          <p:cNvSpPr/>
          <p:nvPr/>
        </p:nvSpPr>
        <p:spPr>
          <a:xfrm>
            <a:off x="2629993" y="2721517"/>
            <a:ext cx="2938597" cy="887651"/>
          </a:xfrm>
          <a:prstGeom prst="rect">
            <a:avLst/>
          </a:prstGeom>
          <a:solidFill>
            <a:srgbClr val="FFFFFF"/>
          </a:solidFill>
          <a:ln w="12700" cap="flat" cmpd="sng" algn="ctr">
            <a:solidFill>
              <a:srgbClr val="FFFFFF">
                <a:lumMod val="85000"/>
              </a:srgbClr>
            </a:solidFill>
            <a:prstDash val="solid"/>
            <a:miter lim="800000"/>
          </a:ln>
          <a:effectLst/>
        </p:spPr>
        <p:txBody>
          <a:bodyPr vert="vert"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Calibri" panose="020F0502020204030204" pitchFamily="34" charset="0"/>
            </a:endParaRPr>
          </a:p>
        </p:txBody>
      </p:sp>
      <p:sp>
        <p:nvSpPr>
          <p:cNvPr id="15" name="TextBox 14">
            <a:extLst>
              <a:ext uri="{FF2B5EF4-FFF2-40B4-BE49-F238E27FC236}">
                <a16:creationId xmlns:a16="http://schemas.microsoft.com/office/drawing/2014/main" id="{96BB0B7D-8095-8189-8EFD-4EED8B691C43}"/>
              </a:ext>
            </a:extLst>
          </p:cNvPr>
          <p:cNvSpPr txBox="1"/>
          <p:nvPr/>
        </p:nvSpPr>
        <p:spPr>
          <a:xfrm>
            <a:off x="4684055" y="3093389"/>
            <a:ext cx="964114" cy="400110"/>
          </a:xfrm>
          <a:prstGeom prst="rect">
            <a:avLst/>
          </a:prstGeom>
          <a:noFill/>
        </p:spPr>
        <p:txBody>
          <a:bodyPr wrap="square" rtlCol="0">
            <a:spAutoFit/>
          </a:bodyPr>
          <a:lstStyle/>
          <a:p>
            <a:pPr algn="ctr"/>
            <a:r>
              <a:rPr lang="en-US" sz="1000" dirty="0"/>
              <a:t>Synapse Data Engineering</a:t>
            </a:r>
          </a:p>
        </p:txBody>
      </p:sp>
      <p:sp>
        <p:nvSpPr>
          <p:cNvPr id="37" name="TextBox 36">
            <a:extLst>
              <a:ext uri="{FF2B5EF4-FFF2-40B4-BE49-F238E27FC236}">
                <a16:creationId xmlns:a16="http://schemas.microsoft.com/office/drawing/2014/main" id="{17AE5B7A-F528-7C6A-847A-BA685502B8B2}"/>
              </a:ext>
            </a:extLst>
          </p:cNvPr>
          <p:cNvSpPr txBox="1"/>
          <p:nvPr/>
        </p:nvSpPr>
        <p:spPr>
          <a:xfrm>
            <a:off x="2581606" y="2991160"/>
            <a:ext cx="1253692" cy="400110"/>
          </a:xfrm>
          <a:prstGeom prst="rect">
            <a:avLst/>
          </a:prstGeom>
          <a:noFill/>
        </p:spPr>
        <p:txBody>
          <a:bodyPr wrap="square" rtlCol="0">
            <a:spAutoFit/>
          </a:bodyPr>
          <a:lstStyle/>
          <a:p>
            <a:r>
              <a:rPr lang="en-US" sz="1000" dirty="0"/>
              <a:t>Delta Tables</a:t>
            </a:r>
          </a:p>
          <a:p>
            <a:r>
              <a:rPr lang="en-US" sz="1000" dirty="0"/>
              <a:t>Controlled Schema</a:t>
            </a:r>
            <a:endParaRPr lang="en-US" sz="800" dirty="0"/>
          </a:p>
        </p:txBody>
      </p:sp>
      <p:sp>
        <p:nvSpPr>
          <p:cNvPr id="38" name="TextBox 37">
            <a:extLst>
              <a:ext uri="{FF2B5EF4-FFF2-40B4-BE49-F238E27FC236}">
                <a16:creationId xmlns:a16="http://schemas.microsoft.com/office/drawing/2014/main" id="{D8656F33-27E4-97FC-BA5D-0D61E7C51C8A}"/>
              </a:ext>
            </a:extLst>
          </p:cNvPr>
          <p:cNvSpPr txBox="1"/>
          <p:nvPr/>
        </p:nvSpPr>
        <p:spPr>
          <a:xfrm>
            <a:off x="2690570" y="2782156"/>
            <a:ext cx="1003704" cy="246221"/>
          </a:xfrm>
          <a:prstGeom prst="rect">
            <a:avLst/>
          </a:prstGeom>
          <a:solidFill>
            <a:srgbClr val="D1D5D8"/>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cs typeface="Calibri" panose="020F0502020204030204" pitchFamily="34" charset="0"/>
              </a:rPr>
              <a:t>SILVER</a:t>
            </a:r>
            <a:endParaRPr kumimoji="0" lang="en-US" sz="900" b="1" i="0" u="none" strike="noStrike" kern="0" cap="none" spc="0" normalizeH="0" baseline="0" noProof="0" dirty="0">
              <a:ln>
                <a:noFill/>
              </a:ln>
              <a:solidFill>
                <a:srgbClr val="FFFFFF"/>
              </a:solidFill>
              <a:effectLst/>
              <a:uLnTx/>
              <a:uFillTx/>
              <a:cs typeface="Calibri" panose="020F0502020204030204" pitchFamily="34" charset="0"/>
            </a:endParaRPr>
          </a:p>
        </p:txBody>
      </p:sp>
      <p:sp>
        <p:nvSpPr>
          <p:cNvPr id="39" name="Freeform: Shape 38">
            <a:extLst>
              <a:ext uri="{FF2B5EF4-FFF2-40B4-BE49-F238E27FC236}">
                <a16:creationId xmlns:a16="http://schemas.microsoft.com/office/drawing/2014/main" id="{32A31BDF-A187-885E-C81D-9D1F42BFA99A}"/>
              </a:ext>
            </a:extLst>
          </p:cNvPr>
          <p:cNvSpPr/>
          <p:nvPr/>
        </p:nvSpPr>
        <p:spPr>
          <a:xfrm>
            <a:off x="3931871" y="3318910"/>
            <a:ext cx="603504" cy="246888"/>
          </a:xfrm>
          <a:custGeom>
            <a:avLst/>
            <a:gdLst>
              <a:gd name="connsiteX0" fmla="*/ 179070 w 209550"/>
              <a:gd name="connsiteY0" fmla="*/ 25718 h 85725"/>
              <a:gd name="connsiteX1" fmla="*/ 105728 w 209550"/>
              <a:gd name="connsiteY1" fmla="*/ 37147 h 85725"/>
              <a:gd name="connsiteX2" fmla="*/ 32385 w 209550"/>
              <a:gd name="connsiteY2" fmla="*/ 25718 h 85725"/>
              <a:gd name="connsiteX3" fmla="*/ 0 w 209550"/>
              <a:gd name="connsiteY3" fmla="*/ 0 h 85725"/>
              <a:gd name="connsiteX4" fmla="*/ 0 w 209550"/>
              <a:gd name="connsiteY4" fmla="*/ 49530 h 85725"/>
              <a:gd name="connsiteX5" fmla="*/ 32385 w 209550"/>
              <a:gd name="connsiteY5" fmla="*/ 78105 h 85725"/>
              <a:gd name="connsiteX6" fmla="*/ 105728 w 209550"/>
              <a:gd name="connsiteY6" fmla="*/ 89535 h 85725"/>
              <a:gd name="connsiteX7" fmla="*/ 179070 w 209550"/>
              <a:gd name="connsiteY7" fmla="*/ 78105 h 85725"/>
              <a:gd name="connsiteX8" fmla="*/ 211455 w 209550"/>
              <a:gd name="connsiteY8" fmla="*/ 49530 h 85725"/>
              <a:gd name="connsiteX9" fmla="*/ 211455 w 209550"/>
              <a:gd name="connsiteY9" fmla="*/ 0 h 85725"/>
              <a:gd name="connsiteX10" fmla="*/ 179070 w 209550"/>
              <a:gd name="connsiteY10" fmla="*/ 25718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550" h="85725">
                <a:moveTo>
                  <a:pt x="179070" y="25718"/>
                </a:moveTo>
                <a:cubicBezTo>
                  <a:pt x="160020" y="32385"/>
                  <a:pt x="134303" y="37147"/>
                  <a:pt x="105728" y="37147"/>
                </a:cubicBezTo>
                <a:cubicBezTo>
                  <a:pt x="77153" y="37147"/>
                  <a:pt x="51435" y="33338"/>
                  <a:pt x="32385" y="25718"/>
                </a:cubicBezTo>
                <a:cubicBezTo>
                  <a:pt x="12383" y="18097"/>
                  <a:pt x="0" y="11430"/>
                  <a:pt x="0" y="0"/>
                </a:cubicBezTo>
                <a:lnTo>
                  <a:pt x="0" y="49530"/>
                </a:lnTo>
                <a:cubicBezTo>
                  <a:pt x="0" y="60960"/>
                  <a:pt x="12383" y="70485"/>
                  <a:pt x="32385" y="78105"/>
                </a:cubicBezTo>
                <a:cubicBezTo>
                  <a:pt x="51435" y="84773"/>
                  <a:pt x="77153" y="89535"/>
                  <a:pt x="105728" y="89535"/>
                </a:cubicBezTo>
                <a:cubicBezTo>
                  <a:pt x="134303" y="89535"/>
                  <a:pt x="160020" y="85725"/>
                  <a:pt x="179070" y="78105"/>
                </a:cubicBezTo>
                <a:cubicBezTo>
                  <a:pt x="199073" y="70485"/>
                  <a:pt x="211455" y="60960"/>
                  <a:pt x="211455" y="49530"/>
                </a:cubicBezTo>
                <a:lnTo>
                  <a:pt x="211455" y="0"/>
                </a:lnTo>
                <a:cubicBezTo>
                  <a:pt x="211455" y="11430"/>
                  <a:pt x="199073" y="18097"/>
                  <a:pt x="179070" y="25718"/>
                </a:cubicBezTo>
                <a:close/>
              </a:path>
            </a:pathLst>
          </a:custGeom>
          <a:noFill/>
          <a:ln w="19050" cap="rnd">
            <a:solidFill>
              <a:srgbClr val="D1D5D8"/>
            </a:solidFill>
            <a:prstDash val="solid"/>
            <a:round/>
          </a:ln>
        </p:spPr>
        <p:txBody>
          <a:bodyPr rtlCol="0" anchor="ctr"/>
          <a:lstStyle/>
          <a:p>
            <a:endParaRPr lang="en-US" dirty="0"/>
          </a:p>
        </p:txBody>
      </p:sp>
      <p:sp>
        <p:nvSpPr>
          <p:cNvPr id="53" name="Freeform: Shape 52">
            <a:extLst>
              <a:ext uri="{FF2B5EF4-FFF2-40B4-BE49-F238E27FC236}">
                <a16:creationId xmlns:a16="http://schemas.microsoft.com/office/drawing/2014/main" id="{A984E0E0-0DEE-0F5B-0F7E-5AED686862B5}"/>
              </a:ext>
            </a:extLst>
          </p:cNvPr>
          <p:cNvSpPr/>
          <p:nvPr/>
        </p:nvSpPr>
        <p:spPr>
          <a:xfrm>
            <a:off x="3931871" y="3124145"/>
            <a:ext cx="603504" cy="219456"/>
          </a:xfrm>
          <a:custGeom>
            <a:avLst/>
            <a:gdLst>
              <a:gd name="connsiteX0" fmla="*/ 179070 w 209550"/>
              <a:gd name="connsiteY0" fmla="*/ 25717 h 76200"/>
              <a:gd name="connsiteX1" fmla="*/ 105728 w 209550"/>
              <a:gd name="connsiteY1" fmla="*/ 37148 h 76200"/>
              <a:gd name="connsiteX2" fmla="*/ 32385 w 209550"/>
              <a:gd name="connsiteY2" fmla="*/ 25717 h 76200"/>
              <a:gd name="connsiteX3" fmla="*/ 0 w 209550"/>
              <a:gd name="connsiteY3" fmla="*/ 0 h 76200"/>
              <a:gd name="connsiteX4" fmla="*/ 0 w 209550"/>
              <a:gd name="connsiteY4" fmla="*/ 41910 h 76200"/>
              <a:gd name="connsiteX5" fmla="*/ 0 w 209550"/>
              <a:gd name="connsiteY5" fmla="*/ 44768 h 76200"/>
              <a:gd name="connsiteX6" fmla="*/ 32385 w 209550"/>
              <a:gd name="connsiteY6" fmla="*/ 73343 h 76200"/>
              <a:gd name="connsiteX7" fmla="*/ 105728 w 209550"/>
              <a:gd name="connsiteY7" fmla="*/ 84773 h 76200"/>
              <a:gd name="connsiteX8" fmla="*/ 179070 w 209550"/>
              <a:gd name="connsiteY8" fmla="*/ 73343 h 76200"/>
              <a:gd name="connsiteX9" fmla="*/ 211455 w 209550"/>
              <a:gd name="connsiteY9" fmla="*/ 44768 h 76200"/>
              <a:gd name="connsiteX10" fmla="*/ 211455 w 209550"/>
              <a:gd name="connsiteY10" fmla="*/ 41910 h 76200"/>
              <a:gd name="connsiteX11" fmla="*/ 211455 w 209550"/>
              <a:gd name="connsiteY11" fmla="*/ 0 h 76200"/>
              <a:gd name="connsiteX12" fmla="*/ 179070 w 209550"/>
              <a:gd name="connsiteY12" fmla="*/ 2571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550" h="76200">
                <a:moveTo>
                  <a:pt x="179070" y="25717"/>
                </a:moveTo>
                <a:cubicBezTo>
                  <a:pt x="160020" y="32385"/>
                  <a:pt x="134303" y="37148"/>
                  <a:pt x="105728" y="37148"/>
                </a:cubicBezTo>
                <a:cubicBezTo>
                  <a:pt x="77153" y="37148"/>
                  <a:pt x="51435" y="33337"/>
                  <a:pt x="32385" y="25717"/>
                </a:cubicBezTo>
                <a:cubicBezTo>
                  <a:pt x="12383" y="18097"/>
                  <a:pt x="0" y="11430"/>
                  <a:pt x="0" y="0"/>
                </a:cubicBezTo>
                <a:lnTo>
                  <a:pt x="0" y="41910"/>
                </a:lnTo>
                <a:lnTo>
                  <a:pt x="0" y="44768"/>
                </a:lnTo>
                <a:cubicBezTo>
                  <a:pt x="0" y="56198"/>
                  <a:pt x="12383" y="65723"/>
                  <a:pt x="32385" y="73343"/>
                </a:cubicBezTo>
                <a:cubicBezTo>
                  <a:pt x="51435" y="80010"/>
                  <a:pt x="77153" y="84773"/>
                  <a:pt x="105728" y="84773"/>
                </a:cubicBezTo>
                <a:cubicBezTo>
                  <a:pt x="134303" y="84773"/>
                  <a:pt x="160020" y="80962"/>
                  <a:pt x="179070" y="73343"/>
                </a:cubicBezTo>
                <a:cubicBezTo>
                  <a:pt x="199073" y="65723"/>
                  <a:pt x="211455" y="56198"/>
                  <a:pt x="211455" y="44768"/>
                </a:cubicBezTo>
                <a:lnTo>
                  <a:pt x="211455" y="41910"/>
                </a:lnTo>
                <a:lnTo>
                  <a:pt x="211455" y="0"/>
                </a:lnTo>
                <a:cubicBezTo>
                  <a:pt x="211455" y="11430"/>
                  <a:pt x="199073" y="19050"/>
                  <a:pt x="179070" y="25717"/>
                </a:cubicBezTo>
                <a:close/>
              </a:path>
            </a:pathLst>
          </a:custGeom>
          <a:noFill/>
          <a:ln w="19050" cap="rnd">
            <a:solidFill>
              <a:srgbClr val="D1D5D8"/>
            </a:solidFill>
            <a:prstDash val="solid"/>
            <a:round/>
          </a:ln>
        </p:spPr>
        <p:txBody>
          <a:bodyPr rtlCol="0" anchor="ctr"/>
          <a:lstStyle/>
          <a:p>
            <a:endParaRPr lang="en-US" dirty="0"/>
          </a:p>
        </p:txBody>
      </p:sp>
      <p:sp>
        <p:nvSpPr>
          <p:cNvPr id="64" name="Freeform: Shape 63">
            <a:extLst>
              <a:ext uri="{FF2B5EF4-FFF2-40B4-BE49-F238E27FC236}">
                <a16:creationId xmlns:a16="http://schemas.microsoft.com/office/drawing/2014/main" id="{543E2496-6E11-F5ED-0B12-0B33E9EF72B1}"/>
              </a:ext>
            </a:extLst>
          </p:cNvPr>
          <p:cNvSpPr/>
          <p:nvPr/>
        </p:nvSpPr>
        <p:spPr>
          <a:xfrm>
            <a:off x="3931871" y="2901944"/>
            <a:ext cx="603504" cy="246888"/>
          </a:xfrm>
          <a:custGeom>
            <a:avLst/>
            <a:gdLst>
              <a:gd name="connsiteX0" fmla="*/ 179070 w 209550"/>
              <a:gd name="connsiteY0" fmla="*/ 28575 h 85725"/>
              <a:gd name="connsiteX1" fmla="*/ 105728 w 209550"/>
              <a:gd name="connsiteY1" fmla="*/ 40005 h 85725"/>
              <a:gd name="connsiteX2" fmla="*/ 32385 w 209550"/>
              <a:gd name="connsiteY2" fmla="*/ 28575 h 85725"/>
              <a:gd name="connsiteX3" fmla="*/ 0 w 209550"/>
              <a:gd name="connsiteY3" fmla="*/ 0 h 85725"/>
              <a:gd name="connsiteX4" fmla="*/ 0 w 209550"/>
              <a:gd name="connsiteY4" fmla="*/ 0 h 85725"/>
              <a:gd name="connsiteX5" fmla="*/ 0 w 209550"/>
              <a:gd name="connsiteY5" fmla="*/ 46673 h 85725"/>
              <a:gd name="connsiteX6" fmla="*/ 0 w 209550"/>
              <a:gd name="connsiteY6" fmla="*/ 54293 h 85725"/>
              <a:gd name="connsiteX7" fmla="*/ 32385 w 209550"/>
              <a:gd name="connsiteY7" fmla="*/ 82868 h 85725"/>
              <a:gd name="connsiteX8" fmla="*/ 105728 w 209550"/>
              <a:gd name="connsiteY8" fmla="*/ 94298 h 85725"/>
              <a:gd name="connsiteX9" fmla="*/ 179070 w 209550"/>
              <a:gd name="connsiteY9" fmla="*/ 82868 h 85725"/>
              <a:gd name="connsiteX10" fmla="*/ 211455 w 209550"/>
              <a:gd name="connsiteY10" fmla="*/ 54293 h 85725"/>
              <a:gd name="connsiteX11" fmla="*/ 211455 w 209550"/>
              <a:gd name="connsiteY11" fmla="*/ 46673 h 85725"/>
              <a:gd name="connsiteX12" fmla="*/ 211455 w 209550"/>
              <a:gd name="connsiteY12" fmla="*/ 0 h 85725"/>
              <a:gd name="connsiteX13" fmla="*/ 211455 w 209550"/>
              <a:gd name="connsiteY13" fmla="*/ 0 h 85725"/>
              <a:gd name="connsiteX14" fmla="*/ 179070 w 209550"/>
              <a:gd name="connsiteY14" fmla="*/ 2857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550" h="85725">
                <a:moveTo>
                  <a:pt x="179070" y="28575"/>
                </a:moveTo>
                <a:cubicBezTo>
                  <a:pt x="160020" y="35243"/>
                  <a:pt x="134303" y="40005"/>
                  <a:pt x="105728" y="40005"/>
                </a:cubicBezTo>
                <a:cubicBezTo>
                  <a:pt x="77153" y="40005"/>
                  <a:pt x="51435" y="36195"/>
                  <a:pt x="32385" y="28575"/>
                </a:cubicBezTo>
                <a:cubicBezTo>
                  <a:pt x="12383" y="20955"/>
                  <a:pt x="0" y="11430"/>
                  <a:pt x="0" y="0"/>
                </a:cubicBezTo>
                <a:lnTo>
                  <a:pt x="0" y="0"/>
                </a:lnTo>
                <a:lnTo>
                  <a:pt x="0" y="46673"/>
                </a:lnTo>
                <a:lnTo>
                  <a:pt x="0" y="54293"/>
                </a:lnTo>
                <a:cubicBezTo>
                  <a:pt x="0" y="65723"/>
                  <a:pt x="12383" y="75248"/>
                  <a:pt x="32385" y="82868"/>
                </a:cubicBezTo>
                <a:cubicBezTo>
                  <a:pt x="51435" y="89535"/>
                  <a:pt x="77153" y="94298"/>
                  <a:pt x="105728" y="94298"/>
                </a:cubicBezTo>
                <a:cubicBezTo>
                  <a:pt x="134303" y="94298"/>
                  <a:pt x="160020" y="90488"/>
                  <a:pt x="179070" y="82868"/>
                </a:cubicBezTo>
                <a:cubicBezTo>
                  <a:pt x="199073" y="75248"/>
                  <a:pt x="211455" y="65723"/>
                  <a:pt x="211455" y="54293"/>
                </a:cubicBezTo>
                <a:lnTo>
                  <a:pt x="211455" y="46673"/>
                </a:lnTo>
                <a:lnTo>
                  <a:pt x="211455" y="0"/>
                </a:lnTo>
                <a:lnTo>
                  <a:pt x="211455" y="0"/>
                </a:lnTo>
                <a:cubicBezTo>
                  <a:pt x="211455" y="11430"/>
                  <a:pt x="199073" y="20955"/>
                  <a:pt x="179070" y="28575"/>
                </a:cubicBezTo>
                <a:close/>
              </a:path>
            </a:pathLst>
          </a:custGeom>
          <a:noFill/>
          <a:ln w="19050" cap="rnd">
            <a:solidFill>
              <a:srgbClr val="D1D5D8"/>
            </a:solidFill>
            <a:prstDash val="solid"/>
            <a:round/>
          </a:ln>
        </p:spPr>
        <p:txBody>
          <a:bodyPr rtlCol="0" anchor="ctr"/>
          <a:lstStyle/>
          <a:p>
            <a:endParaRPr lang="en-US" dirty="0"/>
          </a:p>
        </p:txBody>
      </p:sp>
      <p:sp>
        <p:nvSpPr>
          <p:cNvPr id="71" name="Freeform: Shape 70">
            <a:extLst>
              <a:ext uri="{FF2B5EF4-FFF2-40B4-BE49-F238E27FC236}">
                <a16:creationId xmlns:a16="http://schemas.microsoft.com/office/drawing/2014/main" id="{9C2CDEC3-D178-C2F9-6A84-1BC1D36C53C6}"/>
              </a:ext>
            </a:extLst>
          </p:cNvPr>
          <p:cNvSpPr/>
          <p:nvPr/>
        </p:nvSpPr>
        <p:spPr>
          <a:xfrm>
            <a:off x="3934613" y="2786732"/>
            <a:ext cx="603504" cy="219456"/>
          </a:xfrm>
          <a:custGeom>
            <a:avLst/>
            <a:gdLst>
              <a:gd name="connsiteX0" fmla="*/ 31433 w 209550"/>
              <a:gd name="connsiteY0" fmla="*/ 68580 h 76200"/>
              <a:gd name="connsiteX1" fmla="*/ 104775 w 209550"/>
              <a:gd name="connsiteY1" fmla="*/ 80010 h 76200"/>
              <a:gd name="connsiteX2" fmla="*/ 178118 w 209550"/>
              <a:gd name="connsiteY2" fmla="*/ 68580 h 76200"/>
              <a:gd name="connsiteX3" fmla="*/ 210503 w 209550"/>
              <a:gd name="connsiteY3" fmla="*/ 40005 h 76200"/>
              <a:gd name="connsiteX4" fmla="*/ 210503 w 209550"/>
              <a:gd name="connsiteY4" fmla="*/ 40005 h 76200"/>
              <a:gd name="connsiteX5" fmla="*/ 104775 w 209550"/>
              <a:gd name="connsiteY5" fmla="*/ 0 h 76200"/>
              <a:gd name="connsiteX6" fmla="*/ 0 w 209550"/>
              <a:gd name="connsiteY6" fmla="*/ 40005 h 76200"/>
              <a:gd name="connsiteX7" fmla="*/ 0 w 209550"/>
              <a:gd name="connsiteY7" fmla="*/ 40005 h 76200"/>
              <a:gd name="connsiteX8" fmla="*/ 31433 w 209550"/>
              <a:gd name="connsiteY8" fmla="*/ 6858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76200">
                <a:moveTo>
                  <a:pt x="31433" y="68580"/>
                </a:moveTo>
                <a:cubicBezTo>
                  <a:pt x="50483" y="75248"/>
                  <a:pt x="76200" y="80010"/>
                  <a:pt x="104775" y="80010"/>
                </a:cubicBezTo>
                <a:cubicBezTo>
                  <a:pt x="133350" y="80010"/>
                  <a:pt x="159068" y="76200"/>
                  <a:pt x="178118" y="68580"/>
                </a:cubicBezTo>
                <a:cubicBezTo>
                  <a:pt x="198120" y="60960"/>
                  <a:pt x="210503" y="51435"/>
                  <a:pt x="210503" y="40005"/>
                </a:cubicBezTo>
                <a:lnTo>
                  <a:pt x="210503" y="40005"/>
                </a:lnTo>
                <a:cubicBezTo>
                  <a:pt x="210503" y="18098"/>
                  <a:pt x="162878" y="0"/>
                  <a:pt x="104775" y="0"/>
                </a:cubicBezTo>
                <a:cubicBezTo>
                  <a:pt x="46673" y="953"/>
                  <a:pt x="0" y="18098"/>
                  <a:pt x="0" y="40005"/>
                </a:cubicBezTo>
                <a:lnTo>
                  <a:pt x="0" y="40005"/>
                </a:lnTo>
                <a:cubicBezTo>
                  <a:pt x="0" y="51435"/>
                  <a:pt x="12383" y="60960"/>
                  <a:pt x="31433" y="68580"/>
                </a:cubicBezTo>
                <a:close/>
              </a:path>
            </a:pathLst>
          </a:custGeom>
          <a:noFill/>
          <a:ln w="19050" cap="rnd">
            <a:solidFill>
              <a:srgbClr val="D1D5D8"/>
            </a:solidFill>
            <a:prstDash val="solid"/>
            <a:round/>
          </a:ln>
        </p:spPr>
        <p:txBody>
          <a:bodyPr rtlCol="0" anchor="ctr"/>
          <a:lstStyle/>
          <a:p>
            <a:endParaRPr lang="en-US" dirty="0"/>
          </a:p>
        </p:txBody>
      </p:sp>
      <p:sp>
        <p:nvSpPr>
          <p:cNvPr id="72" name="Freeform: Shape 71">
            <a:extLst>
              <a:ext uri="{FF2B5EF4-FFF2-40B4-BE49-F238E27FC236}">
                <a16:creationId xmlns:a16="http://schemas.microsoft.com/office/drawing/2014/main" id="{22EF947E-0FA6-6836-0287-075F159856BC}"/>
              </a:ext>
            </a:extLst>
          </p:cNvPr>
          <p:cNvSpPr/>
          <p:nvPr/>
        </p:nvSpPr>
        <p:spPr>
          <a:xfrm>
            <a:off x="4541128" y="2929379"/>
            <a:ext cx="27432" cy="438912"/>
          </a:xfrm>
          <a:custGeom>
            <a:avLst/>
            <a:gdLst>
              <a:gd name="connsiteX0" fmla="*/ 0 w 0"/>
              <a:gd name="connsiteY0" fmla="*/ 154305 h 152400"/>
              <a:gd name="connsiteX1" fmla="*/ 0 w 0"/>
              <a:gd name="connsiteY1" fmla="*/ 0 h 152400"/>
            </a:gdLst>
            <a:ahLst/>
            <a:cxnLst>
              <a:cxn ang="0">
                <a:pos x="connsiteX0" y="connsiteY0"/>
              </a:cxn>
              <a:cxn ang="0">
                <a:pos x="connsiteX1" y="connsiteY1"/>
              </a:cxn>
            </a:cxnLst>
            <a:rect l="l" t="t" r="r" b="b"/>
            <a:pathLst>
              <a:path h="152400">
                <a:moveTo>
                  <a:pt x="0" y="154305"/>
                </a:moveTo>
                <a:lnTo>
                  <a:pt x="0" y="0"/>
                </a:lnTo>
              </a:path>
            </a:pathLst>
          </a:custGeom>
          <a:ln w="19050" cap="rnd">
            <a:solidFill>
              <a:srgbClr val="D1D5D8"/>
            </a:solidFill>
            <a:prstDash val="solid"/>
            <a:round/>
          </a:ln>
        </p:spPr>
        <p:txBody>
          <a:bodyPr rtlCol="0" anchor="ctr"/>
          <a:lstStyle/>
          <a:p>
            <a:endParaRPr lang="en-US" dirty="0"/>
          </a:p>
        </p:txBody>
      </p:sp>
      <p:sp>
        <p:nvSpPr>
          <p:cNvPr id="75" name="Freeform: Shape 74">
            <a:extLst>
              <a:ext uri="{FF2B5EF4-FFF2-40B4-BE49-F238E27FC236}">
                <a16:creationId xmlns:a16="http://schemas.microsoft.com/office/drawing/2014/main" id="{CD379141-3A50-D4D8-ADEC-E291A0E67E8D}"/>
              </a:ext>
            </a:extLst>
          </p:cNvPr>
          <p:cNvSpPr/>
          <p:nvPr/>
        </p:nvSpPr>
        <p:spPr>
          <a:xfrm>
            <a:off x="3928480" y="3011675"/>
            <a:ext cx="27432" cy="438912"/>
          </a:xfrm>
          <a:custGeom>
            <a:avLst/>
            <a:gdLst>
              <a:gd name="connsiteX0" fmla="*/ 0 w 0"/>
              <a:gd name="connsiteY0" fmla="*/ 154305 h 152400"/>
              <a:gd name="connsiteX1" fmla="*/ 0 w 0"/>
              <a:gd name="connsiteY1" fmla="*/ 0 h 152400"/>
            </a:gdLst>
            <a:ahLst/>
            <a:cxnLst>
              <a:cxn ang="0">
                <a:pos x="connsiteX0" y="connsiteY0"/>
              </a:cxn>
              <a:cxn ang="0">
                <a:pos x="connsiteX1" y="connsiteY1"/>
              </a:cxn>
            </a:cxnLst>
            <a:rect l="l" t="t" r="r" b="b"/>
            <a:pathLst>
              <a:path h="152400">
                <a:moveTo>
                  <a:pt x="0" y="154305"/>
                </a:moveTo>
                <a:lnTo>
                  <a:pt x="0" y="0"/>
                </a:lnTo>
              </a:path>
            </a:pathLst>
          </a:custGeom>
          <a:ln w="19050" cap="rnd">
            <a:solidFill>
              <a:srgbClr val="D1D5D8"/>
            </a:solidFill>
            <a:prstDash val="solid"/>
            <a:round/>
          </a:ln>
        </p:spPr>
        <p:txBody>
          <a:bodyPr rtlCol="0" anchor="ctr"/>
          <a:lstStyle/>
          <a:p>
            <a:endParaRPr lang="en-US" dirty="0"/>
          </a:p>
        </p:txBody>
      </p:sp>
      <p:pic>
        <p:nvPicPr>
          <p:cNvPr id="76" name="Picture 75" descr="A blue and black logo&#10;&#10;Description automatically generated">
            <a:extLst>
              <a:ext uri="{FF2B5EF4-FFF2-40B4-BE49-F238E27FC236}">
                <a16:creationId xmlns:a16="http://schemas.microsoft.com/office/drawing/2014/main" id="{CF0A0648-B370-2072-8086-14431AE5D47C}"/>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181888" y="2768729"/>
            <a:ext cx="344754" cy="344754"/>
          </a:xfrm>
          <a:prstGeom prst="rect">
            <a:avLst/>
          </a:prstGeom>
        </p:spPr>
      </p:pic>
      <p:sp>
        <p:nvSpPr>
          <p:cNvPr id="77" name="Rectangle 76">
            <a:extLst>
              <a:ext uri="{FF2B5EF4-FFF2-40B4-BE49-F238E27FC236}">
                <a16:creationId xmlns:a16="http://schemas.microsoft.com/office/drawing/2014/main" id="{F3CE3D8F-6957-BE5E-5184-E25F3CC5F37A}"/>
              </a:ext>
            </a:extLst>
          </p:cNvPr>
          <p:cNvSpPr/>
          <p:nvPr/>
        </p:nvSpPr>
        <p:spPr>
          <a:xfrm>
            <a:off x="2622596" y="3761681"/>
            <a:ext cx="2938597" cy="887651"/>
          </a:xfrm>
          <a:prstGeom prst="rect">
            <a:avLst/>
          </a:prstGeom>
          <a:solidFill>
            <a:srgbClr val="FFFFFF"/>
          </a:solidFill>
          <a:ln w="12700" cap="flat" cmpd="sng" algn="ctr">
            <a:solidFill>
              <a:srgbClr val="FFFFFF">
                <a:lumMod val="85000"/>
              </a:srgbClr>
            </a:solidFill>
            <a:prstDash val="solid"/>
            <a:miter lim="800000"/>
          </a:ln>
          <a:effectLst/>
        </p:spPr>
        <p:txBody>
          <a:bodyPr vert="vert"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Calibri" panose="020F0502020204030204" pitchFamily="34" charset="0"/>
            </a:endParaRPr>
          </a:p>
        </p:txBody>
      </p:sp>
      <p:sp>
        <p:nvSpPr>
          <p:cNvPr id="78" name="TextBox 77">
            <a:extLst>
              <a:ext uri="{FF2B5EF4-FFF2-40B4-BE49-F238E27FC236}">
                <a16:creationId xmlns:a16="http://schemas.microsoft.com/office/drawing/2014/main" id="{A32AE3EC-8DE4-140D-D87F-9725EE012F83}"/>
              </a:ext>
            </a:extLst>
          </p:cNvPr>
          <p:cNvSpPr txBox="1"/>
          <p:nvPr/>
        </p:nvSpPr>
        <p:spPr>
          <a:xfrm>
            <a:off x="4676658" y="4142431"/>
            <a:ext cx="964114" cy="400110"/>
          </a:xfrm>
          <a:prstGeom prst="rect">
            <a:avLst/>
          </a:prstGeom>
          <a:noFill/>
        </p:spPr>
        <p:txBody>
          <a:bodyPr wrap="square" rtlCol="0">
            <a:spAutoFit/>
          </a:bodyPr>
          <a:lstStyle/>
          <a:p>
            <a:pPr algn="ctr"/>
            <a:r>
              <a:rPr lang="en-US" sz="1000" dirty="0"/>
              <a:t>Synapse Data Warehousing</a:t>
            </a:r>
          </a:p>
        </p:txBody>
      </p:sp>
      <p:sp>
        <p:nvSpPr>
          <p:cNvPr id="80" name="TextBox 79">
            <a:extLst>
              <a:ext uri="{FF2B5EF4-FFF2-40B4-BE49-F238E27FC236}">
                <a16:creationId xmlns:a16="http://schemas.microsoft.com/office/drawing/2014/main" id="{0A113BD8-94A1-9E36-8096-8903EC385D8E}"/>
              </a:ext>
            </a:extLst>
          </p:cNvPr>
          <p:cNvSpPr txBox="1"/>
          <p:nvPr/>
        </p:nvSpPr>
        <p:spPr>
          <a:xfrm>
            <a:off x="2574209" y="4031324"/>
            <a:ext cx="1253692" cy="553998"/>
          </a:xfrm>
          <a:prstGeom prst="rect">
            <a:avLst/>
          </a:prstGeom>
          <a:noFill/>
        </p:spPr>
        <p:txBody>
          <a:bodyPr wrap="square" rtlCol="0">
            <a:spAutoFit/>
          </a:bodyPr>
          <a:lstStyle/>
          <a:p>
            <a:r>
              <a:rPr lang="en-US" sz="1000" dirty="0"/>
              <a:t>SQL Tables</a:t>
            </a:r>
          </a:p>
          <a:p>
            <a:r>
              <a:rPr lang="en-US" sz="1000" dirty="0"/>
              <a:t>Transformed with Business Rules</a:t>
            </a:r>
            <a:endParaRPr lang="en-US" sz="800" dirty="0"/>
          </a:p>
        </p:txBody>
      </p:sp>
      <p:pic>
        <p:nvPicPr>
          <p:cNvPr id="95" name="Picture 94" descr="A blue logo with a white background&#10;&#10;Description automatically generated">
            <a:extLst>
              <a:ext uri="{FF2B5EF4-FFF2-40B4-BE49-F238E27FC236}">
                <a16:creationId xmlns:a16="http://schemas.microsoft.com/office/drawing/2014/main" id="{424AF9E0-65C7-A203-998D-5D4DBDC326ED}"/>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5194124" y="3809560"/>
            <a:ext cx="323946" cy="325392"/>
          </a:xfrm>
          <a:prstGeom prst="rect">
            <a:avLst/>
          </a:prstGeom>
        </p:spPr>
      </p:pic>
      <p:sp>
        <p:nvSpPr>
          <p:cNvPr id="97" name="TextBox 96">
            <a:extLst>
              <a:ext uri="{FF2B5EF4-FFF2-40B4-BE49-F238E27FC236}">
                <a16:creationId xmlns:a16="http://schemas.microsoft.com/office/drawing/2014/main" id="{2FB067CE-DEBD-C28A-A601-901835D0DD16}"/>
              </a:ext>
            </a:extLst>
          </p:cNvPr>
          <p:cNvSpPr txBox="1"/>
          <p:nvPr/>
        </p:nvSpPr>
        <p:spPr>
          <a:xfrm>
            <a:off x="2679579" y="3820667"/>
            <a:ext cx="1003704" cy="246221"/>
          </a:xfrm>
          <a:prstGeom prst="rect">
            <a:avLst/>
          </a:prstGeom>
          <a:solidFill>
            <a:srgbClr val="BCA75C"/>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cs typeface="Calibri" panose="020F0502020204030204" pitchFamily="34" charset="0"/>
              </a:rPr>
              <a:t>GOLD</a:t>
            </a:r>
            <a:endParaRPr kumimoji="0" lang="en-US" sz="900" b="1" i="0" u="none" strike="noStrike" kern="0" cap="none" spc="0" normalizeH="0" baseline="0" noProof="0" dirty="0">
              <a:ln>
                <a:noFill/>
              </a:ln>
              <a:solidFill>
                <a:srgbClr val="FFFFFF"/>
              </a:solidFill>
              <a:effectLst/>
              <a:uLnTx/>
              <a:uFillTx/>
              <a:cs typeface="Calibri" panose="020F0502020204030204" pitchFamily="34" charset="0"/>
            </a:endParaRPr>
          </a:p>
        </p:txBody>
      </p:sp>
      <p:sp>
        <p:nvSpPr>
          <p:cNvPr id="99" name="Freeform: Shape 98">
            <a:extLst>
              <a:ext uri="{FF2B5EF4-FFF2-40B4-BE49-F238E27FC236}">
                <a16:creationId xmlns:a16="http://schemas.microsoft.com/office/drawing/2014/main" id="{49977768-2B96-5570-4B8A-C55A932F6F2D}"/>
              </a:ext>
            </a:extLst>
          </p:cNvPr>
          <p:cNvSpPr/>
          <p:nvPr/>
        </p:nvSpPr>
        <p:spPr>
          <a:xfrm>
            <a:off x="3935379" y="4369532"/>
            <a:ext cx="603504" cy="246888"/>
          </a:xfrm>
          <a:custGeom>
            <a:avLst/>
            <a:gdLst>
              <a:gd name="connsiteX0" fmla="*/ 179070 w 209550"/>
              <a:gd name="connsiteY0" fmla="*/ 25718 h 85725"/>
              <a:gd name="connsiteX1" fmla="*/ 105728 w 209550"/>
              <a:gd name="connsiteY1" fmla="*/ 37147 h 85725"/>
              <a:gd name="connsiteX2" fmla="*/ 32385 w 209550"/>
              <a:gd name="connsiteY2" fmla="*/ 25718 h 85725"/>
              <a:gd name="connsiteX3" fmla="*/ 0 w 209550"/>
              <a:gd name="connsiteY3" fmla="*/ 0 h 85725"/>
              <a:gd name="connsiteX4" fmla="*/ 0 w 209550"/>
              <a:gd name="connsiteY4" fmla="*/ 49530 h 85725"/>
              <a:gd name="connsiteX5" fmla="*/ 32385 w 209550"/>
              <a:gd name="connsiteY5" fmla="*/ 78105 h 85725"/>
              <a:gd name="connsiteX6" fmla="*/ 105728 w 209550"/>
              <a:gd name="connsiteY6" fmla="*/ 89535 h 85725"/>
              <a:gd name="connsiteX7" fmla="*/ 179070 w 209550"/>
              <a:gd name="connsiteY7" fmla="*/ 78105 h 85725"/>
              <a:gd name="connsiteX8" fmla="*/ 211455 w 209550"/>
              <a:gd name="connsiteY8" fmla="*/ 49530 h 85725"/>
              <a:gd name="connsiteX9" fmla="*/ 211455 w 209550"/>
              <a:gd name="connsiteY9" fmla="*/ 0 h 85725"/>
              <a:gd name="connsiteX10" fmla="*/ 179070 w 209550"/>
              <a:gd name="connsiteY10" fmla="*/ 25718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550" h="85725">
                <a:moveTo>
                  <a:pt x="179070" y="25718"/>
                </a:moveTo>
                <a:cubicBezTo>
                  <a:pt x="160020" y="32385"/>
                  <a:pt x="134303" y="37147"/>
                  <a:pt x="105728" y="37147"/>
                </a:cubicBezTo>
                <a:cubicBezTo>
                  <a:pt x="77153" y="37147"/>
                  <a:pt x="51435" y="33338"/>
                  <a:pt x="32385" y="25718"/>
                </a:cubicBezTo>
                <a:cubicBezTo>
                  <a:pt x="12383" y="18097"/>
                  <a:pt x="0" y="11430"/>
                  <a:pt x="0" y="0"/>
                </a:cubicBezTo>
                <a:lnTo>
                  <a:pt x="0" y="49530"/>
                </a:lnTo>
                <a:cubicBezTo>
                  <a:pt x="0" y="60960"/>
                  <a:pt x="12383" y="70485"/>
                  <a:pt x="32385" y="78105"/>
                </a:cubicBezTo>
                <a:cubicBezTo>
                  <a:pt x="51435" y="84773"/>
                  <a:pt x="77153" y="89535"/>
                  <a:pt x="105728" y="89535"/>
                </a:cubicBezTo>
                <a:cubicBezTo>
                  <a:pt x="134303" y="89535"/>
                  <a:pt x="160020" y="85725"/>
                  <a:pt x="179070" y="78105"/>
                </a:cubicBezTo>
                <a:cubicBezTo>
                  <a:pt x="199073" y="70485"/>
                  <a:pt x="211455" y="60960"/>
                  <a:pt x="211455" y="49530"/>
                </a:cubicBezTo>
                <a:lnTo>
                  <a:pt x="211455" y="0"/>
                </a:lnTo>
                <a:cubicBezTo>
                  <a:pt x="211455" y="11430"/>
                  <a:pt x="199073" y="18097"/>
                  <a:pt x="179070" y="25718"/>
                </a:cubicBezTo>
                <a:close/>
              </a:path>
            </a:pathLst>
          </a:custGeom>
          <a:noFill/>
          <a:ln w="19050" cap="rnd">
            <a:solidFill>
              <a:srgbClr val="BCA75C"/>
            </a:solidFill>
            <a:prstDash val="solid"/>
            <a:round/>
          </a:ln>
        </p:spPr>
        <p:txBody>
          <a:bodyPr rtlCol="0" anchor="ctr"/>
          <a:lstStyle/>
          <a:p>
            <a:endParaRPr lang="en-US" dirty="0"/>
          </a:p>
        </p:txBody>
      </p:sp>
      <p:sp>
        <p:nvSpPr>
          <p:cNvPr id="104" name="Freeform: Shape 103">
            <a:extLst>
              <a:ext uri="{FF2B5EF4-FFF2-40B4-BE49-F238E27FC236}">
                <a16:creationId xmlns:a16="http://schemas.microsoft.com/office/drawing/2014/main" id="{34D0F5B6-7892-3D84-90B7-EDE65FAA2A24}"/>
              </a:ext>
            </a:extLst>
          </p:cNvPr>
          <p:cNvSpPr/>
          <p:nvPr/>
        </p:nvSpPr>
        <p:spPr>
          <a:xfrm>
            <a:off x="3935379" y="4174767"/>
            <a:ext cx="603504" cy="219456"/>
          </a:xfrm>
          <a:custGeom>
            <a:avLst/>
            <a:gdLst>
              <a:gd name="connsiteX0" fmla="*/ 179070 w 209550"/>
              <a:gd name="connsiteY0" fmla="*/ 25717 h 76200"/>
              <a:gd name="connsiteX1" fmla="*/ 105728 w 209550"/>
              <a:gd name="connsiteY1" fmla="*/ 37148 h 76200"/>
              <a:gd name="connsiteX2" fmla="*/ 32385 w 209550"/>
              <a:gd name="connsiteY2" fmla="*/ 25717 h 76200"/>
              <a:gd name="connsiteX3" fmla="*/ 0 w 209550"/>
              <a:gd name="connsiteY3" fmla="*/ 0 h 76200"/>
              <a:gd name="connsiteX4" fmla="*/ 0 w 209550"/>
              <a:gd name="connsiteY4" fmla="*/ 41910 h 76200"/>
              <a:gd name="connsiteX5" fmla="*/ 0 w 209550"/>
              <a:gd name="connsiteY5" fmla="*/ 44768 h 76200"/>
              <a:gd name="connsiteX6" fmla="*/ 32385 w 209550"/>
              <a:gd name="connsiteY6" fmla="*/ 73343 h 76200"/>
              <a:gd name="connsiteX7" fmla="*/ 105728 w 209550"/>
              <a:gd name="connsiteY7" fmla="*/ 84773 h 76200"/>
              <a:gd name="connsiteX8" fmla="*/ 179070 w 209550"/>
              <a:gd name="connsiteY8" fmla="*/ 73343 h 76200"/>
              <a:gd name="connsiteX9" fmla="*/ 211455 w 209550"/>
              <a:gd name="connsiteY9" fmla="*/ 44768 h 76200"/>
              <a:gd name="connsiteX10" fmla="*/ 211455 w 209550"/>
              <a:gd name="connsiteY10" fmla="*/ 41910 h 76200"/>
              <a:gd name="connsiteX11" fmla="*/ 211455 w 209550"/>
              <a:gd name="connsiteY11" fmla="*/ 0 h 76200"/>
              <a:gd name="connsiteX12" fmla="*/ 179070 w 209550"/>
              <a:gd name="connsiteY12" fmla="*/ 2571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550" h="76200">
                <a:moveTo>
                  <a:pt x="179070" y="25717"/>
                </a:moveTo>
                <a:cubicBezTo>
                  <a:pt x="160020" y="32385"/>
                  <a:pt x="134303" y="37148"/>
                  <a:pt x="105728" y="37148"/>
                </a:cubicBezTo>
                <a:cubicBezTo>
                  <a:pt x="77153" y="37148"/>
                  <a:pt x="51435" y="33337"/>
                  <a:pt x="32385" y="25717"/>
                </a:cubicBezTo>
                <a:cubicBezTo>
                  <a:pt x="12383" y="18097"/>
                  <a:pt x="0" y="11430"/>
                  <a:pt x="0" y="0"/>
                </a:cubicBezTo>
                <a:lnTo>
                  <a:pt x="0" y="41910"/>
                </a:lnTo>
                <a:lnTo>
                  <a:pt x="0" y="44768"/>
                </a:lnTo>
                <a:cubicBezTo>
                  <a:pt x="0" y="56198"/>
                  <a:pt x="12383" y="65723"/>
                  <a:pt x="32385" y="73343"/>
                </a:cubicBezTo>
                <a:cubicBezTo>
                  <a:pt x="51435" y="80010"/>
                  <a:pt x="77153" y="84773"/>
                  <a:pt x="105728" y="84773"/>
                </a:cubicBezTo>
                <a:cubicBezTo>
                  <a:pt x="134303" y="84773"/>
                  <a:pt x="160020" y="80962"/>
                  <a:pt x="179070" y="73343"/>
                </a:cubicBezTo>
                <a:cubicBezTo>
                  <a:pt x="199073" y="65723"/>
                  <a:pt x="211455" y="56198"/>
                  <a:pt x="211455" y="44768"/>
                </a:cubicBezTo>
                <a:lnTo>
                  <a:pt x="211455" y="41910"/>
                </a:lnTo>
                <a:lnTo>
                  <a:pt x="211455" y="0"/>
                </a:lnTo>
                <a:cubicBezTo>
                  <a:pt x="211455" y="11430"/>
                  <a:pt x="199073" y="19050"/>
                  <a:pt x="179070" y="25717"/>
                </a:cubicBezTo>
                <a:close/>
              </a:path>
            </a:pathLst>
          </a:custGeom>
          <a:noFill/>
          <a:ln w="19050" cap="rnd">
            <a:solidFill>
              <a:srgbClr val="BCA75C"/>
            </a:solidFill>
            <a:prstDash val="solid"/>
            <a:round/>
          </a:ln>
        </p:spPr>
        <p:txBody>
          <a:bodyPr rtlCol="0" anchor="ctr"/>
          <a:lstStyle/>
          <a:p>
            <a:endParaRPr lang="en-US" dirty="0"/>
          </a:p>
        </p:txBody>
      </p:sp>
      <p:sp>
        <p:nvSpPr>
          <p:cNvPr id="109" name="Freeform: Shape 108">
            <a:extLst>
              <a:ext uri="{FF2B5EF4-FFF2-40B4-BE49-F238E27FC236}">
                <a16:creationId xmlns:a16="http://schemas.microsoft.com/office/drawing/2014/main" id="{60F32748-C2B3-BD06-F42F-FF4714D1092E}"/>
              </a:ext>
            </a:extLst>
          </p:cNvPr>
          <p:cNvSpPr/>
          <p:nvPr/>
        </p:nvSpPr>
        <p:spPr>
          <a:xfrm>
            <a:off x="3935379" y="3952566"/>
            <a:ext cx="603504" cy="246888"/>
          </a:xfrm>
          <a:custGeom>
            <a:avLst/>
            <a:gdLst>
              <a:gd name="connsiteX0" fmla="*/ 179070 w 209550"/>
              <a:gd name="connsiteY0" fmla="*/ 28575 h 85725"/>
              <a:gd name="connsiteX1" fmla="*/ 105728 w 209550"/>
              <a:gd name="connsiteY1" fmla="*/ 40005 h 85725"/>
              <a:gd name="connsiteX2" fmla="*/ 32385 w 209550"/>
              <a:gd name="connsiteY2" fmla="*/ 28575 h 85725"/>
              <a:gd name="connsiteX3" fmla="*/ 0 w 209550"/>
              <a:gd name="connsiteY3" fmla="*/ 0 h 85725"/>
              <a:gd name="connsiteX4" fmla="*/ 0 w 209550"/>
              <a:gd name="connsiteY4" fmla="*/ 0 h 85725"/>
              <a:gd name="connsiteX5" fmla="*/ 0 w 209550"/>
              <a:gd name="connsiteY5" fmla="*/ 46673 h 85725"/>
              <a:gd name="connsiteX6" fmla="*/ 0 w 209550"/>
              <a:gd name="connsiteY6" fmla="*/ 54293 h 85725"/>
              <a:gd name="connsiteX7" fmla="*/ 32385 w 209550"/>
              <a:gd name="connsiteY7" fmla="*/ 82868 h 85725"/>
              <a:gd name="connsiteX8" fmla="*/ 105728 w 209550"/>
              <a:gd name="connsiteY8" fmla="*/ 94298 h 85725"/>
              <a:gd name="connsiteX9" fmla="*/ 179070 w 209550"/>
              <a:gd name="connsiteY9" fmla="*/ 82868 h 85725"/>
              <a:gd name="connsiteX10" fmla="*/ 211455 w 209550"/>
              <a:gd name="connsiteY10" fmla="*/ 54293 h 85725"/>
              <a:gd name="connsiteX11" fmla="*/ 211455 w 209550"/>
              <a:gd name="connsiteY11" fmla="*/ 46673 h 85725"/>
              <a:gd name="connsiteX12" fmla="*/ 211455 w 209550"/>
              <a:gd name="connsiteY12" fmla="*/ 0 h 85725"/>
              <a:gd name="connsiteX13" fmla="*/ 211455 w 209550"/>
              <a:gd name="connsiteY13" fmla="*/ 0 h 85725"/>
              <a:gd name="connsiteX14" fmla="*/ 179070 w 209550"/>
              <a:gd name="connsiteY14" fmla="*/ 2857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550" h="85725">
                <a:moveTo>
                  <a:pt x="179070" y="28575"/>
                </a:moveTo>
                <a:cubicBezTo>
                  <a:pt x="160020" y="35243"/>
                  <a:pt x="134303" y="40005"/>
                  <a:pt x="105728" y="40005"/>
                </a:cubicBezTo>
                <a:cubicBezTo>
                  <a:pt x="77153" y="40005"/>
                  <a:pt x="51435" y="36195"/>
                  <a:pt x="32385" y="28575"/>
                </a:cubicBezTo>
                <a:cubicBezTo>
                  <a:pt x="12383" y="20955"/>
                  <a:pt x="0" y="11430"/>
                  <a:pt x="0" y="0"/>
                </a:cubicBezTo>
                <a:lnTo>
                  <a:pt x="0" y="0"/>
                </a:lnTo>
                <a:lnTo>
                  <a:pt x="0" y="46673"/>
                </a:lnTo>
                <a:lnTo>
                  <a:pt x="0" y="54293"/>
                </a:lnTo>
                <a:cubicBezTo>
                  <a:pt x="0" y="65723"/>
                  <a:pt x="12383" y="75248"/>
                  <a:pt x="32385" y="82868"/>
                </a:cubicBezTo>
                <a:cubicBezTo>
                  <a:pt x="51435" y="89535"/>
                  <a:pt x="77153" y="94298"/>
                  <a:pt x="105728" y="94298"/>
                </a:cubicBezTo>
                <a:cubicBezTo>
                  <a:pt x="134303" y="94298"/>
                  <a:pt x="160020" y="90488"/>
                  <a:pt x="179070" y="82868"/>
                </a:cubicBezTo>
                <a:cubicBezTo>
                  <a:pt x="199073" y="75248"/>
                  <a:pt x="211455" y="65723"/>
                  <a:pt x="211455" y="54293"/>
                </a:cubicBezTo>
                <a:lnTo>
                  <a:pt x="211455" y="46673"/>
                </a:lnTo>
                <a:lnTo>
                  <a:pt x="211455" y="0"/>
                </a:lnTo>
                <a:lnTo>
                  <a:pt x="211455" y="0"/>
                </a:lnTo>
                <a:cubicBezTo>
                  <a:pt x="211455" y="11430"/>
                  <a:pt x="199073" y="20955"/>
                  <a:pt x="179070" y="28575"/>
                </a:cubicBezTo>
                <a:close/>
              </a:path>
            </a:pathLst>
          </a:custGeom>
          <a:noFill/>
          <a:ln w="19050" cap="rnd">
            <a:solidFill>
              <a:srgbClr val="BCA75C"/>
            </a:solidFill>
            <a:prstDash val="solid"/>
            <a:round/>
          </a:ln>
        </p:spPr>
        <p:txBody>
          <a:bodyPr rtlCol="0" anchor="ctr"/>
          <a:lstStyle/>
          <a:p>
            <a:endParaRPr lang="en-US" dirty="0"/>
          </a:p>
        </p:txBody>
      </p:sp>
      <p:sp>
        <p:nvSpPr>
          <p:cNvPr id="110" name="Freeform: Shape 109">
            <a:extLst>
              <a:ext uri="{FF2B5EF4-FFF2-40B4-BE49-F238E27FC236}">
                <a16:creationId xmlns:a16="http://schemas.microsoft.com/office/drawing/2014/main" id="{832666DC-B260-B996-5D65-F619B528603D}"/>
              </a:ext>
            </a:extLst>
          </p:cNvPr>
          <p:cNvSpPr/>
          <p:nvPr/>
        </p:nvSpPr>
        <p:spPr>
          <a:xfrm>
            <a:off x="3938121" y="3837354"/>
            <a:ext cx="603504" cy="219456"/>
          </a:xfrm>
          <a:custGeom>
            <a:avLst/>
            <a:gdLst>
              <a:gd name="connsiteX0" fmla="*/ 31433 w 209550"/>
              <a:gd name="connsiteY0" fmla="*/ 68580 h 76200"/>
              <a:gd name="connsiteX1" fmla="*/ 104775 w 209550"/>
              <a:gd name="connsiteY1" fmla="*/ 80010 h 76200"/>
              <a:gd name="connsiteX2" fmla="*/ 178118 w 209550"/>
              <a:gd name="connsiteY2" fmla="*/ 68580 h 76200"/>
              <a:gd name="connsiteX3" fmla="*/ 210503 w 209550"/>
              <a:gd name="connsiteY3" fmla="*/ 40005 h 76200"/>
              <a:gd name="connsiteX4" fmla="*/ 210503 w 209550"/>
              <a:gd name="connsiteY4" fmla="*/ 40005 h 76200"/>
              <a:gd name="connsiteX5" fmla="*/ 104775 w 209550"/>
              <a:gd name="connsiteY5" fmla="*/ 0 h 76200"/>
              <a:gd name="connsiteX6" fmla="*/ 0 w 209550"/>
              <a:gd name="connsiteY6" fmla="*/ 40005 h 76200"/>
              <a:gd name="connsiteX7" fmla="*/ 0 w 209550"/>
              <a:gd name="connsiteY7" fmla="*/ 40005 h 76200"/>
              <a:gd name="connsiteX8" fmla="*/ 31433 w 209550"/>
              <a:gd name="connsiteY8" fmla="*/ 6858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76200">
                <a:moveTo>
                  <a:pt x="31433" y="68580"/>
                </a:moveTo>
                <a:cubicBezTo>
                  <a:pt x="50483" y="75248"/>
                  <a:pt x="76200" y="80010"/>
                  <a:pt x="104775" y="80010"/>
                </a:cubicBezTo>
                <a:cubicBezTo>
                  <a:pt x="133350" y="80010"/>
                  <a:pt x="159068" y="76200"/>
                  <a:pt x="178118" y="68580"/>
                </a:cubicBezTo>
                <a:cubicBezTo>
                  <a:pt x="198120" y="60960"/>
                  <a:pt x="210503" y="51435"/>
                  <a:pt x="210503" y="40005"/>
                </a:cubicBezTo>
                <a:lnTo>
                  <a:pt x="210503" y="40005"/>
                </a:lnTo>
                <a:cubicBezTo>
                  <a:pt x="210503" y="18098"/>
                  <a:pt x="162878" y="0"/>
                  <a:pt x="104775" y="0"/>
                </a:cubicBezTo>
                <a:cubicBezTo>
                  <a:pt x="46673" y="953"/>
                  <a:pt x="0" y="18098"/>
                  <a:pt x="0" y="40005"/>
                </a:cubicBezTo>
                <a:lnTo>
                  <a:pt x="0" y="40005"/>
                </a:lnTo>
                <a:cubicBezTo>
                  <a:pt x="0" y="51435"/>
                  <a:pt x="12383" y="60960"/>
                  <a:pt x="31433" y="68580"/>
                </a:cubicBezTo>
                <a:close/>
              </a:path>
            </a:pathLst>
          </a:custGeom>
          <a:noFill/>
          <a:ln w="19050" cap="rnd">
            <a:solidFill>
              <a:srgbClr val="BCA75C"/>
            </a:solidFill>
            <a:prstDash val="solid"/>
            <a:round/>
          </a:ln>
        </p:spPr>
        <p:txBody>
          <a:bodyPr rtlCol="0" anchor="ctr"/>
          <a:lstStyle/>
          <a:p>
            <a:endParaRPr lang="en-US" dirty="0"/>
          </a:p>
        </p:txBody>
      </p:sp>
      <p:sp>
        <p:nvSpPr>
          <p:cNvPr id="111" name="Freeform: Shape 110">
            <a:extLst>
              <a:ext uri="{FF2B5EF4-FFF2-40B4-BE49-F238E27FC236}">
                <a16:creationId xmlns:a16="http://schemas.microsoft.com/office/drawing/2014/main" id="{59D6B72E-0D0E-AE04-4F68-6BCCECD981FC}"/>
              </a:ext>
            </a:extLst>
          </p:cNvPr>
          <p:cNvSpPr/>
          <p:nvPr/>
        </p:nvSpPr>
        <p:spPr>
          <a:xfrm>
            <a:off x="4544370" y="3980001"/>
            <a:ext cx="27432" cy="438912"/>
          </a:xfrm>
          <a:custGeom>
            <a:avLst/>
            <a:gdLst>
              <a:gd name="connsiteX0" fmla="*/ 0 w 0"/>
              <a:gd name="connsiteY0" fmla="*/ 154305 h 152400"/>
              <a:gd name="connsiteX1" fmla="*/ 0 w 0"/>
              <a:gd name="connsiteY1" fmla="*/ 0 h 152400"/>
            </a:gdLst>
            <a:ahLst/>
            <a:cxnLst>
              <a:cxn ang="0">
                <a:pos x="connsiteX0" y="connsiteY0"/>
              </a:cxn>
              <a:cxn ang="0">
                <a:pos x="connsiteX1" y="connsiteY1"/>
              </a:cxn>
            </a:cxnLst>
            <a:rect l="l" t="t" r="r" b="b"/>
            <a:pathLst>
              <a:path h="152400">
                <a:moveTo>
                  <a:pt x="0" y="154305"/>
                </a:moveTo>
                <a:lnTo>
                  <a:pt x="0" y="0"/>
                </a:lnTo>
              </a:path>
            </a:pathLst>
          </a:custGeom>
          <a:ln w="19050" cap="rnd">
            <a:solidFill>
              <a:srgbClr val="BCA75C"/>
            </a:solidFill>
            <a:prstDash val="solid"/>
            <a:round/>
          </a:ln>
        </p:spPr>
        <p:txBody>
          <a:bodyPr rtlCol="0" anchor="ctr"/>
          <a:lstStyle/>
          <a:p>
            <a:endParaRPr lang="en-US" dirty="0"/>
          </a:p>
        </p:txBody>
      </p:sp>
      <p:sp>
        <p:nvSpPr>
          <p:cNvPr id="113" name="Freeform: Shape 112">
            <a:extLst>
              <a:ext uri="{FF2B5EF4-FFF2-40B4-BE49-F238E27FC236}">
                <a16:creationId xmlns:a16="http://schemas.microsoft.com/office/drawing/2014/main" id="{C005FDF0-D743-1D45-FC8A-426DF74A9344}"/>
              </a:ext>
            </a:extLst>
          </p:cNvPr>
          <p:cNvSpPr/>
          <p:nvPr/>
        </p:nvSpPr>
        <p:spPr>
          <a:xfrm>
            <a:off x="3931722" y="4062297"/>
            <a:ext cx="27432" cy="438912"/>
          </a:xfrm>
          <a:custGeom>
            <a:avLst/>
            <a:gdLst>
              <a:gd name="connsiteX0" fmla="*/ 0 w 0"/>
              <a:gd name="connsiteY0" fmla="*/ 154305 h 152400"/>
              <a:gd name="connsiteX1" fmla="*/ 0 w 0"/>
              <a:gd name="connsiteY1" fmla="*/ 0 h 152400"/>
            </a:gdLst>
            <a:ahLst/>
            <a:cxnLst>
              <a:cxn ang="0">
                <a:pos x="connsiteX0" y="connsiteY0"/>
              </a:cxn>
              <a:cxn ang="0">
                <a:pos x="connsiteX1" y="connsiteY1"/>
              </a:cxn>
            </a:cxnLst>
            <a:rect l="l" t="t" r="r" b="b"/>
            <a:pathLst>
              <a:path h="152400">
                <a:moveTo>
                  <a:pt x="0" y="154305"/>
                </a:moveTo>
                <a:lnTo>
                  <a:pt x="0" y="0"/>
                </a:lnTo>
              </a:path>
            </a:pathLst>
          </a:custGeom>
          <a:ln w="19050" cap="rnd">
            <a:solidFill>
              <a:srgbClr val="BCA75C"/>
            </a:solidFill>
            <a:prstDash val="solid"/>
            <a:round/>
          </a:ln>
        </p:spPr>
        <p:txBody>
          <a:bodyPr rtlCol="0" anchor="ctr"/>
          <a:lstStyle/>
          <a:p>
            <a:endParaRPr lang="en-US" dirty="0"/>
          </a:p>
        </p:txBody>
      </p:sp>
      <p:pic>
        <p:nvPicPr>
          <p:cNvPr id="17" name="Picture 16" descr="A close-up of a chart&#10;&#10;Description automatically generated">
            <a:extLst>
              <a:ext uri="{FF2B5EF4-FFF2-40B4-BE49-F238E27FC236}">
                <a16:creationId xmlns:a16="http://schemas.microsoft.com/office/drawing/2014/main" id="{802A2E38-B7E9-9FBC-64D0-8591E864CC80}"/>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9511286" y="1674073"/>
            <a:ext cx="731341" cy="486674"/>
          </a:xfrm>
          <a:prstGeom prst="rect">
            <a:avLst/>
          </a:prstGeom>
        </p:spPr>
      </p:pic>
      <p:sp>
        <p:nvSpPr>
          <p:cNvPr id="19" name="TextBox 18">
            <a:extLst>
              <a:ext uri="{FF2B5EF4-FFF2-40B4-BE49-F238E27FC236}">
                <a16:creationId xmlns:a16="http://schemas.microsoft.com/office/drawing/2014/main" id="{5394854C-3905-D0F0-656D-5453A92A703A}"/>
              </a:ext>
            </a:extLst>
          </p:cNvPr>
          <p:cNvSpPr txBox="1"/>
          <p:nvPr/>
        </p:nvSpPr>
        <p:spPr>
          <a:xfrm>
            <a:off x="9252670" y="2137415"/>
            <a:ext cx="1419379" cy="246221"/>
          </a:xfrm>
          <a:prstGeom prst="rect">
            <a:avLst/>
          </a:prstGeom>
          <a:noFill/>
        </p:spPr>
        <p:txBody>
          <a:bodyPr wrap="square" rtlCol="0">
            <a:spAutoFit/>
          </a:bodyPr>
          <a:lstStyle/>
          <a:p>
            <a:pPr algn="ctr"/>
            <a:r>
              <a:rPr lang="en-US" sz="1000" dirty="0"/>
              <a:t>Dashboards &amp; Insights</a:t>
            </a:r>
          </a:p>
        </p:txBody>
      </p:sp>
      <p:pic>
        <p:nvPicPr>
          <p:cNvPr id="25" name="Picture 24" descr="A diagram of embedding model&#10;&#10;Description automatically generated">
            <a:extLst>
              <a:ext uri="{FF2B5EF4-FFF2-40B4-BE49-F238E27FC236}">
                <a16:creationId xmlns:a16="http://schemas.microsoft.com/office/drawing/2014/main" id="{5C4D9996-5841-6C2D-1FB8-5D0A8EEDFA27}"/>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flipH="1">
            <a:off x="10804848" y="1681774"/>
            <a:ext cx="1150533" cy="450573"/>
          </a:xfrm>
          <a:prstGeom prst="rect">
            <a:avLst/>
          </a:prstGeom>
        </p:spPr>
      </p:pic>
      <p:sp>
        <p:nvSpPr>
          <p:cNvPr id="26" name="TextBox 25">
            <a:extLst>
              <a:ext uri="{FF2B5EF4-FFF2-40B4-BE49-F238E27FC236}">
                <a16:creationId xmlns:a16="http://schemas.microsoft.com/office/drawing/2014/main" id="{932F9432-76B1-449D-81B5-93A2C85FBF5E}"/>
              </a:ext>
            </a:extLst>
          </p:cNvPr>
          <p:cNvSpPr txBox="1"/>
          <p:nvPr/>
        </p:nvSpPr>
        <p:spPr>
          <a:xfrm>
            <a:off x="10772621" y="2155894"/>
            <a:ext cx="1419379" cy="246221"/>
          </a:xfrm>
          <a:prstGeom prst="rect">
            <a:avLst/>
          </a:prstGeom>
          <a:noFill/>
        </p:spPr>
        <p:txBody>
          <a:bodyPr wrap="square" rtlCol="0">
            <a:spAutoFit/>
          </a:bodyPr>
          <a:lstStyle/>
          <a:p>
            <a:pPr algn="ctr"/>
            <a:r>
              <a:rPr lang="en-US" sz="1000" dirty="0"/>
              <a:t>Embeddings</a:t>
            </a:r>
          </a:p>
        </p:txBody>
      </p:sp>
      <p:pic>
        <p:nvPicPr>
          <p:cNvPr id="31" name="Picture 30" descr="A group of black symbols&#10;&#10;Description automatically generated">
            <a:extLst>
              <a:ext uri="{FF2B5EF4-FFF2-40B4-BE49-F238E27FC236}">
                <a16:creationId xmlns:a16="http://schemas.microsoft.com/office/drawing/2014/main" id="{140791B5-86A8-3D4D-84F4-1B9718DE4A05}"/>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0010970" y="2526320"/>
            <a:ext cx="921963" cy="428755"/>
          </a:xfrm>
          <a:prstGeom prst="rect">
            <a:avLst/>
          </a:prstGeom>
        </p:spPr>
      </p:pic>
      <p:sp>
        <p:nvSpPr>
          <p:cNvPr id="35" name="TextBox 34">
            <a:extLst>
              <a:ext uri="{FF2B5EF4-FFF2-40B4-BE49-F238E27FC236}">
                <a16:creationId xmlns:a16="http://schemas.microsoft.com/office/drawing/2014/main" id="{381AD813-EF4B-FCBF-46F8-EA3EA8BDD813}"/>
              </a:ext>
            </a:extLst>
          </p:cNvPr>
          <p:cNvSpPr txBox="1"/>
          <p:nvPr/>
        </p:nvSpPr>
        <p:spPr>
          <a:xfrm>
            <a:off x="10787768" y="2720627"/>
            <a:ext cx="1303654" cy="246221"/>
          </a:xfrm>
          <a:prstGeom prst="rect">
            <a:avLst/>
          </a:prstGeom>
          <a:noFill/>
        </p:spPr>
        <p:txBody>
          <a:bodyPr wrap="square" rtlCol="0">
            <a:spAutoFit/>
          </a:bodyPr>
          <a:lstStyle/>
          <a:p>
            <a:pPr algn="ctr"/>
            <a:r>
              <a:rPr lang="en-US" sz="1000" dirty="0"/>
              <a:t>Code Generation</a:t>
            </a:r>
          </a:p>
        </p:txBody>
      </p:sp>
      <p:sp>
        <p:nvSpPr>
          <p:cNvPr id="42" name="Arrow: Right 41">
            <a:extLst>
              <a:ext uri="{FF2B5EF4-FFF2-40B4-BE49-F238E27FC236}">
                <a16:creationId xmlns:a16="http://schemas.microsoft.com/office/drawing/2014/main" id="{DAB4B01C-EE07-E266-0B26-ADED903973BB}"/>
              </a:ext>
            </a:extLst>
          </p:cNvPr>
          <p:cNvSpPr/>
          <p:nvPr/>
        </p:nvSpPr>
        <p:spPr>
          <a:xfrm rot="5400000">
            <a:off x="4151895" y="2574873"/>
            <a:ext cx="143935" cy="163615"/>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Arrow: Right 42">
            <a:extLst>
              <a:ext uri="{FF2B5EF4-FFF2-40B4-BE49-F238E27FC236}">
                <a16:creationId xmlns:a16="http://schemas.microsoft.com/office/drawing/2014/main" id="{FACD815C-FCAF-F358-E7D5-3FF6BEF15090}"/>
              </a:ext>
            </a:extLst>
          </p:cNvPr>
          <p:cNvSpPr/>
          <p:nvPr/>
        </p:nvSpPr>
        <p:spPr>
          <a:xfrm rot="5400000">
            <a:off x="4153374" y="3606162"/>
            <a:ext cx="143935" cy="163615"/>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Connector: Elbow 23">
            <a:extLst>
              <a:ext uri="{FF2B5EF4-FFF2-40B4-BE49-F238E27FC236}">
                <a16:creationId xmlns:a16="http://schemas.microsoft.com/office/drawing/2014/main" id="{8D65A0F9-EA5B-2E0C-AEFE-86C4C9EC6EC0}"/>
              </a:ext>
            </a:extLst>
          </p:cNvPr>
          <p:cNvCxnSpPr>
            <a:cxnSpLocks/>
            <a:stCxn id="22" idx="3"/>
            <a:endCxn id="63" idx="1"/>
          </p:cNvCxnSpPr>
          <p:nvPr/>
        </p:nvCxnSpPr>
        <p:spPr>
          <a:xfrm flipV="1">
            <a:off x="2108298" y="2213192"/>
            <a:ext cx="471827" cy="1691835"/>
          </a:xfrm>
          <a:prstGeom prst="bentConnector3">
            <a:avLst>
              <a:gd name="adj1" fmla="val 50000"/>
            </a:avLst>
          </a:prstGeom>
          <a:ln w="57150">
            <a:solidFill>
              <a:srgbClr val="385723"/>
            </a:solidFill>
            <a:tailEnd type="triangle"/>
          </a:ln>
        </p:spPr>
        <p:style>
          <a:lnRef idx="2">
            <a:schemeClr val="accent1"/>
          </a:lnRef>
          <a:fillRef idx="0">
            <a:schemeClr val="accent1"/>
          </a:fillRef>
          <a:effectRef idx="1">
            <a:schemeClr val="accent1"/>
          </a:effectRef>
          <a:fontRef idx="minor">
            <a:schemeClr val="tx1"/>
          </a:fontRef>
        </p:style>
      </p:cxnSp>
      <p:sp>
        <p:nvSpPr>
          <p:cNvPr id="51" name="Right Brace 50">
            <a:extLst>
              <a:ext uri="{FF2B5EF4-FFF2-40B4-BE49-F238E27FC236}">
                <a16:creationId xmlns:a16="http://schemas.microsoft.com/office/drawing/2014/main" id="{B3E4FEB9-1CE0-0D0C-88B6-8888D26A4B58}"/>
              </a:ext>
            </a:extLst>
          </p:cNvPr>
          <p:cNvSpPr/>
          <p:nvPr/>
        </p:nvSpPr>
        <p:spPr>
          <a:xfrm>
            <a:off x="5808303" y="1690226"/>
            <a:ext cx="572125" cy="2958984"/>
          </a:xfrm>
          <a:prstGeom prst="rightBrace">
            <a:avLst>
              <a:gd name="adj1" fmla="val 8333"/>
              <a:gd name="adj2" fmla="val 50900"/>
            </a:avLst>
          </a:prstGeom>
          <a:solidFill>
            <a:schemeClr val="accent1">
              <a:lumMod val="20000"/>
              <a:lumOff val="80000"/>
            </a:schemeClr>
          </a:solid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52" name="Left Brace 51">
            <a:extLst>
              <a:ext uri="{FF2B5EF4-FFF2-40B4-BE49-F238E27FC236}">
                <a16:creationId xmlns:a16="http://schemas.microsoft.com/office/drawing/2014/main" id="{DED83F76-599B-739C-9AB0-0C11982705F8}"/>
              </a:ext>
            </a:extLst>
          </p:cNvPr>
          <p:cNvSpPr/>
          <p:nvPr/>
        </p:nvSpPr>
        <p:spPr>
          <a:xfrm>
            <a:off x="6196527" y="1712014"/>
            <a:ext cx="621881" cy="2945253"/>
          </a:xfrm>
          <a:prstGeom prst="leftBrace">
            <a:avLst/>
          </a:prstGeom>
          <a:solidFill>
            <a:schemeClr val="accent4">
              <a:lumMod val="20000"/>
              <a:lumOff val="80000"/>
            </a:schemeClr>
          </a:solid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54" name="Half Frame 53">
            <a:extLst>
              <a:ext uri="{FF2B5EF4-FFF2-40B4-BE49-F238E27FC236}">
                <a16:creationId xmlns:a16="http://schemas.microsoft.com/office/drawing/2014/main" id="{E16A0669-C860-2012-288F-DD80CCE5DB4B}"/>
              </a:ext>
            </a:extLst>
          </p:cNvPr>
          <p:cNvSpPr/>
          <p:nvPr/>
        </p:nvSpPr>
        <p:spPr>
          <a:xfrm rot="8101294">
            <a:off x="6810567" y="2017234"/>
            <a:ext cx="203475" cy="208516"/>
          </a:xfrm>
          <a:prstGeom prst="halfFram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Half Frame 54">
            <a:extLst>
              <a:ext uri="{FF2B5EF4-FFF2-40B4-BE49-F238E27FC236}">
                <a16:creationId xmlns:a16="http://schemas.microsoft.com/office/drawing/2014/main" id="{5862A535-DEFD-9E9E-3610-D46EF1DBBB95}"/>
              </a:ext>
            </a:extLst>
          </p:cNvPr>
          <p:cNvSpPr/>
          <p:nvPr/>
        </p:nvSpPr>
        <p:spPr>
          <a:xfrm rot="8101294">
            <a:off x="5524826" y="2029388"/>
            <a:ext cx="203475" cy="208516"/>
          </a:xfrm>
          <a:prstGeom prst="halfFram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Half Frame 64">
            <a:extLst>
              <a:ext uri="{FF2B5EF4-FFF2-40B4-BE49-F238E27FC236}">
                <a16:creationId xmlns:a16="http://schemas.microsoft.com/office/drawing/2014/main" id="{BFC43A66-7682-F7DD-D40C-7B205B1F8428}"/>
              </a:ext>
            </a:extLst>
          </p:cNvPr>
          <p:cNvSpPr/>
          <p:nvPr/>
        </p:nvSpPr>
        <p:spPr>
          <a:xfrm rot="8101294">
            <a:off x="5524824" y="3085830"/>
            <a:ext cx="203475" cy="208516"/>
          </a:xfrm>
          <a:prstGeom prst="halfFram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Half Frame 65">
            <a:extLst>
              <a:ext uri="{FF2B5EF4-FFF2-40B4-BE49-F238E27FC236}">
                <a16:creationId xmlns:a16="http://schemas.microsoft.com/office/drawing/2014/main" id="{AEEE36AF-0422-EBF4-E09C-E2B5EEFD4E5A}"/>
              </a:ext>
            </a:extLst>
          </p:cNvPr>
          <p:cNvSpPr/>
          <p:nvPr/>
        </p:nvSpPr>
        <p:spPr>
          <a:xfrm rot="8101294">
            <a:off x="5524823" y="4062374"/>
            <a:ext cx="203475" cy="208516"/>
          </a:xfrm>
          <a:prstGeom prst="halfFram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TextBox 66">
            <a:extLst>
              <a:ext uri="{FF2B5EF4-FFF2-40B4-BE49-F238E27FC236}">
                <a16:creationId xmlns:a16="http://schemas.microsoft.com/office/drawing/2014/main" id="{AC9FAD6D-2E35-DA3B-2BC1-83D6C13BBE90}"/>
              </a:ext>
            </a:extLst>
          </p:cNvPr>
          <p:cNvSpPr txBox="1"/>
          <p:nvPr/>
        </p:nvSpPr>
        <p:spPr>
          <a:xfrm>
            <a:off x="6735811" y="2284189"/>
            <a:ext cx="544161" cy="400110"/>
          </a:xfrm>
          <a:prstGeom prst="rect">
            <a:avLst/>
          </a:prstGeom>
          <a:noFill/>
        </p:spPr>
        <p:txBody>
          <a:bodyPr wrap="square" rtlCol="0">
            <a:spAutoFit/>
          </a:bodyPr>
          <a:lstStyle/>
          <a:p>
            <a:r>
              <a:rPr lang="en-US" sz="1000" dirty="0"/>
              <a:t>Data Model</a:t>
            </a:r>
          </a:p>
        </p:txBody>
      </p:sp>
      <p:sp>
        <p:nvSpPr>
          <p:cNvPr id="68" name="Arrow: Up-Down 67">
            <a:extLst>
              <a:ext uri="{FF2B5EF4-FFF2-40B4-BE49-F238E27FC236}">
                <a16:creationId xmlns:a16="http://schemas.microsoft.com/office/drawing/2014/main" id="{82E4A56F-FB62-0C60-54BA-49A8D2D9E90F}"/>
              </a:ext>
            </a:extLst>
          </p:cNvPr>
          <p:cNvSpPr/>
          <p:nvPr/>
        </p:nvSpPr>
        <p:spPr>
          <a:xfrm>
            <a:off x="10476607" y="3045221"/>
            <a:ext cx="195442" cy="372668"/>
          </a:xfrm>
          <a:prstGeom prst="upDownArrow">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Arrow: Right 68">
            <a:extLst>
              <a:ext uri="{FF2B5EF4-FFF2-40B4-BE49-F238E27FC236}">
                <a16:creationId xmlns:a16="http://schemas.microsoft.com/office/drawing/2014/main" id="{670D4C33-1D90-B78E-4981-97CEBCB5DB46}"/>
              </a:ext>
            </a:extLst>
          </p:cNvPr>
          <p:cNvSpPr/>
          <p:nvPr/>
        </p:nvSpPr>
        <p:spPr>
          <a:xfrm>
            <a:off x="8460929" y="2247609"/>
            <a:ext cx="872286" cy="242047"/>
          </a:xfrm>
          <a:prstGeom prst="rightArrow">
            <a:avLst/>
          </a:prstGeom>
          <a:solidFill>
            <a:srgbClr val="385723"/>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70" name="TextBox 69">
            <a:extLst>
              <a:ext uri="{FF2B5EF4-FFF2-40B4-BE49-F238E27FC236}">
                <a16:creationId xmlns:a16="http://schemas.microsoft.com/office/drawing/2014/main" id="{30F0BC5E-1E43-3A04-E06E-71297E72E399}"/>
              </a:ext>
            </a:extLst>
          </p:cNvPr>
          <p:cNvSpPr txBox="1"/>
          <p:nvPr/>
        </p:nvSpPr>
        <p:spPr>
          <a:xfrm>
            <a:off x="1922595" y="3887801"/>
            <a:ext cx="774326" cy="247009"/>
          </a:xfrm>
          <a:prstGeom prst="rect">
            <a:avLst/>
          </a:prstGeom>
          <a:noFill/>
        </p:spPr>
        <p:txBody>
          <a:bodyPr wrap="square" rtlCol="0">
            <a:spAutoFit/>
          </a:bodyPr>
          <a:lstStyle/>
          <a:p>
            <a:r>
              <a:rPr lang="en-US" sz="1000" dirty="0"/>
              <a:t>Transform </a:t>
            </a:r>
          </a:p>
        </p:txBody>
      </p:sp>
      <p:sp>
        <p:nvSpPr>
          <p:cNvPr id="84" name="TextBox 83">
            <a:extLst>
              <a:ext uri="{FF2B5EF4-FFF2-40B4-BE49-F238E27FC236}">
                <a16:creationId xmlns:a16="http://schemas.microsoft.com/office/drawing/2014/main" id="{DCAC93B4-932C-4EDB-8C09-FB01E8E8B0DC}"/>
              </a:ext>
            </a:extLst>
          </p:cNvPr>
          <p:cNvSpPr txBox="1"/>
          <p:nvPr/>
        </p:nvSpPr>
        <p:spPr>
          <a:xfrm>
            <a:off x="2537508" y="2532304"/>
            <a:ext cx="1762920" cy="246221"/>
          </a:xfrm>
          <a:prstGeom prst="rect">
            <a:avLst/>
          </a:prstGeom>
          <a:noFill/>
        </p:spPr>
        <p:txBody>
          <a:bodyPr wrap="square" rtlCol="0">
            <a:spAutoFit/>
          </a:bodyPr>
          <a:lstStyle/>
          <a:p>
            <a:r>
              <a:rPr lang="en-US" sz="1000" dirty="0"/>
              <a:t>Binary to Table Conversion</a:t>
            </a:r>
          </a:p>
        </p:txBody>
      </p:sp>
      <p:sp>
        <p:nvSpPr>
          <p:cNvPr id="86" name="TextBox 85">
            <a:extLst>
              <a:ext uri="{FF2B5EF4-FFF2-40B4-BE49-F238E27FC236}">
                <a16:creationId xmlns:a16="http://schemas.microsoft.com/office/drawing/2014/main" id="{0F4EDB7B-6CFF-E3A5-8548-68E758D7DBFD}"/>
              </a:ext>
            </a:extLst>
          </p:cNvPr>
          <p:cNvSpPr txBox="1"/>
          <p:nvPr/>
        </p:nvSpPr>
        <p:spPr>
          <a:xfrm>
            <a:off x="2666311" y="3580491"/>
            <a:ext cx="1762920" cy="246221"/>
          </a:xfrm>
          <a:prstGeom prst="rect">
            <a:avLst/>
          </a:prstGeom>
          <a:noFill/>
        </p:spPr>
        <p:txBody>
          <a:bodyPr wrap="square" rtlCol="0">
            <a:spAutoFit/>
          </a:bodyPr>
          <a:lstStyle/>
          <a:p>
            <a:r>
              <a:rPr lang="en-US" sz="1000" dirty="0"/>
              <a:t>Business Rules Applied</a:t>
            </a:r>
          </a:p>
        </p:txBody>
      </p:sp>
      <p:sp>
        <p:nvSpPr>
          <p:cNvPr id="88" name="TextBox 87">
            <a:extLst>
              <a:ext uri="{FF2B5EF4-FFF2-40B4-BE49-F238E27FC236}">
                <a16:creationId xmlns:a16="http://schemas.microsoft.com/office/drawing/2014/main" id="{7F4F1DFF-8B6A-70E0-69CC-A8CEF86E4181}"/>
              </a:ext>
            </a:extLst>
          </p:cNvPr>
          <p:cNvSpPr txBox="1"/>
          <p:nvPr/>
        </p:nvSpPr>
        <p:spPr>
          <a:xfrm>
            <a:off x="8453239" y="2075958"/>
            <a:ext cx="827896" cy="246221"/>
          </a:xfrm>
          <a:prstGeom prst="rect">
            <a:avLst/>
          </a:prstGeom>
          <a:noFill/>
        </p:spPr>
        <p:txBody>
          <a:bodyPr wrap="square" rtlCol="0">
            <a:spAutoFit/>
          </a:bodyPr>
          <a:lstStyle/>
          <a:p>
            <a:pPr algn="ctr"/>
            <a:r>
              <a:rPr lang="en-US" sz="1000" dirty="0"/>
              <a:t>Direct Lake</a:t>
            </a:r>
          </a:p>
        </p:txBody>
      </p:sp>
    </p:spTree>
    <p:extLst>
      <p:ext uri="{BB962C8B-B14F-4D97-AF65-F5344CB8AC3E}">
        <p14:creationId xmlns:p14="http://schemas.microsoft.com/office/powerpoint/2010/main" val="298388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DEA8-B7F2-62FC-5C57-087FB806C6AF}"/>
              </a:ext>
            </a:extLst>
          </p:cNvPr>
          <p:cNvSpPr>
            <a:spLocks noGrp="1"/>
          </p:cNvSpPr>
          <p:nvPr>
            <p:ph type="title"/>
          </p:nvPr>
        </p:nvSpPr>
        <p:spPr/>
        <p:txBody>
          <a:bodyPr/>
          <a:lstStyle/>
          <a:p>
            <a:r>
              <a:rPr lang="en-IN" dirty="0"/>
              <a:t>Logical Separation of Workspaces</a:t>
            </a:r>
          </a:p>
        </p:txBody>
      </p:sp>
      <p:sp>
        <p:nvSpPr>
          <p:cNvPr id="3" name="Subtitle 2">
            <a:extLst>
              <a:ext uri="{FF2B5EF4-FFF2-40B4-BE49-F238E27FC236}">
                <a16:creationId xmlns:a16="http://schemas.microsoft.com/office/drawing/2014/main" id="{468EB71A-2F1B-C0C1-89D4-8AC56B2672BC}"/>
              </a:ext>
            </a:extLst>
          </p:cNvPr>
          <p:cNvSpPr>
            <a:spLocks noGrp="1"/>
          </p:cNvSpPr>
          <p:nvPr>
            <p:ph type="subTitle" idx="13"/>
          </p:nvPr>
        </p:nvSpPr>
        <p:spPr/>
        <p:txBody>
          <a:bodyPr/>
          <a:lstStyle/>
          <a:p>
            <a:endParaRPr lang="en-IN"/>
          </a:p>
        </p:txBody>
      </p:sp>
      <p:sp>
        <p:nvSpPr>
          <p:cNvPr id="4" name="Flowchart: Process 3">
            <a:extLst>
              <a:ext uri="{FF2B5EF4-FFF2-40B4-BE49-F238E27FC236}">
                <a16:creationId xmlns:a16="http://schemas.microsoft.com/office/drawing/2014/main" id="{78643AAA-BEE7-12EA-A7D9-363A89EEDB60}"/>
              </a:ext>
            </a:extLst>
          </p:cNvPr>
          <p:cNvSpPr/>
          <p:nvPr/>
        </p:nvSpPr>
        <p:spPr>
          <a:xfrm>
            <a:off x="2116668" y="1367159"/>
            <a:ext cx="3869266" cy="2061842"/>
          </a:xfrm>
          <a:prstGeom prst="flowChartProcess">
            <a:avLst/>
          </a:prstGeom>
          <a:solidFill>
            <a:srgbClr val="FFFFCC"/>
          </a:solid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a:ln>
                <a:noFill/>
              </a:ln>
              <a:solidFill>
                <a:srgbClr val="DCE3E4">
                  <a:lumMod val="50000"/>
                </a:srgbClr>
              </a:solidFill>
              <a:effectLst/>
              <a:uLnTx/>
              <a:uFillTx/>
              <a:latin typeface="Calibri"/>
              <a:ea typeface="+mn-ea"/>
              <a:cs typeface="+mn-cs"/>
            </a:endParaRPr>
          </a:p>
        </p:txBody>
      </p:sp>
      <p:sp>
        <p:nvSpPr>
          <p:cNvPr id="6" name="Flowchart: Process 5">
            <a:extLst>
              <a:ext uri="{FF2B5EF4-FFF2-40B4-BE49-F238E27FC236}">
                <a16:creationId xmlns:a16="http://schemas.microsoft.com/office/drawing/2014/main" id="{B0F0A30D-60F2-0CEC-1E28-CF3329E0D471}"/>
              </a:ext>
            </a:extLst>
          </p:cNvPr>
          <p:cNvSpPr/>
          <p:nvPr/>
        </p:nvSpPr>
        <p:spPr>
          <a:xfrm>
            <a:off x="6676047" y="1367158"/>
            <a:ext cx="1934553" cy="825709"/>
          </a:xfrm>
          <a:prstGeom prst="flowChartProcess">
            <a:avLst/>
          </a:prstGeom>
          <a:solidFill>
            <a:srgbClr val="FFFFCC"/>
          </a:solid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a:ln>
                <a:noFill/>
              </a:ln>
              <a:solidFill>
                <a:srgbClr val="DCE3E4">
                  <a:lumMod val="50000"/>
                </a:srgbClr>
              </a:solidFill>
              <a:effectLst/>
              <a:uLnTx/>
              <a:uFillTx/>
              <a:latin typeface="Calibri"/>
              <a:ea typeface="+mn-ea"/>
              <a:cs typeface="+mn-cs"/>
            </a:endParaRPr>
          </a:p>
        </p:txBody>
      </p:sp>
      <p:sp>
        <p:nvSpPr>
          <p:cNvPr id="7" name="Flowchart: Process 6">
            <a:extLst>
              <a:ext uri="{FF2B5EF4-FFF2-40B4-BE49-F238E27FC236}">
                <a16:creationId xmlns:a16="http://schemas.microsoft.com/office/drawing/2014/main" id="{EEAC12E3-5D5A-962A-4F36-0DB2B648468A}"/>
              </a:ext>
            </a:extLst>
          </p:cNvPr>
          <p:cNvSpPr/>
          <p:nvPr/>
        </p:nvSpPr>
        <p:spPr>
          <a:xfrm>
            <a:off x="6676047" y="2603291"/>
            <a:ext cx="3051729" cy="825709"/>
          </a:xfrm>
          <a:prstGeom prst="flowChartProcess">
            <a:avLst/>
          </a:prstGeom>
          <a:solidFill>
            <a:srgbClr val="FFFFCC"/>
          </a:solid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a:ln>
                <a:noFill/>
              </a:ln>
              <a:solidFill>
                <a:srgbClr val="DCE3E4">
                  <a:lumMod val="50000"/>
                </a:srgbClr>
              </a:solidFill>
              <a:effectLst/>
              <a:uLnTx/>
              <a:uFillTx/>
              <a:latin typeface="Calibri"/>
              <a:ea typeface="+mn-ea"/>
              <a:cs typeface="+mn-cs"/>
            </a:endParaRPr>
          </a:p>
        </p:txBody>
      </p:sp>
      <p:sp>
        <p:nvSpPr>
          <p:cNvPr id="8" name="Flowchart: Process 7">
            <a:extLst>
              <a:ext uri="{FF2B5EF4-FFF2-40B4-BE49-F238E27FC236}">
                <a16:creationId xmlns:a16="http://schemas.microsoft.com/office/drawing/2014/main" id="{1C371B9C-A81A-CB32-E94B-6A8BCD38846E}"/>
              </a:ext>
            </a:extLst>
          </p:cNvPr>
          <p:cNvSpPr/>
          <p:nvPr/>
        </p:nvSpPr>
        <p:spPr>
          <a:xfrm>
            <a:off x="6676046" y="4076197"/>
            <a:ext cx="3706095" cy="1738358"/>
          </a:xfrm>
          <a:prstGeom prst="flowChartProcess">
            <a:avLst/>
          </a:prstGeom>
          <a:solidFill>
            <a:srgbClr val="FFFFCC"/>
          </a:solid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a:ln>
                <a:noFill/>
              </a:ln>
              <a:solidFill>
                <a:srgbClr val="DCE3E4">
                  <a:lumMod val="50000"/>
                </a:srgbClr>
              </a:solidFill>
              <a:effectLst/>
              <a:uLnTx/>
              <a:uFillTx/>
              <a:latin typeface="Calibri"/>
              <a:ea typeface="+mn-ea"/>
              <a:cs typeface="+mn-cs"/>
            </a:endParaRPr>
          </a:p>
        </p:txBody>
      </p:sp>
      <p:sp>
        <p:nvSpPr>
          <p:cNvPr id="13" name="Flowchart: Process 12">
            <a:extLst>
              <a:ext uri="{FF2B5EF4-FFF2-40B4-BE49-F238E27FC236}">
                <a16:creationId xmlns:a16="http://schemas.microsoft.com/office/drawing/2014/main" id="{27A90F70-72F8-E03C-B114-80AF0F2AAE14}"/>
              </a:ext>
            </a:extLst>
          </p:cNvPr>
          <p:cNvSpPr/>
          <p:nvPr/>
        </p:nvSpPr>
        <p:spPr>
          <a:xfrm>
            <a:off x="2981031" y="1575598"/>
            <a:ext cx="2830870" cy="1644963"/>
          </a:xfrm>
          <a:prstGeom prst="flowChartProcess">
            <a:avLst/>
          </a:prstGeom>
          <a:solidFill>
            <a:srgbClr val="CCF5FF">
              <a:alpha val="98039"/>
            </a:srgbClr>
          </a:solidFill>
          <a:ln w="19050" cap="flat" cmpd="sng" algn="ctr">
            <a:solidFill>
              <a:schemeClr val="accent6">
                <a:lumMod val="75000"/>
              </a:scheme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dirty="0">
              <a:ln>
                <a:noFill/>
              </a:ln>
              <a:solidFill>
                <a:srgbClr val="DCE3E4">
                  <a:lumMod val="50000"/>
                </a:srgbClr>
              </a:solidFill>
              <a:effectLst/>
              <a:uLnTx/>
              <a:uFillTx/>
              <a:latin typeface="Calibri"/>
              <a:ea typeface="+mn-ea"/>
              <a:cs typeface="+mn-cs"/>
            </a:endParaRPr>
          </a:p>
        </p:txBody>
      </p:sp>
      <p:pic>
        <p:nvPicPr>
          <p:cNvPr id="16" name="Graphic 15" descr="Folder with solid fill">
            <a:extLst>
              <a:ext uri="{FF2B5EF4-FFF2-40B4-BE49-F238E27FC236}">
                <a16:creationId xmlns:a16="http://schemas.microsoft.com/office/drawing/2014/main" id="{BE959803-6CA8-37F6-1E70-09229D748A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0733" y="1634487"/>
            <a:ext cx="487912" cy="487912"/>
          </a:xfrm>
          <a:prstGeom prst="rect">
            <a:avLst/>
          </a:prstGeom>
        </p:spPr>
      </p:pic>
      <p:pic>
        <p:nvPicPr>
          <p:cNvPr id="17" name="Graphic 16" descr="Folder with solid fill">
            <a:extLst>
              <a:ext uri="{FF2B5EF4-FFF2-40B4-BE49-F238E27FC236}">
                <a16:creationId xmlns:a16="http://schemas.microsoft.com/office/drawing/2014/main" id="{0BC73C89-A339-94A9-CAA2-9BE716FDEB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05893" y="1634487"/>
            <a:ext cx="487912" cy="487912"/>
          </a:xfrm>
          <a:prstGeom prst="rect">
            <a:avLst/>
          </a:prstGeom>
        </p:spPr>
      </p:pic>
      <p:pic>
        <p:nvPicPr>
          <p:cNvPr id="18" name="Graphic 17" descr="Folder with solid fill">
            <a:extLst>
              <a:ext uri="{FF2B5EF4-FFF2-40B4-BE49-F238E27FC236}">
                <a16:creationId xmlns:a16="http://schemas.microsoft.com/office/drawing/2014/main" id="{63D10A5E-5F17-E8AF-85B1-50316560DF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1502" y="1634487"/>
            <a:ext cx="487912" cy="487912"/>
          </a:xfrm>
          <a:prstGeom prst="rect">
            <a:avLst/>
          </a:prstGeom>
        </p:spPr>
      </p:pic>
      <p:pic>
        <p:nvPicPr>
          <p:cNvPr id="25" name="Graphic 24" descr="Database with solid fill">
            <a:extLst>
              <a:ext uri="{FF2B5EF4-FFF2-40B4-BE49-F238E27FC236}">
                <a16:creationId xmlns:a16="http://schemas.microsoft.com/office/drawing/2014/main" id="{0DFE25F7-7C25-FEB9-0918-D56B229C40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6525" y="2368611"/>
            <a:ext cx="589502" cy="589502"/>
          </a:xfrm>
          <a:prstGeom prst="rect">
            <a:avLst/>
          </a:prstGeom>
        </p:spPr>
      </p:pic>
      <p:sp>
        <p:nvSpPr>
          <p:cNvPr id="26" name="Oval 25">
            <a:extLst>
              <a:ext uri="{FF2B5EF4-FFF2-40B4-BE49-F238E27FC236}">
                <a16:creationId xmlns:a16="http://schemas.microsoft.com/office/drawing/2014/main" id="{A65ACEB6-EE77-4FA2-3F05-033132DA2A99}"/>
              </a:ext>
            </a:extLst>
          </p:cNvPr>
          <p:cNvSpPr/>
          <p:nvPr/>
        </p:nvSpPr>
        <p:spPr>
          <a:xfrm>
            <a:off x="5545232" y="1683277"/>
            <a:ext cx="654365" cy="63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7" name="Oval 26">
            <a:extLst>
              <a:ext uri="{FF2B5EF4-FFF2-40B4-BE49-F238E27FC236}">
                <a16:creationId xmlns:a16="http://schemas.microsoft.com/office/drawing/2014/main" id="{00D8BFDD-CC81-F800-E8F8-5C3795420A7B}"/>
              </a:ext>
            </a:extLst>
          </p:cNvPr>
          <p:cNvSpPr/>
          <p:nvPr/>
        </p:nvSpPr>
        <p:spPr>
          <a:xfrm>
            <a:off x="2302419" y="1631822"/>
            <a:ext cx="541801" cy="4871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28" name="Picture 27" descr="A green and blue logo&#10;&#10;Description automatically generated">
            <a:extLst>
              <a:ext uri="{FF2B5EF4-FFF2-40B4-BE49-F238E27FC236}">
                <a16:creationId xmlns:a16="http://schemas.microsoft.com/office/drawing/2014/main" id="{230EDA77-3A2C-B4D5-EEBF-769D4F197BF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31011" y="1700211"/>
            <a:ext cx="319871" cy="321299"/>
          </a:xfrm>
          <a:prstGeom prst="rect">
            <a:avLst/>
          </a:prstGeom>
        </p:spPr>
      </p:pic>
      <p:pic>
        <p:nvPicPr>
          <p:cNvPr id="32" name="Picture 31" descr="A blue logo with a white background&#10;&#10;Description automatically generated">
            <a:extLst>
              <a:ext uri="{FF2B5EF4-FFF2-40B4-BE49-F238E27FC236}">
                <a16:creationId xmlns:a16="http://schemas.microsoft.com/office/drawing/2014/main" id="{C4BCBB3E-55A2-A4A6-03DD-9D6A6A0990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20939" y="1735635"/>
            <a:ext cx="244585" cy="245677"/>
          </a:xfrm>
          <a:prstGeom prst="rect">
            <a:avLst/>
          </a:prstGeom>
        </p:spPr>
      </p:pic>
      <p:sp>
        <p:nvSpPr>
          <p:cNvPr id="33" name="TextBox 32">
            <a:extLst>
              <a:ext uri="{FF2B5EF4-FFF2-40B4-BE49-F238E27FC236}">
                <a16:creationId xmlns:a16="http://schemas.microsoft.com/office/drawing/2014/main" id="{F75BA8C3-42F2-E3C5-FF81-D3FECC7874D4}"/>
              </a:ext>
            </a:extLst>
          </p:cNvPr>
          <p:cNvSpPr txBox="1"/>
          <p:nvPr/>
        </p:nvSpPr>
        <p:spPr>
          <a:xfrm>
            <a:off x="3013029" y="1959728"/>
            <a:ext cx="897576" cy="400110"/>
          </a:xfrm>
          <a:prstGeom prst="rect">
            <a:avLst/>
          </a:prstGeom>
          <a:noFill/>
        </p:spPr>
        <p:txBody>
          <a:bodyPr wrap="square" rtlCol="0">
            <a:spAutoFit/>
          </a:bodyPr>
          <a:lstStyle/>
          <a:p>
            <a:pPr algn="ctr">
              <a:defRPr/>
            </a:pPr>
            <a:r>
              <a:rPr lang="en-US" sz="1000" b="1" dirty="0">
                <a:latin typeface="Calibri"/>
              </a:rPr>
              <a:t>Lakehouse Bronze</a:t>
            </a:r>
          </a:p>
        </p:txBody>
      </p:sp>
      <p:sp>
        <p:nvSpPr>
          <p:cNvPr id="34" name="TextBox 33">
            <a:extLst>
              <a:ext uri="{FF2B5EF4-FFF2-40B4-BE49-F238E27FC236}">
                <a16:creationId xmlns:a16="http://schemas.microsoft.com/office/drawing/2014/main" id="{B688C531-F6E3-53F4-09C7-FAA6B011F9BC}"/>
              </a:ext>
            </a:extLst>
          </p:cNvPr>
          <p:cNvSpPr txBox="1"/>
          <p:nvPr/>
        </p:nvSpPr>
        <p:spPr>
          <a:xfrm>
            <a:off x="3818729" y="1969432"/>
            <a:ext cx="897576" cy="400110"/>
          </a:xfrm>
          <a:prstGeom prst="rect">
            <a:avLst/>
          </a:prstGeom>
          <a:noFill/>
        </p:spPr>
        <p:txBody>
          <a:bodyPr wrap="square" rtlCol="0">
            <a:spAutoFit/>
          </a:bodyPr>
          <a:lstStyle/>
          <a:p>
            <a:pPr algn="ctr">
              <a:defRPr/>
            </a:pPr>
            <a:r>
              <a:rPr lang="en-US" sz="1000" b="1" dirty="0">
                <a:latin typeface="Calibri"/>
              </a:rPr>
              <a:t>Lakehouse Silver</a:t>
            </a:r>
          </a:p>
        </p:txBody>
      </p:sp>
      <p:sp>
        <p:nvSpPr>
          <p:cNvPr id="35" name="TextBox 34">
            <a:extLst>
              <a:ext uri="{FF2B5EF4-FFF2-40B4-BE49-F238E27FC236}">
                <a16:creationId xmlns:a16="http://schemas.microsoft.com/office/drawing/2014/main" id="{ED62501F-43B5-56B1-C7BA-3191DC34D5FA}"/>
              </a:ext>
            </a:extLst>
          </p:cNvPr>
          <p:cNvSpPr txBox="1"/>
          <p:nvPr/>
        </p:nvSpPr>
        <p:spPr>
          <a:xfrm>
            <a:off x="4690377" y="1967452"/>
            <a:ext cx="897576" cy="400110"/>
          </a:xfrm>
          <a:prstGeom prst="rect">
            <a:avLst/>
          </a:prstGeom>
          <a:noFill/>
        </p:spPr>
        <p:txBody>
          <a:bodyPr wrap="square" rtlCol="0">
            <a:spAutoFit/>
          </a:bodyPr>
          <a:lstStyle/>
          <a:p>
            <a:pPr algn="ctr">
              <a:defRPr/>
            </a:pPr>
            <a:r>
              <a:rPr lang="en-US" sz="1000" b="1" dirty="0">
                <a:latin typeface="Calibri"/>
              </a:rPr>
              <a:t>Lakehouse Gold</a:t>
            </a:r>
          </a:p>
        </p:txBody>
      </p:sp>
      <p:sp>
        <p:nvSpPr>
          <p:cNvPr id="36" name="TextBox 35">
            <a:extLst>
              <a:ext uri="{FF2B5EF4-FFF2-40B4-BE49-F238E27FC236}">
                <a16:creationId xmlns:a16="http://schemas.microsoft.com/office/drawing/2014/main" id="{2980FD7C-DFCF-1491-C94C-1B5252278027}"/>
              </a:ext>
            </a:extLst>
          </p:cNvPr>
          <p:cNvSpPr txBox="1"/>
          <p:nvPr/>
        </p:nvSpPr>
        <p:spPr>
          <a:xfrm>
            <a:off x="4695144" y="2855789"/>
            <a:ext cx="897576" cy="400110"/>
          </a:xfrm>
          <a:prstGeom prst="rect">
            <a:avLst/>
          </a:prstGeom>
          <a:noFill/>
        </p:spPr>
        <p:txBody>
          <a:bodyPr wrap="square" rtlCol="0">
            <a:spAutoFit/>
          </a:bodyPr>
          <a:lstStyle/>
          <a:p>
            <a:pPr algn="ctr">
              <a:defRPr/>
            </a:pPr>
            <a:r>
              <a:rPr lang="en-US" sz="1000" b="1" dirty="0">
                <a:latin typeface="Calibri"/>
              </a:rPr>
              <a:t>Warehouse Gold</a:t>
            </a:r>
          </a:p>
        </p:txBody>
      </p:sp>
      <p:sp>
        <p:nvSpPr>
          <p:cNvPr id="37" name="TextBox 36">
            <a:extLst>
              <a:ext uri="{FF2B5EF4-FFF2-40B4-BE49-F238E27FC236}">
                <a16:creationId xmlns:a16="http://schemas.microsoft.com/office/drawing/2014/main" id="{4DF1CC0D-8B94-0BAD-2F5B-B62792D5E7D7}"/>
              </a:ext>
            </a:extLst>
          </p:cNvPr>
          <p:cNvSpPr txBox="1"/>
          <p:nvPr/>
        </p:nvSpPr>
        <p:spPr>
          <a:xfrm>
            <a:off x="5404618" y="1914167"/>
            <a:ext cx="897576" cy="400110"/>
          </a:xfrm>
          <a:prstGeom prst="rect">
            <a:avLst/>
          </a:prstGeom>
          <a:noFill/>
        </p:spPr>
        <p:txBody>
          <a:bodyPr wrap="square" rtlCol="0">
            <a:spAutoFit/>
          </a:bodyPr>
          <a:lstStyle/>
          <a:p>
            <a:pPr algn="ctr">
              <a:defRPr/>
            </a:pPr>
            <a:r>
              <a:rPr lang="en-US" sz="1000" b="1" dirty="0">
                <a:latin typeface="Calibri"/>
              </a:rPr>
              <a:t>Virtualized </a:t>
            </a:r>
            <a:r>
              <a:rPr lang="en-US" sz="1000" dirty="0">
                <a:latin typeface="Calibri"/>
              </a:rPr>
              <a:t>access</a:t>
            </a:r>
          </a:p>
        </p:txBody>
      </p:sp>
      <p:sp>
        <p:nvSpPr>
          <p:cNvPr id="38" name="Flowchart: Process 37">
            <a:extLst>
              <a:ext uri="{FF2B5EF4-FFF2-40B4-BE49-F238E27FC236}">
                <a16:creationId xmlns:a16="http://schemas.microsoft.com/office/drawing/2014/main" id="{2653F9CF-22FD-44A0-AA6C-6C6EE09C4D53}"/>
              </a:ext>
            </a:extLst>
          </p:cNvPr>
          <p:cNvSpPr/>
          <p:nvPr/>
        </p:nvSpPr>
        <p:spPr>
          <a:xfrm>
            <a:off x="2125129" y="3949509"/>
            <a:ext cx="3869266" cy="2061842"/>
          </a:xfrm>
          <a:prstGeom prst="flowChartProcess">
            <a:avLst/>
          </a:prstGeom>
          <a:solidFill>
            <a:srgbClr val="FFFFCC"/>
          </a:solid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a:ln>
                <a:noFill/>
              </a:ln>
              <a:solidFill>
                <a:srgbClr val="DCE3E4">
                  <a:lumMod val="50000"/>
                </a:srgbClr>
              </a:solidFill>
              <a:effectLst/>
              <a:uLnTx/>
              <a:uFillTx/>
              <a:latin typeface="Calibri"/>
              <a:ea typeface="+mn-ea"/>
              <a:cs typeface="+mn-cs"/>
            </a:endParaRPr>
          </a:p>
        </p:txBody>
      </p:sp>
      <p:sp>
        <p:nvSpPr>
          <p:cNvPr id="39" name="Flowchart: Process 38">
            <a:extLst>
              <a:ext uri="{FF2B5EF4-FFF2-40B4-BE49-F238E27FC236}">
                <a16:creationId xmlns:a16="http://schemas.microsoft.com/office/drawing/2014/main" id="{4439F8C8-EC06-26FD-428E-33C70DF178DC}"/>
              </a:ext>
            </a:extLst>
          </p:cNvPr>
          <p:cNvSpPr/>
          <p:nvPr/>
        </p:nvSpPr>
        <p:spPr>
          <a:xfrm>
            <a:off x="2989492" y="4157948"/>
            <a:ext cx="2830870" cy="1644963"/>
          </a:xfrm>
          <a:prstGeom prst="flowChartProcess">
            <a:avLst/>
          </a:prstGeom>
          <a:solidFill>
            <a:srgbClr val="CCF5FF">
              <a:alpha val="98039"/>
            </a:srgbClr>
          </a:solidFill>
          <a:ln w="19050" cap="flat" cmpd="sng" algn="ctr">
            <a:solidFill>
              <a:schemeClr val="accent6">
                <a:lumMod val="75000"/>
              </a:scheme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dirty="0">
              <a:ln>
                <a:noFill/>
              </a:ln>
              <a:solidFill>
                <a:srgbClr val="DCE3E4">
                  <a:lumMod val="50000"/>
                </a:srgbClr>
              </a:solidFill>
              <a:effectLst/>
              <a:uLnTx/>
              <a:uFillTx/>
              <a:latin typeface="Calibri"/>
              <a:ea typeface="+mn-ea"/>
              <a:cs typeface="+mn-cs"/>
            </a:endParaRPr>
          </a:p>
        </p:txBody>
      </p:sp>
      <p:pic>
        <p:nvPicPr>
          <p:cNvPr id="40" name="Graphic 39" descr="Folder with solid fill">
            <a:extLst>
              <a:ext uri="{FF2B5EF4-FFF2-40B4-BE49-F238E27FC236}">
                <a16:creationId xmlns:a16="http://schemas.microsoft.com/office/drawing/2014/main" id="{996CB6B4-D2ED-DD15-4518-4ECD4DDB7A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9194" y="4216837"/>
            <a:ext cx="487912" cy="487912"/>
          </a:xfrm>
          <a:prstGeom prst="rect">
            <a:avLst/>
          </a:prstGeom>
        </p:spPr>
      </p:pic>
      <p:pic>
        <p:nvPicPr>
          <p:cNvPr id="41" name="Graphic 40" descr="Folder with solid fill">
            <a:extLst>
              <a:ext uri="{FF2B5EF4-FFF2-40B4-BE49-F238E27FC236}">
                <a16:creationId xmlns:a16="http://schemas.microsoft.com/office/drawing/2014/main" id="{0A53F794-C105-0C49-20A1-462C19F078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14354" y="4216837"/>
            <a:ext cx="487912" cy="487912"/>
          </a:xfrm>
          <a:prstGeom prst="rect">
            <a:avLst/>
          </a:prstGeom>
        </p:spPr>
      </p:pic>
      <p:pic>
        <p:nvPicPr>
          <p:cNvPr id="42" name="Graphic 41" descr="Folder with solid fill">
            <a:extLst>
              <a:ext uri="{FF2B5EF4-FFF2-40B4-BE49-F238E27FC236}">
                <a16:creationId xmlns:a16="http://schemas.microsoft.com/office/drawing/2014/main" id="{528D3424-903E-C426-9245-1197F4A4EE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9963" y="4216837"/>
            <a:ext cx="487912" cy="487912"/>
          </a:xfrm>
          <a:prstGeom prst="rect">
            <a:avLst/>
          </a:prstGeom>
        </p:spPr>
      </p:pic>
      <p:pic>
        <p:nvPicPr>
          <p:cNvPr id="43" name="Graphic 42" descr="Database with solid fill">
            <a:extLst>
              <a:ext uri="{FF2B5EF4-FFF2-40B4-BE49-F238E27FC236}">
                <a16:creationId xmlns:a16="http://schemas.microsoft.com/office/drawing/2014/main" id="{F995593B-9388-1A63-A3C6-558D3BA41D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34986" y="4950961"/>
            <a:ext cx="589502" cy="589502"/>
          </a:xfrm>
          <a:prstGeom prst="rect">
            <a:avLst/>
          </a:prstGeom>
        </p:spPr>
      </p:pic>
      <p:sp>
        <p:nvSpPr>
          <p:cNvPr id="44" name="Oval 43">
            <a:extLst>
              <a:ext uri="{FF2B5EF4-FFF2-40B4-BE49-F238E27FC236}">
                <a16:creationId xmlns:a16="http://schemas.microsoft.com/office/drawing/2014/main" id="{8D4342FA-F7CF-1F75-DE71-1AE868F1895E}"/>
              </a:ext>
            </a:extLst>
          </p:cNvPr>
          <p:cNvSpPr/>
          <p:nvPr/>
        </p:nvSpPr>
        <p:spPr>
          <a:xfrm>
            <a:off x="5553693" y="4265627"/>
            <a:ext cx="654365" cy="63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5" name="Oval 44">
            <a:extLst>
              <a:ext uri="{FF2B5EF4-FFF2-40B4-BE49-F238E27FC236}">
                <a16:creationId xmlns:a16="http://schemas.microsoft.com/office/drawing/2014/main" id="{00231029-B1AB-7800-EC10-E808CC7B98EE}"/>
              </a:ext>
            </a:extLst>
          </p:cNvPr>
          <p:cNvSpPr/>
          <p:nvPr/>
        </p:nvSpPr>
        <p:spPr>
          <a:xfrm>
            <a:off x="2310880" y="4197238"/>
            <a:ext cx="541801" cy="4871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46" name="Picture 45" descr="A green and blue logo&#10;&#10;Description automatically generated">
            <a:extLst>
              <a:ext uri="{FF2B5EF4-FFF2-40B4-BE49-F238E27FC236}">
                <a16:creationId xmlns:a16="http://schemas.microsoft.com/office/drawing/2014/main" id="{F1DCEA20-1A78-9B2D-E902-8C36C7F2B79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39472" y="4265627"/>
            <a:ext cx="319871" cy="321299"/>
          </a:xfrm>
          <a:prstGeom prst="rect">
            <a:avLst/>
          </a:prstGeom>
        </p:spPr>
      </p:pic>
      <p:pic>
        <p:nvPicPr>
          <p:cNvPr id="47" name="Picture 46" descr="A blue logo with a white background&#10;&#10;Description automatically generated">
            <a:extLst>
              <a:ext uri="{FF2B5EF4-FFF2-40B4-BE49-F238E27FC236}">
                <a16:creationId xmlns:a16="http://schemas.microsoft.com/office/drawing/2014/main" id="{8930D31B-7267-0ADB-2BA2-6182768C2A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29400" y="4317985"/>
            <a:ext cx="244585" cy="245677"/>
          </a:xfrm>
          <a:prstGeom prst="rect">
            <a:avLst/>
          </a:prstGeom>
        </p:spPr>
      </p:pic>
      <p:sp>
        <p:nvSpPr>
          <p:cNvPr id="48" name="TextBox 47">
            <a:extLst>
              <a:ext uri="{FF2B5EF4-FFF2-40B4-BE49-F238E27FC236}">
                <a16:creationId xmlns:a16="http://schemas.microsoft.com/office/drawing/2014/main" id="{6FB492AE-8FCB-9C83-EDF5-4D772C4964C4}"/>
              </a:ext>
            </a:extLst>
          </p:cNvPr>
          <p:cNvSpPr txBox="1"/>
          <p:nvPr/>
        </p:nvSpPr>
        <p:spPr>
          <a:xfrm>
            <a:off x="3021490" y="4542078"/>
            <a:ext cx="897576" cy="400110"/>
          </a:xfrm>
          <a:prstGeom prst="rect">
            <a:avLst/>
          </a:prstGeom>
          <a:noFill/>
        </p:spPr>
        <p:txBody>
          <a:bodyPr wrap="square" rtlCol="0">
            <a:spAutoFit/>
          </a:bodyPr>
          <a:lstStyle/>
          <a:p>
            <a:pPr algn="ctr">
              <a:defRPr/>
            </a:pPr>
            <a:r>
              <a:rPr lang="en-US" sz="1000" b="1" dirty="0">
                <a:latin typeface="Calibri"/>
              </a:rPr>
              <a:t>Lakehouse Bronze</a:t>
            </a:r>
          </a:p>
        </p:txBody>
      </p:sp>
      <p:sp>
        <p:nvSpPr>
          <p:cNvPr id="49" name="TextBox 48">
            <a:extLst>
              <a:ext uri="{FF2B5EF4-FFF2-40B4-BE49-F238E27FC236}">
                <a16:creationId xmlns:a16="http://schemas.microsoft.com/office/drawing/2014/main" id="{87A35EC1-9A6A-5BB8-FC24-9B0B34087561}"/>
              </a:ext>
            </a:extLst>
          </p:cNvPr>
          <p:cNvSpPr txBox="1"/>
          <p:nvPr/>
        </p:nvSpPr>
        <p:spPr>
          <a:xfrm>
            <a:off x="3827190" y="4551782"/>
            <a:ext cx="897576" cy="400110"/>
          </a:xfrm>
          <a:prstGeom prst="rect">
            <a:avLst/>
          </a:prstGeom>
          <a:noFill/>
        </p:spPr>
        <p:txBody>
          <a:bodyPr wrap="square" rtlCol="0">
            <a:spAutoFit/>
          </a:bodyPr>
          <a:lstStyle/>
          <a:p>
            <a:pPr algn="ctr">
              <a:defRPr/>
            </a:pPr>
            <a:r>
              <a:rPr lang="en-US" sz="1000" b="1" dirty="0">
                <a:latin typeface="Calibri"/>
              </a:rPr>
              <a:t>Lakehouse Silver</a:t>
            </a:r>
          </a:p>
        </p:txBody>
      </p:sp>
      <p:sp>
        <p:nvSpPr>
          <p:cNvPr id="50" name="TextBox 49">
            <a:extLst>
              <a:ext uri="{FF2B5EF4-FFF2-40B4-BE49-F238E27FC236}">
                <a16:creationId xmlns:a16="http://schemas.microsoft.com/office/drawing/2014/main" id="{6FD8E59C-C7DD-FCE7-9FC4-AFEDFDB2AEA5}"/>
              </a:ext>
            </a:extLst>
          </p:cNvPr>
          <p:cNvSpPr txBox="1"/>
          <p:nvPr/>
        </p:nvSpPr>
        <p:spPr>
          <a:xfrm>
            <a:off x="4698838" y="4549802"/>
            <a:ext cx="897576" cy="400110"/>
          </a:xfrm>
          <a:prstGeom prst="rect">
            <a:avLst/>
          </a:prstGeom>
          <a:noFill/>
        </p:spPr>
        <p:txBody>
          <a:bodyPr wrap="square" rtlCol="0">
            <a:spAutoFit/>
          </a:bodyPr>
          <a:lstStyle/>
          <a:p>
            <a:pPr algn="ctr">
              <a:defRPr/>
            </a:pPr>
            <a:r>
              <a:rPr lang="en-US" sz="1000" b="1" dirty="0">
                <a:latin typeface="Calibri"/>
              </a:rPr>
              <a:t>Lakehouse Gold</a:t>
            </a:r>
          </a:p>
        </p:txBody>
      </p:sp>
      <p:sp>
        <p:nvSpPr>
          <p:cNvPr id="51" name="TextBox 50">
            <a:extLst>
              <a:ext uri="{FF2B5EF4-FFF2-40B4-BE49-F238E27FC236}">
                <a16:creationId xmlns:a16="http://schemas.microsoft.com/office/drawing/2014/main" id="{6D2DEA10-4AF8-F678-2BB1-209526B9435C}"/>
              </a:ext>
            </a:extLst>
          </p:cNvPr>
          <p:cNvSpPr txBox="1"/>
          <p:nvPr/>
        </p:nvSpPr>
        <p:spPr>
          <a:xfrm>
            <a:off x="4703605" y="5438139"/>
            <a:ext cx="897576" cy="400110"/>
          </a:xfrm>
          <a:prstGeom prst="rect">
            <a:avLst/>
          </a:prstGeom>
          <a:noFill/>
        </p:spPr>
        <p:txBody>
          <a:bodyPr wrap="square" rtlCol="0">
            <a:spAutoFit/>
          </a:bodyPr>
          <a:lstStyle/>
          <a:p>
            <a:pPr algn="ctr">
              <a:defRPr/>
            </a:pPr>
            <a:r>
              <a:rPr lang="en-US" sz="1000" b="1" dirty="0">
                <a:latin typeface="Calibri"/>
              </a:rPr>
              <a:t>Warehouse Gold</a:t>
            </a:r>
          </a:p>
        </p:txBody>
      </p:sp>
      <p:sp>
        <p:nvSpPr>
          <p:cNvPr id="52" name="TextBox 51">
            <a:extLst>
              <a:ext uri="{FF2B5EF4-FFF2-40B4-BE49-F238E27FC236}">
                <a16:creationId xmlns:a16="http://schemas.microsoft.com/office/drawing/2014/main" id="{24BE73FC-DFF8-0F53-246B-A307B02957D1}"/>
              </a:ext>
            </a:extLst>
          </p:cNvPr>
          <p:cNvSpPr txBox="1"/>
          <p:nvPr/>
        </p:nvSpPr>
        <p:spPr>
          <a:xfrm>
            <a:off x="5413079" y="4496517"/>
            <a:ext cx="897576" cy="400110"/>
          </a:xfrm>
          <a:prstGeom prst="rect">
            <a:avLst/>
          </a:prstGeom>
          <a:noFill/>
        </p:spPr>
        <p:txBody>
          <a:bodyPr wrap="square" rtlCol="0">
            <a:spAutoFit/>
          </a:bodyPr>
          <a:lstStyle/>
          <a:p>
            <a:pPr algn="ctr">
              <a:defRPr/>
            </a:pPr>
            <a:r>
              <a:rPr lang="en-US" sz="1000" b="1" dirty="0">
                <a:latin typeface="Calibri"/>
              </a:rPr>
              <a:t>Virtualized </a:t>
            </a:r>
            <a:r>
              <a:rPr lang="en-US" sz="1000" dirty="0">
                <a:latin typeface="Calibri"/>
              </a:rPr>
              <a:t>access</a:t>
            </a:r>
          </a:p>
        </p:txBody>
      </p:sp>
      <p:cxnSp>
        <p:nvCxnSpPr>
          <p:cNvPr id="54" name="Straight Arrow Connector 53">
            <a:extLst>
              <a:ext uri="{FF2B5EF4-FFF2-40B4-BE49-F238E27FC236}">
                <a16:creationId xmlns:a16="http://schemas.microsoft.com/office/drawing/2014/main" id="{7205969F-94C1-2D9F-E072-038FF97B78CD}"/>
              </a:ext>
            </a:extLst>
          </p:cNvPr>
          <p:cNvCxnSpPr>
            <a:cxnSpLocks/>
            <a:stCxn id="27" idx="6"/>
            <a:endCxn id="16" idx="1"/>
          </p:cNvCxnSpPr>
          <p:nvPr/>
        </p:nvCxnSpPr>
        <p:spPr>
          <a:xfrm>
            <a:off x="2844220" y="1875409"/>
            <a:ext cx="366513" cy="3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2577D288-0C4B-11BB-5686-E744D767C6DB}"/>
              </a:ext>
            </a:extLst>
          </p:cNvPr>
          <p:cNvCxnSpPr/>
          <p:nvPr/>
        </p:nvCxnSpPr>
        <p:spPr>
          <a:xfrm>
            <a:off x="3647841" y="1909976"/>
            <a:ext cx="366513" cy="3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39C3CB91-D8F8-280F-3982-47B6898F26C6}"/>
              </a:ext>
            </a:extLst>
          </p:cNvPr>
          <p:cNvCxnSpPr>
            <a:cxnSpLocks/>
          </p:cNvCxnSpPr>
          <p:nvPr/>
        </p:nvCxnSpPr>
        <p:spPr>
          <a:xfrm flipV="1">
            <a:off x="4460299" y="1882364"/>
            <a:ext cx="429537" cy="34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Connector: Elbow 59">
            <a:extLst>
              <a:ext uri="{FF2B5EF4-FFF2-40B4-BE49-F238E27FC236}">
                <a16:creationId xmlns:a16="http://schemas.microsoft.com/office/drawing/2014/main" id="{1023911E-C6DA-3AAC-31A6-2D6A7F39059B}"/>
              </a:ext>
            </a:extLst>
          </p:cNvPr>
          <p:cNvCxnSpPr>
            <a:cxnSpLocks/>
          </p:cNvCxnSpPr>
          <p:nvPr/>
        </p:nvCxnSpPr>
        <p:spPr>
          <a:xfrm rot="16200000" flipH="1">
            <a:off x="4432868" y="2135238"/>
            <a:ext cx="748333" cy="263938"/>
          </a:xfrm>
          <a:prstGeom prst="bentConnector3">
            <a:avLst>
              <a:gd name="adj1" fmla="val 10091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DB399DF4-5994-1755-7829-D61ACC725E8C}"/>
              </a:ext>
            </a:extLst>
          </p:cNvPr>
          <p:cNvCxnSpPr>
            <a:cxnSpLocks/>
          </p:cNvCxnSpPr>
          <p:nvPr/>
        </p:nvCxnSpPr>
        <p:spPr>
          <a:xfrm>
            <a:off x="2865728" y="4457759"/>
            <a:ext cx="366513" cy="3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1A032CFF-48E2-E521-8F1B-973FBBA004C3}"/>
              </a:ext>
            </a:extLst>
          </p:cNvPr>
          <p:cNvCxnSpPr>
            <a:cxnSpLocks/>
          </p:cNvCxnSpPr>
          <p:nvPr/>
        </p:nvCxnSpPr>
        <p:spPr>
          <a:xfrm>
            <a:off x="3664463" y="4493216"/>
            <a:ext cx="366513" cy="3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CC62FAE5-6F67-E397-C907-7503FD35F23F}"/>
              </a:ext>
            </a:extLst>
          </p:cNvPr>
          <p:cNvCxnSpPr>
            <a:cxnSpLocks/>
          </p:cNvCxnSpPr>
          <p:nvPr/>
        </p:nvCxnSpPr>
        <p:spPr>
          <a:xfrm>
            <a:off x="4460299" y="4477212"/>
            <a:ext cx="4779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Connector: Elbow 70">
            <a:extLst>
              <a:ext uri="{FF2B5EF4-FFF2-40B4-BE49-F238E27FC236}">
                <a16:creationId xmlns:a16="http://schemas.microsoft.com/office/drawing/2014/main" id="{7AE04343-5D4F-E69F-E49C-58E8B7509CB5}"/>
              </a:ext>
            </a:extLst>
          </p:cNvPr>
          <p:cNvCxnSpPr>
            <a:cxnSpLocks/>
          </p:cNvCxnSpPr>
          <p:nvPr/>
        </p:nvCxnSpPr>
        <p:spPr>
          <a:xfrm rot="16200000" flipH="1">
            <a:off x="4451582" y="4712411"/>
            <a:ext cx="748333" cy="263938"/>
          </a:xfrm>
          <a:prstGeom prst="bentConnector3">
            <a:avLst>
              <a:gd name="adj1" fmla="val 10091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FD391C07-1772-63EC-CDF8-86982904CC2B}"/>
              </a:ext>
            </a:extLst>
          </p:cNvPr>
          <p:cNvCxnSpPr>
            <a:cxnSpLocks/>
          </p:cNvCxnSpPr>
          <p:nvPr/>
        </p:nvCxnSpPr>
        <p:spPr>
          <a:xfrm>
            <a:off x="5310816" y="1858473"/>
            <a:ext cx="27713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43B7A936-6B62-59F6-E36F-566926B2DBF4}"/>
              </a:ext>
            </a:extLst>
          </p:cNvPr>
          <p:cNvCxnSpPr>
            <a:cxnSpLocks/>
          </p:cNvCxnSpPr>
          <p:nvPr/>
        </p:nvCxnSpPr>
        <p:spPr>
          <a:xfrm>
            <a:off x="5319277" y="4443344"/>
            <a:ext cx="27713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75" name="Graphic 74" descr="Folder with solid fill">
            <a:extLst>
              <a:ext uri="{FF2B5EF4-FFF2-40B4-BE49-F238E27FC236}">
                <a16:creationId xmlns:a16="http://schemas.microsoft.com/office/drawing/2014/main" id="{0B6D2F79-261F-5C23-3A6C-0BD66009F4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0312" y="4616425"/>
            <a:ext cx="487912" cy="487912"/>
          </a:xfrm>
          <a:prstGeom prst="rect">
            <a:avLst/>
          </a:prstGeom>
        </p:spPr>
      </p:pic>
      <p:pic>
        <p:nvPicPr>
          <p:cNvPr id="76" name="Graphic 75" descr="Folder with solid fill">
            <a:extLst>
              <a:ext uri="{FF2B5EF4-FFF2-40B4-BE49-F238E27FC236}">
                <a16:creationId xmlns:a16="http://schemas.microsoft.com/office/drawing/2014/main" id="{216AB443-6798-E99B-8523-88D249A509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9889" y="4616425"/>
            <a:ext cx="487912" cy="487912"/>
          </a:xfrm>
          <a:prstGeom prst="rect">
            <a:avLst/>
          </a:prstGeom>
        </p:spPr>
      </p:pic>
      <p:pic>
        <p:nvPicPr>
          <p:cNvPr id="77" name="Graphic 76" descr="Folder with solid fill">
            <a:extLst>
              <a:ext uri="{FF2B5EF4-FFF2-40B4-BE49-F238E27FC236}">
                <a16:creationId xmlns:a16="http://schemas.microsoft.com/office/drawing/2014/main" id="{8479C4E6-95B5-8EF8-080F-9D68A59349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5789" y="4231535"/>
            <a:ext cx="487912" cy="487912"/>
          </a:xfrm>
          <a:prstGeom prst="rect">
            <a:avLst/>
          </a:prstGeom>
        </p:spPr>
      </p:pic>
      <p:pic>
        <p:nvPicPr>
          <p:cNvPr id="78" name="Graphic 77" descr="Database with solid fill">
            <a:extLst>
              <a:ext uri="{FF2B5EF4-FFF2-40B4-BE49-F238E27FC236}">
                <a16:creationId xmlns:a16="http://schemas.microsoft.com/office/drawing/2014/main" id="{0641AEC1-07AF-D956-B2E3-75099929BA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4994" y="4948647"/>
            <a:ext cx="589502" cy="589502"/>
          </a:xfrm>
          <a:prstGeom prst="rect">
            <a:avLst/>
          </a:prstGeom>
        </p:spPr>
      </p:pic>
      <p:cxnSp>
        <p:nvCxnSpPr>
          <p:cNvPr id="79" name="Connector: Elbow 78">
            <a:extLst>
              <a:ext uri="{FF2B5EF4-FFF2-40B4-BE49-F238E27FC236}">
                <a16:creationId xmlns:a16="http://schemas.microsoft.com/office/drawing/2014/main" id="{1025DF95-9A7D-ACE6-1CCD-EE72095893EF}"/>
              </a:ext>
            </a:extLst>
          </p:cNvPr>
          <p:cNvCxnSpPr>
            <a:cxnSpLocks/>
            <a:stCxn id="44" idx="7"/>
            <a:endCxn id="75" idx="1"/>
          </p:cNvCxnSpPr>
          <p:nvPr/>
        </p:nvCxnSpPr>
        <p:spPr>
          <a:xfrm rot="16200000" flipH="1">
            <a:off x="6340097" y="4130166"/>
            <a:ext cx="502346" cy="958084"/>
          </a:xfrm>
          <a:prstGeom prst="bentConnector4">
            <a:avLst>
              <a:gd name="adj1" fmla="val 1686"/>
              <a:gd name="adj2" fmla="val 5500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C07209CC-3C37-06EA-CFF0-915B4B164904}"/>
              </a:ext>
            </a:extLst>
          </p:cNvPr>
          <p:cNvCxnSpPr>
            <a:cxnSpLocks/>
          </p:cNvCxnSpPr>
          <p:nvPr/>
        </p:nvCxnSpPr>
        <p:spPr>
          <a:xfrm>
            <a:off x="7515425" y="4860381"/>
            <a:ext cx="366513" cy="3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Connector: Elbow 83">
            <a:extLst>
              <a:ext uri="{FF2B5EF4-FFF2-40B4-BE49-F238E27FC236}">
                <a16:creationId xmlns:a16="http://schemas.microsoft.com/office/drawing/2014/main" id="{9886CD3E-650F-4A13-37FE-D375C7C69A3C}"/>
              </a:ext>
            </a:extLst>
          </p:cNvPr>
          <p:cNvCxnSpPr>
            <a:cxnSpLocks/>
          </p:cNvCxnSpPr>
          <p:nvPr/>
        </p:nvCxnSpPr>
        <p:spPr>
          <a:xfrm>
            <a:off x="8279481" y="4841571"/>
            <a:ext cx="632235" cy="40182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6" name="Connector: Elbow 85">
            <a:extLst>
              <a:ext uri="{FF2B5EF4-FFF2-40B4-BE49-F238E27FC236}">
                <a16:creationId xmlns:a16="http://schemas.microsoft.com/office/drawing/2014/main" id="{48518DF3-171D-59DF-73CF-BA0D91DB1A31}"/>
              </a:ext>
            </a:extLst>
          </p:cNvPr>
          <p:cNvCxnSpPr>
            <a:cxnSpLocks/>
            <a:endCxn id="77" idx="1"/>
          </p:cNvCxnSpPr>
          <p:nvPr/>
        </p:nvCxnSpPr>
        <p:spPr>
          <a:xfrm flipV="1">
            <a:off x="8303641" y="4475491"/>
            <a:ext cx="492148" cy="366080"/>
          </a:xfrm>
          <a:prstGeom prst="bentConnector3">
            <a:avLst>
              <a:gd name="adj1" fmla="val 60322"/>
            </a:avLst>
          </a:prstGeom>
          <a:ln>
            <a:tailEnd type="triangle"/>
          </a:ln>
        </p:spPr>
        <p:style>
          <a:lnRef idx="2">
            <a:schemeClr val="accent1"/>
          </a:lnRef>
          <a:fillRef idx="0">
            <a:schemeClr val="accent1"/>
          </a:fillRef>
          <a:effectRef idx="1">
            <a:schemeClr val="accent1"/>
          </a:effectRef>
          <a:fontRef idx="minor">
            <a:schemeClr val="tx1"/>
          </a:fontRef>
        </p:style>
      </p:cxnSp>
      <p:sp>
        <p:nvSpPr>
          <p:cNvPr id="90" name="Oval 89">
            <a:extLst>
              <a:ext uri="{FF2B5EF4-FFF2-40B4-BE49-F238E27FC236}">
                <a16:creationId xmlns:a16="http://schemas.microsoft.com/office/drawing/2014/main" id="{294BCF1B-DDE3-9F26-AC63-B4F39997F774}"/>
              </a:ext>
            </a:extLst>
          </p:cNvPr>
          <p:cNvSpPr/>
          <p:nvPr/>
        </p:nvSpPr>
        <p:spPr>
          <a:xfrm>
            <a:off x="9727776" y="4113216"/>
            <a:ext cx="654365" cy="63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91" name="Picture 90" descr="A blue logo with a white background&#10;&#10;Description automatically generated">
            <a:extLst>
              <a:ext uri="{FF2B5EF4-FFF2-40B4-BE49-F238E27FC236}">
                <a16:creationId xmlns:a16="http://schemas.microsoft.com/office/drawing/2014/main" id="{7DEB2B3F-DE75-80EB-F872-9C3D00D9D7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03483" y="4165574"/>
            <a:ext cx="244585" cy="245677"/>
          </a:xfrm>
          <a:prstGeom prst="rect">
            <a:avLst/>
          </a:prstGeom>
        </p:spPr>
      </p:pic>
      <p:sp>
        <p:nvSpPr>
          <p:cNvPr id="92" name="TextBox 91">
            <a:extLst>
              <a:ext uri="{FF2B5EF4-FFF2-40B4-BE49-F238E27FC236}">
                <a16:creationId xmlns:a16="http://schemas.microsoft.com/office/drawing/2014/main" id="{0C926A37-353A-C843-3A02-9F0B3364BC8B}"/>
              </a:ext>
            </a:extLst>
          </p:cNvPr>
          <p:cNvSpPr txBox="1"/>
          <p:nvPr/>
        </p:nvSpPr>
        <p:spPr>
          <a:xfrm>
            <a:off x="9587162" y="4344106"/>
            <a:ext cx="897576" cy="400110"/>
          </a:xfrm>
          <a:prstGeom prst="rect">
            <a:avLst/>
          </a:prstGeom>
          <a:noFill/>
        </p:spPr>
        <p:txBody>
          <a:bodyPr wrap="square" rtlCol="0">
            <a:spAutoFit/>
          </a:bodyPr>
          <a:lstStyle/>
          <a:p>
            <a:pPr algn="ctr">
              <a:defRPr/>
            </a:pPr>
            <a:r>
              <a:rPr lang="en-US" sz="1000" b="1" dirty="0">
                <a:latin typeface="Calibri"/>
              </a:rPr>
              <a:t>Virtualized </a:t>
            </a:r>
            <a:r>
              <a:rPr lang="en-US" sz="1000" dirty="0">
                <a:latin typeface="Calibri"/>
              </a:rPr>
              <a:t>access</a:t>
            </a:r>
          </a:p>
        </p:txBody>
      </p:sp>
      <p:cxnSp>
        <p:nvCxnSpPr>
          <p:cNvPr id="93" name="Straight Arrow Connector 92">
            <a:extLst>
              <a:ext uri="{FF2B5EF4-FFF2-40B4-BE49-F238E27FC236}">
                <a16:creationId xmlns:a16="http://schemas.microsoft.com/office/drawing/2014/main" id="{B7AED02B-0E96-63F6-E1F4-B1B724B6A3D4}"/>
              </a:ext>
            </a:extLst>
          </p:cNvPr>
          <p:cNvCxnSpPr>
            <a:cxnSpLocks/>
          </p:cNvCxnSpPr>
          <p:nvPr/>
        </p:nvCxnSpPr>
        <p:spPr>
          <a:xfrm>
            <a:off x="9241058" y="4498797"/>
            <a:ext cx="467776" cy="3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5" name="TextBox 94">
            <a:extLst>
              <a:ext uri="{FF2B5EF4-FFF2-40B4-BE49-F238E27FC236}">
                <a16:creationId xmlns:a16="http://schemas.microsoft.com/office/drawing/2014/main" id="{8307413C-B2D6-98FC-CB9D-08912520AD07}"/>
              </a:ext>
            </a:extLst>
          </p:cNvPr>
          <p:cNvSpPr txBox="1"/>
          <p:nvPr/>
        </p:nvSpPr>
        <p:spPr>
          <a:xfrm>
            <a:off x="6829800" y="4948647"/>
            <a:ext cx="897576" cy="400110"/>
          </a:xfrm>
          <a:prstGeom prst="rect">
            <a:avLst/>
          </a:prstGeom>
          <a:noFill/>
        </p:spPr>
        <p:txBody>
          <a:bodyPr wrap="square" rtlCol="0">
            <a:spAutoFit/>
          </a:bodyPr>
          <a:lstStyle/>
          <a:p>
            <a:pPr algn="ctr">
              <a:defRPr/>
            </a:pPr>
            <a:r>
              <a:rPr lang="en-US" sz="1000" b="1" dirty="0">
                <a:latin typeface="Calibri"/>
              </a:rPr>
              <a:t>Lakehouse Bronze</a:t>
            </a:r>
          </a:p>
        </p:txBody>
      </p:sp>
      <p:sp>
        <p:nvSpPr>
          <p:cNvPr id="96" name="TextBox 95">
            <a:extLst>
              <a:ext uri="{FF2B5EF4-FFF2-40B4-BE49-F238E27FC236}">
                <a16:creationId xmlns:a16="http://schemas.microsoft.com/office/drawing/2014/main" id="{E54AC904-BA8A-6655-7AB2-67244E91E7E6}"/>
              </a:ext>
            </a:extLst>
          </p:cNvPr>
          <p:cNvSpPr txBox="1"/>
          <p:nvPr/>
        </p:nvSpPr>
        <p:spPr>
          <a:xfrm>
            <a:off x="7635057" y="4959502"/>
            <a:ext cx="897576" cy="400110"/>
          </a:xfrm>
          <a:prstGeom prst="rect">
            <a:avLst/>
          </a:prstGeom>
          <a:noFill/>
        </p:spPr>
        <p:txBody>
          <a:bodyPr wrap="square" rtlCol="0">
            <a:spAutoFit/>
          </a:bodyPr>
          <a:lstStyle/>
          <a:p>
            <a:pPr algn="ctr">
              <a:defRPr/>
            </a:pPr>
            <a:r>
              <a:rPr lang="en-US" sz="1000" b="1" dirty="0">
                <a:latin typeface="Calibri"/>
              </a:rPr>
              <a:t>Lakehouse Silver</a:t>
            </a:r>
          </a:p>
        </p:txBody>
      </p:sp>
      <p:sp>
        <p:nvSpPr>
          <p:cNvPr id="97" name="TextBox 96">
            <a:extLst>
              <a:ext uri="{FF2B5EF4-FFF2-40B4-BE49-F238E27FC236}">
                <a16:creationId xmlns:a16="http://schemas.microsoft.com/office/drawing/2014/main" id="{DA2FE246-0F74-C24A-76AE-87A1050B1986}"/>
              </a:ext>
            </a:extLst>
          </p:cNvPr>
          <p:cNvSpPr txBox="1"/>
          <p:nvPr/>
        </p:nvSpPr>
        <p:spPr>
          <a:xfrm>
            <a:off x="8608163" y="4558113"/>
            <a:ext cx="897576" cy="400110"/>
          </a:xfrm>
          <a:prstGeom prst="rect">
            <a:avLst/>
          </a:prstGeom>
          <a:noFill/>
        </p:spPr>
        <p:txBody>
          <a:bodyPr wrap="square" rtlCol="0">
            <a:spAutoFit/>
          </a:bodyPr>
          <a:lstStyle/>
          <a:p>
            <a:pPr algn="ctr">
              <a:defRPr/>
            </a:pPr>
            <a:r>
              <a:rPr lang="en-US" sz="1000" b="1" dirty="0">
                <a:latin typeface="Calibri"/>
              </a:rPr>
              <a:t>Lakehouse Gold</a:t>
            </a:r>
          </a:p>
        </p:txBody>
      </p:sp>
      <p:sp>
        <p:nvSpPr>
          <p:cNvPr id="98" name="TextBox 97">
            <a:extLst>
              <a:ext uri="{FF2B5EF4-FFF2-40B4-BE49-F238E27FC236}">
                <a16:creationId xmlns:a16="http://schemas.microsoft.com/office/drawing/2014/main" id="{526B397D-F129-35EA-FBA6-8A2757BEC3FC}"/>
              </a:ext>
            </a:extLst>
          </p:cNvPr>
          <p:cNvSpPr txBox="1"/>
          <p:nvPr/>
        </p:nvSpPr>
        <p:spPr>
          <a:xfrm>
            <a:off x="8586992" y="5414445"/>
            <a:ext cx="897576" cy="400110"/>
          </a:xfrm>
          <a:prstGeom prst="rect">
            <a:avLst/>
          </a:prstGeom>
          <a:noFill/>
        </p:spPr>
        <p:txBody>
          <a:bodyPr wrap="square" rtlCol="0">
            <a:spAutoFit/>
          </a:bodyPr>
          <a:lstStyle/>
          <a:p>
            <a:pPr algn="ctr">
              <a:defRPr/>
            </a:pPr>
            <a:r>
              <a:rPr lang="en-US" sz="1000" b="1" dirty="0">
                <a:latin typeface="Calibri"/>
              </a:rPr>
              <a:t>Warehouse Gold</a:t>
            </a:r>
          </a:p>
        </p:txBody>
      </p:sp>
      <p:pic>
        <p:nvPicPr>
          <p:cNvPr id="99" name="Graphic 98" descr="Folder with solid fill">
            <a:extLst>
              <a:ext uri="{FF2B5EF4-FFF2-40B4-BE49-F238E27FC236}">
                <a16:creationId xmlns:a16="http://schemas.microsoft.com/office/drawing/2014/main" id="{DED9A0C8-93EE-1803-B5DC-4BF119F49C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7359" y="2641374"/>
            <a:ext cx="487912" cy="487912"/>
          </a:xfrm>
          <a:prstGeom prst="rect">
            <a:avLst/>
          </a:prstGeom>
        </p:spPr>
      </p:pic>
      <p:pic>
        <p:nvPicPr>
          <p:cNvPr id="100" name="Graphic 99" descr="Folder with solid fill">
            <a:extLst>
              <a:ext uri="{FF2B5EF4-FFF2-40B4-BE49-F238E27FC236}">
                <a16:creationId xmlns:a16="http://schemas.microsoft.com/office/drawing/2014/main" id="{C74AD604-E806-F9DA-57BF-425F87116D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1428" y="2613691"/>
            <a:ext cx="487912" cy="487912"/>
          </a:xfrm>
          <a:prstGeom prst="rect">
            <a:avLst/>
          </a:prstGeom>
        </p:spPr>
      </p:pic>
      <p:sp>
        <p:nvSpPr>
          <p:cNvPr id="101" name="TextBox 100">
            <a:extLst>
              <a:ext uri="{FF2B5EF4-FFF2-40B4-BE49-F238E27FC236}">
                <a16:creationId xmlns:a16="http://schemas.microsoft.com/office/drawing/2014/main" id="{854CF556-6D04-CD1D-E26D-CC1535107ED6}"/>
              </a:ext>
            </a:extLst>
          </p:cNvPr>
          <p:cNvSpPr txBox="1"/>
          <p:nvPr/>
        </p:nvSpPr>
        <p:spPr>
          <a:xfrm>
            <a:off x="6692527" y="2974457"/>
            <a:ext cx="897576" cy="400110"/>
          </a:xfrm>
          <a:prstGeom prst="rect">
            <a:avLst/>
          </a:prstGeom>
          <a:noFill/>
        </p:spPr>
        <p:txBody>
          <a:bodyPr wrap="square" rtlCol="0">
            <a:spAutoFit/>
          </a:bodyPr>
          <a:lstStyle/>
          <a:p>
            <a:pPr algn="ctr">
              <a:defRPr/>
            </a:pPr>
            <a:r>
              <a:rPr lang="en-US" sz="1000" b="1" dirty="0">
                <a:latin typeface="Calibri"/>
              </a:rPr>
              <a:t>Lakehouse Silver</a:t>
            </a:r>
          </a:p>
        </p:txBody>
      </p:sp>
      <p:sp>
        <p:nvSpPr>
          <p:cNvPr id="102" name="TextBox 101">
            <a:extLst>
              <a:ext uri="{FF2B5EF4-FFF2-40B4-BE49-F238E27FC236}">
                <a16:creationId xmlns:a16="http://schemas.microsoft.com/office/drawing/2014/main" id="{214767C8-B9B1-B523-C289-7BE033B88438}"/>
              </a:ext>
            </a:extLst>
          </p:cNvPr>
          <p:cNvSpPr txBox="1"/>
          <p:nvPr/>
        </p:nvSpPr>
        <p:spPr>
          <a:xfrm>
            <a:off x="7634330" y="2956473"/>
            <a:ext cx="897576" cy="400110"/>
          </a:xfrm>
          <a:prstGeom prst="rect">
            <a:avLst/>
          </a:prstGeom>
          <a:noFill/>
        </p:spPr>
        <p:txBody>
          <a:bodyPr wrap="square" rtlCol="0">
            <a:spAutoFit/>
          </a:bodyPr>
          <a:lstStyle/>
          <a:p>
            <a:pPr algn="ctr">
              <a:defRPr/>
            </a:pPr>
            <a:r>
              <a:rPr lang="en-US" sz="1000" b="1" dirty="0">
                <a:latin typeface="Calibri"/>
              </a:rPr>
              <a:t>Lakehouse Gold</a:t>
            </a:r>
          </a:p>
        </p:txBody>
      </p:sp>
      <p:pic>
        <p:nvPicPr>
          <p:cNvPr id="103" name="Picture 102" descr="A picture containing icon&#10;&#10;Description automatically generated">
            <a:extLst>
              <a:ext uri="{FF2B5EF4-FFF2-40B4-BE49-F238E27FC236}">
                <a16:creationId xmlns:a16="http://schemas.microsoft.com/office/drawing/2014/main" id="{D0A97212-5060-F4B4-7934-455A7A83F4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82840" y="2713894"/>
            <a:ext cx="457751" cy="342872"/>
          </a:xfrm>
          <a:prstGeom prst="rect">
            <a:avLst/>
          </a:prstGeom>
        </p:spPr>
      </p:pic>
      <p:sp>
        <p:nvSpPr>
          <p:cNvPr id="104" name="TextBox 103">
            <a:extLst>
              <a:ext uri="{FF2B5EF4-FFF2-40B4-BE49-F238E27FC236}">
                <a16:creationId xmlns:a16="http://schemas.microsoft.com/office/drawing/2014/main" id="{1A8EA5A8-A874-CD3B-57FF-104B0F687CCB}"/>
              </a:ext>
            </a:extLst>
          </p:cNvPr>
          <p:cNvSpPr txBox="1"/>
          <p:nvPr/>
        </p:nvSpPr>
        <p:spPr>
          <a:xfrm>
            <a:off x="8462927" y="3015737"/>
            <a:ext cx="1011794" cy="400110"/>
          </a:xfrm>
          <a:prstGeom prst="rect">
            <a:avLst/>
          </a:prstGeom>
          <a:noFill/>
        </p:spPr>
        <p:txBody>
          <a:bodyPr wrap="square" rtlCol="0">
            <a:spAutoFit/>
          </a:bodyPr>
          <a:lstStyle/>
          <a:p>
            <a:pPr algn="ctr">
              <a:defRPr/>
            </a:pPr>
            <a:r>
              <a:rPr lang="en-US" sz="1000" b="1" dirty="0">
                <a:latin typeface="Calibri"/>
              </a:rPr>
              <a:t>Import mode for PBI datasets</a:t>
            </a:r>
          </a:p>
        </p:txBody>
      </p:sp>
      <p:cxnSp>
        <p:nvCxnSpPr>
          <p:cNvPr id="105" name="Straight Arrow Connector 104">
            <a:extLst>
              <a:ext uri="{FF2B5EF4-FFF2-40B4-BE49-F238E27FC236}">
                <a16:creationId xmlns:a16="http://schemas.microsoft.com/office/drawing/2014/main" id="{642725C7-05B6-7F08-FD50-203A0EA305D5}"/>
              </a:ext>
            </a:extLst>
          </p:cNvPr>
          <p:cNvCxnSpPr>
            <a:cxnSpLocks/>
          </p:cNvCxnSpPr>
          <p:nvPr/>
        </p:nvCxnSpPr>
        <p:spPr>
          <a:xfrm>
            <a:off x="7342757" y="2912458"/>
            <a:ext cx="49713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E8EF7503-013C-2E6B-0BAD-CD493F13EBD8}"/>
              </a:ext>
            </a:extLst>
          </p:cNvPr>
          <p:cNvCxnSpPr>
            <a:cxnSpLocks/>
            <a:endCxn id="103" idx="1"/>
          </p:cNvCxnSpPr>
          <p:nvPr/>
        </p:nvCxnSpPr>
        <p:spPr>
          <a:xfrm>
            <a:off x="8280527" y="2885330"/>
            <a:ext cx="40231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22" name="Picture 121" descr="A picture containing icon&#10;&#10;Description automatically generated">
            <a:extLst>
              <a:ext uri="{FF2B5EF4-FFF2-40B4-BE49-F238E27FC236}">
                <a16:creationId xmlns:a16="http://schemas.microsoft.com/office/drawing/2014/main" id="{EA1ED39B-B0E4-2B7F-59B2-F59980CFC08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01171" y="1469287"/>
            <a:ext cx="457751" cy="342872"/>
          </a:xfrm>
          <a:prstGeom prst="rect">
            <a:avLst/>
          </a:prstGeom>
        </p:spPr>
      </p:pic>
      <p:sp>
        <p:nvSpPr>
          <p:cNvPr id="123" name="TextBox 122">
            <a:extLst>
              <a:ext uri="{FF2B5EF4-FFF2-40B4-BE49-F238E27FC236}">
                <a16:creationId xmlns:a16="http://schemas.microsoft.com/office/drawing/2014/main" id="{43130279-0B94-3C30-A22A-22A7404E8E90}"/>
              </a:ext>
            </a:extLst>
          </p:cNvPr>
          <p:cNvSpPr txBox="1"/>
          <p:nvPr/>
        </p:nvSpPr>
        <p:spPr>
          <a:xfrm>
            <a:off x="6981258" y="1771130"/>
            <a:ext cx="1011794" cy="400110"/>
          </a:xfrm>
          <a:prstGeom prst="rect">
            <a:avLst/>
          </a:prstGeom>
          <a:noFill/>
        </p:spPr>
        <p:txBody>
          <a:bodyPr wrap="square" rtlCol="0">
            <a:spAutoFit/>
          </a:bodyPr>
          <a:lstStyle/>
          <a:p>
            <a:pPr algn="ctr">
              <a:defRPr/>
            </a:pPr>
            <a:r>
              <a:rPr lang="en-US" sz="1000" b="1" dirty="0">
                <a:latin typeface="Calibri"/>
              </a:rPr>
              <a:t>Import mode for PBI datasets</a:t>
            </a:r>
          </a:p>
        </p:txBody>
      </p:sp>
      <p:cxnSp>
        <p:nvCxnSpPr>
          <p:cNvPr id="124" name="Connector: Elbow 123">
            <a:extLst>
              <a:ext uri="{FF2B5EF4-FFF2-40B4-BE49-F238E27FC236}">
                <a16:creationId xmlns:a16="http://schemas.microsoft.com/office/drawing/2014/main" id="{1E80D037-D41E-F86B-2004-2AA1369F22EF}"/>
              </a:ext>
            </a:extLst>
          </p:cNvPr>
          <p:cNvCxnSpPr>
            <a:cxnSpLocks/>
          </p:cNvCxnSpPr>
          <p:nvPr/>
        </p:nvCxnSpPr>
        <p:spPr>
          <a:xfrm flipV="1">
            <a:off x="6207142" y="1682864"/>
            <a:ext cx="934173" cy="285662"/>
          </a:xfrm>
          <a:prstGeom prst="bentConnector3">
            <a:avLst>
              <a:gd name="adj1" fmla="val 6631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7" name="Connector: Elbow 126">
            <a:extLst>
              <a:ext uri="{FF2B5EF4-FFF2-40B4-BE49-F238E27FC236}">
                <a16:creationId xmlns:a16="http://schemas.microsoft.com/office/drawing/2014/main" id="{CDC5840E-752D-E212-4484-9004E96EC1B5}"/>
              </a:ext>
            </a:extLst>
          </p:cNvPr>
          <p:cNvCxnSpPr>
            <a:cxnSpLocks/>
          </p:cNvCxnSpPr>
          <p:nvPr/>
        </p:nvCxnSpPr>
        <p:spPr>
          <a:xfrm rot="16200000" flipV="1">
            <a:off x="7694347" y="1781783"/>
            <a:ext cx="2430588" cy="2232277"/>
          </a:xfrm>
          <a:prstGeom prst="bentConnector3">
            <a:avLst>
              <a:gd name="adj1" fmla="val 9981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BC9AB9F5-A767-A75D-D54D-6AECA23EE7F2}"/>
              </a:ext>
            </a:extLst>
          </p:cNvPr>
          <p:cNvCxnSpPr>
            <a:cxnSpLocks/>
          </p:cNvCxnSpPr>
          <p:nvPr/>
        </p:nvCxnSpPr>
        <p:spPr>
          <a:xfrm>
            <a:off x="6451600" y="1968195"/>
            <a:ext cx="0" cy="23983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97C7C0B9-538A-692F-E66F-9D82F4553CD8}"/>
              </a:ext>
            </a:extLst>
          </p:cNvPr>
          <p:cNvCxnSpPr>
            <a:cxnSpLocks/>
          </p:cNvCxnSpPr>
          <p:nvPr/>
        </p:nvCxnSpPr>
        <p:spPr>
          <a:xfrm>
            <a:off x="6464718" y="2898124"/>
            <a:ext cx="49713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5" name="TextBox 134">
            <a:extLst>
              <a:ext uri="{FF2B5EF4-FFF2-40B4-BE49-F238E27FC236}">
                <a16:creationId xmlns:a16="http://schemas.microsoft.com/office/drawing/2014/main" id="{B18D89FB-B076-0023-3B66-C22C962283C4}"/>
              </a:ext>
            </a:extLst>
          </p:cNvPr>
          <p:cNvSpPr txBox="1"/>
          <p:nvPr/>
        </p:nvSpPr>
        <p:spPr>
          <a:xfrm>
            <a:off x="6831817" y="2133701"/>
            <a:ext cx="1327231" cy="261610"/>
          </a:xfrm>
          <a:prstGeom prst="rect">
            <a:avLst/>
          </a:prstGeom>
          <a:noFill/>
        </p:spPr>
        <p:txBody>
          <a:bodyPr wrap="square" rtlCol="0">
            <a:spAutoFit/>
          </a:bodyPr>
          <a:lstStyle/>
          <a:p>
            <a:pPr algn="ctr">
              <a:defRPr/>
            </a:pPr>
            <a:r>
              <a:rPr lang="en-US" sz="1100" b="1" i="1" dirty="0">
                <a:latin typeface="Calibri"/>
              </a:rPr>
              <a:t>Reporting</a:t>
            </a:r>
          </a:p>
        </p:txBody>
      </p:sp>
      <p:sp>
        <p:nvSpPr>
          <p:cNvPr id="136" name="TextBox 135">
            <a:extLst>
              <a:ext uri="{FF2B5EF4-FFF2-40B4-BE49-F238E27FC236}">
                <a16:creationId xmlns:a16="http://schemas.microsoft.com/office/drawing/2014/main" id="{2C6963F3-6375-F0B2-924E-8DC1418B3CCC}"/>
              </a:ext>
            </a:extLst>
          </p:cNvPr>
          <p:cNvSpPr txBox="1"/>
          <p:nvPr/>
        </p:nvSpPr>
        <p:spPr>
          <a:xfrm>
            <a:off x="6741242" y="3421551"/>
            <a:ext cx="2385728" cy="261610"/>
          </a:xfrm>
          <a:prstGeom prst="rect">
            <a:avLst/>
          </a:prstGeom>
          <a:noFill/>
        </p:spPr>
        <p:txBody>
          <a:bodyPr wrap="square" rtlCol="0">
            <a:spAutoFit/>
          </a:bodyPr>
          <a:lstStyle/>
          <a:p>
            <a:pPr algn="ctr">
              <a:defRPr/>
            </a:pPr>
            <a:r>
              <a:rPr lang="en-US" sz="1100" b="1" i="1" dirty="0">
                <a:latin typeface="Calibri"/>
              </a:rPr>
              <a:t>Data Validations, corrections</a:t>
            </a:r>
          </a:p>
        </p:txBody>
      </p:sp>
      <p:sp>
        <p:nvSpPr>
          <p:cNvPr id="137" name="TextBox 136">
            <a:extLst>
              <a:ext uri="{FF2B5EF4-FFF2-40B4-BE49-F238E27FC236}">
                <a16:creationId xmlns:a16="http://schemas.microsoft.com/office/drawing/2014/main" id="{7EDBF444-0D14-14C1-0DDA-37E0800CDBF2}"/>
              </a:ext>
            </a:extLst>
          </p:cNvPr>
          <p:cNvSpPr txBox="1"/>
          <p:nvPr/>
        </p:nvSpPr>
        <p:spPr>
          <a:xfrm>
            <a:off x="6800188" y="5789256"/>
            <a:ext cx="2385728" cy="261610"/>
          </a:xfrm>
          <a:prstGeom prst="rect">
            <a:avLst/>
          </a:prstGeom>
          <a:noFill/>
        </p:spPr>
        <p:txBody>
          <a:bodyPr wrap="square" rtlCol="0">
            <a:spAutoFit/>
          </a:bodyPr>
          <a:lstStyle/>
          <a:p>
            <a:pPr algn="ctr">
              <a:defRPr/>
            </a:pPr>
            <a:r>
              <a:rPr lang="en-US" sz="1100" b="1" i="1" dirty="0">
                <a:latin typeface="Calibri"/>
              </a:rPr>
              <a:t>Consumer Architecture</a:t>
            </a:r>
          </a:p>
        </p:txBody>
      </p:sp>
      <p:sp>
        <p:nvSpPr>
          <p:cNvPr id="138" name="Rectangle 137">
            <a:extLst>
              <a:ext uri="{FF2B5EF4-FFF2-40B4-BE49-F238E27FC236}">
                <a16:creationId xmlns:a16="http://schemas.microsoft.com/office/drawing/2014/main" id="{4E360D32-BC2F-46E3-BDAB-2468343427C5}"/>
              </a:ext>
            </a:extLst>
          </p:cNvPr>
          <p:cNvSpPr/>
          <p:nvPr/>
        </p:nvSpPr>
        <p:spPr>
          <a:xfrm>
            <a:off x="419965" y="1330909"/>
            <a:ext cx="1381661" cy="166117"/>
          </a:xfrm>
          <a:prstGeom prst="rect">
            <a:avLst/>
          </a:prstGeom>
          <a:solidFill>
            <a:srgbClr val="216D62"/>
          </a:solidFill>
          <a:ln>
            <a:noFill/>
          </a:ln>
          <a:effectLst/>
        </p:spPr>
        <p:txBody>
          <a:bodyPr vert="horz"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Calibri"/>
                <a:ea typeface="+mn-ea"/>
                <a:cs typeface="+mn-cs"/>
              </a:rPr>
              <a:t>DATA SOURCES - DSI</a:t>
            </a:r>
          </a:p>
        </p:txBody>
      </p:sp>
      <p:sp>
        <p:nvSpPr>
          <p:cNvPr id="139" name="Rectangle 138">
            <a:extLst>
              <a:ext uri="{FF2B5EF4-FFF2-40B4-BE49-F238E27FC236}">
                <a16:creationId xmlns:a16="http://schemas.microsoft.com/office/drawing/2014/main" id="{110920C6-CEC5-4B12-D4C2-529AEAADE3A5}"/>
              </a:ext>
            </a:extLst>
          </p:cNvPr>
          <p:cNvSpPr/>
          <p:nvPr/>
        </p:nvSpPr>
        <p:spPr>
          <a:xfrm>
            <a:off x="433082" y="1489382"/>
            <a:ext cx="1368544" cy="2303291"/>
          </a:xfrm>
          <a:prstGeom prst="rect">
            <a:avLst/>
          </a:prstGeom>
          <a:solidFill>
            <a:schemeClr val="bg1">
              <a:lumMod val="95000"/>
            </a:schemeClr>
          </a:solidFill>
          <a:ln w="12700" cap="flat" cmpd="sng" algn="ctr">
            <a:solidFill>
              <a:srgbClr val="FFFFFF">
                <a:lumMod val="8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mn-cs"/>
            </a:endParaRPr>
          </a:p>
        </p:txBody>
      </p:sp>
      <p:sp>
        <p:nvSpPr>
          <p:cNvPr id="140" name="Rectangle 139">
            <a:extLst>
              <a:ext uri="{FF2B5EF4-FFF2-40B4-BE49-F238E27FC236}">
                <a16:creationId xmlns:a16="http://schemas.microsoft.com/office/drawing/2014/main" id="{C53472EE-F2DB-61D3-C818-AA682DFA9663}"/>
              </a:ext>
            </a:extLst>
          </p:cNvPr>
          <p:cNvSpPr/>
          <p:nvPr/>
        </p:nvSpPr>
        <p:spPr>
          <a:xfrm>
            <a:off x="472355" y="1550079"/>
            <a:ext cx="1277796" cy="574600"/>
          </a:xfrm>
          <a:prstGeom prst="rect">
            <a:avLst/>
          </a:prstGeom>
          <a:solidFill>
            <a:srgbClr val="FFFFFF"/>
          </a:solidFill>
          <a:ln w="12700" cap="flat" cmpd="sng" algn="ctr">
            <a:solidFill>
              <a:srgbClr val="216D62">
                <a:shade val="15000"/>
              </a:srgbClr>
            </a:solidFill>
            <a:prstDash val="sysDot"/>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216D62"/>
                </a:solidFill>
                <a:effectLst/>
                <a:uLnTx/>
                <a:uFillTx/>
                <a:latin typeface="Calibri"/>
                <a:ea typeface="+mn-ea"/>
                <a:cs typeface="+mn-cs"/>
              </a:rPr>
              <a:t>Structured Data</a:t>
            </a:r>
          </a:p>
        </p:txBody>
      </p:sp>
      <p:pic>
        <p:nvPicPr>
          <p:cNvPr id="141" name="Picture 140" descr="A blue cylinder with white text&#10;&#10;Description automatically generated">
            <a:extLst>
              <a:ext uri="{FF2B5EF4-FFF2-40B4-BE49-F238E27FC236}">
                <a16:creationId xmlns:a16="http://schemas.microsoft.com/office/drawing/2014/main" id="{0F051017-3DE3-7173-65AC-D14108C86C6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8747" y="1719667"/>
            <a:ext cx="398024" cy="398024"/>
          </a:xfrm>
          <a:prstGeom prst="rect">
            <a:avLst/>
          </a:prstGeom>
        </p:spPr>
      </p:pic>
      <p:pic>
        <p:nvPicPr>
          <p:cNvPr id="142" name="Picture 141" descr="A green logo with white text&#10;&#10;Description automatically generated">
            <a:extLst>
              <a:ext uri="{FF2B5EF4-FFF2-40B4-BE49-F238E27FC236}">
                <a16:creationId xmlns:a16="http://schemas.microsoft.com/office/drawing/2014/main" id="{21EEBBA6-EF14-B957-D170-96E8A384142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82651" y="1780055"/>
            <a:ext cx="376154" cy="281752"/>
          </a:xfrm>
          <a:prstGeom prst="rect">
            <a:avLst/>
          </a:prstGeom>
        </p:spPr>
      </p:pic>
      <p:sp>
        <p:nvSpPr>
          <p:cNvPr id="143" name="Rectangle 142">
            <a:extLst>
              <a:ext uri="{FF2B5EF4-FFF2-40B4-BE49-F238E27FC236}">
                <a16:creationId xmlns:a16="http://schemas.microsoft.com/office/drawing/2014/main" id="{03A11D08-9C11-F42E-7461-E338FA8F8DD6}"/>
              </a:ext>
            </a:extLst>
          </p:cNvPr>
          <p:cNvSpPr/>
          <p:nvPr/>
        </p:nvSpPr>
        <p:spPr>
          <a:xfrm>
            <a:off x="462995" y="2173008"/>
            <a:ext cx="1290428" cy="648950"/>
          </a:xfrm>
          <a:prstGeom prst="rect">
            <a:avLst/>
          </a:prstGeom>
          <a:solidFill>
            <a:srgbClr val="FFFFFF"/>
          </a:solidFill>
          <a:ln w="12700" cap="flat" cmpd="sng" algn="ctr">
            <a:solidFill>
              <a:srgbClr val="216D62">
                <a:shade val="15000"/>
              </a:srgbClr>
            </a:solidFill>
            <a:prstDash val="sysDot"/>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216D62"/>
                </a:solidFill>
                <a:effectLst/>
                <a:uLnTx/>
                <a:uFillTx/>
                <a:latin typeface="Calibri"/>
                <a:ea typeface="+mn-ea"/>
                <a:cs typeface="+mn-cs"/>
              </a:rPr>
              <a:t>Semi-Structured Data</a:t>
            </a:r>
          </a:p>
        </p:txBody>
      </p:sp>
      <p:pic>
        <p:nvPicPr>
          <p:cNvPr id="144" name="Picture 143" descr="A black and white symbol&#10;&#10;Description automatically generated">
            <a:extLst>
              <a:ext uri="{FF2B5EF4-FFF2-40B4-BE49-F238E27FC236}">
                <a16:creationId xmlns:a16="http://schemas.microsoft.com/office/drawing/2014/main" id="{1F9F2FC7-8CB8-8C01-F67D-58732E688E6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4232" y="2434949"/>
            <a:ext cx="337942" cy="337942"/>
          </a:xfrm>
          <a:prstGeom prst="rect">
            <a:avLst/>
          </a:prstGeom>
        </p:spPr>
      </p:pic>
      <p:sp>
        <p:nvSpPr>
          <p:cNvPr id="145" name="Rectangle 144">
            <a:extLst>
              <a:ext uri="{FF2B5EF4-FFF2-40B4-BE49-F238E27FC236}">
                <a16:creationId xmlns:a16="http://schemas.microsoft.com/office/drawing/2014/main" id="{2D80D8FF-696B-709C-E26E-36ABFAB2D080}"/>
              </a:ext>
            </a:extLst>
          </p:cNvPr>
          <p:cNvSpPr/>
          <p:nvPr/>
        </p:nvSpPr>
        <p:spPr>
          <a:xfrm>
            <a:off x="462995" y="2977439"/>
            <a:ext cx="1288982" cy="752888"/>
          </a:xfrm>
          <a:prstGeom prst="rect">
            <a:avLst/>
          </a:prstGeom>
          <a:solidFill>
            <a:srgbClr val="FFFFFF"/>
          </a:solidFill>
          <a:ln w="12700" cap="flat" cmpd="sng" algn="ctr">
            <a:solidFill>
              <a:srgbClr val="216D62">
                <a:shade val="15000"/>
              </a:srgbClr>
            </a:solidFill>
            <a:prstDash val="sysDot"/>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216D62"/>
                </a:solidFill>
                <a:effectLst/>
                <a:uLnTx/>
                <a:uFillTx/>
                <a:latin typeface="Calibri"/>
                <a:ea typeface="+mn-ea"/>
                <a:cs typeface="+mn-cs"/>
              </a:rPr>
              <a:t>Unstructured Data</a:t>
            </a:r>
          </a:p>
        </p:txBody>
      </p:sp>
      <p:sp>
        <p:nvSpPr>
          <p:cNvPr id="146" name="TextBox 145">
            <a:extLst>
              <a:ext uri="{FF2B5EF4-FFF2-40B4-BE49-F238E27FC236}">
                <a16:creationId xmlns:a16="http://schemas.microsoft.com/office/drawing/2014/main" id="{F4847901-5F30-85D2-5FA3-E73076EA4854}"/>
              </a:ext>
            </a:extLst>
          </p:cNvPr>
          <p:cNvSpPr txBox="1"/>
          <p:nvPr/>
        </p:nvSpPr>
        <p:spPr>
          <a:xfrm>
            <a:off x="419965" y="3391723"/>
            <a:ext cx="722569" cy="230832"/>
          </a:xfrm>
          <a:prstGeom prst="rect">
            <a:avLst/>
          </a:prstGeom>
          <a:noFill/>
        </p:spPr>
        <p:txBody>
          <a:bodyPr wrap="square">
            <a:spAutoFit/>
          </a:bodyPr>
          <a:lstStyle/>
          <a:p>
            <a:r>
              <a:rPr kumimoji="0" lang="en-IN" sz="900" b="1" i="0" u="none" strike="noStrike" kern="0" cap="none" spc="0" normalizeH="0" baseline="0" noProof="0" dirty="0">
                <a:ln>
                  <a:noFill/>
                </a:ln>
                <a:solidFill>
                  <a:srgbClr val="3F3F3F"/>
                </a:solidFill>
                <a:effectLst/>
                <a:uLnTx/>
                <a:uFillTx/>
              </a:rPr>
              <a:t>Streaming</a:t>
            </a:r>
            <a:endParaRPr lang="en-IN" sz="900" dirty="0"/>
          </a:p>
        </p:txBody>
      </p:sp>
      <p:pic>
        <p:nvPicPr>
          <p:cNvPr id="147" name="Picture 146" descr="A black and white symbol&#10;&#10;Description automatically generated">
            <a:extLst>
              <a:ext uri="{FF2B5EF4-FFF2-40B4-BE49-F238E27FC236}">
                <a16:creationId xmlns:a16="http://schemas.microsoft.com/office/drawing/2014/main" id="{DFD96AEB-D241-C2B1-73E9-82849B80757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41350" y="2432724"/>
            <a:ext cx="340167" cy="340167"/>
          </a:xfrm>
          <a:prstGeom prst="rect">
            <a:avLst/>
          </a:prstGeom>
        </p:spPr>
      </p:pic>
      <p:pic>
        <p:nvPicPr>
          <p:cNvPr id="148" name="Picture 147">
            <a:extLst>
              <a:ext uri="{FF2B5EF4-FFF2-40B4-BE49-F238E27FC236}">
                <a16:creationId xmlns:a16="http://schemas.microsoft.com/office/drawing/2014/main" id="{D1892763-A3B1-98CD-EE75-336069096D69}"/>
              </a:ext>
            </a:extLst>
          </p:cNvPr>
          <p:cNvPicPr>
            <a:picLocks noChangeAspect="1"/>
          </p:cNvPicPr>
          <p:nvPr/>
        </p:nvPicPr>
        <p:blipFill>
          <a:blip r:embed="rId13"/>
          <a:stretch>
            <a:fillRect/>
          </a:stretch>
        </p:blipFill>
        <p:spPr>
          <a:xfrm>
            <a:off x="588654" y="3190793"/>
            <a:ext cx="384800" cy="245310"/>
          </a:xfrm>
          <a:prstGeom prst="rect">
            <a:avLst/>
          </a:prstGeom>
        </p:spPr>
      </p:pic>
      <p:pic>
        <p:nvPicPr>
          <p:cNvPr id="149" name="Picture 148" descr="A black and white icon of a paper&#10;&#10;Description automatically generated">
            <a:extLst>
              <a:ext uri="{FF2B5EF4-FFF2-40B4-BE49-F238E27FC236}">
                <a16:creationId xmlns:a16="http://schemas.microsoft.com/office/drawing/2014/main" id="{25F17E34-AC3D-6ABA-8725-41FD68B5F83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92655" y="3177355"/>
            <a:ext cx="437555" cy="437555"/>
          </a:xfrm>
          <a:prstGeom prst="rect">
            <a:avLst/>
          </a:prstGeom>
        </p:spPr>
      </p:pic>
      <p:sp>
        <p:nvSpPr>
          <p:cNvPr id="150" name="TextBox 149">
            <a:extLst>
              <a:ext uri="{FF2B5EF4-FFF2-40B4-BE49-F238E27FC236}">
                <a16:creationId xmlns:a16="http://schemas.microsoft.com/office/drawing/2014/main" id="{B808B0A1-F8C4-A79A-DB97-529EC1E464B4}"/>
              </a:ext>
            </a:extLst>
          </p:cNvPr>
          <p:cNvSpPr txBox="1"/>
          <p:nvPr/>
        </p:nvSpPr>
        <p:spPr>
          <a:xfrm>
            <a:off x="989633" y="3499494"/>
            <a:ext cx="816733" cy="230832"/>
          </a:xfrm>
          <a:prstGeom prst="rect">
            <a:avLst/>
          </a:prstGeom>
          <a:noFill/>
        </p:spPr>
        <p:txBody>
          <a:bodyPr wrap="square">
            <a:spAutoFit/>
          </a:bodyPr>
          <a:lstStyle/>
          <a:p>
            <a:r>
              <a:rPr kumimoji="0" lang="en-IN" sz="900" b="1" i="0" u="none" strike="noStrike" kern="0" cap="none" spc="0" normalizeH="0" baseline="0" noProof="0" dirty="0">
                <a:ln>
                  <a:noFill/>
                </a:ln>
                <a:solidFill>
                  <a:srgbClr val="3F3F3F"/>
                </a:solidFill>
                <a:effectLst/>
                <a:uLnTx/>
                <a:uFillTx/>
              </a:rPr>
              <a:t>Documents</a:t>
            </a:r>
            <a:endParaRPr lang="en-IN" sz="900" dirty="0"/>
          </a:p>
        </p:txBody>
      </p:sp>
      <p:sp>
        <p:nvSpPr>
          <p:cNvPr id="155" name="Rectangle 154">
            <a:extLst>
              <a:ext uri="{FF2B5EF4-FFF2-40B4-BE49-F238E27FC236}">
                <a16:creationId xmlns:a16="http://schemas.microsoft.com/office/drawing/2014/main" id="{167148F2-DCE4-02DA-C4EC-E4DF38002E2C}"/>
              </a:ext>
            </a:extLst>
          </p:cNvPr>
          <p:cNvSpPr/>
          <p:nvPr/>
        </p:nvSpPr>
        <p:spPr>
          <a:xfrm>
            <a:off x="411496" y="3862447"/>
            <a:ext cx="1381661" cy="166117"/>
          </a:xfrm>
          <a:prstGeom prst="rect">
            <a:avLst/>
          </a:prstGeom>
          <a:solidFill>
            <a:srgbClr val="216D62"/>
          </a:solidFill>
          <a:ln>
            <a:noFill/>
          </a:ln>
          <a:effectLst/>
        </p:spPr>
        <p:txBody>
          <a:bodyPr vert="horz"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Calibri"/>
                <a:ea typeface="+mn-ea"/>
                <a:cs typeface="+mn-cs"/>
              </a:rPr>
              <a:t>DATA SOURCES - DSI</a:t>
            </a:r>
          </a:p>
        </p:txBody>
      </p:sp>
      <p:sp>
        <p:nvSpPr>
          <p:cNvPr id="156" name="Rectangle 155">
            <a:extLst>
              <a:ext uri="{FF2B5EF4-FFF2-40B4-BE49-F238E27FC236}">
                <a16:creationId xmlns:a16="http://schemas.microsoft.com/office/drawing/2014/main" id="{3FACEB64-72B3-F243-B420-C2E923010DF8}"/>
              </a:ext>
            </a:extLst>
          </p:cNvPr>
          <p:cNvSpPr/>
          <p:nvPr/>
        </p:nvSpPr>
        <p:spPr>
          <a:xfrm>
            <a:off x="424613" y="4020920"/>
            <a:ext cx="1368544" cy="2303291"/>
          </a:xfrm>
          <a:prstGeom prst="rect">
            <a:avLst/>
          </a:prstGeom>
          <a:solidFill>
            <a:schemeClr val="bg1">
              <a:lumMod val="95000"/>
            </a:schemeClr>
          </a:solidFill>
          <a:ln w="12700" cap="flat" cmpd="sng" algn="ctr">
            <a:solidFill>
              <a:srgbClr val="FFFFFF">
                <a:lumMod val="8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mn-cs"/>
            </a:endParaRPr>
          </a:p>
        </p:txBody>
      </p:sp>
      <p:sp>
        <p:nvSpPr>
          <p:cNvPr id="157" name="Rectangle 156">
            <a:extLst>
              <a:ext uri="{FF2B5EF4-FFF2-40B4-BE49-F238E27FC236}">
                <a16:creationId xmlns:a16="http://schemas.microsoft.com/office/drawing/2014/main" id="{456C89D6-C957-F61A-06A3-E5F285C943D6}"/>
              </a:ext>
            </a:extLst>
          </p:cNvPr>
          <p:cNvSpPr/>
          <p:nvPr/>
        </p:nvSpPr>
        <p:spPr>
          <a:xfrm>
            <a:off x="463886" y="4081617"/>
            <a:ext cx="1277796" cy="574600"/>
          </a:xfrm>
          <a:prstGeom prst="rect">
            <a:avLst/>
          </a:prstGeom>
          <a:solidFill>
            <a:srgbClr val="FFFFFF"/>
          </a:solidFill>
          <a:ln w="12700" cap="flat" cmpd="sng" algn="ctr">
            <a:solidFill>
              <a:srgbClr val="216D62">
                <a:shade val="15000"/>
              </a:srgbClr>
            </a:solidFill>
            <a:prstDash val="sysDot"/>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216D62"/>
                </a:solidFill>
                <a:effectLst/>
                <a:uLnTx/>
                <a:uFillTx/>
                <a:latin typeface="Calibri"/>
                <a:ea typeface="+mn-ea"/>
                <a:cs typeface="+mn-cs"/>
              </a:rPr>
              <a:t>Structured Data</a:t>
            </a:r>
          </a:p>
        </p:txBody>
      </p:sp>
      <p:pic>
        <p:nvPicPr>
          <p:cNvPr id="158" name="Picture 157" descr="A blue cylinder with white text&#10;&#10;Description automatically generated">
            <a:extLst>
              <a:ext uri="{FF2B5EF4-FFF2-40B4-BE49-F238E27FC236}">
                <a16:creationId xmlns:a16="http://schemas.microsoft.com/office/drawing/2014/main" id="{5068F794-A34D-6D3B-ECB3-EFCEB5CB4CA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0278" y="4251205"/>
            <a:ext cx="398024" cy="398024"/>
          </a:xfrm>
          <a:prstGeom prst="rect">
            <a:avLst/>
          </a:prstGeom>
        </p:spPr>
      </p:pic>
      <p:pic>
        <p:nvPicPr>
          <p:cNvPr id="159" name="Picture 158" descr="A green logo with white text&#10;&#10;Description automatically generated">
            <a:extLst>
              <a:ext uri="{FF2B5EF4-FFF2-40B4-BE49-F238E27FC236}">
                <a16:creationId xmlns:a16="http://schemas.microsoft.com/office/drawing/2014/main" id="{58683DDA-8AED-2740-0B60-0729D715B71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74182" y="4311593"/>
            <a:ext cx="376154" cy="281752"/>
          </a:xfrm>
          <a:prstGeom prst="rect">
            <a:avLst/>
          </a:prstGeom>
        </p:spPr>
      </p:pic>
      <p:sp>
        <p:nvSpPr>
          <p:cNvPr id="160" name="Rectangle 159">
            <a:extLst>
              <a:ext uri="{FF2B5EF4-FFF2-40B4-BE49-F238E27FC236}">
                <a16:creationId xmlns:a16="http://schemas.microsoft.com/office/drawing/2014/main" id="{67E10455-F32C-A4C5-C6FE-227974B6597A}"/>
              </a:ext>
            </a:extLst>
          </p:cNvPr>
          <p:cNvSpPr/>
          <p:nvPr/>
        </p:nvSpPr>
        <p:spPr>
          <a:xfrm>
            <a:off x="454526" y="4704546"/>
            <a:ext cx="1290428" cy="648950"/>
          </a:xfrm>
          <a:prstGeom prst="rect">
            <a:avLst/>
          </a:prstGeom>
          <a:solidFill>
            <a:srgbClr val="FFFFFF"/>
          </a:solidFill>
          <a:ln w="12700" cap="flat" cmpd="sng" algn="ctr">
            <a:solidFill>
              <a:srgbClr val="216D62">
                <a:shade val="15000"/>
              </a:srgbClr>
            </a:solidFill>
            <a:prstDash val="sysDot"/>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216D62"/>
                </a:solidFill>
                <a:effectLst/>
                <a:uLnTx/>
                <a:uFillTx/>
                <a:latin typeface="Calibri"/>
                <a:ea typeface="+mn-ea"/>
                <a:cs typeface="+mn-cs"/>
              </a:rPr>
              <a:t>Semi-Structured Data</a:t>
            </a:r>
          </a:p>
        </p:txBody>
      </p:sp>
      <p:pic>
        <p:nvPicPr>
          <p:cNvPr id="161" name="Picture 160" descr="A black and white symbol&#10;&#10;Description automatically generated">
            <a:extLst>
              <a:ext uri="{FF2B5EF4-FFF2-40B4-BE49-F238E27FC236}">
                <a16:creationId xmlns:a16="http://schemas.microsoft.com/office/drawing/2014/main" id="{EB5B212E-0BD6-FBCB-EA10-6150FE2BB2D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5763" y="4966487"/>
            <a:ext cx="337942" cy="337942"/>
          </a:xfrm>
          <a:prstGeom prst="rect">
            <a:avLst/>
          </a:prstGeom>
        </p:spPr>
      </p:pic>
      <p:sp>
        <p:nvSpPr>
          <p:cNvPr id="162" name="Rectangle 161">
            <a:extLst>
              <a:ext uri="{FF2B5EF4-FFF2-40B4-BE49-F238E27FC236}">
                <a16:creationId xmlns:a16="http://schemas.microsoft.com/office/drawing/2014/main" id="{E751C12B-A8ED-8804-D6E1-ED3955DB27AE}"/>
              </a:ext>
            </a:extLst>
          </p:cNvPr>
          <p:cNvSpPr/>
          <p:nvPr/>
        </p:nvSpPr>
        <p:spPr>
          <a:xfrm>
            <a:off x="454526" y="5508977"/>
            <a:ext cx="1288982" cy="752888"/>
          </a:xfrm>
          <a:prstGeom prst="rect">
            <a:avLst/>
          </a:prstGeom>
          <a:solidFill>
            <a:srgbClr val="FFFFFF"/>
          </a:solidFill>
          <a:ln w="12700" cap="flat" cmpd="sng" algn="ctr">
            <a:solidFill>
              <a:srgbClr val="216D62">
                <a:shade val="15000"/>
              </a:srgbClr>
            </a:solidFill>
            <a:prstDash val="sysDot"/>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216D62"/>
                </a:solidFill>
                <a:effectLst/>
                <a:uLnTx/>
                <a:uFillTx/>
                <a:latin typeface="Calibri"/>
                <a:ea typeface="+mn-ea"/>
                <a:cs typeface="+mn-cs"/>
              </a:rPr>
              <a:t>Unstructured Data</a:t>
            </a:r>
          </a:p>
        </p:txBody>
      </p:sp>
      <p:sp>
        <p:nvSpPr>
          <p:cNvPr id="163" name="TextBox 162">
            <a:extLst>
              <a:ext uri="{FF2B5EF4-FFF2-40B4-BE49-F238E27FC236}">
                <a16:creationId xmlns:a16="http://schemas.microsoft.com/office/drawing/2014/main" id="{B57A1B75-0BBF-CF80-D4D6-F3086CEB5F81}"/>
              </a:ext>
            </a:extLst>
          </p:cNvPr>
          <p:cNvSpPr txBox="1"/>
          <p:nvPr/>
        </p:nvSpPr>
        <p:spPr>
          <a:xfrm>
            <a:off x="411496" y="5923261"/>
            <a:ext cx="722569" cy="230832"/>
          </a:xfrm>
          <a:prstGeom prst="rect">
            <a:avLst/>
          </a:prstGeom>
          <a:noFill/>
        </p:spPr>
        <p:txBody>
          <a:bodyPr wrap="square">
            <a:spAutoFit/>
          </a:bodyPr>
          <a:lstStyle/>
          <a:p>
            <a:r>
              <a:rPr kumimoji="0" lang="en-IN" sz="900" b="1" i="0" u="none" strike="noStrike" kern="0" cap="none" spc="0" normalizeH="0" baseline="0" noProof="0" dirty="0">
                <a:ln>
                  <a:noFill/>
                </a:ln>
                <a:solidFill>
                  <a:srgbClr val="3F3F3F"/>
                </a:solidFill>
                <a:effectLst/>
                <a:uLnTx/>
                <a:uFillTx/>
              </a:rPr>
              <a:t>Streaming</a:t>
            </a:r>
            <a:endParaRPr lang="en-IN" sz="900" dirty="0"/>
          </a:p>
        </p:txBody>
      </p:sp>
      <p:pic>
        <p:nvPicPr>
          <p:cNvPr id="164" name="Picture 163" descr="A black and white symbol&#10;&#10;Description automatically generated">
            <a:extLst>
              <a:ext uri="{FF2B5EF4-FFF2-40B4-BE49-F238E27FC236}">
                <a16:creationId xmlns:a16="http://schemas.microsoft.com/office/drawing/2014/main" id="{89D0F0F2-F723-19C9-1EDC-2867841B6EF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32881" y="4964262"/>
            <a:ext cx="340167" cy="340167"/>
          </a:xfrm>
          <a:prstGeom prst="rect">
            <a:avLst/>
          </a:prstGeom>
        </p:spPr>
      </p:pic>
      <p:pic>
        <p:nvPicPr>
          <p:cNvPr id="165" name="Picture 164">
            <a:extLst>
              <a:ext uri="{FF2B5EF4-FFF2-40B4-BE49-F238E27FC236}">
                <a16:creationId xmlns:a16="http://schemas.microsoft.com/office/drawing/2014/main" id="{2395BFE7-F223-CFF5-A122-3B14DF5897EE}"/>
              </a:ext>
            </a:extLst>
          </p:cNvPr>
          <p:cNvPicPr>
            <a:picLocks noChangeAspect="1"/>
          </p:cNvPicPr>
          <p:nvPr/>
        </p:nvPicPr>
        <p:blipFill>
          <a:blip r:embed="rId13"/>
          <a:stretch>
            <a:fillRect/>
          </a:stretch>
        </p:blipFill>
        <p:spPr>
          <a:xfrm>
            <a:off x="580185" y="5722331"/>
            <a:ext cx="384800" cy="245310"/>
          </a:xfrm>
          <a:prstGeom prst="rect">
            <a:avLst/>
          </a:prstGeom>
        </p:spPr>
      </p:pic>
      <p:pic>
        <p:nvPicPr>
          <p:cNvPr id="166" name="Picture 165" descr="A black and white icon of a paper&#10;&#10;Description automatically generated">
            <a:extLst>
              <a:ext uri="{FF2B5EF4-FFF2-40B4-BE49-F238E27FC236}">
                <a16:creationId xmlns:a16="http://schemas.microsoft.com/office/drawing/2014/main" id="{89FE61C2-F857-3CDE-15BA-0CC1C5BB8DB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84186" y="5708893"/>
            <a:ext cx="437555" cy="437555"/>
          </a:xfrm>
          <a:prstGeom prst="rect">
            <a:avLst/>
          </a:prstGeom>
        </p:spPr>
      </p:pic>
      <p:sp>
        <p:nvSpPr>
          <p:cNvPr id="167" name="TextBox 166">
            <a:extLst>
              <a:ext uri="{FF2B5EF4-FFF2-40B4-BE49-F238E27FC236}">
                <a16:creationId xmlns:a16="http://schemas.microsoft.com/office/drawing/2014/main" id="{4E4C27C3-999D-2A9D-5D43-D0D6D5FCD2B7}"/>
              </a:ext>
            </a:extLst>
          </p:cNvPr>
          <p:cNvSpPr txBox="1"/>
          <p:nvPr/>
        </p:nvSpPr>
        <p:spPr>
          <a:xfrm>
            <a:off x="981164" y="6031032"/>
            <a:ext cx="816733" cy="230832"/>
          </a:xfrm>
          <a:prstGeom prst="rect">
            <a:avLst/>
          </a:prstGeom>
          <a:noFill/>
        </p:spPr>
        <p:txBody>
          <a:bodyPr wrap="square">
            <a:spAutoFit/>
          </a:bodyPr>
          <a:lstStyle/>
          <a:p>
            <a:r>
              <a:rPr kumimoji="0" lang="en-IN" sz="900" b="1" i="0" u="none" strike="noStrike" kern="0" cap="none" spc="0" normalizeH="0" baseline="0" noProof="0" dirty="0">
                <a:ln>
                  <a:noFill/>
                </a:ln>
                <a:solidFill>
                  <a:srgbClr val="3F3F3F"/>
                </a:solidFill>
                <a:effectLst/>
                <a:uLnTx/>
                <a:uFillTx/>
              </a:rPr>
              <a:t>Documents</a:t>
            </a:r>
            <a:endParaRPr lang="en-IN" sz="900" dirty="0"/>
          </a:p>
        </p:txBody>
      </p:sp>
      <p:cxnSp>
        <p:nvCxnSpPr>
          <p:cNvPr id="168" name="Straight Arrow Connector 167">
            <a:extLst>
              <a:ext uri="{FF2B5EF4-FFF2-40B4-BE49-F238E27FC236}">
                <a16:creationId xmlns:a16="http://schemas.microsoft.com/office/drawing/2014/main" id="{2BDE9F6D-5D12-A8FD-92E1-012AC4DA0EAC}"/>
              </a:ext>
            </a:extLst>
          </p:cNvPr>
          <p:cNvCxnSpPr>
            <a:cxnSpLocks/>
          </p:cNvCxnSpPr>
          <p:nvPr/>
        </p:nvCxnSpPr>
        <p:spPr>
          <a:xfrm>
            <a:off x="1811914" y="1824178"/>
            <a:ext cx="479004" cy="15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0" name="Straight Arrow Connector 169">
            <a:extLst>
              <a:ext uri="{FF2B5EF4-FFF2-40B4-BE49-F238E27FC236}">
                <a16:creationId xmlns:a16="http://schemas.microsoft.com/office/drawing/2014/main" id="{CC85A1E8-353F-637D-7C27-A213DDA2DCB0}"/>
              </a:ext>
            </a:extLst>
          </p:cNvPr>
          <p:cNvCxnSpPr>
            <a:cxnSpLocks/>
          </p:cNvCxnSpPr>
          <p:nvPr/>
        </p:nvCxnSpPr>
        <p:spPr>
          <a:xfrm>
            <a:off x="1794568" y="4369686"/>
            <a:ext cx="479004" cy="15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1" name="TextBox 170">
            <a:extLst>
              <a:ext uri="{FF2B5EF4-FFF2-40B4-BE49-F238E27FC236}">
                <a16:creationId xmlns:a16="http://schemas.microsoft.com/office/drawing/2014/main" id="{D756363E-7D22-3100-675B-CBA9968085E1}"/>
              </a:ext>
            </a:extLst>
          </p:cNvPr>
          <p:cNvSpPr txBox="1"/>
          <p:nvPr/>
        </p:nvSpPr>
        <p:spPr>
          <a:xfrm>
            <a:off x="6154365" y="1629992"/>
            <a:ext cx="833336" cy="400110"/>
          </a:xfrm>
          <a:prstGeom prst="rect">
            <a:avLst/>
          </a:prstGeom>
          <a:noFill/>
        </p:spPr>
        <p:txBody>
          <a:bodyPr wrap="square" rtlCol="0">
            <a:spAutoFit/>
          </a:bodyPr>
          <a:lstStyle/>
          <a:p>
            <a:pPr>
              <a:defRPr/>
            </a:pPr>
            <a:r>
              <a:rPr lang="en-US" sz="1000" b="1" dirty="0">
                <a:latin typeface="Calibri"/>
              </a:rPr>
              <a:t>Direct Access</a:t>
            </a:r>
          </a:p>
        </p:txBody>
      </p:sp>
      <p:sp>
        <p:nvSpPr>
          <p:cNvPr id="173" name="TextBox 172">
            <a:extLst>
              <a:ext uri="{FF2B5EF4-FFF2-40B4-BE49-F238E27FC236}">
                <a16:creationId xmlns:a16="http://schemas.microsoft.com/office/drawing/2014/main" id="{6523E2FC-CBAA-EC0C-2066-8EEA4603C132}"/>
              </a:ext>
            </a:extLst>
          </p:cNvPr>
          <p:cNvSpPr txBox="1"/>
          <p:nvPr/>
        </p:nvSpPr>
        <p:spPr>
          <a:xfrm>
            <a:off x="1994487" y="5779654"/>
            <a:ext cx="1147630" cy="261610"/>
          </a:xfrm>
          <a:prstGeom prst="rect">
            <a:avLst/>
          </a:prstGeom>
          <a:noFill/>
        </p:spPr>
        <p:txBody>
          <a:bodyPr wrap="square" rtlCol="0">
            <a:spAutoFit/>
          </a:bodyPr>
          <a:lstStyle/>
          <a:p>
            <a:pPr algn="ctr">
              <a:defRPr/>
            </a:pPr>
            <a:r>
              <a:rPr lang="en-US" sz="1100" b="1" i="1" dirty="0">
                <a:solidFill>
                  <a:srgbClr val="7030A0"/>
                </a:solidFill>
                <a:latin typeface="Calibri"/>
              </a:rPr>
              <a:t>Workspace - 2</a:t>
            </a:r>
          </a:p>
        </p:txBody>
      </p:sp>
      <p:sp>
        <p:nvSpPr>
          <p:cNvPr id="174" name="TextBox 173">
            <a:extLst>
              <a:ext uri="{FF2B5EF4-FFF2-40B4-BE49-F238E27FC236}">
                <a16:creationId xmlns:a16="http://schemas.microsoft.com/office/drawing/2014/main" id="{396E68D6-7162-C263-8C96-2E1AC18C8824}"/>
              </a:ext>
            </a:extLst>
          </p:cNvPr>
          <p:cNvSpPr txBox="1"/>
          <p:nvPr/>
        </p:nvSpPr>
        <p:spPr>
          <a:xfrm>
            <a:off x="2019851" y="3205756"/>
            <a:ext cx="1147630" cy="261610"/>
          </a:xfrm>
          <a:prstGeom prst="rect">
            <a:avLst/>
          </a:prstGeom>
          <a:noFill/>
        </p:spPr>
        <p:txBody>
          <a:bodyPr wrap="square" rtlCol="0">
            <a:spAutoFit/>
          </a:bodyPr>
          <a:lstStyle/>
          <a:p>
            <a:pPr algn="ctr">
              <a:defRPr/>
            </a:pPr>
            <a:r>
              <a:rPr lang="en-US" sz="1100" b="1" i="1" dirty="0">
                <a:solidFill>
                  <a:srgbClr val="7030A0"/>
                </a:solidFill>
                <a:latin typeface="Calibri"/>
              </a:rPr>
              <a:t>Workspace - 1</a:t>
            </a:r>
          </a:p>
        </p:txBody>
      </p:sp>
    </p:spTree>
    <p:extLst>
      <p:ext uri="{BB962C8B-B14F-4D97-AF65-F5344CB8AC3E}">
        <p14:creationId xmlns:p14="http://schemas.microsoft.com/office/powerpoint/2010/main" val="863548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DEA8-B7F2-62FC-5C57-087FB806C6AF}"/>
              </a:ext>
            </a:extLst>
          </p:cNvPr>
          <p:cNvSpPr>
            <a:spLocks noGrp="1"/>
          </p:cNvSpPr>
          <p:nvPr>
            <p:ph type="title"/>
          </p:nvPr>
        </p:nvSpPr>
        <p:spPr/>
        <p:txBody>
          <a:bodyPr/>
          <a:lstStyle/>
          <a:p>
            <a:r>
              <a:rPr lang="en-IN" dirty="0"/>
              <a:t>Security and Conditional Access</a:t>
            </a:r>
          </a:p>
        </p:txBody>
      </p:sp>
      <p:sp>
        <p:nvSpPr>
          <p:cNvPr id="3" name="Subtitle 2">
            <a:extLst>
              <a:ext uri="{FF2B5EF4-FFF2-40B4-BE49-F238E27FC236}">
                <a16:creationId xmlns:a16="http://schemas.microsoft.com/office/drawing/2014/main" id="{468EB71A-2F1B-C0C1-89D4-8AC56B2672BC}"/>
              </a:ext>
            </a:extLst>
          </p:cNvPr>
          <p:cNvSpPr>
            <a:spLocks noGrp="1"/>
          </p:cNvSpPr>
          <p:nvPr>
            <p:ph type="subTitle" idx="13"/>
          </p:nvPr>
        </p:nvSpPr>
        <p:spPr/>
        <p:txBody>
          <a:bodyPr/>
          <a:lstStyle/>
          <a:p>
            <a:endParaRPr lang="en-IN"/>
          </a:p>
        </p:txBody>
      </p:sp>
      <p:sp>
        <p:nvSpPr>
          <p:cNvPr id="4" name="Flowchart: Process 3">
            <a:extLst>
              <a:ext uri="{FF2B5EF4-FFF2-40B4-BE49-F238E27FC236}">
                <a16:creationId xmlns:a16="http://schemas.microsoft.com/office/drawing/2014/main" id="{78643AAA-BEE7-12EA-A7D9-363A89EEDB60}"/>
              </a:ext>
            </a:extLst>
          </p:cNvPr>
          <p:cNvSpPr/>
          <p:nvPr/>
        </p:nvSpPr>
        <p:spPr>
          <a:xfrm>
            <a:off x="2116668" y="1367159"/>
            <a:ext cx="3869266" cy="2061842"/>
          </a:xfrm>
          <a:prstGeom prst="flowChartProcess">
            <a:avLst/>
          </a:prstGeom>
          <a:solidFill>
            <a:srgbClr val="FFFFCC"/>
          </a:solid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a:ln>
                <a:noFill/>
              </a:ln>
              <a:solidFill>
                <a:srgbClr val="DCE3E4">
                  <a:lumMod val="50000"/>
                </a:srgbClr>
              </a:solidFill>
              <a:effectLst/>
              <a:uLnTx/>
              <a:uFillTx/>
              <a:latin typeface="Calibri"/>
              <a:ea typeface="+mn-ea"/>
              <a:cs typeface="+mn-cs"/>
            </a:endParaRPr>
          </a:p>
        </p:txBody>
      </p:sp>
      <p:sp>
        <p:nvSpPr>
          <p:cNvPr id="6" name="Flowchart: Process 5">
            <a:extLst>
              <a:ext uri="{FF2B5EF4-FFF2-40B4-BE49-F238E27FC236}">
                <a16:creationId xmlns:a16="http://schemas.microsoft.com/office/drawing/2014/main" id="{B0F0A30D-60F2-0CEC-1E28-CF3329E0D471}"/>
              </a:ext>
            </a:extLst>
          </p:cNvPr>
          <p:cNvSpPr/>
          <p:nvPr/>
        </p:nvSpPr>
        <p:spPr>
          <a:xfrm>
            <a:off x="6676047" y="1367158"/>
            <a:ext cx="1934553" cy="825709"/>
          </a:xfrm>
          <a:prstGeom prst="flowChartProcess">
            <a:avLst/>
          </a:prstGeom>
          <a:solidFill>
            <a:srgbClr val="FFFFCC"/>
          </a:solid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a:ln>
                <a:noFill/>
              </a:ln>
              <a:solidFill>
                <a:srgbClr val="DCE3E4">
                  <a:lumMod val="50000"/>
                </a:srgbClr>
              </a:solidFill>
              <a:effectLst/>
              <a:uLnTx/>
              <a:uFillTx/>
              <a:latin typeface="Calibri"/>
              <a:ea typeface="+mn-ea"/>
              <a:cs typeface="+mn-cs"/>
            </a:endParaRPr>
          </a:p>
        </p:txBody>
      </p:sp>
      <p:sp>
        <p:nvSpPr>
          <p:cNvPr id="7" name="Flowchart: Process 6">
            <a:extLst>
              <a:ext uri="{FF2B5EF4-FFF2-40B4-BE49-F238E27FC236}">
                <a16:creationId xmlns:a16="http://schemas.microsoft.com/office/drawing/2014/main" id="{EEAC12E3-5D5A-962A-4F36-0DB2B648468A}"/>
              </a:ext>
            </a:extLst>
          </p:cNvPr>
          <p:cNvSpPr/>
          <p:nvPr/>
        </p:nvSpPr>
        <p:spPr>
          <a:xfrm>
            <a:off x="6676047" y="2603291"/>
            <a:ext cx="3051729" cy="825709"/>
          </a:xfrm>
          <a:prstGeom prst="flowChartProcess">
            <a:avLst/>
          </a:prstGeom>
          <a:solidFill>
            <a:srgbClr val="FFFFCC"/>
          </a:solid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a:ln>
                <a:noFill/>
              </a:ln>
              <a:solidFill>
                <a:srgbClr val="DCE3E4">
                  <a:lumMod val="50000"/>
                </a:srgbClr>
              </a:solidFill>
              <a:effectLst/>
              <a:uLnTx/>
              <a:uFillTx/>
              <a:latin typeface="Calibri"/>
              <a:ea typeface="+mn-ea"/>
              <a:cs typeface="+mn-cs"/>
            </a:endParaRPr>
          </a:p>
        </p:txBody>
      </p:sp>
      <p:sp>
        <p:nvSpPr>
          <p:cNvPr id="8" name="Flowchart: Process 7">
            <a:extLst>
              <a:ext uri="{FF2B5EF4-FFF2-40B4-BE49-F238E27FC236}">
                <a16:creationId xmlns:a16="http://schemas.microsoft.com/office/drawing/2014/main" id="{1C371B9C-A81A-CB32-E94B-6A8BCD38846E}"/>
              </a:ext>
            </a:extLst>
          </p:cNvPr>
          <p:cNvSpPr/>
          <p:nvPr/>
        </p:nvSpPr>
        <p:spPr>
          <a:xfrm>
            <a:off x="6676046" y="4076197"/>
            <a:ext cx="3706095" cy="1738358"/>
          </a:xfrm>
          <a:prstGeom prst="flowChartProcess">
            <a:avLst/>
          </a:prstGeom>
          <a:solidFill>
            <a:srgbClr val="FFFFCC"/>
          </a:solid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a:ln>
                <a:noFill/>
              </a:ln>
              <a:solidFill>
                <a:srgbClr val="DCE3E4">
                  <a:lumMod val="50000"/>
                </a:srgbClr>
              </a:solidFill>
              <a:effectLst/>
              <a:uLnTx/>
              <a:uFillTx/>
              <a:latin typeface="Calibri"/>
              <a:ea typeface="+mn-ea"/>
              <a:cs typeface="+mn-cs"/>
            </a:endParaRPr>
          </a:p>
        </p:txBody>
      </p:sp>
      <p:sp>
        <p:nvSpPr>
          <p:cNvPr id="13" name="Flowchart: Process 12">
            <a:extLst>
              <a:ext uri="{FF2B5EF4-FFF2-40B4-BE49-F238E27FC236}">
                <a16:creationId xmlns:a16="http://schemas.microsoft.com/office/drawing/2014/main" id="{27A90F70-72F8-E03C-B114-80AF0F2AAE14}"/>
              </a:ext>
            </a:extLst>
          </p:cNvPr>
          <p:cNvSpPr/>
          <p:nvPr/>
        </p:nvSpPr>
        <p:spPr>
          <a:xfrm>
            <a:off x="2981031" y="1575598"/>
            <a:ext cx="2830870" cy="1644963"/>
          </a:xfrm>
          <a:prstGeom prst="flowChartProcess">
            <a:avLst/>
          </a:prstGeom>
          <a:solidFill>
            <a:srgbClr val="CCF5FF">
              <a:alpha val="98039"/>
            </a:srgbClr>
          </a:solidFill>
          <a:ln w="19050" cap="flat" cmpd="sng" algn="ctr">
            <a:solidFill>
              <a:schemeClr val="accent6">
                <a:lumMod val="75000"/>
              </a:scheme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dirty="0">
              <a:ln>
                <a:noFill/>
              </a:ln>
              <a:solidFill>
                <a:srgbClr val="DCE3E4">
                  <a:lumMod val="50000"/>
                </a:srgbClr>
              </a:solidFill>
              <a:effectLst/>
              <a:uLnTx/>
              <a:uFillTx/>
              <a:latin typeface="Calibri"/>
              <a:ea typeface="+mn-ea"/>
              <a:cs typeface="+mn-cs"/>
            </a:endParaRPr>
          </a:p>
        </p:txBody>
      </p:sp>
      <p:pic>
        <p:nvPicPr>
          <p:cNvPr id="16" name="Graphic 15" descr="Folder with solid fill">
            <a:extLst>
              <a:ext uri="{FF2B5EF4-FFF2-40B4-BE49-F238E27FC236}">
                <a16:creationId xmlns:a16="http://schemas.microsoft.com/office/drawing/2014/main" id="{BE959803-6CA8-37F6-1E70-09229D748A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0733" y="1634487"/>
            <a:ext cx="487912" cy="487912"/>
          </a:xfrm>
          <a:prstGeom prst="rect">
            <a:avLst/>
          </a:prstGeom>
        </p:spPr>
      </p:pic>
      <p:pic>
        <p:nvPicPr>
          <p:cNvPr id="17" name="Graphic 16" descr="Folder with solid fill">
            <a:extLst>
              <a:ext uri="{FF2B5EF4-FFF2-40B4-BE49-F238E27FC236}">
                <a16:creationId xmlns:a16="http://schemas.microsoft.com/office/drawing/2014/main" id="{0BC73C89-A339-94A9-CAA2-9BE716FDEB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05893" y="1634487"/>
            <a:ext cx="487912" cy="487912"/>
          </a:xfrm>
          <a:prstGeom prst="rect">
            <a:avLst/>
          </a:prstGeom>
        </p:spPr>
      </p:pic>
      <p:pic>
        <p:nvPicPr>
          <p:cNvPr id="18" name="Graphic 17" descr="Folder with solid fill">
            <a:extLst>
              <a:ext uri="{FF2B5EF4-FFF2-40B4-BE49-F238E27FC236}">
                <a16:creationId xmlns:a16="http://schemas.microsoft.com/office/drawing/2014/main" id="{63D10A5E-5F17-E8AF-85B1-50316560DF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1502" y="1634487"/>
            <a:ext cx="487912" cy="487912"/>
          </a:xfrm>
          <a:prstGeom prst="rect">
            <a:avLst/>
          </a:prstGeom>
        </p:spPr>
      </p:pic>
      <p:pic>
        <p:nvPicPr>
          <p:cNvPr id="25" name="Graphic 24" descr="Database with solid fill">
            <a:extLst>
              <a:ext uri="{FF2B5EF4-FFF2-40B4-BE49-F238E27FC236}">
                <a16:creationId xmlns:a16="http://schemas.microsoft.com/office/drawing/2014/main" id="{0DFE25F7-7C25-FEB9-0918-D56B229C40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6525" y="2368611"/>
            <a:ext cx="589502" cy="589502"/>
          </a:xfrm>
          <a:prstGeom prst="rect">
            <a:avLst/>
          </a:prstGeom>
        </p:spPr>
      </p:pic>
      <p:sp>
        <p:nvSpPr>
          <p:cNvPr id="26" name="Oval 25">
            <a:extLst>
              <a:ext uri="{FF2B5EF4-FFF2-40B4-BE49-F238E27FC236}">
                <a16:creationId xmlns:a16="http://schemas.microsoft.com/office/drawing/2014/main" id="{A65ACEB6-EE77-4FA2-3F05-033132DA2A99}"/>
              </a:ext>
            </a:extLst>
          </p:cNvPr>
          <p:cNvSpPr/>
          <p:nvPr/>
        </p:nvSpPr>
        <p:spPr>
          <a:xfrm>
            <a:off x="5545232" y="1683277"/>
            <a:ext cx="654365" cy="63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7" name="Oval 26">
            <a:extLst>
              <a:ext uri="{FF2B5EF4-FFF2-40B4-BE49-F238E27FC236}">
                <a16:creationId xmlns:a16="http://schemas.microsoft.com/office/drawing/2014/main" id="{00D8BFDD-CC81-F800-E8F8-5C3795420A7B}"/>
              </a:ext>
            </a:extLst>
          </p:cNvPr>
          <p:cNvSpPr/>
          <p:nvPr/>
        </p:nvSpPr>
        <p:spPr>
          <a:xfrm>
            <a:off x="2302419" y="1631822"/>
            <a:ext cx="541801" cy="4871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28" name="Picture 27" descr="A green and blue logo&#10;&#10;Description automatically generated">
            <a:extLst>
              <a:ext uri="{FF2B5EF4-FFF2-40B4-BE49-F238E27FC236}">
                <a16:creationId xmlns:a16="http://schemas.microsoft.com/office/drawing/2014/main" id="{230EDA77-3A2C-B4D5-EEBF-769D4F197BF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31011" y="1700211"/>
            <a:ext cx="319871" cy="321299"/>
          </a:xfrm>
          <a:prstGeom prst="rect">
            <a:avLst/>
          </a:prstGeom>
        </p:spPr>
      </p:pic>
      <p:pic>
        <p:nvPicPr>
          <p:cNvPr id="32" name="Picture 31" descr="A blue logo with a white background&#10;&#10;Description automatically generated">
            <a:extLst>
              <a:ext uri="{FF2B5EF4-FFF2-40B4-BE49-F238E27FC236}">
                <a16:creationId xmlns:a16="http://schemas.microsoft.com/office/drawing/2014/main" id="{C4BCBB3E-55A2-A4A6-03DD-9D6A6A0990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20939" y="1735635"/>
            <a:ext cx="244585" cy="245677"/>
          </a:xfrm>
          <a:prstGeom prst="rect">
            <a:avLst/>
          </a:prstGeom>
        </p:spPr>
      </p:pic>
      <p:sp>
        <p:nvSpPr>
          <p:cNvPr id="33" name="TextBox 32">
            <a:extLst>
              <a:ext uri="{FF2B5EF4-FFF2-40B4-BE49-F238E27FC236}">
                <a16:creationId xmlns:a16="http://schemas.microsoft.com/office/drawing/2014/main" id="{F75BA8C3-42F2-E3C5-FF81-D3FECC7874D4}"/>
              </a:ext>
            </a:extLst>
          </p:cNvPr>
          <p:cNvSpPr txBox="1"/>
          <p:nvPr/>
        </p:nvSpPr>
        <p:spPr>
          <a:xfrm>
            <a:off x="3013029" y="1959728"/>
            <a:ext cx="897576" cy="400110"/>
          </a:xfrm>
          <a:prstGeom prst="rect">
            <a:avLst/>
          </a:prstGeom>
          <a:noFill/>
        </p:spPr>
        <p:txBody>
          <a:bodyPr wrap="square" rtlCol="0">
            <a:spAutoFit/>
          </a:bodyPr>
          <a:lstStyle/>
          <a:p>
            <a:pPr algn="ctr">
              <a:defRPr/>
            </a:pPr>
            <a:r>
              <a:rPr lang="en-US" sz="1000" b="1" dirty="0">
                <a:latin typeface="Calibri"/>
              </a:rPr>
              <a:t>Lakehouse Bronze</a:t>
            </a:r>
          </a:p>
        </p:txBody>
      </p:sp>
      <p:sp>
        <p:nvSpPr>
          <p:cNvPr id="34" name="TextBox 33">
            <a:extLst>
              <a:ext uri="{FF2B5EF4-FFF2-40B4-BE49-F238E27FC236}">
                <a16:creationId xmlns:a16="http://schemas.microsoft.com/office/drawing/2014/main" id="{B688C531-F6E3-53F4-09C7-FAA6B011F9BC}"/>
              </a:ext>
            </a:extLst>
          </p:cNvPr>
          <p:cNvSpPr txBox="1"/>
          <p:nvPr/>
        </p:nvSpPr>
        <p:spPr>
          <a:xfrm>
            <a:off x="3818729" y="1969432"/>
            <a:ext cx="897576" cy="400110"/>
          </a:xfrm>
          <a:prstGeom prst="rect">
            <a:avLst/>
          </a:prstGeom>
          <a:noFill/>
        </p:spPr>
        <p:txBody>
          <a:bodyPr wrap="square" rtlCol="0">
            <a:spAutoFit/>
          </a:bodyPr>
          <a:lstStyle/>
          <a:p>
            <a:pPr algn="ctr">
              <a:defRPr/>
            </a:pPr>
            <a:r>
              <a:rPr lang="en-US" sz="1000" b="1" dirty="0">
                <a:latin typeface="Calibri"/>
              </a:rPr>
              <a:t>Lakehouse Silver</a:t>
            </a:r>
          </a:p>
        </p:txBody>
      </p:sp>
      <p:sp>
        <p:nvSpPr>
          <p:cNvPr id="35" name="TextBox 34">
            <a:extLst>
              <a:ext uri="{FF2B5EF4-FFF2-40B4-BE49-F238E27FC236}">
                <a16:creationId xmlns:a16="http://schemas.microsoft.com/office/drawing/2014/main" id="{ED62501F-43B5-56B1-C7BA-3191DC34D5FA}"/>
              </a:ext>
            </a:extLst>
          </p:cNvPr>
          <p:cNvSpPr txBox="1"/>
          <p:nvPr/>
        </p:nvSpPr>
        <p:spPr>
          <a:xfrm>
            <a:off x="4690377" y="1967452"/>
            <a:ext cx="897576" cy="400110"/>
          </a:xfrm>
          <a:prstGeom prst="rect">
            <a:avLst/>
          </a:prstGeom>
          <a:noFill/>
        </p:spPr>
        <p:txBody>
          <a:bodyPr wrap="square" rtlCol="0">
            <a:spAutoFit/>
          </a:bodyPr>
          <a:lstStyle/>
          <a:p>
            <a:pPr algn="ctr">
              <a:defRPr/>
            </a:pPr>
            <a:r>
              <a:rPr lang="en-US" sz="1000" b="1" dirty="0">
                <a:latin typeface="Calibri"/>
              </a:rPr>
              <a:t>Lakehouse Gold</a:t>
            </a:r>
          </a:p>
        </p:txBody>
      </p:sp>
      <p:sp>
        <p:nvSpPr>
          <p:cNvPr id="36" name="TextBox 35">
            <a:extLst>
              <a:ext uri="{FF2B5EF4-FFF2-40B4-BE49-F238E27FC236}">
                <a16:creationId xmlns:a16="http://schemas.microsoft.com/office/drawing/2014/main" id="{2980FD7C-DFCF-1491-C94C-1B5252278027}"/>
              </a:ext>
            </a:extLst>
          </p:cNvPr>
          <p:cNvSpPr txBox="1"/>
          <p:nvPr/>
        </p:nvSpPr>
        <p:spPr>
          <a:xfrm>
            <a:off x="4695144" y="2855789"/>
            <a:ext cx="897576" cy="400110"/>
          </a:xfrm>
          <a:prstGeom prst="rect">
            <a:avLst/>
          </a:prstGeom>
          <a:noFill/>
        </p:spPr>
        <p:txBody>
          <a:bodyPr wrap="square" rtlCol="0">
            <a:spAutoFit/>
          </a:bodyPr>
          <a:lstStyle/>
          <a:p>
            <a:pPr algn="ctr">
              <a:defRPr/>
            </a:pPr>
            <a:r>
              <a:rPr lang="en-US" sz="1000" b="1" dirty="0">
                <a:latin typeface="Calibri"/>
              </a:rPr>
              <a:t>Warehouse Gold</a:t>
            </a:r>
          </a:p>
        </p:txBody>
      </p:sp>
      <p:sp>
        <p:nvSpPr>
          <p:cNvPr id="37" name="TextBox 36">
            <a:extLst>
              <a:ext uri="{FF2B5EF4-FFF2-40B4-BE49-F238E27FC236}">
                <a16:creationId xmlns:a16="http://schemas.microsoft.com/office/drawing/2014/main" id="{4DF1CC0D-8B94-0BAD-2F5B-B62792D5E7D7}"/>
              </a:ext>
            </a:extLst>
          </p:cNvPr>
          <p:cNvSpPr txBox="1"/>
          <p:nvPr/>
        </p:nvSpPr>
        <p:spPr>
          <a:xfrm>
            <a:off x="5404618" y="1914167"/>
            <a:ext cx="897576" cy="400110"/>
          </a:xfrm>
          <a:prstGeom prst="rect">
            <a:avLst/>
          </a:prstGeom>
          <a:noFill/>
        </p:spPr>
        <p:txBody>
          <a:bodyPr wrap="square" rtlCol="0">
            <a:spAutoFit/>
          </a:bodyPr>
          <a:lstStyle/>
          <a:p>
            <a:pPr algn="ctr">
              <a:defRPr/>
            </a:pPr>
            <a:r>
              <a:rPr lang="en-US" sz="1000" b="1" dirty="0">
                <a:latin typeface="Calibri"/>
              </a:rPr>
              <a:t>Virtualized </a:t>
            </a:r>
            <a:r>
              <a:rPr lang="en-US" sz="1000" dirty="0">
                <a:latin typeface="Calibri"/>
              </a:rPr>
              <a:t>access</a:t>
            </a:r>
          </a:p>
        </p:txBody>
      </p:sp>
      <p:sp>
        <p:nvSpPr>
          <p:cNvPr id="38" name="Flowchart: Process 37">
            <a:extLst>
              <a:ext uri="{FF2B5EF4-FFF2-40B4-BE49-F238E27FC236}">
                <a16:creationId xmlns:a16="http://schemas.microsoft.com/office/drawing/2014/main" id="{2653F9CF-22FD-44A0-AA6C-6C6EE09C4D53}"/>
              </a:ext>
            </a:extLst>
          </p:cNvPr>
          <p:cNvSpPr/>
          <p:nvPr/>
        </p:nvSpPr>
        <p:spPr>
          <a:xfrm>
            <a:off x="2125129" y="3949509"/>
            <a:ext cx="3869266" cy="2061842"/>
          </a:xfrm>
          <a:prstGeom prst="flowChartProcess">
            <a:avLst/>
          </a:prstGeom>
          <a:solidFill>
            <a:srgbClr val="FFFFCC"/>
          </a:solid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a:ln>
                <a:noFill/>
              </a:ln>
              <a:solidFill>
                <a:srgbClr val="DCE3E4">
                  <a:lumMod val="50000"/>
                </a:srgbClr>
              </a:solidFill>
              <a:effectLst/>
              <a:uLnTx/>
              <a:uFillTx/>
              <a:latin typeface="Calibri"/>
              <a:ea typeface="+mn-ea"/>
              <a:cs typeface="+mn-cs"/>
            </a:endParaRPr>
          </a:p>
        </p:txBody>
      </p:sp>
      <p:sp>
        <p:nvSpPr>
          <p:cNvPr id="39" name="Flowchart: Process 38">
            <a:extLst>
              <a:ext uri="{FF2B5EF4-FFF2-40B4-BE49-F238E27FC236}">
                <a16:creationId xmlns:a16="http://schemas.microsoft.com/office/drawing/2014/main" id="{4439F8C8-EC06-26FD-428E-33C70DF178DC}"/>
              </a:ext>
            </a:extLst>
          </p:cNvPr>
          <p:cNvSpPr/>
          <p:nvPr/>
        </p:nvSpPr>
        <p:spPr>
          <a:xfrm>
            <a:off x="2989492" y="4157948"/>
            <a:ext cx="2830870" cy="1644963"/>
          </a:xfrm>
          <a:prstGeom prst="flowChartProcess">
            <a:avLst/>
          </a:prstGeom>
          <a:solidFill>
            <a:srgbClr val="CCF5FF">
              <a:alpha val="98039"/>
            </a:srgbClr>
          </a:solidFill>
          <a:ln w="19050" cap="flat" cmpd="sng" algn="ctr">
            <a:solidFill>
              <a:schemeClr val="accent6">
                <a:lumMod val="75000"/>
              </a:scheme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dirty="0">
              <a:ln>
                <a:noFill/>
              </a:ln>
              <a:solidFill>
                <a:srgbClr val="DCE3E4">
                  <a:lumMod val="50000"/>
                </a:srgbClr>
              </a:solidFill>
              <a:effectLst/>
              <a:uLnTx/>
              <a:uFillTx/>
              <a:latin typeface="Calibri"/>
              <a:ea typeface="+mn-ea"/>
              <a:cs typeface="+mn-cs"/>
            </a:endParaRPr>
          </a:p>
        </p:txBody>
      </p:sp>
      <p:pic>
        <p:nvPicPr>
          <p:cNvPr id="40" name="Graphic 39" descr="Folder with solid fill">
            <a:extLst>
              <a:ext uri="{FF2B5EF4-FFF2-40B4-BE49-F238E27FC236}">
                <a16:creationId xmlns:a16="http://schemas.microsoft.com/office/drawing/2014/main" id="{996CB6B4-D2ED-DD15-4518-4ECD4DDB7A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9194" y="4216837"/>
            <a:ext cx="487912" cy="487912"/>
          </a:xfrm>
          <a:prstGeom prst="rect">
            <a:avLst/>
          </a:prstGeom>
        </p:spPr>
      </p:pic>
      <p:pic>
        <p:nvPicPr>
          <p:cNvPr id="41" name="Graphic 40" descr="Folder with solid fill">
            <a:extLst>
              <a:ext uri="{FF2B5EF4-FFF2-40B4-BE49-F238E27FC236}">
                <a16:creationId xmlns:a16="http://schemas.microsoft.com/office/drawing/2014/main" id="{0A53F794-C105-0C49-20A1-462C19F078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14354" y="4216837"/>
            <a:ext cx="487912" cy="487912"/>
          </a:xfrm>
          <a:prstGeom prst="rect">
            <a:avLst/>
          </a:prstGeom>
        </p:spPr>
      </p:pic>
      <p:pic>
        <p:nvPicPr>
          <p:cNvPr id="42" name="Graphic 41" descr="Folder with solid fill">
            <a:extLst>
              <a:ext uri="{FF2B5EF4-FFF2-40B4-BE49-F238E27FC236}">
                <a16:creationId xmlns:a16="http://schemas.microsoft.com/office/drawing/2014/main" id="{528D3424-903E-C426-9245-1197F4A4EE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9963" y="4216837"/>
            <a:ext cx="487912" cy="487912"/>
          </a:xfrm>
          <a:prstGeom prst="rect">
            <a:avLst/>
          </a:prstGeom>
        </p:spPr>
      </p:pic>
      <p:pic>
        <p:nvPicPr>
          <p:cNvPr id="43" name="Graphic 42" descr="Database with solid fill">
            <a:extLst>
              <a:ext uri="{FF2B5EF4-FFF2-40B4-BE49-F238E27FC236}">
                <a16:creationId xmlns:a16="http://schemas.microsoft.com/office/drawing/2014/main" id="{F995593B-9388-1A63-A3C6-558D3BA41D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34986" y="4950961"/>
            <a:ext cx="589502" cy="589502"/>
          </a:xfrm>
          <a:prstGeom prst="rect">
            <a:avLst/>
          </a:prstGeom>
        </p:spPr>
      </p:pic>
      <p:sp>
        <p:nvSpPr>
          <p:cNvPr id="44" name="Oval 43">
            <a:extLst>
              <a:ext uri="{FF2B5EF4-FFF2-40B4-BE49-F238E27FC236}">
                <a16:creationId xmlns:a16="http://schemas.microsoft.com/office/drawing/2014/main" id="{8D4342FA-F7CF-1F75-DE71-1AE868F1895E}"/>
              </a:ext>
            </a:extLst>
          </p:cNvPr>
          <p:cNvSpPr/>
          <p:nvPr/>
        </p:nvSpPr>
        <p:spPr>
          <a:xfrm>
            <a:off x="5553693" y="4265627"/>
            <a:ext cx="654365" cy="63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5" name="Oval 44">
            <a:extLst>
              <a:ext uri="{FF2B5EF4-FFF2-40B4-BE49-F238E27FC236}">
                <a16:creationId xmlns:a16="http://schemas.microsoft.com/office/drawing/2014/main" id="{00231029-B1AB-7800-EC10-E808CC7B98EE}"/>
              </a:ext>
            </a:extLst>
          </p:cNvPr>
          <p:cNvSpPr/>
          <p:nvPr/>
        </p:nvSpPr>
        <p:spPr>
          <a:xfrm>
            <a:off x="2310880" y="4197238"/>
            <a:ext cx="541801" cy="4871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46" name="Picture 45" descr="A green and blue logo&#10;&#10;Description automatically generated">
            <a:extLst>
              <a:ext uri="{FF2B5EF4-FFF2-40B4-BE49-F238E27FC236}">
                <a16:creationId xmlns:a16="http://schemas.microsoft.com/office/drawing/2014/main" id="{F1DCEA20-1A78-9B2D-E902-8C36C7F2B79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39472" y="4265627"/>
            <a:ext cx="319871" cy="321299"/>
          </a:xfrm>
          <a:prstGeom prst="rect">
            <a:avLst/>
          </a:prstGeom>
        </p:spPr>
      </p:pic>
      <p:pic>
        <p:nvPicPr>
          <p:cNvPr id="47" name="Picture 46" descr="A blue logo with a white background&#10;&#10;Description automatically generated">
            <a:extLst>
              <a:ext uri="{FF2B5EF4-FFF2-40B4-BE49-F238E27FC236}">
                <a16:creationId xmlns:a16="http://schemas.microsoft.com/office/drawing/2014/main" id="{8930D31B-7267-0ADB-2BA2-6182768C2A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29400" y="4317985"/>
            <a:ext cx="244585" cy="245677"/>
          </a:xfrm>
          <a:prstGeom prst="rect">
            <a:avLst/>
          </a:prstGeom>
        </p:spPr>
      </p:pic>
      <p:sp>
        <p:nvSpPr>
          <p:cNvPr id="48" name="TextBox 47">
            <a:extLst>
              <a:ext uri="{FF2B5EF4-FFF2-40B4-BE49-F238E27FC236}">
                <a16:creationId xmlns:a16="http://schemas.microsoft.com/office/drawing/2014/main" id="{6FB492AE-8FCB-9C83-EDF5-4D772C4964C4}"/>
              </a:ext>
            </a:extLst>
          </p:cNvPr>
          <p:cNvSpPr txBox="1"/>
          <p:nvPr/>
        </p:nvSpPr>
        <p:spPr>
          <a:xfrm>
            <a:off x="3021490" y="4542078"/>
            <a:ext cx="897576" cy="400110"/>
          </a:xfrm>
          <a:prstGeom prst="rect">
            <a:avLst/>
          </a:prstGeom>
          <a:noFill/>
        </p:spPr>
        <p:txBody>
          <a:bodyPr wrap="square" rtlCol="0">
            <a:spAutoFit/>
          </a:bodyPr>
          <a:lstStyle/>
          <a:p>
            <a:pPr algn="ctr">
              <a:defRPr/>
            </a:pPr>
            <a:r>
              <a:rPr lang="en-US" sz="1000" b="1" dirty="0">
                <a:latin typeface="Calibri"/>
              </a:rPr>
              <a:t>Lakehouse Bronze</a:t>
            </a:r>
          </a:p>
        </p:txBody>
      </p:sp>
      <p:sp>
        <p:nvSpPr>
          <p:cNvPr id="49" name="TextBox 48">
            <a:extLst>
              <a:ext uri="{FF2B5EF4-FFF2-40B4-BE49-F238E27FC236}">
                <a16:creationId xmlns:a16="http://schemas.microsoft.com/office/drawing/2014/main" id="{87A35EC1-9A6A-5BB8-FC24-9B0B34087561}"/>
              </a:ext>
            </a:extLst>
          </p:cNvPr>
          <p:cNvSpPr txBox="1"/>
          <p:nvPr/>
        </p:nvSpPr>
        <p:spPr>
          <a:xfrm>
            <a:off x="3827190" y="4551782"/>
            <a:ext cx="897576" cy="400110"/>
          </a:xfrm>
          <a:prstGeom prst="rect">
            <a:avLst/>
          </a:prstGeom>
          <a:noFill/>
        </p:spPr>
        <p:txBody>
          <a:bodyPr wrap="square" rtlCol="0">
            <a:spAutoFit/>
          </a:bodyPr>
          <a:lstStyle/>
          <a:p>
            <a:pPr algn="ctr">
              <a:defRPr/>
            </a:pPr>
            <a:r>
              <a:rPr lang="en-US" sz="1000" b="1" dirty="0">
                <a:latin typeface="Calibri"/>
              </a:rPr>
              <a:t>Lakehouse Silver</a:t>
            </a:r>
          </a:p>
        </p:txBody>
      </p:sp>
      <p:sp>
        <p:nvSpPr>
          <p:cNvPr id="50" name="TextBox 49">
            <a:extLst>
              <a:ext uri="{FF2B5EF4-FFF2-40B4-BE49-F238E27FC236}">
                <a16:creationId xmlns:a16="http://schemas.microsoft.com/office/drawing/2014/main" id="{6FD8E59C-C7DD-FCE7-9FC4-AFEDFDB2AEA5}"/>
              </a:ext>
            </a:extLst>
          </p:cNvPr>
          <p:cNvSpPr txBox="1"/>
          <p:nvPr/>
        </p:nvSpPr>
        <p:spPr>
          <a:xfrm>
            <a:off x="4698838" y="4549802"/>
            <a:ext cx="897576" cy="400110"/>
          </a:xfrm>
          <a:prstGeom prst="rect">
            <a:avLst/>
          </a:prstGeom>
          <a:noFill/>
        </p:spPr>
        <p:txBody>
          <a:bodyPr wrap="square" rtlCol="0">
            <a:spAutoFit/>
          </a:bodyPr>
          <a:lstStyle/>
          <a:p>
            <a:pPr algn="ctr">
              <a:defRPr/>
            </a:pPr>
            <a:r>
              <a:rPr lang="en-US" sz="1000" b="1" dirty="0">
                <a:latin typeface="Calibri"/>
              </a:rPr>
              <a:t>Lakehouse Gold</a:t>
            </a:r>
          </a:p>
        </p:txBody>
      </p:sp>
      <p:sp>
        <p:nvSpPr>
          <p:cNvPr id="51" name="TextBox 50">
            <a:extLst>
              <a:ext uri="{FF2B5EF4-FFF2-40B4-BE49-F238E27FC236}">
                <a16:creationId xmlns:a16="http://schemas.microsoft.com/office/drawing/2014/main" id="{6D2DEA10-4AF8-F678-2BB1-209526B9435C}"/>
              </a:ext>
            </a:extLst>
          </p:cNvPr>
          <p:cNvSpPr txBox="1"/>
          <p:nvPr/>
        </p:nvSpPr>
        <p:spPr>
          <a:xfrm>
            <a:off x="4703605" y="5438139"/>
            <a:ext cx="897576" cy="400110"/>
          </a:xfrm>
          <a:prstGeom prst="rect">
            <a:avLst/>
          </a:prstGeom>
          <a:noFill/>
        </p:spPr>
        <p:txBody>
          <a:bodyPr wrap="square" rtlCol="0">
            <a:spAutoFit/>
          </a:bodyPr>
          <a:lstStyle/>
          <a:p>
            <a:pPr algn="ctr">
              <a:defRPr/>
            </a:pPr>
            <a:r>
              <a:rPr lang="en-US" sz="1000" b="1" dirty="0">
                <a:latin typeface="Calibri"/>
              </a:rPr>
              <a:t>Warehouse Gold</a:t>
            </a:r>
          </a:p>
        </p:txBody>
      </p:sp>
      <p:sp>
        <p:nvSpPr>
          <p:cNvPr id="52" name="TextBox 51">
            <a:extLst>
              <a:ext uri="{FF2B5EF4-FFF2-40B4-BE49-F238E27FC236}">
                <a16:creationId xmlns:a16="http://schemas.microsoft.com/office/drawing/2014/main" id="{24BE73FC-DFF8-0F53-246B-A307B02957D1}"/>
              </a:ext>
            </a:extLst>
          </p:cNvPr>
          <p:cNvSpPr txBox="1"/>
          <p:nvPr/>
        </p:nvSpPr>
        <p:spPr>
          <a:xfrm>
            <a:off x="5413079" y="4496517"/>
            <a:ext cx="897576" cy="400110"/>
          </a:xfrm>
          <a:prstGeom prst="rect">
            <a:avLst/>
          </a:prstGeom>
          <a:noFill/>
        </p:spPr>
        <p:txBody>
          <a:bodyPr wrap="square" rtlCol="0">
            <a:spAutoFit/>
          </a:bodyPr>
          <a:lstStyle/>
          <a:p>
            <a:pPr algn="ctr">
              <a:defRPr/>
            </a:pPr>
            <a:r>
              <a:rPr lang="en-US" sz="1000" b="1" dirty="0">
                <a:latin typeface="Calibri"/>
              </a:rPr>
              <a:t>Virtualized </a:t>
            </a:r>
            <a:r>
              <a:rPr lang="en-US" sz="1000" dirty="0">
                <a:latin typeface="Calibri"/>
              </a:rPr>
              <a:t>access</a:t>
            </a:r>
          </a:p>
        </p:txBody>
      </p:sp>
      <p:cxnSp>
        <p:nvCxnSpPr>
          <p:cNvPr id="54" name="Straight Arrow Connector 53">
            <a:extLst>
              <a:ext uri="{FF2B5EF4-FFF2-40B4-BE49-F238E27FC236}">
                <a16:creationId xmlns:a16="http://schemas.microsoft.com/office/drawing/2014/main" id="{7205969F-94C1-2D9F-E072-038FF97B78CD}"/>
              </a:ext>
            </a:extLst>
          </p:cNvPr>
          <p:cNvCxnSpPr>
            <a:cxnSpLocks/>
            <a:stCxn id="27" idx="6"/>
            <a:endCxn id="16" idx="1"/>
          </p:cNvCxnSpPr>
          <p:nvPr/>
        </p:nvCxnSpPr>
        <p:spPr>
          <a:xfrm>
            <a:off x="2844220" y="1875409"/>
            <a:ext cx="366513" cy="3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2577D288-0C4B-11BB-5686-E744D767C6DB}"/>
              </a:ext>
            </a:extLst>
          </p:cNvPr>
          <p:cNvCxnSpPr/>
          <p:nvPr/>
        </p:nvCxnSpPr>
        <p:spPr>
          <a:xfrm>
            <a:off x="3647841" y="1909976"/>
            <a:ext cx="366513" cy="3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39C3CB91-D8F8-280F-3982-47B6898F26C6}"/>
              </a:ext>
            </a:extLst>
          </p:cNvPr>
          <p:cNvCxnSpPr>
            <a:cxnSpLocks/>
          </p:cNvCxnSpPr>
          <p:nvPr/>
        </p:nvCxnSpPr>
        <p:spPr>
          <a:xfrm flipV="1">
            <a:off x="4460299" y="1882364"/>
            <a:ext cx="429537" cy="34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Connector: Elbow 59">
            <a:extLst>
              <a:ext uri="{FF2B5EF4-FFF2-40B4-BE49-F238E27FC236}">
                <a16:creationId xmlns:a16="http://schemas.microsoft.com/office/drawing/2014/main" id="{1023911E-C6DA-3AAC-31A6-2D6A7F39059B}"/>
              </a:ext>
            </a:extLst>
          </p:cNvPr>
          <p:cNvCxnSpPr>
            <a:cxnSpLocks/>
          </p:cNvCxnSpPr>
          <p:nvPr/>
        </p:nvCxnSpPr>
        <p:spPr>
          <a:xfrm rot="16200000" flipH="1">
            <a:off x="4432868" y="2135238"/>
            <a:ext cx="748333" cy="263938"/>
          </a:xfrm>
          <a:prstGeom prst="bentConnector3">
            <a:avLst>
              <a:gd name="adj1" fmla="val 10091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DB399DF4-5994-1755-7829-D61ACC725E8C}"/>
              </a:ext>
            </a:extLst>
          </p:cNvPr>
          <p:cNvCxnSpPr>
            <a:cxnSpLocks/>
          </p:cNvCxnSpPr>
          <p:nvPr/>
        </p:nvCxnSpPr>
        <p:spPr>
          <a:xfrm>
            <a:off x="2865728" y="4457759"/>
            <a:ext cx="366513" cy="3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1A032CFF-48E2-E521-8F1B-973FBBA004C3}"/>
              </a:ext>
            </a:extLst>
          </p:cNvPr>
          <p:cNvCxnSpPr>
            <a:cxnSpLocks/>
          </p:cNvCxnSpPr>
          <p:nvPr/>
        </p:nvCxnSpPr>
        <p:spPr>
          <a:xfrm>
            <a:off x="3664463" y="4493216"/>
            <a:ext cx="366513" cy="3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CC62FAE5-6F67-E397-C907-7503FD35F23F}"/>
              </a:ext>
            </a:extLst>
          </p:cNvPr>
          <p:cNvCxnSpPr>
            <a:cxnSpLocks/>
          </p:cNvCxnSpPr>
          <p:nvPr/>
        </p:nvCxnSpPr>
        <p:spPr>
          <a:xfrm>
            <a:off x="4460299" y="4477212"/>
            <a:ext cx="4779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Connector: Elbow 70">
            <a:extLst>
              <a:ext uri="{FF2B5EF4-FFF2-40B4-BE49-F238E27FC236}">
                <a16:creationId xmlns:a16="http://schemas.microsoft.com/office/drawing/2014/main" id="{7AE04343-5D4F-E69F-E49C-58E8B7509CB5}"/>
              </a:ext>
            </a:extLst>
          </p:cNvPr>
          <p:cNvCxnSpPr>
            <a:cxnSpLocks/>
          </p:cNvCxnSpPr>
          <p:nvPr/>
        </p:nvCxnSpPr>
        <p:spPr>
          <a:xfrm rot="16200000" flipH="1">
            <a:off x="4451582" y="4712411"/>
            <a:ext cx="748333" cy="263938"/>
          </a:xfrm>
          <a:prstGeom prst="bentConnector3">
            <a:avLst>
              <a:gd name="adj1" fmla="val 10091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FD391C07-1772-63EC-CDF8-86982904CC2B}"/>
              </a:ext>
            </a:extLst>
          </p:cNvPr>
          <p:cNvCxnSpPr>
            <a:cxnSpLocks/>
          </p:cNvCxnSpPr>
          <p:nvPr/>
        </p:nvCxnSpPr>
        <p:spPr>
          <a:xfrm>
            <a:off x="5310816" y="1858473"/>
            <a:ext cx="27713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43B7A936-6B62-59F6-E36F-566926B2DBF4}"/>
              </a:ext>
            </a:extLst>
          </p:cNvPr>
          <p:cNvCxnSpPr>
            <a:cxnSpLocks/>
          </p:cNvCxnSpPr>
          <p:nvPr/>
        </p:nvCxnSpPr>
        <p:spPr>
          <a:xfrm>
            <a:off x="5319277" y="4443344"/>
            <a:ext cx="27713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75" name="Graphic 74" descr="Folder with solid fill">
            <a:extLst>
              <a:ext uri="{FF2B5EF4-FFF2-40B4-BE49-F238E27FC236}">
                <a16:creationId xmlns:a16="http://schemas.microsoft.com/office/drawing/2014/main" id="{0B6D2F79-261F-5C23-3A6C-0BD66009F4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0312" y="4616425"/>
            <a:ext cx="487912" cy="487912"/>
          </a:xfrm>
          <a:prstGeom prst="rect">
            <a:avLst/>
          </a:prstGeom>
        </p:spPr>
      </p:pic>
      <p:pic>
        <p:nvPicPr>
          <p:cNvPr id="76" name="Graphic 75" descr="Folder with solid fill">
            <a:extLst>
              <a:ext uri="{FF2B5EF4-FFF2-40B4-BE49-F238E27FC236}">
                <a16:creationId xmlns:a16="http://schemas.microsoft.com/office/drawing/2014/main" id="{216AB443-6798-E99B-8523-88D249A509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9889" y="4616425"/>
            <a:ext cx="487912" cy="487912"/>
          </a:xfrm>
          <a:prstGeom prst="rect">
            <a:avLst/>
          </a:prstGeom>
        </p:spPr>
      </p:pic>
      <p:pic>
        <p:nvPicPr>
          <p:cNvPr id="77" name="Graphic 76" descr="Folder with solid fill">
            <a:extLst>
              <a:ext uri="{FF2B5EF4-FFF2-40B4-BE49-F238E27FC236}">
                <a16:creationId xmlns:a16="http://schemas.microsoft.com/office/drawing/2014/main" id="{8479C4E6-95B5-8EF8-080F-9D68A59349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5789" y="4231535"/>
            <a:ext cx="487912" cy="487912"/>
          </a:xfrm>
          <a:prstGeom prst="rect">
            <a:avLst/>
          </a:prstGeom>
        </p:spPr>
      </p:pic>
      <p:pic>
        <p:nvPicPr>
          <p:cNvPr id="78" name="Graphic 77" descr="Database with solid fill">
            <a:extLst>
              <a:ext uri="{FF2B5EF4-FFF2-40B4-BE49-F238E27FC236}">
                <a16:creationId xmlns:a16="http://schemas.microsoft.com/office/drawing/2014/main" id="{0641AEC1-07AF-D956-B2E3-75099929BA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4994" y="4948647"/>
            <a:ext cx="589502" cy="589502"/>
          </a:xfrm>
          <a:prstGeom prst="rect">
            <a:avLst/>
          </a:prstGeom>
        </p:spPr>
      </p:pic>
      <p:cxnSp>
        <p:nvCxnSpPr>
          <p:cNvPr id="79" name="Connector: Elbow 78">
            <a:extLst>
              <a:ext uri="{FF2B5EF4-FFF2-40B4-BE49-F238E27FC236}">
                <a16:creationId xmlns:a16="http://schemas.microsoft.com/office/drawing/2014/main" id="{1025DF95-9A7D-ACE6-1CCD-EE72095893EF}"/>
              </a:ext>
            </a:extLst>
          </p:cNvPr>
          <p:cNvCxnSpPr>
            <a:cxnSpLocks/>
            <a:stCxn id="44" idx="7"/>
            <a:endCxn id="75" idx="1"/>
          </p:cNvCxnSpPr>
          <p:nvPr/>
        </p:nvCxnSpPr>
        <p:spPr>
          <a:xfrm rot="16200000" flipH="1">
            <a:off x="6340097" y="4130166"/>
            <a:ext cx="502346" cy="958084"/>
          </a:xfrm>
          <a:prstGeom prst="bentConnector4">
            <a:avLst>
              <a:gd name="adj1" fmla="val 1686"/>
              <a:gd name="adj2" fmla="val 5500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C07209CC-3C37-06EA-CFF0-915B4B164904}"/>
              </a:ext>
            </a:extLst>
          </p:cNvPr>
          <p:cNvCxnSpPr>
            <a:cxnSpLocks/>
          </p:cNvCxnSpPr>
          <p:nvPr/>
        </p:nvCxnSpPr>
        <p:spPr>
          <a:xfrm>
            <a:off x="7515425" y="4860381"/>
            <a:ext cx="366513" cy="3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Connector: Elbow 83">
            <a:extLst>
              <a:ext uri="{FF2B5EF4-FFF2-40B4-BE49-F238E27FC236}">
                <a16:creationId xmlns:a16="http://schemas.microsoft.com/office/drawing/2014/main" id="{9886CD3E-650F-4A13-37FE-D375C7C69A3C}"/>
              </a:ext>
            </a:extLst>
          </p:cNvPr>
          <p:cNvCxnSpPr>
            <a:cxnSpLocks/>
          </p:cNvCxnSpPr>
          <p:nvPr/>
        </p:nvCxnSpPr>
        <p:spPr>
          <a:xfrm>
            <a:off x="8279481" y="4841571"/>
            <a:ext cx="632235" cy="40182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6" name="Connector: Elbow 85">
            <a:extLst>
              <a:ext uri="{FF2B5EF4-FFF2-40B4-BE49-F238E27FC236}">
                <a16:creationId xmlns:a16="http://schemas.microsoft.com/office/drawing/2014/main" id="{48518DF3-171D-59DF-73CF-BA0D91DB1A31}"/>
              </a:ext>
            </a:extLst>
          </p:cNvPr>
          <p:cNvCxnSpPr>
            <a:cxnSpLocks/>
            <a:endCxn id="77" idx="1"/>
          </p:cNvCxnSpPr>
          <p:nvPr/>
        </p:nvCxnSpPr>
        <p:spPr>
          <a:xfrm flipV="1">
            <a:off x="8303641" y="4475491"/>
            <a:ext cx="492148" cy="366080"/>
          </a:xfrm>
          <a:prstGeom prst="bentConnector3">
            <a:avLst>
              <a:gd name="adj1" fmla="val 60322"/>
            </a:avLst>
          </a:prstGeom>
          <a:ln>
            <a:tailEnd type="triangle"/>
          </a:ln>
        </p:spPr>
        <p:style>
          <a:lnRef idx="2">
            <a:schemeClr val="accent1"/>
          </a:lnRef>
          <a:fillRef idx="0">
            <a:schemeClr val="accent1"/>
          </a:fillRef>
          <a:effectRef idx="1">
            <a:schemeClr val="accent1"/>
          </a:effectRef>
          <a:fontRef idx="minor">
            <a:schemeClr val="tx1"/>
          </a:fontRef>
        </p:style>
      </p:cxnSp>
      <p:sp>
        <p:nvSpPr>
          <p:cNvPr id="90" name="Oval 89">
            <a:extLst>
              <a:ext uri="{FF2B5EF4-FFF2-40B4-BE49-F238E27FC236}">
                <a16:creationId xmlns:a16="http://schemas.microsoft.com/office/drawing/2014/main" id="{294BCF1B-DDE3-9F26-AC63-B4F39997F774}"/>
              </a:ext>
            </a:extLst>
          </p:cNvPr>
          <p:cNvSpPr/>
          <p:nvPr/>
        </p:nvSpPr>
        <p:spPr>
          <a:xfrm>
            <a:off x="9727776" y="4113216"/>
            <a:ext cx="654365" cy="63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91" name="Picture 90" descr="A blue logo with a white background&#10;&#10;Description automatically generated">
            <a:extLst>
              <a:ext uri="{FF2B5EF4-FFF2-40B4-BE49-F238E27FC236}">
                <a16:creationId xmlns:a16="http://schemas.microsoft.com/office/drawing/2014/main" id="{7DEB2B3F-DE75-80EB-F872-9C3D00D9D7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03483" y="4165574"/>
            <a:ext cx="244585" cy="245677"/>
          </a:xfrm>
          <a:prstGeom prst="rect">
            <a:avLst/>
          </a:prstGeom>
        </p:spPr>
      </p:pic>
      <p:sp>
        <p:nvSpPr>
          <p:cNvPr id="92" name="TextBox 91">
            <a:extLst>
              <a:ext uri="{FF2B5EF4-FFF2-40B4-BE49-F238E27FC236}">
                <a16:creationId xmlns:a16="http://schemas.microsoft.com/office/drawing/2014/main" id="{0C926A37-353A-C843-3A02-9F0B3364BC8B}"/>
              </a:ext>
            </a:extLst>
          </p:cNvPr>
          <p:cNvSpPr txBox="1"/>
          <p:nvPr/>
        </p:nvSpPr>
        <p:spPr>
          <a:xfrm>
            <a:off x="9587162" y="4344106"/>
            <a:ext cx="897576" cy="400110"/>
          </a:xfrm>
          <a:prstGeom prst="rect">
            <a:avLst/>
          </a:prstGeom>
          <a:noFill/>
        </p:spPr>
        <p:txBody>
          <a:bodyPr wrap="square" rtlCol="0">
            <a:spAutoFit/>
          </a:bodyPr>
          <a:lstStyle/>
          <a:p>
            <a:pPr algn="ctr">
              <a:defRPr/>
            </a:pPr>
            <a:r>
              <a:rPr lang="en-US" sz="1000" b="1" dirty="0">
                <a:latin typeface="Calibri"/>
              </a:rPr>
              <a:t>Virtualized </a:t>
            </a:r>
            <a:r>
              <a:rPr lang="en-US" sz="1000" dirty="0">
                <a:latin typeface="Calibri"/>
              </a:rPr>
              <a:t>access</a:t>
            </a:r>
          </a:p>
        </p:txBody>
      </p:sp>
      <p:cxnSp>
        <p:nvCxnSpPr>
          <p:cNvPr id="93" name="Straight Arrow Connector 92">
            <a:extLst>
              <a:ext uri="{FF2B5EF4-FFF2-40B4-BE49-F238E27FC236}">
                <a16:creationId xmlns:a16="http://schemas.microsoft.com/office/drawing/2014/main" id="{B7AED02B-0E96-63F6-E1F4-B1B724B6A3D4}"/>
              </a:ext>
            </a:extLst>
          </p:cNvPr>
          <p:cNvCxnSpPr>
            <a:cxnSpLocks/>
          </p:cNvCxnSpPr>
          <p:nvPr/>
        </p:nvCxnSpPr>
        <p:spPr>
          <a:xfrm>
            <a:off x="9241058" y="4498797"/>
            <a:ext cx="467776" cy="3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5" name="TextBox 94">
            <a:extLst>
              <a:ext uri="{FF2B5EF4-FFF2-40B4-BE49-F238E27FC236}">
                <a16:creationId xmlns:a16="http://schemas.microsoft.com/office/drawing/2014/main" id="{8307413C-B2D6-98FC-CB9D-08912520AD07}"/>
              </a:ext>
            </a:extLst>
          </p:cNvPr>
          <p:cNvSpPr txBox="1"/>
          <p:nvPr/>
        </p:nvSpPr>
        <p:spPr>
          <a:xfrm>
            <a:off x="6829800" y="4948647"/>
            <a:ext cx="897576" cy="400110"/>
          </a:xfrm>
          <a:prstGeom prst="rect">
            <a:avLst/>
          </a:prstGeom>
          <a:noFill/>
        </p:spPr>
        <p:txBody>
          <a:bodyPr wrap="square" rtlCol="0">
            <a:spAutoFit/>
          </a:bodyPr>
          <a:lstStyle/>
          <a:p>
            <a:pPr algn="ctr">
              <a:defRPr/>
            </a:pPr>
            <a:r>
              <a:rPr lang="en-US" sz="1000" b="1" dirty="0">
                <a:latin typeface="Calibri"/>
              </a:rPr>
              <a:t>Lakehouse Bronze</a:t>
            </a:r>
          </a:p>
        </p:txBody>
      </p:sp>
      <p:sp>
        <p:nvSpPr>
          <p:cNvPr id="96" name="TextBox 95">
            <a:extLst>
              <a:ext uri="{FF2B5EF4-FFF2-40B4-BE49-F238E27FC236}">
                <a16:creationId xmlns:a16="http://schemas.microsoft.com/office/drawing/2014/main" id="{E54AC904-BA8A-6655-7AB2-67244E91E7E6}"/>
              </a:ext>
            </a:extLst>
          </p:cNvPr>
          <p:cNvSpPr txBox="1"/>
          <p:nvPr/>
        </p:nvSpPr>
        <p:spPr>
          <a:xfrm>
            <a:off x="7635057" y="4959502"/>
            <a:ext cx="897576" cy="400110"/>
          </a:xfrm>
          <a:prstGeom prst="rect">
            <a:avLst/>
          </a:prstGeom>
          <a:noFill/>
        </p:spPr>
        <p:txBody>
          <a:bodyPr wrap="square" rtlCol="0">
            <a:spAutoFit/>
          </a:bodyPr>
          <a:lstStyle/>
          <a:p>
            <a:pPr algn="ctr">
              <a:defRPr/>
            </a:pPr>
            <a:r>
              <a:rPr lang="en-US" sz="1000" b="1" dirty="0">
                <a:latin typeface="Calibri"/>
              </a:rPr>
              <a:t>Lakehouse Silver</a:t>
            </a:r>
          </a:p>
        </p:txBody>
      </p:sp>
      <p:sp>
        <p:nvSpPr>
          <p:cNvPr id="97" name="TextBox 96">
            <a:extLst>
              <a:ext uri="{FF2B5EF4-FFF2-40B4-BE49-F238E27FC236}">
                <a16:creationId xmlns:a16="http://schemas.microsoft.com/office/drawing/2014/main" id="{DA2FE246-0F74-C24A-76AE-87A1050B1986}"/>
              </a:ext>
            </a:extLst>
          </p:cNvPr>
          <p:cNvSpPr txBox="1"/>
          <p:nvPr/>
        </p:nvSpPr>
        <p:spPr>
          <a:xfrm>
            <a:off x="8608163" y="4558113"/>
            <a:ext cx="897576" cy="400110"/>
          </a:xfrm>
          <a:prstGeom prst="rect">
            <a:avLst/>
          </a:prstGeom>
          <a:noFill/>
        </p:spPr>
        <p:txBody>
          <a:bodyPr wrap="square" rtlCol="0">
            <a:spAutoFit/>
          </a:bodyPr>
          <a:lstStyle/>
          <a:p>
            <a:pPr algn="ctr">
              <a:defRPr/>
            </a:pPr>
            <a:r>
              <a:rPr lang="en-US" sz="1000" b="1" dirty="0">
                <a:latin typeface="Calibri"/>
              </a:rPr>
              <a:t>Lakehouse Gold</a:t>
            </a:r>
          </a:p>
        </p:txBody>
      </p:sp>
      <p:sp>
        <p:nvSpPr>
          <p:cNvPr id="98" name="TextBox 97">
            <a:extLst>
              <a:ext uri="{FF2B5EF4-FFF2-40B4-BE49-F238E27FC236}">
                <a16:creationId xmlns:a16="http://schemas.microsoft.com/office/drawing/2014/main" id="{526B397D-F129-35EA-FBA6-8A2757BEC3FC}"/>
              </a:ext>
            </a:extLst>
          </p:cNvPr>
          <p:cNvSpPr txBox="1"/>
          <p:nvPr/>
        </p:nvSpPr>
        <p:spPr>
          <a:xfrm>
            <a:off x="8586992" y="5414445"/>
            <a:ext cx="897576" cy="400110"/>
          </a:xfrm>
          <a:prstGeom prst="rect">
            <a:avLst/>
          </a:prstGeom>
          <a:noFill/>
        </p:spPr>
        <p:txBody>
          <a:bodyPr wrap="square" rtlCol="0">
            <a:spAutoFit/>
          </a:bodyPr>
          <a:lstStyle/>
          <a:p>
            <a:pPr algn="ctr">
              <a:defRPr/>
            </a:pPr>
            <a:r>
              <a:rPr lang="en-US" sz="1000" b="1" dirty="0">
                <a:latin typeface="Calibri"/>
              </a:rPr>
              <a:t>Warehouse Gold</a:t>
            </a:r>
          </a:p>
        </p:txBody>
      </p:sp>
      <p:pic>
        <p:nvPicPr>
          <p:cNvPr id="99" name="Graphic 98" descr="Folder with solid fill">
            <a:extLst>
              <a:ext uri="{FF2B5EF4-FFF2-40B4-BE49-F238E27FC236}">
                <a16:creationId xmlns:a16="http://schemas.microsoft.com/office/drawing/2014/main" id="{DED9A0C8-93EE-1803-B5DC-4BF119F49C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7359" y="2641374"/>
            <a:ext cx="487912" cy="487912"/>
          </a:xfrm>
          <a:prstGeom prst="rect">
            <a:avLst/>
          </a:prstGeom>
        </p:spPr>
      </p:pic>
      <p:pic>
        <p:nvPicPr>
          <p:cNvPr id="100" name="Graphic 99" descr="Folder with solid fill">
            <a:extLst>
              <a:ext uri="{FF2B5EF4-FFF2-40B4-BE49-F238E27FC236}">
                <a16:creationId xmlns:a16="http://schemas.microsoft.com/office/drawing/2014/main" id="{C74AD604-E806-F9DA-57BF-425F87116D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1428" y="2613691"/>
            <a:ext cx="487912" cy="487912"/>
          </a:xfrm>
          <a:prstGeom prst="rect">
            <a:avLst/>
          </a:prstGeom>
        </p:spPr>
      </p:pic>
      <p:sp>
        <p:nvSpPr>
          <p:cNvPr id="101" name="TextBox 100">
            <a:extLst>
              <a:ext uri="{FF2B5EF4-FFF2-40B4-BE49-F238E27FC236}">
                <a16:creationId xmlns:a16="http://schemas.microsoft.com/office/drawing/2014/main" id="{854CF556-6D04-CD1D-E26D-CC1535107ED6}"/>
              </a:ext>
            </a:extLst>
          </p:cNvPr>
          <p:cNvSpPr txBox="1"/>
          <p:nvPr/>
        </p:nvSpPr>
        <p:spPr>
          <a:xfrm>
            <a:off x="6692527" y="2974457"/>
            <a:ext cx="897576" cy="400110"/>
          </a:xfrm>
          <a:prstGeom prst="rect">
            <a:avLst/>
          </a:prstGeom>
          <a:noFill/>
        </p:spPr>
        <p:txBody>
          <a:bodyPr wrap="square" rtlCol="0">
            <a:spAutoFit/>
          </a:bodyPr>
          <a:lstStyle/>
          <a:p>
            <a:pPr algn="ctr">
              <a:defRPr/>
            </a:pPr>
            <a:r>
              <a:rPr lang="en-US" sz="1000" b="1" dirty="0">
                <a:latin typeface="Calibri"/>
              </a:rPr>
              <a:t>Lakehouse Silver</a:t>
            </a:r>
          </a:p>
        </p:txBody>
      </p:sp>
      <p:sp>
        <p:nvSpPr>
          <p:cNvPr id="102" name="TextBox 101">
            <a:extLst>
              <a:ext uri="{FF2B5EF4-FFF2-40B4-BE49-F238E27FC236}">
                <a16:creationId xmlns:a16="http://schemas.microsoft.com/office/drawing/2014/main" id="{214767C8-B9B1-B523-C289-7BE033B88438}"/>
              </a:ext>
            </a:extLst>
          </p:cNvPr>
          <p:cNvSpPr txBox="1"/>
          <p:nvPr/>
        </p:nvSpPr>
        <p:spPr>
          <a:xfrm>
            <a:off x="7634330" y="2956473"/>
            <a:ext cx="897576" cy="400110"/>
          </a:xfrm>
          <a:prstGeom prst="rect">
            <a:avLst/>
          </a:prstGeom>
          <a:noFill/>
        </p:spPr>
        <p:txBody>
          <a:bodyPr wrap="square" rtlCol="0">
            <a:spAutoFit/>
          </a:bodyPr>
          <a:lstStyle/>
          <a:p>
            <a:pPr algn="ctr">
              <a:defRPr/>
            </a:pPr>
            <a:r>
              <a:rPr lang="en-US" sz="1000" b="1" dirty="0">
                <a:latin typeface="Calibri"/>
              </a:rPr>
              <a:t>Lakehouse Gold</a:t>
            </a:r>
          </a:p>
        </p:txBody>
      </p:sp>
      <p:pic>
        <p:nvPicPr>
          <p:cNvPr id="103" name="Picture 102" descr="A picture containing icon&#10;&#10;Description automatically generated">
            <a:extLst>
              <a:ext uri="{FF2B5EF4-FFF2-40B4-BE49-F238E27FC236}">
                <a16:creationId xmlns:a16="http://schemas.microsoft.com/office/drawing/2014/main" id="{D0A97212-5060-F4B4-7934-455A7A83F4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82840" y="2713894"/>
            <a:ext cx="457751" cy="342872"/>
          </a:xfrm>
          <a:prstGeom prst="rect">
            <a:avLst/>
          </a:prstGeom>
        </p:spPr>
      </p:pic>
      <p:sp>
        <p:nvSpPr>
          <p:cNvPr id="104" name="TextBox 103">
            <a:extLst>
              <a:ext uri="{FF2B5EF4-FFF2-40B4-BE49-F238E27FC236}">
                <a16:creationId xmlns:a16="http://schemas.microsoft.com/office/drawing/2014/main" id="{1A8EA5A8-A874-CD3B-57FF-104B0F687CCB}"/>
              </a:ext>
            </a:extLst>
          </p:cNvPr>
          <p:cNvSpPr txBox="1"/>
          <p:nvPr/>
        </p:nvSpPr>
        <p:spPr>
          <a:xfrm>
            <a:off x="8462927" y="3015737"/>
            <a:ext cx="1011794" cy="400110"/>
          </a:xfrm>
          <a:prstGeom prst="rect">
            <a:avLst/>
          </a:prstGeom>
          <a:noFill/>
        </p:spPr>
        <p:txBody>
          <a:bodyPr wrap="square" rtlCol="0">
            <a:spAutoFit/>
          </a:bodyPr>
          <a:lstStyle/>
          <a:p>
            <a:pPr algn="ctr">
              <a:defRPr/>
            </a:pPr>
            <a:r>
              <a:rPr lang="en-US" sz="1000" b="1" dirty="0">
                <a:latin typeface="Calibri"/>
              </a:rPr>
              <a:t>Import mode for PBI datasets</a:t>
            </a:r>
          </a:p>
        </p:txBody>
      </p:sp>
      <p:cxnSp>
        <p:nvCxnSpPr>
          <p:cNvPr id="105" name="Straight Arrow Connector 104">
            <a:extLst>
              <a:ext uri="{FF2B5EF4-FFF2-40B4-BE49-F238E27FC236}">
                <a16:creationId xmlns:a16="http://schemas.microsoft.com/office/drawing/2014/main" id="{642725C7-05B6-7F08-FD50-203A0EA305D5}"/>
              </a:ext>
            </a:extLst>
          </p:cNvPr>
          <p:cNvCxnSpPr>
            <a:cxnSpLocks/>
          </p:cNvCxnSpPr>
          <p:nvPr/>
        </p:nvCxnSpPr>
        <p:spPr>
          <a:xfrm>
            <a:off x="7342757" y="2912458"/>
            <a:ext cx="49713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E8EF7503-013C-2E6B-0BAD-CD493F13EBD8}"/>
              </a:ext>
            </a:extLst>
          </p:cNvPr>
          <p:cNvCxnSpPr>
            <a:cxnSpLocks/>
            <a:endCxn id="103" idx="1"/>
          </p:cNvCxnSpPr>
          <p:nvPr/>
        </p:nvCxnSpPr>
        <p:spPr>
          <a:xfrm>
            <a:off x="8280527" y="2885330"/>
            <a:ext cx="40231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22" name="Picture 121" descr="A picture containing icon&#10;&#10;Description automatically generated">
            <a:extLst>
              <a:ext uri="{FF2B5EF4-FFF2-40B4-BE49-F238E27FC236}">
                <a16:creationId xmlns:a16="http://schemas.microsoft.com/office/drawing/2014/main" id="{EA1ED39B-B0E4-2B7F-59B2-F59980CFC08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01171" y="1469287"/>
            <a:ext cx="457751" cy="342872"/>
          </a:xfrm>
          <a:prstGeom prst="rect">
            <a:avLst/>
          </a:prstGeom>
        </p:spPr>
      </p:pic>
      <p:sp>
        <p:nvSpPr>
          <p:cNvPr id="123" name="TextBox 122">
            <a:extLst>
              <a:ext uri="{FF2B5EF4-FFF2-40B4-BE49-F238E27FC236}">
                <a16:creationId xmlns:a16="http://schemas.microsoft.com/office/drawing/2014/main" id="{43130279-0B94-3C30-A22A-22A7404E8E90}"/>
              </a:ext>
            </a:extLst>
          </p:cNvPr>
          <p:cNvSpPr txBox="1"/>
          <p:nvPr/>
        </p:nvSpPr>
        <p:spPr>
          <a:xfrm>
            <a:off x="6981258" y="1771130"/>
            <a:ext cx="1011794" cy="400110"/>
          </a:xfrm>
          <a:prstGeom prst="rect">
            <a:avLst/>
          </a:prstGeom>
          <a:noFill/>
        </p:spPr>
        <p:txBody>
          <a:bodyPr wrap="square" rtlCol="0">
            <a:spAutoFit/>
          </a:bodyPr>
          <a:lstStyle/>
          <a:p>
            <a:pPr algn="ctr">
              <a:defRPr/>
            </a:pPr>
            <a:r>
              <a:rPr lang="en-US" sz="1000" b="1" dirty="0">
                <a:latin typeface="Calibri"/>
              </a:rPr>
              <a:t>Import mode for PBI datasets</a:t>
            </a:r>
          </a:p>
        </p:txBody>
      </p:sp>
      <p:cxnSp>
        <p:nvCxnSpPr>
          <p:cNvPr id="124" name="Connector: Elbow 123">
            <a:extLst>
              <a:ext uri="{FF2B5EF4-FFF2-40B4-BE49-F238E27FC236}">
                <a16:creationId xmlns:a16="http://schemas.microsoft.com/office/drawing/2014/main" id="{1E80D037-D41E-F86B-2004-2AA1369F22EF}"/>
              </a:ext>
            </a:extLst>
          </p:cNvPr>
          <p:cNvCxnSpPr>
            <a:cxnSpLocks/>
          </p:cNvCxnSpPr>
          <p:nvPr/>
        </p:nvCxnSpPr>
        <p:spPr>
          <a:xfrm flipV="1">
            <a:off x="6207142" y="1682864"/>
            <a:ext cx="934173" cy="285662"/>
          </a:xfrm>
          <a:prstGeom prst="bentConnector3">
            <a:avLst>
              <a:gd name="adj1" fmla="val 6631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7" name="Connector: Elbow 126">
            <a:extLst>
              <a:ext uri="{FF2B5EF4-FFF2-40B4-BE49-F238E27FC236}">
                <a16:creationId xmlns:a16="http://schemas.microsoft.com/office/drawing/2014/main" id="{CDC5840E-752D-E212-4484-9004E96EC1B5}"/>
              </a:ext>
            </a:extLst>
          </p:cNvPr>
          <p:cNvCxnSpPr>
            <a:cxnSpLocks/>
          </p:cNvCxnSpPr>
          <p:nvPr/>
        </p:nvCxnSpPr>
        <p:spPr>
          <a:xfrm rot="16200000" flipV="1">
            <a:off x="7694347" y="1781783"/>
            <a:ext cx="2430588" cy="2232277"/>
          </a:xfrm>
          <a:prstGeom prst="bentConnector3">
            <a:avLst>
              <a:gd name="adj1" fmla="val 9981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BC9AB9F5-A767-A75D-D54D-6AECA23EE7F2}"/>
              </a:ext>
            </a:extLst>
          </p:cNvPr>
          <p:cNvCxnSpPr>
            <a:cxnSpLocks/>
          </p:cNvCxnSpPr>
          <p:nvPr/>
        </p:nvCxnSpPr>
        <p:spPr>
          <a:xfrm>
            <a:off x="6451600" y="1968195"/>
            <a:ext cx="0" cy="23983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97C7C0B9-538A-692F-E66F-9D82F4553CD8}"/>
              </a:ext>
            </a:extLst>
          </p:cNvPr>
          <p:cNvCxnSpPr>
            <a:cxnSpLocks/>
          </p:cNvCxnSpPr>
          <p:nvPr/>
        </p:nvCxnSpPr>
        <p:spPr>
          <a:xfrm>
            <a:off x="6464718" y="2898124"/>
            <a:ext cx="49713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5" name="TextBox 134">
            <a:extLst>
              <a:ext uri="{FF2B5EF4-FFF2-40B4-BE49-F238E27FC236}">
                <a16:creationId xmlns:a16="http://schemas.microsoft.com/office/drawing/2014/main" id="{B18D89FB-B076-0023-3B66-C22C962283C4}"/>
              </a:ext>
            </a:extLst>
          </p:cNvPr>
          <p:cNvSpPr txBox="1"/>
          <p:nvPr/>
        </p:nvSpPr>
        <p:spPr>
          <a:xfrm>
            <a:off x="6831817" y="2133701"/>
            <a:ext cx="1327231" cy="261610"/>
          </a:xfrm>
          <a:prstGeom prst="rect">
            <a:avLst/>
          </a:prstGeom>
          <a:noFill/>
        </p:spPr>
        <p:txBody>
          <a:bodyPr wrap="square" rtlCol="0">
            <a:spAutoFit/>
          </a:bodyPr>
          <a:lstStyle/>
          <a:p>
            <a:pPr algn="ctr">
              <a:defRPr/>
            </a:pPr>
            <a:r>
              <a:rPr lang="en-US" sz="1100" b="1" i="1" dirty="0">
                <a:latin typeface="Calibri"/>
              </a:rPr>
              <a:t>Reporting</a:t>
            </a:r>
          </a:p>
        </p:txBody>
      </p:sp>
      <p:sp>
        <p:nvSpPr>
          <p:cNvPr id="136" name="TextBox 135">
            <a:extLst>
              <a:ext uri="{FF2B5EF4-FFF2-40B4-BE49-F238E27FC236}">
                <a16:creationId xmlns:a16="http://schemas.microsoft.com/office/drawing/2014/main" id="{2C6963F3-6375-F0B2-924E-8DC1418B3CCC}"/>
              </a:ext>
            </a:extLst>
          </p:cNvPr>
          <p:cNvSpPr txBox="1"/>
          <p:nvPr/>
        </p:nvSpPr>
        <p:spPr>
          <a:xfrm>
            <a:off x="6741242" y="3421551"/>
            <a:ext cx="2385728" cy="261610"/>
          </a:xfrm>
          <a:prstGeom prst="rect">
            <a:avLst/>
          </a:prstGeom>
          <a:noFill/>
        </p:spPr>
        <p:txBody>
          <a:bodyPr wrap="square" rtlCol="0">
            <a:spAutoFit/>
          </a:bodyPr>
          <a:lstStyle/>
          <a:p>
            <a:pPr algn="ctr">
              <a:defRPr/>
            </a:pPr>
            <a:r>
              <a:rPr lang="en-US" sz="1100" b="1" i="1" dirty="0">
                <a:latin typeface="Calibri"/>
              </a:rPr>
              <a:t>Data Validations, corrections</a:t>
            </a:r>
          </a:p>
        </p:txBody>
      </p:sp>
      <p:sp>
        <p:nvSpPr>
          <p:cNvPr id="137" name="TextBox 136">
            <a:extLst>
              <a:ext uri="{FF2B5EF4-FFF2-40B4-BE49-F238E27FC236}">
                <a16:creationId xmlns:a16="http://schemas.microsoft.com/office/drawing/2014/main" id="{7EDBF444-0D14-14C1-0DDA-37E0800CDBF2}"/>
              </a:ext>
            </a:extLst>
          </p:cNvPr>
          <p:cNvSpPr txBox="1"/>
          <p:nvPr/>
        </p:nvSpPr>
        <p:spPr>
          <a:xfrm>
            <a:off x="6800188" y="5789256"/>
            <a:ext cx="2385728" cy="261610"/>
          </a:xfrm>
          <a:prstGeom prst="rect">
            <a:avLst/>
          </a:prstGeom>
          <a:noFill/>
        </p:spPr>
        <p:txBody>
          <a:bodyPr wrap="square" rtlCol="0">
            <a:spAutoFit/>
          </a:bodyPr>
          <a:lstStyle/>
          <a:p>
            <a:pPr algn="ctr">
              <a:defRPr/>
            </a:pPr>
            <a:r>
              <a:rPr lang="en-US" sz="1100" b="1" i="1" dirty="0">
                <a:latin typeface="Calibri"/>
              </a:rPr>
              <a:t>Consumer Architecture</a:t>
            </a:r>
          </a:p>
        </p:txBody>
      </p:sp>
      <p:sp>
        <p:nvSpPr>
          <p:cNvPr id="138" name="Rectangle 137">
            <a:extLst>
              <a:ext uri="{FF2B5EF4-FFF2-40B4-BE49-F238E27FC236}">
                <a16:creationId xmlns:a16="http://schemas.microsoft.com/office/drawing/2014/main" id="{4E360D32-BC2F-46E3-BDAB-2468343427C5}"/>
              </a:ext>
            </a:extLst>
          </p:cNvPr>
          <p:cNvSpPr/>
          <p:nvPr/>
        </p:nvSpPr>
        <p:spPr>
          <a:xfrm>
            <a:off x="419965" y="1330909"/>
            <a:ext cx="1381661" cy="166117"/>
          </a:xfrm>
          <a:prstGeom prst="rect">
            <a:avLst/>
          </a:prstGeom>
          <a:solidFill>
            <a:srgbClr val="216D62"/>
          </a:solidFill>
          <a:ln>
            <a:noFill/>
          </a:ln>
          <a:effectLst/>
        </p:spPr>
        <p:txBody>
          <a:bodyPr vert="horz"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Calibri"/>
                <a:ea typeface="+mn-ea"/>
                <a:cs typeface="+mn-cs"/>
              </a:rPr>
              <a:t>DATA SOURCES - DSI</a:t>
            </a:r>
          </a:p>
        </p:txBody>
      </p:sp>
      <p:sp>
        <p:nvSpPr>
          <p:cNvPr id="139" name="Rectangle 138">
            <a:extLst>
              <a:ext uri="{FF2B5EF4-FFF2-40B4-BE49-F238E27FC236}">
                <a16:creationId xmlns:a16="http://schemas.microsoft.com/office/drawing/2014/main" id="{110920C6-CEC5-4B12-D4C2-529AEAADE3A5}"/>
              </a:ext>
            </a:extLst>
          </p:cNvPr>
          <p:cNvSpPr/>
          <p:nvPr/>
        </p:nvSpPr>
        <p:spPr>
          <a:xfrm>
            <a:off x="433082" y="1489382"/>
            <a:ext cx="1368544" cy="2303291"/>
          </a:xfrm>
          <a:prstGeom prst="rect">
            <a:avLst/>
          </a:prstGeom>
          <a:solidFill>
            <a:schemeClr val="bg1">
              <a:lumMod val="95000"/>
            </a:schemeClr>
          </a:solidFill>
          <a:ln w="12700" cap="flat" cmpd="sng" algn="ctr">
            <a:solidFill>
              <a:srgbClr val="FFFFFF">
                <a:lumMod val="8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mn-cs"/>
            </a:endParaRPr>
          </a:p>
        </p:txBody>
      </p:sp>
      <p:sp>
        <p:nvSpPr>
          <p:cNvPr id="140" name="Rectangle 139">
            <a:extLst>
              <a:ext uri="{FF2B5EF4-FFF2-40B4-BE49-F238E27FC236}">
                <a16:creationId xmlns:a16="http://schemas.microsoft.com/office/drawing/2014/main" id="{C53472EE-F2DB-61D3-C818-AA682DFA9663}"/>
              </a:ext>
            </a:extLst>
          </p:cNvPr>
          <p:cNvSpPr/>
          <p:nvPr/>
        </p:nvSpPr>
        <p:spPr>
          <a:xfrm>
            <a:off x="472355" y="1550079"/>
            <a:ext cx="1277796" cy="574600"/>
          </a:xfrm>
          <a:prstGeom prst="rect">
            <a:avLst/>
          </a:prstGeom>
          <a:solidFill>
            <a:srgbClr val="FFFFFF"/>
          </a:solidFill>
          <a:ln w="12700" cap="flat" cmpd="sng" algn="ctr">
            <a:solidFill>
              <a:srgbClr val="216D62">
                <a:shade val="15000"/>
              </a:srgbClr>
            </a:solidFill>
            <a:prstDash val="sysDot"/>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216D62"/>
                </a:solidFill>
                <a:effectLst/>
                <a:uLnTx/>
                <a:uFillTx/>
                <a:latin typeface="Calibri"/>
                <a:ea typeface="+mn-ea"/>
                <a:cs typeface="+mn-cs"/>
              </a:rPr>
              <a:t>Structured Data</a:t>
            </a:r>
          </a:p>
        </p:txBody>
      </p:sp>
      <p:pic>
        <p:nvPicPr>
          <p:cNvPr id="141" name="Picture 140" descr="A blue cylinder with white text&#10;&#10;Description automatically generated">
            <a:extLst>
              <a:ext uri="{FF2B5EF4-FFF2-40B4-BE49-F238E27FC236}">
                <a16:creationId xmlns:a16="http://schemas.microsoft.com/office/drawing/2014/main" id="{0F051017-3DE3-7173-65AC-D14108C86C6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8747" y="1719667"/>
            <a:ext cx="398024" cy="398024"/>
          </a:xfrm>
          <a:prstGeom prst="rect">
            <a:avLst/>
          </a:prstGeom>
        </p:spPr>
      </p:pic>
      <p:pic>
        <p:nvPicPr>
          <p:cNvPr id="142" name="Picture 141" descr="A green logo with white text&#10;&#10;Description automatically generated">
            <a:extLst>
              <a:ext uri="{FF2B5EF4-FFF2-40B4-BE49-F238E27FC236}">
                <a16:creationId xmlns:a16="http://schemas.microsoft.com/office/drawing/2014/main" id="{21EEBBA6-EF14-B957-D170-96E8A384142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82651" y="1780055"/>
            <a:ext cx="376154" cy="281752"/>
          </a:xfrm>
          <a:prstGeom prst="rect">
            <a:avLst/>
          </a:prstGeom>
        </p:spPr>
      </p:pic>
      <p:sp>
        <p:nvSpPr>
          <p:cNvPr id="143" name="Rectangle 142">
            <a:extLst>
              <a:ext uri="{FF2B5EF4-FFF2-40B4-BE49-F238E27FC236}">
                <a16:creationId xmlns:a16="http://schemas.microsoft.com/office/drawing/2014/main" id="{03A11D08-9C11-F42E-7461-E338FA8F8DD6}"/>
              </a:ext>
            </a:extLst>
          </p:cNvPr>
          <p:cNvSpPr/>
          <p:nvPr/>
        </p:nvSpPr>
        <p:spPr>
          <a:xfrm>
            <a:off x="462995" y="2173008"/>
            <a:ext cx="1290428" cy="648950"/>
          </a:xfrm>
          <a:prstGeom prst="rect">
            <a:avLst/>
          </a:prstGeom>
          <a:solidFill>
            <a:srgbClr val="FFFFFF"/>
          </a:solidFill>
          <a:ln w="12700" cap="flat" cmpd="sng" algn="ctr">
            <a:solidFill>
              <a:srgbClr val="216D62">
                <a:shade val="15000"/>
              </a:srgbClr>
            </a:solidFill>
            <a:prstDash val="sysDot"/>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216D62"/>
                </a:solidFill>
                <a:effectLst/>
                <a:uLnTx/>
                <a:uFillTx/>
                <a:latin typeface="Calibri"/>
                <a:ea typeface="+mn-ea"/>
                <a:cs typeface="+mn-cs"/>
              </a:rPr>
              <a:t>Semi-Structured Data</a:t>
            </a:r>
          </a:p>
        </p:txBody>
      </p:sp>
      <p:pic>
        <p:nvPicPr>
          <p:cNvPr id="144" name="Picture 143" descr="A black and white symbol&#10;&#10;Description automatically generated">
            <a:extLst>
              <a:ext uri="{FF2B5EF4-FFF2-40B4-BE49-F238E27FC236}">
                <a16:creationId xmlns:a16="http://schemas.microsoft.com/office/drawing/2014/main" id="{1F9F2FC7-8CB8-8C01-F67D-58732E688E6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4232" y="2434949"/>
            <a:ext cx="337942" cy="337942"/>
          </a:xfrm>
          <a:prstGeom prst="rect">
            <a:avLst/>
          </a:prstGeom>
        </p:spPr>
      </p:pic>
      <p:sp>
        <p:nvSpPr>
          <p:cNvPr id="145" name="Rectangle 144">
            <a:extLst>
              <a:ext uri="{FF2B5EF4-FFF2-40B4-BE49-F238E27FC236}">
                <a16:creationId xmlns:a16="http://schemas.microsoft.com/office/drawing/2014/main" id="{2D80D8FF-696B-709C-E26E-36ABFAB2D080}"/>
              </a:ext>
            </a:extLst>
          </p:cNvPr>
          <p:cNvSpPr/>
          <p:nvPr/>
        </p:nvSpPr>
        <p:spPr>
          <a:xfrm>
            <a:off x="462995" y="2977439"/>
            <a:ext cx="1288982" cy="752888"/>
          </a:xfrm>
          <a:prstGeom prst="rect">
            <a:avLst/>
          </a:prstGeom>
          <a:solidFill>
            <a:srgbClr val="FFFFFF"/>
          </a:solidFill>
          <a:ln w="12700" cap="flat" cmpd="sng" algn="ctr">
            <a:solidFill>
              <a:srgbClr val="216D62">
                <a:shade val="15000"/>
              </a:srgbClr>
            </a:solidFill>
            <a:prstDash val="sysDot"/>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216D62"/>
                </a:solidFill>
                <a:effectLst/>
                <a:uLnTx/>
                <a:uFillTx/>
                <a:latin typeface="Calibri"/>
                <a:ea typeface="+mn-ea"/>
                <a:cs typeface="+mn-cs"/>
              </a:rPr>
              <a:t>Unstructured Data</a:t>
            </a:r>
          </a:p>
        </p:txBody>
      </p:sp>
      <p:sp>
        <p:nvSpPr>
          <p:cNvPr id="146" name="TextBox 145">
            <a:extLst>
              <a:ext uri="{FF2B5EF4-FFF2-40B4-BE49-F238E27FC236}">
                <a16:creationId xmlns:a16="http://schemas.microsoft.com/office/drawing/2014/main" id="{F4847901-5F30-85D2-5FA3-E73076EA4854}"/>
              </a:ext>
            </a:extLst>
          </p:cNvPr>
          <p:cNvSpPr txBox="1"/>
          <p:nvPr/>
        </p:nvSpPr>
        <p:spPr>
          <a:xfrm>
            <a:off x="419965" y="3391723"/>
            <a:ext cx="722569" cy="230832"/>
          </a:xfrm>
          <a:prstGeom prst="rect">
            <a:avLst/>
          </a:prstGeom>
          <a:noFill/>
        </p:spPr>
        <p:txBody>
          <a:bodyPr wrap="square">
            <a:spAutoFit/>
          </a:bodyPr>
          <a:lstStyle/>
          <a:p>
            <a:r>
              <a:rPr kumimoji="0" lang="en-IN" sz="900" b="1" i="0" u="none" strike="noStrike" kern="0" cap="none" spc="0" normalizeH="0" baseline="0" noProof="0" dirty="0">
                <a:ln>
                  <a:noFill/>
                </a:ln>
                <a:solidFill>
                  <a:srgbClr val="3F3F3F"/>
                </a:solidFill>
                <a:effectLst/>
                <a:uLnTx/>
                <a:uFillTx/>
              </a:rPr>
              <a:t>Streaming</a:t>
            </a:r>
            <a:endParaRPr lang="en-IN" sz="900" dirty="0"/>
          </a:p>
        </p:txBody>
      </p:sp>
      <p:pic>
        <p:nvPicPr>
          <p:cNvPr id="147" name="Picture 146" descr="A black and white symbol&#10;&#10;Description automatically generated">
            <a:extLst>
              <a:ext uri="{FF2B5EF4-FFF2-40B4-BE49-F238E27FC236}">
                <a16:creationId xmlns:a16="http://schemas.microsoft.com/office/drawing/2014/main" id="{DFD96AEB-D241-C2B1-73E9-82849B80757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41350" y="2432724"/>
            <a:ext cx="340167" cy="340167"/>
          </a:xfrm>
          <a:prstGeom prst="rect">
            <a:avLst/>
          </a:prstGeom>
        </p:spPr>
      </p:pic>
      <p:pic>
        <p:nvPicPr>
          <p:cNvPr id="148" name="Picture 147">
            <a:extLst>
              <a:ext uri="{FF2B5EF4-FFF2-40B4-BE49-F238E27FC236}">
                <a16:creationId xmlns:a16="http://schemas.microsoft.com/office/drawing/2014/main" id="{D1892763-A3B1-98CD-EE75-336069096D69}"/>
              </a:ext>
            </a:extLst>
          </p:cNvPr>
          <p:cNvPicPr>
            <a:picLocks noChangeAspect="1"/>
          </p:cNvPicPr>
          <p:nvPr/>
        </p:nvPicPr>
        <p:blipFill>
          <a:blip r:embed="rId13"/>
          <a:stretch>
            <a:fillRect/>
          </a:stretch>
        </p:blipFill>
        <p:spPr>
          <a:xfrm>
            <a:off x="588654" y="3190793"/>
            <a:ext cx="384800" cy="245310"/>
          </a:xfrm>
          <a:prstGeom prst="rect">
            <a:avLst/>
          </a:prstGeom>
        </p:spPr>
      </p:pic>
      <p:pic>
        <p:nvPicPr>
          <p:cNvPr id="149" name="Picture 148" descr="A black and white icon of a paper&#10;&#10;Description automatically generated">
            <a:extLst>
              <a:ext uri="{FF2B5EF4-FFF2-40B4-BE49-F238E27FC236}">
                <a16:creationId xmlns:a16="http://schemas.microsoft.com/office/drawing/2014/main" id="{25F17E34-AC3D-6ABA-8725-41FD68B5F83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92655" y="3177355"/>
            <a:ext cx="437555" cy="437555"/>
          </a:xfrm>
          <a:prstGeom prst="rect">
            <a:avLst/>
          </a:prstGeom>
        </p:spPr>
      </p:pic>
      <p:sp>
        <p:nvSpPr>
          <p:cNvPr id="150" name="TextBox 149">
            <a:extLst>
              <a:ext uri="{FF2B5EF4-FFF2-40B4-BE49-F238E27FC236}">
                <a16:creationId xmlns:a16="http://schemas.microsoft.com/office/drawing/2014/main" id="{B808B0A1-F8C4-A79A-DB97-529EC1E464B4}"/>
              </a:ext>
            </a:extLst>
          </p:cNvPr>
          <p:cNvSpPr txBox="1"/>
          <p:nvPr/>
        </p:nvSpPr>
        <p:spPr>
          <a:xfrm>
            <a:off x="989633" y="3499494"/>
            <a:ext cx="816733" cy="230832"/>
          </a:xfrm>
          <a:prstGeom prst="rect">
            <a:avLst/>
          </a:prstGeom>
          <a:noFill/>
        </p:spPr>
        <p:txBody>
          <a:bodyPr wrap="square">
            <a:spAutoFit/>
          </a:bodyPr>
          <a:lstStyle/>
          <a:p>
            <a:r>
              <a:rPr kumimoji="0" lang="en-IN" sz="900" b="1" i="0" u="none" strike="noStrike" kern="0" cap="none" spc="0" normalizeH="0" baseline="0" noProof="0" dirty="0">
                <a:ln>
                  <a:noFill/>
                </a:ln>
                <a:solidFill>
                  <a:srgbClr val="3F3F3F"/>
                </a:solidFill>
                <a:effectLst/>
                <a:uLnTx/>
                <a:uFillTx/>
              </a:rPr>
              <a:t>Documents</a:t>
            </a:r>
            <a:endParaRPr lang="en-IN" sz="900" dirty="0"/>
          </a:p>
        </p:txBody>
      </p:sp>
      <p:sp>
        <p:nvSpPr>
          <p:cNvPr id="155" name="Rectangle 154">
            <a:extLst>
              <a:ext uri="{FF2B5EF4-FFF2-40B4-BE49-F238E27FC236}">
                <a16:creationId xmlns:a16="http://schemas.microsoft.com/office/drawing/2014/main" id="{167148F2-DCE4-02DA-C4EC-E4DF38002E2C}"/>
              </a:ext>
            </a:extLst>
          </p:cNvPr>
          <p:cNvSpPr/>
          <p:nvPr/>
        </p:nvSpPr>
        <p:spPr>
          <a:xfrm>
            <a:off x="411496" y="3862447"/>
            <a:ext cx="1381661" cy="166117"/>
          </a:xfrm>
          <a:prstGeom prst="rect">
            <a:avLst/>
          </a:prstGeom>
          <a:solidFill>
            <a:srgbClr val="216D62"/>
          </a:solidFill>
          <a:ln>
            <a:noFill/>
          </a:ln>
          <a:effectLst/>
        </p:spPr>
        <p:txBody>
          <a:bodyPr vert="horz"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Calibri"/>
                <a:ea typeface="+mn-ea"/>
                <a:cs typeface="+mn-cs"/>
              </a:rPr>
              <a:t>DATA SOURCES - DSI</a:t>
            </a:r>
          </a:p>
        </p:txBody>
      </p:sp>
      <p:sp>
        <p:nvSpPr>
          <p:cNvPr id="156" name="Rectangle 155">
            <a:extLst>
              <a:ext uri="{FF2B5EF4-FFF2-40B4-BE49-F238E27FC236}">
                <a16:creationId xmlns:a16="http://schemas.microsoft.com/office/drawing/2014/main" id="{3FACEB64-72B3-F243-B420-C2E923010DF8}"/>
              </a:ext>
            </a:extLst>
          </p:cNvPr>
          <p:cNvSpPr/>
          <p:nvPr/>
        </p:nvSpPr>
        <p:spPr>
          <a:xfrm>
            <a:off x="424613" y="4020920"/>
            <a:ext cx="1368544" cy="2303291"/>
          </a:xfrm>
          <a:prstGeom prst="rect">
            <a:avLst/>
          </a:prstGeom>
          <a:solidFill>
            <a:schemeClr val="bg1">
              <a:lumMod val="95000"/>
            </a:schemeClr>
          </a:solidFill>
          <a:ln w="12700" cap="flat" cmpd="sng" algn="ctr">
            <a:solidFill>
              <a:srgbClr val="FFFFFF">
                <a:lumMod val="8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mn-cs"/>
            </a:endParaRPr>
          </a:p>
        </p:txBody>
      </p:sp>
      <p:sp>
        <p:nvSpPr>
          <p:cNvPr id="157" name="Rectangle 156">
            <a:extLst>
              <a:ext uri="{FF2B5EF4-FFF2-40B4-BE49-F238E27FC236}">
                <a16:creationId xmlns:a16="http://schemas.microsoft.com/office/drawing/2014/main" id="{456C89D6-C957-F61A-06A3-E5F285C943D6}"/>
              </a:ext>
            </a:extLst>
          </p:cNvPr>
          <p:cNvSpPr/>
          <p:nvPr/>
        </p:nvSpPr>
        <p:spPr>
          <a:xfrm>
            <a:off x="463886" y="4081617"/>
            <a:ext cx="1277796" cy="574600"/>
          </a:xfrm>
          <a:prstGeom prst="rect">
            <a:avLst/>
          </a:prstGeom>
          <a:solidFill>
            <a:srgbClr val="FFFFFF"/>
          </a:solidFill>
          <a:ln w="12700" cap="flat" cmpd="sng" algn="ctr">
            <a:solidFill>
              <a:srgbClr val="216D62">
                <a:shade val="15000"/>
              </a:srgbClr>
            </a:solidFill>
            <a:prstDash val="sysDot"/>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216D62"/>
                </a:solidFill>
                <a:effectLst/>
                <a:uLnTx/>
                <a:uFillTx/>
                <a:latin typeface="Calibri"/>
                <a:ea typeface="+mn-ea"/>
                <a:cs typeface="+mn-cs"/>
              </a:rPr>
              <a:t>Structured Data</a:t>
            </a:r>
          </a:p>
        </p:txBody>
      </p:sp>
      <p:pic>
        <p:nvPicPr>
          <p:cNvPr id="158" name="Picture 157" descr="A blue cylinder with white text&#10;&#10;Description automatically generated">
            <a:extLst>
              <a:ext uri="{FF2B5EF4-FFF2-40B4-BE49-F238E27FC236}">
                <a16:creationId xmlns:a16="http://schemas.microsoft.com/office/drawing/2014/main" id="{5068F794-A34D-6D3B-ECB3-EFCEB5CB4CA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0278" y="4251205"/>
            <a:ext cx="398024" cy="398024"/>
          </a:xfrm>
          <a:prstGeom prst="rect">
            <a:avLst/>
          </a:prstGeom>
        </p:spPr>
      </p:pic>
      <p:pic>
        <p:nvPicPr>
          <p:cNvPr id="159" name="Picture 158" descr="A green logo with white text&#10;&#10;Description automatically generated">
            <a:extLst>
              <a:ext uri="{FF2B5EF4-FFF2-40B4-BE49-F238E27FC236}">
                <a16:creationId xmlns:a16="http://schemas.microsoft.com/office/drawing/2014/main" id="{58683DDA-8AED-2740-0B60-0729D715B71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74182" y="4311593"/>
            <a:ext cx="376154" cy="281752"/>
          </a:xfrm>
          <a:prstGeom prst="rect">
            <a:avLst/>
          </a:prstGeom>
        </p:spPr>
      </p:pic>
      <p:sp>
        <p:nvSpPr>
          <p:cNvPr id="160" name="Rectangle 159">
            <a:extLst>
              <a:ext uri="{FF2B5EF4-FFF2-40B4-BE49-F238E27FC236}">
                <a16:creationId xmlns:a16="http://schemas.microsoft.com/office/drawing/2014/main" id="{67E10455-F32C-A4C5-C6FE-227974B6597A}"/>
              </a:ext>
            </a:extLst>
          </p:cNvPr>
          <p:cNvSpPr/>
          <p:nvPr/>
        </p:nvSpPr>
        <p:spPr>
          <a:xfrm>
            <a:off x="454526" y="4704546"/>
            <a:ext cx="1290428" cy="648950"/>
          </a:xfrm>
          <a:prstGeom prst="rect">
            <a:avLst/>
          </a:prstGeom>
          <a:solidFill>
            <a:srgbClr val="FFFFFF"/>
          </a:solidFill>
          <a:ln w="12700" cap="flat" cmpd="sng" algn="ctr">
            <a:solidFill>
              <a:srgbClr val="216D62">
                <a:shade val="15000"/>
              </a:srgbClr>
            </a:solidFill>
            <a:prstDash val="sysDot"/>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216D62"/>
                </a:solidFill>
                <a:effectLst/>
                <a:uLnTx/>
                <a:uFillTx/>
                <a:latin typeface="Calibri"/>
                <a:ea typeface="+mn-ea"/>
                <a:cs typeface="+mn-cs"/>
              </a:rPr>
              <a:t>Semi-Structured Data</a:t>
            </a:r>
          </a:p>
        </p:txBody>
      </p:sp>
      <p:pic>
        <p:nvPicPr>
          <p:cNvPr id="161" name="Picture 160" descr="A black and white symbol&#10;&#10;Description automatically generated">
            <a:extLst>
              <a:ext uri="{FF2B5EF4-FFF2-40B4-BE49-F238E27FC236}">
                <a16:creationId xmlns:a16="http://schemas.microsoft.com/office/drawing/2014/main" id="{EB5B212E-0BD6-FBCB-EA10-6150FE2BB2D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5763" y="4966487"/>
            <a:ext cx="337942" cy="337942"/>
          </a:xfrm>
          <a:prstGeom prst="rect">
            <a:avLst/>
          </a:prstGeom>
        </p:spPr>
      </p:pic>
      <p:sp>
        <p:nvSpPr>
          <p:cNvPr id="162" name="Rectangle 161">
            <a:extLst>
              <a:ext uri="{FF2B5EF4-FFF2-40B4-BE49-F238E27FC236}">
                <a16:creationId xmlns:a16="http://schemas.microsoft.com/office/drawing/2014/main" id="{E751C12B-A8ED-8804-D6E1-ED3955DB27AE}"/>
              </a:ext>
            </a:extLst>
          </p:cNvPr>
          <p:cNvSpPr/>
          <p:nvPr/>
        </p:nvSpPr>
        <p:spPr>
          <a:xfrm>
            <a:off x="454526" y="5508977"/>
            <a:ext cx="1288982" cy="752888"/>
          </a:xfrm>
          <a:prstGeom prst="rect">
            <a:avLst/>
          </a:prstGeom>
          <a:solidFill>
            <a:srgbClr val="FFFFFF"/>
          </a:solidFill>
          <a:ln w="12700" cap="flat" cmpd="sng" algn="ctr">
            <a:solidFill>
              <a:srgbClr val="216D62">
                <a:shade val="15000"/>
              </a:srgbClr>
            </a:solidFill>
            <a:prstDash val="sysDot"/>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216D62"/>
                </a:solidFill>
                <a:effectLst/>
                <a:uLnTx/>
                <a:uFillTx/>
                <a:latin typeface="Calibri"/>
                <a:ea typeface="+mn-ea"/>
                <a:cs typeface="+mn-cs"/>
              </a:rPr>
              <a:t>Unstructured Data</a:t>
            </a:r>
          </a:p>
        </p:txBody>
      </p:sp>
      <p:sp>
        <p:nvSpPr>
          <p:cNvPr id="163" name="TextBox 162">
            <a:extLst>
              <a:ext uri="{FF2B5EF4-FFF2-40B4-BE49-F238E27FC236}">
                <a16:creationId xmlns:a16="http://schemas.microsoft.com/office/drawing/2014/main" id="{B57A1B75-0BBF-CF80-D4D6-F3086CEB5F81}"/>
              </a:ext>
            </a:extLst>
          </p:cNvPr>
          <p:cNvSpPr txBox="1"/>
          <p:nvPr/>
        </p:nvSpPr>
        <p:spPr>
          <a:xfrm>
            <a:off x="411496" y="5923261"/>
            <a:ext cx="722569" cy="230832"/>
          </a:xfrm>
          <a:prstGeom prst="rect">
            <a:avLst/>
          </a:prstGeom>
          <a:noFill/>
        </p:spPr>
        <p:txBody>
          <a:bodyPr wrap="square">
            <a:spAutoFit/>
          </a:bodyPr>
          <a:lstStyle/>
          <a:p>
            <a:r>
              <a:rPr kumimoji="0" lang="en-IN" sz="900" b="1" i="0" u="none" strike="noStrike" kern="0" cap="none" spc="0" normalizeH="0" baseline="0" noProof="0" dirty="0">
                <a:ln>
                  <a:noFill/>
                </a:ln>
                <a:solidFill>
                  <a:srgbClr val="3F3F3F"/>
                </a:solidFill>
                <a:effectLst/>
                <a:uLnTx/>
                <a:uFillTx/>
              </a:rPr>
              <a:t>Streaming</a:t>
            </a:r>
            <a:endParaRPr lang="en-IN" sz="900" dirty="0"/>
          </a:p>
        </p:txBody>
      </p:sp>
      <p:pic>
        <p:nvPicPr>
          <p:cNvPr id="164" name="Picture 163" descr="A black and white symbol&#10;&#10;Description automatically generated">
            <a:extLst>
              <a:ext uri="{FF2B5EF4-FFF2-40B4-BE49-F238E27FC236}">
                <a16:creationId xmlns:a16="http://schemas.microsoft.com/office/drawing/2014/main" id="{89D0F0F2-F723-19C9-1EDC-2867841B6EF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32881" y="4964262"/>
            <a:ext cx="340167" cy="340167"/>
          </a:xfrm>
          <a:prstGeom prst="rect">
            <a:avLst/>
          </a:prstGeom>
        </p:spPr>
      </p:pic>
      <p:pic>
        <p:nvPicPr>
          <p:cNvPr id="165" name="Picture 164">
            <a:extLst>
              <a:ext uri="{FF2B5EF4-FFF2-40B4-BE49-F238E27FC236}">
                <a16:creationId xmlns:a16="http://schemas.microsoft.com/office/drawing/2014/main" id="{2395BFE7-F223-CFF5-A122-3B14DF5897EE}"/>
              </a:ext>
            </a:extLst>
          </p:cNvPr>
          <p:cNvPicPr>
            <a:picLocks noChangeAspect="1"/>
          </p:cNvPicPr>
          <p:nvPr/>
        </p:nvPicPr>
        <p:blipFill>
          <a:blip r:embed="rId13"/>
          <a:stretch>
            <a:fillRect/>
          </a:stretch>
        </p:blipFill>
        <p:spPr>
          <a:xfrm>
            <a:off x="580185" y="5722331"/>
            <a:ext cx="384800" cy="245310"/>
          </a:xfrm>
          <a:prstGeom prst="rect">
            <a:avLst/>
          </a:prstGeom>
        </p:spPr>
      </p:pic>
      <p:pic>
        <p:nvPicPr>
          <p:cNvPr id="166" name="Picture 165" descr="A black and white icon of a paper&#10;&#10;Description automatically generated">
            <a:extLst>
              <a:ext uri="{FF2B5EF4-FFF2-40B4-BE49-F238E27FC236}">
                <a16:creationId xmlns:a16="http://schemas.microsoft.com/office/drawing/2014/main" id="{89FE61C2-F857-3CDE-15BA-0CC1C5BB8DB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84186" y="5708893"/>
            <a:ext cx="437555" cy="437555"/>
          </a:xfrm>
          <a:prstGeom prst="rect">
            <a:avLst/>
          </a:prstGeom>
        </p:spPr>
      </p:pic>
      <p:sp>
        <p:nvSpPr>
          <p:cNvPr id="167" name="TextBox 166">
            <a:extLst>
              <a:ext uri="{FF2B5EF4-FFF2-40B4-BE49-F238E27FC236}">
                <a16:creationId xmlns:a16="http://schemas.microsoft.com/office/drawing/2014/main" id="{4E4C27C3-999D-2A9D-5D43-D0D6D5FCD2B7}"/>
              </a:ext>
            </a:extLst>
          </p:cNvPr>
          <p:cNvSpPr txBox="1"/>
          <p:nvPr/>
        </p:nvSpPr>
        <p:spPr>
          <a:xfrm>
            <a:off x="981164" y="6031032"/>
            <a:ext cx="816733" cy="230832"/>
          </a:xfrm>
          <a:prstGeom prst="rect">
            <a:avLst/>
          </a:prstGeom>
          <a:noFill/>
        </p:spPr>
        <p:txBody>
          <a:bodyPr wrap="square">
            <a:spAutoFit/>
          </a:bodyPr>
          <a:lstStyle/>
          <a:p>
            <a:r>
              <a:rPr kumimoji="0" lang="en-IN" sz="900" b="1" i="0" u="none" strike="noStrike" kern="0" cap="none" spc="0" normalizeH="0" baseline="0" noProof="0" dirty="0">
                <a:ln>
                  <a:noFill/>
                </a:ln>
                <a:solidFill>
                  <a:srgbClr val="3F3F3F"/>
                </a:solidFill>
                <a:effectLst/>
                <a:uLnTx/>
                <a:uFillTx/>
              </a:rPr>
              <a:t>Documents</a:t>
            </a:r>
            <a:endParaRPr lang="en-IN" sz="900" dirty="0"/>
          </a:p>
        </p:txBody>
      </p:sp>
      <p:cxnSp>
        <p:nvCxnSpPr>
          <p:cNvPr id="168" name="Straight Arrow Connector 167">
            <a:extLst>
              <a:ext uri="{FF2B5EF4-FFF2-40B4-BE49-F238E27FC236}">
                <a16:creationId xmlns:a16="http://schemas.microsoft.com/office/drawing/2014/main" id="{2BDE9F6D-5D12-A8FD-92E1-012AC4DA0EAC}"/>
              </a:ext>
            </a:extLst>
          </p:cNvPr>
          <p:cNvCxnSpPr>
            <a:cxnSpLocks/>
          </p:cNvCxnSpPr>
          <p:nvPr/>
        </p:nvCxnSpPr>
        <p:spPr>
          <a:xfrm>
            <a:off x="1811914" y="1824178"/>
            <a:ext cx="479004" cy="15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0" name="Straight Arrow Connector 169">
            <a:extLst>
              <a:ext uri="{FF2B5EF4-FFF2-40B4-BE49-F238E27FC236}">
                <a16:creationId xmlns:a16="http://schemas.microsoft.com/office/drawing/2014/main" id="{CC85A1E8-353F-637D-7C27-A213DDA2DCB0}"/>
              </a:ext>
            </a:extLst>
          </p:cNvPr>
          <p:cNvCxnSpPr>
            <a:cxnSpLocks/>
          </p:cNvCxnSpPr>
          <p:nvPr/>
        </p:nvCxnSpPr>
        <p:spPr>
          <a:xfrm>
            <a:off x="1794568" y="4369686"/>
            <a:ext cx="479004" cy="15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1" name="TextBox 170">
            <a:extLst>
              <a:ext uri="{FF2B5EF4-FFF2-40B4-BE49-F238E27FC236}">
                <a16:creationId xmlns:a16="http://schemas.microsoft.com/office/drawing/2014/main" id="{D756363E-7D22-3100-675B-CBA9968085E1}"/>
              </a:ext>
            </a:extLst>
          </p:cNvPr>
          <p:cNvSpPr txBox="1"/>
          <p:nvPr/>
        </p:nvSpPr>
        <p:spPr>
          <a:xfrm>
            <a:off x="6154365" y="1629992"/>
            <a:ext cx="833336" cy="400110"/>
          </a:xfrm>
          <a:prstGeom prst="rect">
            <a:avLst/>
          </a:prstGeom>
          <a:noFill/>
        </p:spPr>
        <p:txBody>
          <a:bodyPr wrap="square" rtlCol="0">
            <a:spAutoFit/>
          </a:bodyPr>
          <a:lstStyle/>
          <a:p>
            <a:pPr>
              <a:defRPr/>
            </a:pPr>
            <a:r>
              <a:rPr lang="en-US" sz="1000" b="1" dirty="0">
                <a:latin typeface="Calibri"/>
              </a:rPr>
              <a:t>Direct Access</a:t>
            </a:r>
          </a:p>
        </p:txBody>
      </p:sp>
      <p:sp>
        <p:nvSpPr>
          <p:cNvPr id="173" name="TextBox 172">
            <a:extLst>
              <a:ext uri="{FF2B5EF4-FFF2-40B4-BE49-F238E27FC236}">
                <a16:creationId xmlns:a16="http://schemas.microsoft.com/office/drawing/2014/main" id="{6523E2FC-CBAA-EC0C-2066-8EEA4603C132}"/>
              </a:ext>
            </a:extLst>
          </p:cNvPr>
          <p:cNvSpPr txBox="1"/>
          <p:nvPr/>
        </p:nvSpPr>
        <p:spPr>
          <a:xfrm>
            <a:off x="1994487" y="5779654"/>
            <a:ext cx="1147630" cy="261610"/>
          </a:xfrm>
          <a:prstGeom prst="rect">
            <a:avLst/>
          </a:prstGeom>
          <a:noFill/>
        </p:spPr>
        <p:txBody>
          <a:bodyPr wrap="square" rtlCol="0">
            <a:spAutoFit/>
          </a:bodyPr>
          <a:lstStyle/>
          <a:p>
            <a:pPr algn="ctr">
              <a:defRPr/>
            </a:pPr>
            <a:r>
              <a:rPr lang="en-US" sz="1100" b="1" i="1" dirty="0">
                <a:solidFill>
                  <a:srgbClr val="7030A0"/>
                </a:solidFill>
                <a:latin typeface="Calibri"/>
              </a:rPr>
              <a:t>Workspace - 2</a:t>
            </a:r>
          </a:p>
        </p:txBody>
      </p:sp>
      <p:sp>
        <p:nvSpPr>
          <p:cNvPr id="174" name="TextBox 173">
            <a:extLst>
              <a:ext uri="{FF2B5EF4-FFF2-40B4-BE49-F238E27FC236}">
                <a16:creationId xmlns:a16="http://schemas.microsoft.com/office/drawing/2014/main" id="{396E68D6-7162-C263-8C96-2E1AC18C8824}"/>
              </a:ext>
            </a:extLst>
          </p:cNvPr>
          <p:cNvSpPr txBox="1"/>
          <p:nvPr/>
        </p:nvSpPr>
        <p:spPr>
          <a:xfrm>
            <a:off x="2019851" y="3205756"/>
            <a:ext cx="1147630" cy="261610"/>
          </a:xfrm>
          <a:prstGeom prst="rect">
            <a:avLst/>
          </a:prstGeom>
          <a:noFill/>
        </p:spPr>
        <p:txBody>
          <a:bodyPr wrap="square" rtlCol="0">
            <a:spAutoFit/>
          </a:bodyPr>
          <a:lstStyle/>
          <a:p>
            <a:pPr algn="ctr">
              <a:defRPr/>
            </a:pPr>
            <a:r>
              <a:rPr lang="en-US" sz="1100" b="1" i="1" dirty="0">
                <a:solidFill>
                  <a:srgbClr val="7030A0"/>
                </a:solidFill>
                <a:latin typeface="Calibri"/>
              </a:rPr>
              <a:t>Workspace - 1</a:t>
            </a:r>
          </a:p>
        </p:txBody>
      </p:sp>
      <p:pic>
        <p:nvPicPr>
          <p:cNvPr id="5" name="Graphic 4" descr="Branching diagram outline">
            <a:extLst>
              <a:ext uri="{FF2B5EF4-FFF2-40B4-BE49-F238E27FC236}">
                <a16:creationId xmlns:a16="http://schemas.microsoft.com/office/drawing/2014/main" id="{308C5D5E-79DF-036B-D828-B9CEA16A5D3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5400000">
            <a:off x="3219194" y="2323665"/>
            <a:ext cx="399300" cy="399300"/>
          </a:xfrm>
          <a:prstGeom prst="rect">
            <a:avLst/>
          </a:prstGeom>
        </p:spPr>
      </p:pic>
      <p:sp>
        <p:nvSpPr>
          <p:cNvPr id="9" name="TextBox 8">
            <a:extLst>
              <a:ext uri="{FF2B5EF4-FFF2-40B4-BE49-F238E27FC236}">
                <a16:creationId xmlns:a16="http://schemas.microsoft.com/office/drawing/2014/main" id="{C7E535DA-8A0E-ED85-659B-DCA384377736}"/>
              </a:ext>
            </a:extLst>
          </p:cNvPr>
          <p:cNvSpPr txBox="1"/>
          <p:nvPr/>
        </p:nvSpPr>
        <p:spPr>
          <a:xfrm>
            <a:off x="2910529" y="2390984"/>
            <a:ext cx="507560" cy="246221"/>
          </a:xfrm>
          <a:prstGeom prst="rect">
            <a:avLst/>
          </a:prstGeom>
          <a:noFill/>
        </p:spPr>
        <p:txBody>
          <a:bodyPr wrap="square" rtlCol="0">
            <a:spAutoFit/>
          </a:bodyPr>
          <a:lstStyle/>
          <a:p>
            <a:pPr>
              <a:defRPr/>
            </a:pPr>
            <a:r>
              <a:rPr lang="en-US" sz="1000" dirty="0">
                <a:latin typeface="Calibri"/>
              </a:rPr>
              <a:t>Root</a:t>
            </a:r>
          </a:p>
        </p:txBody>
      </p:sp>
      <p:sp>
        <p:nvSpPr>
          <p:cNvPr id="10" name="TextBox 9">
            <a:extLst>
              <a:ext uri="{FF2B5EF4-FFF2-40B4-BE49-F238E27FC236}">
                <a16:creationId xmlns:a16="http://schemas.microsoft.com/office/drawing/2014/main" id="{4257AB3C-9A73-5B6F-5457-CEB21AA43926}"/>
              </a:ext>
            </a:extLst>
          </p:cNvPr>
          <p:cNvSpPr txBox="1"/>
          <p:nvPr/>
        </p:nvSpPr>
        <p:spPr>
          <a:xfrm>
            <a:off x="3485949" y="2289956"/>
            <a:ext cx="573433" cy="230832"/>
          </a:xfrm>
          <a:prstGeom prst="rect">
            <a:avLst/>
          </a:prstGeom>
          <a:noFill/>
        </p:spPr>
        <p:txBody>
          <a:bodyPr wrap="square" rtlCol="0">
            <a:spAutoFit/>
          </a:bodyPr>
          <a:lstStyle/>
          <a:p>
            <a:pPr>
              <a:defRPr/>
            </a:pPr>
            <a:r>
              <a:rPr lang="en-US" sz="900" dirty="0">
                <a:latin typeface="Calibri"/>
              </a:rPr>
              <a:t>Folder 1</a:t>
            </a:r>
          </a:p>
        </p:txBody>
      </p:sp>
      <p:sp>
        <p:nvSpPr>
          <p:cNvPr id="11" name="TextBox 10">
            <a:extLst>
              <a:ext uri="{FF2B5EF4-FFF2-40B4-BE49-F238E27FC236}">
                <a16:creationId xmlns:a16="http://schemas.microsoft.com/office/drawing/2014/main" id="{F0BBCC66-EA08-40C7-FCCA-5DA93AEB747D}"/>
              </a:ext>
            </a:extLst>
          </p:cNvPr>
          <p:cNvSpPr txBox="1"/>
          <p:nvPr/>
        </p:nvSpPr>
        <p:spPr>
          <a:xfrm>
            <a:off x="3481465" y="2407749"/>
            <a:ext cx="573433" cy="230832"/>
          </a:xfrm>
          <a:prstGeom prst="rect">
            <a:avLst/>
          </a:prstGeom>
          <a:noFill/>
        </p:spPr>
        <p:txBody>
          <a:bodyPr wrap="square" rtlCol="0">
            <a:spAutoFit/>
          </a:bodyPr>
          <a:lstStyle/>
          <a:p>
            <a:pPr>
              <a:defRPr/>
            </a:pPr>
            <a:r>
              <a:rPr lang="en-US" sz="900" dirty="0">
                <a:latin typeface="Calibri"/>
              </a:rPr>
              <a:t>Folder 2</a:t>
            </a:r>
          </a:p>
        </p:txBody>
      </p:sp>
      <p:sp>
        <p:nvSpPr>
          <p:cNvPr id="12" name="TextBox 11">
            <a:extLst>
              <a:ext uri="{FF2B5EF4-FFF2-40B4-BE49-F238E27FC236}">
                <a16:creationId xmlns:a16="http://schemas.microsoft.com/office/drawing/2014/main" id="{DFF9CC54-02C1-DE4D-40B0-FBEF6D2C896C}"/>
              </a:ext>
            </a:extLst>
          </p:cNvPr>
          <p:cNvSpPr txBox="1"/>
          <p:nvPr/>
        </p:nvSpPr>
        <p:spPr>
          <a:xfrm>
            <a:off x="3481448" y="2530934"/>
            <a:ext cx="573433" cy="230832"/>
          </a:xfrm>
          <a:prstGeom prst="rect">
            <a:avLst/>
          </a:prstGeom>
          <a:noFill/>
        </p:spPr>
        <p:txBody>
          <a:bodyPr wrap="square" rtlCol="0">
            <a:spAutoFit/>
          </a:bodyPr>
          <a:lstStyle/>
          <a:p>
            <a:pPr>
              <a:defRPr/>
            </a:pPr>
            <a:r>
              <a:rPr lang="en-US" sz="900" dirty="0">
                <a:latin typeface="Calibri"/>
              </a:rPr>
              <a:t>Folder 3</a:t>
            </a:r>
          </a:p>
        </p:txBody>
      </p:sp>
      <p:sp>
        <p:nvSpPr>
          <p:cNvPr id="14" name="TextBox 13">
            <a:extLst>
              <a:ext uri="{FF2B5EF4-FFF2-40B4-BE49-F238E27FC236}">
                <a16:creationId xmlns:a16="http://schemas.microsoft.com/office/drawing/2014/main" id="{AA1AB4F2-2549-10F2-8B87-0244C977825E}"/>
              </a:ext>
            </a:extLst>
          </p:cNvPr>
          <p:cNvSpPr txBox="1"/>
          <p:nvPr/>
        </p:nvSpPr>
        <p:spPr>
          <a:xfrm>
            <a:off x="7037973" y="5269538"/>
            <a:ext cx="573433" cy="230832"/>
          </a:xfrm>
          <a:prstGeom prst="rect">
            <a:avLst/>
          </a:prstGeom>
          <a:noFill/>
        </p:spPr>
        <p:txBody>
          <a:bodyPr wrap="square" rtlCol="0">
            <a:spAutoFit/>
          </a:bodyPr>
          <a:lstStyle/>
          <a:p>
            <a:pPr>
              <a:defRPr/>
            </a:pPr>
            <a:r>
              <a:rPr lang="en-US" sz="900" dirty="0">
                <a:latin typeface="Calibri"/>
              </a:rPr>
              <a:t>Folder 1</a:t>
            </a:r>
          </a:p>
        </p:txBody>
      </p:sp>
      <p:sp>
        <p:nvSpPr>
          <p:cNvPr id="15" name="TextBox 14">
            <a:extLst>
              <a:ext uri="{FF2B5EF4-FFF2-40B4-BE49-F238E27FC236}">
                <a16:creationId xmlns:a16="http://schemas.microsoft.com/office/drawing/2014/main" id="{7EE00E96-D673-723A-6A49-403357A94D77}"/>
              </a:ext>
            </a:extLst>
          </p:cNvPr>
          <p:cNvSpPr txBox="1"/>
          <p:nvPr/>
        </p:nvSpPr>
        <p:spPr>
          <a:xfrm>
            <a:off x="7027551" y="5471689"/>
            <a:ext cx="573433" cy="230832"/>
          </a:xfrm>
          <a:prstGeom prst="rect">
            <a:avLst/>
          </a:prstGeom>
          <a:noFill/>
        </p:spPr>
        <p:txBody>
          <a:bodyPr wrap="square" rtlCol="0">
            <a:spAutoFit/>
          </a:bodyPr>
          <a:lstStyle/>
          <a:p>
            <a:pPr>
              <a:defRPr/>
            </a:pPr>
            <a:r>
              <a:rPr lang="en-US" sz="900" dirty="0">
                <a:latin typeface="Calibri"/>
              </a:rPr>
              <a:t>Folder 3</a:t>
            </a:r>
          </a:p>
        </p:txBody>
      </p:sp>
      <p:pic>
        <p:nvPicPr>
          <p:cNvPr id="19" name="Graphic 18" descr="Branching diagram outline">
            <a:extLst>
              <a:ext uri="{FF2B5EF4-FFF2-40B4-BE49-F238E27FC236}">
                <a16:creationId xmlns:a16="http://schemas.microsoft.com/office/drawing/2014/main" id="{0C321CC4-B6A3-7740-454D-E3688D8DC5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5400000">
            <a:off x="6782498" y="5298353"/>
            <a:ext cx="381464" cy="381464"/>
          </a:xfrm>
          <a:prstGeom prst="rect">
            <a:avLst/>
          </a:prstGeom>
        </p:spPr>
      </p:pic>
    </p:spTree>
    <p:extLst>
      <p:ext uri="{BB962C8B-B14F-4D97-AF65-F5344CB8AC3E}">
        <p14:creationId xmlns:p14="http://schemas.microsoft.com/office/powerpoint/2010/main" val="1308451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1DE5C-F7D0-D428-B417-63B03C6B8024}"/>
            </a:ext>
          </a:extLst>
        </p:cNvPr>
        <p:cNvGrpSpPr/>
        <p:nvPr/>
      </p:nvGrpSpPr>
      <p:grpSpPr>
        <a:xfrm>
          <a:off x="0" y="0"/>
          <a:ext cx="0" cy="0"/>
          <a:chOff x="0" y="0"/>
          <a:chExt cx="0" cy="0"/>
        </a:xfrm>
      </p:grpSpPr>
      <p:sp>
        <p:nvSpPr>
          <p:cNvPr id="18" name="Title 17">
            <a:extLst>
              <a:ext uri="{FF2B5EF4-FFF2-40B4-BE49-F238E27FC236}">
                <a16:creationId xmlns:a16="http://schemas.microsoft.com/office/drawing/2014/main" id="{33A4FBC0-C447-A438-78BE-B7D66822CFEE}"/>
              </a:ext>
            </a:extLst>
          </p:cNvPr>
          <p:cNvSpPr>
            <a:spLocks noGrp="1"/>
          </p:cNvSpPr>
          <p:nvPr>
            <p:ph type="title"/>
          </p:nvPr>
        </p:nvSpPr>
        <p:spPr>
          <a:xfrm>
            <a:off x="428036" y="167683"/>
            <a:ext cx="11616480" cy="777240"/>
          </a:xfrm>
        </p:spPr>
        <p:txBody>
          <a:bodyPr/>
          <a:lstStyle/>
          <a:p>
            <a:r>
              <a:rPr lang="en-IN" dirty="0"/>
              <a:t>Foundation Data and Technology for Generative AI</a:t>
            </a:r>
          </a:p>
        </p:txBody>
      </p:sp>
      <p:sp>
        <p:nvSpPr>
          <p:cNvPr id="21" name="Rectangle 20">
            <a:extLst>
              <a:ext uri="{FF2B5EF4-FFF2-40B4-BE49-F238E27FC236}">
                <a16:creationId xmlns:a16="http://schemas.microsoft.com/office/drawing/2014/main" id="{350E3943-A982-B365-FE2C-B43F702E850C}"/>
              </a:ext>
            </a:extLst>
          </p:cNvPr>
          <p:cNvSpPr/>
          <p:nvPr/>
        </p:nvSpPr>
        <p:spPr>
          <a:xfrm>
            <a:off x="458483" y="1355706"/>
            <a:ext cx="1649816" cy="285254"/>
          </a:xfrm>
          <a:prstGeom prst="rect">
            <a:avLst/>
          </a:prstGeom>
          <a:solidFill>
            <a:schemeClr val="tx2">
              <a:lumMod val="75000"/>
              <a:lumOff val="25000"/>
            </a:schemeClr>
          </a:solidFill>
          <a:ln>
            <a:noFill/>
          </a:ln>
          <a:effectLst/>
        </p:spPr>
        <p:txBody>
          <a:bodyPr vert="horz"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Calibri"/>
                <a:ea typeface="+mn-ea"/>
                <a:cs typeface="+mn-cs"/>
              </a:rPr>
              <a:t>DATA SOURCES - DSI</a:t>
            </a:r>
          </a:p>
        </p:txBody>
      </p:sp>
      <p:sp>
        <p:nvSpPr>
          <p:cNvPr id="22" name="Rectangle 21">
            <a:extLst>
              <a:ext uri="{FF2B5EF4-FFF2-40B4-BE49-F238E27FC236}">
                <a16:creationId xmlns:a16="http://schemas.microsoft.com/office/drawing/2014/main" id="{5BE93E49-1F6C-3405-79EA-B270AEC40929}"/>
              </a:ext>
            </a:extLst>
          </p:cNvPr>
          <p:cNvSpPr/>
          <p:nvPr/>
        </p:nvSpPr>
        <p:spPr>
          <a:xfrm>
            <a:off x="458483" y="1633315"/>
            <a:ext cx="1649815" cy="4543424"/>
          </a:xfrm>
          <a:prstGeom prst="rect">
            <a:avLst/>
          </a:prstGeom>
          <a:noFill/>
          <a:ln w="12700" cap="flat" cmpd="sng" algn="ctr">
            <a:solidFill>
              <a:srgbClr val="FFFFFF">
                <a:lumMod val="8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mn-cs"/>
            </a:endParaRPr>
          </a:p>
        </p:txBody>
      </p:sp>
      <p:sp>
        <p:nvSpPr>
          <p:cNvPr id="79" name="Rectangle 78">
            <a:extLst>
              <a:ext uri="{FF2B5EF4-FFF2-40B4-BE49-F238E27FC236}">
                <a16:creationId xmlns:a16="http://schemas.microsoft.com/office/drawing/2014/main" id="{572521C1-1D53-0C9C-FDE5-219899377C5B}"/>
              </a:ext>
            </a:extLst>
          </p:cNvPr>
          <p:cNvSpPr/>
          <p:nvPr/>
        </p:nvSpPr>
        <p:spPr>
          <a:xfrm>
            <a:off x="501028" y="1703957"/>
            <a:ext cx="1564724" cy="964427"/>
          </a:xfrm>
          <a:prstGeom prst="rect">
            <a:avLst/>
          </a:prstGeom>
          <a:solidFill>
            <a:srgbClr val="FFFFFF"/>
          </a:solidFill>
          <a:ln w="12700" cap="flat" cmpd="sng" algn="ctr">
            <a:solidFill>
              <a:srgbClr val="216D62">
                <a:shade val="15000"/>
              </a:srgbClr>
            </a:solidFill>
            <a:prstDash val="sysDot"/>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216D62"/>
                </a:solidFill>
                <a:effectLst/>
                <a:uLnTx/>
                <a:uFillTx/>
                <a:latin typeface="Calibri"/>
                <a:ea typeface="+mn-ea"/>
                <a:cs typeface="+mn-cs"/>
              </a:rPr>
              <a:t>Structured Data</a:t>
            </a:r>
          </a:p>
        </p:txBody>
      </p:sp>
      <p:pic>
        <p:nvPicPr>
          <p:cNvPr id="81" name="Picture 80" descr="A blue cylinder with white text&#10;&#10;Description automatically generated">
            <a:extLst>
              <a:ext uri="{FF2B5EF4-FFF2-40B4-BE49-F238E27FC236}">
                <a16:creationId xmlns:a16="http://schemas.microsoft.com/office/drawing/2014/main" id="{9F7E15B6-B141-5E05-5605-44CAC436C2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2713" y="1975369"/>
            <a:ext cx="656629" cy="656629"/>
          </a:xfrm>
          <a:prstGeom prst="rect">
            <a:avLst/>
          </a:prstGeom>
        </p:spPr>
      </p:pic>
      <p:pic>
        <p:nvPicPr>
          <p:cNvPr id="82" name="Picture 81" descr="A green logo with white text&#10;&#10;Description automatically generated">
            <a:extLst>
              <a:ext uri="{FF2B5EF4-FFF2-40B4-BE49-F238E27FC236}">
                <a16:creationId xmlns:a16="http://schemas.microsoft.com/office/drawing/2014/main" id="{E2B012C2-63D6-58FA-DBF2-9BFAC16A5E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342" y="2023964"/>
            <a:ext cx="746609" cy="559236"/>
          </a:xfrm>
          <a:prstGeom prst="rect">
            <a:avLst/>
          </a:prstGeom>
        </p:spPr>
      </p:pic>
      <p:sp>
        <p:nvSpPr>
          <p:cNvPr id="83" name="Rectangle 82">
            <a:extLst>
              <a:ext uri="{FF2B5EF4-FFF2-40B4-BE49-F238E27FC236}">
                <a16:creationId xmlns:a16="http://schemas.microsoft.com/office/drawing/2014/main" id="{AAE3D5DA-0847-A573-E9F4-F8C3C5F81CBA}"/>
              </a:ext>
            </a:extLst>
          </p:cNvPr>
          <p:cNvSpPr/>
          <p:nvPr/>
        </p:nvSpPr>
        <p:spPr>
          <a:xfrm>
            <a:off x="496863" y="2909607"/>
            <a:ext cx="1564724" cy="1280010"/>
          </a:xfrm>
          <a:prstGeom prst="rect">
            <a:avLst/>
          </a:prstGeom>
          <a:solidFill>
            <a:srgbClr val="FFFFFF"/>
          </a:solidFill>
          <a:ln w="12700" cap="flat" cmpd="sng" algn="ctr">
            <a:solidFill>
              <a:srgbClr val="216D62">
                <a:shade val="15000"/>
              </a:srgbClr>
            </a:solidFill>
            <a:prstDash val="sysDot"/>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216D62"/>
                </a:solidFill>
                <a:effectLst/>
                <a:uLnTx/>
                <a:uFillTx/>
                <a:latin typeface="Calibri"/>
                <a:ea typeface="+mn-ea"/>
                <a:cs typeface="+mn-cs"/>
              </a:rPr>
              <a:t>Semi-Structured Data</a:t>
            </a:r>
          </a:p>
        </p:txBody>
      </p:sp>
      <p:pic>
        <p:nvPicPr>
          <p:cNvPr id="85" name="Picture 84" descr="A black and white symbol&#10;&#10;Description automatically generated">
            <a:extLst>
              <a:ext uri="{FF2B5EF4-FFF2-40B4-BE49-F238E27FC236}">
                <a16:creationId xmlns:a16="http://schemas.microsoft.com/office/drawing/2014/main" id="{6DA535C7-8C84-2EF0-62A0-74C1B07629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14" y="3495608"/>
            <a:ext cx="592756" cy="592756"/>
          </a:xfrm>
          <a:prstGeom prst="rect">
            <a:avLst/>
          </a:prstGeom>
        </p:spPr>
      </p:pic>
      <p:sp>
        <p:nvSpPr>
          <p:cNvPr id="90" name="Rectangle 89">
            <a:extLst>
              <a:ext uri="{FF2B5EF4-FFF2-40B4-BE49-F238E27FC236}">
                <a16:creationId xmlns:a16="http://schemas.microsoft.com/office/drawing/2014/main" id="{81C52544-E189-70CF-846D-7FD306E0ABB8}"/>
              </a:ext>
            </a:extLst>
          </p:cNvPr>
          <p:cNvSpPr/>
          <p:nvPr/>
        </p:nvSpPr>
        <p:spPr>
          <a:xfrm>
            <a:off x="496863" y="4365972"/>
            <a:ext cx="1564724" cy="1527751"/>
          </a:xfrm>
          <a:prstGeom prst="rect">
            <a:avLst/>
          </a:prstGeom>
          <a:solidFill>
            <a:srgbClr val="FFFFFF"/>
          </a:solidFill>
          <a:ln w="12700" cap="flat" cmpd="sng" algn="ctr">
            <a:solidFill>
              <a:srgbClr val="216D62">
                <a:shade val="15000"/>
              </a:srgbClr>
            </a:solidFill>
            <a:prstDash val="sysDot"/>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216D62"/>
                </a:solidFill>
                <a:effectLst/>
                <a:uLnTx/>
                <a:uFillTx/>
                <a:latin typeface="Calibri"/>
                <a:ea typeface="+mn-ea"/>
                <a:cs typeface="+mn-cs"/>
              </a:rPr>
              <a:t>Unstructured Data</a:t>
            </a:r>
          </a:p>
        </p:txBody>
      </p:sp>
      <p:sp>
        <p:nvSpPr>
          <p:cNvPr id="94" name="TextBox 93">
            <a:extLst>
              <a:ext uri="{FF2B5EF4-FFF2-40B4-BE49-F238E27FC236}">
                <a16:creationId xmlns:a16="http://schemas.microsoft.com/office/drawing/2014/main" id="{EEDE5434-F9A2-1DF2-5411-FE7CD4D8546E}"/>
              </a:ext>
            </a:extLst>
          </p:cNvPr>
          <p:cNvSpPr txBox="1"/>
          <p:nvPr/>
        </p:nvSpPr>
        <p:spPr>
          <a:xfrm>
            <a:off x="496862" y="5337611"/>
            <a:ext cx="805628" cy="246221"/>
          </a:xfrm>
          <a:prstGeom prst="rect">
            <a:avLst/>
          </a:prstGeom>
          <a:noFill/>
        </p:spPr>
        <p:txBody>
          <a:bodyPr wrap="square">
            <a:spAutoFit/>
          </a:bodyPr>
          <a:lstStyle/>
          <a:p>
            <a:r>
              <a:rPr kumimoji="0" lang="en-IN" sz="1000" b="1" i="0" u="none" strike="noStrike" kern="0" cap="none" spc="0" normalizeH="0" baseline="0" noProof="0">
                <a:ln>
                  <a:noFill/>
                </a:ln>
                <a:solidFill>
                  <a:srgbClr val="3F3F3F"/>
                </a:solidFill>
                <a:effectLst/>
                <a:uLnTx/>
                <a:uFillTx/>
              </a:rPr>
              <a:t>Streaming</a:t>
            </a:r>
            <a:endParaRPr lang="en-IN" sz="1000"/>
          </a:p>
        </p:txBody>
      </p:sp>
      <p:pic>
        <p:nvPicPr>
          <p:cNvPr id="96" name="Picture 95" descr="A black and white symbol&#10;&#10;Description automatically generated">
            <a:extLst>
              <a:ext uri="{FF2B5EF4-FFF2-40B4-BE49-F238E27FC236}">
                <a16:creationId xmlns:a16="http://schemas.microsoft.com/office/drawing/2014/main" id="{2D1EDCCE-A14A-5F94-2916-DF2AC5707B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0872" y="3495610"/>
            <a:ext cx="592757" cy="592757"/>
          </a:xfrm>
          <a:prstGeom prst="rect">
            <a:avLst/>
          </a:prstGeom>
        </p:spPr>
      </p:pic>
      <p:pic>
        <p:nvPicPr>
          <p:cNvPr id="98" name="Picture 97">
            <a:extLst>
              <a:ext uri="{FF2B5EF4-FFF2-40B4-BE49-F238E27FC236}">
                <a16:creationId xmlns:a16="http://schemas.microsoft.com/office/drawing/2014/main" id="{B9FD8528-16A5-7D94-8744-90476EC03EFF}"/>
              </a:ext>
            </a:extLst>
          </p:cNvPr>
          <p:cNvPicPr>
            <a:picLocks noChangeAspect="1"/>
          </p:cNvPicPr>
          <p:nvPr/>
        </p:nvPicPr>
        <p:blipFill>
          <a:blip r:embed="rId6"/>
          <a:stretch>
            <a:fillRect/>
          </a:stretch>
        </p:blipFill>
        <p:spPr>
          <a:xfrm>
            <a:off x="586200" y="4959716"/>
            <a:ext cx="609653" cy="388654"/>
          </a:xfrm>
          <a:prstGeom prst="rect">
            <a:avLst/>
          </a:prstGeom>
        </p:spPr>
      </p:pic>
      <p:pic>
        <p:nvPicPr>
          <p:cNvPr id="100" name="Picture 99" descr="A black and white icon of a paper&#10;&#10;Description automatically generated">
            <a:extLst>
              <a:ext uri="{FF2B5EF4-FFF2-40B4-BE49-F238E27FC236}">
                <a16:creationId xmlns:a16="http://schemas.microsoft.com/office/drawing/2014/main" id="{254A8BC9-36FE-0D0D-467B-186356A8C28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02491" y="4817399"/>
            <a:ext cx="673287" cy="673287"/>
          </a:xfrm>
          <a:prstGeom prst="rect">
            <a:avLst/>
          </a:prstGeom>
        </p:spPr>
      </p:pic>
      <p:sp>
        <p:nvSpPr>
          <p:cNvPr id="101" name="TextBox 100">
            <a:extLst>
              <a:ext uri="{FF2B5EF4-FFF2-40B4-BE49-F238E27FC236}">
                <a16:creationId xmlns:a16="http://schemas.microsoft.com/office/drawing/2014/main" id="{9147035A-F0D2-3A57-01F0-F34AD7A58273}"/>
              </a:ext>
            </a:extLst>
          </p:cNvPr>
          <p:cNvSpPr txBox="1"/>
          <p:nvPr/>
        </p:nvSpPr>
        <p:spPr>
          <a:xfrm>
            <a:off x="1239135" y="5356008"/>
            <a:ext cx="880392" cy="246221"/>
          </a:xfrm>
          <a:prstGeom prst="rect">
            <a:avLst/>
          </a:prstGeom>
          <a:noFill/>
        </p:spPr>
        <p:txBody>
          <a:bodyPr wrap="square">
            <a:spAutoFit/>
          </a:bodyPr>
          <a:lstStyle/>
          <a:p>
            <a:r>
              <a:rPr kumimoji="0" lang="en-IN" sz="1000" b="1" i="0" u="none" strike="noStrike" kern="0" cap="none" spc="0" normalizeH="0" baseline="0" noProof="0">
                <a:ln>
                  <a:noFill/>
                </a:ln>
                <a:solidFill>
                  <a:srgbClr val="3F3F3F"/>
                </a:solidFill>
                <a:effectLst/>
                <a:uLnTx/>
                <a:uFillTx/>
              </a:rPr>
              <a:t>Documents</a:t>
            </a:r>
            <a:endParaRPr lang="en-IN" sz="1000"/>
          </a:p>
        </p:txBody>
      </p:sp>
      <p:sp>
        <p:nvSpPr>
          <p:cNvPr id="102" name="Rectangle 101">
            <a:extLst>
              <a:ext uri="{FF2B5EF4-FFF2-40B4-BE49-F238E27FC236}">
                <a16:creationId xmlns:a16="http://schemas.microsoft.com/office/drawing/2014/main" id="{FD2BB10C-DF33-DECD-A410-E129EFB5038E}"/>
              </a:ext>
            </a:extLst>
          </p:cNvPr>
          <p:cNvSpPr/>
          <p:nvPr/>
        </p:nvSpPr>
        <p:spPr>
          <a:xfrm>
            <a:off x="2555914" y="1633315"/>
            <a:ext cx="5893126" cy="4543424"/>
          </a:xfrm>
          <a:prstGeom prst="rect">
            <a:avLst/>
          </a:prstGeom>
          <a:noFill/>
          <a:ln w="12700" cap="flat" cmpd="sng" algn="ctr">
            <a:solidFill>
              <a:srgbClr val="FFFFFF">
                <a:lumMod val="8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mn-cs"/>
            </a:endParaRPr>
          </a:p>
        </p:txBody>
      </p:sp>
      <p:sp>
        <p:nvSpPr>
          <p:cNvPr id="103" name="Rectangle 102">
            <a:extLst>
              <a:ext uri="{FF2B5EF4-FFF2-40B4-BE49-F238E27FC236}">
                <a16:creationId xmlns:a16="http://schemas.microsoft.com/office/drawing/2014/main" id="{205D4584-B764-4FB2-249E-569BCF2EB4C2}"/>
              </a:ext>
            </a:extLst>
          </p:cNvPr>
          <p:cNvSpPr/>
          <p:nvPr/>
        </p:nvSpPr>
        <p:spPr>
          <a:xfrm>
            <a:off x="2555914" y="1348061"/>
            <a:ext cx="5893126" cy="285254"/>
          </a:xfrm>
          <a:prstGeom prst="rect">
            <a:avLst/>
          </a:prstGeom>
          <a:solidFill>
            <a:srgbClr val="216D62"/>
          </a:solidFill>
          <a:ln>
            <a:noFill/>
          </a:ln>
          <a:effectLst/>
        </p:spPr>
        <p:txBody>
          <a:bodyPr vert="horz"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Calibri"/>
                <a:ea typeface="+mn-ea"/>
                <a:cs typeface="+mn-cs"/>
              </a:rPr>
              <a:t>MICROSOFT FABRIC</a:t>
            </a:r>
          </a:p>
        </p:txBody>
      </p:sp>
      <p:pic>
        <p:nvPicPr>
          <p:cNvPr id="105" name="Picture 104" descr="A green and blue logo&#10;&#10;Description automatically generated">
            <a:extLst>
              <a:ext uri="{FF2B5EF4-FFF2-40B4-BE49-F238E27FC236}">
                <a16:creationId xmlns:a16="http://schemas.microsoft.com/office/drawing/2014/main" id="{8F6EDE2F-0571-BA6C-66DC-DDF0D6BFDE3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41428" y="1348061"/>
            <a:ext cx="285254" cy="285254"/>
          </a:xfrm>
          <a:prstGeom prst="rect">
            <a:avLst/>
          </a:prstGeom>
        </p:spPr>
      </p:pic>
      <p:sp>
        <p:nvSpPr>
          <p:cNvPr id="106" name="Rectangle: Rounded Corners 105">
            <a:extLst>
              <a:ext uri="{FF2B5EF4-FFF2-40B4-BE49-F238E27FC236}">
                <a16:creationId xmlns:a16="http://schemas.microsoft.com/office/drawing/2014/main" id="{35736BF4-1975-DA82-A903-C155E018587F}"/>
              </a:ext>
            </a:extLst>
          </p:cNvPr>
          <p:cNvSpPr/>
          <p:nvPr/>
        </p:nvSpPr>
        <p:spPr>
          <a:xfrm>
            <a:off x="2555914" y="5173637"/>
            <a:ext cx="5893126" cy="100310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bg1"/>
              </a:solidFill>
              <a:effectLst>
                <a:outerShdw blurRad="38100" dist="19050" dir="2700000" algn="tl" rotWithShape="0">
                  <a:schemeClr val="dk1">
                    <a:alpha val="40000"/>
                  </a:schemeClr>
                </a:outerShdw>
              </a:effectLst>
            </a:endParaRPr>
          </a:p>
        </p:txBody>
      </p:sp>
      <p:sp>
        <p:nvSpPr>
          <p:cNvPr id="107" name="TextBox 106">
            <a:extLst>
              <a:ext uri="{FF2B5EF4-FFF2-40B4-BE49-F238E27FC236}">
                <a16:creationId xmlns:a16="http://schemas.microsoft.com/office/drawing/2014/main" id="{B83B5994-B80D-540C-A192-F29D686EFA04}"/>
              </a:ext>
            </a:extLst>
          </p:cNvPr>
          <p:cNvSpPr txBox="1"/>
          <p:nvPr/>
        </p:nvSpPr>
        <p:spPr>
          <a:xfrm>
            <a:off x="4919840" y="5854550"/>
            <a:ext cx="1165273"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1" i="0" u="none" strike="noStrike" kern="0" cap="none" spc="0" normalizeH="0" baseline="0" noProof="0">
                <a:ln>
                  <a:noFill/>
                </a:ln>
                <a:solidFill>
                  <a:srgbClr val="3F3F3F"/>
                </a:solidFill>
                <a:effectLst/>
                <a:uLnTx/>
                <a:uFillTx/>
              </a:rPr>
              <a:t>OneLake</a:t>
            </a:r>
          </a:p>
        </p:txBody>
      </p:sp>
      <p:pic>
        <p:nvPicPr>
          <p:cNvPr id="108" name="Picture 107" descr="A blue logo with a white background&#10;&#10;Description automatically generated">
            <a:extLst>
              <a:ext uri="{FF2B5EF4-FFF2-40B4-BE49-F238E27FC236}">
                <a16:creationId xmlns:a16="http://schemas.microsoft.com/office/drawing/2014/main" id="{6D390AAA-BA19-DC3B-C4A1-FFB592DFC93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V="1">
            <a:off x="5342636" y="5544003"/>
            <a:ext cx="330957" cy="332435"/>
          </a:xfrm>
          <a:prstGeom prst="rect">
            <a:avLst/>
          </a:prstGeom>
        </p:spPr>
      </p:pic>
      <p:sp>
        <p:nvSpPr>
          <p:cNvPr id="112" name="Rectangle 111">
            <a:extLst>
              <a:ext uri="{FF2B5EF4-FFF2-40B4-BE49-F238E27FC236}">
                <a16:creationId xmlns:a16="http://schemas.microsoft.com/office/drawing/2014/main" id="{62FDDE50-1AAA-7E51-2700-21038D159371}"/>
              </a:ext>
            </a:extLst>
          </p:cNvPr>
          <p:cNvSpPr/>
          <p:nvPr/>
        </p:nvSpPr>
        <p:spPr>
          <a:xfrm>
            <a:off x="2628513" y="1690226"/>
            <a:ext cx="2938597" cy="887651"/>
          </a:xfrm>
          <a:prstGeom prst="rect">
            <a:avLst/>
          </a:prstGeom>
          <a:solidFill>
            <a:srgbClr val="FFFFFF"/>
          </a:solidFill>
          <a:ln w="12700" cap="flat" cmpd="sng" algn="ctr">
            <a:solidFill>
              <a:srgbClr val="FFFFFF">
                <a:lumMod val="85000"/>
              </a:srgbClr>
            </a:solidFill>
            <a:prstDash val="solid"/>
            <a:miter lim="800000"/>
          </a:ln>
          <a:effectLst/>
        </p:spPr>
        <p:txBody>
          <a:bodyPr vert="vert"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Calibri" panose="020F0502020204030204" pitchFamily="34" charset="0"/>
            </a:endParaRPr>
          </a:p>
        </p:txBody>
      </p:sp>
      <p:pic>
        <p:nvPicPr>
          <p:cNvPr id="116" name="Picture 115" descr="A green and blue logo&#10;&#10;Description automatically generated">
            <a:extLst>
              <a:ext uri="{FF2B5EF4-FFF2-40B4-BE49-F238E27FC236}">
                <a16:creationId xmlns:a16="http://schemas.microsoft.com/office/drawing/2014/main" id="{55E11FCF-5F56-4107-B128-22ADAD0E17A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04929" y="1737407"/>
            <a:ext cx="319871" cy="321299"/>
          </a:xfrm>
          <a:prstGeom prst="rect">
            <a:avLst/>
          </a:prstGeom>
        </p:spPr>
      </p:pic>
      <p:sp>
        <p:nvSpPr>
          <p:cNvPr id="117" name="TextBox 116">
            <a:extLst>
              <a:ext uri="{FF2B5EF4-FFF2-40B4-BE49-F238E27FC236}">
                <a16:creationId xmlns:a16="http://schemas.microsoft.com/office/drawing/2014/main" id="{C4AA47CD-BF1A-433B-6ADD-62F24E4A7039}"/>
              </a:ext>
            </a:extLst>
          </p:cNvPr>
          <p:cNvSpPr txBox="1"/>
          <p:nvPr/>
        </p:nvSpPr>
        <p:spPr>
          <a:xfrm>
            <a:off x="4990275" y="2062640"/>
            <a:ext cx="705147" cy="400110"/>
          </a:xfrm>
          <a:prstGeom prst="rect">
            <a:avLst/>
          </a:prstGeom>
          <a:noFill/>
        </p:spPr>
        <p:txBody>
          <a:bodyPr wrap="square" rtlCol="0">
            <a:spAutoFit/>
          </a:bodyPr>
          <a:lstStyle/>
          <a:p>
            <a:pPr algn="ctr"/>
            <a:r>
              <a:rPr lang="en-US" sz="1000"/>
              <a:t>Data Factory</a:t>
            </a:r>
          </a:p>
        </p:txBody>
      </p:sp>
      <p:sp>
        <p:nvSpPr>
          <p:cNvPr id="150" name="Rectangle 149">
            <a:extLst>
              <a:ext uri="{FF2B5EF4-FFF2-40B4-BE49-F238E27FC236}">
                <a16:creationId xmlns:a16="http://schemas.microsoft.com/office/drawing/2014/main" id="{A9B60537-E26C-0E45-985D-D2848F593602}"/>
              </a:ext>
            </a:extLst>
          </p:cNvPr>
          <p:cNvSpPr/>
          <p:nvPr/>
        </p:nvSpPr>
        <p:spPr>
          <a:xfrm>
            <a:off x="7126203" y="1703957"/>
            <a:ext cx="1211696" cy="785701"/>
          </a:xfrm>
          <a:prstGeom prst="rect">
            <a:avLst/>
          </a:prstGeom>
          <a:solidFill>
            <a:srgbClr val="FFFFFF"/>
          </a:solidFill>
          <a:ln w="12700" cap="flat" cmpd="sng" algn="ctr">
            <a:solidFill>
              <a:srgbClr val="FFFFFF">
                <a:lumMod val="85000"/>
              </a:srgbClr>
            </a:solidFill>
            <a:prstDash val="solid"/>
            <a:miter lim="800000"/>
          </a:ln>
          <a:effectLst/>
        </p:spPr>
        <p:txBody>
          <a:bodyPr vert="vert"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Calibri" panose="020F0502020204030204" pitchFamily="34" charset="0"/>
            </a:endParaRPr>
          </a:p>
        </p:txBody>
      </p:sp>
      <p:sp>
        <p:nvSpPr>
          <p:cNvPr id="151" name="TextBox 150">
            <a:extLst>
              <a:ext uri="{FF2B5EF4-FFF2-40B4-BE49-F238E27FC236}">
                <a16:creationId xmlns:a16="http://schemas.microsoft.com/office/drawing/2014/main" id="{7290ECA4-8386-D879-F1DB-6A6F485A1EA3}"/>
              </a:ext>
            </a:extLst>
          </p:cNvPr>
          <p:cNvSpPr txBox="1"/>
          <p:nvPr/>
        </p:nvSpPr>
        <p:spPr>
          <a:xfrm>
            <a:off x="7179060" y="1748903"/>
            <a:ext cx="1109183" cy="246221"/>
          </a:xfrm>
          <a:prstGeom prst="rect">
            <a:avLst/>
          </a:prstGeom>
          <a:solidFill>
            <a:srgbClr val="00B050"/>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FFFFFF"/>
                </a:solidFill>
                <a:effectLst/>
                <a:uLnTx/>
                <a:uFillTx/>
                <a:cs typeface="Calibri" panose="020F0502020204030204" pitchFamily="34" charset="0"/>
              </a:rPr>
              <a:t>REPORTING</a:t>
            </a:r>
            <a:endParaRPr kumimoji="0" lang="en-US" sz="900" b="1" i="0" u="none" strike="noStrike" kern="0" cap="none" spc="0" normalizeH="0" baseline="0" noProof="0">
              <a:ln>
                <a:noFill/>
              </a:ln>
              <a:solidFill>
                <a:srgbClr val="FFFFFF"/>
              </a:solidFill>
              <a:effectLst/>
              <a:uLnTx/>
              <a:uFillTx/>
              <a:cs typeface="Calibri" panose="020F0502020204030204" pitchFamily="34" charset="0"/>
            </a:endParaRPr>
          </a:p>
        </p:txBody>
      </p:sp>
      <p:pic>
        <p:nvPicPr>
          <p:cNvPr id="152" name="Picture 151" descr="A picture containing icon&#10;&#10;Description automatically generated">
            <a:extLst>
              <a:ext uri="{FF2B5EF4-FFF2-40B4-BE49-F238E27FC236}">
                <a16:creationId xmlns:a16="http://schemas.microsoft.com/office/drawing/2014/main" id="{C3403AA3-8A95-9359-005F-1B0869B66E0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254515" y="2099931"/>
            <a:ext cx="352373" cy="263940"/>
          </a:xfrm>
          <a:prstGeom prst="rect">
            <a:avLst/>
          </a:prstGeom>
        </p:spPr>
      </p:pic>
      <p:sp>
        <p:nvSpPr>
          <p:cNvPr id="153" name="TextBox 152">
            <a:extLst>
              <a:ext uri="{FF2B5EF4-FFF2-40B4-BE49-F238E27FC236}">
                <a16:creationId xmlns:a16="http://schemas.microsoft.com/office/drawing/2014/main" id="{E438FE32-BB5C-5E96-5335-7C267A8A1E52}"/>
              </a:ext>
            </a:extLst>
          </p:cNvPr>
          <p:cNvSpPr txBox="1"/>
          <p:nvPr/>
        </p:nvSpPr>
        <p:spPr>
          <a:xfrm>
            <a:off x="7422046" y="2104133"/>
            <a:ext cx="867465" cy="246221"/>
          </a:xfrm>
          <a:prstGeom prst="rect">
            <a:avLst/>
          </a:prstGeom>
          <a:noFill/>
        </p:spPr>
        <p:txBody>
          <a:bodyPr wrap="square" rtlCol="0">
            <a:spAutoFit/>
          </a:bodyPr>
          <a:lstStyle/>
          <a:p>
            <a:pPr algn="ctr"/>
            <a:r>
              <a:rPr lang="en-US" sz="1000"/>
              <a:t>Power BI</a:t>
            </a:r>
          </a:p>
        </p:txBody>
      </p:sp>
      <p:sp>
        <p:nvSpPr>
          <p:cNvPr id="154" name="Rectangle 153">
            <a:extLst>
              <a:ext uri="{FF2B5EF4-FFF2-40B4-BE49-F238E27FC236}">
                <a16:creationId xmlns:a16="http://schemas.microsoft.com/office/drawing/2014/main" id="{BE5B77A3-A78F-13DA-C600-20408F38A890}"/>
              </a:ext>
            </a:extLst>
          </p:cNvPr>
          <p:cNvSpPr/>
          <p:nvPr/>
        </p:nvSpPr>
        <p:spPr>
          <a:xfrm>
            <a:off x="7126203" y="3357383"/>
            <a:ext cx="1211696" cy="1252700"/>
          </a:xfrm>
          <a:prstGeom prst="rect">
            <a:avLst/>
          </a:prstGeom>
          <a:solidFill>
            <a:srgbClr val="FFFFFF"/>
          </a:solidFill>
          <a:ln w="12700" cap="flat" cmpd="sng" algn="ctr">
            <a:solidFill>
              <a:srgbClr val="FFFFFF">
                <a:lumMod val="85000"/>
              </a:srgbClr>
            </a:solidFill>
            <a:prstDash val="solid"/>
            <a:miter lim="800000"/>
          </a:ln>
          <a:effectLst/>
        </p:spPr>
        <p:txBody>
          <a:bodyPr vert="vert"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Calibri" panose="020F0502020204030204" pitchFamily="34" charset="0"/>
            </a:endParaRPr>
          </a:p>
        </p:txBody>
      </p:sp>
      <p:sp>
        <p:nvSpPr>
          <p:cNvPr id="155" name="TextBox 154">
            <a:extLst>
              <a:ext uri="{FF2B5EF4-FFF2-40B4-BE49-F238E27FC236}">
                <a16:creationId xmlns:a16="http://schemas.microsoft.com/office/drawing/2014/main" id="{D5ACE5FF-E5D6-C920-66B6-7C1622709A6F}"/>
              </a:ext>
            </a:extLst>
          </p:cNvPr>
          <p:cNvSpPr txBox="1"/>
          <p:nvPr/>
        </p:nvSpPr>
        <p:spPr>
          <a:xfrm>
            <a:off x="7184077" y="3406984"/>
            <a:ext cx="1114920" cy="246221"/>
          </a:xfrm>
          <a:prstGeom prst="rect">
            <a:avLst/>
          </a:prstGeom>
          <a:solidFill>
            <a:srgbClr val="5B4D83"/>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FFFFFF"/>
                </a:solidFill>
                <a:effectLst/>
                <a:uLnTx/>
                <a:uFillTx/>
                <a:cs typeface="Calibri" panose="020F0502020204030204" pitchFamily="34" charset="0"/>
              </a:rPr>
              <a:t>ANALYTICS</a:t>
            </a:r>
            <a:endParaRPr kumimoji="0" lang="en-US" sz="900" b="1" i="0" u="none" strike="noStrike" kern="0" cap="none" spc="0" normalizeH="0" baseline="0" noProof="0">
              <a:ln>
                <a:noFill/>
              </a:ln>
              <a:solidFill>
                <a:srgbClr val="FFFFFF"/>
              </a:solidFill>
              <a:effectLst/>
              <a:uLnTx/>
              <a:uFillTx/>
              <a:cs typeface="Calibri" panose="020F0502020204030204" pitchFamily="34" charset="0"/>
            </a:endParaRPr>
          </a:p>
        </p:txBody>
      </p:sp>
      <p:pic>
        <p:nvPicPr>
          <p:cNvPr id="157" name="Picture 156" descr="A blue logo with a white background&#10;&#10;Description automatically generated">
            <a:extLst>
              <a:ext uri="{FF2B5EF4-FFF2-40B4-BE49-F238E27FC236}">
                <a16:creationId xmlns:a16="http://schemas.microsoft.com/office/drawing/2014/main" id="{CA013502-CAFD-6B25-D6B4-7778F6B632C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504701" y="3716081"/>
            <a:ext cx="512070" cy="514356"/>
          </a:xfrm>
          <a:prstGeom prst="rect">
            <a:avLst/>
          </a:prstGeom>
        </p:spPr>
      </p:pic>
      <p:sp>
        <p:nvSpPr>
          <p:cNvPr id="158" name="TextBox 157">
            <a:extLst>
              <a:ext uri="{FF2B5EF4-FFF2-40B4-BE49-F238E27FC236}">
                <a16:creationId xmlns:a16="http://schemas.microsoft.com/office/drawing/2014/main" id="{B2E40635-CDE3-661B-C3BB-1390C4334B74}"/>
              </a:ext>
            </a:extLst>
          </p:cNvPr>
          <p:cNvSpPr txBox="1"/>
          <p:nvPr/>
        </p:nvSpPr>
        <p:spPr>
          <a:xfrm>
            <a:off x="7174590" y="4216575"/>
            <a:ext cx="1114921" cy="400110"/>
          </a:xfrm>
          <a:prstGeom prst="rect">
            <a:avLst/>
          </a:prstGeom>
          <a:noFill/>
        </p:spPr>
        <p:txBody>
          <a:bodyPr wrap="square" rtlCol="0">
            <a:spAutoFit/>
          </a:bodyPr>
          <a:lstStyle/>
          <a:p>
            <a:pPr algn="ctr"/>
            <a:r>
              <a:rPr lang="en-US" sz="1000"/>
              <a:t>Synapse Real Time Analytics</a:t>
            </a:r>
          </a:p>
        </p:txBody>
      </p:sp>
      <p:sp>
        <p:nvSpPr>
          <p:cNvPr id="166" name="Half Frame 165">
            <a:extLst>
              <a:ext uri="{FF2B5EF4-FFF2-40B4-BE49-F238E27FC236}">
                <a16:creationId xmlns:a16="http://schemas.microsoft.com/office/drawing/2014/main" id="{62B65AF8-68D1-AA58-1B83-3E0739782367}"/>
              </a:ext>
            </a:extLst>
          </p:cNvPr>
          <p:cNvSpPr/>
          <p:nvPr/>
        </p:nvSpPr>
        <p:spPr>
          <a:xfrm rot="8101294">
            <a:off x="6809724" y="3952552"/>
            <a:ext cx="203475" cy="208516"/>
          </a:xfrm>
          <a:prstGeom prst="halfFram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Rectangle 166">
            <a:extLst>
              <a:ext uri="{FF2B5EF4-FFF2-40B4-BE49-F238E27FC236}">
                <a16:creationId xmlns:a16="http://schemas.microsoft.com/office/drawing/2014/main" id="{619F6417-06A9-E6EA-CA0F-9B2F22DBE912}"/>
              </a:ext>
            </a:extLst>
          </p:cNvPr>
          <p:cNvSpPr/>
          <p:nvPr/>
        </p:nvSpPr>
        <p:spPr>
          <a:xfrm>
            <a:off x="9322879" y="3695628"/>
            <a:ext cx="2722375" cy="2493084"/>
          </a:xfrm>
          <a:prstGeom prst="rect">
            <a:avLst/>
          </a:prstGeom>
          <a:noFill/>
          <a:ln w="12700" cap="flat" cmpd="sng" algn="ctr">
            <a:solidFill>
              <a:srgbClr val="FFFFFF">
                <a:lumMod val="8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mn-cs"/>
            </a:endParaRPr>
          </a:p>
        </p:txBody>
      </p:sp>
      <p:sp>
        <p:nvSpPr>
          <p:cNvPr id="168" name="Rectangle 167">
            <a:extLst>
              <a:ext uri="{FF2B5EF4-FFF2-40B4-BE49-F238E27FC236}">
                <a16:creationId xmlns:a16="http://schemas.microsoft.com/office/drawing/2014/main" id="{25E0108F-B4B7-AAE6-6C96-D38B8DA68B49}"/>
              </a:ext>
            </a:extLst>
          </p:cNvPr>
          <p:cNvSpPr/>
          <p:nvPr/>
        </p:nvSpPr>
        <p:spPr>
          <a:xfrm>
            <a:off x="9324490" y="3408277"/>
            <a:ext cx="2741358" cy="285254"/>
          </a:xfrm>
          <a:prstGeom prst="rect">
            <a:avLst/>
          </a:prstGeom>
          <a:solidFill>
            <a:srgbClr val="00B0F0"/>
          </a:solidFill>
          <a:ln>
            <a:noFill/>
          </a:ln>
          <a:effectLst/>
        </p:spPr>
        <p:txBody>
          <a:bodyPr vert="horz"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Calibri"/>
                <a:ea typeface="+mn-ea"/>
                <a:cs typeface="+mn-cs"/>
              </a:rPr>
              <a:t>AZURE MACHINE LEARNING</a:t>
            </a:r>
          </a:p>
        </p:txBody>
      </p:sp>
      <p:pic>
        <p:nvPicPr>
          <p:cNvPr id="170" name="Picture 169" descr="A blue logo with a triangle&#10;&#10;Description automatically generated">
            <a:extLst>
              <a:ext uri="{FF2B5EF4-FFF2-40B4-BE49-F238E27FC236}">
                <a16:creationId xmlns:a16="http://schemas.microsoft.com/office/drawing/2014/main" id="{182156B6-733F-649B-1CE6-B6B60C833BA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324337" y="3399319"/>
            <a:ext cx="264441" cy="285254"/>
          </a:xfrm>
          <a:prstGeom prst="rect">
            <a:avLst/>
          </a:prstGeom>
        </p:spPr>
      </p:pic>
      <p:sp>
        <p:nvSpPr>
          <p:cNvPr id="171" name="Arrow: Right 170">
            <a:extLst>
              <a:ext uri="{FF2B5EF4-FFF2-40B4-BE49-F238E27FC236}">
                <a16:creationId xmlns:a16="http://schemas.microsoft.com/office/drawing/2014/main" id="{C3F5D49B-26D7-DEC6-EEB0-F7147915F6C9}"/>
              </a:ext>
            </a:extLst>
          </p:cNvPr>
          <p:cNvSpPr/>
          <p:nvPr/>
        </p:nvSpPr>
        <p:spPr>
          <a:xfrm>
            <a:off x="8447429" y="4207973"/>
            <a:ext cx="885786" cy="225344"/>
          </a:xfrm>
          <a:prstGeom prst="rightArrow">
            <a:avLst/>
          </a:prstGeom>
          <a:solidFill>
            <a:srgbClr val="385723"/>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76" name="TextBox 175">
            <a:extLst>
              <a:ext uri="{FF2B5EF4-FFF2-40B4-BE49-F238E27FC236}">
                <a16:creationId xmlns:a16="http://schemas.microsoft.com/office/drawing/2014/main" id="{336578B6-FB96-9B42-AE74-06156F6E603C}"/>
              </a:ext>
            </a:extLst>
          </p:cNvPr>
          <p:cNvSpPr txBox="1"/>
          <p:nvPr/>
        </p:nvSpPr>
        <p:spPr>
          <a:xfrm>
            <a:off x="8485119" y="4043521"/>
            <a:ext cx="720071" cy="246221"/>
          </a:xfrm>
          <a:prstGeom prst="rect">
            <a:avLst/>
          </a:prstGeom>
          <a:noFill/>
        </p:spPr>
        <p:txBody>
          <a:bodyPr wrap="square" rtlCol="0">
            <a:spAutoFit/>
          </a:bodyPr>
          <a:lstStyle/>
          <a:p>
            <a:pPr algn="ctr"/>
            <a:r>
              <a:rPr lang="en-US" sz="1000"/>
              <a:t>Shortcuts</a:t>
            </a:r>
          </a:p>
        </p:txBody>
      </p:sp>
      <p:sp>
        <p:nvSpPr>
          <p:cNvPr id="177" name="Rectangle 112">
            <a:extLst>
              <a:ext uri="{FF2B5EF4-FFF2-40B4-BE49-F238E27FC236}">
                <a16:creationId xmlns:a16="http://schemas.microsoft.com/office/drawing/2014/main" id="{4C596DF8-B86C-35DF-2081-FA7288073061}"/>
              </a:ext>
            </a:extLst>
          </p:cNvPr>
          <p:cNvSpPr/>
          <p:nvPr/>
        </p:nvSpPr>
        <p:spPr bwMode="auto">
          <a:xfrm>
            <a:off x="2555913" y="4739810"/>
            <a:ext cx="5891516" cy="367028"/>
          </a:xfrm>
          <a:prstGeom prst="rect">
            <a:avLst/>
          </a:prstGeom>
          <a:solidFill>
            <a:schemeClr val="bg1">
              <a:alpha val="75000"/>
            </a:schemeClr>
          </a:solidFill>
          <a:ln w="3175" cap="flat" cmpd="sng" algn="ctr">
            <a:solidFill>
              <a:srgbClr val="000000"/>
            </a:solidFill>
            <a:prstDash val="dash"/>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600"/>
              </a:spcAft>
              <a:defRPr/>
            </a:pPr>
            <a:r>
              <a:rPr lang="en-US" sz="1100" b="1" kern="0">
                <a:solidFill>
                  <a:srgbClr val="D7523C"/>
                </a:solidFill>
                <a:latin typeface="Arial"/>
                <a:cs typeface="Arial"/>
              </a:rPr>
              <a:t>Enterprise Scheduler</a:t>
            </a:r>
            <a:endParaRPr lang="en-US">
              <a:ea typeface="+mn-ea"/>
            </a:endParaRPr>
          </a:p>
        </p:txBody>
      </p:sp>
      <p:pic>
        <p:nvPicPr>
          <p:cNvPr id="3" name="Picture 2" descr="A blue cloud with a magnifying glass&#10;&#10;Description automatically generated">
            <a:extLst>
              <a:ext uri="{FF2B5EF4-FFF2-40B4-BE49-F238E27FC236}">
                <a16:creationId xmlns:a16="http://schemas.microsoft.com/office/drawing/2014/main" id="{8F1F4242-8A63-929C-0FA4-2B3590A0F97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199282" y="3706296"/>
            <a:ext cx="455051" cy="485942"/>
          </a:xfrm>
          <a:prstGeom prst="rect">
            <a:avLst/>
          </a:prstGeom>
        </p:spPr>
      </p:pic>
      <p:sp>
        <p:nvSpPr>
          <p:cNvPr id="4" name="TextBox 3">
            <a:extLst>
              <a:ext uri="{FF2B5EF4-FFF2-40B4-BE49-F238E27FC236}">
                <a16:creationId xmlns:a16="http://schemas.microsoft.com/office/drawing/2014/main" id="{87246970-F932-ABEF-608C-597979A3E483}"/>
              </a:ext>
            </a:extLst>
          </p:cNvPr>
          <p:cNvSpPr txBox="1"/>
          <p:nvPr/>
        </p:nvSpPr>
        <p:spPr>
          <a:xfrm>
            <a:off x="10959208" y="4062730"/>
            <a:ext cx="1043475" cy="246221"/>
          </a:xfrm>
          <a:prstGeom prst="rect">
            <a:avLst/>
          </a:prstGeom>
          <a:noFill/>
        </p:spPr>
        <p:txBody>
          <a:bodyPr wrap="square" rtlCol="0">
            <a:spAutoFit/>
          </a:bodyPr>
          <a:lstStyle/>
          <a:p>
            <a:pPr algn="ctr"/>
            <a:r>
              <a:rPr lang="en-US" sz="1000" dirty="0"/>
              <a:t>Azure AI Search</a:t>
            </a:r>
          </a:p>
        </p:txBody>
      </p:sp>
      <p:sp>
        <p:nvSpPr>
          <p:cNvPr id="5" name="TextBox 4">
            <a:extLst>
              <a:ext uri="{FF2B5EF4-FFF2-40B4-BE49-F238E27FC236}">
                <a16:creationId xmlns:a16="http://schemas.microsoft.com/office/drawing/2014/main" id="{C964E851-6FE5-A4EF-65E2-1800A9710BAF}"/>
              </a:ext>
            </a:extLst>
          </p:cNvPr>
          <p:cNvSpPr txBox="1"/>
          <p:nvPr/>
        </p:nvSpPr>
        <p:spPr>
          <a:xfrm>
            <a:off x="9444936" y="4093464"/>
            <a:ext cx="1419379" cy="246221"/>
          </a:xfrm>
          <a:prstGeom prst="rect">
            <a:avLst/>
          </a:prstGeom>
          <a:noFill/>
        </p:spPr>
        <p:txBody>
          <a:bodyPr wrap="square" rtlCol="0">
            <a:spAutoFit/>
          </a:bodyPr>
          <a:lstStyle/>
          <a:p>
            <a:pPr algn="ctr"/>
            <a:r>
              <a:rPr lang="en-US" sz="1000" dirty="0"/>
              <a:t>Azure OpenAI Service</a:t>
            </a:r>
          </a:p>
        </p:txBody>
      </p:sp>
      <p:pic>
        <p:nvPicPr>
          <p:cNvPr id="7" name="Graphic 6">
            <a:extLst>
              <a:ext uri="{FF2B5EF4-FFF2-40B4-BE49-F238E27FC236}">
                <a16:creationId xmlns:a16="http://schemas.microsoft.com/office/drawing/2014/main" id="{983CB85D-6F09-9B71-A254-5FF135F9440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913310" y="4433317"/>
            <a:ext cx="446620" cy="446620"/>
          </a:xfrm>
          <a:prstGeom prst="rect">
            <a:avLst/>
          </a:prstGeom>
        </p:spPr>
      </p:pic>
      <p:sp>
        <p:nvSpPr>
          <p:cNvPr id="8" name="TextBox 7">
            <a:extLst>
              <a:ext uri="{FF2B5EF4-FFF2-40B4-BE49-F238E27FC236}">
                <a16:creationId xmlns:a16="http://schemas.microsoft.com/office/drawing/2014/main" id="{597EE0B3-16BC-7F5B-EA3B-A1894207B4BB}"/>
              </a:ext>
            </a:extLst>
          </p:cNvPr>
          <p:cNvSpPr txBox="1"/>
          <p:nvPr/>
        </p:nvSpPr>
        <p:spPr>
          <a:xfrm>
            <a:off x="9508968" y="4869193"/>
            <a:ext cx="1299427" cy="246221"/>
          </a:xfrm>
          <a:prstGeom prst="rect">
            <a:avLst/>
          </a:prstGeom>
          <a:noFill/>
        </p:spPr>
        <p:txBody>
          <a:bodyPr wrap="square" rtlCol="0">
            <a:spAutoFit/>
          </a:bodyPr>
          <a:lstStyle/>
          <a:p>
            <a:pPr algn="ctr"/>
            <a:r>
              <a:rPr lang="en-US" sz="1000"/>
              <a:t>Azure AI Language</a:t>
            </a:r>
          </a:p>
        </p:txBody>
      </p:sp>
      <p:pic>
        <p:nvPicPr>
          <p:cNvPr id="10" name="Graphic 9">
            <a:extLst>
              <a:ext uri="{FF2B5EF4-FFF2-40B4-BE49-F238E27FC236}">
                <a16:creationId xmlns:a16="http://schemas.microsoft.com/office/drawing/2014/main" id="{A3B6D96A-07E6-6197-65BE-EA2DD919F31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959881" y="3777062"/>
            <a:ext cx="344058" cy="344058"/>
          </a:xfrm>
          <a:prstGeom prst="rect">
            <a:avLst/>
          </a:prstGeom>
        </p:spPr>
      </p:pic>
      <p:sp>
        <p:nvSpPr>
          <p:cNvPr id="12" name="Cylinder 11">
            <a:extLst>
              <a:ext uri="{FF2B5EF4-FFF2-40B4-BE49-F238E27FC236}">
                <a16:creationId xmlns:a16="http://schemas.microsoft.com/office/drawing/2014/main" id="{DA82BE50-901D-C573-2670-C1E8ED748F5F}"/>
              </a:ext>
            </a:extLst>
          </p:cNvPr>
          <p:cNvSpPr/>
          <p:nvPr/>
        </p:nvSpPr>
        <p:spPr>
          <a:xfrm>
            <a:off x="2704162" y="5556272"/>
            <a:ext cx="827157" cy="509620"/>
          </a:xfrm>
          <a:prstGeom prst="can">
            <a:avLst/>
          </a:prstGeom>
          <a:solidFill>
            <a:srgbClr val="1C3A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a:t>Warehouse</a:t>
            </a:r>
          </a:p>
        </p:txBody>
      </p:sp>
      <p:sp>
        <p:nvSpPr>
          <p:cNvPr id="13" name="Cylinder 12">
            <a:extLst>
              <a:ext uri="{FF2B5EF4-FFF2-40B4-BE49-F238E27FC236}">
                <a16:creationId xmlns:a16="http://schemas.microsoft.com/office/drawing/2014/main" id="{2BE15184-3112-9F2F-EABC-5E1316DA487B}"/>
              </a:ext>
            </a:extLst>
          </p:cNvPr>
          <p:cNvSpPr/>
          <p:nvPr/>
        </p:nvSpPr>
        <p:spPr>
          <a:xfrm>
            <a:off x="7520208" y="5576519"/>
            <a:ext cx="791859" cy="509620"/>
          </a:xfrm>
          <a:prstGeom prst="can">
            <a:avLst/>
          </a:prstGeom>
          <a:solidFill>
            <a:srgbClr val="1C3A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a:t>Lakehouse</a:t>
            </a:r>
          </a:p>
        </p:txBody>
      </p:sp>
      <p:sp>
        <p:nvSpPr>
          <p:cNvPr id="14" name="Rectangle: Rounded Corners 13">
            <a:extLst>
              <a:ext uri="{FF2B5EF4-FFF2-40B4-BE49-F238E27FC236}">
                <a16:creationId xmlns:a16="http://schemas.microsoft.com/office/drawing/2014/main" id="{55F90101-548A-BA0D-A481-691604E33ECF}"/>
              </a:ext>
            </a:extLst>
          </p:cNvPr>
          <p:cNvSpPr/>
          <p:nvPr/>
        </p:nvSpPr>
        <p:spPr>
          <a:xfrm>
            <a:off x="2683677" y="5220673"/>
            <a:ext cx="5642055" cy="265246"/>
          </a:xfrm>
          <a:prstGeom prst="round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OneSecurity</a:t>
            </a:r>
          </a:p>
        </p:txBody>
      </p:sp>
      <p:pic>
        <p:nvPicPr>
          <p:cNvPr id="16" name="Picture 15" descr="A logo for a software company&#10;&#10;Description automatically generated">
            <a:extLst>
              <a:ext uri="{FF2B5EF4-FFF2-40B4-BE49-F238E27FC236}">
                <a16:creationId xmlns:a16="http://schemas.microsoft.com/office/drawing/2014/main" id="{10E2A445-B41B-39E6-FE73-636F65E0B084}"/>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l="31571" r="31060" b="22788"/>
          <a:stretch/>
        </p:blipFill>
        <p:spPr>
          <a:xfrm>
            <a:off x="11106872" y="4320725"/>
            <a:ext cx="728709" cy="738282"/>
          </a:xfrm>
          <a:prstGeom prst="rect">
            <a:avLst/>
          </a:prstGeom>
        </p:spPr>
      </p:pic>
      <p:pic>
        <p:nvPicPr>
          <p:cNvPr id="20" name="Picture 19">
            <a:extLst>
              <a:ext uri="{FF2B5EF4-FFF2-40B4-BE49-F238E27FC236}">
                <a16:creationId xmlns:a16="http://schemas.microsoft.com/office/drawing/2014/main" id="{C51C5BE4-95A1-D0FF-B008-62F1E182ADB6}"/>
              </a:ext>
            </a:extLst>
          </p:cNvPr>
          <p:cNvPicPr>
            <a:picLocks noChangeAspect="1"/>
          </p:cNvPicPr>
          <p:nvPr/>
        </p:nvPicPr>
        <p:blipFill>
          <a:blip r:embed="rId20"/>
          <a:stretch>
            <a:fillRect/>
          </a:stretch>
        </p:blipFill>
        <p:spPr>
          <a:xfrm>
            <a:off x="9851284" y="5129847"/>
            <a:ext cx="502964" cy="525826"/>
          </a:xfrm>
          <a:prstGeom prst="rect">
            <a:avLst/>
          </a:prstGeom>
        </p:spPr>
      </p:pic>
      <p:sp>
        <p:nvSpPr>
          <p:cNvPr id="23" name="TextBox 22">
            <a:extLst>
              <a:ext uri="{FF2B5EF4-FFF2-40B4-BE49-F238E27FC236}">
                <a16:creationId xmlns:a16="http://schemas.microsoft.com/office/drawing/2014/main" id="{459F4D36-B8D0-CAC5-0081-8612393E7B00}"/>
              </a:ext>
            </a:extLst>
          </p:cNvPr>
          <p:cNvSpPr txBox="1"/>
          <p:nvPr/>
        </p:nvSpPr>
        <p:spPr>
          <a:xfrm>
            <a:off x="9581049" y="5592660"/>
            <a:ext cx="1155266" cy="246221"/>
          </a:xfrm>
          <a:prstGeom prst="rect">
            <a:avLst/>
          </a:prstGeom>
          <a:noFill/>
        </p:spPr>
        <p:txBody>
          <a:bodyPr wrap="square" rtlCol="0">
            <a:spAutoFit/>
          </a:bodyPr>
          <a:lstStyle/>
          <a:p>
            <a:pPr algn="ctr"/>
            <a:r>
              <a:rPr lang="en-US" sz="1000"/>
              <a:t>Pipelines</a:t>
            </a:r>
          </a:p>
        </p:txBody>
      </p:sp>
      <p:pic>
        <p:nvPicPr>
          <p:cNvPr id="28" name="Picture 27" descr="A blue and white gear with a chip in the middle&#10;&#10;Description automatically generated">
            <a:extLst>
              <a:ext uri="{FF2B5EF4-FFF2-40B4-BE49-F238E27FC236}">
                <a16:creationId xmlns:a16="http://schemas.microsoft.com/office/drawing/2014/main" id="{61721B05-7633-B485-2932-7619E1262DBC}"/>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1181728" y="5041131"/>
            <a:ext cx="622026" cy="622026"/>
          </a:xfrm>
          <a:prstGeom prst="rect">
            <a:avLst/>
          </a:prstGeom>
        </p:spPr>
      </p:pic>
      <p:sp>
        <p:nvSpPr>
          <p:cNvPr id="29" name="TextBox 28">
            <a:extLst>
              <a:ext uri="{FF2B5EF4-FFF2-40B4-BE49-F238E27FC236}">
                <a16:creationId xmlns:a16="http://schemas.microsoft.com/office/drawing/2014/main" id="{EA1EE3F3-63CA-5F12-FDC1-BB7C74BA99ED}"/>
              </a:ext>
            </a:extLst>
          </p:cNvPr>
          <p:cNvSpPr txBox="1"/>
          <p:nvPr/>
        </p:nvSpPr>
        <p:spPr>
          <a:xfrm>
            <a:off x="10915108" y="5575081"/>
            <a:ext cx="1155266" cy="246221"/>
          </a:xfrm>
          <a:prstGeom prst="rect">
            <a:avLst/>
          </a:prstGeom>
          <a:noFill/>
        </p:spPr>
        <p:txBody>
          <a:bodyPr wrap="square" rtlCol="0">
            <a:spAutoFit/>
          </a:bodyPr>
          <a:lstStyle/>
          <a:p>
            <a:pPr algn="ctr"/>
            <a:r>
              <a:rPr lang="en-US" sz="1000"/>
              <a:t>LLMOps</a:t>
            </a:r>
          </a:p>
        </p:txBody>
      </p:sp>
      <p:sp>
        <p:nvSpPr>
          <p:cNvPr id="30" name="Rectangle: Rounded Corners 29">
            <a:extLst>
              <a:ext uri="{FF2B5EF4-FFF2-40B4-BE49-F238E27FC236}">
                <a16:creationId xmlns:a16="http://schemas.microsoft.com/office/drawing/2014/main" id="{E726619C-5FEE-8570-6F2A-3B04B463D5E2}"/>
              </a:ext>
            </a:extLst>
          </p:cNvPr>
          <p:cNvSpPr/>
          <p:nvPr/>
        </p:nvSpPr>
        <p:spPr>
          <a:xfrm>
            <a:off x="9324490" y="5844849"/>
            <a:ext cx="2720763" cy="3484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a:ln w="0"/>
                <a:solidFill>
                  <a:schemeClr val="tx1"/>
                </a:solidFill>
              </a:rPr>
              <a:t>AZURE ML WORKSPACE</a:t>
            </a:r>
          </a:p>
        </p:txBody>
      </p:sp>
      <p:pic>
        <p:nvPicPr>
          <p:cNvPr id="32" name="Picture 31" descr="A logo with a white letter&#10;&#10;Description automatically generated">
            <a:extLst>
              <a:ext uri="{FF2B5EF4-FFF2-40B4-BE49-F238E27FC236}">
                <a16:creationId xmlns:a16="http://schemas.microsoft.com/office/drawing/2014/main" id="{D8BDB343-62F2-0F69-7824-AD1240F4F886}"/>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7297601" y="2771120"/>
            <a:ext cx="322269" cy="322269"/>
          </a:xfrm>
          <a:prstGeom prst="rect">
            <a:avLst/>
          </a:prstGeom>
        </p:spPr>
      </p:pic>
      <p:sp>
        <p:nvSpPr>
          <p:cNvPr id="33" name="TextBox 32">
            <a:extLst>
              <a:ext uri="{FF2B5EF4-FFF2-40B4-BE49-F238E27FC236}">
                <a16:creationId xmlns:a16="http://schemas.microsoft.com/office/drawing/2014/main" id="{F447A999-1116-D1D6-EB92-C7F6905D9952}"/>
              </a:ext>
            </a:extLst>
          </p:cNvPr>
          <p:cNvSpPr txBox="1"/>
          <p:nvPr/>
        </p:nvSpPr>
        <p:spPr>
          <a:xfrm>
            <a:off x="7505884" y="2823811"/>
            <a:ext cx="1014584" cy="246221"/>
          </a:xfrm>
          <a:prstGeom prst="rect">
            <a:avLst/>
          </a:prstGeom>
          <a:noFill/>
        </p:spPr>
        <p:txBody>
          <a:bodyPr wrap="square" rtlCol="0">
            <a:spAutoFit/>
          </a:bodyPr>
          <a:lstStyle/>
          <a:p>
            <a:pPr algn="ctr"/>
            <a:r>
              <a:rPr lang="en-US" sz="1000"/>
              <a:t>Data Activator</a:t>
            </a:r>
          </a:p>
        </p:txBody>
      </p:sp>
      <p:sp>
        <p:nvSpPr>
          <p:cNvPr id="34" name="Arrow: Up 33">
            <a:extLst>
              <a:ext uri="{FF2B5EF4-FFF2-40B4-BE49-F238E27FC236}">
                <a16:creationId xmlns:a16="http://schemas.microsoft.com/office/drawing/2014/main" id="{F91273A2-BB4C-D320-5E4D-8DC0FAF338D1}"/>
              </a:ext>
            </a:extLst>
          </p:cNvPr>
          <p:cNvSpPr/>
          <p:nvPr/>
        </p:nvSpPr>
        <p:spPr>
          <a:xfrm>
            <a:off x="7745727" y="2489657"/>
            <a:ext cx="98555" cy="361191"/>
          </a:xfrm>
          <a:prstGeom prst="upArrow">
            <a:avLst/>
          </a:prstGeom>
          <a:solidFill>
            <a:srgbClr val="3857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Up 35">
            <a:extLst>
              <a:ext uri="{FF2B5EF4-FFF2-40B4-BE49-F238E27FC236}">
                <a16:creationId xmlns:a16="http://schemas.microsoft.com/office/drawing/2014/main" id="{4FDA4516-3309-DC80-88FE-3E1E304E57B0}"/>
              </a:ext>
            </a:extLst>
          </p:cNvPr>
          <p:cNvSpPr/>
          <p:nvPr/>
        </p:nvSpPr>
        <p:spPr>
          <a:xfrm rot="10800000">
            <a:off x="7741537" y="3066587"/>
            <a:ext cx="102745" cy="275533"/>
          </a:xfrm>
          <a:prstGeom prst="upArrow">
            <a:avLst/>
          </a:prstGeom>
          <a:solidFill>
            <a:srgbClr val="3857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09D2DB79-49F6-3244-5C4B-C79E048CCC21}"/>
              </a:ext>
            </a:extLst>
          </p:cNvPr>
          <p:cNvSpPr/>
          <p:nvPr/>
        </p:nvSpPr>
        <p:spPr>
          <a:xfrm>
            <a:off x="9322879" y="1634989"/>
            <a:ext cx="2732672" cy="1409437"/>
          </a:xfrm>
          <a:prstGeom prst="rect">
            <a:avLst/>
          </a:prstGeom>
          <a:noFill/>
          <a:ln w="12700" cap="flat" cmpd="sng" algn="ctr">
            <a:solidFill>
              <a:srgbClr val="FFFFFF">
                <a:lumMod val="8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9CC1F4CE-5D63-E26B-DE6B-5B6CA95104C3}"/>
              </a:ext>
            </a:extLst>
          </p:cNvPr>
          <p:cNvSpPr/>
          <p:nvPr/>
        </p:nvSpPr>
        <p:spPr>
          <a:xfrm>
            <a:off x="9322879" y="1345593"/>
            <a:ext cx="2742969" cy="285254"/>
          </a:xfrm>
          <a:prstGeom prst="rect">
            <a:avLst/>
          </a:prstGeom>
          <a:solidFill>
            <a:srgbClr val="00B050"/>
          </a:solidFill>
          <a:ln>
            <a:noFill/>
          </a:ln>
          <a:effectLst/>
        </p:spPr>
        <p:txBody>
          <a:bodyPr vert="horz" lIns="0" tIns="45720" rIns="0" bIns="45720" rtlCol="0" anchor="ctr"/>
          <a:lstStyle/>
          <a:p>
            <a:pPr marL="0" marR="0" lvl="0" indent="0" algn="ctr" defTabSz="914400">
              <a:lnSpc>
                <a:spcPct val="100000"/>
              </a:lnSpc>
              <a:spcBef>
                <a:spcPts val="0"/>
              </a:spcBef>
              <a:spcAft>
                <a:spcPts val="0"/>
              </a:spcAft>
              <a:buNone/>
              <a:tabLst/>
              <a:defRPr/>
            </a:pPr>
            <a:r>
              <a:rPr lang="en-US" sz="1200" b="1" kern="0" dirty="0">
                <a:solidFill>
                  <a:srgbClr val="FFFFFF"/>
                </a:solidFill>
                <a:latin typeface="Calibri"/>
              </a:rPr>
              <a:t>FEATURES/CAPABILITIES</a:t>
            </a:r>
            <a:endParaRPr lang="en-US" dirty="0">
              <a:ea typeface="+mn-ea"/>
              <a:cs typeface="+mn-cs"/>
            </a:endParaRPr>
          </a:p>
        </p:txBody>
      </p:sp>
      <p:sp>
        <p:nvSpPr>
          <p:cNvPr id="56" name="Freeform: Shape 55">
            <a:extLst>
              <a:ext uri="{FF2B5EF4-FFF2-40B4-BE49-F238E27FC236}">
                <a16:creationId xmlns:a16="http://schemas.microsoft.com/office/drawing/2014/main" id="{0CF49296-74CB-ACFA-DF1F-BB967FB59C39}"/>
              </a:ext>
            </a:extLst>
          </p:cNvPr>
          <p:cNvSpPr/>
          <p:nvPr/>
        </p:nvSpPr>
        <p:spPr>
          <a:xfrm>
            <a:off x="3923052" y="2286848"/>
            <a:ext cx="603504" cy="246888"/>
          </a:xfrm>
          <a:custGeom>
            <a:avLst/>
            <a:gdLst>
              <a:gd name="connsiteX0" fmla="*/ 179070 w 209550"/>
              <a:gd name="connsiteY0" fmla="*/ 25718 h 85725"/>
              <a:gd name="connsiteX1" fmla="*/ 105728 w 209550"/>
              <a:gd name="connsiteY1" fmla="*/ 37147 h 85725"/>
              <a:gd name="connsiteX2" fmla="*/ 32385 w 209550"/>
              <a:gd name="connsiteY2" fmla="*/ 25718 h 85725"/>
              <a:gd name="connsiteX3" fmla="*/ 0 w 209550"/>
              <a:gd name="connsiteY3" fmla="*/ 0 h 85725"/>
              <a:gd name="connsiteX4" fmla="*/ 0 w 209550"/>
              <a:gd name="connsiteY4" fmla="*/ 49530 h 85725"/>
              <a:gd name="connsiteX5" fmla="*/ 32385 w 209550"/>
              <a:gd name="connsiteY5" fmla="*/ 78105 h 85725"/>
              <a:gd name="connsiteX6" fmla="*/ 105728 w 209550"/>
              <a:gd name="connsiteY6" fmla="*/ 89535 h 85725"/>
              <a:gd name="connsiteX7" fmla="*/ 179070 w 209550"/>
              <a:gd name="connsiteY7" fmla="*/ 78105 h 85725"/>
              <a:gd name="connsiteX8" fmla="*/ 211455 w 209550"/>
              <a:gd name="connsiteY8" fmla="*/ 49530 h 85725"/>
              <a:gd name="connsiteX9" fmla="*/ 211455 w 209550"/>
              <a:gd name="connsiteY9" fmla="*/ 0 h 85725"/>
              <a:gd name="connsiteX10" fmla="*/ 179070 w 209550"/>
              <a:gd name="connsiteY10" fmla="*/ 25718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550" h="85725">
                <a:moveTo>
                  <a:pt x="179070" y="25718"/>
                </a:moveTo>
                <a:cubicBezTo>
                  <a:pt x="160020" y="32385"/>
                  <a:pt x="134303" y="37147"/>
                  <a:pt x="105728" y="37147"/>
                </a:cubicBezTo>
                <a:cubicBezTo>
                  <a:pt x="77153" y="37147"/>
                  <a:pt x="51435" y="33338"/>
                  <a:pt x="32385" y="25718"/>
                </a:cubicBezTo>
                <a:cubicBezTo>
                  <a:pt x="12383" y="18097"/>
                  <a:pt x="0" y="11430"/>
                  <a:pt x="0" y="0"/>
                </a:cubicBezTo>
                <a:lnTo>
                  <a:pt x="0" y="49530"/>
                </a:lnTo>
                <a:cubicBezTo>
                  <a:pt x="0" y="60960"/>
                  <a:pt x="12383" y="70485"/>
                  <a:pt x="32385" y="78105"/>
                </a:cubicBezTo>
                <a:cubicBezTo>
                  <a:pt x="51435" y="84773"/>
                  <a:pt x="77153" y="89535"/>
                  <a:pt x="105728" y="89535"/>
                </a:cubicBezTo>
                <a:cubicBezTo>
                  <a:pt x="134303" y="89535"/>
                  <a:pt x="160020" y="85725"/>
                  <a:pt x="179070" y="78105"/>
                </a:cubicBezTo>
                <a:cubicBezTo>
                  <a:pt x="199073" y="70485"/>
                  <a:pt x="211455" y="60960"/>
                  <a:pt x="211455" y="49530"/>
                </a:cubicBezTo>
                <a:lnTo>
                  <a:pt x="211455" y="0"/>
                </a:lnTo>
                <a:cubicBezTo>
                  <a:pt x="211455" y="11430"/>
                  <a:pt x="199073" y="18097"/>
                  <a:pt x="179070" y="25718"/>
                </a:cubicBezTo>
                <a:close/>
              </a:path>
            </a:pathLst>
          </a:custGeom>
          <a:noFill/>
          <a:ln w="19050" cap="rnd">
            <a:solidFill>
              <a:srgbClr val="DBA164"/>
            </a:solidFill>
            <a:prstDash val="solid"/>
            <a:round/>
          </a:ln>
        </p:spPr>
        <p:txBody>
          <a:bodyPr rtlCol="0" anchor="ctr"/>
          <a:lstStyle/>
          <a:p>
            <a:endParaRPr lang="en-US" dirty="0"/>
          </a:p>
        </p:txBody>
      </p:sp>
      <p:sp>
        <p:nvSpPr>
          <p:cNvPr id="57" name="Freeform: Shape 56">
            <a:extLst>
              <a:ext uri="{FF2B5EF4-FFF2-40B4-BE49-F238E27FC236}">
                <a16:creationId xmlns:a16="http://schemas.microsoft.com/office/drawing/2014/main" id="{A3136D56-4D53-50A8-2D6E-A9B29D0B2360}"/>
              </a:ext>
            </a:extLst>
          </p:cNvPr>
          <p:cNvSpPr/>
          <p:nvPr/>
        </p:nvSpPr>
        <p:spPr>
          <a:xfrm>
            <a:off x="3923052" y="2092083"/>
            <a:ext cx="603504" cy="219456"/>
          </a:xfrm>
          <a:custGeom>
            <a:avLst/>
            <a:gdLst>
              <a:gd name="connsiteX0" fmla="*/ 179070 w 209550"/>
              <a:gd name="connsiteY0" fmla="*/ 25717 h 76200"/>
              <a:gd name="connsiteX1" fmla="*/ 105728 w 209550"/>
              <a:gd name="connsiteY1" fmla="*/ 37148 h 76200"/>
              <a:gd name="connsiteX2" fmla="*/ 32385 w 209550"/>
              <a:gd name="connsiteY2" fmla="*/ 25717 h 76200"/>
              <a:gd name="connsiteX3" fmla="*/ 0 w 209550"/>
              <a:gd name="connsiteY3" fmla="*/ 0 h 76200"/>
              <a:gd name="connsiteX4" fmla="*/ 0 w 209550"/>
              <a:gd name="connsiteY4" fmla="*/ 41910 h 76200"/>
              <a:gd name="connsiteX5" fmla="*/ 0 w 209550"/>
              <a:gd name="connsiteY5" fmla="*/ 44768 h 76200"/>
              <a:gd name="connsiteX6" fmla="*/ 32385 w 209550"/>
              <a:gd name="connsiteY6" fmla="*/ 73343 h 76200"/>
              <a:gd name="connsiteX7" fmla="*/ 105728 w 209550"/>
              <a:gd name="connsiteY7" fmla="*/ 84773 h 76200"/>
              <a:gd name="connsiteX8" fmla="*/ 179070 w 209550"/>
              <a:gd name="connsiteY8" fmla="*/ 73343 h 76200"/>
              <a:gd name="connsiteX9" fmla="*/ 211455 w 209550"/>
              <a:gd name="connsiteY9" fmla="*/ 44768 h 76200"/>
              <a:gd name="connsiteX10" fmla="*/ 211455 w 209550"/>
              <a:gd name="connsiteY10" fmla="*/ 41910 h 76200"/>
              <a:gd name="connsiteX11" fmla="*/ 211455 w 209550"/>
              <a:gd name="connsiteY11" fmla="*/ 0 h 76200"/>
              <a:gd name="connsiteX12" fmla="*/ 179070 w 209550"/>
              <a:gd name="connsiteY12" fmla="*/ 2571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550" h="76200">
                <a:moveTo>
                  <a:pt x="179070" y="25717"/>
                </a:moveTo>
                <a:cubicBezTo>
                  <a:pt x="160020" y="32385"/>
                  <a:pt x="134303" y="37148"/>
                  <a:pt x="105728" y="37148"/>
                </a:cubicBezTo>
                <a:cubicBezTo>
                  <a:pt x="77153" y="37148"/>
                  <a:pt x="51435" y="33337"/>
                  <a:pt x="32385" y="25717"/>
                </a:cubicBezTo>
                <a:cubicBezTo>
                  <a:pt x="12383" y="18097"/>
                  <a:pt x="0" y="11430"/>
                  <a:pt x="0" y="0"/>
                </a:cubicBezTo>
                <a:lnTo>
                  <a:pt x="0" y="41910"/>
                </a:lnTo>
                <a:lnTo>
                  <a:pt x="0" y="44768"/>
                </a:lnTo>
                <a:cubicBezTo>
                  <a:pt x="0" y="56198"/>
                  <a:pt x="12383" y="65723"/>
                  <a:pt x="32385" y="73343"/>
                </a:cubicBezTo>
                <a:cubicBezTo>
                  <a:pt x="51435" y="80010"/>
                  <a:pt x="77153" y="84773"/>
                  <a:pt x="105728" y="84773"/>
                </a:cubicBezTo>
                <a:cubicBezTo>
                  <a:pt x="134303" y="84773"/>
                  <a:pt x="160020" y="80962"/>
                  <a:pt x="179070" y="73343"/>
                </a:cubicBezTo>
                <a:cubicBezTo>
                  <a:pt x="199073" y="65723"/>
                  <a:pt x="211455" y="56198"/>
                  <a:pt x="211455" y="44768"/>
                </a:cubicBezTo>
                <a:lnTo>
                  <a:pt x="211455" y="41910"/>
                </a:lnTo>
                <a:lnTo>
                  <a:pt x="211455" y="0"/>
                </a:lnTo>
                <a:cubicBezTo>
                  <a:pt x="211455" y="11430"/>
                  <a:pt x="199073" y="19050"/>
                  <a:pt x="179070" y="25717"/>
                </a:cubicBezTo>
                <a:close/>
              </a:path>
            </a:pathLst>
          </a:custGeom>
          <a:noFill/>
          <a:ln w="19050" cap="rnd">
            <a:solidFill>
              <a:srgbClr val="DBA164"/>
            </a:solidFill>
            <a:prstDash val="solid"/>
            <a:round/>
          </a:ln>
        </p:spPr>
        <p:txBody>
          <a:bodyPr rtlCol="0" anchor="ctr"/>
          <a:lstStyle/>
          <a:p>
            <a:endParaRPr lang="en-US" dirty="0"/>
          </a:p>
        </p:txBody>
      </p:sp>
      <p:sp>
        <p:nvSpPr>
          <p:cNvPr id="58" name="Freeform: Shape 57">
            <a:extLst>
              <a:ext uri="{FF2B5EF4-FFF2-40B4-BE49-F238E27FC236}">
                <a16:creationId xmlns:a16="http://schemas.microsoft.com/office/drawing/2014/main" id="{64B1BEB0-EEBA-DCD1-366D-184E4C0483C5}"/>
              </a:ext>
            </a:extLst>
          </p:cNvPr>
          <p:cNvSpPr/>
          <p:nvPr/>
        </p:nvSpPr>
        <p:spPr>
          <a:xfrm>
            <a:off x="3923052" y="1869882"/>
            <a:ext cx="603504" cy="246888"/>
          </a:xfrm>
          <a:custGeom>
            <a:avLst/>
            <a:gdLst>
              <a:gd name="connsiteX0" fmla="*/ 179070 w 209550"/>
              <a:gd name="connsiteY0" fmla="*/ 28575 h 85725"/>
              <a:gd name="connsiteX1" fmla="*/ 105728 w 209550"/>
              <a:gd name="connsiteY1" fmla="*/ 40005 h 85725"/>
              <a:gd name="connsiteX2" fmla="*/ 32385 w 209550"/>
              <a:gd name="connsiteY2" fmla="*/ 28575 h 85725"/>
              <a:gd name="connsiteX3" fmla="*/ 0 w 209550"/>
              <a:gd name="connsiteY3" fmla="*/ 0 h 85725"/>
              <a:gd name="connsiteX4" fmla="*/ 0 w 209550"/>
              <a:gd name="connsiteY4" fmla="*/ 0 h 85725"/>
              <a:gd name="connsiteX5" fmla="*/ 0 w 209550"/>
              <a:gd name="connsiteY5" fmla="*/ 46673 h 85725"/>
              <a:gd name="connsiteX6" fmla="*/ 0 w 209550"/>
              <a:gd name="connsiteY6" fmla="*/ 54293 h 85725"/>
              <a:gd name="connsiteX7" fmla="*/ 32385 w 209550"/>
              <a:gd name="connsiteY7" fmla="*/ 82868 h 85725"/>
              <a:gd name="connsiteX8" fmla="*/ 105728 w 209550"/>
              <a:gd name="connsiteY8" fmla="*/ 94298 h 85725"/>
              <a:gd name="connsiteX9" fmla="*/ 179070 w 209550"/>
              <a:gd name="connsiteY9" fmla="*/ 82868 h 85725"/>
              <a:gd name="connsiteX10" fmla="*/ 211455 w 209550"/>
              <a:gd name="connsiteY10" fmla="*/ 54293 h 85725"/>
              <a:gd name="connsiteX11" fmla="*/ 211455 w 209550"/>
              <a:gd name="connsiteY11" fmla="*/ 46673 h 85725"/>
              <a:gd name="connsiteX12" fmla="*/ 211455 w 209550"/>
              <a:gd name="connsiteY12" fmla="*/ 0 h 85725"/>
              <a:gd name="connsiteX13" fmla="*/ 211455 w 209550"/>
              <a:gd name="connsiteY13" fmla="*/ 0 h 85725"/>
              <a:gd name="connsiteX14" fmla="*/ 179070 w 209550"/>
              <a:gd name="connsiteY14" fmla="*/ 2857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550" h="85725">
                <a:moveTo>
                  <a:pt x="179070" y="28575"/>
                </a:moveTo>
                <a:cubicBezTo>
                  <a:pt x="160020" y="35243"/>
                  <a:pt x="134303" y="40005"/>
                  <a:pt x="105728" y="40005"/>
                </a:cubicBezTo>
                <a:cubicBezTo>
                  <a:pt x="77153" y="40005"/>
                  <a:pt x="51435" y="36195"/>
                  <a:pt x="32385" y="28575"/>
                </a:cubicBezTo>
                <a:cubicBezTo>
                  <a:pt x="12383" y="20955"/>
                  <a:pt x="0" y="11430"/>
                  <a:pt x="0" y="0"/>
                </a:cubicBezTo>
                <a:lnTo>
                  <a:pt x="0" y="0"/>
                </a:lnTo>
                <a:lnTo>
                  <a:pt x="0" y="46673"/>
                </a:lnTo>
                <a:lnTo>
                  <a:pt x="0" y="54293"/>
                </a:lnTo>
                <a:cubicBezTo>
                  <a:pt x="0" y="65723"/>
                  <a:pt x="12383" y="75248"/>
                  <a:pt x="32385" y="82868"/>
                </a:cubicBezTo>
                <a:cubicBezTo>
                  <a:pt x="51435" y="89535"/>
                  <a:pt x="77153" y="94298"/>
                  <a:pt x="105728" y="94298"/>
                </a:cubicBezTo>
                <a:cubicBezTo>
                  <a:pt x="134303" y="94298"/>
                  <a:pt x="160020" y="90488"/>
                  <a:pt x="179070" y="82868"/>
                </a:cubicBezTo>
                <a:cubicBezTo>
                  <a:pt x="199073" y="75248"/>
                  <a:pt x="211455" y="65723"/>
                  <a:pt x="211455" y="54293"/>
                </a:cubicBezTo>
                <a:lnTo>
                  <a:pt x="211455" y="46673"/>
                </a:lnTo>
                <a:lnTo>
                  <a:pt x="211455" y="0"/>
                </a:lnTo>
                <a:lnTo>
                  <a:pt x="211455" y="0"/>
                </a:lnTo>
                <a:cubicBezTo>
                  <a:pt x="211455" y="11430"/>
                  <a:pt x="199073" y="20955"/>
                  <a:pt x="179070" y="28575"/>
                </a:cubicBezTo>
                <a:close/>
              </a:path>
            </a:pathLst>
          </a:custGeom>
          <a:noFill/>
          <a:ln w="19050" cap="rnd">
            <a:solidFill>
              <a:srgbClr val="DBA164"/>
            </a:solidFill>
            <a:prstDash val="solid"/>
            <a:round/>
          </a:ln>
        </p:spPr>
        <p:txBody>
          <a:bodyPr rtlCol="0" anchor="ctr"/>
          <a:lstStyle/>
          <a:p>
            <a:endParaRPr lang="en-US" dirty="0"/>
          </a:p>
        </p:txBody>
      </p:sp>
      <p:sp>
        <p:nvSpPr>
          <p:cNvPr id="59" name="Freeform: Shape 58">
            <a:extLst>
              <a:ext uri="{FF2B5EF4-FFF2-40B4-BE49-F238E27FC236}">
                <a16:creationId xmlns:a16="http://schemas.microsoft.com/office/drawing/2014/main" id="{85B06FA5-3C8A-3D8F-5EBE-289A483642F6}"/>
              </a:ext>
            </a:extLst>
          </p:cNvPr>
          <p:cNvSpPr/>
          <p:nvPr/>
        </p:nvSpPr>
        <p:spPr>
          <a:xfrm>
            <a:off x="3925528" y="1754670"/>
            <a:ext cx="603504" cy="219456"/>
          </a:xfrm>
          <a:custGeom>
            <a:avLst/>
            <a:gdLst>
              <a:gd name="connsiteX0" fmla="*/ 31433 w 209550"/>
              <a:gd name="connsiteY0" fmla="*/ 68580 h 76200"/>
              <a:gd name="connsiteX1" fmla="*/ 104775 w 209550"/>
              <a:gd name="connsiteY1" fmla="*/ 80010 h 76200"/>
              <a:gd name="connsiteX2" fmla="*/ 178118 w 209550"/>
              <a:gd name="connsiteY2" fmla="*/ 68580 h 76200"/>
              <a:gd name="connsiteX3" fmla="*/ 210503 w 209550"/>
              <a:gd name="connsiteY3" fmla="*/ 40005 h 76200"/>
              <a:gd name="connsiteX4" fmla="*/ 210503 w 209550"/>
              <a:gd name="connsiteY4" fmla="*/ 40005 h 76200"/>
              <a:gd name="connsiteX5" fmla="*/ 104775 w 209550"/>
              <a:gd name="connsiteY5" fmla="*/ 0 h 76200"/>
              <a:gd name="connsiteX6" fmla="*/ 0 w 209550"/>
              <a:gd name="connsiteY6" fmla="*/ 40005 h 76200"/>
              <a:gd name="connsiteX7" fmla="*/ 0 w 209550"/>
              <a:gd name="connsiteY7" fmla="*/ 40005 h 76200"/>
              <a:gd name="connsiteX8" fmla="*/ 31433 w 209550"/>
              <a:gd name="connsiteY8" fmla="*/ 6858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76200">
                <a:moveTo>
                  <a:pt x="31433" y="68580"/>
                </a:moveTo>
                <a:cubicBezTo>
                  <a:pt x="50483" y="75248"/>
                  <a:pt x="76200" y="80010"/>
                  <a:pt x="104775" y="80010"/>
                </a:cubicBezTo>
                <a:cubicBezTo>
                  <a:pt x="133350" y="80010"/>
                  <a:pt x="159068" y="76200"/>
                  <a:pt x="178118" y="68580"/>
                </a:cubicBezTo>
                <a:cubicBezTo>
                  <a:pt x="198120" y="60960"/>
                  <a:pt x="210503" y="51435"/>
                  <a:pt x="210503" y="40005"/>
                </a:cubicBezTo>
                <a:lnTo>
                  <a:pt x="210503" y="40005"/>
                </a:lnTo>
                <a:cubicBezTo>
                  <a:pt x="210503" y="18098"/>
                  <a:pt x="162878" y="0"/>
                  <a:pt x="104775" y="0"/>
                </a:cubicBezTo>
                <a:cubicBezTo>
                  <a:pt x="46673" y="953"/>
                  <a:pt x="0" y="18098"/>
                  <a:pt x="0" y="40005"/>
                </a:cubicBezTo>
                <a:lnTo>
                  <a:pt x="0" y="40005"/>
                </a:lnTo>
                <a:cubicBezTo>
                  <a:pt x="0" y="51435"/>
                  <a:pt x="12383" y="60960"/>
                  <a:pt x="31433" y="68580"/>
                </a:cubicBezTo>
                <a:close/>
              </a:path>
            </a:pathLst>
          </a:custGeom>
          <a:noFill/>
          <a:ln w="19050" cap="rnd">
            <a:solidFill>
              <a:srgbClr val="DBA164"/>
            </a:solidFill>
            <a:prstDash val="solid"/>
            <a:round/>
          </a:ln>
        </p:spPr>
        <p:txBody>
          <a:bodyPr rtlCol="0" anchor="ctr"/>
          <a:lstStyle/>
          <a:p>
            <a:endParaRPr lang="en-US" dirty="0"/>
          </a:p>
        </p:txBody>
      </p:sp>
      <p:sp>
        <p:nvSpPr>
          <p:cNvPr id="60" name="Freeform: Shape 59">
            <a:extLst>
              <a:ext uri="{FF2B5EF4-FFF2-40B4-BE49-F238E27FC236}">
                <a16:creationId xmlns:a16="http://schemas.microsoft.com/office/drawing/2014/main" id="{F0BDDE02-28A2-F73F-C8E9-FE2605EEB3A4}"/>
              </a:ext>
            </a:extLst>
          </p:cNvPr>
          <p:cNvSpPr/>
          <p:nvPr/>
        </p:nvSpPr>
        <p:spPr>
          <a:xfrm>
            <a:off x="4540921" y="1897317"/>
            <a:ext cx="27432" cy="438912"/>
          </a:xfrm>
          <a:custGeom>
            <a:avLst/>
            <a:gdLst>
              <a:gd name="connsiteX0" fmla="*/ 0 w 0"/>
              <a:gd name="connsiteY0" fmla="*/ 154305 h 152400"/>
              <a:gd name="connsiteX1" fmla="*/ 0 w 0"/>
              <a:gd name="connsiteY1" fmla="*/ 0 h 152400"/>
            </a:gdLst>
            <a:ahLst/>
            <a:cxnLst>
              <a:cxn ang="0">
                <a:pos x="connsiteX0" y="connsiteY0"/>
              </a:cxn>
              <a:cxn ang="0">
                <a:pos x="connsiteX1" y="connsiteY1"/>
              </a:cxn>
            </a:cxnLst>
            <a:rect l="l" t="t" r="r" b="b"/>
            <a:pathLst>
              <a:path h="152400">
                <a:moveTo>
                  <a:pt x="0" y="154305"/>
                </a:moveTo>
                <a:lnTo>
                  <a:pt x="0" y="0"/>
                </a:lnTo>
              </a:path>
            </a:pathLst>
          </a:custGeom>
          <a:ln w="19050" cap="rnd">
            <a:solidFill>
              <a:srgbClr val="DBA164"/>
            </a:solidFill>
            <a:prstDash val="solid"/>
            <a:round/>
          </a:ln>
        </p:spPr>
        <p:txBody>
          <a:bodyPr rtlCol="0" anchor="ctr"/>
          <a:lstStyle/>
          <a:p>
            <a:endParaRPr lang="en-US" dirty="0"/>
          </a:p>
        </p:txBody>
      </p:sp>
      <p:sp>
        <p:nvSpPr>
          <p:cNvPr id="61" name="Freeform: Shape 60">
            <a:extLst>
              <a:ext uri="{FF2B5EF4-FFF2-40B4-BE49-F238E27FC236}">
                <a16:creationId xmlns:a16="http://schemas.microsoft.com/office/drawing/2014/main" id="{0E1D1DE5-7141-4C08-4DBE-A075C0F02E07}"/>
              </a:ext>
            </a:extLst>
          </p:cNvPr>
          <p:cNvSpPr/>
          <p:nvPr/>
        </p:nvSpPr>
        <p:spPr>
          <a:xfrm>
            <a:off x="3928273" y="1979613"/>
            <a:ext cx="27432" cy="438912"/>
          </a:xfrm>
          <a:custGeom>
            <a:avLst/>
            <a:gdLst>
              <a:gd name="connsiteX0" fmla="*/ 0 w 0"/>
              <a:gd name="connsiteY0" fmla="*/ 154305 h 152400"/>
              <a:gd name="connsiteX1" fmla="*/ 0 w 0"/>
              <a:gd name="connsiteY1" fmla="*/ 0 h 152400"/>
            </a:gdLst>
            <a:ahLst/>
            <a:cxnLst>
              <a:cxn ang="0">
                <a:pos x="connsiteX0" y="connsiteY0"/>
              </a:cxn>
              <a:cxn ang="0">
                <a:pos x="connsiteX1" y="connsiteY1"/>
              </a:cxn>
            </a:cxnLst>
            <a:rect l="l" t="t" r="r" b="b"/>
            <a:pathLst>
              <a:path h="152400">
                <a:moveTo>
                  <a:pt x="0" y="154305"/>
                </a:moveTo>
                <a:lnTo>
                  <a:pt x="0" y="0"/>
                </a:lnTo>
              </a:path>
            </a:pathLst>
          </a:custGeom>
          <a:ln w="19050" cap="rnd">
            <a:solidFill>
              <a:srgbClr val="DBA164"/>
            </a:solidFill>
            <a:prstDash val="solid"/>
            <a:round/>
          </a:ln>
        </p:spPr>
        <p:txBody>
          <a:bodyPr rtlCol="0" anchor="ctr"/>
          <a:lstStyle/>
          <a:p>
            <a:endParaRPr lang="en-US" dirty="0"/>
          </a:p>
        </p:txBody>
      </p:sp>
      <p:sp>
        <p:nvSpPr>
          <p:cNvPr id="62" name="TextBox 61">
            <a:extLst>
              <a:ext uri="{FF2B5EF4-FFF2-40B4-BE49-F238E27FC236}">
                <a16:creationId xmlns:a16="http://schemas.microsoft.com/office/drawing/2014/main" id="{804F2B57-6892-B0A3-7163-A077F2A051D3}"/>
              </a:ext>
            </a:extLst>
          </p:cNvPr>
          <p:cNvSpPr txBox="1"/>
          <p:nvPr/>
        </p:nvSpPr>
        <p:spPr>
          <a:xfrm>
            <a:off x="2690895" y="1741216"/>
            <a:ext cx="1003704" cy="246221"/>
          </a:xfrm>
          <a:prstGeom prst="rect">
            <a:avLst/>
          </a:prstGeom>
          <a:solidFill>
            <a:srgbClr val="DBA164"/>
          </a:solidFill>
          <a:ln>
            <a:solidFill>
              <a:srgbClr val="DBA164"/>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cs typeface="Calibri" panose="020F0502020204030204" pitchFamily="34" charset="0"/>
              </a:rPr>
              <a:t>BRONZE</a:t>
            </a:r>
            <a:endParaRPr kumimoji="0" lang="en-US" sz="900" b="1" i="0" u="none" strike="noStrike" kern="0" cap="none" spc="0" normalizeH="0" baseline="0" noProof="0" dirty="0">
              <a:ln>
                <a:noFill/>
              </a:ln>
              <a:solidFill>
                <a:srgbClr val="FFFFFF"/>
              </a:solidFill>
              <a:effectLst/>
              <a:uLnTx/>
              <a:uFillTx/>
              <a:cs typeface="Calibri" panose="020F0502020204030204" pitchFamily="34" charset="0"/>
            </a:endParaRPr>
          </a:p>
        </p:txBody>
      </p:sp>
      <p:sp>
        <p:nvSpPr>
          <p:cNvPr id="63" name="TextBox 62">
            <a:extLst>
              <a:ext uri="{FF2B5EF4-FFF2-40B4-BE49-F238E27FC236}">
                <a16:creationId xmlns:a16="http://schemas.microsoft.com/office/drawing/2014/main" id="{A42F3EDB-DE00-7BE9-F9B3-C2F4BAC13FEA}"/>
              </a:ext>
            </a:extLst>
          </p:cNvPr>
          <p:cNvSpPr txBox="1"/>
          <p:nvPr/>
        </p:nvSpPr>
        <p:spPr>
          <a:xfrm>
            <a:off x="2580125" y="2013137"/>
            <a:ext cx="1416259" cy="400110"/>
          </a:xfrm>
          <a:prstGeom prst="rect">
            <a:avLst/>
          </a:prstGeom>
          <a:noFill/>
        </p:spPr>
        <p:txBody>
          <a:bodyPr wrap="square" rtlCol="0">
            <a:spAutoFit/>
          </a:bodyPr>
          <a:lstStyle/>
          <a:p>
            <a:r>
              <a:rPr lang="en-US" sz="1000" dirty="0"/>
              <a:t>Binary Parquet Files</a:t>
            </a:r>
          </a:p>
          <a:p>
            <a:r>
              <a:rPr lang="en-US" sz="1000" dirty="0"/>
              <a:t>Data type conversion</a:t>
            </a:r>
            <a:endParaRPr lang="en-US" sz="800" dirty="0"/>
          </a:p>
        </p:txBody>
      </p:sp>
      <p:sp>
        <p:nvSpPr>
          <p:cNvPr id="9" name="Rectangle 8">
            <a:extLst>
              <a:ext uri="{FF2B5EF4-FFF2-40B4-BE49-F238E27FC236}">
                <a16:creationId xmlns:a16="http://schemas.microsoft.com/office/drawing/2014/main" id="{69046048-729F-4417-B014-7A426A2F8F87}"/>
              </a:ext>
            </a:extLst>
          </p:cNvPr>
          <p:cNvSpPr/>
          <p:nvPr/>
        </p:nvSpPr>
        <p:spPr>
          <a:xfrm>
            <a:off x="2629993" y="2721517"/>
            <a:ext cx="2938597" cy="887651"/>
          </a:xfrm>
          <a:prstGeom prst="rect">
            <a:avLst/>
          </a:prstGeom>
          <a:solidFill>
            <a:srgbClr val="FFFFFF"/>
          </a:solidFill>
          <a:ln w="12700" cap="flat" cmpd="sng" algn="ctr">
            <a:solidFill>
              <a:srgbClr val="FFFFFF">
                <a:lumMod val="85000"/>
              </a:srgbClr>
            </a:solidFill>
            <a:prstDash val="solid"/>
            <a:miter lim="800000"/>
          </a:ln>
          <a:effectLst/>
        </p:spPr>
        <p:txBody>
          <a:bodyPr vert="vert"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Calibri" panose="020F0502020204030204" pitchFamily="34" charset="0"/>
            </a:endParaRPr>
          </a:p>
        </p:txBody>
      </p:sp>
      <p:sp>
        <p:nvSpPr>
          <p:cNvPr id="15" name="TextBox 14">
            <a:extLst>
              <a:ext uri="{FF2B5EF4-FFF2-40B4-BE49-F238E27FC236}">
                <a16:creationId xmlns:a16="http://schemas.microsoft.com/office/drawing/2014/main" id="{699C1D15-6E31-50B8-BFE7-B0D9C3DBAA73}"/>
              </a:ext>
            </a:extLst>
          </p:cNvPr>
          <p:cNvSpPr txBox="1"/>
          <p:nvPr/>
        </p:nvSpPr>
        <p:spPr>
          <a:xfrm>
            <a:off x="4684055" y="3093389"/>
            <a:ext cx="964114" cy="400110"/>
          </a:xfrm>
          <a:prstGeom prst="rect">
            <a:avLst/>
          </a:prstGeom>
          <a:noFill/>
        </p:spPr>
        <p:txBody>
          <a:bodyPr wrap="square" rtlCol="0">
            <a:spAutoFit/>
          </a:bodyPr>
          <a:lstStyle/>
          <a:p>
            <a:pPr algn="ctr"/>
            <a:r>
              <a:rPr lang="en-US" sz="1000" dirty="0"/>
              <a:t>Synapse Data Engineering</a:t>
            </a:r>
          </a:p>
        </p:txBody>
      </p:sp>
      <p:sp>
        <p:nvSpPr>
          <p:cNvPr id="37" name="TextBox 36">
            <a:extLst>
              <a:ext uri="{FF2B5EF4-FFF2-40B4-BE49-F238E27FC236}">
                <a16:creationId xmlns:a16="http://schemas.microsoft.com/office/drawing/2014/main" id="{BC0847C7-6BD1-3714-45D5-5711CCF1F2D0}"/>
              </a:ext>
            </a:extLst>
          </p:cNvPr>
          <p:cNvSpPr txBox="1"/>
          <p:nvPr/>
        </p:nvSpPr>
        <p:spPr>
          <a:xfrm>
            <a:off x="2581606" y="2991160"/>
            <a:ext cx="1253692" cy="400110"/>
          </a:xfrm>
          <a:prstGeom prst="rect">
            <a:avLst/>
          </a:prstGeom>
          <a:noFill/>
        </p:spPr>
        <p:txBody>
          <a:bodyPr wrap="square" rtlCol="0">
            <a:spAutoFit/>
          </a:bodyPr>
          <a:lstStyle/>
          <a:p>
            <a:r>
              <a:rPr lang="en-US" sz="1000" dirty="0"/>
              <a:t>Delta Tables</a:t>
            </a:r>
          </a:p>
          <a:p>
            <a:r>
              <a:rPr lang="en-US" sz="1000" dirty="0"/>
              <a:t>Controlled Schema</a:t>
            </a:r>
            <a:endParaRPr lang="en-US" sz="800" dirty="0"/>
          </a:p>
        </p:txBody>
      </p:sp>
      <p:sp>
        <p:nvSpPr>
          <p:cNvPr id="38" name="TextBox 37">
            <a:extLst>
              <a:ext uri="{FF2B5EF4-FFF2-40B4-BE49-F238E27FC236}">
                <a16:creationId xmlns:a16="http://schemas.microsoft.com/office/drawing/2014/main" id="{B5D6A85B-20D2-6A6F-D780-11C553BD3D6B}"/>
              </a:ext>
            </a:extLst>
          </p:cNvPr>
          <p:cNvSpPr txBox="1"/>
          <p:nvPr/>
        </p:nvSpPr>
        <p:spPr>
          <a:xfrm>
            <a:off x="2690570" y="2782156"/>
            <a:ext cx="1003704" cy="246221"/>
          </a:xfrm>
          <a:prstGeom prst="rect">
            <a:avLst/>
          </a:prstGeom>
          <a:solidFill>
            <a:srgbClr val="D1D5D8"/>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cs typeface="Calibri" panose="020F0502020204030204" pitchFamily="34" charset="0"/>
              </a:rPr>
              <a:t>SILVER</a:t>
            </a:r>
            <a:endParaRPr kumimoji="0" lang="en-US" sz="900" b="1" i="0" u="none" strike="noStrike" kern="0" cap="none" spc="0" normalizeH="0" baseline="0" noProof="0" dirty="0">
              <a:ln>
                <a:noFill/>
              </a:ln>
              <a:solidFill>
                <a:srgbClr val="FFFFFF"/>
              </a:solidFill>
              <a:effectLst/>
              <a:uLnTx/>
              <a:uFillTx/>
              <a:cs typeface="Calibri" panose="020F0502020204030204" pitchFamily="34" charset="0"/>
            </a:endParaRPr>
          </a:p>
        </p:txBody>
      </p:sp>
      <p:sp>
        <p:nvSpPr>
          <p:cNvPr id="39" name="Freeform: Shape 38">
            <a:extLst>
              <a:ext uri="{FF2B5EF4-FFF2-40B4-BE49-F238E27FC236}">
                <a16:creationId xmlns:a16="http://schemas.microsoft.com/office/drawing/2014/main" id="{E51CD666-DECC-A3E4-2DFA-DF4E62E383CF}"/>
              </a:ext>
            </a:extLst>
          </p:cNvPr>
          <p:cNvSpPr/>
          <p:nvPr/>
        </p:nvSpPr>
        <p:spPr>
          <a:xfrm>
            <a:off x="3931871" y="3318910"/>
            <a:ext cx="603504" cy="246888"/>
          </a:xfrm>
          <a:custGeom>
            <a:avLst/>
            <a:gdLst>
              <a:gd name="connsiteX0" fmla="*/ 179070 w 209550"/>
              <a:gd name="connsiteY0" fmla="*/ 25718 h 85725"/>
              <a:gd name="connsiteX1" fmla="*/ 105728 w 209550"/>
              <a:gd name="connsiteY1" fmla="*/ 37147 h 85725"/>
              <a:gd name="connsiteX2" fmla="*/ 32385 w 209550"/>
              <a:gd name="connsiteY2" fmla="*/ 25718 h 85725"/>
              <a:gd name="connsiteX3" fmla="*/ 0 w 209550"/>
              <a:gd name="connsiteY3" fmla="*/ 0 h 85725"/>
              <a:gd name="connsiteX4" fmla="*/ 0 w 209550"/>
              <a:gd name="connsiteY4" fmla="*/ 49530 h 85725"/>
              <a:gd name="connsiteX5" fmla="*/ 32385 w 209550"/>
              <a:gd name="connsiteY5" fmla="*/ 78105 h 85725"/>
              <a:gd name="connsiteX6" fmla="*/ 105728 w 209550"/>
              <a:gd name="connsiteY6" fmla="*/ 89535 h 85725"/>
              <a:gd name="connsiteX7" fmla="*/ 179070 w 209550"/>
              <a:gd name="connsiteY7" fmla="*/ 78105 h 85725"/>
              <a:gd name="connsiteX8" fmla="*/ 211455 w 209550"/>
              <a:gd name="connsiteY8" fmla="*/ 49530 h 85725"/>
              <a:gd name="connsiteX9" fmla="*/ 211455 w 209550"/>
              <a:gd name="connsiteY9" fmla="*/ 0 h 85725"/>
              <a:gd name="connsiteX10" fmla="*/ 179070 w 209550"/>
              <a:gd name="connsiteY10" fmla="*/ 25718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550" h="85725">
                <a:moveTo>
                  <a:pt x="179070" y="25718"/>
                </a:moveTo>
                <a:cubicBezTo>
                  <a:pt x="160020" y="32385"/>
                  <a:pt x="134303" y="37147"/>
                  <a:pt x="105728" y="37147"/>
                </a:cubicBezTo>
                <a:cubicBezTo>
                  <a:pt x="77153" y="37147"/>
                  <a:pt x="51435" y="33338"/>
                  <a:pt x="32385" y="25718"/>
                </a:cubicBezTo>
                <a:cubicBezTo>
                  <a:pt x="12383" y="18097"/>
                  <a:pt x="0" y="11430"/>
                  <a:pt x="0" y="0"/>
                </a:cubicBezTo>
                <a:lnTo>
                  <a:pt x="0" y="49530"/>
                </a:lnTo>
                <a:cubicBezTo>
                  <a:pt x="0" y="60960"/>
                  <a:pt x="12383" y="70485"/>
                  <a:pt x="32385" y="78105"/>
                </a:cubicBezTo>
                <a:cubicBezTo>
                  <a:pt x="51435" y="84773"/>
                  <a:pt x="77153" y="89535"/>
                  <a:pt x="105728" y="89535"/>
                </a:cubicBezTo>
                <a:cubicBezTo>
                  <a:pt x="134303" y="89535"/>
                  <a:pt x="160020" y="85725"/>
                  <a:pt x="179070" y="78105"/>
                </a:cubicBezTo>
                <a:cubicBezTo>
                  <a:pt x="199073" y="70485"/>
                  <a:pt x="211455" y="60960"/>
                  <a:pt x="211455" y="49530"/>
                </a:cubicBezTo>
                <a:lnTo>
                  <a:pt x="211455" y="0"/>
                </a:lnTo>
                <a:cubicBezTo>
                  <a:pt x="211455" y="11430"/>
                  <a:pt x="199073" y="18097"/>
                  <a:pt x="179070" y="25718"/>
                </a:cubicBezTo>
                <a:close/>
              </a:path>
            </a:pathLst>
          </a:custGeom>
          <a:noFill/>
          <a:ln w="19050" cap="rnd">
            <a:solidFill>
              <a:srgbClr val="D1D5D8"/>
            </a:solidFill>
            <a:prstDash val="solid"/>
            <a:round/>
          </a:ln>
        </p:spPr>
        <p:txBody>
          <a:bodyPr rtlCol="0" anchor="ctr"/>
          <a:lstStyle/>
          <a:p>
            <a:endParaRPr lang="en-US" dirty="0"/>
          </a:p>
        </p:txBody>
      </p:sp>
      <p:sp>
        <p:nvSpPr>
          <p:cNvPr id="53" name="Freeform: Shape 52">
            <a:extLst>
              <a:ext uri="{FF2B5EF4-FFF2-40B4-BE49-F238E27FC236}">
                <a16:creationId xmlns:a16="http://schemas.microsoft.com/office/drawing/2014/main" id="{51B34410-5BA6-C5D5-C452-E08D6EB61755}"/>
              </a:ext>
            </a:extLst>
          </p:cNvPr>
          <p:cNvSpPr/>
          <p:nvPr/>
        </p:nvSpPr>
        <p:spPr>
          <a:xfrm>
            <a:off x="3931871" y="3124145"/>
            <a:ext cx="603504" cy="219456"/>
          </a:xfrm>
          <a:custGeom>
            <a:avLst/>
            <a:gdLst>
              <a:gd name="connsiteX0" fmla="*/ 179070 w 209550"/>
              <a:gd name="connsiteY0" fmla="*/ 25717 h 76200"/>
              <a:gd name="connsiteX1" fmla="*/ 105728 w 209550"/>
              <a:gd name="connsiteY1" fmla="*/ 37148 h 76200"/>
              <a:gd name="connsiteX2" fmla="*/ 32385 w 209550"/>
              <a:gd name="connsiteY2" fmla="*/ 25717 h 76200"/>
              <a:gd name="connsiteX3" fmla="*/ 0 w 209550"/>
              <a:gd name="connsiteY3" fmla="*/ 0 h 76200"/>
              <a:gd name="connsiteX4" fmla="*/ 0 w 209550"/>
              <a:gd name="connsiteY4" fmla="*/ 41910 h 76200"/>
              <a:gd name="connsiteX5" fmla="*/ 0 w 209550"/>
              <a:gd name="connsiteY5" fmla="*/ 44768 h 76200"/>
              <a:gd name="connsiteX6" fmla="*/ 32385 w 209550"/>
              <a:gd name="connsiteY6" fmla="*/ 73343 h 76200"/>
              <a:gd name="connsiteX7" fmla="*/ 105728 w 209550"/>
              <a:gd name="connsiteY7" fmla="*/ 84773 h 76200"/>
              <a:gd name="connsiteX8" fmla="*/ 179070 w 209550"/>
              <a:gd name="connsiteY8" fmla="*/ 73343 h 76200"/>
              <a:gd name="connsiteX9" fmla="*/ 211455 w 209550"/>
              <a:gd name="connsiteY9" fmla="*/ 44768 h 76200"/>
              <a:gd name="connsiteX10" fmla="*/ 211455 w 209550"/>
              <a:gd name="connsiteY10" fmla="*/ 41910 h 76200"/>
              <a:gd name="connsiteX11" fmla="*/ 211455 w 209550"/>
              <a:gd name="connsiteY11" fmla="*/ 0 h 76200"/>
              <a:gd name="connsiteX12" fmla="*/ 179070 w 209550"/>
              <a:gd name="connsiteY12" fmla="*/ 2571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550" h="76200">
                <a:moveTo>
                  <a:pt x="179070" y="25717"/>
                </a:moveTo>
                <a:cubicBezTo>
                  <a:pt x="160020" y="32385"/>
                  <a:pt x="134303" y="37148"/>
                  <a:pt x="105728" y="37148"/>
                </a:cubicBezTo>
                <a:cubicBezTo>
                  <a:pt x="77153" y="37148"/>
                  <a:pt x="51435" y="33337"/>
                  <a:pt x="32385" y="25717"/>
                </a:cubicBezTo>
                <a:cubicBezTo>
                  <a:pt x="12383" y="18097"/>
                  <a:pt x="0" y="11430"/>
                  <a:pt x="0" y="0"/>
                </a:cubicBezTo>
                <a:lnTo>
                  <a:pt x="0" y="41910"/>
                </a:lnTo>
                <a:lnTo>
                  <a:pt x="0" y="44768"/>
                </a:lnTo>
                <a:cubicBezTo>
                  <a:pt x="0" y="56198"/>
                  <a:pt x="12383" y="65723"/>
                  <a:pt x="32385" y="73343"/>
                </a:cubicBezTo>
                <a:cubicBezTo>
                  <a:pt x="51435" y="80010"/>
                  <a:pt x="77153" y="84773"/>
                  <a:pt x="105728" y="84773"/>
                </a:cubicBezTo>
                <a:cubicBezTo>
                  <a:pt x="134303" y="84773"/>
                  <a:pt x="160020" y="80962"/>
                  <a:pt x="179070" y="73343"/>
                </a:cubicBezTo>
                <a:cubicBezTo>
                  <a:pt x="199073" y="65723"/>
                  <a:pt x="211455" y="56198"/>
                  <a:pt x="211455" y="44768"/>
                </a:cubicBezTo>
                <a:lnTo>
                  <a:pt x="211455" y="41910"/>
                </a:lnTo>
                <a:lnTo>
                  <a:pt x="211455" y="0"/>
                </a:lnTo>
                <a:cubicBezTo>
                  <a:pt x="211455" y="11430"/>
                  <a:pt x="199073" y="19050"/>
                  <a:pt x="179070" y="25717"/>
                </a:cubicBezTo>
                <a:close/>
              </a:path>
            </a:pathLst>
          </a:custGeom>
          <a:noFill/>
          <a:ln w="19050" cap="rnd">
            <a:solidFill>
              <a:srgbClr val="D1D5D8"/>
            </a:solidFill>
            <a:prstDash val="solid"/>
            <a:round/>
          </a:ln>
        </p:spPr>
        <p:txBody>
          <a:bodyPr rtlCol="0" anchor="ctr"/>
          <a:lstStyle/>
          <a:p>
            <a:endParaRPr lang="en-US" dirty="0"/>
          </a:p>
        </p:txBody>
      </p:sp>
      <p:sp>
        <p:nvSpPr>
          <p:cNvPr id="64" name="Freeform: Shape 63">
            <a:extLst>
              <a:ext uri="{FF2B5EF4-FFF2-40B4-BE49-F238E27FC236}">
                <a16:creationId xmlns:a16="http://schemas.microsoft.com/office/drawing/2014/main" id="{F4B0B462-8893-2BD9-DCE0-1C6B1A828514}"/>
              </a:ext>
            </a:extLst>
          </p:cNvPr>
          <p:cNvSpPr/>
          <p:nvPr/>
        </p:nvSpPr>
        <p:spPr>
          <a:xfrm>
            <a:off x="3931871" y="2901944"/>
            <a:ext cx="603504" cy="246888"/>
          </a:xfrm>
          <a:custGeom>
            <a:avLst/>
            <a:gdLst>
              <a:gd name="connsiteX0" fmla="*/ 179070 w 209550"/>
              <a:gd name="connsiteY0" fmla="*/ 28575 h 85725"/>
              <a:gd name="connsiteX1" fmla="*/ 105728 w 209550"/>
              <a:gd name="connsiteY1" fmla="*/ 40005 h 85725"/>
              <a:gd name="connsiteX2" fmla="*/ 32385 w 209550"/>
              <a:gd name="connsiteY2" fmla="*/ 28575 h 85725"/>
              <a:gd name="connsiteX3" fmla="*/ 0 w 209550"/>
              <a:gd name="connsiteY3" fmla="*/ 0 h 85725"/>
              <a:gd name="connsiteX4" fmla="*/ 0 w 209550"/>
              <a:gd name="connsiteY4" fmla="*/ 0 h 85725"/>
              <a:gd name="connsiteX5" fmla="*/ 0 w 209550"/>
              <a:gd name="connsiteY5" fmla="*/ 46673 h 85725"/>
              <a:gd name="connsiteX6" fmla="*/ 0 w 209550"/>
              <a:gd name="connsiteY6" fmla="*/ 54293 h 85725"/>
              <a:gd name="connsiteX7" fmla="*/ 32385 w 209550"/>
              <a:gd name="connsiteY7" fmla="*/ 82868 h 85725"/>
              <a:gd name="connsiteX8" fmla="*/ 105728 w 209550"/>
              <a:gd name="connsiteY8" fmla="*/ 94298 h 85725"/>
              <a:gd name="connsiteX9" fmla="*/ 179070 w 209550"/>
              <a:gd name="connsiteY9" fmla="*/ 82868 h 85725"/>
              <a:gd name="connsiteX10" fmla="*/ 211455 w 209550"/>
              <a:gd name="connsiteY10" fmla="*/ 54293 h 85725"/>
              <a:gd name="connsiteX11" fmla="*/ 211455 w 209550"/>
              <a:gd name="connsiteY11" fmla="*/ 46673 h 85725"/>
              <a:gd name="connsiteX12" fmla="*/ 211455 w 209550"/>
              <a:gd name="connsiteY12" fmla="*/ 0 h 85725"/>
              <a:gd name="connsiteX13" fmla="*/ 211455 w 209550"/>
              <a:gd name="connsiteY13" fmla="*/ 0 h 85725"/>
              <a:gd name="connsiteX14" fmla="*/ 179070 w 209550"/>
              <a:gd name="connsiteY14" fmla="*/ 2857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550" h="85725">
                <a:moveTo>
                  <a:pt x="179070" y="28575"/>
                </a:moveTo>
                <a:cubicBezTo>
                  <a:pt x="160020" y="35243"/>
                  <a:pt x="134303" y="40005"/>
                  <a:pt x="105728" y="40005"/>
                </a:cubicBezTo>
                <a:cubicBezTo>
                  <a:pt x="77153" y="40005"/>
                  <a:pt x="51435" y="36195"/>
                  <a:pt x="32385" y="28575"/>
                </a:cubicBezTo>
                <a:cubicBezTo>
                  <a:pt x="12383" y="20955"/>
                  <a:pt x="0" y="11430"/>
                  <a:pt x="0" y="0"/>
                </a:cubicBezTo>
                <a:lnTo>
                  <a:pt x="0" y="0"/>
                </a:lnTo>
                <a:lnTo>
                  <a:pt x="0" y="46673"/>
                </a:lnTo>
                <a:lnTo>
                  <a:pt x="0" y="54293"/>
                </a:lnTo>
                <a:cubicBezTo>
                  <a:pt x="0" y="65723"/>
                  <a:pt x="12383" y="75248"/>
                  <a:pt x="32385" y="82868"/>
                </a:cubicBezTo>
                <a:cubicBezTo>
                  <a:pt x="51435" y="89535"/>
                  <a:pt x="77153" y="94298"/>
                  <a:pt x="105728" y="94298"/>
                </a:cubicBezTo>
                <a:cubicBezTo>
                  <a:pt x="134303" y="94298"/>
                  <a:pt x="160020" y="90488"/>
                  <a:pt x="179070" y="82868"/>
                </a:cubicBezTo>
                <a:cubicBezTo>
                  <a:pt x="199073" y="75248"/>
                  <a:pt x="211455" y="65723"/>
                  <a:pt x="211455" y="54293"/>
                </a:cubicBezTo>
                <a:lnTo>
                  <a:pt x="211455" y="46673"/>
                </a:lnTo>
                <a:lnTo>
                  <a:pt x="211455" y="0"/>
                </a:lnTo>
                <a:lnTo>
                  <a:pt x="211455" y="0"/>
                </a:lnTo>
                <a:cubicBezTo>
                  <a:pt x="211455" y="11430"/>
                  <a:pt x="199073" y="20955"/>
                  <a:pt x="179070" y="28575"/>
                </a:cubicBezTo>
                <a:close/>
              </a:path>
            </a:pathLst>
          </a:custGeom>
          <a:noFill/>
          <a:ln w="19050" cap="rnd">
            <a:solidFill>
              <a:srgbClr val="D1D5D8"/>
            </a:solidFill>
            <a:prstDash val="solid"/>
            <a:round/>
          </a:ln>
        </p:spPr>
        <p:txBody>
          <a:bodyPr rtlCol="0" anchor="ctr"/>
          <a:lstStyle/>
          <a:p>
            <a:endParaRPr lang="en-US" dirty="0"/>
          </a:p>
        </p:txBody>
      </p:sp>
      <p:sp>
        <p:nvSpPr>
          <p:cNvPr id="71" name="Freeform: Shape 70">
            <a:extLst>
              <a:ext uri="{FF2B5EF4-FFF2-40B4-BE49-F238E27FC236}">
                <a16:creationId xmlns:a16="http://schemas.microsoft.com/office/drawing/2014/main" id="{66C76A20-8C0E-B1C3-A3CA-E27EC4312D99}"/>
              </a:ext>
            </a:extLst>
          </p:cNvPr>
          <p:cNvSpPr/>
          <p:nvPr/>
        </p:nvSpPr>
        <p:spPr>
          <a:xfrm>
            <a:off x="3934613" y="2786732"/>
            <a:ext cx="603504" cy="219456"/>
          </a:xfrm>
          <a:custGeom>
            <a:avLst/>
            <a:gdLst>
              <a:gd name="connsiteX0" fmla="*/ 31433 w 209550"/>
              <a:gd name="connsiteY0" fmla="*/ 68580 h 76200"/>
              <a:gd name="connsiteX1" fmla="*/ 104775 w 209550"/>
              <a:gd name="connsiteY1" fmla="*/ 80010 h 76200"/>
              <a:gd name="connsiteX2" fmla="*/ 178118 w 209550"/>
              <a:gd name="connsiteY2" fmla="*/ 68580 h 76200"/>
              <a:gd name="connsiteX3" fmla="*/ 210503 w 209550"/>
              <a:gd name="connsiteY3" fmla="*/ 40005 h 76200"/>
              <a:gd name="connsiteX4" fmla="*/ 210503 w 209550"/>
              <a:gd name="connsiteY4" fmla="*/ 40005 h 76200"/>
              <a:gd name="connsiteX5" fmla="*/ 104775 w 209550"/>
              <a:gd name="connsiteY5" fmla="*/ 0 h 76200"/>
              <a:gd name="connsiteX6" fmla="*/ 0 w 209550"/>
              <a:gd name="connsiteY6" fmla="*/ 40005 h 76200"/>
              <a:gd name="connsiteX7" fmla="*/ 0 w 209550"/>
              <a:gd name="connsiteY7" fmla="*/ 40005 h 76200"/>
              <a:gd name="connsiteX8" fmla="*/ 31433 w 209550"/>
              <a:gd name="connsiteY8" fmla="*/ 6858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76200">
                <a:moveTo>
                  <a:pt x="31433" y="68580"/>
                </a:moveTo>
                <a:cubicBezTo>
                  <a:pt x="50483" y="75248"/>
                  <a:pt x="76200" y="80010"/>
                  <a:pt x="104775" y="80010"/>
                </a:cubicBezTo>
                <a:cubicBezTo>
                  <a:pt x="133350" y="80010"/>
                  <a:pt x="159068" y="76200"/>
                  <a:pt x="178118" y="68580"/>
                </a:cubicBezTo>
                <a:cubicBezTo>
                  <a:pt x="198120" y="60960"/>
                  <a:pt x="210503" y="51435"/>
                  <a:pt x="210503" y="40005"/>
                </a:cubicBezTo>
                <a:lnTo>
                  <a:pt x="210503" y="40005"/>
                </a:lnTo>
                <a:cubicBezTo>
                  <a:pt x="210503" y="18098"/>
                  <a:pt x="162878" y="0"/>
                  <a:pt x="104775" y="0"/>
                </a:cubicBezTo>
                <a:cubicBezTo>
                  <a:pt x="46673" y="953"/>
                  <a:pt x="0" y="18098"/>
                  <a:pt x="0" y="40005"/>
                </a:cubicBezTo>
                <a:lnTo>
                  <a:pt x="0" y="40005"/>
                </a:lnTo>
                <a:cubicBezTo>
                  <a:pt x="0" y="51435"/>
                  <a:pt x="12383" y="60960"/>
                  <a:pt x="31433" y="68580"/>
                </a:cubicBezTo>
                <a:close/>
              </a:path>
            </a:pathLst>
          </a:custGeom>
          <a:noFill/>
          <a:ln w="19050" cap="rnd">
            <a:solidFill>
              <a:srgbClr val="D1D5D8"/>
            </a:solidFill>
            <a:prstDash val="solid"/>
            <a:round/>
          </a:ln>
        </p:spPr>
        <p:txBody>
          <a:bodyPr rtlCol="0" anchor="ctr"/>
          <a:lstStyle/>
          <a:p>
            <a:endParaRPr lang="en-US" dirty="0"/>
          </a:p>
        </p:txBody>
      </p:sp>
      <p:sp>
        <p:nvSpPr>
          <p:cNvPr id="72" name="Freeform: Shape 71">
            <a:extLst>
              <a:ext uri="{FF2B5EF4-FFF2-40B4-BE49-F238E27FC236}">
                <a16:creationId xmlns:a16="http://schemas.microsoft.com/office/drawing/2014/main" id="{BE93493B-6C3E-BE7A-10C1-2B3F89E322DE}"/>
              </a:ext>
            </a:extLst>
          </p:cNvPr>
          <p:cNvSpPr/>
          <p:nvPr/>
        </p:nvSpPr>
        <p:spPr>
          <a:xfrm>
            <a:off x="4541128" y="2929379"/>
            <a:ext cx="27432" cy="438912"/>
          </a:xfrm>
          <a:custGeom>
            <a:avLst/>
            <a:gdLst>
              <a:gd name="connsiteX0" fmla="*/ 0 w 0"/>
              <a:gd name="connsiteY0" fmla="*/ 154305 h 152400"/>
              <a:gd name="connsiteX1" fmla="*/ 0 w 0"/>
              <a:gd name="connsiteY1" fmla="*/ 0 h 152400"/>
            </a:gdLst>
            <a:ahLst/>
            <a:cxnLst>
              <a:cxn ang="0">
                <a:pos x="connsiteX0" y="connsiteY0"/>
              </a:cxn>
              <a:cxn ang="0">
                <a:pos x="connsiteX1" y="connsiteY1"/>
              </a:cxn>
            </a:cxnLst>
            <a:rect l="l" t="t" r="r" b="b"/>
            <a:pathLst>
              <a:path h="152400">
                <a:moveTo>
                  <a:pt x="0" y="154305"/>
                </a:moveTo>
                <a:lnTo>
                  <a:pt x="0" y="0"/>
                </a:lnTo>
              </a:path>
            </a:pathLst>
          </a:custGeom>
          <a:ln w="19050" cap="rnd">
            <a:solidFill>
              <a:srgbClr val="D1D5D8"/>
            </a:solidFill>
            <a:prstDash val="solid"/>
            <a:round/>
          </a:ln>
        </p:spPr>
        <p:txBody>
          <a:bodyPr rtlCol="0" anchor="ctr"/>
          <a:lstStyle/>
          <a:p>
            <a:endParaRPr lang="en-US" dirty="0"/>
          </a:p>
        </p:txBody>
      </p:sp>
      <p:sp>
        <p:nvSpPr>
          <p:cNvPr id="75" name="Freeform: Shape 74">
            <a:extLst>
              <a:ext uri="{FF2B5EF4-FFF2-40B4-BE49-F238E27FC236}">
                <a16:creationId xmlns:a16="http://schemas.microsoft.com/office/drawing/2014/main" id="{1E6759D1-41FD-30EF-9B42-5EA79448EDFC}"/>
              </a:ext>
            </a:extLst>
          </p:cNvPr>
          <p:cNvSpPr/>
          <p:nvPr/>
        </p:nvSpPr>
        <p:spPr>
          <a:xfrm>
            <a:off x="3928480" y="3011675"/>
            <a:ext cx="27432" cy="438912"/>
          </a:xfrm>
          <a:custGeom>
            <a:avLst/>
            <a:gdLst>
              <a:gd name="connsiteX0" fmla="*/ 0 w 0"/>
              <a:gd name="connsiteY0" fmla="*/ 154305 h 152400"/>
              <a:gd name="connsiteX1" fmla="*/ 0 w 0"/>
              <a:gd name="connsiteY1" fmla="*/ 0 h 152400"/>
            </a:gdLst>
            <a:ahLst/>
            <a:cxnLst>
              <a:cxn ang="0">
                <a:pos x="connsiteX0" y="connsiteY0"/>
              </a:cxn>
              <a:cxn ang="0">
                <a:pos x="connsiteX1" y="connsiteY1"/>
              </a:cxn>
            </a:cxnLst>
            <a:rect l="l" t="t" r="r" b="b"/>
            <a:pathLst>
              <a:path h="152400">
                <a:moveTo>
                  <a:pt x="0" y="154305"/>
                </a:moveTo>
                <a:lnTo>
                  <a:pt x="0" y="0"/>
                </a:lnTo>
              </a:path>
            </a:pathLst>
          </a:custGeom>
          <a:ln w="19050" cap="rnd">
            <a:solidFill>
              <a:srgbClr val="D1D5D8"/>
            </a:solidFill>
            <a:prstDash val="solid"/>
            <a:round/>
          </a:ln>
        </p:spPr>
        <p:txBody>
          <a:bodyPr rtlCol="0" anchor="ctr"/>
          <a:lstStyle/>
          <a:p>
            <a:endParaRPr lang="en-US" dirty="0"/>
          </a:p>
        </p:txBody>
      </p:sp>
      <p:pic>
        <p:nvPicPr>
          <p:cNvPr id="76" name="Picture 75" descr="A blue and black logo&#10;&#10;Description automatically generated">
            <a:extLst>
              <a:ext uri="{FF2B5EF4-FFF2-40B4-BE49-F238E27FC236}">
                <a16:creationId xmlns:a16="http://schemas.microsoft.com/office/drawing/2014/main" id="{0720B4AC-EFE0-28CF-2451-2BB47250A27D}"/>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181888" y="2768729"/>
            <a:ext cx="344754" cy="344754"/>
          </a:xfrm>
          <a:prstGeom prst="rect">
            <a:avLst/>
          </a:prstGeom>
        </p:spPr>
      </p:pic>
      <p:sp>
        <p:nvSpPr>
          <p:cNvPr id="77" name="Rectangle 76">
            <a:extLst>
              <a:ext uri="{FF2B5EF4-FFF2-40B4-BE49-F238E27FC236}">
                <a16:creationId xmlns:a16="http://schemas.microsoft.com/office/drawing/2014/main" id="{10CB20C8-F32E-C652-9FA4-3DAFDA9E708F}"/>
              </a:ext>
            </a:extLst>
          </p:cNvPr>
          <p:cNvSpPr/>
          <p:nvPr/>
        </p:nvSpPr>
        <p:spPr>
          <a:xfrm>
            <a:off x="2622596" y="3761681"/>
            <a:ext cx="2938597" cy="887651"/>
          </a:xfrm>
          <a:prstGeom prst="rect">
            <a:avLst/>
          </a:prstGeom>
          <a:solidFill>
            <a:srgbClr val="FFFFFF"/>
          </a:solidFill>
          <a:ln w="12700" cap="flat" cmpd="sng" algn="ctr">
            <a:solidFill>
              <a:srgbClr val="FFFFFF">
                <a:lumMod val="85000"/>
              </a:srgbClr>
            </a:solidFill>
            <a:prstDash val="solid"/>
            <a:miter lim="800000"/>
          </a:ln>
          <a:effectLst/>
        </p:spPr>
        <p:txBody>
          <a:bodyPr vert="vert"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Calibri" panose="020F0502020204030204" pitchFamily="34" charset="0"/>
            </a:endParaRPr>
          </a:p>
        </p:txBody>
      </p:sp>
      <p:sp>
        <p:nvSpPr>
          <p:cNvPr id="78" name="TextBox 77">
            <a:extLst>
              <a:ext uri="{FF2B5EF4-FFF2-40B4-BE49-F238E27FC236}">
                <a16:creationId xmlns:a16="http://schemas.microsoft.com/office/drawing/2014/main" id="{9AF04C85-B04B-E79E-FA86-E0B7849B6633}"/>
              </a:ext>
            </a:extLst>
          </p:cNvPr>
          <p:cNvSpPr txBox="1"/>
          <p:nvPr/>
        </p:nvSpPr>
        <p:spPr>
          <a:xfrm>
            <a:off x="4676658" y="4142431"/>
            <a:ext cx="964114" cy="400110"/>
          </a:xfrm>
          <a:prstGeom prst="rect">
            <a:avLst/>
          </a:prstGeom>
          <a:noFill/>
        </p:spPr>
        <p:txBody>
          <a:bodyPr wrap="square" rtlCol="0">
            <a:spAutoFit/>
          </a:bodyPr>
          <a:lstStyle/>
          <a:p>
            <a:pPr algn="ctr"/>
            <a:r>
              <a:rPr lang="en-US" sz="1000" dirty="0"/>
              <a:t>Synapse Data Warehousing</a:t>
            </a:r>
          </a:p>
        </p:txBody>
      </p:sp>
      <p:sp>
        <p:nvSpPr>
          <p:cNvPr id="80" name="TextBox 79">
            <a:extLst>
              <a:ext uri="{FF2B5EF4-FFF2-40B4-BE49-F238E27FC236}">
                <a16:creationId xmlns:a16="http://schemas.microsoft.com/office/drawing/2014/main" id="{6CD7D392-E9FF-19D1-1B5E-2A34B45FF94D}"/>
              </a:ext>
            </a:extLst>
          </p:cNvPr>
          <p:cNvSpPr txBox="1"/>
          <p:nvPr/>
        </p:nvSpPr>
        <p:spPr>
          <a:xfrm>
            <a:off x="2574209" y="4031324"/>
            <a:ext cx="1253692" cy="553998"/>
          </a:xfrm>
          <a:prstGeom prst="rect">
            <a:avLst/>
          </a:prstGeom>
          <a:noFill/>
        </p:spPr>
        <p:txBody>
          <a:bodyPr wrap="square" rtlCol="0">
            <a:spAutoFit/>
          </a:bodyPr>
          <a:lstStyle/>
          <a:p>
            <a:r>
              <a:rPr lang="en-US" sz="1000" dirty="0"/>
              <a:t>SQL Tables</a:t>
            </a:r>
          </a:p>
          <a:p>
            <a:r>
              <a:rPr lang="en-US" sz="1000" dirty="0"/>
              <a:t>Transformed with Business Rules</a:t>
            </a:r>
            <a:endParaRPr lang="en-US" sz="800" dirty="0"/>
          </a:p>
        </p:txBody>
      </p:sp>
      <p:pic>
        <p:nvPicPr>
          <p:cNvPr id="95" name="Picture 94" descr="A blue logo with a white background&#10;&#10;Description automatically generated">
            <a:extLst>
              <a:ext uri="{FF2B5EF4-FFF2-40B4-BE49-F238E27FC236}">
                <a16:creationId xmlns:a16="http://schemas.microsoft.com/office/drawing/2014/main" id="{9126DFF0-16F5-E0DA-D9F5-3F4886181B18}"/>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5194124" y="3809560"/>
            <a:ext cx="323946" cy="325392"/>
          </a:xfrm>
          <a:prstGeom prst="rect">
            <a:avLst/>
          </a:prstGeom>
        </p:spPr>
      </p:pic>
      <p:sp>
        <p:nvSpPr>
          <p:cNvPr id="97" name="TextBox 96">
            <a:extLst>
              <a:ext uri="{FF2B5EF4-FFF2-40B4-BE49-F238E27FC236}">
                <a16:creationId xmlns:a16="http://schemas.microsoft.com/office/drawing/2014/main" id="{E703F0A2-38F4-64AD-3A84-DEE845498B9E}"/>
              </a:ext>
            </a:extLst>
          </p:cNvPr>
          <p:cNvSpPr txBox="1"/>
          <p:nvPr/>
        </p:nvSpPr>
        <p:spPr>
          <a:xfrm>
            <a:off x="2679579" y="3820667"/>
            <a:ext cx="1003704" cy="246221"/>
          </a:xfrm>
          <a:prstGeom prst="rect">
            <a:avLst/>
          </a:prstGeom>
          <a:solidFill>
            <a:srgbClr val="BCA75C"/>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cs typeface="Calibri" panose="020F0502020204030204" pitchFamily="34" charset="0"/>
              </a:rPr>
              <a:t>GOLD</a:t>
            </a:r>
            <a:endParaRPr kumimoji="0" lang="en-US" sz="900" b="1" i="0" u="none" strike="noStrike" kern="0" cap="none" spc="0" normalizeH="0" baseline="0" noProof="0" dirty="0">
              <a:ln>
                <a:noFill/>
              </a:ln>
              <a:solidFill>
                <a:srgbClr val="FFFFFF"/>
              </a:solidFill>
              <a:effectLst/>
              <a:uLnTx/>
              <a:uFillTx/>
              <a:cs typeface="Calibri" panose="020F0502020204030204" pitchFamily="34" charset="0"/>
            </a:endParaRPr>
          </a:p>
        </p:txBody>
      </p:sp>
      <p:sp>
        <p:nvSpPr>
          <p:cNvPr id="99" name="Freeform: Shape 98">
            <a:extLst>
              <a:ext uri="{FF2B5EF4-FFF2-40B4-BE49-F238E27FC236}">
                <a16:creationId xmlns:a16="http://schemas.microsoft.com/office/drawing/2014/main" id="{85E4666A-D548-AF94-CB23-2DB5D24BB6E9}"/>
              </a:ext>
            </a:extLst>
          </p:cNvPr>
          <p:cNvSpPr/>
          <p:nvPr/>
        </p:nvSpPr>
        <p:spPr>
          <a:xfrm>
            <a:off x="3935379" y="4369532"/>
            <a:ext cx="603504" cy="246888"/>
          </a:xfrm>
          <a:custGeom>
            <a:avLst/>
            <a:gdLst>
              <a:gd name="connsiteX0" fmla="*/ 179070 w 209550"/>
              <a:gd name="connsiteY0" fmla="*/ 25718 h 85725"/>
              <a:gd name="connsiteX1" fmla="*/ 105728 w 209550"/>
              <a:gd name="connsiteY1" fmla="*/ 37147 h 85725"/>
              <a:gd name="connsiteX2" fmla="*/ 32385 w 209550"/>
              <a:gd name="connsiteY2" fmla="*/ 25718 h 85725"/>
              <a:gd name="connsiteX3" fmla="*/ 0 w 209550"/>
              <a:gd name="connsiteY3" fmla="*/ 0 h 85725"/>
              <a:gd name="connsiteX4" fmla="*/ 0 w 209550"/>
              <a:gd name="connsiteY4" fmla="*/ 49530 h 85725"/>
              <a:gd name="connsiteX5" fmla="*/ 32385 w 209550"/>
              <a:gd name="connsiteY5" fmla="*/ 78105 h 85725"/>
              <a:gd name="connsiteX6" fmla="*/ 105728 w 209550"/>
              <a:gd name="connsiteY6" fmla="*/ 89535 h 85725"/>
              <a:gd name="connsiteX7" fmla="*/ 179070 w 209550"/>
              <a:gd name="connsiteY7" fmla="*/ 78105 h 85725"/>
              <a:gd name="connsiteX8" fmla="*/ 211455 w 209550"/>
              <a:gd name="connsiteY8" fmla="*/ 49530 h 85725"/>
              <a:gd name="connsiteX9" fmla="*/ 211455 w 209550"/>
              <a:gd name="connsiteY9" fmla="*/ 0 h 85725"/>
              <a:gd name="connsiteX10" fmla="*/ 179070 w 209550"/>
              <a:gd name="connsiteY10" fmla="*/ 25718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550" h="85725">
                <a:moveTo>
                  <a:pt x="179070" y="25718"/>
                </a:moveTo>
                <a:cubicBezTo>
                  <a:pt x="160020" y="32385"/>
                  <a:pt x="134303" y="37147"/>
                  <a:pt x="105728" y="37147"/>
                </a:cubicBezTo>
                <a:cubicBezTo>
                  <a:pt x="77153" y="37147"/>
                  <a:pt x="51435" y="33338"/>
                  <a:pt x="32385" y="25718"/>
                </a:cubicBezTo>
                <a:cubicBezTo>
                  <a:pt x="12383" y="18097"/>
                  <a:pt x="0" y="11430"/>
                  <a:pt x="0" y="0"/>
                </a:cubicBezTo>
                <a:lnTo>
                  <a:pt x="0" y="49530"/>
                </a:lnTo>
                <a:cubicBezTo>
                  <a:pt x="0" y="60960"/>
                  <a:pt x="12383" y="70485"/>
                  <a:pt x="32385" y="78105"/>
                </a:cubicBezTo>
                <a:cubicBezTo>
                  <a:pt x="51435" y="84773"/>
                  <a:pt x="77153" y="89535"/>
                  <a:pt x="105728" y="89535"/>
                </a:cubicBezTo>
                <a:cubicBezTo>
                  <a:pt x="134303" y="89535"/>
                  <a:pt x="160020" y="85725"/>
                  <a:pt x="179070" y="78105"/>
                </a:cubicBezTo>
                <a:cubicBezTo>
                  <a:pt x="199073" y="70485"/>
                  <a:pt x="211455" y="60960"/>
                  <a:pt x="211455" y="49530"/>
                </a:cubicBezTo>
                <a:lnTo>
                  <a:pt x="211455" y="0"/>
                </a:lnTo>
                <a:cubicBezTo>
                  <a:pt x="211455" y="11430"/>
                  <a:pt x="199073" y="18097"/>
                  <a:pt x="179070" y="25718"/>
                </a:cubicBezTo>
                <a:close/>
              </a:path>
            </a:pathLst>
          </a:custGeom>
          <a:noFill/>
          <a:ln w="19050" cap="rnd">
            <a:solidFill>
              <a:srgbClr val="BCA75C"/>
            </a:solidFill>
            <a:prstDash val="solid"/>
            <a:round/>
          </a:ln>
        </p:spPr>
        <p:txBody>
          <a:bodyPr rtlCol="0" anchor="ctr"/>
          <a:lstStyle/>
          <a:p>
            <a:endParaRPr lang="en-US" dirty="0"/>
          </a:p>
        </p:txBody>
      </p:sp>
      <p:sp>
        <p:nvSpPr>
          <p:cNvPr id="104" name="Freeform: Shape 103">
            <a:extLst>
              <a:ext uri="{FF2B5EF4-FFF2-40B4-BE49-F238E27FC236}">
                <a16:creationId xmlns:a16="http://schemas.microsoft.com/office/drawing/2014/main" id="{4A3D3250-37E1-FA39-5F68-871FEB83C2F5}"/>
              </a:ext>
            </a:extLst>
          </p:cNvPr>
          <p:cNvSpPr/>
          <p:nvPr/>
        </p:nvSpPr>
        <p:spPr>
          <a:xfrm>
            <a:off x="3935379" y="4174767"/>
            <a:ext cx="603504" cy="219456"/>
          </a:xfrm>
          <a:custGeom>
            <a:avLst/>
            <a:gdLst>
              <a:gd name="connsiteX0" fmla="*/ 179070 w 209550"/>
              <a:gd name="connsiteY0" fmla="*/ 25717 h 76200"/>
              <a:gd name="connsiteX1" fmla="*/ 105728 w 209550"/>
              <a:gd name="connsiteY1" fmla="*/ 37148 h 76200"/>
              <a:gd name="connsiteX2" fmla="*/ 32385 w 209550"/>
              <a:gd name="connsiteY2" fmla="*/ 25717 h 76200"/>
              <a:gd name="connsiteX3" fmla="*/ 0 w 209550"/>
              <a:gd name="connsiteY3" fmla="*/ 0 h 76200"/>
              <a:gd name="connsiteX4" fmla="*/ 0 w 209550"/>
              <a:gd name="connsiteY4" fmla="*/ 41910 h 76200"/>
              <a:gd name="connsiteX5" fmla="*/ 0 w 209550"/>
              <a:gd name="connsiteY5" fmla="*/ 44768 h 76200"/>
              <a:gd name="connsiteX6" fmla="*/ 32385 w 209550"/>
              <a:gd name="connsiteY6" fmla="*/ 73343 h 76200"/>
              <a:gd name="connsiteX7" fmla="*/ 105728 w 209550"/>
              <a:gd name="connsiteY7" fmla="*/ 84773 h 76200"/>
              <a:gd name="connsiteX8" fmla="*/ 179070 w 209550"/>
              <a:gd name="connsiteY8" fmla="*/ 73343 h 76200"/>
              <a:gd name="connsiteX9" fmla="*/ 211455 w 209550"/>
              <a:gd name="connsiteY9" fmla="*/ 44768 h 76200"/>
              <a:gd name="connsiteX10" fmla="*/ 211455 w 209550"/>
              <a:gd name="connsiteY10" fmla="*/ 41910 h 76200"/>
              <a:gd name="connsiteX11" fmla="*/ 211455 w 209550"/>
              <a:gd name="connsiteY11" fmla="*/ 0 h 76200"/>
              <a:gd name="connsiteX12" fmla="*/ 179070 w 209550"/>
              <a:gd name="connsiteY12" fmla="*/ 2571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550" h="76200">
                <a:moveTo>
                  <a:pt x="179070" y="25717"/>
                </a:moveTo>
                <a:cubicBezTo>
                  <a:pt x="160020" y="32385"/>
                  <a:pt x="134303" y="37148"/>
                  <a:pt x="105728" y="37148"/>
                </a:cubicBezTo>
                <a:cubicBezTo>
                  <a:pt x="77153" y="37148"/>
                  <a:pt x="51435" y="33337"/>
                  <a:pt x="32385" y="25717"/>
                </a:cubicBezTo>
                <a:cubicBezTo>
                  <a:pt x="12383" y="18097"/>
                  <a:pt x="0" y="11430"/>
                  <a:pt x="0" y="0"/>
                </a:cubicBezTo>
                <a:lnTo>
                  <a:pt x="0" y="41910"/>
                </a:lnTo>
                <a:lnTo>
                  <a:pt x="0" y="44768"/>
                </a:lnTo>
                <a:cubicBezTo>
                  <a:pt x="0" y="56198"/>
                  <a:pt x="12383" y="65723"/>
                  <a:pt x="32385" y="73343"/>
                </a:cubicBezTo>
                <a:cubicBezTo>
                  <a:pt x="51435" y="80010"/>
                  <a:pt x="77153" y="84773"/>
                  <a:pt x="105728" y="84773"/>
                </a:cubicBezTo>
                <a:cubicBezTo>
                  <a:pt x="134303" y="84773"/>
                  <a:pt x="160020" y="80962"/>
                  <a:pt x="179070" y="73343"/>
                </a:cubicBezTo>
                <a:cubicBezTo>
                  <a:pt x="199073" y="65723"/>
                  <a:pt x="211455" y="56198"/>
                  <a:pt x="211455" y="44768"/>
                </a:cubicBezTo>
                <a:lnTo>
                  <a:pt x="211455" y="41910"/>
                </a:lnTo>
                <a:lnTo>
                  <a:pt x="211455" y="0"/>
                </a:lnTo>
                <a:cubicBezTo>
                  <a:pt x="211455" y="11430"/>
                  <a:pt x="199073" y="19050"/>
                  <a:pt x="179070" y="25717"/>
                </a:cubicBezTo>
                <a:close/>
              </a:path>
            </a:pathLst>
          </a:custGeom>
          <a:noFill/>
          <a:ln w="19050" cap="rnd">
            <a:solidFill>
              <a:srgbClr val="BCA75C"/>
            </a:solidFill>
            <a:prstDash val="solid"/>
            <a:round/>
          </a:ln>
        </p:spPr>
        <p:txBody>
          <a:bodyPr rtlCol="0" anchor="ctr"/>
          <a:lstStyle/>
          <a:p>
            <a:endParaRPr lang="en-US" dirty="0"/>
          </a:p>
        </p:txBody>
      </p:sp>
      <p:sp>
        <p:nvSpPr>
          <p:cNvPr id="109" name="Freeform: Shape 108">
            <a:extLst>
              <a:ext uri="{FF2B5EF4-FFF2-40B4-BE49-F238E27FC236}">
                <a16:creationId xmlns:a16="http://schemas.microsoft.com/office/drawing/2014/main" id="{3BA659A6-7E85-D0C2-1767-854CBD41A0F3}"/>
              </a:ext>
            </a:extLst>
          </p:cNvPr>
          <p:cNvSpPr/>
          <p:nvPr/>
        </p:nvSpPr>
        <p:spPr>
          <a:xfrm>
            <a:off x="3935379" y="3952566"/>
            <a:ext cx="603504" cy="246888"/>
          </a:xfrm>
          <a:custGeom>
            <a:avLst/>
            <a:gdLst>
              <a:gd name="connsiteX0" fmla="*/ 179070 w 209550"/>
              <a:gd name="connsiteY0" fmla="*/ 28575 h 85725"/>
              <a:gd name="connsiteX1" fmla="*/ 105728 w 209550"/>
              <a:gd name="connsiteY1" fmla="*/ 40005 h 85725"/>
              <a:gd name="connsiteX2" fmla="*/ 32385 w 209550"/>
              <a:gd name="connsiteY2" fmla="*/ 28575 h 85725"/>
              <a:gd name="connsiteX3" fmla="*/ 0 w 209550"/>
              <a:gd name="connsiteY3" fmla="*/ 0 h 85725"/>
              <a:gd name="connsiteX4" fmla="*/ 0 w 209550"/>
              <a:gd name="connsiteY4" fmla="*/ 0 h 85725"/>
              <a:gd name="connsiteX5" fmla="*/ 0 w 209550"/>
              <a:gd name="connsiteY5" fmla="*/ 46673 h 85725"/>
              <a:gd name="connsiteX6" fmla="*/ 0 w 209550"/>
              <a:gd name="connsiteY6" fmla="*/ 54293 h 85725"/>
              <a:gd name="connsiteX7" fmla="*/ 32385 w 209550"/>
              <a:gd name="connsiteY7" fmla="*/ 82868 h 85725"/>
              <a:gd name="connsiteX8" fmla="*/ 105728 w 209550"/>
              <a:gd name="connsiteY8" fmla="*/ 94298 h 85725"/>
              <a:gd name="connsiteX9" fmla="*/ 179070 w 209550"/>
              <a:gd name="connsiteY9" fmla="*/ 82868 h 85725"/>
              <a:gd name="connsiteX10" fmla="*/ 211455 w 209550"/>
              <a:gd name="connsiteY10" fmla="*/ 54293 h 85725"/>
              <a:gd name="connsiteX11" fmla="*/ 211455 w 209550"/>
              <a:gd name="connsiteY11" fmla="*/ 46673 h 85725"/>
              <a:gd name="connsiteX12" fmla="*/ 211455 w 209550"/>
              <a:gd name="connsiteY12" fmla="*/ 0 h 85725"/>
              <a:gd name="connsiteX13" fmla="*/ 211455 w 209550"/>
              <a:gd name="connsiteY13" fmla="*/ 0 h 85725"/>
              <a:gd name="connsiteX14" fmla="*/ 179070 w 209550"/>
              <a:gd name="connsiteY14" fmla="*/ 2857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550" h="85725">
                <a:moveTo>
                  <a:pt x="179070" y="28575"/>
                </a:moveTo>
                <a:cubicBezTo>
                  <a:pt x="160020" y="35243"/>
                  <a:pt x="134303" y="40005"/>
                  <a:pt x="105728" y="40005"/>
                </a:cubicBezTo>
                <a:cubicBezTo>
                  <a:pt x="77153" y="40005"/>
                  <a:pt x="51435" y="36195"/>
                  <a:pt x="32385" y="28575"/>
                </a:cubicBezTo>
                <a:cubicBezTo>
                  <a:pt x="12383" y="20955"/>
                  <a:pt x="0" y="11430"/>
                  <a:pt x="0" y="0"/>
                </a:cubicBezTo>
                <a:lnTo>
                  <a:pt x="0" y="0"/>
                </a:lnTo>
                <a:lnTo>
                  <a:pt x="0" y="46673"/>
                </a:lnTo>
                <a:lnTo>
                  <a:pt x="0" y="54293"/>
                </a:lnTo>
                <a:cubicBezTo>
                  <a:pt x="0" y="65723"/>
                  <a:pt x="12383" y="75248"/>
                  <a:pt x="32385" y="82868"/>
                </a:cubicBezTo>
                <a:cubicBezTo>
                  <a:pt x="51435" y="89535"/>
                  <a:pt x="77153" y="94298"/>
                  <a:pt x="105728" y="94298"/>
                </a:cubicBezTo>
                <a:cubicBezTo>
                  <a:pt x="134303" y="94298"/>
                  <a:pt x="160020" y="90488"/>
                  <a:pt x="179070" y="82868"/>
                </a:cubicBezTo>
                <a:cubicBezTo>
                  <a:pt x="199073" y="75248"/>
                  <a:pt x="211455" y="65723"/>
                  <a:pt x="211455" y="54293"/>
                </a:cubicBezTo>
                <a:lnTo>
                  <a:pt x="211455" y="46673"/>
                </a:lnTo>
                <a:lnTo>
                  <a:pt x="211455" y="0"/>
                </a:lnTo>
                <a:lnTo>
                  <a:pt x="211455" y="0"/>
                </a:lnTo>
                <a:cubicBezTo>
                  <a:pt x="211455" y="11430"/>
                  <a:pt x="199073" y="20955"/>
                  <a:pt x="179070" y="28575"/>
                </a:cubicBezTo>
                <a:close/>
              </a:path>
            </a:pathLst>
          </a:custGeom>
          <a:noFill/>
          <a:ln w="19050" cap="rnd">
            <a:solidFill>
              <a:srgbClr val="BCA75C"/>
            </a:solidFill>
            <a:prstDash val="solid"/>
            <a:round/>
          </a:ln>
        </p:spPr>
        <p:txBody>
          <a:bodyPr rtlCol="0" anchor="ctr"/>
          <a:lstStyle/>
          <a:p>
            <a:endParaRPr lang="en-US" dirty="0"/>
          </a:p>
        </p:txBody>
      </p:sp>
      <p:sp>
        <p:nvSpPr>
          <p:cNvPr id="110" name="Freeform: Shape 109">
            <a:extLst>
              <a:ext uri="{FF2B5EF4-FFF2-40B4-BE49-F238E27FC236}">
                <a16:creationId xmlns:a16="http://schemas.microsoft.com/office/drawing/2014/main" id="{0C103674-3DFB-45BB-8A6D-2F29C6A39F14}"/>
              </a:ext>
            </a:extLst>
          </p:cNvPr>
          <p:cNvSpPr/>
          <p:nvPr/>
        </p:nvSpPr>
        <p:spPr>
          <a:xfrm>
            <a:off x="3938121" y="3837354"/>
            <a:ext cx="603504" cy="219456"/>
          </a:xfrm>
          <a:custGeom>
            <a:avLst/>
            <a:gdLst>
              <a:gd name="connsiteX0" fmla="*/ 31433 w 209550"/>
              <a:gd name="connsiteY0" fmla="*/ 68580 h 76200"/>
              <a:gd name="connsiteX1" fmla="*/ 104775 w 209550"/>
              <a:gd name="connsiteY1" fmla="*/ 80010 h 76200"/>
              <a:gd name="connsiteX2" fmla="*/ 178118 w 209550"/>
              <a:gd name="connsiteY2" fmla="*/ 68580 h 76200"/>
              <a:gd name="connsiteX3" fmla="*/ 210503 w 209550"/>
              <a:gd name="connsiteY3" fmla="*/ 40005 h 76200"/>
              <a:gd name="connsiteX4" fmla="*/ 210503 w 209550"/>
              <a:gd name="connsiteY4" fmla="*/ 40005 h 76200"/>
              <a:gd name="connsiteX5" fmla="*/ 104775 w 209550"/>
              <a:gd name="connsiteY5" fmla="*/ 0 h 76200"/>
              <a:gd name="connsiteX6" fmla="*/ 0 w 209550"/>
              <a:gd name="connsiteY6" fmla="*/ 40005 h 76200"/>
              <a:gd name="connsiteX7" fmla="*/ 0 w 209550"/>
              <a:gd name="connsiteY7" fmla="*/ 40005 h 76200"/>
              <a:gd name="connsiteX8" fmla="*/ 31433 w 209550"/>
              <a:gd name="connsiteY8" fmla="*/ 6858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76200">
                <a:moveTo>
                  <a:pt x="31433" y="68580"/>
                </a:moveTo>
                <a:cubicBezTo>
                  <a:pt x="50483" y="75248"/>
                  <a:pt x="76200" y="80010"/>
                  <a:pt x="104775" y="80010"/>
                </a:cubicBezTo>
                <a:cubicBezTo>
                  <a:pt x="133350" y="80010"/>
                  <a:pt x="159068" y="76200"/>
                  <a:pt x="178118" y="68580"/>
                </a:cubicBezTo>
                <a:cubicBezTo>
                  <a:pt x="198120" y="60960"/>
                  <a:pt x="210503" y="51435"/>
                  <a:pt x="210503" y="40005"/>
                </a:cubicBezTo>
                <a:lnTo>
                  <a:pt x="210503" y="40005"/>
                </a:lnTo>
                <a:cubicBezTo>
                  <a:pt x="210503" y="18098"/>
                  <a:pt x="162878" y="0"/>
                  <a:pt x="104775" y="0"/>
                </a:cubicBezTo>
                <a:cubicBezTo>
                  <a:pt x="46673" y="953"/>
                  <a:pt x="0" y="18098"/>
                  <a:pt x="0" y="40005"/>
                </a:cubicBezTo>
                <a:lnTo>
                  <a:pt x="0" y="40005"/>
                </a:lnTo>
                <a:cubicBezTo>
                  <a:pt x="0" y="51435"/>
                  <a:pt x="12383" y="60960"/>
                  <a:pt x="31433" y="68580"/>
                </a:cubicBezTo>
                <a:close/>
              </a:path>
            </a:pathLst>
          </a:custGeom>
          <a:noFill/>
          <a:ln w="19050" cap="rnd">
            <a:solidFill>
              <a:srgbClr val="BCA75C"/>
            </a:solidFill>
            <a:prstDash val="solid"/>
            <a:round/>
          </a:ln>
        </p:spPr>
        <p:txBody>
          <a:bodyPr rtlCol="0" anchor="ctr"/>
          <a:lstStyle/>
          <a:p>
            <a:endParaRPr lang="en-US" dirty="0"/>
          </a:p>
        </p:txBody>
      </p:sp>
      <p:sp>
        <p:nvSpPr>
          <p:cNvPr id="111" name="Freeform: Shape 110">
            <a:extLst>
              <a:ext uri="{FF2B5EF4-FFF2-40B4-BE49-F238E27FC236}">
                <a16:creationId xmlns:a16="http://schemas.microsoft.com/office/drawing/2014/main" id="{B880704C-B76A-2232-84DE-77F8CF897B38}"/>
              </a:ext>
            </a:extLst>
          </p:cNvPr>
          <p:cNvSpPr/>
          <p:nvPr/>
        </p:nvSpPr>
        <p:spPr>
          <a:xfrm>
            <a:off x="4544370" y="3980001"/>
            <a:ext cx="27432" cy="438912"/>
          </a:xfrm>
          <a:custGeom>
            <a:avLst/>
            <a:gdLst>
              <a:gd name="connsiteX0" fmla="*/ 0 w 0"/>
              <a:gd name="connsiteY0" fmla="*/ 154305 h 152400"/>
              <a:gd name="connsiteX1" fmla="*/ 0 w 0"/>
              <a:gd name="connsiteY1" fmla="*/ 0 h 152400"/>
            </a:gdLst>
            <a:ahLst/>
            <a:cxnLst>
              <a:cxn ang="0">
                <a:pos x="connsiteX0" y="connsiteY0"/>
              </a:cxn>
              <a:cxn ang="0">
                <a:pos x="connsiteX1" y="connsiteY1"/>
              </a:cxn>
            </a:cxnLst>
            <a:rect l="l" t="t" r="r" b="b"/>
            <a:pathLst>
              <a:path h="152400">
                <a:moveTo>
                  <a:pt x="0" y="154305"/>
                </a:moveTo>
                <a:lnTo>
                  <a:pt x="0" y="0"/>
                </a:lnTo>
              </a:path>
            </a:pathLst>
          </a:custGeom>
          <a:ln w="19050" cap="rnd">
            <a:solidFill>
              <a:srgbClr val="BCA75C"/>
            </a:solidFill>
            <a:prstDash val="solid"/>
            <a:round/>
          </a:ln>
        </p:spPr>
        <p:txBody>
          <a:bodyPr rtlCol="0" anchor="ctr"/>
          <a:lstStyle/>
          <a:p>
            <a:endParaRPr lang="en-US" dirty="0"/>
          </a:p>
        </p:txBody>
      </p:sp>
      <p:sp>
        <p:nvSpPr>
          <p:cNvPr id="113" name="Freeform: Shape 112">
            <a:extLst>
              <a:ext uri="{FF2B5EF4-FFF2-40B4-BE49-F238E27FC236}">
                <a16:creationId xmlns:a16="http://schemas.microsoft.com/office/drawing/2014/main" id="{C4422984-94F3-99B1-F48C-E9E04B4ADEBB}"/>
              </a:ext>
            </a:extLst>
          </p:cNvPr>
          <p:cNvSpPr/>
          <p:nvPr/>
        </p:nvSpPr>
        <p:spPr>
          <a:xfrm>
            <a:off x="3931722" y="4062297"/>
            <a:ext cx="27432" cy="438912"/>
          </a:xfrm>
          <a:custGeom>
            <a:avLst/>
            <a:gdLst>
              <a:gd name="connsiteX0" fmla="*/ 0 w 0"/>
              <a:gd name="connsiteY0" fmla="*/ 154305 h 152400"/>
              <a:gd name="connsiteX1" fmla="*/ 0 w 0"/>
              <a:gd name="connsiteY1" fmla="*/ 0 h 152400"/>
            </a:gdLst>
            <a:ahLst/>
            <a:cxnLst>
              <a:cxn ang="0">
                <a:pos x="connsiteX0" y="connsiteY0"/>
              </a:cxn>
              <a:cxn ang="0">
                <a:pos x="connsiteX1" y="connsiteY1"/>
              </a:cxn>
            </a:cxnLst>
            <a:rect l="l" t="t" r="r" b="b"/>
            <a:pathLst>
              <a:path h="152400">
                <a:moveTo>
                  <a:pt x="0" y="154305"/>
                </a:moveTo>
                <a:lnTo>
                  <a:pt x="0" y="0"/>
                </a:lnTo>
              </a:path>
            </a:pathLst>
          </a:custGeom>
          <a:ln w="19050" cap="rnd">
            <a:solidFill>
              <a:srgbClr val="BCA75C"/>
            </a:solidFill>
            <a:prstDash val="solid"/>
            <a:round/>
          </a:ln>
        </p:spPr>
        <p:txBody>
          <a:bodyPr rtlCol="0" anchor="ctr"/>
          <a:lstStyle/>
          <a:p>
            <a:endParaRPr lang="en-US" dirty="0"/>
          </a:p>
        </p:txBody>
      </p:sp>
      <p:pic>
        <p:nvPicPr>
          <p:cNvPr id="17" name="Picture 16" descr="A close-up of a chart&#10;&#10;Description automatically generated">
            <a:extLst>
              <a:ext uri="{FF2B5EF4-FFF2-40B4-BE49-F238E27FC236}">
                <a16:creationId xmlns:a16="http://schemas.microsoft.com/office/drawing/2014/main" id="{09094CCD-47A9-637F-E07B-073737B2C971}"/>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9511286" y="1674073"/>
            <a:ext cx="731341" cy="486674"/>
          </a:xfrm>
          <a:prstGeom prst="rect">
            <a:avLst/>
          </a:prstGeom>
        </p:spPr>
      </p:pic>
      <p:sp>
        <p:nvSpPr>
          <p:cNvPr id="19" name="TextBox 18">
            <a:extLst>
              <a:ext uri="{FF2B5EF4-FFF2-40B4-BE49-F238E27FC236}">
                <a16:creationId xmlns:a16="http://schemas.microsoft.com/office/drawing/2014/main" id="{DD38BF2F-501A-CADE-62AC-0478618A9070}"/>
              </a:ext>
            </a:extLst>
          </p:cNvPr>
          <p:cNvSpPr txBox="1"/>
          <p:nvPr/>
        </p:nvSpPr>
        <p:spPr>
          <a:xfrm>
            <a:off x="9252670" y="2137415"/>
            <a:ext cx="1419379" cy="246221"/>
          </a:xfrm>
          <a:prstGeom prst="rect">
            <a:avLst/>
          </a:prstGeom>
          <a:noFill/>
        </p:spPr>
        <p:txBody>
          <a:bodyPr wrap="square" rtlCol="0">
            <a:spAutoFit/>
          </a:bodyPr>
          <a:lstStyle/>
          <a:p>
            <a:pPr algn="ctr"/>
            <a:r>
              <a:rPr lang="en-US" sz="1000" dirty="0"/>
              <a:t>Dashboards &amp; Insights</a:t>
            </a:r>
          </a:p>
        </p:txBody>
      </p:sp>
      <p:pic>
        <p:nvPicPr>
          <p:cNvPr id="25" name="Picture 24" descr="A diagram of embedding model&#10;&#10;Description automatically generated">
            <a:extLst>
              <a:ext uri="{FF2B5EF4-FFF2-40B4-BE49-F238E27FC236}">
                <a16:creationId xmlns:a16="http://schemas.microsoft.com/office/drawing/2014/main" id="{4B09B2B7-6547-908A-A46E-EB2D06901266}"/>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flipH="1">
            <a:off x="10804848" y="1681774"/>
            <a:ext cx="1150533" cy="450573"/>
          </a:xfrm>
          <a:prstGeom prst="rect">
            <a:avLst/>
          </a:prstGeom>
        </p:spPr>
      </p:pic>
      <p:sp>
        <p:nvSpPr>
          <p:cNvPr id="26" name="TextBox 25">
            <a:extLst>
              <a:ext uri="{FF2B5EF4-FFF2-40B4-BE49-F238E27FC236}">
                <a16:creationId xmlns:a16="http://schemas.microsoft.com/office/drawing/2014/main" id="{A06FD628-C5B6-5408-427C-6EE363B168E4}"/>
              </a:ext>
            </a:extLst>
          </p:cNvPr>
          <p:cNvSpPr txBox="1"/>
          <p:nvPr/>
        </p:nvSpPr>
        <p:spPr>
          <a:xfrm>
            <a:off x="10772621" y="2155894"/>
            <a:ext cx="1419379" cy="246221"/>
          </a:xfrm>
          <a:prstGeom prst="rect">
            <a:avLst/>
          </a:prstGeom>
          <a:noFill/>
        </p:spPr>
        <p:txBody>
          <a:bodyPr wrap="square" rtlCol="0">
            <a:spAutoFit/>
          </a:bodyPr>
          <a:lstStyle/>
          <a:p>
            <a:pPr algn="ctr"/>
            <a:r>
              <a:rPr lang="en-US" sz="1000" dirty="0"/>
              <a:t>Embeddings</a:t>
            </a:r>
          </a:p>
        </p:txBody>
      </p:sp>
      <p:pic>
        <p:nvPicPr>
          <p:cNvPr id="31" name="Picture 30" descr="A group of black symbols&#10;&#10;Description automatically generated">
            <a:extLst>
              <a:ext uri="{FF2B5EF4-FFF2-40B4-BE49-F238E27FC236}">
                <a16:creationId xmlns:a16="http://schemas.microsoft.com/office/drawing/2014/main" id="{E48AD955-61A0-7D59-1FE6-561E11C5204D}"/>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0010970" y="2526320"/>
            <a:ext cx="921963" cy="428755"/>
          </a:xfrm>
          <a:prstGeom prst="rect">
            <a:avLst/>
          </a:prstGeom>
        </p:spPr>
      </p:pic>
      <p:sp>
        <p:nvSpPr>
          <p:cNvPr id="35" name="TextBox 34">
            <a:extLst>
              <a:ext uri="{FF2B5EF4-FFF2-40B4-BE49-F238E27FC236}">
                <a16:creationId xmlns:a16="http://schemas.microsoft.com/office/drawing/2014/main" id="{E013C699-D129-E25B-B9C1-D6CCAE04BACE}"/>
              </a:ext>
            </a:extLst>
          </p:cNvPr>
          <p:cNvSpPr txBox="1"/>
          <p:nvPr/>
        </p:nvSpPr>
        <p:spPr>
          <a:xfrm>
            <a:off x="10787768" y="2720627"/>
            <a:ext cx="1303654" cy="246221"/>
          </a:xfrm>
          <a:prstGeom prst="rect">
            <a:avLst/>
          </a:prstGeom>
          <a:noFill/>
        </p:spPr>
        <p:txBody>
          <a:bodyPr wrap="square" rtlCol="0">
            <a:spAutoFit/>
          </a:bodyPr>
          <a:lstStyle/>
          <a:p>
            <a:pPr algn="ctr"/>
            <a:r>
              <a:rPr lang="en-US" sz="1000" dirty="0"/>
              <a:t>Code Generation</a:t>
            </a:r>
          </a:p>
        </p:txBody>
      </p:sp>
      <p:sp>
        <p:nvSpPr>
          <p:cNvPr id="42" name="Arrow: Right 41">
            <a:extLst>
              <a:ext uri="{FF2B5EF4-FFF2-40B4-BE49-F238E27FC236}">
                <a16:creationId xmlns:a16="http://schemas.microsoft.com/office/drawing/2014/main" id="{39BF6891-2FA1-E75B-4768-DB772682242B}"/>
              </a:ext>
            </a:extLst>
          </p:cNvPr>
          <p:cNvSpPr/>
          <p:nvPr/>
        </p:nvSpPr>
        <p:spPr>
          <a:xfrm rot="5400000">
            <a:off x="4151895" y="2574873"/>
            <a:ext cx="143935" cy="163615"/>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Arrow: Right 42">
            <a:extLst>
              <a:ext uri="{FF2B5EF4-FFF2-40B4-BE49-F238E27FC236}">
                <a16:creationId xmlns:a16="http://schemas.microsoft.com/office/drawing/2014/main" id="{CE5E50BC-F1CA-B1D9-5B31-13404588F737}"/>
              </a:ext>
            </a:extLst>
          </p:cNvPr>
          <p:cNvSpPr/>
          <p:nvPr/>
        </p:nvSpPr>
        <p:spPr>
          <a:xfrm rot="5400000">
            <a:off x="4153374" y="3606162"/>
            <a:ext cx="143935" cy="163615"/>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Connector: Elbow 23">
            <a:extLst>
              <a:ext uri="{FF2B5EF4-FFF2-40B4-BE49-F238E27FC236}">
                <a16:creationId xmlns:a16="http://schemas.microsoft.com/office/drawing/2014/main" id="{ACC09D63-D3D8-8A76-D2B4-9CD3E3BBC827}"/>
              </a:ext>
            </a:extLst>
          </p:cNvPr>
          <p:cNvCxnSpPr>
            <a:cxnSpLocks/>
            <a:stCxn id="22" idx="3"/>
            <a:endCxn id="63" idx="1"/>
          </p:cNvCxnSpPr>
          <p:nvPr/>
        </p:nvCxnSpPr>
        <p:spPr>
          <a:xfrm flipV="1">
            <a:off x="2108298" y="2213192"/>
            <a:ext cx="471827" cy="1691835"/>
          </a:xfrm>
          <a:prstGeom prst="bentConnector3">
            <a:avLst>
              <a:gd name="adj1" fmla="val 50000"/>
            </a:avLst>
          </a:prstGeom>
          <a:ln w="57150">
            <a:solidFill>
              <a:srgbClr val="385723"/>
            </a:solidFill>
            <a:tailEnd type="triangle"/>
          </a:ln>
        </p:spPr>
        <p:style>
          <a:lnRef idx="2">
            <a:schemeClr val="accent1"/>
          </a:lnRef>
          <a:fillRef idx="0">
            <a:schemeClr val="accent1"/>
          </a:fillRef>
          <a:effectRef idx="1">
            <a:schemeClr val="accent1"/>
          </a:effectRef>
          <a:fontRef idx="minor">
            <a:schemeClr val="tx1"/>
          </a:fontRef>
        </p:style>
      </p:cxnSp>
      <p:sp>
        <p:nvSpPr>
          <p:cNvPr id="51" name="Right Brace 50">
            <a:extLst>
              <a:ext uri="{FF2B5EF4-FFF2-40B4-BE49-F238E27FC236}">
                <a16:creationId xmlns:a16="http://schemas.microsoft.com/office/drawing/2014/main" id="{BA638E46-4D81-3FC7-7F50-953CCAA4376D}"/>
              </a:ext>
            </a:extLst>
          </p:cNvPr>
          <p:cNvSpPr/>
          <p:nvPr/>
        </p:nvSpPr>
        <p:spPr>
          <a:xfrm>
            <a:off x="5808303" y="1690226"/>
            <a:ext cx="572125" cy="2958984"/>
          </a:xfrm>
          <a:prstGeom prst="rightBrace">
            <a:avLst>
              <a:gd name="adj1" fmla="val 8333"/>
              <a:gd name="adj2" fmla="val 50900"/>
            </a:avLst>
          </a:prstGeom>
          <a:solidFill>
            <a:schemeClr val="accent1">
              <a:lumMod val="20000"/>
              <a:lumOff val="80000"/>
            </a:schemeClr>
          </a:solid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52" name="Left Brace 51">
            <a:extLst>
              <a:ext uri="{FF2B5EF4-FFF2-40B4-BE49-F238E27FC236}">
                <a16:creationId xmlns:a16="http://schemas.microsoft.com/office/drawing/2014/main" id="{97A2DD13-344F-4B9A-8F33-EAF75F52CB15}"/>
              </a:ext>
            </a:extLst>
          </p:cNvPr>
          <p:cNvSpPr/>
          <p:nvPr/>
        </p:nvSpPr>
        <p:spPr>
          <a:xfrm>
            <a:off x="6196527" y="1712014"/>
            <a:ext cx="621881" cy="2945253"/>
          </a:xfrm>
          <a:prstGeom prst="leftBrace">
            <a:avLst/>
          </a:prstGeom>
          <a:solidFill>
            <a:schemeClr val="accent4">
              <a:lumMod val="20000"/>
              <a:lumOff val="80000"/>
            </a:schemeClr>
          </a:solid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54" name="Half Frame 53">
            <a:extLst>
              <a:ext uri="{FF2B5EF4-FFF2-40B4-BE49-F238E27FC236}">
                <a16:creationId xmlns:a16="http://schemas.microsoft.com/office/drawing/2014/main" id="{8198E873-0637-1D97-80D9-6014292ECAD8}"/>
              </a:ext>
            </a:extLst>
          </p:cNvPr>
          <p:cNvSpPr/>
          <p:nvPr/>
        </p:nvSpPr>
        <p:spPr>
          <a:xfrm rot="8101294">
            <a:off x="6810567" y="2017234"/>
            <a:ext cx="203475" cy="208516"/>
          </a:xfrm>
          <a:prstGeom prst="halfFram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Half Frame 54">
            <a:extLst>
              <a:ext uri="{FF2B5EF4-FFF2-40B4-BE49-F238E27FC236}">
                <a16:creationId xmlns:a16="http://schemas.microsoft.com/office/drawing/2014/main" id="{360026E1-E6FF-B825-7855-B4B72D484133}"/>
              </a:ext>
            </a:extLst>
          </p:cNvPr>
          <p:cNvSpPr/>
          <p:nvPr/>
        </p:nvSpPr>
        <p:spPr>
          <a:xfrm rot="8101294">
            <a:off x="5524826" y="2029388"/>
            <a:ext cx="203475" cy="208516"/>
          </a:xfrm>
          <a:prstGeom prst="halfFram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Half Frame 64">
            <a:extLst>
              <a:ext uri="{FF2B5EF4-FFF2-40B4-BE49-F238E27FC236}">
                <a16:creationId xmlns:a16="http://schemas.microsoft.com/office/drawing/2014/main" id="{B5DE90E4-2589-7FC6-7DD4-DBF2F5DACABB}"/>
              </a:ext>
            </a:extLst>
          </p:cNvPr>
          <p:cNvSpPr/>
          <p:nvPr/>
        </p:nvSpPr>
        <p:spPr>
          <a:xfrm rot="8101294">
            <a:off x="5524824" y="3085830"/>
            <a:ext cx="203475" cy="208516"/>
          </a:xfrm>
          <a:prstGeom prst="halfFram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Half Frame 65">
            <a:extLst>
              <a:ext uri="{FF2B5EF4-FFF2-40B4-BE49-F238E27FC236}">
                <a16:creationId xmlns:a16="http://schemas.microsoft.com/office/drawing/2014/main" id="{42826C9B-656B-746F-7D53-9C74F2DCEAD4}"/>
              </a:ext>
            </a:extLst>
          </p:cNvPr>
          <p:cNvSpPr/>
          <p:nvPr/>
        </p:nvSpPr>
        <p:spPr>
          <a:xfrm rot="8101294">
            <a:off x="5524823" y="4062374"/>
            <a:ext cx="203475" cy="208516"/>
          </a:xfrm>
          <a:prstGeom prst="halfFram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TextBox 66">
            <a:extLst>
              <a:ext uri="{FF2B5EF4-FFF2-40B4-BE49-F238E27FC236}">
                <a16:creationId xmlns:a16="http://schemas.microsoft.com/office/drawing/2014/main" id="{3875FCF8-FD1D-19D4-0D3F-F05194193727}"/>
              </a:ext>
            </a:extLst>
          </p:cNvPr>
          <p:cNvSpPr txBox="1"/>
          <p:nvPr/>
        </p:nvSpPr>
        <p:spPr>
          <a:xfrm>
            <a:off x="6735811" y="2284189"/>
            <a:ext cx="544161" cy="400110"/>
          </a:xfrm>
          <a:prstGeom prst="rect">
            <a:avLst/>
          </a:prstGeom>
          <a:noFill/>
        </p:spPr>
        <p:txBody>
          <a:bodyPr wrap="square" rtlCol="0">
            <a:spAutoFit/>
          </a:bodyPr>
          <a:lstStyle/>
          <a:p>
            <a:r>
              <a:rPr lang="en-US" sz="1000" dirty="0"/>
              <a:t>Data Model</a:t>
            </a:r>
          </a:p>
        </p:txBody>
      </p:sp>
      <p:sp>
        <p:nvSpPr>
          <p:cNvPr id="68" name="Arrow: Up-Down 67">
            <a:extLst>
              <a:ext uri="{FF2B5EF4-FFF2-40B4-BE49-F238E27FC236}">
                <a16:creationId xmlns:a16="http://schemas.microsoft.com/office/drawing/2014/main" id="{FD31288C-239B-FC3D-4A9F-F9717528533E}"/>
              </a:ext>
            </a:extLst>
          </p:cNvPr>
          <p:cNvSpPr/>
          <p:nvPr/>
        </p:nvSpPr>
        <p:spPr>
          <a:xfrm>
            <a:off x="10476607" y="3045221"/>
            <a:ext cx="195442" cy="372668"/>
          </a:xfrm>
          <a:prstGeom prst="upDownArrow">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Arrow: Right 68">
            <a:extLst>
              <a:ext uri="{FF2B5EF4-FFF2-40B4-BE49-F238E27FC236}">
                <a16:creationId xmlns:a16="http://schemas.microsoft.com/office/drawing/2014/main" id="{7CECD041-2F02-1219-4F3C-5C118B8CB5C6}"/>
              </a:ext>
            </a:extLst>
          </p:cNvPr>
          <p:cNvSpPr/>
          <p:nvPr/>
        </p:nvSpPr>
        <p:spPr>
          <a:xfrm>
            <a:off x="8460929" y="2247609"/>
            <a:ext cx="872286" cy="242047"/>
          </a:xfrm>
          <a:prstGeom prst="rightArrow">
            <a:avLst/>
          </a:prstGeom>
          <a:solidFill>
            <a:srgbClr val="385723"/>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70" name="TextBox 69">
            <a:extLst>
              <a:ext uri="{FF2B5EF4-FFF2-40B4-BE49-F238E27FC236}">
                <a16:creationId xmlns:a16="http://schemas.microsoft.com/office/drawing/2014/main" id="{111B74B4-2783-4F8B-A542-0167D549B96F}"/>
              </a:ext>
            </a:extLst>
          </p:cNvPr>
          <p:cNvSpPr txBox="1"/>
          <p:nvPr/>
        </p:nvSpPr>
        <p:spPr>
          <a:xfrm>
            <a:off x="1922595" y="3887801"/>
            <a:ext cx="774326" cy="247009"/>
          </a:xfrm>
          <a:prstGeom prst="rect">
            <a:avLst/>
          </a:prstGeom>
          <a:noFill/>
        </p:spPr>
        <p:txBody>
          <a:bodyPr wrap="square" rtlCol="0">
            <a:spAutoFit/>
          </a:bodyPr>
          <a:lstStyle/>
          <a:p>
            <a:r>
              <a:rPr lang="en-US" sz="1000" dirty="0"/>
              <a:t>Transform </a:t>
            </a:r>
          </a:p>
        </p:txBody>
      </p:sp>
      <p:sp>
        <p:nvSpPr>
          <p:cNvPr id="84" name="TextBox 83">
            <a:extLst>
              <a:ext uri="{FF2B5EF4-FFF2-40B4-BE49-F238E27FC236}">
                <a16:creationId xmlns:a16="http://schemas.microsoft.com/office/drawing/2014/main" id="{528199E3-1419-2C54-FA91-282CE18AFF4F}"/>
              </a:ext>
            </a:extLst>
          </p:cNvPr>
          <p:cNvSpPr txBox="1"/>
          <p:nvPr/>
        </p:nvSpPr>
        <p:spPr>
          <a:xfrm>
            <a:off x="2537508" y="2532304"/>
            <a:ext cx="1762920" cy="246221"/>
          </a:xfrm>
          <a:prstGeom prst="rect">
            <a:avLst/>
          </a:prstGeom>
          <a:noFill/>
        </p:spPr>
        <p:txBody>
          <a:bodyPr wrap="square" rtlCol="0">
            <a:spAutoFit/>
          </a:bodyPr>
          <a:lstStyle/>
          <a:p>
            <a:r>
              <a:rPr lang="en-US" sz="1000" dirty="0"/>
              <a:t>Binary to Table Conversion</a:t>
            </a:r>
          </a:p>
        </p:txBody>
      </p:sp>
      <p:sp>
        <p:nvSpPr>
          <p:cNvPr id="86" name="TextBox 85">
            <a:extLst>
              <a:ext uri="{FF2B5EF4-FFF2-40B4-BE49-F238E27FC236}">
                <a16:creationId xmlns:a16="http://schemas.microsoft.com/office/drawing/2014/main" id="{FD3AFBDA-158F-1EF5-623C-914FCD682151}"/>
              </a:ext>
            </a:extLst>
          </p:cNvPr>
          <p:cNvSpPr txBox="1"/>
          <p:nvPr/>
        </p:nvSpPr>
        <p:spPr>
          <a:xfrm>
            <a:off x="2666311" y="3580491"/>
            <a:ext cx="1762920" cy="246221"/>
          </a:xfrm>
          <a:prstGeom prst="rect">
            <a:avLst/>
          </a:prstGeom>
          <a:noFill/>
        </p:spPr>
        <p:txBody>
          <a:bodyPr wrap="square" rtlCol="0">
            <a:spAutoFit/>
          </a:bodyPr>
          <a:lstStyle/>
          <a:p>
            <a:r>
              <a:rPr lang="en-US" sz="1000" dirty="0"/>
              <a:t>Business Rules Applied</a:t>
            </a:r>
          </a:p>
        </p:txBody>
      </p:sp>
      <p:sp>
        <p:nvSpPr>
          <p:cNvPr id="88" name="TextBox 87">
            <a:extLst>
              <a:ext uri="{FF2B5EF4-FFF2-40B4-BE49-F238E27FC236}">
                <a16:creationId xmlns:a16="http://schemas.microsoft.com/office/drawing/2014/main" id="{0A5990BF-3E7D-BD28-246E-914A6275D98A}"/>
              </a:ext>
            </a:extLst>
          </p:cNvPr>
          <p:cNvSpPr txBox="1"/>
          <p:nvPr/>
        </p:nvSpPr>
        <p:spPr>
          <a:xfrm>
            <a:off x="8453239" y="2075958"/>
            <a:ext cx="827896" cy="246221"/>
          </a:xfrm>
          <a:prstGeom prst="rect">
            <a:avLst/>
          </a:prstGeom>
          <a:noFill/>
        </p:spPr>
        <p:txBody>
          <a:bodyPr wrap="square" rtlCol="0">
            <a:spAutoFit/>
          </a:bodyPr>
          <a:lstStyle/>
          <a:p>
            <a:pPr algn="ctr"/>
            <a:r>
              <a:rPr lang="en-US" sz="1000" dirty="0"/>
              <a:t>Direct Lake</a:t>
            </a:r>
          </a:p>
        </p:txBody>
      </p:sp>
      <p:sp>
        <p:nvSpPr>
          <p:cNvPr id="27" name="Callout: Bent Line 26">
            <a:extLst>
              <a:ext uri="{FF2B5EF4-FFF2-40B4-BE49-F238E27FC236}">
                <a16:creationId xmlns:a16="http://schemas.microsoft.com/office/drawing/2014/main" id="{4B237629-03A1-1549-64CA-599A885409A2}"/>
              </a:ext>
            </a:extLst>
          </p:cNvPr>
          <p:cNvSpPr/>
          <p:nvPr/>
        </p:nvSpPr>
        <p:spPr>
          <a:xfrm>
            <a:off x="6256577" y="1087728"/>
            <a:ext cx="1552196" cy="699899"/>
          </a:xfrm>
          <a:prstGeom prst="borderCallout2">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r>
              <a:rPr lang="en-US" sz="1400" dirty="0">
                <a:solidFill>
                  <a:schemeClr val="tx1"/>
                </a:solidFill>
              </a:rPr>
              <a:t>Faster Data Onboarding</a:t>
            </a:r>
          </a:p>
          <a:p>
            <a:pPr algn="ctr"/>
            <a:endParaRPr lang="en-US" dirty="0"/>
          </a:p>
        </p:txBody>
      </p:sp>
    </p:spTree>
    <p:extLst>
      <p:ext uri="{BB962C8B-B14F-4D97-AF65-F5344CB8AC3E}">
        <p14:creationId xmlns:p14="http://schemas.microsoft.com/office/powerpoint/2010/main" val="339812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750"/>
                                  </p:stCondLst>
                                  <p:childTnLst>
                                    <p:set>
                                      <p:cBhvr>
                                        <p:cTn id="6" dur="1" fill="hold">
                                          <p:stCondLst>
                                            <p:cond delay="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A6EEB-5ED3-3DE9-6299-2C2258149A1E}"/>
            </a:ext>
          </a:extLst>
        </p:cNvPr>
        <p:cNvGrpSpPr/>
        <p:nvPr/>
      </p:nvGrpSpPr>
      <p:grpSpPr>
        <a:xfrm>
          <a:off x="0" y="0"/>
          <a:ext cx="0" cy="0"/>
          <a:chOff x="0" y="0"/>
          <a:chExt cx="0" cy="0"/>
        </a:xfrm>
      </p:grpSpPr>
      <p:sp>
        <p:nvSpPr>
          <p:cNvPr id="18" name="Title 17">
            <a:extLst>
              <a:ext uri="{FF2B5EF4-FFF2-40B4-BE49-F238E27FC236}">
                <a16:creationId xmlns:a16="http://schemas.microsoft.com/office/drawing/2014/main" id="{1143D794-9323-DD88-80D3-CFF7877F386D}"/>
              </a:ext>
            </a:extLst>
          </p:cNvPr>
          <p:cNvSpPr>
            <a:spLocks noGrp="1"/>
          </p:cNvSpPr>
          <p:nvPr>
            <p:ph type="title"/>
          </p:nvPr>
        </p:nvSpPr>
        <p:spPr>
          <a:xfrm>
            <a:off x="428036" y="167683"/>
            <a:ext cx="11616480" cy="777240"/>
          </a:xfrm>
        </p:spPr>
        <p:txBody>
          <a:bodyPr/>
          <a:lstStyle/>
          <a:p>
            <a:r>
              <a:rPr lang="en-IN" dirty="0"/>
              <a:t>Foundation Data and Technology for Generative AI</a:t>
            </a:r>
          </a:p>
        </p:txBody>
      </p:sp>
      <p:sp>
        <p:nvSpPr>
          <p:cNvPr id="21" name="Rectangle 20">
            <a:extLst>
              <a:ext uri="{FF2B5EF4-FFF2-40B4-BE49-F238E27FC236}">
                <a16:creationId xmlns:a16="http://schemas.microsoft.com/office/drawing/2014/main" id="{9A63E1D6-4ABE-1021-FCA0-8A518FB56D12}"/>
              </a:ext>
            </a:extLst>
          </p:cNvPr>
          <p:cNvSpPr/>
          <p:nvPr/>
        </p:nvSpPr>
        <p:spPr>
          <a:xfrm>
            <a:off x="458483" y="1355706"/>
            <a:ext cx="1649816" cy="285254"/>
          </a:xfrm>
          <a:prstGeom prst="rect">
            <a:avLst/>
          </a:prstGeom>
          <a:solidFill>
            <a:schemeClr val="tx2">
              <a:lumMod val="75000"/>
              <a:lumOff val="25000"/>
            </a:schemeClr>
          </a:solidFill>
          <a:ln>
            <a:noFill/>
          </a:ln>
          <a:effectLst/>
        </p:spPr>
        <p:txBody>
          <a:bodyPr vert="horz"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Calibri"/>
                <a:ea typeface="+mn-ea"/>
                <a:cs typeface="+mn-cs"/>
              </a:rPr>
              <a:t>DATA SOURCES - DSI</a:t>
            </a:r>
          </a:p>
        </p:txBody>
      </p:sp>
      <p:sp>
        <p:nvSpPr>
          <p:cNvPr id="22" name="Rectangle 21">
            <a:extLst>
              <a:ext uri="{FF2B5EF4-FFF2-40B4-BE49-F238E27FC236}">
                <a16:creationId xmlns:a16="http://schemas.microsoft.com/office/drawing/2014/main" id="{7D7B4163-DCA8-0472-AB2D-3A9B33F7422E}"/>
              </a:ext>
            </a:extLst>
          </p:cNvPr>
          <p:cNvSpPr/>
          <p:nvPr/>
        </p:nvSpPr>
        <p:spPr>
          <a:xfrm>
            <a:off x="458483" y="1633315"/>
            <a:ext cx="1649815" cy="4543424"/>
          </a:xfrm>
          <a:prstGeom prst="rect">
            <a:avLst/>
          </a:prstGeom>
          <a:noFill/>
          <a:ln w="12700" cap="flat" cmpd="sng" algn="ctr">
            <a:solidFill>
              <a:srgbClr val="FFFFFF">
                <a:lumMod val="8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mn-cs"/>
            </a:endParaRPr>
          </a:p>
        </p:txBody>
      </p:sp>
      <p:sp>
        <p:nvSpPr>
          <p:cNvPr id="79" name="Rectangle 78">
            <a:extLst>
              <a:ext uri="{FF2B5EF4-FFF2-40B4-BE49-F238E27FC236}">
                <a16:creationId xmlns:a16="http://schemas.microsoft.com/office/drawing/2014/main" id="{1D6369A8-37A0-3E4E-9CE8-B2006A6BF71E}"/>
              </a:ext>
            </a:extLst>
          </p:cNvPr>
          <p:cNvSpPr/>
          <p:nvPr/>
        </p:nvSpPr>
        <p:spPr>
          <a:xfrm>
            <a:off x="501028" y="1703957"/>
            <a:ext cx="1564724" cy="964427"/>
          </a:xfrm>
          <a:prstGeom prst="rect">
            <a:avLst/>
          </a:prstGeom>
          <a:solidFill>
            <a:srgbClr val="FFFFFF"/>
          </a:solidFill>
          <a:ln w="12700" cap="flat" cmpd="sng" algn="ctr">
            <a:solidFill>
              <a:srgbClr val="216D62">
                <a:shade val="15000"/>
              </a:srgbClr>
            </a:solidFill>
            <a:prstDash val="sysDot"/>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216D62"/>
                </a:solidFill>
                <a:effectLst/>
                <a:uLnTx/>
                <a:uFillTx/>
                <a:latin typeface="Calibri"/>
                <a:ea typeface="+mn-ea"/>
                <a:cs typeface="+mn-cs"/>
              </a:rPr>
              <a:t>Structured Data</a:t>
            </a:r>
          </a:p>
        </p:txBody>
      </p:sp>
      <p:pic>
        <p:nvPicPr>
          <p:cNvPr id="81" name="Picture 80" descr="A blue cylinder with white text&#10;&#10;Description automatically generated">
            <a:extLst>
              <a:ext uri="{FF2B5EF4-FFF2-40B4-BE49-F238E27FC236}">
                <a16:creationId xmlns:a16="http://schemas.microsoft.com/office/drawing/2014/main" id="{EF02870D-499B-809F-42E4-BA7D5EB09D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2713" y="1975369"/>
            <a:ext cx="656629" cy="656629"/>
          </a:xfrm>
          <a:prstGeom prst="rect">
            <a:avLst/>
          </a:prstGeom>
        </p:spPr>
      </p:pic>
      <p:pic>
        <p:nvPicPr>
          <p:cNvPr id="82" name="Picture 81" descr="A green logo with white text&#10;&#10;Description automatically generated">
            <a:extLst>
              <a:ext uri="{FF2B5EF4-FFF2-40B4-BE49-F238E27FC236}">
                <a16:creationId xmlns:a16="http://schemas.microsoft.com/office/drawing/2014/main" id="{CD14D8E1-D8A4-0DB9-0A6D-6E6B1E23D4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342" y="2023964"/>
            <a:ext cx="746609" cy="559236"/>
          </a:xfrm>
          <a:prstGeom prst="rect">
            <a:avLst/>
          </a:prstGeom>
        </p:spPr>
      </p:pic>
      <p:sp>
        <p:nvSpPr>
          <p:cNvPr id="83" name="Rectangle 82">
            <a:extLst>
              <a:ext uri="{FF2B5EF4-FFF2-40B4-BE49-F238E27FC236}">
                <a16:creationId xmlns:a16="http://schemas.microsoft.com/office/drawing/2014/main" id="{10B19494-6179-FA94-0415-19513029B565}"/>
              </a:ext>
            </a:extLst>
          </p:cNvPr>
          <p:cNvSpPr/>
          <p:nvPr/>
        </p:nvSpPr>
        <p:spPr>
          <a:xfrm>
            <a:off x="496863" y="2909607"/>
            <a:ext cx="1564724" cy="1280010"/>
          </a:xfrm>
          <a:prstGeom prst="rect">
            <a:avLst/>
          </a:prstGeom>
          <a:solidFill>
            <a:srgbClr val="FFFFFF"/>
          </a:solidFill>
          <a:ln w="12700" cap="flat" cmpd="sng" algn="ctr">
            <a:solidFill>
              <a:srgbClr val="216D62">
                <a:shade val="15000"/>
              </a:srgbClr>
            </a:solidFill>
            <a:prstDash val="sysDot"/>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216D62"/>
                </a:solidFill>
                <a:effectLst/>
                <a:uLnTx/>
                <a:uFillTx/>
                <a:latin typeface="Calibri"/>
                <a:ea typeface="+mn-ea"/>
                <a:cs typeface="+mn-cs"/>
              </a:rPr>
              <a:t>Semi-Structured Data</a:t>
            </a:r>
          </a:p>
        </p:txBody>
      </p:sp>
      <p:pic>
        <p:nvPicPr>
          <p:cNvPr id="85" name="Picture 84" descr="A black and white symbol&#10;&#10;Description automatically generated">
            <a:extLst>
              <a:ext uri="{FF2B5EF4-FFF2-40B4-BE49-F238E27FC236}">
                <a16:creationId xmlns:a16="http://schemas.microsoft.com/office/drawing/2014/main" id="{BFEFBBD7-B033-7419-8B20-EBA73794A7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14" y="3495608"/>
            <a:ext cx="592756" cy="592756"/>
          </a:xfrm>
          <a:prstGeom prst="rect">
            <a:avLst/>
          </a:prstGeom>
        </p:spPr>
      </p:pic>
      <p:sp>
        <p:nvSpPr>
          <p:cNvPr id="90" name="Rectangle 89">
            <a:extLst>
              <a:ext uri="{FF2B5EF4-FFF2-40B4-BE49-F238E27FC236}">
                <a16:creationId xmlns:a16="http://schemas.microsoft.com/office/drawing/2014/main" id="{BBF13DDC-B31C-A26F-85E4-872E8DC985DE}"/>
              </a:ext>
            </a:extLst>
          </p:cNvPr>
          <p:cNvSpPr/>
          <p:nvPr/>
        </p:nvSpPr>
        <p:spPr>
          <a:xfrm>
            <a:off x="496863" y="4365972"/>
            <a:ext cx="1564724" cy="1527751"/>
          </a:xfrm>
          <a:prstGeom prst="rect">
            <a:avLst/>
          </a:prstGeom>
          <a:solidFill>
            <a:srgbClr val="FFFFFF"/>
          </a:solidFill>
          <a:ln w="12700" cap="flat" cmpd="sng" algn="ctr">
            <a:solidFill>
              <a:srgbClr val="216D62">
                <a:shade val="15000"/>
              </a:srgbClr>
            </a:solidFill>
            <a:prstDash val="sysDot"/>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216D62"/>
                </a:solidFill>
                <a:effectLst/>
                <a:uLnTx/>
                <a:uFillTx/>
                <a:latin typeface="Calibri"/>
                <a:ea typeface="+mn-ea"/>
                <a:cs typeface="+mn-cs"/>
              </a:rPr>
              <a:t>Unstructured Data</a:t>
            </a:r>
          </a:p>
        </p:txBody>
      </p:sp>
      <p:sp>
        <p:nvSpPr>
          <p:cNvPr id="94" name="TextBox 93">
            <a:extLst>
              <a:ext uri="{FF2B5EF4-FFF2-40B4-BE49-F238E27FC236}">
                <a16:creationId xmlns:a16="http://schemas.microsoft.com/office/drawing/2014/main" id="{F90B863E-2F4D-26E6-C139-48B2735E2F06}"/>
              </a:ext>
            </a:extLst>
          </p:cNvPr>
          <p:cNvSpPr txBox="1"/>
          <p:nvPr/>
        </p:nvSpPr>
        <p:spPr>
          <a:xfrm>
            <a:off x="496862" y="5337611"/>
            <a:ext cx="805628" cy="246221"/>
          </a:xfrm>
          <a:prstGeom prst="rect">
            <a:avLst/>
          </a:prstGeom>
          <a:noFill/>
        </p:spPr>
        <p:txBody>
          <a:bodyPr wrap="square">
            <a:spAutoFit/>
          </a:bodyPr>
          <a:lstStyle/>
          <a:p>
            <a:r>
              <a:rPr kumimoji="0" lang="en-IN" sz="1000" b="1" i="0" u="none" strike="noStrike" kern="0" cap="none" spc="0" normalizeH="0" baseline="0" noProof="0">
                <a:ln>
                  <a:noFill/>
                </a:ln>
                <a:solidFill>
                  <a:srgbClr val="3F3F3F"/>
                </a:solidFill>
                <a:effectLst/>
                <a:uLnTx/>
                <a:uFillTx/>
              </a:rPr>
              <a:t>Streaming</a:t>
            </a:r>
            <a:endParaRPr lang="en-IN" sz="1000"/>
          </a:p>
        </p:txBody>
      </p:sp>
      <p:pic>
        <p:nvPicPr>
          <p:cNvPr id="96" name="Picture 95" descr="A black and white symbol&#10;&#10;Description automatically generated">
            <a:extLst>
              <a:ext uri="{FF2B5EF4-FFF2-40B4-BE49-F238E27FC236}">
                <a16:creationId xmlns:a16="http://schemas.microsoft.com/office/drawing/2014/main" id="{C3EE3BEF-A3EE-D980-F286-48C337D622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0872" y="3495610"/>
            <a:ext cx="592757" cy="592757"/>
          </a:xfrm>
          <a:prstGeom prst="rect">
            <a:avLst/>
          </a:prstGeom>
        </p:spPr>
      </p:pic>
      <p:pic>
        <p:nvPicPr>
          <p:cNvPr id="98" name="Picture 97">
            <a:extLst>
              <a:ext uri="{FF2B5EF4-FFF2-40B4-BE49-F238E27FC236}">
                <a16:creationId xmlns:a16="http://schemas.microsoft.com/office/drawing/2014/main" id="{4B133A0D-39AF-0D1A-159D-BFC615D4BD52}"/>
              </a:ext>
            </a:extLst>
          </p:cNvPr>
          <p:cNvPicPr>
            <a:picLocks noChangeAspect="1"/>
          </p:cNvPicPr>
          <p:nvPr/>
        </p:nvPicPr>
        <p:blipFill>
          <a:blip r:embed="rId6"/>
          <a:stretch>
            <a:fillRect/>
          </a:stretch>
        </p:blipFill>
        <p:spPr>
          <a:xfrm>
            <a:off x="586200" y="4959716"/>
            <a:ext cx="609653" cy="388654"/>
          </a:xfrm>
          <a:prstGeom prst="rect">
            <a:avLst/>
          </a:prstGeom>
        </p:spPr>
      </p:pic>
      <p:pic>
        <p:nvPicPr>
          <p:cNvPr id="100" name="Picture 99" descr="A black and white icon of a paper&#10;&#10;Description automatically generated">
            <a:extLst>
              <a:ext uri="{FF2B5EF4-FFF2-40B4-BE49-F238E27FC236}">
                <a16:creationId xmlns:a16="http://schemas.microsoft.com/office/drawing/2014/main" id="{7B6026F3-DBD2-32B3-F368-5D7D99D8EAA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02491" y="4817399"/>
            <a:ext cx="673287" cy="673287"/>
          </a:xfrm>
          <a:prstGeom prst="rect">
            <a:avLst/>
          </a:prstGeom>
        </p:spPr>
      </p:pic>
      <p:sp>
        <p:nvSpPr>
          <p:cNvPr id="101" name="TextBox 100">
            <a:extLst>
              <a:ext uri="{FF2B5EF4-FFF2-40B4-BE49-F238E27FC236}">
                <a16:creationId xmlns:a16="http://schemas.microsoft.com/office/drawing/2014/main" id="{6513499C-1504-11C1-B5FD-5EC5864BA13F}"/>
              </a:ext>
            </a:extLst>
          </p:cNvPr>
          <p:cNvSpPr txBox="1"/>
          <p:nvPr/>
        </p:nvSpPr>
        <p:spPr>
          <a:xfrm>
            <a:off x="1239135" y="5356008"/>
            <a:ext cx="880392" cy="246221"/>
          </a:xfrm>
          <a:prstGeom prst="rect">
            <a:avLst/>
          </a:prstGeom>
          <a:noFill/>
        </p:spPr>
        <p:txBody>
          <a:bodyPr wrap="square">
            <a:spAutoFit/>
          </a:bodyPr>
          <a:lstStyle/>
          <a:p>
            <a:r>
              <a:rPr kumimoji="0" lang="en-IN" sz="1000" b="1" i="0" u="none" strike="noStrike" kern="0" cap="none" spc="0" normalizeH="0" baseline="0" noProof="0">
                <a:ln>
                  <a:noFill/>
                </a:ln>
                <a:solidFill>
                  <a:srgbClr val="3F3F3F"/>
                </a:solidFill>
                <a:effectLst/>
                <a:uLnTx/>
                <a:uFillTx/>
              </a:rPr>
              <a:t>Documents</a:t>
            </a:r>
            <a:endParaRPr lang="en-IN" sz="1000"/>
          </a:p>
        </p:txBody>
      </p:sp>
      <p:sp>
        <p:nvSpPr>
          <p:cNvPr id="102" name="Rectangle 101">
            <a:extLst>
              <a:ext uri="{FF2B5EF4-FFF2-40B4-BE49-F238E27FC236}">
                <a16:creationId xmlns:a16="http://schemas.microsoft.com/office/drawing/2014/main" id="{ED74DB5B-682C-E07A-0887-C3C7090184A4}"/>
              </a:ext>
            </a:extLst>
          </p:cNvPr>
          <p:cNvSpPr/>
          <p:nvPr/>
        </p:nvSpPr>
        <p:spPr>
          <a:xfrm>
            <a:off x="2555914" y="1633315"/>
            <a:ext cx="5893126" cy="4543424"/>
          </a:xfrm>
          <a:prstGeom prst="rect">
            <a:avLst/>
          </a:prstGeom>
          <a:noFill/>
          <a:ln w="12700" cap="flat" cmpd="sng" algn="ctr">
            <a:solidFill>
              <a:srgbClr val="FFFFFF">
                <a:lumMod val="8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mn-cs"/>
            </a:endParaRPr>
          </a:p>
        </p:txBody>
      </p:sp>
      <p:sp>
        <p:nvSpPr>
          <p:cNvPr id="103" name="Rectangle 102">
            <a:extLst>
              <a:ext uri="{FF2B5EF4-FFF2-40B4-BE49-F238E27FC236}">
                <a16:creationId xmlns:a16="http://schemas.microsoft.com/office/drawing/2014/main" id="{287552FE-E5EE-759F-D879-47A128B2DF38}"/>
              </a:ext>
            </a:extLst>
          </p:cNvPr>
          <p:cNvSpPr/>
          <p:nvPr/>
        </p:nvSpPr>
        <p:spPr>
          <a:xfrm>
            <a:off x="2555914" y="1348061"/>
            <a:ext cx="5893126" cy="285254"/>
          </a:xfrm>
          <a:prstGeom prst="rect">
            <a:avLst/>
          </a:prstGeom>
          <a:solidFill>
            <a:srgbClr val="216D62"/>
          </a:solidFill>
          <a:ln>
            <a:noFill/>
          </a:ln>
          <a:effectLst/>
        </p:spPr>
        <p:txBody>
          <a:bodyPr vert="horz"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Calibri"/>
                <a:ea typeface="+mn-ea"/>
                <a:cs typeface="+mn-cs"/>
              </a:rPr>
              <a:t>MICROSOFT FABRIC</a:t>
            </a:r>
          </a:p>
        </p:txBody>
      </p:sp>
      <p:pic>
        <p:nvPicPr>
          <p:cNvPr id="105" name="Picture 104" descr="A green and blue logo&#10;&#10;Description automatically generated">
            <a:extLst>
              <a:ext uri="{FF2B5EF4-FFF2-40B4-BE49-F238E27FC236}">
                <a16:creationId xmlns:a16="http://schemas.microsoft.com/office/drawing/2014/main" id="{8389F0EB-3BC5-C8A7-3EF5-5EAB201CE39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41428" y="1348061"/>
            <a:ext cx="285254" cy="285254"/>
          </a:xfrm>
          <a:prstGeom prst="rect">
            <a:avLst/>
          </a:prstGeom>
        </p:spPr>
      </p:pic>
      <p:sp>
        <p:nvSpPr>
          <p:cNvPr id="106" name="Rectangle: Rounded Corners 105">
            <a:extLst>
              <a:ext uri="{FF2B5EF4-FFF2-40B4-BE49-F238E27FC236}">
                <a16:creationId xmlns:a16="http://schemas.microsoft.com/office/drawing/2014/main" id="{59545BEF-7B8E-4856-0A29-AE4094B46290}"/>
              </a:ext>
            </a:extLst>
          </p:cNvPr>
          <p:cNvSpPr/>
          <p:nvPr/>
        </p:nvSpPr>
        <p:spPr>
          <a:xfrm>
            <a:off x="2555914" y="5173637"/>
            <a:ext cx="5893126" cy="100310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bg1"/>
              </a:solidFill>
              <a:effectLst>
                <a:outerShdw blurRad="38100" dist="19050" dir="2700000" algn="tl" rotWithShape="0">
                  <a:schemeClr val="dk1">
                    <a:alpha val="40000"/>
                  </a:schemeClr>
                </a:outerShdw>
              </a:effectLst>
            </a:endParaRPr>
          </a:p>
        </p:txBody>
      </p:sp>
      <p:sp>
        <p:nvSpPr>
          <p:cNvPr id="107" name="TextBox 106">
            <a:extLst>
              <a:ext uri="{FF2B5EF4-FFF2-40B4-BE49-F238E27FC236}">
                <a16:creationId xmlns:a16="http://schemas.microsoft.com/office/drawing/2014/main" id="{8C16FAE4-0E2C-EB0F-AC2B-5B75426F2C0B}"/>
              </a:ext>
            </a:extLst>
          </p:cNvPr>
          <p:cNvSpPr txBox="1"/>
          <p:nvPr/>
        </p:nvSpPr>
        <p:spPr>
          <a:xfrm>
            <a:off x="4919840" y="5854550"/>
            <a:ext cx="1165273"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1" i="0" u="none" strike="noStrike" kern="0" cap="none" spc="0" normalizeH="0" baseline="0" noProof="0">
                <a:ln>
                  <a:noFill/>
                </a:ln>
                <a:solidFill>
                  <a:srgbClr val="3F3F3F"/>
                </a:solidFill>
                <a:effectLst/>
                <a:uLnTx/>
                <a:uFillTx/>
              </a:rPr>
              <a:t>OneLake</a:t>
            </a:r>
          </a:p>
        </p:txBody>
      </p:sp>
      <p:pic>
        <p:nvPicPr>
          <p:cNvPr id="108" name="Picture 107" descr="A blue logo with a white background&#10;&#10;Description automatically generated">
            <a:extLst>
              <a:ext uri="{FF2B5EF4-FFF2-40B4-BE49-F238E27FC236}">
                <a16:creationId xmlns:a16="http://schemas.microsoft.com/office/drawing/2014/main" id="{65586ADC-6A1E-F6F1-A6DB-5D3BE678F2C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V="1">
            <a:off x="5342636" y="5544003"/>
            <a:ext cx="330957" cy="332435"/>
          </a:xfrm>
          <a:prstGeom prst="rect">
            <a:avLst/>
          </a:prstGeom>
        </p:spPr>
      </p:pic>
      <p:sp>
        <p:nvSpPr>
          <p:cNvPr id="112" name="Rectangle 111">
            <a:extLst>
              <a:ext uri="{FF2B5EF4-FFF2-40B4-BE49-F238E27FC236}">
                <a16:creationId xmlns:a16="http://schemas.microsoft.com/office/drawing/2014/main" id="{B33E4190-8417-F04E-7603-E4D8E6E9E0CB}"/>
              </a:ext>
            </a:extLst>
          </p:cNvPr>
          <p:cNvSpPr/>
          <p:nvPr/>
        </p:nvSpPr>
        <p:spPr>
          <a:xfrm>
            <a:off x="2628513" y="1690226"/>
            <a:ext cx="2938597" cy="887651"/>
          </a:xfrm>
          <a:prstGeom prst="rect">
            <a:avLst/>
          </a:prstGeom>
          <a:solidFill>
            <a:srgbClr val="FFFFFF"/>
          </a:solidFill>
          <a:ln w="12700" cap="flat" cmpd="sng" algn="ctr">
            <a:solidFill>
              <a:srgbClr val="FFFFFF">
                <a:lumMod val="85000"/>
              </a:srgbClr>
            </a:solidFill>
            <a:prstDash val="solid"/>
            <a:miter lim="800000"/>
          </a:ln>
          <a:effectLst/>
        </p:spPr>
        <p:txBody>
          <a:bodyPr vert="vert"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Calibri" panose="020F0502020204030204" pitchFamily="34" charset="0"/>
            </a:endParaRPr>
          </a:p>
        </p:txBody>
      </p:sp>
      <p:pic>
        <p:nvPicPr>
          <p:cNvPr id="116" name="Picture 115" descr="A green and blue logo&#10;&#10;Description automatically generated">
            <a:extLst>
              <a:ext uri="{FF2B5EF4-FFF2-40B4-BE49-F238E27FC236}">
                <a16:creationId xmlns:a16="http://schemas.microsoft.com/office/drawing/2014/main" id="{83A0E5E1-AEE9-2203-38BE-F4CED30E6BC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04929" y="1737407"/>
            <a:ext cx="319871" cy="321299"/>
          </a:xfrm>
          <a:prstGeom prst="rect">
            <a:avLst/>
          </a:prstGeom>
        </p:spPr>
      </p:pic>
      <p:sp>
        <p:nvSpPr>
          <p:cNvPr id="117" name="TextBox 116">
            <a:extLst>
              <a:ext uri="{FF2B5EF4-FFF2-40B4-BE49-F238E27FC236}">
                <a16:creationId xmlns:a16="http://schemas.microsoft.com/office/drawing/2014/main" id="{6FCEE4B4-14AA-2DC6-1C93-21618C1BB15B}"/>
              </a:ext>
            </a:extLst>
          </p:cNvPr>
          <p:cNvSpPr txBox="1"/>
          <p:nvPr/>
        </p:nvSpPr>
        <p:spPr>
          <a:xfrm>
            <a:off x="4990275" y="2062640"/>
            <a:ext cx="705147" cy="400110"/>
          </a:xfrm>
          <a:prstGeom prst="rect">
            <a:avLst/>
          </a:prstGeom>
          <a:noFill/>
        </p:spPr>
        <p:txBody>
          <a:bodyPr wrap="square" rtlCol="0">
            <a:spAutoFit/>
          </a:bodyPr>
          <a:lstStyle/>
          <a:p>
            <a:pPr algn="ctr"/>
            <a:r>
              <a:rPr lang="en-US" sz="1000"/>
              <a:t>Data Factory</a:t>
            </a:r>
          </a:p>
        </p:txBody>
      </p:sp>
      <p:sp>
        <p:nvSpPr>
          <p:cNvPr id="150" name="Rectangle 149">
            <a:extLst>
              <a:ext uri="{FF2B5EF4-FFF2-40B4-BE49-F238E27FC236}">
                <a16:creationId xmlns:a16="http://schemas.microsoft.com/office/drawing/2014/main" id="{C3657493-010B-E748-D6FD-41ABF6663D58}"/>
              </a:ext>
            </a:extLst>
          </p:cNvPr>
          <p:cNvSpPr/>
          <p:nvPr/>
        </p:nvSpPr>
        <p:spPr>
          <a:xfrm>
            <a:off x="7126203" y="1703957"/>
            <a:ext cx="1211696" cy="785701"/>
          </a:xfrm>
          <a:prstGeom prst="rect">
            <a:avLst/>
          </a:prstGeom>
          <a:solidFill>
            <a:srgbClr val="FFFFFF"/>
          </a:solidFill>
          <a:ln w="12700" cap="flat" cmpd="sng" algn="ctr">
            <a:solidFill>
              <a:srgbClr val="FFFFFF">
                <a:lumMod val="85000"/>
              </a:srgbClr>
            </a:solidFill>
            <a:prstDash val="solid"/>
            <a:miter lim="800000"/>
          </a:ln>
          <a:effectLst/>
        </p:spPr>
        <p:txBody>
          <a:bodyPr vert="vert"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Calibri" panose="020F0502020204030204" pitchFamily="34" charset="0"/>
            </a:endParaRPr>
          </a:p>
        </p:txBody>
      </p:sp>
      <p:sp>
        <p:nvSpPr>
          <p:cNvPr id="151" name="TextBox 150">
            <a:extLst>
              <a:ext uri="{FF2B5EF4-FFF2-40B4-BE49-F238E27FC236}">
                <a16:creationId xmlns:a16="http://schemas.microsoft.com/office/drawing/2014/main" id="{E8628502-8CDB-6FB0-C9A1-D2B8A603A237}"/>
              </a:ext>
            </a:extLst>
          </p:cNvPr>
          <p:cNvSpPr txBox="1"/>
          <p:nvPr/>
        </p:nvSpPr>
        <p:spPr>
          <a:xfrm>
            <a:off x="7179060" y="1748903"/>
            <a:ext cx="1109183" cy="246221"/>
          </a:xfrm>
          <a:prstGeom prst="rect">
            <a:avLst/>
          </a:prstGeom>
          <a:solidFill>
            <a:srgbClr val="00B050"/>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FFFFFF"/>
                </a:solidFill>
                <a:effectLst/>
                <a:uLnTx/>
                <a:uFillTx/>
                <a:cs typeface="Calibri" panose="020F0502020204030204" pitchFamily="34" charset="0"/>
              </a:rPr>
              <a:t>REPORTING</a:t>
            </a:r>
            <a:endParaRPr kumimoji="0" lang="en-US" sz="900" b="1" i="0" u="none" strike="noStrike" kern="0" cap="none" spc="0" normalizeH="0" baseline="0" noProof="0">
              <a:ln>
                <a:noFill/>
              </a:ln>
              <a:solidFill>
                <a:srgbClr val="FFFFFF"/>
              </a:solidFill>
              <a:effectLst/>
              <a:uLnTx/>
              <a:uFillTx/>
              <a:cs typeface="Calibri" panose="020F0502020204030204" pitchFamily="34" charset="0"/>
            </a:endParaRPr>
          </a:p>
        </p:txBody>
      </p:sp>
      <p:pic>
        <p:nvPicPr>
          <p:cNvPr id="152" name="Picture 151" descr="A picture containing icon&#10;&#10;Description automatically generated">
            <a:extLst>
              <a:ext uri="{FF2B5EF4-FFF2-40B4-BE49-F238E27FC236}">
                <a16:creationId xmlns:a16="http://schemas.microsoft.com/office/drawing/2014/main" id="{B4E578E2-56E5-4AE3-0932-B1C4D4964F5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254515" y="2099931"/>
            <a:ext cx="352373" cy="263940"/>
          </a:xfrm>
          <a:prstGeom prst="rect">
            <a:avLst/>
          </a:prstGeom>
        </p:spPr>
      </p:pic>
      <p:sp>
        <p:nvSpPr>
          <p:cNvPr id="153" name="TextBox 152">
            <a:extLst>
              <a:ext uri="{FF2B5EF4-FFF2-40B4-BE49-F238E27FC236}">
                <a16:creationId xmlns:a16="http://schemas.microsoft.com/office/drawing/2014/main" id="{CA704ECB-6C41-8330-ADDA-921B9C8EBD51}"/>
              </a:ext>
            </a:extLst>
          </p:cNvPr>
          <p:cNvSpPr txBox="1"/>
          <p:nvPr/>
        </p:nvSpPr>
        <p:spPr>
          <a:xfrm>
            <a:off x="7422046" y="2104133"/>
            <a:ext cx="867465" cy="246221"/>
          </a:xfrm>
          <a:prstGeom prst="rect">
            <a:avLst/>
          </a:prstGeom>
          <a:noFill/>
        </p:spPr>
        <p:txBody>
          <a:bodyPr wrap="square" rtlCol="0">
            <a:spAutoFit/>
          </a:bodyPr>
          <a:lstStyle/>
          <a:p>
            <a:pPr algn="ctr"/>
            <a:r>
              <a:rPr lang="en-US" sz="1000"/>
              <a:t>Power BI</a:t>
            </a:r>
          </a:p>
        </p:txBody>
      </p:sp>
      <p:sp>
        <p:nvSpPr>
          <p:cNvPr id="154" name="Rectangle 153">
            <a:extLst>
              <a:ext uri="{FF2B5EF4-FFF2-40B4-BE49-F238E27FC236}">
                <a16:creationId xmlns:a16="http://schemas.microsoft.com/office/drawing/2014/main" id="{4F784100-2E52-5A24-90CD-4D90905DDD1F}"/>
              </a:ext>
            </a:extLst>
          </p:cNvPr>
          <p:cNvSpPr/>
          <p:nvPr/>
        </p:nvSpPr>
        <p:spPr>
          <a:xfrm>
            <a:off x="7126203" y="3357383"/>
            <a:ext cx="1211696" cy="1252700"/>
          </a:xfrm>
          <a:prstGeom prst="rect">
            <a:avLst/>
          </a:prstGeom>
          <a:solidFill>
            <a:srgbClr val="FFFFFF"/>
          </a:solidFill>
          <a:ln w="12700" cap="flat" cmpd="sng" algn="ctr">
            <a:solidFill>
              <a:srgbClr val="FFFFFF">
                <a:lumMod val="85000"/>
              </a:srgbClr>
            </a:solidFill>
            <a:prstDash val="solid"/>
            <a:miter lim="800000"/>
          </a:ln>
          <a:effectLst/>
        </p:spPr>
        <p:txBody>
          <a:bodyPr vert="vert"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Calibri" panose="020F0502020204030204" pitchFamily="34" charset="0"/>
            </a:endParaRPr>
          </a:p>
        </p:txBody>
      </p:sp>
      <p:sp>
        <p:nvSpPr>
          <p:cNvPr id="155" name="TextBox 154">
            <a:extLst>
              <a:ext uri="{FF2B5EF4-FFF2-40B4-BE49-F238E27FC236}">
                <a16:creationId xmlns:a16="http://schemas.microsoft.com/office/drawing/2014/main" id="{DC876158-7CCB-E4BB-BAFC-255571C676DA}"/>
              </a:ext>
            </a:extLst>
          </p:cNvPr>
          <p:cNvSpPr txBox="1"/>
          <p:nvPr/>
        </p:nvSpPr>
        <p:spPr>
          <a:xfrm>
            <a:off x="7184077" y="3406984"/>
            <a:ext cx="1114920" cy="246221"/>
          </a:xfrm>
          <a:prstGeom prst="rect">
            <a:avLst/>
          </a:prstGeom>
          <a:solidFill>
            <a:srgbClr val="5B4D83"/>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FFFFFF"/>
                </a:solidFill>
                <a:effectLst/>
                <a:uLnTx/>
                <a:uFillTx/>
                <a:cs typeface="Calibri" panose="020F0502020204030204" pitchFamily="34" charset="0"/>
              </a:rPr>
              <a:t>ANALYTICS</a:t>
            </a:r>
            <a:endParaRPr kumimoji="0" lang="en-US" sz="900" b="1" i="0" u="none" strike="noStrike" kern="0" cap="none" spc="0" normalizeH="0" baseline="0" noProof="0">
              <a:ln>
                <a:noFill/>
              </a:ln>
              <a:solidFill>
                <a:srgbClr val="FFFFFF"/>
              </a:solidFill>
              <a:effectLst/>
              <a:uLnTx/>
              <a:uFillTx/>
              <a:cs typeface="Calibri" panose="020F0502020204030204" pitchFamily="34" charset="0"/>
            </a:endParaRPr>
          </a:p>
        </p:txBody>
      </p:sp>
      <p:pic>
        <p:nvPicPr>
          <p:cNvPr id="157" name="Picture 156" descr="A blue logo with a white background&#10;&#10;Description automatically generated">
            <a:extLst>
              <a:ext uri="{FF2B5EF4-FFF2-40B4-BE49-F238E27FC236}">
                <a16:creationId xmlns:a16="http://schemas.microsoft.com/office/drawing/2014/main" id="{98CD89E0-C4E5-17AE-4450-C68791793A0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504701" y="3716081"/>
            <a:ext cx="512070" cy="514356"/>
          </a:xfrm>
          <a:prstGeom prst="rect">
            <a:avLst/>
          </a:prstGeom>
        </p:spPr>
      </p:pic>
      <p:sp>
        <p:nvSpPr>
          <p:cNvPr id="158" name="TextBox 157">
            <a:extLst>
              <a:ext uri="{FF2B5EF4-FFF2-40B4-BE49-F238E27FC236}">
                <a16:creationId xmlns:a16="http://schemas.microsoft.com/office/drawing/2014/main" id="{64396EE7-6754-6D73-B827-40125D101C9C}"/>
              </a:ext>
            </a:extLst>
          </p:cNvPr>
          <p:cNvSpPr txBox="1"/>
          <p:nvPr/>
        </p:nvSpPr>
        <p:spPr>
          <a:xfrm>
            <a:off x="7174590" y="4216575"/>
            <a:ext cx="1114921" cy="400110"/>
          </a:xfrm>
          <a:prstGeom prst="rect">
            <a:avLst/>
          </a:prstGeom>
          <a:noFill/>
        </p:spPr>
        <p:txBody>
          <a:bodyPr wrap="square" rtlCol="0">
            <a:spAutoFit/>
          </a:bodyPr>
          <a:lstStyle/>
          <a:p>
            <a:pPr algn="ctr"/>
            <a:r>
              <a:rPr lang="en-US" sz="1000"/>
              <a:t>Synapse Real Time Analytics</a:t>
            </a:r>
          </a:p>
        </p:txBody>
      </p:sp>
      <p:sp>
        <p:nvSpPr>
          <p:cNvPr id="166" name="Half Frame 165">
            <a:extLst>
              <a:ext uri="{FF2B5EF4-FFF2-40B4-BE49-F238E27FC236}">
                <a16:creationId xmlns:a16="http://schemas.microsoft.com/office/drawing/2014/main" id="{8A580488-885A-0294-2078-2197A02057E8}"/>
              </a:ext>
            </a:extLst>
          </p:cNvPr>
          <p:cNvSpPr/>
          <p:nvPr/>
        </p:nvSpPr>
        <p:spPr>
          <a:xfrm rot="8101294">
            <a:off x="6809724" y="3952552"/>
            <a:ext cx="203475" cy="208516"/>
          </a:xfrm>
          <a:prstGeom prst="halfFram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Rectangle 166">
            <a:extLst>
              <a:ext uri="{FF2B5EF4-FFF2-40B4-BE49-F238E27FC236}">
                <a16:creationId xmlns:a16="http://schemas.microsoft.com/office/drawing/2014/main" id="{647D48CB-10ED-E28F-63FE-2BE5E4BB3CC4}"/>
              </a:ext>
            </a:extLst>
          </p:cNvPr>
          <p:cNvSpPr/>
          <p:nvPr/>
        </p:nvSpPr>
        <p:spPr>
          <a:xfrm>
            <a:off x="9322879" y="3695628"/>
            <a:ext cx="2722375" cy="2493084"/>
          </a:xfrm>
          <a:prstGeom prst="rect">
            <a:avLst/>
          </a:prstGeom>
          <a:noFill/>
          <a:ln w="12700" cap="flat" cmpd="sng" algn="ctr">
            <a:solidFill>
              <a:srgbClr val="FFFFFF">
                <a:lumMod val="8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mn-cs"/>
            </a:endParaRPr>
          </a:p>
        </p:txBody>
      </p:sp>
      <p:sp>
        <p:nvSpPr>
          <p:cNvPr id="168" name="Rectangle 167">
            <a:extLst>
              <a:ext uri="{FF2B5EF4-FFF2-40B4-BE49-F238E27FC236}">
                <a16:creationId xmlns:a16="http://schemas.microsoft.com/office/drawing/2014/main" id="{8132746F-8E7E-464C-8851-DB939A21037A}"/>
              </a:ext>
            </a:extLst>
          </p:cNvPr>
          <p:cNvSpPr/>
          <p:nvPr/>
        </p:nvSpPr>
        <p:spPr>
          <a:xfrm>
            <a:off x="9324490" y="3408277"/>
            <a:ext cx="2741358" cy="285254"/>
          </a:xfrm>
          <a:prstGeom prst="rect">
            <a:avLst/>
          </a:prstGeom>
          <a:solidFill>
            <a:srgbClr val="00B0F0"/>
          </a:solidFill>
          <a:ln>
            <a:noFill/>
          </a:ln>
          <a:effectLst/>
        </p:spPr>
        <p:txBody>
          <a:bodyPr vert="horz"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Calibri"/>
                <a:ea typeface="+mn-ea"/>
                <a:cs typeface="+mn-cs"/>
              </a:rPr>
              <a:t>AZURE MACHINE LEARNING</a:t>
            </a:r>
          </a:p>
        </p:txBody>
      </p:sp>
      <p:pic>
        <p:nvPicPr>
          <p:cNvPr id="170" name="Picture 169" descr="A blue logo with a triangle&#10;&#10;Description automatically generated">
            <a:extLst>
              <a:ext uri="{FF2B5EF4-FFF2-40B4-BE49-F238E27FC236}">
                <a16:creationId xmlns:a16="http://schemas.microsoft.com/office/drawing/2014/main" id="{6D20EB11-BEC9-D6D0-C613-ADA3997182FB}"/>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324337" y="3399319"/>
            <a:ext cx="264441" cy="285254"/>
          </a:xfrm>
          <a:prstGeom prst="rect">
            <a:avLst/>
          </a:prstGeom>
        </p:spPr>
      </p:pic>
      <p:sp>
        <p:nvSpPr>
          <p:cNvPr id="171" name="Arrow: Right 170">
            <a:extLst>
              <a:ext uri="{FF2B5EF4-FFF2-40B4-BE49-F238E27FC236}">
                <a16:creationId xmlns:a16="http://schemas.microsoft.com/office/drawing/2014/main" id="{AD836D66-B2F6-B307-0772-BF9C7BAABFAC}"/>
              </a:ext>
            </a:extLst>
          </p:cNvPr>
          <p:cNvSpPr/>
          <p:nvPr/>
        </p:nvSpPr>
        <p:spPr>
          <a:xfrm>
            <a:off x="8447429" y="4207973"/>
            <a:ext cx="885786" cy="225344"/>
          </a:xfrm>
          <a:prstGeom prst="rightArrow">
            <a:avLst/>
          </a:prstGeom>
          <a:solidFill>
            <a:srgbClr val="385723"/>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76" name="TextBox 175">
            <a:extLst>
              <a:ext uri="{FF2B5EF4-FFF2-40B4-BE49-F238E27FC236}">
                <a16:creationId xmlns:a16="http://schemas.microsoft.com/office/drawing/2014/main" id="{2EA8F535-AAC7-E25F-902F-A2B3DC9B8AD2}"/>
              </a:ext>
            </a:extLst>
          </p:cNvPr>
          <p:cNvSpPr txBox="1"/>
          <p:nvPr/>
        </p:nvSpPr>
        <p:spPr>
          <a:xfrm>
            <a:off x="8485119" y="4043521"/>
            <a:ext cx="720071" cy="246221"/>
          </a:xfrm>
          <a:prstGeom prst="rect">
            <a:avLst/>
          </a:prstGeom>
          <a:noFill/>
        </p:spPr>
        <p:txBody>
          <a:bodyPr wrap="square" rtlCol="0">
            <a:spAutoFit/>
          </a:bodyPr>
          <a:lstStyle/>
          <a:p>
            <a:pPr algn="ctr"/>
            <a:r>
              <a:rPr lang="en-US" sz="1000"/>
              <a:t>Shortcuts</a:t>
            </a:r>
          </a:p>
        </p:txBody>
      </p:sp>
      <p:sp>
        <p:nvSpPr>
          <p:cNvPr id="177" name="Rectangle 112">
            <a:extLst>
              <a:ext uri="{FF2B5EF4-FFF2-40B4-BE49-F238E27FC236}">
                <a16:creationId xmlns:a16="http://schemas.microsoft.com/office/drawing/2014/main" id="{2492136F-325A-3136-EC0D-C45839272E39}"/>
              </a:ext>
            </a:extLst>
          </p:cNvPr>
          <p:cNvSpPr/>
          <p:nvPr/>
        </p:nvSpPr>
        <p:spPr bwMode="auto">
          <a:xfrm>
            <a:off x="2555913" y="4739810"/>
            <a:ext cx="5891516" cy="367028"/>
          </a:xfrm>
          <a:prstGeom prst="rect">
            <a:avLst/>
          </a:prstGeom>
          <a:solidFill>
            <a:schemeClr val="bg1">
              <a:alpha val="75000"/>
            </a:schemeClr>
          </a:solidFill>
          <a:ln w="3175" cap="flat" cmpd="sng" algn="ctr">
            <a:solidFill>
              <a:srgbClr val="000000"/>
            </a:solidFill>
            <a:prstDash val="dash"/>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600"/>
              </a:spcAft>
              <a:defRPr/>
            </a:pPr>
            <a:r>
              <a:rPr lang="en-US" sz="1100" b="1" kern="0">
                <a:solidFill>
                  <a:srgbClr val="D7523C"/>
                </a:solidFill>
                <a:latin typeface="Arial"/>
                <a:cs typeface="Arial"/>
              </a:rPr>
              <a:t>Enterprise Scheduler</a:t>
            </a:r>
            <a:endParaRPr lang="en-US">
              <a:ea typeface="+mn-ea"/>
            </a:endParaRPr>
          </a:p>
        </p:txBody>
      </p:sp>
      <p:pic>
        <p:nvPicPr>
          <p:cNvPr id="3" name="Picture 2" descr="A blue cloud with a magnifying glass&#10;&#10;Description automatically generated">
            <a:extLst>
              <a:ext uri="{FF2B5EF4-FFF2-40B4-BE49-F238E27FC236}">
                <a16:creationId xmlns:a16="http://schemas.microsoft.com/office/drawing/2014/main" id="{E52D1ACA-52E0-BA97-F53A-03C2D4269469}"/>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199282" y="3706296"/>
            <a:ext cx="455051" cy="485942"/>
          </a:xfrm>
          <a:prstGeom prst="rect">
            <a:avLst/>
          </a:prstGeom>
        </p:spPr>
      </p:pic>
      <p:sp>
        <p:nvSpPr>
          <p:cNvPr id="4" name="TextBox 3">
            <a:extLst>
              <a:ext uri="{FF2B5EF4-FFF2-40B4-BE49-F238E27FC236}">
                <a16:creationId xmlns:a16="http://schemas.microsoft.com/office/drawing/2014/main" id="{CD0BE5E7-3807-9F38-BA09-8528DCF640AF}"/>
              </a:ext>
            </a:extLst>
          </p:cNvPr>
          <p:cNvSpPr txBox="1"/>
          <p:nvPr/>
        </p:nvSpPr>
        <p:spPr>
          <a:xfrm>
            <a:off x="10959208" y="4062730"/>
            <a:ext cx="1043475" cy="246221"/>
          </a:xfrm>
          <a:prstGeom prst="rect">
            <a:avLst/>
          </a:prstGeom>
          <a:noFill/>
        </p:spPr>
        <p:txBody>
          <a:bodyPr wrap="square" rtlCol="0">
            <a:spAutoFit/>
          </a:bodyPr>
          <a:lstStyle/>
          <a:p>
            <a:pPr algn="ctr"/>
            <a:r>
              <a:rPr lang="en-US" sz="1000" dirty="0"/>
              <a:t>Azure AI Search</a:t>
            </a:r>
          </a:p>
        </p:txBody>
      </p:sp>
      <p:sp>
        <p:nvSpPr>
          <p:cNvPr id="5" name="TextBox 4">
            <a:extLst>
              <a:ext uri="{FF2B5EF4-FFF2-40B4-BE49-F238E27FC236}">
                <a16:creationId xmlns:a16="http://schemas.microsoft.com/office/drawing/2014/main" id="{48A61880-5ED9-534C-3CE2-D02FC7E13F32}"/>
              </a:ext>
            </a:extLst>
          </p:cNvPr>
          <p:cNvSpPr txBox="1"/>
          <p:nvPr/>
        </p:nvSpPr>
        <p:spPr>
          <a:xfrm>
            <a:off x="9444936" y="4093464"/>
            <a:ext cx="1419379" cy="246221"/>
          </a:xfrm>
          <a:prstGeom prst="rect">
            <a:avLst/>
          </a:prstGeom>
          <a:noFill/>
        </p:spPr>
        <p:txBody>
          <a:bodyPr wrap="square" rtlCol="0">
            <a:spAutoFit/>
          </a:bodyPr>
          <a:lstStyle/>
          <a:p>
            <a:pPr algn="ctr"/>
            <a:r>
              <a:rPr lang="en-US" sz="1000"/>
              <a:t>Azure OpenAI Service</a:t>
            </a:r>
          </a:p>
        </p:txBody>
      </p:sp>
      <p:pic>
        <p:nvPicPr>
          <p:cNvPr id="7" name="Graphic 6">
            <a:extLst>
              <a:ext uri="{FF2B5EF4-FFF2-40B4-BE49-F238E27FC236}">
                <a16:creationId xmlns:a16="http://schemas.microsoft.com/office/drawing/2014/main" id="{52FD67CD-3BDF-8066-AFF4-A41357D99F9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913310" y="4433317"/>
            <a:ext cx="446620" cy="446620"/>
          </a:xfrm>
          <a:prstGeom prst="rect">
            <a:avLst/>
          </a:prstGeom>
        </p:spPr>
      </p:pic>
      <p:sp>
        <p:nvSpPr>
          <p:cNvPr id="8" name="TextBox 7">
            <a:extLst>
              <a:ext uri="{FF2B5EF4-FFF2-40B4-BE49-F238E27FC236}">
                <a16:creationId xmlns:a16="http://schemas.microsoft.com/office/drawing/2014/main" id="{75428B8D-6018-695E-1688-9E1402697D04}"/>
              </a:ext>
            </a:extLst>
          </p:cNvPr>
          <p:cNvSpPr txBox="1"/>
          <p:nvPr/>
        </p:nvSpPr>
        <p:spPr>
          <a:xfrm>
            <a:off x="9508968" y="4869193"/>
            <a:ext cx="1299427" cy="246221"/>
          </a:xfrm>
          <a:prstGeom prst="rect">
            <a:avLst/>
          </a:prstGeom>
          <a:noFill/>
        </p:spPr>
        <p:txBody>
          <a:bodyPr wrap="square" rtlCol="0">
            <a:spAutoFit/>
          </a:bodyPr>
          <a:lstStyle/>
          <a:p>
            <a:pPr algn="ctr"/>
            <a:r>
              <a:rPr lang="en-US" sz="1000"/>
              <a:t>Azure AI Language</a:t>
            </a:r>
          </a:p>
        </p:txBody>
      </p:sp>
      <p:pic>
        <p:nvPicPr>
          <p:cNvPr id="10" name="Graphic 9">
            <a:extLst>
              <a:ext uri="{FF2B5EF4-FFF2-40B4-BE49-F238E27FC236}">
                <a16:creationId xmlns:a16="http://schemas.microsoft.com/office/drawing/2014/main" id="{A2CFF5B3-714A-8D0E-4F4D-D91B2EC116E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959881" y="3777062"/>
            <a:ext cx="344058" cy="344058"/>
          </a:xfrm>
          <a:prstGeom prst="rect">
            <a:avLst/>
          </a:prstGeom>
        </p:spPr>
      </p:pic>
      <p:sp>
        <p:nvSpPr>
          <p:cNvPr id="12" name="Cylinder 11">
            <a:extLst>
              <a:ext uri="{FF2B5EF4-FFF2-40B4-BE49-F238E27FC236}">
                <a16:creationId xmlns:a16="http://schemas.microsoft.com/office/drawing/2014/main" id="{8F72375E-AC33-28C8-15AC-371FD3398E62}"/>
              </a:ext>
            </a:extLst>
          </p:cNvPr>
          <p:cNvSpPr/>
          <p:nvPr/>
        </p:nvSpPr>
        <p:spPr>
          <a:xfrm>
            <a:off x="2704162" y="5556272"/>
            <a:ext cx="827157" cy="509620"/>
          </a:xfrm>
          <a:prstGeom prst="can">
            <a:avLst/>
          </a:prstGeom>
          <a:solidFill>
            <a:srgbClr val="1C3A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a:t>Warehouse</a:t>
            </a:r>
          </a:p>
        </p:txBody>
      </p:sp>
      <p:sp>
        <p:nvSpPr>
          <p:cNvPr id="13" name="Cylinder 12">
            <a:extLst>
              <a:ext uri="{FF2B5EF4-FFF2-40B4-BE49-F238E27FC236}">
                <a16:creationId xmlns:a16="http://schemas.microsoft.com/office/drawing/2014/main" id="{8F0CA4E5-EA5F-CA78-86B8-3893A05428C3}"/>
              </a:ext>
            </a:extLst>
          </p:cNvPr>
          <p:cNvSpPr/>
          <p:nvPr/>
        </p:nvSpPr>
        <p:spPr>
          <a:xfrm>
            <a:off x="7520208" y="5576519"/>
            <a:ext cx="791859" cy="509620"/>
          </a:xfrm>
          <a:prstGeom prst="can">
            <a:avLst/>
          </a:prstGeom>
          <a:solidFill>
            <a:srgbClr val="1C3A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a:t>Lakehouse</a:t>
            </a:r>
          </a:p>
        </p:txBody>
      </p:sp>
      <p:sp>
        <p:nvSpPr>
          <p:cNvPr id="14" name="Rectangle: Rounded Corners 13">
            <a:extLst>
              <a:ext uri="{FF2B5EF4-FFF2-40B4-BE49-F238E27FC236}">
                <a16:creationId xmlns:a16="http://schemas.microsoft.com/office/drawing/2014/main" id="{01D01D84-532D-74AC-AB8F-76223424DDC0}"/>
              </a:ext>
            </a:extLst>
          </p:cNvPr>
          <p:cNvSpPr/>
          <p:nvPr/>
        </p:nvSpPr>
        <p:spPr>
          <a:xfrm>
            <a:off x="2683677" y="5220673"/>
            <a:ext cx="5642055" cy="265246"/>
          </a:xfrm>
          <a:prstGeom prst="round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OneSecurity</a:t>
            </a:r>
          </a:p>
        </p:txBody>
      </p:sp>
      <p:pic>
        <p:nvPicPr>
          <p:cNvPr id="16" name="Picture 15" descr="A logo for a software company&#10;&#10;Description automatically generated">
            <a:extLst>
              <a:ext uri="{FF2B5EF4-FFF2-40B4-BE49-F238E27FC236}">
                <a16:creationId xmlns:a16="http://schemas.microsoft.com/office/drawing/2014/main" id="{5735F014-E47B-42E3-FB17-81FA72792E9D}"/>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l="31571" r="31060" b="22788"/>
          <a:stretch/>
        </p:blipFill>
        <p:spPr>
          <a:xfrm>
            <a:off x="11106872" y="4320725"/>
            <a:ext cx="728709" cy="738282"/>
          </a:xfrm>
          <a:prstGeom prst="rect">
            <a:avLst/>
          </a:prstGeom>
        </p:spPr>
      </p:pic>
      <p:pic>
        <p:nvPicPr>
          <p:cNvPr id="20" name="Picture 19">
            <a:extLst>
              <a:ext uri="{FF2B5EF4-FFF2-40B4-BE49-F238E27FC236}">
                <a16:creationId xmlns:a16="http://schemas.microsoft.com/office/drawing/2014/main" id="{C6A615DD-8610-C19F-6953-9948CB5B70C8}"/>
              </a:ext>
            </a:extLst>
          </p:cNvPr>
          <p:cNvPicPr>
            <a:picLocks noChangeAspect="1"/>
          </p:cNvPicPr>
          <p:nvPr/>
        </p:nvPicPr>
        <p:blipFill>
          <a:blip r:embed="rId20"/>
          <a:stretch>
            <a:fillRect/>
          </a:stretch>
        </p:blipFill>
        <p:spPr>
          <a:xfrm>
            <a:off x="9851284" y="5129847"/>
            <a:ext cx="502964" cy="525826"/>
          </a:xfrm>
          <a:prstGeom prst="rect">
            <a:avLst/>
          </a:prstGeom>
        </p:spPr>
      </p:pic>
      <p:sp>
        <p:nvSpPr>
          <p:cNvPr id="23" name="TextBox 22">
            <a:extLst>
              <a:ext uri="{FF2B5EF4-FFF2-40B4-BE49-F238E27FC236}">
                <a16:creationId xmlns:a16="http://schemas.microsoft.com/office/drawing/2014/main" id="{84B7BFF6-FD96-DDFE-EC6D-2F332DC63685}"/>
              </a:ext>
            </a:extLst>
          </p:cNvPr>
          <p:cNvSpPr txBox="1"/>
          <p:nvPr/>
        </p:nvSpPr>
        <p:spPr>
          <a:xfrm>
            <a:off x="9581049" y="5592660"/>
            <a:ext cx="1155266" cy="246221"/>
          </a:xfrm>
          <a:prstGeom prst="rect">
            <a:avLst/>
          </a:prstGeom>
          <a:noFill/>
        </p:spPr>
        <p:txBody>
          <a:bodyPr wrap="square" rtlCol="0">
            <a:spAutoFit/>
          </a:bodyPr>
          <a:lstStyle/>
          <a:p>
            <a:pPr algn="ctr"/>
            <a:r>
              <a:rPr lang="en-US" sz="1000"/>
              <a:t>Pipelines</a:t>
            </a:r>
          </a:p>
        </p:txBody>
      </p:sp>
      <p:pic>
        <p:nvPicPr>
          <p:cNvPr id="28" name="Picture 27" descr="A blue and white gear with a chip in the middle&#10;&#10;Description automatically generated">
            <a:extLst>
              <a:ext uri="{FF2B5EF4-FFF2-40B4-BE49-F238E27FC236}">
                <a16:creationId xmlns:a16="http://schemas.microsoft.com/office/drawing/2014/main" id="{56C784F4-7DF4-22C3-7A5B-9AFC202EBE5B}"/>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1181728" y="5041131"/>
            <a:ext cx="622026" cy="622026"/>
          </a:xfrm>
          <a:prstGeom prst="rect">
            <a:avLst/>
          </a:prstGeom>
        </p:spPr>
      </p:pic>
      <p:sp>
        <p:nvSpPr>
          <p:cNvPr id="29" name="TextBox 28">
            <a:extLst>
              <a:ext uri="{FF2B5EF4-FFF2-40B4-BE49-F238E27FC236}">
                <a16:creationId xmlns:a16="http://schemas.microsoft.com/office/drawing/2014/main" id="{C2C22E90-5102-577E-728F-EDDD2F218D1C}"/>
              </a:ext>
            </a:extLst>
          </p:cNvPr>
          <p:cNvSpPr txBox="1"/>
          <p:nvPr/>
        </p:nvSpPr>
        <p:spPr>
          <a:xfrm>
            <a:off x="10915108" y="5575081"/>
            <a:ext cx="1155266" cy="246221"/>
          </a:xfrm>
          <a:prstGeom prst="rect">
            <a:avLst/>
          </a:prstGeom>
          <a:noFill/>
        </p:spPr>
        <p:txBody>
          <a:bodyPr wrap="square" rtlCol="0">
            <a:spAutoFit/>
          </a:bodyPr>
          <a:lstStyle/>
          <a:p>
            <a:pPr algn="ctr"/>
            <a:r>
              <a:rPr lang="en-US" sz="1000"/>
              <a:t>LLMOps</a:t>
            </a:r>
          </a:p>
        </p:txBody>
      </p:sp>
      <p:sp>
        <p:nvSpPr>
          <p:cNvPr id="30" name="Rectangle: Rounded Corners 29">
            <a:extLst>
              <a:ext uri="{FF2B5EF4-FFF2-40B4-BE49-F238E27FC236}">
                <a16:creationId xmlns:a16="http://schemas.microsoft.com/office/drawing/2014/main" id="{B9EA62F3-1F03-3118-F7B0-1A7D0DBC43E2}"/>
              </a:ext>
            </a:extLst>
          </p:cNvPr>
          <p:cNvSpPr/>
          <p:nvPr/>
        </p:nvSpPr>
        <p:spPr>
          <a:xfrm>
            <a:off x="9324490" y="5844849"/>
            <a:ext cx="2720763" cy="3484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a:ln w="0"/>
                <a:solidFill>
                  <a:schemeClr val="tx1"/>
                </a:solidFill>
              </a:rPr>
              <a:t>AZURE ML WORKSPACE</a:t>
            </a:r>
          </a:p>
        </p:txBody>
      </p:sp>
      <p:pic>
        <p:nvPicPr>
          <p:cNvPr id="32" name="Picture 31" descr="A logo with a white letter&#10;&#10;Description automatically generated">
            <a:extLst>
              <a:ext uri="{FF2B5EF4-FFF2-40B4-BE49-F238E27FC236}">
                <a16:creationId xmlns:a16="http://schemas.microsoft.com/office/drawing/2014/main" id="{053C76FD-17E1-0CB4-6E10-A69CD7F2A92D}"/>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7297601" y="2771120"/>
            <a:ext cx="322269" cy="322269"/>
          </a:xfrm>
          <a:prstGeom prst="rect">
            <a:avLst/>
          </a:prstGeom>
        </p:spPr>
      </p:pic>
      <p:sp>
        <p:nvSpPr>
          <p:cNvPr id="33" name="TextBox 32">
            <a:extLst>
              <a:ext uri="{FF2B5EF4-FFF2-40B4-BE49-F238E27FC236}">
                <a16:creationId xmlns:a16="http://schemas.microsoft.com/office/drawing/2014/main" id="{27F9FB7A-36D2-A870-0139-9FC17976D850}"/>
              </a:ext>
            </a:extLst>
          </p:cNvPr>
          <p:cNvSpPr txBox="1"/>
          <p:nvPr/>
        </p:nvSpPr>
        <p:spPr>
          <a:xfrm>
            <a:off x="7505884" y="2823811"/>
            <a:ext cx="1014584" cy="246221"/>
          </a:xfrm>
          <a:prstGeom prst="rect">
            <a:avLst/>
          </a:prstGeom>
          <a:noFill/>
        </p:spPr>
        <p:txBody>
          <a:bodyPr wrap="square" rtlCol="0">
            <a:spAutoFit/>
          </a:bodyPr>
          <a:lstStyle/>
          <a:p>
            <a:pPr algn="ctr"/>
            <a:r>
              <a:rPr lang="en-US" sz="1000"/>
              <a:t>Data Activator</a:t>
            </a:r>
          </a:p>
        </p:txBody>
      </p:sp>
      <p:sp>
        <p:nvSpPr>
          <p:cNvPr id="34" name="Arrow: Up 33">
            <a:extLst>
              <a:ext uri="{FF2B5EF4-FFF2-40B4-BE49-F238E27FC236}">
                <a16:creationId xmlns:a16="http://schemas.microsoft.com/office/drawing/2014/main" id="{0730C661-46EA-3932-18A3-40FC21D8D1FE}"/>
              </a:ext>
            </a:extLst>
          </p:cNvPr>
          <p:cNvSpPr/>
          <p:nvPr/>
        </p:nvSpPr>
        <p:spPr>
          <a:xfrm>
            <a:off x="7745727" y="2489657"/>
            <a:ext cx="98555" cy="361191"/>
          </a:xfrm>
          <a:prstGeom prst="upArrow">
            <a:avLst/>
          </a:prstGeom>
          <a:solidFill>
            <a:srgbClr val="3857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Up 35">
            <a:extLst>
              <a:ext uri="{FF2B5EF4-FFF2-40B4-BE49-F238E27FC236}">
                <a16:creationId xmlns:a16="http://schemas.microsoft.com/office/drawing/2014/main" id="{189D0B9F-3444-4E63-29BF-C34652B10D5F}"/>
              </a:ext>
            </a:extLst>
          </p:cNvPr>
          <p:cNvSpPr/>
          <p:nvPr/>
        </p:nvSpPr>
        <p:spPr>
          <a:xfrm rot="10800000">
            <a:off x="7741537" y="3066587"/>
            <a:ext cx="102745" cy="275533"/>
          </a:xfrm>
          <a:prstGeom prst="upArrow">
            <a:avLst/>
          </a:prstGeom>
          <a:solidFill>
            <a:srgbClr val="3857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218D419C-D0ED-86A2-9545-13E1F8D8CBD1}"/>
              </a:ext>
            </a:extLst>
          </p:cNvPr>
          <p:cNvSpPr/>
          <p:nvPr/>
        </p:nvSpPr>
        <p:spPr>
          <a:xfrm>
            <a:off x="9322879" y="1634989"/>
            <a:ext cx="2732672" cy="1409437"/>
          </a:xfrm>
          <a:prstGeom prst="rect">
            <a:avLst/>
          </a:prstGeom>
          <a:noFill/>
          <a:ln w="12700" cap="flat" cmpd="sng" algn="ctr">
            <a:solidFill>
              <a:srgbClr val="FFFFFF">
                <a:lumMod val="8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33190735-4496-4941-5AA2-CCDFA3A8ADD6}"/>
              </a:ext>
            </a:extLst>
          </p:cNvPr>
          <p:cNvSpPr/>
          <p:nvPr/>
        </p:nvSpPr>
        <p:spPr>
          <a:xfrm>
            <a:off x="9322879" y="1345593"/>
            <a:ext cx="2742969" cy="285254"/>
          </a:xfrm>
          <a:prstGeom prst="rect">
            <a:avLst/>
          </a:prstGeom>
          <a:solidFill>
            <a:srgbClr val="00B050"/>
          </a:solidFill>
          <a:ln>
            <a:noFill/>
          </a:ln>
          <a:effectLst/>
        </p:spPr>
        <p:txBody>
          <a:bodyPr vert="horz" lIns="0" tIns="45720" rIns="0" bIns="45720" rtlCol="0" anchor="ctr"/>
          <a:lstStyle/>
          <a:p>
            <a:pPr marL="0" marR="0" lvl="0" indent="0" algn="ctr" defTabSz="914400">
              <a:lnSpc>
                <a:spcPct val="100000"/>
              </a:lnSpc>
              <a:spcBef>
                <a:spcPts val="0"/>
              </a:spcBef>
              <a:spcAft>
                <a:spcPts val="0"/>
              </a:spcAft>
              <a:buNone/>
              <a:tabLst/>
              <a:defRPr/>
            </a:pPr>
            <a:r>
              <a:rPr lang="en-US" sz="1200" b="1" kern="0" dirty="0">
                <a:solidFill>
                  <a:srgbClr val="FFFFFF"/>
                </a:solidFill>
                <a:latin typeface="Calibri"/>
              </a:rPr>
              <a:t>FEATURES/CAPABILITIES</a:t>
            </a:r>
            <a:endParaRPr lang="en-US" dirty="0">
              <a:ea typeface="+mn-ea"/>
              <a:cs typeface="+mn-cs"/>
            </a:endParaRPr>
          </a:p>
        </p:txBody>
      </p:sp>
      <p:sp>
        <p:nvSpPr>
          <p:cNvPr id="56" name="Freeform: Shape 55">
            <a:extLst>
              <a:ext uri="{FF2B5EF4-FFF2-40B4-BE49-F238E27FC236}">
                <a16:creationId xmlns:a16="http://schemas.microsoft.com/office/drawing/2014/main" id="{526853F1-62A9-B298-89FB-77DC7802F8AF}"/>
              </a:ext>
            </a:extLst>
          </p:cNvPr>
          <p:cNvSpPr/>
          <p:nvPr/>
        </p:nvSpPr>
        <p:spPr>
          <a:xfrm>
            <a:off x="3923052" y="2286848"/>
            <a:ext cx="603504" cy="246888"/>
          </a:xfrm>
          <a:custGeom>
            <a:avLst/>
            <a:gdLst>
              <a:gd name="connsiteX0" fmla="*/ 179070 w 209550"/>
              <a:gd name="connsiteY0" fmla="*/ 25718 h 85725"/>
              <a:gd name="connsiteX1" fmla="*/ 105728 w 209550"/>
              <a:gd name="connsiteY1" fmla="*/ 37147 h 85725"/>
              <a:gd name="connsiteX2" fmla="*/ 32385 w 209550"/>
              <a:gd name="connsiteY2" fmla="*/ 25718 h 85725"/>
              <a:gd name="connsiteX3" fmla="*/ 0 w 209550"/>
              <a:gd name="connsiteY3" fmla="*/ 0 h 85725"/>
              <a:gd name="connsiteX4" fmla="*/ 0 w 209550"/>
              <a:gd name="connsiteY4" fmla="*/ 49530 h 85725"/>
              <a:gd name="connsiteX5" fmla="*/ 32385 w 209550"/>
              <a:gd name="connsiteY5" fmla="*/ 78105 h 85725"/>
              <a:gd name="connsiteX6" fmla="*/ 105728 w 209550"/>
              <a:gd name="connsiteY6" fmla="*/ 89535 h 85725"/>
              <a:gd name="connsiteX7" fmla="*/ 179070 w 209550"/>
              <a:gd name="connsiteY7" fmla="*/ 78105 h 85725"/>
              <a:gd name="connsiteX8" fmla="*/ 211455 w 209550"/>
              <a:gd name="connsiteY8" fmla="*/ 49530 h 85725"/>
              <a:gd name="connsiteX9" fmla="*/ 211455 w 209550"/>
              <a:gd name="connsiteY9" fmla="*/ 0 h 85725"/>
              <a:gd name="connsiteX10" fmla="*/ 179070 w 209550"/>
              <a:gd name="connsiteY10" fmla="*/ 25718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550" h="85725">
                <a:moveTo>
                  <a:pt x="179070" y="25718"/>
                </a:moveTo>
                <a:cubicBezTo>
                  <a:pt x="160020" y="32385"/>
                  <a:pt x="134303" y="37147"/>
                  <a:pt x="105728" y="37147"/>
                </a:cubicBezTo>
                <a:cubicBezTo>
                  <a:pt x="77153" y="37147"/>
                  <a:pt x="51435" y="33338"/>
                  <a:pt x="32385" y="25718"/>
                </a:cubicBezTo>
                <a:cubicBezTo>
                  <a:pt x="12383" y="18097"/>
                  <a:pt x="0" y="11430"/>
                  <a:pt x="0" y="0"/>
                </a:cubicBezTo>
                <a:lnTo>
                  <a:pt x="0" y="49530"/>
                </a:lnTo>
                <a:cubicBezTo>
                  <a:pt x="0" y="60960"/>
                  <a:pt x="12383" y="70485"/>
                  <a:pt x="32385" y="78105"/>
                </a:cubicBezTo>
                <a:cubicBezTo>
                  <a:pt x="51435" y="84773"/>
                  <a:pt x="77153" y="89535"/>
                  <a:pt x="105728" y="89535"/>
                </a:cubicBezTo>
                <a:cubicBezTo>
                  <a:pt x="134303" y="89535"/>
                  <a:pt x="160020" y="85725"/>
                  <a:pt x="179070" y="78105"/>
                </a:cubicBezTo>
                <a:cubicBezTo>
                  <a:pt x="199073" y="70485"/>
                  <a:pt x="211455" y="60960"/>
                  <a:pt x="211455" y="49530"/>
                </a:cubicBezTo>
                <a:lnTo>
                  <a:pt x="211455" y="0"/>
                </a:lnTo>
                <a:cubicBezTo>
                  <a:pt x="211455" y="11430"/>
                  <a:pt x="199073" y="18097"/>
                  <a:pt x="179070" y="25718"/>
                </a:cubicBezTo>
                <a:close/>
              </a:path>
            </a:pathLst>
          </a:custGeom>
          <a:noFill/>
          <a:ln w="19050" cap="rnd">
            <a:solidFill>
              <a:srgbClr val="DBA164"/>
            </a:solidFill>
            <a:prstDash val="solid"/>
            <a:round/>
          </a:ln>
        </p:spPr>
        <p:txBody>
          <a:bodyPr rtlCol="0" anchor="ctr"/>
          <a:lstStyle/>
          <a:p>
            <a:endParaRPr lang="en-US" dirty="0"/>
          </a:p>
        </p:txBody>
      </p:sp>
      <p:sp>
        <p:nvSpPr>
          <p:cNvPr id="57" name="Freeform: Shape 56">
            <a:extLst>
              <a:ext uri="{FF2B5EF4-FFF2-40B4-BE49-F238E27FC236}">
                <a16:creationId xmlns:a16="http://schemas.microsoft.com/office/drawing/2014/main" id="{672FE802-5C44-D42E-6F3F-DA61C6A2D0C0}"/>
              </a:ext>
            </a:extLst>
          </p:cNvPr>
          <p:cNvSpPr/>
          <p:nvPr/>
        </p:nvSpPr>
        <p:spPr>
          <a:xfrm>
            <a:off x="3923052" y="2092083"/>
            <a:ext cx="603504" cy="219456"/>
          </a:xfrm>
          <a:custGeom>
            <a:avLst/>
            <a:gdLst>
              <a:gd name="connsiteX0" fmla="*/ 179070 w 209550"/>
              <a:gd name="connsiteY0" fmla="*/ 25717 h 76200"/>
              <a:gd name="connsiteX1" fmla="*/ 105728 w 209550"/>
              <a:gd name="connsiteY1" fmla="*/ 37148 h 76200"/>
              <a:gd name="connsiteX2" fmla="*/ 32385 w 209550"/>
              <a:gd name="connsiteY2" fmla="*/ 25717 h 76200"/>
              <a:gd name="connsiteX3" fmla="*/ 0 w 209550"/>
              <a:gd name="connsiteY3" fmla="*/ 0 h 76200"/>
              <a:gd name="connsiteX4" fmla="*/ 0 w 209550"/>
              <a:gd name="connsiteY4" fmla="*/ 41910 h 76200"/>
              <a:gd name="connsiteX5" fmla="*/ 0 w 209550"/>
              <a:gd name="connsiteY5" fmla="*/ 44768 h 76200"/>
              <a:gd name="connsiteX6" fmla="*/ 32385 w 209550"/>
              <a:gd name="connsiteY6" fmla="*/ 73343 h 76200"/>
              <a:gd name="connsiteX7" fmla="*/ 105728 w 209550"/>
              <a:gd name="connsiteY7" fmla="*/ 84773 h 76200"/>
              <a:gd name="connsiteX8" fmla="*/ 179070 w 209550"/>
              <a:gd name="connsiteY8" fmla="*/ 73343 h 76200"/>
              <a:gd name="connsiteX9" fmla="*/ 211455 w 209550"/>
              <a:gd name="connsiteY9" fmla="*/ 44768 h 76200"/>
              <a:gd name="connsiteX10" fmla="*/ 211455 w 209550"/>
              <a:gd name="connsiteY10" fmla="*/ 41910 h 76200"/>
              <a:gd name="connsiteX11" fmla="*/ 211455 w 209550"/>
              <a:gd name="connsiteY11" fmla="*/ 0 h 76200"/>
              <a:gd name="connsiteX12" fmla="*/ 179070 w 209550"/>
              <a:gd name="connsiteY12" fmla="*/ 2571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550" h="76200">
                <a:moveTo>
                  <a:pt x="179070" y="25717"/>
                </a:moveTo>
                <a:cubicBezTo>
                  <a:pt x="160020" y="32385"/>
                  <a:pt x="134303" y="37148"/>
                  <a:pt x="105728" y="37148"/>
                </a:cubicBezTo>
                <a:cubicBezTo>
                  <a:pt x="77153" y="37148"/>
                  <a:pt x="51435" y="33337"/>
                  <a:pt x="32385" y="25717"/>
                </a:cubicBezTo>
                <a:cubicBezTo>
                  <a:pt x="12383" y="18097"/>
                  <a:pt x="0" y="11430"/>
                  <a:pt x="0" y="0"/>
                </a:cubicBezTo>
                <a:lnTo>
                  <a:pt x="0" y="41910"/>
                </a:lnTo>
                <a:lnTo>
                  <a:pt x="0" y="44768"/>
                </a:lnTo>
                <a:cubicBezTo>
                  <a:pt x="0" y="56198"/>
                  <a:pt x="12383" y="65723"/>
                  <a:pt x="32385" y="73343"/>
                </a:cubicBezTo>
                <a:cubicBezTo>
                  <a:pt x="51435" y="80010"/>
                  <a:pt x="77153" y="84773"/>
                  <a:pt x="105728" y="84773"/>
                </a:cubicBezTo>
                <a:cubicBezTo>
                  <a:pt x="134303" y="84773"/>
                  <a:pt x="160020" y="80962"/>
                  <a:pt x="179070" y="73343"/>
                </a:cubicBezTo>
                <a:cubicBezTo>
                  <a:pt x="199073" y="65723"/>
                  <a:pt x="211455" y="56198"/>
                  <a:pt x="211455" y="44768"/>
                </a:cubicBezTo>
                <a:lnTo>
                  <a:pt x="211455" y="41910"/>
                </a:lnTo>
                <a:lnTo>
                  <a:pt x="211455" y="0"/>
                </a:lnTo>
                <a:cubicBezTo>
                  <a:pt x="211455" y="11430"/>
                  <a:pt x="199073" y="19050"/>
                  <a:pt x="179070" y="25717"/>
                </a:cubicBezTo>
                <a:close/>
              </a:path>
            </a:pathLst>
          </a:custGeom>
          <a:noFill/>
          <a:ln w="19050" cap="rnd">
            <a:solidFill>
              <a:srgbClr val="DBA164"/>
            </a:solidFill>
            <a:prstDash val="solid"/>
            <a:round/>
          </a:ln>
        </p:spPr>
        <p:txBody>
          <a:bodyPr rtlCol="0" anchor="ctr"/>
          <a:lstStyle/>
          <a:p>
            <a:endParaRPr lang="en-US" dirty="0"/>
          </a:p>
        </p:txBody>
      </p:sp>
      <p:sp>
        <p:nvSpPr>
          <p:cNvPr id="58" name="Freeform: Shape 57">
            <a:extLst>
              <a:ext uri="{FF2B5EF4-FFF2-40B4-BE49-F238E27FC236}">
                <a16:creationId xmlns:a16="http://schemas.microsoft.com/office/drawing/2014/main" id="{DAF1B282-7E6A-7BDE-D22B-1F1C7BC78E9F}"/>
              </a:ext>
            </a:extLst>
          </p:cNvPr>
          <p:cNvSpPr/>
          <p:nvPr/>
        </p:nvSpPr>
        <p:spPr>
          <a:xfrm>
            <a:off x="3923052" y="1869882"/>
            <a:ext cx="603504" cy="246888"/>
          </a:xfrm>
          <a:custGeom>
            <a:avLst/>
            <a:gdLst>
              <a:gd name="connsiteX0" fmla="*/ 179070 w 209550"/>
              <a:gd name="connsiteY0" fmla="*/ 28575 h 85725"/>
              <a:gd name="connsiteX1" fmla="*/ 105728 w 209550"/>
              <a:gd name="connsiteY1" fmla="*/ 40005 h 85725"/>
              <a:gd name="connsiteX2" fmla="*/ 32385 w 209550"/>
              <a:gd name="connsiteY2" fmla="*/ 28575 h 85725"/>
              <a:gd name="connsiteX3" fmla="*/ 0 w 209550"/>
              <a:gd name="connsiteY3" fmla="*/ 0 h 85725"/>
              <a:gd name="connsiteX4" fmla="*/ 0 w 209550"/>
              <a:gd name="connsiteY4" fmla="*/ 0 h 85725"/>
              <a:gd name="connsiteX5" fmla="*/ 0 w 209550"/>
              <a:gd name="connsiteY5" fmla="*/ 46673 h 85725"/>
              <a:gd name="connsiteX6" fmla="*/ 0 w 209550"/>
              <a:gd name="connsiteY6" fmla="*/ 54293 h 85725"/>
              <a:gd name="connsiteX7" fmla="*/ 32385 w 209550"/>
              <a:gd name="connsiteY7" fmla="*/ 82868 h 85725"/>
              <a:gd name="connsiteX8" fmla="*/ 105728 w 209550"/>
              <a:gd name="connsiteY8" fmla="*/ 94298 h 85725"/>
              <a:gd name="connsiteX9" fmla="*/ 179070 w 209550"/>
              <a:gd name="connsiteY9" fmla="*/ 82868 h 85725"/>
              <a:gd name="connsiteX10" fmla="*/ 211455 w 209550"/>
              <a:gd name="connsiteY10" fmla="*/ 54293 h 85725"/>
              <a:gd name="connsiteX11" fmla="*/ 211455 w 209550"/>
              <a:gd name="connsiteY11" fmla="*/ 46673 h 85725"/>
              <a:gd name="connsiteX12" fmla="*/ 211455 w 209550"/>
              <a:gd name="connsiteY12" fmla="*/ 0 h 85725"/>
              <a:gd name="connsiteX13" fmla="*/ 211455 w 209550"/>
              <a:gd name="connsiteY13" fmla="*/ 0 h 85725"/>
              <a:gd name="connsiteX14" fmla="*/ 179070 w 209550"/>
              <a:gd name="connsiteY14" fmla="*/ 2857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550" h="85725">
                <a:moveTo>
                  <a:pt x="179070" y="28575"/>
                </a:moveTo>
                <a:cubicBezTo>
                  <a:pt x="160020" y="35243"/>
                  <a:pt x="134303" y="40005"/>
                  <a:pt x="105728" y="40005"/>
                </a:cubicBezTo>
                <a:cubicBezTo>
                  <a:pt x="77153" y="40005"/>
                  <a:pt x="51435" y="36195"/>
                  <a:pt x="32385" y="28575"/>
                </a:cubicBezTo>
                <a:cubicBezTo>
                  <a:pt x="12383" y="20955"/>
                  <a:pt x="0" y="11430"/>
                  <a:pt x="0" y="0"/>
                </a:cubicBezTo>
                <a:lnTo>
                  <a:pt x="0" y="0"/>
                </a:lnTo>
                <a:lnTo>
                  <a:pt x="0" y="46673"/>
                </a:lnTo>
                <a:lnTo>
                  <a:pt x="0" y="54293"/>
                </a:lnTo>
                <a:cubicBezTo>
                  <a:pt x="0" y="65723"/>
                  <a:pt x="12383" y="75248"/>
                  <a:pt x="32385" y="82868"/>
                </a:cubicBezTo>
                <a:cubicBezTo>
                  <a:pt x="51435" y="89535"/>
                  <a:pt x="77153" y="94298"/>
                  <a:pt x="105728" y="94298"/>
                </a:cubicBezTo>
                <a:cubicBezTo>
                  <a:pt x="134303" y="94298"/>
                  <a:pt x="160020" y="90488"/>
                  <a:pt x="179070" y="82868"/>
                </a:cubicBezTo>
                <a:cubicBezTo>
                  <a:pt x="199073" y="75248"/>
                  <a:pt x="211455" y="65723"/>
                  <a:pt x="211455" y="54293"/>
                </a:cubicBezTo>
                <a:lnTo>
                  <a:pt x="211455" y="46673"/>
                </a:lnTo>
                <a:lnTo>
                  <a:pt x="211455" y="0"/>
                </a:lnTo>
                <a:lnTo>
                  <a:pt x="211455" y="0"/>
                </a:lnTo>
                <a:cubicBezTo>
                  <a:pt x="211455" y="11430"/>
                  <a:pt x="199073" y="20955"/>
                  <a:pt x="179070" y="28575"/>
                </a:cubicBezTo>
                <a:close/>
              </a:path>
            </a:pathLst>
          </a:custGeom>
          <a:noFill/>
          <a:ln w="19050" cap="rnd">
            <a:solidFill>
              <a:srgbClr val="DBA164"/>
            </a:solidFill>
            <a:prstDash val="solid"/>
            <a:round/>
          </a:ln>
        </p:spPr>
        <p:txBody>
          <a:bodyPr rtlCol="0" anchor="ctr"/>
          <a:lstStyle/>
          <a:p>
            <a:endParaRPr lang="en-US" dirty="0"/>
          </a:p>
        </p:txBody>
      </p:sp>
      <p:sp>
        <p:nvSpPr>
          <p:cNvPr id="59" name="Freeform: Shape 58">
            <a:extLst>
              <a:ext uri="{FF2B5EF4-FFF2-40B4-BE49-F238E27FC236}">
                <a16:creationId xmlns:a16="http://schemas.microsoft.com/office/drawing/2014/main" id="{4D437255-0FA0-3373-A5F3-02BB1DA12C95}"/>
              </a:ext>
            </a:extLst>
          </p:cNvPr>
          <p:cNvSpPr/>
          <p:nvPr/>
        </p:nvSpPr>
        <p:spPr>
          <a:xfrm>
            <a:off x="3925528" y="1754670"/>
            <a:ext cx="603504" cy="219456"/>
          </a:xfrm>
          <a:custGeom>
            <a:avLst/>
            <a:gdLst>
              <a:gd name="connsiteX0" fmla="*/ 31433 w 209550"/>
              <a:gd name="connsiteY0" fmla="*/ 68580 h 76200"/>
              <a:gd name="connsiteX1" fmla="*/ 104775 w 209550"/>
              <a:gd name="connsiteY1" fmla="*/ 80010 h 76200"/>
              <a:gd name="connsiteX2" fmla="*/ 178118 w 209550"/>
              <a:gd name="connsiteY2" fmla="*/ 68580 h 76200"/>
              <a:gd name="connsiteX3" fmla="*/ 210503 w 209550"/>
              <a:gd name="connsiteY3" fmla="*/ 40005 h 76200"/>
              <a:gd name="connsiteX4" fmla="*/ 210503 w 209550"/>
              <a:gd name="connsiteY4" fmla="*/ 40005 h 76200"/>
              <a:gd name="connsiteX5" fmla="*/ 104775 w 209550"/>
              <a:gd name="connsiteY5" fmla="*/ 0 h 76200"/>
              <a:gd name="connsiteX6" fmla="*/ 0 w 209550"/>
              <a:gd name="connsiteY6" fmla="*/ 40005 h 76200"/>
              <a:gd name="connsiteX7" fmla="*/ 0 w 209550"/>
              <a:gd name="connsiteY7" fmla="*/ 40005 h 76200"/>
              <a:gd name="connsiteX8" fmla="*/ 31433 w 209550"/>
              <a:gd name="connsiteY8" fmla="*/ 6858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76200">
                <a:moveTo>
                  <a:pt x="31433" y="68580"/>
                </a:moveTo>
                <a:cubicBezTo>
                  <a:pt x="50483" y="75248"/>
                  <a:pt x="76200" y="80010"/>
                  <a:pt x="104775" y="80010"/>
                </a:cubicBezTo>
                <a:cubicBezTo>
                  <a:pt x="133350" y="80010"/>
                  <a:pt x="159068" y="76200"/>
                  <a:pt x="178118" y="68580"/>
                </a:cubicBezTo>
                <a:cubicBezTo>
                  <a:pt x="198120" y="60960"/>
                  <a:pt x="210503" y="51435"/>
                  <a:pt x="210503" y="40005"/>
                </a:cubicBezTo>
                <a:lnTo>
                  <a:pt x="210503" y="40005"/>
                </a:lnTo>
                <a:cubicBezTo>
                  <a:pt x="210503" y="18098"/>
                  <a:pt x="162878" y="0"/>
                  <a:pt x="104775" y="0"/>
                </a:cubicBezTo>
                <a:cubicBezTo>
                  <a:pt x="46673" y="953"/>
                  <a:pt x="0" y="18098"/>
                  <a:pt x="0" y="40005"/>
                </a:cubicBezTo>
                <a:lnTo>
                  <a:pt x="0" y="40005"/>
                </a:lnTo>
                <a:cubicBezTo>
                  <a:pt x="0" y="51435"/>
                  <a:pt x="12383" y="60960"/>
                  <a:pt x="31433" y="68580"/>
                </a:cubicBezTo>
                <a:close/>
              </a:path>
            </a:pathLst>
          </a:custGeom>
          <a:noFill/>
          <a:ln w="19050" cap="rnd">
            <a:solidFill>
              <a:srgbClr val="DBA164"/>
            </a:solidFill>
            <a:prstDash val="solid"/>
            <a:round/>
          </a:ln>
        </p:spPr>
        <p:txBody>
          <a:bodyPr rtlCol="0" anchor="ctr"/>
          <a:lstStyle/>
          <a:p>
            <a:endParaRPr lang="en-US" dirty="0"/>
          </a:p>
        </p:txBody>
      </p:sp>
      <p:sp>
        <p:nvSpPr>
          <p:cNvPr id="60" name="Freeform: Shape 59">
            <a:extLst>
              <a:ext uri="{FF2B5EF4-FFF2-40B4-BE49-F238E27FC236}">
                <a16:creationId xmlns:a16="http://schemas.microsoft.com/office/drawing/2014/main" id="{7E226C59-701E-EBA2-4826-B8E3A8AD7BCA}"/>
              </a:ext>
            </a:extLst>
          </p:cNvPr>
          <p:cNvSpPr/>
          <p:nvPr/>
        </p:nvSpPr>
        <p:spPr>
          <a:xfrm>
            <a:off x="4540921" y="1897317"/>
            <a:ext cx="27432" cy="438912"/>
          </a:xfrm>
          <a:custGeom>
            <a:avLst/>
            <a:gdLst>
              <a:gd name="connsiteX0" fmla="*/ 0 w 0"/>
              <a:gd name="connsiteY0" fmla="*/ 154305 h 152400"/>
              <a:gd name="connsiteX1" fmla="*/ 0 w 0"/>
              <a:gd name="connsiteY1" fmla="*/ 0 h 152400"/>
            </a:gdLst>
            <a:ahLst/>
            <a:cxnLst>
              <a:cxn ang="0">
                <a:pos x="connsiteX0" y="connsiteY0"/>
              </a:cxn>
              <a:cxn ang="0">
                <a:pos x="connsiteX1" y="connsiteY1"/>
              </a:cxn>
            </a:cxnLst>
            <a:rect l="l" t="t" r="r" b="b"/>
            <a:pathLst>
              <a:path h="152400">
                <a:moveTo>
                  <a:pt x="0" y="154305"/>
                </a:moveTo>
                <a:lnTo>
                  <a:pt x="0" y="0"/>
                </a:lnTo>
              </a:path>
            </a:pathLst>
          </a:custGeom>
          <a:ln w="19050" cap="rnd">
            <a:solidFill>
              <a:srgbClr val="DBA164"/>
            </a:solidFill>
            <a:prstDash val="solid"/>
            <a:round/>
          </a:ln>
        </p:spPr>
        <p:txBody>
          <a:bodyPr rtlCol="0" anchor="ctr"/>
          <a:lstStyle/>
          <a:p>
            <a:endParaRPr lang="en-US" dirty="0"/>
          </a:p>
        </p:txBody>
      </p:sp>
      <p:sp>
        <p:nvSpPr>
          <p:cNvPr id="61" name="Freeform: Shape 60">
            <a:extLst>
              <a:ext uri="{FF2B5EF4-FFF2-40B4-BE49-F238E27FC236}">
                <a16:creationId xmlns:a16="http://schemas.microsoft.com/office/drawing/2014/main" id="{32CE372B-77C1-256E-8233-E6F36D10F743}"/>
              </a:ext>
            </a:extLst>
          </p:cNvPr>
          <p:cNvSpPr/>
          <p:nvPr/>
        </p:nvSpPr>
        <p:spPr>
          <a:xfrm>
            <a:off x="3928273" y="1979613"/>
            <a:ext cx="27432" cy="438912"/>
          </a:xfrm>
          <a:custGeom>
            <a:avLst/>
            <a:gdLst>
              <a:gd name="connsiteX0" fmla="*/ 0 w 0"/>
              <a:gd name="connsiteY0" fmla="*/ 154305 h 152400"/>
              <a:gd name="connsiteX1" fmla="*/ 0 w 0"/>
              <a:gd name="connsiteY1" fmla="*/ 0 h 152400"/>
            </a:gdLst>
            <a:ahLst/>
            <a:cxnLst>
              <a:cxn ang="0">
                <a:pos x="connsiteX0" y="connsiteY0"/>
              </a:cxn>
              <a:cxn ang="0">
                <a:pos x="connsiteX1" y="connsiteY1"/>
              </a:cxn>
            </a:cxnLst>
            <a:rect l="l" t="t" r="r" b="b"/>
            <a:pathLst>
              <a:path h="152400">
                <a:moveTo>
                  <a:pt x="0" y="154305"/>
                </a:moveTo>
                <a:lnTo>
                  <a:pt x="0" y="0"/>
                </a:lnTo>
              </a:path>
            </a:pathLst>
          </a:custGeom>
          <a:ln w="19050" cap="rnd">
            <a:solidFill>
              <a:srgbClr val="DBA164"/>
            </a:solidFill>
            <a:prstDash val="solid"/>
            <a:round/>
          </a:ln>
        </p:spPr>
        <p:txBody>
          <a:bodyPr rtlCol="0" anchor="ctr"/>
          <a:lstStyle/>
          <a:p>
            <a:endParaRPr lang="en-US" dirty="0"/>
          </a:p>
        </p:txBody>
      </p:sp>
      <p:sp>
        <p:nvSpPr>
          <p:cNvPr id="62" name="TextBox 61">
            <a:extLst>
              <a:ext uri="{FF2B5EF4-FFF2-40B4-BE49-F238E27FC236}">
                <a16:creationId xmlns:a16="http://schemas.microsoft.com/office/drawing/2014/main" id="{9DA8E697-2372-B60F-A62A-1443E346BE43}"/>
              </a:ext>
            </a:extLst>
          </p:cNvPr>
          <p:cNvSpPr txBox="1"/>
          <p:nvPr/>
        </p:nvSpPr>
        <p:spPr>
          <a:xfrm>
            <a:off x="2690895" y="1741216"/>
            <a:ext cx="1003704" cy="246221"/>
          </a:xfrm>
          <a:prstGeom prst="rect">
            <a:avLst/>
          </a:prstGeom>
          <a:solidFill>
            <a:srgbClr val="DBA164"/>
          </a:solidFill>
          <a:ln>
            <a:solidFill>
              <a:srgbClr val="DBA164"/>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cs typeface="Calibri" panose="020F0502020204030204" pitchFamily="34" charset="0"/>
              </a:rPr>
              <a:t>BRONZE</a:t>
            </a:r>
            <a:endParaRPr kumimoji="0" lang="en-US" sz="900" b="1" i="0" u="none" strike="noStrike" kern="0" cap="none" spc="0" normalizeH="0" baseline="0" noProof="0" dirty="0">
              <a:ln>
                <a:noFill/>
              </a:ln>
              <a:solidFill>
                <a:srgbClr val="FFFFFF"/>
              </a:solidFill>
              <a:effectLst/>
              <a:uLnTx/>
              <a:uFillTx/>
              <a:cs typeface="Calibri" panose="020F0502020204030204" pitchFamily="34" charset="0"/>
            </a:endParaRPr>
          </a:p>
        </p:txBody>
      </p:sp>
      <p:sp>
        <p:nvSpPr>
          <p:cNvPr id="63" name="TextBox 62">
            <a:extLst>
              <a:ext uri="{FF2B5EF4-FFF2-40B4-BE49-F238E27FC236}">
                <a16:creationId xmlns:a16="http://schemas.microsoft.com/office/drawing/2014/main" id="{3B5ADA92-1BE9-3A44-B168-BEE87AE997EF}"/>
              </a:ext>
            </a:extLst>
          </p:cNvPr>
          <p:cNvSpPr txBox="1"/>
          <p:nvPr/>
        </p:nvSpPr>
        <p:spPr>
          <a:xfrm>
            <a:off x="2580125" y="2013137"/>
            <a:ext cx="1416259" cy="400110"/>
          </a:xfrm>
          <a:prstGeom prst="rect">
            <a:avLst/>
          </a:prstGeom>
          <a:noFill/>
        </p:spPr>
        <p:txBody>
          <a:bodyPr wrap="square" rtlCol="0">
            <a:spAutoFit/>
          </a:bodyPr>
          <a:lstStyle/>
          <a:p>
            <a:r>
              <a:rPr lang="en-US" sz="1000" dirty="0"/>
              <a:t>Binary Parquet Files</a:t>
            </a:r>
          </a:p>
          <a:p>
            <a:r>
              <a:rPr lang="en-US" sz="1000" dirty="0"/>
              <a:t>Data type conversion</a:t>
            </a:r>
            <a:endParaRPr lang="en-US" sz="800" dirty="0"/>
          </a:p>
        </p:txBody>
      </p:sp>
      <p:sp>
        <p:nvSpPr>
          <p:cNvPr id="9" name="Rectangle 8">
            <a:extLst>
              <a:ext uri="{FF2B5EF4-FFF2-40B4-BE49-F238E27FC236}">
                <a16:creationId xmlns:a16="http://schemas.microsoft.com/office/drawing/2014/main" id="{2ABCFE14-34ED-152F-73B8-81B7DD1A69A4}"/>
              </a:ext>
            </a:extLst>
          </p:cNvPr>
          <p:cNvSpPr/>
          <p:nvPr/>
        </p:nvSpPr>
        <p:spPr>
          <a:xfrm>
            <a:off x="2629993" y="2721517"/>
            <a:ext cx="2938597" cy="887651"/>
          </a:xfrm>
          <a:prstGeom prst="rect">
            <a:avLst/>
          </a:prstGeom>
          <a:solidFill>
            <a:srgbClr val="FFFFFF"/>
          </a:solidFill>
          <a:ln w="12700" cap="flat" cmpd="sng" algn="ctr">
            <a:solidFill>
              <a:srgbClr val="FFFFFF">
                <a:lumMod val="85000"/>
              </a:srgbClr>
            </a:solidFill>
            <a:prstDash val="solid"/>
            <a:miter lim="800000"/>
          </a:ln>
          <a:effectLst/>
        </p:spPr>
        <p:txBody>
          <a:bodyPr vert="vert"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Calibri" panose="020F0502020204030204" pitchFamily="34" charset="0"/>
            </a:endParaRPr>
          </a:p>
        </p:txBody>
      </p:sp>
      <p:sp>
        <p:nvSpPr>
          <p:cNvPr id="15" name="TextBox 14">
            <a:extLst>
              <a:ext uri="{FF2B5EF4-FFF2-40B4-BE49-F238E27FC236}">
                <a16:creationId xmlns:a16="http://schemas.microsoft.com/office/drawing/2014/main" id="{EB90382F-EDEF-9C2F-43E3-EA62AE752C1B}"/>
              </a:ext>
            </a:extLst>
          </p:cNvPr>
          <p:cNvSpPr txBox="1"/>
          <p:nvPr/>
        </p:nvSpPr>
        <p:spPr>
          <a:xfrm>
            <a:off x="4684055" y="3093389"/>
            <a:ext cx="964114" cy="400110"/>
          </a:xfrm>
          <a:prstGeom prst="rect">
            <a:avLst/>
          </a:prstGeom>
          <a:noFill/>
        </p:spPr>
        <p:txBody>
          <a:bodyPr wrap="square" rtlCol="0">
            <a:spAutoFit/>
          </a:bodyPr>
          <a:lstStyle/>
          <a:p>
            <a:pPr algn="ctr"/>
            <a:r>
              <a:rPr lang="en-US" sz="1000" dirty="0"/>
              <a:t>Synapse Data Engineering</a:t>
            </a:r>
          </a:p>
        </p:txBody>
      </p:sp>
      <p:sp>
        <p:nvSpPr>
          <p:cNvPr id="37" name="TextBox 36">
            <a:extLst>
              <a:ext uri="{FF2B5EF4-FFF2-40B4-BE49-F238E27FC236}">
                <a16:creationId xmlns:a16="http://schemas.microsoft.com/office/drawing/2014/main" id="{47A4B4B9-088C-CFA0-0D57-5A31A2199F83}"/>
              </a:ext>
            </a:extLst>
          </p:cNvPr>
          <p:cNvSpPr txBox="1"/>
          <p:nvPr/>
        </p:nvSpPr>
        <p:spPr>
          <a:xfrm>
            <a:off x="2581606" y="2991160"/>
            <a:ext cx="1253692" cy="400110"/>
          </a:xfrm>
          <a:prstGeom prst="rect">
            <a:avLst/>
          </a:prstGeom>
          <a:noFill/>
        </p:spPr>
        <p:txBody>
          <a:bodyPr wrap="square" rtlCol="0">
            <a:spAutoFit/>
          </a:bodyPr>
          <a:lstStyle/>
          <a:p>
            <a:r>
              <a:rPr lang="en-US" sz="1000" dirty="0"/>
              <a:t>Delta Tables</a:t>
            </a:r>
          </a:p>
          <a:p>
            <a:r>
              <a:rPr lang="en-US" sz="1000" dirty="0"/>
              <a:t>Controlled Schema</a:t>
            </a:r>
            <a:endParaRPr lang="en-US" sz="800" dirty="0"/>
          </a:p>
        </p:txBody>
      </p:sp>
      <p:sp>
        <p:nvSpPr>
          <p:cNvPr id="38" name="TextBox 37">
            <a:extLst>
              <a:ext uri="{FF2B5EF4-FFF2-40B4-BE49-F238E27FC236}">
                <a16:creationId xmlns:a16="http://schemas.microsoft.com/office/drawing/2014/main" id="{36033E50-204C-AC97-DE3B-D3771AA3189C}"/>
              </a:ext>
            </a:extLst>
          </p:cNvPr>
          <p:cNvSpPr txBox="1"/>
          <p:nvPr/>
        </p:nvSpPr>
        <p:spPr>
          <a:xfrm>
            <a:off x="2690570" y="2782156"/>
            <a:ext cx="1003704" cy="246221"/>
          </a:xfrm>
          <a:prstGeom prst="rect">
            <a:avLst/>
          </a:prstGeom>
          <a:solidFill>
            <a:srgbClr val="D1D5D8"/>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cs typeface="Calibri" panose="020F0502020204030204" pitchFamily="34" charset="0"/>
              </a:rPr>
              <a:t>SILVER</a:t>
            </a:r>
            <a:endParaRPr kumimoji="0" lang="en-US" sz="900" b="1" i="0" u="none" strike="noStrike" kern="0" cap="none" spc="0" normalizeH="0" baseline="0" noProof="0" dirty="0">
              <a:ln>
                <a:noFill/>
              </a:ln>
              <a:solidFill>
                <a:srgbClr val="FFFFFF"/>
              </a:solidFill>
              <a:effectLst/>
              <a:uLnTx/>
              <a:uFillTx/>
              <a:cs typeface="Calibri" panose="020F0502020204030204" pitchFamily="34" charset="0"/>
            </a:endParaRPr>
          </a:p>
        </p:txBody>
      </p:sp>
      <p:sp>
        <p:nvSpPr>
          <p:cNvPr id="39" name="Freeform: Shape 38">
            <a:extLst>
              <a:ext uri="{FF2B5EF4-FFF2-40B4-BE49-F238E27FC236}">
                <a16:creationId xmlns:a16="http://schemas.microsoft.com/office/drawing/2014/main" id="{50E94F52-4077-7E5C-3BAD-10DA766394E2}"/>
              </a:ext>
            </a:extLst>
          </p:cNvPr>
          <p:cNvSpPr/>
          <p:nvPr/>
        </p:nvSpPr>
        <p:spPr>
          <a:xfrm>
            <a:off x="3931871" y="3318910"/>
            <a:ext cx="603504" cy="246888"/>
          </a:xfrm>
          <a:custGeom>
            <a:avLst/>
            <a:gdLst>
              <a:gd name="connsiteX0" fmla="*/ 179070 w 209550"/>
              <a:gd name="connsiteY0" fmla="*/ 25718 h 85725"/>
              <a:gd name="connsiteX1" fmla="*/ 105728 w 209550"/>
              <a:gd name="connsiteY1" fmla="*/ 37147 h 85725"/>
              <a:gd name="connsiteX2" fmla="*/ 32385 w 209550"/>
              <a:gd name="connsiteY2" fmla="*/ 25718 h 85725"/>
              <a:gd name="connsiteX3" fmla="*/ 0 w 209550"/>
              <a:gd name="connsiteY3" fmla="*/ 0 h 85725"/>
              <a:gd name="connsiteX4" fmla="*/ 0 w 209550"/>
              <a:gd name="connsiteY4" fmla="*/ 49530 h 85725"/>
              <a:gd name="connsiteX5" fmla="*/ 32385 w 209550"/>
              <a:gd name="connsiteY5" fmla="*/ 78105 h 85725"/>
              <a:gd name="connsiteX6" fmla="*/ 105728 w 209550"/>
              <a:gd name="connsiteY6" fmla="*/ 89535 h 85725"/>
              <a:gd name="connsiteX7" fmla="*/ 179070 w 209550"/>
              <a:gd name="connsiteY7" fmla="*/ 78105 h 85725"/>
              <a:gd name="connsiteX8" fmla="*/ 211455 w 209550"/>
              <a:gd name="connsiteY8" fmla="*/ 49530 h 85725"/>
              <a:gd name="connsiteX9" fmla="*/ 211455 w 209550"/>
              <a:gd name="connsiteY9" fmla="*/ 0 h 85725"/>
              <a:gd name="connsiteX10" fmla="*/ 179070 w 209550"/>
              <a:gd name="connsiteY10" fmla="*/ 25718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550" h="85725">
                <a:moveTo>
                  <a:pt x="179070" y="25718"/>
                </a:moveTo>
                <a:cubicBezTo>
                  <a:pt x="160020" y="32385"/>
                  <a:pt x="134303" y="37147"/>
                  <a:pt x="105728" y="37147"/>
                </a:cubicBezTo>
                <a:cubicBezTo>
                  <a:pt x="77153" y="37147"/>
                  <a:pt x="51435" y="33338"/>
                  <a:pt x="32385" y="25718"/>
                </a:cubicBezTo>
                <a:cubicBezTo>
                  <a:pt x="12383" y="18097"/>
                  <a:pt x="0" y="11430"/>
                  <a:pt x="0" y="0"/>
                </a:cubicBezTo>
                <a:lnTo>
                  <a:pt x="0" y="49530"/>
                </a:lnTo>
                <a:cubicBezTo>
                  <a:pt x="0" y="60960"/>
                  <a:pt x="12383" y="70485"/>
                  <a:pt x="32385" y="78105"/>
                </a:cubicBezTo>
                <a:cubicBezTo>
                  <a:pt x="51435" y="84773"/>
                  <a:pt x="77153" y="89535"/>
                  <a:pt x="105728" y="89535"/>
                </a:cubicBezTo>
                <a:cubicBezTo>
                  <a:pt x="134303" y="89535"/>
                  <a:pt x="160020" y="85725"/>
                  <a:pt x="179070" y="78105"/>
                </a:cubicBezTo>
                <a:cubicBezTo>
                  <a:pt x="199073" y="70485"/>
                  <a:pt x="211455" y="60960"/>
                  <a:pt x="211455" y="49530"/>
                </a:cubicBezTo>
                <a:lnTo>
                  <a:pt x="211455" y="0"/>
                </a:lnTo>
                <a:cubicBezTo>
                  <a:pt x="211455" y="11430"/>
                  <a:pt x="199073" y="18097"/>
                  <a:pt x="179070" y="25718"/>
                </a:cubicBezTo>
                <a:close/>
              </a:path>
            </a:pathLst>
          </a:custGeom>
          <a:noFill/>
          <a:ln w="19050" cap="rnd">
            <a:solidFill>
              <a:srgbClr val="D1D5D8"/>
            </a:solidFill>
            <a:prstDash val="solid"/>
            <a:round/>
          </a:ln>
        </p:spPr>
        <p:txBody>
          <a:bodyPr rtlCol="0" anchor="ctr"/>
          <a:lstStyle/>
          <a:p>
            <a:endParaRPr lang="en-US" dirty="0"/>
          </a:p>
        </p:txBody>
      </p:sp>
      <p:sp>
        <p:nvSpPr>
          <p:cNvPr id="53" name="Freeform: Shape 52">
            <a:extLst>
              <a:ext uri="{FF2B5EF4-FFF2-40B4-BE49-F238E27FC236}">
                <a16:creationId xmlns:a16="http://schemas.microsoft.com/office/drawing/2014/main" id="{77B5EA29-FF19-F7B8-1644-668B8FC1D518}"/>
              </a:ext>
            </a:extLst>
          </p:cNvPr>
          <p:cNvSpPr/>
          <p:nvPr/>
        </p:nvSpPr>
        <p:spPr>
          <a:xfrm>
            <a:off x="3931871" y="3124145"/>
            <a:ext cx="603504" cy="219456"/>
          </a:xfrm>
          <a:custGeom>
            <a:avLst/>
            <a:gdLst>
              <a:gd name="connsiteX0" fmla="*/ 179070 w 209550"/>
              <a:gd name="connsiteY0" fmla="*/ 25717 h 76200"/>
              <a:gd name="connsiteX1" fmla="*/ 105728 w 209550"/>
              <a:gd name="connsiteY1" fmla="*/ 37148 h 76200"/>
              <a:gd name="connsiteX2" fmla="*/ 32385 w 209550"/>
              <a:gd name="connsiteY2" fmla="*/ 25717 h 76200"/>
              <a:gd name="connsiteX3" fmla="*/ 0 w 209550"/>
              <a:gd name="connsiteY3" fmla="*/ 0 h 76200"/>
              <a:gd name="connsiteX4" fmla="*/ 0 w 209550"/>
              <a:gd name="connsiteY4" fmla="*/ 41910 h 76200"/>
              <a:gd name="connsiteX5" fmla="*/ 0 w 209550"/>
              <a:gd name="connsiteY5" fmla="*/ 44768 h 76200"/>
              <a:gd name="connsiteX6" fmla="*/ 32385 w 209550"/>
              <a:gd name="connsiteY6" fmla="*/ 73343 h 76200"/>
              <a:gd name="connsiteX7" fmla="*/ 105728 w 209550"/>
              <a:gd name="connsiteY7" fmla="*/ 84773 h 76200"/>
              <a:gd name="connsiteX8" fmla="*/ 179070 w 209550"/>
              <a:gd name="connsiteY8" fmla="*/ 73343 h 76200"/>
              <a:gd name="connsiteX9" fmla="*/ 211455 w 209550"/>
              <a:gd name="connsiteY9" fmla="*/ 44768 h 76200"/>
              <a:gd name="connsiteX10" fmla="*/ 211455 w 209550"/>
              <a:gd name="connsiteY10" fmla="*/ 41910 h 76200"/>
              <a:gd name="connsiteX11" fmla="*/ 211455 w 209550"/>
              <a:gd name="connsiteY11" fmla="*/ 0 h 76200"/>
              <a:gd name="connsiteX12" fmla="*/ 179070 w 209550"/>
              <a:gd name="connsiteY12" fmla="*/ 2571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550" h="76200">
                <a:moveTo>
                  <a:pt x="179070" y="25717"/>
                </a:moveTo>
                <a:cubicBezTo>
                  <a:pt x="160020" y="32385"/>
                  <a:pt x="134303" y="37148"/>
                  <a:pt x="105728" y="37148"/>
                </a:cubicBezTo>
                <a:cubicBezTo>
                  <a:pt x="77153" y="37148"/>
                  <a:pt x="51435" y="33337"/>
                  <a:pt x="32385" y="25717"/>
                </a:cubicBezTo>
                <a:cubicBezTo>
                  <a:pt x="12383" y="18097"/>
                  <a:pt x="0" y="11430"/>
                  <a:pt x="0" y="0"/>
                </a:cubicBezTo>
                <a:lnTo>
                  <a:pt x="0" y="41910"/>
                </a:lnTo>
                <a:lnTo>
                  <a:pt x="0" y="44768"/>
                </a:lnTo>
                <a:cubicBezTo>
                  <a:pt x="0" y="56198"/>
                  <a:pt x="12383" y="65723"/>
                  <a:pt x="32385" y="73343"/>
                </a:cubicBezTo>
                <a:cubicBezTo>
                  <a:pt x="51435" y="80010"/>
                  <a:pt x="77153" y="84773"/>
                  <a:pt x="105728" y="84773"/>
                </a:cubicBezTo>
                <a:cubicBezTo>
                  <a:pt x="134303" y="84773"/>
                  <a:pt x="160020" y="80962"/>
                  <a:pt x="179070" y="73343"/>
                </a:cubicBezTo>
                <a:cubicBezTo>
                  <a:pt x="199073" y="65723"/>
                  <a:pt x="211455" y="56198"/>
                  <a:pt x="211455" y="44768"/>
                </a:cubicBezTo>
                <a:lnTo>
                  <a:pt x="211455" y="41910"/>
                </a:lnTo>
                <a:lnTo>
                  <a:pt x="211455" y="0"/>
                </a:lnTo>
                <a:cubicBezTo>
                  <a:pt x="211455" y="11430"/>
                  <a:pt x="199073" y="19050"/>
                  <a:pt x="179070" y="25717"/>
                </a:cubicBezTo>
                <a:close/>
              </a:path>
            </a:pathLst>
          </a:custGeom>
          <a:noFill/>
          <a:ln w="19050" cap="rnd">
            <a:solidFill>
              <a:srgbClr val="D1D5D8"/>
            </a:solidFill>
            <a:prstDash val="solid"/>
            <a:round/>
          </a:ln>
        </p:spPr>
        <p:txBody>
          <a:bodyPr rtlCol="0" anchor="ctr"/>
          <a:lstStyle/>
          <a:p>
            <a:endParaRPr lang="en-US" dirty="0"/>
          </a:p>
        </p:txBody>
      </p:sp>
      <p:sp>
        <p:nvSpPr>
          <p:cNvPr id="64" name="Freeform: Shape 63">
            <a:extLst>
              <a:ext uri="{FF2B5EF4-FFF2-40B4-BE49-F238E27FC236}">
                <a16:creationId xmlns:a16="http://schemas.microsoft.com/office/drawing/2014/main" id="{6E15079C-E7C7-ADCF-506D-520786A2EBF8}"/>
              </a:ext>
            </a:extLst>
          </p:cNvPr>
          <p:cNvSpPr/>
          <p:nvPr/>
        </p:nvSpPr>
        <p:spPr>
          <a:xfrm>
            <a:off x="3931871" y="2901944"/>
            <a:ext cx="603504" cy="246888"/>
          </a:xfrm>
          <a:custGeom>
            <a:avLst/>
            <a:gdLst>
              <a:gd name="connsiteX0" fmla="*/ 179070 w 209550"/>
              <a:gd name="connsiteY0" fmla="*/ 28575 h 85725"/>
              <a:gd name="connsiteX1" fmla="*/ 105728 w 209550"/>
              <a:gd name="connsiteY1" fmla="*/ 40005 h 85725"/>
              <a:gd name="connsiteX2" fmla="*/ 32385 w 209550"/>
              <a:gd name="connsiteY2" fmla="*/ 28575 h 85725"/>
              <a:gd name="connsiteX3" fmla="*/ 0 w 209550"/>
              <a:gd name="connsiteY3" fmla="*/ 0 h 85725"/>
              <a:gd name="connsiteX4" fmla="*/ 0 w 209550"/>
              <a:gd name="connsiteY4" fmla="*/ 0 h 85725"/>
              <a:gd name="connsiteX5" fmla="*/ 0 w 209550"/>
              <a:gd name="connsiteY5" fmla="*/ 46673 h 85725"/>
              <a:gd name="connsiteX6" fmla="*/ 0 w 209550"/>
              <a:gd name="connsiteY6" fmla="*/ 54293 h 85725"/>
              <a:gd name="connsiteX7" fmla="*/ 32385 w 209550"/>
              <a:gd name="connsiteY7" fmla="*/ 82868 h 85725"/>
              <a:gd name="connsiteX8" fmla="*/ 105728 w 209550"/>
              <a:gd name="connsiteY8" fmla="*/ 94298 h 85725"/>
              <a:gd name="connsiteX9" fmla="*/ 179070 w 209550"/>
              <a:gd name="connsiteY9" fmla="*/ 82868 h 85725"/>
              <a:gd name="connsiteX10" fmla="*/ 211455 w 209550"/>
              <a:gd name="connsiteY10" fmla="*/ 54293 h 85725"/>
              <a:gd name="connsiteX11" fmla="*/ 211455 w 209550"/>
              <a:gd name="connsiteY11" fmla="*/ 46673 h 85725"/>
              <a:gd name="connsiteX12" fmla="*/ 211455 w 209550"/>
              <a:gd name="connsiteY12" fmla="*/ 0 h 85725"/>
              <a:gd name="connsiteX13" fmla="*/ 211455 w 209550"/>
              <a:gd name="connsiteY13" fmla="*/ 0 h 85725"/>
              <a:gd name="connsiteX14" fmla="*/ 179070 w 209550"/>
              <a:gd name="connsiteY14" fmla="*/ 2857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550" h="85725">
                <a:moveTo>
                  <a:pt x="179070" y="28575"/>
                </a:moveTo>
                <a:cubicBezTo>
                  <a:pt x="160020" y="35243"/>
                  <a:pt x="134303" y="40005"/>
                  <a:pt x="105728" y="40005"/>
                </a:cubicBezTo>
                <a:cubicBezTo>
                  <a:pt x="77153" y="40005"/>
                  <a:pt x="51435" y="36195"/>
                  <a:pt x="32385" y="28575"/>
                </a:cubicBezTo>
                <a:cubicBezTo>
                  <a:pt x="12383" y="20955"/>
                  <a:pt x="0" y="11430"/>
                  <a:pt x="0" y="0"/>
                </a:cubicBezTo>
                <a:lnTo>
                  <a:pt x="0" y="0"/>
                </a:lnTo>
                <a:lnTo>
                  <a:pt x="0" y="46673"/>
                </a:lnTo>
                <a:lnTo>
                  <a:pt x="0" y="54293"/>
                </a:lnTo>
                <a:cubicBezTo>
                  <a:pt x="0" y="65723"/>
                  <a:pt x="12383" y="75248"/>
                  <a:pt x="32385" y="82868"/>
                </a:cubicBezTo>
                <a:cubicBezTo>
                  <a:pt x="51435" y="89535"/>
                  <a:pt x="77153" y="94298"/>
                  <a:pt x="105728" y="94298"/>
                </a:cubicBezTo>
                <a:cubicBezTo>
                  <a:pt x="134303" y="94298"/>
                  <a:pt x="160020" y="90488"/>
                  <a:pt x="179070" y="82868"/>
                </a:cubicBezTo>
                <a:cubicBezTo>
                  <a:pt x="199073" y="75248"/>
                  <a:pt x="211455" y="65723"/>
                  <a:pt x="211455" y="54293"/>
                </a:cubicBezTo>
                <a:lnTo>
                  <a:pt x="211455" y="46673"/>
                </a:lnTo>
                <a:lnTo>
                  <a:pt x="211455" y="0"/>
                </a:lnTo>
                <a:lnTo>
                  <a:pt x="211455" y="0"/>
                </a:lnTo>
                <a:cubicBezTo>
                  <a:pt x="211455" y="11430"/>
                  <a:pt x="199073" y="20955"/>
                  <a:pt x="179070" y="28575"/>
                </a:cubicBezTo>
                <a:close/>
              </a:path>
            </a:pathLst>
          </a:custGeom>
          <a:noFill/>
          <a:ln w="19050" cap="rnd">
            <a:solidFill>
              <a:srgbClr val="D1D5D8"/>
            </a:solidFill>
            <a:prstDash val="solid"/>
            <a:round/>
          </a:ln>
        </p:spPr>
        <p:txBody>
          <a:bodyPr rtlCol="0" anchor="ctr"/>
          <a:lstStyle/>
          <a:p>
            <a:endParaRPr lang="en-US" dirty="0"/>
          </a:p>
        </p:txBody>
      </p:sp>
      <p:sp>
        <p:nvSpPr>
          <p:cNvPr id="71" name="Freeform: Shape 70">
            <a:extLst>
              <a:ext uri="{FF2B5EF4-FFF2-40B4-BE49-F238E27FC236}">
                <a16:creationId xmlns:a16="http://schemas.microsoft.com/office/drawing/2014/main" id="{51C243B3-B447-2259-4381-7D00F83176F1}"/>
              </a:ext>
            </a:extLst>
          </p:cNvPr>
          <p:cNvSpPr/>
          <p:nvPr/>
        </p:nvSpPr>
        <p:spPr>
          <a:xfrm>
            <a:off x="3934613" y="2786732"/>
            <a:ext cx="603504" cy="219456"/>
          </a:xfrm>
          <a:custGeom>
            <a:avLst/>
            <a:gdLst>
              <a:gd name="connsiteX0" fmla="*/ 31433 w 209550"/>
              <a:gd name="connsiteY0" fmla="*/ 68580 h 76200"/>
              <a:gd name="connsiteX1" fmla="*/ 104775 w 209550"/>
              <a:gd name="connsiteY1" fmla="*/ 80010 h 76200"/>
              <a:gd name="connsiteX2" fmla="*/ 178118 w 209550"/>
              <a:gd name="connsiteY2" fmla="*/ 68580 h 76200"/>
              <a:gd name="connsiteX3" fmla="*/ 210503 w 209550"/>
              <a:gd name="connsiteY3" fmla="*/ 40005 h 76200"/>
              <a:gd name="connsiteX4" fmla="*/ 210503 w 209550"/>
              <a:gd name="connsiteY4" fmla="*/ 40005 h 76200"/>
              <a:gd name="connsiteX5" fmla="*/ 104775 w 209550"/>
              <a:gd name="connsiteY5" fmla="*/ 0 h 76200"/>
              <a:gd name="connsiteX6" fmla="*/ 0 w 209550"/>
              <a:gd name="connsiteY6" fmla="*/ 40005 h 76200"/>
              <a:gd name="connsiteX7" fmla="*/ 0 w 209550"/>
              <a:gd name="connsiteY7" fmla="*/ 40005 h 76200"/>
              <a:gd name="connsiteX8" fmla="*/ 31433 w 209550"/>
              <a:gd name="connsiteY8" fmla="*/ 6858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76200">
                <a:moveTo>
                  <a:pt x="31433" y="68580"/>
                </a:moveTo>
                <a:cubicBezTo>
                  <a:pt x="50483" y="75248"/>
                  <a:pt x="76200" y="80010"/>
                  <a:pt x="104775" y="80010"/>
                </a:cubicBezTo>
                <a:cubicBezTo>
                  <a:pt x="133350" y="80010"/>
                  <a:pt x="159068" y="76200"/>
                  <a:pt x="178118" y="68580"/>
                </a:cubicBezTo>
                <a:cubicBezTo>
                  <a:pt x="198120" y="60960"/>
                  <a:pt x="210503" y="51435"/>
                  <a:pt x="210503" y="40005"/>
                </a:cubicBezTo>
                <a:lnTo>
                  <a:pt x="210503" y="40005"/>
                </a:lnTo>
                <a:cubicBezTo>
                  <a:pt x="210503" y="18098"/>
                  <a:pt x="162878" y="0"/>
                  <a:pt x="104775" y="0"/>
                </a:cubicBezTo>
                <a:cubicBezTo>
                  <a:pt x="46673" y="953"/>
                  <a:pt x="0" y="18098"/>
                  <a:pt x="0" y="40005"/>
                </a:cubicBezTo>
                <a:lnTo>
                  <a:pt x="0" y="40005"/>
                </a:lnTo>
                <a:cubicBezTo>
                  <a:pt x="0" y="51435"/>
                  <a:pt x="12383" y="60960"/>
                  <a:pt x="31433" y="68580"/>
                </a:cubicBezTo>
                <a:close/>
              </a:path>
            </a:pathLst>
          </a:custGeom>
          <a:noFill/>
          <a:ln w="19050" cap="rnd">
            <a:solidFill>
              <a:srgbClr val="D1D5D8"/>
            </a:solidFill>
            <a:prstDash val="solid"/>
            <a:round/>
          </a:ln>
        </p:spPr>
        <p:txBody>
          <a:bodyPr rtlCol="0" anchor="ctr"/>
          <a:lstStyle/>
          <a:p>
            <a:endParaRPr lang="en-US" dirty="0"/>
          </a:p>
        </p:txBody>
      </p:sp>
      <p:sp>
        <p:nvSpPr>
          <p:cNvPr id="72" name="Freeform: Shape 71">
            <a:extLst>
              <a:ext uri="{FF2B5EF4-FFF2-40B4-BE49-F238E27FC236}">
                <a16:creationId xmlns:a16="http://schemas.microsoft.com/office/drawing/2014/main" id="{5CE9B9B3-9801-96D8-F959-85E1C46ECC81}"/>
              </a:ext>
            </a:extLst>
          </p:cNvPr>
          <p:cNvSpPr/>
          <p:nvPr/>
        </p:nvSpPr>
        <p:spPr>
          <a:xfrm>
            <a:off x="4541128" y="2929379"/>
            <a:ext cx="27432" cy="438912"/>
          </a:xfrm>
          <a:custGeom>
            <a:avLst/>
            <a:gdLst>
              <a:gd name="connsiteX0" fmla="*/ 0 w 0"/>
              <a:gd name="connsiteY0" fmla="*/ 154305 h 152400"/>
              <a:gd name="connsiteX1" fmla="*/ 0 w 0"/>
              <a:gd name="connsiteY1" fmla="*/ 0 h 152400"/>
            </a:gdLst>
            <a:ahLst/>
            <a:cxnLst>
              <a:cxn ang="0">
                <a:pos x="connsiteX0" y="connsiteY0"/>
              </a:cxn>
              <a:cxn ang="0">
                <a:pos x="connsiteX1" y="connsiteY1"/>
              </a:cxn>
            </a:cxnLst>
            <a:rect l="l" t="t" r="r" b="b"/>
            <a:pathLst>
              <a:path h="152400">
                <a:moveTo>
                  <a:pt x="0" y="154305"/>
                </a:moveTo>
                <a:lnTo>
                  <a:pt x="0" y="0"/>
                </a:lnTo>
              </a:path>
            </a:pathLst>
          </a:custGeom>
          <a:ln w="19050" cap="rnd">
            <a:solidFill>
              <a:srgbClr val="D1D5D8"/>
            </a:solidFill>
            <a:prstDash val="solid"/>
            <a:round/>
          </a:ln>
        </p:spPr>
        <p:txBody>
          <a:bodyPr rtlCol="0" anchor="ctr"/>
          <a:lstStyle/>
          <a:p>
            <a:endParaRPr lang="en-US" dirty="0"/>
          </a:p>
        </p:txBody>
      </p:sp>
      <p:sp>
        <p:nvSpPr>
          <p:cNvPr id="75" name="Freeform: Shape 74">
            <a:extLst>
              <a:ext uri="{FF2B5EF4-FFF2-40B4-BE49-F238E27FC236}">
                <a16:creationId xmlns:a16="http://schemas.microsoft.com/office/drawing/2014/main" id="{464BAA3C-A861-CF85-3237-31C24586B631}"/>
              </a:ext>
            </a:extLst>
          </p:cNvPr>
          <p:cNvSpPr/>
          <p:nvPr/>
        </p:nvSpPr>
        <p:spPr>
          <a:xfrm>
            <a:off x="3928480" y="3011675"/>
            <a:ext cx="27432" cy="438912"/>
          </a:xfrm>
          <a:custGeom>
            <a:avLst/>
            <a:gdLst>
              <a:gd name="connsiteX0" fmla="*/ 0 w 0"/>
              <a:gd name="connsiteY0" fmla="*/ 154305 h 152400"/>
              <a:gd name="connsiteX1" fmla="*/ 0 w 0"/>
              <a:gd name="connsiteY1" fmla="*/ 0 h 152400"/>
            </a:gdLst>
            <a:ahLst/>
            <a:cxnLst>
              <a:cxn ang="0">
                <a:pos x="connsiteX0" y="connsiteY0"/>
              </a:cxn>
              <a:cxn ang="0">
                <a:pos x="connsiteX1" y="connsiteY1"/>
              </a:cxn>
            </a:cxnLst>
            <a:rect l="l" t="t" r="r" b="b"/>
            <a:pathLst>
              <a:path h="152400">
                <a:moveTo>
                  <a:pt x="0" y="154305"/>
                </a:moveTo>
                <a:lnTo>
                  <a:pt x="0" y="0"/>
                </a:lnTo>
              </a:path>
            </a:pathLst>
          </a:custGeom>
          <a:ln w="19050" cap="rnd">
            <a:solidFill>
              <a:srgbClr val="D1D5D8"/>
            </a:solidFill>
            <a:prstDash val="solid"/>
            <a:round/>
          </a:ln>
        </p:spPr>
        <p:txBody>
          <a:bodyPr rtlCol="0" anchor="ctr"/>
          <a:lstStyle/>
          <a:p>
            <a:endParaRPr lang="en-US" dirty="0"/>
          </a:p>
        </p:txBody>
      </p:sp>
      <p:pic>
        <p:nvPicPr>
          <p:cNvPr id="76" name="Picture 75" descr="A blue and black logo&#10;&#10;Description automatically generated">
            <a:extLst>
              <a:ext uri="{FF2B5EF4-FFF2-40B4-BE49-F238E27FC236}">
                <a16:creationId xmlns:a16="http://schemas.microsoft.com/office/drawing/2014/main" id="{B861AE70-5ECE-A7A9-ADA5-BF94342E4284}"/>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181888" y="2768729"/>
            <a:ext cx="344754" cy="344754"/>
          </a:xfrm>
          <a:prstGeom prst="rect">
            <a:avLst/>
          </a:prstGeom>
        </p:spPr>
      </p:pic>
      <p:sp>
        <p:nvSpPr>
          <p:cNvPr id="77" name="Rectangle 76">
            <a:extLst>
              <a:ext uri="{FF2B5EF4-FFF2-40B4-BE49-F238E27FC236}">
                <a16:creationId xmlns:a16="http://schemas.microsoft.com/office/drawing/2014/main" id="{F97E4C37-8A8C-A1F7-5A9E-EA9AC69D0C16}"/>
              </a:ext>
            </a:extLst>
          </p:cNvPr>
          <p:cNvSpPr/>
          <p:nvPr/>
        </p:nvSpPr>
        <p:spPr>
          <a:xfrm>
            <a:off x="2622596" y="3761681"/>
            <a:ext cx="2938597" cy="887651"/>
          </a:xfrm>
          <a:prstGeom prst="rect">
            <a:avLst/>
          </a:prstGeom>
          <a:solidFill>
            <a:srgbClr val="FFFFFF"/>
          </a:solidFill>
          <a:ln w="12700" cap="flat" cmpd="sng" algn="ctr">
            <a:solidFill>
              <a:srgbClr val="FFFFFF">
                <a:lumMod val="85000"/>
              </a:srgbClr>
            </a:solidFill>
            <a:prstDash val="solid"/>
            <a:miter lim="800000"/>
          </a:ln>
          <a:effectLst/>
        </p:spPr>
        <p:txBody>
          <a:bodyPr vert="vert"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Calibri" panose="020F0502020204030204" pitchFamily="34" charset="0"/>
            </a:endParaRPr>
          </a:p>
        </p:txBody>
      </p:sp>
      <p:sp>
        <p:nvSpPr>
          <p:cNvPr id="78" name="TextBox 77">
            <a:extLst>
              <a:ext uri="{FF2B5EF4-FFF2-40B4-BE49-F238E27FC236}">
                <a16:creationId xmlns:a16="http://schemas.microsoft.com/office/drawing/2014/main" id="{1097D86B-8597-1673-33C4-C06E4EFA231E}"/>
              </a:ext>
            </a:extLst>
          </p:cNvPr>
          <p:cNvSpPr txBox="1"/>
          <p:nvPr/>
        </p:nvSpPr>
        <p:spPr>
          <a:xfrm>
            <a:off x="4676658" y="4142431"/>
            <a:ext cx="964114" cy="400110"/>
          </a:xfrm>
          <a:prstGeom prst="rect">
            <a:avLst/>
          </a:prstGeom>
          <a:noFill/>
        </p:spPr>
        <p:txBody>
          <a:bodyPr wrap="square" rtlCol="0">
            <a:spAutoFit/>
          </a:bodyPr>
          <a:lstStyle/>
          <a:p>
            <a:pPr algn="ctr"/>
            <a:r>
              <a:rPr lang="en-US" sz="1000" dirty="0"/>
              <a:t>Synapse Data Warehousing</a:t>
            </a:r>
          </a:p>
        </p:txBody>
      </p:sp>
      <p:sp>
        <p:nvSpPr>
          <p:cNvPr id="80" name="TextBox 79">
            <a:extLst>
              <a:ext uri="{FF2B5EF4-FFF2-40B4-BE49-F238E27FC236}">
                <a16:creationId xmlns:a16="http://schemas.microsoft.com/office/drawing/2014/main" id="{2EF60666-FCEB-DC3B-1E3C-5A4AE31F3616}"/>
              </a:ext>
            </a:extLst>
          </p:cNvPr>
          <p:cNvSpPr txBox="1"/>
          <p:nvPr/>
        </p:nvSpPr>
        <p:spPr>
          <a:xfrm>
            <a:off x="2574209" y="4031324"/>
            <a:ext cx="1253692" cy="553998"/>
          </a:xfrm>
          <a:prstGeom prst="rect">
            <a:avLst/>
          </a:prstGeom>
          <a:noFill/>
        </p:spPr>
        <p:txBody>
          <a:bodyPr wrap="square" rtlCol="0">
            <a:spAutoFit/>
          </a:bodyPr>
          <a:lstStyle/>
          <a:p>
            <a:r>
              <a:rPr lang="en-US" sz="1000" dirty="0"/>
              <a:t>SQL Tables</a:t>
            </a:r>
          </a:p>
          <a:p>
            <a:r>
              <a:rPr lang="en-US" sz="1000" dirty="0"/>
              <a:t>Transformed with Business Rules</a:t>
            </a:r>
            <a:endParaRPr lang="en-US" sz="800" dirty="0"/>
          </a:p>
        </p:txBody>
      </p:sp>
      <p:pic>
        <p:nvPicPr>
          <p:cNvPr id="95" name="Picture 94" descr="A blue logo with a white background&#10;&#10;Description automatically generated">
            <a:extLst>
              <a:ext uri="{FF2B5EF4-FFF2-40B4-BE49-F238E27FC236}">
                <a16:creationId xmlns:a16="http://schemas.microsoft.com/office/drawing/2014/main" id="{206862EB-18D8-451C-64B5-C265F8208313}"/>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5194124" y="3809560"/>
            <a:ext cx="323946" cy="325392"/>
          </a:xfrm>
          <a:prstGeom prst="rect">
            <a:avLst/>
          </a:prstGeom>
        </p:spPr>
      </p:pic>
      <p:sp>
        <p:nvSpPr>
          <p:cNvPr id="97" name="TextBox 96">
            <a:extLst>
              <a:ext uri="{FF2B5EF4-FFF2-40B4-BE49-F238E27FC236}">
                <a16:creationId xmlns:a16="http://schemas.microsoft.com/office/drawing/2014/main" id="{49E6F1DA-DECC-F39B-FBAA-507F83700A7E}"/>
              </a:ext>
            </a:extLst>
          </p:cNvPr>
          <p:cNvSpPr txBox="1"/>
          <p:nvPr/>
        </p:nvSpPr>
        <p:spPr>
          <a:xfrm>
            <a:off x="2679579" y="3820667"/>
            <a:ext cx="1003704" cy="246221"/>
          </a:xfrm>
          <a:prstGeom prst="rect">
            <a:avLst/>
          </a:prstGeom>
          <a:solidFill>
            <a:srgbClr val="BCA75C"/>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cs typeface="Calibri" panose="020F0502020204030204" pitchFamily="34" charset="0"/>
              </a:rPr>
              <a:t>GOLD</a:t>
            </a:r>
            <a:endParaRPr kumimoji="0" lang="en-US" sz="900" b="1" i="0" u="none" strike="noStrike" kern="0" cap="none" spc="0" normalizeH="0" baseline="0" noProof="0" dirty="0">
              <a:ln>
                <a:noFill/>
              </a:ln>
              <a:solidFill>
                <a:srgbClr val="FFFFFF"/>
              </a:solidFill>
              <a:effectLst/>
              <a:uLnTx/>
              <a:uFillTx/>
              <a:cs typeface="Calibri" panose="020F0502020204030204" pitchFamily="34" charset="0"/>
            </a:endParaRPr>
          </a:p>
        </p:txBody>
      </p:sp>
      <p:sp>
        <p:nvSpPr>
          <p:cNvPr id="99" name="Freeform: Shape 98">
            <a:extLst>
              <a:ext uri="{FF2B5EF4-FFF2-40B4-BE49-F238E27FC236}">
                <a16:creationId xmlns:a16="http://schemas.microsoft.com/office/drawing/2014/main" id="{FCBC6683-C73B-52A7-29E4-4AA69A568E99}"/>
              </a:ext>
            </a:extLst>
          </p:cNvPr>
          <p:cNvSpPr/>
          <p:nvPr/>
        </p:nvSpPr>
        <p:spPr>
          <a:xfrm>
            <a:off x="3935379" y="4369532"/>
            <a:ext cx="603504" cy="246888"/>
          </a:xfrm>
          <a:custGeom>
            <a:avLst/>
            <a:gdLst>
              <a:gd name="connsiteX0" fmla="*/ 179070 w 209550"/>
              <a:gd name="connsiteY0" fmla="*/ 25718 h 85725"/>
              <a:gd name="connsiteX1" fmla="*/ 105728 w 209550"/>
              <a:gd name="connsiteY1" fmla="*/ 37147 h 85725"/>
              <a:gd name="connsiteX2" fmla="*/ 32385 w 209550"/>
              <a:gd name="connsiteY2" fmla="*/ 25718 h 85725"/>
              <a:gd name="connsiteX3" fmla="*/ 0 w 209550"/>
              <a:gd name="connsiteY3" fmla="*/ 0 h 85725"/>
              <a:gd name="connsiteX4" fmla="*/ 0 w 209550"/>
              <a:gd name="connsiteY4" fmla="*/ 49530 h 85725"/>
              <a:gd name="connsiteX5" fmla="*/ 32385 w 209550"/>
              <a:gd name="connsiteY5" fmla="*/ 78105 h 85725"/>
              <a:gd name="connsiteX6" fmla="*/ 105728 w 209550"/>
              <a:gd name="connsiteY6" fmla="*/ 89535 h 85725"/>
              <a:gd name="connsiteX7" fmla="*/ 179070 w 209550"/>
              <a:gd name="connsiteY7" fmla="*/ 78105 h 85725"/>
              <a:gd name="connsiteX8" fmla="*/ 211455 w 209550"/>
              <a:gd name="connsiteY8" fmla="*/ 49530 h 85725"/>
              <a:gd name="connsiteX9" fmla="*/ 211455 w 209550"/>
              <a:gd name="connsiteY9" fmla="*/ 0 h 85725"/>
              <a:gd name="connsiteX10" fmla="*/ 179070 w 209550"/>
              <a:gd name="connsiteY10" fmla="*/ 25718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550" h="85725">
                <a:moveTo>
                  <a:pt x="179070" y="25718"/>
                </a:moveTo>
                <a:cubicBezTo>
                  <a:pt x="160020" y="32385"/>
                  <a:pt x="134303" y="37147"/>
                  <a:pt x="105728" y="37147"/>
                </a:cubicBezTo>
                <a:cubicBezTo>
                  <a:pt x="77153" y="37147"/>
                  <a:pt x="51435" y="33338"/>
                  <a:pt x="32385" y="25718"/>
                </a:cubicBezTo>
                <a:cubicBezTo>
                  <a:pt x="12383" y="18097"/>
                  <a:pt x="0" y="11430"/>
                  <a:pt x="0" y="0"/>
                </a:cubicBezTo>
                <a:lnTo>
                  <a:pt x="0" y="49530"/>
                </a:lnTo>
                <a:cubicBezTo>
                  <a:pt x="0" y="60960"/>
                  <a:pt x="12383" y="70485"/>
                  <a:pt x="32385" y="78105"/>
                </a:cubicBezTo>
                <a:cubicBezTo>
                  <a:pt x="51435" y="84773"/>
                  <a:pt x="77153" y="89535"/>
                  <a:pt x="105728" y="89535"/>
                </a:cubicBezTo>
                <a:cubicBezTo>
                  <a:pt x="134303" y="89535"/>
                  <a:pt x="160020" y="85725"/>
                  <a:pt x="179070" y="78105"/>
                </a:cubicBezTo>
                <a:cubicBezTo>
                  <a:pt x="199073" y="70485"/>
                  <a:pt x="211455" y="60960"/>
                  <a:pt x="211455" y="49530"/>
                </a:cubicBezTo>
                <a:lnTo>
                  <a:pt x="211455" y="0"/>
                </a:lnTo>
                <a:cubicBezTo>
                  <a:pt x="211455" y="11430"/>
                  <a:pt x="199073" y="18097"/>
                  <a:pt x="179070" y="25718"/>
                </a:cubicBezTo>
                <a:close/>
              </a:path>
            </a:pathLst>
          </a:custGeom>
          <a:noFill/>
          <a:ln w="19050" cap="rnd">
            <a:solidFill>
              <a:srgbClr val="BCA75C"/>
            </a:solidFill>
            <a:prstDash val="solid"/>
            <a:round/>
          </a:ln>
        </p:spPr>
        <p:txBody>
          <a:bodyPr rtlCol="0" anchor="ctr"/>
          <a:lstStyle/>
          <a:p>
            <a:endParaRPr lang="en-US" dirty="0"/>
          </a:p>
        </p:txBody>
      </p:sp>
      <p:sp>
        <p:nvSpPr>
          <p:cNvPr id="104" name="Freeform: Shape 103">
            <a:extLst>
              <a:ext uri="{FF2B5EF4-FFF2-40B4-BE49-F238E27FC236}">
                <a16:creationId xmlns:a16="http://schemas.microsoft.com/office/drawing/2014/main" id="{8F72B4FD-130E-E14C-CDEC-B1925D4254F4}"/>
              </a:ext>
            </a:extLst>
          </p:cNvPr>
          <p:cNvSpPr/>
          <p:nvPr/>
        </p:nvSpPr>
        <p:spPr>
          <a:xfrm>
            <a:off x="3935379" y="4174767"/>
            <a:ext cx="603504" cy="219456"/>
          </a:xfrm>
          <a:custGeom>
            <a:avLst/>
            <a:gdLst>
              <a:gd name="connsiteX0" fmla="*/ 179070 w 209550"/>
              <a:gd name="connsiteY0" fmla="*/ 25717 h 76200"/>
              <a:gd name="connsiteX1" fmla="*/ 105728 w 209550"/>
              <a:gd name="connsiteY1" fmla="*/ 37148 h 76200"/>
              <a:gd name="connsiteX2" fmla="*/ 32385 w 209550"/>
              <a:gd name="connsiteY2" fmla="*/ 25717 h 76200"/>
              <a:gd name="connsiteX3" fmla="*/ 0 w 209550"/>
              <a:gd name="connsiteY3" fmla="*/ 0 h 76200"/>
              <a:gd name="connsiteX4" fmla="*/ 0 w 209550"/>
              <a:gd name="connsiteY4" fmla="*/ 41910 h 76200"/>
              <a:gd name="connsiteX5" fmla="*/ 0 w 209550"/>
              <a:gd name="connsiteY5" fmla="*/ 44768 h 76200"/>
              <a:gd name="connsiteX6" fmla="*/ 32385 w 209550"/>
              <a:gd name="connsiteY6" fmla="*/ 73343 h 76200"/>
              <a:gd name="connsiteX7" fmla="*/ 105728 w 209550"/>
              <a:gd name="connsiteY7" fmla="*/ 84773 h 76200"/>
              <a:gd name="connsiteX8" fmla="*/ 179070 w 209550"/>
              <a:gd name="connsiteY8" fmla="*/ 73343 h 76200"/>
              <a:gd name="connsiteX9" fmla="*/ 211455 w 209550"/>
              <a:gd name="connsiteY9" fmla="*/ 44768 h 76200"/>
              <a:gd name="connsiteX10" fmla="*/ 211455 w 209550"/>
              <a:gd name="connsiteY10" fmla="*/ 41910 h 76200"/>
              <a:gd name="connsiteX11" fmla="*/ 211455 w 209550"/>
              <a:gd name="connsiteY11" fmla="*/ 0 h 76200"/>
              <a:gd name="connsiteX12" fmla="*/ 179070 w 209550"/>
              <a:gd name="connsiteY12" fmla="*/ 2571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550" h="76200">
                <a:moveTo>
                  <a:pt x="179070" y="25717"/>
                </a:moveTo>
                <a:cubicBezTo>
                  <a:pt x="160020" y="32385"/>
                  <a:pt x="134303" y="37148"/>
                  <a:pt x="105728" y="37148"/>
                </a:cubicBezTo>
                <a:cubicBezTo>
                  <a:pt x="77153" y="37148"/>
                  <a:pt x="51435" y="33337"/>
                  <a:pt x="32385" y="25717"/>
                </a:cubicBezTo>
                <a:cubicBezTo>
                  <a:pt x="12383" y="18097"/>
                  <a:pt x="0" y="11430"/>
                  <a:pt x="0" y="0"/>
                </a:cubicBezTo>
                <a:lnTo>
                  <a:pt x="0" y="41910"/>
                </a:lnTo>
                <a:lnTo>
                  <a:pt x="0" y="44768"/>
                </a:lnTo>
                <a:cubicBezTo>
                  <a:pt x="0" y="56198"/>
                  <a:pt x="12383" y="65723"/>
                  <a:pt x="32385" y="73343"/>
                </a:cubicBezTo>
                <a:cubicBezTo>
                  <a:pt x="51435" y="80010"/>
                  <a:pt x="77153" y="84773"/>
                  <a:pt x="105728" y="84773"/>
                </a:cubicBezTo>
                <a:cubicBezTo>
                  <a:pt x="134303" y="84773"/>
                  <a:pt x="160020" y="80962"/>
                  <a:pt x="179070" y="73343"/>
                </a:cubicBezTo>
                <a:cubicBezTo>
                  <a:pt x="199073" y="65723"/>
                  <a:pt x="211455" y="56198"/>
                  <a:pt x="211455" y="44768"/>
                </a:cubicBezTo>
                <a:lnTo>
                  <a:pt x="211455" y="41910"/>
                </a:lnTo>
                <a:lnTo>
                  <a:pt x="211455" y="0"/>
                </a:lnTo>
                <a:cubicBezTo>
                  <a:pt x="211455" y="11430"/>
                  <a:pt x="199073" y="19050"/>
                  <a:pt x="179070" y="25717"/>
                </a:cubicBezTo>
                <a:close/>
              </a:path>
            </a:pathLst>
          </a:custGeom>
          <a:noFill/>
          <a:ln w="19050" cap="rnd">
            <a:solidFill>
              <a:srgbClr val="BCA75C"/>
            </a:solidFill>
            <a:prstDash val="solid"/>
            <a:round/>
          </a:ln>
        </p:spPr>
        <p:txBody>
          <a:bodyPr rtlCol="0" anchor="ctr"/>
          <a:lstStyle/>
          <a:p>
            <a:endParaRPr lang="en-US" dirty="0"/>
          </a:p>
        </p:txBody>
      </p:sp>
      <p:sp>
        <p:nvSpPr>
          <p:cNvPr id="109" name="Freeform: Shape 108">
            <a:extLst>
              <a:ext uri="{FF2B5EF4-FFF2-40B4-BE49-F238E27FC236}">
                <a16:creationId xmlns:a16="http://schemas.microsoft.com/office/drawing/2014/main" id="{A8B2D194-4C5B-F78D-D512-494876938336}"/>
              </a:ext>
            </a:extLst>
          </p:cNvPr>
          <p:cNvSpPr/>
          <p:nvPr/>
        </p:nvSpPr>
        <p:spPr>
          <a:xfrm>
            <a:off x="3935379" y="3952566"/>
            <a:ext cx="603504" cy="246888"/>
          </a:xfrm>
          <a:custGeom>
            <a:avLst/>
            <a:gdLst>
              <a:gd name="connsiteX0" fmla="*/ 179070 w 209550"/>
              <a:gd name="connsiteY0" fmla="*/ 28575 h 85725"/>
              <a:gd name="connsiteX1" fmla="*/ 105728 w 209550"/>
              <a:gd name="connsiteY1" fmla="*/ 40005 h 85725"/>
              <a:gd name="connsiteX2" fmla="*/ 32385 w 209550"/>
              <a:gd name="connsiteY2" fmla="*/ 28575 h 85725"/>
              <a:gd name="connsiteX3" fmla="*/ 0 w 209550"/>
              <a:gd name="connsiteY3" fmla="*/ 0 h 85725"/>
              <a:gd name="connsiteX4" fmla="*/ 0 w 209550"/>
              <a:gd name="connsiteY4" fmla="*/ 0 h 85725"/>
              <a:gd name="connsiteX5" fmla="*/ 0 w 209550"/>
              <a:gd name="connsiteY5" fmla="*/ 46673 h 85725"/>
              <a:gd name="connsiteX6" fmla="*/ 0 w 209550"/>
              <a:gd name="connsiteY6" fmla="*/ 54293 h 85725"/>
              <a:gd name="connsiteX7" fmla="*/ 32385 w 209550"/>
              <a:gd name="connsiteY7" fmla="*/ 82868 h 85725"/>
              <a:gd name="connsiteX8" fmla="*/ 105728 w 209550"/>
              <a:gd name="connsiteY8" fmla="*/ 94298 h 85725"/>
              <a:gd name="connsiteX9" fmla="*/ 179070 w 209550"/>
              <a:gd name="connsiteY9" fmla="*/ 82868 h 85725"/>
              <a:gd name="connsiteX10" fmla="*/ 211455 w 209550"/>
              <a:gd name="connsiteY10" fmla="*/ 54293 h 85725"/>
              <a:gd name="connsiteX11" fmla="*/ 211455 w 209550"/>
              <a:gd name="connsiteY11" fmla="*/ 46673 h 85725"/>
              <a:gd name="connsiteX12" fmla="*/ 211455 w 209550"/>
              <a:gd name="connsiteY12" fmla="*/ 0 h 85725"/>
              <a:gd name="connsiteX13" fmla="*/ 211455 w 209550"/>
              <a:gd name="connsiteY13" fmla="*/ 0 h 85725"/>
              <a:gd name="connsiteX14" fmla="*/ 179070 w 209550"/>
              <a:gd name="connsiteY14" fmla="*/ 2857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550" h="85725">
                <a:moveTo>
                  <a:pt x="179070" y="28575"/>
                </a:moveTo>
                <a:cubicBezTo>
                  <a:pt x="160020" y="35243"/>
                  <a:pt x="134303" y="40005"/>
                  <a:pt x="105728" y="40005"/>
                </a:cubicBezTo>
                <a:cubicBezTo>
                  <a:pt x="77153" y="40005"/>
                  <a:pt x="51435" y="36195"/>
                  <a:pt x="32385" y="28575"/>
                </a:cubicBezTo>
                <a:cubicBezTo>
                  <a:pt x="12383" y="20955"/>
                  <a:pt x="0" y="11430"/>
                  <a:pt x="0" y="0"/>
                </a:cubicBezTo>
                <a:lnTo>
                  <a:pt x="0" y="0"/>
                </a:lnTo>
                <a:lnTo>
                  <a:pt x="0" y="46673"/>
                </a:lnTo>
                <a:lnTo>
                  <a:pt x="0" y="54293"/>
                </a:lnTo>
                <a:cubicBezTo>
                  <a:pt x="0" y="65723"/>
                  <a:pt x="12383" y="75248"/>
                  <a:pt x="32385" y="82868"/>
                </a:cubicBezTo>
                <a:cubicBezTo>
                  <a:pt x="51435" y="89535"/>
                  <a:pt x="77153" y="94298"/>
                  <a:pt x="105728" y="94298"/>
                </a:cubicBezTo>
                <a:cubicBezTo>
                  <a:pt x="134303" y="94298"/>
                  <a:pt x="160020" y="90488"/>
                  <a:pt x="179070" y="82868"/>
                </a:cubicBezTo>
                <a:cubicBezTo>
                  <a:pt x="199073" y="75248"/>
                  <a:pt x="211455" y="65723"/>
                  <a:pt x="211455" y="54293"/>
                </a:cubicBezTo>
                <a:lnTo>
                  <a:pt x="211455" y="46673"/>
                </a:lnTo>
                <a:lnTo>
                  <a:pt x="211455" y="0"/>
                </a:lnTo>
                <a:lnTo>
                  <a:pt x="211455" y="0"/>
                </a:lnTo>
                <a:cubicBezTo>
                  <a:pt x="211455" y="11430"/>
                  <a:pt x="199073" y="20955"/>
                  <a:pt x="179070" y="28575"/>
                </a:cubicBezTo>
                <a:close/>
              </a:path>
            </a:pathLst>
          </a:custGeom>
          <a:noFill/>
          <a:ln w="19050" cap="rnd">
            <a:solidFill>
              <a:srgbClr val="BCA75C"/>
            </a:solidFill>
            <a:prstDash val="solid"/>
            <a:round/>
          </a:ln>
        </p:spPr>
        <p:txBody>
          <a:bodyPr rtlCol="0" anchor="ctr"/>
          <a:lstStyle/>
          <a:p>
            <a:endParaRPr lang="en-US" dirty="0"/>
          </a:p>
        </p:txBody>
      </p:sp>
      <p:sp>
        <p:nvSpPr>
          <p:cNvPr id="110" name="Freeform: Shape 109">
            <a:extLst>
              <a:ext uri="{FF2B5EF4-FFF2-40B4-BE49-F238E27FC236}">
                <a16:creationId xmlns:a16="http://schemas.microsoft.com/office/drawing/2014/main" id="{B3D09D25-6EF0-62B6-0747-1DAEDD66C237}"/>
              </a:ext>
            </a:extLst>
          </p:cNvPr>
          <p:cNvSpPr/>
          <p:nvPr/>
        </p:nvSpPr>
        <p:spPr>
          <a:xfrm>
            <a:off x="3938121" y="3837354"/>
            <a:ext cx="603504" cy="219456"/>
          </a:xfrm>
          <a:custGeom>
            <a:avLst/>
            <a:gdLst>
              <a:gd name="connsiteX0" fmla="*/ 31433 w 209550"/>
              <a:gd name="connsiteY0" fmla="*/ 68580 h 76200"/>
              <a:gd name="connsiteX1" fmla="*/ 104775 w 209550"/>
              <a:gd name="connsiteY1" fmla="*/ 80010 h 76200"/>
              <a:gd name="connsiteX2" fmla="*/ 178118 w 209550"/>
              <a:gd name="connsiteY2" fmla="*/ 68580 h 76200"/>
              <a:gd name="connsiteX3" fmla="*/ 210503 w 209550"/>
              <a:gd name="connsiteY3" fmla="*/ 40005 h 76200"/>
              <a:gd name="connsiteX4" fmla="*/ 210503 w 209550"/>
              <a:gd name="connsiteY4" fmla="*/ 40005 h 76200"/>
              <a:gd name="connsiteX5" fmla="*/ 104775 w 209550"/>
              <a:gd name="connsiteY5" fmla="*/ 0 h 76200"/>
              <a:gd name="connsiteX6" fmla="*/ 0 w 209550"/>
              <a:gd name="connsiteY6" fmla="*/ 40005 h 76200"/>
              <a:gd name="connsiteX7" fmla="*/ 0 w 209550"/>
              <a:gd name="connsiteY7" fmla="*/ 40005 h 76200"/>
              <a:gd name="connsiteX8" fmla="*/ 31433 w 209550"/>
              <a:gd name="connsiteY8" fmla="*/ 6858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76200">
                <a:moveTo>
                  <a:pt x="31433" y="68580"/>
                </a:moveTo>
                <a:cubicBezTo>
                  <a:pt x="50483" y="75248"/>
                  <a:pt x="76200" y="80010"/>
                  <a:pt x="104775" y="80010"/>
                </a:cubicBezTo>
                <a:cubicBezTo>
                  <a:pt x="133350" y="80010"/>
                  <a:pt x="159068" y="76200"/>
                  <a:pt x="178118" y="68580"/>
                </a:cubicBezTo>
                <a:cubicBezTo>
                  <a:pt x="198120" y="60960"/>
                  <a:pt x="210503" y="51435"/>
                  <a:pt x="210503" y="40005"/>
                </a:cubicBezTo>
                <a:lnTo>
                  <a:pt x="210503" y="40005"/>
                </a:lnTo>
                <a:cubicBezTo>
                  <a:pt x="210503" y="18098"/>
                  <a:pt x="162878" y="0"/>
                  <a:pt x="104775" y="0"/>
                </a:cubicBezTo>
                <a:cubicBezTo>
                  <a:pt x="46673" y="953"/>
                  <a:pt x="0" y="18098"/>
                  <a:pt x="0" y="40005"/>
                </a:cubicBezTo>
                <a:lnTo>
                  <a:pt x="0" y="40005"/>
                </a:lnTo>
                <a:cubicBezTo>
                  <a:pt x="0" y="51435"/>
                  <a:pt x="12383" y="60960"/>
                  <a:pt x="31433" y="68580"/>
                </a:cubicBezTo>
                <a:close/>
              </a:path>
            </a:pathLst>
          </a:custGeom>
          <a:noFill/>
          <a:ln w="19050" cap="rnd">
            <a:solidFill>
              <a:srgbClr val="BCA75C"/>
            </a:solidFill>
            <a:prstDash val="solid"/>
            <a:round/>
          </a:ln>
        </p:spPr>
        <p:txBody>
          <a:bodyPr rtlCol="0" anchor="ctr"/>
          <a:lstStyle/>
          <a:p>
            <a:endParaRPr lang="en-US" dirty="0"/>
          </a:p>
        </p:txBody>
      </p:sp>
      <p:sp>
        <p:nvSpPr>
          <p:cNvPr id="111" name="Freeform: Shape 110">
            <a:extLst>
              <a:ext uri="{FF2B5EF4-FFF2-40B4-BE49-F238E27FC236}">
                <a16:creationId xmlns:a16="http://schemas.microsoft.com/office/drawing/2014/main" id="{3A23E3D2-A3BA-5790-8C27-20AF2D386599}"/>
              </a:ext>
            </a:extLst>
          </p:cNvPr>
          <p:cNvSpPr/>
          <p:nvPr/>
        </p:nvSpPr>
        <p:spPr>
          <a:xfrm>
            <a:off x="4544370" y="3980001"/>
            <a:ext cx="27432" cy="438912"/>
          </a:xfrm>
          <a:custGeom>
            <a:avLst/>
            <a:gdLst>
              <a:gd name="connsiteX0" fmla="*/ 0 w 0"/>
              <a:gd name="connsiteY0" fmla="*/ 154305 h 152400"/>
              <a:gd name="connsiteX1" fmla="*/ 0 w 0"/>
              <a:gd name="connsiteY1" fmla="*/ 0 h 152400"/>
            </a:gdLst>
            <a:ahLst/>
            <a:cxnLst>
              <a:cxn ang="0">
                <a:pos x="connsiteX0" y="connsiteY0"/>
              </a:cxn>
              <a:cxn ang="0">
                <a:pos x="connsiteX1" y="connsiteY1"/>
              </a:cxn>
            </a:cxnLst>
            <a:rect l="l" t="t" r="r" b="b"/>
            <a:pathLst>
              <a:path h="152400">
                <a:moveTo>
                  <a:pt x="0" y="154305"/>
                </a:moveTo>
                <a:lnTo>
                  <a:pt x="0" y="0"/>
                </a:lnTo>
              </a:path>
            </a:pathLst>
          </a:custGeom>
          <a:ln w="19050" cap="rnd">
            <a:solidFill>
              <a:srgbClr val="BCA75C"/>
            </a:solidFill>
            <a:prstDash val="solid"/>
            <a:round/>
          </a:ln>
        </p:spPr>
        <p:txBody>
          <a:bodyPr rtlCol="0" anchor="ctr"/>
          <a:lstStyle/>
          <a:p>
            <a:endParaRPr lang="en-US" dirty="0"/>
          </a:p>
        </p:txBody>
      </p:sp>
      <p:sp>
        <p:nvSpPr>
          <p:cNvPr id="113" name="Freeform: Shape 112">
            <a:extLst>
              <a:ext uri="{FF2B5EF4-FFF2-40B4-BE49-F238E27FC236}">
                <a16:creationId xmlns:a16="http://schemas.microsoft.com/office/drawing/2014/main" id="{43CE923A-7B62-AF30-B859-9D794B0235F1}"/>
              </a:ext>
            </a:extLst>
          </p:cNvPr>
          <p:cNvSpPr/>
          <p:nvPr/>
        </p:nvSpPr>
        <p:spPr>
          <a:xfrm>
            <a:off x="3931722" y="4062297"/>
            <a:ext cx="27432" cy="438912"/>
          </a:xfrm>
          <a:custGeom>
            <a:avLst/>
            <a:gdLst>
              <a:gd name="connsiteX0" fmla="*/ 0 w 0"/>
              <a:gd name="connsiteY0" fmla="*/ 154305 h 152400"/>
              <a:gd name="connsiteX1" fmla="*/ 0 w 0"/>
              <a:gd name="connsiteY1" fmla="*/ 0 h 152400"/>
            </a:gdLst>
            <a:ahLst/>
            <a:cxnLst>
              <a:cxn ang="0">
                <a:pos x="connsiteX0" y="connsiteY0"/>
              </a:cxn>
              <a:cxn ang="0">
                <a:pos x="connsiteX1" y="connsiteY1"/>
              </a:cxn>
            </a:cxnLst>
            <a:rect l="l" t="t" r="r" b="b"/>
            <a:pathLst>
              <a:path h="152400">
                <a:moveTo>
                  <a:pt x="0" y="154305"/>
                </a:moveTo>
                <a:lnTo>
                  <a:pt x="0" y="0"/>
                </a:lnTo>
              </a:path>
            </a:pathLst>
          </a:custGeom>
          <a:ln w="19050" cap="rnd">
            <a:solidFill>
              <a:srgbClr val="BCA75C"/>
            </a:solidFill>
            <a:prstDash val="solid"/>
            <a:round/>
          </a:ln>
        </p:spPr>
        <p:txBody>
          <a:bodyPr rtlCol="0" anchor="ctr"/>
          <a:lstStyle/>
          <a:p>
            <a:endParaRPr lang="en-US" dirty="0"/>
          </a:p>
        </p:txBody>
      </p:sp>
      <p:pic>
        <p:nvPicPr>
          <p:cNvPr id="17" name="Picture 16" descr="A close-up of a chart&#10;&#10;Description automatically generated">
            <a:extLst>
              <a:ext uri="{FF2B5EF4-FFF2-40B4-BE49-F238E27FC236}">
                <a16:creationId xmlns:a16="http://schemas.microsoft.com/office/drawing/2014/main" id="{076B63A6-0ACD-D7DE-3074-63124F7749FE}"/>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9511286" y="1674073"/>
            <a:ext cx="731341" cy="486674"/>
          </a:xfrm>
          <a:prstGeom prst="rect">
            <a:avLst/>
          </a:prstGeom>
        </p:spPr>
      </p:pic>
      <p:sp>
        <p:nvSpPr>
          <p:cNvPr id="19" name="TextBox 18">
            <a:extLst>
              <a:ext uri="{FF2B5EF4-FFF2-40B4-BE49-F238E27FC236}">
                <a16:creationId xmlns:a16="http://schemas.microsoft.com/office/drawing/2014/main" id="{E5E81629-A5EE-225F-A845-1298682FD6D3}"/>
              </a:ext>
            </a:extLst>
          </p:cNvPr>
          <p:cNvSpPr txBox="1"/>
          <p:nvPr/>
        </p:nvSpPr>
        <p:spPr>
          <a:xfrm>
            <a:off x="9252670" y="2137415"/>
            <a:ext cx="1419379" cy="246221"/>
          </a:xfrm>
          <a:prstGeom prst="rect">
            <a:avLst/>
          </a:prstGeom>
          <a:noFill/>
        </p:spPr>
        <p:txBody>
          <a:bodyPr wrap="square" rtlCol="0">
            <a:spAutoFit/>
          </a:bodyPr>
          <a:lstStyle/>
          <a:p>
            <a:pPr algn="ctr"/>
            <a:r>
              <a:rPr lang="en-US" sz="1000" dirty="0"/>
              <a:t>Dashboards &amp; Insights</a:t>
            </a:r>
          </a:p>
        </p:txBody>
      </p:sp>
      <p:pic>
        <p:nvPicPr>
          <p:cNvPr id="25" name="Picture 24" descr="A diagram of embedding model&#10;&#10;Description automatically generated">
            <a:extLst>
              <a:ext uri="{FF2B5EF4-FFF2-40B4-BE49-F238E27FC236}">
                <a16:creationId xmlns:a16="http://schemas.microsoft.com/office/drawing/2014/main" id="{0B7CAA00-FC5A-E377-C565-A82D2C0A0DB0}"/>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flipH="1">
            <a:off x="10804848" y="1681774"/>
            <a:ext cx="1150533" cy="450573"/>
          </a:xfrm>
          <a:prstGeom prst="rect">
            <a:avLst/>
          </a:prstGeom>
        </p:spPr>
      </p:pic>
      <p:sp>
        <p:nvSpPr>
          <p:cNvPr id="26" name="TextBox 25">
            <a:extLst>
              <a:ext uri="{FF2B5EF4-FFF2-40B4-BE49-F238E27FC236}">
                <a16:creationId xmlns:a16="http://schemas.microsoft.com/office/drawing/2014/main" id="{55E378D5-DC2C-487C-FA88-2ECF1F2FAF01}"/>
              </a:ext>
            </a:extLst>
          </p:cNvPr>
          <p:cNvSpPr txBox="1"/>
          <p:nvPr/>
        </p:nvSpPr>
        <p:spPr>
          <a:xfrm>
            <a:off x="10772621" y="2155894"/>
            <a:ext cx="1419379" cy="246221"/>
          </a:xfrm>
          <a:prstGeom prst="rect">
            <a:avLst/>
          </a:prstGeom>
          <a:noFill/>
        </p:spPr>
        <p:txBody>
          <a:bodyPr wrap="square" rtlCol="0">
            <a:spAutoFit/>
          </a:bodyPr>
          <a:lstStyle/>
          <a:p>
            <a:pPr algn="ctr"/>
            <a:r>
              <a:rPr lang="en-US" sz="1000" dirty="0"/>
              <a:t>Embeddings</a:t>
            </a:r>
          </a:p>
        </p:txBody>
      </p:sp>
      <p:pic>
        <p:nvPicPr>
          <p:cNvPr id="31" name="Picture 30" descr="A group of black symbols&#10;&#10;Description automatically generated">
            <a:extLst>
              <a:ext uri="{FF2B5EF4-FFF2-40B4-BE49-F238E27FC236}">
                <a16:creationId xmlns:a16="http://schemas.microsoft.com/office/drawing/2014/main" id="{406D5AD5-1185-1024-6BFB-8B2CED75E594}"/>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0010970" y="2526320"/>
            <a:ext cx="921963" cy="428755"/>
          </a:xfrm>
          <a:prstGeom prst="rect">
            <a:avLst/>
          </a:prstGeom>
        </p:spPr>
      </p:pic>
      <p:sp>
        <p:nvSpPr>
          <p:cNvPr id="35" name="TextBox 34">
            <a:extLst>
              <a:ext uri="{FF2B5EF4-FFF2-40B4-BE49-F238E27FC236}">
                <a16:creationId xmlns:a16="http://schemas.microsoft.com/office/drawing/2014/main" id="{714938A9-C4DC-3D9B-4BE0-E9CA44087944}"/>
              </a:ext>
            </a:extLst>
          </p:cNvPr>
          <p:cNvSpPr txBox="1"/>
          <p:nvPr/>
        </p:nvSpPr>
        <p:spPr>
          <a:xfrm>
            <a:off x="10787768" y="2720627"/>
            <a:ext cx="1303654" cy="246221"/>
          </a:xfrm>
          <a:prstGeom prst="rect">
            <a:avLst/>
          </a:prstGeom>
          <a:noFill/>
        </p:spPr>
        <p:txBody>
          <a:bodyPr wrap="square" rtlCol="0">
            <a:spAutoFit/>
          </a:bodyPr>
          <a:lstStyle/>
          <a:p>
            <a:pPr algn="ctr"/>
            <a:r>
              <a:rPr lang="en-US" sz="1000" dirty="0"/>
              <a:t>Code Generation</a:t>
            </a:r>
          </a:p>
        </p:txBody>
      </p:sp>
      <p:sp>
        <p:nvSpPr>
          <p:cNvPr id="42" name="Arrow: Right 41">
            <a:extLst>
              <a:ext uri="{FF2B5EF4-FFF2-40B4-BE49-F238E27FC236}">
                <a16:creationId xmlns:a16="http://schemas.microsoft.com/office/drawing/2014/main" id="{A5E1CCE1-21ED-7DC4-5A49-DD4301BDD9AD}"/>
              </a:ext>
            </a:extLst>
          </p:cNvPr>
          <p:cNvSpPr/>
          <p:nvPr/>
        </p:nvSpPr>
        <p:spPr>
          <a:xfrm rot="5400000">
            <a:off x="4151895" y="2574873"/>
            <a:ext cx="143935" cy="163615"/>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Arrow: Right 42">
            <a:extLst>
              <a:ext uri="{FF2B5EF4-FFF2-40B4-BE49-F238E27FC236}">
                <a16:creationId xmlns:a16="http://schemas.microsoft.com/office/drawing/2014/main" id="{292C5230-2D10-28BB-7947-948F424ECFEA}"/>
              </a:ext>
            </a:extLst>
          </p:cNvPr>
          <p:cNvSpPr/>
          <p:nvPr/>
        </p:nvSpPr>
        <p:spPr>
          <a:xfrm rot="5400000">
            <a:off x="4153374" y="3606162"/>
            <a:ext cx="143935" cy="163615"/>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Connector: Elbow 23">
            <a:extLst>
              <a:ext uri="{FF2B5EF4-FFF2-40B4-BE49-F238E27FC236}">
                <a16:creationId xmlns:a16="http://schemas.microsoft.com/office/drawing/2014/main" id="{4B91993A-5F2A-E467-F1F1-8B139E44E3E6}"/>
              </a:ext>
            </a:extLst>
          </p:cNvPr>
          <p:cNvCxnSpPr>
            <a:cxnSpLocks/>
            <a:stCxn id="22" idx="3"/>
            <a:endCxn id="63" idx="1"/>
          </p:cNvCxnSpPr>
          <p:nvPr/>
        </p:nvCxnSpPr>
        <p:spPr>
          <a:xfrm flipV="1">
            <a:off x="2108298" y="2213192"/>
            <a:ext cx="471827" cy="1691835"/>
          </a:xfrm>
          <a:prstGeom prst="bentConnector3">
            <a:avLst>
              <a:gd name="adj1" fmla="val 50000"/>
            </a:avLst>
          </a:prstGeom>
          <a:ln w="57150">
            <a:solidFill>
              <a:srgbClr val="385723"/>
            </a:solidFill>
            <a:tailEnd type="triangle"/>
          </a:ln>
        </p:spPr>
        <p:style>
          <a:lnRef idx="2">
            <a:schemeClr val="accent1"/>
          </a:lnRef>
          <a:fillRef idx="0">
            <a:schemeClr val="accent1"/>
          </a:fillRef>
          <a:effectRef idx="1">
            <a:schemeClr val="accent1"/>
          </a:effectRef>
          <a:fontRef idx="minor">
            <a:schemeClr val="tx1"/>
          </a:fontRef>
        </p:style>
      </p:cxnSp>
      <p:sp>
        <p:nvSpPr>
          <p:cNvPr id="51" name="Right Brace 50">
            <a:extLst>
              <a:ext uri="{FF2B5EF4-FFF2-40B4-BE49-F238E27FC236}">
                <a16:creationId xmlns:a16="http://schemas.microsoft.com/office/drawing/2014/main" id="{253EF431-D6B2-B1AE-3D04-B0152C82D6F9}"/>
              </a:ext>
            </a:extLst>
          </p:cNvPr>
          <p:cNvSpPr/>
          <p:nvPr/>
        </p:nvSpPr>
        <p:spPr>
          <a:xfrm>
            <a:off x="5808303" y="1690226"/>
            <a:ext cx="572125" cy="2958984"/>
          </a:xfrm>
          <a:prstGeom prst="rightBrace">
            <a:avLst>
              <a:gd name="adj1" fmla="val 8333"/>
              <a:gd name="adj2" fmla="val 50900"/>
            </a:avLst>
          </a:prstGeom>
          <a:solidFill>
            <a:schemeClr val="accent1">
              <a:lumMod val="20000"/>
              <a:lumOff val="80000"/>
            </a:schemeClr>
          </a:solid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52" name="Left Brace 51">
            <a:extLst>
              <a:ext uri="{FF2B5EF4-FFF2-40B4-BE49-F238E27FC236}">
                <a16:creationId xmlns:a16="http://schemas.microsoft.com/office/drawing/2014/main" id="{774B22DC-0CD5-188B-887E-600798FE25A7}"/>
              </a:ext>
            </a:extLst>
          </p:cNvPr>
          <p:cNvSpPr/>
          <p:nvPr/>
        </p:nvSpPr>
        <p:spPr>
          <a:xfrm>
            <a:off x="6196527" y="1712014"/>
            <a:ext cx="621881" cy="2945253"/>
          </a:xfrm>
          <a:prstGeom prst="leftBrace">
            <a:avLst/>
          </a:prstGeom>
          <a:solidFill>
            <a:schemeClr val="accent4">
              <a:lumMod val="20000"/>
              <a:lumOff val="80000"/>
            </a:schemeClr>
          </a:solid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54" name="Half Frame 53">
            <a:extLst>
              <a:ext uri="{FF2B5EF4-FFF2-40B4-BE49-F238E27FC236}">
                <a16:creationId xmlns:a16="http://schemas.microsoft.com/office/drawing/2014/main" id="{32FE138D-70AC-7D4D-ECEA-9D2B4BE7B7EC}"/>
              </a:ext>
            </a:extLst>
          </p:cNvPr>
          <p:cNvSpPr/>
          <p:nvPr/>
        </p:nvSpPr>
        <p:spPr>
          <a:xfrm rot="8101294">
            <a:off x="6810567" y="2017234"/>
            <a:ext cx="203475" cy="208516"/>
          </a:xfrm>
          <a:prstGeom prst="halfFram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Half Frame 54">
            <a:extLst>
              <a:ext uri="{FF2B5EF4-FFF2-40B4-BE49-F238E27FC236}">
                <a16:creationId xmlns:a16="http://schemas.microsoft.com/office/drawing/2014/main" id="{CE446BEE-73A6-2FC0-0C23-0FCA18EEBFC4}"/>
              </a:ext>
            </a:extLst>
          </p:cNvPr>
          <p:cNvSpPr/>
          <p:nvPr/>
        </p:nvSpPr>
        <p:spPr>
          <a:xfrm rot="8101294">
            <a:off x="5524826" y="2029388"/>
            <a:ext cx="203475" cy="208516"/>
          </a:xfrm>
          <a:prstGeom prst="halfFram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Half Frame 64">
            <a:extLst>
              <a:ext uri="{FF2B5EF4-FFF2-40B4-BE49-F238E27FC236}">
                <a16:creationId xmlns:a16="http://schemas.microsoft.com/office/drawing/2014/main" id="{82996855-D94B-AAF3-D920-5ADAA5C5449A}"/>
              </a:ext>
            </a:extLst>
          </p:cNvPr>
          <p:cNvSpPr/>
          <p:nvPr/>
        </p:nvSpPr>
        <p:spPr>
          <a:xfrm rot="8101294">
            <a:off x="5524824" y="3085830"/>
            <a:ext cx="203475" cy="208516"/>
          </a:xfrm>
          <a:prstGeom prst="halfFram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Half Frame 65">
            <a:extLst>
              <a:ext uri="{FF2B5EF4-FFF2-40B4-BE49-F238E27FC236}">
                <a16:creationId xmlns:a16="http://schemas.microsoft.com/office/drawing/2014/main" id="{6F4B4D0B-F48D-38F5-B0B2-C7E5F628DE18}"/>
              </a:ext>
            </a:extLst>
          </p:cNvPr>
          <p:cNvSpPr/>
          <p:nvPr/>
        </p:nvSpPr>
        <p:spPr>
          <a:xfrm rot="8101294">
            <a:off x="5524823" y="4062374"/>
            <a:ext cx="203475" cy="208516"/>
          </a:xfrm>
          <a:prstGeom prst="halfFram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TextBox 66">
            <a:extLst>
              <a:ext uri="{FF2B5EF4-FFF2-40B4-BE49-F238E27FC236}">
                <a16:creationId xmlns:a16="http://schemas.microsoft.com/office/drawing/2014/main" id="{8EDE986F-9449-1DBA-28CD-0516BE941320}"/>
              </a:ext>
            </a:extLst>
          </p:cNvPr>
          <p:cNvSpPr txBox="1"/>
          <p:nvPr/>
        </p:nvSpPr>
        <p:spPr>
          <a:xfrm>
            <a:off x="6735811" y="2284189"/>
            <a:ext cx="544161" cy="400110"/>
          </a:xfrm>
          <a:prstGeom prst="rect">
            <a:avLst/>
          </a:prstGeom>
          <a:noFill/>
        </p:spPr>
        <p:txBody>
          <a:bodyPr wrap="square" rtlCol="0">
            <a:spAutoFit/>
          </a:bodyPr>
          <a:lstStyle/>
          <a:p>
            <a:r>
              <a:rPr lang="en-US" sz="1000" dirty="0"/>
              <a:t>Data Model</a:t>
            </a:r>
          </a:p>
        </p:txBody>
      </p:sp>
      <p:sp>
        <p:nvSpPr>
          <p:cNvPr id="68" name="Arrow: Up-Down 67">
            <a:extLst>
              <a:ext uri="{FF2B5EF4-FFF2-40B4-BE49-F238E27FC236}">
                <a16:creationId xmlns:a16="http://schemas.microsoft.com/office/drawing/2014/main" id="{47CDBCA7-8061-96B2-033D-295577DF91FB}"/>
              </a:ext>
            </a:extLst>
          </p:cNvPr>
          <p:cNvSpPr/>
          <p:nvPr/>
        </p:nvSpPr>
        <p:spPr>
          <a:xfrm>
            <a:off x="10476607" y="3045221"/>
            <a:ext cx="195442" cy="372668"/>
          </a:xfrm>
          <a:prstGeom prst="upDownArrow">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Arrow: Right 68">
            <a:extLst>
              <a:ext uri="{FF2B5EF4-FFF2-40B4-BE49-F238E27FC236}">
                <a16:creationId xmlns:a16="http://schemas.microsoft.com/office/drawing/2014/main" id="{AB187216-4A10-8CB9-23C1-20B3A0E6D741}"/>
              </a:ext>
            </a:extLst>
          </p:cNvPr>
          <p:cNvSpPr/>
          <p:nvPr/>
        </p:nvSpPr>
        <p:spPr>
          <a:xfrm>
            <a:off x="8460929" y="2247609"/>
            <a:ext cx="872286" cy="242047"/>
          </a:xfrm>
          <a:prstGeom prst="rightArrow">
            <a:avLst/>
          </a:prstGeom>
          <a:solidFill>
            <a:srgbClr val="385723"/>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70" name="TextBox 69">
            <a:extLst>
              <a:ext uri="{FF2B5EF4-FFF2-40B4-BE49-F238E27FC236}">
                <a16:creationId xmlns:a16="http://schemas.microsoft.com/office/drawing/2014/main" id="{631FA70A-D10D-7CA2-000C-DECF5C505ADA}"/>
              </a:ext>
            </a:extLst>
          </p:cNvPr>
          <p:cNvSpPr txBox="1"/>
          <p:nvPr/>
        </p:nvSpPr>
        <p:spPr>
          <a:xfrm>
            <a:off x="1922595" y="3887801"/>
            <a:ext cx="774326" cy="247009"/>
          </a:xfrm>
          <a:prstGeom prst="rect">
            <a:avLst/>
          </a:prstGeom>
          <a:noFill/>
        </p:spPr>
        <p:txBody>
          <a:bodyPr wrap="square" rtlCol="0">
            <a:spAutoFit/>
          </a:bodyPr>
          <a:lstStyle/>
          <a:p>
            <a:r>
              <a:rPr lang="en-US" sz="1000" dirty="0"/>
              <a:t>Transform </a:t>
            </a:r>
          </a:p>
        </p:txBody>
      </p:sp>
      <p:sp>
        <p:nvSpPr>
          <p:cNvPr id="84" name="TextBox 83">
            <a:extLst>
              <a:ext uri="{FF2B5EF4-FFF2-40B4-BE49-F238E27FC236}">
                <a16:creationId xmlns:a16="http://schemas.microsoft.com/office/drawing/2014/main" id="{066CD0C3-6FB3-501D-B4C6-61D2C4932E3D}"/>
              </a:ext>
            </a:extLst>
          </p:cNvPr>
          <p:cNvSpPr txBox="1"/>
          <p:nvPr/>
        </p:nvSpPr>
        <p:spPr>
          <a:xfrm>
            <a:off x="2537508" y="2532304"/>
            <a:ext cx="1762920" cy="246221"/>
          </a:xfrm>
          <a:prstGeom prst="rect">
            <a:avLst/>
          </a:prstGeom>
          <a:noFill/>
        </p:spPr>
        <p:txBody>
          <a:bodyPr wrap="square" rtlCol="0">
            <a:spAutoFit/>
          </a:bodyPr>
          <a:lstStyle/>
          <a:p>
            <a:r>
              <a:rPr lang="en-US" sz="1000" dirty="0"/>
              <a:t>Binary to Table Conversion</a:t>
            </a:r>
          </a:p>
        </p:txBody>
      </p:sp>
      <p:sp>
        <p:nvSpPr>
          <p:cNvPr id="86" name="TextBox 85">
            <a:extLst>
              <a:ext uri="{FF2B5EF4-FFF2-40B4-BE49-F238E27FC236}">
                <a16:creationId xmlns:a16="http://schemas.microsoft.com/office/drawing/2014/main" id="{4C7D1FB4-9A7F-7962-AF78-FC5F3832FCDA}"/>
              </a:ext>
            </a:extLst>
          </p:cNvPr>
          <p:cNvSpPr txBox="1"/>
          <p:nvPr/>
        </p:nvSpPr>
        <p:spPr>
          <a:xfrm>
            <a:off x="2666311" y="3580491"/>
            <a:ext cx="1762920" cy="246221"/>
          </a:xfrm>
          <a:prstGeom prst="rect">
            <a:avLst/>
          </a:prstGeom>
          <a:noFill/>
        </p:spPr>
        <p:txBody>
          <a:bodyPr wrap="square" rtlCol="0">
            <a:spAutoFit/>
          </a:bodyPr>
          <a:lstStyle/>
          <a:p>
            <a:r>
              <a:rPr lang="en-US" sz="1000" dirty="0"/>
              <a:t>Business Rules Applied</a:t>
            </a:r>
          </a:p>
        </p:txBody>
      </p:sp>
      <p:sp>
        <p:nvSpPr>
          <p:cNvPr id="88" name="TextBox 87">
            <a:extLst>
              <a:ext uri="{FF2B5EF4-FFF2-40B4-BE49-F238E27FC236}">
                <a16:creationId xmlns:a16="http://schemas.microsoft.com/office/drawing/2014/main" id="{EB193D3C-1442-5796-0F92-1130EEE506C7}"/>
              </a:ext>
            </a:extLst>
          </p:cNvPr>
          <p:cNvSpPr txBox="1"/>
          <p:nvPr/>
        </p:nvSpPr>
        <p:spPr>
          <a:xfrm>
            <a:off x="8453239" y="2075958"/>
            <a:ext cx="827896" cy="246221"/>
          </a:xfrm>
          <a:prstGeom prst="rect">
            <a:avLst/>
          </a:prstGeom>
          <a:noFill/>
        </p:spPr>
        <p:txBody>
          <a:bodyPr wrap="square" rtlCol="0">
            <a:spAutoFit/>
          </a:bodyPr>
          <a:lstStyle/>
          <a:p>
            <a:pPr algn="ctr"/>
            <a:r>
              <a:rPr lang="en-US" sz="1000" dirty="0"/>
              <a:t>Direct Lake</a:t>
            </a:r>
          </a:p>
        </p:txBody>
      </p:sp>
      <p:sp>
        <p:nvSpPr>
          <p:cNvPr id="27" name="Callout: Bent Line 26">
            <a:extLst>
              <a:ext uri="{FF2B5EF4-FFF2-40B4-BE49-F238E27FC236}">
                <a16:creationId xmlns:a16="http://schemas.microsoft.com/office/drawing/2014/main" id="{9553DC48-920B-C55C-2BEA-D603C625F07A}"/>
              </a:ext>
            </a:extLst>
          </p:cNvPr>
          <p:cNvSpPr/>
          <p:nvPr/>
        </p:nvSpPr>
        <p:spPr>
          <a:xfrm>
            <a:off x="6256577" y="1087728"/>
            <a:ext cx="1552196" cy="699899"/>
          </a:xfrm>
          <a:prstGeom prst="borderCallout2">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a:p>
            <a:pPr algn="ctr"/>
            <a:r>
              <a:rPr lang="en-US" sz="1400" dirty="0">
                <a:solidFill>
                  <a:schemeClr val="bg1"/>
                </a:solidFill>
              </a:rPr>
              <a:t>Faster Data Onboarding</a:t>
            </a:r>
          </a:p>
          <a:p>
            <a:pPr algn="ctr"/>
            <a:endParaRPr lang="en-US" sz="1400" dirty="0">
              <a:solidFill>
                <a:schemeClr val="tx1"/>
              </a:solidFill>
            </a:endParaRPr>
          </a:p>
        </p:txBody>
      </p:sp>
      <p:sp>
        <p:nvSpPr>
          <p:cNvPr id="11" name="Callout: Bent Line 10">
            <a:extLst>
              <a:ext uri="{FF2B5EF4-FFF2-40B4-BE49-F238E27FC236}">
                <a16:creationId xmlns:a16="http://schemas.microsoft.com/office/drawing/2014/main" id="{BA3D5570-E6A4-FF3D-F91F-C9F9102ADF57}"/>
              </a:ext>
            </a:extLst>
          </p:cNvPr>
          <p:cNvSpPr/>
          <p:nvPr/>
        </p:nvSpPr>
        <p:spPr>
          <a:xfrm>
            <a:off x="5808302" y="4649210"/>
            <a:ext cx="1811567" cy="774755"/>
          </a:xfrm>
          <a:prstGeom prst="borderCallout2">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Cheaper Archival </a:t>
            </a:r>
          </a:p>
          <a:p>
            <a:pPr algn="ctr"/>
            <a:r>
              <a:rPr lang="en-US" sz="1400" dirty="0">
                <a:solidFill>
                  <a:schemeClr val="bg1"/>
                </a:solidFill>
              </a:rPr>
              <a:t>No Data Redundancy</a:t>
            </a:r>
          </a:p>
          <a:p>
            <a:pPr algn="ctr"/>
            <a:endParaRPr lang="en-US" dirty="0"/>
          </a:p>
        </p:txBody>
      </p:sp>
    </p:spTree>
    <p:extLst>
      <p:ext uri="{BB962C8B-B14F-4D97-AF65-F5344CB8AC3E}">
        <p14:creationId xmlns:p14="http://schemas.microsoft.com/office/powerpoint/2010/main" val="228257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750"/>
                                  </p:stCondLst>
                                  <p:childTnLst>
                                    <p:set>
                                      <p:cBhvr>
                                        <p:cTn id="6" dur="1" fill="hold">
                                          <p:stCondLst>
                                            <p:cond delay="9"/>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760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38E2-5F37-C787-1DC9-76D2B0DB1C59}"/>
              </a:ext>
            </a:extLst>
          </p:cNvPr>
          <p:cNvSpPr>
            <a:spLocks noGrp="1"/>
          </p:cNvSpPr>
          <p:nvPr>
            <p:ph type="title"/>
          </p:nvPr>
        </p:nvSpPr>
        <p:spPr/>
        <p:txBody>
          <a:bodyPr/>
          <a:lstStyle/>
          <a:p>
            <a:r>
              <a:rPr lang="en-US" dirty="0"/>
              <a:t>Why Microsoft Fabric?</a:t>
            </a:r>
          </a:p>
        </p:txBody>
      </p:sp>
      <p:sp>
        <p:nvSpPr>
          <p:cNvPr id="3" name="Subtitle 2">
            <a:extLst>
              <a:ext uri="{FF2B5EF4-FFF2-40B4-BE49-F238E27FC236}">
                <a16:creationId xmlns:a16="http://schemas.microsoft.com/office/drawing/2014/main" id="{AD98B437-BF15-B69B-E2CA-CA8AEDF81044}"/>
              </a:ext>
            </a:extLst>
          </p:cNvPr>
          <p:cNvSpPr>
            <a:spLocks noGrp="1"/>
          </p:cNvSpPr>
          <p:nvPr>
            <p:ph type="subTitle" idx="13"/>
          </p:nvPr>
        </p:nvSpPr>
        <p:spPr/>
        <p:txBody>
          <a:bodyPr/>
          <a:lstStyle/>
          <a:p>
            <a:endParaRPr lang="en-US"/>
          </a:p>
        </p:txBody>
      </p:sp>
      <p:sp>
        <p:nvSpPr>
          <p:cNvPr id="4" name="Content Placeholder 2">
            <a:extLst>
              <a:ext uri="{FF2B5EF4-FFF2-40B4-BE49-F238E27FC236}">
                <a16:creationId xmlns:a16="http://schemas.microsoft.com/office/drawing/2014/main" id="{04E175A1-6575-0F09-BE40-13AF2DAA792A}"/>
              </a:ext>
            </a:extLst>
          </p:cNvPr>
          <p:cNvSpPr txBox="1">
            <a:spLocks/>
          </p:cNvSpPr>
          <p:nvPr/>
        </p:nvSpPr>
        <p:spPr>
          <a:xfrm>
            <a:off x="553616" y="1702413"/>
            <a:ext cx="5340350" cy="4724400"/>
          </a:xfrm>
          <a:prstGeom prst="rect">
            <a:avLst/>
          </a:prstGeom>
        </p:spPr>
        <p:txBody>
          <a:bodyPr>
            <a:normAutofit/>
          </a:bodyPr>
          <a:lstStyle>
            <a:lvl1pPr marL="228600" indent="-228600" algn="l" defTabSz="914400" rtl="0" eaLnBrk="1" latinLnBrk="0" hangingPunct="1">
              <a:lnSpc>
                <a:spcPct val="90000"/>
              </a:lnSpc>
              <a:spcBef>
                <a:spcPts val="1000"/>
              </a:spcBef>
              <a:buClr>
                <a:schemeClr val="tx1"/>
              </a:buClr>
              <a:buFont typeface="Arial" panose="020B0604020202020204" pitchFamily="34" charset="0"/>
              <a:buChar char="•"/>
              <a:defRPr sz="2800" kern="1200">
                <a:solidFill>
                  <a:schemeClr val="tx1"/>
                </a:solidFill>
                <a:latin typeface="+mn-lt"/>
                <a:ea typeface="+mn-ea"/>
                <a:cs typeface="+mn-cs"/>
              </a:defRPr>
            </a:lvl1pPr>
            <a:lvl2pPr marL="457200" indent="-22225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692150" indent="-23495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914400" indent="-22225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149350" indent="-23495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800"/>
              <a:t>Data Fabric is an architecture that provides a </a:t>
            </a:r>
            <a:r>
              <a:rPr lang="en-US" sz="1800" b="1"/>
              <a:t>unified view of data across multiple sources</a:t>
            </a:r>
            <a:r>
              <a:rPr lang="en-US" sz="1800"/>
              <a:t>.</a:t>
            </a:r>
          </a:p>
          <a:p>
            <a:pPr marL="285750" indent="-285750"/>
            <a:r>
              <a:rPr lang="en-US" sz="1800"/>
              <a:t>It connects data from various sources such as cloud services, databases, and file systems.</a:t>
            </a:r>
          </a:p>
          <a:p>
            <a:pPr marL="285750" indent="-285750"/>
            <a:r>
              <a:rPr lang="en-US" sz="1800"/>
              <a:t>It provides an </a:t>
            </a:r>
            <a:r>
              <a:rPr lang="en-US" sz="1800" b="1"/>
              <a:t>abstraction layer over the data</a:t>
            </a:r>
            <a:r>
              <a:rPr lang="en-US" sz="1800"/>
              <a:t>, making it easier to access and manage.</a:t>
            </a:r>
          </a:p>
          <a:p>
            <a:pPr marL="285750" indent="-285750"/>
            <a:r>
              <a:rPr lang="en-US" sz="1800"/>
              <a:t>Data Fabric allows organizations to maintain the consistency and integrity of their data.</a:t>
            </a:r>
          </a:p>
          <a:p>
            <a:pPr marL="285750" indent="-285750"/>
            <a:r>
              <a:rPr lang="en-US" sz="1800"/>
              <a:t>It enables organizations to leverage their data assets to gain insights and make </a:t>
            </a:r>
            <a:r>
              <a:rPr lang="en-US" sz="1800" b="1"/>
              <a:t>data-driven decisions</a:t>
            </a:r>
            <a:r>
              <a:rPr lang="en-US" sz="1800"/>
              <a:t>.</a:t>
            </a:r>
          </a:p>
          <a:p>
            <a:pPr marL="285750" indent="-285750"/>
            <a:r>
              <a:rPr lang="en-US" sz="1800"/>
              <a:t>Data Fabric supports various analytics use-cases such as </a:t>
            </a:r>
            <a:r>
              <a:rPr lang="en-US" sz="1800" b="1"/>
              <a:t>business intelligence, machine learning, and data science</a:t>
            </a:r>
            <a:r>
              <a:rPr lang="en-US" sz="1800"/>
              <a:t>.</a:t>
            </a:r>
            <a:endParaRPr lang="en-US" sz="1800" dirty="0"/>
          </a:p>
        </p:txBody>
      </p:sp>
      <p:graphicFrame>
        <p:nvGraphicFramePr>
          <p:cNvPr id="5" name="Diagram 4">
            <a:extLst>
              <a:ext uri="{FF2B5EF4-FFF2-40B4-BE49-F238E27FC236}">
                <a16:creationId xmlns:a16="http://schemas.microsoft.com/office/drawing/2014/main" id="{071942CB-CB09-D4B0-A3C3-FD4B66216819}"/>
              </a:ext>
            </a:extLst>
          </p:cNvPr>
          <p:cNvGraphicFramePr/>
          <p:nvPr>
            <p:extLst>
              <p:ext uri="{D42A27DB-BD31-4B8C-83A1-F6EECF244321}">
                <p14:modId xmlns:p14="http://schemas.microsoft.com/office/powerpoint/2010/main" val="72803239"/>
              </p:ext>
            </p:extLst>
          </p:nvPr>
        </p:nvGraphicFramePr>
        <p:xfrm>
          <a:off x="6492625" y="1702413"/>
          <a:ext cx="5089775" cy="4134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80238E12-4173-1FBB-03B4-3631ABB061DE}"/>
              </a:ext>
            </a:extLst>
          </p:cNvPr>
          <p:cNvSpPr txBox="1"/>
          <p:nvPr/>
        </p:nvSpPr>
        <p:spPr>
          <a:xfrm>
            <a:off x="8889703" y="5836830"/>
            <a:ext cx="2957805" cy="369332"/>
          </a:xfrm>
          <a:prstGeom prst="rect">
            <a:avLst/>
          </a:prstGeom>
          <a:noFill/>
        </p:spPr>
        <p:txBody>
          <a:bodyPr wrap="square" rtlCol="0">
            <a:spAutoFit/>
          </a:bodyPr>
          <a:lstStyle/>
          <a:p>
            <a:r>
              <a:rPr lang="en-US" dirty="0"/>
              <a:t>Source :www.perplexity.ai</a:t>
            </a:r>
          </a:p>
        </p:txBody>
      </p:sp>
    </p:spTree>
    <p:extLst>
      <p:ext uri="{BB962C8B-B14F-4D97-AF65-F5344CB8AC3E}">
        <p14:creationId xmlns:p14="http://schemas.microsoft.com/office/powerpoint/2010/main" val="504248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B4BB-CD97-B072-D4BA-C5348C9AACE3}"/>
              </a:ext>
            </a:extLst>
          </p:cNvPr>
          <p:cNvSpPr>
            <a:spLocks noGrp="1"/>
          </p:cNvSpPr>
          <p:nvPr>
            <p:ph type="title"/>
          </p:nvPr>
        </p:nvSpPr>
        <p:spPr/>
        <p:txBody>
          <a:bodyPr/>
          <a:lstStyle/>
          <a:p>
            <a:r>
              <a:rPr lang="en-US" dirty="0"/>
              <a:t>Data and Technology </a:t>
            </a:r>
          </a:p>
        </p:txBody>
      </p:sp>
      <p:sp>
        <p:nvSpPr>
          <p:cNvPr id="3" name="Subtitle 2">
            <a:extLst>
              <a:ext uri="{FF2B5EF4-FFF2-40B4-BE49-F238E27FC236}">
                <a16:creationId xmlns:a16="http://schemas.microsoft.com/office/drawing/2014/main" id="{95F6B039-B2C0-00DB-2599-13F5F23929E6}"/>
              </a:ext>
            </a:extLst>
          </p:cNvPr>
          <p:cNvSpPr>
            <a:spLocks noGrp="1"/>
          </p:cNvSpPr>
          <p:nvPr>
            <p:ph type="subTitle" idx="13"/>
          </p:nvPr>
        </p:nvSpPr>
        <p:spPr/>
        <p:txBody>
          <a:bodyPr/>
          <a:lstStyle/>
          <a:p>
            <a:endParaRPr lang="en-US"/>
          </a:p>
        </p:txBody>
      </p:sp>
      <p:grpSp>
        <p:nvGrpSpPr>
          <p:cNvPr id="4" name="Group 3">
            <a:extLst>
              <a:ext uri="{FF2B5EF4-FFF2-40B4-BE49-F238E27FC236}">
                <a16:creationId xmlns:a16="http://schemas.microsoft.com/office/drawing/2014/main" id="{E0B1EB2C-9970-FB7B-E0C9-9FEC310F8C5C}"/>
              </a:ext>
            </a:extLst>
          </p:cNvPr>
          <p:cNvGrpSpPr/>
          <p:nvPr/>
        </p:nvGrpSpPr>
        <p:grpSpPr>
          <a:xfrm>
            <a:off x="1155965" y="2251339"/>
            <a:ext cx="10426435" cy="3188493"/>
            <a:chOff x="877096" y="2139238"/>
            <a:chExt cx="10426435" cy="3188493"/>
          </a:xfrm>
        </p:grpSpPr>
        <p:grpSp>
          <p:nvGrpSpPr>
            <p:cNvPr id="5" name="Group 4">
              <a:extLst>
                <a:ext uri="{FF2B5EF4-FFF2-40B4-BE49-F238E27FC236}">
                  <a16:creationId xmlns:a16="http://schemas.microsoft.com/office/drawing/2014/main" id="{2621CE18-3EC6-B13F-3EDD-82F4FC3EC88E}"/>
                </a:ext>
              </a:extLst>
            </p:cNvPr>
            <p:cNvGrpSpPr/>
            <p:nvPr/>
          </p:nvGrpSpPr>
          <p:grpSpPr>
            <a:xfrm>
              <a:off x="1981497" y="2139238"/>
              <a:ext cx="8184141" cy="3188493"/>
              <a:chOff x="1981497" y="2139238"/>
              <a:chExt cx="8184141" cy="3188493"/>
            </a:xfrm>
          </p:grpSpPr>
          <p:sp>
            <p:nvSpPr>
              <p:cNvPr id="12" name="Freeform 169">
                <a:extLst>
                  <a:ext uri="{FF2B5EF4-FFF2-40B4-BE49-F238E27FC236}">
                    <a16:creationId xmlns:a16="http://schemas.microsoft.com/office/drawing/2014/main" id="{0DD73051-E9B3-652A-D7F9-B962C2C25BE5}"/>
                  </a:ext>
                </a:extLst>
              </p:cNvPr>
              <p:cNvSpPr/>
              <p:nvPr/>
            </p:nvSpPr>
            <p:spPr>
              <a:xfrm flipV="1">
                <a:off x="1981497" y="3773251"/>
                <a:ext cx="0" cy="1554480"/>
              </a:xfrm>
              <a:custGeom>
                <a:avLst/>
                <a:gdLst>
                  <a:gd name="connsiteX0" fmla="*/ 0 w 47625"/>
                  <a:gd name="connsiteY0" fmla="*/ 0 h 1395413"/>
                  <a:gd name="connsiteX1" fmla="*/ 0 w 47625"/>
                  <a:gd name="connsiteY1" fmla="*/ 1395413 h 1395413"/>
                  <a:gd name="connsiteX2" fmla="*/ 47625 w 47625"/>
                  <a:gd name="connsiteY2" fmla="*/ 1395413 h 1395413"/>
                  <a:gd name="connsiteX0" fmla="*/ 0 w 0"/>
                  <a:gd name="connsiteY0" fmla="*/ 0 h 1395413"/>
                  <a:gd name="connsiteX1" fmla="*/ 0 w 0"/>
                  <a:gd name="connsiteY1" fmla="*/ 1395413 h 1395413"/>
                </a:gdLst>
                <a:ahLst/>
                <a:cxnLst>
                  <a:cxn ang="0">
                    <a:pos x="connsiteX0" y="connsiteY0"/>
                  </a:cxn>
                  <a:cxn ang="0">
                    <a:pos x="connsiteX1" y="connsiteY1"/>
                  </a:cxn>
                </a:cxnLst>
                <a:rect l="l" t="t" r="r" b="b"/>
                <a:pathLst>
                  <a:path h="1395413">
                    <a:moveTo>
                      <a:pt x="0" y="0"/>
                    </a:moveTo>
                    <a:lnTo>
                      <a:pt x="0" y="1395413"/>
                    </a:lnTo>
                  </a:path>
                </a:pathLst>
              </a:custGeom>
              <a:noFill/>
              <a:ln w="9525" cap="flat" cmpd="sng" algn="ctr">
                <a:solidFill>
                  <a:srgbClr val="FFFFFF"/>
                </a:solidFill>
                <a:prstDash val="solid"/>
                <a:miter lim="800000"/>
                <a:headEnd type="oval"/>
                <a:tailEnd type="none"/>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3" name="Freeform 170">
                <a:extLst>
                  <a:ext uri="{FF2B5EF4-FFF2-40B4-BE49-F238E27FC236}">
                    <a16:creationId xmlns:a16="http://schemas.microsoft.com/office/drawing/2014/main" id="{86D6D7F4-6BEC-A6A6-C53E-1F77BC51A2CB}"/>
                  </a:ext>
                </a:extLst>
              </p:cNvPr>
              <p:cNvSpPr/>
              <p:nvPr/>
            </p:nvSpPr>
            <p:spPr>
              <a:xfrm flipV="1">
                <a:off x="6064361" y="3773251"/>
                <a:ext cx="0" cy="1554480"/>
              </a:xfrm>
              <a:custGeom>
                <a:avLst/>
                <a:gdLst>
                  <a:gd name="connsiteX0" fmla="*/ 0 w 47625"/>
                  <a:gd name="connsiteY0" fmla="*/ 0 h 1395413"/>
                  <a:gd name="connsiteX1" fmla="*/ 0 w 47625"/>
                  <a:gd name="connsiteY1" fmla="*/ 1395413 h 1395413"/>
                  <a:gd name="connsiteX2" fmla="*/ 47625 w 47625"/>
                  <a:gd name="connsiteY2" fmla="*/ 1395413 h 1395413"/>
                  <a:gd name="connsiteX0" fmla="*/ 0 w 0"/>
                  <a:gd name="connsiteY0" fmla="*/ 0 h 1395413"/>
                  <a:gd name="connsiteX1" fmla="*/ 0 w 0"/>
                  <a:gd name="connsiteY1" fmla="*/ 1395413 h 1395413"/>
                </a:gdLst>
                <a:ahLst/>
                <a:cxnLst>
                  <a:cxn ang="0">
                    <a:pos x="connsiteX0" y="connsiteY0"/>
                  </a:cxn>
                  <a:cxn ang="0">
                    <a:pos x="connsiteX1" y="connsiteY1"/>
                  </a:cxn>
                </a:cxnLst>
                <a:rect l="l" t="t" r="r" b="b"/>
                <a:pathLst>
                  <a:path h="1395413">
                    <a:moveTo>
                      <a:pt x="0" y="0"/>
                    </a:moveTo>
                    <a:lnTo>
                      <a:pt x="0" y="1395413"/>
                    </a:lnTo>
                  </a:path>
                </a:pathLst>
              </a:custGeom>
              <a:noFill/>
              <a:ln w="9525" cap="flat" cmpd="sng" algn="ctr">
                <a:solidFill>
                  <a:srgbClr val="FFFFFF"/>
                </a:solidFill>
                <a:prstDash val="solid"/>
                <a:miter lim="800000"/>
                <a:headEnd type="oval"/>
                <a:tailEnd type="none"/>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4" name="Freeform 171">
                <a:extLst>
                  <a:ext uri="{FF2B5EF4-FFF2-40B4-BE49-F238E27FC236}">
                    <a16:creationId xmlns:a16="http://schemas.microsoft.com/office/drawing/2014/main" id="{05038AF4-59BD-F6A9-C962-5962B30BDAED}"/>
                  </a:ext>
                </a:extLst>
              </p:cNvPr>
              <p:cNvSpPr/>
              <p:nvPr/>
            </p:nvSpPr>
            <p:spPr>
              <a:xfrm flipV="1">
                <a:off x="10165638" y="3773251"/>
                <a:ext cx="0" cy="1554480"/>
              </a:xfrm>
              <a:custGeom>
                <a:avLst/>
                <a:gdLst>
                  <a:gd name="connsiteX0" fmla="*/ 0 w 47625"/>
                  <a:gd name="connsiteY0" fmla="*/ 0 h 1395413"/>
                  <a:gd name="connsiteX1" fmla="*/ 0 w 47625"/>
                  <a:gd name="connsiteY1" fmla="*/ 1395413 h 1395413"/>
                  <a:gd name="connsiteX2" fmla="*/ 47625 w 47625"/>
                  <a:gd name="connsiteY2" fmla="*/ 1395413 h 1395413"/>
                  <a:gd name="connsiteX0" fmla="*/ 0 w 0"/>
                  <a:gd name="connsiteY0" fmla="*/ 0 h 1395413"/>
                  <a:gd name="connsiteX1" fmla="*/ 0 w 0"/>
                  <a:gd name="connsiteY1" fmla="*/ 1395413 h 1395413"/>
                </a:gdLst>
                <a:ahLst/>
                <a:cxnLst>
                  <a:cxn ang="0">
                    <a:pos x="connsiteX0" y="connsiteY0"/>
                  </a:cxn>
                  <a:cxn ang="0">
                    <a:pos x="connsiteX1" y="connsiteY1"/>
                  </a:cxn>
                </a:cxnLst>
                <a:rect l="l" t="t" r="r" b="b"/>
                <a:pathLst>
                  <a:path h="1395413">
                    <a:moveTo>
                      <a:pt x="0" y="0"/>
                    </a:moveTo>
                    <a:lnTo>
                      <a:pt x="0" y="1395413"/>
                    </a:lnTo>
                  </a:path>
                </a:pathLst>
              </a:custGeom>
              <a:noFill/>
              <a:ln w="9525" cap="flat" cmpd="sng" algn="ctr">
                <a:solidFill>
                  <a:srgbClr val="FFFFFF"/>
                </a:solidFill>
                <a:prstDash val="solid"/>
                <a:miter lim="800000"/>
                <a:headEnd type="oval"/>
                <a:tailEnd type="none"/>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5" name="Freeform 172">
                <a:extLst>
                  <a:ext uri="{FF2B5EF4-FFF2-40B4-BE49-F238E27FC236}">
                    <a16:creationId xmlns:a16="http://schemas.microsoft.com/office/drawing/2014/main" id="{0C1D7AD1-1D57-394A-C568-1CB16994D886}"/>
                  </a:ext>
                </a:extLst>
              </p:cNvPr>
              <p:cNvSpPr/>
              <p:nvPr/>
            </p:nvSpPr>
            <p:spPr>
              <a:xfrm rot="10800000" flipV="1">
                <a:off x="8042364" y="2139238"/>
                <a:ext cx="0" cy="1554480"/>
              </a:xfrm>
              <a:custGeom>
                <a:avLst/>
                <a:gdLst>
                  <a:gd name="connsiteX0" fmla="*/ 0 w 47625"/>
                  <a:gd name="connsiteY0" fmla="*/ 0 h 1395413"/>
                  <a:gd name="connsiteX1" fmla="*/ 0 w 47625"/>
                  <a:gd name="connsiteY1" fmla="*/ 1395413 h 1395413"/>
                  <a:gd name="connsiteX2" fmla="*/ 47625 w 47625"/>
                  <a:gd name="connsiteY2" fmla="*/ 1395413 h 1395413"/>
                  <a:gd name="connsiteX0" fmla="*/ 0 w 0"/>
                  <a:gd name="connsiteY0" fmla="*/ 0 h 1395413"/>
                  <a:gd name="connsiteX1" fmla="*/ 0 w 0"/>
                  <a:gd name="connsiteY1" fmla="*/ 1395413 h 1395413"/>
                </a:gdLst>
                <a:ahLst/>
                <a:cxnLst>
                  <a:cxn ang="0">
                    <a:pos x="connsiteX0" y="connsiteY0"/>
                  </a:cxn>
                  <a:cxn ang="0">
                    <a:pos x="connsiteX1" y="connsiteY1"/>
                  </a:cxn>
                </a:cxnLst>
                <a:rect l="l" t="t" r="r" b="b"/>
                <a:pathLst>
                  <a:path h="1395413">
                    <a:moveTo>
                      <a:pt x="0" y="0"/>
                    </a:moveTo>
                    <a:lnTo>
                      <a:pt x="0" y="1395413"/>
                    </a:lnTo>
                  </a:path>
                </a:pathLst>
              </a:custGeom>
              <a:noFill/>
              <a:ln w="9525" cap="flat" cmpd="sng" algn="ctr">
                <a:solidFill>
                  <a:srgbClr val="FFFFFF"/>
                </a:solidFill>
                <a:prstDash val="solid"/>
                <a:miter lim="800000"/>
                <a:headEnd type="oval"/>
                <a:tailEnd type="none"/>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6" name="Freeform 173">
                <a:extLst>
                  <a:ext uri="{FF2B5EF4-FFF2-40B4-BE49-F238E27FC236}">
                    <a16:creationId xmlns:a16="http://schemas.microsoft.com/office/drawing/2014/main" id="{F6F44D4A-50EE-5D81-51D2-5D61375D23CD}"/>
                  </a:ext>
                </a:extLst>
              </p:cNvPr>
              <p:cNvSpPr/>
              <p:nvPr/>
            </p:nvSpPr>
            <p:spPr>
              <a:xfrm rot="10800000" flipV="1">
                <a:off x="4074960" y="2139238"/>
                <a:ext cx="0" cy="1554480"/>
              </a:xfrm>
              <a:custGeom>
                <a:avLst/>
                <a:gdLst>
                  <a:gd name="connsiteX0" fmla="*/ 0 w 47625"/>
                  <a:gd name="connsiteY0" fmla="*/ 0 h 1395413"/>
                  <a:gd name="connsiteX1" fmla="*/ 0 w 47625"/>
                  <a:gd name="connsiteY1" fmla="*/ 1395413 h 1395413"/>
                  <a:gd name="connsiteX2" fmla="*/ 47625 w 47625"/>
                  <a:gd name="connsiteY2" fmla="*/ 1395413 h 1395413"/>
                  <a:gd name="connsiteX0" fmla="*/ 0 w 0"/>
                  <a:gd name="connsiteY0" fmla="*/ 0 h 1395413"/>
                  <a:gd name="connsiteX1" fmla="*/ 0 w 0"/>
                  <a:gd name="connsiteY1" fmla="*/ 1395413 h 1395413"/>
                </a:gdLst>
                <a:ahLst/>
                <a:cxnLst>
                  <a:cxn ang="0">
                    <a:pos x="connsiteX0" y="connsiteY0"/>
                  </a:cxn>
                  <a:cxn ang="0">
                    <a:pos x="connsiteX1" y="connsiteY1"/>
                  </a:cxn>
                </a:cxnLst>
                <a:rect l="l" t="t" r="r" b="b"/>
                <a:pathLst>
                  <a:path h="1395413">
                    <a:moveTo>
                      <a:pt x="0" y="0"/>
                    </a:moveTo>
                    <a:lnTo>
                      <a:pt x="0" y="1395413"/>
                    </a:lnTo>
                  </a:path>
                </a:pathLst>
              </a:custGeom>
              <a:noFill/>
              <a:ln w="9525" cap="flat" cmpd="sng" algn="ctr">
                <a:solidFill>
                  <a:srgbClr val="FFFFFF"/>
                </a:solidFill>
                <a:prstDash val="solid"/>
                <a:miter lim="800000"/>
                <a:headEnd type="oval"/>
                <a:tailEnd type="none"/>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grpSp>
        <p:grpSp>
          <p:nvGrpSpPr>
            <p:cNvPr id="6" name="Group 5">
              <a:extLst>
                <a:ext uri="{FF2B5EF4-FFF2-40B4-BE49-F238E27FC236}">
                  <a16:creationId xmlns:a16="http://schemas.microsoft.com/office/drawing/2014/main" id="{F1F10768-ED2D-E8F7-E93E-1E25737637BA}"/>
                </a:ext>
              </a:extLst>
            </p:cNvPr>
            <p:cNvGrpSpPr/>
            <p:nvPr/>
          </p:nvGrpSpPr>
          <p:grpSpPr>
            <a:xfrm>
              <a:off x="877096" y="3064081"/>
              <a:ext cx="10426435" cy="1340552"/>
              <a:chOff x="877096" y="3064081"/>
              <a:chExt cx="10426435" cy="1340552"/>
            </a:xfrm>
          </p:grpSpPr>
          <p:sp>
            <p:nvSpPr>
              <p:cNvPr id="7" name="Freeform 164">
                <a:extLst>
                  <a:ext uri="{FF2B5EF4-FFF2-40B4-BE49-F238E27FC236}">
                    <a16:creationId xmlns:a16="http://schemas.microsoft.com/office/drawing/2014/main" id="{AC2CDC59-1CCC-7B97-1A57-4BA029071F50}"/>
                  </a:ext>
                </a:extLst>
              </p:cNvPr>
              <p:cNvSpPr/>
              <p:nvPr/>
            </p:nvSpPr>
            <p:spPr>
              <a:xfrm>
                <a:off x="877096" y="3064081"/>
                <a:ext cx="2188815" cy="1056204"/>
              </a:xfrm>
              <a:custGeom>
                <a:avLst/>
                <a:gdLst>
                  <a:gd name="connsiteX0" fmla="*/ 0 w 2120900"/>
                  <a:gd name="connsiteY0" fmla="*/ 520700 h 1016000"/>
                  <a:gd name="connsiteX1" fmla="*/ 139700 w 2120900"/>
                  <a:gd name="connsiteY1" fmla="*/ 660400 h 1016000"/>
                  <a:gd name="connsiteX2" fmla="*/ 1803400 w 2120900"/>
                  <a:gd name="connsiteY2" fmla="*/ 660400 h 1016000"/>
                  <a:gd name="connsiteX3" fmla="*/ 1530350 w 2120900"/>
                  <a:gd name="connsiteY3" fmla="*/ 933450 h 1016000"/>
                  <a:gd name="connsiteX4" fmla="*/ 1612900 w 2120900"/>
                  <a:gd name="connsiteY4" fmla="*/ 1016000 h 1016000"/>
                  <a:gd name="connsiteX5" fmla="*/ 2120900 w 2120900"/>
                  <a:gd name="connsiteY5" fmla="*/ 508000 h 1016000"/>
                  <a:gd name="connsiteX6" fmla="*/ 1612900 w 2120900"/>
                  <a:gd name="connsiteY6" fmla="*/ 0 h 1016000"/>
                  <a:gd name="connsiteX7" fmla="*/ 1524000 w 2120900"/>
                  <a:gd name="connsiteY7" fmla="*/ 88900 h 1016000"/>
                  <a:gd name="connsiteX8" fmla="*/ 1790700 w 2120900"/>
                  <a:gd name="connsiteY8" fmla="*/ 355600 h 1016000"/>
                  <a:gd name="connsiteX9" fmla="*/ 1625600 w 2120900"/>
                  <a:gd name="connsiteY9" fmla="*/ 355600 h 1016000"/>
                  <a:gd name="connsiteX10" fmla="*/ 1606550 w 2120900"/>
                  <a:gd name="connsiteY10" fmla="*/ 336550 h 1016000"/>
                  <a:gd name="connsiteX0" fmla="*/ 0 w 2120900"/>
                  <a:gd name="connsiteY0" fmla="*/ 520700 h 1016000"/>
                  <a:gd name="connsiteX1" fmla="*/ 139700 w 2120900"/>
                  <a:gd name="connsiteY1" fmla="*/ 660400 h 1016000"/>
                  <a:gd name="connsiteX2" fmla="*/ 1803400 w 2120900"/>
                  <a:gd name="connsiteY2" fmla="*/ 660400 h 1016000"/>
                  <a:gd name="connsiteX3" fmla="*/ 1518443 w 2120900"/>
                  <a:gd name="connsiteY3" fmla="*/ 900113 h 1016000"/>
                  <a:gd name="connsiteX4" fmla="*/ 1612900 w 2120900"/>
                  <a:gd name="connsiteY4" fmla="*/ 1016000 h 1016000"/>
                  <a:gd name="connsiteX5" fmla="*/ 2120900 w 2120900"/>
                  <a:gd name="connsiteY5" fmla="*/ 508000 h 1016000"/>
                  <a:gd name="connsiteX6" fmla="*/ 1612900 w 2120900"/>
                  <a:gd name="connsiteY6" fmla="*/ 0 h 1016000"/>
                  <a:gd name="connsiteX7" fmla="*/ 1524000 w 2120900"/>
                  <a:gd name="connsiteY7" fmla="*/ 88900 h 1016000"/>
                  <a:gd name="connsiteX8" fmla="*/ 1790700 w 2120900"/>
                  <a:gd name="connsiteY8" fmla="*/ 355600 h 1016000"/>
                  <a:gd name="connsiteX9" fmla="*/ 1625600 w 2120900"/>
                  <a:gd name="connsiteY9" fmla="*/ 355600 h 1016000"/>
                  <a:gd name="connsiteX10" fmla="*/ 1606550 w 2120900"/>
                  <a:gd name="connsiteY10" fmla="*/ 336550 h 1016000"/>
                  <a:gd name="connsiteX0" fmla="*/ 0 w 2120900"/>
                  <a:gd name="connsiteY0" fmla="*/ 520700 h 1016000"/>
                  <a:gd name="connsiteX1" fmla="*/ 139700 w 2120900"/>
                  <a:gd name="connsiteY1" fmla="*/ 660400 h 1016000"/>
                  <a:gd name="connsiteX2" fmla="*/ 1781968 w 2120900"/>
                  <a:gd name="connsiteY2" fmla="*/ 646113 h 1016000"/>
                  <a:gd name="connsiteX3" fmla="*/ 1518443 w 2120900"/>
                  <a:gd name="connsiteY3" fmla="*/ 900113 h 1016000"/>
                  <a:gd name="connsiteX4" fmla="*/ 1612900 w 2120900"/>
                  <a:gd name="connsiteY4" fmla="*/ 1016000 h 1016000"/>
                  <a:gd name="connsiteX5" fmla="*/ 2120900 w 2120900"/>
                  <a:gd name="connsiteY5" fmla="*/ 508000 h 1016000"/>
                  <a:gd name="connsiteX6" fmla="*/ 1612900 w 2120900"/>
                  <a:gd name="connsiteY6" fmla="*/ 0 h 1016000"/>
                  <a:gd name="connsiteX7" fmla="*/ 1524000 w 2120900"/>
                  <a:gd name="connsiteY7" fmla="*/ 88900 h 1016000"/>
                  <a:gd name="connsiteX8" fmla="*/ 1790700 w 2120900"/>
                  <a:gd name="connsiteY8" fmla="*/ 355600 h 1016000"/>
                  <a:gd name="connsiteX9" fmla="*/ 1625600 w 2120900"/>
                  <a:gd name="connsiteY9" fmla="*/ 355600 h 1016000"/>
                  <a:gd name="connsiteX10" fmla="*/ 1606550 w 2120900"/>
                  <a:gd name="connsiteY10" fmla="*/ 336550 h 1016000"/>
                  <a:gd name="connsiteX0" fmla="*/ 0 w 2120900"/>
                  <a:gd name="connsiteY0" fmla="*/ 520700 h 999331"/>
                  <a:gd name="connsiteX1" fmla="*/ 139700 w 2120900"/>
                  <a:gd name="connsiteY1" fmla="*/ 660400 h 999331"/>
                  <a:gd name="connsiteX2" fmla="*/ 1781968 w 2120900"/>
                  <a:gd name="connsiteY2" fmla="*/ 646113 h 999331"/>
                  <a:gd name="connsiteX3" fmla="*/ 1518443 w 2120900"/>
                  <a:gd name="connsiteY3" fmla="*/ 900113 h 999331"/>
                  <a:gd name="connsiteX4" fmla="*/ 1615281 w 2120900"/>
                  <a:gd name="connsiteY4" fmla="*/ 999331 h 999331"/>
                  <a:gd name="connsiteX5" fmla="*/ 2120900 w 2120900"/>
                  <a:gd name="connsiteY5" fmla="*/ 508000 h 999331"/>
                  <a:gd name="connsiteX6" fmla="*/ 1612900 w 2120900"/>
                  <a:gd name="connsiteY6" fmla="*/ 0 h 999331"/>
                  <a:gd name="connsiteX7" fmla="*/ 1524000 w 2120900"/>
                  <a:gd name="connsiteY7" fmla="*/ 88900 h 999331"/>
                  <a:gd name="connsiteX8" fmla="*/ 1790700 w 2120900"/>
                  <a:gd name="connsiteY8" fmla="*/ 355600 h 999331"/>
                  <a:gd name="connsiteX9" fmla="*/ 1625600 w 2120900"/>
                  <a:gd name="connsiteY9" fmla="*/ 355600 h 999331"/>
                  <a:gd name="connsiteX10" fmla="*/ 1606550 w 2120900"/>
                  <a:gd name="connsiteY10" fmla="*/ 336550 h 999331"/>
                  <a:gd name="connsiteX0" fmla="*/ 0 w 2120900"/>
                  <a:gd name="connsiteY0" fmla="*/ 520700 h 999331"/>
                  <a:gd name="connsiteX1" fmla="*/ 139700 w 2120900"/>
                  <a:gd name="connsiteY1" fmla="*/ 660400 h 999331"/>
                  <a:gd name="connsiteX2" fmla="*/ 1781968 w 2120900"/>
                  <a:gd name="connsiteY2" fmla="*/ 646113 h 999331"/>
                  <a:gd name="connsiteX3" fmla="*/ 1518443 w 2120900"/>
                  <a:gd name="connsiteY3" fmla="*/ 900113 h 999331"/>
                  <a:gd name="connsiteX4" fmla="*/ 1615281 w 2120900"/>
                  <a:gd name="connsiteY4" fmla="*/ 999331 h 999331"/>
                  <a:gd name="connsiteX5" fmla="*/ 2120900 w 2120900"/>
                  <a:gd name="connsiteY5" fmla="*/ 508000 h 999331"/>
                  <a:gd name="connsiteX6" fmla="*/ 1612900 w 2120900"/>
                  <a:gd name="connsiteY6" fmla="*/ 0 h 999331"/>
                  <a:gd name="connsiteX7" fmla="*/ 1524000 w 2120900"/>
                  <a:gd name="connsiteY7" fmla="*/ 88900 h 999331"/>
                  <a:gd name="connsiteX8" fmla="*/ 1790700 w 2120900"/>
                  <a:gd name="connsiteY8" fmla="*/ 355600 h 999331"/>
                  <a:gd name="connsiteX9" fmla="*/ 1625600 w 2120900"/>
                  <a:gd name="connsiteY9" fmla="*/ 355600 h 999331"/>
                  <a:gd name="connsiteX10" fmla="*/ 1606550 w 2120900"/>
                  <a:gd name="connsiteY10" fmla="*/ 336550 h 999331"/>
                  <a:gd name="connsiteX0" fmla="*/ 0 w 2120900"/>
                  <a:gd name="connsiteY0" fmla="*/ 520700 h 999331"/>
                  <a:gd name="connsiteX1" fmla="*/ 139700 w 2120900"/>
                  <a:gd name="connsiteY1" fmla="*/ 660400 h 999331"/>
                  <a:gd name="connsiteX2" fmla="*/ 1781968 w 2120900"/>
                  <a:gd name="connsiteY2" fmla="*/ 646113 h 999331"/>
                  <a:gd name="connsiteX3" fmla="*/ 1518443 w 2120900"/>
                  <a:gd name="connsiteY3" fmla="*/ 900113 h 999331"/>
                  <a:gd name="connsiteX4" fmla="*/ 1615281 w 2120900"/>
                  <a:gd name="connsiteY4" fmla="*/ 999331 h 999331"/>
                  <a:gd name="connsiteX5" fmla="*/ 2120900 w 2120900"/>
                  <a:gd name="connsiteY5" fmla="*/ 508000 h 999331"/>
                  <a:gd name="connsiteX6" fmla="*/ 1612900 w 2120900"/>
                  <a:gd name="connsiteY6" fmla="*/ 0 h 999331"/>
                  <a:gd name="connsiteX7" fmla="*/ 1524000 w 2120900"/>
                  <a:gd name="connsiteY7" fmla="*/ 88900 h 999331"/>
                  <a:gd name="connsiteX8" fmla="*/ 1790700 w 2120900"/>
                  <a:gd name="connsiteY8" fmla="*/ 355600 h 999331"/>
                  <a:gd name="connsiteX9" fmla="*/ 1625600 w 2120900"/>
                  <a:gd name="connsiteY9" fmla="*/ 355600 h 999331"/>
                  <a:gd name="connsiteX10" fmla="*/ 1606550 w 2120900"/>
                  <a:gd name="connsiteY10" fmla="*/ 336550 h 999331"/>
                  <a:gd name="connsiteX0" fmla="*/ 0 w 2120900"/>
                  <a:gd name="connsiteY0" fmla="*/ 520700 h 999331"/>
                  <a:gd name="connsiteX1" fmla="*/ 139700 w 2120900"/>
                  <a:gd name="connsiteY1" fmla="*/ 660400 h 999331"/>
                  <a:gd name="connsiteX2" fmla="*/ 1781968 w 2120900"/>
                  <a:gd name="connsiteY2" fmla="*/ 646113 h 999331"/>
                  <a:gd name="connsiteX3" fmla="*/ 1518443 w 2120900"/>
                  <a:gd name="connsiteY3" fmla="*/ 900113 h 999331"/>
                  <a:gd name="connsiteX4" fmla="*/ 1615281 w 2120900"/>
                  <a:gd name="connsiteY4" fmla="*/ 999331 h 999331"/>
                  <a:gd name="connsiteX5" fmla="*/ 2120900 w 2120900"/>
                  <a:gd name="connsiteY5" fmla="*/ 508000 h 999331"/>
                  <a:gd name="connsiteX6" fmla="*/ 1612900 w 2120900"/>
                  <a:gd name="connsiteY6" fmla="*/ 0 h 999331"/>
                  <a:gd name="connsiteX7" fmla="*/ 1524000 w 2120900"/>
                  <a:gd name="connsiteY7" fmla="*/ 88900 h 999331"/>
                  <a:gd name="connsiteX8" fmla="*/ 1790700 w 2120900"/>
                  <a:gd name="connsiteY8" fmla="*/ 355600 h 999331"/>
                  <a:gd name="connsiteX9" fmla="*/ 1625600 w 2120900"/>
                  <a:gd name="connsiteY9" fmla="*/ 355600 h 999331"/>
                  <a:gd name="connsiteX0" fmla="*/ 0 w 2534958"/>
                  <a:gd name="connsiteY0" fmla="*/ 0 h 1010936"/>
                  <a:gd name="connsiteX1" fmla="*/ 553758 w 2534958"/>
                  <a:gd name="connsiteY1" fmla="*/ 672005 h 1010936"/>
                  <a:gd name="connsiteX2" fmla="*/ 2196026 w 2534958"/>
                  <a:gd name="connsiteY2" fmla="*/ 657718 h 1010936"/>
                  <a:gd name="connsiteX3" fmla="*/ 1932501 w 2534958"/>
                  <a:gd name="connsiteY3" fmla="*/ 911718 h 1010936"/>
                  <a:gd name="connsiteX4" fmla="*/ 2029339 w 2534958"/>
                  <a:gd name="connsiteY4" fmla="*/ 1010936 h 1010936"/>
                  <a:gd name="connsiteX5" fmla="*/ 2534958 w 2534958"/>
                  <a:gd name="connsiteY5" fmla="*/ 519605 h 1010936"/>
                  <a:gd name="connsiteX6" fmla="*/ 2026958 w 2534958"/>
                  <a:gd name="connsiteY6" fmla="*/ 11605 h 1010936"/>
                  <a:gd name="connsiteX7" fmla="*/ 1938058 w 2534958"/>
                  <a:gd name="connsiteY7" fmla="*/ 100505 h 1010936"/>
                  <a:gd name="connsiteX8" fmla="*/ 2204758 w 2534958"/>
                  <a:gd name="connsiteY8" fmla="*/ 367205 h 1010936"/>
                  <a:gd name="connsiteX9" fmla="*/ 2039658 w 2534958"/>
                  <a:gd name="connsiteY9" fmla="*/ 367205 h 101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4958" h="1010936">
                    <a:moveTo>
                      <a:pt x="0" y="0"/>
                    </a:moveTo>
                    <a:lnTo>
                      <a:pt x="553758" y="672005"/>
                    </a:lnTo>
                    <a:lnTo>
                      <a:pt x="2196026" y="657718"/>
                    </a:lnTo>
                    <a:lnTo>
                      <a:pt x="1932501" y="911718"/>
                    </a:lnTo>
                    <a:lnTo>
                      <a:pt x="2029339" y="1010936"/>
                    </a:lnTo>
                    <a:lnTo>
                      <a:pt x="2534958" y="519605"/>
                    </a:lnTo>
                    <a:lnTo>
                      <a:pt x="2026958" y="11605"/>
                    </a:lnTo>
                    <a:lnTo>
                      <a:pt x="1938058" y="100505"/>
                    </a:lnTo>
                    <a:lnTo>
                      <a:pt x="2204758" y="367205"/>
                    </a:lnTo>
                    <a:lnTo>
                      <a:pt x="2039658" y="367205"/>
                    </a:lnTo>
                  </a:path>
                </a:pathLst>
              </a:custGeom>
              <a:noFill/>
              <a:ln w="28575" cap="flat" cmpd="sng" algn="ctr">
                <a:solidFill>
                  <a:schemeClr val="accent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8" name="Freeform 165">
                <a:extLst>
                  <a:ext uri="{FF2B5EF4-FFF2-40B4-BE49-F238E27FC236}">
                    <a16:creationId xmlns:a16="http://schemas.microsoft.com/office/drawing/2014/main" id="{8F8E3B8C-DA62-A8A7-E8C9-F6ED153128F2}"/>
                  </a:ext>
                </a:extLst>
              </p:cNvPr>
              <p:cNvSpPr/>
              <p:nvPr/>
            </p:nvSpPr>
            <p:spPr>
              <a:xfrm flipV="1">
                <a:off x="3028321" y="3348430"/>
                <a:ext cx="2188815" cy="1056203"/>
              </a:xfrm>
              <a:custGeom>
                <a:avLst/>
                <a:gdLst>
                  <a:gd name="connsiteX0" fmla="*/ 0 w 2120900"/>
                  <a:gd name="connsiteY0" fmla="*/ 520700 h 1016000"/>
                  <a:gd name="connsiteX1" fmla="*/ 139700 w 2120900"/>
                  <a:gd name="connsiteY1" fmla="*/ 660400 h 1016000"/>
                  <a:gd name="connsiteX2" fmla="*/ 1803400 w 2120900"/>
                  <a:gd name="connsiteY2" fmla="*/ 660400 h 1016000"/>
                  <a:gd name="connsiteX3" fmla="*/ 1530350 w 2120900"/>
                  <a:gd name="connsiteY3" fmla="*/ 933450 h 1016000"/>
                  <a:gd name="connsiteX4" fmla="*/ 1612900 w 2120900"/>
                  <a:gd name="connsiteY4" fmla="*/ 1016000 h 1016000"/>
                  <a:gd name="connsiteX5" fmla="*/ 2120900 w 2120900"/>
                  <a:gd name="connsiteY5" fmla="*/ 508000 h 1016000"/>
                  <a:gd name="connsiteX6" fmla="*/ 1612900 w 2120900"/>
                  <a:gd name="connsiteY6" fmla="*/ 0 h 1016000"/>
                  <a:gd name="connsiteX7" fmla="*/ 1524000 w 2120900"/>
                  <a:gd name="connsiteY7" fmla="*/ 88900 h 1016000"/>
                  <a:gd name="connsiteX8" fmla="*/ 1790700 w 2120900"/>
                  <a:gd name="connsiteY8" fmla="*/ 355600 h 1016000"/>
                  <a:gd name="connsiteX9" fmla="*/ 1625600 w 2120900"/>
                  <a:gd name="connsiteY9" fmla="*/ 355600 h 1016000"/>
                  <a:gd name="connsiteX10" fmla="*/ 1606550 w 2120900"/>
                  <a:gd name="connsiteY10" fmla="*/ 336550 h 1016000"/>
                  <a:gd name="connsiteX0" fmla="*/ 0 w 2120900"/>
                  <a:gd name="connsiteY0" fmla="*/ 520700 h 1016000"/>
                  <a:gd name="connsiteX1" fmla="*/ 139700 w 2120900"/>
                  <a:gd name="connsiteY1" fmla="*/ 660400 h 1016000"/>
                  <a:gd name="connsiteX2" fmla="*/ 1803400 w 2120900"/>
                  <a:gd name="connsiteY2" fmla="*/ 660400 h 1016000"/>
                  <a:gd name="connsiteX3" fmla="*/ 1518443 w 2120900"/>
                  <a:gd name="connsiteY3" fmla="*/ 900113 h 1016000"/>
                  <a:gd name="connsiteX4" fmla="*/ 1612900 w 2120900"/>
                  <a:gd name="connsiteY4" fmla="*/ 1016000 h 1016000"/>
                  <a:gd name="connsiteX5" fmla="*/ 2120900 w 2120900"/>
                  <a:gd name="connsiteY5" fmla="*/ 508000 h 1016000"/>
                  <a:gd name="connsiteX6" fmla="*/ 1612900 w 2120900"/>
                  <a:gd name="connsiteY6" fmla="*/ 0 h 1016000"/>
                  <a:gd name="connsiteX7" fmla="*/ 1524000 w 2120900"/>
                  <a:gd name="connsiteY7" fmla="*/ 88900 h 1016000"/>
                  <a:gd name="connsiteX8" fmla="*/ 1790700 w 2120900"/>
                  <a:gd name="connsiteY8" fmla="*/ 355600 h 1016000"/>
                  <a:gd name="connsiteX9" fmla="*/ 1625600 w 2120900"/>
                  <a:gd name="connsiteY9" fmla="*/ 355600 h 1016000"/>
                  <a:gd name="connsiteX10" fmla="*/ 1606550 w 2120900"/>
                  <a:gd name="connsiteY10" fmla="*/ 336550 h 1016000"/>
                  <a:gd name="connsiteX0" fmla="*/ 0 w 2120900"/>
                  <a:gd name="connsiteY0" fmla="*/ 520700 h 1016000"/>
                  <a:gd name="connsiteX1" fmla="*/ 139700 w 2120900"/>
                  <a:gd name="connsiteY1" fmla="*/ 660400 h 1016000"/>
                  <a:gd name="connsiteX2" fmla="*/ 1781968 w 2120900"/>
                  <a:gd name="connsiteY2" fmla="*/ 646113 h 1016000"/>
                  <a:gd name="connsiteX3" fmla="*/ 1518443 w 2120900"/>
                  <a:gd name="connsiteY3" fmla="*/ 900113 h 1016000"/>
                  <a:gd name="connsiteX4" fmla="*/ 1612900 w 2120900"/>
                  <a:gd name="connsiteY4" fmla="*/ 1016000 h 1016000"/>
                  <a:gd name="connsiteX5" fmla="*/ 2120900 w 2120900"/>
                  <a:gd name="connsiteY5" fmla="*/ 508000 h 1016000"/>
                  <a:gd name="connsiteX6" fmla="*/ 1612900 w 2120900"/>
                  <a:gd name="connsiteY6" fmla="*/ 0 h 1016000"/>
                  <a:gd name="connsiteX7" fmla="*/ 1524000 w 2120900"/>
                  <a:gd name="connsiteY7" fmla="*/ 88900 h 1016000"/>
                  <a:gd name="connsiteX8" fmla="*/ 1790700 w 2120900"/>
                  <a:gd name="connsiteY8" fmla="*/ 355600 h 1016000"/>
                  <a:gd name="connsiteX9" fmla="*/ 1625600 w 2120900"/>
                  <a:gd name="connsiteY9" fmla="*/ 355600 h 1016000"/>
                  <a:gd name="connsiteX10" fmla="*/ 1606550 w 2120900"/>
                  <a:gd name="connsiteY10" fmla="*/ 336550 h 1016000"/>
                  <a:gd name="connsiteX0" fmla="*/ 0 w 2120900"/>
                  <a:gd name="connsiteY0" fmla="*/ 520700 h 999331"/>
                  <a:gd name="connsiteX1" fmla="*/ 139700 w 2120900"/>
                  <a:gd name="connsiteY1" fmla="*/ 660400 h 999331"/>
                  <a:gd name="connsiteX2" fmla="*/ 1781968 w 2120900"/>
                  <a:gd name="connsiteY2" fmla="*/ 646113 h 999331"/>
                  <a:gd name="connsiteX3" fmla="*/ 1518443 w 2120900"/>
                  <a:gd name="connsiteY3" fmla="*/ 900113 h 999331"/>
                  <a:gd name="connsiteX4" fmla="*/ 1615281 w 2120900"/>
                  <a:gd name="connsiteY4" fmla="*/ 999331 h 999331"/>
                  <a:gd name="connsiteX5" fmla="*/ 2120900 w 2120900"/>
                  <a:gd name="connsiteY5" fmla="*/ 508000 h 999331"/>
                  <a:gd name="connsiteX6" fmla="*/ 1612900 w 2120900"/>
                  <a:gd name="connsiteY6" fmla="*/ 0 h 999331"/>
                  <a:gd name="connsiteX7" fmla="*/ 1524000 w 2120900"/>
                  <a:gd name="connsiteY7" fmla="*/ 88900 h 999331"/>
                  <a:gd name="connsiteX8" fmla="*/ 1790700 w 2120900"/>
                  <a:gd name="connsiteY8" fmla="*/ 355600 h 999331"/>
                  <a:gd name="connsiteX9" fmla="*/ 1625600 w 2120900"/>
                  <a:gd name="connsiteY9" fmla="*/ 355600 h 999331"/>
                  <a:gd name="connsiteX10" fmla="*/ 1606550 w 2120900"/>
                  <a:gd name="connsiteY10" fmla="*/ 336550 h 999331"/>
                  <a:gd name="connsiteX0" fmla="*/ 0 w 2120900"/>
                  <a:gd name="connsiteY0" fmla="*/ 520700 h 999331"/>
                  <a:gd name="connsiteX1" fmla="*/ 139700 w 2120900"/>
                  <a:gd name="connsiteY1" fmla="*/ 660400 h 999331"/>
                  <a:gd name="connsiteX2" fmla="*/ 1781968 w 2120900"/>
                  <a:gd name="connsiteY2" fmla="*/ 646113 h 999331"/>
                  <a:gd name="connsiteX3" fmla="*/ 1518443 w 2120900"/>
                  <a:gd name="connsiteY3" fmla="*/ 900113 h 999331"/>
                  <a:gd name="connsiteX4" fmla="*/ 1615281 w 2120900"/>
                  <a:gd name="connsiteY4" fmla="*/ 999331 h 999331"/>
                  <a:gd name="connsiteX5" fmla="*/ 2120900 w 2120900"/>
                  <a:gd name="connsiteY5" fmla="*/ 508000 h 999331"/>
                  <a:gd name="connsiteX6" fmla="*/ 1612900 w 2120900"/>
                  <a:gd name="connsiteY6" fmla="*/ 0 h 999331"/>
                  <a:gd name="connsiteX7" fmla="*/ 1524000 w 2120900"/>
                  <a:gd name="connsiteY7" fmla="*/ 88900 h 999331"/>
                  <a:gd name="connsiteX8" fmla="*/ 1790700 w 2120900"/>
                  <a:gd name="connsiteY8" fmla="*/ 355600 h 999331"/>
                  <a:gd name="connsiteX9" fmla="*/ 1625600 w 2120900"/>
                  <a:gd name="connsiteY9" fmla="*/ 355600 h 999331"/>
                  <a:gd name="connsiteX10" fmla="*/ 1606550 w 2120900"/>
                  <a:gd name="connsiteY10" fmla="*/ 336550 h 999331"/>
                  <a:gd name="connsiteX0" fmla="*/ 0 w 2120900"/>
                  <a:gd name="connsiteY0" fmla="*/ 520700 h 999331"/>
                  <a:gd name="connsiteX1" fmla="*/ 139700 w 2120900"/>
                  <a:gd name="connsiteY1" fmla="*/ 660400 h 999331"/>
                  <a:gd name="connsiteX2" fmla="*/ 1781968 w 2120900"/>
                  <a:gd name="connsiteY2" fmla="*/ 646113 h 999331"/>
                  <a:gd name="connsiteX3" fmla="*/ 1518443 w 2120900"/>
                  <a:gd name="connsiteY3" fmla="*/ 900113 h 999331"/>
                  <a:gd name="connsiteX4" fmla="*/ 1615281 w 2120900"/>
                  <a:gd name="connsiteY4" fmla="*/ 999331 h 999331"/>
                  <a:gd name="connsiteX5" fmla="*/ 2120900 w 2120900"/>
                  <a:gd name="connsiteY5" fmla="*/ 508000 h 999331"/>
                  <a:gd name="connsiteX6" fmla="*/ 1612900 w 2120900"/>
                  <a:gd name="connsiteY6" fmla="*/ 0 h 999331"/>
                  <a:gd name="connsiteX7" fmla="*/ 1524000 w 2120900"/>
                  <a:gd name="connsiteY7" fmla="*/ 88900 h 999331"/>
                  <a:gd name="connsiteX8" fmla="*/ 1790700 w 2120900"/>
                  <a:gd name="connsiteY8" fmla="*/ 355600 h 999331"/>
                  <a:gd name="connsiteX9" fmla="*/ 1625600 w 2120900"/>
                  <a:gd name="connsiteY9" fmla="*/ 355600 h 999331"/>
                  <a:gd name="connsiteX10" fmla="*/ 1606550 w 2120900"/>
                  <a:gd name="connsiteY10" fmla="*/ 336550 h 999331"/>
                  <a:gd name="connsiteX0" fmla="*/ 0 w 2120900"/>
                  <a:gd name="connsiteY0" fmla="*/ 520700 h 999331"/>
                  <a:gd name="connsiteX1" fmla="*/ 139700 w 2120900"/>
                  <a:gd name="connsiteY1" fmla="*/ 660400 h 999331"/>
                  <a:gd name="connsiteX2" fmla="*/ 1781968 w 2120900"/>
                  <a:gd name="connsiteY2" fmla="*/ 646113 h 999331"/>
                  <a:gd name="connsiteX3" fmla="*/ 1518443 w 2120900"/>
                  <a:gd name="connsiteY3" fmla="*/ 900113 h 999331"/>
                  <a:gd name="connsiteX4" fmla="*/ 1615281 w 2120900"/>
                  <a:gd name="connsiteY4" fmla="*/ 999331 h 999331"/>
                  <a:gd name="connsiteX5" fmla="*/ 2120900 w 2120900"/>
                  <a:gd name="connsiteY5" fmla="*/ 508000 h 999331"/>
                  <a:gd name="connsiteX6" fmla="*/ 1612900 w 2120900"/>
                  <a:gd name="connsiteY6" fmla="*/ 0 h 999331"/>
                  <a:gd name="connsiteX7" fmla="*/ 1524000 w 2120900"/>
                  <a:gd name="connsiteY7" fmla="*/ 88900 h 999331"/>
                  <a:gd name="connsiteX8" fmla="*/ 1790700 w 2120900"/>
                  <a:gd name="connsiteY8" fmla="*/ 355600 h 999331"/>
                  <a:gd name="connsiteX9" fmla="*/ 1625600 w 2120900"/>
                  <a:gd name="connsiteY9" fmla="*/ 355600 h 999331"/>
                  <a:gd name="connsiteX0" fmla="*/ 0 w 2534958"/>
                  <a:gd name="connsiteY0" fmla="*/ 0 h 1010936"/>
                  <a:gd name="connsiteX1" fmla="*/ 553758 w 2534958"/>
                  <a:gd name="connsiteY1" fmla="*/ 672005 h 1010936"/>
                  <a:gd name="connsiteX2" fmla="*/ 2196026 w 2534958"/>
                  <a:gd name="connsiteY2" fmla="*/ 657718 h 1010936"/>
                  <a:gd name="connsiteX3" fmla="*/ 1932501 w 2534958"/>
                  <a:gd name="connsiteY3" fmla="*/ 911718 h 1010936"/>
                  <a:gd name="connsiteX4" fmla="*/ 2029339 w 2534958"/>
                  <a:gd name="connsiteY4" fmla="*/ 1010936 h 1010936"/>
                  <a:gd name="connsiteX5" fmla="*/ 2534958 w 2534958"/>
                  <a:gd name="connsiteY5" fmla="*/ 519605 h 1010936"/>
                  <a:gd name="connsiteX6" fmla="*/ 2026958 w 2534958"/>
                  <a:gd name="connsiteY6" fmla="*/ 11605 h 1010936"/>
                  <a:gd name="connsiteX7" fmla="*/ 1938058 w 2534958"/>
                  <a:gd name="connsiteY7" fmla="*/ 100505 h 1010936"/>
                  <a:gd name="connsiteX8" fmla="*/ 2204758 w 2534958"/>
                  <a:gd name="connsiteY8" fmla="*/ 367205 h 1010936"/>
                  <a:gd name="connsiteX9" fmla="*/ 2039658 w 2534958"/>
                  <a:gd name="connsiteY9" fmla="*/ 367205 h 101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4958" h="1010936">
                    <a:moveTo>
                      <a:pt x="0" y="0"/>
                    </a:moveTo>
                    <a:lnTo>
                      <a:pt x="553758" y="672005"/>
                    </a:lnTo>
                    <a:lnTo>
                      <a:pt x="2196026" y="657718"/>
                    </a:lnTo>
                    <a:lnTo>
                      <a:pt x="1932501" y="911718"/>
                    </a:lnTo>
                    <a:lnTo>
                      <a:pt x="2029339" y="1010936"/>
                    </a:lnTo>
                    <a:lnTo>
                      <a:pt x="2534958" y="519605"/>
                    </a:lnTo>
                    <a:lnTo>
                      <a:pt x="2026958" y="11605"/>
                    </a:lnTo>
                    <a:lnTo>
                      <a:pt x="1938058" y="100505"/>
                    </a:lnTo>
                    <a:lnTo>
                      <a:pt x="2204758" y="367205"/>
                    </a:lnTo>
                    <a:lnTo>
                      <a:pt x="2039658" y="367205"/>
                    </a:lnTo>
                  </a:path>
                </a:pathLst>
              </a:custGeom>
              <a:noFill/>
              <a:ln w="28575" cap="flat" cmpd="sng" algn="ctr">
                <a:solidFill>
                  <a:schemeClr val="accent2"/>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9" name="Freeform 166">
                <a:extLst>
                  <a:ext uri="{FF2B5EF4-FFF2-40B4-BE49-F238E27FC236}">
                    <a16:creationId xmlns:a16="http://schemas.microsoft.com/office/drawing/2014/main" id="{5A2F1BAC-2A1A-EF1E-411A-7BE8A84B69D7}"/>
                  </a:ext>
                </a:extLst>
              </p:cNvPr>
              <p:cNvSpPr/>
              <p:nvPr/>
            </p:nvSpPr>
            <p:spPr>
              <a:xfrm>
                <a:off x="4995906" y="3064083"/>
                <a:ext cx="2188816" cy="1056203"/>
              </a:xfrm>
              <a:custGeom>
                <a:avLst/>
                <a:gdLst>
                  <a:gd name="connsiteX0" fmla="*/ 0 w 2120900"/>
                  <a:gd name="connsiteY0" fmla="*/ 520700 h 1016000"/>
                  <a:gd name="connsiteX1" fmla="*/ 139700 w 2120900"/>
                  <a:gd name="connsiteY1" fmla="*/ 660400 h 1016000"/>
                  <a:gd name="connsiteX2" fmla="*/ 1803400 w 2120900"/>
                  <a:gd name="connsiteY2" fmla="*/ 660400 h 1016000"/>
                  <a:gd name="connsiteX3" fmla="*/ 1530350 w 2120900"/>
                  <a:gd name="connsiteY3" fmla="*/ 933450 h 1016000"/>
                  <a:gd name="connsiteX4" fmla="*/ 1612900 w 2120900"/>
                  <a:gd name="connsiteY4" fmla="*/ 1016000 h 1016000"/>
                  <a:gd name="connsiteX5" fmla="*/ 2120900 w 2120900"/>
                  <a:gd name="connsiteY5" fmla="*/ 508000 h 1016000"/>
                  <a:gd name="connsiteX6" fmla="*/ 1612900 w 2120900"/>
                  <a:gd name="connsiteY6" fmla="*/ 0 h 1016000"/>
                  <a:gd name="connsiteX7" fmla="*/ 1524000 w 2120900"/>
                  <a:gd name="connsiteY7" fmla="*/ 88900 h 1016000"/>
                  <a:gd name="connsiteX8" fmla="*/ 1790700 w 2120900"/>
                  <a:gd name="connsiteY8" fmla="*/ 355600 h 1016000"/>
                  <a:gd name="connsiteX9" fmla="*/ 1625600 w 2120900"/>
                  <a:gd name="connsiteY9" fmla="*/ 355600 h 1016000"/>
                  <a:gd name="connsiteX10" fmla="*/ 1606550 w 2120900"/>
                  <a:gd name="connsiteY10" fmla="*/ 336550 h 1016000"/>
                  <a:gd name="connsiteX0" fmla="*/ 0 w 2120900"/>
                  <a:gd name="connsiteY0" fmla="*/ 520700 h 1016000"/>
                  <a:gd name="connsiteX1" fmla="*/ 139700 w 2120900"/>
                  <a:gd name="connsiteY1" fmla="*/ 660400 h 1016000"/>
                  <a:gd name="connsiteX2" fmla="*/ 1803400 w 2120900"/>
                  <a:gd name="connsiteY2" fmla="*/ 660400 h 1016000"/>
                  <a:gd name="connsiteX3" fmla="*/ 1518443 w 2120900"/>
                  <a:gd name="connsiteY3" fmla="*/ 900113 h 1016000"/>
                  <a:gd name="connsiteX4" fmla="*/ 1612900 w 2120900"/>
                  <a:gd name="connsiteY4" fmla="*/ 1016000 h 1016000"/>
                  <a:gd name="connsiteX5" fmla="*/ 2120900 w 2120900"/>
                  <a:gd name="connsiteY5" fmla="*/ 508000 h 1016000"/>
                  <a:gd name="connsiteX6" fmla="*/ 1612900 w 2120900"/>
                  <a:gd name="connsiteY6" fmla="*/ 0 h 1016000"/>
                  <a:gd name="connsiteX7" fmla="*/ 1524000 w 2120900"/>
                  <a:gd name="connsiteY7" fmla="*/ 88900 h 1016000"/>
                  <a:gd name="connsiteX8" fmla="*/ 1790700 w 2120900"/>
                  <a:gd name="connsiteY8" fmla="*/ 355600 h 1016000"/>
                  <a:gd name="connsiteX9" fmla="*/ 1625600 w 2120900"/>
                  <a:gd name="connsiteY9" fmla="*/ 355600 h 1016000"/>
                  <a:gd name="connsiteX10" fmla="*/ 1606550 w 2120900"/>
                  <a:gd name="connsiteY10" fmla="*/ 336550 h 1016000"/>
                  <a:gd name="connsiteX0" fmla="*/ 0 w 2120900"/>
                  <a:gd name="connsiteY0" fmla="*/ 520700 h 1016000"/>
                  <a:gd name="connsiteX1" fmla="*/ 139700 w 2120900"/>
                  <a:gd name="connsiteY1" fmla="*/ 660400 h 1016000"/>
                  <a:gd name="connsiteX2" fmla="*/ 1781968 w 2120900"/>
                  <a:gd name="connsiteY2" fmla="*/ 646113 h 1016000"/>
                  <a:gd name="connsiteX3" fmla="*/ 1518443 w 2120900"/>
                  <a:gd name="connsiteY3" fmla="*/ 900113 h 1016000"/>
                  <a:gd name="connsiteX4" fmla="*/ 1612900 w 2120900"/>
                  <a:gd name="connsiteY4" fmla="*/ 1016000 h 1016000"/>
                  <a:gd name="connsiteX5" fmla="*/ 2120900 w 2120900"/>
                  <a:gd name="connsiteY5" fmla="*/ 508000 h 1016000"/>
                  <a:gd name="connsiteX6" fmla="*/ 1612900 w 2120900"/>
                  <a:gd name="connsiteY6" fmla="*/ 0 h 1016000"/>
                  <a:gd name="connsiteX7" fmla="*/ 1524000 w 2120900"/>
                  <a:gd name="connsiteY7" fmla="*/ 88900 h 1016000"/>
                  <a:gd name="connsiteX8" fmla="*/ 1790700 w 2120900"/>
                  <a:gd name="connsiteY8" fmla="*/ 355600 h 1016000"/>
                  <a:gd name="connsiteX9" fmla="*/ 1625600 w 2120900"/>
                  <a:gd name="connsiteY9" fmla="*/ 355600 h 1016000"/>
                  <a:gd name="connsiteX10" fmla="*/ 1606550 w 2120900"/>
                  <a:gd name="connsiteY10" fmla="*/ 336550 h 1016000"/>
                  <a:gd name="connsiteX0" fmla="*/ 0 w 2120900"/>
                  <a:gd name="connsiteY0" fmla="*/ 520700 h 999331"/>
                  <a:gd name="connsiteX1" fmla="*/ 139700 w 2120900"/>
                  <a:gd name="connsiteY1" fmla="*/ 660400 h 999331"/>
                  <a:gd name="connsiteX2" fmla="*/ 1781968 w 2120900"/>
                  <a:gd name="connsiteY2" fmla="*/ 646113 h 999331"/>
                  <a:gd name="connsiteX3" fmla="*/ 1518443 w 2120900"/>
                  <a:gd name="connsiteY3" fmla="*/ 900113 h 999331"/>
                  <a:gd name="connsiteX4" fmla="*/ 1615281 w 2120900"/>
                  <a:gd name="connsiteY4" fmla="*/ 999331 h 999331"/>
                  <a:gd name="connsiteX5" fmla="*/ 2120900 w 2120900"/>
                  <a:gd name="connsiteY5" fmla="*/ 508000 h 999331"/>
                  <a:gd name="connsiteX6" fmla="*/ 1612900 w 2120900"/>
                  <a:gd name="connsiteY6" fmla="*/ 0 h 999331"/>
                  <a:gd name="connsiteX7" fmla="*/ 1524000 w 2120900"/>
                  <a:gd name="connsiteY7" fmla="*/ 88900 h 999331"/>
                  <a:gd name="connsiteX8" fmla="*/ 1790700 w 2120900"/>
                  <a:gd name="connsiteY8" fmla="*/ 355600 h 999331"/>
                  <a:gd name="connsiteX9" fmla="*/ 1625600 w 2120900"/>
                  <a:gd name="connsiteY9" fmla="*/ 355600 h 999331"/>
                  <a:gd name="connsiteX10" fmla="*/ 1606550 w 2120900"/>
                  <a:gd name="connsiteY10" fmla="*/ 336550 h 999331"/>
                  <a:gd name="connsiteX0" fmla="*/ 0 w 2120900"/>
                  <a:gd name="connsiteY0" fmla="*/ 520700 h 999331"/>
                  <a:gd name="connsiteX1" fmla="*/ 139700 w 2120900"/>
                  <a:gd name="connsiteY1" fmla="*/ 660400 h 999331"/>
                  <a:gd name="connsiteX2" fmla="*/ 1781968 w 2120900"/>
                  <a:gd name="connsiteY2" fmla="*/ 646113 h 999331"/>
                  <a:gd name="connsiteX3" fmla="*/ 1518443 w 2120900"/>
                  <a:gd name="connsiteY3" fmla="*/ 900113 h 999331"/>
                  <a:gd name="connsiteX4" fmla="*/ 1615281 w 2120900"/>
                  <a:gd name="connsiteY4" fmla="*/ 999331 h 999331"/>
                  <a:gd name="connsiteX5" fmla="*/ 2120900 w 2120900"/>
                  <a:gd name="connsiteY5" fmla="*/ 508000 h 999331"/>
                  <a:gd name="connsiteX6" fmla="*/ 1612900 w 2120900"/>
                  <a:gd name="connsiteY6" fmla="*/ 0 h 999331"/>
                  <a:gd name="connsiteX7" fmla="*/ 1524000 w 2120900"/>
                  <a:gd name="connsiteY7" fmla="*/ 88900 h 999331"/>
                  <a:gd name="connsiteX8" fmla="*/ 1790700 w 2120900"/>
                  <a:gd name="connsiteY8" fmla="*/ 355600 h 999331"/>
                  <a:gd name="connsiteX9" fmla="*/ 1625600 w 2120900"/>
                  <a:gd name="connsiteY9" fmla="*/ 355600 h 999331"/>
                  <a:gd name="connsiteX10" fmla="*/ 1606550 w 2120900"/>
                  <a:gd name="connsiteY10" fmla="*/ 336550 h 999331"/>
                  <a:gd name="connsiteX0" fmla="*/ 0 w 2120900"/>
                  <a:gd name="connsiteY0" fmla="*/ 520700 h 999331"/>
                  <a:gd name="connsiteX1" fmla="*/ 139700 w 2120900"/>
                  <a:gd name="connsiteY1" fmla="*/ 660400 h 999331"/>
                  <a:gd name="connsiteX2" fmla="*/ 1781968 w 2120900"/>
                  <a:gd name="connsiteY2" fmla="*/ 646113 h 999331"/>
                  <a:gd name="connsiteX3" fmla="*/ 1518443 w 2120900"/>
                  <a:gd name="connsiteY3" fmla="*/ 900113 h 999331"/>
                  <a:gd name="connsiteX4" fmla="*/ 1615281 w 2120900"/>
                  <a:gd name="connsiteY4" fmla="*/ 999331 h 999331"/>
                  <a:gd name="connsiteX5" fmla="*/ 2120900 w 2120900"/>
                  <a:gd name="connsiteY5" fmla="*/ 508000 h 999331"/>
                  <a:gd name="connsiteX6" fmla="*/ 1612900 w 2120900"/>
                  <a:gd name="connsiteY6" fmla="*/ 0 h 999331"/>
                  <a:gd name="connsiteX7" fmla="*/ 1524000 w 2120900"/>
                  <a:gd name="connsiteY7" fmla="*/ 88900 h 999331"/>
                  <a:gd name="connsiteX8" fmla="*/ 1790700 w 2120900"/>
                  <a:gd name="connsiteY8" fmla="*/ 355600 h 999331"/>
                  <a:gd name="connsiteX9" fmla="*/ 1625600 w 2120900"/>
                  <a:gd name="connsiteY9" fmla="*/ 355600 h 999331"/>
                  <a:gd name="connsiteX10" fmla="*/ 1606550 w 2120900"/>
                  <a:gd name="connsiteY10" fmla="*/ 336550 h 999331"/>
                  <a:gd name="connsiteX0" fmla="*/ 0 w 2120900"/>
                  <a:gd name="connsiteY0" fmla="*/ 520700 h 999331"/>
                  <a:gd name="connsiteX1" fmla="*/ 139700 w 2120900"/>
                  <a:gd name="connsiteY1" fmla="*/ 660400 h 999331"/>
                  <a:gd name="connsiteX2" fmla="*/ 1781968 w 2120900"/>
                  <a:gd name="connsiteY2" fmla="*/ 646113 h 999331"/>
                  <a:gd name="connsiteX3" fmla="*/ 1518443 w 2120900"/>
                  <a:gd name="connsiteY3" fmla="*/ 900113 h 999331"/>
                  <a:gd name="connsiteX4" fmla="*/ 1615281 w 2120900"/>
                  <a:gd name="connsiteY4" fmla="*/ 999331 h 999331"/>
                  <a:gd name="connsiteX5" fmla="*/ 2120900 w 2120900"/>
                  <a:gd name="connsiteY5" fmla="*/ 508000 h 999331"/>
                  <a:gd name="connsiteX6" fmla="*/ 1612900 w 2120900"/>
                  <a:gd name="connsiteY6" fmla="*/ 0 h 999331"/>
                  <a:gd name="connsiteX7" fmla="*/ 1524000 w 2120900"/>
                  <a:gd name="connsiteY7" fmla="*/ 88900 h 999331"/>
                  <a:gd name="connsiteX8" fmla="*/ 1790700 w 2120900"/>
                  <a:gd name="connsiteY8" fmla="*/ 355600 h 999331"/>
                  <a:gd name="connsiteX9" fmla="*/ 1625600 w 2120900"/>
                  <a:gd name="connsiteY9" fmla="*/ 355600 h 999331"/>
                  <a:gd name="connsiteX0" fmla="*/ 0 w 2534958"/>
                  <a:gd name="connsiteY0" fmla="*/ 0 h 1010936"/>
                  <a:gd name="connsiteX1" fmla="*/ 553758 w 2534958"/>
                  <a:gd name="connsiteY1" fmla="*/ 672005 h 1010936"/>
                  <a:gd name="connsiteX2" fmla="*/ 2196026 w 2534958"/>
                  <a:gd name="connsiteY2" fmla="*/ 657718 h 1010936"/>
                  <a:gd name="connsiteX3" fmla="*/ 1932501 w 2534958"/>
                  <a:gd name="connsiteY3" fmla="*/ 911718 h 1010936"/>
                  <a:gd name="connsiteX4" fmla="*/ 2029339 w 2534958"/>
                  <a:gd name="connsiteY4" fmla="*/ 1010936 h 1010936"/>
                  <a:gd name="connsiteX5" fmla="*/ 2534958 w 2534958"/>
                  <a:gd name="connsiteY5" fmla="*/ 519605 h 1010936"/>
                  <a:gd name="connsiteX6" fmla="*/ 2026958 w 2534958"/>
                  <a:gd name="connsiteY6" fmla="*/ 11605 h 1010936"/>
                  <a:gd name="connsiteX7" fmla="*/ 1938058 w 2534958"/>
                  <a:gd name="connsiteY7" fmla="*/ 100505 h 1010936"/>
                  <a:gd name="connsiteX8" fmla="*/ 2204758 w 2534958"/>
                  <a:gd name="connsiteY8" fmla="*/ 367205 h 1010936"/>
                  <a:gd name="connsiteX9" fmla="*/ 2039658 w 2534958"/>
                  <a:gd name="connsiteY9" fmla="*/ 367205 h 101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4958" h="1010936">
                    <a:moveTo>
                      <a:pt x="0" y="0"/>
                    </a:moveTo>
                    <a:lnTo>
                      <a:pt x="553758" y="672005"/>
                    </a:lnTo>
                    <a:lnTo>
                      <a:pt x="2196026" y="657718"/>
                    </a:lnTo>
                    <a:lnTo>
                      <a:pt x="1932501" y="911718"/>
                    </a:lnTo>
                    <a:lnTo>
                      <a:pt x="2029339" y="1010936"/>
                    </a:lnTo>
                    <a:lnTo>
                      <a:pt x="2534958" y="519605"/>
                    </a:lnTo>
                    <a:lnTo>
                      <a:pt x="2026958" y="11605"/>
                    </a:lnTo>
                    <a:lnTo>
                      <a:pt x="1938058" y="100505"/>
                    </a:lnTo>
                    <a:lnTo>
                      <a:pt x="2204758" y="367205"/>
                    </a:lnTo>
                    <a:lnTo>
                      <a:pt x="2039658" y="367205"/>
                    </a:lnTo>
                  </a:path>
                </a:pathLst>
              </a:custGeom>
              <a:noFill/>
              <a:ln w="28575" cap="flat" cmpd="sng" algn="ctr">
                <a:solidFill>
                  <a:schemeClr val="accent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0" name="Freeform 167">
                <a:extLst>
                  <a:ext uri="{FF2B5EF4-FFF2-40B4-BE49-F238E27FC236}">
                    <a16:creationId xmlns:a16="http://schemas.microsoft.com/office/drawing/2014/main" id="{C91FD988-5E4E-BF14-6167-C88EC767C93F}"/>
                  </a:ext>
                </a:extLst>
              </p:cNvPr>
              <p:cNvSpPr/>
              <p:nvPr/>
            </p:nvSpPr>
            <p:spPr>
              <a:xfrm flipV="1">
                <a:off x="6963492" y="3348430"/>
                <a:ext cx="2188817" cy="1056203"/>
              </a:xfrm>
              <a:custGeom>
                <a:avLst/>
                <a:gdLst>
                  <a:gd name="connsiteX0" fmla="*/ 0 w 2120900"/>
                  <a:gd name="connsiteY0" fmla="*/ 520700 h 1016000"/>
                  <a:gd name="connsiteX1" fmla="*/ 139700 w 2120900"/>
                  <a:gd name="connsiteY1" fmla="*/ 660400 h 1016000"/>
                  <a:gd name="connsiteX2" fmla="*/ 1803400 w 2120900"/>
                  <a:gd name="connsiteY2" fmla="*/ 660400 h 1016000"/>
                  <a:gd name="connsiteX3" fmla="*/ 1530350 w 2120900"/>
                  <a:gd name="connsiteY3" fmla="*/ 933450 h 1016000"/>
                  <a:gd name="connsiteX4" fmla="*/ 1612900 w 2120900"/>
                  <a:gd name="connsiteY4" fmla="*/ 1016000 h 1016000"/>
                  <a:gd name="connsiteX5" fmla="*/ 2120900 w 2120900"/>
                  <a:gd name="connsiteY5" fmla="*/ 508000 h 1016000"/>
                  <a:gd name="connsiteX6" fmla="*/ 1612900 w 2120900"/>
                  <a:gd name="connsiteY6" fmla="*/ 0 h 1016000"/>
                  <a:gd name="connsiteX7" fmla="*/ 1524000 w 2120900"/>
                  <a:gd name="connsiteY7" fmla="*/ 88900 h 1016000"/>
                  <a:gd name="connsiteX8" fmla="*/ 1790700 w 2120900"/>
                  <a:gd name="connsiteY8" fmla="*/ 355600 h 1016000"/>
                  <a:gd name="connsiteX9" fmla="*/ 1625600 w 2120900"/>
                  <a:gd name="connsiteY9" fmla="*/ 355600 h 1016000"/>
                  <a:gd name="connsiteX10" fmla="*/ 1606550 w 2120900"/>
                  <a:gd name="connsiteY10" fmla="*/ 336550 h 1016000"/>
                  <a:gd name="connsiteX0" fmla="*/ 0 w 2120900"/>
                  <a:gd name="connsiteY0" fmla="*/ 520700 h 1016000"/>
                  <a:gd name="connsiteX1" fmla="*/ 139700 w 2120900"/>
                  <a:gd name="connsiteY1" fmla="*/ 660400 h 1016000"/>
                  <a:gd name="connsiteX2" fmla="*/ 1803400 w 2120900"/>
                  <a:gd name="connsiteY2" fmla="*/ 660400 h 1016000"/>
                  <a:gd name="connsiteX3" fmla="*/ 1518443 w 2120900"/>
                  <a:gd name="connsiteY3" fmla="*/ 900113 h 1016000"/>
                  <a:gd name="connsiteX4" fmla="*/ 1612900 w 2120900"/>
                  <a:gd name="connsiteY4" fmla="*/ 1016000 h 1016000"/>
                  <a:gd name="connsiteX5" fmla="*/ 2120900 w 2120900"/>
                  <a:gd name="connsiteY5" fmla="*/ 508000 h 1016000"/>
                  <a:gd name="connsiteX6" fmla="*/ 1612900 w 2120900"/>
                  <a:gd name="connsiteY6" fmla="*/ 0 h 1016000"/>
                  <a:gd name="connsiteX7" fmla="*/ 1524000 w 2120900"/>
                  <a:gd name="connsiteY7" fmla="*/ 88900 h 1016000"/>
                  <a:gd name="connsiteX8" fmla="*/ 1790700 w 2120900"/>
                  <a:gd name="connsiteY8" fmla="*/ 355600 h 1016000"/>
                  <a:gd name="connsiteX9" fmla="*/ 1625600 w 2120900"/>
                  <a:gd name="connsiteY9" fmla="*/ 355600 h 1016000"/>
                  <a:gd name="connsiteX10" fmla="*/ 1606550 w 2120900"/>
                  <a:gd name="connsiteY10" fmla="*/ 336550 h 1016000"/>
                  <a:gd name="connsiteX0" fmla="*/ 0 w 2120900"/>
                  <a:gd name="connsiteY0" fmla="*/ 520700 h 1016000"/>
                  <a:gd name="connsiteX1" fmla="*/ 139700 w 2120900"/>
                  <a:gd name="connsiteY1" fmla="*/ 660400 h 1016000"/>
                  <a:gd name="connsiteX2" fmla="*/ 1781968 w 2120900"/>
                  <a:gd name="connsiteY2" fmla="*/ 646113 h 1016000"/>
                  <a:gd name="connsiteX3" fmla="*/ 1518443 w 2120900"/>
                  <a:gd name="connsiteY3" fmla="*/ 900113 h 1016000"/>
                  <a:gd name="connsiteX4" fmla="*/ 1612900 w 2120900"/>
                  <a:gd name="connsiteY4" fmla="*/ 1016000 h 1016000"/>
                  <a:gd name="connsiteX5" fmla="*/ 2120900 w 2120900"/>
                  <a:gd name="connsiteY5" fmla="*/ 508000 h 1016000"/>
                  <a:gd name="connsiteX6" fmla="*/ 1612900 w 2120900"/>
                  <a:gd name="connsiteY6" fmla="*/ 0 h 1016000"/>
                  <a:gd name="connsiteX7" fmla="*/ 1524000 w 2120900"/>
                  <a:gd name="connsiteY7" fmla="*/ 88900 h 1016000"/>
                  <a:gd name="connsiteX8" fmla="*/ 1790700 w 2120900"/>
                  <a:gd name="connsiteY8" fmla="*/ 355600 h 1016000"/>
                  <a:gd name="connsiteX9" fmla="*/ 1625600 w 2120900"/>
                  <a:gd name="connsiteY9" fmla="*/ 355600 h 1016000"/>
                  <a:gd name="connsiteX10" fmla="*/ 1606550 w 2120900"/>
                  <a:gd name="connsiteY10" fmla="*/ 336550 h 1016000"/>
                  <a:gd name="connsiteX0" fmla="*/ 0 w 2120900"/>
                  <a:gd name="connsiteY0" fmla="*/ 520700 h 999331"/>
                  <a:gd name="connsiteX1" fmla="*/ 139700 w 2120900"/>
                  <a:gd name="connsiteY1" fmla="*/ 660400 h 999331"/>
                  <a:gd name="connsiteX2" fmla="*/ 1781968 w 2120900"/>
                  <a:gd name="connsiteY2" fmla="*/ 646113 h 999331"/>
                  <a:gd name="connsiteX3" fmla="*/ 1518443 w 2120900"/>
                  <a:gd name="connsiteY3" fmla="*/ 900113 h 999331"/>
                  <a:gd name="connsiteX4" fmla="*/ 1615281 w 2120900"/>
                  <a:gd name="connsiteY4" fmla="*/ 999331 h 999331"/>
                  <a:gd name="connsiteX5" fmla="*/ 2120900 w 2120900"/>
                  <a:gd name="connsiteY5" fmla="*/ 508000 h 999331"/>
                  <a:gd name="connsiteX6" fmla="*/ 1612900 w 2120900"/>
                  <a:gd name="connsiteY6" fmla="*/ 0 h 999331"/>
                  <a:gd name="connsiteX7" fmla="*/ 1524000 w 2120900"/>
                  <a:gd name="connsiteY7" fmla="*/ 88900 h 999331"/>
                  <a:gd name="connsiteX8" fmla="*/ 1790700 w 2120900"/>
                  <a:gd name="connsiteY8" fmla="*/ 355600 h 999331"/>
                  <a:gd name="connsiteX9" fmla="*/ 1625600 w 2120900"/>
                  <a:gd name="connsiteY9" fmla="*/ 355600 h 999331"/>
                  <a:gd name="connsiteX10" fmla="*/ 1606550 w 2120900"/>
                  <a:gd name="connsiteY10" fmla="*/ 336550 h 999331"/>
                  <a:gd name="connsiteX0" fmla="*/ 0 w 2120900"/>
                  <a:gd name="connsiteY0" fmla="*/ 520700 h 999331"/>
                  <a:gd name="connsiteX1" fmla="*/ 139700 w 2120900"/>
                  <a:gd name="connsiteY1" fmla="*/ 660400 h 999331"/>
                  <a:gd name="connsiteX2" fmla="*/ 1781968 w 2120900"/>
                  <a:gd name="connsiteY2" fmla="*/ 646113 h 999331"/>
                  <a:gd name="connsiteX3" fmla="*/ 1518443 w 2120900"/>
                  <a:gd name="connsiteY3" fmla="*/ 900113 h 999331"/>
                  <a:gd name="connsiteX4" fmla="*/ 1615281 w 2120900"/>
                  <a:gd name="connsiteY4" fmla="*/ 999331 h 999331"/>
                  <a:gd name="connsiteX5" fmla="*/ 2120900 w 2120900"/>
                  <a:gd name="connsiteY5" fmla="*/ 508000 h 999331"/>
                  <a:gd name="connsiteX6" fmla="*/ 1612900 w 2120900"/>
                  <a:gd name="connsiteY6" fmla="*/ 0 h 999331"/>
                  <a:gd name="connsiteX7" fmla="*/ 1524000 w 2120900"/>
                  <a:gd name="connsiteY7" fmla="*/ 88900 h 999331"/>
                  <a:gd name="connsiteX8" fmla="*/ 1790700 w 2120900"/>
                  <a:gd name="connsiteY8" fmla="*/ 355600 h 999331"/>
                  <a:gd name="connsiteX9" fmla="*/ 1625600 w 2120900"/>
                  <a:gd name="connsiteY9" fmla="*/ 355600 h 999331"/>
                  <a:gd name="connsiteX10" fmla="*/ 1606550 w 2120900"/>
                  <a:gd name="connsiteY10" fmla="*/ 336550 h 999331"/>
                  <a:gd name="connsiteX0" fmla="*/ 0 w 2120900"/>
                  <a:gd name="connsiteY0" fmla="*/ 520700 h 999331"/>
                  <a:gd name="connsiteX1" fmla="*/ 139700 w 2120900"/>
                  <a:gd name="connsiteY1" fmla="*/ 660400 h 999331"/>
                  <a:gd name="connsiteX2" fmla="*/ 1781968 w 2120900"/>
                  <a:gd name="connsiteY2" fmla="*/ 646113 h 999331"/>
                  <a:gd name="connsiteX3" fmla="*/ 1518443 w 2120900"/>
                  <a:gd name="connsiteY3" fmla="*/ 900113 h 999331"/>
                  <a:gd name="connsiteX4" fmla="*/ 1615281 w 2120900"/>
                  <a:gd name="connsiteY4" fmla="*/ 999331 h 999331"/>
                  <a:gd name="connsiteX5" fmla="*/ 2120900 w 2120900"/>
                  <a:gd name="connsiteY5" fmla="*/ 508000 h 999331"/>
                  <a:gd name="connsiteX6" fmla="*/ 1612900 w 2120900"/>
                  <a:gd name="connsiteY6" fmla="*/ 0 h 999331"/>
                  <a:gd name="connsiteX7" fmla="*/ 1524000 w 2120900"/>
                  <a:gd name="connsiteY7" fmla="*/ 88900 h 999331"/>
                  <a:gd name="connsiteX8" fmla="*/ 1790700 w 2120900"/>
                  <a:gd name="connsiteY8" fmla="*/ 355600 h 999331"/>
                  <a:gd name="connsiteX9" fmla="*/ 1625600 w 2120900"/>
                  <a:gd name="connsiteY9" fmla="*/ 355600 h 999331"/>
                  <a:gd name="connsiteX10" fmla="*/ 1606550 w 2120900"/>
                  <a:gd name="connsiteY10" fmla="*/ 336550 h 999331"/>
                  <a:gd name="connsiteX0" fmla="*/ 0 w 2120900"/>
                  <a:gd name="connsiteY0" fmla="*/ 520700 h 999331"/>
                  <a:gd name="connsiteX1" fmla="*/ 139700 w 2120900"/>
                  <a:gd name="connsiteY1" fmla="*/ 660400 h 999331"/>
                  <a:gd name="connsiteX2" fmla="*/ 1781968 w 2120900"/>
                  <a:gd name="connsiteY2" fmla="*/ 646113 h 999331"/>
                  <a:gd name="connsiteX3" fmla="*/ 1518443 w 2120900"/>
                  <a:gd name="connsiteY3" fmla="*/ 900113 h 999331"/>
                  <a:gd name="connsiteX4" fmla="*/ 1615281 w 2120900"/>
                  <a:gd name="connsiteY4" fmla="*/ 999331 h 999331"/>
                  <a:gd name="connsiteX5" fmla="*/ 2120900 w 2120900"/>
                  <a:gd name="connsiteY5" fmla="*/ 508000 h 999331"/>
                  <a:gd name="connsiteX6" fmla="*/ 1612900 w 2120900"/>
                  <a:gd name="connsiteY6" fmla="*/ 0 h 999331"/>
                  <a:gd name="connsiteX7" fmla="*/ 1524000 w 2120900"/>
                  <a:gd name="connsiteY7" fmla="*/ 88900 h 999331"/>
                  <a:gd name="connsiteX8" fmla="*/ 1790700 w 2120900"/>
                  <a:gd name="connsiteY8" fmla="*/ 355600 h 999331"/>
                  <a:gd name="connsiteX9" fmla="*/ 1625600 w 2120900"/>
                  <a:gd name="connsiteY9" fmla="*/ 355600 h 999331"/>
                  <a:gd name="connsiteX0" fmla="*/ 0 w 2534958"/>
                  <a:gd name="connsiteY0" fmla="*/ 0 h 1010936"/>
                  <a:gd name="connsiteX1" fmla="*/ 553758 w 2534958"/>
                  <a:gd name="connsiteY1" fmla="*/ 672005 h 1010936"/>
                  <a:gd name="connsiteX2" fmla="*/ 2196026 w 2534958"/>
                  <a:gd name="connsiteY2" fmla="*/ 657718 h 1010936"/>
                  <a:gd name="connsiteX3" fmla="*/ 1932501 w 2534958"/>
                  <a:gd name="connsiteY3" fmla="*/ 911718 h 1010936"/>
                  <a:gd name="connsiteX4" fmla="*/ 2029339 w 2534958"/>
                  <a:gd name="connsiteY4" fmla="*/ 1010936 h 1010936"/>
                  <a:gd name="connsiteX5" fmla="*/ 2534958 w 2534958"/>
                  <a:gd name="connsiteY5" fmla="*/ 519605 h 1010936"/>
                  <a:gd name="connsiteX6" fmla="*/ 2026958 w 2534958"/>
                  <a:gd name="connsiteY6" fmla="*/ 11605 h 1010936"/>
                  <a:gd name="connsiteX7" fmla="*/ 1938058 w 2534958"/>
                  <a:gd name="connsiteY7" fmla="*/ 100505 h 1010936"/>
                  <a:gd name="connsiteX8" fmla="*/ 2204758 w 2534958"/>
                  <a:gd name="connsiteY8" fmla="*/ 367205 h 1010936"/>
                  <a:gd name="connsiteX9" fmla="*/ 2039658 w 2534958"/>
                  <a:gd name="connsiteY9" fmla="*/ 367205 h 101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4958" h="1010936">
                    <a:moveTo>
                      <a:pt x="0" y="0"/>
                    </a:moveTo>
                    <a:lnTo>
                      <a:pt x="553758" y="672005"/>
                    </a:lnTo>
                    <a:lnTo>
                      <a:pt x="2196026" y="657718"/>
                    </a:lnTo>
                    <a:lnTo>
                      <a:pt x="1932501" y="911718"/>
                    </a:lnTo>
                    <a:lnTo>
                      <a:pt x="2029339" y="1010936"/>
                    </a:lnTo>
                    <a:lnTo>
                      <a:pt x="2534958" y="519605"/>
                    </a:lnTo>
                    <a:lnTo>
                      <a:pt x="2026958" y="11605"/>
                    </a:lnTo>
                    <a:lnTo>
                      <a:pt x="1938058" y="100505"/>
                    </a:lnTo>
                    <a:lnTo>
                      <a:pt x="2204758" y="367205"/>
                    </a:lnTo>
                    <a:lnTo>
                      <a:pt x="2039658" y="367205"/>
                    </a:lnTo>
                  </a:path>
                </a:pathLst>
              </a:custGeom>
              <a:noFill/>
              <a:ln w="28575" cap="flat" cmpd="sng" algn="ctr">
                <a:solidFill>
                  <a:schemeClr val="accent2"/>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1" name="Freeform 168">
                <a:extLst>
                  <a:ext uri="{FF2B5EF4-FFF2-40B4-BE49-F238E27FC236}">
                    <a16:creationId xmlns:a16="http://schemas.microsoft.com/office/drawing/2014/main" id="{202CA3E3-A7FF-9A64-9458-063BA0DA7D32}"/>
                  </a:ext>
                </a:extLst>
              </p:cNvPr>
              <p:cNvSpPr/>
              <p:nvPr/>
            </p:nvSpPr>
            <p:spPr>
              <a:xfrm>
                <a:off x="9114715" y="3064081"/>
                <a:ext cx="2188816" cy="1056204"/>
              </a:xfrm>
              <a:custGeom>
                <a:avLst/>
                <a:gdLst>
                  <a:gd name="connsiteX0" fmla="*/ 0 w 2120900"/>
                  <a:gd name="connsiteY0" fmla="*/ 520700 h 1016000"/>
                  <a:gd name="connsiteX1" fmla="*/ 139700 w 2120900"/>
                  <a:gd name="connsiteY1" fmla="*/ 660400 h 1016000"/>
                  <a:gd name="connsiteX2" fmla="*/ 1803400 w 2120900"/>
                  <a:gd name="connsiteY2" fmla="*/ 660400 h 1016000"/>
                  <a:gd name="connsiteX3" fmla="*/ 1530350 w 2120900"/>
                  <a:gd name="connsiteY3" fmla="*/ 933450 h 1016000"/>
                  <a:gd name="connsiteX4" fmla="*/ 1612900 w 2120900"/>
                  <a:gd name="connsiteY4" fmla="*/ 1016000 h 1016000"/>
                  <a:gd name="connsiteX5" fmla="*/ 2120900 w 2120900"/>
                  <a:gd name="connsiteY5" fmla="*/ 508000 h 1016000"/>
                  <a:gd name="connsiteX6" fmla="*/ 1612900 w 2120900"/>
                  <a:gd name="connsiteY6" fmla="*/ 0 h 1016000"/>
                  <a:gd name="connsiteX7" fmla="*/ 1524000 w 2120900"/>
                  <a:gd name="connsiteY7" fmla="*/ 88900 h 1016000"/>
                  <a:gd name="connsiteX8" fmla="*/ 1790700 w 2120900"/>
                  <a:gd name="connsiteY8" fmla="*/ 355600 h 1016000"/>
                  <a:gd name="connsiteX9" fmla="*/ 1625600 w 2120900"/>
                  <a:gd name="connsiteY9" fmla="*/ 355600 h 1016000"/>
                  <a:gd name="connsiteX10" fmla="*/ 1606550 w 2120900"/>
                  <a:gd name="connsiteY10" fmla="*/ 336550 h 1016000"/>
                  <a:gd name="connsiteX0" fmla="*/ 0 w 2120900"/>
                  <a:gd name="connsiteY0" fmla="*/ 520700 h 1016000"/>
                  <a:gd name="connsiteX1" fmla="*/ 139700 w 2120900"/>
                  <a:gd name="connsiteY1" fmla="*/ 660400 h 1016000"/>
                  <a:gd name="connsiteX2" fmla="*/ 1803400 w 2120900"/>
                  <a:gd name="connsiteY2" fmla="*/ 660400 h 1016000"/>
                  <a:gd name="connsiteX3" fmla="*/ 1518443 w 2120900"/>
                  <a:gd name="connsiteY3" fmla="*/ 900113 h 1016000"/>
                  <a:gd name="connsiteX4" fmla="*/ 1612900 w 2120900"/>
                  <a:gd name="connsiteY4" fmla="*/ 1016000 h 1016000"/>
                  <a:gd name="connsiteX5" fmla="*/ 2120900 w 2120900"/>
                  <a:gd name="connsiteY5" fmla="*/ 508000 h 1016000"/>
                  <a:gd name="connsiteX6" fmla="*/ 1612900 w 2120900"/>
                  <a:gd name="connsiteY6" fmla="*/ 0 h 1016000"/>
                  <a:gd name="connsiteX7" fmla="*/ 1524000 w 2120900"/>
                  <a:gd name="connsiteY7" fmla="*/ 88900 h 1016000"/>
                  <a:gd name="connsiteX8" fmla="*/ 1790700 w 2120900"/>
                  <a:gd name="connsiteY8" fmla="*/ 355600 h 1016000"/>
                  <a:gd name="connsiteX9" fmla="*/ 1625600 w 2120900"/>
                  <a:gd name="connsiteY9" fmla="*/ 355600 h 1016000"/>
                  <a:gd name="connsiteX10" fmla="*/ 1606550 w 2120900"/>
                  <a:gd name="connsiteY10" fmla="*/ 336550 h 1016000"/>
                  <a:gd name="connsiteX0" fmla="*/ 0 w 2120900"/>
                  <a:gd name="connsiteY0" fmla="*/ 520700 h 1016000"/>
                  <a:gd name="connsiteX1" fmla="*/ 139700 w 2120900"/>
                  <a:gd name="connsiteY1" fmla="*/ 660400 h 1016000"/>
                  <a:gd name="connsiteX2" fmla="*/ 1781968 w 2120900"/>
                  <a:gd name="connsiteY2" fmla="*/ 646113 h 1016000"/>
                  <a:gd name="connsiteX3" fmla="*/ 1518443 w 2120900"/>
                  <a:gd name="connsiteY3" fmla="*/ 900113 h 1016000"/>
                  <a:gd name="connsiteX4" fmla="*/ 1612900 w 2120900"/>
                  <a:gd name="connsiteY4" fmla="*/ 1016000 h 1016000"/>
                  <a:gd name="connsiteX5" fmla="*/ 2120900 w 2120900"/>
                  <a:gd name="connsiteY5" fmla="*/ 508000 h 1016000"/>
                  <a:gd name="connsiteX6" fmla="*/ 1612900 w 2120900"/>
                  <a:gd name="connsiteY6" fmla="*/ 0 h 1016000"/>
                  <a:gd name="connsiteX7" fmla="*/ 1524000 w 2120900"/>
                  <a:gd name="connsiteY7" fmla="*/ 88900 h 1016000"/>
                  <a:gd name="connsiteX8" fmla="*/ 1790700 w 2120900"/>
                  <a:gd name="connsiteY8" fmla="*/ 355600 h 1016000"/>
                  <a:gd name="connsiteX9" fmla="*/ 1625600 w 2120900"/>
                  <a:gd name="connsiteY9" fmla="*/ 355600 h 1016000"/>
                  <a:gd name="connsiteX10" fmla="*/ 1606550 w 2120900"/>
                  <a:gd name="connsiteY10" fmla="*/ 336550 h 1016000"/>
                  <a:gd name="connsiteX0" fmla="*/ 0 w 2120900"/>
                  <a:gd name="connsiteY0" fmla="*/ 520700 h 999331"/>
                  <a:gd name="connsiteX1" fmla="*/ 139700 w 2120900"/>
                  <a:gd name="connsiteY1" fmla="*/ 660400 h 999331"/>
                  <a:gd name="connsiteX2" fmla="*/ 1781968 w 2120900"/>
                  <a:gd name="connsiteY2" fmla="*/ 646113 h 999331"/>
                  <a:gd name="connsiteX3" fmla="*/ 1518443 w 2120900"/>
                  <a:gd name="connsiteY3" fmla="*/ 900113 h 999331"/>
                  <a:gd name="connsiteX4" fmla="*/ 1615281 w 2120900"/>
                  <a:gd name="connsiteY4" fmla="*/ 999331 h 999331"/>
                  <a:gd name="connsiteX5" fmla="*/ 2120900 w 2120900"/>
                  <a:gd name="connsiteY5" fmla="*/ 508000 h 999331"/>
                  <a:gd name="connsiteX6" fmla="*/ 1612900 w 2120900"/>
                  <a:gd name="connsiteY6" fmla="*/ 0 h 999331"/>
                  <a:gd name="connsiteX7" fmla="*/ 1524000 w 2120900"/>
                  <a:gd name="connsiteY7" fmla="*/ 88900 h 999331"/>
                  <a:gd name="connsiteX8" fmla="*/ 1790700 w 2120900"/>
                  <a:gd name="connsiteY8" fmla="*/ 355600 h 999331"/>
                  <a:gd name="connsiteX9" fmla="*/ 1625600 w 2120900"/>
                  <a:gd name="connsiteY9" fmla="*/ 355600 h 999331"/>
                  <a:gd name="connsiteX10" fmla="*/ 1606550 w 2120900"/>
                  <a:gd name="connsiteY10" fmla="*/ 336550 h 999331"/>
                  <a:gd name="connsiteX0" fmla="*/ 0 w 2120900"/>
                  <a:gd name="connsiteY0" fmla="*/ 520700 h 999331"/>
                  <a:gd name="connsiteX1" fmla="*/ 139700 w 2120900"/>
                  <a:gd name="connsiteY1" fmla="*/ 660400 h 999331"/>
                  <a:gd name="connsiteX2" fmla="*/ 1781968 w 2120900"/>
                  <a:gd name="connsiteY2" fmla="*/ 646113 h 999331"/>
                  <a:gd name="connsiteX3" fmla="*/ 1518443 w 2120900"/>
                  <a:gd name="connsiteY3" fmla="*/ 900113 h 999331"/>
                  <a:gd name="connsiteX4" fmla="*/ 1615281 w 2120900"/>
                  <a:gd name="connsiteY4" fmla="*/ 999331 h 999331"/>
                  <a:gd name="connsiteX5" fmla="*/ 2120900 w 2120900"/>
                  <a:gd name="connsiteY5" fmla="*/ 508000 h 999331"/>
                  <a:gd name="connsiteX6" fmla="*/ 1612900 w 2120900"/>
                  <a:gd name="connsiteY6" fmla="*/ 0 h 999331"/>
                  <a:gd name="connsiteX7" fmla="*/ 1524000 w 2120900"/>
                  <a:gd name="connsiteY7" fmla="*/ 88900 h 999331"/>
                  <a:gd name="connsiteX8" fmla="*/ 1790700 w 2120900"/>
                  <a:gd name="connsiteY8" fmla="*/ 355600 h 999331"/>
                  <a:gd name="connsiteX9" fmla="*/ 1625600 w 2120900"/>
                  <a:gd name="connsiteY9" fmla="*/ 355600 h 999331"/>
                  <a:gd name="connsiteX10" fmla="*/ 1606550 w 2120900"/>
                  <a:gd name="connsiteY10" fmla="*/ 336550 h 999331"/>
                  <a:gd name="connsiteX0" fmla="*/ 0 w 2120900"/>
                  <a:gd name="connsiteY0" fmla="*/ 520700 h 999331"/>
                  <a:gd name="connsiteX1" fmla="*/ 139700 w 2120900"/>
                  <a:gd name="connsiteY1" fmla="*/ 660400 h 999331"/>
                  <a:gd name="connsiteX2" fmla="*/ 1781968 w 2120900"/>
                  <a:gd name="connsiteY2" fmla="*/ 646113 h 999331"/>
                  <a:gd name="connsiteX3" fmla="*/ 1518443 w 2120900"/>
                  <a:gd name="connsiteY3" fmla="*/ 900113 h 999331"/>
                  <a:gd name="connsiteX4" fmla="*/ 1615281 w 2120900"/>
                  <a:gd name="connsiteY4" fmla="*/ 999331 h 999331"/>
                  <a:gd name="connsiteX5" fmla="*/ 2120900 w 2120900"/>
                  <a:gd name="connsiteY5" fmla="*/ 508000 h 999331"/>
                  <a:gd name="connsiteX6" fmla="*/ 1612900 w 2120900"/>
                  <a:gd name="connsiteY6" fmla="*/ 0 h 999331"/>
                  <a:gd name="connsiteX7" fmla="*/ 1524000 w 2120900"/>
                  <a:gd name="connsiteY7" fmla="*/ 88900 h 999331"/>
                  <a:gd name="connsiteX8" fmla="*/ 1790700 w 2120900"/>
                  <a:gd name="connsiteY8" fmla="*/ 355600 h 999331"/>
                  <a:gd name="connsiteX9" fmla="*/ 1625600 w 2120900"/>
                  <a:gd name="connsiteY9" fmla="*/ 355600 h 999331"/>
                  <a:gd name="connsiteX10" fmla="*/ 1606550 w 2120900"/>
                  <a:gd name="connsiteY10" fmla="*/ 336550 h 999331"/>
                  <a:gd name="connsiteX0" fmla="*/ 0 w 2120900"/>
                  <a:gd name="connsiteY0" fmla="*/ 520700 h 999331"/>
                  <a:gd name="connsiteX1" fmla="*/ 139700 w 2120900"/>
                  <a:gd name="connsiteY1" fmla="*/ 660400 h 999331"/>
                  <a:gd name="connsiteX2" fmla="*/ 1781968 w 2120900"/>
                  <a:gd name="connsiteY2" fmla="*/ 646113 h 999331"/>
                  <a:gd name="connsiteX3" fmla="*/ 1518443 w 2120900"/>
                  <a:gd name="connsiteY3" fmla="*/ 900113 h 999331"/>
                  <a:gd name="connsiteX4" fmla="*/ 1615281 w 2120900"/>
                  <a:gd name="connsiteY4" fmla="*/ 999331 h 999331"/>
                  <a:gd name="connsiteX5" fmla="*/ 2120900 w 2120900"/>
                  <a:gd name="connsiteY5" fmla="*/ 508000 h 999331"/>
                  <a:gd name="connsiteX6" fmla="*/ 1612900 w 2120900"/>
                  <a:gd name="connsiteY6" fmla="*/ 0 h 999331"/>
                  <a:gd name="connsiteX7" fmla="*/ 1524000 w 2120900"/>
                  <a:gd name="connsiteY7" fmla="*/ 88900 h 999331"/>
                  <a:gd name="connsiteX8" fmla="*/ 1790700 w 2120900"/>
                  <a:gd name="connsiteY8" fmla="*/ 355600 h 999331"/>
                  <a:gd name="connsiteX9" fmla="*/ 1625600 w 2120900"/>
                  <a:gd name="connsiteY9" fmla="*/ 355600 h 999331"/>
                  <a:gd name="connsiteX0" fmla="*/ 0 w 2534958"/>
                  <a:gd name="connsiteY0" fmla="*/ 0 h 1010936"/>
                  <a:gd name="connsiteX1" fmla="*/ 553758 w 2534958"/>
                  <a:gd name="connsiteY1" fmla="*/ 672005 h 1010936"/>
                  <a:gd name="connsiteX2" fmla="*/ 2196026 w 2534958"/>
                  <a:gd name="connsiteY2" fmla="*/ 657718 h 1010936"/>
                  <a:gd name="connsiteX3" fmla="*/ 1932501 w 2534958"/>
                  <a:gd name="connsiteY3" fmla="*/ 911718 h 1010936"/>
                  <a:gd name="connsiteX4" fmla="*/ 2029339 w 2534958"/>
                  <a:gd name="connsiteY4" fmla="*/ 1010936 h 1010936"/>
                  <a:gd name="connsiteX5" fmla="*/ 2534958 w 2534958"/>
                  <a:gd name="connsiteY5" fmla="*/ 519605 h 1010936"/>
                  <a:gd name="connsiteX6" fmla="*/ 2026958 w 2534958"/>
                  <a:gd name="connsiteY6" fmla="*/ 11605 h 1010936"/>
                  <a:gd name="connsiteX7" fmla="*/ 1938058 w 2534958"/>
                  <a:gd name="connsiteY7" fmla="*/ 100505 h 1010936"/>
                  <a:gd name="connsiteX8" fmla="*/ 2204758 w 2534958"/>
                  <a:gd name="connsiteY8" fmla="*/ 367205 h 1010936"/>
                  <a:gd name="connsiteX9" fmla="*/ 2039658 w 2534958"/>
                  <a:gd name="connsiteY9" fmla="*/ 367205 h 101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4958" h="1010936">
                    <a:moveTo>
                      <a:pt x="0" y="0"/>
                    </a:moveTo>
                    <a:lnTo>
                      <a:pt x="553758" y="672005"/>
                    </a:lnTo>
                    <a:lnTo>
                      <a:pt x="2196026" y="657718"/>
                    </a:lnTo>
                    <a:lnTo>
                      <a:pt x="1932501" y="911718"/>
                    </a:lnTo>
                    <a:lnTo>
                      <a:pt x="2029339" y="1010936"/>
                    </a:lnTo>
                    <a:lnTo>
                      <a:pt x="2534958" y="519605"/>
                    </a:lnTo>
                    <a:lnTo>
                      <a:pt x="2026958" y="11605"/>
                    </a:lnTo>
                    <a:lnTo>
                      <a:pt x="1938058" y="100505"/>
                    </a:lnTo>
                    <a:lnTo>
                      <a:pt x="2204758" y="367205"/>
                    </a:lnTo>
                    <a:lnTo>
                      <a:pt x="2039658" y="367205"/>
                    </a:lnTo>
                  </a:path>
                </a:pathLst>
              </a:custGeom>
              <a:noFill/>
              <a:ln w="28575" cap="flat" cmpd="sng" algn="ctr">
                <a:solidFill>
                  <a:schemeClr val="accent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grpSp>
      </p:grpSp>
      <p:grpSp>
        <p:nvGrpSpPr>
          <p:cNvPr id="17" name="Group 16">
            <a:extLst>
              <a:ext uri="{FF2B5EF4-FFF2-40B4-BE49-F238E27FC236}">
                <a16:creationId xmlns:a16="http://schemas.microsoft.com/office/drawing/2014/main" id="{A17A1CBD-3BCB-0758-62F0-1D921579E29E}"/>
              </a:ext>
            </a:extLst>
          </p:cNvPr>
          <p:cNvGrpSpPr/>
          <p:nvPr/>
        </p:nvGrpSpPr>
        <p:grpSpPr>
          <a:xfrm>
            <a:off x="105504" y="2173553"/>
            <a:ext cx="10234278" cy="1019104"/>
            <a:chOff x="340653" y="2034999"/>
            <a:chExt cx="10234278" cy="1019104"/>
          </a:xfrm>
        </p:grpSpPr>
        <p:grpSp>
          <p:nvGrpSpPr>
            <p:cNvPr id="18" name="Group 17">
              <a:extLst>
                <a:ext uri="{FF2B5EF4-FFF2-40B4-BE49-F238E27FC236}">
                  <a16:creationId xmlns:a16="http://schemas.microsoft.com/office/drawing/2014/main" id="{062BFD4F-5673-38FF-C59E-0E2851F16B98}"/>
                </a:ext>
              </a:extLst>
            </p:cNvPr>
            <p:cNvGrpSpPr/>
            <p:nvPr/>
          </p:nvGrpSpPr>
          <p:grpSpPr>
            <a:xfrm>
              <a:off x="340653" y="2146445"/>
              <a:ext cx="2100921" cy="907658"/>
              <a:chOff x="-32785" y="2004380"/>
              <a:chExt cx="2100921" cy="907658"/>
            </a:xfrm>
          </p:grpSpPr>
          <p:sp>
            <p:nvSpPr>
              <p:cNvPr id="31" name="Rectangle 30">
                <a:extLst>
                  <a:ext uri="{FF2B5EF4-FFF2-40B4-BE49-F238E27FC236}">
                    <a16:creationId xmlns:a16="http://schemas.microsoft.com/office/drawing/2014/main" id="{C9C91CB8-7CFE-17AF-0959-AEA3BD0E9275}"/>
                  </a:ext>
                </a:extLst>
              </p:cNvPr>
              <p:cNvSpPr/>
              <p:nvPr/>
            </p:nvSpPr>
            <p:spPr>
              <a:xfrm>
                <a:off x="-32785" y="2004380"/>
                <a:ext cx="2100921" cy="276999"/>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tx2">
                        <a:lumMod val="85000"/>
                        <a:lumOff val="15000"/>
                      </a:schemeClr>
                    </a:solidFill>
                    <a:effectLst/>
                    <a:uLnTx/>
                    <a:uFillTx/>
                    <a:latin typeface="Arial" panose="020B0604020202020204" pitchFamily="34" charset="0"/>
                    <a:cs typeface="Arial" panose="020B0604020202020204" pitchFamily="34" charset="0"/>
                  </a:rPr>
                  <a:t>Data Availability</a:t>
                </a:r>
                <a:endParaRPr kumimoji="0" lang="en-IN" sz="1200" b="1" i="0" u="none" strike="noStrike" kern="0" cap="none" spc="0" normalizeH="0" baseline="0" noProof="0" dirty="0">
                  <a:ln>
                    <a:noFill/>
                  </a:ln>
                  <a:solidFill>
                    <a:schemeClr val="tx2">
                      <a:lumMod val="85000"/>
                      <a:lumOff val="15000"/>
                    </a:schemeClr>
                  </a:solidFill>
                  <a:effectLst/>
                  <a:uLnTx/>
                  <a:uFillTx/>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F5D82185-2D1F-B12D-EFDA-99C4FA41FDA3}"/>
                  </a:ext>
                </a:extLst>
              </p:cNvPr>
              <p:cNvGrpSpPr/>
              <p:nvPr/>
            </p:nvGrpSpPr>
            <p:grpSpPr>
              <a:xfrm>
                <a:off x="761336" y="2331762"/>
                <a:ext cx="580276" cy="580276"/>
                <a:chOff x="514651" y="4882967"/>
                <a:chExt cx="486900" cy="486900"/>
              </a:xfrm>
            </p:grpSpPr>
            <p:sp>
              <p:nvSpPr>
                <p:cNvPr id="33" name="Rectangle 32">
                  <a:extLst>
                    <a:ext uri="{FF2B5EF4-FFF2-40B4-BE49-F238E27FC236}">
                      <a16:creationId xmlns:a16="http://schemas.microsoft.com/office/drawing/2014/main" id="{92F0582B-E36D-266C-75DF-EA2B4CE5CCAF}"/>
                    </a:ext>
                  </a:extLst>
                </p:cNvPr>
                <p:cNvSpPr/>
                <p:nvPr/>
              </p:nvSpPr>
              <p:spPr>
                <a:xfrm>
                  <a:off x="514651" y="4882967"/>
                  <a:ext cx="486900" cy="486900"/>
                </a:xfrm>
                <a:prstGeom prst="rect">
                  <a:avLst/>
                </a:prstGeom>
                <a:solidFill>
                  <a:schemeClr val="accent1"/>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srgbClr val="FFFFFF">
                        <a:lumMod val="75000"/>
                        <a:lumOff val="25000"/>
                      </a:srgbClr>
                    </a:solidFill>
                    <a:effectLst/>
                    <a:uLnTx/>
                    <a:uFillTx/>
                    <a:latin typeface="Arial" panose="020B0604020202020204"/>
                  </a:endParaRPr>
                </a:p>
              </p:txBody>
            </p:sp>
            <p:sp>
              <p:nvSpPr>
                <p:cNvPr id="34" name="Rectangle 33">
                  <a:extLst>
                    <a:ext uri="{FF2B5EF4-FFF2-40B4-BE49-F238E27FC236}">
                      <a16:creationId xmlns:a16="http://schemas.microsoft.com/office/drawing/2014/main" id="{35CED3AB-0C66-FFA1-D78B-FCFECC2B1AE0}"/>
                    </a:ext>
                  </a:extLst>
                </p:cNvPr>
                <p:cNvSpPr/>
                <p:nvPr/>
              </p:nvSpPr>
              <p:spPr>
                <a:xfrm>
                  <a:off x="557590" y="4925242"/>
                  <a:ext cx="401022" cy="402350"/>
                </a:xfrm>
                <a:prstGeom prst="rect">
                  <a:avLst/>
                </a:prstGeom>
                <a:noFill/>
                <a:ln w="6350" cap="flat" cmpd="sng" algn="ctr">
                  <a:solidFill>
                    <a:schemeClr val="bg2"/>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srgbClr val="FFFFFF">
                        <a:lumMod val="75000"/>
                        <a:lumOff val="25000"/>
                      </a:srgbClr>
                    </a:solidFill>
                    <a:effectLst/>
                    <a:uLnTx/>
                    <a:uFillTx/>
                    <a:latin typeface="Arial" panose="020B0604020202020204" pitchFamily="34" charset="0"/>
                    <a:cs typeface="Arial" panose="020B0604020202020204" pitchFamily="34" charset="0"/>
                  </a:endParaRPr>
                </a:p>
              </p:txBody>
            </p:sp>
            <p:sp>
              <p:nvSpPr>
                <p:cNvPr id="35" name="TextBox 27">
                  <a:extLst>
                    <a:ext uri="{FF2B5EF4-FFF2-40B4-BE49-F238E27FC236}">
                      <a16:creationId xmlns:a16="http://schemas.microsoft.com/office/drawing/2014/main" id="{3E01D7B4-4872-7ADE-2D84-4ADCD8335CCD}"/>
                    </a:ext>
                  </a:extLst>
                </p:cNvPr>
                <p:cNvSpPr txBox="1"/>
                <p:nvPr/>
              </p:nvSpPr>
              <p:spPr>
                <a:xfrm>
                  <a:off x="573022" y="4971467"/>
                  <a:ext cx="370158" cy="309900"/>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2"/>
                      </a:solidFill>
                      <a:effectLst/>
                      <a:uLnTx/>
                      <a:uFillTx/>
                      <a:latin typeface="Arial" panose="020B0604020202020204" pitchFamily="34" charset="0"/>
                      <a:cs typeface="Arial" panose="020B0604020202020204" pitchFamily="34" charset="0"/>
                    </a:rPr>
                    <a:t>01</a:t>
                  </a:r>
                </a:p>
              </p:txBody>
            </p:sp>
          </p:grpSp>
        </p:grpSp>
        <p:grpSp>
          <p:nvGrpSpPr>
            <p:cNvPr id="19" name="Group 18">
              <a:extLst>
                <a:ext uri="{FF2B5EF4-FFF2-40B4-BE49-F238E27FC236}">
                  <a16:creationId xmlns:a16="http://schemas.microsoft.com/office/drawing/2014/main" id="{D04E3CFD-E86A-B67B-F154-76566D23CC96}"/>
                </a:ext>
              </a:extLst>
            </p:cNvPr>
            <p:cNvGrpSpPr/>
            <p:nvPr/>
          </p:nvGrpSpPr>
          <p:grpSpPr>
            <a:xfrm>
              <a:off x="4838198" y="2034999"/>
              <a:ext cx="1578453" cy="1019104"/>
              <a:chOff x="4464760" y="1892934"/>
              <a:chExt cx="1578453" cy="1019104"/>
            </a:xfrm>
          </p:grpSpPr>
          <p:sp>
            <p:nvSpPr>
              <p:cNvPr id="26" name="Rectangle 25">
                <a:extLst>
                  <a:ext uri="{FF2B5EF4-FFF2-40B4-BE49-F238E27FC236}">
                    <a16:creationId xmlns:a16="http://schemas.microsoft.com/office/drawing/2014/main" id="{C3A73C53-8377-93DC-795E-5C5A33A55896}"/>
                  </a:ext>
                </a:extLst>
              </p:cNvPr>
              <p:cNvSpPr/>
              <p:nvPr/>
            </p:nvSpPr>
            <p:spPr>
              <a:xfrm>
                <a:off x="4464760" y="1892934"/>
                <a:ext cx="1578453" cy="461665"/>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4"/>
                    </a:solidFill>
                    <a:latin typeface="Calibri" panose="020F0502020204030204" pitchFamily="34" charset="0"/>
                    <a:ea typeface="League Spartan" charset="0"/>
                    <a:cs typeface="Calibri" panose="020F0502020204030204" pitchFamily="34" charset="0"/>
                  </a:rPr>
                  <a:t>Technology and Infrastructure</a:t>
                </a:r>
              </a:p>
            </p:txBody>
          </p:sp>
          <p:grpSp>
            <p:nvGrpSpPr>
              <p:cNvPr id="27" name="Group 26">
                <a:extLst>
                  <a:ext uri="{FF2B5EF4-FFF2-40B4-BE49-F238E27FC236}">
                    <a16:creationId xmlns:a16="http://schemas.microsoft.com/office/drawing/2014/main" id="{46F39E3B-C8D3-6984-61D7-155B9616A7BE}"/>
                  </a:ext>
                </a:extLst>
              </p:cNvPr>
              <p:cNvGrpSpPr/>
              <p:nvPr/>
            </p:nvGrpSpPr>
            <p:grpSpPr>
              <a:xfrm>
                <a:off x="4868700" y="2331762"/>
                <a:ext cx="580276" cy="580276"/>
                <a:chOff x="514651" y="4882967"/>
                <a:chExt cx="486900" cy="486900"/>
              </a:xfrm>
            </p:grpSpPr>
            <p:sp>
              <p:nvSpPr>
                <p:cNvPr id="28" name="Rectangle 27">
                  <a:extLst>
                    <a:ext uri="{FF2B5EF4-FFF2-40B4-BE49-F238E27FC236}">
                      <a16:creationId xmlns:a16="http://schemas.microsoft.com/office/drawing/2014/main" id="{AB57D743-A81D-6CE1-C656-250ABD8964BD}"/>
                    </a:ext>
                  </a:extLst>
                </p:cNvPr>
                <p:cNvSpPr/>
                <p:nvPr/>
              </p:nvSpPr>
              <p:spPr>
                <a:xfrm>
                  <a:off x="514651" y="4882967"/>
                  <a:ext cx="486900" cy="486900"/>
                </a:xfrm>
                <a:prstGeom prst="rect">
                  <a:avLst/>
                </a:prstGeom>
                <a:solidFill>
                  <a:schemeClr val="accent1"/>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srgbClr val="FFFFFF">
                        <a:lumMod val="75000"/>
                        <a:lumOff val="25000"/>
                      </a:srgbClr>
                    </a:solidFill>
                    <a:effectLst/>
                    <a:uLnTx/>
                    <a:uFillTx/>
                    <a:latin typeface="Arial" panose="020B0604020202020204"/>
                  </a:endParaRPr>
                </a:p>
              </p:txBody>
            </p:sp>
            <p:sp>
              <p:nvSpPr>
                <p:cNvPr id="29" name="Rectangle 28">
                  <a:extLst>
                    <a:ext uri="{FF2B5EF4-FFF2-40B4-BE49-F238E27FC236}">
                      <a16:creationId xmlns:a16="http://schemas.microsoft.com/office/drawing/2014/main" id="{E09C688B-8F35-EFD3-3963-4E05FB55EE25}"/>
                    </a:ext>
                  </a:extLst>
                </p:cNvPr>
                <p:cNvSpPr/>
                <p:nvPr/>
              </p:nvSpPr>
              <p:spPr>
                <a:xfrm>
                  <a:off x="557590" y="4925242"/>
                  <a:ext cx="401022" cy="402350"/>
                </a:xfrm>
                <a:prstGeom prst="rect">
                  <a:avLst/>
                </a:prstGeom>
                <a:noFill/>
                <a:ln w="6350" cap="flat" cmpd="sng" algn="ctr">
                  <a:solidFill>
                    <a:schemeClr val="bg2"/>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srgbClr val="FFFFFF">
                        <a:lumMod val="75000"/>
                        <a:lumOff val="25000"/>
                      </a:srgbClr>
                    </a:solidFill>
                    <a:effectLst/>
                    <a:uLnTx/>
                    <a:uFillTx/>
                    <a:latin typeface="Arial" panose="020B0604020202020204" pitchFamily="34" charset="0"/>
                    <a:cs typeface="Arial" panose="020B0604020202020204" pitchFamily="34" charset="0"/>
                  </a:endParaRPr>
                </a:p>
              </p:txBody>
            </p:sp>
            <p:sp>
              <p:nvSpPr>
                <p:cNvPr id="30" name="TextBox 21">
                  <a:extLst>
                    <a:ext uri="{FF2B5EF4-FFF2-40B4-BE49-F238E27FC236}">
                      <a16:creationId xmlns:a16="http://schemas.microsoft.com/office/drawing/2014/main" id="{F602A3E4-B97E-B77A-F07D-86B7D6BF43B3}"/>
                    </a:ext>
                  </a:extLst>
                </p:cNvPr>
                <p:cNvSpPr txBox="1"/>
                <p:nvPr/>
              </p:nvSpPr>
              <p:spPr>
                <a:xfrm>
                  <a:off x="573022" y="4971467"/>
                  <a:ext cx="370159" cy="309900"/>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2"/>
                      </a:solidFill>
                      <a:effectLst/>
                      <a:uLnTx/>
                      <a:uFillTx/>
                      <a:latin typeface="Arial" panose="020B0604020202020204" pitchFamily="34" charset="0"/>
                      <a:cs typeface="Arial" panose="020B0604020202020204" pitchFamily="34" charset="0"/>
                    </a:rPr>
                    <a:t>03</a:t>
                  </a:r>
                </a:p>
              </p:txBody>
            </p:sp>
          </p:grpSp>
        </p:grpSp>
        <p:grpSp>
          <p:nvGrpSpPr>
            <p:cNvPr id="20" name="Group 19">
              <a:extLst>
                <a:ext uri="{FF2B5EF4-FFF2-40B4-BE49-F238E27FC236}">
                  <a16:creationId xmlns:a16="http://schemas.microsoft.com/office/drawing/2014/main" id="{6D5F1636-7789-31D9-0732-275D6796FECC}"/>
                </a:ext>
              </a:extLst>
            </p:cNvPr>
            <p:cNvGrpSpPr/>
            <p:nvPr/>
          </p:nvGrpSpPr>
          <p:grpSpPr>
            <a:xfrm>
              <a:off x="8996478" y="2113273"/>
              <a:ext cx="1578453" cy="940830"/>
              <a:chOff x="8623040" y="1971208"/>
              <a:chExt cx="1578453" cy="940830"/>
            </a:xfrm>
          </p:grpSpPr>
          <p:sp>
            <p:nvSpPr>
              <p:cNvPr id="21" name="Rectangle 20">
                <a:extLst>
                  <a:ext uri="{FF2B5EF4-FFF2-40B4-BE49-F238E27FC236}">
                    <a16:creationId xmlns:a16="http://schemas.microsoft.com/office/drawing/2014/main" id="{6D542C72-C17D-F0AF-9183-48A0A0BB37BB}"/>
                  </a:ext>
                </a:extLst>
              </p:cNvPr>
              <p:cNvSpPr/>
              <p:nvPr/>
            </p:nvSpPr>
            <p:spPr>
              <a:xfrm>
                <a:off x="8623040" y="1971208"/>
                <a:ext cx="1578453" cy="276999"/>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6"/>
                    </a:solidFill>
                    <a:latin typeface="Calibri" panose="020F0502020204030204" pitchFamily="34" charset="0"/>
                    <a:ea typeface="League Spartan" charset="0"/>
                    <a:cs typeface="Calibri" panose="020F0502020204030204" pitchFamily="34" charset="0"/>
                  </a:rPr>
                  <a:t>Implementation</a:t>
                </a:r>
              </a:p>
            </p:txBody>
          </p:sp>
          <p:grpSp>
            <p:nvGrpSpPr>
              <p:cNvPr id="22" name="Group 21">
                <a:extLst>
                  <a:ext uri="{FF2B5EF4-FFF2-40B4-BE49-F238E27FC236}">
                    <a16:creationId xmlns:a16="http://schemas.microsoft.com/office/drawing/2014/main" id="{B01D9004-044A-2CD7-2860-EBA1DD214ABA}"/>
                  </a:ext>
                </a:extLst>
              </p:cNvPr>
              <p:cNvGrpSpPr/>
              <p:nvPr/>
            </p:nvGrpSpPr>
            <p:grpSpPr>
              <a:xfrm>
                <a:off x="9007828" y="2331762"/>
                <a:ext cx="580276" cy="580276"/>
                <a:chOff x="514651" y="4882967"/>
                <a:chExt cx="486900" cy="486900"/>
              </a:xfrm>
            </p:grpSpPr>
            <p:sp>
              <p:nvSpPr>
                <p:cNvPr id="23" name="Rectangle 22">
                  <a:extLst>
                    <a:ext uri="{FF2B5EF4-FFF2-40B4-BE49-F238E27FC236}">
                      <a16:creationId xmlns:a16="http://schemas.microsoft.com/office/drawing/2014/main" id="{F192A323-B292-0656-77D1-A6BD924E26F4}"/>
                    </a:ext>
                  </a:extLst>
                </p:cNvPr>
                <p:cNvSpPr/>
                <p:nvPr/>
              </p:nvSpPr>
              <p:spPr>
                <a:xfrm>
                  <a:off x="514651" y="4882967"/>
                  <a:ext cx="486900" cy="486900"/>
                </a:xfrm>
                <a:prstGeom prst="rect">
                  <a:avLst/>
                </a:prstGeom>
                <a:solidFill>
                  <a:schemeClr val="accent1"/>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srgbClr val="FFFFFF">
                        <a:lumMod val="75000"/>
                        <a:lumOff val="25000"/>
                      </a:srgbClr>
                    </a:solidFill>
                    <a:effectLst/>
                    <a:uLnTx/>
                    <a:uFillTx/>
                    <a:latin typeface="Arial" panose="020B0604020202020204"/>
                  </a:endParaRPr>
                </a:p>
              </p:txBody>
            </p:sp>
            <p:sp>
              <p:nvSpPr>
                <p:cNvPr id="24" name="Rectangle 23">
                  <a:extLst>
                    <a:ext uri="{FF2B5EF4-FFF2-40B4-BE49-F238E27FC236}">
                      <a16:creationId xmlns:a16="http://schemas.microsoft.com/office/drawing/2014/main" id="{DE228098-04F4-B798-3595-A13BDE86CAB0}"/>
                    </a:ext>
                  </a:extLst>
                </p:cNvPr>
                <p:cNvSpPr/>
                <p:nvPr/>
              </p:nvSpPr>
              <p:spPr>
                <a:xfrm>
                  <a:off x="557590" y="4925242"/>
                  <a:ext cx="401022" cy="402350"/>
                </a:xfrm>
                <a:prstGeom prst="rect">
                  <a:avLst/>
                </a:prstGeom>
                <a:noFill/>
                <a:ln w="6350" cap="flat" cmpd="sng" algn="ctr">
                  <a:solidFill>
                    <a:schemeClr val="bg2"/>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srgbClr val="FFFFFF">
                        <a:lumMod val="75000"/>
                        <a:lumOff val="25000"/>
                      </a:srgbClr>
                    </a:solidFill>
                    <a:effectLst/>
                    <a:uLnTx/>
                    <a:uFillTx/>
                    <a:latin typeface="Arial" panose="020B0604020202020204" pitchFamily="34" charset="0"/>
                    <a:cs typeface="Arial" panose="020B0604020202020204" pitchFamily="34" charset="0"/>
                  </a:endParaRPr>
                </a:p>
              </p:txBody>
            </p:sp>
            <p:sp>
              <p:nvSpPr>
                <p:cNvPr id="25" name="TextBox 18">
                  <a:extLst>
                    <a:ext uri="{FF2B5EF4-FFF2-40B4-BE49-F238E27FC236}">
                      <a16:creationId xmlns:a16="http://schemas.microsoft.com/office/drawing/2014/main" id="{DFF05587-4893-2897-FF37-243CD8ACFD31}"/>
                    </a:ext>
                  </a:extLst>
                </p:cNvPr>
                <p:cNvSpPr txBox="1"/>
                <p:nvPr/>
              </p:nvSpPr>
              <p:spPr>
                <a:xfrm>
                  <a:off x="573022" y="4971467"/>
                  <a:ext cx="370159" cy="309900"/>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2"/>
                      </a:solidFill>
                      <a:effectLst/>
                      <a:uLnTx/>
                      <a:uFillTx/>
                      <a:latin typeface="Arial" panose="020B0604020202020204" pitchFamily="34" charset="0"/>
                      <a:cs typeface="Arial" panose="020B0604020202020204" pitchFamily="34" charset="0"/>
                    </a:rPr>
                    <a:t>05</a:t>
                  </a:r>
                </a:p>
              </p:txBody>
            </p:sp>
          </p:grpSp>
        </p:grpSp>
      </p:grpSp>
      <p:grpSp>
        <p:nvGrpSpPr>
          <p:cNvPr id="36" name="Group 35">
            <a:extLst>
              <a:ext uri="{FF2B5EF4-FFF2-40B4-BE49-F238E27FC236}">
                <a16:creationId xmlns:a16="http://schemas.microsoft.com/office/drawing/2014/main" id="{C9E66C6C-FD4E-F8E5-926F-C78615B9DBF6}"/>
              </a:ext>
            </a:extLst>
          </p:cNvPr>
          <p:cNvGrpSpPr/>
          <p:nvPr/>
        </p:nvGrpSpPr>
        <p:grpSpPr>
          <a:xfrm>
            <a:off x="2550562" y="4496851"/>
            <a:ext cx="5508439" cy="965727"/>
            <a:chOff x="2785711" y="4358297"/>
            <a:chExt cx="5508439" cy="965727"/>
          </a:xfrm>
        </p:grpSpPr>
        <p:grpSp>
          <p:nvGrpSpPr>
            <p:cNvPr id="37" name="Group 36">
              <a:extLst>
                <a:ext uri="{FF2B5EF4-FFF2-40B4-BE49-F238E27FC236}">
                  <a16:creationId xmlns:a16="http://schemas.microsoft.com/office/drawing/2014/main" id="{562101F7-2B58-BBE0-D8FB-117AAF5FF647}"/>
                </a:ext>
              </a:extLst>
            </p:cNvPr>
            <p:cNvGrpSpPr/>
            <p:nvPr/>
          </p:nvGrpSpPr>
          <p:grpSpPr>
            <a:xfrm>
              <a:off x="2785711" y="4358297"/>
              <a:ext cx="1578453" cy="965727"/>
              <a:chOff x="2412273" y="4253940"/>
              <a:chExt cx="1578453" cy="965727"/>
            </a:xfrm>
          </p:grpSpPr>
          <p:sp>
            <p:nvSpPr>
              <p:cNvPr id="44" name="Rectangle 43">
                <a:extLst>
                  <a:ext uri="{FF2B5EF4-FFF2-40B4-BE49-F238E27FC236}">
                    <a16:creationId xmlns:a16="http://schemas.microsoft.com/office/drawing/2014/main" id="{128CE2C9-0737-F300-381E-61FE3FB4F943}"/>
                  </a:ext>
                </a:extLst>
              </p:cNvPr>
              <p:cNvSpPr/>
              <p:nvPr/>
            </p:nvSpPr>
            <p:spPr>
              <a:xfrm>
                <a:off x="2412273" y="4942668"/>
                <a:ext cx="1578453" cy="276999"/>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2"/>
                    </a:solidFill>
                    <a:latin typeface="Calibri" panose="020F0502020204030204" pitchFamily="34" charset="0"/>
                    <a:ea typeface="League Spartan" charset="0"/>
                    <a:cs typeface="Calibri" panose="020F0502020204030204" pitchFamily="34" charset="0"/>
                  </a:rPr>
                  <a:t>Data Goverance</a:t>
                </a:r>
              </a:p>
            </p:txBody>
          </p:sp>
          <p:grpSp>
            <p:nvGrpSpPr>
              <p:cNvPr id="45" name="Group 44">
                <a:extLst>
                  <a:ext uri="{FF2B5EF4-FFF2-40B4-BE49-F238E27FC236}">
                    <a16:creationId xmlns:a16="http://schemas.microsoft.com/office/drawing/2014/main" id="{9AE4339A-9B2E-FCB5-CE83-CE01BA101C0D}"/>
                  </a:ext>
                </a:extLst>
              </p:cNvPr>
              <p:cNvGrpSpPr/>
              <p:nvPr/>
            </p:nvGrpSpPr>
            <p:grpSpPr>
              <a:xfrm>
                <a:off x="2911361" y="4253940"/>
                <a:ext cx="580276" cy="580276"/>
                <a:chOff x="514651" y="4882967"/>
                <a:chExt cx="486900" cy="486900"/>
              </a:xfrm>
            </p:grpSpPr>
            <p:sp>
              <p:nvSpPr>
                <p:cNvPr id="46" name="Rectangle 45">
                  <a:extLst>
                    <a:ext uri="{FF2B5EF4-FFF2-40B4-BE49-F238E27FC236}">
                      <a16:creationId xmlns:a16="http://schemas.microsoft.com/office/drawing/2014/main" id="{4E6BE73B-E2DF-865F-E224-23DDD63CB0F9}"/>
                    </a:ext>
                  </a:extLst>
                </p:cNvPr>
                <p:cNvSpPr/>
                <p:nvPr/>
              </p:nvSpPr>
              <p:spPr>
                <a:xfrm>
                  <a:off x="514651" y="4882967"/>
                  <a:ext cx="486900" cy="486900"/>
                </a:xfrm>
                <a:prstGeom prst="rect">
                  <a:avLst/>
                </a:prstGeom>
                <a:solidFill>
                  <a:schemeClr val="accent2"/>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srgbClr val="FFFFFF">
                        <a:lumMod val="75000"/>
                        <a:lumOff val="25000"/>
                      </a:srgbClr>
                    </a:solidFill>
                    <a:effectLst/>
                    <a:uLnTx/>
                    <a:uFillTx/>
                    <a:latin typeface="Arial" panose="020B0604020202020204"/>
                  </a:endParaRPr>
                </a:p>
              </p:txBody>
            </p:sp>
            <p:sp>
              <p:nvSpPr>
                <p:cNvPr id="47" name="Rectangle 46">
                  <a:extLst>
                    <a:ext uri="{FF2B5EF4-FFF2-40B4-BE49-F238E27FC236}">
                      <a16:creationId xmlns:a16="http://schemas.microsoft.com/office/drawing/2014/main" id="{2F80739E-DE85-BF04-6A35-E61AC10626F0}"/>
                    </a:ext>
                  </a:extLst>
                </p:cNvPr>
                <p:cNvSpPr/>
                <p:nvPr/>
              </p:nvSpPr>
              <p:spPr>
                <a:xfrm>
                  <a:off x="557590" y="4925242"/>
                  <a:ext cx="401022" cy="402350"/>
                </a:xfrm>
                <a:prstGeom prst="rect">
                  <a:avLst/>
                </a:prstGeom>
                <a:noFill/>
                <a:ln w="6350" cap="flat" cmpd="sng" algn="ctr">
                  <a:solidFill>
                    <a:schemeClr val="bg2"/>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srgbClr val="FFFFFF">
                        <a:lumMod val="75000"/>
                        <a:lumOff val="25000"/>
                      </a:srgbClr>
                    </a:solidFill>
                    <a:effectLst/>
                    <a:uLnTx/>
                    <a:uFillTx/>
                    <a:latin typeface="Arial" panose="020B0604020202020204" pitchFamily="34" charset="0"/>
                    <a:cs typeface="Arial" panose="020B0604020202020204" pitchFamily="34" charset="0"/>
                  </a:endParaRPr>
                </a:p>
              </p:txBody>
            </p:sp>
            <p:sp>
              <p:nvSpPr>
                <p:cNvPr id="48" name="TextBox 24">
                  <a:extLst>
                    <a:ext uri="{FF2B5EF4-FFF2-40B4-BE49-F238E27FC236}">
                      <a16:creationId xmlns:a16="http://schemas.microsoft.com/office/drawing/2014/main" id="{7B60A630-1CBF-9367-74E1-E1D481262ADD}"/>
                    </a:ext>
                  </a:extLst>
                </p:cNvPr>
                <p:cNvSpPr txBox="1"/>
                <p:nvPr/>
              </p:nvSpPr>
              <p:spPr>
                <a:xfrm>
                  <a:off x="573022" y="4971467"/>
                  <a:ext cx="370159" cy="309900"/>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2"/>
                      </a:solidFill>
                      <a:effectLst/>
                      <a:uLnTx/>
                      <a:uFillTx/>
                      <a:latin typeface="Arial" panose="020B0604020202020204" pitchFamily="34" charset="0"/>
                      <a:cs typeface="Arial" panose="020B0604020202020204" pitchFamily="34" charset="0"/>
                    </a:rPr>
                    <a:t>02</a:t>
                  </a:r>
                </a:p>
              </p:txBody>
            </p:sp>
          </p:grpSp>
        </p:grpSp>
        <p:grpSp>
          <p:nvGrpSpPr>
            <p:cNvPr id="38" name="Group 37">
              <a:extLst>
                <a:ext uri="{FF2B5EF4-FFF2-40B4-BE49-F238E27FC236}">
                  <a16:creationId xmlns:a16="http://schemas.microsoft.com/office/drawing/2014/main" id="{8374BF57-937A-E5AA-8441-F37FC696ABF5}"/>
                </a:ext>
              </a:extLst>
            </p:cNvPr>
            <p:cNvGrpSpPr/>
            <p:nvPr/>
          </p:nvGrpSpPr>
          <p:grpSpPr>
            <a:xfrm>
              <a:off x="6715697" y="4358297"/>
              <a:ext cx="1578453" cy="965725"/>
              <a:chOff x="6342259" y="4253940"/>
              <a:chExt cx="1578453" cy="965725"/>
            </a:xfrm>
          </p:grpSpPr>
          <p:sp>
            <p:nvSpPr>
              <p:cNvPr id="39" name="Rectangle 38">
                <a:extLst>
                  <a:ext uri="{FF2B5EF4-FFF2-40B4-BE49-F238E27FC236}">
                    <a16:creationId xmlns:a16="http://schemas.microsoft.com/office/drawing/2014/main" id="{BFF312D1-675E-9CA9-2EF5-C15673F3FB15}"/>
                  </a:ext>
                </a:extLst>
              </p:cNvPr>
              <p:cNvSpPr/>
              <p:nvPr/>
            </p:nvSpPr>
            <p:spPr>
              <a:xfrm>
                <a:off x="6342259" y="4942666"/>
                <a:ext cx="1578453" cy="276999"/>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5"/>
                    </a:solidFill>
                    <a:latin typeface="Calibri" panose="020F0502020204030204" pitchFamily="34" charset="0"/>
                    <a:ea typeface="League Spartan" charset="0"/>
                    <a:cs typeface="Calibri" panose="020F0502020204030204" pitchFamily="34" charset="0"/>
                  </a:rPr>
                  <a:t>Skills and Capacity</a:t>
                </a:r>
              </a:p>
            </p:txBody>
          </p:sp>
          <p:grpSp>
            <p:nvGrpSpPr>
              <p:cNvPr id="40" name="Group 39">
                <a:extLst>
                  <a:ext uri="{FF2B5EF4-FFF2-40B4-BE49-F238E27FC236}">
                    <a16:creationId xmlns:a16="http://schemas.microsoft.com/office/drawing/2014/main" id="{BFFDC5FD-B6AF-A12F-DB97-48E5AF1B2F9C}"/>
                  </a:ext>
                </a:extLst>
              </p:cNvPr>
              <p:cNvGrpSpPr/>
              <p:nvPr/>
            </p:nvGrpSpPr>
            <p:grpSpPr>
              <a:xfrm>
                <a:off x="6841347" y="4253940"/>
                <a:ext cx="580276" cy="580276"/>
                <a:chOff x="514651" y="4882967"/>
                <a:chExt cx="486900" cy="486900"/>
              </a:xfrm>
            </p:grpSpPr>
            <p:sp>
              <p:nvSpPr>
                <p:cNvPr id="41" name="Rectangle 40">
                  <a:extLst>
                    <a:ext uri="{FF2B5EF4-FFF2-40B4-BE49-F238E27FC236}">
                      <a16:creationId xmlns:a16="http://schemas.microsoft.com/office/drawing/2014/main" id="{7F57C846-22AA-EDC7-758C-77D283C053B3}"/>
                    </a:ext>
                  </a:extLst>
                </p:cNvPr>
                <p:cNvSpPr/>
                <p:nvPr/>
              </p:nvSpPr>
              <p:spPr>
                <a:xfrm>
                  <a:off x="514651" y="4882967"/>
                  <a:ext cx="486900" cy="486900"/>
                </a:xfrm>
                <a:prstGeom prst="rect">
                  <a:avLst/>
                </a:prstGeom>
                <a:solidFill>
                  <a:schemeClr val="accent2"/>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srgbClr val="FFFFFF">
                        <a:lumMod val="75000"/>
                        <a:lumOff val="25000"/>
                      </a:srgbClr>
                    </a:solidFill>
                    <a:effectLst/>
                    <a:uLnTx/>
                    <a:uFillTx/>
                    <a:latin typeface="Arial" panose="020B0604020202020204"/>
                  </a:endParaRPr>
                </a:p>
              </p:txBody>
            </p:sp>
            <p:sp>
              <p:nvSpPr>
                <p:cNvPr id="42" name="Rectangle 41">
                  <a:extLst>
                    <a:ext uri="{FF2B5EF4-FFF2-40B4-BE49-F238E27FC236}">
                      <a16:creationId xmlns:a16="http://schemas.microsoft.com/office/drawing/2014/main" id="{4CFBA84C-DC4E-B316-FF52-3B4722D28B19}"/>
                    </a:ext>
                  </a:extLst>
                </p:cNvPr>
                <p:cNvSpPr/>
                <p:nvPr/>
              </p:nvSpPr>
              <p:spPr>
                <a:xfrm>
                  <a:off x="557590" y="4925242"/>
                  <a:ext cx="401022" cy="402350"/>
                </a:xfrm>
                <a:prstGeom prst="rect">
                  <a:avLst/>
                </a:prstGeom>
                <a:noFill/>
                <a:ln w="6350" cap="flat" cmpd="sng" algn="ctr">
                  <a:solidFill>
                    <a:schemeClr val="bg2"/>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srgbClr val="FFFFFF">
                        <a:lumMod val="75000"/>
                        <a:lumOff val="25000"/>
                      </a:srgbClr>
                    </a:solidFill>
                    <a:effectLst/>
                    <a:uLnTx/>
                    <a:uFillTx/>
                    <a:latin typeface="Arial" panose="020B0604020202020204" pitchFamily="34" charset="0"/>
                    <a:cs typeface="Arial" panose="020B0604020202020204" pitchFamily="34" charset="0"/>
                  </a:endParaRPr>
                </a:p>
              </p:txBody>
            </p:sp>
            <p:sp>
              <p:nvSpPr>
                <p:cNvPr id="43" name="TextBox 15">
                  <a:extLst>
                    <a:ext uri="{FF2B5EF4-FFF2-40B4-BE49-F238E27FC236}">
                      <a16:creationId xmlns:a16="http://schemas.microsoft.com/office/drawing/2014/main" id="{477E1B16-1783-2111-0E56-1B88DC98E1CB}"/>
                    </a:ext>
                  </a:extLst>
                </p:cNvPr>
                <p:cNvSpPr txBox="1"/>
                <p:nvPr/>
              </p:nvSpPr>
              <p:spPr>
                <a:xfrm>
                  <a:off x="573022" y="4971467"/>
                  <a:ext cx="370159" cy="309900"/>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2"/>
                      </a:solidFill>
                      <a:effectLst/>
                      <a:uLnTx/>
                      <a:uFillTx/>
                      <a:latin typeface="Arial" panose="020B0604020202020204" pitchFamily="34" charset="0"/>
                      <a:cs typeface="Arial" panose="020B0604020202020204" pitchFamily="34" charset="0"/>
                    </a:rPr>
                    <a:t>04</a:t>
                  </a:r>
                </a:p>
              </p:txBody>
            </p:sp>
          </p:grpSp>
        </p:grpSp>
      </p:grpSp>
    </p:spTree>
    <p:extLst>
      <p:ext uri="{BB962C8B-B14F-4D97-AF65-F5344CB8AC3E}">
        <p14:creationId xmlns:p14="http://schemas.microsoft.com/office/powerpoint/2010/main" val="45063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7AAAB6-CDDF-79F9-5332-5B585D1AE15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AC74835-CDD4-3598-B3F8-23AE761DE70C}"/>
              </a:ext>
            </a:extLst>
          </p:cNvPr>
          <p:cNvSpPr/>
          <p:nvPr/>
        </p:nvSpPr>
        <p:spPr>
          <a:xfrm>
            <a:off x="443073" y="1329809"/>
            <a:ext cx="11394040" cy="53449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4B5FAD2D-F2F1-5EA1-9E75-70EEF0CB2BF9}"/>
              </a:ext>
            </a:extLst>
          </p:cNvPr>
          <p:cNvSpPr>
            <a:spLocks noGrp="1"/>
          </p:cNvSpPr>
          <p:nvPr>
            <p:ph type="title"/>
          </p:nvPr>
        </p:nvSpPr>
        <p:spPr/>
        <p:txBody>
          <a:bodyPr/>
          <a:lstStyle/>
          <a:p>
            <a:r>
              <a:rPr lang="en-US" dirty="0"/>
              <a:t>Reference architecture Data FABRIC</a:t>
            </a:r>
          </a:p>
        </p:txBody>
      </p:sp>
      <p:graphicFrame>
        <p:nvGraphicFramePr>
          <p:cNvPr id="33" name="Table 33">
            <a:extLst>
              <a:ext uri="{FF2B5EF4-FFF2-40B4-BE49-F238E27FC236}">
                <a16:creationId xmlns:a16="http://schemas.microsoft.com/office/drawing/2014/main" id="{0FF2AB34-C367-56F8-40BC-F6DFEC8C948F}"/>
              </a:ext>
            </a:extLst>
          </p:cNvPr>
          <p:cNvGraphicFramePr>
            <a:graphicFrameLocks noGrp="1"/>
          </p:cNvGraphicFramePr>
          <p:nvPr/>
        </p:nvGraphicFramePr>
        <p:xfrm>
          <a:off x="1418182" y="1820113"/>
          <a:ext cx="1491663" cy="4782748"/>
        </p:xfrm>
        <a:graphic>
          <a:graphicData uri="http://schemas.openxmlformats.org/drawingml/2006/table">
            <a:tbl>
              <a:tblPr firstRow="1" bandRow="1">
                <a:tableStyleId>{5C22544A-7EE6-4342-B048-85BDC9FD1C3A}</a:tableStyleId>
              </a:tblPr>
              <a:tblGrid>
                <a:gridCol w="1491663">
                  <a:extLst>
                    <a:ext uri="{9D8B030D-6E8A-4147-A177-3AD203B41FA5}">
                      <a16:colId xmlns:a16="http://schemas.microsoft.com/office/drawing/2014/main" val="2743177012"/>
                    </a:ext>
                  </a:extLst>
                </a:gridCol>
              </a:tblGrid>
              <a:tr h="993512">
                <a:tc>
                  <a:txBody>
                    <a:bodyPr/>
                    <a:lstStyle/>
                    <a:p>
                      <a:endParaRPr lang="en-IN" dirty="0"/>
                    </a:p>
                  </a:txBody>
                  <a:tcPr>
                    <a:solidFill>
                      <a:schemeClr val="accent4"/>
                    </a:solidFill>
                  </a:tcPr>
                </a:tc>
                <a:extLst>
                  <a:ext uri="{0D108BD9-81ED-4DB2-BD59-A6C34878D82A}">
                    <a16:rowId xmlns:a16="http://schemas.microsoft.com/office/drawing/2014/main" val="2528405123"/>
                  </a:ext>
                </a:extLst>
              </a:tr>
              <a:tr h="947309">
                <a:tc>
                  <a:txBody>
                    <a:bodyPr/>
                    <a:lstStyle/>
                    <a:p>
                      <a:endParaRPr lang="en-IN" dirty="0"/>
                    </a:p>
                  </a:txBody>
                  <a:tcPr>
                    <a:solidFill>
                      <a:schemeClr val="accent4">
                        <a:lumMod val="40000"/>
                        <a:lumOff val="60000"/>
                      </a:schemeClr>
                    </a:solidFill>
                  </a:tcPr>
                </a:tc>
                <a:extLst>
                  <a:ext uri="{0D108BD9-81ED-4DB2-BD59-A6C34878D82A}">
                    <a16:rowId xmlns:a16="http://schemas.microsoft.com/office/drawing/2014/main" val="185425977"/>
                  </a:ext>
                </a:extLst>
              </a:tr>
              <a:tr h="947309">
                <a:tc>
                  <a:txBody>
                    <a:bodyPr/>
                    <a:lstStyle/>
                    <a:p>
                      <a:endParaRPr lang="en-IN" dirty="0"/>
                    </a:p>
                  </a:txBody>
                  <a:tcPr>
                    <a:solidFill>
                      <a:schemeClr val="accent4">
                        <a:lumMod val="40000"/>
                        <a:lumOff val="60000"/>
                      </a:schemeClr>
                    </a:solidFill>
                  </a:tcPr>
                </a:tc>
                <a:extLst>
                  <a:ext uri="{0D108BD9-81ED-4DB2-BD59-A6C34878D82A}">
                    <a16:rowId xmlns:a16="http://schemas.microsoft.com/office/drawing/2014/main" val="839497162"/>
                  </a:ext>
                </a:extLst>
              </a:tr>
              <a:tr h="947309">
                <a:tc>
                  <a:txBody>
                    <a:bodyPr/>
                    <a:lstStyle/>
                    <a:p>
                      <a:endParaRPr lang="en-IN" dirty="0"/>
                    </a:p>
                  </a:txBody>
                  <a:tcPr>
                    <a:solidFill>
                      <a:schemeClr val="accent4">
                        <a:lumMod val="40000"/>
                        <a:lumOff val="60000"/>
                      </a:schemeClr>
                    </a:solidFill>
                  </a:tcPr>
                </a:tc>
                <a:extLst>
                  <a:ext uri="{0D108BD9-81ED-4DB2-BD59-A6C34878D82A}">
                    <a16:rowId xmlns:a16="http://schemas.microsoft.com/office/drawing/2014/main" val="520860734"/>
                  </a:ext>
                </a:extLst>
              </a:tr>
              <a:tr h="947309">
                <a:tc>
                  <a:txBody>
                    <a:bodyPr/>
                    <a:lstStyle/>
                    <a:p>
                      <a:endParaRPr lang="en-IN" dirty="0"/>
                    </a:p>
                  </a:txBody>
                  <a:tcPr>
                    <a:solidFill>
                      <a:schemeClr val="accent4">
                        <a:lumMod val="40000"/>
                        <a:lumOff val="60000"/>
                      </a:schemeClr>
                    </a:solidFill>
                  </a:tcPr>
                </a:tc>
                <a:extLst>
                  <a:ext uri="{0D108BD9-81ED-4DB2-BD59-A6C34878D82A}">
                    <a16:rowId xmlns:a16="http://schemas.microsoft.com/office/drawing/2014/main" val="2269316035"/>
                  </a:ext>
                </a:extLst>
              </a:tr>
            </a:tbl>
          </a:graphicData>
        </a:graphic>
      </p:graphicFrame>
      <p:cxnSp>
        <p:nvCxnSpPr>
          <p:cNvPr id="50" name="Straight Connector 49">
            <a:extLst>
              <a:ext uri="{FF2B5EF4-FFF2-40B4-BE49-F238E27FC236}">
                <a16:creationId xmlns:a16="http://schemas.microsoft.com/office/drawing/2014/main" id="{35A49795-68C8-A84F-E991-4640DB3A9D4D}"/>
              </a:ext>
            </a:extLst>
          </p:cNvPr>
          <p:cNvCxnSpPr>
            <a:cxnSpLocks/>
          </p:cNvCxnSpPr>
          <p:nvPr/>
        </p:nvCxnSpPr>
        <p:spPr>
          <a:xfrm flipV="1">
            <a:off x="6773239" y="4713571"/>
            <a:ext cx="1" cy="1458798"/>
          </a:xfrm>
          <a:prstGeom prst="line">
            <a:avLst/>
          </a:prstGeom>
          <a:ln w="41275">
            <a:prstDash val="sysDot"/>
          </a:ln>
        </p:spPr>
        <p:style>
          <a:lnRef idx="1">
            <a:schemeClr val="accent1"/>
          </a:lnRef>
          <a:fillRef idx="0">
            <a:schemeClr val="accent1"/>
          </a:fillRef>
          <a:effectRef idx="0">
            <a:schemeClr val="accent1"/>
          </a:effectRef>
          <a:fontRef idx="minor">
            <a:schemeClr val="tx1"/>
          </a:fontRef>
        </p:style>
      </p:cxnSp>
      <p:grpSp>
        <p:nvGrpSpPr>
          <p:cNvPr id="249" name="Group 248">
            <a:extLst>
              <a:ext uri="{FF2B5EF4-FFF2-40B4-BE49-F238E27FC236}">
                <a16:creationId xmlns:a16="http://schemas.microsoft.com/office/drawing/2014/main" id="{5DD29879-ADEE-DF7A-00E9-C00ACC997113}"/>
              </a:ext>
            </a:extLst>
          </p:cNvPr>
          <p:cNvGrpSpPr/>
          <p:nvPr/>
        </p:nvGrpSpPr>
        <p:grpSpPr>
          <a:xfrm>
            <a:off x="3785437" y="1820112"/>
            <a:ext cx="6433335" cy="4798031"/>
            <a:chOff x="3098027" y="1515312"/>
            <a:chExt cx="6433335" cy="4798031"/>
          </a:xfrm>
        </p:grpSpPr>
        <p:sp>
          <p:nvSpPr>
            <p:cNvPr id="31" name="Rectangle 30">
              <a:extLst>
                <a:ext uri="{FF2B5EF4-FFF2-40B4-BE49-F238E27FC236}">
                  <a16:creationId xmlns:a16="http://schemas.microsoft.com/office/drawing/2014/main" id="{26157E41-5974-DBDD-9B41-58CF84EBBF22}"/>
                </a:ext>
              </a:extLst>
            </p:cNvPr>
            <p:cNvSpPr/>
            <p:nvPr/>
          </p:nvSpPr>
          <p:spPr>
            <a:xfrm>
              <a:off x="3098027" y="1515312"/>
              <a:ext cx="6433335" cy="479803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36" name="Straight Connector 35">
              <a:extLst>
                <a:ext uri="{FF2B5EF4-FFF2-40B4-BE49-F238E27FC236}">
                  <a16:creationId xmlns:a16="http://schemas.microsoft.com/office/drawing/2014/main" id="{A5658994-BCDD-AEA9-7175-7147C5087B90}"/>
                </a:ext>
              </a:extLst>
            </p:cNvPr>
            <p:cNvCxnSpPr>
              <a:cxnSpLocks/>
            </p:cNvCxnSpPr>
            <p:nvPr/>
          </p:nvCxnSpPr>
          <p:spPr>
            <a:xfrm>
              <a:off x="4765866" y="1515313"/>
              <a:ext cx="0" cy="2664922"/>
            </a:xfrm>
            <a:prstGeom prst="line">
              <a:avLst/>
            </a:prstGeom>
            <a:ln w="41275">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3F69A9A-A4A1-47EC-A815-568C651EB8B3}"/>
                </a:ext>
              </a:extLst>
            </p:cNvPr>
            <p:cNvCxnSpPr>
              <a:cxnSpLocks/>
            </p:cNvCxnSpPr>
            <p:nvPr/>
          </p:nvCxnSpPr>
          <p:spPr>
            <a:xfrm>
              <a:off x="6442266" y="1515313"/>
              <a:ext cx="0" cy="2664922"/>
            </a:xfrm>
            <a:prstGeom prst="line">
              <a:avLst/>
            </a:prstGeom>
            <a:ln w="41275">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055FE44-5C6A-FA0D-DD40-D8729AA50095}"/>
                </a:ext>
              </a:extLst>
            </p:cNvPr>
            <p:cNvCxnSpPr>
              <a:cxnSpLocks/>
            </p:cNvCxnSpPr>
            <p:nvPr/>
          </p:nvCxnSpPr>
          <p:spPr>
            <a:xfrm>
              <a:off x="6442266" y="2377488"/>
              <a:ext cx="3089096" cy="0"/>
            </a:xfrm>
            <a:prstGeom prst="line">
              <a:avLst/>
            </a:prstGeom>
            <a:ln w="41275">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D2A9263-4921-FCEF-8765-6CF0718276B7}"/>
                </a:ext>
              </a:extLst>
            </p:cNvPr>
            <p:cNvCxnSpPr>
              <a:cxnSpLocks/>
            </p:cNvCxnSpPr>
            <p:nvPr/>
          </p:nvCxnSpPr>
          <p:spPr>
            <a:xfrm>
              <a:off x="6442266" y="3282957"/>
              <a:ext cx="3089096" cy="0"/>
            </a:xfrm>
            <a:prstGeom prst="line">
              <a:avLst/>
            </a:prstGeom>
            <a:ln w="41275">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8527E20-B885-CF70-B1DA-469B912B3EE6}"/>
                </a:ext>
              </a:extLst>
            </p:cNvPr>
            <p:cNvCxnSpPr>
              <a:cxnSpLocks/>
            </p:cNvCxnSpPr>
            <p:nvPr/>
          </p:nvCxnSpPr>
          <p:spPr>
            <a:xfrm>
              <a:off x="3098027" y="4182191"/>
              <a:ext cx="6433335" cy="0"/>
            </a:xfrm>
            <a:prstGeom prst="line">
              <a:avLst/>
            </a:prstGeom>
            <a:ln w="41275">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597E0B8-CD79-198D-8DD6-80884B347207}"/>
                </a:ext>
              </a:extLst>
            </p:cNvPr>
            <p:cNvCxnSpPr>
              <a:cxnSpLocks/>
            </p:cNvCxnSpPr>
            <p:nvPr/>
          </p:nvCxnSpPr>
          <p:spPr>
            <a:xfrm flipV="1">
              <a:off x="4749781" y="4408771"/>
              <a:ext cx="1" cy="1458798"/>
            </a:xfrm>
            <a:prstGeom prst="line">
              <a:avLst/>
            </a:prstGeom>
            <a:ln w="41275">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A4DD3FC-5A0C-7863-1B8F-77D902E12665}"/>
                </a:ext>
              </a:extLst>
            </p:cNvPr>
            <p:cNvCxnSpPr>
              <a:cxnSpLocks/>
            </p:cNvCxnSpPr>
            <p:nvPr/>
          </p:nvCxnSpPr>
          <p:spPr>
            <a:xfrm flipV="1">
              <a:off x="7986813" y="4360811"/>
              <a:ext cx="1" cy="1458798"/>
            </a:xfrm>
            <a:prstGeom prst="line">
              <a:avLst/>
            </a:prstGeom>
            <a:ln w="41275">
              <a:prstDash val="sysDot"/>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A01CAD8-7370-5E31-BC1D-4E36DD20B23C}"/>
                </a:ext>
              </a:extLst>
            </p:cNvPr>
            <p:cNvSpPr/>
            <p:nvPr/>
          </p:nvSpPr>
          <p:spPr>
            <a:xfrm>
              <a:off x="3098035" y="5991159"/>
              <a:ext cx="6433327" cy="32218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67" name="TextBox 66">
            <a:extLst>
              <a:ext uri="{FF2B5EF4-FFF2-40B4-BE49-F238E27FC236}">
                <a16:creationId xmlns:a16="http://schemas.microsoft.com/office/drawing/2014/main" id="{95B51E2A-0E19-3BFB-2394-D891C06BFD8B}"/>
              </a:ext>
            </a:extLst>
          </p:cNvPr>
          <p:cNvSpPr txBox="1"/>
          <p:nvPr/>
        </p:nvSpPr>
        <p:spPr>
          <a:xfrm>
            <a:off x="419100" y="4105275"/>
            <a:ext cx="977890" cy="6001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3F3F3F"/>
                </a:solidFill>
                <a:effectLst/>
                <a:uLnTx/>
                <a:uFillTx/>
                <a:latin typeface="Calibri"/>
                <a:ea typeface="+mn-ea"/>
                <a:cs typeface="+mn-cs"/>
              </a:rPr>
              <a:t>Enterprise Data Warehouse</a:t>
            </a:r>
          </a:p>
        </p:txBody>
      </p:sp>
      <p:pic>
        <p:nvPicPr>
          <p:cNvPr id="79" name="Graphic 78" descr="Cloud">
            <a:extLst>
              <a:ext uri="{FF2B5EF4-FFF2-40B4-BE49-F238E27FC236}">
                <a16:creationId xmlns:a16="http://schemas.microsoft.com/office/drawing/2014/main" id="{DC998A5F-90CA-F0FC-2C68-FC9D23259E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8812" y="5580212"/>
            <a:ext cx="692050" cy="692050"/>
          </a:xfrm>
          <a:prstGeom prst="rect">
            <a:avLst/>
          </a:prstGeom>
        </p:spPr>
      </p:pic>
      <p:grpSp>
        <p:nvGrpSpPr>
          <p:cNvPr id="80" name="Group 79">
            <a:extLst>
              <a:ext uri="{FF2B5EF4-FFF2-40B4-BE49-F238E27FC236}">
                <a16:creationId xmlns:a16="http://schemas.microsoft.com/office/drawing/2014/main" id="{1C74D892-2B80-9B07-38CC-82254CE070A0}"/>
              </a:ext>
            </a:extLst>
          </p:cNvPr>
          <p:cNvGrpSpPr/>
          <p:nvPr/>
        </p:nvGrpSpPr>
        <p:grpSpPr>
          <a:xfrm>
            <a:off x="521609" y="1959648"/>
            <a:ext cx="817091" cy="692191"/>
            <a:chOff x="407309" y="1807248"/>
            <a:chExt cx="817091" cy="692191"/>
          </a:xfrm>
        </p:grpSpPr>
        <p:pic>
          <p:nvPicPr>
            <p:cNvPr id="59" name="Graphic 58" descr="Database">
              <a:extLst>
                <a:ext uri="{FF2B5EF4-FFF2-40B4-BE49-F238E27FC236}">
                  <a16:creationId xmlns:a16="http://schemas.microsoft.com/office/drawing/2014/main" id="{6E29450F-0515-50EE-52F8-5832558CDC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1487" y="1957365"/>
              <a:ext cx="623034" cy="542074"/>
            </a:xfrm>
            <a:prstGeom prst="rect">
              <a:avLst/>
            </a:prstGeom>
          </p:spPr>
        </p:pic>
        <p:pic>
          <p:nvPicPr>
            <p:cNvPr id="60" name="Graphic 59" descr="Database">
              <a:extLst>
                <a:ext uri="{FF2B5EF4-FFF2-40B4-BE49-F238E27FC236}">
                  <a16:creationId xmlns:a16="http://schemas.microsoft.com/office/drawing/2014/main" id="{8A9B1C52-764D-4EB1-3235-3CE8FD1F55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7309" y="1807248"/>
              <a:ext cx="484042" cy="319445"/>
            </a:xfrm>
            <a:prstGeom prst="rect">
              <a:avLst/>
            </a:prstGeom>
          </p:spPr>
        </p:pic>
        <p:pic>
          <p:nvPicPr>
            <p:cNvPr id="61" name="Graphic 60" descr="Database">
              <a:extLst>
                <a:ext uri="{FF2B5EF4-FFF2-40B4-BE49-F238E27FC236}">
                  <a16:creationId xmlns:a16="http://schemas.microsoft.com/office/drawing/2014/main" id="{48B5D297-5E37-C6D5-5B95-D08791693B6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0358" y="1807248"/>
              <a:ext cx="484042" cy="319445"/>
            </a:xfrm>
            <a:prstGeom prst="rect">
              <a:avLst/>
            </a:prstGeom>
          </p:spPr>
        </p:pic>
      </p:grpSp>
      <p:sp>
        <p:nvSpPr>
          <p:cNvPr id="62" name="TextBox 61">
            <a:extLst>
              <a:ext uri="{FF2B5EF4-FFF2-40B4-BE49-F238E27FC236}">
                <a16:creationId xmlns:a16="http://schemas.microsoft.com/office/drawing/2014/main" id="{57F52020-DD25-B617-5FCA-F7F852B613EC}"/>
              </a:ext>
            </a:extLst>
          </p:cNvPr>
          <p:cNvSpPr txBox="1"/>
          <p:nvPr/>
        </p:nvSpPr>
        <p:spPr>
          <a:xfrm>
            <a:off x="466725" y="2676525"/>
            <a:ext cx="927176" cy="6001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3F3F3F"/>
                </a:solidFill>
                <a:effectLst/>
                <a:uLnTx/>
                <a:uFillTx/>
                <a:latin typeface="Calibri"/>
                <a:ea typeface="+mn-ea"/>
                <a:cs typeface="+mn-cs"/>
              </a:rPr>
              <a:t>Online Transaction Processing</a:t>
            </a:r>
          </a:p>
        </p:txBody>
      </p:sp>
      <p:grpSp>
        <p:nvGrpSpPr>
          <p:cNvPr id="74" name="Group 73">
            <a:extLst>
              <a:ext uri="{FF2B5EF4-FFF2-40B4-BE49-F238E27FC236}">
                <a16:creationId xmlns:a16="http://schemas.microsoft.com/office/drawing/2014/main" id="{75207DD1-5D5D-ADB9-5AD8-292B8AD37404}"/>
              </a:ext>
            </a:extLst>
          </p:cNvPr>
          <p:cNvGrpSpPr/>
          <p:nvPr/>
        </p:nvGrpSpPr>
        <p:grpSpPr>
          <a:xfrm>
            <a:off x="491050" y="4716945"/>
            <a:ext cx="848532" cy="655783"/>
            <a:chOff x="328772" y="2908727"/>
            <a:chExt cx="848532" cy="655783"/>
          </a:xfrm>
        </p:grpSpPr>
        <p:pic>
          <p:nvPicPr>
            <p:cNvPr id="65" name="Graphic 64" descr="Table">
              <a:extLst>
                <a:ext uri="{FF2B5EF4-FFF2-40B4-BE49-F238E27FC236}">
                  <a16:creationId xmlns:a16="http://schemas.microsoft.com/office/drawing/2014/main" id="{DA86A807-982E-DAF3-05E2-62B0A84BC40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8580" y="3085786"/>
              <a:ext cx="478724" cy="478724"/>
            </a:xfrm>
            <a:prstGeom prst="rect">
              <a:avLst/>
            </a:prstGeom>
          </p:spPr>
        </p:pic>
        <p:pic>
          <p:nvPicPr>
            <p:cNvPr id="66" name="Graphic 65" descr="Table">
              <a:extLst>
                <a:ext uri="{FF2B5EF4-FFF2-40B4-BE49-F238E27FC236}">
                  <a16:creationId xmlns:a16="http://schemas.microsoft.com/office/drawing/2014/main" id="{9F5C13A6-AF7E-7513-694E-A0C9E2FEB8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8772" y="2908727"/>
              <a:ext cx="478724" cy="478724"/>
            </a:xfrm>
            <a:prstGeom prst="rect">
              <a:avLst/>
            </a:prstGeom>
          </p:spPr>
        </p:pic>
      </p:grpSp>
      <p:pic>
        <p:nvPicPr>
          <p:cNvPr id="76" name="Graphic 75" descr="City">
            <a:extLst>
              <a:ext uri="{FF2B5EF4-FFF2-40B4-BE49-F238E27FC236}">
                <a16:creationId xmlns:a16="http://schemas.microsoft.com/office/drawing/2014/main" id="{FBF34F6C-6C64-D8F4-788D-58EC59204D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0172" y="3269136"/>
            <a:ext cx="914400" cy="914400"/>
          </a:xfrm>
          <a:prstGeom prst="rect">
            <a:avLst/>
          </a:prstGeom>
        </p:spPr>
      </p:pic>
      <p:sp>
        <p:nvSpPr>
          <p:cNvPr id="77" name="TextBox 76">
            <a:extLst>
              <a:ext uri="{FF2B5EF4-FFF2-40B4-BE49-F238E27FC236}">
                <a16:creationId xmlns:a16="http://schemas.microsoft.com/office/drawing/2014/main" id="{81709C72-0451-6455-0350-52F4AA217FDB}"/>
              </a:ext>
            </a:extLst>
          </p:cNvPr>
          <p:cNvSpPr txBox="1"/>
          <p:nvPr/>
        </p:nvSpPr>
        <p:spPr>
          <a:xfrm>
            <a:off x="647700" y="5324476"/>
            <a:ext cx="74266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3F3F3F"/>
                </a:solidFill>
                <a:effectLst/>
                <a:uLnTx/>
                <a:uFillTx/>
                <a:latin typeface="Calibri"/>
                <a:ea typeface="+mn-ea"/>
                <a:cs typeface="+mn-cs"/>
              </a:rPr>
              <a:t>Logs</a:t>
            </a:r>
          </a:p>
        </p:txBody>
      </p:sp>
      <p:pic>
        <p:nvPicPr>
          <p:cNvPr id="81" name="Graphic 80" descr="Cloud">
            <a:extLst>
              <a:ext uri="{FF2B5EF4-FFF2-40B4-BE49-F238E27FC236}">
                <a16:creationId xmlns:a16="http://schemas.microsoft.com/office/drawing/2014/main" id="{3ED8F2BB-FBDB-E156-633E-FCDCF3EAA2B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57095" y="5845637"/>
            <a:ext cx="549931" cy="549931"/>
          </a:xfrm>
          <a:prstGeom prst="rect">
            <a:avLst/>
          </a:prstGeom>
        </p:spPr>
      </p:pic>
      <p:sp>
        <p:nvSpPr>
          <p:cNvPr id="82" name="TextBox 81">
            <a:extLst>
              <a:ext uri="{FF2B5EF4-FFF2-40B4-BE49-F238E27FC236}">
                <a16:creationId xmlns:a16="http://schemas.microsoft.com/office/drawing/2014/main" id="{48866D09-83A4-8CA9-85FA-EB0965BD9934}"/>
              </a:ext>
            </a:extLst>
          </p:cNvPr>
          <p:cNvSpPr txBox="1"/>
          <p:nvPr/>
        </p:nvSpPr>
        <p:spPr>
          <a:xfrm>
            <a:off x="400050" y="6276975"/>
            <a:ext cx="1135033" cy="2792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3F3F3F"/>
                </a:solidFill>
                <a:effectLst/>
                <a:uLnTx/>
                <a:uFillTx/>
                <a:latin typeface="Calibri"/>
                <a:ea typeface="+mn-ea"/>
                <a:cs typeface="+mn-cs"/>
              </a:rPr>
              <a:t>Cloud Services</a:t>
            </a:r>
          </a:p>
        </p:txBody>
      </p:sp>
      <p:sp>
        <p:nvSpPr>
          <p:cNvPr id="83" name="TextBox 82">
            <a:extLst>
              <a:ext uri="{FF2B5EF4-FFF2-40B4-BE49-F238E27FC236}">
                <a16:creationId xmlns:a16="http://schemas.microsoft.com/office/drawing/2014/main" id="{583F626E-14DA-2A3D-5B5C-DB1896BADE85}"/>
              </a:ext>
            </a:extLst>
          </p:cNvPr>
          <p:cNvSpPr txBox="1"/>
          <p:nvPr/>
        </p:nvSpPr>
        <p:spPr>
          <a:xfrm>
            <a:off x="1501133" y="2100503"/>
            <a:ext cx="142289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F3F3F"/>
                </a:solidFill>
                <a:effectLst/>
                <a:uLnTx/>
                <a:uFillTx/>
                <a:latin typeface="Calibri"/>
                <a:ea typeface="+mn-ea"/>
                <a:cs typeface="+mn-cs"/>
              </a:rPr>
              <a:t>Source System</a:t>
            </a:r>
          </a:p>
        </p:txBody>
      </p:sp>
      <p:grpSp>
        <p:nvGrpSpPr>
          <p:cNvPr id="56" name="Group 55">
            <a:extLst>
              <a:ext uri="{FF2B5EF4-FFF2-40B4-BE49-F238E27FC236}">
                <a16:creationId xmlns:a16="http://schemas.microsoft.com/office/drawing/2014/main" id="{191DC030-6B26-4BC9-80C3-94317B0079C6}"/>
              </a:ext>
            </a:extLst>
          </p:cNvPr>
          <p:cNvGrpSpPr/>
          <p:nvPr/>
        </p:nvGrpSpPr>
        <p:grpSpPr>
          <a:xfrm>
            <a:off x="10345539" y="1804827"/>
            <a:ext cx="1397286" cy="4798031"/>
            <a:chOff x="9707364" y="1500027"/>
            <a:chExt cx="1397286" cy="4798031"/>
          </a:xfrm>
        </p:grpSpPr>
        <p:sp>
          <p:nvSpPr>
            <p:cNvPr id="32" name="Rectangle 31">
              <a:extLst>
                <a:ext uri="{FF2B5EF4-FFF2-40B4-BE49-F238E27FC236}">
                  <a16:creationId xmlns:a16="http://schemas.microsoft.com/office/drawing/2014/main" id="{64C314E7-A625-6431-80C0-C2DBD8FDCD2F}"/>
                </a:ext>
              </a:extLst>
            </p:cNvPr>
            <p:cNvSpPr/>
            <p:nvPr/>
          </p:nvSpPr>
          <p:spPr>
            <a:xfrm>
              <a:off x="9707364" y="1500027"/>
              <a:ext cx="1397286" cy="47980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3" name="Rectangle 52">
              <a:extLst>
                <a:ext uri="{FF2B5EF4-FFF2-40B4-BE49-F238E27FC236}">
                  <a16:creationId xmlns:a16="http://schemas.microsoft.com/office/drawing/2014/main" id="{5B81C902-64E1-3EA7-C2C0-F8F32BB09D8B}"/>
                </a:ext>
              </a:extLst>
            </p:cNvPr>
            <p:cNvSpPr/>
            <p:nvPr/>
          </p:nvSpPr>
          <p:spPr>
            <a:xfrm>
              <a:off x="9709441" y="1515313"/>
              <a:ext cx="1395209" cy="84688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93" name="TextBox 92">
            <a:extLst>
              <a:ext uri="{FF2B5EF4-FFF2-40B4-BE49-F238E27FC236}">
                <a16:creationId xmlns:a16="http://schemas.microsoft.com/office/drawing/2014/main" id="{FB585EBB-C4C6-F7FC-4F41-2A5419B8425D}"/>
              </a:ext>
            </a:extLst>
          </p:cNvPr>
          <p:cNvSpPr txBox="1"/>
          <p:nvPr/>
        </p:nvSpPr>
        <p:spPr>
          <a:xfrm>
            <a:off x="10333712" y="2021533"/>
            <a:ext cx="142289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F47421">
                    <a:lumMod val="60000"/>
                    <a:lumOff val="40000"/>
                  </a:srgbClr>
                </a:solidFill>
                <a:effectLst/>
                <a:uLnTx/>
                <a:uFillTx/>
                <a:latin typeface="Calibri"/>
                <a:ea typeface="+mn-ea"/>
                <a:cs typeface="+mn-cs"/>
              </a:rPr>
              <a:t>Consumption Zone</a:t>
            </a:r>
          </a:p>
        </p:txBody>
      </p:sp>
      <p:grpSp>
        <p:nvGrpSpPr>
          <p:cNvPr id="125" name="Group 124">
            <a:extLst>
              <a:ext uri="{FF2B5EF4-FFF2-40B4-BE49-F238E27FC236}">
                <a16:creationId xmlns:a16="http://schemas.microsoft.com/office/drawing/2014/main" id="{88741C45-DF70-9093-588D-BD3A30547382}"/>
              </a:ext>
            </a:extLst>
          </p:cNvPr>
          <p:cNvGrpSpPr/>
          <p:nvPr/>
        </p:nvGrpSpPr>
        <p:grpSpPr>
          <a:xfrm>
            <a:off x="1724338" y="2835050"/>
            <a:ext cx="898121" cy="914321"/>
            <a:chOff x="1533838" y="2530250"/>
            <a:chExt cx="898121" cy="914321"/>
          </a:xfrm>
        </p:grpSpPr>
        <p:grpSp>
          <p:nvGrpSpPr>
            <p:cNvPr id="104" name="Group 103">
              <a:extLst>
                <a:ext uri="{FF2B5EF4-FFF2-40B4-BE49-F238E27FC236}">
                  <a16:creationId xmlns:a16="http://schemas.microsoft.com/office/drawing/2014/main" id="{DD1681F8-C7B9-95CC-0643-5AC658F4B641}"/>
                </a:ext>
              </a:extLst>
            </p:cNvPr>
            <p:cNvGrpSpPr/>
            <p:nvPr/>
          </p:nvGrpSpPr>
          <p:grpSpPr>
            <a:xfrm>
              <a:off x="1554261" y="2530250"/>
              <a:ext cx="877698" cy="798236"/>
              <a:chOff x="1521885" y="2247707"/>
              <a:chExt cx="877698" cy="798236"/>
            </a:xfrm>
          </p:grpSpPr>
          <p:pic>
            <p:nvPicPr>
              <p:cNvPr id="90" name="Graphic 89" descr="Playbook">
                <a:extLst>
                  <a:ext uri="{FF2B5EF4-FFF2-40B4-BE49-F238E27FC236}">
                    <a16:creationId xmlns:a16="http://schemas.microsoft.com/office/drawing/2014/main" id="{890250BA-A60C-DEC2-2FEF-CF613FD60B9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521885" y="2247707"/>
                <a:ext cx="608297" cy="740042"/>
              </a:xfrm>
              <a:prstGeom prst="rect">
                <a:avLst/>
              </a:prstGeom>
            </p:spPr>
          </p:pic>
          <p:pic>
            <p:nvPicPr>
              <p:cNvPr id="92" name="Graphic 91" descr="Single gear">
                <a:extLst>
                  <a:ext uri="{FF2B5EF4-FFF2-40B4-BE49-F238E27FC236}">
                    <a16:creationId xmlns:a16="http://schemas.microsoft.com/office/drawing/2014/main" id="{7F00461F-7F07-B97F-BC4D-AB75E343440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942384" y="2487339"/>
                <a:ext cx="457199" cy="558604"/>
              </a:xfrm>
              <a:prstGeom prst="rect">
                <a:avLst/>
              </a:prstGeom>
            </p:spPr>
          </p:pic>
        </p:grpSp>
        <p:sp>
          <p:nvSpPr>
            <p:cNvPr id="94" name="TextBox 93">
              <a:extLst>
                <a:ext uri="{FF2B5EF4-FFF2-40B4-BE49-F238E27FC236}">
                  <a16:creationId xmlns:a16="http://schemas.microsoft.com/office/drawing/2014/main" id="{129BDB83-B8CA-3B6D-5904-249E63353DFD}"/>
                </a:ext>
              </a:extLst>
            </p:cNvPr>
            <p:cNvSpPr txBox="1"/>
            <p:nvPr/>
          </p:nvSpPr>
          <p:spPr>
            <a:xfrm>
              <a:off x="1533838" y="3182961"/>
              <a:ext cx="858488"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3F3F3F"/>
                  </a:solidFill>
                  <a:effectLst/>
                  <a:uLnTx/>
                  <a:uFillTx/>
                  <a:latin typeface="Calibri"/>
                  <a:ea typeface="+mn-ea"/>
                  <a:cs typeface="+mn-cs"/>
                </a:rPr>
                <a:t>File Data</a:t>
              </a:r>
            </a:p>
          </p:txBody>
        </p:sp>
      </p:grpSp>
      <p:grpSp>
        <p:nvGrpSpPr>
          <p:cNvPr id="126" name="Group 125">
            <a:extLst>
              <a:ext uri="{FF2B5EF4-FFF2-40B4-BE49-F238E27FC236}">
                <a16:creationId xmlns:a16="http://schemas.microsoft.com/office/drawing/2014/main" id="{77EE08CD-E15D-8CBE-2C07-CEDF19CDF072}"/>
              </a:ext>
            </a:extLst>
          </p:cNvPr>
          <p:cNvGrpSpPr/>
          <p:nvPr/>
        </p:nvGrpSpPr>
        <p:grpSpPr>
          <a:xfrm>
            <a:off x="1704654" y="3802162"/>
            <a:ext cx="878172" cy="785822"/>
            <a:chOff x="1514154" y="3497362"/>
            <a:chExt cx="878172" cy="785822"/>
          </a:xfrm>
        </p:grpSpPr>
        <p:pic>
          <p:nvPicPr>
            <p:cNvPr id="96" name="Graphic 95" descr="Database">
              <a:extLst>
                <a:ext uri="{FF2B5EF4-FFF2-40B4-BE49-F238E27FC236}">
                  <a16:creationId xmlns:a16="http://schemas.microsoft.com/office/drawing/2014/main" id="{EEFB1609-500E-0801-8BEC-7AD6ECA76E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2299" y="3497362"/>
              <a:ext cx="599600" cy="599600"/>
            </a:xfrm>
            <a:prstGeom prst="rect">
              <a:avLst/>
            </a:prstGeom>
          </p:spPr>
        </p:pic>
        <p:pic>
          <p:nvPicPr>
            <p:cNvPr id="97" name="Graphic 96" descr="Single gear">
              <a:extLst>
                <a:ext uri="{FF2B5EF4-FFF2-40B4-BE49-F238E27FC236}">
                  <a16:creationId xmlns:a16="http://schemas.microsoft.com/office/drawing/2014/main" id="{B8BC1FF0-CC7D-D433-BE3B-559EB525B95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935127" y="3738468"/>
              <a:ext cx="457199" cy="454867"/>
            </a:xfrm>
            <a:prstGeom prst="rect">
              <a:avLst/>
            </a:prstGeom>
          </p:spPr>
        </p:pic>
        <p:sp>
          <p:nvSpPr>
            <p:cNvPr id="99" name="TextBox 98">
              <a:extLst>
                <a:ext uri="{FF2B5EF4-FFF2-40B4-BE49-F238E27FC236}">
                  <a16:creationId xmlns:a16="http://schemas.microsoft.com/office/drawing/2014/main" id="{61562BC3-FFBB-55D0-522D-DAA9CAF1DAC5}"/>
                </a:ext>
              </a:extLst>
            </p:cNvPr>
            <p:cNvSpPr txBox="1"/>
            <p:nvPr/>
          </p:nvSpPr>
          <p:spPr>
            <a:xfrm>
              <a:off x="1514154" y="4021574"/>
              <a:ext cx="858488"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3F3F3F"/>
                  </a:solidFill>
                  <a:effectLst/>
                  <a:uLnTx/>
                  <a:uFillTx/>
                  <a:latin typeface="Calibri"/>
                  <a:ea typeface="+mn-ea"/>
                  <a:cs typeface="+mn-cs"/>
                </a:rPr>
                <a:t>DB Data</a:t>
              </a:r>
            </a:p>
          </p:txBody>
        </p:sp>
      </p:grpSp>
      <p:grpSp>
        <p:nvGrpSpPr>
          <p:cNvPr id="124" name="Group 123">
            <a:extLst>
              <a:ext uri="{FF2B5EF4-FFF2-40B4-BE49-F238E27FC236}">
                <a16:creationId xmlns:a16="http://schemas.microsoft.com/office/drawing/2014/main" id="{84A30847-BF14-64C4-0C3F-87F6F6673755}"/>
              </a:ext>
            </a:extLst>
          </p:cNvPr>
          <p:cNvGrpSpPr/>
          <p:nvPr/>
        </p:nvGrpSpPr>
        <p:grpSpPr>
          <a:xfrm>
            <a:off x="1528375" y="4656478"/>
            <a:ext cx="1165273" cy="921769"/>
            <a:chOff x="1442650" y="4446928"/>
            <a:chExt cx="1165273" cy="921769"/>
          </a:xfrm>
        </p:grpSpPr>
        <p:pic>
          <p:nvPicPr>
            <p:cNvPr id="102" name="Graphic 101" descr="Voice">
              <a:extLst>
                <a:ext uri="{FF2B5EF4-FFF2-40B4-BE49-F238E27FC236}">
                  <a16:creationId xmlns:a16="http://schemas.microsoft.com/office/drawing/2014/main" id="{7E543C18-782E-F9FB-C0F4-FBECA761E1D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597512" y="4446928"/>
              <a:ext cx="914400" cy="914400"/>
            </a:xfrm>
            <a:prstGeom prst="rect">
              <a:avLst/>
            </a:prstGeom>
          </p:spPr>
        </p:pic>
        <p:sp>
          <p:nvSpPr>
            <p:cNvPr id="103" name="TextBox 102">
              <a:extLst>
                <a:ext uri="{FF2B5EF4-FFF2-40B4-BE49-F238E27FC236}">
                  <a16:creationId xmlns:a16="http://schemas.microsoft.com/office/drawing/2014/main" id="{4BB6AA43-9D06-D85B-CCAD-4A90ADB157AD}"/>
                </a:ext>
              </a:extLst>
            </p:cNvPr>
            <p:cNvSpPr txBox="1"/>
            <p:nvPr/>
          </p:nvSpPr>
          <p:spPr>
            <a:xfrm>
              <a:off x="1442650" y="5107087"/>
              <a:ext cx="1165273"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3F3F3F"/>
                  </a:solidFill>
                  <a:effectLst/>
                  <a:uLnTx/>
                  <a:uFillTx/>
                  <a:latin typeface="Calibri"/>
                  <a:ea typeface="+mn-ea"/>
                  <a:cs typeface="+mn-cs"/>
                </a:rPr>
                <a:t>Streaming Data</a:t>
              </a:r>
            </a:p>
          </p:txBody>
        </p:sp>
      </p:grpSp>
      <p:sp>
        <p:nvSpPr>
          <p:cNvPr id="112" name="Double Brace 111">
            <a:extLst>
              <a:ext uri="{FF2B5EF4-FFF2-40B4-BE49-F238E27FC236}">
                <a16:creationId xmlns:a16="http://schemas.microsoft.com/office/drawing/2014/main" id="{277128AF-7781-F212-7959-91A6C01863E9}"/>
              </a:ext>
            </a:extLst>
          </p:cNvPr>
          <p:cNvSpPr/>
          <p:nvPr/>
        </p:nvSpPr>
        <p:spPr>
          <a:xfrm>
            <a:off x="1928856" y="5753191"/>
            <a:ext cx="345444" cy="652390"/>
          </a:xfrm>
          <a:prstGeom prst="bracePair">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F3F3F"/>
              </a:solidFill>
              <a:effectLst/>
              <a:uLnTx/>
              <a:uFillTx/>
              <a:latin typeface="Calibri"/>
              <a:ea typeface="+mn-ea"/>
              <a:cs typeface="+mn-cs"/>
            </a:endParaRPr>
          </a:p>
        </p:txBody>
      </p:sp>
      <p:sp>
        <p:nvSpPr>
          <p:cNvPr id="113" name="TextBox 112">
            <a:extLst>
              <a:ext uri="{FF2B5EF4-FFF2-40B4-BE49-F238E27FC236}">
                <a16:creationId xmlns:a16="http://schemas.microsoft.com/office/drawing/2014/main" id="{28DF364E-77AA-3E5E-E711-461237268AC3}"/>
              </a:ext>
            </a:extLst>
          </p:cNvPr>
          <p:cNvSpPr txBox="1"/>
          <p:nvPr/>
        </p:nvSpPr>
        <p:spPr>
          <a:xfrm>
            <a:off x="1524818" y="6375474"/>
            <a:ext cx="1165273"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3F3F3F"/>
                </a:solidFill>
                <a:effectLst/>
                <a:uLnTx/>
                <a:uFillTx/>
                <a:latin typeface="Calibri"/>
                <a:ea typeface="+mn-ea"/>
                <a:cs typeface="+mn-cs"/>
              </a:rPr>
              <a:t>API</a:t>
            </a:r>
          </a:p>
        </p:txBody>
      </p:sp>
      <p:sp>
        <p:nvSpPr>
          <p:cNvPr id="130" name="Arrow: Down 129">
            <a:extLst>
              <a:ext uri="{FF2B5EF4-FFF2-40B4-BE49-F238E27FC236}">
                <a16:creationId xmlns:a16="http://schemas.microsoft.com/office/drawing/2014/main" id="{DFDD0F6B-B2AF-BA8C-437D-7DD7E6FE706F}"/>
              </a:ext>
            </a:extLst>
          </p:cNvPr>
          <p:cNvSpPr/>
          <p:nvPr/>
        </p:nvSpPr>
        <p:spPr>
          <a:xfrm>
            <a:off x="4492308" y="2395639"/>
            <a:ext cx="321244" cy="4331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sp>
        <p:nvSpPr>
          <p:cNvPr id="131" name="Arrow: Down 130">
            <a:extLst>
              <a:ext uri="{FF2B5EF4-FFF2-40B4-BE49-F238E27FC236}">
                <a16:creationId xmlns:a16="http://schemas.microsoft.com/office/drawing/2014/main" id="{DAA066ED-72E4-97F3-76C1-E083FDABEF72}"/>
              </a:ext>
            </a:extLst>
          </p:cNvPr>
          <p:cNvSpPr/>
          <p:nvPr/>
        </p:nvSpPr>
        <p:spPr>
          <a:xfrm>
            <a:off x="4535654" y="3397522"/>
            <a:ext cx="321244" cy="4331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242" name="Group 241">
            <a:extLst>
              <a:ext uri="{FF2B5EF4-FFF2-40B4-BE49-F238E27FC236}">
                <a16:creationId xmlns:a16="http://schemas.microsoft.com/office/drawing/2014/main" id="{F324C3EE-0D83-5800-0716-6E04CDB3A9D7}"/>
              </a:ext>
            </a:extLst>
          </p:cNvPr>
          <p:cNvGrpSpPr/>
          <p:nvPr/>
        </p:nvGrpSpPr>
        <p:grpSpPr>
          <a:xfrm>
            <a:off x="3906301" y="1879822"/>
            <a:ext cx="1422891" cy="2572821"/>
            <a:chOff x="3220501" y="1575022"/>
            <a:chExt cx="1422891" cy="2572821"/>
          </a:xfrm>
        </p:grpSpPr>
        <p:pic>
          <p:nvPicPr>
            <p:cNvPr id="128" name="Graphic 127" descr="Open folder">
              <a:extLst>
                <a:ext uri="{FF2B5EF4-FFF2-40B4-BE49-F238E27FC236}">
                  <a16:creationId xmlns:a16="http://schemas.microsoft.com/office/drawing/2014/main" id="{02D94712-996D-588C-73AA-8177C9CA2E4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554584" y="2397963"/>
              <a:ext cx="786326" cy="786326"/>
            </a:xfrm>
            <a:prstGeom prst="rect">
              <a:avLst/>
            </a:prstGeom>
          </p:spPr>
        </p:pic>
        <p:pic>
          <p:nvPicPr>
            <p:cNvPr id="129" name="Graphic 128" descr="Open folder">
              <a:extLst>
                <a:ext uri="{FF2B5EF4-FFF2-40B4-BE49-F238E27FC236}">
                  <a16:creationId xmlns:a16="http://schemas.microsoft.com/office/drawing/2014/main" id="{387AFA34-077C-33DB-AAD3-AB8DB79D31E2}"/>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578355" y="3361517"/>
              <a:ext cx="786326" cy="786326"/>
            </a:xfrm>
            <a:prstGeom prst="rect">
              <a:avLst/>
            </a:prstGeom>
          </p:spPr>
        </p:pic>
        <p:sp>
          <p:nvSpPr>
            <p:cNvPr id="133" name="TextBox 132">
              <a:extLst>
                <a:ext uri="{FF2B5EF4-FFF2-40B4-BE49-F238E27FC236}">
                  <a16:creationId xmlns:a16="http://schemas.microsoft.com/office/drawing/2014/main" id="{A8897493-02DF-8869-7224-698AEBF017E0}"/>
                </a:ext>
              </a:extLst>
            </p:cNvPr>
            <p:cNvSpPr txBox="1"/>
            <p:nvPr/>
          </p:nvSpPr>
          <p:spPr>
            <a:xfrm>
              <a:off x="3220501" y="1575022"/>
              <a:ext cx="142289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F3F3F"/>
                  </a:solidFill>
                  <a:effectLst/>
                  <a:uLnTx/>
                  <a:uFillTx/>
                  <a:latin typeface="Calibri"/>
                  <a:ea typeface="+mn-ea"/>
                  <a:cs typeface="+mn-cs"/>
                </a:rPr>
                <a:t>Transient Loading Zone</a:t>
              </a:r>
            </a:p>
          </p:txBody>
        </p:sp>
      </p:grpSp>
      <p:sp>
        <p:nvSpPr>
          <p:cNvPr id="146" name="TextBox 145">
            <a:extLst>
              <a:ext uri="{FF2B5EF4-FFF2-40B4-BE49-F238E27FC236}">
                <a16:creationId xmlns:a16="http://schemas.microsoft.com/office/drawing/2014/main" id="{4B429260-9F87-9776-84BA-B414F82BF814}"/>
              </a:ext>
            </a:extLst>
          </p:cNvPr>
          <p:cNvSpPr txBox="1"/>
          <p:nvPr/>
        </p:nvSpPr>
        <p:spPr>
          <a:xfrm>
            <a:off x="5538849" y="1879822"/>
            <a:ext cx="1422891"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F3F3F"/>
                </a:solidFill>
                <a:effectLst/>
                <a:uLnTx/>
                <a:uFillTx/>
                <a:latin typeface="Calibri"/>
                <a:ea typeface="+mn-ea"/>
                <a:cs typeface="+mn-cs"/>
              </a:rPr>
              <a:t> Raw Data</a:t>
            </a:r>
          </a:p>
        </p:txBody>
      </p:sp>
      <p:grpSp>
        <p:nvGrpSpPr>
          <p:cNvPr id="142" name="Group 141">
            <a:extLst>
              <a:ext uri="{FF2B5EF4-FFF2-40B4-BE49-F238E27FC236}">
                <a16:creationId xmlns:a16="http://schemas.microsoft.com/office/drawing/2014/main" id="{1325AA00-20E6-5D78-2FC0-9694F09D4C60}"/>
              </a:ext>
            </a:extLst>
          </p:cNvPr>
          <p:cNvGrpSpPr/>
          <p:nvPr/>
        </p:nvGrpSpPr>
        <p:grpSpPr>
          <a:xfrm>
            <a:off x="5853324" y="2183809"/>
            <a:ext cx="1006037" cy="787349"/>
            <a:chOff x="1521885" y="2247707"/>
            <a:chExt cx="877698" cy="798236"/>
          </a:xfrm>
          <a:solidFill>
            <a:schemeClr val="accent5">
              <a:lumMod val="75000"/>
            </a:schemeClr>
          </a:solidFill>
        </p:grpSpPr>
        <p:pic>
          <p:nvPicPr>
            <p:cNvPr id="144" name="Graphic 143" descr="Playbook">
              <a:extLst>
                <a:ext uri="{FF2B5EF4-FFF2-40B4-BE49-F238E27FC236}">
                  <a16:creationId xmlns:a16="http://schemas.microsoft.com/office/drawing/2014/main" id="{5791FA77-97F5-EEC4-E7F2-C30B6ABDDC0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521885" y="2247707"/>
              <a:ext cx="608297" cy="740042"/>
            </a:xfrm>
            <a:prstGeom prst="rect">
              <a:avLst/>
            </a:prstGeom>
          </p:spPr>
        </p:pic>
        <p:pic>
          <p:nvPicPr>
            <p:cNvPr id="145" name="Graphic 144" descr="Single gear">
              <a:extLst>
                <a:ext uri="{FF2B5EF4-FFF2-40B4-BE49-F238E27FC236}">
                  <a16:creationId xmlns:a16="http://schemas.microsoft.com/office/drawing/2014/main" id="{C9078F05-4EAD-01E1-2D4D-07BD9CF05B14}"/>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942384" y="2487339"/>
              <a:ext cx="457199" cy="558604"/>
            </a:xfrm>
            <a:prstGeom prst="rect">
              <a:avLst/>
            </a:prstGeom>
          </p:spPr>
        </p:pic>
      </p:grpSp>
      <p:sp>
        <p:nvSpPr>
          <p:cNvPr id="147" name="TextBox 146">
            <a:extLst>
              <a:ext uri="{FF2B5EF4-FFF2-40B4-BE49-F238E27FC236}">
                <a16:creationId xmlns:a16="http://schemas.microsoft.com/office/drawing/2014/main" id="{89716ABF-7B2C-F5E9-48F4-AA2297944905}"/>
              </a:ext>
            </a:extLst>
          </p:cNvPr>
          <p:cNvSpPr txBox="1"/>
          <p:nvPr/>
        </p:nvSpPr>
        <p:spPr>
          <a:xfrm>
            <a:off x="5561025" y="2842663"/>
            <a:ext cx="156704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F3F3F"/>
                </a:solidFill>
                <a:effectLst/>
                <a:uLnTx/>
                <a:uFillTx/>
                <a:latin typeface="Calibri"/>
                <a:ea typeface="+mn-ea"/>
                <a:cs typeface="+mn-cs"/>
              </a:rPr>
              <a:t>Original Unaltered Data attributes</a:t>
            </a:r>
          </a:p>
        </p:txBody>
      </p:sp>
      <p:sp>
        <p:nvSpPr>
          <p:cNvPr id="148" name="TextBox 147">
            <a:extLst>
              <a:ext uri="{FF2B5EF4-FFF2-40B4-BE49-F238E27FC236}">
                <a16:creationId xmlns:a16="http://schemas.microsoft.com/office/drawing/2014/main" id="{70537E22-7320-3DF1-E8CF-4D67BC38A55D}"/>
              </a:ext>
            </a:extLst>
          </p:cNvPr>
          <p:cNvSpPr txBox="1"/>
          <p:nvPr/>
        </p:nvSpPr>
        <p:spPr>
          <a:xfrm>
            <a:off x="6202111" y="3472487"/>
            <a:ext cx="915166"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a:ln>
                  <a:noFill/>
                </a:ln>
                <a:solidFill>
                  <a:srgbClr val="3F3F3F"/>
                </a:solidFill>
                <a:effectLst/>
                <a:uLnTx/>
                <a:uFillTx/>
                <a:latin typeface="Calibri"/>
                <a:ea typeface="+mn-ea"/>
                <a:cs typeface="+mn-cs"/>
              </a:rPr>
              <a:t>0101</a:t>
            </a:r>
            <a:r>
              <a:rPr kumimoji="0" lang="en-IN" sz="1000" b="0" i="0" u="none" strike="noStrike" kern="1200" cap="none" spc="0" normalizeH="0" baseline="0" noProof="0" dirty="0">
                <a:ln>
                  <a:noFill/>
                </a:ln>
                <a:solidFill>
                  <a:srgbClr val="3F3F3F"/>
                </a:solidFill>
                <a:effectLst/>
                <a:uLnTx/>
                <a:uFillTx/>
                <a:latin typeface="Calibri"/>
                <a:ea typeface="+mn-ea"/>
                <a:cs typeface="+mn-cs"/>
              </a:rPr>
              <a:t>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a:ln>
                  <a:noFill/>
                </a:ln>
                <a:solidFill>
                  <a:srgbClr val="3F3F3F"/>
                </a:solidFill>
                <a:effectLst/>
                <a:uLnTx/>
                <a:uFillTx/>
                <a:latin typeface="Calibri"/>
                <a:ea typeface="+mn-ea"/>
                <a:cs typeface="+mn-cs"/>
              </a:rPr>
              <a:t>110</a:t>
            </a:r>
            <a:r>
              <a:rPr kumimoji="0" lang="en-IN" sz="1000" b="0" i="0" u="none" strike="noStrike" kern="1200" cap="none" spc="0" normalizeH="0" baseline="0" noProof="0" dirty="0">
                <a:ln>
                  <a:noFill/>
                </a:ln>
                <a:solidFill>
                  <a:srgbClr val="3F3F3F"/>
                </a:solidFill>
                <a:effectLst/>
                <a:uLnTx/>
                <a:uFillTx/>
                <a:latin typeface="Calibri"/>
                <a:ea typeface="+mn-ea"/>
                <a:cs typeface="+mn-cs"/>
              </a:rPr>
              <a:t>0100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a:ln>
                  <a:noFill/>
                </a:ln>
                <a:solidFill>
                  <a:srgbClr val="3F3F3F"/>
                </a:solidFill>
                <a:effectLst/>
                <a:uLnTx/>
                <a:uFillTx/>
                <a:latin typeface="Calibri"/>
                <a:ea typeface="+mn-ea"/>
                <a:cs typeface="+mn-cs"/>
              </a:rPr>
              <a:t>10001</a:t>
            </a:r>
            <a:r>
              <a:rPr kumimoji="0" lang="en-IN" sz="1000" b="0" i="0" u="none" strike="noStrike" kern="1200" cap="none" spc="0" normalizeH="0" baseline="0" noProof="0" dirty="0">
                <a:ln>
                  <a:noFill/>
                </a:ln>
                <a:solidFill>
                  <a:srgbClr val="3F3F3F"/>
                </a:solidFill>
                <a:effectLst/>
                <a:uLnTx/>
                <a:uFillTx/>
                <a:latin typeface="Calibri"/>
                <a:ea typeface="+mn-ea"/>
                <a:cs typeface="+mn-cs"/>
              </a:rPr>
              <a:t>00</a:t>
            </a:r>
          </a:p>
        </p:txBody>
      </p:sp>
      <p:pic>
        <p:nvPicPr>
          <p:cNvPr id="150" name="Graphic 149" descr="Lock">
            <a:extLst>
              <a:ext uri="{FF2B5EF4-FFF2-40B4-BE49-F238E27FC236}">
                <a16:creationId xmlns:a16="http://schemas.microsoft.com/office/drawing/2014/main" id="{5E8C6705-CAEE-D8D3-59E4-7CC5DF03688C}"/>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724428" y="3406119"/>
            <a:ext cx="621670" cy="621670"/>
          </a:xfrm>
          <a:prstGeom prst="rect">
            <a:avLst/>
          </a:prstGeom>
        </p:spPr>
      </p:pic>
      <p:sp>
        <p:nvSpPr>
          <p:cNvPr id="151" name="TextBox 150">
            <a:extLst>
              <a:ext uri="{FF2B5EF4-FFF2-40B4-BE49-F238E27FC236}">
                <a16:creationId xmlns:a16="http://schemas.microsoft.com/office/drawing/2014/main" id="{D679EB4C-6C6D-CA77-3BB3-818F80180578}"/>
              </a:ext>
            </a:extLst>
          </p:cNvPr>
          <p:cNvSpPr txBox="1"/>
          <p:nvPr/>
        </p:nvSpPr>
        <p:spPr>
          <a:xfrm>
            <a:off x="5605259" y="4003157"/>
            <a:ext cx="1422891"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F3F3F"/>
                </a:solidFill>
                <a:effectLst/>
                <a:uLnTx/>
                <a:uFillTx/>
                <a:latin typeface="Calibri"/>
                <a:ea typeface="+mn-ea"/>
                <a:cs typeface="+mn-cs"/>
              </a:rPr>
              <a:t>Tokenized Data</a:t>
            </a:r>
          </a:p>
        </p:txBody>
      </p:sp>
      <p:cxnSp>
        <p:nvCxnSpPr>
          <p:cNvPr id="152" name="Straight Arrow Connector 151">
            <a:extLst>
              <a:ext uri="{FF2B5EF4-FFF2-40B4-BE49-F238E27FC236}">
                <a16:creationId xmlns:a16="http://schemas.microsoft.com/office/drawing/2014/main" id="{DA8E0850-71F8-FA21-8B79-F3EE40AA7792}"/>
              </a:ext>
            </a:extLst>
          </p:cNvPr>
          <p:cNvCxnSpPr>
            <a:cxnSpLocks/>
          </p:cNvCxnSpPr>
          <p:nvPr/>
        </p:nvCxnSpPr>
        <p:spPr>
          <a:xfrm>
            <a:off x="5116289" y="3145311"/>
            <a:ext cx="545063" cy="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4DDE342E-45D2-B193-2B96-D4B31B74FE57}"/>
              </a:ext>
            </a:extLst>
          </p:cNvPr>
          <p:cNvCxnSpPr>
            <a:cxnSpLocks/>
          </p:cNvCxnSpPr>
          <p:nvPr/>
        </p:nvCxnSpPr>
        <p:spPr>
          <a:xfrm>
            <a:off x="5116290" y="4055570"/>
            <a:ext cx="545063" cy="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44" name="Group 243">
            <a:extLst>
              <a:ext uri="{FF2B5EF4-FFF2-40B4-BE49-F238E27FC236}">
                <a16:creationId xmlns:a16="http://schemas.microsoft.com/office/drawing/2014/main" id="{943766A0-6AE7-058F-85F0-D291473D7860}"/>
              </a:ext>
            </a:extLst>
          </p:cNvPr>
          <p:cNvGrpSpPr/>
          <p:nvPr/>
        </p:nvGrpSpPr>
        <p:grpSpPr>
          <a:xfrm>
            <a:off x="7134499" y="1853324"/>
            <a:ext cx="3222249" cy="738664"/>
            <a:chOff x="6448699" y="1548524"/>
            <a:chExt cx="3222249" cy="738664"/>
          </a:xfrm>
        </p:grpSpPr>
        <p:pic>
          <p:nvPicPr>
            <p:cNvPr id="155" name="Graphic 154" descr="Tools">
              <a:extLst>
                <a:ext uri="{FF2B5EF4-FFF2-40B4-BE49-F238E27FC236}">
                  <a16:creationId xmlns:a16="http://schemas.microsoft.com/office/drawing/2014/main" id="{72B10B2C-1356-AE72-C52E-308F3ADF61E7}"/>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550689" y="1638071"/>
              <a:ext cx="760103" cy="631112"/>
            </a:xfrm>
            <a:prstGeom prst="rect">
              <a:avLst/>
            </a:prstGeom>
          </p:spPr>
        </p:pic>
        <p:sp>
          <p:nvSpPr>
            <p:cNvPr id="156" name="TextBox 155">
              <a:extLst>
                <a:ext uri="{FF2B5EF4-FFF2-40B4-BE49-F238E27FC236}">
                  <a16:creationId xmlns:a16="http://schemas.microsoft.com/office/drawing/2014/main" id="{7C6E0A0D-DAC3-810A-45D6-176BE9585411}"/>
                </a:ext>
              </a:extLst>
            </p:cNvPr>
            <p:cNvSpPr txBox="1"/>
            <p:nvPr/>
          </p:nvSpPr>
          <p:spPr>
            <a:xfrm>
              <a:off x="6448699" y="1687728"/>
              <a:ext cx="1174683"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F3F3F"/>
                  </a:solidFill>
                  <a:effectLst/>
                  <a:uLnTx/>
                  <a:uFillTx/>
                  <a:latin typeface="Calibri"/>
                  <a:ea typeface="+mn-ea"/>
                  <a:cs typeface="+mn-cs"/>
                </a:rPr>
                <a:t> Refined Data</a:t>
              </a:r>
            </a:p>
          </p:txBody>
        </p:sp>
        <p:sp>
          <p:nvSpPr>
            <p:cNvPr id="157" name="TextBox 156">
              <a:extLst>
                <a:ext uri="{FF2B5EF4-FFF2-40B4-BE49-F238E27FC236}">
                  <a16:creationId xmlns:a16="http://schemas.microsoft.com/office/drawing/2014/main" id="{E696127F-DDB7-8141-6A80-FB3815EB29F7}"/>
                </a:ext>
              </a:extLst>
            </p:cNvPr>
            <p:cNvSpPr txBox="1"/>
            <p:nvPr/>
          </p:nvSpPr>
          <p:spPr>
            <a:xfrm>
              <a:off x="8151160" y="1548524"/>
              <a:ext cx="1519788"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F3F3F"/>
                  </a:solidFill>
                  <a:effectLst/>
                  <a:uLnTx/>
                  <a:uFillTx/>
                  <a:latin typeface="Calibri"/>
                  <a:ea typeface="+mn-ea"/>
                  <a:cs typeface="+mn-cs"/>
                </a:rPr>
                <a:t> Data Validation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F3F3F"/>
                  </a:solidFill>
                  <a:effectLst/>
                  <a:uLnTx/>
                  <a:uFillTx/>
                  <a:latin typeface="Calibri"/>
                  <a:ea typeface="+mn-ea"/>
                  <a:cs typeface="+mn-cs"/>
                </a:rPr>
                <a:t>Data Cleansing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F3F3F"/>
                  </a:solidFill>
                  <a:effectLst/>
                  <a:uLnTx/>
                  <a:uFillTx/>
                  <a:latin typeface="Calibri"/>
                  <a:ea typeface="+mn-ea"/>
                  <a:cs typeface="+mn-cs"/>
                </a:rPr>
                <a:t>Aggregation</a:t>
              </a:r>
            </a:p>
          </p:txBody>
        </p:sp>
      </p:grpSp>
      <p:cxnSp>
        <p:nvCxnSpPr>
          <p:cNvPr id="161" name="Straight Arrow Connector 160">
            <a:extLst>
              <a:ext uri="{FF2B5EF4-FFF2-40B4-BE49-F238E27FC236}">
                <a16:creationId xmlns:a16="http://schemas.microsoft.com/office/drawing/2014/main" id="{53733B7F-525B-94BD-B5CD-E61C83687860}"/>
              </a:ext>
            </a:extLst>
          </p:cNvPr>
          <p:cNvCxnSpPr>
            <a:cxnSpLocks/>
          </p:cNvCxnSpPr>
          <p:nvPr/>
        </p:nvCxnSpPr>
        <p:spPr>
          <a:xfrm>
            <a:off x="7522029" y="2504583"/>
            <a:ext cx="0" cy="32416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E6586ED5-7E1E-77F9-3E50-EA689CC125ED}"/>
              </a:ext>
            </a:extLst>
          </p:cNvPr>
          <p:cNvCxnSpPr>
            <a:cxnSpLocks/>
          </p:cNvCxnSpPr>
          <p:nvPr/>
        </p:nvCxnSpPr>
        <p:spPr>
          <a:xfrm>
            <a:off x="9371015" y="2529831"/>
            <a:ext cx="0" cy="29891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45" name="Group 244">
            <a:extLst>
              <a:ext uri="{FF2B5EF4-FFF2-40B4-BE49-F238E27FC236}">
                <a16:creationId xmlns:a16="http://schemas.microsoft.com/office/drawing/2014/main" id="{E1E752E0-6561-D4AF-A1F1-1FC7E357356C}"/>
              </a:ext>
            </a:extLst>
          </p:cNvPr>
          <p:cNvGrpSpPr/>
          <p:nvPr/>
        </p:nvGrpSpPr>
        <p:grpSpPr>
          <a:xfrm>
            <a:off x="7046469" y="2582405"/>
            <a:ext cx="2944226" cy="992687"/>
            <a:chOff x="6360669" y="2277605"/>
            <a:chExt cx="2944226" cy="992687"/>
          </a:xfrm>
        </p:grpSpPr>
        <p:grpSp>
          <p:nvGrpSpPr>
            <p:cNvPr id="175" name="Group 174">
              <a:extLst>
                <a:ext uri="{FF2B5EF4-FFF2-40B4-BE49-F238E27FC236}">
                  <a16:creationId xmlns:a16="http://schemas.microsoft.com/office/drawing/2014/main" id="{0B4448D5-586E-4DFC-1379-A69E8C5C8151}"/>
                </a:ext>
              </a:extLst>
            </p:cNvPr>
            <p:cNvGrpSpPr/>
            <p:nvPr/>
          </p:nvGrpSpPr>
          <p:grpSpPr>
            <a:xfrm>
              <a:off x="6924248" y="2374168"/>
              <a:ext cx="788010" cy="705160"/>
              <a:chOff x="6869052" y="2425859"/>
              <a:chExt cx="843206" cy="837717"/>
            </a:xfrm>
            <a:solidFill>
              <a:schemeClr val="accent5">
                <a:lumMod val="75000"/>
              </a:schemeClr>
            </a:solidFill>
          </p:grpSpPr>
          <p:pic>
            <p:nvPicPr>
              <p:cNvPr id="172" name="Graphic 171" descr="Monthly calendar">
                <a:extLst>
                  <a:ext uri="{FF2B5EF4-FFF2-40B4-BE49-F238E27FC236}">
                    <a16:creationId xmlns:a16="http://schemas.microsoft.com/office/drawing/2014/main" id="{923A7C78-ED4C-276A-FE96-0C04F20A8243}"/>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869052" y="2425859"/>
                <a:ext cx="609257" cy="609257"/>
              </a:xfrm>
              <a:prstGeom prst="rect">
                <a:avLst/>
              </a:prstGeom>
            </p:spPr>
          </p:pic>
          <p:pic>
            <p:nvPicPr>
              <p:cNvPr id="173" name="Graphic 172" descr="Monthly calendar">
                <a:extLst>
                  <a:ext uri="{FF2B5EF4-FFF2-40B4-BE49-F238E27FC236}">
                    <a16:creationId xmlns:a16="http://schemas.microsoft.com/office/drawing/2014/main" id="{E5CF8A5F-1869-01C8-C491-CAEB64FED743}"/>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7103001" y="2654319"/>
                <a:ext cx="609257" cy="609257"/>
              </a:xfrm>
              <a:prstGeom prst="rect">
                <a:avLst/>
              </a:prstGeom>
            </p:spPr>
          </p:pic>
        </p:grpSp>
        <p:sp>
          <p:nvSpPr>
            <p:cNvPr id="174" name="TextBox 173">
              <a:extLst>
                <a:ext uri="{FF2B5EF4-FFF2-40B4-BE49-F238E27FC236}">
                  <a16:creationId xmlns:a16="http://schemas.microsoft.com/office/drawing/2014/main" id="{EFC3F1D6-BC16-AC9A-FF5B-F5C09BF86ED7}"/>
                </a:ext>
              </a:extLst>
            </p:cNvPr>
            <p:cNvSpPr txBox="1"/>
            <p:nvPr/>
          </p:nvSpPr>
          <p:spPr>
            <a:xfrm>
              <a:off x="6360669" y="2962515"/>
              <a:ext cx="137718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F3F3F"/>
                  </a:solidFill>
                  <a:effectLst/>
                  <a:uLnTx/>
                  <a:uFillTx/>
                  <a:latin typeface="Calibri"/>
                  <a:ea typeface="+mn-ea"/>
                  <a:cs typeface="+mn-cs"/>
                </a:rPr>
                <a:t> Reference Data</a:t>
              </a:r>
            </a:p>
          </p:txBody>
        </p:sp>
        <p:pic>
          <p:nvPicPr>
            <p:cNvPr id="177" name="Graphic 176" descr="Crown">
              <a:extLst>
                <a:ext uri="{FF2B5EF4-FFF2-40B4-BE49-F238E27FC236}">
                  <a16:creationId xmlns:a16="http://schemas.microsoft.com/office/drawing/2014/main" id="{78560C6B-7A42-E3C4-F309-13D9BF0DEFE5}"/>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8209297" y="2277605"/>
              <a:ext cx="760103" cy="781282"/>
            </a:xfrm>
            <a:prstGeom prst="rect">
              <a:avLst/>
            </a:prstGeom>
          </p:spPr>
        </p:pic>
        <p:sp>
          <p:nvSpPr>
            <p:cNvPr id="178" name="TextBox 177">
              <a:extLst>
                <a:ext uri="{FF2B5EF4-FFF2-40B4-BE49-F238E27FC236}">
                  <a16:creationId xmlns:a16="http://schemas.microsoft.com/office/drawing/2014/main" id="{BF0B6358-F5CF-E09D-94BB-B6E6EEE478DD}"/>
                </a:ext>
              </a:extLst>
            </p:cNvPr>
            <p:cNvSpPr txBox="1"/>
            <p:nvPr/>
          </p:nvSpPr>
          <p:spPr>
            <a:xfrm>
              <a:off x="7927709" y="2953657"/>
              <a:ext cx="137718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F3F3F"/>
                  </a:solidFill>
                  <a:effectLst/>
                  <a:uLnTx/>
                  <a:uFillTx/>
                  <a:latin typeface="Calibri"/>
                  <a:ea typeface="+mn-ea"/>
                  <a:cs typeface="+mn-cs"/>
                </a:rPr>
                <a:t> Master Data</a:t>
              </a:r>
            </a:p>
          </p:txBody>
        </p:sp>
      </p:grpSp>
      <p:pic>
        <p:nvPicPr>
          <p:cNvPr id="180" name="Graphic 179" descr="Magnifying glass">
            <a:extLst>
              <a:ext uri="{FF2B5EF4-FFF2-40B4-BE49-F238E27FC236}">
                <a16:creationId xmlns:a16="http://schemas.microsoft.com/office/drawing/2014/main" id="{4C7384A1-ED8C-F20F-FF36-C14E28CF302D}"/>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8205849" y="3661608"/>
            <a:ext cx="596709" cy="596709"/>
          </a:xfrm>
          <a:prstGeom prst="rect">
            <a:avLst/>
          </a:prstGeom>
        </p:spPr>
      </p:pic>
      <p:sp>
        <p:nvSpPr>
          <p:cNvPr id="182" name="TextBox 181">
            <a:extLst>
              <a:ext uri="{FF2B5EF4-FFF2-40B4-BE49-F238E27FC236}">
                <a16:creationId xmlns:a16="http://schemas.microsoft.com/office/drawing/2014/main" id="{8D08C78B-0C1C-4AB8-90D5-C07716C294BA}"/>
              </a:ext>
            </a:extLst>
          </p:cNvPr>
          <p:cNvSpPr txBox="1"/>
          <p:nvPr/>
        </p:nvSpPr>
        <p:spPr>
          <a:xfrm>
            <a:off x="6997765" y="3860559"/>
            <a:ext cx="142289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F3F3F"/>
                </a:solidFill>
                <a:effectLst/>
                <a:uLnTx/>
                <a:uFillTx/>
                <a:latin typeface="Calibri"/>
                <a:ea typeface="+mn-ea"/>
                <a:cs typeface="+mn-cs"/>
              </a:rPr>
              <a:t> Discovery Sandbox</a:t>
            </a:r>
          </a:p>
        </p:txBody>
      </p:sp>
      <p:sp>
        <p:nvSpPr>
          <p:cNvPr id="183" name="TextBox 182">
            <a:extLst>
              <a:ext uri="{FF2B5EF4-FFF2-40B4-BE49-F238E27FC236}">
                <a16:creationId xmlns:a16="http://schemas.microsoft.com/office/drawing/2014/main" id="{ABCD9092-346F-84B4-E3D3-2DE2058BC689}"/>
              </a:ext>
            </a:extLst>
          </p:cNvPr>
          <p:cNvSpPr txBox="1"/>
          <p:nvPr/>
        </p:nvSpPr>
        <p:spPr>
          <a:xfrm>
            <a:off x="8393324" y="3783621"/>
            <a:ext cx="2151282"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F3F3F"/>
                </a:solidFill>
                <a:effectLst/>
                <a:uLnTx/>
                <a:uFillTx/>
                <a:latin typeface="Calibri"/>
                <a:ea typeface="+mn-ea"/>
                <a:cs typeface="+mn-cs"/>
              </a:rPr>
              <a:t> Data Wrangling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F3F3F"/>
                </a:solidFill>
                <a:effectLst/>
                <a:uLnTx/>
                <a:uFillTx/>
                <a:latin typeface="Calibri"/>
                <a:ea typeface="+mn-ea"/>
                <a:cs typeface="+mn-cs"/>
              </a:rPr>
              <a:t>Data Discovery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F3F3F"/>
                </a:solidFill>
                <a:effectLst/>
                <a:uLnTx/>
                <a:uFillTx/>
                <a:latin typeface="Calibri"/>
                <a:ea typeface="+mn-ea"/>
                <a:cs typeface="+mn-cs"/>
              </a:rPr>
              <a:t>Exploratory Analytics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1" i="0" u="none" strike="noStrike" kern="1200" cap="none" spc="0" normalizeH="0" baseline="0" noProof="0" dirty="0">
              <a:ln>
                <a:noFill/>
              </a:ln>
              <a:solidFill>
                <a:srgbClr val="3F3F3F"/>
              </a:solidFill>
              <a:effectLst/>
              <a:uLnTx/>
              <a:uFillTx/>
              <a:latin typeface="Calibri"/>
              <a:ea typeface="+mn-ea"/>
              <a:cs typeface="+mn-cs"/>
            </a:endParaRPr>
          </a:p>
        </p:txBody>
      </p:sp>
      <p:cxnSp>
        <p:nvCxnSpPr>
          <p:cNvPr id="184" name="Straight Connector 183">
            <a:extLst>
              <a:ext uri="{FF2B5EF4-FFF2-40B4-BE49-F238E27FC236}">
                <a16:creationId xmlns:a16="http://schemas.microsoft.com/office/drawing/2014/main" id="{D2532513-2D98-452C-A486-9B9A91F02C75}"/>
              </a:ext>
            </a:extLst>
          </p:cNvPr>
          <p:cNvCxnSpPr>
            <a:cxnSpLocks/>
          </p:cNvCxnSpPr>
          <p:nvPr/>
        </p:nvCxnSpPr>
        <p:spPr>
          <a:xfrm flipV="1">
            <a:off x="7122568" y="4673225"/>
            <a:ext cx="1" cy="1458798"/>
          </a:xfrm>
          <a:prstGeom prst="line">
            <a:avLst/>
          </a:prstGeom>
          <a:ln w="41275">
            <a:prstDash val="sysDot"/>
          </a:ln>
        </p:spPr>
        <p:style>
          <a:lnRef idx="1">
            <a:schemeClr val="accent1"/>
          </a:lnRef>
          <a:fillRef idx="0">
            <a:schemeClr val="accent1"/>
          </a:fillRef>
          <a:effectRef idx="0">
            <a:schemeClr val="accent1"/>
          </a:effectRef>
          <a:fontRef idx="minor">
            <a:schemeClr val="tx1"/>
          </a:fontRef>
        </p:style>
      </p:cxnSp>
      <p:sp>
        <p:nvSpPr>
          <p:cNvPr id="185" name="TextBox 184">
            <a:extLst>
              <a:ext uri="{FF2B5EF4-FFF2-40B4-BE49-F238E27FC236}">
                <a16:creationId xmlns:a16="http://schemas.microsoft.com/office/drawing/2014/main" id="{3A03570D-85FC-D201-EF05-4DF7B3C36DFD}"/>
              </a:ext>
            </a:extLst>
          </p:cNvPr>
          <p:cNvSpPr txBox="1"/>
          <p:nvPr/>
        </p:nvSpPr>
        <p:spPr>
          <a:xfrm>
            <a:off x="6298710" y="6342479"/>
            <a:ext cx="1422891" cy="242396"/>
          </a:xfrm>
          <a:prstGeom prst="rect">
            <a:avLst/>
          </a:prstGeom>
          <a:solidFill>
            <a:schemeClr val="accent3">
              <a:lumMod val="60000"/>
              <a:lumOff val="40000"/>
            </a:schemeClr>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F3F3F"/>
                </a:solidFill>
                <a:effectLst/>
                <a:uLnTx/>
                <a:uFillTx/>
                <a:latin typeface="Calibri"/>
                <a:ea typeface="+mn-ea"/>
                <a:cs typeface="+mn-cs"/>
              </a:rPr>
              <a:t> Data Fabric</a:t>
            </a:r>
          </a:p>
        </p:txBody>
      </p:sp>
      <p:grpSp>
        <p:nvGrpSpPr>
          <p:cNvPr id="220" name="Group 219">
            <a:extLst>
              <a:ext uri="{FF2B5EF4-FFF2-40B4-BE49-F238E27FC236}">
                <a16:creationId xmlns:a16="http://schemas.microsoft.com/office/drawing/2014/main" id="{0B4AB0C9-5316-247D-DD8C-51C850272AD5}"/>
              </a:ext>
            </a:extLst>
          </p:cNvPr>
          <p:cNvGrpSpPr/>
          <p:nvPr/>
        </p:nvGrpSpPr>
        <p:grpSpPr>
          <a:xfrm>
            <a:off x="3930259" y="4488585"/>
            <a:ext cx="1337591" cy="1127511"/>
            <a:chOff x="3145879" y="4512283"/>
            <a:chExt cx="1434357" cy="1283635"/>
          </a:xfrm>
        </p:grpSpPr>
        <p:pic>
          <p:nvPicPr>
            <p:cNvPr id="187" name="Graphic 186" descr="Table">
              <a:extLst>
                <a:ext uri="{FF2B5EF4-FFF2-40B4-BE49-F238E27FC236}">
                  <a16:creationId xmlns:a16="http://schemas.microsoft.com/office/drawing/2014/main" id="{000F39D7-F345-DD40-E077-6BBFD5D1C76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45879" y="4668746"/>
              <a:ext cx="551290" cy="962374"/>
            </a:xfrm>
            <a:prstGeom prst="rect">
              <a:avLst/>
            </a:prstGeom>
          </p:spPr>
        </p:pic>
        <p:grpSp>
          <p:nvGrpSpPr>
            <p:cNvPr id="215" name="Group 214">
              <a:extLst>
                <a:ext uri="{FF2B5EF4-FFF2-40B4-BE49-F238E27FC236}">
                  <a16:creationId xmlns:a16="http://schemas.microsoft.com/office/drawing/2014/main" id="{B60EB614-B4EF-E733-16ED-A768187E815A}"/>
                </a:ext>
              </a:extLst>
            </p:cNvPr>
            <p:cNvGrpSpPr/>
            <p:nvPr/>
          </p:nvGrpSpPr>
          <p:grpSpPr>
            <a:xfrm>
              <a:off x="4176417" y="4512283"/>
              <a:ext cx="403819" cy="1283635"/>
              <a:chOff x="5334215" y="4491534"/>
              <a:chExt cx="403819" cy="1283635"/>
            </a:xfrm>
          </p:grpSpPr>
          <p:pic>
            <p:nvPicPr>
              <p:cNvPr id="188" name="Graphic 187" descr="Table">
                <a:extLst>
                  <a:ext uri="{FF2B5EF4-FFF2-40B4-BE49-F238E27FC236}">
                    <a16:creationId xmlns:a16="http://schemas.microsoft.com/office/drawing/2014/main" id="{E1CE2B40-59CF-D1C5-C5B8-E540014AA86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63724" y="4491534"/>
                <a:ext cx="374310" cy="653423"/>
              </a:xfrm>
              <a:prstGeom prst="rect">
                <a:avLst/>
              </a:prstGeom>
            </p:spPr>
          </p:pic>
          <p:pic>
            <p:nvPicPr>
              <p:cNvPr id="189" name="Graphic 188" descr="Table">
                <a:extLst>
                  <a:ext uri="{FF2B5EF4-FFF2-40B4-BE49-F238E27FC236}">
                    <a16:creationId xmlns:a16="http://schemas.microsoft.com/office/drawing/2014/main" id="{6E6666F3-F2BE-701B-F494-7E6A088E14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34215" y="5121746"/>
                <a:ext cx="374310" cy="653423"/>
              </a:xfrm>
              <a:prstGeom prst="rect">
                <a:avLst/>
              </a:prstGeom>
            </p:spPr>
          </p:pic>
        </p:grpSp>
      </p:grpSp>
      <p:sp>
        <p:nvSpPr>
          <p:cNvPr id="221" name="TextBox 220">
            <a:extLst>
              <a:ext uri="{FF2B5EF4-FFF2-40B4-BE49-F238E27FC236}">
                <a16:creationId xmlns:a16="http://schemas.microsoft.com/office/drawing/2014/main" id="{2F1E7A6B-F60B-4E57-4C43-8F2698660519}"/>
              </a:ext>
            </a:extLst>
          </p:cNvPr>
          <p:cNvSpPr txBox="1"/>
          <p:nvPr/>
        </p:nvSpPr>
        <p:spPr>
          <a:xfrm>
            <a:off x="3838261" y="5321951"/>
            <a:ext cx="1422891"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F3F3F"/>
                </a:solidFill>
                <a:effectLst/>
                <a:uLnTx/>
                <a:uFillTx/>
                <a:latin typeface="Calibri"/>
                <a:ea typeface="+mn-ea"/>
                <a:cs typeface="+mn-cs"/>
              </a:rPr>
              <a:t> Active Metadata with Knowledge Graphs</a:t>
            </a:r>
          </a:p>
        </p:txBody>
      </p:sp>
      <p:pic>
        <p:nvPicPr>
          <p:cNvPr id="223" name="Graphic 222" descr="Safe">
            <a:extLst>
              <a:ext uri="{FF2B5EF4-FFF2-40B4-BE49-F238E27FC236}">
                <a16:creationId xmlns:a16="http://schemas.microsoft.com/office/drawing/2014/main" id="{4170BC45-5FD0-11E6-DB70-C0E332191AF3}"/>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8996592" y="4737729"/>
            <a:ext cx="914400" cy="914400"/>
          </a:xfrm>
          <a:prstGeom prst="rect">
            <a:avLst/>
          </a:prstGeom>
        </p:spPr>
      </p:pic>
      <p:grpSp>
        <p:nvGrpSpPr>
          <p:cNvPr id="239" name="Group 238">
            <a:extLst>
              <a:ext uri="{FF2B5EF4-FFF2-40B4-BE49-F238E27FC236}">
                <a16:creationId xmlns:a16="http://schemas.microsoft.com/office/drawing/2014/main" id="{8AA42611-D388-06D9-6A9A-F023C160E03D}"/>
              </a:ext>
            </a:extLst>
          </p:cNvPr>
          <p:cNvGrpSpPr/>
          <p:nvPr/>
        </p:nvGrpSpPr>
        <p:grpSpPr>
          <a:xfrm>
            <a:off x="5748134" y="4613792"/>
            <a:ext cx="1086993" cy="965542"/>
            <a:chOff x="4875223" y="4559935"/>
            <a:chExt cx="1086993" cy="965542"/>
          </a:xfrm>
        </p:grpSpPr>
        <p:pic>
          <p:nvPicPr>
            <p:cNvPr id="229" name="Graphic 228" descr="Database">
              <a:extLst>
                <a:ext uri="{FF2B5EF4-FFF2-40B4-BE49-F238E27FC236}">
                  <a16:creationId xmlns:a16="http://schemas.microsoft.com/office/drawing/2014/main" id="{59DBF933-81E1-3BA0-7DF6-5EEFBD88AE84}"/>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4875223" y="4559935"/>
              <a:ext cx="914400" cy="914400"/>
            </a:xfrm>
            <a:prstGeom prst="rect">
              <a:avLst/>
            </a:prstGeom>
          </p:spPr>
        </p:pic>
        <p:pic>
          <p:nvPicPr>
            <p:cNvPr id="231" name="Graphic 230" descr="Ribbon">
              <a:extLst>
                <a:ext uri="{FF2B5EF4-FFF2-40B4-BE49-F238E27FC236}">
                  <a16:creationId xmlns:a16="http://schemas.microsoft.com/office/drawing/2014/main" id="{6D9E920B-73BA-C59F-F194-C16597B38709}"/>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5406456" y="4969717"/>
              <a:ext cx="555760" cy="555760"/>
            </a:xfrm>
            <a:prstGeom prst="rect">
              <a:avLst/>
            </a:prstGeom>
          </p:spPr>
        </p:pic>
      </p:grpSp>
      <p:sp>
        <p:nvSpPr>
          <p:cNvPr id="233" name="TextBox 232">
            <a:extLst>
              <a:ext uri="{FF2B5EF4-FFF2-40B4-BE49-F238E27FC236}">
                <a16:creationId xmlns:a16="http://schemas.microsoft.com/office/drawing/2014/main" id="{EBC9806A-EEE6-B233-090F-E8A3D926EC53}"/>
              </a:ext>
            </a:extLst>
          </p:cNvPr>
          <p:cNvSpPr txBox="1"/>
          <p:nvPr/>
        </p:nvSpPr>
        <p:spPr>
          <a:xfrm>
            <a:off x="5552262" y="5668226"/>
            <a:ext cx="142289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F3F3F"/>
                </a:solidFill>
                <a:effectLst/>
                <a:uLnTx/>
                <a:uFillTx/>
                <a:latin typeface="Calibri"/>
                <a:ea typeface="+mn-ea"/>
                <a:cs typeface="+mn-cs"/>
              </a:rPr>
              <a:t>Intelligent Data Quality</a:t>
            </a:r>
          </a:p>
        </p:txBody>
      </p:sp>
      <p:pic>
        <p:nvPicPr>
          <p:cNvPr id="235" name="Graphic 234" descr="Checklist">
            <a:extLst>
              <a:ext uri="{FF2B5EF4-FFF2-40B4-BE49-F238E27FC236}">
                <a16:creationId xmlns:a16="http://schemas.microsoft.com/office/drawing/2014/main" id="{3A20209F-E1DA-A0AD-2C5F-B91DB1B14AE4}"/>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7226663" y="4600976"/>
            <a:ext cx="753761" cy="753761"/>
          </a:xfrm>
          <a:prstGeom prst="rect">
            <a:avLst/>
          </a:prstGeom>
        </p:spPr>
      </p:pic>
      <p:grpSp>
        <p:nvGrpSpPr>
          <p:cNvPr id="238" name="Group 237">
            <a:extLst>
              <a:ext uri="{FF2B5EF4-FFF2-40B4-BE49-F238E27FC236}">
                <a16:creationId xmlns:a16="http://schemas.microsoft.com/office/drawing/2014/main" id="{18857B6E-D52F-68DF-3335-A4802FFACC49}"/>
              </a:ext>
            </a:extLst>
          </p:cNvPr>
          <p:cNvGrpSpPr/>
          <p:nvPr/>
        </p:nvGrpSpPr>
        <p:grpSpPr>
          <a:xfrm>
            <a:off x="7100769" y="4808051"/>
            <a:ext cx="1422891" cy="1490373"/>
            <a:chOff x="6413090" y="4626567"/>
            <a:chExt cx="1422891" cy="1490373"/>
          </a:xfrm>
        </p:grpSpPr>
        <p:pic>
          <p:nvPicPr>
            <p:cNvPr id="236" name="Graphic 235" descr="Checklist">
              <a:extLst>
                <a:ext uri="{FF2B5EF4-FFF2-40B4-BE49-F238E27FC236}">
                  <a16:creationId xmlns:a16="http://schemas.microsoft.com/office/drawing/2014/main" id="{49E4905B-3D6A-C715-BC98-A771A74151B5}"/>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6975121" y="4626567"/>
              <a:ext cx="753761" cy="753761"/>
            </a:xfrm>
            <a:prstGeom prst="rect">
              <a:avLst/>
            </a:prstGeom>
          </p:spPr>
        </p:pic>
        <p:sp>
          <p:nvSpPr>
            <p:cNvPr id="237" name="TextBox 236">
              <a:extLst>
                <a:ext uri="{FF2B5EF4-FFF2-40B4-BE49-F238E27FC236}">
                  <a16:creationId xmlns:a16="http://schemas.microsoft.com/office/drawing/2014/main" id="{E0B37121-A961-3BDD-DD44-C1EBB78AEF94}"/>
                </a:ext>
              </a:extLst>
            </p:cNvPr>
            <p:cNvSpPr txBox="1"/>
            <p:nvPr/>
          </p:nvSpPr>
          <p:spPr>
            <a:xfrm>
              <a:off x="6413090" y="5378276"/>
              <a:ext cx="1422891"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F3F3F"/>
                  </a:solidFill>
                  <a:effectLst/>
                  <a:uLnTx/>
                  <a:uFillTx/>
                  <a:latin typeface="Calibri"/>
                  <a:ea typeface="+mn-ea"/>
                  <a:cs typeface="+mn-cs"/>
                </a:rPr>
                <a:t>Data Catalog &amp; Unified Governance</a:t>
              </a:r>
            </a:p>
          </p:txBody>
        </p:sp>
      </p:grpSp>
      <p:sp>
        <p:nvSpPr>
          <p:cNvPr id="240" name="TextBox 239">
            <a:extLst>
              <a:ext uri="{FF2B5EF4-FFF2-40B4-BE49-F238E27FC236}">
                <a16:creationId xmlns:a16="http://schemas.microsoft.com/office/drawing/2014/main" id="{A6AE62D7-A951-0D27-52A8-C7CA83AFFA8A}"/>
              </a:ext>
            </a:extLst>
          </p:cNvPr>
          <p:cNvSpPr txBox="1"/>
          <p:nvPr/>
        </p:nvSpPr>
        <p:spPr>
          <a:xfrm>
            <a:off x="8697783" y="5800978"/>
            <a:ext cx="1422891"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F3F3F"/>
                </a:solidFill>
                <a:effectLst/>
                <a:uLnTx/>
                <a:uFillTx/>
                <a:latin typeface="Calibri"/>
                <a:ea typeface="+mn-ea"/>
                <a:cs typeface="+mn-cs"/>
              </a:rPr>
              <a:t>Data Security</a:t>
            </a:r>
          </a:p>
        </p:txBody>
      </p:sp>
      <p:pic>
        <p:nvPicPr>
          <p:cNvPr id="8" name="Picture 7">
            <a:extLst>
              <a:ext uri="{FF2B5EF4-FFF2-40B4-BE49-F238E27FC236}">
                <a16:creationId xmlns:a16="http://schemas.microsoft.com/office/drawing/2014/main" id="{9A58E226-8DEF-01FB-875B-458F710D4A74}"/>
              </a:ext>
            </a:extLst>
          </p:cNvPr>
          <p:cNvPicPr>
            <a:picLocks noChangeAspect="1"/>
          </p:cNvPicPr>
          <p:nvPr/>
        </p:nvPicPr>
        <p:blipFill>
          <a:blip r:embed="rId44"/>
          <a:stretch>
            <a:fillRect/>
          </a:stretch>
        </p:blipFill>
        <p:spPr>
          <a:xfrm>
            <a:off x="10655336" y="2800362"/>
            <a:ext cx="855419" cy="936887"/>
          </a:xfrm>
          <a:prstGeom prst="rect">
            <a:avLst/>
          </a:prstGeom>
        </p:spPr>
      </p:pic>
      <p:pic>
        <p:nvPicPr>
          <p:cNvPr id="10" name="Picture 9">
            <a:extLst>
              <a:ext uri="{FF2B5EF4-FFF2-40B4-BE49-F238E27FC236}">
                <a16:creationId xmlns:a16="http://schemas.microsoft.com/office/drawing/2014/main" id="{7402DA73-9569-1458-71E6-9B037C485E30}"/>
              </a:ext>
            </a:extLst>
          </p:cNvPr>
          <p:cNvPicPr>
            <a:picLocks noChangeAspect="1"/>
          </p:cNvPicPr>
          <p:nvPr/>
        </p:nvPicPr>
        <p:blipFill>
          <a:blip r:embed="rId45"/>
          <a:stretch>
            <a:fillRect/>
          </a:stretch>
        </p:blipFill>
        <p:spPr>
          <a:xfrm>
            <a:off x="10708146" y="3828971"/>
            <a:ext cx="749797" cy="688702"/>
          </a:xfrm>
          <a:prstGeom prst="rect">
            <a:avLst/>
          </a:prstGeom>
        </p:spPr>
      </p:pic>
      <p:pic>
        <p:nvPicPr>
          <p:cNvPr id="12" name="Picture 11">
            <a:extLst>
              <a:ext uri="{FF2B5EF4-FFF2-40B4-BE49-F238E27FC236}">
                <a16:creationId xmlns:a16="http://schemas.microsoft.com/office/drawing/2014/main" id="{38E7C361-07A4-AC64-B5FF-7CEA432F2C51}"/>
              </a:ext>
            </a:extLst>
          </p:cNvPr>
          <p:cNvPicPr>
            <a:picLocks noChangeAspect="1"/>
          </p:cNvPicPr>
          <p:nvPr/>
        </p:nvPicPr>
        <p:blipFill>
          <a:blip r:embed="rId46"/>
          <a:stretch>
            <a:fillRect/>
          </a:stretch>
        </p:blipFill>
        <p:spPr>
          <a:xfrm>
            <a:off x="10799668" y="4681412"/>
            <a:ext cx="602991" cy="774429"/>
          </a:xfrm>
          <a:prstGeom prst="rect">
            <a:avLst/>
          </a:prstGeom>
        </p:spPr>
      </p:pic>
      <p:pic>
        <p:nvPicPr>
          <p:cNvPr id="14" name="Picture 13">
            <a:extLst>
              <a:ext uri="{FF2B5EF4-FFF2-40B4-BE49-F238E27FC236}">
                <a16:creationId xmlns:a16="http://schemas.microsoft.com/office/drawing/2014/main" id="{BE973DBD-4F00-FCE6-C285-F81B5E7411A3}"/>
              </a:ext>
            </a:extLst>
          </p:cNvPr>
          <p:cNvPicPr>
            <a:picLocks noChangeAspect="1"/>
          </p:cNvPicPr>
          <p:nvPr/>
        </p:nvPicPr>
        <p:blipFill>
          <a:blip r:embed="rId47"/>
          <a:stretch>
            <a:fillRect/>
          </a:stretch>
        </p:blipFill>
        <p:spPr>
          <a:xfrm>
            <a:off x="10681139" y="5625210"/>
            <a:ext cx="875395" cy="796327"/>
          </a:xfrm>
          <a:prstGeom prst="rect">
            <a:avLst/>
          </a:prstGeom>
        </p:spPr>
      </p:pic>
      <p:sp>
        <p:nvSpPr>
          <p:cNvPr id="25" name="Rectangle 24">
            <a:extLst>
              <a:ext uri="{FF2B5EF4-FFF2-40B4-BE49-F238E27FC236}">
                <a16:creationId xmlns:a16="http://schemas.microsoft.com/office/drawing/2014/main" id="{233A2F36-58E1-B6A2-98AD-74BB60AF930A}"/>
              </a:ext>
            </a:extLst>
          </p:cNvPr>
          <p:cNvSpPr/>
          <p:nvPr/>
        </p:nvSpPr>
        <p:spPr>
          <a:xfrm>
            <a:off x="3061631" y="1824749"/>
            <a:ext cx="564732" cy="47933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INTELLIGENT INTEGRATION</a:t>
            </a:r>
            <a:endParaRPr lang="en-IN" dirty="0"/>
          </a:p>
        </p:txBody>
      </p:sp>
      <p:cxnSp>
        <p:nvCxnSpPr>
          <p:cNvPr id="28" name="Straight Arrow Connector 27">
            <a:extLst>
              <a:ext uri="{FF2B5EF4-FFF2-40B4-BE49-F238E27FC236}">
                <a16:creationId xmlns:a16="http://schemas.microsoft.com/office/drawing/2014/main" id="{34440F30-D062-7E7F-48F9-36DC750103AF}"/>
              </a:ext>
            </a:extLst>
          </p:cNvPr>
          <p:cNvCxnSpPr>
            <a:cxnSpLocks/>
          </p:cNvCxnSpPr>
          <p:nvPr/>
        </p:nvCxnSpPr>
        <p:spPr>
          <a:xfrm flipH="1">
            <a:off x="3521596" y="6047178"/>
            <a:ext cx="515935" cy="0"/>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D174ADB-53DE-09D5-9D21-1B43891A3C23}"/>
              </a:ext>
            </a:extLst>
          </p:cNvPr>
          <p:cNvCxnSpPr>
            <a:cxnSpLocks/>
          </p:cNvCxnSpPr>
          <p:nvPr/>
        </p:nvCxnSpPr>
        <p:spPr>
          <a:xfrm>
            <a:off x="3580331" y="2732718"/>
            <a:ext cx="521700" cy="0"/>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4ABCEC1-B043-9CBC-1545-295BB76AFFA8}"/>
              </a:ext>
            </a:extLst>
          </p:cNvPr>
          <p:cNvCxnSpPr>
            <a:cxnSpLocks/>
          </p:cNvCxnSpPr>
          <p:nvPr/>
        </p:nvCxnSpPr>
        <p:spPr>
          <a:xfrm>
            <a:off x="3589856" y="3437568"/>
            <a:ext cx="521700" cy="0"/>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C9E3F6AA-EF26-0C46-4A90-2EC5B2F6D69D}"/>
              </a:ext>
            </a:extLst>
          </p:cNvPr>
          <p:cNvPicPr>
            <a:picLocks noChangeAspect="1"/>
          </p:cNvPicPr>
          <p:nvPr/>
        </p:nvPicPr>
        <p:blipFill>
          <a:blip r:embed="rId48" cstate="print">
            <a:extLst>
              <a:ext uri="{28A0092B-C50C-407E-A947-70E740481C1C}">
                <a14:useLocalDpi xmlns:a14="http://schemas.microsoft.com/office/drawing/2010/main" val="0"/>
              </a:ext>
            </a:extLst>
          </a:blip>
          <a:stretch>
            <a:fillRect/>
          </a:stretch>
        </p:blipFill>
        <p:spPr>
          <a:xfrm>
            <a:off x="4337989" y="4724401"/>
            <a:ext cx="637954" cy="658533"/>
          </a:xfrm>
          <a:prstGeom prst="rect">
            <a:avLst/>
          </a:prstGeom>
        </p:spPr>
      </p:pic>
      <p:sp>
        <p:nvSpPr>
          <p:cNvPr id="22" name="Rectangle 21">
            <a:extLst>
              <a:ext uri="{FF2B5EF4-FFF2-40B4-BE49-F238E27FC236}">
                <a16:creationId xmlns:a16="http://schemas.microsoft.com/office/drawing/2014/main" id="{A6757A9A-55A5-A30D-4643-438D5D118C59}"/>
              </a:ext>
            </a:extLst>
          </p:cNvPr>
          <p:cNvSpPr/>
          <p:nvPr/>
        </p:nvSpPr>
        <p:spPr>
          <a:xfrm rot="5400000">
            <a:off x="5967226" y="-4001563"/>
            <a:ext cx="343380" cy="111676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AUTOMATED DATA ORCHESTRATION</a:t>
            </a:r>
            <a:endParaRPr lang="en-IN" dirty="0"/>
          </a:p>
        </p:txBody>
      </p:sp>
    </p:spTree>
    <p:extLst>
      <p:ext uri="{BB962C8B-B14F-4D97-AF65-F5344CB8AC3E}">
        <p14:creationId xmlns:p14="http://schemas.microsoft.com/office/powerpoint/2010/main" val="924819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C285C-F405-602B-8937-E9754CDBBE2D}"/>
            </a:ext>
          </a:extLst>
        </p:cNvPr>
        <p:cNvGrpSpPr/>
        <p:nvPr/>
      </p:nvGrpSpPr>
      <p:grpSpPr>
        <a:xfrm>
          <a:off x="0" y="0"/>
          <a:ext cx="0" cy="0"/>
          <a:chOff x="0" y="0"/>
          <a:chExt cx="0" cy="0"/>
        </a:xfrm>
      </p:grpSpPr>
      <p:sp>
        <p:nvSpPr>
          <p:cNvPr id="18" name="Title 17">
            <a:extLst>
              <a:ext uri="{FF2B5EF4-FFF2-40B4-BE49-F238E27FC236}">
                <a16:creationId xmlns:a16="http://schemas.microsoft.com/office/drawing/2014/main" id="{0E5A8798-53DE-9E1F-74DF-DE02F81E7C6B}"/>
              </a:ext>
            </a:extLst>
          </p:cNvPr>
          <p:cNvSpPr>
            <a:spLocks noGrp="1"/>
          </p:cNvSpPr>
          <p:nvPr>
            <p:ph type="title"/>
          </p:nvPr>
        </p:nvSpPr>
        <p:spPr>
          <a:xfrm>
            <a:off x="428036" y="167683"/>
            <a:ext cx="11616480" cy="777240"/>
          </a:xfrm>
        </p:spPr>
        <p:txBody>
          <a:bodyPr/>
          <a:lstStyle/>
          <a:p>
            <a:r>
              <a:rPr lang="en-IN" dirty="0"/>
              <a:t>Foundation Data and Technology for Generative AI</a:t>
            </a:r>
          </a:p>
        </p:txBody>
      </p:sp>
      <p:sp>
        <p:nvSpPr>
          <p:cNvPr id="21" name="Rectangle 20">
            <a:extLst>
              <a:ext uri="{FF2B5EF4-FFF2-40B4-BE49-F238E27FC236}">
                <a16:creationId xmlns:a16="http://schemas.microsoft.com/office/drawing/2014/main" id="{3B882321-C00B-6206-444D-FED00E4154E6}"/>
              </a:ext>
            </a:extLst>
          </p:cNvPr>
          <p:cNvSpPr/>
          <p:nvPr/>
        </p:nvSpPr>
        <p:spPr>
          <a:xfrm>
            <a:off x="458483" y="1355706"/>
            <a:ext cx="1649816" cy="285254"/>
          </a:xfrm>
          <a:prstGeom prst="rect">
            <a:avLst/>
          </a:prstGeom>
          <a:solidFill>
            <a:schemeClr val="tx2">
              <a:lumMod val="75000"/>
              <a:lumOff val="25000"/>
            </a:schemeClr>
          </a:solidFill>
          <a:ln>
            <a:noFill/>
          </a:ln>
          <a:effectLst/>
        </p:spPr>
        <p:txBody>
          <a:bodyPr vert="horz"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Calibri"/>
                <a:ea typeface="+mn-ea"/>
                <a:cs typeface="+mn-cs"/>
              </a:rPr>
              <a:t>DATA SOURCES - DSI</a:t>
            </a:r>
          </a:p>
        </p:txBody>
      </p:sp>
      <p:sp>
        <p:nvSpPr>
          <p:cNvPr id="22" name="Rectangle 21">
            <a:extLst>
              <a:ext uri="{FF2B5EF4-FFF2-40B4-BE49-F238E27FC236}">
                <a16:creationId xmlns:a16="http://schemas.microsoft.com/office/drawing/2014/main" id="{F2B36A38-9738-B164-C7D7-D770FDB6BA26}"/>
              </a:ext>
            </a:extLst>
          </p:cNvPr>
          <p:cNvSpPr/>
          <p:nvPr/>
        </p:nvSpPr>
        <p:spPr>
          <a:xfrm>
            <a:off x="458483" y="1633315"/>
            <a:ext cx="1649815" cy="4543424"/>
          </a:xfrm>
          <a:prstGeom prst="rect">
            <a:avLst/>
          </a:prstGeom>
          <a:noFill/>
          <a:ln w="12700" cap="flat" cmpd="sng" algn="ctr">
            <a:solidFill>
              <a:srgbClr val="FFFFFF">
                <a:lumMod val="8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mn-cs"/>
            </a:endParaRPr>
          </a:p>
        </p:txBody>
      </p:sp>
      <p:sp>
        <p:nvSpPr>
          <p:cNvPr id="79" name="Rectangle 78">
            <a:extLst>
              <a:ext uri="{FF2B5EF4-FFF2-40B4-BE49-F238E27FC236}">
                <a16:creationId xmlns:a16="http://schemas.microsoft.com/office/drawing/2014/main" id="{2AD4E981-5356-5295-DA33-57DB58E11F9C}"/>
              </a:ext>
            </a:extLst>
          </p:cNvPr>
          <p:cNvSpPr/>
          <p:nvPr/>
        </p:nvSpPr>
        <p:spPr>
          <a:xfrm>
            <a:off x="501028" y="1703957"/>
            <a:ext cx="1564724" cy="964427"/>
          </a:xfrm>
          <a:prstGeom prst="rect">
            <a:avLst/>
          </a:prstGeom>
          <a:solidFill>
            <a:srgbClr val="FFFFFF"/>
          </a:solidFill>
          <a:ln w="12700" cap="flat" cmpd="sng" algn="ctr">
            <a:solidFill>
              <a:srgbClr val="216D62">
                <a:shade val="15000"/>
              </a:srgbClr>
            </a:solidFill>
            <a:prstDash val="sysDot"/>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216D62"/>
                </a:solidFill>
                <a:effectLst/>
                <a:uLnTx/>
                <a:uFillTx/>
                <a:latin typeface="Calibri"/>
                <a:ea typeface="+mn-ea"/>
                <a:cs typeface="+mn-cs"/>
              </a:rPr>
              <a:t>Structured Data</a:t>
            </a:r>
          </a:p>
        </p:txBody>
      </p:sp>
      <p:pic>
        <p:nvPicPr>
          <p:cNvPr id="81" name="Picture 80" descr="A blue cylinder with white text&#10;&#10;Description automatically generated">
            <a:extLst>
              <a:ext uri="{FF2B5EF4-FFF2-40B4-BE49-F238E27FC236}">
                <a16:creationId xmlns:a16="http://schemas.microsoft.com/office/drawing/2014/main" id="{9E1DEBC9-A763-C16A-F8F4-8B94E2EF10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2713" y="1975369"/>
            <a:ext cx="656629" cy="656629"/>
          </a:xfrm>
          <a:prstGeom prst="rect">
            <a:avLst/>
          </a:prstGeom>
        </p:spPr>
      </p:pic>
      <p:pic>
        <p:nvPicPr>
          <p:cNvPr id="82" name="Picture 81" descr="A green logo with white text&#10;&#10;Description automatically generated">
            <a:extLst>
              <a:ext uri="{FF2B5EF4-FFF2-40B4-BE49-F238E27FC236}">
                <a16:creationId xmlns:a16="http://schemas.microsoft.com/office/drawing/2014/main" id="{10974381-110E-9DED-93F8-12709149AA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342" y="2023964"/>
            <a:ext cx="746609" cy="559236"/>
          </a:xfrm>
          <a:prstGeom prst="rect">
            <a:avLst/>
          </a:prstGeom>
        </p:spPr>
      </p:pic>
      <p:sp>
        <p:nvSpPr>
          <p:cNvPr id="83" name="Rectangle 82">
            <a:extLst>
              <a:ext uri="{FF2B5EF4-FFF2-40B4-BE49-F238E27FC236}">
                <a16:creationId xmlns:a16="http://schemas.microsoft.com/office/drawing/2014/main" id="{75802ADF-625A-718A-AA02-07C395BF5D88}"/>
              </a:ext>
            </a:extLst>
          </p:cNvPr>
          <p:cNvSpPr/>
          <p:nvPr/>
        </p:nvSpPr>
        <p:spPr>
          <a:xfrm>
            <a:off x="496863" y="2909607"/>
            <a:ext cx="1564724" cy="1280010"/>
          </a:xfrm>
          <a:prstGeom prst="rect">
            <a:avLst/>
          </a:prstGeom>
          <a:solidFill>
            <a:srgbClr val="FFFFFF"/>
          </a:solidFill>
          <a:ln w="12700" cap="flat" cmpd="sng" algn="ctr">
            <a:solidFill>
              <a:srgbClr val="216D62">
                <a:shade val="15000"/>
              </a:srgbClr>
            </a:solidFill>
            <a:prstDash val="sysDot"/>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216D62"/>
                </a:solidFill>
                <a:effectLst/>
                <a:uLnTx/>
                <a:uFillTx/>
                <a:latin typeface="Calibri"/>
                <a:ea typeface="+mn-ea"/>
                <a:cs typeface="+mn-cs"/>
              </a:rPr>
              <a:t>Semi-Structured Data</a:t>
            </a:r>
          </a:p>
        </p:txBody>
      </p:sp>
      <p:pic>
        <p:nvPicPr>
          <p:cNvPr id="85" name="Picture 84" descr="A black and white symbol&#10;&#10;Description automatically generated">
            <a:extLst>
              <a:ext uri="{FF2B5EF4-FFF2-40B4-BE49-F238E27FC236}">
                <a16:creationId xmlns:a16="http://schemas.microsoft.com/office/drawing/2014/main" id="{E2946EC0-F60E-4E18-554D-C8E4CCE367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14" y="3495608"/>
            <a:ext cx="592756" cy="592756"/>
          </a:xfrm>
          <a:prstGeom prst="rect">
            <a:avLst/>
          </a:prstGeom>
        </p:spPr>
      </p:pic>
      <p:sp>
        <p:nvSpPr>
          <p:cNvPr id="90" name="Rectangle 89">
            <a:extLst>
              <a:ext uri="{FF2B5EF4-FFF2-40B4-BE49-F238E27FC236}">
                <a16:creationId xmlns:a16="http://schemas.microsoft.com/office/drawing/2014/main" id="{5F01FDB6-7605-E767-5D18-02E1E4660286}"/>
              </a:ext>
            </a:extLst>
          </p:cNvPr>
          <p:cNvSpPr/>
          <p:nvPr/>
        </p:nvSpPr>
        <p:spPr>
          <a:xfrm>
            <a:off x="496863" y="4365972"/>
            <a:ext cx="1564724" cy="1527751"/>
          </a:xfrm>
          <a:prstGeom prst="rect">
            <a:avLst/>
          </a:prstGeom>
          <a:solidFill>
            <a:srgbClr val="FFFFFF"/>
          </a:solidFill>
          <a:ln w="12700" cap="flat" cmpd="sng" algn="ctr">
            <a:solidFill>
              <a:srgbClr val="216D62">
                <a:shade val="15000"/>
              </a:srgbClr>
            </a:solidFill>
            <a:prstDash val="sysDot"/>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216D62"/>
                </a:solidFill>
                <a:effectLst/>
                <a:uLnTx/>
                <a:uFillTx/>
                <a:latin typeface="Calibri"/>
                <a:ea typeface="+mn-ea"/>
                <a:cs typeface="+mn-cs"/>
              </a:rPr>
              <a:t>Unstructured Data</a:t>
            </a:r>
          </a:p>
        </p:txBody>
      </p:sp>
      <p:sp>
        <p:nvSpPr>
          <p:cNvPr id="94" name="TextBox 93">
            <a:extLst>
              <a:ext uri="{FF2B5EF4-FFF2-40B4-BE49-F238E27FC236}">
                <a16:creationId xmlns:a16="http://schemas.microsoft.com/office/drawing/2014/main" id="{3F38B702-AE09-2442-E84E-A7557BB409CA}"/>
              </a:ext>
            </a:extLst>
          </p:cNvPr>
          <p:cNvSpPr txBox="1"/>
          <p:nvPr/>
        </p:nvSpPr>
        <p:spPr>
          <a:xfrm>
            <a:off x="496862" y="5337611"/>
            <a:ext cx="805628" cy="246221"/>
          </a:xfrm>
          <a:prstGeom prst="rect">
            <a:avLst/>
          </a:prstGeom>
          <a:noFill/>
        </p:spPr>
        <p:txBody>
          <a:bodyPr wrap="square">
            <a:spAutoFit/>
          </a:bodyPr>
          <a:lstStyle/>
          <a:p>
            <a:r>
              <a:rPr kumimoji="0" lang="en-IN" sz="1000" b="1" i="0" u="none" strike="noStrike" kern="0" cap="none" spc="0" normalizeH="0" baseline="0" noProof="0">
                <a:ln>
                  <a:noFill/>
                </a:ln>
                <a:solidFill>
                  <a:srgbClr val="3F3F3F"/>
                </a:solidFill>
                <a:effectLst/>
                <a:uLnTx/>
                <a:uFillTx/>
              </a:rPr>
              <a:t>Streaming</a:t>
            </a:r>
            <a:endParaRPr lang="en-IN" sz="1000"/>
          </a:p>
        </p:txBody>
      </p:sp>
      <p:pic>
        <p:nvPicPr>
          <p:cNvPr id="96" name="Picture 95" descr="A black and white symbol&#10;&#10;Description automatically generated">
            <a:extLst>
              <a:ext uri="{FF2B5EF4-FFF2-40B4-BE49-F238E27FC236}">
                <a16:creationId xmlns:a16="http://schemas.microsoft.com/office/drawing/2014/main" id="{9018D9E3-349C-4ACF-C5C9-58974B3ADC7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0872" y="3495610"/>
            <a:ext cx="592757" cy="592757"/>
          </a:xfrm>
          <a:prstGeom prst="rect">
            <a:avLst/>
          </a:prstGeom>
        </p:spPr>
      </p:pic>
      <p:pic>
        <p:nvPicPr>
          <p:cNvPr id="98" name="Picture 97">
            <a:extLst>
              <a:ext uri="{FF2B5EF4-FFF2-40B4-BE49-F238E27FC236}">
                <a16:creationId xmlns:a16="http://schemas.microsoft.com/office/drawing/2014/main" id="{38719FEE-3E18-B00B-617F-8FDE58414152}"/>
              </a:ext>
            </a:extLst>
          </p:cNvPr>
          <p:cNvPicPr>
            <a:picLocks noChangeAspect="1"/>
          </p:cNvPicPr>
          <p:nvPr/>
        </p:nvPicPr>
        <p:blipFill>
          <a:blip r:embed="rId6"/>
          <a:stretch>
            <a:fillRect/>
          </a:stretch>
        </p:blipFill>
        <p:spPr>
          <a:xfrm>
            <a:off x="586200" y="4959716"/>
            <a:ext cx="609653" cy="388654"/>
          </a:xfrm>
          <a:prstGeom prst="rect">
            <a:avLst/>
          </a:prstGeom>
        </p:spPr>
      </p:pic>
      <p:pic>
        <p:nvPicPr>
          <p:cNvPr id="100" name="Picture 99" descr="A black and white icon of a paper&#10;&#10;Description automatically generated">
            <a:extLst>
              <a:ext uri="{FF2B5EF4-FFF2-40B4-BE49-F238E27FC236}">
                <a16:creationId xmlns:a16="http://schemas.microsoft.com/office/drawing/2014/main" id="{1F4B1D9E-54DC-2A52-DAFA-A025879E3F1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02491" y="4817399"/>
            <a:ext cx="673287" cy="673287"/>
          </a:xfrm>
          <a:prstGeom prst="rect">
            <a:avLst/>
          </a:prstGeom>
        </p:spPr>
      </p:pic>
      <p:sp>
        <p:nvSpPr>
          <p:cNvPr id="101" name="TextBox 100">
            <a:extLst>
              <a:ext uri="{FF2B5EF4-FFF2-40B4-BE49-F238E27FC236}">
                <a16:creationId xmlns:a16="http://schemas.microsoft.com/office/drawing/2014/main" id="{FC451284-9ABC-D95B-AB71-9FAD452D6A29}"/>
              </a:ext>
            </a:extLst>
          </p:cNvPr>
          <p:cNvSpPr txBox="1"/>
          <p:nvPr/>
        </p:nvSpPr>
        <p:spPr>
          <a:xfrm>
            <a:off x="1239135" y="5356008"/>
            <a:ext cx="880392" cy="246221"/>
          </a:xfrm>
          <a:prstGeom prst="rect">
            <a:avLst/>
          </a:prstGeom>
          <a:noFill/>
        </p:spPr>
        <p:txBody>
          <a:bodyPr wrap="square">
            <a:spAutoFit/>
          </a:bodyPr>
          <a:lstStyle/>
          <a:p>
            <a:r>
              <a:rPr kumimoji="0" lang="en-IN" sz="1000" b="1" i="0" u="none" strike="noStrike" kern="0" cap="none" spc="0" normalizeH="0" baseline="0" noProof="0">
                <a:ln>
                  <a:noFill/>
                </a:ln>
                <a:solidFill>
                  <a:srgbClr val="3F3F3F"/>
                </a:solidFill>
                <a:effectLst/>
                <a:uLnTx/>
                <a:uFillTx/>
              </a:rPr>
              <a:t>Documents</a:t>
            </a:r>
            <a:endParaRPr lang="en-IN" sz="1000"/>
          </a:p>
        </p:txBody>
      </p:sp>
      <p:sp>
        <p:nvSpPr>
          <p:cNvPr id="102" name="Rectangle 101">
            <a:extLst>
              <a:ext uri="{FF2B5EF4-FFF2-40B4-BE49-F238E27FC236}">
                <a16:creationId xmlns:a16="http://schemas.microsoft.com/office/drawing/2014/main" id="{E9B8F0A3-2617-748B-56B9-4F4B526C925A}"/>
              </a:ext>
            </a:extLst>
          </p:cNvPr>
          <p:cNvSpPr/>
          <p:nvPr/>
        </p:nvSpPr>
        <p:spPr>
          <a:xfrm>
            <a:off x="2555914" y="1633315"/>
            <a:ext cx="5893126" cy="4543424"/>
          </a:xfrm>
          <a:prstGeom prst="rect">
            <a:avLst/>
          </a:prstGeom>
          <a:noFill/>
          <a:ln w="12700" cap="flat" cmpd="sng" algn="ctr">
            <a:solidFill>
              <a:srgbClr val="FFFFFF">
                <a:lumMod val="8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mn-cs"/>
            </a:endParaRPr>
          </a:p>
        </p:txBody>
      </p:sp>
      <p:sp>
        <p:nvSpPr>
          <p:cNvPr id="103" name="Rectangle 102">
            <a:extLst>
              <a:ext uri="{FF2B5EF4-FFF2-40B4-BE49-F238E27FC236}">
                <a16:creationId xmlns:a16="http://schemas.microsoft.com/office/drawing/2014/main" id="{9696957A-CF43-3A74-4285-0FE6A4C6856F}"/>
              </a:ext>
            </a:extLst>
          </p:cNvPr>
          <p:cNvSpPr/>
          <p:nvPr/>
        </p:nvSpPr>
        <p:spPr>
          <a:xfrm>
            <a:off x="2555914" y="1348061"/>
            <a:ext cx="5893126" cy="285254"/>
          </a:xfrm>
          <a:prstGeom prst="rect">
            <a:avLst/>
          </a:prstGeom>
          <a:solidFill>
            <a:srgbClr val="216D62"/>
          </a:solidFill>
          <a:ln>
            <a:noFill/>
          </a:ln>
          <a:effectLst/>
        </p:spPr>
        <p:txBody>
          <a:bodyPr vert="horz"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Calibri"/>
                <a:ea typeface="+mn-ea"/>
                <a:cs typeface="+mn-cs"/>
              </a:rPr>
              <a:t>MICROSOFT FABRIC</a:t>
            </a:r>
          </a:p>
        </p:txBody>
      </p:sp>
      <p:pic>
        <p:nvPicPr>
          <p:cNvPr id="105" name="Picture 104" descr="A green and blue logo&#10;&#10;Description automatically generated">
            <a:extLst>
              <a:ext uri="{FF2B5EF4-FFF2-40B4-BE49-F238E27FC236}">
                <a16:creationId xmlns:a16="http://schemas.microsoft.com/office/drawing/2014/main" id="{D6EEE2FD-6704-3622-71C0-9314F503CC9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41428" y="1348061"/>
            <a:ext cx="285254" cy="285254"/>
          </a:xfrm>
          <a:prstGeom prst="rect">
            <a:avLst/>
          </a:prstGeom>
        </p:spPr>
      </p:pic>
      <p:sp>
        <p:nvSpPr>
          <p:cNvPr id="106" name="Rectangle: Rounded Corners 105">
            <a:extLst>
              <a:ext uri="{FF2B5EF4-FFF2-40B4-BE49-F238E27FC236}">
                <a16:creationId xmlns:a16="http://schemas.microsoft.com/office/drawing/2014/main" id="{4F9DB287-7A7E-6101-A496-534949354FAC}"/>
              </a:ext>
            </a:extLst>
          </p:cNvPr>
          <p:cNvSpPr/>
          <p:nvPr/>
        </p:nvSpPr>
        <p:spPr>
          <a:xfrm>
            <a:off x="2555914" y="5173637"/>
            <a:ext cx="5893126" cy="100310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bg1"/>
              </a:solidFill>
              <a:effectLst>
                <a:outerShdw blurRad="38100" dist="19050" dir="2700000" algn="tl" rotWithShape="0">
                  <a:schemeClr val="dk1">
                    <a:alpha val="40000"/>
                  </a:schemeClr>
                </a:outerShdw>
              </a:effectLst>
            </a:endParaRPr>
          </a:p>
        </p:txBody>
      </p:sp>
      <p:sp>
        <p:nvSpPr>
          <p:cNvPr id="107" name="TextBox 106">
            <a:extLst>
              <a:ext uri="{FF2B5EF4-FFF2-40B4-BE49-F238E27FC236}">
                <a16:creationId xmlns:a16="http://schemas.microsoft.com/office/drawing/2014/main" id="{E53BDAEA-FDD8-022D-CD40-5C30B0F29D30}"/>
              </a:ext>
            </a:extLst>
          </p:cNvPr>
          <p:cNvSpPr txBox="1"/>
          <p:nvPr/>
        </p:nvSpPr>
        <p:spPr>
          <a:xfrm>
            <a:off x="4919840" y="5854550"/>
            <a:ext cx="1165273"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1" i="0" u="none" strike="noStrike" kern="0" cap="none" spc="0" normalizeH="0" baseline="0" noProof="0">
                <a:ln>
                  <a:noFill/>
                </a:ln>
                <a:solidFill>
                  <a:srgbClr val="3F3F3F"/>
                </a:solidFill>
                <a:effectLst/>
                <a:uLnTx/>
                <a:uFillTx/>
              </a:rPr>
              <a:t>OneLake</a:t>
            </a:r>
          </a:p>
        </p:txBody>
      </p:sp>
      <p:pic>
        <p:nvPicPr>
          <p:cNvPr id="108" name="Picture 107" descr="A blue logo with a white background&#10;&#10;Description automatically generated">
            <a:extLst>
              <a:ext uri="{FF2B5EF4-FFF2-40B4-BE49-F238E27FC236}">
                <a16:creationId xmlns:a16="http://schemas.microsoft.com/office/drawing/2014/main" id="{638C4EC4-D175-6DCB-0AE3-E70EE876AA1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V="1">
            <a:off x="5342636" y="5544003"/>
            <a:ext cx="330957" cy="332435"/>
          </a:xfrm>
          <a:prstGeom prst="rect">
            <a:avLst/>
          </a:prstGeom>
        </p:spPr>
      </p:pic>
      <p:sp>
        <p:nvSpPr>
          <p:cNvPr id="112" name="Rectangle 111">
            <a:extLst>
              <a:ext uri="{FF2B5EF4-FFF2-40B4-BE49-F238E27FC236}">
                <a16:creationId xmlns:a16="http://schemas.microsoft.com/office/drawing/2014/main" id="{FE1041F5-86C1-C1D0-11A3-3419E58D076F}"/>
              </a:ext>
            </a:extLst>
          </p:cNvPr>
          <p:cNvSpPr/>
          <p:nvPr/>
        </p:nvSpPr>
        <p:spPr>
          <a:xfrm>
            <a:off x="2628513" y="1690226"/>
            <a:ext cx="2938597" cy="887651"/>
          </a:xfrm>
          <a:prstGeom prst="rect">
            <a:avLst/>
          </a:prstGeom>
          <a:solidFill>
            <a:srgbClr val="FFFFFF"/>
          </a:solidFill>
          <a:ln w="12700" cap="flat" cmpd="sng" algn="ctr">
            <a:solidFill>
              <a:srgbClr val="FFFFFF">
                <a:lumMod val="85000"/>
              </a:srgbClr>
            </a:solidFill>
            <a:prstDash val="solid"/>
            <a:miter lim="800000"/>
          </a:ln>
          <a:effectLst/>
        </p:spPr>
        <p:txBody>
          <a:bodyPr vert="vert"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Calibri" panose="020F0502020204030204" pitchFamily="34" charset="0"/>
            </a:endParaRPr>
          </a:p>
        </p:txBody>
      </p:sp>
      <p:pic>
        <p:nvPicPr>
          <p:cNvPr id="116" name="Picture 115" descr="A green and blue logo&#10;&#10;Description automatically generated">
            <a:extLst>
              <a:ext uri="{FF2B5EF4-FFF2-40B4-BE49-F238E27FC236}">
                <a16:creationId xmlns:a16="http://schemas.microsoft.com/office/drawing/2014/main" id="{F7E11067-2B63-73CD-5E24-8927734132D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04929" y="1737407"/>
            <a:ext cx="319871" cy="321299"/>
          </a:xfrm>
          <a:prstGeom prst="rect">
            <a:avLst/>
          </a:prstGeom>
        </p:spPr>
      </p:pic>
      <p:sp>
        <p:nvSpPr>
          <p:cNvPr id="117" name="TextBox 116">
            <a:extLst>
              <a:ext uri="{FF2B5EF4-FFF2-40B4-BE49-F238E27FC236}">
                <a16:creationId xmlns:a16="http://schemas.microsoft.com/office/drawing/2014/main" id="{FE726A15-DC8B-47AF-FBB5-0C66EEC2A995}"/>
              </a:ext>
            </a:extLst>
          </p:cNvPr>
          <p:cNvSpPr txBox="1"/>
          <p:nvPr/>
        </p:nvSpPr>
        <p:spPr>
          <a:xfrm>
            <a:off x="4990275" y="2062640"/>
            <a:ext cx="705147" cy="400110"/>
          </a:xfrm>
          <a:prstGeom prst="rect">
            <a:avLst/>
          </a:prstGeom>
          <a:noFill/>
        </p:spPr>
        <p:txBody>
          <a:bodyPr wrap="square" rtlCol="0">
            <a:spAutoFit/>
          </a:bodyPr>
          <a:lstStyle/>
          <a:p>
            <a:pPr algn="ctr"/>
            <a:r>
              <a:rPr lang="en-US" sz="1000"/>
              <a:t>Data Factory</a:t>
            </a:r>
          </a:p>
        </p:txBody>
      </p:sp>
      <p:sp>
        <p:nvSpPr>
          <p:cNvPr id="150" name="Rectangle 149">
            <a:extLst>
              <a:ext uri="{FF2B5EF4-FFF2-40B4-BE49-F238E27FC236}">
                <a16:creationId xmlns:a16="http://schemas.microsoft.com/office/drawing/2014/main" id="{3B75E4ED-C134-5F8D-8DEB-673139F5216C}"/>
              </a:ext>
            </a:extLst>
          </p:cNvPr>
          <p:cNvSpPr/>
          <p:nvPr/>
        </p:nvSpPr>
        <p:spPr>
          <a:xfrm>
            <a:off x="7126203" y="1703957"/>
            <a:ext cx="1211696" cy="785701"/>
          </a:xfrm>
          <a:prstGeom prst="rect">
            <a:avLst/>
          </a:prstGeom>
          <a:solidFill>
            <a:srgbClr val="FFFFFF"/>
          </a:solidFill>
          <a:ln w="12700" cap="flat" cmpd="sng" algn="ctr">
            <a:solidFill>
              <a:srgbClr val="FFFFFF">
                <a:lumMod val="85000"/>
              </a:srgbClr>
            </a:solidFill>
            <a:prstDash val="solid"/>
            <a:miter lim="800000"/>
          </a:ln>
          <a:effectLst/>
        </p:spPr>
        <p:txBody>
          <a:bodyPr vert="vert"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Calibri" panose="020F0502020204030204" pitchFamily="34" charset="0"/>
            </a:endParaRPr>
          </a:p>
        </p:txBody>
      </p:sp>
      <p:sp>
        <p:nvSpPr>
          <p:cNvPr id="151" name="TextBox 150">
            <a:extLst>
              <a:ext uri="{FF2B5EF4-FFF2-40B4-BE49-F238E27FC236}">
                <a16:creationId xmlns:a16="http://schemas.microsoft.com/office/drawing/2014/main" id="{5D7A92D2-8F0E-6E26-A34A-7771FF133BE1}"/>
              </a:ext>
            </a:extLst>
          </p:cNvPr>
          <p:cNvSpPr txBox="1"/>
          <p:nvPr/>
        </p:nvSpPr>
        <p:spPr>
          <a:xfrm>
            <a:off x="7179060" y="1748903"/>
            <a:ext cx="1109183" cy="246221"/>
          </a:xfrm>
          <a:prstGeom prst="rect">
            <a:avLst/>
          </a:prstGeom>
          <a:solidFill>
            <a:srgbClr val="00B050"/>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FFFFFF"/>
                </a:solidFill>
                <a:effectLst/>
                <a:uLnTx/>
                <a:uFillTx/>
                <a:cs typeface="Calibri" panose="020F0502020204030204" pitchFamily="34" charset="0"/>
              </a:rPr>
              <a:t>REPORTING</a:t>
            </a:r>
            <a:endParaRPr kumimoji="0" lang="en-US" sz="900" b="1" i="0" u="none" strike="noStrike" kern="0" cap="none" spc="0" normalizeH="0" baseline="0" noProof="0">
              <a:ln>
                <a:noFill/>
              </a:ln>
              <a:solidFill>
                <a:srgbClr val="FFFFFF"/>
              </a:solidFill>
              <a:effectLst/>
              <a:uLnTx/>
              <a:uFillTx/>
              <a:cs typeface="Calibri" panose="020F0502020204030204" pitchFamily="34" charset="0"/>
            </a:endParaRPr>
          </a:p>
        </p:txBody>
      </p:sp>
      <p:pic>
        <p:nvPicPr>
          <p:cNvPr id="152" name="Picture 151" descr="A picture containing icon&#10;&#10;Description automatically generated">
            <a:extLst>
              <a:ext uri="{FF2B5EF4-FFF2-40B4-BE49-F238E27FC236}">
                <a16:creationId xmlns:a16="http://schemas.microsoft.com/office/drawing/2014/main" id="{DCB88674-3A43-3E67-93B4-7A1D0B57734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254515" y="2099931"/>
            <a:ext cx="352373" cy="263940"/>
          </a:xfrm>
          <a:prstGeom prst="rect">
            <a:avLst/>
          </a:prstGeom>
        </p:spPr>
      </p:pic>
      <p:sp>
        <p:nvSpPr>
          <p:cNvPr id="153" name="TextBox 152">
            <a:extLst>
              <a:ext uri="{FF2B5EF4-FFF2-40B4-BE49-F238E27FC236}">
                <a16:creationId xmlns:a16="http://schemas.microsoft.com/office/drawing/2014/main" id="{B9F15598-8A1F-B16E-CB7F-921C7D285615}"/>
              </a:ext>
            </a:extLst>
          </p:cNvPr>
          <p:cNvSpPr txBox="1"/>
          <p:nvPr/>
        </p:nvSpPr>
        <p:spPr>
          <a:xfrm>
            <a:off x="7422046" y="2104133"/>
            <a:ext cx="867465" cy="246221"/>
          </a:xfrm>
          <a:prstGeom prst="rect">
            <a:avLst/>
          </a:prstGeom>
          <a:noFill/>
        </p:spPr>
        <p:txBody>
          <a:bodyPr wrap="square" rtlCol="0">
            <a:spAutoFit/>
          </a:bodyPr>
          <a:lstStyle/>
          <a:p>
            <a:pPr algn="ctr"/>
            <a:r>
              <a:rPr lang="en-US" sz="1000"/>
              <a:t>Power BI</a:t>
            </a:r>
          </a:p>
        </p:txBody>
      </p:sp>
      <p:sp>
        <p:nvSpPr>
          <p:cNvPr id="154" name="Rectangle 153">
            <a:extLst>
              <a:ext uri="{FF2B5EF4-FFF2-40B4-BE49-F238E27FC236}">
                <a16:creationId xmlns:a16="http://schemas.microsoft.com/office/drawing/2014/main" id="{A26A6289-2192-DF15-6160-A47FA2F3B0FA}"/>
              </a:ext>
            </a:extLst>
          </p:cNvPr>
          <p:cNvSpPr/>
          <p:nvPr/>
        </p:nvSpPr>
        <p:spPr>
          <a:xfrm>
            <a:off x="7126203" y="3357383"/>
            <a:ext cx="1211696" cy="1252700"/>
          </a:xfrm>
          <a:prstGeom prst="rect">
            <a:avLst/>
          </a:prstGeom>
          <a:solidFill>
            <a:srgbClr val="FFFFFF"/>
          </a:solidFill>
          <a:ln w="12700" cap="flat" cmpd="sng" algn="ctr">
            <a:solidFill>
              <a:srgbClr val="FFFFFF">
                <a:lumMod val="85000"/>
              </a:srgbClr>
            </a:solidFill>
            <a:prstDash val="solid"/>
            <a:miter lim="800000"/>
          </a:ln>
          <a:effectLst/>
        </p:spPr>
        <p:txBody>
          <a:bodyPr vert="vert"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Calibri" panose="020F0502020204030204" pitchFamily="34" charset="0"/>
            </a:endParaRPr>
          </a:p>
        </p:txBody>
      </p:sp>
      <p:sp>
        <p:nvSpPr>
          <p:cNvPr id="155" name="TextBox 154">
            <a:extLst>
              <a:ext uri="{FF2B5EF4-FFF2-40B4-BE49-F238E27FC236}">
                <a16:creationId xmlns:a16="http://schemas.microsoft.com/office/drawing/2014/main" id="{7140A9D6-D086-C558-3068-3FA058B7761C}"/>
              </a:ext>
            </a:extLst>
          </p:cNvPr>
          <p:cNvSpPr txBox="1"/>
          <p:nvPr/>
        </p:nvSpPr>
        <p:spPr>
          <a:xfrm>
            <a:off x="7184077" y="3406984"/>
            <a:ext cx="1114920" cy="246221"/>
          </a:xfrm>
          <a:prstGeom prst="rect">
            <a:avLst/>
          </a:prstGeom>
          <a:solidFill>
            <a:srgbClr val="5B4D83"/>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FFFFFF"/>
                </a:solidFill>
                <a:effectLst/>
                <a:uLnTx/>
                <a:uFillTx/>
                <a:cs typeface="Calibri" panose="020F0502020204030204" pitchFamily="34" charset="0"/>
              </a:rPr>
              <a:t>ANALYTICS</a:t>
            </a:r>
            <a:endParaRPr kumimoji="0" lang="en-US" sz="900" b="1" i="0" u="none" strike="noStrike" kern="0" cap="none" spc="0" normalizeH="0" baseline="0" noProof="0">
              <a:ln>
                <a:noFill/>
              </a:ln>
              <a:solidFill>
                <a:srgbClr val="FFFFFF"/>
              </a:solidFill>
              <a:effectLst/>
              <a:uLnTx/>
              <a:uFillTx/>
              <a:cs typeface="Calibri" panose="020F0502020204030204" pitchFamily="34" charset="0"/>
            </a:endParaRPr>
          </a:p>
        </p:txBody>
      </p:sp>
      <p:pic>
        <p:nvPicPr>
          <p:cNvPr id="157" name="Picture 156" descr="A blue logo with a white background&#10;&#10;Description automatically generated">
            <a:extLst>
              <a:ext uri="{FF2B5EF4-FFF2-40B4-BE49-F238E27FC236}">
                <a16:creationId xmlns:a16="http://schemas.microsoft.com/office/drawing/2014/main" id="{6563F90A-B12C-6557-97BC-19EB13BE985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504701" y="3716081"/>
            <a:ext cx="512070" cy="514356"/>
          </a:xfrm>
          <a:prstGeom prst="rect">
            <a:avLst/>
          </a:prstGeom>
        </p:spPr>
      </p:pic>
      <p:sp>
        <p:nvSpPr>
          <p:cNvPr id="158" name="TextBox 157">
            <a:extLst>
              <a:ext uri="{FF2B5EF4-FFF2-40B4-BE49-F238E27FC236}">
                <a16:creationId xmlns:a16="http://schemas.microsoft.com/office/drawing/2014/main" id="{0B32FE63-DF10-3EA9-57BB-33890444B999}"/>
              </a:ext>
            </a:extLst>
          </p:cNvPr>
          <p:cNvSpPr txBox="1"/>
          <p:nvPr/>
        </p:nvSpPr>
        <p:spPr>
          <a:xfrm>
            <a:off x="7174590" y="4216575"/>
            <a:ext cx="1114921" cy="400110"/>
          </a:xfrm>
          <a:prstGeom prst="rect">
            <a:avLst/>
          </a:prstGeom>
          <a:noFill/>
        </p:spPr>
        <p:txBody>
          <a:bodyPr wrap="square" rtlCol="0">
            <a:spAutoFit/>
          </a:bodyPr>
          <a:lstStyle/>
          <a:p>
            <a:pPr algn="ctr"/>
            <a:r>
              <a:rPr lang="en-US" sz="1000"/>
              <a:t>Synapse Real Time Analytics</a:t>
            </a:r>
          </a:p>
        </p:txBody>
      </p:sp>
      <p:sp>
        <p:nvSpPr>
          <p:cNvPr id="166" name="Half Frame 165">
            <a:extLst>
              <a:ext uri="{FF2B5EF4-FFF2-40B4-BE49-F238E27FC236}">
                <a16:creationId xmlns:a16="http://schemas.microsoft.com/office/drawing/2014/main" id="{A6F9003E-35B5-7185-F32C-D37D220E8F22}"/>
              </a:ext>
            </a:extLst>
          </p:cNvPr>
          <p:cNvSpPr/>
          <p:nvPr/>
        </p:nvSpPr>
        <p:spPr>
          <a:xfrm rot="8101294">
            <a:off x="6809724" y="3952552"/>
            <a:ext cx="203475" cy="208516"/>
          </a:xfrm>
          <a:prstGeom prst="halfFram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Rectangle 166">
            <a:extLst>
              <a:ext uri="{FF2B5EF4-FFF2-40B4-BE49-F238E27FC236}">
                <a16:creationId xmlns:a16="http://schemas.microsoft.com/office/drawing/2014/main" id="{16E2BCC6-1E37-EA57-FCA9-885C8ACD127A}"/>
              </a:ext>
            </a:extLst>
          </p:cNvPr>
          <p:cNvSpPr/>
          <p:nvPr/>
        </p:nvSpPr>
        <p:spPr>
          <a:xfrm>
            <a:off x="9322879" y="3695628"/>
            <a:ext cx="2722375" cy="2493084"/>
          </a:xfrm>
          <a:prstGeom prst="rect">
            <a:avLst/>
          </a:prstGeom>
          <a:noFill/>
          <a:ln w="12700" cap="flat" cmpd="sng" algn="ctr">
            <a:solidFill>
              <a:srgbClr val="FFFFFF">
                <a:lumMod val="8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mn-cs"/>
            </a:endParaRPr>
          </a:p>
        </p:txBody>
      </p:sp>
      <p:sp>
        <p:nvSpPr>
          <p:cNvPr id="168" name="Rectangle 167">
            <a:extLst>
              <a:ext uri="{FF2B5EF4-FFF2-40B4-BE49-F238E27FC236}">
                <a16:creationId xmlns:a16="http://schemas.microsoft.com/office/drawing/2014/main" id="{F8E8DB90-3579-0C98-B8AC-ECB47599B2A4}"/>
              </a:ext>
            </a:extLst>
          </p:cNvPr>
          <p:cNvSpPr/>
          <p:nvPr/>
        </p:nvSpPr>
        <p:spPr>
          <a:xfrm>
            <a:off x="9324490" y="3408277"/>
            <a:ext cx="2741358" cy="285254"/>
          </a:xfrm>
          <a:prstGeom prst="rect">
            <a:avLst/>
          </a:prstGeom>
          <a:solidFill>
            <a:srgbClr val="00B0F0"/>
          </a:solidFill>
          <a:ln>
            <a:noFill/>
          </a:ln>
          <a:effectLst/>
        </p:spPr>
        <p:txBody>
          <a:bodyPr vert="horz"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Calibri"/>
                <a:ea typeface="+mn-ea"/>
                <a:cs typeface="+mn-cs"/>
              </a:rPr>
              <a:t>AZURE MACHINE LEARNING</a:t>
            </a:r>
          </a:p>
        </p:txBody>
      </p:sp>
      <p:pic>
        <p:nvPicPr>
          <p:cNvPr id="170" name="Picture 169" descr="A blue logo with a triangle&#10;&#10;Description automatically generated">
            <a:extLst>
              <a:ext uri="{FF2B5EF4-FFF2-40B4-BE49-F238E27FC236}">
                <a16:creationId xmlns:a16="http://schemas.microsoft.com/office/drawing/2014/main" id="{339FE90C-C83C-1545-CF1E-D6D7C84B8A1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324337" y="3399319"/>
            <a:ext cx="264441" cy="285254"/>
          </a:xfrm>
          <a:prstGeom prst="rect">
            <a:avLst/>
          </a:prstGeom>
        </p:spPr>
      </p:pic>
      <p:sp>
        <p:nvSpPr>
          <p:cNvPr id="171" name="Arrow: Right 170">
            <a:extLst>
              <a:ext uri="{FF2B5EF4-FFF2-40B4-BE49-F238E27FC236}">
                <a16:creationId xmlns:a16="http://schemas.microsoft.com/office/drawing/2014/main" id="{662BC176-93D0-DEC8-CCE3-76D41A29CDC5}"/>
              </a:ext>
            </a:extLst>
          </p:cNvPr>
          <p:cNvSpPr/>
          <p:nvPr/>
        </p:nvSpPr>
        <p:spPr>
          <a:xfrm>
            <a:off x="8447429" y="4207973"/>
            <a:ext cx="885786" cy="225344"/>
          </a:xfrm>
          <a:prstGeom prst="rightArrow">
            <a:avLst/>
          </a:prstGeom>
          <a:solidFill>
            <a:srgbClr val="385723"/>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76" name="TextBox 175">
            <a:extLst>
              <a:ext uri="{FF2B5EF4-FFF2-40B4-BE49-F238E27FC236}">
                <a16:creationId xmlns:a16="http://schemas.microsoft.com/office/drawing/2014/main" id="{383798F8-8A1B-FABA-15B9-35F9423CF249}"/>
              </a:ext>
            </a:extLst>
          </p:cNvPr>
          <p:cNvSpPr txBox="1"/>
          <p:nvPr/>
        </p:nvSpPr>
        <p:spPr>
          <a:xfrm>
            <a:off x="8485119" y="4043521"/>
            <a:ext cx="720071" cy="246221"/>
          </a:xfrm>
          <a:prstGeom prst="rect">
            <a:avLst/>
          </a:prstGeom>
          <a:noFill/>
        </p:spPr>
        <p:txBody>
          <a:bodyPr wrap="square" rtlCol="0">
            <a:spAutoFit/>
          </a:bodyPr>
          <a:lstStyle/>
          <a:p>
            <a:pPr algn="ctr"/>
            <a:r>
              <a:rPr lang="en-US" sz="1000"/>
              <a:t>Shortcuts</a:t>
            </a:r>
          </a:p>
        </p:txBody>
      </p:sp>
      <p:sp>
        <p:nvSpPr>
          <p:cNvPr id="177" name="Rectangle 112">
            <a:extLst>
              <a:ext uri="{FF2B5EF4-FFF2-40B4-BE49-F238E27FC236}">
                <a16:creationId xmlns:a16="http://schemas.microsoft.com/office/drawing/2014/main" id="{ACA84FF8-206B-9206-88FF-06DFB9D1353B}"/>
              </a:ext>
            </a:extLst>
          </p:cNvPr>
          <p:cNvSpPr/>
          <p:nvPr/>
        </p:nvSpPr>
        <p:spPr bwMode="auto">
          <a:xfrm>
            <a:off x="2555913" y="4739810"/>
            <a:ext cx="5891516" cy="367028"/>
          </a:xfrm>
          <a:prstGeom prst="rect">
            <a:avLst/>
          </a:prstGeom>
          <a:solidFill>
            <a:schemeClr val="bg1">
              <a:alpha val="75000"/>
            </a:schemeClr>
          </a:solidFill>
          <a:ln w="3175" cap="flat" cmpd="sng" algn="ctr">
            <a:solidFill>
              <a:srgbClr val="000000"/>
            </a:solidFill>
            <a:prstDash val="dash"/>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600"/>
              </a:spcAft>
              <a:defRPr/>
            </a:pPr>
            <a:r>
              <a:rPr lang="en-US" sz="1100" b="1" kern="0">
                <a:solidFill>
                  <a:srgbClr val="D7523C"/>
                </a:solidFill>
                <a:latin typeface="Arial"/>
                <a:cs typeface="Arial"/>
              </a:rPr>
              <a:t>Enterprise Scheduler</a:t>
            </a:r>
            <a:endParaRPr lang="en-US">
              <a:ea typeface="+mn-ea"/>
            </a:endParaRPr>
          </a:p>
        </p:txBody>
      </p:sp>
      <p:pic>
        <p:nvPicPr>
          <p:cNvPr id="3" name="Picture 2" descr="A blue cloud with a magnifying glass&#10;&#10;Description automatically generated">
            <a:extLst>
              <a:ext uri="{FF2B5EF4-FFF2-40B4-BE49-F238E27FC236}">
                <a16:creationId xmlns:a16="http://schemas.microsoft.com/office/drawing/2014/main" id="{27C19E25-0820-4BF5-3CAA-4328DABDA9A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199282" y="3706296"/>
            <a:ext cx="455051" cy="485942"/>
          </a:xfrm>
          <a:prstGeom prst="rect">
            <a:avLst/>
          </a:prstGeom>
        </p:spPr>
      </p:pic>
      <p:sp>
        <p:nvSpPr>
          <p:cNvPr id="4" name="TextBox 3">
            <a:extLst>
              <a:ext uri="{FF2B5EF4-FFF2-40B4-BE49-F238E27FC236}">
                <a16:creationId xmlns:a16="http://schemas.microsoft.com/office/drawing/2014/main" id="{3048C43B-85C5-1FAB-1BB4-BDF426EE277E}"/>
              </a:ext>
            </a:extLst>
          </p:cNvPr>
          <p:cNvSpPr txBox="1"/>
          <p:nvPr/>
        </p:nvSpPr>
        <p:spPr>
          <a:xfrm>
            <a:off x="10959208" y="4062730"/>
            <a:ext cx="1043475" cy="246221"/>
          </a:xfrm>
          <a:prstGeom prst="rect">
            <a:avLst/>
          </a:prstGeom>
          <a:noFill/>
        </p:spPr>
        <p:txBody>
          <a:bodyPr wrap="square" rtlCol="0">
            <a:spAutoFit/>
          </a:bodyPr>
          <a:lstStyle/>
          <a:p>
            <a:pPr algn="ctr"/>
            <a:r>
              <a:rPr lang="en-US" sz="1000" dirty="0"/>
              <a:t>Azure AI Search</a:t>
            </a:r>
          </a:p>
        </p:txBody>
      </p:sp>
      <p:sp>
        <p:nvSpPr>
          <p:cNvPr id="5" name="TextBox 4">
            <a:extLst>
              <a:ext uri="{FF2B5EF4-FFF2-40B4-BE49-F238E27FC236}">
                <a16:creationId xmlns:a16="http://schemas.microsoft.com/office/drawing/2014/main" id="{A307513E-0446-C59D-E2F0-0F7F4459D1EB}"/>
              </a:ext>
            </a:extLst>
          </p:cNvPr>
          <p:cNvSpPr txBox="1"/>
          <p:nvPr/>
        </p:nvSpPr>
        <p:spPr>
          <a:xfrm>
            <a:off x="9444936" y="4093464"/>
            <a:ext cx="1419379" cy="246221"/>
          </a:xfrm>
          <a:prstGeom prst="rect">
            <a:avLst/>
          </a:prstGeom>
          <a:noFill/>
        </p:spPr>
        <p:txBody>
          <a:bodyPr wrap="square" rtlCol="0">
            <a:spAutoFit/>
          </a:bodyPr>
          <a:lstStyle/>
          <a:p>
            <a:pPr algn="ctr"/>
            <a:r>
              <a:rPr lang="en-US" sz="1000"/>
              <a:t>Azure OpenAI Service</a:t>
            </a:r>
          </a:p>
        </p:txBody>
      </p:sp>
      <p:pic>
        <p:nvPicPr>
          <p:cNvPr id="7" name="Graphic 6">
            <a:extLst>
              <a:ext uri="{FF2B5EF4-FFF2-40B4-BE49-F238E27FC236}">
                <a16:creationId xmlns:a16="http://schemas.microsoft.com/office/drawing/2014/main" id="{00C3381F-5CED-4D33-EEB8-FE0D648E6CE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913310" y="4433317"/>
            <a:ext cx="446620" cy="446620"/>
          </a:xfrm>
          <a:prstGeom prst="rect">
            <a:avLst/>
          </a:prstGeom>
        </p:spPr>
      </p:pic>
      <p:sp>
        <p:nvSpPr>
          <p:cNvPr id="8" name="TextBox 7">
            <a:extLst>
              <a:ext uri="{FF2B5EF4-FFF2-40B4-BE49-F238E27FC236}">
                <a16:creationId xmlns:a16="http://schemas.microsoft.com/office/drawing/2014/main" id="{D3B2CB2D-AE80-4197-F2E1-79A7622C2833}"/>
              </a:ext>
            </a:extLst>
          </p:cNvPr>
          <p:cNvSpPr txBox="1"/>
          <p:nvPr/>
        </p:nvSpPr>
        <p:spPr>
          <a:xfrm>
            <a:off x="9508968" y="4869193"/>
            <a:ext cx="1299427" cy="246221"/>
          </a:xfrm>
          <a:prstGeom prst="rect">
            <a:avLst/>
          </a:prstGeom>
          <a:noFill/>
        </p:spPr>
        <p:txBody>
          <a:bodyPr wrap="square" rtlCol="0">
            <a:spAutoFit/>
          </a:bodyPr>
          <a:lstStyle/>
          <a:p>
            <a:pPr algn="ctr"/>
            <a:r>
              <a:rPr lang="en-US" sz="1000"/>
              <a:t>Azure AI Language</a:t>
            </a:r>
          </a:p>
        </p:txBody>
      </p:sp>
      <p:pic>
        <p:nvPicPr>
          <p:cNvPr id="10" name="Graphic 9">
            <a:extLst>
              <a:ext uri="{FF2B5EF4-FFF2-40B4-BE49-F238E27FC236}">
                <a16:creationId xmlns:a16="http://schemas.microsoft.com/office/drawing/2014/main" id="{26EC302A-64D1-F849-5125-D59C37FC491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959881" y="3777062"/>
            <a:ext cx="344058" cy="344058"/>
          </a:xfrm>
          <a:prstGeom prst="rect">
            <a:avLst/>
          </a:prstGeom>
        </p:spPr>
      </p:pic>
      <p:sp>
        <p:nvSpPr>
          <p:cNvPr id="12" name="Cylinder 11">
            <a:extLst>
              <a:ext uri="{FF2B5EF4-FFF2-40B4-BE49-F238E27FC236}">
                <a16:creationId xmlns:a16="http://schemas.microsoft.com/office/drawing/2014/main" id="{D5271744-556D-0497-0A3E-F3CB3F7A0C84}"/>
              </a:ext>
            </a:extLst>
          </p:cNvPr>
          <p:cNvSpPr/>
          <p:nvPr/>
        </p:nvSpPr>
        <p:spPr>
          <a:xfrm>
            <a:off x="2704162" y="5556272"/>
            <a:ext cx="827157" cy="509620"/>
          </a:xfrm>
          <a:prstGeom prst="can">
            <a:avLst/>
          </a:prstGeom>
          <a:solidFill>
            <a:srgbClr val="1C3A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a:t>Warehouse</a:t>
            </a:r>
          </a:p>
        </p:txBody>
      </p:sp>
      <p:sp>
        <p:nvSpPr>
          <p:cNvPr id="13" name="Cylinder 12">
            <a:extLst>
              <a:ext uri="{FF2B5EF4-FFF2-40B4-BE49-F238E27FC236}">
                <a16:creationId xmlns:a16="http://schemas.microsoft.com/office/drawing/2014/main" id="{E4E82C93-5ACC-B2FD-DB5F-52797DF084A9}"/>
              </a:ext>
            </a:extLst>
          </p:cNvPr>
          <p:cNvSpPr/>
          <p:nvPr/>
        </p:nvSpPr>
        <p:spPr>
          <a:xfrm>
            <a:off x="7520208" y="5576519"/>
            <a:ext cx="791859" cy="509620"/>
          </a:xfrm>
          <a:prstGeom prst="can">
            <a:avLst/>
          </a:prstGeom>
          <a:solidFill>
            <a:srgbClr val="1C3A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a:t>Lakehouse</a:t>
            </a:r>
          </a:p>
        </p:txBody>
      </p:sp>
      <p:sp>
        <p:nvSpPr>
          <p:cNvPr id="14" name="Rectangle: Rounded Corners 13">
            <a:extLst>
              <a:ext uri="{FF2B5EF4-FFF2-40B4-BE49-F238E27FC236}">
                <a16:creationId xmlns:a16="http://schemas.microsoft.com/office/drawing/2014/main" id="{B9A67900-42A7-59D6-D9ED-58AF85B5E145}"/>
              </a:ext>
            </a:extLst>
          </p:cNvPr>
          <p:cNvSpPr/>
          <p:nvPr/>
        </p:nvSpPr>
        <p:spPr>
          <a:xfrm>
            <a:off x="2683677" y="5220673"/>
            <a:ext cx="5642055" cy="265246"/>
          </a:xfrm>
          <a:prstGeom prst="round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OneSecurity</a:t>
            </a:r>
          </a:p>
        </p:txBody>
      </p:sp>
      <p:pic>
        <p:nvPicPr>
          <p:cNvPr id="16" name="Picture 15" descr="A logo for a software company&#10;&#10;Description automatically generated">
            <a:extLst>
              <a:ext uri="{FF2B5EF4-FFF2-40B4-BE49-F238E27FC236}">
                <a16:creationId xmlns:a16="http://schemas.microsoft.com/office/drawing/2014/main" id="{0D6D39DB-0C7F-7410-5473-F436746C05C5}"/>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l="31571" r="31060" b="22788"/>
          <a:stretch/>
        </p:blipFill>
        <p:spPr>
          <a:xfrm>
            <a:off x="11106872" y="4320725"/>
            <a:ext cx="728709" cy="738282"/>
          </a:xfrm>
          <a:prstGeom prst="rect">
            <a:avLst/>
          </a:prstGeom>
        </p:spPr>
      </p:pic>
      <p:pic>
        <p:nvPicPr>
          <p:cNvPr id="20" name="Picture 19">
            <a:extLst>
              <a:ext uri="{FF2B5EF4-FFF2-40B4-BE49-F238E27FC236}">
                <a16:creationId xmlns:a16="http://schemas.microsoft.com/office/drawing/2014/main" id="{0D455CFB-5DDA-D3F0-E936-40AB0780D2FE}"/>
              </a:ext>
            </a:extLst>
          </p:cNvPr>
          <p:cNvPicPr>
            <a:picLocks noChangeAspect="1"/>
          </p:cNvPicPr>
          <p:nvPr/>
        </p:nvPicPr>
        <p:blipFill>
          <a:blip r:embed="rId20"/>
          <a:stretch>
            <a:fillRect/>
          </a:stretch>
        </p:blipFill>
        <p:spPr>
          <a:xfrm>
            <a:off x="9851284" y="5129847"/>
            <a:ext cx="502964" cy="525826"/>
          </a:xfrm>
          <a:prstGeom prst="rect">
            <a:avLst/>
          </a:prstGeom>
        </p:spPr>
      </p:pic>
      <p:sp>
        <p:nvSpPr>
          <p:cNvPr id="23" name="TextBox 22">
            <a:extLst>
              <a:ext uri="{FF2B5EF4-FFF2-40B4-BE49-F238E27FC236}">
                <a16:creationId xmlns:a16="http://schemas.microsoft.com/office/drawing/2014/main" id="{2905BECC-FE37-BE7C-3957-836A1D37AF3E}"/>
              </a:ext>
            </a:extLst>
          </p:cNvPr>
          <p:cNvSpPr txBox="1"/>
          <p:nvPr/>
        </p:nvSpPr>
        <p:spPr>
          <a:xfrm>
            <a:off x="9581049" y="5592660"/>
            <a:ext cx="1155266" cy="246221"/>
          </a:xfrm>
          <a:prstGeom prst="rect">
            <a:avLst/>
          </a:prstGeom>
          <a:noFill/>
        </p:spPr>
        <p:txBody>
          <a:bodyPr wrap="square" rtlCol="0">
            <a:spAutoFit/>
          </a:bodyPr>
          <a:lstStyle/>
          <a:p>
            <a:pPr algn="ctr"/>
            <a:r>
              <a:rPr lang="en-US" sz="1000"/>
              <a:t>Pipelines</a:t>
            </a:r>
          </a:p>
        </p:txBody>
      </p:sp>
      <p:pic>
        <p:nvPicPr>
          <p:cNvPr id="28" name="Picture 27" descr="A blue and white gear with a chip in the middle&#10;&#10;Description automatically generated">
            <a:extLst>
              <a:ext uri="{FF2B5EF4-FFF2-40B4-BE49-F238E27FC236}">
                <a16:creationId xmlns:a16="http://schemas.microsoft.com/office/drawing/2014/main" id="{0FA69E91-0D4F-FAB9-4828-DA7C7E834B64}"/>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1181728" y="5041131"/>
            <a:ext cx="622026" cy="622026"/>
          </a:xfrm>
          <a:prstGeom prst="rect">
            <a:avLst/>
          </a:prstGeom>
        </p:spPr>
      </p:pic>
      <p:sp>
        <p:nvSpPr>
          <p:cNvPr id="29" name="TextBox 28">
            <a:extLst>
              <a:ext uri="{FF2B5EF4-FFF2-40B4-BE49-F238E27FC236}">
                <a16:creationId xmlns:a16="http://schemas.microsoft.com/office/drawing/2014/main" id="{07640B8C-B577-D657-B1ED-990EFA147659}"/>
              </a:ext>
            </a:extLst>
          </p:cNvPr>
          <p:cNvSpPr txBox="1"/>
          <p:nvPr/>
        </p:nvSpPr>
        <p:spPr>
          <a:xfrm>
            <a:off x="10915108" y="5575081"/>
            <a:ext cx="1155266" cy="246221"/>
          </a:xfrm>
          <a:prstGeom prst="rect">
            <a:avLst/>
          </a:prstGeom>
          <a:noFill/>
        </p:spPr>
        <p:txBody>
          <a:bodyPr wrap="square" rtlCol="0">
            <a:spAutoFit/>
          </a:bodyPr>
          <a:lstStyle/>
          <a:p>
            <a:pPr algn="ctr"/>
            <a:r>
              <a:rPr lang="en-US" sz="1000"/>
              <a:t>LLMOps</a:t>
            </a:r>
          </a:p>
        </p:txBody>
      </p:sp>
      <p:sp>
        <p:nvSpPr>
          <p:cNvPr id="30" name="Rectangle: Rounded Corners 29">
            <a:extLst>
              <a:ext uri="{FF2B5EF4-FFF2-40B4-BE49-F238E27FC236}">
                <a16:creationId xmlns:a16="http://schemas.microsoft.com/office/drawing/2014/main" id="{C8E82EB8-FB8D-37C6-12C6-D4312A47E33E}"/>
              </a:ext>
            </a:extLst>
          </p:cNvPr>
          <p:cNvSpPr/>
          <p:nvPr/>
        </p:nvSpPr>
        <p:spPr>
          <a:xfrm>
            <a:off x="9324490" y="5844849"/>
            <a:ext cx="2720763" cy="3484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a:ln w="0"/>
                <a:solidFill>
                  <a:schemeClr val="tx1"/>
                </a:solidFill>
              </a:rPr>
              <a:t>AZURE ML WORKSPACE</a:t>
            </a:r>
          </a:p>
        </p:txBody>
      </p:sp>
      <p:pic>
        <p:nvPicPr>
          <p:cNvPr id="32" name="Picture 31" descr="A logo with a white letter&#10;&#10;Description automatically generated">
            <a:extLst>
              <a:ext uri="{FF2B5EF4-FFF2-40B4-BE49-F238E27FC236}">
                <a16:creationId xmlns:a16="http://schemas.microsoft.com/office/drawing/2014/main" id="{4C04DA66-767D-A615-2928-AA17008C175F}"/>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7297601" y="2771120"/>
            <a:ext cx="322269" cy="322269"/>
          </a:xfrm>
          <a:prstGeom prst="rect">
            <a:avLst/>
          </a:prstGeom>
        </p:spPr>
      </p:pic>
      <p:sp>
        <p:nvSpPr>
          <p:cNvPr id="33" name="TextBox 32">
            <a:extLst>
              <a:ext uri="{FF2B5EF4-FFF2-40B4-BE49-F238E27FC236}">
                <a16:creationId xmlns:a16="http://schemas.microsoft.com/office/drawing/2014/main" id="{001D55B2-A3FE-1AA4-4214-E7653D231244}"/>
              </a:ext>
            </a:extLst>
          </p:cNvPr>
          <p:cNvSpPr txBox="1"/>
          <p:nvPr/>
        </p:nvSpPr>
        <p:spPr>
          <a:xfrm>
            <a:off x="7505884" y="2823811"/>
            <a:ext cx="1014584" cy="246221"/>
          </a:xfrm>
          <a:prstGeom prst="rect">
            <a:avLst/>
          </a:prstGeom>
          <a:noFill/>
        </p:spPr>
        <p:txBody>
          <a:bodyPr wrap="square" rtlCol="0">
            <a:spAutoFit/>
          </a:bodyPr>
          <a:lstStyle/>
          <a:p>
            <a:pPr algn="ctr"/>
            <a:r>
              <a:rPr lang="en-US" sz="1000"/>
              <a:t>Data Activator</a:t>
            </a:r>
          </a:p>
        </p:txBody>
      </p:sp>
      <p:sp>
        <p:nvSpPr>
          <p:cNvPr id="34" name="Arrow: Up 33">
            <a:extLst>
              <a:ext uri="{FF2B5EF4-FFF2-40B4-BE49-F238E27FC236}">
                <a16:creationId xmlns:a16="http://schemas.microsoft.com/office/drawing/2014/main" id="{B477720C-EC80-A031-9461-4BA4856646EC}"/>
              </a:ext>
            </a:extLst>
          </p:cNvPr>
          <p:cNvSpPr/>
          <p:nvPr/>
        </p:nvSpPr>
        <p:spPr>
          <a:xfrm>
            <a:off x="7745727" y="2489657"/>
            <a:ext cx="98555" cy="361191"/>
          </a:xfrm>
          <a:prstGeom prst="upArrow">
            <a:avLst/>
          </a:prstGeom>
          <a:solidFill>
            <a:srgbClr val="3857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Up 35">
            <a:extLst>
              <a:ext uri="{FF2B5EF4-FFF2-40B4-BE49-F238E27FC236}">
                <a16:creationId xmlns:a16="http://schemas.microsoft.com/office/drawing/2014/main" id="{445923B9-E09F-1488-EB13-07DDC0D2F816}"/>
              </a:ext>
            </a:extLst>
          </p:cNvPr>
          <p:cNvSpPr/>
          <p:nvPr/>
        </p:nvSpPr>
        <p:spPr>
          <a:xfrm rot="10800000">
            <a:off x="7741537" y="3066587"/>
            <a:ext cx="102745" cy="275533"/>
          </a:xfrm>
          <a:prstGeom prst="upArrow">
            <a:avLst/>
          </a:prstGeom>
          <a:solidFill>
            <a:srgbClr val="3857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4860CE3A-7D5B-120F-D1D5-DA37E8931FC5}"/>
              </a:ext>
            </a:extLst>
          </p:cNvPr>
          <p:cNvSpPr/>
          <p:nvPr/>
        </p:nvSpPr>
        <p:spPr>
          <a:xfrm>
            <a:off x="9322879" y="1634989"/>
            <a:ext cx="2732672" cy="1409437"/>
          </a:xfrm>
          <a:prstGeom prst="rect">
            <a:avLst/>
          </a:prstGeom>
          <a:noFill/>
          <a:ln w="12700" cap="flat" cmpd="sng" algn="ctr">
            <a:solidFill>
              <a:srgbClr val="FFFFFF">
                <a:lumMod val="8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3936819E-8BC1-698B-4D65-A7BFC9BFD330}"/>
              </a:ext>
            </a:extLst>
          </p:cNvPr>
          <p:cNvSpPr/>
          <p:nvPr/>
        </p:nvSpPr>
        <p:spPr>
          <a:xfrm>
            <a:off x="9322879" y="1345593"/>
            <a:ext cx="2742969" cy="285254"/>
          </a:xfrm>
          <a:prstGeom prst="rect">
            <a:avLst/>
          </a:prstGeom>
          <a:solidFill>
            <a:srgbClr val="00B050"/>
          </a:solidFill>
          <a:ln>
            <a:noFill/>
          </a:ln>
          <a:effectLst/>
        </p:spPr>
        <p:txBody>
          <a:bodyPr vert="horz" lIns="0" tIns="45720" rIns="0" bIns="45720" rtlCol="0" anchor="ctr"/>
          <a:lstStyle/>
          <a:p>
            <a:pPr marL="0" marR="0" lvl="0" indent="0" algn="ctr" defTabSz="914400">
              <a:lnSpc>
                <a:spcPct val="100000"/>
              </a:lnSpc>
              <a:spcBef>
                <a:spcPts val="0"/>
              </a:spcBef>
              <a:spcAft>
                <a:spcPts val="0"/>
              </a:spcAft>
              <a:buNone/>
              <a:tabLst/>
              <a:defRPr/>
            </a:pPr>
            <a:r>
              <a:rPr lang="en-US" sz="1200" b="1" kern="0" dirty="0">
                <a:solidFill>
                  <a:srgbClr val="FFFFFF"/>
                </a:solidFill>
                <a:latin typeface="Calibri"/>
              </a:rPr>
              <a:t>FEATURES/CAPABILITIES</a:t>
            </a:r>
            <a:endParaRPr lang="en-US" dirty="0">
              <a:ea typeface="+mn-ea"/>
              <a:cs typeface="+mn-cs"/>
            </a:endParaRPr>
          </a:p>
        </p:txBody>
      </p:sp>
      <p:sp>
        <p:nvSpPr>
          <p:cNvPr id="56" name="Freeform: Shape 55">
            <a:extLst>
              <a:ext uri="{FF2B5EF4-FFF2-40B4-BE49-F238E27FC236}">
                <a16:creationId xmlns:a16="http://schemas.microsoft.com/office/drawing/2014/main" id="{7F16B187-8445-080A-7C4A-ADB07FD6BD70}"/>
              </a:ext>
            </a:extLst>
          </p:cNvPr>
          <p:cNvSpPr/>
          <p:nvPr/>
        </p:nvSpPr>
        <p:spPr>
          <a:xfrm>
            <a:off x="3923052" y="2286848"/>
            <a:ext cx="603504" cy="246888"/>
          </a:xfrm>
          <a:custGeom>
            <a:avLst/>
            <a:gdLst>
              <a:gd name="connsiteX0" fmla="*/ 179070 w 209550"/>
              <a:gd name="connsiteY0" fmla="*/ 25718 h 85725"/>
              <a:gd name="connsiteX1" fmla="*/ 105728 w 209550"/>
              <a:gd name="connsiteY1" fmla="*/ 37147 h 85725"/>
              <a:gd name="connsiteX2" fmla="*/ 32385 w 209550"/>
              <a:gd name="connsiteY2" fmla="*/ 25718 h 85725"/>
              <a:gd name="connsiteX3" fmla="*/ 0 w 209550"/>
              <a:gd name="connsiteY3" fmla="*/ 0 h 85725"/>
              <a:gd name="connsiteX4" fmla="*/ 0 w 209550"/>
              <a:gd name="connsiteY4" fmla="*/ 49530 h 85725"/>
              <a:gd name="connsiteX5" fmla="*/ 32385 w 209550"/>
              <a:gd name="connsiteY5" fmla="*/ 78105 h 85725"/>
              <a:gd name="connsiteX6" fmla="*/ 105728 w 209550"/>
              <a:gd name="connsiteY6" fmla="*/ 89535 h 85725"/>
              <a:gd name="connsiteX7" fmla="*/ 179070 w 209550"/>
              <a:gd name="connsiteY7" fmla="*/ 78105 h 85725"/>
              <a:gd name="connsiteX8" fmla="*/ 211455 w 209550"/>
              <a:gd name="connsiteY8" fmla="*/ 49530 h 85725"/>
              <a:gd name="connsiteX9" fmla="*/ 211455 w 209550"/>
              <a:gd name="connsiteY9" fmla="*/ 0 h 85725"/>
              <a:gd name="connsiteX10" fmla="*/ 179070 w 209550"/>
              <a:gd name="connsiteY10" fmla="*/ 25718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550" h="85725">
                <a:moveTo>
                  <a:pt x="179070" y="25718"/>
                </a:moveTo>
                <a:cubicBezTo>
                  <a:pt x="160020" y="32385"/>
                  <a:pt x="134303" y="37147"/>
                  <a:pt x="105728" y="37147"/>
                </a:cubicBezTo>
                <a:cubicBezTo>
                  <a:pt x="77153" y="37147"/>
                  <a:pt x="51435" y="33338"/>
                  <a:pt x="32385" y="25718"/>
                </a:cubicBezTo>
                <a:cubicBezTo>
                  <a:pt x="12383" y="18097"/>
                  <a:pt x="0" y="11430"/>
                  <a:pt x="0" y="0"/>
                </a:cubicBezTo>
                <a:lnTo>
                  <a:pt x="0" y="49530"/>
                </a:lnTo>
                <a:cubicBezTo>
                  <a:pt x="0" y="60960"/>
                  <a:pt x="12383" y="70485"/>
                  <a:pt x="32385" y="78105"/>
                </a:cubicBezTo>
                <a:cubicBezTo>
                  <a:pt x="51435" y="84773"/>
                  <a:pt x="77153" y="89535"/>
                  <a:pt x="105728" y="89535"/>
                </a:cubicBezTo>
                <a:cubicBezTo>
                  <a:pt x="134303" y="89535"/>
                  <a:pt x="160020" y="85725"/>
                  <a:pt x="179070" y="78105"/>
                </a:cubicBezTo>
                <a:cubicBezTo>
                  <a:pt x="199073" y="70485"/>
                  <a:pt x="211455" y="60960"/>
                  <a:pt x="211455" y="49530"/>
                </a:cubicBezTo>
                <a:lnTo>
                  <a:pt x="211455" y="0"/>
                </a:lnTo>
                <a:cubicBezTo>
                  <a:pt x="211455" y="11430"/>
                  <a:pt x="199073" y="18097"/>
                  <a:pt x="179070" y="25718"/>
                </a:cubicBezTo>
                <a:close/>
              </a:path>
            </a:pathLst>
          </a:custGeom>
          <a:noFill/>
          <a:ln w="19050" cap="rnd">
            <a:solidFill>
              <a:srgbClr val="DBA164"/>
            </a:solidFill>
            <a:prstDash val="solid"/>
            <a:round/>
          </a:ln>
        </p:spPr>
        <p:txBody>
          <a:bodyPr rtlCol="0" anchor="ctr"/>
          <a:lstStyle/>
          <a:p>
            <a:endParaRPr lang="en-US" dirty="0"/>
          </a:p>
        </p:txBody>
      </p:sp>
      <p:sp>
        <p:nvSpPr>
          <p:cNvPr id="57" name="Freeform: Shape 56">
            <a:extLst>
              <a:ext uri="{FF2B5EF4-FFF2-40B4-BE49-F238E27FC236}">
                <a16:creationId xmlns:a16="http://schemas.microsoft.com/office/drawing/2014/main" id="{026D1A16-B681-B1D4-4DE0-3B6E5323646E}"/>
              </a:ext>
            </a:extLst>
          </p:cNvPr>
          <p:cNvSpPr/>
          <p:nvPr/>
        </p:nvSpPr>
        <p:spPr>
          <a:xfrm>
            <a:off x="3923052" y="2092083"/>
            <a:ext cx="603504" cy="219456"/>
          </a:xfrm>
          <a:custGeom>
            <a:avLst/>
            <a:gdLst>
              <a:gd name="connsiteX0" fmla="*/ 179070 w 209550"/>
              <a:gd name="connsiteY0" fmla="*/ 25717 h 76200"/>
              <a:gd name="connsiteX1" fmla="*/ 105728 w 209550"/>
              <a:gd name="connsiteY1" fmla="*/ 37148 h 76200"/>
              <a:gd name="connsiteX2" fmla="*/ 32385 w 209550"/>
              <a:gd name="connsiteY2" fmla="*/ 25717 h 76200"/>
              <a:gd name="connsiteX3" fmla="*/ 0 w 209550"/>
              <a:gd name="connsiteY3" fmla="*/ 0 h 76200"/>
              <a:gd name="connsiteX4" fmla="*/ 0 w 209550"/>
              <a:gd name="connsiteY4" fmla="*/ 41910 h 76200"/>
              <a:gd name="connsiteX5" fmla="*/ 0 w 209550"/>
              <a:gd name="connsiteY5" fmla="*/ 44768 h 76200"/>
              <a:gd name="connsiteX6" fmla="*/ 32385 w 209550"/>
              <a:gd name="connsiteY6" fmla="*/ 73343 h 76200"/>
              <a:gd name="connsiteX7" fmla="*/ 105728 w 209550"/>
              <a:gd name="connsiteY7" fmla="*/ 84773 h 76200"/>
              <a:gd name="connsiteX8" fmla="*/ 179070 w 209550"/>
              <a:gd name="connsiteY8" fmla="*/ 73343 h 76200"/>
              <a:gd name="connsiteX9" fmla="*/ 211455 w 209550"/>
              <a:gd name="connsiteY9" fmla="*/ 44768 h 76200"/>
              <a:gd name="connsiteX10" fmla="*/ 211455 w 209550"/>
              <a:gd name="connsiteY10" fmla="*/ 41910 h 76200"/>
              <a:gd name="connsiteX11" fmla="*/ 211455 w 209550"/>
              <a:gd name="connsiteY11" fmla="*/ 0 h 76200"/>
              <a:gd name="connsiteX12" fmla="*/ 179070 w 209550"/>
              <a:gd name="connsiteY12" fmla="*/ 2571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550" h="76200">
                <a:moveTo>
                  <a:pt x="179070" y="25717"/>
                </a:moveTo>
                <a:cubicBezTo>
                  <a:pt x="160020" y="32385"/>
                  <a:pt x="134303" y="37148"/>
                  <a:pt x="105728" y="37148"/>
                </a:cubicBezTo>
                <a:cubicBezTo>
                  <a:pt x="77153" y="37148"/>
                  <a:pt x="51435" y="33337"/>
                  <a:pt x="32385" y="25717"/>
                </a:cubicBezTo>
                <a:cubicBezTo>
                  <a:pt x="12383" y="18097"/>
                  <a:pt x="0" y="11430"/>
                  <a:pt x="0" y="0"/>
                </a:cubicBezTo>
                <a:lnTo>
                  <a:pt x="0" y="41910"/>
                </a:lnTo>
                <a:lnTo>
                  <a:pt x="0" y="44768"/>
                </a:lnTo>
                <a:cubicBezTo>
                  <a:pt x="0" y="56198"/>
                  <a:pt x="12383" y="65723"/>
                  <a:pt x="32385" y="73343"/>
                </a:cubicBezTo>
                <a:cubicBezTo>
                  <a:pt x="51435" y="80010"/>
                  <a:pt x="77153" y="84773"/>
                  <a:pt x="105728" y="84773"/>
                </a:cubicBezTo>
                <a:cubicBezTo>
                  <a:pt x="134303" y="84773"/>
                  <a:pt x="160020" y="80962"/>
                  <a:pt x="179070" y="73343"/>
                </a:cubicBezTo>
                <a:cubicBezTo>
                  <a:pt x="199073" y="65723"/>
                  <a:pt x="211455" y="56198"/>
                  <a:pt x="211455" y="44768"/>
                </a:cubicBezTo>
                <a:lnTo>
                  <a:pt x="211455" y="41910"/>
                </a:lnTo>
                <a:lnTo>
                  <a:pt x="211455" y="0"/>
                </a:lnTo>
                <a:cubicBezTo>
                  <a:pt x="211455" y="11430"/>
                  <a:pt x="199073" y="19050"/>
                  <a:pt x="179070" y="25717"/>
                </a:cubicBezTo>
                <a:close/>
              </a:path>
            </a:pathLst>
          </a:custGeom>
          <a:noFill/>
          <a:ln w="19050" cap="rnd">
            <a:solidFill>
              <a:srgbClr val="DBA164"/>
            </a:solidFill>
            <a:prstDash val="solid"/>
            <a:round/>
          </a:ln>
        </p:spPr>
        <p:txBody>
          <a:bodyPr rtlCol="0" anchor="ctr"/>
          <a:lstStyle/>
          <a:p>
            <a:endParaRPr lang="en-US" dirty="0"/>
          </a:p>
        </p:txBody>
      </p:sp>
      <p:sp>
        <p:nvSpPr>
          <p:cNvPr id="58" name="Freeform: Shape 57">
            <a:extLst>
              <a:ext uri="{FF2B5EF4-FFF2-40B4-BE49-F238E27FC236}">
                <a16:creationId xmlns:a16="http://schemas.microsoft.com/office/drawing/2014/main" id="{DADEDCA5-BC7E-279A-C5FC-64CD3BAEDEDC}"/>
              </a:ext>
            </a:extLst>
          </p:cNvPr>
          <p:cNvSpPr/>
          <p:nvPr/>
        </p:nvSpPr>
        <p:spPr>
          <a:xfrm>
            <a:off x="3923052" y="1869882"/>
            <a:ext cx="603504" cy="246888"/>
          </a:xfrm>
          <a:custGeom>
            <a:avLst/>
            <a:gdLst>
              <a:gd name="connsiteX0" fmla="*/ 179070 w 209550"/>
              <a:gd name="connsiteY0" fmla="*/ 28575 h 85725"/>
              <a:gd name="connsiteX1" fmla="*/ 105728 w 209550"/>
              <a:gd name="connsiteY1" fmla="*/ 40005 h 85725"/>
              <a:gd name="connsiteX2" fmla="*/ 32385 w 209550"/>
              <a:gd name="connsiteY2" fmla="*/ 28575 h 85725"/>
              <a:gd name="connsiteX3" fmla="*/ 0 w 209550"/>
              <a:gd name="connsiteY3" fmla="*/ 0 h 85725"/>
              <a:gd name="connsiteX4" fmla="*/ 0 w 209550"/>
              <a:gd name="connsiteY4" fmla="*/ 0 h 85725"/>
              <a:gd name="connsiteX5" fmla="*/ 0 w 209550"/>
              <a:gd name="connsiteY5" fmla="*/ 46673 h 85725"/>
              <a:gd name="connsiteX6" fmla="*/ 0 w 209550"/>
              <a:gd name="connsiteY6" fmla="*/ 54293 h 85725"/>
              <a:gd name="connsiteX7" fmla="*/ 32385 w 209550"/>
              <a:gd name="connsiteY7" fmla="*/ 82868 h 85725"/>
              <a:gd name="connsiteX8" fmla="*/ 105728 w 209550"/>
              <a:gd name="connsiteY8" fmla="*/ 94298 h 85725"/>
              <a:gd name="connsiteX9" fmla="*/ 179070 w 209550"/>
              <a:gd name="connsiteY9" fmla="*/ 82868 h 85725"/>
              <a:gd name="connsiteX10" fmla="*/ 211455 w 209550"/>
              <a:gd name="connsiteY10" fmla="*/ 54293 h 85725"/>
              <a:gd name="connsiteX11" fmla="*/ 211455 w 209550"/>
              <a:gd name="connsiteY11" fmla="*/ 46673 h 85725"/>
              <a:gd name="connsiteX12" fmla="*/ 211455 w 209550"/>
              <a:gd name="connsiteY12" fmla="*/ 0 h 85725"/>
              <a:gd name="connsiteX13" fmla="*/ 211455 w 209550"/>
              <a:gd name="connsiteY13" fmla="*/ 0 h 85725"/>
              <a:gd name="connsiteX14" fmla="*/ 179070 w 209550"/>
              <a:gd name="connsiteY14" fmla="*/ 2857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550" h="85725">
                <a:moveTo>
                  <a:pt x="179070" y="28575"/>
                </a:moveTo>
                <a:cubicBezTo>
                  <a:pt x="160020" y="35243"/>
                  <a:pt x="134303" y="40005"/>
                  <a:pt x="105728" y="40005"/>
                </a:cubicBezTo>
                <a:cubicBezTo>
                  <a:pt x="77153" y="40005"/>
                  <a:pt x="51435" y="36195"/>
                  <a:pt x="32385" y="28575"/>
                </a:cubicBezTo>
                <a:cubicBezTo>
                  <a:pt x="12383" y="20955"/>
                  <a:pt x="0" y="11430"/>
                  <a:pt x="0" y="0"/>
                </a:cubicBezTo>
                <a:lnTo>
                  <a:pt x="0" y="0"/>
                </a:lnTo>
                <a:lnTo>
                  <a:pt x="0" y="46673"/>
                </a:lnTo>
                <a:lnTo>
                  <a:pt x="0" y="54293"/>
                </a:lnTo>
                <a:cubicBezTo>
                  <a:pt x="0" y="65723"/>
                  <a:pt x="12383" y="75248"/>
                  <a:pt x="32385" y="82868"/>
                </a:cubicBezTo>
                <a:cubicBezTo>
                  <a:pt x="51435" y="89535"/>
                  <a:pt x="77153" y="94298"/>
                  <a:pt x="105728" y="94298"/>
                </a:cubicBezTo>
                <a:cubicBezTo>
                  <a:pt x="134303" y="94298"/>
                  <a:pt x="160020" y="90488"/>
                  <a:pt x="179070" y="82868"/>
                </a:cubicBezTo>
                <a:cubicBezTo>
                  <a:pt x="199073" y="75248"/>
                  <a:pt x="211455" y="65723"/>
                  <a:pt x="211455" y="54293"/>
                </a:cubicBezTo>
                <a:lnTo>
                  <a:pt x="211455" y="46673"/>
                </a:lnTo>
                <a:lnTo>
                  <a:pt x="211455" y="0"/>
                </a:lnTo>
                <a:lnTo>
                  <a:pt x="211455" y="0"/>
                </a:lnTo>
                <a:cubicBezTo>
                  <a:pt x="211455" y="11430"/>
                  <a:pt x="199073" y="20955"/>
                  <a:pt x="179070" y="28575"/>
                </a:cubicBezTo>
                <a:close/>
              </a:path>
            </a:pathLst>
          </a:custGeom>
          <a:noFill/>
          <a:ln w="19050" cap="rnd">
            <a:solidFill>
              <a:srgbClr val="DBA164"/>
            </a:solidFill>
            <a:prstDash val="solid"/>
            <a:round/>
          </a:ln>
        </p:spPr>
        <p:txBody>
          <a:bodyPr rtlCol="0" anchor="ctr"/>
          <a:lstStyle/>
          <a:p>
            <a:endParaRPr lang="en-US" dirty="0"/>
          </a:p>
        </p:txBody>
      </p:sp>
      <p:sp>
        <p:nvSpPr>
          <p:cNvPr id="59" name="Freeform: Shape 58">
            <a:extLst>
              <a:ext uri="{FF2B5EF4-FFF2-40B4-BE49-F238E27FC236}">
                <a16:creationId xmlns:a16="http://schemas.microsoft.com/office/drawing/2014/main" id="{5BB79588-9F71-DF1A-D469-1A39560FA7DE}"/>
              </a:ext>
            </a:extLst>
          </p:cNvPr>
          <p:cNvSpPr/>
          <p:nvPr/>
        </p:nvSpPr>
        <p:spPr>
          <a:xfrm>
            <a:off x="3925528" y="1754670"/>
            <a:ext cx="603504" cy="219456"/>
          </a:xfrm>
          <a:custGeom>
            <a:avLst/>
            <a:gdLst>
              <a:gd name="connsiteX0" fmla="*/ 31433 w 209550"/>
              <a:gd name="connsiteY0" fmla="*/ 68580 h 76200"/>
              <a:gd name="connsiteX1" fmla="*/ 104775 w 209550"/>
              <a:gd name="connsiteY1" fmla="*/ 80010 h 76200"/>
              <a:gd name="connsiteX2" fmla="*/ 178118 w 209550"/>
              <a:gd name="connsiteY2" fmla="*/ 68580 h 76200"/>
              <a:gd name="connsiteX3" fmla="*/ 210503 w 209550"/>
              <a:gd name="connsiteY3" fmla="*/ 40005 h 76200"/>
              <a:gd name="connsiteX4" fmla="*/ 210503 w 209550"/>
              <a:gd name="connsiteY4" fmla="*/ 40005 h 76200"/>
              <a:gd name="connsiteX5" fmla="*/ 104775 w 209550"/>
              <a:gd name="connsiteY5" fmla="*/ 0 h 76200"/>
              <a:gd name="connsiteX6" fmla="*/ 0 w 209550"/>
              <a:gd name="connsiteY6" fmla="*/ 40005 h 76200"/>
              <a:gd name="connsiteX7" fmla="*/ 0 w 209550"/>
              <a:gd name="connsiteY7" fmla="*/ 40005 h 76200"/>
              <a:gd name="connsiteX8" fmla="*/ 31433 w 209550"/>
              <a:gd name="connsiteY8" fmla="*/ 6858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76200">
                <a:moveTo>
                  <a:pt x="31433" y="68580"/>
                </a:moveTo>
                <a:cubicBezTo>
                  <a:pt x="50483" y="75248"/>
                  <a:pt x="76200" y="80010"/>
                  <a:pt x="104775" y="80010"/>
                </a:cubicBezTo>
                <a:cubicBezTo>
                  <a:pt x="133350" y="80010"/>
                  <a:pt x="159068" y="76200"/>
                  <a:pt x="178118" y="68580"/>
                </a:cubicBezTo>
                <a:cubicBezTo>
                  <a:pt x="198120" y="60960"/>
                  <a:pt x="210503" y="51435"/>
                  <a:pt x="210503" y="40005"/>
                </a:cubicBezTo>
                <a:lnTo>
                  <a:pt x="210503" y="40005"/>
                </a:lnTo>
                <a:cubicBezTo>
                  <a:pt x="210503" y="18098"/>
                  <a:pt x="162878" y="0"/>
                  <a:pt x="104775" y="0"/>
                </a:cubicBezTo>
                <a:cubicBezTo>
                  <a:pt x="46673" y="953"/>
                  <a:pt x="0" y="18098"/>
                  <a:pt x="0" y="40005"/>
                </a:cubicBezTo>
                <a:lnTo>
                  <a:pt x="0" y="40005"/>
                </a:lnTo>
                <a:cubicBezTo>
                  <a:pt x="0" y="51435"/>
                  <a:pt x="12383" y="60960"/>
                  <a:pt x="31433" y="68580"/>
                </a:cubicBezTo>
                <a:close/>
              </a:path>
            </a:pathLst>
          </a:custGeom>
          <a:noFill/>
          <a:ln w="19050" cap="rnd">
            <a:solidFill>
              <a:srgbClr val="DBA164"/>
            </a:solidFill>
            <a:prstDash val="solid"/>
            <a:round/>
          </a:ln>
        </p:spPr>
        <p:txBody>
          <a:bodyPr rtlCol="0" anchor="ctr"/>
          <a:lstStyle/>
          <a:p>
            <a:endParaRPr lang="en-US" dirty="0"/>
          </a:p>
        </p:txBody>
      </p:sp>
      <p:sp>
        <p:nvSpPr>
          <p:cNvPr id="60" name="Freeform: Shape 59">
            <a:extLst>
              <a:ext uri="{FF2B5EF4-FFF2-40B4-BE49-F238E27FC236}">
                <a16:creationId xmlns:a16="http://schemas.microsoft.com/office/drawing/2014/main" id="{5F005CDD-CB61-A2C6-8A22-DCFBF4B1034E}"/>
              </a:ext>
            </a:extLst>
          </p:cNvPr>
          <p:cNvSpPr/>
          <p:nvPr/>
        </p:nvSpPr>
        <p:spPr>
          <a:xfrm>
            <a:off x="4540921" y="1897317"/>
            <a:ext cx="27432" cy="438912"/>
          </a:xfrm>
          <a:custGeom>
            <a:avLst/>
            <a:gdLst>
              <a:gd name="connsiteX0" fmla="*/ 0 w 0"/>
              <a:gd name="connsiteY0" fmla="*/ 154305 h 152400"/>
              <a:gd name="connsiteX1" fmla="*/ 0 w 0"/>
              <a:gd name="connsiteY1" fmla="*/ 0 h 152400"/>
            </a:gdLst>
            <a:ahLst/>
            <a:cxnLst>
              <a:cxn ang="0">
                <a:pos x="connsiteX0" y="connsiteY0"/>
              </a:cxn>
              <a:cxn ang="0">
                <a:pos x="connsiteX1" y="connsiteY1"/>
              </a:cxn>
            </a:cxnLst>
            <a:rect l="l" t="t" r="r" b="b"/>
            <a:pathLst>
              <a:path h="152400">
                <a:moveTo>
                  <a:pt x="0" y="154305"/>
                </a:moveTo>
                <a:lnTo>
                  <a:pt x="0" y="0"/>
                </a:lnTo>
              </a:path>
            </a:pathLst>
          </a:custGeom>
          <a:ln w="19050" cap="rnd">
            <a:solidFill>
              <a:srgbClr val="DBA164"/>
            </a:solidFill>
            <a:prstDash val="solid"/>
            <a:round/>
          </a:ln>
        </p:spPr>
        <p:txBody>
          <a:bodyPr rtlCol="0" anchor="ctr"/>
          <a:lstStyle/>
          <a:p>
            <a:endParaRPr lang="en-US" dirty="0"/>
          </a:p>
        </p:txBody>
      </p:sp>
      <p:sp>
        <p:nvSpPr>
          <p:cNvPr id="61" name="Freeform: Shape 60">
            <a:extLst>
              <a:ext uri="{FF2B5EF4-FFF2-40B4-BE49-F238E27FC236}">
                <a16:creationId xmlns:a16="http://schemas.microsoft.com/office/drawing/2014/main" id="{EE4CFA51-22D9-1793-07E1-260965B3B915}"/>
              </a:ext>
            </a:extLst>
          </p:cNvPr>
          <p:cNvSpPr/>
          <p:nvPr/>
        </p:nvSpPr>
        <p:spPr>
          <a:xfrm>
            <a:off x="3928273" y="1979613"/>
            <a:ext cx="27432" cy="438912"/>
          </a:xfrm>
          <a:custGeom>
            <a:avLst/>
            <a:gdLst>
              <a:gd name="connsiteX0" fmla="*/ 0 w 0"/>
              <a:gd name="connsiteY0" fmla="*/ 154305 h 152400"/>
              <a:gd name="connsiteX1" fmla="*/ 0 w 0"/>
              <a:gd name="connsiteY1" fmla="*/ 0 h 152400"/>
            </a:gdLst>
            <a:ahLst/>
            <a:cxnLst>
              <a:cxn ang="0">
                <a:pos x="connsiteX0" y="connsiteY0"/>
              </a:cxn>
              <a:cxn ang="0">
                <a:pos x="connsiteX1" y="connsiteY1"/>
              </a:cxn>
            </a:cxnLst>
            <a:rect l="l" t="t" r="r" b="b"/>
            <a:pathLst>
              <a:path h="152400">
                <a:moveTo>
                  <a:pt x="0" y="154305"/>
                </a:moveTo>
                <a:lnTo>
                  <a:pt x="0" y="0"/>
                </a:lnTo>
              </a:path>
            </a:pathLst>
          </a:custGeom>
          <a:ln w="19050" cap="rnd">
            <a:solidFill>
              <a:srgbClr val="DBA164"/>
            </a:solidFill>
            <a:prstDash val="solid"/>
            <a:round/>
          </a:ln>
        </p:spPr>
        <p:txBody>
          <a:bodyPr rtlCol="0" anchor="ctr"/>
          <a:lstStyle/>
          <a:p>
            <a:endParaRPr lang="en-US" dirty="0"/>
          </a:p>
        </p:txBody>
      </p:sp>
      <p:sp>
        <p:nvSpPr>
          <p:cNvPr id="62" name="TextBox 61">
            <a:extLst>
              <a:ext uri="{FF2B5EF4-FFF2-40B4-BE49-F238E27FC236}">
                <a16:creationId xmlns:a16="http://schemas.microsoft.com/office/drawing/2014/main" id="{8ABEDF66-443F-015E-45F2-1439EA8DD445}"/>
              </a:ext>
            </a:extLst>
          </p:cNvPr>
          <p:cNvSpPr txBox="1"/>
          <p:nvPr/>
        </p:nvSpPr>
        <p:spPr>
          <a:xfrm>
            <a:off x="2690895" y="1741216"/>
            <a:ext cx="1003704" cy="246221"/>
          </a:xfrm>
          <a:prstGeom prst="rect">
            <a:avLst/>
          </a:prstGeom>
          <a:solidFill>
            <a:srgbClr val="DBA164"/>
          </a:solidFill>
          <a:ln>
            <a:solidFill>
              <a:srgbClr val="DBA164"/>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cs typeface="Calibri" panose="020F0502020204030204" pitchFamily="34" charset="0"/>
              </a:rPr>
              <a:t>BRONZE</a:t>
            </a:r>
            <a:endParaRPr kumimoji="0" lang="en-US" sz="900" b="1" i="0" u="none" strike="noStrike" kern="0" cap="none" spc="0" normalizeH="0" baseline="0" noProof="0" dirty="0">
              <a:ln>
                <a:noFill/>
              </a:ln>
              <a:solidFill>
                <a:srgbClr val="FFFFFF"/>
              </a:solidFill>
              <a:effectLst/>
              <a:uLnTx/>
              <a:uFillTx/>
              <a:cs typeface="Calibri" panose="020F0502020204030204" pitchFamily="34" charset="0"/>
            </a:endParaRPr>
          </a:p>
        </p:txBody>
      </p:sp>
      <p:sp>
        <p:nvSpPr>
          <p:cNvPr id="63" name="TextBox 62">
            <a:extLst>
              <a:ext uri="{FF2B5EF4-FFF2-40B4-BE49-F238E27FC236}">
                <a16:creationId xmlns:a16="http://schemas.microsoft.com/office/drawing/2014/main" id="{5D2F5191-63D8-4651-8DBF-DDE049A9ACB5}"/>
              </a:ext>
            </a:extLst>
          </p:cNvPr>
          <p:cNvSpPr txBox="1"/>
          <p:nvPr/>
        </p:nvSpPr>
        <p:spPr>
          <a:xfrm>
            <a:off x="2580125" y="2013137"/>
            <a:ext cx="1416259" cy="400110"/>
          </a:xfrm>
          <a:prstGeom prst="rect">
            <a:avLst/>
          </a:prstGeom>
          <a:noFill/>
        </p:spPr>
        <p:txBody>
          <a:bodyPr wrap="square" rtlCol="0">
            <a:spAutoFit/>
          </a:bodyPr>
          <a:lstStyle/>
          <a:p>
            <a:r>
              <a:rPr lang="en-US" sz="1000" dirty="0"/>
              <a:t>Binary Parquet Files</a:t>
            </a:r>
          </a:p>
          <a:p>
            <a:r>
              <a:rPr lang="en-US" sz="1000" dirty="0"/>
              <a:t>Data type conversion</a:t>
            </a:r>
            <a:endParaRPr lang="en-US" sz="800" dirty="0"/>
          </a:p>
        </p:txBody>
      </p:sp>
      <p:sp>
        <p:nvSpPr>
          <p:cNvPr id="9" name="Rectangle 8">
            <a:extLst>
              <a:ext uri="{FF2B5EF4-FFF2-40B4-BE49-F238E27FC236}">
                <a16:creationId xmlns:a16="http://schemas.microsoft.com/office/drawing/2014/main" id="{8031462F-A630-8204-FBD7-C4DFC30F82D3}"/>
              </a:ext>
            </a:extLst>
          </p:cNvPr>
          <p:cNvSpPr/>
          <p:nvPr/>
        </p:nvSpPr>
        <p:spPr>
          <a:xfrm>
            <a:off x="2629993" y="2721517"/>
            <a:ext cx="2938597" cy="887651"/>
          </a:xfrm>
          <a:prstGeom prst="rect">
            <a:avLst/>
          </a:prstGeom>
          <a:solidFill>
            <a:srgbClr val="FFFFFF"/>
          </a:solidFill>
          <a:ln w="12700" cap="flat" cmpd="sng" algn="ctr">
            <a:solidFill>
              <a:srgbClr val="FFFFFF">
                <a:lumMod val="85000"/>
              </a:srgbClr>
            </a:solidFill>
            <a:prstDash val="solid"/>
            <a:miter lim="800000"/>
          </a:ln>
          <a:effectLst/>
        </p:spPr>
        <p:txBody>
          <a:bodyPr vert="vert"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Calibri" panose="020F0502020204030204" pitchFamily="34" charset="0"/>
            </a:endParaRPr>
          </a:p>
        </p:txBody>
      </p:sp>
      <p:sp>
        <p:nvSpPr>
          <p:cNvPr id="15" name="TextBox 14">
            <a:extLst>
              <a:ext uri="{FF2B5EF4-FFF2-40B4-BE49-F238E27FC236}">
                <a16:creationId xmlns:a16="http://schemas.microsoft.com/office/drawing/2014/main" id="{C5A62343-E4E9-88E7-589C-3CE5B57A98CC}"/>
              </a:ext>
            </a:extLst>
          </p:cNvPr>
          <p:cNvSpPr txBox="1"/>
          <p:nvPr/>
        </p:nvSpPr>
        <p:spPr>
          <a:xfrm>
            <a:off x="4684055" y="3093389"/>
            <a:ext cx="964114" cy="400110"/>
          </a:xfrm>
          <a:prstGeom prst="rect">
            <a:avLst/>
          </a:prstGeom>
          <a:noFill/>
        </p:spPr>
        <p:txBody>
          <a:bodyPr wrap="square" rtlCol="0">
            <a:spAutoFit/>
          </a:bodyPr>
          <a:lstStyle/>
          <a:p>
            <a:pPr algn="ctr"/>
            <a:r>
              <a:rPr lang="en-US" sz="1000" dirty="0"/>
              <a:t>Synapse Data Engineering</a:t>
            </a:r>
          </a:p>
        </p:txBody>
      </p:sp>
      <p:sp>
        <p:nvSpPr>
          <p:cNvPr id="37" name="TextBox 36">
            <a:extLst>
              <a:ext uri="{FF2B5EF4-FFF2-40B4-BE49-F238E27FC236}">
                <a16:creationId xmlns:a16="http://schemas.microsoft.com/office/drawing/2014/main" id="{266278AD-6CC6-0BE2-9DEC-D6696EDE7630}"/>
              </a:ext>
            </a:extLst>
          </p:cNvPr>
          <p:cNvSpPr txBox="1"/>
          <p:nvPr/>
        </p:nvSpPr>
        <p:spPr>
          <a:xfrm>
            <a:off x="2581606" y="2991160"/>
            <a:ext cx="1253692" cy="400110"/>
          </a:xfrm>
          <a:prstGeom prst="rect">
            <a:avLst/>
          </a:prstGeom>
          <a:noFill/>
        </p:spPr>
        <p:txBody>
          <a:bodyPr wrap="square" rtlCol="0">
            <a:spAutoFit/>
          </a:bodyPr>
          <a:lstStyle/>
          <a:p>
            <a:r>
              <a:rPr lang="en-US" sz="1000" dirty="0"/>
              <a:t>Delta Tables</a:t>
            </a:r>
          </a:p>
          <a:p>
            <a:r>
              <a:rPr lang="en-US" sz="1000" dirty="0"/>
              <a:t>Controlled Schema</a:t>
            </a:r>
            <a:endParaRPr lang="en-US" sz="800" dirty="0"/>
          </a:p>
        </p:txBody>
      </p:sp>
      <p:sp>
        <p:nvSpPr>
          <p:cNvPr id="38" name="TextBox 37">
            <a:extLst>
              <a:ext uri="{FF2B5EF4-FFF2-40B4-BE49-F238E27FC236}">
                <a16:creationId xmlns:a16="http://schemas.microsoft.com/office/drawing/2014/main" id="{957FEE8A-34A9-9022-F55B-BCFB689ABC7F}"/>
              </a:ext>
            </a:extLst>
          </p:cNvPr>
          <p:cNvSpPr txBox="1"/>
          <p:nvPr/>
        </p:nvSpPr>
        <p:spPr>
          <a:xfrm>
            <a:off x="2690570" y="2782156"/>
            <a:ext cx="1003704" cy="246221"/>
          </a:xfrm>
          <a:prstGeom prst="rect">
            <a:avLst/>
          </a:prstGeom>
          <a:solidFill>
            <a:srgbClr val="D1D5D8"/>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cs typeface="Calibri" panose="020F0502020204030204" pitchFamily="34" charset="0"/>
              </a:rPr>
              <a:t>SILVER</a:t>
            </a:r>
            <a:endParaRPr kumimoji="0" lang="en-US" sz="900" b="1" i="0" u="none" strike="noStrike" kern="0" cap="none" spc="0" normalizeH="0" baseline="0" noProof="0" dirty="0">
              <a:ln>
                <a:noFill/>
              </a:ln>
              <a:solidFill>
                <a:srgbClr val="FFFFFF"/>
              </a:solidFill>
              <a:effectLst/>
              <a:uLnTx/>
              <a:uFillTx/>
              <a:cs typeface="Calibri" panose="020F0502020204030204" pitchFamily="34" charset="0"/>
            </a:endParaRPr>
          </a:p>
        </p:txBody>
      </p:sp>
      <p:sp>
        <p:nvSpPr>
          <p:cNvPr id="39" name="Freeform: Shape 38">
            <a:extLst>
              <a:ext uri="{FF2B5EF4-FFF2-40B4-BE49-F238E27FC236}">
                <a16:creationId xmlns:a16="http://schemas.microsoft.com/office/drawing/2014/main" id="{A7952FA3-F23A-001B-AE68-9A7D9777D66A}"/>
              </a:ext>
            </a:extLst>
          </p:cNvPr>
          <p:cNvSpPr/>
          <p:nvPr/>
        </p:nvSpPr>
        <p:spPr>
          <a:xfrm>
            <a:off x="3931871" y="3318910"/>
            <a:ext cx="603504" cy="246888"/>
          </a:xfrm>
          <a:custGeom>
            <a:avLst/>
            <a:gdLst>
              <a:gd name="connsiteX0" fmla="*/ 179070 w 209550"/>
              <a:gd name="connsiteY0" fmla="*/ 25718 h 85725"/>
              <a:gd name="connsiteX1" fmla="*/ 105728 w 209550"/>
              <a:gd name="connsiteY1" fmla="*/ 37147 h 85725"/>
              <a:gd name="connsiteX2" fmla="*/ 32385 w 209550"/>
              <a:gd name="connsiteY2" fmla="*/ 25718 h 85725"/>
              <a:gd name="connsiteX3" fmla="*/ 0 w 209550"/>
              <a:gd name="connsiteY3" fmla="*/ 0 h 85725"/>
              <a:gd name="connsiteX4" fmla="*/ 0 w 209550"/>
              <a:gd name="connsiteY4" fmla="*/ 49530 h 85725"/>
              <a:gd name="connsiteX5" fmla="*/ 32385 w 209550"/>
              <a:gd name="connsiteY5" fmla="*/ 78105 h 85725"/>
              <a:gd name="connsiteX6" fmla="*/ 105728 w 209550"/>
              <a:gd name="connsiteY6" fmla="*/ 89535 h 85725"/>
              <a:gd name="connsiteX7" fmla="*/ 179070 w 209550"/>
              <a:gd name="connsiteY7" fmla="*/ 78105 h 85725"/>
              <a:gd name="connsiteX8" fmla="*/ 211455 w 209550"/>
              <a:gd name="connsiteY8" fmla="*/ 49530 h 85725"/>
              <a:gd name="connsiteX9" fmla="*/ 211455 w 209550"/>
              <a:gd name="connsiteY9" fmla="*/ 0 h 85725"/>
              <a:gd name="connsiteX10" fmla="*/ 179070 w 209550"/>
              <a:gd name="connsiteY10" fmla="*/ 25718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550" h="85725">
                <a:moveTo>
                  <a:pt x="179070" y="25718"/>
                </a:moveTo>
                <a:cubicBezTo>
                  <a:pt x="160020" y="32385"/>
                  <a:pt x="134303" y="37147"/>
                  <a:pt x="105728" y="37147"/>
                </a:cubicBezTo>
                <a:cubicBezTo>
                  <a:pt x="77153" y="37147"/>
                  <a:pt x="51435" y="33338"/>
                  <a:pt x="32385" y="25718"/>
                </a:cubicBezTo>
                <a:cubicBezTo>
                  <a:pt x="12383" y="18097"/>
                  <a:pt x="0" y="11430"/>
                  <a:pt x="0" y="0"/>
                </a:cubicBezTo>
                <a:lnTo>
                  <a:pt x="0" y="49530"/>
                </a:lnTo>
                <a:cubicBezTo>
                  <a:pt x="0" y="60960"/>
                  <a:pt x="12383" y="70485"/>
                  <a:pt x="32385" y="78105"/>
                </a:cubicBezTo>
                <a:cubicBezTo>
                  <a:pt x="51435" y="84773"/>
                  <a:pt x="77153" y="89535"/>
                  <a:pt x="105728" y="89535"/>
                </a:cubicBezTo>
                <a:cubicBezTo>
                  <a:pt x="134303" y="89535"/>
                  <a:pt x="160020" y="85725"/>
                  <a:pt x="179070" y="78105"/>
                </a:cubicBezTo>
                <a:cubicBezTo>
                  <a:pt x="199073" y="70485"/>
                  <a:pt x="211455" y="60960"/>
                  <a:pt x="211455" y="49530"/>
                </a:cubicBezTo>
                <a:lnTo>
                  <a:pt x="211455" y="0"/>
                </a:lnTo>
                <a:cubicBezTo>
                  <a:pt x="211455" y="11430"/>
                  <a:pt x="199073" y="18097"/>
                  <a:pt x="179070" y="25718"/>
                </a:cubicBezTo>
                <a:close/>
              </a:path>
            </a:pathLst>
          </a:custGeom>
          <a:noFill/>
          <a:ln w="19050" cap="rnd">
            <a:solidFill>
              <a:srgbClr val="D1D5D8"/>
            </a:solidFill>
            <a:prstDash val="solid"/>
            <a:round/>
          </a:ln>
        </p:spPr>
        <p:txBody>
          <a:bodyPr rtlCol="0" anchor="ctr"/>
          <a:lstStyle/>
          <a:p>
            <a:endParaRPr lang="en-US" dirty="0"/>
          </a:p>
        </p:txBody>
      </p:sp>
      <p:sp>
        <p:nvSpPr>
          <p:cNvPr id="53" name="Freeform: Shape 52">
            <a:extLst>
              <a:ext uri="{FF2B5EF4-FFF2-40B4-BE49-F238E27FC236}">
                <a16:creationId xmlns:a16="http://schemas.microsoft.com/office/drawing/2014/main" id="{454067B4-508E-85FC-A822-62DA3F975EC5}"/>
              </a:ext>
            </a:extLst>
          </p:cNvPr>
          <p:cNvSpPr/>
          <p:nvPr/>
        </p:nvSpPr>
        <p:spPr>
          <a:xfrm>
            <a:off x="3931871" y="3124145"/>
            <a:ext cx="603504" cy="219456"/>
          </a:xfrm>
          <a:custGeom>
            <a:avLst/>
            <a:gdLst>
              <a:gd name="connsiteX0" fmla="*/ 179070 w 209550"/>
              <a:gd name="connsiteY0" fmla="*/ 25717 h 76200"/>
              <a:gd name="connsiteX1" fmla="*/ 105728 w 209550"/>
              <a:gd name="connsiteY1" fmla="*/ 37148 h 76200"/>
              <a:gd name="connsiteX2" fmla="*/ 32385 w 209550"/>
              <a:gd name="connsiteY2" fmla="*/ 25717 h 76200"/>
              <a:gd name="connsiteX3" fmla="*/ 0 w 209550"/>
              <a:gd name="connsiteY3" fmla="*/ 0 h 76200"/>
              <a:gd name="connsiteX4" fmla="*/ 0 w 209550"/>
              <a:gd name="connsiteY4" fmla="*/ 41910 h 76200"/>
              <a:gd name="connsiteX5" fmla="*/ 0 w 209550"/>
              <a:gd name="connsiteY5" fmla="*/ 44768 h 76200"/>
              <a:gd name="connsiteX6" fmla="*/ 32385 w 209550"/>
              <a:gd name="connsiteY6" fmla="*/ 73343 h 76200"/>
              <a:gd name="connsiteX7" fmla="*/ 105728 w 209550"/>
              <a:gd name="connsiteY7" fmla="*/ 84773 h 76200"/>
              <a:gd name="connsiteX8" fmla="*/ 179070 w 209550"/>
              <a:gd name="connsiteY8" fmla="*/ 73343 h 76200"/>
              <a:gd name="connsiteX9" fmla="*/ 211455 w 209550"/>
              <a:gd name="connsiteY9" fmla="*/ 44768 h 76200"/>
              <a:gd name="connsiteX10" fmla="*/ 211455 w 209550"/>
              <a:gd name="connsiteY10" fmla="*/ 41910 h 76200"/>
              <a:gd name="connsiteX11" fmla="*/ 211455 w 209550"/>
              <a:gd name="connsiteY11" fmla="*/ 0 h 76200"/>
              <a:gd name="connsiteX12" fmla="*/ 179070 w 209550"/>
              <a:gd name="connsiteY12" fmla="*/ 2571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550" h="76200">
                <a:moveTo>
                  <a:pt x="179070" y="25717"/>
                </a:moveTo>
                <a:cubicBezTo>
                  <a:pt x="160020" y="32385"/>
                  <a:pt x="134303" y="37148"/>
                  <a:pt x="105728" y="37148"/>
                </a:cubicBezTo>
                <a:cubicBezTo>
                  <a:pt x="77153" y="37148"/>
                  <a:pt x="51435" y="33337"/>
                  <a:pt x="32385" y="25717"/>
                </a:cubicBezTo>
                <a:cubicBezTo>
                  <a:pt x="12383" y="18097"/>
                  <a:pt x="0" y="11430"/>
                  <a:pt x="0" y="0"/>
                </a:cubicBezTo>
                <a:lnTo>
                  <a:pt x="0" y="41910"/>
                </a:lnTo>
                <a:lnTo>
                  <a:pt x="0" y="44768"/>
                </a:lnTo>
                <a:cubicBezTo>
                  <a:pt x="0" y="56198"/>
                  <a:pt x="12383" y="65723"/>
                  <a:pt x="32385" y="73343"/>
                </a:cubicBezTo>
                <a:cubicBezTo>
                  <a:pt x="51435" y="80010"/>
                  <a:pt x="77153" y="84773"/>
                  <a:pt x="105728" y="84773"/>
                </a:cubicBezTo>
                <a:cubicBezTo>
                  <a:pt x="134303" y="84773"/>
                  <a:pt x="160020" y="80962"/>
                  <a:pt x="179070" y="73343"/>
                </a:cubicBezTo>
                <a:cubicBezTo>
                  <a:pt x="199073" y="65723"/>
                  <a:pt x="211455" y="56198"/>
                  <a:pt x="211455" y="44768"/>
                </a:cubicBezTo>
                <a:lnTo>
                  <a:pt x="211455" y="41910"/>
                </a:lnTo>
                <a:lnTo>
                  <a:pt x="211455" y="0"/>
                </a:lnTo>
                <a:cubicBezTo>
                  <a:pt x="211455" y="11430"/>
                  <a:pt x="199073" y="19050"/>
                  <a:pt x="179070" y="25717"/>
                </a:cubicBezTo>
                <a:close/>
              </a:path>
            </a:pathLst>
          </a:custGeom>
          <a:noFill/>
          <a:ln w="19050" cap="rnd">
            <a:solidFill>
              <a:srgbClr val="D1D5D8"/>
            </a:solidFill>
            <a:prstDash val="solid"/>
            <a:round/>
          </a:ln>
        </p:spPr>
        <p:txBody>
          <a:bodyPr rtlCol="0" anchor="ctr"/>
          <a:lstStyle/>
          <a:p>
            <a:endParaRPr lang="en-US" dirty="0"/>
          </a:p>
        </p:txBody>
      </p:sp>
      <p:sp>
        <p:nvSpPr>
          <p:cNvPr id="64" name="Freeform: Shape 63">
            <a:extLst>
              <a:ext uri="{FF2B5EF4-FFF2-40B4-BE49-F238E27FC236}">
                <a16:creationId xmlns:a16="http://schemas.microsoft.com/office/drawing/2014/main" id="{6814B641-9FF6-EF86-1964-835A2C0A9EBF}"/>
              </a:ext>
            </a:extLst>
          </p:cNvPr>
          <p:cNvSpPr/>
          <p:nvPr/>
        </p:nvSpPr>
        <p:spPr>
          <a:xfrm>
            <a:off x="3931871" y="2901944"/>
            <a:ext cx="603504" cy="246888"/>
          </a:xfrm>
          <a:custGeom>
            <a:avLst/>
            <a:gdLst>
              <a:gd name="connsiteX0" fmla="*/ 179070 w 209550"/>
              <a:gd name="connsiteY0" fmla="*/ 28575 h 85725"/>
              <a:gd name="connsiteX1" fmla="*/ 105728 w 209550"/>
              <a:gd name="connsiteY1" fmla="*/ 40005 h 85725"/>
              <a:gd name="connsiteX2" fmla="*/ 32385 w 209550"/>
              <a:gd name="connsiteY2" fmla="*/ 28575 h 85725"/>
              <a:gd name="connsiteX3" fmla="*/ 0 w 209550"/>
              <a:gd name="connsiteY3" fmla="*/ 0 h 85725"/>
              <a:gd name="connsiteX4" fmla="*/ 0 w 209550"/>
              <a:gd name="connsiteY4" fmla="*/ 0 h 85725"/>
              <a:gd name="connsiteX5" fmla="*/ 0 w 209550"/>
              <a:gd name="connsiteY5" fmla="*/ 46673 h 85725"/>
              <a:gd name="connsiteX6" fmla="*/ 0 w 209550"/>
              <a:gd name="connsiteY6" fmla="*/ 54293 h 85725"/>
              <a:gd name="connsiteX7" fmla="*/ 32385 w 209550"/>
              <a:gd name="connsiteY7" fmla="*/ 82868 h 85725"/>
              <a:gd name="connsiteX8" fmla="*/ 105728 w 209550"/>
              <a:gd name="connsiteY8" fmla="*/ 94298 h 85725"/>
              <a:gd name="connsiteX9" fmla="*/ 179070 w 209550"/>
              <a:gd name="connsiteY9" fmla="*/ 82868 h 85725"/>
              <a:gd name="connsiteX10" fmla="*/ 211455 w 209550"/>
              <a:gd name="connsiteY10" fmla="*/ 54293 h 85725"/>
              <a:gd name="connsiteX11" fmla="*/ 211455 w 209550"/>
              <a:gd name="connsiteY11" fmla="*/ 46673 h 85725"/>
              <a:gd name="connsiteX12" fmla="*/ 211455 w 209550"/>
              <a:gd name="connsiteY12" fmla="*/ 0 h 85725"/>
              <a:gd name="connsiteX13" fmla="*/ 211455 w 209550"/>
              <a:gd name="connsiteY13" fmla="*/ 0 h 85725"/>
              <a:gd name="connsiteX14" fmla="*/ 179070 w 209550"/>
              <a:gd name="connsiteY14" fmla="*/ 2857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550" h="85725">
                <a:moveTo>
                  <a:pt x="179070" y="28575"/>
                </a:moveTo>
                <a:cubicBezTo>
                  <a:pt x="160020" y="35243"/>
                  <a:pt x="134303" y="40005"/>
                  <a:pt x="105728" y="40005"/>
                </a:cubicBezTo>
                <a:cubicBezTo>
                  <a:pt x="77153" y="40005"/>
                  <a:pt x="51435" y="36195"/>
                  <a:pt x="32385" y="28575"/>
                </a:cubicBezTo>
                <a:cubicBezTo>
                  <a:pt x="12383" y="20955"/>
                  <a:pt x="0" y="11430"/>
                  <a:pt x="0" y="0"/>
                </a:cubicBezTo>
                <a:lnTo>
                  <a:pt x="0" y="0"/>
                </a:lnTo>
                <a:lnTo>
                  <a:pt x="0" y="46673"/>
                </a:lnTo>
                <a:lnTo>
                  <a:pt x="0" y="54293"/>
                </a:lnTo>
                <a:cubicBezTo>
                  <a:pt x="0" y="65723"/>
                  <a:pt x="12383" y="75248"/>
                  <a:pt x="32385" y="82868"/>
                </a:cubicBezTo>
                <a:cubicBezTo>
                  <a:pt x="51435" y="89535"/>
                  <a:pt x="77153" y="94298"/>
                  <a:pt x="105728" y="94298"/>
                </a:cubicBezTo>
                <a:cubicBezTo>
                  <a:pt x="134303" y="94298"/>
                  <a:pt x="160020" y="90488"/>
                  <a:pt x="179070" y="82868"/>
                </a:cubicBezTo>
                <a:cubicBezTo>
                  <a:pt x="199073" y="75248"/>
                  <a:pt x="211455" y="65723"/>
                  <a:pt x="211455" y="54293"/>
                </a:cubicBezTo>
                <a:lnTo>
                  <a:pt x="211455" y="46673"/>
                </a:lnTo>
                <a:lnTo>
                  <a:pt x="211455" y="0"/>
                </a:lnTo>
                <a:lnTo>
                  <a:pt x="211455" y="0"/>
                </a:lnTo>
                <a:cubicBezTo>
                  <a:pt x="211455" y="11430"/>
                  <a:pt x="199073" y="20955"/>
                  <a:pt x="179070" y="28575"/>
                </a:cubicBezTo>
                <a:close/>
              </a:path>
            </a:pathLst>
          </a:custGeom>
          <a:noFill/>
          <a:ln w="19050" cap="rnd">
            <a:solidFill>
              <a:srgbClr val="D1D5D8"/>
            </a:solidFill>
            <a:prstDash val="solid"/>
            <a:round/>
          </a:ln>
        </p:spPr>
        <p:txBody>
          <a:bodyPr rtlCol="0" anchor="ctr"/>
          <a:lstStyle/>
          <a:p>
            <a:endParaRPr lang="en-US" dirty="0"/>
          </a:p>
        </p:txBody>
      </p:sp>
      <p:sp>
        <p:nvSpPr>
          <p:cNvPr id="71" name="Freeform: Shape 70">
            <a:extLst>
              <a:ext uri="{FF2B5EF4-FFF2-40B4-BE49-F238E27FC236}">
                <a16:creationId xmlns:a16="http://schemas.microsoft.com/office/drawing/2014/main" id="{0F8AFA4D-B36E-1A9C-32B5-E74554E3B5BF}"/>
              </a:ext>
            </a:extLst>
          </p:cNvPr>
          <p:cNvSpPr/>
          <p:nvPr/>
        </p:nvSpPr>
        <p:spPr>
          <a:xfrm>
            <a:off x="3934613" y="2786732"/>
            <a:ext cx="603504" cy="219456"/>
          </a:xfrm>
          <a:custGeom>
            <a:avLst/>
            <a:gdLst>
              <a:gd name="connsiteX0" fmla="*/ 31433 w 209550"/>
              <a:gd name="connsiteY0" fmla="*/ 68580 h 76200"/>
              <a:gd name="connsiteX1" fmla="*/ 104775 w 209550"/>
              <a:gd name="connsiteY1" fmla="*/ 80010 h 76200"/>
              <a:gd name="connsiteX2" fmla="*/ 178118 w 209550"/>
              <a:gd name="connsiteY2" fmla="*/ 68580 h 76200"/>
              <a:gd name="connsiteX3" fmla="*/ 210503 w 209550"/>
              <a:gd name="connsiteY3" fmla="*/ 40005 h 76200"/>
              <a:gd name="connsiteX4" fmla="*/ 210503 w 209550"/>
              <a:gd name="connsiteY4" fmla="*/ 40005 h 76200"/>
              <a:gd name="connsiteX5" fmla="*/ 104775 w 209550"/>
              <a:gd name="connsiteY5" fmla="*/ 0 h 76200"/>
              <a:gd name="connsiteX6" fmla="*/ 0 w 209550"/>
              <a:gd name="connsiteY6" fmla="*/ 40005 h 76200"/>
              <a:gd name="connsiteX7" fmla="*/ 0 w 209550"/>
              <a:gd name="connsiteY7" fmla="*/ 40005 h 76200"/>
              <a:gd name="connsiteX8" fmla="*/ 31433 w 209550"/>
              <a:gd name="connsiteY8" fmla="*/ 6858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76200">
                <a:moveTo>
                  <a:pt x="31433" y="68580"/>
                </a:moveTo>
                <a:cubicBezTo>
                  <a:pt x="50483" y="75248"/>
                  <a:pt x="76200" y="80010"/>
                  <a:pt x="104775" y="80010"/>
                </a:cubicBezTo>
                <a:cubicBezTo>
                  <a:pt x="133350" y="80010"/>
                  <a:pt x="159068" y="76200"/>
                  <a:pt x="178118" y="68580"/>
                </a:cubicBezTo>
                <a:cubicBezTo>
                  <a:pt x="198120" y="60960"/>
                  <a:pt x="210503" y="51435"/>
                  <a:pt x="210503" y="40005"/>
                </a:cubicBezTo>
                <a:lnTo>
                  <a:pt x="210503" y="40005"/>
                </a:lnTo>
                <a:cubicBezTo>
                  <a:pt x="210503" y="18098"/>
                  <a:pt x="162878" y="0"/>
                  <a:pt x="104775" y="0"/>
                </a:cubicBezTo>
                <a:cubicBezTo>
                  <a:pt x="46673" y="953"/>
                  <a:pt x="0" y="18098"/>
                  <a:pt x="0" y="40005"/>
                </a:cubicBezTo>
                <a:lnTo>
                  <a:pt x="0" y="40005"/>
                </a:lnTo>
                <a:cubicBezTo>
                  <a:pt x="0" y="51435"/>
                  <a:pt x="12383" y="60960"/>
                  <a:pt x="31433" y="68580"/>
                </a:cubicBezTo>
                <a:close/>
              </a:path>
            </a:pathLst>
          </a:custGeom>
          <a:noFill/>
          <a:ln w="19050" cap="rnd">
            <a:solidFill>
              <a:srgbClr val="D1D5D8"/>
            </a:solidFill>
            <a:prstDash val="solid"/>
            <a:round/>
          </a:ln>
        </p:spPr>
        <p:txBody>
          <a:bodyPr rtlCol="0" anchor="ctr"/>
          <a:lstStyle/>
          <a:p>
            <a:endParaRPr lang="en-US" dirty="0"/>
          </a:p>
        </p:txBody>
      </p:sp>
      <p:sp>
        <p:nvSpPr>
          <p:cNvPr id="72" name="Freeform: Shape 71">
            <a:extLst>
              <a:ext uri="{FF2B5EF4-FFF2-40B4-BE49-F238E27FC236}">
                <a16:creationId xmlns:a16="http://schemas.microsoft.com/office/drawing/2014/main" id="{CDE1CA8B-9B04-3940-143B-007AF74DCFBA}"/>
              </a:ext>
            </a:extLst>
          </p:cNvPr>
          <p:cNvSpPr/>
          <p:nvPr/>
        </p:nvSpPr>
        <p:spPr>
          <a:xfrm>
            <a:off x="4541128" y="2929379"/>
            <a:ext cx="27432" cy="438912"/>
          </a:xfrm>
          <a:custGeom>
            <a:avLst/>
            <a:gdLst>
              <a:gd name="connsiteX0" fmla="*/ 0 w 0"/>
              <a:gd name="connsiteY0" fmla="*/ 154305 h 152400"/>
              <a:gd name="connsiteX1" fmla="*/ 0 w 0"/>
              <a:gd name="connsiteY1" fmla="*/ 0 h 152400"/>
            </a:gdLst>
            <a:ahLst/>
            <a:cxnLst>
              <a:cxn ang="0">
                <a:pos x="connsiteX0" y="connsiteY0"/>
              </a:cxn>
              <a:cxn ang="0">
                <a:pos x="connsiteX1" y="connsiteY1"/>
              </a:cxn>
            </a:cxnLst>
            <a:rect l="l" t="t" r="r" b="b"/>
            <a:pathLst>
              <a:path h="152400">
                <a:moveTo>
                  <a:pt x="0" y="154305"/>
                </a:moveTo>
                <a:lnTo>
                  <a:pt x="0" y="0"/>
                </a:lnTo>
              </a:path>
            </a:pathLst>
          </a:custGeom>
          <a:ln w="19050" cap="rnd">
            <a:solidFill>
              <a:srgbClr val="D1D5D8"/>
            </a:solidFill>
            <a:prstDash val="solid"/>
            <a:round/>
          </a:ln>
        </p:spPr>
        <p:txBody>
          <a:bodyPr rtlCol="0" anchor="ctr"/>
          <a:lstStyle/>
          <a:p>
            <a:endParaRPr lang="en-US" dirty="0"/>
          </a:p>
        </p:txBody>
      </p:sp>
      <p:sp>
        <p:nvSpPr>
          <p:cNvPr id="75" name="Freeform: Shape 74">
            <a:extLst>
              <a:ext uri="{FF2B5EF4-FFF2-40B4-BE49-F238E27FC236}">
                <a16:creationId xmlns:a16="http://schemas.microsoft.com/office/drawing/2014/main" id="{03263FF3-A933-D81B-AFD6-72A887CE78A5}"/>
              </a:ext>
            </a:extLst>
          </p:cNvPr>
          <p:cNvSpPr/>
          <p:nvPr/>
        </p:nvSpPr>
        <p:spPr>
          <a:xfrm>
            <a:off x="3928480" y="3011675"/>
            <a:ext cx="27432" cy="438912"/>
          </a:xfrm>
          <a:custGeom>
            <a:avLst/>
            <a:gdLst>
              <a:gd name="connsiteX0" fmla="*/ 0 w 0"/>
              <a:gd name="connsiteY0" fmla="*/ 154305 h 152400"/>
              <a:gd name="connsiteX1" fmla="*/ 0 w 0"/>
              <a:gd name="connsiteY1" fmla="*/ 0 h 152400"/>
            </a:gdLst>
            <a:ahLst/>
            <a:cxnLst>
              <a:cxn ang="0">
                <a:pos x="connsiteX0" y="connsiteY0"/>
              </a:cxn>
              <a:cxn ang="0">
                <a:pos x="connsiteX1" y="connsiteY1"/>
              </a:cxn>
            </a:cxnLst>
            <a:rect l="l" t="t" r="r" b="b"/>
            <a:pathLst>
              <a:path h="152400">
                <a:moveTo>
                  <a:pt x="0" y="154305"/>
                </a:moveTo>
                <a:lnTo>
                  <a:pt x="0" y="0"/>
                </a:lnTo>
              </a:path>
            </a:pathLst>
          </a:custGeom>
          <a:ln w="19050" cap="rnd">
            <a:solidFill>
              <a:srgbClr val="D1D5D8"/>
            </a:solidFill>
            <a:prstDash val="solid"/>
            <a:round/>
          </a:ln>
        </p:spPr>
        <p:txBody>
          <a:bodyPr rtlCol="0" anchor="ctr"/>
          <a:lstStyle/>
          <a:p>
            <a:endParaRPr lang="en-US" dirty="0"/>
          </a:p>
        </p:txBody>
      </p:sp>
      <p:pic>
        <p:nvPicPr>
          <p:cNvPr id="76" name="Picture 75" descr="A blue and black logo&#10;&#10;Description automatically generated">
            <a:extLst>
              <a:ext uri="{FF2B5EF4-FFF2-40B4-BE49-F238E27FC236}">
                <a16:creationId xmlns:a16="http://schemas.microsoft.com/office/drawing/2014/main" id="{12284110-E1DF-F083-9072-3DD9DBA09C72}"/>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181888" y="2768729"/>
            <a:ext cx="344754" cy="344754"/>
          </a:xfrm>
          <a:prstGeom prst="rect">
            <a:avLst/>
          </a:prstGeom>
        </p:spPr>
      </p:pic>
      <p:sp>
        <p:nvSpPr>
          <p:cNvPr id="77" name="Rectangle 76">
            <a:extLst>
              <a:ext uri="{FF2B5EF4-FFF2-40B4-BE49-F238E27FC236}">
                <a16:creationId xmlns:a16="http://schemas.microsoft.com/office/drawing/2014/main" id="{E674AD5F-4279-2992-87A3-3B9C5B364D63}"/>
              </a:ext>
            </a:extLst>
          </p:cNvPr>
          <p:cNvSpPr/>
          <p:nvPr/>
        </p:nvSpPr>
        <p:spPr>
          <a:xfrm>
            <a:off x="2622596" y="3761681"/>
            <a:ext cx="2938597" cy="887651"/>
          </a:xfrm>
          <a:prstGeom prst="rect">
            <a:avLst/>
          </a:prstGeom>
          <a:solidFill>
            <a:srgbClr val="FFFFFF"/>
          </a:solidFill>
          <a:ln w="12700" cap="flat" cmpd="sng" algn="ctr">
            <a:solidFill>
              <a:srgbClr val="FFFFFF">
                <a:lumMod val="85000"/>
              </a:srgbClr>
            </a:solidFill>
            <a:prstDash val="solid"/>
            <a:miter lim="800000"/>
          </a:ln>
          <a:effectLst/>
        </p:spPr>
        <p:txBody>
          <a:bodyPr vert="vert"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Calibri" panose="020F0502020204030204" pitchFamily="34" charset="0"/>
            </a:endParaRPr>
          </a:p>
        </p:txBody>
      </p:sp>
      <p:sp>
        <p:nvSpPr>
          <p:cNvPr id="78" name="TextBox 77">
            <a:extLst>
              <a:ext uri="{FF2B5EF4-FFF2-40B4-BE49-F238E27FC236}">
                <a16:creationId xmlns:a16="http://schemas.microsoft.com/office/drawing/2014/main" id="{F125410E-3922-EE24-6FC0-4DA05B7B0110}"/>
              </a:ext>
            </a:extLst>
          </p:cNvPr>
          <p:cNvSpPr txBox="1"/>
          <p:nvPr/>
        </p:nvSpPr>
        <p:spPr>
          <a:xfrm>
            <a:off x="4676658" y="4142431"/>
            <a:ext cx="964114" cy="400110"/>
          </a:xfrm>
          <a:prstGeom prst="rect">
            <a:avLst/>
          </a:prstGeom>
          <a:noFill/>
        </p:spPr>
        <p:txBody>
          <a:bodyPr wrap="square" rtlCol="0">
            <a:spAutoFit/>
          </a:bodyPr>
          <a:lstStyle/>
          <a:p>
            <a:pPr algn="ctr"/>
            <a:r>
              <a:rPr lang="en-US" sz="1000" dirty="0"/>
              <a:t>Synapse Data Warehousing</a:t>
            </a:r>
          </a:p>
        </p:txBody>
      </p:sp>
      <p:sp>
        <p:nvSpPr>
          <p:cNvPr id="80" name="TextBox 79">
            <a:extLst>
              <a:ext uri="{FF2B5EF4-FFF2-40B4-BE49-F238E27FC236}">
                <a16:creationId xmlns:a16="http://schemas.microsoft.com/office/drawing/2014/main" id="{BC21AF6D-2E34-D6D2-7826-0944255200AE}"/>
              </a:ext>
            </a:extLst>
          </p:cNvPr>
          <p:cNvSpPr txBox="1"/>
          <p:nvPr/>
        </p:nvSpPr>
        <p:spPr>
          <a:xfrm>
            <a:off x="2574209" y="4031324"/>
            <a:ext cx="1253692" cy="553998"/>
          </a:xfrm>
          <a:prstGeom prst="rect">
            <a:avLst/>
          </a:prstGeom>
          <a:noFill/>
        </p:spPr>
        <p:txBody>
          <a:bodyPr wrap="square" rtlCol="0">
            <a:spAutoFit/>
          </a:bodyPr>
          <a:lstStyle/>
          <a:p>
            <a:r>
              <a:rPr lang="en-US" sz="1000" dirty="0"/>
              <a:t>SQL Tables</a:t>
            </a:r>
          </a:p>
          <a:p>
            <a:r>
              <a:rPr lang="en-US" sz="1000" dirty="0"/>
              <a:t>Transformed with Business Rules</a:t>
            </a:r>
            <a:endParaRPr lang="en-US" sz="800" dirty="0"/>
          </a:p>
        </p:txBody>
      </p:sp>
      <p:pic>
        <p:nvPicPr>
          <p:cNvPr id="95" name="Picture 94" descr="A blue logo with a white background&#10;&#10;Description automatically generated">
            <a:extLst>
              <a:ext uri="{FF2B5EF4-FFF2-40B4-BE49-F238E27FC236}">
                <a16:creationId xmlns:a16="http://schemas.microsoft.com/office/drawing/2014/main" id="{BB6B027D-C12A-8EB8-47CE-98B079E57F5C}"/>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5194124" y="3809560"/>
            <a:ext cx="323946" cy="325392"/>
          </a:xfrm>
          <a:prstGeom prst="rect">
            <a:avLst/>
          </a:prstGeom>
        </p:spPr>
      </p:pic>
      <p:sp>
        <p:nvSpPr>
          <p:cNvPr id="97" name="TextBox 96">
            <a:extLst>
              <a:ext uri="{FF2B5EF4-FFF2-40B4-BE49-F238E27FC236}">
                <a16:creationId xmlns:a16="http://schemas.microsoft.com/office/drawing/2014/main" id="{1D6D9A62-BC2E-210C-D5F4-7EC8DE812782}"/>
              </a:ext>
            </a:extLst>
          </p:cNvPr>
          <p:cNvSpPr txBox="1"/>
          <p:nvPr/>
        </p:nvSpPr>
        <p:spPr>
          <a:xfrm>
            <a:off x="2679579" y="3820667"/>
            <a:ext cx="1003704" cy="246221"/>
          </a:xfrm>
          <a:prstGeom prst="rect">
            <a:avLst/>
          </a:prstGeom>
          <a:solidFill>
            <a:srgbClr val="BCA75C"/>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cs typeface="Calibri" panose="020F0502020204030204" pitchFamily="34" charset="0"/>
              </a:rPr>
              <a:t>GOLD</a:t>
            </a:r>
            <a:endParaRPr kumimoji="0" lang="en-US" sz="900" b="1" i="0" u="none" strike="noStrike" kern="0" cap="none" spc="0" normalizeH="0" baseline="0" noProof="0" dirty="0">
              <a:ln>
                <a:noFill/>
              </a:ln>
              <a:solidFill>
                <a:srgbClr val="FFFFFF"/>
              </a:solidFill>
              <a:effectLst/>
              <a:uLnTx/>
              <a:uFillTx/>
              <a:cs typeface="Calibri" panose="020F0502020204030204" pitchFamily="34" charset="0"/>
            </a:endParaRPr>
          </a:p>
        </p:txBody>
      </p:sp>
      <p:sp>
        <p:nvSpPr>
          <p:cNvPr id="99" name="Freeform: Shape 98">
            <a:extLst>
              <a:ext uri="{FF2B5EF4-FFF2-40B4-BE49-F238E27FC236}">
                <a16:creationId xmlns:a16="http://schemas.microsoft.com/office/drawing/2014/main" id="{0F2DC534-A011-1FEA-A162-CBFB38F1E590}"/>
              </a:ext>
            </a:extLst>
          </p:cNvPr>
          <p:cNvSpPr/>
          <p:nvPr/>
        </p:nvSpPr>
        <p:spPr>
          <a:xfrm>
            <a:off x="3935379" y="4369532"/>
            <a:ext cx="603504" cy="246888"/>
          </a:xfrm>
          <a:custGeom>
            <a:avLst/>
            <a:gdLst>
              <a:gd name="connsiteX0" fmla="*/ 179070 w 209550"/>
              <a:gd name="connsiteY0" fmla="*/ 25718 h 85725"/>
              <a:gd name="connsiteX1" fmla="*/ 105728 w 209550"/>
              <a:gd name="connsiteY1" fmla="*/ 37147 h 85725"/>
              <a:gd name="connsiteX2" fmla="*/ 32385 w 209550"/>
              <a:gd name="connsiteY2" fmla="*/ 25718 h 85725"/>
              <a:gd name="connsiteX3" fmla="*/ 0 w 209550"/>
              <a:gd name="connsiteY3" fmla="*/ 0 h 85725"/>
              <a:gd name="connsiteX4" fmla="*/ 0 w 209550"/>
              <a:gd name="connsiteY4" fmla="*/ 49530 h 85725"/>
              <a:gd name="connsiteX5" fmla="*/ 32385 w 209550"/>
              <a:gd name="connsiteY5" fmla="*/ 78105 h 85725"/>
              <a:gd name="connsiteX6" fmla="*/ 105728 w 209550"/>
              <a:gd name="connsiteY6" fmla="*/ 89535 h 85725"/>
              <a:gd name="connsiteX7" fmla="*/ 179070 w 209550"/>
              <a:gd name="connsiteY7" fmla="*/ 78105 h 85725"/>
              <a:gd name="connsiteX8" fmla="*/ 211455 w 209550"/>
              <a:gd name="connsiteY8" fmla="*/ 49530 h 85725"/>
              <a:gd name="connsiteX9" fmla="*/ 211455 w 209550"/>
              <a:gd name="connsiteY9" fmla="*/ 0 h 85725"/>
              <a:gd name="connsiteX10" fmla="*/ 179070 w 209550"/>
              <a:gd name="connsiteY10" fmla="*/ 25718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550" h="85725">
                <a:moveTo>
                  <a:pt x="179070" y="25718"/>
                </a:moveTo>
                <a:cubicBezTo>
                  <a:pt x="160020" y="32385"/>
                  <a:pt x="134303" y="37147"/>
                  <a:pt x="105728" y="37147"/>
                </a:cubicBezTo>
                <a:cubicBezTo>
                  <a:pt x="77153" y="37147"/>
                  <a:pt x="51435" y="33338"/>
                  <a:pt x="32385" y="25718"/>
                </a:cubicBezTo>
                <a:cubicBezTo>
                  <a:pt x="12383" y="18097"/>
                  <a:pt x="0" y="11430"/>
                  <a:pt x="0" y="0"/>
                </a:cubicBezTo>
                <a:lnTo>
                  <a:pt x="0" y="49530"/>
                </a:lnTo>
                <a:cubicBezTo>
                  <a:pt x="0" y="60960"/>
                  <a:pt x="12383" y="70485"/>
                  <a:pt x="32385" y="78105"/>
                </a:cubicBezTo>
                <a:cubicBezTo>
                  <a:pt x="51435" y="84773"/>
                  <a:pt x="77153" y="89535"/>
                  <a:pt x="105728" y="89535"/>
                </a:cubicBezTo>
                <a:cubicBezTo>
                  <a:pt x="134303" y="89535"/>
                  <a:pt x="160020" y="85725"/>
                  <a:pt x="179070" y="78105"/>
                </a:cubicBezTo>
                <a:cubicBezTo>
                  <a:pt x="199073" y="70485"/>
                  <a:pt x="211455" y="60960"/>
                  <a:pt x="211455" y="49530"/>
                </a:cubicBezTo>
                <a:lnTo>
                  <a:pt x="211455" y="0"/>
                </a:lnTo>
                <a:cubicBezTo>
                  <a:pt x="211455" y="11430"/>
                  <a:pt x="199073" y="18097"/>
                  <a:pt x="179070" y="25718"/>
                </a:cubicBezTo>
                <a:close/>
              </a:path>
            </a:pathLst>
          </a:custGeom>
          <a:noFill/>
          <a:ln w="19050" cap="rnd">
            <a:solidFill>
              <a:srgbClr val="BCA75C"/>
            </a:solidFill>
            <a:prstDash val="solid"/>
            <a:round/>
          </a:ln>
        </p:spPr>
        <p:txBody>
          <a:bodyPr rtlCol="0" anchor="ctr"/>
          <a:lstStyle/>
          <a:p>
            <a:endParaRPr lang="en-US" dirty="0"/>
          </a:p>
        </p:txBody>
      </p:sp>
      <p:sp>
        <p:nvSpPr>
          <p:cNvPr id="104" name="Freeform: Shape 103">
            <a:extLst>
              <a:ext uri="{FF2B5EF4-FFF2-40B4-BE49-F238E27FC236}">
                <a16:creationId xmlns:a16="http://schemas.microsoft.com/office/drawing/2014/main" id="{B997128E-C4F0-FF12-EA8A-43C626E29A25}"/>
              </a:ext>
            </a:extLst>
          </p:cNvPr>
          <p:cNvSpPr/>
          <p:nvPr/>
        </p:nvSpPr>
        <p:spPr>
          <a:xfrm>
            <a:off x="3935379" y="4174767"/>
            <a:ext cx="603504" cy="219456"/>
          </a:xfrm>
          <a:custGeom>
            <a:avLst/>
            <a:gdLst>
              <a:gd name="connsiteX0" fmla="*/ 179070 w 209550"/>
              <a:gd name="connsiteY0" fmla="*/ 25717 h 76200"/>
              <a:gd name="connsiteX1" fmla="*/ 105728 w 209550"/>
              <a:gd name="connsiteY1" fmla="*/ 37148 h 76200"/>
              <a:gd name="connsiteX2" fmla="*/ 32385 w 209550"/>
              <a:gd name="connsiteY2" fmla="*/ 25717 h 76200"/>
              <a:gd name="connsiteX3" fmla="*/ 0 w 209550"/>
              <a:gd name="connsiteY3" fmla="*/ 0 h 76200"/>
              <a:gd name="connsiteX4" fmla="*/ 0 w 209550"/>
              <a:gd name="connsiteY4" fmla="*/ 41910 h 76200"/>
              <a:gd name="connsiteX5" fmla="*/ 0 w 209550"/>
              <a:gd name="connsiteY5" fmla="*/ 44768 h 76200"/>
              <a:gd name="connsiteX6" fmla="*/ 32385 w 209550"/>
              <a:gd name="connsiteY6" fmla="*/ 73343 h 76200"/>
              <a:gd name="connsiteX7" fmla="*/ 105728 w 209550"/>
              <a:gd name="connsiteY7" fmla="*/ 84773 h 76200"/>
              <a:gd name="connsiteX8" fmla="*/ 179070 w 209550"/>
              <a:gd name="connsiteY8" fmla="*/ 73343 h 76200"/>
              <a:gd name="connsiteX9" fmla="*/ 211455 w 209550"/>
              <a:gd name="connsiteY9" fmla="*/ 44768 h 76200"/>
              <a:gd name="connsiteX10" fmla="*/ 211455 w 209550"/>
              <a:gd name="connsiteY10" fmla="*/ 41910 h 76200"/>
              <a:gd name="connsiteX11" fmla="*/ 211455 w 209550"/>
              <a:gd name="connsiteY11" fmla="*/ 0 h 76200"/>
              <a:gd name="connsiteX12" fmla="*/ 179070 w 209550"/>
              <a:gd name="connsiteY12" fmla="*/ 2571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550" h="76200">
                <a:moveTo>
                  <a:pt x="179070" y="25717"/>
                </a:moveTo>
                <a:cubicBezTo>
                  <a:pt x="160020" y="32385"/>
                  <a:pt x="134303" y="37148"/>
                  <a:pt x="105728" y="37148"/>
                </a:cubicBezTo>
                <a:cubicBezTo>
                  <a:pt x="77153" y="37148"/>
                  <a:pt x="51435" y="33337"/>
                  <a:pt x="32385" y="25717"/>
                </a:cubicBezTo>
                <a:cubicBezTo>
                  <a:pt x="12383" y="18097"/>
                  <a:pt x="0" y="11430"/>
                  <a:pt x="0" y="0"/>
                </a:cubicBezTo>
                <a:lnTo>
                  <a:pt x="0" y="41910"/>
                </a:lnTo>
                <a:lnTo>
                  <a:pt x="0" y="44768"/>
                </a:lnTo>
                <a:cubicBezTo>
                  <a:pt x="0" y="56198"/>
                  <a:pt x="12383" y="65723"/>
                  <a:pt x="32385" y="73343"/>
                </a:cubicBezTo>
                <a:cubicBezTo>
                  <a:pt x="51435" y="80010"/>
                  <a:pt x="77153" y="84773"/>
                  <a:pt x="105728" y="84773"/>
                </a:cubicBezTo>
                <a:cubicBezTo>
                  <a:pt x="134303" y="84773"/>
                  <a:pt x="160020" y="80962"/>
                  <a:pt x="179070" y="73343"/>
                </a:cubicBezTo>
                <a:cubicBezTo>
                  <a:pt x="199073" y="65723"/>
                  <a:pt x="211455" y="56198"/>
                  <a:pt x="211455" y="44768"/>
                </a:cubicBezTo>
                <a:lnTo>
                  <a:pt x="211455" y="41910"/>
                </a:lnTo>
                <a:lnTo>
                  <a:pt x="211455" y="0"/>
                </a:lnTo>
                <a:cubicBezTo>
                  <a:pt x="211455" y="11430"/>
                  <a:pt x="199073" y="19050"/>
                  <a:pt x="179070" y="25717"/>
                </a:cubicBezTo>
                <a:close/>
              </a:path>
            </a:pathLst>
          </a:custGeom>
          <a:noFill/>
          <a:ln w="19050" cap="rnd">
            <a:solidFill>
              <a:srgbClr val="BCA75C"/>
            </a:solidFill>
            <a:prstDash val="solid"/>
            <a:round/>
          </a:ln>
        </p:spPr>
        <p:txBody>
          <a:bodyPr rtlCol="0" anchor="ctr"/>
          <a:lstStyle/>
          <a:p>
            <a:endParaRPr lang="en-US" dirty="0"/>
          </a:p>
        </p:txBody>
      </p:sp>
      <p:sp>
        <p:nvSpPr>
          <p:cNvPr id="109" name="Freeform: Shape 108">
            <a:extLst>
              <a:ext uri="{FF2B5EF4-FFF2-40B4-BE49-F238E27FC236}">
                <a16:creationId xmlns:a16="http://schemas.microsoft.com/office/drawing/2014/main" id="{D9604A53-922D-FF7A-57E6-2161A08FC16F}"/>
              </a:ext>
            </a:extLst>
          </p:cNvPr>
          <p:cNvSpPr/>
          <p:nvPr/>
        </p:nvSpPr>
        <p:spPr>
          <a:xfrm>
            <a:off x="3935379" y="3952566"/>
            <a:ext cx="603504" cy="246888"/>
          </a:xfrm>
          <a:custGeom>
            <a:avLst/>
            <a:gdLst>
              <a:gd name="connsiteX0" fmla="*/ 179070 w 209550"/>
              <a:gd name="connsiteY0" fmla="*/ 28575 h 85725"/>
              <a:gd name="connsiteX1" fmla="*/ 105728 w 209550"/>
              <a:gd name="connsiteY1" fmla="*/ 40005 h 85725"/>
              <a:gd name="connsiteX2" fmla="*/ 32385 w 209550"/>
              <a:gd name="connsiteY2" fmla="*/ 28575 h 85725"/>
              <a:gd name="connsiteX3" fmla="*/ 0 w 209550"/>
              <a:gd name="connsiteY3" fmla="*/ 0 h 85725"/>
              <a:gd name="connsiteX4" fmla="*/ 0 w 209550"/>
              <a:gd name="connsiteY4" fmla="*/ 0 h 85725"/>
              <a:gd name="connsiteX5" fmla="*/ 0 w 209550"/>
              <a:gd name="connsiteY5" fmla="*/ 46673 h 85725"/>
              <a:gd name="connsiteX6" fmla="*/ 0 w 209550"/>
              <a:gd name="connsiteY6" fmla="*/ 54293 h 85725"/>
              <a:gd name="connsiteX7" fmla="*/ 32385 w 209550"/>
              <a:gd name="connsiteY7" fmla="*/ 82868 h 85725"/>
              <a:gd name="connsiteX8" fmla="*/ 105728 w 209550"/>
              <a:gd name="connsiteY8" fmla="*/ 94298 h 85725"/>
              <a:gd name="connsiteX9" fmla="*/ 179070 w 209550"/>
              <a:gd name="connsiteY9" fmla="*/ 82868 h 85725"/>
              <a:gd name="connsiteX10" fmla="*/ 211455 w 209550"/>
              <a:gd name="connsiteY10" fmla="*/ 54293 h 85725"/>
              <a:gd name="connsiteX11" fmla="*/ 211455 w 209550"/>
              <a:gd name="connsiteY11" fmla="*/ 46673 h 85725"/>
              <a:gd name="connsiteX12" fmla="*/ 211455 w 209550"/>
              <a:gd name="connsiteY12" fmla="*/ 0 h 85725"/>
              <a:gd name="connsiteX13" fmla="*/ 211455 w 209550"/>
              <a:gd name="connsiteY13" fmla="*/ 0 h 85725"/>
              <a:gd name="connsiteX14" fmla="*/ 179070 w 209550"/>
              <a:gd name="connsiteY14" fmla="*/ 2857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550" h="85725">
                <a:moveTo>
                  <a:pt x="179070" y="28575"/>
                </a:moveTo>
                <a:cubicBezTo>
                  <a:pt x="160020" y="35243"/>
                  <a:pt x="134303" y="40005"/>
                  <a:pt x="105728" y="40005"/>
                </a:cubicBezTo>
                <a:cubicBezTo>
                  <a:pt x="77153" y="40005"/>
                  <a:pt x="51435" y="36195"/>
                  <a:pt x="32385" y="28575"/>
                </a:cubicBezTo>
                <a:cubicBezTo>
                  <a:pt x="12383" y="20955"/>
                  <a:pt x="0" y="11430"/>
                  <a:pt x="0" y="0"/>
                </a:cubicBezTo>
                <a:lnTo>
                  <a:pt x="0" y="0"/>
                </a:lnTo>
                <a:lnTo>
                  <a:pt x="0" y="46673"/>
                </a:lnTo>
                <a:lnTo>
                  <a:pt x="0" y="54293"/>
                </a:lnTo>
                <a:cubicBezTo>
                  <a:pt x="0" y="65723"/>
                  <a:pt x="12383" y="75248"/>
                  <a:pt x="32385" y="82868"/>
                </a:cubicBezTo>
                <a:cubicBezTo>
                  <a:pt x="51435" y="89535"/>
                  <a:pt x="77153" y="94298"/>
                  <a:pt x="105728" y="94298"/>
                </a:cubicBezTo>
                <a:cubicBezTo>
                  <a:pt x="134303" y="94298"/>
                  <a:pt x="160020" y="90488"/>
                  <a:pt x="179070" y="82868"/>
                </a:cubicBezTo>
                <a:cubicBezTo>
                  <a:pt x="199073" y="75248"/>
                  <a:pt x="211455" y="65723"/>
                  <a:pt x="211455" y="54293"/>
                </a:cubicBezTo>
                <a:lnTo>
                  <a:pt x="211455" y="46673"/>
                </a:lnTo>
                <a:lnTo>
                  <a:pt x="211455" y="0"/>
                </a:lnTo>
                <a:lnTo>
                  <a:pt x="211455" y="0"/>
                </a:lnTo>
                <a:cubicBezTo>
                  <a:pt x="211455" y="11430"/>
                  <a:pt x="199073" y="20955"/>
                  <a:pt x="179070" y="28575"/>
                </a:cubicBezTo>
                <a:close/>
              </a:path>
            </a:pathLst>
          </a:custGeom>
          <a:noFill/>
          <a:ln w="19050" cap="rnd">
            <a:solidFill>
              <a:srgbClr val="BCA75C"/>
            </a:solidFill>
            <a:prstDash val="solid"/>
            <a:round/>
          </a:ln>
        </p:spPr>
        <p:txBody>
          <a:bodyPr rtlCol="0" anchor="ctr"/>
          <a:lstStyle/>
          <a:p>
            <a:endParaRPr lang="en-US" dirty="0"/>
          </a:p>
        </p:txBody>
      </p:sp>
      <p:sp>
        <p:nvSpPr>
          <p:cNvPr id="110" name="Freeform: Shape 109">
            <a:extLst>
              <a:ext uri="{FF2B5EF4-FFF2-40B4-BE49-F238E27FC236}">
                <a16:creationId xmlns:a16="http://schemas.microsoft.com/office/drawing/2014/main" id="{2984E20E-0965-00AD-C06A-269663B384E1}"/>
              </a:ext>
            </a:extLst>
          </p:cNvPr>
          <p:cNvSpPr/>
          <p:nvPr/>
        </p:nvSpPr>
        <p:spPr>
          <a:xfrm>
            <a:off x="3938121" y="3837354"/>
            <a:ext cx="603504" cy="219456"/>
          </a:xfrm>
          <a:custGeom>
            <a:avLst/>
            <a:gdLst>
              <a:gd name="connsiteX0" fmla="*/ 31433 w 209550"/>
              <a:gd name="connsiteY0" fmla="*/ 68580 h 76200"/>
              <a:gd name="connsiteX1" fmla="*/ 104775 w 209550"/>
              <a:gd name="connsiteY1" fmla="*/ 80010 h 76200"/>
              <a:gd name="connsiteX2" fmla="*/ 178118 w 209550"/>
              <a:gd name="connsiteY2" fmla="*/ 68580 h 76200"/>
              <a:gd name="connsiteX3" fmla="*/ 210503 w 209550"/>
              <a:gd name="connsiteY3" fmla="*/ 40005 h 76200"/>
              <a:gd name="connsiteX4" fmla="*/ 210503 w 209550"/>
              <a:gd name="connsiteY4" fmla="*/ 40005 h 76200"/>
              <a:gd name="connsiteX5" fmla="*/ 104775 w 209550"/>
              <a:gd name="connsiteY5" fmla="*/ 0 h 76200"/>
              <a:gd name="connsiteX6" fmla="*/ 0 w 209550"/>
              <a:gd name="connsiteY6" fmla="*/ 40005 h 76200"/>
              <a:gd name="connsiteX7" fmla="*/ 0 w 209550"/>
              <a:gd name="connsiteY7" fmla="*/ 40005 h 76200"/>
              <a:gd name="connsiteX8" fmla="*/ 31433 w 209550"/>
              <a:gd name="connsiteY8" fmla="*/ 6858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76200">
                <a:moveTo>
                  <a:pt x="31433" y="68580"/>
                </a:moveTo>
                <a:cubicBezTo>
                  <a:pt x="50483" y="75248"/>
                  <a:pt x="76200" y="80010"/>
                  <a:pt x="104775" y="80010"/>
                </a:cubicBezTo>
                <a:cubicBezTo>
                  <a:pt x="133350" y="80010"/>
                  <a:pt x="159068" y="76200"/>
                  <a:pt x="178118" y="68580"/>
                </a:cubicBezTo>
                <a:cubicBezTo>
                  <a:pt x="198120" y="60960"/>
                  <a:pt x="210503" y="51435"/>
                  <a:pt x="210503" y="40005"/>
                </a:cubicBezTo>
                <a:lnTo>
                  <a:pt x="210503" y="40005"/>
                </a:lnTo>
                <a:cubicBezTo>
                  <a:pt x="210503" y="18098"/>
                  <a:pt x="162878" y="0"/>
                  <a:pt x="104775" y="0"/>
                </a:cubicBezTo>
                <a:cubicBezTo>
                  <a:pt x="46673" y="953"/>
                  <a:pt x="0" y="18098"/>
                  <a:pt x="0" y="40005"/>
                </a:cubicBezTo>
                <a:lnTo>
                  <a:pt x="0" y="40005"/>
                </a:lnTo>
                <a:cubicBezTo>
                  <a:pt x="0" y="51435"/>
                  <a:pt x="12383" y="60960"/>
                  <a:pt x="31433" y="68580"/>
                </a:cubicBezTo>
                <a:close/>
              </a:path>
            </a:pathLst>
          </a:custGeom>
          <a:noFill/>
          <a:ln w="19050" cap="rnd">
            <a:solidFill>
              <a:srgbClr val="BCA75C"/>
            </a:solidFill>
            <a:prstDash val="solid"/>
            <a:round/>
          </a:ln>
        </p:spPr>
        <p:txBody>
          <a:bodyPr rtlCol="0" anchor="ctr"/>
          <a:lstStyle/>
          <a:p>
            <a:endParaRPr lang="en-US" dirty="0"/>
          </a:p>
        </p:txBody>
      </p:sp>
      <p:sp>
        <p:nvSpPr>
          <p:cNvPr id="111" name="Freeform: Shape 110">
            <a:extLst>
              <a:ext uri="{FF2B5EF4-FFF2-40B4-BE49-F238E27FC236}">
                <a16:creationId xmlns:a16="http://schemas.microsoft.com/office/drawing/2014/main" id="{4EB71D2B-16CD-0915-F47C-5AF12849AED9}"/>
              </a:ext>
            </a:extLst>
          </p:cNvPr>
          <p:cNvSpPr/>
          <p:nvPr/>
        </p:nvSpPr>
        <p:spPr>
          <a:xfrm>
            <a:off x="4544370" y="3980001"/>
            <a:ext cx="27432" cy="438912"/>
          </a:xfrm>
          <a:custGeom>
            <a:avLst/>
            <a:gdLst>
              <a:gd name="connsiteX0" fmla="*/ 0 w 0"/>
              <a:gd name="connsiteY0" fmla="*/ 154305 h 152400"/>
              <a:gd name="connsiteX1" fmla="*/ 0 w 0"/>
              <a:gd name="connsiteY1" fmla="*/ 0 h 152400"/>
            </a:gdLst>
            <a:ahLst/>
            <a:cxnLst>
              <a:cxn ang="0">
                <a:pos x="connsiteX0" y="connsiteY0"/>
              </a:cxn>
              <a:cxn ang="0">
                <a:pos x="connsiteX1" y="connsiteY1"/>
              </a:cxn>
            </a:cxnLst>
            <a:rect l="l" t="t" r="r" b="b"/>
            <a:pathLst>
              <a:path h="152400">
                <a:moveTo>
                  <a:pt x="0" y="154305"/>
                </a:moveTo>
                <a:lnTo>
                  <a:pt x="0" y="0"/>
                </a:lnTo>
              </a:path>
            </a:pathLst>
          </a:custGeom>
          <a:ln w="19050" cap="rnd">
            <a:solidFill>
              <a:srgbClr val="BCA75C"/>
            </a:solidFill>
            <a:prstDash val="solid"/>
            <a:round/>
          </a:ln>
        </p:spPr>
        <p:txBody>
          <a:bodyPr rtlCol="0" anchor="ctr"/>
          <a:lstStyle/>
          <a:p>
            <a:endParaRPr lang="en-US" dirty="0"/>
          </a:p>
        </p:txBody>
      </p:sp>
      <p:sp>
        <p:nvSpPr>
          <p:cNvPr id="113" name="Freeform: Shape 112">
            <a:extLst>
              <a:ext uri="{FF2B5EF4-FFF2-40B4-BE49-F238E27FC236}">
                <a16:creationId xmlns:a16="http://schemas.microsoft.com/office/drawing/2014/main" id="{46E51794-3311-37B7-E95F-5C4FA17A7160}"/>
              </a:ext>
            </a:extLst>
          </p:cNvPr>
          <p:cNvSpPr/>
          <p:nvPr/>
        </p:nvSpPr>
        <p:spPr>
          <a:xfrm>
            <a:off x="3931722" y="4062297"/>
            <a:ext cx="27432" cy="438912"/>
          </a:xfrm>
          <a:custGeom>
            <a:avLst/>
            <a:gdLst>
              <a:gd name="connsiteX0" fmla="*/ 0 w 0"/>
              <a:gd name="connsiteY0" fmla="*/ 154305 h 152400"/>
              <a:gd name="connsiteX1" fmla="*/ 0 w 0"/>
              <a:gd name="connsiteY1" fmla="*/ 0 h 152400"/>
            </a:gdLst>
            <a:ahLst/>
            <a:cxnLst>
              <a:cxn ang="0">
                <a:pos x="connsiteX0" y="connsiteY0"/>
              </a:cxn>
              <a:cxn ang="0">
                <a:pos x="connsiteX1" y="connsiteY1"/>
              </a:cxn>
            </a:cxnLst>
            <a:rect l="l" t="t" r="r" b="b"/>
            <a:pathLst>
              <a:path h="152400">
                <a:moveTo>
                  <a:pt x="0" y="154305"/>
                </a:moveTo>
                <a:lnTo>
                  <a:pt x="0" y="0"/>
                </a:lnTo>
              </a:path>
            </a:pathLst>
          </a:custGeom>
          <a:ln w="19050" cap="rnd">
            <a:solidFill>
              <a:srgbClr val="BCA75C"/>
            </a:solidFill>
            <a:prstDash val="solid"/>
            <a:round/>
          </a:ln>
        </p:spPr>
        <p:txBody>
          <a:bodyPr rtlCol="0" anchor="ctr"/>
          <a:lstStyle/>
          <a:p>
            <a:endParaRPr lang="en-US" dirty="0"/>
          </a:p>
        </p:txBody>
      </p:sp>
      <p:pic>
        <p:nvPicPr>
          <p:cNvPr id="17" name="Picture 16" descr="A close-up of a chart&#10;&#10;Description automatically generated">
            <a:extLst>
              <a:ext uri="{FF2B5EF4-FFF2-40B4-BE49-F238E27FC236}">
                <a16:creationId xmlns:a16="http://schemas.microsoft.com/office/drawing/2014/main" id="{8F601F10-E9AE-E0A2-F4E6-BDAFC7B10A04}"/>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9511286" y="1674073"/>
            <a:ext cx="731341" cy="486674"/>
          </a:xfrm>
          <a:prstGeom prst="rect">
            <a:avLst/>
          </a:prstGeom>
        </p:spPr>
      </p:pic>
      <p:sp>
        <p:nvSpPr>
          <p:cNvPr id="19" name="TextBox 18">
            <a:extLst>
              <a:ext uri="{FF2B5EF4-FFF2-40B4-BE49-F238E27FC236}">
                <a16:creationId xmlns:a16="http://schemas.microsoft.com/office/drawing/2014/main" id="{87CFAF38-022D-6BBE-F05C-2C86FC77E0DE}"/>
              </a:ext>
            </a:extLst>
          </p:cNvPr>
          <p:cNvSpPr txBox="1"/>
          <p:nvPr/>
        </p:nvSpPr>
        <p:spPr>
          <a:xfrm>
            <a:off x="9252670" y="2137415"/>
            <a:ext cx="1419379" cy="246221"/>
          </a:xfrm>
          <a:prstGeom prst="rect">
            <a:avLst/>
          </a:prstGeom>
          <a:noFill/>
        </p:spPr>
        <p:txBody>
          <a:bodyPr wrap="square" rtlCol="0">
            <a:spAutoFit/>
          </a:bodyPr>
          <a:lstStyle/>
          <a:p>
            <a:pPr algn="ctr"/>
            <a:r>
              <a:rPr lang="en-US" sz="1000" dirty="0"/>
              <a:t>Dashboards &amp; Insights</a:t>
            </a:r>
          </a:p>
        </p:txBody>
      </p:sp>
      <p:pic>
        <p:nvPicPr>
          <p:cNvPr id="25" name="Picture 24" descr="A diagram of embedding model&#10;&#10;Description automatically generated">
            <a:extLst>
              <a:ext uri="{FF2B5EF4-FFF2-40B4-BE49-F238E27FC236}">
                <a16:creationId xmlns:a16="http://schemas.microsoft.com/office/drawing/2014/main" id="{4693A0BB-B388-9BD0-EEF7-D532118CB7D8}"/>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flipH="1">
            <a:off x="10804848" y="1681774"/>
            <a:ext cx="1150533" cy="450573"/>
          </a:xfrm>
          <a:prstGeom prst="rect">
            <a:avLst/>
          </a:prstGeom>
        </p:spPr>
      </p:pic>
      <p:sp>
        <p:nvSpPr>
          <p:cNvPr id="26" name="TextBox 25">
            <a:extLst>
              <a:ext uri="{FF2B5EF4-FFF2-40B4-BE49-F238E27FC236}">
                <a16:creationId xmlns:a16="http://schemas.microsoft.com/office/drawing/2014/main" id="{FC302817-8226-2CC7-38D5-B8F4F0A3C163}"/>
              </a:ext>
            </a:extLst>
          </p:cNvPr>
          <p:cNvSpPr txBox="1"/>
          <p:nvPr/>
        </p:nvSpPr>
        <p:spPr>
          <a:xfrm>
            <a:off x="10772621" y="2155894"/>
            <a:ext cx="1419379" cy="246221"/>
          </a:xfrm>
          <a:prstGeom prst="rect">
            <a:avLst/>
          </a:prstGeom>
          <a:noFill/>
        </p:spPr>
        <p:txBody>
          <a:bodyPr wrap="square" rtlCol="0">
            <a:spAutoFit/>
          </a:bodyPr>
          <a:lstStyle/>
          <a:p>
            <a:pPr algn="ctr"/>
            <a:r>
              <a:rPr lang="en-US" sz="1000" dirty="0"/>
              <a:t>Embeddings</a:t>
            </a:r>
          </a:p>
        </p:txBody>
      </p:sp>
      <p:pic>
        <p:nvPicPr>
          <p:cNvPr id="31" name="Picture 30" descr="A group of black symbols&#10;&#10;Description automatically generated">
            <a:extLst>
              <a:ext uri="{FF2B5EF4-FFF2-40B4-BE49-F238E27FC236}">
                <a16:creationId xmlns:a16="http://schemas.microsoft.com/office/drawing/2014/main" id="{C6858C47-B51A-D859-7E63-1A5520478596}"/>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0010970" y="2526320"/>
            <a:ext cx="921963" cy="428755"/>
          </a:xfrm>
          <a:prstGeom prst="rect">
            <a:avLst/>
          </a:prstGeom>
        </p:spPr>
      </p:pic>
      <p:sp>
        <p:nvSpPr>
          <p:cNvPr id="35" name="TextBox 34">
            <a:extLst>
              <a:ext uri="{FF2B5EF4-FFF2-40B4-BE49-F238E27FC236}">
                <a16:creationId xmlns:a16="http://schemas.microsoft.com/office/drawing/2014/main" id="{BD22E26C-FBA6-7BB4-F3AC-41F21C6952DE}"/>
              </a:ext>
            </a:extLst>
          </p:cNvPr>
          <p:cNvSpPr txBox="1"/>
          <p:nvPr/>
        </p:nvSpPr>
        <p:spPr>
          <a:xfrm>
            <a:off x="10787768" y="2720627"/>
            <a:ext cx="1303654" cy="246221"/>
          </a:xfrm>
          <a:prstGeom prst="rect">
            <a:avLst/>
          </a:prstGeom>
          <a:noFill/>
        </p:spPr>
        <p:txBody>
          <a:bodyPr wrap="square" rtlCol="0">
            <a:spAutoFit/>
          </a:bodyPr>
          <a:lstStyle/>
          <a:p>
            <a:pPr algn="ctr"/>
            <a:r>
              <a:rPr lang="en-US" sz="1000" dirty="0"/>
              <a:t>Code Generation</a:t>
            </a:r>
          </a:p>
        </p:txBody>
      </p:sp>
      <p:sp>
        <p:nvSpPr>
          <p:cNvPr id="42" name="Arrow: Right 41">
            <a:extLst>
              <a:ext uri="{FF2B5EF4-FFF2-40B4-BE49-F238E27FC236}">
                <a16:creationId xmlns:a16="http://schemas.microsoft.com/office/drawing/2014/main" id="{2164D79F-B571-0267-B74D-0AE0806006EA}"/>
              </a:ext>
            </a:extLst>
          </p:cNvPr>
          <p:cNvSpPr/>
          <p:nvPr/>
        </p:nvSpPr>
        <p:spPr>
          <a:xfrm rot="5400000">
            <a:off x="4151895" y="2574873"/>
            <a:ext cx="143935" cy="163615"/>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Arrow: Right 42">
            <a:extLst>
              <a:ext uri="{FF2B5EF4-FFF2-40B4-BE49-F238E27FC236}">
                <a16:creationId xmlns:a16="http://schemas.microsoft.com/office/drawing/2014/main" id="{38ED88D4-00E3-688B-0FE8-8A44605F8FFF}"/>
              </a:ext>
            </a:extLst>
          </p:cNvPr>
          <p:cNvSpPr/>
          <p:nvPr/>
        </p:nvSpPr>
        <p:spPr>
          <a:xfrm rot="5400000">
            <a:off x="4153374" y="3606162"/>
            <a:ext cx="143935" cy="163615"/>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Connector: Elbow 23">
            <a:extLst>
              <a:ext uri="{FF2B5EF4-FFF2-40B4-BE49-F238E27FC236}">
                <a16:creationId xmlns:a16="http://schemas.microsoft.com/office/drawing/2014/main" id="{BEDC2205-6BE0-31E6-83C9-D905770D7C94}"/>
              </a:ext>
            </a:extLst>
          </p:cNvPr>
          <p:cNvCxnSpPr>
            <a:cxnSpLocks/>
            <a:stCxn id="22" idx="3"/>
            <a:endCxn id="63" idx="1"/>
          </p:cNvCxnSpPr>
          <p:nvPr/>
        </p:nvCxnSpPr>
        <p:spPr>
          <a:xfrm flipV="1">
            <a:off x="2108298" y="2213192"/>
            <a:ext cx="471827" cy="1691835"/>
          </a:xfrm>
          <a:prstGeom prst="bentConnector3">
            <a:avLst>
              <a:gd name="adj1" fmla="val 50000"/>
            </a:avLst>
          </a:prstGeom>
          <a:ln w="57150">
            <a:solidFill>
              <a:srgbClr val="385723"/>
            </a:solidFill>
            <a:tailEnd type="triangle"/>
          </a:ln>
        </p:spPr>
        <p:style>
          <a:lnRef idx="2">
            <a:schemeClr val="accent1"/>
          </a:lnRef>
          <a:fillRef idx="0">
            <a:schemeClr val="accent1"/>
          </a:fillRef>
          <a:effectRef idx="1">
            <a:schemeClr val="accent1"/>
          </a:effectRef>
          <a:fontRef idx="minor">
            <a:schemeClr val="tx1"/>
          </a:fontRef>
        </p:style>
      </p:cxnSp>
      <p:sp>
        <p:nvSpPr>
          <p:cNvPr id="51" name="Right Brace 50">
            <a:extLst>
              <a:ext uri="{FF2B5EF4-FFF2-40B4-BE49-F238E27FC236}">
                <a16:creationId xmlns:a16="http://schemas.microsoft.com/office/drawing/2014/main" id="{ECA2BD1E-B6AE-D1D3-65D8-1CF517916A4D}"/>
              </a:ext>
            </a:extLst>
          </p:cNvPr>
          <p:cNvSpPr/>
          <p:nvPr/>
        </p:nvSpPr>
        <p:spPr>
          <a:xfrm>
            <a:off x="5808303" y="1690226"/>
            <a:ext cx="572125" cy="2958984"/>
          </a:xfrm>
          <a:prstGeom prst="rightBrace">
            <a:avLst>
              <a:gd name="adj1" fmla="val 8333"/>
              <a:gd name="adj2" fmla="val 50900"/>
            </a:avLst>
          </a:prstGeom>
          <a:solidFill>
            <a:schemeClr val="accent1">
              <a:lumMod val="20000"/>
              <a:lumOff val="80000"/>
            </a:schemeClr>
          </a:solid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52" name="Left Brace 51">
            <a:extLst>
              <a:ext uri="{FF2B5EF4-FFF2-40B4-BE49-F238E27FC236}">
                <a16:creationId xmlns:a16="http://schemas.microsoft.com/office/drawing/2014/main" id="{B50CF3D0-4EE7-FF2F-768E-12C3288D13D8}"/>
              </a:ext>
            </a:extLst>
          </p:cNvPr>
          <p:cNvSpPr/>
          <p:nvPr/>
        </p:nvSpPr>
        <p:spPr>
          <a:xfrm>
            <a:off x="6196527" y="1712014"/>
            <a:ext cx="621881" cy="2945253"/>
          </a:xfrm>
          <a:prstGeom prst="leftBrace">
            <a:avLst/>
          </a:prstGeom>
          <a:solidFill>
            <a:schemeClr val="accent4">
              <a:lumMod val="20000"/>
              <a:lumOff val="80000"/>
            </a:schemeClr>
          </a:solid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54" name="Half Frame 53">
            <a:extLst>
              <a:ext uri="{FF2B5EF4-FFF2-40B4-BE49-F238E27FC236}">
                <a16:creationId xmlns:a16="http://schemas.microsoft.com/office/drawing/2014/main" id="{ADDF22BD-A598-7A07-799A-28830C504207}"/>
              </a:ext>
            </a:extLst>
          </p:cNvPr>
          <p:cNvSpPr/>
          <p:nvPr/>
        </p:nvSpPr>
        <p:spPr>
          <a:xfrm rot="8101294">
            <a:off x="6810567" y="2017234"/>
            <a:ext cx="203475" cy="208516"/>
          </a:xfrm>
          <a:prstGeom prst="halfFram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Half Frame 54">
            <a:extLst>
              <a:ext uri="{FF2B5EF4-FFF2-40B4-BE49-F238E27FC236}">
                <a16:creationId xmlns:a16="http://schemas.microsoft.com/office/drawing/2014/main" id="{72B95AAC-1B38-90F7-5799-6EF706304382}"/>
              </a:ext>
            </a:extLst>
          </p:cNvPr>
          <p:cNvSpPr/>
          <p:nvPr/>
        </p:nvSpPr>
        <p:spPr>
          <a:xfrm rot="8101294">
            <a:off x="5524826" y="2029388"/>
            <a:ext cx="203475" cy="208516"/>
          </a:xfrm>
          <a:prstGeom prst="halfFram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Half Frame 64">
            <a:extLst>
              <a:ext uri="{FF2B5EF4-FFF2-40B4-BE49-F238E27FC236}">
                <a16:creationId xmlns:a16="http://schemas.microsoft.com/office/drawing/2014/main" id="{69372A9F-4B79-D80A-38E0-76ECE238DB31}"/>
              </a:ext>
            </a:extLst>
          </p:cNvPr>
          <p:cNvSpPr/>
          <p:nvPr/>
        </p:nvSpPr>
        <p:spPr>
          <a:xfrm rot="8101294">
            <a:off x="5524824" y="3085830"/>
            <a:ext cx="203475" cy="208516"/>
          </a:xfrm>
          <a:prstGeom prst="halfFram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Half Frame 65">
            <a:extLst>
              <a:ext uri="{FF2B5EF4-FFF2-40B4-BE49-F238E27FC236}">
                <a16:creationId xmlns:a16="http://schemas.microsoft.com/office/drawing/2014/main" id="{594BD884-BEFF-8BE0-6894-1074A5724A1B}"/>
              </a:ext>
            </a:extLst>
          </p:cNvPr>
          <p:cNvSpPr/>
          <p:nvPr/>
        </p:nvSpPr>
        <p:spPr>
          <a:xfrm rot="8101294">
            <a:off x="5524823" y="4062374"/>
            <a:ext cx="203475" cy="208516"/>
          </a:xfrm>
          <a:prstGeom prst="halfFram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TextBox 66">
            <a:extLst>
              <a:ext uri="{FF2B5EF4-FFF2-40B4-BE49-F238E27FC236}">
                <a16:creationId xmlns:a16="http://schemas.microsoft.com/office/drawing/2014/main" id="{2D52A8A8-8F55-A613-17A0-238B0AD07FC2}"/>
              </a:ext>
            </a:extLst>
          </p:cNvPr>
          <p:cNvSpPr txBox="1"/>
          <p:nvPr/>
        </p:nvSpPr>
        <p:spPr>
          <a:xfrm>
            <a:off x="6735811" y="2284189"/>
            <a:ext cx="544161" cy="400110"/>
          </a:xfrm>
          <a:prstGeom prst="rect">
            <a:avLst/>
          </a:prstGeom>
          <a:noFill/>
        </p:spPr>
        <p:txBody>
          <a:bodyPr wrap="square" rtlCol="0">
            <a:spAutoFit/>
          </a:bodyPr>
          <a:lstStyle/>
          <a:p>
            <a:r>
              <a:rPr lang="en-US" sz="1000" dirty="0"/>
              <a:t>Data Model</a:t>
            </a:r>
          </a:p>
        </p:txBody>
      </p:sp>
      <p:sp>
        <p:nvSpPr>
          <p:cNvPr id="68" name="Arrow: Up-Down 67">
            <a:extLst>
              <a:ext uri="{FF2B5EF4-FFF2-40B4-BE49-F238E27FC236}">
                <a16:creationId xmlns:a16="http://schemas.microsoft.com/office/drawing/2014/main" id="{052F855A-F929-6560-25F1-C3198E9CDB92}"/>
              </a:ext>
            </a:extLst>
          </p:cNvPr>
          <p:cNvSpPr/>
          <p:nvPr/>
        </p:nvSpPr>
        <p:spPr>
          <a:xfrm>
            <a:off x="10476607" y="3045221"/>
            <a:ext cx="195442" cy="372668"/>
          </a:xfrm>
          <a:prstGeom prst="upDownArrow">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Arrow: Right 68">
            <a:extLst>
              <a:ext uri="{FF2B5EF4-FFF2-40B4-BE49-F238E27FC236}">
                <a16:creationId xmlns:a16="http://schemas.microsoft.com/office/drawing/2014/main" id="{309976A4-D24D-A69D-ABE7-56A0B479C17D}"/>
              </a:ext>
            </a:extLst>
          </p:cNvPr>
          <p:cNvSpPr/>
          <p:nvPr/>
        </p:nvSpPr>
        <p:spPr>
          <a:xfrm>
            <a:off x="8460929" y="2247609"/>
            <a:ext cx="872286" cy="242047"/>
          </a:xfrm>
          <a:prstGeom prst="rightArrow">
            <a:avLst/>
          </a:prstGeom>
          <a:solidFill>
            <a:srgbClr val="385723"/>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70" name="TextBox 69">
            <a:extLst>
              <a:ext uri="{FF2B5EF4-FFF2-40B4-BE49-F238E27FC236}">
                <a16:creationId xmlns:a16="http://schemas.microsoft.com/office/drawing/2014/main" id="{B7913B4E-0B54-8E1A-2F0B-5B9CCF9858AF}"/>
              </a:ext>
            </a:extLst>
          </p:cNvPr>
          <p:cNvSpPr txBox="1"/>
          <p:nvPr/>
        </p:nvSpPr>
        <p:spPr>
          <a:xfrm>
            <a:off x="1922595" y="3887801"/>
            <a:ext cx="774326" cy="247009"/>
          </a:xfrm>
          <a:prstGeom prst="rect">
            <a:avLst/>
          </a:prstGeom>
          <a:noFill/>
        </p:spPr>
        <p:txBody>
          <a:bodyPr wrap="square" rtlCol="0">
            <a:spAutoFit/>
          </a:bodyPr>
          <a:lstStyle/>
          <a:p>
            <a:r>
              <a:rPr lang="en-US" sz="1000" dirty="0"/>
              <a:t>Transform </a:t>
            </a:r>
          </a:p>
        </p:txBody>
      </p:sp>
      <p:sp>
        <p:nvSpPr>
          <p:cNvPr id="84" name="TextBox 83">
            <a:extLst>
              <a:ext uri="{FF2B5EF4-FFF2-40B4-BE49-F238E27FC236}">
                <a16:creationId xmlns:a16="http://schemas.microsoft.com/office/drawing/2014/main" id="{3F962AA2-B70E-3A4F-4142-67C18D0B4230}"/>
              </a:ext>
            </a:extLst>
          </p:cNvPr>
          <p:cNvSpPr txBox="1"/>
          <p:nvPr/>
        </p:nvSpPr>
        <p:spPr>
          <a:xfrm>
            <a:off x="2537508" y="2532304"/>
            <a:ext cx="1762920" cy="246221"/>
          </a:xfrm>
          <a:prstGeom prst="rect">
            <a:avLst/>
          </a:prstGeom>
          <a:noFill/>
        </p:spPr>
        <p:txBody>
          <a:bodyPr wrap="square" rtlCol="0">
            <a:spAutoFit/>
          </a:bodyPr>
          <a:lstStyle/>
          <a:p>
            <a:r>
              <a:rPr lang="en-US" sz="1000" dirty="0"/>
              <a:t>Binary to Table Conversion</a:t>
            </a:r>
          </a:p>
        </p:txBody>
      </p:sp>
      <p:sp>
        <p:nvSpPr>
          <p:cNvPr id="86" name="TextBox 85">
            <a:extLst>
              <a:ext uri="{FF2B5EF4-FFF2-40B4-BE49-F238E27FC236}">
                <a16:creationId xmlns:a16="http://schemas.microsoft.com/office/drawing/2014/main" id="{8FEAB7BD-D1C7-D744-73FF-39C9512FD55F}"/>
              </a:ext>
            </a:extLst>
          </p:cNvPr>
          <p:cNvSpPr txBox="1"/>
          <p:nvPr/>
        </p:nvSpPr>
        <p:spPr>
          <a:xfrm>
            <a:off x="2666311" y="3580491"/>
            <a:ext cx="1762920" cy="246221"/>
          </a:xfrm>
          <a:prstGeom prst="rect">
            <a:avLst/>
          </a:prstGeom>
          <a:noFill/>
        </p:spPr>
        <p:txBody>
          <a:bodyPr wrap="square" rtlCol="0">
            <a:spAutoFit/>
          </a:bodyPr>
          <a:lstStyle/>
          <a:p>
            <a:r>
              <a:rPr lang="en-US" sz="1000" dirty="0"/>
              <a:t>Business Rules Applied</a:t>
            </a:r>
          </a:p>
        </p:txBody>
      </p:sp>
      <p:sp>
        <p:nvSpPr>
          <p:cNvPr id="88" name="TextBox 87">
            <a:extLst>
              <a:ext uri="{FF2B5EF4-FFF2-40B4-BE49-F238E27FC236}">
                <a16:creationId xmlns:a16="http://schemas.microsoft.com/office/drawing/2014/main" id="{0A208990-738F-13E9-60F6-01BB4B4584BC}"/>
              </a:ext>
            </a:extLst>
          </p:cNvPr>
          <p:cNvSpPr txBox="1"/>
          <p:nvPr/>
        </p:nvSpPr>
        <p:spPr>
          <a:xfrm>
            <a:off x="8453239" y="2075958"/>
            <a:ext cx="827896" cy="246221"/>
          </a:xfrm>
          <a:prstGeom prst="rect">
            <a:avLst/>
          </a:prstGeom>
          <a:noFill/>
        </p:spPr>
        <p:txBody>
          <a:bodyPr wrap="square" rtlCol="0">
            <a:spAutoFit/>
          </a:bodyPr>
          <a:lstStyle/>
          <a:p>
            <a:pPr algn="ctr"/>
            <a:r>
              <a:rPr lang="en-US" sz="1000" dirty="0"/>
              <a:t>Direct Lake</a:t>
            </a:r>
          </a:p>
        </p:txBody>
      </p:sp>
      <p:sp>
        <p:nvSpPr>
          <p:cNvPr id="27" name="Callout: Bent Line 26">
            <a:extLst>
              <a:ext uri="{FF2B5EF4-FFF2-40B4-BE49-F238E27FC236}">
                <a16:creationId xmlns:a16="http://schemas.microsoft.com/office/drawing/2014/main" id="{DD851912-24C8-0DE4-ACDE-D7D2F678DE63}"/>
              </a:ext>
            </a:extLst>
          </p:cNvPr>
          <p:cNvSpPr/>
          <p:nvPr/>
        </p:nvSpPr>
        <p:spPr>
          <a:xfrm>
            <a:off x="6256577" y="1087728"/>
            <a:ext cx="1552196" cy="699899"/>
          </a:xfrm>
          <a:prstGeom prst="borderCallout2">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a:p>
            <a:pPr algn="ctr"/>
            <a:r>
              <a:rPr lang="en-US" sz="1400" dirty="0">
                <a:solidFill>
                  <a:schemeClr val="bg1"/>
                </a:solidFill>
              </a:rPr>
              <a:t>Faster Data Onboarding</a:t>
            </a:r>
          </a:p>
          <a:p>
            <a:pPr algn="ctr"/>
            <a:endParaRPr lang="en-US" dirty="0">
              <a:solidFill>
                <a:schemeClr val="bg1"/>
              </a:solidFill>
            </a:endParaRPr>
          </a:p>
        </p:txBody>
      </p:sp>
      <p:sp>
        <p:nvSpPr>
          <p:cNvPr id="11" name="Callout: Bent Line 10">
            <a:extLst>
              <a:ext uri="{FF2B5EF4-FFF2-40B4-BE49-F238E27FC236}">
                <a16:creationId xmlns:a16="http://schemas.microsoft.com/office/drawing/2014/main" id="{67ED7621-675E-1B61-6179-D0A5713C09EE}"/>
              </a:ext>
            </a:extLst>
          </p:cNvPr>
          <p:cNvSpPr/>
          <p:nvPr/>
        </p:nvSpPr>
        <p:spPr>
          <a:xfrm>
            <a:off x="5808302" y="4649210"/>
            <a:ext cx="1811567" cy="774755"/>
          </a:xfrm>
          <a:prstGeom prst="borderCallout2">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Cheaper Archival </a:t>
            </a:r>
          </a:p>
          <a:p>
            <a:pPr algn="ctr"/>
            <a:r>
              <a:rPr lang="en-US" sz="1400" dirty="0">
                <a:solidFill>
                  <a:schemeClr val="bg1"/>
                </a:solidFill>
              </a:rPr>
              <a:t>No Data Redundancy</a:t>
            </a:r>
          </a:p>
          <a:p>
            <a:pPr algn="ctr"/>
            <a:endParaRPr lang="en-US" dirty="0"/>
          </a:p>
        </p:txBody>
      </p:sp>
      <p:sp>
        <p:nvSpPr>
          <p:cNvPr id="40" name="Callout: Bent Line 39">
            <a:extLst>
              <a:ext uri="{FF2B5EF4-FFF2-40B4-BE49-F238E27FC236}">
                <a16:creationId xmlns:a16="http://schemas.microsoft.com/office/drawing/2014/main" id="{D72A3E23-BF30-1637-A369-9CB7ADA6C37F}"/>
              </a:ext>
            </a:extLst>
          </p:cNvPr>
          <p:cNvSpPr/>
          <p:nvPr/>
        </p:nvSpPr>
        <p:spPr>
          <a:xfrm>
            <a:off x="9370161" y="4160020"/>
            <a:ext cx="1811567" cy="978690"/>
          </a:xfrm>
          <a:prstGeom prst="borderCallout2">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Support for Structured and Unstructured Data</a:t>
            </a:r>
          </a:p>
          <a:p>
            <a:pPr algn="ctr"/>
            <a:endParaRPr lang="en-US" dirty="0"/>
          </a:p>
        </p:txBody>
      </p:sp>
    </p:spTree>
    <p:extLst>
      <p:ext uri="{BB962C8B-B14F-4D97-AF65-F5344CB8AC3E}">
        <p14:creationId xmlns:p14="http://schemas.microsoft.com/office/powerpoint/2010/main" val="643151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750"/>
                                  </p:stCondLst>
                                  <p:childTnLst>
                                    <p:set>
                                      <p:cBhvr>
                                        <p:cTn id="6" dur="1" fill="hold">
                                          <p:stCondLst>
                                            <p:cond delay="9"/>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760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760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1" grpId="0" animBg="1"/>
      <p:bldP spid="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F6CBCFD-88CC-CED3-248A-40D5A1C92516}"/>
              </a:ext>
            </a:extLst>
          </p:cNvPr>
          <p:cNvSpPr/>
          <p:nvPr/>
        </p:nvSpPr>
        <p:spPr>
          <a:xfrm>
            <a:off x="322761" y="1350253"/>
            <a:ext cx="11371840" cy="179434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altLang="en-US" sz="1200" dirty="0">
              <a:solidFill>
                <a:schemeClr val="tx1"/>
              </a:solidFill>
              <a:latin typeface="Calibri" panose="020F0502020204030204" pitchFamily="34" charset="0"/>
              <a:cs typeface="Calibri" panose="020F0502020204030204" pitchFamily="34" charset="0"/>
            </a:endParaRPr>
          </a:p>
          <a:p>
            <a:endParaRPr lang="en-US" altLang="en-US" sz="1200" dirty="0">
              <a:solidFill>
                <a:schemeClr val="tx1"/>
              </a:solidFill>
              <a:latin typeface="Calibri" panose="020F0502020204030204" pitchFamily="34" charset="0"/>
              <a:cs typeface="Calibri" panose="020F0502020204030204" pitchFamily="34" charset="0"/>
            </a:endParaRPr>
          </a:p>
          <a:p>
            <a:pPr marL="628650" lvl="1" indent="-171450">
              <a:lnSpc>
                <a:spcPct val="90000"/>
              </a:lnSpc>
              <a:spcBef>
                <a:spcPts val="300"/>
              </a:spcBef>
              <a:buFont typeface="Wingdings" panose="05000000000000000000" pitchFamily="2" charset="2"/>
              <a:buChar char="v"/>
              <a:defRPr/>
            </a:pPr>
            <a:r>
              <a:rPr kumimoji="0" lang="en-US" sz="1200" i="0" u="none" strike="noStrike" kern="1200" cap="none" spc="0" normalizeH="0" baseline="0" noProof="0" dirty="0">
                <a:ln>
                  <a:noFill/>
                </a:ln>
                <a:solidFill>
                  <a:srgbClr val="3F3F3F"/>
                </a:solidFill>
                <a:effectLst/>
                <a:uLnTx/>
                <a:uFillTx/>
                <a:latin typeface="Calibri"/>
                <a:ea typeface="+mn-ea"/>
                <a:cs typeface="+mn-cs"/>
              </a:rPr>
              <a:t>Time-Consuming Process: Uploading marketing files is labor-intensive and time-consuming, leading to delays in campaign execution and data dissemination.</a:t>
            </a:r>
          </a:p>
          <a:p>
            <a:pPr marL="628650" lvl="1" indent="-171450">
              <a:lnSpc>
                <a:spcPct val="90000"/>
              </a:lnSpc>
              <a:spcBef>
                <a:spcPts val="300"/>
              </a:spcBef>
              <a:buFont typeface="Wingdings" panose="05000000000000000000" pitchFamily="2" charset="2"/>
              <a:buChar char="v"/>
              <a:defRPr/>
            </a:pPr>
            <a:r>
              <a:rPr kumimoji="0" lang="en-US" sz="1200" i="0" u="none" strike="noStrike" kern="1200" cap="none" spc="0" normalizeH="0" baseline="0" noProof="0" dirty="0">
                <a:ln>
                  <a:noFill/>
                </a:ln>
                <a:solidFill>
                  <a:srgbClr val="3F3F3F"/>
                </a:solidFill>
                <a:effectLst/>
                <a:uLnTx/>
                <a:uFillTx/>
                <a:latin typeface="Calibri"/>
                <a:ea typeface="+mn-ea"/>
                <a:cs typeface="+mn-cs"/>
              </a:rPr>
              <a:t>Human Errors: Increased risk of errors, resulting in inaccurate information, potential compliance issues, and suboptimal decision-making.</a:t>
            </a:r>
          </a:p>
          <a:p>
            <a:pPr marL="628650" lvl="1" indent="-171450">
              <a:lnSpc>
                <a:spcPct val="90000"/>
              </a:lnSpc>
              <a:spcBef>
                <a:spcPts val="300"/>
              </a:spcBef>
              <a:buFont typeface="Wingdings" panose="05000000000000000000" pitchFamily="2" charset="2"/>
              <a:buChar char="v"/>
              <a:defRPr/>
            </a:pPr>
            <a:r>
              <a:rPr kumimoji="0" lang="en-US" sz="1200" i="0" u="none" strike="noStrike" kern="1200" cap="none" spc="0" normalizeH="0" baseline="0" noProof="0" dirty="0">
                <a:ln>
                  <a:noFill/>
                </a:ln>
                <a:solidFill>
                  <a:srgbClr val="3F3F3F"/>
                </a:solidFill>
                <a:effectLst/>
                <a:uLnTx/>
                <a:uFillTx/>
                <a:latin typeface="Calibri"/>
                <a:ea typeface="+mn-ea"/>
                <a:cs typeface="+mn-cs"/>
              </a:rPr>
              <a:t>Inefficiency and Scalability Concerns: As the volume of marketing files grows, scalability is a concern limiting the ability to handle larger datasets or more complex campaigns.</a:t>
            </a:r>
          </a:p>
          <a:p>
            <a:pPr marL="628650" lvl="1" indent="-171450">
              <a:lnSpc>
                <a:spcPct val="90000"/>
              </a:lnSpc>
              <a:spcBef>
                <a:spcPts val="300"/>
              </a:spcBef>
              <a:buFont typeface="Wingdings" panose="05000000000000000000" pitchFamily="2" charset="2"/>
              <a:buChar char="v"/>
              <a:defRPr/>
            </a:pPr>
            <a:r>
              <a:rPr kumimoji="0" lang="en-US" sz="1200" i="0" u="none" strike="noStrike" kern="1200" cap="none" spc="0" normalizeH="0" baseline="0" noProof="0" dirty="0">
                <a:ln>
                  <a:noFill/>
                </a:ln>
                <a:solidFill>
                  <a:srgbClr val="3F3F3F"/>
                </a:solidFill>
                <a:effectLst/>
                <a:uLnTx/>
                <a:uFillTx/>
                <a:latin typeface="Calibri"/>
                <a:ea typeface="+mn-ea"/>
                <a:cs typeface="+mn-cs"/>
              </a:rPr>
              <a:t>Faster Insights: Manual loading inhibits the availability of real-time data insights, hindering the ability to make informed, timely adjustments to marketing strategies</a:t>
            </a:r>
            <a:endParaRPr lang="en-US" altLang="en-US" sz="1200" dirty="0">
              <a:solidFill>
                <a:schemeClr val="tx1"/>
              </a:solidFill>
              <a:latin typeface="Calibri" panose="020F0502020204030204" pitchFamily="34" charset="0"/>
              <a:cs typeface="Calibri" panose="020F0502020204030204" pitchFamily="34" charset="0"/>
            </a:endParaRPr>
          </a:p>
        </p:txBody>
      </p:sp>
      <p:sp>
        <p:nvSpPr>
          <p:cNvPr id="7" name="Rectangle: Rounded Corners 6">
            <a:extLst>
              <a:ext uri="{FF2B5EF4-FFF2-40B4-BE49-F238E27FC236}">
                <a16:creationId xmlns:a16="http://schemas.microsoft.com/office/drawing/2014/main" id="{D1B38B94-8A66-C812-4A74-C3675E6FDE5A}"/>
              </a:ext>
            </a:extLst>
          </p:cNvPr>
          <p:cNvSpPr/>
          <p:nvPr/>
        </p:nvSpPr>
        <p:spPr>
          <a:xfrm>
            <a:off x="633664" y="1333207"/>
            <a:ext cx="3492000" cy="12983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15B5E8BB-0788-2F4D-E1D3-FDABA3AF6A98}"/>
              </a:ext>
            </a:extLst>
          </p:cNvPr>
          <p:cNvSpPr/>
          <p:nvPr/>
        </p:nvSpPr>
        <p:spPr>
          <a:xfrm>
            <a:off x="705853" y="1330259"/>
            <a:ext cx="3320715" cy="4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23F8BBEC-1DE4-F710-4096-33CFD7E93AB9}"/>
              </a:ext>
            </a:extLst>
          </p:cNvPr>
          <p:cNvSpPr txBox="1"/>
          <p:nvPr/>
        </p:nvSpPr>
        <p:spPr>
          <a:xfrm>
            <a:off x="850232" y="1351126"/>
            <a:ext cx="2598821" cy="369332"/>
          </a:xfrm>
          <a:prstGeom prst="rect">
            <a:avLst/>
          </a:prstGeom>
          <a:noFill/>
        </p:spPr>
        <p:txBody>
          <a:bodyPr wrap="square" rtlCol="0">
            <a:spAutoFit/>
          </a:bodyPr>
          <a:lstStyle/>
          <a:p>
            <a:r>
              <a:rPr lang="en-US" sz="1800" b="1" dirty="0">
                <a:solidFill>
                  <a:schemeClr val="bg1"/>
                </a:solidFill>
                <a:latin typeface="Calibri" panose="020F0502020204030204" pitchFamily="34" charset="0"/>
                <a:cs typeface="Calibri" panose="020F0502020204030204" pitchFamily="34" charset="0"/>
              </a:rPr>
              <a:t>PROBLEM STATEMENT:</a:t>
            </a:r>
          </a:p>
        </p:txBody>
      </p:sp>
      <p:grpSp>
        <p:nvGrpSpPr>
          <p:cNvPr id="12" name="Group 11">
            <a:extLst>
              <a:ext uri="{FF2B5EF4-FFF2-40B4-BE49-F238E27FC236}">
                <a16:creationId xmlns:a16="http://schemas.microsoft.com/office/drawing/2014/main" id="{4CE166F5-6E87-1538-70A8-E69FE64840BC}"/>
              </a:ext>
            </a:extLst>
          </p:cNvPr>
          <p:cNvGrpSpPr/>
          <p:nvPr/>
        </p:nvGrpSpPr>
        <p:grpSpPr>
          <a:xfrm>
            <a:off x="322760" y="3191179"/>
            <a:ext cx="11371839" cy="1288302"/>
            <a:chOff x="428034" y="3032094"/>
            <a:chExt cx="11371839" cy="1288302"/>
          </a:xfrm>
        </p:grpSpPr>
        <p:sp>
          <p:nvSpPr>
            <p:cNvPr id="13" name="Rectangle: Rounded Corners 12">
              <a:extLst>
                <a:ext uri="{FF2B5EF4-FFF2-40B4-BE49-F238E27FC236}">
                  <a16:creationId xmlns:a16="http://schemas.microsoft.com/office/drawing/2014/main" id="{CC98DB0A-3429-F42D-311E-A0AED01D8447}"/>
                </a:ext>
              </a:extLst>
            </p:cNvPr>
            <p:cNvSpPr/>
            <p:nvPr/>
          </p:nvSpPr>
          <p:spPr>
            <a:xfrm>
              <a:off x="428034" y="3088583"/>
              <a:ext cx="11371839" cy="123181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altLang="en-US" sz="1200" dirty="0">
                <a:solidFill>
                  <a:schemeClr val="tx1"/>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altLang="en-US" sz="1200" dirty="0">
                <a:solidFill>
                  <a:schemeClr val="tx1"/>
                </a:solidFill>
                <a:latin typeface="Calibri" panose="020F0502020204030204" pitchFamily="34" charset="0"/>
                <a:cs typeface="Calibri" panose="020F0502020204030204" pitchFamily="34" charset="0"/>
              </a:endParaRPr>
            </a:p>
            <a:p>
              <a:pPr>
                <a:lnSpc>
                  <a:spcPct val="90000"/>
                </a:lnSpc>
                <a:spcBef>
                  <a:spcPts val="300"/>
                </a:spcBef>
                <a:defRPr/>
              </a:pPr>
              <a:r>
                <a:rPr lang="en-US" sz="1200" dirty="0">
                  <a:solidFill>
                    <a:srgbClr val="3F3F3F"/>
                  </a:solidFill>
                  <a:latin typeface="Calibri"/>
                </a:rPr>
                <a:t>        Automated process of loading Marketing files using Fabric Spark Notebooks. Notebook is part of the pipeline created using Data Factory.</a:t>
              </a:r>
            </a:p>
            <a:p>
              <a:pPr marL="628650" lvl="1" indent="-171450">
                <a:lnSpc>
                  <a:spcPct val="90000"/>
                </a:lnSpc>
                <a:spcBef>
                  <a:spcPts val="300"/>
                </a:spcBef>
                <a:buFont typeface="Wingdings" panose="05000000000000000000" pitchFamily="2" charset="2"/>
                <a:buChar char="ü"/>
                <a:defRPr/>
              </a:pPr>
              <a:r>
                <a:rPr lang="en-US" sz="1200" dirty="0">
                  <a:solidFill>
                    <a:srgbClr val="3F3F3F"/>
                  </a:solidFill>
                  <a:latin typeface="Calibri"/>
                </a:rPr>
                <a:t>Load Delimited files (Csv’s, Txt’s) into Fabric Lakehouse in Parquet format, with each file having separate folder.</a:t>
              </a:r>
            </a:p>
            <a:p>
              <a:pPr marL="628650" lvl="1" indent="-171450">
                <a:lnSpc>
                  <a:spcPct val="90000"/>
                </a:lnSpc>
                <a:spcBef>
                  <a:spcPts val="300"/>
                </a:spcBef>
                <a:buFont typeface="Wingdings" panose="05000000000000000000" pitchFamily="2" charset="2"/>
                <a:buChar char="ü"/>
                <a:defRPr/>
              </a:pPr>
              <a:r>
                <a:rPr lang="en-US" sz="1200" dirty="0">
                  <a:solidFill>
                    <a:srgbClr val="3F3F3F"/>
                  </a:solidFill>
                  <a:latin typeface="Calibri"/>
                </a:rPr>
                <a:t>Convert Parquet files into Delta tables in the same Lakehouse.</a:t>
              </a:r>
            </a:p>
            <a:p>
              <a:pPr marL="628650" lvl="1" indent="-171450">
                <a:lnSpc>
                  <a:spcPct val="90000"/>
                </a:lnSpc>
                <a:spcBef>
                  <a:spcPts val="300"/>
                </a:spcBef>
                <a:buFont typeface="Wingdings" panose="05000000000000000000" pitchFamily="2" charset="2"/>
                <a:buChar char="ü"/>
                <a:defRPr/>
              </a:pPr>
              <a:r>
                <a:rPr lang="en-US" sz="1200" dirty="0">
                  <a:solidFill>
                    <a:srgbClr val="3F3F3F"/>
                  </a:solidFill>
                  <a:latin typeface="Calibri"/>
                </a:rPr>
                <a:t>Delta tables will be consumed in SQL Endpoint as Delta Lake or can be consumed in PowerBI report as Direct Lake.</a:t>
              </a:r>
              <a:endParaRPr lang="en-US" altLang="en-US" sz="1200" dirty="0">
                <a:solidFill>
                  <a:schemeClr val="tx1"/>
                </a:solidFill>
                <a:latin typeface="Calibri" panose="020F0502020204030204" pitchFamily="34" charset="0"/>
                <a:cs typeface="Calibri" panose="020F0502020204030204" pitchFamily="34" charset="0"/>
              </a:endParaRPr>
            </a:p>
          </p:txBody>
        </p:sp>
        <p:sp>
          <p:nvSpPr>
            <p:cNvPr id="14" name="Rectangle: Rounded Corners 13">
              <a:extLst>
                <a:ext uri="{FF2B5EF4-FFF2-40B4-BE49-F238E27FC236}">
                  <a16:creationId xmlns:a16="http://schemas.microsoft.com/office/drawing/2014/main" id="{CA9121DC-2BE5-61AF-61A2-35C3AB843D5A}"/>
                </a:ext>
              </a:extLst>
            </p:cNvPr>
            <p:cNvSpPr/>
            <p:nvPr/>
          </p:nvSpPr>
          <p:spPr>
            <a:xfrm>
              <a:off x="713566" y="3039668"/>
              <a:ext cx="3492000" cy="12983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E5C80D5C-6603-C172-0C3B-D851E5B90C09}"/>
                </a:ext>
              </a:extLst>
            </p:cNvPr>
            <p:cNvSpPr/>
            <p:nvPr/>
          </p:nvSpPr>
          <p:spPr>
            <a:xfrm>
              <a:off x="785755" y="3032094"/>
              <a:ext cx="3320715" cy="4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extBox 16">
            <a:extLst>
              <a:ext uri="{FF2B5EF4-FFF2-40B4-BE49-F238E27FC236}">
                <a16:creationId xmlns:a16="http://schemas.microsoft.com/office/drawing/2014/main" id="{8BF37F01-25DB-3180-A1B0-371EADC7B62F}"/>
              </a:ext>
            </a:extLst>
          </p:cNvPr>
          <p:cNvSpPr txBox="1"/>
          <p:nvPr/>
        </p:nvSpPr>
        <p:spPr>
          <a:xfrm>
            <a:off x="874535" y="3204771"/>
            <a:ext cx="2598821" cy="369332"/>
          </a:xfrm>
          <a:prstGeom prst="rect">
            <a:avLst/>
          </a:prstGeom>
          <a:noFill/>
        </p:spPr>
        <p:txBody>
          <a:bodyPr wrap="square" rtlCol="0">
            <a:spAutoFit/>
          </a:bodyPr>
          <a:lstStyle/>
          <a:p>
            <a:r>
              <a:rPr lang="en-US" sz="1800" b="1" dirty="0">
                <a:solidFill>
                  <a:schemeClr val="bg1"/>
                </a:solidFill>
                <a:latin typeface="Calibri" panose="020F0502020204030204" pitchFamily="34" charset="0"/>
                <a:cs typeface="Calibri" panose="020F0502020204030204" pitchFamily="34" charset="0"/>
              </a:rPr>
              <a:t>SOLUTION:</a:t>
            </a:r>
          </a:p>
        </p:txBody>
      </p:sp>
      <p:grpSp>
        <p:nvGrpSpPr>
          <p:cNvPr id="18" name="Group 17">
            <a:extLst>
              <a:ext uri="{FF2B5EF4-FFF2-40B4-BE49-F238E27FC236}">
                <a16:creationId xmlns:a16="http://schemas.microsoft.com/office/drawing/2014/main" id="{9ADDCA25-A24C-1E58-A399-9E79C18F1379}"/>
              </a:ext>
            </a:extLst>
          </p:cNvPr>
          <p:cNvGrpSpPr/>
          <p:nvPr/>
        </p:nvGrpSpPr>
        <p:grpSpPr>
          <a:xfrm>
            <a:off x="329688" y="4604664"/>
            <a:ext cx="11364913" cy="1662963"/>
            <a:chOff x="428035" y="2770248"/>
            <a:chExt cx="11364913" cy="1765492"/>
          </a:xfrm>
        </p:grpSpPr>
        <p:sp>
          <p:nvSpPr>
            <p:cNvPr id="19" name="Rectangle: Rounded Corners 18">
              <a:extLst>
                <a:ext uri="{FF2B5EF4-FFF2-40B4-BE49-F238E27FC236}">
                  <a16:creationId xmlns:a16="http://schemas.microsoft.com/office/drawing/2014/main" id="{23CE2257-66FB-794C-14AF-D20FF0E71868}"/>
                </a:ext>
              </a:extLst>
            </p:cNvPr>
            <p:cNvSpPr/>
            <p:nvPr/>
          </p:nvSpPr>
          <p:spPr>
            <a:xfrm>
              <a:off x="428035" y="2789358"/>
              <a:ext cx="11364913" cy="174638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indent="-171450">
                <a:lnSpc>
                  <a:spcPct val="90000"/>
                </a:lnSpc>
                <a:spcBef>
                  <a:spcPts val="300"/>
                </a:spcBef>
                <a:buFont typeface="Wingdings" panose="05000000000000000000" pitchFamily="2" charset="2"/>
                <a:buChar char="Ø"/>
                <a:defRPr/>
              </a:pPr>
              <a:endParaRPr lang="en-US" sz="1200" dirty="0">
                <a:solidFill>
                  <a:srgbClr val="3F3F3F"/>
                </a:solidFill>
                <a:latin typeface="Calibri"/>
              </a:endParaRPr>
            </a:p>
            <a:p>
              <a:pPr marL="628650" lvl="1" indent="-171450">
                <a:lnSpc>
                  <a:spcPct val="90000"/>
                </a:lnSpc>
                <a:spcBef>
                  <a:spcPts val="300"/>
                </a:spcBef>
                <a:buFont typeface="Wingdings" panose="05000000000000000000" pitchFamily="2" charset="2"/>
                <a:buChar char="Ø"/>
                <a:defRPr/>
              </a:pPr>
              <a:endParaRPr lang="en-US" sz="1200" dirty="0">
                <a:solidFill>
                  <a:srgbClr val="3F3F3F"/>
                </a:solidFill>
                <a:latin typeface="Calibri"/>
              </a:endParaRPr>
            </a:p>
            <a:p>
              <a:pPr marL="628650" lvl="1" indent="-171450">
                <a:lnSpc>
                  <a:spcPct val="90000"/>
                </a:lnSpc>
                <a:spcBef>
                  <a:spcPts val="300"/>
                </a:spcBef>
                <a:buFont typeface="Wingdings" panose="05000000000000000000" pitchFamily="2" charset="2"/>
                <a:buChar char="Ø"/>
                <a:defRPr/>
              </a:pPr>
              <a:r>
                <a:rPr lang="en-US" sz="1200" dirty="0">
                  <a:solidFill>
                    <a:srgbClr val="3F3F3F"/>
                  </a:solidFill>
                  <a:latin typeface="Calibri"/>
                </a:rPr>
                <a:t>Increased Efficiency: Automation reduces the time required for file loading, enabling quicker execution of marketing campaigns and improving overall workflow efficiency.</a:t>
              </a:r>
            </a:p>
            <a:p>
              <a:pPr marL="628650" lvl="1" indent="-171450">
                <a:lnSpc>
                  <a:spcPct val="90000"/>
                </a:lnSpc>
                <a:spcBef>
                  <a:spcPts val="300"/>
                </a:spcBef>
                <a:buFont typeface="Wingdings" panose="05000000000000000000" pitchFamily="2" charset="2"/>
                <a:buChar char="Ø"/>
                <a:defRPr/>
              </a:pPr>
              <a:r>
                <a:rPr lang="en-US" sz="1200" dirty="0">
                  <a:solidFill>
                    <a:srgbClr val="3F3F3F"/>
                  </a:solidFill>
                  <a:latin typeface="Calibri"/>
                </a:rPr>
                <a:t>Scalability: Automated systems can easily scale to handle larger volumes of marketing files, accommodating the growing needs of the marketing department without compromising efficiency.</a:t>
              </a:r>
            </a:p>
            <a:p>
              <a:pPr marL="628650" lvl="1" indent="-171450">
                <a:lnSpc>
                  <a:spcPct val="90000"/>
                </a:lnSpc>
                <a:spcBef>
                  <a:spcPts val="300"/>
                </a:spcBef>
                <a:buFont typeface="Wingdings" panose="05000000000000000000" pitchFamily="2" charset="2"/>
                <a:buChar char="Ø"/>
                <a:defRPr/>
              </a:pPr>
              <a:r>
                <a:rPr lang="en-US" sz="1200" dirty="0">
                  <a:solidFill>
                    <a:srgbClr val="3F3F3F"/>
                  </a:solidFill>
                  <a:latin typeface="Calibri"/>
                </a:rPr>
                <a:t>Faster Insights: Automated loading facilitates the availability, empowering teams with timely insights for better decision-making and campaign optimization.</a:t>
              </a:r>
            </a:p>
          </p:txBody>
        </p:sp>
        <p:sp>
          <p:nvSpPr>
            <p:cNvPr id="20" name="Rectangle: Rounded Corners 19">
              <a:extLst>
                <a:ext uri="{FF2B5EF4-FFF2-40B4-BE49-F238E27FC236}">
                  <a16:creationId xmlns:a16="http://schemas.microsoft.com/office/drawing/2014/main" id="{E27A993B-D094-6EF6-B84D-280646C68794}"/>
                </a:ext>
              </a:extLst>
            </p:cNvPr>
            <p:cNvSpPr/>
            <p:nvPr/>
          </p:nvSpPr>
          <p:spPr>
            <a:xfrm>
              <a:off x="638269" y="2796981"/>
              <a:ext cx="3560370" cy="9955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FE4DD334-337B-8E49-6D98-790161C42656}"/>
                </a:ext>
              </a:extLst>
            </p:cNvPr>
            <p:cNvSpPr/>
            <p:nvPr/>
          </p:nvSpPr>
          <p:spPr>
            <a:xfrm>
              <a:off x="710458" y="2770248"/>
              <a:ext cx="3389085" cy="4867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latin typeface="Calibri" panose="020F0502020204030204" pitchFamily="34" charset="0"/>
                  <a:cs typeface="Calibri" panose="020F0502020204030204" pitchFamily="34" charset="0"/>
                </a:rPr>
                <a:t>     OUTCOME &amp; BENEFITS:</a:t>
              </a:r>
            </a:p>
          </p:txBody>
        </p:sp>
      </p:grpSp>
      <p:sp>
        <p:nvSpPr>
          <p:cNvPr id="23" name="Title 1">
            <a:extLst>
              <a:ext uri="{FF2B5EF4-FFF2-40B4-BE49-F238E27FC236}">
                <a16:creationId xmlns:a16="http://schemas.microsoft.com/office/drawing/2014/main" id="{852AB701-7140-9202-6C0E-F118F8157B55}"/>
              </a:ext>
            </a:extLst>
          </p:cNvPr>
          <p:cNvSpPr>
            <a:spLocks noGrp="1"/>
          </p:cNvSpPr>
          <p:nvPr>
            <p:ph type="title"/>
          </p:nvPr>
        </p:nvSpPr>
        <p:spPr>
          <a:xfrm>
            <a:off x="428036" y="167683"/>
            <a:ext cx="11154364" cy="777240"/>
          </a:xfrm>
        </p:spPr>
        <p:txBody>
          <a:bodyPr/>
          <a:lstStyle/>
          <a:p>
            <a:r>
              <a:rPr lang="en-IN" dirty="0"/>
              <a:t>Scope of PoC: Faster Data onboarding and Self Service</a:t>
            </a:r>
          </a:p>
        </p:txBody>
      </p:sp>
      <p:sp>
        <p:nvSpPr>
          <p:cNvPr id="24" name="Subtitle 2">
            <a:extLst>
              <a:ext uri="{FF2B5EF4-FFF2-40B4-BE49-F238E27FC236}">
                <a16:creationId xmlns:a16="http://schemas.microsoft.com/office/drawing/2014/main" id="{1A289167-92D4-4D81-00C0-426173F08F67}"/>
              </a:ext>
            </a:extLst>
          </p:cNvPr>
          <p:cNvSpPr>
            <a:spLocks noGrp="1"/>
          </p:cNvSpPr>
          <p:nvPr>
            <p:ph type="subTitle" idx="13"/>
          </p:nvPr>
        </p:nvSpPr>
        <p:spPr>
          <a:xfrm>
            <a:off x="428035" y="906017"/>
            <a:ext cx="11168220" cy="306886"/>
          </a:xfrm>
        </p:spPr>
        <p:txBody>
          <a:bodyPr/>
          <a:lstStyle/>
          <a:p>
            <a:r>
              <a:rPr lang="en-IN" dirty="0"/>
              <a:t>USE CASE – MARKETING CONTENT LOAD USING FABRIC SPARK NOTEBOOKS</a:t>
            </a:r>
          </a:p>
        </p:txBody>
      </p:sp>
    </p:spTree>
    <p:extLst>
      <p:ext uri="{BB962C8B-B14F-4D97-AF65-F5344CB8AC3E}">
        <p14:creationId xmlns:p14="http://schemas.microsoft.com/office/powerpoint/2010/main" val="1355080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BDEB5-0ABF-BD4A-6549-3B1D3F261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476CD3-122B-B351-3F1F-5B51D967C35B}"/>
              </a:ext>
            </a:extLst>
          </p:cNvPr>
          <p:cNvSpPr>
            <a:spLocks noGrp="1"/>
          </p:cNvSpPr>
          <p:nvPr>
            <p:ph type="title"/>
          </p:nvPr>
        </p:nvSpPr>
        <p:spPr/>
        <p:txBody>
          <a:bodyPr/>
          <a:lstStyle/>
          <a:p>
            <a:r>
              <a:rPr lang="en-IN" dirty="0"/>
              <a:t>Pattern 1:Faster Data onboarding and Self Service</a:t>
            </a:r>
          </a:p>
        </p:txBody>
      </p:sp>
      <p:sp>
        <p:nvSpPr>
          <p:cNvPr id="3" name="Subtitle 2">
            <a:extLst>
              <a:ext uri="{FF2B5EF4-FFF2-40B4-BE49-F238E27FC236}">
                <a16:creationId xmlns:a16="http://schemas.microsoft.com/office/drawing/2014/main" id="{EF82F45F-998A-5E6A-E594-DB6FA4D2E60B}"/>
              </a:ext>
            </a:extLst>
          </p:cNvPr>
          <p:cNvSpPr>
            <a:spLocks noGrp="1"/>
          </p:cNvSpPr>
          <p:nvPr>
            <p:ph type="subTitle" idx="13"/>
          </p:nvPr>
        </p:nvSpPr>
        <p:spPr/>
        <p:txBody>
          <a:bodyPr/>
          <a:lstStyle/>
          <a:p>
            <a:r>
              <a:rPr lang="en-IN" dirty="0">
                <a:latin typeface="Franklin Gothic Book"/>
              </a:rPr>
              <a:t>USE CASE – PROCESS MARKETING CONTENT INTO PARQUET FOR CONSUMPTION DOWNSTREAM</a:t>
            </a:r>
            <a:endParaRPr lang="en-IN" dirty="0"/>
          </a:p>
        </p:txBody>
      </p:sp>
      <p:sp>
        <p:nvSpPr>
          <p:cNvPr id="39" name="Flowchart: Process 38">
            <a:extLst>
              <a:ext uri="{FF2B5EF4-FFF2-40B4-BE49-F238E27FC236}">
                <a16:creationId xmlns:a16="http://schemas.microsoft.com/office/drawing/2014/main" id="{00B9FB50-0D5C-FEB0-9C29-124BB0A3EE49}"/>
              </a:ext>
            </a:extLst>
          </p:cNvPr>
          <p:cNvSpPr/>
          <p:nvPr/>
        </p:nvSpPr>
        <p:spPr>
          <a:xfrm>
            <a:off x="232913" y="1316357"/>
            <a:ext cx="11559037" cy="4817743"/>
          </a:xfrm>
          <a:prstGeom prst="flowChartProcess">
            <a:avLst/>
          </a:prstGeom>
          <a:noFill/>
          <a:ln w="38100" cap="flat" cmpd="sng" algn="ctr">
            <a:solidFill>
              <a:srgbClr val="FFFFFF">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a:ln>
                <a:noFill/>
              </a:ln>
              <a:solidFill>
                <a:srgbClr val="DCE3E4">
                  <a:lumMod val="50000"/>
                </a:srgbClr>
              </a:solidFill>
              <a:effectLst/>
              <a:uLnTx/>
              <a:uFillTx/>
              <a:latin typeface="Calibri"/>
              <a:ea typeface="+mn-ea"/>
              <a:cs typeface="+mn-cs"/>
            </a:endParaRPr>
          </a:p>
        </p:txBody>
      </p:sp>
      <p:sp>
        <p:nvSpPr>
          <p:cNvPr id="42" name="Flowchart: Process 41">
            <a:extLst>
              <a:ext uri="{FF2B5EF4-FFF2-40B4-BE49-F238E27FC236}">
                <a16:creationId xmlns:a16="http://schemas.microsoft.com/office/drawing/2014/main" id="{81FC0CF3-2684-4A2B-C024-A9709E0B76E2}"/>
              </a:ext>
            </a:extLst>
          </p:cNvPr>
          <p:cNvSpPr/>
          <p:nvPr/>
        </p:nvSpPr>
        <p:spPr>
          <a:xfrm>
            <a:off x="2457448" y="1417739"/>
            <a:ext cx="7153276" cy="1843943"/>
          </a:xfrm>
          <a:prstGeom prst="flowChartProcess">
            <a:avLst/>
          </a:prstGeom>
          <a:noFill/>
          <a:ln w="38100" cap="flat" cmpd="sng" algn="ctr">
            <a:solidFill>
              <a:srgbClr val="00B050">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a:ln>
                <a:noFill/>
              </a:ln>
              <a:solidFill>
                <a:srgbClr val="DCE3E4">
                  <a:lumMod val="50000"/>
                </a:srgbClr>
              </a:solidFill>
              <a:effectLst/>
              <a:uLnTx/>
              <a:uFillTx/>
              <a:latin typeface="Calibri"/>
              <a:ea typeface="+mn-ea"/>
              <a:cs typeface="+mn-cs"/>
            </a:endParaRPr>
          </a:p>
        </p:txBody>
      </p:sp>
      <p:sp>
        <p:nvSpPr>
          <p:cNvPr id="43" name="Flowchart: Process 42">
            <a:extLst>
              <a:ext uri="{FF2B5EF4-FFF2-40B4-BE49-F238E27FC236}">
                <a16:creationId xmlns:a16="http://schemas.microsoft.com/office/drawing/2014/main" id="{28066AF1-C6B3-B7A8-ADB8-5DBA1CBC0009}"/>
              </a:ext>
            </a:extLst>
          </p:cNvPr>
          <p:cNvSpPr/>
          <p:nvPr/>
        </p:nvSpPr>
        <p:spPr>
          <a:xfrm>
            <a:off x="2457450" y="4949501"/>
            <a:ext cx="7153274" cy="956000"/>
          </a:xfrm>
          <a:prstGeom prst="flowChartProcess">
            <a:avLst/>
          </a:prstGeom>
          <a:noFill/>
          <a:ln w="38100" cap="flat" cmpd="sng" algn="ctr">
            <a:solidFill>
              <a:srgbClr val="00B050">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a:ln>
                <a:noFill/>
              </a:ln>
              <a:solidFill>
                <a:srgbClr val="DCE3E4">
                  <a:lumMod val="50000"/>
                </a:srgbClr>
              </a:solidFill>
              <a:effectLst/>
              <a:uLnTx/>
              <a:uFillTx/>
              <a:latin typeface="Calibri"/>
              <a:ea typeface="+mn-ea"/>
              <a:cs typeface="+mn-cs"/>
            </a:endParaRPr>
          </a:p>
        </p:txBody>
      </p:sp>
      <p:sp>
        <p:nvSpPr>
          <p:cNvPr id="44" name="Flowchart: Process 43">
            <a:extLst>
              <a:ext uri="{FF2B5EF4-FFF2-40B4-BE49-F238E27FC236}">
                <a16:creationId xmlns:a16="http://schemas.microsoft.com/office/drawing/2014/main" id="{491C7FC8-C61D-11F6-48C9-B9992C42E76B}"/>
              </a:ext>
            </a:extLst>
          </p:cNvPr>
          <p:cNvSpPr/>
          <p:nvPr/>
        </p:nvSpPr>
        <p:spPr>
          <a:xfrm>
            <a:off x="2457448" y="3405503"/>
            <a:ext cx="7153276" cy="1400175"/>
          </a:xfrm>
          <a:prstGeom prst="flowChartProcess">
            <a:avLst/>
          </a:prstGeom>
          <a:noFill/>
          <a:ln w="38100" cap="flat" cmpd="sng" algn="ctr">
            <a:solidFill>
              <a:srgbClr val="00B050">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a:ln>
                <a:noFill/>
              </a:ln>
              <a:solidFill>
                <a:srgbClr val="DCE3E4">
                  <a:lumMod val="50000"/>
                </a:srgbClr>
              </a:solidFill>
              <a:effectLst/>
              <a:uLnTx/>
              <a:uFillTx/>
              <a:latin typeface="Calibri"/>
              <a:ea typeface="+mn-ea"/>
              <a:cs typeface="+mn-cs"/>
            </a:endParaRPr>
          </a:p>
        </p:txBody>
      </p:sp>
      <p:sp>
        <p:nvSpPr>
          <p:cNvPr id="45" name="Flowchart: Process 44">
            <a:extLst>
              <a:ext uri="{FF2B5EF4-FFF2-40B4-BE49-F238E27FC236}">
                <a16:creationId xmlns:a16="http://schemas.microsoft.com/office/drawing/2014/main" id="{A094AFB5-399C-41A2-8CA7-5FBB40DD8313}"/>
              </a:ext>
            </a:extLst>
          </p:cNvPr>
          <p:cNvSpPr/>
          <p:nvPr/>
        </p:nvSpPr>
        <p:spPr>
          <a:xfrm rot="5400000">
            <a:off x="8400306" y="2875808"/>
            <a:ext cx="4487762" cy="1571624"/>
          </a:xfrm>
          <a:prstGeom prst="flowChartProcess">
            <a:avLst/>
          </a:prstGeom>
          <a:noFill/>
          <a:ln w="38100" cap="flat" cmpd="sng" algn="ctr">
            <a:solidFill>
              <a:srgbClr val="00B050">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a:ln>
                <a:noFill/>
              </a:ln>
              <a:solidFill>
                <a:srgbClr val="DCE3E4">
                  <a:lumMod val="50000"/>
                </a:srgbClr>
              </a:solidFill>
              <a:effectLst/>
              <a:uLnTx/>
              <a:uFillTx/>
              <a:latin typeface="Calibri"/>
              <a:ea typeface="+mn-ea"/>
              <a:cs typeface="+mn-cs"/>
            </a:endParaRPr>
          </a:p>
        </p:txBody>
      </p:sp>
      <p:sp>
        <p:nvSpPr>
          <p:cNvPr id="48" name="Flowchart: Process 47">
            <a:extLst>
              <a:ext uri="{FF2B5EF4-FFF2-40B4-BE49-F238E27FC236}">
                <a16:creationId xmlns:a16="http://schemas.microsoft.com/office/drawing/2014/main" id="{1160A770-63F8-46B7-BF5E-02FAFDBC6468}"/>
              </a:ext>
            </a:extLst>
          </p:cNvPr>
          <p:cNvSpPr/>
          <p:nvPr/>
        </p:nvSpPr>
        <p:spPr>
          <a:xfrm rot="5400000">
            <a:off x="-958137" y="2768815"/>
            <a:ext cx="4487764" cy="1785612"/>
          </a:xfrm>
          <a:prstGeom prst="flowChartProcess">
            <a:avLst/>
          </a:prstGeom>
          <a:noFill/>
          <a:ln w="38100" cap="flat" cmpd="sng" algn="ctr">
            <a:solidFill>
              <a:srgbClr val="00B050">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a:ln>
                <a:noFill/>
              </a:ln>
              <a:solidFill>
                <a:srgbClr val="DCE3E4">
                  <a:lumMod val="50000"/>
                </a:srgbClr>
              </a:solidFill>
              <a:effectLst/>
              <a:uLnTx/>
              <a:uFillTx/>
              <a:latin typeface="Calibri"/>
              <a:ea typeface="+mn-ea"/>
              <a:cs typeface="+mn-cs"/>
            </a:endParaRPr>
          </a:p>
        </p:txBody>
      </p:sp>
      <p:grpSp>
        <p:nvGrpSpPr>
          <p:cNvPr id="71" name="Group 70">
            <a:extLst>
              <a:ext uri="{FF2B5EF4-FFF2-40B4-BE49-F238E27FC236}">
                <a16:creationId xmlns:a16="http://schemas.microsoft.com/office/drawing/2014/main" id="{4BD5ACAE-1FB2-DF88-B78C-809B4C1ACF5C}"/>
              </a:ext>
            </a:extLst>
          </p:cNvPr>
          <p:cNvGrpSpPr>
            <a:grpSpLocks noChangeAspect="1"/>
          </p:cNvGrpSpPr>
          <p:nvPr/>
        </p:nvGrpSpPr>
        <p:grpSpPr>
          <a:xfrm>
            <a:off x="10345813" y="2571678"/>
            <a:ext cx="692179" cy="623225"/>
            <a:chOff x="4570732" y="1746494"/>
            <a:chExt cx="433419" cy="434984"/>
          </a:xfrm>
          <a:solidFill>
            <a:srgbClr val="FFFFFF">
              <a:lumMod val="50000"/>
            </a:srgbClr>
          </a:solidFill>
        </p:grpSpPr>
        <p:sp>
          <p:nvSpPr>
            <p:cNvPr id="72" name="Freeform: Shape 71">
              <a:extLst>
                <a:ext uri="{FF2B5EF4-FFF2-40B4-BE49-F238E27FC236}">
                  <a16:creationId xmlns:a16="http://schemas.microsoft.com/office/drawing/2014/main" id="{5A26AC71-62EF-8C5E-A2E0-B50C4428DB43}"/>
                </a:ext>
              </a:extLst>
            </p:cNvPr>
            <p:cNvSpPr/>
            <p:nvPr/>
          </p:nvSpPr>
          <p:spPr>
            <a:xfrm>
              <a:off x="4894623" y="2103244"/>
              <a:ext cx="109528" cy="78234"/>
            </a:xfrm>
            <a:custGeom>
              <a:avLst/>
              <a:gdLst>
                <a:gd name="connsiteX0" fmla="*/ 105356 w 109528"/>
                <a:gd name="connsiteY0" fmla="*/ 79799 h 78234"/>
                <a:gd name="connsiteX1" fmla="*/ 5216 w 109528"/>
                <a:gd name="connsiteY1" fmla="*/ 79799 h 78234"/>
                <a:gd name="connsiteX2" fmla="*/ 0 w 109528"/>
                <a:gd name="connsiteY2" fmla="*/ 74584 h 78234"/>
                <a:gd name="connsiteX3" fmla="*/ 0 w 109528"/>
                <a:gd name="connsiteY3" fmla="*/ 5216 h 78234"/>
                <a:gd name="connsiteX4" fmla="*/ 5216 w 109528"/>
                <a:gd name="connsiteY4" fmla="*/ 0 h 78234"/>
                <a:gd name="connsiteX5" fmla="*/ 105356 w 109528"/>
                <a:gd name="connsiteY5" fmla="*/ 0 h 78234"/>
                <a:gd name="connsiteX6" fmla="*/ 110571 w 109528"/>
                <a:gd name="connsiteY6" fmla="*/ 5216 h 78234"/>
                <a:gd name="connsiteX7" fmla="*/ 110571 w 109528"/>
                <a:gd name="connsiteY7" fmla="*/ 75105 h 78234"/>
                <a:gd name="connsiteX8" fmla="*/ 105356 w 109528"/>
                <a:gd name="connsiteY8" fmla="*/ 79799 h 78234"/>
                <a:gd name="connsiteX9" fmla="*/ 10431 w 109528"/>
                <a:gd name="connsiteY9" fmla="*/ 69889 h 78234"/>
                <a:gd name="connsiteX10" fmla="*/ 100140 w 109528"/>
                <a:gd name="connsiteY10" fmla="*/ 69889 h 78234"/>
                <a:gd name="connsiteX11" fmla="*/ 100140 w 109528"/>
                <a:gd name="connsiteY11" fmla="*/ 10431 h 78234"/>
                <a:gd name="connsiteX12" fmla="*/ 10431 w 109528"/>
                <a:gd name="connsiteY12" fmla="*/ 10431 h 78234"/>
                <a:gd name="connsiteX13" fmla="*/ 10431 w 109528"/>
                <a:gd name="connsiteY13" fmla="*/ 69889 h 78234"/>
                <a:gd name="connsiteX14" fmla="*/ 57894 w 109528"/>
                <a:gd name="connsiteY14" fmla="*/ 62588 h 78234"/>
                <a:gd name="connsiteX15" fmla="*/ 34945 w 109528"/>
                <a:gd name="connsiteY15" fmla="*/ 39639 h 78234"/>
                <a:gd name="connsiteX16" fmla="*/ 55807 w 109528"/>
                <a:gd name="connsiteY16" fmla="*/ 17212 h 78234"/>
                <a:gd name="connsiteX17" fmla="*/ 57372 w 109528"/>
                <a:gd name="connsiteY17" fmla="*/ 17212 h 78234"/>
                <a:gd name="connsiteX18" fmla="*/ 79799 w 109528"/>
                <a:gd name="connsiteY18" fmla="*/ 40160 h 78234"/>
                <a:gd name="connsiteX19" fmla="*/ 57894 w 109528"/>
                <a:gd name="connsiteY19" fmla="*/ 62588 h 78234"/>
                <a:gd name="connsiteX20" fmla="*/ 57894 w 109528"/>
                <a:gd name="connsiteY20" fmla="*/ 27643 h 78234"/>
                <a:gd name="connsiteX21" fmla="*/ 56850 w 109528"/>
                <a:gd name="connsiteY21" fmla="*/ 27643 h 78234"/>
                <a:gd name="connsiteX22" fmla="*/ 45376 w 109528"/>
                <a:gd name="connsiteY22" fmla="*/ 40160 h 78234"/>
                <a:gd name="connsiteX23" fmla="*/ 57894 w 109528"/>
                <a:gd name="connsiteY23" fmla="*/ 52678 h 78234"/>
                <a:gd name="connsiteX24" fmla="*/ 70411 w 109528"/>
                <a:gd name="connsiteY24" fmla="*/ 40160 h 78234"/>
                <a:gd name="connsiteX25" fmla="*/ 57894 w 109528"/>
                <a:gd name="connsiteY25" fmla="*/ 27643 h 78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528" h="78234">
                  <a:moveTo>
                    <a:pt x="105356" y="79799"/>
                  </a:moveTo>
                  <a:lnTo>
                    <a:pt x="5216" y="79799"/>
                  </a:lnTo>
                  <a:cubicBezTo>
                    <a:pt x="2608" y="79799"/>
                    <a:pt x="0" y="77713"/>
                    <a:pt x="0" y="74584"/>
                  </a:cubicBezTo>
                  <a:lnTo>
                    <a:pt x="0" y="5216"/>
                  </a:lnTo>
                  <a:cubicBezTo>
                    <a:pt x="0" y="2608"/>
                    <a:pt x="2086" y="0"/>
                    <a:pt x="5216" y="0"/>
                  </a:cubicBezTo>
                  <a:lnTo>
                    <a:pt x="105356" y="0"/>
                  </a:lnTo>
                  <a:cubicBezTo>
                    <a:pt x="107964" y="0"/>
                    <a:pt x="110571" y="2086"/>
                    <a:pt x="110571" y="5216"/>
                  </a:cubicBezTo>
                  <a:lnTo>
                    <a:pt x="110571" y="75105"/>
                  </a:lnTo>
                  <a:cubicBezTo>
                    <a:pt x="110571" y="77713"/>
                    <a:pt x="108485" y="79799"/>
                    <a:pt x="105356" y="79799"/>
                  </a:cubicBezTo>
                  <a:close/>
                  <a:moveTo>
                    <a:pt x="10431" y="69889"/>
                  </a:moveTo>
                  <a:lnTo>
                    <a:pt x="100140" y="69889"/>
                  </a:lnTo>
                  <a:lnTo>
                    <a:pt x="100140" y="10431"/>
                  </a:lnTo>
                  <a:lnTo>
                    <a:pt x="10431" y="10431"/>
                  </a:lnTo>
                  <a:lnTo>
                    <a:pt x="10431" y="69889"/>
                  </a:lnTo>
                  <a:close/>
                  <a:moveTo>
                    <a:pt x="57894" y="62588"/>
                  </a:moveTo>
                  <a:cubicBezTo>
                    <a:pt x="45376" y="62588"/>
                    <a:pt x="34945" y="52156"/>
                    <a:pt x="34945" y="39639"/>
                  </a:cubicBezTo>
                  <a:cubicBezTo>
                    <a:pt x="34945" y="27643"/>
                    <a:pt x="44333" y="17733"/>
                    <a:pt x="55807" y="17212"/>
                  </a:cubicBezTo>
                  <a:cubicBezTo>
                    <a:pt x="56329" y="17212"/>
                    <a:pt x="56850" y="17212"/>
                    <a:pt x="57372" y="17212"/>
                  </a:cubicBezTo>
                  <a:cubicBezTo>
                    <a:pt x="69890" y="17212"/>
                    <a:pt x="79799" y="27643"/>
                    <a:pt x="79799" y="40160"/>
                  </a:cubicBezTo>
                  <a:cubicBezTo>
                    <a:pt x="80321" y="52678"/>
                    <a:pt x="70411" y="62588"/>
                    <a:pt x="57894" y="62588"/>
                  </a:cubicBezTo>
                  <a:close/>
                  <a:moveTo>
                    <a:pt x="57894" y="27643"/>
                  </a:moveTo>
                  <a:cubicBezTo>
                    <a:pt x="57894" y="27643"/>
                    <a:pt x="57372" y="27643"/>
                    <a:pt x="56850" y="27643"/>
                  </a:cubicBezTo>
                  <a:cubicBezTo>
                    <a:pt x="50592" y="28164"/>
                    <a:pt x="45376" y="33380"/>
                    <a:pt x="45376" y="40160"/>
                  </a:cubicBezTo>
                  <a:cubicBezTo>
                    <a:pt x="45376" y="46941"/>
                    <a:pt x="51113" y="52678"/>
                    <a:pt x="57894" y="52678"/>
                  </a:cubicBezTo>
                  <a:cubicBezTo>
                    <a:pt x="64674" y="52678"/>
                    <a:pt x="70411" y="46941"/>
                    <a:pt x="70411" y="40160"/>
                  </a:cubicBezTo>
                  <a:cubicBezTo>
                    <a:pt x="70411" y="33380"/>
                    <a:pt x="64674" y="27643"/>
                    <a:pt x="57894" y="27643"/>
                  </a:cubicBezTo>
                  <a:close/>
                </a:path>
              </a:pathLst>
            </a:custGeom>
            <a:grpFill/>
            <a:ln w="521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Calibri"/>
              </a:endParaRPr>
            </a:p>
          </p:txBody>
        </p:sp>
        <p:sp>
          <p:nvSpPr>
            <p:cNvPr id="73" name="Freeform: Shape 72">
              <a:extLst>
                <a:ext uri="{FF2B5EF4-FFF2-40B4-BE49-F238E27FC236}">
                  <a16:creationId xmlns:a16="http://schemas.microsoft.com/office/drawing/2014/main" id="{55F2E621-C2EE-D683-ED75-536F9D2E9734}"/>
                </a:ext>
              </a:extLst>
            </p:cNvPr>
            <p:cNvSpPr/>
            <p:nvPr/>
          </p:nvSpPr>
          <p:spPr>
            <a:xfrm>
              <a:off x="4570732" y="1746494"/>
              <a:ext cx="432897" cy="432897"/>
            </a:xfrm>
            <a:custGeom>
              <a:avLst/>
              <a:gdLst>
                <a:gd name="connsiteX0" fmla="*/ 429246 w 432897"/>
                <a:gd name="connsiteY0" fmla="*/ 356749 h 432897"/>
                <a:gd name="connsiteX1" fmla="*/ 387000 w 432897"/>
                <a:gd name="connsiteY1" fmla="*/ 356749 h 432897"/>
                <a:gd name="connsiteX2" fmla="*/ 387000 w 432897"/>
                <a:gd name="connsiteY2" fmla="*/ 318675 h 432897"/>
                <a:gd name="connsiteX3" fmla="*/ 381784 w 432897"/>
                <a:gd name="connsiteY3" fmla="*/ 313459 h 432897"/>
                <a:gd name="connsiteX4" fmla="*/ 289989 w 432897"/>
                <a:gd name="connsiteY4" fmla="*/ 313459 h 432897"/>
                <a:gd name="connsiteX5" fmla="*/ 273299 w 432897"/>
                <a:gd name="connsiteY5" fmla="*/ 297813 h 432897"/>
                <a:gd name="connsiteX6" fmla="*/ 273299 w 432897"/>
                <a:gd name="connsiteY6" fmla="*/ 240962 h 432897"/>
                <a:gd name="connsiteX7" fmla="*/ 344753 w 432897"/>
                <a:gd name="connsiteY7" fmla="*/ 240962 h 432897"/>
                <a:gd name="connsiteX8" fmla="*/ 364051 w 432897"/>
                <a:gd name="connsiteY8" fmla="*/ 221664 h 432897"/>
                <a:gd name="connsiteX9" fmla="*/ 364051 w 432897"/>
                <a:gd name="connsiteY9" fmla="*/ 64152 h 432897"/>
                <a:gd name="connsiteX10" fmla="*/ 364051 w 432897"/>
                <a:gd name="connsiteY10" fmla="*/ 19298 h 432897"/>
                <a:gd name="connsiteX11" fmla="*/ 344753 w 432897"/>
                <a:gd name="connsiteY11" fmla="*/ 0 h 432897"/>
                <a:gd name="connsiteX12" fmla="*/ 91795 w 432897"/>
                <a:gd name="connsiteY12" fmla="*/ 0 h 432897"/>
                <a:gd name="connsiteX13" fmla="*/ 72497 w 432897"/>
                <a:gd name="connsiteY13" fmla="*/ 19298 h 432897"/>
                <a:gd name="connsiteX14" fmla="*/ 72497 w 432897"/>
                <a:gd name="connsiteY14" fmla="*/ 64152 h 432897"/>
                <a:gd name="connsiteX15" fmla="*/ 72497 w 432897"/>
                <a:gd name="connsiteY15" fmla="*/ 222186 h 432897"/>
                <a:gd name="connsiteX16" fmla="*/ 91795 w 432897"/>
                <a:gd name="connsiteY16" fmla="*/ 241484 h 432897"/>
                <a:gd name="connsiteX17" fmla="*/ 163249 w 432897"/>
                <a:gd name="connsiteY17" fmla="*/ 241484 h 432897"/>
                <a:gd name="connsiteX18" fmla="*/ 163249 w 432897"/>
                <a:gd name="connsiteY18" fmla="*/ 280079 h 432897"/>
                <a:gd name="connsiteX19" fmla="*/ 144473 w 432897"/>
                <a:gd name="connsiteY19" fmla="*/ 299899 h 432897"/>
                <a:gd name="connsiteX20" fmla="*/ 55286 w 432897"/>
                <a:gd name="connsiteY20" fmla="*/ 299899 h 432897"/>
                <a:gd name="connsiteX21" fmla="*/ 50070 w 432897"/>
                <a:gd name="connsiteY21" fmla="*/ 305114 h 432897"/>
                <a:gd name="connsiteX22" fmla="*/ 50070 w 432897"/>
                <a:gd name="connsiteY22" fmla="*/ 356749 h 432897"/>
                <a:gd name="connsiteX23" fmla="*/ 5216 w 432897"/>
                <a:gd name="connsiteY23" fmla="*/ 356749 h 432897"/>
                <a:gd name="connsiteX24" fmla="*/ 0 w 432897"/>
                <a:gd name="connsiteY24" fmla="*/ 361965 h 432897"/>
                <a:gd name="connsiteX25" fmla="*/ 0 w 432897"/>
                <a:gd name="connsiteY25" fmla="*/ 431854 h 432897"/>
                <a:gd name="connsiteX26" fmla="*/ 5216 w 432897"/>
                <a:gd name="connsiteY26" fmla="*/ 437070 h 432897"/>
                <a:gd name="connsiteX27" fmla="*/ 105356 w 432897"/>
                <a:gd name="connsiteY27" fmla="*/ 437070 h 432897"/>
                <a:gd name="connsiteX28" fmla="*/ 110571 w 432897"/>
                <a:gd name="connsiteY28" fmla="*/ 431854 h 432897"/>
                <a:gd name="connsiteX29" fmla="*/ 110571 w 432897"/>
                <a:gd name="connsiteY29" fmla="*/ 361965 h 432897"/>
                <a:gd name="connsiteX30" fmla="*/ 105356 w 432897"/>
                <a:gd name="connsiteY30" fmla="*/ 356749 h 432897"/>
                <a:gd name="connsiteX31" fmla="*/ 60501 w 432897"/>
                <a:gd name="connsiteY31" fmla="*/ 356749 h 432897"/>
                <a:gd name="connsiteX32" fmla="*/ 60501 w 432897"/>
                <a:gd name="connsiteY32" fmla="*/ 310330 h 432897"/>
                <a:gd name="connsiteX33" fmla="*/ 146038 w 432897"/>
                <a:gd name="connsiteY33" fmla="*/ 310330 h 432897"/>
                <a:gd name="connsiteX34" fmla="*/ 167422 w 432897"/>
                <a:gd name="connsiteY34" fmla="*/ 324934 h 432897"/>
                <a:gd name="connsiteX35" fmla="*/ 189849 w 432897"/>
                <a:gd name="connsiteY35" fmla="*/ 302507 h 432897"/>
                <a:gd name="connsiteX36" fmla="*/ 174202 w 432897"/>
                <a:gd name="connsiteY36" fmla="*/ 281123 h 432897"/>
                <a:gd name="connsiteX37" fmla="*/ 174202 w 432897"/>
                <a:gd name="connsiteY37" fmla="*/ 241484 h 432897"/>
                <a:gd name="connsiteX38" fmla="*/ 213841 w 432897"/>
                <a:gd name="connsiteY38" fmla="*/ 241484 h 432897"/>
                <a:gd name="connsiteX39" fmla="*/ 213841 w 432897"/>
                <a:gd name="connsiteY39" fmla="*/ 356749 h 432897"/>
                <a:gd name="connsiteX40" fmla="*/ 167422 w 432897"/>
                <a:gd name="connsiteY40" fmla="*/ 356749 h 432897"/>
                <a:gd name="connsiteX41" fmla="*/ 162206 w 432897"/>
                <a:gd name="connsiteY41" fmla="*/ 361965 h 432897"/>
                <a:gd name="connsiteX42" fmla="*/ 162206 w 432897"/>
                <a:gd name="connsiteY42" fmla="*/ 431854 h 432897"/>
                <a:gd name="connsiteX43" fmla="*/ 167422 w 432897"/>
                <a:gd name="connsiteY43" fmla="*/ 437070 h 432897"/>
                <a:gd name="connsiteX44" fmla="*/ 267562 w 432897"/>
                <a:gd name="connsiteY44" fmla="*/ 437070 h 432897"/>
                <a:gd name="connsiteX45" fmla="*/ 272777 w 432897"/>
                <a:gd name="connsiteY45" fmla="*/ 431854 h 432897"/>
                <a:gd name="connsiteX46" fmla="*/ 272777 w 432897"/>
                <a:gd name="connsiteY46" fmla="*/ 361965 h 432897"/>
                <a:gd name="connsiteX47" fmla="*/ 267562 w 432897"/>
                <a:gd name="connsiteY47" fmla="*/ 356749 h 432897"/>
                <a:gd name="connsiteX48" fmla="*/ 223751 w 432897"/>
                <a:gd name="connsiteY48" fmla="*/ 356749 h 432897"/>
                <a:gd name="connsiteX49" fmla="*/ 223751 w 432897"/>
                <a:gd name="connsiteY49" fmla="*/ 240962 h 432897"/>
                <a:gd name="connsiteX50" fmla="*/ 263389 w 432897"/>
                <a:gd name="connsiteY50" fmla="*/ 240962 h 432897"/>
                <a:gd name="connsiteX51" fmla="*/ 263389 w 432897"/>
                <a:gd name="connsiteY51" fmla="*/ 297813 h 432897"/>
                <a:gd name="connsiteX52" fmla="*/ 245656 w 432897"/>
                <a:gd name="connsiteY52" fmla="*/ 319718 h 432897"/>
                <a:gd name="connsiteX53" fmla="*/ 268083 w 432897"/>
                <a:gd name="connsiteY53" fmla="*/ 342145 h 432897"/>
                <a:gd name="connsiteX54" fmla="*/ 290511 w 432897"/>
                <a:gd name="connsiteY54" fmla="*/ 323369 h 432897"/>
                <a:gd name="connsiteX55" fmla="*/ 376569 w 432897"/>
                <a:gd name="connsiteY55" fmla="*/ 323369 h 432897"/>
                <a:gd name="connsiteX56" fmla="*/ 376569 w 432897"/>
                <a:gd name="connsiteY56" fmla="*/ 356228 h 432897"/>
                <a:gd name="connsiteX57" fmla="*/ 328585 w 432897"/>
                <a:gd name="connsiteY57" fmla="*/ 356228 h 432897"/>
                <a:gd name="connsiteX58" fmla="*/ 323369 w 432897"/>
                <a:gd name="connsiteY58" fmla="*/ 361443 h 432897"/>
                <a:gd name="connsiteX59" fmla="*/ 323369 w 432897"/>
                <a:gd name="connsiteY59" fmla="*/ 431333 h 432897"/>
                <a:gd name="connsiteX60" fmla="*/ 328585 w 432897"/>
                <a:gd name="connsiteY60" fmla="*/ 436548 h 432897"/>
                <a:gd name="connsiteX61" fmla="*/ 428725 w 432897"/>
                <a:gd name="connsiteY61" fmla="*/ 436548 h 432897"/>
                <a:gd name="connsiteX62" fmla="*/ 433940 w 432897"/>
                <a:gd name="connsiteY62" fmla="*/ 431333 h 432897"/>
                <a:gd name="connsiteX63" fmla="*/ 433940 w 432897"/>
                <a:gd name="connsiteY63" fmla="*/ 361965 h 432897"/>
                <a:gd name="connsiteX64" fmla="*/ 429246 w 432897"/>
                <a:gd name="connsiteY64" fmla="*/ 356749 h 432897"/>
                <a:gd name="connsiteX65" fmla="*/ 55807 w 432897"/>
                <a:gd name="connsiteY65" fmla="*/ 384392 h 432897"/>
                <a:gd name="connsiteX66" fmla="*/ 68325 w 432897"/>
                <a:gd name="connsiteY66" fmla="*/ 396910 h 432897"/>
                <a:gd name="connsiteX67" fmla="*/ 55807 w 432897"/>
                <a:gd name="connsiteY67" fmla="*/ 409427 h 432897"/>
                <a:gd name="connsiteX68" fmla="*/ 43290 w 432897"/>
                <a:gd name="connsiteY68" fmla="*/ 396910 h 432897"/>
                <a:gd name="connsiteX69" fmla="*/ 55807 w 432897"/>
                <a:gd name="connsiteY69" fmla="*/ 384392 h 432897"/>
                <a:gd name="connsiteX70" fmla="*/ 100662 w 432897"/>
                <a:gd name="connsiteY70" fmla="*/ 367180 h 432897"/>
                <a:gd name="connsiteX71" fmla="*/ 100662 w 432897"/>
                <a:gd name="connsiteY71" fmla="*/ 426639 h 432897"/>
                <a:gd name="connsiteX72" fmla="*/ 10953 w 432897"/>
                <a:gd name="connsiteY72" fmla="*/ 426639 h 432897"/>
                <a:gd name="connsiteX73" fmla="*/ 10953 w 432897"/>
                <a:gd name="connsiteY73" fmla="*/ 367180 h 432897"/>
                <a:gd name="connsiteX74" fmla="*/ 50592 w 432897"/>
                <a:gd name="connsiteY74" fmla="*/ 367180 h 432897"/>
                <a:gd name="connsiteX75" fmla="*/ 50592 w 432897"/>
                <a:gd name="connsiteY75" fmla="*/ 375004 h 432897"/>
                <a:gd name="connsiteX76" fmla="*/ 32858 w 432897"/>
                <a:gd name="connsiteY76" fmla="*/ 396910 h 432897"/>
                <a:gd name="connsiteX77" fmla="*/ 55286 w 432897"/>
                <a:gd name="connsiteY77" fmla="*/ 419858 h 432897"/>
                <a:gd name="connsiteX78" fmla="*/ 78234 w 432897"/>
                <a:gd name="connsiteY78" fmla="*/ 396910 h 432897"/>
                <a:gd name="connsiteX79" fmla="*/ 60501 w 432897"/>
                <a:gd name="connsiteY79" fmla="*/ 375004 h 432897"/>
                <a:gd name="connsiteX80" fmla="*/ 60501 w 432897"/>
                <a:gd name="connsiteY80" fmla="*/ 367180 h 432897"/>
                <a:gd name="connsiteX81" fmla="*/ 100662 w 432897"/>
                <a:gd name="connsiteY81" fmla="*/ 367180 h 432897"/>
                <a:gd name="connsiteX82" fmla="*/ 262346 w 432897"/>
                <a:gd name="connsiteY82" fmla="*/ 367180 h 432897"/>
                <a:gd name="connsiteX83" fmla="*/ 262346 w 432897"/>
                <a:gd name="connsiteY83" fmla="*/ 426639 h 432897"/>
                <a:gd name="connsiteX84" fmla="*/ 172637 w 432897"/>
                <a:gd name="connsiteY84" fmla="*/ 426639 h 432897"/>
                <a:gd name="connsiteX85" fmla="*/ 172637 w 432897"/>
                <a:gd name="connsiteY85" fmla="*/ 367180 h 432897"/>
                <a:gd name="connsiteX86" fmla="*/ 213841 w 432897"/>
                <a:gd name="connsiteY86" fmla="*/ 367180 h 432897"/>
                <a:gd name="connsiteX87" fmla="*/ 213841 w 432897"/>
                <a:gd name="connsiteY87" fmla="*/ 375004 h 432897"/>
                <a:gd name="connsiteX88" fmla="*/ 197151 w 432897"/>
                <a:gd name="connsiteY88" fmla="*/ 396910 h 432897"/>
                <a:gd name="connsiteX89" fmla="*/ 220100 w 432897"/>
                <a:gd name="connsiteY89" fmla="*/ 419858 h 432897"/>
                <a:gd name="connsiteX90" fmla="*/ 242527 w 432897"/>
                <a:gd name="connsiteY90" fmla="*/ 396910 h 432897"/>
                <a:gd name="connsiteX91" fmla="*/ 223751 w 432897"/>
                <a:gd name="connsiteY91" fmla="*/ 374482 h 432897"/>
                <a:gd name="connsiteX92" fmla="*/ 223751 w 432897"/>
                <a:gd name="connsiteY92" fmla="*/ 367180 h 432897"/>
                <a:gd name="connsiteX93" fmla="*/ 262346 w 432897"/>
                <a:gd name="connsiteY93" fmla="*/ 367180 h 432897"/>
                <a:gd name="connsiteX94" fmla="*/ 220100 w 432897"/>
                <a:gd name="connsiteY94" fmla="*/ 384392 h 432897"/>
                <a:gd name="connsiteX95" fmla="*/ 232617 w 432897"/>
                <a:gd name="connsiteY95" fmla="*/ 396910 h 432897"/>
                <a:gd name="connsiteX96" fmla="*/ 220100 w 432897"/>
                <a:gd name="connsiteY96" fmla="*/ 409427 h 432897"/>
                <a:gd name="connsiteX97" fmla="*/ 207582 w 432897"/>
                <a:gd name="connsiteY97" fmla="*/ 396910 h 432897"/>
                <a:gd name="connsiteX98" fmla="*/ 219057 w 432897"/>
                <a:gd name="connsiteY98" fmla="*/ 384392 h 432897"/>
                <a:gd name="connsiteX99" fmla="*/ 220100 w 432897"/>
                <a:gd name="connsiteY99" fmla="*/ 384392 h 432897"/>
                <a:gd name="connsiteX100" fmla="*/ 83450 w 432897"/>
                <a:gd name="connsiteY100" fmla="*/ 19298 h 432897"/>
                <a:gd name="connsiteX101" fmla="*/ 92317 w 432897"/>
                <a:gd name="connsiteY101" fmla="*/ 10431 h 432897"/>
                <a:gd name="connsiteX102" fmla="*/ 345275 w 432897"/>
                <a:gd name="connsiteY102" fmla="*/ 10431 h 432897"/>
                <a:gd name="connsiteX103" fmla="*/ 354141 w 432897"/>
                <a:gd name="connsiteY103" fmla="*/ 19298 h 432897"/>
                <a:gd name="connsiteX104" fmla="*/ 354141 w 432897"/>
                <a:gd name="connsiteY104" fmla="*/ 58937 h 432897"/>
                <a:gd name="connsiteX105" fmla="*/ 83450 w 432897"/>
                <a:gd name="connsiteY105" fmla="*/ 58937 h 432897"/>
                <a:gd name="connsiteX106" fmla="*/ 83450 w 432897"/>
                <a:gd name="connsiteY106" fmla="*/ 19298 h 432897"/>
                <a:gd name="connsiteX107" fmla="*/ 179939 w 432897"/>
                <a:gd name="connsiteY107" fmla="*/ 302507 h 432897"/>
                <a:gd name="connsiteX108" fmla="*/ 167422 w 432897"/>
                <a:gd name="connsiteY108" fmla="*/ 315024 h 432897"/>
                <a:gd name="connsiteX109" fmla="*/ 154904 w 432897"/>
                <a:gd name="connsiteY109" fmla="*/ 302507 h 432897"/>
                <a:gd name="connsiteX110" fmla="*/ 167422 w 432897"/>
                <a:gd name="connsiteY110" fmla="*/ 289989 h 432897"/>
                <a:gd name="connsiteX111" fmla="*/ 179939 w 432897"/>
                <a:gd name="connsiteY111" fmla="*/ 302507 h 432897"/>
                <a:gd name="connsiteX112" fmla="*/ 92317 w 432897"/>
                <a:gd name="connsiteY112" fmla="*/ 231052 h 432897"/>
                <a:gd name="connsiteX113" fmla="*/ 83450 w 432897"/>
                <a:gd name="connsiteY113" fmla="*/ 222186 h 432897"/>
                <a:gd name="connsiteX114" fmla="*/ 83450 w 432897"/>
                <a:gd name="connsiteY114" fmla="*/ 69368 h 432897"/>
                <a:gd name="connsiteX115" fmla="*/ 354141 w 432897"/>
                <a:gd name="connsiteY115" fmla="*/ 69368 h 432897"/>
                <a:gd name="connsiteX116" fmla="*/ 354141 w 432897"/>
                <a:gd name="connsiteY116" fmla="*/ 222186 h 432897"/>
                <a:gd name="connsiteX117" fmla="*/ 345275 w 432897"/>
                <a:gd name="connsiteY117" fmla="*/ 231052 h 432897"/>
                <a:gd name="connsiteX118" fmla="*/ 92317 w 432897"/>
                <a:gd name="connsiteY118" fmla="*/ 231052 h 432897"/>
                <a:gd name="connsiteX119" fmla="*/ 268605 w 432897"/>
                <a:gd name="connsiteY119" fmla="*/ 332236 h 432897"/>
                <a:gd name="connsiteX120" fmla="*/ 256087 w 432897"/>
                <a:gd name="connsiteY120" fmla="*/ 319718 h 432897"/>
                <a:gd name="connsiteX121" fmla="*/ 268605 w 432897"/>
                <a:gd name="connsiteY121" fmla="*/ 307201 h 432897"/>
                <a:gd name="connsiteX122" fmla="*/ 281123 w 432897"/>
                <a:gd name="connsiteY122" fmla="*/ 319718 h 432897"/>
                <a:gd name="connsiteX123" fmla="*/ 268605 w 432897"/>
                <a:gd name="connsiteY123" fmla="*/ 332236 h 432897"/>
                <a:gd name="connsiteX124" fmla="*/ 380741 w 432897"/>
                <a:gd name="connsiteY124" fmla="*/ 384392 h 432897"/>
                <a:gd name="connsiteX125" fmla="*/ 381784 w 432897"/>
                <a:gd name="connsiteY125" fmla="*/ 384392 h 432897"/>
                <a:gd name="connsiteX126" fmla="*/ 394302 w 432897"/>
                <a:gd name="connsiteY126" fmla="*/ 396910 h 432897"/>
                <a:gd name="connsiteX127" fmla="*/ 381784 w 432897"/>
                <a:gd name="connsiteY127" fmla="*/ 409427 h 432897"/>
                <a:gd name="connsiteX128" fmla="*/ 369267 w 432897"/>
                <a:gd name="connsiteY128" fmla="*/ 396910 h 432897"/>
                <a:gd name="connsiteX129" fmla="*/ 380741 w 432897"/>
                <a:gd name="connsiteY129" fmla="*/ 384392 h 432897"/>
                <a:gd name="connsiteX130" fmla="*/ 424031 w 432897"/>
                <a:gd name="connsiteY130" fmla="*/ 426639 h 432897"/>
                <a:gd name="connsiteX131" fmla="*/ 334322 w 432897"/>
                <a:gd name="connsiteY131" fmla="*/ 426639 h 432897"/>
                <a:gd name="connsiteX132" fmla="*/ 334322 w 432897"/>
                <a:gd name="connsiteY132" fmla="*/ 367180 h 432897"/>
                <a:gd name="connsiteX133" fmla="*/ 377090 w 432897"/>
                <a:gd name="connsiteY133" fmla="*/ 367180 h 432897"/>
                <a:gd name="connsiteX134" fmla="*/ 377090 w 432897"/>
                <a:gd name="connsiteY134" fmla="*/ 375004 h 432897"/>
                <a:gd name="connsiteX135" fmla="*/ 359357 w 432897"/>
                <a:gd name="connsiteY135" fmla="*/ 396910 h 432897"/>
                <a:gd name="connsiteX136" fmla="*/ 382306 w 432897"/>
                <a:gd name="connsiteY136" fmla="*/ 419858 h 432897"/>
                <a:gd name="connsiteX137" fmla="*/ 404733 w 432897"/>
                <a:gd name="connsiteY137" fmla="*/ 396910 h 432897"/>
                <a:gd name="connsiteX138" fmla="*/ 387521 w 432897"/>
                <a:gd name="connsiteY138" fmla="*/ 375004 h 432897"/>
                <a:gd name="connsiteX139" fmla="*/ 387521 w 432897"/>
                <a:gd name="connsiteY139" fmla="*/ 367180 h 432897"/>
                <a:gd name="connsiteX140" fmla="*/ 424552 w 432897"/>
                <a:gd name="connsiteY140" fmla="*/ 367180 h 432897"/>
                <a:gd name="connsiteX141" fmla="*/ 424552 w 432897"/>
                <a:gd name="connsiteY141" fmla="*/ 426639 h 432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32897" h="432897">
                  <a:moveTo>
                    <a:pt x="429246" y="356749"/>
                  </a:moveTo>
                  <a:lnTo>
                    <a:pt x="387000" y="356749"/>
                  </a:lnTo>
                  <a:lnTo>
                    <a:pt x="387000" y="318675"/>
                  </a:lnTo>
                  <a:cubicBezTo>
                    <a:pt x="387000" y="316067"/>
                    <a:pt x="384914" y="313459"/>
                    <a:pt x="381784" y="313459"/>
                  </a:cubicBezTo>
                  <a:lnTo>
                    <a:pt x="289989" y="313459"/>
                  </a:lnTo>
                  <a:cubicBezTo>
                    <a:pt x="287903" y="305636"/>
                    <a:pt x="281644" y="299899"/>
                    <a:pt x="273299" y="297813"/>
                  </a:cubicBezTo>
                  <a:lnTo>
                    <a:pt x="273299" y="240962"/>
                  </a:lnTo>
                  <a:lnTo>
                    <a:pt x="344753" y="240962"/>
                  </a:lnTo>
                  <a:cubicBezTo>
                    <a:pt x="355184" y="240962"/>
                    <a:pt x="364051" y="232096"/>
                    <a:pt x="364051" y="221664"/>
                  </a:cubicBezTo>
                  <a:lnTo>
                    <a:pt x="364051" y="64152"/>
                  </a:lnTo>
                  <a:lnTo>
                    <a:pt x="364051" y="19298"/>
                  </a:lnTo>
                  <a:cubicBezTo>
                    <a:pt x="364051" y="8867"/>
                    <a:pt x="355184" y="0"/>
                    <a:pt x="344753" y="0"/>
                  </a:cubicBezTo>
                  <a:lnTo>
                    <a:pt x="91795" y="0"/>
                  </a:lnTo>
                  <a:cubicBezTo>
                    <a:pt x="81364" y="0"/>
                    <a:pt x="72497" y="8867"/>
                    <a:pt x="72497" y="19298"/>
                  </a:cubicBezTo>
                  <a:lnTo>
                    <a:pt x="72497" y="64152"/>
                  </a:lnTo>
                  <a:lnTo>
                    <a:pt x="72497" y="222186"/>
                  </a:lnTo>
                  <a:cubicBezTo>
                    <a:pt x="72497" y="232617"/>
                    <a:pt x="81364" y="241484"/>
                    <a:pt x="91795" y="241484"/>
                  </a:cubicBezTo>
                  <a:lnTo>
                    <a:pt x="163249" y="241484"/>
                  </a:lnTo>
                  <a:lnTo>
                    <a:pt x="163249" y="280079"/>
                  </a:lnTo>
                  <a:cubicBezTo>
                    <a:pt x="153340" y="281644"/>
                    <a:pt x="145516" y="289989"/>
                    <a:pt x="144473" y="299899"/>
                  </a:cubicBezTo>
                  <a:lnTo>
                    <a:pt x="55286" y="299899"/>
                  </a:lnTo>
                  <a:cubicBezTo>
                    <a:pt x="52678" y="299899"/>
                    <a:pt x="50070" y="301985"/>
                    <a:pt x="50070" y="305114"/>
                  </a:cubicBezTo>
                  <a:lnTo>
                    <a:pt x="50070" y="356749"/>
                  </a:lnTo>
                  <a:lnTo>
                    <a:pt x="5216" y="356749"/>
                  </a:lnTo>
                  <a:cubicBezTo>
                    <a:pt x="2608" y="356749"/>
                    <a:pt x="0" y="358835"/>
                    <a:pt x="0" y="361965"/>
                  </a:cubicBezTo>
                  <a:lnTo>
                    <a:pt x="0" y="431854"/>
                  </a:lnTo>
                  <a:cubicBezTo>
                    <a:pt x="0" y="434462"/>
                    <a:pt x="2086" y="437070"/>
                    <a:pt x="5216" y="437070"/>
                  </a:cubicBezTo>
                  <a:lnTo>
                    <a:pt x="105356" y="437070"/>
                  </a:lnTo>
                  <a:cubicBezTo>
                    <a:pt x="107964" y="437070"/>
                    <a:pt x="110571" y="434984"/>
                    <a:pt x="110571" y="431854"/>
                  </a:cubicBezTo>
                  <a:lnTo>
                    <a:pt x="110571" y="361965"/>
                  </a:lnTo>
                  <a:cubicBezTo>
                    <a:pt x="110571" y="359357"/>
                    <a:pt x="108485" y="356749"/>
                    <a:pt x="105356" y="356749"/>
                  </a:cubicBezTo>
                  <a:lnTo>
                    <a:pt x="60501" y="356749"/>
                  </a:lnTo>
                  <a:lnTo>
                    <a:pt x="60501" y="310330"/>
                  </a:lnTo>
                  <a:lnTo>
                    <a:pt x="146038" y="310330"/>
                  </a:lnTo>
                  <a:cubicBezTo>
                    <a:pt x="149167" y="318675"/>
                    <a:pt x="157512" y="324934"/>
                    <a:pt x="167422" y="324934"/>
                  </a:cubicBezTo>
                  <a:cubicBezTo>
                    <a:pt x="179939" y="324934"/>
                    <a:pt x="189849" y="314503"/>
                    <a:pt x="189849" y="302507"/>
                  </a:cubicBezTo>
                  <a:cubicBezTo>
                    <a:pt x="189849" y="292597"/>
                    <a:pt x="183069" y="283730"/>
                    <a:pt x="174202" y="281123"/>
                  </a:cubicBezTo>
                  <a:lnTo>
                    <a:pt x="174202" y="241484"/>
                  </a:lnTo>
                  <a:lnTo>
                    <a:pt x="213841" y="241484"/>
                  </a:lnTo>
                  <a:lnTo>
                    <a:pt x="213841" y="356749"/>
                  </a:lnTo>
                  <a:lnTo>
                    <a:pt x="167422" y="356749"/>
                  </a:lnTo>
                  <a:cubicBezTo>
                    <a:pt x="164814" y="356749"/>
                    <a:pt x="162206" y="358835"/>
                    <a:pt x="162206" y="361965"/>
                  </a:cubicBezTo>
                  <a:lnTo>
                    <a:pt x="162206" y="431854"/>
                  </a:lnTo>
                  <a:cubicBezTo>
                    <a:pt x="162206" y="434462"/>
                    <a:pt x="164292" y="437070"/>
                    <a:pt x="167422" y="437070"/>
                  </a:cubicBezTo>
                  <a:lnTo>
                    <a:pt x="267562" y="437070"/>
                  </a:lnTo>
                  <a:cubicBezTo>
                    <a:pt x="270170" y="437070"/>
                    <a:pt x="272777" y="434984"/>
                    <a:pt x="272777" y="431854"/>
                  </a:cubicBezTo>
                  <a:lnTo>
                    <a:pt x="272777" y="361965"/>
                  </a:lnTo>
                  <a:cubicBezTo>
                    <a:pt x="272777" y="359357"/>
                    <a:pt x="270691" y="356749"/>
                    <a:pt x="267562" y="356749"/>
                  </a:cubicBezTo>
                  <a:lnTo>
                    <a:pt x="223751" y="356749"/>
                  </a:lnTo>
                  <a:lnTo>
                    <a:pt x="223751" y="240962"/>
                  </a:lnTo>
                  <a:lnTo>
                    <a:pt x="263389" y="240962"/>
                  </a:lnTo>
                  <a:lnTo>
                    <a:pt x="263389" y="297813"/>
                  </a:lnTo>
                  <a:cubicBezTo>
                    <a:pt x="253480" y="300420"/>
                    <a:pt x="245656" y="309287"/>
                    <a:pt x="245656" y="319718"/>
                  </a:cubicBezTo>
                  <a:cubicBezTo>
                    <a:pt x="245656" y="332236"/>
                    <a:pt x="256087" y="342145"/>
                    <a:pt x="268083" y="342145"/>
                  </a:cubicBezTo>
                  <a:cubicBezTo>
                    <a:pt x="279036" y="342145"/>
                    <a:pt x="288424" y="333800"/>
                    <a:pt x="290511" y="323369"/>
                  </a:cubicBezTo>
                  <a:lnTo>
                    <a:pt x="376569" y="323369"/>
                  </a:lnTo>
                  <a:lnTo>
                    <a:pt x="376569" y="356228"/>
                  </a:lnTo>
                  <a:lnTo>
                    <a:pt x="328585" y="356228"/>
                  </a:lnTo>
                  <a:cubicBezTo>
                    <a:pt x="325977" y="356228"/>
                    <a:pt x="323369" y="358314"/>
                    <a:pt x="323369" y="361443"/>
                  </a:cubicBezTo>
                  <a:lnTo>
                    <a:pt x="323369" y="431333"/>
                  </a:lnTo>
                  <a:cubicBezTo>
                    <a:pt x="323369" y="433941"/>
                    <a:pt x="325455" y="436548"/>
                    <a:pt x="328585" y="436548"/>
                  </a:cubicBezTo>
                  <a:lnTo>
                    <a:pt x="428725" y="436548"/>
                  </a:lnTo>
                  <a:cubicBezTo>
                    <a:pt x="431333" y="436548"/>
                    <a:pt x="433940" y="434462"/>
                    <a:pt x="433940" y="431333"/>
                  </a:cubicBezTo>
                  <a:lnTo>
                    <a:pt x="433940" y="361965"/>
                  </a:lnTo>
                  <a:cubicBezTo>
                    <a:pt x="434462" y="358835"/>
                    <a:pt x="432376" y="356749"/>
                    <a:pt x="429246" y="356749"/>
                  </a:cubicBezTo>
                  <a:close/>
                  <a:moveTo>
                    <a:pt x="55807" y="384392"/>
                  </a:moveTo>
                  <a:cubicBezTo>
                    <a:pt x="62588" y="384392"/>
                    <a:pt x="68325" y="390129"/>
                    <a:pt x="68325" y="396910"/>
                  </a:cubicBezTo>
                  <a:cubicBezTo>
                    <a:pt x="68325" y="403690"/>
                    <a:pt x="62588" y="409427"/>
                    <a:pt x="55807" y="409427"/>
                  </a:cubicBezTo>
                  <a:cubicBezTo>
                    <a:pt x="49027" y="409427"/>
                    <a:pt x="43290" y="403690"/>
                    <a:pt x="43290" y="396910"/>
                  </a:cubicBezTo>
                  <a:cubicBezTo>
                    <a:pt x="43290" y="390129"/>
                    <a:pt x="49027" y="384392"/>
                    <a:pt x="55807" y="384392"/>
                  </a:cubicBezTo>
                  <a:close/>
                  <a:moveTo>
                    <a:pt x="100662" y="367180"/>
                  </a:moveTo>
                  <a:lnTo>
                    <a:pt x="100662" y="426639"/>
                  </a:lnTo>
                  <a:lnTo>
                    <a:pt x="10953" y="426639"/>
                  </a:lnTo>
                  <a:lnTo>
                    <a:pt x="10953" y="367180"/>
                  </a:lnTo>
                  <a:lnTo>
                    <a:pt x="50592" y="367180"/>
                  </a:lnTo>
                  <a:lnTo>
                    <a:pt x="50592" y="375004"/>
                  </a:lnTo>
                  <a:cubicBezTo>
                    <a:pt x="40682" y="377612"/>
                    <a:pt x="32858" y="386478"/>
                    <a:pt x="32858" y="396910"/>
                  </a:cubicBezTo>
                  <a:cubicBezTo>
                    <a:pt x="32858" y="409427"/>
                    <a:pt x="42768" y="419858"/>
                    <a:pt x="55286" y="419858"/>
                  </a:cubicBezTo>
                  <a:cubicBezTo>
                    <a:pt x="67803" y="419858"/>
                    <a:pt x="78234" y="409427"/>
                    <a:pt x="78234" y="396910"/>
                  </a:cubicBezTo>
                  <a:cubicBezTo>
                    <a:pt x="78234" y="385957"/>
                    <a:pt x="70933" y="377090"/>
                    <a:pt x="60501" y="375004"/>
                  </a:cubicBezTo>
                  <a:lnTo>
                    <a:pt x="60501" y="367180"/>
                  </a:lnTo>
                  <a:lnTo>
                    <a:pt x="100662" y="367180"/>
                  </a:lnTo>
                  <a:close/>
                  <a:moveTo>
                    <a:pt x="262346" y="367180"/>
                  </a:moveTo>
                  <a:lnTo>
                    <a:pt x="262346" y="426639"/>
                  </a:lnTo>
                  <a:lnTo>
                    <a:pt x="172637" y="426639"/>
                  </a:lnTo>
                  <a:lnTo>
                    <a:pt x="172637" y="367180"/>
                  </a:lnTo>
                  <a:lnTo>
                    <a:pt x="213841" y="367180"/>
                  </a:lnTo>
                  <a:lnTo>
                    <a:pt x="213841" y="375004"/>
                  </a:lnTo>
                  <a:cubicBezTo>
                    <a:pt x="204453" y="377612"/>
                    <a:pt x="197151" y="386478"/>
                    <a:pt x="197151" y="396910"/>
                  </a:cubicBezTo>
                  <a:cubicBezTo>
                    <a:pt x="197151" y="409427"/>
                    <a:pt x="207582" y="419858"/>
                    <a:pt x="220100" y="419858"/>
                  </a:cubicBezTo>
                  <a:cubicBezTo>
                    <a:pt x="232617" y="419858"/>
                    <a:pt x="242527" y="409427"/>
                    <a:pt x="242527" y="396910"/>
                  </a:cubicBezTo>
                  <a:cubicBezTo>
                    <a:pt x="242527" y="385957"/>
                    <a:pt x="234703" y="376569"/>
                    <a:pt x="223751" y="374482"/>
                  </a:cubicBezTo>
                  <a:lnTo>
                    <a:pt x="223751" y="367180"/>
                  </a:lnTo>
                  <a:lnTo>
                    <a:pt x="262346" y="367180"/>
                  </a:lnTo>
                  <a:close/>
                  <a:moveTo>
                    <a:pt x="220100" y="384392"/>
                  </a:moveTo>
                  <a:cubicBezTo>
                    <a:pt x="226880" y="384392"/>
                    <a:pt x="232617" y="390129"/>
                    <a:pt x="232617" y="396910"/>
                  </a:cubicBezTo>
                  <a:cubicBezTo>
                    <a:pt x="232617" y="403690"/>
                    <a:pt x="226880" y="409427"/>
                    <a:pt x="220100" y="409427"/>
                  </a:cubicBezTo>
                  <a:cubicBezTo>
                    <a:pt x="213319" y="409427"/>
                    <a:pt x="207582" y="403690"/>
                    <a:pt x="207582" y="396910"/>
                  </a:cubicBezTo>
                  <a:cubicBezTo>
                    <a:pt x="207582" y="390129"/>
                    <a:pt x="212798" y="384914"/>
                    <a:pt x="219057" y="384392"/>
                  </a:cubicBezTo>
                  <a:cubicBezTo>
                    <a:pt x="219578" y="384392"/>
                    <a:pt x="219578" y="384392"/>
                    <a:pt x="220100" y="384392"/>
                  </a:cubicBezTo>
                  <a:close/>
                  <a:moveTo>
                    <a:pt x="83450" y="19298"/>
                  </a:moveTo>
                  <a:cubicBezTo>
                    <a:pt x="83450" y="14604"/>
                    <a:pt x="87623" y="10431"/>
                    <a:pt x="92317" y="10431"/>
                  </a:cubicBezTo>
                  <a:lnTo>
                    <a:pt x="345275" y="10431"/>
                  </a:lnTo>
                  <a:cubicBezTo>
                    <a:pt x="349969" y="10431"/>
                    <a:pt x="354141" y="14604"/>
                    <a:pt x="354141" y="19298"/>
                  </a:cubicBezTo>
                  <a:lnTo>
                    <a:pt x="354141" y="58937"/>
                  </a:lnTo>
                  <a:lnTo>
                    <a:pt x="83450" y="58937"/>
                  </a:lnTo>
                  <a:lnTo>
                    <a:pt x="83450" y="19298"/>
                  </a:lnTo>
                  <a:close/>
                  <a:moveTo>
                    <a:pt x="179939" y="302507"/>
                  </a:moveTo>
                  <a:cubicBezTo>
                    <a:pt x="179939" y="309287"/>
                    <a:pt x="174202" y="315024"/>
                    <a:pt x="167422" y="315024"/>
                  </a:cubicBezTo>
                  <a:cubicBezTo>
                    <a:pt x="160641" y="315024"/>
                    <a:pt x="154904" y="309287"/>
                    <a:pt x="154904" y="302507"/>
                  </a:cubicBezTo>
                  <a:cubicBezTo>
                    <a:pt x="154904" y="295726"/>
                    <a:pt x="160641" y="289989"/>
                    <a:pt x="167422" y="289989"/>
                  </a:cubicBezTo>
                  <a:cubicBezTo>
                    <a:pt x="174202" y="289989"/>
                    <a:pt x="179939" y="295726"/>
                    <a:pt x="179939" y="302507"/>
                  </a:cubicBezTo>
                  <a:close/>
                  <a:moveTo>
                    <a:pt x="92317" y="231052"/>
                  </a:moveTo>
                  <a:cubicBezTo>
                    <a:pt x="87623" y="231052"/>
                    <a:pt x="83450" y="226880"/>
                    <a:pt x="83450" y="222186"/>
                  </a:cubicBezTo>
                  <a:lnTo>
                    <a:pt x="83450" y="69368"/>
                  </a:lnTo>
                  <a:lnTo>
                    <a:pt x="354141" y="69368"/>
                  </a:lnTo>
                  <a:lnTo>
                    <a:pt x="354141" y="222186"/>
                  </a:lnTo>
                  <a:cubicBezTo>
                    <a:pt x="354141" y="226880"/>
                    <a:pt x="349969" y="231052"/>
                    <a:pt x="345275" y="231052"/>
                  </a:cubicBezTo>
                  <a:lnTo>
                    <a:pt x="92317" y="231052"/>
                  </a:lnTo>
                  <a:close/>
                  <a:moveTo>
                    <a:pt x="268605" y="332236"/>
                  </a:moveTo>
                  <a:cubicBezTo>
                    <a:pt x="261825" y="332236"/>
                    <a:pt x="256087" y="326499"/>
                    <a:pt x="256087" y="319718"/>
                  </a:cubicBezTo>
                  <a:cubicBezTo>
                    <a:pt x="256087" y="312938"/>
                    <a:pt x="261825" y="307201"/>
                    <a:pt x="268605" y="307201"/>
                  </a:cubicBezTo>
                  <a:cubicBezTo>
                    <a:pt x="275385" y="307201"/>
                    <a:pt x="281123" y="312938"/>
                    <a:pt x="281123" y="319718"/>
                  </a:cubicBezTo>
                  <a:cubicBezTo>
                    <a:pt x="281123" y="326499"/>
                    <a:pt x="275385" y="332236"/>
                    <a:pt x="268605" y="332236"/>
                  </a:cubicBezTo>
                  <a:close/>
                  <a:moveTo>
                    <a:pt x="380741" y="384392"/>
                  </a:moveTo>
                  <a:cubicBezTo>
                    <a:pt x="380741" y="384392"/>
                    <a:pt x="381263" y="384392"/>
                    <a:pt x="381784" y="384392"/>
                  </a:cubicBezTo>
                  <a:cubicBezTo>
                    <a:pt x="388565" y="384392"/>
                    <a:pt x="394302" y="390129"/>
                    <a:pt x="394302" y="396910"/>
                  </a:cubicBezTo>
                  <a:cubicBezTo>
                    <a:pt x="394302" y="403690"/>
                    <a:pt x="388565" y="409427"/>
                    <a:pt x="381784" y="409427"/>
                  </a:cubicBezTo>
                  <a:cubicBezTo>
                    <a:pt x="375004" y="409427"/>
                    <a:pt x="369267" y="403690"/>
                    <a:pt x="369267" y="396910"/>
                  </a:cubicBezTo>
                  <a:cubicBezTo>
                    <a:pt x="369267" y="390129"/>
                    <a:pt x="374482" y="384914"/>
                    <a:pt x="380741" y="384392"/>
                  </a:cubicBezTo>
                  <a:close/>
                  <a:moveTo>
                    <a:pt x="424031" y="426639"/>
                  </a:moveTo>
                  <a:lnTo>
                    <a:pt x="334322" y="426639"/>
                  </a:lnTo>
                  <a:lnTo>
                    <a:pt x="334322" y="367180"/>
                  </a:lnTo>
                  <a:lnTo>
                    <a:pt x="377090" y="367180"/>
                  </a:lnTo>
                  <a:lnTo>
                    <a:pt x="377090" y="375004"/>
                  </a:lnTo>
                  <a:cubicBezTo>
                    <a:pt x="366659" y="377090"/>
                    <a:pt x="359357" y="386478"/>
                    <a:pt x="359357" y="396910"/>
                  </a:cubicBezTo>
                  <a:cubicBezTo>
                    <a:pt x="359357" y="409427"/>
                    <a:pt x="369788" y="419858"/>
                    <a:pt x="382306" y="419858"/>
                  </a:cubicBezTo>
                  <a:cubicBezTo>
                    <a:pt x="394823" y="419858"/>
                    <a:pt x="404733" y="409427"/>
                    <a:pt x="404733" y="396910"/>
                  </a:cubicBezTo>
                  <a:cubicBezTo>
                    <a:pt x="404733" y="386478"/>
                    <a:pt x="397431" y="377612"/>
                    <a:pt x="387521" y="375004"/>
                  </a:cubicBezTo>
                  <a:lnTo>
                    <a:pt x="387521" y="367180"/>
                  </a:lnTo>
                  <a:lnTo>
                    <a:pt x="424552" y="367180"/>
                  </a:lnTo>
                  <a:lnTo>
                    <a:pt x="424552" y="426639"/>
                  </a:lnTo>
                  <a:close/>
                </a:path>
              </a:pathLst>
            </a:custGeom>
            <a:grpFill/>
            <a:ln w="521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Calibri"/>
              </a:endParaRPr>
            </a:p>
          </p:txBody>
        </p:sp>
        <p:sp>
          <p:nvSpPr>
            <p:cNvPr id="74" name="Freeform: Shape 73">
              <a:extLst>
                <a:ext uri="{FF2B5EF4-FFF2-40B4-BE49-F238E27FC236}">
                  <a16:creationId xmlns:a16="http://schemas.microsoft.com/office/drawing/2014/main" id="{9FD1AEB4-4BA9-6660-C586-8E9DCB1480AD}"/>
                </a:ext>
              </a:extLst>
            </p:cNvPr>
            <p:cNvSpPr/>
            <p:nvPr/>
          </p:nvSpPr>
          <p:spPr>
            <a:xfrm>
              <a:off x="4793439" y="1766835"/>
              <a:ext cx="26078" cy="26078"/>
            </a:xfrm>
            <a:custGeom>
              <a:avLst/>
              <a:gdLst>
                <a:gd name="connsiteX0" fmla="*/ 14082 w 26078"/>
                <a:gd name="connsiteY0" fmla="*/ 0 h 26078"/>
                <a:gd name="connsiteX1" fmla="*/ 0 w 26078"/>
                <a:gd name="connsiteY1" fmla="*/ 14082 h 26078"/>
                <a:gd name="connsiteX2" fmla="*/ 14082 w 26078"/>
                <a:gd name="connsiteY2" fmla="*/ 28164 h 26078"/>
                <a:gd name="connsiteX3" fmla="*/ 28164 w 26078"/>
                <a:gd name="connsiteY3" fmla="*/ 14082 h 26078"/>
                <a:gd name="connsiteX4" fmla="*/ 14082 w 26078"/>
                <a:gd name="connsiteY4" fmla="*/ 0 h 26078"/>
                <a:gd name="connsiteX5" fmla="*/ 14082 w 26078"/>
                <a:gd name="connsiteY5" fmla="*/ 18255 h 26078"/>
                <a:gd name="connsiteX6" fmla="*/ 10431 w 26078"/>
                <a:gd name="connsiteY6" fmla="*/ 14604 h 26078"/>
                <a:gd name="connsiteX7" fmla="*/ 14082 w 26078"/>
                <a:gd name="connsiteY7" fmla="*/ 10953 h 26078"/>
                <a:gd name="connsiteX8" fmla="*/ 17733 w 26078"/>
                <a:gd name="connsiteY8" fmla="*/ 14604 h 26078"/>
                <a:gd name="connsiteX9" fmla="*/ 14082 w 26078"/>
                <a:gd name="connsiteY9" fmla="*/ 18255 h 26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78" h="26078">
                  <a:moveTo>
                    <a:pt x="14082" y="0"/>
                  </a:moveTo>
                  <a:cubicBezTo>
                    <a:pt x="6259" y="0"/>
                    <a:pt x="0" y="6259"/>
                    <a:pt x="0" y="14082"/>
                  </a:cubicBezTo>
                  <a:cubicBezTo>
                    <a:pt x="0" y="21906"/>
                    <a:pt x="6259" y="28164"/>
                    <a:pt x="14082" y="28164"/>
                  </a:cubicBezTo>
                  <a:cubicBezTo>
                    <a:pt x="21906" y="28164"/>
                    <a:pt x="28164" y="21906"/>
                    <a:pt x="28164" y="14082"/>
                  </a:cubicBezTo>
                  <a:cubicBezTo>
                    <a:pt x="28164" y="6259"/>
                    <a:pt x="21906" y="0"/>
                    <a:pt x="14082" y="0"/>
                  </a:cubicBezTo>
                  <a:close/>
                  <a:moveTo>
                    <a:pt x="14082" y="18255"/>
                  </a:moveTo>
                  <a:cubicBezTo>
                    <a:pt x="11996" y="18255"/>
                    <a:pt x="10431" y="16690"/>
                    <a:pt x="10431" y="14604"/>
                  </a:cubicBezTo>
                  <a:cubicBezTo>
                    <a:pt x="10431" y="12518"/>
                    <a:pt x="11996" y="10953"/>
                    <a:pt x="14082" y="10953"/>
                  </a:cubicBezTo>
                  <a:cubicBezTo>
                    <a:pt x="16168" y="10953"/>
                    <a:pt x="17733" y="12518"/>
                    <a:pt x="17733" y="14604"/>
                  </a:cubicBezTo>
                  <a:cubicBezTo>
                    <a:pt x="17733" y="16168"/>
                    <a:pt x="16168" y="18255"/>
                    <a:pt x="14082" y="18255"/>
                  </a:cubicBezTo>
                  <a:close/>
                </a:path>
              </a:pathLst>
            </a:custGeom>
            <a:grpFill/>
            <a:ln w="521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Calibri"/>
              </a:endParaRPr>
            </a:p>
          </p:txBody>
        </p:sp>
        <p:sp>
          <p:nvSpPr>
            <p:cNvPr id="75" name="Freeform: Shape 74">
              <a:extLst>
                <a:ext uri="{FF2B5EF4-FFF2-40B4-BE49-F238E27FC236}">
                  <a16:creationId xmlns:a16="http://schemas.microsoft.com/office/drawing/2014/main" id="{5EB39474-5699-764B-8253-8C11BE84C5F7}"/>
                </a:ext>
              </a:extLst>
            </p:cNvPr>
            <p:cNvSpPr/>
            <p:nvPr/>
          </p:nvSpPr>
          <p:spPr>
            <a:xfrm>
              <a:off x="4834643" y="1766835"/>
              <a:ext cx="26078" cy="26078"/>
            </a:xfrm>
            <a:custGeom>
              <a:avLst/>
              <a:gdLst>
                <a:gd name="connsiteX0" fmla="*/ 14082 w 26078"/>
                <a:gd name="connsiteY0" fmla="*/ 0 h 26078"/>
                <a:gd name="connsiteX1" fmla="*/ 0 w 26078"/>
                <a:gd name="connsiteY1" fmla="*/ 14082 h 26078"/>
                <a:gd name="connsiteX2" fmla="*/ 14082 w 26078"/>
                <a:gd name="connsiteY2" fmla="*/ 28164 h 26078"/>
                <a:gd name="connsiteX3" fmla="*/ 28164 w 26078"/>
                <a:gd name="connsiteY3" fmla="*/ 14082 h 26078"/>
                <a:gd name="connsiteX4" fmla="*/ 14082 w 26078"/>
                <a:gd name="connsiteY4" fmla="*/ 0 h 26078"/>
                <a:gd name="connsiteX5" fmla="*/ 14082 w 26078"/>
                <a:gd name="connsiteY5" fmla="*/ 18255 h 26078"/>
                <a:gd name="connsiteX6" fmla="*/ 10431 w 26078"/>
                <a:gd name="connsiteY6" fmla="*/ 14604 h 26078"/>
                <a:gd name="connsiteX7" fmla="*/ 14082 w 26078"/>
                <a:gd name="connsiteY7" fmla="*/ 10953 h 26078"/>
                <a:gd name="connsiteX8" fmla="*/ 17733 w 26078"/>
                <a:gd name="connsiteY8" fmla="*/ 14604 h 26078"/>
                <a:gd name="connsiteX9" fmla="*/ 14082 w 26078"/>
                <a:gd name="connsiteY9" fmla="*/ 18255 h 26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78" h="26078">
                  <a:moveTo>
                    <a:pt x="14082" y="0"/>
                  </a:moveTo>
                  <a:cubicBezTo>
                    <a:pt x="6259" y="0"/>
                    <a:pt x="0" y="6259"/>
                    <a:pt x="0" y="14082"/>
                  </a:cubicBezTo>
                  <a:cubicBezTo>
                    <a:pt x="0" y="21906"/>
                    <a:pt x="6259" y="28164"/>
                    <a:pt x="14082" y="28164"/>
                  </a:cubicBezTo>
                  <a:cubicBezTo>
                    <a:pt x="21906" y="28164"/>
                    <a:pt x="28164" y="21906"/>
                    <a:pt x="28164" y="14082"/>
                  </a:cubicBezTo>
                  <a:cubicBezTo>
                    <a:pt x="28164" y="6259"/>
                    <a:pt x="21906" y="0"/>
                    <a:pt x="14082" y="0"/>
                  </a:cubicBezTo>
                  <a:close/>
                  <a:moveTo>
                    <a:pt x="14082" y="18255"/>
                  </a:moveTo>
                  <a:cubicBezTo>
                    <a:pt x="11996" y="18255"/>
                    <a:pt x="10431" y="16690"/>
                    <a:pt x="10431" y="14604"/>
                  </a:cubicBezTo>
                  <a:cubicBezTo>
                    <a:pt x="10431" y="12518"/>
                    <a:pt x="11996" y="10953"/>
                    <a:pt x="14082" y="10953"/>
                  </a:cubicBezTo>
                  <a:cubicBezTo>
                    <a:pt x="16168" y="10953"/>
                    <a:pt x="17733" y="12518"/>
                    <a:pt x="17733" y="14604"/>
                  </a:cubicBezTo>
                  <a:cubicBezTo>
                    <a:pt x="17733" y="16168"/>
                    <a:pt x="16168" y="18255"/>
                    <a:pt x="14082" y="18255"/>
                  </a:cubicBezTo>
                  <a:close/>
                </a:path>
              </a:pathLst>
            </a:custGeom>
            <a:grpFill/>
            <a:ln w="521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Calibri"/>
              </a:endParaRPr>
            </a:p>
          </p:txBody>
        </p:sp>
        <p:sp>
          <p:nvSpPr>
            <p:cNvPr id="76" name="Freeform: Shape 75">
              <a:extLst>
                <a:ext uri="{FF2B5EF4-FFF2-40B4-BE49-F238E27FC236}">
                  <a16:creationId xmlns:a16="http://schemas.microsoft.com/office/drawing/2014/main" id="{602488E2-974F-9625-0FBF-15C077E77DCA}"/>
                </a:ext>
              </a:extLst>
            </p:cNvPr>
            <p:cNvSpPr/>
            <p:nvPr/>
          </p:nvSpPr>
          <p:spPr>
            <a:xfrm>
              <a:off x="4875846" y="1766835"/>
              <a:ext cx="26078" cy="26078"/>
            </a:xfrm>
            <a:custGeom>
              <a:avLst/>
              <a:gdLst>
                <a:gd name="connsiteX0" fmla="*/ 14082 w 26078"/>
                <a:gd name="connsiteY0" fmla="*/ 0 h 26078"/>
                <a:gd name="connsiteX1" fmla="*/ 0 w 26078"/>
                <a:gd name="connsiteY1" fmla="*/ 14082 h 26078"/>
                <a:gd name="connsiteX2" fmla="*/ 14082 w 26078"/>
                <a:gd name="connsiteY2" fmla="*/ 28164 h 26078"/>
                <a:gd name="connsiteX3" fmla="*/ 28164 w 26078"/>
                <a:gd name="connsiteY3" fmla="*/ 14082 h 26078"/>
                <a:gd name="connsiteX4" fmla="*/ 14082 w 26078"/>
                <a:gd name="connsiteY4" fmla="*/ 0 h 26078"/>
                <a:gd name="connsiteX5" fmla="*/ 14082 w 26078"/>
                <a:gd name="connsiteY5" fmla="*/ 18255 h 26078"/>
                <a:gd name="connsiteX6" fmla="*/ 10431 w 26078"/>
                <a:gd name="connsiteY6" fmla="*/ 14604 h 26078"/>
                <a:gd name="connsiteX7" fmla="*/ 14082 w 26078"/>
                <a:gd name="connsiteY7" fmla="*/ 10953 h 26078"/>
                <a:gd name="connsiteX8" fmla="*/ 17733 w 26078"/>
                <a:gd name="connsiteY8" fmla="*/ 14604 h 26078"/>
                <a:gd name="connsiteX9" fmla="*/ 14082 w 26078"/>
                <a:gd name="connsiteY9" fmla="*/ 18255 h 26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78" h="26078">
                  <a:moveTo>
                    <a:pt x="14082" y="0"/>
                  </a:moveTo>
                  <a:cubicBezTo>
                    <a:pt x="6259" y="0"/>
                    <a:pt x="0" y="6259"/>
                    <a:pt x="0" y="14082"/>
                  </a:cubicBezTo>
                  <a:cubicBezTo>
                    <a:pt x="0" y="21906"/>
                    <a:pt x="6259" y="28164"/>
                    <a:pt x="14082" y="28164"/>
                  </a:cubicBezTo>
                  <a:cubicBezTo>
                    <a:pt x="21906" y="28164"/>
                    <a:pt x="28164" y="21906"/>
                    <a:pt x="28164" y="14082"/>
                  </a:cubicBezTo>
                  <a:cubicBezTo>
                    <a:pt x="28164" y="6259"/>
                    <a:pt x="21906" y="0"/>
                    <a:pt x="14082" y="0"/>
                  </a:cubicBezTo>
                  <a:close/>
                  <a:moveTo>
                    <a:pt x="14082" y="18255"/>
                  </a:moveTo>
                  <a:cubicBezTo>
                    <a:pt x="11996" y="18255"/>
                    <a:pt x="10431" y="16690"/>
                    <a:pt x="10431" y="14604"/>
                  </a:cubicBezTo>
                  <a:cubicBezTo>
                    <a:pt x="10431" y="12518"/>
                    <a:pt x="11996" y="10953"/>
                    <a:pt x="14082" y="10953"/>
                  </a:cubicBezTo>
                  <a:cubicBezTo>
                    <a:pt x="16168" y="10953"/>
                    <a:pt x="17733" y="12518"/>
                    <a:pt x="17733" y="14604"/>
                  </a:cubicBezTo>
                  <a:cubicBezTo>
                    <a:pt x="17733" y="16168"/>
                    <a:pt x="16168" y="18255"/>
                    <a:pt x="14082" y="18255"/>
                  </a:cubicBezTo>
                  <a:close/>
                </a:path>
              </a:pathLst>
            </a:custGeom>
            <a:grpFill/>
            <a:ln w="521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Calibri"/>
              </a:endParaRPr>
            </a:p>
          </p:txBody>
        </p:sp>
        <p:sp>
          <p:nvSpPr>
            <p:cNvPr id="77" name="Freeform: Shape 76">
              <a:extLst>
                <a:ext uri="{FF2B5EF4-FFF2-40B4-BE49-F238E27FC236}">
                  <a16:creationId xmlns:a16="http://schemas.microsoft.com/office/drawing/2014/main" id="{96DF790B-B9B8-F452-225E-AA5211C7B7C6}"/>
                </a:ext>
              </a:extLst>
            </p:cNvPr>
            <p:cNvSpPr/>
            <p:nvPr/>
          </p:nvSpPr>
          <p:spPr>
            <a:xfrm>
              <a:off x="4733460" y="1837246"/>
              <a:ext cx="46941" cy="46941"/>
            </a:xfrm>
            <a:custGeom>
              <a:avLst/>
              <a:gdLst>
                <a:gd name="connsiteX0" fmla="*/ 42247 w 46940"/>
                <a:gd name="connsiteY0" fmla="*/ 0 h 46940"/>
                <a:gd name="connsiteX1" fmla="*/ 5216 w 46940"/>
                <a:gd name="connsiteY1" fmla="*/ 0 h 46940"/>
                <a:gd name="connsiteX2" fmla="*/ 0 w 46940"/>
                <a:gd name="connsiteY2" fmla="*/ 5216 h 46940"/>
                <a:gd name="connsiteX3" fmla="*/ 0 w 46940"/>
                <a:gd name="connsiteY3" fmla="*/ 42247 h 46940"/>
                <a:gd name="connsiteX4" fmla="*/ 5216 w 46940"/>
                <a:gd name="connsiteY4" fmla="*/ 47462 h 46940"/>
                <a:gd name="connsiteX5" fmla="*/ 42247 w 46940"/>
                <a:gd name="connsiteY5" fmla="*/ 47462 h 46940"/>
                <a:gd name="connsiteX6" fmla="*/ 47462 w 46940"/>
                <a:gd name="connsiteY6" fmla="*/ 42247 h 46940"/>
                <a:gd name="connsiteX7" fmla="*/ 47462 w 46940"/>
                <a:gd name="connsiteY7" fmla="*/ 5216 h 46940"/>
                <a:gd name="connsiteX8" fmla="*/ 42247 w 46940"/>
                <a:gd name="connsiteY8" fmla="*/ 0 h 46940"/>
                <a:gd name="connsiteX9" fmla="*/ 37031 w 46940"/>
                <a:gd name="connsiteY9" fmla="*/ 37031 h 46940"/>
                <a:gd name="connsiteX10" fmla="*/ 10431 w 46940"/>
                <a:gd name="connsiteY10" fmla="*/ 37031 h 46940"/>
                <a:gd name="connsiteX11" fmla="*/ 10431 w 46940"/>
                <a:gd name="connsiteY11" fmla="*/ 10431 h 46940"/>
                <a:gd name="connsiteX12" fmla="*/ 37031 w 46940"/>
                <a:gd name="connsiteY12" fmla="*/ 10431 h 46940"/>
                <a:gd name="connsiteX13" fmla="*/ 37031 w 46940"/>
                <a:gd name="connsiteY13" fmla="*/ 37031 h 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940" h="46940">
                  <a:moveTo>
                    <a:pt x="42247" y="0"/>
                  </a:moveTo>
                  <a:lnTo>
                    <a:pt x="5216" y="0"/>
                  </a:lnTo>
                  <a:cubicBezTo>
                    <a:pt x="2608" y="0"/>
                    <a:pt x="0" y="2086"/>
                    <a:pt x="0" y="5216"/>
                  </a:cubicBezTo>
                  <a:lnTo>
                    <a:pt x="0" y="42247"/>
                  </a:lnTo>
                  <a:cubicBezTo>
                    <a:pt x="0" y="44854"/>
                    <a:pt x="2086" y="47462"/>
                    <a:pt x="5216" y="47462"/>
                  </a:cubicBezTo>
                  <a:lnTo>
                    <a:pt x="42247" y="47462"/>
                  </a:lnTo>
                  <a:cubicBezTo>
                    <a:pt x="44854" y="47462"/>
                    <a:pt x="47462" y="45376"/>
                    <a:pt x="47462" y="42247"/>
                  </a:cubicBezTo>
                  <a:lnTo>
                    <a:pt x="47462" y="5216"/>
                  </a:lnTo>
                  <a:cubicBezTo>
                    <a:pt x="46941" y="2086"/>
                    <a:pt x="44854" y="0"/>
                    <a:pt x="42247" y="0"/>
                  </a:cubicBezTo>
                  <a:close/>
                  <a:moveTo>
                    <a:pt x="37031" y="37031"/>
                  </a:moveTo>
                  <a:lnTo>
                    <a:pt x="10431" y="37031"/>
                  </a:lnTo>
                  <a:lnTo>
                    <a:pt x="10431" y="10431"/>
                  </a:lnTo>
                  <a:lnTo>
                    <a:pt x="37031" y="10431"/>
                  </a:lnTo>
                  <a:lnTo>
                    <a:pt x="37031" y="37031"/>
                  </a:lnTo>
                  <a:close/>
                </a:path>
              </a:pathLst>
            </a:custGeom>
            <a:grpFill/>
            <a:ln w="521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Calibri"/>
              </a:endParaRPr>
            </a:p>
          </p:txBody>
        </p:sp>
        <p:sp>
          <p:nvSpPr>
            <p:cNvPr id="78" name="Freeform: Shape 77">
              <a:extLst>
                <a:ext uri="{FF2B5EF4-FFF2-40B4-BE49-F238E27FC236}">
                  <a16:creationId xmlns:a16="http://schemas.microsoft.com/office/drawing/2014/main" id="{2242F29D-017E-0008-498D-58073EE6B5D3}"/>
                </a:ext>
              </a:extLst>
            </p:cNvPr>
            <p:cNvSpPr/>
            <p:nvPr/>
          </p:nvSpPr>
          <p:spPr>
            <a:xfrm>
              <a:off x="4825255" y="1863846"/>
              <a:ext cx="20863" cy="20863"/>
            </a:xfrm>
            <a:custGeom>
              <a:avLst/>
              <a:gdLst>
                <a:gd name="connsiteX0" fmla="*/ 15647 w 20862"/>
                <a:gd name="connsiteY0" fmla="*/ 0 h 20862"/>
                <a:gd name="connsiteX1" fmla="*/ 10431 w 20862"/>
                <a:gd name="connsiteY1" fmla="*/ 5216 h 20862"/>
                <a:gd name="connsiteX2" fmla="*/ 10431 w 20862"/>
                <a:gd name="connsiteY2" fmla="*/ 10431 h 20862"/>
                <a:gd name="connsiteX3" fmla="*/ 5216 w 20862"/>
                <a:gd name="connsiteY3" fmla="*/ 10431 h 20862"/>
                <a:gd name="connsiteX4" fmla="*/ 0 w 20862"/>
                <a:gd name="connsiteY4" fmla="*/ 15647 h 20862"/>
                <a:gd name="connsiteX5" fmla="*/ 5216 w 20862"/>
                <a:gd name="connsiteY5" fmla="*/ 20863 h 20862"/>
                <a:gd name="connsiteX6" fmla="*/ 15647 w 20862"/>
                <a:gd name="connsiteY6" fmla="*/ 20863 h 20862"/>
                <a:gd name="connsiteX7" fmla="*/ 20863 w 20862"/>
                <a:gd name="connsiteY7" fmla="*/ 15647 h 20862"/>
                <a:gd name="connsiteX8" fmla="*/ 20863 w 20862"/>
                <a:gd name="connsiteY8" fmla="*/ 5216 h 20862"/>
                <a:gd name="connsiteX9" fmla="*/ 15647 w 20862"/>
                <a:gd name="connsiteY9" fmla="*/ 0 h 2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62" h="20862">
                  <a:moveTo>
                    <a:pt x="15647" y="0"/>
                  </a:moveTo>
                  <a:cubicBezTo>
                    <a:pt x="13039" y="0"/>
                    <a:pt x="10431" y="2086"/>
                    <a:pt x="10431" y="5216"/>
                  </a:cubicBezTo>
                  <a:lnTo>
                    <a:pt x="10431" y="10431"/>
                  </a:lnTo>
                  <a:lnTo>
                    <a:pt x="5216" y="10431"/>
                  </a:lnTo>
                  <a:cubicBezTo>
                    <a:pt x="2608" y="10431"/>
                    <a:pt x="0" y="12518"/>
                    <a:pt x="0" y="15647"/>
                  </a:cubicBezTo>
                  <a:cubicBezTo>
                    <a:pt x="0" y="18255"/>
                    <a:pt x="2086" y="20863"/>
                    <a:pt x="5216" y="20863"/>
                  </a:cubicBezTo>
                  <a:lnTo>
                    <a:pt x="15647" y="20863"/>
                  </a:lnTo>
                  <a:cubicBezTo>
                    <a:pt x="18255" y="20863"/>
                    <a:pt x="20863" y="18776"/>
                    <a:pt x="20863" y="15647"/>
                  </a:cubicBezTo>
                  <a:lnTo>
                    <a:pt x="20863" y="5216"/>
                  </a:lnTo>
                  <a:cubicBezTo>
                    <a:pt x="20863" y="2608"/>
                    <a:pt x="18255" y="0"/>
                    <a:pt x="15647" y="0"/>
                  </a:cubicBezTo>
                  <a:close/>
                </a:path>
              </a:pathLst>
            </a:custGeom>
            <a:grpFill/>
            <a:ln w="521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Calibri"/>
              </a:endParaRPr>
            </a:p>
          </p:txBody>
        </p:sp>
        <p:sp>
          <p:nvSpPr>
            <p:cNvPr id="79" name="Freeform: Shape 78">
              <a:extLst>
                <a:ext uri="{FF2B5EF4-FFF2-40B4-BE49-F238E27FC236}">
                  <a16:creationId xmlns:a16="http://schemas.microsoft.com/office/drawing/2014/main" id="{DDA23E5E-E7CE-1841-F4D5-4FBE8D288476}"/>
                </a:ext>
              </a:extLst>
            </p:cNvPr>
            <p:cNvSpPr/>
            <p:nvPr/>
          </p:nvSpPr>
          <p:spPr>
            <a:xfrm>
              <a:off x="4798655" y="1863846"/>
              <a:ext cx="20863" cy="20863"/>
            </a:xfrm>
            <a:custGeom>
              <a:avLst/>
              <a:gdLst>
                <a:gd name="connsiteX0" fmla="*/ 5216 w 20862"/>
                <a:gd name="connsiteY0" fmla="*/ 20863 h 20862"/>
                <a:gd name="connsiteX1" fmla="*/ 15647 w 20862"/>
                <a:gd name="connsiteY1" fmla="*/ 20863 h 20862"/>
                <a:gd name="connsiteX2" fmla="*/ 20863 w 20862"/>
                <a:gd name="connsiteY2" fmla="*/ 15647 h 20862"/>
                <a:gd name="connsiteX3" fmla="*/ 15647 w 20862"/>
                <a:gd name="connsiteY3" fmla="*/ 10431 h 20862"/>
                <a:gd name="connsiteX4" fmla="*/ 10431 w 20862"/>
                <a:gd name="connsiteY4" fmla="*/ 10431 h 20862"/>
                <a:gd name="connsiteX5" fmla="*/ 10431 w 20862"/>
                <a:gd name="connsiteY5" fmla="*/ 5216 h 20862"/>
                <a:gd name="connsiteX6" fmla="*/ 5216 w 20862"/>
                <a:gd name="connsiteY6" fmla="*/ 0 h 20862"/>
                <a:gd name="connsiteX7" fmla="*/ 0 w 20862"/>
                <a:gd name="connsiteY7" fmla="*/ 5216 h 20862"/>
                <a:gd name="connsiteX8" fmla="*/ 0 w 20862"/>
                <a:gd name="connsiteY8" fmla="*/ 15647 h 20862"/>
                <a:gd name="connsiteX9" fmla="*/ 5216 w 20862"/>
                <a:gd name="connsiteY9" fmla="*/ 20863 h 2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62" h="20862">
                  <a:moveTo>
                    <a:pt x="5216" y="20863"/>
                  </a:moveTo>
                  <a:lnTo>
                    <a:pt x="15647" y="20863"/>
                  </a:lnTo>
                  <a:cubicBezTo>
                    <a:pt x="18255" y="20863"/>
                    <a:pt x="20863" y="18776"/>
                    <a:pt x="20863" y="15647"/>
                  </a:cubicBezTo>
                  <a:cubicBezTo>
                    <a:pt x="20863" y="13039"/>
                    <a:pt x="18776" y="10431"/>
                    <a:pt x="15647" y="10431"/>
                  </a:cubicBezTo>
                  <a:lnTo>
                    <a:pt x="10431" y="10431"/>
                  </a:lnTo>
                  <a:lnTo>
                    <a:pt x="10431" y="5216"/>
                  </a:lnTo>
                  <a:cubicBezTo>
                    <a:pt x="10431" y="2608"/>
                    <a:pt x="8345" y="0"/>
                    <a:pt x="5216" y="0"/>
                  </a:cubicBezTo>
                  <a:cubicBezTo>
                    <a:pt x="2608" y="0"/>
                    <a:pt x="0" y="2086"/>
                    <a:pt x="0" y="5216"/>
                  </a:cubicBezTo>
                  <a:lnTo>
                    <a:pt x="0" y="15647"/>
                  </a:lnTo>
                  <a:cubicBezTo>
                    <a:pt x="0" y="18255"/>
                    <a:pt x="2086" y="20863"/>
                    <a:pt x="5216" y="20863"/>
                  </a:cubicBezTo>
                  <a:close/>
                </a:path>
              </a:pathLst>
            </a:custGeom>
            <a:grpFill/>
            <a:ln w="521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Calibri"/>
              </a:endParaRPr>
            </a:p>
          </p:txBody>
        </p:sp>
        <p:sp>
          <p:nvSpPr>
            <p:cNvPr id="80" name="Freeform: Shape 79">
              <a:extLst>
                <a:ext uri="{FF2B5EF4-FFF2-40B4-BE49-F238E27FC236}">
                  <a16:creationId xmlns:a16="http://schemas.microsoft.com/office/drawing/2014/main" id="{2563A528-AA85-E878-4327-665F326843EA}"/>
                </a:ext>
              </a:extLst>
            </p:cNvPr>
            <p:cNvSpPr/>
            <p:nvPr/>
          </p:nvSpPr>
          <p:spPr>
            <a:xfrm>
              <a:off x="4798655" y="1836725"/>
              <a:ext cx="20863" cy="20863"/>
            </a:xfrm>
            <a:custGeom>
              <a:avLst/>
              <a:gdLst>
                <a:gd name="connsiteX0" fmla="*/ 5216 w 20862"/>
                <a:gd name="connsiteY0" fmla="*/ 20863 h 20862"/>
                <a:gd name="connsiteX1" fmla="*/ 10431 w 20862"/>
                <a:gd name="connsiteY1" fmla="*/ 15647 h 20862"/>
                <a:gd name="connsiteX2" fmla="*/ 10431 w 20862"/>
                <a:gd name="connsiteY2" fmla="*/ 10431 h 20862"/>
                <a:gd name="connsiteX3" fmla="*/ 15647 w 20862"/>
                <a:gd name="connsiteY3" fmla="*/ 10431 h 20862"/>
                <a:gd name="connsiteX4" fmla="*/ 20863 w 20862"/>
                <a:gd name="connsiteY4" fmla="*/ 5216 h 20862"/>
                <a:gd name="connsiteX5" fmla="*/ 15647 w 20862"/>
                <a:gd name="connsiteY5" fmla="*/ 0 h 20862"/>
                <a:gd name="connsiteX6" fmla="*/ 5216 w 20862"/>
                <a:gd name="connsiteY6" fmla="*/ 0 h 20862"/>
                <a:gd name="connsiteX7" fmla="*/ 0 w 20862"/>
                <a:gd name="connsiteY7" fmla="*/ 5216 h 20862"/>
                <a:gd name="connsiteX8" fmla="*/ 0 w 20862"/>
                <a:gd name="connsiteY8" fmla="*/ 15647 h 20862"/>
                <a:gd name="connsiteX9" fmla="*/ 5216 w 20862"/>
                <a:gd name="connsiteY9" fmla="*/ 20863 h 2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62" h="20862">
                  <a:moveTo>
                    <a:pt x="5216" y="20863"/>
                  </a:moveTo>
                  <a:cubicBezTo>
                    <a:pt x="7823" y="20863"/>
                    <a:pt x="10431" y="18776"/>
                    <a:pt x="10431" y="15647"/>
                  </a:cubicBezTo>
                  <a:lnTo>
                    <a:pt x="10431" y="10431"/>
                  </a:lnTo>
                  <a:lnTo>
                    <a:pt x="15647" y="10431"/>
                  </a:lnTo>
                  <a:cubicBezTo>
                    <a:pt x="18255" y="10431"/>
                    <a:pt x="20863" y="8345"/>
                    <a:pt x="20863" y="5216"/>
                  </a:cubicBezTo>
                  <a:cubicBezTo>
                    <a:pt x="20863" y="2608"/>
                    <a:pt x="18776" y="0"/>
                    <a:pt x="15647" y="0"/>
                  </a:cubicBezTo>
                  <a:lnTo>
                    <a:pt x="5216" y="0"/>
                  </a:lnTo>
                  <a:cubicBezTo>
                    <a:pt x="2608" y="0"/>
                    <a:pt x="0" y="2086"/>
                    <a:pt x="0" y="5216"/>
                  </a:cubicBezTo>
                  <a:lnTo>
                    <a:pt x="0" y="15647"/>
                  </a:lnTo>
                  <a:cubicBezTo>
                    <a:pt x="0" y="18776"/>
                    <a:pt x="2086" y="20863"/>
                    <a:pt x="5216" y="20863"/>
                  </a:cubicBezTo>
                  <a:close/>
                </a:path>
              </a:pathLst>
            </a:custGeom>
            <a:grpFill/>
            <a:ln w="521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Calibri"/>
              </a:endParaRPr>
            </a:p>
          </p:txBody>
        </p:sp>
        <p:sp>
          <p:nvSpPr>
            <p:cNvPr id="81" name="Freeform: Shape 80">
              <a:extLst>
                <a:ext uri="{FF2B5EF4-FFF2-40B4-BE49-F238E27FC236}">
                  <a16:creationId xmlns:a16="http://schemas.microsoft.com/office/drawing/2014/main" id="{F768F624-5C67-AEE9-1FBA-61DAB1A14F72}"/>
                </a:ext>
              </a:extLst>
            </p:cNvPr>
            <p:cNvSpPr/>
            <p:nvPr/>
          </p:nvSpPr>
          <p:spPr>
            <a:xfrm>
              <a:off x="4825255" y="1837246"/>
              <a:ext cx="20863" cy="20863"/>
            </a:xfrm>
            <a:custGeom>
              <a:avLst/>
              <a:gdLst>
                <a:gd name="connsiteX0" fmla="*/ 15647 w 20862"/>
                <a:gd name="connsiteY0" fmla="*/ 0 h 20862"/>
                <a:gd name="connsiteX1" fmla="*/ 5216 w 20862"/>
                <a:gd name="connsiteY1" fmla="*/ 0 h 20862"/>
                <a:gd name="connsiteX2" fmla="*/ 0 w 20862"/>
                <a:gd name="connsiteY2" fmla="*/ 5216 h 20862"/>
                <a:gd name="connsiteX3" fmla="*/ 5216 w 20862"/>
                <a:gd name="connsiteY3" fmla="*/ 10431 h 20862"/>
                <a:gd name="connsiteX4" fmla="*/ 10431 w 20862"/>
                <a:gd name="connsiteY4" fmla="*/ 10431 h 20862"/>
                <a:gd name="connsiteX5" fmla="*/ 10431 w 20862"/>
                <a:gd name="connsiteY5" fmla="*/ 15647 h 20862"/>
                <a:gd name="connsiteX6" fmla="*/ 15647 w 20862"/>
                <a:gd name="connsiteY6" fmla="*/ 20863 h 20862"/>
                <a:gd name="connsiteX7" fmla="*/ 20863 w 20862"/>
                <a:gd name="connsiteY7" fmla="*/ 15647 h 20862"/>
                <a:gd name="connsiteX8" fmla="*/ 20863 w 20862"/>
                <a:gd name="connsiteY8" fmla="*/ 5216 h 20862"/>
                <a:gd name="connsiteX9" fmla="*/ 15647 w 20862"/>
                <a:gd name="connsiteY9" fmla="*/ 0 h 2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62" h="20862">
                  <a:moveTo>
                    <a:pt x="15647" y="0"/>
                  </a:moveTo>
                  <a:lnTo>
                    <a:pt x="5216" y="0"/>
                  </a:lnTo>
                  <a:cubicBezTo>
                    <a:pt x="2608" y="0"/>
                    <a:pt x="0" y="2086"/>
                    <a:pt x="0" y="5216"/>
                  </a:cubicBezTo>
                  <a:cubicBezTo>
                    <a:pt x="0" y="7823"/>
                    <a:pt x="2086" y="10431"/>
                    <a:pt x="5216" y="10431"/>
                  </a:cubicBezTo>
                  <a:lnTo>
                    <a:pt x="10431" y="10431"/>
                  </a:lnTo>
                  <a:lnTo>
                    <a:pt x="10431" y="15647"/>
                  </a:lnTo>
                  <a:cubicBezTo>
                    <a:pt x="10431" y="18255"/>
                    <a:pt x="12518" y="20863"/>
                    <a:pt x="15647" y="20863"/>
                  </a:cubicBezTo>
                  <a:cubicBezTo>
                    <a:pt x="18255" y="20863"/>
                    <a:pt x="20863" y="18776"/>
                    <a:pt x="20863" y="15647"/>
                  </a:cubicBezTo>
                  <a:lnTo>
                    <a:pt x="20863" y="5216"/>
                  </a:lnTo>
                  <a:cubicBezTo>
                    <a:pt x="20863" y="2086"/>
                    <a:pt x="18255" y="0"/>
                    <a:pt x="15647" y="0"/>
                  </a:cubicBezTo>
                  <a:close/>
                </a:path>
              </a:pathLst>
            </a:custGeom>
            <a:grpFill/>
            <a:ln w="521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Calibri"/>
              </a:endParaRPr>
            </a:p>
          </p:txBody>
        </p:sp>
        <p:sp>
          <p:nvSpPr>
            <p:cNvPr id="82" name="Freeform: Shape 81">
              <a:extLst>
                <a:ext uri="{FF2B5EF4-FFF2-40B4-BE49-F238E27FC236}">
                  <a16:creationId xmlns:a16="http://schemas.microsoft.com/office/drawing/2014/main" id="{0E0A0898-7387-6421-6D87-543600710E10}"/>
                </a:ext>
              </a:extLst>
            </p:cNvPr>
            <p:cNvSpPr/>
            <p:nvPr/>
          </p:nvSpPr>
          <p:spPr>
            <a:xfrm>
              <a:off x="4760059" y="1925391"/>
              <a:ext cx="20863" cy="20863"/>
            </a:xfrm>
            <a:custGeom>
              <a:avLst/>
              <a:gdLst>
                <a:gd name="connsiteX0" fmla="*/ 15647 w 20862"/>
                <a:gd name="connsiteY0" fmla="*/ 0 h 20862"/>
                <a:gd name="connsiteX1" fmla="*/ 10431 w 20862"/>
                <a:gd name="connsiteY1" fmla="*/ 5216 h 20862"/>
                <a:gd name="connsiteX2" fmla="*/ 10431 w 20862"/>
                <a:gd name="connsiteY2" fmla="*/ 10431 h 20862"/>
                <a:gd name="connsiteX3" fmla="*/ 5216 w 20862"/>
                <a:gd name="connsiteY3" fmla="*/ 10431 h 20862"/>
                <a:gd name="connsiteX4" fmla="*/ 0 w 20862"/>
                <a:gd name="connsiteY4" fmla="*/ 15647 h 20862"/>
                <a:gd name="connsiteX5" fmla="*/ 5216 w 20862"/>
                <a:gd name="connsiteY5" fmla="*/ 20863 h 20862"/>
                <a:gd name="connsiteX6" fmla="*/ 15647 w 20862"/>
                <a:gd name="connsiteY6" fmla="*/ 20863 h 20862"/>
                <a:gd name="connsiteX7" fmla="*/ 20863 w 20862"/>
                <a:gd name="connsiteY7" fmla="*/ 15647 h 20862"/>
                <a:gd name="connsiteX8" fmla="*/ 20863 w 20862"/>
                <a:gd name="connsiteY8" fmla="*/ 5216 h 20862"/>
                <a:gd name="connsiteX9" fmla="*/ 15647 w 20862"/>
                <a:gd name="connsiteY9" fmla="*/ 0 h 2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62" h="20862">
                  <a:moveTo>
                    <a:pt x="15647" y="0"/>
                  </a:moveTo>
                  <a:cubicBezTo>
                    <a:pt x="13039" y="0"/>
                    <a:pt x="10431" y="2086"/>
                    <a:pt x="10431" y="5216"/>
                  </a:cubicBezTo>
                  <a:lnTo>
                    <a:pt x="10431" y="10431"/>
                  </a:lnTo>
                  <a:lnTo>
                    <a:pt x="5216" y="10431"/>
                  </a:lnTo>
                  <a:cubicBezTo>
                    <a:pt x="2608" y="10431"/>
                    <a:pt x="0" y="12518"/>
                    <a:pt x="0" y="15647"/>
                  </a:cubicBezTo>
                  <a:cubicBezTo>
                    <a:pt x="0" y="18255"/>
                    <a:pt x="2086" y="20863"/>
                    <a:pt x="5216" y="20863"/>
                  </a:cubicBezTo>
                  <a:lnTo>
                    <a:pt x="15647" y="20863"/>
                  </a:lnTo>
                  <a:cubicBezTo>
                    <a:pt x="18255" y="20863"/>
                    <a:pt x="20863" y="18776"/>
                    <a:pt x="20863" y="15647"/>
                  </a:cubicBezTo>
                  <a:lnTo>
                    <a:pt x="20863" y="5216"/>
                  </a:lnTo>
                  <a:cubicBezTo>
                    <a:pt x="20341" y="2608"/>
                    <a:pt x="18255" y="0"/>
                    <a:pt x="15647" y="0"/>
                  </a:cubicBezTo>
                  <a:close/>
                </a:path>
              </a:pathLst>
            </a:custGeom>
            <a:grpFill/>
            <a:ln w="521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Calibri"/>
              </a:endParaRPr>
            </a:p>
          </p:txBody>
        </p:sp>
        <p:sp>
          <p:nvSpPr>
            <p:cNvPr id="83" name="Freeform: Shape 82">
              <a:extLst>
                <a:ext uri="{FF2B5EF4-FFF2-40B4-BE49-F238E27FC236}">
                  <a16:creationId xmlns:a16="http://schemas.microsoft.com/office/drawing/2014/main" id="{3C2A457C-BF9F-2090-A720-04618FB0508A}"/>
                </a:ext>
              </a:extLst>
            </p:cNvPr>
            <p:cNvSpPr/>
            <p:nvPr/>
          </p:nvSpPr>
          <p:spPr>
            <a:xfrm>
              <a:off x="4732938" y="1925391"/>
              <a:ext cx="20863" cy="20863"/>
            </a:xfrm>
            <a:custGeom>
              <a:avLst/>
              <a:gdLst>
                <a:gd name="connsiteX0" fmla="*/ 15647 w 20862"/>
                <a:gd name="connsiteY0" fmla="*/ 10431 h 20862"/>
                <a:gd name="connsiteX1" fmla="*/ 10431 w 20862"/>
                <a:gd name="connsiteY1" fmla="*/ 10431 h 20862"/>
                <a:gd name="connsiteX2" fmla="*/ 10431 w 20862"/>
                <a:gd name="connsiteY2" fmla="*/ 5216 h 20862"/>
                <a:gd name="connsiteX3" fmla="*/ 5216 w 20862"/>
                <a:gd name="connsiteY3" fmla="*/ 0 h 20862"/>
                <a:gd name="connsiteX4" fmla="*/ 0 w 20862"/>
                <a:gd name="connsiteY4" fmla="*/ 5216 h 20862"/>
                <a:gd name="connsiteX5" fmla="*/ 0 w 20862"/>
                <a:gd name="connsiteY5" fmla="*/ 15647 h 20862"/>
                <a:gd name="connsiteX6" fmla="*/ 5216 w 20862"/>
                <a:gd name="connsiteY6" fmla="*/ 20863 h 20862"/>
                <a:gd name="connsiteX7" fmla="*/ 15647 w 20862"/>
                <a:gd name="connsiteY7" fmla="*/ 20863 h 20862"/>
                <a:gd name="connsiteX8" fmla="*/ 20863 w 20862"/>
                <a:gd name="connsiteY8" fmla="*/ 15647 h 20862"/>
                <a:gd name="connsiteX9" fmla="*/ 15647 w 20862"/>
                <a:gd name="connsiteY9" fmla="*/ 10431 h 2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62" h="20862">
                  <a:moveTo>
                    <a:pt x="15647" y="10431"/>
                  </a:moveTo>
                  <a:lnTo>
                    <a:pt x="10431" y="10431"/>
                  </a:lnTo>
                  <a:lnTo>
                    <a:pt x="10431" y="5216"/>
                  </a:lnTo>
                  <a:cubicBezTo>
                    <a:pt x="10431" y="2608"/>
                    <a:pt x="8345" y="0"/>
                    <a:pt x="5216" y="0"/>
                  </a:cubicBezTo>
                  <a:cubicBezTo>
                    <a:pt x="2608" y="0"/>
                    <a:pt x="0" y="2086"/>
                    <a:pt x="0" y="5216"/>
                  </a:cubicBezTo>
                  <a:lnTo>
                    <a:pt x="0" y="15647"/>
                  </a:lnTo>
                  <a:cubicBezTo>
                    <a:pt x="0" y="18255"/>
                    <a:pt x="2086" y="20863"/>
                    <a:pt x="5216" y="20863"/>
                  </a:cubicBezTo>
                  <a:lnTo>
                    <a:pt x="15647" y="20863"/>
                  </a:lnTo>
                  <a:cubicBezTo>
                    <a:pt x="18255" y="20863"/>
                    <a:pt x="20863" y="18776"/>
                    <a:pt x="20863" y="15647"/>
                  </a:cubicBezTo>
                  <a:cubicBezTo>
                    <a:pt x="20863" y="12518"/>
                    <a:pt x="18776" y="10431"/>
                    <a:pt x="15647" y="10431"/>
                  </a:cubicBezTo>
                  <a:close/>
                </a:path>
              </a:pathLst>
            </a:custGeom>
            <a:grpFill/>
            <a:ln w="521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Calibri"/>
              </a:endParaRPr>
            </a:p>
          </p:txBody>
        </p:sp>
        <p:sp>
          <p:nvSpPr>
            <p:cNvPr id="84" name="Freeform: Shape 83">
              <a:extLst>
                <a:ext uri="{FF2B5EF4-FFF2-40B4-BE49-F238E27FC236}">
                  <a16:creationId xmlns:a16="http://schemas.microsoft.com/office/drawing/2014/main" id="{4E7B280E-152A-59D0-07D4-DD83D978E771}"/>
                </a:ext>
              </a:extLst>
            </p:cNvPr>
            <p:cNvSpPr/>
            <p:nvPr/>
          </p:nvSpPr>
          <p:spPr>
            <a:xfrm>
              <a:off x="4732938" y="1898791"/>
              <a:ext cx="20863" cy="20863"/>
            </a:xfrm>
            <a:custGeom>
              <a:avLst/>
              <a:gdLst>
                <a:gd name="connsiteX0" fmla="*/ 15647 w 20862"/>
                <a:gd name="connsiteY0" fmla="*/ 0 h 20862"/>
                <a:gd name="connsiteX1" fmla="*/ 5216 w 20862"/>
                <a:gd name="connsiteY1" fmla="*/ 0 h 20862"/>
                <a:gd name="connsiteX2" fmla="*/ 0 w 20862"/>
                <a:gd name="connsiteY2" fmla="*/ 5216 h 20862"/>
                <a:gd name="connsiteX3" fmla="*/ 0 w 20862"/>
                <a:gd name="connsiteY3" fmla="*/ 15647 h 20862"/>
                <a:gd name="connsiteX4" fmla="*/ 5216 w 20862"/>
                <a:gd name="connsiteY4" fmla="*/ 20863 h 20862"/>
                <a:gd name="connsiteX5" fmla="*/ 10431 w 20862"/>
                <a:gd name="connsiteY5" fmla="*/ 15647 h 20862"/>
                <a:gd name="connsiteX6" fmla="*/ 10431 w 20862"/>
                <a:gd name="connsiteY6" fmla="*/ 10431 h 20862"/>
                <a:gd name="connsiteX7" fmla="*/ 15647 w 20862"/>
                <a:gd name="connsiteY7" fmla="*/ 10431 h 20862"/>
                <a:gd name="connsiteX8" fmla="*/ 20863 w 20862"/>
                <a:gd name="connsiteY8" fmla="*/ 5216 h 20862"/>
                <a:gd name="connsiteX9" fmla="*/ 15647 w 20862"/>
                <a:gd name="connsiteY9" fmla="*/ 0 h 2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62" h="20862">
                  <a:moveTo>
                    <a:pt x="15647" y="0"/>
                  </a:moveTo>
                  <a:lnTo>
                    <a:pt x="5216" y="0"/>
                  </a:lnTo>
                  <a:cubicBezTo>
                    <a:pt x="2608" y="0"/>
                    <a:pt x="0" y="2086"/>
                    <a:pt x="0" y="5216"/>
                  </a:cubicBezTo>
                  <a:lnTo>
                    <a:pt x="0" y="15647"/>
                  </a:lnTo>
                  <a:cubicBezTo>
                    <a:pt x="0" y="18255"/>
                    <a:pt x="2086" y="20863"/>
                    <a:pt x="5216" y="20863"/>
                  </a:cubicBezTo>
                  <a:cubicBezTo>
                    <a:pt x="7823" y="20863"/>
                    <a:pt x="10431" y="18776"/>
                    <a:pt x="10431" y="15647"/>
                  </a:cubicBezTo>
                  <a:lnTo>
                    <a:pt x="10431" y="10431"/>
                  </a:lnTo>
                  <a:lnTo>
                    <a:pt x="15647" y="10431"/>
                  </a:lnTo>
                  <a:cubicBezTo>
                    <a:pt x="18255" y="10431"/>
                    <a:pt x="20863" y="8345"/>
                    <a:pt x="20863" y="5216"/>
                  </a:cubicBezTo>
                  <a:cubicBezTo>
                    <a:pt x="20863" y="2086"/>
                    <a:pt x="18776" y="0"/>
                    <a:pt x="15647" y="0"/>
                  </a:cubicBezTo>
                  <a:close/>
                </a:path>
              </a:pathLst>
            </a:custGeom>
            <a:grpFill/>
            <a:ln w="521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Calibri"/>
              </a:endParaRPr>
            </a:p>
          </p:txBody>
        </p:sp>
        <p:sp>
          <p:nvSpPr>
            <p:cNvPr id="85" name="Freeform: Shape 84">
              <a:extLst>
                <a:ext uri="{FF2B5EF4-FFF2-40B4-BE49-F238E27FC236}">
                  <a16:creationId xmlns:a16="http://schemas.microsoft.com/office/drawing/2014/main" id="{9F708AB2-9942-65A1-3CF3-24BFDC09673D}"/>
                </a:ext>
              </a:extLst>
            </p:cNvPr>
            <p:cNvSpPr/>
            <p:nvPr/>
          </p:nvSpPr>
          <p:spPr>
            <a:xfrm>
              <a:off x="4760059" y="1898791"/>
              <a:ext cx="20863" cy="20863"/>
            </a:xfrm>
            <a:custGeom>
              <a:avLst/>
              <a:gdLst>
                <a:gd name="connsiteX0" fmla="*/ 15647 w 20862"/>
                <a:gd name="connsiteY0" fmla="*/ 0 h 20862"/>
                <a:gd name="connsiteX1" fmla="*/ 5216 w 20862"/>
                <a:gd name="connsiteY1" fmla="*/ 0 h 20862"/>
                <a:gd name="connsiteX2" fmla="*/ 0 w 20862"/>
                <a:gd name="connsiteY2" fmla="*/ 5216 h 20862"/>
                <a:gd name="connsiteX3" fmla="*/ 5216 w 20862"/>
                <a:gd name="connsiteY3" fmla="*/ 10431 h 20862"/>
                <a:gd name="connsiteX4" fmla="*/ 10431 w 20862"/>
                <a:gd name="connsiteY4" fmla="*/ 10431 h 20862"/>
                <a:gd name="connsiteX5" fmla="*/ 10431 w 20862"/>
                <a:gd name="connsiteY5" fmla="*/ 15647 h 20862"/>
                <a:gd name="connsiteX6" fmla="*/ 15647 w 20862"/>
                <a:gd name="connsiteY6" fmla="*/ 20863 h 20862"/>
                <a:gd name="connsiteX7" fmla="*/ 20863 w 20862"/>
                <a:gd name="connsiteY7" fmla="*/ 15647 h 20862"/>
                <a:gd name="connsiteX8" fmla="*/ 20863 w 20862"/>
                <a:gd name="connsiteY8" fmla="*/ 5216 h 20862"/>
                <a:gd name="connsiteX9" fmla="*/ 15647 w 20862"/>
                <a:gd name="connsiteY9" fmla="*/ 0 h 2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62" h="20862">
                  <a:moveTo>
                    <a:pt x="15647" y="0"/>
                  </a:moveTo>
                  <a:lnTo>
                    <a:pt x="5216" y="0"/>
                  </a:lnTo>
                  <a:cubicBezTo>
                    <a:pt x="2608" y="0"/>
                    <a:pt x="0" y="2086"/>
                    <a:pt x="0" y="5216"/>
                  </a:cubicBezTo>
                  <a:cubicBezTo>
                    <a:pt x="0" y="8345"/>
                    <a:pt x="2086" y="10431"/>
                    <a:pt x="5216" y="10431"/>
                  </a:cubicBezTo>
                  <a:lnTo>
                    <a:pt x="10431" y="10431"/>
                  </a:lnTo>
                  <a:lnTo>
                    <a:pt x="10431" y="15647"/>
                  </a:lnTo>
                  <a:cubicBezTo>
                    <a:pt x="10431" y="18255"/>
                    <a:pt x="12518" y="20863"/>
                    <a:pt x="15647" y="20863"/>
                  </a:cubicBezTo>
                  <a:cubicBezTo>
                    <a:pt x="18255" y="20863"/>
                    <a:pt x="20863" y="18776"/>
                    <a:pt x="20863" y="15647"/>
                  </a:cubicBezTo>
                  <a:lnTo>
                    <a:pt x="20863" y="5216"/>
                  </a:lnTo>
                  <a:cubicBezTo>
                    <a:pt x="20341" y="2086"/>
                    <a:pt x="18255" y="0"/>
                    <a:pt x="15647" y="0"/>
                  </a:cubicBezTo>
                  <a:close/>
                </a:path>
              </a:pathLst>
            </a:custGeom>
            <a:grpFill/>
            <a:ln w="521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Calibri"/>
              </a:endParaRPr>
            </a:p>
          </p:txBody>
        </p:sp>
        <p:sp>
          <p:nvSpPr>
            <p:cNvPr id="86" name="Freeform: Shape 85">
              <a:extLst>
                <a:ext uri="{FF2B5EF4-FFF2-40B4-BE49-F238E27FC236}">
                  <a16:creationId xmlns:a16="http://schemas.microsoft.com/office/drawing/2014/main" id="{7E30103E-BF49-E570-954A-583AAEC6B723}"/>
                </a:ext>
              </a:extLst>
            </p:cNvPr>
            <p:cNvSpPr/>
            <p:nvPr/>
          </p:nvSpPr>
          <p:spPr>
            <a:xfrm>
              <a:off x="4798655" y="1898791"/>
              <a:ext cx="46941" cy="46941"/>
            </a:xfrm>
            <a:custGeom>
              <a:avLst/>
              <a:gdLst>
                <a:gd name="connsiteX0" fmla="*/ 42247 w 46940"/>
                <a:gd name="connsiteY0" fmla="*/ 0 h 46940"/>
                <a:gd name="connsiteX1" fmla="*/ 5216 w 46940"/>
                <a:gd name="connsiteY1" fmla="*/ 0 h 46940"/>
                <a:gd name="connsiteX2" fmla="*/ 0 w 46940"/>
                <a:gd name="connsiteY2" fmla="*/ 5216 h 46940"/>
                <a:gd name="connsiteX3" fmla="*/ 0 w 46940"/>
                <a:gd name="connsiteY3" fmla="*/ 42247 h 46940"/>
                <a:gd name="connsiteX4" fmla="*/ 5216 w 46940"/>
                <a:gd name="connsiteY4" fmla="*/ 47462 h 46940"/>
                <a:gd name="connsiteX5" fmla="*/ 42247 w 46940"/>
                <a:gd name="connsiteY5" fmla="*/ 47462 h 46940"/>
                <a:gd name="connsiteX6" fmla="*/ 47462 w 46940"/>
                <a:gd name="connsiteY6" fmla="*/ 42247 h 46940"/>
                <a:gd name="connsiteX7" fmla="*/ 47462 w 46940"/>
                <a:gd name="connsiteY7" fmla="*/ 5216 h 46940"/>
                <a:gd name="connsiteX8" fmla="*/ 42247 w 46940"/>
                <a:gd name="connsiteY8" fmla="*/ 0 h 46940"/>
                <a:gd name="connsiteX9" fmla="*/ 37031 w 46940"/>
                <a:gd name="connsiteY9" fmla="*/ 37031 h 46940"/>
                <a:gd name="connsiteX10" fmla="*/ 10431 w 46940"/>
                <a:gd name="connsiteY10" fmla="*/ 37031 h 46940"/>
                <a:gd name="connsiteX11" fmla="*/ 10431 w 46940"/>
                <a:gd name="connsiteY11" fmla="*/ 10431 h 46940"/>
                <a:gd name="connsiteX12" fmla="*/ 37031 w 46940"/>
                <a:gd name="connsiteY12" fmla="*/ 10431 h 46940"/>
                <a:gd name="connsiteX13" fmla="*/ 37031 w 46940"/>
                <a:gd name="connsiteY13" fmla="*/ 37031 h 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940" h="46940">
                  <a:moveTo>
                    <a:pt x="42247" y="0"/>
                  </a:moveTo>
                  <a:lnTo>
                    <a:pt x="5216" y="0"/>
                  </a:lnTo>
                  <a:cubicBezTo>
                    <a:pt x="2608" y="0"/>
                    <a:pt x="0" y="2086"/>
                    <a:pt x="0" y="5216"/>
                  </a:cubicBezTo>
                  <a:lnTo>
                    <a:pt x="0" y="42247"/>
                  </a:lnTo>
                  <a:cubicBezTo>
                    <a:pt x="0" y="44854"/>
                    <a:pt x="2086" y="47462"/>
                    <a:pt x="5216" y="47462"/>
                  </a:cubicBezTo>
                  <a:lnTo>
                    <a:pt x="42247" y="47462"/>
                  </a:lnTo>
                  <a:cubicBezTo>
                    <a:pt x="44854" y="47462"/>
                    <a:pt x="47462" y="45376"/>
                    <a:pt x="47462" y="42247"/>
                  </a:cubicBezTo>
                  <a:lnTo>
                    <a:pt x="47462" y="5216"/>
                  </a:lnTo>
                  <a:cubicBezTo>
                    <a:pt x="47462" y="2086"/>
                    <a:pt x="44854" y="0"/>
                    <a:pt x="42247" y="0"/>
                  </a:cubicBezTo>
                  <a:close/>
                  <a:moveTo>
                    <a:pt x="37031" y="37031"/>
                  </a:moveTo>
                  <a:lnTo>
                    <a:pt x="10431" y="37031"/>
                  </a:lnTo>
                  <a:lnTo>
                    <a:pt x="10431" y="10431"/>
                  </a:lnTo>
                  <a:lnTo>
                    <a:pt x="37031" y="10431"/>
                  </a:lnTo>
                  <a:lnTo>
                    <a:pt x="37031" y="37031"/>
                  </a:lnTo>
                  <a:close/>
                </a:path>
              </a:pathLst>
            </a:custGeom>
            <a:grpFill/>
            <a:ln w="521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Calibri"/>
              </a:endParaRPr>
            </a:p>
          </p:txBody>
        </p:sp>
      </p:grpSp>
      <p:sp>
        <p:nvSpPr>
          <p:cNvPr id="87" name="TextBox 86">
            <a:extLst>
              <a:ext uri="{FF2B5EF4-FFF2-40B4-BE49-F238E27FC236}">
                <a16:creationId xmlns:a16="http://schemas.microsoft.com/office/drawing/2014/main" id="{234E6412-D9EA-B070-CEE8-CAEAB5D3059A}"/>
              </a:ext>
            </a:extLst>
          </p:cNvPr>
          <p:cNvSpPr txBox="1"/>
          <p:nvPr/>
        </p:nvSpPr>
        <p:spPr>
          <a:xfrm>
            <a:off x="2426202" y="1403009"/>
            <a:ext cx="1765501" cy="738664"/>
          </a:xfrm>
          <a:prstGeom prst="rect">
            <a:avLst/>
          </a:prstGeom>
          <a:noFill/>
        </p:spPr>
        <p:txBody>
          <a:bodyPr wrap="square" lIns="91440" tIns="45720" rIns="91440" bIns="45720" rtlCol="0" anchor="t">
            <a:spAutoFit/>
          </a:bodyPr>
          <a:lstStyle>
            <a:defPPr>
              <a:defRPr lang="en-US"/>
            </a:defPPr>
            <a:lvl1pPr>
              <a:defRPr sz="1400">
                <a:solidFill>
                  <a:srgbClr val="7030A0"/>
                </a:solidFill>
              </a:defRPr>
            </a:lvl1pPr>
          </a:lstStyle>
          <a:p>
            <a:pPr>
              <a:defRPr/>
            </a:pPr>
            <a:r>
              <a:rPr lang="en-US" dirty="0">
                <a:latin typeface="Calibri"/>
              </a:rPr>
              <a:t>Utility – Sweeper job to load data directly into Tables</a:t>
            </a:r>
            <a:endParaRPr lang="en-IN" dirty="0">
              <a:latin typeface="Calibri"/>
            </a:endParaRPr>
          </a:p>
        </p:txBody>
      </p:sp>
      <p:sp>
        <p:nvSpPr>
          <p:cNvPr id="88" name="TextBox 87">
            <a:extLst>
              <a:ext uri="{FF2B5EF4-FFF2-40B4-BE49-F238E27FC236}">
                <a16:creationId xmlns:a16="http://schemas.microsoft.com/office/drawing/2014/main" id="{E247D6F8-EC2F-F0DC-2E53-78AE9A8C7EF7}"/>
              </a:ext>
            </a:extLst>
          </p:cNvPr>
          <p:cNvSpPr txBox="1"/>
          <p:nvPr/>
        </p:nvSpPr>
        <p:spPr>
          <a:xfrm>
            <a:off x="2460901" y="5233866"/>
            <a:ext cx="2220992" cy="307777"/>
          </a:xfrm>
          <a:prstGeom prst="rect">
            <a:avLst/>
          </a:prstGeom>
          <a:noFill/>
        </p:spPr>
        <p:txBody>
          <a:bodyPr wrap="square" rtlCol="0">
            <a:spAutoFit/>
          </a:bodyPr>
          <a:lstStyle/>
          <a:p>
            <a:pPr>
              <a:defRPr/>
            </a:pPr>
            <a:r>
              <a:rPr lang="en-US" sz="1400" dirty="0">
                <a:solidFill>
                  <a:srgbClr val="7030A0"/>
                </a:solidFill>
                <a:latin typeface="Calibri"/>
              </a:rPr>
              <a:t>Integration &amp; Orchestration</a:t>
            </a:r>
            <a:endParaRPr lang="en-IN" sz="1400" dirty="0">
              <a:solidFill>
                <a:srgbClr val="7030A0"/>
              </a:solidFill>
              <a:latin typeface="Calibri"/>
            </a:endParaRPr>
          </a:p>
        </p:txBody>
      </p:sp>
      <p:sp>
        <p:nvSpPr>
          <p:cNvPr id="89" name="TextBox 88">
            <a:extLst>
              <a:ext uri="{FF2B5EF4-FFF2-40B4-BE49-F238E27FC236}">
                <a16:creationId xmlns:a16="http://schemas.microsoft.com/office/drawing/2014/main" id="{B26FF8B5-EA04-B37E-CE01-C0FDCE23BCE3}"/>
              </a:ext>
            </a:extLst>
          </p:cNvPr>
          <p:cNvSpPr txBox="1"/>
          <p:nvPr/>
        </p:nvSpPr>
        <p:spPr>
          <a:xfrm>
            <a:off x="10375153" y="5394758"/>
            <a:ext cx="769763" cy="453970"/>
          </a:xfrm>
          <a:prstGeom prst="rect">
            <a:avLst/>
          </a:prstGeom>
          <a:noFill/>
        </p:spPr>
        <p:txBody>
          <a:bodyPr wrap="none" rtlCol="0">
            <a:spAutoFit/>
          </a:bodyPr>
          <a:lstStyle/>
          <a:p>
            <a:pPr algn="ctr">
              <a:defRPr/>
            </a:pPr>
            <a:r>
              <a:rPr lang="en-US" sz="1300" b="1" dirty="0">
                <a:solidFill>
                  <a:srgbClr val="3F3F3F">
                    <a:lumMod val="60000"/>
                    <a:lumOff val="40000"/>
                  </a:srgbClr>
                </a:solidFill>
                <a:latin typeface="Calibri"/>
              </a:rPr>
              <a:t>PowerBI</a:t>
            </a:r>
            <a:br>
              <a:rPr lang="en-US" sz="1600" b="1" dirty="0">
                <a:solidFill>
                  <a:srgbClr val="3F3F3F">
                    <a:lumMod val="60000"/>
                    <a:lumOff val="40000"/>
                  </a:srgbClr>
                </a:solidFill>
                <a:latin typeface="Calibri"/>
              </a:rPr>
            </a:br>
            <a:r>
              <a:rPr lang="en-US" sz="1050" b="1" i="1" dirty="0">
                <a:solidFill>
                  <a:srgbClr val="3F3F3F">
                    <a:lumMod val="60000"/>
                    <a:lumOff val="40000"/>
                  </a:srgbClr>
                </a:solidFill>
                <a:latin typeface="Calibri"/>
              </a:rPr>
              <a:t>Reports</a:t>
            </a:r>
            <a:endParaRPr lang="en-IN" sz="1050" b="1" i="1" dirty="0">
              <a:solidFill>
                <a:srgbClr val="3F3F3F">
                  <a:lumMod val="60000"/>
                  <a:lumOff val="40000"/>
                </a:srgbClr>
              </a:solidFill>
              <a:latin typeface="Calibri"/>
            </a:endParaRPr>
          </a:p>
        </p:txBody>
      </p:sp>
      <p:sp>
        <p:nvSpPr>
          <p:cNvPr id="90" name="TextBox 89">
            <a:extLst>
              <a:ext uri="{FF2B5EF4-FFF2-40B4-BE49-F238E27FC236}">
                <a16:creationId xmlns:a16="http://schemas.microsoft.com/office/drawing/2014/main" id="{6449CA15-7378-9A6A-76F5-1F8DADFCDDD9}"/>
              </a:ext>
            </a:extLst>
          </p:cNvPr>
          <p:cNvSpPr txBox="1"/>
          <p:nvPr/>
        </p:nvSpPr>
        <p:spPr>
          <a:xfrm>
            <a:off x="10567029" y="5507137"/>
            <a:ext cx="184730" cy="253916"/>
          </a:xfrm>
          <a:prstGeom prst="rect">
            <a:avLst/>
          </a:prstGeom>
          <a:noFill/>
        </p:spPr>
        <p:txBody>
          <a:bodyPr wrap="none" rtlCol="0">
            <a:spAutoFit/>
          </a:bodyPr>
          <a:lstStyle/>
          <a:p>
            <a:pPr algn="ctr">
              <a:defRPr/>
            </a:pPr>
            <a:endParaRPr lang="en-IN" sz="1050" i="1">
              <a:solidFill>
                <a:srgbClr val="0070C0"/>
              </a:solidFill>
              <a:latin typeface="Calibri"/>
            </a:endParaRPr>
          </a:p>
        </p:txBody>
      </p:sp>
      <p:sp>
        <p:nvSpPr>
          <p:cNvPr id="91" name="TextBox 90">
            <a:extLst>
              <a:ext uri="{FF2B5EF4-FFF2-40B4-BE49-F238E27FC236}">
                <a16:creationId xmlns:a16="http://schemas.microsoft.com/office/drawing/2014/main" id="{C5D22BB3-DB55-BA7F-97EF-C787DFDF16CF}"/>
              </a:ext>
            </a:extLst>
          </p:cNvPr>
          <p:cNvSpPr txBox="1"/>
          <p:nvPr/>
        </p:nvSpPr>
        <p:spPr>
          <a:xfrm>
            <a:off x="10191929" y="3224397"/>
            <a:ext cx="1150768" cy="292388"/>
          </a:xfrm>
          <a:prstGeom prst="rect">
            <a:avLst/>
          </a:prstGeom>
          <a:noFill/>
        </p:spPr>
        <p:txBody>
          <a:bodyPr wrap="square" rtlCol="0">
            <a:spAutoFit/>
          </a:bodyPr>
          <a:lstStyle/>
          <a:p>
            <a:pPr algn="ctr">
              <a:defRPr/>
            </a:pPr>
            <a:r>
              <a:rPr lang="en-US" sz="1300" b="1" dirty="0">
                <a:solidFill>
                  <a:srgbClr val="3F3F3F">
                    <a:lumMod val="60000"/>
                    <a:lumOff val="40000"/>
                  </a:srgbClr>
                </a:solidFill>
                <a:latin typeface="Calibri"/>
              </a:rPr>
              <a:t>SQL Endpoint</a:t>
            </a:r>
            <a:endParaRPr lang="en-IN" sz="1050" b="1" i="1" dirty="0">
              <a:solidFill>
                <a:srgbClr val="3F3F3F">
                  <a:lumMod val="60000"/>
                  <a:lumOff val="40000"/>
                </a:srgbClr>
              </a:solidFill>
              <a:latin typeface="Calibri"/>
            </a:endParaRPr>
          </a:p>
        </p:txBody>
      </p:sp>
      <p:sp>
        <p:nvSpPr>
          <p:cNvPr id="92" name="TextBox 91">
            <a:extLst>
              <a:ext uri="{FF2B5EF4-FFF2-40B4-BE49-F238E27FC236}">
                <a16:creationId xmlns:a16="http://schemas.microsoft.com/office/drawing/2014/main" id="{73D64ADE-71A8-B933-3DA4-ED12DF3D8451}"/>
              </a:ext>
            </a:extLst>
          </p:cNvPr>
          <p:cNvSpPr txBox="1"/>
          <p:nvPr/>
        </p:nvSpPr>
        <p:spPr>
          <a:xfrm>
            <a:off x="5423791" y="5479451"/>
            <a:ext cx="1056123" cy="453970"/>
          </a:xfrm>
          <a:prstGeom prst="rect">
            <a:avLst/>
          </a:prstGeom>
          <a:noFill/>
        </p:spPr>
        <p:txBody>
          <a:bodyPr wrap="none" rtlCol="0">
            <a:spAutoFit/>
          </a:bodyPr>
          <a:lstStyle/>
          <a:p>
            <a:pPr algn="ctr">
              <a:defRPr/>
            </a:pPr>
            <a:r>
              <a:rPr lang="en-US" sz="1300" b="1">
                <a:solidFill>
                  <a:srgbClr val="3F3F3F">
                    <a:lumMod val="60000"/>
                    <a:lumOff val="40000"/>
                  </a:srgbClr>
                </a:solidFill>
                <a:latin typeface="Calibri"/>
              </a:rPr>
              <a:t>Data Factory</a:t>
            </a:r>
            <a:br>
              <a:rPr lang="en-US" sz="1600" b="1">
                <a:solidFill>
                  <a:srgbClr val="3F3F3F">
                    <a:lumMod val="60000"/>
                    <a:lumOff val="40000"/>
                  </a:srgbClr>
                </a:solidFill>
                <a:latin typeface="Calibri"/>
              </a:rPr>
            </a:br>
            <a:r>
              <a:rPr lang="en-US" sz="1050" b="1" i="1">
                <a:solidFill>
                  <a:srgbClr val="3F3F3F">
                    <a:lumMod val="60000"/>
                    <a:lumOff val="40000"/>
                  </a:srgbClr>
                </a:solidFill>
                <a:latin typeface="Calibri"/>
              </a:rPr>
              <a:t>Data Pipeline</a:t>
            </a:r>
            <a:endParaRPr lang="en-IN" sz="1050" b="1" i="1">
              <a:solidFill>
                <a:srgbClr val="3F3F3F">
                  <a:lumMod val="60000"/>
                  <a:lumOff val="40000"/>
                </a:srgbClr>
              </a:solidFill>
              <a:latin typeface="Calibri"/>
            </a:endParaRPr>
          </a:p>
        </p:txBody>
      </p:sp>
      <p:cxnSp>
        <p:nvCxnSpPr>
          <p:cNvPr id="93" name="Straight Arrow Connector 92">
            <a:extLst>
              <a:ext uri="{FF2B5EF4-FFF2-40B4-BE49-F238E27FC236}">
                <a16:creationId xmlns:a16="http://schemas.microsoft.com/office/drawing/2014/main" id="{BE7FAE25-4106-ACB9-E76A-B6B38AD3D605}"/>
              </a:ext>
            </a:extLst>
          </p:cNvPr>
          <p:cNvCxnSpPr>
            <a:cxnSpLocks/>
            <a:stCxn id="91" idx="2"/>
            <a:endCxn id="96" idx="0"/>
          </p:cNvCxnSpPr>
          <p:nvPr/>
        </p:nvCxnSpPr>
        <p:spPr>
          <a:xfrm flipH="1">
            <a:off x="10745063" y="3516785"/>
            <a:ext cx="22250" cy="1485780"/>
          </a:xfrm>
          <a:prstGeom prst="straightConnector1">
            <a:avLst/>
          </a:prstGeom>
          <a:noFill/>
          <a:ln w="28575" cap="flat" cmpd="sng" algn="ctr">
            <a:solidFill>
              <a:srgbClr val="0070C0"/>
            </a:solidFill>
            <a:prstDash val="solid"/>
            <a:miter lim="800000"/>
            <a:tailEnd type="triangle"/>
          </a:ln>
          <a:effectLst/>
        </p:spPr>
      </p:cxnSp>
      <p:pic>
        <p:nvPicPr>
          <p:cNvPr id="94" name="Picture 93" descr="A blue triangle with a wave&#10;&#10;Description automatically generated">
            <a:extLst>
              <a:ext uri="{FF2B5EF4-FFF2-40B4-BE49-F238E27FC236}">
                <a16:creationId xmlns:a16="http://schemas.microsoft.com/office/drawing/2014/main" id="{C4FBFA82-B172-D52F-7DAB-6B39004F3A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9769896">
            <a:off x="8818365" y="3402538"/>
            <a:ext cx="311095" cy="301762"/>
          </a:xfrm>
          <a:prstGeom prst="rect">
            <a:avLst/>
          </a:prstGeom>
        </p:spPr>
      </p:pic>
      <p:pic>
        <p:nvPicPr>
          <p:cNvPr id="95" name="Picture 94" descr="A green and blue logo&#10;&#10;Description automatically generated">
            <a:extLst>
              <a:ext uri="{FF2B5EF4-FFF2-40B4-BE49-F238E27FC236}">
                <a16:creationId xmlns:a16="http://schemas.microsoft.com/office/drawing/2014/main" id="{99664665-53B6-4BD4-8833-087F964F5D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3512" y="5063001"/>
            <a:ext cx="456680" cy="458719"/>
          </a:xfrm>
          <a:prstGeom prst="rect">
            <a:avLst/>
          </a:prstGeom>
        </p:spPr>
      </p:pic>
      <p:pic>
        <p:nvPicPr>
          <p:cNvPr id="96" name="Picture 95" descr="A picture containing icon&#10;&#10;Description automatically generated">
            <a:extLst>
              <a:ext uri="{FF2B5EF4-FFF2-40B4-BE49-F238E27FC236}">
                <a16:creationId xmlns:a16="http://schemas.microsoft.com/office/drawing/2014/main" id="{43804283-E98E-5455-C128-66388F9333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6148" y="5002565"/>
            <a:ext cx="617830" cy="462777"/>
          </a:xfrm>
          <a:prstGeom prst="rect">
            <a:avLst/>
          </a:prstGeom>
        </p:spPr>
      </p:pic>
      <p:pic>
        <p:nvPicPr>
          <p:cNvPr id="97" name="Picture 96" descr="A house with waves in the water&#10;&#10;Description automatically generated">
            <a:extLst>
              <a:ext uri="{FF2B5EF4-FFF2-40B4-BE49-F238E27FC236}">
                <a16:creationId xmlns:a16="http://schemas.microsoft.com/office/drawing/2014/main" id="{9B2B33F6-AD3C-B089-4698-92C7CC5417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1610" y="3971006"/>
            <a:ext cx="503501" cy="519235"/>
          </a:xfrm>
          <a:prstGeom prst="rect">
            <a:avLst/>
          </a:prstGeom>
        </p:spPr>
      </p:pic>
      <p:sp>
        <p:nvSpPr>
          <p:cNvPr id="98" name="TextBox 97">
            <a:extLst>
              <a:ext uri="{FF2B5EF4-FFF2-40B4-BE49-F238E27FC236}">
                <a16:creationId xmlns:a16="http://schemas.microsoft.com/office/drawing/2014/main" id="{1B302C43-C9FB-4101-E3EC-A51427AF5559}"/>
              </a:ext>
            </a:extLst>
          </p:cNvPr>
          <p:cNvSpPr txBox="1"/>
          <p:nvPr/>
        </p:nvSpPr>
        <p:spPr>
          <a:xfrm>
            <a:off x="3278368" y="4141468"/>
            <a:ext cx="534832" cy="292388"/>
          </a:xfrm>
          <a:prstGeom prst="rect">
            <a:avLst/>
          </a:prstGeom>
          <a:noFill/>
        </p:spPr>
        <p:txBody>
          <a:bodyPr wrap="square" rtlCol="0">
            <a:spAutoFit/>
          </a:bodyPr>
          <a:lstStyle/>
          <a:p>
            <a:pPr algn="ctr">
              <a:defRPr/>
            </a:pPr>
            <a:r>
              <a:rPr lang="en-US" sz="1300" b="1" dirty="0">
                <a:solidFill>
                  <a:srgbClr val="3F3F3F">
                    <a:lumMod val="60000"/>
                    <a:lumOff val="40000"/>
                  </a:srgbClr>
                </a:solidFill>
                <a:latin typeface="Calibri"/>
              </a:rPr>
              <a:t>Files</a:t>
            </a:r>
          </a:p>
        </p:txBody>
      </p:sp>
      <p:sp>
        <p:nvSpPr>
          <p:cNvPr id="99" name="Rectangle 98">
            <a:extLst>
              <a:ext uri="{FF2B5EF4-FFF2-40B4-BE49-F238E27FC236}">
                <a16:creationId xmlns:a16="http://schemas.microsoft.com/office/drawing/2014/main" id="{8F215FA3-E528-9D8F-D58C-DDFC6986929E}"/>
              </a:ext>
            </a:extLst>
          </p:cNvPr>
          <p:cNvSpPr/>
          <p:nvPr/>
        </p:nvSpPr>
        <p:spPr>
          <a:xfrm>
            <a:off x="9868414" y="1437528"/>
            <a:ext cx="1552722" cy="369009"/>
          </a:xfrm>
          <a:prstGeom prst="rect">
            <a:avLst/>
          </a:prstGeom>
          <a:solidFill>
            <a:srgbClr val="216D62">
              <a:lumMod val="40000"/>
              <a:lumOff val="60000"/>
            </a:srgbClr>
          </a:solidFill>
          <a:ln>
            <a:noFill/>
          </a:ln>
          <a:effectLst/>
        </p:spPr>
        <p:txBody>
          <a:bodyPr rtlCol="0" anchor="ctr"/>
          <a:lstStyle/>
          <a:p>
            <a:pPr marL="0" marR="0" lvl="0" indent="0" algn="ctr" defTabSz="914377"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Calibri"/>
              </a:rPr>
              <a:t>CONSUMPTION</a:t>
            </a:r>
            <a:endParaRPr kumimoji="0" lang="en-US" sz="1400" b="1" i="0" u="none" strike="noStrike" kern="0" cap="none" spc="0" normalizeH="0" baseline="0" noProof="0" dirty="0">
              <a:ln>
                <a:noFill/>
              </a:ln>
              <a:solidFill>
                <a:srgbClr val="FFFFFF"/>
              </a:solidFill>
              <a:effectLst/>
              <a:uLnTx/>
              <a:uFillTx/>
              <a:latin typeface="Calibri"/>
              <a:cs typeface="Calibri" panose="020F0502020204030204" pitchFamily="34" charset="0"/>
            </a:endParaRPr>
          </a:p>
        </p:txBody>
      </p:sp>
      <p:sp>
        <p:nvSpPr>
          <p:cNvPr id="100" name="Rectangle 99">
            <a:extLst>
              <a:ext uri="{FF2B5EF4-FFF2-40B4-BE49-F238E27FC236}">
                <a16:creationId xmlns:a16="http://schemas.microsoft.com/office/drawing/2014/main" id="{B13A3352-6587-7006-E749-3E9BF7232E6C}"/>
              </a:ext>
            </a:extLst>
          </p:cNvPr>
          <p:cNvSpPr/>
          <p:nvPr/>
        </p:nvSpPr>
        <p:spPr>
          <a:xfrm>
            <a:off x="423717" y="1454453"/>
            <a:ext cx="1740269" cy="366290"/>
          </a:xfrm>
          <a:prstGeom prst="rect">
            <a:avLst/>
          </a:prstGeom>
          <a:solidFill>
            <a:srgbClr val="216D62">
              <a:lumMod val="40000"/>
              <a:lumOff val="60000"/>
            </a:srgbClr>
          </a:solidFill>
          <a:ln>
            <a:noFill/>
          </a:ln>
          <a:effectLst/>
        </p:spPr>
        <p:txBody>
          <a:bodyPr rtlCol="0" anchor="ctr"/>
          <a:lstStyle/>
          <a:p>
            <a:pPr marL="0" marR="0" lvl="0" indent="0" algn="ctr" defTabSz="914377"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Calibri"/>
              </a:rPr>
              <a:t>DATA SOURCE</a:t>
            </a:r>
            <a:endParaRPr kumimoji="0" lang="en-US" sz="1400" b="1" i="0" u="none" strike="noStrike" kern="0" cap="none" spc="0" normalizeH="0" baseline="0" noProof="0" dirty="0">
              <a:ln>
                <a:noFill/>
              </a:ln>
              <a:solidFill>
                <a:srgbClr val="FFFFFF"/>
              </a:solidFill>
              <a:effectLst/>
              <a:uLnTx/>
              <a:uFillTx/>
              <a:latin typeface="Calibri"/>
              <a:cs typeface="Calibri" panose="020F0502020204030204" pitchFamily="34" charset="0"/>
            </a:endParaRPr>
          </a:p>
        </p:txBody>
      </p:sp>
      <p:sp>
        <p:nvSpPr>
          <p:cNvPr id="101" name="Rectangle 100">
            <a:extLst>
              <a:ext uri="{FF2B5EF4-FFF2-40B4-BE49-F238E27FC236}">
                <a16:creationId xmlns:a16="http://schemas.microsoft.com/office/drawing/2014/main" id="{D1C6E270-31D9-0F5D-72CF-488E5E24EBA7}"/>
              </a:ext>
            </a:extLst>
          </p:cNvPr>
          <p:cNvSpPr/>
          <p:nvPr/>
        </p:nvSpPr>
        <p:spPr>
          <a:xfrm>
            <a:off x="5238026" y="4504665"/>
            <a:ext cx="1529560" cy="279102"/>
          </a:xfrm>
          <a:prstGeom prst="rect">
            <a:avLst/>
          </a:prstGeom>
          <a:solidFill>
            <a:srgbClr val="216D62">
              <a:lumMod val="40000"/>
              <a:lumOff val="60000"/>
            </a:srgbClr>
          </a:solidFill>
          <a:ln>
            <a:noFill/>
          </a:ln>
          <a:effectLst/>
        </p:spPr>
        <p:txBody>
          <a:bodyPr rtlCol="0" anchor="ctr"/>
          <a:lstStyle/>
          <a:p>
            <a:pPr marL="0" marR="0" lvl="0" indent="0" algn="ctr" defTabSz="914377"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Calibri"/>
              </a:rPr>
              <a:t>LAKEHOUSE</a:t>
            </a:r>
            <a:endParaRPr kumimoji="0" lang="en-US" sz="1400" b="1" i="0" u="none" strike="noStrike" kern="0" cap="none" spc="0" normalizeH="0" baseline="0" noProof="0" dirty="0">
              <a:ln>
                <a:noFill/>
              </a:ln>
              <a:solidFill>
                <a:srgbClr val="FFFFFF"/>
              </a:solidFill>
              <a:effectLst/>
              <a:uLnTx/>
              <a:uFillTx/>
              <a:latin typeface="Calibri"/>
              <a:cs typeface="Calibri" panose="020F0502020204030204" pitchFamily="34" charset="0"/>
            </a:endParaRPr>
          </a:p>
        </p:txBody>
      </p:sp>
      <p:pic>
        <p:nvPicPr>
          <p:cNvPr id="102" name="Picture 101" descr="A colorful logo with a white background&#10;&#10;Description automatically generated">
            <a:extLst>
              <a:ext uri="{FF2B5EF4-FFF2-40B4-BE49-F238E27FC236}">
                <a16:creationId xmlns:a16="http://schemas.microsoft.com/office/drawing/2014/main" id="{DB5F4CED-221C-2D07-FE37-2065BA5D73C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2648" y="4055496"/>
            <a:ext cx="530688" cy="530688"/>
          </a:xfrm>
          <a:prstGeom prst="rect">
            <a:avLst/>
          </a:prstGeom>
        </p:spPr>
      </p:pic>
      <p:sp>
        <p:nvSpPr>
          <p:cNvPr id="103" name="TextBox 102">
            <a:extLst>
              <a:ext uri="{FF2B5EF4-FFF2-40B4-BE49-F238E27FC236}">
                <a16:creationId xmlns:a16="http://schemas.microsoft.com/office/drawing/2014/main" id="{9F70051B-1C55-BC5E-0A8C-7CD764CABC7A}"/>
              </a:ext>
            </a:extLst>
          </p:cNvPr>
          <p:cNvSpPr txBox="1"/>
          <p:nvPr/>
        </p:nvSpPr>
        <p:spPr>
          <a:xfrm>
            <a:off x="10710290" y="4563471"/>
            <a:ext cx="732893" cy="292388"/>
          </a:xfrm>
          <a:prstGeom prst="rect">
            <a:avLst/>
          </a:prstGeom>
          <a:noFill/>
        </p:spPr>
        <p:txBody>
          <a:bodyPr wrap="none" rtlCol="0">
            <a:spAutoFit/>
          </a:bodyPr>
          <a:lstStyle/>
          <a:p>
            <a:pPr algn="ctr">
              <a:defRPr/>
            </a:pPr>
            <a:r>
              <a:rPr lang="en-US" sz="1300" b="1" dirty="0">
                <a:solidFill>
                  <a:srgbClr val="3F3F3F">
                    <a:lumMod val="60000"/>
                    <a:lumOff val="40000"/>
                  </a:srgbClr>
                </a:solidFill>
                <a:latin typeface="Calibri"/>
              </a:rPr>
              <a:t>Co-Pilot</a:t>
            </a:r>
            <a:endParaRPr lang="en-IN" sz="1050" b="1" i="1" dirty="0">
              <a:solidFill>
                <a:srgbClr val="3F3F3F">
                  <a:lumMod val="60000"/>
                  <a:lumOff val="40000"/>
                </a:srgbClr>
              </a:solidFill>
              <a:latin typeface="Calibri"/>
            </a:endParaRPr>
          </a:p>
        </p:txBody>
      </p:sp>
      <p:pic>
        <p:nvPicPr>
          <p:cNvPr id="104" name="Picture 103" descr="A green logo with white text&#10;&#10;Description automatically generated">
            <a:extLst>
              <a:ext uri="{FF2B5EF4-FFF2-40B4-BE49-F238E27FC236}">
                <a16:creationId xmlns:a16="http://schemas.microsoft.com/office/drawing/2014/main" id="{5F0C8C12-7ED9-1B82-58BE-F3F615A5946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9303" y="3093268"/>
            <a:ext cx="1015306" cy="760499"/>
          </a:xfrm>
          <a:prstGeom prst="rect">
            <a:avLst/>
          </a:prstGeom>
        </p:spPr>
      </p:pic>
      <p:pic>
        <p:nvPicPr>
          <p:cNvPr id="105" name="Picture 104" descr="A black and white icon of a file&#10;&#10;Description automatically generated">
            <a:extLst>
              <a:ext uri="{FF2B5EF4-FFF2-40B4-BE49-F238E27FC236}">
                <a16:creationId xmlns:a16="http://schemas.microsoft.com/office/drawing/2014/main" id="{E12F94B8-34AE-206E-47D2-D7B640D2C5E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4093" y="4028656"/>
            <a:ext cx="859516" cy="859516"/>
          </a:xfrm>
          <a:prstGeom prst="rect">
            <a:avLst/>
          </a:prstGeom>
        </p:spPr>
      </p:pic>
      <p:sp>
        <p:nvSpPr>
          <p:cNvPr id="106" name="TextBox 105">
            <a:extLst>
              <a:ext uri="{FF2B5EF4-FFF2-40B4-BE49-F238E27FC236}">
                <a16:creationId xmlns:a16="http://schemas.microsoft.com/office/drawing/2014/main" id="{39598352-9A94-DFA6-1866-51DBD0D08E2C}"/>
              </a:ext>
            </a:extLst>
          </p:cNvPr>
          <p:cNvSpPr txBox="1"/>
          <p:nvPr/>
        </p:nvSpPr>
        <p:spPr>
          <a:xfrm>
            <a:off x="599244" y="3784435"/>
            <a:ext cx="1560877" cy="307777"/>
          </a:xfrm>
          <a:prstGeom prst="rect">
            <a:avLst/>
          </a:prstGeom>
          <a:noFill/>
        </p:spPr>
        <p:txBody>
          <a:bodyPr wrap="none" rtlCol="0">
            <a:spAutoFit/>
          </a:bodyPr>
          <a:lstStyle/>
          <a:p>
            <a:pPr>
              <a:defRPr/>
            </a:pPr>
            <a:r>
              <a:rPr lang="en-US" sz="1400" dirty="0">
                <a:solidFill>
                  <a:srgbClr val="3F3F3F">
                    <a:lumMod val="60000"/>
                    <a:lumOff val="40000"/>
                  </a:srgbClr>
                </a:solidFill>
                <a:latin typeface="Calibri"/>
              </a:rPr>
              <a:t>Marketing Content</a:t>
            </a:r>
            <a:endParaRPr lang="en-IN" sz="1400" dirty="0">
              <a:solidFill>
                <a:srgbClr val="3F3F3F">
                  <a:lumMod val="60000"/>
                  <a:lumOff val="40000"/>
                </a:srgbClr>
              </a:solidFill>
              <a:latin typeface="Calibri"/>
            </a:endParaRPr>
          </a:p>
        </p:txBody>
      </p:sp>
      <p:cxnSp>
        <p:nvCxnSpPr>
          <p:cNvPr id="107" name="Straight Arrow Connector 106">
            <a:extLst>
              <a:ext uri="{FF2B5EF4-FFF2-40B4-BE49-F238E27FC236}">
                <a16:creationId xmlns:a16="http://schemas.microsoft.com/office/drawing/2014/main" id="{A89BBE43-7108-9F26-6567-6B1C0E7D4110}"/>
              </a:ext>
            </a:extLst>
          </p:cNvPr>
          <p:cNvCxnSpPr>
            <a:cxnSpLocks/>
          </p:cNvCxnSpPr>
          <p:nvPr/>
        </p:nvCxnSpPr>
        <p:spPr>
          <a:xfrm flipV="1">
            <a:off x="2160121" y="4015687"/>
            <a:ext cx="1049353" cy="10089"/>
          </a:xfrm>
          <a:prstGeom prst="straightConnector1">
            <a:avLst/>
          </a:prstGeom>
          <a:noFill/>
          <a:ln w="28575" cap="flat" cmpd="sng" algn="ctr">
            <a:solidFill>
              <a:srgbClr val="0070C0"/>
            </a:solidFill>
            <a:prstDash val="sysDash"/>
            <a:miter lim="800000"/>
            <a:tailEnd type="triangle"/>
          </a:ln>
          <a:effectLst/>
        </p:spPr>
      </p:cxnSp>
      <p:pic>
        <p:nvPicPr>
          <p:cNvPr id="108" name="Picture 107" descr="A computer screen with a white square object&#10;&#10;Description automatically generated">
            <a:extLst>
              <a:ext uri="{FF2B5EF4-FFF2-40B4-BE49-F238E27FC236}">
                <a16:creationId xmlns:a16="http://schemas.microsoft.com/office/drawing/2014/main" id="{A2234261-B5E0-EB0C-1645-4B054E03C1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72581" y="3733083"/>
            <a:ext cx="534832" cy="435955"/>
          </a:xfrm>
          <a:prstGeom prst="rect">
            <a:avLst/>
          </a:prstGeom>
        </p:spPr>
      </p:pic>
      <p:sp>
        <p:nvSpPr>
          <p:cNvPr id="109" name="TextBox 108">
            <a:extLst>
              <a:ext uri="{FF2B5EF4-FFF2-40B4-BE49-F238E27FC236}">
                <a16:creationId xmlns:a16="http://schemas.microsoft.com/office/drawing/2014/main" id="{F7B639B5-EA91-95B6-C5FE-BFF03DE1C359}"/>
              </a:ext>
            </a:extLst>
          </p:cNvPr>
          <p:cNvSpPr txBox="1"/>
          <p:nvPr/>
        </p:nvSpPr>
        <p:spPr>
          <a:xfrm>
            <a:off x="3088710" y="4355901"/>
            <a:ext cx="928702" cy="430887"/>
          </a:xfrm>
          <a:prstGeom prst="rect">
            <a:avLst/>
          </a:prstGeom>
          <a:noFill/>
        </p:spPr>
        <p:txBody>
          <a:bodyPr wrap="square">
            <a:spAutoFit/>
          </a:bodyPr>
          <a:lstStyle/>
          <a:p>
            <a:pPr algn="ctr">
              <a:defRPr/>
            </a:pPr>
            <a:r>
              <a:rPr lang="en-US" sz="1100" dirty="0">
                <a:solidFill>
                  <a:srgbClr val="3F3F3F">
                    <a:lumMod val="60000"/>
                    <a:lumOff val="40000"/>
                  </a:srgbClr>
                </a:solidFill>
                <a:latin typeface="Calibri"/>
              </a:rPr>
              <a:t>Parquet Files Partitioned</a:t>
            </a:r>
            <a:endParaRPr lang="en-IN" sz="900" dirty="0">
              <a:solidFill>
                <a:srgbClr val="3F3F3F">
                  <a:lumMod val="60000"/>
                  <a:lumOff val="40000"/>
                </a:srgbClr>
              </a:solidFill>
              <a:latin typeface="Calibri"/>
            </a:endParaRPr>
          </a:p>
        </p:txBody>
      </p:sp>
      <p:sp>
        <p:nvSpPr>
          <p:cNvPr id="110" name="Rectangle: Rounded Corners 109">
            <a:extLst>
              <a:ext uri="{FF2B5EF4-FFF2-40B4-BE49-F238E27FC236}">
                <a16:creationId xmlns:a16="http://schemas.microsoft.com/office/drawing/2014/main" id="{4A01D664-438C-C29E-C180-C9F0A17AC09C}"/>
              </a:ext>
            </a:extLst>
          </p:cNvPr>
          <p:cNvSpPr/>
          <p:nvPr/>
        </p:nvSpPr>
        <p:spPr>
          <a:xfrm>
            <a:off x="4705938" y="1529683"/>
            <a:ext cx="648965" cy="1180260"/>
          </a:xfrm>
          <a:prstGeom prst="roundRect">
            <a:avLst/>
          </a:prstGeom>
          <a:solidFill>
            <a:srgbClr val="FFFFFF"/>
          </a:solidFill>
          <a:ln w="28575" cap="flat" cmpd="sng" algn="ctr">
            <a:solidFill>
              <a:srgbClr val="C8C8C8"/>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3F3F3F"/>
              </a:solidFill>
              <a:effectLst/>
              <a:uLnTx/>
              <a:uFillTx/>
              <a:latin typeface="Calibri"/>
              <a:ea typeface="+mn-ea"/>
              <a:cs typeface="+mn-cs"/>
            </a:endParaRPr>
          </a:p>
        </p:txBody>
      </p:sp>
      <p:sp>
        <p:nvSpPr>
          <p:cNvPr id="111" name="Rectangle 110">
            <a:extLst>
              <a:ext uri="{FF2B5EF4-FFF2-40B4-BE49-F238E27FC236}">
                <a16:creationId xmlns:a16="http://schemas.microsoft.com/office/drawing/2014/main" id="{843F369A-A17C-1F07-C799-0CF4B3D1282E}"/>
              </a:ext>
            </a:extLst>
          </p:cNvPr>
          <p:cNvSpPr/>
          <p:nvPr/>
        </p:nvSpPr>
        <p:spPr>
          <a:xfrm>
            <a:off x="4755699" y="1611127"/>
            <a:ext cx="477772" cy="84064"/>
          </a:xfrm>
          <a:prstGeom prst="rect">
            <a:avLst/>
          </a:prstGeom>
          <a:solidFill>
            <a:srgbClr val="FFFFFF"/>
          </a:solidFill>
          <a:ln w="28575" cap="flat" cmpd="sng" algn="ctr">
            <a:solidFill>
              <a:srgbClr val="3F3F3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3F3F3F"/>
              </a:solidFill>
              <a:effectLst/>
              <a:uLnTx/>
              <a:uFillTx/>
              <a:latin typeface="Calibri"/>
              <a:ea typeface="+mn-ea"/>
              <a:cs typeface="+mn-cs"/>
            </a:endParaRPr>
          </a:p>
        </p:txBody>
      </p:sp>
      <p:pic>
        <p:nvPicPr>
          <p:cNvPr id="112" name="Picture 111" descr="A black and white logo&#10;&#10;Description automatically generated">
            <a:extLst>
              <a:ext uri="{FF2B5EF4-FFF2-40B4-BE49-F238E27FC236}">
                <a16:creationId xmlns:a16="http://schemas.microsoft.com/office/drawing/2014/main" id="{24F06B40-AA79-268D-6BDE-05B505F633F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85165" y="1477188"/>
            <a:ext cx="195894" cy="314316"/>
          </a:xfrm>
          <a:prstGeom prst="rect">
            <a:avLst/>
          </a:prstGeom>
        </p:spPr>
      </p:pic>
      <p:sp>
        <p:nvSpPr>
          <p:cNvPr id="113" name="TextBox 112">
            <a:extLst>
              <a:ext uri="{FF2B5EF4-FFF2-40B4-BE49-F238E27FC236}">
                <a16:creationId xmlns:a16="http://schemas.microsoft.com/office/drawing/2014/main" id="{9F5B0838-F6F2-34D5-048C-DF9DCAA2EF89}"/>
              </a:ext>
            </a:extLst>
          </p:cNvPr>
          <p:cNvSpPr txBox="1"/>
          <p:nvPr/>
        </p:nvSpPr>
        <p:spPr>
          <a:xfrm>
            <a:off x="4475130" y="2679165"/>
            <a:ext cx="1025213" cy="292388"/>
          </a:xfrm>
          <a:prstGeom prst="rect">
            <a:avLst/>
          </a:prstGeom>
          <a:noFill/>
        </p:spPr>
        <p:txBody>
          <a:bodyPr wrap="square" rtlCol="0">
            <a:spAutoFit/>
          </a:bodyPr>
          <a:lstStyle/>
          <a:p>
            <a:pPr algn="ctr">
              <a:defRPr/>
            </a:pPr>
            <a:r>
              <a:rPr lang="en-US" sz="1300" b="1" dirty="0">
                <a:solidFill>
                  <a:srgbClr val="3F3F3F">
                    <a:lumMod val="60000"/>
                    <a:lumOff val="40000"/>
                  </a:srgbClr>
                </a:solidFill>
                <a:latin typeface="Calibri"/>
              </a:rPr>
              <a:t>Notebooks</a:t>
            </a:r>
          </a:p>
        </p:txBody>
      </p:sp>
      <p:sp>
        <p:nvSpPr>
          <p:cNvPr id="114" name="TextBox 113">
            <a:extLst>
              <a:ext uri="{FF2B5EF4-FFF2-40B4-BE49-F238E27FC236}">
                <a16:creationId xmlns:a16="http://schemas.microsoft.com/office/drawing/2014/main" id="{E7BECF53-A53A-3E97-D47D-285F2C37F04D}"/>
              </a:ext>
            </a:extLst>
          </p:cNvPr>
          <p:cNvSpPr txBox="1"/>
          <p:nvPr/>
        </p:nvSpPr>
        <p:spPr>
          <a:xfrm>
            <a:off x="4512161" y="2890431"/>
            <a:ext cx="928702" cy="261610"/>
          </a:xfrm>
          <a:prstGeom prst="rect">
            <a:avLst/>
          </a:prstGeom>
          <a:noFill/>
        </p:spPr>
        <p:txBody>
          <a:bodyPr wrap="square">
            <a:spAutoFit/>
          </a:bodyPr>
          <a:lstStyle/>
          <a:p>
            <a:pPr algn="ctr">
              <a:defRPr/>
            </a:pPr>
            <a:r>
              <a:rPr lang="en-IN" sz="1100" dirty="0">
                <a:solidFill>
                  <a:srgbClr val="3F3F3F">
                    <a:lumMod val="60000"/>
                    <a:lumOff val="40000"/>
                  </a:srgbClr>
                </a:solidFill>
                <a:latin typeface="Calibri"/>
              </a:rPr>
              <a:t>Spark</a:t>
            </a:r>
          </a:p>
        </p:txBody>
      </p:sp>
      <p:cxnSp>
        <p:nvCxnSpPr>
          <p:cNvPr id="115" name="Straight Connector 114">
            <a:extLst>
              <a:ext uri="{FF2B5EF4-FFF2-40B4-BE49-F238E27FC236}">
                <a16:creationId xmlns:a16="http://schemas.microsoft.com/office/drawing/2014/main" id="{3ACDC7A3-F03A-43FD-DF52-72893AF87B7A}"/>
              </a:ext>
            </a:extLst>
          </p:cNvPr>
          <p:cNvCxnSpPr>
            <a:cxnSpLocks/>
          </p:cNvCxnSpPr>
          <p:nvPr/>
        </p:nvCxnSpPr>
        <p:spPr>
          <a:xfrm flipV="1">
            <a:off x="3539997" y="2218459"/>
            <a:ext cx="0" cy="1490696"/>
          </a:xfrm>
          <a:prstGeom prst="line">
            <a:avLst/>
          </a:prstGeom>
          <a:noFill/>
          <a:ln w="28575" cap="flat" cmpd="sng" algn="ctr">
            <a:solidFill>
              <a:srgbClr val="0070C0"/>
            </a:solidFill>
            <a:prstDash val="sysDash"/>
            <a:miter lim="800000"/>
          </a:ln>
          <a:effectLst/>
        </p:spPr>
      </p:cxnSp>
      <p:cxnSp>
        <p:nvCxnSpPr>
          <p:cNvPr id="116" name="Straight Arrow Connector 115">
            <a:extLst>
              <a:ext uri="{FF2B5EF4-FFF2-40B4-BE49-F238E27FC236}">
                <a16:creationId xmlns:a16="http://schemas.microsoft.com/office/drawing/2014/main" id="{0C913D5D-2C6D-89AE-55E3-7591E7456CE8}"/>
              </a:ext>
            </a:extLst>
          </p:cNvPr>
          <p:cNvCxnSpPr>
            <a:cxnSpLocks/>
          </p:cNvCxnSpPr>
          <p:nvPr/>
        </p:nvCxnSpPr>
        <p:spPr>
          <a:xfrm>
            <a:off x="3539997" y="2218459"/>
            <a:ext cx="1141062" cy="0"/>
          </a:xfrm>
          <a:prstGeom prst="straightConnector1">
            <a:avLst/>
          </a:prstGeom>
          <a:noFill/>
          <a:ln w="28575" cap="flat" cmpd="sng" algn="ctr">
            <a:solidFill>
              <a:srgbClr val="0070C0"/>
            </a:solidFill>
            <a:prstDash val="sysDash"/>
            <a:miter lim="800000"/>
            <a:tailEnd type="triangle"/>
          </a:ln>
          <a:effectLst/>
        </p:spPr>
      </p:cxnSp>
      <p:cxnSp>
        <p:nvCxnSpPr>
          <p:cNvPr id="117" name="Straight Connector 116">
            <a:extLst>
              <a:ext uri="{FF2B5EF4-FFF2-40B4-BE49-F238E27FC236}">
                <a16:creationId xmlns:a16="http://schemas.microsoft.com/office/drawing/2014/main" id="{037A22CA-E193-F014-FADE-D9ADEE893DF6}"/>
              </a:ext>
            </a:extLst>
          </p:cNvPr>
          <p:cNvCxnSpPr>
            <a:cxnSpLocks/>
          </p:cNvCxnSpPr>
          <p:nvPr/>
        </p:nvCxnSpPr>
        <p:spPr>
          <a:xfrm flipH="1">
            <a:off x="7703068" y="2053114"/>
            <a:ext cx="421958" cy="0"/>
          </a:xfrm>
          <a:prstGeom prst="line">
            <a:avLst/>
          </a:prstGeom>
          <a:noFill/>
          <a:ln w="28575" cap="flat" cmpd="sng" algn="ctr">
            <a:solidFill>
              <a:srgbClr val="0070C0"/>
            </a:solidFill>
            <a:prstDash val="sysDash"/>
            <a:miter lim="800000"/>
          </a:ln>
          <a:effectLst/>
        </p:spPr>
      </p:cxnSp>
      <p:sp>
        <p:nvSpPr>
          <p:cNvPr id="118" name="TextBox 117">
            <a:extLst>
              <a:ext uri="{FF2B5EF4-FFF2-40B4-BE49-F238E27FC236}">
                <a16:creationId xmlns:a16="http://schemas.microsoft.com/office/drawing/2014/main" id="{135F422E-A91C-8AE3-9A2E-59488847BF71}"/>
              </a:ext>
            </a:extLst>
          </p:cNvPr>
          <p:cNvSpPr txBox="1"/>
          <p:nvPr/>
        </p:nvSpPr>
        <p:spPr>
          <a:xfrm>
            <a:off x="7746340" y="4358473"/>
            <a:ext cx="680702" cy="292388"/>
          </a:xfrm>
          <a:prstGeom prst="rect">
            <a:avLst/>
          </a:prstGeom>
          <a:noFill/>
        </p:spPr>
        <p:txBody>
          <a:bodyPr wrap="square" rtlCol="0">
            <a:spAutoFit/>
          </a:bodyPr>
          <a:lstStyle/>
          <a:p>
            <a:pPr algn="ctr">
              <a:defRPr/>
            </a:pPr>
            <a:r>
              <a:rPr lang="en-US" sz="1300" b="1" dirty="0">
                <a:solidFill>
                  <a:srgbClr val="3F3F3F">
                    <a:lumMod val="60000"/>
                    <a:lumOff val="40000"/>
                  </a:srgbClr>
                </a:solidFill>
                <a:latin typeface="Calibri"/>
              </a:rPr>
              <a:t>Tables</a:t>
            </a:r>
          </a:p>
        </p:txBody>
      </p:sp>
      <p:sp>
        <p:nvSpPr>
          <p:cNvPr id="119" name="TextBox 118">
            <a:extLst>
              <a:ext uri="{FF2B5EF4-FFF2-40B4-BE49-F238E27FC236}">
                <a16:creationId xmlns:a16="http://schemas.microsoft.com/office/drawing/2014/main" id="{37C71E77-9119-7F77-D0B1-F8D02A112E61}"/>
              </a:ext>
            </a:extLst>
          </p:cNvPr>
          <p:cNvSpPr txBox="1"/>
          <p:nvPr/>
        </p:nvSpPr>
        <p:spPr>
          <a:xfrm>
            <a:off x="7294077" y="4537623"/>
            <a:ext cx="1634595" cy="261610"/>
          </a:xfrm>
          <a:prstGeom prst="rect">
            <a:avLst/>
          </a:prstGeom>
          <a:noFill/>
          <a:ln>
            <a:noFill/>
          </a:ln>
        </p:spPr>
        <p:txBody>
          <a:bodyPr wrap="square">
            <a:spAutoFit/>
          </a:bodyPr>
          <a:lstStyle/>
          <a:p>
            <a:pPr algn="ctr">
              <a:defRPr/>
            </a:pPr>
            <a:r>
              <a:rPr lang="en-US" sz="1100" dirty="0">
                <a:solidFill>
                  <a:srgbClr val="3F3F3F">
                    <a:lumMod val="60000"/>
                    <a:lumOff val="40000"/>
                  </a:srgbClr>
                </a:solidFill>
                <a:latin typeface="Calibri"/>
              </a:rPr>
              <a:t>Delta Lake Partitioned</a:t>
            </a:r>
            <a:endParaRPr lang="en-IN" sz="900" dirty="0">
              <a:solidFill>
                <a:srgbClr val="3F3F3F">
                  <a:lumMod val="60000"/>
                  <a:lumOff val="40000"/>
                </a:srgbClr>
              </a:solidFill>
              <a:latin typeface="Calibri"/>
            </a:endParaRPr>
          </a:p>
        </p:txBody>
      </p:sp>
      <p:sp>
        <p:nvSpPr>
          <p:cNvPr id="120" name="TextBox 119">
            <a:extLst>
              <a:ext uri="{FF2B5EF4-FFF2-40B4-BE49-F238E27FC236}">
                <a16:creationId xmlns:a16="http://schemas.microsoft.com/office/drawing/2014/main" id="{76FDD6AC-350A-6B74-BFB8-66A0E1A4D70F}"/>
              </a:ext>
            </a:extLst>
          </p:cNvPr>
          <p:cNvSpPr txBox="1"/>
          <p:nvPr/>
        </p:nvSpPr>
        <p:spPr>
          <a:xfrm rot="19833733">
            <a:off x="8672245" y="3636173"/>
            <a:ext cx="928702" cy="261610"/>
          </a:xfrm>
          <a:prstGeom prst="rect">
            <a:avLst/>
          </a:prstGeom>
          <a:noFill/>
        </p:spPr>
        <p:txBody>
          <a:bodyPr wrap="square">
            <a:spAutoFit/>
          </a:bodyPr>
          <a:lstStyle/>
          <a:p>
            <a:pPr algn="ctr">
              <a:defRPr/>
            </a:pPr>
            <a:r>
              <a:rPr lang="en-US" sz="1100" b="1" dirty="0">
                <a:solidFill>
                  <a:srgbClr val="3F3F3F">
                    <a:lumMod val="60000"/>
                    <a:lumOff val="40000"/>
                  </a:srgbClr>
                </a:solidFill>
                <a:latin typeface="Calibri"/>
              </a:rPr>
              <a:t>Delta Lake</a:t>
            </a:r>
            <a:endParaRPr lang="en-IN" sz="900" b="1" dirty="0">
              <a:solidFill>
                <a:srgbClr val="3F3F3F">
                  <a:lumMod val="60000"/>
                  <a:lumOff val="40000"/>
                </a:srgbClr>
              </a:solidFill>
              <a:latin typeface="Calibri"/>
            </a:endParaRPr>
          </a:p>
        </p:txBody>
      </p:sp>
      <p:cxnSp>
        <p:nvCxnSpPr>
          <p:cNvPr id="121" name="Straight Arrow Connector 120">
            <a:extLst>
              <a:ext uri="{FF2B5EF4-FFF2-40B4-BE49-F238E27FC236}">
                <a16:creationId xmlns:a16="http://schemas.microsoft.com/office/drawing/2014/main" id="{5D124F88-817A-3F27-1B2E-208E06594469}"/>
              </a:ext>
            </a:extLst>
          </p:cNvPr>
          <p:cNvCxnSpPr>
            <a:cxnSpLocks/>
          </p:cNvCxnSpPr>
          <p:nvPr/>
        </p:nvCxnSpPr>
        <p:spPr>
          <a:xfrm>
            <a:off x="8480181" y="4085424"/>
            <a:ext cx="1805194" cy="889221"/>
          </a:xfrm>
          <a:prstGeom prst="straightConnector1">
            <a:avLst/>
          </a:prstGeom>
          <a:noFill/>
          <a:ln w="28575" cap="flat" cmpd="sng" algn="ctr">
            <a:solidFill>
              <a:srgbClr val="0070C0"/>
            </a:solidFill>
            <a:prstDash val="sysDash"/>
            <a:miter lim="800000"/>
            <a:tailEnd type="triangle"/>
          </a:ln>
          <a:effectLst/>
        </p:spPr>
      </p:cxnSp>
      <p:sp>
        <p:nvSpPr>
          <p:cNvPr id="122" name="TextBox 121">
            <a:extLst>
              <a:ext uri="{FF2B5EF4-FFF2-40B4-BE49-F238E27FC236}">
                <a16:creationId xmlns:a16="http://schemas.microsoft.com/office/drawing/2014/main" id="{E1805371-5813-C5A3-E979-BF1C0CEF8B47}"/>
              </a:ext>
            </a:extLst>
          </p:cNvPr>
          <p:cNvSpPr txBox="1"/>
          <p:nvPr/>
        </p:nvSpPr>
        <p:spPr>
          <a:xfrm rot="1534598">
            <a:off x="8533303" y="4361391"/>
            <a:ext cx="928702" cy="261610"/>
          </a:xfrm>
          <a:prstGeom prst="rect">
            <a:avLst/>
          </a:prstGeom>
          <a:noFill/>
        </p:spPr>
        <p:txBody>
          <a:bodyPr wrap="square">
            <a:spAutoFit/>
          </a:bodyPr>
          <a:lstStyle/>
          <a:p>
            <a:pPr algn="ctr">
              <a:defRPr/>
            </a:pPr>
            <a:r>
              <a:rPr lang="en-US" sz="1100" dirty="0">
                <a:solidFill>
                  <a:srgbClr val="3F3F3F">
                    <a:lumMod val="60000"/>
                    <a:lumOff val="40000"/>
                  </a:srgbClr>
                </a:solidFill>
                <a:latin typeface="Calibri"/>
              </a:rPr>
              <a:t>Direct Lake</a:t>
            </a:r>
            <a:endParaRPr lang="en-IN" sz="900" dirty="0">
              <a:solidFill>
                <a:srgbClr val="3F3F3F">
                  <a:lumMod val="60000"/>
                  <a:lumOff val="40000"/>
                </a:srgbClr>
              </a:solidFill>
              <a:latin typeface="Calibri"/>
            </a:endParaRPr>
          </a:p>
        </p:txBody>
      </p:sp>
      <p:cxnSp>
        <p:nvCxnSpPr>
          <p:cNvPr id="124" name="Straight Arrow Connector 123">
            <a:extLst>
              <a:ext uri="{FF2B5EF4-FFF2-40B4-BE49-F238E27FC236}">
                <a16:creationId xmlns:a16="http://schemas.microsoft.com/office/drawing/2014/main" id="{2E34CF2D-45F5-9EDC-D51C-D7C6F60C2B51}"/>
              </a:ext>
            </a:extLst>
          </p:cNvPr>
          <p:cNvCxnSpPr>
            <a:cxnSpLocks/>
          </p:cNvCxnSpPr>
          <p:nvPr/>
        </p:nvCxnSpPr>
        <p:spPr>
          <a:xfrm>
            <a:off x="8125026" y="2064400"/>
            <a:ext cx="0" cy="1489019"/>
          </a:xfrm>
          <a:prstGeom prst="straightConnector1">
            <a:avLst/>
          </a:prstGeom>
          <a:noFill/>
          <a:ln w="28575" cap="flat" cmpd="sng" algn="ctr">
            <a:solidFill>
              <a:srgbClr val="0070C0"/>
            </a:solidFill>
            <a:prstDash val="sysDash"/>
            <a:miter lim="800000"/>
            <a:tailEnd type="triangle"/>
          </a:ln>
          <a:effectLst/>
        </p:spPr>
      </p:cxnSp>
      <p:cxnSp>
        <p:nvCxnSpPr>
          <p:cNvPr id="125" name="Straight Arrow Connector 124">
            <a:extLst>
              <a:ext uri="{FF2B5EF4-FFF2-40B4-BE49-F238E27FC236}">
                <a16:creationId xmlns:a16="http://schemas.microsoft.com/office/drawing/2014/main" id="{3C0F80D0-25B7-915A-9C5E-4E49BCCA3946}"/>
              </a:ext>
            </a:extLst>
          </p:cNvPr>
          <p:cNvCxnSpPr>
            <a:cxnSpLocks/>
          </p:cNvCxnSpPr>
          <p:nvPr/>
        </p:nvCxnSpPr>
        <p:spPr>
          <a:xfrm flipV="1">
            <a:off x="8510657" y="3057209"/>
            <a:ext cx="1774718" cy="950928"/>
          </a:xfrm>
          <a:prstGeom prst="straightConnector1">
            <a:avLst/>
          </a:prstGeom>
          <a:noFill/>
          <a:ln w="28575" cap="flat" cmpd="sng" algn="ctr">
            <a:solidFill>
              <a:srgbClr val="0070C0"/>
            </a:solidFill>
            <a:prstDash val="sysDash"/>
            <a:miter lim="800000"/>
            <a:tailEnd type="triangle"/>
          </a:ln>
          <a:effectLst/>
        </p:spPr>
      </p:cxnSp>
      <p:pic>
        <p:nvPicPr>
          <p:cNvPr id="126" name="Picture 125" descr="A logo of a tile&#10;&#10;Description automatically generated">
            <a:extLst>
              <a:ext uri="{FF2B5EF4-FFF2-40B4-BE49-F238E27FC236}">
                <a16:creationId xmlns:a16="http://schemas.microsoft.com/office/drawing/2014/main" id="{C8FDF279-1237-840E-EE42-BE80424FF07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49399" y="2471433"/>
            <a:ext cx="852731" cy="567454"/>
          </a:xfrm>
          <a:prstGeom prst="rect">
            <a:avLst/>
          </a:prstGeom>
        </p:spPr>
      </p:pic>
      <p:cxnSp>
        <p:nvCxnSpPr>
          <p:cNvPr id="127" name="Straight Arrow Connector 126">
            <a:extLst>
              <a:ext uri="{FF2B5EF4-FFF2-40B4-BE49-F238E27FC236}">
                <a16:creationId xmlns:a16="http://schemas.microsoft.com/office/drawing/2014/main" id="{6AE0BE53-A94D-18BF-744B-9CF3BBE5860F}"/>
              </a:ext>
            </a:extLst>
          </p:cNvPr>
          <p:cNvCxnSpPr>
            <a:cxnSpLocks/>
          </p:cNvCxnSpPr>
          <p:nvPr/>
        </p:nvCxnSpPr>
        <p:spPr>
          <a:xfrm>
            <a:off x="1779856" y="2918873"/>
            <a:ext cx="8411943" cy="0"/>
          </a:xfrm>
          <a:prstGeom prst="straightConnector1">
            <a:avLst/>
          </a:prstGeom>
          <a:noFill/>
          <a:ln w="28575" cap="flat" cmpd="sng" algn="ctr">
            <a:solidFill>
              <a:srgbClr val="0070C0"/>
            </a:solidFill>
            <a:prstDash val="solid"/>
            <a:miter lim="800000"/>
            <a:tailEnd type="triangle"/>
          </a:ln>
          <a:effectLst/>
        </p:spPr>
      </p:cxnSp>
      <p:sp>
        <p:nvSpPr>
          <p:cNvPr id="128" name="Right Brace 127">
            <a:extLst>
              <a:ext uri="{FF2B5EF4-FFF2-40B4-BE49-F238E27FC236}">
                <a16:creationId xmlns:a16="http://schemas.microsoft.com/office/drawing/2014/main" id="{D36A1687-2814-357C-CA45-CE0A7298F4FF}"/>
              </a:ext>
            </a:extLst>
          </p:cNvPr>
          <p:cNvSpPr/>
          <p:nvPr/>
        </p:nvSpPr>
        <p:spPr>
          <a:xfrm>
            <a:off x="1944210" y="3264565"/>
            <a:ext cx="260319" cy="151139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129" name="Graphic 128">
            <a:extLst>
              <a:ext uri="{FF2B5EF4-FFF2-40B4-BE49-F238E27FC236}">
                <a16:creationId xmlns:a16="http://schemas.microsoft.com/office/drawing/2014/main" id="{0659DE8E-D64B-D5EB-68EF-A5AC7EC4608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018293" y="5064505"/>
            <a:ext cx="344058" cy="344058"/>
          </a:xfrm>
          <a:prstGeom prst="rect">
            <a:avLst/>
          </a:prstGeom>
        </p:spPr>
      </p:pic>
      <p:sp>
        <p:nvSpPr>
          <p:cNvPr id="130" name="TextBox 129">
            <a:extLst>
              <a:ext uri="{FF2B5EF4-FFF2-40B4-BE49-F238E27FC236}">
                <a16:creationId xmlns:a16="http://schemas.microsoft.com/office/drawing/2014/main" id="{F31DAA4D-4A5B-C636-5F4A-52841BD7F76D}"/>
              </a:ext>
            </a:extLst>
          </p:cNvPr>
          <p:cNvSpPr txBox="1"/>
          <p:nvPr/>
        </p:nvSpPr>
        <p:spPr>
          <a:xfrm>
            <a:off x="11056392" y="5431999"/>
            <a:ext cx="417102" cy="253916"/>
          </a:xfrm>
          <a:prstGeom prst="rect">
            <a:avLst/>
          </a:prstGeom>
          <a:noFill/>
        </p:spPr>
        <p:txBody>
          <a:bodyPr wrap="none" rtlCol="0">
            <a:spAutoFit/>
          </a:bodyPr>
          <a:lstStyle/>
          <a:p>
            <a:pPr algn="ctr">
              <a:defRPr/>
            </a:pPr>
            <a:r>
              <a:rPr lang="en-IN" sz="1050" b="1" i="1" dirty="0">
                <a:solidFill>
                  <a:srgbClr val="3F3F3F">
                    <a:lumMod val="60000"/>
                    <a:lumOff val="40000"/>
                  </a:srgbClr>
                </a:solidFill>
                <a:latin typeface="Calibri"/>
              </a:rPr>
              <a:t>LLM</a:t>
            </a:r>
          </a:p>
        </p:txBody>
      </p:sp>
      <p:pic>
        <p:nvPicPr>
          <p:cNvPr id="8" name="Picture 7">
            <a:extLst>
              <a:ext uri="{FF2B5EF4-FFF2-40B4-BE49-F238E27FC236}">
                <a16:creationId xmlns:a16="http://schemas.microsoft.com/office/drawing/2014/main" id="{46AA24D2-5232-25F8-665D-7D0CCB293663}"/>
              </a:ext>
            </a:extLst>
          </p:cNvPr>
          <p:cNvPicPr>
            <a:picLocks noChangeAspect="1"/>
          </p:cNvPicPr>
          <p:nvPr/>
        </p:nvPicPr>
        <p:blipFill>
          <a:blip r:embed="rId14" cstate="print">
            <a:duotone>
              <a:srgbClr val="035481">
                <a:shade val="45000"/>
                <a:satMod val="135000"/>
              </a:srgbClr>
              <a:prstClr val="white"/>
            </a:duotone>
            <a:extLst>
              <a:ext uri="{28A0092B-C50C-407E-A947-70E740481C1C}">
                <a14:useLocalDpi xmlns:a14="http://schemas.microsoft.com/office/drawing/2010/main" val="0"/>
              </a:ext>
            </a:extLst>
          </a:blip>
          <a:stretch>
            <a:fillRect/>
          </a:stretch>
        </p:blipFill>
        <p:spPr>
          <a:xfrm>
            <a:off x="5912244" y="1527625"/>
            <a:ext cx="465306" cy="326189"/>
          </a:xfrm>
          <a:prstGeom prst="rect">
            <a:avLst/>
          </a:prstGeom>
          <a:ln>
            <a:noFill/>
          </a:ln>
        </p:spPr>
      </p:pic>
      <p:pic>
        <p:nvPicPr>
          <p:cNvPr id="9" name="Picture 8">
            <a:extLst>
              <a:ext uri="{FF2B5EF4-FFF2-40B4-BE49-F238E27FC236}">
                <a16:creationId xmlns:a16="http://schemas.microsoft.com/office/drawing/2014/main" id="{BD818E61-0BA6-20C0-8973-16E014CA459A}"/>
              </a:ext>
            </a:extLst>
          </p:cNvPr>
          <p:cNvPicPr>
            <a:picLocks noChangeAspect="1"/>
          </p:cNvPicPr>
          <p:nvPr/>
        </p:nvPicPr>
        <p:blipFill>
          <a:blip r:embed="rId14" cstate="print">
            <a:duotone>
              <a:srgbClr val="035481">
                <a:shade val="45000"/>
                <a:satMod val="135000"/>
              </a:srgbClr>
              <a:prstClr val="white"/>
            </a:duotone>
            <a:extLst>
              <a:ext uri="{28A0092B-C50C-407E-A947-70E740481C1C}">
                <a14:useLocalDpi xmlns:a14="http://schemas.microsoft.com/office/drawing/2010/main" val="0"/>
              </a:ext>
            </a:extLst>
          </a:blip>
          <a:stretch>
            <a:fillRect/>
          </a:stretch>
        </p:blipFill>
        <p:spPr>
          <a:xfrm>
            <a:off x="5912244" y="2391132"/>
            <a:ext cx="465306" cy="326189"/>
          </a:xfrm>
          <a:prstGeom prst="rect">
            <a:avLst/>
          </a:prstGeom>
          <a:ln>
            <a:noFill/>
          </a:ln>
        </p:spPr>
      </p:pic>
      <p:cxnSp>
        <p:nvCxnSpPr>
          <p:cNvPr id="10" name="Straight Arrow Connector 9">
            <a:extLst>
              <a:ext uri="{FF2B5EF4-FFF2-40B4-BE49-F238E27FC236}">
                <a16:creationId xmlns:a16="http://schemas.microsoft.com/office/drawing/2014/main" id="{E2B7B8E9-204E-A714-827E-ED0774C11698}"/>
              </a:ext>
            </a:extLst>
          </p:cNvPr>
          <p:cNvCxnSpPr>
            <a:cxnSpLocks/>
            <a:endCxn id="8" idx="1"/>
          </p:cNvCxnSpPr>
          <p:nvPr/>
        </p:nvCxnSpPr>
        <p:spPr>
          <a:xfrm flipV="1">
            <a:off x="5364942" y="1690720"/>
            <a:ext cx="547302" cy="3252"/>
          </a:xfrm>
          <a:prstGeom prst="straightConnector1">
            <a:avLst/>
          </a:prstGeom>
          <a:noFill/>
          <a:ln w="28575" cap="flat" cmpd="sng" algn="ctr">
            <a:solidFill>
              <a:srgbClr val="0070C0"/>
            </a:solidFill>
            <a:prstDash val="sysDash"/>
            <a:miter lim="800000"/>
            <a:tailEnd type="triangle"/>
          </a:ln>
          <a:effectLst/>
        </p:spPr>
      </p:cxnSp>
      <p:cxnSp>
        <p:nvCxnSpPr>
          <p:cNvPr id="13" name="Straight Arrow Connector 12">
            <a:extLst>
              <a:ext uri="{FF2B5EF4-FFF2-40B4-BE49-F238E27FC236}">
                <a16:creationId xmlns:a16="http://schemas.microsoft.com/office/drawing/2014/main" id="{773210B2-7665-1B06-7F00-D3330E4CAD6B}"/>
              </a:ext>
            </a:extLst>
          </p:cNvPr>
          <p:cNvCxnSpPr>
            <a:cxnSpLocks/>
          </p:cNvCxnSpPr>
          <p:nvPr/>
        </p:nvCxnSpPr>
        <p:spPr>
          <a:xfrm flipV="1">
            <a:off x="5360149" y="2537828"/>
            <a:ext cx="547302" cy="3252"/>
          </a:xfrm>
          <a:prstGeom prst="straightConnector1">
            <a:avLst/>
          </a:prstGeom>
          <a:noFill/>
          <a:ln w="28575" cap="flat" cmpd="sng" algn="ctr">
            <a:solidFill>
              <a:srgbClr val="0070C0"/>
            </a:solidFill>
            <a:prstDash val="sysDash"/>
            <a:miter lim="800000"/>
            <a:tailEnd type="triangle"/>
          </a:ln>
          <a:effectLst/>
        </p:spPr>
      </p:cxnSp>
      <p:sp>
        <p:nvSpPr>
          <p:cNvPr id="14" name="TextBox 13">
            <a:extLst>
              <a:ext uri="{FF2B5EF4-FFF2-40B4-BE49-F238E27FC236}">
                <a16:creationId xmlns:a16="http://schemas.microsoft.com/office/drawing/2014/main" id="{D7D09E11-87F6-044B-C7DF-B8EB8E05F6A1}"/>
              </a:ext>
            </a:extLst>
          </p:cNvPr>
          <p:cNvSpPr txBox="1"/>
          <p:nvPr/>
        </p:nvSpPr>
        <p:spPr>
          <a:xfrm>
            <a:off x="5835878" y="1791504"/>
            <a:ext cx="604315" cy="261610"/>
          </a:xfrm>
          <a:prstGeom prst="rect">
            <a:avLst/>
          </a:prstGeom>
          <a:noFill/>
        </p:spPr>
        <p:txBody>
          <a:bodyPr wrap="square">
            <a:spAutoFit/>
          </a:bodyPr>
          <a:lstStyle/>
          <a:p>
            <a:pPr algn="ctr">
              <a:defRPr/>
            </a:pPr>
            <a:r>
              <a:rPr lang="en-IN" sz="1100" dirty="0">
                <a:solidFill>
                  <a:srgbClr val="3F3F3F">
                    <a:lumMod val="60000"/>
                    <a:lumOff val="40000"/>
                  </a:srgbClr>
                </a:solidFill>
                <a:latin typeface="Calibri"/>
              </a:rPr>
              <a:t>Inserts</a:t>
            </a:r>
          </a:p>
        </p:txBody>
      </p:sp>
      <p:sp>
        <p:nvSpPr>
          <p:cNvPr id="15" name="TextBox 14">
            <a:extLst>
              <a:ext uri="{FF2B5EF4-FFF2-40B4-BE49-F238E27FC236}">
                <a16:creationId xmlns:a16="http://schemas.microsoft.com/office/drawing/2014/main" id="{3083F132-2D65-C684-05C0-3E444D51267B}"/>
              </a:ext>
            </a:extLst>
          </p:cNvPr>
          <p:cNvSpPr txBox="1"/>
          <p:nvPr/>
        </p:nvSpPr>
        <p:spPr>
          <a:xfrm>
            <a:off x="5809175" y="2162533"/>
            <a:ext cx="684964" cy="261610"/>
          </a:xfrm>
          <a:prstGeom prst="rect">
            <a:avLst/>
          </a:prstGeom>
          <a:noFill/>
        </p:spPr>
        <p:txBody>
          <a:bodyPr wrap="square">
            <a:spAutoFit/>
          </a:bodyPr>
          <a:lstStyle/>
          <a:p>
            <a:pPr algn="ctr">
              <a:defRPr/>
            </a:pPr>
            <a:r>
              <a:rPr lang="en-IN" sz="1100" dirty="0">
                <a:solidFill>
                  <a:srgbClr val="3F3F3F">
                    <a:lumMod val="60000"/>
                    <a:lumOff val="40000"/>
                  </a:srgbClr>
                </a:solidFill>
                <a:latin typeface="Calibri"/>
              </a:rPr>
              <a:t>Updates</a:t>
            </a:r>
          </a:p>
        </p:txBody>
      </p:sp>
      <p:pic>
        <p:nvPicPr>
          <p:cNvPr id="17" name="Graphic 16" descr="Flowchart outline">
            <a:extLst>
              <a:ext uri="{FF2B5EF4-FFF2-40B4-BE49-F238E27FC236}">
                <a16:creationId xmlns:a16="http://schemas.microsoft.com/office/drawing/2014/main" id="{6615A1F9-00D2-C2FF-16AA-19C257C87F1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5400000">
            <a:off x="7040594" y="1711767"/>
            <a:ext cx="724870" cy="724870"/>
          </a:xfrm>
          <a:prstGeom prst="rect">
            <a:avLst/>
          </a:prstGeom>
        </p:spPr>
      </p:pic>
      <p:cxnSp>
        <p:nvCxnSpPr>
          <p:cNvPr id="18" name="Straight Arrow Connector 17">
            <a:extLst>
              <a:ext uri="{FF2B5EF4-FFF2-40B4-BE49-F238E27FC236}">
                <a16:creationId xmlns:a16="http://schemas.microsoft.com/office/drawing/2014/main" id="{D6C4059E-F0A7-5ED1-07D2-65638F7D8771}"/>
              </a:ext>
            </a:extLst>
          </p:cNvPr>
          <p:cNvCxnSpPr>
            <a:cxnSpLocks/>
            <a:endCxn id="17" idx="2"/>
          </p:cNvCxnSpPr>
          <p:nvPr/>
        </p:nvCxnSpPr>
        <p:spPr>
          <a:xfrm>
            <a:off x="6388323" y="1689102"/>
            <a:ext cx="652271" cy="385100"/>
          </a:xfrm>
          <a:prstGeom prst="straightConnector1">
            <a:avLst/>
          </a:prstGeom>
          <a:noFill/>
          <a:ln w="28575" cap="flat" cmpd="sng" algn="ctr">
            <a:solidFill>
              <a:srgbClr val="0070C0"/>
            </a:solidFill>
            <a:prstDash val="sysDash"/>
            <a:miter lim="800000"/>
            <a:tailEnd type="triangle"/>
          </a:ln>
          <a:effectLst/>
        </p:spPr>
      </p:cxnSp>
      <p:cxnSp>
        <p:nvCxnSpPr>
          <p:cNvPr id="20" name="Straight Arrow Connector 19">
            <a:extLst>
              <a:ext uri="{FF2B5EF4-FFF2-40B4-BE49-F238E27FC236}">
                <a16:creationId xmlns:a16="http://schemas.microsoft.com/office/drawing/2014/main" id="{17A6A0E5-4E01-CFF5-F6C5-505DD2FC168F}"/>
              </a:ext>
            </a:extLst>
          </p:cNvPr>
          <p:cNvCxnSpPr>
            <a:cxnSpLocks/>
            <a:stCxn id="9" idx="3"/>
          </p:cNvCxnSpPr>
          <p:nvPr/>
        </p:nvCxnSpPr>
        <p:spPr>
          <a:xfrm flipV="1">
            <a:off x="6377550" y="2067538"/>
            <a:ext cx="673858" cy="486689"/>
          </a:xfrm>
          <a:prstGeom prst="straightConnector1">
            <a:avLst/>
          </a:prstGeom>
          <a:noFill/>
          <a:ln w="28575" cap="flat" cmpd="sng" algn="ctr">
            <a:solidFill>
              <a:srgbClr val="0070C0"/>
            </a:solidFill>
            <a:prstDash val="sysDash"/>
            <a:miter lim="800000"/>
            <a:tailEnd type="triangle"/>
          </a:ln>
          <a:effectLst/>
        </p:spPr>
      </p:cxnSp>
      <p:sp>
        <p:nvSpPr>
          <p:cNvPr id="23" name="TextBox 22">
            <a:extLst>
              <a:ext uri="{FF2B5EF4-FFF2-40B4-BE49-F238E27FC236}">
                <a16:creationId xmlns:a16="http://schemas.microsoft.com/office/drawing/2014/main" id="{76859066-5AEB-D962-2E68-B3693B691C0D}"/>
              </a:ext>
            </a:extLst>
          </p:cNvPr>
          <p:cNvSpPr txBox="1"/>
          <p:nvPr/>
        </p:nvSpPr>
        <p:spPr>
          <a:xfrm rot="1871771">
            <a:off x="6356901" y="1635415"/>
            <a:ext cx="728208" cy="261610"/>
          </a:xfrm>
          <a:prstGeom prst="rect">
            <a:avLst/>
          </a:prstGeom>
          <a:noFill/>
        </p:spPr>
        <p:txBody>
          <a:bodyPr wrap="square">
            <a:spAutoFit/>
          </a:bodyPr>
          <a:lstStyle/>
          <a:p>
            <a:pPr algn="ctr">
              <a:defRPr/>
            </a:pPr>
            <a:r>
              <a:rPr lang="en-IN" sz="1100" dirty="0">
                <a:solidFill>
                  <a:srgbClr val="3F3F3F">
                    <a:lumMod val="60000"/>
                    <a:lumOff val="40000"/>
                  </a:srgbClr>
                </a:solidFill>
                <a:latin typeface="Calibri"/>
              </a:rPr>
              <a:t>500 rows</a:t>
            </a:r>
          </a:p>
        </p:txBody>
      </p:sp>
      <p:sp>
        <p:nvSpPr>
          <p:cNvPr id="24" name="TextBox 23">
            <a:extLst>
              <a:ext uri="{FF2B5EF4-FFF2-40B4-BE49-F238E27FC236}">
                <a16:creationId xmlns:a16="http://schemas.microsoft.com/office/drawing/2014/main" id="{541F5C7D-B04F-2051-F665-79991AFE0911}"/>
              </a:ext>
            </a:extLst>
          </p:cNvPr>
          <p:cNvSpPr txBox="1"/>
          <p:nvPr/>
        </p:nvSpPr>
        <p:spPr>
          <a:xfrm rot="19472799">
            <a:off x="6377444" y="2275568"/>
            <a:ext cx="728208" cy="261610"/>
          </a:xfrm>
          <a:prstGeom prst="rect">
            <a:avLst/>
          </a:prstGeom>
          <a:noFill/>
        </p:spPr>
        <p:txBody>
          <a:bodyPr wrap="square">
            <a:spAutoFit/>
          </a:bodyPr>
          <a:lstStyle/>
          <a:p>
            <a:pPr algn="ctr">
              <a:defRPr/>
            </a:pPr>
            <a:r>
              <a:rPr lang="en-IN" sz="1100" dirty="0">
                <a:solidFill>
                  <a:srgbClr val="3F3F3F">
                    <a:lumMod val="60000"/>
                    <a:lumOff val="40000"/>
                  </a:srgbClr>
                </a:solidFill>
                <a:latin typeface="Calibri"/>
              </a:rPr>
              <a:t>200 rows</a:t>
            </a:r>
          </a:p>
        </p:txBody>
      </p:sp>
      <p:pic>
        <p:nvPicPr>
          <p:cNvPr id="27" name="Graphic 26" descr="Cylinder outline">
            <a:extLst>
              <a:ext uri="{FF2B5EF4-FFF2-40B4-BE49-F238E27FC236}">
                <a16:creationId xmlns:a16="http://schemas.microsoft.com/office/drawing/2014/main" id="{C8FB7AF1-5B5B-00E4-18AC-6F3905751B3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592581" y="3950420"/>
            <a:ext cx="464780" cy="464780"/>
          </a:xfrm>
          <a:prstGeom prst="rect">
            <a:avLst/>
          </a:prstGeom>
        </p:spPr>
      </p:pic>
      <p:pic>
        <p:nvPicPr>
          <p:cNvPr id="28" name="Graphic 27" descr="Database outline">
            <a:extLst>
              <a:ext uri="{FF2B5EF4-FFF2-40B4-BE49-F238E27FC236}">
                <a16:creationId xmlns:a16="http://schemas.microsoft.com/office/drawing/2014/main" id="{2D734EF1-3602-01BD-C299-5724D6BD590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008534" y="3762584"/>
            <a:ext cx="519236" cy="634860"/>
          </a:xfrm>
          <a:prstGeom prst="rect">
            <a:avLst/>
          </a:prstGeom>
        </p:spPr>
      </p:pic>
      <p:cxnSp>
        <p:nvCxnSpPr>
          <p:cNvPr id="29" name="Straight Connector 28">
            <a:extLst>
              <a:ext uri="{FF2B5EF4-FFF2-40B4-BE49-F238E27FC236}">
                <a16:creationId xmlns:a16="http://schemas.microsoft.com/office/drawing/2014/main" id="{8EFC6746-062A-A274-FB39-DA6152068EFF}"/>
              </a:ext>
            </a:extLst>
          </p:cNvPr>
          <p:cNvCxnSpPr/>
          <p:nvPr/>
        </p:nvCxnSpPr>
        <p:spPr>
          <a:xfrm>
            <a:off x="7700929" y="3931264"/>
            <a:ext cx="320920" cy="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13477A87-FECB-FFE9-6B29-BAFFD027AAD5}"/>
              </a:ext>
            </a:extLst>
          </p:cNvPr>
          <p:cNvCxnSpPr>
            <a:cxnSpLocks/>
          </p:cNvCxnSpPr>
          <p:nvPr/>
        </p:nvCxnSpPr>
        <p:spPr>
          <a:xfrm flipV="1">
            <a:off x="8021849" y="3746903"/>
            <a:ext cx="0" cy="208748"/>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59EF4072-E5C0-6529-36D1-49E55FA07FB1}"/>
              </a:ext>
            </a:extLst>
          </p:cNvPr>
          <p:cNvCxnSpPr>
            <a:cxnSpLocks/>
          </p:cNvCxnSpPr>
          <p:nvPr/>
        </p:nvCxnSpPr>
        <p:spPr>
          <a:xfrm>
            <a:off x="7990778" y="3738195"/>
            <a:ext cx="268496" cy="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931762E9-1AE7-C2C7-3E9A-D9126A4F5CCD}"/>
              </a:ext>
            </a:extLst>
          </p:cNvPr>
          <p:cNvCxnSpPr>
            <a:cxnSpLocks/>
          </p:cNvCxnSpPr>
          <p:nvPr/>
        </p:nvCxnSpPr>
        <p:spPr>
          <a:xfrm flipV="1">
            <a:off x="8249446" y="3460255"/>
            <a:ext cx="9828" cy="305203"/>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35" name="Rectangle 34">
            <a:extLst>
              <a:ext uri="{FF2B5EF4-FFF2-40B4-BE49-F238E27FC236}">
                <a16:creationId xmlns:a16="http://schemas.microsoft.com/office/drawing/2014/main" id="{0B2E89D4-E394-6FC3-ED0F-5C26D20C552B}"/>
              </a:ext>
            </a:extLst>
          </p:cNvPr>
          <p:cNvSpPr/>
          <p:nvPr/>
        </p:nvSpPr>
        <p:spPr>
          <a:xfrm>
            <a:off x="5633800" y="1477188"/>
            <a:ext cx="2964916" cy="1386953"/>
          </a:xfrm>
          <a:prstGeom prst="rect">
            <a:avLst/>
          </a:prstGeom>
          <a:noFill/>
          <a:ln w="28575">
            <a:solidFill>
              <a:schemeClr val="accent4">
                <a:lumMod val="75000"/>
              </a:schemeClr>
            </a:solidFill>
            <a:prstDash val="lgDashDot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6" name="TextBox 35">
            <a:extLst>
              <a:ext uri="{FF2B5EF4-FFF2-40B4-BE49-F238E27FC236}">
                <a16:creationId xmlns:a16="http://schemas.microsoft.com/office/drawing/2014/main" id="{DAAAD3AF-0277-60F2-9005-6120CBD36A03}"/>
              </a:ext>
            </a:extLst>
          </p:cNvPr>
          <p:cNvSpPr txBox="1"/>
          <p:nvPr/>
        </p:nvSpPr>
        <p:spPr>
          <a:xfrm>
            <a:off x="7630800" y="1492337"/>
            <a:ext cx="1653356" cy="307777"/>
          </a:xfrm>
          <a:prstGeom prst="rect">
            <a:avLst/>
          </a:prstGeom>
          <a:noFill/>
        </p:spPr>
        <p:txBody>
          <a:bodyPr wrap="square" rtlCol="0">
            <a:spAutoFit/>
          </a:bodyPr>
          <a:lstStyle/>
          <a:p>
            <a:pPr>
              <a:defRPr/>
            </a:pPr>
            <a:r>
              <a:rPr lang="en-US" sz="1400" dirty="0">
                <a:solidFill>
                  <a:schemeClr val="accent6">
                    <a:lumMod val="50000"/>
                  </a:schemeClr>
                </a:solidFill>
                <a:latin typeface="Calibri"/>
              </a:rPr>
              <a:t>Incremental Load</a:t>
            </a:r>
            <a:endParaRPr lang="en-IN" sz="1400" dirty="0">
              <a:solidFill>
                <a:schemeClr val="accent6">
                  <a:lumMod val="50000"/>
                </a:schemeClr>
              </a:solidFill>
              <a:latin typeface="Calibri"/>
            </a:endParaRPr>
          </a:p>
        </p:txBody>
      </p:sp>
    </p:spTree>
    <p:extLst>
      <p:ext uri="{BB962C8B-B14F-4D97-AF65-F5344CB8AC3E}">
        <p14:creationId xmlns:p14="http://schemas.microsoft.com/office/powerpoint/2010/main" val="269374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D1828-924C-53A0-B9CB-FF5EFFC14107}"/>
              </a:ext>
            </a:extLst>
          </p:cNvPr>
          <p:cNvSpPr>
            <a:spLocks noGrp="1"/>
          </p:cNvSpPr>
          <p:nvPr>
            <p:ph type="title"/>
          </p:nvPr>
        </p:nvSpPr>
        <p:spPr/>
        <p:txBody>
          <a:bodyPr/>
          <a:lstStyle/>
          <a:p>
            <a:r>
              <a:rPr lang="en-IN" dirty="0"/>
              <a:t>Pattern 2: GenAI and ML with Microsoft Fabric </a:t>
            </a:r>
          </a:p>
        </p:txBody>
      </p:sp>
      <p:sp>
        <p:nvSpPr>
          <p:cNvPr id="3" name="Subtitle 2">
            <a:extLst>
              <a:ext uri="{FF2B5EF4-FFF2-40B4-BE49-F238E27FC236}">
                <a16:creationId xmlns:a16="http://schemas.microsoft.com/office/drawing/2014/main" id="{8B2768F7-DD17-CD60-E803-D40F1A2DDA86}"/>
              </a:ext>
            </a:extLst>
          </p:cNvPr>
          <p:cNvSpPr>
            <a:spLocks noGrp="1"/>
          </p:cNvSpPr>
          <p:nvPr>
            <p:ph type="subTitle" idx="13"/>
          </p:nvPr>
        </p:nvSpPr>
        <p:spPr/>
        <p:txBody>
          <a:bodyPr/>
          <a:lstStyle/>
          <a:p>
            <a:r>
              <a:rPr lang="en-IN" dirty="0">
                <a:latin typeface="Franklin Gothic Book"/>
              </a:rPr>
              <a:t>USE CASE - 2 – FETCH DATA USING PROMPTS THROUGH SEMANTIC KERNEL AND FABRIC</a:t>
            </a:r>
            <a:endParaRPr lang="en-IN" dirty="0"/>
          </a:p>
        </p:txBody>
      </p:sp>
      <p:sp>
        <p:nvSpPr>
          <p:cNvPr id="5" name="Flowchart: Process 4">
            <a:extLst>
              <a:ext uri="{FF2B5EF4-FFF2-40B4-BE49-F238E27FC236}">
                <a16:creationId xmlns:a16="http://schemas.microsoft.com/office/drawing/2014/main" id="{7DC395A1-FA44-80F1-A1BA-E841B0817B30}"/>
              </a:ext>
            </a:extLst>
          </p:cNvPr>
          <p:cNvSpPr/>
          <p:nvPr/>
        </p:nvSpPr>
        <p:spPr>
          <a:xfrm>
            <a:off x="4208016" y="4027113"/>
            <a:ext cx="4083728" cy="2247667"/>
          </a:xfrm>
          <a:prstGeom prst="flowChartProcess">
            <a:avLst/>
          </a:prstGeom>
          <a:noFill/>
          <a:ln w="28575" cap="flat" cmpd="sng" algn="ctr">
            <a:solidFill>
              <a:srgbClr val="FFFFFF">
                <a:lumMod val="75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3F3F3F"/>
              </a:solidFill>
              <a:effectLst/>
              <a:uLnTx/>
              <a:uFillTx/>
              <a:latin typeface="Calibri"/>
              <a:ea typeface="+mn-ea"/>
              <a:cs typeface="+mn-cs"/>
            </a:endParaRPr>
          </a:p>
        </p:txBody>
      </p:sp>
      <p:sp>
        <p:nvSpPr>
          <p:cNvPr id="10" name="Flowchart: Process 9">
            <a:extLst>
              <a:ext uri="{FF2B5EF4-FFF2-40B4-BE49-F238E27FC236}">
                <a16:creationId xmlns:a16="http://schemas.microsoft.com/office/drawing/2014/main" id="{4F854D51-B27E-FD2F-C4FC-A74AED6BF651}"/>
              </a:ext>
            </a:extLst>
          </p:cNvPr>
          <p:cNvSpPr/>
          <p:nvPr/>
        </p:nvSpPr>
        <p:spPr>
          <a:xfrm rot="5400000">
            <a:off x="634357" y="4050346"/>
            <a:ext cx="2877244" cy="1571624"/>
          </a:xfrm>
          <a:prstGeom prst="flowChartProcess">
            <a:avLst/>
          </a:prstGeom>
          <a:noFill/>
          <a:ln w="38100" cap="flat" cmpd="sng" algn="ctr">
            <a:solidFill>
              <a:srgbClr val="00B050">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a:ln>
                <a:noFill/>
              </a:ln>
              <a:solidFill>
                <a:srgbClr val="DCE3E4">
                  <a:lumMod val="50000"/>
                </a:srgbClr>
              </a:solidFill>
              <a:effectLst/>
              <a:uLnTx/>
              <a:uFillTx/>
              <a:latin typeface="Calibri"/>
              <a:ea typeface="+mn-ea"/>
              <a:cs typeface="+mn-cs"/>
            </a:endParaRPr>
          </a:p>
        </p:txBody>
      </p:sp>
      <p:sp>
        <p:nvSpPr>
          <p:cNvPr id="77" name="Rectangle 76">
            <a:extLst>
              <a:ext uri="{FF2B5EF4-FFF2-40B4-BE49-F238E27FC236}">
                <a16:creationId xmlns:a16="http://schemas.microsoft.com/office/drawing/2014/main" id="{6D33853C-E66C-1C02-1EC1-69BAABB4E81E}"/>
              </a:ext>
            </a:extLst>
          </p:cNvPr>
          <p:cNvSpPr/>
          <p:nvPr/>
        </p:nvSpPr>
        <p:spPr>
          <a:xfrm>
            <a:off x="4208017" y="5932284"/>
            <a:ext cx="4083728" cy="355216"/>
          </a:xfrm>
          <a:prstGeom prst="rect">
            <a:avLst/>
          </a:prstGeom>
          <a:solidFill>
            <a:srgbClr val="216D62"/>
          </a:solidFill>
          <a:ln>
            <a:noFill/>
          </a:ln>
          <a:effectLst/>
        </p:spPr>
        <p:txBody>
          <a:bodyPr vert="horz" lIns="0" rIns="0" rtlCol="0" anchor="ctr"/>
          <a:lstStyle/>
          <a:p>
            <a:pPr algn="ctr">
              <a:defRPr/>
            </a:pPr>
            <a:r>
              <a:rPr lang="en-US" sz="1200" b="1" kern="0" dirty="0">
                <a:solidFill>
                  <a:srgbClr val="FFFFFF"/>
                </a:solidFill>
                <a:latin typeface="Calibri"/>
              </a:rPr>
              <a:t>FABRIC DATA COPILOT</a:t>
            </a:r>
          </a:p>
        </p:txBody>
      </p:sp>
      <p:pic>
        <p:nvPicPr>
          <p:cNvPr id="161" name="Picture 160" descr="A blue logo with a white background&#10;&#10;Description automatically generated">
            <a:extLst>
              <a:ext uri="{FF2B5EF4-FFF2-40B4-BE49-F238E27FC236}">
                <a16:creationId xmlns:a16="http://schemas.microsoft.com/office/drawing/2014/main" id="{B6E65038-6A6A-ED44-FC6F-F76E90CA6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656" y="4497374"/>
            <a:ext cx="908646" cy="912703"/>
          </a:xfrm>
          <a:prstGeom prst="rect">
            <a:avLst/>
          </a:prstGeom>
        </p:spPr>
      </p:pic>
      <p:grpSp>
        <p:nvGrpSpPr>
          <p:cNvPr id="162" name="Group 161">
            <a:extLst>
              <a:ext uri="{FF2B5EF4-FFF2-40B4-BE49-F238E27FC236}">
                <a16:creationId xmlns:a16="http://schemas.microsoft.com/office/drawing/2014/main" id="{05025471-2454-70C1-1924-3C650F4AD113}"/>
              </a:ext>
            </a:extLst>
          </p:cNvPr>
          <p:cNvGrpSpPr>
            <a:grpSpLocks noChangeAspect="1"/>
          </p:cNvGrpSpPr>
          <p:nvPr/>
        </p:nvGrpSpPr>
        <p:grpSpPr>
          <a:xfrm>
            <a:off x="8907422" y="4432249"/>
            <a:ext cx="2181568" cy="562845"/>
            <a:chOff x="13043486" y="4509407"/>
            <a:chExt cx="701854" cy="181077"/>
          </a:xfrm>
        </p:grpSpPr>
        <p:sp>
          <p:nvSpPr>
            <p:cNvPr id="163" name="Freeform: Shape 162">
              <a:extLst>
                <a:ext uri="{FF2B5EF4-FFF2-40B4-BE49-F238E27FC236}">
                  <a16:creationId xmlns:a16="http://schemas.microsoft.com/office/drawing/2014/main" id="{B521CD9D-3DE5-0F6D-E440-2455D80E9136}"/>
                </a:ext>
              </a:extLst>
            </p:cNvPr>
            <p:cNvSpPr/>
            <p:nvPr/>
          </p:nvSpPr>
          <p:spPr>
            <a:xfrm>
              <a:off x="13611990" y="4604658"/>
              <a:ext cx="133350" cy="85725"/>
            </a:xfrm>
            <a:custGeom>
              <a:avLst/>
              <a:gdLst>
                <a:gd name="connsiteX0" fmla="*/ 66675 w 133350"/>
                <a:gd name="connsiteY0" fmla="*/ 0 h 85725"/>
                <a:gd name="connsiteX1" fmla="*/ 0 w 133350"/>
                <a:gd name="connsiteY1" fmla="*/ 34290 h 85725"/>
                <a:gd name="connsiteX2" fmla="*/ 0 w 133350"/>
                <a:gd name="connsiteY2" fmla="*/ 66675 h 85725"/>
                <a:gd name="connsiteX3" fmla="*/ 66675 w 133350"/>
                <a:gd name="connsiteY3" fmla="*/ 85725 h 85725"/>
                <a:gd name="connsiteX4" fmla="*/ 133350 w 133350"/>
                <a:gd name="connsiteY4" fmla="*/ 66675 h 85725"/>
                <a:gd name="connsiteX5" fmla="*/ 133350 w 133350"/>
                <a:gd name="connsiteY5" fmla="*/ 34290 h 85725"/>
                <a:gd name="connsiteX6" fmla="*/ 66675 w 133350"/>
                <a:gd name="connsiteY6" fmla="*/ 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50" h="85725">
                  <a:moveTo>
                    <a:pt x="66675" y="0"/>
                  </a:moveTo>
                  <a:cubicBezTo>
                    <a:pt x="36195" y="0"/>
                    <a:pt x="0" y="20003"/>
                    <a:pt x="0" y="34290"/>
                  </a:cubicBezTo>
                  <a:lnTo>
                    <a:pt x="0" y="66675"/>
                  </a:lnTo>
                  <a:cubicBezTo>
                    <a:pt x="22860" y="81915"/>
                    <a:pt x="42863" y="85725"/>
                    <a:pt x="66675" y="85725"/>
                  </a:cubicBezTo>
                  <a:cubicBezTo>
                    <a:pt x="90488" y="85725"/>
                    <a:pt x="110490" y="81915"/>
                    <a:pt x="133350" y="66675"/>
                  </a:cubicBezTo>
                  <a:lnTo>
                    <a:pt x="133350" y="34290"/>
                  </a:lnTo>
                  <a:cubicBezTo>
                    <a:pt x="133350" y="20003"/>
                    <a:pt x="97155" y="0"/>
                    <a:pt x="66675" y="0"/>
                  </a:cubicBezTo>
                  <a:close/>
                </a:path>
              </a:pathLst>
            </a:custGeom>
            <a:solidFill>
              <a:schemeClr val="accent4">
                <a:lumMod val="20000"/>
                <a:lumOff val="80000"/>
              </a:schemeClr>
            </a:solidFill>
            <a:ln w="28575" cap="flat">
              <a:solidFill>
                <a:schemeClr val="bg1">
                  <a:lumMod val="50000"/>
                </a:schemeClr>
              </a:solid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275C6C8B-DBBC-1215-F602-D2ADBC91CAB0}"/>
                </a:ext>
              </a:extLst>
            </p:cNvPr>
            <p:cNvSpPr/>
            <p:nvPr/>
          </p:nvSpPr>
          <p:spPr>
            <a:xfrm>
              <a:off x="13640565" y="4509410"/>
              <a:ext cx="76200" cy="95250"/>
            </a:xfrm>
            <a:custGeom>
              <a:avLst/>
              <a:gdLst>
                <a:gd name="connsiteX0" fmla="*/ 38100 w 76200"/>
                <a:gd name="connsiteY0" fmla="*/ 0 h 95250"/>
                <a:gd name="connsiteX1" fmla="*/ 0 w 76200"/>
                <a:gd name="connsiteY1" fmla="*/ 34290 h 95250"/>
                <a:gd name="connsiteX2" fmla="*/ 0 w 76200"/>
                <a:gd name="connsiteY2" fmla="*/ 60960 h 95250"/>
                <a:gd name="connsiteX3" fmla="*/ 38100 w 76200"/>
                <a:gd name="connsiteY3" fmla="*/ 95250 h 95250"/>
                <a:gd name="connsiteX4" fmla="*/ 76200 w 76200"/>
                <a:gd name="connsiteY4" fmla="*/ 60960 h 95250"/>
                <a:gd name="connsiteX5" fmla="*/ 76200 w 76200"/>
                <a:gd name="connsiteY5" fmla="*/ 34290 h 95250"/>
                <a:gd name="connsiteX6" fmla="*/ 38100 w 76200"/>
                <a:gd name="connsiteY6" fmla="*/ 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95250">
                  <a:moveTo>
                    <a:pt x="38100" y="0"/>
                  </a:moveTo>
                  <a:cubicBezTo>
                    <a:pt x="18098" y="0"/>
                    <a:pt x="0" y="15240"/>
                    <a:pt x="0" y="34290"/>
                  </a:cubicBezTo>
                  <a:lnTo>
                    <a:pt x="0" y="60960"/>
                  </a:lnTo>
                  <a:cubicBezTo>
                    <a:pt x="0" y="80010"/>
                    <a:pt x="18098" y="95250"/>
                    <a:pt x="38100" y="95250"/>
                  </a:cubicBezTo>
                  <a:cubicBezTo>
                    <a:pt x="58102" y="95250"/>
                    <a:pt x="76200" y="80010"/>
                    <a:pt x="76200" y="60960"/>
                  </a:cubicBezTo>
                  <a:lnTo>
                    <a:pt x="76200" y="34290"/>
                  </a:lnTo>
                  <a:cubicBezTo>
                    <a:pt x="76200" y="15240"/>
                    <a:pt x="58102" y="0"/>
                    <a:pt x="38100" y="0"/>
                  </a:cubicBezTo>
                  <a:close/>
                </a:path>
              </a:pathLst>
            </a:custGeom>
            <a:solidFill>
              <a:schemeClr val="accent4">
                <a:lumMod val="20000"/>
                <a:lumOff val="80000"/>
              </a:schemeClr>
            </a:solidFill>
            <a:ln w="28575" cap="flat">
              <a:solidFill>
                <a:schemeClr val="bg1">
                  <a:lumMod val="50000"/>
                </a:schemeClr>
              </a:solid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8B13D94E-1C31-3452-2BAE-B27EE9AEEECC}"/>
                </a:ext>
              </a:extLst>
            </p:cNvPr>
            <p:cNvSpPr/>
            <p:nvPr/>
          </p:nvSpPr>
          <p:spPr>
            <a:xfrm>
              <a:off x="13329163" y="4604759"/>
              <a:ext cx="133350" cy="85725"/>
            </a:xfrm>
            <a:custGeom>
              <a:avLst/>
              <a:gdLst>
                <a:gd name="connsiteX0" fmla="*/ 66675 w 133350"/>
                <a:gd name="connsiteY0" fmla="*/ 0 h 85725"/>
                <a:gd name="connsiteX1" fmla="*/ 0 w 133350"/>
                <a:gd name="connsiteY1" fmla="*/ 34290 h 85725"/>
                <a:gd name="connsiteX2" fmla="*/ 0 w 133350"/>
                <a:gd name="connsiteY2" fmla="*/ 66675 h 85725"/>
                <a:gd name="connsiteX3" fmla="*/ 66675 w 133350"/>
                <a:gd name="connsiteY3" fmla="*/ 85725 h 85725"/>
                <a:gd name="connsiteX4" fmla="*/ 133350 w 133350"/>
                <a:gd name="connsiteY4" fmla="*/ 66675 h 85725"/>
                <a:gd name="connsiteX5" fmla="*/ 133350 w 133350"/>
                <a:gd name="connsiteY5" fmla="*/ 34290 h 85725"/>
                <a:gd name="connsiteX6" fmla="*/ 66675 w 133350"/>
                <a:gd name="connsiteY6" fmla="*/ 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50" h="85725">
                  <a:moveTo>
                    <a:pt x="66675" y="0"/>
                  </a:moveTo>
                  <a:cubicBezTo>
                    <a:pt x="36195" y="0"/>
                    <a:pt x="0" y="20003"/>
                    <a:pt x="0" y="34290"/>
                  </a:cubicBezTo>
                  <a:lnTo>
                    <a:pt x="0" y="66675"/>
                  </a:lnTo>
                  <a:cubicBezTo>
                    <a:pt x="19050" y="81915"/>
                    <a:pt x="42863" y="85725"/>
                    <a:pt x="66675" y="85725"/>
                  </a:cubicBezTo>
                  <a:cubicBezTo>
                    <a:pt x="90488" y="85725"/>
                    <a:pt x="114300" y="81915"/>
                    <a:pt x="133350" y="66675"/>
                  </a:cubicBezTo>
                  <a:lnTo>
                    <a:pt x="133350" y="34290"/>
                  </a:lnTo>
                  <a:cubicBezTo>
                    <a:pt x="133350" y="20003"/>
                    <a:pt x="97155" y="0"/>
                    <a:pt x="66675" y="0"/>
                  </a:cubicBezTo>
                  <a:close/>
                </a:path>
              </a:pathLst>
            </a:custGeom>
            <a:solidFill>
              <a:schemeClr val="accent4">
                <a:lumMod val="20000"/>
                <a:lumOff val="80000"/>
              </a:schemeClr>
            </a:solidFill>
            <a:ln w="28575" cap="flat">
              <a:solidFill>
                <a:schemeClr val="bg1">
                  <a:lumMod val="50000"/>
                </a:schemeClr>
              </a:solid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F2F11B3B-4E53-E9D7-8314-0A4FC8D115D7}"/>
                </a:ext>
              </a:extLst>
            </p:cNvPr>
            <p:cNvSpPr/>
            <p:nvPr/>
          </p:nvSpPr>
          <p:spPr>
            <a:xfrm>
              <a:off x="13357740" y="4509509"/>
              <a:ext cx="76200" cy="95250"/>
            </a:xfrm>
            <a:custGeom>
              <a:avLst/>
              <a:gdLst>
                <a:gd name="connsiteX0" fmla="*/ 38100 w 76200"/>
                <a:gd name="connsiteY0" fmla="*/ 0 h 95250"/>
                <a:gd name="connsiteX1" fmla="*/ 0 w 76200"/>
                <a:gd name="connsiteY1" fmla="*/ 34290 h 95250"/>
                <a:gd name="connsiteX2" fmla="*/ 0 w 76200"/>
                <a:gd name="connsiteY2" fmla="*/ 60960 h 95250"/>
                <a:gd name="connsiteX3" fmla="*/ 38100 w 76200"/>
                <a:gd name="connsiteY3" fmla="*/ 95250 h 95250"/>
                <a:gd name="connsiteX4" fmla="*/ 76200 w 76200"/>
                <a:gd name="connsiteY4" fmla="*/ 60960 h 95250"/>
                <a:gd name="connsiteX5" fmla="*/ 76200 w 76200"/>
                <a:gd name="connsiteY5" fmla="*/ 34290 h 95250"/>
                <a:gd name="connsiteX6" fmla="*/ 38100 w 76200"/>
                <a:gd name="connsiteY6" fmla="*/ 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95250">
                  <a:moveTo>
                    <a:pt x="38100" y="0"/>
                  </a:moveTo>
                  <a:cubicBezTo>
                    <a:pt x="18098" y="0"/>
                    <a:pt x="0" y="15240"/>
                    <a:pt x="0" y="34290"/>
                  </a:cubicBezTo>
                  <a:lnTo>
                    <a:pt x="0" y="60960"/>
                  </a:lnTo>
                  <a:cubicBezTo>
                    <a:pt x="0" y="80010"/>
                    <a:pt x="18098" y="95250"/>
                    <a:pt x="38100" y="95250"/>
                  </a:cubicBezTo>
                  <a:cubicBezTo>
                    <a:pt x="58102" y="95250"/>
                    <a:pt x="76200" y="80010"/>
                    <a:pt x="76200" y="60960"/>
                  </a:cubicBezTo>
                  <a:lnTo>
                    <a:pt x="76200" y="34290"/>
                  </a:lnTo>
                  <a:cubicBezTo>
                    <a:pt x="76200" y="15240"/>
                    <a:pt x="58102" y="0"/>
                    <a:pt x="38100" y="0"/>
                  </a:cubicBezTo>
                  <a:close/>
                </a:path>
              </a:pathLst>
            </a:custGeom>
            <a:solidFill>
              <a:schemeClr val="accent4">
                <a:lumMod val="20000"/>
                <a:lumOff val="80000"/>
              </a:schemeClr>
            </a:solidFill>
            <a:ln w="28575" cap="flat">
              <a:solidFill>
                <a:schemeClr val="bg1">
                  <a:lumMod val="50000"/>
                </a:schemeClr>
              </a:solid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3B51707D-5F83-B022-A422-09718E9CF1E4}"/>
                </a:ext>
              </a:extLst>
            </p:cNvPr>
            <p:cNvSpPr/>
            <p:nvPr/>
          </p:nvSpPr>
          <p:spPr>
            <a:xfrm>
              <a:off x="13043486" y="4604659"/>
              <a:ext cx="133350" cy="85725"/>
            </a:xfrm>
            <a:custGeom>
              <a:avLst/>
              <a:gdLst>
                <a:gd name="connsiteX0" fmla="*/ 66675 w 133350"/>
                <a:gd name="connsiteY0" fmla="*/ 0 h 85725"/>
                <a:gd name="connsiteX1" fmla="*/ 0 w 133350"/>
                <a:gd name="connsiteY1" fmla="*/ 34290 h 85725"/>
                <a:gd name="connsiteX2" fmla="*/ 0 w 133350"/>
                <a:gd name="connsiteY2" fmla="*/ 66675 h 85725"/>
                <a:gd name="connsiteX3" fmla="*/ 66675 w 133350"/>
                <a:gd name="connsiteY3" fmla="*/ 85725 h 85725"/>
                <a:gd name="connsiteX4" fmla="*/ 133350 w 133350"/>
                <a:gd name="connsiteY4" fmla="*/ 66675 h 85725"/>
                <a:gd name="connsiteX5" fmla="*/ 133350 w 133350"/>
                <a:gd name="connsiteY5" fmla="*/ 34290 h 85725"/>
                <a:gd name="connsiteX6" fmla="*/ 66675 w 133350"/>
                <a:gd name="connsiteY6" fmla="*/ 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50" h="85725">
                  <a:moveTo>
                    <a:pt x="66675" y="0"/>
                  </a:moveTo>
                  <a:cubicBezTo>
                    <a:pt x="36195" y="0"/>
                    <a:pt x="0" y="20003"/>
                    <a:pt x="0" y="34290"/>
                  </a:cubicBezTo>
                  <a:lnTo>
                    <a:pt x="0" y="66675"/>
                  </a:lnTo>
                  <a:cubicBezTo>
                    <a:pt x="22860" y="81915"/>
                    <a:pt x="42863" y="85725"/>
                    <a:pt x="66675" y="85725"/>
                  </a:cubicBezTo>
                  <a:cubicBezTo>
                    <a:pt x="90488" y="85725"/>
                    <a:pt x="110490" y="81915"/>
                    <a:pt x="133350" y="66675"/>
                  </a:cubicBezTo>
                  <a:lnTo>
                    <a:pt x="133350" y="34290"/>
                  </a:lnTo>
                  <a:cubicBezTo>
                    <a:pt x="133350" y="20003"/>
                    <a:pt x="97155" y="0"/>
                    <a:pt x="66675" y="0"/>
                  </a:cubicBezTo>
                  <a:close/>
                </a:path>
              </a:pathLst>
            </a:custGeom>
            <a:solidFill>
              <a:schemeClr val="accent4">
                <a:lumMod val="20000"/>
                <a:lumOff val="80000"/>
              </a:schemeClr>
            </a:solidFill>
            <a:ln w="28575" cap="flat">
              <a:solidFill>
                <a:schemeClr val="bg1">
                  <a:lumMod val="50000"/>
                </a:schemeClr>
              </a:solid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4F5BB7C8-A3BD-1E7F-A6E8-0AB5B55933AE}"/>
                </a:ext>
              </a:extLst>
            </p:cNvPr>
            <p:cNvSpPr/>
            <p:nvPr/>
          </p:nvSpPr>
          <p:spPr>
            <a:xfrm>
              <a:off x="13072065" y="4509407"/>
              <a:ext cx="76200" cy="95250"/>
            </a:xfrm>
            <a:custGeom>
              <a:avLst/>
              <a:gdLst>
                <a:gd name="connsiteX0" fmla="*/ 38100 w 76200"/>
                <a:gd name="connsiteY0" fmla="*/ 0 h 95250"/>
                <a:gd name="connsiteX1" fmla="*/ 0 w 76200"/>
                <a:gd name="connsiteY1" fmla="*/ 34290 h 95250"/>
                <a:gd name="connsiteX2" fmla="*/ 0 w 76200"/>
                <a:gd name="connsiteY2" fmla="*/ 60960 h 95250"/>
                <a:gd name="connsiteX3" fmla="*/ 38100 w 76200"/>
                <a:gd name="connsiteY3" fmla="*/ 95250 h 95250"/>
                <a:gd name="connsiteX4" fmla="*/ 76200 w 76200"/>
                <a:gd name="connsiteY4" fmla="*/ 60960 h 95250"/>
                <a:gd name="connsiteX5" fmla="*/ 76200 w 76200"/>
                <a:gd name="connsiteY5" fmla="*/ 34290 h 95250"/>
                <a:gd name="connsiteX6" fmla="*/ 38100 w 76200"/>
                <a:gd name="connsiteY6" fmla="*/ 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95250">
                  <a:moveTo>
                    <a:pt x="38100" y="0"/>
                  </a:moveTo>
                  <a:cubicBezTo>
                    <a:pt x="18098" y="0"/>
                    <a:pt x="0" y="15240"/>
                    <a:pt x="0" y="34290"/>
                  </a:cubicBezTo>
                  <a:lnTo>
                    <a:pt x="0" y="60960"/>
                  </a:lnTo>
                  <a:cubicBezTo>
                    <a:pt x="0" y="80010"/>
                    <a:pt x="18098" y="95250"/>
                    <a:pt x="38100" y="95250"/>
                  </a:cubicBezTo>
                  <a:cubicBezTo>
                    <a:pt x="58102" y="95250"/>
                    <a:pt x="76200" y="80010"/>
                    <a:pt x="76200" y="60960"/>
                  </a:cubicBezTo>
                  <a:lnTo>
                    <a:pt x="76200" y="34290"/>
                  </a:lnTo>
                  <a:cubicBezTo>
                    <a:pt x="76200" y="15240"/>
                    <a:pt x="58102" y="0"/>
                    <a:pt x="38100" y="0"/>
                  </a:cubicBezTo>
                  <a:close/>
                </a:path>
              </a:pathLst>
            </a:custGeom>
            <a:solidFill>
              <a:schemeClr val="accent4">
                <a:lumMod val="20000"/>
                <a:lumOff val="80000"/>
              </a:schemeClr>
            </a:solidFill>
            <a:ln w="28575" cap="flat">
              <a:solidFill>
                <a:schemeClr val="bg1">
                  <a:lumMod val="50000"/>
                </a:schemeClr>
              </a:solidFill>
              <a:prstDash val="solid"/>
              <a:miter/>
            </a:ln>
          </p:spPr>
          <p:txBody>
            <a:bodyPr rtlCol="0" anchor="ctr"/>
            <a:lstStyle/>
            <a:p>
              <a:endParaRPr lang="en-US" dirty="0"/>
            </a:p>
          </p:txBody>
        </p:sp>
      </p:grpSp>
      <p:sp>
        <p:nvSpPr>
          <p:cNvPr id="169" name="TextBox 168">
            <a:extLst>
              <a:ext uri="{FF2B5EF4-FFF2-40B4-BE49-F238E27FC236}">
                <a16:creationId xmlns:a16="http://schemas.microsoft.com/office/drawing/2014/main" id="{D9408261-BFA8-645A-DB0B-AA180E090FBF}"/>
              </a:ext>
            </a:extLst>
          </p:cNvPr>
          <p:cNvSpPr txBox="1"/>
          <p:nvPr/>
        </p:nvSpPr>
        <p:spPr>
          <a:xfrm>
            <a:off x="8567595" y="5068789"/>
            <a:ext cx="885179" cy="261610"/>
          </a:xfrm>
          <a:prstGeom prst="rect">
            <a:avLst/>
          </a:prstGeom>
          <a:noFill/>
        </p:spPr>
        <p:txBody>
          <a:bodyPr wrap="none" rtlCol="0">
            <a:spAutoFit/>
          </a:bodyPr>
          <a:lstStyle/>
          <a:p>
            <a:r>
              <a:rPr lang="en-US" sz="1100" dirty="0"/>
              <a:t>T-SQL Agent</a:t>
            </a:r>
            <a:endParaRPr lang="en-IN" sz="1100" dirty="0"/>
          </a:p>
        </p:txBody>
      </p:sp>
      <p:sp>
        <p:nvSpPr>
          <p:cNvPr id="170" name="TextBox 169">
            <a:extLst>
              <a:ext uri="{FF2B5EF4-FFF2-40B4-BE49-F238E27FC236}">
                <a16:creationId xmlns:a16="http://schemas.microsoft.com/office/drawing/2014/main" id="{A708901F-E2CF-FD0F-9FD0-0C00A73AC681}"/>
              </a:ext>
            </a:extLst>
          </p:cNvPr>
          <p:cNvSpPr txBox="1"/>
          <p:nvPr/>
        </p:nvSpPr>
        <p:spPr>
          <a:xfrm>
            <a:off x="10494458" y="5055654"/>
            <a:ext cx="774571" cy="261610"/>
          </a:xfrm>
          <a:prstGeom prst="rect">
            <a:avLst/>
          </a:prstGeom>
          <a:noFill/>
        </p:spPr>
        <p:txBody>
          <a:bodyPr wrap="none" rtlCol="0">
            <a:spAutoFit/>
          </a:bodyPr>
          <a:lstStyle/>
          <a:p>
            <a:r>
              <a:rPr lang="en-US" sz="1100" dirty="0"/>
              <a:t>CSV Agent</a:t>
            </a:r>
            <a:endParaRPr lang="en-IN" sz="1100" dirty="0"/>
          </a:p>
        </p:txBody>
      </p:sp>
      <p:sp>
        <p:nvSpPr>
          <p:cNvPr id="171" name="TextBox 170">
            <a:extLst>
              <a:ext uri="{FF2B5EF4-FFF2-40B4-BE49-F238E27FC236}">
                <a16:creationId xmlns:a16="http://schemas.microsoft.com/office/drawing/2014/main" id="{C3C5A42E-E42D-D1D1-4B75-10155171E429}"/>
              </a:ext>
            </a:extLst>
          </p:cNvPr>
          <p:cNvSpPr txBox="1"/>
          <p:nvPr/>
        </p:nvSpPr>
        <p:spPr>
          <a:xfrm>
            <a:off x="9502689" y="5055654"/>
            <a:ext cx="944489" cy="261610"/>
          </a:xfrm>
          <a:prstGeom prst="rect">
            <a:avLst/>
          </a:prstGeom>
          <a:noFill/>
        </p:spPr>
        <p:txBody>
          <a:bodyPr wrap="none" rtlCol="0">
            <a:spAutoFit/>
          </a:bodyPr>
          <a:lstStyle/>
          <a:p>
            <a:r>
              <a:rPr lang="en-US" sz="1100" dirty="0"/>
              <a:t>Spark Agent</a:t>
            </a:r>
            <a:endParaRPr lang="en-IN" sz="1100" dirty="0"/>
          </a:p>
        </p:txBody>
      </p:sp>
      <p:pic>
        <p:nvPicPr>
          <p:cNvPr id="172" name="Picture 171" descr="A logo in a circle&#10;&#10;Description automatically generated">
            <a:extLst>
              <a:ext uri="{FF2B5EF4-FFF2-40B4-BE49-F238E27FC236}">
                <a16:creationId xmlns:a16="http://schemas.microsoft.com/office/drawing/2014/main" id="{A9AD3FC0-4D22-DF67-5B75-4E671F6112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1420" y="3726944"/>
            <a:ext cx="1277328" cy="1324553"/>
          </a:xfrm>
          <a:prstGeom prst="rect">
            <a:avLst/>
          </a:prstGeom>
        </p:spPr>
      </p:pic>
      <p:pic>
        <p:nvPicPr>
          <p:cNvPr id="174" name="Picture 173" descr="A black and white logo&#10;&#10;Description automatically generated">
            <a:extLst>
              <a:ext uri="{FF2B5EF4-FFF2-40B4-BE49-F238E27FC236}">
                <a16:creationId xmlns:a16="http://schemas.microsoft.com/office/drawing/2014/main" id="{7D60B27C-6AB6-77CE-A9A5-8ECE03599F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6355" y="5227016"/>
            <a:ext cx="692548" cy="692548"/>
          </a:xfrm>
          <a:prstGeom prst="rect">
            <a:avLst/>
          </a:prstGeom>
        </p:spPr>
      </p:pic>
      <p:sp>
        <p:nvSpPr>
          <p:cNvPr id="175" name="TextBox 174">
            <a:extLst>
              <a:ext uri="{FF2B5EF4-FFF2-40B4-BE49-F238E27FC236}">
                <a16:creationId xmlns:a16="http://schemas.microsoft.com/office/drawing/2014/main" id="{D2CB24E1-CCF8-3F60-5533-E49FAF216F7D}"/>
              </a:ext>
            </a:extLst>
          </p:cNvPr>
          <p:cNvSpPr txBox="1"/>
          <p:nvPr/>
        </p:nvSpPr>
        <p:spPr>
          <a:xfrm>
            <a:off x="1441460" y="5464944"/>
            <a:ext cx="1263038" cy="307777"/>
          </a:xfrm>
          <a:prstGeom prst="rect">
            <a:avLst/>
          </a:prstGeom>
          <a:noFill/>
        </p:spPr>
        <p:txBody>
          <a:bodyPr wrap="none" rtlCol="0">
            <a:spAutoFit/>
          </a:bodyPr>
          <a:lstStyle/>
          <a:p>
            <a:r>
              <a:rPr lang="en-US" sz="1400" b="1" dirty="0"/>
              <a:t>Data Science</a:t>
            </a:r>
            <a:endParaRPr lang="en-IN" sz="1400" b="1" dirty="0"/>
          </a:p>
        </p:txBody>
      </p:sp>
      <p:sp>
        <p:nvSpPr>
          <p:cNvPr id="176" name="TextBox 175">
            <a:extLst>
              <a:ext uri="{FF2B5EF4-FFF2-40B4-BE49-F238E27FC236}">
                <a16:creationId xmlns:a16="http://schemas.microsoft.com/office/drawing/2014/main" id="{02178C31-DCA1-9424-A6FE-FC3549A76051}"/>
              </a:ext>
            </a:extLst>
          </p:cNvPr>
          <p:cNvSpPr txBox="1"/>
          <p:nvPr/>
        </p:nvSpPr>
        <p:spPr>
          <a:xfrm>
            <a:off x="6759552" y="5313568"/>
            <a:ext cx="1399022" cy="523220"/>
          </a:xfrm>
          <a:prstGeom prst="rect">
            <a:avLst/>
          </a:prstGeom>
          <a:noFill/>
        </p:spPr>
        <p:txBody>
          <a:bodyPr wrap="square" rtlCol="0">
            <a:spAutoFit/>
          </a:bodyPr>
          <a:lstStyle/>
          <a:p>
            <a:r>
              <a:rPr lang="en-US" sz="1400" b="1" dirty="0"/>
              <a:t>Azure OpenAI Services</a:t>
            </a:r>
            <a:endParaRPr lang="en-IN" sz="1400" b="1" dirty="0"/>
          </a:p>
        </p:txBody>
      </p:sp>
      <p:sp>
        <p:nvSpPr>
          <p:cNvPr id="179" name="TextBox 178">
            <a:extLst>
              <a:ext uri="{FF2B5EF4-FFF2-40B4-BE49-F238E27FC236}">
                <a16:creationId xmlns:a16="http://schemas.microsoft.com/office/drawing/2014/main" id="{6814FEEA-D8C3-8635-52A7-62F6E41F7A24}"/>
              </a:ext>
            </a:extLst>
          </p:cNvPr>
          <p:cNvSpPr txBox="1"/>
          <p:nvPr/>
        </p:nvSpPr>
        <p:spPr>
          <a:xfrm>
            <a:off x="6073865" y="3902751"/>
            <a:ext cx="218755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sz="1400" dirty="0">
                <a:solidFill>
                  <a:schemeClr val="accent2">
                    <a:lumMod val="75000"/>
                  </a:schemeClr>
                </a:solidFill>
              </a:rPr>
              <a:t>CSV, Spark, T-SQL </a:t>
            </a:r>
          </a:p>
          <a:p>
            <a:pPr algn="r"/>
            <a:r>
              <a:rPr lang="en-US" sz="1400" dirty="0">
                <a:solidFill>
                  <a:schemeClr val="accent5">
                    <a:lumMod val="60000"/>
                    <a:lumOff val="40000"/>
                  </a:schemeClr>
                </a:solidFill>
              </a:rPr>
              <a:t>Plugins</a:t>
            </a:r>
            <a:endParaRPr lang="en-IN" sz="1400" dirty="0">
              <a:solidFill>
                <a:schemeClr val="accent5">
                  <a:lumMod val="60000"/>
                  <a:lumOff val="40000"/>
                </a:schemeClr>
              </a:solidFill>
            </a:endParaRPr>
          </a:p>
        </p:txBody>
      </p:sp>
      <p:sp>
        <p:nvSpPr>
          <p:cNvPr id="182" name="TextBox 181">
            <a:extLst>
              <a:ext uri="{FF2B5EF4-FFF2-40B4-BE49-F238E27FC236}">
                <a16:creationId xmlns:a16="http://schemas.microsoft.com/office/drawing/2014/main" id="{BAAEE910-668F-F30D-3726-61352B748C1B}"/>
              </a:ext>
            </a:extLst>
          </p:cNvPr>
          <p:cNvSpPr txBox="1"/>
          <p:nvPr/>
        </p:nvSpPr>
        <p:spPr>
          <a:xfrm>
            <a:off x="6096000" y="4584939"/>
            <a:ext cx="2145829"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US" sz="1400" dirty="0">
                <a:solidFill>
                  <a:schemeClr val="accent2">
                    <a:lumMod val="75000"/>
                  </a:schemeClr>
                </a:solidFill>
              </a:rPr>
              <a:t>Models</a:t>
            </a:r>
          </a:p>
          <a:p>
            <a:pPr algn="r"/>
            <a:r>
              <a:rPr lang="en-US" sz="1400" dirty="0">
                <a:solidFill>
                  <a:schemeClr val="accent5">
                    <a:lumMod val="60000"/>
                    <a:lumOff val="40000"/>
                  </a:schemeClr>
                </a:solidFill>
              </a:rPr>
              <a:t>Auto Integration</a:t>
            </a:r>
            <a:endParaRPr lang="en-IN" sz="1400" dirty="0">
              <a:solidFill>
                <a:schemeClr val="accent5">
                  <a:lumMod val="60000"/>
                  <a:lumOff val="40000"/>
                </a:schemeClr>
              </a:solidFill>
            </a:endParaRPr>
          </a:p>
        </p:txBody>
      </p:sp>
      <p:pic>
        <p:nvPicPr>
          <p:cNvPr id="184" name="Picture 183" descr="A green and blue logo&#10;&#10;Description automatically generated">
            <a:extLst>
              <a:ext uri="{FF2B5EF4-FFF2-40B4-BE49-F238E27FC236}">
                <a16:creationId xmlns:a16="http://schemas.microsoft.com/office/drawing/2014/main" id="{8D56C020-BA8C-8401-488E-614EB28F10F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4795" y="4928341"/>
            <a:ext cx="523220" cy="523220"/>
          </a:xfrm>
          <a:prstGeom prst="rect">
            <a:avLst/>
          </a:prstGeom>
        </p:spPr>
      </p:pic>
      <p:sp>
        <p:nvSpPr>
          <p:cNvPr id="185" name="TextBox 184">
            <a:extLst>
              <a:ext uri="{FF2B5EF4-FFF2-40B4-BE49-F238E27FC236}">
                <a16:creationId xmlns:a16="http://schemas.microsoft.com/office/drawing/2014/main" id="{A938A90C-C35D-1FBF-66F8-11E392D0AAC3}"/>
              </a:ext>
            </a:extLst>
          </p:cNvPr>
          <p:cNvSpPr txBox="1"/>
          <p:nvPr/>
        </p:nvSpPr>
        <p:spPr>
          <a:xfrm>
            <a:off x="4497663" y="5108159"/>
            <a:ext cx="1648368" cy="307777"/>
          </a:xfrm>
          <a:prstGeom prst="rect">
            <a:avLst/>
          </a:prstGeom>
          <a:noFill/>
        </p:spPr>
        <p:txBody>
          <a:bodyPr wrap="square" rtlCol="0">
            <a:spAutoFit/>
          </a:bodyPr>
          <a:lstStyle/>
          <a:p>
            <a:r>
              <a:rPr lang="en-US" sz="1400" b="1" dirty="0"/>
              <a:t>Semantic Kernel</a:t>
            </a:r>
            <a:endParaRPr lang="en-IN" sz="1400" b="1" dirty="0"/>
          </a:p>
        </p:txBody>
      </p:sp>
      <p:pic>
        <p:nvPicPr>
          <p:cNvPr id="186" name="Picture 185" descr="A black and white symbol of a wrench and screwdriver&#10;&#10;Description automatically generated">
            <a:extLst>
              <a:ext uri="{FF2B5EF4-FFF2-40B4-BE49-F238E27FC236}">
                <a16:creationId xmlns:a16="http://schemas.microsoft.com/office/drawing/2014/main" id="{D90B5B31-5FB1-8E41-19AC-83EB4F0228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70704" y="3920325"/>
            <a:ext cx="486094" cy="486094"/>
          </a:xfrm>
          <a:prstGeom prst="rect">
            <a:avLst/>
          </a:prstGeom>
        </p:spPr>
      </p:pic>
      <p:pic>
        <p:nvPicPr>
          <p:cNvPr id="187" name="Picture 186" descr="A logo of a gear with orange dots&#10;&#10;Description automatically generated">
            <a:extLst>
              <a:ext uri="{FF2B5EF4-FFF2-40B4-BE49-F238E27FC236}">
                <a16:creationId xmlns:a16="http://schemas.microsoft.com/office/drawing/2014/main" id="{BF804A77-D0E0-A2DE-F0C5-5E721687D1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70704" y="4605317"/>
            <a:ext cx="486093" cy="486093"/>
          </a:xfrm>
          <a:prstGeom prst="rect">
            <a:avLst/>
          </a:prstGeom>
        </p:spPr>
      </p:pic>
      <p:sp>
        <p:nvSpPr>
          <p:cNvPr id="188" name="Flowchart: Process 187">
            <a:extLst>
              <a:ext uri="{FF2B5EF4-FFF2-40B4-BE49-F238E27FC236}">
                <a16:creationId xmlns:a16="http://schemas.microsoft.com/office/drawing/2014/main" id="{E688D51A-B5D5-9D5E-5E30-DDA090727E31}"/>
              </a:ext>
            </a:extLst>
          </p:cNvPr>
          <p:cNvSpPr/>
          <p:nvPr/>
        </p:nvSpPr>
        <p:spPr>
          <a:xfrm>
            <a:off x="4665216" y="1530607"/>
            <a:ext cx="3169328" cy="1759925"/>
          </a:xfrm>
          <a:prstGeom prst="flowChartProcess">
            <a:avLst/>
          </a:prstGeom>
          <a:noFill/>
          <a:ln w="28575" cap="flat" cmpd="sng" algn="ctr">
            <a:solidFill>
              <a:srgbClr val="FFFFFF">
                <a:lumMod val="75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3F3F3F"/>
              </a:solidFill>
              <a:effectLst/>
              <a:uLnTx/>
              <a:uFillTx/>
              <a:latin typeface="Calibri"/>
              <a:ea typeface="+mn-ea"/>
              <a:cs typeface="+mn-cs"/>
            </a:endParaRPr>
          </a:p>
        </p:txBody>
      </p:sp>
      <p:pic>
        <p:nvPicPr>
          <p:cNvPr id="189" name="Picture 188" descr="A blue and black logo&#10;&#10;Description automatically generated">
            <a:extLst>
              <a:ext uri="{FF2B5EF4-FFF2-40B4-BE49-F238E27FC236}">
                <a16:creationId xmlns:a16="http://schemas.microsoft.com/office/drawing/2014/main" id="{AF09BC92-85B2-9468-59A5-9F398A9D5F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17185" y="3081344"/>
            <a:ext cx="581429" cy="582565"/>
          </a:xfrm>
          <a:prstGeom prst="rect">
            <a:avLst/>
          </a:prstGeom>
        </p:spPr>
      </p:pic>
      <p:sp>
        <p:nvSpPr>
          <p:cNvPr id="190" name="TextBox 189">
            <a:extLst>
              <a:ext uri="{FF2B5EF4-FFF2-40B4-BE49-F238E27FC236}">
                <a16:creationId xmlns:a16="http://schemas.microsoft.com/office/drawing/2014/main" id="{C004E53E-AC53-2ABC-E3A0-FDBE7B6CA23F}"/>
              </a:ext>
            </a:extLst>
          </p:cNvPr>
          <p:cNvSpPr txBox="1"/>
          <p:nvPr/>
        </p:nvSpPr>
        <p:spPr>
          <a:xfrm>
            <a:off x="5698445" y="3013280"/>
            <a:ext cx="1648368" cy="307777"/>
          </a:xfrm>
          <a:prstGeom prst="rect">
            <a:avLst/>
          </a:prstGeom>
          <a:noFill/>
        </p:spPr>
        <p:txBody>
          <a:bodyPr wrap="square" rtlCol="0">
            <a:spAutoFit/>
          </a:bodyPr>
          <a:lstStyle/>
          <a:p>
            <a:r>
              <a:rPr lang="en-US" sz="1400" b="1" dirty="0"/>
              <a:t>Lakehouse</a:t>
            </a:r>
            <a:endParaRPr lang="en-IN" sz="1400" b="1" dirty="0"/>
          </a:p>
        </p:txBody>
      </p:sp>
      <p:sp>
        <p:nvSpPr>
          <p:cNvPr id="191" name="Flowchart: Process 190">
            <a:extLst>
              <a:ext uri="{FF2B5EF4-FFF2-40B4-BE49-F238E27FC236}">
                <a16:creationId xmlns:a16="http://schemas.microsoft.com/office/drawing/2014/main" id="{7EAF4BC0-ADC1-792E-891B-21E138578F85}"/>
              </a:ext>
            </a:extLst>
          </p:cNvPr>
          <p:cNvSpPr/>
          <p:nvPr/>
        </p:nvSpPr>
        <p:spPr>
          <a:xfrm rot="5400000">
            <a:off x="4357608" y="2081745"/>
            <a:ext cx="700585" cy="632910"/>
          </a:xfrm>
          <a:prstGeom prst="flowChartProcess">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b="1" dirty="0">
              <a:solidFill>
                <a:schemeClr val="bg2">
                  <a:lumMod val="50000"/>
                </a:schemeClr>
              </a:solidFill>
            </a:endParaRPr>
          </a:p>
        </p:txBody>
      </p:sp>
      <p:pic>
        <p:nvPicPr>
          <p:cNvPr id="192" name="Picture 191" descr="A blue and black logo&#10;&#10;Description automatically generated">
            <a:extLst>
              <a:ext uri="{FF2B5EF4-FFF2-40B4-BE49-F238E27FC236}">
                <a16:creationId xmlns:a16="http://schemas.microsoft.com/office/drawing/2014/main" id="{5DAA3576-7271-2B7C-E2A4-EC193025BE1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14815" y="2074760"/>
            <a:ext cx="386170" cy="386924"/>
          </a:xfrm>
          <a:prstGeom prst="rect">
            <a:avLst/>
          </a:prstGeom>
        </p:spPr>
      </p:pic>
      <p:sp>
        <p:nvSpPr>
          <p:cNvPr id="193" name="TextBox 192">
            <a:extLst>
              <a:ext uri="{FF2B5EF4-FFF2-40B4-BE49-F238E27FC236}">
                <a16:creationId xmlns:a16="http://schemas.microsoft.com/office/drawing/2014/main" id="{D09833F1-0582-71AB-71DF-779D306E6BA0}"/>
              </a:ext>
            </a:extLst>
          </p:cNvPr>
          <p:cNvSpPr txBox="1"/>
          <p:nvPr/>
        </p:nvSpPr>
        <p:spPr>
          <a:xfrm>
            <a:off x="4333870" y="2409936"/>
            <a:ext cx="748060" cy="338554"/>
          </a:xfrm>
          <a:prstGeom prst="rect">
            <a:avLst/>
          </a:prstGeom>
          <a:noFill/>
        </p:spPr>
        <p:txBody>
          <a:bodyPr wrap="square" rtlCol="0">
            <a:spAutoFit/>
          </a:bodyPr>
          <a:lstStyle/>
          <a:p>
            <a:pPr algn="ctr"/>
            <a:r>
              <a:rPr lang="en-US" sz="800" dirty="0"/>
              <a:t>Data </a:t>
            </a:r>
          </a:p>
          <a:p>
            <a:pPr algn="ctr"/>
            <a:r>
              <a:rPr lang="en-US" sz="800" dirty="0"/>
              <a:t>Engineering</a:t>
            </a:r>
            <a:endParaRPr lang="en-IN" sz="800" dirty="0"/>
          </a:p>
        </p:txBody>
      </p:sp>
      <p:pic>
        <p:nvPicPr>
          <p:cNvPr id="194" name="Picture 193" descr="A green and blue logo&#10;&#10;Description automatically generated">
            <a:extLst>
              <a:ext uri="{FF2B5EF4-FFF2-40B4-BE49-F238E27FC236}">
                <a16:creationId xmlns:a16="http://schemas.microsoft.com/office/drawing/2014/main" id="{E6865DEA-6697-CA1C-50B0-0E6E60CEEE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10906" y="1377991"/>
            <a:ext cx="523220" cy="523220"/>
          </a:xfrm>
          <a:prstGeom prst="rect">
            <a:avLst/>
          </a:prstGeom>
        </p:spPr>
      </p:pic>
      <p:cxnSp>
        <p:nvCxnSpPr>
          <p:cNvPr id="196" name="Straight Arrow Connector 195">
            <a:extLst>
              <a:ext uri="{FF2B5EF4-FFF2-40B4-BE49-F238E27FC236}">
                <a16:creationId xmlns:a16="http://schemas.microsoft.com/office/drawing/2014/main" id="{EBE4E950-65C2-2E73-C4B9-B0344BB6E70C}"/>
              </a:ext>
            </a:extLst>
          </p:cNvPr>
          <p:cNvCxnSpPr>
            <a:cxnSpLocks/>
          </p:cNvCxnSpPr>
          <p:nvPr/>
        </p:nvCxnSpPr>
        <p:spPr>
          <a:xfrm>
            <a:off x="2704498" y="5836788"/>
            <a:ext cx="1629372"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199" name="TextBox 198">
            <a:extLst>
              <a:ext uri="{FF2B5EF4-FFF2-40B4-BE49-F238E27FC236}">
                <a16:creationId xmlns:a16="http://schemas.microsoft.com/office/drawing/2014/main" id="{B48130E1-7B66-CFDD-8152-AA06A97A95D8}"/>
              </a:ext>
            </a:extLst>
          </p:cNvPr>
          <p:cNvSpPr txBox="1"/>
          <p:nvPr/>
        </p:nvSpPr>
        <p:spPr>
          <a:xfrm>
            <a:off x="3280814" y="5802115"/>
            <a:ext cx="486415" cy="307777"/>
          </a:xfrm>
          <a:prstGeom prst="rect">
            <a:avLst/>
          </a:prstGeom>
          <a:noFill/>
        </p:spPr>
        <p:txBody>
          <a:bodyPr wrap="none" rtlCol="0">
            <a:spAutoFit/>
          </a:bodyPr>
          <a:lstStyle/>
          <a:p>
            <a:r>
              <a:rPr lang="en-US" sz="1400" b="1" dirty="0"/>
              <a:t>Ask</a:t>
            </a:r>
            <a:endParaRPr lang="en-IN" sz="1400" b="1" dirty="0"/>
          </a:p>
        </p:txBody>
      </p:sp>
      <p:cxnSp>
        <p:nvCxnSpPr>
          <p:cNvPr id="200" name="Straight Arrow Connector 199">
            <a:extLst>
              <a:ext uri="{FF2B5EF4-FFF2-40B4-BE49-F238E27FC236}">
                <a16:creationId xmlns:a16="http://schemas.microsoft.com/office/drawing/2014/main" id="{D5B912DA-6EB8-9364-2ABE-4C6DDE803654}"/>
              </a:ext>
            </a:extLst>
          </p:cNvPr>
          <p:cNvCxnSpPr>
            <a:cxnSpLocks/>
          </p:cNvCxnSpPr>
          <p:nvPr/>
        </p:nvCxnSpPr>
        <p:spPr>
          <a:xfrm>
            <a:off x="2705980" y="4728557"/>
            <a:ext cx="1629372"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201" name="TextBox 200">
            <a:extLst>
              <a:ext uri="{FF2B5EF4-FFF2-40B4-BE49-F238E27FC236}">
                <a16:creationId xmlns:a16="http://schemas.microsoft.com/office/drawing/2014/main" id="{DCDFC9DA-DF8D-13CD-3329-4F50B5FAF9E9}"/>
              </a:ext>
            </a:extLst>
          </p:cNvPr>
          <p:cNvSpPr txBox="1"/>
          <p:nvPr/>
        </p:nvSpPr>
        <p:spPr>
          <a:xfrm>
            <a:off x="3193153" y="4463274"/>
            <a:ext cx="735266" cy="307777"/>
          </a:xfrm>
          <a:prstGeom prst="rect">
            <a:avLst/>
          </a:prstGeom>
          <a:noFill/>
        </p:spPr>
        <p:txBody>
          <a:bodyPr wrap="none" rtlCol="0">
            <a:spAutoFit/>
          </a:bodyPr>
          <a:lstStyle/>
          <a:p>
            <a:r>
              <a:rPr lang="en-US" sz="1400" b="1" dirty="0"/>
              <a:t>Create</a:t>
            </a:r>
            <a:endParaRPr lang="en-IN" sz="1400" b="1" dirty="0"/>
          </a:p>
        </p:txBody>
      </p:sp>
      <p:cxnSp>
        <p:nvCxnSpPr>
          <p:cNvPr id="202" name="Straight Arrow Connector 201">
            <a:extLst>
              <a:ext uri="{FF2B5EF4-FFF2-40B4-BE49-F238E27FC236}">
                <a16:creationId xmlns:a16="http://schemas.microsoft.com/office/drawing/2014/main" id="{E222C853-D649-C6DF-FC15-B31F7EB8EC3C}"/>
              </a:ext>
            </a:extLst>
          </p:cNvPr>
          <p:cNvCxnSpPr>
            <a:cxnSpLocks/>
          </p:cNvCxnSpPr>
          <p:nvPr/>
        </p:nvCxnSpPr>
        <p:spPr>
          <a:xfrm>
            <a:off x="2762073" y="3523637"/>
            <a:ext cx="1629372"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205" name="TextBox 204">
            <a:extLst>
              <a:ext uri="{FF2B5EF4-FFF2-40B4-BE49-F238E27FC236}">
                <a16:creationId xmlns:a16="http://schemas.microsoft.com/office/drawing/2014/main" id="{A43E5CDA-78B9-6777-2407-030C861907F0}"/>
              </a:ext>
            </a:extLst>
          </p:cNvPr>
          <p:cNvSpPr txBox="1"/>
          <p:nvPr/>
        </p:nvSpPr>
        <p:spPr>
          <a:xfrm>
            <a:off x="3009192" y="3523686"/>
            <a:ext cx="1324678" cy="492443"/>
          </a:xfrm>
          <a:prstGeom prst="rect">
            <a:avLst/>
          </a:prstGeom>
          <a:noFill/>
        </p:spPr>
        <p:txBody>
          <a:bodyPr wrap="square" rtlCol="0">
            <a:spAutoFit/>
          </a:bodyPr>
          <a:lstStyle/>
          <a:p>
            <a:r>
              <a:rPr lang="en-US" sz="1300" dirty="0"/>
              <a:t>Connect to Lakehouse</a:t>
            </a:r>
            <a:endParaRPr lang="en-IN" sz="1300" dirty="0"/>
          </a:p>
        </p:txBody>
      </p:sp>
      <p:cxnSp>
        <p:nvCxnSpPr>
          <p:cNvPr id="207" name="Straight Arrow Connector 206">
            <a:extLst>
              <a:ext uri="{FF2B5EF4-FFF2-40B4-BE49-F238E27FC236}">
                <a16:creationId xmlns:a16="http://schemas.microsoft.com/office/drawing/2014/main" id="{065FA80B-DA04-7922-E666-F0EE96446E50}"/>
              </a:ext>
            </a:extLst>
          </p:cNvPr>
          <p:cNvCxnSpPr>
            <a:cxnSpLocks/>
          </p:cNvCxnSpPr>
          <p:nvPr/>
        </p:nvCxnSpPr>
        <p:spPr>
          <a:xfrm flipV="1">
            <a:off x="5933689" y="3307481"/>
            <a:ext cx="13247" cy="65037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211" name="TextBox 210">
            <a:extLst>
              <a:ext uri="{FF2B5EF4-FFF2-40B4-BE49-F238E27FC236}">
                <a16:creationId xmlns:a16="http://schemas.microsoft.com/office/drawing/2014/main" id="{055035F9-49E0-7F66-EC2D-CB0DC290D724}"/>
              </a:ext>
            </a:extLst>
          </p:cNvPr>
          <p:cNvSpPr txBox="1"/>
          <p:nvPr/>
        </p:nvSpPr>
        <p:spPr>
          <a:xfrm>
            <a:off x="5973008" y="3441085"/>
            <a:ext cx="3806173" cy="307777"/>
          </a:xfrm>
          <a:prstGeom prst="rect">
            <a:avLst/>
          </a:prstGeom>
          <a:noFill/>
        </p:spPr>
        <p:txBody>
          <a:bodyPr wrap="square" rtlCol="0">
            <a:spAutoFit/>
          </a:bodyPr>
          <a:lstStyle/>
          <a:p>
            <a:r>
              <a:rPr lang="en-US" sz="1400" i="1" dirty="0"/>
              <a:t>Generate data scripts (Spark, T-SQL, Python)</a:t>
            </a:r>
            <a:endParaRPr lang="en-IN" sz="1400" i="1" dirty="0"/>
          </a:p>
        </p:txBody>
      </p:sp>
      <p:sp>
        <p:nvSpPr>
          <p:cNvPr id="213" name="TextBox 212">
            <a:extLst>
              <a:ext uri="{FF2B5EF4-FFF2-40B4-BE49-F238E27FC236}">
                <a16:creationId xmlns:a16="http://schemas.microsoft.com/office/drawing/2014/main" id="{1DB4C8DB-88E2-AE44-9932-74A6C257AFA6}"/>
              </a:ext>
            </a:extLst>
          </p:cNvPr>
          <p:cNvSpPr txBox="1"/>
          <p:nvPr/>
        </p:nvSpPr>
        <p:spPr>
          <a:xfrm>
            <a:off x="8356996" y="5401065"/>
            <a:ext cx="3806173" cy="523220"/>
          </a:xfrm>
          <a:prstGeom prst="rect">
            <a:avLst/>
          </a:prstGeom>
          <a:noFill/>
        </p:spPr>
        <p:txBody>
          <a:bodyPr wrap="square" rtlCol="0">
            <a:spAutoFit/>
          </a:bodyPr>
          <a:lstStyle/>
          <a:p>
            <a:r>
              <a:rPr lang="en-US" sz="1400" i="1" dirty="0"/>
              <a:t>Build OpenAI tool through Semantic Kernel and use prompt to activate data Agents</a:t>
            </a:r>
            <a:endParaRPr lang="en-IN" sz="1400" i="1" dirty="0"/>
          </a:p>
        </p:txBody>
      </p:sp>
      <p:pic>
        <p:nvPicPr>
          <p:cNvPr id="215" name="Picture 214" descr="A house with waves in the water&#10;&#10;Description automatically generated">
            <a:extLst>
              <a:ext uri="{FF2B5EF4-FFF2-40B4-BE49-F238E27FC236}">
                <a16:creationId xmlns:a16="http://schemas.microsoft.com/office/drawing/2014/main" id="{A2B1D8B4-E3C6-A3A7-C91F-4FE9691B388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93758" y="2716667"/>
            <a:ext cx="507365" cy="523220"/>
          </a:xfrm>
          <a:prstGeom prst="rect">
            <a:avLst/>
          </a:prstGeom>
        </p:spPr>
      </p:pic>
      <p:pic>
        <p:nvPicPr>
          <p:cNvPr id="222" name="Picture 221" descr="A black and white icon of a paper&#10;&#10;Description automatically generated">
            <a:extLst>
              <a:ext uri="{FF2B5EF4-FFF2-40B4-BE49-F238E27FC236}">
                <a16:creationId xmlns:a16="http://schemas.microsoft.com/office/drawing/2014/main" id="{4769A903-7FE7-79B0-045C-6CCB650818F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73930" y="1586277"/>
            <a:ext cx="740716" cy="740716"/>
          </a:xfrm>
          <a:prstGeom prst="rect">
            <a:avLst/>
          </a:prstGeom>
        </p:spPr>
      </p:pic>
      <p:sp>
        <p:nvSpPr>
          <p:cNvPr id="223" name="TextBox 222">
            <a:extLst>
              <a:ext uri="{FF2B5EF4-FFF2-40B4-BE49-F238E27FC236}">
                <a16:creationId xmlns:a16="http://schemas.microsoft.com/office/drawing/2014/main" id="{269E005E-CCAD-419D-AC8B-BCC046321051}"/>
              </a:ext>
            </a:extLst>
          </p:cNvPr>
          <p:cNvSpPr txBox="1"/>
          <p:nvPr/>
        </p:nvSpPr>
        <p:spPr>
          <a:xfrm>
            <a:off x="5336147" y="2180098"/>
            <a:ext cx="840208" cy="246221"/>
          </a:xfrm>
          <a:prstGeom prst="rect">
            <a:avLst/>
          </a:prstGeom>
          <a:noFill/>
        </p:spPr>
        <p:txBody>
          <a:bodyPr wrap="square" rtlCol="0">
            <a:spAutoFit/>
          </a:bodyPr>
          <a:lstStyle/>
          <a:p>
            <a:pPr algn="ctr"/>
            <a:r>
              <a:rPr lang="en-US" sz="1000" dirty="0"/>
              <a:t>Documents</a:t>
            </a:r>
            <a:endParaRPr lang="en-IN" sz="1000" dirty="0"/>
          </a:p>
        </p:txBody>
      </p:sp>
      <p:pic>
        <p:nvPicPr>
          <p:cNvPr id="225" name="Picture 224" descr="A black grid with white squares&#10;&#10;Description automatically generated">
            <a:extLst>
              <a:ext uri="{FF2B5EF4-FFF2-40B4-BE49-F238E27FC236}">
                <a16:creationId xmlns:a16="http://schemas.microsoft.com/office/drawing/2014/main" id="{793C3F49-D536-9B69-7DF6-F38261D49DF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24386" y="1693353"/>
            <a:ext cx="723194" cy="523220"/>
          </a:xfrm>
          <a:prstGeom prst="rect">
            <a:avLst/>
          </a:prstGeom>
        </p:spPr>
      </p:pic>
      <p:sp>
        <p:nvSpPr>
          <p:cNvPr id="226" name="TextBox 225">
            <a:extLst>
              <a:ext uri="{FF2B5EF4-FFF2-40B4-BE49-F238E27FC236}">
                <a16:creationId xmlns:a16="http://schemas.microsoft.com/office/drawing/2014/main" id="{EC2D0B88-B6D8-59BF-B776-42B87668C4CA}"/>
              </a:ext>
            </a:extLst>
          </p:cNvPr>
          <p:cNvSpPr txBox="1"/>
          <p:nvPr/>
        </p:nvSpPr>
        <p:spPr>
          <a:xfrm>
            <a:off x="6365879" y="2180098"/>
            <a:ext cx="840208" cy="246221"/>
          </a:xfrm>
          <a:prstGeom prst="rect">
            <a:avLst/>
          </a:prstGeom>
          <a:noFill/>
        </p:spPr>
        <p:txBody>
          <a:bodyPr wrap="square" rtlCol="0">
            <a:spAutoFit/>
          </a:bodyPr>
          <a:lstStyle/>
          <a:p>
            <a:pPr algn="ctr"/>
            <a:r>
              <a:rPr lang="en-US" sz="1000" dirty="0"/>
              <a:t>Tables</a:t>
            </a:r>
            <a:endParaRPr lang="en-IN" sz="1000" dirty="0"/>
          </a:p>
        </p:txBody>
      </p:sp>
      <p:pic>
        <p:nvPicPr>
          <p:cNvPr id="228" name="Picture 227" descr="A logo of a tile&#10;&#10;Description automatically generated">
            <a:extLst>
              <a:ext uri="{FF2B5EF4-FFF2-40B4-BE49-F238E27FC236}">
                <a16:creationId xmlns:a16="http://schemas.microsoft.com/office/drawing/2014/main" id="{628041EB-3461-AB4B-E0AF-7C5BD5FF2EA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93255" y="2486334"/>
            <a:ext cx="721391" cy="480053"/>
          </a:xfrm>
          <a:prstGeom prst="rect">
            <a:avLst/>
          </a:prstGeom>
        </p:spPr>
      </p:pic>
      <p:pic>
        <p:nvPicPr>
          <p:cNvPr id="230" name="Picture 229" descr="A green logo with white text&#10;&#10;Description automatically generated">
            <a:extLst>
              <a:ext uri="{FF2B5EF4-FFF2-40B4-BE49-F238E27FC236}">
                <a16:creationId xmlns:a16="http://schemas.microsoft.com/office/drawing/2014/main" id="{04D4DC10-F3BE-B51D-C621-80568316A96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01398" y="2396433"/>
            <a:ext cx="776792" cy="581844"/>
          </a:xfrm>
          <a:prstGeom prst="rect">
            <a:avLst/>
          </a:prstGeom>
        </p:spPr>
      </p:pic>
    </p:spTree>
    <p:extLst>
      <p:ext uri="{BB962C8B-B14F-4D97-AF65-F5344CB8AC3E}">
        <p14:creationId xmlns:p14="http://schemas.microsoft.com/office/powerpoint/2010/main" val="3620404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3F622-F34E-91BF-98F0-2E8CEB4CF1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F30F3D-666B-A166-C25D-F35E6865F49A}"/>
              </a:ext>
            </a:extLst>
          </p:cNvPr>
          <p:cNvSpPr>
            <a:spLocks noGrp="1"/>
          </p:cNvSpPr>
          <p:nvPr>
            <p:ph type="title"/>
          </p:nvPr>
        </p:nvSpPr>
        <p:spPr/>
        <p:txBody>
          <a:bodyPr/>
          <a:lstStyle/>
          <a:p>
            <a:r>
              <a:rPr lang="en-IN" dirty="0"/>
              <a:t>Pattern  : AI with Fabric</a:t>
            </a:r>
          </a:p>
        </p:txBody>
      </p:sp>
      <p:sp>
        <p:nvSpPr>
          <p:cNvPr id="3" name="Subtitle 2">
            <a:extLst>
              <a:ext uri="{FF2B5EF4-FFF2-40B4-BE49-F238E27FC236}">
                <a16:creationId xmlns:a16="http://schemas.microsoft.com/office/drawing/2014/main" id="{93847E53-1C93-59AB-5F0F-3FF77BB5D32D}"/>
              </a:ext>
            </a:extLst>
          </p:cNvPr>
          <p:cNvSpPr>
            <a:spLocks noGrp="1"/>
          </p:cNvSpPr>
          <p:nvPr>
            <p:ph type="subTitle" idx="13"/>
          </p:nvPr>
        </p:nvSpPr>
        <p:spPr/>
        <p:txBody>
          <a:bodyPr/>
          <a:lstStyle/>
          <a:p>
            <a:r>
              <a:rPr lang="en-IN" dirty="0"/>
              <a:t>GenAI USE CASES</a:t>
            </a:r>
          </a:p>
        </p:txBody>
      </p:sp>
      <p:sp>
        <p:nvSpPr>
          <p:cNvPr id="4" name="Rectangle 3">
            <a:extLst>
              <a:ext uri="{FF2B5EF4-FFF2-40B4-BE49-F238E27FC236}">
                <a16:creationId xmlns:a16="http://schemas.microsoft.com/office/drawing/2014/main" id="{E15F7FB4-7E80-40F9-4288-B94E685EAE1D}"/>
              </a:ext>
            </a:extLst>
          </p:cNvPr>
          <p:cNvSpPr/>
          <p:nvPr/>
        </p:nvSpPr>
        <p:spPr>
          <a:xfrm>
            <a:off x="428035" y="1389403"/>
            <a:ext cx="10672584" cy="4213375"/>
          </a:xfrm>
          <a:prstGeom prst="rect">
            <a:avLst/>
          </a:prstGeom>
          <a:noFill/>
          <a:ln w="12700" cap="flat" cmpd="sng" algn="ctr">
            <a:solidFill>
              <a:srgbClr val="FFFFFF">
                <a:lumMod val="8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3F3F3F"/>
              </a:solidFill>
              <a:effectLst/>
              <a:uLnTx/>
              <a:uFillTx/>
              <a:latin typeface="Calibri"/>
              <a:ea typeface="+mn-ea"/>
              <a:cs typeface="+mn-cs"/>
            </a:endParaRPr>
          </a:p>
        </p:txBody>
      </p:sp>
      <p:pic>
        <p:nvPicPr>
          <p:cNvPr id="5" name="Picture 4" descr="A logo for a software company&#10;&#10;Description automatically generated">
            <a:extLst>
              <a:ext uri="{FF2B5EF4-FFF2-40B4-BE49-F238E27FC236}">
                <a16:creationId xmlns:a16="http://schemas.microsoft.com/office/drawing/2014/main" id="{FCA4D612-A40E-65C8-194D-3DE136CC9D8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1571" r="31060" b="22788"/>
          <a:stretch/>
        </p:blipFill>
        <p:spPr>
          <a:xfrm>
            <a:off x="10181374" y="3093431"/>
            <a:ext cx="728709" cy="738282"/>
          </a:xfrm>
          <a:prstGeom prst="rect">
            <a:avLst/>
          </a:prstGeom>
        </p:spPr>
      </p:pic>
      <p:pic>
        <p:nvPicPr>
          <p:cNvPr id="6" name="Picture 5" descr="A blue cloud with a magnifying glass&#10;&#10;Description automatically generated">
            <a:extLst>
              <a:ext uri="{FF2B5EF4-FFF2-40B4-BE49-F238E27FC236}">
                <a16:creationId xmlns:a16="http://schemas.microsoft.com/office/drawing/2014/main" id="{83A1EF73-0892-CA7B-1EA3-0949AC15D2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30705" y="3153501"/>
            <a:ext cx="630104" cy="630104"/>
          </a:xfrm>
          <a:prstGeom prst="rect">
            <a:avLst/>
          </a:prstGeom>
        </p:spPr>
      </p:pic>
      <p:sp>
        <p:nvSpPr>
          <p:cNvPr id="7" name="TextBox 6">
            <a:extLst>
              <a:ext uri="{FF2B5EF4-FFF2-40B4-BE49-F238E27FC236}">
                <a16:creationId xmlns:a16="http://schemas.microsoft.com/office/drawing/2014/main" id="{8303FB06-A451-781A-44C8-CA63F8BC1669}"/>
              </a:ext>
            </a:extLst>
          </p:cNvPr>
          <p:cNvSpPr txBox="1"/>
          <p:nvPr/>
        </p:nvSpPr>
        <p:spPr>
          <a:xfrm>
            <a:off x="8578470" y="3654110"/>
            <a:ext cx="1043475" cy="246221"/>
          </a:xfrm>
          <a:prstGeom prst="rect">
            <a:avLst/>
          </a:prstGeom>
          <a:noFill/>
        </p:spPr>
        <p:txBody>
          <a:bodyPr wrap="square" rtlCol="0">
            <a:spAutoFit/>
          </a:bodyPr>
          <a:lstStyle/>
          <a:p>
            <a:pPr algn="ctr"/>
            <a:r>
              <a:rPr lang="en-US" sz="1000"/>
              <a:t>Azure AI Search</a:t>
            </a:r>
          </a:p>
        </p:txBody>
      </p:sp>
      <p:sp>
        <p:nvSpPr>
          <p:cNvPr id="8" name="TextBox 7">
            <a:extLst>
              <a:ext uri="{FF2B5EF4-FFF2-40B4-BE49-F238E27FC236}">
                <a16:creationId xmlns:a16="http://schemas.microsoft.com/office/drawing/2014/main" id="{5EDEA162-4AE6-8CC4-8332-B89C57D58E26}"/>
              </a:ext>
            </a:extLst>
          </p:cNvPr>
          <p:cNvSpPr txBox="1"/>
          <p:nvPr/>
        </p:nvSpPr>
        <p:spPr>
          <a:xfrm>
            <a:off x="8621840" y="2569274"/>
            <a:ext cx="1043475" cy="400110"/>
          </a:xfrm>
          <a:prstGeom prst="rect">
            <a:avLst/>
          </a:prstGeom>
          <a:noFill/>
        </p:spPr>
        <p:txBody>
          <a:bodyPr wrap="square" rtlCol="0">
            <a:spAutoFit/>
          </a:bodyPr>
          <a:lstStyle/>
          <a:p>
            <a:pPr algn="ctr"/>
            <a:r>
              <a:rPr lang="en-US" sz="1000"/>
              <a:t>Azure OpenAI Service</a:t>
            </a:r>
          </a:p>
        </p:txBody>
      </p:sp>
      <p:pic>
        <p:nvPicPr>
          <p:cNvPr id="9" name="Graphic 8">
            <a:extLst>
              <a:ext uri="{FF2B5EF4-FFF2-40B4-BE49-F238E27FC236}">
                <a16:creationId xmlns:a16="http://schemas.microsoft.com/office/drawing/2014/main" id="{BF1B2864-2495-A2AD-4511-4E7C5A9040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73728" y="2223964"/>
            <a:ext cx="344058" cy="344058"/>
          </a:xfrm>
          <a:prstGeom prst="rect">
            <a:avLst/>
          </a:prstGeom>
        </p:spPr>
      </p:pic>
      <p:cxnSp>
        <p:nvCxnSpPr>
          <p:cNvPr id="11" name="Straight Arrow Connector 10">
            <a:extLst>
              <a:ext uri="{FF2B5EF4-FFF2-40B4-BE49-F238E27FC236}">
                <a16:creationId xmlns:a16="http://schemas.microsoft.com/office/drawing/2014/main" id="{7E6F5099-1E58-C8C5-D1CE-CC1E733C17EE}"/>
              </a:ext>
            </a:extLst>
          </p:cNvPr>
          <p:cNvCxnSpPr>
            <a:cxnSpLocks/>
          </p:cNvCxnSpPr>
          <p:nvPr/>
        </p:nvCxnSpPr>
        <p:spPr>
          <a:xfrm flipH="1" flipV="1">
            <a:off x="9498890" y="2478371"/>
            <a:ext cx="793355" cy="1004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5D064F-92CF-D063-4385-9AB94A389C93}"/>
              </a:ext>
            </a:extLst>
          </p:cNvPr>
          <p:cNvCxnSpPr>
            <a:cxnSpLocks/>
          </p:cNvCxnSpPr>
          <p:nvPr/>
        </p:nvCxnSpPr>
        <p:spPr>
          <a:xfrm flipH="1">
            <a:off x="9458841" y="3483166"/>
            <a:ext cx="843702" cy="16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EE6EF03-6478-5860-29D9-DE92157B9327}"/>
              </a:ext>
            </a:extLst>
          </p:cNvPr>
          <p:cNvCxnSpPr>
            <a:cxnSpLocks/>
          </p:cNvCxnSpPr>
          <p:nvPr/>
        </p:nvCxnSpPr>
        <p:spPr>
          <a:xfrm flipH="1">
            <a:off x="9466859" y="3493463"/>
            <a:ext cx="815090" cy="88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a16="http://schemas.microsoft.com/office/drawing/2014/main" id="{225E2EF0-B7C5-0FA7-ABEE-F11698C6AD0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74139" y="4198224"/>
            <a:ext cx="446620" cy="446620"/>
          </a:xfrm>
          <a:prstGeom prst="rect">
            <a:avLst/>
          </a:prstGeom>
        </p:spPr>
      </p:pic>
      <p:sp>
        <p:nvSpPr>
          <p:cNvPr id="22" name="TextBox 21">
            <a:extLst>
              <a:ext uri="{FF2B5EF4-FFF2-40B4-BE49-F238E27FC236}">
                <a16:creationId xmlns:a16="http://schemas.microsoft.com/office/drawing/2014/main" id="{62829C1C-6494-00B7-0434-5D40577BC289}"/>
              </a:ext>
            </a:extLst>
          </p:cNvPr>
          <p:cNvSpPr txBox="1"/>
          <p:nvPr/>
        </p:nvSpPr>
        <p:spPr>
          <a:xfrm>
            <a:off x="8616801" y="4638805"/>
            <a:ext cx="1155266" cy="246221"/>
          </a:xfrm>
          <a:prstGeom prst="rect">
            <a:avLst/>
          </a:prstGeom>
          <a:noFill/>
        </p:spPr>
        <p:txBody>
          <a:bodyPr wrap="square" rtlCol="0">
            <a:spAutoFit/>
          </a:bodyPr>
          <a:lstStyle/>
          <a:p>
            <a:pPr algn="ctr"/>
            <a:r>
              <a:rPr lang="en-US" sz="1000"/>
              <a:t>Azure AI Language</a:t>
            </a:r>
          </a:p>
        </p:txBody>
      </p:sp>
      <p:sp>
        <p:nvSpPr>
          <p:cNvPr id="26" name="Rectangle: Rounded Corners 25">
            <a:extLst>
              <a:ext uri="{FF2B5EF4-FFF2-40B4-BE49-F238E27FC236}">
                <a16:creationId xmlns:a16="http://schemas.microsoft.com/office/drawing/2014/main" id="{5D8C0FCD-74C0-0AAF-5CF9-A69CD748460A}"/>
              </a:ext>
            </a:extLst>
          </p:cNvPr>
          <p:cNvSpPr/>
          <p:nvPr/>
        </p:nvSpPr>
        <p:spPr>
          <a:xfrm>
            <a:off x="643984" y="1510121"/>
            <a:ext cx="2158548" cy="397193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bg1"/>
              </a:solidFill>
              <a:effectLst>
                <a:outerShdw blurRad="38100" dist="19050" dir="2700000" algn="tl" rotWithShape="0">
                  <a:schemeClr val="dk1">
                    <a:alpha val="40000"/>
                  </a:schemeClr>
                </a:outerShdw>
              </a:effectLst>
            </a:endParaRPr>
          </a:p>
        </p:txBody>
      </p:sp>
      <p:pic>
        <p:nvPicPr>
          <p:cNvPr id="27" name="Picture 26" descr="A blue logo with a white background&#10;&#10;Description automatically generated">
            <a:extLst>
              <a:ext uri="{FF2B5EF4-FFF2-40B4-BE49-F238E27FC236}">
                <a16:creationId xmlns:a16="http://schemas.microsoft.com/office/drawing/2014/main" id="{E83AAB7B-7BF1-C935-B064-917E1B63267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V="1">
            <a:off x="1110115" y="1602703"/>
            <a:ext cx="330957" cy="332435"/>
          </a:xfrm>
          <a:prstGeom prst="rect">
            <a:avLst/>
          </a:prstGeom>
        </p:spPr>
      </p:pic>
      <p:sp>
        <p:nvSpPr>
          <p:cNvPr id="28" name="TextBox 27">
            <a:extLst>
              <a:ext uri="{FF2B5EF4-FFF2-40B4-BE49-F238E27FC236}">
                <a16:creationId xmlns:a16="http://schemas.microsoft.com/office/drawing/2014/main" id="{A008A06B-A252-52D4-5798-DB75A074565C}"/>
              </a:ext>
            </a:extLst>
          </p:cNvPr>
          <p:cNvSpPr txBox="1"/>
          <p:nvPr/>
        </p:nvSpPr>
        <p:spPr>
          <a:xfrm>
            <a:off x="1417186" y="1600969"/>
            <a:ext cx="927821"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1" i="0" u="none" strike="noStrike" kern="0" cap="none" spc="0" normalizeH="0" baseline="0" noProof="0">
                <a:ln>
                  <a:noFill/>
                </a:ln>
                <a:solidFill>
                  <a:srgbClr val="3F3F3F"/>
                </a:solidFill>
                <a:effectLst/>
                <a:uLnTx/>
                <a:uFillTx/>
              </a:rPr>
              <a:t>OneLake</a:t>
            </a:r>
          </a:p>
        </p:txBody>
      </p:sp>
      <p:sp>
        <p:nvSpPr>
          <p:cNvPr id="38" name="Rectangle: Rounded Corners 37">
            <a:extLst>
              <a:ext uri="{FF2B5EF4-FFF2-40B4-BE49-F238E27FC236}">
                <a16:creationId xmlns:a16="http://schemas.microsoft.com/office/drawing/2014/main" id="{3301BD4A-94C1-14AB-E65A-7A83F93B51AA}"/>
              </a:ext>
            </a:extLst>
          </p:cNvPr>
          <p:cNvSpPr/>
          <p:nvPr/>
        </p:nvSpPr>
        <p:spPr>
          <a:xfrm>
            <a:off x="3757952" y="1510121"/>
            <a:ext cx="2433943" cy="397193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ndParaRPr>
          </a:p>
        </p:txBody>
      </p:sp>
      <p:sp>
        <p:nvSpPr>
          <p:cNvPr id="41" name="TextBox 40">
            <a:extLst>
              <a:ext uri="{FF2B5EF4-FFF2-40B4-BE49-F238E27FC236}">
                <a16:creationId xmlns:a16="http://schemas.microsoft.com/office/drawing/2014/main" id="{8D39F645-727B-F4FD-D93F-538C5ECD974E}"/>
              </a:ext>
            </a:extLst>
          </p:cNvPr>
          <p:cNvSpPr txBox="1"/>
          <p:nvPr/>
        </p:nvSpPr>
        <p:spPr>
          <a:xfrm>
            <a:off x="4531964" y="1600969"/>
            <a:ext cx="1129602"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1" i="0" u="none" strike="noStrike" kern="0" cap="none" spc="0" normalizeH="0" baseline="0" noProof="0">
                <a:ln>
                  <a:noFill/>
                </a:ln>
                <a:solidFill>
                  <a:srgbClr val="3F3F3F"/>
                </a:solidFill>
                <a:effectLst/>
                <a:uLnTx/>
                <a:uFillTx/>
              </a:rPr>
              <a:t>Lakehouse</a:t>
            </a:r>
          </a:p>
        </p:txBody>
      </p:sp>
      <p:sp>
        <p:nvSpPr>
          <p:cNvPr id="42" name="Cylinder 41">
            <a:extLst>
              <a:ext uri="{FF2B5EF4-FFF2-40B4-BE49-F238E27FC236}">
                <a16:creationId xmlns:a16="http://schemas.microsoft.com/office/drawing/2014/main" id="{11A735D8-7A0A-E362-9AE4-528AF2705254}"/>
              </a:ext>
            </a:extLst>
          </p:cNvPr>
          <p:cNvSpPr/>
          <p:nvPr/>
        </p:nvSpPr>
        <p:spPr>
          <a:xfrm>
            <a:off x="1417187" y="2285742"/>
            <a:ext cx="839624" cy="509620"/>
          </a:xfrm>
          <a:prstGeom prst="can">
            <a:avLst/>
          </a:prstGeom>
          <a:solidFill>
            <a:srgbClr val="1C3A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a:t>Warehouse</a:t>
            </a:r>
          </a:p>
        </p:txBody>
      </p:sp>
      <p:sp>
        <p:nvSpPr>
          <p:cNvPr id="43" name="Cylinder 42">
            <a:extLst>
              <a:ext uri="{FF2B5EF4-FFF2-40B4-BE49-F238E27FC236}">
                <a16:creationId xmlns:a16="http://schemas.microsoft.com/office/drawing/2014/main" id="{D07FDBF8-D144-4C5E-F7C2-D39306577AE2}"/>
              </a:ext>
            </a:extLst>
          </p:cNvPr>
          <p:cNvSpPr/>
          <p:nvPr/>
        </p:nvSpPr>
        <p:spPr>
          <a:xfrm>
            <a:off x="1413844" y="3301045"/>
            <a:ext cx="791859" cy="509620"/>
          </a:xfrm>
          <a:prstGeom prst="can">
            <a:avLst/>
          </a:prstGeom>
          <a:solidFill>
            <a:srgbClr val="1C3A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a:t>Lakehouse</a:t>
            </a:r>
          </a:p>
        </p:txBody>
      </p:sp>
      <p:sp>
        <p:nvSpPr>
          <p:cNvPr id="44" name="TextBox 43">
            <a:extLst>
              <a:ext uri="{FF2B5EF4-FFF2-40B4-BE49-F238E27FC236}">
                <a16:creationId xmlns:a16="http://schemas.microsoft.com/office/drawing/2014/main" id="{F303189C-420C-D5E7-8C36-DE574CC7BC9B}"/>
              </a:ext>
            </a:extLst>
          </p:cNvPr>
          <p:cNvSpPr txBox="1"/>
          <p:nvPr/>
        </p:nvSpPr>
        <p:spPr>
          <a:xfrm>
            <a:off x="1121097" y="2780725"/>
            <a:ext cx="1504962" cy="246221"/>
          </a:xfrm>
          <a:prstGeom prst="rect">
            <a:avLst/>
          </a:prstGeom>
          <a:noFill/>
        </p:spPr>
        <p:txBody>
          <a:bodyPr wrap="square" rtlCol="0">
            <a:spAutoFit/>
          </a:bodyPr>
          <a:lstStyle/>
          <a:p>
            <a:pPr algn="ctr"/>
            <a:r>
              <a:rPr lang="en-US" sz="1000"/>
              <a:t>Delta – Parquet Format</a:t>
            </a:r>
          </a:p>
        </p:txBody>
      </p:sp>
      <p:sp>
        <p:nvSpPr>
          <p:cNvPr id="45" name="TextBox 44">
            <a:extLst>
              <a:ext uri="{FF2B5EF4-FFF2-40B4-BE49-F238E27FC236}">
                <a16:creationId xmlns:a16="http://schemas.microsoft.com/office/drawing/2014/main" id="{5E38139C-6781-72E4-7950-AA0B4CB9FA5B}"/>
              </a:ext>
            </a:extLst>
          </p:cNvPr>
          <p:cNvSpPr txBox="1"/>
          <p:nvPr/>
        </p:nvSpPr>
        <p:spPr>
          <a:xfrm>
            <a:off x="1130696" y="3831773"/>
            <a:ext cx="1504962" cy="246221"/>
          </a:xfrm>
          <a:prstGeom prst="rect">
            <a:avLst/>
          </a:prstGeom>
          <a:noFill/>
        </p:spPr>
        <p:txBody>
          <a:bodyPr wrap="square" rtlCol="0">
            <a:spAutoFit/>
          </a:bodyPr>
          <a:lstStyle/>
          <a:p>
            <a:pPr algn="ctr"/>
            <a:r>
              <a:rPr lang="en-US" sz="1000"/>
              <a:t>Delta – Parquet Format</a:t>
            </a:r>
          </a:p>
        </p:txBody>
      </p:sp>
      <p:sp>
        <p:nvSpPr>
          <p:cNvPr id="46" name="Cylinder 45">
            <a:extLst>
              <a:ext uri="{FF2B5EF4-FFF2-40B4-BE49-F238E27FC236}">
                <a16:creationId xmlns:a16="http://schemas.microsoft.com/office/drawing/2014/main" id="{DEEDBB02-ABBD-9E1D-7982-AE14ED3CCBAB}"/>
              </a:ext>
            </a:extLst>
          </p:cNvPr>
          <p:cNvSpPr/>
          <p:nvPr/>
        </p:nvSpPr>
        <p:spPr>
          <a:xfrm>
            <a:off x="1413844" y="4295558"/>
            <a:ext cx="791859" cy="509620"/>
          </a:xfrm>
          <a:prstGeom prst="can">
            <a:avLst/>
          </a:prstGeom>
          <a:solidFill>
            <a:srgbClr val="1C3A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a:t>Dataset</a:t>
            </a:r>
          </a:p>
        </p:txBody>
      </p:sp>
      <p:sp>
        <p:nvSpPr>
          <p:cNvPr id="47" name="TextBox 46">
            <a:extLst>
              <a:ext uri="{FF2B5EF4-FFF2-40B4-BE49-F238E27FC236}">
                <a16:creationId xmlns:a16="http://schemas.microsoft.com/office/drawing/2014/main" id="{CB72155D-AA28-3005-CBAE-C818BF24E32B}"/>
              </a:ext>
            </a:extLst>
          </p:cNvPr>
          <p:cNvSpPr txBox="1"/>
          <p:nvPr/>
        </p:nvSpPr>
        <p:spPr>
          <a:xfrm>
            <a:off x="1130823" y="4799752"/>
            <a:ext cx="1504962" cy="246221"/>
          </a:xfrm>
          <a:prstGeom prst="rect">
            <a:avLst/>
          </a:prstGeom>
          <a:noFill/>
        </p:spPr>
        <p:txBody>
          <a:bodyPr wrap="square" rtlCol="0">
            <a:spAutoFit/>
          </a:bodyPr>
          <a:lstStyle/>
          <a:p>
            <a:pPr algn="ctr"/>
            <a:r>
              <a:rPr lang="en-US" sz="1000"/>
              <a:t>Delta – Parquet Format</a:t>
            </a:r>
          </a:p>
        </p:txBody>
      </p:sp>
      <p:pic>
        <p:nvPicPr>
          <p:cNvPr id="49" name="Picture 48" descr="A house with waves in the water&#10;&#10;Description automatically generated">
            <a:extLst>
              <a:ext uri="{FF2B5EF4-FFF2-40B4-BE49-F238E27FC236}">
                <a16:creationId xmlns:a16="http://schemas.microsoft.com/office/drawing/2014/main" id="{7F8E3736-B8FC-94B7-C995-224A636FA43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26768" y="1588650"/>
            <a:ext cx="349613" cy="360539"/>
          </a:xfrm>
          <a:prstGeom prst="rect">
            <a:avLst/>
          </a:prstGeom>
        </p:spPr>
      </p:pic>
      <p:pic>
        <p:nvPicPr>
          <p:cNvPr id="51" name="Picture 50" descr="A black grid with white squares&#10;&#10;Description automatically generated">
            <a:extLst>
              <a:ext uri="{FF2B5EF4-FFF2-40B4-BE49-F238E27FC236}">
                <a16:creationId xmlns:a16="http://schemas.microsoft.com/office/drawing/2014/main" id="{A91FB16B-71B9-1B2C-0A84-BBC51DB9A6B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693089" y="2375561"/>
            <a:ext cx="698846" cy="505604"/>
          </a:xfrm>
          <a:prstGeom prst="rect">
            <a:avLst/>
          </a:prstGeom>
        </p:spPr>
      </p:pic>
      <p:sp>
        <p:nvSpPr>
          <p:cNvPr id="52" name="TextBox 51">
            <a:extLst>
              <a:ext uri="{FF2B5EF4-FFF2-40B4-BE49-F238E27FC236}">
                <a16:creationId xmlns:a16="http://schemas.microsoft.com/office/drawing/2014/main" id="{66DA6AB7-3568-1B76-E875-43C63685909D}"/>
              </a:ext>
            </a:extLst>
          </p:cNvPr>
          <p:cNvSpPr txBox="1"/>
          <p:nvPr/>
        </p:nvSpPr>
        <p:spPr>
          <a:xfrm>
            <a:off x="4353511" y="2882100"/>
            <a:ext cx="1504962" cy="246221"/>
          </a:xfrm>
          <a:prstGeom prst="rect">
            <a:avLst/>
          </a:prstGeom>
          <a:noFill/>
        </p:spPr>
        <p:txBody>
          <a:bodyPr wrap="square" rtlCol="0">
            <a:spAutoFit/>
          </a:bodyPr>
          <a:lstStyle/>
          <a:p>
            <a:pPr algn="ctr"/>
            <a:r>
              <a:rPr lang="en-US" sz="1000"/>
              <a:t>Shortcut to Delta tables</a:t>
            </a:r>
          </a:p>
        </p:txBody>
      </p:sp>
      <p:cxnSp>
        <p:nvCxnSpPr>
          <p:cNvPr id="54" name="Straight Arrow Connector 53">
            <a:extLst>
              <a:ext uri="{FF2B5EF4-FFF2-40B4-BE49-F238E27FC236}">
                <a16:creationId xmlns:a16="http://schemas.microsoft.com/office/drawing/2014/main" id="{24967D75-FC26-63C7-47A0-37A25242CEB4}"/>
              </a:ext>
            </a:extLst>
          </p:cNvPr>
          <p:cNvCxnSpPr>
            <a:cxnSpLocks/>
          </p:cNvCxnSpPr>
          <p:nvPr/>
        </p:nvCxnSpPr>
        <p:spPr>
          <a:xfrm flipV="1">
            <a:off x="2796120" y="2700443"/>
            <a:ext cx="1895599"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grpSp>
        <p:nvGrpSpPr>
          <p:cNvPr id="56" name="Group 55">
            <a:extLst>
              <a:ext uri="{FF2B5EF4-FFF2-40B4-BE49-F238E27FC236}">
                <a16:creationId xmlns:a16="http://schemas.microsoft.com/office/drawing/2014/main" id="{5F085D02-2700-EB08-60A6-8BF33D6B1F23}"/>
              </a:ext>
            </a:extLst>
          </p:cNvPr>
          <p:cNvGrpSpPr/>
          <p:nvPr/>
        </p:nvGrpSpPr>
        <p:grpSpPr>
          <a:xfrm>
            <a:off x="4601126" y="3400311"/>
            <a:ext cx="898121" cy="914321"/>
            <a:chOff x="1533838" y="2530250"/>
            <a:chExt cx="898121" cy="914321"/>
          </a:xfrm>
        </p:grpSpPr>
        <p:grpSp>
          <p:nvGrpSpPr>
            <p:cNvPr id="57" name="Group 56">
              <a:extLst>
                <a:ext uri="{FF2B5EF4-FFF2-40B4-BE49-F238E27FC236}">
                  <a16:creationId xmlns:a16="http://schemas.microsoft.com/office/drawing/2014/main" id="{C94C7126-2667-8518-0277-5A43075A2BD3}"/>
                </a:ext>
              </a:extLst>
            </p:cNvPr>
            <p:cNvGrpSpPr/>
            <p:nvPr/>
          </p:nvGrpSpPr>
          <p:grpSpPr>
            <a:xfrm>
              <a:off x="1554261" y="2530250"/>
              <a:ext cx="877698" cy="798236"/>
              <a:chOff x="1521885" y="2247707"/>
              <a:chExt cx="877698" cy="798236"/>
            </a:xfrm>
          </p:grpSpPr>
          <p:pic>
            <p:nvPicPr>
              <p:cNvPr id="59" name="Graphic 58" descr="Playbook">
                <a:extLst>
                  <a:ext uri="{FF2B5EF4-FFF2-40B4-BE49-F238E27FC236}">
                    <a16:creationId xmlns:a16="http://schemas.microsoft.com/office/drawing/2014/main" id="{2EC29B00-93B4-00F9-A5CE-47E520F088E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21885" y="2247707"/>
                <a:ext cx="608297" cy="740042"/>
              </a:xfrm>
              <a:prstGeom prst="rect">
                <a:avLst/>
              </a:prstGeom>
            </p:spPr>
          </p:pic>
          <p:pic>
            <p:nvPicPr>
              <p:cNvPr id="60" name="Graphic 59" descr="Single gear">
                <a:extLst>
                  <a:ext uri="{FF2B5EF4-FFF2-40B4-BE49-F238E27FC236}">
                    <a16:creationId xmlns:a16="http://schemas.microsoft.com/office/drawing/2014/main" id="{9BE94E56-DE8F-1637-535F-A7AA3C2B72D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942384" y="2487339"/>
                <a:ext cx="457199" cy="558604"/>
              </a:xfrm>
              <a:prstGeom prst="rect">
                <a:avLst/>
              </a:prstGeom>
            </p:spPr>
          </p:pic>
        </p:grpSp>
        <p:sp>
          <p:nvSpPr>
            <p:cNvPr id="58" name="TextBox 57">
              <a:extLst>
                <a:ext uri="{FF2B5EF4-FFF2-40B4-BE49-F238E27FC236}">
                  <a16:creationId xmlns:a16="http://schemas.microsoft.com/office/drawing/2014/main" id="{F5BB9CE1-CC88-AFFE-1519-E101B8F422F1}"/>
                </a:ext>
              </a:extLst>
            </p:cNvPr>
            <p:cNvSpPr txBox="1"/>
            <p:nvPr/>
          </p:nvSpPr>
          <p:spPr>
            <a:xfrm>
              <a:off x="1533838" y="3182961"/>
              <a:ext cx="858488"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a:ln>
                    <a:noFill/>
                  </a:ln>
                  <a:solidFill>
                    <a:srgbClr val="3F3F3F"/>
                  </a:solidFill>
                  <a:effectLst/>
                  <a:uLnTx/>
                  <a:uFillTx/>
                  <a:latin typeface="Calibri"/>
                  <a:ea typeface="+mn-ea"/>
                  <a:cs typeface="+mn-cs"/>
                </a:rPr>
                <a:t>File Data</a:t>
              </a:r>
            </a:p>
          </p:txBody>
        </p:sp>
      </p:grpSp>
      <p:cxnSp>
        <p:nvCxnSpPr>
          <p:cNvPr id="63" name="Straight Arrow Connector 62">
            <a:extLst>
              <a:ext uri="{FF2B5EF4-FFF2-40B4-BE49-F238E27FC236}">
                <a16:creationId xmlns:a16="http://schemas.microsoft.com/office/drawing/2014/main" id="{4B1924E7-85B7-F2D5-F0F5-46709D46328F}"/>
              </a:ext>
            </a:extLst>
          </p:cNvPr>
          <p:cNvCxnSpPr>
            <a:cxnSpLocks/>
          </p:cNvCxnSpPr>
          <p:nvPr/>
        </p:nvCxnSpPr>
        <p:spPr>
          <a:xfrm flipV="1">
            <a:off x="2796119" y="3857462"/>
            <a:ext cx="1901495" cy="10297"/>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7A51B286-A15F-EE38-1E49-FD908F749247}"/>
              </a:ext>
            </a:extLst>
          </p:cNvPr>
          <p:cNvSpPr txBox="1"/>
          <p:nvPr/>
        </p:nvSpPr>
        <p:spPr>
          <a:xfrm>
            <a:off x="2949517" y="3560874"/>
            <a:ext cx="791859" cy="246221"/>
          </a:xfrm>
          <a:prstGeom prst="rect">
            <a:avLst/>
          </a:prstGeom>
          <a:noFill/>
        </p:spPr>
        <p:txBody>
          <a:bodyPr wrap="square" rtlCol="0">
            <a:spAutoFit/>
          </a:bodyPr>
          <a:lstStyle/>
          <a:p>
            <a:pPr algn="ctr"/>
            <a:r>
              <a:rPr lang="en-US" sz="1000"/>
              <a:t>Shortcuts</a:t>
            </a:r>
          </a:p>
        </p:txBody>
      </p:sp>
      <p:sp>
        <p:nvSpPr>
          <p:cNvPr id="67" name="TextBox 66">
            <a:extLst>
              <a:ext uri="{FF2B5EF4-FFF2-40B4-BE49-F238E27FC236}">
                <a16:creationId xmlns:a16="http://schemas.microsoft.com/office/drawing/2014/main" id="{78B8C792-64F2-1CB8-D70D-14C0CDAFA697}"/>
              </a:ext>
            </a:extLst>
          </p:cNvPr>
          <p:cNvSpPr txBox="1"/>
          <p:nvPr/>
        </p:nvSpPr>
        <p:spPr>
          <a:xfrm>
            <a:off x="2948694" y="2397304"/>
            <a:ext cx="791859" cy="246221"/>
          </a:xfrm>
          <a:prstGeom prst="rect">
            <a:avLst/>
          </a:prstGeom>
          <a:noFill/>
        </p:spPr>
        <p:txBody>
          <a:bodyPr wrap="square" rtlCol="0">
            <a:spAutoFit/>
          </a:bodyPr>
          <a:lstStyle/>
          <a:p>
            <a:pPr algn="ctr"/>
            <a:r>
              <a:rPr lang="en-US" sz="1000"/>
              <a:t>Shortcuts</a:t>
            </a:r>
          </a:p>
        </p:txBody>
      </p:sp>
      <p:cxnSp>
        <p:nvCxnSpPr>
          <p:cNvPr id="69" name="Straight Arrow Connector 68">
            <a:extLst>
              <a:ext uri="{FF2B5EF4-FFF2-40B4-BE49-F238E27FC236}">
                <a16:creationId xmlns:a16="http://schemas.microsoft.com/office/drawing/2014/main" id="{7B8569F3-8687-AAAC-8078-B8A02ED87D25}"/>
              </a:ext>
            </a:extLst>
          </p:cNvPr>
          <p:cNvCxnSpPr>
            <a:cxnSpLocks/>
          </p:cNvCxnSpPr>
          <p:nvPr/>
        </p:nvCxnSpPr>
        <p:spPr>
          <a:xfrm flipH="1">
            <a:off x="6191360" y="2426884"/>
            <a:ext cx="2673346" cy="1069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8313AEE-96CF-AF8A-C097-08B982F0234F}"/>
              </a:ext>
            </a:extLst>
          </p:cNvPr>
          <p:cNvCxnSpPr>
            <a:cxnSpLocks/>
          </p:cNvCxnSpPr>
          <p:nvPr/>
        </p:nvCxnSpPr>
        <p:spPr>
          <a:xfrm flipH="1">
            <a:off x="6196567" y="3489147"/>
            <a:ext cx="2572479" cy="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C2BE9E4-7B77-951B-DDE5-6B8DDC560BA3}"/>
              </a:ext>
            </a:extLst>
          </p:cNvPr>
          <p:cNvCxnSpPr>
            <a:cxnSpLocks/>
          </p:cNvCxnSpPr>
          <p:nvPr/>
        </p:nvCxnSpPr>
        <p:spPr>
          <a:xfrm flipH="1" flipV="1">
            <a:off x="6172317" y="3506388"/>
            <a:ext cx="2785063" cy="853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2A9BAD5-F9B9-B6D2-3422-5E650AD3D686}"/>
              </a:ext>
            </a:extLst>
          </p:cNvPr>
          <p:cNvCxnSpPr/>
          <p:nvPr/>
        </p:nvCxnSpPr>
        <p:spPr>
          <a:xfrm>
            <a:off x="3757952" y="5045973"/>
            <a:ext cx="243394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D15D998A-EE77-1ACD-43E5-D7D63ACEBF9A}"/>
              </a:ext>
            </a:extLst>
          </p:cNvPr>
          <p:cNvSpPr txBox="1"/>
          <p:nvPr/>
        </p:nvSpPr>
        <p:spPr>
          <a:xfrm>
            <a:off x="3905115" y="5043265"/>
            <a:ext cx="2158547" cy="369332"/>
          </a:xfrm>
          <a:prstGeom prst="rect">
            <a:avLst/>
          </a:prstGeom>
          <a:noFill/>
        </p:spPr>
        <p:txBody>
          <a:bodyPr wrap="square" rtlCol="0">
            <a:spAutoFit/>
          </a:bodyPr>
          <a:lstStyle/>
          <a:p>
            <a:pPr algn="ctr"/>
            <a:r>
              <a:rPr lang="en-US"/>
              <a:t>Knowledge Base</a:t>
            </a:r>
          </a:p>
        </p:txBody>
      </p:sp>
      <p:sp>
        <p:nvSpPr>
          <p:cNvPr id="80" name="TextBox 79">
            <a:extLst>
              <a:ext uri="{FF2B5EF4-FFF2-40B4-BE49-F238E27FC236}">
                <a16:creationId xmlns:a16="http://schemas.microsoft.com/office/drawing/2014/main" id="{5E37224D-3827-2DBA-1ED3-6E735F5C7BBC}"/>
              </a:ext>
            </a:extLst>
          </p:cNvPr>
          <p:cNvSpPr txBox="1"/>
          <p:nvPr/>
        </p:nvSpPr>
        <p:spPr>
          <a:xfrm rot="3000000">
            <a:off x="9665990" y="2595278"/>
            <a:ext cx="636294" cy="307777"/>
          </a:xfrm>
          <a:prstGeom prst="rect">
            <a:avLst/>
          </a:prstGeom>
          <a:noFill/>
        </p:spPr>
        <p:txBody>
          <a:bodyPr wrap="square" rtlCol="0">
            <a:spAutoFit/>
          </a:bodyPr>
          <a:lstStyle/>
          <a:p>
            <a:r>
              <a:rPr lang="en-IN" sz="1400"/>
              <a:t>LLM</a:t>
            </a:r>
          </a:p>
        </p:txBody>
      </p:sp>
    </p:spTree>
    <p:extLst>
      <p:ext uri="{BB962C8B-B14F-4D97-AF65-F5344CB8AC3E}">
        <p14:creationId xmlns:p14="http://schemas.microsoft.com/office/powerpoint/2010/main" val="447843745"/>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Axtria Primary Theme">
  <a:themeElements>
    <a:clrScheme name="Custom 5">
      <a:dk1>
        <a:srgbClr val="3F3F3F"/>
      </a:dk1>
      <a:lt1>
        <a:srgbClr val="FFFFFF"/>
      </a:lt1>
      <a:dk2>
        <a:srgbClr val="3F3F3F"/>
      </a:dk2>
      <a:lt2>
        <a:srgbClr val="DCE3E4"/>
      </a:lt2>
      <a:accent1>
        <a:srgbClr val="216D62"/>
      </a:accent1>
      <a:accent2>
        <a:srgbClr val="00B050"/>
      </a:accent2>
      <a:accent3>
        <a:srgbClr val="F47421"/>
      </a:accent3>
      <a:accent4>
        <a:srgbClr val="FF9C1A"/>
      </a:accent4>
      <a:accent5>
        <a:srgbClr val="035481"/>
      </a:accent5>
      <a:accent6>
        <a:srgbClr val="34B2E5"/>
      </a:accent6>
      <a:hlink>
        <a:srgbClr val="003760"/>
      </a:hlink>
      <a:folHlink>
        <a:srgbClr val="0070C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2D4C19D8B10145A85D98A3A4520BBF" ma:contentTypeVersion="16" ma:contentTypeDescription="Create a new document." ma:contentTypeScope="" ma:versionID="a436d1885449cd85c8e024c73d1748fe">
  <xsd:schema xmlns:xsd="http://www.w3.org/2001/XMLSchema" xmlns:xs="http://www.w3.org/2001/XMLSchema" xmlns:p="http://schemas.microsoft.com/office/2006/metadata/properties" xmlns:ns2="0fa06fd3-5466-4d0c-a808-8af669c7f985" xmlns:ns3="461040c9-fd22-4440-bb69-4027d31769b3" targetNamespace="http://schemas.microsoft.com/office/2006/metadata/properties" ma:root="true" ma:fieldsID="06a2c0b6765ec479b566cb7d68aa53b0" ns2:_="" ns3:_="">
    <xsd:import namespace="0fa06fd3-5466-4d0c-a808-8af669c7f985"/>
    <xsd:import namespace="461040c9-fd22-4440-bb69-4027d31769b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a06fd3-5466-4d0c-a808-8af669c7f9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dd99be5-7c64-4704-a0bc-6213c3701f0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1040c9-fd22-4440-bb69-4027d31769b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d935d9fe-1e83-4926-8cd0-72485577da47}" ma:internalName="TaxCatchAll" ma:showField="CatchAllData" ma:web="461040c9-fd22-4440-bb69-4027d31769b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a06fd3-5466-4d0c-a808-8af669c7f985">
      <Terms xmlns="http://schemas.microsoft.com/office/infopath/2007/PartnerControls"/>
    </lcf76f155ced4ddcb4097134ff3c332f>
    <TaxCatchAll xmlns="461040c9-fd22-4440-bb69-4027d31769b3" xsi:nil="true"/>
    <SharedWithUsers xmlns="461040c9-fd22-4440-bb69-4027d31769b3">
      <UserInfo>
        <DisplayName>Rajesh Choudhary</DisplayName>
        <AccountId>266</AccountId>
        <AccountType/>
      </UserInfo>
      <UserInfo>
        <DisplayName>Shikha Singhal</DisplayName>
        <AccountId>276</AccountId>
        <AccountType/>
      </UserInfo>
      <UserInfo>
        <DisplayName>Rahul Singh1</DisplayName>
        <AccountId>540</AccountId>
        <AccountType/>
      </UserInfo>
      <UserInfo>
        <DisplayName>Rishi Agarwal</DisplayName>
        <AccountId>126</AccountId>
        <AccountType/>
      </UserInfo>
      <UserInfo>
        <DisplayName>Revanu Navadgi</DisplayName>
        <AccountId>139</AccountId>
        <AccountType/>
      </UserInfo>
      <UserInfo>
        <DisplayName>Sangeeth Sunder</DisplayName>
        <AccountId>106</AccountId>
        <AccountType/>
      </UserInfo>
    </SharedWithUsers>
  </documentManagement>
</p:properties>
</file>

<file path=customXml/itemProps1.xml><?xml version="1.0" encoding="utf-8"?>
<ds:datastoreItem xmlns:ds="http://schemas.openxmlformats.org/officeDocument/2006/customXml" ds:itemID="{C6BAB6E8-3AF5-482D-ACCD-E3DE919B3E7C}">
  <ds:schemaRefs>
    <ds:schemaRef ds:uri="0fa06fd3-5466-4d0c-a808-8af669c7f985"/>
    <ds:schemaRef ds:uri="461040c9-fd22-4440-bb69-4027d31769b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7809862-5BFC-4259-A724-B53EF531FA17}">
  <ds:schemaRefs>
    <ds:schemaRef ds:uri="http://schemas.microsoft.com/sharepoint/v3/contenttype/forms"/>
  </ds:schemaRefs>
</ds:datastoreItem>
</file>

<file path=customXml/itemProps3.xml><?xml version="1.0" encoding="utf-8"?>
<ds:datastoreItem xmlns:ds="http://schemas.openxmlformats.org/officeDocument/2006/customXml" ds:itemID="{85D682B7-940C-4FD5-8CCA-E721F4C1EF29}">
  <ds:schemaRefs>
    <ds:schemaRef ds:uri="0fa06fd3-5466-4d0c-a808-8af669c7f985"/>
    <ds:schemaRef ds:uri="461040c9-fd22-4440-bb69-4027d31769b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14289</TotalTime>
  <Words>2028</Words>
  <Application>Microsoft Office PowerPoint</Application>
  <PresentationFormat>Widescreen</PresentationFormat>
  <Paragraphs>505</Paragraphs>
  <Slides>17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-apple-system</vt:lpstr>
      <vt:lpstr>Arial</vt:lpstr>
      <vt:lpstr>Calibri</vt:lpstr>
      <vt:lpstr>Courier New</vt:lpstr>
      <vt:lpstr>Franklin Gothic Book</vt:lpstr>
      <vt:lpstr>Franklin Gothic Demi</vt:lpstr>
      <vt:lpstr>Franklin Gothic Heavy</vt:lpstr>
      <vt:lpstr>Graphik Web</vt:lpstr>
      <vt:lpstr>Times New Roman</vt:lpstr>
      <vt:lpstr>Wingdings</vt:lpstr>
      <vt:lpstr>Axtria Primary Theme</vt:lpstr>
      <vt:lpstr>Index</vt:lpstr>
      <vt:lpstr>Why Microsoft Fabric?</vt:lpstr>
      <vt:lpstr>Data and Technology </vt:lpstr>
      <vt:lpstr>Reference architecture Data FABRIC</vt:lpstr>
      <vt:lpstr>Foundation Data and Technology for Generative AI</vt:lpstr>
      <vt:lpstr>Scope of PoC: Faster Data onboarding and Self Service</vt:lpstr>
      <vt:lpstr>Pattern 1:Faster Data onboarding and Self Service</vt:lpstr>
      <vt:lpstr>Pattern 2: GenAI and ML with Microsoft Fabric </vt:lpstr>
      <vt:lpstr>Pattern  : AI with Fabric</vt:lpstr>
      <vt:lpstr>Initial Feedback from Users</vt:lpstr>
      <vt:lpstr>Licensing Structure of  Fabric</vt:lpstr>
      <vt:lpstr>What is Microsoft Fabric</vt:lpstr>
      <vt:lpstr>Approach with Microsoft Fabric for 2 Use Cases considered</vt:lpstr>
      <vt:lpstr>Logical Separation of Workspaces</vt:lpstr>
      <vt:lpstr>Security and Conditional Access</vt:lpstr>
      <vt:lpstr>Foundation Data and Technology for Generative AI</vt:lpstr>
      <vt:lpstr>Foundation Data and Technology for Generative 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Enabling Future State of Bayer - Workshop</dc:title>
  <dc:creator>sangeeth.sunder@axtria.com</dc:creator>
  <cp:lastModifiedBy>Sidharth Sirish</cp:lastModifiedBy>
  <cp:revision>4</cp:revision>
  <dcterms:created xsi:type="dcterms:W3CDTF">2020-06-26T16:29:18Z</dcterms:created>
  <dcterms:modified xsi:type="dcterms:W3CDTF">2024-03-11T12:12:11Z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0x010100E52D4C19D8B10145A85D98A3A4520BBF</vt:lpwstr>
  </property>
</Properties>
</file>