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Lato Black" panose="020F0502020204030203" pitchFamily="34" charset="0"/>
      <p:bold r:id="rId27"/>
      <p:boldItalic r:id="rId28"/>
    </p:embeddedFont>
    <p:embeddedFont>
      <p:font typeface="Lato Light"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6d63f85f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6d63f85f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3e8251e84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3e8251e8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000">
              <a:solidFill>
                <a:schemeClr val="dk1"/>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e8251e84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e8251e8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f66fa7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f66fa7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f66fa73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3f66fa7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3f66fa73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3f66fa73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66fa73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66fa7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fdf95c9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fdf95c9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fdf95c9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fdf95c95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fdf95c95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fdf95c95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fdf95c95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fdf95c95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3e8251e8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3e8251e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fdf95c95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fdf95c95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dc3e9c9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dc3e9c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3e8251e8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3e8251e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3e8251e8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3e8251e8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3e8251e8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3e8251e8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e8251e84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3e8251e84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3e8251e84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3e8251e8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3e8251e84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3e8251e8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l="14507"/>
          <a:stretch/>
        </p:blipFill>
        <p:spPr>
          <a:xfrm>
            <a:off x="0" y="3581075"/>
            <a:ext cx="3689424" cy="1057275"/>
          </a:xfrm>
          <a:prstGeom prst="rect">
            <a:avLst/>
          </a:prstGeom>
          <a:noFill/>
          <a:ln>
            <a:noFill/>
          </a:ln>
        </p:spPr>
      </p:pic>
      <p:pic>
        <p:nvPicPr>
          <p:cNvPr id="56" name="Google Shape;56;p1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57" name="Google Shape;57;p14"/>
          <p:cNvSpPr txBox="1"/>
          <p:nvPr/>
        </p:nvSpPr>
        <p:spPr>
          <a:xfrm>
            <a:off x="440850" y="2177500"/>
            <a:ext cx="8262300" cy="8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434343"/>
                </a:solidFill>
                <a:latin typeface="Lato Black"/>
                <a:ea typeface="Lato Black"/>
                <a:cs typeface="Lato Black"/>
                <a:sym typeface="Lato Black"/>
              </a:rPr>
              <a:t>Reports and Dashboards in Salesforce </a:t>
            </a:r>
            <a:endParaRPr sz="1800">
              <a:solidFill>
                <a:srgbClr val="595959"/>
              </a:solidFill>
              <a:latin typeface="Lato"/>
              <a:ea typeface="Lato"/>
              <a:cs typeface="Lato"/>
              <a:sym typeface="Lato"/>
            </a:endParaRPr>
          </a:p>
          <a:p>
            <a:pPr marL="0" lvl="0" indent="0" algn="l" rtl="0">
              <a:spcBef>
                <a:spcPts val="0"/>
              </a:spcBef>
              <a:spcAft>
                <a:spcPts val="0"/>
              </a:spcAft>
              <a:buNone/>
            </a:pPr>
            <a:r>
              <a:rPr lang="en" sz="1800">
                <a:solidFill>
                  <a:srgbClr val="595959"/>
                </a:solidFill>
                <a:latin typeface="Lato"/>
                <a:ea typeface="Lato"/>
                <a:cs typeface="Lato"/>
                <a:sym typeface="Lato"/>
              </a:rPr>
              <a:t>Independent Project: Use Salesforce to Create Reports and Dashboards</a:t>
            </a:r>
            <a:endParaRPr sz="1800">
              <a:solidFill>
                <a:srgbClr val="595959"/>
              </a:solidFill>
              <a:latin typeface="Lato"/>
              <a:ea typeface="Lato"/>
              <a:cs typeface="Lato"/>
              <a:sym typeface="Lato"/>
            </a:endParaRPr>
          </a:p>
        </p:txBody>
      </p:sp>
      <p:sp>
        <p:nvSpPr>
          <p:cNvPr id="58" name="Google Shape;58;p14"/>
          <p:cNvSpPr txBox="1"/>
          <p:nvPr/>
        </p:nvSpPr>
        <p:spPr>
          <a:xfrm>
            <a:off x="440850" y="3065800"/>
            <a:ext cx="6039000" cy="48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i="1">
                <a:solidFill>
                  <a:srgbClr val="FC5155"/>
                </a:solidFill>
                <a:latin typeface="Lato"/>
                <a:ea typeface="Lato"/>
                <a:cs typeface="Lato"/>
                <a:sym typeface="Lato"/>
              </a:rPr>
              <a:t>[Sitharthan V]</a:t>
            </a:r>
            <a:endParaRPr sz="2400" i="1" dirty="0">
              <a:solidFill>
                <a:srgbClr val="FC515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 a short paragraph on the following slide, describe how using various reports in Salesforce would help SimplySocial make data-driven decisions. In your description, include:</a:t>
            </a:r>
            <a:endParaRPr sz="18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p:txBody>
      </p:sp>
      <p:pic>
        <p:nvPicPr>
          <p:cNvPr id="138" name="Google Shape;138;p23"/>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9" name="Google Shape;139;p23"/>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0" name="Google Shape;140;p23"/>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1" name="Google Shape;141;p23"/>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overall purpose of reports, report filters, and report types</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major steps you took to create various reports</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How SimplySocial would benefit from using reports</a:t>
            </a:r>
            <a:endParaRPr>
              <a:solidFill>
                <a:srgbClr val="4D4D4D"/>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4"/>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47" name="Google Shape;147;p24"/>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4:</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Light"/>
              <a:ea typeface="Lato Light"/>
              <a:cs typeface="Lato Light"/>
              <a:sym typeface="Lato Light"/>
            </a:endParaRPr>
          </a:p>
        </p:txBody>
      </p:sp>
      <p:pic>
        <p:nvPicPr>
          <p:cNvPr id="148" name="Google Shape;148;p24"/>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49" name="Google Shape;149;p24"/>
          <p:cNvSpPr txBox="1"/>
          <p:nvPr/>
        </p:nvSpPr>
        <p:spPr>
          <a:xfrm>
            <a:off x="28800" y="1217700"/>
            <a:ext cx="9086400" cy="3854150"/>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377190" marR="91440" lvl="0" indent="-285750" algn="just" rtl="0">
              <a:spcBef>
                <a:spcPts val="0"/>
              </a:spcBef>
              <a:spcAft>
                <a:spcPts val="0"/>
              </a:spcAft>
              <a:buFont typeface="Wingdings" panose="05000000000000000000" pitchFamily="2" charset="2"/>
              <a:buChar char="ü"/>
            </a:pPr>
            <a:r>
              <a:rPr lang="en-US" sz="1500" b="0" i="0" dirty="0">
                <a:solidFill>
                  <a:srgbClr val="374151"/>
                </a:solidFill>
                <a:effectLst/>
                <a:latin typeface="Times New Roman" panose="02020603050405020304" pitchFamily="18" charset="0"/>
                <a:cs typeface="Times New Roman" panose="02020603050405020304" pitchFamily="18" charset="0"/>
              </a:rPr>
              <a:t>Reports in Salesforce are used to display and summarize data from standard and custom objects within your organization.</a:t>
            </a:r>
          </a:p>
          <a:p>
            <a:pPr marL="377190" marR="91440" lvl="0" indent="-285750" algn="just" rtl="0">
              <a:spcBef>
                <a:spcPts val="0"/>
              </a:spcBef>
              <a:spcAft>
                <a:spcPts val="0"/>
              </a:spcAft>
              <a:buFont typeface="Wingdings" panose="05000000000000000000" pitchFamily="2" charset="2"/>
              <a:buChar char="ü"/>
            </a:pPr>
            <a:r>
              <a:rPr lang="en-US" sz="1500" b="0" i="0" dirty="0">
                <a:solidFill>
                  <a:srgbClr val="374151"/>
                </a:solidFill>
                <a:effectLst/>
                <a:latin typeface="Times New Roman" panose="02020603050405020304" pitchFamily="18" charset="0"/>
                <a:cs typeface="Times New Roman" panose="02020603050405020304" pitchFamily="18" charset="0"/>
              </a:rPr>
              <a:t>The primary purpose of reports is to provide a way for users to access and view data in a structured, organized, and presentable format.</a:t>
            </a:r>
          </a:p>
          <a:p>
            <a:pPr marL="377190" marR="91440" lvl="0" indent="-285750" algn="just" rtl="0">
              <a:spcBef>
                <a:spcPts val="0"/>
              </a:spcBef>
              <a:spcAft>
                <a:spcPts val="0"/>
              </a:spcAft>
              <a:buFont typeface="Wingdings" panose="05000000000000000000" pitchFamily="2" charset="2"/>
              <a:buChar char="ü"/>
            </a:pPr>
            <a:r>
              <a:rPr lang="en-US" sz="1500" b="0" i="0" dirty="0">
                <a:solidFill>
                  <a:srgbClr val="374151"/>
                </a:solidFill>
                <a:effectLst/>
                <a:latin typeface="Times New Roman" panose="02020603050405020304" pitchFamily="18" charset="0"/>
                <a:cs typeface="Times New Roman" panose="02020603050405020304" pitchFamily="18" charset="0"/>
              </a:rPr>
              <a:t> Reports allow you to see trends, make informed decisions, and monitor the performance of various aspects of your business </a:t>
            </a:r>
          </a:p>
          <a:p>
            <a:pPr algn="just"/>
            <a:r>
              <a:rPr lang="en-US" sz="1500" b="1" i="0" dirty="0">
                <a:solidFill>
                  <a:srgbClr val="374151"/>
                </a:solidFill>
                <a:effectLst/>
                <a:latin typeface="Times New Roman" panose="02020603050405020304" pitchFamily="18" charset="0"/>
                <a:cs typeface="Times New Roman" panose="02020603050405020304" pitchFamily="18" charset="0"/>
              </a:rPr>
              <a:t>                   Tabular Reports</a:t>
            </a:r>
            <a:r>
              <a:rPr lang="en-US" sz="1500" b="0" i="0" dirty="0">
                <a:solidFill>
                  <a:srgbClr val="374151"/>
                </a:solidFill>
                <a:effectLst/>
                <a:latin typeface="Times New Roman" panose="02020603050405020304" pitchFamily="18" charset="0"/>
                <a:cs typeface="Times New Roman" panose="02020603050405020304" pitchFamily="18" charset="0"/>
              </a:rPr>
              <a:t>: Present data in a simple table format.</a:t>
            </a:r>
          </a:p>
          <a:p>
            <a:pPr algn="just"/>
            <a:r>
              <a:rPr lang="en-US" sz="1500" b="1" i="0" dirty="0">
                <a:solidFill>
                  <a:srgbClr val="374151"/>
                </a:solidFill>
                <a:effectLst/>
                <a:latin typeface="Times New Roman" panose="02020603050405020304" pitchFamily="18" charset="0"/>
                <a:cs typeface="Times New Roman" panose="02020603050405020304" pitchFamily="18" charset="0"/>
              </a:rPr>
              <a:t>                   Summary Reports</a:t>
            </a:r>
            <a:r>
              <a:rPr lang="en-US" sz="1500" b="0" i="0" dirty="0">
                <a:solidFill>
                  <a:srgbClr val="374151"/>
                </a:solidFill>
                <a:effectLst/>
                <a:latin typeface="Times New Roman" panose="02020603050405020304" pitchFamily="18" charset="0"/>
                <a:cs typeface="Times New Roman" panose="02020603050405020304" pitchFamily="18" charset="0"/>
              </a:rPr>
              <a:t>: Summarize data and group it into categories, displaying subtotals and totals.</a:t>
            </a:r>
          </a:p>
          <a:p>
            <a:pPr algn="just"/>
            <a:r>
              <a:rPr lang="en-US" sz="1500" b="1" i="0" dirty="0">
                <a:solidFill>
                  <a:srgbClr val="374151"/>
                </a:solidFill>
                <a:effectLst/>
                <a:latin typeface="Times New Roman" panose="02020603050405020304" pitchFamily="18" charset="0"/>
                <a:cs typeface="Times New Roman" panose="02020603050405020304" pitchFamily="18" charset="0"/>
              </a:rPr>
              <a:t>                   Matrix Reports</a:t>
            </a:r>
            <a:r>
              <a:rPr lang="en-US" sz="1500" b="0" i="0" dirty="0">
                <a:solidFill>
                  <a:srgbClr val="374151"/>
                </a:solidFill>
                <a:effectLst/>
                <a:latin typeface="Times New Roman" panose="02020603050405020304" pitchFamily="18" charset="0"/>
                <a:cs typeface="Times New Roman" panose="02020603050405020304" pitchFamily="18" charset="0"/>
              </a:rPr>
              <a:t>: Display data in a grid format with both row and column groupings.</a:t>
            </a:r>
          </a:p>
          <a:p>
            <a:pPr algn="just"/>
            <a:r>
              <a:rPr lang="en-US" sz="1500" b="1" i="0" dirty="0">
                <a:solidFill>
                  <a:srgbClr val="374151"/>
                </a:solidFill>
                <a:effectLst/>
                <a:latin typeface="Times New Roman" panose="02020603050405020304" pitchFamily="18" charset="0"/>
                <a:cs typeface="Times New Roman" panose="02020603050405020304" pitchFamily="18" charset="0"/>
              </a:rPr>
              <a:t>                   Joined Reports</a:t>
            </a:r>
            <a:r>
              <a:rPr lang="en-US" sz="1500" b="0" i="0" dirty="0">
                <a:solidFill>
                  <a:srgbClr val="374151"/>
                </a:solidFill>
                <a:effectLst/>
                <a:latin typeface="Times New Roman" panose="02020603050405020304" pitchFamily="18" charset="0"/>
                <a:cs typeface="Times New Roman" panose="02020603050405020304" pitchFamily="18" charset="0"/>
              </a:rPr>
              <a:t>: Combine multiple report types in a single report.</a:t>
            </a:r>
            <a:r>
              <a:rPr lang="en-US" sz="1500" dirty="0">
                <a:solidFill>
                  <a:srgbClr val="434343"/>
                </a:solidFill>
                <a:latin typeface="Times New Roman" panose="02020603050405020304" pitchFamily="18" charset="0"/>
                <a:ea typeface="Lato"/>
                <a:cs typeface="Times New Roman" panose="02020603050405020304" pitchFamily="18" charset="0"/>
                <a:sym typeface="Lato"/>
              </a:rPr>
              <a:t> </a:t>
            </a:r>
          </a:p>
          <a:p>
            <a:pPr marL="285750" lvl="1" indent="-285750" algn="just">
              <a:buFont typeface="Wingdings" panose="05000000000000000000" pitchFamily="2" charset="2"/>
              <a:buChar char="ü"/>
            </a:pPr>
            <a:r>
              <a:rPr lang="en-US" sz="1500" dirty="0">
                <a:solidFill>
                  <a:srgbClr val="434343"/>
                </a:solidFill>
                <a:latin typeface="Times New Roman" panose="02020603050405020304" pitchFamily="18" charset="0"/>
                <a:ea typeface="Lato"/>
                <a:cs typeface="Times New Roman" panose="02020603050405020304" pitchFamily="18" charset="0"/>
                <a:sym typeface="Lato"/>
              </a:rPr>
              <a:t> </a:t>
            </a:r>
            <a:r>
              <a:rPr lang="en-US" sz="1500" b="0" i="0" dirty="0">
                <a:solidFill>
                  <a:srgbClr val="374151"/>
                </a:solidFill>
                <a:effectLst/>
                <a:latin typeface="Times New Roman" panose="02020603050405020304" pitchFamily="18" charset="0"/>
                <a:cs typeface="Times New Roman" panose="02020603050405020304" pitchFamily="18" charset="0"/>
              </a:rPr>
              <a:t>Report filters are used to narrow down the data displayed in a report to focus on specific criteria or subsets of data. They allow users to refine the information they see in the report by specifying conditions that must be met. Report filters help users answer specific questions or perform in-depth analyses.</a:t>
            </a:r>
            <a:endParaRPr lang="en-US" sz="1500" dirty="0">
              <a:solidFill>
                <a:srgbClr val="434343"/>
              </a:solidFill>
              <a:latin typeface="Times New Roman" panose="02020603050405020304" pitchFamily="18" charset="0"/>
              <a:ea typeface="Lato"/>
              <a:cs typeface="Times New Roman" panose="02020603050405020304" pitchFamily="18" charset="0"/>
              <a:sym typeface="Lato"/>
            </a:endParaRPr>
          </a:p>
          <a:p>
            <a:pPr marL="377190" marR="91440" lvl="0" indent="-285750" algn="l" rtl="0">
              <a:spcBef>
                <a:spcPts val="0"/>
              </a:spcBef>
              <a:spcAft>
                <a:spcPts val="0"/>
              </a:spcAft>
              <a:buFont typeface="Wingdings" panose="05000000000000000000" pitchFamily="2" charset="2"/>
              <a:buChar char="ü"/>
            </a:pPr>
            <a:endParaRPr lang="en-US" sz="1500" b="0" i="0" dirty="0">
              <a:solidFill>
                <a:srgbClr val="374151"/>
              </a:solidFill>
              <a:effectLst/>
              <a:latin typeface="Times New Roman" panose="02020603050405020304" pitchFamily="18" charset="0"/>
              <a:cs typeface="Times New Roman" panose="02020603050405020304" pitchFamily="18" charset="0"/>
            </a:endParaRPr>
          </a:p>
          <a:p>
            <a:pPr marL="377190" marR="91440" lvl="0" indent="-285750" algn="l" rtl="0">
              <a:spcBef>
                <a:spcPts val="0"/>
              </a:spcBef>
              <a:spcAft>
                <a:spcPts val="0"/>
              </a:spcAft>
              <a:buFont typeface="Wingdings" panose="05000000000000000000" pitchFamily="2" charset="2"/>
              <a:buChar char="ü"/>
            </a:pPr>
            <a:endParaRPr lang="en-US" sz="1500" b="0" i="0" dirty="0">
              <a:solidFill>
                <a:srgbClr val="374151"/>
              </a:solidFill>
              <a:effectLst/>
              <a:latin typeface="Times New Roman" panose="02020603050405020304" pitchFamily="18" charset="0"/>
              <a:cs typeface="Times New Roman" panose="02020603050405020304" pitchFamily="18" charset="0"/>
            </a:endParaRPr>
          </a:p>
          <a:p>
            <a:pPr marL="377190" marR="91440" lvl="0" indent="-285750" algn="l" rtl="0">
              <a:spcBef>
                <a:spcPts val="0"/>
              </a:spcBef>
              <a:spcAft>
                <a:spcPts val="0"/>
              </a:spcAft>
              <a:buFont typeface="Wingdings" panose="05000000000000000000" pitchFamily="2" charset="2"/>
              <a:buChar char="ü"/>
            </a:pPr>
            <a:endParaRPr lang="en-US" sz="15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new report you just created and ran.</a:t>
            </a:r>
            <a:endParaRPr sz="1800" b="1" i="1">
              <a:solidFill>
                <a:srgbClr val="4D4D4D"/>
              </a:solidFill>
              <a:latin typeface="Lato"/>
              <a:ea typeface="Lato"/>
              <a:cs typeface="Lato"/>
              <a:sym typeface="Lato"/>
            </a:endParaRPr>
          </a:p>
        </p:txBody>
      </p:sp>
      <p:pic>
        <p:nvPicPr>
          <p:cNvPr id="155" name="Google Shape;155;p25"/>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56" name="Google Shape;156;p25"/>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5:</a:t>
            </a:r>
            <a:r>
              <a:rPr lang="en" sz="2400">
                <a:solidFill>
                  <a:srgbClr val="434343"/>
                </a:solidFill>
                <a:latin typeface="Lato Black"/>
                <a:ea typeface="Lato Black"/>
                <a:cs typeface="Lato Black"/>
                <a:sym typeface="Lato Black"/>
              </a:rPr>
              <a:t> Create a New Report</a:t>
            </a:r>
            <a:endParaRPr sz="2400">
              <a:solidFill>
                <a:srgbClr val="434343"/>
              </a:solidFill>
              <a:latin typeface="Lato Light"/>
              <a:ea typeface="Lato Light"/>
              <a:cs typeface="Lato Light"/>
              <a:sym typeface="Lato Light"/>
            </a:endParaRPr>
          </a:p>
        </p:txBody>
      </p:sp>
      <p:pic>
        <p:nvPicPr>
          <p:cNvPr id="157" name="Google Shape;157;p25"/>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6"/>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63" name="Google Shape;163;p26"/>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5:</a:t>
            </a:r>
            <a:r>
              <a:rPr lang="en" sz="2400">
                <a:solidFill>
                  <a:srgbClr val="434343"/>
                </a:solidFill>
                <a:latin typeface="Lato Black"/>
                <a:ea typeface="Lato Black"/>
                <a:cs typeface="Lato Black"/>
                <a:sym typeface="Lato Black"/>
              </a:rPr>
              <a:t> Create a New Report</a:t>
            </a:r>
            <a:endParaRPr sz="2400">
              <a:solidFill>
                <a:srgbClr val="434343"/>
              </a:solidFill>
              <a:latin typeface="Lato Light"/>
              <a:ea typeface="Lato Light"/>
              <a:cs typeface="Lato Light"/>
              <a:sym typeface="Lato Light"/>
            </a:endParaRPr>
          </a:p>
        </p:txBody>
      </p:sp>
      <p:pic>
        <p:nvPicPr>
          <p:cNvPr id="164" name="Google Shape;164;p26"/>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C224586F-7D38-3CD1-F53A-450E63DDAE6C}"/>
              </a:ext>
            </a:extLst>
          </p:cNvPr>
          <p:cNvPicPr>
            <a:picLocks noChangeAspect="1"/>
          </p:cNvPicPr>
          <p:nvPr/>
        </p:nvPicPr>
        <p:blipFill>
          <a:blip r:embed="rId5"/>
          <a:stretch>
            <a:fillRect/>
          </a:stretch>
        </p:blipFill>
        <p:spPr>
          <a:xfrm>
            <a:off x="-1" y="1217701"/>
            <a:ext cx="9144000" cy="36998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71" name="Google Shape;171;p2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72" name="Google Shape;172;p27"/>
          <p:cNvPicPr preferRelativeResize="0"/>
          <p:nvPr/>
        </p:nvPicPr>
        <p:blipFill>
          <a:blip r:embed="rId4">
            <a:alphaModFix/>
          </a:blip>
          <a:stretch>
            <a:fillRect/>
          </a:stretch>
        </p:blipFill>
        <p:spPr>
          <a:xfrm>
            <a:off x="6924350" y="-59750"/>
            <a:ext cx="2598100" cy="1535524"/>
          </a:xfrm>
          <a:prstGeom prst="rect">
            <a:avLst/>
          </a:prstGeom>
          <a:noFill/>
          <a:ln>
            <a:noFill/>
          </a:ln>
        </p:spPr>
      </p:pic>
      <p:sp>
        <p:nvSpPr>
          <p:cNvPr id="173" name="Google Shape;173;p2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0" lvl="0" indent="0" algn="l" rtl="0">
              <a:lnSpc>
                <a:spcPct val="115000"/>
              </a:lnSpc>
              <a:spcBef>
                <a:spcPts val="1200"/>
              </a:spcBef>
              <a:spcAft>
                <a:spcPts val="1200"/>
              </a:spcAft>
              <a:buNone/>
            </a:pPr>
            <a:endParaRPr sz="1800">
              <a:solidFill>
                <a:srgbClr val="434343"/>
              </a:solidFill>
              <a:latin typeface="Lato"/>
              <a:ea typeface="Lato"/>
              <a:cs typeface="Lato"/>
              <a:sym typeface="Lato"/>
            </a:endParaRPr>
          </a:p>
        </p:txBody>
      </p:sp>
      <p:sp>
        <p:nvSpPr>
          <p:cNvPr id="174" name="Google Shape;174;p27"/>
          <p:cNvSpPr txBox="1"/>
          <p:nvPr/>
        </p:nvSpPr>
        <p:spPr>
          <a:xfrm>
            <a:off x="1443575" y="1862850"/>
            <a:ext cx="6345000" cy="2729400"/>
          </a:xfrm>
          <a:prstGeom prst="rect">
            <a:avLst/>
          </a:prstGeom>
          <a:noFill/>
          <a:ln>
            <a:noFill/>
          </a:ln>
        </p:spPr>
        <p:txBody>
          <a:bodyPr spcFirstLastPara="1" wrap="square" lIns="91425" tIns="91425" rIns="91425" bIns="91425" anchor="t" anchorCtr="0">
            <a:noAutofit/>
          </a:bodyPr>
          <a:lstStyle/>
          <a:p>
            <a:pPr marL="91440" lvl="0" indent="0" algn="l" rtl="0">
              <a:spcBef>
                <a:spcPts val="0"/>
              </a:spcBef>
              <a:spcAft>
                <a:spcPts val="0"/>
              </a:spcAft>
              <a:buClr>
                <a:schemeClr val="dk1"/>
              </a:buClr>
              <a:buSzPts val="1100"/>
              <a:buFont typeface="Arial"/>
              <a:buNone/>
            </a:pPr>
            <a:endParaRPr sz="1600" b="1" i="1">
              <a:solidFill>
                <a:srgbClr val="4D4D4D"/>
              </a:solidFill>
              <a:latin typeface="Lato"/>
              <a:ea typeface="Lato"/>
              <a:cs typeface="Lato"/>
              <a:sym typeface="Lato"/>
            </a:endParaRPr>
          </a:p>
          <a:p>
            <a:pPr marL="91440" lvl="0" indent="0" algn="l" rtl="0">
              <a:spcBef>
                <a:spcPts val="0"/>
              </a:spcBef>
              <a:spcAft>
                <a:spcPts val="0"/>
              </a:spcAft>
              <a:buClr>
                <a:schemeClr val="dk1"/>
              </a:buClr>
              <a:buSzPts val="1100"/>
              <a:buFont typeface="Arial"/>
              <a:buNone/>
            </a:pPr>
            <a:r>
              <a:rPr lang="en" sz="1600" b="1" i="1">
                <a:solidFill>
                  <a:srgbClr val="4D4D4D"/>
                </a:solidFill>
                <a:latin typeface="Lato"/>
                <a:ea typeface="Lato"/>
                <a:cs typeface="Lato"/>
                <a:sym typeface="Lato"/>
              </a:rPr>
              <a:t>On the following slides, insert screenshots of the charts you just created: </a:t>
            </a:r>
            <a:endParaRPr sz="1600" b="1" i="1">
              <a:solidFill>
                <a:srgbClr val="4D4D4D"/>
              </a:solidFill>
              <a:latin typeface="Lato"/>
              <a:ea typeface="Lato"/>
              <a:cs typeface="Lato"/>
              <a:sym typeface="Lato"/>
            </a:endParaRPr>
          </a:p>
          <a:p>
            <a:pPr marL="457200" lvl="0" indent="-317500" algn="l" rtl="0">
              <a:lnSpc>
                <a:spcPct val="115000"/>
              </a:lnSpc>
              <a:spcBef>
                <a:spcPts val="1200"/>
              </a:spcBef>
              <a:spcAft>
                <a:spcPts val="0"/>
              </a:spcAft>
              <a:buClr>
                <a:schemeClr val="dk1"/>
              </a:buClr>
              <a:buSzPts val="1400"/>
              <a:buChar char="●"/>
            </a:pPr>
            <a:r>
              <a:rPr lang="en" b="1" i="1">
                <a:solidFill>
                  <a:srgbClr val="4D4D4D"/>
                </a:solidFill>
                <a:latin typeface="Lato"/>
                <a:ea typeface="Lato"/>
                <a:cs typeface="Lato"/>
                <a:sym typeface="Lato"/>
              </a:rPr>
              <a:t>Step 1: </a:t>
            </a:r>
            <a:r>
              <a:rPr lang="en" i="1">
                <a:solidFill>
                  <a:srgbClr val="4D4D4D"/>
                </a:solidFill>
                <a:latin typeface="Lato"/>
                <a:ea typeface="Lato"/>
                <a:cs typeface="Lato"/>
                <a:sym typeface="Lato"/>
              </a:rPr>
              <a:t>All opportunities of all time that have been “Closed — Won” among new customers, with opportunities grouped by industry</a:t>
            </a:r>
            <a:endParaRPr i="1">
              <a:solidFill>
                <a:srgbClr val="4D4D4D"/>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Char char="●"/>
            </a:pPr>
            <a:r>
              <a:rPr lang="en" b="1" i="1">
                <a:solidFill>
                  <a:srgbClr val="4D4D4D"/>
                </a:solidFill>
                <a:latin typeface="Lato"/>
                <a:ea typeface="Lato"/>
                <a:cs typeface="Lato"/>
                <a:sym typeface="Lato"/>
              </a:rPr>
              <a:t>Step 2: </a:t>
            </a:r>
            <a:r>
              <a:rPr lang="en" i="1">
                <a:solidFill>
                  <a:srgbClr val="4D4D4D"/>
                </a:solidFill>
                <a:latin typeface="Lato"/>
                <a:ea typeface="Lato"/>
                <a:cs typeface="Lato"/>
                <a:sym typeface="Lato"/>
              </a:rPr>
              <a:t>All leads of all time that are currently “Working — Contacted”, grouped by lead source</a:t>
            </a:r>
            <a:endParaRPr i="1">
              <a:solidFill>
                <a:srgbClr val="4D4D4D"/>
              </a:solidFill>
              <a:latin typeface="Lato"/>
              <a:ea typeface="Lato"/>
              <a:cs typeface="Lato"/>
              <a:sym typeface="Lato"/>
            </a:endParaRPr>
          </a:p>
          <a:p>
            <a:pPr marL="457200" lvl="0" indent="-317500" algn="l" rtl="0">
              <a:lnSpc>
                <a:spcPct val="115000"/>
              </a:lnSpc>
              <a:spcBef>
                <a:spcPts val="0"/>
              </a:spcBef>
              <a:spcAft>
                <a:spcPts val="0"/>
              </a:spcAft>
              <a:buClr>
                <a:schemeClr val="dk1"/>
              </a:buClr>
              <a:buSzPts val="1400"/>
              <a:buChar char="●"/>
            </a:pPr>
            <a:r>
              <a:rPr lang="en" b="1" i="1">
                <a:solidFill>
                  <a:srgbClr val="4D4D4D"/>
                </a:solidFill>
                <a:latin typeface="Lato"/>
                <a:ea typeface="Lato"/>
                <a:cs typeface="Lato"/>
                <a:sym typeface="Lato"/>
              </a:rPr>
              <a:t>Step 3:</a:t>
            </a:r>
            <a:r>
              <a:rPr lang="en" i="1">
                <a:solidFill>
                  <a:srgbClr val="4D4D4D"/>
                </a:solidFill>
                <a:latin typeface="Lato"/>
                <a:ea typeface="Lato"/>
                <a:cs typeface="Lato"/>
                <a:sym typeface="Lato"/>
              </a:rPr>
              <a:t> Expected revenue of all time for open opportunities where probability is &gt;30%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80" name="Google Shape;180;p2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81" name="Google Shape;181;p28"/>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B0D7FD81-6AC7-F8CD-05C3-BA4E4CF7A76B}"/>
              </a:ext>
            </a:extLst>
          </p:cNvPr>
          <p:cNvPicPr>
            <a:picLocks noChangeAspect="1"/>
          </p:cNvPicPr>
          <p:nvPr/>
        </p:nvPicPr>
        <p:blipFill>
          <a:blip r:embed="rId5"/>
          <a:stretch>
            <a:fillRect/>
          </a:stretch>
        </p:blipFill>
        <p:spPr>
          <a:xfrm>
            <a:off x="0" y="1217700"/>
            <a:ext cx="9144000" cy="3925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88" name="Google Shape;188;p2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89" name="Google Shape;189;p29"/>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6EDD6722-EB58-6A4B-B3F6-0C407561F7F5}"/>
              </a:ext>
            </a:extLst>
          </p:cNvPr>
          <p:cNvPicPr>
            <a:picLocks noChangeAspect="1"/>
          </p:cNvPicPr>
          <p:nvPr/>
        </p:nvPicPr>
        <p:blipFill>
          <a:blip r:embed="rId5"/>
          <a:stretch>
            <a:fillRect/>
          </a:stretch>
        </p:blipFill>
        <p:spPr>
          <a:xfrm>
            <a:off x="0" y="1217700"/>
            <a:ext cx="9144000" cy="3779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96" name="Google Shape;196;p30"/>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6:</a:t>
            </a:r>
            <a:r>
              <a:rPr lang="en" sz="2400">
                <a:solidFill>
                  <a:srgbClr val="434343"/>
                </a:solidFill>
                <a:latin typeface="Lato Black"/>
                <a:ea typeface="Lato Black"/>
                <a:cs typeface="Lato Black"/>
                <a:sym typeface="Lato Black"/>
              </a:rPr>
              <a:t> Create Report Charts</a:t>
            </a:r>
            <a:endParaRPr sz="2400">
              <a:solidFill>
                <a:srgbClr val="434343"/>
              </a:solidFill>
              <a:latin typeface="Lato Light"/>
              <a:ea typeface="Lato Light"/>
              <a:cs typeface="Lato Light"/>
              <a:sym typeface="Lato Light"/>
            </a:endParaRPr>
          </a:p>
        </p:txBody>
      </p:sp>
      <p:pic>
        <p:nvPicPr>
          <p:cNvPr id="197" name="Google Shape;197;p30"/>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78EED8D1-98A2-1F60-6E4D-C53B27F9A4C6}"/>
              </a:ext>
            </a:extLst>
          </p:cNvPr>
          <p:cNvPicPr>
            <a:picLocks noChangeAspect="1"/>
          </p:cNvPicPr>
          <p:nvPr/>
        </p:nvPicPr>
        <p:blipFill>
          <a:blip r:embed="rId5"/>
          <a:stretch>
            <a:fillRect/>
          </a:stretch>
        </p:blipFill>
        <p:spPr>
          <a:xfrm>
            <a:off x="0" y="1217699"/>
            <a:ext cx="9144000" cy="37431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dashboard you just created.</a:t>
            </a:r>
            <a:endParaRPr sz="1800" b="1" i="1">
              <a:solidFill>
                <a:srgbClr val="4D4D4D"/>
              </a:solidFill>
              <a:latin typeface="Lato"/>
              <a:ea typeface="Lato"/>
              <a:cs typeface="Lato"/>
              <a:sym typeface="Lato"/>
            </a:endParaRPr>
          </a:p>
        </p:txBody>
      </p:sp>
      <p:pic>
        <p:nvPicPr>
          <p:cNvPr id="204" name="Google Shape;204;p3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205" name="Google Shape;205;p31"/>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7:</a:t>
            </a:r>
            <a:r>
              <a:rPr lang="en" sz="2400">
                <a:solidFill>
                  <a:srgbClr val="434343"/>
                </a:solidFill>
                <a:latin typeface="Lato Black"/>
                <a:ea typeface="Lato Black"/>
                <a:cs typeface="Lato Black"/>
                <a:sym typeface="Lato Black"/>
              </a:rPr>
              <a:t> Create a Dashboard</a:t>
            </a:r>
            <a:endParaRPr sz="2400">
              <a:solidFill>
                <a:srgbClr val="434343"/>
              </a:solidFill>
              <a:latin typeface="Lato Light"/>
              <a:ea typeface="Lato Light"/>
              <a:cs typeface="Lato Light"/>
              <a:sym typeface="Lato Light"/>
            </a:endParaRPr>
          </a:p>
        </p:txBody>
      </p:sp>
      <p:pic>
        <p:nvPicPr>
          <p:cNvPr id="206" name="Google Shape;206;p31"/>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212" name="Google Shape;212;p32"/>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7:</a:t>
            </a:r>
            <a:r>
              <a:rPr lang="en" sz="2400">
                <a:solidFill>
                  <a:srgbClr val="434343"/>
                </a:solidFill>
                <a:latin typeface="Lato Black"/>
                <a:ea typeface="Lato Black"/>
                <a:cs typeface="Lato Black"/>
                <a:sym typeface="Lato Black"/>
              </a:rPr>
              <a:t> Create a Dashboard</a:t>
            </a:r>
            <a:endParaRPr sz="2400">
              <a:solidFill>
                <a:srgbClr val="434343"/>
              </a:solidFill>
              <a:latin typeface="Lato Light"/>
              <a:ea typeface="Lato Light"/>
              <a:cs typeface="Lato Light"/>
              <a:sym typeface="Lato Light"/>
            </a:endParaRPr>
          </a:p>
        </p:txBody>
      </p:sp>
      <p:pic>
        <p:nvPicPr>
          <p:cNvPr id="213" name="Google Shape;213;p32"/>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0F3AF981-96B9-6CAB-D92D-651677300254}"/>
              </a:ext>
            </a:extLst>
          </p:cNvPr>
          <p:cNvPicPr>
            <a:picLocks noChangeAspect="1"/>
          </p:cNvPicPr>
          <p:nvPr/>
        </p:nvPicPr>
        <p:blipFill>
          <a:blip r:embed="rId5"/>
          <a:stretch>
            <a:fillRect/>
          </a:stretch>
        </p:blipFill>
        <p:spPr>
          <a:xfrm>
            <a:off x="-1" y="1329350"/>
            <a:ext cx="9144000" cy="3689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64" name="Google Shape;64;p15"/>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D4D4D"/>
                </a:solidFill>
                <a:latin typeface="Lato Black"/>
                <a:ea typeface="Lato Black"/>
                <a:cs typeface="Lato Black"/>
                <a:sym typeface="Lato Black"/>
              </a:rPr>
              <a:t>Project </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p:txBody>
      </p:sp>
      <p:sp>
        <p:nvSpPr>
          <p:cNvPr id="65" name="Google Shape;65;p15"/>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66" name="Google Shape;66;p15"/>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67" name="Google Shape;67;p15"/>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Create a Tabular Report</a:t>
            </a:r>
            <a:endParaRPr>
              <a:solidFill>
                <a:srgbClr val="4D4D4D"/>
              </a:solidFill>
              <a:latin typeface="Lato"/>
              <a:ea typeface="Lato"/>
              <a:cs typeface="Lato"/>
              <a:sym typeface="Lato"/>
            </a:endParaRPr>
          </a:p>
        </p:txBody>
      </p:sp>
      <p:sp>
        <p:nvSpPr>
          <p:cNvPr id="68" name="Google Shape;68;p15"/>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Create a Summary Report</a:t>
            </a:r>
            <a:endParaRPr>
              <a:solidFill>
                <a:srgbClr val="4D4D4D"/>
              </a:solidFill>
              <a:latin typeface="Lato"/>
              <a:ea typeface="Lato"/>
              <a:cs typeface="Lato"/>
              <a:sym typeface="Lato"/>
            </a:endParaRPr>
          </a:p>
        </p:txBody>
      </p:sp>
      <p:sp>
        <p:nvSpPr>
          <p:cNvPr id="69" name="Google Shape;69;p15"/>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70" name="Google Shape;70;p15"/>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71" name="Google Shape;71;p15"/>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a Matrix Report</a:t>
            </a:r>
            <a:endParaRPr>
              <a:solidFill>
                <a:srgbClr val="4D4D4D"/>
              </a:solidFill>
              <a:latin typeface="Lato"/>
              <a:ea typeface="Lato"/>
              <a:cs typeface="Lato"/>
              <a:sym typeface="Lato"/>
            </a:endParaRPr>
          </a:p>
        </p:txBody>
      </p:sp>
      <p:sp>
        <p:nvSpPr>
          <p:cNvPr id="72" name="Google Shape;72;p15"/>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523200" y="677475"/>
            <a:ext cx="8097600" cy="996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3000" b="1">
                <a:solidFill>
                  <a:srgbClr val="000099"/>
                </a:solidFill>
                <a:latin typeface="Lato"/>
                <a:ea typeface="Lato"/>
                <a:cs typeface="Lato"/>
                <a:sym typeface="Lato"/>
              </a:rPr>
              <a:t>You have reached the end of this </a:t>
            </a:r>
            <a:r>
              <a:rPr lang="en" sz="3000" b="1">
                <a:solidFill>
                  <a:srgbClr val="FF4C4C"/>
                </a:solidFill>
                <a:latin typeface="Lato"/>
                <a:ea typeface="Lato"/>
                <a:cs typeface="Lato"/>
                <a:sym typeface="Lato"/>
              </a:rPr>
              <a:t>Project!</a:t>
            </a:r>
            <a:endParaRPr sz="3000" b="1">
              <a:solidFill>
                <a:srgbClr val="FF4C4C"/>
              </a:solidFill>
              <a:latin typeface="Lato"/>
              <a:ea typeface="Lato"/>
              <a:cs typeface="Lato"/>
              <a:sym typeface="Lato"/>
            </a:endParaRPr>
          </a:p>
        </p:txBody>
      </p:sp>
      <p:sp>
        <p:nvSpPr>
          <p:cNvPr id="220" name="Google Shape;220;p33"/>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This is the end of this Independent Project! Great job completing all these tasks in Salesforce. Make sure you download a copy of this deck for your portfolio. </a:t>
            </a:r>
            <a:endParaRPr sz="1800" b="1" i="1">
              <a:solidFill>
                <a:srgbClr val="4D4D4D"/>
              </a:solidFill>
              <a:latin typeface="Lato"/>
              <a:ea typeface="Lato"/>
              <a:cs typeface="Lato"/>
              <a:sym typeface="Lato"/>
            </a:endParaRPr>
          </a:p>
          <a:p>
            <a:pPr marL="0" lvl="0" indent="0" algn="ctr" rtl="0">
              <a:lnSpc>
                <a:spcPct val="115000"/>
              </a:lnSpc>
              <a:spcBef>
                <a:spcPts val="0"/>
              </a:spcBef>
              <a:spcAft>
                <a:spcPts val="0"/>
              </a:spcAft>
              <a:buClr>
                <a:schemeClr val="dk1"/>
              </a:buClr>
              <a:buSzPts val="1100"/>
              <a:buFont typeface="Arial"/>
              <a:buNone/>
            </a:pPr>
            <a:endParaRPr sz="1800" b="1" i="1">
              <a:solidFill>
                <a:srgbClr val="4D4D4D"/>
              </a:solidFill>
              <a:latin typeface="Lato"/>
              <a:ea typeface="Lato"/>
              <a:cs typeface="Lato"/>
              <a:sym typeface="Lato"/>
            </a:endParaRPr>
          </a:p>
          <a:p>
            <a:pPr marL="0" lvl="0" indent="0" algn="l" rtl="0">
              <a:spcBef>
                <a:spcPts val="0"/>
              </a:spcBef>
              <a:spcAft>
                <a:spcPts val="0"/>
              </a:spcAft>
              <a:buNone/>
            </a:pPr>
            <a:endParaRPr/>
          </a:p>
        </p:txBody>
      </p:sp>
      <p:pic>
        <p:nvPicPr>
          <p:cNvPr id="221" name="Google Shape;221;p33"/>
          <p:cNvPicPr preferRelativeResize="0"/>
          <p:nvPr/>
        </p:nvPicPr>
        <p:blipFill>
          <a:blip r:embed="rId3">
            <a:alphaModFix/>
          </a:blip>
          <a:stretch>
            <a:fillRect/>
          </a:stretch>
        </p:blipFill>
        <p:spPr>
          <a:xfrm>
            <a:off x="3744750" y="1600950"/>
            <a:ext cx="1654500" cy="165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78" name="Google Shape;78;p16"/>
          <p:cNvSpPr txBox="1"/>
          <p:nvPr/>
        </p:nvSpPr>
        <p:spPr>
          <a:xfrm>
            <a:off x="282075" y="0"/>
            <a:ext cx="1614900" cy="176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rgbClr val="454545"/>
                </a:solidFill>
                <a:latin typeface="Lato Black"/>
                <a:ea typeface="Lato Black"/>
                <a:cs typeface="Lato Black"/>
                <a:sym typeface="Lato Black"/>
              </a:rPr>
              <a:t>Project</a:t>
            </a:r>
            <a:endParaRPr sz="2400">
              <a:solidFill>
                <a:srgbClr val="454545"/>
              </a:solidFill>
              <a:latin typeface="Lato Black"/>
              <a:ea typeface="Lato Black"/>
              <a:cs typeface="Lato Black"/>
              <a:sym typeface="Lato Black"/>
            </a:endParaRPr>
          </a:p>
          <a:p>
            <a:pPr marL="0" lvl="0" indent="0" algn="l" rtl="0">
              <a:spcBef>
                <a:spcPts val="0"/>
              </a:spcBef>
              <a:spcAft>
                <a:spcPts val="0"/>
              </a:spcAft>
              <a:buNone/>
            </a:pPr>
            <a:r>
              <a:rPr lang="en" sz="2400">
                <a:solidFill>
                  <a:srgbClr val="434343"/>
                </a:solidFill>
                <a:latin typeface="Lato Black"/>
                <a:ea typeface="Lato Black"/>
                <a:cs typeface="Lato Black"/>
                <a:sym typeface="Lato Black"/>
              </a:rPr>
              <a:t> </a:t>
            </a:r>
            <a:r>
              <a:rPr lang="en" sz="2400">
                <a:solidFill>
                  <a:srgbClr val="454545"/>
                </a:solidFill>
                <a:latin typeface="Lato"/>
                <a:ea typeface="Lato"/>
                <a:cs typeface="Lato"/>
                <a:sym typeface="Lato"/>
              </a:rPr>
              <a:t>Overview</a:t>
            </a:r>
            <a:endParaRPr sz="2400">
              <a:solidFill>
                <a:srgbClr val="454545"/>
              </a:solidFill>
              <a:latin typeface="Lato"/>
              <a:ea typeface="Lato"/>
              <a:cs typeface="Lato"/>
              <a:sym typeface="Lato"/>
            </a:endParaRPr>
          </a:p>
        </p:txBody>
      </p:sp>
      <p:sp>
        <p:nvSpPr>
          <p:cNvPr id="79" name="Google Shape;79;p16"/>
          <p:cNvSpPr/>
          <p:nvPr/>
        </p:nvSpPr>
        <p:spPr>
          <a:xfrm>
            <a:off x="2794824" y="7078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5</a:t>
            </a:r>
            <a:endParaRPr b="1">
              <a:solidFill>
                <a:schemeClr val="lt1"/>
              </a:solidFill>
              <a:latin typeface="Lato"/>
              <a:ea typeface="Lato"/>
              <a:cs typeface="Lato"/>
              <a:sym typeface="Lato"/>
            </a:endParaRPr>
          </a:p>
        </p:txBody>
      </p:sp>
      <p:sp>
        <p:nvSpPr>
          <p:cNvPr id="80" name="Google Shape;80;p16"/>
          <p:cNvSpPr/>
          <p:nvPr/>
        </p:nvSpPr>
        <p:spPr>
          <a:xfrm>
            <a:off x="2794824" y="13616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6</a:t>
            </a:r>
            <a:endParaRPr b="1">
              <a:solidFill>
                <a:schemeClr val="lt1"/>
              </a:solidFill>
              <a:latin typeface="Lato"/>
              <a:ea typeface="Lato"/>
              <a:cs typeface="Lato"/>
              <a:sym typeface="Lato"/>
            </a:endParaRPr>
          </a:p>
        </p:txBody>
      </p:sp>
      <p:sp>
        <p:nvSpPr>
          <p:cNvPr id="81" name="Google Shape;81;p16"/>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595959"/>
                </a:solidFill>
                <a:latin typeface="Lato"/>
                <a:ea typeface="Lato"/>
                <a:cs typeface="Lato"/>
                <a:sym typeface="Lato"/>
              </a:rPr>
              <a:t>Task 5: Create a New Report</a:t>
            </a:r>
            <a:endParaRPr>
              <a:solidFill>
                <a:srgbClr val="595959"/>
              </a:solidFill>
              <a:latin typeface="Lato Black"/>
              <a:ea typeface="Lato Black"/>
              <a:cs typeface="Lato Black"/>
              <a:sym typeface="Lato Black"/>
            </a:endParaRPr>
          </a:p>
        </p:txBody>
      </p:sp>
      <p:sp>
        <p:nvSpPr>
          <p:cNvPr id="82" name="Google Shape;82;p16"/>
          <p:cNvSpPr txBox="1"/>
          <p:nvPr/>
        </p:nvSpPr>
        <p:spPr>
          <a:xfrm>
            <a:off x="3253525" y="13315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595959"/>
                </a:solidFill>
                <a:latin typeface="Lato"/>
                <a:ea typeface="Lato"/>
                <a:cs typeface="Lato"/>
                <a:sym typeface="Lato"/>
              </a:rPr>
              <a:t>Task 6: Create Report Charts</a:t>
            </a:r>
            <a:endParaRPr>
              <a:solidFill>
                <a:srgbClr val="595959"/>
              </a:solidFill>
              <a:latin typeface="Lato Black"/>
              <a:ea typeface="Lato Black"/>
              <a:cs typeface="Lato Black"/>
              <a:sym typeface="Lato Black"/>
            </a:endParaRPr>
          </a:p>
        </p:txBody>
      </p:sp>
      <p:sp>
        <p:nvSpPr>
          <p:cNvPr id="83" name="Google Shape;83;p16"/>
          <p:cNvSpPr/>
          <p:nvPr/>
        </p:nvSpPr>
        <p:spPr>
          <a:xfrm>
            <a:off x="2794824" y="2015490"/>
            <a:ext cx="458700" cy="458700"/>
          </a:xfrm>
          <a:prstGeom prst="ellipse">
            <a:avLst/>
          </a:prstGeom>
          <a:solidFill>
            <a:srgbClr val="FC515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Lato"/>
                <a:ea typeface="Lato"/>
                <a:cs typeface="Lato"/>
                <a:sym typeface="Lato"/>
              </a:rPr>
              <a:t>7</a:t>
            </a:r>
            <a:endParaRPr b="1">
              <a:solidFill>
                <a:schemeClr val="lt1"/>
              </a:solidFill>
              <a:latin typeface="Lato"/>
              <a:ea typeface="Lato"/>
              <a:cs typeface="Lato"/>
              <a:sym typeface="Lato"/>
            </a:endParaRPr>
          </a:p>
        </p:txBody>
      </p:sp>
      <p:sp>
        <p:nvSpPr>
          <p:cNvPr id="84" name="Google Shape;84;p16"/>
          <p:cNvSpPr txBox="1"/>
          <p:nvPr/>
        </p:nvSpPr>
        <p:spPr>
          <a:xfrm>
            <a:off x="3253525" y="19929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dk2"/>
                </a:solidFill>
                <a:latin typeface="Lato"/>
                <a:ea typeface="Lato"/>
                <a:cs typeface="Lato"/>
                <a:sym typeface="Lato"/>
              </a:rPr>
              <a:t>Task 7: Create a Dashboard</a:t>
            </a:r>
            <a:endParaRPr>
              <a:solidFill>
                <a:srgbClr val="595959"/>
              </a:solidFill>
              <a:latin typeface="Lato Black"/>
              <a:ea typeface="Lato Black"/>
              <a:cs typeface="Lato Black"/>
              <a:sym typeface="La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tabular report you just created and ran.</a:t>
            </a:r>
            <a:endParaRPr sz="1800" b="1" i="1">
              <a:solidFill>
                <a:srgbClr val="4D4D4D"/>
              </a:solidFill>
              <a:latin typeface="Lato"/>
              <a:ea typeface="Lato"/>
              <a:cs typeface="Lato"/>
              <a:sym typeface="Lato"/>
            </a:endParaRPr>
          </a:p>
        </p:txBody>
      </p:sp>
      <p:pic>
        <p:nvPicPr>
          <p:cNvPr id="90" name="Google Shape;90;p17"/>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1" name="Google Shape;91;p17"/>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a Tabular Report</a:t>
            </a:r>
            <a:endParaRPr sz="2400">
              <a:solidFill>
                <a:srgbClr val="434343"/>
              </a:solidFill>
              <a:latin typeface="Lato Light"/>
              <a:ea typeface="Lato Light"/>
              <a:cs typeface="Lato Light"/>
              <a:sym typeface="Lato Light"/>
            </a:endParaRPr>
          </a:p>
        </p:txBody>
      </p:sp>
      <p:pic>
        <p:nvPicPr>
          <p:cNvPr id="92" name="Google Shape;92;p17"/>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98" name="Google Shape;98;p18"/>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1:</a:t>
            </a:r>
            <a:r>
              <a:rPr lang="en" sz="2400">
                <a:solidFill>
                  <a:srgbClr val="434343"/>
                </a:solidFill>
                <a:latin typeface="Lato Black"/>
                <a:ea typeface="Lato Black"/>
                <a:cs typeface="Lato Black"/>
                <a:sym typeface="Lato Black"/>
              </a:rPr>
              <a:t> Create a Tabular Report</a:t>
            </a:r>
            <a:endParaRPr sz="2400">
              <a:solidFill>
                <a:srgbClr val="434343"/>
              </a:solidFill>
              <a:latin typeface="Lato Light"/>
              <a:ea typeface="Lato Light"/>
              <a:cs typeface="Lato Light"/>
              <a:sym typeface="Lato Light"/>
            </a:endParaRPr>
          </a:p>
        </p:txBody>
      </p:sp>
      <p:pic>
        <p:nvPicPr>
          <p:cNvPr id="99" name="Google Shape;99;p18"/>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2FAD3B0F-DF29-7A89-6454-978568CCA825}"/>
              </a:ext>
            </a:extLst>
          </p:cNvPr>
          <p:cNvPicPr>
            <a:picLocks noChangeAspect="1"/>
          </p:cNvPicPr>
          <p:nvPr/>
        </p:nvPicPr>
        <p:blipFill>
          <a:blip r:embed="rId5"/>
          <a:stretch>
            <a:fillRect/>
          </a:stretch>
        </p:blipFill>
        <p:spPr>
          <a:xfrm>
            <a:off x="0" y="1329350"/>
            <a:ext cx="9144000" cy="3626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summary report you just created and ran.</a:t>
            </a:r>
            <a:endParaRPr sz="1800" b="1" i="1">
              <a:solidFill>
                <a:srgbClr val="4D4D4D"/>
              </a:solidFill>
              <a:latin typeface="Lato"/>
              <a:ea typeface="Lato"/>
              <a:cs typeface="Lato"/>
              <a:sym typeface="Lato"/>
            </a:endParaRPr>
          </a:p>
        </p:txBody>
      </p:sp>
      <p:pic>
        <p:nvPicPr>
          <p:cNvPr id="106" name="Google Shape;106;p19"/>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07" name="Google Shape;107;p19"/>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Summary Report</a:t>
            </a:r>
            <a:endParaRPr sz="2400">
              <a:solidFill>
                <a:srgbClr val="434343"/>
              </a:solidFill>
              <a:latin typeface="Lato Light"/>
              <a:ea typeface="Lato Light"/>
              <a:cs typeface="Lato Light"/>
              <a:sym typeface="Lato Light"/>
            </a:endParaRPr>
          </a:p>
        </p:txBody>
      </p:sp>
      <p:pic>
        <p:nvPicPr>
          <p:cNvPr id="108" name="Google Shape;108;p19"/>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14" name="Google Shape;114;p20"/>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2:</a:t>
            </a:r>
            <a:r>
              <a:rPr lang="en" sz="2400">
                <a:solidFill>
                  <a:srgbClr val="434343"/>
                </a:solidFill>
                <a:latin typeface="Lato Black"/>
                <a:ea typeface="Lato Black"/>
                <a:cs typeface="Lato Black"/>
                <a:sym typeface="Lato Black"/>
              </a:rPr>
              <a:t> Create a Summary Report</a:t>
            </a:r>
            <a:endParaRPr sz="2400">
              <a:solidFill>
                <a:srgbClr val="434343"/>
              </a:solidFill>
              <a:latin typeface="Lato Light"/>
              <a:ea typeface="Lato Light"/>
              <a:cs typeface="Lato Light"/>
              <a:sym typeface="Lato Light"/>
            </a:endParaRPr>
          </a:p>
        </p:txBody>
      </p:sp>
      <p:pic>
        <p:nvPicPr>
          <p:cNvPr id="115" name="Google Shape;115;p20"/>
          <p:cNvPicPr preferRelativeResize="0"/>
          <p:nvPr/>
        </p:nvPicPr>
        <p:blipFill>
          <a:blip r:embed="rId4">
            <a:alphaModFix/>
          </a:blip>
          <a:stretch>
            <a:fillRect/>
          </a:stretch>
        </p:blipFill>
        <p:spPr>
          <a:xfrm>
            <a:off x="6924350" y="-59750"/>
            <a:ext cx="2598100" cy="1535524"/>
          </a:xfrm>
          <a:prstGeom prst="rect">
            <a:avLst/>
          </a:prstGeom>
          <a:noFill/>
          <a:ln>
            <a:noFill/>
          </a:ln>
        </p:spPr>
      </p:pic>
      <p:pic>
        <p:nvPicPr>
          <p:cNvPr id="3" name="Picture 2">
            <a:extLst>
              <a:ext uri="{FF2B5EF4-FFF2-40B4-BE49-F238E27FC236}">
                <a16:creationId xmlns:a16="http://schemas.microsoft.com/office/drawing/2014/main" id="{7F4FACCC-14FE-E298-7700-87DB673F6879}"/>
              </a:ext>
            </a:extLst>
          </p:cNvPr>
          <p:cNvPicPr>
            <a:picLocks noChangeAspect="1"/>
          </p:cNvPicPr>
          <p:nvPr/>
        </p:nvPicPr>
        <p:blipFill>
          <a:blip r:embed="rId5"/>
          <a:stretch>
            <a:fillRect/>
          </a:stretch>
        </p:blipFill>
        <p:spPr>
          <a:xfrm>
            <a:off x="-1" y="1340475"/>
            <a:ext cx="9144000" cy="3649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On the following slide, insert a screenshot of the matrix report you just created and ran.</a:t>
            </a:r>
            <a:endParaRPr sz="1800" b="1" i="1">
              <a:solidFill>
                <a:srgbClr val="4D4D4D"/>
              </a:solidFill>
              <a:latin typeface="Lato"/>
              <a:ea typeface="Lato"/>
              <a:cs typeface="Lato"/>
              <a:sym typeface="Lato"/>
            </a:endParaRPr>
          </a:p>
        </p:txBody>
      </p:sp>
      <p:pic>
        <p:nvPicPr>
          <p:cNvPr id="122" name="Google Shape;122;p21"/>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23" name="Google Shape;123;p21"/>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a Matrix Report</a:t>
            </a:r>
            <a:endParaRPr sz="2400">
              <a:solidFill>
                <a:srgbClr val="434343"/>
              </a:solidFill>
              <a:latin typeface="Lato Light"/>
              <a:ea typeface="Lato Light"/>
              <a:cs typeface="Lato Light"/>
              <a:sym typeface="Lato Light"/>
            </a:endParaRPr>
          </a:p>
        </p:txBody>
      </p:sp>
      <p:pic>
        <p:nvPicPr>
          <p:cNvPr id="124" name="Google Shape;124;p21"/>
          <p:cNvPicPr preferRelativeResize="0"/>
          <p:nvPr/>
        </p:nvPicPr>
        <p:blipFill>
          <a:blip r:embed="rId4">
            <a:alphaModFix/>
          </a:blip>
          <a:stretch>
            <a:fillRect/>
          </a:stretch>
        </p:blipFill>
        <p:spPr>
          <a:xfrm>
            <a:off x="6924350" y="-59750"/>
            <a:ext cx="2598100" cy="1535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l="14507"/>
          <a:stretch/>
        </p:blipFill>
        <p:spPr>
          <a:xfrm>
            <a:off x="-1" y="808725"/>
            <a:ext cx="1816725" cy="520625"/>
          </a:xfrm>
          <a:prstGeom prst="rect">
            <a:avLst/>
          </a:prstGeom>
          <a:noFill/>
          <a:ln>
            <a:noFill/>
          </a:ln>
        </p:spPr>
      </p:pic>
      <p:sp>
        <p:nvSpPr>
          <p:cNvPr id="130" name="Google Shape;130;p22"/>
          <p:cNvSpPr txBox="1"/>
          <p:nvPr/>
        </p:nvSpPr>
        <p:spPr>
          <a:xfrm>
            <a:off x="299450" y="292625"/>
            <a:ext cx="7489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Task 3:</a:t>
            </a:r>
            <a:r>
              <a:rPr lang="en" sz="2400">
                <a:solidFill>
                  <a:srgbClr val="434343"/>
                </a:solidFill>
                <a:latin typeface="Lato Black"/>
                <a:ea typeface="Lato Black"/>
                <a:cs typeface="Lato Black"/>
                <a:sym typeface="Lato Black"/>
              </a:rPr>
              <a:t> Create a Matrix Report</a:t>
            </a:r>
            <a:endParaRPr sz="2400">
              <a:solidFill>
                <a:srgbClr val="434343"/>
              </a:solidFill>
              <a:latin typeface="Lato Light"/>
              <a:ea typeface="Lato Light"/>
              <a:cs typeface="Lato Light"/>
              <a:sym typeface="Lato Light"/>
            </a:endParaRPr>
          </a:p>
        </p:txBody>
      </p:sp>
      <p:pic>
        <p:nvPicPr>
          <p:cNvPr id="131" name="Google Shape;131;p22"/>
          <p:cNvPicPr preferRelativeResize="0"/>
          <p:nvPr/>
        </p:nvPicPr>
        <p:blipFill>
          <a:blip r:embed="rId4">
            <a:alphaModFix/>
          </a:blip>
          <a:stretch>
            <a:fillRect/>
          </a:stretch>
        </p:blipFill>
        <p:spPr>
          <a:xfrm>
            <a:off x="6789051" y="-102950"/>
            <a:ext cx="2598100" cy="1535524"/>
          </a:xfrm>
          <a:prstGeom prst="rect">
            <a:avLst/>
          </a:prstGeom>
          <a:noFill/>
          <a:ln>
            <a:noFill/>
          </a:ln>
        </p:spPr>
      </p:pic>
      <p:pic>
        <p:nvPicPr>
          <p:cNvPr id="3" name="Picture 2">
            <a:extLst>
              <a:ext uri="{FF2B5EF4-FFF2-40B4-BE49-F238E27FC236}">
                <a16:creationId xmlns:a16="http://schemas.microsoft.com/office/drawing/2014/main" id="{4EAE1491-3AC2-3754-7C1D-31A5FF710B59}"/>
              </a:ext>
            </a:extLst>
          </p:cNvPr>
          <p:cNvPicPr>
            <a:picLocks noChangeAspect="1"/>
          </p:cNvPicPr>
          <p:nvPr/>
        </p:nvPicPr>
        <p:blipFill>
          <a:blip r:embed="rId5"/>
          <a:stretch>
            <a:fillRect/>
          </a:stretch>
        </p:blipFill>
        <p:spPr>
          <a:xfrm>
            <a:off x="0" y="1329350"/>
            <a:ext cx="9144000" cy="36314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624</Words>
  <Application>Microsoft Office PowerPoint</Application>
  <PresentationFormat>On-screen Show (16:9)</PresentationFormat>
  <Paragraphs>62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Wingdings</vt:lpstr>
      <vt:lpstr>Lato Black</vt:lpstr>
      <vt:lpstr>Lato Light</vt:lpstr>
      <vt:lpstr>Lato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Balasid</dc:creator>
  <cp:lastModifiedBy>Balaji V</cp:lastModifiedBy>
  <cp:revision>9</cp:revision>
  <dcterms:modified xsi:type="dcterms:W3CDTF">2023-10-29T12:18:57Z</dcterms:modified>
</cp:coreProperties>
</file>