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
      <p:font typeface="Lato Light"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6d4b62de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6d4b62de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c5ec840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3c5ec840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c5ec8401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3c5ec840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3c5ec840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3c5ec840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31a77b9d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31a77b9d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3c5ec84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3c5ec84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3c5ec840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3c5ec840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3c5ec840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3c5ec840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3c5ec8401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3c5ec8401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3c5ec840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3c5ec840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3c5ec8401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3c5ec8401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c5ec8401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3c5ec8401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3c5ec8401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3c5ec8401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_3_2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l="14507"/>
          <a:stretch/>
        </p:blipFill>
        <p:spPr>
          <a:xfrm>
            <a:off x="0" y="3581075"/>
            <a:ext cx="3689424" cy="1057275"/>
          </a:xfrm>
          <a:prstGeom prst="rect">
            <a:avLst/>
          </a:prstGeom>
          <a:noFill/>
          <a:ln>
            <a:noFill/>
          </a:ln>
        </p:spPr>
      </p:pic>
      <p:pic>
        <p:nvPicPr>
          <p:cNvPr id="56" name="Google Shape;56;p1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57" name="Google Shape;57;p14"/>
          <p:cNvSpPr txBox="1"/>
          <p:nvPr/>
        </p:nvSpPr>
        <p:spPr>
          <a:xfrm>
            <a:off x="440850" y="2177500"/>
            <a:ext cx="8262300" cy="8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434343"/>
                </a:solidFill>
                <a:latin typeface="Lato Black"/>
                <a:ea typeface="Lato Black"/>
                <a:cs typeface="Lato Black"/>
                <a:sym typeface="Lato Black"/>
              </a:rPr>
              <a:t>Customer Success in Salesforce </a:t>
            </a:r>
            <a:endParaRPr sz="1800">
              <a:solidFill>
                <a:srgbClr val="595959"/>
              </a:solidFill>
              <a:latin typeface="Lato"/>
              <a:ea typeface="Lato"/>
              <a:cs typeface="Lato"/>
              <a:sym typeface="Lato"/>
            </a:endParaRPr>
          </a:p>
          <a:p>
            <a:pPr marL="0" lvl="0" indent="0" algn="l" rtl="0">
              <a:spcBef>
                <a:spcPts val="0"/>
              </a:spcBef>
              <a:spcAft>
                <a:spcPts val="0"/>
              </a:spcAft>
              <a:buNone/>
            </a:pPr>
            <a:r>
              <a:rPr lang="en" sz="1800">
                <a:solidFill>
                  <a:srgbClr val="595959"/>
                </a:solidFill>
                <a:latin typeface="Lato"/>
                <a:ea typeface="Lato"/>
                <a:cs typeface="Lato"/>
                <a:sym typeface="Lato"/>
              </a:rPr>
              <a:t>Independent Project: Use Salesforce to Support Customers</a:t>
            </a:r>
            <a:endParaRPr sz="1800">
              <a:solidFill>
                <a:srgbClr val="595959"/>
              </a:solidFill>
              <a:latin typeface="Lato"/>
              <a:ea typeface="Lato"/>
              <a:cs typeface="Lato"/>
              <a:sym typeface="Lato"/>
            </a:endParaRPr>
          </a:p>
        </p:txBody>
      </p:sp>
      <p:sp>
        <p:nvSpPr>
          <p:cNvPr id="58" name="Google Shape;58;p14"/>
          <p:cNvSpPr txBox="1"/>
          <p:nvPr/>
        </p:nvSpPr>
        <p:spPr>
          <a:xfrm>
            <a:off x="440850" y="3065800"/>
            <a:ext cx="6039000" cy="48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i="1" dirty="0">
                <a:solidFill>
                  <a:srgbClr val="FC5155"/>
                </a:solidFill>
                <a:latin typeface="Lato"/>
                <a:ea typeface="Lato"/>
                <a:cs typeface="Lato"/>
                <a:sym typeface="Lato"/>
              </a:rPr>
              <a:t>[Sitharthan V]</a:t>
            </a:r>
            <a:endParaRPr sz="2400" i="1" dirty="0">
              <a:solidFill>
                <a:srgbClr val="FC5155"/>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35" name="Google Shape;135;p23"/>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Knowledge Articles</a:t>
            </a:r>
            <a:endParaRPr sz="2400">
              <a:solidFill>
                <a:srgbClr val="434343"/>
              </a:solidFill>
              <a:latin typeface="Lato Light"/>
              <a:ea typeface="Lato Light"/>
              <a:cs typeface="Lato Light"/>
              <a:sym typeface="Lato Light"/>
            </a:endParaRPr>
          </a:p>
        </p:txBody>
      </p:sp>
      <p:pic>
        <p:nvPicPr>
          <p:cNvPr id="136" name="Google Shape;136;p23"/>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D09EAE11-27AE-8EE0-C287-B81AEB0214CE}"/>
              </a:ext>
            </a:extLst>
          </p:cNvPr>
          <p:cNvPicPr>
            <a:picLocks noChangeAspect="1"/>
          </p:cNvPicPr>
          <p:nvPr/>
        </p:nvPicPr>
        <p:blipFill>
          <a:blip r:embed="rId5"/>
          <a:stretch>
            <a:fillRect/>
          </a:stretch>
        </p:blipFill>
        <p:spPr>
          <a:xfrm>
            <a:off x="-1" y="1329350"/>
            <a:ext cx="9144000" cy="35965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In a short paragraph, describe how creating cases and knowledge base articles in Salesforce helps SimplySocial more efficiently and effectively support their customers. In your description, include:</a:t>
            </a:r>
            <a:endParaRPr sz="1800">
              <a:solidFill>
                <a:srgbClr val="4D4D4D"/>
              </a:solidFill>
              <a:latin typeface="Lato"/>
              <a:ea typeface="Lato"/>
              <a:cs typeface="Lato"/>
              <a:sym typeface="Lato"/>
            </a:endParaRPr>
          </a:p>
          <a:p>
            <a:pPr marL="0" lvl="0" indent="0" algn="l" rtl="0">
              <a:spcBef>
                <a:spcPts val="0"/>
              </a:spcBef>
              <a:spcAft>
                <a:spcPts val="0"/>
              </a:spcAft>
              <a:buNone/>
            </a:pPr>
            <a:endParaRPr sz="1800">
              <a:solidFill>
                <a:srgbClr val="434343"/>
              </a:solidFill>
              <a:latin typeface="Lato"/>
              <a:ea typeface="Lato"/>
              <a:cs typeface="Lato"/>
              <a:sym typeface="Lato"/>
            </a:endParaRPr>
          </a:p>
        </p:txBody>
      </p:sp>
      <p:pic>
        <p:nvPicPr>
          <p:cNvPr id="143" name="Google Shape;143;p24"/>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44" name="Google Shape;144;p24"/>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45" name="Google Shape;145;p2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46" name="Google Shape;146;p24"/>
          <p:cNvSpPr txBox="1"/>
          <p:nvPr/>
        </p:nvSpPr>
        <p:spPr>
          <a:xfrm>
            <a:off x="1454275" y="2780525"/>
            <a:ext cx="6264000" cy="1688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overall purpose of cases and knowledge bases</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major steps you took to create cases and a knowledge base</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How SimplySocial benefits from using cases and knowledge bases </a:t>
            </a:r>
            <a:endParaRPr>
              <a:solidFill>
                <a:srgbClr val="4D4D4D"/>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52" name="Google Shape;152;p25"/>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53" name="Google Shape;153;p25"/>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54" name="Google Shape;154;p25"/>
          <p:cNvSpPr txBox="1"/>
          <p:nvPr/>
        </p:nvSpPr>
        <p:spPr>
          <a:xfrm>
            <a:off x="797338" y="1217700"/>
            <a:ext cx="7426062" cy="3801826"/>
          </a:xfrm>
          <a:prstGeom prst="rect">
            <a:avLst/>
          </a:prstGeom>
          <a:solidFill>
            <a:srgbClr val="E8F5FC"/>
          </a:solidFill>
          <a:ln w="28575" cap="flat" cmpd="sng">
            <a:solidFill>
              <a:srgbClr val="1996DA"/>
            </a:solidFill>
            <a:prstDash val="solid"/>
            <a:round/>
            <a:headEnd type="none" w="sm" len="sm"/>
            <a:tailEnd type="none" w="sm" len="sm"/>
          </a:ln>
        </p:spPr>
        <p:txBody>
          <a:bodyPr spcFirstLastPara="1" wrap="square" lIns="91425" tIns="91425" rIns="91425" bIns="91425" anchor="t" anchorCtr="0">
            <a:noAutofit/>
          </a:bodyPr>
          <a:lstStyle/>
          <a:p>
            <a:pPr marL="377190" marR="91440" lvl="0" indent="-285750" algn="l" rtl="0">
              <a:lnSpc>
                <a:spcPct val="150000"/>
              </a:lnSpc>
              <a:spcBef>
                <a:spcPts val="0"/>
              </a:spcBef>
              <a:spcAft>
                <a:spcPts val="0"/>
              </a:spcAft>
              <a:buFont typeface="Wingdings" panose="05000000000000000000" pitchFamily="2" charset="2"/>
              <a:buChar char="q"/>
            </a:pPr>
            <a:r>
              <a:rPr lang="en-IN" sz="1800" dirty="0">
                <a:solidFill>
                  <a:srgbClr val="434343"/>
                </a:solidFill>
                <a:latin typeface="Lato"/>
                <a:ea typeface="Lato"/>
                <a:cs typeface="Lato"/>
                <a:sym typeface="Lato"/>
              </a:rPr>
              <a:t>The purpose of case is to solve the related to the product we sell to the customer or service we provide to the customers.</a:t>
            </a:r>
          </a:p>
          <a:p>
            <a:pPr marL="377190" marR="91440" lvl="0" indent="-285750" algn="l" rtl="0">
              <a:lnSpc>
                <a:spcPct val="150000"/>
              </a:lnSpc>
              <a:spcBef>
                <a:spcPts val="0"/>
              </a:spcBef>
              <a:spcAft>
                <a:spcPts val="0"/>
              </a:spcAft>
              <a:buFont typeface="Wingdings" panose="05000000000000000000" pitchFamily="2" charset="2"/>
              <a:buChar char="q"/>
            </a:pPr>
            <a:r>
              <a:rPr lang="en-IN" sz="1800" dirty="0">
                <a:solidFill>
                  <a:srgbClr val="434343"/>
                </a:solidFill>
                <a:latin typeface="Lato"/>
                <a:ea typeface="Lato"/>
                <a:cs typeface="Lato"/>
                <a:sym typeface="Lato"/>
              </a:rPr>
              <a:t>The purpose of knowledge is to publish an articles related to the cases that CSMs solve to the customers.</a:t>
            </a:r>
          </a:p>
          <a:p>
            <a:pPr marL="377190" marR="91440" lvl="0" indent="-285750" algn="l" rtl="0">
              <a:lnSpc>
                <a:spcPct val="150000"/>
              </a:lnSpc>
              <a:spcBef>
                <a:spcPts val="0"/>
              </a:spcBef>
              <a:spcAft>
                <a:spcPts val="0"/>
              </a:spcAft>
              <a:buFont typeface="Wingdings" panose="05000000000000000000" pitchFamily="2" charset="2"/>
              <a:buChar char="q"/>
            </a:pPr>
            <a:r>
              <a:rPr lang="en-IN" sz="1800" dirty="0">
                <a:solidFill>
                  <a:srgbClr val="434343"/>
                </a:solidFill>
                <a:latin typeface="Lato"/>
                <a:ea typeface="Lato"/>
                <a:cs typeface="Lato"/>
                <a:sym typeface="Lato"/>
              </a:rPr>
              <a:t>The step to create new case to click new in case record so that we can create a new case.</a:t>
            </a:r>
          </a:p>
          <a:p>
            <a:pPr marL="377190" marR="91440" lvl="0" indent="-285750" algn="l" rtl="0">
              <a:lnSpc>
                <a:spcPct val="150000"/>
              </a:lnSpc>
              <a:spcBef>
                <a:spcPts val="0"/>
              </a:spcBef>
              <a:spcAft>
                <a:spcPts val="0"/>
              </a:spcAft>
              <a:buFont typeface="Wingdings" panose="05000000000000000000" pitchFamily="2" charset="2"/>
              <a:buChar char="q"/>
            </a:pPr>
            <a:r>
              <a:rPr lang="en-IN" sz="1800" dirty="0">
                <a:solidFill>
                  <a:srgbClr val="434343"/>
                </a:solidFill>
                <a:latin typeface="Lato"/>
                <a:ea typeface="Lato"/>
                <a:cs typeface="Lato"/>
                <a:sym typeface="Lato"/>
              </a:rPr>
              <a:t>The step to create knowledge is to go to setup in the service and click knowledge setup and we give some group name and categories related to the group.</a:t>
            </a:r>
            <a:endParaRPr sz="1800" dirty="0">
              <a:solidFill>
                <a:srgbClr val="43434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p:nvPr/>
        </p:nvSpPr>
        <p:spPr>
          <a:xfrm>
            <a:off x="485838" y="887775"/>
            <a:ext cx="8172300" cy="578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3000" b="1">
                <a:solidFill>
                  <a:srgbClr val="000099"/>
                </a:solidFill>
                <a:latin typeface="Lato"/>
                <a:ea typeface="Lato"/>
                <a:cs typeface="Lato"/>
                <a:sym typeface="Lato"/>
              </a:rPr>
              <a:t>You have reached the end of this </a:t>
            </a:r>
            <a:r>
              <a:rPr lang="en" sz="3000" b="1">
                <a:solidFill>
                  <a:srgbClr val="FF4C4C"/>
                </a:solidFill>
                <a:latin typeface="Lato"/>
                <a:ea typeface="Lato"/>
                <a:cs typeface="Lato"/>
                <a:sym typeface="Lato"/>
              </a:rPr>
              <a:t>Project!</a:t>
            </a:r>
            <a:endParaRPr sz="3000">
              <a:solidFill>
                <a:srgbClr val="FF4C4C"/>
              </a:solidFill>
              <a:latin typeface="Lato Black"/>
              <a:ea typeface="Lato Black"/>
              <a:cs typeface="Lato Black"/>
              <a:sym typeface="Lato Black"/>
            </a:endParaRPr>
          </a:p>
        </p:txBody>
      </p:sp>
      <p:pic>
        <p:nvPicPr>
          <p:cNvPr id="160" name="Google Shape;160;p26"/>
          <p:cNvPicPr preferRelativeResize="0"/>
          <p:nvPr/>
        </p:nvPicPr>
        <p:blipFill>
          <a:blip r:embed="rId3">
            <a:alphaModFix/>
          </a:blip>
          <a:stretch>
            <a:fillRect/>
          </a:stretch>
        </p:blipFill>
        <p:spPr>
          <a:xfrm>
            <a:off x="3744750" y="1600950"/>
            <a:ext cx="1654500" cy="1654500"/>
          </a:xfrm>
          <a:prstGeom prst="rect">
            <a:avLst/>
          </a:prstGeom>
          <a:noFill/>
          <a:ln>
            <a:noFill/>
          </a:ln>
        </p:spPr>
      </p:pic>
      <p:sp>
        <p:nvSpPr>
          <p:cNvPr id="161" name="Google Shape;161;p26"/>
          <p:cNvSpPr txBox="1"/>
          <p:nvPr/>
        </p:nvSpPr>
        <p:spPr>
          <a:xfrm>
            <a:off x="1371600" y="3529250"/>
            <a:ext cx="6515100" cy="1132200"/>
          </a:xfrm>
          <a:prstGeom prst="rect">
            <a:avLst/>
          </a:prstGeom>
          <a:solidFill>
            <a:srgbClr val="FFF7E9"/>
          </a:solidFill>
          <a:ln w="28575" cap="flat" cmpd="sng">
            <a:solidFill>
              <a:srgbClr val="FFC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This is the end of this Independent Project! Great job completing all these tasks in Salesforce. Make sure you download a copy of this deck for your portfolio. </a:t>
            </a:r>
            <a:endParaRPr sz="1800" b="1" i="1">
              <a:solidFill>
                <a:srgbClr val="4D4D4D"/>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64" name="Google Shape;64;p15"/>
          <p:cNvSpPr txBox="1"/>
          <p:nvPr/>
        </p:nvSpPr>
        <p:spPr>
          <a:xfrm>
            <a:off x="282075" y="0"/>
            <a:ext cx="1614900" cy="176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rgbClr val="4D4D4D"/>
                </a:solidFill>
                <a:latin typeface="Lato Black"/>
                <a:ea typeface="Lato Black"/>
                <a:cs typeface="Lato Black"/>
                <a:sym typeface="Lato Black"/>
              </a:rPr>
              <a:t>Project</a:t>
            </a:r>
            <a:endParaRPr sz="2400">
              <a:solidFill>
                <a:srgbClr val="4D4D4D"/>
              </a:solidFill>
              <a:latin typeface="Lato"/>
              <a:ea typeface="Lato"/>
              <a:cs typeface="Lato"/>
              <a:sym typeface="Lato"/>
            </a:endParaRPr>
          </a:p>
          <a:p>
            <a:pPr marL="0" lvl="0" indent="0" algn="r" rtl="0">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p:txBody>
      </p:sp>
      <p:sp>
        <p:nvSpPr>
          <p:cNvPr id="65" name="Google Shape;65;p15"/>
          <p:cNvSpPr/>
          <p:nvPr/>
        </p:nvSpPr>
        <p:spPr>
          <a:xfrm>
            <a:off x="2794824" y="70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1</a:t>
            </a:r>
            <a:endParaRPr b="1">
              <a:solidFill>
                <a:srgbClr val="4D4D4D"/>
              </a:solidFill>
              <a:latin typeface="Lato"/>
              <a:ea typeface="Lato"/>
              <a:cs typeface="Lato"/>
              <a:sym typeface="Lato"/>
            </a:endParaRPr>
          </a:p>
        </p:txBody>
      </p:sp>
      <p:sp>
        <p:nvSpPr>
          <p:cNvPr id="66" name="Google Shape;66;p15"/>
          <p:cNvSpPr/>
          <p:nvPr/>
        </p:nvSpPr>
        <p:spPr>
          <a:xfrm>
            <a:off x="2794824" y="143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2</a:t>
            </a:r>
            <a:endParaRPr b="1">
              <a:solidFill>
                <a:srgbClr val="4D4D4D"/>
              </a:solidFill>
              <a:latin typeface="Lato"/>
              <a:ea typeface="Lato"/>
              <a:cs typeface="Lato"/>
              <a:sym typeface="Lato"/>
            </a:endParaRPr>
          </a:p>
        </p:txBody>
      </p:sp>
      <p:sp>
        <p:nvSpPr>
          <p:cNvPr id="67" name="Google Shape;67;p15"/>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1: </a:t>
            </a:r>
            <a:r>
              <a:rPr lang="en" sz="1800">
                <a:solidFill>
                  <a:srgbClr val="4D4D4D"/>
                </a:solidFill>
                <a:latin typeface="Lato"/>
                <a:ea typeface="Lato"/>
                <a:cs typeface="Lato"/>
                <a:sym typeface="Lato"/>
              </a:rPr>
              <a:t>Create New Cases</a:t>
            </a:r>
            <a:endParaRPr>
              <a:solidFill>
                <a:srgbClr val="4D4D4D"/>
              </a:solidFill>
              <a:latin typeface="Lato"/>
              <a:ea typeface="Lato"/>
              <a:cs typeface="Lato"/>
              <a:sym typeface="Lato"/>
            </a:endParaRPr>
          </a:p>
        </p:txBody>
      </p:sp>
      <p:sp>
        <p:nvSpPr>
          <p:cNvPr id="68" name="Google Shape;68;p15"/>
          <p:cNvSpPr txBox="1"/>
          <p:nvPr/>
        </p:nvSpPr>
        <p:spPr>
          <a:xfrm>
            <a:off x="3253525" y="14077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2: </a:t>
            </a:r>
            <a:r>
              <a:rPr lang="en" sz="1800">
                <a:solidFill>
                  <a:srgbClr val="4D4D4D"/>
                </a:solidFill>
                <a:latin typeface="Lato"/>
                <a:ea typeface="Lato"/>
                <a:cs typeface="Lato"/>
                <a:sym typeface="Lato"/>
              </a:rPr>
              <a:t>Create a Knowledge Base</a:t>
            </a:r>
            <a:endParaRPr>
              <a:solidFill>
                <a:srgbClr val="4D4D4D"/>
              </a:solidFill>
              <a:latin typeface="Lato"/>
              <a:ea typeface="Lato"/>
              <a:cs typeface="Lato"/>
              <a:sym typeface="Lato"/>
            </a:endParaRPr>
          </a:p>
        </p:txBody>
      </p:sp>
      <p:sp>
        <p:nvSpPr>
          <p:cNvPr id="69" name="Google Shape;69;p15"/>
          <p:cNvSpPr/>
          <p:nvPr/>
        </p:nvSpPr>
        <p:spPr>
          <a:xfrm>
            <a:off x="2794824" y="216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3</a:t>
            </a:r>
            <a:endParaRPr b="1">
              <a:solidFill>
                <a:srgbClr val="4D4D4D"/>
              </a:solidFill>
              <a:latin typeface="Lato"/>
              <a:ea typeface="Lato"/>
              <a:cs typeface="Lato"/>
              <a:sym typeface="Lato"/>
            </a:endParaRPr>
          </a:p>
        </p:txBody>
      </p:sp>
      <p:sp>
        <p:nvSpPr>
          <p:cNvPr id="70" name="Google Shape;70;p15"/>
          <p:cNvSpPr/>
          <p:nvPr/>
        </p:nvSpPr>
        <p:spPr>
          <a:xfrm>
            <a:off x="2794824" y="289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4</a:t>
            </a:r>
            <a:endParaRPr b="1">
              <a:solidFill>
                <a:srgbClr val="4D4D4D"/>
              </a:solidFill>
              <a:latin typeface="Lato"/>
              <a:ea typeface="Lato"/>
              <a:cs typeface="Lato"/>
              <a:sym typeface="Lato"/>
            </a:endParaRPr>
          </a:p>
        </p:txBody>
      </p:sp>
      <p:sp>
        <p:nvSpPr>
          <p:cNvPr id="71" name="Google Shape;71;p15"/>
          <p:cNvSpPr txBox="1"/>
          <p:nvPr/>
        </p:nvSpPr>
        <p:spPr>
          <a:xfrm>
            <a:off x="3253525" y="21453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4D4D4D"/>
                </a:solidFill>
                <a:latin typeface="Lato"/>
                <a:ea typeface="Lato"/>
                <a:cs typeface="Lato"/>
                <a:sym typeface="Lato"/>
              </a:rPr>
              <a:t>Task 3: </a:t>
            </a:r>
            <a:r>
              <a:rPr lang="en" sz="1800">
                <a:solidFill>
                  <a:srgbClr val="4D4D4D"/>
                </a:solidFill>
                <a:latin typeface="Lato"/>
                <a:ea typeface="Lato"/>
                <a:cs typeface="Lato"/>
                <a:sym typeface="Lato"/>
              </a:rPr>
              <a:t>Create Knowledge Articles</a:t>
            </a:r>
            <a:endParaRPr>
              <a:solidFill>
                <a:srgbClr val="4D4D4D"/>
              </a:solidFill>
              <a:latin typeface="Lato"/>
              <a:ea typeface="Lato"/>
              <a:cs typeface="Lato"/>
              <a:sym typeface="Lato"/>
            </a:endParaRPr>
          </a:p>
        </p:txBody>
      </p:sp>
      <p:sp>
        <p:nvSpPr>
          <p:cNvPr id="72" name="Google Shape;72;p15"/>
          <p:cNvSpPr txBox="1"/>
          <p:nvPr/>
        </p:nvSpPr>
        <p:spPr>
          <a:xfrm>
            <a:off x="3253525" y="28866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4: </a:t>
            </a:r>
            <a:r>
              <a:rPr lang="en" sz="1800">
                <a:solidFill>
                  <a:srgbClr val="4D4D4D"/>
                </a:solidFill>
                <a:latin typeface="Lato"/>
                <a:ea typeface="Lato"/>
                <a:cs typeface="Lato"/>
                <a:sym typeface="Lato"/>
              </a:rPr>
              <a:t>Business Case Analysis</a:t>
            </a:r>
            <a:endParaRPr>
              <a:solidFill>
                <a:srgbClr val="4D4D4D"/>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965950" anchor="ctr" anchorCtr="0">
            <a:noAutofit/>
          </a:bodyPr>
          <a:lstStyle/>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Clr>
                <a:schemeClr val="dk1"/>
              </a:buClr>
              <a:buSzPts val="1100"/>
              <a:buFont typeface="Arial"/>
              <a:buNone/>
            </a:pPr>
            <a:r>
              <a:rPr lang="en" sz="1600" b="1" i="1">
                <a:solidFill>
                  <a:srgbClr val="4D4D4D"/>
                </a:solidFill>
                <a:latin typeface="Lato"/>
                <a:ea typeface="Lato"/>
                <a:cs typeface="Lato"/>
                <a:sym typeface="Lato"/>
              </a:rPr>
              <a:t>Insert a screenshot of each of the 3 new cases you’ve just created. Make sure to show the Case Details and Contact Details sections in your screenshot so that the Subject, Description, Status, Priority, and associated Contact are all visible. </a:t>
            </a:r>
            <a:endParaRPr sz="1600" b="1" i="1">
              <a:solidFill>
                <a:srgbClr val="4D4D4D"/>
              </a:solidFill>
              <a:latin typeface="Lato"/>
              <a:ea typeface="Lato"/>
              <a:cs typeface="Lato"/>
              <a:sym typeface="Lato"/>
            </a:endParaRPr>
          </a:p>
          <a:p>
            <a:pPr marL="91440" lvl="0" indent="0" algn="l" rtl="0">
              <a:spcBef>
                <a:spcPts val="0"/>
              </a:spcBef>
              <a:spcAft>
                <a:spcPts val="0"/>
              </a:spcAft>
              <a:buClr>
                <a:schemeClr val="dk1"/>
              </a:buClr>
              <a:buSzPts val="1100"/>
              <a:buFont typeface="Arial"/>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p:txBody>
      </p:sp>
      <p:pic>
        <p:nvPicPr>
          <p:cNvPr id="78" name="Google Shape;78;p16"/>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79" name="Google Shape;79;p16"/>
          <p:cNvSpPr txBox="1"/>
          <p:nvPr/>
        </p:nvSpPr>
        <p:spPr>
          <a:xfrm>
            <a:off x="299450" y="292625"/>
            <a:ext cx="7465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80" name="Google Shape;80;p16"/>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81" name="Google Shape;81;p16"/>
          <p:cNvSpPr txBox="1"/>
          <p:nvPr/>
        </p:nvSpPr>
        <p:spPr>
          <a:xfrm>
            <a:off x="1007500" y="3112425"/>
            <a:ext cx="6603600" cy="1829700"/>
          </a:xfrm>
          <a:prstGeom prst="rect">
            <a:avLst/>
          </a:prstGeom>
          <a:noFill/>
          <a:ln>
            <a:noFill/>
          </a:ln>
        </p:spPr>
        <p:txBody>
          <a:bodyPr spcFirstLastPara="1" wrap="square" lIns="91425" tIns="91425" rIns="91425" bIns="91425" anchor="t" anchorCtr="0">
            <a:noAutofit/>
          </a:bodyPr>
          <a:lstStyle/>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1:</a:t>
            </a:r>
            <a:r>
              <a:rPr lang="en" b="1">
                <a:solidFill>
                  <a:srgbClr val="4D4D4D"/>
                </a:solidFill>
                <a:latin typeface="Lato"/>
                <a:ea typeface="Lato"/>
                <a:cs typeface="Lato"/>
                <a:sym typeface="Lato"/>
              </a:rPr>
              <a:t> </a:t>
            </a:r>
            <a:r>
              <a:rPr lang="en">
                <a:solidFill>
                  <a:srgbClr val="4D4D4D"/>
                </a:solidFill>
                <a:latin typeface="Lato"/>
                <a:ea typeface="Lato"/>
                <a:cs typeface="Lato"/>
                <a:sym typeface="Lato"/>
              </a:rPr>
              <a:t>The new case you created for </a:t>
            </a:r>
            <a:r>
              <a:rPr lang="en" b="1">
                <a:solidFill>
                  <a:srgbClr val="4D4D4D"/>
                </a:solidFill>
                <a:latin typeface="Lato"/>
                <a:ea typeface="Lato"/>
                <a:cs typeface="Lato"/>
                <a:sym typeface="Lato"/>
              </a:rPr>
              <a:t>Rebecca Kim</a:t>
            </a:r>
            <a:r>
              <a:rPr lang="en">
                <a:solidFill>
                  <a:srgbClr val="4D4D4D"/>
                </a:solidFill>
                <a:latin typeface="Lato"/>
                <a:ea typeface="Lato"/>
                <a:cs typeface="Lato"/>
                <a:sym typeface="Lato"/>
              </a:rPr>
              <a:t>.</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2:</a:t>
            </a:r>
            <a:r>
              <a:rPr lang="en">
                <a:solidFill>
                  <a:srgbClr val="4D4D4D"/>
                </a:solidFill>
                <a:latin typeface="Lato"/>
                <a:ea typeface="Lato"/>
                <a:cs typeface="Lato"/>
                <a:sym typeface="Lato"/>
              </a:rPr>
              <a:t> The new case you created for </a:t>
            </a:r>
            <a:r>
              <a:rPr lang="en" b="1">
                <a:solidFill>
                  <a:srgbClr val="4D4D4D"/>
                </a:solidFill>
                <a:latin typeface="Lato"/>
                <a:ea typeface="Lato"/>
                <a:cs typeface="Lato"/>
                <a:sym typeface="Lato"/>
              </a:rPr>
              <a:t>Denise Choi</a:t>
            </a:r>
            <a:r>
              <a:rPr lang="en">
                <a:solidFill>
                  <a:srgbClr val="4D4D4D"/>
                </a:solidFill>
                <a:latin typeface="Lato"/>
                <a:ea typeface="Lato"/>
                <a:cs typeface="Lato"/>
                <a:sym typeface="Lato"/>
              </a:rPr>
              <a:t>.</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3:</a:t>
            </a:r>
            <a:r>
              <a:rPr lang="en">
                <a:solidFill>
                  <a:srgbClr val="4D4D4D"/>
                </a:solidFill>
                <a:latin typeface="Lato"/>
                <a:ea typeface="Lato"/>
                <a:cs typeface="Lato"/>
                <a:sym typeface="Lato"/>
              </a:rPr>
              <a:t> The second new case you created for </a:t>
            </a:r>
            <a:r>
              <a:rPr lang="en" b="1">
                <a:solidFill>
                  <a:srgbClr val="4D4D4D"/>
                </a:solidFill>
                <a:latin typeface="Lato"/>
                <a:ea typeface="Lato"/>
                <a:cs typeface="Lato"/>
                <a:sym typeface="Lato"/>
              </a:rPr>
              <a:t>Denise Choi</a:t>
            </a:r>
            <a:r>
              <a:rPr lang="en">
                <a:solidFill>
                  <a:srgbClr val="4D4D4D"/>
                </a:solidFill>
                <a:latin typeface="Lato"/>
                <a:ea typeface="Lato"/>
                <a:cs typeface="Lato"/>
                <a:sym typeface="Lato"/>
              </a:rPr>
              <a:t>. </a:t>
            </a:r>
            <a:endParaRPr>
              <a:solidFill>
                <a:srgbClr val="4D4D4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87" name="Google Shape;87;p17"/>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88" name="Google Shape;88;p17"/>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890DDFB2-261D-7FE9-954E-F06CDF9856DF}"/>
              </a:ext>
            </a:extLst>
          </p:cNvPr>
          <p:cNvPicPr>
            <a:picLocks noChangeAspect="1"/>
          </p:cNvPicPr>
          <p:nvPr/>
        </p:nvPicPr>
        <p:blipFill>
          <a:blip r:embed="rId5"/>
          <a:stretch>
            <a:fillRect/>
          </a:stretch>
        </p:blipFill>
        <p:spPr>
          <a:xfrm>
            <a:off x="0" y="1217700"/>
            <a:ext cx="9144000" cy="3829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95" name="Google Shape;95;p18"/>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96" name="Google Shape;96;p18"/>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69DBE8FD-B64D-88E0-EEB9-FBACB28E2D2D}"/>
              </a:ext>
            </a:extLst>
          </p:cNvPr>
          <p:cNvPicPr>
            <a:picLocks noChangeAspect="1"/>
          </p:cNvPicPr>
          <p:nvPr/>
        </p:nvPicPr>
        <p:blipFill>
          <a:blip r:embed="rId5"/>
          <a:stretch>
            <a:fillRect/>
          </a:stretch>
        </p:blipFill>
        <p:spPr>
          <a:xfrm>
            <a:off x="0" y="1217700"/>
            <a:ext cx="9144000" cy="37920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03" name="Google Shape;103;p19"/>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104" name="Google Shape;104;p19"/>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9A1E13D8-530A-3438-CB60-1B9530C1B61E}"/>
              </a:ext>
            </a:extLst>
          </p:cNvPr>
          <p:cNvPicPr>
            <a:picLocks noChangeAspect="1"/>
          </p:cNvPicPr>
          <p:nvPr/>
        </p:nvPicPr>
        <p:blipFill>
          <a:blip r:embed="rId5"/>
          <a:stretch>
            <a:fillRect/>
          </a:stretch>
        </p:blipFill>
        <p:spPr>
          <a:xfrm>
            <a:off x="0" y="1217700"/>
            <a:ext cx="9144000" cy="36806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371600" y="1783250"/>
            <a:ext cx="6515100" cy="30135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Insert a screenshot of the Knowledge Base you created showing the data category group and the data categories within it.  </a:t>
            </a:r>
            <a:endParaRPr sz="1800" b="1" i="1">
              <a:solidFill>
                <a:srgbClr val="4D4D4D"/>
              </a:solidFill>
              <a:latin typeface="Lato"/>
              <a:ea typeface="Lato"/>
              <a:cs typeface="Lato"/>
              <a:sym typeface="Lato"/>
            </a:endParaRPr>
          </a:p>
          <a:p>
            <a:pPr marL="0" marR="91440" lvl="0" indent="0" algn="l" rtl="0">
              <a:spcBef>
                <a:spcPts val="0"/>
              </a:spcBef>
              <a:spcAft>
                <a:spcPts val="0"/>
              </a:spcAft>
              <a:buNone/>
            </a:pPr>
            <a:endParaRPr sz="1800" b="1" i="1">
              <a:solidFill>
                <a:srgbClr val="4D4D4D"/>
              </a:solidFill>
              <a:latin typeface="Lato"/>
              <a:ea typeface="Lato"/>
              <a:cs typeface="Lato"/>
              <a:sym typeface="Lato"/>
            </a:endParaRPr>
          </a:p>
        </p:txBody>
      </p:sp>
      <p:pic>
        <p:nvPicPr>
          <p:cNvPr id="111" name="Google Shape;111;p20"/>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12" name="Google Shape;112;p20"/>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Knowledge Base</a:t>
            </a:r>
            <a:endParaRPr sz="2400">
              <a:solidFill>
                <a:srgbClr val="434343"/>
              </a:solidFill>
              <a:latin typeface="Lato Light"/>
              <a:ea typeface="Lato Light"/>
              <a:cs typeface="Lato Light"/>
              <a:sym typeface="Lato Light"/>
            </a:endParaRPr>
          </a:p>
        </p:txBody>
      </p:sp>
      <p:pic>
        <p:nvPicPr>
          <p:cNvPr id="113" name="Google Shape;113;p20"/>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19" name="Google Shape;119;p21"/>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Knowledge Base</a:t>
            </a:r>
            <a:endParaRPr sz="2400">
              <a:solidFill>
                <a:srgbClr val="434343"/>
              </a:solidFill>
              <a:latin typeface="Lato Light"/>
              <a:ea typeface="Lato Light"/>
              <a:cs typeface="Lato Light"/>
              <a:sym typeface="Lato Light"/>
            </a:endParaRPr>
          </a:p>
        </p:txBody>
      </p:sp>
      <p:pic>
        <p:nvPicPr>
          <p:cNvPr id="120" name="Google Shape;120;p21"/>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FD67A52A-8319-1F7A-88DF-7F634BF4D1C9}"/>
              </a:ext>
            </a:extLst>
          </p:cNvPr>
          <p:cNvPicPr>
            <a:picLocks noChangeAspect="1"/>
          </p:cNvPicPr>
          <p:nvPr/>
        </p:nvPicPr>
        <p:blipFill>
          <a:blip r:embed="rId5"/>
          <a:stretch>
            <a:fillRect/>
          </a:stretch>
        </p:blipFill>
        <p:spPr>
          <a:xfrm>
            <a:off x="0" y="1217700"/>
            <a:ext cx="9144000" cy="3633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1371600" y="1783250"/>
            <a:ext cx="6515100" cy="30135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Insert a screenshot on the following slide of the “Published Articles” list view showing you have created and published the six specified articles. Note that you may have to refresh your page for them all to appear in this list view. </a:t>
            </a:r>
            <a:endParaRPr sz="1800" b="1" i="1">
              <a:solidFill>
                <a:srgbClr val="4D4D4D"/>
              </a:solidFill>
              <a:latin typeface="Lato"/>
              <a:ea typeface="Lato"/>
              <a:cs typeface="Lato"/>
              <a:sym typeface="Lato"/>
            </a:endParaRPr>
          </a:p>
          <a:p>
            <a:pPr marL="0" marR="91440" lvl="0" indent="0" algn="l" rtl="0">
              <a:spcBef>
                <a:spcPts val="0"/>
              </a:spcBef>
              <a:spcAft>
                <a:spcPts val="0"/>
              </a:spcAft>
              <a:buNone/>
            </a:pPr>
            <a:endParaRPr sz="1800" b="1" i="1">
              <a:solidFill>
                <a:srgbClr val="4D4D4D"/>
              </a:solidFill>
              <a:latin typeface="Lato"/>
              <a:ea typeface="Lato"/>
              <a:cs typeface="Lato"/>
              <a:sym typeface="Lato"/>
            </a:endParaRPr>
          </a:p>
        </p:txBody>
      </p:sp>
      <p:pic>
        <p:nvPicPr>
          <p:cNvPr id="127" name="Google Shape;127;p22"/>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28" name="Google Shape;128;p22"/>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Knowledge Articles</a:t>
            </a:r>
            <a:endParaRPr sz="2400">
              <a:solidFill>
                <a:srgbClr val="434343"/>
              </a:solidFill>
              <a:latin typeface="Lato Light"/>
              <a:ea typeface="Lato Light"/>
              <a:cs typeface="Lato Light"/>
              <a:sym typeface="Lato Light"/>
            </a:endParaRPr>
          </a:p>
        </p:txBody>
      </p:sp>
      <p:pic>
        <p:nvPicPr>
          <p:cNvPr id="129" name="Google Shape;129;p22"/>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454</Words>
  <Application>Microsoft Office PowerPoint</Application>
  <PresentationFormat>On-screen Show (16:9)</PresentationFormat>
  <Paragraphs>43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Wingdings</vt:lpstr>
      <vt:lpstr>Lato Black</vt:lpstr>
      <vt:lpstr>Lato</vt:lpstr>
      <vt:lpstr>Lato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Balasid</dc:creator>
  <cp:lastModifiedBy>Balaji V</cp:lastModifiedBy>
  <cp:revision>5</cp:revision>
  <dcterms:modified xsi:type="dcterms:W3CDTF">2023-10-27T01:19:16Z</dcterms:modified>
</cp:coreProperties>
</file>