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1"/>
  </p:notesMasterIdLst>
  <p:sldIdLst>
    <p:sldId id="629" r:id="rId5"/>
    <p:sldId id="647" r:id="rId6"/>
    <p:sldId id="649" r:id="rId7"/>
    <p:sldId id="650" r:id="rId8"/>
    <p:sldId id="370" r:id="rId9"/>
    <p:sldId id="639" r:id="rId10"/>
  </p:sldIdLst>
  <p:sldSz cx="9906000" cy="6858000" type="A4"/>
  <p:notesSz cx="6797675" cy="9926638"/>
  <p:custDataLst>
    <p:tags r:id="rId1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6435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2873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6930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5742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2183" algn="l" defTabSz="912873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38615" algn="l" defTabSz="912873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195050" algn="l" defTabSz="912873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1487" algn="l" defTabSz="912873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FFFF"/>
    <a:srgbClr val="000066"/>
    <a:srgbClr val="007033"/>
    <a:srgbClr val="000000"/>
    <a:srgbClr val="EE5B00"/>
    <a:srgbClr val="FCE1DC"/>
    <a:srgbClr val="FEF6F4"/>
    <a:srgbClr val="0A00D6"/>
    <a:srgbClr val="08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84332" autoAdjust="0"/>
  </p:normalViewPr>
  <p:slideViewPr>
    <p:cSldViewPr snapToGrid="0">
      <p:cViewPr varScale="1">
        <p:scale>
          <a:sx n="95" d="100"/>
          <a:sy n="95" d="100"/>
        </p:scale>
        <p:origin x="-115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96AE2-EF46-489D-915C-EBFE5CA372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643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287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6930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574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2183" algn="l" defTabSz="9128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615" algn="l" defTabSz="9128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050" algn="l" defTabSz="9128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487" algn="l" defTabSz="9128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429000"/>
            <a:ext cx="9906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7" tIns="45642" rIns="91287" bIns="45642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14859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7" tIns="45642" rIns="91287" bIns="45642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581400"/>
            <a:ext cx="7924800" cy="91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606" y="4572000"/>
            <a:ext cx="7922794" cy="533400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17057" y="1247384"/>
            <a:ext cx="84201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7C9D-F56E-40E1-B31A-59331C193E68}" type="slidenum">
              <a:rPr lang="en-US" smtClean="0">
                <a:solidFill>
                  <a:srgbClr val="807F83"/>
                </a:solidFill>
              </a:rPr>
              <a:pPr/>
              <a:t>‹#›</a:t>
            </a:fld>
            <a:endParaRPr lang="en-US">
              <a:solidFill>
                <a:srgbClr val="807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3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42950" y="1752600"/>
            <a:ext cx="842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B001-89C2-49A3-9F7F-109E758CA506}" type="datetime1">
              <a:rPr lang="en-US" smtClean="0">
                <a:solidFill>
                  <a:srgbClr val="807F83"/>
                </a:solidFill>
              </a:rPr>
              <a:pPr/>
              <a:t>3/11/16</a:t>
            </a:fld>
            <a:endParaRPr lang="en-US">
              <a:solidFill>
                <a:srgbClr val="807F8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7C9D-F56E-40E1-B31A-59331C193E68}" type="slidenum">
              <a:rPr lang="en-US" smtClean="0">
                <a:solidFill>
                  <a:srgbClr val="807F83"/>
                </a:solidFill>
              </a:rPr>
              <a:pPr/>
              <a:t>‹#›</a:t>
            </a:fld>
            <a:endParaRPr lang="en-US">
              <a:solidFill>
                <a:srgbClr val="807F8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42950" y="1143000"/>
            <a:ext cx="84201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Aft>
                <a:spcPts val="0"/>
              </a:spcAft>
              <a:buNone/>
              <a:defRPr sz="1800"/>
            </a:lvl2pPr>
            <a:lvl3pPr marL="0" indent="0">
              <a:spcAft>
                <a:spcPts val="0"/>
              </a:spcAft>
              <a:buNone/>
              <a:defRPr sz="1800"/>
            </a:lvl3pPr>
            <a:lvl4pPr marL="0" indent="0">
              <a:spcAft>
                <a:spcPts val="0"/>
              </a:spcAft>
              <a:buNone/>
              <a:defRPr sz="1800"/>
            </a:lvl4pPr>
            <a:lvl5pPr marL="0" indent="0">
              <a:spcAft>
                <a:spcPts val="0"/>
              </a:spcAft>
              <a:buNone/>
              <a:defRPr sz="1800"/>
            </a:lvl5pPr>
            <a:lvl6pPr marL="0" indent="0">
              <a:spcAft>
                <a:spcPts val="0"/>
              </a:spcAft>
              <a:buNone/>
              <a:defRPr sz="1800"/>
            </a:lvl6pPr>
            <a:lvl7pPr marL="0" indent="0">
              <a:spcAft>
                <a:spcPts val="0"/>
              </a:spcAft>
              <a:buNone/>
              <a:defRPr sz="1800"/>
            </a:lvl7pPr>
            <a:lvl8pPr marL="0" indent="0">
              <a:spcAft>
                <a:spcPts val="0"/>
              </a:spcAft>
              <a:buNone/>
              <a:defRPr sz="1800"/>
            </a:lvl8pPr>
            <a:lvl9pPr marL="0" indent="0">
              <a:spcAft>
                <a:spcPts val="0"/>
              </a:spcAft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7868" y="6138084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013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29651" y="5786305"/>
            <a:ext cx="1106170" cy="182880"/>
          </a:xfrm>
        </p:spPr>
        <p:txBody>
          <a:bodyPr/>
          <a:lstStyle/>
          <a:p>
            <a:fld id="{1D487799-0E61-4DA2-9EA3-D580D3D87E78}" type="datetime1">
              <a:rPr lang="en-US" smtClean="0">
                <a:solidFill>
                  <a:srgbClr val="807F83"/>
                </a:solidFill>
              </a:rPr>
              <a:pPr/>
              <a:t>3/11/16</a:t>
            </a:fld>
            <a:endParaRPr lang="en-US">
              <a:solidFill>
                <a:srgbClr val="807F8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7C9D-F56E-40E1-B31A-59331C193E68}" type="slidenum">
              <a:rPr lang="en-US" smtClean="0">
                <a:solidFill>
                  <a:srgbClr val="807F83"/>
                </a:solidFill>
              </a:rPr>
              <a:pPr/>
              <a:t>‹#›</a:t>
            </a:fld>
            <a:endParaRPr lang="en-US">
              <a:solidFill>
                <a:srgbClr val="807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77053706"/>
              </p:ext>
            </p:extLst>
          </p:nvPr>
        </p:nvGraphicFramePr>
        <p:xfrm>
          <a:off x="1758" y="1645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" y="1645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5840881"/>
            <a:ext cx="1407652" cy="10171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410" y="0"/>
            <a:ext cx="14859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7" tIns="45642" rIns="91287" bIns="45642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66800"/>
            <a:ext cx="148590" cy="579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7" tIns="45642" rIns="91287" bIns="45642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4859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7" tIns="45642" rIns="91287" bIns="45642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228600"/>
            <a:ext cx="8420100" cy="838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1447800"/>
            <a:ext cx="8420100" cy="472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578" y="6532678"/>
            <a:ext cx="110617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F8B29D0-8C63-4CEF-BDDF-9A371E3939B9}" type="datetime1">
              <a:rPr lang="en-US" smtClean="0">
                <a:solidFill>
                  <a:srgbClr val="807F83"/>
                </a:solidFill>
              </a:rPr>
              <a:pPr/>
              <a:t>3/11/16</a:t>
            </a:fld>
            <a:endParaRPr lang="en-US">
              <a:solidFill>
                <a:srgbClr val="807F8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6530196"/>
            <a:ext cx="3302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3317C9D-F56E-40E1-B31A-59331C193E68}" type="slidenum">
              <a:rPr lang="en-US" smtClean="0">
                <a:solidFill>
                  <a:srgbClr val="807F83"/>
                </a:solidFill>
              </a:rPr>
              <a:pPr/>
              <a:t>‹#›</a:t>
            </a:fld>
            <a:endParaRPr lang="en-US">
              <a:solidFill>
                <a:srgbClr val="807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</p:sldLayoutIdLst>
  <p:txStyles>
    <p:titleStyle>
      <a:lvl1pPr algn="l" defTabSz="912873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220" indent="-228220" algn="l" defTabSz="912873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076" indent="-228220" algn="l" defTabSz="91287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97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58518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6737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952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3170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1388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99604" indent="-182574" algn="l" defTabSz="91287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>
            <a:lumMod val="50000"/>
          </a:schemeClr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35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73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308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742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83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615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050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487" algn="l" defTabSz="912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archive.ics.uci.edu/ml/datasets/Dataset+for+ADL+Recognition+with+Wrist-worn+Accelerome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9101377"/>
              </p:ext>
            </p:extLst>
          </p:nvPr>
        </p:nvGraphicFramePr>
        <p:xfrm>
          <a:off x="1632" y="163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" y="163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7999" y="3708400"/>
            <a:ext cx="9061323" cy="914400"/>
          </a:xfrm>
        </p:spPr>
        <p:txBody>
          <a:bodyPr anchor="ctr"/>
          <a:lstStyle/>
          <a:p>
            <a:r>
              <a:rPr lang="en-US" dirty="0" smtClean="0"/>
              <a:t>Recognition and prediction of Activity of daily life’s (ADL)</a:t>
            </a:r>
            <a:endParaRPr lang="en-US" cap="all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00" y="4731676"/>
            <a:ext cx="6096000" cy="914400"/>
          </a:xfrm>
        </p:spPr>
        <p:txBody>
          <a:bodyPr/>
          <a:lstStyle/>
          <a:p>
            <a:r>
              <a:rPr lang="en-US" dirty="0" smtClean="0"/>
              <a:t>Siddharth </a:t>
            </a:r>
            <a:r>
              <a:rPr lang="en-US" dirty="0" err="1" smtClean="0"/>
              <a:t>Chakravarty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ADL- What is it?</a:t>
            </a:r>
          </a:p>
          <a:p>
            <a:r>
              <a:rPr lang="en-US" dirty="0" smtClean="0"/>
              <a:t>How is it monitored?</a:t>
            </a:r>
          </a:p>
          <a:p>
            <a:r>
              <a:rPr lang="en-US" dirty="0" smtClean="0"/>
              <a:t>Overview of sensor </a:t>
            </a:r>
            <a:r>
              <a:rPr lang="en-US" dirty="0" smtClean="0"/>
              <a:t>technology</a:t>
            </a: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Approach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51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05" y="905564"/>
            <a:ext cx="6326958" cy="4980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ADL- Activity of Daily life’s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053" y="5988767"/>
            <a:ext cx="9357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 technique for classification of </a:t>
            </a:r>
            <a:r>
              <a:rPr lang="en-US" sz="1400" dirty="0">
                <a:latin typeface="Arial"/>
                <a:cs typeface="Arial"/>
              </a:rPr>
              <a:t>human activities can be a useful tool </a:t>
            </a:r>
            <a:r>
              <a:rPr lang="en-US" sz="1400" dirty="0" smtClean="0">
                <a:latin typeface="Arial"/>
                <a:cs typeface="Arial"/>
              </a:rPr>
              <a:t>to not only classify and monitor our activities, but also improve overall quality of life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39" y="115198"/>
            <a:ext cx="8420100" cy="838200"/>
          </a:xfrm>
        </p:spPr>
        <p:txBody>
          <a:bodyPr anchor="ctr"/>
          <a:lstStyle/>
          <a:p>
            <a:r>
              <a:rPr lang="en-US" dirty="0" smtClean="0"/>
              <a:t>What’s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5" y="3436090"/>
            <a:ext cx="9240601" cy="21161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</a:t>
            </a:r>
            <a:r>
              <a:rPr lang="en-US" sz="1600" dirty="0" smtClean="0"/>
              <a:t>ajor players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Fitbit</a:t>
            </a:r>
            <a:r>
              <a:rPr lang="en-US" sz="1600" dirty="0" smtClean="0"/>
              <a:t>      - recently announced next generation device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Jawbone- acquired </a:t>
            </a:r>
            <a:r>
              <a:rPr lang="en-US" sz="1600" dirty="0" err="1" smtClean="0"/>
              <a:t>bodymedia</a:t>
            </a:r>
            <a:r>
              <a:rPr lang="en-US" sz="1600" dirty="0" smtClean="0"/>
              <a:t> to complement it’s technology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Nike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Facebook- acquired Finland</a:t>
            </a:r>
            <a:r>
              <a:rPr lang="en-US" sz="1600" dirty="0"/>
              <a:t>-based fitness app maker </a:t>
            </a:r>
            <a:r>
              <a:rPr lang="en-US" sz="1600" dirty="0" err="1" smtClean="0"/>
              <a:t>Protogeo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Microsoft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Samsung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Many more</a:t>
            </a:r>
            <a:r>
              <a:rPr lang="is-IS" sz="1600" dirty="0" smtClean="0"/>
              <a:t>….</a:t>
            </a:r>
          </a:p>
          <a:p>
            <a:pPr marL="0" indent="0">
              <a:spcBef>
                <a:spcPts val="0"/>
              </a:spcBef>
              <a:buNone/>
            </a:pPr>
            <a:endParaRPr lang="is-IS" sz="1600" dirty="0"/>
          </a:p>
          <a:p>
            <a:pPr marL="0" indent="0">
              <a:spcBef>
                <a:spcPts val="0"/>
              </a:spcBef>
              <a:buNone/>
            </a:pPr>
            <a:r>
              <a:rPr lang="is-IS" sz="1600" dirty="0" smtClean="0"/>
              <a:t>Clearly there is a need for accurately monitor A</a:t>
            </a:r>
            <a:r>
              <a:rPr lang="en-US" sz="1600" dirty="0" smtClean="0"/>
              <a:t>DL’s not just for recreation, but also for other applications.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11266"/>
              </p:ext>
            </p:extLst>
          </p:nvPr>
        </p:nvGraphicFramePr>
        <p:xfrm>
          <a:off x="1465257" y="1227666"/>
          <a:ext cx="7024712" cy="21488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8351"/>
                <a:gridCol w="973430"/>
                <a:gridCol w="857878"/>
                <a:gridCol w="1298351"/>
                <a:gridCol w="1298351"/>
                <a:gridCol w="12983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Heart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Walking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Sleeping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Heart</a:t>
                      </a:r>
                      <a:r>
                        <a:rPr lang="en-US" sz="1400" baseline="0" dirty="0" smtClean="0"/>
                        <a:t> rate monitors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Pedometers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Wearable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07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3710597"/>
              </p:ext>
            </p:extLst>
          </p:nvPr>
        </p:nvGraphicFramePr>
        <p:xfrm>
          <a:off x="1603" y="160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7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" y="160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 smtClean="0"/>
              <a:t>ADL monitoring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8150" y="6480501"/>
            <a:ext cx="330200" cy="182880"/>
          </a:xfrm>
        </p:spPr>
        <p:txBody>
          <a:bodyPr/>
          <a:lstStyle/>
          <a:p>
            <a:fld id="{F3317C9D-F56E-40E1-B31A-59331C193E68}" type="slidenum">
              <a:rPr lang="en-US" smtClean="0">
                <a:solidFill>
                  <a:srgbClr val="807F83"/>
                </a:solidFill>
              </a:rPr>
              <a:pPr/>
              <a:t>5</a:t>
            </a:fld>
            <a:endParaRPr lang="en-US">
              <a:solidFill>
                <a:srgbClr val="807F83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4100" y="1598969"/>
            <a:ext cx="5662905" cy="2381447"/>
            <a:chOff x="819702" y="1417528"/>
            <a:chExt cx="5662905" cy="238144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8062" t="10715" b="22076"/>
            <a:stretch/>
          </p:blipFill>
          <p:spPr>
            <a:xfrm>
              <a:off x="819702" y="1417528"/>
              <a:ext cx="5662905" cy="238144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44517" y="2540101"/>
              <a:ext cx="2364959" cy="383205"/>
            </a:xfrm>
            <a:prstGeom prst="rect">
              <a:avLst/>
            </a:prstGeom>
            <a:noFill/>
            <a:ln w="19050">
              <a:solidFill>
                <a:srgbClr val="F4783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dirty="0" err="1" smtClean="0"/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1423" y="4808464"/>
            <a:ext cx="9558745" cy="532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Accelerometers are </a:t>
            </a:r>
            <a:r>
              <a:rPr lang="en-US" sz="1600" dirty="0" smtClean="0"/>
              <a:t>the </a:t>
            </a:r>
            <a:r>
              <a:rPr lang="en-US" sz="1600" dirty="0"/>
              <a:t>most commonly used type of sensor for activity recognition with wearable </a:t>
            </a:r>
            <a:r>
              <a:rPr lang="en-US" sz="1600" dirty="0" smtClean="0"/>
              <a:t>sensors and other consumer electronic devices ranging from </a:t>
            </a:r>
            <a:r>
              <a:rPr lang="en-US" sz="1600" dirty="0" err="1" smtClean="0"/>
              <a:t>Iphones</a:t>
            </a:r>
            <a:r>
              <a:rPr lang="en-US" sz="1600" dirty="0" smtClean="0"/>
              <a:t> to Wii </a:t>
            </a:r>
          </a:p>
        </p:txBody>
      </p:sp>
      <p:sp>
        <p:nvSpPr>
          <p:cNvPr id="18" name="Freeform 17"/>
          <p:cNvSpPr/>
          <p:nvPr/>
        </p:nvSpPr>
        <p:spPr>
          <a:xfrm>
            <a:off x="5816887" y="1869638"/>
            <a:ext cx="3877925" cy="1958332"/>
          </a:xfrm>
          <a:custGeom>
            <a:avLst/>
            <a:gdLst>
              <a:gd name="connsiteX0" fmla="*/ 0 w 2256453"/>
              <a:gd name="connsiteY0" fmla="*/ 1169538 h 1958332"/>
              <a:gd name="connsiteX1" fmla="*/ 22678 w 2256453"/>
              <a:gd name="connsiteY1" fmla="*/ 829332 h 1958332"/>
              <a:gd name="connsiteX2" fmla="*/ 102051 w 2256453"/>
              <a:gd name="connsiteY2" fmla="*/ 1475724 h 1958332"/>
              <a:gd name="connsiteX3" fmla="*/ 90712 w 2256453"/>
              <a:gd name="connsiteY3" fmla="*/ 999435 h 1958332"/>
              <a:gd name="connsiteX4" fmla="*/ 147406 w 2256453"/>
              <a:gd name="connsiteY4" fmla="*/ 1203559 h 1958332"/>
              <a:gd name="connsiteX5" fmla="*/ 374186 w 2256453"/>
              <a:gd name="connsiteY5" fmla="*/ 1203559 h 1958332"/>
              <a:gd name="connsiteX6" fmla="*/ 464897 w 2256453"/>
              <a:gd name="connsiteY6" fmla="*/ 432424 h 1958332"/>
              <a:gd name="connsiteX7" fmla="*/ 521592 w 2256453"/>
              <a:gd name="connsiteY7" fmla="*/ 1600467 h 1958332"/>
              <a:gd name="connsiteX8" fmla="*/ 578287 w 2256453"/>
              <a:gd name="connsiteY8" fmla="*/ 897373 h 1958332"/>
              <a:gd name="connsiteX9" fmla="*/ 668999 w 2256453"/>
              <a:gd name="connsiteY9" fmla="*/ 1237580 h 1958332"/>
              <a:gd name="connsiteX10" fmla="*/ 748371 w 2256453"/>
              <a:gd name="connsiteY10" fmla="*/ 1112837 h 1958332"/>
              <a:gd name="connsiteX11" fmla="*/ 1077201 w 2256453"/>
              <a:gd name="connsiteY11" fmla="*/ 1101497 h 1958332"/>
              <a:gd name="connsiteX12" fmla="*/ 1099879 w 2256453"/>
              <a:gd name="connsiteY12" fmla="*/ 12836 h 1958332"/>
              <a:gd name="connsiteX13" fmla="*/ 1167913 w 2256453"/>
              <a:gd name="connsiteY13" fmla="*/ 1940674 h 1958332"/>
              <a:gd name="connsiteX14" fmla="*/ 1213269 w 2256453"/>
              <a:gd name="connsiteY14" fmla="*/ 976755 h 1958332"/>
              <a:gd name="connsiteX15" fmla="*/ 1281303 w 2256453"/>
              <a:gd name="connsiteY15" fmla="*/ 1101497 h 1958332"/>
              <a:gd name="connsiteX16" fmla="*/ 1440048 w 2256453"/>
              <a:gd name="connsiteY16" fmla="*/ 1124178 h 1958332"/>
              <a:gd name="connsiteX17" fmla="*/ 1474065 w 2256453"/>
              <a:gd name="connsiteY17" fmla="*/ 579847 h 1958332"/>
              <a:gd name="connsiteX18" fmla="*/ 1496743 w 2256453"/>
              <a:gd name="connsiteY18" fmla="*/ 931394 h 1958332"/>
              <a:gd name="connsiteX19" fmla="*/ 1542099 w 2256453"/>
              <a:gd name="connsiteY19" fmla="*/ 1396343 h 1958332"/>
              <a:gd name="connsiteX20" fmla="*/ 1553438 w 2256453"/>
              <a:gd name="connsiteY20" fmla="*/ 1056136 h 1958332"/>
              <a:gd name="connsiteX21" fmla="*/ 1655488 w 2256453"/>
              <a:gd name="connsiteY21" fmla="*/ 1112837 h 1958332"/>
              <a:gd name="connsiteX22" fmla="*/ 1734861 w 2256453"/>
              <a:gd name="connsiteY22" fmla="*/ 1090157 h 1958332"/>
              <a:gd name="connsiteX23" fmla="*/ 1791556 w 2256453"/>
              <a:gd name="connsiteY23" fmla="*/ 1101497 h 1958332"/>
              <a:gd name="connsiteX24" fmla="*/ 1848251 w 2256453"/>
              <a:gd name="connsiteY24" fmla="*/ 1078817 h 1958332"/>
              <a:gd name="connsiteX25" fmla="*/ 1927623 w 2256453"/>
              <a:gd name="connsiteY25" fmla="*/ 1078817 h 1958332"/>
              <a:gd name="connsiteX26" fmla="*/ 1961640 w 2256453"/>
              <a:gd name="connsiteY26" fmla="*/ 1135518 h 1958332"/>
              <a:gd name="connsiteX27" fmla="*/ 1972979 w 2256453"/>
              <a:gd name="connsiteY27" fmla="*/ 1090157 h 1958332"/>
              <a:gd name="connsiteX28" fmla="*/ 2086369 w 2256453"/>
              <a:gd name="connsiteY28" fmla="*/ 1146858 h 1958332"/>
              <a:gd name="connsiteX29" fmla="*/ 2143064 w 2256453"/>
              <a:gd name="connsiteY29" fmla="*/ 1044796 h 1958332"/>
              <a:gd name="connsiteX30" fmla="*/ 2233775 w 2256453"/>
              <a:gd name="connsiteY30" fmla="*/ 1124178 h 1958332"/>
              <a:gd name="connsiteX31" fmla="*/ 2256453 w 2256453"/>
              <a:gd name="connsiteY31" fmla="*/ 1056136 h 195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56453" h="1958332">
                <a:moveTo>
                  <a:pt x="0" y="1169538"/>
                </a:moveTo>
                <a:cubicBezTo>
                  <a:pt x="2834" y="973919"/>
                  <a:pt x="5669" y="778301"/>
                  <a:pt x="22678" y="829332"/>
                </a:cubicBezTo>
                <a:cubicBezTo>
                  <a:pt x="39687" y="880363"/>
                  <a:pt x="90712" y="1447374"/>
                  <a:pt x="102051" y="1475724"/>
                </a:cubicBezTo>
                <a:cubicBezTo>
                  <a:pt x="113390" y="1504075"/>
                  <a:pt x="83153" y="1044796"/>
                  <a:pt x="90712" y="999435"/>
                </a:cubicBezTo>
                <a:cubicBezTo>
                  <a:pt x="98271" y="954074"/>
                  <a:pt x="100160" y="1169538"/>
                  <a:pt x="147406" y="1203559"/>
                </a:cubicBezTo>
                <a:cubicBezTo>
                  <a:pt x="194652" y="1237580"/>
                  <a:pt x="321271" y="1332082"/>
                  <a:pt x="374186" y="1203559"/>
                </a:cubicBezTo>
                <a:cubicBezTo>
                  <a:pt x="427101" y="1075036"/>
                  <a:pt x="440329" y="366273"/>
                  <a:pt x="464897" y="432424"/>
                </a:cubicBezTo>
                <a:cubicBezTo>
                  <a:pt x="489465" y="498575"/>
                  <a:pt x="502694" y="1522976"/>
                  <a:pt x="521592" y="1600467"/>
                </a:cubicBezTo>
                <a:cubicBezTo>
                  <a:pt x="540490" y="1677958"/>
                  <a:pt x="553719" y="957854"/>
                  <a:pt x="578287" y="897373"/>
                </a:cubicBezTo>
                <a:cubicBezTo>
                  <a:pt x="602855" y="836892"/>
                  <a:pt x="640652" y="1201669"/>
                  <a:pt x="668999" y="1237580"/>
                </a:cubicBezTo>
                <a:cubicBezTo>
                  <a:pt x="697346" y="1273491"/>
                  <a:pt x="680337" y="1135517"/>
                  <a:pt x="748371" y="1112837"/>
                </a:cubicBezTo>
                <a:cubicBezTo>
                  <a:pt x="816405" y="1090157"/>
                  <a:pt x="1018616" y="1284831"/>
                  <a:pt x="1077201" y="1101497"/>
                </a:cubicBezTo>
                <a:cubicBezTo>
                  <a:pt x="1135786" y="918163"/>
                  <a:pt x="1084760" y="-127027"/>
                  <a:pt x="1099879" y="12836"/>
                </a:cubicBezTo>
                <a:cubicBezTo>
                  <a:pt x="1114998" y="152699"/>
                  <a:pt x="1149015" y="1780021"/>
                  <a:pt x="1167913" y="1940674"/>
                </a:cubicBezTo>
                <a:cubicBezTo>
                  <a:pt x="1186811" y="2101327"/>
                  <a:pt x="1194371" y="1116618"/>
                  <a:pt x="1213269" y="976755"/>
                </a:cubicBezTo>
                <a:cubicBezTo>
                  <a:pt x="1232167" y="836892"/>
                  <a:pt x="1243507" y="1076927"/>
                  <a:pt x="1281303" y="1101497"/>
                </a:cubicBezTo>
                <a:cubicBezTo>
                  <a:pt x="1319099" y="1126067"/>
                  <a:pt x="1407921" y="1211120"/>
                  <a:pt x="1440048" y="1124178"/>
                </a:cubicBezTo>
                <a:cubicBezTo>
                  <a:pt x="1472175" y="1037236"/>
                  <a:pt x="1464616" y="611978"/>
                  <a:pt x="1474065" y="579847"/>
                </a:cubicBezTo>
                <a:cubicBezTo>
                  <a:pt x="1483514" y="547716"/>
                  <a:pt x="1485404" y="795311"/>
                  <a:pt x="1496743" y="931394"/>
                </a:cubicBezTo>
                <a:cubicBezTo>
                  <a:pt x="1508082" y="1067477"/>
                  <a:pt x="1532650" y="1375553"/>
                  <a:pt x="1542099" y="1396343"/>
                </a:cubicBezTo>
                <a:cubicBezTo>
                  <a:pt x="1551548" y="1417133"/>
                  <a:pt x="1534540" y="1103387"/>
                  <a:pt x="1553438" y="1056136"/>
                </a:cubicBezTo>
                <a:cubicBezTo>
                  <a:pt x="1572336" y="1008885"/>
                  <a:pt x="1625251" y="1107167"/>
                  <a:pt x="1655488" y="1112837"/>
                </a:cubicBezTo>
                <a:cubicBezTo>
                  <a:pt x="1685725" y="1118507"/>
                  <a:pt x="1712183" y="1092047"/>
                  <a:pt x="1734861" y="1090157"/>
                </a:cubicBezTo>
                <a:cubicBezTo>
                  <a:pt x="1757539" y="1088267"/>
                  <a:pt x="1772658" y="1103387"/>
                  <a:pt x="1791556" y="1101497"/>
                </a:cubicBezTo>
                <a:cubicBezTo>
                  <a:pt x="1810454" y="1099607"/>
                  <a:pt x="1825573" y="1082597"/>
                  <a:pt x="1848251" y="1078817"/>
                </a:cubicBezTo>
                <a:cubicBezTo>
                  <a:pt x="1870929" y="1075037"/>
                  <a:pt x="1908725" y="1069367"/>
                  <a:pt x="1927623" y="1078817"/>
                </a:cubicBezTo>
                <a:cubicBezTo>
                  <a:pt x="1946521" y="1088267"/>
                  <a:pt x="1954081" y="1133628"/>
                  <a:pt x="1961640" y="1135518"/>
                </a:cubicBezTo>
                <a:cubicBezTo>
                  <a:pt x="1969199" y="1137408"/>
                  <a:pt x="1952191" y="1088267"/>
                  <a:pt x="1972979" y="1090157"/>
                </a:cubicBezTo>
                <a:cubicBezTo>
                  <a:pt x="1993767" y="1092047"/>
                  <a:pt x="2058022" y="1154418"/>
                  <a:pt x="2086369" y="1146858"/>
                </a:cubicBezTo>
                <a:cubicBezTo>
                  <a:pt x="2114716" y="1139298"/>
                  <a:pt x="2118496" y="1048576"/>
                  <a:pt x="2143064" y="1044796"/>
                </a:cubicBezTo>
                <a:cubicBezTo>
                  <a:pt x="2167632" y="1041016"/>
                  <a:pt x="2214877" y="1122288"/>
                  <a:pt x="2233775" y="1124178"/>
                </a:cubicBezTo>
                <a:cubicBezTo>
                  <a:pt x="2252673" y="1126068"/>
                  <a:pt x="2256453" y="1056136"/>
                  <a:pt x="2256453" y="1056136"/>
                </a:cubicBez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12786" y="3379384"/>
            <a:ext cx="805066" cy="170103"/>
          </a:xfrm>
          <a:prstGeom prst="rect">
            <a:avLst/>
          </a:prstGeom>
          <a:noFill/>
          <a:ln>
            <a:noFill/>
          </a:ln>
        </p:spPr>
        <p:txBody>
          <a:bodyPr wrap="squar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Walking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4185" y="3520444"/>
            <a:ext cx="805066" cy="170103"/>
          </a:xfrm>
          <a:prstGeom prst="rect">
            <a:avLst/>
          </a:prstGeom>
          <a:noFill/>
          <a:ln>
            <a:noFill/>
          </a:ln>
        </p:spPr>
        <p:txBody>
          <a:bodyPr wrap="squar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Running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1736" y="3865627"/>
            <a:ext cx="805066" cy="170103"/>
          </a:xfrm>
          <a:prstGeom prst="rect">
            <a:avLst/>
          </a:prstGeom>
          <a:noFill/>
          <a:ln>
            <a:noFill/>
          </a:ln>
        </p:spPr>
        <p:txBody>
          <a:bodyPr wrap="squar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Jumping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6718" y="3298617"/>
            <a:ext cx="805066" cy="170103"/>
          </a:xfrm>
          <a:prstGeom prst="rect">
            <a:avLst/>
          </a:prstGeom>
          <a:noFill/>
          <a:ln>
            <a:noFill/>
          </a:ln>
        </p:spPr>
        <p:txBody>
          <a:bodyPr wrap="squar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Sweeping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0083" y="3076790"/>
            <a:ext cx="805066" cy="170103"/>
          </a:xfrm>
          <a:prstGeom prst="rect">
            <a:avLst/>
          </a:prstGeom>
          <a:noFill/>
          <a:ln>
            <a:noFill/>
          </a:ln>
        </p:spPr>
        <p:txBody>
          <a:bodyPr wrap="squar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Sleeping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05548" y="4286603"/>
            <a:ext cx="3900603" cy="3401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47187" y="4369574"/>
            <a:ext cx="805066" cy="170103"/>
          </a:xfrm>
          <a:prstGeom prst="rect">
            <a:avLst/>
          </a:prstGeom>
          <a:noFill/>
          <a:ln>
            <a:noFill/>
          </a:ln>
        </p:spPr>
        <p:txBody>
          <a:bodyPr wrap="square" lIns="45720" tIns="45720" rIns="4572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Time scale</a:t>
            </a:r>
          </a:p>
        </p:txBody>
      </p:sp>
      <p:pic>
        <p:nvPicPr>
          <p:cNvPr id="228385" name="Picture 228384"/>
          <p:cNvPicPr>
            <a:picLocks noChangeAspect="1"/>
          </p:cNvPicPr>
          <p:nvPr/>
        </p:nvPicPr>
        <p:blipFill>
          <a:blip r:embed="rId7">
            <a:alphaModFix amt="38000"/>
          </a:blip>
          <a:stretch>
            <a:fillRect/>
          </a:stretch>
        </p:blipFill>
        <p:spPr>
          <a:xfrm>
            <a:off x="6290943" y="1474225"/>
            <a:ext cx="2737089" cy="27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7C9D-F56E-40E1-B31A-59331C193E68}" type="slidenum">
              <a:rPr lang="en-US" smtClean="0">
                <a:solidFill>
                  <a:srgbClr val="807F83"/>
                </a:solidFill>
              </a:rPr>
              <a:pPr/>
              <a:t>6</a:t>
            </a:fld>
            <a:endParaRPr lang="en-US">
              <a:solidFill>
                <a:srgbClr val="807F8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639" y="4799086"/>
            <a:ext cx="9462466" cy="1747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220" algn="just" defTabSz="91287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The automatic </a:t>
            </a:r>
            <a:r>
              <a:rPr lang="en-US" sz="1400" dirty="0" smtClean="0">
                <a:latin typeface="Arial"/>
                <a:cs typeface="Arial"/>
              </a:rPr>
              <a:t>recognition </a:t>
            </a:r>
            <a:r>
              <a:rPr lang="en-US" sz="1400" dirty="0">
                <a:latin typeface="Arial"/>
                <a:cs typeface="Arial"/>
              </a:rPr>
              <a:t>of a set of Activities of Daily Living, is among the most challenging research fields in Ambient Intelligence. </a:t>
            </a:r>
            <a:endParaRPr lang="en-US" sz="1400" dirty="0">
              <a:latin typeface="Arial"/>
              <a:cs typeface="Arial"/>
            </a:endParaRPr>
          </a:p>
          <a:p>
            <a:pPr marL="228220" algn="just" defTabSz="91287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Main challenge with wearable technology is </a:t>
            </a:r>
            <a:r>
              <a:rPr lang="en-US" sz="1400" dirty="0" smtClean="0">
                <a:latin typeface="Arial"/>
                <a:cs typeface="Arial"/>
              </a:rPr>
              <a:t>classification of </a:t>
            </a:r>
            <a:r>
              <a:rPr lang="en-US" sz="1400" dirty="0">
                <a:latin typeface="Arial"/>
                <a:cs typeface="Arial"/>
              </a:rPr>
              <a:t>use case ADL’ </a:t>
            </a:r>
          </a:p>
          <a:p>
            <a:pPr marL="684655" lvl="1" algn="just" defTabSz="91287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Current state of wearable can detect ADL’ such as sleeping, walking and running.</a:t>
            </a:r>
          </a:p>
          <a:p>
            <a:pPr marL="684655" lvl="1" algn="just" defTabSz="91287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ADI’s such as swimming, cycling etc., have to manually trigged and </a:t>
            </a:r>
            <a:r>
              <a:rPr lang="en-US" sz="1400" dirty="0" smtClean="0">
                <a:latin typeface="Arial"/>
                <a:cs typeface="Arial"/>
              </a:rPr>
              <a:t>recorded</a:t>
            </a:r>
          </a:p>
          <a:p>
            <a:pPr marL="228220" algn="just" defTabSz="91287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The objective of the project is to develop machine learning algorithm that explores SVM and Random forest techniques to build test models and use test sets to predict ADL’.</a:t>
            </a:r>
            <a:endParaRPr lang="en-US" sz="1300" dirty="0" smtClean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6873" y="1111341"/>
            <a:ext cx="4096034" cy="3447429"/>
            <a:chOff x="5485389" y="1965371"/>
            <a:chExt cx="3753471" cy="43561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5389" y="1965371"/>
              <a:ext cx="3753471" cy="435614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572980" y="5386767"/>
              <a:ext cx="1883208" cy="79925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07" y="1067383"/>
            <a:ext cx="4467766" cy="35707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270445" y="2086599"/>
            <a:ext cx="1474065" cy="1304126"/>
          </a:xfrm>
          <a:prstGeom prst="ellipse">
            <a:avLst/>
          </a:prstGeom>
          <a:noFill/>
          <a:ln w="19050">
            <a:solidFill>
              <a:srgbClr val="008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" name="Rectangle 14"/>
          <p:cNvSpPr/>
          <p:nvPr/>
        </p:nvSpPr>
        <p:spPr>
          <a:xfrm>
            <a:off x="260796" y="6577330"/>
            <a:ext cx="8662966" cy="25799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i="1" baseline="30000" dirty="0" smtClean="0">
                <a:solidFill>
                  <a:srgbClr val="102842"/>
                </a:solidFill>
                <a:latin typeface="Arial"/>
                <a:cs typeface="Arial"/>
                <a:hlinkClick r:id="rId4"/>
              </a:rPr>
              <a:t>$</a:t>
            </a:r>
            <a:r>
              <a:rPr lang="en-US" sz="800" i="1" dirty="0" smtClean="0">
                <a:solidFill>
                  <a:srgbClr val="102842"/>
                </a:solidFill>
                <a:latin typeface="Arial"/>
                <a:cs typeface="Arial"/>
                <a:hlinkClick r:id="rId4"/>
              </a:rPr>
              <a:t>Dataset </a:t>
            </a:r>
            <a:r>
              <a:rPr lang="en-US" sz="800" i="1" dirty="0">
                <a:solidFill>
                  <a:srgbClr val="102842"/>
                </a:solidFill>
                <a:latin typeface="Arial"/>
                <a:cs typeface="Arial"/>
                <a:hlinkClick r:id="rId4"/>
              </a:rPr>
              <a:t>for ADL Recognition with Wrist-worn Accelerometer </a:t>
            </a:r>
            <a:r>
              <a:rPr lang="en-US" sz="800" i="1" dirty="0" smtClean="0">
                <a:solidFill>
                  <a:prstClr val="black"/>
                </a:solidFill>
                <a:latin typeface="Arial"/>
                <a:cs typeface="Arial"/>
                <a:hlinkClick r:id="rId4"/>
              </a:rPr>
              <a:t> </a:t>
            </a:r>
            <a:endParaRPr lang="en-US" sz="800" i="1" dirty="0">
              <a:solidFill>
                <a:prstClr val="black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800" i="1" dirty="0" err="1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26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/&gt;&lt;m_precDefaultPercent/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m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12&quot;&gt;&lt;elem m_fUsage=&quot;5.26978301775508040000E+000&quot;&gt;&lt;m_msothmcolidx val=&quot;0&quot;/&gt;&lt;m_rgb r=&quot;25&quot; g=&quot;1b&quot; b=&quot;89&quot;/&gt;&lt;m_ppcolschidx tagver0=&quot;23004&quot; tagname0=&quot;m_ppcolschidxUNRECOGNIZED&quot; val=&quot;0&quot;/&gt;&lt;m_nBrightness val=&quot;0&quot;/&gt;&lt;/elem&gt;&lt;elem m_fUsage=&quot;1.21366742607246250000E+000&quot;&gt;&lt;m_msothmcolidx val=&quot;0&quot;/&gt;&lt;m_rgb r=&quot;d&quot; g=&quot;76&quot; b=&quot;1&quot;/&gt;&lt;m_ppcolschidx tagver0=&quot;23004&quot; tagname0=&quot;m_ppcolschidxUNRECOGNIZED&quot; val=&quot;0&quot;/&gt;&lt;m_nBrightness val=&quot;0&quot;/&gt;&lt;/elem&gt;&lt;elem m_fUsage=&quot;7.36643200722911010000E-001&quot;&gt;&lt;m_msothmcolidx val=&quot;0&quot;/&gt;&lt;m_rgb r=&quot;f&quot; g=&quot;2&quot; b=&quot;ff&quot;/&gt;&lt;m_ppcolschidx tagver0=&quot;23004&quot; tagname0=&quot;m_ppcolschidxUNRECOGNIZED&quot; val=&quot;0&quot;/&gt;&lt;m_nBrightness val=&quot;0&quot;/&gt;&lt;/elem&gt;&lt;elem m_fUsage=&quot;7.16509919148822780000E-001&quot;&gt;&lt;m_msothmcolidx val=&quot;0&quot;/&gt;&lt;m_rgb r=&quot;1c&quot; g=&quot;fd&quot; b=&quot;2&quot;/&gt;&lt;m_ppcolschidx tagver0=&quot;23004&quot; tagname0=&quot;m_ppcolschidxUNRECOGNIZED&quot; val=&quot;0&quot;/&gt;&lt;m_nBrightness val=&quot;0&quot;/&gt;&lt;/elem&gt;&lt;elem m_fUsage=&quot;6.83602367202504340000E-001&quot;&gt;&lt;m_msothmcolidx val=&quot;0&quot;/&gt;&lt;m_rgb r=&quot;f5&quot; g=&quot;66&quot; b=&quot;10&quot;/&gt;&lt;m_ppcolschidx tagver0=&quot;23004&quot; tagname0=&quot;m_ppcolschidxUNRECOGNIZED&quot; val=&quot;0&quot;/&gt;&lt;m_nBrightness val=&quot;0&quot;/&gt;&lt;/elem&gt;&lt;elem m_fUsage=&quot;3.93981441951370750000E-001&quot;&gt;&lt;m_msothmcolidx val=&quot;0&quot;/&gt;&lt;m_rgb r=&quot;fb&quot; g=&quot;fc&quot; b=&quot;fd&quot;/&gt;&lt;m_ppcolschidx tagver0=&quot;23004&quot; tagname0=&quot;m_ppcolschidxUNRECOGNIZED&quot; val=&quot;0&quot;/&gt;&lt;m_nBrightness val=&quot;0&quot;/&gt;&lt;/elem&gt;&lt;elem m_fUsage=&quot;3.10762086798954340000E-001&quot;&gt;&lt;m_msothmcolidx val=&quot;0&quot;/&gt;&lt;m_rgb r=&quot;e6&quot; g=&quot;ec&quot; b=&quot;f2&quot;/&gt;&lt;m_ppcolschidx tagver0=&quot;23004&quot; tagname0=&quot;m_ppcolschidxUNRECOGNIZED&quot; val=&quot;0&quot;/&gt;&lt;m_nBrightness val=&quot;0&quot;/&gt;&lt;/elem&gt;&lt;elem m_fUsage=&quot;2.89532372891972590000E-001&quot;&gt;&lt;m_msothmcolidx val=&quot;0&quot;/&gt;&lt;m_rgb r=&quot;c&quot; g=&quot;27&quot; b=&quot;98&quot;/&gt;&lt;m_ppcolschidx tagver0=&quot;23004&quot; tagname0=&quot;m_ppcolschidxUNRECOGNIZED&quot; val=&quot;0&quot;/&gt;&lt;m_nBrightness val=&quot;0&quot;/&gt;&lt;/elem&gt;&lt;elem m_fUsage=&quot;2.84694561940434520000E-001&quot;&gt;&lt;m_msothmcolidx val=&quot;0&quot;/&gt;&lt;m_rgb r=&quot;f5&quot; g=&quot;eb&quot; b=&quot;6b&quot;/&gt;&lt;m_ppcolschidx tagver0=&quot;23004&quot; tagname0=&quot;m_ppcolschidxUNRECOGNIZED&quot; val=&quot;0&quot;/&gt;&lt;m_nBrightness val=&quot;0&quot;/&gt;&lt;/elem&gt;&lt;elem m_fUsage=&quot;5.21818081741467830000E-002&quot;&gt;&lt;m_msothmcolidx val=&quot;0&quot;/&gt;&lt;m_rgb r=&quot;ff&quot; g=&quot;1a&quot; b=&quot;1f&quot;/&gt;&lt;m_ppcolschidx tagver0=&quot;23004&quot; tagname0=&quot;m_ppcolschidxUNRECOGNIZED&quot; val=&quot;0&quot;/&gt;&lt;m_nBrightness val=&quot;0&quot;/&gt;&lt;/elem&gt;&lt;elem m_fUsage=&quot;4.28129991733267600000E-002&quot;&gt;&lt;m_msothmcolidx val=&quot;0&quot;/&gt;&lt;m_rgb r=&quot;fe&quot; g=&quot;a8&quot; b=&quot;7&quot;/&gt;&lt;m_ppcolschidx tagver0=&quot;23004&quot; tagname0=&quot;m_ppcolschidxUNRECOGNIZED&quot; val=&quot;0&quot;/&gt;&lt;m_nBrightness val=&quot;0&quot;/&gt;&lt;/elem&gt;&lt;elem m_fUsage=&quot;3.64405316273193030000E-003&quot;&gt;&lt;m_msothmcolidx val=&quot;0&quot;/&gt;&lt;m_rgb r=&quot;ce&quot; g=&quot;0&quot; b=&quot;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Upside MEMS revenue (new applications)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>
              <a:lumMod val="60000"/>
              <a:lumOff val="4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1">
              <a:lumMod val="50000"/>
            </a:schemeClr>
          </a:solidFill>
        </a:ln>
      </a:spPr>
      <a:bodyPr wrap="square" lIns="45720" tIns="45720" rIns="45720" bIns="45720" rtlCol="0" anchor="ctr">
        <a:noAutofit/>
      </a:bodyPr>
      <a:lstStyle>
        <a:defPPr>
          <a:lnSpc>
            <a:spcPct val="90000"/>
          </a:lnSpc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8FF7E539E9C449226F683E162A57E" ma:contentTypeVersion="0" ma:contentTypeDescription="Create a new document." ma:contentTypeScope="" ma:versionID="0f0e71197c0b62f4891cd636fcbf47d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F39F48-8F5C-4370-88A5-0E1003EFC1CD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A3D934-B7B6-4EB3-AF9C-1AFE419A5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D92185B-AFF0-4C2F-8EE9-600EE0FBD4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IME presentation template</Template>
  <TotalTime>3362</TotalTime>
  <Words>261</Words>
  <Application>Microsoft Macintosh PowerPoint</Application>
  <PresentationFormat>A4 Paper (210x297 mm)</PresentationFormat>
  <Paragraphs>60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1_Upside MEMS revenue (new applications)</vt:lpstr>
      <vt:lpstr>think-cell Slide</vt:lpstr>
      <vt:lpstr>Recognition and prediction of Activity of daily life’s (ADL)</vt:lpstr>
      <vt:lpstr>Overview</vt:lpstr>
      <vt:lpstr>ADL- Activity of Daily life’s</vt:lpstr>
      <vt:lpstr>What’s out there?</vt:lpstr>
      <vt:lpstr>ADL monitoring</vt:lpstr>
      <vt:lpstr>Problem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GF-IME 3rd QBR - MEMS</dc:title>
  <dc:creator>Tang Min</dc:creator>
  <cp:lastModifiedBy>Siddharth</cp:lastModifiedBy>
  <cp:revision>610</cp:revision>
  <dcterms:created xsi:type="dcterms:W3CDTF">2014-07-20T23:58:05Z</dcterms:created>
  <dcterms:modified xsi:type="dcterms:W3CDTF">2016-03-13T17:12:39Z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0x01010091A8FF7E539E9C449226F683E162A57E</vt:lpwstr>
  </property>
</Properties>
</file>