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8" r:id="rId11"/>
    <p:sldId id="263" r:id="rId12"/>
    <p:sldId id="266" r:id="rId13"/>
    <p:sldId id="264" r:id="rId14"/>
    <p:sldId id="271" r:id="rId15"/>
    <p:sldId id="269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chan\Desktop\HPC%2020-21\Semester%202\MSc\testing%20ti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chan\Desktop\HPC%2020-21\Semester%202\MSc\dataprocess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chan\Desktop\HPC%2020-21\Semester%202\MSc\dataprocess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Avg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70000"/>
                      <a:satMod val="150000"/>
                    </a:schemeClr>
                  </a:gs>
                  <a:gs pos="34000">
                    <a:schemeClr val="accent6">
                      <a:shade val="70000"/>
                      <a:satMod val="140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4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5100000"/>
                </a:lightRig>
              </a:scene3d>
              <a:sp3d contourW="6350">
                <a:bevelT w="29210" h="12700"/>
                <a:contourClr>
                  <a:scrgbClr r="0" g="0" b="0">
                    <a:shade val="30000"/>
                    <a:satMod val="130000"/>
                  </a:scrgbClr>
                </a:contourClr>
              </a:sp3d>
            </c:spPr>
          </c:marker>
          <c:xVal>
            <c:numRef>
              <c:f>Sheet1!$B$3:$B$9</c:f>
              <c:numCache>
                <c:formatCode>General</c:formatCode>
                <c:ptCount val="7"/>
                <c:pt idx="0">
                  <c:v>2.9993164800000001</c:v>
                </c:pt>
                <c:pt idx="1">
                  <c:v>10.11867648</c:v>
                </c:pt>
                <c:pt idx="2">
                  <c:v>23.9826944</c:v>
                </c:pt>
                <c:pt idx="3">
                  <c:v>46.839603199999999</c:v>
                </c:pt>
                <c:pt idx="4">
                  <c:v>80.937574400000003</c:v>
                </c:pt>
                <c:pt idx="5">
                  <c:v>128.52531200000001</c:v>
                </c:pt>
                <c:pt idx="6">
                  <c:v>191.84947199999999</c:v>
                </c:pt>
              </c:numCache>
            </c:numRef>
          </c:xVal>
          <c:yVal>
            <c:numRef>
              <c:f>Sheet1!$F$3:$F$9</c:f>
              <c:numCache>
                <c:formatCode>General</c:formatCode>
                <c:ptCount val="7"/>
                <c:pt idx="0">
                  <c:v>0.70421766666666663</c:v>
                </c:pt>
                <c:pt idx="1">
                  <c:v>0.7278863333333333</c:v>
                </c:pt>
                <c:pt idx="2">
                  <c:v>0.70160466666666677</c:v>
                </c:pt>
                <c:pt idx="3">
                  <c:v>0.67913600000000007</c:v>
                </c:pt>
                <c:pt idx="4">
                  <c:v>0.58130966666666672</c:v>
                </c:pt>
                <c:pt idx="5">
                  <c:v>0.53875666666666655</c:v>
                </c:pt>
                <c:pt idx="6">
                  <c:v>0.51519233333333336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AB-4BAC-987B-C0EA93FD2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450456"/>
        <c:axId val="120443896"/>
      </c:scatterChart>
      <c:valAx>
        <c:axId val="120450456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Memory used(MB)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43896"/>
        <c:crosses val="autoZero"/>
        <c:crossBetween val="midCat"/>
      </c:valAx>
      <c:valAx>
        <c:axId val="120443896"/>
        <c:scaling>
          <c:orientation val="minMax"/>
          <c:max val="0.75000000000000011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Speed (GFLOP/s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50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94046986457982"/>
          <c:y val="4.0838914972773595E-2"/>
          <c:w val="0.79454116548314901"/>
          <c:h val="0.78492477136124306"/>
        </c:manualLayout>
      </c:layout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6"/>
              </a:solidFill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70000"/>
                      <a:satMod val="150000"/>
                    </a:schemeClr>
                  </a:gs>
                  <a:gs pos="34000">
                    <a:schemeClr val="accent6">
                      <a:shade val="70000"/>
                      <a:satMod val="140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4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5100000"/>
                </a:lightRig>
              </a:scene3d>
              <a:sp3d contourW="6350">
                <a:bevelT w="29210" h="12700"/>
                <a:contourClr>
                  <a:scrgbClr r="0" g="0" b="0">
                    <a:shade val="30000"/>
                    <a:satMod val="130000"/>
                  </a:scrgbClr>
                </a:contourClr>
              </a:sp3d>
            </c:spPr>
          </c:marker>
          <c:xVal>
            <c:numRef>
              <c:f>Sheet2!$B$2:$B$14</c:f>
              <c:numCache>
                <c:formatCode>General</c:formatCode>
                <c:ptCount val="13"/>
                <c:pt idx="0">
                  <c:v>2.8097023999999999</c:v>
                </c:pt>
                <c:pt idx="1">
                  <c:v>5.4688870400000003</c:v>
                </c:pt>
                <c:pt idx="2">
                  <c:v>10.7787264</c:v>
                </c:pt>
                <c:pt idx="3">
                  <c:v>21.380198400000001</c:v>
                </c:pt>
                <c:pt idx="4">
                  <c:v>42.610892800000002</c:v>
                </c:pt>
                <c:pt idx="5">
                  <c:v>85.019136000000003</c:v>
                </c:pt>
                <c:pt idx="6">
                  <c:v>169.70956799999999</c:v>
                </c:pt>
                <c:pt idx="7">
                  <c:v>339.10579200000001</c:v>
                </c:pt>
                <c:pt idx="8">
                  <c:v>677.61766399999999</c:v>
                </c:pt>
                <c:pt idx="9">
                  <c:v>1354.0863999999999</c:v>
                </c:pt>
                <c:pt idx="10">
                  <c:v>2707.0361600000001</c:v>
                </c:pt>
                <c:pt idx="11">
                  <c:v>5411.8297599999996</c:v>
                </c:pt>
                <c:pt idx="12">
                  <c:v>10819.1744</c:v>
                </c:pt>
              </c:numCache>
            </c:numRef>
          </c:xVal>
          <c:yVal>
            <c:numRef>
              <c:f>Sheet2!$C$2:$C$14</c:f>
              <c:numCache>
                <c:formatCode>General</c:formatCode>
                <c:ptCount val="13"/>
                <c:pt idx="0">
                  <c:v>10429.09</c:v>
                </c:pt>
                <c:pt idx="1">
                  <c:v>10659.2</c:v>
                </c:pt>
                <c:pt idx="2">
                  <c:v>10826.67</c:v>
                </c:pt>
                <c:pt idx="3">
                  <c:v>11382.44</c:v>
                </c:pt>
                <c:pt idx="4">
                  <c:v>12084.69</c:v>
                </c:pt>
                <c:pt idx="5">
                  <c:v>12520.72</c:v>
                </c:pt>
                <c:pt idx="6">
                  <c:v>12450.42</c:v>
                </c:pt>
                <c:pt idx="7">
                  <c:v>12272.18</c:v>
                </c:pt>
                <c:pt idx="8">
                  <c:v>12189.55</c:v>
                </c:pt>
                <c:pt idx="9">
                  <c:v>12219.37</c:v>
                </c:pt>
                <c:pt idx="10">
                  <c:v>12076.35</c:v>
                </c:pt>
                <c:pt idx="11">
                  <c:v>12215.02</c:v>
                </c:pt>
                <c:pt idx="12">
                  <c:v>12214.36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5E-4EB2-8EF3-04D8FD7F8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016768"/>
        <c:axId val="522015784"/>
      </c:scatterChart>
      <c:valAx>
        <c:axId val="522016768"/>
        <c:scaling>
          <c:logBase val="2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Memory Used(MB)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15784"/>
        <c:crosses val="autoZero"/>
        <c:crossBetween val="midCat"/>
      </c:valAx>
      <c:valAx>
        <c:axId val="522015784"/>
        <c:scaling>
          <c:orientation val="minMax"/>
          <c:max val="13000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Energy USed during processing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16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6"/>
              </a:solidFill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70000"/>
                      <a:satMod val="150000"/>
                    </a:schemeClr>
                  </a:gs>
                  <a:gs pos="34000">
                    <a:schemeClr val="accent6">
                      <a:shade val="70000"/>
                      <a:satMod val="140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4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5100000"/>
                </a:lightRig>
              </a:scene3d>
              <a:sp3d contourW="6350">
                <a:bevelT w="29210" h="12700"/>
                <a:contourClr>
                  <a:scrgbClr r="0" g="0" b="0">
                    <a:shade val="30000"/>
                    <a:satMod val="130000"/>
                  </a:scrgbClr>
                </a:contourClr>
              </a:sp3d>
            </c:spPr>
          </c:marker>
          <c:xVal>
            <c:numRef>
              <c:f>Sheet2!$B$16:$B$28</c:f>
              <c:numCache>
                <c:formatCode>General</c:formatCode>
                <c:ptCount val="13"/>
                <c:pt idx="0">
                  <c:v>0.70648627200000003</c:v>
                </c:pt>
                <c:pt idx="1">
                  <c:v>0.46966374399999999</c:v>
                </c:pt>
                <c:pt idx="2">
                  <c:v>0.37158911999999999</c:v>
                </c:pt>
                <c:pt idx="3">
                  <c:v>0.42969497600000001</c:v>
                </c:pt>
                <c:pt idx="4">
                  <c:v>0.70760038400000003</c:v>
                </c:pt>
                <c:pt idx="5">
                  <c:v>1.341952</c:v>
                </c:pt>
                <c:pt idx="6">
                  <c:v>2.6497638399999999</c:v>
                </c:pt>
                <c:pt idx="7">
                  <c:v>5.2820992000000002</c:v>
                </c:pt>
                <c:pt idx="8">
                  <c:v>10.555699199999999</c:v>
                </c:pt>
                <c:pt idx="9">
                  <c:v>21.107199999999999</c:v>
                </c:pt>
                <c:pt idx="10">
                  <c:v>42.2122496</c:v>
                </c:pt>
                <c:pt idx="11">
                  <c:v>84.423372799999996</c:v>
                </c:pt>
                <c:pt idx="12">
                  <c:v>168.84633600000001</c:v>
                </c:pt>
              </c:numCache>
            </c:numRef>
          </c:xVal>
          <c:yVal>
            <c:numRef>
              <c:f>Sheet2!$C$16:$C$28</c:f>
              <c:numCache>
                <c:formatCode>General</c:formatCode>
                <c:ptCount val="13"/>
                <c:pt idx="0">
                  <c:v>3835.73</c:v>
                </c:pt>
                <c:pt idx="1">
                  <c:v>3866.98</c:v>
                </c:pt>
                <c:pt idx="2">
                  <c:v>3871.9</c:v>
                </c:pt>
                <c:pt idx="3">
                  <c:v>3883.52</c:v>
                </c:pt>
                <c:pt idx="4">
                  <c:v>3897.6</c:v>
                </c:pt>
                <c:pt idx="5">
                  <c:v>3899.49</c:v>
                </c:pt>
                <c:pt idx="6">
                  <c:v>3903.74</c:v>
                </c:pt>
                <c:pt idx="7">
                  <c:v>3907.75</c:v>
                </c:pt>
                <c:pt idx="8">
                  <c:v>3906.5</c:v>
                </c:pt>
                <c:pt idx="9">
                  <c:v>3904.79</c:v>
                </c:pt>
                <c:pt idx="10">
                  <c:v>3907.13</c:v>
                </c:pt>
                <c:pt idx="11">
                  <c:v>3907.55</c:v>
                </c:pt>
                <c:pt idx="12">
                  <c:v>3911.65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33-4C32-8AEA-FBE745F62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016768"/>
        <c:axId val="522015784"/>
      </c:scatterChart>
      <c:valAx>
        <c:axId val="52201676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Memory Used(MB)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15784"/>
        <c:crosses val="autoZero"/>
        <c:crossBetween val="midCat"/>
      </c:valAx>
      <c:valAx>
        <c:axId val="522015784"/>
        <c:scaling>
          <c:orientation val="minMax"/>
          <c:min val="3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Energy </a:t>
                </a:r>
                <a:r>
                  <a:rPr lang="en-GB" dirty="0" err="1"/>
                  <a:t>USed</a:t>
                </a:r>
                <a:r>
                  <a:rPr lang="en-GB" dirty="0"/>
                  <a:t> during processing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16768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4036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2238" y="990600"/>
            <a:ext cx="4319587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990600"/>
            <a:ext cx="4321175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3200400"/>
            <a:ext cx="4321175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2238" y="990600"/>
            <a:ext cx="4319587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594225" y="990600"/>
            <a:ext cx="4321175" cy="42672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media</a:t>
            </a:r>
            <a:endParaRPr lang="en-GB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19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18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4" y="1412776"/>
            <a:ext cx="822960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9" name="Picture 8" descr="epcc_logo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931987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 descr="uoe_logo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5902325"/>
            <a:ext cx="7858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39952" y="6237312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7453889-C2FD-184D-8112-E4FB9D919F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rgbClr val="A5392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Lucida Grande"/>
        <a:buChar char="-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ech-talk/computing/hardware/japans-fugaku-supercomputer-is-first-in-the-world-to-simultaneously-top-all-high-performance-benchmarks" TargetMode="External"/><Relationship Id="rId2" Type="http://schemas.openxmlformats.org/officeDocument/2006/relationships/hyperlink" Target="http://www.china.org.cn/video/2010-11/18/content_21372263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1A9D-D1FC-466A-96F4-2FF45DC40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the Power Efficiency of Numerical Software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4B51-4A70-4717-94D2-B8F19CA4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Siddharth Chandrashekar</a:t>
            </a:r>
          </a:p>
        </p:txBody>
      </p:sp>
    </p:spTree>
    <p:extLst>
      <p:ext uri="{BB962C8B-B14F-4D97-AF65-F5344CB8AC3E}">
        <p14:creationId xmlns:p14="http://schemas.microsoft.com/office/powerpoint/2010/main" val="115624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9ACD-021A-4F62-B31A-5058F0E1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80F4-F970-4087-8AD2-2F09CB88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separate machines for running experiments, in case one of the machines becomes unavailable.</a:t>
            </a:r>
          </a:p>
          <a:p>
            <a:pPr lvl="1"/>
            <a:r>
              <a:rPr lang="en-GB" dirty="0"/>
              <a:t>If there are no machines available for measuring power consumption, then the project can pivot to measuring performance impact.</a:t>
            </a:r>
          </a:p>
          <a:p>
            <a:r>
              <a:rPr lang="en-GB" dirty="0"/>
              <a:t>There are a few different methods to investigate so the plan is ordered by expected difficulty and time required.</a:t>
            </a:r>
          </a:p>
          <a:p>
            <a:pPr lvl="1"/>
            <a:r>
              <a:rPr lang="en-GB" dirty="0"/>
              <a:t>Fallback position would be just user and application level optimisations.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B452-E85D-4642-82FD-AAB718C59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44B9-67FD-4189-8B2A-0D78426C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 – Cache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E7E4-4926-4A3A-8C34-F0510DAAB8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87CA7A-198C-4FD3-A105-4517B193A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10078"/>
              </p:ext>
            </p:extLst>
          </p:nvPr>
        </p:nvGraphicFramePr>
        <p:xfrm>
          <a:off x="1522398" y="1528763"/>
          <a:ext cx="6099203" cy="363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C173DB-D600-46AB-8B46-461905FDDC89}"/>
              </a:ext>
            </a:extLst>
          </p:cNvPr>
          <p:cNvSpPr txBox="1"/>
          <p:nvPr/>
        </p:nvSpPr>
        <p:spPr>
          <a:xfrm>
            <a:off x="1512916" y="5087389"/>
            <a:ext cx="6210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tx1"/>
                </a:solidFill>
              </a:rPr>
              <a:t>Impact on speed as problem size increased on 1 process</a:t>
            </a:r>
          </a:p>
        </p:txBody>
      </p:sp>
    </p:spTree>
    <p:extLst>
      <p:ext uri="{BB962C8B-B14F-4D97-AF65-F5344CB8AC3E}">
        <p14:creationId xmlns:p14="http://schemas.microsoft.com/office/powerpoint/2010/main" val="22512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A8B-8197-46BC-9047-EE77732F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332656"/>
            <a:ext cx="8323071" cy="792088"/>
          </a:xfrm>
        </p:spPr>
        <p:txBody>
          <a:bodyPr>
            <a:noAutofit/>
          </a:bodyPr>
          <a:lstStyle/>
          <a:p>
            <a:r>
              <a:rPr lang="en-GB" sz="3000" dirty="0"/>
              <a:t>Preliminary Results – Memory Energy Consumption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E22D-5FE2-4904-8856-A4DC392B1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0C9C82-F494-4F10-BB70-3C8C45260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62288"/>
              </p:ext>
            </p:extLst>
          </p:nvPr>
        </p:nvGraphicFramePr>
        <p:xfrm>
          <a:off x="1430458" y="1612105"/>
          <a:ext cx="6210300" cy="363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4BB0E3-9745-4D9F-8C33-11E1B8FED3D9}"/>
              </a:ext>
            </a:extLst>
          </p:cNvPr>
          <p:cNvSpPr txBox="1"/>
          <p:nvPr/>
        </p:nvSpPr>
        <p:spPr>
          <a:xfrm>
            <a:off x="1512916" y="5079076"/>
            <a:ext cx="621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tx1"/>
                </a:solidFill>
              </a:rPr>
              <a:t>Energy used during 60s of running HPCG when problem size is increasing on 64 processes(parallel)</a:t>
            </a:r>
          </a:p>
        </p:txBody>
      </p:sp>
    </p:spTree>
    <p:extLst>
      <p:ext uri="{BB962C8B-B14F-4D97-AF65-F5344CB8AC3E}">
        <p14:creationId xmlns:p14="http://schemas.microsoft.com/office/powerpoint/2010/main" val="125310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A8B-8197-46BC-9047-EE77732F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332656"/>
            <a:ext cx="8323071" cy="792088"/>
          </a:xfrm>
        </p:spPr>
        <p:txBody>
          <a:bodyPr>
            <a:noAutofit/>
          </a:bodyPr>
          <a:lstStyle/>
          <a:p>
            <a:r>
              <a:rPr lang="en-GB" sz="3000" dirty="0"/>
              <a:t>Preliminary Results – Memory Energy Consumption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E22D-5FE2-4904-8856-A4DC392B1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6BE1A3-D7D9-4D76-8A83-C7BCEB55E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773939"/>
              </p:ext>
            </p:extLst>
          </p:nvPr>
        </p:nvGraphicFramePr>
        <p:xfrm>
          <a:off x="1430458" y="1612105"/>
          <a:ext cx="6210300" cy="363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581250-CCAA-44BA-91D0-CCA7433B6E5C}"/>
              </a:ext>
            </a:extLst>
          </p:cNvPr>
          <p:cNvSpPr txBox="1"/>
          <p:nvPr/>
        </p:nvSpPr>
        <p:spPr>
          <a:xfrm>
            <a:off x="1512916" y="5079076"/>
            <a:ext cx="621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tx1"/>
                </a:solidFill>
              </a:rPr>
              <a:t>Energy used during 60s of running HPCG when problem size is increasing on 1 process (serial)</a:t>
            </a:r>
          </a:p>
        </p:txBody>
      </p:sp>
    </p:spTree>
    <p:extLst>
      <p:ext uri="{BB962C8B-B14F-4D97-AF65-F5344CB8AC3E}">
        <p14:creationId xmlns:p14="http://schemas.microsoft.com/office/powerpoint/2010/main" val="55808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59B2-A2A9-4D23-B1E8-7E402AC9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4FF-2321-49D4-B13F-E1B08BF2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Demonstrated the setup can measure power consumption for both serial and parallel runs.</a:t>
            </a:r>
          </a:p>
          <a:p>
            <a:endParaRPr lang="en-GB" dirty="0"/>
          </a:p>
          <a:p>
            <a:r>
              <a:rPr lang="en-GB" dirty="0"/>
              <a:t>The preliminary experiments show that when the problem is primarily held in cache, the energy consumption is lower.</a:t>
            </a:r>
          </a:p>
          <a:p>
            <a:endParaRPr lang="en-GB" dirty="0"/>
          </a:p>
          <a:p>
            <a:r>
              <a:rPr lang="en-GB" dirty="0"/>
              <a:t>Optimising for cache should lead to lower energy consumption.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07A38-8228-4326-90CD-9977BEFB6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9D0-878B-4327-B080-6E31236D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68A6-9DEE-42B5-9921-86C4736E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[1] “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China's Tianhe-1A becomes world's fastest computer” </a:t>
            </a:r>
            <a:r>
              <a:rPr lang="en-US" sz="1800" i="0" dirty="0">
                <a:solidFill>
                  <a:srgbClr val="000000"/>
                </a:solidFill>
                <a:effectLst/>
                <a:hlinkClick r:id="rId2"/>
              </a:rPr>
              <a:t>http://www.china.org.cn/video/2010-11/18/content_21372263.htm</a:t>
            </a:r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[2] “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Japan’s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Fugaku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Supercomputer Completes First-Ever Sweep of High-Performance Benchmarks” </a:t>
            </a:r>
            <a:r>
              <a:rPr lang="en-US" sz="1800" b="0" i="0" dirty="0">
                <a:solidFill>
                  <a:srgbClr val="000000"/>
                </a:solidFill>
                <a:effectLst/>
                <a:hlinkClick r:id="rId3"/>
              </a:rPr>
              <a:t>https://spectrum.ieee.org/tech-talk/computing/hardware/japans-fugaku-supercomputer-is-first-in-the-world-to-simultaneously-top-all-high-performance-benchmarks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[3] Laura </a:t>
            </a:r>
            <a:r>
              <a:rPr lang="en-US" sz="1800" dirty="0" err="1">
                <a:solidFill>
                  <a:srgbClr val="000000"/>
                </a:solidFill>
              </a:rPr>
              <a:t>Panjwani</a:t>
            </a:r>
            <a:r>
              <a:rPr lang="en-US" sz="1800" dirty="0">
                <a:solidFill>
                  <a:srgbClr val="000000"/>
                </a:solidFill>
              </a:rPr>
              <a:t> (2018) “</a:t>
            </a:r>
            <a:r>
              <a:rPr lang="en-US" sz="1800" i="0" dirty="0">
                <a:solidFill>
                  <a:srgbClr val="313131"/>
                </a:solidFill>
                <a:effectLst/>
              </a:rPr>
              <a:t>Green Supercomputing: Why Energy Efficiency is Just as Key as Performance in HPC” – R&amp;D world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[4] https://www.hpcg-benchmark.org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[5] Kreutzer et. al (2014). A unified sparse matrix data format for efficient general sparse matrix vector multiply on modern processors with wide SIMD units.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ED98-9375-4ED0-A919-5564C6711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E80F-6741-492C-B1E9-EB5FE28C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The Growing Importance of Energy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53DC-FD81-4744-9357-5310B002A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Supercomputers are an essential part of our lives. Naturally over the years, we have demanded better performance. </a:t>
            </a:r>
          </a:p>
          <a:p>
            <a:endParaRPr lang="en-GB" sz="2000" dirty="0"/>
          </a:p>
          <a:p>
            <a:r>
              <a:rPr lang="en-GB" sz="2000" dirty="0"/>
              <a:t>Supercomputer consume more power than ever before.</a:t>
            </a:r>
          </a:p>
          <a:p>
            <a:endParaRPr lang="en-GB" sz="2000" dirty="0"/>
          </a:p>
          <a:p>
            <a:r>
              <a:rPr lang="en-GB" sz="2000" dirty="0"/>
              <a:t>This leads to a major cost for system owners but it is also has a major environmental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703B6-AF75-4AB4-937C-E6391CA2BF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hotograph of Japanese supercomputer Fugaku.">
            <a:extLst>
              <a:ext uri="{FF2B5EF4-FFF2-40B4-BE49-F238E27FC236}">
                <a16:creationId xmlns:a16="http://schemas.microsoft.com/office/drawing/2014/main" id="{01430036-3CFE-4E38-BBD9-B21E5449C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/>
          <a:stretch/>
        </p:blipFill>
        <p:spPr bwMode="auto">
          <a:xfrm>
            <a:off x="4788024" y="3950554"/>
            <a:ext cx="3991123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C4493D-1295-4FB8-ACD7-BC6E981AD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4"/>
          <a:stretch/>
        </p:blipFill>
        <p:spPr bwMode="auto">
          <a:xfrm>
            <a:off x="4788024" y="1396538"/>
            <a:ext cx="3991123" cy="183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31B76-2A6F-4A35-AFCB-7B3E0EB38FB9}"/>
              </a:ext>
            </a:extLst>
          </p:cNvPr>
          <p:cNvSpPr txBox="1"/>
          <p:nvPr/>
        </p:nvSpPr>
        <p:spPr>
          <a:xfrm>
            <a:off x="6048095" y="3336119"/>
            <a:ext cx="17034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>
                <a:solidFill>
                  <a:schemeClr val="tx1"/>
                </a:solidFill>
              </a:rPr>
              <a:t>Tianhe-1A (2010)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6FAC9-AD3D-4C05-9D08-D8F6A4CCB76A}"/>
              </a:ext>
            </a:extLst>
          </p:cNvPr>
          <p:cNvSpPr txBox="1"/>
          <p:nvPr/>
        </p:nvSpPr>
        <p:spPr>
          <a:xfrm>
            <a:off x="6048095" y="5894639"/>
            <a:ext cx="1552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err="1">
                <a:solidFill>
                  <a:schemeClr val="tx1"/>
                </a:solidFill>
              </a:rPr>
              <a:t>Fugaku</a:t>
            </a:r>
            <a:r>
              <a:rPr lang="en-GB" sz="1300" dirty="0">
                <a:solidFill>
                  <a:schemeClr val="tx1"/>
                </a:solidFill>
              </a:rPr>
              <a:t> (2020) [2] </a:t>
            </a:r>
          </a:p>
        </p:txBody>
      </p:sp>
    </p:spTree>
    <p:extLst>
      <p:ext uri="{BB962C8B-B14F-4D97-AF65-F5344CB8AC3E}">
        <p14:creationId xmlns:p14="http://schemas.microsoft.com/office/powerpoint/2010/main" val="4295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8607-0E45-439F-A49C-04F0796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being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20A6-72E1-45BF-86D9-F41CE0C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Chips are constantly providing better performance while using less power.</a:t>
            </a:r>
          </a:p>
          <a:p>
            <a:endParaRPr lang="en-GB" dirty="0"/>
          </a:p>
          <a:p>
            <a:r>
              <a:rPr lang="en-GB" dirty="0"/>
              <a:t>Green500 incentivises building supercomputers to be more efficient and recognizing them for it.</a:t>
            </a:r>
          </a:p>
          <a:p>
            <a:endParaRPr lang="en-GB" dirty="0"/>
          </a:p>
          <a:p>
            <a:r>
              <a:rPr lang="en-GB" dirty="0"/>
              <a:t>In 2009 the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Efficient High Performance Computing Working Group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 HPC WG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) [3] was formed. Now with 700 members from 25 countries, they work to create more power efficient HPC systems.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876B-4093-4C85-B7A5-4350A2788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B96A-181D-488A-8469-42408F3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9909-7116-415A-A03B-CF766AF0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the impact of optimisations on the power consumption of numerical code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Main focus is on Conjugate Gradient Method using the </a:t>
            </a:r>
            <a:r>
              <a:rPr lang="en-GB" b="1" dirty="0"/>
              <a:t>HPCG benchmark </a:t>
            </a:r>
            <a:r>
              <a:rPr lang="en-GB" dirty="0"/>
              <a:t>[4] for testing. A key kernel of CG is Sparse Matrix Vector Multiplication.</a:t>
            </a:r>
          </a:p>
          <a:p>
            <a:endParaRPr lang="en-GB" dirty="0"/>
          </a:p>
          <a:p>
            <a:r>
              <a:rPr lang="en-GB" dirty="0"/>
              <a:t>The concept that is being targeted is moving data in memory, this will have a definite impact on power consumption.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EEAE7-E0AF-4748-9700-E5E07D1A7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216B-BE6B-4A2A-AFF9-1D875A18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Methods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5A40-4BC4-454C-9275-2B4E3ABB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the impact of running the benchmark with MPI, </a:t>
            </a:r>
            <a:r>
              <a:rPr lang="en-GB" dirty="0" err="1"/>
              <a:t>openMP</a:t>
            </a:r>
            <a:r>
              <a:rPr lang="en-GB" dirty="0"/>
              <a:t> and hybrid MPI/</a:t>
            </a:r>
            <a:r>
              <a:rPr lang="en-GB" dirty="0" err="1"/>
              <a:t>openMP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 the Matrix-free method, generally used for performance optimisation.</a:t>
            </a:r>
          </a:p>
          <a:p>
            <a:pPr lvl="1"/>
            <a:r>
              <a:rPr lang="en-GB" dirty="0"/>
              <a:t>Minimises loads from memory</a:t>
            </a:r>
          </a:p>
          <a:p>
            <a:endParaRPr lang="en-GB" dirty="0"/>
          </a:p>
          <a:p>
            <a:r>
              <a:rPr lang="en-GB" dirty="0"/>
              <a:t>Implement different data layouts, HPCG, by default uses a format similar to Compressed Row Storage (CRS). Investigate the performance of SELL-C-</a:t>
            </a:r>
            <a:r>
              <a:rPr lang="el-GR" dirty="0"/>
              <a:t>σ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76D8-7042-4B9F-9FFE-6790DA98C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79F-B50B-438A-A62B-E6BCA0A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Sell-C-</a:t>
            </a:r>
            <a:r>
              <a:rPr lang="el-GR" dirty="0"/>
              <a:t>σ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8B35F7-2856-44B2-9BA7-51E573ED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980" y="1821005"/>
            <a:ext cx="3852008" cy="2883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9D2B-4390-4F76-A4EA-E33F89CB0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0FC95-6415-47DB-80B6-10F50B5B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1005"/>
            <a:ext cx="4258853" cy="3116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1F63D-404C-4A19-BCF6-54452CFCE990}"/>
              </a:ext>
            </a:extLst>
          </p:cNvPr>
          <p:cNvSpPr txBox="1"/>
          <p:nvPr/>
        </p:nvSpPr>
        <p:spPr>
          <a:xfrm>
            <a:off x="1463041" y="4987110"/>
            <a:ext cx="5873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Visual representation of matrix storage layouts [5]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83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6C4-43FB-4E9B-8C36-A2005C81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Needed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5246-9DCB-466D-A0BF-6F1D96F9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Machines that can take power readings: </a:t>
            </a:r>
            <a:r>
              <a:rPr lang="en-GB" dirty="0" err="1"/>
              <a:t>Fulhame</a:t>
            </a:r>
            <a:r>
              <a:rPr lang="en-GB" dirty="0"/>
              <a:t> (Tx2Mon package) and </a:t>
            </a:r>
            <a:r>
              <a:rPr lang="en-GB" dirty="0" err="1"/>
              <a:t>NextgenIO</a:t>
            </a:r>
            <a:r>
              <a:rPr lang="en-GB" dirty="0"/>
              <a:t>. Access to both machines has been acquired</a:t>
            </a:r>
          </a:p>
          <a:p>
            <a:endParaRPr lang="en-GB" dirty="0"/>
          </a:p>
          <a:p>
            <a:r>
              <a:rPr lang="en-GB" dirty="0"/>
              <a:t>Archer2’s </a:t>
            </a:r>
            <a:r>
              <a:rPr lang="en-GB" dirty="0" err="1"/>
              <a:t>CrayPat</a:t>
            </a:r>
            <a:r>
              <a:rPr lang="en-GB" dirty="0"/>
              <a:t> profiler can also be used if machines become unavailable. Access would need to be requested.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2B9C-ACBE-4741-BD21-D4C49661D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774A-6A7D-4809-B2DF-32E4C22C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2FF6-E074-41ED-8F49-4A41FD74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impact of optimisation on power consumption running numerical code:</a:t>
            </a:r>
          </a:p>
          <a:p>
            <a:pPr lvl="1"/>
            <a:r>
              <a:rPr lang="en-GB" dirty="0"/>
              <a:t>User Level: MPI/</a:t>
            </a:r>
            <a:r>
              <a:rPr lang="en-GB" dirty="0" err="1"/>
              <a:t>openMP</a:t>
            </a:r>
            <a:r>
              <a:rPr lang="en-GB" dirty="0"/>
              <a:t>/hybrid</a:t>
            </a:r>
          </a:p>
          <a:p>
            <a:pPr lvl="1"/>
            <a:r>
              <a:rPr lang="en-GB" dirty="0"/>
              <a:t>Application Level: Matrix-free method</a:t>
            </a:r>
          </a:p>
          <a:p>
            <a:pPr lvl="1"/>
            <a:r>
              <a:rPr lang="en-GB" dirty="0"/>
              <a:t>Library Level: Data format (Sell-C-</a:t>
            </a:r>
            <a:r>
              <a:rPr lang="el-GR" dirty="0"/>
              <a:t>σ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Identify which stakeholder has the most impact on power consumption. To guide future software development.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3385-51CA-40DD-8206-35C72AC0D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EAD8-4E18-4F91-93D2-46D4CCF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08AA3-D5D4-42AD-B86C-222969933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58" y="1571379"/>
            <a:ext cx="7983086" cy="29291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74A9D-6A54-483F-AF97-C5C322A0D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epcc_clarity</Template>
  <TotalTime>644</TotalTime>
  <Words>730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</vt:lpstr>
      <vt:lpstr>Lucida Grande</vt:lpstr>
      <vt:lpstr>epcc_clarity</vt:lpstr>
      <vt:lpstr>Investigating the Power Efficiency of Numerical Software</vt:lpstr>
      <vt:lpstr>The Growing Importance of Energy Efficiency</vt:lpstr>
      <vt:lpstr>What is being done?</vt:lpstr>
      <vt:lpstr>Project Proposal</vt:lpstr>
      <vt:lpstr>Possible Methods for Improvement</vt:lpstr>
      <vt:lpstr>Sell-C-σ</vt:lpstr>
      <vt:lpstr>Resources Needed </vt:lpstr>
      <vt:lpstr>Success Criteria</vt:lpstr>
      <vt:lpstr>Timeline</vt:lpstr>
      <vt:lpstr>Fallbacks</vt:lpstr>
      <vt:lpstr>Preliminary results – Cache Levels</vt:lpstr>
      <vt:lpstr>Preliminary Results – Memory Energy Consumption </vt:lpstr>
      <vt:lpstr>Preliminary Results – Memory Energy Consumption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Power Efficiency of Numerical Software</dc:title>
  <dc:creator>Siddharth Chandrashekar</dc:creator>
  <cp:lastModifiedBy>Siddharth Chandrashekar</cp:lastModifiedBy>
  <cp:revision>26</cp:revision>
  <dcterms:created xsi:type="dcterms:W3CDTF">2021-05-12T11:01:07Z</dcterms:created>
  <dcterms:modified xsi:type="dcterms:W3CDTF">2021-05-17T12:25:29Z</dcterms:modified>
</cp:coreProperties>
</file>