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2" r:id="rId5"/>
    <p:sldMasterId id="2147483683" r:id="rId6"/>
    <p:sldMasterId id="214748368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5E394DA-88F6-496D-9D8B-3734B0AA0E38}">
  <a:tblStyle styleId="{B5E394DA-88F6-496D-9D8B-3734B0AA0E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0869bc16e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0869bc1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70869bc16e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0a6802b1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0a6802b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60a6802b1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ec52a8a3a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ec52a8a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6ec52a8a3a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0a008da57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0a008da5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60a008da57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/>
          <p:nvPr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0" y="0"/>
            <a:ext cx="16933" cy="10175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 txBox="1"/>
          <p:nvPr>
            <p:ph type="ctrTitle"/>
          </p:nvPr>
        </p:nvSpPr>
        <p:spPr>
          <a:xfrm>
            <a:off x="0" y="1274400"/>
            <a:ext cx="12192000" cy="10800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216000" lIns="981950" spcFirstLastPara="1" rIns="268250" wrap="square" tIns="21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20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" y="4032000"/>
            <a:ext cx="12187768" cy="1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lv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2"/>
              <a:buFont typeface="Verdana"/>
              <a:buNone/>
              <a:defRPr sz="1902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  <p:sp>
        <p:nvSpPr>
          <p:cNvPr id="27" name="Google Shape;27;p2"/>
          <p:cNvSpPr/>
          <p:nvPr/>
        </p:nvSpPr>
        <p:spPr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10714567" y="1079501"/>
            <a:ext cx="254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10663767" y="1079501"/>
            <a:ext cx="529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endParaRPr/>
          </a:p>
        </p:txBody>
      </p:sp>
      <p:pic>
        <p:nvPicPr>
          <p:cNvPr id="30" name="Google Shape;3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7050" y="205232"/>
            <a:ext cx="2816808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"/>
          <p:cNvSpPr txBox="1"/>
          <p:nvPr/>
        </p:nvSpPr>
        <p:spPr>
          <a:xfrm>
            <a:off x="3687764" y="339725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5811838" y="341313"/>
            <a:ext cx="2400300" cy="41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9838267" y="1079501"/>
            <a:ext cx="762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 rot="5400000">
            <a:off x="3868923" y="-1714845"/>
            <a:ext cx="4449922" cy="1218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 rot="5400000">
            <a:off x="8061326" y="2421996"/>
            <a:ext cx="5207000" cy="3045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 rot="5400000">
            <a:off x="1865843" y="-524404"/>
            <a:ext cx="5207000" cy="893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>
            <p:ph type="ctrTitle"/>
          </p:nvPr>
        </p:nvSpPr>
        <p:spPr>
          <a:xfrm>
            <a:off x="-1" y="1278000"/>
            <a:ext cx="12192000" cy="24765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45700" lIns="982075" spcFirstLastPara="1" rIns="267825" wrap="square" tIns="21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/>
          <p:nvPr/>
        </p:nvSpPr>
        <p:spPr>
          <a:xfrm>
            <a:off x="0" y="0"/>
            <a:ext cx="16933" cy="10175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1" y="4035425"/>
            <a:ext cx="1218776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lv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None/>
              <a:defRPr sz="19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  <p:sp>
        <p:nvSpPr>
          <p:cNvPr id="88" name="Google Shape;88;p15"/>
          <p:cNvSpPr/>
          <p:nvPr/>
        </p:nvSpPr>
        <p:spPr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7050" y="205232"/>
            <a:ext cx="2816808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811838" y="341314"/>
            <a:ext cx="2400300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" y="2230438"/>
            <a:ext cx="5992284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9pPr>
          </a:lstStyle>
          <a:p/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6195484" y="2230438"/>
            <a:ext cx="5992283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0" y="1282700"/>
            <a:ext cx="12192000" cy="638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23392" y="2132856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609600" y="2780929"/>
            <a:ext cx="5386917" cy="37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9pPr>
          </a:lstStyle>
          <a:p/>
        </p:txBody>
      </p:sp>
      <p:sp>
        <p:nvSpPr>
          <p:cNvPr id="106" name="Google Shape;106;p19"/>
          <p:cNvSpPr txBox="1"/>
          <p:nvPr>
            <p:ph idx="3" type="body"/>
          </p:nvPr>
        </p:nvSpPr>
        <p:spPr>
          <a:xfrm>
            <a:off x="6193368" y="2132857"/>
            <a:ext cx="5389033" cy="648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9"/>
          <p:cNvSpPr txBox="1"/>
          <p:nvPr>
            <p:ph idx="4" type="body"/>
          </p:nvPr>
        </p:nvSpPr>
        <p:spPr>
          <a:xfrm>
            <a:off x="6193368" y="2780929"/>
            <a:ext cx="5389033" cy="37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35361" y="1340768"/>
            <a:ext cx="4285324" cy="864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766733" y="1340768"/>
            <a:ext cx="6815667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›"/>
              <a:defRPr sz="3200"/>
            </a:lvl1pPr>
            <a:lvl2pPr indent="-3175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335361" y="2204864"/>
            <a:ext cx="4285324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2389717" y="5085184"/>
            <a:ext cx="7315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/>
          <p:nvPr>
            <p:ph idx="2" type="pic"/>
          </p:nvPr>
        </p:nvSpPr>
        <p:spPr>
          <a:xfrm>
            <a:off x="2389717" y="1484783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2389717" y="5733256"/>
            <a:ext cx="73152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3934884" y="-1704446"/>
            <a:ext cx="4318000" cy="1218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 rot="5400000">
            <a:off x="8061326" y="2421996"/>
            <a:ext cx="5207000" cy="3045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 rot="5400000">
            <a:off x="1865843" y="-524404"/>
            <a:ext cx="5207000" cy="893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/>
          <p:nvPr/>
        </p:nvSpPr>
        <p:spPr>
          <a:xfrm>
            <a:off x="0" y="0"/>
            <a:ext cx="12192000" cy="1017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 txBox="1"/>
          <p:nvPr>
            <p:ph type="ctrTitle"/>
          </p:nvPr>
        </p:nvSpPr>
        <p:spPr>
          <a:xfrm>
            <a:off x="-1" y="1278000"/>
            <a:ext cx="12192000" cy="24765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45700" lIns="982075" spcFirstLastPara="1" rIns="267825" wrap="square" tIns="21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/>
          <p:nvPr/>
        </p:nvSpPr>
        <p:spPr>
          <a:xfrm>
            <a:off x="0" y="0"/>
            <a:ext cx="16933" cy="10175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1" y="4035425"/>
            <a:ext cx="1218776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lv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None/>
              <a:defRPr sz="19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  <p:sp>
        <p:nvSpPr>
          <p:cNvPr id="143" name="Google Shape;143;p27"/>
          <p:cNvSpPr/>
          <p:nvPr/>
        </p:nvSpPr>
        <p:spPr>
          <a:xfrm>
            <a:off x="-1" y="1017588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7050" y="205232"/>
            <a:ext cx="2816808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811838" y="341314"/>
            <a:ext cx="24003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1" y="2230438"/>
            <a:ext cx="5992284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9pPr>
          </a:lstStyle>
          <a:p/>
        </p:txBody>
      </p:sp>
      <p:sp>
        <p:nvSpPr>
          <p:cNvPr id="156" name="Google Shape;156;p30"/>
          <p:cNvSpPr txBox="1"/>
          <p:nvPr>
            <p:ph idx="2" type="body"/>
          </p:nvPr>
        </p:nvSpPr>
        <p:spPr>
          <a:xfrm>
            <a:off x="6195484" y="2230438"/>
            <a:ext cx="5992283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0" y="1282700"/>
            <a:ext cx="12192000" cy="638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623392" y="2132856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609600" y="2780929"/>
            <a:ext cx="5386917" cy="37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9pPr>
          </a:lstStyle>
          <a:p/>
        </p:txBody>
      </p:sp>
      <p:sp>
        <p:nvSpPr>
          <p:cNvPr id="161" name="Google Shape;161;p31"/>
          <p:cNvSpPr txBox="1"/>
          <p:nvPr>
            <p:ph idx="3" type="body"/>
          </p:nvPr>
        </p:nvSpPr>
        <p:spPr>
          <a:xfrm>
            <a:off x="6193368" y="2132857"/>
            <a:ext cx="5389033" cy="648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31"/>
          <p:cNvSpPr txBox="1"/>
          <p:nvPr>
            <p:ph idx="4" type="body"/>
          </p:nvPr>
        </p:nvSpPr>
        <p:spPr>
          <a:xfrm>
            <a:off x="6193368" y="2780929"/>
            <a:ext cx="5389033" cy="37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335361" y="1340768"/>
            <a:ext cx="4285324" cy="864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4766733" y="1340768"/>
            <a:ext cx="6815667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›"/>
              <a:defRPr sz="3200"/>
            </a:lvl1pPr>
            <a:lvl2pPr indent="-3175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9pPr>
          </a:lstStyle>
          <a:p/>
        </p:txBody>
      </p:sp>
      <p:sp>
        <p:nvSpPr>
          <p:cNvPr id="169" name="Google Shape;169;p34"/>
          <p:cNvSpPr txBox="1"/>
          <p:nvPr>
            <p:ph idx="2" type="body"/>
          </p:nvPr>
        </p:nvSpPr>
        <p:spPr>
          <a:xfrm>
            <a:off x="335361" y="2204864"/>
            <a:ext cx="4285324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2389717" y="5085184"/>
            <a:ext cx="7315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5"/>
          <p:cNvSpPr/>
          <p:nvPr>
            <p:ph idx="2" type="pic"/>
          </p:nvPr>
        </p:nvSpPr>
        <p:spPr>
          <a:xfrm>
            <a:off x="2389717" y="1484783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3" name="Google Shape;173;p35"/>
          <p:cNvSpPr txBox="1"/>
          <p:nvPr>
            <p:ph idx="1" type="body"/>
          </p:nvPr>
        </p:nvSpPr>
        <p:spPr>
          <a:xfrm>
            <a:off x="2389717" y="5733256"/>
            <a:ext cx="73152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6"/>
          <p:cNvSpPr txBox="1"/>
          <p:nvPr>
            <p:ph idx="1" type="body"/>
          </p:nvPr>
        </p:nvSpPr>
        <p:spPr>
          <a:xfrm rot="5400000">
            <a:off x="3934884" y="-1704446"/>
            <a:ext cx="4318000" cy="1218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type="title"/>
          </p:nvPr>
        </p:nvSpPr>
        <p:spPr>
          <a:xfrm rot="5400000">
            <a:off x="8061326" y="2421996"/>
            <a:ext cx="5207000" cy="3045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7"/>
          <p:cNvSpPr txBox="1"/>
          <p:nvPr>
            <p:ph idx="1" type="body"/>
          </p:nvPr>
        </p:nvSpPr>
        <p:spPr>
          <a:xfrm rot="5400000">
            <a:off x="1865843" y="-524404"/>
            <a:ext cx="5207000" cy="893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1" y="2230438"/>
            <a:ext cx="5992284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2400"/>
            </a:lvl2pPr>
            <a:lvl3pPr indent="-33655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6195484" y="2230438"/>
            <a:ext cx="5992283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›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2400"/>
            </a:lvl2pPr>
            <a:lvl3pPr indent="-33655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0" y="1282700"/>
            <a:ext cx="12192000" cy="638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23392" y="2132856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09600" y="2780929"/>
            <a:ext cx="5386917" cy="37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193368" y="2132857"/>
            <a:ext cx="5389033" cy="648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6193368" y="2780929"/>
            <a:ext cx="5389033" cy="3744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3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35361" y="1340768"/>
            <a:ext cx="4285324" cy="864096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4766733" y="1340768"/>
            <a:ext cx="6815667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›"/>
              <a:defRPr sz="3200"/>
            </a:lvl1pPr>
            <a:lvl2pPr indent="-3175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2800"/>
            </a:lvl2pPr>
            <a:lvl3pPr indent="-358139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Char char="-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 sz="20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335361" y="2204864"/>
            <a:ext cx="4285324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2389717" y="5085184"/>
            <a:ext cx="73152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82800" spcFirstLastPara="1" rIns="27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/>
          <p:nvPr>
            <p:ph idx="2" type="pic"/>
          </p:nvPr>
        </p:nvSpPr>
        <p:spPr>
          <a:xfrm>
            <a:off x="2389717" y="1484784"/>
            <a:ext cx="7315200" cy="360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ourier New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389717" y="5733256"/>
            <a:ext cx="73152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6933" cy="10175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erdana"/>
              <a:buChar char="›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0797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35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25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873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873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873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873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873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8735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82800" spcFirstLastPara="1" rIns="27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-1" y="1016000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0714567" y="1069340"/>
            <a:ext cx="254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10663767" y="1069340"/>
            <a:ext cx="529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27050" y="205232"/>
            <a:ext cx="2816808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3687764" y="339725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5811838" y="341313"/>
            <a:ext cx="2400300" cy="417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9838267" y="1069340"/>
            <a:ext cx="762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16933" cy="10175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erdana"/>
              <a:buChar char="›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0797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873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873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873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873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873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8735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-1" y="1016000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10714567" y="1069340"/>
            <a:ext cx="254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0663767" y="1069340"/>
            <a:ext cx="529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27050" y="205232"/>
            <a:ext cx="2816808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811838" y="341314"/>
            <a:ext cx="2400300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9838267" y="1069340"/>
            <a:ext cx="762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04-01-2019</a:t>
            </a:r>
            <a:endParaRPr b="0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/>
          <p:nvPr/>
        </p:nvSpPr>
        <p:spPr>
          <a:xfrm>
            <a:off x="169333" y="0"/>
            <a:ext cx="338667" cy="101758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757575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0" y="0"/>
            <a:ext cx="169333" cy="1017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1" y="2154078"/>
            <a:ext cx="12187768" cy="4449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erdana"/>
              <a:buChar char="›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07975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873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873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873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873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873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8735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Char char="-"/>
              <a:defRPr b="0" i="0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type="title"/>
          </p:nvPr>
        </p:nvSpPr>
        <p:spPr>
          <a:xfrm>
            <a:off x="1" y="1282700"/>
            <a:ext cx="12187768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82800" spcFirstLastPara="1" rIns="27000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0" name="Google Shape;130;p26"/>
          <p:cNvSpPr/>
          <p:nvPr/>
        </p:nvSpPr>
        <p:spPr>
          <a:xfrm>
            <a:off x="-1" y="1016000"/>
            <a:ext cx="12192000" cy="266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10714567" y="1069340"/>
            <a:ext cx="254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10663767" y="1069340"/>
            <a:ext cx="529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|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27050" y="205232"/>
            <a:ext cx="2816808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>
          <a:xfrm>
            <a:off x="3687764" y="338138"/>
            <a:ext cx="6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5811838" y="341314"/>
            <a:ext cx="24003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CC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9838267" y="1069340"/>
            <a:ext cx="7620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04-01-2019</a:t>
            </a:r>
            <a:endParaRPr b="0" i="0" sz="9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rug-wacc/2019_group_30_s4151968_s4056167_s3922782/tree/development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ctrTitle"/>
          </p:nvPr>
        </p:nvSpPr>
        <p:spPr>
          <a:xfrm>
            <a:off x="0" y="1274400"/>
            <a:ext cx="12192000" cy="16758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216000" lIns="981950" spcFirstLastPara="1" rIns="268250" wrap="square" tIns="21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CALCULATE THE REMAINING LIFE OF HOUSEHOLD APPLIANCES</a:t>
            </a:r>
            <a:endParaRPr/>
          </a:p>
        </p:txBody>
      </p:sp>
      <p:sp>
        <p:nvSpPr>
          <p:cNvPr id="185" name="Google Shape;185;p38"/>
          <p:cNvSpPr txBox="1"/>
          <p:nvPr/>
        </p:nvSpPr>
        <p:spPr>
          <a:xfrm>
            <a:off x="2157150" y="2950113"/>
            <a:ext cx="78777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38"/>
          <p:cNvSpPr txBox="1"/>
          <p:nvPr/>
        </p:nvSpPr>
        <p:spPr>
          <a:xfrm>
            <a:off x="361950" y="3158838"/>
            <a:ext cx="114681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600">
                <a:latin typeface="Times New Roman"/>
                <a:ea typeface="Times New Roman"/>
                <a:cs typeface="Times New Roman"/>
                <a:sym typeface="Times New Roman"/>
              </a:rPr>
              <a:t>Faculty Of Science And Engineering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SCALABLE COMPUTING (</a:t>
            </a:r>
            <a:r>
              <a:rPr lang="nl-NL" sz="3600"/>
              <a:t>WMCS16003</a:t>
            </a:r>
            <a:r>
              <a:rPr lang="nl-NL" sz="36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7" name="Google Shape;187;p38"/>
          <p:cNvGraphicFramePr/>
          <p:nvPr/>
        </p:nvGraphicFramePr>
        <p:xfrm>
          <a:off x="9672750" y="553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{B5E394DA-88F6-496D-9D8B-3734B0AA0E38}</a:tableStyleId>
              </a:tblPr>
              <a:tblGrid>
                <a:gridCol w="2253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Swastik S Nayak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Siddharth 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Anil P.Mathew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38"/>
          <p:cNvSpPr txBox="1"/>
          <p:nvPr/>
        </p:nvSpPr>
        <p:spPr>
          <a:xfrm>
            <a:off x="5076150" y="5260650"/>
            <a:ext cx="20397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000">
                <a:latin typeface="Verdana"/>
                <a:ea typeface="Verdana"/>
                <a:cs typeface="Verdana"/>
                <a:sym typeface="Verdana"/>
              </a:rPr>
              <a:t>Group 25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/>
          <p:nvPr>
            <p:ph idx="4294967295" type="ctrTitle"/>
          </p:nvPr>
        </p:nvSpPr>
        <p:spPr>
          <a:xfrm>
            <a:off x="6754225" y="0"/>
            <a:ext cx="5433600" cy="10131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45700" lIns="982075" spcFirstLastPara="1" rIns="267825" wrap="square" tIns="21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000">
                <a:solidFill>
                  <a:srgbClr val="FFFFFF"/>
                </a:solidFill>
              </a:rPr>
              <a:t>Project Proposal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94" name="Google Shape;194;p39"/>
          <p:cNvSpPr txBox="1"/>
          <p:nvPr>
            <p:ph idx="1" type="body"/>
          </p:nvPr>
        </p:nvSpPr>
        <p:spPr>
          <a:xfrm>
            <a:off x="0" y="1341825"/>
            <a:ext cx="12187800" cy="52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70000" wrap="square" tIns="4570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-NL" sz="2400"/>
              <a:t>An application that predicts the remaining lifespan of household appliances based on their electrical usage and the age of the appliance.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-NL" sz="2400"/>
              <a:t>A knowledge base should be constructed (training data) that should be utilized to train the model and predict the novel data.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-NL" sz="2400"/>
              <a:t>Sensor data from multiple appliances should be streamed to the application to predict the relevant appliances lifespan.</a:t>
            </a:r>
            <a:endParaRPr sz="24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type="ctrTitle"/>
          </p:nvPr>
        </p:nvSpPr>
        <p:spPr>
          <a:xfrm>
            <a:off x="7744725" y="0"/>
            <a:ext cx="4443300" cy="10131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45700" lIns="982075" spcFirstLastPara="1" rIns="267825" wrap="square" tIns="21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Architecture</a:t>
            </a:r>
            <a:endParaRPr/>
          </a:p>
        </p:txBody>
      </p:sp>
      <p:pic>
        <p:nvPicPr>
          <p:cNvPr id="200" name="Google Shape;200;p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9249" y="3545005"/>
            <a:ext cx="1522200" cy="15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0"/>
          <p:cNvPicPr preferRelativeResize="0"/>
          <p:nvPr/>
        </p:nvPicPr>
        <p:blipFill rotWithShape="1">
          <a:blip r:embed="rId5">
            <a:alphaModFix/>
          </a:blip>
          <a:srcRect b="3376" l="13705" r="5577" t="3095"/>
          <a:stretch/>
        </p:blipFill>
        <p:spPr>
          <a:xfrm>
            <a:off x="556575" y="1232450"/>
            <a:ext cx="8630870" cy="56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1"/>
          <p:cNvPicPr preferRelativeResize="0"/>
          <p:nvPr/>
        </p:nvPicPr>
        <p:blipFill rotWithShape="1">
          <a:blip r:embed="rId3">
            <a:alphaModFix/>
          </a:blip>
          <a:srcRect b="0" l="29063" r="27086" t="0"/>
          <a:stretch/>
        </p:blipFill>
        <p:spPr>
          <a:xfrm>
            <a:off x="4058526" y="0"/>
            <a:ext cx="53463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>
            <p:ph type="ctrTitle"/>
          </p:nvPr>
        </p:nvSpPr>
        <p:spPr>
          <a:xfrm>
            <a:off x="7320225" y="0"/>
            <a:ext cx="4867800" cy="989100"/>
          </a:xfrm>
          <a:prstGeom prst="rect">
            <a:avLst/>
          </a:prstGeom>
          <a:solidFill>
            <a:srgbClr val="505050"/>
          </a:solidFill>
          <a:ln>
            <a:noFill/>
          </a:ln>
        </p:spPr>
        <p:txBody>
          <a:bodyPr anchorCtr="0" anchor="t" bIns="45700" lIns="982075" spcFirstLastPara="1" rIns="267825" wrap="square" tIns="21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Requirements</a:t>
            </a:r>
            <a:endParaRPr/>
          </a:p>
        </p:txBody>
      </p:sp>
      <p:sp>
        <p:nvSpPr>
          <p:cNvPr id="213" name="Google Shape;213;p42"/>
          <p:cNvSpPr txBox="1"/>
          <p:nvPr>
            <p:ph idx="1" type="subTitle"/>
          </p:nvPr>
        </p:nvSpPr>
        <p:spPr>
          <a:xfrm>
            <a:off x="0" y="1360875"/>
            <a:ext cx="12187800" cy="54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82075" spcFirstLastPara="1" rIns="2678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/>
              <a:t>FUNCTIONAL</a:t>
            </a:r>
            <a:endParaRPr b="1"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-NL" sz="2400"/>
              <a:t>A batch processing pipeline to train the model.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-NL" sz="2400"/>
              <a:t>Handle the incoming streaming data from the sensors from multiple appliances.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-NL" sz="2400"/>
              <a:t>Algorithm to predict the lifespan of the appliances.</a:t>
            </a:r>
            <a:endParaRPr sz="24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 sz="2400"/>
              <a:t>NON-FUNCTIONAL</a:t>
            </a:r>
            <a:endParaRPr b="1"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-NL" sz="2400"/>
              <a:t>Scalability, the cluster should scale based on incoming data.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-NL" sz="2400"/>
              <a:t>Fault-tolerant, the application should recover from </a:t>
            </a:r>
            <a:r>
              <a:rPr lang="nl-NL" sz="2400"/>
              <a:t>unforeseen</a:t>
            </a:r>
            <a:r>
              <a:rPr lang="nl-NL" sz="2400"/>
              <a:t> errors.</a:t>
            </a:r>
            <a:endParaRPr sz="24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nl-NL" sz="2400"/>
              <a:t>Performance, the application should predict the outcome in reasonable time.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/>
          <p:nvPr>
            <p:ph type="ctrTitle"/>
          </p:nvPr>
        </p:nvSpPr>
        <p:spPr>
          <a:xfrm>
            <a:off x="7612675" y="0"/>
            <a:ext cx="4579800" cy="1049400"/>
          </a:xfrm>
          <a:prstGeom prst="rect">
            <a:avLst/>
          </a:prstGeom>
        </p:spPr>
        <p:txBody>
          <a:bodyPr anchorCtr="0" anchor="t" bIns="45700" lIns="982075" spcFirstLastPara="1" rIns="267825" wrap="square" tIns="21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Technologies</a:t>
            </a:r>
            <a:endParaRPr/>
          </a:p>
        </p:txBody>
      </p:sp>
      <p:graphicFrame>
        <p:nvGraphicFramePr>
          <p:cNvPr id="220" name="Google Shape;220;p43"/>
          <p:cNvGraphicFramePr/>
          <p:nvPr/>
        </p:nvGraphicFramePr>
        <p:xfrm>
          <a:off x="111900" y="132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{B5E394DA-88F6-496D-9D8B-3734B0AA0E38}</a:tableStyleId>
              </a:tblPr>
              <a:tblGrid>
                <a:gridCol w="1484225"/>
                <a:gridCol w="5000600"/>
                <a:gridCol w="5483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TECHNOLOGY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KEY FEATURES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USAGE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Scala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S</a:t>
                      </a:r>
                      <a:r>
                        <a:rPr lang="nl-NL"/>
                        <a:t>calable or Multi-paradigm (FP+OOP), concise, strongly typed, </a:t>
                      </a:r>
                      <a:r>
                        <a:rPr lang="nl-NL"/>
                        <a:t> immutable-first language, non </a:t>
                      </a:r>
                      <a:r>
                        <a:rPr lang="nl-NL"/>
                        <a:t>existent</a:t>
                      </a:r>
                      <a:r>
                        <a:rPr lang="nl-NL"/>
                        <a:t> boiler plate codes, interoperability with java, easy to </a:t>
                      </a:r>
                      <a:r>
                        <a:rPr lang="nl-NL"/>
                        <a:t>maintain, leverage the advantages of JVM.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The backend code will consist mainly of scala to enable a scalable, concise, clean and maintainable code.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The language will allow for a faster turnaround time to reduce the coding efforts.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Will contain the </a:t>
                      </a:r>
                      <a:r>
                        <a:rPr lang="nl-NL"/>
                        <a:t>business</a:t>
                      </a:r>
                      <a:r>
                        <a:rPr lang="nl-NL"/>
                        <a:t> logic or the Engine which drives the web application.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HDFS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Fault tolerance, high availability, high reliability, </a:t>
                      </a:r>
                      <a:r>
                        <a:rPr lang="nl-NL"/>
                        <a:t>replication</a:t>
                      </a:r>
                      <a:r>
                        <a:rPr lang="nl-NL"/>
                        <a:t>, scalability and, distributed storage.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Storage used to support the distributed computation in the application.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Spark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Speed, Supports multiple languages, In-memory computation, </a:t>
                      </a:r>
                      <a:r>
                        <a:rPr lang="nl-NL"/>
                        <a:t>Advanced</a:t>
                      </a:r>
                      <a:r>
                        <a:rPr lang="nl-NL"/>
                        <a:t> analytics, SparkSql and SparkML.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Spark will be used to execute the application in distributed fashion. It will utilize HDFS and Yarn to distribute the work across the cluster.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Kafka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High Throughput, lower latency, fault tolerant and durability.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Deals with streaming of data across the system.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Provides a direct stream to the backend, generic kafka stream reader.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Cassandra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Handles massive amount of unstructured data, high availability and fault tolerant, elastic scalability, high performance.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Secondary database to create a fault tolerant environment.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Structure: Key1, Key2, Value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Docker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Compatibility and maintainability, simplicity and faster configuration, rapid development, deployment and testing.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Used to simulate the environment and create docker images for continuous deployment, testing and releases.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Google Shape;226;p44"/>
          <p:cNvGraphicFramePr/>
          <p:nvPr/>
        </p:nvGraphicFramePr>
        <p:xfrm>
          <a:off x="111900" y="132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{B5E394DA-88F6-496D-9D8B-3734B0AA0E38}</a:tableStyleId>
              </a:tblPr>
              <a:tblGrid>
                <a:gridCol w="1484225"/>
                <a:gridCol w="5000600"/>
                <a:gridCol w="5483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TECHNOLOGY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KEY FEATURES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USAGE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ELK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>
                          <a:solidFill>
                            <a:srgbClr val="E06666"/>
                          </a:solidFill>
                        </a:rPr>
                        <a:t>(optional)</a:t>
                      </a:r>
                      <a:endParaRPr b="1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Elastic search to support RESTful search and analytics. Logstash to support server-side data processing pipeline that ingests, transforms and loads data.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Kibana lets you visualize your Elasticsearch data and navigate the Elastic Stack.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Used for tracking the status of input files and other metrics.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nl-NL"/>
                        <a:t>SBT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Build tool.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/>
                        <a:t>To handle continuous integration, profiling, and dependencies across the project.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type="ctrTitle"/>
          </p:nvPr>
        </p:nvSpPr>
        <p:spPr>
          <a:xfrm>
            <a:off x="0" y="1278000"/>
            <a:ext cx="12192000" cy="5580000"/>
          </a:xfrm>
          <a:prstGeom prst="rect">
            <a:avLst/>
          </a:prstGeom>
        </p:spPr>
        <p:txBody>
          <a:bodyPr anchorCtr="0" anchor="ctr" bIns="45700" lIns="982075" spcFirstLastPara="1" rIns="267825" wrap="square" tIns="21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-NL" sz="96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i="1" sz="9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Design">
  <a:themeElements>
    <a:clrScheme name="Title Design 1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009CEF"/>
      </a:accent1>
      <a:accent2>
        <a:srgbClr val="CC0000"/>
      </a:accent2>
      <a:accent3>
        <a:srgbClr val="FFFFFF"/>
      </a:accent3>
      <a:accent4>
        <a:srgbClr val="000000"/>
      </a:accent4>
      <a:accent5>
        <a:srgbClr val="AACBF6"/>
      </a:accent5>
      <a:accent6>
        <a:srgbClr val="B90000"/>
      </a:accent6>
      <a:hlink>
        <a:srgbClr val="000000"/>
      </a:hlink>
      <a:folHlink>
        <a:srgbClr val="772D6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d Design">
  <a:themeElements>
    <a:clrScheme name="End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reak Design">
  <a:themeElements>
    <a:clrScheme name="Break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