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3B3172-5352-45A2-8673-96EBAE4E7307}">
  <a:tblStyle styleId="{E33B3172-5352-45A2-8673-96EBAE4E7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a008da5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a008da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0a008da57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a6802b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a6802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0a6802b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a6f77f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0a6f77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0a6f77f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0a008da5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0a008da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0a008da5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68923" y="-1714845"/>
            <a:ext cx="4449922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2389717" y="1484783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3934884" y="-1704446"/>
            <a:ext cx="4318000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143" name="Google Shape;143;p27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161" name="Google Shape;161;p31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1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/>
          <p:nvPr>
            <p:ph idx="2" type="pic"/>
          </p:nvPr>
        </p:nvSpPr>
        <p:spPr>
          <a:xfrm>
            <a:off x="2389717" y="1484783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 rot="5400000">
            <a:off x="3934884" y="-1704446"/>
            <a:ext cx="4318000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1484784"/>
            <a:ext cx="7315200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35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04-01-2019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169333" y="0"/>
            <a:ext cx="338667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04-01-2019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github.com/rug-wacc/2019_group_30_s4151968_s4056167_s3922782/tree/development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SMART ENERGY SYSTEM</a:t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2157150" y="2950113"/>
            <a:ext cx="78777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361950" y="2629463"/>
            <a:ext cx="114681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>
                <a:latin typeface="Times New Roman"/>
                <a:ea typeface="Times New Roman"/>
                <a:cs typeface="Times New Roman"/>
                <a:sym typeface="Times New Roman"/>
              </a:rPr>
              <a:t>Faculty Of Science And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and Cloud Computing (INMWCC)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7" name="Google Shape;187;p38"/>
          <p:cNvGraphicFramePr/>
          <p:nvPr/>
        </p:nvGraphicFramePr>
        <p:xfrm>
          <a:off x="9672750" y="55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{E33B3172-5352-45A2-8673-96EBAE4E7307}</a:tableStyleId>
              </a:tblPr>
              <a:tblGrid>
                <a:gridCol w="225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Swastik S Nayak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Siddharth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Anil P.Mathew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8"/>
          <p:cNvSpPr txBox="1"/>
          <p:nvPr/>
        </p:nvSpPr>
        <p:spPr>
          <a:xfrm>
            <a:off x="5076150" y="4731275"/>
            <a:ext cx="203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>
                <a:latin typeface="Verdana"/>
                <a:ea typeface="Verdana"/>
                <a:cs typeface="Verdana"/>
                <a:sym typeface="Verdana"/>
              </a:rPr>
              <a:t>Group 30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12192000" cy="557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0" y="1341825"/>
            <a:ext cx="12187800" cy="5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The transition towards more sustainable energy transforms the passive consumers of energy into active prosumers that both consume and produce energy.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This sparked the interest to enable a dynamic energy system where the prosumers can sell energy based on their current consumption and availability.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The system allows the prosumers to trade their energy amongst their peer which promotes awareness to conserve energy, all the while promoting a clean and </a:t>
            </a:r>
            <a:r>
              <a:rPr lang="nl-NL" sz="2400"/>
              <a:t>sustainable</a:t>
            </a:r>
            <a:r>
              <a:rPr lang="nl-NL" sz="2400"/>
              <a:t> energy source.</a:t>
            </a:r>
            <a:endParaRPr sz="2400"/>
          </a:p>
        </p:txBody>
      </p:sp>
      <p:sp>
        <p:nvSpPr>
          <p:cNvPr id="200" name="Google Shape;200;p40"/>
          <p:cNvSpPr txBox="1"/>
          <p:nvPr>
            <p:ph idx="4294967295" type="ctrTitle"/>
          </p:nvPr>
        </p:nvSpPr>
        <p:spPr>
          <a:xfrm>
            <a:off x="8439150" y="0"/>
            <a:ext cx="3748500" cy="1013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FFFFFF"/>
                </a:solidFill>
              </a:rPr>
              <a:t>Abstract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ctrTitle"/>
          </p:nvPr>
        </p:nvSpPr>
        <p:spPr>
          <a:xfrm>
            <a:off x="6923968" y="0"/>
            <a:ext cx="5263800" cy="1013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Architecture</a:t>
            </a:r>
            <a:endParaRPr/>
          </a:p>
        </p:txBody>
      </p:sp>
      <p:pic>
        <p:nvPicPr>
          <p:cNvPr id="206" name="Google Shape;2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325"/>
            <a:ext cx="7614928" cy="5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872" y="2730587"/>
            <a:ext cx="2596475" cy="2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ctrTitle"/>
          </p:nvPr>
        </p:nvSpPr>
        <p:spPr>
          <a:xfrm>
            <a:off x="4339600" y="0"/>
            <a:ext cx="7848300" cy="989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Functional Requirements</a:t>
            </a:r>
            <a:endParaRPr/>
          </a:p>
        </p:txBody>
      </p:sp>
      <p:sp>
        <p:nvSpPr>
          <p:cNvPr id="213" name="Google Shape;213;p42"/>
          <p:cNvSpPr txBox="1"/>
          <p:nvPr>
            <p:ph idx="1" type="subTitle"/>
          </p:nvPr>
        </p:nvSpPr>
        <p:spPr>
          <a:xfrm>
            <a:off x="0" y="1360875"/>
            <a:ext cx="12187800" cy="5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Dashboard depicting the current energy consumption.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 feature to trade the energy and limit the trade as per the prosumers requirements.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Prosumer should be able to add/edit/remove an appliance from his registered list of appliances.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Prosumer should be able to set a threshold of energy to trade.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 monthly breakdown of the energy consumption and energy trade for the prosumer’s viewing.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Admin Dashboard.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ctrTitle"/>
          </p:nvPr>
        </p:nvSpPr>
        <p:spPr>
          <a:xfrm>
            <a:off x="5453875" y="0"/>
            <a:ext cx="6738300" cy="1049400"/>
          </a:xfrm>
          <a:prstGeom prst="rect">
            <a:avLst/>
          </a:prstGeom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Technologies used</a:t>
            </a:r>
            <a:endParaRPr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111900" y="132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{E33B3172-5352-45A2-8673-96EBAE4E7307}</a:tableStyleId>
              </a:tblPr>
              <a:tblGrid>
                <a:gridCol w="1484225"/>
                <a:gridCol w="5000600"/>
                <a:gridCol w="54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KEY FEATURES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USAGE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Scala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</a:t>
                      </a:r>
                      <a:r>
                        <a:rPr lang="nl-NL"/>
                        <a:t>calable or Multi-paradigm (FP+OOP), concise, strongly typed, </a:t>
                      </a:r>
                      <a:r>
                        <a:rPr lang="nl-NL"/>
                        <a:t> immutable-first language, non </a:t>
                      </a:r>
                      <a:r>
                        <a:rPr lang="nl-NL"/>
                        <a:t>existent</a:t>
                      </a:r>
                      <a:r>
                        <a:rPr lang="nl-NL"/>
                        <a:t> boiler plate codes, interoperability with java, easy to </a:t>
                      </a:r>
                      <a:r>
                        <a:rPr lang="nl-NL"/>
                        <a:t>maintain, leverage the advantages of JVM.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The backend code will consist mainly of scala to enable a scalable, concise, clean and maintainable code.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The language will allow for a faster turnaround time to reduce the coding efforts.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contain the </a:t>
                      </a:r>
                      <a:r>
                        <a:rPr lang="nl-NL"/>
                        <a:t>business</a:t>
                      </a:r>
                      <a:r>
                        <a:rPr lang="nl-NL"/>
                        <a:t> logic or the Engine which drives the web application.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Play Framework-2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Productive</a:t>
                      </a:r>
                      <a:r>
                        <a:rPr lang="nl-NL"/>
                        <a:t> </a:t>
                      </a:r>
                      <a:r>
                        <a:rPr lang="nl-NL"/>
                        <a:t>environment, reactive, Typesafe, Amazing error handling, Flexible, Modern stack, supports Java and Scala.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</a:t>
                      </a:r>
                      <a:r>
                        <a:rPr lang="nl-NL"/>
                        <a:t>predominantly</a:t>
                      </a:r>
                      <a:r>
                        <a:rPr lang="nl-NL"/>
                        <a:t> deal with the RESTful APIs.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Kafka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High Throughput, lower latency, fault tolerant and durability.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Deals with streaming of data across the system.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MongoDB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Easy-to-scale-out, handles heterogenous data, simple query syntaxes, Document oriented storage (json structure)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be the primary database backing up the system.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Cassandra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Handles massive amount of unstructured data, high availability and fault tolerant, elastic scalability, high performance.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Secondary database to create a fault tolerant environment.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AWS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Easy to use, secure and reliable, agile, </a:t>
                      </a:r>
                      <a:r>
                        <a:rPr lang="nl-NL"/>
                        <a:t>scalable</a:t>
                      </a:r>
                      <a:r>
                        <a:rPr lang="nl-NL"/>
                        <a:t> environment.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Cloud platform to support the web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Maven/SBT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Build tool.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To handle continuous integration, profiling, and </a:t>
                      </a:r>
                      <a:r>
                        <a:rPr lang="nl-NL"/>
                        <a:t>dependencies</a:t>
                      </a:r>
                      <a:r>
                        <a:rPr lang="nl-NL"/>
                        <a:t> across the project.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ctrTitle"/>
          </p:nvPr>
        </p:nvSpPr>
        <p:spPr>
          <a:xfrm>
            <a:off x="5453875" y="0"/>
            <a:ext cx="6738300" cy="1049400"/>
          </a:xfrm>
          <a:prstGeom prst="rect">
            <a:avLst/>
          </a:prstGeom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Technologies used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111900" y="142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{E33B3172-5352-45A2-8673-96EBAE4E7307}</a:tableStyleId>
              </a:tblPr>
              <a:tblGrid>
                <a:gridCol w="1484175"/>
                <a:gridCol w="5000650"/>
                <a:gridCol w="54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TECHNOLOGY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KEY FEATURES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USAGE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ReactJs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Maintainable, faster rendering, SEO friendly, variety of developer </a:t>
                      </a:r>
                      <a:r>
                        <a:rPr lang="nl-NL"/>
                        <a:t>tool sets</a:t>
                      </a:r>
                      <a:r>
                        <a:rPr lang="nl-NL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focus mainly on the web interfaces.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NodeJs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Single Page Apps, real time solutions, REST, data 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provide websockets.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Redux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Predictable states, Maintainability, Ease of testing.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Maintains the state of the global app.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Docker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Compatibility and maintainability, simplicity and faster configuration, rapid development, deployment and testing.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Used to simulate the environment and create docker images for continuous deployment, testing and releases.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type="ctrTitle"/>
          </p:nvPr>
        </p:nvSpPr>
        <p:spPr>
          <a:xfrm>
            <a:off x="0" y="1278000"/>
            <a:ext cx="12192000" cy="5580000"/>
          </a:xfrm>
          <a:prstGeom prst="rect">
            <a:avLst/>
          </a:prstGeom>
        </p:spPr>
        <p:txBody>
          <a:bodyPr anchorCtr="0" anchor="ctr" bIns="45700" lIns="982075" spcFirstLastPara="1" rIns="267825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-NL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i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