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8/24/2019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8/24/2019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046DB-E499-4CCF-B01A-DE4158EAFE42}"/>
              </a:ext>
            </a:extLst>
          </p:cNvPr>
          <p:cNvSpPr>
            <a:spLocks noGrp="1"/>
          </p:cNvSpPr>
          <p:nvPr>
            <p:ph type="ctrTitle"/>
          </p:nvPr>
        </p:nvSpPr>
        <p:spPr>
          <a:xfrm>
            <a:off x="475376" y="655584"/>
            <a:ext cx="11241247" cy="1265495"/>
          </a:xfrm>
        </p:spPr>
        <p:txBody>
          <a:bodyPr/>
          <a:lstStyle/>
          <a:p>
            <a:pPr algn="ctr"/>
            <a:r>
              <a:rPr lang="en-US" b="1" i="1" u="sng" dirty="0">
                <a:solidFill>
                  <a:schemeClr val="bg1"/>
                </a:solidFill>
              </a:rPr>
              <a:t>A Recommender System for Sports Shop</a:t>
            </a:r>
            <a:endParaRPr lang="en-US" dirty="0"/>
          </a:p>
        </p:txBody>
      </p:sp>
      <p:sp>
        <p:nvSpPr>
          <p:cNvPr id="3" name="Subtitle 2">
            <a:extLst>
              <a:ext uri="{FF2B5EF4-FFF2-40B4-BE49-F238E27FC236}">
                <a16:creationId xmlns:a16="http://schemas.microsoft.com/office/drawing/2014/main" id="{F060D686-601A-47DE-AD78-1D9AACFC58F9}"/>
              </a:ext>
            </a:extLst>
          </p:cNvPr>
          <p:cNvSpPr>
            <a:spLocks noGrp="1"/>
          </p:cNvSpPr>
          <p:nvPr>
            <p:ph type="subTitle" idx="1"/>
          </p:nvPr>
        </p:nvSpPr>
        <p:spPr>
          <a:xfrm>
            <a:off x="262855" y="4234188"/>
            <a:ext cx="7197726" cy="1405467"/>
          </a:xfrm>
        </p:spPr>
        <p:txBody>
          <a:bodyPr/>
          <a:lstStyle/>
          <a:p>
            <a:pPr algn="l"/>
            <a:r>
              <a:rPr lang="en-US" b="1" dirty="0">
                <a:solidFill>
                  <a:schemeClr val="bg1"/>
                </a:solidFill>
              </a:rPr>
              <a:t>Applied Data Science Capstone</a:t>
            </a:r>
          </a:p>
          <a:p>
            <a:pPr algn="l"/>
            <a:r>
              <a:rPr lang="it-IT" b="1" dirty="0">
                <a:solidFill>
                  <a:schemeClr val="bg1"/>
                </a:solidFill>
              </a:rPr>
              <a:t>IBM Data Science Professional Certificate</a:t>
            </a:r>
          </a:p>
          <a:p>
            <a:pPr algn="l"/>
            <a:r>
              <a:rPr lang="en-US" b="1" dirty="0">
                <a:solidFill>
                  <a:schemeClr val="bg1"/>
                </a:solidFill>
              </a:rPr>
              <a:t>Summer 2018</a:t>
            </a:r>
          </a:p>
          <a:p>
            <a:pPr algn="l"/>
            <a:endParaRPr lang="en-US" dirty="0"/>
          </a:p>
        </p:txBody>
      </p:sp>
    </p:spTree>
    <p:extLst>
      <p:ext uri="{BB962C8B-B14F-4D97-AF65-F5344CB8AC3E}">
        <p14:creationId xmlns:p14="http://schemas.microsoft.com/office/powerpoint/2010/main" val="1664676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5076D-C994-4345-81B3-1F0512D91BFB}"/>
              </a:ext>
            </a:extLst>
          </p:cNvPr>
          <p:cNvSpPr>
            <a:spLocks noGrp="1"/>
          </p:cNvSpPr>
          <p:nvPr>
            <p:ph type="title"/>
          </p:nvPr>
        </p:nvSpPr>
        <p:spPr>
          <a:xfrm>
            <a:off x="685801" y="0"/>
            <a:ext cx="10131425" cy="1456267"/>
          </a:xfrm>
        </p:spPr>
        <p:txBody>
          <a:bodyPr/>
          <a:lstStyle/>
          <a:p>
            <a:r>
              <a:rPr lang="en-US" b="1" dirty="0">
                <a:solidFill>
                  <a:schemeClr val="bg1"/>
                </a:solidFill>
              </a:rPr>
              <a:t>Main Article</a:t>
            </a:r>
            <a:endParaRPr lang="en-US" dirty="0">
              <a:solidFill>
                <a:schemeClr val="bg1"/>
              </a:solidFill>
            </a:endParaRPr>
          </a:p>
        </p:txBody>
      </p:sp>
      <p:sp>
        <p:nvSpPr>
          <p:cNvPr id="3" name="Content Placeholder 2">
            <a:extLst>
              <a:ext uri="{FF2B5EF4-FFF2-40B4-BE49-F238E27FC236}">
                <a16:creationId xmlns:a16="http://schemas.microsoft.com/office/drawing/2014/main" id="{1C716969-8A24-4E32-8BF2-1B87283A5019}"/>
              </a:ext>
            </a:extLst>
          </p:cNvPr>
          <p:cNvSpPr>
            <a:spLocks noGrp="1"/>
          </p:cNvSpPr>
          <p:nvPr>
            <p:ph idx="1"/>
          </p:nvPr>
        </p:nvSpPr>
        <p:spPr>
          <a:xfrm>
            <a:off x="685801" y="1094334"/>
            <a:ext cx="10131425" cy="693411"/>
          </a:xfrm>
        </p:spPr>
        <p:txBody>
          <a:bodyPr/>
          <a:lstStyle/>
          <a:p>
            <a:r>
              <a:rPr lang="en-US" sz="2000" b="1" dirty="0"/>
              <a:t>Part 4: Applying one of Machine Learning Techniques (K-Means Clustering)</a:t>
            </a:r>
          </a:p>
          <a:p>
            <a:endParaRPr lang="en-US" dirty="0"/>
          </a:p>
        </p:txBody>
      </p:sp>
      <p:pic>
        <p:nvPicPr>
          <p:cNvPr id="5" name="Picture 4">
            <a:extLst>
              <a:ext uri="{FF2B5EF4-FFF2-40B4-BE49-F238E27FC236}">
                <a16:creationId xmlns:a16="http://schemas.microsoft.com/office/drawing/2014/main" id="{EBF01412-3D19-4889-ACD0-C67021DB9D4F}"/>
              </a:ext>
            </a:extLst>
          </p:cNvPr>
          <p:cNvPicPr>
            <a:picLocks noChangeAspect="1"/>
          </p:cNvPicPr>
          <p:nvPr/>
        </p:nvPicPr>
        <p:blipFill>
          <a:blip r:embed="rId2"/>
          <a:stretch>
            <a:fillRect/>
          </a:stretch>
        </p:blipFill>
        <p:spPr>
          <a:xfrm>
            <a:off x="1243012" y="1682997"/>
            <a:ext cx="9705975" cy="1495425"/>
          </a:xfrm>
          <a:prstGeom prst="rect">
            <a:avLst/>
          </a:prstGeom>
        </p:spPr>
      </p:pic>
      <p:pic>
        <p:nvPicPr>
          <p:cNvPr id="7" name="Picture 6">
            <a:extLst>
              <a:ext uri="{FF2B5EF4-FFF2-40B4-BE49-F238E27FC236}">
                <a16:creationId xmlns:a16="http://schemas.microsoft.com/office/drawing/2014/main" id="{13124B9E-FE71-4017-8019-9AB662127057}"/>
              </a:ext>
            </a:extLst>
          </p:cNvPr>
          <p:cNvPicPr>
            <a:picLocks noChangeAspect="1"/>
          </p:cNvPicPr>
          <p:nvPr/>
        </p:nvPicPr>
        <p:blipFill>
          <a:blip r:embed="rId3"/>
          <a:stretch>
            <a:fillRect/>
          </a:stretch>
        </p:blipFill>
        <p:spPr>
          <a:xfrm>
            <a:off x="1243012" y="3767085"/>
            <a:ext cx="9563100" cy="2171700"/>
          </a:xfrm>
          <a:prstGeom prst="rect">
            <a:avLst/>
          </a:prstGeom>
        </p:spPr>
      </p:pic>
    </p:spTree>
    <p:extLst>
      <p:ext uri="{BB962C8B-B14F-4D97-AF65-F5344CB8AC3E}">
        <p14:creationId xmlns:p14="http://schemas.microsoft.com/office/powerpoint/2010/main" val="4040967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52B56-060B-481A-973A-2B5AE7DEEDC5}"/>
              </a:ext>
            </a:extLst>
          </p:cNvPr>
          <p:cNvSpPr>
            <a:spLocks noGrp="1"/>
          </p:cNvSpPr>
          <p:nvPr>
            <p:ph type="title"/>
          </p:nvPr>
        </p:nvSpPr>
        <p:spPr>
          <a:xfrm>
            <a:off x="685801" y="609601"/>
            <a:ext cx="10131425" cy="984308"/>
          </a:xfrm>
        </p:spPr>
        <p:txBody>
          <a:bodyPr>
            <a:normAutofit fontScale="90000"/>
          </a:bodyPr>
          <a:lstStyle/>
          <a:p>
            <a:r>
              <a:rPr lang="en-US" sz="4000" b="1" dirty="0">
                <a:solidFill>
                  <a:schemeClr val="bg1"/>
                </a:solidFill>
              </a:rPr>
              <a:t>Decision Making and Reporting Results</a:t>
            </a:r>
            <a:br>
              <a:rPr lang="en-US" b="1" dirty="0"/>
            </a:br>
            <a:endParaRPr lang="en-US" dirty="0"/>
          </a:p>
        </p:txBody>
      </p:sp>
      <p:sp>
        <p:nvSpPr>
          <p:cNvPr id="3" name="Content Placeholder 2">
            <a:extLst>
              <a:ext uri="{FF2B5EF4-FFF2-40B4-BE49-F238E27FC236}">
                <a16:creationId xmlns:a16="http://schemas.microsoft.com/office/drawing/2014/main" id="{1DC9FF29-91B4-48CA-B592-E3F508FF826A}"/>
              </a:ext>
            </a:extLst>
          </p:cNvPr>
          <p:cNvSpPr>
            <a:spLocks noGrp="1"/>
          </p:cNvSpPr>
          <p:nvPr>
            <p:ph idx="1"/>
          </p:nvPr>
        </p:nvSpPr>
        <p:spPr>
          <a:xfrm>
            <a:off x="685801" y="1988968"/>
            <a:ext cx="10131425" cy="1440032"/>
          </a:xfrm>
        </p:spPr>
        <p:txBody>
          <a:bodyPr/>
          <a:lstStyle/>
          <a:p>
            <a:r>
              <a:rPr lang="en-US" b="1" dirty="0"/>
              <a:t>Now, we focus on the centers of clusters. The group which its center has the highest "Total Sum" will be our best recommendation to the contractor. This algorithm although is pretty straightforward yet is strongly powerful.</a:t>
            </a:r>
          </a:p>
          <a:p>
            <a:endParaRPr lang="en-US" dirty="0"/>
          </a:p>
        </p:txBody>
      </p:sp>
    </p:spTree>
    <p:extLst>
      <p:ext uri="{BB962C8B-B14F-4D97-AF65-F5344CB8AC3E}">
        <p14:creationId xmlns:p14="http://schemas.microsoft.com/office/powerpoint/2010/main" val="2386189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61718-61EA-46AB-8B29-B9AAF363CE20}"/>
              </a:ext>
            </a:extLst>
          </p:cNvPr>
          <p:cNvSpPr>
            <a:spLocks noGrp="1"/>
          </p:cNvSpPr>
          <p:nvPr>
            <p:ph type="title"/>
          </p:nvPr>
        </p:nvSpPr>
        <p:spPr>
          <a:xfrm>
            <a:off x="685801" y="609601"/>
            <a:ext cx="10131425" cy="1034642"/>
          </a:xfrm>
        </p:spPr>
        <p:txBody>
          <a:bodyPr/>
          <a:lstStyle/>
          <a:p>
            <a:r>
              <a:rPr lang="en-US" b="1" dirty="0">
                <a:solidFill>
                  <a:schemeClr val="bg1"/>
                </a:solidFill>
              </a:rPr>
              <a:t>Decision Making and Reporting Results</a:t>
            </a:r>
            <a:endParaRPr lang="en-US" dirty="0">
              <a:solidFill>
                <a:schemeClr val="bg1"/>
              </a:solidFill>
            </a:endParaRPr>
          </a:p>
        </p:txBody>
      </p:sp>
      <p:pic>
        <p:nvPicPr>
          <p:cNvPr id="5" name="Content Placeholder 4">
            <a:extLst>
              <a:ext uri="{FF2B5EF4-FFF2-40B4-BE49-F238E27FC236}">
                <a16:creationId xmlns:a16="http://schemas.microsoft.com/office/drawing/2014/main" id="{BA996FA4-5FC9-45F5-BF4F-A5981139C1EA}"/>
              </a:ext>
            </a:extLst>
          </p:cNvPr>
          <p:cNvPicPr>
            <a:picLocks noGrp="1" noChangeAspect="1"/>
          </p:cNvPicPr>
          <p:nvPr>
            <p:ph idx="1"/>
          </p:nvPr>
        </p:nvPicPr>
        <p:blipFill>
          <a:blip r:embed="rId2"/>
          <a:stretch>
            <a:fillRect/>
          </a:stretch>
        </p:blipFill>
        <p:spPr>
          <a:xfrm>
            <a:off x="1017631" y="2084002"/>
            <a:ext cx="9115425" cy="1695450"/>
          </a:xfrm>
        </p:spPr>
      </p:pic>
    </p:spTree>
    <p:extLst>
      <p:ext uri="{BB962C8B-B14F-4D97-AF65-F5344CB8AC3E}">
        <p14:creationId xmlns:p14="http://schemas.microsoft.com/office/powerpoint/2010/main" val="3603295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5F627-51F6-47DB-B004-402E281513C8}"/>
              </a:ext>
            </a:extLst>
          </p:cNvPr>
          <p:cNvSpPr>
            <a:spLocks noGrp="1"/>
          </p:cNvSpPr>
          <p:nvPr>
            <p:ph type="title"/>
          </p:nvPr>
        </p:nvSpPr>
        <p:spPr>
          <a:xfrm>
            <a:off x="685801" y="123040"/>
            <a:ext cx="10131425" cy="816528"/>
          </a:xfrm>
        </p:spPr>
        <p:txBody>
          <a:bodyPr/>
          <a:lstStyle/>
          <a:p>
            <a:r>
              <a:rPr lang="en-US" b="1" dirty="0">
                <a:solidFill>
                  <a:schemeClr val="bg1"/>
                </a:solidFill>
              </a:rPr>
              <a:t>Decision Making and Reporting Results</a:t>
            </a:r>
            <a:endParaRPr lang="en-US" dirty="0">
              <a:solidFill>
                <a:schemeClr val="bg1"/>
              </a:solidFill>
            </a:endParaRPr>
          </a:p>
        </p:txBody>
      </p:sp>
      <p:pic>
        <p:nvPicPr>
          <p:cNvPr id="5" name="Content Placeholder 4">
            <a:extLst>
              <a:ext uri="{FF2B5EF4-FFF2-40B4-BE49-F238E27FC236}">
                <a16:creationId xmlns:a16="http://schemas.microsoft.com/office/drawing/2014/main" id="{B9A7A388-4A85-469D-8519-59C908128A3E}"/>
              </a:ext>
            </a:extLst>
          </p:cNvPr>
          <p:cNvPicPr>
            <a:picLocks noGrp="1" noChangeAspect="1"/>
          </p:cNvPicPr>
          <p:nvPr>
            <p:ph idx="1"/>
          </p:nvPr>
        </p:nvPicPr>
        <p:blipFill>
          <a:blip r:embed="rId2"/>
          <a:stretch>
            <a:fillRect/>
          </a:stretch>
        </p:blipFill>
        <p:spPr>
          <a:xfrm>
            <a:off x="4272480" y="820605"/>
            <a:ext cx="3647039" cy="5914355"/>
          </a:xfrm>
        </p:spPr>
      </p:pic>
    </p:spTree>
    <p:extLst>
      <p:ext uri="{BB962C8B-B14F-4D97-AF65-F5344CB8AC3E}">
        <p14:creationId xmlns:p14="http://schemas.microsoft.com/office/powerpoint/2010/main" val="1977543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45C67-454C-4BF5-BBC9-83A4BAC00AFA}"/>
              </a:ext>
            </a:extLst>
          </p:cNvPr>
          <p:cNvSpPr>
            <a:spLocks noGrp="1"/>
          </p:cNvSpPr>
          <p:nvPr>
            <p:ph type="title"/>
          </p:nvPr>
        </p:nvSpPr>
        <p:spPr>
          <a:xfrm>
            <a:off x="685801" y="173373"/>
            <a:ext cx="10131425" cy="699083"/>
          </a:xfrm>
        </p:spPr>
        <p:txBody>
          <a:bodyPr/>
          <a:lstStyle/>
          <a:p>
            <a:r>
              <a:rPr lang="en-US" b="1" dirty="0">
                <a:solidFill>
                  <a:schemeClr val="bg1"/>
                </a:solidFill>
              </a:rPr>
              <a:t>Decision Making and Reporting Results</a:t>
            </a:r>
            <a:endParaRPr lang="en-US" dirty="0">
              <a:solidFill>
                <a:schemeClr val="bg1"/>
              </a:solidFill>
            </a:endParaRPr>
          </a:p>
        </p:txBody>
      </p:sp>
      <p:pic>
        <p:nvPicPr>
          <p:cNvPr id="5" name="Content Placeholder 4">
            <a:extLst>
              <a:ext uri="{FF2B5EF4-FFF2-40B4-BE49-F238E27FC236}">
                <a16:creationId xmlns:a16="http://schemas.microsoft.com/office/drawing/2014/main" id="{5342AFEA-2D10-49C4-A5D7-0D59872AD8BA}"/>
              </a:ext>
            </a:extLst>
          </p:cNvPr>
          <p:cNvPicPr>
            <a:picLocks noGrp="1" noChangeAspect="1"/>
          </p:cNvPicPr>
          <p:nvPr>
            <p:ph idx="1"/>
          </p:nvPr>
        </p:nvPicPr>
        <p:blipFill>
          <a:blip r:embed="rId2"/>
          <a:stretch>
            <a:fillRect/>
          </a:stretch>
        </p:blipFill>
        <p:spPr>
          <a:xfrm>
            <a:off x="672151" y="1748398"/>
            <a:ext cx="10847697" cy="3041716"/>
          </a:xfrm>
        </p:spPr>
      </p:pic>
    </p:spTree>
    <p:extLst>
      <p:ext uri="{BB962C8B-B14F-4D97-AF65-F5344CB8AC3E}">
        <p14:creationId xmlns:p14="http://schemas.microsoft.com/office/powerpoint/2010/main" val="2849317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F1E4C-BECB-4B7A-A30F-352736417D11}"/>
              </a:ext>
            </a:extLst>
          </p:cNvPr>
          <p:cNvSpPr>
            <a:spLocks noGrp="1"/>
          </p:cNvSpPr>
          <p:nvPr>
            <p:ph type="title"/>
          </p:nvPr>
        </p:nvSpPr>
        <p:spPr>
          <a:xfrm>
            <a:off x="685801" y="609599"/>
            <a:ext cx="10131425" cy="4734187"/>
          </a:xfrm>
        </p:spPr>
        <p:txBody>
          <a:bodyPr>
            <a:normAutofit/>
          </a:bodyPr>
          <a:lstStyle/>
          <a:p>
            <a:pPr algn="ctr"/>
            <a:r>
              <a:rPr lang="en-US" sz="9600" i="1" dirty="0">
                <a:solidFill>
                  <a:schemeClr val="bg1"/>
                </a:solidFill>
                <a:effectLst>
                  <a:outerShdw blurRad="38100" dist="38100" dir="2700000" algn="tl">
                    <a:srgbClr val="000000">
                      <a:alpha val="43137"/>
                    </a:srgbClr>
                  </a:outerShdw>
                </a:effectLst>
                <a:latin typeface="Arial Rounded MT Bold" panose="020F0704030504030204" pitchFamily="34" charset="0"/>
              </a:rPr>
              <a:t>Thank You</a:t>
            </a:r>
          </a:p>
        </p:txBody>
      </p:sp>
      <p:sp>
        <p:nvSpPr>
          <p:cNvPr id="3" name="Content Placeholder 2">
            <a:extLst>
              <a:ext uri="{FF2B5EF4-FFF2-40B4-BE49-F238E27FC236}">
                <a16:creationId xmlns:a16="http://schemas.microsoft.com/office/drawing/2014/main" id="{F4AC2FFE-9568-4736-AF6B-2930AC933EE8}"/>
              </a:ext>
            </a:extLst>
          </p:cNvPr>
          <p:cNvSpPr>
            <a:spLocks noGrp="1"/>
          </p:cNvSpPr>
          <p:nvPr>
            <p:ph idx="1"/>
          </p:nvPr>
        </p:nvSpPr>
        <p:spPr>
          <a:xfrm>
            <a:off x="685801" y="5519956"/>
            <a:ext cx="10131425" cy="271244"/>
          </a:xfrm>
        </p:spPr>
        <p:txBody>
          <a:bodyPr>
            <a:normAutofit fontScale="77500" lnSpcReduction="20000"/>
          </a:bodyPr>
          <a:lstStyle/>
          <a:p>
            <a:endParaRPr lang="en-US" dirty="0"/>
          </a:p>
        </p:txBody>
      </p:sp>
    </p:spTree>
    <p:extLst>
      <p:ext uri="{BB962C8B-B14F-4D97-AF65-F5344CB8AC3E}">
        <p14:creationId xmlns:p14="http://schemas.microsoft.com/office/powerpoint/2010/main" val="1245702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65536-703C-484A-9B54-50D68535313C}"/>
              </a:ext>
            </a:extLst>
          </p:cNvPr>
          <p:cNvSpPr>
            <a:spLocks noGrp="1"/>
          </p:cNvSpPr>
          <p:nvPr>
            <p:ph type="title"/>
          </p:nvPr>
        </p:nvSpPr>
        <p:spPr>
          <a:xfrm>
            <a:off x="769691" y="167781"/>
            <a:ext cx="10131425" cy="883640"/>
          </a:xfrm>
        </p:spPr>
        <p:txBody>
          <a:bodyPr>
            <a:normAutofit fontScale="90000"/>
          </a:bodyPr>
          <a:lstStyle/>
          <a:p>
            <a:pPr algn="ctr"/>
            <a:r>
              <a:rPr lang="en-US" sz="4000" b="1" i="1" u="sng" dirty="0">
                <a:solidFill>
                  <a:schemeClr val="bg1"/>
                </a:solidFill>
              </a:rPr>
              <a:t>A Recommender System for Sports Shop</a:t>
            </a:r>
            <a:br>
              <a:rPr lang="en-US" b="1" i="1" dirty="0">
                <a:solidFill>
                  <a:schemeClr val="bg1"/>
                </a:solidFill>
              </a:rPr>
            </a:br>
            <a:endParaRPr lang="en-US" i="1" dirty="0">
              <a:solidFill>
                <a:schemeClr val="bg1"/>
              </a:solidFill>
            </a:endParaRPr>
          </a:p>
        </p:txBody>
      </p:sp>
      <p:pic>
        <p:nvPicPr>
          <p:cNvPr id="5" name="Content Placeholder 4">
            <a:extLst>
              <a:ext uri="{FF2B5EF4-FFF2-40B4-BE49-F238E27FC236}">
                <a16:creationId xmlns:a16="http://schemas.microsoft.com/office/drawing/2014/main" id="{A40E9DEE-55F6-4E62-9680-988D1320E98B}"/>
              </a:ext>
            </a:extLst>
          </p:cNvPr>
          <p:cNvPicPr>
            <a:picLocks noGrp="1" noChangeAspect="1"/>
          </p:cNvPicPr>
          <p:nvPr>
            <p:ph idx="1"/>
          </p:nvPr>
        </p:nvPicPr>
        <p:blipFill>
          <a:blip r:embed="rId2"/>
          <a:stretch>
            <a:fillRect/>
          </a:stretch>
        </p:blipFill>
        <p:spPr>
          <a:xfrm>
            <a:off x="2286000" y="1162049"/>
            <a:ext cx="7620000" cy="5086350"/>
          </a:xfrm>
        </p:spPr>
      </p:pic>
    </p:spTree>
    <p:extLst>
      <p:ext uri="{BB962C8B-B14F-4D97-AF65-F5344CB8AC3E}">
        <p14:creationId xmlns:p14="http://schemas.microsoft.com/office/powerpoint/2010/main" val="496693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391A1-472C-466D-B0B7-F9D5992C7127}"/>
              </a:ext>
            </a:extLst>
          </p:cNvPr>
          <p:cNvSpPr>
            <a:spLocks noGrp="1"/>
          </p:cNvSpPr>
          <p:nvPr>
            <p:ph type="title"/>
          </p:nvPr>
        </p:nvSpPr>
        <p:spPr/>
        <p:txBody>
          <a:bodyPr/>
          <a:lstStyle/>
          <a:p>
            <a:r>
              <a:rPr lang="en-US" b="1" dirty="0">
                <a:solidFill>
                  <a:schemeClr val="bg1"/>
                </a:solidFill>
              </a:rPr>
              <a:t>PART 1 :- Problem Description</a:t>
            </a:r>
            <a:br>
              <a:rPr lang="en-US" b="1" dirty="0"/>
            </a:br>
            <a:endParaRPr lang="en-US" b="1" i="1" dirty="0">
              <a:solidFill>
                <a:schemeClr val="bg1"/>
              </a:solidFill>
            </a:endParaRPr>
          </a:p>
        </p:txBody>
      </p:sp>
      <p:sp>
        <p:nvSpPr>
          <p:cNvPr id="3" name="Content Placeholder 2">
            <a:extLst>
              <a:ext uri="{FF2B5EF4-FFF2-40B4-BE49-F238E27FC236}">
                <a16:creationId xmlns:a16="http://schemas.microsoft.com/office/drawing/2014/main" id="{8EAA577F-0161-45AD-941B-3061FF14A6A0}"/>
              </a:ext>
            </a:extLst>
          </p:cNvPr>
          <p:cNvSpPr>
            <a:spLocks noGrp="1"/>
          </p:cNvSpPr>
          <p:nvPr>
            <p:ph idx="1"/>
          </p:nvPr>
        </p:nvSpPr>
        <p:spPr>
          <a:xfrm>
            <a:off x="685801" y="1828801"/>
            <a:ext cx="10131425" cy="4337108"/>
          </a:xfrm>
        </p:spPr>
        <p:txBody>
          <a:bodyPr/>
          <a:lstStyle/>
          <a:p>
            <a:r>
              <a:rPr lang="en-US" b="1" dirty="0"/>
              <a:t>There is a sports goods contractor who is looking to open a sports shop in one of the boroughs of Toronto (North York). This contractor provides sports goods to various gyms , stadiums, playing arenas </a:t>
            </a:r>
            <a:r>
              <a:rPr lang="en-US" b="1" dirty="0" err="1"/>
              <a:t>etc</a:t>
            </a:r>
            <a:r>
              <a:rPr lang="en-US" b="1" dirty="0"/>
              <a:t> . This contractor is looking to open a new store where he would be able to distribute these goods.</a:t>
            </a:r>
          </a:p>
          <a:p>
            <a:pPr marL="0" indent="0">
              <a:buNone/>
            </a:pPr>
            <a:endParaRPr lang="en-US" b="1" dirty="0"/>
          </a:p>
          <a:p>
            <a:r>
              <a:rPr lang="en-US" b="1" dirty="0"/>
              <a:t>So this analysis will help him to give a deeper look into different neighborhoods in North York and help him decide where to open a new sports shop. Furthermore not only gyms, stadiums but people coming to these places would buy their sports goods from the sports shop.</a:t>
            </a:r>
          </a:p>
          <a:p>
            <a:pPr marL="0" indent="0">
              <a:buNone/>
            </a:pPr>
            <a:endParaRPr lang="en-US" dirty="0"/>
          </a:p>
        </p:txBody>
      </p:sp>
    </p:spTree>
    <p:extLst>
      <p:ext uri="{BB962C8B-B14F-4D97-AF65-F5344CB8AC3E}">
        <p14:creationId xmlns:p14="http://schemas.microsoft.com/office/powerpoint/2010/main" val="2007070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EFF5D-B71B-4F5C-AA55-FE973F958B7E}"/>
              </a:ext>
            </a:extLst>
          </p:cNvPr>
          <p:cNvSpPr>
            <a:spLocks noGrp="1"/>
          </p:cNvSpPr>
          <p:nvPr>
            <p:ph type="title"/>
          </p:nvPr>
        </p:nvSpPr>
        <p:spPr>
          <a:xfrm>
            <a:off x="685801" y="131428"/>
            <a:ext cx="10131425" cy="1194033"/>
          </a:xfrm>
        </p:spPr>
        <p:txBody>
          <a:bodyPr/>
          <a:lstStyle/>
          <a:p>
            <a:r>
              <a:rPr lang="en-US" b="1" dirty="0">
                <a:solidFill>
                  <a:schemeClr val="bg1"/>
                </a:solidFill>
              </a:rPr>
              <a:t>Part 2: Data</a:t>
            </a:r>
            <a:br>
              <a:rPr lang="en-US" b="1" dirty="0"/>
            </a:br>
            <a:endParaRPr lang="en-US" dirty="0"/>
          </a:p>
        </p:txBody>
      </p:sp>
      <p:sp>
        <p:nvSpPr>
          <p:cNvPr id="3" name="Content Placeholder 2">
            <a:extLst>
              <a:ext uri="{FF2B5EF4-FFF2-40B4-BE49-F238E27FC236}">
                <a16:creationId xmlns:a16="http://schemas.microsoft.com/office/drawing/2014/main" id="{17E97077-8803-43B1-AFFE-41FD494F27A6}"/>
              </a:ext>
            </a:extLst>
          </p:cNvPr>
          <p:cNvSpPr>
            <a:spLocks noGrp="1"/>
          </p:cNvSpPr>
          <p:nvPr>
            <p:ph idx="1"/>
          </p:nvPr>
        </p:nvSpPr>
        <p:spPr>
          <a:xfrm>
            <a:off x="685801" y="824297"/>
            <a:ext cx="10131425" cy="2531300"/>
          </a:xfrm>
        </p:spPr>
        <p:txBody>
          <a:bodyPr/>
          <a:lstStyle/>
          <a:p>
            <a:pPr marL="0" indent="0">
              <a:buNone/>
            </a:pPr>
            <a:endParaRPr lang="en-US" b="1" dirty="0"/>
          </a:p>
          <a:p>
            <a:pPr marL="0" indent="0">
              <a:buNone/>
            </a:pPr>
            <a:r>
              <a:rPr lang="en-US" b="1" dirty="0"/>
              <a:t>We will be getting data as per:</a:t>
            </a:r>
          </a:p>
          <a:p>
            <a:r>
              <a:rPr lang="en-US" b="1" dirty="0"/>
              <a:t>1. Web scraping data from </a:t>
            </a:r>
            <a:r>
              <a:rPr lang="en-US" b="1" dirty="0" err="1"/>
              <a:t>wikipedia</a:t>
            </a:r>
            <a:r>
              <a:rPr lang="en-US" b="1" dirty="0"/>
              <a:t> of neighborhoods in Toronto.</a:t>
            </a:r>
          </a:p>
          <a:p>
            <a:r>
              <a:rPr lang="en-US" b="1" dirty="0"/>
              <a:t>2. Using Geocoder package to get the latitudes and longitudes.</a:t>
            </a:r>
          </a:p>
          <a:p>
            <a:r>
              <a:rPr lang="en-US" b="1" dirty="0"/>
              <a:t>3. Using </a:t>
            </a:r>
            <a:r>
              <a:rPr lang="en-US" b="1" dirty="0" err="1"/>
              <a:t>FourSquare</a:t>
            </a:r>
            <a:r>
              <a:rPr lang="en-US" b="1" dirty="0"/>
              <a:t> location to fetch the details of venues nearby.</a:t>
            </a:r>
          </a:p>
          <a:p>
            <a:endParaRPr lang="en-US" dirty="0"/>
          </a:p>
        </p:txBody>
      </p:sp>
      <p:pic>
        <p:nvPicPr>
          <p:cNvPr id="5" name="Picture 4">
            <a:extLst>
              <a:ext uri="{FF2B5EF4-FFF2-40B4-BE49-F238E27FC236}">
                <a16:creationId xmlns:a16="http://schemas.microsoft.com/office/drawing/2014/main" id="{FB3BD03D-5D17-4323-B200-F96ED52B0E65}"/>
              </a:ext>
            </a:extLst>
          </p:cNvPr>
          <p:cNvPicPr>
            <a:picLocks noChangeAspect="1"/>
          </p:cNvPicPr>
          <p:nvPr/>
        </p:nvPicPr>
        <p:blipFill>
          <a:blip r:embed="rId2"/>
          <a:stretch>
            <a:fillRect/>
          </a:stretch>
        </p:blipFill>
        <p:spPr>
          <a:xfrm>
            <a:off x="1997782" y="3140700"/>
            <a:ext cx="7507462" cy="2893003"/>
          </a:xfrm>
          <a:prstGeom prst="rect">
            <a:avLst/>
          </a:prstGeom>
        </p:spPr>
      </p:pic>
    </p:spTree>
    <p:extLst>
      <p:ext uri="{BB962C8B-B14F-4D97-AF65-F5344CB8AC3E}">
        <p14:creationId xmlns:p14="http://schemas.microsoft.com/office/powerpoint/2010/main" val="4235603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3FC73-1ABF-44E5-9FFC-D41C1678F502}"/>
              </a:ext>
            </a:extLst>
          </p:cNvPr>
          <p:cNvSpPr>
            <a:spLocks noGrp="1"/>
          </p:cNvSpPr>
          <p:nvPr>
            <p:ph type="title"/>
          </p:nvPr>
        </p:nvSpPr>
        <p:spPr>
          <a:xfrm>
            <a:off x="1030287" y="176247"/>
            <a:ext cx="10131425" cy="645952"/>
          </a:xfrm>
        </p:spPr>
        <p:txBody>
          <a:bodyPr>
            <a:normAutofit fontScale="90000"/>
          </a:bodyPr>
          <a:lstStyle/>
          <a:p>
            <a:r>
              <a:rPr lang="en-US" sz="4000" b="1" dirty="0">
                <a:solidFill>
                  <a:schemeClr val="bg1"/>
                </a:solidFill>
              </a:rPr>
              <a:t>Main Article</a:t>
            </a:r>
            <a:br>
              <a:rPr lang="en-US" b="1" dirty="0"/>
            </a:br>
            <a:endParaRPr lang="en-US" dirty="0"/>
          </a:p>
        </p:txBody>
      </p:sp>
      <p:sp>
        <p:nvSpPr>
          <p:cNvPr id="3" name="Content Placeholder 2">
            <a:extLst>
              <a:ext uri="{FF2B5EF4-FFF2-40B4-BE49-F238E27FC236}">
                <a16:creationId xmlns:a16="http://schemas.microsoft.com/office/drawing/2014/main" id="{FEC85A3E-81CC-4A80-93F8-029E2DD6BC4A}"/>
              </a:ext>
            </a:extLst>
          </p:cNvPr>
          <p:cNvSpPr>
            <a:spLocks noGrp="1"/>
          </p:cNvSpPr>
          <p:nvPr>
            <p:ph idx="1"/>
          </p:nvPr>
        </p:nvSpPr>
        <p:spPr>
          <a:xfrm>
            <a:off x="1030287" y="796993"/>
            <a:ext cx="10131425" cy="810858"/>
          </a:xfrm>
        </p:spPr>
        <p:txBody>
          <a:bodyPr/>
          <a:lstStyle/>
          <a:p>
            <a:r>
              <a:rPr lang="en-US" b="1" dirty="0"/>
              <a:t>Part 1: Identifying Postal Codes (and then Neighborhoods) in “North York”</a:t>
            </a:r>
          </a:p>
          <a:p>
            <a:endParaRPr lang="en-US" dirty="0"/>
          </a:p>
        </p:txBody>
      </p:sp>
      <p:pic>
        <p:nvPicPr>
          <p:cNvPr id="5" name="Picture 4">
            <a:extLst>
              <a:ext uri="{FF2B5EF4-FFF2-40B4-BE49-F238E27FC236}">
                <a16:creationId xmlns:a16="http://schemas.microsoft.com/office/drawing/2014/main" id="{366A6222-18A6-48F2-8667-D295C08499B5}"/>
              </a:ext>
            </a:extLst>
          </p:cNvPr>
          <p:cNvPicPr>
            <a:picLocks noChangeAspect="1"/>
          </p:cNvPicPr>
          <p:nvPr/>
        </p:nvPicPr>
        <p:blipFill>
          <a:blip r:embed="rId2"/>
          <a:stretch>
            <a:fillRect/>
          </a:stretch>
        </p:blipFill>
        <p:spPr>
          <a:xfrm>
            <a:off x="2292518" y="1758892"/>
            <a:ext cx="7606962" cy="4558018"/>
          </a:xfrm>
          <a:prstGeom prst="rect">
            <a:avLst/>
          </a:prstGeom>
        </p:spPr>
      </p:pic>
    </p:spTree>
    <p:extLst>
      <p:ext uri="{BB962C8B-B14F-4D97-AF65-F5344CB8AC3E}">
        <p14:creationId xmlns:p14="http://schemas.microsoft.com/office/powerpoint/2010/main" val="2665950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2666F-41CD-4554-A3B3-29CD30BC62AD}"/>
              </a:ext>
            </a:extLst>
          </p:cNvPr>
          <p:cNvSpPr>
            <a:spLocks noGrp="1"/>
          </p:cNvSpPr>
          <p:nvPr>
            <p:ph type="title"/>
          </p:nvPr>
        </p:nvSpPr>
        <p:spPr>
          <a:xfrm>
            <a:off x="685801" y="609600"/>
            <a:ext cx="10131425" cy="791361"/>
          </a:xfrm>
        </p:spPr>
        <p:txBody>
          <a:bodyPr/>
          <a:lstStyle/>
          <a:p>
            <a:r>
              <a:rPr lang="en-US" b="1" dirty="0">
                <a:solidFill>
                  <a:schemeClr val="bg1"/>
                </a:solidFill>
              </a:rPr>
              <a:t>Main Article</a:t>
            </a:r>
            <a:endParaRPr lang="en-US" dirty="0">
              <a:solidFill>
                <a:schemeClr val="bg1"/>
              </a:solidFill>
            </a:endParaRPr>
          </a:p>
        </p:txBody>
      </p:sp>
      <p:sp>
        <p:nvSpPr>
          <p:cNvPr id="3" name="Content Placeholder 2">
            <a:extLst>
              <a:ext uri="{FF2B5EF4-FFF2-40B4-BE49-F238E27FC236}">
                <a16:creationId xmlns:a16="http://schemas.microsoft.com/office/drawing/2014/main" id="{58327589-B97F-4199-8992-B71318DB217D}"/>
              </a:ext>
            </a:extLst>
          </p:cNvPr>
          <p:cNvSpPr>
            <a:spLocks noGrp="1"/>
          </p:cNvSpPr>
          <p:nvPr>
            <p:ph idx="1"/>
          </p:nvPr>
        </p:nvSpPr>
        <p:spPr/>
        <p:txBody>
          <a:bodyPr/>
          <a:lstStyle/>
          <a:p>
            <a:pPr marL="0" indent="0">
              <a:buNone/>
            </a:pPr>
            <a:r>
              <a:rPr lang="en-US" sz="2000" b="1" dirty="0"/>
              <a:t>Part 2: Connecting to Foursquare and Retrieving Locational Data for Each Venue in Every Neighborhood</a:t>
            </a:r>
          </a:p>
          <a:p>
            <a:r>
              <a:rPr lang="en-US" b="1" dirty="0"/>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p>
          <a:p>
            <a:endParaRPr lang="en-US" dirty="0"/>
          </a:p>
        </p:txBody>
      </p:sp>
    </p:spTree>
    <p:extLst>
      <p:ext uri="{BB962C8B-B14F-4D97-AF65-F5344CB8AC3E}">
        <p14:creationId xmlns:p14="http://schemas.microsoft.com/office/powerpoint/2010/main" val="895079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5531A-E2C7-4D79-A4EC-1B84F7206804}"/>
              </a:ext>
            </a:extLst>
          </p:cNvPr>
          <p:cNvSpPr>
            <a:spLocks noGrp="1"/>
          </p:cNvSpPr>
          <p:nvPr>
            <p:ph type="title"/>
          </p:nvPr>
        </p:nvSpPr>
        <p:spPr>
          <a:xfrm>
            <a:off x="685801" y="609600"/>
            <a:ext cx="10131425" cy="699083"/>
          </a:xfrm>
        </p:spPr>
        <p:txBody>
          <a:bodyPr/>
          <a:lstStyle/>
          <a:p>
            <a:r>
              <a:rPr lang="en-US" b="1" dirty="0">
                <a:solidFill>
                  <a:schemeClr val="bg1"/>
                </a:solidFill>
              </a:rPr>
              <a:t>Main Article</a:t>
            </a:r>
            <a:endParaRPr lang="en-US" dirty="0">
              <a:solidFill>
                <a:schemeClr val="bg1"/>
              </a:solidFill>
            </a:endParaRPr>
          </a:p>
        </p:txBody>
      </p:sp>
      <p:sp>
        <p:nvSpPr>
          <p:cNvPr id="3" name="Content Placeholder 2">
            <a:extLst>
              <a:ext uri="{FF2B5EF4-FFF2-40B4-BE49-F238E27FC236}">
                <a16:creationId xmlns:a16="http://schemas.microsoft.com/office/drawing/2014/main" id="{34D30DCD-3DFB-4674-9EE2-D97DA42D00BF}"/>
              </a:ext>
            </a:extLst>
          </p:cNvPr>
          <p:cNvSpPr>
            <a:spLocks noGrp="1"/>
          </p:cNvSpPr>
          <p:nvPr>
            <p:ph idx="1"/>
          </p:nvPr>
        </p:nvSpPr>
        <p:spPr/>
        <p:txBody>
          <a:bodyPr/>
          <a:lstStyle/>
          <a:p>
            <a:pPr marL="0" indent="0">
              <a:buNone/>
            </a:pPr>
            <a:r>
              <a:rPr lang="en-US" sz="2000" b="1" dirty="0"/>
              <a:t>Part 3: Processing the Retrieved Data and Creating a </a:t>
            </a:r>
            <a:r>
              <a:rPr lang="en-US" sz="2000" b="1" dirty="0" err="1"/>
              <a:t>DataFrame</a:t>
            </a:r>
            <a:r>
              <a:rPr lang="en-US" sz="2000" b="1" dirty="0"/>
              <a:t> for All the Venues inside the North York</a:t>
            </a:r>
          </a:p>
          <a:p>
            <a:r>
              <a:rPr lang="en-US" b="1" dirty="0"/>
              <a:t>When the data is completely gathered, we will perform processing on that raw data to find our desirable features for each venue. Our main feature is the category of that venue. After this stage, the column "Venue's Category" will be One-hot encoded and different venues will have different feature-columns.</a:t>
            </a:r>
          </a:p>
          <a:p>
            <a:r>
              <a:rPr lang="en-US" b="1" dirty="0"/>
              <a:t>Now, the dataset is fully ready to be used for machine learning (and statistical analysis) purposes.</a:t>
            </a:r>
          </a:p>
          <a:p>
            <a:endParaRPr lang="en-US" dirty="0"/>
          </a:p>
        </p:txBody>
      </p:sp>
    </p:spTree>
    <p:extLst>
      <p:ext uri="{BB962C8B-B14F-4D97-AF65-F5344CB8AC3E}">
        <p14:creationId xmlns:p14="http://schemas.microsoft.com/office/powerpoint/2010/main" val="2961751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BC941-2DC4-4088-A807-57F428E0DB60}"/>
              </a:ext>
            </a:extLst>
          </p:cNvPr>
          <p:cNvSpPr>
            <a:spLocks noGrp="1"/>
          </p:cNvSpPr>
          <p:nvPr>
            <p:ph type="title"/>
          </p:nvPr>
        </p:nvSpPr>
        <p:spPr>
          <a:xfrm>
            <a:off x="685801" y="219057"/>
            <a:ext cx="10131425" cy="995417"/>
          </a:xfrm>
        </p:spPr>
        <p:txBody>
          <a:bodyPr/>
          <a:lstStyle/>
          <a:p>
            <a:r>
              <a:rPr lang="en-US" b="1" dirty="0">
                <a:solidFill>
                  <a:schemeClr val="bg1"/>
                </a:solidFill>
              </a:rPr>
              <a:t>Main Article</a:t>
            </a:r>
            <a:endParaRPr lang="en-US" dirty="0">
              <a:solidFill>
                <a:schemeClr val="bg1"/>
              </a:solidFill>
            </a:endParaRPr>
          </a:p>
        </p:txBody>
      </p:sp>
      <p:sp>
        <p:nvSpPr>
          <p:cNvPr id="3" name="Content Placeholder 2">
            <a:extLst>
              <a:ext uri="{FF2B5EF4-FFF2-40B4-BE49-F238E27FC236}">
                <a16:creationId xmlns:a16="http://schemas.microsoft.com/office/drawing/2014/main" id="{CE3F3D48-1A14-48DA-A918-9ABC2E81EC23}"/>
              </a:ext>
            </a:extLst>
          </p:cNvPr>
          <p:cNvSpPr>
            <a:spLocks noGrp="1"/>
          </p:cNvSpPr>
          <p:nvPr>
            <p:ph idx="1"/>
          </p:nvPr>
        </p:nvSpPr>
        <p:spPr>
          <a:xfrm>
            <a:off x="1030287" y="1605172"/>
            <a:ext cx="10131425" cy="995416"/>
          </a:xfrm>
        </p:spPr>
        <p:txBody>
          <a:bodyPr/>
          <a:lstStyle/>
          <a:p>
            <a:pPr marL="0" indent="0">
              <a:buNone/>
            </a:pPr>
            <a:r>
              <a:rPr lang="en-US" sz="2000" b="1" dirty="0"/>
              <a:t>Part 3: Processing the Retrieved Data and Creating a </a:t>
            </a:r>
            <a:r>
              <a:rPr lang="en-US" sz="2000" b="1" dirty="0" err="1"/>
              <a:t>DataFrame</a:t>
            </a:r>
            <a:r>
              <a:rPr lang="en-US" sz="2000" b="1" dirty="0"/>
              <a:t> for All the Venues inside the North York</a:t>
            </a:r>
          </a:p>
          <a:p>
            <a:endParaRPr lang="en-US" dirty="0"/>
          </a:p>
        </p:txBody>
      </p:sp>
      <p:pic>
        <p:nvPicPr>
          <p:cNvPr id="5" name="Picture 4">
            <a:extLst>
              <a:ext uri="{FF2B5EF4-FFF2-40B4-BE49-F238E27FC236}">
                <a16:creationId xmlns:a16="http://schemas.microsoft.com/office/drawing/2014/main" id="{CD5145B7-994A-4636-A64B-BA1061853B1E}"/>
              </a:ext>
            </a:extLst>
          </p:cNvPr>
          <p:cNvPicPr>
            <a:picLocks noChangeAspect="1"/>
          </p:cNvPicPr>
          <p:nvPr/>
        </p:nvPicPr>
        <p:blipFill>
          <a:blip r:embed="rId2"/>
          <a:stretch>
            <a:fillRect/>
          </a:stretch>
        </p:blipFill>
        <p:spPr>
          <a:xfrm>
            <a:off x="933449" y="2991286"/>
            <a:ext cx="10325100" cy="2838450"/>
          </a:xfrm>
          <a:prstGeom prst="rect">
            <a:avLst/>
          </a:prstGeom>
        </p:spPr>
      </p:pic>
    </p:spTree>
    <p:extLst>
      <p:ext uri="{BB962C8B-B14F-4D97-AF65-F5344CB8AC3E}">
        <p14:creationId xmlns:p14="http://schemas.microsoft.com/office/powerpoint/2010/main" val="1020006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3ECC9-DF91-4D5B-B171-B2925D6CDB0F}"/>
              </a:ext>
            </a:extLst>
          </p:cNvPr>
          <p:cNvSpPr>
            <a:spLocks noGrp="1"/>
          </p:cNvSpPr>
          <p:nvPr>
            <p:ph type="title"/>
          </p:nvPr>
        </p:nvSpPr>
        <p:spPr>
          <a:xfrm flipH="1" flipV="1">
            <a:off x="10817226" y="2065866"/>
            <a:ext cx="902194" cy="232716"/>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A4AD9FE2-BEF0-48C8-BC39-E42662E77FFF}"/>
              </a:ext>
            </a:extLst>
          </p:cNvPr>
          <p:cNvSpPr>
            <a:spLocks noGrp="1"/>
          </p:cNvSpPr>
          <p:nvPr>
            <p:ph idx="1"/>
          </p:nvPr>
        </p:nvSpPr>
        <p:spPr>
          <a:xfrm>
            <a:off x="685800" y="315986"/>
            <a:ext cx="10131425" cy="953471"/>
          </a:xfrm>
        </p:spPr>
        <p:txBody>
          <a:bodyPr/>
          <a:lstStyle/>
          <a:p>
            <a:pPr marL="0" indent="0">
              <a:buNone/>
            </a:pPr>
            <a:r>
              <a:rPr lang="en-US" sz="2000" b="1" dirty="0"/>
              <a:t>Now, the dataset is fully ready to be used for machine learning (and statistical analysis) purposes.</a:t>
            </a:r>
          </a:p>
          <a:p>
            <a:endParaRPr lang="en-US" dirty="0"/>
          </a:p>
        </p:txBody>
      </p:sp>
      <p:pic>
        <p:nvPicPr>
          <p:cNvPr id="5" name="Picture 4">
            <a:extLst>
              <a:ext uri="{FF2B5EF4-FFF2-40B4-BE49-F238E27FC236}">
                <a16:creationId xmlns:a16="http://schemas.microsoft.com/office/drawing/2014/main" id="{006722D3-1528-4918-8015-4F3CB6D4DD6E}"/>
              </a:ext>
            </a:extLst>
          </p:cNvPr>
          <p:cNvPicPr>
            <a:picLocks noChangeAspect="1"/>
          </p:cNvPicPr>
          <p:nvPr/>
        </p:nvPicPr>
        <p:blipFill>
          <a:blip r:embed="rId2"/>
          <a:stretch>
            <a:fillRect/>
          </a:stretch>
        </p:blipFill>
        <p:spPr>
          <a:xfrm>
            <a:off x="2570583" y="1010873"/>
            <a:ext cx="7050833" cy="5360565"/>
          </a:xfrm>
          <a:prstGeom prst="rect">
            <a:avLst/>
          </a:prstGeom>
        </p:spPr>
      </p:pic>
    </p:spTree>
    <p:extLst>
      <p:ext uri="{BB962C8B-B14F-4D97-AF65-F5344CB8AC3E}">
        <p14:creationId xmlns:p14="http://schemas.microsoft.com/office/powerpoint/2010/main" val="12875224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TM03457452[[fn=Celestial]]</Template>
  <TotalTime>814</TotalTime>
  <Words>503</Words>
  <Application>Microsoft Office PowerPoint</Application>
  <PresentationFormat>Widescreen</PresentationFormat>
  <Paragraphs>35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Rounded MT Bold</vt:lpstr>
      <vt:lpstr>Calibri</vt:lpstr>
      <vt:lpstr>Calibri Light</vt:lpstr>
      <vt:lpstr>Celestial</vt:lpstr>
      <vt:lpstr>A Recommender System for Sports Shop</vt:lpstr>
      <vt:lpstr>A Recommender System for Sports Shop </vt:lpstr>
      <vt:lpstr>PART 1 :- Problem Description </vt:lpstr>
      <vt:lpstr>Part 2: Data </vt:lpstr>
      <vt:lpstr>Main Article </vt:lpstr>
      <vt:lpstr>Main Article</vt:lpstr>
      <vt:lpstr>Main Article</vt:lpstr>
      <vt:lpstr>Main Article</vt:lpstr>
      <vt:lpstr>PowerPoint Presentation</vt:lpstr>
      <vt:lpstr>Main Article</vt:lpstr>
      <vt:lpstr>Decision Making and Reporting Results </vt:lpstr>
      <vt:lpstr>Decision Making and Reporting Results</vt:lpstr>
      <vt:lpstr>Decision Making and Reporting Results</vt:lpstr>
      <vt:lpstr>Decision Making and Reporting Results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Siddharth Pathania</dc:creator>
  <cp:lastModifiedBy>Siddharth Pathania</cp:lastModifiedBy>
  <cp:revision>10</cp:revision>
  <dcterms:created xsi:type="dcterms:W3CDTF">2019-08-24T18:14:03Z</dcterms:created>
  <dcterms:modified xsi:type="dcterms:W3CDTF">2019-08-25T07:48:59Z</dcterms:modified>
</cp:coreProperties>
</file>