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56" r:id="rId3"/>
    <p:sldId id="264" r:id="rId5"/>
    <p:sldId id="265" r:id="rId6"/>
    <p:sldId id="263" r:id="rId7"/>
    <p:sldId id="266" r:id="rId8"/>
    <p:sldId id="267" r:id="rId9"/>
    <p:sldId id="268" r:id="rId10"/>
    <p:sldId id="269" r:id="rId11"/>
    <p:sldId id="270" r:id="rId12"/>
    <p:sldId id="271" r:id="rId13"/>
    <p:sldId id="272" r:id="rId14"/>
    <p:sldId id="274" r:id="rId15"/>
    <p:sldId id="273"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1" r:id="rId32"/>
    <p:sldId id="290" r:id="rId33"/>
    <p:sldId id="292" r:id="rId34"/>
    <p:sldId id="293" r:id="rId35"/>
    <p:sldId id="294" r:id="rId36"/>
    <p:sldId id="295" r:id="rId37"/>
    <p:sldId id="296" r:id="rId38"/>
    <p:sldId id="297" r:id="rId39"/>
    <p:sldId id="298" r:id="rId40"/>
    <p:sldId id="299" r:id="rId41"/>
    <p:sldId id="300" r:id="rId42"/>
    <p:sldId id="301" r:id="rId43"/>
  </p:sldIdLst>
  <p:sldSz cx="9144000" cy="5143500" type="screen16x9"/>
  <p:notesSz cx="6858000" cy="9144000"/>
  <p:embeddedFontLst>
    <p:embeddedFont>
      <p:font typeface="Red Hat Display" panose="02010503040201060303" charset="0"/>
      <p:regular r:id="rId47"/>
      <p:bold r:id="rId48"/>
      <p:italic r:id="rId49"/>
      <p:boldItalic r:id="rId50"/>
    </p:embeddedFont>
    <p:embeddedFont>
      <p:font typeface="Arial Black" panose="020B0A04020102020204" pitchFamily="34" charset="0"/>
      <p:bold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84B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78" d="100"/>
          <a:sy n="78" d="100"/>
        </p:scale>
        <p:origin x="94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1" Type="http://schemas.openxmlformats.org/officeDocument/2006/relationships/font" Target="fonts/font5.fntdata"/><Relationship Id="rId50" Type="http://schemas.openxmlformats.org/officeDocument/2006/relationships/font" Target="fonts/font4.fntdata"/><Relationship Id="rId5" Type="http://schemas.openxmlformats.org/officeDocument/2006/relationships/slide" Target="slides/slide2.xml"/><Relationship Id="rId49" Type="http://schemas.openxmlformats.org/officeDocument/2006/relationships/font" Target="fonts/font3.fntdata"/><Relationship Id="rId48" Type="http://schemas.openxmlformats.org/officeDocument/2006/relationships/font" Target="fonts/font2.fntdata"/><Relationship Id="rId47" Type="http://schemas.openxmlformats.org/officeDocument/2006/relationships/font" Target="fonts/font1.fntdata"/><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5"/>
        <p:cNvGrpSpPr/>
        <p:nvPr/>
      </p:nvGrpSpPr>
      <p:grpSpPr>
        <a:xfrm>
          <a:off x="0" y="0"/>
          <a:ext cx="0" cy="0"/>
          <a:chOff x="0" y="0"/>
          <a:chExt cx="0" cy="0"/>
        </a:xfrm>
      </p:grpSpPr>
      <p:sp>
        <p:nvSpPr>
          <p:cNvPr id="66" name="Google Shape;6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3375"/>
            </a:lvl1pPr>
          </a:lstStyle>
          <a:p>
            <a:r>
              <a:rPr lang="en-US" smtClean="0"/>
              <a:t>Click to edit Master title style</a:t>
            </a:r>
            <a:endParaRPr lang="en-US"/>
          </a:p>
        </p:txBody>
      </p:sp>
      <p:sp>
        <p:nvSpPr>
          <p:cNvPr id="3" name="Subtitle 2"/>
          <p:cNvSpPr>
            <a:spLocks noGrp="1"/>
          </p:cNvSpPr>
          <p:nvPr>
            <p:ph type="subTitle" idx="1"/>
          </p:nvPr>
        </p:nvSpPr>
        <p:spPr>
          <a:xfrm>
            <a:off x="1143000" y="2701529"/>
            <a:ext cx="6858000" cy="1241822"/>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p:fade thruBlk="1"/>
      </p:transition>
    </mc:Choice>
    <mc:Fallback>
      <p:transition spd="slow">
        <p:fade thruBlk="1"/>
      </p:transition>
    </mc:Fallback>
  </mc:AlternateContent>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p:fade thruBlk="1"/>
      </p:transition>
    </mc:Choice>
    <mc:Fallback>
      <p:transition spd="slow">
        <p:fade thruBlk="1"/>
      </p:transition>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52930" cy="4388644"/>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p:fade thruBlk="1"/>
      </p:transition>
    </mc:Choice>
    <mc:Fallback>
      <p:transition spd="slow">
        <p:fade thruBlk="1"/>
      </p:transition>
    </mc:Fallback>
  </mc:AlternateContent>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p:fade thruBlk="1"/>
      </p:transition>
    </mc:Choice>
    <mc:Fallback>
      <p:transition spd="slow">
        <p:fade thruBlk="1"/>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3375"/>
            </a:lvl1pPr>
          </a:lstStyle>
          <a:p>
            <a:r>
              <a:rPr lang="en-US" smtClean="0"/>
              <a:t>Click to edit Master title style</a:t>
            </a:r>
            <a:endParaRPr lang="en-US"/>
          </a:p>
        </p:txBody>
      </p:sp>
      <p:sp>
        <p:nvSpPr>
          <p:cNvPr id="3" name="Text Placeholder 2"/>
          <p:cNvSpPr>
            <a:spLocks noGrp="1"/>
          </p:cNvSpPr>
          <p:nvPr>
            <p:ph type="body" idx="1"/>
          </p:nvPr>
        </p:nvSpPr>
        <p:spPr>
          <a:xfrm>
            <a:off x="623888" y="3442097"/>
            <a:ext cx="7886700" cy="1125140"/>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p:fade thruBlk="1"/>
      </p:transition>
    </mc:Choice>
    <mc:Fallback>
      <p:transition spd="slow">
        <p:fade thruBlk="1"/>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32504" cy="339447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54296" y="1200150"/>
            <a:ext cx="4032504" cy="339447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p:fade thruBlk="1"/>
      </p:transition>
    </mc:Choice>
    <mc:Fallback>
      <p:transition spd="slow">
        <p:fade thruBlk="1"/>
      </p:transition>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260872"/>
            <a:ext cx="3868340" cy="617934"/>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29841" y="1878806"/>
            <a:ext cx="3868340" cy="27634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1878806"/>
            <a:ext cx="3887391" cy="27634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p:fade thruBlk="1"/>
      </p:transition>
    </mc:Choice>
    <mc:Fallback>
      <p:transition spd="slow">
        <p:fade thruBlk="1"/>
      </p:transition>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p:fade thruBlk="1"/>
      </p:transition>
    </mc:Choice>
    <mc:Fallback>
      <p:transition spd="slow">
        <p:fade thruBlk="1"/>
      </p:transition>
    </mc:Fallback>
  </mc:AlternateContent>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GB"/>
            </a:fld>
            <a:endParaRPr dirty="0"/>
          </a:p>
        </p:txBody>
      </p:sp>
    </p:spTree>
  </p:cSld>
  <p:clrMapOvr>
    <a:masterClrMapping/>
  </p:clrMapOvr>
  <mc:AlternateContent xmlns:mc="http://schemas.openxmlformats.org/markup-compatibility/2006">
    <mc:Choice xmlns:p14="http://schemas.microsoft.com/office/powerpoint/2010/main" Requires="p14">
      <p:transition spd="slow" p14:dur="1000">
        <p:fade thruBlk="1"/>
      </p:transition>
    </mc:Choice>
    <mc:Fallback>
      <p:transition spd="slow">
        <p:fade thruBlk="1"/>
      </p:transition>
    </mc:Fallback>
  </mc:AlternateContent>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1800"/>
            </a:lvl1pPr>
          </a:lstStyle>
          <a:p>
            <a:r>
              <a:rPr lang="en-US" smtClean="0"/>
              <a:t>Click to edit Master title style</a:t>
            </a:r>
            <a:endParaRPr lang="en-US"/>
          </a:p>
        </p:txBody>
      </p:sp>
      <p:sp>
        <p:nvSpPr>
          <p:cNvPr id="3" name="Content Placeholder 2"/>
          <p:cNvSpPr>
            <a:spLocks noGrp="1"/>
          </p:cNvSpPr>
          <p:nvPr>
            <p:ph idx="1"/>
          </p:nvPr>
        </p:nvSpPr>
        <p:spPr>
          <a:xfrm>
            <a:off x="3887391" y="740569"/>
            <a:ext cx="4629150" cy="3655219"/>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p:fade thruBlk="1"/>
      </p:transition>
    </mc:Choice>
    <mc:Fallback>
      <p:transition spd="slow">
        <p:fade thruBlk="1"/>
      </p:transition>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1800"/>
            </a:lvl1pPr>
          </a:lstStyle>
          <a:p>
            <a:r>
              <a:rPr lang="en-US" smtClean="0"/>
              <a:t>Click to edit Master title style</a:t>
            </a:r>
            <a:endParaRPr lang="en-US"/>
          </a:p>
        </p:txBody>
      </p:sp>
      <p:sp>
        <p:nvSpPr>
          <p:cNvPr id="3" name="Picture Placeholder 2"/>
          <p:cNvSpPr>
            <a:spLocks noGrp="1"/>
          </p:cNvSpPr>
          <p:nvPr>
            <p:ph type="pic" idx="1"/>
          </p:nvPr>
        </p:nvSpPr>
        <p:spPr>
          <a:xfrm>
            <a:off x="3887391" y="740569"/>
            <a:ext cx="4629150" cy="3655219"/>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p:fade thruBlk="1"/>
      </p:transition>
    </mc:Choice>
    <mc:Fallback>
      <p:transition spd="slow">
        <p:fade thruBlk="1"/>
      </p:transition>
    </mc:Fallback>
  </mc:AlternateContent>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457200" y="205979"/>
            <a:ext cx="8229600" cy="85725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457200" y="1200150"/>
            <a:ext cx="8229600" cy="3394472"/>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457200" y="4683919"/>
            <a:ext cx="2133600" cy="357188"/>
          </a:xfrm>
          <a:prstGeom prst="rect">
            <a:avLst/>
          </a:prstGeom>
          <a:noFill/>
          <a:ln w="9525">
            <a:noFill/>
          </a:ln>
        </p:spPr>
        <p:txBody>
          <a:bodyPr/>
          <a:lstStyle>
            <a:lvl1pPr>
              <a:defRPr sz="1050"/>
            </a:lvl1pPr>
          </a:lstStyle>
          <a:p>
            <a:pPr lvl="0"/>
            <a:endParaRPr lang="en-US"/>
          </a:p>
        </p:txBody>
      </p:sp>
      <p:sp>
        <p:nvSpPr>
          <p:cNvPr id="1029" name="Footer Placeholder 1028"/>
          <p:cNvSpPr/>
          <p:nvPr>
            <p:ph type="ftr" sz="quarter" idx="3"/>
          </p:nvPr>
        </p:nvSpPr>
        <p:spPr>
          <a:xfrm>
            <a:off x="3124200" y="4683919"/>
            <a:ext cx="2895600" cy="357188"/>
          </a:xfrm>
          <a:prstGeom prst="rect">
            <a:avLst/>
          </a:prstGeom>
          <a:noFill/>
          <a:ln w="9525">
            <a:noFill/>
          </a:ln>
        </p:spPr>
        <p:txBody>
          <a:bodyPr/>
          <a:lstStyle>
            <a:lvl1pPr algn="ctr">
              <a:defRPr sz="1050"/>
            </a:lvl1pPr>
          </a:lstStyle>
          <a:p>
            <a:pPr lvl="0"/>
            <a:endParaRPr lang="en-US"/>
          </a:p>
        </p:txBody>
      </p:sp>
      <p:sp>
        <p:nvSpPr>
          <p:cNvPr id="1030" name="Slide Number Placeholder 1029"/>
          <p:cNvSpPr/>
          <p:nvPr>
            <p:ph type="sldNum" sz="quarter" idx="4"/>
          </p:nvPr>
        </p:nvSpPr>
        <p:spPr>
          <a:xfrm>
            <a:off x="6553200" y="4683919"/>
            <a:ext cx="2133600" cy="357188"/>
          </a:xfrm>
          <a:prstGeom prst="rect">
            <a:avLst/>
          </a:prstGeom>
          <a:noFill/>
          <a:ln w="9525">
            <a:noFill/>
          </a:ln>
        </p:spPr>
        <p:txBody>
          <a:bodyPr/>
          <a:lstStyle>
            <a:lvl1pPr algn="r">
              <a:defRPr sz="1050"/>
            </a:lvl1pPr>
          </a:lstStyle>
          <a:p>
            <a:pPr marL="0" lvl="0" indent="0" algn="ctr" rtl="0">
              <a:spcBef>
                <a:spcPts val="0"/>
              </a:spcBef>
              <a:spcAft>
                <a:spcPts val="0"/>
              </a:spcAft>
              <a:buNone/>
            </a:pPr>
            <a:fld id="{00000000-1234-1234-1234-123412341234}" type="slidenum">
              <a:rPr lang="en-GB"/>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000">
        <p:fade thruBlk="1"/>
      </p:transition>
    </mc:Choice>
    <mc:Fallback>
      <p:transition spd="slow">
        <p:fade thruBlk="1"/>
      </p:transition>
    </mc:Fallback>
  </mc:AlternateContent>
  <p:hf hdr="0" ftr="0" dt="0"/>
  <p:txStyles>
    <p:title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057400" lvl="6"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2400300" lvl="7"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2743200" lvl="8"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6.png"/><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8.png"/><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6.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8.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9.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0.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1.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2.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22530" name="AutoShape 2" descr="Integral Institute of Medical Sciences &amp; Research | Luckno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dirty="0"/>
          </a:p>
        </p:txBody>
      </p:sp>
      <p:sp>
        <p:nvSpPr>
          <p:cNvPr id="22532" name="AutoShape 4" descr="Integral University_Inspiring Excellence - YouTub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dirty="0"/>
          </a:p>
        </p:txBody>
      </p:sp>
      <p:sp>
        <p:nvSpPr>
          <p:cNvPr id="3" name="TextBox 2"/>
          <p:cNvSpPr txBox="1"/>
          <p:nvPr/>
        </p:nvSpPr>
        <p:spPr>
          <a:xfrm>
            <a:off x="3784817" y="2589281"/>
            <a:ext cx="2472856" cy="307777"/>
          </a:xfrm>
          <a:prstGeom prst="rect">
            <a:avLst/>
          </a:prstGeom>
          <a:noFill/>
        </p:spPr>
        <p:txBody>
          <a:bodyPr wrap="square" rtlCol="0">
            <a:spAutoFit/>
          </a:bodyPr>
          <a:lstStyle/>
          <a:p>
            <a:endParaRPr lang="en-US" dirty="0">
              <a:latin typeface="Arial Black" panose="020B0A04020102020204" pitchFamily="34" charset="0"/>
              <a:cs typeface="Aharoni" panose="02010803020104030203" pitchFamily="2" charset="-79"/>
            </a:endParaRPr>
          </a:p>
        </p:txBody>
      </p:sp>
      <p:sp>
        <p:nvSpPr>
          <p:cNvPr id="4" name="TextBox 3"/>
          <p:cNvSpPr txBox="1"/>
          <p:nvPr/>
        </p:nvSpPr>
        <p:spPr>
          <a:xfrm>
            <a:off x="3906077" y="2823417"/>
            <a:ext cx="2055413" cy="307777"/>
          </a:xfrm>
          <a:prstGeom prst="rect">
            <a:avLst/>
          </a:prstGeom>
          <a:noFill/>
        </p:spPr>
        <p:txBody>
          <a:bodyPr wrap="square" rtlCol="0">
            <a:spAutoFit/>
          </a:bodyPr>
          <a:lstStyle/>
          <a:p>
            <a:endParaRPr lang="en-US" dirty="0">
              <a:latin typeface="Arial Black" panose="020B0A04020102020204" pitchFamily="34" charset="0"/>
              <a:cs typeface="Aharoni" panose="02010803020104030203" pitchFamily="2" charset="-79"/>
            </a:endParaRPr>
          </a:p>
        </p:txBody>
      </p:sp>
      <p:sp>
        <p:nvSpPr>
          <p:cNvPr id="5" name="Title 1"/>
          <p:cNvSpPr>
            <a:spLocks noGrp="1"/>
          </p:cNvSpPr>
          <p:nvPr/>
        </p:nvSpPr>
        <p:spPr>
          <a:xfrm>
            <a:off x="0" y="236220"/>
            <a:ext cx="9144000" cy="43237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dirty="0">
                <a:ln/>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sym typeface="+mn-ea"/>
              </a:rPr>
              <a:t>User Analytics in the Telecommunication Industry - Overview</a:t>
            </a:r>
            <a:r>
              <a:rPr lang="en-US" sz="4400" b="1" dirty="0">
                <a:latin typeface="Red Hat Display" panose="02010503040201060303" charset="0"/>
                <a:sym typeface="+mn-ea"/>
              </a:rPr>
              <a:t> </a:t>
            </a:r>
            <a:endParaRPr lang="en-IN" sz="4400" b="1" dirty="0">
              <a:latin typeface="Red Hat Display" panose="02010503040201060303" charset="0"/>
            </a:endParaRPr>
          </a:p>
          <a:p>
            <a:r>
              <a:rPr lang="en-IN" altLang="en-US" sz="4400">
                <a:solidFill>
                  <a:schemeClr val="accent1"/>
                </a:solidFill>
                <a:effectLst>
                  <a:outerShdw blurRad="38100" dist="25400" dir="5400000" algn="ctr" rotWithShape="0">
                    <a:srgbClr val="6E747A">
                      <a:alpha val="43000"/>
                    </a:srgbClr>
                  </a:outerShdw>
                </a:effectLst>
                <a:sym typeface="+mn-ea"/>
              </a:rPr>
              <a:t>from</a:t>
            </a:r>
            <a:br>
              <a:rPr lang="en-IN" altLang="en-US" sz="4400">
                <a:solidFill>
                  <a:schemeClr val="accent1"/>
                </a:solidFill>
                <a:effectLst>
                  <a:outerShdw blurRad="38100" dist="25400" dir="5400000" algn="ctr" rotWithShape="0">
                    <a:srgbClr val="6E747A">
                      <a:alpha val="43000"/>
                    </a:srgbClr>
                  </a:outerShdw>
                </a:effectLst>
                <a:sym typeface="+mn-ea"/>
              </a:rPr>
            </a:br>
            <a:r>
              <a:rPr lang="en-IN" altLang="en-US">
                <a:effectLst>
                  <a:outerShdw blurRad="38100" dist="19050" dir="2700000" algn="tl" rotWithShape="0">
                    <a:schemeClr val="dk1">
                      <a:alpha val="40000"/>
                    </a:schemeClr>
                  </a:outerShdw>
                </a:effectLst>
                <a:sym typeface="+mn-ea"/>
              </a:rPr>
              <a:t>Siddhesh Khairnar</a:t>
            </a:r>
            <a:br>
              <a:rPr lang="en-IN" altLang="en-US">
                <a:effectLst>
                  <a:outerShdw blurRad="38100" dist="19050" dir="2700000" algn="tl" rotWithShape="0">
                    <a:schemeClr val="dk1">
                      <a:alpha val="40000"/>
                    </a:schemeClr>
                  </a:outerShdw>
                </a:effectLst>
                <a:sym typeface="+mn-ea"/>
              </a:rPr>
            </a:br>
            <a:r>
              <a:rPr lang="en-IN" altLang="en-US">
                <a:effectLst>
                  <a:outerShdw blurRad="38100" dist="19050" dir="2700000" algn="tl" rotWithShape="0">
                    <a:schemeClr val="dk1">
                      <a:alpha val="40000"/>
                    </a:schemeClr>
                  </a:outerShdw>
                </a:effectLst>
                <a:sym typeface="+mn-ea"/>
              </a:rPr>
              <a:t>from digicrome academy</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000">
        <p:fade thruBlk="1"/>
      </p:transition>
    </mc:Choice>
    <mc:Fallback>
      <p:transition spd="slow">
        <p:fade thruBlk="1"/>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990290" y="947056"/>
            <a:ext cx="6896410" cy="3626043"/>
          </a:xfrm>
          <a:prstGeom prst="rect">
            <a:avLst/>
          </a:prstGeom>
        </p:spPr>
      </p:pic>
      <p:sp>
        <p:nvSpPr>
          <p:cNvPr id="5" name="TextBox 4"/>
          <p:cNvSpPr txBox="1"/>
          <p:nvPr/>
        </p:nvSpPr>
        <p:spPr>
          <a:xfrm>
            <a:off x="563336" y="570401"/>
            <a:ext cx="1289958" cy="307777"/>
          </a:xfrm>
          <a:prstGeom prst="rect">
            <a:avLst/>
          </a:prstGeom>
        </p:spPr>
        <p:style>
          <a:lnRef idx="2">
            <a:schemeClr val="accent3"/>
          </a:lnRef>
          <a:fillRef idx="0">
            <a:srgbClr val="FFFFFF"/>
          </a:fillRef>
          <a:effectRef idx="0">
            <a:srgbClr val="FFFFFF"/>
          </a:effectRef>
          <a:fontRef idx="minor">
            <a:schemeClr val="tx1"/>
          </a:fontRef>
        </p:style>
        <p:txBody>
          <a:bodyPr wrap="square" rtlCol="0">
            <a:spAutoFit/>
          </a:bodyPr>
          <a:lstStyle/>
          <a:p>
            <a:r>
              <a:rPr lang="en-US" b="1" dirty="0"/>
              <a:t>Visualization</a:t>
            </a:r>
            <a:endParaRPr lang="en-US" b="1" dirty="0"/>
          </a:p>
        </p:txBody>
      </p:sp>
    </p:spTree>
  </p:cSld>
  <p:clrMapOvr>
    <a:masterClrMapping/>
  </p:clrMapOvr>
  <mc:AlternateContent xmlns:mc="http://schemas.openxmlformats.org/markup-compatibility/2006">
    <mc:Choice xmlns:p14="http://schemas.microsoft.com/office/powerpoint/2010/main" Requires="p14">
      <p:transition spd="slow" p14:dur="1000">
        <p:fade thruBlk="1"/>
      </p:transition>
    </mc:Choice>
    <mc:Fallback>
      <p:transition spd="slow">
        <p:fade thruBlk="1"/>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9663" y="791936"/>
            <a:ext cx="2816679" cy="307777"/>
          </a:xfrm>
          <a:prstGeom prst="rect">
            <a:avLst/>
          </a:prstGeom>
        </p:spPr>
        <p:style>
          <a:lnRef idx="2">
            <a:schemeClr val="accent3"/>
          </a:lnRef>
          <a:fillRef idx="0">
            <a:srgbClr val="FFFFFF"/>
          </a:fillRef>
          <a:effectRef idx="0">
            <a:srgbClr val="FFFFFF"/>
          </a:effectRef>
          <a:fontRef idx="minor">
            <a:schemeClr val="tx1"/>
          </a:fontRef>
        </p:style>
        <p:txBody>
          <a:bodyPr wrap="square" rtlCol="0">
            <a:spAutoFit/>
          </a:bodyPr>
          <a:lstStyle/>
          <a:p>
            <a:pPr marL="285750" indent="-285750">
              <a:buFont typeface="Wingdings" panose="05000000000000000000" pitchFamily="2" charset="2"/>
              <a:buChar char="Ø"/>
            </a:pPr>
            <a:r>
              <a:rPr lang="en-US" b="1" dirty="0"/>
              <a:t>Identify the top_3 Handsets</a:t>
            </a:r>
            <a:endParaRPr lang="en-US" b="1" dirty="0"/>
          </a:p>
        </p:txBody>
      </p:sp>
      <p:pic>
        <p:nvPicPr>
          <p:cNvPr id="5" name="Picture 4"/>
          <p:cNvPicPr>
            <a:picLocks noChangeAspect="1"/>
          </p:cNvPicPr>
          <p:nvPr/>
        </p:nvPicPr>
        <p:blipFill>
          <a:blip r:embed="rId1"/>
          <a:stretch>
            <a:fillRect/>
          </a:stretch>
        </p:blipFill>
        <p:spPr>
          <a:xfrm>
            <a:off x="971550" y="1481313"/>
            <a:ext cx="7560129" cy="278044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fade thruBlk="1"/>
      </p:transition>
    </mc:Choice>
    <mc:Fallback>
      <p:transition spd="slow">
        <p:fade thruBlk="1"/>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20486" y="687034"/>
            <a:ext cx="1412421" cy="307777"/>
          </a:xfrm>
          <a:prstGeom prst="rect">
            <a:avLst/>
          </a:prstGeom>
        </p:spPr>
        <p:style>
          <a:lnRef idx="2">
            <a:schemeClr val="accent3"/>
          </a:lnRef>
          <a:fillRef idx="0">
            <a:srgbClr val="FFFFFF"/>
          </a:fillRef>
          <a:effectRef idx="0">
            <a:srgbClr val="FFFFFF"/>
          </a:effectRef>
          <a:fontRef idx="minor">
            <a:schemeClr val="tx1"/>
          </a:fontRef>
        </p:style>
        <p:txBody>
          <a:bodyPr wrap="square">
            <a:spAutoFit/>
          </a:bodyPr>
          <a:lstStyle/>
          <a:p>
            <a:r>
              <a:rPr lang="en-US" b="1" dirty="0"/>
              <a:t>Visualization</a:t>
            </a:r>
            <a:endParaRPr lang="en-US" b="1" dirty="0"/>
          </a:p>
        </p:txBody>
      </p:sp>
      <p:pic>
        <p:nvPicPr>
          <p:cNvPr id="6" name="Picture 5"/>
          <p:cNvPicPr>
            <a:picLocks noChangeAspect="1"/>
          </p:cNvPicPr>
          <p:nvPr/>
        </p:nvPicPr>
        <p:blipFill>
          <a:blip r:embed="rId1"/>
          <a:stretch>
            <a:fillRect/>
          </a:stretch>
        </p:blipFill>
        <p:spPr>
          <a:xfrm>
            <a:off x="984997" y="1126671"/>
            <a:ext cx="7032332" cy="339510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fade thruBlk="1"/>
      </p:transition>
    </mc:Choice>
    <mc:Fallback>
      <p:transition spd="slow">
        <p:fade thruBlk="1"/>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1500" y="589062"/>
            <a:ext cx="4073979" cy="307777"/>
          </a:xfrm>
          <a:prstGeom prst="rect">
            <a:avLst/>
          </a:prstGeom>
        </p:spPr>
        <p:style>
          <a:lnRef idx="2">
            <a:schemeClr val="accent3"/>
          </a:lnRef>
          <a:fillRef idx="0">
            <a:srgbClr val="FFFFFF"/>
          </a:fillRef>
          <a:effectRef idx="0">
            <a:srgbClr val="FFFFFF"/>
          </a:effectRef>
          <a:fontRef idx="minor">
            <a:schemeClr val="tx1"/>
          </a:fontRef>
        </p:style>
        <p:txBody>
          <a:bodyPr wrap="square">
            <a:spAutoFit/>
          </a:bodyPr>
          <a:lstStyle/>
          <a:p>
            <a:pPr algn="l"/>
            <a:r>
              <a:rPr lang="en-US" b="1" i="0" dirty="0">
                <a:solidFill>
                  <a:srgbClr val="000000"/>
                </a:solidFill>
                <a:effectLst/>
                <a:highlight>
                  <a:srgbClr val="FFFFFF"/>
                </a:highlight>
                <a:latin typeface="Helvetica Neue"/>
              </a:rPr>
              <a:t>Summing the data usage for each application</a:t>
            </a:r>
            <a:endParaRPr lang="en-US" b="1" i="0" dirty="0">
              <a:solidFill>
                <a:srgbClr val="000000"/>
              </a:solidFill>
              <a:effectLst/>
              <a:highlight>
                <a:srgbClr val="FFFFFF"/>
              </a:highlight>
              <a:latin typeface="Helvetica Neue"/>
            </a:endParaRPr>
          </a:p>
        </p:txBody>
      </p:sp>
      <p:pic>
        <p:nvPicPr>
          <p:cNvPr id="6" name="Picture 5"/>
          <p:cNvPicPr>
            <a:picLocks noChangeAspect="1"/>
          </p:cNvPicPr>
          <p:nvPr/>
        </p:nvPicPr>
        <p:blipFill>
          <a:blip r:embed="rId1"/>
          <a:stretch>
            <a:fillRect/>
          </a:stretch>
        </p:blipFill>
        <p:spPr>
          <a:xfrm>
            <a:off x="987878" y="1044996"/>
            <a:ext cx="6964136" cy="358525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fade thruBlk="1"/>
      </p:transition>
    </mc:Choice>
    <mc:Fallback>
      <p:transition spd="slow">
        <p:fade thruBlk="1"/>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7828" y="605391"/>
            <a:ext cx="1298121" cy="307777"/>
          </a:xfrm>
          <a:prstGeom prst="rect">
            <a:avLst/>
          </a:prstGeom>
        </p:spPr>
        <p:style>
          <a:lnRef idx="2">
            <a:schemeClr val="accent3"/>
          </a:lnRef>
          <a:fillRef idx="0">
            <a:srgbClr val="FFFFFF"/>
          </a:fillRef>
          <a:effectRef idx="0">
            <a:srgbClr val="FFFFFF"/>
          </a:effectRef>
          <a:fontRef idx="minor">
            <a:schemeClr val="tx1"/>
          </a:fontRef>
        </p:style>
        <p:txBody>
          <a:bodyPr wrap="square">
            <a:spAutoFit/>
          </a:bodyPr>
          <a:lstStyle/>
          <a:p>
            <a:r>
              <a:rPr lang="en-US" b="1" dirty="0"/>
              <a:t>Visualization</a:t>
            </a:r>
            <a:endParaRPr lang="en-US" b="1" dirty="0"/>
          </a:p>
        </p:txBody>
      </p:sp>
      <p:pic>
        <p:nvPicPr>
          <p:cNvPr id="3" name="Picture 2" descr="Screenshot 2025-09-20 170132"/>
          <p:cNvPicPr>
            <a:picLocks noChangeAspect="1"/>
          </p:cNvPicPr>
          <p:nvPr/>
        </p:nvPicPr>
        <p:blipFill>
          <a:blip r:embed="rId1"/>
          <a:stretch>
            <a:fillRect/>
          </a:stretch>
        </p:blipFill>
        <p:spPr>
          <a:xfrm>
            <a:off x="399415" y="1031240"/>
            <a:ext cx="8345170" cy="36245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fade thruBlk="1"/>
      </p:transition>
    </mc:Choice>
    <mc:Fallback>
      <p:transition spd="slow">
        <p:fade thruBlk="1"/>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947768" y="566041"/>
            <a:ext cx="7607691" cy="406420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fade thruBlk="1"/>
      </p:transition>
    </mc:Choice>
    <mc:Fallback>
      <p:transition spd="slow">
        <p:fade thruBlk="1"/>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55171" y="629884"/>
            <a:ext cx="2147207" cy="307777"/>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a:spAutoFit/>
          </a:bodyPr>
          <a:lstStyle/>
          <a:p>
            <a:pPr marL="285750" indent="-285750" algn="l">
              <a:buFont typeface="Wingdings" panose="05000000000000000000" pitchFamily="2" charset="2"/>
              <a:buChar char="Ø"/>
            </a:pPr>
            <a:r>
              <a:rPr lang="en-US" b="1" i="0" dirty="0">
                <a:solidFill>
                  <a:srgbClr val="000000"/>
                </a:solidFill>
                <a:effectLst/>
                <a:highlight>
                  <a:srgbClr val="FFFFFF"/>
                </a:highlight>
                <a:latin typeface="+mn-lt"/>
              </a:rPr>
              <a:t>Bivariate Analysis :</a:t>
            </a:r>
            <a:endParaRPr lang="en-US" b="1" i="0" dirty="0">
              <a:solidFill>
                <a:srgbClr val="000000"/>
              </a:solidFill>
              <a:effectLst/>
              <a:highlight>
                <a:srgbClr val="FFFFFF"/>
              </a:highlight>
              <a:latin typeface="+mn-lt"/>
            </a:endParaRPr>
          </a:p>
        </p:txBody>
      </p:sp>
      <p:pic>
        <p:nvPicPr>
          <p:cNvPr id="6" name="Picture 5"/>
          <p:cNvPicPr>
            <a:picLocks noChangeAspect="1"/>
          </p:cNvPicPr>
          <p:nvPr/>
        </p:nvPicPr>
        <p:blipFill>
          <a:blip r:embed="rId1"/>
          <a:stretch>
            <a:fillRect/>
          </a:stretch>
        </p:blipFill>
        <p:spPr>
          <a:xfrm>
            <a:off x="961394" y="1054293"/>
            <a:ext cx="7447820" cy="357595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fade thruBlk="1"/>
      </p:transition>
    </mc:Choice>
    <mc:Fallback>
      <p:transition spd="slow">
        <p:fade thruBlk="1"/>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3336" y="629884"/>
            <a:ext cx="2286000" cy="307777"/>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a:spAutoFit/>
          </a:bodyPr>
          <a:lstStyle/>
          <a:p>
            <a:pPr marL="285750" indent="-285750" algn="l">
              <a:buFont typeface="Wingdings" panose="05000000000000000000" pitchFamily="2" charset="2"/>
              <a:buChar char="Ø"/>
            </a:pPr>
            <a:r>
              <a:rPr lang="en-US" b="1" i="0" dirty="0">
                <a:solidFill>
                  <a:srgbClr val="000000"/>
                </a:solidFill>
                <a:effectLst/>
                <a:highlight>
                  <a:srgbClr val="FFFFFF"/>
                </a:highlight>
                <a:latin typeface="Helvetica Neue"/>
              </a:rPr>
              <a:t>Correlation Analysis:</a:t>
            </a:r>
            <a:endParaRPr lang="en-US" b="1" i="0" dirty="0">
              <a:solidFill>
                <a:srgbClr val="000000"/>
              </a:solidFill>
              <a:effectLst/>
              <a:highlight>
                <a:srgbClr val="FFFFFF"/>
              </a:highlight>
              <a:latin typeface="Helvetica Neue"/>
            </a:endParaRPr>
          </a:p>
        </p:txBody>
      </p:sp>
      <p:pic>
        <p:nvPicPr>
          <p:cNvPr id="6" name="Picture 5"/>
          <p:cNvPicPr>
            <a:picLocks noChangeAspect="1"/>
          </p:cNvPicPr>
          <p:nvPr/>
        </p:nvPicPr>
        <p:blipFill>
          <a:blip r:embed="rId1"/>
          <a:stretch>
            <a:fillRect/>
          </a:stretch>
        </p:blipFill>
        <p:spPr>
          <a:xfrm>
            <a:off x="950824" y="1066435"/>
            <a:ext cx="7242351" cy="35638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fade thruBlk="1"/>
      </p:transition>
    </mc:Choice>
    <mc:Fallback>
      <p:transition spd="slow">
        <p:fade thruBlk="1"/>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5993" y="646212"/>
            <a:ext cx="4049486" cy="369332"/>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wrap="square">
            <a:spAutoFit/>
          </a:bodyPr>
          <a:lstStyle/>
          <a:p>
            <a:r>
              <a:rPr lang="en-IN" sz="1800" b="1" dirty="0"/>
              <a:t>Task 2 - User Engagement Analysis</a:t>
            </a:r>
            <a:endParaRPr lang="en-IN" sz="1800" b="1" dirty="0"/>
          </a:p>
        </p:txBody>
      </p:sp>
      <p:pic>
        <p:nvPicPr>
          <p:cNvPr id="6" name="Picture 5"/>
          <p:cNvPicPr>
            <a:picLocks noChangeAspect="1"/>
          </p:cNvPicPr>
          <p:nvPr/>
        </p:nvPicPr>
        <p:blipFill>
          <a:blip r:embed="rId1"/>
          <a:stretch>
            <a:fillRect/>
          </a:stretch>
        </p:blipFill>
        <p:spPr>
          <a:xfrm>
            <a:off x="595993" y="1414620"/>
            <a:ext cx="4906736" cy="3082668"/>
          </a:xfrm>
          <a:prstGeom prst="rect">
            <a:avLst/>
          </a:prstGeom>
        </p:spPr>
      </p:pic>
      <p:pic>
        <p:nvPicPr>
          <p:cNvPr id="8" name="Picture 7"/>
          <p:cNvPicPr>
            <a:picLocks noChangeAspect="1"/>
          </p:cNvPicPr>
          <p:nvPr/>
        </p:nvPicPr>
        <p:blipFill>
          <a:blip r:embed="rId2"/>
          <a:stretch>
            <a:fillRect/>
          </a:stretch>
        </p:blipFill>
        <p:spPr>
          <a:xfrm>
            <a:off x="5571606" y="1414620"/>
            <a:ext cx="2976401" cy="308266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fade thruBlk="1"/>
      </p:transition>
    </mc:Choice>
    <mc:Fallback>
      <p:transition spd="slow">
        <p:fade thruBlk="1"/>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538237" y="863796"/>
            <a:ext cx="5054298" cy="3415907"/>
          </a:xfrm>
          <a:prstGeom prst="rect">
            <a:avLst/>
          </a:prstGeom>
        </p:spPr>
      </p:pic>
      <p:pic>
        <p:nvPicPr>
          <p:cNvPr id="6" name="Picture 5"/>
          <p:cNvPicPr>
            <a:picLocks noChangeAspect="1"/>
          </p:cNvPicPr>
          <p:nvPr/>
        </p:nvPicPr>
        <p:blipFill>
          <a:blip r:embed="rId2"/>
          <a:stretch>
            <a:fillRect/>
          </a:stretch>
        </p:blipFill>
        <p:spPr>
          <a:xfrm>
            <a:off x="5686344" y="863796"/>
            <a:ext cx="2837171" cy="341590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fade thruBlk="1"/>
      </p:transition>
    </mc:Choice>
    <mc:Fallback>
      <p:transition spd="slow">
        <p:fade thruBlk="1"/>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3335" y="629883"/>
            <a:ext cx="1624693" cy="461665"/>
          </a:xfrm>
          <a:prstGeom prst="rect">
            <a:avLst/>
          </a:prstGeom>
          <a:extLst>
            <a:ext uri="{909E8E84-426E-40DD-AFC4-6F175D3DCCD1}">
              <a14:hiddenFill xmlns:a14="http://schemas.microsoft.com/office/drawing/2010/main">
                <a:solidFill>
                  <a:schemeClr val="dk1"/>
                </a:solidFill>
              </a14:hiddenFill>
            </a:ext>
          </a:extLst>
        </p:spPr>
        <p:style>
          <a:lnRef idx="2">
            <a:schemeClr val="accent3"/>
          </a:lnRef>
          <a:fillRef idx="0">
            <a:srgbClr val="FFFFFF"/>
          </a:fillRef>
          <a:effectRef idx="0">
            <a:srgbClr val="FFFFFF"/>
          </a:effectRef>
          <a:fontRef idx="minor">
            <a:schemeClr val="tx1"/>
          </a:fontRef>
        </p:style>
        <p:txBody>
          <a:bodyPr wrap="square">
            <a:spAutoFit/>
            <a:scene3d>
              <a:camera prst="orthographicFront"/>
              <a:lightRig rig="threePt" dir="t"/>
            </a:scene3d>
          </a:bodyPr>
          <a:lstStyle/>
          <a:p>
            <a:r>
              <a:rPr lang="en-US" sz="2400" b="1" dirty="0">
                <a:ln/>
                <a:solidFill>
                  <a:schemeClr val="tx1"/>
                </a:solidFill>
                <a:effectLst>
                  <a:outerShdw blurRad="38100" dist="19050" dir="2700000" algn="tl" rotWithShape="0">
                    <a:schemeClr val="dk1">
                      <a:alpha val="40000"/>
                    </a:schemeClr>
                  </a:outerShdw>
                </a:effectLst>
              </a:rPr>
              <a:t>Abstract:</a:t>
            </a:r>
            <a:endParaRPr lang="en-US" sz="2400" b="1" dirty="0">
              <a:ln/>
              <a:solidFill>
                <a:schemeClr val="tx1"/>
              </a:solidFill>
              <a:effectLst>
                <a:outerShdw blurRad="38100" dist="19050" dir="2700000" algn="tl" rotWithShape="0">
                  <a:schemeClr val="dk1">
                    <a:alpha val="40000"/>
                  </a:schemeClr>
                </a:outerShdw>
              </a:effectLst>
            </a:endParaRPr>
          </a:p>
        </p:txBody>
      </p:sp>
      <p:sp>
        <p:nvSpPr>
          <p:cNvPr id="7" name="TextBox 6"/>
          <p:cNvSpPr txBox="1"/>
          <p:nvPr/>
        </p:nvSpPr>
        <p:spPr>
          <a:xfrm>
            <a:off x="445784" y="1091548"/>
            <a:ext cx="8134881" cy="4401205"/>
          </a:xfrm>
          <a:prstGeom prst="rect">
            <a:avLst/>
          </a:prstGeom>
          <a:noFill/>
        </p:spPr>
        <p:txBody>
          <a:bodyPr wrap="square" rtlCol="0">
            <a:spAutoFit/>
          </a:bodyPr>
          <a:lstStyle/>
          <a:p>
            <a:pPr algn="just"/>
            <a:r>
              <a:rPr lang="en-US" sz="1400" dirty="0">
                <a:latin typeface="Times New Roman" panose="02020603050405020304" pitchFamily="18" charset="0"/>
                <a:cs typeface="Times New Roman" panose="02020603050405020304" pitchFamily="18" charset="0"/>
              </a:rPr>
              <a:t>User analytics in the telecommunication industry has become increasingly vital for understanding customer behavior, optimizing services, and driving business growth. This study aims to explore the patterns and trends in user activity by analyzing extensive datasets, including Call Detail Records (CDR) and data sessions Detail Records (</a:t>
            </a:r>
            <a:r>
              <a:rPr lang="en-US" sz="1400" dirty="0" err="1">
                <a:latin typeface="Times New Roman" panose="02020603050405020304" pitchFamily="18" charset="0"/>
                <a:cs typeface="Times New Roman" panose="02020603050405020304" pitchFamily="18" charset="0"/>
              </a:rPr>
              <a:t>xDR</a:t>
            </a:r>
            <a:r>
              <a:rPr lang="en-US" sz="1400" dirty="0">
                <a:latin typeface="Times New Roman" panose="02020603050405020304" pitchFamily="18" charset="0"/>
                <a:cs typeface="Times New Roman" panose="02020603050405020304" pitchFamily="18" charset="0"/>
              </a:rPr>
              <a:t>). We employed advanced data analysis techniques using Python libraries such as pandas for data cleaning and handling, and machine learning models for predictive insights.</a:t>
            </a:r>
            <a:endParaRPr lang="en-US" sz="1400" dirty="0">
              <a:latin typeface="Times New Roman" panose="02020603050405020304" pitchFamily="18" charset="0"/>
              <a:cs typeface="Times New Roman" panose="02020603050405020304" pitchFamily="18" charset="0"/>
            </a:endParaRPr>
          </a:p>
          <a:p>
            <a:pPr algn="just"/>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Our analysis focused on identifying key factors influencing user behavior, including call duration, frequency of data usage, and application preferences. Additionally, we implemented geospatial analysis to map user activity across different regions, providing insights into regional variations in service demand. The study revealed significant trends, such as the increasing popularity of streaming services and the impact of social media usage on network performance.</a:t>
            </a:r>
            <a:endParaRPr lang="en-US" sz="1400" dirty="0">
              <a:latin typeface="Times New Roman" panose="02020603050405020304" pitchFamily="18" charset="0"/>
              <a:cs typeface="Times New Roman" panose="02020603050405020304" pitchFamily="18" charset="0"/>
            </a:endParaRPr>
          </a:p>
          <a:p>
            <a:pPr algn="just"/>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The findings from this research offer valuable insights for telecommunication companies to enhance their service offerings, tailor marketing strategies, and improve network infrastructure. By leveraging user analytics, companies can make data-driven decisions that cater to the evolving needs of their customers, ultimately leading to improved customer satisfaction and business performance.</a:t>
            </a:r>
            <a:endParaRPr lang="en-US" sz="1400" dirty="0">
              <a:latin typeface="Times New Roman" panose="02020603050405020304" pitchFamily="18" charset="0"/>
              <a:cs typeface="Times New Roman" panose="02020603050405020304" pitchFamily="18" charset="0"/>
            </a:endParaRPr>
          </a:p>
          <a:p>
            <a:pPr algn="just">
              <a:lnSpc>
                <a:spcPct val="150000"/>
              </a:lnSpc>
            </a:pPr>
            <a:endParaRPr lang="en-US" sz="1400" dirty="0">
              <a:latin typeface="Times New Roman" panose="02020603050405020304" pitchFamily="18" charset="0"/>
              <a:cs typeface="Times New Roman" panose="02020603050405020304" pitchFamily="18" charset="0"/>
            </a:endParaRPr>
          </a:p>
          <a:p>
            <a:pPr algn="just">
              <a:lnSpc>
                <a:spcPct val="150000"/>
              </a:lnSpc>
            </a:pPr>
            <a:endParaRPr lang="en-IN" sz="1400"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000">
        <p:fade thruBlk="1"/>
      </p:transition>
    </mc:Choice>
    <mc:Fallback>
      <p:transition spd="slow">
        <p:fade thruBlk="1"/>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567940" y="914401"/>
            <a:ext cx="5274128" cy="3292112"/>
          </a:xfrm>
          <a:prstGeom prst="rect">
            <a:avLst/>
          </a:prstGeom>
        </p:spPr>
      </p:pic>
      <p:pic>
        <p:nvPicPr>
          <p:cNvPr id="6" name="Picture 5"/>
          <p:cNvPicPr>
            <a:picLocks noChangeAspect="1"/>
          </p:cNvPicPr>
          <p:nvPr/>
        </p:nvPicPr>
        <p:blipFill>
          <a:blip r:embed="rId2"/>
          <a:stretch>
            <a:fillRect/>
          </a:stretch>
        </p:blipFill>
        <p:spPr>
          <a:xfrm>
            <a:off x="5881846" y="914401"/>
            <a:ext cx="2654436" cy="329211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fade thruBlk="1"/>
      </p:transition>
    </mc:Choice>
    <mc:Fallback>
      <p:transition spd="slow">
        <p:fade thruBlk="1"/>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963386" y="531223"/>
            <a:ext cx="7592785" cy="409140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fade thruBlk="1"/>
      </p:transition>
    </mc:Choice>
    <mc:Fallback>
      <p:transition spd="slow">
        <p:fade thruBlk="1"/>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971549" y="702130"/>
            <a:ext cx="7494815" cy="360861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fade thruBlk="1"/>
      </p:transition>
    </mc:Choice>
    <mc:Fallback>
      <p:transition spd="slow">
        <p:fade thruBlk="1"/>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4157" y="638047"/>
            <a:ext cx="3404507" cy="369332"/>
          </a:xfrm>
          <a:prstGeom prst="rect">
            <a:avLst/>
          </a:prstGeom>
        </p:spPr>
        <p:style>
          <a:lnRef idx="0">
            <a:srgbClr val="FFFFFF"/>
          </a:lnRef>
          <a:fillRef idx="1">
            <a:schemeClr val="accent3"/>
          </a:fillRef>
          <a:effectRef idx="0">
            <a:srgbClr val="FFFFFF"/>
          </a:effectRef>
          <a:fontRef idx="minor">
            <a:schemeClr val="dk1"/>
          </a:fontRef>
        </p:style>
        <p:txBody>
          <a:bodyPr wrap="square">
            <a:spAutoFit/>
          </a:bodyPr>
          <a:lstStyle/>
          <a:p>
            <a:r>
              <a:rPr lang="en-IN" sz="1800" b="1" dirty="0"/>
              <a:t>Task 3 - Experience Analytics</a:t>
            </a:r>
            <a:endParaRPr lang="en-IN" sz="1800" b="1" dirty="0"/>
          </a:p>
        </p:txBody>
      </p:sp>
      <p:pic>
        <p:nvPicPr>
          <p:cNvPr id="8" name="Picture 7"/>
          <p:cNvPicPr>
            <a:picLocks noChangeAspect="1"/>
          </p:cNvPicPr>
          <p:nvPr/>
        </p:nvPicPr>
        <p:blipFill>
          <a:blip r:embed="rId1"/>
          <a:stretch>
            <a:fillRect/>
          </a:stretch>
        </p:blipFill>
        <p:spPr>
          <a:xfrm>
            <a:off x="961711" y="1177853"/>
            <a:ext cx="7220578" cy="3327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fade thruBlk="1"/>
      </p:transition>
    </mc:Choice>
    <mc:Fallback>
      <p:transition spd="slow">
        <p:fade thruBlk="1"/>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975018" y="538293"/>
            <a:ext cx="7352554" cy="406691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fade thruBlk="1"/>
      </p:transition>
    </mc:Choice>
    <mc:Fallback>
      <p:transition spd="slow">
        <p:fade thruBlk="1"/>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635332" y="587828"/>
            <a:ext cx="7873336" cy="396784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fade thruBlk="1"/>
      </p:transition>
    </mc:Choice>
    <mc:Fallback>
      <p:transition spd="slow">
        <p:fade thruBlk="1"/>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9664" y="613556"/>
            <a:ext cx="1298121" cy="307777"/>
          </a:xfrm>
          <a:prstGeom prst="rect">
            <a:avLst/>
          </a:prstGeom>
        </p:spPr>
        <p:style>
          <a:lnRef idx="2">
            <a:schemeClr val="accent3"/>
          </a:lnRef>
          <a:fillRef idx="0">
            <a:srgbClr val="FFFFFF"/>
          </a:fillRef>
          <a:effectRef idx="0">
            <a:srgbClr val="FFFFFF"/>
          </a:effectRef>
          <a:fontRef idx="minor">
            <a:schemeClr val="tx1"/>
          </a:fontRef>
        </p:style>
        <p:txBody>
          <a:bodyPr wrap="square">
            <a:spAutoFit/>
          </a:bodyPr>
          <a:lstStyle/>
          <a:p>
            <a:r>
              <a:rPr lang="en-US" b="1" dirty="0"/>
              <a:t>Visualization</a:t>
            </a:r>
            <a:endParaRPr lang="en-US" b="1" dirty="0"/>
          </a:p>
        </p:txBody>
      </p:sp>
      <p:pic>
        <p:nvPicPr>
          <p:cNvPr id="3" name="Picture 2" descr="Screenshot 2025-09-20 170534"/>
          <p:cNvPicPr>
            <a:picLocks noChangeAspect="1"/>
          </p:cNvPicPr>
          <p:nvPr/>
        </p:nvPicPr>
        <p:blipFill>
          <a:blip r:embed="rId1"/>
          <a:stretch>
            <a:fillRect/>
          </a:stretch>
        </p:blipFill>
        <p:spPr>
          <a:xfrm>
            <a:off x="303530" y="988695"/>
            <a:ext cx="8585200" cy="38925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fade thruBlk="1"/>
      </p:transition>
    </mc:Choice>
    <mc:Fallback>
      <p:transition spd="slow">
        <p:fade thruBlk="1"/>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520492" y="587829"/>
            <a:ext cx="8103016" cy="390252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fade thruBlk="1"/>
      </p:transition>
    </mc:Choice>
    <mc:Fallback>
      <p:transition spd="slow">
        <p:fade thruBlk="1"/>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2025-09-20 170651"/>
          <p:cNvPicPr>
            <a:picLocks noChangeAspect="1"/>
          </p:cNvPicPr>
          <p:nvPr/>
        </p:nvPicPr>
        <p:blipFill>
          <a:blip r:embed="rId1"/>
          <a:stretch>
            <a:fillRect/>
          </a:stretch>
        </p:blipFill>
        <p:spPr>
          <a:xfrm>
            <a:off x="337820" y="283210"/>
            <a:ext cx="8483600" cy="45764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fade thruBlk="1"/>
      </p:transition>
    </mc:Choice>
    <mc:Fallback>
      <p:transition spd="slow">
        <p:fade thruBlk="1"/>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4157" y="589062"/>
            <a:ext cx="3396343" cy="369332"/>
          </a:xfrm>
          <a:prstGeom prst="rect">
            <a:avLst/>
          </a:prstGeom>
        </p:spPr>
        <p:style>
          <a:lnRef idx="2">
            <a:schemeClr val="accent3"/>
          </a:lnRef>
          <a:fillRef idx="0">
            <a:srgbClr val="FFFFFF"/>
          </a:fillRef>
          <a:effectRef idx="0">
            <a:srgbClr val="FFFFFF"/>
          </a:effectRef>
          <a:fontRef idx="minor">
            <a:schemeClr val="tx1"/>
          </a:fontRef>
        </p:style>
        <p:txBody>
          <a:bodyPr wrap="square">
            <a:spAutoFit/>
          </a:bodyPr>
          <a:lstStyle/>
          <a:p>
            <a:r>
              <a:rPr lang="en-IN" sz="1800" b="1" dirty="0"/>
              <a:t>Task 4 - Satisfaction Analysis </a:t>
            </a:r>
            <a:endParaRPr lang="en-IN" sz="1800" b="1" dirty="0"/>
          </a:p>
        </p:txBody>
      </p:sp>
      <p:sp>
        <p:nvSpPr>
          <p:cNvPr id="6" name="TextBox 5"/>
          <p:cNvSpPr txBox="1"/>
          <p:nvPr/>
        </p:nvSpPr>
        <p:spPr>
          <a:xfrm>
            <a:off x="604156" y="1111576"/>
            <a:ext cx="3216729" cy="338554"/>
          </a:xfrm>
          <a:prstGeom prst="rect">
            <a:avLst/>
          </a:prstGeom>
        </p:spPr>
        <p:style>
          <a:lnRef idx="2">
            <a:schemeClr val="accent3"/>
          </a:lnRef>
          <a:fillRef idx="0">
            <a:srgbClr val="FFFFFF"/>
          </a:fillRef>
          <a:effectRef idx="0">
            <a:srgbClr val="FFFFFF"/>
          </a:effectRef>
          <a:fontRef idx="minor">
            <a:schemeClr val="tx1"/>
          </a:fontRef>
        </p:style>
        <p:txBody>
          <a:bodyPr wrap="square">
            <a:spAutoFit/>
          </a:bodyPr>
          <a:lstStyle/>
          <a:p>
            <a:pPr marL="285750" indent="-285750" algn="l">
              <a:buFont typeface="Wingdings" panose="05000000000000000000" pitchFamily="2" charset="2"/>
              <a:buChar char="Ø"/>
            </a:pPr>
            <a:r>
              <a:rPr lang="en-US" sz="1600" b="1" i="0" dirty="0">
                <a:solidFill>
                  <a:srgbClr val="000000"/>
                </a:solidFill>
                <a:effectLst/>
                <a:highlight>
                  <a:srgbClr val="FFFFFF"/>
                </a:highlight>
                <a:latin typeface="+mj-lt"/>
              </a:rPr>
              <a:t>Perform Euclidean </a:t>
            </a:r>
            <a:r>
              <a:rPr lang="en-US" sz="1600" b="1" dirty="0">
                <a:solidFill>
                  <a:srgbClr val="000000"/>
                </a:solidFill>
                <a:highlight>
                  <a:srgbClr val="FFFFFF"/>
                </a:highlight>
                <a:latin typeface="+mj-lt"/>
              </a:rPr>
              <a:t>D</a:t>
            </a:r>
            <a:r>
              <a:rPr lang="en-US" sz="1600" b="1" i="0" dirty="0">
                <a:solidFill>
                  <a:srgbClr val="000000"/>
                </a:solidFill>
                <a:effectLst/>
                <a:highlight>
                  <a:srgbClr val="FFFFFF"/>
                </a:highlight>
                <a:latin typeface="+mj-lt"/>
              </a:rPr>
              <a:t>istance</a:t>
            </a:r>
            <a:endParaRPr lang="en-US" sz="1600" b="1" i="0" dirty="0">
              <a:solidFill>
                <a:srgbClr val="000000"/>
              </a:solidFill>
              <a:effectLst/>
              <a:highlight>
                <a:srgbClr val="FFFFFF"/>
              </a:highlight>
              <a:latin typeface="+mj-lt"/>
            </a:endParaRPr>
          </a:p>
        </p:txBody>
      </p:sp>
      <p:pic>
        <p:nvPicPr>
          <p:cNvPr id="8" name="Picture 7"/>
          <p:cNvPicPr>
            <a:picLocks noChangeAspect="1"/>
          </p:cNvPicPr>
          <p:nvPr/>
        </p:nvPicPr>
        <p:blipFill>
          <a:blip r:embed="rId1"/>
          <a:stretch>
            <a:fillRect/>
          </a:stretch>
        </p:blipFill>
        <p:spPr>
          <a:xfrm>
            <a:off x="952184" y="1557943"/>
            <a:ext cx="7424373" cy="307230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fade thruBlk="1"/>
      </p:transition>
    </mc:Choice>
    <mc:Fallback>
      <p:transition spd="slow">
        <p:fade thruBlk="1"/>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9663" y="556405"/>
            <a:ext cx="1665514" cy="461665"/>
          </a:xfrm>
          <a:prstGeom prst="rect">
            <a:avLst/>
          </a:prstGeom>
          <a:extLst>
            <a:ext uri="{909E8E84-426E-40DD-AFC4-6F175D3DCCD1}">
              <a14:hiddenFill xmlns:a14="http://schemas.microsoft.com/office/drawing/2010/main">
                <a:solidFill>
                  <a:schemeClr val="dk1"/>
                </a:solidFill>
              </a14:hiddenFill>
            </a:ext>
          </a:extLst>
        </p:spPr>
        <p:style>
          <a:lnRef idx="2">
            <a:schemeClr val="accent3"/>
          </a:lnRef>
          <a:fillRef idx="0">
            <a:srgbClr val="FFFFFF"/>
          </a:fillRef>
          <a:effectRef idx="0">
            <a:srgbClr val="FFFFFF"/>
          </a:effectRef>
          <a:fontRef idx="minor">
            <a:schemeClr val="tx1"/>
          </a:fontRef>
        </p:style>
        <p:txBody>
          <a:bodyPr wrap="square">
            <a:spAutoFit/>
            <a:scene3d>
              <a:camera prst="orthographicFront"/>
              <a:lightRig rig="threePt" dir="t"/>
            </a:scene3d>
          </a:bodyPr>
          <a:lstStyle/>
          <a:p>
            <a:r>
              <a:rPr lang="en-US" sz="2400" b="1" dirty="0">
                <a:ln/>
                <a:solidFill>
                  <a:schemeClr val="tx1"/>
                </a:solidFill>
                <a:effectLst>
                  <a:outerShdw blurRad="38100" dist="19050" dir="2700000" algn="tl" rotWithShape="0">
                    <a:schemeClr val="dk1">
                      <a:alpha val="40000"/>
                    </a:schemeClr>
                  </a:outerShdw>
                </a:effectLst>
                <a:latin typeface="Arial Black" panose="020B0A04020102020204" pitchFamily="34" charset="0"/>
              </a:rPr>
              <a:t>Content:</a:t>
            </a:r>
            <a:endParaRPr lang="en-US" sz="2400" b="1" dirty="0">
              <a:ln/>
              <a:solidFill>
                <a:schemeClr val="tx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7" name="TextBox 6"/>
          <p:cNvSpPr txBox="1"/>
          <p:nvPr/>
        </p:nvSpPr>
        <p:spPr>
          <a:xfrm>
            <a:off x="579663" y="1039056"/>
            <a:ext cx="2141174" cy="1323439"/>
          </a:xfrm>
          <a:prstGeom prst="rect">
            <a:avLst/>
          </a:prstGeom>
          <a:noFill/>
        </p:spPr>
        <p:txBody>
          <a:bodyPr wrap="square" rtlCol="0">
            <a:spAutoFit/>
          </a:bodyPr>
          <a:lstStyle/>
          <a:p>
            <a:pPr marL="285750" lvl="0" indent="-285750" algn="just">
              <a:buFont typeface="Wingdings" panose="05000000000000000000" pitchFamily="2" charset="2"/>
              <a:buChar char="Ø"/>
            </a:pPr>
            <a:r>
              <a:rPr lang="en-IN" sz="1600" b="1" dirty="0"/>
              <a:t>Introduction</a:t>
            </a:r>
            <a:endParaRPr lang="en-IN" sz="1600" b="1" dirty="0"/>
          </a:p>
          <a:p>
            <a:pPr marL="285750" lvl="0" indent="-285750" algn="just">
              <a:buFont typeface="Wingdings" panose="05000000000000000000" pitchFamily="2" charset="2"/>
              <a:buChar char="Ø"/>
            </a:pPr>
            <a:r>
              <a:rPr lang="en-IN" sz="1600" b="1" dirty="0"/>
              <a:t>Objectives</a:t>
            </a:r>
            <a:endParaRPr lang="en-IN" sz="1600" b="1" dirty="0"/>
          </a:p>
          <a:p>
            <a:pPr marL="285750" lvl="0" indent="-285750" algn="just">
              <a:buFont typeface="Wingdings" panose="05000000000000000000" pitchFamily="2" charset="2"/>
              <a:buChar char="Ø"/>
            </a:pPr>
            <a:r>
              <a:rPr lang="en-IN" sz="1600" b="1" dirty="0"/>
              <a:t>Methods</a:t>
            </a:r>
            <a:endParaRPr lang="en-IN" sz="1600" b="1" dirty="0"/>
          </a:p>
          <a:p>
            <a:pPr marL="285750" lvl="0" indent="-285750" algn="just">
              <a:buFont typeface="Wingdings" panose="05000000000000000000" pitchFamily="2" charset="2"/>
              <a:buChar char="Ø"/>
            </a:pPr>
            <a:r>
              <a:rPr lang="en-IN" sz="1600" b="1" dirty="0"/>
              <a:t>Results</a:t>
            </a:r>
            <a:endParaRPr lang="en-IN" sz="1600" b="1" dirty="0"/>
          </a:p>
          <a:p>
            <a:pPr marL="285750" lvl="0" indent="-285750" algn="just">
              <a:buFont typeface="Wingdings" panose="05000000000000000000" pitchFamily="2" charset="2"/>
              <a:buChar char="Ø"/>
            </a:pPr>
            <a:r>
              <a:rPr lang="en-IN" sz="1600" b="1" dirty="0"/>
              <a:t>Conclusions </a:t>
            </a:r>
            <a:endParaRPr lang="en-IN" sz="1600" b="1" dirty="0"/>
          </a:p>
        </p:txBody>
      </p:sp>
      <p:sp>
        <p:nvSpPr>
          <p:cNvPr id="8" name="TextBox 7"/>
          <p:cNvSpPr txBox="1"/>
          <p:nvPr/>
        </p:nvSpPr>
        <p:spPr>
          <a:xfrm>
            <a:off x="3213191" y="1469943"/>
            <a:ext cx="2112239" cy="461665"/>
          </a:xfrm>
          <a:prstGeom prst="rect">
            <a:avLst/>
          </a:prstGeom>
          <a:noFill/>
        </p:spPr>
        <p:txBody>
          <a:bodyPr wrap="square" rtlCol="0">
            <a:spAutoFit/>
          </a:bodyPr>
          <a:lstStyle/>
          <a:p>
            <a:r>
              <a:rPr lang="en-US" sz="2400" dirty="0">
                <a:latin typeface="Arial Black" panose="020B0A04020102020204" pitchFamily="34" charset="0"/>
              </a:rPr>
              <a:t>Chapter - 1</a:t>
            </a:r>
            <a:endParaRPr lang="en-IN" sz="2400" dirty="0">
              <a:latin typeface="Arial Black" panose="020B0A04020102020204" pitchFamily="34" charset="0"/>
            </a:endParaRPr>
          </a:p>
        </p:txBody>
      </p:sp>
      <p:sp>
        <p:nvSpPr>
          <p:cNvPr id="9" name="TextBox 8"/>
          <p:cNvSpPr txBox="1"/>
          <p:nvPr/>
        </p:nvSpPr>
        <p:spPr>
          <a:xfrm>
            <a:off x="3268027" y="2023941"/>
            <a:ext cx="1812473" cy="338554"/>
          </a:xfrm>
          <a:prstGeom prst="rect">
            <a:avLst/>
          </a:prstGeom>
        </p:spPr>
        <p:style>
          <a:lnRef idx="2">
            <a:schemeClr val="accent3"/>
          </a:lnRef>
          <a:fillRef idx="0">
            <a:srgbClr val="FFFFFF"/>
          </a:fillRef>
          <a:effectRef idx="0">
            <a:srgbClr val="FFFFFF"/>
          </a:effectRef>
          <a:fontRef idx="minor">
            <a:schemeClr val="tx1"/>
          </a:fontRef>
        </p:style>
        <p:txBody>
          <a:bodyPr wrap="square" rtlCol="0">
            <a:spAutoFit/>
          </a:bodyPr>
          <a:lstStyle/>
          <a:p>
            <a:pPr marL="285750" lvl="0" indent="-285750">
              <a:buFont typeface="Wingdings" panose="05000000000000000000" pitchFamily="2" charset="2"/>
              <a:buChar char="Ø"/>
            </a:pPr>
            <a:r>
              <a:rPr lang="en-IN" sz="1600" b="1" dirty="0"/>
              <a:t>Introduction</a:t>
            </a:r>
            <a:endParaRPr lang="en-IN" sz="1600" b="1" dirty="0"/>
          </a:p>
        </p:txBody>
      </p:sp>
      <p:sp>
        <p:nvSpPr>
          <p:cNvPr id="10" name="TextBox 9"/>
          <p:cNvSpPr txBox="1"/>
          <p:nvPr/>
        </p:nvSpPr>
        <p:spPr>
          <a:xfrm>
            <a:off x="473527" y="2383481"/>
            <a:ext cx="8040162" cy="2246769"/>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telecommunication industry has undergone a transformative evolution over the past few decades, driven by rapid advancements in technology and the proliferation of mobile devices. In this dynamic landscape, user analytics has emerged as a critical tool for telecom companies to understand and cater to their customers' needs effectively. User analytics involves the systematic analysis of customer data, providing insights into user behavior, preferences, and usage patterns.</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importance of user analytics in the telecommunication industry cannot be overstated. By leveraging data analytics, telecom companies can enhance customer satisfaction through personalized services, optimize their marketing strategies to target specific user segments, and improve network performance by anticipating and addressing potential issues. Furthermore, user analytics helps in identifying trends and patterns that can inform strategic business decisions, driving growth and competitiveness in a highly saturated market.</a:t>
            </a:r>
            <a:endParaRPr lang="en-US"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000">
        <p:fade thruBlk="1"/>
      </p:transition>
    </mc:Choice>
    <mc:Fallback>
      <p:transition spd="slow">
        <p:fade thruBlk="1"/>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987879" y="626609"/>
            <a:ext cx="7631946" cy="389028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fade thruBlk="1"/>
      </p:transition>
    </mc:Choice>
    <mc:Fallback>
      <p:transition spd="slow">
        <p:fade thruBlk="1"/>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971551" y="720478"/>
            <a:ext cx="7558468" cy="370254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fade thruBlk="1"/>
      </p:transition>
    </mc:Choice>
    <mc:Fallback>
      <p:transition spd="slow">
        <p:fade thruBlk="1"/>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87829" y="595942"/>
            <a:ext cx="4106635" cy="338554"/>
          </a:xfrm>
          <a:prstGeom prst="rect">
            <a:avLst/>
          </a:prstGeom>
        </p:spPr>
        <p:style>
          <a:lnRef idx="2">
            <a:schemeClr val="accent3"/>
          </a:lnRef>
          <a:fillRef idx="0">
            <a:srgbClr val="FFFFFF"/>
          </a:fillRef>
          <a:effectRef idx="0">
            <a:srgbClr val="FFFFFF"/>
          </a:effectRef>
          <a:fontRef idx="minor">
            <a:schemeClr val="tx1"/>
          </a:fontRef>
        </p:style>
        <p:txBody>
          <a:bodyPr wrap="square" rtlCol="0">
            <a:spAutoFit/>
          </a:bodyPr>
          <a:lstStyle/>
          <a:p>
            <a:pPr marL="285750" indent="-285750">
              <a:buFont typeface="Wingdings" panose="05000000000000000000" pitchFamily="2" charset="2"/>
              <a:buChar char="v"/>
            </a:pPr>
            <a:r>
              <a:rPr lang="en-US" sz="1600" b="1" dirty="0"/>
              <a:t>Initialize the Linear-regression-model</a:t>
            </a:r>
            <a:endParaRPr lang="en-US" sz="1600" b="1" dirty="0"/>
          </a:p>
        </p:txBody>
      </p:sp>
      <p:pic>
        <p:nvPicPr>
          <p:cNvPr id="8" name="Picture 7"/>
          <p:cNvPicPr>
            <a:picLocks noChangeAspect="1"/>
          </p:cNvPicPr>
          <p:nvPr/>
        </p:nvPicPr>
        <p:blipFill>
          <a:blip r:embed="rId1"/>
          <a:stretch>
            <a:fillRect/>
          </a:stretch>
        </p:blipFill>
        <p:spPr>
          <a:xfrm>
            <a:off x="996043" y="1135835"/>
            <a:ext cx="6662057" cy="34943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fade thruBlk="1"/>
      </p:transition>
    </mc:Choice>
    <mc:Fallback>
      <p:transition spd="slow">
        <p:fade thruBlk="1"/>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767876" y="601379"/>
            <a:ext cx="7787861" cy="394074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fade thruBlk="1"/>
      </p:transition>
    </mc:Choice>
    <mc:Fallback>
      <p:transition spd="slow">
        <p:fade thruBlk="1"/>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9666" y="604158"/>
            <a:ext cx="2988128" cy="338554"/>
          </a:xfrm>
          <a:prstGeom prst="rect">
            <a:avLst/>
          </a:prstGeom>
        </p:spPr>
        <p:style>
          <a:lnRef idx="2">
            <a:schemeClr val="accent3"/>
          </a:lnRef>
          <a:fillRef idx="0">
            <a:srgbClr val="FFFFFF"/>
          </a:fillRef>
          <a:effectRef idx="0">
            <a:srgbClr val="FFFFFF"/>
          </a:effectRef>
          <a:fontRef idx="minor">
            <a:schemeClr val="tx1"/>
          </a:fontRef>
        </p:style>
        <p:txBody>
          <a:bodyPr wrap="square" rtlCol="0">
            <a:spAutoFit/>
          </a:bodyPr>
          <a:lstStyle/>
          <a:p>
            <a:pPr marL="285750" indent="-285750">
              <a:buFont typeface="Wingdings" panose="05000000000000000000" pitchFamily="2" charset="2"/>
              <a:buChar char="Ø"/>
            </a:pPr>
            <a:r>
              <a:rPr lang="en-US" sz="1600" b="1" dirty="0"/>
              <a:t>Connect </a:t>
            </a:r>
            <a:r>
              <a:rPr lang="en-US" sz="1600" b="1" dirty="0" err="1"/>
              <a:t>MySql</a:t>
            </a:r>
            <a:r>
              <a:rPr lang="en-US" sz="1600" b="1" dirty="0"/>
              <a:t> database:</a:t>
            </a:r>
            <a:endParaRPr lang="en-US" sz="1600" b="1" dirty="0"/>
          </a:p>
        </p:txBody>
      </p:sp>
      <p:pic>
        <p:nvPicPr>
          <p:cNvPr id="5" name="Picture 4"/>
          <p:cNvPicPr>
            <a:picLocks noChangeAspect="1"/>
          </p:cNvPicPr>
          <p:nvPr/>
        </p:nvPicPr>
        <p:blipFill>
          <a:blip r:embed="rId1"/>
          <a:stretch>
            <a:fillRect/>
          </a:stretch>
        </p:blipFill>
        <p:spPr>
          <a:xfrm>
            <a:off x="960458" y="1068086"/>
            <a:ext cx="7522236" cy="340594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fade thruBlk="1"/>
      </p:transition>
    </mc:Choice>
    <mc:Fallback>
      <p:transition spd="slow">
        <p:fade thruBlk="1"/>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979714" y="652865"/>
            <a:ext cx="7184571" cy="38377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fade thruBlk="1"/>
      </p:transition>
    </mc:Choice>
    <mc:Fallback>
      <p:transition spd="slow">
        <p:fade thruBlk="1"/>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79965" y="561103"/>
            <a:ext cx="2098221" cy="461665"/>
          </a:xfrm>
          <a:prstGeom prst="rect">
            <a:avLst/>
          </a:prstGeom>
          <a:noFill/>
        </p:spPr>
        <p:txBody>
          <a:bodyPr wrap="square">
            <a:spAutoFit/>
          </a:bodyPr>
          <a:lstStyle/>
          <a:p>
            <a:r>
              <a:rPr lang="en-US" sz="2400" b="1" dirty="0">
                <a:latin typeface="Arial Black" panose="020B0A04020102020204" pitchFamily="34" charset="0"/>
              </a:rPr>
              <a:t>Chapter - 4</a:t>
            </a:r>
            <a:endParaRPr lang="en-IN" sz="2400" b="1" dirty="0">
              <a:latin typeface="Arial Black" panose="020B0A04020102020204" pitchFamily="34" charset="0"/>
            </a:endParaRPr>
          </a:p>
        </p:txBody>
      </p:sp>
      <p:sp>
        <p:nvSpPr>
          <p:cNvPr id="6" name="TextBox 5"/>
          <p:cNvSpPr txBox="1"/>
          <p:nvPr/>
        </p:nvSpPr>
        <p:spPr>
          <a:xfrm>
            <a:off x="669472" y="1144234"/>
            <a:ext cx="1453243" cy="338554"/>
          </a:xfrm>
          <a:prstGeom prst="rect">
            <a:avLst/>
          </a:prstGeom>
        </p:spPr>
        <p:style>
          <a:lnRef idx="2">
            <a:schemeClr val="accent3"/>
          </a:lnRef>
          <a:fillRef idx="0">
            <a:srgbClr val="FFFFFF"/>
          </a:fillRef>
          <a:effectRef idx="0">
            <a:srgbClr val="FFFFFF"/>
          </a:effectRef>
          <a:fontRef idx="minor">
            <a:schemeClr val="tx1"/>
          </a:fontRef>
        </p:style>
        <p:txBody>
          <a:bodyPr wrap="square">
            <a:spAutoFit/>
          </a:bodyPr>
          <a:lstStyle/>
          <a:p>
            <a:pPr marL="285750" lvl="0" indent="-285750" algn="just">
              <a:buFont typeface="Wingdings" panose="05000000000000000000" pitchFamily="2" charset="2"/>
              <a:buChar char="Ø"/>
            </a:pPr>
            <a:r>
              <a:rPr lang="en-IN" sz="1600" b="1" dirty="0"/>
              <a:t>Results</a:t>
            </a:r>
            <a:endParaRPr lang="en-IN" sz="1600" b="1" dirty="0"/>
          </a:p>
        </p:txBody>
      </p:sp>
      <p:sp>
        <p:nvSpPr>
          <p:cNvPr id="8" name="TextBox 7"/>
          <p:cNvSpPr txBox="1"/>
          <p:nvPr/>
        </p:nvSpPr>
        <p:spPr>
          <a:xfrm>
            <a:off x="963385" y="1685364"/>
            <a:ext cx="7217229" cy="2677656"/>
          </a:xfrm>
          <a:prstGeom prst="rect">
            <a:avLst/>
          </a:prstGeom>
          <a:noFill/>
        </p:spPr>
        <p:txBody>
          <a:bodyPr wrap="square">
            <a:spAutoFit/>
          </a:bodyPr>
          <a:lstStyle/>
          <a:p>
            <a:pPr algn="just"/>
            <a:endParaRPr lang="en-US"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Some of the columns in the datasets have large percentages of missing values, thus cannot be analysis.</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data has no timestamp. It might contain old records which might give a false overview of the current situation. </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analysis is focused only on the user leaving out potential insights that could be obtained from other aspects like handsets-analysis. </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call detail record (voice channel) is ignored and more focus is put on data sessions detail record.</a:t>
            </a:r>
            <a:endParaRPr lang="en-US"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3445330" y="1482788"/>
            <a:ext cx="4572000" cy="338554"/>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Limitations:</a:t>
            </a:r>
            <a:endParaRPr lang="en-US" sz="1600" dirty="0"/>
          </a:p>
        </p:txBody>
      </p:sp>
    </p:spTree>
  </p:cSld>
  <p:clrMapOvr>
    <a:masterClrMapping/>
  </p:clrMapOvr>
  <mc:AlternateContent xmlns:mc="http://schemas.openxmlformats.org/markup-compatibility/2006">
    <mc:Choice xmlns:p14="http://schemas.microsoft.com/office/powerpoint/2010/main" Requires="p14">
      <p:transition spd="slow" p14:dur="1000">
        <p:fade thruBlk="1"/>
      </p:transition>
    </mc:Choice>
    <mc:Fallback>
      <p:transition spd="slow">
        <p:fade thruBlk="1"/>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4760" y="1144935"/>
            <a:ext cx="8074479" cy="2462213"/>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a:p>
            <a:pPr algn="just"/>
            <a:endParaRPr lang="en-US"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The company has some weaknesses and strengths based on the analysis. It is worth buying with some changes to be made: </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The handset types should be stocked depending on their number of users. </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More gaming handsets should be introduced given that majority of traffic is as a result of games. </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More features should be added to the existing gaming apps to increase sessions traffic. </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Handsets with a wide variety of applications should be introduced to in order to capture the attention of less</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engaged users.</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
        <p:nvSpPr>
          <p:cNvPr id="6" name="TextBox 5"/>
          <p:cNvSpPr txBox="1"/>
          <p:nvPr/>
        </p:nvSpPr>
        <p:spPr>
          <a:xfrm>
            <a:off x="2898321" y="837159"/>
            <a:ext cx="1894115" cy="338554"/>
          </a:xfrm>
          <a:prstGeom prst="rect">
            <a:avLst/>
          </a:prstGeom>
          <a:noFill/>
        </p:spPr>
        <p:txBody>
          <a:bodyPr wrap="square">
            <a:spAutoFit/>
          </a:bodyPr>
          <a:lstStyle/>
          <a:p>
            <a:pPr algn="just"/>
            <a:r>
              <a:rPr lang="en-US" sz="1600" b="1" dirty="0">
                <a:latin typeface="Times New Roman" panose="02020603050405020304" pitchFamily="18" charset="0"/>
                <a:cs typeface="Times New Roman" panose="02020603050405020304" pitchFamily="18" charset="0"/>
              </a:rPr>
              <a:t>Recommendations: </a:t>
            </a:r>
            <a:endParaRPr lang="en-US" sz="1600" b="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000">
        <p:fade thruBlk="1"/>
      </p:transition>
    </mc:Choice>
    <mc:Fallback>
      <p:transition spd="slow">
        <p:fade thruBlk="1"/>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88129" y="548239"/>
            <a:ext cx="2032907" cy="461665"/>
          </a:xfrm>
          <a:prstGeom prst="rect">
            <a:avLst/>
          </a:prstGeom>
          <a:noFill/>
        </p:spPr>
        <p:txBody>
          <a:bodyPr wrap="square">
            <a:spAutoFit/>
          </a:bodyPr>
          <a:lstStyle/>
          <a:p>
            <a:r>
              <a:rPr lang="en-US" sz="2400" b="1" dirty="0">
                <a:latin typeface="Arial Black" panose="020B0A04020102020204" pitchFamily="34" charset="0"/>
              </a:rPr>
              <a:t>Chapter - 5</a:t>
            </a:r>
            <a:endParaRPr lang="en-IN" sz="2400" b="1" dirty="0">
              <a:latin typeface="Arial Black" panose="020B0A04020102020204" pitchFamily="34" charset="0"/>
            </a:endParaRPr>
          </a:p>
        </p:txBody>
      </p:sp>
      <p:sp>
        <p:nvSpPr>
          <p:cNvPr id="6" name="TextBox 5"/>
          <p:cNvSpPr txBox="1"/>
          <p:nvPr/>
        </p:nvSpPr>
        <p:spPr>
          <a:xfrm>
            <a:off x="661306" y="967709"/>
            <a:ext cx="1690007" cy="338554"/>
          </a:xfrm>
          <a:prstGeom prst="rect">
            <a:avLst/>
          </a:prstGeom>
        </p:spPr>
        <p:style>
          <a:lnRef idx="2">
            <a:schemeClr val="accent3"/>
          </a:lnRef>
          <a:fillRef idx="0">
            <a:srgbClr val="FFFFFF"/>
          </a:fillRef>
          <a:effectRef idx="0">
            <a:srgbClr val="FFFFFF"/>
          </a:effectRef>
          <a:fontRef idx="minor">
            <a:schemeClr val="tx1"/>
          </a:fontRef>
        </p:style>
        <p:txBody>
          <a:bodyPr wrap="square">
            <a:spAutoFit/>
          </a:bodyPr>
          <a:lstStyle/>
          <a:p>
            <a:pPr marL="285750" lvl="0" indent="-285750" algn="just">
              <a:buFont typeface="Wingdings" panose="05000000000000000000" pitchFamily="2" charset="2"/>
              <a:buChar char="Ø"/>
            </a:pPr>
            <a:r>
              <a:rPr lang="en-IN" sz="1600" b="1" dirty="0"/>
              <a:t>Conclusions</a:t>
            </a:r>
            <a:endParaRPr lang="en-IN" sz="1600" b="1" dirty="0"/>
          </a:p>
        </p:txBody>
      </p:sp>
      <p:sp>
        <p:nvSpPr>
          <p:cNvPr id="8" name="TextBox 7"/>
          <p:cNvSpPr txBox="1"/>
          <p:nvPr/>
        </p:nvSpPr>
        <p:spPr>
          <a:xfrm>
            <a:off x="898072" y="1145128"/>
            <a:ext cx="7584622" cy="3323987"/>
          </a:xfrm>
          <a:prstGeom prst="rect">
            <a:avLst/>
          </a:prstGeom>
          <a:noFill/>
        </p:spPr>
        <p:txBody>
          <a:bodyPr wrap="square">
            <a:spAutoFit/>
          </a:bodyPr>
          <a:lstStyle/>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After conducting an extensive analysis of </a:t>
            </a:r>
            <a:r>
              <a:rPr lang="en-US" dirty="0" err="1">
                <a:latin typeface="Times New Roman" panose="02020603050405020304" pitchFamily="18" charset="0"/>
                <a:cs typeface="Times New Roman" panose="02020603050405020304" pitchFamily="18" charset="0"/>
              </a:rPr>
              <a:t>TellCo’s</a:t>
            </a:r>
            <a:r>
              <a:rPr lang="en-US" dirty="0">
                <a:latin typeface="Times New Roman" panose="02020603050405020304" pitchFamily="18" charset="0"/>
                <a:cs typeface="Times New Roman" panose="02020603050405020304" pitchFamily="18" charset="0"/>
              </a:rPr>
              <a:t> user data, we have identified several key insights and opportunities for growth:</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User Overview</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The top 10 handsets and top 3 manufacturers dominate the market. Marketing strategies should target these popular devices to maximize reach.</a:t>
            </a:r>
            <a:endParaRPr lang="en-US"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The aggregated user behavior data highlights significant usage patterns across various applications, providing a clear picture of customer preferences.</a:t>
            </a: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User Engagement</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High engagement metrics were observed for users frequently accessing social media, YouTube, and Netflix. Enhancing network resources for these applications could improve user satisfaction and retention.</a:t>
            </a:r>
            <a:endParaRPr lang="en-US"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K-means clustering revealed distinct user segments based on engagement levels, allowing for targeted marketing and resource allocation.</a:t>
            </a:r>
            <a:endParaRPr lang="en-US"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000">
        <p:fade thruBlk="1"/>
      </p:transition>
    </mc:Choice>
    <mc:Fallback>
      <p:transition spd="slow">
        <p:fade thruBlk="1"/>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91960" y="1017479"/>
            <a:ext cx="7160079" cy="2893100"/>
          </a:xfrm>
          <a:prstGeom prst="rect">
            <a:avLst/>
          </a:prstGeom>
          <a:noFill/>
        </p:spPr>
        <p:txBody>
          <a:bodyPr wrap="square">
            <a:spAutoFit/>
          </a:bodyPr>
          <a:lstStyle/>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User Experience</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Average throughput and TCP retransmission rates vary across handset types, indicating potential areas for network optimization.</a:t>
            </a:r>
            <a:endParaRPr lang="en-US"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Clustering users based on experience metrics identified groups with specific needs and challenges, guiding network improvement efforts.</a:t>
            </a:r>
            <a:endParaRPr lang="en-US" dirty="0">
              <a:latin typeface="Times New Roman" panose="02020603050405020304" pitchFamily="18" charset="0"/>
              <a:cs typeface="Times New Roman" panose="02020603050405020304" pitchFamily="18" charset="0"/>
            </a:endParaRPr>
          </a:p>
          <a:p>
            <a:pPr lvl="1"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User Satisfaction</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Combining engagement and experience scores provided a comprehensive satisfaction score. The regression model accurately predicted user satisfaction, aiding in proactive service improvements.</a:t>
            </a:r>
            <a:endParaRPr lang="en-US"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Clustering satisfaction scores identified distinct user groups, enabling tailored customer service strategies.</a:t>
            </a:r>
            <a:endParaRPr lang="en-US"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000">
        <p:fade thruBlk="1"/>
      </p:transition>
    </mc:Choice>
    <mc:Fallback>
      <p:transition spd="slow">
        <p:fade thruBlk="1"/>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5086" y="589510"/>
            <a:ext cx="2049236" cy="461665"/>
          </a:xfrm>
          <a:prstGeom prst="rect">
            <a:avLst/>
          </a:prstGeom>
          <a:noFill/>
        </p:spPr>
        <p:txBody>
          <a:bodyPr wrap="square">
            <a:spAutoFit/>
          </a:bodyPr>
          <a:lstStyle/>
          <a:p>
            <a:pPr algn="ctr"/>
            <a:r>
              <a:rPr lang="en-US" sz="2400" b="1" dirty="0">
                <a:latin typeface="Arial Black" panose="020B0A04020102020204" pitchFamily="34" charset="0"/>
              </a:rPr>
              <a:t>Chapter - 2</a:t>
            </a:r>
            <a:endParaRPr lang="en-IN" sz="2400" b="1" dirty="0">
              <a:latin typeface="Arial Black" panose="020B0A04020102020204" pitchFamily="34" charset="0"/>
            </a:endParaRPr>
          </a:p>
        </p:txBody>
      </p:sp>
      <p:sp>
        <p:nvSpPr>
          <p:cNvPr id="6" name="TextBox 5"/>
          <p:cNvSpPr txBox="1"/>
          <p:nvPr/>
        </p:nvSpPr>
        <p:spPr>
          <a:xfrm>
            <a:off x="595992" y="1348387"/>
            <a:ext cx="1641021" cy="338554"/>
          </a:xfrm>
          <a:prstGeom prst="rect">
            <a:avLst/>
          </a:prstGeom>
        </p:spPr>
        <p:style>
          <a:lnRef idx="2">
            <a:schemeClr val="accent3"/>
          </a:lnRef>
          <a:fillRef idx="0">
            <a:srgbClr val="FFFFFF"/>
          </a:fillRef>
          <a:effectRef idx="0">
            <a:srgbClr val="FFFFFF"/>
          </a:effectRef>
          <a:fontRef idx="minor">
            <a:schemeClr val="tx1"/>
          </a:fontRef>
        </p:style>
        <p:txBody>
          <a:bodyPr wrap="square">
            <a:spAutoFit/>
          </a:bodyPr>
          <a:lstStyle/>
          <a:p>
            <a:pPr marL="285750" lvl="0" indent="-285750" algn="just">
              <a:buFont typeface="Wingdings" panose="05000000000000000000" pitchFamily="2" charset="2"/>
              <a:buChar char="Ø"/>
            </a:pPr>
            <a:r>
              <a:rPr lang="en-IN" sz="1600" b="1" dirty="0"/>
              <a:t>Objectives</a:t>
            </a:r>
            <a:endParaRPr lang="en-IN" sz="1600" b="1" dirty="0"/>
          </a:p>
        </p:txBody>
      </p:sp>
      <p:sp>
        <p:nvSpPr>
          <p:cNvPr id="9" name="TextBox 8"/>
          <p:cNvSpPr txBox="1"/>
          <p:nvPr/>
        </p:nvSpPr>
        <p:spPr>
          <a:xfrm>
            <a:off x="506186" y="2025237"/>
            <a:ext cx="8023833" cy="738664"/>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primary objective of this research is to leverage user analytics to gain comprehensive insights into customer behavior and usage patterns in the telecommunication industry. This will aid telecom companies in optimizing their services and enhancing customer satisfaction. The specific objectives of this study are:</a:t>
            </a:r>
            <a:endParaRPr lang="en-IN"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506186" y="3003963"/>
            <a:ext cx="8023834" cy="1384995"/>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1.Data Collection</a:t>
            </a:r>
            <a:r>
              <a:rPr lang="en-US" dirty="0">
                <a:latin typeface="Times New Roman" panose="02020603050405020304" pitchFamily="18" charset="0"/>
                <a:cs typeface="Times New Roman" panose="02020603050405020304" pitchFamily="18" charset="0"/>
              </a:rPr>
              <a:t>: The data collection process is a critical component of our research on user analytics in the telecommunication industry, enabling us to gather comprehensive insights into customer behavior and usage patterns. The following subsections detail the sources, types, methods, and tools used in this study.</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2.Data Cleaning and Preprocessing</a:t>
            </a:r>
            <a:r>
              <a:rPr lang="en-US" dirty="0">
                <a:latin typeface="Times New Roman" panose="02020603050405020304" pitchFamily="18" charset="0"/>
                <a:cs typeface="Times New Roman" panose="02020603050405020304" pitchFamily="18" charset="0"/>
              </a:rPr>
              <a:t>: Ensuring the quality of data by handling missing values, removing duplicates, and correcting inconsistencies.</a:t>
            </a:r>
            <a:endParaRPr lang="en-US"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000">
        <p:fade thruBlk="1"/>
      </p:transition>
    </mc:Choice>
    <mc:Fallback>
      <p:transition spd="slow">
        <p:fade thruBlk="1"/>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0" y="324485"/>
            <a:ext cx="9144000" cy="4154170"/>
          </a:xfrm>
          <a:prstGeom prst="rect">
            <a:avLst/>
          </a:prstGeom>
          <a:noFill/>
        </p:spPr>
        <p:txBody>
          <a:bodyPr wrap="square" rtlCol="0" anchor="t">
            <a:spAutoFit/>
          </a:bodyPr>
          <a:p>
            <a:pPr algn="ctr"/>
            <a:r>
              <a:rPr lang="en-IN" altLang="en-US" sz="6600">
                <a:solidFill>
                  <a:schemeClr val="tx1"/>
                </a:solidFill>
                <a:effectLst>
                  <a:outerShdw blurRad="38100" dist="19050" dir="2700000" algn="tl" rotWithShape="0">
                    <a:schemeClr val="dk1">
                      <a:alpha val="40000"/>
                    </a:schemeClr>
                  </a:outerShdw>
                </a:effectLst>
                <a:sym typeface="+mn-ea"/>
              </a:rPr>
              <a:t>thank you for your attention</a:t>
            </a:r>
            <a:br>
              <a:rPr lang="en-IN" altLang="en-US" sz="6600">
                <a:solidFill>
                  <a:schemeClr val="tx1"/>
                </a:solidFill>
                <a:effectLst>
                  <a:outerShdw blurRad="38100" dist="19050" dir="2700000" algn="tl" rotWithShape="0">
                    <a:schemeClr val="dk1">
                      <a:alpha val="40000"/>
                    </a:schemeClr>
                  </a:outerShdw>
                </a:effectLst>
                <a:sym typeface="+mn-ea"/>
              </a:rPr>
            </a:br>
            <a:r>
              <a:rPr lang="en-IN" altLang="en-US" sz="6600">
                <a:solidFill>
                  <a:schemeClr val="tx1"/>
                </a:solidFill>
                <a:effectLst>
                  <a:outerShdw blurRad="38100" dist="19050" dir="2700000" algn="tl" rotWithShape="0">
                    <a:schemeClr val="dk1">
                      <a:alpha val="40000"/>
                    </a:schemeClr>
                  </a:outerShdw>
                </a:effectLst>
                <a:sym typeface="+mn-ea"/>
              </a:rPr>
              <a:t>hope my project meets your expectation</a:t>
            </a:r>
            <a:endParaRPr lang="en-IN" altLang="en-US" sz="6600">
              <a:solidFill>
                <a:schemeClr val="tx1"/>
              </a:solidFill>
              <a:effectLst>
                <a:outerShdw blurRad="38100" dist="19050" dir="2700000" algn="tl" rotWithShape="0">
                  <a:schemeClr val="dk1">
                    <a:alpha val="40000"/>
                  </a:schemeClr>
                </a:outerShdw>
              </a:effectLst>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p:fade thruBlk="1"/>
      </p:transition>
    </mc:Choice>
    <mc:Fallback>
      <p:transition spd="slow">
        <p:fade thruBlk="1"/>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3575" y="952398"/>
            <a:ext cx="7676850" cy="2677656"/>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3.Exploratory Data Analysis (EDA)</a:t>
            </a:r>
            <a:r>
              <a:rPr lang="en-US" dirty="0">
                <a:latin typeface="Times New Roman" panose="02020603050405020304" pitchFamily="18" charset="0"/>
                <a:cs typeface="Times New Roman" panose="02020603050405020304" pitchFamily="18" charset="0"/>
              </a:rPr>
              <a:t>: Analyzing the dataset to identify key features, uncover patterns, and visualize trends that impact house prices.</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4.Feature Engineering</a:t>
            </a:r>
            <a:r>
              <a:rPr lang="en-US" dirty="0">
                <a:latin typeface="Times New Roman" panose="02020603050405020304" pitchFamily="18" charset="0"/>
                <a:cs typeface="Times New Roman" panose="02020603050405020304" pitchFamily="18" charset="0"/>
              </a:rPr>
              <a:t>: Creating new features based on domain knowledge and statistical methods to enhance the predictive power of the model.</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5.Model Development and Evaluation</a:t>
            </a:r>
            <a:r>
              <a:rPr lang="en-US" dirty="0">
                <a:latin typeface="Times New Roman" panose="02020603050405020304" pitchFamily="18" charset="0"/>
                <a:cs typeface="Times New Roman" panose="02020603050405020304" pitchFamily="18" charset="0"/>
              </a:rPr>
              <a:t>: Building, training, and evaluating several machine learning models, including linear regression, decision trees, and random forests, to identify the best-performing model.</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6.Model Deployment</a:t>
            </a:r>
            <a:r>
              <a:rPr lang="en-US" dirty="0">
                <a:latin typeface="Times New Roman" panose="02020603050405020304" pitchFamily="18" charset="0"/>
                <a:cs typeface="Times New Roman" panose="02020603050405020304" pitchFamily="18" charset="0"/>
              </a:rPr>
              <a:t>: Developing a user-friendly web application using </a:t>
            </a:r>
            <a:r>
              <a:rPr lang="en-US" dirty="0" err="1">
                <a:latin typeface="Times New Roman" panose="02020603050405020304" pitchFamily="18" charset="0"/>
                <a:cs typeface="Times New Roman" panose="02020603050405020304" pitchFamily="18" charset="0"/>
              </a:rPr>
              <a:t>Streamlit</a:t>
            </a:r>
            <a:r>
              <a:rPr lang="en-US" dirty="0">
                <a:latin typeface="Times New Roman" panose="02020603050405020304" pitchFamily="18" charset="0"/>
                <a:cs typeface="Times New Roman" panose="02020603050405020304" pitchFamily="18" charset="0"/>
              </a:rPr>
              <a:t> to make the prediction model accessible for  user </a:t>
            </a:r>
            <a:r>
              <a:rPr lang="en-US" dirty="0" err="1">
                <a:latin typeface="Times New Roman" panose="02020603050405020304" pitchFamily="18" charset="0"/>
                <a:cs typeface="Times New Roman" panose="02020603050405020304" pitchFamily="18" charset="0"/>
              </a:rPr>
              <a:t>behaviour</a:t>
            </a:r>
            <a:r>
              <a:rPr lang="en-US" dirty="0">
                <a:latin typeface="Times New Roman" panose="02020603050405020304" pitchFamily="18" charset="0"/>
                <a:cs typeface="Times New Roman" panose="02020603050405020304" pitchFamily="18" charset="0"/>
              </a:rPr>
              <a:t> estimation.</a:t>
            </a:r>
            <a:endParaRPr lang="en-US"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000">
        <p:fade thruBlk="1"/>
      </p:transition>
    </mc:Choice>
    <mc:Fallback>
      <p:transition spd="slow">
        <p:fade thruBlk="1"/>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3528" y="548240"/>
            <a:ext cx="4710792" cy="461665"/>
          </a:xfrm>
          <a:prstGeom prst="rect">
            <a:avLst/>
          </a:prstGeom>
          <a:noFill/>
        </p:spPr>
        <p:txBody>
          <a:bodyPr wrap="square">
            <a:spAutoFit/>
          </a:bodyPr>
          <a:lstStyle/>
          <a:p>
            <a:pPr algn="r"/>
            <a:r>
              <a:rPr lang="en-US" sz="2400" dirty="0">
                <a:latin typeface="Arial Black" panose="020B0A04020102020204" pitchFamily="34" charset="0"/>
              </a:rPr>
              <a:t>Chapter - 3</a:t>
            </a:r>
            <a:endParaRPr lang="en-IN" sz="2400" dirty="0">
              <a:latin typeface="Arial Black" panose="020B0A04020102020204" pitchFamily="34" charset="0"/>
            </a:endParaRPr>
          </a:p>
        </p:txBody>
      </p:sp>
      <p:sp>
        <p:nvSpPr>
          <p:cNvPr id="6" name="TextBox 5"/>
          <p:cNvSpPr txBox="1"/>
          <p:nvPr/>
        </p:nvSpPr>
        <p:spPr>
          <a:xfrm>
            <a:off x="718457" y="1152397"/>
            <a:ext cx="1526722" cy="338554"/>
          </a:xfrm>
          <a:prstGeom prst="rect">
            <a:avLst/>
          </a:prstGeom>
        </p:spPr>
        <p:style>
          <a:lnRef idx="2">
            <a:schemeClr val="accent3"/>
          </a:lnRef>
          <a:fillRef idx="0">
            <a:srgbClr val="FFFFFF"/>
          </a:fillRef>
          <a:effectRef idx="0">
            <a:srgbClr val="FFFFFF"/>
          </a:effectRef>
          <a:fontRef idx="minor">
            <a:schemeClr val="tx1"/>
          </a:fontRef>
        </p:style>
        <p:txBody>
          <a:bodyPr wrap="square">
            <a:spAutoFit/>
          </a:bodyPr>
          <a:lstStyle/>
          <a:p>
            <a:pPr marL="285750" lvl="0" indent="-285750" algn="just">
              <a:buFont typeface="Wingdings" panose="05000000000000000000" pitchFamily="2" charset="2"/>
              <a:buChar char="Ø"/>
            </a:pPr>
            <a:r>
              <a:rPr lang="en-IN" sz="1600" b="1" dirty="0"/>
              <a:t>Methods</a:t>
            </a:r>
            <a:endParaRPr lang="en-IN" sz="1600" b="1" dirty="0"/>
          </a:p>
        </p:txBody>
      </p:sp>
      <p:sp>
        <p:nvSpPr>
          <p:cNvPr id="8" name="TextBox 7"/>
          <p:cNvSpPr txBox="1"/>
          <p:nvPr/>
        </p:nvSpPr>
        <p:spPr>
          <a:xfrm>
            <a:off x="473528" y="1633443"/>
            <a:ext cx="4572000" cy="307777"/>
          </a:xfrm>
          <a:prstGeom prst="rect">
            <a:avLst/>
          </a:prstGeom>
          <a:noFill/>
        </p:spPr>
        <p:txBody>
          <a:bodyPr wrap="square">
            <a:spAutoFit/>
          </a:bodyPr>
          <a:lstStyle/>
          <a:p>
            <a:r>
              <a:rPr lang="en-IN" dirty="0">
                <a:latin typeface="Arial Black" panose="020B0A04020102020204" pitchFamily="34" charset="0"/>
              </a:rPr>
              <a:t>(</a:t>
            </a:r>
            <a:r>
              <a:rPr lang="en-IN" dirty="0" err="1">
                <a:latin typeface="Arial Black" panose="020B0A04020102020204" pitchFamily="34" charset="0"/>
              </a:rPr>
              <a:t>i</a:t>
            </a:r>
            <a:r>
              <a:rPr lang="en-IN" dirty="0">
                <a:latin typeface="Arial Black" panose="020B0A04020102020204" pitchFamily="34" charset="0"/>
              </a:rPr>
              <a:t>). Loading the Data:</a:t>
            </a:r>
            <a:endParaRPr lang="en-IN" dirty="0">
              <a:latin typeface="Arial Black" panose="020B0A04020102020204" pitchFamily="34" charset="0"/>
            </a:endParaRPr>
          </a:p>
        </p:txBody>
      </p:sp>
      <p:sp>
        <p:nvSpPr>
          <p:cNvPr id="10" name="TextBox 9"/>
          <p:cNvSpPr txBox="1"/>
          <p:nvPr/>
        </p:nvSpPr>
        <p:spPr>
          <a:xfrm>
            <a:off x="718457" y="1941220"/>
            <a:ext cx="7845878" cy="738664"/>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To load the real estate pricing dataset into a Pandas </a:t>
            </a:r>
            <a:r>
              <a:rPr lang="en-US" dirty="0" err="1">
                <a:latin typeface="Times New Roman" panose="02020603050405020304" pitchFamily="18" charset="0"/>
                <a:cs typeface="Times New Roman" panose="02020603050405020304" pitchFamily="18" charset="0"/>
              </a:rPr>
              <a:t>DataFrame</a:t>
            </a:r>
            <a:r>
              <a:rPr lang="en-US" dirty="0">
                <a:latin typeface="Times New Roman" panose="02020603050405020304" pitchFamily="18" charset="0"/>
                <a:cs typeface="Times New Roman" panose="02020603050405020304" pitchFamily="18" charset="0"/>
              </a:rPr>
              <a:t>, Load the dataset provided in a CSV or Excel format into a Pandas </a:t>
            </a:r>
            <a:r>
              <a:rPr lang="en-US" dirty="0" err="1">
                <a:latin typeface="Times New Roman" panose="02020603050405020304" pitchFamily="18" charset="0"/>
                <a:cs typeface="Times New Roman" panose="02020603050405020304" pitchFamily="18" charset="0"/>
              </a:rPr>
              <a:t>DataFrame</a:t>
            </a:r>
            <a:r>
              <a:rPr lang="en-US" dirty="0">
                <a:latin typeface="Times New Roman" panose="02020603050405020304" pitchFamily="18" charset="0"/>
                <a:cs typeface="Times New Roman" panose="02020603050405020304" pitchFamily="18" charset="0"/>
              </a:rPr>
              <a:t> to facilitate easy manipulation and analysis. Using </a:t>
            </a:r>
            <a:r>
              <a:rPr lang="en-IN" dirty="0">
                <a:latin typeface="Times New Roman" panose="02020603050405020304" pitchFamily="18" charset="0"/>
                <a:cs typeface="Times New Roman" panose="02020603050405020304" pitchFamily="18" charset="0"/>
              </a:rPr>
              <a:t>Python  Pandas Library.</a:t>
            </a:r>
            <a:endParaRPr lang="en-IN" dirty="0">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1"/>
          <a:stretch>
            <a:fillRect/>
          </a:stretch>
        </p:blipFill>
        <p:spPr>
          <a:xfrm>
            <a:off x="1481818" y="2541739"/>
            <a:ext cx="7049861" cy="205352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fade thruBlk="1"/>
      </p:transition>
    </mc:Choice>
    <mc:Fallback>
      <p:transition spd="slow">
        <p:fade thruBlk="1"/>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0679" y="896971"/>
            <a:ext cx="4572000" cy="307777"/>
          </a:xfrm>
          <a:prstGeom prst="rect">
            <a:avLst/>
          </a:prstGeom>
          <a:noFill/>
        </p:spPr>
        <p:txBody>
          <a:bodyPr wrap="square">
            <a:spAutoFit/>
          </a:bodyPr>
          <a:lstStyle/>
          <a:p>
            <a:r>
              <a:rPr lang="en-IN" sz="1400" dirty="0">
                <a:latin typeface="Arial Black" panose="020B0A04020102020204" pitchFamily="34" charset="0"/>
              </a:rPr>
              <a:t>(ii).</a:t>
            </a:r>
            <a:r>
              <a:rPr lang="en-IN" dirty="0">
                <a:latin typeface="Arial Black" panose="020B0A04020102020204" pitchFamily="34" charset="0"/>
              </a:rPr>
              <a:t> </a:t>
            </a:r>
            <a:r>
              <a:rPr lang="en-IN" sz="1400" dirty="0">
                <a:latin typeface="Arial Black" panose="020B0A04020102020204" pitchFamily="34" charset="0"/>
              </a:rPr>
              <a:t>Cleaning the Data:</a:t>
            </a:r>
            <a:endParaRPr lang="en-IN" sz="1400" dirty="0">
              <a:latin typeface="Arial Black" panose="020B0A04020102020204" pitchFamily="34" charset="0"/>
            </a:endParaRPr>
          </a:p>
        </p:txBody>
      </p:sp>
      <p:sp>
        <p:nvSpPr>
          <p:cNvPr id="6" name="TextBox 5"/>
          <p:cNvSpPr txBox="1"/>
          <p:nvPr/>
        </p:nvSpPr>
        <p:spPr>
          <a:xfrm>
            <a:off x="790273" y="1257237"/>
            <a:ext cx="7756073" cy="954107"/>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Cleaning the data is an essential step in the data analysis process, particularly for User Analytics in the Telecommunication Industry - Overview. It involves preparing the dataset by addressing missing values, removing duplicate entries, and fixing any anomalies or inconsistencies. This ensures that the data is accurate and reliable for further analysis.</a:t>
            </a:r>
            <a:endParaRPr lang="en-IN" dirty="0">
              <a:latin typeface="Times New Roman" panose="02020603050405020304" pitchFamily="18" charset="0"/>
              <a:cs typeface="Times New Roman" panose="02020603050405020304" pitchFamily="18" charset="0"/>
            </a:endParaRPr>
          </a:p>
        </p:txBody>
      </p:sp>
      <p:sp>
        <p:nvSpPr>
          <p:cNvPr id="8" name="TextBox 7"/>
          <p:cNvSpPr txBox="1"/>
          <p:nvPr/>
        </p:nvSpPr>
        <p:spPr>
          <a:xfrm>
            <a:off x="457200" y="2504197"/>
            <a:ext cx="4572000" cy="307777"/>
          </a:xfrm>
          <a:prstGeom prst="rect">
            <a:avLst/>
          </a:prstGeom>
          <a:noFill/>
        </p:spPr>
        <p:txBody>
          <a:bodyPr wrap="square">
            <a:spAutoFit/>
          </a:bodyPr>
          <a:lstStyle/>
          <a:p>
            <a:pPr marL="285750" indent="-285750">
              <a:buFont typeface="Wingdings" panose="05000000000000000000" pitchFamily="2" charset="2"/>
              <a:buChar char="q"/>
            </a:pPr>
            <a:r>
              <a:rPr lang="en-IN" b="1" dirty="0">
                <a:latin typeface="Arial Black" panose="020B0A04020102020204" pitchFamily="34" charset="0"/>
              </a:rPr>
              <a:t>Handling Missing Values</a:t>
            </a:r>
            <a:r>
              <a:rPr lang="en-IN" dirty="0">
                <a:latin typeface="Arial Black" panose="020B0A04020102020204" pitchFamily="34" charset="0"/>
              </a:rPr>
              <a:t>: </a:t>
            </a:r>
            <a:endParaRPr lang="en-IN" dirty="0">
              <a:latin typeface="Arial Black" panose="020B0A04020102020204" pitchFamily="34" charset="0"/>
            </a:endParaRPr>
          </a:p>
        </p:txBody>
      </p:sp>
      <p:sp>
        <p:nvSpPr>
          <p:cNvPr id="10" name="TextBox 9"/>
          <p:cNvSpPr txBox="1"/>
          <p:nvPr/>
        </p:nvSpPr>
        <p:spPr>
          <a:xfrm>
            <a:off x="790273" y="2811974"/>
            <a:ext cx="7346198" cy="1600438"/>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Missing values can occur due to various reasons such as data entry errors or incomplete records. To handle missing values, you can:</a:t>
            </a: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 </a:t>
            </a:r>
            <a:r>
              <a:rPr lang="en-US" dirty="0" err="1">
                <a:latin typeface="Times New Roman" panose="02020603050405020304" pitchFamily="18" charset="0"/>
                <a:cs typeface="Times New Roman" panose="02020603050405020304" pitchFamily="18" charset="0"/>
              </a:rPr>
              <a:t>isnull</a:t>
            </a:r>
            <a:r>
              <a:rPr lang="en-US" dirty="0">
                <a:latin typeface="Times New Roman" panose="02020603050405020304" pitchFamily="18" charset="0"/>
                <a:cs typeface="Times New Roman" panose="02020603050405020304" pitchFamily="18" charset="0"/>
              </a:rPr>
              <a:t>()  method to identify missing values in the dataset.</a:t>
            </a: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 </a:t>
            </a:r>
            <a:r>
              <a:rPr lang="en-US" dirty="0" err="1">
                <a:latin typeface="Times New Roman" panose="02020603050405020304" pitchFamily="18" charset="0"/>
                <a:cs typeface="Times New Roman" panose="02020603050405020304" pitchFamily="18" charset="0"/>
              </a:rPr>
              <a:t>fillna</a:t>
            </a:r>
            <a:r>
              <a:rPr lang="en-US" dirty="0">
                <a:latin typeface="Times New Roman" panose="02020603050405020304" pitchFamily="18" charset="0"/>
                <a:cs typeface="Times New Roman" panose="02020603050405020304" pitchFamily="18" charset="0"/>
              </a:rPr>
              <a:t>() method to replace missing values with appropriate values, such as the mean, median, or mode of the column.</a:t>
            </a: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Alternatively, you can use the </a:t>
            </a:r>
            <a:r>
              <a:rPr lang="en-US" dirty="0" err="1">
                <a:latin typeface="Times New Roman" panose="02020603050405020304" pitchFamily="18" charset="0"/>
                <a:cs typeface="Times New Roman" panose="02020603050405020304" pitchFamily="18" charset="0"/>
              </a:rPr>
              <a:t>dropna</a:t>
            </a:r>
            <a:r>
              <a:rPr lang="en-US" dirty="0">
                <a:latin typeface="Times New Roman" panose="02020603050405020304" pitchFamily="18" charset="0"/>
                <a:cs typeface="Times New Roman" panose="02020603050405020304" pitchFamily="18" charset="0"/>
              </a:rPr>
              <a:t>() method to remove rows with missing values if they are not critical for your analysis.</a:t>
            </a:r>
            <a:endParaRPr lang="en-IN"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000">
        <p:fade thruBlk="1"/>
      </p:transition>
    </mc:Choice>
    <mc:Fallback>
      <p:transition spd="slow">
        <p:fade thruBlk="1"/>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767442" y="586596"/>
            <a:ext cx="7609115" cy="1830033"/>
          </a:xfrm>
          <a:prstGeom prst="rect">
            <a:avLst/>
          </a:prstGeom>
        </p:spPr>
      </p:pic>
      <p:sp>
        <p:nvSpPr>
          <p:cNvPr id="6" name="TextBox 5"/>
          <p:cNvSpPr txBox="1"/>
          <p:nvPr/>
        </p:nvSpPr>
        <p:spPr>
          <a:xfrm>
            <a:off x="432707" y="2481943"/>
            <a:ext cx="4572000" cy="307777"/>
          </a:xfrm>
          <a:prstGeom prst="rect">
            <a:avLst/>
          </a:prstGeom>
          <a:noFill/>
        </p:spPr>
        <p:txBody>
          <a:bodyPr wrap="square">
            <a:spAutoFit/>
          </a:bodyPr>
          <a:lstStyle/>
          <a:p>
            <a:pPr marL="285750" indent="-285750">
              <a:buFont typeface="Wingdings" panose="05000000000000000000" pitchFamily="2" charset="2"/>
              <a:buChar char="q"/>
            </a:pPr>
            <a:r>
              <a:rPr lang="en-IN" sz="1400" b="1" dirty="0">
                <a:latin typeface="Arial Black" panose="020B0A04020102020204" pitchFamily="34" charset="0"/>
              </a:rPr>
              <a:t>Removing Duplicates</a:t>
            </a:r>
            <a:r>
              <a:rPr lang="en-IN" sz="1400" dirty="0">
                <a:latin typeface="Arial Black" panose="020B0A04020102020204" pitchFamily="34" charset="0"/>
              </a:rPr>
              <a:t>: </a:t>
            </a:r>
            <a:endParaRPr lang="en-IN" sz="1400" dirty="0">
              <a:latin typeface="Arial Black" panose="020B0A04020102020204" pitchFamily="34" charset="0"/>
            </a:endParaRPr>
          </a:p>
        </p:txBody>
      </p:sp>
      <p:sp>
        <p:nvSpPr>
          <p:cNvPr id="8" name="TextBox 7"/>
          <p:cNvSpPr txBox="1"/>
          <p:nvPr/>
        </p:nvSpPr>
        <p:spPr>
          <a:xfrm>
            <a:off x="832757" y="2819911"/>
            <a:ext cx="7192736" cy="1169551"/>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Duplicate entries can skew the analysis results. To remove duplicates, you can:</a:t>
            </a: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Use the duplicated() </a:t>
            </a:r>
            <a:r>
              <a:rPr lang="en-US" dirty="0">
                <a:latin typeface="Times New Roman" panose="02020603050405020304" pitchFamily="18" charset="0"/>
                <a:cs typeface="Times New Roman" panose="02020603050405020304" pitchFamily="18" charset="0"/>
              </a:rPr>
              <a:t>method to identify duplicate rows in the dataset.</a:t>
            </a: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Use the </a:t>
            </a:r>
            <a:r>
              <a:rPr lang="en-IN" dirty="0" err="1">
                <a:latin typeface="Times New Roman" panose="02020603050405020304" pitchFamily="18" charset="0"/>
                <a:cs typeface="Times New Roman" panose="02020603050405020304" pitchFamily="18" charset="0"/>
              </a:rPr>
              <a:t>drop_duplicated</a:t>
            </a: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method to remove duplicate rows and keep only unique entries.</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2"/>
          <a:stretch>
            <a:fillRect/>
          </a:stretch>
        </p:blipFill>
        <p:spPr>
          <a:xfrm>
            <a:off x="767442" y="3644877"/>
            <a:ext cx="7609115" cy="98537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fade thruBlk="1"/>
      </p:transition>
    </mc:Choice>
    <mc:Fallback>
      <p:transition spd="slow">
        <p:fade thruBlk="1"/>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55171" y="605389"/>
            <a:ext cx="3771901" cy="369332"/>
          </a:xfrm>
          <a:prstGeom prst="rect">
            <a:avLst/>
          </a:prstGeom>
        </p:spPr>
        <p:style>
          <a:lnRef idx="2">
            <a:schemeClr val="accent3"/>
          </a:lnRef>
          <a:fillRef idx="0">
            <a:srgbClr val="FFFFFF"/>
          </a:fillRef>
          <a:effectRef idx="0">
            <a:srgbClr val="FFFFFF"/>
          </a:effectRef>
          <a:fontRef idx="minor">
            <a:schemeClr val="tx1"/>
          </a:fontRef>
        </p:style>
        <p:txBody>
          <a:bodyPr wrap="square">
            <a:spAutoFit/>
          </a:bodyPr>
          <a:lstStyle/>
          <a:p>
            <a:r>
              <a:rPr lang="en-IN" sz="1800" b="1" dirty="0"/>
              <a:t>Task 1 - User Overview Analysis:</a:t>
            </a:r>
            <a:endParaRPr lang="en-IN" sz="1800" b="1" dirty="0"/>
          </a:p>
        </p:txBody>
      </p:sp>
      <p:sp>
        <p:nvSpPr>
          <p:cNvPr id="5" name="TextBox 4"/>
          <p:cNvSpPr txBox="1"/>
          <p:nvPr/>
        </p:nvSpPr>
        <p:spPr>
          <a:xfrm>
            <a:off x="587829" y="1126672"/>
            <a:ext cx="2906486" cy="307777"/>
          </a:xfrm>
          <a:prstGeom prst="rect">
            <a:avLst/>
          </a:prstGeom>
        </p:spPr>
        <p:style>
          <a:lnRef idx="2">
            <a:schemeClr val="accent3"/>
          </a:lnRef>
          <a:fillRef idx="0">
            <a:srgbClr val="FFFFFF"/>
          </a:fillRef>
          <a:effectRef idx="0">
            <a:srgbClr val="FFFFFF"/>
          </a:effectRef>
          <a:fontRef idx="minor">
            <a:schemeClr val="tx1"/>
          </a:fontRef>
        </p:style>
        <p:txBody>
          <a:bodyPr wrap="square" rtlCol="0">
            <a:spAutoFit/>
          </a:bodyPr>
          <a:lstStyle/>
          <a:p>
            <a:pPr marL="285750" indent="-285750">
              <a:buFont typeface="Wingdings" panose="05000000000000000000" pitchFamily="2" charset="2"/>
              <a:buChar char="Ø"/>
            </a:pPr>
            <a:r>
              <a:rPr lang="en-US" b="1" dirty="0"/>
              <a:t>Identify the top_10 Handsets</a:t>
            </a:r>
            <a:endParaRPr lang="en-US" b="1" dirty="0"/>
          </a:p>
        </p:txBody>
      </p:sp>
      <p:pic>
        <p:nvPicPr>
          <p:cNvPr id="7" name="Picture 6"/>
          <p:cNvPicPr>
            <a:picLocks noChangeAspect="1"/>
          </p:cNvPicPr>
          <p:nvPr/>
        </p:nvPicPr>
        <p:blipFill>
          <a:blip r:embed="rId1"/>
          <a:stretch>
            <a:fillRect/>
          </a:stretch>
        </p:blipFill>
        <p:spPr>
          <a:xfrm>
            <a:off x="980417" y="1586400"/>
            <a:ext cx="7265512" cy="294730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fade thruBlk="1"/>
      </p:transition>
    </mc:Choice>
    <mc:Fallback>
      <p:transition spd="slow">
        <p:fade thruBlk="1"/>
      </p:transition>
    </mc:Fallback>
  </mc:AlternateContent>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8272</Words>
  <Application>WPS Presentation</Application>
  <PresentationFormat>On-screen Show (16:9)</PresentationFormat>
  <Paragraphs>157</Paragraphs>
  <Slides>40</Slides>
  <Notes>2</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40</vt:i4>
      </vt:variant>
    </vt:vector>
  </HeadingPairs>
  <TitlesOfParts>
    <vt:vector size="56" baseType="lpstr">
      <vt:lpstr>Arial</vt:lpstr>
      <vt:lpstr>SimSun</vt:lpstr>
      <vt:lpstr>Wingdings</vt:lpstr>
      <vt:lpstr>Arial</vt:lpstr>
      <vt:lpstr>Red Hat Display</vt:lpstr>
      <vt:lpstr>Red Hat Text</vt:lpstr>
      <vt:lpstr>Red Hat Display</vt:lpstr>
      <vt:lpstr>Calibri</vt:lpstr>
      <vt:lpstr>Arial Black</vt:lpstr>
      <vt:lpstr>Aharoni</vt:lpstr>
      <vt:lpstr>Times New Roman</vt:lpstr>
      <vt:lpstr>Microsoft YaHei</vt:lpstr>
      <vt:lpstr>Arial Unicode MS</vt:lpstr>
      <vt:lpstr>Helvetica Neue</vt:lpstr>
      <vt:lpstr>DecoType Thuluth</vt:lpstr>
      <vt:lpstr>Default Design</vt:lpstr>
      <vt:lpstr>Feature Extraction and Price Prediction for Mobile Phones  from Siddhesh Khairnar from digicrome academy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Data Science</dc:creator>
  <cp:lastModifiedBy>Manali Thale</cp:lastModifiedBy>
  <cp:revision>231</cp:revision>
  <cp:lastPrinted>2023-02-27T03:00:00Z</cp:lastPrinted>
  <dcterms:created xsi:type="dcterms:W3CDTF">2025-09-20T10:43:34Z</dcterms:created>
  <dcterms:modified xsi:type="dcterms:W3CDTF">2025-09-20T11:38:39Z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A660D9E2D25845C69B98DC92CF34B066_12</vt:lpwstr>
  </property>
  <property fmtid="{D5CDD505-2E9C-101B-9397-08002B2CF9AE}" pid="3" name="KSOProductBuildVer">
    <vt:lpwstr>1033-12.2.0.22222</vt:lpwstr>
  </property>
</Properties>
</file>