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19"/>
  </p:notesMasterIdLst>
  <p:sldIdLst>
    <p:sldId id="256" r:id="rId3"/>
    <p:sldId id="289" r:id="rId4"/>
    <p:sldId id="257" r:id="rId5"/>
    <p:sldId id="258" r:id="rId6"/>
    <p:sldId id="281" r:id="rId7"/>
    <p:sldId id="282" r:id="rId8"/>
    <p:sldId id="283" r:id="rId9"/>
    <p:sldId id="286" r:id="rId10"/>
    <p:sldId id="287" r:id="rId11"/>
    <p:sldId id="284" r:id="rId12"/>
    <p:sldId id="270" r:id="rId13"/>
    <p:sldId id="267" r:id="rId14"/>
    <p:sldId id="285" r:id="rId15"/>
    <p:sldId id="278" r:id="rId16"/>
    <p:sldId id="279" r:id="rId17"/>
    <p:sldId id="280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D8014A-B445-4EBB-BDDD-E428CC05CDF2}">
  <a:tblStyle styleId="{FAD8014A-B445-4EBB-BDDD-E428CC05CDF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64" d="100"/>
          <a:sy n="64" d="100"/>
        </p:scale>
        <p:origin x="13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09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115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8979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100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8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mpus Aerial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23825" y="1364341"/>
            <a:ext cx="5776231" cy="2010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115888" y="4898571"/>
            <a:ext cx="5784169" cy="125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123825" y="3512457"/>
            <a:ext cx="5776231" cy="1204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Shape 16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857" y="283029"/>
            <a:ext cx="1934028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dwin A Stevens Hall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3825" y="1364341"/>
            <a:ext cx="5776231" cy="2010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115888" y="4898571"/>
            <a:ext cx="5784169" cy="125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123825" y="3512457"/>
            <a:ext cx="5776231" cy="1204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4" name="Shape 34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857" y="283029"/>
            <a:ext cx="1934028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mpus Aerial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3825" y="1364341"/>
            <a:ext cx="5776231" cy="2010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15888" y="4898571"/>
            <a:ext cx="5784169" cy="125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123825" y="3512457"/>
            <a:ext cx="5776231" cy="1204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3" name="Shape 43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857" y="283029"/>
            <a:ext cx="1934028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mpus Aerial 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23825" y="1364341"/>
            <a:ext cx="5776231" cy="2010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115888" y="4898571"/>
            <a:ext cx="5784169" cy="125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123825" y="3512457"/>
            <a:ext cx="5776231" cy="1204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" name="Shape 52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857" y="283029"/>
            <a:ext cx="1934028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mpus Aerial 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3825" y="1364341"/>
            <a:ext cx="5776231" cy="2010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115888" y="4898571"/>
            <a:ext cx="5784169" cy="125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123825" y="3512457"/>
            <a:ext cx="5776231" cy="1204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1" name="Shape 61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857" y="283029"/>
            <a:ext cx="1934028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stra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23825" y="1364340"/>
            <a:ext cx="6284231" cy="27141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123826" y="4209142"/>
            <a:ext cx="5014232" cy="1908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buClr>
                <a:schemeClr val="dk1"/>
              </a:buClr>
              <a:buFont typeface="Arial"/>
              <a:buNone/>
              <a:defRPr sz="22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1" name="Shape 71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857" y="283029"/>
            <a:ext cx="1934028" cy="82886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5275942" y="4209142"/>
            <a:ext cx="3708400" cy="1909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Bulle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115" cy="219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27012" y="274637"/>
            <a:ext cx="7923693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sz="3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27012" y="1585820"/>
            <a:ext cx="8691561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227012" y="2558866"/>
            <a:ext cx="8691561" cy="353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57350" marR="0" lvl="3" indent="-2095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51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No Bulle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27012" y="274637"/>
            <a:ext cx="7923693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sz="3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27012" y="1585820"/>
            <a:ext cx="8691561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115" cy="219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227012" y="2573615"/>
            <a:ext cx="8691561" cy="35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1925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no Subhead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27012" y="1584190"/>
            <a:ext cx="8682404" cy="4511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27012" y="274637"/>
            <a:ext cx="7923693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sz="3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115" cy="219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047030" y="6520371"/>
            <a:ext cx="2938211" cy="20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272783"/>
            <a:ext cx="9144000" cy="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/Users/jasonrodriguez/Projects/Power Points/FINAL Template/images/images/PPT_Template_Header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44000" cy="9753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86800" y="6529848"/>
            <a:ext cx="407673" cy="22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revorstephens.com/kaggle-titanic-tutorial/r-part-5-random-forest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23825" y="1364341"/>
            <a:ext cx="5776231" cy="20102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u="sng" dirty="0">
                <a:solidFill>
                  <a:srgbClr val="980000"/>
                </a:solidFill>
                <a:latin typeface="Centaur" panose="02030504050205020304" pitchFamily="18" charset="0"/>
              </a:rPr>
              <a:t>Red Wine Quality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u="sng" dirty="0">
                <a:solidFill>
                  <a:srgbClr val="980000"/>
                </a:solidFill>
                <a:latin typeface="Centaur" panose="02030504050205020304" pitchFamily="18" charset="0"/>
              </a:rPr>
              <a:t>Analysis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115888" y="4898571"/>
            <a:ext cx="5784300" cy="125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spcBef>
                <a:spcPts val="0"/>
              </a:spcBef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Shreyas Sawant</a:t>
            </a:r>
          </a:p>
          <a:p>
            <a:pPr lvl="0" algn="ctr">
              <a:spcBef>
                <a:spcPts val="0"/>
              </a:spcBef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Siddhesh Powar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Neel Nath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123825" y="3512457"/>
            <a:ext cx="5776231" cy="12046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Multivariate Data Analysis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Prof. David Belanger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200" cy="2193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/>
              <a:t>9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27012" y="274637"/>
            <a:ext cx="7923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-US" u="sng" dirty="0">
                <a:solidFill>
                  <a:srgbClr val="980000"/>
                </a:solidFill>
              </a:rPr>
              <a:t>Classification of the wine dataset based on the quality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142818" y="1370583"/>
            <a:ext cx="4104861" cy="484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/>
            <a:r>
              <a:rPr lang="en-US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Quality ranges from 1 to 8</a:t>
            </a:r>
          </a:p>
          <a:p>
            <a:pPr marL="514350" indent="-285750"/>
            <a:r>
              <a:rPr lang="en-US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Thus, we classified the data into three categories based on the quality which are good, bad and average.</a:t>
            </a:r>
          </a:p>
          <a:p>
            <a:pPr marL="514350" indent="-285750"/>
            <a:r>
              <a:rPr lang="en-US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wines with quality lesser than 5 are classified as bad, lesser than 7 but greater than 5 are classified as average and quality 8 is classified as a good wine.</a:t>
            </a:r>
          </a:p>
          <a:p>
            <a:pPr marL="514350" indent="-285750"/>
            <a:r>
              <a:rPr lang="en-US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We have created a bar plot to observe the number of good, bad and average quality of wines.</a:t>
            </a:r>
          </a:p>
          <a:p>
            <a:pPr marL="514350" indent="-285750"/>
            <a:r>
              <a:rPr lang="en-US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We can observe that average quality of wines is significantly more than the good and the bad ones.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9D0249-1ED2-4166-A1F0-C77DD6A68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679" y="1808067"/>
            <a:ext cx="4645989" cy="30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4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200" cy="2193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dirty="0"/>
              <a:t>10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227012" y="274637"/>
            <a:ext cx="7923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-US" u="sng">
                <a:solidFill>
                  <a:srgbClr val="980000"/>
                </a:solidFill>
              </a:rPr>
              <a:t>Linear Discriminant Analysis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126175" y="1137850"/>
            <a:ext cx="4128584" cy="507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Linear Discriminant Analysis is used to classify individual objects into two or more groups on the basis of measurements.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We built a model on our Training dataset to classify the quality of wine as bad, average and good.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Considering our comparatively small dataset we got a higher accuracy as we predicted using the test dataset.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The accuracy of predicting the quality of wine if new data is added 97.70355%.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endParaRPr dirty="0"/>
          </a:p>
        </p:txBody>
      </p:sp>
      <p:pic>
        <p:nvPicPr>
          <p:cNvPr id="3" name="Picture 2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D1EC40B5-746F-4B18-BBA1-9072F159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62" y="1137850"/>
            <a:ext cx="4288363" cy="3359505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CDD984-D9DD-4FDC-B5B2-704567150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462" y="4646645"/>
            <a:ext cx="3780056" cy="16249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708568" y="6549726"/>
            <a:ext cx="370200" cy="2193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dirty="0"/>
              <a:t>11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27012" y="257369"/>
            <a:ext cx="7923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-US" u="sng" dirty="0">
                <a:solidFill>
                  <a:srgbClr val="980000"/>
                </a:solidFill>
              </a:rPr>
              <a:t>Naïve Bayes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F857AE-08C8-444A-95D0-A812E53E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77" y="1549741"/>
            <a:ext cx="3512157" cy="17142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218B02-5691-4FCE-A27D-7C726F765DC8}"/>
              </a:ext>
            </a:extLst>
          </p:cNvPr>
          <p:cNvSpPr/>
          <p:nvPr/>
        </p:nvSpPr>
        <p:spPr>
          <a:xfrm>
            <a:off x="344658" y="1400369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entury Gothic" panose="020B0502020202020204" pitchFamily="34" charset="0"/>
              </a:rPr>
              <a:t>Naive Bayes is a simple technique for constructing classifiers: models that assign class labels to problem instances, represented as vectors of feature values, where the class labels are drawn from some finite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entury Gothic" panose="020B0502020202020204" pitchFamily="34" charset="0"/>
              </a:rPr>
              <a:t>According to our analysis, the error rate for Naïve Bayes is 0.02087% and accuracy rate is 97.91232%.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An advantage of Naive Bayes is that it only requires a small number of training data to estimate the parameters necessary for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entury Gothic" panose="020B0502020202020204" pitchFamily="34" charset="0"/>
              </a:rPr>
              <a:t>We can also see the confusion matrix.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99C51-FF8A-486B-AED1-FBD91CE43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659" y="3565082"/>
            <a:ext cx="3833009" cy="9131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200" cy="2193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dirty="0"/>
              <a:t>12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227012" y="274637"/>
            <a:ext cx="7923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-US" u="sng">
                <a:solidFill>
                  <a:srgbClr val="980000"/>
                </a:solidFill>
              </a:rPr>
              <a:t>Random Forest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136774" y="1180250"/>
            <a:ext cx="4927219" cy="50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Random forests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 or random decision forests are an ensemble learning method for classification, regression, and other tasks, that operate by constructing a multitude of decision trees at training time and outputting the class that is the mode of the classes (classification) or mean prediction (regression) of the individual trees.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Accuracy = 99.79 %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So far Random Forest is the best model for prediction of wine quality depending on the factors.</a:t>
            </a:r>
          </a:p>
          <a:p>
            <a:pPr marL="139700" lvl="0" indent="0" rtl="0">
              <a:spcBef>
                <a:spcPts val="0"/>
              </a:spcBef>
              <a:buSzPct val="100000"/>
              <a:buNone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3" name="Picture 2" descr="A close up of a receipt&#10;&#10;Description generated with high confidence">
            <a:extLst>
              <a:ext uri="{FF2B5EF4-FFF2-40B4-BE49-F238E27FC236}">
                <a16:creationId xmlns:a16="http://schemas.microsoft.com/office/drawing/2014/main" id="{1E8BA78A-A1FD-4650-8C5E-46B99706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498" y="1586748"/>
            <a:ext cx="3105587" cy="28452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94CDDD-51FD-4B51-B6D4-4DAE68C018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020" r="84051" b="8454"/>
          <a:stretch/>
        </p:blipFill>
        <p:spPr>
          <a:xfrm>
            <a:off x="5063994" y="4432040"/>
            <a:ext cx="3829674" cy="15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93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200" cy="2193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dirty="0"/>
              <a:t>13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227012" y="274637"/>
            <a:ext cx="7923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u="sng" dirty="0">
                <a:solidFill>
                  <a:srgbClr val="980000"/>
                </a:solidFill>
              </a:rPr>
              <a:t>Conclusion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2"/>
          </p:nvPr>
        </p:nvSpPr>
        <p:spPr>
          <a:xfrm>
            <a:off x="126175" y="1180249"/>
            <a:ext cx="8791500" cy="50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We performed several different analysis to predict the quality of wine if a new dataset is added using different classification models.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After classifying our Dataset based on the quality we observed that majority of the wines fall in the average category. 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Based on our observations we could observe that Alcohol and citric acid are directly proportional to the wine quality, whereas factors like Volatile acidity and Chlorides are inversely proportional.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To which we can conclude that comparatively increasing the alcohol and citric acid content in the wine can give us a better quality of the wine. Also, this works inversely for the factors like Volatile acidity and Chlorides.</a:t>
            </a:r>
          </a:p>
          <a:p>
            <a:pPr marL="514350" lvl="0" indent="-285750">
              <a:buFont typeface="Wingdings" panose="05000000000000000000" pitchFamily="2" charset="2"/>
              <a:buChar char="§"/>
            </a:pPr>
            <a:r>
              <a:rPr lang="en-US" dirty="0"/>
              <a:t>After comparing different classifiers to predict the accuracy if a new data is added, we could conclude that Random Forest works best for predicting the wine quality based on our dataset.</a:t>
            </a:r>
          </a:p>
          <a:p>
            <a:pPr marL="22860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200" cy="2193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dirty="0"/>
              <a:t>14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227012" y="274637"/>
            <a:ext cx="7923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u="sng" dirty="0">
                <a:solidFill>
                  <a:srgbClr val="980000"/>
                </a:solidFill>
              </a:rPr>
              <a:t>References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2"/>
          </p:nvPr>
        </p:nvSpPr>
        <p:spPr>
          <a:xfrm>
            <a:off x="126175" y="1180249"/>
            <a:ext cx="8791500" cy="50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u="sng" dirty="0">
                <a:solidFill>
                  <a:schemeClr val="hlink"/>
                </a:solidFill>
                <a:hlinkClick r:id="rId3"/>
              </a:rPr>
              <a:t>https://www.kaggle.com/</a:t>
            </a:r>
          </a:p>
          <a:p>
            <a:pPr marL="457200" lvl="0" indent="-228600"/>
            <a:r>
              <a:rPr lang="en-US" u="sng" dirty="0">
                <a:solidFill>
                  <a:schemeClr val="hlink"/>
                </a:solidFill>
                <a:hlinkClick r:id="rId3"/>
              </a:rPr>
              <a:t>http://www.rdatamining.com/docs/regression-and-classification-with-r</a:t>
            </a:r>
          </a:p>
          <a:p>
            <a:pPr marL="228600" lvl="0" indent="0">
              <a:buNone/>
            </a:pPr>
            <a:endParaRPr lang="en-US" u="sng" dirty="0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708568" y="6549727"/>
            <a:ext cx="370200" cy="2193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dirty="0"/>
              <a:t>15</a:t>
            </a:r>
          </a:p>
        </p:txBody>
      </p:sp>
      <p:pic>
        <p:nvPicPr>
          <p:cNvPr id="1026" name="Picture 2" descr="https://www.riversidestake.church/wp-content/uploads/2017/02/thankyoured-973x691.jpg">
            <a:extLst>
              <a:ext uri="{FF2B5EF4-FFF2-40B4-BE49-F238E27FC236}">
                <a16:creationId xmlns:a16="http://schemas.microsoft.com/office/drawing/2014/main" id="{4970C45A-CD0D-408B-899E-30A92E60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6942"/>
            <a:ext cx="9144000" cy="509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708568" y="6549726"/>
            <a:ext cx="370115" cy="219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27025" y="274647"/>
            <a:ext cx="7923600" cy="86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u="sng" dirty="0">
                <a:solidFill>
                  <a:srgbClr val="980000"/>
                </a:solidFill>
              </a:rPr>
              <a:t>Contents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202025" y="950354"/>
            <a:ext cx="8691600" cy="47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dirty="0"/>
              <a:t>Overview</a:t>
            </a: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dirty="0"/>
              <a:t>Project Summary</a:t>
            </a: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dirty="0"/>
              <a:t>Data Understanding</a:t>
            </a: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dirty="0"/>
              <a:t>Data Quality Check &amp; Cleaning</a:t>
            </a: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dirty="0"/>
              <a:t>Correlation Matrix</a:t>
            </a: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dirty="0"/>
              <a:t>Classification</a:t>
            </a: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dirty="0"/>
              <a:t>Plot and Plot analysis of factors</a:t>
            </a: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dirty="0"/>
              <a:t>Linear Discriminant Analysis</a:t>
            </a: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dirty="0"/>
              <a:t>Naïve Bayes</a:t>
            </a: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dirty="0"/>
              <a:t>Random Forest</a:t>
            </a: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dirty="0"/>
              <a:t>Conclusion</a:t>
            </a: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dirty="0"/>
              <a:t>References</a:t>
            </a: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57308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200" cy="2193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/>
              <a:t>2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63425" y="221650"/>
            <a:ext cx="7976100" cy="93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u="sng" dirty="0">
                <a:solidFill>
                  <a:srgbClr val="980000"/>
                </a:solidFill>
              </a:rPr>
              <a:t>Overview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227025" y="987650"/>
            <a:ext cx="4605300" cy="502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Analyze the quality of the wine.</a:t>
            </a:r>
          </a:p>
          <a:p>
            <a:pPr marL="514350" lvl="0" indent="-28575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The overall scope of this analysis is to comprehend the relationship of various parameters that impact the quality ratings for the wine.</a:t>
            </a:r>
          </a:p>
          <a:p>
            <a:pPr marL="514350" lvl="0" indent="-28575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In this analysis we are trying to understand and perform the following:</a:t>
            </a:r>
          </a:p>
          <a:p>
            <a:pPr marL="514350" lvl="0" indent="-28575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Determining the factors responsible for the change in the quality of the wine.</a:t>
            </a:r>
          </a:p>
          <a:p>
            <a:pPr marL="514350" lvl="0" indent="-28575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Correlation of all the factors.</a:t>
            </a:r>
          </a:p>
          <a:p>
            <a:pPr marL="514350" lvl="0" indent="-285750" algn="just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Creating, training and testing different classification models which can predict the quality of the wine if a new dataset is added based on our current dataset.</a:t>
            </a:r>
          </a:p>
        </p:txBody>
      </p:sp>
      <p:pic>
        <p:nvPicPr>
          <p:cNvPr id="3" name="Picture 2" descr="A close up of a wine glass&#10;&#10;Description generated with very high confidence">
            <a:extLst>
              <a:ext uri="{FF2B5EF4-FFF2-40B4-BE49-F238E27FC236}">
                <a16:creationId xmlns:a16="http://schemas.microsoft.com/office/drawing/2014/main" id="{BF7F802A-9F39-44BF-8D3F-73612E6D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29" y="1810139"/>
            <a:ext cx="3924439" cy="34709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115" cy="219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27025" y="274647"/>
            <a:ext cx="7923600" cy="86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u="sng">
                <a:solidFill>
                  <a:srgbClr val="980000"/>
                </a:solidFill>
              </a:rPr>
              <a:t>Project Summary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227025" y="1298224"/>
            <a:ext cx="8691600" cy="47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Data Source: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dataset contains information of the factors which determine the quality of the Red Wine.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Dataset available on Kaggle.com</a:t>
            </a:r>
            <a:endParaRPr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5143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Project Objective:</a:t>
            </a:r>
          </a:p>
          <a:p>
            <a:pPr marL="5143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objective of this project is to determine how the quality of the red wine gets affected by the different parameters.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Finding correlation between different parameters which affect the wine quality.</a:t>
            </a:r>
          </a:p>
          <a:p>
            <a:pPr marL="5143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Classification of our dataset to categorize the quality of wine between good, average and bad.</a:t>
            </a:r>
          </a:p>
          <a:p>
            <a:pPr marL="5143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Building, training, testing and comparing different classification models to better predict the quality of the wine.</a:t>
            </a:r>
          </a:p>
          <a:p>
            <a:pPr marL="5143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5143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5143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708568" y="6529848"/>
            <a:ext cx="370200" cy="21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25375" y="163782"/>
            <a:ext cx="7923600" cy="86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u="sng" dirty="0">
                <a:solidFill>
                  <a:srgbClr val="980000"/>
                </a:solidFill>
              </a:rPr>
              <a:t>Data understanding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202068" y="785190"/>
            <a:ext cx="8691600" cy="51329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</a:pPr>
            <a:r>
              <a:rPr lang="en-US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dataset has 1599 observations and 12 variables.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</a:pPr>
            <a:r>
              <a:rPr lang="en-US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Quality is the Dependent variable.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</a:pPr>
            <a:r>
              <a:rPr lang="en-US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All other 11 variables are independent variables based on which wine quality is tested.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</a:pPr>
            <a:r>
              <a:rPr lang="en-US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Following is a list of variables in the dataset: </a:t>
            </a:r>
            <a:r>
              <a:rPr lang="en-US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22" name="Shape 122"/>
          <p:cNvGraphicFramePr/>
          <p:nvPr>
            <p:extLst>
              <p:ext uri="{D42A27DB-BD31-4B8C-83A1-F6EECF244321}">
                <p14:modId xmlns:p14="http://schemas.microsoft.com/office/powerpoint/2010/main" val="2158710955"/>
              </p:ext>
            </p:extLst>
          </p:nvPr>
        </p:nvGraphicFramePr>
        <p:xfrm>
          <a:off x="791356" y="2247408"/>
          <a:ext cx="7617147" cy="3825402"/>
        </p:xfrm>
        <a:graphic>
          <a:graphicData uri="http://schemas.openxmlformats.org/drawingml/2006/table">
            <a:tbl>
              <a:tblPr>
                <a:noFill/>
                <a:tableStyleId>{FAD8014A-B445-4EBB-BDDD-E428CC05CDF2}</a:tableStyleId>
              </a:tblPr>
              <a:tblGrid>
                <a:gridCol w="2539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9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442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Variables Numbers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Variable Type / 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Variable names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539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1-3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Red wine acid composition and concentration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fixed_acidity, volatile_acidity and citric_acid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63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4-10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Other components of Red Wine.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residual_sugar, chlorides, free_sulfur_dioxide, total_sulfur_dioxide, density, pH and sulphates.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44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The alcohol content of the red wine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alcohol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4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Quality of the wine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quality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3368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718507" y="6549726"/>
            <a:ext cx="370200" cy="21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27025" y="274647"/>
            <a:ext cx="7923600" cy="86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u="sng" dirty="0">
                <a:solidFill>
                  <a:srgbClr val="980000"/>
                </a:solidFill>
                <a:highlight>
                  <a:srgbClr val="FFFFFF"/>
                </a:highlight>
              </a:rPr>
              <a:t>Data Quality Check and Cleaning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227025" y="1298224"/>
            <a:ext cx="8691600" cy="47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highlight>
                <a:srgbClr val="FFFFFF"/>
              </a:highlight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5143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highlight>
                  <a:srgbClr val="FFFFFF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Data Cleaning</a:t>
            </a:r>
          </a:p>
          <a:p>
            <a:pPr lvl="1" indent="-285750">
              <a:spcAft>
                <a:spcPts val="0"/>
              </a:spcAft>
            </a:pPr>
            <a:r>
              <a:rPr lang="en-US" sz="1800" dirty="0">
                <a:highlight>
                  <a:srgbClr val="FFFFFF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We removed the null values in the dataset.</a:t>
            </a:r>
          </a:p>
          <a:p>
            <a:pPr lvl="1" indent="-285750">
              <a:spcAft>
                <a:spcPts val="0"/>
              </a:spcAft>
            </a:pPr>
            <a:r>
              <a:rPr lang="en-US" sz="1800" dirty="0">
                <a:highlight>
                  <a:srgbClr val="FFFFFF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Tried locating the inaccurate data or an outlier.</a:t>
            </a:r>
          </a:p>
          <a:p>
            <a:pPr lvl="1" indent="-285750">
              <a:spcAft>
                <a:spcPts val="0"/>
              </a:spcAft>
            </a:pPr>
            <a:r>
              <a:rPr lang="en-US" sz="1800" dirty="0">
                <a:highlight>
                  <a:srgbClr val="FFFFFF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Removed the redundancies and considered only the unique rows.</a:t>
            </a:r>
            <a:endParaRPr lang="en-US" b="1" dirty="0">
              <a:highlight>
                <a:srgbClr val="FFFFFF"/>
              </a:highlight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5143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highlight>
                <a:srgbClr val="FFFFFF"/>
              </a:highlight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5143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highlight>
                <a:srgbClr val="FFFFFF"/>
              </a:highlight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5143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highlight>
                  <a:srgbClr val="FFFFFF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Data Splitting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Font typeface="Century Gothic"/>
            </a:pPr>
            <a:endParaRPr lang="en-US" b="1" dirty="0">
              <a:highlight>
                <a:srgbClr val="FFFFFF"/>
              </a:highlight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1" indent="-285750">
              <a:spcAft>
                <a:spcPts val="0"/>
              </a:spcAft>
            </a:pPr>
            <a:r>
              <a:rPr lang="en-US" sz="1800" dirty="0">
                <a:highlight>
                  <a:srgbClr val="FFFFFF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We randomly split the dataset into training and testing datasets.</a:t>
            </a:r>
          </a:p>
          <a:p>
            <a:pPr lvl="1" indent="-285750">
              <a:spcAft>
                <a:spcPts val="0"/>
              </a:spcAft>
            </a:pPr>
            <a:r>
              <a:rPr lang="en-US" sz="1800" dirty="0">
                <a:highlight>
                  <a:srgbClr val="FFFFFF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Training dataset contains </a:t>
            </a:r>
            <a:r>
              <a:rPr lang="en-US" sz="1800" u="sng" dirty="0">
                <a:highlight>
                  <a:srgbClr val="FFFFFF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1120</a:t>
            </a:r>
            <a:r>
              <a:rPr lang="en-US" sz="1800" dirty="0">
                <a:highlight>
                  <a:srgbClr val="FFFFFF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 observations(70%)</a:t>
            </a:r>
          </a:p>
          <a:p>
            <a:pPr lvl="1" indent="-285750">
              <a:spcAft>
                <a:spcPts val="0"/>
              </a:spcAft>
            </a:pPr>
            <a:r>
              <a:rPr lang="en-US" sz="1800" dirty="0">
                <a:highlight>
                  <a:srgbClr val="FFFFFF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Testing dataset contains </a:t>
            </a:r>
            <a:r>
              <a:rPr lang="en-US" sz="1800" u="sng" dirty="0">
                <a:highlight>
                  <a:srgbClr val="FFFFFF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479</a:t>
            </a:r>
            <a:r>
              <a:rPr lang="en-US" sz="1800" dirty="0">
                <a:highlight>
                  <a:srgbClr val="FFFFFF"/>
                </a:highlight>
                <a:latin typeface="Century Gothic" panose="020B0502020202020204" pitchFamily="34" charset="0"/>
                <a:cs typeface="Times New Roman" panose="02020603050405020304" pitchFamily="18" charset="0"/>
              </a:rPr>
              <a:t> observations(30%)</a:t>
            </a:r>
          </a:p>
          <a:p>
            <a:pPr marL="457200" lvl="1" indent="0">
              <a:spcAft>
                <a:spcPts val="0"/>
              </a:spcAft>
              <a:buNone/>
            </a:pPr>
            <a:endParaRPr lang="en-US" sz="1800" dirty="0">
              <a:highlight>
                <a:srgbClr val="FFFFFF"/>
              </a:highlight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spcAft>
                <a:spcPts val="0"/>
              </a:spcAft>
              <a:buNone/>
            </a:pPr>
            <a:endParaRPr lang="en-US" sz="1800" dirty="0">
              <a:highlight>
                <a:srgbClr val="FFFFFF"/>
              </a:highligh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459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708568" y="6569604"/>
            <a:ext cx="370200" cy="21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27025" y="274647"/>
            <a:ext cx="7923600" cy="86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u="sng">
                <a:solidFill>
                  <a:srgbClr val="980000"/>
                </a:solidFill>
              </a:rPr>
              <a:t>Correlation Matrix</a:t>
            </a:r>
          </a:p>
        </p:txBody>
      </p:sp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E59BE78-5816-42F3-963B-50D6209E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25" y="1464959"/>
            <a:ext cx="8689951" cy="33257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98EF1B-4E3B-4B27-9035-0AE36F61C15B}"/>
              </a:ext>
            </a:extLst>
          </p:cNvPr>
          <p:cNvSpPr/>
          <p:nvPr/>
        </p:nvSpPr>
        <p:spPr>
          <a:xfrm>
            <a:off x="227024" y="4406843"/>
            <a:ext cx="885174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>
              <a:buClr>
                <a:srgbClr val="222222"/>
              </a:buClr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457200">
              <a:buClr>
                <a:srgbClr val="22222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correlation matrix for the factors of the dataset.</a:t>
            </a:r>
          </a:p>
          <a:p>
            <a:pPr marL="596900" indent="-457200">
              <a:buClr>
                <a:srgbClr val="22222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factors such as density and fixed acidity were strongly correlated while few others were not.</a:t>
            </a:r>
          </a:p>
        </p:txBody>
      </p:sp>
    </p:spTree>
    <p:extLst>
      <p:ext uri="{BB962C8B-B14F-4D97-AF65-F5344CB8AC3E}">
        <p14:creationId xmlns:p14="http://schemas.microsoft.com/office/powerpoint/2010/main" val="7069283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F6997-5263-479D-A3F2-CA6F1EDA6E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6E6B63-53EB-4DF2-801F-728D57DD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6" y="815182"/>
            <a:ext cx="3942764" cy="2809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EA1048-3B83-4438-8D4E-C4243E1BB697}"/>
              </a:ext>
            </a:extLst>
          </p:cNvPr>
          <p:cNvSpPr txBox="1"/>
          <p:nvPr/>
        </p:nvSpPr>
        <p:spPr>
          <a:xfrm flipH="1">
            <a:off x="3012963" y="419502"/>
            <a:ext cx="444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Century Gothic" panose="020B0502020202020204" pitchFamily="34" charset="0"/>
              </a:rPr>
              <a:t>Directly Proportional</a:t>
            </a:r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326613-1872-4870-A064-FBE58B15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66653"/>
            <a:ext cx="4111576" cy="2777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72FFB7-D4E9-4859-A545-6BEF319A8123}"/>
              </a:ext>
            </a:extLst>
          </p:cNvPr>
          <p:cNvSpPr txBox="1"/>
          <p:nvPr/>
        </p:nvSpPr>
        <p:spPr>
          <a:xfrm flipH="1">
            <a:off x="3012963" y="3634825"/>
            <a:ext cx="431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Century Gothic" panose="020B0502020202020204" pitchFamily="34" charset="0"/>
              </a:rPr>
              <a:t>Inversely Proportional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B0EB9B-432C-42C9-9030-EB84E8134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66" y="4013774"/>
            <a:ext cx="3789114" cy="2381947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DFAD85-7B9A-47BA-B4B7-2F2273BDC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821" y="4013775"/>
            <a:ext cx="3733369" cy="2346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7A7251-7733-4192-87A9-151D9B667D13}"/>
              </a:ext>
            </a:extLst>
          </p:cNvPr>
          <p:cNvSpPr txBox="1"/>
          <p:nvPr/>
        </p:nvSpPr>
        <p:spPr>
          <a:xfrm flipH="1">
            <a:off x="802586" y="815182"/>
            <a:ext cx="12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Century Gothic" panose="020B0502020202020204" pitchFamily="34" charset="0"/>
              </a:rPr>
              <a:t>Alcohol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CC65A-C216-49A2-AE27-2DAF92CB0BD0}"/>
              </a:ext>
            </a:extLst>
          </p:cNvPr>
          <p:cNvSpPr txBox="1"/>
          <p:nvPr/>
        </p:nvSpPr>
        <p:spPr>
          <a:xfrm flipH="1">
            <a:off x="5207674" y="815182"/>
            <a:ext cx="137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Century Gothic" panose="020B0502020202020204" pitchFamily="34" charset="0"/>
              </a:rPr>
              <a:t>Citric Acid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FAC832-CFE5-4096-A831-32415AB6A276}"/>
              </a:ext>
            </a:extLst>
          </p:cNvPr>
          <p:cNvSpPr txBox="1"/>
          <p:nvPr/>
        </p:nvSpPr>
        <p:spPr>
          <a:xfrm flipH="1">
            <a:off x="837119" y="3961077"/>
            <a:ext cx="12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Century Gothic" panose="020B0502020202020204" pitchFamily="34" charset="0"/>
              </a:rPr>
              <a:t>Chlorides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586991-74CD-48CD-9FF4-74781E282F65}"/>
              </a:ext>
            </a:extLst>
          </p:cNvPr>
          <p:cNvSpPr txBox="1"/>
          <p:nvPr/>
        </p:nvSpPr>
        <p:spPr>
          <a:xfrm flipH="1">
            <a:off x="5207673" y="3961077"/>
            <a:ext cx="206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Century Gothic" panose="020B0502020202020204" pitchFamily="34" charset="0"/>
              </a:rPr>
              <a:t>Volatile Acidity</a:t>
            </a:r>
          </a:p>
        </p:txBody>
      </p:sp>
    </p:spTree>
    <p:extLst>
      <p:ext uri="{BB962C8B-B14F-4D97-AF65-F5344CB8AC3E}">
        <p14:creationId xmlns:p14="http://schemas.microsoft.com/office/powerpoint/2010/main" val="42345597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38CD6-A324-4525-AD7E-C1C96BB782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08568" y="6549727"/>
            <a:ext cx="370115" cy="219293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A65DBE-A796-4E11-9341-357A50894D4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02064" y="2013048"/>
            <a:ext cx="8691561" cy="3543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Comparison of Fixed Acidity, </a:t>
            </a:r>
            <a:r>
              <a:rPr lang="en-US" dirty="0"/>
              <a:t>Residual Sugar and Free Sulphur Oxide with Quality did not give us any clear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 Acidity and Chloride levels d</a:t>
            </a:r>
            <a:r>
              <a:rPr lang="en-US" sz="1800" b="0" dirty="0"/>
              <a:t>epreciate as Quality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Alcohol and Citric Acid show an Upwards trend (Directly proportional) when compared to the quality.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sz="1800" b="0" dirty="0"/>
            </a:br>
            <a:endParaRPr lang="en-US" sz="18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6BD7A-CF96-4EE7-BEB4-2BC6361A7CC9}"/>
              </a:ext>
            </a:extLst>
          </p:cNvPr>
          <p:cNvSpPr txBox="1"/>
          <p:nvPr/>
        </p:nvSpPr>
        <p:spPr>
          <a:xfrm>
            <a:off x="506437" y="366004"/>
            <a:ext cx="58446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Plot Analysis (OBSERVATIONS) </a:t>
            </a:r>
          </a:p>
        </p:txBody>
      </p:sp>
    </p:spTree>
    <p:extLst>
      <p:ext uri="{BB962C8B-B14F-4D97-AF65-F5344CB8AC3E}">
        <p14:creationId xmlns:p14="http://schemas.microsoft.com/office/powerpoint/2010/main" val="41828323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993</Words>
  <Application>Microsoft Office PowerPoint</Application>
  <PresentationFormat>On-screen Show (4:3)</PresentationFormat>
  <Paragraphs>140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Centaur</vt:lpstr>
      <vt:lpstr>Century Gothic</vt:lpstr>
      <vt:lpstr>Times New Roman</vt:lpstr>
      <vt:lpstr>Wingdings</vt:lpstr>
      <vt:lpstr>Cover Slides</vt:lpstr>
      <vt:lpstr>Content - No Photos</vt:lpstr>
      <vt:lpstr>PowerPoint Presentation</vt:lpstr>
      <vt:lpstr>Contents</vt:lpstr>
      <vt:lpstr>Overview</vt:lpstr>
      <vt:lpstr>Project Summary</vt:lpstr>
      <vt:lpstr>Data understanding</vt:lpstr>
      <vt:lpstr>Data Quality Check and Cleaning</vt:lpstr>
      <vt:lpstr>Correlation Matrix</vt:lpstr>
      <vt:lpstr>PowerPoint Presentation</vt:lpstr>
      <vt:lpstr>PowerPoint Presentation</vt:lpstr>
      <vt:lpstr>Classification of the wine dataset based on the quality</vt:lpstr>
      <vt:lpstr>Linear Discriminant Analysis</vt:lpstr>
      <vt:lpstr>Naïve Bayes</vt:lpstr>
      <vt:lpstr>Random Forest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shreyas sawant</cp:lastModifiedBy>
  <cp:revision>74</cp:revision>
  <dcterms:modified xsi:type="dcterms:W3CDTF">2018-05-01T16:35:23Z</dcterms:modified>
</cp:coreProperties>
</file>