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Poppins" pitchFamily="2" charset="77"/>
      <p:regular r:id="rId18"/>
      <p:bold r:id="rId19"/>
      <p:italic r:id="rId20"/>
      <p:boldItalic r:id="rId21"/>
    </p:embeddedFont>
    <p:embeddedFont>
      <p:font typeface="Poppins Bold" pitchFamily="2" charset="77"/>
      <p:regular r:id="rId22"/>
      <p:bold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56" autoAdjust="0"/>
  </p:normalViewPr>
  <p:slideViewPr>
    <p:cSldViewPr>
      <p:cViewPr varScale="1">
        <p:scale>
          <a:sx n="68" d="100"/>
          <a:sy n="68" d="100"/>
        </p:scale>
        <p:origin x="904" y="2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5/4/25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txBody>
          <a:bodyPr/>
          <a:lstStyle/>
          <a:p>
            <a:endParaRPr lang="en-US"/>
          </a:p>
        </p:txBody>
      </p:sp>
      <p:sp>
        <p:nvSpPr>
          <p:cNvPr id="3" name="TextBox 3"/>
          <p:cNvSpPr txBox="1"/>
          <p:nvPr/>
        </p:nvSpPr>
        <p:spPr>
          <a:xfrm>
            <a:off x="1028700" y="2000451"/>
            <a:ext cx="8439621" cy="1865895"/>
          </a:xfrm>
          <a:prstGeom prst="rect">
            <a:avLst/>
          </a:prstGeom>
        </p:spPr>
        <p:txBody>
          <a:bodyPr wrap="square" lIns="0" tIns="0" rIns="0" bIns="0" rtlCol="0" anchor="t">
            <a:spAutoFit/>
          </a:bodyPr>
          <a:lstStyle/>
          <a:p>
            <a:pPr algn="l">
              <a:lnSpc>
                <a:spcPts val="15051"/>
              </a:lnSpc>
            </a:pPr>
            <a:r>
              <a:rPr lang="en-US" sz="10750" b="1" dirty="0">
                <a:solidFill>
                  <a:srgbClr val="FFFFFF"/>
                </a:solidFill>
                <a:latin typeface="Poppins Bold"/>
                <a:ea typeface="Poppins Bold"/>
                <a:cs typeface="Poppins Bold"/>
                <a:sym typeface="Poppins Bold"/>
              </a:rPr>
              <a:t>AURIGEN.AI</a:t>
            </a:r>
          </a:p>
        </p:txBody>
      </p:sp>
      <p:sp>
        <p:nvSpPr>
          <p:cNvPr id="4" name="TextBox 4"/>
          <p:cNvSpPr txBox="1"/>
          <p:nvPr/>
        </p:nvSpPr>
        <p:spPr>
          <a:xfrm>
            <a:off x="1028700" y="3859330"/>
            <a:ext cx="4869889" cy="494518"/>
          </a:xfrm>
          <a:prstGeom prst="rect">
            <a:avLst/>
          </a:prstGeom>
        </p:spPr>
        <p:txBody>
          <a:bodyPr lIns="0" tIns="0" rIns="0" bIns="0" rtlCol="0" anchor="t">
            <a:spAutoFit/>
          </a:bodyPr>
          <a:lstStyle/>
          <a:p>
            <a:pPr algn="ctr">
              <a:lnSpc>
                <a:spcPts val="3853"/>
              </a:lnSpc>
              <a:spcBef>
                <a:spcPct val="0"/>
              </a:spcBef>
            </a:pPr>
            <a:r>
              <a:rPr lang="en-US" sz="2752">
                <a:solidFill>
                  <a:srgbClr val="FFFFFF"/>
                </a:solidFill>
                <a:latin typeface="Poppins"/>
                <a:ea typeface="Poppins"/>
                <a:cs typeface="Poppins"/>
                <a:sym typeface="Poppins"/>
              </a:rPr>
              <a:t>Jewelery Design Generation</a:t>
            </a:r>
          </a:p>
        </p:txBody>
      </p:sp>
      <p:grpSp>
        <p:nvGrpSpPr>
          <p:cNvPr id="5" name="Group 5"/>
          <p:cNvGrpSpPr/>
          <p:nvPr/>
        </p:nvGrpSpPr>
        <p:grpSpPr>
          <a:xfrm>
            <a:off x="1028700" y="5547568"/>
            <a:ext cx="3569732" cy="831851"/>
            <a:chOff x="0" y="0"/>
            <a:chExt cx="4759642" cy="1109135"/>
          </a:xfrm>
        </p:grpSpPr>
        <p:sp>
          <p:nvSpPr>
            <p:cNvPr id="6" name="TextBox 6"/>
            <p:cNvSpPr txBox="1"/>
            <p:nvPr/>
          </p:nvSpPr>
          <p:spPr>
            <a:xfrm>
              <a:off x="0" y="-85725"/>
              <a:ext cx="4759642" cy="651299"/>
            </a:xfrm>
            <a:prstGeom prst="rect">
              <a:avLst/>
            </a:prstGeom>
          </p:spPr>
          <p:txBody>
            <a:bodyPr lIns="0" tIns="0" rIns="0" bIns="0" rtlCol="0" anchor="t">
              <a:spAutoFit/>
            </a:bodyPr>
            <a:lstStyle/>
            <a:p>
              <a:pPr algn="l">
                <a:lnSpc>
                  <a:spcPts val="3919"/>
                </a:lnSpc>
                <a:spcBef>
                  <a:spcPct val="0"/>
                </a:spcBef>
              </a:pPr>
              <a:r>
                <a:rPr lang="en-US" sz="2799">
                  <a:solidFill>
                    <a:srgbClr val="FFFFFF"/>
                  </a:solidFill>
                  <a:latin typeface="Poppins"/>
                  <a:ea typeface="Poppins"/>
                  <a:cs typeface="Poppins"/>
                  <a:sym typeface="Poppins"/>
                </a:rPr>
                <a:t>Shlok Bhardwaj</a:t>
              </a:r>
            </a:p>
          </p:txBody>
        </p:sp>
        <p:sp>
          <p:nvSpPr>
            <p:cNvPr id="7" name="TextBox 7"/>
            <p:cNvSpPr txBox="1"/>
            <p:nvPr/>
          </p:nvSpPr>
          <p:spPr>
            <a:xfrm>
              <a:off x="0" y="489374"/>
              <a:ext cx="4759642" cy="619761"/>
            </a:xfrm>
            <a:prstGeom prst="rect">
              <a:avLst/>
            </a:prstGeom>
          </p:spPr>
          <p:txBody>
            <a:bodyPr lIns="0" tIns="0" rIns="0" bIns="0" rtlCol="0" anchor="t">
              <a:spAutoFit/>
            </a:bodyPr>
            <a:lstStyle/>
            <a:p>
              <a:pPr algn="l">
                <a:lnSpc>
                  <a:spcPts val="3779"/>
                </a:lnSpc>
                <a:spcBef>
                  <a:spcPct val="0"/>
                </a:spcBef>
              </a:pPr>
              <a:r>
                <a:rPr lang="en-US" sz="2699">
                  <a:solidFill>
                    <a:srgbClr val="FFFFFF"/>
                  </a:solidFill>
                  <a:latin typeface="Poppins"/>
                  <a:ea typeface="Poppins"/>
                  <a:cs typeface="Poppins"/>
                  <a:sym typeface="Poppins"/>
                </a:rPr>
                <a:t>E22CSEU0041</a:t>
              </a:r>
            </a:p>
          </p:txBody>
        </p:sp>
      </p:grpSp>
      <p:grpSp>
        <p:nvGrpSpPr>
          <p:cNvPr id="8" name="Group 8"/>
          <p:cNvGrpSpPr/>
          <p:nvPr/>
        </p:nvGrpSpPr>
        <p:grpSpPr>
          <a:xfrm>
            <a:off x="1028700" y="7114651"/>
            <a:ext cx="3569732" cy="831851"/>
            <a:chOff x="0" y="0"/>
            <a:chExt cx="4759642" cy="1109135"/>
          </a:xfrm>
        </p:grpSpPr>
        <p:sp>
          <p:nvSpPr>
            <p:cNvPr id="9" name="TextBox 9"/>
            <p:cNvSpPr txBox="1"/>
            <p:nvPr/>
          </p:nvSpPr>
          <p:spPr>
            <a:xfrm>
              <a:off x="0" y="-85725"/>
              <a:ext cx="4759642" cy="651299"/>
            </a:xfrm>
            <a:prstGeom prst="rect">
              <a:avLst/>
            </a:prstGeom>
          </p:spPr>
          <p:txBody>
            <a:bodyPr lIns="0" tIns="0" rIns="0" bIns="0" rtlCol="0" anchor="t">
              <a:spAutoFit/>
            </a:bodyPr>
            <a:lstStyle/>
            <a:p>
              <a:pPr algn="l">
                <a:lnSpc>
                  <a:spcPts val="3919"/>
                </a:lnSpc>
                <a:spcBef>
                  <a:spcPct val="0"/>
                </a:spcBef>
              </a:pPr>
              <a:r>
                <a:rPr lang="en-US" sz="2799">
                  <a:solidFill>
                    <a:srgbClr val="FFFFFF"/>
                  </a:solidFill>
                  <a:latin typeface="Poppins"/>
                  <a:ea typeface="Poppins"/>
                  <a:cs typeface="Poppins"/>
                  <a:sym typeface="Poppins"/>
                </a:rPr>
                <a:t>Sarthak Chauhan</a:t>
              </a:r>
            </a:p>
          </p:txBody>
        </p:sp>
        <p:sp>
          <p:nvSpPr>
            <p:cNvPr id="10" name="TextBox 10"/>
            <p:cNvSpPr txBox="1"/>
            <p:nvPr/>
          </p:nvSpPr>
          <p:spPr>
            <a:xfrm>
              <a:off x="0" y="489374"/>
              <a:ext cx="4759642" cy="619761"/>
            </a:xfrm>
            <a:prstGeom prst="rect">
              <a:avLst/>
            </a:prstGeom>
          </p:spPr>
          <p:txBody>
            <a:bodyPr lIns="0" tIns="0" rIns="0" bIns="0" rtlCol="0" anchor="t">
              <a:spAutoFit/>
            </a:bodyPr>
            <a:lstStyle/>
            <a:p>
              <a:pPr algn="l">
                <a:lnSpc>
                  <a:spcPts val="3779"/>
                </a:lnSpc>
                <a:spcBef>
                  <a:spcPct val="0"/>
                </a:spcBef>
              </a:pPr>
              <a:r>
                <a:rPr lang="en-US" sz="2699">
                  <a:solidFill>
                    <a:srgbClr val="FFFFFF"/>
                  </a:solidFill>
                  <a:latin typeface="Poppins"/>
                  <a:ea typeface="Poppins"/>
                  <a:cs typeface="Poppins"/>
                  <a:sym typeface="Poppins"/>
                </a:rPr>
                <a:t>E22CSEU0056</a:t>
              </a:r>
            </a:p>
          </p:txBody>
        </p:sp>
      </p:grpSp>
      <p:grpSp>
        <p:nvGrpSpPr>
          <p:cNvPr id="11" name="Group 11"/>
          <p:cNvGrpSpPr/>
          <p:nvPr/>
        </p:nvGrpSpPr>
        <p:grpSpPr>
          <a:xfrm>
            <a:off x="5898589" y="5547568"/>
            <a:ext cx="3569732" cy="831851"/>
            <a:chOff x="0" y="0"/>
            <a:chExt cx="4759642" cy="1109135"/>
          </a:xfrm>
        </p:grpSpPr>
        <p:sp>
          <p:nvSpPr>
            <p:cNvPr id="12" name="TextBox 12"/>
            <p:cNvSpPr txBox="1"/>
            <p:nvPr/>
          </p:nvSpPr>
          <p:spPr>
            <a:xfrm>
              <a:off x="0" y="-85725"/>
              <a:ext cx="4759642" cy="651299"/>
            </a:xfrm>
            <a:prstGeom prst="rect">
              <a:avLst/>
            </a:prstGeom>
          </p:spPr>
          <p:txBody>
            <a:bodyPr lIns="0" tIns="0" rIns="0" bIns="0" rtlCol="0" anchor="t">
              <a:spAutoFit/>
            </a:bodyPr>
            <a:lstStyle/>
            <a:p>
              <a:pPr algn="l">
                <a:lnSpc>
                  <a:spcPts val="3919"/>
                </a:lnSpc>
                <a:spcBef>
                  <a:spcPct val="0"/>
                </a:spcBef>
              </a:pPr>
              <a:r>
                <a:rPr lang="en-US" sz="2799">
                  <a:solidFill>
                    <a:srgbClr val="FFFFFF"/>
                  </a:solidFill>
                  <a:latin typeface="Poppins"/>
                  <a:ea typeface="Poppins"/>
                  <a:cs typeface="Poppins"/>
                  <a:sym typeface="Poppins"/>
                </a:rPr>
                <a:t>Sidharth Patel</a:t>
              </a:r>
            </a:p>
          </p:txBody>
        </p:sp>
        <p:sp>
          <p:nvSpPr>
            <p:cNvPr id="13" name="TextBox 13"/>
            <p:cNvSpPr txBox="1"/>
            <p:nvPr/>
          </p:nvSpPr>
          <p:spPr>
            <a:xfrm>
              <a:off x="0" y="489374"/>
              <a:ext cx="4759642" cy="619761"/>
            </a:xfrm>
            <a:prstGeom prst="rect">
              <a:avLst/>
            </a:prstGeom>
          </p:spPr>
          <p:txBody>
            <a:bodyPr lIns="0" tIns="0" rIns="0" bIns="0" rtlCol="0" anchor="t">
              <a:spAutoFit/>
            </a:bodyPr>
            <a:lstStyle/>
            <a:p>
              <a:pPr algn="l">
                <a:lnSpc>
                  <a:spcPts val="3779"/>
                </a:lnSpc>
                <a:spcBef>
                  <a:spcPct val="0"/>
                </a:spcBef>
              </a:pPr>
              <a:r>
                <a:rPr lang="en-US" sz="2699">
                  <a:solidFill>
                    <a:srgbClr val="FFFFFF"/>
                  </a:solidFill>
                  <a:latin typeface="Poppins"/>
                  <a:ea typeface="Poppins"/>
                  <a:cs typeface="Poppins"/>
                  <a:sym typeface="Poppins"/>
                </a:rPr>
                <a:t>E22CSEU0044</a:t>
              </a:r>
            </a:p>
          </p:txBody>
        </p:sp>
      </p:grpSp>
      <p:grpSp>
        <p:nvGrpSpPr>
          <p:cNvPr id="14" name="Group 14"/>
          <p:cNvGrpSpPr/>
          <p:nvPr/>
        </p:nvGrpSpPr>
        <p:grpSpPr>
          <a:xfrm>
            <a:off x="5898589" y="7114651"/>
            <a:ext cx="3569732" cy="831851"/>
            <a:chOff x="0" y="0"/>
            <a:chExt cx="4759642" cy="1109135"/>
          </a:xfrm>
        </p:grpSpPr>
        <p:sp>
          <p:nvSpPr>
            <p:cNvPr id="15" name="TextBox 15"/>
            <p:cNvSpPr txBox="1"/>
            <p:nvPr/>
          </p:nvSpPr>
          <p:spPr>
            <a:xfrm>
              <a:off x="0" y="-85725"/>
              <a:ext cx="4759642" cy="651299"/>
            </a:xfrm>
            <a:prstGeom prst="rect">
              <a:avLst/>
            </a:prstGeom>
          </p:spPr>
          <p:txBody>
            <a:bodyPr lIns="0" tIns="0" rIns="0" bIns="0" rtlCol="0" anchor="t">
              <a:spAutoFit/>
            </a:bodyPr>
            <a:lstStyle/>
            <a:p>
              <a:pPr algn="l">
                <a:lnSpc>
                  <a:spcPts val="3919"/>
                </a:lnSpc>
                <a:spcBef>
                  <a:spcPct val="0"/>
                </a:spcBef>
              </a:pPr>
              <a:r>
                <a:rPr lang="en-US" sz="2799">
                  <a:solidFill>
                    <a:srgbClr val="FFFFFF"/>
                  </a:solidFill>
                  <a:latin typeface="Poppins"/>
                  <a:ea typeface="Poppins"/>
                  <a:cs typeface="Poppins"/>
                  <a:sym typeface="Poppins"/>
                </a:rPr>
                <a:t>Vrinda Parmar</a:t>
              </a:r>
            </a:p>
          </p:txBody>
        </p:sp>
        <p:sp>
          <p:nvSpPr>
            <p:cNvPr id="16" name="TextBox 16"/>
            <p:cNvSpPr txBox="1"/>
            <p:nvPr/>
          </p:nvSpPr>
          <p:spPr>
            <a:xfrm>
              <a:off x="0" y="489374"/>
              <a:ext cx="4759642" cy="619761"/>
            </a:xfrm>
            <a:prstGeom prst="rect">
              <a:avLst/>
            </a:prstGeom>
          </p:spPr>
          <p:txBody>
            <a:bodyPr lIns="0" tIns="0" rIns="0" bIns="0" rtlCol="0" anchor="t">
              <a:spAutoFit/>
            </a:bodyPr>
            <a:lstStyle/>
            <a:p>
              <a:pPr algn="l">
                <a:lnSpc>
                  <a:spcPts val="3779"/>
                </a:lnSpc>
                <a:spcBef>
                  <a:spcPct val="0"/>
                </a:spcBef>
              </a:pPr>
              <a:r>
                <a:rPr lang="en-US" sz="2699">
                  <a:solidFill>
                    <a:srgbClr val="FFFFFF"/>
                  </a:solidFill>
                  <a:latin typeface="Poppins"/>
                  <a:ea typeface="Poppins"/>
                  <a:cs typeface="Poppins"/>
                  <a:sym typeface="Poppins"/>
                </a:rPr>
                <a:t>E22CSEU0043</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US"/>
          </a:p>
        </p:txBody>
      </p:sp>
      <p:sp>
        <p:nvSpPr>
          <p:cNvPr id="3" name="Freeform 3"/>
          <p:cNvSpPr/>
          <p:nvPr/>
        </p:nvSpPr>
        <p:spPr>
          <a:xfrm>
            <a:off x="2907648" y="2627526"/>
            <a:ext cx="12956801" cy="6494596"/>
          </a:xfrm>
          <a:custGeom>
            <a:avLst/>
            <a:gdLst/>
            <a:ahLst/>
            <a:cxnLst/>
            <a:rect l="l" t="t" r="r" b="b"/>
            <a:pathLst>
              <a:path w="12956801" h="6494596">
                <a:moveTo>
                  <a:pt x="0" y="0"/>
                </a:moveTo>
                <a:lnTo>
                  <a:pt x="12956801" y="0"/>
                </a:lnTo>
                <a:lnTo>
                  <a:pt x="12956801" y="6494597"/>
                </a:lnTo>
                <a:lnTo>
                  <a:pt x="0" y="6494597"/>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4843205" y="986676"/>
            <a:ext cx="9085687" cy="1102793"/>
          </a:xfrm>
          <a:prstGeom prst="rect">
            <a:avLst/>
          </a:prstGeom>
        </p:spPr>
        <p:txBody>
          <a:bodyPr lIns="0" tIns="0" rIns="0" bIns="0" rtlCol="0" anchor="t">
            <a:spAutoFit/>
          </a:bodyPr>
          <a:lstStyle/>
          <a:p>
            <a:pPr algn="ctr">
              <a:lnSpc>
                <a:spcPts val="8516"/>
              </a:lnSpc>
            </a:pPr>
            <a:r>
              <a:rPr lang="en-US" sz="6082" b="1">
                <a:solidFill>
                  <a:srgbClr val="F1F1F1"/>
                </a:solidFill>
                <a:latin typeface="Poppins Bold"/>
                <a:ea typeface="Poppins Bold"/>
                <a:cs typeface="Poppins Bold"/>
                <a:sym typeface="Poppins Bold"/>
              </a:rPr>
              <a:t>USER INTERFACE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US"/>
          </a:p>
        </p:txBody>
      </p:sp>
      <p:grpSp>
        <p:nvGrpSpPr>
          <p:cNvPr id="3" name="Group 3"/>
          <p:cNvGrpSpPr/>
          <p:nvPr/>
        </p:nvGrpSpPr>
        <p:grpSpPr>
          <a:xfrm>
            <a:off x="1908956" y="1948590"/>
            <a:ext cx="14862783" cy="6870323"/>
            <a:chOff x="0" y="0"/>
            <a:chExt cx="4808252" cy="2222615"/>
          </a:xfrm>
        </p:grpSpPr>
        <p:sp>
          <p:nvSpPr>
            <p:cNvPr id="4" name="Freeform 4"/>
            <p:cNvSpPr/>
            <p:nvPr/>
          </p:nvSpPr>
          <p:spPr>
            <a:xfrm>
              <a:off x="0" y="0"/>
              <a:ext cx="4808252" cy="2222615"/>
            </a:xfrm>
            <a:custGeom>
              <a:avLst/>
              <a:gdLst/>
              <a:ahLst/>
              <a:cxnLst/>
              <a:rect l="l" t="t" r="r" b="b"/>
              <a:pathLst>
                <a:path w="4808252" h="2222615">
                  <a:moveTo>
                    <a:pt x="26566" y="0"/>
                  </a:moveTo>
                  <a:lnTo>
                    <a:pt x="4781687" y="0"/>
                  </a:lnTo>
                  <a:cubicBezTo>
                    <a:pt x="4788733" y="0"/>
                    <a:pt x="4795489" y="2799"/>
                    <a:pt x="4800471" y="7781"/>
                  </a:cubicBezTo>
                  <a:cubicBezTo>
                    <a:pt x="4805454" y="12763"/>
                    <a:pt x="4808252" y="19520"/>
                    <a:pt x="4808252" y="26566"/>
                  </a:cubicBezTo>
                  <a:lnTo>
                    <a:pt x="4808252" y="2196049"/>
                  </a:lnTo>
                  <a:cubicBezTo>
                    <a:pt x="4808252" y="2203095"/>
                    <a:pt x="4805454" y="2209852"/>
                    <a:pt x="4800471" y="2214834"/>
                  </a:cubicBezTo>
                  <a:cubicBezTo>
                    <a:pt x="4795489" y="2219816"/>
                    <a:pt x="4788733" y="2222615"/>
                    <a:pt x="4781687" y="2222615"/>
                  </a:cubicBezTo>
                  <a:lnTo>
                    <a:pt x="26566" y="2222615"/>
                  </a:lnTo>
                  <a:cubicBezTo>
                    <a:pt x="19520" y="2222615"/>
                    <a:pt x="12763" y="2219816"/>
                    <a:pt x="7781" y="2214834"/>
                  </a:cubicBezTo>
                  <a:cubicBezTo>
                    <a:pt x="2799" y="2209852"/>
                    <a:pt x="0" y="2203095"/>
                    <a:pt x="0" y="2196049"/>
                  </a:cubicBezTo>
                  <a:lnTo>
                    <a:pt x="0" y="26566"/>
                  </a:lnTo>
                  <a:cubicBezTo>
                    <a:pt x="0" y="19520"/>
                    <a:pt x="2799" y="12763"/>
                    <a:pt x="7781" y="7781"/>
                  </a:cubicBezTo>
                  <a:cubicBezTo>
                    <a:pt x="12763" y="2799"/>
                    <a:pt x="19520" y="0"/>
                    <a:pt x="26566" y="0"/>
                  </a:cubicBezTo>
                  <a:close/>
                </a:path>
              </a:pathLst>
            </a:custGeom>
            <a:solidFill>
              <a:srgbClr val="FFFFFF">
                <a:alpha val="74902"/>
              </a:srgbClr>
            </a:solidFill>
          </p:spPr>
          <p:txBody>
            <a:bodyPr/>
            <a:lstStyle/>
            <a:p>
              <a:endParaRPr lang="en-US"/>
            </a:p>
          </p:txBody>
        </p:sp>
        <p:sp>
          <p:nvSpPr>
            <p:cNvPr id="5" name="TextBox 5"/>
            <p:cNvSpPr txBox="1"/>
            <p:nvPr/>
          </p:nvSpPr>
          <p:spPr>
            <a:xfrm>
              <a:off x="0" y="-57150"/>
              <a:ext cx="4808252" cy="227976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01157" y="2116234"/>
            <a:ext cx="9085687" cy="1102667"/>
          </a:xfrm>
          <a:prstGeom prst="rect">
            <a:avLst/>
          </a:prstGeom>
        </p:spPr>
        <p:txBody>
          <a:bodyPr lIns="0" tIns="0" rIns="0" bIns="0" rtlCol="0" anchor="t">
            <a:spAutoFit/>
          </a:bodyPr>
          <a:lstStyle/>
          <a:p>
            <a:pPr algn="ctr">
              <a:lnSpc>
                <a:spcPts val="8516"/>
              </a:lnSpc>
            </a:pPr>
            <a:r>
              <a:rPr lang="en-US" sz="6082" b="1">
                <a:solidFill>
                  <a:srgbClr val="0A152F"/>
                </a:solidFill>
                <a:latin typeface="Poppins Bold"/>
                <a:ea typeface="Poppins Bold"/>
                <a:cs typeface="Poppins Bold"/>
                <a:sym typeface="Poppins Bold"/>
              </a:rPr>
              <a:t>CONCLUSION</a:t>
            </a:r>
          </a:p>
        </p:txBody>
      </p:sp>
      <p:sp>
        <p:nvSpPr>
          <p:cNvPr id="7" name="TextBox 7"/>
          <p:cNvSpPr txBox="1"/>
          <p:nvPr/>
        </p:nvSpPr>
        <p:spPr>
          <a:xfrm>
            <a:off x="2625015" y="3790251"/>
            <a:ext cx="13430665" cy="3946525"/>
          </a:xfrm>
          <a:prstGeom prst="rect">
            <a:avLst/>
          </a:prstGeom>
        </p:spPr>
        <p:txBody>
          <a:bodyPr lIns="0" tIns="0" rIns="0" bIns="0" rtlCol="0" anchor="t">
            <a:spAutoFit/>
          </a:bodyPr>
          <a:lstStyle/>
          <a:p>
            <a:pPr algn="just">
              <a:lnSpc>
                <a:spcPts val="3499"/>
              </a:lnSpc>
              <a:spcBef>
                <a:spcPct val="0"/>
              </a:spcBef>
            </a:pPr>
            <a:r>
              <a:rPr lang="en-US" sz="2499">
                <a:solidFill>
                  <a:srgbClr val="000000"/>
                </a:solidFill>
                <a:latin typeface="Poppins"/>
                <a:ea typeface="Poppins"/>
                <a:cs typeface="Poppins"/>
                <a:sym typeface="Poppins"/>
              </a:rPr>
              <a:t>Aurigen makes use of state-of-the-art diffusion models (Stable Diffusion XL) along with a userfriendly interface created on Streamlit to enable users to generate realistic and personalized jewelry. The challenges we overcame such as dataset limitations, refinement errors, and computational efficiency, mean that the system offers a robust, and accessible solution for jewelry designing and visualization.</a:t>
            </a:r>
          </a:p>
          <a:p>
            <a:pPr algn="just">
              <a:lnSpc>
                <a:spcPts val="3499"/>
              </a:lnSpc>
              <a:spcBef>
                <a:spcPct val="0"/>
              </a:spcBef>
            </a:pPr>
            <a:r>
              <a:rPr lang="en-US" sz="2499">
                <a:solidFill>
                  <a:srgbClr val="000000"/>
                </a:solidFill>
                <a:latin typeface="Poppins"/>
                <a:ea typeface="Poppins"/>
                <a:cs typeface="Poppins"/>
                <a:sym typeface="Poppins"/>
              </a:rPr>
              <a:t>Overall, the product has strong potential for adapting to creative industries such as fashion, interior design, along with the capability to meet different domain-specific needs by further adjusting the architecture using different models, prompts, and control mechanisms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US"/>
          </a:p>
        </p:txBody>
      </p:sp>
      <p:sp>
        <p:nvSpPr>
          <p:cNvPr id="3" name="TextBox 3"/>
          <p:cNvSpPr txBox="1"/>
          <p:nvPr/>
        </p:nvSpPr>
        <p:spPr>
          <a:xfrm>
            <a:off x="4017684" y="2610822"/>
            <a:ext cx="10252632" cy="5036781"/>
          </a:xfrm>
          <a:prstGeom prst="rect">
            <a:avLst/>
          </a:prstGeom>
        </p:spPr>
        <p:txBody>
          <a:bodyPr lIns="0" tIns="0" rIns="0" bIns="0" rtlCol="0" anchor="t">
            <a:spAutoFit/>
          </a:bodyPr>
          <a:lstStyle/>
          <a:p>
            <a:pPr algn="ctr">
              <a:lnSpc>
                <a:spcPts val="19044"/>
              </a:lnSpc>
            </a:pPr>
            <a:r>
              <a:rPr lang="en-US" sz="17003" b="1">
                <a:solidFill>
                  <a:srgbClr val="FFFFFF"/>
                </a:solidFill>
                <a:latin typeface="Poppins Bold"/>
                <a:ea typeface="Poppins Bold"/>
                <a:cs typeface="Poppins Bold"/>
                <a:sym typeface="Poppi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US"/>
          </a:p>
        </p:txBody>
      </p:sp>
      <p:grpSp>
        <p:nvGrpSpPr>
          <p:cNvPr id="3" name="Group 3"/>
          <p:cNvGrpSpPr/>
          <p:nvPr/>
        </p:nvGrpSpPr>
        <p:grpSpPr>
          <a:xfrm>
            <a:off x="1634679" y="1442420"/>
            <a:ext cx="15018641" cy="7402160"/>
            <a:chOff x="0" y="0"/>
            <a:chExt cx="3955527" cy="1949540"/>
          </a:xfrm>
        </p:grpSpPr>
        <p:sp>
          <p:nvSpPr>
            <p:cNvPr id="4" name="Freeform 4"/>
            <p:cNvSpPr/>
            <p:nvPr/>
          </p:nvSpPr>
          <p:spPr>
            <a:xfrm>
              <a:off x="0" y="0"/>
              <a:ext cx="3955527" cy="1949540"/>
            </a:xfrm>
            <a:custGeom>
              <a:avLst/>
              <a:gdLst/>
              <a:ahLst/>
              <a:cxnLst/>
              <a:rect l="l" t="t" r="r" b="b"/>
              <a:pathLst>
                <a:path w="3955527" h="1949540">
                  <a:moveTo>
                    <a:pt x="26290" y="0"/>
                  </a:moveTo>
                  <a:lnTo>
                    <a:pt x="3929237" y="0"/>
                  </a:lnTo>
                  <a:cubicBezTo>
                    <a:pt x="3943757" y="0"/>
                    <a:pt x="3955527" y="11770"/>
                    <a:pt x="3955527" y="26290"/>
                  </a:cubicBezTo>
                  <a:lnTo>
                    <a:pt x="3955527" y="1923250"/>
                  </a:lnTo>
                  <a:cubicBezTo>
                    <a:pt x="3955527" y="1937770"/>
                    <a:pt x="3943757" y="1949540"/>
                    <a:pt x="3929237" y="1949540"/>
                  </a:cubicBezTo>
                  <a:lnTo>
                    <a:pt x="26290" y="1949540"/>
                  </a:lnTo>
                  <a:cubicBezTo>
                    <a:pt x="11770" y="1949540"/>
                    <a:pt x="0" y="1937770"/>
                    <a:pt x="0" y="1923250"/>
                  </a:cubicBezTo>
                  <a:lnTo>
                    <a:pt x="0" y="26290"/>
                  </a:lnTo>
                  <a:cubicBezTo>
                    <a:pt x="0" y="11770"/>
                    <a:pt x="11770" y="0"/>
                    <a:pt x="26290" y="0"/>
                  </a:cubicBezTo>
                  <a:close/>
                </a:path>
              </a:pathLst>
            </a:custGeom>
            <a:solidFill>
              <a:srgbClr val="FFFFFF">
                <a:alpha val="74902"/>
              </a:srgbClr>
            </a:solidFill>
          </p:spPr>
          <p:txBody>
            <a:bodyPr/>
            <a:lstStyle/>
            <a:p>
              <a:endParaRPr lang="en-US"/>
            </a:p>
          </p:txBody>
        </p:sp>
        <p:sp>
          <p:nvSpPr>
            <p:cNvPr id="5" name="TextBox 5"/>
            <p:cNvSpPr txBox="1"/>
            <p:nvPr/>
          </p:nvSpPr>
          <p:spPr>
            <a:xfrm>
              <a:off x="0" y="-57150"/>
              <a:ext cx="3955527" cy="200669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5070972" y="1680715"/>
            <a:ext cx="8146056" cy="1311686"/>
          </a:xfrm>
          <a:prstGeom prst="rect">
            <a:avLst/>
          </a:prstGeom>
        </p:spPr>
        <p:txBody>
          <a:bodyPr lIns="0" tIns="0" rIns="0" bIns="0" rtlCol="0" anchor="t">
            <a:spAutoFit/>
          </a:bodyPr>
          <a:lstStyle/>
          <a:p>
            <a:pPr algn="ctr">
              <a:lnSpc>
                <a:spcPts val="10127"/>
              </a:lnSpc>
            </a:pPr>
            <a:r>
              <a:rPr lang="en-US" sz="7233" b="1">
                <a:solidFill>
                  <a:srgbClr val="0A152F"/>
                </a:solidFill>
                <a:latin typeface="Poppins Bold"/>
                <a:ea typeface="Poppins Bold"/>
                <a:cs typeface="Poppins Bold"/>
                <a:sym typeface="Poppins Bold"/>
              </a:rPr>
              <a:t>INTRODUCTION</a:t>
            </a:r>
          </a:p>
        </p:txBody>
      </p:sp>
      <p:sp>
        <p:nvSpPr>
          <p:cNvPr id="7" name="TextBox 7"/>
          <p:cNvSpPr txBox="1"/>
          <p:nvPr/>
        </p:nvSpPr>
        <p:spPr>
          <a:xfrm>
            <a:off x="2788383" y="3397841"/>
            <a:ext cx="12711235" cy="4363770"/>
          </a:xfrm>
          <a:prstGeom prst="rect">
            <a:avLst/>
          </a:prstGeom>
        </p:spPr>
        <p:txBody>
          <a:bodyPr lIns="0" tIns="0" rIns="0" bIns="0" rtlCol="0" anchor="t">
            <a:spAutoFit/>
          </a:bodyPr>
          <a:lstStyle/>
          <a:p>
            <a:pPr marL="537136" lvl="1" indent="-268568" algn="just">
              <a:lnSpc>
                <a:spcPts val="3483"/>
              </a:lnSpc>
              <a:buFont typeface="Arial"/>
              <a:buChar char="•"/>
            </a:pPr>
            <a:r>
              <a:rPr lang="en-US" sz="2487">
                <a:solidFill>
                  <a:srgbClr val="0A152F"/>
                </a:solidFill>
                <a:latin typeface="Poppins"/>
                <a:ea typeface="Poppins"/>
                <a:cs typeface="Poppins"/>
                <a:sym typeface="Poppins"/>
              </a:rPr>
              <a:t>In traditional jewelry design, customers often struggle to visualize their customized pieces before they are made.</a:t>
            </a:r>
          </a:p>
          <a:p>
            <a:pPr algn="just">
              <a:lnSpc>
                <a:spcPts val="3483"/>
              </a:lnSpc>
            </a:pPr>
            <a:endParaRPr lang="en-US" sz="2487">
              <a:solidFill>
                <a:srgbClr val="0A152F"/>
              </a:solidFill>
              <a:latin typeface="Poppins"/>
              <a:ea typeface="Poppins"/>
              <a:cs typeface="Poppins"/>
              <a:sym typeface="Poppins"/>
            </a:endParaRPr>
          </a:p>
          <a:p>
            <a:pPr marL="537136" lvl="1" indent="-268568" algn="just">
              <a:lnSpc>
                <a:spcPts val="3483"/>
              </a:lnSpc>
              <a:buFont typeface="Arial"/>
              <a:buChar char="•"/>
            </a:pPr>
            <a:r>
              <a:rPr lang="en-US" sz="2487">
                <a:solidFill>
                  <a:srgbClr val="0A152F"/>
                </a:solidFill>
                <a:latin typeface="Poppins"/>
                <a:ea typeface="Poppins"/>
                <a:cs typeface="Poppins"/>
                <a:sym typeface="Poppins"/>
              </a:rPr>
              <a:t> They usually have to place orders based on rough sketches or verbal communication, and must purchase the final piece even if it doesn’t meet their expectations.</a:t>
            </a:r>
          </a:p>
          <a:p>
            <a:pPr algn="just">
              <a:lnSpc>
                <a:spcPts val="3483"/>
              </a:lnSpc>
            </a:pPr>
            <a:endParaRPr lang="en-US" sz="2487">
              <a:solidFill>
                <a:srgbClr val="0A152F"/>
              </a:solidFill>
              <a:latin typeface="Poppins"/>
              <a:ea typeface="Poppins"/>
              <a:cs typeface="Poppins"/>
              <a:sym typeface="Poppins"/>
            </a:endParaRPr>
          </a:p>
          <a:p>
            <a:pPr marL="537136" lvl="1" indent="-268568" algn="just">
              <a:lnSpc>
                <a:spcPts val="3483"/>
              </a:lnSpc>
              <a:buFont typeface="Arial"/>
              <a:buChar char="•"/>
            </a:pPr>
            <a:r>
              <a:rPr lang="en-US" sz="2487">
                <a:solidFill>
                  <a:srgbClr val="0A152F"/>
                </a:solidFill>
                <a:latin typeface="Poppins"/>
                <a:ea typeface="Poppins"/>
                <a:cs typeface="Poppins"/>
                <a:sym typeface="Poppins"/>
              </a:rPr>
              <a:t> Our project aims to solve this by generating digital jewelry designs based on user prompts, offering a personalized, risk-free way to explore designs before committing.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US"/>
          </a:p>
        </p:txBody>
      </p:sp>
      <p:grpSp>
        <p:nvGrpSpPr>
          <p:cNvPr id="3" name="Group 3"/>
          <p:cNvGrpSpPr/>
          <p:nvPr/>
        </p:nvGrpSpPr>
        <p:grpSpPr>
          <a:xfrm>
            <a:off x="1634679" y="1442420"/>
            <a:ext cx="15018641" cy="7402160"/>
            <a:chOff x="0" y="0"/>
            <a:chExt cx="3955527" cy="1949540"/>
          </a:xfrm>
        </p:grpSpPr>
        <p:sp>
          <p:nvSpPr>
            <p:cNvPr id="4" name="Freeform 4"/>
            <p:cNvSpPr/>
            <p:nvPr/>
          </p:nvSpPr>
          <p:spPr>
            <a:xfrm>
              <a:off x="0" y="0"/>
              <a:ext cx="3955527" cy="1949540"/>
            </a:xfrm>
            <a:custGeom>
              <a:avLst/>
              <a:gdLst/>
              <a:ahLst/>
              <a:cxnLst/>
              <a:rect l="l" t="t" r="r" b="b"/>
              <a:pathLst>
                <a:path w="3955527" h="1949540">
                  <a:moveTo>
                    <a:pt x="26290" y="0"/>
                  </a:moveTo>
                  <a:lnTo>
                    <a:pt x="3929237" y="0"/>
                  </a:lnTo>
                  <a:cubicBezTo>
                    <a:pt x="3943757" y="0"/>
                    <a:pt x="3955527" y="11770"/>
                    <a:pt x="3955527" y="26290"/>
                  </a:cubicBezTo>
                  <a:lnTo>
                    <a:pt x="3955527" y="1923250"/>
                  </a:lnTo>
                  <a:cubicBezTo>
                    <a:pt x="3955527" y="1937770"/>
                    <a:pt x="3943757" y="1949540"/>
                    <a:pt x="3929237" y="1949540"/>
                  </a:cubicBezTo>
                  <a:lnTo>
                    <a:pt x="26290" y="1949540"/>
                  </a:lnTo>
                  <a:cubicBezTo>
                    <a:pt x="11770" y="1949540"/>
                    <a:pt x="0" y="1937770"/>
                    <a:pt x="0" y="1923250"/>
                  </a:cubicBezTo>
                  <a:lnTo>
                    <a:pt x="0" y="26290"/>
                  </a:lnTo>
                  <a:cubicBezTo>
                    <a:pt x="0" y="11770"/>
                    <a:pt x="11770" y="0"/>
                    <a:pt x="26290" y="0"/>
                  </a:cubicBezTo>
                  <a:close/>
                </a:path>
              </a:pathLst>
            </a:custGeom>
            <a:solidFill>
              <a:srgbClr val="FFFFFF">
                <a:alpha val="74902"/>
              </a:srgbClr>
            </a:solidFill>
          </p:spPr>
          <p:txBody>
            <a:bodyPr/>
            <a:lstStyle/>
            <a:p>
              <a:endParaRPr lang="en-US"/>
            </a:p>
          </p:txBody>
        </p:sp>
        <p:sp>
          <p:nvSpPr>
            <p:cNvPr id="5" name="TextBox 5"/>
            <p:cNvSpPr txBox="1"/>
            <p:nvPr/>
          </p:nvSpPr>
          <p:spPr>
            <a:xfrm>
              <a:off x="0" y="-57150"/>
              <a:ext cx="3955527" cy="200669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157858" y="1741775"/>
            <a:ext cx="9972284" cy="1311686"/>
          </a:xfrm>
          <a:prstGeom prst="rect">
            <a:avLst/>
          </a:prstGeom>
        </p:spPr>
        <p:txBody>
          <a:bodyPr lIns="0" tIns="0" rIns="0" bIns="0" rtlCol="0" anchor="t">
            <a:spAutoFit/>
          </a:bodyPr>
          <a:lstStyle/>
          <a:p>
            <a:pPr algn="ctr">
              <a:lnSpc>
                <a:spcPts val="10127"/>
              </a:lnSpc>
            </a:pPr>
            <a:r>
              <a:rPr lang="en-US" sz="7233" b="1">
                <a:solidFill>
                  <a:srgbClr val="0A152F"/>
                </a:solidFill>
                <a:latin typeface="Poppins Bold"/>
                <a:ea typeface="Poppins Bold"/>
                <a:cs typeface="Poppins Bold"/>
                <a:sym typeface="Poppins Bold"/>
              </a:rPr>
              <a:t>PROBLEM STATEMENT</a:t>
            </a:r>
          </a:p>
        </p:txBody>
      </p:sp>
      <p:sp>
        <p:nvSpPr>
          <p:cNvPr id="7" name="TextBox 7"/>
          <p:cNvSpPr txBox="1"/>
          <p:nvPr/>
        </p:nvSpPr>
        <p:spPr>
          <a:xfrm>
            <a:off x="3010261" y="3636453"/>
            <a:ext cx="12267479" cy="4384675"/>
          </a:xfrm>
          <a:prstGeom prst="rect">
            <a:avLst/>
          </a:prstGeom>
        </p:spPr>
        <p:txBody>
          <a:bodyPr lIns="0" tIns="0" rIns="0" bIns="0" rtlCol="0" anchor="t">
            <a:spAutoFit/>
          </a:bodyPr>
          <a:lstStyle/>
          <a:p>
            <a:pPr marL="539749" lvl="1" indent="-269875" algn="l">
              <a:lnSpc>
                <a:spcPts val="3499"/>
              </a:lnSpc>
              <a:buFont typeface="Arial"/>
              <a:buChar char="•"/>
            </a:pPr>
            <a:r>
              <a:rPr lang="en-US" sz="2499">
                <a:solidFill>
                  <a:srgbClr val="0A152F"/>
                </a:solidFill>
                <a:latin typeface="Poppins"/>
                <a:ea typeface="Poppins"/>
                <a:cs typeface="Poppins"/>
                <a:sym typeface="Poppins"/>
              </a:rPr>
              <a:t>In the traditional jewelry design process, customers often struggle to clearly visualize their personalized pieces before they are made.</a:t>
            </a:r>
          </a:p>
          <a:p>
            <a:pPr algn="l">
              <a:lnSpc>
                <a:spcPts val="3499"/>
              </a:lnSpc>
            </a:pPr>
            <a:endParaRPr lang="en-US" sz="2499">
              <a:solidFill>
                <a:srgbClr val="0A152F"/>
              </a:solidFill>
              <a:latin typeface="Poppins"/>
              <a:ea typeface="Poppins"/>
              <a:cs typeface="Poppins"/>
              <a:sym typeface="Poppins"/>
            </a:endParaRPr>
          </a:p>
          <a:p>
            <a:pPr marL="539749" lvl="1" indent="-269875" algn="l">
              <a:lnSpc>
                <a:spcPts val="3499"/>
              </a:lnSpc>
              <a:buFont typeface="Arial"/>
              <a:buChar char="•"/>
            </a:pPr>
            <a:r>
              <a:rPr lang="en-US" sz="2499">
                <a:solidFill>
                  <a:srgbClr val="0A152F"/>
                </a:solidFill>
                <a:latin typeface="Poppins"/>
                <a:ea typeface="Poppins"/>
                <a:cs typeface="Poppins"/>
                <a:sym typeface="Poppins"/>
              </a:rPr>
              <a:t> This lack of transparency and flexibility can lead to dissatisfaction, as the final product may not fully align with their original expectations.</a:t>
            </a:r>
          </a:p>
          <a:p>
            <a:pPr algn="l">
              <a:lnSpc>
                <a:spcPts val="3499"/>
              </a:lnSpc>
            </a:pPr>
            <a:endParaRPr lang="en-US" sz="2499">
              <a:solidFill>
                <a:srgbClr val="0A152F"/>
              </a:solidFill>
              <a:latin typeface="Poppins"/>
              <a:ea typeface="Poppins"/>
              <a:cs typeface="Poppins"/>
              <a:sym typeface="Poppins"/>
            </a:endParaRPr>
          </a:p>
          <a:p>
            <a:pPr marL="539749" lvl="1" indent="-269875" algn="l">
              <a:lnSpc>
                <a:spcPts val="3499"/>
              </a:lnSpc>
              <a:buFont typeface="Arial"/>
              <a:buChar char="•"/>
            </a:pPr>
            <a:r>
              <a:rPr lang="en-US" sz="2499">
                <a:solidFill>
                  <a:srgbClr val="0A152F"/>
                </a:solidFill>
                <a:latin typeface="Poppins"/>
                <a:ea typeface="Poppins"/>
                <a:cs typeface="Poppins"/>
                <a:sym typeface="Poppins"/>
              </a:rPr>
              <a:t>Additionally, there are currently no dedicated digital tools that allow users to easily explore and customize jewelry designs based on their specific preferences.</a:t>
            </a:r>
          </a:p>
          <a:p>
            <a:pPr algn="l">
              <a:lnSpc>
                <a:spcPts val="3499"/>
              </a:lnSpc>
            </a:pPr>
            <a:r>
              <a:rPr lang="en-US" sz="2499">
                <a:solidFill>
                  <a:srgbClr val="0A152F"/>
                </a:solidFill>
                <a:latin typeface="Poppins"/>
                <a:ea typeface="Poppins"/>
                <a:cs typeface="Poppins"/>
                <a:sym typeface="Poppins"/>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US"/>
          </a:p>
        </p:txBody>
      </p:sp>
      <p:grpSp>
        <p:nvGrpSpPr>
          <p:cNvPr id="3" name="Group 3"/>
          <p:cNvGrpSpPr/>
          <p:nvPr/>
        </p:nvGrpSpPr>
        <p:grpSpPr>
          <a:xfrm>
            <a:off x="1634679" y="1442420"/>
            <a:ext cx="15018641" cy="7402160"/>
            <a:chOff x="0" y="0"/>
            <a:chExt cx="3955527" cy="1949540"/>
          </a:xfrm>
        </p:grpSpPr>
        <p:sp>
          <p:nvSpPr>
            <p:cNvPr id="4" name="Freeform 4"/>
            <p:cNvSpPr/>
            <p:nvPr/>
          </p:nvSpPr>
          <p:spPr>
            <a:xfrm>
              <a:off x="0" y="0"/>
              <a:ext cx="3955527" cy="1949540"/>
            </a:xfrm>
            <a:custGeom>
              <a:avLst/>
              <a:gdLst/>
              <a:ahLst/>
              <a:cxnLst/>
              <a:rect l="l" t="t" r="r" b="b"/>
              <a:pathLst>
                <a:path w="3955527" h="1949540">
                  <a:moveTo>
                    <a:pt x="26290" y="0"/>
                  </a:moveTo>
                  <a:lnTo>
                    <a:pt x="3929237" y="0"/>
                  </a:lnTo>
                  <a:cubicBezTo>
                    <a:pt x="3943757" y="0"/>
                    <a:pt x="3955527" y="11770"/>
                    <a:pt x="3955527" y="26290"/>
                  </a:cubicBezTo>
                  <a:lnTo>
                    <a:pt x="3955527" y="1923250"/>
                  </a:lnTo>
                  <a:cubicBezTo>
                    <a:pt x="3955527" y="1937770"/>
                    <a:pt x="3943757" y="1949540"/>
                    <a:pt x="3929237" y="1949540"/>
                  </a:cubicBezTo>
                  <a:lnTo>
                    <a:pt x="26290" y="1949540"/>
                  </a:lnTo>
                  <a:cubicBezTo>
                    <a:pt x="11770" y="1949540"/>
                    <a:pt x="0" y="1937770"/>
                    <a:pt x="0" y="1923250"/>
                  </a:cubicBezTo>
                  <a:lnTo>
                    <a:pt x="0" y="26290"/>
                  </a:lnTo>
                  <a:cubicBezTo>
                    <a:pt x="0" y="11770"/>
                    <a:pt x="11770" y="0"/>
                    <a:pt x="26290" y="0"/>
                  </a:cubicBezTo>
                  <a:close/>
                </a:path>
              </a:pathLst>
            </a:custGeom>
            <a:solidFill>
              <a:srgbClr val="FFFFFF">
                <a:alpha val="74902"/>
              </a:srgbClr>
            </a:solidFill>
          </p:spPr>
          <p:txBody>
            <a:bodyPr/>
            <a:lstStyle/>
            <a:p>
              <a:endParaRPr lang="en-US"/>
            </a:p>
          </p:txBody>
        </p:sp>
        <p:sp>
          <p:nvSpPr>
            <p:cNvPr id="5" name="TextBox 5"/>
            <p:cNvSpPr txBox="1"/>
            <p:nvPr/>
          </p:nvSpPr>
          <p:spPr>
            <a:xfrm>
              <a:off x="0" y="-57150"/>
              <a:ext cx="3955527" cy="200669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2604717" y="3751965"/>
            <a:ext cx="13078565" cy="3508375"/>
          </a:xfrm>
          <a:prstGeom prst="rect">
            <a:avLst/>
          </a:prstGeom>
        </p:spPr>
        <p:txBody>
          <a:bodyPr lIns="0" tIns="0" rIns="0" bIns="0" rtlCol="0" anchor="t">
            <a:spAutoFit/>
          </a:bodyPr>
          <a:lstStyle/>
          <a:p>
            <a:pPr algn="just">
              <a:lnSpc>
                <a:spcPts val="3499"/>
              </a:lnSpc>
            </a:pPr>
            <a:r>
              <a:rPr lang="en-US" sz="2499">
                <a:solidFill>
                  <a:srgbClr val="0A152F"/>
                </a:solidFill>
                <a:latin typeface="Poppins"/>
                <a:ea typeface="Poppins"/>
                <a:cs typeface="Poppins"/>
                <a:sym typeface="Poppins"/>
              </a:rPr>
              <a:t>Our project is driven by the need to give users the freedom to design and visualize customized jewelry easily. We aim to make the personalization process faster, more affordable, and accessible, eliminating the reliance on physical sketches and costly revisions. We identified a clear gap in the market — there are no dedicated AI models focused on jewelry design generation. Existing tools are basic and lack the depth needed for true customization. Through our project, we strive to bridge this gap and simplify the journey from imagination to design.</a:t>
            </a:r>
          </a:p>
          <a:p>
            <a:pPr algn="just">
              <a:lnSpc>
                <a:spcPts val="3499"/>
              </a:lnSpc>
            </a:pPr>
            <a:endParaRPr lang="en-US" sz="2499">
              <a:solidFill>
                <a:srgbClr val="0A152F"/>
              </a:solidFill>
              <a:latin typeface="Poppins"/>
              <a:ea typeface="Poppins"/>
              <a:cs typeface="Poppins"/>
              <a:sym typeface="Poppins"/>
            </a:endParaRPr>
          </a:p>
        </p:txBody>
      </p:sp>
      <p:sp>
        <p:nvSpPr>
          <p:cNvPr id="7" name="TextBox 7"/>
          <p:cNvSpPr txBox="1"/>
          <p:nvPr/>
        </p:nvSpPr>
        <p:spPr>
          <a:xfrm>
            <a:off x="5317291" y="1781445"/>
            <a:ext cx="7653417" cy="1293483"/>
          </a:xfrm>
          <a:prstGeom prst="rect">
            <a:avLst/>
          </a:prstGeom>
        </p:spPr>
        <p:txBody>
          <a:bodyPr lIns="0" tIns="0" rIns="0" bIns="0" rtlCol="0" anchor="t">
            <a:spAutoFit/>
          </a:bodyPr>
          <a:lstStyle/>
          <a:p>
            <a:pPr algn="ctr">
              <a:lnSpc>
                <a:spcPts val="10080"/>
              </a:lnSpc>
            </a:pPr>
            <a:r>
              <a:rPr lang="en-US" sz="7200" b="1">
                <a:solidFill>
                  <a:srgbClr val="0A152F"/>
                </a:solidFill>
                <a:latin typeface="Poppins Bold"/>
                <a:ea typeface="Poppins Bold"/>
                <a:cs typeface="Poppins Bold"/>
                <a:sym typeface="Poppins Bold"/>
              </a:rPr>
              <a:t>MOTIVATION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US"/>
          </a:p>
        </p:txBody>
      </p:sp>
      <p:grpSp>
        <p:nvGrpSpPr>
          <p:cNvPr id="3" name="Group 3"/>
          <p:cNvGrpSpPr/>
          <p:nvPr/>
        </p:nvGrpSpPr>
        <p:grpSpPr>
          <a:xfrm>
            <a:off x="1634679" y="1275230"/>
            <a:ext cx="15275856" cy="7736540"/>
            <a:chOff x="0" y="0"/>
            <a:chExt cx="4023271" cy="2037607"/>
          </a:xfrm>
        </p:grpSpPr>
        <p:sp>
          <p:nvSpPr>
            <p:cNvPr id="4" name="Freeform 4"/>
            <p:cNvSpPr/>
            <p:nvPr/>
          </p:nvSpPr>
          <p:spPr>
            <a:xfrm>
              <a:off x="0" y="0"/>
              <a:ext cx="4023271" cy="2037607"/>
            </a:xfrm>
            <a:custGeom>
              <a:avLst/>
              <a:gdLst/>
              <a:ahLst/>
              <a:cxnLst/>
              <a:rect l="l" t="t" r="r" b="b"/>
              <a:pathLst>
                <a:path w="4023271" h="2037607">
                  <a:moveTo>
                    <a:pt x="25847" y="0"/>
                  </a:moveTo>
                  <a:lnTo>
                    <a:pt x="3997423" y="0"/>
                  </a:lnTo>
                  <a:cubicBezTo>
                    <a:pt x="4011699" y="0"/>
                    <a:pt x="4023271" y="11572"/>
                    <a:pt x="4023271" y="25847"/>
                  </a:cubicBezTo>
                  <a:lnTo>
                    <a:pt x="4023271" y="2011760"/>
                  </a:lnTo>
                  <a:cubicBezTo>
                    <a:pt x="4023271" y="2026035"/>
                    <a:pt x="4011699" y="2037607"/>
                    <a:pt x="3997423" y="2037607"/>
                  </a:cubicBezTo>
                  <a:lnTo>
                    <a:pt x="25847" y="2037607"/>
                  </a:lnTo>
                  <a:cubicBezTo>
                    <a:pt x="11572" y="2037607"/>
                    <a:pt x="0" y="2026035"/>
                    <a:pt x="0" y="2011760"/>
                  </a:cubicBezTo>
                  <a:lnTo>
                    <a:pt x="0" y="25847"/>
                  </a:lnTo>
                  <a:cubicBezTo>
                    <a:pt x="0" y="11572"/>
                    <a:pt x="11572" y="0"/>
                    <a:pt x="25847" y="0"/>
                  </a:cubicBezTo>
                  <a:close/>
                </a:path>
              </a:pathLst>
            </a:custGeom>
            <a:solidFill>
              <a:srgbClr val="FFFFFF">
                <a:alpha val="74902"/>
              </a:srgbClr>
            </a:solidFill>
          </p:spPr>
          <p:txBody>
            <a:bodyPr/>
            <a:lstStyle/>
            <a:p>
              <a:endParaRPr lang="en-US"/>
            </a:p>
          </p:txBody>
        </p:sp>
        <p:sp>
          <p:nvSpPr>
            <p:cNvPr id="5" name="TextBox 5"/>
            <p:cNvSpPr txBox="1"/>
            <p:nvPr/>
          </p:nvSpPr>
          <p:spPr>
            <a:xfrm>
              <a:off x="0" y="-57150"/>
              <a:ext cx="4023271" cy="2094757"/>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72707" y="235931"/>
            <a:ext cx="1561972" cy="1585538"/>
          </a:xfrm>
          <a:custGeom>
            <a:avLst/>
            <a:gdLst/>
            <a:ahLst/>
            <a:cxnLst/>
            <a:rect l="l" t="t" r="r" b="b"/>
            <a:pathLst>
              <a:path w="1561972" h="1585538">
                <a:moveTo>
                  <a:pt x="0" y="0"/>
                </a:moveTo>
                <a:lnTo>
                  <a:pt x="1561972" y="0"/>
                </a:lnTo>
                <a:lnTo>
                  <a:pt x="1561972" y="1585538"/>
                </a:lnTo>
                <a:lnTo>
                  <a:pt x="0" y="158553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TextBox 7"/>
          <p:cNvSpPr txBox="1"/>
          <p:nvPr/>
        </p:nvSpPr>
        <p:spPr>
          <a:xfrm>
            <a:off x="2196796" y="3503819"/>
            <a:ext cx="14147742" cy="4384675"/>
          </a:xfrm>
          <a:prstGeom prst="rect">
            <a:avLst/>
          </a:prstGeom>
        </p:spPr>
        <p:txBody>
          <a:bodyPr lIns="0" tIns="0" rIns="0" bIns="0" rtlCol="0" anchor="t">
            <a:spAutoFit/>
          </a:bodyPr>
          <a:lstStyle/>
          <a:p>
            <a:pPr marL="539749" lvl="1" indent="-269875" algn="just">
              <a:lnSpc>
                <a:spcPts val="3499"/>
              </a:lnSpc>
              <a:buFont typeface="Arial"/>
              <a:buChar char="•"/>
            </a:pPr>
            <a:r>
              <a:rPr lang="en-US" sz="2499">
                <a:solidFill>
                  <a:srgbClr val="0A152F"/>
                </a:solidFill>
                <a:latin typeface="Poppins"/>
                <a:ea typeface="Poppins"/>
                <a:cs typeface="Poppins"/>
                <a:sym typeface="Poppins"/>
              </a:rPr>
              <a:t>We designed a hybrid model that combines Diffusion Models and StyleGAN to generate personalized jewelry designs.</a:t>
            </a:r>
          </a:p>
          <a:p>
            <a:pPr marL="539749" lvl="1" indent="-269875" algn="just">
              <a:lnSpc>
                <a:spcPts val="3499"/>
              </a:lnSpc>
              <a:buFont typeface="Arial"/>
              <a:buChar char="•"/>
            </a:pPr>
            <a:r>
              <a:rPr lang="en-US" sz="2499">
                <a:solidFill>
                  <a:srgbClr val="0A152F"/>
                </a:solidFill>
                <a:latin typeface="Poppins"/>
                <a:ea typeface="Poppins"/>
                <a:cs typeface="Poppins"/>
                <a:sym typeface="Poppins"/>
              </a:rPr>
              <a:t>Users can enter simple text prompts to describe the style, type, or features they want in their jewelry.</a:t>
            </a:r>
          </a:p>
          <a:p>
            <a:pPr marL="539749" lvl="1" indent="-269875" algn="just">
              <a:lnSpc>
                <a:spcPts val="3499"/>
              </a:lnSpc>
              <a:buFont typeface="Arial"/>
              <a:buChar char="•"/>
            </a:pPr>
            <a:r>
              <a:rPr lang="en-US" sz="2499">
                <a:solidFill>
                  <a:srgbClr val="0A152F"/>
                </a:solidFill>
                <a:latin typeface="Poppins"/>
                <a:ea typeface="Poppins"/>
                <a:cs typeface="Poppins"/>
                <a:sym typeface="Poppins"/>
              </a:rPr>
              <a:t>The model then creates realistic and detailed designs focused mainly on gold-based earrings, rings, necklaces, and bracelets.</a:t>
            </a:r>
          </a:p>
          <a:p>
            <a:pPr marL="539749" lvl="1" indent="-269875" algn="just">
              <a:lnSpc>
                <a:spcPts val="3499"/>
              </a:lnSpc>
              <a:buFont typeface="Arial"/>
              <a:buChar char="•"/>
            </a:pPr>
            <a:r>
              <a:rPr lang="en-US" sz="2499">
                <a:solidFill>
                  <a:srgbClr val="0A152F"/>
                </a:solidFill>
                <a:latin typeface="Poppins"/>
                <a:ea typeface="Poppins"/>
                <a:cs typeface="Poppins"/>
                <a:sym typeface="Poppins"/>
              </a:rPr>
              <a:t>This system allows users to digitally explore different custom designs quickly without the need to physically craft them.</a:t>
            </a:r>
          </a:p>
          <a:p>
            <a:pPr marL="539749" lvl="1" indent="-269875" algn="l">
              <a:lnSpc>
                <a:spcPts val="3499"/>
              </a:lnSpc>
              <a:buFont typeface="Arial"/>
              <a:buChar char="•"/>
            </a:pPr>
            <a:r>
              <a:rPr lang="en-US" sz="2499">
                <a:solidFill>
                  <a:srgbClr val="0A152F"/>
                </a:solidFill>
                <a:latin typeface="Poppins"/>
                <a:ea typeface="Poppins"/>
                <a:cs typeface="Poppins"/>
                <a:sym typeface="Poppins"/>
              </a:rPr>
              <a:t>Our approach makes jewelry personalization easier, more flexible, and cost-effective for customers.</a:t>
            </a:r>
          </a:p>
        </p:txBody>
      </p:sp>
      <p:sp>
        <p:nvSpPr>
          <p:cNvPr id="8" name="TextBox 8"/>
          <p:cNvSpPr txBox="1"/>
          <p:nvPr/>
        </p:nvSpPr>
        <p:spPr>
          <a:xfrm>
            <a:off x="2721234" y="1471822"/>
            <a:ext cx="12669114" cy="1302258"/>
          </a:xfrm>
          <a:prstGeom prst="rect">
            <a:avLst/>
          </a:prstGeom>
        </p:spPr>
        <p:txBody>
          <a:bodyPr lIns="0" tIns="0" rIns="0" bIns="0" rtlCol="0" anchor="t">
            <a:spAutoFit/>
          </a:bodyPr>
          <a:lstStyle/>
          <a:p>
            <a:pPr algn="ctr">
              <a:lnSpc>
                <a:spcPts val="10122"/>
              </a:lnSpc>
            </a:pPr>
            <a:r>
              <a:rPr lang="en-US" sz="7230" b="1">
                <a:solidFill>
                  <a:srgbClr val="0A152F"/>
                </a:solidFill>
                <a:latin typeface="Poppins Bold"/>
                <a:ea typeface="Poppins Bold"/>
                <a:cs typeface="Poppins Bold"/>
                <a:sym typeface="Poppins Bold"/>
              </a:rPr>
              <a:t>PROPOSED SOLUTION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US"/>
          </a:p>
        </p:txBody>
      </p:sp>
      <p:grpSp>
        <p:nvGrpSpPr>
          <p:cNvPr id="3" name="Group 3"/>
          <p:cNvGrpSpPr/>
          <p:nvPr/>
        </p:nvGrpSpPr>
        <p:grpSpPr>
          <a:xfrm>
            <a:off x="9211797" y="916142"/>
            <a:ext cx="8321072" cy="8446772"/>
            <a:chOff x="0" y="0"/>
            <a:chExt cx="2191558" cy="2224664"/>
          </a:xfrm>
        </p:grpSpPr>
        <p:sp>
          <p:nvSpPr>
            <p:cNvPr id="4" name="Freeform 4"/>
            <p:cNvSpPr/>
            <p:nvPr/>
          </p:nvSpPr>
          <p:spPr>
            <a:xfrm>
              <a:off x="0" y="0"/>
              <a:ext cx="2191558" cy="2224664"/>
            </a:xfrm>
            <a:custGeom>
              <a:avLst/>
              <a:gdLst/>
              <a:ahLst/>
              <a:cxnLst/>
              <a:rect l="l" t="t" r="r" b="b"/>
              <a:pathLst>
                <a:path w="2191558" h="2224664">
                  <a:moveTo>
                    <a:pt x="47450" y="0"/>
                  </a:moveTo>
                  <a:lnTo>
                    <a:pt x="2144108" y="0"/>
                  </a:lnTo>
                  <a:cubicBezTo>
                    <a:pt x="2170314" y="0"/>
                    <a:pt x="2191558" y="21244"/>
                    <a:pt x="2191558" y="47450"/>
                  </a:cubicBezTo>
                  <a:lnTo>
                    <a:pt x="2191558" y="2177214"/>
                  </a:lnTo>
                  <a:cubicBezTo>
                    <a:pt x="2191558" y="2189799"/>
                    <a:pt x="2186559" y="2201868"/>
                    <a:pt x="2177660" y="2210766"/>
                  </a:cubicBezTo>
                  <a:cubicBezTo>
                    <a:pt x="2168762" y="2219665"/>
                    <a:pt x="2156692" y="2224664"/>
                    <a:pt x="2144108" y="2224664"/>
                  </a:cubicBezTo>
                  <a:lnTo>
                    <a:pt x="47450" y="2224664"/>
                  </a:lnTo>
                  <a:cubicBezTo>
                    <a:pt x="21244" y="2224664"/>
                    <a:pt x="0" y="2203420"/>
                    <a:pt x="0" y="2177214"/>
                  </a:cubicBezTo>
                  <a:lnTo>
                    <a:pt x="0" y="47450"/>
                  </a:lnTo>
                  <a:cubicBezTo>
                    <a:pt x="0" y="21244"/>
                    <a:pt x="21244" y="0"/>
                    <a:pt x="47450" y="0"/>
                  </a:cubicBezTo>
                  <a:close/>
                </a:path>
              </a:pathLst>
            </a:custGeom>
            <a:solidFill>
              <a:srgbClr val="FFFFFF">
                <a:alpha val="74902"/>
              </a:srgbClr>
            </a:solidFill>
          </p:spPr>
          <p:txBody>
            <a:bodyPr/>
            <a:lstStyle/>
            <a:p>
              <a:endParaRPr lang="en-US"/>
            </a:p>
          </p:txBody>
        </p:sp>
        <p:sp>
          <p:nvSpPr>
            <p:cNvPr id="5" name="TextBox 5"/>
            <p:cNvSpPr txBox="1"/>
            <p:nvPr/>
          </p:nvSpPr>
          <p:spPr>
            <a:xfrm>
              <a:off x="0" y="-57150"/>
              <a:ext cx="2191558" cy="2281814"/>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9322849" y="2780191"/>
            <a:ext cx="7960971" cy="3070225"/>
          </a:xfrm>
          <a:prstGeom prst="rect">
            <a:avLst/>
          </a:prstGeom>
        </p:spPr>
        <p:txBody>
          <a:bodyPr lIns="0" tIns="0" rIns="0" bIns="0" rtlCol="0" anchor="t">
            <a:spAutoFit/>
          </a:bodyPr>
          <a:lstStyle/>
          <a:p>
            <a:pPr marL="539749" lvl="1" indent="-269875" algn="just">
              <a:lnSpc>
                <a:spcPts val="3499"/>
              </a:lnSpc>
              <a:buFont typeface="Arial"/>
              <a:buChar char="•"/>
            </a:pPr>
            <a:r>
              <a:rPr lang="en-US" sz="2499">
                <a:solidFill>
                  <a:srgbClr val="0A152F"/>
                </a:solidFill>
                <a:latin typeface="Poppins"/>
                <a:ea typeface="Poppins"/>
                <a:cs typeface="Poppins"/>
                <a:sym typeface="Poppins"/>
              </a:rPr>
              <a:t>We created a custom jewelry image dataset by combining data from sources like Roboflow, Kaggle, images.cv, GitHub, and Hugging Face.</a:t>
            </a:r>
          </a:p>
          <a:p>
            <a:pPr algn="just">
              <a:lnSpc>
                <a:spcPts val="3499"/>
              </a:lnSpc>
            </a:pPr>
            <a:endParaRPr lang="en-US" sz="2499">
              <a:solidFill>
                <a:srgbClr val="0A152F"/>
              </a:solidFill>
              <a:latin typeface="Poppins"/>
              <a:ea typeface="Poppins"/>
              <a:cs typeface="Poppins"/>
              <a:sym typeface="Poppins"/>
            </a:endParaRPr>
          </a:p>
          <a:p>
            <a:pPr marL="539749" lvl="1" indent="-269875" algn="just">
              <a:lnSpc>
                <a:spcPts val="3499"/>
              </a:lnSpc>
              <a:buFont typeface="Arial"/>
              <a:buChar char="•"/>
            </a:pPr>
            <a:r>
              <a:rPr lang="en-US" sz="2499">
                <a:solidFill>
                  <a:srgbClr val="0A152F"/>
                </a:solidFill>
                <a:latin typeface="Poppins"/>
                <a:ea typeface="Poppins"/>
                <a:cs typeface="Poppins"/>
                <a:sym typeface="Poppins"/>
              </a:rPr>
              <a:t>The dataset contains 6000+ images across four jewelry classes:</a:t>
            </a:r>
          </a:p>
          <a:p>
            <a:pPr algn="just">
              <a:lnSpc>
                <a:spcPts val="3499"/>
              </a:lnSpc>
            </a:pPr>
            <a:r>
              <a:rPr lang="en-US" sz="2499">
                <a:solidFill>
                  <a:srgbClr val="0A152F"/>
                </a:solidFill>
                <a:latin typeface="Poppins"/>
                <a:ea typeface="Poppins"/>
                <a:cs typeface="Poppins"/>
                <a:sym typeface="Poppins"/>
              </a:rPr>
              <a:t>      </a:t>
            </a:r>
          </a:p>
        </p:txBody>
      </p:sp>
      <p:sp>
        <p:nvSpPr>
          <p:cNvPr id="7" name="TextBox 7"/>
          <p:cNvSpPr txBox="1"/>
          <p:nvPr/>
        </p:nvSpPr>
        <p:spPr>
          <a:xfrm>
            <a:off x="10788424" y="1133470"/>
            <a:ext cx="5029822" cy="1302258"/>
          </a:xfrm>
          <a:prstGeom prst="rect">
            <a:avLst/>
          </a:prstGeom>
        </p:spPr>
        <p:txBody>
          <a:bodyPr lIns="0" tIns="0" rIns="0" bIns="0" rtlCol="0" anchor="t">
            <a:spAutoFit/>
          </a:bodyPr>
          <a:lstStyle/>
          <a:p>
            <a:pPr algn="ctr">
              <a:lnSpc>
                <a:spcPts val="10122"/>
              </a:lnSpc>
            </a:pPr>
            <a:r>
              <a:rPr lang="en-US" sz="7230" b="1">
                <a:solidFill>
                  <a:srgbClr val="0A152F"/>
                </a:solidFill>
                <a:latin typeface="Poppins Bold"/>
                <a:ea typeface="Poppins Bold"/>
                <a:cs typeface="Poppins Bold"/>
                <a:sym typeface="Poppins Bold"/>
              </a:rPr>
              <a:t>DATASET</a:t>
            </a:r>
          </a:p>
        </p:txBody>
      </p:sp>
      <p:sp>
        <p:nvSpPr>
          <p:cNvPr id="8" name="TextBox 8"/>
          <p:cNvSpPr txBox="1"/>
          <p:nvPr/>
        </p:nvSpPr>
        <p:spPr>
          <a:xfrm>
            <a:off x="9669671" y="5595105"/>
            <a:ext cx="2945275" cy="1755775"/>
          </a:xfrm>
          <a:prstGeom prst="rect">
            <a:avLst/>
          </a:prstGeom>
        </p:spPr>
        <p:txBody>
          <a:bodyPr lIns="0" tIns="0" rIns="0" bIns="0" rtlCol="0" anchor="t">
            <a:spAutoFit/>
          </a:bodyPr>
          <a:lstStyle/>
          <a:p>
            <a:pPr marL="539749" lvl="1" indent="-269875" algn="just">
              <a:lnSpc>
                <a:spcPts val="3499"/>
              </a:lnSpc>
              <a:buFont typeface="Arial"/>
              <a:buChar char="•"/>
            </a:pPr>
            <a:r>
              <a:rPr lang="en-US" sz="2499">
                <a:solidFill>
                  <a:srgbClr val="0A152F"/>
                </a:solidFill>
                <a:latin typeface="Poppins"/>
                <a:ea typeface="Poppins"/>
                <a:cs typeface="Poppins"/>
                <a:sym typeface="Poppins"/>
              </a:rPr>
              <a:t> Necklace</a:t>
            </a:r>
          </a:p>
          <a:p>
            <a:pPr marL="539749" lvl="1" indent="-269875" algn="just">
              <a:lnSpc>
                <a:spcPts val="3499"/>
              </a:lnSpc>
              <a:buFont typeface="Arial"/>
              <a:buChar char="•"/>
            </a:pPr>
            <a:r>
              <a:rPr lang="en-US" sz="2499">
                <a:solidFill>
                  <a:srgbClr val="0A152F"/>
                </a:solidFill>
                <a:latin typeface="Poppins"/>
                <a:ea typeface="Poppins"/>
                <a:cs typeface="Poppins"/>
                <a:sym typeface="Poppins"/>
              </a:rPr>
              <a:t> Earrings</a:t>
            </a:r>
          </a:p>
          <a:p>
            <a:pPr marL="539749" lvl="1" indent="-269875" algn="just">
              <a:lnSpc>
                <a:spcPts val="3499"/>
              </a:lnSpc>
              <a:buFont typeface="Arial"/>
              <a:buChar char="•"/>
            </a:pPr>
            <a:r>
              <a:rPr lang="en-US" sz="2499">
                <a:solidFill>
                  <a:srgbClr val="0A152F"/>
                </a:solidFill>
                <a:latin typeface="Poppins"/>
                <a:ea typeface="Poppins"/>
                <a:cs typeface="Poppins"/>
                <a:sym typeface="Poppins"/>
              </a:rPr>
              <a:t> Rings</a:t>
            </a:r>
          </a:p>
          <a:p>
            <a:pPr marL="539749" lvl="1" indent="-269875" algn="just">
              <a:lnSpc>
                <a:spcPts val="3499"/>
              </a:lnSpc>
              <a:buFont typeface="Arial"/>
              <a:buChar char="•"/>
            </a:pPr>
            <a:r>
              <a:rPr lang="en-US" sz="2499">
                <a:solidFill>
                  <a:srgbClr val="0A152F"/>
                </a:solidFill>
                <a:latin typeface="Poppins"/>
                <a:ea typeface="Poppins"/>
                <a:cs typeface="Poppins"/>
                <a:sym typeface="Poppins"/>
              </a:rPr>
              <a:t> Bracelets</a:t>
            </a:r>
          </a:p>
        </p:txBody>
      </p:sp>
      <p:grpSp>
        <p:nvGrpSpPr>
          <p:cNvPr id="9" name="Group 9"/>
          <p:cNvGrpSpPr/>
          <p:nvPr/>
        </p:nvGrpSpPr>
        <p:grpSpPr>
          <a:xfrm>
            <a:off x="755131" y="916142"/>
            <a:ext cx="8166743" cy="8446772"/>
            <a:chOff x="0" y="0"/>
            <a:chExt cx="2150912" cy="2224664"/>
          </a:xfrm>
        </p:grpSpPr>
        <p:sp>
          <p:nvSpPr>
            <p:cNvPr id="10" name="Freeform 10"/>
            <p:cNvSpPr/>
            <p:nvPr/>
          </p:nvSpPr>
          <p:spPr>
            <a:xfrm>
              <a:off x="0" y="0"/>
              <a:ext cx="2150912" cy="2224664"/>
            </a:xfrm>
            <a:custGeom>
              <a:avLst/>
              <a:gdLst/>
              <a:ahLst/>
              <a:cxnLst/>
              <a:rect l="l" t="t" r="r" b="b"/>
              <a:pathLst>
                <a:path w="2150912" h="2224664">
                  <a:moveTo>
                    <a:pt x="48347" y="0"/>
                  </a:moveTo>
                  <a:lnTo>
                    <a:pt x="2102565" y="0"/>
                  </a:lnTo>
                  <a:cubicBezTo>
                    <a:pt x="2129266" y="0"/>
                    <a:pt x="2150912" y="21646"/>
                    <a:pt x="2150912" y="48347"/>
                  </a:cubicBezTo>
                  <a:lnTo>
                    <a:pt x="2150912" y="2176317"/>
                  </a:lnTo>
                  <a:cubicBezTo>
                    <a:pt x="2150912" y="2203018"/>
                    <a:pt x="2129266" y="2224664"/>
                    <a:pt x="2102565" y="2224664"/>
                  </a:cubicBezTo>
                  <a:lnTo>
                    <a:pt x="48347" y="2224664"/>
                  </a:lnTo>
                  <a:cubicBezTo>
                    <a:pt x="21646" y="2224664"/>
                    <a:pt x="0" y="2203018"/>
                    <a:pt x="0" y="2176317"/>
                  </a:cubicBezTo>
                  <a:lnTo>
                    <a:pt x="0" y="48347"/>
                  </a:lnTo>
                  <a:cubicBezTo>
                    <a:pt x="0" y="21646"/>
                    <a:pt x="21646" y="0"/>
                    <a:pt x="48347" y="0"/>
                  </a:cubicBezTo>
                  <a:close/>
                </a:path>
              </a:pathLst>
            </a:custGeom>
            <a:solidFill>
              <a:srgbClr val="FFFFFF">
                <a:alpha val="74902"/>
              </a:srgbClr>
            </a:solidFill>
          </p:spPr>
          <p:txBody>
            <a:bodyPr/>
            <a:lstStyle/>
            <a:p>
              <a:endParaRPr lang="en-US"/>
            </a:p>
          </p:txBody>
        </p:sp>
        <p:sp>
          <p:nvSpPr>
            <p:cNvPr id="11" name="TextBox 11"/>
            <p:cNvSpPr txBox="1"/>
            <p:nvPr/>
          </p:nvSpPr>
          <p:spPr>
            <a:xfrm>
              <a:off x="0" y="-57150"/>
              <a:ext cx="2150912" cy="2281814"/>
            </a:xfrm>
            <a:prstGeom prst="rect">
              <a:avLst/>
            </a:prstGeom>
          </p:spPr>
          <p:txBody>
            <a:bodyPr lIns="50800" tIns="50800" rIns="50800" bIns="50800" rtlCol="0" anchor="ctr"/>
            <a:lstStyle/>
            <a:p>
              <a:pPr algn="ctr">
                <a:lnSpc>
                  <a:spcPts val="2659"/>
                </a:lnSpc>
                <a:spcBef>
                  <a:spcPct val="0"/>
                </a:spcBef>
              </a:pPr>
              <a:endParaRPr/>
            </a:p>
          </p:txBody>
        </p:sp>
      </p:grpSp>
      <p:pic>
        <p:nvPicPr>
          <p:cNvPr id="12" name="Picture 12"/>
          <p:cNvPicPr>
            <a:picLocks noChangeAspect="1"/>
          </p:cNvPicPr>
          <p:nvPr/>
        </p:nvPicPr>
        <p:blipFill>
          <a:blip r:embed="rId3"/>
          <a:stretch>
            <a:fillRect/>
          </a:stretch>
        </p:blipFill>
        <p:spPr>
          <a:xfrm>
            <a:off x="-111263" y="-54866"/>
            <a:ext cx="9387396" cy="103967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US"/>
          </a:p>
        </p:txBody>
      </p:sp>
      <p:grpSp>
        <p:nvGrpSpPr>
          <p:cNvPr id="3" name="Group 3"/>
          <p:cNvGrpSpPr/>
          <p:nvPr/>
        </p:nvGrpSpPr>
        <p:grpSpPr>
          <a:xfrm>
            <a:off x="9324601" y="3175258"/>
            <a:ext cx="8200048" cy="6187656"/>
            <a:chOff x="0" y="0"/>
            <a:chExt cx="2159683" cy="1629671"/>
          </a:xfrm>
        </p:grpSpPr>
        <p:sp>
          <p:nvSpPr>
            <p:cNvPr id="4" name="Freeform 4"/>
            <p:cNvSpPr/>
            <p:nvPr/>
          </p:nvSpPr>
          <p:spPr>
            <a:xfrm>
              <a:off x="0" y="0"/>
              <a:ext cx="2159683" cy="1629671"/>
            </a:xfrm>
            <a:custGeom>
              <a:avLst/>
              <a:gdLst/>
              <a:ahLst/>
              <a:cxnLst/>
              <a:rect l="l" t="t" r="r" b="b"/>
              <a:pathLst>
                <a:path w="2159683" h="1629671">
                  <a:moveTo>
                    <a:pt x="48151" y="0"/>
                  </a:moveTo>
                  <a:lnTo>
                    <a:pt x="2111533" y="0"/>
                  </a:lnTo>
                  <a:cubicBezTo>
                    <a:pt x="2138126" y="0"/>
                    <a:pt x="2159683" y="21558"/>
                    <a:pt x="2159683" y="48151"/>
                  </a:cubicBezTo>
                  <a:lnTo>
                    <a:pt x="2159683" y="1581520"/>
                  </a:lnTo>
                  <a:cubicBezTo>
                    <a:pt x="2159683" y="1608113"/>
                    <a:pt x="2138126" y="1629671"/>
                    <a:pt x="2111533" y="1629671"/>
                  </a:cubicBezTo>
                  <a:lnTo>
                    <a:pt x="48151" y="1629671"/>
                  </a:lnTo>
                  <a:cubicBezTo>
                    <a:pt x="21558" y="1629671"/>
                    <a:pt x="0" y="1608113"/>
                    <a:pt x="0" y="1581520"/>
                  </a:cubicBezTo>
                  <a:lnTo>
                    <a:pt x="0" y="48151"/>
                  </a:lnTo>
                  <a:cubicBezTo>
                    <a:pt x="0" y="21558"/>
                    <a:pt x="21558" y="0"/>
                    <a:pt x="48151" y="0"/>
                  </a:cubicBezTo>
                  <a:close/>
                </a:path>
              </a:pathLst>
            </a:custGeom>
            <a:solidFill>
              <a:srgbClr val="FFFFFF">
                <a:alpha val="74902"/>
              </a:srgbClr>
            </a:solidFill>
          </p:spPr>
          <p:txBody>
            <a:bodyPr/>
            <a:lstStyle/>
            <a:p>
              <a:endParaRPr lang="en-US"/>
            </a:p>
          </p:txBody>
        </p:sp>
        <p:sp>
          <p:nvSpPr>
            <p:cNvPr id="5" name="TextBox 5"/>
            <p:cNvSpPr txBox="1"/>
            <p:nvPr/>
          </p:nvSpPr>
          <p:spPr>
            <a:xfrm>
              <a:off x="0" y="-57150"/>
              <a:ext cx="2159683" cy="1686821"/>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755131" y="3175258"/>
            <a:ext cx="8104809" cy="6187656"/>
            <a:chOff x="0" y="0"/>
            <a:chExt cx="2134600" cy="1629671"/>
          </a:xfrm>
        </p:grpSpPr>
        <p:sp>
          <p:nvSpPr>
            <p:cNvPr id="7" name="Freeform 7"/>
            <p:cNvSpPr/>
            <p:nvPr/>
          </p:nvSpPr>
          <p:spPr>
            <a:xfrm>
              <a:off x="0" y="0"/>
              <a:ext cx="2134600" cy="1629671"/>
            </a:xfrm>
            <a:custGeom>
              <a:avLst/>
              <a:gdLst/>
              <a:ahLst/>
              <a:cxnLst/>
              <a:rect l="l" t="t" r="r" b="b"/>
              <a:pathLst>
                <a:path w="2134600" h="1629671">
                  <a:moveTo>
                    <a:pt x="48717" y="0"/>
                  </a:moveTo>
                  <a:lnTo>
                    <a:pt x="2085884" y="0"/>
                  </a:lnTo>
                  <a:cubicBezTo>
                    <a:pt x="2112789" y="0"/>
                    <a:pt x="2134600" y="21811"/>
                    <a:pt x="2134600" y="48717"/>
                  </a:cubicBezTo>
                  <a:lnTo>
                    <a:pt x="2134600" y="1580954"/>
                  </a:lnTo>
                  <a:cubicBezTo>
                    <a:pt x="2134600" y="1607860"/>
                    <a:pt x="2112789" y="1629671"/>
                    <a:pt x="2085884" y="1629671"/>
                  </a:cubicBezTo>
                  <a:lnTo>
                    <a:pt x="48717" y="1629671"/>
                  </a:lnTo>
                  <a:cubicBezTo>
                    <a:pt x="35796" y="1629671"/>
                    <a:pt x="23405" y="1624538"/>
                    <a:pt x="14269" y="1615402"/>
                  </a:cubicBezTo>
                  <a:cubicBezTo>
                    <a:pt x="5133" y="1606266"/>
                    <a:pt x="0" y="1593875"/>
                    <a:pt x="0" y="1580954"/>
                  </a:cubicBezTo>
                  <a:lnTo>
                    <a:pt x="0" y="48717"/>
                  </a:lnTo>
                  <a:cubicBezTo>
                    <a:pt x="0" y="35796"/>
                    <a:pt x="5133" y="23405"/>
                    <a:pt x="14269" y="14269"/>
                  </a:cubicBezTo>
                  <a:cubicBezTo>
                    <a:pt x="23405" y="5133"/>
                    <a:pt x="35796" y="0"/>
                    <a:pt x="48717" y="0"/>
                  </a:cubicBezTo>
                  <a:close/>
                </a:path>
              </a:pathLst>
            </a:custGeom>
            <a:solidFill>
              <a:srgbClr val="FFFFFF">
                <a:alpha val="74902"/>
              </a:srgbClr>
            </a:solidFill>
          </p:spPr>
          <p:txBody>
            <a:bodyPr/>
            <a:lstStyle/>
            <a:p>
              <a:endParaRPr lang="en-US"/>
            </a:p>
          </p:txBody>
        </p:sp>
        <p:sp>
          <p:nvSpPr>
            <p:cNvPr id="8" name="TextBox 8"/>
            <p:cNvSpPr txBox="1"/>
            <p:nvPr/>
          </p:nvSpPr>
          <p:spPr>
            <a:xfrm>
              <a:off x="0" y="-57150"/>
              <a:ext cx="2134600" cy="1686821"/>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4601157" y="1349748"/>
            <a:ext cx="9085687" cy="1102793"/>
          </a:xfrm>
          <a:prstGeom prst="rect">
            <a:avLst/>
          </a:prstGeom>
        </p:spPr>
        <p:txBody>
          <a:bodyPr lIns="0" tIns="0" rIns="0" bIns="0" rtlCol="0" anchor="t">
            <a:spAutoFit/>
          </a:bodyPr>
          <a:lstStyle/>
          <a:p>
            <a:pPr algn="ctr">
              <a:lnSpc>
                <a:spcPts val="8516"/>
              </a:lnSpc>
            </a:pPr>
            <a:r>
              <a:rPr lang="en-US" sz="6082" b="1">
                <a:solidFill>
                  <a:srgbClr val="F1F1F1"/>
                </a:solidFill>
                <a:latin typeface="Poppins Bold"/>
                <a:ea typeface="Poppins Bold"/>
                <a:cs typeface="Poppins Bold"/>
                <a:sym typeface="Poppins Bold"/>
              </a:rPr>
              <a:t>METHODOLOGY</a:t>
            </a:r>
          </a:p>
        </p:txBody>
      </p:sp>
      <p:sp>
        <p:nvSpPr>
          <p:cNvPr id="10" name="TextBox 10"/>
          <p:cNvSpPr txBox="1"/>
          <p:nvPr/>
        </p:nvSpPr>
        <p:spPr>
          <a:xfrm>
            <a:off x="966923" y="3944294"/>
            <a:ext cx="7681225" cy="4384675"/>
          </a:xfrm>
          <a:prstGeom prst="rect">
            <a:avLst/>
          </a:prstGeom>
        </p:spPr>
        <p:txBody>
          <a:bodyPr lIns="0" tIns="0" rIns="0" bIns="0" rtlCol="0" anchor="t">
            <a:spAutoFit/>
          </a:bodyPr>
          <a:lstStyle/>
          <a:p>
            <a:pPr algn="just">
              <a:lnSpc>
                <a:spcPts val="3499"/>
              </a:lnSpc>
              <a:spcBef>
                <a:spcPct val="0"/>
              </a:spcBef>
            </a:pPr>
            <a:r>
              <a:rPr lang="en-US" sz="2499" b="1">
                <a:solidFill>
                  <a:srgbClr val="000000"/>
                </a:solidFill>
                <a:latin typeface="Poppins Bold"/>
                <a:ea typeface="Poppins Bold"/>
                <a:cs typeface="Poppins Bold"/>
                <a:sym typeface="Poppins Bold"/>
              </a:rPr>
              <a:t>   Models Used</a:t>
            </a:r>
          </a:p>
          <a:p>
            <a:pPr algn="just">
              <a:lnSpc>
                <a:spcPts val="3499"/>
              </a:lnSpc>
              <a:spcBef>
                <a:spcPct val="0"/>
              </a:spcBef>
            </a:pPr>
            <a:endParaRPr lang="en-US" sz="2499" b="1">
              <a:solidFill>
                <a:srgbClr val="000000"/>
              </a:solidFill>
              <a:latin typeface="Poppins Bold"/>
              <a:ea typeface="Poppins Bold"/>
              <a:cs typeface="Poppins Bold"/>
              <a:sym typeface="Poppins Bold"/>
            </a:endParaRPr>
          </a:p>
          <a:p>
            <a:pPr marL="539749" lvl="1" indent="-269875" algn="just">
              <a:lnSpc>
                <a:spcPts val="3499"/>
              </a:lnSpc>
              <a:spcBef>
                <a:spcPct val="0"/>
              </a:spcBef>
              <a:buFont typeface="Arial"/>
              <a:buChar char="•"/>
            </a:pPr>
            <a:r>
              <a:rPr lang="en-US" sz="2499">
                <a:solidFill>
                  <a:srgbClr val="000000"/>
                </a:solidFill>
                <a:latin typeface="Poppins"/>
                <a:ea typeface="Poppins"/>
                <a:cs typeface="Poppins"/>
                <a:sym typeface="Poppins"/>
              </a:rPr>
              <a:t>Stable Diffusion XL (SDXL): A pre-trained text-to-image model capable of generating high-resolution jewelry designs (1024x1024).</a:t>
            </a:r>
          </a:p>
          <a:p>
            <a:pPr algn="just">
              <a:lnSpc>
                <a:spcPts val="3499"/>
              </a:lnSpc>
              <a:spcBef>
                <a:spcPct val="0"/>
              </a:spcBef>
            </a:pPr>
            <a:endParaRPr lang="en-US" sz="2499">
              <a:solidFill>
                <a:srgbClr val="000000"/>
              </a:solidFill>
              <a:latin typeface="Poppins"/>
              <a:ea typeface="Poppins"/>
              <a:cs typeface="Poppins"/>
              <a:sym typeface="Poppins"/>
            </a:endParaRPr>
          </a:p>
          <a:p>
            <a:pPr marL="539749" lvl="1" indent="-269875" algn="just">
              <a:lnSpc>
                <a:spcPts val="3499"/>
              </a:lnSpc>
              <a:spcBef>
                <a:spcPct val="0"/>
              </a:spcBef>
              <a:buFont typeface="Arial"/>
              <a:buChar char="•"/>
            </a:pPr>
            <a:r>
              <a:rPr lang="en-US" sz="2499">
                <a:solidFill>
                  <a:srgbClr val="000000"/>
                </a:solidFill>
                <a:latin typeface="Poppins"/>
                <a:ea typeface="Poppins"/>
                <a:cs typeface="Poppins"/>
                <a:sym typeface="Poppins"/>
              </a:rPr>
              <a:t>ControlNet: Provides structural guidance, allowing more control over the design by using edge detection or reference images.</a:t>
            </a:r>
          </a:p>
          <a:p>
            <a:pPr algn="just">
              <a:lnSpc>
                <a:spcPts val="3499"/>
              </a:lnSpc>
              <a:spcBef>
                <a:spcPct val="0"/>
              </a:spcBef>
            </a:pPr>
            <a:endParaRPr lang="en-US" sz="2499">
              <a:solidFill>
                <a:srgbClr val="000000"/>
              </a:solidFill>
              <a:latin typeface="Poppins"/>
              <a:ea typeface="Poppins"/>
              <a:cs typeface="Poppins"/>
              <a:sym typeface="Poppins"/>
            </a:endParaRPr>
          </a:p>
        </p:txBody>
      </p:sp>
      <p:sp>
        <p:nvSpPr>
          <p:cNvPr id="11" name="TextBox 11"/>
          <p:cNvSpPr txBox="1"/>
          <p:nvPr/>
        </p:nvSpPr>
        <p:spPr>
          <a:xfrm>
            <a:off x="9324601" y="3944294"/>
            <a:ext cx="7940636" cy="3946525"/>
          </a:xfrm>
          <a:prstGeom prst="rect">
            <a:avLst/>
          </a:prstGeom>
        </p:spPr>
        <p:txBody>
          <a:bodyPr lIns="0" tIns="0" rIns="0" bIns="0" rtlCol="0" anchor="t">
            <a:spAutoFit/>
          </a:bodyPr>
          <a:lstStyle/>
          <a:p>
            <a:pPr algn="just">
              <a:lnSpc>
                <a:spcPts val="3499"/>
              </a:lnSpc>
              <a:spcBef>
                <a:spcPct val="0"/>
              </a:spcBef>
            </a:pPr>
            <a:r>
              <a:rPr lang="en-US" sz="2499" b="1">
                <a:solidFill>
                  <a:srgbClr val="000000"/>
                </a:solidFill>
                <a:latin typeface="Poppins Bold"/>
                <a:ea typeface="Poppins Bold"/>
                <a:cs typeface="Poppins Bold"/>
                <a:sym typeface="Poppins Bold"/>
              </a:rPr>
              <a:t>    Why These Models?</a:t>
            </a:r>
          </a:p>
          <a:p>
            <a:pPr algn="just">
              <a:lnSpc>
                <a:spcPts val="3499"/>
              </a:lnSpc>
              <a:spcBef>
                <a:spcPct val="0"/>
              </a:spcBef>
            </a:pPr>
            <a:endParaRPr lang="en-US" sz="2499" b="1">
              <a:solidFill>
                <a:srgbClr val="000000"/>
              </a:solidFill>
              <a:latin typeface="Poppins Bold"/>
              <a:ea typeface="Poppins Bold"/>
              <a:cs typeface="Poppins Bold"/>
              <a:sym typeface="Poppins Bold"/>
            </a:endParaRPr>
          </a:p>
          <a:p>
            <a:pPr marL="539749" lvl="1" indent="-269875" algn="just">
              <a:lnSpc>
                <a:spcPts val="3499"/>
              </a:lnSpc>
              <a:spcBef>
                <a:spcPct val="0"/>
              </a:spcBef>
              <a:buFont typeface="Arial"/>
              <a:buChar char="•"/>
            </a:pPr>
            <a:r>
              <a:rPr lang="en-US" sz="2499">
                <a:solidFill>
                  <a:srgbClr val="000000"/>
                </a:solidFill>
                <a:latin typeface="Poppins"/>
                <a:ea typeface="Poppins"/>
                <a:cs typeface="Poppins"/>
                <a:sym typeface="Poppins"/>
              </a:rPr>
              <a:t>SDXL: Ideal for creating detailed, high-quality jewelry designs based on textual descriptions.</a:t>
            </a:r>
          </a:p>
          <a:p>
            <a:pPr algn="just">
              <a:lnSpc>
                <a:spcPts val="3499"/>
              </a:lnSpc>
              <a:spcBef>
                <a:spcPct val="0"/>
              </a:spcBef>
            </a:pPr>
            <a:endParaRPr lang="en-US" sz="2499">
              <a:solidFill>
                <a:srgbClr val="000000"/>
              </a:solidFill>
              <a:latin typeface="Poppins"/>
              <a:ea typeface="Poppins"/>
              <a:cs typeface="Poppins"/>
              <a:sym typeface="Poppins"/>
            </a:endParaRPr>
          </a:p>
          <a:p>
            <a:pPr marL="539749" lvl="1" indent="-269875" algn="just">
              <a:lnSpc>
                <a:spcPts val="3499"/>
              </a:lnSpc>
              <a:spcBef>
                <a:spcPct val="0"/>
              </a:spcBef>
              <a:buFont typeface="Arial"/>
              <a:buChar char="•"/>
            </a:pPr>
            <a:r>
              <a:rPr lang="en-US" sz="2499">
                <a:solidFill>
                  <a:srgbClr val="000000"/>
                </a:solidFill>
                <a:latin typeface="Poppins"/>
                <a:ea typeface="Poppins"/>
                <a:cs typeface="Poppins"/>
                <a:sym typeface="Poppins"/>
              </a:rPr>
              <a:t>ControlNet: Enhances design precision by conditioning SDXL with structural inputs like edge maps, improving design accuracy.</a:t>
            </a:r>
          </a:p>
          <a:p>
            <a:pPr algn="just">
              <a:lnSpc>
                <a:spcPts val="3499"/>
              </a:lnSpc>
              <a:spcBef>
                <a:spcPct val="0"/>
              </a:spcBef>
            </a:pPr>
            <a:endParaRPr lang="en-US" sz="2499">
              <a:solidFill>
                <a:srgbClr val="000000"/>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US"/>
          </a:p>
        </p:txBody>
      </p:sp>
      <p:grpSp>
        <p:nvGrpSpPr>
          <p:cNvPr id="3" name="Group 3"/>
          <p:cNvGrpSpPr/>
          <p:nvPr/>
        </p:nvGrpSpPr>
        <p:grpSpPr>
          <a:xfrm>
            <a:off x="9304430" y="3175258"/>
            <a:ext cx="8321072" cy="6187656"/>
            <a:chOff x="0" y="0"/>
            <a:chExt cx="2191558" cy="1629671"/>
          </a:xfrm>
        </p:grpSpPr>
        <p:sp>
          <p:nvSpPr>
            <p:cNvPr id="4" name="Freeform 4"/>
            <p:cNvSpPr/>
            <p:nvPr/>
          </p:nvSpPr>
          <p:spPr>
            <a:xfrm>
              <a:off x="0" y="0"/>
              <a:ext cx="2191558" cy="1629671"/>
            </a:xfrm>
            <a:custGeom>
              <a:avLst/>
              <a:gdLst/>
              <a:ahLst/>
              <a:cxnLst/>
              <a:rect l="l" t="t" r="r" b="b"/>
              <a:pathLst>
                <a:path w="2191558" h="1629671">
                  <a:moveTo>
                    <a:pt x="47450" y="0"/>
                  </a:moveTo>
                  <a:lnTo>
                    <a:pt x="2144108" y="0"/>
                  </a:lnTo>
                  <a:cubicBezTo>
                    <a:pt x="2170314" y="0"/>
                    <a:pt x="2191558" y="21244"/>
                    <a:pt x="2191558" y="47450"/>
                  </a:cubicBezTo>
                  <a:lnTo>
                    <a:pt x="2191558" y="1582220"/>
                  </a:lnTo>
                  <a:cubicBezTo>
                    <a:pt x="2191558" y="1608426"/>
                    <a:pt x="2170314" y="1629671"/>
                    <a:pt x="2144108" y="1629671"/>
                  </a:cubicBezTo>
                  <a:lnTo>
                    <a:pt x="47450" y="1629671"/>
                  </a:lnTo>
                  <a:cubicBezTo>
                    <a:pt x="34866" y="1629671"/>
                    <a:pt x="22797" y="1624671"/>
                    <a:pt x="13898" y="1615773"/>
                  </a:cubicBezTo>
                  <a:cubicBezTo>
                    <a:pt x="4999" y="1606874"/>
                    <a:pt x="0" y="1594805"/>
                    <a:pt x="0" y="1582220"/>
                  </a:cubicBezTo>
                  <a:lnTo>
                    <a:pt x="0" y="47450"/>
                  </a:lnTo>
                  <a:cubicBezTo>
                    <a:pt x="0" y="21244"/>
                    <a:pt x="21244" y="0"/>
                    <a:pt x="47450" y="0"/>
                  </a:cubicBezTo>
                  <a:close/>
                </a:path>
              </a:pathLst>
            </a:custGeom>
            <a:solidFill>
              <a:srgbClr val="FFFFFF">
                <a:alpha val="74902"/>
              </a:srgbClr>
            </a:solidFill>
          </p:spPr>
          <p:txBody>
            <a:bodyPr/>
            <a:lstStyle/>
            <a:p>
              <a:endParaRPr lang="en-US"/>
            </a:p>
          </p:txBody>
        </p:sp>
        <p:sp>
          <p:nvSpPr>
            <p:cNvPr id="5" name="TextBox 5"/>
            <p:cNvSpPr txBox="1"/>
            <p:nvPr/>
          </p:nvSpPr>
          <p:spPr>
            <a:xfrm>
              <a:off x="0" y="-57150"/>
              <a:ext cx="2191558" cy="1686821"/>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755131" y="3175258"/>
            <a:ext cx="8266175" cy="6187656"/>
            <a:chOff x="0" y="0"/>
            <a:chExt cx="2177099" cy="1629671"/>
          </a:xfrm>
        </p:grpSpPr>
        <p:sp>
          <p:nvSpPr>
            <p:cNvPr id="7" name="Freeform 7"/>
            <p:cNvSpPr/>
            <p:nvPr/>
          </p:nvSpPr>
          <p:spPr>
            <a:xfrm>
              <a:off x="0" y="0"/>
              <a:ext cx="2177099" cy="1629671"/>
            </a:xfrm>
            <a:custGeom>
              <a:avLst/>
              <a:gdLst/>
              <a:ahLst/>
              <a:cxnLst/>
              <a:rect l="l" t="t" r="r" b="b"/>
              <a:pathLst>
                <a:path w="2177099" h="1629671">
                  <a:moveTo>
                    <a:pt x="47765" y="0"/>
                  </a:moveTo>
                  <a:lnTo>
                    <a:pt x="2129334" y="0"/>
                  </a:lnTo>
                  <a:cubicBezTo>
                    <a:pt x="2142002" y="0"/>
                    <a:pt x="2154151" y="5032"/>
                    <a:pt x="2163109" y="13990"/>
                  </a:cubicBezTo>
                  <a:cubicBezTo>
                    <a:pt x="2172067" y="22948"/>
                    <a:pt x="2177099" y="35097"/>
                    <a:pt x="2177099" y="47765"/>
                  </a:cubicBezTo>
                  <a:lnTo>
                    <a:pt x="2177099" y="1581905"/>
                  </a:lnTo>
                  <a:cubicBezTo>
                    <a:pt x="2177099" y="1608285"/>
                    <a:pt x="2155714" y="1629671"/>
                    <a:pt x="2129334" y="1629671"/>
                  </a:cubicBezTo>
                  <a:lnTo>
                    <a:pt x="47765" y="1629671"/>
                  </a:lnTo>
                  <a:cubicBezTo>
                    <a:pt x="35097" y="1629671"/>
                    <a:pt x="22948" y="1624638"/>
                    <a:pt x="13990" y="1615681"/>
                  </a:cubicBezTo>
                  <a:cubicBezTo>
                    <a:pt x="5032" y="1606723"/>
                    <a:pt x="0" y="1594573"/>
                    <a:pt x="0" y="1581905"/>
                  </a:cubicBezTo>
                  <a:lnTo>
                    <a:pt x="0" y="47765"/>
                  </a:lnTo>
                  <a:cubicBezTo>
                    <a:pt x="0" y="35097"/>
                    <a:pt x="5032" y="22948"/>
                    <a:pt x="13990" y="13990"/>
                  </a:cubicBezTo>
                  <a:cubicBezTo>
                    <a:pt x="22948" y="5032"/>
                    <a:pt x="35097" y="0"/>
                    <a:pt x="47765" y="0"/>
                  </a:cubicBezTo>
                  <a:close/>
                </a:path>
              </a:pathLst>
            </a:custGeom>
            <a:solidFill>
              <a:srgbClr val="FFFFFF">
                <a:alpha val="74902"/>
              </a:srgbClr>
            </a:solidFill>
          </p:spPr>
          <p:txBody>
            <a:bodyPr/>
            <a:lstStyle/>
            <a:p>
              <a:endParaRPr lang="en-US"/>
            </a:p>
          </p:txBody>
        </p:sp>
        <p:sp>
          <p:nvSpPr>
            <p:cNvPr id="8" name="TextBox 8"/>
            <p:cNvSpPr txBox="1"/>
            <p:nvPr/>
          </p:nvSpPr>
          <p:spPr>
            <a:xfrm>
              <a:off x="0" y="-57150"/>
              <a:ext cx="2177099" cy="1686821"/>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4601157" y="1349748"/>
            <a:ext cx="9085687" cy="1102793"/>
          </a:xfrm>
          <a:prstGeom prst="rect">
            <a:avLst/>
          </a:prstGeom>
        </p:spPr>
        <p:txBody>
          <a:bodyPr lIns="0" tIns="0" rIns="0" bIns="0" rtlCol="0" anchor="t">
            <a:spAutoFit/>
          </a:bodyPr>
          <a:lstStyle/>
          <a:p>
            <a:pPr algn="ctr">
              <a:lnSpc>
                <a:spcPts val="8516"/>
              </a:lnSpc>
            </a:pPr>
            <a:r>
              <a:rPr lang="en-US" sz="6082" b="1">
                <a:solidFill>
                  <a:srgbClr val="F1F1F1"/>
                </a:solidFill>
                <a:latin typeface="Poppins Bold"/>
                <a:ea typeface="Poppins Bold"/>
                <a:cs typeface="Poppins Bold"/>
                <a:sym typeface="Poppins Bold"/>
              </a:rPr>
              <a:t>METHODOLOGY</a:t>
            </a:r>
          </a:p>
        </p:txBody>
      </p:sp>
      <p:sp>
        <p:nvSpPr>
          <p:cNvPr id="10" name="TextBox 10"/>
          <p:cNvSpPr txBox="1"/>
          <p:nvPr/>
        </p:nvSpPr>
        <p:spPr>
          <a:xfrm>
            <a:off x="907676" y="3682075"/>
            <a:ext cx="7640883" cy="6137275"/>
          </a:xfrm>
          <a:prstGeom prst="rect">
            <a:avLst/>
          </a:prstGeom>
        </p:spPr>
        <p:txBody>
          <a:bodyPr lIns="0" tIns="0" rIns="0" bIns="0" rtlCol="0" anchor="t">
            <a:spAutoFit/>
          </a:bodyPr>
          <a:lstStyle/>
          <a:p>
            <a:pPr algn="just">
              <a:lnSpc>
                <a:spcPts val="3499"/>
              </a:lnSpc>
              <a:spcBef>
                <a:spcPct val="0"/>
              </a:spcBef>
            </a:pPr>
            <a:r>
              <a:rPr lang="en-US" sz="2499" b="1">
                <a:solidFill>
                  <a:srgbClr val="000000"/>
                </a:solidFill>
                <a:latin typeface="Poppins Bold"/>
                <a:ea typeface="Poppins Bold"/>
                <a:cs typeface="Poppins Bold"/>
                <a:sym typeface="Poppins Bold"/>
              </a:rPr>
              <a:t>    Process Overview</a:t>
            </a:r>
          </a:p>
          <a:p>
            <a:pPr algn="just">
              <a:lnSpc>
                <a:spcPts val="3499"/>
              </a:lnSpc>
              <a:spcBef>
                <a:spcPct val="0"/>
              </a:spcBef>
            </a:pPr>
            <a:endParaRPr lang="en-US" sz="2499" b="1">
              <a:solidFill>
                <a:srgbClr val="000000"/>
              </a:solidFill>
              <a:latin typeface="Poppins Bold"/>
              <a:ea typeface="Poppins Bold"/>
              <a:cs typeface="Poppins Bold"/>
              <a:sym typeface="Poppins Bold"/>
            </a:endParaRPr>
          </a:p>
          <a:p>
            <a:pPr marL="539749" lvl="1" indent="-269875" algn="just">
              <a:lnSpc>
                <a:spcPts val="3499"/>
              </a:lnSpc>
              <a:spcBef>
                <a:spcPct val="0"/>
              </a:spcBef>
              <a:buFont typeface="Arial"/>
              <a:buChar char="•"/>
            </a:pPr>
            <a:r>
              <a:rPr lang="en-US" sz="2499">
                <a:solidFill>
                  <a:srgbClr val="000000"/>
                </a:solidFill>
                <a:latin typeface="Poppins"/>
                <a:ea typeface="Poppins"/>
                <a:cs typeface="Poppins"/>
                <a:sym typeface="Poppins"/>
              </a:rPr>
              <a:t>Design Input: Users provide a design prompt, and optionally, upload reference images or sketches.</a:t>
            </a:r>
          </a:p>
          <a:p>
            <a:pPr marL="539749" lvl="1" indent="-269875" algn="just">
              <a:lnSpc>
                <a:spcPts val="3499"/>
              </a:lnSpc>
              <a:spcBef>
                <a:spcPct val="0"/>
              </a:spcBef>
              <a:buFont typeface="Arial"/>
              <a:buChar char="•"/>
            </a:pPr>
            <a:r>
              <a:rPr lang="en-US" sz="2499">
                <a:solidFill>
                  <a:srgbClr val="000000"/>
                </a:solidFill>
                <a:latin typeface="Poppins"/>
                <a:ea typeface="Poppins"/>
                <a:cs typeface="Poppins"/>
                <a:sym typeface="Poppins"/>
              </a:rPr>
              <a:t>Image Generation: The models generate images based on the input prompts and reference images.</a:t>
            </a:r>
          </a:p>
          <a:p>
            <a:pPr marL="539749" lvl="1" indent="-269875" algn="just">
              <a:lnSpc>
                <a:spcPts val="3499"/>
              </a:lnSpc>
              <a:spcBef>
                <a:spcPct val="0"/>
              </a:spcBef>
              <a:buFont typeface="Arial"/>
              <a:buChar char="•"/>
            </a:pPr>
            <a:r>
              <a:rPr lang="en-US" sz="2499">
                <a:solidFill>
                  <a:srgbClr val="000000"/>
                </a:solidFill>
                <a:latin typeface="Poppins"/>
                <a:ea typeface="Poppins"/>
                <a:cs typeface="Poppins"/>
                <a:sym typeface="Poppins"/>
              </a:rPr>
              <a:t>Refinement: Users can refine designs by adjusting parameters or providing modification prompts to improve specific features, such as color or texture.</a:t>
            </a:r>
          </a:p>
          <a:p>
            <a:pPr algn="just">
              <a:lnSpc>
                <a:spcPts val="3499"/>
              </a:lnSpc>
              <a:spcBef>
                <a:spcPct val="0"/>
              </a:spcBef>
            </a:pPr>
            <a:endParaRPr lang="en-US" sz="2499">
              <a:solidFill>
                <a:srgbClr val="000000"/>
              </a:solidFill>
              <a:latin typeface="Poppins"/>
              <a:ea typeface="Poppins"/>
              <a:cs typeface="Poppins"/>
              <a:sym typeface="Poppins"/>
            </a:endParaRPr>
          </a:p>
          <a:p>
            <a:pPr algn="just">
              <a:lnSpc>
                <a:spcPts val="3499"/>
              </a:lnSpc>
              <a:spcBef>
                <a:spcPct val="0"/>
              </a:spcBef>
            </a:pPr>
            <a:endParaRPr lang="en-US" sz="2499">
              <a:solidFill>
                <a:srgbClr val="000000"/>
              </a:solidFill>
              <a:latin typeface="Poppins"/>
              <a:ea typeface="Poppins"/>
              <a:cs typeface="Poppins"/>
              <a:sym typeface="Poppins"/>
            </a:endParaRPr>
          </a:p>
        </p:txBody>
      </p:sp>
      <p:sp>
        <p:nvSpPr>
          <p:cNvPr id="11" name="TextBox 11"/>
          <p:cNvSpPr txBox="1"/>
          <p:nvPr/>
        </p:nvSpPr>
        <p:spPr>
          <a:xfrm>
            <a:off x="9487531" y="3682075"/>
            <a:ext cx="7954870" cy="4384675"/>
          </a:xfrm>
          <a:prstGeom prst="rect">
            <a:avLst/>
          </a:prstGeom>
        </p:spPr>
        <p:txBody>
          <a:bodyPr lIns="0" tIns="0" rIns="0" bIns="0" rtlCol="0" anchor="t">
            <a:spAutoFit/>
          </a:bodyPr>
          <a:lstStyle/>
          <a:p>
            <a:pPr algn="just">
              <a:lnSpc>
                <a:spcPts val="3499"/>
              </a:lnSpc>
            </a:pPr>
            <a:r>
              <a:rPr lang="en-US" sz="2499" b="1">
                <a:solidFill>
                  <a:srgbClr val="000000"/>
                </a:solidFill>
                <a:latin typeface="Poppins Bold"/>
                <a:ea typeface="Poppins Bold"/>
                <a:cs typeface="Poppins Bold"/>
                <a:sym typeface="Poppins Bold"/>
              </a:rPr>
              <a:t>    Interactive Design Studio</a:t>
            </a:r>
          </a:p>
          <a:p>
            <a:pPr algn="just">
              <a:lnSpc>
                <a:spcPts val="3499"/>
              </a:lnSpc>
            </a:pPr>
            <a:endParaRPr lang="en-US" sz="2499" b="1">
              <a:solidFill>
                <a:srgbClr val="000000"/>
              </a:solidFill>
              <a:latin typeface="Poppins Bold"/>
              <a:ea typeface="Poppins Bold"/>
              <a:cs typeface="Poppins Bold"/>
              <a:sym typeface="Poppins Bold"/>
            </a:endParaRPr>
          </a:p>
          <a:p>
            <a:pPr marL="539749" lvl="1" indent="-269875" algn="just">
              <a:lnSpc>
                <a:spcPts val="3499"/>
              </a:lnSpc>
              <a:spcBef>
                <a:spcPct val="0"/>
              </a:spcBef>
              <a:buFont typeface="Arial"/>
              <a:buChar char="•"/>
            </a:pPr>
            <a:r>
              <a:rPr lang="en-US" sz="2499">
                <a:solidFill>
                  <a:srgbClr val="000000"/>
                </a:solidFill>
                <a:latin typeface="Poppins"/>
                <a:ea typeface="Poppins"/>
                <a:cs typeface="Poppins"/>
                <a:sym typeface="Poppins"/>
              </a:rPr>
              <a:t>The user-friendly interface allows real-time interaction with generated designs, offering control over aspects like number of designs, inference steps, and styling preferences.</a:t>
            </a:r>
          </a:p>
          <a:p>
            <a:pPr marL="539749" lvl="1" indent="-269875" algn="just">
              <a:lnSpc>
                <a:spcPts val="3499"/>
              </a:lnSpc>
              <a:spcBef>
                <a:spcPct val="0"/>
              </a:spcBef>
              <a:buFont typeface="Arial"/>
              <a:buChar char="•"/>
            </a:pPr>
            <a:r>
              <a:rPr lang="en-US" sz="2499">
                <a:solidFill>
                  <a:srgbClr val="000000"/>
                </a:solidFill>
                <a:latin typeface="Poppins"/>
                <a:ea typeface="Poppins"/>
                <a:cs typeface="Poppins"/>
                <a:sym typeface="Poppins"/>
              </a:rPr>
              <a:t>Refinement options ensure designs can be continuously improved for better accuracy and user satisfaction.</a:t>
            </a:r>
          </a:p>
          <a:p>
            <a:pPr algn="just">
              <a:lnSpc>
                <a:spcPts val="3499"/>
              </a:lnSpc>
              <a:spcBef>
                <a:spcPct val="0"/>
              </a:spcBef>
            </a:pPr>
            <a:endParaRPr lang="en-US" sz="2499">
              <a:solidFill>
                <a:srgbClr val="000000"/>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US"/>
          </a:p>
        </p:txBody>
      </p:sp>
      <p:grpSp>
        <p:nvGrpSpPr>
          <p:cNvPr id="3" name="Group 3"/>
          <p:cNvGrpSpPr/>
          <p:nvPr/>
        </p:nvGrpSpPr>
        <p:grpSpPr>
          <a:xfrm>
            <a:off x="1095670" y="1152954"/>
            <a:ext cx="16096659" cy="7981092"/>
            <a:chOff x="0" y="0"/>
            <a:chExt cx="5207423" cy="2581959"/>
          </a:xfrm>
        </p:grpSpPr>
        <p:sp>
          <p:nvSpPr>
            <p:cNvPr id="4" name="Freeform 4"/>
            <p:cNvSpPr/>
            <p:nvPr/>
          </p:nvSpPr>
          <p:spPr>
            <a:xfrm>
              <a:off x="0" y="0"/>
              <a:ext cx="5207423" cy="2581959"/>
            </a:xfrm>
            <a:custGeom>
              <a:avLst/>
              <a:gdLst/>
              <a:ahLst/>
              <a:cxnLst/>
              <a:rect l="l" t="t" r="r" b="b"/>
              <a:pathLst>
                <a:path w="5207423" h="2581959">
                  <a:moveTo>
                    <a:pt x="24529" y="0"/>
                  </a:moveTo>
                  <a:lnTo>
                    <a:pt x="5182894" y="0"/>
                  </a:lnTo>
                  <a:cubicBezTo>
                    <a:pt x="5189399" y="0"/>
                    <a:pt x="5195638" y="2584"/>
                    <a:pt x="5200238" y="7184"/>
                  </a:cubicBezTo>
                  <a:cubicBezTo>
                    <a:pt x="5204839" y="11785"/>
                    <a:pt x="5207423" y="18024"/>
                    <a:pt x="5207423" y="24529"/>
                  </a:cubicBezTo>
                  <a:lnTo>
                    <a:pt x="5207423" y="2557430"/>
                  </a:lnTo>
                  <a:cubicBezTo>
                    <a:pt x="5207423" y="2570977"/>
                    <a:pt x="5196441" y="2581959"/>
                    <a:pt x="5182894" y="2581959"/>
                  </a:cubicBezTo>
                  <a:lnTo>
                    <a:pt x="24529" y="2581959"/>
                  </a:lnTo>
                  <a:cubicBezTo>
                    <a:pt x="18024" y="2581959"/>
                    <a:pt x="11785" y="2579375"/>
                    <a:pt x="7184" y="2574775"/>
                  </a:cubicBezTo>
                  <a:cubicBezTo>
                    <a:pt x="2584" y="2570175"/>
                    <a:pt x="0" y="2563936"/>
                    <a:pt x="0" y="2557430"/>
                  </a:cubicBezTo>
                  <a:lnTo>
                    <a:pt x="0" y="24529"/>
                  </a:lnTo>
                  <a:cubicBezTo>
                    <a:pt x="0" y="18024"/>
                    <a:pt x="2584" y="11785"/>
                    <a:pt x="7184" y="7184"/>
                  </a:cubicBezTo>
                  <a:cubicBezTo>
                    <a:pt x="11785" y="2584"/>
                    <a:pt x="18024" y="0"/>
                    <a:pt x="24529" y="0"/>
                  </a:cubicBezTo>
                  <a:close/>
                </a:path>
              </a:pathLst>
            </a:custGeom>
            <a:solidFill>
              <a:srgbClr val="FFFFFF">
                <a:alpha val="74902"/>
              </a:srgbClr>
            </a:solidFill>
          </p:spPr>
          <p:txBody>
            <a:bodyPr/>
            <a:lstStyle/>
            <a:p>
              <a:endParaRPr lang="en-US"/>
            </a:p>
          </p:txBody>
        </p:sp>
        <p:sp>
          <p:nvSpPr>
            <p:cNvPr id="5" name="TextBox 5"/>
            <p:cNvSpPr txBox="1"/>
            <p:nvPr/>
          </p:nvSpPr>
          <p:spPr>
            <a:xfrm>
              <a:off x="0" y="-57150"/>
              <a:ext cx="5207423" cy="2639109"/>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2092750" y="5143500"/>
            <a:ext cx="3553234" cy="3553234"/>
          </a:xfrm>
          <a:custGeom>
            <a:avLst/>
            <a:gdLst/>
            <a:ahLst/>
            <a:cxnLst/>
            <a:rect l="l" t="t" r="r" b="b"/>
            <a:pathLst>
              <a:path w="3553234" h="3553234">
                <a:moveTo>
                  <a:pt x="0" y="0"/>
                </a:moveTo>
                <a:lnTo>
                  <a:pt x="3553234" y="0"/>
                </a:lnTo>
                <a:lnTo>
                  <a:pt x="3553234" y="3553234"/>
                </a:lnTo>
                <a:lnTo>
                  <a:pt x="0" y="3553234"/>
                </a:lnTo>
                <a:lnTo>
                  <a:pt x="0" y="0"/>
                </a:lnTo>
                <a:close/>
              </a:path>
            </a:pathLst>
          </a:custGeom>
          <a:blipFill>
            <a:blip r:embed="rId3"/>
            <a:stretch>
              <a:fillRect/>
            </a:stretch>
          </a:blipFill>
        </p:spPr>
        <p:txBody>
          <a:bodyPr/>
          <a:lstStyle/>
          <a:p>
            <a:endParaRPr lang="en-US"/>
          </a:p>
        </p:txBody>
      </p:sp>
      <p:sp>
        <p:nvSpPr>
          <p:cNvPr id="7" name="Freeform 7"/>
          <p:cNvSpPr/>
          <p:nvPr/>
        </p:nvSpPr>
        <p:spPr>
          <a:xfrm>
            <a:off x="7367383" y="5143500"/>
            <a:ext cx="3553234" cy="3553234"/>
          </a:xfrm>
          <a:custGeom>
            <a:avLst/>
            <a:gdLst/>
            <a:ahLst/>
            <a:cxnLst/>
            <a:rect l="l" t="t" r="r" b="b"/>
            <a:pathLst>
              <a:path w="3553234" h="3553234">
                <a:moveTo>
                  <a:pt x="0" y="0"/>
                </a:moveTo>
                <a:lnTo>
                  <a:pt x="3553234" y="0"/>
                </a:lnTo>
                <a:lnTo>
                  <a:pt x="3553234" y="3553234"/>
                </a:lnTo>
                <a:lnTo>
                  <a:pt x="0" y="3553234"/>
                </a:lnTo>
                <a:lnTo>
                  <a:pt x="0" y="0"/>
                </a:lnTo>
                <a:close/>
              </a:path>
            </a:pathLst>
          </a:custGeom>
          <a:blipFill>
            <a:blip r:embed="rId4"/>
            <a:stretch>
              <a:fillRect/>
            </a:stretch>
          </a:blipFill>
        </p:spPr>
        <p:txBody>
          <a:bodyPr/>
          <a:lstStyle/>
          <a:p>
            <a:endParaRPr lang="en-US"/>
          </a:p>
        </p:txBody>
      </p:sp>
      <p:sp>
        <p:nvSpPr>
          <p:cNvPr id="8" name="Freeform 8"/>
          <p:cNvSpPr/>
          <p:nvPr/>
        </p:nvSpPr>
        <p:spPr>
          <a:xfrm>
            <a:off x="12644642" y="5143500"/>
            <a:ext cx="3553234" cy="3553234"/>
          </a:xfrm>
          <a:custGeom>
            <a:avLst/>
            <a:gdLst/>
            <a:ahLst/>
            <a:cxnLst/>
            <a:rect l="l" t="t" r="r" b="b"/>
            <a:pathLst>
              <a:path w="3553234" h="3553234">
                <a:moveTo>
                  <a:pt x="0" y="0"/>
                </a:moveTo>
                <a:lnTo>
                  <a:pt x="3553233" y="0"/>
                </a:lnTo>
                <a:lnTo>
                  <a:pt x="3553233" y="3553234"/>
                </a:lnTo>
                <a:lnTo>
                  <a:pt x="0" y="3553234"/>
                </a:lnTo>
                <a:lnTo>
                  <a:pt x="0" y="0"/>
                </a:lnTo>
                <a:close/>
              </a:path>
            </a:pathLst>
          </a:custGeom>
          <a:blipFill>
            <a:blip r:embed="rId5"/>
            <a:stretch>
              <a:fillRect/>
            </a:stretch>
          </a:blipFill>
        </p:spPr>
        <p:txBody>
          <a:bodyPr/>
          <a:lstStyle/>
          <a:p>
            <a:endParaRPr lang="en-US"/>
          </a:p>
        </p:txBody>
      </p:sp>
      <p:sp>
        <p:nvSpPr>
          <p:cNvPr id="9" name="TextBox 9"/>
          <p:cNvSpPr txBox="1"/>
          <p:nvPr/>
        </p:nvSpPr>
        <p:spPr>
          <a:xfrm>
            <a:off x="4843205" y="1188383"/>
            <a:ext cx="9085687" cy="1102793"/>
          </a:xfrm>
          <a:prstGeom prst="rect">
            <a:avLst/>
          </a:prstGeom>
        </p:spPr>
        <p:txBody>
          <a:bodyPr lIns="0" tIns="0" rIns="0" bIns="0" rtlCol="0" anchor="t">
            <a:spAutoFit/>
          </a:bodyPr>
          <a:lstStyle/>
          <a:p>
            <a:pPr algn="ctr">
              <a:lnSpc>
                <a:spcPts val="8516"/>
              </a:lnSpc>
            </a:pPr>
            <a:r>
              <a:rPr lang="en-US" sz="6082" b="1">
                <a:solidFill>
                  <a:srgbClr val="0A152F"/>
                </a:solidFill>
                <a:latin typeface="Poppins Bold"/>
                <a:ea typeface="Poppins Bold"/>
                <a:cs typeface="Poppins Bold"/>
                <a:sym typeface="Poppins Bold"/>
              </a:rPr>
              <a:t>RESULTS</a:t>
            </a:r>
          </a:p>
        </p:txBody>
      </p:sp>
      <p:sp>
        <p:nvSpPr>
          <p:cNvPr id="10" name="TextBox 10"/>
          <p:cNvSpPr txBox="1"/>
          <p:nvPr/>
        </p:nvSpPr>
        <p:spPr>
          <a:xfrm>
            <a:off x="1374831" y="2596563"/>
            <a:ext cx="15538338" cy="1563370"/>
          </a:xfrm>
          <a:prstGeom prst="rect">
            <a:avLst/>
          </a:prstGeom>
        </p:spPr>
        <p:txBody>
          <a:bodyPr lIns="0" tIns="0" rIns="0" bIns="0" rtlCol="0" anchor="t">
            <a:spAutoFit/>
          </a:bodyPr>
          <a:lstStyle/>
          <a:p>
            <a:pPr algn="just">
              <a:lnSpc>
                <a:spcPts val="3079"/>
              </a:lnSpc>
              <a:spcBef>
                <a:spcPct val="0"/>
              </a:spcBef>
            </a:pPr>
            <a:r>
              <a:rPr lang="en-US" sz="2199" b="1">
                <a:solidFill>
                  <a:srgbClr val="0A152F"/>
                </a:solidFill>
                <a:latin typeface="Poppins Bold"/>
                <a:ea typeface="Poppins Bold"/>
                <a:cs typeface="Poppins Bold"/>
                <a:sym typeface="Poppins Bold"/>
              </a:rPr>
              <a:t>Prompt:</a:t>
            </a:r>
            <a:r>
              <a:rPr lang="en-US" sz="2199">
                <a:solidFill>
                  <a:srgbClr val="0A152F"/>
                </a:solidFill>
                <a:latin typeface="Poppins"/>
                <a:ea typeface="Poppins"/>
                <a:cs typeface="Poppins"/>
                <a:sym typeface="Poppins"/>
              </a:rPr>
              <a:t> A luxurious emerald and diamond ring in 18k white gold, intricate art deco design with geometric patterns, highly detailed filigree work, sparkling gemstones with perfect clarity, professional jewelry photography, studio lighting with soft shadows, 8K ultra HD, hyper-realistic, intricate craftsmanship, elegant and timeless design, displayed on a velvet jewelry stand, reflections and light play on metal surfaces.</a:t>
            </a:r>
          </a:p>
        </p:txBody>
      </p:sp>
      <p:sp>
        <p:nvSpPr>
          <p:cNvPr id="11" name="TextBox 11"/>
          <p:cNvSpPr txBox="1"/>
          <p:nvPr/>
        </p:nvSpPr>
        <p:spPr>
          <a:xfrm>
            <a:off x="1374831" y="4423751"/>
            <a:ext cx="3005888" cy="398780"/>
          </a:xfrm>
          <a:prstGeom prst="rect">
            <a:avLst/>
          </a:prstGeom>
        </p:spPr>
        <p:txBody>
          <a:bodyPr lIns="0" tIns="0" rIns="0" bIns="0" rtlCol="0" anchor="t">
            <a:spAutoFit/>
          </a:bodyPr>
          <a:lstStyle/>
          <a:p>
            <a:pPr algn="ctr">
              <a:lnSpc>
                <a:spcPts val="3219"/>
              </a:lnSpc>
              <a:spcBef>
                <a:spcPct val="0"/>
              </a:spcBef>
            </a:pPr>
            <a:r>
              <a:rPr lang="en-US" sz="2299" b="1">
                <a:solidFill>
                  <a:srgbClr val="000000"/>
                </a:solidFill>
                <a:latin typeface="Poppins Bold"/>
                <a:ea typeface="Poppins Bold"/>
                <a:cs typeface="Poppins Bold"/>
                <a:sym typeface="Poppins Bold"/>
              </a:rPr>
              <a:t>Generated Designs: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785</Words>
  <Application>Microsoft Macintosh PowerPoint</Application>
  <PresentationFormat>Custom</PresentationFormat>
  <Paragraphs>69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Poppins Bold</vt:lpstr>
      <vt:lpstr>Arial</vt:lpstr>
      <vt:lpstr>Poppins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Aurigin.ai</dc:title>
  <cp:lastModifiedBy>Sarthak  Chauhan</cp:lastModifiedBy>
  <cp:revision>2</cp:revision>
  <dcterms:created xsi:type="dcterms:W3CDTF">2006-08-16T00:00:00Z</dcterms:created>
  <dcterms:modified xsi:type="dcterms:W3CDTF">2025-05-04T05:52:21Z</dcterms:modified>
  <dc:identifier>DAGXBFiBS70</dc:identifier>
</cp:coreProperties>
</file>