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Poppins Bold" charset="1" panose="00000800000000000000"/>
      <p:regular r:id="rId18"/>
    </p:embeddedFont>
    <p:embeddedFont>
      <p:font typeface="Poppin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 Id="rId4" Target="../media/image8.jpeg" Type="http://schemas.openxmlformats.org/officeDocument/2006/relationships/image"/><Relationship Id="rId5" Target="../media/image9.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777" r="0" b="-777"/>
            </a:stretch>
          </a:blipFill>
        </p:spPr>
      </p:sp>
      <p:sp>
        <p:nvSpPr>
          <p:cNvPr name="TextBox 3" id="3"/>
          <p:cNvSpPr txBox="true"/>
          <p:nvPr/>
        </p:nvSpPr>
        <p:spPr>
          <a:xfrm rot="0">
            <a:off x="1028700" y="2000451"/>
            <a:ext cx="7861627" cy="1944604"/>
          </a:xfrm>
          <a:prstGeom prst="rect">
            <a:avLst/>
          </a:prstGeom>
        </p:spPr>
        <p:txBody>
          <a:bodyPr anchor="t" rtlCol="false" tIns="0" lIns="0" bIns="0" rIns="0">
            <a:spAutoFit/>
          </a:bodyPr>
          <a:lstStyle/>
          <a:p>
            <a:pPr algn="l">
              <a:lnSpc>
                <a:spcPts val="15051"/>
              </a:lnSpc>
            </a:pPr>
            <a:r>
              <a:rPr lang="en-US" sz="10750" b="true">
                <a:solidFill>
                  <a:srgbClr val="FFFFFF"/>
                </a:solidFill>
                <a:latin typeface="Poppins Bold"/>
                <a:ea typeface="Poppins Bold"/>
                <a:cs typeface="Poppins Bold"/>
                <a:sym typeface="Poppins Bold"/>
              </a:rPr>
              <a:t>AURIGEN.AI</a:t>
            </a:r>
          </a:p>
        </p:txBody>
      </p:sp>
      <p:sp>
        <p:nvSpPr>
          <p:cNvPr name="TextBox 4" id="4"/>
          <p:cNvSpPr txBox="true"/>
          <p:nvPr/>
        </p:nvSpPr>
        <p:spPr>
          <a:xfrm rot="0">
            <a:off x="1028700" y="3859330"/>
            <a:ext cx="4869889" cy="494518"/>
          </a:xfrm>
          <a:prstGeom prst="rect">
            <a:avLst/>
          </a:prstGeom>
        </p:spPr>
        <p:txBody>
          <a:bodyPr anchor="t" rtlCol="false" tIns="0" lIns="0" bIns="0" rIns="0">
            <a:spAutoFit/>
          </a:bodyPr>
          <a:lstStyle/>
          <a:p>
            <a:pPr algn="ctr">
              <a:lnSpc>
                <a:spcPts val="3853"/>
              </a:lnSpc>
              <a:spcBef>
                <a:spcPct val="0"/>
              </a:spcBef>
            </a:pPr>
            <a:r>
              <a:rPr lang="en-US" sz="2752">
                <a:solidFill>
                  <a:srgbClr val="FFFFFF"/>
                </a:solidFill>
                <a:latin typeface="Poppins"/>
                <a:ea typeface="Poppins"/>
                <a:cs typeface="Poppins"/>
                <a:sym typeface="Poppins"/>
              </a:rPr>
              <a:t>Jewelery Design Generation</a:t>
            </a:r>
          </a:p>
        </p:txBody>
      </p:sp>
      <p:grpSp>
        <p:nvGrpSpPr>
          <p:cNvPr name="Group 5" id="5"/>
          <p:cNvGrpSpPr/>
          <p:nvPr/>
        </p:nvGrpSpPr>
        <p:grpSpPr>
          <a:xfrm rot="0">
            <a:off x="1028700" y="5547568"/>
            <a:ext cx="3569732" cy="831851"/>
            <a:chOff x="0" y="0"/>
            <a:chExt cx="4759642" cy="1109135"/>
          </a:xfrm>
        </p:grpSpPr>
        <p:sp>
          <p:nvSpPr>
            <p:cNvPr name="TextBox 6" id="6"/>
            <p:cNvSpPr txBox="true"/>
            <p:nvPr/>
          </p:nvSpPr>
          <p:spPr>
            <a:xfrm rot="0">
              <a:off x="0" y="-85725"/>
              <a:ext cx="4759642" cy="651299"/>
            </a:xfrm>
            <a:prstGeom prst="rect">
              <a:avLst/>
            </a:prstGeom>
          </p:spPr>
          <p:txBody>
            <a:bodyPr anchor="t" rtlCol="false" tIns="0" lIns="0" bIns="0" rIns="0">
              <a:spAutoFit/>
            </a:bodyPr>
            <a:lstStyle/>
            <a:p>
              <a:pPr algn="l">
                <a:lnSpc>
                  <a:spcPts val="3919"/>
                </a:lnSpc>
                <a:spcBef>
                  <a:spcPct val="0"/>
                </a:spcBef>
              </a:pPr>
              <a:r>
                <a:rPr lang="en-US" sz="2799">
                  <a:solidFill>
                    <a:srgbClr val="FFFFFF"/>
                  </a:solidFill>
                  <a:latin typeface="Poppins"/>
                  <a:ea typeface="Poppins"/>
                  <a:cs typeface="Poppins"/>
                  <a:sym typeface="Poppins"/>
                </a:rPr>
                <a:t>Shlok Bhardwaj</a:t>
              </a:r>
            </a:p>
          </p:txBody>
        </p:sp>
        <p:sp>
          <p:nvSpPr>
            <p:cNvPr name="TextBox 7" id="7"/>
            <p:cNvSpPr txBox="true"/>
            <p:nvPr/>
          </p:nvSpPr>
          <p:spPr>
            <a:xfrm rot="0">
              <a:off x="0" y="489374"/>
              <a:ext cx="4759642" cy="619761"/>
            </a:xfrm>
            <a:prstGeom prst="rect">
              <a:avLst/>
            </a:prstGeom>
          </p:spPr>
          <p:txBody>
            <a:bodyPr anchor="t" rtlCol="false" tIns="0" lIns="0" bIns="0" rIns="0">
              <a:spAutoFit/>
            </a:bodyPr>
            <a:lstStyle/>
            <a:p>
              <a:pPr algn="l">
                <a:lnSpc>
                  <a:spcPts val="3779"/>
                </a:lnSpc>
                <a:spcBef>
                  <a:spcPct val="0"/>
                </a:spcBef>
              </a:pPr>
              <a:r>
                <a:rPr lang="en-US" sz="2699">
                  <a:solidFill>
                    <a:srgbClr val="FFFFFF"/>
                  </a:solidFill>
                  <a:latin typeface="Poppins"/>
                  <a:ea typeface="Poppins"/>
                  <a:cs typeface="Poppins"/>
                  <a:sym typeface="Poppins"/>
                </a:rPr>
                <a:t>E22CSEU0041</a:t>
              </a:r>
            </a:p>
          </p:txBody>
        </p:sp>
      </p:grpSp>
      <p:grpSp>
        <p:nvGrpSpPr>
          <p:cNvPr name="Group 8" id="8"/>
          <p:cNvGrpSpPr/>
          <p:nvPr/>
        </p:nvGrpSpPr>
        <p:grpSpPr>
          <a:xfrm rot="0">
            <a:off x="1028700" y="7114651"/>
            <a:ext cx="3569732" cy="831851"/>
            <a:chOff x="0" y="0"/>
            <a:chExt cx="4759642" cy="1109135"/>
          </a:xfrm>
        </p:grpSpPr>
        <p:sp>
          <p:nvSpPr>
            <p:cNvPr name="TextBox 9" id="9"/>
            <p:cNvSpPr txBox="true"/>
            <p:nvPr/>
          </p:nvSpPr>
          <p:spPr>
            <a:xfrm rot="0">
              <a:off x="0" y="-85725"/>
              <a:ext cx="4759642" cy="651299"/>
            </a:xfrm>
            <a:prstGeom prst="rect">
              <a:avLst/>
            </a:prstGeom>
          </p:spPr>
          <p:txBody>
            <a:bodyPr anchor="t" rtlCol="false" tIns="0" lIns="0" bIns="0" rIns="0">
              <a:spAutoFit/>
            </a:bodyPr>
            <a:lstStyle/>
            <a:p>
              <a:pPr algn="l">
                <a:lnSpc>
                  <a:spcPts val="3919"/>
                </a:lnSpc>
                <a:spcBef>
                  <a:spcPct val="0"/>
                </a:spcBef>
              </a:pPr>
              <a:r>
                <a:rPr lang="en-US" sz="2799">
                  <a:solidFill>
                    <a:srgbClr val="FFFFFF"/>
                  </a:solidFill>
                  <a:latin typeface="Poppins"/>
                  <a:ea typeface="Poppins"/>
                  <a:cs typeface="Poppins"/>
                  <a:sym typeface="Poppins"/>
                </a:rPr>
                <a:t>Sarthak Chauhan</a:t>
              </a:r>
            </a:p>
          </p:txBody>
        </p:sp>
        <p:sp>
          <p:nvSpPr>
            <p:cNvPr name="TextBox 10" id="10"/>
            <p:cNvSpPr txBox="true"/>
            <p:nvPr/>
          </p:nvSpPr>
          <p:spPr>
            <a:xfrm rot="0">
              <a:off x="0" y="489374"/>
              <a:ext cx="4759642" cy="619761"/>
            </a:xfrm>
            <a:prstGeom prst="rect">
              <a:avLst/>
            </a:prstGeom>
          </p:spPr>
          <p:txBody>
            <a:bodyPr anchor="t" rtlCol="false" tIns="0" lIns="0" bIns="0" rIns="0">
              <a:spAutoFit/>
            </a:bodyPr>
            <a:lstStyle/>
            <a:p>
              <a:pPr algn="l">
                <a:lnSpc>
                  <a:spcPts val="3779"/>
                </a:lnSpc>
                <a:spcBef>
                  <a:spcPct val="0"/>
                </a:spcBef>
              </a:pPr>
              <a:r>
                <a:rPr lang="en-US" sz="2699">
                  <a:solidFill>
                    <a:srgbClr val="FFFFFF"/>
                  </a:solidFill>
                  <a:latin typeface="Poppins"/>
                  <a:ea typeface="Poppins"/>
                  <a:cs typeface="Poppins"/>
                  <a:sym typeface="Poppins"/>
                </a:rPr>
                <a:t>E22CSEU0056</a:t>
              </a:r>
            </a:p>
          </p:txBody>
        </p:sp>
      </p:grpSp>
      <p:grpSp>
        <p:nvGrpSpPr>
          <p:cNvPr name="Group 11" id="11"/>
          <p:cNvGrpSpPr/>
          <p:nvPr/>
        </p:nvGrpSpPr>
        <p:grpSpPr>
          <a:xfrm rot="0">
            <a:off x="5898589" y="5547568"/>
            <a:ext cx="3569732" cy="831851"/>
            <a:chOff x="0" y="0"/>
            <a:chExt cx="4759642" cy="1109135"/>
          </a:xfrm>
        </p:grpSpPr>
        <p:sp>
          <p:nvSpPr>
            <p:cNvPr name="TextBox 12" id="12"/>
            <p:cNvSpPr txBox="true"/>
            <p:nvPr/>
          </p:nvSpPr>
          <p:spPr>
            <a:xfrm rot="0">
              <a:off x="0" y="-85725"/>
              <a:ext cx="4759642" cy="651299"/>
            </a:xfrm>
            <a:prstGeom prst="rect">
              <a:avLst/>
            </a:prstGeom>
          </p:spPr>
          <p:txBody>
            <a:bodyPr anchor="t" rtlCol="false" tIns="0" lIns="0" bIns="0" rIns="0">
              <a:spAutoFit/>
            </a:bodyPr>
            <a:lstStyle/>
            <a:p>
              <a:pPr algn="l">
                <a:lnSpc>
                  <a:spcPts val="3919"/>
                </a:lnSpc>
                <a:spcBef>
                  <a:spcPct val="0"/>
                </a:spcBef>
              </a:pPr>
              <a:r>
                <a:rPr lang="en-US" sz="2799">
                  <a:solidFill>
                    <a:srgbClr val="FFFFFF"/>
                  </a:solidFill>
                  <a:latin typeface="Poppins"/>
                  <a:ea typeface="Poppins"/>
                  <a:cs typeface="Poppins"/>
                  <a:sym typeface="Poppins"/>
                </a:rPr>
                <a:t>Sidharth Patel</a:t>
              </a:r>
            </a:p>
          </p:txBody>
        </p:sp>
        <p:sp>
          <p:nvSpPr>
            <p:cNvPr name="TextBox 13" id="13"/>
            <p:cNvSpPr txBox="true"/>
            <p:nvPr/>
          </p:nvSpPr>
          <p:spPr>
            <a:xfrm rot="0">
              <a:off x="0" y="489374"/>
              <a:ext cx="4759642" cy="619761"/>
            </a:xfrm>
            <a:prstGeom prst="rect">
              <a:avLst/>
            </a:prstGeom>
          </p:spPr>
          <p:txBody>
            <a:bodyPr anchor="t" rtlCol="false" tIns="0" lIns="0" bIns="0" rIns="0">
              <a:spAutoFit/>
            </a:bodyPr>
            <a:lstStyle/>
            <a:p>
              <a:pPr algn="l">
                <a:lnSpc>
                  <a:spcPts val="3779"/>
                </a:lnSpc>
                <a:spcBef>
                  <a:spcPct val="0"/>
                </a:spcBef>
              </a:pPr>
              <a:r>
                <a:rPr lang="en-US" sz="2699">
                  <a:solidFill>
                    <a:srgbClr val="FFFFFF"/>
                  </a:solidFill>
                  <a:latin typeface="Poppins"/>
                  <a:ea typeface="Poppins"/>
                  <a:cs typeface="Poppins"/>
                  <a:sym typeface="Poppins"/>
                </a:rPr>
                <a:t>E22CSEU0044</a:t>
              </a:r>
            </a:p>
          </p:txBody>
        </p:sp>
      </p:grpSp>
      <p:grpSp>
        <p:nvGrpSpPr>
          <p:cNvPr name="Group 14" id="14"/>
          <p:cNvGrpSpPr/>
          <p:nvPr/>
        </p:nvGrpSpPr>
        <p:grpSpPr>
          <a:xfrm rot="0">
            <a:off x="5898589" y="7114651"/>
            <a:ext cx="3569732" cy="831851"/>
            <a:chOff x="0" y="0"/>
            <a:chExt cx="4759642" cy="1109135"/>
          </a:xfrm>
        </p:grpSpPr>
        <p:sp>
          <p:nvSpPr>
            <p:cNvPr name="TextBox 15" id="15"/>
            <p:cNvSpPr txBox="true"/>
            <p:nvPr/>
          </p:nvSpPr>
          <p:spPr>
            <a:xfrm rot="0">
              <a:off x="0" y="-85725"/>
              <a:ext cx="4759642" cy="651299"/>
            </a:xfrm>
            <a:prstGeom prst="rect">
              <a:avLst/>
            </a:prstGeom>
          </p:spPr>
          <p:txBody>
            <a:bodyPr anchor="t" rtlCol="false" tIns="0" lIns="0" bIns="0" rIns="0">
              <a:spAutoFit/>
            </a:bodyPr>
            <a:lstStyle/>
            <a:p>
              <a:pPr algn="l">
                <a:lnSpc>
                  <a:spcPts val="3919"/>
                </a:lnSpc>
                <a:spcBef>
                  <a:spcPct val="0"/>
                </a:spcBef>
              </a:pPr>
              <a:r>
                <a:rPr lang="en-US" sz="2799">
                  <a:solidFill>
                    <a:srgbClr val="FFFFFF"/>
                  </a:solidFill>
                  <a:latin typeface="Poppins"/>
                  <a:ea typeface="Poppins"/>
                  <a:cs typeface="Poppins"/>
                  <a:sym typeface="Poppins"/>
                </a:rPr>
                <a:t>Vrinda Parmar</a:t>
              </a:r>
            </a:p>
          </p:txBody>
        </p:sp>
        <p:sp>
          <p:nvSpPr>
            <p:cNvPr name="TextBox 16" id="16"/>
            <p:cNvSpPr txBox="true"/>
            <p:nvPr/>
          </p:nvSpPr>
          <p:spPr>
            <a:xfrm rot="0">
              <a:off x="0" y="489374"/>
              <a:ext cx="4759642" cy="619761"/>
            </a:xfrm>
            <a:prstGeom prst="rect">
              <a:avLst/>
            </a:prstGeom>
          </p:spPr>
          <p:txBody>
            <a:bodyPr anchor="t" rtlCol="false" tIns="0" lIns="0" bIns="0" rIns="0">
              <a:spAutoFit/>
            </a:bodyPr>
            <a:lstStyle/>
            <a:p>
              <a:pPr algn="l">
                <a:lnSpc>
                  <a:spcPts val="3779"/>
                </a:lnSpc>
                <a:spcBef>
                  <a:spcPct val="0"/>
                </a:spcBef>
              </a:pPr>
              <a:r>
                <a:rPr lang="en-US" sz="2699">
                  <a:solidFill>
                    <a:srgbClr val="FFFFFF"/>
                  </a:solidFill>
                  <a:latin typeface="Poppins"/>
                  <a:ea typeface="Poppins"/>
                  <a:cs typeface="Poppins"/>
                  <a:sym typeface="Poppins"/>
                </a:rPr>
                <a:t>E22CSEU0043</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Freeform 3" id="3"/>
          <p:cNvSpPr/>
          <p:nvPr/>
        </p:nvSpPr>
        <p:spPr>
          <a:xfrm flipH="false" flipV="false" rot="0">
            <a:off x="2907648" y="2627526"/>
            <a:ext cx="12956801" cy="6494596"/>
          </a:xfrm>
          <a:custGeom>
            <a:avLst/>
            <a:gdLst/>
            <a:ahLst/>
            <a:cxnLst/>
            <a:rect r="r" b="b" t="t" l="l"/>
            <a:pathLst>
              <a:path h="6494596" w="12956801">
                <a:moveTo>
                  <a:pt x="0" y="0"/>
                </a:moveTo>
                <a:lnTo>
                  <a:pt x="12956801" y="0"/>
                </a:lnTo>
                <a:lnTo>
                  <a:pt x="12956801" y="6494597"/>
                </a:lnTo>
                <a:lnTo>
                  <a:pt x="0" y="6494597"/>
                </a:lnTo>
                <a:lnTo>
                  <a:pt x="0" y="0"/>
                </a:lnTo>
                <a:close/>
              </a:path>
            </a:pathLst>
          </a:custGeom>
          <a:blipFill>
            <a:blip r:embed="rId3"/>
            <a:stretch>
              <a:fillRect l="0" t="0" r="0" b="0"/>
            </a:stretch>
          </a:blipFill>
        </p:spPr>
      </p:sp>
      <p:sp>
        <p:nvSpPr>
          <p:cNvPr name="TextBox 4" id="4"/>
          <p:cNvSpPr txBox="true"/>
          <p:nvPr/>
        </p:nvSpPr>
        <p:spPr>
          <a:xfrm rot="0">
            <a:off x="4843205" y="986676"/>
            <a:ext cx="9085687" cy="1102793"/>
          </a:xfrm>
          <a:prstGeom prst="rect">
            <a:avLst/>
          </a:prstGeom>
        </p:spPr>
        <p:txBody>
          <a:bodyPr anchor="t" rtlCol="false" tIns="0" lIns="0" bIns="0" rIns="0">
            <a:spAutoFit/>
          </a:bodyPr>
          <a:lstStyle/>
          <a:p>
            <a:pPr algn="ctr">
              <a:lnSpc>
                <a:spcPts val="8516"/>
              </a:lnSpc>
            </a:pPr>
            <a:r>
              <a:rPr lang="en-US" b="true" sz="6082">
                <a:solidFill>
                  <a:srgbClr val="F1F1F1"/>
                </a:solidFill>
                <a:latin typeface="Poppins Bold"/>
                <a:ea typeface="Poppins Bold"/>
                <a:cs typeface="Poppins Bold"/>
                <a:sym typeface="Poppins Bold"/>
              </a:rPr>
              <a:t>USER INTERFACE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1908956" y="1948590"/>
            <a:ext cx="14862783" cy="6870323"/>
            <a:chOff x="0" y="0"/>
            <a:chExt cx="4808252" cy="2222615"/>
          </a:xfrm>
        </p:grpSpPr>
        <p:sp>
          <p:nvSpPr>
            <p:cNvPr name="Freeform 4" id="4"/>
            <p:cNvSpPr/>
            <p:nvPr/>
          </p:nvSpPr>
          <p:spPr>
            <a:xfrm flipH="false" flipV="false" rot="0">
              <a:off x="0" y="0"/>
              <a:ext cx="4808252" cy="2222615"/>
            </a:xfrm>
            <a:custGeom>
              <a:avLst/>
              <a:gdLst/>
              <a:ahLst/>
              <a:cxnLst/>
              <a:rect r="r" b="b" t="t" l="l"/>
              <a:pathLst>
                <a:path h="2222615" w="4808252">
                  <a:moveTo>
                    <a:pt x="26566" y="0"/>
                  </a:moveTo>
                  <a:lnTo>
                    <a:pt x="4781687" y="0"/>
                  </a:lnTo>
                  <a:cubicBezTo>
                    <a:pt x="4788733" y="0"/>
                    <a:pt x="4795489" y="2799"/>
                    <a:pt x="4800471" y="7781"/>
                  </a:cubicBezTo>
                  <a:cubicBezTo>
                    <a:pt x="4805454" y="12763"/>
                    <a:pt x="4808252" y="19520"/>
                    <a:pt x="4808252" y="26566"/>
                  </a:cubicBezTo>
                  <a:lnTo>
                    <a:pt x="4808252" y="2196049"/>
                  </a:lnTo>
                  <a:cubicBezTo>
                    <a:pt x="4808252" y="2203095"/>
                    <a:pt x="4805454" y="2209852"/>
                    <a:pt x="4800471" y="2214834"/>
                  </a:cubicBezTo>
                  <a:cubicBezTo>
                    <a:pt x="4795489" y="2219816"/>
                    <a:pt x="4788733" y="2222615"/>
                    <a:pt x="4781687" y="2222615"/>
                  </a:cubicBezTo>
                  <a:lnTo>
                    <a:pt x="26566" y="2222615"/>
                  </a:lnTo>
                  <a:cubicBezTo>
                    <a:pt x="19520" y="2222615"/>
                    <a:pt x="12763" y="2219816"/>
                    <a:pt x="7781" y="2214834"/>
                  </a:cubicBezTo>
                  <a:cubicBezTo>
                    <a:pt x="2799" y="2209852"/>
                    <a:pt x="0" y="2203095"/>
                    <a:pt x="0" y="2196049"/>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name="TextBox 5" id="5"/>
            <p:cNvSpPr txBox="true"/>
            <p:nvPr/>
          </p:nvSpPr>
          <p:spPr>
            <a:xfrm>
              <a:off x="0" y="-57150"/>
              <a:ext cx="4808252" cy="2279765"/>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601157" y="2116234"/>
            <a:ext cx="9085687" cy="1102667"/>
          </a:xfrm>
          <a:prstGeom prst="rect">
            <a:avLst/>
          </a:prstGeom>
        </p:spPr>
        <p:txBody>
          <a:bodyPr anchor="t" rtlCol="false" tIns="0" lIns="0" bIns="0" rIns="0">
            <a:spAutoFit/>
          </a:bodyPr>
          <a:lstStyle/>
          <a:p>
            <a:pPr algn="ctr">
              <a:lnSpc>
                <a:spcPts val="8516"/>
              </a:lnSpc>
            </a:pPr>
            <a:r>
              <a:rPr lang="en-US" b="true" sz="6082">
                <a:solidFill>
                  <a:srgbClr val="0A152F"/>
                </a:solidFill>
                <a:latin typeface="Poppins Bold"/>
                <a:ea typeface="Poppins Bold"/>
                <a:cs typeface="Poppins Bold"/>
                <a:sym typeface="Poppins Bold"/>
              </a:rPr>
              <a:t>CONCLUSION</a:t>
            </a:r>
          </a:p>
        </p:txBody>
      </p:sp>
      <p:sp>
        <p:nvSpPr>
          <p:cNvPr name="TextBox 7" id="7"/>
          <p:cNvSpPr txBox="true"/>
          <p:nvPr/>
        </p:nvSpPr>
        <p:spPr>
          <a:xfrm rot="0">
            <a:off x="2625015" y="3790251"/>
            <a:ext cx="13430665" cy="3946525"/>
          </a:xfrm>
          <a:prstGeom prst="rect">
            <a:avLst/>
          </a:prstGeom>
        </p:spPr>
        <p:txBody>
          <a:bodyPr anchor="t" rtlCol="false" tIns="0" lIns="0" bIns="0" rIns="0">
            <a:spAutoFit/>
          </a:bodyPr>
          <a:lstStyle/>
          <a:p>
            <a:pPr algn="just">
              <a:lnSpc>
                <a:spcPts val="3499"/>
              </a:lnSpc>
              <a:spcBef>
                <a:spcPct val="0"/>
              </a:spcBef>
            </a:pPr>
            <a:r>
              <a:rPr lang="en-US" sz="2499">
                <a:solidFill>
                  <a:srgbClr val="000000"/>
                </a:solidFill>
                <a:latin typeface="Poppins"/>
                <a:ea typeface="Poppins"/>
                <a:cs typeface="Poppins"/>
                <a:sym typeface="Poppins"/>
              </a:rPr>
              <a:t>Aurigen makes use of state-of-the-art diffusion models (Stable Diffusion XL) along with a userfriendly interface created on Streamlit to enable users to generate realistic and personalized jewelry. The challenges we overcame such as dataset limitations, refinement errors, and computational efficiency, mean that the system offers a robust, and accessible solution for jewelry designing and visualization.</a:t>
            </a:r>
          </a:p>
          <a:p>
            <a:pPr algn="just">
              <a:lnSpc>
                <a:spcPts val="3499"/>
              </a:lnSpc>
              <a:spcBef>
                <a:spcPct val="0"/>
              </a:spcBef>
            </a:pPr>
            <a:r>
              <a:rPr lang="en-US" sz="2499">
                <a:solidFill>
                  <a:srgbClr val="000000"/>
                </a:solidFill>
                <a:latin typeface="Poppins"/>
                <a:ea typeface="Poppins"/>
                <a:cs typeface="Poppins"/>
                <a:sym typeface="Poppins"/>
              </a:rPr>
              <a:t>Overall, the product has strong potential for adapting to creative industries such as fashion, interior design, along with the capability to meet different domain-specific needs by further adjusting the architecture using different models, prompts, and control mechanisms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sp>
        <p:nvSpPr>
          <p:cNvPr name="TextBox 3" id="3"/>
          <p:cNvSpPr txBox="true"/>
          <p:nvPr/>
        </p:nvSpPr>
        <p:spPr>
          <a:xfrm rot="0">
            <a:off x="4017684" y="2610822"/>
            <a:ext cx="10252632" cy="5036781"/>
          </a:xfrm>
          <a:prstGeom prst="rect">
            <a:avLst/>
          </a:prstGeom>
        </p:spPr>
        <p:txBody>
          <a:bodyPr anchor="t" rtlCol="false" tIns="0" lIns="0" bIns="0" rIns="0">
            <a:spAutoFit/>
          </a:bodyPr>
          <a:lstStyle/>
          <a:p>
            <a:pPr algn="ctr">
              <a:lnSpc>
                <a:spcPts val="19044"/>
              </a:lnSpc>
            </a:pPr>
            <a:r>
              <a:rPr lang="en-US" b="true" sz="17003">
                <a:solidFill>
                  <a:srgbClr val="FFFFFF"/>
                </a:solidFill>
                <a:latin typeface="Poppins Bold"/>
                <a:ea typeface="Poppins Bold"/>
                <a:cs typeface="Poppins Bold"/>
                <a:sym typeface="Poppi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1634679" y="1442420"/>
            <a:ext cx="15018641" cy="7402160"/>
            <a:chOff x="0" y="0"/>
            <a:chExt cx="3955527" cy="1949540"/>
          </a:xfrm>
        </p:grpSpPr>
        <p:sp>
          <p:nvSpPr>
            <p:cNvPr name="Freeform 4" id="4"/>
            <p:cNvSpPr/>
            <p:nvPr/>
          </p:nvSpPr>
          <p:spPr>
            <a:xfrm flipH="false" flipV="false" rot="0">
              <a:off x="0" y="0"/>
              <a:ext cx="3955527" cy="1949540"/>
            </a:xfrm>
            <a:custGeom>
              <a:avLst/>
              <a:gdLst/>
              <a:ahLst/>
              <a:cxnLst/>
              <a:rect r="r" b="b" t="t" l="l"/>
              <a:pathLst>
                <a:path h="1949540" w="3955527">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sp>
        <p:sp>
          <p:nvSpPr>
            <p:cNvPr name="TextBox 5" id="5"/>
            <p:cNvSpPr txBox="true"/>
            <p:nvPr/>
          </p:nvSpPr>
          <p:spPr>
            <a:xfrm>
              <a:off x="0" y="-57150"/>
              <a:ext cx="3955527" cy="200669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5070972" y="1680715"/>
            <a:ext cx="8146056" cy="1311686"/>
          </a:xfrm>
          <a:prstGeom prst="rect">
            <a:avLst/>
          </a:prstGeom>
        </p:spPr>
        <p:txBody>
          <a:bodyPr anchor="t" rtlCol="false" tIns="0" lIns="0" bIns="0" rIns="0">
            <a:spAutoFit/>
          </a:bodyPr>
          <a:lstStyle/>
          <a:p>
            <a:pPr algn="ctr">
              <a:lnSpc>
                <a:spcPts val="10127"/>
              </a:lnSpc>
            </a:pPr>
            <a:r>
              <a:rPr lang="en-US" b="true" sz="7233">
                <a:solidFill>
                  <a:srgbClr val="0A152F"/>
                </a:solidFill>
                <a:latin typeface="Poppins Bold"/>
                <a:ea typeface="Poppins Bold"/>
                <a:cs typeface="Poppins Bold"/>
                <a:sym typeface="Poppins Bold"/>
              </a:rPr>
              <a:t>INTRODUCTION</a:t>
            </a:r>
          </a:p>
        </p:txBody>
      </p:sp>
      <p:sp>
        <p:nvSpPr>
          <p:cNvPr name="TextBox 7" id="7"/>
          <p:cNvSpPr txBox="true"/>
          <p:nvPr/>
        </p:nvSpPr>
        <p:spPr>
          <a:xfrm rot="0">
            <a:off x="2788383" y="3397841"/>
            <a:ext cx="12711235" cy="4363770"/>
          </a:xfrm>
          <a:prstGeom prst="rect">
            <a:avLst/>
          </a:prstGeom>
        </p:spPr>
        <p:txBody>
          <a:bodyPr anchor="t" rtlCol="false" tIns="0" lIns="0" bIns="0" rIns="0">
            <a:spAutoFit/>
          </a:bodyPr>
          <a:lstStyle/>
          <a:p>
            <a:pPr algn="just" marL="537136" indent="-268568" lvl="1">
              <a:lnSpc>
                <a:spcPts val="3483"/>
              </a:lnSpc>
              <a:buFont typeface="Arial"/>
              <a:buChar char="•"/>
            </a:pPr>
            <a:r>
              <a:rPr lang="en-US" sz="2487">
                <a:solidFill>
                  <a:srgbClr val="0A152F"/>
                </a:solidFill>
                <a:latin typeface="Poppins"/>
                <a:ea typeface="Poppins"/>
                <a:cs typeface="Poppins"/>
                <a:sym typeface="Poppins"/>
              </a:rPr>
              <a:t>In traditional jewelry design, customers often struggle to visualize their customized pieces before they are made.</a:t>
            </a:r>
          </a:p>
          <a:p>
            <a:pPr algn="just">
              <a:lnSpc>
                <a:spcPts val="3483"/>
              </a:lnSpc>
            </a:pPr>
          </a:p>
          <a:p>
            <a:pPr algn="just" marL="537136" indent="-268568" lvl="1">
              <a:lnSpc>
                <a:spcPts val="3483"/>
              </a:lnSpc>
              <a:buFont typeface="Arial"/>
              <a:buChar char="•"/>
            </a:pPr>
            <a:r>
              <a:rPr lang="en-US" sz="2487">
                <a:solidFill>
                  <a:srgbClr val="0A152F"/>
                </a:solidFill>
                <a:latin typeface="Poppins"/>
                <a:ea typeface="Poppins"/>
                <a:cs typeface="Poppins"/>
                <a:sym typeface="Poppins"/>
              </a:rPr>
              <a:t> They usually have to place orders based on rough sketches or verbal communication, and must purchase the final piece even if it doesn’t meet their expectations.</a:t>
            </a:r>
          </a:p>
          <a:p>
            <a:pPr algn="just">
              <a:lnSpc>
                <a:spcPts val="3483"/>
              </a:lnSpc>
            </a:pPr>
          </a:p>
          <a:p>
            <a:pPr algn="just" marL="537136" indent="-268568" lvl="1">
              <a:lnSpc>
                <a:spcPts val="3483"/>
              </a:lnSpc>
              <a:buFont typeface="Arial"/>
              <a:buChar char="•"/>
            </a:pPr>
            <a:r>
              <a:rPr lang="en-US" sz="2487">
                <a:solidFill>
                  <a:srgbClr val="0A152F"/>
                </a:solidFill>
                <a:latin typeface="Poppins"/>
                <a:ea typeface="Poppins"/>
                <a:cs typeface="Poppins"/>
                <a:sym typeface="Poppins"/>
              </a:rPr>
              <a:t> Our project aims to solve this by generating digital jewelry designs based on user prompts, offering a personalized, risk-free way to explore designs before committing.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1634679" y="1442420"/>
            <a:ext cx="15018641" cy="7402160"/>
            <a:chOff x="0" y="0"/>
            <a:chExt cx="3955527" cy="1949540"/>
          </a:xfrm>
        </p:grpSpPr>
        <p:sp>
          <p:nvSpPr>
            <p:cNvPr name="Freeform 4" id="4"/>
            <p:cNvSpPr/>
            <p:nvPr/>
          </p:nvSpPr>
          <p:spPr>
            <a:xfrm flipH="false" flipV="false" rot="0">
              <a:off x="0" y="0"/>
              <a:ext cx="3955527" cy="1949540"/>
            </a:xfrm>
            <a:custGeom>
              <a:avLst/>
              <a:gdLst/>
              <a:ahLst/>
              <a:cxnLst/>
              <a:rect r="r" b="b" t="t" l="l"/>
              <a:pathLst>
                <a:path h="1949540" w="3955527">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sp>
        <p:sp>
          <p:nvSpPr>
            <p:cNvPr name="TextBox 5" id="5"/>
            <p:cNvSpPr txBox="true"/>
            <p:nvPr/>
          </p:nvSpPr>
          <p:spPr>
            <a:xfrm>
              <a:off x="0" y="-57150"/>
              <a:ext cx="3955527" cy="200669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4157858" y="1741775"/>
            <a:ext cx="9972284" cy="1311686"/>
          </a:xfrm>
          <a:prstGeom prst="rect">
            <a:avLst/>
          </a:prstGeom>
        </p:spPr>
        <p:txBody>
          <a:bodyPr anchor="t" rtlCol="false" tIns="0" lIns="0" bIns="0" rIns="0">
            <a:spAutoFit/>
          </a:bodyPr>
          <a:lstStyle/>
          <a:p>
            <a:pPr algn="ctr">
              <a:lnSpc>
                <a:spcPts val="10127"/>
              </a:lnSpc>
            </a:pPr>
            <a:r>
              <a:rPr lang="en-US" b="true" sz="7233">
                <a:solidFill>
                  <a:srgbClr val="0A152F"/>
                </a:solidFill>
                <a:latin typeface="Poppins Bold"/>
                <a:ea typeface="Poppins Bold"/>
                <a:cs typeface="Poppins Bold"/>
                <a:sym typeface="Poppins Bold"/>
              </a:rPr>
              <a:t>PROBLEM STATEMENT</a:t>
            </a:r>
          </a:p>
        </p:txBody>
      </p:sp>
      <p:sp>
        <p:nvSpPr>
          <p:cNvPr name="TextBox 7" id="7"/>
          <p:cNvSpPr txBox="true"/>
          <p:nvPr/>
        </p:nvSpPr>
        <p:spPr>
          <a:xfrm rot="0">
            <a:off x="3010261" y="3636453"/>
            <a:ext cx="12267479" cy="438467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A152F"/>
                </a:solidFill>
                <a:latin typeface="Poppins"/>
                <a:ea typeface="Poppins"/>
                <a:cs typeface="Poppins"/>
                <a:sym typeface="Poppins"/>
              </a:rPr>
              <a:t>In the traditional jewelry design process, customers often struggle to clearly visualize their personalized pieces before they are made.</a:t>
            </a:r>
          </a:p>
          <a:p>
            <a:pPr algn="l">
              <a:lnSpc>
                <a:spcPts val="3499"/>
              </a:lnSpc>
            </a:pPr>
          </a:p>
          <a:p>
            <a:pPr algn="l" marL="539749" indent="-269875" lvl="1">
              <a:lnSpc>
                <a:spcPts val="3499"/>
              </a:lnSpc>
              <a:buFont typeface="Arial"/>
              <a:buChar char="•"/>
            </a:pPr>
            <a:r>
              <a:rPr lang="en-US" sz="2499">
                <a:solidFill>
                  <a:srgbClr val="0A152F"/>
                </a:solidFill>
                <a:latin typeface="Poppins"/>
                <a:ea typeface="Poppins"/>
                <a:cs typeface="Poppins"/>
                <a:sym typeface="Poppins"/>
              </a:rPr>
              <a:t> This lack of transparency and flexibility can lead to dissatisfaction, as the final product may not fully align with their original expectations.</a:t>
            </a:r>
          </a:p>
          <a:p>
            <a:pPr algn="l">
              <a:lnSpc>
                <a:spcPts val="3499"/>
              </a:lnSpc>
            </a:pPr>
          </a:p>
          <a:p>
            <a:pPr algn="l" marL="539749" indent="-269875" lvl="1">
              <a:lnSpc>
                <a:spcPts val="3499"/>
              </a:lnSpc>
              <a:buFont typeface="Arial"/>
              <a:buChar char="•"/>
            </a:pPr>
            <a:r>
              <a:rPr lang="en-US" sz="2499">
                <a:solidFill>
                  <a:srgbClr val="0A152F"/>
                </a:solidFill>
                <a:latin typeface="Poppins"/>
                <a:ea typeface="Poppins"/>
                <a:cs typeface="Poppins"/>
                <a:sym typeface="Poppins"/>
              </a:rPr>
              <a:t>Additionally, there are currently no dedicated digital tools that allow users to easily explore and customize jewelry designs based on their specific preferences.</a:t>
            </a:r>
          </a:p>
          <a:p>
            <a:pPr algn="l">
              <a:lnSpc>
                <a:spcPts val="3499"/>
              </a:lnSpc>
            </a:pPr>
            <a:r>
              <a:rPr lang="en-US" sz="2499">
                <a:solidFill>
                  <a:srgbClr val="0A152F"/>
                </a:solidFill>
                <a:latin typeface="Poppins"/>
                <a:ea typeface="Poppins"/>
                <a:cs typeface="Poppins"/>
                <a:sym typeface="Poppins"/>
              </a:rPr>
              <a:t>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1634679" y="1442420"/>
            <a:ext cx="15018641" cy="7402160"/>
            <a:chOff x="0" y="0"/>
            <a:chExt cx="3955527" cy="1949540"/>
          </a:xfrm>
        </p:grpSpPr>
        <p:sp>
          <p:nvSpPr>
            <p:cNvPr name="Freeform 4" id="4"/>
            <p:cNvSpPr/>
            <p:nvPr/>
          </p:nvSpPr>
          <p:spPr>
            <a:xfrm flipH="false" flipV="false" rot="0">
              <a:off x="0" y="0"/>
              <a:ext cx="3955527" cy="1949540"/>
            </a:xfrm>
            <a:custGeom>
              <a:avLst/>
              <a:gdLst/>
              <a:ahLst/>
              <a:cxnLst/>
              <a:rect r="r" b="b" t="t" l="l"/>
              <a:pathLst>
                <a:path h="1949540" w="3955527">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sp>
        <p:sp>
          <p:nvSpPr>
            <p:cNvPr name="TextBox 5" id="5"/>
            <p:cNvSpPr txBox="true"/>
            <p:nvPr/>
          </p:nvSpPr>
          <p:spPr>
            <a:xfrm>
              <a:off x="0" y="-57150"/>
              <a:ext cx="3955527" cy="2006690"/>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2604717" y="3751965"/>
            <a:ext cx="13078565" cy="3508375"/>
          </a:xfrm>
          <a:prstGeom prst="rect">
            <a:avLst/>
          </a:prstGeom>
        </p:spPr>
        <p:txBody>
          <a:bodyPr anchor="t" rtlCol="false" tIns="0" lIns="0" bIns="0" rIns="0">
            <a:spAutoFit/>
          </a:bodyPr>
          <a:lstStyle/>
          <a:p>
            <a:pPr algn="just">
              <a:lnSpc>
                <a:spcPts val="3499"/>
              </a:lnSpc>
            </a:pPr>
            <a:r>
              <a:rPr lang="en-US" sz="2499">
                <a:solidFill>
                  <a:srgbClr val="0A152F"/>
                </a:solidFill>
                <a:latin typeface="Poppins"/>
                <a:ea typeface="Poppins"/>
                <a:cs typeface="Poppins"/>
                <a:sym typeface="Poppins"/>
              </a:rPr>
              <a:t>Our project is driven by the need to give users the freedom to design and visualize customized jewelry easily. We aim to make the personalization process faster, more affordable, and accessible, eliminating the reliance on physical sketches and costly revisions. We identified a clear gap in the market — there are no dedicated AI models focused on jewelry design generation. Existing tools are basic and lack the depth needed for true customization. Through our project, we strive to bridge this gap and simplify the journey from imagination to design.</a:t>
            </a:r>
          </a:p>
          <a:p>
            <a:pPr algn="just">
              <a:lnSpc>
                <a:spcPts val="3499"/>
              </a:lnSpc>
            </a:pPr>
          </a:p>
        </p:txBody>
      </p:sp>
      <p:sp>
        <p:nvSpPr>
          <p:cNvPr name="TextBox 7" id="7"/>
          <p:cNvSpPr txBox="true"/>
          <p:nvPr/>
        </p:nvSpPr>
        <p:spPr>
          <a:xfrm rot="0">
            <a:off x="5317291" y="1781445"/>
            <a:ext cx="7653417" cy="1293483"/>
          </a:xfrm>
          <a:prstGeom prst="rect">
            <a:avLst/>
          </a:prstGeom>
        </p:spPr>
        <p:txBody>
          <a:bodyPr anchor="t" rtlCol="false" tIns="0" lIns="0" bIns="0" rIns="0">
            <a:spAutoFit/>
          </a:bodyPr>
          <a:lstStyle/>
          <a:p>
            <a:pPr algn="ctr">
              <a:lnSpc>
                <a:spcPts val="10080"/>
              </a:lnSpc>
            </a:pPr>
            <a:r>
              <a:rPr lang="en-US" b="true" sz="7200">
                <a:solidFill>
                  <a:srgbClr val="0A152F"/>
                </a:solidFill>
                <a:latin typeface="Poppins Bold"/>
                <a:ea typeface="Poppins Bold"/>
                <a:cs typeface="Poppins Bold"/>
                <a:sym typeface="Poppins Bold"/>
              </a:rPr>
              <a:t>MOTIVATION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1634679" y="1275230"/>
            <a:ext cx="15275856" cy="7736540"/>
            <a:chOff x="0" y="0"/>
            <a:chExt cx="4023271" cy="2037607"/>
          </a:xfrm>
        </p:grpSpPr>
        <p:sp>
          <p:nvSpPr>
            <p:cNvPr name="Freeform 4" id="4"/>
            <p:cNvSpPr/>
            <p:nvPr/>
          </p:nvSpPr>
          <p:spPr>
            <a:xfrm flipH="false" flipV="false" rot="0">
              <a:off x="0" y="0"/>
              <a:ext cx="4023271" cy="2037607"/>
            </a:xfrm>
            <a:custGeom>
              <a:avLst/>
              <a:gdLst/>
              <a:ahLst/>
              <a:cxnLst/>
              <a:rect r="r" b="b" t="t" l="l"/>
              <a:pathLst>
                <a:path h="2037607" w="4023271">
                  <a:moveTo>
                    <a:pt x="25847" y="0"/>
                  </a:moveTo>
                  <a:lnTo>
                    <a:pt x="3997423" y="0"/>
                  </a:lnTo>
                  <a:cubicBezTo>
                    <a:pt x="4011699" y="0"/>
                    <a:pt x="4023271" y="11572"/>
                    <a:pt x="4023271" y="25847"/>
                  </a:cubicBezTo>
                  <a:lnTo>
                    <a:pt x="4023271" y="2011760"/>
                  </a:lnTo>
                  <a:cubicBezTo>
                    <a:pt x="4023271" y="2026035"/>
                    <a:pt x="4011699" y="2037607"/>
                    <a:pt x="3997423" y="2037607"/>
                  </a:cubicBezTo>
                  <a:lnTo>
                    <a:pt x="25847" y="2037607"/>
                  </a:lnTo>
                  <a:cubicBezTo>
                    <a:pt x="11572" y="2037607"/>
                    <a:pt x="0" y="2026035"/>
                    <a:pt x="0" y="2011760"/>
                  </a:cubicBezTo>
                  <a:lnTo>
                    <a:pt x="0" y="25847"/>
                  </a:lnTo>
                  <a:cubicBezTo>
                    <a:pt x="0" y="11572"/>
                    <a:pt x="11572" y="0"/>
                    <a:pt x="25847" y="0"/>
                  </a:cubicBezTo>
                  <a:close/>
                </a:path>
              </a:pathLst>
            </a:custGeom>
            <a:solidFill>
              <a:srgbClr val="FFFFFF">
                <a:alpha val="74902"/>
              </a:srgbClr>
            </a:solidFill>
          </p:spPr>
        </p:sp>
        <p:sp>
          <p:nvSpPr>
            <p:cNvPr name="TextBox 5" id="5"/>
            <p:cNvSpPr txBox="true"/>
            <p:nvPr/>
          </p:nvSpPr>
          <p:spPr>
            <a:xfrm>
              <a:off x="0" y="-57150"/>
              <a:ext cx="4023271" cy="2094757"/>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72707" y="235931"/>
            <a:ext cx="1561972" cy="1585538"/>
          </a:xfrm>
          <a:custGeom>
            <a:avLst/>
            <a:gdLst/>
            <a:ahLst/>
            <a:cxnLst/>
            <a:rect r="r" b="b" t="t" l="l"/>
            <a:pathLst>
              <a:path h="1585538" w="1561972">
                <a:moveTo>
                  <a:pt x="0" y="0"/>
                </a:moveTo>
                <a:lnTo>
                  <a:pt x="1561972" y="0"/>
                </a:lnTo>
                <a:lnTo>
                  <a:pt x="1561972" y="1585538"/>
                </a:lnTo>
                <a:lnTo>
                  <a:pt x="0" y="15855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196796" y="3503819"/>
            <a:ext cx="14147742" cy="4384675"/>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0A152F"/>
                </a:solidFill>
                <a:latin typeface="Poppins"/>
                <a:ea typeface="Poppins"/>
                <a:cs typeface="Poppins"/>
                <a:sym typeface="Poppins"/>
              </a:rPr>
              <a:t>We designed a hybrid model that combines Diffusion Models and StyleGAN to generate personalized jewelry designs.</a:t>
            </a:r>
          </a:p>
          <a:p>
            <a:pPr algn="just" marL="539749" indent="-269875" lvl="1">
              <a:lnSpc>
                <a:spcPts val="3499"/>
              </a:lnSpc>
              <a:buFont typeface="Arial"/>
              <a:buChar char="•"/>
            </a:pPr>
            <a:r>
              <a:rPr lang="en-US" sz="2499">
                <a:solidFill>
                  <a:srgbClr val="0A152F"/>
                </a:solidFill>
                <a:latin typeface="Poppins"/>
                <a:ea typeface="Poppins"/>
                <a:cs typeface="Poppins"/>
                <a:sym typeface="Poppins"/>
              </a:rPr>
              <a:t>Users can enter simple text prompts to describe the style, type, or features they want in their jewelry.</a:t>
            </a:r>
          </a:p>
          <a:p>
            <a:pPr algn="just" marL="539749" indent="-269875" lvl="1">
              <a:lnSpc>
                <a:spcPts val="3499"/>
              </a:lnSpc>
              <a:buFont typeface="Arial"/>
              <a:buChar char="•"/>
            </a:pPr>
            <a:r>
              <a:rPr lang="en-US" sz="2499">
                <a:solidFill>
                  <a:srgbClr val="0A152F"/>
                </a:solidFill>
                <a:latin typeface="Poppins"/>
                <a:ea typeface="Poppins"/>
                <a:cs typeface="Poppins"/>
                <a:sym typeface="Poppins"/>
              </a:rPr>
              <a:t>The model then creates realistic and detailed designs focused mainly on gold-based earrings, rings, necklaces, and bracelets.</a:t>
            </a:r>
          </a:p>
          <a:p>
            <a:pPr algn="just" marL="539749" indent="-269875" lvl="1">
              <a:lnSpc>
                <a:spcPts val="3499"/>
              </a:lnSpc>
              <a:buFont typeface="Arial"/>
              <a:buChar char="•"/>
            </a:pPr>
            <a:r>
              <a:rPr lang="en-US" sz="2499">
                <a:solidFill>
                  <a:srgbClr val="0A152F"/>
                </a:solidFill>
                <a:latin typeface="Poppins"/>
                <a:ea typeface="Poppins"/>
                <a:cs typeface="Poppins"/>
                <a:sym typeface="Poppins"/>
              </a:rPr>
              <a:t>This system allows users to digitally explore different custom designs quickly without the need to physically craft them.</a:t>
            </a:r>
          </a:p>
          <a:p>
            <a:pPr algn="l" marL="539749" indent="-269875" lvl="1">
              <a:lnSpc>
                <a:spcPts val="3499"/>
              </a:lnSpc>
              <a:buFont typeface="Arial"/>
              <a:buChar char="•"/>
            </a:pPr>
            <a:r>
              <a:rPr lang="en-US" sz="2499">
                <a:solidFill>
                  <a:srgbClr val="0A152F"/>
                </a:solidFill>
                <a:latin typeface="Poppins"/>
                <a:ea typeface="Poppins"/>
                <a:cs typeface="Poppins"/>
                <a:sym typeface="Poppins"/>
              </a:rPr>
              <a:t>Our approach makes jewelry personalization easier, more flexible, and cost-effective for customers.</a:t>
            </a:r>
          </a:p>
        </p:txBody>
      </p:sp>
      <p:sp>
        <p:nvSpPr>
          <p:cNvPr name="TextBox 8" id="8"/>
          <p:cNvSpPr txBox="true"/>
          <p:nvPr/>
        </p:nvSpPr>
        <p:spPr>
          <a:xfrm rot="0">
            <a:off x="2721234" y="1471822"/>
            <a:ext cx="12669114" cy="1302258"/>
          </a:xfrm>
          <a:prstGeom prst="rect">
            <a:avLst/>
          </a:prstGeom>
        </p:spPr>
        <p:txBody>
          <a:bodyPr anchor="t" rtlCol="false" tIns="0" lIns="0" bIns="0" rIns="0">
            <a:spAutoFit/>
          </a:bodyPr>
          <a:lstStyle/>
          <a:p>
            <a:pPr algn="ctr">
              <a:lnSpc>
                <a:spcPts val="10122"/>
              </a:lnSpc>
            </a:pPr>
            <a:r>
              <a:rPr lang="en-US" b="true" sz="7230">
                <a:solidFill>
                  <a:srgbClr val="0A152F"/>
                </a:solidFill>
                <a:latin typeface="Poppins Bold"/>
                <a:ea typeface="Poppins Bold"/>
                <a:cs typeface="Poppins Bold"/>
                <a:sym typeface="Poppins Bold"/>
              </a:rPr>
              <a:t>PROPOSED SOLUTION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9211797" y="916142"/>
            <a:ext cx="8321072" cy="8446772"/>
            <a:chOff x="0" y="0"/>
            <a:chExt cx="2191558" cy="2224664"/>
          </a:xfrm>
        </p:grpSpPr>
        <p:sp>
          <p:nvSpPr>
            <p:cNvPr name="Freeform 4" id="4"/>
            <p:cNvSpPr/>
            <p:nvPr/>
          </p:nvSpPr>
          <p:spPr>
            <a:xfrm flipH="false" flipV="false" rot="0">
              <a:off x="0" y="0"/>
              <a:ext cx="2191558" cy="2224664"/>
            </a:xfrm>
            <a:custGeom>
              <a:avLst/>
              <a:gdLst/>
              <a:ahLst/>
              <a:cxnLst/>
              <a:rect r="r" b="b" t="t" l="l"/>
              <a:pathLst>
                <a:path h="2224664" w="2191558">
                  <a:moveTo>
                    <a:pt x="47450" y="0"/>
                  </a:moveTo>
                  <a:lnTo>
                    <a:pt x="2144108" y="0"/>
                  </a:lnTo>
                  <a:cubicBezTo>
                    <a:pt x="2170314" y="0"/>
                    <a:pt x="2191558" y="21244"/>
                    <a:pt x="2191558" y="47450"/>
                  </a:cubicBezTo>
                  <a:lnTo>
                    <a:pt x="2191558" y="2177214"/>
                  </a:lnTo>
                  <a:cubicBezTo>
                    <a:pt x="2191558" y="2189799"/>
                    <a:pt x="2186559" y="2201868"/>
                    <a:pt x="2177660" y="2210766"/>
                  </a:cubicBezTo>
                  <a:cubicBezTo>
                    <a:pt x="2168762" y="2219665"/>
                    <a:pt x="2156692" y="2224664"/>
                    <a:pt x="2144108" y="2224664"/>
                  </a:cubicBezTo>
                  <a:lnTo>
                    <a:pt x="47450" y="2224664"/>
                  </a:lnTo>
                  <a:cubicBezTo>
                    <a:pt x="21244" y="2224664"/>
                    <a:pt x="0" y="2203420"/>
                    <a:pt x="0" y="2177214"/>
                  </a:cubicBezTo>
                  <a:lnTo>
                    <a:pt x="0" y="47450"/>
                  </a:lnTo>
                  <a:cubicBezTo>
                    <a:pt x="0" y="21244"/>
                    <a:pt x="21244" y="0"/>
                    <a:pt x="47450" y="0"/>
                  </a:cubicBezTo>
                  <a:close/>
                </a:path>
              </a:pathLst>
            </a:custGeom>
            <a:solidFill>
              <a:srgbClr val="FFFFFF">
                <a:alpha val="74902"/>
              </a:srgbClr>
            </a:solidFill>
          </p:spPr>
        </p:sp>
        <p:sp>
          <p:nvSpPr>
            <p:cNvPr name="TextBox 5" id="5"/>
            <p:cNvSpPr txBox="true"/>
            <p:nvPr/>
          </p:nvSpPr>
          <p:spPr>
            <a:xfrm>
              <a:off x="0" y="-57150"/>
              <a:ext cx="2191558" cy="2281814"/>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9322849" y="2780191"/>
            <a:ext cx="7960971" cy="3070225"/>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0A152F"/>
                </a:solidFill>
                <a:latin typeface="Poppins"/>
                <a:ea typeface="Poppins"/>
                <a:cs typeface="Poppins"/>
                <a:sym typeface="Poppins"/>
              </a:rPr>
              <a:t>We created a custom jewelry image dataset by combining data from sources like Roboflow, Kaggle, images.cv, GitHub, and Hugging Face.</a:t>
            </a:r>
          </a:p>
          <a:p>
            <a:pPr algn="just">
              <a:lnSpc>
                <a:spcPts val="3499"/>
              </a:lnSpc>
            </a:pPr>
          </a:p>
          <a:p>
            <a:pPr algn="just" marL="539749" indent="-269875" lvl="1">
              <a:lnSpc>
                <a:spcPts val="3499"/>
              </a:lnSpc>
              <a:buFont typeface="Arial"/>
              <a:buChar char="•"/>
            </a:pPr>
            <a:r>
              <a:rPr lang="en-US" sz="2499">
                <a:solidFill>
                  <a:srgbClr val="0A152F"/>
                </a:solidFill>
                <a:latin typeface="Poppins"/>
                <a:ea typeface="Poppins"/>
                <a:cs typeface="Poppins"/>
                <a:sym typeface="Poppins"/>
              </a:rPr>
              <a:t>The dataset contains 6000+ images across four jewelry classes:</a:t>
            </a:r>
          </a:p>
          <a:p>
            <a:pPr algn="just">
              <a:lnSpc>
                <a:spcPts val="3499"/>
              </a:lnSpc>
            </a:pPr>
            <a:r>
              <a:rPr lang="en-US" sz="2499">
                <a:solidFill>
                  <a:srgbClr val="0A152F"/>
                </a:solidFill>
                <a:latin typeface="Poppins"/>
                <a:ea typeface="Poppins"/>
                <a:cs typeface="Poppins"/>
                <a:sym typeface="Poppins"/>
              </a:rPr>
              <a:t>      </a:t>
            </a:r>
          </a:p>
        </p:txBody>
      </p:sp>
      <p:sp>
        <p:nvSpPr>
          <p:cNvPr name="TextBox 7" id="7"/>
          <p:cNvSpPr txBox="true"/>
          <p:nvPr/>
        </p:nvSpPr>
        <p:spPr>
          <a:xfrm rot="0">
            <a:off x="10788424" y="1133470"/>
            <a:ext cx="5029822" cy="1302258"/>
          </a:xfrm>
          <a:prstGeom prst="rect">
            <a:avLst/>
          </a:prstGeom>
        </p:spPr>
        <p:txBody>
          <a:bodyPr anchor="t" rtlCol="false" tIns="0" lIns="0" bIns="0" rIns="0">
            <a:spAutoFit/>
          </a:bodyPr>
          <a:lstStyle/>
          <a:p>
            <a:pPr algn="ctr">
              <a:lnSpc>
                <a:spcPts val="10122"/>
              </a:lnSpc>
            </a:pPr>
            <a:r>
              <a:rPr lang="en-US" b="true" sz="7230">
                <a:solidFill>
                  <a:srgbClr val="0A152F"/>
                </a:solidFill>
                <a:latin typeface="Poppins Bold"/>
                <a:ea typeface="Poppins Bold"/>
                <a:cs typeface="Poppins Bold"/>
                <a:sym typeface="Poppins Bold"/>
              </a:rPr>
              <a:t>DATASET</a:t>
            </a:r>
          </a:p>
        </p:txBody>
      </p:sp>
      <p:sp>
        <p:nvSpPr>
          <p:cNvPr name="TextBox 8" id="8"/>
          <p:cNvSpPr txBox="true"/>
          <p:nvPr/>
        </p:nvSpPr>
        <p:spPr>
          <a:xfrm rot="0">
            <a:off x="9669671" y="5595105"/>
            <a:ext cx="2945275" cy="1755775"/>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0A152F"/>
                </a:solidFill>
                <a:latin typeface="Poppins"/>
                <a:ea typeface="Poppins"/>
                <a:cs typeface="Poppins"/>
                <a:sym typeface="Poppins"/>
              </a:rPr>
              <a:t> Necklace</a:t>
            </a:r>
          </a:p>
          <a:p>
            <a:pPr algn="just" marL="539749" indent="-269875" lvl="1">
              <a:lnSpc>
                <a:spcPts val="3499"/>
              </a:lnSpc>
              <a:buFont typeface="Arial"/>
              <a:buChar char="•"/>
            </a:pPr>
            <a:r>
              <a:rPr lang="en-US" sz="2499">
                <a:solidFill>
                  <a:srgbClr val="0A152F"/>
                </a:solidFill>
                <a:latin typeface="Poppins"/>
                <a:ea typeface="Poppins"/>
                <a:cs typeface="Poppins"/>
                <a:sym typeface="Poppins"/>
              </a:rPr>
              <a:t> Earrings</a:t>
            </a:r>
          </a:p>
          <a:p>
            <a:pPr algn="just" marL="539749" indent="-269875" lvl="1">
              <a:lnSpc>
                <a:spcPts val="3499"/>
              </a:lnSpc>
              <a:buFont typeface="Arial"/>
              <a:buChar char="•"/>
            </a:pPr>
            <a:r>
              <a:rPr lang="en-US" sz="2499">
                <a:solidFill>
                  <a:srgbClr val="0A152F"/>
                </a:solidFill>
                <a:latin typeface="Poppins"/>
                <a:ea typeface="Poppins"/>
                <a:cs typeface="Poppins"/>
                <a:sym typeface="Poppins"/>
              </a:rPr>
              <a:t> Rings</a:t>
            </a:r>
          </a:p>
          <a:p>
            <a:pPr algn="just" marL="539749" indent="-269875" lvl="1">
              <a:lnSpc>
                <a:spcPts val="3499"/>
              </a:lnSpc>
              <a:buFont typeface="Arial"/>
              <a:buChar char="•"/>
            </a:pPr>
            <a:r>
              <a:rPr lang="en-US" sz="2499">
                <a:solidFill>
                  <a:srgbClr val="0A152F"/>
                </a:solidFill>
                <a:latin typeface="Poppins"/>
                <a:ea typeface="Poppins"/>
                <a:cs typeface="Poppins"/>
                <a:sym typeface="Poppins"/>
              </a:rPr>
              <a:t> Bracelets</a:t>
            </a:r>
          </a:p>
        </p:txBody>
      </p:sp>
      <p:grpSp>
        <p:nvGrpSpPr>
          <p:cNvPr name="Group 9" id="9"/>
          <p:cNvGrpSpPr/>
          <p:nvPr/>
        </p:nvGrpSpPr>
        <p:grpSpPr>
          <a:xfrm rot="0">
            <a:off x="755131" y="916142"/>
            <a:ext cx="8166743" cy="8446772"/>
            <a:chOff x="0" y="0"/>
            <a:chExt cx="2150912" cy="2224664"/>
          </a:xfrm>
        </p:grpSpPr>
        <p:sp>
          <p:nvSpPr>
            <p:cNvPr name="Freeform 10" id="10"/>
            <p:cNvSpPr/>
            <p:nvPr/>
          </p:nvSpPr>
          <p:spPr>
            <a:xfrm flipH="false" flipV="false" rot="0">
              <a:off x="0" y="0"/>
              <a:ext cx="2150912" cy="2224664"/>
            </a:xfrm>
            <a:custGeom>
              <a:avLst/>
              <a:gdLst/>
              <a:ahLst/>
              <a:cxnLst/>
              <a:rect r="r" b="b" t="t" l="l"/>
              <a:pathLst>
                <a:path h="2224664" w="2150912">
                  <a:moveTo>
                    <a:pt x="48347" y="0"/>
                  </a:moveTo>
                  <a:lnTo>
                    <a:pt x="2102565" y="0"/>
                  </a:lnTo>
                  <a:cubicBezTo>
                    <a:pt x="2129266" y="0"/>
                    <a:pt x="2150912" y="21646"/>
                    <a:pt x="2150912" y="48347"/>
                  </a:cubicBezTo>
                  <a:lnTo>
                    <a:pt x="2150912" y="2176317"/>
                  </a:lnTo>
                  <a:cubicBezTo>
                    <a:pt x="2150912" y="2203018"/>
                    <a:pt x="2129266" y="2224664"/>
                    <a:pt x="2102565" y="2224664"/>
                  </a:cubicBezTo>
                  <a:lnTo>
                    <a:pt x="48347" y="2224664"/>
                  </a:lnTo>
                  <a:cubicBezTo>
                    <a:pt x="21646" y="2224664"/>
                    <a:pt x="0" y="2203018"/>
                    <a:pt x="0" y="2176317"/>
                  </a:cubicBezTo>
                  <a:lnTo>
                    <a:pt x="0" y="48347"/>
                  </a:lnTo>
                  <a:cubicBezTo>
                    <a:pt x="0" y="21646"/>
                    <a:pt x="21646" y="0"/>
                    <a:pt x="48347" y="0"/>
                  </a:cubicBezTo>
                  <a:close/>
                </a:path>
              </a:pathLst>
            </a:custGeom>
            <a:solidFill>
              <a:srgbClr val="FFFFFF">
                <a:alpha val="74902"/>
              </a:srgbClr>
            </a:solidFill>
          </p:spPr>
        </p:sp>
        <p:sp>
          <p:nvSpPr>
            <p:cNvPr name="TextBox 11" id="11"/>
            <p:cNvSpPr txBox="true"/>
            <p:nvPr/>
          </p:nvSpPr>
          <p:spPr>
            <a:xfrm>
              <a:off x="0" y="-57150"/>
              <a:ext cx="2150912" cy="2281814"/>
            </a:xfrm>
            <a:prstGeom prst="rect">
              <a:avLst/>
            </a:prstGeom>
          </p:spPr>
          <p:txBody>
            <a:bodyPr anchor="ctr" rtlCol="false" tIns="50800" lIns="50800" bIns="50800" rIns="50800"/>
            <a:lstStyle/>
            <a:p>
              <a:pPr algn="ctr">
                <a:lnSpc>
                  <a:spcPts val="2659"/>
                </a:lnSpc>
                <a:spcBef>
                  <a:spcPct val="0"/>
                </a:spcBef>
              </a:pPr>
            </a:p>
          </p:txBody>
        </p:sp>
      </p:grpSp>
      <p:pic>
        <p:nvPicPr>
          <p:cNvPr name="Picture 12" id="12"/>
          <p:cNvPicPr>
            <a:picLocks noChangeAspect="true"/>
          </p:cNvPicPr>
          <p:nvPr/>
        </p:nvPicPr>
        <p:blipFill>
          <a:blip r:embed="rId3"/>
          <a:stretch>
            <a:fillRect/>
          </a:stretch>
        </p:blipFill>
        <p:spPr>
          <a:xfrm rot="0">
            <a:off x="-111263" y="-54866"/>
            <a:ext cx="9387396" cy="10396732"/>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9324601" y="3175258"/>
            <a:ext cx="8200048" cy="6187656"/>
            <a:chOff x="0" y="0"/>
            <a:chExt cx="2159683" cy="1629671"/>
          </a:xfrm>
        </p:grpSpPr>
        <p:sp>
          <p:nvSpPr>
            <p:cNvPr name="Freeform 4" id="4"/>
            <p:cNvSpPr/>
            <p:nvPr/>
          </p:nvSpPr>
          <p:spPr>
            <a:xfrm flipH="false" flipV="false" rot="0">
              <a:off x="0" y="0"/>
              <a:ext cx="2159683" cy="1629671"/>
            </a:xfrm>
            <a:custGeom>
              <a:avLst/>
              <a:gdLst/>
              <a:ahLst/>
              <a:cxnLst/>
              <a:rect r="r" b="b" t="t" l="l"/>
              <a:pathLst>
                <a:path h="1629671" w="2159683">
                  <a:moveTo>
                    <a:pt x="48151" y="0"/>
                  </a:moveTo>
                  <a:lnTo>
                    <a:pt x="2111533" y="0"/>
                  </a:lnTo>
                  <a:cubicBezTo>
                    <a:pt x="2138126" y="0"/>
                    <a:pt x="2159683" y="21558"/>
                    <a:pt x="2159683" y="48151"/>
                  </a:cubicBezTo>
                  <a:lnTo>
                    <a:pt x="2159683" y="1581520"/>
                  </a:lnTo>
                  <a:cubicBezTo>
                    <a:pt x="2159683" y="1608113"/>
                    <a:pt x="2138126" y="1629671"/>
                    <a:pt x="2111533" y="1629671"/>
                  </a:cubicBezTo>
                  <a:lnTo>
                    <a:pt x="48151" y="1629671"/>
                  </a:lnTo>
                  <a:cubicBezTo>
                    <a:pt x="21558" y="1629671"/>
                    <a:pt x="0" y="1608113"/>
                    <a:pt x="0" y="1581520"/>
                  </a:cubicBezTo>
                  <a:lnTo>
                    <a:pt x="0" y="48151"/>
                  </a:lnTo>
                  <a:cubicBezTo>
                    <a:pt x="0" y="21558"/>
                    <a:pt x="21558" y="0"/>
                    <a:pt x="48151" y="0"/>
                  </a:cubicBezTo>
                  <a:close/>
                </a:path>
              </a:pathLst>
            </a:custGeom>
            <a:solidFill>
              <a:srgbClr val="FFFFFF">
                <a:alpha val="74902"/>
              </a:srgbClr>
            </a:solidFill>
          </p:spPr>
        </p:sp>
        <p:sp>
          <p:nvSpPr>
            <p:cNvPr name="TextBox 5" id="5"/>
            <p:cNvSpPr txBox="true"/>
            <p:nvPr/>
          </p:nvSpPr>
          <p:spPr>
            <a:xfrm>
              <a:off x="0" y="-57150"/>
              <a:ext cx="2159683" cy="1686821"/>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755131" y="3175258"/>
            <a:ext cx="8104809" cy="6187656"/>
            <a:chOff x="0" y="0"/>
            <a:chExt cx="2134600" cy="1629671"/>
          </a:xfrm>
        </p:grpSpPr>
        <p:sp>
          <p:nvSpPr>
            <p:cNvPr name="Freeform 7" id="7"/>
            <p:cNvSpPr/>
            <p:nvPr/>
          </p:nvSpPr>
          <p:spPr>
            <a:xfrm flipH="false" flipV="false" rot="0">
              <a:off x="0" y="0"/>
              <a:ext cx="2134600" cy="1629671"/>
            </a:xfrm>
            <a:custGeom>
              <a:avLst/>
              <a:gdLst/>
              <a:ahLst/>
              <a:cxnLst/>
              <a:rect r="r" b="b" t="t" l="l"/>
              <a:pathLst>
                <a:path h="1629671" w="2134600">
                  <a:moveTo>
                    <a:pt x="48717" y="0"/>
                  </a:moveTo>
                  <a:lnTo>
                    <a:pt x="2085884" y="0"/>
                  </a:lnTo>
                  <a:cubicBezTo>
                    <a:pt x="2112789" y="0"/>
                    <a:pt x="2134600" y="21811"/>
                    <a:pt x="2134600" y="48717"/>
                  </a:cubicBezTo>
                  <a:lnTo>
                    <a:pt x="2134600" y="1580954"/>
                  </a:lnTo>
                  <a:cubicBezTo>
                    <a:pt x="2134600" y="1607860"/>
                    <a:pt x="2112789" y="1629671"/>
                    <a:pt x="2085884" y="1629671"/>
                  </a:cubicBezTo>
                  <a:lnTo>
                    <a:pt x="48717" y="1629671"/>
                  </a:lnTo>
                  <a:cubicBezTo>
                    <a:pt x="35796" y="1629671"/>
                    <a:pt x="23405" y="1624538"/>
                    <a:pt x="14269" y="1615402"/>
                  </a:cubicBezTo>
                  <a:cubicBezTo>
                    <a:pt x="5133" y="1606266"/>
                    <a:pt x="0" y="1593875"/>
                    <a:pt x="0" y="1580954"/>
                  </a:cubicBezTo>
                  <a:lnTo>
                    <a:pt x="0" y="48717"/>
                  </a:lnTo>
                  <a:cubicBezTo>
                    <a:pt x="0" y="35796"/>
                    <a:pt x="5133" y="23405"/>
                    <a:pt x="14269" y="14269"/>
                  </a:cubicBezTo>
                  <a:cubicBezTo>
                    <a:pt x="23405" y="5133"/>
                    <a:pt x="35796" y="0"/>
                    <a:pt x="48717" y="0"/>
                  </a:cubicBezTo>
                  <a:close/>
                </a:path>
              </a:pathLst>
            </a:custGeom>
            <a:solidFill>
              <a:srgbClr val="FFFFFF">
                <a:alpha val="74902"/>
              </a:srgbClr>
            </a:solidFill>
          </p:spPr>
        </p:sp>
        <p:sp>
          <p:nvSpPr>
            <p:cNvPr name="TextBox 8" id="8"/>
            <p:cNvSpPr txBox="true"/>
            <p:nvPr/>
          </p:nvSpPr>
          <p:spPr>
            <a:xfrm>
              <a:off x="0" y="-57150"/>
              <a:ext cx="2134600" cy="1686821"/>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4601157" y="1349748"/>
            <a:ext cx="9085687" cy="1102793"/>
          </a:xfrm>
          <a:prstGeom prst="rect">
            <a:avLst/>
          </a:prstGeom>
        </p:spPr>
        <p:txBody>
          <a:bodyPr anchor="t" rtlCol="false" tIns="0" lIns="0" bIns="0" rIns="0">
            <a:spAutoFit/>
          </a:bodyPr>
          <a:lstStyle/>
          <a:p>
            <a:pPr algn="ctr">
              <a:lnSpc>
                <a:spcPts val="8516"/>
              </a:lnSpc>
            </a:pPr>
            <a:r>
              <a:rPr lang="en-US" b="true" sz="6082">
                <a:solidFill>
                  <a:srgbClr val="F1F1F1"/>
                </a:solidFill>
                <a:latin typeface="Poppins Bold"/>
                <a:ea typeface="Poppins Bold"/>
                <a:cs typeface="Poppins Bold"/>
                <a:sym typeface="Poppins Bold"/>
              </a:rPr>
              <a:t>METHODOLOGY</a:t>
            </a:r>
          </a:p>
        </p:txBody>
      </p:sp>
      <p:sp>
        <p:nvSpPr>
          <p:cNvPr name="TextBox 10" id="10"/>
          <p:cNvSpPr txBox="true"/>
          <p:nvPr/>
        </p:nvSpPr>
        <p:spPr>
          <a:xfrm rot="0">
            <a:off x="966923" y="3944294"/>
            <a:ext cx="7681225" cy="4384675"/>
          </a:xfrm>
          <a:prstGeom prst="rect">
            <a:avLst/>
          </a:prstGeom>
        </p:spPr>
        <p:txBody>
          <a:bodyPr anchor="t" rtlCol="false" tIns="0" lIns="0" bIns="0" rIns="0">
            <a:spAutoFit/>
          </a:bodyPr>
          <a:lstStyle/>
          <a:p>
            <a:pPr algn="just">
              <a:lnSpc>
                <a:spcPts val="3499"/>
              </a:lnSpc>
              <a:spcBef>
                <a:spcPct val="0"/>
              </a:spcBef>
            </a:pPr>
            <a:r>
              <a:rPr lang="en-US" b="true" sz="2499">
                <a:solidFill>
                  <a:srgbClr val="000000"/>
                </a:solidFill>
                <a:latin typeface="Poppins Bold"/>
                <a:ea typeface="Poppins Bold"/>
                <a:cs typeface="Poppins Bold"/>
                <a:sym typeface="Poppins Bold"/>
              </a:rPr>
              <a:t>   </a:t>
            </a:r>
            <a:r>
              <a:rPr lang="en-US" b="true" sz="2499">
                <a:solidFill>
                  <a:srgbClr val="000000"/>
                </a:solidFill>
                <a:latin typeface="Poppins Bold"/>
                <a:ea typeface="Poppins Bold"/>
                <a:cs typeface="Poppins Bold"/>
                <a:sym typeface="Poppins Bold"/>
              </a:rPr>
              <a:t>M</a:t>
            </a:r>
            <a:r>
              <a:rPr lang="en-US" b="true" sz="2499">
                <a:solidFill>
                  <a:srgbClr val="000000"/>
                </a:solidFill>
                <a:latin typeface="Poppins Bold"/>
                <a:ea typeface="Poppins Bold"/>
                <a:cs typeface="Poppins Bold"/>
                <a:sym typeface="Poppins Bold"/>
              </a:rPr>
              <a:t>odels Used</a:t>
            </a:r>
          </a:p>
          <a:p>
            <a:pPr algn="just">
              <a:lnSpc>
                <a:spcPts val="3499"/>
              </a:lnSpc>
              <a:spcBef>
                <a:spcPct val="0"/>
              </a:spcBef>
            </a:pPr>
          </a:p>
          <a:p>
            <a:pPr algn="just" marL="539749" indent="-269875" lvl="1">
              <a:lnSpc>
                <a:spcPts val="3499"/>
              </a:lnSpc>
              <a:spcBef>
                <a:spcPct val="0"/>
              </a:spcBef>
              <a:buFont typeface="Arial"/>
              <a:buChar char="•"/>
            </a:pPr>
            <a:r>
              <a:rPr lang="en-US" sz="2499">
                <a:solidFill>
                  <a:srgbClr val="000000"/>
                </a:solidFill>
                <a:latin typeface="Poppins"/>
                <a:ea typeface="Poppins"/>
                <a:cs typeface="Poppins"/>
                <a:sym typeface="Poppins"/>
              </a:rPr>
              <a:t>Stable Diffusion XL (SDXL): A pre-trained text-to-image model capable of generating high-resolution jewelry designs (1024x1024).</a:t>
            </a:r>
          </a:p>
          <a:p>
            <a:pPr algn="just">
              <a:lnSpc>
                <a:spcPts val="3499"/>
              </a:lnSpc>
              <a:spcBef>
                <a:spcPct val="0"/>
              </a:spcBef>
            </a:pPr>
          </a:p>
          <a:p>
            <a:pPr algn="just" marL="539749" indent="-269875" lvl="1">
              <a:lnSpc>
                <a:spcPts val="3499"/>
              </a:lnSpc>
              <a:spcBef>
                <a:spcPct val="0"/>
              </a:spcBef>
              <a:buFont typeface="Arial"/>
              <a:buChar char="•"/>
            </a:pPr>
            <a:r>
              <a:rPr lang="en-US" sz="2499">
                <a:solidFill>
                  <a:srgbClr val="000000"/>
                </a:solidFill>
                <a:latin typeface="Poppins"/>
                <a:ea typeface="Poppins"/>
                <a:cs typeface="Poppins"/>
                <a:sym typeface="Poppins"/>
              </a:rPr>
              <a:t>ControlNet: Provides structural guidance, allowing more control over the design by using edge detection or reference images.</a:t>
            </a:r>
          </a:p>
          <a:p>
            <a:pPr algn="just">
              <a:lnSpc>
                <a:spcPts val="3499"/>
              </a:lnSpc>
              <a:spcBef>
                <a:spcPct val="0"/>
              </a:spcBef>
            </a:pPr>
          </a:p>
        </p:txBody>
      </p:sp>
      <p:sp>
        <p:nvSpPr>
          <p:cNvPr name="TextBox 11" id="11"/>
          <p:cNvSpPr txBox="true"/>
          <p:nvPr/>
        </p:nvSpPr>
        <p:spPr>
          <a:xfrm rot="0">
            <a:off x="9324601" y="3944294"/>
            <a:ext cx="7940636" cy="3946525"/>
          </a:xfrm>
          <a:prstGeom prst="rect">
            <a:avLst/>
          </a:prstGeom>
        </p:spPr>
        <p:txBody>
          <a:bodyPr anchor="t" rtlCol="false" tIns="0" lIns="0" bIns="0" rIns="0">
            <a:spAutoFit/>
          </a:bodyPr>
          <a:lstStyle/>
          <a:p>
            <a:pPr algn="just">
              <a:lnSpc>
                <a:spcPts val="3499"/>
              </a:lnSpc>
              <a:spcBef>
                <a:spcPct val="0"/>
              </a:spcBef>
            </a:pPr>
            <a:r>
              <a:rPr lang="en-US" b="true" sz="2499">
                <a:solidFill>
                  <a:srgbClr val="000000"/>
                </a:solidFill>
                <a:latin typeface="Poppins Bold"/>
                <a:ea typeface="Poppins Bold"/>
                <a:cs typeface="Poppins Bold"/>
                <a:sym typeface="Poppins Bold"/>
              </a:rPr>
              <a:t>    Why These </a:t>
            </a:r>
            <a:r>
              <a:rPr lang="en-US" b="true" sz="2499">
                <a:solidFill>
                  <a:srgbClr val="000000"/>
                </a:solidFill>
                <a:latin typeface="Poppins Bold"/>
                <a:ea typeface="Poppins Bold"/>
                <a:cs typeface="Poppins Bold"/>
                <a:sym typeface="Poppins Bold"/>
              </a:rPr>
              <a:t>M</a:t>
            </a:r>
            <a:r>
              <a:rPr lang="en-US" b="true" sz="2499">
                <a:solidFill>
                  <a:srgbClr val="000000"/>
                </a:solidFill>
                <a:latin typeface="Poppins Bold"/>
                <a:ea typeface="Poppins Bold"/>
                <a:cs typeface="Poppins Bold"/>
                <a:sym typeface="Poppins Bold"/>
              </a:rPr>
              <a:t>odels?</a:t>
            </a:r>
          </a:p>
          <a:p>
            <a:pPr algn="just">
              <a:lnSpc>
                <a:spcPts val="3499"/>
              </a:lnSpc>
              <a:spcBef>
                <a:spcPct val="0"/>
              </a:spcBef>
            </a:pPr>
          </a:p>
          <a:p>
            <a:pPr algn="just" marL="539749" indent="-269875" lvl="1">
              <a:lnSpc>
                <a:spcPts val="3499"/>
              </a:lnSpc>
              <a:spcBef>
                <a:spcPct val="0"/>
              </a:spcBef>
              <a:buFont typeface="Arial"/>
              <a:buChar char="•"/>
            </a:pPr>
            <a:r>
              <a:rPr lang="en-US" sz="2499">
                <a:solidFill>
                  <a:srgbClr val="000000"/>
                </a:solidFill>
                <a:latin typeface="Poppins"/>
                <a:ea typeface="Poppins"/>
                <a:cs typeface="Poppins"/>
                <a:sym typeface="Poppins"/>
              </a:rPr>
              <a:t>SDXL: Ideal for creating detailed, high-quality jewelry designs based on textual descriptions.</a:t>
            </a:r>
          </a:p>
          <a:p>
            <a:pPr algn="just">
              <a:lnSpc>
                <a:spcPts val="3499"/>
              </a:lnSpc>
              <a:spcBef>
                <a:spcPct val="0"/>
              </a:spcBef>
            </a:pPr>
          </a:p>
          <a:p>
            <a:pPr algn="just" marL="539749" indent="-269875" lvl="1">
              <a:lnSpc>
                <a:spcPts val="3499"/>
              </a:lnSpc>
              <a:spcBef>
                <a:spcPct val="0"/>
              </a:spcBef>
              <a:buFont typeface="Arial"/>
              <a:buChar char="•"/>
            </a:pPr>
            <a:r>
              <a:rPr lang="en-US" sz="2499">
                <a:solidFill>
                  <a:srgbClr val="000000"/>
                </a:solidFill>
                <a:latin typeface="Poppins"/>
                <a:ea typeface="Poppins"/>
                <a:cs typeface="Poppins"/>
                <a:sym typeface="Poppins"/>
              </a:rPr>
              <a:t>ControlNet: Enhances design precision by conditioning SDXL with structural inputs like edge maps, improving design accuracy.</a:t>
            </a:r>
          </a:p>
          <a:p>
            <a:pPr algn="just">
              <a:lnSpc>
                <a:spcPts val="3499"/>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9304430" y="3175258"/>
            <a:ext cx="8321072" cy="6187656"/>
            <a:chOff x="0" y="0"/>
            <a:chExt cx="2191558" cy="1629671"/>
          </a:xfrm>
        </p:grpSpPr>
        <p:sp>
          <p:nvSpPr>
            <p:cNvPr name="Freeform 4" id="4"/>
            <p:cNvSpPr/>
            <p:nvPr/>
          </p:nvSpPr>
          <p:spPr>
            <a:xfrm flipH="false" flipV="false" rot="0">
              <a:off x="0" y="0"/>
              <a:ext cx="2191558" cy="1629671"/>
            </a:xfrm>
            <a:custGeom>
              <a:avLst/>
              <a:gdLst/>
              <a:ahLst/>
              <a:cxnLst/>
              <a:rect r="r" b="b" t="t" l="l"/>
              <a:pathLst>
                <a:path h="1629671" w="2191558">
                  <a:moveTo>
                    <a:pt x="47450" y="0"/>
                  </a:moveTo>
                  <a:lnTo>
                    <a:pt x="2144108" y="0"/>
                  </a:lnTo>
                  <a:cubicBezTo>
                    <a:pt x="2170314" y="0"/>
                    <a:pt x="2191558" y="21244"/>
                    <a:pt x="2191558" y="47450"/>
                  </a:cubicBezTo>
                  <a:lnTo>
                    <a:pt x="2191558" y="1582220"/>
                  </a:lnTo>
                  <a:cubicBezTo>
                    <a:pt x="2191558" y="1608426"/>
                    <a:pt x="2170314" y="1629671"/>
                    <a:pt x="2144108" y="1629671"/>
                  </a:cubicBezTo>
                  <a:lnTo>
                    <a:pt x="47450" y="1629671"/>
                  </a:lnTo>
                  <a:cubicBezTo>
                    <a:pt x="34866" y="1629671"/>
                    <a:pt x="22797" y="1624671"/>
                    <a:pt x="13898" y="1615773"/>
                  </a:cubicBezTo>
                  <a:cubicBezTo>
                    <a:pt x="4999" y="1606874"/>
                    <a:pt x="0" y="1594805"/>
                    <a:pt x="0" y="1582220"/>
                  </a:cubicBezTo>
                  <a:lnTo>
                    <a:pt x="0" y="47450"/>
                  </a:lnTo>
                  <a:cubicBezTo>
                    <a:pt x="0" y="21244"/>
                    <a:pt x="21244" y="0"/>
                    <a:pt x="47450" y="0"/>
                  </a:cubicBezTo>
                  <a:close/>
                </a:path>
              </a:pathLst>
            </a:custGeom>
            <a:solidFill>
              <a:srgbClr val="FFFFFF">
                <a:alpha val="74902"/>
              </a:srgbClr>
            </a:solidFill>
          </p:spPr>
        </p:sp>
        <p:sp>
          <p:nvSpPr>
            <p:cNvPr name="TextBox 5" id="5"/>
            <p:cNvSpPr txBox="true"/>
            <p:nvPr/>
          </p:nvSpPr>
          <p:spPr>
            <a:xfrm>
              <a:off x="0" y="-57150"/>
              <a:ext cx="2191558" cy="1686821"/>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755131" y="3175258"/>
            <a:ext cx="8266175" cy="6187656"/>
            <a:chOff x="0" y="0"/>
            <a:chExt cx="2177099" cy="1629671"/>
          </a:xfrm>
        </p:grpSpPr>
        <p:sp>
          <p:nvSpPr>
            <p:cNvPr name="Freeform 7" id="7"/>
            <p:cNvSpPr/>
            <p:nvPr/>
          </p:nvSpPr>
          <p:spPr>
            <a:xfrm flipH="false" flipV="false" rot="0">
              <a:off x="0" y="0"/>
              <a:ext cx="2177099" cy="1629671"/>
            </a:xfrm>
            <a:custGeom>
              <a:avLst/>
              <a:gdLst/>
              <a:ahLst/>
              <a:cxnLst/>
              <a:rect r="r" b="b" t="t" l="l"/>
              <a:pathLst>
                <a:path h="1629671" w="2177099">
                  <a:moveTo>
                    <a:pt x="47765" y="0"/>
                  </a:moveTo>
                  <a:lnTo>
                    <a:pt x="2129334" y="0"/>
                  </a:lnTo>
                  <a:cubicBezTo>
                    <a:pt x="2142002" y="0"/>
                    <a:pt x="2154151" y="5032"/>
                    <a:pt x="2163109" y="13990"/>
                  </a:cubicBezTo>
                  <a:cubicBezTo>
                    <a:pt x="2172067" y="22948"/>
                    <a:pt x="2177099" y="35097"/>
                    <a:pt x="2177099" y="47765"/>
                  </a:cubicBezTo>
                  <a:lnTo>
                    <a:pt x="2177099" y="1581905"/>
                  </a:lnTo>
                  <a:cubicBezTo>
                    <a:pt x="2177099" y="1608285"/>
                    <a:pt x="2155714" y="1629671"/>
                    <a:pt x="2129334" y="1629671"/>
                  </a:cubicBezTo>
                  <a:lnTo>
                    <a:pt x="47765" y="1629671"/>
                  </a:lnTo>
                  <a:cubicBezTo>
                    <a:pt x="35097" y="1629671"/>
                    <a:pt x="22948" y="1624638"/>
                    <a:pt x="13990" y="1615681"/>
                  </a:cubicBezTo>
                  <a:cubicBezTo>
                    <a:pt x="5032" y="1606723"/>
                    <a:pt x="0" y="1594573"/>
                    <a:pt x="0" y="1581905"/>
                  </a:cubicBezTo>
                  <a:lnTo>
                    <a:pt x="0" y="47765"/>
                  </a:lnTo>
                  <a:cubicBezTo>
                    <a:pt x="0" y="35097"/>
                    <a:pt x="5032" y="22948"/>
                    <a:pt x="13990" y="13990"/>
                  </a:cubicBezTo>
                  <a:cubicBezTo>
                    <a:pt x="22948" y="5032"/>
                    <a:pt x="35097" y="0"/>
                    <a:pt x="47765" y="0"/>
                  </a:cubicBezTo>
                  <a:close/>
                </a:path>
              </a:pathLst>
            </a:custGeom>
            <a:solidFill>
              <a:srgbClr val="FFFFFF">
                <a:alpha val="74902"/>
              </a:srgbClr>
            </a:solidFill>
          </p:spPr>
        </p:sp>
        <p:sp>
          <p:nvSpPr>
            <p:cNvPr name="TextBox 8" id="8"/>
            <p:cNvSpPr txBox="true"/>
            <p:nvPr/>
          </p:nvSpPr>
          <p:spPr>
            <a:xfrm>
              <a:off x="0" y="-57150"/>
              <a:ext cx="2177099" cy="1686821"/>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4601157" y="1349748"/>
            <a:ext cx="9085687" cy="1102793"/>
          </a:xfrm>
          <a:prstGeom prst="rect">
            <a:avLst/>
          </a:prstGeom>
        </p:spPr>
        <p:txBody>
          <a:bodyPr anchor="t" rtlCol="false" tIns="0" lIns="0" bIns="0" rIns="0">
            <a:spAutoFit/>
          </a:bodyPr>
          <a:lstStyle/>
          <a:p>
            <a:pPr algn="ctr">
              <a:lnSpc>
                <a:spcPts val="8516"/>
              </a:lnSpc>
            </a:pPr>
            <a:r>
              <a:rPr lang="en-US" b="true" sz="6082">
                <a:solidFill>
                  <a:srgbClr val="F1F1F1"/>
                </a:solidFill>
                <a:latin typeface="Poppins Bold"/>
                <a:ea typeface="Poppins Bold"/>
                <a:cs typeface="Poppins Bold"/>
                <a:sym typeface="Poppins Bold"/>
              </a:rPr>
              <a:t>METHODOLOGY</a:t>
            </a:r>
          </a:p>
        </p:txBody>
      </p:sp>
      <p:sp>
        <p:nvSpPr>
          <p:cNvPr name="TextBox 10" id="10"/>
          <p:cNvSpPr txBox="true"/>
          <p:nvPr/>
        </p:nvSpPr>
        <p:spPr>
          <a:xfrm rot="0">
            <a:off x="907676" y="3682075"/>
            <a:ext cx="7640883" cy="6137275"/>
          </a:xfrm>
          <a:prstGeom prst="rect">
            <a:avLst/>
          </a:prstGeom>
        </p:spPr>
        <p:txBody>
          <a:bodyPr anchor="t" rtlCol="false" tIns="0" lIns="0" bIns="0" rIns="0">
            <a:spAutoFit/>
          </a:bodyPr>
          <a:lstStyle/>
          <a:p>
            <a:pPr algn="just">
              <a:lnSpc>
                <a:spcPts val="3499"/>
              </a:lnSpc>
              <a:spcBef>
                <a:spcPct val="0"/>
              </a:spcBef>
            </a:pPr>
            <a:r>
              <a:rPr lang="en-US" b="true" sz="2499">
                <a:solidFill>
                  <a:srgbClr val="000000"/>
                </a:solidFill>
                <a:latin typeface="Poppins Bold"/>
                <a:ea typeface="Poppins Bold"/>
                <a:cs typeface="Poppins Bold"/>
                <a:sym typeface="Poppins Bold"/>
              </a:rPr>
              <a:t>    Pr</a:t>
            </a:r>
            <a:r>
              <a:rPr lang="en-US" b="true" sz="2499">
                <a:solidFill>
                  <a:srgbClr val="000000"/>
                </a:solidFill>
                <a:latin typeface="Poppins Bold"/>
                <a:ea typeface="Poppins Bold"/>
                <a:cs typeface="Poppins Bold"/>
                <a:sym typeface="Poppins Bold"/>
              </a:rPr>
              <a:t>ocess Overview</a:t>
            </a:r>
          </a:p>
          <a:p>
            <a:pPr algn="just">
              <a:lnSpc>
                <a:spcPts val="3499"/>
              </a:lnSpc>
              <a:spcBef>
                <a:spcPct val="0"/>
              </a:spcBef>
            </a:pPr>
          </a:p>
          <a:p>
            <a:pPr algn="just" marL="539749" indent="-269875" lvl="1">
              <a:lnSpc>
                <a:spcPts val="3499"/>
              </a:lnSpc>
              <a:spcBef>
                <a:spcPct val="0"/>
              </a:spcBef>
              <a:buFont typeface="Arial"/>
              <a:buChar char="•"/>
            </a:pPr>
            <a:r>
              <a:rPr lang="en-US" sz="2499">
                <a:solidFill>
                  <a:srgbClr val="000000"/>
                </a:solidFill>
                <a:latin typeface="Poppins"/>
                <a:ea typeface="Poppins"/>
                <a:cs typeface="Poppins"/>
                <a:sym typeface="Poppins"/>
              </a:rPr>
              <a:t>Design Input: Users provide a design prompt, and optionally, upload reference images or sketches.</a:t>
            </a:r>
          </a:p>
          <a:p>
            <a:pPr algn="just" marL="539749" indent="-269875" lvl="1">
              <a:lnSpc>
                <a:spcPts val="3499"/>
              </a:lnSpc>
              <a:spcBef>
                <a:spcPct val="0"/>
              </a:spcBef>
              <a:buFont typeface="Arial"/>
              <a:buChar char="•"/>
            </a:pPr>
            <a:r>
              <a:rPr lang="en-US" sz="2499">
                <a:solidFill>
                  <a:srgbClr val="000000"/>
                </a:solidFill>
                <a:latin typeface="Poppins"/>
                <a:ea typeface="Poppins"/>
                <a:cs typeface="Poppins"/>
                <a:sym typeface="Poppins"/>
              </a:rPr>
              <a:t>Image Generation: The models generate images based on the input prompts and reference images.</a:t>
            </a:r>
          </a:p>
          <a:p>
            <a:pPr algn="just" marL="539749" indent="-269875" lvl="1">
              <a:lnSpc>
                <a:spcPts val="3499"/>
              </a:lnSpc>
              <a:spcBef>
                <a:spcPct val="0"/>
              </a:spcBef>
              <a:buFont typeface="Arial"/>
              <a:buChar char="•"/>
            </a:pPr>
            <a:r>
              <a:rPr lang="en-US" sz="2499">
                <a:solidFill>
                  <a:srgbClr val="000000"/>
                </a:solidFill>
                <a:latin typeface="Poppins"/>
                <a:ea typeface="Poppins"/>
                <a:cs typeface="Poppins"/>
                <a:sym typeface="Poppins"/>
              </a:rPr>
              <a:t>Refinement: Users can refine designs by adjusting parameters or providing modification prompts to improve specific features, such as color or texture.</a:t>
            </a:r>
          </a:p>
          <a:p>
            <a:pPr algn="just">
              <a:lnSpc>
                <a:spcPts val="3499"/>
              </a:lnSpc>
              <a:spcBef>
                <a:spcPct val="0"/>
              </a:spcBef>
            </a:pPr>
          </a:p>
          <a:p>
            <a:pPr algn="just">
              <a:lnSpc>
                <a:spcPts val="3499"/>
              </a:lnSpc>
              <a:spcBef>
                <a:spcPct val="0"/>
              </a:spcBef>
            </a:pPr>
          </a:p>
        </p:txBody>
      </p:sp>
      <p:sp>
        <p:nvSpPr>
          <p:cNvPr name="TextBox 11" id="11"/>
          <p:cNvSpPr txBox="true"/>
          <p:nvPr/>
        </p:nvSpPr>
        <p:spPr>
          <a:xfrm rot="0">
            <a:off x="9487531" y="3682075"/>
            <a:ext cx="7954870" cy="4384675"/>
          </a:xfrm>
          <a:prstGeom prst="rect">
            <a:avLst/>
          </a:prstGeom>
        </p:spPr>
        <p:txBody>
          <a:bodyPr anchor="t" rtlCol="false" tIns="0" lIns="0" bIns="0" rIns="0">
            <a:spAutoFit/>
          </a:bodyPr>
          <a:lstStyle/>
          <a:p>
            <a:pPr algn="just">
              <a:lnSpc>
                <a:spcPts val="3499"/>
              </a:lnSpc>
            </a:pPr>
            <a:r>
              <a:rPr lang="en-US" sz="2499" b="true">
                <a:solidFill>
                  <a:srgbClr val="000000"/>
                </a:solidFill>
                <a:latin typeface="Poppins Bold"/>
                <a:ea typeface="Poppins Bold"/>
                <a:cs typeface="Poppins Bold"/>
                <a:sym typeface="Poppins Bold"/>
              </a:rPr>
              <a:t>    Interactive Design Studio</a:t>
            </a:r>
          </a:p>
          <a:p>
            <a:pPr algn="just">
              <a:lnSpc>
                <a:spcPts val="3499"/>
              </a:lnSpc>
            </a:pPr>
          </a:p>
          <a:p>
            <a:pPr algn="just" marL="539749" indent="-269875" lvl="1">
              <a:lnSpc>
                <a:spcPts val="3499"/>
              </a:lnSpc>
              <a:spcBef>
                <a:spcPct val="0"/>
              </a:spcBef>
              <a:buFont typeface="Arial"/>
              <a:buChar char="•"/>
            </a:pPr>
            <a:r>
              <a:rPr lang="en-US" sz="2499">
                <a:solidFill>
                  <a:srgbClr val="000000"/>
                </a:solidFill>
                <a:latin typeface="Poppins"/>
                <a:ea typeface="Poppins"/>
                <a:cs typeface="Poppins"/>
                <a:sym typeface="Poppins"/>
              </a:rPr>
              <a:t>The user-fri</a:t>
            </a:r>
            <a:r>
              <a:rPr lang="en-US" sz="2499">
                <a:solidFill>
                  <a:srgbClr val="000000"/>
                </a:solidFill>
                <a:latin typeface="Poppins"/>
                <a:ea typeface="Poppins"/>
                <a:cs typeface="Poppins"/>
                <a:sym typeface="Poppins"/>
              </a:rPr>
              <a:t>endly interface allows real-time interaction with generated designs, offering control over aspects like number of designs, inference steps, and styling preferences.</a:t>
            </a:r>
          </a:p>
          <a:p>
            <a:pPr algn="just" marL="539749" indent="-269875" lvl="1">
              <a:lnSpc>
                <a:spcPts val="3499"/>
              </a:lnSpc>
              <a:spcBef>
                <a:spcPct val="0"/>
              </a:spcBef>
              <a:buFont typeface="Arial"/>
              <a:buChar char="•"/>
            </a:pPr>
            <a:r>
              <a:rPr lang="en-US" sz="2499">
                <a:solidFill>
                  <a:srgbClr val="000000"/>
                </a:solidFill>
                <a:latin typeface="Poppins"/>
                <a:ea typeface="Poppins"/>
                <a:cs typeface="Poppins"/>
                <a:sym typeface="Poppins"/>
              </a:rPr>
              <a:t>Refinement options ensure designs can be continuously improved for better accuracy and user satisfaction.</a:t>
            </a:r>
          </a:p>
          <a:p>
            <a:pPr algn="just">
              <a:lnSpc>
                <a:spcPts val="349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14" r="0" b="-814"/>
            </a:stretch>
          </a:blipFill>
        </p:spPr>
      </p:sp>
      <p:grpSp>
        <p:nvGrpSpPr>
          <p:cNvPr name="Group 3" id="3"/>
          <p:cNvGrpSpPr/>
          <p:nvPr/>
        </p:nvGrpSpPr>
        <p:grpSpPr>
          <a:xfrm rot="0">
            <a:off x="1095670" y="1152954"/>
            <a:ext cx="16096659" cy="7981092"/>
            <a:chOff x="0" y="0"/>
            <a:chExt cx="5207423" cy="2581959"/>
          </a:xfrm>
        </p:grpSpPr>
        <p:sp>
          <p:nvSpPr>
            <p:cNvPr name="Freeform 4" id="4"/>
            <p:cNvSpPr/>
            <p:nvPr/>
          </p:nvSpPr>
          <p:spPr>
            <a:xfrm flipH="false" flipV="false" rot="0">
              <a:off x="0" y="0"/>
              <a:ext cx="5207423" cy="2581959"/>
            </a:xfrm>
            <a:custGeom>
              <a:avLst/>
              <a:gdLst/>
              <a:ahLst/>
              <a:cxnLst/>
              <a:rect r="r" b="b" t="t" l="l"/>
              <a:pathLst>
                <a:path h="2581959" w="5207423">
                  <a:moveTo>
                    <a:pt x="24529" y="0"/>
                  </a:moveTo>
                  <a:lnTo>
                    <a:pt x="5182894" y="0"/>
                  </a:lnTo>
                  <a:cubicBezTo>
                    <a:pt x="5189399" y="0"/>
                    <a:pt x="5195638" y="2584"/>
                    <a:pt x="5200238" y="7184"/>
                  </a:cubicBezTo>
                  <a:cubicBezTo>
                    <a:pt x="5204839" y="11785"/>
                    <a:pt x="5207423" y="18024"/>
                    <a:pt x="5207423" y="24529"/>
                  </a:cubicBezTo>
                  <a:lnTo>
                    <a:pt x="5207423" y="2557430"/>
                  </a:lnTo>
                  <a:cubicBezTo>
                    <a:pt x="5207423" y="2570977"/>
                    <a:pt x="5196441" y="2581959"/>
                    <a:pt x="5182894" y="2581959"/>
                  </a:cubicBezTo>
                  <a:lnTo>
                    <a:pt x="24529" y="2581959"/>
                  </a:lnTo>
                  <a:cubicBezTo>
                    <a:pt x="18024" y="2581959"/>
                    <a:pt x="11785" y="2579375"/>
                    <a:pt x="7184" y="2574775"/>
                  </a:cubicBezTo>
                  <a:cubicBezTo>
                    <a:pt x="2584" y="2570175"/>
                    <a:pt x="0" y="2563936"/>
                    <a:pt x="0" y="2557430"/>
                  </a:cubicBezTo>
                  <a:lnTo>
                    <a:pt x="0" y="24529"/>
                  </a:lnTo>
                  <a:cubicBezTo>
                    <a:pt x="0" y="18024"/>
                    <a:pt x="2584" y="11785"/>
                    <a:pt x="7184" y="7184"/>
                  </a:cubicBezTo>
                  <a:cubicBezTo>
                    <a:pt x="11785" y="2584"/>
                    <a:pt x="18024" y="0"/>
                    <a:pt x="24529" y="0"/>
                  </a:cubicBezTo>
                  <a:close/>
                </a:path>
              </a:pathLst>
            </a:custGeom>
            <a:solidFill>
              <a:srgbClr val="FFFFFF">
                <a:alpha val="74902"/>
              </a:srgbClr>
            </a:solidFill>
          </p:spPr>
        </p:sp>
        <p:sp>
          <p:nvSpPr>
            <p:cNvPr name="TextBox 5" id="5"/>
            <p:cNvSpPr txBox="true"/>
            <p:nvPr/>
          </p:nvSpPr>
          <p:spPr>
            <a:xfrm>
              <a:off x="0" y="-57150"/>
              <a:ext cx="5207423" cy="2639109"/>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2092750" y="5143500"/>
            <a:ext cx="3553234" cy="3553234"/>
          </a:xfrm>
          <a:custGeom>
            <a:avLst/>
            <a:gdLst/>
            <a:ahLst/>
            <a:cxnLst/>
            <a:rect r="r" b="b" t="t" l="l"/>
            <a:pathLst>
              <a:path h="3553234" w="3553234">
                <a:moveTo>
                  <a:pt x="0" y="0"/>
                </a:moveTo>
                <a:lnTo>
                  <a:pt x="3553234" y="0"/>
                </a:lnTo>
                <a:lnTo>
                  <a:pt x="3553234" y="3553234"/>
                </a:lnTo>
                <a:lnTo>
                  <a:pt x="0" y="3553234"/>
                </a:lnTo>
                <a:lnTo>
                  <a:pt x="0" y="0"/>
                </a:lnTo>
                <a:close/>
              </a:path>
            </a:pathLst>
          </a:custGeom>
          <a:blipFill>
            <a:blip r:embed="rId3"/>
            <a:stretch>
              <a:fillRect l="0" t="0" r="0" b="0"/>
            </a:stretch>
          </a:blipFill>
        </p:spPr>
      </p:sp>
      <p:sp>
        <p:nvSpPr>
          <p:cNvPr name="Freeform 7" id="7"/>
          <p:cNvSpPr/>
          <p:nvPr/>
        </p:nvSpPr>
        <p:spPr>
          <a:xfrm flipH="false" flipV="false" rot="0">
            <a:off x="7367383" y="5143500"/>
            <a:ext cx="3553234" cy="3553234"/>
          </a:xfrm>
          <a:custGeom>
            <a:avLst/>
            <a:gdLst/>
            <a:ahLst/>
            <a:cxnLst/>
            <a:rect r="r" b="b" t="t" l="l"/>
            <a:pathLst>
              <a:path h="3553234" w="3553234">
                <a:moveTo>
                  <a:pt x="0" y="0"/>
                </a:moveTo>
                <a:lnTo>
                  <a:pt x="3553234" y="0"/>
                </a:lnTo>
                <a:lnTo>
                  <a:pt x="3553234" y="3553234"/>
                </a:lnTo>
                <a:lnTo>
                  <a:pt x="0" y="3553234"/>
                </a:lnTo>
                <a:lnTo>
                  <a:pt x="0" y="0"/>
                </a:lnTo>
                <a:close/>
              </a:path>
            </a:pathLst>
          </a:custGeom>
          <a:blipFill>
            <a:blip r:embed="rId4"/>
            <a:stretch>
              <a:fillRect l="0" t="0" r="0" b="0"/>
            </a:stretch>
          </a:blipFill>
        </p:spPr>
      </p:sp>
      <p:sp>
        <p:nvSpPr>
          <p:cNvPr name="Freeform 8" id="8"/>
          <p:cNvSpPr/>
          <p:nvPr/>
        </p:nvSpPr>
        <p:spPr>
          <a:xfrm flipH="false" flipV="false" rot="0">
            <a:off x="12644642" y="5143500"/>
            <a:ext cx="3553234" cy="3553234"/>
          </a:xfrm>
          <a:custGeom>
            <a:avLst/>
            <a:gdLst/>
            <a:ahLst/>
            <a:cxnLst/>
            <a:rect r="r" b="b" t="t" l="l"/>
            <a:pathLst>
              <a:path h="3553234" w="3553234">
                <a:moveTo>
                  <a:pt x="0" y="0"/>
                </a:moveTo>
                <a:lnTo>
                  <a:pt x="3553233" y="0"/>
                </a:lnTo>
                <a:lnTo>
                  <a:pt x="3553233" y="3553234"/>
                </a:lnTo>
                <a:lnTo>
                  <a:pt x="0" y="3553234"/>
                </a:lnTo>
                <a:lnTo>
                  <a:pt x="0" y="0"/>
                </a:lnTo>
                <a:close/>
              </a:path>
            </a:pathLst>
          </a:custGeom>
          <a:blipFill>
            <a:blip r:embed="rId5"/>
            <a:stretch>
              <a:fillRect l="0" t="0" r="0" b="0"/>
            </a:stretch>
          </a:blipFill>
        </p:spPr>
      </p:sp>
      <p:sp>
        <p:nvSpPr>
          <p:cNvPr name="TextBox 9" id="9"/>
          <p:cNvSpPr txBox="true"/>
          <p:nvPr/>
        </p:nvSpPr>
        <p:spPr>
          <a:xfrm rot="0">
            <a:off x="4843205" y="1188383"/>
            <a:ext cx="9085687" cy="1102793"/>
          </a:xfrm>
          <a:prstGeom prst="rect">
            <a:avLst/>
          </a:prstGeom>
        </p:spPr>
        <p:txBody>
          <a:bodyPr anchor="t" rtlCol="false" tIns="0" lIns="0" bIns="0" rIns="0">
            <a:spAutoFit/>
          </a:bodyPr>
          <a:lstStyle/>
          <a:p>
            <a:pPr algn="ctr">
              <a:lnSpc>
                <a:spcPts val="8516"/>
              </a:lnSpc>
            </a:pPr>
            <a:r>
              <a:rPr lang="en-US" b="true" sz="6082">
                <a:solidFill>
                  <a:srgbClr val="0A152F"/>
                </a:solidFill>
                <a:latin typeface="Poppins Bold"/>
                <a:ea typeface="Poppins Bold"/>
                <a:cs typeface="Poppins Bold"/>
                <a:sym typeface="Poppins Bold"/>
              </a:rPr>
              <a:t>RESULTS</a:t>
            </a:r>
          </a:p>
        </p:txBody>
      </p:sp>
      <p:sp>
        <p:nvSpPr>
          <p:cNvPr name="TextBox 10" id="10"/>
          <p:cNvSpPr txBox="true"/>
          <p:nvPr/>
        </p:nvSpPr>
        <p:spPr>
          <a:xfrm rot="0">
            <a:off x="1374831" y="2596563"/>
            <a:ext cx="15538338" cy="1563370"/>
          </a:xfrm>
          <a:prstGeom prst="rect">
            <a:avLst/>
          </a:prstGeom>
        </p:spPr>
        <p:txBody>
          <a:bodyPr anchor="t" rtlCol="false" tIns="0" lIns="0" bIns="0" rIns="0">
            <a:spAutoFit/>
          </a:bodyPr>
          <a:lstStyle/>
          <a:p>
            <a:pPr algn="just">
              <a:lnSpc>
                <a:spcPts val="3079"/>
              </a:lnSpc>
              <a:spcBef>
                <a:spcPct val="0"/>
              </a:spcBef>
            </a:pPr>
            <a:r>
              <a:rPr lang="en-US" b="true" sz="2199">
                <a:solidFill>
                  <a:srgbClr val="0A152F"/>
                </a:solidFill>
                <a:latin typeface="Poppins Bold"/>
                <a:ea typeface="Poppins Bold"/>
                <a:cs typeface="Poppins Bold"/>
                <a:sym typeface="Poppins Bold"/>
              </a:rPr>
              <a:t>Prompt:</a:t>
            </a:r>
            <a:r>
              <a:rPr lang="en-US" sz="2199">
                <a:solidFill>
                  <a:srgbClr val="0A152F"/>
                </a:solidFill>
                <a:latin typeface="Poppins"/>
                <a:ea typeface="Poppins"/>
                <a:cs typeface="Poppins"/>
                <a:sym typeface="Poppins"/>
              </a:rPr>
              <a:t> </a:t>
            </a:r>
            <a:r>
              <a:rPr lang="en-US" sz="2199">
                <a:solidFill>
                  <a:srgbClr val="0A152F"/>
                </a:solidFill>
                <a:latin typeface="Poppins"/>
                <a:ea typeface="Poppins"/>
                <a:cs typeface="Poppins"/>
                <a:sym typeface="Poppins"/>
              </a:rPr>
              <a:t>A luxurious emerald and diamond ring in 18k white gold, intricate art deco design with geometric patterns, highly detailed filigree work, sparkling gemstones with perfect clarity, professional jewelry photography, studio lighting with soft shadows, 8K ultra HD, hyper-realistic, intricate craftsmanship, elegant and timeless design, displayed on a velvet jewelry stand, reflections and light play on metal surfaces.</a:t>
            </a:r>
          </a:p>
        </p:txBody>
      </p:sp>
      <p:sp>
        <p:nvSpPr>
          <p:cNvPr name="TextBox 11" id="11"/>
          <p:cNvSpPr txBox="true"/>
          <p:nvPr/>
        </p:nvSpPr>
        <p:spPr>
          <a:xfrm rot="0">
            <a:off x="1374831" y="4423751"/>
            <a:ext cx="3005888" cy="398780"/>
          </a:xfrm>
          <a:prstGeom prst="rect">
            <a:avLst/>
          </a:prstGeom>
        </p:spPr>
        <p:txBody>
          <a:bodyPr anchor="t" rtlCol="false" tIns="0" lIns="0" bIns="0" rIns="0">
            <a:spAutoFit/>
          </a:bodyPr>
          <a:lstStyle/>
          <a:p>
            <a:pPr algn="ctr">
              <a:lnSpc>
                <a:spcPts val="3219"/>
              </a:lnSpc>
              <a:spcBef>
                <a:spcPct val="0"/>
              </a:spcBef>
            </a:pPr>
            <a:r>
              <a:rPr lang="en-US" b="true" sz="2299">
                <a:solidFill>
                  <a:srgbClr val="000000"/>
                </a:solidFill>
                <a:latin typeface="Poppins Bold"/>
                <a:ea typeface="Poppins Bold"/>
                <a:cs typeface="Poppins Bold"/>
                <a:sym typeface="Poppins Bold"/>
              </a:rPr>
              <a:t>Generated Designs: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DAGXBFiBS70</dc:identifier>
  <dcterms:modified xsi:type="dcterms:W3CDTF">2011-08-01T06:04:30Z</dcterms:modified>
  <cp:revision>1</cp:revision>
  <dc:title>Aurigin.ai</dc:title>
</cp:coreProperties>
</file>