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7_603DB5AF.xml" ContentType="application/vnd.ms-powerpoint.comments+xml"/>
  <Override PartName="/ppt/comments/modernComment_101_5B8BB09.xml" ContentType="application/vnd.ms-powerpoint.comments+xml"/>
  <Override PartName="/ppt/comments/modernComment_102_5B8BB09.xml" ContentType="application/vnd.ms-powerpoint.comments+xml"/>
  <Override PartName="/ppt/comments/modernComment_103_5B8BB09.xml" ContentType="application/vnd.ms-powerpoint.comments+xml"/>
  <Override PartName="/ppt/comments/modernComment_105_5B8BB09.xml" ContentType="application/vnd.ms-powerpoint.comments+xml"/>
  <Override PartName="/ppt/comments/modernComment_106_5B8BB0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C39F8F-BDEA-19B8-8498-0A5B73718F66}" name="Siddhant Somvanshi" initials="SS" userId="S::siddhant.somvanshi@dcmail.ca::f3623fe0-6688-44f8-8e9d-14d5d2f1da1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6" d="100"/>
          <a:sy n="76"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modernComment_101_5B8BB09.xml><?xml version="1.0" encoding="utf-8"?>
<p188:cmLst xmlns:a="http://schemas.openxmlformats.org/drawingml/2006/main" xmlns:r="http://schemas.openxmlformats.org/officeDocument/2006/relationships" xmlns:p188="http://schemas.microsoft.com/office/powerpoint/2018/8/main">
  <p188:cm id="{04A0368D-4C6A-4177-B26E-CC60F4ADE481}" authorId="{D4C39F8F-BDEA-19B8-8498-0A5B73718F66}" created="2024-08-14T17:34:33.002">
    <pc:sldMkLst xmlns:pc="http://schemas.microsoft.com/office/powerpoint/2013/main/command">
      <pc:docMk/>
      <pc:sldMk cId="95992585" sldId="257"/>
    </pc:sldMkLst>
    <p188:txBody>
      <a:bodyPr/>
      <a:lstStyle/>
      <a:p>
        <a:r>
          <a:rPr lang="en-CA"/>
          <a:t>Let’s start by looking at our current content distribution. As you can see, most of our content falls under the movie categories. &amp; the tv shows are not even proportionate enough to give our viewers the liberty to choose from either because the tv shows are less hence the viewers find it difficult to decide whether to watch movies or tv shows</a:t>
        </a:r>
      </a:p>
    </p188:txBody>
  </p188:cm>
</p188:cmLst>
</file>

<file path=ppt/comments/modernComment_102_5B8BB09.xml><?xml version="1.0" encoding="utf-8"?>
<p188:cmLst xmlns:a="http://schemas.openxmlformats.org/drawingml/2006/main" xmlns:r="http://schemas.openxmlformats.org/officeDocument/2006/relationships" xmlns:p188="http://schemas.microsoft.com/office/powerpoint/2018/8/main">
  <p188:cm id="{68CB7083-30EF-4A32-8940-1DA6842F572B}" authorId="{D4C39F8F-BDEA-19B8-8498-0A5B73718F66}" created="2024-08-14T17:45:36.096">
    <pc:sldMkLst xmlns:pc="http://schemas.microsoft.com/office/powerpoint/2013/main/command">
      <pc:docMk/>
      <pc:sldMk cId="95992585" sldId="258"/>
    </pc:sldMkLst>
    <p188:txBody>
      <a:bodyPr/>
      <a:lstStyle/>
      <a:p>
        <a:r>
          <a:rPr lang="en-CA"/>
          <a:t>"This map illustrates the distribution of Netflix’s content across different countries. The USA clearly leads with over 2,000 titles, followed by India with 777. However, many regions, especially in Europe and Asia, have significantly fewer titles available.
This disparity underscores the need to expand our content library in underrepresented regions. By increasing the availability of diverse content globally, we can better meet the needs of our international audience and strengthen Netflix’s position as a truly global entertainment platform."</a:t>
        </a:r>
      </a:p>
    </p188:txBody>
  </p188:cm>
</p188:cmLst>
</file>

<file path=ppt/comments/modernComment_103_5B8BB09.xml><?xml version="1.0" encoding="utf-8"?>
<p188:cmLst xmlns:a="http://schemas.openxmlformats.org/drawingml/2006/main" xmlns:r="http://schemas.openxmlformats.org/officeDocument/2006/relationships" xmlns:p188="http://schemas.microsoft.com/office/powerpoint/2018/8/main">
  <p188:cm id="{80408741-18E5-40F8-ADA8-531F9B6F2F09}" authorId="{D4C39F8F-BDEA-19B8-8498-0A5B73718F66}" created="2024-08-14T17:37:22.835">
    <pc:sldMkLst xmlns:pc="http://schemas.microsoft.com/office/powerpoint/2013/main/command">
      <pc:docMk/>
      <pc:sldMk cId="95992585" sldId="259"/>
    </pc:sldMkLst>
    <p188:txBody>
      <a:bodyPr/>
      <a:lstStyle/>
      <a:p>
        <a:r>
          <a:rPr lang="en-CA"/>
          <a:t>"This chart shows the top genres on Netflix in the USA and Canada, with Documentaries and Dramas dominating. However, Kids' TV and Children &amp; Family Movies rank much lower. This reveals a significant gap in family-friendly content. To better serve families and attract more subscribers, we should focus on expanding these underrepresented genres, making Netflix a more inclusive platform for all ages."</a:t>
        </a:r>
      </a:p>
    </p188:txBody>
  </p188:cm>
</p188:cmLst>
</file>

<file path=ppt/comments/modernComment_105_5B8BB09.xml><?xml version="1.0" encoding="utf-8"?>
<p188:cmLst xmlns:a="http://schemas.openxmlformats.org/drawingml/2006/main" xmlns:r="http://schemas.openxmlformats.org/officeDocument/2006/relationships" xmlns:p188="http://schemas.microsoft.com/office/powerpoint/2018/8/main">
  <p188:cm id="{10F1E644-42B2-43F0-907E-0157F1D0D735}" authorId="{D4C39F8F-BDEA-19B8-8498-0A5B73718F66}" created="2024-08-14T17:46:54.083">
    <pc:sldMkLst xmlns:pc="http://schemas.microsoft.com/office/powerpoint/2013/main/command">
      <pc:docMk/>
      <pc:sldMk cId="95992585" sldId="261"/>
    </pc:sldMkLst>
    <p188:txBody>
      <a:bodyPr/>
      <a:lstStyle/>
      <a:p>
        <a:r>
          <a:rPr lang="en-CA"/>
          <a:t>"This slide highlights our current content distribution, emphasizing the categories that dominate our platform. The data shows that a considerable amount of our content is rated for mature audiences, which limits the options available for families and children. This imbalance can drive potential subscribers away, especially those seeking more family-friendly entertainment."
"The limited availability of general audience content means that parents often struggle to find appropriate shows and movies for their kids. This is not just an inconvenience—it impacts how families view and interact with Netflix. Parents want a platform where they feel confident that their children can watch content independently without being exposed to inappropriate themes."</a:t>
        </a:r>
      </a:p>
    </p188:txBody>
  </p188:cm>
</p188:cmLst>
</file>

<file path=ppt/comments/modernComment_106_5B8BB09.xml><?xml version="1.0" encoding="utf-8"?>
<p188:cmLst xmlns:a="http://schemas.openxmlformats.org/drawingml/2006/main" xmlns:r="http://schemas.openxmlformats.org/officeDocument/2006/relationships" xmlns:p188="http://schemas.microsoft.com/office/powerpoint/2018/8/main">
  <p188:cm id="{6CC50323-BECA-4532-965F-CA9B5E6E88E1}" authorId="{D4C39F8F-BDEA-19B8-8498-0A5B73718F66}" created="2024-08-14T17:55:43.085">
    <pc:sldMkLst xmlns:pc="http://schemas.microsoft.com/office/powerpoint/2013/main/command">
      <pc:docMk/>
      <pc:sldMk cId="95992585" sldId="262"/>
    </pc:sldMkLst>
    <p188:txBody>
      <a:bodyPr/>
      <a:lstStyle/>
      <a:p>
        <a:r>
          <a:rPr lang="en-CA"/>
          <a:t>Our simple plan is to produce more material that appeals to a wider audience, especially in the United States and Canada. This entails bringing in more General audience rated films and television series, making original content for the family, and building a library that guardians may feel comfortable recommending to their kids."
This tactic has a variety of advantages. By adding more content for our general audience, we can increase our market share among families, increase subscriber retention by providing a more varied selection of content, and establish Netflix as a platform that values and promotes inclusive, safe entertainment for all age groups."
The following actions include determining the most important content gaps, collaborating with content producers, and putting a focused content purchase plan into action. I appreciate you and welcome any inquiries you might have.
</a:t>
        </a:r>
      </a:p>
    </p188:txBody>
  </p188:cm>
</p188:cmLst>
</file>

<file path=ppt/comments/modernComment_107_603DB5AF.xml><?xml version="1.0" encoding="utf-8"?>
<p188:cmLst xmlns:a="http://schemas.openxmlformats.org/drawingml/2006/main" xmlns:r="http://schemas.openxmlformats.org/officeDocument/2006/relationships" xmlns:p188="http://schemas.microsoft.com/office/powerpoint/2018/8/main">
  <p188:cm id="{40CE95AF-DA99-48AB-BFBC-4B2451DAFE50}" authorId="{D4C39F8F-BDEA-19B8-8498-0A5B73718F66}" created="2024-08-14T17:30:05.839">
    <pc:sldMkLst xmlns:pc="http://schemas.microsoft.com/office/powerpoint/2013/main/command">
      <pc:docMk/>
      <pc:sldMk cId="1614656943" sldId="263"/>
    </pc:sldMkLst>
    <p188:txBody>
      <a:bodyPr/>
      <a:lstStyle/>
      <a:p>
        <a:r>
          <a:rPr lang="en-CA"/>
          <a:t>"Good evening, everyone. Today, we are here to discuss a critical aspect of Netflix’s content strategy in the USA and Canada. Our goal is to analyze our content library and explore how we can better cater to the general audience, particularly families with children. We’ll delve into the data and highlight the challenges faced by families today, especially when most content requires parental guidance, impacting how kids interact with our platform."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8/14/2024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8/14/2024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7_603DB5AF.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1_5B8BB0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2_5B8BB0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3_5B8BB0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5_5B8BB0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6_5B8BB0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B9DC1-A5FD-72EE-0D82-4290E406FB02}"/>
              </a:ext>
            </a:extLst>
          </p:cNvPr>
          <p:cNvSpPr>
            <a:spLocks noGrp="1"/>
          </p:cNvSpPr>
          <p:nvPr>
            <p:ph type="title"/>
          </p:nvPr>
        </p:nvSpPr>
        <p:spPr>
          <a:xfrm>
            <a:off x="6726578" y="685680"/>
            <a:ext cx="4203323" cy="3596201"/>
          </a:xfrm>
        </p:spPr>
        <p:txBody>
          <a:bodyPr vert="horz" lIns="91440" tIns="45720" rIns="91440" bIns="45720" rtlCol="0" anchor="b">
            <a:normAutofit/>
          </a:bodyPr>
          <a:lstStyle/>
          <a:p>
            <a:pPr algn="r"/>
            <a:r>
              <a:rPr lang="en-US" sz="3800" kern="1200">
                <a:solidFill>
                  <a:schemeClr val="bg1"/>
                </a:solidFill>
                <a:latin typeface="+mj-lt"/>
                <a:ea typeface="+mj-ea"/>
                <a:cs typeface="+mj-cs"/>
              </a:rPr>
              <a:t>Enhancing Content Strategy: Insights for Expanding Netflix's Library in Canada and the USA</a:t>
            </a:r>
          </a:p>
        </p:txBody>
      </p:sp>
      <p:sp>
        <p:nvSpPr>
          <p:cNvPr id="3" name="Content Placeholder 2">
            <a:extLst>
              <a:ext uri="{FF2B5EF4-FFF2-40B4-BE49-F238E27FC236}">
                <a16:creationId xmlns:a16="http://schemas.microsoft.com/office/drawing/2014/main" id="{5745FAC5-B8E3-B36F-B89C-2BBBF60F5281}"/>
              </a:ext>
            </a:extLst>
          </p:cNvPr>
          <p:cNvSpPr>
            <a:spLocks noGrp="1"/>
          </p:cNvSpPr>
          <p:nvPr>
            <p:ph idx="1"/>
          </p:nvPr>
        </p:nvSpPr>
        <p:spPr>
          <a:xfrm>
            <a:off x="6726578" y="4373955"/>
            <a:ext cx="4203323" cy="1143291"/>
          </a:xfrm>
        </p:spPr>
        <p:txBody>
          <a:bodyPr vert="horz" lIns="91440" tIns="45720" rIns="91440" bIns="45720" rtlCol="0">
            <a:normAutofit/>
          </a:bodyPr>
          <a:lstStyle/>
          <a:p>
            <a:pPr marL="0" indent="0" algn="r">
              <a:buNone/>
            </a:pPr>
            <a:r>
              <a:rPr lang="en-US" sz="2000" kern="1200" dirty="0">
                <a:solidFill>
                  <a:schemeClr val="bg1"/>
                </a:solidFill>
                <a:latin typeface="+mn-lt"/>
                <a:ea typeface="+mn-ea"/>
                <a:cs typeface="+mn-cs"/>
              </a:rPr>
              <a:t>Submitted by: Siddhant Somvanshi</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descr="A red text on a black background&#10;&#10;Description automatically generated">
            <a:extLst>
              <a:ext uri="{FF2B5EF4-FFF2-40B4-BE49-F238E27FC236}">
                <a16:creationId xmlns:a16="http://schemas.microsoft.com/office/drawing/2014/main" id="{81BA6122-A1B2-24A9-7787-76721D087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225" y="2198057"/>
            <a:ext cx="4674812" cy="2629581"/>
          </a:xfrm>
          <a:prstGeom prst="rect">
            <a:avLst/>
          </a:prstGeom>
          <a:ln w="28575">
            <a:noFill/>
          </a:ln>
        </p:spPr>
      </p:pic>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14656943"/>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tal Movies &amp;amp; TV Shows by Years">
            <a:extLst>
              <a:ext uri="{FF2B5EF4-FFF2-40B4-BE49-F238E27FC236}">
                <a16:creationId xmlns:a16="http://schemas.microsoft.com/office/drawing/2014/main" id="{FE731245-05D9-4ED3-BE7D-891B33303C9F}"/>
              </a:ext>
            </a:extLst>
          </p:cNvPr>
          <p:cNvPicPr>
            <a:picLocks noChangeAspect="1"/>
          </p:cNvPicPr>
          <p:nvPr/>
        </p:nvPicPr>
        <p:blipFill rotWithShape="1">
          <a:blip r:embed="rId3">
            <a:extLst>
              <a:ext uri="{28A0092B-C50C-407E-A947-70E740481C1C}">
                <a14:useLocalDpi xmlns:a14="http://schemas.microsoft.com/office/drawing/2010/main" val="0"/>
              </a:ext>
            </a:extLst>
          </a:blip>
          <a:srcRect b="2179"/>
          <a:stretch/>
        </p:blipFill>
        <p:spPr>
          <a:xfrm>
            <a:off x="0" y="0"/>
            <a:ext cx="12192000" cy="7059561"/>
          </a:xfrm>
          <a:prstGeom prst="rect">
            <a:avLst/>
          </a:prstGeom>
        </p:spPr>
      </p:pic>
    </p:spTree>
    <p:extLst>
      <p:ext uri="{BB962C8B-B14F-4D97-AF65-F5344CB8AC3E}">
        <p14:creationId xmlns:p14="http://schemas.microsoft.com/office/powerpoint/2010/main" val="9599258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Total Movies &amp;amp; TV Shows by Country">
            <a:extLst>
              <a:ext uri="{FF2B5EF4-FFF2-40B4-BE49-F238E27FC236}">
                <a16:creationId xmlns:a16="http://schemas.microsoft.com/office/drawing/2014/main" id="{AE7A4066-8C9E-4B1E-83D6-298097A70DB4}"/>
              </a:ext>
            </a:extLst>
          </p:cNvPr>
          <p:cNvPicPr>
            <a:picLocks noChangeAspect="1"/>
          </p:cNvPicPr>
          <p:nvPr/>
        </p:nvPicPr>
        <p:blipFill rotWithShape="1">
          <a:blip r:embed="rId3">
            <a:extLst>
              <a:ext uri="{28A0092B-C50C-407E-A947-70E740481C1C}">
                <a14:useLocalDpi xmlns:a14="http://schemas.microsoft.com/office/drawing/2010/main" val="0"/>
              </a:ext>
            </a:extLst>
          </a:blip>
          <a:srcRect b="8468"/>
          <a:stretch/>
        </p:blipFill>
        <p:spPr>
          <a:xfrm>
            <a:off x="0" y="0"/>
            <a:ext cx="12191999" cy="6858000"/>
          </a:xfrm>
          <a:prstGeom prst="rect">
            <a:avLst/>
          </a:prstGeom>
        </p:spPr>
      </p:pic>
    </p:spTree>
    <p:extLst>
      <p:ext uri="{BB962C8B-B14F-4D97-AF65-F5344CB8AC3E}">
        <p14:creationId xmlns:p14="http://schemas.microsoft.com/office/powerpoint/2010/main" val="95992585"/>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Top 10 Genre">
            <a:extLst>
              <a:ext uri="{FF2B5EF4-FFF2-40B4-BE49-F238E27FC236}">
                <a16:creationId xmlns:a16="http://schemas.microsoft.com/office/drawing/2014/main" id="{C36AD75C-6E48-40A0-B75C-5BA5119DDDFC}"/>
              </a:ext>
            </a:extLst>
          </p:cNvPr>
          <p:cNvPicPr>
            <a:picLocks noChangeAspect="1"/>
          </p:cNvPicPr>
          <p:nvPr/>
        </p:nvPicPr>
        <p:blipFill rotWithShape="1">
          <a:blip r:embed="rId3">
            <a:extLst>
              <a:ext uri="{28A0092B-C50C-407E-A947-70E740481C1C}">
                <a14:useLocalDpi xmlns:a14="http://schemas.microsoft.com/office/drawing/2010/main" val="0"/>
              </a:ext>
            </a:extLst>
          </a:blip>
          <a:srcRect b="5161"/>
          <a:stretch/>
        </p:blipFill>
        <p:spPr>
          <a:xfrm>
            <a:off x="0" y="0"/>
            <a:ext cx="12191999" cy="6858000"/>
          </a:xfrm>
          <a:prstGeom prst="rect">
            <a:avLst/>
          </a:prstGeom>
        </p:spPr>
      </p:pic>
    </p:spTree>
    <p:extLst>
      <p:ext uri="{BB962C8B-B14F-4D97-AF65-F5344CB8AC3E}">
        <p14:creationId xmlns:p14="http://schemas.microsoft.com/office/powerpoint/2010/main" val="9599258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Distribution of Movies &amp;amp; TV Shows">
            <a:extLst>
              <a:ext uri="{FF2B5EF4-FFF2-40B4-BE49-F238E27FC236}">
                <a16:creationId xmlns:a16="http://schemas.microsoft.com/office/drawing/2014/main" id="{473CB33C-C0FC-4D0D-A68C-855056EB35A7}"/>
              </a:ext>
            </a:extLst>
          </p:cNvPr>
          <p:cNvPicPr>
            <a:picLocks noChangeAspect="1"/>
          </p:cNvPicPr>
          <p:nvPr/>
        </p:nvPicPr>
        <p:blipFill rotWithShape="1">
          <a:blip r:embed="rId2">
            <a:extLst>
              <a:ext uri="{28A0092B-C50C-407E-A947-70E740481C1C}">
                <a14:useLocalDpi xmlns:a14="http://schemas.microsoft.com/office/drawing/2010/main" val="0"/>
              </a:ext>
            </a:extLst>
          </a:blip>
          <a:srcRect l="1" r="-2015" b="5161"/>
          <a:stretch/>
        </p:blipFill>
        <p:spPr>
          <a:xfrm>
            <a:off x="0" y="0"/>
            <a:ext cx="12437706"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Ratings">
            <a:extLst>
              <a:ext uri="{FF2B5EF4-FFF2-40B4-BE49-F238E27FC236}">
                <a16:creationId xmlns:a16="http://schemas.microsoft.com/office/drawing/2014/main" id="{D8AA60AA-634A-436A-A0A4-B1EF521D106A}"/>
              </a:ext>
            </a:extLst>
          </p:cNvPr>
          <p:cNvPicPr>
            <a:picLocks noChangeAspect="1"/>
          </p:cNvPicPr>
          <p:nvPr/>
        </p:nvPicPr>
        <p:blipFill rotWithShape="1">
          <a:blip r:embed="rId3">
            <a:extLst>
              <a:ext uri="{28A0092B-C50C-407E-A947-70E740481C1C}">
                <a14:useLocalDpi xmlns:a14="http://schemas.microsoft.com/office/drawing/2010/main" val="0"/>
              </a:ext>
            </a:extLst>
          </a:blip>
          <a:srcRect t="-781" b="2796"/>
          <a:stretch/>
        </p:blipFill>
        <p:spPr>
          <a:xfrm>
            <a:off x="0" y="-65314"/>
            <a:ext cx="12192000" cy="6923314"/>
          </a:xfrm>
          <a:prstGeom prst="rect">
            <a:avLst/>
          </a:prstGeom>
        </p:spPr>
      </p:pic>
    </p:spTree>
    <p:extLst>
      <p:ext uri="{BB962C8B-B14F-4D97-AF65-F5344CB8AC3E}">
        <p14:creationId xmlns:p14="http://schemas.microsoft.com/office/powerpoint/2010/main" val="9599258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Dashboard 2">
            <a:extLst>
              <a:ext uri="{FF2B5EF4-FFF2-40B4-BE49-F238E27FC236}">
                <a16:creationId xmlns:a16="http://schemas.microsoft.com/office/drawing/2014/main" id="{4E543FD3-FB69-4BA4-B1F6-3A89E8589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Tree>
    <p:extLst>
      <p:ext uri="{BB962C8B-B14F-4D97-AF65-F5344CB8AC3E}">
        <p14:creationId xmlns:p14="http://schemas.microsoft.com/office/powerpoint/2010/main" val="9599258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19</Words>
  <Application>Microsoft Office PowerPoint</Application>
  <PresentationFormat>Widescreen</PresentationFormat>
  <Paragraphs>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Enhancing Content Strategy: Insights for Expanding Netflix's Library in Canada and the USA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Siddhant Somvanshi</cp:lastModifiedBy>
  <cp:revision>2</cp:revision>
  <dcterms:created xsi:type="dcterms:W3CDTF">2024-08-02T23:03:16Z</dcterms:created>
  <dcterms:modified xsi:type="dcterms:W3CDTF">2024-08-14T17:56:01Z</dcterms:modified>
</cp:coreProperties>
</file>