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929292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3070724_2880x2159.jpeg"/>
          <p:cNvSpPr/>
          <p:nvPr>
            <p:ph type="pic" idx="21"/>
          </p:nvPr>
        </p:nvSpPr>
        <p:spPr>
          <a:xfrm>
            <a:off x="-12700" y="-3924300"/>
            <a:ext cx="24384000" cy="182795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473200" y="-2692400"/>
            <a:ext cx="21437602" cy="1607075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473200" y="9575800"/>
            <a:ext cx="21437600" cy="1714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473200" y="11290300"/>
            <a:ext cx="21437600" cy="2197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43070716_1012x1350.jpeg"/>
          <p:cNvSpPr/>
          <p:nvPr>
            <p:ph type="pic" idx="21"/>
          </p:nvPr>
        </p:nvSpPr>
        <p:spPr>
          <a:xfrm>
            <a:off x="12925240" y="918941"/>
            <a:ext cx="11599695" cy="1547389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143070716_1012x1350.jpeg"/>
          <p:cNvSpPr/>
          <p:nvPr>
            <p:ph type="pic" sz="half" idx="21"/>
          </p:nvPr>
        </p:nvSpPr>
        <p:spPr>
          <a:xfrm>
            <a:off x="13169900" y="2376299"/>
            <a:ext cx="9522179" cy="1270258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143070718_1000x750.jpeg"/>
          <p:cNvSpPr/>
          <p:nvPr>
            <p:ph type="pic" sz="quarter" idx="21"/>
          </p:nvPr>
        </p:nvSpPr>
        <p:spPr>
          <a:xfrm>
            <a:off x="15225183" y="6694487"/>
            <a:ext cx="8551334" cy="641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143070724_2880x2159.jpeg"/>
          <p:cNvSpPr/>
          <p:nvPr>
            <p:ph type="pic" sz="quarter" idx="22"/>
          </p:nvPr>
        </p:nvSpPr>
        <p:spPr>
          <a:xfrm>
            <a:off x="15773400" y="914400"/>
            <a:ext cx="7476848" cy="560504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143070716_1012x1350.jpeg"/>
          <p:cNvSpPr/>
          <p:nvPr>
            <p:ph type="pic" idx="23"/>
          </p:nvPr>
        </p:nvSpPr>
        <p:spPr>
          <a:xfrm>
            <a:off x="1077599" y="355600"/>
            <a:ext cx="14423165" cy="19240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23724221" y="13122415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721936" y="13122415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b="1" sz="18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www.kaggle.com/datasets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EDICTING MOBILES PHONES…"/>
          <p:cNvSpPr txBox="1"/>
          <p:nvPr>
            <p:ph type="ctrTitle"/>
          </p:nvPr>
        </p:nvSpPr>
        <p:spPr>
          <a:xfrm>
            <a:off x="1473200" y="3475582"/>
            <a:ext cx="21437600" cy="4927601"/>
          </a:xfrm>
          <a:prstGeom prst="rect">
            <a:avLst/>
          </a:prstGeom>
        </p:spPr>
        <p:txBody>
          <a:bodyPr/>
          <a:lstStyle/>
          <a:p>
            <a:pPr/>
            <a:r>
              <a:t>PREDICTING MOBILES PHONES</a:t>
            </a:r>
          </a:p>
          <a:p>
            <a:pPr/>
            <a:r>
              <a:t>PRICES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ecision Tree (Confusion Matrix and Classification Repor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8000"/>
            </a:pPr>
            <a:r>
              <a:t>Decision Tree (</a:t>
            </a:r>
            <a:r>
              <a:rPr sz="6000"/>
              <a:t>Confusion Matrix and Classification Report)</a:t>
            </a:r>
          </a:p>
        </p:txBody>
      </p:sp>
      <p:pic>
        <p:nvPicPr>
          <p:cNvPr id="149" name="Screenshot 2020-09-29 at 4.43.54 PM.png" descr="Screenshot 2020-09-29 at 4.43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81176" y="3846946"/>
            <a:ext cx="10305732" cy="6610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creenshot 2020-09-29 at 4.43.46 PM.png" descr="Screenshot 2020-09-29 at 4.43.4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6514" y="3807629"/>
            <a:ext cx="11262887" cy="668887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Confusion Matrix"/>
          <p:cNvSpPr txBox="1"/>
          <p:nvPr/>
        </p:nvSpPr>
        <p:spPr>
          <a:xfrm>
            <a:off x="3652104" y="10910995"/>
            <a:ext cx="4255961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Confusion Matrix</a:t>
            </a:r>
          </a:p>
        </p:txBody>
      </p:sp>
      <p:sp>
        <p:nvSpPr>
          <p:cNvPr id="152" name="Classification Report"/>
          <p:cNvSpPr txBox="1"/>
          <p:nvPr/>
        </p:nvSpPr>
        <p:spPr>
          <a:xfrm>
            <a:off x="15857720" y="10910995"/>
            <a:ext cx="5152645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Classification Report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upport Vector (Confusion Matrix and Classification Repor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8000"/>
            </a:pPr>
            <a:r>
              <a:t>Support Vector (</a:t>
            </a:r>
            <a:r>
              <a:rPr sz="6000"/>
              <a:t>Confusion Matrix and Classification Report)</a:t>
            </a:r>
          </a:p>
        </p:txBody>
      </p:sp>
      <p:pic>
        <p:nvPicPr>
          <p:cNvPr id="155" name="Screenshot 2020-09-29 at 4.47.46 PM.png" descr="Screenshot 2020-09-29 at 4.47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160" y="3760443"/>
            <a:ext cx="11525500" cy="66882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Screenshot 2020-09-29 at 4.47.57 PM.png" descr="Screenshot 2020-09-29 at 4.47.5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40295" y="3760443"/>
            <a:ext cx="10338801" cy="6688245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Confusion Matrix"/>
          <p:cNvSpPr txBox="1"/>
          <p:nvPr/>
        </p:nvSpPr>
        <p:spPr>
          <a:xfrm>
            <a:off x="3652104" y="10910995"/>
            <a:ext cx="4255961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Confusion Matrix</a:t>
            </a:r>
          </a:p>
        </p:txBody>
      </p:sp>
      <p:sp>
        <p:nvSpPr>
          <p:cNvPr id="158" name="Classification Report"/>
          <p:cNvSpPr txBox="1"/>
          <p:nvPr/>
        </p:nvSpPr>
        <p:spPr>
          <a:xfrm>
            <a:off x="15857720" y="10910995"/>
            <a:ext cx="5152645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Classification Report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andom Forest (Confusion Matrix and Classification Repor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8000"/>
            </a:pPr>
            <a:r>
              <a:t>Random Forest (</a:t>
            </a:r>
            <a:r>
              <a:rPr sz="6000"/>
              <a:t>Confusion Matrix and Classification Report)</a:t>
            </a:r>
          </a:p>
        </p:txBody>
      </p:sp>
      <p:pic>
        <p:nvPicPr>
          <p:cNvPr id="161" name="Screenshot 2020-09-29 at 4.50.23 PM.png" descr="Screenshot 2020-09-29 at 4.50.23 PM.png"/>
          <p:cNvPicPr>
            <a:picLocks noChangeAspect="1"/>
          </p:cNvPicPr>
          <p:nvPr/>
        </p:nvPicPr>
        <p:blipFill>
          <a:blip r:embed="rId2">
            <a:extLst/>
          </a:blip>
          <a:srcRect l="1682" t="0" r="1682" b="0"/>
          <a:stretch>
            <a:fillRect/>
          </a:stretch>
        </p:blipFill>
        <p:spPr>
          <a:xfrm>
            <a:off x="532160" y="3760443"/>
            <a:ext cx="11525500" cy="66882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creenshot 2020-09-29 at 4.50.32 PM.png" descr="Screenshot 2020-09-29 at 4.50.32 PM.png"/>
          <p:cNvPicPr>
            <a:picLocks noChangeAspect="1"/>
          </p:cNvPicPr>
          <p:nvPr/>
        </p:nvPicPr>
        <p:blipFill>
          <a:blip r:embed="rId3">
            <a:extLst/>
          </a:blip>
          <a:srcRect l="1790" t="0" r="1790" b="0"/>
          <a:stretch>
            <a:fillRect/>
          </a:stretch>
        </p:blipFill>
        <p:spPr>
          <a:xfrm>
            <a:off x="13140295" y="3760443"/>
            <a:ext cx="10338801" cy="6688245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Confusion Matrix"/>
          <p:cNvSpPr txBox="1"/>
          <p:nvPr/>
        </p:nvSpPr>
        <p:spPr>
          <a:xfrm>
            <a:off x="3652104" y="10910995"/>
            <a:ext cx="4255961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Confusion Matrix</a:t>
            </a:r>
          </a:p>
        </p:txBody>
      </p:sp>
      <p:sp>
        <p:nvSpPr>
          <p:cNvPr id="164" name="Classification Report"/>
          <p:cNvSpPr txBox="1"/>
          <p:nvPr/>
        </p:nvSpPr>
        <p:spPr>
          <a:xfrm>
            <a:off x="15857720" y="10910995"/>
            <a:ext cx="5152645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Classification Report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LP Classifier (Confusion Matrix and Classification Repor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8000"/>
            </a:pPr>
            <a:r>
              <a:t>MLP Classifier (</a:t>
            </a:r>
            <a:r>
              <a:rPr sz="6000"/>
              <a:t>Confusion Matrix and Classification Report)</a:t>
            </a:r>
          </a:p>
        </p:txBody>
      </p:sp>
      <p:pic>
        <p:nvPicPr>
          <p:cNvPr id="167" name="Screenshot 2020-09-29 at 4.51.12 PM.png" descr="Screenshot 2020-09-29 at 4.51.12 PM.png"/>
          <p:cNvPicPr>
            <a:picLocks noChangeAspect="1"/>
          </p:cNvPicPr>
          <p:nvPr/>
        </p:nvPicPr>
        <p:blipFill>
          <a:blip r:embed="rId2">
            <a:extLst/>
          </a:blip>
          <a:srcRect l="0" t="165" r="0" b="165"/>
          <a:stretch>
            <a:fillRect/>
          </a:stretch>
        </p:blipFill>
        <p:spPr>
          <a:xfrm>
            <a:off x="532160" y="3760443"/>
            <a:ext cx="11525500" cy="66882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shot 2020-09-29 at 4.51.19 PM.png" descr="Screenshot 2020-09-29 at 4.51.19 PM.png"/>
          <p:cNvPicPr>
            <a:picLocks noChangeAspect="1"/>
          </p:cNvPicPr>
          <p:nvPr/>
        </p:nvPicPr>
        <p:blipFill>
          <a:blip r:embed="rId3">
            <a:extLst/>
          </a:blip>
          <a:srcRect l="2106" t="0" r="2106" b="0"/>
          <a:stretch>
            <a:fillRect/>
          </a:stretch>
        </p:blipFill>
        <p:spPr>
          <a:xfrm>
            <a:off x="13140295" y="3760443"/>
            <a:ext cx="10338801" cy="6688245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Confusion Matrix"/>
          <p:cNvSpPr txBox="1"/>
          <p:nvPr/>
        </p:nvSpPr>
        <p:spPr>
          <a:xfrm>
            <a:off x="3652104" y="10910995"/>
            <a:ext cx="4255961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Confusion Matrix</a:t>
            </a:r>
          </a:p>
        </p:txBody>
      </p:sp>
      <p:sp>
        <p:nvSpPr>
          <p:cNvPr id="170" name="Classification Report"/>
          <p:cNvSpPr txBox="1"/>
          <p:nvPr/>
        </p:nvSpPr>
        <p:spPr>
          <a:xfrm>
            <a:off x="15857720" y="10910995"/>
            <a:ext cx="5152645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Classification Report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onclusion &amp; Future Implemen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Conclusion &amp; Future Implementations</a:t>
            </a:r>
          </a:p>
        </p:txBody>
      </p:sp>
      <p:sp>
        <p:nvSpPr>
          <p:cNvPr id="173" name="Built a model to predict the price range of Mobile Phon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Built a model to predict the price range of Mobile Phones.</a:t>
            </a:r>
          </a:p>
          <a:p>
            <a:pPr>
              <a:buBlip>
                <a:blip r:embed="rId2"/>
              </a:buBlip>
            </a:pPr>
            <a:r>
              <a:t>Accuracy and predictions has room for improvement.</a:t>
            </a:r>
          </a:p>
          <a:p>
            <a:pPr>
              <a:buBlip>
                <a:blip r:embed="rId2"/>
              </a:buBlip>
            </a:pPr>
            <a:r>
              <a:t>Can be implemented by Companies.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hy predicting prices is valuabl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predicting prices is valuable?</a:t>
            </a:r>
          </a:p>
        </p:txBody>
      </p:sp>
      <p:sp>
        <p:nvSpPr>
          <p:cNvPr id="122" name="Lots and lots of people are getting smartphon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Lots and lots of people are getting smartphones.</a:t>
            </a:r>
          </a:p>
          <a:p>
            <a:pPr>
              <a:buBlip>
                <a:blip r:embed="rId2"/>
              </a:buBlip>
            </a:pPr>
            <a:r>
              <a:t>Will help the companies to put competitive price tags.</a:t>
            </a:r>
          </a:p>
          <a:p>
            <a:pPr>
              <a:buBlip>
                <a:blip r:embed="rId2"/>
              </a:buBlip>
            </a:pPr>
            <a:r>
              <a:t>Helps to provide a sophisticated price metrics.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ata acquisition and clea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acquisition and cleaning</a:t>
            </a:r>
          </a:p>
        </p:txBody>
      </p:sp>
      <p:sp>
        <p:nvSpPr>
          <p:cNvPr id="125" name="Mobile Phones Classification data from Kagg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Mobile Phones Classification data from </a:t>
            </a:r>
            <a:r>
              <a:rPr u="sng">
                <a:hlinkClick r:id="rId3" invalidUrl="" action="" tgtFrame="" tooltip="" history="1" highlightClick="0" endSnd="0"/>
              </a:rPr>
              <a:t>Kaggle</a:t>
            </a:r>
            <a:r>
              <a:t>.</a:t>
            </a:r>
          </a:p>
          <a:p>
            <a:pPr>
              <a:buBlip>
                <a:blip r:embed="rId2"/>
              </a:buBlip>
            </a:pPr>
            <a:r>
              <a:t>It has a total 20 features, and 2000 instances of them.</a:t>
            </a:r>
          </a:p>
          <a:p>
            <a:pPr>
              <a:buBlip>
                <a:blip r:embed="rId2"/>
              </a:buBlip>
            </a:pPr>
            <a:r>
              <a:t>Out of twenty, one of them is target variable.</a:t>
            </a:r>
          </a:p>
          <a:p>
            <a:pPr>
              <a:buBlip>
                <a:blip r:embed="rId2"/>
              </a:buBlip>
            </a:pPr>
            <a:r>
              <a:t>Dropped irrelevant features, and scaled 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creenshot 2020-09-29 at 4.26.14 PM.png" descr="Screenshot 2020-09-29 at 4.26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11483" y="3066623"/>
            <a:ext cx="11593337" cy="685519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Using count plots to visuali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count plots to visualise</a:t>
            </a:r>
          </a:p>
        </p:txBody>
      </p:sp>
      <p:pic>
        <p:nvPicPr>
          <p:cNvPr id="129" name="Screenshot 2020-09-29 at 4.26.03 PM.png" descr="Screenshot 2020-09-29 at 4.26.0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13832" y="4495507"/>
            <a:ext cx="14614894" cy="94025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creenshot 2020-09-29 at 4.30.22 PM.png" descr="Screenshot 2020-09-29 at 4.30.22 PM.png"/>
          <p:cNvPicPr>
            <a:picLocks noChangeAspect="0"/>
          </p:cNvPicPr>
          <p:nvPr>
            <p:ph type="pic" idx="22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5286680" y="3428700"/>
            <a:ext cx="8963514" cy="6858601"/>
          </a:xfrm>
          <a:prstGeom prst="rect">
            <a:avLst/>
          </a:prstGeom>
        </p:spPr>
      </p:pic>
      <p:pic>
        <p:nvPicPr>
          <p:cNvPr id="132" name="Screenshot 2020-09-29 at 4.30.15 PM.png" descr="Screenshot 2020-09-29 at 4.30.15 PM.png"/>
          <p:cNvPicPr>
            <a:picLocks noChangeAspect="0"/>
          </p:cNvPicPr>
          <p:nvPr>
            <p:ph type="pic" idx="23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1214184" y="1804511"/>
            <a:ext cx="14157832" cy="11553782"/>
          </a:xfrm>
          <a:prstGeom prst="rect">
            <a:avLst/>
          </a:prstGeom>
        </p:spPr>
      </p:pic>
      <p:sp>
        <p:nvSpPr>
          <p:cNvPr id="133" name="Using Box plots to visualise"/>
          <p:cNvSpPr txBox="1"/>
          <p:nvPr/>
        </p:nvSpPr>
        <p:spPr>
          <a:xfrm>
            <a:off x="1357266" y="303975"/>
            <a:ext cx="20026171" cy="121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7400"/>
            </a:lvl1pPr>
          </a:lstStyle>
          <a:p>
            <a:pPr/>
            <a:r>
              <a:t>Using Box plots to visualise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Using Histograms to visuali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Histograms to visualise</a:t>
            </a:r>
          </a:p>
        </p:txBody>
      </p:sp>
      <p:pic>
        <p:nvPicPr>
          <p:cNvPr id="136" name="Screenshot 2020-09-29 at 4.33.54 PM.png" descr="Screenshot 2020-09-29 at 4.33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616" y="4317954"/>
            <a:ext cx="15303167" cy="721369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his Histogram shows the variance of battery_power. It shows the distribution of battery_power as well."/>
          <p:cNvSpPr txBox="1"/>
          <p:nvPr/>
        </p:nvSpPr>
        <p:spPr>
          <a:xfrm>
            <a:off x="16226790" y="5217683"/>
            <a:ext cx="8062589" cy="5414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736600" indent="-736600" algn="l">
              <a:buSzPct val="75000"/>
              <a:buChar char="•"/>
            </a:lvl1pPr>
          </a:lstStyle>
          <a:p>
            <a:pPr/>
            <a:r>
              <a:t>This Histogram shows the variance of battery_power. It shows the distribution of battery_power as well.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orrelation of features"/>
          <p:cNvSpPr txBox="1"/>
          <p:nvPr>
            <p:ph type="title"/>
          </p:nvPr>
        </p:nvSpPr>
        <p:spPr>
          <a:xfrm>
            <a:off x="1473200" y="355600"/>
            <a:ext cx="21437600" cy="2540000"/>
          </a:xfrm>
          <a:prstGeom prst="rect">
            <a:avLst/>
          </a:prstGeom>
        </p:spPr>
        <p:txBody>
          <a:bodyPr/>
          <a:lstStyle/>
          <a:p>
            <a:pPr/>
            <a:r>
              <a:t>Correlation of features</a:t>
            </a:r>
          </a:p>
        </p:txBody>
      </p:sp>
      <p:pic>
        <p:nvPicPr>
          <p:cNvPr id="140" name="Screenshot 2020-09-29 at 4.38.17 PM.png" descr="Screenshot 2020-09-29 at 4.38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9" y="3551570"/>
            <a:ext cx="24376542" cy="8746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ew points to note dow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Few points to note down</a:t>
            </a:r>
          </a:p>
        </p:txBody>
      </p:sp>
      <p:sp>
        <p:nvSpPr>
          <p:cNvPr id="143" name="Above visualisation show that few features are more important than othe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Above visualisation show that few features are more important than others.</a:t>
            </a:r>
          </a:p>
          <a:p>
            <a:pPr>
              <a:buBlip>
                <a:blip r:embed="rId2"/>
              </a:buBlip>
            </a:pPr>
            <a:r>
              <a:t>Not all features are equally weighted.</a:t>
            </a:r>
          </a:p>
          <a:p>
            <a:pPr>
              <a:buBlip>
                <a:blip r:embed="rId2"/>
              </a:buBlip>
            </a:pPr>
            <a:r>
              <a:t>We’ll only be considering the relevant features.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he models I’ve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models I’ve used</a:t>
            </a:r>
          </a:p>
        </p:txBody>
      </p:sp>
      <p:sp>
        <p:nvSpPr>
          <p:cNvPr id="146" name="Decision Tree Classifi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952500" indent="-952500">
              <a:buSzPct val="100000"/>
              <a:buAutoNum type="arabicPeriod" startAt="1"/>
            </a:pPr>
            <a:r>
              <a:t>Decision Tree Classifier</a:t>
            </a:r>
          </a:p>
          <a:p>
            <a:pPr marL="952500" indent="-952500">
              <a:buSzPct val="100000"/>
              <a:buAutoNum type="arabicPeriod" startAt="1"/>
            </a:pPr>
            <a:r>
              <a:t>Support Vector Classifier</a:t>
            </a:r>
          </a:p>
          <a:p>
            <a:pPr marL="952500" indent="-952500">
              <a:buSzPct val="100000"/>
              <a:buAutoNum type="arabicPeriod" startAt="1"/>
            </a:pPr>
            <a:r>
              <a:t>Random Forest Classifier</a:t>
            </a:r>
          </a:p>
          <a:p>
            <a:pPr marL="952500" indent="-952500">
              <a:buSzPct val="100000"/>
              <a:buAutoNum type="arabicPeriod" startAt="1"/>
            </a:pPr>
            <a:r>
              <a:t>MLP Classifier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