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5"/>
  </p:notesMasterIdLst>
  <p:sldIdLst>
    <p:sldId id="289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92" r:id="rId22"/>
    <p:sldId id="291" r:id="rId23"/>
    <p:sldId id="29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5121652-2E32-4A20-A0BD-FFE376A6C50F}">
          <p14:sldIdLst>
            <p14:sldId id="289"/>
            <p14:sldId id="273"/>
            <p14:sldId id="274"/>
            <p14:sldId id="275"/>
            <p14:sldId id="276"/>
            <p14:sldId id="277"/>
          </p14:sldIdLst>
        </p14:section>
        <p14:section name="Untitled Section" id="{B9DB43FB-C97F-461D-A080-C4C6DCE4469C}">
          <p14:sldIdLst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92"/>
            <p14:sldId id="291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81" d="100"/>
          <a:sy n="81" d="100"/>
        </p:scale>
        <p:origin x="90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15086-06BC-4F78-B508-4E1F94CCB86B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4AFE6-52F8-436F-9DAC-607E2BE5A9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631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A85BB-8327-437A-900F-6A3DB7A5ABC9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3878A-9A6C-446F-AE2D-FA0E8037C59B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C5687-D9F1-45E2-A621-A964456C9C51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05D98-6779-42E9-AA36-C6D6C2CA339B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4117-4E55-454A-B008-5B316A3C4A1E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5336-EDD6-4B11-BDCB-D9716D9D0CAD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B30B-3EA6-4689-8E7C-D798375DFD60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E6C6-E680-4C09-9A82-6D6D4A458B45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BBFA-E374-465F-B18D-F6CE71921593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A0BC-E7BB-4D55-8710-E8474A66771E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A1C5-682A-4617-9A91-5759A79A935B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D0D0-99D2-4A10-AC62-6E2E6CF7A9EE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DEDF-EB2B-4F7F-B2DF-97C28C8FCBC9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0351-56D7-412F-9F2E-17819DF3B01D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068B-C601-4124-944A-AED7D3FD7517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7A73-7818-460B-8F62-87CD8A1DAD1A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8665-A302-4073-9097-DCE6BA8A5D14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8D89FA6-8D64-42DE-8A02-4A6662349BFD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tx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AECAC-0729-E609-3A1F-2ED5CD5CD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990" y="1013509"/>
            <a:ext cx="8534400" cy="1507067"/>
          </a:xfrm>
          <a:effectLst>
            <a:glow rad="203200">
              <a:schemeClr val="accent1"/>
            </a:glow>
          </a:effectLst>
        </p:spPr>
        <p:txBody>
          <a:bodyPr>
            <a:normAutofit fontScale="90000"/>
          </a:bodyPr>
          <a:lstStyle/>
          <a:p>
            <a:br>
              <a:rPr lang="en-IN" sz="8000" dirty="0">
                <a:solidFill>
                  <a:schemeClr val="accent5"/>
                </a:solidFill>
                <a:latin typeface="Algerian" panose="04020705040A02060702" pitchFamily="82" charset="0"/>
              </a:rPr>
            </a:br>
            <a:r>
              <a:rPr lang="en-IN" sz="8000" dirty="0">
                <a:solidFill>
                  <a:schemeClr val="accent5"/>
                </a:solidFill>
                <a:latin typeface="Algerian" panose="04020705040A02060702" pitchFamily="82" charset="0"/>
              </a:rPr>
              <a:t>              </a:t>
            </a:r>
            <a:br>
              <a:rPr lang="en-IN" sz="8000" dirty="0">
                <a:solidFill>
                  <a:schemeClr val="accent5"/>
                </a:solidFill>
                <a:latin typeface="Algerian" panose="04020705040A02060702" pitchFamily="82" charset="0"/>
              </a:rPr>
            </a:br>
            <a:endParaRPr lang="en-IN" sz="3100" dirty="0">
              <a:solidFill>
                <a:schemeClr val="accent5"/>
              </a:solidFill>
              <a:latin typeface="Algerian" panose="04020705040A02060702" pitchFamily="82" charset="0"/>
            </a:endParaRPr>
          </a:p>
        </p:txBody>
      </p:sp>
      <p:pic>
        <p:nvPicPr>
          <p:cNvPr id="1026" name="Picture 2" descr="Amazon Web Service Academy- Cloud Computing - Additional Skill Acquisition  Programme Kerala">
            <a:extLst>
              <a:ext uri="{FF2B5EF4-FFF2-40B4-BE49-F238E27FC236}">
                <a16:creationId xmlns:a16="http://schemas.microsoft.com/office/drawing/2014/main" id="{F372EA9B-535C-743E-EAE4-1F47B50722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3"/>
          <a:stretch/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85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6AAB5-1A05-F9A4-50FA-D627A84C8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570" y="419100"/>
            <a:ext cx="3657600" cy="1371600"/>
          </a:xfrm>
        </p:spPr>
        <p:txBody>
          <a:bodyPr>
            <a:normAutofit fontScale="90000"/>
          </a:bodyPr>
          <a:lstStyle/>
          <a:p>
            <a:r>
              <a:rPr lang="en-IN" sz="4400" dirty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IAM</a:t>
            </a:r>
            <a:br>
              <a:rPr lang="en-IN" dirty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</a:br>
            <a:r>
              <a:rPr lang="en-IN" sz="2200" dirty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[IDENTITY access and management]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F837AA-7AF9-9D53-90ED-5AF3E02065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7043" y="1979825"/>
            <a:ext cx="3804632" cy="2686639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1A019-8CAB-4EE3-B214-64810E05B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34653" y="2722775"/>
            <a:ext cx="4454934" cy="268663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1"/>
                </a:solidFill>
                <a:latin typeface="Arial Rounded MT Bold" panose="020F0704030504030204" pitchFamily="34" charset="0"/>
              </a:rPr>
              <a:t>It Provides Security to the AWS User Account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1"/>
                </a:solidFill>
                <a:latin typeface="Arial Rounded MT Bold" panose="020F0704030504030204" pitchFamily="34" charset="0"/>
              </a:rPr>
              <a:t>It Manages the Access of Services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1"/>
                </a:solidFill>
                <a:latin typeface="Arial Rounded MT Bold" panose="020F0704030504030204" pitchFamily="34" charset="0"/>
              </a:rPr>
              <a:t>It Provides MFA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1"/>
                </a:solidFill>
                <a:latin typeface="Arial Rounded MT Bold" panose="020F0704030504030204" pitchFamily="34" charset="0"/>
              </a:rPr>
              <a:t>The Sub Parts in IAM are User, Groups, </a:t>
            </a:r>
          </a:p>
          <a:p>
            <a:r>
              <a:rPr lang="en-IN" dirty="0">
                <a:solidFill>
                  <a:schemeClr val="tx1"/>
                </a:solidFill>
                <a:latin typeface="Arial Rounded MT Bold" panose="020F0704030504030204" pitchFamily="34" charset="0"/>
              </a:rPr>
              <a:t>      Roles And Policies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9082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DFBD4-8759-B42E-2404-2370E45C6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301" y="744718"/>
            <a:ext cx="6485642" cy="1159496"/>
          </a:xfrm>
        </p:spPr>
        <p:txBody>
          <a:bodyPr>
            <a:normAutofit fontScale="90000"/>
          </a:bodyPr>
          <a:lstStyle/>
          <a:p>
            <a:r>
              <a:rPr lang="en-IN" sz="4900" dirty="0">
                <a:latin typeface="Algerian" panose="04020705040A02060702" pitchFamily="82" charset="0"/>
              </a:rPr>
              <a:t>STORAGE</a:t>
            </a:r>
            <a:br>
              <a:rPr lang="en-IN" dirty="0"/>
            </a:br>
            <a:endParaRPr lang="en-IN" dirty="0"/>
          </a:p>
        </p:txBody>
      </p:sp>
      <p:pic>
        <p:nvPicPr>
          <p:cNvPr id="12290" name="Picture 2" descr="How to create an AWS S3 Bucket? - CloudySave">
            <a:extLst>
              <a:ext uri="{FF2B5EF4-FFF2-40B4-BE49-F238E27FC236}">
                <a16:creationId xmlns:a16="http://schemas.microsoft.com/office/drawing/2014/main" id="{2154982D-7A3A-B340-0897-BD90BA56A1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942" y="1904214"/>
            <a:ext cx="3268975" cy="261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5B9C12-7E08-11D9-CB03-2A8474C46E20}"/>
              </a:ext>
            </a:extLst>
          </p:cNvPr>
          <p:cNvSpPr txBox="1"/>
          <p:nvPr/>
        </p:nvSpPr>
        <p:spPr>
          <a:xfrm>
            <a:off x="995083" y="2430019"/>
            <a:ext cx="608971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Stores the Data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 Buckets (Files)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 Standard Storage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Oriented Service (S3)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 Services Are Simple Storage Service, </a:t>
            </a:r>
          </a:p>
          <a:p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S3 Glacier, EFS, etc…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0535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C1F0B-1114-B490-234B-FE0075BDD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63952"/>
            <a:ext cx="8534400" cy="1480007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Algerian" panose="04020705040A02060702" pitchFamily="82" charset="0"/>
              </a:rPr>
              <a:t>database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E7672-B14E-8D00-4090-9C677544D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30837"/>
            <a:ext cx="6970353" cy="433633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Collection of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Types: Relational DB &amp; Non Relational DB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using Dynamo DB we create EXCEL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Mostly used for Banking, Finance, Online Shopping, Social media sites, Manufacturing etc…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3316" name="Picture 4" descr="CLOUD DATABASE ICON VECTOR . 4925873 Vector Art at Vecteezy">
            <a:extLst>
              <a:ext uri="{FF2B5EF4-FFF2-40B4-BE49-F238E27FC236}">
                <a16:creationId xmlns:a16="http://schemas.microsoft.com/office/drawing/2014/main" id="{98D109C8-B3C3-0A46-FC3D-BE243CB16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565" y="2071687"/>
            <a:ext cx="3339741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995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CBEAC-F712-3D9F-1BC0-E5AD940F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969" y="292233"/>
            <a:ext cx="6282196" cy="919136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  <a:cs typeface="Arial" panose="020B0604020202020204" pitchFamily="34" charset="0"/>
              </a:rPr>
              <a:t>Load balancer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290B1-BD15-4D6D-44CB-9ADEC88D5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969" y="1211369"/>
            <a:ext cx="7696218" cy="233310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  <a:latin typeface="Bahnschrift SemiBold SemiConden" panose="020B0502040204020203" pitchFamily="34" charset="0"/>
                <a:cs typeface="Arial" panose="020B0604020202020204" pitchFamily="34" charset="0"/>
              </a:rPr>
              <a:t>It Balances the Load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  <a:latin typeface="Bahnschrift SemiBold SemiConden" panose="020B0502040204020203" pitchFamily="34" charset="0"/>
                <a:cs typeface="Arial" panose="020B0604020202020204" pitchFamily="34" charset="0"/>
              </a:rPr>
              <a:t>Target Groups are Available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  <a:latin typeface="Bahnschrift SemiBold SemiConden" panose="020B0502040204020203" pitchFamily="34" charset="0"/>
                <a:cs typeface="Arial" panose="020B0604020202020204" pitchFamily="34" charset="0"/>
              </a:rPr>
              <a:t>Provides Flexibility to the Services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  <p:pic>
        <p:nvPicPr>
          <p:cNvPr id="14338" name="Picture 2" descr="Load balancer Icons – Download for Free in PNG and SVG">
            <a:extLst>
              <a:ext uri="{FF2B5EF4-FFF2-40B4-BE49-F238E27FC236}">
                <a16:creationId xmlns:a16="http://schemas.microsoft.com/office/drawing/2014/main" id="{B1D18EC7-8FED-2AB8-8A18-99979D5D601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38"/>
          <a:stretch/>
        </p:blipFill>
        <p:spPr bwMode="auto">
          <a:xfrm>
            <a:off x="7334788" y="505101"/>
            <a:ext cx="2047875" cy="21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E4B6F2-2351-2FD1-0431-C052A965B88A}"/>
              </a:ext>
            </a:extLst>
          </p:cNvPr>
          <p:cNvSpPr txBox="1"/>
          <p:nvPr/>
        </p:nvSpPr>
        <p:spPr>
          <a:xfrm>
            <a:off x="457969" y="3105834"/>
            <a:ext cx="5033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Algerian" panose="04020705040A02060702" pitchFamily="82" charset="0"/>
              </a:rPr>
              <a:t>AUTOSCALLING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73F5F6-E3A2-2CAB-3F54-27CC1A80A9B4}"/>
              </a:ext>
            </a:extLst>
          </p:cNvPr>
          <p:cNvSpPr txBox="1"/>
          <p:nvPr/>
        </p:nvSpPr>
        <p:spPr>
          <a:xfrm>
            <a:off x="457969" y="4326903"/>
            <a:ext cx="6900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Automatically Balances the Traffic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Provides Flexibility to the Organizations</a:t>
            </a:r>
          </a:p>
        </p:txBody>
      </p:sp>
      <p:pic>
        <p:nvPicPr>
          <p:cNvPr id="14340" name="Picture 4" descr="AWS Auto Scaling Optimization | Densify">
            <a:extLst>
              <a:ext uri="{FF2B5EF4-FFF2-40B4-BE49-F238E27FC236}">
                <a16:creationId xmlns:a16="http://schemas.microsoft.com/office/drawing/2014/main" id="{5791D0C4-E718-0286-79CF-4D240EF2B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788" y="3977514"/>
            <a:ext cx="21621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740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CE047-9335-0A69-1109-DAB441835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907" y="367819"/>
            <a:ext cx="8534400" cy="1507067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Algerian" panose="04020705040A02060702" pitchFamily="82" charset="0"/>
              </a:rPr>
              <a:t>AWS COST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DE68F-A3D0-767D-EA4E-C40FA2141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010" y="1874886"/>
            <a:ext cx="8784980" cy="407342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Billing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console works closely with the 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AWS Cost Management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console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Pay As you Pricing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AWS Billing User Guide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Cost and Usage Reports User Guide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AWS Cost Management User Guide</a:t>
            </a:r>
          </a:p>
        </p:txBody>
      </p:sp>
    </p:spTree>
    <p:extLst>
      <p:ext uri="{BB962C8B-B14F-4D97-AF65-F5344CB8AC3E}">
        <p14:creationId xmlns:p14="http://schemas.microsoft.com/office/powerpoint/2010/main" val="3001093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1A1A5-6732-81FE-6299-E87EE3CC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580" y="480941"/>
            <a:ext cx="7063819" cy="1507067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D72DE-98DE-8666-5CAF-9262A3EEA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200" y="1988008"/>
            <a:ext cx="6851871" cy="404514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latin typeface="Bahnschrift SemiBold Condensed" panose="020B0502040204020203" pitchFamily="34" charset="0"/>
              </a:rPr>
              <a:t>Stop Spending money running and maintaining data </a:t>
            </a:r>
            <a:r>
              <a:rPr lang="en-IN" dirty="0" err="1">
                <a:latin typeface="Bahnschrift SemiBold Condensed" panose="020B0502040204020203" pitchFamily="34" charset="0"/>
              </a:rPr>
              <a:t>Centers</a:t>
            </a:r>
            <a:endParaRPr lang="en-IN" dirty="0">
              <a:latin typeface="Bahnschrift SemiBold Condense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latin typeface="Bahnschrift SemiBold Condensed" panose="020B0502040204020203" pitchFamily="34" charset="0"/>
              </a:rPr>
              <a:t>Cost optimization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latin typeface="Bahnschrift SemiBold Condensed" panose="020B0502040204020203" pitchFamily="34" charset="0"/>
              </a:rPr>
              <a:t>Increase Speed and Agility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latin typeface="Bahnschrift SemiBold Condensed" panose="020B0502040204020203" pitchFamily="34" charset="0"/>
              </a:rPr>
              <a:t>Go Global In minutes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latin typeface="Bahnschrift SemiBold Condensed" panose="020B0502040204020203" pitchFamily="34" charset="0"/>
              </a:rPr>
              <a:t>Scalability and Flexibility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latin typeface="Bahnschrift SemiBold Condensed" panose="020B0502040204020203" pitchFamily="34" charset="0"/>
              </a:rPr>
              <a:t>Provides more Security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latin typeface="Bahnschrift SemiBold Condensed" panose="020B0502040204020203" pitchFamily="34" charset="0"/>
              </a:rPr>
              <a:t>Data loss Prevention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endParaRPr lang="en-IN" dirty="0"/>
          </a:p>
        </p:txBody>
      </p:sp>
      <p:pic>
        <p:nvPicPr>
          <p:cNvPr id="6146" name="Picture 2" descr="Why AWS is the preferred choice for cloud services world over? - The  Promatics Blog">
            <a:extLst>
              <a:ext uri="{FF2B5EF4-FFF2-40B4-BE49-F238E27FC236}">
                <a16:creationId xmlns:a16="http://schemas.microsoft.com/office/drawing/2014/main" id="{E5C35E0D-F4C1-C09A-00D7-BAFC90F34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906" y="1470213"/>
            <a:ext cx="4751294" cy="413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574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139D2-F5A0-3317-22F8-ACD21F4C6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113" y="537328"/>
            <a:ext cx="8534400" cy="1507067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Algerian" panose="04020705040A02060702" pitchFamily="82" charset="0"/>
              </a:rPr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61E7D-06A3-6E7D-BCA2-966F4937A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113" y="1846729"/>
            <a:ext cx="7385040" cy="411345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1"/>
                </a:solidFill>
                <a:latin typeface="Bahnschrift SemiBold" panose="020B0502040204020203" pitchFamily="34" charset="0"/>
              </a:rPr>
              <a:t>It has some common Cloud Computing issues like downtime, backup protection etc…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1"/>
                </a:solidFill>
                <a:latin typeface="Bahnschrift SemiBold" panose="020B0502040204020203" pitchFamily="34" charset="0"/>
              </a:rPr>
              <a:t>AWS sets default limits on resources (from region to region)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1"/>
                </a:solidFill>
                <a:latin typeface="Bahnschrift SemiBold" panose="020B0502040204020203" pitchFamily="34" charset="0"/>
              </a:rPr>
              <a:t>Technical Support fee</a:t>
            </a:r>
          </a:p>
        </p:txBody>
      </p:sp>
    </p:spTree>
    <p:extLst>
      <p:ext uri="{BB962C8B-B14F-4D97-AF65-F5344CB8AC3E}">
        <p14:creationId xmlns:p14="http://schemas.microsoft.com/office/powerpoint/2010/main" val="3440956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38E50-A598-134C-8324-C3A5F91E7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741" y="551826"/>
            <a:ext cx="8534400" cy="1507067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Algerian" panose="04020705040A02060702" pitchFamily="82" charset="0"/>
              </a:rPr>
              <a:t>WHY AWS ?</a:t>
            </a:r>
          </a:p>
        </p:txBody>
      </p:sp>
      <p:pic>
        <p:nvPicPr>
          <p:cNvPr id="4098" name="Picture 2" descr="AWS vs Azure vs Google Cloud- A detailed comparison of the Cloud Services  Giants | Chapter247">
            <a:extLst>
              <a:ext uri="{FF2B5EF4-FFF2-40B4-BE49-F238E27FC236}">
                <a16:creationId xmlns:a16="http://schemas.microsoft.com/office/drawing/2014/main" id="{BF82FC7F-6AB9-97E4-83F4-CE81D78826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66" y="2411507"/>
            <a:ext cx="4428563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≡ Let's Face the Cloud Choice: AWS vs Azure vs GCP">
            <a:extLst>
              <a:ext uri="{FF2B5EF4-FFF2-40B4-BE49-F238E27FC236}">
                <a16:creationId xmlns:a16="http://schemas.microsoft.com/office/drawing/2014/main" id="{4EFA2024-E07B-B9C4-EAF7-A6CB228ED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587" y="2411507"/>
            <a:ext cx="4536141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4F690-9F54-C9E7-0634-0F2414AC8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639" y="206080"/>
            <a:ext cx="8534400" cy="680040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1C69D-C60D-C4E0-7DE2-EE7BDCD1C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4" y="1300897"/>
            <a:ext cx="9138518" cy="46662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APPLICATIONS: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tx1"/>
                </a:solidFill>
              </a:rPr>
              <a:t>Storage ,Backup and Big data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tx1"/>
                </a:solidFill>
              </a:rPr>
              <a:t>Enterprise IT for IT Business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tx1"/>
                </a:solidFill>
              </a:rPr>
              <a:t>Mobile, Web, Social Applications 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tx1"/>
                </a:solidFill>
              </a:rPr>
              <a:t>Websites 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tx1"/>
                </a:solidFill>
              </a:rPr>
              <a:t>Gaming etc…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I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</a:t>
            </a:r>
            <a:r>
              <a:rPr lang="en-IN" dirty="0">
                <a:solidFill>
                  <a:schemeClr val="tx1"/>
                </a:solidFill>
              </a:rPr>
              <a:t>Learn about virtualization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tx1"/>
                </a:solidFill>
              </a:rPr>
              <a:t> Understand the Key Services in AWS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tx1"/>
                </a:solidFill>
              </a:rPr>
              <a:t>Applications and uses of AWS in Daily Life             </a:t>
            </a:r>
          </a:p>
        </p:txBody>
      </p:sp>
    </p:spTree>
    <p:extLst>
      <p:ext uri="{BB962C8B-B14F-4D97-AF65-F5344CB8AC3E}">
        <p14:creationId xmlns:p14="http://schemas.microsoft.com/office/powerpoint/2010/main" val="2917979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0269E8-1547-F7FF-3E7B-FF09D2DECCB6}"/>
              </a:ext>
            </a:extLst>
          </p:cNvPr>
          <p:cNvSpPr txBox="1"/>
          <p:nvPr/>
        </p:nvSpPr>
        <p:spPr>
          <a:xfrm>
            <a:off x="2200275" y="1412349"/>
            <a:ext cx="8239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4000" dirty="0">
                <a:latin typeface="Arial Rounded MT Bold" panose="020F0704030504030204" pitchFamily="34" charset="0"/>
              </a:rPr>
              <a:t>Presented by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D9C697-F2F6-4AAE-1E88-0346C7F790FF}"/>
              </a:ext>
            </a:extLst>
          </p:cNvPr>
          <p:cNvSpPr txBox="1"/>
          <p:nvPr/>
        </p:nvSpPr>
        <p:spPr>
          <a:xfrm>
            <a:off x="6419850" y="3667125"/>
            <a:ext cx="40862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sz="2800" dirty="0"/>
              <a:t>20A91A0403</a:t>
            </a:r>
          </a:p>
          <a:p>
            <a:pPr marL="285750" indent="-285750">
              <a:buFontTx/>
              <a:buChar char="-"/>
            </a:pPr>
            <a:r>
              <a:rPr lang="en-IN" sz="2800" dirty="0"/>
              <a:t>20A91A0414</a:t>
            </a:r>
          </a:p>
          <a:p>
            <a:pPr marL="285750" indent="-285750">
              <a:buFontTx/>
              <a:buChar char="-"/>
            </a:pPr>
            <a:r>
              <a:rPr lang="en-IN" sz="2800" dirty="0"/>
              <a:t>20A91A0449</a:t>
            </a:r>
          </a:p>
          <a:p>
            <a:pPr marL="285750" indent="-285750">
              <a:buFontTx/>
              <a:buChar char="-"/>
            </a:pPr>
            <a:r>
              <a:rPr lang="en-IN" sz="2800" dirty="0"/>
              <a:t>20A91A0401</a:t>
            </a:r>
          </a:p>
        </p:txBody>
      </p:sp>
    </p:spTree>
    <p:extLst>
      <p:ext uri="{BB962C8B-B14F-4D97-AF65-F5344CB8AC3E}">
        <p14:creationId xmlns:p14="http://schemas.microsoft.com/office/powerpoint/2010/main" val="1244291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9FEF4-BD1D-836C-73F1-1F9FF066E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0" y="480767"/>
            <a:ext cx="9799932" cy="1093509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Algerian" panose="04020705040A02060702" pitchFamily="82" charset="0"/>
              </a:rPr>
              <a:t>What is </a:t>
            </a:r>
            <a:r>
              <a:rPr lang="en-IN" sz="4000" dirty="0" err="1">
                <a:latin typeface="Algerian" panose="04020705040A02060702" pitchFamily="82" charset="0"/>
              </a:rPr>
              <a:t>aws</a:t>
            </a:r>
            <a:r>
              <a:rPr lang="en-IN" sz="4000" dirty="0">
                <a:latin typeface="Algerian" panose="04020705040A02060702" pitchFamily="82" charset="0"/>
              </a:rPr>
              <a:t>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BD706-3EB9-3F59-1080-FF8EFA864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2680" y="2205871"/>
            <a:ext cx="4996207" cy="2922309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Bodoni MT" panose="02070603080606020203" pitchFamily="18" charset="0"/>
              </a:rPr>
              <a:t>Amazon Web Services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Bodoni MT" panose="02070603080606020203" pitchFamily="18" charset="0"/>
              </a:rPr>
              <a:t>Collection of Web Services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Bodoni MT" panose="02070603080606020203" pitchFamily="18" charset="0"/>
              </a:rPr>
              <a:t>Best Cloud Platform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Bodoni MT" panose="02070603080606020203" pitchFamily="18" charset="0"/>
              </a:rPr>
              <a:t>Pay As you go Pricing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Bodoni MT" panose="02070603080606020203" pitchFamily="18" charset="0"/>
              </a:rPr>
              <a:t>2006 – AWS Officially Launched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23E1A47B-E727-1751-68E0-D6BA47D3EDC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0760" t="5587" r="10760"/>
          <a:stretch/>
        </p:blipFill>
        <p:spPr>
          <a:xfrm>
            <a:off x="7677578" y="2365574"/>
            <a:ext cx="2984352" cy="245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348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tx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ow To Write A Thank You Note In Five Easy Steps">
            <a:extLst>
              <a:ext uri="{FF2B5EF4-FFF2-40B4-BE49-F238E27FC236}">
                <a16:creationId xmlns:a16="http://schemas.microsoft.com/office/drawing/2014/main" id="{3E43F60B-5BC2-BE9A-D139-B1D18D44E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99" y="1076325"/>
            <a:ext cx="11468101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720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177E8A-5BE0-248A-F3ED-7978BAA119C9}"/>
              </a:ext>
            </a:extLst>
          </p:cNvPr>
          <p:cNvSpPr txBox="1"/>
          <p:nvPr/>
        </p:nvSpPr>
        <p:spPr>
          <a:xfrm>
            <a:off x="2460395" y="923826"/>
            <a:ext cx="8644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76 Availability zones &amp; 24 Geographical Regions</a:t>
            </a:r>
          </a:p>
        </p:txBody>
      </p:sp>
      <p:pic>
        <p:nvPicPr>
          <p:cNvPr id="6148" name="Picture 4" descr="AWS Regions">
            <a:extLst>
              <a:ext uri="{FF2B5EF4-FFF2-40B4-BE49-F238E27FC236}">
                <a16:creationId xmlns:a16="http://schemas.microsoft.com/office/drawing/2014/main" id="{B4E2D0AA-1825-63C0-FBE8-3BB785CEE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934" y="1621410"/>
            <a:ext cx="8380430" cy="4600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264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24AAD-91F8-1A55-13FD-AD63989DC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436" y="834272"/>
            <a:ext cx="6480159" cy="108408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Algerian" panose="04020705040A02060702" pitchFamily="82" charset="0"/>
              </a:rPr>
              <a:t>CLOUD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D9E96-3089-F1B7-D340-67455B954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555424"/>
            <a:ext cx="6480159" cy="4242062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  <a:latin typeface="Bahnschrift" panose="020B0502040204020203" pitchFamily="34" charset="0"/>
              </a:rPr>
              <a:t>On Demand Delivery of IT Resources like Storage, Security, Databases, etc…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  <a:latin typeface="Bahnschrift" panose="020B0502040204020203" pitchFamily="34" charset="0"/>
              </a:rPr>
              <a:t>With Pay as you go Pricing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  <a:latin typeface="Bahnschrift" panose="020B0502040204020203" pitchFamily="34" charset="0"/>
              </a:rPr>
              <a:t>Through Internet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289C55-68E7-18B9-4D68-2AC6BB8F9295}"/>
              </a:ext>
            </a:extLst>
          </p:cNvPr>
          <p:cNvSpPr txBox="1"/>
          <p:nvPr/>
        </p:nvSpPr>
        <p:spPr>
          <a:xfrm>
            <a:off x="10597506" y="1074656"/>
            <a:ext cx="1689827" cy="2450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026" name="Picture 2" descr="A Case Study On Amazon Web Services | by satvika Kolisetty | Medium">
            <a:extLst>
              <a:ext uri="{FF2B5EF4-FFF2-40B4-BE49-F238E27FC236}">
                <a16:creationId xmlns:a16="http://schemas.microsoft.com/office/drawing/2014/main" id="{EBD75A44-9A24-259F-5E5A-5A90E5026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736" y="1918355"/>
            <a:ext cx="3698052" cy="3128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649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0A322-AED6-04AD-13EB-620B67B1B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79110"/>
            <a:ext cx="8534400" cy="1470581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lgerian" panose="04020705040A02060702" pitchFamily="82" charset="0"/>
              </a:rPr>
              <a:t>CLOUD DEPLOYMENT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04102-739F-9EB0-33B1-5E2ED95C8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92751"/>
            <a:ext cx="8534400" cy="32145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CLOUD :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Accessed by everyone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CLOUD: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Available only for some users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HYBRID CLOUD: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Mix of both Public And Private</a:t>
            </a:r>
          </a:p>
        </p:txBody>
      </p:sp>
      <p:pic>
        <p:nvPicPr>
          <p:cNvPr id="8196" name="Picture 4" descr="Cloud Basics | Cloud Information Center">
            <a:extLst>
              <a:ext uri="{FF2B5EF4-FFF2-40B4-BE49-F238E27FC236}">
                <a16:creationId xmlns:a16="http://schemas.microsoft.com/office/drawing/2014/main" id="{6D0E7443-DA66-6010-CBD1-C70838C6E0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546"/>
          <a:stretch/>
        </p:blipFill>
        <p:spPr bwMode="auto">
          <a:xfrm>
            <a:off x="7984504" y="1550709"/>
            <a:ext cx="1150070" cy="134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Cloud Basics | Cloud Information Center">
            <a:extLst>
              <a:ext uri="{FF2B5EF4-FFF2-40B4-BE49-F238E27FC236}">
                <a16:creationId xmlns:a16="http://schemas.microsoft.com/office/drawing/2014/main" id="{46A5D950-88E4-6BBC-BCC1-7B1AB6BB37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57" r="48395"/>
          <a:stretch/>
        </p:blipFill>
        <p:spPr bwMode="auto">
          <a:xfrm>
            <a:off x="9719034" y="1550708"/>
            <a:ext cx="1150071" cy="134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Cloud Basics | Cloud Information Center">
            <a:extLst>
              <a:ext uri="{FF2B5EF4-FFF2-40B4-BE49-F238E27FC236}">
                <a16:creationId xmlns:a16="http://schemas.microsoft.com/office/drawing/2014/main" id="{A81812F6-B6B7-6ED2-685C-3805546CEB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50"/>
          <a:stretch/>
        </p:blipFill>
        <p:spPr bwMode="auto">
          <a:xfrm>
            <a:off x="8893788" y="3429000"/>
            <a:ext cx="1150071" cy="126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271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EBCE1-D764-EC44-3425-C13386767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77072"/>
            <a:ext cx="8534400" cy="1414021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Algerian" panose="04020705040A02060702" pitchFamily="82" charset="0"/>
              </a:rPr>
              <a:t>Cloud deployment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01D7F-EC96-EF1F-7140-B41C99612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234153"/>
            <a:ext cx="8534400" cy="394983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IAAS: Infrastructure As a Service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             ex: Infrastructure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PAAS: Platform As a Service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             ex: Software Developers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SAAS: Software As a Service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             ex: End Users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635109A-137B-71B9-600B-536F2A8CB49E}"/>
              </a:ext>
            </a:extLst>
          </p:cNvPr>
          <p:cNvSpPr/>
          <p:nvPr/>
        </p:nvSpPr>
        <p:spPr>
          <a:xfrm>
            <a:off x="7342094" y="2474259"/>
            <a:ext cx="1443318" cy="73510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IAAS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12E2CD-EF9C-2255-71CB-42EA34010125}"/>
              </a:ext>
            </a:extLst>
          </p:cNvPr>
          <p:cNvSpPr/>
          <p:nvPr/>
        </p:nvSpPr>
        <p:spPr>
          <a:xfrm>
            <a:off x="9538448" y="2474259"/>
            <a:ext cx="1541929" cy="73510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PAAS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40FCE2-6C5B-A965-F279-DF70469CC059}"/>
              </a:ext>
            </a:extLst>
          </p:cNvPr>
          <p:cNvSpPr/>
          <p:nvPr/>
        </p:nvSpPr>
        <p:spPr>
          <a:xfrm>
            <a:off x="8496953" y="3747247"/>
            <a:ext cx="1443318" cy="86971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SAAS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C1A427D-0419-73B9-5B17-DB4DF5B135C1}"/>
              </a:ext>
            </a:extLst>
          </p:cNvPr>
          <p:cNvCxnSpPr>
            <a:cxnSpLocks/>
          </p:cNvCxnSpPr>
          <p:nvPr/>
        </p:nvCxnSpPr>
        <p:spPr>
          <a:xfrm>
            <a:off x="9538448" y="4123765"/>
            <a:ext cx="5945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594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2" name="Picture 6" descr="Everything You Wanted to Know About Amazon Web Services (AWS) | by Thinkwik  | Medium">
            <a:extLst>
              <a:ext uri="{FF2B5EF4-FFF2-40B4-BE49-F238E27FC236}">
                <a16:creationId xmlns:a16="http://schemas.microsoft.com/office/drawing/2014/main" id="{DF3D144F-52E6-D5E5-3D8A-99FCD1FD3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88" y="1800519"/>
            <a:ext cx="5844617" cy="433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5E95B9-A55A-1678-B3FB-1C1B5411EAD7}"/>
              </a:ext>
            </a:extLst>
          </p:cNvPr>
          <p:cNvSpPr txBox="1"/>
          <p:nvPr/>
        </p:nvSpPr>
        <p:spPr>
          <a:xfrm>
            <a:off x="3742442" y="452487"/>
            <a:ext cx="7032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Algerian" panose="04020705040A02060702" pitchFamily="82" charset="0"/>
              </a:rPr>
              <a:t>WEB SERVICES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8C890B-9CF8-3544-AAD7-187EBF61F570}"/>
              </a:ext>
            </a:extLst>
          </p:cNvPr>
          <p:cNvSpPr txBox="1"/>
          <p:nvPr/>
        </p:nvSpPr>
        <p:spPr>
          <a:xfrm>
            <a:off x="6872141" y="2505670"/>
            <a:ext cx="4515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u="sng" dirty="0">
                <a:solidFill>
                  <a:schemeClr val="accent1"/>
                </a:solidFill>
                <a:latin typeface="Bahnschrift Light" panose="020B0502040204020203" pitchFamily="34" charset="0"/>
              </a:rPr>
              <a:t>1000+ services are available in AWS Console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u="sng" dirty="0">
                <a:solidFill>
                  <a:schemeClr val="accent1"/>
                </a:solidFill>
                <a:latin typeface="Bahnschrift Light" panose="020B0502040204020203" pitchFamily="34" charset="0"/>
              </a:rPr>
              <a:t>Each Service Has Different Features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401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92500-9A61-623C-E029-754A5B2E5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14780"/>
            <a:ext cx="8534400" cy="1187777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Algerian" panose="04020705040A02060702" pitchFamily="82" charset="0"/>
              </a:rPr>
              <a:t>EC2</a:t>
            </a:r>
            <a:br>
              <a:rPr lang="en-IN" dirty="0">
                <a:solidFill>
                  <a:schemeClr val="bg1"/>
                </a:solidFill>
                <a:latin typeface="Algerian" panose="04020705040A02060702" pitchFamily="82" charset="0"/>
              </a:rPr>
            </a:br>
            <a:r>
              <a:rPr lang="en-IN" sz="2700" dirty="0">
                <a:solidFill>
                  <a:schemeClr val="bg1"/>
                </a:solidFill>
                <a:latin typeface="Algerian" panose="04020705040A02060702" pitchFamily="82" charset="0"/>
              </a:rPr>
              <a:t>[Elastic cloud compute]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D81B8-1838-318C-5AB5-A6310FE18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02558"/>
            <a:ext cx="7316788" cy="4741682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Bahnschrift SemiLight" panose="020B0502040204020203" pitchFamily="34" charset="0"/>
              </a:rPr>
              <a:t>Provides Resizable Computing Capacity in Amazon Data Canters</a:t>
            </a:r>
          </a:p>
          <a:p>
            <a:r>
              <a:rPr lang="en-IN" dirty="0">
                <a:solidFill>
                  <a:schemeClr val="tx1"/>
                </a:solidFill>
                <a:latin typeface="Bahnschrift SemiLight" panose="020B0502040204020203" pitchFamily="34" charset="0"/>
              </a:rPr>
              <a:t>EC2 Provides Instances [7 Steps]</a:t>
            </a:r>
          </a:p>
          <a:p>
            <a:r>
              <a:rPr lang="en-IN" dirty="0">
                <a:solidFill>
                  <a:schemeClr val="tx1"/>
                </a:solidFill>
                <a:latin typeface="Bahnschrift SemiLight" panose="020B0502040204020203" pitchFamily="34" charset="0"/>
              </a:rPr>
              <a:t>On Demand Servers like Windows, Linux, Ubuntu, etc…</a:t>
            </a:r>
          </a:p>
          <a:p>
            <a:r>
              <a:rPr lang="en-IN" dirty="0">
                <a:solidFill>
                  <a:schemeClr val="tx1"/>
                </a:solidFill>
                <a:latin typeface="Bahnschrift SemiLight" panose="020B0502040204020203" pitchFamily="34" charset="0"/>
              </a:rPr>
              <a:t>EC2 Service Supports REDHAT, Centos.</a:t>
            </a:r>
          </a:p>
          <a:p>
            <a:r>
              <a:rPr lang="en-IN" dirty="0">
                <a:solidFill>
                  <a:schemeClr val="tx1"/>
                </a:solidFill>
                <a:latin typeface="Bahnschrift SemiLight" panose="020B0502040204020203" pitchFamily="34" charset="0"/>
              </a:rPr>
              <a:t>Sub Services are EC2 Container Service, EC2 Lambda, EBS</a:t>
            </a:r>
          </a:p>
        </p:txBody>
      </p:sp>
      <p:pic>
        <p:nvPicPr>
          <p:cNvPr id="10242" name="Picture 2" descr="Amazon Elastic Compute Cloud (EC2): A Brief Guide | by MayhemCode | AWS in  Plain English">
            <a:extLst>
              <a:ext uri="{FF2B5EF4-FFF2-40B4-BE49-F238E27FC236}">
                <a16:creationId xmlns:a16="http://schemas.microsoft.com/office/drawing/2014/main" id="{2DF078E4-19BB-4BB9-82B4-2FEE23405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2209799"/>
            <a:ext cx="3067049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49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B2F96-4BEB-5580-8CA6-03858A037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7" y="885307"/>
            <a:ext cx="6019800" cy="857838"/>
          </a:xfrm>
        </p:spPr>
        <p:txBody>
          <a:bodyPr>
            <a:normAutofit fontScale="90000"/>
          </a:bodyPr>
          <a:lstStyle/>
          <a:p>
            <a:r>
              <a:rPr lang="en-IN" sz="4000" dirty="0">
                <a:solidFill>
                  <a:schemeClr val="bg1"/>
                </a:solidFill>
                <a:latin typeface="Algerian" panose="04020705040A02060702" pitchFamily="82" charset="0"/>
              </a:rPr>
              <a:t>VPC</a:t>
            </a:r>
            <a:br>
              <a:rPr lang="en-IN" sz="3600" dirty="0">
                <a:solidFill>
                  <a:schemeClr val="bg1"/>
                </a:solidFill>
                <a:latin typeface="Algerian" panose="04020705040A02060702" pitchFamily="82" charset="0"/>
              </a:rPr>
            </a:br>
            <a:r>
              <a:rPr lang="en-IN" sz="2700" dirty="0">
                <a:solidFill>
                  <a:schemeClr val="bg1"/>
                </a:solidFill>
                <a:latin typeface="Algerian" panose="04020705040A02060702" pitchFamily="82" charset="0"/>
              </a:rPr>
              <a:t>[virtual private cloud]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4F9610-17BD-601A-46F1-128E7E74B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2174" y="3104659"/>
            <a:ext cx="6021388" cy="263950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Bahnschrift" panose="020B0502040204020203" pitchFamily="34" charset="0"/>
              </a:rPr>
              <a:t>Creates virtual network to the Services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Bahnschrift" panose="020B0502040204020203" pitchFamily="34" charset="0"/>
              </a:rPr>
              <a:t>Provides Security to the Services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Bahnschrift" panose="020B0502040204020203" pitchFamily="34" charset="0"/>
              </a:rPr>
              <a:t>It contains Subnets, Internet Gateway, Routes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Bahnschrift" panose="020B0502040204020203" pitchFamily="34" charset="0"/>
              </a:rPr>
              <a:t>The Sub Services in VPC are </a:t>
            </a:r>
            <a:r>
              <a:rPr lang="en-IN" dirty="0" err="1">
                <a:solidFill>
                  <a:schemeClr val="tx1"/>
                </a:solidFill>
                <a:latin typeface="Bahnschrift" panose="020B0502040204020203" pitchFamily="34" charset="0"/>
              </a:rPr>
              <a:t>Cloudfont</a:t>
            </a:r>
            <a:r>
              <a:rPr lang="en-IN" dirty="0">
                <a:solidFill>
                  <a:schemeClr val="tx1"/>
                </a:solidFill>
                <a:latin typeface="Bahnschrift" panose="020B0502040204020203" pitchFamily="34" charset="0"/>
              </a:rPr>
              <a:t>, Route53</a:t>
            </a:r>
          </a:p>
          <a:p>
            <a:endParaRPr lang="en-IN" dirty="0"/>
          </a:p>
        </p:txBody>
      </p:sp>
      <p:pic>
        <p:nvPicPr>
          <p:cNvPr id="2050" name="Picture 2" descr="Amazon Lightsail でVPCピア接続が出来ない - DENET 技術ブログ">
            <a:extLst>
              <a:ext uri="{FF2B5EF4-FFF2-40B4-BE49-F238E27FC236}">
                <a16:creationId xmlns:a16="http://schemas.microsoft.com/office/drawing/2014/main" id="{53967F00-44D3-6E25-70A5-BBC2A4478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148" y="2314574"/>
            <a:ext cx="3729317" cy="220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01171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FDEB4C-941C-4EBE-9462-062D8A0ADE9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B414F3-C833-4395-8C69-0E806C5181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0B8EF33-82AA-4779-AFAA-C56669D00D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 design</Template>
  <TotalTime>404</TotalTime>
  <Words>507</Words>
  <Application>Microsoft Office PowerPoint</Application>
  <PresentationFormat>Widescreen</PresentationFormat>
  <Paragraphs>109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8" baseType="lpstr">
      <vt:lpstr>Algerian</vt:lpstr>
      <vt:lpstr>arial</vt:lpstr>
      <vt:lpstr>arial</vt:lpstr>
      <vt:lpstr>Arial Rounded MT Bold</vt:lpstr>
      <vt:lpstr>Bahnschrift</vt:lpstr>
      <vt:lpstr>Bahnschrift Light</vt:lpstr>
      <vt:lpstr>Bahnschrift SemiBold</vt:lpstr>
      <vt:lpstr>Bahnschrift SemiBold Condensed</vt:lpstr>
      <vt:lpstr>Bahnschrift SemiBold SemiConden</vt:lpstr>
      <vt:lpstr>Bahnschrift SemiCondensed</vt:lpstr>
      <vt:lpstr>Bahnschrift SemiLight</vt:lpstr>
      <vt:lpstr>Bodoni MT</vt:lpstr>
      <vt:lpstr>Calibri</vt:lpstr>
      <vt:lpstr>Century Gothic</vt:lpstr>
      <vt:lpstr>Courier New</vt:lpstr>
      <vt:lpstr>Wingdings</vt:lpstr>
      <vt:lpstr>Wingdings 3</vt:lpstr>
      <vt:lpstr>Slice</vt:lpstr>
      <vt:lpstr>                </vt:lpstr>
      <vt:lpstr>What is aws?</vt:lpstr>
      <vt:lpstr>PowerPoint Presentation</vt:lpstr>
      <vt:lpstr>CLOUD COMPUTING</vt:lpstr>
      <vt:lpstr>CLOUD DEPLOYMENT MODELS</vt:lpstr>
      <vt:lpstr>Cloud deployment services</vt:lpstr>
      <vt:lpstr>PowerPoint Presentation</vt:lpstr>
      <vt:lpstr>EC2 [Elastic cloud compute]</vt:lpstr>
      <vt:lpstr>VPC [virtual private cloud]</vt:lpstr>
      <vt:lpstr>IAM [IDENTITY access and management]</vt:lpstr>
      <vt:lpstr>STORAGE </vt:lpstr>
      <vt:lpstr>database</vt:lpstr>
      <vt:lpstr>Load balancer</vt:lpstr>
      <vt:lpstr>AWS COST MANAGEMENT</vt:lpstr>
      <vt:lpstr>ADVANTAGES</vt:lpstr>
      <vt:lpstr>DISADVANTAGES</vt:lpstr>
      <vt:lpstr>WHY AWS ?</vt:lpstr>
      <vt:lpstr>CONCLUSION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[amazon web services]</dc:title>
  <dc:creator>siddachittischitti@gmail.com</dc:creator>
  <cp:lastModifiedBy>siddachittischitti@gmail.com</cp:lastModifiedBy>
  <cp:revision>10</cp:revision>
  <dcterms:created xsi:type="dcterms:W3CDTF">2022-11-25T14:48:41Z</dcterms:created>
  <dcterms:modified xsi:type="dcterms:W3CDTF">2022-12-08T14:55:39Z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