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3"/>
  </p:notesMasterIdLst>
  <p:sldIdLst>
    <p:sldId id="256" r:id="rId2"/>
    <p:sldId id="257" r:id="rId3"/>
    <p:sldId id="273" r:id="rId4"/>
    <p:sldId id="258" r:id="rId5"/>
    <p:sldId id="259" r:id="rId6"/>
    <p:sldId id="260" r:id="rId7"/>
    <p:sldId id="274" r:id="rId8"/>
    <p:sldId id="276" r:id="rId9"/>
    <p:sldId id="283" r:id="rId10"/>
    <p:sldId id="284" r:id="rId11"/>
    <p:sldId id="277" r:id="rId12"/>
    <p:sldId id="286" r:id="rId13"/>
    <p:sldId id="278" r:id="rId14"/>
    <p:sldId id="280" r:id="rId15"/>
    <p:sldId id="279" r:id="rId16"/>
    <p:sldId id="281" r:id="rId17"/>
    <p:sldId id="282" r:id="rId18"/>
    <p:sldId id="285" r:id="rId19"/>
    <p:sldId id="269" r:id="rId20"/>
    <p:sldId id="275" r:id="rId21"/>
    <p:sldId id="272" r:id="rId22"/>
  </p:sldIdLst>
  <p:sldSz cx="9144000" cy="5143500" type="screen16x9"/>
  <p:notesSz cx="6858000" cy="9144000"/>
  <p:embeddedFontLst>
    <p:embeddedFont>
      <p:font typeface="Calibri" panose="020F0502020204030204" pitchFamily="34" charset="0"/>
      <p:regular r:id="rId24"/>
      <p:bold r:id="rId25"/>
      <p:italic r:id="rId26"/>
      <p:boldItalic r:id="rId27"/>
    </p:embeddedFont>
    <p:embeddedFont>
      <p:font typeface="Cambria Math" panose="02040503050406030204" pitchFamily="18" charset="0"/>
      <p:regular r:id="rId28"/>
    </p:embeddedFont>
    <p:embeddedFont>
      <p:font typeface="Lato" panose="020F0502020204030203" pitchFamily="34" charset="0"/>
      <p:regular r:id="rId29"/>
      <p:bold r:id="rId30"/>
      <p:italic r:id="rId31"/>
      <p:boldItalic r:id="rId32"/>
    </p:embeddedFont>
    <p:embeddedFont>
      <p:font typeface="Montserrat" panose="00000500000000000000" pitchFamily="2" charset="0"/>
      <p:regular r:id="rId33"/>
      <p:bold r:id="rId34"/>
      <p:italic r:id="rId35"/>
      <p:boldItalic r:id="rId36"/>
    </p:embeddedFont>
    <p:embeddedFont>
      <p:font typeface="Raleway" pitchFamily="2" charset="0"/>
      <p:regular r:id="rId37"/>
      <p:bold r:id="rId38"/>
      <p:italic r:id="rId39"/>
      <p:boldItalic r:id="rId4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idd agra" initials="sa" lastIdx="1" clrIdx="0">
    <p:extLst>
      <p:ext uri="{19B8F6BF-5375-455C-9EA6-DF929625EA0E}">
        <p15:presenceInfo xmlns:p15="http://schemas.microsoft.com/office/powerpoint/2012/main" userId="3cdc9f53fdcaffd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52" d="100"/>
          <a:sy n="152" d="100"/>
        </p:scale>
        <p:origin x="754" y="101"/>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9" Type="http://schemas.openxmlformats.org/officeDocument/2006/relationships/font" Target="fonts/font16.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11.fntdata"/><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font" Target="fonts/font10.fntdata"/><Relationship Id="rId38" Type="http://schemas.openxmlformats.org/officeDocument/2006/relationships/font" Target="fonts/font15.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41"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font" Target="fonts/font9.fntdata"/><Relationship Id="rId37" Type="http://schemas.openxmlformats.org/officeDocument/2006/relationships/font" Target="fonts/font14.fntdata"/><Relationship Id="rId40" Type="http://schemas.openxmlformats.org/officeDocument/2006/relationships/font" Target="fonts/font17.fntdata"/><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36" Type="http://schemas.openxmlformats.org/officeDocument/2006/relationships/font" Target="fonts/font13.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8.fntdata"/><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font" Target="fonts/font12.fntdata"/><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f9c1592ce0_1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f9c1592ce0_1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f9c1592ce0_1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f9c1592ce0_1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f9c1592ce0_1_9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f9c1592ce0_1_9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f9c1592ce0_1_9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f9c1592ce0_1_9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f9c1592ce0_2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f9c1592ce0_2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f9c1592ce0_2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f9c1592ce0_2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15" name="Google Shape;15;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6" name="Google Shape;16;p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 name="Google Shape;77;p11"/>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0"/>
              </a:spcBef>
              <a:spcAft>
                <a:spcPts val="0"/>
              </a:spcAft>
              <a:buClr>
                <a:schemeClr val="lt1"/>
              </a:buClr>
              <a:buSzPts val="1100"/>
              <a:buChar char="○"/>
              <a:defRPr>
                <a:solidFill>
                  <a:schemeClr val="lt1"/>
                </a:solidFill>
              </a:defRPr>
            </a:lvl2pPr>
            <a:lvl3pPr marL="1371600" lvl="2" indent="-298450">
              <a:spcBef>
                <a:spcPts val="0"/>
              </a:spcBef>
              <a:spcAft>
                <a:spcPts val="0"/>
              </a:spcAft>
              <a:buClr>
                <a:schemeClr val="lt1"/>
              </a:buClr>
              <a:buSzPts val="1100"/>
              <a:buChar char="■"/>
              <a:defRPr>
                <a:solidFill>
                  <a:schemeClr val="lt1"/>
                </a:solidFill>
              </a:defRPr>
            </a:lvl3pPr>
            <a:lvl4pPr marL="1828800" lvl="3" indent="-298450">
              <a:spcBef>
                <a:spcPts val="0"/>
              </a:spcBef>
              <a:spcAft>
                <a:spcPts val="0"/>
              </a:spcAft>
              <a:buClr>
                <a:schemeClr val="lt1"/>
              </a:buClr>
              <a:buSzPts val="1100"/>
              <a:buChar char="●"/>
              <a:defRPr>
                <a:solidFill>
                  <a:schemeClr val="lt1"/>
                </a:solidFill>
              </a:defRPr>
            </a:lvl4pPr>
            <a:lvl5pPr marL="2286000" lvl="4" indent="-298450">
              <a:spcBef>
                <a:spcPts val="0"/>
              </a:spcBef>
              <a:spcAft>
                <a:spcPts val="0"/>
              </a:spcAft>
              <a:buClr>
                <a:schemeClr val="lt1"/>
              </a:buClr>
              <a:buSzPts val="1100"/>
              <a:buChar char="○"/>
              <a:defRPr>
                <a:solidFill>
                  <a:schemeClr val="lt1"/>
                </a:solidFill>
              </a:defRPr>
            </a:lvl5pPr>
            <a:lvl6pPr marL="2743200" lvl="5" indent="-298450">
              <a:spcBef>
                <a:spcPts val="0"/>
              </a:spcBef>
              <a:spcAft>
                <a:spcPts val="0"/>
              </a:spcAft>
              <a:buClr>
                <a:schemeClr val="lt1"/>
              </a:buClr>
              <a:buSzPts val="1100"/>
              <a:buChar char="■"/>
              <a:defRPr>
                <a:solidFill>
                  <a:schemeClr val="lt1"/>
                </a:solidFill>
              </a:defRPr>
            </a:lvl6pPr>
            <a:lvl7pPr marL="3200400" lvl="6" indent="-298450">
              <a:spcBef>
                <a:spcPts val="0"/>
              </a:spcBef>
              <a:spcAft>
                <a:spcPts val="0"/>
              </a:spcAft>
              <a:buClr>
                <a:schemeClr val="lt1"/>
              </a:buClr>
              <a:buSzPts val="1100"/>
              <a:buChar char="●"/>
              <a:defRPr>
                <a:solidFill>
                  <a:schemeClr val="lt1"/>
                </a:solidFill>
              </a:defRPr>
            </a:lvl7pPr>
            <a:lvl8pPr marL="3657600" lvl="7" indent="-298450">
              <a:spcBef>
                <a:spcPts val="0"/>
              </a:spcBef>
              <a:spcAft>
                <a:spcPts val="0"/>
              </a:spcAft>
              <a:buClr>
                <a:schemeClr val="lt1"/>
              </a:buClr>
              <a:buSzPts val="1100"/>
              <a:buChar char="○"/>
              <a:defRPr>
                <a:solidFill>
                  <a:schemeClr val="lt1"/>
                </a:solidFill>
              </a:defRPr>
            </a:lvl8pPr>
            <a:lvl9pPr marL="4114800" lvl="8" indent="-298450">
              <a:spcBef>
                <a:spcPts val="0"/>
              </a:spcBef>
              <a:spcAft>
                <a:spcPts val="0"/>
              </a:spcAft>
              <a:buClr>
                <a:schemeClr val="lt1"/>
              </a:buClr>
              <a:buSzPts val="1100"/>
              <a:buChar char="■"/>
              <a:defRPr>
                <a:solidFill>
                  <a:schemeClr val="lt1"/>
                </a:solidFill>
              </a:defRPr>
            </a:lvl9pPr>
          </a:lstStyle>
          <a:p>
            <a:endParaRPr/>
          </a:p>
        </p:txBody>
      </p:sp>
      <p:sp>
        <p:nvSpPr>
          <p:cNvPr id="79" name="Google Shape;79;p1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Google Shape;81;p1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22" name="Google Shape;22;p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29" name="Google Shape;29;p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0" name="Google Shape;30;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5"/>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37" name="Google Shape;37;p5"/>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8" name="Google Shape;38;p5"/>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9" name="Google Shape;39;p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46" name="Google Shape;46;p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7"/>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53" name="Google Shape;53;p7"/>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8"/>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60" name="Google Shape;60;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9"/>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67" name="Google Shape;67;p9"/>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68" name="Google Shape;68;p9"/>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9" name="Google Shape;69;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p10"/>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72" name="Google Shape;72;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https://analyticsindiamag.com/wp-content/uploads/2021/10/image-89.png" TargetMode="External"/><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3.xml"/><Relationship Id="rId5" Type="http://schemas.openxmlformats.org/officeDocument/2006/relationships/image" Target="../media/image5.png"/><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3.xml"/><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3.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 Id="rId5" Type="http://schemas.openxmlformats.org/officeDocument/2006/relationships/image" Target="../media/image3.pn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8" Type="http://schemas.openxmlformats.org/officeDocument/2006/relationships/hyperlink" Target="https://www.mathsisfun.com/algebra/matrix-multiplying.html" TargetMode="External"/><Relationship Id="rId13" Type="http://schemas.openxmlformats.org/officeDocument/2006/relationships/hyperlink" Target="https://www.youtube.com/watch?v=5u0jaA3qAGk" TargetMode="External"/><Relationship Id="rId18" Type="http://schemas.openxmlformats.org/officeDocument/2006/relationships/hyperlink" Target="https://mbounthavong.com/blog/2018/3/15/generating-survival-curves-from-study-data-an-application-for-markov-models-part-2-of-2" TargetMode="External"/><Relationship Id="rId3" Type="http://schemas.openxmlformats.org/officeDocument/2006/relationships/hyperlink" Target="https://towardsdatascience.com/learning-rate-a6e7b84f1658" TargetMode="External"/><Relationship Id="rId21" Type="http://schemas.openxmlformats.org/officeDocument/2006/relationships/hyperlink" Target="https://towardsdatascience.com/a-very-simple-method-of-weather-forecast-using-markov-model-lookup-table-f9238e110938" TargetMode="External"/><Relationship Id="rId7" Type="http://schemas.openxmlformats.org/officeDocument/2006/relationships/hyperlink" Target="https://towardsdatascience.com/estimating-optimal-learning-rate-for-a-deep-neural-network-ce32f2556ce0" TargetMode="External"/><Relationship Id="rId12" Type="http://schemas.openxmlformats.org/officeDocument/2006/relationships/hyperlink" Target="https://www.youtube.com/watch?v=UJwK6jAStmg" TargetMode="External"/><Relationship Id="rId17" Type="http://schemas.openxmlformats.org/officeDocument/2006/relationships/hyperlink" Target="https://www.quora.com/What-is-the-sigmoid-function-and-what-is-its-use-in-machine-learnings-neural-networks-How-about-the-sigmoid-derivative-function" TargetMode="External"/><Relationship Id="rId2" Type="http://schemas.openxmlformats.org/officeDocument/2006/relationships/notesSlide" Target="../notesSlides/notesSlide7.xml"/><Relationship Id="rId16" Type="http://schemas.openxmlformats.org/officeDocument/2006/relationships/hyperlink" Target="http://colah.github.io/posts/2015-08-Understanding-LSTMs/" TargetMode="External"/><Relationship Id="rId20" Type="http://schemas.openxmlformats.org/officeDocument/2006/relationships/hyperlink" Target="https://towardsdatascience.com/part-of-speech-tagging-for-beginners-3a0754b2ebba" TargetMode="External"/><Relationship Id="rId1" Type="http://schemas.openxmlformats.org/officeDocument/2006/relationships/slideLayout" Target="../slideLayouts/slideLayout3.xml"/><Relationship Id="rId6" Type="http://schemas.openxmlformats.org/officeDocument/2006/relationships/hyperlink" Target="https://www.chegg.com/homework-help/definitions/outer-product-33" TargetMode="External"/><Relationship Id="rId11" Type="http://schemas.openxmlformats.org/officeDocument/2006/relationships/hyperlink" Target="https://www.ics.uci.edu/~welling/teaching/KernelsICS273B/MatrixCookBook.pdf" TargetMode="External"/><Relationship Id="rId5" Type="http://schemas.openxmlformats.org/officeDocument/2006/relationships/hyperlink" Target="https://medium.com/@aidangomez/let-s-do-this-f9b699de31d9" TargetMode="External"/><Relationship Id="rId15" Type="http://schemas.openxmlformats.org/officeDocument/2006/relationships/hyperlink" Target="https://www.datasciencecentral.com/profiles/blogs/the-artificial-neural-networks-handbook-part-1" TargetMode="External"/><Relationship Id="rId10" Type="http://schemas.openxmlformats.org/officeDocument/2006/relationships/hyperlink" Target="https://medium.com/@lachlanmiller_52885/machine-learning-week-1-cost-function-gradient-descent-and-univariate-linear-regression-8f5fe69815fd" TargetMode="External"/><Relationship Id="rId19" Type="http://schemas.openxmlformats.org/officeDocument/2006/relationships/hyperlink" Target="https://towardsdatascience.com/customize-loss-function-to-make-lstm-model-more-applicable-in-stock-price-prediction-b1c50e50b16c" TargetMode="External"/><Relationship Id="rId4" Type="http://schemas.openxmlformats.org/officeDocument/2006/relationships/hyperlink" Target="https://towardsdatascience.com/activation-functions-neural-networks-1cbd9f8d91d6" TargetMode="External"/><Relationship Id="rId9" Type="http://schemas.openxmlformats.org/officeDocument/2006/relationships/hyperlink" Target="https://medium.com/@ck2886/learning-rate-tuning-and-optimizing-d03e042d0500" TargetMode="External"/><Relationship Id="rId14" Type="http://schemas.openxmlformats.org/officeDocument/2006/relationships/hyperlink" Target="https://towardsdatascience.com/only-numpy-deriving-forward-feed-and-back-propagation-in-long-short-term-memory-lstm-part-1-4ee82c14a652" TargetMode="External"/><Relationship Id="rId22" Type="http://schemas.openxmlformats.org/officeDocument/2006/relationships/hyperlink" Target="https://doi.org/10.1162/neco.1997.9.1.1"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ctrTitle"/>
          </p:nvPr>
        </p:nvSpPr>
        <p:spPr>
          <a:xfrm>
            <a:off x="3100750" y="774475"/>
            <a:ext cx="5570400" cy="2687700"/>
          </a:xfrm>
          <a:prstGeom prst="rect">
            <a:avLst/>
          </a:prstGeom>
        </p:spPr>
        <p:txBody>
          <a:bodyPr spcFirstLastPara="1" wrap="square" lIns="91425" tIns="91425" rIns="91425" bIns="91425" anchor="t" anchorCtr="0">
            <a:normAutofit/>
          </a:bodyPr>
          <a:lstStyle/>
          <a:p>
            <a:pPr marL="0" lvl="0" indent="0" algn="r" rtl="0">
              <a:spcBef>
                <a:spcPts val="0"/>
              </a:spcBef>
              <a:spcAft>
                <a:spcPts val="0"/>
              </a:spcAft>
              <a:buNone/>
            </a:pPr>
            <a:r>
              <a:rPr lang="en"/>
              <a:t>Machine Learning</a:t>
            </a:r>
            <a:endParaRPr/>
          </a:p>
          <a:p>
            <a:pPr marL="0" lvl="0" indent="0" algn="r" rtl="0">
              <a:spcBef>
                <a:spcPts val="0"/>
              </a:spcBef>
              <a:spcAft>
                <a:spcPts val="0"/>
              </a:spcAft>
              <a:buNone/>
            </a:pPr>
            <a:endParaRPr/>
          </a:p>
        </p:txBody>
      </p:sp>
      <p:sp>
        <p:nvSpPr>
          <p:cNvPr id="87" name="Google Shape;87;p13"/>
          <p:cNvSpPr txBox="1">
            <a:spLocks noGrp="1"/>
          </p:cNvSpPr>
          <p:nvPr>
            <p:ph type="subTitle" idx="1"/>
          </p:nvPr>
        </p:nvSpPr>
        <p:spPr>
          <a:xfrm>
            <a:off x="4348825" y="1593550"/>
            <a:ext cx="4146900" cy="942300"/>
          </a:xfrm>
          <a:prstGeom prst="rect">
            <a:avLst/>
          </a:prstGeom>
        </p:spPr>
        <p:txBody>
          <a:bodyPr spcFirstLastPara="1" wrap="square" lIns="91425" tIns="91425" rIns="91425" bIns="91425" anchor="t" anchorCtr="0">
            <a:normAutofit fontScale="47500" lnSpcReduction="20000"/>
          </a:bodyPr>
          <a:lstStyle/>
          <a:p>
            <a:pPr marL="0" lvl="0" indent="0" algn="r" rtl="0">
              <a:spcBef>
                <a:spcPts val="0"/>
              </a:spcBef>
              <a:spcAft>
                <a:spcPts val="0"/>
              </a:spcAft>
              <a:buNone/>
            </a:pPr>
            <a:r>
              <a:rPr lang="en" sz="4000" dirty="0">
                <a:latin typeface="Montserrat"/>
                <a:ea typeface="Montserrat"/>
                <a:cs typeface="Montserrat"/>
                <a:sym typeface="Montserrat"/>
              </a:rPr>
              <a:t>Applications of Machine Learning in Sequential Data Prediction Tasks</a:t>
            </a:r>
            <a:endParaRPr sz="4000" dirty="0">
              <a:latin typeface="Montserrat"/>
              <a:ea typeface="Montserrat"/>
              <a:cs typeface="Montserrat"/>
              <a:sym typeface="Montserrat"/>
            </a:endParaRPr>
          </a:p>
          <a:p>
            <a:pPr marL="0" lvl="0" indent="0" algn="r" rtl="0">
              <a:spcBef>
                <a:spcPts val="0"/>
              </a:spcBef>
              <a:spcAft>
                <a:spcPts val="0"/>
              </a:spcAft>
              <a:buNone/>
            </a:pPr>
            <a:endParaRPr dirty="0"/>
          </a:p>
        </p:txBody>
      </p:sp>
      <p:sp>
        <p:nvSpPr>
          <p:cNvPr id="88" name="Google Shape;88;p13"/>
          <p:cNvSpPr txBox="1"/>
          <p:nvPr/>
        </p:nvSpPr>
        <p:spPr>
          <a:xfrm>
            <a:off x="190125" y="3983175"/>
            <a:ext cx="8122500" cy="1046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Lato"/>
                <a:ea typeface="Lato"/>
                <a:cs typeface="Lato"/>
                <a:sym typeface="Lato"/>
              </a:rPr>
              <a:t>Siddharth Agrawal</a:t>
            </a:r>
            <a:endParaRPr>
              <a:latin typeface="Lato"/>
              <a:ea typeface="Lato"/>
              <a:cs typeface="Lato"/>
              <a:sym typeface="Lato"/>
            </a:endParaRPr>
          </a:p>
          <a:p>
            <a:pPr marL="0" lvl="0" indent="0" algn="l" rtl="0">
              <a:spcBef>
                <a:spcPts val="0"/>
              </a:spcBef>
              <a:spcAft>
                <a:spcPts val="0"/>
              </a:spcAft>
              <a:buNone/>
            </a:pPr>
            <a:r>
              <a:rPr lang="en">
                <a:latin typeface="Lato"/>
                <a:ea typeface="Lato"/>
                <a:cs typeface="Lato"/>
                <a:sym typeface="Lato"/>
              </a:rPr>
              <a:t>Arya Shah</a:t>
            </a:r>
            <a:endParaRPr>
              <a:latin typeface="Lato"/>
              <a:ea typeface="Lato"/>
              <a:cs typeface="Lato"/>
              <a:sym typeface="Lato"/>
            </a:endParaRPr>
          </a:p>
          <a:p>
            <a:pPr marL="0" lvl="0" indent="0" algn="l" rtl="0">
              <a:spcBef>
                <a:spcPts val="0"/>
              </a:spcBef>
              <a:spcAft>
                <a:spcPts val="0"/>
              </a:spcAft>
              <a:buNone/>
            </a:pPr>
            <a:r>
              <a:rPr lang="en">
                <a:latin typeface="Lato"/>
                <a:ea typeface="Lato"/>
                <a:cs typeface="Lato"/>
                <a:sym typeface="Lato"/>
              </a:rPr>
              <a:t>Shrey Sheth</a:t>
            </a:r>
            <a:endParaRPr>
              <a:latin typeface="Lato"/>
              <a:ea typeface="Lato"/>
              <a:cs typeface="Lato"/>
              <a:sym typeface="Lato"/>
            </a:endParaRPr>
          </a:p>
          <a:p>
            <a:pPr marL="0" lvl="0" indent="0" algn="l" rtl="0">
              <a:spcBef>
                <a:spcPts val="0"/>
              </a:spcBef>
              <a:spcAft>
                <a:spcPts val="0"/>
              </a:spcAft>
              <a:buNone/>
            </a:pPr>
            <a:r>
              <a:rPr lang="en">
                <a:latin typeface="Lato"/>
                <a:ea typeface="Lato"/>
                <a:cs typeface="Lato"/>
                <a:sym typeface="Lato"/>
              </a:rPr>
              <a:t>Shaan Sheth</a:t>
            </a:r>
            <a:endParaRPr>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D2D681-E628-423B-82B2-99B5C71F50D0}"/>
              </a:ext>
            </a:extLst>
          </p:cNvPr>
          <p:cNvSpPr>
            <a:spLocks noGrp="1"/>
          </p:cNvSpPr>
          <p:nvPr>
            <p:ph type="title"/>
          </p:nvPr>
        </p:nvSpPr>
        <p:spPr/>
        <p:txBody>
          <a:bodyPr>
            <a:normAutofit fontScale="90000"/>
          </a:bodyPr>
          <a:lstStyle/>
          <a:p>
            <a:r>
              <a:rPr lang="en-IN" dirty="0" err="1"/>
              <a:t>PoS</a:t>
            </a:r>
            <a:r>
              <a:rPr lang="en-IN" dirty="0"/>
              <a:t> Tagging using HMM</a:t>
            </a:r>
          </a:p>
        </p:txBody>
      </p:sp>
      <p:sp>
        <p:nvSpPr>
          <p:cNvPr id="3" name="Text Placeholder 2">
            <a:extLst>
              <a:ext uri="{FF2B5EF4-FFF2-40B4-BE49-F238E27FC236}">
                <a16:creationId xmlns:a16="http://schemas.microsoft.com/office/drawing/2014/main" id="{8A51C8DF-D0D0-4379-93B6-0C6B388CE1B2}"/>
              </a:ext>
            </a:extLst>
          </p:cNvPr>
          <p:cNvSpPr>
            <a:spLocks noGrp="1"/>
          </p:cNvSpPr>
          <p:nvPr>
            <p:ph type="body" idx="1"/>
          </p:nvPr>
        </p:nvSpPr>
        <p:spPr>
          <a:xfrm>
            <a:off x="729450" y="2078875"/>
            <a:ext cx="4590695" cy="2261100"/>
          </a:xfrm>
        </p:spPr>
        <p:txBody>
          <a:bodyPr>
            <a:normAutofit/>
          </a:bodyPr>
          <a:lstStyle/>
          <a:p>
            <a:pPr>
              <a:lnSpc>
                <a:spcPts val="1425"/>
              </a:lnSpc>
              <a:spcAft>
                <a:spcPts val="800"/>
              </a:spcAft>
            </a:pPr>
            <a:r>
              <a:rPr lang="en-IN" sz="1600" dirty="0">
                <a:solidFill>
                  <a:schemeClr val="bg2"/>
                </a:solidFill>
                <a:latin typeface="+mj-lt"/>
                <a:ea typeface="Calibri" panose="020F0502020204030204" pitchFamily="34" charset="0"/>
                <a:cs typeface="Times New Roman" panose="02020603050405020304" pitchFamily="18" charset="0"/>
              </a:rPr>
              <a:t>M</a:t>
            </a:r>
            <a:r>
              <a:rPr lang="en-IN" sz="1600" dirty="0">
                <a:solidFill>
                  <a:schemeClr val="bg2"/>
                </a:solidFill>
                <a:effectLst/>
                <a:latin typeface="+mj-lt"/>
                <a:ea typeface="Calibri" panose="020F0502020204030204" pitchFamily="34" charset="0"/>
                <a:cs typeface="Times New Roman" panose="02020603050405020304" pitchFamily="18" charset="0"/>
              </a:rPr>
              <a:t>odel which was trained on </a:t>
            </a:r>
            <a:r>
              <a:rPr lang="en-IN" sz="1600" dirty="0">
                <a:solidFill>
                  <a:schemeClr val="bg2"/>
                </a:solidFill>
                <a:effectLst/>
                <a:latin typeface="+mj-lt"/>
                <a:ea typeface="Times New Roman" panose="02020603050405020304" pitchFamily="18" charset="0"/>
                <a:cs typeface="Times New Roman" panose="02020603050405020304" pitchFamily="18" charset="0"/>
              </a:rPr>
              <a:t>treebank</a:t>
            </a:r>
            <a:r>
              <a:rPr lang="en-IN" sz="1600" dirty="0">
                <a:solidFill>
                  <a:schemeClr val="bg2"/>
                </a:solidFill>
                <a:effectLst/>
                <a:latin typeface="+mj-lt"/>
                <a:ea typeface="Calibri" panose="020F0502020204030204" pitchFamily="34" charset="0"/>
                <a:cs typeface="Times New Roman" panose="02020603050405020304" pitchFamily="18" charset="0"/>
              </a:rPr>
              <a:t> and </a:t>
            </a:r>
            <a:r>
              <a:rPr lang="en-IN" sz="1600" dirty="0" err="1">
                <a:solidFill>
                  <a:schemeClr val="bg2"/>
                </a:solidFill>
                <a:effectLst/>
                <a:latin typeface="+mj-lt"/>
                <a:ea typeface="Times New Roman" panose="02020603050405020304" pitchFamily="18" charset="0"/>
                <a:cs typeface="Times New Roman" panose="02020603050405020304" pitchFamily="18" charset="0"/>
              </a:rPr>
              <a:t>universal_tagset</a:t>
            </a:r>
            <a:r>
              <a:rPr lang="en-IN" sz="1600" dirty="0">
                <a:solidFill>
                  <a:schemeClr val="bg2"/>
                </a:solidFill>
                <a:effectLst/>
                <a:latin typeface="+mj-lt"/>
                <a:ea typeface="Calibri" panose="020F0502020204030204" pitchFamily="34" charset="0"/>
                <a:cs typeface="Times New Roman" panose="02020603050405020304" pitchFamily="18" charset="0"/>
              </a:rPr>
              <a:t> datasets.</a:t>
            </a:r>
            <a:endParaRPr lang="en-IN" sz="1600" dirty="0">
              <a:solidFill>
                <a:schemeClr val="bg2"/>
              </a:solidFill>
              <a:latin typeface="+mj-lt"/>
              <a:ea typeface="Times New Roman" panose="02020603050405020304" pitchFamily="18" charset="0"/>
              <a:cs typeface="Times New Roman" panose="02020603050405020304" pitchFamily="18" charset="0"/>
            </a:endParaRPr>
          </a:p>
          <a:p>
            <a:pPr>
              <a:lnSpc>
                <a:spcPts val="1425"/>
              </a:lnSpc>
              <a:spcAft>
                <a:spcPts val="800"/>
              </a:spcAft>
            </a:pPr>
            <a:r>
              <a:rPr lang="en-IN" sz="1600" dirty="0">
                <a:solidFill>
                  <a:schemeClr val="bg2"/>
                </a:solidFill>
                <a:effectLst/>
                <a:latin typeface="+mj-lt"/>
                <a:ea typeface="Times New Roman" panose="02020603050405020304" pitchFamily="18" charset="0"/>
                <a:cs typeface="Times New Roman" panose="02020603050405020304" pitchFamily="18" charset="0"/>
              </a:rPr>
              <a:t>Time to train (in seconds):  51.79842686653137</a:t>
            </a:r>
            <a:endParaRPr lang="en-IN" sz="1600" dirty="0">
              <a:solidFill>
                <a:schemeClr val="bg2"/>
              </a:solidFill>
              <a:effectLst/>
              <a:latin typeface="+mj-lt"/>
              <a:ea typeface="Calibri" panose="020F0502020204030204" pitchFamily="34" charset="0"/>
              <a:cs typeface="Times New Roman" panose="02020603050405020304" pitchFamily="18" charset="0"/>
            </a:endParaRPr>
          </a:p>
          <a:p>
            <a:pPr>
              <a:lnSpc>
                <a:spcPct val="107000"/>
              </a:lnSpc>
              <a:spcAft>
                <a:spcPts val="800"/>
              </a:spcAft>
            </a:pPr>
            <a:r>
              <a:rPr lang="en-IN" sz="1600" dirty="0">
                <a:solidFill>
                  <a:schemeClr val="bg2"/>
                </a:solidFill>
                <a:effectLst/>
                <a:latin typeface="+mj-lt"/>
                <a:ea typeface="Times New Roman" panose="02020603050405020304" pitchFamily="18" charset="0"/>
                <a:cs typeface="Times New Roman" panose="02020603050405020304" pitchFamily="18" charset="0"/>
              </a:rPr>
              <a:t>Viterbi Algorithm Accuracy:  91.41414141414141%</a:t>
            </a:r>
            <a:endParaRPr lang="en-IN" sz="1600" dirty="0">
              <a:solidFill>
                <a:schemeClr val="bg2"/>
              </a:solidFill>
              <a:effectLst/>
              <a:latin typeface="+mj-lt"/>
              <a:ea typeface="Calibri" panose="020F0502020204030204" pitchFamily="34" charset="0"/>
              <a:cs typeface="Times New Roman" panose="02020603050405020304" pitchFamily="18" charset="0"/>
            </a:endParaRPr>
          </a:p>
          <a:p>
            <a:endParaRPr lang="en-IN" sz="1600" dirty="0">
              <a:solidFill>
                <a:schemeClr val="bg2"/>
              </a:solidFill>
              <a:latin typeface="+mj-lt"/>
            </a:endParaRPr>
          </a:p>
        </p:txBody>
      </p:sp>
      <p:pic>
        <p:nvPicPr>
          <p:cNvPr id="4" name="Picture 3">
            <a:extLst>
              <a:ext uri="{FF2B5EF4-FFF2-40B4-BE49-F238E27FC236}">
                <a16:creationId xmlns:a16="http://schemas.microsoft.com/office/drawing/2014/main" id="{E43198D4-96E5-47E3-95F9-545F239F43A6}"/>
              </a:ext>
            </a:extLst>
          </p:cNvPr>
          <p:cNvPicPr>
            <a:picLocks noChangeAspect="1"/>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5408427" y="1849981"/>
            <a:ext cx="3298470" cy="1443537"/>
          </a:xfrm>
          <a:prstGeom prst="rect">
            <a:avLst/>
          </a:prstGeom>
          <a:noFill/>
          <a:ln>
            <a:noFill/>
          </a:ln>
        </p:spPr>
      </p:pic>
      <p:sp>
        <p:nvSpPr>
          <p:cNvPr id="5" name="TextBox 4">
            <a:extLst>
              <a:ext uri="{FF2B5EF4-FFF2-40B4-BE49-F238E27FC236}">
                <a16:creationId xmlns:a16="http://schemas.microsoft.com/office/drawing/2014/main" id="{D1258311-2728-4246-B94C-77F1B3F48961}"/>
              </a:ext>
            </a:extLst>
          </p:cNvPr>
          <p:cNvSpPr txBox="1"/>
          <p:nvPr/>
        </p:nvSpPr>
        <p:spPr>
          <a:xfrm>
            <a:off x="5450617" y="3209425"/>
            <a:ext cx="3256280" cy="523220"/>
          </a:xfrm>
          <a:prstGeom prst="rect">
            <a:avLst/>
          </a:prstGeom>
          <a:noFill/>
        </p:spPr>
        <p:txBody>
          <a:bodyPr wrap="square" rtlCol="0">
            <a:spAutoFit/>
          </a:bodyPr>
          <a:lstStyle/>
          <a:p>
            <a:r>
              <a:rPr lang="en-IN" dirty="0"/>
              <a:t>Parts of Speech Tagging transition probability matrix</a:t>
            </a:r>
          </a:p>
        </p:txBody>
      </p:sp>
    </p:spTree>
    <p:extLst>
      <p:ext uri="{BB962C8B-B14F-4D97-AF65-F5344CB8AC3E}">
        <p14:creationId xmlns:p14="http://schemas.microsoft.com/office/powerpoint/2010/main" val="13422076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F02B95-DB60-4AB1-9519-A6C1E1C3D082}"/>
              </a:ext>
            </a:extLst>
          </p:cNvPr>
          <p:cNvSpPr>
            <a:spLocks noGrp="1"/>
          </p:cNvSpPr>
          <p:nvPr>
            <p:ph type="title"/>
          </p:nvPr>
        </p:nvSpPr>
        <p:spPr>
          <a:xfrm>
            <a:off x="725850" y="586858"/>
            <a:ext cx="7688700" cy="535200"/>
          </a:xfrm>
        </p:spPr>
        <p:txBody>
          <a:bodyPr>
            <a:normAutofit fontScale="90000"/>
          </a:bodyPr>
          <a:lstStyle/>
          <a:p>
            <a:r>
              <a:rPr lang="en-IN" dirty="0"/>
              <a:t>ANN</a:t>
            </a:r>
          </a:p>
        </p:txBody>
      </p:sp>
      <p:sp>
        <p:nvSpPr>
          <p:cNvPr id="3" name="Text Placeholder 2">
            <a:extLst>
              <a:ext uri="{FF2B5EF4-FFF2-40B4-BE49-F238E27FC236}">
                <a16:creationId xmlns:a16="http://schemas.microsoft.com/office/drawing/2014/main" id="{390CD8B0-F694-44BA-BAE3-6D065941EE5C}"/>
              </a:ext>
            </a:extLst>
          </p:cNvPr>
          <p:cNvSpPr>
            <a:spLocks noGrp="1"/>
          </p:cNvSpPr>
          <p:nvPr>
            <p:ph type="body" idx="1"/>
          </p:nvPr>
        </p:nvSpPr>
        <p:spPr>
          <a:xfrm>
            <a:off x="648328" y="1122058"/>
            <a:ext cx="4736853" cy="2993496"/>
          </a:xfrm>
        </p:spPr>
        <p:txBody>
          <a:bodyPr/>
          <a:lstStyle/>
          <a:p>
            <a:r>
              <a:rPr lang="en-IN" sz="1400" dirty="0">
                <a:solidFill>
                  <a:srgbClr val="000000"/>
                </a:solidFill>
                <a:effectLst/>
                <a:latin typeface="+mj-lt"/>
                <a:ea typeface="Calibri" panose="020F0502020204030204" pitchFamily="34" charset="0"/>
              </a:rPr>
              <a:t>Repeated dot product multiplications and matrix additions, along with nonlinear activation functions applied on these matrices, in order to get better predictions.</a:t>
            </a:r>
          </a:p>
          <a:p>
            <a:r>
              <a:rPr lang="en-IN" sz="1400" dirty="0">
                <a:solidFill>
                  <a:srgbClr val="000000"/>
                </a:solidFill>
                <a:latin typeface="+mj-lt"/>
              </a:rPr>
              <a:t>Calculator errors. Differentiation is done to move in the direction opposite of gradient. Derivative of errors </a:t>
            </a:r>
            <a:r>
              <a:rPr lang="en-IN" sz="1400" dirty="0" err="1">
                <a:solidFill>
                  <a:srgbClr val="000000"/>
                </a:solidFill>
                <a:latin typeface="+mj-lt"/>
              </a:rPr>
              <a:t>wrt</a:t>
            </a:r>
            <a:r>
              <a:rPr lang="en-IN" sz="1400" dirty="0">
                <a:solidFill>
                  <a:srgbClr val="000000"/>
                </a:solidFill>
                <a:latin typeface="+mj-lt"/>
              </a:rPr>
              <a:t> weights. (same direction as the local minimum).</a:t>
            </a:r>
            <a:endParaRPr lang="en-IN" dirty="0"/>
          </a:p>
        </p:txBody>
      </p:sp>
      <p:pic>
        <p:nvPicPr>
          <p:cNvPr id="4" name="Picture 3">
            <a:extLst>
              <a:ext uri="{FF2B5EF4-FFF2-40B4-BE49-F238E27FC236}">
                <a16:creationId xmlns:a16="http://schemas.microsoft.com/office/drawing/2014/main" id="{D20CEA7A-E01F-4CAC-B245-A8D2D13D212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694897" y="469993"/>
            <a:ext cx="2797175" cy="2097405"/>
          </a:xfrm>
          <a:prstGeom prst="rect">
            <a:avLst/>
          </a:prstGeom>
          <a:noFill/>
          <a:ln>
            <a:noFill/>
          </a:ln>
        </p:spPr>
      </p:pic>
      <p:pic>
        <p:nvPicPr>
          <p:cNvPr id="5" name="Picture 4">
            <a:extLst>
              <a:ext uri="{FF2B5EF4-FFF2-40B4-BE49-F238E27FC236}">
                <a16:creationId xmlns:a16="http://schemas.microsoft.com/office/drawing/2014/main" id="{985F3137-6E8C-4F0C-B9EF-FE8FBDA0B677}"/>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756492" y="2858078"/>
            <a:ext cx="2735580" cy="2051050"/>
          </a:xfrm>
          <a:prstGeom prst="rect">
            <a:avLst/>
          </a:prstGeom>
          <a:noFill/>
          <a:ln>
            <a:noFill/>
          </a:ln>
        </p:spPr>
      </p:pic>
      <p:pic>
        <p:nvPicPr>
          <p:cNvPr id="6" name="Picture 5">
            <a:extLst>
              <a:ext uri="{FF2B5EF4-FFF2-40B4-BE49-F238E27FC236}">
                <a16:creationId xmlns:a16="http://schemas.microsoft.com/office/drawing/2014/main" id="{2C84D3C5-1177-48F9-80B7-6F177D269C1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589760" y="3393225"/>
            <a:ext cx="1826302" cy="1589143"/>
          </a:xfrm>
          <a:prstGeom prst="rect">
            <a:avLst/>
          </a:prstGeom>
        </p:spPr>
      </p:pic>
      <p:pic>
        <p:nvPicPr>
          <p:cNvPr id="7" name="Picture 6">
            <a:extLst>
              <a:ext uri="{FF2B5EF4-FFF2-40B4-BE49-F238E27FC236}">
                <a16:creationId xmlns:a16="http://schemas.microsoft.com/office/drawing/2014/main" id="{944F023A-56F7-4C8A-8A9E-4E2AFE83164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75173" y="3205007"/>
            <a:ext cx="2053803" cy="1738979"/>
          </a:xfrm>
          <a:prstGeom prst="rect">
            <a:avLst/>
          </a:prstGeom>
        </p:spPr>
      </p:pic>
      <p:sp>
        <p:nvSpPr>
          <p:cNvPr id="8" name="TextBox 7">
            <a:extLst>
              <a:ext uri="{FF2B5EF4-FFF2-40B4-BE49-F238E27FC236}">
                <a16:creationId xmlns:a16="http://schemas.microsoft.com/office/drawing/2014/main" id="{1A0FEEC3-38D5-4549-ADAF-D23B55977B76}"/>
              </a:ext>
            </a:extLst>
          </p:cNvPr>
          <p:cNvSpPr txBox="1"/>
          <p:nvPr/>
        </p:nvSpPr>
        <p:spPr>
          <a:xfrm>
            <a:off x="6255100" y="2538165"/>
            <a:ext cx="2411604" cy="369332"/>
          </a:xfrm>
          <a:prstGeom prst="rect">
            <a:avLst/>
          </a:prstGeom>
          <a:noFill/>
        </p:spPr>
        <p:txBody>
          <a:bodyPr wrap="square" rtlCol="0">
            <a:spAutoFit/>
          </a:bodyPr>
          <a:lstStyle/>
          <a:p>
            <a:r>
              <a:rPr lang="en-IN" dirty="0"/>
              <a:t>Final MSE: </a:t>
            </a:r>
            <a:r>
              <a:rPr lang="en-IN" sz="1800" dirty="0">
                <a:effectLst/>
                <a:latin typeface="Calibri" panose="020F0502020204030204" pitchFamily="34" charset="0"/>
                <a:ea typeface="Calibri" panose="020F0502020204030204" pitchFamily="34" charset="0"/>
                <a:cs typeface="Times New Roman" panose="02020603050405020304" pitchFamily="18" charset="0"/>
              </a:rPr>
              <a:t>0.00397</a:t>
            </a:r>
            <a:endParaRPr lang="en-IN" dirty="0"/>
          </a:p>
        </p:txBody>
      </p:sp>
    </p:spTree>
    <p:extLst>
      <p:ext uri="{BB962C8B-B14F-4D97-AF65-F5344CB8AC3E}">
        <p14:creationId xmlns:p14="http://schemas.microsoft.com/office/powerpoint/2010/main" val="523457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565A10-067D-4BD4-9F73-BCD2EF8B77F6}"/>
              </a:ext>
            </a:extLst>
          </p:cNvPr>
          <p:cNvSpPr>
            <a:spLocks noGrp="1"/>
          </p:cNvSpPr>
          <p:nvPr>
            <p:ph type="title"/>
          </p:nvPr>
        </p:nvSpPr>
        <p:spPr>
          <a:xfrm>
            <a:off x="727650" y="615266"/>
            <a:ext cx="7688700" cy="535200"/>
          </a:xfrm>
        </p:spPr>
        <p:txBody>
          <a:bodyPr>
            <a:normAutofit fontScale="90000"/>
          </a:bodyPr>
          <a:lstStyle/>
          <a:p>
            <a:r>
              <a:rPr lang="en-IN" dirty="0"/>
              <a:t>ANN</a:t>
            </a:r>
          </a:p>
        </p:txBody>
      </p:sp>
      <p:sp>
        <p:nvSpPr>
          <p:cNvPr id="3" name="Text Placeholder 2">
            <a:extLst>
              <a:ext uri="{FF2B5EF4-FFF2-40B4-BE49-F238E27FC236}">
                <a16:creationId xmlns:a16="http://schemas.microsoft.com/office/drawing/2014/main" id="{087DD749-FC91-430B-80C8-4AD6902C9341}"/>
              </a:ext>
            </a:extLst>
          </p:cNvPr>
          <p:cNvSpPr>
            <a:spLocks noGrp="1"/>
          </p:cNvSpPr>
          <p:nvPr>
            <p:ph type="body" idx="1"/>
          </p:nvPr>
        </p:nvSpPr>
        <p:spPr/>
        <p:txBody>
          <a:bodyPr/>
          <a:lstStyle/>
          <a:p>
            <a:endParaRPr lang="en-IN"/>
          </a:p>
        </p:txBody>
      </p:sp>
      <p:pic>
        <p:nvPicPr>
          <p:cNvPr id="4" name="Picture 3">
            <a:extLst>
              <a:ext uri="{FF2B5EF4-FFF2-40B4-BE49-F238E27FC236}">
                <a16:creationId xmlns:a16="http://schemas.microsoft.com/office/drawing/2014/main" id="{AA141EC3-28BC-45C9-A917-8D4FBDCADE9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04923" y="1283910"/>
            <a:ext cx="4075679" cy="3056065"/>
          </a:xfrm>
          <a:prstGeom prst="rect">
            <a:avLst/>
          </a:prstGeom>
          <a:noFill/>
          <a:ln>
            <a:noFill/>
          </a:ln>
        </p:spPr>
      </p:pic>
      <p:pic>
        <p:nvPicPr>
          <p:cNvPr id="5" name="Picture 4">
            <a:extLst>
              <a:ext uri="{FF2B5EF4-FFF2-40B4-BE49-F238E27FC236}">
                <a16:creationId xmlns:a16="http://schemas.microsoft.com/office/drawing/2014/main" id="{E66D244C-9857-4FF2-A774-52A0FF330E0C}"/>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420060" y="1283909"/>
            <a:ext cx="4076015" cy="3056065"/>
          </a:xfrm>
          <a:prstGeom prst="rect">
            <a:avLst/>
          </a:prstGeom>
          <a:noFill/>
          <a:ln>
            <a:noFill/>
          </a:ln>
        </p:spPr>
      </p:pic>
      <p:sp>
        <p:nvSpPr>
          <p:cNvPr id="6" name="TextBox 5">
            <a:extLst>
              <a:ext uri="{FF2B5EF4-FFF2-40B4-BE49-F238E27FC236}">
                <a16:creationId xmlns:a16="http://schemas.microsoft.com/office/drawing/2014/main" id="{C362DECF-7438-48AA-BD7B-5CD8A466619C}"/>
              </a:ext>
            </a:extLst>
          </p:cNvPr>
          <p:cNvSpPr txBox="1"/>
          <p:nvPr/>
        </p:nvSpPr>
        <p:spPr>
          <a:xfrm>
            <a:off x="3214258" y="847855"/>
            <a:ext cx="2411604" cy="369332"/>
          </a:xfrm>
          <a:prstGeom prst="rect">
            <a:avLst/>
          </a:prstGeom>
          <a:noFill/>
        </p:spPr>
        <p:txBody>
          <a:bodyPr wrap="square" rtlCol="0">
            <a:spAutoFit/>
          </a:bodyPr>
          <a:lstStyle/>
          <a:p>
            <a:r>
              <a:rPr lang="en-IN" dirty="0"/>
              <a:t>Final MSE: </a:t>
            </a:r>
            <a:r>
              <a:rPr lang="en-IN" sz="1800" dirty="0">
                <a:effectLst/>
                <a:latin typeface="Calibri" panose="020F0502020204030204" pitchFamily="34" charset="0"/>
                <a:ea typeface="Calibri" panose="020F0502020204030204" pitchFamily="34" charset="0"/>
                <a:cs typeface="Times New Roman" panose="02020603050405020304" pitchFamily="18" charset="0"/>
              </a:rPr>
              <a:t>0.00397</a:t>
            </a:r>
            <a:endParaRPr lang="en-IN" dirty="0"/>
          </a:p>
        </p:txBody>
      </p:sp>
    </p:spTree>
    <p:extLst>
      <p:ext uri="{BB962C8B-B14F-4D97-AF65-F5344CB8AC3E}">
        <p14:creationId xmlns:p14="http://schemas.microsoft.com/office/powerpoint/2010/main" val="12321200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046AAE-F108-40E7-831B-B88F0A31B6B7}"/>
              </a:ext>
            </a:extLst>
          </p:cNvPr>
          <p:cNvSpPr>
            <a:spLocks noGrp="1"/>
          </p:cNvSpPr>
          <p:nvPr>
            <p:ph type="title"/>
          </p:nvPr>
        </p:nvSpPr>
        <p:spPr>
          <a:xfrm>
            <a:off x="729450" y="535925"/>
            <a:ext cx="7688700" cy="535200"/>
          </a:xfrm>
        </p:spPr>
        <p:txBody>
          <a:bodyPr>
            <a:normAutofit fontScale="90000"/>
          </a:bodyPr>
          <a:lstStyle/>
          <a:p>
            <a:r>
              <a:rPr lang="en-IN" dirty="0"/>
              <a:t>RNN</a:t>
            </a:r>
          </a:p>
        </p:txBody>
      </p:sp>
      <p:sp>
        <p:nvSpPr>
          <p:cNvPr id="3" name="Text Placeholder 2">
            <a:extLst>
              <a:ext uri="{FF2B5EF4-FFF2-40B4-BE49-F238E27FC236}">
                <a16:creationId xmlns:a16="http://schemas.microsoft.com/office/drawing/2014/main" id="{FA9909CE-8F31-4FBD-B443-9936BB1E7AE6}"/>
              </a:ext>
            </a:extLst>
          </p:cNvPr>
          <p:cNvSpPr>
            <a:spLocks noGrp="1"/>
          </p:cNvSpPr>
          <p:nvPr>
            <p:ph type="body" idx="1"/>
          </p:nvPr>
        </p:nvSpPr>
        <p:spPr>
          <a:xfrm>
            <a:off x="729450" y="1321358"/>
            <a:ext cx="7688700" cy="3018617"/>
          </a:xfrm>
        </p:spPr>
        <p:txBody>
          <a:bodyPr/>
          <a:lstStyle/>
          <a:p>
            <a:r>
              <a:rPr lang="en-IN" dirty="0"/>
              <a:t>Sequential Neural Network</a:t>
            </a:r>
          </a:p>
          <a:p>
            <a:r>
              <a:rPr lang="en-IN" dirty="0"/>
              <a:t>Uses both previous timestep’s hidden states and current timestep’s inputs to make output predictions</a:t>
            </a:r>
          </a:p>
          <a:p>
            <a:r>
              <a:rPr lang="en-IN" dirty="0"/>
              <a:t>Vanishing gradient problem</a:t>
            </a:r>
          </a:p>
        </p:txBody>
      </p:sp>
      <p:pic>
        <p:nvPicPr>
          <p:cNvPr id="4" name="Picture 3">
            <a:extLst>
              <a:ext uri="{FF2B5EF4-FFF2-40B4-BE49-F238E27FC236}">
                <a16:creationId xmlns:a16="http://schemas.microsoft.com/office/drawing/2014/main" id="{4BE10D7F-5A25-4956-951A-4D00472CA2EF}"/>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7228" y="3401367"/>
            <a:ext cx="2422899" cy="1373814"/>
          </a:xfrm>
          <a:prstGeom prst="rect">
            <a:avLst/>
          </a:prstGeom>
          <a:noFill/>
          <a:ln>
            <a:noFill/>
          </a:ln>
        </p:spPr>
      </p:pic>
      <p:pic>
        <p:nvPicPr>
          <p:cNvPr id="5" name="Google Shape;116;p17">
            <a:extLst>
              <a:ext uri="{FF2B5EF4-FFF2-40B4-BE49-F238E27FC236}">
                <a16:creationId xmlns:a16="http://schemas.microsoft.com/office/drawing/2014/main" id="{50CD06E6-6532-458E-A0F5-E471C9DCEF63}"/>
              </a:ext>
            </a:extLst>
          </p:cNvPr>
          <p:cNvPicPr preferRelativeResize="0"/>
          <p:nvPr/>
        </p:nvPicPr>
        <p:blipFill>
          <a:blip r:embed="rId3">
            <a:alphaModFix/>
          </a:blip>
          <a:stretch>
            <a:fillRect/>
          </a:stretch>
        </p:blipFill>
        <p:spPr>
          <a:xfrm>
            <a:off x="3974123" y="2289127"/>
            <a:ext cx="4440427" cy="2486054"/>
          </a:xfrm>
          <a:prstGeom prst="rect">
            <a:avLst/>
          </a:prstGeom>
          <a:noFill/>
          <a:ln>
            <a:noFill/>
          </a:ln>
        </p:spPr>
      </p:pic>
    </p:spTree>
    <p:extLst>
      <p:ext uri="{BB962C8B-B14F-4D97-AF65-F5344CB8AC3E}">
        <p14:creationId xmlns:p14="http://schemas.microsoft.com/office/powerpoint/2010/main" val="33653136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5795B8-C82B-46B3-94B8-381BA7B129F7}"/>
              </a:ext>
            </a:extLst>
          </p:cNvPr>
          <p:cNvSpPr>
            <a:spLocks noGrp="1"/>
          </p:cNvSpPr>
          <p:nvPr>
            <p:ph type="title"/>
          </p:nvPr>
        </p:nvSpPr>
        <p:spPr>
          <a:xfrm>
            <a:off x="727650" y="535925"/>
            <a:ext cx="7688700" cy="535200"/>
          </a:xfrm>
        </p:spPr>
        <p:txBody>
          <a:bodyPr>
            <a:normAutofit fontScale="90000"/>
          </a:bodyPr>
          <a:lstStyle/>
          <a:p>
            <a:r>
              <a:rPr lang="en-IN" dirty="0"/>
              <a:t>RNN</a:t>
            </a:r>
          </a:p>
        </p:txBody>
      </p:sp>
      <p:sp>
        <p:nvSpPr>
          <p:cNvPr id="3" name="Text Placeholder 2">
            <a:extLst>
              <a:ext uri="{FF2B5EF4-FFF2-40B4-BE49-F238E27FC236}">
                <a16:creationId xmlns:a16="http://schemas.microsoft.com/office/drawing/2014/main" id="{3D9D0FE7-3E0B-45D7-8123-3020F4344CDE}"/>
              </a:ext>
            </a:extLst>
          </p:cNvPr>
          <p:cNvSpPr>
            <a:spLocks noGrp="1"/>
          </p:cNvSpPr>
          <p:nvPr>
            <p:ph type="body" idx="1"/>
          </p:nvPr>
        </p:nvSpPr>
        <p:spPr>
          <a:xfrm>
            <a:off x="729450" y="1401745"/>
            <a:ext cx="7688700" cy="2938230"/>
          </a:xfrm>
        </p:spPr>
        <p:txBody>
          <a:bodyPr/>
          <a:lstStyle/>
          <a:p>
            <a:endParaRPr lang="en-IN" dirty="0"/>
          </a:p>
        </p:txBody>
      </p:sp>
      <p:pic>
        <p:nvPicPr>
          <p:cNvPr id="4" name="Picture 3">
            <a:extLst>
              <a:ext uri="{FF2B5EF4-FFF2-40B4-BE49-F238E27FC236}">
                <a16:creationId xmlns:a16="http://schemas.microsoft.com/office/drawing/2014/main" id="{F5075047-4C91-4515-9289-81E1334195B1}"/>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20678" y="471470"/>
            <a:ext cx="2481580" cy="1860550"/>
          </a:xfrm>
          <a:prstGeom prst="rect">
            <a:avLst/>
          </a:prstGeom>
          <a:noFill/>
          <a:ln>
            <a:noFill/>
          </a:ln>
        </p:spPr>
      </p:pic>
      <p:pic>
        <p:nvPicPr>
          <p:cNvPr id="5" name="Picture 4">
            <a:extLst>
              <a:ext uri="{FF2B5EF4-FFF2-40B4-BE49-F238E27FC236}">
                <a16:creationId xmlns:a16="http://schemas.microsoft.com/office/drawing/2014/main" id="{C54F8AB7-54B8-46B7-9BE3-643745B17570}"/>
              </a:ext>
            </a:extLst>
          </p:cNvPr>
          <p:cNvPicPr>
            <a:picLocks noChangeAspect="1"/>
          </p:cNvPicPr>
          <p:nvPr/>
        </p:nvPicPr>
        <p:blipFill>
          <a:blip r:embed="rId3"/>
          <a:stretch>
            <a:fillRect/>
          </a:stretch>
        </p:blipFill>
        <p:spPr>
          <a:xfrm>
            <a:off x="497619" y="2304372"/>
            <a:ext cx="3255809" cy="2442037"/>
          </a:xfrm>
          <a:prstGeom prst="rect">
            <a:avLst/>
          </a:prstGeom>
        </p:spPr>
      </p:pic>
      <p:pic>
        <p:nvPicPr>
          <p:cNvPr id="6" name="Picture 5">
            <a:extLst>
              <a:ext uri="{FF2B5EF4-FFF2-40B4-BE49-F238E27FC236}">
                <a16:creationId xmlns:a16="http://schemas.microsoft.com/office/drawing/2014/main" id="{EDA3B177-78D3-4F6B-9325-069ACC0A0F2E}"/>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544879" y="2293160"/>
            <a:ext cx="3257326" cy="2442037"/>
          </a:xfrm>
          <a:prstGeom prst="rect">
            <a:avLst/>
          </a:prstGeom>
          <a:noFill/>
          <a:ln>
            <a:noFill/>
          </a:ln>
        </p:spPr>
      </p:pic>
      <p:sp>
        <p:nvSpPr>
          <p:cNvPr id="7" name="TextBox 6">
            <a:extLst>
              <a:ext uri="{FF2B5EF4-FFF2-40B4-BE49-F238E27FC236}">
                <a16:creationId xmlns:a16="http://schemas.microsoft.com/office/drawing/2014/main" id="{85F205B6-251C-4E14-ABC9-B5AFDDD6F8DA}"/>
              </a:ext>
            </a:extLst>
          </p:cNvPr>
          <p:cNvSpPr txBox="1"/>
          <p:nvPr/>
        </p:nvSpPr>
        <p:spPr>
          <a:xfrm>
            <a:off x="6037372" y="886459"/>
            <a:ext cx="2156114" cy="369332"/>
          </a:xfrm>
          <a:prstGeom prst="rect">
            <a:avLst/>
          </a:prstGeom>
          <a:noFill/>
        </p:spPr>
        <p:txBody>
          <a:bodyPr wrap="square" rtlCol="0">
            <a:spAutoFit/>
          </a:bodyPr>
          <a:lstStyle/>
          <a:p>
            <a:r>
              <a:rPr lang="en-IN" dirty="0"/>
              <a:t>Final MSE: </a:t>
            </a:r>
            <a:r>
              <a:rPr lang="en-IN" sz="1800" dirty="0">
                <a:effectLst/>
                <a:latin typeface="Calibri" panose="020F0502020204030204" pitchFamily="34" charset="0"/>
                <a:ea typeface="Calibri" panose="020F0502020204030204" pitchFamily="34" charset="0"/>
                <a:cs typeface="Times New Roman" panose="02020603050405020304" pitchFamily="18" charset="0"/>
              </a:rPr>
              <a:t>0.00397</a:t>
            </a:r>
            <a:endParaRPr lang="en-IN" dirty="0"/>
          </a:p>
        </p:txBody>
      </p:sp>
    </p:spTree>
    <p:extLst>
      <p:ext uri="{BB962C8B-B14F-4D97-AF65-F5344CB8AC3E}">
        <p14:creationId xmlns:p14="http://schemas.microsoft.com/office/powerpoint/2010/main" val="3191448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771955-BD07-4AD7-BBC6-A331EEFF3F15}"/>
              </a:ext>
            </a:extLst>
          </p:cNvPr>
          <p:cNvSpPr>
            <a:spLocks noGrp="1"/>
          </p:cNvSpPr>
          <p:nvPr>
            <p:ph type="title"/>
          </p:nvPr>
        </p:nvSpPr>
        <p:spPr>
          <a:xfrm>
            <a:off x="729450" y="535925"/>
            <a:ext cx="7688700" cy="535200"/>
          </a:xfrm>
        </p:spPr>
        <p:txBody>
          <a:bodyPr>
            <a:normAutofit fontScale="90000"/>
          </a:bodyPr>
          <a:lstStyle/>
          <a:p>
            <a:r>
              <a:rPr lang="en-IN" dirty="0"/>
              <a:t>LSTM</a:t>
            </a:r>
          </a:p>
        </p:txBody>
      </p:sp>
      <p:sp>
        <p:nvSpPr>
          <p:cNvPr id="3" name="Text Placeholder 2">
            <a:extLst>
              <a:ext uri="{FF2B5EF4-FFF2-40B4-BE49-F238E27FC236}">
                <a16:creationId xmlns:a16="http://schemas.microsoft.com/office/drawing/2014/main" id="{74CBEA86-ED4A-4CB2-A208-C28EDB16B253}"/>
              </a:ext>
            </a:extLst>
          </p:cNvPr>
          <p:cNvSpPr>
            <a:spLocks noGrp="1"/>
          </p:cNvSpPr>
          <p:nvPr>
            <p:ph type="body" idx="1"/>
          </p:nvPr>
        </p:nvSpPr>
        <p:spPr>
          <a:xfrm>
            <a:off x="729450" y="1291213"/>
            <a:ext cx="7688700" cy="3048762"/>
          </a:xfrm>
        </p:spPr>
        <p:txBody>
          <a:bodyPr/>
          <a:lstStyle/>
          <a:p>
            <a:r>
              <a:rPr lang="en-IN" dirty="0"/>
              <a:t>Remedies vanishing gradients by using forget and input gates which have learned weights.</a:t>
            </a:r>
          </a:p>
          <a:p>
            <a:r>
              <a:rPr lang="en-IN" dirty="0"/>
              <a:t>Forget gate learns how much of the old information to forget.</a:t>
            </a:r>
          </a:p>
          <a:p>
            <a:r>
              <a:rPr lang="en-IN" dirty="0"/>
              <a:t>Input gate learns how much new information to add to the memory.</a:t>
            </a:r>
          </a:p>
          <a:p>
            <a:r>
              <a:rPr lang="en-IN" dirty="0"/>
              <a:t>Output gate uses the filtered information from the above operations to calculate outputs.</a:t>
            </a:r>
          </a:p>
        </p:txBody>
      </p:sp>
      <p:pic>
        <p:nvPicPr>
          <p:cNvPr id="5" name="Picture 4">
            <a:extLst>
              <a:ext uri="{FF2B5EF4-FFF2-40B4-BE49-F238E27FC236}">
                <a16:creationId xmlns:a16="http://schemas.microsoft.com/office/drawing/2014/main" id="{463532BF-AED7-4662-A1D1-451FB2A32514}"/>
              </a:ext>
            </a:extLst>
          </p:cNvPr>
          <p:cNvPicPr>
            <a:picLocks noChangeAspect="1"/>
          </p:cNvPicPr>
          <p:nvPr/>
        </p:nvPicPr>
        <p:blipFill>
          <a:blip r:embed="rId2"/>
          <a:stretch>
            <a:fillRect/>
          </a:stretch>
        </p:blipFill>
        <p:spPr>
          <a:xfrm>
            <a:off x="1637881" y="2429275"/>
            <a:ext cx="5484420" cy="2318570"/>
          </a:xfrm>
          <a:prstGeom prst="rect">
            <a:avLst/>
          </a:prstGeom>
        </p:spPr>
      </p:pic>
    </p:spTree>
    <p:extLst>
      <p:ext uri="{BB962C8B-B14F-4D97-AF65-F5344CB8AC3E}">
        <p14:creationId xmlns:p14="http://schemas.microsoft.com/office/powerpoint/2010/main" val="32619664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A5DC90-2A44-4BC7-A60E-72A106F5FFB6}"/>
              </a:ext>
            </a:extLst>
          </p:cNvPr>
          <p:cNvSpPr>
            <a:spLocks noGrp="1"/>
          </p:cNvSpPr>
          <p:nvPr>
            <p:ph type="title"/>
          </p:nvPr>
        </p:nvSpPr>
        <p:spPr>
          <a:xfrm>
            <a:off x="729450" y="535925"/>
            <a:ext cx="7688700" cy="535200"/>
          </a:xfrm>
        </p:spPr>
        <p:txBody>
          <a:bodyPr>
            <a:normAutofit fontScale="90000"/>
          </a:bodyPr>
          <a:lstStyle/>
          <a:p>
            <a:r>
              <a:rPr lang="en-IN" dirty="0"/>
              <a:t>LSTM</a:t>
            </a:r>
          </a:p>
        </p:txBody>
      </p:sp>
      <p:sp>
        <p:nvSpPr>
          <p:cNvPr id="3" name="Text Placeholder 2">
            <a:extLst>
              <a:ext uri="{FF2B5EF4-FFF2-40B4-BE49-F238E27FC236}">
                <a16:creationId xmlns:a16="http://schemas.microsoft.com/office/drawing/2014/main" id="{CAAB39BB-FB57-4B73-ACCB-694C0CAE7817}"/>
              </a:ext>
            </a:extLst>
          </p:cNvPr>
          <p:cNvSpPr>
            <a:spLocks noGrp="1"/>
          </p:cNvSpPr>
          <p:nvPr>
            <p:ph type="body" idx="1"/>
          </p:nvPr>
        </p:nvSpPr>
        <p:spPr>
          <a:xfrm>
            <a:off x="729450" y="1331407"/>
            <a:ext cx="7688700" cy="3008568"/>
          </a:xfrm>
        </p:spPr>
        <p:txBody>
          <a:bodyPr/>
          <a:lstStyle/>
          <a:p>
            <a:endParaRPr lang="en-IN" dirty="0"/>
          </a:p>
        </p:txBody>
      </p:sp>
      <p:pic>
        <p:nvPicPr>
          <p:cNvPr id="5" name="Picture 4">
            <a:extLst>
              <a:ext uri="{FF2B5EF4-FFF2-40B4-BE49-F238E27FC236}">
                <a16:creationId xmlns:a16="http://schemas.microsoft.com/office/drawing/2014/main" id="{5B610A6D-8362-4E33-8827-AA0D0AD53A6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83863" y="1242507"/>
            <a:ext cx="2499930" cy="1874503"/>
          </a:xfrm>
          <a:prstGeom prst="rect">
            <a:avLst/>
          </a:prstGeom>
          <a:noFill/>
          <a:ln>
            <a:noFill/>
          </a:ln>
        </p:spPr>
      </p:pic>
      <p:pic>
        <p:nvPicPr>
          <p:cNvPr id="6" name="Picture 5">
            <a:extLst>
              <a:ext uri="{FF2B5EF4-FFF2-40B4-BE49-F238E27FC236}">
                <a16:creationId xmlns:a16="http://schemas.microsoft.com/office/drawing/2014/main" id="{3BB7E47B-0E30-46AB-AD8B-8AD8F609ED8A}"/>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194522" y="1242507"/>
            <a:ext cx="2432999" cy="1824316"/>
          </a:xfrm>
          <a:prstGeom prst="rect">
            <a:avLst/>
          </a:prstGeom>
          <a:noFill/>
          <a:ln>
            <a:noFill/>
          </a:ln>
        </p:spPr>
      </p:pic>
      <p:pic>
        <p:nvPicPr>
          <p:cNvPr id="7" name="Picture 6">
            <a:extLst>
              <a:ext uri="{FF2B5EF4-FFF2-40B4-BE49-F238E27FC236}">
                <a16:creationId xmlns:a16="http://schemas.microsoft.com/office/drawing/2014/main" id="{16EB48D9-6A01-4EF2-B950-724004D0448D}"/>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156929" y="2964348"/>
            <a:ext cx="2381321" cy="1785603"/>
          </a:xfrm>
          <a:prstGeom prst="rect">
            <a:avLst/>
          </a:prstGeom>
          <a:noFill/>
          <a:ln>
            <a:noFill/>
          </a:ln>
        </p:spPr>
      </p:pic>
      <p:pic>
        <p:nvPicPr>
          <p:cNvPr id="8" name="Picture 7">
            <a:extLst>
              <a:ext uri="{FF2B5EF4-FFF2-40B4-BE49-F238E27FC236}">
                <a16:creationId xmlns:a16="http://schemas.microsoft.com/office/drawing/2014/main" id="{9D6D4510-FFF0-49B7-8799-CC9C9C055A3B}"/>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783863" y="2998369"/>
            <a:ext cx="2410659" cy="1805247"/>
          </a:xfrm>
          <a:prstGeom prst="rect">
            <a:avLst/>
          </a:prstGeom>
          <a:noFill/>
          <a:ln>
            <a:noFill/>
          </a:ln>
        </p:spPr>
      </p:pic>
      <p:pic>
        <p:nvPicPr>
          <p:cNvPr id="9" name="Picture 8">
            <a:extLst>
              <a:ext uri="{FF2B5EF4-FFF2-40B4-BE49-F238E27FC236}">
                <a16:creationId xmlns:a16="http://schemas.microsoft.com/office/drawing/2014/main" id="{CF782A37-6C23-4D5E-AEC8-7C69231AB718}"/>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5575843" y="1722277"/>
            <a:ext cx="2759075" cy="2070735"/>
          </a:xfrm>
          <a:prstGeom prst="rect">
            <a:avLst/>
          </a:prstGeom>
          <a:noFill/>
          <a:ln>
            <a:noFill/>
          </a:ln>
        </p:spPr>
      </p:pic>
      <p:sp>
        <p:nvSpPr>
          <p:cNvPr id="10" name="TextBox 9">
            <a:extLst>
              <a:ext uri="{FF2B5EF4-FFF2-40B4-BE49-F238E27FC236}">
                <a16:creationId xmlns:a16="http://schemas.microsoft.com/office/drawing/2014/main" id="{8CE42E9A-43F5-4CF0-9330-FAAE2BCA1B8C}"/>
              </a:ext>
            </a:extLst>
          </p:cNvPr>
          <p:cNvSpPr txBox="1"/>
          <p:nvPr/>
        </p:nvSpPr>
        <p:spPr>
          <a:xfrm>
            <a:off x="5538250" y="535925"/>
            <a:ext cx="2309513" cy="369332"/>
          </a:xfrm>
          <a:prstGeom prst="rect">
            <a:avLst/>
          </a:prstGeom>
          <a:noFill/>
        </p:spPr>
        <p:txBody>
          <a:bodyPr wrap="square" rtlCol="0">
            <a:spAutoFit/>
          </a:bodyPr>
          <a:lstStyle/>
          <a:p>
            <a:r>
              <a:rPr lang="en-IN" dirty="0"/>
              <a:t>Final MSE: </a:t>
            </a:r>
            <a:r>
              <a:rPr lang="en-IN" sz="1800" dirty="0">
                <a:solidFill>
                  <a:srgbClr val="000000"/>
                </a:solidFill>
                <a:effectLst/>
                <a:latin typeface="Times New Roman" panose="02020603050405020304" pitchFamily="18" charset="0"/>
                <a:ea typeface="Times New Roman" panose="02020603050405020304" pitchFamily="18" charset="0"/>
              </a:rPr>
              <a:t>0.0003694</a:t>
            </a:r>
            <a:endParaRPr lang="en-IN" dirty="0"/>
          </a:p>
        </p:txBody>
      </p:sp>
    </p:spTree>
    <p:extLst>
      <p:ext uri="{BB962C8B-B14F-4D97-AF65-F5344CB8AC3E}">
        <p14:creationId xmlns:p14="http://schemas.microsoft.com/office/powerpoint/2010/main" val="17998520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0AB23D-F037-49F6-A42A-E19046E2B4AF}"/>
              </a:ext>
            </a:extLst>
          </p:cNvPr>
          <p:cNvSpPr>
            <a:spLocks noGrp="1"/>
          </p:cNvSpPr>
          <p:nvPr>
            <p:ph type="title"/>
          </p:nvPr>
        </p:nvSpPr>
        <p:spPr>
          <a:xfrm>
            <a:off x="727650" y="585120"/>
            <a:ext cx="7688700" cy="535200"/>
          </a:xfrm>
        </p:spPr>
        <p:txBody>
          <a:bodyPr>
            <a:normAutofit fontScale="90000"/>
          </a:bodyPr>
          <a:lstStyle/>
          <a:p>
            <a:r>
              <a:rPr lang="en-IN" dirty="0"/>
              <a:t>Innovation</a:t>
            </a:r>
          </a:p>
        </p:txBody>
      </p:sp>
      <p:sp>
        <p:nvSpPr>
          <p:cNvPr id="3" name="Text Placeholder 2">
            <a:extLst>
              <a:ext uri="{FF2B5EF4-FFF2-40B4-BE49-F238E27FC236}">
                <a16:creationId xmlns:a16="http://schemas.microsoft.com/office/drawing/2014/main" id="{F92309E6-D86C-4A0D-8C54-2C6E463AF5A9}"/>
              </a:ext>
            </a:extLst>
          </p:cNvPr>
          <p:cNvSpPr>
            <a:spLocks noGrp="1"/>
          </p:cNvSpPr>
          <p:nvPr>
            <p:ph type="body" idx="1"/>
          </p:nvPr>
        </p:nvSpPr>
        <p:spPr>
          <a:xfrm>
            <a:off x="729450" y="1361552"/>
            <a:ext cx="7688700" cy="2978423"/>
          </a:xfrm>
        </p:spPr>
        <p:txBody>
          <a:bodyPr/>
          <a:lstStyle/>
          <a:p>
            <a:r>
              <a:rPr lang="en-IN" dirty="0"/>
              <a:t>Custom loss function.</a:t>
            </a:r>
          </a:p>
          <a:p>
            <a:r>
              <a:rPr lang="en-IN" dirty="0"/>
              <a:t>The loss is defined as the negative of profit/ROI at the end of the training period. This is then minimized. </a:t>
            </a:r>
          </a:p>
          <a:p>
            <a:r>
              <a:rPr lang="en-IN" dirty="0"/>
              <a:t>Thus the network learns to maximise profits given stock information in a given trading time period.</a:t>
            </a:r>
          </a:p>
          <a:p>
            <a:endParaRPr lang="en-IN" dirty="0"/>
          </a:p>
          <a:p>
            <a:pPr marL="146050" indent="0">
              <a:buNone/>
            </a:pPr>
            <a:r>
              <a:rPr lang="fr-FR" dirty="0" err="1"/>
              <a:t>Epoch</a:t>
            </a:r>
            <a:r>
              <a:rPr lang="fr-FR" dirty="0"/>
              <a:t> 200/200</a:t>
            </a:r>
          </a:p>
          <a:p>
            <a:pPr marL="146050" indent="0">
              <a:buNone/>
            </a:pPr>
            <a:r>
              <a:rPr lang="fr-FR" dirty="0"/>
              <a:t>Train </a:t>
            </a:r>
            <a:r>
              <a:rPr lang="fr-FR" dirty="0" err="1"/>
              <a:t>loss</a:t>
            </a:r>
            <a:r>
              <a:rPr lang="fr-FR" dirty="0"/>
              <a:t>: -1.4383. Train ROI: 143.83%</a:t>
            </a:r>
          </a:p>
          <a:p>
            <a:pPr marL="146050" indent="0">
              <a:buNone/>
            </a:pPr>
            <a:r>
              <a:rPr lang="fr-FR" dirty="0"/>
              <a:t>Test </a:t>
            </a:r>
            <a:r>
              <a:rPr lang="fr-FR" dirty="0" err="1"/>
              <a:t>loss</a:t>
            </a:r>
            <a:r>
              <a:rPr lang="fr-FR" dirty="0"/>
              <a:t>: -0.1103. Test ROI: 11.03% </a:t>
            </a:r>
          </a:p>
          <a:p>
            <a:pPr marL="146050" indent="0">
              <a:buNone/>
            </a:pPr>
            <a:endParaRPr lang="en-IN" dirty="0"/>
          </a:p>
        </p:txBody>
      </p:sp>
    </p:spTree>
    <p:extLst>
      <p:ext uri="{BB962C8B-B14F-4D97-AF65-F5344CB8AC3E}">
        <p14:creationId xmlns:p14="http://schemas.microsoft.com/office/powerpoint/2010/main" val="17519962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C53B5-521C-43FB-B2ED-3C5133F3C6CB}"/>
              </a:ext>
            </a:extLst>
          </p:cNvPr>
          <p:cNvSpPr>
            <a:spLocks noGrp="1"/>
          </p:cNvSpPr>
          <p:nvPr>
            <p:ph type="title"/>
          </p:nvPr>
        </p:nvSpPr>
        <p:spPr>
          <a:xfrm>
            <a:off x="729450" y="535925"/>
            <a:ext cx="7688700" cy="535200"/>
          </a:xfrm>
        </p:spPr>
        <p:txBody>
          <a:bodyPr>
            <a:normAutofit fontScale="90000"/>
          </a:bodyPr>
          <a:lstStyle/>
          <a:p>
            <a:r>
              <a:rPr lang="en-IN" dirty="0"/>
              <a:t>Conclusion</a:t>
            </a:r>
          </a:p>
        </p:txBody>
      </p:sp>
      <p:sp>
        <p:nvSpPr>
          <p:cNvPr id="3" name="Text Placeholder 2">
            <a:extLst>
              <a:ext uri="{FF2B5EF4-FFF2-40B4-BE49-F238E27FC236}">
                <a16:creationId xmlns:a16="http://schemas.microsoft.com/office/drawing/2014/main" id="{B46C4A28-AA24-4EC2-82E1-7FDC02A63F87}"/>
              </a:ext>
            </a:extLst>
          </p:cNvPr>
          <p:cNvSpPr>
            <a:spLocks noGrp="1"/>
          </p:cNvSpPr>
          <p:nvPr>
            <p:ph type="body" idx="1"/>
          </p:nvPr>
        </p:nvSpPr>
        <p:spPr>
          <a:xfrm>
            <a:off x="729450" y="1418359"/>
            <a:ext cx="7688700" cy="3408218"/>
          </a:xfrm>
        </p:spPr>
        <p:txBody>
          <a:bodyPr/>
          <a:lstStyle/>
          <a:p>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LSTMs are the best for stock price prediction and yielded the lowest (best) MSE.</a:t>
            </a:r>
          </a:p>
          <a:p>
            <a:r>
              <a:rPr lang="en-US" sz="1800" dirty="0">
                <a:solidFill>
                  <a:srgbClr val="000000"/>
                </a:solidFill>
                <a:effectLst/>
                <a:latin typeface="Times New Roman" panose="02020603050405020304" pitchFamily="18" charset="0"/>
                <a:ea typeface="Times New Roman" panose="02020603050405020304" pitchFamily="18" charset="0"/>
              </a:rPr>
              <a:t>when compared to safer investments like fixed deposit, government bonds, and mutual funds, which usually have 6% to 12% mean ROI per year was not more effective in generating returns on investment at ~11%.  </a:t>
            </a:r>
            <a:r>
              <a:rPr lang="en-IN" sz="2400" dirty="0">
                <a:effectLst/>
              </a:rPr>
              <a:t> </a:t>
            </a:r>
          </a:p>
          <a:p>
            <a:r>
              <a:rPr lang="en-US" sz="1800" dirty="0">
                <a:solidFill>
                  <a:srgbClr val="000000"/>
                </a:solidFill>
                <a:effectLst/>
                <a:latin typeface="Times New Roman" panose="02020603050405020304" pitchFamily="18" charset="0"/>
                <a:ea typeface="Times New Roman" panose="02020603050405020304" pitchFamily="18" charset="0"/>
              </a:rPr>
              <a:t>Having multiple LSTM models for each of NSE India’s 500+ stocks would increase the ROI as the model could exploit chances of earning money more often.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41769545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26"/>
          <p:cNvSpPr txBox="1">
            <a:spLocks noGrp="1"/>
          </p:cNvSpPr>
          <p:nvPr>
            <p:ph type="title"/>
          </p:nvPr>
        </p:nvSpPr>
        <p:spPr>
          <a:xfrm>
            <a:off x="647700" y="69460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Contributions</a:t>
            </a:r>
            <a:endParaRPr/>
          </a:p>
        </p:txBody>
      </p:sp>
      <p:sp>
        <p:nvSpPr>
          <p:cNvPr id="191" name="Google Shape;191;p26"/>
          <p:cNvSpPr txBox="1">
            <a:spLocks noGrp="1"/>
          </p:cNvSpPr>
          <p:nvPr>
            <p:ph type="body" idx="1"/>
          </p:nvPr>
        </p:nvSpPr>
        <p:spPr>
          <a:xfrm>
            <a:off x="647700" y="1348678"/>
            <a:ext cx="7038900" cy="3512700"/>
          </a:xfrm>
          <a:prstGeom prst="rect">
            <a:avLst/>
          </a:prstGeom>
        </p:spPr>
        <p:txBody>
          <a:bodyPr spcFirstLastPara="1" wrap="square" lIns="91425" tIns="91425" rIns="91425" bIns="91425" anchor="t" anchorCtr="0">
            <a:normAutofit/>
          </a:bodyPr>
          <a:lstStyle/>
          <a:p>
            <a:pPr marL="342900" lvl="0" indent="-342900">
              <a:lnSpc>
                <a:spcPct val="120000"/>
              </a:lnSpc>
              <a:buFont typeface="Symbol" panose="05050102010706020507" pitchFamily="18" charset="2"/>
              <a:buChar char=""/>
            </a:pPr>
            <a:r>
              <a:rPr lang="en-IN" sz="1200" b="1"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Shrey</a:t>
            </a:r>
            <a:r>
              <a:rPr lang="en-IN" sz="12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200" b="1"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Sheth</a:t>
            </a:r>
            <a:r>
              <a:rPr lang="en-IN" sz="12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20000"/>
              </a:lnSpc>
              <a:buFont typeface="Courier New" panose="02070309020205020404" pitchFamily="49" charset="0"/>
              <a:buChar char="o"/>
            </a:pPr>
            <a:r>
              <a:rPr lang="en-IN"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Hidden Markov Model (HMM):</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marL="1143000" lvl="2" indent="-228600">
              <a:lnSpc>
                <a:spcPct val="120000"/>
              </a:lnSpc>
              <a:buFont typeface="Wingdings" panose="05000000000000000000" pitchFamily="2" charset="2"/>
              <a:buChar char=""/>
            </a:pPr>
            <a:r>
              <a:rPr lang="en-IN"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Introduction to Markov Chains</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marL="1143000" lvl="2" indent="-228600">
              <a:lnSpc>
                <a:spcPct val="120000"/>
              </a:lnSpc>
              <a:buFont typeface="Wingdings" panose="05000000000000000000" pitchFamily="2" charset="2"/>
              <a:buChar char=""/>
            </a:pPr>
            <a:r>
              <a:rPr lang="en-IN"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Background history of Markov Chains</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marL="1143000" lvl="2" indent="-228600">
              <a:lnSpc>
                <a:spcPct val="120000"/>
              </a:lnSpc>
              <a:buFont typeface="Wingdings" panose="05000000000000000000" pitchFamily="2" charset="2"/>
              <a:buChar char=""/>
            </a:pPr>
            <a:r>
              <a:rPr lang="en-IN"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Applications of </a:t>
            </a:r>
            <a:r>
              <a:rPr lang="en-IN" sz="12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Matkov</a:t>
            </a:r>
            <a:r>
              <a:rPr lang="en-IN"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Chains</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marL="1143000" lvl="2" indent="-228600">
              <a:lnSpc>
                <a:spcPct val="120000"/>
              </a:lnSpc>
              <a:buFont typeface="Wingdings" panose="05000000000000000000" pitchFamily="2" charset="2"/>
              <a:buChar char=""/>
            </a:pPr>
            <a:r>
              <a:rPr lang="en-IN"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Markov Chains and Machine Learning</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marL="1143000" lvl="2" indent="-228600">
              <a:lnSpc>
                <a:spcPct val="120000"/>
              </a:lnSpc>
              <a:buFont typeface="Wingdings" panose="05000000000000000000" pitchFamily="2" charset="2"/>
              <a:buChar char=""/>
            </a:pPr>
            <a:r>
              <a:rPr lang="en-IN"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Mathematical definition and transition matrices of HMM</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marL="1143000" lvl="2" indent="-228600">
              <a:lnSpc>
                <a:spcPct val="120000"/>
              </a:lnSpc>
              <a:buFont typeface="Wingdings" panose="05000000000000000000" pitchFamily="2" charset="2"/>
              <a:buChar char=""/>
            </a:pPr>
            <a:r>
              <a:rPr lang="en-IN"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Stock market prediction of Nifty-50 code using HMM</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20000"/>
              </a:lnSpc>
              <a:buFont typeface="Symbol" panose="05050102010706020507" pitchFamily="18" charset="2"/>
              <a:buChar char=""/>
            </a:pPr>
            <a:r>
              <a:rPr lang="en-IN" sz="1200" b="1"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Aarya</a:t>
            </a:r>
            <a:r>
              <a:rPr lang="en-IN" sz="12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Shah:</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20000"/>
              </a:lnSpc>
              <a:buFont typeface="Courier New" panose="02070309020205020404" pitchFamily="49" charset="0"/>
              <a:buChar char="o"/>
            </a:pPr>
            <a:r>
              <a:rPr lang="en-IN"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Hidden Markov Model:</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marL="1143000" lvl="2" indent="-228600">
              <a:lnSpc>
                <a:spcPct val="120000"/>
              </a:lnSpc>
              <a:buFont typeface="Wingdings" panose="05000000000000000000" pitchFamily="2" charset="2"/>
              <a:buChar char=""/>
            </a:pPr>
            <a:r>
              <a:rPr lang="en-IN"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Part of Speech (POS) tagging using HMM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marL="1600200" lvl="3" indent="-228600">
              <a:lnSpc>
                <a:spcPct val="120000"/>
              </a:lnSpc>
              <a:buFont typeface="Symbol" panose="05050102010706020507" pitchFamily="18" charset="2"/>
              <a:buChar char=""/>
            </a:pPr>
            <a:r>
              <a:rPr lang="en-IN"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Code</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marL="1600200" lvl="3" indent="-228600">
              <a:lnSpc>
                <a:spcPct val="120000"/>
              </a:lnSpc>
              <a:buFont typeface="Symbol" panose="05050102010706020507" pitchFamily="18" charset="2"/>
              <a:buChar char=""/>
            </a:pPr>
            <a:r>
              <a:rPr lang="en-IN"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Report</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marL="1600200" lvl="3" indent="-228600">
              <a:lnSpc>
                <a:spcPct val="120000"/>
              </a:lnSpc>
              <a:buFont typeface="Symbol" panose="05050102010706020507" pitchFamily="18" charset="2"/>
              <a:buChar char=""/>
            </a:pPr>
            <a:r>
              <a:rPr lang="en-IN"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visualisations</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marL="1600200" lvl="3" indent="-228600">
              <a:lnSpc>
                <a:spcPct val="120000"/>
              </a:lnSpc>
              <a:buFont typeface="Symbol" panose="05050102010706020507" pitchFamily="18" charset="2"/>
              <a:buChar char=""/>
            </a:pPr>
            <a:r>
              <a:rPr lang="en-IN"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Tables</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gn="l" rtl="0">
              <a:lnSpc>
                <a:spcPct val="120000"/>
              </a:lnSpc>
              <a:buNone/>
            </a:pP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4"/>
          <p:cNvSpPr txBox="1">
            <a:spLocks noGrp="1"/>
          </p:cNvSpPr>
          <p:nvPr>
            <p:ph type="title"/>
          </p:nvPr>
        </p:nvSpPr>
        <p:spPr>
          <a:xfrm>
            <a:off x="644175" y="56440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Background</a:t>
            </a:r>
            <a:endParaRPr/>
          </a:p>
        </p:txBody>
      </p:sp>
      <mc:AlternateContent xmlns:mc="http://schemas.openxmlformats.org/markup-compatibility/2006" xmlns:a14="http://schemas.microsoft.com/office/drawing/2010/main">
        <mc:Choice Requires="a14">
          <p:sp>
            <p:nvSpPr>
              <p:cNvPr id="94" name="Google Shape;94;p14"/>
              <p:cNvSpPr txBox="1">
                <a:spLocks noGrp="1"/>
              </p:cNvSpPr>
              <p:nvPr>
                <p:ph type="body" idx="1"/>
              </p:nvPr>
            </p:nvSpPr>
            <p:spPr>
              <a:xfrm>
                <a:off x="497925" y="1369975"/>
                <a:ext cx="5875024" cy="33102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US" sz="1400" dirty="0">
                    <a:solidFill>
                      <a:schemeClr val="bg2"/>
                    </a:solidFill>
                    <a:latin typeface="+mj-lt"/>
                  </a:rPr>
                  <a:t>Typical algorithms give an output based on predefined mathematical model and programming, and any input(s). Machine learning algorithms take pre-recorded inputs and outputs to generate the mathematical model which can then be used to estimate outputs based on other input.</a:t>
                </a:r>
              </a:p>
              <a:p>
                <a:pPr marL="457200" lvl="0" indent="-311150" algn="l" rtl="0">
                  <a:spcBef>
                    <a:spcPts val="0"/>
                  </a:spcBef>
                  <a:spcAft>
                    <a:spcPts val="0"/>
                  </a:spcAft>
                  <a:buSzPts val="1300"/>
                  <a:buChar char="●"/>
                </a:pPr>
                <a:endParaRPr lang="en-US" sz="1400" dirty="0">
                  <a:solidFill>
                    <a:schemeClr val="bg2"/>
                  </a:solidFill>
                  <a:latin typeface="+mj-lt"/>
                </a:endParaRPr>
              </a:p>
              <a:p>
                <a:pPr marL="457200" lvl="0" indent="-311150" algn="l" rtl="0">
                  <a:spcBef>
                    <a:spcPts val="0"/>
                  </a:spcBef>
                  <a:spcAft>
                    <a:spcPts val="0"/>
                  </a:spcAft>
                  <a:buSzPts val="1300"/>
                  <a:buChar char="●"/>
                </a:pPr>
                <a:r>
                  <a:rPr lang="en-IN" sz="1400" dirty="0">
                    <a:solidFill>
                      <a:schemeClr val="bg2"/>
                    </a:solidFill>
                    <a:effectLst/>
                    <a:latin typeface="+mj-lt"/>
                    <a:ea typeface="Times New Roman" panose="02020603050405020304" pitchFamily="18" charset="0"/>
                  </a:rPr>
                  <a:t>Markov Chains are a type of stochastic process </a:t>
                </a:r>
                <a:r>
                  <a:rPr lang="en-IN" sz="1400" dirty="0">
                    <a:solidFill>
                      <a:schemeClr val="bg2"/>
                    </a:solidFill>
                    <a:latin typeface="+mj-lt"/>
                    <a:ea typeface="Times New Roman" panose="02020603050405020304" pitchFamily="18" charset="0"/>
                  </a:rPr>
                  <a:t>s</a:t>
                </a:r>
                <a:r>
                  <a:rPr lang="en-IN" sz="1400" dirty="0">
                    <a:solidFill>
                      <a:schemeClr val="bg2"/>
                    </a:solidFill>
                    <a:effectLst/>
                    <a:latin typeface="+mj-lt"/>
                    <a:ea typeface="Times New Roman" panose="02020603050405020304" pitchFamily="18" charset="0"/>
                  </a:rPr>
                  <a:t>uch that </a:t>
                </a:r>
                <a:r>
                  <a:rPr lang="en-IN" sz="1400" dirty="0">
                    <a:solidFill>
                      <a:schemeClr val="bg2"/>
                    </a:solidFill>
                    <a:latin typeface="+mj-lt"/>
                    <a:ea typeface="Times New Roman" panose="02020603050405020304" pitchFamily="18" charset="0"/>
                  </a:rPr>
                  <a:t>it </a:t>
                </a:r>
                <a:r>
                  <a:rPr lang="en-IN" sz="1400" dirty="0">
                    <a:solidFill>
                      <a:schemeClr val="bg2"/>
                    </a:solidFill>
                    <a:effectLst/>
                    <a:latin typeface="+mj-lt"/>
                    <a:ea typeface="Times New Roman" panose="02020603050405020304" pitchFamily="18" charset="0"/>
                  </a:rPr>
                  <a:t>satisfies the Markov Property, which means that they are </a:t>
                </a:r>
                <a:r>
                  <a:rPr lang="en-IN" sz="1400" i="1" dirty="0">
                    <a:solidFill>
                      <a:schemeClr val="bg2"/>
                    </a:solidFill>
                    <a:effectLst/>
                    <a:latin typeface="+mj-lt"/>
                    <a:ea typeface="Times New Roman" panose="02020603050405020304" pitchFamily="18" charset="0"/>
                  </a:rPr>
                  <a:t>memoryless. </a:t>
                </a:r>
                <a:r>
                  <a:rPr lang="en-IN" sz="1400" dirty="0">
                    <a:solidFill>
                      <a:schemeClr val="bg2"/>
                    </a:solidFill>
                    <a:effectLst/>
                    <a:latin typeface="+mj-lt"/>
                    <a:ea typeface="Times New Roman" panose="02020603050405020304" pitchFamily="18" charset="0"/>
                  </a:rPr>
                  <a:t>The next timestep depends only on the current timestep.</a:t>
                </a:r>
              </a:p>
              <a:p>
                <a:pPr marL="146050" indent="0">
                  <a:lnSpc>
                    <a:spcPct val="115000"/>
                  </a:lnSpc>
                  <a:spcBef>
                    <a:spcPts val="1200"/>
                  </a:spcBef>
                  <a:spcAft>
                    <a:spcPts val="800"/>
                  </a:spcAft>
                  <a:buNone/>
                </a:pPr>
                <a14:m>
                  <m:oMathPara xmlns:m="http://schemas.openxmlformats.org/officeDocument/2006/math">
                    <m:oMathParaPr>
                      <m:jc m:val="centerGroup"/>
                    </m:oMathParaPr>
                    <m:oMath xmlns:m="http://schemas.openxmlformats.org/officeDocument/2006/math">
                      <m:r>
                        <a:rPr lang="en-IN" sz="1400" i="1" smtClean="0">
                          <a:solidFill>
                            <a:schemeClr val="bg2"/>
                          </a:solidFill>
                          <a:effectLst/>
                          <a:latin typeface="Cambria Math" panose="02040503050406030204" pitchFamily="18" charset="0"/>
                          <a:ea typeface="Times New Roman" panose="02020603050405020304" pitchFamily="18" charset="0"/>
                          <a:cs typeface="Times New Roman" panose="02020603050405020304" pitchFamily="18" charset="0"/>
                        </a:rPr>
                        <m:t>𝑃</m:t>
                      </m:r>
                      <m:sSub>
                        <m:sSubPr>
                          <m:ctrlPr>
                            <a:rPr lang="en-IN" sz="1400" i="1">
                              <a:solidFill>
                                <a:schemeClr val="bg2"/>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IN" sz="1400" i="1">
                              <a:solidFill>
                                <a:schemeClr val="bg2"/>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IN" sz="1400" i="1">
                              <a:solidFill>
                                <a:schemeClr val="bg2"/>
                              </a:solidFill>
                              <a:effectLst/>
                              <a:latin typeface="Cambria Math" panose="02040503050406030204" pitchFamily="18" charset="0"/>
                              <a:ea typeface="Times New Roman" panose="02020603050405020304" pitchFamily="18" charset="0"/>
                              <a:cs typeface="Times New Roman" panose="02020603050405020304" pitchFamily="18" charset="0"/>
                            </a:rPr>
                            <m:t>𝑋</m:t>
                          </m:r>
                        </m:e>
                        <m:sub>
                          <m:r>
                            <a:rPr lang="en-IN" sz="1400" i="1">
                              <a:solidFill>
                                <a:schemeClr val="bg2"/>
                              </a:solidFill>
                              <a:effectLst/>
                              <a:latin typeface="Cambria Math" panose="02040503050406030204" pitchFamily="18" charset="0"/>
                              <a:ea typeface="Times New Roman" panose="02020603050405020304" pitchFamily="18" charset="0"/>
                              <a:cs typeface="Times New Roman" panose="02020603050405020304" pitchFamily="18" charset="0"/>
                            </a:rPr>
                            <m:t>𝑛</m:t>
                          </m:r>
                          <m:r>
                            <a:rPr lang="en-IN" sz="1400" i="1">
                              <a:solidFill>
                                <a:schemeClr val="bg2"/>
                              </a:solidFill>
                              <a:effectLst/>
                              <a:latin typeface="Cambria Math" panose="02040503050406030204" pitchFamily="18" charset="0"/>
                              <a:ea typeface="Times New Roman" panose="02020603050405020304" pitchFamily="18" charset="0"/>
                              <a:cs typeface="Times New Roman" panose="02020603050405020304" pitchFamily="18" charset="0"/>
                            </a:rPr>
                            <m:t>+1</m:t>
                          </m:r>
                        </m:sub>
                      </m:sSub>
                      <m:r>
                        <a:rPr lang="en-IN" sz="1400" i="1">
                          <a:solidFill>
                            <a:schemeClr val="bg2"/>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IN" sz="1400" i="1">
                          <a:solidFill>
                            <a:schemeClr val="bg2"/>
                          </a:solidFill>
                          <a:effectLst/>
                          <a:latin typeface="Cambria Math" panose="02040503050406030204" pitchFamily="18" charset="0"/>
                          <a:ea typeface="Times New Roman" panose="02020603050405020304" pitchFamily="18" charset="0"/>
                          <a:cs typeface="Times New Roman" panose="02020603050405020304" pitchFamily="18" charset="0"/>
                        </a:rPr>
                        <m:t>𝑗</m:t>
                      </m:r>
                      <m:r>
                        <a:rPr lang="en-IN" sz="1400" i="1">
                          <a:solidFill>
                            <a:schemeClr val="bg2"/>
                          </a:solidFill>
                          <a:effectLst/>
                          <a:latin typeface="Cambria Math" panose="02040503050406030204" pitchFamily="18" charset="0"/>
                          <a:ea typeface="Times New Roman" panose="02020603050405020304" pitchFamily="18" charset="0"/>
                          <a:cs typeface="Times New Roman" panose="02020603050405020304" pitchFamily="18" charset="0"/>
                        </a:rPr>
                        <m:t> </m:t>
                      </m:r>
                      <m:d>
                        <m:dPr>
                          <m:begChr m:val="|"/>
                          <m:ctrlPr>
                            <a:rPr lang="en-IN" sz="1400" i="1">
                              <a:solidFill>
                                <a:schemeClr val="bg2"/>
                              </a:solidFill>
                              <a:effectLst/>
                              <a:latin typeface="Cambria Math" panose="02040503050406030204" pitchFamily="18" charset="0"/>
                              <a:ea typeface="Times New Roman" panose="02020603050405020304" pitchFamily="18" charset="0"/>
                              <a:cs typeface="Times New Roman" panose="02020603050405020304" pitchFamily="18" charset="0"/>
                            </a:rPr>
                          </m:ctrlPr>
                        </m:dPr>
                        <m:e>
                          <m:sSub>
                            <m:sSubPr>
                              <m:ctrlPr>
                                <a:rPr lang="en-IN" sz="1400" i="1">
                                  <a:solidFill>
                                    <a:schemeClr val="bg2"/>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IN" sz="1400" i="1">
                                  <a:solidFill>
                                    <a:schemeClr val="bg2"/>
                                  </a:solidFill>
                                  <a:effectLst/>
                                  <a:latin typeface="Cambria Math" panose="02040503050406030204" pitchFamily="18" charset="0"/>
                                  <a:ea typeface="Times New Roman" panose="02020603050405020304" pitchFamily="18" charset="0"/>
                                  <a:cs typeface="Times New Roman" panose="02020603050405020304" pitchFamily="18" charset="0"/>
                                </a:rPr>
                                <m:t>𝑋</m:t>
                              </m:r>
                            </m:e>
                            <m:sub>
                              <m:r>
                                <a:rPr lang="en-IN" sz="1400" i="1">
                                  <a:solidFill>
                                    <a:schemeClr val="bg2"/>
                                  </a:solidFill>
                                  <a:effectLst/>
                                  <a:latin typeface="Cambria Math" panose="02040503050406030204" pitchFamily="18" charset="0"/>
                                  <a:ea typeface="Times New Roman" panose="02020603050405020304" pitchFamily="18" charset="0"/>
                                  <a:cs typeface="Times New Roman" panose="02020603050405020304" pitchFamily="18" charset="0"/>
                                </a:rPr>
                                <m:t>𝑛</m:t>
                              </m:r>
                            </m:sub>
                          </m:sSub>
                          <m:r>
                            <a:rPr lang="en-IN" sz="1400" i="1">
                              <a:solidFill>
                                <a:schemeClr val="bg2"/>
                              </a:solidFill>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IN" sz="1400" i="1">
                                  <a:solidFill>
                                    <a:schemeClr val="bg2"/>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IN" sz="1400" i="1">
                                  <a:solidFill>
                                    <a:schemeClr val="bg2"/>
                                  </a:solidFill>
                                  <a:effectLst/>
                                  <a:latin typeface="Cambria Math" panose="02040503050406030204" pitchFamily="18" charset="0"/>
                                  <a:ea typeface="Times New Roman" panose="02020603050405020304" pitchFamily="18" charset="0"/>
                                  <a:cs typeface="Times New Roman" panose="02020603050405020304" pitchFamily="18" charset="0"/>
                                </a:rPr>
                                <m:t>𝑖</m:t>
                              </m:r>
                            </m:e>
                            <m:sub>
                              <m:r>
                                <a:rPr lang="en-IN" sz="1400" i="1">
                                  <a:solidFill>
                                    <a:schemeClr val="bg2"/>
                                  </a:solidFill>
                                  <a:effectLst/>
                                  <a:latin typeface="Cambria Math" panose="02040503050406030204" pitchFamily="18" charset="0"/>
                                  <a:ea typeface="Times New Roman" panose="02020603050405020304" pitchFamily="18" charset="0"/>
                                  <a:cs typeface="Times New Roman" panose="02020603050405020304" pitchFamily="18" charset="0"/>
                                </a:rPr>
                                <m:t>𝑛</m:t>
                              </m:r>
                            </m:sub>
                          </m:sSub>
                          <m:r>
                            <a:rPr lang="en-IN" sz="1400" i="1">
                              <a:solidFill>
                                <a:schemeClr val="bg2"/>
                              </a:solidFill>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IN" sz="1400" i="1">
                                  <a:solidFill>
                                    <a:schemeClr val="bg2"/>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IN" sz="1400" i="1">
                                  <a:solidFill>
                                    <a:schemeClr val="bg2"/>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IN" sz="1400" i="1">
                                  <a:solidFill>
                                    <a:schemeClr val="bg2"/>
                                  </a:solidFill>
                                  <a:effectLst/>
                                  <a:latin typeface="Cambria Math" panose="02040503050406030204" pitchFamily="18" charset="0"/>
                                  <a:ea typeface="Times New Roman" panose="02020603050405020304" pitchFamily="18" charset="0"/>
                                  <a:cs typeface="Times New Roman" panose="02020603050405020304" pitchFamily="18" charset="0"/>
                                </a:rPr>
                                <m:t>𝑋</m:t>
                              </m:r>
                            </m:e>
                            <m:sub>
                              <m:r>
                                <a:rPr lang="en-IN" sz="1400" i="1">
                                  <a:solidFill>
                                    <a:schemeClr val="bg2"/>
                                  </a:solidFill>
                                  <a:effectLst/>
                                  <a:latin typeface="Cambria Math" panose="02040503050406030204" pitchFamily="18" charset="0"/>
                                  <a:ea typeface="Times New Roman" panose="02020603050405020304" pitchFamily="18" charset="0"/>
                                  <a:cs typeface="Times New Roman" panose="02020603050405020304" pitchFamily="18" charset="0"/>
                                </a:rPr>
                                <m:t>𝑛</m:t>
                              </m:r>
                              <m:r>
                                <a:rPr lang="en-IN" sz="1400" i="1">
                                  <a:solidFill>
                                    <a:schemeClr val="bg2"/>
                                  </a:solidFill>
                                  <a:effectLst/>
                                  <a:latin typeface="Cambria Math" panose="02040503050406030204" pitchFamily="18" charset="0"/>
                                  <a:ea typeface="Times New Roman" panose="02020603050405020304" pitchFamily="18" charset="0"/>
                                  <a:cs typeface="Times New Roman" panose="02020603050405020304" pitchFamily="18" charset="0"/>
                                </a:rPr>
                                <m:t>−1</m:t>
                              </m:r>
                            </m:sub>
                          </m:sSub>
                          <m:r>
                            <a:rPr lang="en-IN" sz="1400" i="1">
                              <a:solidFill>
                                <a:schemeClr val="bg2"/>
                              </a:solidFill>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IN" sz="1400" i="1">
                                  <a:solidFill>
                                    <a:schemeClr val="bg2"/>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IN" sz="1400" i="1">
                                  <a:solidFill>
                                    <a:schemeClr val="bg2"/>
                                  </a:solidFill>
                                  <a:effectLst/>
                                  <a:latin typeface="Cambria Math" panose="02040503050406030204" pitchFamily="18" charset="0"/>
                                  <a:ea typeface="Times New Roman" panose="02020603050405020304" pitchFamily="18" charset="0"/>
                                  <a:cs typeface="Times New Roman" panose="02020603050405020304" pitchFamily="18" charset="0"/>
                                </a:rPr>
                                <m:t>𝑖</m:t>
                              </m:r>
                            </m:e>
                            <m:sub>
                              <m:r>
                                <a:rPr lang="en-IN" sz="1400" i="1">
                                  <a:solidFill>
                                    <a:schemeClr val="bg2"/>
                                  </a:solidFill>
                                  <a:effectLst/>
                                  <a:latin typeface="Cambria Math" panose="02040503050406030204" pitchFamily="18" charset="0"/>
                                  <a:ea typeface="Times New Roman" panose="02020603050405020304" pitchFamily="18" charset="0"/>
                                  <a:cs typeface="Times New Roman" panose="02020603050405020304" pitchFamily="18" charset="0"/>
                                </a:rPr>
                                <m:t>𝑛</m:t>
                              </m:r>
                              <m:r>
                                <a:rPr lang="en-IN" sz="1400" i="1">
                                  <a:solidFill>
                                    <a:schemeClr val="bg2"/>
                                  </a:solidFill>
                                  <a:effectLst/>
                                  <a:latin typeface="Cambria Math" panose="02040503050406030204" pitchFamily="18" charset="0"/>
                                  <a:ea typeface="Times New Roman" panose="02020603050405020304" pitchFamily="18" charset="0"/>
                                  <a:cs typeface="Times New Roman" panose="02020603050405020304" pitchFamily="18" charset="0"/>
                                </a:rPr>
                                <m:t>−1</m:t>
                              </m:r>
                            </m:sub>
                          </m:sSub>
                          <m:r>
                            <a:rPr lang="en-IN" sz="1400" i="1">
                              <a:solidFill>
                                <a:schemeClr val="bg2"/>
                              </a:solidFill>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n-IN" sz="1400" i="1">
                                  <a:solidFill>
                                    <a:schemeClr val="bg2"/>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IN" sz="1400" i="1">
                                  <a:solidFill>
                                    <a:schemeClr val="bg2"/>
                                  </a:solidFill>
                                  <a:effectLst/>
                                  <a:latin typeface="Cambria Math" panose="02040503050406030204" pitchFamily="18" charset="0"/>
                                  <a:ea typeface="Times New Roman" panose="02020603050405020304" pitchFamily="18" charset="0"/>
                                  <a:cs typeface="Times New Roman" panose="02020603050405020304" pitchFamily="18" charset="0"/>
                                </a:rPr>
                                <m:t>𝑋</m:t>
                              </m:r>
                            </m:e>
                            <m:sub>
                              <m:r>
                                <a:rPr lang="en-IN" sz="1400" i="1">
                                  <a:solidFill>
                                    <a:schemeClr val="bg2"/>
                                  </a:solidFill>
                                  <a:effectLst/>
                                  <a:latin typeface="Cambria Math" panose="02040503050406030204" pitchFamily="18" charset="0"/>
                                  <a:ea typeface="Times New Roman" panose="02020603050405020304" pitchFamily="18" charset="0"/>
                                  <a:cs typeface="Times New Roman" panose="02020603050405020304" pitchFamily="18" charset="0"/>
                                </a:rPr>
                                <m:t>0</m:t>
                              </m:r>
                            </m:sub>
                          </m:sSub>
                          <m:r>
                            <a:rPr lang="en-IN" sz="1400" i="1">
                              <a:solidFill>
                                <a:schemeClr val="bg2"/>
                              </a:solidFill>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IN" sz="1400" i="1">
                                  <a:solidFill>
                                    <a:schemeClr val="bg2"/>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IN" sz="1400" i="1">
                                  <a:solidFill>
                                    <a:schemeClr val="bg2"/>
                                  </a:solidFill>
                                  <a:effectLst/>
                                  <a:latin typeface="Cambria Math" panose="02040503050406030204" pitchFamily="18" charset="0"/>
                                  <a:ea typeface="Times New Roman" panose="02020603050405020304" pitchFamily="18" charset="0"/>
                                  <a:cs typeface="Times New Roman" panose="02020603050405020304" pitchFamily="18" charset="0"/>
                                </a:rPr>
                                <m:t>𝑖</m:t>
                              </m:r>
                            </m:e>
                            <m:sub>
                              <m:r>
                                <a:rPr lang="en-IN" sz="1400" i="1">
                                  <a:solidFill>
                                    <a:schemeClr val="bg2"/>
                                  </a:solidFill>
                                  <a:effectLst/>
                                  <a:latin typeface="Cambria Math" panose="02040503050406030204" pitchFamily="18" charset="0"/>
                                  <a:ea typeface="Times New Roman" panose="02020603050405020304" pitchFamily="18" charset="0"/>
                                  <a:cs typeface="Times New Roman" panose="02020603050405020304" pitchFamily="18" charset="0"/>
                                </a:rPr>
                                <m:t>0</m:t>
                              </m:r>
                            </m:sub>
                          </m:sSub>
                        </m:e>
                      </m:d>
                    </m:oMath>
                  </m:oMathPara>
                </a14:m>
                <a:endParaRPr lang="en-IN" sz="1400" dirty="0">
                  <a:solidFill>
                    <a:schemeClr val="bg2"/>
                  </a:solidFill>
                  <a:effectLst/>
                  <a:latin typeface="+mj-lt"/>
                  <a:ea typeface="Calibri" panose="020F0502020204030204" pitchFamily="34" charset="0"/>
                  <a:cs typeface="Times New Roman" panose="02020603050405020304" pitchFamily="18" charset="0"/>
                </a:endParaRPr>
              </a:p>
              <a:p>
                <a:pPr marL="146050" indent="0">
                  <a:buNone/>
                </a:pPr>
                <a14:m>
                  <m:oMathPara xmlns:m="http://schemas.openxmlformats.org/officeDocument/2006/math">
                    <m:oMathParaPr>
                      <m:jc m:val="centerGroup"/>
                    </m:oMathParaPr>
                    <m:oMath xmlns:m="http://schemas.openxmlformats.org/officeDocument/2006/math">
                      <m:r>
                        <a:rPr lang="en-IN" sz="1400" i="1">
                          <a:solidFill>
                            <a:schemeClr val="bg2"/>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IN" sz="1400" i="1">
                          <a:solidFill>
                            <a:schemeClr val="bg2"/>
                          </a:solidFill>
                          <a:effectLst/>
                          <a:latin typeface="Cambria Math" panose="02040503050406030204" pitchFamily="18" charset="0"/>
                          <a:ea typeface="Times New Roman" panose="02020603050405020304" pitchFamily="18" charset="0"/>
                          <a:cs typeface="Times New Roman" panose="02020603050405020304" pitchFamily="18" charset="0"/>
                        </a:rPr>
                        <m:t>𝑃</m:t>
                      </m:r>
                      <m:sSub>
                        <m:sSubPr>
                          <m:ctrlPr>
                            <a:rPr lang="en-IN" sz="1400" i="1">
                              <a:solidFill>
                                <a:schemeClr val="bg2"/>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IN" sz="1400" i="1">
                              <a:solidFill>
                                <a:schemeClr val="bg2"/>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IN" sz="1400" i="1">
                              <a:solidFill>
                                <a:schemeClr val="bg2"/>
                              </a:solidFill>
                              <a:effectLst/>
                              <a:latin typeface="Cambria Math" panose="02040503050406030204" pitchFamily="18" charset="0"/>
                              <a:ea typeface="Times New Roman" panose="02020603050405020304" pitchFamily="18" charset="0"/>
                              <a:cs typeface="Times New Roman" panose="02020603050405020304" pitchFamily="18" charset="0"/>
                            </a:rPr>
                            <m:t>𝑋</m:t>
                          </m:r>
                        </m:e>
                        <m:sub>
                          <m:r>
                            <a:rPr lang="en-IN" sz="1400" i="1">
                              <a:solidFill>
                                <a:schemeClr val="bg2"/>
                              </a:solidFill>
                              <a:effectLst/>
                              <a:latin typeface="Cambria Math" panose="02040503050406030204" pitchFamily="18" charset="0"/>
                              <a:ea typeface="Times New Roman" panose="02020603050405020304" pitchFamily="18" charset="0"/>
                              <a:cs typeface="Times New Roman" panose="02020603050405020304" pitchFamily="18" charset="0"/>
                            </a:rPr>
                            <m:t>𝑛</m:t>
                          </m:r>
                          <m:r>
                            <a:rPr lang="en-IN" sz="1400" i="1">
                              <a:solidFill>
                                <a:schemeClr val="bg2"/>
                              </a:solidFill>
                              <a:effectLst/>
                              <a:latin typeface="Cambria Math" panose="02040503050406030204" pitchFamily="18" charset="0"/>
                              <a:ea typeface="Times New Roman" panose="02020603050405020304" pitchFamily="18" charset="0"/>
                              <a:cs typeface="Times New Roman" panose="02020603050405020304" pitchFamily="18" charset="0"/>
                            </a:rPr>
                            <m:t>+1</m:t>
                          </m:r>
                        </m:sub>
                      </m:sSub>
                      <m:r>
                        <a:rPr lang="en-IN" sz="1400" i="1">
                          <a:solidFill>
                            <a:schemeClr val="bg2"/>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IN" sz="1400" i="1">
                          <a:solidFill>
                            <a:schemeClr val="bg2"/>
                          </a:solidFill>
                          <a:effectLst/>
                          <a:latin typeface="Cambria Math" panose="02040503050406030204" pitchFamily="18" charset="0"/>
                          <a:ea typeface="Times New Roman" panose="02020603050405020304" pitchFamily="18" charset="0"/>
                          <a:cs typeface="Times New Roman" panose="02020603050405020304" pitchFamily="18" charset="0"/>
                        </a:rPr>
                        <m:t>𝑗</m:t>
                      </m:r>
                      <m:r>
                        <a:rPr lang="en-IN" sz="1400" i="1">
                          <a:solidFill>
                            <a:schemeClr val="bg2"/>
                          </a:solidFill>
                          <a:effectLst/>
                          <a:latin typeface="Cambria Math" panose="02040503050406030204" pitchFamily="18" charset="0"/>
                          <a:ea typeface="Times New Roman" panose="02020603050405020304" pitchFamily="18" charset="0"/>
                          <a:cs typeface="Times New Roman" panose="02020603050405020304" pitchFamily="18" charset="0"/>
                        </a:rPr>
                        <m:t> </m:t>
                      </m:r>
                      <m:d>
                        <m:dPr>
                          <m:begChr m:val="|"/>
                          <m:ctrlPr>
                            <a:rPr lang="en-IN" sz="1400" i="1">
                              <a:solidFill>
                                <a:schemeClr val="bg2"/>
                              </a:solidFill>
                              <a:effectLst/>
                              <a:latin typeface="Cambria Math" panose="02040503050406030204" pitchFamily="18" charset="0"/>
                              <a:ea typeface="Times New Roman" panose="02020603050405020304" pitchFamily="18" charset="0"/>
                              <a:cs typeface="Times New Roman" panose="02020603050405020304" pitchFamily="18" charset="0"/>
                            </a:rPr>
                          </m:ctrlPr>
                        </m:dPr>
                        <m:e>
                          <m:sSub>
                            <m:sSubPr>
                              <m:ctrlPr>
                                <a:rPr lang="en-IN" sz="1400" i="1">
                                  <a:solidFill>
                                    <a:schemeClr val="bg2"/>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IN" sz="1400" i="1">
                                  <a:solidFill>
                                    <a:schemeClr val="bg2"/>
                                  </a:solidFill>
                                  <a:effectLst/>
                                  <a:latin typeface="Cambria Math" panose="02040503050406030204" pitchFamily="18" charset="0"/>
                                  <a:ea typeface="Times New Roman" panose="02020603050405020304" pitchFamily="18" charset="0"/>
                                  <a:cs typeface="Times New Roman" panose="02020603050405020304" pitchFamily="18" charset="0"/>
                                </a:rPr>
                                <m:t>𝑋</m:t>
                              </m:r>
                            </m:e>
                            <m:sub>
                              <m:r>
                                <a:rPr lang="en-IN" sz="1400" i="1">
                                  <a:solidFill>
                                    <a:schemeClr val="bg2"/>
                                  </a:solidFill>
                                  <a:effectLst/>
                                  <a:latin typeface="Cambria Math" panose="02040503050406030204" pitchFamily="18" charset="0"/>
                                  <a:ea typeface="Times New Roman" panose="02020603050405020304" pitchFamily="18" charset="0"/>
                                  <a:cs typeface="Times New Roman" panose="02020603050405020304" pitchFamily="18" charset="0"/>
                                </a:rPr>
                                <m:t>𝑛</m:t>
                              </m:r>
                            </m:sub>
                          </m:sSub>
                          <m:r>
                            <a:rPr lang="en-IN" sz="1400" i="1">
                              <a:solidFill>
                                <a:schemeClr val="bg2"/>
                              </a:solidFill>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IN" sz="1400" i="1">
                                  <a:solidFill>
                                    <a:schemeClr val="bg2"/>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IN" sz="1400" i="1">
                                  <a:solidFill>
                                    <a:schemeClr val="bg2"/>
                                  </a:solidFill>
                                  <a:effectLst/>
                                  <a:latin typeface="Cambria Math" panose="02040503050406030204" pitchFamily="18" charset="0"/>
                                  <a:ea typeface="Times New Roman" panose="02020603050405020304" pitchFamily="18" charset="0"/>
                                  <a:cs typeface="Times New Roman" panose="02020603050405020304" pitchFamily="18" charset="0"/>
                                </a:rPr>
                                <m:t>𝑖</m:t>
                              </m:r>
                            </m:e>
                            <m:sub>
                              <m:r>
                                <a:rPr lang="en-IN" sz="1400" i="1">
                                  <a:solidFill>
                                    <a:schemeClr val="bg2"/>
                                  </a:solidFill>
                                  <a:effectLst/>
                                  <a:latin typeface="Cambria Math" panose="02040503050406030204" pitchFamily="18" charset="0"/>
                                  <a:ea typeface="Times New Roman" panose="02020603050405020304" pitchFamily="18" charset="0"/>
                                  <a:cs typeface="Times New Roman" panose="02020603050405020304" pitchFamily="18" charset="0"/>
                                </a:rPr>
                                <m:t>𝑛</m:t>
                              </m:r>
                            </m:sub>
                          </m:sSub>
                        </m:e>
                      </m:d>
                    </m:oMath>
                  </m:oMathPara>
                </a14:m>
                <a:endParaRPr lang="en-US" sz="1400" dirty="0">
                  <a:solidFill>
                    <a:schemeClr val="bg2"/>
                  </a:solidFill>
                  <a:latin typeface="+mj-lt"/>
                </a:endParaRPr>
              </a:p>
            </p:txBody>
          </p:sp>
        </mc:Choice>
        <mc:Fallback xmlns="">
          <p:sp>
            <p:nvSpPr>
              <p:cNvPr id="94" name="Google Shape;94;p14"/>
              <p:cNvSpPr txBox="1">
                <a:spLocks noGrp="1" noRot="1" noChangeAspect="1" noMove="1" noResize="1" noEditPoints="1" noAdjustHandles="1" noChangeArrowheads="1" noChangeShapeType="1" noTextEdit="1"/>
              </p:cNvSpPr>
              <p:nvPr>
                <p:ph type="body" idx="1"/>
              </p:nvPr>
            </p:nvSpPr>
            <p:spPr>
              <a:xfrm>
                <a:off x="497925" y="1369975"/>
                <a:ext cx="5875024" cy="3310200"/>
              </a:xfrm>
              <a:prstGeom prst="rect">
                <a:avLst/>
              </a:prstGeom>
              <a:blipFill>
                <a:blip r:embed="rId3"/>
                <a:stretch>
                  <a:fillRect/>
                </a:stretch>
              </a:blipFill>
            </p:spPr>
            <p:txBody>
              <a:bodyPr/>
              <a:lstStyle/>
              <a:p>
                <a:r>
                  <a:rPr lang="en-IN">
                    <a:noFill/>
                  </a:rPr>
                  <a:t> </a:t>
                </a:r>
              </a:p>
            </p:txBody>
          </p:sp>
        </mc:Fallback>
      </mc:AlternateContent>
      <p:pic>
        <p:nvPicPr>
          <p:cNvPr id="95" name="Google Shape;95;p14"/>
          <p:cNvPicPr preferRelativeResize="0"/>
          <p:nvPr/>
        </p:nvPicPr>
        <p:blipFill>
          <a:blip r:embed="rId4">
            <a:alphaModFix/>
          </a:blip>
          <a:stretch>
            <a:fillRect/>
          </a:stretch>
        </p:blipFill>
        <p:spPr>
          <a:xfrm>
            <a:off x="6372949" y="1216989"/>
            <a:ext cx="2620251" cy="1193850"/>
          </a:xfrm>
          <a:prstGeom prst="rect">
            <a:avLst/>
          </a:prstGeom>
          <a:noFill/>
          <a:ln>
            <a:noFill/>
          </a:ln>
        </p:spPr>
      </p:pic>
      <p:pic>
        <p:nvPicPr>
          <p:cNvPr id="5" name="Picture 4">
            <a:extLst>
              <a:ext uri="{FF2B5EF4-FFF2-40B4-BE49-F238E27FC236}">
                <a16:creationId xmlns:a16="http://schemas.microsoft.com/office/drawing/2014/main" id="{66298180-A3B8-4E4C-B233-148B0383F532}"/>
              </a:ext>
            </a:extLst>
          </p:cNvPr>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883585" y="2681693"/>
            <a:ext cx="1699260" cy="114363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59A53-6260-4B00-9EA5-C0CA330CE231}"/>
              </a:ext>
            </a:extLst>
          </p:cNvPr>
          <p:cNvSpPr>
            <a:spLocks noGrp="1"/>
          </p:cNvSpPr>
          <p:nvPr>
            <p:ph type="title"/>
          </p:nvPr>
        </p:nvSpPr>
        <p:spPr>
          <a:xfrm>
            <a:off x="727650" y="516118"/>
            <a:ext cx="7688700" cy="535200"/>
          </a:xfrm>
        </p:spPr>
        <p:txBody>
          <a:bodyPr>
            <a:normAutofit fontScale="90000"/>
          </a:bodyPr>
          <a:lstStyle/>
          <a:p>
            <a:r>
              <a:rPr lang="en-IN" dirty="0"/>
              <a:t>Contributions</a:t>
            </a:r>
          </a:p>
        </p:txBody>
      </p:sp>
      <p:sp>
        <p:nvSpPr>
          <p:cNvPr id="3" name="Text Placeholder 2">
            <a:extLst>
              <a:ext uri="{FF2B5EF4-FFF2-40B4-BE49-F238E27FC236}">
                <a16:creationId xmlns:a16="http://schemas.microsoft.com/office/drawing/2014/main" id="{A7A11A8C-7454-4317-93D0-28478FE4CD83}"/>
              </a:ext>
            </a:extLst>
          </p:cNvPr>
          <p:cNvSpPr>
            <a:spLocks noGrp="1"/>
          </p:cNvSpPr>
          <p:nvPr>
            <p:ph type="body" idx="1"/>
          </p:nvPr>
        </p:nvSpPr>
        <p:spPr>
          <a:xfrm>
            <a:off x="729450" y="1293780"/>
            <a:ext cx="7688700" cy="3725692"/>
          </a:xfrm>
        </p:spPr>
        <p:txBody>
          <a:bodyPr>
            <a:normAutofit fontScale="70000" lnSpcReduction="20000"/>
          </a:bodyPr>
          <a:lstStyle/>
          <a:p>
            <a:pPr marL="342900" lvl="0" indent="-342900">
              <a:lnSpc>
                <a:spcPct val="120000"/>
              </a:lnSpc>
              <a:buFont typeface="Symbol" panose="05050102010706020507" pitchFamily="18" charset="2"/>
              <a:buChar char=""/>
            </a:pPr>
            <a:r>
              <a:rPr lang="en-IN" sz="12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Shaan </a:t>
            </a:r>
            <a:r>
              <a:rPr lang="en-IN" sz="1200" b="1"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Sheth</a:t>
            </a:r>
            <a:r>
              <a:rPr lang="en-IN" sz="12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20000"/>
              </a:lnSpc>
              <a:buFont typeface="Courier New" panose="02070309020205020404" pitchFamily="49" charset="0"/>
              <a:buChar char="o"/>
            </a:pPr>
            <a:r>
              <a:rPr lang="en-IN"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Hidden Markov Model:</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marL="1143000" lvl="2" indent="-228600">
              <a:lnSpc>
                <a:spcPct val="120000"/>
              </a:lnSpc>
              <a:buFont typeface="Wingdings" panose="05000000000000000000" pitchFamily="2" charset="2"/>
              <a:buChar char=""/>
            </a:pPr>
            <a:r>
              <a:rPr lang="en-IN"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Part of Speech (POS) tagging using HMM</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marL="1600200" lvl="3" indent="-228600">
              <a:lnSpc>
                <a:spcPct val="120000"/>
              </a:lnSpc>
              <a:buFont typeface="Symbol" panose="05050102010706020507" pitchFamily="18" charset="2"/>
              <a:buChar char=""/>
            </a:pPr>
            <a:r>
              <a:rPr lang="en-IN"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Code</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marL="1600200" lvl="3" indent="-228600">
              <a:lnSpc>
                <a:spcPct val="120000"/>
              </a:lnSpc>
              <a:buFont typeface="Symbol" panose="05050102010706020507" pitchFamily="18" charset="2"/>
              <a:buChar char=""/>
            </a:pPr>
            <a:r>
              <a:rPr lang="en-IN"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Report</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marL="1600200" lvl="3" indent="-228600">
              <a:lnSpc>
                <a:spcPct val="120000"/>
              </a:lnSpc>
              <a:buFont typeface="Symbol" panose="05050102010706020507" pitchFamily="18" charset="2"/>
              <a:buChar char=""/>
            </a:pPr>
            <a:r>
              <a:rPr lang="en-IN"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Visualisations</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marL="1600200" lvl="3" indent="-228600">
              <a:lnSpc>
                <a:spcPct val="120000"/>
              </a:lnSpc>
              <a:buFont typeface="Symbol" panose="05050102010706020507" pitchFamily="18" charset="2"/>
              <a:buChar char=""/>
            </a:pPr>
            <a:r>
              <a:rPr lang="en-IN"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Tables</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20000"/>
              </a:lnSpc>
              <a:buFont typeface="Courier New" panose="02070309020205020404" pitchFamily="49" charset="0"/>
              <a:buChar char="o"/>
            </a:pPr>
            <a:r>
              <a:rPr lang="en-IN"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Note: Shaan </a:t>
            </a:r>
            <a:r>
              <a:rPr lang="en-IN" sz="12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Sheth</a:t>
            </a:r>
            <a:r>
              <a:rPr lang="en-IN"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first had an accident during Diwali and later had Chikungunya.</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20000"/>
              </a:lnSpc>
              <a:buFont typeface="Symbol" panose="05050102010706020507" pitchFamily="18" charset="2"/>
              <a:buChar char=""/>
            </a:pPr>
            <a:r>
              <a:rPr lang="en-IN" sz="12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Siddharth Agrawal:</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20000"/>
              </a:lnSpc>
              <a:buFont typeface="Courier New" panose="02070309020205020404" pitchFamily="49" charset="0"/>
              <a:buChar char="o"/>
            </a:pPr>
            <a:r>
              <a:rPr lang="en-IN"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Matrix Operations</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20000"/>
              </a:lnSpc>
              <a:buFont typeface="Courier New" panose="02070309020205020404" pitchFamily="49" charset="0"/>
              <a:buChar char="o"/>
            </a:pPr>
            <a:r>
              <a:rPr lang="en-IN"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Hidden Markov Model:</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marL="1143000" lvl="2" indent="-228600">
              <a:lnSpc>
                <a:spcPct val="120000"/>
              </a:lnSpc>
              <a:buFont typeface="Wingdings" panose="05000000000000000000" pitchFamily="2" charset="2"/>
              <a:buChar char=""/>
            </a:pPr>
            <a:r>
              <a:rPr lang="en-IN"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Chapman </a:t>
            </a:r>
            <a:r>
              <a:rPr lang="en-IN" sz="12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Kolmogrov</a:t>
            </a:r>
            <a:r>
              <a:rPr lang="en-IN"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Equations</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marL="1143000" lvl="2" indent="-228600">
              <a:lnSpc>
                <a:spcPct val="120000"/>
              </a:lnSpc>
              <a:buFont typeface="Wingdings" panose="05000000000000000000" pitchFamily="2" charset="2"/>
              <a:buChar char=""/>
            </a:pPr>
            <a:r>
              <a:rPr lang="en-IN"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Algorithm for eigenvector/steady-state vector</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marL="1143000" lvl="2" indent="-228600">
              <a:lnSpc>
                <a:spcPct val="120000"/>
              </a:lnSpc>
              <a:buFont typeface="Wingdings" panose="05000000000000000000" pitchFamily="2" charset="2"/>
              <a:buChar char=""/>
            </a:pPr>
            <a:r>
              <a:rPr lang="en-IN"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Code for visualisations for stock market prediction</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20000"/>
              </a:lnSpc>
              <a:buFont typeface="Courier New" panose="02070309020205020404" pitchFamily="49" charset="0"/>
              <a:buChar char="o"/>
            </a:pPr>
            <a:r>
              <a:rPr lang="en-IN"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Artificial Neural Network</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marL="1143000" lvl="2" indent="-228600">
              <a:lnSpc>
                <a:spcPct val="120000"/>
              </a:lnSpc>
              <a:buFont typeface="Wingdings" panose="05000000000000000000" pitchFamily="2" charset="2"/>
              <a:buChar char=""/>
            </a:pPr>
            <a:r>
              <a:rPr lang="en-IN"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Forward propagation mathematical model</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marL="1143000" lvl="2" indent="-228600">
              <a:lnSpc>
                <a:spcPct val="120000"/>
              </a:lnSpc>
              <a:buFont typeface="Wingdings" panose="05000000000000000000" pitchFamily="2" charset="2"/>
              <a:buChar char=""/>
            </a:pPr>
            <a:r>
              <a:rPr lang="en-IN"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Back propagation mathematical model</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marL="1143000" lvl="2" indent="-228600">
              <a:lnSpc>
                <a:spcPct val="120000"/>
              </a:lnSpc>
              <a:buFont typeface="Wingdings" panose="05000000000000000000" pitchFamily="2" charset="2"/>
              <a:buChar char=""/>
            </a:pPr>
            <a:r>
              <a:rPr lang="en-IN"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Application to Adani Green stock market and visualisations</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20000"/>
              </a:lnSpc>
              <a:buFont typeface="Courier New" panose="02070309020205020404" pitchFamily="49" charset="0"/>
              <a:buChar char="o"/>
            </a:pPr>
            <a:r>
              <a:rPr lang="en-IN"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Recurrent Neural Network</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marL="1143000" lvl="2" indent="-228600">
              <a:lnSpc>
                <a:spcPct val="120000"/>
              </a:lnSpc>
              <a:buFont typeface="Wingdings" panose="05000000000000000000" pitchFamily="2" charset="2"/>
              <a:buChar char=""/>
            </a:pPr>
            <a:r>
              <a:rPr lang="en-IN"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Forward propagation mathematical model</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marL="1143000" lvl="2" indent="-228600">
              <a:lnSpc>
                <a:spcPct val="120000"/>
              </a:lnSpc>
              <a:buFont typeface="Wingdings" panose="05000000000000000000" pitchFamily="2" charset="2"/>
              <a:buChar char=""/>
            </a:pPr>
            <a:r>
              <a:rPr lang="en-IN"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Back propagation mathematical model</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marL="1143000" lvl="2" indent="-228600">
              <a:lnSpc>
                <a:spcPct val="120000"/>
              </a:lnSpc>
              <a:buFont typeface="Wingdings" panose="05000000000000000000" pitchFamily="2" charset="2"/>
              <a:buChar char=""/>
            </a:pPr>
            <a:r>
              <a:rPr lang="en-IN"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Application to Adani Green stock market and visualisations</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marL="1143000" lvl="2" indent="-228600">
              <a:lnSpc>
                <a:spcPct val="120000"/>
              </a:lnSpc>
              <a:buFont typeface="Wingdings" panose="05000000000000000000" pitchFamily="2" charset="2"/>
              <a:buChar char=""/>
            </a:pPr>
            <a:r>
              <a:rPr lang="en-IN"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Vanishing Gradient problem</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20000"/>
              </a:lnSpc>
              <a:buFont typeface="Courier New" panose="02070309020205020404" pitchFamily="49" charset="0"/>
              <a:buChar char="o"/>
            </a:pPr>
            <a:r>
              <a:rPr lang="en-IN"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Long Short-Term Memory Neural Network</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marL="1143000" lvl="2" indent="-228600">
              <a:lnSpc>
                <a:spcPct val="120000"/>
              </a:lnSpc>
              <a:buFont typeface="Wingdings" panose="05000000000000000000" pitchFamily="2" charset="2"/>
              <a:buChar char=""/>
            </a:pPr>
            <a:r>
              <a:rPr lang="en-IN"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Forward propagation mathematical model</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marL="1143000" lvl="2" indent="-228600">
              <a:lnSpc>
                <a:spcPct val="120000"/>
              </a:lnSpc>
              <a:buFont typeface="Wingdings" panose="05000000000000000000" pitchFamily="2" charset="2"/>
              <a:buChar char=""/>
            </a:pPr>
            <a:r>
              <a:rPr lang="en-IN"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Back propagation mathematical model</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marL="1143000" lvl="2" indent="-228600">
              <a:lnSpc>
                <a:spcPct val="120000"/>
              </a:lnSpc>
              <a:buFont typeface="Wingdings" panose="05000000000000000000" pitchFamily="2" charset="2"/>
              <a:buChar char=""/>
            </a:pPr>
            <a:r>
              <a:rPr lang="en-IN"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Application to Adani Green stock market and visualisations</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20000"/>
              </a:lnSpc>
              <a:buFont typeface="Courier New" panose="02070309020205020404" pitchFamily="49" charset="0"/>
              <a:buChar char="o"/>
            </a:pPr>
            <a:r>
              <a:rPr lang="en-IN"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Report writing: Introduction, conclusion, limitations, etc. for the neural networks</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9036314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29"/>
          <p:cNvSpPr txBox="1">
            <a:spLocks noGrp="1"/>
          </p:cNvSpPr>
          <p:nvPr>
            <p:ph type="title"/>
          </p:nvPr>
        </p:nvSpPr>
        <p:spPr>
          <a:xfrm>
            <a:off x="651450" y="621475"/>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Works Cited:</a:t>
            </a:r>
            <a:endParaRPr/>
          </a:p>
        </p:txBody>
      </p:sp>
      <p:sp>
        <p:nvSpPr>
          <p:cNvPr id="209" name="Google Shape;209;p29"/>
          <p:cNvSpPr txBox="1">
            <a:spLocks noGrp="1"/>
          </p:cNvSpPr>
          <p:nvPr>
            <p:ph type="body" idx="1"/>
          </p:nvPr>
        </p:nvSpPr>
        <p:spPr>
          <a:xfrm>
            <a:off x="617300" y="1194500"/>
            <a:ext cx="7607100" cy="41685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Autofit/>
          </a:bodyPr>
          <a:lstStyle/>
          <a:p>
            <a:pPr algn="just">
              <a:lnSpc>
                <a:spcPct val="107000"/>
              </a:lnSpc>
              <a:spcBef>
                <a:spcPts val="1200"/>
              </a:spcBef>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“A Primer on how to optimize the Learning Rate of Deep Neural Networks”, by Timo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Böhm</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i="1" dirty="0">
                <a:effectLst/>
                <a:latin typeface="Times New Roman" panose="02020603050405020304" pitchFamily="18" charset="0"/>
                <a:ea typeface="Calibri" panose="020F0502020204030204" pitchFamily="34" charset="0"/>
                <a:cs typeface="Times New Roman" panose="02020603050405020304" pitchFamily="18" charset="0"/>
              </a:rPr>
              <a:t>Towards Data Science</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u="sng"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hlinkClick r:id="rId3"/>
              </a:rPr>
              <a:t>https://towardsdatascience.com/learning-rate-a6e7b84f1658</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Accessed on: 19 August, 2021.</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Bef>
                <a:spcPts val="1200"/>
              </a:spcBef>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“Activation Functions in Neural Networks”, by Sagar Sharma, </a:t>
            </a:r>
            <a:r>
              <a:rPr lang="en-IN" sz="1800" i="1" dirty="0">
                <a:effectLst/>
                <a:latin typeface="Times New Roman" panose="02020603050405020304" pitchFamily="18" charset="0"/>
                <a:ea typeface="Calibri" panose="020F0502020204030204" pitchFamily="34" charset="0"/>
                <a:cs typeface="Times New Roman" panose="02020603050405020304" pitchFamily="18" charset="0"/>
              </a:rPr>
              <a:t>Towards Data Science</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Sep 6, 2017. </a:t>
            </a:r>
            <a:r>
              <a:rPr lang="en-IN" sz="1800" u="sng"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hlinkClick r:id="rId4"/>
              </a:rPr>
              <a:t>https://towardsdatascience.com/activation-functions-neural-networks-1cbd9f8d91d6</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Accessed on: 4 September, 2021.</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Bef>
                <a:spcPts val="1200"/>
              </a:spcBef>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Backpropogating</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an LSTM: A Numerical Example”, by Aidan Gomez, </a:t>
            </a:r>
            <a:r>
              <a:rPr lang="en-IN" sz="1800" i="1" dirty="0">
                <a:effectLst/>
                <a:latin typeface="Times New Roman" panose="02020603050405020304" pitchFamily="18" charset="0"/>
                <a:ea typeface="Calibri" panose="020F0502020204030204" pitchFamily="34" charset="0"/>
                <a:cs typeface="Times New Roman" panose="02020603050405020304" pitchFamily="18" charset="0"/>
              </a:rPr>
              <a:t>Medium, </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Apr 19, 2016. </a:t>
            </a:r>
            <a:r>
              <a:rPr lang="en-IN" sz="1800" u="sng"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hlinkClick r:id="rId5"/>
              </a:rPr>
              <a:t>https://medium.com/@aidangomez/let-s-do-this-f9b699de31d9</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Accessed on:19 September, 2021.</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Bef>
                <a:spcPts val="1200"/>
              </a:spcBef>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“Definition of Outer Product”, </a:t>
            </a:r>
            <a:r>
              <a:rPr lang="en-IN" sz="1800" i="1" dirty="0">
                <a:effectLst/>
                <a:latin typeface="Times New Roman" panose="02020603050405020304" pitchFamily="18" charset="0"/>
                <a:ea typeface="Calibri" panose="020F0502020204030204" pitchFamily="34" charset="0"/>
                <a:cs typeface="Times New Roman" panose="02020603050405020304" pitchFamily="18" charset="0"/>
              </a:rPr>
              <a:t>Chegg Study</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2018. </a:t>
            </a:r>
            <a:r>
              <a:rPr lang="en-IN" sz="1800" u="sng"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hlinkClick r:id="rId6"/>
              </a:rPr>
              <a:t>https://www.chegg.com/homework-help/definitions/outer-product-33</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Accessed on: 7August, 2021.</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Bef>
                <a:spcPts val="1200"/>
              </a:spcBef>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“Estimating an Optimal Learning Rate for a Deep Neural Network”, by Pavel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Surmenok</a:t>
            </a:r>
            <a:r>
              <a:rPr lang="en-IN" sz="1800" i="1" dirty="0">
                <a:effectLst/>
                <a:latin typeface="Times New Roman" panose="02020603050405020304" pitchFamily="18" charset="0"/>
                <a:ea typeface="Calibri" panose="020F0502020204030204" pitchFamily="34" charset="0"/>
                <a:cs typeface="Times New Roman" panose="02020603050405020304" pitchFamily="18" charset="0"/>
              </a:rPr>
              <a:t>, Towards Data Science</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Nov 13, 2017 </a:t>
            </a:r>
            <a:r>
              <a:rPr lang="en-IN" sz="1800" u="sng"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hlinkClick r:id="rId7"/>
              </a:rPr>
              <a:t>https://towardsdatascience.com/estimating-optimal-learning-rate-for-a-deep-neural-network-ce32f2556ce0</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Accessed on: 17 August, 2021.</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Bef>
                <a:spcPts val="1200"/>
              </a:spcBef>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“How to Multiply Matrices,” </a:t>
            </a:r>
            <a:r>
              <a:rPr lang="en-IN" sz="1800" i="1" dirty="0">
                <a:effectLst/>
                <a:latin typeface="Times New Roman" panose="02020603050405020304" pitchFamily="18" charset="0"/>
                <a:ea typeface="Calibri" panose="020F0502020204030204" pitchFamily="34" charset="0"/>
                <a:cs typeface="Times New Roman" panose="02020603050405020304" pitchFamily="18" charset="0"/>
              </a:rPr>
              <a:t>Advanced Math is Fun</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2017, </a:t>
            </a:r>
            <a:r>
              <a:rPr lang="en-IN" sz="1800" u="sng"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hlinkClick r:id="rId8"/>
              </a:rPr>
              <a:t>https://www.mathsisfun.com/algebra/matrix-multiplying.html</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Accessed on: 4 August, 2021.</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Bef>
                <a:spcPts val="1200"/>
              </a:spcBef>
              <a:spcAft>
                <a:spcPts val="800"/>
              </a:spcAft>
            </a:pPr>
            <a:r>
              <a:rPr lang="en-IN" sz="1800"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Indian Mutual Funds Handbook: A Guide for Industry Professionals and Intelligent Investors</a:t>
            </a: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by Sundar Sankaran, Vision Books </a:t>
            </a:r>
            <a:r>
              <a:rPr lang="en-IN"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Pvt.</a:t>
            </a: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Ltd., 2003, Accessed on 17 September, 2021.</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Bef>
                <a:spcPts val="1200"/>
              </a:spcBef>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“Learning Rate Tuning and Optimizing”, by Chaitanya Kulkarni, </a:t>
            </a:r>
            <a:r>
              <a:rPr lang="en-IN" sz="1800" i="1" dirty="0">
                <a:effectLst/>
                <a:latin typeface="Times New Roman" panose="02020603050405020304" pitchFamily="18" charset="0"/>
                <a:ea typeface="Calibri" panose="020F0502020204030204" pitchFamily="34" charset="0"/>
                <a:cs typeface="Times New Roman" panose="02020603050405020304" pitchFamily="18" charset="0"/>
              </a:rPr>
              <a:t>Medium, </a:t>
            </a: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Feb 19, 2018, </a:t>
            </a:r>
            <a:r>
              <a:rPr lang="en-IN" sz="1800" u="sng"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hlinkClick r:id="rId9"/>
              </a:rPr>
              <a:t>https://medium.com/@ck2886/learning-rate-tuning-and-optimizing-d03e042d0500</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Accessed on: 23 August, 2021.</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Bef>
                <a:spcPts val="1200"/>
              </a:spcBef>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“Machine Learning week 1: Cost Function, Gradient Descent and Univariate Linear Regression”, by Lachlan Miller, </a:t>
            </a:r>
            <a:r>
              <a:rPr lang="en-IN" sz="1800" i="1" dirty="0">
                <a:effectLst/>
                <a:latin typeface="Times New Roman" panose="02020603050405020304" pitchFamily="18" charset="0"/>
                <a:ea typeface="Calibri" panose="020F0502020204030204" pitchFamily="34" charset="0"/>
                <a:cs typeface="Times New Roman" panose="02020603050405020304" pitchFamily="18" charset="0"/>
              </a:rPr>
              <a:t>Medium, </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Jan 10, 2018 </a:t>
            </a:r>
            <a:r>
              <a:rPr lang="en-IN" sz="1800" u="sng"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hlinkClick r:id="rId10"/>
              </a:rPr>
              <a:t>https://medium.com/@lachlanmiller_52885/machine-learning-week-1-cost-function-gradient-descent-and-univariate-linear-regression-8f5fe69815fd</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Accessed on: 11 July, 2021.</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Bef>
                <a:spcPts val="1200"/>
              </a:spcBef>
              <a:spcAft>
                <a:spcPts val="800"/>
              </a:spcAft>
            </a:pPr>
            <a:r>
              <a:rPr lang="en-IN" sz="1800"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 Matrix Cookbook</a:t>
            </a: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by </a:t>
            </a:r>
            <a:r>
              <a:rPr lang="en-IN"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Kaare</a:t>
            </a: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Brandt Petersen, Michael </a:t>
            </a:r>
            <a:r>
              <a:rPr lang="en-IN"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Syskind</a:t>
            </a: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Pedersen, January 5, 2005</a:t>
            </a:r>
            <a:r>
              <a:rPr lang="en-IN" sz="1800" u="sng"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hlinkClick r:id="rId11"/>
              </a:rPr>
              <a:t>https://www.ics.uci.edu/~welling/teaching/KernelsICS273B/MatrixCookBook.pdf</a:t>
            </a: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Accessed on 9 October, 2021</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Bef>
                <a:spcPts val="1200"/>
              </a:spcBef>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“Neural Networks Demystified [Part 2: Forward Propagation]”, by Welch Labs, </a:t>
            </a:r>
            <a:r>
              <a:rPr lang="en-IN" sz="1800" i="1" dirty="0" err="1">
                <a:effectLst/>
                <a:latin typeface="Times New Roman" panose="02020603050405020304" pitchFamily="18" charset="0"/>
                <a:ea typeface="Calibri" panose="020F0502020204030204" pitchFamily="34" charset="0"/>
                <a:cs typeface="Times New Roman" panose="02020603050405020304" pitchFamily="18" charset="0"/>
              </a:rPr>
              <a:t>Youtube</a:t>
            </a:r>
            <a:r>
              <a:rPr lang="en-IN" sz="1800" i="1"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Nov 7, 2014. </a:t>
            </a:r>
            <a:r>
              <a:rPr lang="en-IN" sz="1800" u="sng"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hlinkClick r:id="rId12"/>
              </a:rPr>
              <a:t>https://www.youtube.com/watch?v=UJwK6jAStmg</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Accessed on: 30 July, 2021.</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Bef>
                <a:spcPts val="1200"/>
              </a:spcBef>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“Neural Networks Demystified [Part 3: Gradient Descent]” by Welch Labs, </a:t>
            </a:r>
            <a:r>
              <a:rPr lang="en-IN" sz="1800" i="1" dirty="0" err="1">
                <a:effectLst/>
                <a:latin typeface="Times New Roman" panose="02020603050405020304" pitchFamily="18" charset="0"/>
                <a:ea typeface="Calibri" panose="020F0502020204030204" pitchFamily="34" charset="0"/>
                <a:cs typeface="Times New Roman" panose="02020603050405020304" pitchFamily="18" charset="0"/>
              </a:rPr>
              <a:t>Youtube</a:t>
            </a:r>
            <a:r>
              <a:rPr lang="en-IN" sz="1800" i="1"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Nov 21, 2014. </a:t>
            </a:r>
            <a:r>
              <a:rPr lang="en-IN" sz="1800" u="sng"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hlinkClick r:id="rId13"/>
              </a:rPr>
              <a:t>https://www.youtube.com/watch?v=5u0jaA3qAGk</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Accessed on: 30 July, 2021.</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Bef>
                <a:spcPts val="1200"/>
              </a:spcBef>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“Only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Numpy</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Deriving Forward feed and Back Propagation in Long Short Term Memory (LSTM) part 1”, by Jae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Duk</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Seo</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i="1" dirty="0">
                <a:effectLst/>
                <a:latin typeface="Times New Roman" panose="02020603050405020304" pitchFamily="18" charset="0"/>
                <a:ea typeface="Calibri" panose="020F0502020204030204" pitchFamily="34" charset="0"/>
                <a:cs typeface="Times New Roman" panose="02020603050405020304" pitchFamily="18" charset="0"/>
              </a:rPr>
              <a:t>Towards Data Science</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Jan 12, 2018. </a:t>
            </a:r>
            <a:r>
              <a:rPr lang="en-IN" sz="1800" u="sng"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hlinkClick r:id="rId14"/>
              </a:rPr>
              <a:t>https://towardsdatascience.com/only-numpy-deriving-forward-feed-and-back-propagation-in-long-short-term-memory-lstm-part-1-4ee82c14a652</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Accessed on: 15 July, 2021.</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Bef>
                <a:spcPts val="1200"/>
              </a:spcBef>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“The Artificial Neural Networks handbook: Part 1”, produced by Jayesh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Bapu</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Ahire</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i="1" dirty="0">
                <a:effectLst/>
                <a:latin typeface="Times New Roman" panose="02020603050405020304" pitchFamily="18" charset="0"/>
                <a:ea typeface="Calibri" panose="020F0502020204030204" pitchFamily="34" charset="0"/>
                <a:cs typeface="Times New Roman" panose="02020603050405020304" pitchFamily="18" charset="0"/>
              </a:rPr>
              <a:t>Data Science Central</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August 24, 2018 . </a:t>
            </a:r>
            <a:r>
              <a:rPr lang="en-IN" sz="1800" u="sng"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hlinkClick r:id="rId15"/>
              </a:rPr>
              <a:t>https://www.datasciencecentral.com/profiles/blogs/the-artificial-neural-networks-handbook-part-1</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Accessed on: 5 September, 2021.</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Bef>
                <a:spcPts val="1200"/>
              </a:spcBef>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“Understanding LSTM Networks”, by Felix Gers, et.al., </a:t>
            </a:r>
            <a:r>
              <a:rPr lang="en-IN" sz="1800" i="1" dirty="0">
                <a:effectLst/>
                <a:latin typeface="Times New Roman" panose="02020603050405020304" pitchFamily="18" charset="0"/>
                <a:ea typeface="Calibri" panose="020F0502020204030204" pitchFamily="34" charset="0"/>
                <a:cs typeface="Times New Roman" panose="02020603050405020304" pitchFamily="18" charset="0"/>
              </a:rPr>
              <a:t>Colah’s Blog, </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August 27, 2015. </a:t>
            </a:r>
            <a:r>
              <a:rPr lang="en-IN" sz="1800" u="sng"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hlinkClick r:id="rId16"/>
              </a:rPr>
              <a:t>http://colah.github.io/posts/2015-08-Understanding-LSTMs/</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Accessed on: 5 September, 2018. 21 July, 2021.</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Bef>
                <a:spcPts val="1200"/>
              </a:spcBef>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“What is the sigmoid function, and what is its use in machine learning's neural networks? How about the sigmoid derivative function?” by Vinay Kumar R </a:t>
            </a:r>
            <a:r>
              <a:rPr lang="en-IN" sz="1800" i="1" dirty="0">
                <a:effectLst/>
                <a:latin typeface="Times New Roman" panose="02020603050405020304" pitchFamily="18" charset="0"/>
                <a:ea typeface="Calibri" panose="020F0502020204030204" pitchFamily="34" charset="0"/>
                <a:cs typeface="Times New Roman" panose="02020603050405020304" pitchFamily="18" charset="0"/>
              </a:rPr>
              <a:t>Quora, </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Aug 24, 2017. </a:t>
            </a:r>
            <a:r>
              <a:rPr lang="en-IN" sz="1800" u="sng"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hlinkClick r:id="rId17"/>
              </a:rPr>
              <a:t>https://www.quora.com/What-is-the-sigmoid-function-and-what-is-its-use-in-machine-learnings-neural-networks-How-about-the-sigmoid-derivative-function</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Accessed on: 7 September, 2021.</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81000" indent="-381000">
              <a:lnSpc>
                <a:spcPct val="107000"/>
              </a:lnSpc>
              <a:spcBef>
                <a:spcPts val="1200"/>
              </a:spcBef>
              <a:spcAft>
                <a:spcPts val="800"/>
              </a:spcAft>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View all posts by </a:t>
            </a:r>
            <a:r>
              <a:rPr lang="en-IN"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christinakouridi</a:t>
            </a: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(2019, June 20). </a:t>
            </a:r>
            <a:r>
              <a:rPr lang="en-IN" sz="1800" i="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Implementing a LSTM from scratch with </a:t>
            </a:r>
            <a:r>
              <a:rPr lang="en-IN" sz="1800" i="1"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Numpy</a:t>
            </a: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Christina’s Blog; Christina’s blog. https://christinakouridi.blog/2019/06/20/vanilla-lstm-numpy/</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81000" indent="-381000">
              <a:spcBef>
                <a:spcPts val="1200"/>
              </a:spcBef>
            </a:pPr>
            <a:r>
              <a:rPr lang="en-IN" sz="1800" dirty="0">
                <a:solidFill>
                  <a:srgbClr val="000000"/>
                </a:solidFill>
                <a:effectLst/>
                <a:latin typeface="Times New Roman" panose="02020603050405020304" pitchFamily="18" charset="0"/>
                <a:ea typeface="Times New Roman" panose="02020603050405020304" pitchFamily="18" charset="0"/>
              </a:rPr>
              <a:t>‌ Aditya Singh. (2021, May 22). </a:t>
            </a:r>
            <a:r>
              <a:rPr lang="en-IN" sz="1800" i="1" dirty="0">
                <a:solidFill>
                  <a:srgbClr val="000000"/>
                </a:solidFill>
                <a:effectLst/>
                <a:latin typeface="Times New Roman" panose="02020603050405020304" pitchFamily="18" charset="0"/>
                <a:ea typeface="Times New Roman" panose="02020603050405020304" pitchFamily="18" charset="0"/>
              </a:rPr>
              <a:t>Implementing A Recurrent Neural Network (RNN) From Scratch</a:t>
            </a:r>
            <a:r>
              <a:rPr lang="en-IN" sz="1800" dirty="0">
                <a:solidFill>
                  <a:srgbClr val="000000"/>
                </a:solidFill>
                <a:effectLst/>
                <a:latin typeface="Times New Roman" panose="02020603050405020304" pitchFamily="18" charset="0"/>
                <a:ea typeface="Times New Roman" panose="02020603050405020304" pitchFamily="18" charset="0"/>
              </a:rPr>
              <a:t>. Analytics India Magazine. https://analyticsindiamag.com/implementing-a-recurrent-neural-network-rnn-from-scratch/</a:t>
            </a:r>
            <a:endParaRPr lang="en-IN" sz="1800" dirty="0">
              <a:effectLst/>
              <a:latin typeface="Times New Roman" panose="02020603050405020304" pitchFamily="18" charset="0"/>
              <a:ea typeface="Times New Roman" panose="02020603050405020304" pitchFamily="18" charset="0"/>
            </a:endParaRPr>
          </a:p>
          <a:p>
            <a:pPr marL="381000" indent="-381000">
              <a:lnSpc>
                <a:spcPct val="107000"/>
              </a:lnSpc>
              <a:spcBef>
                <a:spcPts val="1200"/>
              </a:spcBef>
              <a:spcAft>
                <a:spcPts val="800"/>
              </a:spcAft>
            </a:pPr>
            <a:r>
              <a:rPr lang="en-IN"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Hochreiter</a:t>
            </a: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S., &amp; </a:t>
            </a:r>
            <a:r>
              <a:rPr lang="en-IN"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Schmidhuber</a:t>
            </a: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J. (1997). Flat Minima. </a:t>
            </a:r>
            <a:r>
              <a:rPr lang="en-IN" sz="1800" i="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Neural Computation</a:t>
            </a: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i="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9</a:t>
            </a: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 1–42. https://doi.org/10.1162/neco.1997.9.1.1</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1200"/>
              </a:spcBef>
              <a:spcAft>
                <a:spcPts val="800"/>
              </a:spcAft>
            </a:pPr>
            <a:r>
              <a:rPr lang="en-IN" sz="1800" i="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Ross, Sheldon M. Stochastic Processes</a:t>
            </a: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(2011). </a:t>
            </a: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John Wiley &amp; Sons, 1995</a:t>
            </a: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https://books.google.co.in/books/about/Stochastic_Processes.html?id=qiLdCQAAQBAJ&amp;redir_esc=y</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Bef>
                <a:spcPts val="1200"/>
              </a:spcBef>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“Neural Networks Demystified [Part 2: Forward Propagation]”, by Welch Labs, </a:t>
            </a:r>
            <a:r>
              <a:rPr lang="en-IN" sz="1800" i="1" dirty="0" err="1">
                <a:effectLst/>
                <a:latin typeface="Times New Roman" panose="02020603050405020304" pitchFamily="18" charset="0"/>
                <a:ea typeface="Calibri" panose="020F0502020204030204" pitchFamily="34" charset="0"/>
                <a:cs typeface="Times New Roman" panose="02020603050405020304" pitchFamily="18" charset="0"/>
              </a:rPr>
              <a:t>Youtube</a:t>
            </a:r>
            <a:r>
              <a:rPr lang="en-IN" sz="1800" i="1"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Nov 7, 2014. </a:t>
            </a:r>
            <a:r>
              <a:rPr lang="en-IN" sz="1800" u="sng"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hlinkClick r:id="rId12"/>
              </a:rPr>
              <a:t>https://www.youtube.com/watch?v=UJwK6jAStmg</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Accessed on: 30 July, 2021.</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spcBef>
                <a:spcPts val="1200"/>
              </a:spcBef>
            </a:pPr>
            <a:r>
              <a:rPr lang="en-IN" sz="1800" dirty="0">
                <a:solidFill>
                  <a:srgbClr val="000000"/>
                </a:solidFill>
                <a:effectLst/>
                <a:latin typeface="Times New Roman" panose="02020603050405020304" pitchFamily="18" charset="0"/>
                <a:ea typeface="Times New Roman" panose="02020603050405020304" pitchFamily="18" charset="0"/>
              </a:rPr>
              <a:t>Aidan Gomez. (2016, April 18). </a:t>
            </a:r>
            <a:r>
              <a:rPr lang="en-IN" sz="1800" i="1" dirty="0" err="1">
                <a:solidFill>
                  <a:srgbClr val="000000"/>
                </a:solidFill>
                <a:effectLst/>
                <a:latin typeface="Times New Roman" panose="02020603050405020304" pitchFamily="18" charset="0"/>
                <a:ea typeface="Times New Roman" panose="02020603050405020304" pitchFamily="18" charset="0"/>
              </a:rPr>
              <a:t>Backpropogating</a:t>
            </a:r>
            <a:r>
              <a:rPr lang="en-IN" sz="1800" i="1" dirty="0">
                <a:solidFill>
                  <a:srgbClr val="000000"/>
                </a:solidFill>
                <a:effectLst/>
                <a:latin typeface="Times New Roman" panose="02020603050405020304" pitchFamily="18" charset="0"/>
                <a:ea typeface="Times New Roman" panose="02020603050405020304" pitchFamily="18" charset="0"/>
              </a:rPr>
              <a:t> an LSTM: A Numerical Example - Aidan Gomez - Medium</a:t>
            </a:r>
            <a:r>
              <a:rPr lang="en-IN" sz="1800" dirty="0">
                <a:solidFill>
                  <a:srgbClr val="000000"/>
                </a:solidFill>
                <a:effectLst/>
                <a:latin typeface="Times New Roman" panose="02020603050405020304" pitchFamily="18" charset="0"/>
                <a:ea typeface="Times New Roman" panose="02020603050405020304" pitchFamily="18" charset="0"/>
              </a:rPr>
              <a:t>. Medium; Medium. https://medium.com/@aidangomez/let-s-do-this-f9b699de31d9</a:t>
            </a:r>
            <a:endParaRPr lang="en-IN" sz="1800" dirty="0">
              <a:effectLst/>
              <a:latin typeface="Times New Roman" panose="02020603050405020304" pitchFamily="18" charset="0"/>
              <a:ea typeface="Times New Roman" panose="02020603050405020304" pitchFamily="18" charset="0"/>
            </a:endParaRPr>
          </a:p>
          <a:p>
            <a:pPr>
              <a:spcBef>
                <a:spcPts val="1200"/>
              </a:spcBef>
            </a:pP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Machine learning algorithms</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Application of artificial intelligence in providing systems the ability to automatically generate, learn, and improve from experience by themselves, without explicit programming.</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spcBef>
                <a:spcPts val="1200"/>
              </a:spcBef>
            </a:pPr>
            <a:r>
              <a:rPr lang="en-IN" sz="1800" dirty="0" err="1">
                <a:effectLst/>
                <a:latin typeface="Times New Roman" panose="02020603050405020304" pitchFamily="18" charset="0"/>
                <a:ea typeface="Times New Roman" panose="02020603050405020304" pitchFamily="18" charset="0"/>
              </a:rPr>
              <a:t>Bounthavong</a:t>
            </a:r>
            <a:r>
              <a:rPr lang="en-IN" sz="1800" dirty="0">
                <a:effectLst/>
                <a:latin typeface="Times New Roman" panose="02020603050405020304" pitchFamily="18" charset="0"/>
                <a:ea typeface="Times New Roman" panose="02020603050405020304" pitchFamily="18" charset="0"/>
              </a:rPr>
              <a:t>, M. (2018, March 15). Mark </a:t>
            </a:r>
            <a:r>
              <a:rPr lang="en-IN" sz="1800" dirty="0" err="1">
                <a:effectLst/>
                <a:latin typeface="Times New Roman" panose="02020603050405020304" pitchFamily="18" charset="0"/>
                <a:ea typeface="Times New Roman" panose="02020603050405020304" pitchFamily="18" charset="0"/>
              </a:rPr>
              <a:t>Bounthavong</a:t>
            </a:r>
            <a:r>
              <a:rPr lang="en-IN" sz="1800" dirty="0">
                <a:effectLst/>
                <a:latin typeface="Times New Roman" panose="02020603050405020304" pitchFamily="18" charset="0"/>
                <a:ea typeface="Times New Roman" panose="02020603050405020304" pitchFamily="18" charset="0"/>
              </a:rPr>
              <a:t>. Mark </a:t>
            </a:r>
            <a:r>
              <a:rPr lang="en-IN" sz="1800" dirty="0" err="1">
                <a:effectLst/>
                <a:latin typeface="Times New Roman" panose="02020603050405020304" pitchFamily="18" charset="0"/>
                <a:ea typeface="Times New Roman" panose="02020603050405020304" pitchFamily="18" charset="0"/>
              </a:rPr>
              <a:t>Bounthavong</a:t>
            </a:r>
            <a:r>
              <a:rPr lang="en-IN" sz="1800" dirty="0">
                <a:effectLst/>
                <a:latin typeface="Times New Roman" panose="02020603050405020304" pitchFamily="18" charset="0"/>
                <a:ea typeface="Times New Roman" panose="02020603050405020304" pitchFamily="18" charset="0"/>
              </a:rPr>
              <a:t>. </a:t>
            </a:r>
            <a:r>
              <a:rPr lang="en-IN" sz="1800" u="sng" dirty="0">
                <a:solidFill>
                  <a:srgbClr val="0000FF"/>
                </a:solidFill>
                <a:effectLst/>
                <a:latin typeface="Times New Roman" panose="02020603050405020304" pitchFamily="18" charset="0"/>
                <a:ea typeface="Times New Roman" panose="02020603050405020304" pitchFamily="18" charset="0"/>
                <a:hlinkClick r:id="rId18"/>
              </a:rPr>
              <a:t>https://mbounthavong.com/blog/2018/3/15/generating-survival-curves-from-study-data-an-application-for-markov-models-part-2-of-2</a:t>
            </a:r>
            <a:endParaRPr lang="en-IN" sz="1800" dirty="0">
              <a:effectLst/>
              <a:latin typeface="Times New Roman" panose="02020603050405020304" pitchFamily="18" charset="0"/>
              <a:ea typeface="Times New Roman" panose="02020603050405020304" pitchFamily="18" charset="0"/>
            </a:endParaRPr>
          </a:p>
          <a:p>
            <a:pPr marL="381000" indent="-381000">
              <a:spcBef>
                <a:spcPts val="1200"/>
              </a:spcBef>
            </a:pPr>
            <a:r>
              <a:rPr lang="en-IN" sz="1800" dirty="0" err="1">
                <a:solidFill>
                  <a:srgbClr val="000000"/>
                </a:solidFill>
                <a:effectLst/>
                <a:latin typeface="Times New Roman" panose="02020603050405020304" pitchFamily="18" charset="0"/>
                <a:ea typeface="Times New Roman" panose="02020603050405020304" pitchFamily="18" charset="0"/>
              </a:rPr>
              <a:t>cheillanju</a:t>
            </a:r>
            <a:r>
              <a:rPr lang="en-IN" sz="1800" dirty="0">
                <a:solidFill>
                  <a:srgbClr val="000000"/>
                </a:solidFill>
                <a:effectLst/>
                <a:latin typeface="Times New Roman" panose="02020603050405020304" pitchFamily="18" charset="0"/>
                <a:ea typeface="Times New Roman" panose="02020603050405020304" pitchFamily="18" charset="0"/>
              </a:rPr>
              <a:t>. (2021). </a:t>
            </a:r>
            <a:r>
              <a:rPr lang="en-IN" sz="1800" i="1" dirty="0" err="1">
                <a:solidFill>
                  <a:srgbClr val="000000"/>
                </a:solidFill>
                <a:effectLst/>
                <a:latin typeface="Times New Roman" panose="02020603050405020304" pitchFamily="18" charset="0"/>
                <a:ea typeface="Times New Roman" panose="02020603050405020304" pitchFamily="18" charset="0"/>
              </a:rPr>
              <a:t>ann</a:t>
            </a:r>
            <a:r>
              <a:rPr lang="en-IN" sz="1800" i="1" dirty="0">
                <a:solidFill>
                  <a:srgbClr val="000000"/>
                </a:solidFill>
                <a:effectLst/>
                <a:latin typeface="Times New Roman" panose="02020603050405020304" pitchFamily="18" charset="0"/>
                <a:ea typeface="Times New Roman" panose="02020603050405020304" pitchFamily="18" charset="0"/>
              </a:rPr>
              <a:t>-from-scratch/</a:t>
            </a:r>
            <a:r>
              <a:rPr lang="en-IN" sz="1800" i="1" dirty="0" err="1">
                <a:solidFill>
                  <a:srgbClr val="000000"/>
                </a:solidFill>
                <a:effectLst/>
                <a:latin typeface="Times New Roman" panose="02020603050405020304" pitchFamily="18" charset="0"/>
                <a:ea typeface="Times New Roman" panose="02020603050405020304" pitchFamily="18" charset="0"/>
              </a:rPr>
              <a:t>ann</a:t>
            </a:r>
            <a:r>
              <a:rPr lang="en-IN" sz="1800" i="1" dirty="0">
                <a:solidFill>
                  <a:srgbClr val="000000"/>
                </a:solidFill>
                <a:effectLst/>
                <a:latin typeface="Times New Roman" panose="02020603050405020304" pitchFamily="18" charset="0"/>
                <a:ea typeface="Times New Roman" panose="02020603050405020304" pitchFamily="18" charset="0"/>
              </a:rPr>
              <a:t>-from-</a:t>
            </a:r>
            <a:r>
              <a:rPr lang="en-IN" sz="1800" i="1" dirty="0" err="1">
                <a:solidFill>
                  <a:srgbClr val="000000"/>
                </a:solidFill>
                <a:effectLst/>
                <a:latin typeface="Times New Roman" panose="02020603050405020304" pitchFamily="18" charset="0"/>
                <a:ea typeface="Times New Roman" panose="02020603050405020304" pitchFamily="18" charset="0"/>
              </a:rPr>
              <a:t>scratch.ipynb</a:t>
            </a:r>
            <a:r>
              <a:rPr lang="en-IN" sz="1800" i="1" dirty="0">
                <a:solidFill>
                  <a:srgbClr val="000000"/>
                </a:solidFill>
                <a:effectLst/>
                <a:latin typeface="Times New Roman" panose="02020603050405020304" pitchFamily="18" charset="0"/>
                <a:ea typeface="Times New Roman" panose="02020603050405020304" pitchFamily="18" charset="0"/>
              </a:rPr>
              <a:t> at master · </a:t>
            </a:r>
            <a:r>
              <a:rPr lang="en-IN" sz="1800" i="1" dirty="0" err="1">
                <a:solidFill>
                  <a:srgbClr val="000000"/>
                </a:solidFill>
                <a:effectLst/>
                <a:latin typeface="Times New Roman" panose="02020603050405020304" pitchFamily="18" charset="0"/>
                <a:ea typeface="Times New Roman" panose="02020603050405020304" pitchFamily="18" charset="0"/>
              </a:rPr>
              <a:t>cheillanju</a:t>
            </a:r>
            <a:r>
              <a:rPr lang="en-IN" sz="1800" i="1" dirty="0">
                <a:solidFill>
                  <a:srgbClr val="000000"/>
                </a:solidFill>
                <a:effectLst/>
                <a:latin typeface="Times New Roman" panose="02020603050405020304" pitchFamily="18" charset="0"/>
                <a:ea typeface="Times New Roman" panose="02020603050405020304" pitchFamily="18" charset="0"/>
              </a:rPr>
              <a:t>/</a:t>
            </a:r>
            <a:r>
              <a:rPr lang="en-IN" sz="1800" i="1" dirty="0" err="1">
                <a:solidFill>
                  <a:srgbClr val="000000"/>
                </a:solidFill>
                <a:effectLst/>
                <a:latin typeface="Times New Roman" panose="02020603050405020304" pitchFamily="18" charset="0"/>
                <a:ea typeface="Times New Roman" panose="02020603050405020304" pitchFamily="18" charset="0"/>
              </a:rPr>
              <a:t>ann</a:t>
            </a:r>
            <a:r>
              <a:rPr lang="en-IN" sz="1800" i="1" dirty="0">
                <a:solidFill>
                  <a:srgbClr val="000000"/>
                </a:solidFill>
                <a:effectLst/>
                <a:latin typeface="Times New Roman" panose="02020603050405020304" pitchFamily="18" charset="0"/>
                <a:ea typeface="Times New Roman" panose="02020603050405020304" pitchFamily="18" charset="0"/>
              </a:rPr>
              <a:t>-from-scratch</a:t>
            </a:r>
            <a:r>
              <a:rPr lang="en-IN" sz="1800" dirty="0">
                <a:solidFill>
                  <a:srgbClr val="000000"/>
                </a:solidFill>
                <a:effectLst/>
                <a:latin typeface="Times New Roman" panose="02020603050405020304" pitchFamily="18" charset="0"/>
                <a:ea typeface="Times New Roman" panose="02020603050405020304" pitchFamily="18" charset="0"/>
              </a:rPr>
              <a:t>. GitHub. https://github.com/cheillanju/ann-from-scratch/blob/master/ann-from-scratch.ipynb</a:t>
            </a:r>
            <a:endParaRPr lang="en-IN" sz="1800" dirty="0">
              <a:effectLst/>
              <a:latin typeface="Times New Roman" panose="02020603050405020304" pitchFamily="18" charset="0"/>
              <a:ea typeface="Times New Roman" panose="02020603050405020304" pitchFamily="18" charset="0"/>
            </a:endParaRPr>
          </a:p>
          <a:p>
            <a:pPr marL="381000" indent="-381000">
              <a:spcBef>
                <a:spcPts val="1200"/>
              </a:spcBef>
            </a:pPr>
            <a:r>
              <a:rPr lang="en-IN" sz="1800" dirty="0" err="1">
                <a:solidFill>
                  <a:srgbClr val="000000"/>
                </a:solidFill>
                <a:effectLst/>
                <a:latin typeface="Times New Roman" panose="02020603050405020304" pitchFamily="18" charset="0"/>
                <a:ea typeface="Times New Roman" panose="02020603050405020304" pitchFamily="18" charset="0"/>
              </a:rPr>
              <a:t>Zedric</a:t>
            </a:r>
            <a:r>
              <a:rPr lang="en-IN" sz="1800" dirty="0">
                <a:solidFill>
                  <a:srgbClr val="000000"/>
                </a:solidFill>
                <a:effectLst/>
                <a:latin typeface="Times New Roman" panose="02020603050405020304" pitchFamily="18" charset="0"/>
                <a:ea typeface="Times New Roman" panose="02020603050405020304" pitchFamily="18" charset="0"/>
              </a:rPr>
              <a:t> Cheung. (2020, June 20). </a:t>
            </a:r>
            <a:r>
              <a:rPr lang="en-IN" sz="1800" i="1" dirty="0">
                <a:solidFill>
                  <a:srgbClr val="000000"/>
                </a:solidFill>
                <a:effectLst/>
                <a:latin typeface="Times New Roman" panose="02020603050405020304" pitchFamily="18" charset="0"/>
                <a:ea typeface="Times New Roman" panose="02020603050405020304" pitchFamily="18" charset="0"/>
              </a:rPr>
              <a:t>Customize loss function to make LSTM model more applicable in stock price prediction</a:t>
            </a:r>
            <a:r>
              <a:rPr lang="en-IN" sz="1800" dirty="0">
                <a:solidFill>
                  <a:srgbClr val="000000"/>
                </a:solidFill>
                <a:effectLst/>
                <a:latin typeface="Times New Roman" panose="02020603050405020304" pitchFamily="18" charset="0"/>
                <a:ea typeface="Times New Roman" panose="02020603050405020304" pitchFamily="18" charset="0"/>
              </a:rPr>
              <a:t>. Medium; Towards Data Science. </a:t>
            </a:r>
            <a:r>
              <a:rPr lang="en-IN" sz="1800" u="sng" dirty="0">
                <a:solidFill>
                  <a:srgbClr val="0000FF"/>
                </a:solidFill>
                <a:effectLst/>
                <a:latin typeface="Times New Roman" panose="02020603050405020304" pitchFamily="18" charset="0"/>
                <a:ea typeface="Times New Roman" panose="02020603050405020304" pitchFamily="18" charset="0"/>
                <a:hlinkClick r:id="rId19"/>
              </a:rPr>
              <a:t>https://towardsdatascience.com/customize-loss-function-to-make-lstm-model-more-applicable-in-stock-price-prediction-b1c50e50b16c</a:t>
            </a:r>
            <a:endParaRPr lang="en-IN" sz="1800" dirty="0">
              <a:effectLst/>
              <a:latin typeface="Times New Roman" panose="02020603050405020304" pitchFamily="18" charset="0"/>
              <a:ea typeface="Times New Roman" panose="02020603050405020304" pitchFamily="18" charset="0"/>
            </a:endParaRPr>
          </a:p>
          <a:p>
            <a:pPr marL="381000" indent="-381000">
              <a:spcBef>
                <a:spcPts val="1200"/>
              </a:spcBef>
            </a:pPr>
            <a:r>
              <a:rPr lang="en-IN" sz="1800" dirty="0" err="1">
                <a:solidFill>
                  <a:srgbClr val="000000"/>
                </a:solidFill>
                <a:effectLst/>
                <a:latin typeface="Times New Roman" panose="02020603050405020304" pitchFamily="18" charset="0"/>
                <a:ea typeface="Times New Roman" panose="02020603050405020304" pitchFamily="18" charset="0"/>
              </a:rPr>
              <a:t>Yugesh</a:t>
            </a:r>
            <a:r>
              <a:rPr lang="en-IN" sz="1800" dirty="0">
                <a:solidFill>
                  <a:srgbClr val="000000"/>
                </a:solidFill>
                <a:effectLst/>
                <a:latin typeface="Times New Roman" panose="02020603050405020304" pitchFamily="18" charset="0"/>
                <a:ea typeface="Times New Roman" panose="02020603050405020304" pitchFamily="18" charset="0"/>
              </a:rPr>
              <a:t> Verma. (2021, October 16). </a:t>
            </a:r>
            <a:r>
              <a:rPr lang="en-IN" sz="1800" i="1" dirty="0">
                <a:solidFill>
                  <a:srgbClr val="000000"/>
                </a:solidFill>
                <a:effectLst/>
                <a:latin typeface="Times New Roman" panose="02020603050405020304" pitchFamily="18" charset="0"/>
                <a:ea typeface="Times New Roman" panose="02020603050405020304" pitchFamily="18" charset="0"/>
              </a:rPr>
              <a:t>A Guide to Hidden Markov Model and its Applications in NLP</a:t>
            </a:r>
            <a:r>
              <a:rPr lang="en-IN" sz="1800" dirty="0">
                <a:solidFill>
                  <a:srgbClr val="000000"/>
                </a:solidFill>
                <a:effectLst/>
                <a:latin typeface="Times New Roman" panose="02020603050405020304" pitchFamily="18" charset="0"/>
                <a:ea typeface="Times New Roman" panose="02020603050405020304" pitchFamily="18" charset="0"/>
              </a:rPr>
              <a:t>. Analytics India Magazine. https://analyticsindiamag.com/a-guide-to-hidden-markov-model-and-its-applications-in-nlp/</a:t>
            </a:r>
            <a:endParaRPr lang="en-IN" sz="1800" dirty="0">
              <a:effectLst/>
              <a:latin typeface="Times New Roman" panose="02020603050405020304" pitchFamily="18" charset="0"/>
              <a:ea typeface="Times New Roman" panose="02020603050405020304" pitchFamily="18" charset="0"/>
            </a:endParaRPr>
          </a:p>
          <a:p>
            <a:pPr marL="381000" indent="-381000">
              <a:spcBef>
                <a:spcPts val="1200"/>
              </a:spcBef>
            </a:pPr>
            <a:r>
              <a:rPr lang="en-IN" sz="1800" dirty="0" err="1">
                <a:solidFill>
                  <a:srgbClr val="000000"/>
                </a:solidFill>
                <a:effectLst/>
                <a:latin typeface="Times New Roman" panose="02020603050405020304" pitchFamily="18" charset="0"/>
                <a:ea typeface="Times New Roman" panose="02020603050405020304" pitchFamily="18" charset="0"/>
              </a:rPr>
              <a:t>Pykes</a:t>
            </a:r>
            <a:r>
              <a:rPr lang="en-IN" sz="1800" dirty="0">
                <a:solidFill>
                  <a:srgbClr val="000000"/>
                </a:solidFill>
                <a:effectLst/>
                <a:latin typeface="Times New Roman" panose="02020603050405020304" pitchFamily="18" charset="0"/>
                <a:ea typeface="Times New Roman" panose="02020603050405020304" pitchFamily="18" charset="0"/>
              </a:rPr>
              <a:t>, K. (2020, November 25). </a:t>
            </a:r>
            <a:r>
              <a:rPr lang="en-IN" sz="1800" i="1" dirty="0">
                <a:solidFill>
                  <a:srgbClr val="000000"/>
                </a:solidFill>
                <a:effectLst/>
                <a:latin typeface="Times New Roman" panose="02020603050405020304" pitchFamily="18" charset="0"/>
                <a:ea typeface="Times New Roman" panose="02020603050405020304" pitchFamily="18" charset="0"/>
              </a:rPr>
              <a:t>Part Of Speech Tagging for Beginners - Towards Data Science</a:t>
            </a:r>
            <a:r>
              <a:rPr lang="en-IN" sz="1800" dirty="0">
                <a:solidFill>
                  <a:srgbClr val="000000"/>
                </a:solidFill>
                <a:effectLst/>
                <a:latin typeface="Times New Roman" panose="02020603050405020304" pitchFamily="18" charset="0"/>
                <a:ea typeface="Times New Roman" panose="02020603050405020304" pitchFamily="18" charset="0"/>
              </a:rPr>
              <a:t>. Medium; Towards Data Science. </a:t>
            </a:r>
            <a:r>
              <a:rPr lang="en-IN" sz="1800" u="sng" dirty="0">
                <a:solidFill>
                  <a:srgbClr val="0000FF"/>
                </a:solidFill>
                <a:effectLst/>
                <a:latin typeface="Times New Roman" panose="02020603050405020304" pitchFamily="18" charset="0"/>
                <a:ea typeface="Times New Roman" panose="02020603050405020304" pitchFamily="18" charset="0"/>
                <a:hlinkClick r:id="rId20"/>
              </a:rPr>
              <a:t>https://towardsdatascience.com/part-of-speech-tagging-for-beginners-3a0754b2ebba</a:t>
            </a:r>
            <a:endParaRPr lang="en-IN" sz="1800" dirty="0">
              <a:effectLst/>
              <a:latin typeface="Times New Roman" panose="02020603050405020304" pitchFamily="18" charset="0"/>
              <a:ea typeface="Times New Roman" panose="02020603050405020304" pitchFamily="18" charset="0"/>
            </a:endParaRPr>
          </a:p>
          <a:p>
            <a:pPr>
              <a:lnSpc>
                <a:spcPct val="107000"/>
              </a:lnSpc>
              <a:spcBef>
                <a:spcPts val="1200"/>
              </a:spcBef>
              <a:spcAft>
                <a:spcPts val="800"/>
              </a:spcAft>
            </a:pPr>
            <a:r>
              <a:rPr lang="en-IN" sz="1800" i="1" dirty="0">
                <a:effectLst/>
                <a:latin typeface="Times New Roman" panose="02020603050405020304" pitchFamily="18" charset="0"/>
                <a:ea typeface="Calibri" panose="020F0502020204030204" pitchFamily="34" charset="0"/>
                <a:cs typeface="Times New Roman" panose="02020603050405020304" pitchFamily="18" charset="0"/>
              </a:rPr>
              <a:t>Indian Mutual Funds Handbook: A Guide for Industry Professionals and Intelligent Investors</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by Sundar Sankaran, Vision Books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Pvt.</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Ltd., 2003, Accessed on 17 September, 2018.</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81000" indent="-381000">
              <a:spcBef>
                <a:spcPts val="1200"/>
              </a:spcBef>
            </a:pPr>
            <a:r>
              <a:rPr lang="en-IN" sz="1800" dirty="0">
                <a:solidFill>
                  <a:srgbClr val="000000"/>
                </a:solidFill>
                <a:effectLst/>
                <a:latin typeface="Times New Roman" panose="02020603050405020304" pitchFamily="18" charset="0"/>
                <a:ea typeface="Times New Roman" panose="02020603050405020304" pitchFamily="18" charset="0"/>
              </a:rPr>
              <a:t>Brandt, K., Michael, P., &amp; Pedersen, S. (n.d.). </a:t>
            </a:r>
            <a:r>
              <a:rPr lang="en-IN" sz="1800" i="1" dirty="0">
                <a:solidFill>
                  <a:srgbClr val="000000"/>
                </a:solidFill>
                <a:effectLst/>
                <a:latin typeface="Times New Roman" panose="02020603050405020304" pitchFamily="18" charset="0"/>
                <a:ea typeface="Times New Roman" panose="02020603050405020304" pitchFamily="18" charset="0"/>
              </a:rPr>
              <a:t>The Matrix Cookbook</a:t>
            </a:r>
            <a:r>
              <a:rPr lang="en-IN" sz="1800" dirty="0">
                <a:solidFill>
                  <a:srgbClr val="000000"/>
                </a:solidFill>
                <a:effectLst/>
                <a:latin typeface="Times New Roman" panose="02020603050405020304" pitchFamily="18" charset="0"/>
                <a:ea typeface="Times New Roman" panose="02020603050405020304" pitchFamily="18" charset="0"/>
              </a:rPr>
              <a:t>. https://www.math.uwaterloo.ca/~hwolkowi/matrixcookbook.pdf</a:t>
            </a:r>
            <a:endParaRPr lang="en-IN" sz="1800" dirty="0">
              <a:effectLst/>
              <a:latin typeface="Times New Roman" panose="02020603050405020304" pitchFamily="18" charset="0"/>
              <a:ea typeface="Times New Roman" panose="02020603050405020304" pitchFamily="18" charset="0"/>
            </a:endParaRPr>
          </a:p>
          <a:p>
            <a:pPr>
              <a:lnSpc>
                <a:spcPct val="107000"/>
              </a:lnSpc>
              <a:spcBef>
                <a:spcPts val="1200"/>
              </a:spcBef>
              <a:spcAft>
                <a:spcPts val="800"/>
              </a:spcAft>
            </a:pP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Böhm</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Timo “A Primer on how to optimize the Learning Rate of Deep Neural Networks”, </a:t>
            </a:r>
            <a:r>
              <a:rPr lang="en-IN" sz="1800" i="1" dirty="0">
                <a:effectLst/>
                <a:latin typeface="Times New Roman" panose="02020603050405020304" pitchFamily="18" charset="0"/>
                <a:ea typeface="Calibri" panose="020F0502020204030204" pitchFamily="34" charset="0"/>
                <a:cs typeface="Times New Roman" panose="02020603050405020304" pitchFamily="18" charset="0"/>
              </a:rPr>
              <a:t>Towards Data Science</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u="sng"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hlinkClick r:id="rId3"/>
              </a:rPr>
              <a:t>https://towardsdatascience.com/learning-rate-a6e7b84f1658</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Accessed on: 19 August, 2018.</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81000" indent="-381000">
              <a:spcBef>
                <a:spcPts val="1200"/>
              </a:spcBef>
            </a:pPr>
            <a:r>
              <a:rPr lang="en-IN" sz="1800" dirty="0">
                <a:solidFill>
                  <a:srgbClr val="000000"/>
                </a:solidFill>
                <a:effectLst/>
                <a:latin typeface="Times New Roman" panose="02020603050405020304" pitchFamily="18" charset="0"/>
                <a:ea typeface="Times New Roman" panose="02020603050405020304" pitchFamily="18" charset="0"/>
              </a:rPr>
              <a:t>Ryan, M. (2020, June 6). </a:t>
            </a:r>
            <a:r>
              <a:rPr lang="en-IN" sz="1800" i="1" dirty="0">
                <a:solidFill>
                  <a:srgbClr val="000000"/>
                </a:solidFill>
                <a:effectLst/>
                <a:latin typeface="Times New Roman" panose="02020603050405020304" pitchFamily="18" charset="0"/>
                <a:ea typeface="Times New Roman" panose="02020603050405020304" pitchFamily="18" charset="0"/>
              </a:rPr>
              <a:t>A Very Simple Method of Weather Forecast Using Markov Model Lookup Table</a:t>
            </a:r>
            <a:r>
              <a:rPr lang="en-IN" sz="1800" dirty="0">
                <a:solidFill>
                  <a:srgbClr val="000000"/>
                </a:solidFill>
                <a:effectLst/>
                <a:latin typeface="Times New Roman" panose="02020603050405020304" pitchFamily="18" charset="0"/>
                <a:ea typeface="Times New Roman" panose="02020603050405020304" pitchFamily="18" charset="0"/>
              </a:rPr>
              <a:t>. Medium; Towards Data Science. </a:t>
            </a:r>
            <a:r>
              <a:rPr lang="en-IN" sz="1800" u="sng" dirty="0">
                <a:solidFill>
                  <a:srgbClr val="0000FF"/>
                </a:solidFill>
                <a:effectLst/>
                <a:latin typeface="Times New Roman" panose="02020603050405020304" pitchFamily="18" charset="0"/>
                <a:ea typeface="Times New Roman" panose="02020603050405020304" pitchFamily="18" charset="0"/>
                <a:hlinkClick r:id="rId21"/>
              </a:rPr>
              <a:t>https://towardsdatascience.com/a-very-simple-method-of-weather-forecast-using-markov-model-lookup-table-f9238e110938</a:t>
            </a:r>
            <a:endParaRPr lang="en-IN" sz="1800" dirty="0">
              <a:effectLst/>
              <a:latin typeface="Times New Roman" panose="02020603050405020304" pitchFamily="18" charset="0"/>
              <a:ea typeface="Times New Roman" panose="02020603050405020304" pitchFamily="18" charset="0"/>
            </a:endParaRPr>
          </a:p>
          <a:p>
            <a:pPr marL="381000" indent="-381000">
              <a:spcBef>
                <a:spcPts val="1200"/>
              </a:spcBef>
            </a:pPr>
            <a:r>
              <a:rPr lang="en-IN" sz="1800" i="1" dirty="0">
                <a:solidFill>
                  <a:srgbClr val="000000"/>
                </a:solidFill>
                <a:effectLst/>
                <a:latin typeface="Times New Roman" panose="02020603050405020304" pitchFamily="18" charset="0"/>
                <a:ea typeface="Times New Roman" panose="02020603050405020304" pitchFamily="18" charset="0"/>
              </a:rPr>
              <a:t>Brilliant Math &amp; Science Wiki</a:t>
            </a:r>
            <a:r>
              <a:rPr lang="en-IN" sz="1800" dirty="0">
                <a:solidFill>
                  <a:srgbClr val="000000"/>
                </a:solidFill>
                <a:effectLst/>
                <a:latin typeface="Times New Roman" panose="02020603050405020304" pitchFamily="18" charset="0"/>
                <a:ea typeface="Times New Roman" panose="02020603050405020304" pitchFamily="18" charset="0"/>
              </a:rPr>
              <a:t>. (2021). Brilliant.org. https://brilliant.org/wiki/markov-chains/</a:t>
            </a:r>
            <a:endParaRPr lang="en-IN" sz="1800" dirty="0">
              <a:effectLst/>
              <a:latin typeface="Times New Roman" panose="02020603050405020304" pitchFamily="18" charset="0"/>
              <a:ea typeface="Times New Roman" panose="02020603050405020304" pitchFamily="18" charset="0"/>
            </a:endParaRPr>
          </a:p>
          <a:p>
            <a:pPr>
              <a:spcBef>
                <a:spcPts val="1200"/>
              </a:spcBef>
            </a:pPr>
            <a:r>
              <a:rPr lang="en-IN" sz="1800" i="1" dirty="0">
                <a:solidFill>
                  <a:srgbClr val="000000"/>
                </a:solidFill>
                <a:effectLst/>
                <a:latin typeface="Times New Roman" panose="02020603050405020304" pitchFamily="18" charset="0"/>
                <a:ea typeface="Times New Roman" panose="02020603050405020304" pitchFamily="18" charset="0"/>
              </a:rPr>
              <a:t>Chegg.com</a:t>
            </a:r>
            <a:r>
              <a:rPr lang="en-IN" sz="1800" dirty="0">
                <a:solidFill>
                  <a:srgbClr val="000000"/>
                </a:solidFill>
                <a:effectLst/>
                <a:latin typeface="Times New Roman" panose="02020603050405020304" pitchFamily="18" charset="0"/>
                <a:ea typeface="Times New Roman" panose="02020603050405020304" pitchFamily="18" charset="0"/>
              </a:rPr>
              <a:t>. (2021). Chegg.com. </a:t>
            </a:r>
            <a:r>
              <a:rPr lang="en-IN" sz="1800" u="sng" dirty="0">
                <a:solidFill>
                  <a:srgbClr val="0000FF"/>
                </a:solidFill>
                <a:effectLst/>
                <a:latin typeface="Times New Roman" panose="02020603050405020304" pitchFamily="18" charset="0"/>
                <a:ea typeface="Times New Roman" panose="02020603050405020304" pitchFamily="18" charset="0"/>
                <a:hlinkClick r:id="rId6"/>
              </a:rPr>
              <a:t>https://www.chegg.com/homework-help/definitions/outer-product-33</a:t>
            </a:r>
            <a:endParaRPr lang="en-IN" sz="1800" dirty="0">
              <a:effectLst/>
              <a:latin typeface="Times New Roman" panose="02020603050405020304" pitchFamily="18" charset="0"/>
              <a:ea typeface="Times New Roman" panose="02020603050405020304" pitchFamily="18" charset="0"/>
            </a:endParaRPr>
          </a:p>
          <a:p>
            <a:pPr marL="381000" indent="-381000">
              <a:lnSpc>
                <a:spcPct val="107000"/>
              </a:lnSpc>
              <a:spcBef>
                <a:spcPts val="1200"/>
              </a:spcBef>
              <a:spcAft>
                <a:spcPts val="800"/>
              </a:spcAft>
            </a:pPr>
            <a:r>
              <a:rPr lang="en-IN"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Hochreiter</a:t>
            </a: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S., &amp; </a:t>
            </a:r>
            <a:r>
              <a:rPr lang="en-IN"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Schmidhuber</a:t>
            </a: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J. (1997). Flat Minima. </a:t>
            </a:r>
            <a:r>
              <a:rPr lang="en-IN" sz="1800" i="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Neural Computation</a:t>
            </a: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i="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9</a:t>
            </a: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 1–42. https://doi.org/10.1162/neco.1997.9.1.1</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1200"/>
              </a:spcBef>
              <a:spcAft>
                <a:spcPts val="800"/>
              </a:spcAft>
            </a:pPr>
            <a:r>
              <a:rPr lang="en-IN" sz="1800" i="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Ross, Sheldon M. Stochastic Processes</a:t>
            </a: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(2011). </a:t>
            </a: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John Wiley &amp; Sons, 1995</a:t>
            </a: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https://books.google.co.in/books/about/Stochastic_Processes.html?id=qiLdCQAAQBAJ&amp;redir_esc=y</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Bef>
                <a:spcPts val="1200"/>
              </a:spcBef>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“Neural Networks Demystified [Part 2: Forward Propagation]”, by Welch Labs, </a:t>
            </a:r>
            <a:r>
              <a:rPr lang="en-IN" sz="1800" i="1" dirty="0" err="1">
                <a:effectLst/>
                <a:latin typeface="Times New Roman" panose="02020603050405020304" pitchFamily="18" charset="0"/>
                <a:ea typeface="Calibri" panose="020F0502020204030204" pitchFamily="34" charset="0"/>
                <a:cs typeface="Times New Roman" panose="02020603050405020304" pitchFamily="18" charset="0"/>
              </a:rPr>
              <a:t>Youtube</a:t>
            </a:r>
            <a:r>
              <a:rPr lang="en-IN" sz="1800" i="1"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Nov 7, 2014. </a:t>
            </a:r>
            <a:r>
              <a:rPr lang="en-IN" sz="1800" u="sng"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hlinkClick r:id="rId12"/>
              </a:rPr>
              <a:t>https://www.youtube.com/watch?v=UJwK6jAStmg</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Accessed on: 30 July, 2021.</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spcBef>
                <a:spcPts val="1200"/>
              </a:spcBef>
            </a:pPr>
            <a:r>
              <a:rPr lang="en-IN" sz="1800" dirty="0">
                <a:solidFill>
                  <a:srgbClr val="000000"/>
                </a:solidFill>
                <a:effectLst/>
                <a:latin typeface="Times New Roman" panose="02020603050405020304" pitchFamily="18" charset="0"/>
                <a:ea typeface="Times New Roman" panose="02020603050405020304" pitchFamily="18" charset="0"/>
              </a:rPr>
              <a:t>Aidan Gomez. (2016, April 18). </a:t>
            </a:r>
            <a:r>
              <a:rPr lang="en-IN" sz="1800" i="1" dirty="0" err="1">
                <a:solidFill>
                  <a:srgbClr val="000000"/>
                </a:solidFill>
                <a:effectLst/>
                <a:latin typeface="Times New Roman" panose="02020603050405020304" pitchFamily="18" charset="0"/>
                <a:ea typeface="Times New Roman" panose="02020603050405020304" pitchFamily="18" charset="0"/>
              </a:rPr>
              <a:t>Backpropogating</a:t>
            </a:r>
            <a:r>
              <a:rPr lang="en-IN" sz="1800" i="1" dirty="0">
                <a:solidFill>
                  <a:srgbClr val="000000"/>
                </a:solidFill>
                <a:effectLst/>
                <a:latin typeface="Times New Roman" panose="02020603050405020304" pitchFamily="18" charset="0"/>
                <a:ea typeface="Times New Roman" panose="02020603050405020304" pitchFamily="18" charset="0"/>
              </a:rPr>
              <a:t> an LSTM: A Numerical Example - Aidan Gomez - Medium</a:t>
            </a:r>
            <a:r>
              <a:rPr lang="en-IN" sz="1800" dirty="0">
                <a:solidFill>
                  <a:srgbClr val="000000"/>
                </a:solidFill>
                <a:effectLst/>
                <a:latin typeface="Times New Roman" panose="02020603050405020304" pitchFamily="18" charset="0"/>
                <a:ea typeface="Times New Roman" panose="02020603050405020304" pitchFamily="18" charset="0"/>
              </a:rPr>
              <a:t>. Medium; Medium. https://medium.com/@aidangomez/let-s-do-this-f9b699de31d9</a:t>
            </a:r>
            <a:endParaRPr lang="en-IN" sz="1800" dirty="0">
              <a:effectLst/>
              <a:latin typeface="Times New Roman" panose="02020603050405020304" pitchFamily="18" charset="0"/>
              <a:ea typeface="Times New Roman" panose="02020603050405020304" pitchFamily="18" charset="0"/>
            </a:endParaRPr>
          </a:p>
          <a:p>
            <a:pPr>
              <a:spcBef>
                <a:spcPts val="1200"/>
              </a:spcBef>
            </a:pP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Ruineihart</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D., &amp; Williams, R. (n.d.). LEARNING INTERNAL REPRESENTATIONS BERROR PROPAGATION two. https://apps.dtic.mil/dtic/tr/fulltext/u2/a164453.pdf</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spcBef>
                <a:spcPts val="1200"/>
              </a:spcBef>
            </a:pPr>
            <a:r>
              <a:rPr lang="en-IN" sz="1800" dirty="0" err="1">
                <a:solidFill>
                  <a:srgbClr val="000000"/>
                </a:solidFill>
                <a:effectLst/>
                <a:latin typeface="Times New Roman" panose="02020603050405020304" pitchFamily="18" charset="0"/>
                <a:ea typeface="Times New Roman" panose="02020603050405020304" pitchFamily="18" charset="0"/>
              </a:rPr>
              <a:t>Hochreiter</a:t>
            </a:r>
            <a:r>
              <a:rPr lang="en-IN" sz="1800" dirty="0">
                <a:solidFill>
                  <a:srgbClr val="000000"/>
                </a:solidFill>
                <a:effectLst/>
                <a:latin typeface="Times New Roman" panose="02020603050405020304" pitchFamily="18" charset="0"/>
                <a:ea typeface="Times New Roman" panose="02020603050405020304" pitchFamily="18" charset="0"/>
              </a:rPr>
              <a:t>, S., &amp; </a:t>
            </a:r>
            <a:r>
              <a:rPr lang="en-IN" sz="1800" dirty="0" err="1">
                <a:solidFill>
                  <a:srgbClr val="000000"/>
                </a:solidFill>
                <a:effectLst/>
                <a:latin typeface="Times New Roman" panose="02020603050405020304" pitchFamily="18" charset="0"/>
                <a:ea typeface="Times New Roman" panose="02020603050405020304" pitchFamily="18" charset="0"/>
              </a:rPr>
              <a:t>Schmidhuber</a:t>
            </a:r>
            <a:r>
              <a:rPr lang="en-IN" sz="1800" dirty="0">
                <a:solidFill>
                  <a:srgbClr val="000000"/>
                </a:solidFill>
                <a:effectLst/>
                <a:latin typeface="Times New Roman" panose="02020603050405020304" pitchFamily="18" charset="0"/>
                <a:ea typeface="Times New Roman" panose="02020603050405020304" pitchFamily="18" charset="0"/>
              </a:rPr>
              <a:t>, J. (1997). Flat Minima. </a:t>
            </a:r>
            <a:r>
              <a:rPr lang="en-IN" sz="1800" i="1" dirty="0">
                <a:solidFill>
                  <a:srgbClr val="000000"/>
                </a:solidFill>
                <a:effectLst/>
                <a:latin typeface="Times New Roman" panose="02020603050405020304" pitchFamily="18" charset="0"/>
                <a:ea typeface="Times New Roman" panose="02020603050405020304" pitchFamily="18" charset="0"/>
              </a:rPr>
              <a:t>Neural Computation</a:t>
            </a:r>
            <a:r>
              <a:rPr lang="en-IN" sz="1800" dirty="0">
                <a:solidFill>
                  <a:srgbClr val="000000"/>
                </a:solidFill>
                <a:effectLst/>
                <a:latin typeface="Times New Roman" panose="02020603050405020304" pitchFamily="18" charset="0"/>
                <a:ea typeface="Times New Roman" panose="02020603050405020304" pitchFamily="18" charset="0"/>
              </a:rPr>
              <a:t>, </a:t>
            </a:r>
            <a:r>
              <a:rPr lang="en-IN" sz="1800" i="1" dirty="0">
                <a:solidFill>
                  <a:srgbClr val="000000"/>
                </a:solidFill>
                <a:effectLst/>
                <a:latin typeface="Times New Roman" panose="02020603050405020304" pitchFamily="18" charset="0"/>
                <a:ea typeface="Times New Roman" panose="02020603050405020304" pitchFamily="18" charset="0"/>
              </a:rPr>
              <a:t>9</a:t>
            </a:r>
            <a:r>
              <a:rPr lang="en-IN" sz="1800" dirty="0">
                <a:solidFill>
                  <a:srgbClr val="000000"/>
                </a:solidFill>
                <a:effectLst/>
                <a:latin typeface="Times New Roman" panose="02020603050405020304" pitchFamily="18" charset="0"/>
                <a:ea typeface="Times New Roman" panose="02020603050405020304" pitchFamily="18" charset="0"/>
              </a:rPr>
              <a:t>(1), 1–42. </a:t>
            </a:r>
            <a:r>
              <a:rPr lang="en-IN" sz="1800" u="sng" dirty="0">
                <a:solidFill>
                  <a:srgbClr val="0000FF"/>
                </a:solidFill>
                <a:effectLst/>
                <a:latin typeface="Times New Roman" panose="02020603050405020304" pitchFamily="18" charset="0"/>
                <a:ea typeface="Times New Roman" panose="02020603050405020304" pitchFamily="18" charset="0"/>
                <a:hlinkClick r:id="rId22"/>
              </a:rPr>
              <a:t>https://doi.org/10.1162/neco.1997.9.1.1</a:t>
            </a:r>
            <a:endParaRPr lang="en-IN" sz="1800" dirty="0">
              <a:effectLst/>
              <a:latin typeface="Times New Roman" panose="02020603050405020304" pitchFamily="18" charset="0"/>
              <a:ea typeface="Times New Roman" panose="02020603050405020304" pitchFamily="18" charset="0"/>
            </a:endParaRPr>
          </a:p>
          <a:p>
            <a:pPr marL="381000" indent="-381000">
              <a:spcBef>
                <a:spcPts val="1200"/>
              </a:spcBef>
            </a:pPr>
            <a:r>
              <a:rPr lang="en-IN" sz="1800" dirty="0" err="1">
                <a:effectLst/>
                <a:latin typeface="Times New Roman" panose="02020603050405020304" pitchFamily="18" charset="0"/>
                <a:ea typeface="Times New Roman" panose="02020603050405020304" pitchFamily="18" charset="0"/>
              </a:rPr>
              <a:t>Bounthavong</a:t>
            </a:r>
            <a:r>
              <a:rPr lang="en-IN" sz="1800" dirty="0">
                <a:effectLst/>
                <a:latin typeface="Times New Roman" panose="02020603050405020304" pitchFamily="18" charset="0"/>
                <a:ea typeface="Times New Roman" panose="02020603050405020304" pitchFamily="18" charset="0"/>
              </a:rPr>
              <a:t>, M. (2018, March 15). Mark </a:t>
            </a:r>
            <a:r>
              <a:rPr lang="en-IN" sz="1800" dirty="0" err="1">
                <a:effectLst/>
                <a:latin typeface="Times New Roman" panose="02020603050405020304" pitchFamily="18" charset="0"/>
                <a:ea typeface="Times New Roman" panose="02020603050405020304" pitchFamily="18" charset="0"/>
              </a:rPr>
              <a:t>Bounthavong</a:t>
            </a:r>
            <a:r>
              <a:rPr lang="en-IN" sz="1800" dirty="0">
                <a:effectLst/>
                <a:latin typeface="Times New Roman" panose="02020603050405020304" pitchFamily="18" charset="0"/>
                <a:ea typeface="Times New Roman" panose="02020603050405020304" pitchFamily="18" charset="0"/>
              </a:rPr>
              <a:t>. Mark </a:t>
            </a:r>
            <a:r>
              <a:rPr lang="en-IN" sz="1800" dirty="0" err="1">
                <a:effectLst/>
                <a:latin typeface="Times New Roman" panose="02020603050405020304" pitchFamily="18" charset="0"/>
                <a:ea typeface="Times New Roman" panose="02020603050405020304" pitchFamily="18" charset="0"/>
              </a:rPr>
              <a:t>Bounthavong</a:t>
            </a:r>
            <a:r>
              <a:rPr lang="en-IN" sz="1800" dirty="0">
                <a:effectLst/>
                <a:latin typeface="Times New Roman" panose="02020603050405020304" pitchFamily="18" charset="0"/>
                <a:ea typeface="Times New Roman" panose="02020603050405020304" pitchFamily="18" charset="0"/>
              </a:rPr>
              <a:t>. </a:t>
            </a:r>
            <a:r>
              <a:rPr lang="en-IN" sz="1800" u="sng" dirty="0">
                <a:solidFill>
                  <a:srgbClr val="0000FF"/>
                </a:solidFill>
                <a:effectLst/>
                <a:latin typeface="Times New Roman" panose="02020603050405020304" pitchFamily="18" charset="0"/>
                <a:ea typeface="Times New Roman" panose="02020603050405020304" pitchFamily="18" charset="0"/>
                <a:hlinkClick r:id="rId18"/>
              </a:rPr>
              <a:t>https://mbounthavong.com/blog/2018/3/15/generating-survival-curves-from-study-data-an-application-for-markov-models-part-2-of-2</a:t>
            </a:r>
            <a:endParaRPr lang="en-IN" sz="1800" dirty="0">
              <a:effectLst/>
              <a:latin typeface="Times New Roman" panose="02020603050405020304" pitchFamily="18" charset="0"/>
              <a:ea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CBC8F-9026-4971-9810-C48321790036}"/>
              </a:ext>
            </a:extLst>
          </p:cNvPr>
          <p:cNvSpPr>
            <a:spLocks noGrp="1"/>
          </p:cNvSpPr>
          <p:nvPr>
            <p:ph type="title"/>
          </p:nvPr>
        </p:nvSpPr>
        <p:spPr>
          <a:xfrm>
            <a:off x="727650" y="593939"/>
            <a:ext cx="7688700" cy="535200"/>
          </a:xfrm>
        </p:spPr>
        <p:txBody>
          <a:bodyPr>
            <a:normAutofit fontScale="90000"/>
          </a:bodyPr>
          <a:lstStyle/>
          <a:p>
            <a:r>
              <a:rPr lang="en-IN" dirty="0"/>
              <a:t>Background</a:t>
            </a:r>
          </a:p>
        </p:txBody>
      </p:sp>
      <p:sp>
        <p:nvSpPr>
          <p:cNvPr id="3" name="Text Placeholder 2">
            <a:extLst>
              <a:ext uri="{FF2B5EF4-FFF2-40B4-BE49-F238E27FC236}">
                <a16:creationId xmlns:a16="http://schemas.microsoft.com/office/drawing/2014/main" id="{126B2401-85FB-47DD-AA43-898990DA5529}"/>
              </a:ext>
            </a:extLst>
          </p:cNvPr>
          <p:cNvSpPr>
            <a:spLocks noGrp="1"/>
          </p:cNvSpPr>
          <p:nvPr>
            <p:ph type="body" idx="1"/>
          </p:nvPr>
        </p:nvSpPr>
        <p:spPr>
          <a:xfrm>
            <a:off x="727650" y="1413094"/>
            <a:ext cx="7688700" cy="3450736"/>
          </a:xfrm>
        </p:spPr>
        <p:txBody>
          <a:bodyPr>
            <a:normAutofit/>
          </a:bodyPr>
          <a:lstStyle/>
          <a:p>
            <a:r>
              <a:rPr lang="en-IN" sz="1200" dirty="0">
                <a:solidFill>
                  <a:srgbClr val="000000"/>
                </a:solidFill>
                <a:effectLst/>
                <a:latin typeface="+mj-lt"/>
                <a:ea typeface="Calibri" panose="020F0502020204030204" pitchFamily="34" charset="0"/>
              </a:rPr>
              <a:t>Artificial neural networks are a type of machine learning algorithm. These neural networks use repeated dot product multiplications, along with nonlinear activation functions applied on these matrices, in order to get better predictions. </a:t>
            </a:r>
            <a:endParaRPr lang="en-IN" sz="1200" dirty="0">
              <a:latin typeface="+mj-lt"/>
            </a:endParaRP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B1DD8D58-43B1-44AC-86AB-9565160CFDB4}"/>
                  </a:ext>
                </a:extLst>
              </p:cNvPr>
              <p:cNvSpPr txBox="1"/>
              <p:nvPr/>
            </p:nvSpPr>
            <p:spPr>
              <a:xfrm>
                <a:off x="3390090" y="2774015"/>
                <a:ext cx="4572000" cy="1609095"/>
              </a:xfrm>
              <a:prstGeom prst="rect">
                <a:avLst/>
              </a:prstGeom>
              <a:noFill/>
            </p:spPr>
            <p:txBody>
              <a:bodyPr wrap="square">
                <a:spAutoFit/>
              </a:bodyPr>
              <a:lstStyle/>
              <a:p>
                <a:pPr algn="just">
                  <a:lnSpc>
                    <a:spcPct val="115000"/>
                  </a:lnSpc>
                  <a:spcBef>
                    <a:spcPts val="1200"/>
                  </a:spcBef>
                  <a:spcAft>
                    <a:spcPts val="800"/>
                  </a:spcAft>
                </a:pPr>
                <a14:m>
                  <m:oMathPara xmlns:m="http://schemas.openxmlformats.org/officeDocument/2006/math">
                    <m:oMathParaPr>
                      <m:jc m:val="centerGroup"/>
                    </m:oMathParaPr>
                    <m:oMath xmlns:m="http://schemas.openxmlformats.org/officeDocument/2006/math">
                      <m:m>
                        <m:mPr>
                          <m:mcs>
                            <m:mc>
                              <m:mcPr>
                                <m:count m:val="1"/>
                                <m:mcJc m:val="center"/>
                              </m:mcPr>
                            </m:mc>
                          </m:mcs>
                          <m:ctrlPr>
                            <a:rPr lang="en-IN" sz="1400" i="1" smtClean="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ctrlPr>
                        </m:mPr>
                        <m:mr>
                          <m:e>
                            <m:r>
                              <a:rPr lang="en-IN"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        </m:t>
                            </m:r>
                            <m:r>
                              <a:rPr lang="en-IN"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𝜎</m:t>
                            </m:r>
                            <m:d>
                              <m:dPr>
                                <m:ctrlPr>
                                  <a:rPr lang="en-IN"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ctrlPr>
                              </m:dPr>
                              <m:e>
                                <m:r>
                                  <a:rPr lang="en-IN"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𝑋</m:t>
                                </m:r>
                                <m:r>
                                  <a:rPr lang="en-IN"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sSup>
                                  <m:sSupPr>
                                    <m:ctrlPr>
                                      <a:rPr lang="en-IN"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ctrlPr>
                                  </m:sSupPr>
                                  <m:e>
                                    <m:r>
                                      <a:rPr lang="en-IN"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𝑊</m:t>
                                    </m:r>
                                  </m:e>
                                  <m:sup>
                                    <m:r>
                                      <a:rPr lang="en-IN"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1</m:t>
                                    </m:r>
                                  </m:sup>
                                </m:sSup>
                              </m:e>
                            </m:d>
                            <m:r>
                              <a:rPr lang="en-IN"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sSup>
                              <m:sSupPr>
                                <m:ctrlPr>
                                  <a:rPr lang="en-IN"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ctrlPr>
                              </m:sSupPr>
                              <m:e>
                                <m:r>
                                  <a:rPr lang="en-IN"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𝐻</m:t>
                                </m:r>
                              </m:e>
                              <m:sup>
                                <m:r>
                                  <a:rPr lang="en-IN"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1</m:t>
                                </m:r>
                              </m:sup>
                            </m:sSup>
                          </m:e>
                        </m:mr>
                        <m:mr>
                          <m:e>
                            <m:d>
                              <m:dPr>
                                <m:begChr m:val=""/>
                                <m:endChr m:val="}"/>
                                <m:ctrlPr>
                                  <a:rPr lang="en-IN"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ctrlPr>
                              </m:dPr>
                              <m:e>
                                <m:r>
                                  <a:rPr lang="en-IN"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 </m:t>
                                </m:r>
                                <m:m>
                                  <m:mPr>
                                    <m:mcs>
                                      <m:mc>
                                        <m:mcPr>
                                          <m:count m:val="1"/>
                                          <m:mcJc m:val="center"/>
                                        </m:mcPr>
                                      </m:mc>
                                    </m:mcs>
                                    <m:ctrlPr>
                                      <a:rPr lang="en-IN"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ctrlPr>
                                  </m:mPr>
                                  <m:mr>
                                    <m:e>
                                      <m:sSup>
                                        <m:sSupPr>
                                          <m:ctrlPr>
                                            <a:rPr lang="en-IN"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ctrlPr>
                                        </m:sSupPr>
                                        <m:e>
                                          <m:r>
                                            <a:rPr lang="en-IN"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    </m:t>
                                          </m:r>
                                          <m:r>
                                            <a:rPr lang="en-IN"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𝜎</m:t>
                                          </m:r>
                                          <m:r>
                                            <a:rPr lang="en-IN"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r>
                                            <a:rPr lang="en-IN"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𝐻</m:t>
                                          </m:r>
                                        </m:e>
                                        <m:sup>
                                          <m:r>
                                            <a:rPr lang="en-IN"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1</m:t>
                                          </m:r>
                                        </m:sup>
                                      </m:sSup>
                                      <m:r>
                                        <a:rPr lang="en-IN"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sSup>
                                        <m:sSupPr>
                                          <m:ctrlPr>
                                            <a:rPr lang="en-IN"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ctrlPr>
                                        </m:sSupPr>
                                        <m:e>
                                          <m:r>
                                            <a:rPr lang="en-IN"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𝑊</m:t>
                                          </m:r>
                                        </m:e>
                                        <m:sup>
                                          <m:r>
                                            <a:rPr lang="en-IN"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2</m:t>
                                          </m:r>
                                        </m:sup>
                                      </m:sSup>
                                      <m:r>
                                        <a:rPr lang="en-IN"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sSup>
                                        <m:sSupPr>
                                          <m:ctrlPr>
                                            <a:rPr lang="en-IN"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ctrlPr>
                                        </m:sSupPr>
                                        <m:e>
                                          <m:r>
                                            <a:rPr lang="en-IN"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𝐻</m:t>
                                          </m:r>
                                        </m:e>
                                        <m:sup>
                                          <m:r>
                                            <a:rPr lang="en-IN"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2</m:t>
                                          </m:r>
                                        </m:sup>
                                      </m:sSup>
                                    </m:e>
                                  </m:mr>
                                  <m:mr>
                                    <m:e>
                                      <m:r>
                                        <a:rPr lang="en-IN"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e>
                                  </m:mr>
                                  <m:mr>
                                    <m:e>
                                      <m:sSup>
                                        <m:sSupPr>
                                          <m:ctrlPr>
                                            <a:rPr lang="en-IN"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ctrlPr>
                                        </m:sSupPr>
                                        <m:e>
                                          <m:r>
                                            <a:rPr lang="en-IN"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𝜎</m:t>
                                          </m:r>
                                          <m:r>
                                            <a:rPr lang="en-IN"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r>
                                            <a:rPr lang="en-IN"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𝐻</m:t>
                                          </m:r>
                                        </m:e>
                                        <m:sup>
                                          <m:r>
                                            <a:rPr lang="en-IN"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𝑁</m:t>
                                          </m:r>
                                          <m:r>
                                            <a:rPr lang="en-IN"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−1</m:t>
                                          </m:r>
                                        </m:sup>
                                      </m:sSup>
                                      <m:r>
                                        <a:rPr lang="en-IN"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sSup>
                                        <m:sSupPr>
                                          <m:ctrlPr>
                                            <a:rPr lang="en-IN"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ctrlPr>
                                        </m:sSupPr>
                                        <m:e>
                                          <m:r>
                                            <a:rPr lang="en-IN"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𝑊</m:t>
                                          </m:r>
                                        </m:e>
                                        <m:sup>
                                          <m:r>
                                            <a:rPr lang="en-IN"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𝑁</m:t>
                                          </m:r>
                                        </m:sup>
                                      </m:sSup>
                                      <m:r>
                                        <a:rPr lang="en-IN"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sSup>
                                        <m:sSupPr>
                                          <m:ctrlPr>
                                            <a:rPr lang="en-IN"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ctrlPr>
                                        </m:sSupPr>
                                        <m:e>
                                          <m:r>
                                            <a:rPr lang="en-IN"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𝐻</m:t>
                                          </m:r>
                                        </m:e>
                                        <m:sup>
                                          <m:r>
                                            <a:rPr lang="en-IN"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𝑁</m:t>
                                          </m:r>
                                        </m:sup>
                                      </m:sSup>
                                    </m:e>
                                  </m:mr>
                                </m:m>
                              </m:e>
                            </m:d>
                            <m:r>
                              <a:rPr lang="en-IN"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𝑁</m:t>
                            </m:r>
                            <m:r>
                              <a:rPr lang="en-IN"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−1 </m:t>
                            </m:r>
                            <m:r>
                              <a:rPr lang="en-IN"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𝑡𝑖𝑚𝑒𝑠</m:t>
                            </m:r>
                          </m:e>
                        </m:mr>
                      </m:m>
                    </m:oMath>
                  </m:oMathPara>
                </a14:m>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indent="457200" algn="just">
                  <a:lnSpc>
                    <a:spcPct val="115000"/>
                  </a:lnSpc>
                  <a:spcBef>
                    <a:spcPts val="1200"/>
                  </a:spcBef>
                  <a:spcAft>
                    <a:spcPts val="800"/>
                  </a:spcAft>
                </a:pPr>
                <a14:m>
                  <m:oMathPara xmlns:m="http://schemas.openxmlformats.org/officeDocument/2006/math">
                    <m:oMathParaPr>
                      <m:jc m:val="centerGroup"/>
                    </m:oMathParaPr>
                    <m:oMath xmlns:m="http://schemas.openxmlformats.org/officeDocument/2006/math">
                      <m:sSup>
                        <m:sSupPr>
                          <m:ctrlPr>
                            <a:rPr lang="en-IN"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ctrlPr>
                        </m:sSupPr>
                        <m:e>
                          <m:r>
                            <a:rPr lang="en-IN"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 </m:t>
                          </m:r>
                          <m:r>
                            <a:rPr lang="en-IN"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𝜎</m:t>
                          </m:r>
                          <m:r>
                            <a:rPr lang="en-IN"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r>
                            <a:rPr lang="en-IN"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𝐻</m:t>
                          </m:r>
                        </m:e>
                        <m:sup>
                          <m:r>
                            <a:rPr lang="en-IN"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𝑁</m:t>
                          </m:r>
                        </m:sup>
                      </m:sSup>
                      <m:r>
                        <a:rPr lang="en-IN"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sSup>
                        <m:sSupPr>
                          <m:ctrlPr>
                            <a:rPr lang="en-IN"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ctrlPr>
                        </m:sSupPr>
                        <m:e>
                          <m:r>
                            <a:rPr lang="en-IN"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𝑊</m:t>
                          </m:r>
                        </m:e>
                        <m:sup>
                          <m:r>
                            <a:rPr lang="en-IN"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𝑁</m:t>
                          </m:r>
                          <m:r>
                            <a:rPr lang="en-IN"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+1</m:t>
                          </m:r>
                        </m:sup>
                      </m:sSup>
                      <m:r>
                        <a:rPr lang="en-IN"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acc>
                        <m:accPr>
                          <m:chr m:val="̂"/>
                          <m:ctrlPr>
                            <a:rPr lang="en-IN"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ctrlPr>
                        </m:accPr>
                        <m:e>
                          <m:r>
                            <a:rPr lang="en-IN" sz="1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𝑦</m:t>
                          </m:r>
                        </m:e>
                      </m:acc>
                    </m:oMath>
                  </m:oMathPara>
                </a14:m>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5" name="TextBox 4">
                <a:extLst>
                  <a:ext uri="{FF2B5EF4-FFF2-40B4-BE49-F238E27FC236}">
                    <a16:creationId xmlns:a16="http://schemas.microsoft.com/office/drawing/2014/main" id="{B1DD8D58-43B1-44AC-86AB-9565160CFDB4}"/>
                  </a:ext>
                </a:extLst>
              </p:cNvPr>
              <p:cNvSpPr txBox="1">
                <a:spLocks noRot="1" noChangeAspect="1" noMove="1" noResize="1" noEditPoints="1" noAdjustHandles="1" noChangeArrowheads="1" noChangeShapeType="1" noTextEdit="1"/>
              </p:cNvSpPr>
              <p:nvPr/>
            </p:nvSpPr>
            <p:spPr>
              <a:xfrm>
                <a:off x="3390090" y="2774015"/>
                <a:ext cx="4572000" cy="1609095"/>
              </a:xfrm>
              <a:prstGeom prst="rect">
                <a:avLst/>
              </a:prstGeom>
              <a:blipFill>
                <a:blip r:embed="rId2"/>
                <a:stretch>
                  <a:fillRect/>
                </a:stretch>
              </a:blipFill>
            </p:spPr>
            <p:txBody>
              <a:bodyPr/>
              <a:lstStyle/>
              <a:p>
                <a:r>
                  <a:rPr lang="en-IN">
                    <a:noFill/>
                  </a:rPr>
                  <a:t> </a:t>
                </a:r>
              </a:p>
            </p:txBody>
          </p:sp>
        </mc:Fallback>
      </mc:AlternateContent>
      <p:pic>
        <p:nvPicPr>
          <p:cNvPr id="6" name="Picture 5">
            <a:extLst>
              <a:ext uri="{FF2B5EF4-FFF2-40B4-BE49-F238E27FC236}">
                <a16:creationId xmlns:a16="http://schemas.microsoft.com/office/drawing/2014/main" id="{A1775554-51BF-4694-9FBF-8EE484D6176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42748" y="2429848"/>
            <a:ext cx="2713355" cy="2297430"/>
          </a:xfrm>
          <a:prstGeom prst="rect">
            <a:avLst/>
          </a:prstGeom>
        </p:spPr>
      </p:pic>
    </p:spTree>
    <p:extLst>
      <p:ext uri="{BB962C8B-B14F-4D97-AF65-F5344CB8AC3E}">
        <p14:creationId xmlns:p14="http://schemas.microsoft.com/office/powerpoint/2010/main" val="14630236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5"/>
          <p:cNvSpPr txBox="1">
            <a:spLocks noGrp="1"/>
          </p:cNvSpPr>
          <p:nvPr>
            <p:ph type="title"/>
          </p:nvPr>
        </p:nvSpPr>
        <p:spPr>
          <a:xfrm>
            <a:off x="731950" y="559525"/>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Motivation</a:t>
            </a:r>
            <a:endParaRPr/>
          </a:p>
        </p:txBody>
      </p:sp>
      <p:sp>
        <p:nvSpPr>
          <p:cNvPr id="101" name="Google Shape;101;p15"/>
          <p:cNvSpPr txBox="1">
            <a:spLocks noGrp="1"/>
          </p:cNvSpPr>
          <p:nvPr>
            <p:ph type="body" idx="1"/>
          </p:nvPr>
        </p:nvSpPr>
        <p:spPr>
          <a:xfrm>
            <a:off x="249300" y="1411525"/>
            <a:ext cx="4601700" cy="3351600"/>
          </a:xfrm>
          <a:prstGeom prst="rect">
            <a:avLst/>
          </a:prstGeom>
        </p:spPr>
        <p:txBody>
          <a:bodyPr spcFirstLastPara="1" wrap="square" lIns="91425" tIns="91425" rIns="91425" bIns="91425" anchor="t" anchorCtr="0">
            <a:normAutofit/>
          </a:bodyPr>
          <a:lstStyle/>
          <a:p>
            <a:pPr algn="just" fontAlgn="base">
              <a:lnSpc>
                <a:spcPct val="107000"/>
              </a:lnSpc>
              <a:spcAft>
                <a:spcPts val="800"/>
              </a:spcAft>
            </a:pPr>
            <a:r>
              <a:rPr lang="en-IN" sz="1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While plenty of literature and pretrained models as well as architectures are available in abundance. The in-depth mathematical and computational understanding of models used in sequential data prediction is lacking. This paper will be demystifying these models by delving deep into the mathematics and computations behind the ML models used for such applications. </a:t>
            </a:r>
          </a:p>
          <a:p>
            <a:pPr algn="just" fontAlgn="base">
              <a:lnSpc>
                <a:spcPct val="107000"/>
              </a:lnSpc>
              <a:spcAft>
                <a:spcPts val="800"/>
              </a:spcAft>
            </a:pPr>
            <a:r>
              <a:rPr lang="en-IN" sz="1100" dirty="0">
                <a:solidFill>
                  <a:srgbClr val="000000"/>
                </a:solidFill>
                <a:effectLst/>
                <a:latin typeface="Times New Roman" panose="02020603050405020304" pitchFamily="18" charset="0"/>
                <a:ea typeface="Times New Roman" panose="02020603050405020304" pitchFamily="18" charset="0"/>
              </a:rPr>
              <a:t>Furthermore, much of the literature on stock price prediction only focuses on predictions derived via mean squared error. This however, is insufficient if one actually wants to profit from stock price prediction models. Therefore, we innovate on the conventional mean squared error function, by proposing a new error function that optimises the amount of money earned over a trading period. </a:t>
            </a:r>
            <a:endParaRPr sz="1100" dirty="0"/>
          </a:p>
        </p:txBody>
      </p:sp>
      <p:pic>
        <p:nvPicPr>
          <p:cNvPr id="102" name="Google Shape;102;p15"/>
          <p:cNvPicPr preferRelativeResize="0"/>
          <p:nvPr/>
        </p:nvPicPr>
        <p:blipFill rotWithShape="1">
          <a:blip r:embed="rId3">
            <a:alphaModFix/>
          </a:blip>
          <a:srcRect l="-750" r="750"/>
          <a:stretch/>
        </p:blipFill>
        <p:spPr>
          <a:xfrm>
            <a:off x="4816851" y="45100"/>
            <a:ext cx="3903124" cy="4757150"/>
          </a:xfrm>
          <a:prstGeom prst="rect">
            <a:avLst/>
          </a:prstGeom>
          <a:noFill/>
          <a:ln>
            <a:noFill/>
          </a:ln>
        </p:spPr>
      </p:pic>
      <p:sp>
        <p:nvSpPr>
          <p:cNvPr id="103" name="Google Shape;103;p15"/>
          <p:cNvSpPr txBox="1"/>
          <p:nvPr/>
        </p:nvSpPr>
        <p:spPr>
          <a:xfrm>
            <a:off x="4436700" y="4802250"/>
            <a:ext cx="48147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lt1"/>
                </a:solidFill>
                <a:highlight>
                  <a:schemeClr val="dk1"/>
                </a:highlight>
                <a:latin typeface="Lato"/>
                <a:ea typeface="Lato"/>
                <a:cs typeface="Lato"/>
                <a:sym typeface="Lato"/>
              </a:rPr>
              <a:t>Write up of the mathematics behind LSTM written by us</a:t>
            </a:r>
            <a:endParaRPr>
              <a:solidFill>
                <a:schemeClr val="lt1"/>
              </a:solidFill>
              <a:highlight>
                <a:schemeClr val="dk1"/>
              </a:highlight>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6"/>
          <p:cNvSpPr txBox="1">
            <a:spLocks noGrp="1"/>
          </p:cNvSpPr>
          <p:nvPr>
            <p:ph type="title"/>
          </p:nvPr>
        </p:nvSpPr>
        <p:spPr>
          <a:xfrm>
            <a:off x="727650" y="621475"/>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Problem Statement</a:t>
            </a:r>
            <a:endParaRPr/>
          </a:p>
        </p:txBody>
      </p:sp>
      <p:sp>
        <p:nvSpPr>
          <p:cNvPr id="109" name="Google Shape;109;p16"/>
          <p:cNvSpPr txBox="1">
            <a:spLocks noGrp="1"/>
          </p:cNvSpPr>
          <p:nvPr>
            <p:ph type="body" idx="1"/>
          </p:nvPr>
        </p:nvSpPr>
        <p:spPr>
          <a:xfrm>
            <a:off x="729450" y="1365100"/>
            <a:ext cx="7688700" cy="29748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Stock price prediction and Parts of Speech tagging using Hidden Markov models and various Artificial Neural Networks (ANN, RNN, LSTM).</a:t>
            </a:r>
          </a:p>
          <a:p>
            <a:pPr marL="457200" lvl="0" indent="-311150" algn="l" rtl="0">
              <a:spcBef>
                <a:spcPts val="0"/>
              </a:spcBef>
              <a:spcAft>
                <a:spcPts val="0"/>
              </a:spcAft>
              <a:buSzPts val="1300"/>
              <a:buChar char="●"/>
            </a:pPr>
            <a:r>
              <a:rPr lang="en-IN" sz="1800" dirty="0">
                <a:latin typeface="Calibri" panose="020F0502020204030204" pitchFamily="34" charset="0"/>
                <a:cs typeface="Times New Roman" panose="02020603050405020304" pitchFamily="18" charset="0"/>
              </a:rPr>
              <a:t>Develop an innovative strategy for automatic trading decisions using Machine Learning.</a:t>
            </a: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727650" y="59710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Literature Survey</a:t>
            </a:r>
            <a:endParaRPr dirty="0"/>
          </a:p>
        </p:txBody>
      </p:sp>
      <p:sp>
        <p:nvSpPr>
          <p:cNvPr id="115" name="Google Shape;115;p17"/>
          <p:cNvSpPr txBox="1">
            <a:spLocks noGrp="1"/>
          </p:cNvSpPr>
          <p:nvPr>
            <p:ph type="body" idx="1"/>
          </p:nvPr>
        </p:nvSpPr>
        <p:spPr>
          <a:xfrm>
            <a:off x="1052550" y="1389475"/>
            <a:ext cx="3144097" cy="34209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 sz="1200" dirty="0">
                <a:solidFill>
                  <a:schemeClr val="bg2"/>
                </a:solidFill>
                <a:latin typeface="+mn-lt"/>
              </a:rPr>
              <a:t>Vanilla feedforward Neural Networks are not sequential and are not as good at extrapolating the future based on past data.</a:t>
            </a:r>
          </a:p>
          <a:p>
            <a:pPr marL="457200" lvl="0" indent="-311150" algn="l" rtl="0">
              <a:spcBef>
                <a:spcPts val="0"/>
              </a:spcBef>
              <a:spcAft>
                <a:spcPts val="0"/>
              </a:spcAft>
              <a:buSzPts val="1300"/>
              <a:buChar char="●"/>
            </a:pPr>
            <a:r>
              <a:rPr lang="en" sz="1200" dirty="0">
                <a:solidFill>
                  <a:schemeClr val="bg2"/>
                </a:solidFill>
                <a:latin typeface="+mn-lt"/>
              </a:rPr>
              <a:t>RNN are the most basic form of sequence based neural network but it suffers from vanishing gradients. </a:t>
            </a:r>
          </a:p>
          <a:p>
            <a:pPr>
              <a:lnSpc>
                <a:spcPct val="115000"/>
              </a:lnSpc>
              <a:spcBef>
                <a:spcPts val="1200"/>
              </a:spcBef>
              <a:spcAft>
                <a:spcPts val="800"/>
              </a:spcAft>
            </a:pPr>
            <a:r>
              <a:rPr lang="en-IN" sz="1200" dirty="0">
                <a:solidFill>
                  <a:schemeClr val="bg2"/>
                </a:solidFill>
                <a:effectLst/>
                <a:latin typeface="+mn-lt"/>
                <a:ea typeface="Times New Roman" panose="02020603050405020304" pitchFamily="18" charset="0"/>
                <a:cs typeface="Times New Roman" panose="02020603050405020304" pitchFamily="18" charset="0"/>
              </a:rPr>
              <a:t>To address vanishing gradients problem, many models now use LSTM networks. Such networks have longer memory than RNN networks through the use of forget and input gates.</a:t>
            </a:r>
            <a:endParaRPr lang="en-IN" sz="1200" dirty="0">
              <a:solidFill>
                <a:schemeClr val="bg2"/>
              </a:solidFill>
              <a:effectLst/>
              <a:latin typeface="+mn-lt"/>
              <a:ea typeface="Calibri" panose="020F0502020204030204" pitchFamily="34" charset="0"/>
              <a:cs typeface="Times New Roman" panose="02020603050405020304" pitchFamily="18" charset="0"/>
            </a:endParaRPr>
          </a:p>
          <a:p>
            <a:pPr marL="457200" lvl="0" indent="-311150" algn="l" rtl="0">
              <a:spcBef>
                <a:spcPts val="0"/>
              </a:spcBef>
              <a:spcAft>
                <a:spcPts val="0"/>
              </a:spcAft>
              <a:buSzPts val="1300"/>
              <a:buChar char="●"/>
            </a:pPr>
            <a:endParaRPr sz="1200" dirty="0">
              <a:solidFill>
                <a:schemeClr val="bg2"/>
              </a:solidFill>
              <a:latin typeface="+mn-lt"/>
            </a:endParaRPr>
          </a:p>
        </p:txBody>
      </p:sp>
      <p:pic>
        <p:nvPicPr>
          <p:cNvPr id="116" name="Google Shape;116;p17"/>
          <p:cNvPicPr preferRelativeResize="0"/>
          <p:nvPr/>
        </p:nvPicPr>
        <p:blipFill>
          <a:blip r:embed="rId3">
            <a:alphaModFix/>
          </a:blip>
          <a:stretch>
            <a:fillRect/>
          </a:stretch>
        </p:blipFill>
        <p:spPr>
          <a:xfrm>
            <a:off x="4196647" y="549125"/>
            <a:ext cx="3054999" cy="1680700"/>
          </a:xfrm>
          <a:prstGeom prst="rect">
            <a:avLst/>
          </a:prstGeom>
          <a:noFill/>
          <a:ln>
            <a:noFill/>
          </a:ln>
        </p:spPr>
      </p:pic>
      <p:pic>
        <p:nvPicPr>
          <p:cNvPr id="118" name="Google Shape;118;p17"/>
          <p:cNvPicPr preferRelativeResize="0"/>
          <p:nvPr/>
        </p:nvPicPr>
        <p:blipFill>
          <a:blip r:embed="rId4">
            <a:alphaModFix/>
          </a:blip>
          <a:stretch>
            <a:fillRect/>
          </a:stretch>
        </p:blipFill>
        <p:spPr>
          <a:xfrm>
            <a:off x="7580955" y="1180275"/>
            <a:ext cx="1570493" cy="292300"/>
          </a:xfrm>
          <a:prstGeom prst="rect">
            <a:avLst/>
          </a:prstGeom>
          <a:noFill/>
          <a:ln>
            <a:noFill/>
          </a:ln>
        </p:spPr>
      </p:pic>
      <p:pic>
        <p:nvPicPr>
          <p:cNvPr id="7" name="Google Shape;127;p18">
            <a:extLst>
              <a:ext uri="{FF2B5EF4-FFF2-40B4-BE49-F238E27FC236}">
                <a16:creationId xmlns:a16="http://schemas.microsoft.com/office/drawing/2014/main" id="{D055324F-4F85-4D79-AACE-59FB94815B46}"/>
              </a:ext>
            </a:extLst>
          </p:cNvPr>
          <p:cNvPicPr preferRelativeResize="0"/>
          <p:nvPr/>
        </p:nvPicPr>
        <p:blipFill>
          <a:blip r:embed="rId5">
            <a:alphaModFix/>
          </a:blip>
          <a:stretch>
            <a:fillRect/>
          </a:stretch>
        </p:blipFill>
        <p:spPr>
          <a:xfrm>
            <a:off x="4120503" y="2487000"/>
            <a:ext cx="2753825" cy="2080975"/>
          </a:xfrm>
          <a:prstGeom prst="rect">
            <a:avLst/>
          </a:prstGeom>
          <a:noFill/>
          <a:ln>
            <a:noFill/>
          </a:ln>
        </p:spPr>
      </p:pic>
      <p:pic>
        <p:nvPicPr>
          <p:cNvPr id="3" name="Picture 2">
            <a:extLst>
              <a:ext uri="{FF2B5EF4-FFF2-40B4-BE49-F238E27FC236}">
                <a16:creationId xmlns:a16="http://schemas.microsoft.com/office/drawing/2014/main" id="{BD116B82-E761-4200-8A45-69FF5032B28D}"/>
              </a:ext>
            </a:extLst>
          </p:cNvPr>
          <p:cNvPicPr>
            <a:picLocks noChangeAspect="1"/>
          </p:cNvPicPr>
          <p:nvPr/>
        </p:nvPicPr>
        <p:blipFill>
          <a:blip r:embed="rId6"/>
          <a:stretch>
            <a:fillRect/>
          </a:stretch>
        </p:blipFill>
        <p:spPr>
          <a:xfrm>
            <a:off x="7030395" y="3043785"/>
            <a:ext cx="1821775" cy="1089493"/>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47477A-768A-4586-9B59-E2246978C1B1}"/>
              </a:ext>
            </a:extLst>
          </p:cNvPr>
          <p:cNvSpPr>
            <a:spLocks noGrp="1"/>
          </p:cNvSpPr>
          <p:nvPr>
            <p:ph type="title"/>
          </p:nvPr>
        </p:nvSpPr>
        <p:spPr/>
        <p:txBody>
          <a:bodyPr>
            <a:normAutofit fontScale="90000"/>
          </a:bodyPr>
          <a:lstStyle/>
          <a:p>
            <a:r>
              <a:rPr lang="en" dirty="0"/>
              <a:t>Literature Survey</a:t>
            </a:r>
            <a:endParaRPr lang="en-IN" dirty="0"/>
          </a:p>
        </p:txBody>
      </p:sp>
      <p:sp>
        <p:nvSpPr>
          <p:cNvPr id="3" name="Text Placeholder 2">
            <a:extLst>
              <a:ext uri="{FF2B5EF4-FFF2-40B4-BE49-F238E27FC236}">
                <a16:creationId xmlns:a16="http://schemas.microsoft.com/office/drawing/2014/main" id="{6589EADF-3916-4F71-9426-D5FA400AD5AA}"/>
              </a:ext>
            </a:extLst>
          </p:cNvPr>
          <p:cNvSpPr>
            <a:spLocks noGrp="1"/>
          </p:cNvSpPr>
          <p:nvPr>
            <p:ph type="body" idx="1"/>
          </p:nvPr>
        </p:nvSpPr>
        <p:spPr/>
        <p:txBody>
          <a:bodyPr>
            <a:normAutofit/>
          </a:bodyPr>
          <a:lstStyle/>
          <a:p>
            <a:pPr algn="just" fontAlgn="base">
              <a:lnSpc>
                <a:spcPct val="107000"/>
              </a:lnSpc>
              <a:spcAft>
                <a:spcPts val="800"/>
              </a:spcAft>
            </a:pPr>
            <a:r>
              <a:rPr lang="en-IN" sz="1400" dirty="0">
                <a:solidFill>
                  <a:schemeClr val="bg2"/>
                </a:solidFill>
                <a:latin typeface="+mn-lt"/>
                <a:ea typeface="Times New Roman" panose="02020603050405020304" pitchFamily="18" charset="0"/>
                <a:cs typeface="Times New Roman" panose="02020603050405020304" pitchFamily="18" charset="0"/>
              </a:rPr>
              <a:t>“Stochastic Processes” book by Sheldon M. Ross was used to understand the maths behind Markov Chains.</a:t>
            </a:r>
            <a:endParaRPr lang="en-IN" sz="1400" baseline="30000" dirty="0">
              <a:solidFill>
                <a:schemeClr val="bg2"/>
              </a:solidFill>
              <a:latin typeface="+mn-lt"/>
              <a:ea typeface="Times New Roman" panose="02020603050405020304" pitchFamily="18" charset="0"/>
              <a:cs typeface="Times New Roman" panose="02020603050405020304" pitchFamily="18" charset="0"/>
            </a:endParaRPr>
          </a:p>
          <a:p>
            <a:pPr algn="just" fontAlgn="base">
              <a:lnSpc>
                <a:spcPct val="107000"/>
              </a:lnSpc>
              <a:spcAft>
                <a:spcPts val="800"/>
              </a:spcAft>
            </a:pPr>
            <a:r>
              <a:rPr lang="en-IN" sz="1400" dirty="0">
                <a:solidFill>
                  <a:schemeClr val="bg2"/>
                </a:solidFill>
                <a:latin typeface="+mn-lt"/>
                <a:ea typeface="Calibri" panose="020F0502020204030204" pitchFamily="34" charset="0"/>
                <a:cs typeface="Times New Roman" panose="02020603050405020304" pitchFamily="18" charset="0"/>
              </a:rPr>
              <a:t>“Parts of Speech tagging” article by Susan Lee.</a:t>
            </a:r>
          </a:p>
          <a:p>
            <a:pPr algn="just" fontAlgn="base">
              <a:lnSpc>
                <a:spcPct val="107000"/>
              </a:lnSpc>
              <a:spcAft>
                <a:spcPts val="800"/>
              </a:spcAft>
            </a:pPr>
            <a:r>
              <a:rPr lang="en-IN" sz="1400" dirty="0">
                <a:solidFill>
                  <a:schemeClr val="bg2"/>
                </a:solidFill>
                <a:latin typeface="+mn-lt"/>
                <a:ea typeface="Times New Roman" panose="02020603050405020304" pitchFamily="18" charset="0"/>
                <a:cs typeface="Times New Roman" panose="02020603050405020304" pitchFamily="18" charset="0"/>
              </a:rPr>
              <a:t>YouTube video “Neural Networks Demystified” by Welch Labs.</a:t>
            </a:r>
            <a:endParaRPr lang="en-IN" sz="1400" baseline="30000" dirty="0">
              <a:solidFill>
                <a:schemeClr val="bg2"/>
              </a:solidFill>
              <a:latin typeface="+mn-lt"/>
              <a:ea typeface="Times New Roman" panose="02020603050405020304" pitchFamily="18" charset="0"/>
              <a:cs typeface="Times New Roman" panose="02020603050405020304" pitchFamily="18" charset="0"/>
            </a:endParaRPr>
          </a:p>
          <a:p>
            <a:pPr algn="just" fontAlgn="base">
              <a:lnSpc>
                <a:spcPct val="107000"/>
              </a:lnSpc>
              <a:spcAft>
                <a:spcPts val="800"/>
              </a:spcAft>
            </a:pPr>
            <a:r>
              <a:rPr lang="en-IN" sz="1400" dirty="0">
                <a:solidFill>
                  <a:schemeClr val="bg2"/>
                </a:solidFill>
                <a:latin typeface="+mn-lt"/>
                <a:ea typeface="Calibri" panose="020F0502020204030204" pitchFamily="34" charset="0"/>
                <a:cs typeface="Times New Roman" panose="02020603050405020304" pitchFamily="18" charset="0"/>
              </a:rPr>
              <a:t>“</a:t>
            </a:r>
            <a:r>
              <a:rPr lang="en-IN" sz="1400" dirty="0" err="1">
                <a:solidFill>
                  <a:schemeClr val="bg2"/>
                </a:solidFill>
                <a:latin typeface="+mn-lt"/>
                <a:ea typeface="Calibri" panose="020F0502020204030204" pitchFamily="34" charset="0"/>
                <a:cs typeface="Times New Roman" panose="02020603050405020304" pitchFamily="18" charset="0"/>
              </a:rPr>
              <a:t>Backpropogating</a:t>
            </a:r>
            <a:r>
              <a:rPr lang="en-IN" sz="1400" dirty="0">
                <a:solidFill>
                  <a:schemeClr val="bg2"/>
                </a:solidFill>
                <a:latin typeface="+mn-lt"/>
                <a:ea typeface="Calibri" panose="020F0502020204030204" pitchFamily="34" charset="0"/>
                <a:cs typeface="Times New Roman" panose="02020603050405020304" pitchFamily="18" charset="0"/>
              </a:rPr>
              <a:t> an LSTM: A numerical example” article by </a:t>
            </a:r>
            <a:r>
              <a:rPr lang="en-IN" sz="1400" dirty="0" err="1">
                <a:solidFill>
                  <a:schemeClr val="bg2"/>
                </a:solidFill>
                <a:latin typeface="+mn-lt"/>
                <a:ea typeface="Calibri" panose="020F0502020204030204" pitchFamily="34" charset="0"/>
                <a:cs typeface="Times New Roman" panose="02020603050405020304" pitchFamily="18" charset="0"/>
              </a:rPr>
              <a:t>Aidian</a:t>
            </a:r>
            <a:r>
              <a:rPr lang="en-IN" sz="1400" dirty="0">
                <a:solidFill>
                  <a:schemeClr val="bg2"/>
                </a:solidFill>
                <a:latin typeface="+mn-lt"/>
                <a:ea typeface="Calibri" panose="020F0502020204030204" pitchFamily="34" charset="0"/>
                <a:cs typeface="Times New Roman" panose="02020603050405020304" pitchFamily="18" charset="0"/>
              </a:rPr>
              <a:t> Gomez.</a:t>
            </a:r>
          </a:p>
          <a:p>
            <a:pPr algn="just" fontAlgn="base">
              <a:lnSpc>
                <a:spcPct val="107000"/>
              </a:lnSpc>
              <a:spcAft>
                <a:spcPts val="800"/>
              </a:spcAft>
            </a:pPr>
            <a:endParaRPr lang="en-IN" sz="1400" dirty="0">
              <a:solidFill>
                <a:schemeClr val="bg2"/>
              </a:solidFill>
              <a:latin typeface="+mn-lt"/>
              <a:ea typeface="Calibri" panose="020F0502020204030204" pitchFamily="34" charset="0"/>
              <a:cs typeface="Times New Roman" panose="02020603050405020304" pitchFamily="18" charset="0"/>
            </a:endParaRPr>
          </a:p>
          <a:p>
            <a:pPr marL="146050" indent="0" algn="just" fontAlgn="base">
              <a:lnSpc>
                <a:spcPct val="107000"/>
              </a:lnSpc>
              <a:spcAft>
                <a:spcPts val="800"/>
              </a:spcAft>
              <a:buNone/>
            </a:pPr>
            <a:endParaRPr lang="en-IN" sz="1400" baseline="30000" dirty="0">
              <a:solidFill>
                <a:schemeClr val="bg2"/>
              </a:solidFill>
              <a:latin typeface="+mn-lt"/>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411539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FC56A7-587C-488D-9DF7-3A542DAF43C3}"/>
              </a:ext>
            </a:extLst>
          </p:cNvPr>
          <p:cNvSpPr>
            <a:spLocks noGrp="1"/>
          </p:cNvSpPr>
          <p:nvPr>
            <p:ph type="title"/>
          </p:nvPr>
        </p:nvSpPr>
        <p:spPr/>
        <p:txBody>
          <a:bodyPr>
            <a:normAutofit fontScale="90000"/>
          </a:bodyPr>
          <a:lstStyle/>
          <a:p>
            <a:r>
              <a:rPr lang="en-IN" dirty="0"/>
              <a:t>Markov Chains and Hidden Markov Model</a:t>
            </a:r>
          </a:p>
        </p:txBody>
      </p:sp>
      <p:sp>
        <p:nvSpPr>
          <p:cNvPr id="3" name="Text Placeholder 2">
            <a:extLst>
              <a:ext uri="{FF2B5EF4-FFF2-40B4-BE49-F238E27FC236}">
                <a16:creationId xmlns:a16="http://schemas.microsoft.com/office/drawing/2014/main" id="{0DAE38B7-BB5D-4458-B4B7-CB7030702F81}"/>
              </a:ext>
            </a:extLst>
          </p:cNvPr>
          <p:cNvSpPr>
            <a:spLocks noGrp="1"/>
          </p:cNvSpPr>
          <p:nvPr>
            <p:ph type="body" idx="1"/>
          </p:nvPr>
        </p:nvSpPr>
        <p:spPr/>
        <p:txBody>
          <a:bodyPr/>
          <a:lstStyle/>
          <a:p>
            <a:r>
              <a:rPr lang="en-IN" dirty="0" err="1"/>
              <a:t>Memorylessness</a:t>
            </a:r>
            <a:endParaRPr lang="en-IN" dirty="0"/>
          </a:p>
          <a:p>
            <a:r>
              <a:rPr lang="en-IN" dirty="0"/>
              <a:t>Chapman Kolmogorov Equations</a:t>
            </a:r>
          </a:p>
          <a:p>
            <a:r>
              <a:rPr lang="en-IN" dirty="0"/>
              <a:t>Stationary Distribution</a:t>
            </a:r>
          </a:p>
          <a:p>
            <a:r>
              <a:rPr lang="en-IN" dirty="0"/>
              <a:t>Algorithm for stationary distribution using power rule</a:t>
            </a:r>
          </a:p>
          <a:p>
            <a:r>
              <a:rPr lang="en-IN" dirty="0"/>
              <a:t>Stock Price Prediction NIFTY50</a:t>
            </a:r>
          </a:p>
          <a:p>
            <a:r>
              <a:rPr lang="en-IN" dirty="0"/>
              <a:t>Parts of Speech tagging</a:t>
            </a:r>
          </a:p>
        </p:txBody>
      </p:sp>
    </p:spTree>
    <p:extLst>
      <p:ext uri="{BB962C8B-B14F-4D97-AF65-F5344CB8AC3E}">
        <p14:creationId xmlns:p14="http://schemas.microsoft.com/office/powerpoint/2010/main" val="10145272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498460-E246-42D2-BE5A-46FF211FBB15}"/>
              </a:ext>
            </a:extLst>
          </p:cNvPr>
          <p:cNvSpPr>
            <a:spLocks noGrp="1"/>
          </p:cNvSpPr>
          <p:nvPr>
            <p:ph type="title"/>
          </p:nvPr>
        </p:nvSpPr>
        <p:spPr>
          <a:xfrm>
            <a:off x="672300" y="466596"/>
            <a:ext cx="7688700" cy="535200"/>
          </a:xfrm>
        </p:spPr>
        <p:txBody>
          <a:bodyPr>
            <a:normAutofit fontScale="90000"/>
          </a:bodyPr>
          <a:lstStyle/>
          <a:p>
            <a:r>
              <a:rPr lang="en-IN" dirty="0"/>
              <a:t>Stock Price Prediction using Markov Chains</a:t>
            </a:r>
          </a:p>
        </p:txBody>
      </p:sp>
      <p:sp>
        <p:nvSpPr>
          <p:cNvPr id="3" name="Text Placeholder 2">
            <a:extLst>
              <a:ext uri="{FF2B5EF4-FFF2-40B4-BE49-F238E27FC236}">
                <a16:creationId xmlns:a16="http://schemas.microsoft.com/office/drawing/2014/main" id="{68CF7340-67D3-4DDF-B940-01871761BEEA}"/>
              </a:ext>
            </a:extLst>
          </p:cNvPr>
          <p:cNvSpPr>
            <a:spLocks noGrp="1"/>
          </p:cNvSpPr>
          <p:nvPr>
            <p:ph type="body" idx="1"/>
          </p:nvPr>
        </p:nvSpPr>
        <p:spPr>
          <a:xfrm>
            <a:off x="729450" y="2078874"/>
            <a:ext cx="7688700" cy="2550275"/>
          </a:xfrm>
        </p:spPr>
        <p:txBody>
          <a:bodyPr>
            <a:normAutofit/>
          </a:bodyPr>
          <a:lstStyle/>
          <a:p>
            <a:pPr marL="146050" indent="0">
              <a:lnSpc>
                <a:spcPct val="107000"/>
              </a:lnSpc>
              <a:spcAft>
                <a:spcPts val="800"/>
              </a:spcAft>
              <a:buNone/>
            </a:pPr>
            <a:endParaRPr lang="en-IN" sz="1800" dirty="0">
              <a:solidFill>
                <a:srgbClr val="212121"/>
              </a:solidFill>
              <a:effectLst/>
              <a:latin typeface="+mj-lt"/>
              <a:ea typeface="Times New Roman" panose="02020603050405020304" pitchFamily="18" charset="0"/>
              <a:cs typeface="Times New Roman" panose="02020603050405020304" pitchFamily="18" charset="0"/>
            </a:endParaRPr>
          </a:p>
          <a:p>
            <a:pPr marL="146050" indent="0">
              <a:lnSpc>
                <a:spcPct val="107000"/>
              </a:lnSpc>
              <a:spcAft>
                <a:spcPts val="800"/>
              </a:spcAft>
              <a:buNone/>
            </a:pPr>
            <a:endParaRPr lang="en-IN" sz="1800" dirty="0">
              <a:solidFill>
                <a:srgbClr val="212121"/>
              </a:solidFill>
              <a:latin typeface="+mj-lt"/>
              <a:ea typeface="Times New Roman" panose="02020603050405020304" pitchFamily="18" charset="0"/>
              <a:cs typeface="Times New Roman" panose="02020603050405020304" pitchFamily="18" charset="0"/>
            </a:endParaRPr>
          </a:p>
          <a:p>
            <a:pPr marL="146050" indent="0">
              <a:lnSpc>
                <a:spcPct val="107000"/>
              </a:lnSpc>
              <a:spcAft>
                <a:spcPts val="800"/>
              </a:spcAft>
              <a:buNone/>
            </a:pPr>
            <a:endParaRPr lang="en-IN" sz="1800" dirty="0">
              <a:solidFill>
                <a:srgbClr val="212121"/>
              </a:solidFill>
              <a:effectLst/>
              <a:latin typeface="+mj-lt"/>
              <a:ea typeface="Times New Roman" panose="02020603050405020304" pitchFamily="18" charset="0"/>
              <a:cs typeface="Times New Roman" panose="02020603050405020304" pitchFamily="18" charset="0"/>
            </a:endParaRPr>
          </a:p>
          <a:p>
            <a:pPr marL="146050" indent="0">
              <a:lnSpc>
                <a:spcPct val="107000"/>
              </a:lnSpc>
              <a:spcAft>
                <a:spcPts val="800"/>
              </a:spcAft>
              <a:buNone/>
            </a:pPr>
            <a:r>
              <a:rPr lang="en-IN" sz="1400" dirty="0">
                <a:solidFill>
                  <a:srgbClr val="212121"/>
                </a:solidFill>
                <a:latin typeface="+mj-lt"/>
                <a:ea typeface="Times New Roman" panose="02020603050405020304" pitchFamily="18" charset="0"/>
                <a:cs typeface="Times New Roman" panose="02020603050405020304" pitchFamily="18" charset="0"/>
              </a:rPr>
              <a:t>Steady state vector: </a:t>
            </a:r>
          </a:p>
          <a:p>
            <a:pPr marL="146050" indent="0">
              <a:lnSpc>
                <a:spcPct val="107000"/>
              </a:lnSpc>
              <a:spcAft>
                <a:spcPts val="800"/>
              </a:spcAft>
              <a:buNone/>
            </a:pPr>
            <a:r>
              <a:rPr lang="en-IN" sz="1400" dirty="0">
                <a:solidFill>
                  <a:srgbClr val="212121"/>
                </a:solidFill>
                <a:effectLst/>
                <a:latin typeface="+mj-lt"/>
                <a:ea typeface="Times New Roman" panose="02020603050405020304" pitchFamily="18" charset="0"/>
                <a:cs typeface="Times New Roman" panose="02020603050405020304" pitchFamily="18" charset="0"/>
              </a:rPr>
              <a:t>[0.45646225 0.18338842 0.36014934]</a:t>
            </a:r>
            <a:endParaRPr lang="en-IN" sz="1400" dirty="0">
              <a:effectLst/>
              <a:latin typeface="+mj-lt"/>
              <a:ea typeface="Calibri" panose="020F0502020204030204" pitchFamily="34" charset="0"/>
              <a:cs typeface="Times New Roman" panose="02020603050405020304" pitchFamily="18" charset="0"/>
            </a:endParaRPr>
          </a:p>
          <a:p>
            <a:pPr marL="146050" indent="0">
              <a:lnSpc>
                <a:spcPct val="107000"/>
              </a:lnSpc>
              <a:spcAft>
                <a:spcPts val="800"/>
              </a:spcAft>
              <a:buNone/>
            </a:pPr>
            <a:endParaRPr lang="en-IN" sz="1800" dirty="0">
              <a:solidFill>
                <a:srgbClr val="212121"/>
              </a:solidFill>
              <a:effectLst/>
              <a:latin typeface="+mj-lt"/>
              <a:ea typeface="Times New Roman" panose="02020603050405020304" pitchFamily="18" charset="0"/>
              <a:cs typeface="Times New Roman" panose="02020603050405020304" pitchFamily="18" charset="0"/>
            </a:endParaRPr>
          </a:p>
          <a:p>
            <a:endParaRPr lang="en-IN" dirty="0">
              <a:latin typeface="+mj-lt"/>
            </a:endParaRPr>
          </a:p>
        </p:txBody>
      </p:sp>
      <p:pic>
        <p:nvPicPr>
          <p:cNvPr id="4" name="Picture 3">
            <a:extLst>
              <a:ext uri="{FF2B5EF4-FFF2-40B4-BE49-F238E27FC236}">
                <a16:creationId xmlns:a16="http://schemas.microsoft.com/office/drawing/2014/main" id="{F22BDCA2-1522-46EB-B222-C667BD12257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72300" y="1280910"/>
            <a:ext cx="2560955" cy="1677670"/>
          </a:xfrm>
          <a:prstGeom prst="rect">
            <a:avLst/>
          </a:prstGeom>
          <a:noFill/>
          <a:ln>
            <a:noFill/>
          </a:ln>
        </p:spPr>
      </p:pic>
      <p:pic>
        <p:nvPicPr>
          <p:cNvPr id="5" name="Picture 4">
            <a:extLst>
              <a:ext uri="{FF2B5EF4-FFF2-40B4-BE49-F238E27FC236}">
                <a16:creationId xmlns:a16="http://schemas.microsoft.com/office/drawing/2014/main" id="{B59D8F29-72A5-4520-AD9C-00299B98CA4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801196" y="980635"/>
            <a:ext cx="4921972" cy="2067454"/>
          </a:xfrm>
          <a:prstGeom prst="rect">
            <a:avLst/>
          </a:prstGeom>
          <a:noFill/>
          <a:ln>
            <a:noFill/>
          </a:ln>
        </p:spPr>
      </p:pic>
      <p:pic>
        <p:nvPicPr>
          <p:cNvPr id="7" name="Picture 6">
            <a:extLst>
              <a:ext uri="{FF2B5EF4-FFF2-40B4-BE49-F238E27FC236}">
                <a16:creationId xmlns:a16="http://schemas.microsoft.com/office/drawing/2014/main" id="{607DFC43-51F4-4003-8344-A4292DA800E4}"/>
              </a:ext>
            </a:extLst>
          </p:cNvPr>
          <p:cNvPicPr>
            <a:picLocks noChangeAspect="1"/>
          </p:cNvPicPr>
          <p:nvPr/>
        </p:nvPicPr>
        <p:blipFill>
          <a:blip r:embed="rId4"/>
          <a:stretch>
            <a:fillRect/>
          </a:stretch>
        </p:blipFill>
        <p:spPr>
          <a:xfrm>
            <a:off x="4358242" y="3048089"/>
            <a:ext cx="4448796" cy="1629002"/>
          </a:xfrm>
          <a:prstGeom prst="rect">
            <a:avLst/>
          </a:prstGeom>
        </p:spPr>
      </p:pic>
    </p:spTree>
    <p:extLst>
      <p:ext uri="{BB962C8B-B14F-4D97-AF65-F5344CB8AC3E}">
        <p14:creationId xmlns:p14="http://schemas.microsoft.com/office/powerpoint/2010/main" val="1026415743"/>
      </p:ext>
    </p:extLst>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4773</TotalTime>
  <Words>2566</Words>
  <Application>Microsoft Office PowerPoint</Application>
  <PresentationFormat>On-screen Show (16:9)</PresentationFormat>
  <Paragraphs>168</Paragraphs>
  <Slides>21</Slides>
  <Notes>7</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21</vt:i4>
      </vt:variant>
    </vt:vector>
  </HeadingPairs>
  <TitlesOfParts>
    <vt:vector size="32" baseType="lpstr">
      <vt:lpstr>Raleway</vt:lpstr>
      <vt:lpstr>Montserrat</vt:lpstr>
      <vt:lpstr>Cambria Math</vt:lpstr>
      <vt:lpstr>Lato</vt:lpstr>
      <vt:lpstr>Arial</vt:lpstr>
      <vt:lpstr>Times New Roman</vt:lpstr>
      <vt:lpstr>Symbol</vt:lpstr>
      <vt:lpstr>Courier New</vt:lpstr>
      <vt:lpstr>Calibri</vt:lpstr>
      <vt:lpstr>Wingdings</vt:lpstr>
      <vt:lpstr>Streamline</vt:lpstr>
      <vt:lpstr>Machine Learning </vt:lpstr>
      <vt:lpstr>Background</vt:lpstr>
      <vt:lpstr>Background</vt:lpstr>
      <vt:lpstr>Motivation</vt:lpstr>
      <vt:lpstr>Problem Statement</vt:lpstr>
      <vt:lpstr>Literature Survey</vt:lpstr>
      <vt:lpstr>Literature Survey</vt:lpstr>
      <vt:lpstr>Markov Chains and Hidden Markov Model</vt:lpstr>
      <vt:lpstr>Stock Price Prediction using Markov Chains</vt:lpstr>
      <vt:lpstr>PoS Tagging using HMM</vt:lpstr>
      <vt:lpstr>ANN</vt:lpstr>
      <vt:lpstr>ANN</vt:lpstr>
      <vt:lpstr>RNN</vt:lpstr>
      <vt:lpstr>RNN</vt:lpstr>
      <vt:lpstr>LSTM</vt:lpstr>
      <vt:lpstr>LSTM</vt:lpstr>
      <vt:lpstr>Innovation</vt:lpstr>
      <vt:lpstr>Conclusion</vt:lpstr>
      <vt:lpstr>Contributions</vt:lpstr>
      <vt:lpstr>Contributions</vt:lpstr>
      <vt:lpstr>Works Cited: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dc:title>
  <cp:lastModifiedBy>sidd agra</cp:lastModifiedBy>
  <cp:revision>42</cp:revision>
  <dcterms:modified xsi:type="dcterms:W3CDTF">2021-12-18T12:47:05Z</dcterms:modified>
</cp:coreProperties>
</file>