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72" r:id="rId7"/>
    <p:sldId id="264" r:id="rId8"/>
    <p:sldId id="266" r:id="rId9"/>
    <p:sldId id="273" r:id="rId10"/>
    <p:sldId id="269" r:id="rId11"/>
  </p:sldIdLst>
  <p:sldSz cx="9144000" cy="5715000" type="screen16x10"/>
  <p:notesSz cx="6858000" cy="9144000"/>
  <p:embeddedFontLst>
    <p:embeddedFont>
      <p:font typeface="Lato" panose="020F0502020204030203" pitchFamily="34" charset="77"/>
      <p:regular r:id="rId13"/>
      <p:bold r:id="rId14"/>
      <p:italic r:id="rId15"/>
      <p:boldItalic r:id="rId16"/>
    </p:embeddedFont>
    <p:embeddedFont>
      <p:font typeface="Raleway" panose="020B05030301010600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4F15E-2D3E-4325-A748-1755108B1AEE}">
  <a:tblStyle styleId="{1BF4F15E-2D3E-4325-A748-1755108B1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097DBB-6BF8-4FCC-B260-56DB1D7E8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>
        <p:scale>
          <a:sx n="144" d="100"/>
          <a:sy n="14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990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990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6ae91f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6ae91f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6ae91f4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6ae91f4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 as a Country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=&gt; 2014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discuss our data will further explain this last bullet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ae91f4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ae91f4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Tables from their Salesforce Database and Job Board data collection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of the Table &gt; 300 Columns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Largest Table - +450K rows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Primarily worked with Subset of 5 Tables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Opportunity - ~130 Columns &amp; 10K rows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Campaign -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 -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RecordType - 12 Columns / 80  Rows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Salesforce DB every instances has a RecordTypeId.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130bd8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130bd8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Encoding/Prefix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6ae91f4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6ae91f4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“Lead Source” =&gt; Opportunity Type =&gt; Donation Type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130bd8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130bd8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130bd81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130bd81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650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71e9f2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71e9f2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1425" y="3154372"/>
            <a:ext cx="5216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814625"/>
            <a:ext cx="7218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814625"/>
            <a:ext cx="7218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814625"/>
            <a:ext cx="7218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814625"/>
            <a:ext cx="5216700" cy="85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44364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759269"/>
            <a:ext cx="7772400" cy="128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3155615"/>
            <a:ext cx="77724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4436500"/>
            <a:ext cx="30477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4436500"/>
            <a:ext cx="30477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4436500"/>
            <a:ext cx="30477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5366979"/>
            <a:ext cx="9144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710425" y="2402000"/>
            <a:ext cx="57237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▷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1312688"/>
            <a:ext cx="19572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  <a:endParaRPr sz="9600" b="1">
              <a:solidFill>
                <a:srgbClr val="97ABBC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777417"/>
            <a:ext cx="17103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777417"/>
            <a:ext cx="17103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777417"/>
            <a:ext cx="17103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777417"/>
            <a:ext cx="1710300" cy="85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25" y="5366979"/>
            <a:ext cx="9144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228875"/>
            <a:ext cx="64626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526209"/>
            <a:ext cx="6462600" cy="3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629250"/>
            <a:ext cx="8937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629250"/>
            <a:ext cx="8937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629250"/>
            <a:ext cx="8937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629250"/>
            <a:ext cx="6462600" cy="85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93700" y="228875"/>
            <a:ext cx="64626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93625" y="1333500"/>
            <a:ext cx="31368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219456" y="1333500"/>
            <a:ext cx="31368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356366" y="5629250"/>
            <a:ext cx="8937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629250"/>
            <a:ext cx="8937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629250"/>
            <a:ext cx="8937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629250"/>
            <a:ext cx="6462600" cy="85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93700" y="228875"/>
            <a:ext cx="64626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93700" y="1333500"/>
            <a:ext cx="23712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386404" y="1333500"/>
            <a:ext cx="23712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879107" y="1333500"/>
            <a:ext cx="23712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356366" y="5629250"/>
            <a:ext cx="8937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629250"/>
            <a:ext cx="8937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629250"/>
            <a:ext cx="8937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629250"/>
            <a:ext cx="6462600" cy="85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93700" y="228875"/>
            <a:ext cx="64626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7356366" y="5629250"/>
            <a:ext cx="8937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250312" y="5629250"/>
            <a:ext cx="8937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0" y="5629250"/>
            <a:ext cx="8937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893710" y="5629250"/>
            <a:ext cx="6462600" cy="85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93700" y="5166625"/>
            <a:ext cx="64626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SzPts val="14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7356366" y="5629250"/>
            <a:ext cx="8937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8250312" y="5629250"/>
            <a:ext cx="8937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0" y="5629250"/>
            <a:ext cx="8937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93710" y="5629250"/>
            <a:ext cx="6462600" cy="85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185C5"/>
                </a:solidFill>
              </a:defRPr>
            </a:lvl1pPr>
            <a:lvl2pPr lvl="1">
              <a:buNone/>
              <a:defRPr>
                <a:solidFill>
                  <a:srgbClr val="2185C5"/>
                </a:solidFill>
              </a:defRPr>
            </a:lvl2pPr>
            <a:lvl3pPr lvl="2">
              <a:buNone/>
              <a:defRPr>
                <a:solidFill>
                  <a:srgbClr val="2185C5"/>
                </a:solidFill>
              </a:defRPr>
            </a:lvl3pPr>
            <a:lvl4pPr lvl="3">
              <a:buNone/>
              <a:defRPr>
                <a:solidFill>
                  <a:srgbClr val="2185C5"/>
                </a:solidFill>
              </a:defRPr>
            </a:lvl4pPr>
            <a:lvl5pPr lvl="4">
              <a:buNone/>
              <a:defRPr>
                <a:solidFill>
                  <a:srgbClr val="2185C5"/>
                </a:solidFill>
              </a:defRPr>
            </a:lvl5pPr>
            <a:lvl6pPr lvl="5">
              <a:buNone/>
              <a:defRPr>
                <a:solidFill>
                  <a:srgbClr val="2185C5"/>
                </a:solidFill>
              </a:defRPr>
            </a:lvl6pPr>
            <a:lvl7pPr lvl="6">
              <a:buNone/>
              <a:defRPr>
                <a:solidFill>
                  <a:srgbClr val="2185C5"/>
                </a:solidFill>
              </a:defRPr>
            </a:lvl7pPr>
            <a:lvl8pPr lvl="7">
              <a:buNone/>
              <a:defRPr>
                <a:solidFill>
                  <a:srgbClr val="2185C5"/>
                </a:solidFill>
              </a:defRPr>
            </a:lvl8pPr>
            <a:lvl9pPr lvl="8">
              <a:buNone/>
              <a:defRPr>
                <a:solidFill>
                  <a:srgbClr val="2185C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629250"/>
            <a:ext cx="893700" cy="858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629250"/>
            <a:ext cx="893700" cy="858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629250"/>
            <a:ext cx="893700" cy="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629250"/>
            <a:ext cx="6462600" cy="858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228875"/>
            <a:ext cx="6462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526209"/>
            <a:ext cx="6462600" cy="3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21425" y="3154372"/>
            <a:ext cx="5216700" cy="12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Heroes USA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William Murwin &amp;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Siddharth Dani</a:t>
            </a:r>
            <a:endParaRPr sz="24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000" y="3217771"/>
            <a:ext cx="1671509" cy="155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893625" y="1333500"/>
            <a:ext cx="7190100" cy="4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Monthly Recurring donors (do increase annually).</a:t>
            </a:r>
            <a:br>
              <a:rPr lang="en" dirty="0"/>
            </a:br>
            <a:r>
              <a:rPr lang="en" dirty="0"/>
              <a:t>But  recurring  donation amount is vastly insignificant.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Recent 2x annual growth by </a:t>
            </a:r>
            <a:r>
              <a:rPr lang="en" b="1" dirty="0"/>
              <a:t>GRANTS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Majority of annual donations come from few entities</a:t>
            </a:r>
            <a:br>
              <a:rPr lang="en" dirty="0"/>
            </a:br>
            <a:r>
              <a:rPr lang="en" dirty="0"/>
              <a:t> &gt; $200,000.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/>
              <a:t>Primarily Grants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dirty="0"/>
              <a:t>Corporate Donations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/>
              <a:t>Top Geographic Giving: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California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Florida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Texas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Virginia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Massachusetts</a:t>
            </a:r>
            <a:endParaRPr dirty="0"/>
          </a:p>
        </p:txBody>
      </p:sp>
      <p:sp>
        <p:nvSpPr>
          <p:cNvPr id="5" name="Google Shape;219;p26">
            <a:extLst>
              <a:ext uri="{FF2B5EF4-FFF2-40B4-BE49-F238E27FC236}">
                <a16:creationId xmlns:a16="http://schemas.microsoft.com/office/drawing/2014/main" id="{05B1ED20-F793-494A-9182-7323BFE00ACD}"/>
              </a:ext>
            </a:extLst>
          </p:cNvPr>
          <p:cNvSpPr txBox="1">
            <a:spLocks/>
          </p:cNvSpPr>
          <p:nvPr/>
        </p:nvSpPr>
        <p:spPr>
          <a:xfrm>
            <a:off x="0" y="381275"/>
            <a:ext cx="9144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 b="0" i="0" u="none" strike="noStrike" cap="non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IN" dirty="0">
                <a:solidFill>
                  <a:srgbClr val="677480"/>
                </a:solidFill>
              </a:rPr>
              <a:t>Conclusions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710425" y="2402000"/>
            <a:ext cx="57237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Problem Statement:</a:t>
            </a:r>
            <a:endParaRPr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-125" y="5366979"/>
            <a:ext cx="91440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655775" y="3296725"/>
            <a:ext cx="7714800" cy="19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N" sz="2400" i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The development of Hire Heroes USA is directly proportional to the revenue generated by the Non-profit; hence our analysis is the deconstruction of the type of contributions received by Hire Heroes USA and understanding the behaviour of a donor to recommend further growth strategies.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1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0" y="305075"/>
            <a:ext cx="91440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77480"/>
                </a:solidFill>
              </a:rPr>
              <a:t>Our Methodology</a:t>
            </a:r>
            <a:endParaRPr dirty="0">
              <a:solidFill>
                <a:srgbClr val="677480"/>
              </a:solidFill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38" y="1985750"/>
            <a:ext cx="1836000" cy="2892388"/>
            <a:chOff x="0" y="2681477"/>
            <a:chExt cx="1836000" cy="3471004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0" y="3536781"/>
              <a:ext cx="1573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Lato"/>
                <a:buChar char="●"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Convert </a:t>
              </a:r>
              <a:b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CSV files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	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0" y="2681477"/>
              <a:ext cx="1836000" cy="669000"/>
            </a:xfrm>
            <a:prstGeom prst="homePlate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Preprocess</a:t>
              </a:r>
              <a:endPara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593238" y="1975874"/>
            <a:ext cx="2428465" cy="3427144"/>
            <a:chOff x="2082304" y="2669625"/>
            <a:chExt cx="2582100" cy="4112737"/>
          </a:xfrm>
        </p:grpSpPr>
        <p:sp>
          <p:nvSpPr>
            <p:cNvPr id="114" name="Google Shape;114;p15"/>
            <p:cNvSpPr/>
            <p:nvPr/>
          </p:nvSpPr>
          <p:spPr>
            <a:xfrm>
              <a:off x="2224350" y="2669625"/>
              <a:ext cx="2439900" cy="669000"/>
            </a:xfrm>
            <a:prstGeom prst="chevron">
              <a:avLst>
                <a:gd name="adj" fmla="val 50000"/>
              </a:avLst>
            </a:pr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18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Understand</a:t>
              </a:r>
              <a:endPara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2082304" y="3543562"/>
              <a:ext cx="2582100" cy="3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Lato"/>
                <a:buChar char="●"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BASH Tools</a:t>
              </a:r>
              <a:b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- grep</a:t>
              </a:r>
              <a:b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- awk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	- head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- sort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Lato"/>
                <a:buChar char="●"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Filling gaps in</a:t>
              </a:r>
              <a:b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Data</a:t>
              </a:r>
              <a:b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Dictionary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0"/>
                </a:buClr>
                <a:buSzPts val="1600"/>
                <a:buFont typeface="Lato"/>
                <a:buChar char="●"/>
              </a:pPr>
              <a:r>
                <a:rPr lang="en" sz="1600">
                  <a:solidFill>
                    <a:srgbClr val="677480"/>
                  </a:solidFill>
                  <a:latin typeface="Lato"/>
                  <a:ea typeface="Lato"/>
                  <a:cs typeface="Lato"/>
                  <a:sym typeface="Lato"/>
                </a:rPr>
                <a:t>Create ERD</a:t>
              </a: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6" name="Google Shape;116;p15"/>
          <p:cNvSpPr/>
          <p:nvPr/>
        </p:nvSpPr>
        <p:spPr>
          <a:xfrm>
            <a:off x="5776271" y="1975791"/>
            <a:ext cx="1730400" cy="557400"/>
          </a:xfrm>
          <a:prstGeom prst="chevron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Clean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7374075" y="1985750"/>
            <a:ext cx="1730400" cy="557400"/>
          </a:xfrm>
          <a:prstGeom prst="chevron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Transform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3888857" y="1975862"/>
            <a:ext cx="2023200" cy="557400"/>
          </a:xfrm>
          <a:prstGeom prst="chevron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Consolidate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180938" y="2654700"/>
            <a:ext cx="2658900" cy="27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Removed Columns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Inconsistent: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Country Names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State Abv/Names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600"/>
              <a:buFont typeface="Lato"/>
              <a:buChar char="○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Time-zones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400"/>
              <a:buFont typeface="Lato"/>
              <a:buChar char="●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Missing:</a:t>
            </a:r>
            <a:b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City/States/Zip-codes</a:t>
            </a:r>
            <a:endParaRPr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Date w/ Year 2024 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RecordType’s ‘Id’</a:t>
            </a:r>
            <a:b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truncate by 3 chars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15"/>
          <p:cNvCxnSpPr/>
          <p:nvPr/>
        </p:nvCxnSpPr>
        <p:spPr>
          <a:xfrm>
            <a:off x="1605425" y="3005725"/>
            <a:ext cx="10800" cy="2397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3694950" y="3078925"/>
            <a:ext cx="10800" cy="2397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5227950" y="3124325"/>
            <a:ext cx="10800" cy="2397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5"/>
          <p:cNvSpPr txBox="1"/>
          <p:nvPr/>
        </p:nvSpPr>
        <p:spPr>
          <a:xfrm>
            <a:off x="3694961" y="2748850"/>
            <a:ext cx="1442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Import</a:t>
            </a:r>
            <a:b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SQLite</a:t>
            </a:r>
            <a:b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DB</a:t>
            </a:r>
            <a:b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7582425" y="3078925"/>
            <a:ext cx="10800" cy="2397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 txBox="1"/>
          <p:nvPr/>
        </p:nvSpPr>
        <p:spPr>
          <a:xfrm>
            <a:off x="7582463" y="2654775"/>
            <a:ext cx="15615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Joined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as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one</a:t>
            </a:r>
            <a:b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Table </a:t>
            </a:r>
            <a:endParaRPr sz="16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0" y="482875"/>
            <a:ext cx="91440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677480"/>
                </a:solidFill>
              </a:rPr>
              <a:t>Hire Heroes Data (Relationships)</a:t>
            </a:r>
            <a:endParaRPr sz="3000" dirty="0">
              <a:solidFill>
                <a:srgbClr val="677480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3029200" y="1435375"/>
            <a:ext cx="1560300" cy="2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1880C-E92E-4B25-AA3F-A6B33699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5" y="1435375"/>
            <a:ext cx="8352783" cy="38498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209650" y="3148325"/>
            <a:ext cx="8416200" cy="791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97AB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09650" y="1167675"/>
            <a:ext cx="7503900" cy="184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97AB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893700" y="228875"/>
            <a:ext cx="64626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480"/>
                </a:solidFill>
              </a:rPr>
              <a:t>Created/Calc Variables</a:t>
            </a:r>
            <a:endParaRPr>
              <a:solidFill>
                <a:srgbClr val="677480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09650" y="1193025"/>
            <a:ext cx="2603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Font typeface="Lato"/>
              <a:buChar char="❖"/>
            </a:pPr>
            <a:r>
              <a:rPr lang="en" sz="1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Donation Bins</a:t>
            </a:r>
            <a:endParaRPr sz="1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1" name="Google Shape;141;p17"/>
          <p:cNvGraphicFramePr/>
          <p:nvPr>
            <p:extLst>
              <p:ext uri="{D42A27DB-BD31-4B8C-83A1-F6EECF244321}">
                <p14:modId xmlns:p14="http://schemas.microsoft.com/office/powerpoint/2010/main" val="586847573"/>
              </p:ext>
            </p:extLst>
          </p:nvPr>
        </p:nvGraphicFramePr>
        <p:xfrm>
          <a:off x="346213" y="1650463"/>
          <a:ext cx="6837075" cy="1138510"/>
        </p:xfrm>
        <a:graphic>
          <a:graphicData uri="http://schemas.openxmlformats.org/drawingml/2006/table">
            <a:tbl>
              <a:tblPr>
                <a:noFill/>
                <a:tableStyleId>{1BF4F15E-2D3E-4325-A748-1755108B1AEE}</a:tableStyleId>
              </a:tblPr>
              <a:tblGrid>
                <a:gridCol w="75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9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Class No.</a:t>
                      </a:r>
                      <a:endParaRPr sz="1200" dirty="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 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8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Amount</a:t>
                      </a:r>
                      <a:endParaRPr sz="1200" dirty="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&lt;5K</a:t>
                      </a:r>
                      <a:endParaRPr sz="12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&gt;5K</a:t>
                      </a:r>
                      <a:b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 10K</a:t>
                      </a:r>
                      <a:endParaRPr sz="12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&gt;10K</a:t>
                      </a:r>
                      <a:endParaRPr sz="1200" b="1" dirty="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&lt;50K</a:t>
                      </a:r>
                      <a:endParaRPr sz="1200" b="1" dirty="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&gt;50K</a:t>
                      </a:r>
                      <a:b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&lt;100K</a:t>
                      </a:r>
                      <a:endParaRPr sz="12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&gt;100K</a:t>
                      </a:r>
                      <a:b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&lt;250K</a:t>
                      </a:r>
                      <a:endParaRPr sz="1200" b="1" dirty="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&gt;250K</a:t>
                      </a:r>
                      <a:endParaRPr sz="1200" b="1" dirty="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&lt;500K</a:t>
                      </a:r>
                      <a:endParaRPr sz="1200" b="1" dirty="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&gt;500K</a:t>
                      </a:r>
                      <a:endParaRPr sz="12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&lt;1M</a:t>
                      </a:r>
                      <a:endParaRPr sz="12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&gt;1M</a:t>
                      </a:r>
                      <a:endParaRPr sz="1200" b="1" dirty="0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2" name="Google Shape;142;p17"/>
          <p:cNvGrpSpPr/>
          <p:nvPr/>
        </p:nvGrpSpPr>
        <p:grpSpPr>
          <a:xfrm>
            <a:off x="7182823" y="228875"/>
            <a:ext cx="1884265" cy="2533200"/>
            <a:chOff x="7089525" y="937225"/>
            <a:chExt cx="1989300" cy="2533200"/>
          </a:xfrm>
        </p:grpSpPr>
        <p:sp>
          <p:nvSpPr>
            <p:cNvPr id="143" name="Google Shape;143;p17"/>
            <p:cNvSpPr/>
            <p:nvPr/>
          </p:nvSpPr>
          <p:spPr>
            <a:xfrm>
              <a:off x="7089525" y="937225"/>
              <a:ext cx="1989300" cy="2533200"/>
            </a:xfrm>
            <a:prstGeom prst="wedgeRoundRectCallout">
              <a:avLst>
                <a:gd name="adj1" fmla="val -36928"/>
                <a:gd name="adj2" fmla="val 59961"/>
                <a:gd name="adj3" fmla="val 0"/>
              </a:avLst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4" name="Google Shape;14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1187" y="1056641"/>
              <a:ext cx="1845976" cy="22943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7"/>
          <p:cNvSpPr txBox="1"/>
          <p:nvPr/>
        </p:nvSpPr>
        <p:spPr>
          <a:xfrm>
            <a:off x="209650" y="3174550"/>
            <a:ext cx="2603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Font typeface="Lato"/>
              <a:buChar char="❖"/>
            </a:pPr>
            <a:r>
              <a:rPr lang="en" sz="1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Donating Entity</a:t>
            </a:r>
            <a:endParaRPr sz="1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6" name="Google Shape;146;p17"/>
          <p:cNvGraphicFramePr/>
          <p:nvPr/>
        </p:nvGraphicFramePr>
        <p:xfrm>
          <a:off x="516450" y="3483850"/>
          <a:ext cx="7041900" cy="396210"/>
        </p:xfrm>
        <a:graphic>
          <a:graphicData uri="http://schemas.openxmlformats.org/drawingml/2006/table">
            <a:tbl>
              <a:tblPr>
                <a:noFill/>
                <a:tableStyleId>{F1097DBB-6BF8-4FCC-B260-56DB1D7E8396}</a:tableStyleId>
              </a:tblPr>
              <a:tblGrid>
                <a:gridCol w="106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Rank:</a:t>
                      </a:r>
                      <a:endParaRPr sz="14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Raleway"/>
                        <a:buAutoNum type="arabicPeriod"/>
                      </a:pPr>
                      <a:r>
                        <a:rPr lang="en" sz="14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Contact ID</a:t>
                      </a:r>
                      <a:endParaRPr sz="14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2. Account’s Parent ID</a:t>
                      </a:r>
                      <a:endParaRPr sz="14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 Account ID</a:t>
                      </a:r>
                      <a:endParaRPr sz="14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17"/>
          <p:cNvSpPr/>
          <p:nvPr/>
        </p:nvSpPr>
        <p:spPr>
          <a:xfrm>
            <a:off x="209650" y="4075075"/>
            <a:ext cx="8416200" cy="141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97AB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209650" y="4075075"/>
            <a:ext cx="30915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1800"/>
              <a:buFont typeface="Lato"/>
              <a:buChar char="❖"/>
            </a:pPr>
            <a:r>
              <a:rPr lang="en" sz="1800" b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‘New’ Donation Type</a:t>
            </a:r>
            <a:endParaRPr sz="1800" b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9" name="Google Shape;149;p17"/>
          <p:cNvGraphicFramePr/>
          <p:nvPr/>
        </p:nvGraphicFramePr>
        <p:xfrm>
          <a:off x="721263" y="4455713"/>
          <a:ext cx="6992300" cy="518160"/>
        </p:xfrm>
        <a:graphic>
          <a:graphicData uri="http://schemas.openxmlformats.org/drawingml/2006/table">
            <a:tbl>
              <a:tblPr>
                <a:noFill/>
                <a:tableStyleId>{1BF4F15E-2D3E-4325-A748-1755108B1AEE}</a:tableStyleId>
              </a:tblPr>
              <a:tblGrid>
                <a:gridCol w="17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Prior</a:t>
                      </a:r>
                      <a:b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</a:b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Variables 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Opportunity::</a:t>
                      </a:r>
                      <a:b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</a:b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Type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Opportunity::</a:t>
                      </a:r>
                      <a:b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</a:b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Dontation_Type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Opportunity::</a:t>
                      </a:r>
                      <a:b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</a:br>
                      <a:r>
                        <a:rPr lang="en" sz="120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Lead Source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Google Shape;150;p17"/>
          <p:cNvGraphicFramePr/>
          <p:nvPr/>
        </p:nvGraphicFramePr>
        <p:xfrm>
          <a:off x="893700" y="4975588"/>
          <a:ext cx="6664625" cy="620350"/>
        </p:xfrm>
        <a:graphic>
          <a:graphicData uri="http://schemas.openxmlformats.org/drawingml/2006/table">
            <a:tbl>
              <a:tblPr>
                <a:noFill/>
                <a:tableStyleId>{1BF4F15E-2D3E-4325-A748-1755108B1AEE}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{ “Contribution” ,</a:t>
                      </a:r>
                      <a:endParaRPr sz="120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76200" marB="76200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“Grant”, </a:t>
                      </a:r>
                      <a:endParaRPr sz="15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“In-Kind”, </a:t>
                      </a:r>
                      <a:endParaRPr sz="15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“Fundraising” , </a:t>
                      </a:r>
                      <a:endParaRPr sz="15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“Other”  }</a:t>
                      </a:r>
                      <a:endParaRPr sz="1500" b="1">
                        <a:solidFill>
                          <a:srgbClr val="67748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76200" marB="76200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E7D1-8CDF-F24A-B131-F40C3A060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2" name="Google Shape;155;p18">
            <a:extLst>
              <a:ext uri="{FF2B5EF4-FFF2-40B4-BE49-F238E27FC236}">
                <a16:creationId xmlns:a16="http://schemas.microsoft.com/office/drawing/2014/main" id="{241D4CC3-44F8-9C43-9F09-3BD8405A0A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482875"/>
            <a:ext cx="9144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77480"/>
                </a:solidFill>
              </a:rPr>
              <a:t>Indivi</a:t>
            </a:r>
            <a:r>
              <a:rPr lang="en-US" sz="3200" dirty="0">
                <a:solidFill>
                  <a:srgbClr val="677480"/>
                </a:solidFill>
              </a:rPr>
              <a:t>dual Recurring</a:t>
            </a:r>
            <a:r>
              <a:rPr lang="en" sz="3200" dirty="0">
                <a:solidFill>
                  <a:srgbClr val="677480"/>
                </a:solidFill>
              </a:rPr>
              <a:t> Donor </a:t>
            </a:r>
            <a:r>
              <a:rPr lang="en-IN" sz="3200" dirty="0">
                <a:solidFill>
                  <a:srgbClr val="677480"/>
                </a:solidFill>
              </a:rPr>
              <a:t>Behaviour</a:t>
            </a:r>
            <a:endParaRPr sz="3200" dirty="0">
              <a:solidFill>
                <a:srgbClr val="67748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05119-ADDE-4C8A-BF33-CDFF917F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270"/>
            <a:ext cx="9144000" cy="249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FA1E87-D60D-4961-A82B-13684D5F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7" y="5075234"/>
            <a:ext cx="963505" cy="4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155;p18">
            <a:extLst>
              <a:ext uri="{FF2B5EF4-FFF2-40B4-BE49-F238E27FC236}">
                <a16:creationId xmlns:a16="http://schemas.microsoft.com/office/drawing/2014/main" id="{0FA5B610-57B5-514D-8FD9-9B253F09A0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453259"/>
            <a:ext cx="9144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200" dirty="0">
                <a:solidFill>
                  <a:srgbClr val="677480"/>
                </a:solidFill>
              </a:rPr>
              <a:t>Chronological Donation Categorizations</a:t>
            </a:r>
            <a:endParaRPr sz="3200" dirty="0">
              <a:solidFill>
                <a:srgbClr val="67748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A3EC8-7D1F-48E5-AA76-6284BBCD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0" y="1243759"/>
            <a:ext cx="4306704" cy="34671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D6B443-DDFA-4A3A-B85B-D295B913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391" y="1191187"/>
            <a:ext cx="4132354" cy="357224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FF0BF1-DB84-47C2-AC3D-642BFC374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878" y="4791986"/>
            <a:ext cx="919554" cy="775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39B72D-8229-4024-BA39-761895DDD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855" y="4791986"/>
            <a:ext cx="611181" cy="777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91" y="1243759"/>
            <a:ext cx="4391963" cy="4214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5;p18">
            <a:extLst>
              <a:ext uri="{FF2B5EF4-FFF2-40B4-BE49-F238E27FC236}">
                <a16:creationId xmlns:a16="http://schemas.microsoft.com/office/drawing/2014/main" id="{CA140600-9CAF-C94B-B685-094FDAA08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453259"/>
            <a:ext cx="9144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677480"/>
                </a:solidFill>
              </a:rPr>
              <a:t>Gross Receipts &gt;$200,000</a:t>
            </a:r>
            <a:endParaRPr sz="3200" dirty="0">
              <a:solidFill>
                <a:srgbClr val="67748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480575" y="5303481"/>
            <a:ext cx="5487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155;p18">
            <a:extLst>
              <a:ext uri="{FF2B5EF4-FFF2-40B4-BE49-F238E27FC236}">
                <a16:creationId xmlns:a16="http://schemas.microsoft.com/office/drawing/2014/main" id="{CA140600-9CAF-C94B-B685-094FDAA08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453259"/>
            <a:ext cx="9144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677480"/>
                </a:solidFill>
              </a:rPr>
              <a:t>Summation of Top Donations By State</a:t>
            </a:r>
            <a:endParaRPr sz="3200" dirty="0">
              <a:solidFill>
                <a:srgbClr val="677480"/>
              </a:solidFill>
            </a:endParaRPr>
          </a:p>
        </p:txBody>
      </p:sp>
      <p:pic>
        <p:nvPicPr>
          <p:cNvPr id="5" name="Google Shape;196;p23">
            <a:extLst>
              <a:ext uri="{FF2B5EF4-FFF2-40B4-BE49-F238E27FC236}">
                <a16:creationId xmlns:a16="http://schemas.microsoft.com/office/drawing/2014/main" id="{B983170E-3444-4FD1-9CBE-E3533F9C67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780"/>
          <a:stretch/>
        </p:blipFill>
        <p:spPr>
          <a:xfrm>
            <a:off x="2003140" y="1343960"/>
            <a:ext cx="5217304" cy="4133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63517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299</Words>
  <Application>Microsoft Macintosh PowerPoint</Application>
  <PresentationFormat>On-screen Show (16:10)</PresentationFormat>
  <Paragraphs>117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Antonio template</vt:lpstr>
      <vt:lpstr>Hire Heroes USA By William Murwin &amp; Siddharth Dani</vt:lpstr>
      <vt:lpstr>PowerPoint Presentation</vt:lpstr>
      <vt:lpstr>Our Methodology</vt:lpstr>
      <vt:lpstr>Hire Heroes Data (Relationships)</vt:lpstr>
      <vt:lpstr>Created/Calc Variables</vt:lpstr>
      <vt:lpstr>Individual Recurring Donor Behaviour</vt:lpstr>
      <vt:lpstr>Chronological Donation Categorizations</vt:lpstr>
      <vt:lpstr>Gross Receipts &gt;$200,000</vt:lpstr>
      <vt:lpstr>Summation of Top Donations By State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Hire Heroes USA By William Murwin &amp; Siddharth Dani</dc:title>
  <dc:creator>William Murwin</dc:creator>
  <cp:lastModifiedBy>siddani09@gmail.com</cp:lastModifiedBy>
  <cp:revision>17</cp:revision>
  <dcterms:modified xsi:type="dcterms:W3CDTF">2019-06-01T00:04:48Z</dcterms:modified>
</cp:coreProperties>
</file>