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5" r:id="rId5"/>
    <p:sldId id="326" r:id="rId6"/>
    <p:sldId id="259" r:id="rId7"/>
    <p:sldId id="257" r:id="rId8"/>
    <p:sldId id="261" r:id="rId9"/>
    <p:sldId id="263" r:id="rId10"/>
    <p:sldId id="264" r:id="rId11"/>
    <p:sldId id="265" r:id="rId12"/>
    <p:sldId id="268" r:id="rId13"/>
    <p:sldId id="266" r:id="rId14"/>
    <p:sldId id="34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240" autoAdjust="0"/>
  </p:normalViewPr>
  <p:slideViewPr>
    <p:cSldViewPr snapToGrid="0">
      <p:cViewPr varScale="1">
        <p:scale>
          <a:sx n="45" d="100"/>
          <a:sy n="45" d="100"/>
        </p:scale>
        <p:origin x="53" y="893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hProcess1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pPr marL="0" algn="ctr">
            <a:buNone/>
          </a:pPr>
          <a:r>
            <a:rPr lang="en-IN" sz="1800" b="1" dirty="0"/>
            <a:t>Tools Used</a:t>
          </a:r>
          <a:endParaRPr lang="en-US" sz="1800" b="1" dirty="0"/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/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/>
        </a:p>
      </dgm:t>
    </dgm:pt>
    <dgm:pt modelId="{15FCB7DF-D0D3-43D8-8FE5-E5FFDED6264E}">
      <dgm:prSet phldrT="[Text]" custT="1"/>
      <dgm:spPr/>
      <dgm:t>
        <a:bodyPr/>
        <a:lstStyle/>
        <a:p>
          <a:pPr marL="228600" indent="-228600" algn="ctr">
            <a:buSzPct val="80000"/>
            <a:buFont typeface="Courier New" panose="02070309020205020404" pitchFamily="49" charset="0"/>
            <a:buNone/>
          </a:pPr>
          <a:r>
            <a:rPr lang="en-US" sz="1800" dirty="0"/>
            <a:t>TensorFlow, Datasets, NumPy, </a:t>
          </a:r>
          <a:r>
            <a:rPr lang="en-US" sz="1800" dirty="0" err="1"/>
            <a:t>Sklearn</a:t>
          </a:r>
          <a:endParaRPr lang="en-US" sz="1800" dirty="0"/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/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/>
        </a:p>
      </dgm:t>
    </dgm:pt>
    <dgm:pt modelId="{196543C5-093B-4437-B406-DBE4B882EA97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Enhance</a:t>
          </a: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/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/>
        </a:p>
      </dgm:t>
    </dgm:pt>
    <dgm:pt modelId="{C485168C-07AD-4DE6-B17E-1E96E93777D7}">
      <dgm:prSet phldrT="[Text]" custT="1"/>
      <dgm:spPr/>
      <dgm:t>
        <a:bodyPr/>
        <a:lstStyle/>
        <a:p>
          <a:pPr marL="228600" indent="-228600" algn="ctr">
            <a:buSzPct val="80000"/>
            <a:buFont typeface="Courier New" panose="02070309020205020404" pitchFamily="49" charset="0"/>
            <a:buChar char="o"/>
          </a:pPr>
          <a:r>
            <a:rPr lang="en-US" sz="1800" dirty="0"/>
            <a:t>Ensure a tailored and user-focused experience</a:t>
          </a: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/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/>
        </a:p>
      </dgm:t>
    </dgm:pt>
    <dgm:pt modelId="{7F7D3F0A-88AE-44AB-92BC-B1AEC7CDD5CE}" type="pres">
      <dgm:prSet presAssocID="{B6A966AA-C2D0-420D-89FC-1A1AB0AD4072}" presName="Name0" presStyleCnt="0">
        <dgm:presLayoutVars>
          <dgm:dir/>
          <dgm:resizeHandles val="exact"/>
        </dgm:presLayoutVars>
      </dgm:prSet>
      <dgm:spPr/>
    </dgm:pt>
    <dgm:pt modelId="{1321859E-820F-42A1-A815-96F9E1091C18}" type="pres">
      <dgm:prSet presAssocID="{B6A966AA-C2D0-420D-89FC-1A1AB0AD4072}" presName="arrow" presStyleLbl="bgShp" presStyleIdx="0" presStyleCnt="1"/>
      <dgm:spPr/>
    </dgm:pt>
    <dgm:pt modelId="{0C0EFEA6-53DB-4B11-B914-678B897CA613}" type="pres">
      <dgm:prSet presAssocID="{B6A966AA-C2D0-420D-89FC-1A1AB0AD4072}" presName="points" presStyleCnt="0"/>
      <dgm:spPr/>
    </dgm:pt>
    <dgm:pt modelId="{D1F8120B-2014-4539-8DB2-DF72EA65305F}" type="pres">
      <dgm:prSet presAssocID="{45D50368-372D-4F79-95B9-B27BD239F0F6}" presName="compositeA" presStyleCnt="0"/>
      <dgm:spPr/>
    </dgm:pt>
    <dgm:pt modelId="{7103C4FE-7A4B-41EF-8814-669D0064B6EF}" type="pres">
      <dgm:prSet presAssocID="{45D50368-372D-4F79-95B9-B27BD239F0F6}" presName="textA" presStyleLbl="revTx" presStyleIdx="0" presStyleCnt="2" custScaleX="76000">
        <dgm:presLayoutVars>
          <dgm:bulletEnabled val="1"/>
        </dgm:presLayoutVars>
      </dgm:prSet>
      <dgm:spPr/>
    </dgm:pt>
    <dgm:pt modelId="{69242FCE-B1A3-4CB0-90C2-CB5EC309668C}" type="pres">
      <dgm:prSet presAssocID="{45D50368-372D-4F79-95B9-B27BD239F0F6}" presName="circleA" presStyleLbl="node1" presStyleIdx="0" presStyleCnt="2"/>
      <dgm:spPr/>
    </dgm:pt>
    <dgm:pt modelId="{301F205F-64EC-4B0E-A2AD-D5977C935AF4}" type="pres">
      <dgm:prSet presAssocID="{45D50368-372D-4F79-95B9-B27BD239F0F6}" presName="spaceA" presStyleCnt="0"/>
      <dgm:spPr/>
    </dgm:pt>
    <dgm:pt modelId="{B3AB7B4B-B32A-45B9-A77C-F2AACFD79CA5}" type="pres">
      <dgm:prSet presAssocID="{508ABF25-4B40-405C-9E88-248ED8B31B83}" presName="space" presStyleCnt="0"/>
      <dgm:spPr/>
    </dgm:pt>
    <dgm:pt modelId="{9B80AA7C-AE0D-4517-8F0E-3798D9078ECA}" type="pres">
      <dgm:prSet presAssocID="{196543C5-093B-4437-B406-DBE4B882EA97}" presName="compositeB" presStyleCnt="0"/>
      <dgm:spPr/>
    </dgm:pt>
    <dgm:pt modelId="{C72ECC98-97C1-4FA6-9751-2F88545F8213}" type="pres">
      <dgm:prSet presAssocID="{196543C5-093B-4437-B406-DBE4B882EA97}" presName="textB" presStyleLbl="revTx" presStyleIdx="1" presStyleCnt="2">
        <dgm:presLayoutVars>
          <dgm:bulletEnabled val="1"/>
        </dgm:presLayoutVars>
      </dgm:prSet>
      <dgm:spPr/>
    </dgm:pt>
    <dgm:pt modelId="{8A3CF5DF-2912-4784-8B16-20EF1087B16D}" type="pres">
      <dgm:prSet presAssocID="{196543C5-093B-4437-B406-DBE4B882EA97}" presName="circleB" presStyleLbl="node1" presStyleIdx="1" presStyleCnt="2"/>
      <dgm:spPr/>
    </dgm:pt>
    <dgm:pt modelId="{AEB44FDA-4D40-47A5-BEE0-4EF9F97BF5D2}" type="pres">
      <dgm:prSet presAssocID="{196543C5-093B-4437-B406-DBE4B882EA97}" presName="spaceB" presStyleCnt="0"/>
      <dgm:spPr/>
    </dgm:pt>
  </dgm:ptLst>
  <dgm:cxnLst>
    <dgm:cxn modelId="{33FC2F0C-BBBC-49D9-8DB9-87CFB664B234}" type="presOf" srcId="{45D50368-372D-4F79-95B9-B27BD239F0F6}" destId="{7103C4FE-7A4B-41EF-8814-669D0064B6EF}" srcOrd="0" destOrd="0" presId="urn:microsoft.com/office/officeart/2005/8/layout/hProcess1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8AF7704F-B285-4A9C-BA90-65BEC6653B6C}" type="presOf" srcId="{B6A966AA-C2D0-420D-89FC-1A1AB0AD4072}" destId="{7F7D3F0A-88AE-44AB-92BC-B1AEC7CDD5CE}" srcOrd="0" destOrd="0" presId="urn:microsoft.com/office/officeart/2005/8/layout/hProcess11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0CFCA19E-9316-4666-B978-BF8C655DDDAF}" type="presOf" srcId="{196543C5-093B-4437-B406-DBE4B882EA97}" destId="{C72ECC98-97C1-4FA6-9751-2F88545F8213}" srcOrd="0" destOrd="0" presId="urn:microsoft.com/office/officeart/2005/8/layout/hProcess11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F12E74E0-3FC7-4399-A4D7-928B7B4EA7A0}" type="presOf" srcId="{15FCB7DF-D0D3-43D8-8FE5-E5FFDED6264E}" destId="{7103C4FE-7A4B-41EF-8814-669D0064B6EF}" srcOrd="0" destOrd="1" presId="urn:microsoft.com/office/officeart/2005/8/layout/hProcess11"/>
    <dgm:cxn modelId="{60BF31ED-B4A4-412E-B0A4-FCF5721F407F}" type="presOf" srcId="{C485168C-07AD-4DE6-B17E-1E96E93777D7}" destId="{C72ECC98-97C1-4FA6-9751-2F88545F8213}" srcOrd="0" destOrd="1" presId="urn:microsoft.com/office/officeart/2005/8/layout/hProcess11"/>
    <dgm:cxn modelId="{7849C247-851C-4CEB-9B9D-59ABFE120C8A}" type="presParOf" srcId="{7F7D3F0A-88AE-44AB-92BC-B1AEC7CDD5CE}" destId="{1321859E-820F-42A1-A815-96F9E1091C18}" srcOrd="0" destOrd="0" presId="urn:microsoft.com/office/officeart/2005/8/layout/hProcess11"/>
    <dgm:cxn modelId="{BF45A60D-96FF-473A-B57F-CF56378654CB}" type="presParOf" srcId="{7F7D3F0A-88AE-44AB-92BC-B1AEC7CDD5CE}" destId="{0C0EFEA6-53DB-4B11-B914-678B897CA613}" srcOrd="1" destOrd="0" presId="urn:microsoft.com/office/officeart/2005/8/layout/hProcess11"/>
    <dgm:cxn modelId="{373F4474-FD59-4113-8085-E79F58FC39C7}" type="presParOf" srcId="{0C0EFEA6-53DB-4B11-B914-678B897CA613}" destId="{D1F8120B-2014-4539-8DB2-DF72EA65305F}" srcOrd="0" destOrd="0" presId="urn:microsoft.com/office/officeart/2005/8/layout/hProcess11"/>
    <dgm:cxn modelId="{6CA87CCD-3781-4E2F-A803-26D211F1164A}" type="presParOf" srcId="{D1F8120B-2014-4539-8DB2-DF72EA65305F}" destId="{7103C4FE-7A4B-41EF-8814-669D0064B6EF}" srcOrd="0" destOrd="0" presId="urn:microsoft.com/office/officeart/2005/8/layout/hProcess11"/>
    <dgm:cxn modelId="{2C783DC9-BCFF-47D6-B9A4-7620E681CE7B}" type="presParOf" srcId="{D1F8120B-2014-4539-8DB2-DF72EA65305F}" destId="{69242FCE-B1A3-4CB0-90C2-CB5EC309668C}" srcOrd="1" destOrd="0" presId="urn:microsoft.com/office/officeart/2005/8/layout/hProcess11"/>
    <dgm:cxn modelId="{51436E83-D55A-4252-9307-E6DD23BC71B1}" type="presParOf" srcId="{D1F8120B-2014-4539-8DB2-DF72EA65305F}" destId="{301F205F-64EC-4B0E-A2AD-D5977C935AF4}" srcOrd="2" destOrd="0" presId="urn:microsoft.com/office/officeart/2005/8/layout/hProcess11"/>
    <dgm:cxn modelId="{035DE029-A115-4D1B-B566-7C73919D30BD}" type="presParOf" srcId="{0C0EFEA6-53DB-4B11-B914-678B897CA613}" destId="{B3AB7B4B-B32A-45B9-A77C-F2AACFD79CA5}" srcOrd="1" destOrd="0" presId="urn:microsoft.com/office/officeart/2005/8/layout/hProcess11"/>
    <dgm:cxn modelId="{C147C24D-FED8-4C5F-A80D-D6D44BF366E1}" type="presParOf" srcId="{0C0EFEA6-53DB-4B11-B914-678B897CA613}" destId="{9B80AA7C-AE0D-4517-8F0E-3798D9078ECA}" srcOrd="2" destOrd="0" presId="urn:microsoft.com/office/officeart/2005/8/layout/hProcess11"/>
    <dgm:cxn modelId="{53793FBF-21A3-4D92-8C0F-F9CF0CAF6629}" type="presParOf" srcId="{9B80AA7C-AE0D-4517-8F0E-3798D9078ECA}" destId="{C72ECC98-97C1-4FA6-9751-2F88545F8213}" srcOrd="0" destOrd="0" presId="urn:microsoft.com/office/officeart/2005/8/layout/hProcess11"/>
    <dgm:cxn modelId="{CE6E8620-4AAD-4191-A9D9-F888C053CED8}" type="presParOf" srcId="{9B80AA7C-AE0D-4517-8F0E-3798D9078ECA}" destId="{8A3CF5DF-2912-4784-8B16-20EF1087B16D}" srcOrd="1" destOrd="0" presId="urn:microsoft.com/office/officeart/2005/8/layout/hProcess11"/>
    <dgm:cxn modelId="{6C95E7EA-2961-4ADE-BA5A-9B67FAC37BCE}" type="presParOf" srcId="{9B80AA7C-AE0D-4517-8F0E-3798D9078ECA}" destId="{AEB44FDA-4D40-47A5-BEE0-4EF9F97BF5D2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1859E-820F-42A1-A815-96F9E1091C18}">
      <dsp:nvSpPr>
        <dsp:cNvPr id="0" name=""/>
        <dsp:cNvSpPr/>
      </dsp:nvSpPr>
      <dsp:spPr>
        <a:xfrm>
          <a:off x="0" y="914241"/>
          <a:ext cx="10076815" cy="121898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3C4FE-7A4B-41EF-8814-669D0064B6EF}">
      <dsp:nvSpPr>
        <dsp:cNvPr id="0" name=""/>
        <dsp:cNvSpPr/>
      </dsp:nvSpPr>
      <dsp:spPr>
        <a:xfrm>
          <a:off x="530973" y="0"/>
          <a:ext cx="3362133" cy="121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Tools Used</a:t>
          </a:r>
          <a:endParaRPr lang="en-US" sz="1800" b="1" kern="1200" dirty="0"/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Courier New" panose="02070309020205020404" pitchFamily="49" charset="0"/>
            <a:buNone/>
          </a:pPr>
          <a:r>
            <a:rPr lang="en-US" sz="1800" kern="1200" dirty="0"/>
            <a:t>TensorFlow, Datasets, NumPy, </a:t>
          </a:r>
          <a:r>
            <a:rPr lang="en-US" sz="1800" kern="1200" dirty="0" err="1"/>
            <a:t>Sklearn</a:t>
          </a:r>
          <a:endParaRPr lang="en-US" sz="1800" kern="1200" dirty="0"/>
        </a:p>
      </dsp:txBody>
      <dsp:txXfrm>
        <a:off x="530973" y="0"/>
        <a:ext cx="3362133" cy="1218988"/>
      </dsp:txXfrm>
    </dsp:sp>
    <dsp:sp modelId="{69242FCE-B1A3-4CB0-90C2-CB5EC309668C}">
      <dsp:nvSpPr>
        <dsp:cNvPr id="0" name=""/>
        <dsp:cNvSpPr/>
      </dsp:nvSpPr>
      <dsp:spPr>
        <a:xfrm>
          <a:off x="2059666" y="1371361"/>
          <a:ext cx="304747" cy="304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ECC98-97C1-4FA6-9751-2F88545F8213}">
      <dsp:nvSpPr>
        <dsp:cNvPr id="0" name=""/>
        <dsp:cNvSpPr/>
      </dsp:nvSpPr>
      <dsp:spPr>
        <a:xfrm>
          <a:off x="4645163" y="1828482"/>
          <a:ext cx="4423859" cy="121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Enhance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Courier New" panose="02070309020205020404" pitchFamily="49" charset="0"/>
            <a:buChar char="o"/>
          </a:pPr>
          <a:r>
            <a:rPr lang="en-US" sz="1800" kern="1200" dirty="0"/>
            <a:t>Ensure a tailored and user-focused experience</a:t>
          </a:r>
        </a:p>
      </dsp:txBody>
      <dsp:txXfrm>
        <a:off x="4645163" y="1828482"/>
        <a:ext cx="4423859" cy="1218988"/>
      </dsp:txXfrm>
    </dsp:sp>
    <dsp:sp modelId="{8A3CF5DF-2912-4784-8B16-20EF1087B16D}">
      <dsp:nvSpPr>
        <dsp:cNvPr id="0" name=""/>
        <dsp:cNvSpPr/>
      </dsp:nvSpPr>
      <dsp:spPr>
        <a:xfrm>
          <a:off x="6704719" y="1371361"/>
          <a:ext cx="304747" cy="3047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Next Word Prediction Using RNN and Word Embedding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Pranay javvaji, </a:t>
            </a:r>
            <a:r>
              <a:rPr lang="en-US" dirty="0" err="1"/>
              <a:t>siddanth</a:t>
            </a:r>
            <a:r>
              <a:rPr lang="en-US" dirty="0"/>
              <a:t> Gaikwad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4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sz="28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267" y="1625599"/>
            <a:ext cx="5909733" cy="4910667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sz="2400" b="1" dirty="0" err="1"/>
              <a:t>BiLSTM's</a:t>
            </a:r>
            <a:r>
              <a:rPr lang="en-US" sz="2400" b="1" dirty="0"/>
              <a:t> Effectiveness</a:t>
            </a:r>
            <a:r>
              <a:rPr lang="en-US" sz="2400" dirty="0"/>
              <a:t>: The </a:t>
            </a:r>
            <a:r>
              <a:rPr lang="en-US" sz="2400" dirty="0" err="1"/>
              <a:t>BiLSTM</a:t>
            </a:r>
            <a:r>
              <a:rPr lang="en-US" sz="2400" dirty="0"/>
              <a:t> model effectively captures both past and future context, improving accuracy in tasks like next-word prediction (NWP) compared to traditional LSTM models.</a:t>
            </a:r>
          </a:p>
          <a:p>
            <a:r>
              <a:rPr lang="en-US" sz="2400" b="1" dirty="0"/>
              <a:t>Contextual Adaptability</a:t>
            </a:r>
            <a:r>
              <a:rPr lang="en-US" sz="2400" dirty="0"/>
              <a:t>: By processing sequences in both directions, </a:t>
            </a:r>
            <a:r>
              <a:rPr lang="en-US" sz="2400" dirty="0" err="1"/>
              <a:t>BiLSTM</a:t>
            </a:r>
            <a:r>
              <a:rPr lang="en-US" sz="2400" dirty="0"/>
              <a:t> adapts to varied contexts, enhancing its ability to understand complex language patterns.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3227" y="1625599"/>
            <a:ext cx="5662506" cy="4910667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sz="2400" b="1" dirty="0"/>
              <a:t>Potential Applications</a:t>
            </a:r>
            <a:r>
              <a:rPr lang="en-US" sz="2400" dirty="0"/>
              <a:t>: </a:t>
            </a:r>
            <a:r>
              <a:rPr lang="en-US" sz="2400" dirty="0" err="1"/>
              <a:t>BiLSTM</a:t>
            </a:r>
            <a:r>
              <a:rPr lang="en-US" sz="2400" dirty="0"/>
              <a:t> has significant potential in NLP tasks, including </a:t>
            </a:r>
            <a:r>
              <a:rPr lang="en-US" sz="2400" b="1" dirty="0"/>
              <a:t>Next Word Prediction</a:t>
            </a:r>
            <a:r>
              <a:rPr lang="en-US" sz="2400" dirty="0"/>
              <a:t>, sentiment analysis, and text generation, powered by word embeddings.</a:t>
            </a:r>
          </a:p>
          <a:p>
            <a:r>
              <a:rPr lang="en-US" sz="2400" dirty="0"/>
              <a:t>Study contribution: This study advances NLP by demonstrating the power of Bi </a:t>
            </a:r>
            <a:r>
              <a:rPr lang="en-US" sz="2400" dirty="0" err="1"/>
              <a:t>lstm</a:t>
            </a:r>
            <a:r>
              <a:rPr lang="en-US" sz="2400" dirty="0"/>
              <a:t> in now, showcasing its ability to deliver more </a:t>
            </a:r>
            <a:r>
              <a:rPr lang="en-US" sz="2400" dirty="0" err="1"/>
              <a:t>effiecient</a:t>
            </a:r>
            <a:r>
              <a:rPr lang="en-US" sz="2400" dirty="0"/>
              <a:t> and contextually aware predictions.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6346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25">
            <a:extLst>
              <a:ext uri="{FF2B5EF4-FFF2-40B4-BE49-F238E27FC236}">
                <a16:creationId xmlns:a16="http://schemas.microsoft.com/office/drawing/2014/main" id="{F46DA087-2662-0725-53F9-CF835D1DC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233" r="3233"/>
          <a:stretch/>
        </p:blipFill>
        <p:spPr>
          <a:xfrm>
            <a:off x="3562381" y="47243"/>
            <a:ext cx="5067238" cy="43704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4BCD3-171F-C06E-AC4E-108832525D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 anchorCtr="0"/>
          <a:lstStyle/>
          <a:p>
            <a:r>
              <a:rPr lang="en-US" dirty="0" err="1"/>
              <a:t>Enjula</a:t>
            </a:r>
            <a:r>
              <a:rPr lang="en-US" dirty="0"/>
              <a:t> </a:t>
            </a:r>
            <a:r>
              <a:rPr lang="en-US" dirty="0" err="1"/>
              <a:t>uchoi</a:t>
            </a:r>
            <a:r>
              <a:rPr lang="en-US" dirty="0"/>
              <a:t>| Pranay javvaji| </a:t>
            </a:r>
            <a:r>
              <a:rPr lang="en-US" dirty="0" err="1"/>
              <a:t>siddant</a:t>
            </a:r>
            <a:r>
              <a:rPr lang="en-US" dirty="0"/>
              <a:t> </a:t>
            </a:r>
            <a:r>
              <a:rPr lang="en-US" dirty="0" err="1"/>
              <a:t>gaikwad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783079"/>
            <a:ext cx="4114800" cy="5210387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Model architecture</a:t>
            </a:r>
          </a:p>
          <a:p>
            <a:r>
              <a:rPr lang="en-US" dirty="0"/>
              <a:t>Algorithm workflow</a:t>
            </a:r>
          </a:p>
          <a:p>
            <a:r>
              <a:rPr lang="en-US" dirty="0"/>
              <a:t>Results and evaluation</a:t>
            </a:r>
          </a:p>
          <a:p>
            <a:r>
              <a:rPr lang="en-US" dirty="0"/>
              <a:t>Applications and future work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4A496-73CA-58D4-82B8-9A1EC4244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48" y="1460331"/>
            <a:ext cx="10515600" cy="2606040"/>
          </a:xfrm>
          <a:noFill/>
        </p:spPr>
        <p:txBody>
          <a:bodyPr anchor="ctr" anchorCtr="0">
            <a:no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48" y="3081868"/>
            <a:ext cx="10668000" cy="3556000"/>
          </a:xfrm>
          <a:noFill/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b="1" dirty="0"/>
              <a:t>Research Focus : </a:t>
            </a:r>
          </a:p>
          <a:p>
            <a:pPr algn="l"/>
            <a:r>
              <a:rPr lang="en-US" dirty="0"/>
              <a:t>	</a:t>
            </a:r>
            <a:r>
              <a:rPr lang="en-IN" dirty="0"/>
              <a:t>Natural Language Processing (NLP)</a:t>
            </a:r>
            <a:endParaRPr lang="en-US" dirty="0"/>
          </a:p>
          <a:p>
            <a:pPr lvl="2" algn="l"/>
            <a:r>
              <a:rPr lang="en-US" sz="2400" dirty="0"/>
              <a:t>Machine Learning, specifically Recurrent Neural Networks (RNN) and Word Embedding</a:t>
            </a:r>
          </a:p>
          <a:p>
            <a:pPr lvl="2" algn="l"/>
            <a:r>
              <a:rPr lang="en-US" sz="2400" dirty="0"/>
              <a:t>Developing advanced predictive models for language processing task.</a:t>
            </a:r>
          </a:p>
          <a:p>
            <a:pPr lvl="2" algn="l"/>
            <a:endParaRPr lang="en-US" sz="2400" dirty="0"/>
          </a:p>
          <a:p>
            <a:r>
              <a:rPr lang="en-US" sz="2400" b="1" dirty="0"/>
              <a:t>Motivation</a:t>
            </a:r>
            <a:r>
              <a:rPr lang="en-US" sz="2400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The team is passionate about advancing language technologies and creating systems that enhance human-computer interaction.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/>
              <a:t>Interested in improving the accuracy and efficiency of predictive text, which has applications in communication, creative writing, and various NLP tools.</a:t>
            </a:r>
          </a:p>
          <a:p>
            <a:pPr lvl="2" algn="l"/>
            <a:endParaRPr lang="en-US" sz="2400" dirty="0"/>
          </a:p>
          <a:p>
            <a:pPr lvl="2" algn="l"/>
            <a:endParaRPr lang="en-US" sz="2400" dirty="0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4C9CA12A-866E-9479-7708-F43AE5F75E2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40284" b="40284"/>
          <a:stretch>
            <a:fillRect/>
          </a:stretch>
        </p:blipFill>
        <p:spPr>
          <a:xfrm>
            <a:off x="3048" y="0"/>
            <a:ext cx="12188952" cy="2252133"/>
          </a:xfrm>
        </p:spPr>
      </p:pic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397931"/>
            <a:ext cx="10241280" cy="914401"/>
          </a:xfrm>
          <a:noFill/>
        </p:spPr>
        <p:txBody>
          <a:bodyPr anchor="b" anchorCtr="0"/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533" y="1557868"/>
            <a:ext cx="10896600" cy="5300132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What is Next Word Prediction (NWP)?</a:t>
            </a:r>
          </a:p>
          <a:p>
            <a:pPr algn="l"/>
            <a:r>
              <a:rPr lang="en-US" dirty="0"/>
              <a:t>NWP is the task of predicting the next word in a sequence based on the context provided by previous </a:t>
            </a:r>
            <a:r>
              <a:rPr lang="en-US" dirty="0" err="1"/>
              <a:t>words.It’s</a:t>
            </a:r>
            <a:r>
              <a:rPr lang="en-US" dirty="0"/>
              <a:t> an essential function in </a:t>
            </a:r>
            <a:r>
              <a:rPr lang="en-US" b="1" dirty="0"/>
              <a:t>Natural Language Processing (NLP) </a:t>
            </a:r>
            <a:r>
              <a:rPr lang="en-US" dirty="0"/>
              <a:t>used in applications like text completion, chatbots, and language translation.</a:t>
            </a:r>
          </a:p>
          <a:p>
            <a:r>
              <a:rPr lang="en-US" b="1" dirty="0"/>
              <a:t>Importance in NLP</a:t>
            </a:r>
            <a:r>
              <a:rPr lang="en-US" dirty="0"/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Enhances user experience by improving typing efficiency and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Vital for various applications, from predictive text in messaging apps to content generation and machine translation.</a:t>
            </a:r>
          </a:p>
          <a:p>
            <a:r>
              <a:rPr lang="en-US" b="1" dirty="0"/>
              <a:t>Why Use RNN and LSTM Models?</a:t>
            </a:r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Recurrent Neural Networks (RNNs)</a:t>
            </a:r>
            <a:r>
              <a:rPr lang="en-US" dirty="0"/>
              <a:t>: Suitable for sequence data, as they retain context from previous inputs, allowing them to handle word sequences.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/>
              <a:t>Long Short-Term Memory (LSTM)</a:t>
            </a:r>
            <a:r>
              <a:rPr lang="en-US" dirty="0"/>
              <a:t>: A type of RNN that addresses the limitations of standard RNNs, such as difficulty in learning long-term dependencies.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Both RNN and LSTM help models understand the context of language, making them well-suited for accurate NWP.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830" y="245533"/>
            <a:ext cx="6217920" cy="1828800"/>
          </a:xfrm>
          <a:noFill/>
        </p:spPr>
        <p:txBody>
          <a:bodyPr/>
          <a:lstStyle/>
          <a:p>
            <a:r>
              <a:rPr lang="en-IN" sz="2400" dirty="0"/>
              <a:t>Literature Review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830" y="457200"/>
            <a:ext cx="8308170" cy="6400800"/>
          </a:xfrm>
          <a:noFill/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N-gram Models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previous words for simple word prediction but struggle with long-term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RNN Limitations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Traditional RNNs face challenges like the </a:t>
            </a:r>
            <a:r>
              <a:rPr lang="en-US" b="1" dirty="0"/>
              <a:t>vanishing gradient problem</a:t>
            </a:r>
            <a:r>
              <a:rPr lang="en-US" dirty="0"/>
              <a:t>, making it difficult to retain context over long sequences.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Advancements with LSTM and </a:t>
            </a:r>
            <a:r>
              <a:rPr lang="en-US" b="1" dirty="0" err="1"/>
              <a:t>BiLSTM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LSTM</a:t>
            </a:r>
            <a:r>
              <a:rPr lang="en-US" dirty="0"/>
              <a:t>: Overcomes RNN limitations by using memory gates, allowing it to handle longer dependencies.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BiLSTM</a:t>
            </a:r>
            <a:r>
              <a:rPr lang="en-US" dirty="0"/>
              <a:t>: Processes data in both directions (forward and backward), capturing both past and future context for improved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Research in Different Languages and Applications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Studies on NWP across various languages and applications, including </a:t>
            </a:r>
            <a:r>
              <a:rPr lang="en-US" b="1" dirty="0"/>
              <a:t>chatbots, language translation</a:t>
            </a:r>
            <a:r>
              <a:rPr lang="en-US" dirty="0"/>
              <a:t>, and </a:t>
            </a:r>
            <a:r>
              <a:rPr lang="en-US" b="1" dirty="0"/>
              <a:t>smart keyboards</a:t>
            </a:r>
            <a:r>
              <a:rPr lang="en-US" dirty="0"/>
              <a:t>, show the broad relevance and impact of these models in NLP.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44FC230B-75E8-5A13-E25D-74F96CCB005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7327" r="273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429000"/>
            <a:ext cx="5029200" cy="1828800"/>
          </a:xfrm>
          <a:noFill/>
        </p:spPr>
        <p:txBody>
          <a:bodyPr/>
          <a:lstStyle/>
          <a:p>
            <a:r>
              <a:rPr lang="en-IN" sz="2800" dirty="0"/>
              <a:t>Methodology:</a:t>
            </a:r>
            <a:endParaRPr lang="en-US" sz="2800" dirty="0"/>
          </a:p>
        </p:txBody>
      </p:sp>
      <p:pic>
        <p:nvPicPr>
          <p:cNvPr id="6" name="Picture Placeholder 17">
            <a:extLst>
              <a:ext uri="{FF2B5EF4-FFF2-40B4-BE49-F238E27FC236}">
                <a16:creationId xmlns:a16="http://schemas.microsoft.com/office/drawing/2014/main" id="{23F775E2-246C-F1D2-C3A0-D4C55F65CC8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22000" r="22000"/>
          <a:stretch/>
        </p:blipFill>
        <p:spPr>
          <a:xfrm>
            <a:off x="1280160" y="548640"/>
            <a:ext cx="3017520" cy="301752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7680" y="1930400"/>
            <a:ext cx="7687733" cy="6654800"/>
          </a:xfrm>
          <a:noFill/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b="1" dirty="0"/>
              <a:t>Preprocessing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Cleaning</a:t>
            </a:r>
            <a:r>
              <a:rPr lang="en-US" dirty="0"/>
              <a:t>: Remove irrelevant characters (URLs, HTML tags, special characters), convert text to lowercase, and eliminate non-alphanumeric characters.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Tokenization</a:t>
            </a:r>
            <a:r>
              <a:rPr lang="en-US" dirty="0"/>
              <a:t>: Split text into individual words or tokens.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Stop Word Removal</a:t>
            </a:r>
            <a:r>
              <a:rPr lang="en-US" dirty="0"/>
              <a:t>: Remove common words (e.g., "the", "and") that do not contribute significant meaning.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Word Embeddings</a:t>
            </a:r>
          </a:p>
          <a:p>
            <a:r>
              <a:rPr lang="en-US" dirty="0"/>
              <a:t>Word embeddings convert words into dense vectors in a continuous space, capturing semantic meaning. Techniques like </a:t>
            </a:r>
            <a:r>
              <a:rPr lang="en-US" b="1" dirty="0"/>
              <a:t>Word2Vec</a:t>
            </a:r>
            <a:r>
              <a:rPr lang="en-US" dirty="0"/>
              <a:t>, </a:t>
            </a:r>
            <a:r>
              <a:rPr lang="en-US" b="1" dirty="0" err="1"/>
              <a:t>GloVe</a:t>
            </a:r>
            <a:r>
              <a:rPr lang="en-US" dirty="0"/>
              <a:t>, and </a:t>
            </a:r>
            <a:r>
              <a:rPr lang="en-US" b="1" dirty="0"/>
              <a:t>BERT</a:t>
            </a:r>
            <a:r>
              <a:rPr lang="en-US" dirty="0"/>
              <a:t> create vector representations where similar words are closer in the vector space, enhancing machine understanding of text.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94" y="457200"/>
            <a:ext cx="9821955" cy="914400"/>
          </a:xfrm>
          <a:noFill/>
        </p:spPr>
        <p:txBody>
          <a:bodyPr anchor="t" anchorCtr="0"/>
          <a:lstStyle/>
          <a:p>
            <a:r>
              <a:rPr lang="en-US" sz="2800" dirty="0"/>
              <a:t>Model Architecture: Bi-directional LSTM (</a:t>
            </a:r>
            <a:r>
              <a:rPr lang="en-US" sz="2800" dirty="0" err="1"/>
              <a:t>BiLSTM</a:t>
            </a:r>
            <a:r>
              <a:rPr lang="en-US" sz="28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371600"/>
            <a:ext cx="5740400" cy="502920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r>
              <a:rPr lang="en-US" sz="2800" b="1" dirty="0" err="1"/>
              <a:t>BiLSTM</a:t>
            </a:r>
            <a:r>
              <a:rPr lang="en-US" sz="2800" dirty="0"/>
              <a:t>: Extends traditional LSTM by processing data in </a:t>
            </a:r>
            <a:r>
              <a:rPr lang="en-US" sz="2800" b="1" dirty="0"/>
              <a:t>both</a:t>
            </a:r>
            <a:r>
              <a:rPr lang="en-US" sz="2800" dirty="0"/>
              <a:t> forward and backward directions, capturing both past and future context for improved sequence comprehension.</a:t>
            </a:r>
          </a:p>
          <a:p>
            <a:r>
              <a:rPr lang="en-US" sz="2400" b="1" dirty="0"/>
              <a:t>Why </a:t>
            </a:r>
            <a:r>
              <a:rPr lang="en-US" sz="2400" b="1" dirty="0" err="1"/>
              <a:t>BiLSTM</a:t>
            </a:r>
            <a:r>
              <a:rPr lang="en-US" sz="2400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Better Context Understanding</a:t>
            </a:r>
            <a:r>
              <a:rPr lang="en-US" sz="2400" dirty="0"/>
              <a:t>: </a:t>
            </a:r>
            <a:r>
              <a:rPr lang="en-US" sz="2400" dirty="0" err="1"/>
              <a:t>BiLSTM</a:t>
            </a:r>
            <a:r>
              <a:rPr lang="en-US" sz="2400" dirty="0"/>
              <a:t> captures richer context by processing sequences in both directions, improving performance in tasks like sentiment analysis and text prediction.</a:t>
            </a:r>
          </a:p>
          <a:p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5494" y="1371599"/>
            <a:ext cx="5205306" cy="5029199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r>
              <a:rPr lang="en-US" sz="2800" b="1" dirty="0"/>
              <a:t>Steps: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Embedding Layer</a:t>
            </a:r>
            <a:r>
              <a:rPr lang="en-US" sz="2800" dirty="0"/>
              <a:t>: Converts words to dense vectors (word embeddings).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LSTM Layer</a:t>
            </a:r>
            <a:r>
              <a:rPr lang="en-US" sz="2800" dirty="0"/>
              <a:t>: Learns sequential dependencies in the data.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Dense Output Layer</a:t>
            </a:r>
            <a:r>
              <a:rPr lang="en-US" sz="2800" dirty="0"/>
              <a:t>: Produces final predictions (e.g., sentiment or classification).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49586"/>
            <a:ext cx="4436533" cy="2257214"/>
          </a:xfrm>
          <a:noFill/>
        </p:spPr>
        <p:txBody>
          <a:bodyPr anchor="t" anchorCtr="0"/>
          <a:lstStyle/>
          <a:p>
            <a:r>
              <a:rPr lang="en-IN" sz="2800" dirty="0"/>
              <a:t>	Algorithm 	Workflow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2400" y="220133"/>
            <a:ext cx="6756400" cy="4876800"/>
          </a:xfrm>
          <a:noFill/>
        </p:spPr>
        <p:txBody>
          <a:bodyPr>
            <a:noAutofit/>
          </a:bodyPr>
          <a:lstStyle/>
          <a:p>
            <a:r>
              <a:rPr lang="en-US" sz="2400" b="1" dirty="0"/>
              <a:t>Data Loading &amp; Preprocessing</a:t>
            </a:r>
            <a:r>
              <a:rPr lang="en-US" sz="2400" dirty="0"/>
              <a:t>: Load YouTube comments, clean and preprocess text (remove special characters, stop words).</a:t>
            </a:r>
          </a:p>
          <a:p>
            <a:r>
              <a:rPr lang="en-US" sz="2400" b="1" dirty="0"/>
              <a:t>Tokenization &amp; Sequence Generation: </a:t>
            </a:r>
            <a:r>
              <a:rPr lang="en-US" sz="2400" dirty="0"/>
              <a:t>Tokenize text and convert it into sequences for model input. </a:t>
            </a:r>
          </a:p>
          <a:p>
            <a:r>
              <a:rPr lang="en-US" sz="2400" b="1" dirty="0"/>
              <a:t>Model Training : </a:t>
            </a:r>
            <a:r>
              <a:rPr lang="en-US" sz="2400" dirty="0"/>
              <a:t>Train </a:t>
            </a:r>
            <a:r>
              <a:rPr lang="en-US" sz="2400" dirty="0" err="1"/>
              <a:t>BiLSTM</a:t>
            </a:r>
            <a:r>
              <a:rPr lang="en-US" sz="2400" dirty="0"/>
              <a:t> model on tokenized sequences to learn patterns and context.</a:t>
            </a:r>
          </a:p>
          <a:p>
            <a:r>
              <a:rPr lang="en-US" sz="2400" b="1" dirty="0"/>
              <a:t>Text Generation: </a:t>
            </a:r>
            <a:r>
              <a:rPr lang="en-US" sz="2400" dirty="0"/>
              <a:t>Generate text through sequences to learn patterns and context.</a:t>
            </a:r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" name="Content Placeholder 4" descr="Basic timeline SmartArt graphic">
            <a:extLst>
              <a:ext uri="{FF2B5EF4-FFF2-40B4-BE49-F238E27FC236}">
                <a16:creationId xmlns:a16="http://schemas.microsoft.com/office/drawing/2014/main" id="{2DA25F38-CDC8-7982-99AE-8D5A8ECABC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46604388"/>
              </p:ext>
            </p:extLst>
          </p:nvPr>
        </p:nvGraphicFramePr>
        <p:xfrm>
          <a:off x="789092" y="3429000"/>
          <a:ext cx="10076815" cy="3047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  <a:noFill/>
        </p:spPr>
        <p:txBody>
          <a:bodyPr anchor="t" anchorCtr="0"/>
          <a:lstStyle/>
          <a:p>
            <a:r>
              <a:rPr lang="en-US" sz="2800" dirty="0"/>
              <a:t>Results and Evaluation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7867" y="1754927"/>
            <a:ext cx="5808133" cy="445960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b="1" dirty="0"/>
              <a:t>Model Evaluation</a:t>
            </a:r>
            <a:r>
              <a:rPr lang="en-IN" sz="2400" dirty="0"/>
              <a:t>: </a:t>
            </a:r>
          </a:p>
          <a:p>
            <a:r>
              <a:rPr lang="en-US" sz="2400" b="0" dirty="0"/>
              <a:t>Loss and accuracy curves are used to assess model performance during training. The </a:t>
            </a:r>
            <a:r>
              <a:rPr lang="en-US" sz="2400" b="0" dirty="0" err="1"/>
              <a:t>BiLSTM</a:t>
            </a:r>
            <a:r>
              <a:rPr lang="en-US" sz="2400" b="0" dirty="0"/>
              <a:t> model shows improved accuracy and lower loss compared to traditional LSTM.</a:t>
            </a:r>
            <a:endParaRPr lang="en-IN" sz="2400" b="0" dirty="0"/>
          </a:p>
          <a:p>
            <a:r>
              <a:rPr lang="en-US" sz="2400" dirty="0"/>
              <a:t>Charts for Loss and Accuracy curves </a:t>
            </a:r>
          </a:p>
          <a:p>
            <a:r>
              <a:rPr lang="en-US" sz="2400" b="0" dirty="0"/>
              <a:t>Show the model's performance over training epochs, with the Bi LSTM model showing faster convergence and higher accuracy.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B20B0B18-4396-F037-6C24-F75EAFC0EC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1677868"/>
              </p:ext>
            </p:extLst>
          </p:nvPr>
        </p:nvGraphicFramePr>
        <p:xfrm>
          <a:off x="6096000" y="1754926"/>
          <a:ext cx="5205645" cy="359431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754114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451531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8985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Model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8985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N-Gram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8985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58.6%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8985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Proposed </a:t>
                      </a:r>
                      <a:r>
                        <a:rPr lang="en-US" sz="2400" dirty="0" err="1"/>
                        <a:t>BiLSTM</a:t>
                      </a:r>
                      <a:r>
                        <a:rPr lang="en-US" sz="2400" dirty="0"/>
                        <a:t>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3" id="{70008AEC-EDED-4511-BBCB-3094E155874B}" vid="{20F39DC6-8556-4458-8AAA-5D2B51347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{E7263D63-CABC-45C5-9785-A7F77A9A2C81}tf67061901_win32</Template>
  <TotalTime>119</TotalTime>
  <Words>889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Daytona Condensed Light</vt:lpstr>
      <vt:lpstr>Posterama</vt:lpstr>
      <vt:lpstr>Custom</vt:lpstr>
      <vt:lpstr>Next Word Prediction Using RNN and Word Embedding</vt:lpstr>
      <vt:lpstr>agenda</vt:lpstr>
      <vt:lpstr>About us</vt:lpstr>
      <vt:lpstr>introduction</vt:lpstr>
      <vt:lpstr>Literature Review</vt:lpstr>
      <vt:lpstr>Methodology:</vt:lpstr>
      <vt:lpstr>Model Architecture: Bi-directional LSTM (BiLSTM)</vt:lpstr>
      <vt:lpstr> Algorithm  Workflow</vt:lpstr>
      <vt:lpstr>Results and Evaluation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pranay javvaji</dc:creator>
  <cp:lastModifiedBy>pranay javvaji</cp:lastModifiedBy>
  <cp:revision>1</cp:revision>
  <dcterms:created xsi:type="dcterms:W3CDTF">2024-11-12T15:36:17Z</dcterms:created>
  <dcterms:modified xsi:type="dcterms:W3CDTF">2024-11-12T17:36:11Z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