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57" r:id="rId5"/>
    <p:sldId id="268" r:id="rId6"/>
    <p:sldId id="262" r:id="rId7"/>
    <p:sldId id="263" r:id="rId8"/>
    <p:sldId id="271" r:id="rId9"/>
    <p:sldId id="261" r:id="rId10"/>
    <p:sldId id="265"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p:cViewPr varScale="1">
        <p:scale>
          <a:sx n="72" d="100"/>
          <a:sy n="72" d="100"/>
        </p:scale>
        <p:origin x="618"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11/11/2017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11/11/2017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11/11/2017</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11/11/2017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11/11/2017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11/11/2017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11/11/2017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11/11/2017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11/11/2017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11/11/2017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11/11/2017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11/11/2017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11/11/2017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11/11/2017</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9916" y="332656"/>
            <a:ext cx="8735325" cy="1051216"/>
          </a:xfrm>
        </p:spPr>
        <p:txBody>
          <a:bodyPr>
            <a:normAutofit/>
          </a:bodyPr>
          <a:lstStyle/>
          <a:p>
            <a:r>
              <a:rPr lang="en-US" sz="6000" dirty="0"/>
              <a:t>CSE 408 Data Mining</a:t>
            </a:r>
          </a:p>
        </p:txBody>
      </p:sp>
      <p:sp>
        <p:nvSpPr>
          <p:cNvPr id="5" name="Subtitle 4"/>
          <p:cNvSpPr>
            <a:spLocks noGrp="1"/>
          </p:cNvSpPr>
          <p:nvPr>
            <p:ph type="subTitle" idx="1"/>
          </p:nvPr>
        </p:nvSpPr>
        <p:spPr>
          <a:xfrm>
            <a:off x="1629916" y="1556792"/>
            <a:ext cx="8735325" cy="577245"/>
          </a:xfrm>
        </p:spPr>
        <p:txBody>
          <a:bodyPr>
            <a:noAutofit/>
          </a:bodyPr>
          <a:lstStyle/>
          <a:p>
            <a:r>
              <a:rPr lang="en-US" sz="3500" dirty="0"/>
              <a:t>Automobiles Data Analysis</a:t>
            </a:r>
          </a:p>
        </p:txBody>
      </p:sp>
      <p:sp>
        <p:nvSpPr>
          <p:cNvPr id="3" name="TextBox 2">
            <a:extLst>
              <a:ext uri="{FF2B5EF4-FFF2-40B4-BE49-F238E27FC236}">
                <a16:creationId xmlns:a16="http://schemas.microsoft.com/office/drawing/2014/main" id="{F2933B3E-F8B3-424B-9738-A694BFCF2A05}"/>
              </a:ext>
            </a:extLst>
          </p:cNvPr>
          <p:cNvSpPr txBox="1"/>
          <p:nvPr/>
        </p:nvSpPr>
        <p:spPr>
          <a:xfrm>
            <a:off x="2566020" y="2420888"/>
            <a:ext cx="3816424" cy="1015663"/>
          </a:xfrm>
          <a:prstGeom prst="rect">
            <a:avLst/>
          </a:prstGeom>
          <a:noFill/>
        </p:spPr>
        <p:txBody>
          <a:bodyPr wrap="square" rtlCol="0">
            <a:spAutoFit/>
          </a:bodyPr>
          <a:lstStyle/>
          <a:p>
            <a:pPr algn="ctr"/>
            <a:r>
              <a:rPr lang="en-IN" sz="3000" dirty="0"/>
              <a:t>To</a:t>
            </a:r>
          </a:p>
          <a:p>
            <a:pPr algn="ctr"/>
            <a:r>
              <a:rPr lang="en-IN" sz="3000" dirty="0" err="1"/>
              <a:t>Prof.</a:t>
            </a:r>
            <a:r>
              <a:rPr lang="en-IN" sz="3000" dirty="0"/>
              <a:t> Viswanathan V</a:t>
            </a:r>
          </a:p>
        </p:txBody>
      </p:sp>
      <p:sp>
        <p:nvSpPr>
          <p:cNvPr id="4" name="TextBox 3">
            <a:extLst>
              <a:ext uri="{FF2B5EF4-FFF2-40B4-BE49-F238E27FC236}">
                <a16:creationId xmlns:a16="http://schemas.microsoft.com/office/drawing/2014/main" id="{F1E1F235-4242-43C0-A4DC-B62DFDE85A96}"/>
              </a:ext>
            </a:extLst>
          </p:cNvPr>
          <p:cNvSpPr txBox="1"/>
          <p:nvPr/>
        </p:nvSpPr>
        <p:spPr>
          <a:xfrm>
            <a:off x="7102524" y="3573016"/>
            <a:ext cx="4536504" cy="954107"/>
          </a:xfrm>
          <a:prstGeom prst="rect">
            <a:avLst/>
          </a:prstGeom>
          <a:noFill/>
        </p:spPr>
        <p:txBody>
          <a:bodyPr wrap="square" rtlCol="0">
            <a:spAutoFit/>
          </a:bodyPr>
          <a:lstStyle/>
          <a:p>
            <a:r>
              <a:rPr lang="en-IN" sz="2800" dirty="0"/>
              <a:t>V Jai Prashanth 14BCE1019</a:t>
            </a:r>
          </a:p>
          <a:p>
            <a:r>
              <a:rPr lang="en-IN" sz="2800" dirty="0"/>
              <a:t>K Akhil Reddy    14BCE1222</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social media post&#10;&#10;Description generated with very high confidence">
            <a:extLst>
              <a:ext uri="{FF2B5EF4-FFF2-40B4-BE49-F238E27FC236}">
                <a16:creationId xmlns:a16="http://schemas.microsoft.com/office/drawing/2014/main" id="{E2063739-8E36-4A5A-90D2-354D5EEA5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844" y="537803"/>
            <a:ext cx="10297144" cy="6030726"/>
          </a:xfrm>
          <a:prstGeom prst="rect">
            <a:avLst/>
          </a:prstGeom>
        </p:spPr>
      </p:pic>
    </p:spTree>
    <p:extLst>
      <p:ext uri="{BB962C8B-B14F-4D97-AF65-F5344CB8AC3E}">
        <p14:creationId xmlns:p14="http://schemas.microsoft.com/office/powerpoint/2010/main" val="283269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generated with very high confidence">
            <a:extLst>
              <a:ext uri="{FF2B5EF4-FFF2-40B4-BE49-F238E27FC236}">
                <a16:creationId xmlns:a16="http://schemas.microsoft.com/office/drawing/2014/main" id="{6EB55B97-B288-4FB9-8110-E8BBA8E88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876" y="620688"/>
            <a:ext cx="9986887" cy="5900871"/>
          </a:xfrm>
          <a:prstGeom prst="rect">
            <a:avLst/>
          </a:prstGeom>
        </p:spPr>
      </p:pic>
    </p:spTree>
    <p:extLst>
      <p:ext uri="{BB962C8B-B14F-4D97-AF65-F5344CB8AC3E}">
        <p14:creationId xmlns:p14="http://schemas.microsoft.com/office/powerpoint/2010/main" val="2427279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generated with very high confidence">
            <a:extLst>
              <a:ext uri="{FF2B5EF4-FFF2-40B4-BE49-F238E27FC236}">
                <a16:creationId xmlns:a16="http://schemas.microsoft.com/office/drawing/2014/main" id="{29184BF1-98A8-4E4C-835E-627BB1B8A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550" y="723900"/>
            <a:ext cx="10087470" cy="5912986"/>
          </a:xfrm>
          <a:prstGeom prst="rect">
            <a:avLst/>
          </a:prstGeom>
        </p:spPr>
      </p:pic>
    </p:spTree>
    <p:extLst>
      <p:ext uri="{BB962C8B-B14F-4D97-AF65-F5344CB8AC3E}">
        <p14:creationId xmlns:p14="http://schemas.microsoft.com/office/powerpoint/2010/main" val="1290947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1E4994-49EF-4004-91E4-A848FAA2149B}"/>
              </a:ext>
            </a:extLst>
          </p:cNvPr>
          <p:cNvSpPr txBox="1"/>
          <p:nvPr/>
        </p:nvSpPr>
        <p:spPr>
          <a:xfrm>
            <a:off x="4510236" y="184644"/>
            <a:ext cx="2880320" cy="707886"/>
          </a:xfrm>
          <a:prstGeom prst="rect">
            <a:avLst/>
          </a:prstGeom>
          <a:noFill/>
        </p:spPr>
        <p:txBody>
          <a:bodyPr wrap="square" rtlCol="0">
            <a:spAutoFit/>
          </a:bodyPr>
          <a:lstStyle/>
          <a:p>
            <a:r>
              <a:rPr lang="en-IN" sz="4000" b="1" dirty="0">
                <a:solidFill>
                  <a:schemeClr val="accent1"/>
                </a:solidFill>
              </a:rPr>
              <a:t>Regression</a:t>
            </a:r>
          </a:p>
        </p:txBody>
      </p:sp>
      <p:pic>
        <p:nvPicPr>
          <p:cNvPr id="7" name="Picture 6" descr="A picture containing screenshot&#10;&#10;Description generated with high confidence">
            <a:extLst>
              <a:ext uri="{FF2B5EF4-FFF2-40B4-BE49-F238E27FC236}">
                <a16:creationId xmlns:a16="http://schemas.microsoft.com/office/drawing/2014/main" id="{CD2524E3-B1F9-4716-9939-F5C3C251D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916" y="980728"/>
            <a:ext cx="9145016" cy="5624276"/>
          </a:xfrm>
          <a:prstGeom prst="rect">
            <a:avLst/>
          </a:prstGeom>
        </p:spPr>
      </p:pic>
    </p:spTree>
    <p:extLst>
      <p:ext uri="{BB962C8B-B14F-4D97-AF65-F5344CB8AC3E}">
        <p14:creationId xmlns:p14="http://schemas.microsoft.com/office/powerpoint/2010/main" val="298930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generated with very high confidence">
            <a:extLst>
              <a:ext uri="{FF2B5EF4-FFF2-40B4-BE49-F238E27FC236}">
                <a16:creationId xmlns:a16="http://schemas.microsoft.com/office/drawing/2014/main" id="{BED6A60D-D15B-48A5-8F58-A44089E73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884" y="620688"/>
            <a:ext cx="9876779" cy="5377932"/>
          </a:xfrm>
          <a:prstGeom prst="rect">
            <a:avLst/>
          </a:prstGeom>
        </p:spPr>
      </p:pic>
    </p:spTree>
    <p:extLst>
      <p:ext uri="{BB962C8B-B14F-4D97-AF65-F5344CB8AC3E}">
        <p14:creationId xmlns:p14="http://schemas.microsoft.com/office/powerpoint/2010/main" val="299227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social media post&#10;&#10;Description generated with very high confidence">
            <a:extLst>
              <a:ext uri="{FF2B5EF4-FFF2-40B4-BE49-F238E27FC236}">
                <a16:creationId xmlns:a16="http://schemas.microsoft.com/office/drawing/2014/main" id="{AF655CEA-ACE9-4EE9-8EDF-B3706D9A5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876" y="510656"/>
            <a:ext cx="10174336" cy="5836688"/>
          </a:xfrm>
          <a:prstGeom prst="rect">
            <a:avLst/>
          </a:prstGeom>
        </p:spPr>
      </p:pic>
    </p:spTree>
    <p:extLst>
      <p:ext uri="{BB962C8B-B14F-4D97-AF65-F5344CB8AC3E}">
        <p14:creationId xmlns:p14="http://schemas.microsoft.com/office/powerpoint/2010/main" val="936155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generated with very high confidence">
            <a:extLst>
              <a:ext uri="{FF2B5EF4-FFF2-40B4-BE49-F238E27FC236}">
                <a16:creationId xmlns:a16="http://schemas.microsoft.com/office/drawing/2014/main" id="{70E40EDC-B620-4DB2-8B74-4EDEB43027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868" y="431157"/>
            <a:ext cx="10214078" cy="5995685"/>
          </a:xfrm>
          <a:prstGeom prst="rect">
            <a:avLst/>
          </a:prstGeom>
        </p:spPr>
      </p:pic>
    </p:spTree>
    <p:extLst>
      <p:ext uri="{BB962C8B-B14F-4D97-AF65-F5344CB8AC3E}">
        <p14:creationId xmlns:p14="http://schemas.microsoft.com/office/powerpoint/2010/main" val="2016774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generated with very high confidence">
            <a:extLst>
              <a:ext uri="{FF2B5EF4-FFF2-40B4-BE49-F238E27FC236}">
                <a16:creationId xmlns:a16="http://schemas.microsoft.com/office/drawing/2014/main" id="{C2598829-1294-44E4-B332-E4BAD8B17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860" y="387890"/>
            <a:ext cx="10369152" cy="6082220"/>
          </a:xfrm>
          <a:prstGeom prst="rect">
            <a:avLst/>
          </a:prstGeom>
        </p:spPr>
      </p:pic>
    </p:spTree>
    <p:extLst>
      <p:ext uri="{BB962C8B-B14F-4D97-AF65-F5344CB8AC3E}">
        <p14:creationId xmlns:p14="http://schemas.microsoft.com/office/powerpoint/2010/main" val="133151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social media post&#10;&#10;Description generated with very high confidence">
            <a:extLst>
              <a:ext uri="{FF2B5EF4-FFF2-40B4-BE49-F238E27FC236}">
                <a16:creationId xmlns:a16="http://schemas.microsoft.com/office/drawing/2014/main" id="{30EA502F-4864-47C3-8BAF-8718F6F2F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860" y="449960"/>
            <a:ext cx="10236770" cy="5958079"/>
          </a:xfrm>
          <a:prstGeom prst="rect">
            <a:avLst/>
          </a:prstGeom>
        </p:spPr>
      </p:pic>
    </p:spTree>
    <p:extLst>
      <p:ext uri="{BB962C8B-B14F-4D97-AF65-F5344CB8AC3E}">
        <p14:creationId xmlns:p14="http://schemas.microsoft.com/office/powerpoint/2010/main" val="160063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generated with very high confidence">
            <a:extLst>
              <a:ext uri="{FF2B5EF4-FFF2-40B4-BE49-F238E27FC236}">
                <a16:creationId xmlns:a16="http://schemas.microsoft.com/office/drawing/2014/main" id="{42971707-76BD-4507-AB67-09F8E9E2F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868" y="474377"/>
            <a:ext cx="10009112" cy="5909246"/>
          </a:xfrm>
          <a:prstGeom prst="rect">
            <a:avLst/>
          </a:prstGeom>
        </p:spPr>
      </p:pic>
    </p:spTree>
    <p:extLst>
      <p:ext uri="{BB962C8B-B14F-4D97-AF65-F5344CB8AC3E}">
        <p14:creationId xmlns:p14="http://schemas.microsoft.com/office/powerpoint/2010/main" val="306062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solidFill>
                  <a:schemeClr val="accent1">
                    <a:lumMod val="75000"/>
                  </a:schemeClr>
                </a:solidFill>
              </a:rPr>
              <a:t>Data Content</a:t>
            </a:r>
          </a:p>
        </p:txBody>
      </p:sp>
      <p:sp>
        <p:nvSpPr>
          <p:cNvPr id="14" name="Content Placeholder 13"/>
          <p:cNvSpPr>
            <a:spLocks noGrp="1"/>
          </p:cNvSpPr>
          <p:nvPr>
            <p:ph idx="1"/>
          </p:nvPr>
        </p:nvSpPr>
        <p:spPr/>
        <p:txBody>
          <a:bodyPr>
            <a:normAutofit/>
          </a:bodyPr>
          <a:lstStyle/>
          <a:p>
            <a:r>
              <a:rPr lang="en-IN" dirty="0"/>
              <a:t>This data set consists of three types of entities: </a:t>
            </a:r>
          </a:p>
          <a:p>
            <a:r>
              <a:rPr lang="en-IN" dirty="0"/>
              <a:t>(a) the specification of an auto in terms of various characteristics, </a:t>
            </a:r>
          </a:p>
          <a:p>
            <a:r>
              <a:rPr lang="en-IN" dirty="0"/>
              <a:t>(b) its assigned insurance risk rating, </a:t>
            </a:r>
          </a:p>
          <a:p>
            <a:r>
              <a:rPr lang="en-IN" dirty="0"/>
              <a:t>(c) its normalized losses in use as compared to other cars. The third factor is the relative average loss payment per insured vehicle year. This value is normalized for all autos within a particular size classification (two-door small, station wagons, sports/speciality, etc...), and represents the average loss per car per year. </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8759-BB17-4C04-AC8B-F4166994A9B7}"/>
              </a:ext>
            </a:extLst>
          </p:cNvPr>
          <p:cNvSpPr>
            <a:spLocks noGrp="1"/>
          </p:cNvSpPr>
          <p:nvPr>
            <p:ph type="title"/>
          </p:nvPr>
        </p:nvSpPr>
        <p:spPr>
          <a:xfrm>
            <a:off x="3646140" y="2420888"/>
            <a:ext cx="4299466" cy="1359272"/>
          </a:xfrm>
        </p:spPr>
        <p:txBody>
          <a:bodyPr>
            <a:normAutofit/>
          </a:bodyPr>
          <a:lstStyle/>
          <a:p>
            <a:r>
              <a:rPr lang="en-IN" sz="6000" dirty="0"/>
              <a:t>Thank You</a:t>
            </a:r>
          </a:p>
        </p:txBody>
      </p:sp>
    </p:spTree>
    <p:extLst>
      <p:ext uri="{BB962C8B-B14F-4D97-AF65-F5344CB8AC3E}">
        <p14:creationId xmlns:p14="http://schemas.microsoft.com/office/powerpoint/2010/main" val="3139626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97868" y="260648"/>
            <a:ext cx="10360501" cy="877912"/>
          </a:xfrm>
        </p:spPr>
        <p:txBody>
          <a:bodyPr>
            <a:normAutofit/>
          </a:bodyPr>
          <a:lstStyle/>
          <a:p>
            <a:r>
              <a:rPr lang="en-US" sz="4000" dirty="0">
                <a:solidFill>
                  <a:schemeClr val="accent1">
                    <a:lumMod val="75000"/>
                  </a:schemeClr>
                </a:solidFill>
              </a:rPr>
              <a:t>Objectives</a:t>
            </a:r>
          </a:p>
        </p:txBody>
      </p:sp>
      <p:sp>
        <p:nvSpPr>
          <p:cNvPr id="7" name="Content Placeholder 9">
            <a:extLst>
              <a:ext uri="{FF2B5EF4-FFF2-40B4-BE49-F238E27FC236}">
                <a16:creationId xmlns:a16="http://schemas.microsoft.com/office/drawing/2014/main" id="{97753B66-D1F0-458D-AF6B-CE9A49B7BE70}"/>
              </a:ext>
            </a:extLst>
          </p:cNvPr>
          <p:cNvSpPr txBox="1">
            <a:spLocks/>
          </p:cNvSpPr>
          <p:nvPr/>
        </p:nvSpPr>
        <p:spPr>
          <a:xfrm>
            <a:off x="1197868" y="1340768"/>
            <a:ext cx="9340025" cy="4104456"/>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IN" sz="4000" dirty="0"/>
              <a:t>To classify the cars based on the Risk Factor involved and the Normalized Losses of a each automobile.</a:t>
            </a:r>
          </a:p>
          <a:p>
            <a:endParaRPr lang="en-IN" sz="4000" dirty="0"/>
          </a:p>
          <a:p>
            <a:r>
              <a:rPr lang="en-IN" sz="4000" dirty="0"/>
              <a:t>To predict the Engine Size using linear multiple Regression </a:t>
            </a:r>
            <a:r>
              <a:rPr lang="en-IN" sz="4000"/>
              <a:t>with attributes.</a:t>
            </a:r>
            <a:endParaRPr lang="en-US" sz="4000" dirty="0"/>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26F88E-E5B9-4CB6-B43E-1445336BDE55}"/>
              </a:ext>
            </a:extLst>
          </p:cNvPr>
          <p:cNvSpPr txBox="1"/>
          <p:nvPr/>
        </p:nvSpPr>
        <p:spPr>
          <a:xfrm>
            <a:off x="1485900" y="332656"/>
            <a:ext cx="4464496" cy="630942"/>
          </a:xfrm>
          <a:prstGeom prst="rect">
            <a:avLst/>
          </a:prstGeom>
          <a:noFill/>
        </p:spPr>
        <p:txBody>
          <a:bodyPr wrap="square" rtlCol="0">
            <a:spAutoFit/>
          </a:bodyPr>
          <a:lstStyle/>
          <a:p>
            <a:r>
              <a:rPr lang="en-IN" sz="3500" dirty="0"/>
              <a:t>K-Means Algorithm</a:t>
            </a:r>
          </a:p>
        </p:txBody>
      </p:sp>
      <p:sp>
        <p:nvSpPr>
          <p:cNvPr id="3" name="TextBox 2">
            <a:extLst>
              <a:ext uri="{FF2B5EF4-FFF2-40B4-BE49-F238E27FC236}">
                <a16:creationId xmlns:a16="http://schemas.microsoft.com/office/drawing/2014/main" id="{AB0A52AB-2D88-4292-AEF8-A3456B95C166}"/>
              </a:ext>
            </a:extLst>
          </p:cNvPr>
          <p:cNvSpPr txBox="1"/>
          <p:nvPr/>
        </p:nvSpPr>
        <p:spPr>
          <a:xfrm>
            <a:off x="1485900" y="1052736"/>
            <a:ext cx="4176464" cy="630942"/>
          </a:xfrm>
          <a:prstGeom prst="rect">
            <a:avLst/>
          </a:prstGeom>
          <a:noFill/>
        </p:spPr>
        <p:txBody>
          <a:bodyPr wrap="square" rtlCol="0">
            <a:spAutoFit/>
          </a:bodyPr>
          <a:lstStyle/>
          <a:p>
            <a:r>
              <a:rPr lang="en-IN" sz="3500" dirty="0">
                <a:solidFill>
                  <a:schemeClr val="accent1">
                    <a:lumMod val="75000"/>
                  </a:schemeClr>
                </a:solidFill>
              </a:rPr>
              <a:t>K-Means Clustering</a:t>
            </a:r>
          </a:p>
        </p:txBody>
      </p:sp>
      <p:sp>
        <p:nvSpPr>
          <p:cNvPr id="4" name="Content Placeholder 9">
            <a:extLst>
              <a:ext uri="{FF2B5EF4-FFF2-40B4-BE49-F238E27FC236}">
                <a16:creationId xmlns:a16="http://schemas.microsoft.com/office/drawing/2014/main" id="{E5D5DE78-9895-403C-9917-D7378007BA10}"/>
              </a:ext>
            </a:extLst>
          </p:cNvPr>
          <p:cNvSpPr txBox="1">
            <a:spLocks/>
          </p:cNvSpPr>
          <p:nvPr/>
        </p:nvSpPr>
        <p:spPr>
          <a:xfrm>
            <a:off x="1179387" y="1916832"/>
            <a:ext cx="9340025" cy="3958456"/>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IN" dirty="0"/>
              <a:t>K-Means clustering intends to partition </a:t>
            </a:r>
            <a:r>
              <a:rPr lang="en-IN" i="1" dirty="0"/>
              <a:t>n</a:t>
            </a:r>
            <a:r>
              <a:rPr lang="en-IN" dirty="0"/>
              <a:t> objects into </a:t>
            </a:r>
            <a:r>
              <a:rPr lang="en-IN" i="1" dirty="0"/>
              <a:t>k</a:t>
            </a:r>
            <a:r>
              <a:rPr lang="en-IN" dirty="0"/>
              <a:t> clusters in which each object belongs to the cluster with the nearest mean. This method produces exactly </a:t>
            </a:r>
            <a:r>
              <a:rPr lang="en-IN" i="1" dirty="0"/>
              <a:t>k</a:t>
            </a:r>
            <a:r>
              <a:rPr lang="en-IN" dirty="0"/>
              <a:t> different clusters of greatest possible distinction. The best number of clusters </a:t>
            </a:r>
            <a:r>
              <a:rPr lang="en-IN" i="1" dirty="0"/>
              <a:t>k</a:t>
            </a:r>
            <a:r>
              <a:rPr lang="en-IN" dirty="0"/>
              <a:t> leading to the greatest separation (distance) is not known as a priori and must be computed from the data. </a:t>
            </a:r>
          </a:p>
          <a:p>
            <a:r>
              <a:rPr lang="en-IN" dirty="0"/>
              <a:t>The objective of K-Means clustering is to minimize total intra-cluster variance, or, the squared error function: </a:t>
            </a:r>
            <a:endParaRPr lang="en-US"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DED5166-8876-4738-B46D-17DBBF36014E}"/>
              </a:ext>
            </a:extLst>
          </p:cNvPr>
          <p:cNvSpPr txBox="1"/>
          <p:nvPr/>
        </p:nvSpPr>
        <p:spPr>
          <a:xfrm>
            <a:off x="1485900" y="332656"/>
            <a:ext cx="4464496" cy="630942"/>
          </a:xfrm>
          <a:prstGeom prst="rect">
            <a:avLst/>
          </a:prstGeom>
          <a:noFill/>
        </p:spPr>
        <p:txBody>
          <a:bodyPr wrap="square" rtlCol="0">
            <a:spAutoFit/>
          </a:bodyPr>
          <a:lstStyle/>
          <a:p>
            <a:r>
              <a:rPr lang="en-IN" sz="3500" dirty="0"/>
              <a:t>Regression Techniques</a:t>
            </a:r>
          </a:p>
        </p:txBody>
      </p:sp>
      <p:sp>
        <p:nvSpPr>
          <p:cNvPr id="8" name="TextBox 7">
            <a:extLst>
              <a:ext uri="{FF2B5EF4-FFF2-40B4-BE49-F238E27FC236}">
                <a16:creationId xmlns:a16="http://schemas.microsoft.com/office/drawing/2014/main" id="{0C082D7F-72E9-4508-A367-3077D17FB692}"/>
              </a:ext>
            </a:extLst>
          </p:cNvPr>
          <p:cNvSpPr txBox="1"/>
          <p:nvPr/>
        </p:nvSpPr>
        <p:spPr>
          <a:xfrm>
            <a:off x="1485900" y="1052736"/>
            <a:ext cx="5184576" cy="630942"/>
          </a:xfrm>
          <a:prstGeom prst="rect">
            <a:avLst/>
          </a:prstGeom>
          <a:noFill/>
        </p:spPr>
        <p:txBody>
          <a:bodyPr wrap="square" rtlCol="0">
            <a:spAutoFit/>
          </a:bodyPr>
          <a:lstStyle/>
          <a:p>
            <a:r>
              <a:rPr lang="en-IN" sz="3500" dirty="0">
                <a:solidFill>
                  <a:schemeClr val="accent1">
                    <a:lumMod val="75000"/>
                  </a:schemeClr>
                </a:solidFill>
              </a:rPr>
              <a:t>Multiple Linear Regression</a:t>
            </a:r>
          </a:p>
        </p:txBody>
      </p:sp>
      <p:sp>
        <p:nvSpPr>
          <p:cNvPr id="9" name="Content Placeholder 9">
            <a:extLst>
              <a:ext uri="{FF2B5EF4-FFF2-40B4-BE49-F238E27FC236}">
                <a16:creationId xmlns:a16="http://schemas.microsoft.com/office/drawing/2014/main" id="{8CD3A974-5BF6-471A-A84C-8A9FFBBA9D27}"/>
              </a:ext>
            </a:extLst>
          </p:cNvPr>
          <p:cNvSpPr txBox="1">
            <a:spLocks/>
          </p:cNvSpPr>
          <p:nvPr/>
        </p:nvSpPr>
        <p:spPr>
          <a:xfrm>
            <a:off x="1179387" y="1916832"/>
            <a:ext cx="9340025" cy="3958456"/>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IN" dirty="0"/>
              <a:t>Regression is a data mining technique used to predict a range of numeric values (also called </a:t>
            </a:r>
            <a:r>
              <a:rPr lang="en-IN" i="1" dirty="0"/>
              <a:t>continuous values</a:t>
            </a:r>
            <a:r>
              <a:rPr lang="en-IN" dirty="0"/>
              <a:t>), given a particular dataset. For example, regression might be used to predict the cost of a product or service, given other variables.</a:t>
            </a:r>
          </a:p>
          <a:p>
            <a:r>
              <a:rPr lang="en-IN" dirty="0"/>
              <a:t>Regression is used across multiple industries for business and marketing planning, financial forecasting, environmental </a:t>
            </a:r>
            <a:r>
              <a:rPr lang="en-IN" dirty="0" err="1"/>
              <a:t>modeling</a:t>
            </a:r>
            <a:r>
              <a:rPr lang="en-IN" dirty="0"/>
              <a:t> and analysis of trends.</a:t>
            </a:r>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5500" dirty="0"/>
              <a:t>Attributes</a:t>
            </a:r>
          </a:p>
        </p:txBody>
      </p:sp>
      <p:sp>
        <p:nvSpPr>
          <p:cNvPr id="8" name="Text Placeholder 7"/>
          <p:cNvSpPr>
            <a:spLocks noGrp="1"/>
          </p:cNvSpPr>
          <p:nvPr>
            <p:ph type="body" idx="1"/>
          </p:nvPr>
        </p:nvSpPr>
        <p:spPr>
          <a:xfrm>
            <a:off x="1218883" y="1340768"/>
            <a:ext cx="5082740" cy="914400"/>
          </a:xfrm>
        </p:spPr>
        <p:txBody>
          <a:bodyPr>
            <a:normAutofit/>
          </a:bodyPr>
          <a:lstStyle/>
          <a:p>
            <a:r>
              <a:rPr lang="en-US" sz="3500" dirty="0" err="1"/>
              <a:t>Symboling</a:t>
            </a:r>
            <a:endParaRPr lang="en-US" sz="3500" dirty="0"/>
          </a:p>
        </p:txBody>
      </p:sp>
      <p:sp>
        <p:nvSpPr>
          <p:cNvPr id="10" name="Content Placeholder 9"/>
          <p:cNvSpPr>
            <a:spLocks noGrp="1"/>
          </p:cNvSpPr>
          <p:nvPr>
            <p:ph sz="half" idx="2"/>
          </p:nvPr>
        </p:nvSpPr>
        <p:spPr>
          <a:xfrm>
            <a:off x="1218883" y="2255168"/>
            <a:ext cx="8979985" cy="3454400"/>
          </a:xfrm>
        </p:spPr>
        <p:txBody>
          <a:bodyPr/>
          <a:lstStyle/>
          <a:p>
            <a:r>
              <a:rPr lang="en-IN" sz="2700" dirty="0"/>
              <a:t>This rating corresponds to the degree to which the auto is more risky than its price indicates. Cars are initially assigned a risk factor symbol associated with its price. Then, if it is more risky (or less), this symbol is adjusted by moving it up (or down) the scale. </a:t>
            </a:r>
            <a:r>
              <a:rPr lang="en-IN" sz="2700" dirty="0" err="1"/>
              <a:t>Actuarians</a:t>
            </a:r>
            <a:r>
              <a:rPr lang="en-IN" sz="2700" dirty="0"/>
              <a:t> call this process "</a:t>
            </a:r>
            <a:r>
              <a:rPr lang="en-IN" sz="2700" dirty="0" err="1"/>
              <a:t>symboling</a:t>
            </a:r>
            <a:r>
              <a:rPr lang="en-IN" sz="2700" dirty="0"/>
              <a:t>". </a:t>
            </a:r>
          </a:p>
          <a:p>
            <a:r>
              <a:rPr lang="en-IN" sz="2700" dirty="0"/>
              <a:t>A value of +3 indicates that the auto is risky, -3 that it is probably pretty safe. </a:t>
            </a:r>
          </a:p>
          <a:p>
            <a:endParaRPr lang="en-US" sz="2700" dirty="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EE32E36-65F1-427E-A45F-DF47280767CF}"/>
              </a:ext>
            </a:extLst>
          </p:cNvPr>
          <p:cNvSpPr/>
          <p:nvPr/>
        </p:nvSpPr>
        <p:spPr>
          <a:xfrm>
            <a:off x="1341884" y="692696"/>
            <a:ext cx="9433048" cy="5170646"/>
          </a:xfrm>
          <a:prstGeom prst="rect">
            <a:avLst/>
          </a:prstGeom>
        </p:spPr>
        <p:txBody>
          <a:bodyPr wrap="square">
            <a:spAutoFit/>
          </a:bodyPr>
          <a:lstStyle/>
          <a:p>
            <a:pPr marL="457200" indent="-457200">
              <a:buFont typeface="Arial" panose="020B0604020202020204" pitchFamily="34" charset="0"/>
              <a:buChar char="•"/>
            </a:pPr>
            <a:r>
              <a:rPr lang="en-IN" sz="3000" b="1" dirty="0">
                <a:solidFill>
                  <a:schemeClr val="accent1">
                    <a:lumMod val="75000"/>
                  </a:schemeClr>
                </a:solidFill>
              </a:rPr>
              <a:t>Bore</a:t>
            </a:r>
            <a:r>
              <a:rPr lang="en-IN" sz="3000" dirty="0"/>
              <a:t> is the diameter of each cylinder. </a:t>
            </a:r>
          </a:p>
          <a:p>
            <a:endParaRPr lang="en-IN" sz="3000" dirty="0"/>
          </a:p>
          <a:p>
            <a:pPr marL="457200" indent="-457200">
              <a:buFont typeface="Arial" panose="020B0604020202020204" pitchFamily="34" charset="0"/>
              <a:buChar char="•"/>
            </a:pPr>
            <a:r>
              <a:rPr lang="en-IN" sz="3000" b="1" dirty="0">
                <a:solidFill>
                  <a:schemeClr val="accent1">
                    <a:lumMod val="75000"/>
                  </a:schemeClr>
                </a:solidFill>
              </a:rPr>
              <a:t>stroke</a:t>
            </a:r>
            <a:r>
              <a:rPr lang="en-IN" sz="3000" dirty="0">
                <a:solidFill>
                  <a:schemeClr val="accent1">
                    <a:lumMod val="75000"/>
                  </a:schemeClr>
                </a:solidFill>
              </a:rPr>
              <a:t> </a:t>
            </a:r>
            <a:r>
              <a:rPr lang="en-IN" sz="3000" dirty="0"/>
              <a:t>is the length that it travels when moving from bottom position to the top position. </a:t>
            </a:r>
          </a:p>
          <a:p>
            <a:pPr marL="457200" indent="-457200">
              <a:buFont typeface="Arial" panose="020B0604020202020204" pitchFamily="34" charset="0"/>
              <a:buChar char="•"/>
            </a:pPr>
            <a:endParaRPr lang="en-IN" sz="3000" dirty="0"/>
          </a:p>
          <a:p>
            <a:pPr marL="457200" indent="-457200">
              <a:buFont typeface="Arial" panose="020B0604020202020204" pitchFamily="34" charset="0"/>
              <a:buChar char="•"/>
            </a:pPr>
            <a:r>
              <a:rPr lang="en-IN" sz="3000" dirty="0"/>
              <a:t>The static </a:t>
            </a:r>
            <a:r>
              <a:rPr lang="en-IN" sz="3000" b="1" dirty="0">
                <a:solidFill>
                  <a:schemeClr val="accent1"/>
                </a:solidFill>
              </a:rPr>
              <a:t>compression ratio</a:t>
            </a:r>
            <a:r>
              <a:rPr lang="en-IN" sz="3000" dirty="0">
                <a:solidFill>
                  <a:schemeClr val="accent1"/>
                </a:solidFill>
              </a:rPr>
              <a:t> </a:t>
            </a:r>
            <a:r>
              <a:rPr lang="en-IN" sz="3000" dirty="0"/>
              <a:t>of an internal combustion engine or external combustion engine is a value that represents the ratio of the volume of its combustion chamber from its largest capacity to its smallest capacity. It is a fundamental specification for many common combustion engines.</a:t>
            </a:r>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D0A1AB-333E-4514-93D4-3F3DD32ACE9B}"/>
              </a:ext>
            </a:extLst>
          </p:cNvPr>
          <p:cNvSpPr txBox="1"/>
          <p:nvPr/>
        </p:nvSpPr>
        <p:spPr>
          <a:xfrm>
            <a:off x="4798268" y="404664"/>
            <a:ext cx="2880320" cy="707886"/>
          </a:xfrm>
          <a:prstGeom prst="rect">
            <a:avLst/>
          </a:prstGeom>
          <a:noFill/>
        </p:spPr>
        <p:txBody>
          <a:bodyPr wrap="square" rtlCol="0">
            <a:spAutoFit/>
          </a:bodyPr>
          <a:lstStyle/>
          <a:p>
            <a:r>
              <a:rPr lang="en-IN" sz="4000" b="1" dirty="0">
                <a:solidFill>
                  <a:schemeClr val="accent1"/>
                </a:solidFill>
              </a:rPr>
              <a:t>Clustering</a:t>
            </a:r>
          </a:p>
        </p:txBody>
      </p:sp>
      <p:pic>
        <p:nvPicPr>
          <p:cNvPr id="7" name="Picture 6" descr="A screenshot of a cell phone&#10;&#10;Description generated with very high confidence">
            <a:extLst>
              <a:ext uri="{FF2B5EF4-FFF2-40B4-BE49-F238E27FC236}">
                <a16:creationId xmlns:a16="http://schemas.microsoft.com/office/drawing/2014/main" id="{E7E748A4-52FF-477F-A8A5-3FD424D1B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924" y="1340768"/>
            <a:ext cx="8928992" cy="4752975"/>
          </a:xfrm>
          <a:prstGeom prst="rect">
            <a:avLst/>
          </a:prstGeom>
        </p:spPr>
      </p:pic>
    </p:spTree>
    <p:extLst>
      <p:ext uri="{BB962C8B-B14F-4D97-AF65-F5344CB8AC3E}">
        <p14:creationId xmlns:p14="http://schemas.microsoft.com/office/powerpoint/2010/main" val="110640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social media post&#10;&#10;Description generated with very high confidence">
            <a:extLst>
              <a:ext uri="{FF2B5EF4-FFF2-40B4-BE49-F238E27FC236}">
                <a16:creationId xmlns:a16="http://schemas.microsoft.com/office/drawing/2014/main" id="{B1C85C8C-C36C-4D7C-A20B-2DD88840D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852" y="709612"/>
            <a:ext cx="10153127" cy="5741413"/>
          </a:xfrm>
          <a:prstGeom prst="rect">
            <a:avLst/>
          </a:prstGeom>
        </p:spPr>
      </p:pic>
    </p:spTree>
    <p:extLst>
      <p:ext uri="{BB962C8B-B14F-4D97-AF65-F5344CB8AC3E}">
        <p14:creationId xmlns:p14="http://schemas.microsoft.com/office/powerpoint/2010/main" val="2987880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218</TotalTime>
  <Words>472</Words>
  <Application>Microsoft Office PowerPoint</Application>
  <PresentationFormat>Custom</PresentationFormat>
  <Paragraphs>35</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Tech 16x9</vt:lpstr>
      <vt:lpstr>CSE 408 Data Mining</vt:lpstr>
      <vt:lpstr>Data Content</vt:lpstr>
      <vt:lpstr>Objectives</vt:lpstr>
      <vt:lpstr>PowerPoint Presentation</vt:lpstr>
      <vt:lpstr>PowerPoint Presentation</vt:lpstr>
      <vt:lpstr>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408 Data Mining</dc:title>
  <dc:creator>prashanth vempala</dc:creator>
  <cp:lastModifiedBy>prashanth vempala</cp:lastModifiedBy>
  <cp:revision>20</cp:revision>
  <dcterms:created xsi:type="dcterms:W3CDTF">2017-11-09T21:24:14Z</dcterms:created>
  <dcterms:modified xsi:type="dcterms:W3CDTF">2017-11-11T11:20:01Z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