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67" r:id="rId3"/>
    <p:sldId id="257" r:id="rId4"/>
    <p:sldId id="259" r:id="rId5"/>
    <p:sldId id="258" r:id="rId6"/>
    <p:sldId id="260" r:id="rId7"/>
    <p:sldId id="261" r:id="rId8"/>
    <p:sldId id="262" r:id="rId9"/>
    <p:sldId id="263" r:id="rId10"/>
    <p:sldId id="264" r:id="rId11"/>
    <p:sldId id="265" r:id="rId12"/>
    <p:sldId id="268"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37614605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671342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327910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82657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40960093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346952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0095427-AD24-4C5B-80DA-933D35AF2A02}" type="slidenum">
              <a:rPr lang="en-IN" smtClean="0"/>
              <a:t>‹#›</a:t>
            </a:fld>
            <a:endParaRPr lang="en-IN"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83182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147087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199264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7DDDEA6-A05A-418B-9AD3-D78A5D81219C}" type="datetimeFigureOut">
              <a:rPr lang="en-IN" smtClean="0"/>
              <a:t>16-11-2023</a:t>
            </a:fld>
            <a:endParaRPr lang="en-IN"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194002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7DDDEA6-A05A-418B-9AD3-D78A5D81219C}" type="datetimeFigureOut">
              <a:rPr lang="en-IN" smtClean="0"/>
              <a:t>16-11-2023</a:t>
            </a:fld>
            <a:endParaRPr lang="en-IN"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0" name="Slide Number Placeholder 9"/>
          <p:cNvSpPr>
            <a:spLocks noGrp="1"/>
          </p:cNvSpPr>
          <p:nvPr>
            <p:ph type="sldNum" sz="quarter" idx="12"/>
          </p:nvPr>
        </p:nvSpPr>
        <p:spPr/>
        <p:txBody>
          <a:bodyPr/>
          <a:lstStyle/>
          <a:p>
            <a:fld id="{D0095427-AD24-4C5B-80DA-933D35AF2A02}" type="slidenum">
              <a:rPr lang="en-IN" smtClean="0"/>
              <a:t>‹#›</a:t>
            </a:fld>
            <a:endParaRPr lang="en-IN" dirty="0"/>
          </a:p>
        </p:txBody>
      </p:sp>
    </p:spTree>
    <p:extLst>
      <p:ext uri="{BB962C8B-B14F-4D97-AF65-F5344CB8AC3E}">
        <p14:creationId xmlns:p14="http://schemas.microsoft.com/office/powerpoint/2010/main" val="294646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7DDDEA6-A05A-418B-9AD3-D78A5D81219C}" type="datetimeFigureOut">
              <a:rPr lang="en-IN" smtClean="0"/>
              <a:t>16-11-2023</a:t>
            </a:fld>
            <a:endParaRPr lang="en-IN"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0095427-AD24-4C5B-80DA-933D35AF2A02}" type="slidenum">
              <a:rPr lang="en-IN" smtClean="0"/>
              <a:t>‹#›</a:t>
            </a:fld>
            <a:endParaRPr lang="en-IN" dirty="0"/>
          </a:p>
        </p:txBody>
      </p:sp>
    </p:spTree>
    <p:extLst>
      <p:ext uri="{BB962C8B-B14F-4D97-AF65-F5344CB8AC3E}">
        <p14:creationId xmlns:p14="http://schemas.microsoft.com/office/powerpoint/2010/main" val="3397370568"/>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0ED9834-079B-B1F6-7DBC-2A7C5C44D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25" y="-363895"/>
            <a:ext cx="10711543" cy="50851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extBox 1">
            <a:extLst>
              <a:ext uri="{FF2B5EF4-FFF2-40B4-BE49-F238E27FC236}">
                <a16:creationId xmlns:a16="http://schemas.microsoft.com/office/drawing/2014/main" id="{43C4537C-74D6-0FA0-72CF-F0F516A56FC7}"/>
              </a:ext>
            </a:extLst>
          </p:cNvPr>
          <p:cNvSpPr txBox="1"/>
          <p:nvPr/>
        </p:nvSpPr>
        <p:spPr>
          <a:xfrm>
            <a:off x="8775441" y="5360437"/>
            <a:ext cx="3289041" cy="1323439"/>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Batch- 10</a:t>
            </a:r>
          </a:p>
          <a:p>
            <a:r>
              <a:rPr lang="en-US" sz="1600" dirty="0">
                <a:solidFill>
                  <a:schemeClr val="bg1"/>
                </a:solidFill>
                <a:latin typeface="Times New Roman" panose="02020603050405020304" pitchFamily="18" charset="0"/>
                <a:cs typeface="Times New Roman" panose="02020603050405020304" pitchFamily="18" charset="0"/>
              </a:rPr>
              <a:t>	Hiranya(211FA04589)</a:t>
            </a:r>
          </a:p>
          <a:p>
            <a:r>
              <a:rPr lang="en-US" sz="1600" dirty="0">
                <a:solidFill>
                  <a:schemeClr val="bg1"/>
                </a:solidFill>
                <a:latin typeface="Times New Roman" panose="02020603050405020304" pitchFamily="18" charset="0"/>
                <a:cs typeface="Times New Roman" panose="02020603050405020304" pitchFamily="18" charset="0"/>
              </a:rPr>
              <a:t>	NagaSiva(211FA04592)</a:t>
            </a:r>
          </a:p>
          <a:p>
            <a:r>
              <a:rPr lang="en-US" sz="1600" dirty="0">
                <a:solidFill>
                  <a:schemeClr val="bg1"/>
                </a:solidFill>
                <a:latin typeface="Times New Roman" panose="02020603050405020304" pitchFamily="18" charset="0"/>
                <a:cs typeface="Times New Roman" panose="02020603050405020304" pitchFamily="18" charset="0"/>
              </a:rPr>
              <a:t>	Sumanth(211FA04593)</a:t>
            </a:r>
          </a:p>
          <a:p>
            <a:r>
              <a:rPr lang="en-US" sz="1600" dirty="0">
                <a:solidFill>
                  <a:schemeClr val="bg1"/>
                </a:solidFill>
                <a:latin typeface="Times New Roman" panose="02020603050405020304" pitchFamily="18" charset="0"/>
                <a:cs typeface="Times New Roman" panose="02020603050405020304" pitchFamily="18" charset="0"/>
              </a:rPr>
              <a:t>	Siddardha(211FA04634)</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64205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79E0CD-F595-F3D3-9361-FE3880D175D8}"/>
              </a:ext>
            </a:extLst>
          </p:cNvPr>
          <p:cNvSpPr>
            <a:spLocks noGrp="1"/>
          </p:cNvSpPr>
          <p:nvPr>
            <p:ph idx="1"/>
          </p:nvPr>
        </p:nvSpPr>
        <p:spPr>
          <a:xfrm>
            <a:off x="1184987" y="550506"/>
            <a:ext cx="9993085" cy="6148874"/>
          </a:xfrm>
        </p:spPr>
        <p:txBody>
          <a:bodyPr>
            <a:noAutofit/>
          </a:bodyPr>
          <a:lstStyle/>
          <a:p>
            <a:pPr marL="0" indent="0">
              <a:buNone/>
            </a:pPr>
            <a:r>
              <a:rPr lang="en-US" sz="1600" b="0" i="0" dirty="0">
                <a:solidFill>
                  <a:srgbClr val="1F1F1F"/>
                </a:solidFill>
                <a:effectLst/>
                <a:latin typeface="Times New Roman" panose="02020603050405020304" pitchFamily="18" charset="0"/>
                <a:cs typeface="Times New Roman" panose="02020603050405020304" pitchFamily="18" charset="0"/>
              </a:rPr>
              <a:t>For example, the following code will update the name column of the user with the ID of 1:</a:t>
            </a:r>
          </a:p>
          <a:p>
            <a:pPr marL="0" indent="0" algn="l">
              <a:buNone/>
            </a:pPr>
            <a:r>
              <a:rPr lang="en-US" sz="1600" dirty="0">
                <a:solidFill>
                  <a:srgbClr val="1F1F1F"/>
                </a:solidFill>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837BF0-BD9E-DC43-7B64-C2476FBF15B0}"/>
              </a:ext>
            </a:extLst>
          </p:cNvPr>
          <p:cNvPicPr>
            <a:picLocks noChangeAspect="1"/>
          </p:cNvPicPr>
          <p:nvPr/>
        </p:nvPicPr>
        <p:blipFill>
          <a:blip r:embed="rId2"/>
          <a:stretch>
            <a:fillRect/>
          </a:stretch>
        </p:blipFill>
        <p:spPr>
          <a:xfrm>
            <a:off x="2547442" y="1142681"/>
            <a:ext cx="7097115" cy="4572638"/>
          </a:xfrm>
          <a:prstGeom prst="rect">
            <a:avLst/>
          </a:prstGeom>
        </p:spPr>
      </p:pic>
    </p:spTree>
    <p:extLst>
      <p:ext uri="{BB962C8B-B14F-4D97-AF65-F5344CB8AC3E}">
        <p14:creationId xmlns:p14="http://schemas.microsoft.com/office/powerpoint/2010/main" val="65234758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DA6D-997E-BC07-252F-6A0AEF421512}"/>
              </a:ext>
            </a:extLst>
          </p:cNvPr>
          <p:cNvSpPr>
            <a:spLocks noGrp="1"/>
          </p:cNvSpPr>
          <p:nvPr>
            <p:ph type="title"/>
          </p:nvPr>
        </p:nvSpPr>
        <p:spPr>
          <a:xfrm>
            <a:off x="2231136" y="348866"/>
            <a:ext cx="7729728" cy="1188720"/>
          </a:xfrm>
        </p:spPr>
        <p:txBody>
          <a:bodyPr/>
          <a:lstStyle/>
          <a:p>
            <a:r>
              <a:rPr lang="en-IN" b="1" i="0" dirty="0">
                <a:solidFill>
                  <a:srgbClr val="1F1F1F"/>
                </a:solidFill>
                <a:effectLst/>
                <a:latin typeface="Times New Roman" panose="02020603050405020304" pitchFamily="18" charset="0"/>
                <a:cs typeface="Times New Roman" panose="02020603050405020304" pitchFamily="18" charset="0"/>
              </a:rPr>
              <a:t>Node.js ORM frameworks</a:t>
            </a:r>
            <a:br>
              <a:rPr lang="en-IN" b="1" i="0" dirty="0">
                <a:solidFill>
                  <a:srgbClr val="1F1F1F"/>
                </a:solidFill>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0C4EF9-7246-ADB2-1345-3FDACE567452}"/>
              </a:ext>
            </a:extLst>
          </p:cNvPr>
          <p:cNvSpPr>
            <a:spLocks noGrp="1"/>
          </p:cNvSpPr>
          <p:nvPr>
            <p:ph idx="1"/>
          </p:nvPr>
        </p:nvSpPr>
        <p:spPr>
          <a:xfrm>
            <a:off x="1306286" y="1875453"/>
            <a:ext cx="9787812" cy="4982547"/>
          </a:xfrm>
        </p:spPr>
        <p:txBody>
          <a:bodyPr>
            <a:noAutofit/>
          </a:bodyPr>
          <a:lstStyle/>
          <a:p>
            <a:pPr marL="0" indent="0" algn="l">
              <a:buNone/>
            </a:pPr>
            <a:r>
              <a:rPr lang="en-IN" sz="1600" b="0" i="0" dirty="0">
                <a:solidFill>
                  <a:srgbClr val="1F1F1F"/>
                </a:solidFill>
                <a:effectLst/>
                <a:latin typeface="Times New Roman" panose="02020603050405020304" pitchFamily="18" charset="0"/>
                <a:cs typeface="Times New Roman" panose="02020603050405020304" pitchFamily="18" charset="0"/>
              </a:rPr>
              <a:t>Node.js object-relational mapping (ORM) frameworks make it easier to interact with MySQL from Node.js. ORMs provide a layer of abstraction between your Node.js code and the MySQL database. This makes it easier to write and maintain your Node.js code, and it also makes it easier to switch to a different database system in the future.</a:t>
            </a:r>
          </a:p>
          <a:p>
            <a:pPr marL="0" indent="0" algn="l">
              <a:buNone/>
            </a:pPr>
            <a:r>
              <a:rPr lang="en-IN" sz="1600" b="0" i="0" dirty="0">
                <a:solidFill>
                  <a:srgbClr val="1F1F1F"/>
                </a:solidFill>
                <a:effectLst/>
                <a:latin typeface="Times New Roman" panose="02020603050405020304" pitchFamily="18" charset="0"/>
                <a:cs typeface="Times New Roman" panose="02020603050405020304" pitchFamily="18" charset="0"/>
              </a:rPr>
              <a:t>Some popular Node.js ORM frameworks include:</a:t>
            </a:r>
          </a:p>
          <a:p>
            <a:pPr algn="l">
              <a:buFont typeface="Wingdings" panose="05000000000000000000" pitchFamily="2" charset="2"/>
              <a:buChar char="ü"/>
            </a:pPr>
            <a:r>
              <a:rPr lang="en-IN" sz="1600" b="0" i="0" dirty="0">
                <a:solidFill>
                  <a:srgbClr val="1F1F1F"/>
                </a:solidFill>
                <a:effectLst/>
                <a:latin typeface="Times New Roman" panose="02020603050405020304" pitchFamily="18" charset="0"/>
                <a:cs typeface="Times New Roman" panose="02020603050405020304" pitchFamily="18" charset="0"/>
              </a:rPr>
              <a:t>Sequelize</a:t>
            </a:r>
          </a:p>
          <a:p>
            <a:pPr algn="l">
              <a:buFont typeface="Wingdings" panose="05000000000000000000" pitchFamily="2" charset="2"/>
              <a:buChar char="ü"/>
            </a:pPr>
            <a:r>
              <a:rPr lang="en-IN" sz="1600" b="0" i="0" dirty="0">
                <a:solidFill>
                  <a:srgbClr val="1F1F1F"/>
                </a:solidFill>
                <a:effectLst/>
                <a:latin typeface="Times New Roman" panose="02020603050405020304" pitchFamily="18" charset="0"/>
                <a:cs typeface="Times New Roman" panose="02020603050405020304" pitchFamily="18" charset="0"/>
              </a:rPr>
              <a:t>Prisma</a:t>
            </a:r>
          </a:p>
          <a:p>
            <a:pPr algn="l">
              <a:buFont typeface="Wingdings" panose="05000000000000000000" pitchFamily="2" charset="2"/>
              <a:buChar char="ü"/>
            </a:pPr>
            <a:r>
              <a:rPr lang="en-IN" sz="1600" b="0" i="0" dirty="0">
                <a:solidFill>
                  <a:srgbClr val="1F1F1F"/>
                </a:solidFill>
                <a:effectLst/>
                <a:latin typeface="Times New Roman" panose="02020603050405020304" pitchFamily="18" charset="0"/>
                <a:cs typeface="Times New Roman" panose="02020603050405020304" pitchFamily="18" charset="0"/>
              </a:rPr>
              <a:t>TypeORM</a:t>
            </a:r>
          </a:p>
          <a:p>
            <a:pPr algn="l">
              <a:buFont typeface="Wingdings" panose="05000000000000000000" pitchFamily="2" charset="2"/>
              <a:buChar char="ü"/>
            </a:pPr>
            <a:r>
              <a:rPr lang="en-IN" sz="1600" b="0" i="0" dirty="0">
                <a:solidFill>
                  <a:srgbClr val="1F1F1F"/>
                </a:solidFill>
                <a:effectLst/>
                <a:latin typeface="Times New Roman" panose="02020603050405020304" pitchFamily="18" charset="0"/>
                <a:cs typeface="Times New Roman" panose="02020603050405020304" pitchFamily="18" charset="0"/>
              </a:rPr>
              <a:t>Objection.js</a:t>
            </a:r>
          </a:p>
          <a:p>
            <a:pPr algn="l">
              <a:buFont typeface="Wingdings" panose="05000000000000000000" pitchFamily="2" charset="2"/>
              <a:buChar char="ü"/>
            </a:pPr>
            <a:r>
              <a:rPr lang="en-IN" sz="1600" b="0" i="0" dirty="0">
                <a:solidFill>
                  <a:srgbClr val="1F1F1F"/>
                </a:solidFill>
                <a:effectLst/>
                <a:latin typeface="Times New Roman" panose="02020603050405020304" pitchFamily="18" charset="0"/>
                <a:cs typeface="Times New Roman" panose="02020603050405020304" pitchFamily="18" charset="0"/>
              </a:rPr>
              <a:t>Mikro-ORM</a:t>
            </a:r>
          </a:p>
          <a:p>
            <a:pPr marL="0" indent="0" algn="l">
              <a:buNone/>
            </a:pPr>
            <a:r>
              <a:rPr lang="en-US" sz="1600" b="0" i="0" dirty="0">
                <a:solidFill>
                  <a:srgbClr val="1F1F1F"/>
                </a:solidFill>
                <a:effectLst/>
                <a:latin typeface="Times New Roman" panose="02020603050405020304" pitchFamily="18" charset="0"/>
                <a:cs typeface="Times New Roman" panose="02020603050405020304" pitchFamily="18" charset="0"/>
              </a:rPr>
              <a:t>Here are some of the benefits of using a Node.js ORM framework:</a:t>
            </a:r>
          </a:p>
          <a:p>
            <a:pPr algn="l">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Increased productivity </a:t>
            </a:r>
          </a:p>
          <a:p>
            <a:pPr algn="l">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Improved code quality</a:t>
            </a:r>
          </a:p>
          <a:p>
            <a:pPr algn="l">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Increased portability</a:t>
            </a: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4" name="Picture 2" descr="Learn all about Different ORM in Node JS || 2021 | by @tkssharma |  @tkssharma | Medium">
            <a:extLst>
              <a:ext uri="{FF2B5EF4-FFF2-40B4-BE49-F238E27FC236}">
                <a16:creationId xmlns:a16="http://schemas.microsoft.com/office/drawing/2014/main" id="{5B49604B-C7C8-497E-7318-45603E421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17" y="2817848"/>
            <a:ext cx="4180115" cy="378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41933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6737-6C83-2746-9C76-0EF83149315A}"/>
              </a:ext>
            </a:extLst>
          </p:cNvPr>
          <p:cNvSpPr>
            <a:spLocks noGrp="1"/>
          </p:cNvSpPr>
          <p:nvPr>
            <p:ph type="title"/>
          </p:nvPr>
        </p:nvSpPr>
        <p:spPr>
          <a:xfrm>
            <a:off x="1296955" y="460838"/>
            <a:ext cx="9899780" cy="1188720"/>
          </a:xfrm>
        </p:spPr>
        <p:txBody>
          <a:bodyPr/>
          <a:lstStyle/>
          <a:p>
            <a:r>
              <a:rPr lang="en-IN" b="1" i="0" dirty="0">
                <a:solidFill>
                  <a:srgbClr val="1F1F1F"/>
                </a:solidFill>
                <a:effectLst/>
                <a:latin typeface="Times New Roman" panose="02020603050405020304" pitchFamily="18" charset="0"/>
                <a:cs typeface="Times New Roman" panose="02020603050405020304" pitchFamily="18" charset="0"/>
              </a:rPr>
              <a:t>Node.js MySQL security</a:t>
            </a:r>
            <a:br>
              <a:rPr lang="en-IN" b="1" i="0" dirty="0">
                <a:solidFill>
                  <a:srgbClr val="1F1F1F"/>
                </a:solidFill>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6E9C60-B427-E333-FD90-1B0138814697}"/>
              </a:ext>
            </a:extLst>
          </p:cNvPr>
          <p:cNvSpPr>
            <a:spLocks noGrp="1"/>
          </p:cNvSpPr>
          <p:nvPr>
            <p:ph idx="1"/>
          </p:nvPr>
        </p:nvSpPr>
        <p:spPr>
          <a:xfrm>
            <a:off x="1296955" y="2118050"/>
            <a:ext cx="5589037" cy="4002832"/>
          </a:xfrm>
        </p:spPr>
        <p:txBody>
          <a:bodyPr>
            <a:normAutofit/>
          </a:bodyPr>
          <a:lstStyle/>
          <a:p>
            <a:pPr marL="0" indent="0" algn="l">
              <a:buNone/>
            </a:pPr>
            <a:r>
              <a:rPr lang="en-US" sz="1600" b="0" i="0" dirty="0">
                <a:solidFill>
                  <a:srgbClr val="1F1F1F"/>
                </a:solidFill>
                <a:effectLst/>
                <a:latin typeface="Times New Roman" panose="02020603050405020304" pitchFamily="18" charset="0"/>
                <a:cs typeface="Times New Roman" panose="02020603050405020304" pitchFamily="18" charset="0"/>
              </a:rPr>
              <a:t>Node.js MySQL security is important for protecting your database from unauthorized access and attacks. There are a number of things you can do to improve the security of your Node.js MySQL applications, including:</a:t>
            </a:r>
          </a:p>
          <a:p>
            <a:pPr algn="l">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Use strong passwords and encryption</a:t>
            </a:r>
          </a:p>
          <a:p>
            <a:pPr algn="l">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Whitelisting authorized IP addresses</a:t>
            </a:r>
          </a:p>
          <a:p>
            <a:pPr algn="l">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Use prepared statements</a:t>
            </a:r>
          </a:p>
          <a:p>
            <a:pPr algn="l">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Escape user input</a:t>
            </a:r>
          </a:p>
          <a:p>
            <a:pPr algn="l">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Keep your software up to date</a:t>
            </a:r>
          </a:p>
          <a:p>
            <a:pPr>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p:txBody>
      </p:sp>
      <p:pic>
        <p:nvPicPr>
          <p:cNvPr id="3074" name="Picture 2" descr="Top 20 Node.js Security Best Practices: Potential Risks and Their Solutions">
            <a:extLst>
              <a:ext uri="{FF2B5EF4-FFF2-40B4-BE49-F238E27FC236}">
                <a16:creationId xmlns:a16="http://schemas.microsoft.com/office/drawing/2014/main" id="{D88CCAF5-3284-0295-8016-B0F8B2618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7290" y="2174033"/>
            <a:ext cx="4833257" cy="3666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44572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4B54-4580-2147-1623-86A253678840}"/>
              </a:ext>
            </a:extLst>
          </p:cNvPr>
          <p:cNvSpPr>
            <a:spLocks noGrp="1"/>
          </p:cNvSpPr>
          <p:nvPr>
            <p:ph type="title"/>
          </p:nvPr>
        </p:nvSpPr>
        <p:spPr>
          <a:xfrm>
            <a:off x="1436914" y="656781"/>
            <a:ext cx="9321282" cy="1188720"/>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CC22AE-2277-9690-F606-5F42EB2F46F4}"/>
              </a:ext>
            </a:extLst>
          </p:cNvPr>
          <p:cNvSpPr>
            <a:spLocks noGrp="1"/>
          </p:cNvSpPr>
          <p:nvPr>
            <p:ph idx="1"/>
          </p:nvPr>
        </p:nvSpPr>
        <p:spPr>
          <a:xfrm>
            <a:off x="1436913" y="2267340"/>
            <a:ext cx="9321281" cy="3853542"/>
          </a:xfrm>
        </p:spPr>
        <p:txBody>
          <a:bodyPr>
            <a:normAutofit/>
          </a:bodyPr>
          <a:lstStyle/>
          <a:p>
            <a:pPr marL="0" indent="0" algn="just">
              <a:buNone/>
            </a:pPr>
            <a:r>
              <a:rPr lang="en-US" sz="2000" b="0" i="0" dirty="0">
                <a:solidFill>
                  <a:srgbClr val="1F1F1F"/>
                </a:solidFill>
                <a:effectLst/>
                <a:latin typeface="Times New Roman" panose="02020603050405020304" pitchFamily="18" charset="0"/>
                <a:cs typeface="Times New Roman" panose="02020603050405020304" pitchFamily="18" charset="0"/>
              </a:rPr>
              <a:t>Node.js MySQL is a powerful combination that can be used to develop fast, scalable, and reliable web applications. By following the tips in this presentation, you can improve the performance, scalability, security, and reliability of your Node.js MySQL applications.</a:t>
            </a:r>
          </a:p>
          <a:p>
            <a:pPr marL="0" indent="0" algn="just">
              <a:buNone/>
            </a:pPr>
            <a:r>
              <a:rPr lang="en-US" sz="2000" b="0" i="0" dirty="0">
                <a:solidFill>
                  <a:srgbClr val="1F1F1F"/>
                </a:solidFill>
                <a:effectLst/>
                <a:latin typeface="Times New Roman" panose="02020603050405020304" pitchFamily="18" charset="0"/>
                <a:cs typeface="Times New Roman" panose="02020603050405020304" pitchFamily="18" charset="0"/>
              </a:rPr>
              <a:t>Overall, Node.js MySQL is a good choice for developing high-performance, scalable, and secure web applications.</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35226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E35879-98E8-3D3E-0031-38B36D15987D}"/>
              </a:ext>
            </a:extLst>
          </p:cNvPr>
          <p:cNvPicPr>
            <a:picLocks noGrp="1" noChangeAspect="1"/>
          </p:cNvPicPr>
          <p:nvPr>
            <p:ph idx="1"/>
          </p:nvPr>
        </p:nvPicPr>
        <p:blipFill>
          <a:blip r:embed="rId2"/>
          <a:stretch>
            <a:fillRect/>
          </a:stretch>
        </p:blipFill>
        <p:spPr>
          <a:xfrm>
            <a:off x="1180617" y="1099595"/>
            <a:ext cx="9942653" cy="4629873"/>
          </a:xfrm>
          <a:prstGeom prst="rect">
            <a:avLst/>
          </a:prstGeom>
        </p:spPr>
      </p:pic>
    </p:spTree>
    <p:extLst>
      <p:ext uri="{BB962C8B-B14F-4D97-AF65-F5344CB8AC3E}">
        <p14:creationId xmlns:p14="http://schemas.microsoft.com/office/powerpoint/2010/main" val="893326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7B5D-B1C3-1452-8E3D-054299C6B7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61899C-52BE-1B93-F76F-787F988C307C}"/>
              </a:ext>
            </a:extLst>
          </p:cNvPr>
          <p:cNvSpPr>
            <a:spLocks noGrp="1"/>
          </p:cNvSpPr>
          <p:nvPr>
            <p:ph idx="1"/>
          </p:nvPr>
        </p:nvSpPr>
        <p:spPr/>
        <p:txBody>
          <a:bodyPr>
            <a:normAutofit/>
          </a:bodyPr>
          <a:lstStyle/>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ü"/>
            </a:pPr>
            <a:r>
              <a:rPr lang="en-US" sz="1600" i="0" dirty="0">
                <a:solidFill>
                  <a:srgbClr val="1F1F1F"/>
                </a:solidFill>
                <a:effectLst/>
                <a:latin typeface="Times New Roman" panose="02020603050405020304" pitchFamily="18" charset="0"/>
                <a:cs typeface="Times New Roman" panose="02020603050405020304" pitchFamily="18" charset="0"/>
              </a:rPr>
              <a:t>Why connect Node.js with MySQL?</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Connecting node.js with mysql</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Updating mysql</a:t>
            </a:r>
          </a:p>
          <a:p>
            <a:pPr>
              <a:buFont typeface="Wingdings" panose="05000000000000000000" pitchFamily="2" charset="2"/>
              <a:buChar char="ü"/>
            </a:pPr>
            <a:r>
              <a:rPr lang="en-IN" sz="1600" i="0" dirty="0">
                <a:solidFill>
                  <a:srgbClr val="1F1F1F"/>
                </a:solidFill>
                <a:effectLst/>
                <a:latin typeface="Times New Roman" panose="02020603050405020304" pitchFamily="18" charset="0"/>
                <a:cs typeface="Times New Roman" panose="02020603050405020304" pitchFamily="18" charset="0"/>
              </a:rPr>
              <a:t>Node.js ORM frameworks</a:t>
            </a:r>
          </a:p>
          <a:p>
            <a:pPr>
              <a:buFont typeface="Wingdings" panose="05000000000000000000" pitchFamily="2" charset="2"/>
              <a:buChar char="ü"/>
            </a:pPr>
            <a:r>
              <a:rPr lang="en-IN" sz="1600" b="0" i="0" dirty="0">
                <a:solidFill>
                  <a:srgbClr val="1F1F1F"/>
                </a:solidFill>
                <a:effectLst/>
                <a:latin typeface="Google Sans"/>
              </a:rPr>
              <a:t>Node.js MySQL security</a:t>
            </a:r>
            <a:endParaRPr lang="en-IN" sz="1600" i="0" dirty="0">
              <a:solidFill>
                <a:srgbClr val="1F1F1F"/>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1600" dirty="0">
                <a:solidFill>
                  <a:srgbClr val="1F1F1F"/>
                </a:solidFill>
                <a:latin typeface="Times New Roman" panose="02020603050405020304" pitchFamily="18" charset="0"/>
                <a:cs typeface="Times New Roman" panose="02020603050405020304" pitchFamily="18" charset="0"/>
              </a:rPr>
              <a:t>Conclusion</a:t>
            </a:r>
            <a:r>
              <a:rPr lang="en-IN" sz="1600" i="0" dirty="0">
                <a:solidFill>
                  <a:srgbClr val="1F1F1F"/>
                </a:solidFill>
                <a:effectLst/>
                <a:latin typeface="Times New Roman" panose="02020603050405020304" pitchFamily="18" charset="0"/>
                <a:cs typeface="Times New Roman" panose="02020603050405020304" pitchFamily="18" charset="0"/>
              </a:rPr>
              <a:t/>
            </a:r>
            <a:br>
              <a:rPr lang="en-IN" sz="1600" i="0" dirty="0">
                <a:solidFill>
                  <a:srgbClr val="1F1F1F"/>
                </a:solidFill>
                <a:effectLst/>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37844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7A8BF-E011-3C88-590C-23D3AF9421BC}"/>
              </a:ext>
            </a:extLst>
          </p:cNvPr>
          <p:cNvSpPr>
            <a:spLocks noGrp="1"/>
          </p:cNvSpPr>
          <p:nvPr>
            <p:ph type="title"/>
          </p:nvPr>
        </p:nvSpPr>
        <p:spPr>
          <a:xfrm>
            <a:off x="894186" y="597163"/>
            <a:ext cx="10515600" cy="877075"/>
          </a:xfrm>
        </p:spPr>
        <p:txBody>
          <a:bodyPr>
            <a:normAutofit/>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E37FC7-6B14-1B1F-0526-C9173E449B26}"/>
              </a:ext>
            </a:extLst>
          </p:cNvPr>
          <p:cNvSpPr>
            <a:spLocks noGrp="1"/>
          </p:cNvSpPr>
          <p:nvPr>
            <p:ph idx="1"/>
          </p:nvPr>
        </p:nvSpPr>
        <p:spPr>
          <a:xfrm>
            <a:off x="1091682" y="1492895"/>
            <a:ext cx="6326155" cy="4879909"/>
          </a:xfrm>
        </p:spPr>
        <p:txBody>
          <a:bodyPr anchor="ctr">
            <a:noAutofit/>
          </a:bodyPr>
          <a:lstStyle/>
          <a:p>
            <a:pPr marL="0" indent="0" algn="just">
              <a:buNone/>
            </a:pPr>
            <a:r>
              <a:rPr lang="en-US" sz="1600" b="1" dirty="0">
                <a:latin typeface="Times New Roman" panose="02020603050405020304" pitchFamily="18" charset="0"/>
                <a:cs typeface="Times New Roman" panose="02020603050405020304" pitchFamily="18" charset="0"/>
              </a:rPr>
              <a:t>Nodejs: </a:t>
            </a:r>
            <a:r>
              <a:rPr lang="en-US" sz="1600" b="0" i="0" dirty="0">
                <a:solidFill>
                  <a:srgbClr val="1F1F1F"/>
                </a:solidFill>
                <a:effectLst/>
                <a:latin typeface="Times New Roman" panose="02020603050405020304" pitchFamily="18" charset="0"/>
                <a:cs typeface="Times New Roman" panose="02020603050405020304" pitchFamily="18" charset="0"/>
              </a:rPr>
              <a:t>Node.js is an open-source, cross-platform JavaScript runtime environment that executes JavaScript code outside of a browser. It is built on Chrome's V8 JavaScript engine and uses an event-driven, non-blocking I/O model that makes it lightweight and efficient.</a:t>
            </a:r>
          </a:p>
          <a:p>
            <a:pPr marL="0" indent="0" algn="just">
              <a:buNone/>
            </a:pPr>
            <a:r>
              <a:rPr lang="en-US" sz="1600" b="0" i="0" dirty="0">
                <a:solidFill>
                  <a:srgbClr val="1F1F1F"/>
                </a:solidFill>
                <a:effectLst/>
                <a:latin typeface="Times New Roman" panose="02020603050405020304" pitchFamily="18" charset="0"/>
                <a:cs typeface="Times New Roman" panose="02020603050405020304" pitchFamily="18" charset="0"/>
              </a:rPr>
              <a:t>Node.js is well-suited for developing a wide variety of web applications, including:</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Real-time applications, such as chat and streaming apps</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Data-intensive applications, such as APIs and microservices</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Single-page applications (SPAs)</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Command-line tools</a:t>
            </a:r>
          </a:p>
          <a:p>
            <a:pPr marL="0" indent="0" algn="just">
              <a:buNone/>
            </a:pPr>
            <a:endParaRPr lang="en-US" sz="1600" b="0" i="0" dirty="0">
              <a:solidFill>
                <a:srgbClr val="1F1F1F"/>
              </a:solidFill>
              <a:effectLst/>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pic>
        <p:nvPicPr>
          <p:cNvPr id="4" name="Image 2" descr="preencoded.png">
            <a:extLst>
              <a:ext uri="{FF2B5EF4-FFF2-40B4-BE49-F238E27FC236}">
                <a16:creationId xmlns:a16="http://schemas.microsoft.com/office/drawing/2014/main" id="{75A8596D-51AD-C362-D7C4-BE812A8B15D2}"/>
              </a:ext>
            </a:extLst>
          </p:cNvPr>
          <p:cNvPicPr>
            <a:picLocks noChangeAspect="1"/>
          </p:cNvPicPr>
          <p:nvPr/>
        </p:nvPicPr>
        <p:blipFill>
          <a:blip r:embed="rId2"/>
          <a:stretch>
            <a:fillRect/>
          </a:stretch>
        </p:blipFill>
        <p:spPr>
          <a:xfrm>
            <a:off x="7509510" y="1897887"/>
            <a:ext cx="4480327" cy="2911197"/>
          </a:xfrm>
          <a:prstGeom prst="rect">
            <a:avLst/>
          </a:prstGeom>
        </p:spPr>
      </p:pic>
    </p:spTree>
    <p:extLst>
      <p:ext uri="{BB962C8B-B14F-4D97-AF65-F5344CB8AC3E}">
        <p14:creationId xmlns:p14="http://schemas.microsoft.com/office/powerpoint/2010/main" val="204746501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F71EF-4658-212E-0A3D-7275EEC519D8}"/>
              </a:ext>
            </a:extLst>
          </p:cNvPr>
          <p:cNvSpPr>
            <a:spLocks noGrp="1"/>
          </p:cNvSpPr>
          <p:nvPr>
            <p:ph idx="1"/>
          </p:nvPr>
        </p:nvSpPr>
        <p:spPr>
          <a:xfrm>
            <a:off x="676656" y="401218"/>
            <a:ext cx="6069377" cy="4751498"/>
          </a:xfrm>
        </p:spPr>
        <p:txBody>
          <a:bodyPr anchor="ctr">
            <a:normAutofit/>
          </a:bodyPr>
          <a:lstStyle/>
          <a:p>
            <a:pPr marL="0" indent="0" algn="just">
              <a:buNone/>
            </a:pPr>
            <a:r>
              <a:rPr lang="en-US" sz="1600" b="1" i="0" dirty="0">
                <a:solidFill>
                  <a:srgbClr val="1F1F1F"/>
                </a:solidFill>
                <a:effectLst/>
                <a:latin typeface="Times New Roman" panose="02020603050405020304" pitchFamily="18" charset="0"/>
                <a:cs typeface="Times New Roman" panose="02020603050405020304" pitchFamily="18" charset="0"/>
              </a:rPr>
              <a:t>MySQL: </a:t>
            </a:r>
            <a:r>
              <a:rPr lang="en-US" sz="1600" b="0" i="0" dirty="0">
                <a:solidFill>
                  <a:srgbClr val="1F1F1F"/>
                </a:solidFill>
                <a:effectLst/>
                <a:latin typeface="Times New Roman" panose="02020603050405020304" pitchFamily="18" charset="0"/>
                <a:cs typeface="Times New Roman" panose="02020603050405020304" pitchFamily="18" charset="0"/>
              </a:rPr>
              <a:t>MySQL is an open-source relational database management system (RDBMS). It is one of the most popular database systems in the world, and is known for its speed, scalability, and reliability.</a:t>
            </a:r>
          </a:p>
          <a:p>
            <a:pPr marL="0" indent="0" algn="just">
              <a:buNone/>
            </a:pPr>
            <a:r>
              <a:rPr lang="en-US" sz="1600" b="0" i="0" dirty="0">
                <a:solidFill>
                  <a:srgbClr val="1F1F1F"/>
                </a:solidFill>
                <a:effectLst/>
                <a:latin typeface="Times New Roman" panose="02020603050405020304" pitchFamily="18" charset="0"/>
                <a:cs typeface="Times New Roman" panose="02020603050405020304" pitchFamily="18" charset="0"/>
              </a:rPr>
              <a:t>MySQL is used by a wide variety of web applications, including:</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Content management systems (CMSs), such as WordPress and Drupal</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E-commerce platforms, such as Magento and WooCommerce</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Social networking sites, such as Facebook and Twitter</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Real-time applications, such as chat and streaming apps</a:t>
            </a:r>
          </a:p>
          <a:p>
            <a:pPr algn="just">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Data-intensive applications, such as APIs and microservices</a:t>
            </a:r>
          </a:p>
          <a:p>
            <a:pPr algn="just"/>
            <a:endParaRPr lang="en-IN" sz="1600" dirty="0"/>
          </a:p>
        </p:txBody>
      </p:sp>
      <p:pic>
        <p:nvPicPr>
          <p:cNvPr id="2050" name="Picture 2" descr="How to create and populate a database in MySQL | TechRepublic">
            <a:extLst>
              <a:ext uri="{FF2B5EF4-FFF2-40B4-BE49-F238E27FC236}">
                <a16:creationId xmlns:a16="http://schemas.microsoft.com/office/drawing/2014/main" id="{9B5FB55F-18D5-820F-44DC-1E9C0FCAA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531" y="1175657"/>
            <a:ext cx="3956179" cy="2901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11258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115A-2D39-913D-100B-7BE1D79A0050}"/>
              </a:ext>
            </a:extLst>
          </p:cNvPr>
          <p:cNvSpPr>
            <a:spLocks noGrp="1"/>
          </p:cNvSpPr>
          <p:nvPr>
            <p:ph type="title"/>
          </p:nvPr>
        </p:nvSpPr>
        <p:spPr>
          <a:xfrm>
            <a:off x="657224" y="350237"/>
            <a:ext cx="10772775" cy="1189308"/>
          </a:xfrm>
        </p:spPr>
        <p:txBody>
          <a:bodyPr>
            <a:normAutofit/>
          </a:bodyPr>
          <a:lstStyle/>
          <a:p>
            <a:r>
              <a:rPr lang="en-US" b="1" i="0" dirty="0">
                <a:solidFill>
                  <a:srgbClr val="1F1F1F"/>
                </a:solidFill>
                <a:effectLst/>
                <a:latin typeface="Times New Roman" panose="02020603050405020304" pitchFamily="18" charset="0"/>
                <a:cs typeface="Times New Roman" panose="02020603050405020304" pitchFamily="18" charset="0"/>
              </a:rPr>
              <a:t>Why connect Node.js with MySQL?</a:t>
            </a:r>
            <a:br>
              <a:rPr lang="en-US" b="1" i="0" dirty="0">
                <a:solidFill>
                  <a:srgbClr val="1F1F1F"/>
                </a:solidFill>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23FB8B-90EB-49F7-6A32-90E371B83A77}"/>
              </a:ext>
            </a:extLst>
          </p:cNvPr>
          <p:cNvSpPr>
            <a:spLocks noGrp="1"/>
          </p:cNvSpPr>
          <p:nvPr>
            <p:ph idx="1"/>
          </p:nvPr>
        </p:nvSpPr>
        <p:spPr>
          <a:xfrm>
            <a:off x="838200" y="1576879"/>
            <a:ext cx="10515600" cy="5322775"/>
          </a:xfrm>
        </p:spPr>
        <p:txBody>
          <a:bodyPr anchor="ctr">
            <a:noAutofit/>
          </a:bodyPr>
          <a:lstStyle/>
          <a:p>
            <a:pPr marL="0" indent="0" algn="just">
              <a:buNone/>
            </a:pPr>
            <a:r>
              <a:rPr lang="en-US" sz="1600" b="0" i="0" dirty="0">
                <a:solidFill>
                  <a:srgbClr val="1F1F1F"/>
                </a:solidFill>
                <a:effectLst/>
                <a:latin typeface="Times New Roman" panose="02020603050405020304" pitchFamily="18" charset="0"/>
                <a:cs typeface="Times New Roman" panose="02020603050405020304" pitchFamily="18" charset="0"/>
              </a:rPr>
              <a:t>There are many reasons why connecting Node.js with MySQL is a good idea. Some of the most common benefits include:</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Performance: Both Node.js and MySQL are known for their speed and efficiency. This makes the combination of Node.js and MySQL ideal for developing high-traffic web applications.</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Scalability: Node.js and MySQL are both highly scalable. This means that they can handle a large number of concurrent users without sacrificing performance.</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Reliability: Node.js and MySQL are both very reliable. This is important for developing web applications that need to be available 24/7.</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Flexibility: Node.js and MySQL can be used to develop a wide variety of web applications, from simple to complex.</a:t>
            </a:r>
          </a:p>
          <a:p>
            <a:pPr marL="0" indent="0" algn="just">
              <a:buNone/>
            </a:pPr>
            <a:r>
              <a:rPr lang="en-US" sz="1600" b="0" i="0" dirty="0">
                <a:solidFill>
                  <a:srgbClr val="1F1F1F"/>
                </a:solidFill>
                <a:effectLst/>
                <a:latin typeface="Times New Roman" panose="02020603050405020304" pitchFamily="18" charset="0"/>
                <a:cs typeface="Times New Roman" panose="02020603050405020304" pitchFamily="18" charset="0"/>
              </a:rPr>
              <a:t>Here are some specific examples of how connecting Node.js with MySQL can be beneficial:</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Developing real-time applications</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Building APIs</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Creating microservices</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Powering data-intensive applications</a:t>
            </a:r>
          </a:p>
          <a:p>
            <a:pPr algn="just">
              <a:buFont typeface="Wingdings" panose="05000000000000000000" pitchFamily="2" charset="2"/>
              <a:buChar char="ü"/>
            </a:pPr>
            <a:r>
              <a:rPr lang="en-US" sz="1600" b="0" i="0" dirty="0">
                <a:solidFill>
                  <a:srgbClr val="1F1F1F"/>
                </a:solidFill>
                <a:effectLst/>
                <a:latin typeface="Times New Roman" panose="02020603050405020304" pitchFamily="18" charset="0"/>
                <a:cs typeface="Times New Roman" panose="02020603050405020304" pitchFamily="18" charset="0"/>
              </a:rPr>
              <a:t>Overall, connecting Node.js with MySQL is a good choice for developing a wide variety of web applications, from simple to complex. Node.js and MySQL are both fast, scalable, reliable, and flexible.</a:t>
            </a:r>
          </a:p>
          <a:p>
            <a:pPr algn="just">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73648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E68B-5919-6E91-30C3-9277212D6E8F}"/>
              </a:ext>
            </a:extLst>
          </p:cNvPr>
          <p:cNvSpPr>
            <a:spLocks noGrp="1"/>
          </p:cNvSpPr>
          <p:nvPr>
            <p:ph type="title"/>
          </p:nvPr>
        </p:nvSpPr>
        <p:spPr>
          <a:xfrm>
            <a:off x="1156996" y="106271"/>
            <a:ext cx="9965094" cy="1188720"/>
          </a:xfrm>
        </p:spPr>
        <p:txBody>
          <a:bodyPr/>
          <a:lstStyle/>
          <a:p>
            <a:r>
              <a:rPr lang="en-US" b="1" dirty="0">
                <a:latin typeface="Times New Roman" panose="02020603050405020304" pitchFamily="18" charset="0"/>
                <a:cs typeface="Times New Roman" panose="02020603050405020304" pitchFamily="18" charset="0"/>
              </a:rPr>
              <a:t>Connecting node.js with mysql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CB4B79-C1AC-EAB1-3CD5-E71B7709A3C3}"/>
              </a:ext>
            </a:extLst>
          </p:cNvPr>
          <p:cNvSpPr>
            <a:spLocks noGrp="1"/>
          </p:cNvSpPr>
          <p:nvPr>
            <p:ph idx="1"/>
          </p:nvPr>
        </p:nvSpPr>
        <p:spPr>
          <a:xfrm>
            <a:off x="1156996" y="1744824"/>
            <a:ext cx="9965094" cy="4842588"/>
          </a:xfrm>
        </p:spPr>
        <p:txBody>
          <a:bodyPr>
            <a:normAutofit/>
          </a:bodyPr>
          <a:lstStyle/>
          <a:p>
            <a:pPr marL="0" indent="0" algn="l">
              <a:buNone/>
            </a:pPr>
            <a:r>
              <a:rPr lang="en-US" sz="1600" b="0" i="0" dirty="0">
                <a:solidFill>
                  <a:srgbClr val="1F1F1F"/>
                </a:solidFill>
                <a:effectLst/>
                <a:latin typeface="Times New Roman" panose="02020603050405020304" pitchFamily="18" charset="0"/>
                <a:cs typeface="Times New Roman" panose="02020603050405020304" pitchFamily="18" charset="0"/>
              </a:rPr>
              <a:t>To connect Node.js with MySQL, you can use the following steps:</a:t>
            </a:r>
          </a:p>
          <a:p>
            <a:pPr marL="0" indent="0" algn="l">
              <a:buNone/>
            </a:pPr>
            <a:r>
              <a:rPr lang="en-US" sz="1600" b="0" i="0" dirty="0">
                <a:solidFill>
                  <a:srgbClr val="1F1F1F"/>
                </a:solidFill>
                <a:effectLst/>
                <a:latin typeface="Times New Roman" panose="02020603050405020304" pitchFamily="18" charset="0"/>
                <a:cs typeface="Times New Roman" panose="02020603050405020304" pitchFamily="18" charset="0"/>
              </a:rPr>
              <a:t>1) Install the MySQL connector for Node.js. You can do this using the following command:</a:t>
            </a:r>
            <a:endParaRPr lang="en-IN" sz="1600" b="0" i="0" dirty="0">
              <a:solidFill>
                <a:srgbClr val="1F1F1F"/>
              </a:solidFill>
              <a:effectLst/>
              <a:latin typeface="Times New Roman" panose="02020603050405020304" pitchFamily="18" charset="0"/>
              <a:cs typeface="Times New Roman" panose="02020603050405020304" pitchFamily="18" charset="0"/>
            </a:endParaRPr>
          </a:p>
          <a:p>
            <a:pPr marL="0" indent="0" algn="l">
              <a:buNone/>
            </a:pPr>
            <a:r>
              <a:rPr lang="en-IN" sz="1600" dirty="0">
                <a:solidFill>
                  <a:srgbClr val="1F1F1F"/>
                </a:solidFill>
                <a:latin typeface="Times New Roman" panose="02020603050405020304" pitchFamily="18" charset="0"/>
                <a:cs typeface="Times New Roman" panose="02020603050405020304" pitchFamily="18" charset="0"/>
              </a:rPr>
              <a:t>		npm install mysql</a:t>
            </a:r>
          </a:p>
          <a:p>
            <a:pPr marL="0" indent="0" algn="l">
              <a:buNone/>
            </a:pPr>
            <a:r>
              <a:rPr lang="en-IN" sz="1600" b="0" i="0" dirty="0">
                <a:solidFill>
                  <a:srgbClr val="1F1F1F"/>
                </a:solidFill>
                <a:effectLst/>
                <a:latin typeface="Times New Roman" panose="02020603050405020304" pitchFamily="18" charset="0"/>
                <a:cs typeface="Times New Roman" panose="02020603050405020304" pitchFamily="18" charset="0"/>
              </a:rPr>
              <a:t>2) </a:t>
            </a:r>
            <a:r>
              <a:rPr lang="en-US" sz="1600" b="0" i="0" dirty="0">
                <a:solidFill>
                  <a:srgbClr val="1F1F1F"/>
                </a:solidFill>
                <a:effectLst/>
                <a:latin typeface="Times New Roman" panose="02020603050405020304" pitchFamily="18" charset="0"/>
                <a:cs typeface="Times New Roman" panose="02020603050405020304" pitchFamily="18" charset="0"/>
              </a:rPr>
              <a:t>Create a new Node.js file and require the MySQL connector:</a:t>
            </a:r>
          </a:p>
          <a:p>
            <a:pPr marL="0" indent="0" algn="l">
              <a:buNone/>
            </a:pPr>
            <a:r>
              <a:rPr lang="en-US" sz="1600" dirty="0">
                <a:solidFill>
                  <a:srgbClr val="1F1F1F"/>
                </a:solidFill>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const</a:t>
            </a:r>
            <a:r>
              <a:rPr lang="en-IN" sz="1600" b="0" i="0" dirty="0">
                <a:solidFill>
                  <a:srgbClr val="444746"/>
                </a:solidFill>
                <a:effectLst/>
                <a:latin typeface="Times New Roman" panose="02020603050405020304" pitchFamily="18" charset="0"/>
                <a:cs typeface="Times New Roman" panose="02020603050405020304" pitchFamily="18" charset="0"/>
              </a:rPr>
              <a:t> mysql = </a:t>
            </a:r>
            <a:r>
              <a:rPr lang="en-IN" sz="1600" b="0" i="0" dirty="0">
                <a:effectLst/>
                <a:latin typeface="Times New Roman" panose="02020603050405020304" pitchFamily="18" charset="0"/>
                <a:cs typeface="Times New Roman" panose="02020603050405020304" pitchFamily="18" charset="0"/>
              </a:rPr>
              <a:t>require</a:t>
            </a:r>
            <a:r>
              <a:rPr lang="en-IN" sz="1600" b="0" i="0" dirty="0">
                <a:solidFill>
                  <a:srgbClr val="444746"/>
                </a:solidFill>
                <a:effectLst/>
                <a:latin typeface="Times New Roman" panose="02020603050405020304" pitchFamily="18" charset="0"/>
                <a:cs typeface="Times New Roman" panose="02020603050405020304" pitchFamily="18" charset="0"/>
              </a:rPr>
              <a:t>(</a:t>
            </a:r>
            <a:r>
              <a:rPr lang="en-IN" sz="1600" b="0" i="0" dirty="0">
                <a:effectLst/>
                <a:latin typeface="Times New Roman" panose="02020603050405020304" pitchFamily="18" charset="0"/>
                <a:cs typeface="Times New Roman" panose="02020603050405020304" pitchFamily="18" charset="0"/>
              </a:rPr>
              <a:t>'mysql’</a:t>
            </a:r>
            <a:r>
              <a:rPr lang="en-IN" sz="1600" b="0" i="0" dirty="0">
                <a:solidFill>
                  <a:srgbClr val="444746"/>
                </a:solidFill>
                <a:effectLst/>
                <a:latin typeface="Times New Roman" panose="02020603050405020304" pitchFamily="18" charset="0"/>
                <a:cs typeface="Times New Roman" panose="02020603050405020304" pitchFamily="18" charset="0"/>
              </a:rPr>
              <a:t>);</a:t>
            </a:r>
            <a:endParaRPr lang="en-US" sz="1600" dirty="0">
              <a:solidFill>
                <a:srgbClr val="1F1F1F"/>
              </a:solidFill>
              <a:latin typeface="Times New Roman" panose="02020603050405020304" pitchFamily="18" charset="0"/>
              <a:cs typeface="Times New Roman" panose="02020603050405020304" pitchFamily="18" charset="0"/>
            </a:endParaRPr>
          </a:p>
          <a:p>
            <a:pPr marL="0" indent="0" algn="l">
              <a:buNone/>
            </a:pPr>
            <a:r>
              <a:rPr lang="en-US" sz="1600" b="0" i="0" dirty="0">
                <a:solidFill>
                  <a:srgbClr val="1F1F1F"/>
                </a:solidFill>
                <a:effectLst/>
                <a:latin typeface="Times New Roman" panose="02020603050405020304" pitchFamily="18" charset="0"/>
                <a:cs typeface="Times New Roman" panose="02020603050405020304" pitchFamily="18" charset="0"/>
              </a:rPr>
              <a:t>3) Create a connection object to the MySQL database. You can do this by passing in the database     host, username, password, and database name to the  mysql</a:t>
            </a:r>
            <a:r>
              <a:rPr lang="en-US" sz="1600" dirty="0">
                <a:solidFill>
                  <a:srgbClr val="1F1F1F"/>
                </a:solidFill>
                <a:latin typeface="Times New Roman" panose="02020603050405020304" pitchFamily="18" charset="0"/>
                <a:cs typeface="Times New Roman" panose="02020603050405020304" pitchFamily="18" charset="0"/>
              </a:rPr>
              <a:t>.createConnection() method:</a:t>
            </a:r>
          </a:p>
          <a:p>
            <a:pPr marL="0" indent="0" algn="l">
              <a:buNone/>
            </a:pPr>
            <a:r>
              <a:rPr lang="en-US" sz="1600" b="0" i="0" dirty="0">
                <a:solidFill>
                  <a:srgbClr val="1F1F1F"/>
                </a:solidFill>
                <a:effectLst/>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const</a:t>
            </a:r>
            <a:r>
              <a:rPr lang="en-IN" sz="1600" b="0" i="0" dirty="0">
                <a:solidFill>
                  <a:srgbClr val="444746"/>
                </a:solidFill>
                <a:effectLst/>
                <a:latin typeface="Times New Roman" panose="02020603050405020304" pitchFamily="18" charset="0"/>
                <a:cs typeface="Times New Roman" panose="02020603050405020304" pitchFamily="18" charset="0"/>
              </a:rPr>
              <a:t> connection = mysql.createConnection({ </a:t>
            </a:r>
          </a:p>
          <a:p>
            <a:pPr marL="0" indent="0" algn="l">
              <a:buNone/>
            </a:pPr>
            <a:r>
              <a:rPr lang="en-IN" sz="1600" dirty="0">
                <a:solidFill>
                  <a:srgbClr val="444746"/>
                </a:solidFill>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host</a:t>
            </a:r>
            <a:r>
              <a:rPr lang="en-IN" sz="1600" b="0" i="0" dirty="0">
                <a:solidFill>
                  <a:srgbClr val="444746"/>
                </a:solidFill>
                <a:effectLst/>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'localhost’</a:t>
            </a:r>
            <a:r>
              <a:rPr lang="en-IN" sz="1600" b="0" i="0" dirty="0">
                <a:solidFill>
                  <a:srgbClr val="444746"/>
                </a:solidFill>
                <a:effectLst/>
                <a:latin typeface="Times New Roman" panose="02020603050405020304" pitchFamily="18" charset="0"/>
                <a:cs typeface="Times New Roman" panose="02020603050405020304" pitchFamily="18" charset="0"/>
              </a:rPr>
              <a:t>, </a:t>
            </a:r>
          </a:p>
          <a:p>
            <a:pPr marL="0" indent="0" algn="l">
              <a:buNone/>
            </a:pPr>
            <a:r>
              <a:rPr lang="en-IN" sz="1600" dirty="0">
                <a:solidFill>
                  <a:srgbClr val="444746"/>
                </a:solidFill>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user</a:t>
            </a:r>
            <a:r>
              <a:rPr lang="en-IN" sz="1600" b="0" i="0" dirty="0">
                <a:solidFill>
                  <a:srgbClr val="444746"/>
                </a:solidFill>
                <a:effectLst/>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'root’</a:t>
            </a:r>
            <a:r>
              <a:rPr lang="en-IN" sz="1600" b="0" i="0" dirty="0">
                <a:solidFill>
                  <a:srgbClr val="444746"/>
                </a:solidFill>
                <a:effectLst/>
                <a:latin typeface="Times New Roman" panose="02020603050405020304" pitchFamily="18" charset="0"/>
                <a:cs typeface="Times New Roman" panose="02020603050405020304" pitchFamily="18" charset="0"/>
              </a:rPr>
              <a:t>, </a:t>
            </a:r>
          </a:p>
          <a:p>
            <a:pPr marL="0" indent="0" algn="l">
              <a:buNone/>
            </a:pPr>
            <a:r>
              <a:rPr lang="en-IN" sz="1600" b="0" i="0" dirty="0">
                <a:effectLst/>
                <a:latin typeface="Times New Roman" panose="02020603050405020304" pitchFamily="18" charset="0"/>
                <a:cs typeface="Times New Roman" panose="02020603050405020304" pitchFamily="18" charset="0"/>
              </a:rPr>
              <a:t>		password</a:t>
            </a:r>
            <a:r>
              <a:rPr lang="en-IN" sz="1600" b="0" i="0" dirty="0">
                <a:solidFill>
                  <a:srgbClr val="444746"/>
                </a:solidFill>
                <a:effectLst/>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'password’</a:t>
            </a:r>
            <a:r>
              <a:rPr lang="en-IN" sz="1600" b="0" i="0" dirty="0">
                <a:solidFill>
                  <a:srgbClr val="444746"/>
                </a:solidFill>
                <a:effectLst/>
                <a:latin typeface="Times New Roman" panose="02020603050405020304" pitchFamily="18" charset="0"/>
                <a:cs typeface="Times New Roman" panose="02020603050405020304" pitchFamily="18" charset="0"/>
              </a:rPr>
              <a:t>, </a:t>
            </a:r>
          </a:p>
          <a:p>
            <a:pPr marL="0" indent="0" algn="l">
              <a:buNone/>
            </a:pPr>
            <a:r>
              <a:rPr lang="en-IN" sz="1600" dirty="0">
                <a:solidFill>
                  <a:srgbClr val="444746"/>
                </a:solidFill>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database</a:t>
            </a:r>
            <a:r>
              <a:rPr lang="en-IN" sz="1600" b="0" i="0" dirty="0">
                <a:solidFill>
                  <a:srgbClr val="444746"/>
                </a:solidFill>
                <a:effectLst/>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'my_database’</a:t>
            </a:r>
            <a:r>
              <a:rPr lang="en-IN" sz="1600" b="0" i="0" dirty="0">
                <a:solidFill>
                  <a:srgbClr val="444746"/>
                </a:solidFill>
                <a:effectLst/>
                <a:latin typeface="Times New Roman" panose="02020603050405020304" pitchFamily="18" charset="0"/>
                <a:cs typeface="Times New Roman" panose="02020603050405020304" pitchFamily="18" charset="0"/>
              </a:rPr>
              <a:t> </a:t>
            </a:r>
          </a:p>
          <a:p>
            <a:pPr marL="0" indent="0" algn="l">
              <a:buNone/>
            </a:pPr>
            <a:r>
              <a:rPr lang="en-IN" sz="1600" b="0" i="0" dirty="0">
                <a:solidFill>
                  <a:srgbClr val="444746"/>
                </a:solidFill>
                <a:effectLst/>
                <a:latin typeface="Times New Roman" panose="02020603050405020304" pitchFamily="18" charset="0"/>
                <a:cs typeface="Times New Roman" panose="02020603050405020304" pitchFamily="18" charset="0"/>
              </a:rPr>
              <a:t>		});</a:t>
            </a:r>
            <a:endParaRPr lang="en-US" sz="1600" b="0" i="0" dirty="0">
              <a:solidFill>
                <a:srgbClr val="1F1F1F"/>
              </a:solidFill>
              <a:effectLst/>
              <a:latin typeface="Times New Roman" panose="02020603050405020304" pitchFamily="18" charset="0"/>
              <a:cs typeface="Times New Roman" panose="02020603050405020304" pitchFamily="18" charset="0"/>
            </a:endParaRPr>
          </a:p>
          <a:p>
            <a:pPr marL="0" indent="0" algn="l">
              <a:buNone/>
            </a:pPr>
            <a:endParaRPr lang="en-US" sz="1600" b="0" i="0" dirty="0">
              <a:solidFill>
                <a:srgbClr val="1F1F1F"/>
              </a:solidFill>
              <a:effectLst/>
              <a:latin typeface="Times New Roman" panose="02020603050405020304" pitchFamily="18" charset="0"/>
              <a:cs typeface="Times New Roman" panose="02020603050405020304" pitchFamily="18" charset="0"/>
            </a:endParaRPr>
          </a:p>
          <a:p>
            <a:pPr marL="0" indent="0" algn="l">
              <a:buNone/>
            </a:pPr>
            <a:endParaRPr lang="en-US" sz="1600" b="0" i="0"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0245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6FD6E-FCD9-4DC8-4A52-130DFBA2062B}"/>
              </a:ext>
            </a:extLst>
          </p:cNvPr>
          <p:cNvSpPr>
            <a:spLocks noGrp="1"/>
          </p:cNvSpPr>
          <p:nvPr>
            <p:ph idx="1"/>
          </p:nvPr>
        </p:nvSpPr>
        <p:spPr>
          <a:xfrm>
            <a:off x="1390261" y="606490"/>
            <a:ext cx="9601200" cy="6083559"/>
          </a:xfrm>
        </p:spPr>
        <p:txBody>
          <a:bodyPr>
            <a:normAutofit/>
          </a:bodyPr>
          <a:lstStyle/>
          <a:p>
            <a:pPr marL="0" indent="0">
              <a:buNone/>
            </a:pPr>
            <a:r>
              <a:rPr lang="en-US" sz="1600" b="0" i="0" dirty="0">
                <a:solidFill>
                  <a:srgbClr val="1F1F1F"/>
                </a:solidFill>
                <a:effectLst/>
                <a:latin typeface="Times New Roman" panose="02020603050405020304" pitchFamily="18" charset="0"/>
                <a:cs typeface="Times New Roman" panose="02020603050405020304" pitchFamily="18" charset="0"/>
              </a:rPr>
              <a:t>4) Connect to the MySQL database. You can do this by calling the connect() method on the connection object:</a:t>
            </a:r>
          </a:p>
          <a:p>
            <a:pPr marL="0" indent="0">
              <a:buNone/>
            </a:pPr>
            <a:r>
              <a:rPr lang="en-US" sz="1600" dirty="0">
                <a:solidFill>
                  <a:srgbClr val="1F1F1F"/>
                </a:solidFill>
                <a:latin typeface="Times New Roman" panose="02020603050405020304" pitchFamily="18" charset="0"/>
                <a:cs typeface="Times New Roman" panose="02020603050405020304" pitchFamily="18" charset="0"/>
              </a:rPr>
              <a:t>		</a:t>
            </a:r>
            <a:r>
              <a:rPr lang="en-US" sz="1600" b="0" i="0" dirty="0">
                <a:solidFill>
                  <a:srgbClr val="444746"/>
                </a:solidFill>
                <a:effectLst/>
                <a:latin typeface="Times New Roman" panose="02020603050405020304" pitchFamily="18" charset="0"/>
                <a:cs typeface="Times New Roman" panose="02020603050405020304" pitchFamily="18" charset="0"/>
              </a:rPr>
              <a:t>connection.connect(function(err) { </a:t>
            </a:r>
          </a:p>
          <a:p>
            <a:pPr marL="0" indent="0">
              <a:buNone/>
            </a:pPr>
            <a:r>
              <a:rPr lang="en-US" sz="1600" dirty="0">
                <a:solidFill>
                  <a:srgbClr val="444746"/>
                </a:solidFill>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if</a:t>
            </a:r>
            <a:r>
              <a:rPr lang="en-US" sz="1600" b="0" i="0" dirty="0">
                <a:solidFill>
                  <a:srgbClr val="444746"/>
                </a:solidFill>
                <a:effectLst/>
                <a:latin typeface="Times New Roman" panose="02020603050405020304" pitchFamily="18" charset="0"/>
                <a:cs typeface="Times New Roman" panose="02020603050405020304" pitchFamily="18" charset="0"/>
              </a:rPr>
              <a:t> (err) { </a:t>
            </a:r>
          </a:p>
          <a:p>
            <a:pPr marL="0" indent="0">
              <a:buNone/>
            </a:pPr>
            <a:r>
              <a:rPr lang="en-US" sz="1600" dirty="0">
                <a:solidFill>
                  <a:srgbClr val="444746"/>
                </a:solidFill>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throw</a:t>
            </a:r>
            <a:r>
              <a:rPr lang="en-US" sz="1600" b="0" i="0" dirty="0">
                <a:solidFill>
                  <a:srgbClr val="444746"/>
                </a:solidFill>
                <a:effectLst/>
                <a:latin typeface="Times New Roman" panose="02020603050405020304" pitchFamily="18" charset="0"/>
                <a:cs typeface="Times New Roman" panose="02020603050405020304" pitchFamily="18" charset="0"/>
              </a:rPr>
              <a:t> err; </a:t>
            </a:r>
          </a:p>
          <a:p>
            <a:pPr marL="0" indent="0">
              <a:buNone/>
            </a:pPr>
            <a:r>
              <a:rPr lang="en-US" sz="1600" dirty="0">
                <a:solidFill>
                  <a:srgbClr val="444746"/>
                </a:solidFill>
                <a:latin typeface="Times New Roman" panose="02020603050405020304" pitchFamily="18" charset="0"/>
                <a:cs typeface="Times New Roman" panose="02020603050405020304" pitchFamily="18" charset="0"/>
              </a:rPr>
              <a:t>		</a:t>
            </a:r>
            <a:r>
              <a:rPr lang="en-US" sz="1600" b="0" i="0" dirty="0">
                <a:solidFill>
                  <a:srgbClr val="444746"/>
                </a:solidFill>
                <a:effectLst/>
                <a:latin typeface="Times New Roman" panose="02020603050405020304" pitchFamily="18" charset="0"/>
                <a:cs typeface="Times New Roman" panose="02020603050405020304" pitchFamily="18" charset="0"/>
              </a:rPr>
              <a:t>} </a:t>
            </a:r>
          </a:p>
          <a:p>
            <a:pPr marL="0" indent="0">
              <a:buNone/>
            </a:pPr>
            <a:r>
              <a:rPr lang="en-US" sz="1600" dirty="0">
                <a:solidFill>
                  <a:srgbClr val="444746"/>
                </a:solidFill>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console</a:t>
            </a:r>
            <a:r>
              <a:rPr lang="en-US" sz="1600" b="0" i="0" dirty="0">
                <a:solidFill>
                  <a:srgbClr val="444746"/>
                </a:solidFill>
                <a:effectLst/>
                <a:latin typeface="Times New Roman" panose="02020603050405020304" pitchFamily="18" charset="0"/>
                <a:cs typeface="Times New Roman" panose="02020603050405020304" pitchFamily="18" charset="0"/>
              </a:rPr>
              <a:t>.log(</a:t>
            </a:r>
            <a:r>
              <a:rPr lang="en-US" sz="1600" b="0" i="0" dirty="0">
                <a:effectLst/>
                <a:latin typeface="Times New Roman" panose="02020603050405020304" pitchFamily="18" charset="0"/>
                <a:cs typeface="Times New Roman" panose="02020603050405020304" pitchFamily="18" charset="0"/>
              </a:rPr>
              <a:t>'Connected to MySQL!’</a:t>
            </a:r>
            <a:r>
              <a:rPr lang="en-US" sz="1600" b="0" i="0" dirty="0">
                <a:solidFill>
                  <a:srgbClr val="444746"/>
                </a:solidFill>
                <a:effectLst/>
                <a:latin typeface="Times New Roman" panose="02020603050405020304" pitchFamily="18" charset="0"/>
                <a:cs typeface="Times New Roman" panose="02020603050405020304" pitchFamily="18" charset="0"/>
              </a:rPr>
              <a:t>); </a:t>
            </a:r>
          </a:p>
          <a:p>
            <a:pPr marL="0" indent="0">
              <a:buNone/>
            </a:pPr>
            <a:r>
              <a:rPr lang="en-US" sz="1600" dirty="0">
                <a:solidFill>
                  <a:srgbClr val="444746"/>
                </a:solidFill>
                <a:latin typeface="Times New Roman" panose="02020603050405020304" pitchFamily="18" charset="0"/>
                <a:cs typeface="Times New Roman" panose="02020603050405020304" pitchFamily="18" charset="0"/>
              </a:rPr>
              <a:t>		</a:t>
            </a:r>
            <a:r>
              <a:rPr lang="en-US" sz="1600" b="0" i="0" dirty="0">
                <a:solidFill>
                  <a:srgbClr val="444746"/>
                </a:solidFill>
                <a:effectLst/>
                <a:latin typeface="Times New Roman" panose="02020603050405020304" pitchFamily="18" charset="0"/>
                <a:cs typeface="Times New Roman" panose="02020603050405020304" pitchFamily="18" charset="0"/>
              </a:rPr>
              <a:t>});</a:t>
            </a:r>
            <a:r>
              <a:rPr lang="en-US" sz="1600" b="0" i="0" dirty="0">
                <a:solidFill>
                  <a:srgbClr val="1F1F1F"/>
                </a:solidFill>
                <a:effectLst/>
                <a:latin typeface="Times New Roman" panose="02020603050405020304" pitchFamily="18" charset="0"/>
                <a:cs typeface="Times New Roman" panose="02020603050405020304" pitchFamily="18" charset="0"/>
              </a:rPr>
              <a:t> </a:t>
            </a:r>
          </a:p>
          <a:p>
            <a:pPr marL="0" indent="0">
              <a:buNone/>
            </a:pPr>
            <a:r>
              <a:rPr lang="en-US" sz="1600" dirty="0">
                <a:solidFill>
                  <a:srgbClr val="1F1F1F"/>
                </a:solidFill>
                <a:latin typeface="Times New Roman" panose="02020603050405020304" pitchFamily="18" charset="0"/>
                <a:cs typeface="Times New Roman" panose="02020603050405020304" pitchFamily="18" charset="0"/>
              </a:rPr>
              <a:t>5) </a:t>
            </a:r>
            <a:r>
              <a:rPr lang="en-US" sz="1600" b="0" i="0" dirty="0">
                <a:solidFill>
                  <a:srgbClr val="1F1F1F"/>
                </a:solidFill>
                <a:effectLst/>
                <a:latin typeface="Times New Roman" panose="02020603050405020304" pitchFamily="18" charset="0"/>
                <a:cs typeface="Times New Roman" panose="02020603050405020304" pitchFamily="18" charset="0"/>
              </a:rPr>
              <a:t>Once you are connected to the MySQL database, you can perform queries and updates. You can do this by calling the query() method on the connection object. The query() method takes a SQL query as its argument and returns a promise that resolves to an array of results or rejects with an error.</a:t>
            </a:r>
          </a:p>
          <a:p>
            <a:pPr marL="0" indent="0">
              <a:buNone/>
            </a:pPr>
            <a:r>
              <a:rPr lang="en-US" sz="1600" b="0" i="0" dirty="0">
                <a:solidFill>
                  <a:srgbClr val="1F1F1F"/>
                </a:solidFill>
                <a:effectLst/>
                <a:latin typeface="Times New Roman" panose="02020603050405020304" pitchFamily="18" charset="0"/>
                <a:cs typeface="Times New Roman" panose="02020603050405020304" pitchFamily="18" charset="0"/>
              </a:rPr>
              <a:t>For example, the following code will query the </a:t>
            </a:r>
            <a:r>
              <a:rPr lang="en-US" sz="1600" dirty="0">
                <a:solidFill>
                  <a:srgbClr val="1F1F1F"/>
                </a:solidFill>
                <a:latin typeface="Times New Roman" panose="02020603050405020304" pitchFamily="18" charset="0"/>
                <a:cs typeface="Times New Roman" panose="02020603050405020304" pitchFamily="18" charset="0"/>
              </a:rPr>
              <a:t>users </a:t>
            </a:r>
            <a:r>
              <a:rPr lang="en-US" sz="1600" b="0" i="0" dirty="0">
                <a:solidFill>
                  <a:srgbClr val="1F1F1F"/>
                </a:solidFill>
                <a:effectLst/>
                <a:latin typeface="Times New Roman" panose="02020603050405020304" pitchFamily="18" charset="0"/>
                <a:cs typeface="Times New Roman" panose="02020603050405020304" pitchFamily="18" charset="0"/>
              </a:rPr>
              <a:t>table and return all of the users in the database:</a:t>
            </a:r>
            <a:endParaRPr lang="en-US" sz="1600" dirty="0">
              <a:solidFill>
                <a:srgbClr val="1F1F1F"/>
              </a:solidFill>
              <a:latin typeface="Times New Roman" panose="02020603050405020304" pitchFamily="18" charset="0"/>
              <a:cs typeface="Times New Roman" panose="02020603050405020304" pitchFamily="18" charset="0"/>
            </a:endParaRPr>
          </a:p>
          <a:p>
            <a:pPr marL="0" indent="0">
              <a:buNone/>
            </a:pPr>
            <a:r>
              <a:rPr lang="en-US" sz="1600" dirty="0">
                <a:solidFill>
                  <a:srgbClr val="1F1F1F"/>
                </a:solidFill>
                <a:latin typeface="Times New Roman" panose="02020603050405020304" pitchFamily="18" charset="0"/>
                <a:cs typeface="Times New Roman" panose="02020603050405020304" pitchFamily="18" charset="0"/>
              </a:rPr>
              <a:t>		</a:t>
            </a:r>
            <a:r>
              <a:rPr lang="en-IN" sz="1600" b="0" i="0" dirty="0">
                <a:solidFill>
                  <a:srgbClr val="444746"/>
                </a:solidFill>
                <a:effectLst/>
                <a:latin typeface="Times New Roman" panose="02020603050405020304" pitchFamily="18" charset="0"/>
                <a:cs typeface="Times New Roman" panose="02020603050405020304" pitchFamily="18" charset="0"/>
              </a:rPr>
              <a:t>connection.query(</a:t>
            </a:r>
            <a:r>
              <a:rPr lang="en-IN" sz="1600" b="0" i="0" dirty="0">
                <a:effectLst/>
                <a:latin typeface="Times New Roman" panose="02020603050405020304" pitchFamily="18" charset="0"/>
                <a:cs typeface="Times New Roman" panose="02020603050405020304" pitchFamily="18" charset="0"/>
              </a:rPr>
              <a:t>'SELECT * FROM users'</a:t>
            </a:r>
            <a:r>
              <a:rPr lang="en-IN" sz="1600" b="0" i="0" dirty="0">
                <a:solidFill>
                  <a:srgbClr val="444746"/>
                </a:solidFill>
                <a:effectLst/>
                <a:latin typeface="Times New Roman" panose="02020603050405020304" pitchFamily="18" charset="0"/>
                <a:cs typeface="Times New Roman" panose="02020603050405020304" pitchFamily="18" charset="0"/>
              </a:rPr>
              <a:t>, function(err, results) { </a:t>
            </a:r>
          </a:p>
          <a:p>
            <a:pPr marL="0" indent="0">
              <a:buNone/>
            </a:pPr>
            <a:r>
              <a:rPr lang="en-IN" sz="1600" dirty="0">
                <a:solidFill>
                  <a:srgbClr val="444746"/>
                </a:solidFill>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if</a:t>
            </a:r>
            <a:r>
              <a:rPr lang="en-IN" sz="1600" b="0" i="0" dirty="0">
                <a:solidFill>
                  <a:srgbClr val="444746"/>
                </a:solidFill>
                <a:effectLst/>
                <a:latin typeface="Times New Roman" panose="02020603050405020304" pitchFamily="18" charset="0"/>
                <a:cs typeface="Times New Roman" panose="02020603050405020304" pitchFamily="18" charset="0"/>
              </a:rPr>
              <a:t> (err) { </a:t>
            </a:r>
          </a:p>
          <a:p>
            <a:pPr marL="0" indent="0">
              <a:buNone/>
            </a:pPr>
            <a:r>
              <a:rPr lang="en-IN" sz="1600" dirty="0">
                <a:solidFill>
                  <a:srgbClr val="444746"/>
                </a:solidFill>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throw</a:t>
            </a:r>
            <a:r>
              <a:rPr lang="en-IN" sz="1600" b="0" i="0" dirty="0">
                <a:solidFill>
                  <a:srgbClr val="444746"/>
                </a:solidFill>
                <a:effectLst/>
                <a:latin typeface="Times New Roman" panose="02020603050405020304" pitchFamily="18" charset="0"/>
                <a:cs typeface="Times New Roman" panose="02020603050405020304" pitchFamily="18" charset="0"/>
              </a:rPr>
              <a:t> err; </a:t>
            </a:r>
          </a:p>
          <a:p>
            <a:pPr marL="0" indent="0">
              <a:buNone/>
            </a:pPr>
            <a:r>
              <a:rPr lang="en-IN" sz="1600" b="0" i="0" dirty="0">
                <a:solidFill>
                  <a:srgbClr val="444746"/>
                </a:solidFill>
                <a:effectLst/>
                <a:latin typeface="Times New Roman" panose="02020603050405020304" pitchFamily="18" charset="0"/>
                <a:cs typeface="Times New Roman" panose="02020603050405020304" pitchFamily="18" charset="0"/>
              </a:rPr>
              <a:t>		} </a:t>
            </a:r>
          </a:p>
          <a:p>
            <a:pPr marL="0" indent="0">
              <a:buNone/>
            </a:pPr>
            <a:r>
              <a:rPr lang="en-IN" sz="1600" dirty="0">
                <a:solidFill>
                  <a:srgbClr val="444746"/>
                </a:solidFill>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console</a:t>
            </a:r>
            <a:r>
              <a:rPr lang="en-IN" sz="1600" b="0" i="0" dirty="0">
                <a:solidFill>
                  <a:srgbClr val="444746"/>
                </a:solidFill>
                <a:effectLst/>
                <a:latin typeface="Times New Roman" panose="02020603050405020304" pitchFamily="18" charset="0"/>
                <a:cs typeface="Times New Roman" panose="02020603050405020304" pitchFamily="18" charset="0"/>
              </a:rPr>
              <a:t>.log(results); </a:t>
            </a:r>
          </a:p>
          <a:p>
            <a:pPr marL="0" indent="0">
              <a:buNone/>
            </a:pPr>
            <a:r>
              <a:rPr lang="en-IN" sz="1600" b="0" i="0" dirty="0">
                <a:solidFill>
                  <a:srgbClr val="444746"/>
                </a:solidFill>
                <a:effectLst/>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07224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C6DEC-4208-8DB2-E9E1-7B07746088C1}"/>
              </a:ext>
            </a:extLst>
          </p:cNvPr>
          <p:cNvSpPr>
            <a:spLocks noGrp="1"/>
          </p:cNvSpPr>
          <p:nvPr>
            <p:ph idx="1"/>
          </p:nvPr>
        </p:nvSpPr>
        <p:spPr>
          <a:xfrm>
            <a:off x="970385" y="643812"/>
            <a:ext cx="10291664" cy="6120882"/>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6) </a:t>
            </a:r>
            <a:r>
              <a:rPr lang="en-US" sz="1600" b="0" i="0" dirty="0">
                <a:solidFill>
                  <a:srgbClr val="1F1F1F"/>
                </a:solidFill>
                <a:effectLst/>
                <a:latin typeface="Times New Roman" panose="02020603050405020304" pitchFamily="18" charset="0"/>
                <a:cs typeface="Times New Roman" panose="02020603050405020304" pitchFamily="18" charset="0"/>
              </a:rPr>
              <a:t>When you are finished using the MySQL database, you should close the connection by calling the end() method on the connection object:</a:t>
            </a:r>
          </a:p>
          <a:p>
            <a:pPr marL="0" indent="0">
              <a:buNone/>
            </a:pPr>
            <a:r>
              <a:rPr lang="en-US" sz="1600" dirty="0">
                <a:solidFill>
                  <a:srgbClr val="1F1F1F"/>
                </a:solidFill>
                <a:latin typeface="Times New Roman" panose="02020603050405020304" pitchFamily="18" charset="0"/>
                <a:cs typeface="Times New Roman" panose="02020603050405020304" pitchFamily="18" charset="0"/>
              </a:rPr>
              <a:t>		</a:t>
            </a:r>
            <a:r>
              <a:rPr lang="en-IN" sz="1600" b="0" i="0" dirty="0">
                <a:solidFill>
                  <a:srgbClr val="444746"/>
                </a:solidFill>
                <a:effectLst/>
                <a:latin typeface="Times New Roman" panose="02020603050405020304" pitchFamily="18" charset="0"/>
                <a:cs typeface="Times New Roman" panose="02020603050405020304" pitchFamily="18" charset="0"/>
              </a:rPr>
              <a:t>connection.end();</a:t>
            </a:r>
            <a:endParaRPr lang="en-US" sz="1600" dirty="0">
              <a:solidFill>
                <a:srgbClr val="1F1F1F"/>
              </a:solidFill>
              <a:latin typeface="Times New Roman" panose="02020603050405020304" pitchFamily="18" charset="0"/>
              <a:cs typeface="Times New Roman" panose="02020603050405020304" pitchFamily="18" charset="0"/>
            </a:endParaRPr>
          </a:p>
          <a:p>
            <a:pPr marL="0" indent="0">
              <a:buNone/>
            </a:pPr>
            <a:r>
              <a:rPr lang="en-US" sz="1600" b="0" i="0" dirty="0">
                <a:solidFill>
                  <a:srgbClr val="1F1F1F"/>
                </a:solidFill>
                <a:effectLst/>
                <a:latin typeface="Times New Roman" panose="02020603050405020304" pitchFamily="18" charset="0"/>
                <a:cs typeface="Times New Roman" panose="02020603050405020304" pitchFamily="18" charset="0"/>
              </a:rPr>
              <a:t>Here is a complete example of how to connect Node.js with MySQL and perform a query:</a:t>
            </a:r>
          </a:p>
          <a:p>
            <a:pPr marL="0" indent="0">
              <a:buNone/>
            </a:pPr>
            <a:r>
              <a:rPr lang="en-IN" sz="16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A5423181-EE2F-ECD2-EEC3-ACF52359C902}"/>
              </a:ext>
            </a:extLst>
          </p:cNvPr>
          <p:cNvSpPr txBox="1"/>
          <p:nvPr/>
        </p:nvSpPr>
        <p:spPr>
          <a:xfrm>
            <a:off x="6676053" y="2374638"/>
            <a:ext cx="4893906" cy="3293209"/>
          </a:xfrm>
          <a:prstGeom prst="rect">
            <a:avLst/>
          </a:prstGeom>
          <a:noFill/>
        </p:spPr>
        <p:txBody>
          <a:bodyPr wrap="square" rtlCol="0">
            <a:spAutoFit/>
          </a:bodyPr>
          <a:lstStyle/>
          <a:p>
            <a:pPr marL="0" indent="0">
              <a:buNone/>
            </a:pPr>
            <a:r>
              <a:rPr lang="en-IN" sz="1600" dirty="0">
                <a:latin typeface="Times New Roman" panose="02020603050405020304" pitchFamily="18" charset="0"/>
                <a:cs typeface="Times New Roman" panose="02020603050405020304" pitchFamily="18" charset="0"/>
              </a:rPr>
              <a:t>connection.connect(function(err) {</a:t>
            </a:r>
          </a:p>
          <a:p>
            <a:pPr marL="0" indent="0">
              <a:buNone/>
            </a:pPr>
            <a:r>
              <a:rPr lang="en-IN" sz="1600" dirty="0">
                <a:latin typeface="Times New Roman" panose="02020603050405020304" pitchFamily="18" charset="0"/>
                <a:cs typeface="Times New Roman" panose="02020603050405020304" pitchFamily="18" charset="0"/>
              </a:rPr>
              <a:t>if (err) {</a:t>
            </a:r>
          </a:p>
          <a:p>
            <a:pPr marL="0" indent="0">
              <a:buNone/>
            </a:pPr>
            <a:r>
              <a:rPr lang="en-IN" sz="1600" dirty="0">
                <a:latin typeface="Times New Roman" panose="02020603050405020304" pitchFamily="18" charset="0"/>
                <a:cs typeface="Times New Roman" panose="02020603050405020304" pitchFamily="18" charset="0"/>
              </a:rPr>
              <a:t>	throw err;</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connection.query('SELECT * FROM users', function(err, results) {</a:t>
            </a:r>
          </a:p>
          <a:p>
            <a:pPr marL="0" indent="0">
              <a:buNone/>
            </a:pPr>
            <a:r>
              <a:rPr lang="en-IN" sz="1600" dirty="0">
                <a:latin typeface="Times New Roman" panose="02020603050405020304" pitchFamily="18" charset="0"/>
                <a:cs typeface="Times New Roman" panose="02020603050405020304" pitchFamily="18" charset="0"/>
              </a:rPr>
              <a:t>	if (err) {</a:t>
            </a:r>
          </a:p>
          <a:p>
            <a:pPr marL="0" indent="0">
              <a:buNone/>
            </a:pPr>
            <a:r>
              <a:rPr lang="en-IN" sz="1600" dirty="0">
                <a:latin typeface="Times New Roman" panose="02020603050405020304" pitchFamily="18" charset="0"/>
                <a:cs typeface="Times New Roman" panose="02020603050405020304" pitchFamily="18" charset="0"/>
              </a:rPr>
              <a:t>		throw err;</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console.log(results);</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connection.end();</a:t>
            </a:r>
          </a:p>
        </p:txBody>
      </p:sp>
      <p:sp>
        <p:nvSpPr>
          <p:cNvPr id="9" name="TextBox 8">
            <a:extLst>
              <a:ext uri="{FF2B5EF4-FFF2-40B4-BE49-F238E27FC236}">
                <a16:creationId xmlns:a16="http://schemas.microsoft.com/office/drawing/2014/main" id="{8B1C9025-5D81-9E81-4B94-545C61C9F62D}"/>
              </a:ext>
            </a:extLst>
          </p:cNvPr>
          <p:cNvSpPr txBox="1"/>
          <p:nvPr/>
        </p:nvSpPr>
        <p:spPr>
          <a:xfrm>
            <a:off x="1838132" y="2430624"/>
            <a:ext cx="4142792" cy="2062103"/>
          </a:xfrm>
          <a:prstGeom prst="rect">
            <a:avLst/>
          </a:prstGeom>
          <a:noFill/>
        </p:spPr>
        <p:txBody>
          <a:bodyPr wrap="square" rtlCol="0">
            <a:spAutoFit/>
          </a:bodyPr>
          <a:lstStyle/>
          <a:p>
            <a:pPr marL="0" indent="0">
              <a:buNone/>
            </a:pPr>
            <a:r>
              <a:rPr lang="en-IN" sz="1600" dirty="0">
                <a:latin typeface="Times New Roman" panose="02020603050405020304" pitchFamily="18" charset="0"/>
                <a:cs typeface="Times New Roman" panose="02020603050405020304" pitchFamily="18" charset="0"/>
              </a:rPr>
              <a:t>const mysql = require('mysql’);</a:t>
            </a:r>
          </a:p>
          <a:p>
            <a:pPr marL="0" indent="0">
              <a:buNone/>
            </a:pPr>
            <a:r>
              <a:rPr lang="en-IN" sz="1600" dirty="0">
                <a:latin typeface="Times New Roman" panose="02020603050405020304" pitchFamily="18" charset="0"/>
                <a:cs typeface="Times New Roman" panose="02020603050405020304" pitchFamily="18" charset="0"/>
              </a:rPr>
              <a:t>Const</a:t>
            </a:r>
          </a:p>
          <a:p>
            <a:pPr marL="0" indent="0">
              <a:buNone/>
            </a:pPr>
            <a:r>
              <a:rPr lang="en-IN" sz="1600" dirty="0">
                <a:latin typeface="Times New Roman" panose="02020603050405020304" pitchFamily="18" charset="0"/>
                <a:cs typeface="Times New Roman" panose="02020603050405020304" pitchFamily="18" charset="0"/>
              </a:rPr>
              <a:t>connection = mysql.createConnection({</a:t>
            </a:r>
          </a:p>
          <a:p>
            <a:pPr marL="0" indent="0">
              <a:buNone/>
            </a:pPr>
            <a:r>
              <a:rPr lang="en-IN" sz="1600" dirty="0">
                <a:latin typeface="Times New Roman" panose="02020603050405020304" pitchFamily="18" charset="0"/>
                <a:cs typeface="Times New Roman" panose="02020603050405020304" pitchFamily="18" charset="0"/>
              </a:rPr>
              <a:t>	host: 'localhost’,</a:t>
            </a:r>
          </a:p>
          <a:p>
            <a:pPr marL="0" indent="0">
              <a:buNone/>
            </a:pPr>
            <a:r>
              <a:rPr lang="en-IN" sz="1600" dirty="0">
                <a:latin typeface="Times New Roman" panose="02020603050405020304" pitchFamily="18" charset="0"/>
                <a:cs typeface="Times New Roman" panose="02020603050405020304" pitchFamily="18" charset="0"/>
              </a:rPr>
              <a:t>	user: 'root’,</a:t>
            </a:r>
          </a:p>
          <a:p>
            <a:pPr marL="0" indent="0">
              <a:buNone/>
            </a:pPr>
            <a:r>
              <a:rPr lang="en-IN" sz="1600" dirty="0">
                <a:latin typeface="Times New Roman" panose="02020603050405020304" pitchFamily="18" charset="0"/>
                <a:cs typeface="Times New Roman" panose="02020603050405020304" pitchFamily="18" charset="0"/>
              </a:rPr>
              <a:t>	password: 'password',  </a:t>
            </a:r>
          </a:p>
          <a:p>
            <a:pPr marL="0" indent="0">
              <a:buNone/>
            </a:pPr>
            <a:r>
              <a:rPr lang="en-IN" sz="1600" dirty="0">
                <a:latin typeface="Times New Roman" panose="02020603050405020304" pitchFamily="18" charset="0"/>
                <a:cs typeface="Times New Roman" panose="02020603050405020304" pitchFamily="18" charset="0"/>
              </a:rPr>
              <a:t>database: 'my_database’</a:t>
            </a:r>
          </a:p>
          <a:p>
            <a:pPr marL="0" indent="0">
              <a:buNone/>
            </a:pP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7741856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1C22-E379-A9ED-B5BD-3C1402238EB2}"/>
              </a:ext>
            </a:extLst>
          </p:cNvPr>
          <p:cNvSpPr>
            <a:spLocks noGrp="1"/>
          </p:cNvSpPr>
          <p:nvPr>
            <p:ph type="title"/>
          </p:nvPr>
        </p:nvSpPr>
        <p:spPr>
          <a:xfrm>
            <a:off x="1296955" y="208910"/>
            <a:ext cx="9713167" cy="1188720"/>
          </a:xfrm>
        </p:spPr>
        <p:txBody>
          <a:bodyPr/>
          <a:lstStyle/>
          <a:p>
            <a:r>
              <a:rPr lang="en-US" b="1" dirty="0">
                <a:latin typeface="Times New Roman" panose="02020603050405020304" pitchFamily="18" charset="0"/>
                <a:cs typeface="Times New Roman" panose="02020603050405020304" pitchFamily="18" charset="0"/>
              </a:rPr>
              <a:t>Updating mysql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7012E5-8BDD-D40D-45EB-23CC4DA89787}"/>
              </a:ext>
            </a:extLst>
          </p:cNvPr>
          <p:cNvSpPr>
            <a:spLocks noGrp="1"/>
          </p:cNvSpPr>
          <p:nvPr>
            <p:ph idx="1"/>
          </p:nvPr>
        </p:nvSpPr>
        <p:spPr>
          <a:xfrm>
            <a:off x="1296955" y="1744824"/>
            <a:ext cx="9713167" cy="3995203"/>
          </a:xfrm>
        </p:spPr>
        <p:txBody>
          <a:bodyPr anchor="ctr"/>
          <a:lstStyle/>
          <a:p>
            <a:pPr marL="0" indent="0" algn="just">
              <a:buNone/>
            </a:pPr>
            <a:r>
              <a:rPr lang="en-US" b="0" i="0" dirty="0">
                <a:solidFill>
                  <a:srgbClr val="1F1F1F"/>
                </a:solidFill>
                <a:effectLst/>
                <a:latin typeface="Google Sans"/>
              </a:rPr>
              <a:t>To update a MySQL database from Node.js, you can use the following steps:</a:t>
            </a:r>
          </a:p>
          <a:p>
            <a:pPr marL="0" indent="0" algn="just">
              <a:buNone/>
            </a:pPr>
            <a:r>
              <a:rPr lang="en-US" dirty="0">
                <a:solidFill>
                  <a:srgbClr val="1F1F1F"/>
                </a:solidFill>
                <a:latin typeface="Google Sans"/>
              </a:rPr>
              <a:t>1) </a:t>
            </a:r>
            <a:r>
              <a:rPr lang="en-US" b="0" i="0" dirty="0">
                <a:solidFill>
                  <a:srgbClr val="1F1F1F"/>
                </a:solidFill>
                <a:effectLst/>
                <a:latin typeface="Google Sans"/>
              </a:rPr>
              <a:t>Connect to the MySQL database using the mqsql.createConnection() method.</a:t>
            </a:r>
          </a:p>
          <a:p>
            <a:pPr marL="0" indent="0" algn="just">
              <a:buNone/>
            </a:pPr>
            <a:r>
              <a:rPr lang="en-US" b="0" i="0" dirty="0">
                <a:solidFill>
                  <a:srgbClr val="1F1F1F"/>
                </a:solidFill>
                <a:effectLst/>
                <a:latin typeface="Google Sans"/>
              </a:rPr>
              <a:t>2) Create a SQL UPDATE statement. The UPDATE statement should specify the column names that you want to update and the new values for those columns. You can also use the WHERE clause to specify which rows you want to update.</a:t>
            </a:r>
          </a:p>
          <a:p>
            <a:pPr marL="0" indent="0" algn="just">
              <a:buNone/>
            </a:pPr>
            <a:r>
              <a:rPr lang="en-US" b="0" i="0" dirty="0">
                <a:solidFill>
                  <a:srgbClr val="1F1F1F"/>
                </a:solidFill>
                <a:effectLst/>
                <a:latin typeface="Google Sans"/>
              </a:rPr>
              <a:t>3) Call the query() method on the connection object to execute the UPDATE statement.</a:t>
            </a:r>
          </a:p>
          <a:p>
            <a:pPr marL="0" indent="0" algn="just">
              <a:buNone/>
            </a:pPr>
            <a:r>
              <a:rPr lang="en-US" b="0" i="0" dirty="0">
                <a:solidFill>
                  <a:srgbClr val="1F1F1F"/>
                </a:solidFill>
                <a:effectLst/>
                <a:latin typeface="Google Sans"/>
              </a:rPr>
              <a:t>4) Check the error object returned by the query() method to make sure that the UPDATE statement was successful.</a:t>
            </a:r>
          </a:p>
          <a:p>
            <a:pPr marL="0" indent="0" algn="just">
              <a:buNone/>
            </a:pPr>
            <a:endParaRPr lang="en-US" b="0" i="0" dirty="0">
              <a:solidFill>
                <a:srgbClr val="1F1F1F"/>
              </a:solidFill>
              <a:effectLst/>
              <a:latin typeface="Google Sans"/>
            </a:endParaRPr>
          </a:p>
          <a:p>
            <a:pPr marL="0" indent="0" algn="just">
              <a:buNone/>
            </a:pPr>
            <a:endParaRPr lang="en-US" b="0" i="0" dirty="0">
              <a:solidFill>
                <a:srgbClr val="1F1F1F"/>
              </a:solidFill>
              <a:effectLst/>
              <a:latin typeface="Google Sans"/>
            </a:endParaRPr>
          </a:p>
          <a:p>
            <a:pPr marL="0" indent="0" algn="just">
              <a:buNone/>
            </a:pPr>
            <a:endParaRPr lang="en-IN" dirty="0"/>
          </a:p>
        </p:txBody>
      </p:sp>
    </p:spTree>
    <p:extLst>
      <p:ext uri="{BB962C8B-B14F-4D97-AF65-F5344CB8AC3E}">
        <p14:creationId xmlns:p14="http://schemas.microsoft.com/office/powerpoint/2010/main" val="29544186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249</TotalTime>
  <Words>512</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Gill Sans MT</vt:lpstr>
      <vt:lpstr>Google Sans</vt:lpstr>
      <vt:lpstr>Times New Roman</vt:lpstr>
      <vt:lpstr>Wingdings</vt:lpstr>
      <vt:lpstr>Parcel</vt:lpstr>
      <vt:lpstr>PowerPoint Presentation</vt:lpstr>
      <vt:lpstr>content</vt:lpstr>
      <vt:lpstr>Introduction</vt:lpstr>
      <vt:lpstr>PowerPoint Presentation</vt:lpstr>
      <vt:lpstr>Why connect Node.js with MySQL? </vt:lpstr>
      <vt:lpstr>Connecting node.js with mysql</vt:lpstr>
      <vt:lpstr>PowerPoint Presentation</vt:lpstr>
      <vt:lpstr>PowerPoint Presentation</vt:lpstr>
      <vt:lpstr>Updating mysql</vt:lpstr>
      <vt:lpstr>PowerPoint Presentation</vt:lpstr>
      <vt:lpstr>Node.js ORM frameworks </vt:lpstr>
      <vt:lpstr>Node.js MySQL security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Tirumal Reddy</dc:creator>
  <cp:lastModifiedBy>Windows User</cp:lastModifiedBy>
  <cp:revision>2</cp:revision>
  <dcterms:created xsi:type="dcterms:W3CDTF">2023-11-07T15:08:14Z</dcterms:created>
  <dcterms:modified xsi:type="dcterms:W3CDTF">2023-11-16T03:57:54Z</dcterms:modified>
</cp:coreProperties>
</file>