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3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73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153983" y="1057513"/>
            <a:ext cx="7808833" cy="2002750"/>
          </a:xfrm>
          <a:prstGeom prst="rect">
            <a:avLst/>
          </a:prstGeom>
          <a:noFill/>
          <a:ln/>
        </p:spPr>
        <p:txBody>
          <a:bodyPr wrap="square" rtlCol="0" anchor="t"/>
          <a:lstStyle/>
          <a:p>
            <a:pPr marL="0" indent="0">
              <a:lnSpc>
                <a:spcPts val="5257"/>
              </a:lnSpc>
              <a:buNone/>
            </a:pPr>
            <a:r>
              <a:rPr lang="en-US" sz="4205" dirty="0">
                <a:solidFill>
                  <a:srgbClr val="312F2B"/>
                </a:solidFill>
                <a:latin typeface="Gelasio" pitchFamily="34" charset="0"/>
                <a:ea typeface="Gelasio" pitchFamily="34" charset="-122"/>
                <a:cs typeface="Gelasio" pitchFamily="34" charset="-120"/>
              </a:rPr>
              <a:t>Exploring Intermediate Representations in Compiler Design</a:t>
            </a:r>
            <a:endParaRPr lang="en-US" sz="4205" dirty="0"/>
          </a:p>
        </p:txBody>
      </p:sp>
      <p:sp>
        <p:nvSpPr>
          <p:cNvPr id="6" name="Text 2"/>
          <p:cNvSpPr/>
          <p:nvPr/>
        </p:nvSpPr>
        <p:spPr>
          <a:xfrm>
            <a:off x="6153983" y="3327202"/>
            <a:ext cx="7808833" cy="1708785"/>
          </a:xfrm>
          <a:prstGeom prst="rect">
            <a:avLst/>
          </a:prstGeom>
          <a:noFill/>
          <a:ln/>
        </p:spPr>
        <p:txBody>
          <a:bodyPr wrap="square" rtlCol="0" anchor="t"/>
          <a:lstStyle/>
          <a:p>
            <a:pPr marL="0" indent="0">
              <a:lnSpc>
                <a:spcPts val="2243"/>
              </a:lnSpc>
              <a:buNone/>
            </a:pPr>
            <a:r>
              <a:rPr lang="en-US" sz="1402" dirty="0">
                <a:solidFill>
                  <a:srgbClr val="272525"/>
                </a:solidFill>
                <a:latin typeface="Lato" pitchFamily="34" charset="0"/>
                <a:ea typeface="Lato" pitchFamily="34" charset="-122"/>
                <a:cs typeface="Lato" pitchFamily="34" charset="-120"/>
              </a:rPr>
              <a:t>Compiler design plays a pivotal role in transforming high-level programming languages into executable machine code, bridging the gap between human-readable code and the language understood by the computer hardware. One of the crucial phases in this intricate process is the generation and manipulation of intermediate representations (IRs). Intermediate representations serve as an intermediary abstraction layer between the source code and the target machine code, facilitating various optimizations and analyses to enhance program efficiency.</a:t>
            </a:r>
            <a:endParaRPr lang="en-US" sz="1402" dirty="0"/>
          </a:p>
        </p:txBody>
      </p:sp>
      <p:sp>
        <p:nvSpPr>
          <p:cNvPr id="7" name="Text 3"/>
          <p:cNvSpPr/>
          <p:nvPr/>
        </p:nvSpPr>
        <p:spPr>
          <a:xfrm>
            <a:off x="6153983" y="5236250"/>
            <a:ext cx="7808833" cy="1423988"/>
          </a:xfrm>
          <a:prstGeom prst="rect">
            <a:avLst/>
          </a:prstGeom>
          <a:noFill/>
          <a:ln/>
        </p:spPr>
        <p:txBody>
          <a:bodyPr wrap="square" rtlCol="0" anchor="t"/>
          <a:lstStyle/>
          <a:p>
            <a:pPr marL="0" indent="0">
              <a:lnSpc>
                <a:spcPts val="2243"/>
              </a:lnSpc>
              <a:buNone/>
            </a:pPr>
            <a:r>
              <a:rPr lang="en-US" sz="1402" dirty="0">
                <a:solidFill>
                  <a:srgbClr val="272525"/>
                </a:solidFill>
                <a:latin typeface="Lato" pitchFamily="34" charset="0"/>
                <a:ea typeface="Lato" pitchFamily="34" charset="-122"/>
                <a:cs typeface="Lato" pitchFamily="34" charset="-120"/>
              </a:rPr>
              <a:t>This project delves into the exploration of intermediate representations within the realm of compiler design. The primary objective is to unravel the significance of these representations, examining their role in the optimization and translation processes. By comprehensively studying different intermediate representation techniques, this project aims to shed light on the various design choices, trade-offs, and impacts on the overall performance of the compiled code.</a:t>
            </a:r>
            <a:endParaRPr lang="en-US" sz="1402" dirty="0"/>
          </a:p>
        </p:txBody>
      </p:sp>
      <p:sp>
        <p:nvSpPr>
          <p:cNvPr id="8" name="Shape 4"/>
          <p:cNvSpPr/>
          <p:nvPr/>
        </p:nvSpPr>
        <p:spPr>
          <a:xfrm>
            <a:off x="6153983" y="6873835"/>
            <a:ext cx="284798" cy="284798"/>
          </a:xfrm>
          <a:prstGeom prst="roundRect">
            <a:avLst>
              <a:gd name="adj" fmla="val 32103756"/>
            </a:avLst>
          </a:prstGeom>
          <a:noFill/>
          <a:ln w="7620">
            <a:solidFill>
              <a:srgbClr val="FFFFFF"/>
            </a:solidFill>
            <a:prstDash val="solid"/>
          </a:ln>
        </p:spPr>
      </p:sp>
      <p:sp>
        <p:nvSpPr>
          <p:cNvPr id="10" name="Text 5"/>
          <p:cNvSpPr/>
          <p:nvPr/>
        </p:nvSpPr>
        <p:spPr>
          <a:xfrm>
            <a:off x="6527721" y="6860500"/>
            <a:ext cx="2097524" cy="311468"/>
          </a:xfrm>
          <a:prstGeom prst="rect">
            <a:avLst/>
          </a:prstGeom>
          <a:noFill/>
          <a:ln/>
        </p:spPr>
        <p:txBody>
          <a:bodyPr wrap="none" rtlCol="0" anchor="t"/>
          <a:lstStyle/>
          <a:p>
            <a:pPr marL="0" indent="0" algn="l">
              <a:lnSpc>
                <a:spcPts val="2453"/>
              </a:lnSpc>
              <a:buNone/>
            </a:pPr>
            <a:endParaRPr lang="en-US" sz="17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FFFFFF">
              <a:alpha val="75000"/>
            </a:srgbClr>
          </a:solidFill>
          <a:ln/>
        </p:spPr>
      </p:sp>
      <p:sp>
        <p:nvSpPr>
          <p:cNvPr id="4" name="Text 1"/>
          <p:cNvSpPr/>
          <p:nvPr/>
        </p:nvSpPr>
        <p:spPr>
          <a:xfrm>
            <a:off x="2601039" y="545783"/>
            <a:ext cx="4962168" cy="620316"/>
          </a:xfrm>
          <a:prstGeom prst="rect">
            <a:avLst/>
          </a:prstGeom>
          <a:noFill/>
          <a:ln/>
        </p:spPr>
        <p:txBody>
          <a:bodyPr wrap="none" rtlCol="0" anchor="t"/>
          <a:lstStyle/>
          <a:p>
            <a:pPr marL="0" indent="0">
              <a:lnSpc>
                <a:spcPts val="4884"/>
              </a:lnSpc>
              <a:buNone/>
            </a:pPr>
            <a:r>
              <a:rPr lang="en-US" sz="3907" dirty="0">
                <a:solidFill>
                  <a:srgbClr val="312F2B"/>
                </a:solidFill>
                <a:latin typeface="Gelasio" pitchFamily="34" charset="0"/>
                <a:ea typeface="Gelasio" pitchFamily="34" charset="-122"/>
                <a:cs typeface="Gelasio" pitchFamily="34" charset="-120"/>
              </a:rPr>
              <a:t>Project Objectives</a:t>
            </a:r>
            <a:endParaRPr lang="en-US" sz="3907" dirty="0"/>
          </a:p>
        </p:txBody>
      </p:sp>
      <p:sp>
        <p:nvSpPr>
          <p:cNvPr id="5" name="Shape 2"/>
          <p:cNvSpPr/>
          <p:nvPr/>
        </p:nvSpPr>
        <p:spPr>
          <a:xfrm>
            <a:off x="2878931" y="1563053"/>
            <a:ext cx="39648" cy="6122908"/>
          </a:xfrm>
          <a:prstGeom prst="roundRect">
            <a:avLst>
              <a:gd name="adj" fmla="val 225284"/>
            </a:avLst>
          </a:prstGeom>
          <a:solidFill>
            <a:srgbClr val="CECEC9"/>
          </a:solidFill>
          <a:ln/>
        </p:spPr>
      </p:sp>
      <p:sp>
        <p:nvSpPr>
          <p:cNvPr id="6" name="Shape 3"/>
          <p:cNvSpPr/>
          <p:nvPr/>
        </p:nvSpPr>
        <p:spPr>
          <a:xfrm>
            <a:off x="3121997" y="1921490"/>
            <a:ext cx="694611" cy="39648"/>
          </a:xfrm>
          <a:prstGeom prst="roundRect">
            <a:avLst>
              <a:gd name="adj" fmla="val 225284"/>
            </a:avLst>
          </a:prstGeom>
          <a:solidFill>
            <a:srgbClr val="CECEC9"/>
          </a:solidFill>
          <a:ln/>
        </p:spPr>
      </p:sp>
      <p:sp>
        <p:nvSpPr>
          <p:cNvPr id="7" name="Shape 4"/>
          <p:cNvSpPr/>
          <p:nvPr/>
        </p:nvSpPr>
        <p:spPr>
          <a:xfrm>
            <a:off x="2675394" y="1718072"/>
            <a:ext cx="446603" cy="446603"/>
          </a:xfrm>
          <a:prstGeom prst="roundRect">
            <a:avLst>
              <a:gd name="adj" fmla="val 20000"/>
            </a:avLst>
          </a:prstGeom>
          <a:solidFill>
            <a:srgbClr val="E8E8E3"/>
          </a:solidFill>
          <a:ln w="7620">
            <a:solidFill>
              <a:srgbClr val="CECEC9"/>
            </a:solidFill>
            <a:prstDash val="solid"/>
          </a:ln>
        </p:spPr>
      </p:sp>
      <p:sp>
        <p:nvSpPr>
          <p:cNvPr id="8" name="Text 5"/>
          <p:cNvSpPr/>
          <p:nvPr/>
        </p:nvSpPr>
        <p:spPr>
          <a:xfrm>
            <a:off x="2834700" y="1755219"/>
            <a:ext cx="127992" cy="372189"/>
          </a:xfrm>
          <a:prstGeom prst="rect">
            <a:avLst/>
          </a:prstGeom>
          <a:noFill/>
          <a:ln/>
        </p:spPr>
        <p:txBody>
          <a:bodyPr wrap="none" rtlCol="0" anchor="t"/>
          <a:lstStyle/>
          <a:p>
            <a:pPr marL="0" indent="0" algn="ctr">
              <a:lnSpc>
                <a:spcPts val="2930"/>
              </a:lnSpc>
              <a:buNone/>
            </a:pPr>
            <a:r>
              <a:rPr lang="en-US" sz="2344" dirty="0">
                <a:solidFill>
                  <a:srgbClr val="272525"/>
                </a:solidFill>
                <a:latin typeface="Gelasio" pitchFamily="34" charset="0"/>
                <a:ea typeface="Gelasio" pitchFamily="34" charset="-122"/>
                <a:cs typeface="Gelasio" pitchFamily="34" charset="-120"/>
              </a:rPr>
              <a:t>1</a:t>
            </a:r>
            <a:endParaRPr lang="en-US" sz="2344" dirty="0"/>
          </a:p>
        </p:txBody>
      </p:sp>
      <p:sp>
        <p:nvSpPr>
          <p:cNvPr id="9" name="Text 6"/>
          <p:cNvSpPr/>
          <p:nvPr/>
        </p:nvSpPr>
        <p:spPr>
          <a:xfrm>
            <a:off x="3990380" y="1761530"/>
            <a:ext cx="3830598" cy="310158"/>
          </a:xfrm>
          <a:prstGeom prst="rect">
            <a:avLst/>
          </a:prstGeom>
          <a:noFill/>
          <a:ln/>
        </p:spPr>
        <p:txBody>
          <a:bodyPr wrap="none" rtlCol="0" anchor="t"/>
          <a:lstStyle/>
          <a:p>
            <a:pPr marL="0" indent="0" algn="l">
              <a:lnSpc>
                <a:spcPts val="2442"/>
              </a:lnSpc>
              <a:buNone/>
            </a:pPr>
            <a:r>
              <a:rPr lang="en-US" sz="1954" dirty="0">
                <a:solidFill>
                  <a:srgbClr val="272525"/>
                </a:solidFill>
                <a:latin typeface="Gelasio" pitchFamily="34" charset="0"/>
                <a:ea typeface="Gelasio" pitchFamily="34" charset="-122"/>
                <a:cs typeface="Gelasio" pitchFamily="34" charset="-120"/>
              </a:rPr>
              <a:t>Investigate novel IR design choices</a:t>
            </a:r>
            <a:endParaRPr lang="en-US" sz="1954" dirty="0"/>
          </a:p>
        </p:txBody>
      </p:sp>
      <p:sp>
        <p:nvSpPr>
          <p:cNvPr id="10" name="Text 7"/>
          <p:cNvSpPr/>
          <p:nvPr/>
        </p:nvSpPr>
        <p:spPr>
          <a:xfrm>
            <a:off x="3990380" y="2190750"/>
            <a:ext cx="8038862" cy="317540"/>
          </a:xfrm>
          <a:prstGeom prst="rect">
            <a:avLst/>
          </a:prstGeom>
          <a:noFill/>
          <a:ln/>
        </p:spPr>
        <p:txBody>
          <a:bodyPr wrap="none" rtlCol="0" anchor="t"/>
          <a:lstStyle/>
          <a:p>
            <a:pPr marL="0" indent="0" algn="l">
              <a:lnSpc>
                <a:spcPts val="2501"/>
              </a:lnSpc>
              <a:buNone/>
            </a:pPr>
            <a:r>
              <a:rPr lang="en-US" sz="1563" dirty="0">
                <a:solidFill>
                  <a:srgbClr val="272525"/>
                </a:solidFill>
                <a:latin typeface="Lato" pitchFamily="34" charset="0"/>
                <a:ea typeface="Lato" pitchFamily="34" charset="-122"/>
                <a:cs typeface="Lato" pitchFamily="34" charset="-120"/>
              </a:rPr>
              <a:t>Analyze existing IR structures and identify potential limitations for optimization.</a:t>
            </a:r>
            <a:endParaRPr lang="en-US" sz="1563" dirty="0"/>
          </a:p>
        </p:txBody>
      </p:sp>
      <p:sp>
        <p:nvSpPr>
          <p:cNvPr id="11" name="Shape 8"/>
          <p:cNvSpPr/>
          <p:nvPr/>
        </p:nvSpPr>
        <p:spPr>
          <a:xfrm>
            <a:off x="3121997" y="3263682"/>
            <a:ext cx="694611" cy="39648"/>
          </a:xfrm>
          <a:prstGeom prst="roundRect">
            <a:avLst>
              <a:gd name="adj" fmla="val 225284"/>
            </a:avLst>
          </a:prstGeom>
          <a:solidFill>
            <a:srgbClr val="CECEC9"/>
          </a:solidFill>
          <a:ln/>
        </p:spPr>
      </p:sp>
      <p:sp>
        <p:nvSpPr>
          <p:cNvPr id="12" name="Shape 9"/>
          <p:cNvSpPr/>
          <p:nvPr/>
        </p:nvSpPr>
        <p:spPr>
          <a:xfrm>
            <a:off x="2675394" y="3060263"/>
            <a:ext cx="446603" cy="446603"/>
          </a:xfrm>
          <a:prstGeom prst="roundRect">
            <a:avLst>
              <a:gd name="adj" fmla="val 20000"/>
            </a:avLst>
          </a:prstGeom>
          <a:solidFill>
            <a:srgbClr val="E8E8E3"/>
          </a:solidFill>
          <a:ln w="7620">
            <a:solidFill>
              <a:srgbClr val="CECEC9"/>
            </a:solidFill>
            <a:prstDash val="solid"/>
          </a:ln>
        </p:spPr>
      </p:sp>
      <p:sp>
        <p:nvSpPr>
          <p:cNvPr id="13" name="Text 10"/>
          <p:cNvSpPr/>
          <p:nvPr/>
        </p:nvSpPr>
        <p:spPr>
          <a:xfrm>
            <a:off x="2815530" y="3097411"/>
            <a:ext cx="166330" cy="372189"/>
          </a:xfrm>
          <a:prstGeom prst="rect">
            <a:avLst/>
          </a:prstGeom>
          <a:noFill/>
          <a:ln/>
        </p:spPr>
        <p:txBody>
          <a:bodyPr wrap="none" rtlCol="0" anchor="t"/>
          <a:lstStyle/>
          <a:p>
            <a:pPr marL="0" indent="0" algn="ctr">
              <a:lnSpc>
                <a:spcPts val="2930"/>
              </a:lnSpc>
              <a:buNone/>
            </a:pPr>
            <a:r>
              <a:rPr lang="en-US" sz="2344" dirty="0">
                <a:solidFill>
                  <a:srgbClr val="272525"/>
                </a:solidFill>
                <a:latin typeface="Gelasio" pitchFamily="34" charset="0"/>
                <a:ea typeface="Gelasio" pitchFamily="34" charset="-122"/>
                <a:cs typeface="Gelasio" pitchFamily="34" charset="-120"/>
              </a:rPr>
              <a:t>2</a:t>
            </a:r>
            <a:endParaRPr lang="en-US" sz="2344" dirty="0"/>
          </a:p>
        </p:txBody>
      </p:sp>
      <p:sp>
        <p:nvSpPr>
          <p:cNvPr id="14" name="Text 11"/>
          <p:cNvSpPr/>
          <p:nvPr/>
        </p:nvSpPr>
        <p:spPr>
          <a:xfrm>
            <a:off x="3990380" y="3103721"/>
            <a:ext cx="4884658" cy="310158"/>
          </a:xfrm>
          <a:prstGeom prst="rect">
            <a:avLst/>
          </a:prstGeom>
          <a:noFill/>
          <a:ln/>
        </p:spPr>
        <p:txBody>
          <a:bodyPr wrap="none" rtlCol="0" anchor="t"/>
          <a:lstStyle/>
          <a:p>
            <a:pPr marL="0" indent="0" algn="l">
              <a:lnSpc>
                <a:spcPts val="2442"/>
              </a:lnSpc>
              <a:buNone/>
            </a:pPr>
            <a:r>
              <a:rPr lang="en-US" sz="1954" dirty="0">
                <a:solidFill>
                  <a:srgbClr val="272525"/>
                </a:solidFill>
                <a:latin typeface="Gelasio" pitchFamily="34" charset="0"/>
                <a:ea typeface="Gelasio" pitchFamily="34" charset="-122"/>
                <a:cs typeface="Gelasio" pitchFamily="34" charset="-120"/>
              </a:rPr>
              <a:t>Develop efficient IR optimization techniques</a:t>
            </a:r>
            <a:endParaRPr lang="en-US" sz="1954" dirty="0"/>
          </a:p>
        </p:txBody>
      </p:sp>
      <p:sp>
        <p:nvSpPr>
          <p:cNvPr id="15" name="Text 12"/>
          <p:cNvSpPr/>
          <p:nvPr/>
        </p:nvSpPr>
        <p:spPr>
          <a:xfrm>
            <a:off x="3990380" y="3532942"/>
            <a:ext cx="8038862" cy="635079"/>
          </a:xfrm>
          <a:prstGeom prst="rect">
            <a:avLst/>
          </a:prstGeom>
          <a:noFill/>
          <a:ln/>
        </p:spPr>
        <p:txBody>
          <a:bodyPr wrap="square" rtlCol="0" anchor="t"/>
          <a:lstStyle/>
          <a:p>
            <a:pPr marL="0" indent="0" algn="l">
              <a:lnSpc>
                <a:spcPts val="2501"/>
              </a:lnSpc>
              <a:buNone/>
            </a:pPr>
            <a:r>
              <a:rPr lang="en-US" sz="1563" dirty="0">
                <a:solidFill>
                  <a:srgbClr val="272525"/>
                </a:solidFill>
                <a:latin typeface="Lato" pitchFamily="34" charset="0"/>
                <a:ea typeface="Lato" pitchFamily="34" charset="-122"/>
                <a:cs typeface="Lato" pitchFamily="34" charset="-120"/>
              </a:rPr>
              <a:t>Evaluate existing IR optimization techniques and analyze their effectiveness for specific performance metrics.</a:t>
            </a:r>
            <a:endParaRPr lang="en-US" sz="1563" dirty="0"/>
          </a:p>
        </p:txBody>
      </p:sp>
      <p:sp>
        <p:nvSpPr>
          <p:cNvPr id="16" name="Shape 13"/>
          <p:cNvSpPr/>
          <p:nvPr/>
        </p:nvSpPr>
        <p:spPr>
          <a:xfrm>
            <a:off x="3121997" y="4923413"/>
            <a:ext cx="694611" cy="39648"/>
          </a:xfrm>
          <a:prstGeom prst="roundRect">
            <a:avLst>
              <a:gd name="adj" fmla="val 225284"/>
            </a:avLst>
          </a:prstGeom>
          <a:solidFill>
            <a:srgbClr val="CECEC9"/>
          </a:solidFill>
          <a:ln/>
        </p:spPr>
      </p:sp>
      <p:sp>
        <p:nvSpPr>
          <p:cNvPr id="17" name="Shape 14"/>
          <p:cNvSpPr/>
          <p:nvPr/>
        </p:nvSpPr>
        <p:spPr>
          <a:xfrm>
            <a:off x="2675394" y="4719995"/>
            <a:ext cx="446603" cy="446603"/>
          </a:xfrm>
          <a:prstGeom prst="roundRect">
            <a:avLst>
              <a:gd name="adj" fmla="val 20000"/>
            </a:avLst>
          </a:prstGeom>
          <a:solidFill>
            <a:srgbClr val="E8E8E3"/>
          </a:solidFill>
          <a:ln w="7620">
            <a:solidFill>
              <a:srgbClr val="CECEC9"/>
            </a:solidFill>
            <a:prstDash val="solid"/>
          </a:ln>
        </p:spPr>
      </p:sp>
      <p:sp>
        <p:nvSpPr>
          <p:cNvPr id="18" name="Text 15"/>
          <p:cNvSpPr/>
          <p:nvPr/>
        </p:nvSpPr>
        <p:spPr>
          <a:xfrm>
            <a:off x="2816483" y="4757142"/>
            <a:ext cx="164306" cy="372189"/>
          </a:xfrm>
          <a:prstGeom prst="rect">
            <a:avLst/>
          </a:prstGeom>
          <a:noFill/>
          <a:ln/>
        </p:spPr>
        <p:txBody>
          <a:bodyPr wrap="none" rtlCol="0" anchor="t"/>
          <a:lstStyle/>
          <a:p>
            <a:pPr marL="0" indent="0" algn="ctr">
              <a:lnSpc>
                <a:spcPts val="2930"/>
              </a:lnSpc>
              <a:buNone/>
            </a:pPr>
            <a:r>
              <a:rPr lang="en-US" sz="2344" dirty="0">
                <a:solidFill>
                  <a:srgbClr val="272525"/>
                </a:solidFill>
                <a:latin typeface="Gelasio" pitchFamily="34" charset="0"/>
                <a:ea typeface="Gelasio" pitchFamily="34" charset="-122"/>
                <a:cs typeface="Gelasio" pitchFamily="34" charset="-120"/>
              </a:rPr>
              <a:t>3</a:t>
            </a:r>
            <a:endParaRPr lang="en-US" sz="2344" dirty="0"/>
          </a:p>
        </p:txBody>
      </p:sp>
      <p:sp>
        <p:nvSpPr>
          <p:cNvPr id="19" name="Text 16"/>
          <p:cNvSpPr/>
          <p:nvPr/>
        </p:nvSpPr>
        <p:spPr>
          <a:xfrm>
            <a:off x="3990380" y="4763453"/>
            <a:ext cx="5691783" cy="310158"/>
          </a:xfrm>
          <a:prstGeom prst="rect">
            <a:avLst/>
          </a:prstGeom>
          <a:noFill/>
          <a:ln/>
        </p:spPr>
        <p:txBody>
          <a:bodyPr wrap="none" rtlCol="0" anchor="t"/>
          <a:lstStyle/>
          <a:p>
            <a:pPr marL="0" indent="0" algn="l">
              <a:lnSpc>
                <a:spcPts val="2442"/>
              </a:lnSpc>
              <a:buNone/>
            </a:pPr>
            <a:r>
              <a:rPr lang="en-US" sz="1954" dirty="0">
                <a:solidFill>
                  <a:srgbClr val="272525"/>
                </a:solidFill>
                <a:latin typeface="Gelasio" pitchFamily="34" charset="0"/>
                <a:ea typeface="Gelasio" pitchFamily="34" charset="-122"/>
                <a:cs typeface="Gelasio" pitchFamily="34" charset="-120"/>
              </a:rPr>
              <a:t>Quantify the impact of IR choices and optimizations</a:t>
            </a:r>
            <a:endParaRPr lang="en-US" sz="1954" dirty="0"/>
          </a:p>
        </p:txBody>
      </p:sp>
      <p:sp>
        <p:nvSpPr>
          <p:cNvPr id="20" name="Text 17"/>
          <p:cNvSpPr/>
          <p:nvPr/>
        </p:nvSpPr>
        <p:spPr>
          <a:xfrm>
            <a:off x="3990380" y="5192673"/>
            <a:ext cx="8038862" cy="635079"/>
          </a:xfrm>
          <a:prstGeom prst="rect">
            <a:avLst/>
          </a:prstGeom>
          <a:noFill/>
          <a:ln/>
        </p:spPr>
        <p:txBody>
          <a:bodyPr wrap="square" rtlCol="0" anchor="t"/>
          <a:lstStyle/>
          <a:p>
            <a:pPr marL="0" indent="0" algn="l">
              <a:lnSpc>
                <a:spcPts val="2501"/>
              </a:lnSpc>
              <a:buNone/>
            </a:pPr>
            <a:r>
              <a:rPr lang="en-US" sz="1563" dirty="0">
                <a:solidFill>
                  <a:srgbClr val="272525"/>
                </a:solidFill>
                <a:latin typeface="Lato" pitchFamily="34" charset="0"/>
                <a:ea typeface="Lato" pitchFamily="34" charset="-122"/>
                <a:cs typeface="Lato" pitchFamily="34" charset="-120"/>
              </a:rPr>
              <a:t>Conduct performance evaluations on various target platforms using benchmark suites and real-world applications.</a:t>
            </a:r>
            <a:endParaRPr lang="en-US" sz="1563" dirty="0"/>
          </a:p>
        </p:txBody>
      </p:sp>
      <p:sp>
        <p:nvSpPr>
          <p:cNvPr id="21" name="Shape 18"/>
          <p:cNvSpPr/>
          <p:nvPr/>
        </p:nvSpPr>
        <p:spPr>
          <a:xfrm>
            <a:off x="3121997" y="6583144"/>
            <a:ext cx="694611" cy="39648"/>
          </a:xfrm>
          <a:prstGeom prst="roundRect">
            <a:avLst>
              <a:gd name="adj" fmla="val 225284"/>
            </a:avLst>
          </a:prstGeom>
          <a:solidFill>
            <a:srgbClr val="CECEC9"/>
          </a:solidFill>
          <a:ln/>
        </p:spPr>
      </p:sp>
      <p:sp>
        <p:nvSpPr>
          <p:cNvPr id="22" name="Shape 19"/>
          <p:cNvSpPr/>
          <p:nvPr/>
        </p:nvSpPr>
        <p:spPr>
          <a:xfrm>
            <a:off x="2675394" y="6379726"/>
            <a:ext cx="446603" cy="446603"/>
          </a:xfrm>
          <a:prstGeom prst="roundRect">
            <a:avLst>
              <a:gd name="adj" fmla="val 20000"/>
            </a:avLst>
          </a:prstGeom>
          <a:solidFill>
            <a:srgbClr val="E8E8E3"/>
          </a:solidFill>
          <a:ln w="7620">
            <a:solidFill>
              <a:srgbClr val="CECEC9"/>
            </a:solidFill>
            <a:prstDash val="solid"/>
          </a:ln>
        </p:spPr>
      </p:sp>
      <p:sp>
        <p:nvSpPr>
          <p:cNvPr id="23" name="Text 20"/>
          <p:cNvSpPr/>
          <p:nvPr/>
        </p:nvSpPr>
        <p:spPr>
          <a:xfrm>
            <a:off x="2814578" y="6416873"/>
            <a:ext cx="168235" cy="372189"/>
          </a:xfrm>
          <a:prstGeom prst="rect">
            <a:avLst/>
          </a:prstGeom>
          <a:noFill/>
          <a:ln/>
        </p:spPr>
        <p:txBody>
          <a:bodyPr wrap="none" rtlCol="0" anchor="t"/>
          <a:lstStyle/>
          <a:p>
            <a:pPr marL="0" indent="0" algn="ctr">
              <a:lnSpc>
                <a:spcPts val="2930"/>
              </a:lnSpc>
              <a:buNone/>
            </a:pPr>
            <a:r>
              <a:rPr lang="en-US" sz="2344" dirty="0">
                <a:solidFill>
                  <a:srgbClr val="272525"/>
                </a:solidFill>
                <a:latin typeface="Gelasio" pitchFamily="34" charset="0"/>
                <a:ea typeface="Gelasio" pitchFamily="34" charset="-122"/>
                <a:cs typeface="Gelasio" pitchFamily="34" charset="-120"/>
              </a:rPr>
              <a:t>4</a:t>
            </a:r>
            <a:endParaRPr lang="en-US" sz="2344" dirty="0"/>
          </a:p>
        </p:txBody>
      </p:sp>
      <p:sp>
        <p:nvSpPr>
          <p:cNvPr id="24" name="Text 21"/>
          <p:cNvSpPr/>
          <p:nvPr/>
        </p:nvSpPr>
        <p:spPr>
          <a:xfrm>
            <a:off x="3990380" y="6423184"/>
            <a:ext cx="6851571" cy="310158"/>
          </a:xfrm>
          <a:prstGeom prst="rect">
            <a:avLst/>
          </a:prstGeom>
          <a:noFill/>
          <a:ln/>
        </p:spPr>
        <p:txBody>
          <a:bodyPr wrap="none" rtlCol="0" anchor="t"/>
          <a:lstStyle/>
          <a:p>
            <a:pPr marL="0" indent="0" algn="l">
              <a:lnSpc>
                <a:spcPts val="2442"/>
              </a:lnSpc>
              <a:buNone/>
            </a:pPr>
            <a:r>
              <a:rPr lang="en-US" sz="1954" dirty="0">
                <a:solidFill>
                  <a:srgbClr val="272525"/>
                </a:solidFill>
                <a:latin typeface="Gelasio" pitchFamily="34" charset="0"/>
                <a:ea typeface="Gelasio" pitchFamily="34" charset="-122"/>
                <a:cs typeface="Gelasio" pitchFamily="34" charset="-120"/>
              </a:rPr>
              <a:t>Contribute to the understanding of IR design and optimization</a:t>
            </a:r>
            <a:endParaRPr lang="en-US" sz="1954" dirty="0"/>
          </a:p>
        </p:txBody>
      </p:sp>
      <p:sp>
        <p:nvSpPr>
          <p:cNvPr id="25" name="Text 22"/>
          <p:cNvSpPr/>
          <p:nvPr/>
        </p:nvSpPr>
        <p:spPr>
          <a:xfrm>
            <a:off x="3990380" y="6852404"/>
            <a:ext cx="8038862" cy="635079"/>
          </a:xfrm>
          <a:prstGeom prst="rect">
            <a:avLst/>
          </a:prstGeom>
          <a:noFill/>
          <a:ln/>
        </p:spPr>
        <p:txBody>
          <a:bodyPr wrap="square" rtlCol="0" anchor="t"/>
          <a:lstStyle/>
          <a:p>
            <a:pPr marL="0" indent="0" algn="l">
              <a:lnSpc>
                <a:spcPts val="2501"/>
              </a:lnSpc>
              <a:buNone/>
            </a:pPr>
            <a:r>
              <a:rPr lang="en-US" sz="1563" dirty="0">
                <a:solidFill>
                  <a:srgbClr val="272525"/>
                </a:solidFill>
                <a:latin typeface="Lato" pitchFamily="34" charset="0"/>
                <a:ea typeface="Lato" pitchFamily="34" charset="-122"/>
                <a:cs typeface="Lato" pitchFamily="34" charset="-120"/>
              </a:rPr>
              <a:t>Disseminate research findings through publications, presentations, and open-source code contributions.</a:t>
            </a:r>
            <a:endParaRPr lang="en-US" sz="156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216706"/>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Literature Review</a:t>
            </a:r>
            <a:endParaRPr lang="en-US" sz="4374" dirty="0"/>
          </a:p>
        </p:txBody>
      </p:sp>
      <p:sp>
        <p:nvSpPr>
          <p:cNvPr id="5" name="Text 2"/>
          <p:cNvSpPr/>
          <p:nvPr/>
        </p:nvSpPr>
        <p:spPr>
          <a:xfrm>
            <a:off x="2037993" y="3466505"/>
            <a:ext cx="4337804"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Previous studies in compiler design</a:t>
            </a:r>
            <a:endParaRPr lang="en-US" sz="2187" dirty="0"/>
          </a:p>
        </p:txBody>
      </p:sp>
      <p:sp>
        <p:nvSpPr>
          <p:cNvPr id="6" name="Text 3"/>
          <p:cNvSpPr/>
          <p:nvPr/>
        </p:nvSpPr>
        <p:spPr>
          <a:xfrm>
            <a:off x="2037993" y="4035862"/>
            <a:ext cx="500622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Extensively explored the significance of intermediate representations (IRs) as a crucial bridge between high-level programming languages and machine code.</a:t>
            </a:r>
            <a:endParaRPr lang="en-US" sz="1750" dirty="0"/>
          </a:p>
        </p:txBody>
      </p:sp>
      <p:sp>
        <p:nvSpPr>
          <p:cNvPr id="7" name="Text 4"/>
          <p:cNvSpPr/>
          <p:nvPr/>
        </p:nvSpPr>
        <p:spPr>
          <a:xfrm>
            <a:off x="7593806" y="3466505"/>
            <a:ext cx="2777490"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Recent works</a:t>
            </a:r>
            <a:endParaRPr lang="en-US" sz="2187" dirty="0"/>
          </a:p>
        </p:txBody>
      </p:sp>
      <p:sp>
        <p:nvSpPr>
          <p:cNvPr id="8" name="Text 5"/>
          <p:cNvSpPr/>
          <p:nvPr/>
        </p:nvSpPr>
        <p:spPr>
          <a:xfrm>
            <a:off x="7593806" y="4035862"/>
            <a:ext cx="500622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Delve into novel IR designs and optimizations to address emerging challenges, providing a comprehensive foundation for this project's exploration of IR intricacies in compiler construction.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347317"/>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Methodology</a:t>
            </a:r>
            <a:endParaRPr lang="en-US" sz="4374" dirty="0"/>
          </a:p>
        </p:txBody>
      </p:sp>
      <p:sp>
        <p:nvSpPr>
          <p:cNvPr id="6" name="Shape 2"/>
          <p:cNvSpPr/>
          <p:nvPr/>
        </p:nvSpPr>
        <p:spPr>
          <a:xfrm>
            <a:off x="4490799" y="3548539"/>
            <a:ext cx="499943" cy="499943"/>
          </a:xfrm>
          <a:prstGeom prst="roundRect">
            <a:avLst>
              <a:gd name="adj" fmla="val 20000"/>
            </a:avLst>
          </a:prstGeom>
          <a:solidFill>
            <a:srgbClr val="E8E8E3"/>
          </a:solidFill>
          <a:ln w="7620">
            <a:solidFill>
              <a:srgbClr val="CECEC9"/>
            </a:solidFill>
            <a:prstDash val="solid"/>
          </a:ln>
        </p:spPr>
      </p:sp>
      <p:sp>
        <p:nvSpPr>
          <p:cNvPr id="7" name="Text 3"/>
          <p:cNvSpPr/>
          <p:nvPr/>
        </p:nvSpPr>
        <p:spPr>
          <a:xfrm>
            <a:off x="4669155" y="3590211"/>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5212913" y="3624858"/>
            <a:ext cx="327731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Extensive literature review</a:t>
            </a:r>
            <a:endParaRPr lang="en-US" sz="2187" dirty="0"/>
          </a:p>
        </p:txBody>
      </p:sp>
      <p:sp>
        <p:nvSpPr>
          <p:cNvPr id="9" name="Text 5"/>
          <p:cNvSpPr/>
          <p:nvPr/>
        </p:nvSpPr>
        <p:spPr>
          <a:xfrm>
            <a:off x="5212913" y="4105275"/>
            <a:ext cx="38200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To survey existing research and gain a comprehensive understanding of the diverse IR structures, their applications, and associated optimization techniques.</a:t>
            </a:r>
            <a:endParaRPr lang="en-US" sz="1750" dirty="0"/>
          </a:p>
        </p:txBody>
      </p:sp>
      <p:sp>
        <p:nvSpPr>
          <p:cNvPr id="10" name="Shape 6"/>
          <p:cNvSpPr/>
          <p:nvPr/>
        </p:nvSpPr>
        <p:spPr>
          <a:xfrm>
            <a:off x="9255085" y="3548539"/>
            <a:ext cx="499943" cy="499943"/>
          </a:xfrm>
          <a:prstGeom prst="roundRect">
            <a:avLst>
              <a:gd name="adj" fmla="val 20000"/>
            </a:avLst>
          </a:prstGeom>
          <a:solidFill>
            <a:srgbClr val="E8E8E3"/>
          </a:solidFill>
          <a:ln w="7620">
            <a:solidFill>
              <a:srgbClr val="CECEC9"/>
            </a:solidFill>
            <a:prstDash val="solid"/>
          </a:ln>
        </p:spPr>
      </p:sp>
      <p:sp>
        <p:nvSpPr>
          <p:cNvPr id="11" name="Text 7"/>
          <p:cNvSpPr/>
          <p:nvPr/>
        </p:nvSpPr>
        <p:spPr>
          <a:xfrm>
            <a:off x="9411891" y="3590211"/>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9977199" y="3624858"/>
            <a:ext cx="3820001"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Classification and comparison phase</a:t>
            </a:r>
            <a:endParaRPr lang="en-US" sz="2187" dirty="0"/>
          </a:p>
        </p:txBody>
      </p:sp>
      <p:sp>
        <p:nvSpPr>
          <p:cNvPr id="13" name="Text 9"/>
          <p:cNvSpPr/>
          <p:nvPr/>
        </p:nvSpPr>
        <p:spPr>
          <a:xfrm>
            <a:off x="9977199" y="4452461"/>
            <a:ext cx="38200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Systematically categorizing popular IR forms such as Abstract Syntax Trees (ASTs), Three-Address Code (3AC), and Static Single Assignment (SSA).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2242423"/>
            <a:ext cx="7552015"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Register Allocation Algorithms</a:t>
            </a:r>
            <a:endParaRPr lang="en-US" sz="4374" dirty="0"/>
          </a:p>
        </p:txBody>
      </p:sp>
      <p:sp>
        <p:nvSpPr>
          <p:cNvPr id="7" name="Shape 3"/>
          <p:cNvSpPr/>
          <p:nvPr/>
        </p:nvSpPr>
        <p:spPr>
          <a:xfrm>
            <a:off x="2037993" y="3270052"/>
            <a:ext cx="5166122" cy="2717006"/>
          </a:xfrm>
          <a:prstGeom prst="roundRect">
            <a:avLst>
              <a:gd name="adj" fmla="val 3680"/>
            </a:avLst>
          </a:prstGeom>
          <a:solidFill>
            <a:srgbClr val="E8E8E3"/>
          </a:solidFill>
          <a:ln w="7620">
            <a:solidFill>
              <a:srgbClr val="CECEC9"/>
            </a:solidFill>
            <a:prstDash val="solid"/>
          </a:ln>
        </p:spPr>
      </p:sp>
      <p:sp>
        <p:nvSpPr>
          <p:cNvPr id="8" name="Text 4"/>
          <p:cNvSpPr/>
          <p:nvPr/>
        </p:nvSpPr>
        <p:spPr>
          <a:xfrm>
            <a:off x="2267783" y="3499842"/>
            <a:ext cx="3269218"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Performance Optimization</a:t>
            </a:r>
            <a:endParaRPr lang="en-US" sz="2187" dirty="0"/>
          </a:p>
        </p:txBody>
      </p:sp>
      <p:sp>
        <p:nvSpPr>
          <p:cNvPr id="9" name="Text 5"/>
          <p:cNvSpPr/>
          <p:nvPr/>
        </p:nvSpPr>
        <p:spPr>
          <a:xfrm>
            <a:off x="2267783" y="3980259"/>
            <a:ext cx="470654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Register access is significantly faster than memory access. Effective register allocation algorithms minimize the need for memory spills, leading to faster program execution and improved performance.</a:t>
            </a:r>
            <a:endParaRPr lang="en-US" sz="1750" dirty="0"/>
          </a:p>
        </p:txBody>
      </p:sp>
      <p:sp>
        <p:nvSpPr>
          <p:cNvPr id="10" name="Shape 6"/>
          <p:cNvSpPr/>
          <p:nvPr/>
        </p:nvSpPr>
        <p:spPr>
          <a:xfrm>
            <a:off x="7426285" y="3270052"/>
            <a:ext cx="5166122" cy="2717006"/>
          </a:xfrm>
          <a:prstGeom prst="roundRect">
            <a:avLst>
              <a:gd name="adj" fmla="val 3680"/>
            </a:avLst>
          </a:prstGeom>
          <a:solidFill>
            <a:srgbClr val="E8E8E3"/>
          </a:solidFill>
          <a:ln w="7620">
            <a:solidFill>
              <a:srgbClr val="CECEC9"/>
            </a:solidFill>
            <a:prstDash val="solid"/>
          </a:ln>
        </p:spPr>
      </p:sp>
      <p:sp>
        <p:nvSpPr>
          <p:cNvPr id="11" name="Text 7"/>
          <p:cNvSpPr/>
          <p:nvPr/>
        </p:nvSpPr>
        <p:spPr>
          <a:xfrm>
            <a:off x="7656076" y="3499842"/>
            <a:ext cx="3928705"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Enabling Further Optimizations</a:t>
            </a:r>
            <a:endParaRPr lang="en-US" sz="2187" dirty="0"/>
          </a:p>
        </p:txBody>
      </p:sp>
      <p:sp>
        <p:nvSpPr>
          <p:cNvPr id="12" name="Text 8"/>
          <p:cNvSpPr/>
          <p:nvPr/>
        </p:nvSpPr>
        <p:spPr>
          <a:xfrm>
            <a:off x="7656076" y="3980259"/>
            <a:ext cx="470654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Register allocation sets the stage for other optimizations. By knowing which variables reside in registers, techniques like constant folding, dead code elimination, and instruction scheduling can become more effective.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087523"/>
            <a:ext cx="7107793"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Intermediate Representation</a:t>
            </a:r>
            <a:endParaRPr lang="en-US" sz="4374" dirty="0"/>
          </a:p>
        </p:txBody>
      </p:sp>
      <p:pic>
        <p:nvPicPr>
          <p:cNvPr id="5" name="Image 1" descr="preencoded.png"/>
          <p:cNvPicPr>
            <a:picLocks noChangeAspect="1"/>
          </p:cNvPicPr>
          <p:nvPr/>
        </p:nvPicPr>
        <p:blipFill>
          <a:blip r:embed="rId4"/>
          <a:stretch>
            <a:fillRect/>
          </a:stretch>
        </p:blipFill>
        <p:spPr>
          <a:xfrm>
            <a:off x="2037993" y="3226237"/>
            <a:ext cx="444341" cy="444341"/>
          </a:xfrm>
          <a:prstGeom prst="rect">
            <a:avLst/>
          </a:prstGeom>
        </p:spPr>
      </p:pic>
      <p:sp>
        <p:nvSpPr>
          <p:cNvPr id="6" name="Text 2"/>
          <p:cNvSpPr/>
          <p:nvPr/>
        </p:nvSpPr>
        <p:spPr>
          <a:xfrm>
            <a:off x="2037993" y="3892748"/>
            <a:ext cx="3295888" cy="694373"/>
          </a:xfrm>
          <a:prstGeom prst="rect">
            <a:avLst/>
          </a:prstGeom>
          <a:noFill/>
          <a:ln/>
        </p:spPr>
        <p:txBody>
          <a:bodyPr wrap="squar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Abstract Syntax Trees (ASTs)</a:t>
            </a:r>
            <a:endParaRPr lang="en-US" sz="2187" dirty="0"/>
          </a:p>
        </p:txBody>
      </p:sp>
      <p:sp>
        <p:nvSpPr>
          <p:cNvPr id="7" name="Text 3"/>
          <p:cNvSpPr/>
          <p:nvPr/>
        </p:nvSpPr>
        <p:spPr>
          <a:xfrm>
            <a:off x="2037993" y="4720352"/>
            <a:ext cx="3295888"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Widely used representations capturing the essential semantics of the source program in a more structured and uniform manner.</a:t>
            </a:r>
            <a:endParaRPr lang="en-US" sz="1750" dirty="0"/>
          </a:p>
        </p:txBody>
      </p:sp>
      <p:pic>
        <p:nvPicPr>
          <p:cNvPr id="8" name="Image 2" descr="preencoded.png"/>
          <p:cNvPicPr>
            <a:picLocks noChangeAspect="1"/>
          </p:cNvPicPr>
          <p:nvPr/>
        </p:nvPicPr>
        <p:blipFill>
          <a:blip r:embed="rId5"/>
          <a:stretch>
            <a:fillRect/>
          </a:stretch>
        </p:blipFill>
        <p:spPr>
          <a:xfrm>
            <a:off x="5667137" y="3226237"/>
            <a:ext cx="444341" cy="444341"/>
          </a:xfrm>
          <a:prstGeom prst="rect">
            <a:avLst/>
          </a:prstGeom>
        </p:spPr>
      </p:pic>
      <p:sp>
        <p:nvSpPr>
          <p:cNvPr id="9" name="Text 4"/>
          <p:cNvSpPr/>
          <p:nvPr/>
        </p:nvSpPr>
        <p:spPr>
          <a:xfrm>
            <a:off x="5667137" y="3892748"/>
            <a:ext cx="3294102"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Three-Address Code (3AC)</a:t>
            </a:r>
            <a:endParaRPr lang="en-US" sz="2187" dirty="0"/>
          </a:p>
        </p:txBody>
      </p:sp>
      <p:sp>
        <p:nvSpPr>
          <p:cNvPr id="10" name="Text 5"/>
          <p:cNvSpPr/>
          <p:nvPr/>
        </p:nvSpPr>
        <p:spPr>
          <a:xfrm>
            <a:off x="5667137" y="4373166"/>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Common representation facilitating various optimization techniques and easing the translation process.</a:t>
            </a:r>
            <a:endParaRPr lang="en-US" sz="1750" dirty="0"/>
          </a:p>
        </p:txBody>
      </p:sp>
      <p:pic>
        <p:nvPicPr>
          <p:cNvPr id="11" name="Image 3" descr="preencoded.png"/>
          <p:cNvPicPr>
            <a:picLocks noChangeAspect="1"/>
          </p:cNvPicPr>
          <p:nvPr/>
        </p:nvPicPr>
        <p:blipFill>
          <a:blip r:embed="rId6"/>
          <a:stretch>
            <a:fillRect/>
          </a:stretch>
        </p:blipFill>
        <p:spPr>
          <a:xfrm>
            <a:off x="9296400" y="3226237"/>
            <a:ext cx="444341" cy="444341"/>
          </a:xfrm>
          <a:prstGeom prst="rect">
            <a:avLst/>
          </a:prstGeom>
        </p:spPr>
      </p:pic>
      <p:sp>
        <p:nvSpPr>
          <p:cNvPr id="12" name="Text 6"/>
          <p:cNvSpPr/>
          <p:nvPr/>
        </p:nvSpPr>
        <p:spPr>
          <a:xfrm>
            <a:off x="9296400" y="3892748"/>
            <a:ext cx="3296007" cy="694373"/>
          </a:xfrm>
          <a:prstGeom prst="rect">
            <a:avLst/>
          </a:prstGeom>
          <a:noFill/>
          <a:ln/>
        </p:spPr>
        <p:txBody>
          <a:bodyPr wrap="squar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Static Single Assignment (SSA) form</a:t>
            </a:r>
            <a:endParaRPr lang="en-US" sz="2187" dirty="0"/>
          </a:p>
        </p:txBody>
      </p:sp>
      <p:sp>
        <p:nvSpPr>
          <p:cNvPr id="13" name="Text 7"/>
          <p:cNvSpPr/>
          <p:nvPr/>
        </p:nvSpPr>
        <p:spPr>
          <a:xfrm>
            <a:off x="9296400" y="4720352"/>
            <a:ext cx="3296007"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Utilized for data flow analysis and optimization, emphasizing its benefits for program analysis.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823442"/>
            <a:ext cx="584180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Implementation Details</a:t>
            </a:r>
            <a:endParaRPr lang="en-US" sz="4374" dirty="0"/>
          </a:p>
        </p:txBody>
      </p:sp>
      <p:pic>
        <p:nvPicPr>
          <p:cNvPr id="6" name="Image 2" descr="preencoded.png"/>
          <p:cNvPicPr>
            <a:picLocks noChangeAspect="1"/>
          </p:cNvPicPr>
          <p:nvPr/>
        </p:nvPicPr>
        <p:blipFill>
          <a:blip r:embed="rId5"/>
          <a:stretch>
            <a:fillRect/>
          </a:stretch>
        </p:blipFill>
        <p:spPr>
          <a:xfrm>
            <a:off x="833199" y="2851071"/>
            <a:ext cx="1110972" cy="1777484"/>
          </a:xfrm>
          <a:prstGeom prst="rect">
            <a:avLst/>
          </a:prstGeom>
        </p:spPr>
      </p:pic>
      <p:sp>
        <p:nvSpPr>
          <p:cNvPr id="7" name="Text 2"/>
          <p:cNvSpPr/>
          <p:nvPr/>
        </p:nvSpPr>
        <p:spPr>
          <a:xfrm>
            <a:off x="2277428" y="3073241"/>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Building an IR builder</a:t>
            </a:r>
            <a:endParaRPr lang="en-US" sz="2187" dirty="0"/>
          </a:p>
        </p:txBody>
      </p:sp>
      <p:sp>
        <p:nvSpPr>
          <p:cNvPr id="8" name="Text 3"/>
          <p:cNvSpPr/>
          <p:nvPr/>
        </p:nvSpPr>
        <p:spPr>
          <a:xfrm>
            <a:off x="2277428" y="3553658"/>
            <a:ext cx="7862173"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This module parses source code, generates the chosen IR representation, and stores it efficiently.</a:t>
            </a:r>
            <a:endParaRPr lang="en-US" sz="1750" dirty="0"/>
          </a:p>
        </p:txBody>
      </p:sp>
      <p:pic>
        <p:nvPicPr>
          <p:cNvPr id="9" name="Image 3" descr="preencoded.png"/>
          <p:cNvPicPr>
            <a:picLocks noChangeAspect="1"/>
          </p:cNvPicPr>
          <p:nvPr/>
        </p:nvPicPr>
        <p:blipFill>
          <a:blip r:embed="rId6"/>
          <a:stretch>
            <a:fillRect/>
          </a:stretch>
        </p:blipFill>
        <p:spPr>
          <a:xfrm>
            <a:off x="833199" y="4628555"/>
            <a:ext cx="1110972" cy="1777484"/>
          </a:xfrm>
          <a:prstGeom prst="rect">
            <a:avLst/>
          </a:prstGeom>
        </p:spPr>
      </p:pic>
      <p:sp>
        <p:nvSpPr>
          <p:cNvPr id="10" name="Text 4"/>
          <p:cNvSpPr/>
          <p:nvPr/>
        </p:nvSpPr>
        <p:spPr>
          <a:xfrm>
            <a:off x="2277428" y="4850725"/>
            <a:ext cx="4251008"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Developing IR optimization passes</a:t>
            </a:r>
            <a:endParaRPr lang="en-US" sz="2187" dirty="0"/>
          </a:p>
        </p:txBody>
      </p:sp>
      <p:sp>
        <p:nvSpPr>
          <p:cNvPr id="11" name="Text 5"/>
          <p:cNvSpPr/>
          <p:nvPr/>
        </p:nvSpPr>
        <p:spPr>
          <a:xfrm>
            <a:off x="2277428" y="5331143"/>
            <a:ext cx="7862173"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These passes analyze and transform the IR, implementing algorithms tailored to the specific IR structure and optimization goals.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545318"/>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Result and Analysis</a:t>
            </a:r>
            <a:endParaRPr lang="en-US" sz="4374" dirty="0"/>
          </a:p>
        </p:txBody>
      </p:sp>
      <p:sp>
        <p:nvSpPr>
          <p:cNvPr id="5" name="Shape 2"/>
          <p:cNvSpPr/>
          <p:nvPr/>
        </p:nvSpPr>
        <p:spPr>
          <a:xfrm>
            <a:off x="2037993" y="3684032"/>
            <a:ext cx="10554414" cy="2000250"/>
          </a:xfrm>
          <a:prstGeom prst="roundRect">
            <a:avLst>
              <a:gd name="adj" fmla="val 4999"/>
            </a:avLst>
          </a:prstGeom>
          <a:noFill/>
          <a:ln w="7620">
            <a:solidFill>
              <a:srgbClr val="000000">
                <a:alpha val="8000"/>
              </a:srgbClr>
            </a:solidFill>
            <a:prstDash val="solid"/>
          </a:ln>
        </p:spPr>
      </p:sp>
      <p:sp>
        <p:nvSpPr>
          <p:cNvPr id="6" name="Shape 3"/>
          <p:cNvSpPr/>
          <p:nvPr/>
        </p:nvSpPr>
        <p:spPr>
          <a:xfrm>
            <a:off x="2045613" y="3691652"/>
            <a:ext cx="10539174" cy="992505"/>
          </a:xfrm>
          <a:prstGeom prst="rect">
            <a:avLst/>
          </a:prstGeom>
          <a:solidFill>
            <a:srgbClr val="FFFFFF">
              <a:alpha val="4000"/>
            </a:srgbClr>
          </a:solidFill>
          <a:ln/>
        </p:spPr>
      </p:sp>
      <p:sp>
        <p:nvSpPr>
          <p:cNvPr id="7" name="Text 4"/>
          <p:cNvSpPr/>
          <p:nvPr/>
        </p:nvSpPr>
        <p:spPr>
          <a:xfrm>
            <a:off x="2267783" y="3832503"/>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Evaluation of compiled code's performance</a:t>
            </a:r>
            <a:endParaRPr lang="en-US" sz="1750" dirty="0"/>
          </a:p>
        </p:txBody>
      </p:sp>
      <p:sp>
        <p:nvSpPr>
          <p:cNvPr id="8" name="Text 5"/>
          <p:cNvSpPr/>
          <p:nvPr/>
        </p:nvSpPr>
        <p:spPr>
          <a:xfrm>
            <a:off x="7541181" y="3832503"/>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Assessed in terms of execution speed, memory usage, and code size for a diverse set of programs.</a:t>
            </a:r>
            <a:endParaRPr lang="en-US" sz="1750" dirty="0"/>
          </a:p>
        </p:txBody>
      </p:sp>
      <p:sp>
        <p:nvSpPr>
          <p:cNvPr id="9" name="Shape 6"/>
          <p:cNvSpPr/>
          <p:nvPr/>
        </p:nvSpPr>
        <p:spPr>
          <a:xfrm>
            <a:off x="2045613" y="4684157"/>
            <a:ext cx="10539174" cy="992505"/>
          </a:xfrm>
          <a:prstGeom prst="rect">
            <a:avLst/>
          </a:prstGeom>
          <a:solidFill>
            <a:srgbClr val="000000">
              <a:alpha val="4000"/>
            </a:srgbClr>
          </a:solidFill>
          <a:ln/>
        </p:spPr>
      </p:sp>
      <p:sp>
        <p:nvSpPr>
          <p:cNvPr id="10" name="Text 7"/>
          <p:cNvSpPr/>
          <p:nvPr/>
        </p:nvSpPr>
        <p:spPr>
          <a:xfrm>
            <a:off x="2267783" y="4825008"/>
            <a:ext cx="4821436"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Comparative studies between IRs</a:t>
            </a:r>
            <a:endParaRPr lang="en-US" sz="1750" dirty="0"/>
          </a:p>
        </p:txBody>
      </p:sp>
      <p:sp>
        <p:nvSpPr>
          <p:cNvPr id="11" name="Text 8"/>
          <p:cNvSpPr/>
          <p:nvPr/>
        </p:nvSpPr>
        <p:spPr>
          <a:xfrm>
            <a:off x="7541181" y="4825008"/>
            <a:ext cx="4821436"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Highlighting the impact of representation choices on the overall compiler efficiency.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4083"/>
            <a:ext cx="14630400" cy="8229600"/>
          </a:xfrm>
          <a:prstGeom prst="rect">
            <a:avLst/>
          </a:prstGeom>
          <a:solidFill>
            <a:srgbClr val="FFFFFF">
              <a:alpha val="75000"/>
            </a:srgbClr>
          </a:solidFill>
          <a:ln/>
        </p:spPr>
      </p:sp>
      <p:sp>
        <p:nvSpPr>
          <p:cNvPr id="4" name="Text 1"/>
          <p:cNvSpPr/>
          <p:nvPr/>
        </p:nvSpPr>
        <p:spPr>
          <a:xfrm>
            <a:off x="4537710" y="3767614"/>
            <a:ext cx="5554980" cy="694373"/>
          </a:xfrm>
          <a:prstGeom prst="rect">
            <a:avLst/>
          </a:prstGeom>
          <a:noFill/>
          <a:ln/>
        </p:spPr>
        <p:txBody>
          <a:bodyPr wrap="none" rtlCol="0" anchor="t"/>
          <a:lstStyle/>
          <a:p>
            <a:pPr lvl="7" algn="ctr">
              <a:lnSpc>
                <a:spcPts val="5468"/>
              </a:lnSpc>
            </a:pPr>
            <a:r>
              <a:rPr lang="en-US" sz="9600" dirty="0">
                <a:solidFill>
                  <a:srgbClr val="312F2B"/>
                </a:solidFill>
                <a:latin typeface="Gelasio" pitchFamily="34" charset="0"/>
                <a:ea typeface="Gelasio" pitchFamily="34" charset="-122"/>
                <a:cs typeface="Gelasio" pitchFamily="34" charset="-120"/>
              </a:rPr>
              <a:t>THANK YOU</a:t>
            </a:r>
            <a:endParaRPr lang="en-US" sz="9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596</Words>
  <Application>Microsoft Office PowerPoint</Application>
  <PresentationFormat>Custom</PresentationFormat>
  <Paragraphs>60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Sushma</cp:lastModifiedBy>
  <cp:revision>2</cp:revision>
  <dcterms:created xsi:type="dcterms:W3CDTF">2024-02-23T10:38:44Z</dcterms:created>
  <dcterms:modified xsi:type="dcterms:W3CDTF">2024-02-24T02:51:59Z</dcterms:modified>
</cp:coreProperties>
</file>