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3" r:id="rId2"/>
    <p:sldId id="296" r:id="rId3"/>
    <p:sldId id="302" r:id="rId4"/>
    <p:sldId id="256" r:id="rId5"/>
    <p:sldId id="303" r:id="rId6"/>
    <p:sldId id="298" r:id="rId7"/>
    <p:sldId id="292" r:id="rId8"/>
    <p:sldId id="299" r:id="rId9"/>
    <p:sldId id="300" r:id="rId10"/>
    <p:sldId id="304" r:id="rId11"/>
    <p:sldId id="257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6"/>
    <p:restoredTop sz="91204"/>
  </p:normalViewPr>
  <p:slideViewPr>
    <p:cSldViewPr snapToGrid="0" snapToObjects="1">
      <p:cViewPr varScale="1">
        <p:scale>
          <a:sx n="83" d="100"/>
          <a:sy n="83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EB0FAC4E-B3DC-FF8D-6CEF-E4B81BFCD835}"/>
    <pc:docChg chg="modSld">
      <pc:chgData name="Andrew Mcintyre" userId="S::andrew.mcintyre@acadiau.ca::80d54d95-e96b-41ab-b1ea-34c905f7026e" providerId="AD" clId="Web-{EB0FAC4E-B3DC-FF8D-6CEF-E4B81BFCD835}" dt="2019-06-12T19:44:06.173" v="14" actId="20577"/>
      <pc:docMkLst>
        <pc:docMk/>
      </pc:docMkLst>
      <pc:sldChg chg="modSp">
        <pc:chgData name="Andrew Mcintyre" userId="S::andrew.mcintyre@acadiau.ca::80d54d95-e96b-41ab-b1ea-34c905f7026e" providerId="AD" clId="Web-{EB0FAC4E-B3DC-FF8D-6CEF-E4B81BFCD835}" dt="2019-06-12T19:44:06.173" v="14" actId="20577"/>
        <pc:sldMkLst>
          <pc:docMk/>
          <pc:sldMk cId="807236977" sldId="296"/>
        </pc:sldMkLst>
        <pc:spChg chg="mod">
          <ac:chgData name="Andrew Mcintyre" userId="S::andrew.mcintyre@acadiau.ca::80d54d95-e96b-41ab-b1ea-34c905f7026e" providerId="AD" clId="Web-{EB0FAC4E-B3DC-FF8D-6CEF-E4B81BFCD835}" dt="2019-06-12T19:44:06.173" v="14" actId="20577"/>
          <ac:spMkLst>
            <pc:docMk/>
            <pc:sldMk cId="807236977" sldId="296"/>
            <ac:spMk id="3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5AEC41F1-BD5F-9479-D6BD-E2AC961C2923}"/>
    <pc:docChg chg="modSld">
      <pc:chgData name="Andrew Mcintyre" userId="S::andrew.mcintyre@acadiau.ca::80d54d95-e96b-41ab-b1ea-34c905f7026e" providerId="AD" clId="Web-{5AEC41F1-BD5F-9479-D6BD-E2AC961C2923}" dt="2019-06-12T19:54:09.520" v="3" actId="20577"/>
      <pc:docMkLst>
        <pc:docMk/>
      </pc:docMkLst>
      <pc:sldChg chg="modSp">
        <pc:chgData name="Andrew Mcintyre" userId="S::andrew.mcintyre@acadiau.ca::80d54d95-e96b-41ab-b1ea-34c905f7026e" providerId="AD" clId="Web-{5AEC41F1-BD5F-9479-D6BD-E2AC961C2923}" dt="2019-06-12T19:54:09.520" v="3" actId="20577"/>
        <pc:sldMkLst>
          <pc:docMk/>
          <pc:sldMk cId="1933360697" sldId="293"/>
        </pc:sldMkLst>
        <pc:spChg chg="mod">
          <ac:chgData name="Andrew Mcintyre" userId="S::andrew.mcintyre@acadiau.ca::80d54d95-e96b-41ab-b1ea-34c905f7026e" providerId="AD" clId="Web-{5AEC41F1-BD5F-9479-D6BD-E2AC961C2923}" dt="2019-06-12T19:54:09.520" v="3" actId="20577"/>
          <ac:spMkLst>
            <pc:docMk/>
            <pc:sldMk cId="1933360697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5CD96-DF5D-4447-BAFC-F2E5C7FBCEDB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60A9-C798-2442-B54B-DFBDF381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15C7614-A256-BD4F-91C1-E2566299C483}" type="datetime1">
              <a:rPr lang="en-CA" smtClean="0"/>
              <a:pPr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Deep Learning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B1813C9-A23E-CC4B-9720-03BDC1529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057-01CA-A54D-AB7D-AB9B3E04C0D6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572-EDD1-1A4A-96F0-0EB0365008BB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400-E545-9C47-A42C-1D1D92CDD22D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DA6-6AF3-9A4E-8690-AE23D1BD6F92}" type="datetime1">
              <a:rPr lang="en-CA" smtClean="0"/>
              <a:t>2019-06-12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9BA2-A63C-C245-B076-3E74BB32D282}" type="datetime1">
              <a:rPr lang="en-CA" smtClean="0"/>
              <a:t>2019-06-12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7F92-5877-9342-BAD7-E3A48E10C954}" type="datetime1">
              <a:rPr lang="en-CA" smtClean="0"/>
              <a:t>2019-06-12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1C1E-9A90-AF4C-B2CC-4C175FA4CC8C}" type="datetime1">
              <a:rPr lang="en-CA" smtClean="0"/>
              <a:t>2019-06-12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297-CD89-D845-BF59-41632AF1AF97}" type="datetime1">
              <a:rPr lang="en-CA" smtClean="0"/>
              <a:t>2019-06-12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1898-F064-2E49-820D-0B2B2C0C6F1C}" type="datetime1">
              <a:rPr lang="en-CA" smtClean="0"/>
              <a:t>2019-06-12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B56E-8FC2-3341-98D6-D4B62F071F09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Deep Learning Workshop (</a:t>
            </a:r>
            <a:r>
              <a:rPr lang="en-US" dirty="0" err="1"/>
              <a:t>D.L.Silver</a:t>
            </a:r>
            <a:r>
              <a:rPr lang="en-US" dirty="0"/>
              <a:t> 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ab.research.google.com/notebooks/basic_features_overview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eplearningbook.org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hyperlink" Target="https://deeplearning4j.org/index.html" TargetMode="External"/><Relationship Id="rId2" Type="http://schemas.openxmlformats.org/officeDocument/2006/relationships/hyperlink" Target="http://deeplearning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courses?languages=en&amp;query=machine+learning+andrew+ng" TargetMode="External"/><Relationship Id="rId5" Type="http://schemas.openxmlformats.org/officeDocument/2006/relationships/hyperlink" Target="http://people.idsia.ch/~juergen/" TargetMode="External"/><Relationship Id="rId4" Type="http://schemas.openxmlformats.org/officeDocument/2006/relationships/hyperlink" Target="http://www.andrewng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/>
              <a:t>Deep Learning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/>
          </a:p>
          <a:p>
            <a:r>
              <a:rPr lang="en-US" sz="2800" dirty="0"/>
              <a:t>with </a:t>
            </a:r>
          </a:p>
          <a:p>
            <a:r>
              <a:rPr lang="en-US" sz="2800" dirty="0"/>
              <a:t>Daniel L. Silver, Ph.D.</a:t>
            </a:r>
          </a:p>
          <a:p>
            <a:r>
              <a:rPr lang="en-US" sz="2800" dirty="0"/>
              <a:t>Andy McIntyre, Ph.D.</a:t>
            </a:r>
          </a:p>
          <a:p>
            <a:endParaRPr lang="en-US" sz="2800" dirty="0"/>
          </a:p>
          <a:p>
            <a:r>
              <a:rPr lang="en-US" sz="2800" dirty="0"/>
              <a:t>June 18, 2019</a:t>
            </a:r>
            <a:endParaRPr lang="en-US" sz="2800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12F5D-FED2-7D4C-B9E8-2278D773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56" y="3530514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/>
              <a:t>Google’s </a:t>
            </a:r>
            <a:r>
              <a:rPr lang="en-US" b="1" dirty="0" err="1"/>
              <a:t>Colaboratory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D69-D8D3-4642-AD3A-7613C9A7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Colaboratory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DE8A-E6F8-7E43-BB7F-842FD98C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668967"/>
            <a:ext cx="4966855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free </a:t>
            </a:r>
            <a:r>
              <a:rPr lang="en-CA" dirty="0" err="1"/>
              <a:t>Jupyter</a:t>
            </a:r>
            <a:r>
              <a:rPr lang="en-CA" dirty="0"/>
              <a:t> notebook environment </a:t>
            </a:r>
          </a:p>
          <a:p>
            <a:r>
              <a:rPr lang="en-CA" dirty="0"/>
              <a:t>Requires no setup and runs entirely in the cloud</a:t>
            </a:r>
          </a:p>
          <a:p>
            <a:r>
              <a:rPr lang="en-CA" dirty="0"/>
              <a:t>You can write and execute code</a:t>
            </a:r>
          </a:p>
          <a:p>
            <a:r>
              <a:rPr lang="en-CA" dirty="0"/>
              <a:t>Save and share your analyses</a:t>
            </a:r>
          </a:p>
          <a:p>
            <a:r>
              <a:rPr lang="en-CA" dirty="0"/>
              <a:t>Access powerful computing resources</a:t>
            </a:r>
          </a:p>
          <a:p>
            <a:r>
              <a:rPr lang="en-CA" dirty="0"/>
              <a:t>All for free from your browser</a:t>
            </a:r>
          </a:p>
          <a:p>
            <a:r>
              <a:rPr lang="en-CA" dirty="0">
                <a:hlinkClick r:id="rId2"/>
              </a:rPr>
              <a:t>Overview of Colaboratory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9949-AC5F-5743-B569-6B05EC08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FF84-F631-8249-89A6-1C12DBF0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4C1E-8FBC-4C47-816F-9C64AB37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BF308-FDD1-BA4A-B609-9790A311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10" y="1534138"/>
            <a:ext cx="6590822" cy="37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3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Major Research Groups (two of which are Canadian):</a:t>
            </a:r>
          </a:p>
          <a:p>
            <a:r>
              <a:rPr lang="en-US" dirty="0">
                <a:hlinkClick r:id="rId2"/>
              </a:rPr>
              <a:t>http://deeplearning.net/</a:t>
            </a:r>
            <a:r>
              <a:rPr lang="en-US" dirty="0"/>
              <a:t>  </a:t>
            </a:r>
          </a:p>
          <a:p>
            <a:r>
              <a:rPr lang="en-US" dirty="0">
                <a:hlinkClick r:id="rId3"/>
              </a:rPr>
              <a:t>http://www.cs.toronto.edu/~hinton/</a:t>
            </a:r>
            <a:endParaRPr lang="en-US" dirty="0"/>
          </a:p>
          <a:p>
            <a:r>
              <a:rPr lang="en-US" dirty="0">
                <a:hlinkClick r:id="rId4"/>
              </a:rPr>
              <a:t>http://www.andrewng.org/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http://people.idsia.ch/~juergen/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Links:</a:t>
            </a:r>
          </a:p>
          <a:p>
            <a:r>
              <a:rPr lang="en-US" dirty="0">
                <a:hlinkClick r:id="rId6"/>
              </a:rPr>
              <a:t>https://www.coursera.org/courses?languages=en&amp;query=machine+learning+andrew+ng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https://deeplearning4j.org/index.html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http://www.deeplearningbook.org/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1:00 - Welcome, Logistics, Overview</a:t>
            </a:r>
            <a:endParaRPr lang="en-CA" dirty="0"/>
          </a:p>
          <a:p>
            <a:r>
              <a:rPr lang="en-US" dirty="0"/>
              <a:t>1:10 - Review of </a:t>
            </a:r>
            <a:r>
              <a:rPr lang="en-US" dirty="0" err="1"/>
              <a:t>Colaboratory</a:t>
            </a:r>
            <a:endParaRPr lang="en-CA" dirty="0"/>
          </a:p>
          <a:p>
            <a:r>
              <a:rPr lang="en-US" dirty="0"/>
              <a:t>1:20 - Basic BP ANNs </a:t>
            </a:r>
            <a:endParaRPr lang="en-CA" dirty="0"/>
          </a:p>
          <a:p>
            <a:r>
              <a:rPr lang="en-US" dirty="0"/>
              <a:t>1:50 - Building Deep Networks </a:t>
            </a:r>
            <a:endParaRPr lang="en-CA" dirty="0"/>
          </a:p>
          <a:p>
            <a:r>
              <a:rPr lang="en-US" dirty="0"/>
              <a:t>2:30 - Break</a:t>
            </a:r>
            <a:endParaRPr lang="en-CA" dirty="0"/>
          </a:p>
          <a:p>
            <a:r>
              <a:rPr lang="en-US" dirty="0"/>
              <a:t>2:45 - Convolution neural networks (CNNs) for classifying images</a:t>
            </a:r>
            <a:endParaRPr lang="en-CA" dirty="0"/>
          </a:p>
          <a:p>
            <a:r>
              <a:rPr lang="en-US" dirty="0"/>
              <a:t>3:30 - Recurrent neural networks (LSTMs) for learning sequences</a:t>
            </a:r>
            <a:endParaRPr lang="en-US" dirty="0">
              <a:cs typeface="Calibri"/>
            </a:endParaRPr>
          </a:p>
          <a:p>
            <a:r>
              <a:rPr lang="en-US" dirty="0"/>
              <a:t>5:00 - Summary and Farewell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2019-06-12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9276-59CC-1548-BA6C-79C097B0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4B01-0059-544E-A283-C29BB211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Introductions</a:t>
            </a:r>
          </a:p>
          <a:p>
            <a:pPr lvl="1"/>
            <a:r>
              <a:rPr lang="en-US" dirty="0"/>
              <a:t>Instructors: Danny Silver, Andy McIntyre</a:t>
            </a:r>
          </a:p>
          <a:p>
            <a:pPr lvl="1"/>
            <a:r>
              <a:rPr lang="en-US" dirty="0"/>
              <a:t>Admin: </a:t>
            </a:r>
            <a:r>
              <a:rPr lang="en-US" dirty="0" err="1"/>
              <a:t>Keilani</a:t>
            </a:r>
            <a:r>
              <a:rPr lang="en-US" dirty="0"/>
              <a:t> Tupper</a:t>
            </a:r>
          </a:p>
          <a:p>
            <a:pPr lvl="1"/>
            <a:r>
              <a:rPr lang="en-US" dirty="0"/>
              <a:t>Assistants:  </a:t>
            </a:r>
            <a:r>
              <a:rPr lang="pl" dirty="0"/>
              <a:t>Maryam Tajeddin, Meet Patel, </a:t>
            </a:r>
            <a:endParaRPr lang="en-CA" dirty="0"/>
          </a:p>
          <a:p>
            <a:pPr lvl="0"/>
            <a:r>
              <a:rPr lang="en-US" dirty="0"/>
              <a:t>Food </a:t>
            </a:r>
          </a:p>
          <a:p>
            <a:pPr lvl="0"/>
            <a:r>
              <a:rPr lang="en-US" dirty="0"/>
              <a:t>Washrooms</a:t>
            </a:r>
            <a:endParaRPr lang="en-CA" dirty="0"/>
          </a:p>
          <a:p>
            <a:pPr lvl="0"/>
            <a:r>
              <a:rPr lang="en-US" dirty="0"/>
              <a:t>Session Feedback Forms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B2F9-DA0E-334A-9257-BBBDF45B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9908-BC6E-744B-820D-00983B35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9322C-1E2C-844D-980C-31DD3F5E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/>
              <a:t>Deep Learning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Traditionally (until 2012), statistical modeling and machine learning used manually created features as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Artificial neural network models were shallow (just a couple of layers)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FDFA2-2342-C24F-82F2-9C8F3D08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89" y="2904493"/>
            <a:ext cx="7568768" cy="20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CN" sz="4000" dirty="0"/>
              <a:t>Deep Learning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 deep learning network can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 multiple levels of features from unlabeled data</a:t>
            </a:r>
          </a:p>
          <a:p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Simulating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human sensory modalities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752600"/>
            <a:ext cx="280818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 descr="deep architecture- br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90800"/>
            <a:ext cx="5257798" cy="3701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6305490"/>
            <a:ext cx="4668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Unsupervised Feature Learning and Deep Learning – Andrew Ng, Stanford University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layers work to build an improved feature space</a:t>
            </a:r>
          </a:p>
          <a:p>
            <a:pPr lvl="1"/>
            <a:r>
              <a:rPr lang="en-US" dirty="0"/>
              <a:t>Lowest hidden layer learns 1</a:t>
            </a:r>
            <a:r>
              <a:rPr lang="en-US" baseline="30000" dirty="0"/>
              <a:t>st</a:t>
            </a:r>
            <a:r>
              <a:rPr lang="en-US" dirty="0"/>
              <a:t> order features (e.g. edges…)</a:t>
            </a:r>
          </a:p>
          <a:p>
            <a:pPr lvl="1"/>
            <a:r>
              <a:rPr lang="en-US" dirty="0"/>
              <a:t>Upper hidden layers learn higher order features (comb. of lower features)</a:t>
            </a:r>
          </a:p>
          <a:p>
            <a:pPr lvl="1"/>
            <a:r>
              <a:rPr lang="en-US" dirty="0"/>
              <a:t>Some models learn hidden node representations in an unsupervised manner and discover general features of the input space (DBN)</a:t>
            </a:r>
          </a:p>
          <a:p>
            <a:pPr lvl="1"/>
            <a:r>
              <a:rPr lang="en-US" dirty="0"/>
              <a:t>Some models learn features in a supervised manner based on architected networks (CNN)</a:t>
            </a:r>
          </a:p>
          <a:p>
            <a:pPr lvl="1"/>
            <a:r>
              <a:rPr lang="en-US" dirty="0"/>
              <a:t>Final layer of transformed features flow into final supervised layer(s) and trained as one large network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Plausibility – e.g. Visual Cortex</a:t>
            </a:r>
          </a:p>
          <a:p>
            <a:r>
              <a:rPr lang="en-US" dirty="0" err="1"/>
              <a:t>Hastad</a:t>
            </a:r>
            <a:r>
              <a:rPr lang="en-US" dirty="0"/>
              <a:t> proof - Problems which can be represented with a polynomial number of nodes with </a:t>
            </a:r>
            <a:r>
              <a:rPr lang="en-US" i="1" dirty="0"/>
              <a:t>k</a:t>
            </a:r>
            <a:r>
              <a:rPr lang="en-US" dirty="0"/>
              <a:t> layers, may require an exponential number of nodes with </a:t>
            </a:r>
            <a:r>
              <a:rPr lang="en-US" i="1" dirty="0"/>
              <a:t>k</a:t>
            </a:r>
            <a:r>
              <a:rPr lang="en-US" dirty="0"/>
              <a:t>-1 layers (e.g. parity)</a:t>
            </a:r>
          </a:p>
          <a:p>
            <a:r>
              <a:rPr lang="en-US" dirty="0"/>
              <a:t>Highly varying functions can be efficiently represented with deep architectures - less weights to update than a less efficient shallow representation</a:t>
            </a:r>
          </a:p>
          <a:p>
            <a:r>
              <a:rPr lang="en-US" dirty="0"/>
              <a:t>Sub-features created in deep architecture can potentially be shared between multiple tasks – transfer and lifelong machine learning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Deep Learning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1980 - Fukushima – Neo-</a:t>
            </a:r>
            <a:r>
              <a:rPr lang="en-US" dirty="0" err="1"/>
              <a:t>Cognitron</a:t>
            </a:r>
            <a:endParaRPr lang="en-US" dirty="0"/>
          </a:p>
          <a:p>
            <a:r>
              <a:rPr lang="is-IS" dirty="0"/>
              <a:t>1986 - Rumelhart et al.  backpropagation networks</a:t>
            </a:r>
          </a:p>
          <a:p>
            <a:r>
              <a:rPr lang="is-IS" dirty="0"/>
              <a:t>1989 – LeCun - Convolutional Neural Nets for images (but hard to train)</a:t>
            </a:r>
          </a:p>
          <a:p>
            <a:r>
              <a:rPr lang="is-IS" dirty="0"/>
              <a:t>1990s - Interest subsides as other models are introduced – SVMs, Graphical models, etc. – each their turn...</a:t>
            </a:r>
          </a:p>
          <a:p>
            <a:r>
              <a:rPr lang="is-IS" dirty="0"/>
              <a:t>2006 - Deep Belief Networks (Hinton) and Stacked Autoencoders (Bengio) – Unsupervised pre-training followed by supervised learning </a:t>
            </a:r>
          </a:p>
          <a:p>
            <a:r>
              <a:rPr lang="is-IS" dirty="0"/>
              <a:t>2012 - Initial successes with supervised approaches which overcome vanishing gradient and are more general applicable</a:t>
            </a:r>
          </a:p>
          <a:p>
            <a:r>
              <a:rPr lang="is-IS" dirty="0"/>
              <a:t>2014 – Deep CNNs become better than humans for object recog in images</a:t>
            </a:r>
          </a:p>
          <a:p>
            <a:r>
              <a:rPr lang="is-IS" dirty="0"/>
              <a:t>2013 – Schmidhuber - Deep recurrent neural networks (LSTMs, GRUs)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2019-06-12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662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Deep Learning Workshop</vt:lpstr>
      <vt:lpstr>Agenda</vt:lpstr>
      <vt:lpstr>Welcome !</vt:lpstr>
      <vt:lpstr>Deep Learning Overview</vt:lpstr>
      <vt:lpstr>Deep Learning Overview</vt:lpstr>
      <vt:lpstr>Deep Learning Overview</vt:lpstr>
      <vt:lpstr>Deep Learning Overview</vt:lpstr>
      <vt:lpstr>Why Deep Learning </vt:lpstr>
      <vt:lpstr>History of Deep Learning Networks</vt:lpstr>
      <vt:lpstr>Google’s Colaboratory</vt:lpstr>
      <vt:lpstr>What is Colaboratory?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Danny Silver</dc:creator>
  <cp:lastModifiedBy>Danny Silver</cp:lastModifiedBy>
  <cp:revision>47</cp:revision>
  <dcterms:created xsi:type="dcterms:W3CDTF">2017-04-03T09:16:08Z</dcterms:created>
  <dcterms:modified xsi:type="dcterms:W3CDTF">2019-06-12T19:54:17Z</dcterms:modified>
</cp:coreProperties>
</file>