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296" r:id="rId3"/>
    <p:sldId id="298" r:id="rId4"/>
    <p:sldId id="297" r:id="rId5"/>
    <p:sldId id="301" r:id="rId6"/>
    <p:sldId id="300" r:id="rId7"/>
    <p:sldId id="303" r:id="rId8"/>
    <p:sldId id="302" r:id="rId9"/>
    <p:sldId id="279" r:id="rId10"/>
    <p:sldId id="291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4"/>
    <p:restoredTop sz="91204"/>
  </p:normalViewPr>
  <p:slideViewPr>
    <p:cSldViewPr snapToGrid="0" snapToObjects="1">
      <p:cViewPr varScale="1">
        <p:scale>
          <a:sx n="83" d="100"/>
          <a:sy n="83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511A5159-F4C2-E495-0E7D-4148C4288419}"/>
    <pc:docChg chg="modSld">
      <pc:chgData name="Andrew Mcintyre" userId="S::andrew.mcintyre@acadiau.ca::80d54d95-e96b-41ab-b1ea-34c905f7026e" providerId="AD" clId="Web-{511A5159-F4C2-E495-0E7D-4148C4288419}" dt="2019-06-12T19:40:56.978" v="18" actId="1076"/>
      <pc:docMkLst>
        <pc:docMk/>
      </pc:docMkLst>
      <pc:sldChg chg="addSp delSp modSp">
        <pc:chgData name="Andrew Mcintyre" userId="S::andrew.mcintyre@acadiau.ca::80d54d95-e96b-41ab-b1ea-34c905f7026e" providerId="AD" clId="Web-{511A5159-F4C2-E495-0E7D-4148C4288419}" dt="2019-06-12T19:40:56.978" v="18" actId="1076"/>
        <pc:sldMkLst>
          <pc:docMk/>
          <pc:sldMk cId="3308358629" sldId="279"/>
        </pc:sldMkLst>
        <pc:spChg chg="add del mod">
          <ac:chgData name="Andrew Mcintyre" userId="S::andrew.mcintyre@acadiau.ca::80d54d95-e96b-41ab-b1ea-34c905f7026e" providerId="AD" clId="Web-{511A5159-F4C2-E495-0E7D-4148C4288419}" dt="2019-06-12T19:40:41.353" v="16"/>
          <ac:spMkLst>
            <pc:docMk/>
            <pc:sldMk cId="3308358629" sldId="279"/>
            <ac:spMk id="3" creationId="{028390F1-EE6D-4627-9D69-560E0D270DF4}"/>
          </ac:spMkLst>
        </pc:spChg>
        <pc:picChg chg="del">
          <ac:chgData name="Andrew Mcintyre" userId="S::andrew.mcintyre@acadiau.ca::80d54d95-e96b-41ab-b1ea-34c905f7026e" providerId="AD" clId="Web-{511A5159-F4C2-E495-0E7D-4148C4288419}" dt="2019-06-12T19:40:28.447" v="15"/>
          <ac:picMkLst>
            <pc:docMk/>
            <pc:sldMk cId="3308358629" sldId="279"/>
            <ac:picMk id="4" creationId="{00000000-0000-0000-0000-000000000000}"/>
          </ac:picMkLst>
        </pc:picChg>
        <pc:picChg chg="add mod ord">
          <ac:chgData name="Andrew Mcintyre" userId="S::andrew.mcintyre@acadiau.ca::80d54d95-e96b-41ab-b1ea-34c905f7026e" providerId="AD" clId="Web-{511A5159-F4C2-E495-0E7D-4148C4288419}" dt="2019-06-12T19:40:56.978" v="18" actId="1076"/>
          <ac:picMkLst>
            <pc:docMk/>
            <pc:sldMk cId="3308358629" sldId="279"/>
            <ac:picMk id="10" creationId="{B712D29A-3742-497A-8205-BB01BF69D968}"/>
          </ac:picMkLst>
        </pc:picChg>
      </pc:sldChg>
      <pc:sldChg chg="modSp">
        <pc:chgData name="Andrew Mcintyre" userId="S::andrew.mcintyre@acadiau.ca::80d54d95-e96b-41ab-b1ea-34c905f7026e" providerId="AD" clId="Web-{511A5159-F4C2-E495-0E7D-4148C4288419}" dt="2019-06-12T19:36:41.227" v="10" actId="20577"/>
        <pc:sldMkLst>
          <pc:docMk/>
          <pc:sldMk cId="1135410971" sldId="291"/>
        </pc:sldMkLst>
        <pc:spChg chg="mod">
          <ac:chgData name="Andrew Mcintyre" userId="S::andrew.mcintyre@acadiau.ca::80d54d95-e96b-41ab-b1ea-34c905f7026e" providerId="AD" clId="Web-{511A5159-F4C2-E495-0E7D-4148C4288419}" dt="2019-06-12T19:36:41.227" v="10" actId="20577"/>
          <ac:spMkLst>
            <pc:docMk/>
            <pc:sldMk cId="1135410971" sldId="291"/>
            <ac:spMk id="81923" creationId="{00000000-0000-0000-0000-000000000000}"/>
          </ac:spMkLst>
        </pc:spChg>
      </pc:sldChg>
      <pc:sldChg chg="modSp">
        <pc:chgData name="Andrew Mcintyre" userId="S::andrew.mcintyre@acadiau.ca::80d54d95-e96b-41ab-b1ea-34c905f7026e" providerId="AD" clId="Web-{511A5159-F4C2-E495-0E7D-4148C4288419}" dt="2019-06-12T19:37:04.836" v="12" actId="20577"/>
        <pc:sldMkLst>
          <pc:docMk/>
          <pc:sldMk cId="1075739628" sldId="304"/>
        </pc:sldMkLst>
        <pc:spChg chg="mod">
          <ac:chgData name="Andrew Mcintyre" userId="S::andrew.mcintyre@acadiau.ca::80d54d95-e96b-41ab-b1ea-34c905f7026e" providerId="AD" clId="Web-{511A5159-F4C2-E495-0E7D-4148C4288419}" dt="2019-06-12T19:37:04.836" v="12" actId="20577"/>
          <ac:spMkLst>
            <pc:docMk/>
            <pc:sldMk cId="1075739628" sldId="304"/>
            <ac:spMk id="3" creationId="{AAB249F0-1535-694F-8660-00B8C591434C}"/>
          </ac:spMkLst>
        </pc:spChg>
      </pc:sldChg>
    </pc:docChg>
  </pc:docChgLst>
  <pc:docChgLst>
    <pc:chgData name="Andrew Mcintyre" userId="S::andrew.mcintyre@acadiau.ca::80d54d95-e96b-41ab-b1ea-34c905f7026e" providerId="AD" clId="Web-{13DC60FA-DFF5-F206-274D-756E8D13CA52}"/>
    <pc:docChg chg="modSld">
      <pc:chgData name="Andrew Mcintyre" userId="S::andrew.mcintyre@acadiau.ca::80d54d95-e96b-41ab-b1ea-34c905f7026e" providerId="AD" clId="Web-{13DC60FA-DFF5-F206-274D-756E8D13CA52}" dt="2019-06-12T19:54:59.707" v="1" actId="20577"/>
      <pc:docMkLst>
        <pc:docMk/>
      </pc:docMkLst>
      <pc:sldChg chg="modSp">
        <pc:chgData name="Andrew Mcintyre" userId="S::andrew.mcintyre@acadiau.ca::80d54d95-e96b-41ab-b1ea-34c905f7026e" providerId="AD" clId="Web-{13DC60FA-DFF5-F206-274D-756E8D13CA52}" dt="2019-06-12T19:54:59.707" v="1" actId="20577"/>
        <pc:sldMkLst>
          <pc:docMk/>
          <pc:sldMk cId="2876166508" sldId="295"/>
        </pc:sldMkLst>
        <pc:spChg chg="mod">
          <ac:chgData name="Andrew Mcintyre" userId="S::andrew.mcintyre@acadiau.ca::80d54d95-e96b-41ab-b1ea-34c905f7026e" providerId="AD" clId="Web-{13DC60FA-DFF5-F206-274D-756E8D13CA52}" dt="2019-06-12T19:54:59.707" v="1" actId="20577"/>
          <ac:spMkLst>
            <pc:docMk/>
            <pc:sldMk cId="2876166508" sldId="29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5CD96-DF5D-4447-BAFC-F2E5C7FBCE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60A9-C798-2442-B54B-DFBDF381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 err="1">
                <a:ea typeface="ＭＳ Ｐゴシック" charset="-128"/>
              </a:rPr>
              <a:t>OR_and_XOR.py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727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250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15C7614-A256-BD4F-91C1-E2566299C483}" type="datetime1">
              <a:rPr lang="en-CA" smtClean="0"/>
              <a:pPr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Deep Learning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B1813C9-A23E-CC4B-9720-03BDC1529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057-01CA-A54D-AB7D-AB9B3E04C0D6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572-EDD1-1A4A-96F0-0EB0365008BB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400-E545-9C47-A42C-1D1D92CDD22D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DA6-6AF3-9A4E-8690-AE23D1BD6F92}" type="datetime1">
              <a:rPr lang="en-CA" smtClean="0"/>
              <a:t>2019-06-12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9BA2-A63C-C245-B076-3E74BB32D282}" type="datetime1">
              <a:rPr lang="en-CA" smtClean="0"/>
              <a:t>2019-06-12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7F92-5877-9342-BAD7-E3A48E10C954}" type="datetime1">
              <a:rPr lang="en-CA" smtClean="0"/>
              <a:t>2019-06-12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1C1E-9A90-AF4C-B2CC-4C175FA4CC8C}" type="datetime1">
              <a:rPr lang="en-CA" smtClean="0"/>
              <a:t>2019-06-12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297-CD89-D845-BF59-41632AF1AF97}" type="datetime1">
              <a:rPr lang="en-CA" smtClean="0"/>
              <a:t>2019-06-12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1898-F064-2E49-820D-0B2B2C0C6F1C}" type="datetime1">
              <a:rPr lang="en-CA" smtClean="0"/>
              <a:t>2019-06-12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B56E-8FC2-3341-98D6-D4B62F071F09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Deep Learning Workshop (</a:t>
            </a:r>
            <a:r>
              <a:rPr lang="en-US" dirty="0" err="1"/>
              <a:t>D.L.Silver</a:t>
            </a:r>
            <a:r>
              <a:rPr lang="en-US" dirty="0"/>
              <a:t> 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" TargetMode="External"/><Relationship Id="rId2" Type="http://schemas.openxmlformats.org/officeDocument/2006/relationships/hyperlink" Target="https://www.tensorflow.org/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achine-learning/crash-course/ml-intro" TargetMode="External"/><Relationship Id="rId5" Type="http://schemas.openxmlformats.org/officeDocument/2006/relationships/hyperlink" Target="https://classroom.udacity.com/courses/ud730" TargetMode="External"/><Relationship Id="rId4" Type="http://schemas.openxmlformats.org/officeDocument/2006/relationships/hyperlink" Target="https://www.datacamp.com/courses/deep-learning-in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YeBL92v99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 err="1"/>
              <a:t>Tensorflow</a:t>
            </a:r>
            <a:r>
              <a:rPr lang="en-US" b="1" dirty="0"/>
              <a:t> and </a:t>
            </a:r>
            <a:r>
              <a:rPr lang="en-US" b="1" dirty="0" err="1"/>
              <a:t>Keras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/>
          </a:p>
          <a:p>
            <a:r>
              <a:rPr lang="en-US" sz="2800" dirty="0"/>
              <a:t>with </a:t>
            </a:r>
          </a:p>
          <a:p>
            <a:r>
              <a:rPr lang="en-US" sz="2800" dirty="0"/>
              <a:t>Daniel L. Silver, Ph.D.</a:t>
            </a:r>
          </a:p>
          <a:p>
            <a:r>
              <a:rPr lang="en-US" sz="2800" dirty="0"/>
              <a:t>Andy McIntyre, Ph.D.</a:t>
            </a:r>
          </a:p>
          <a:p>
            <a:endParaRPr lang="en-US" sz="2800" dirty="0"/>
          </a:p>
          <a:p>
            <a:r>
              <a:rPr lang="en-US" sz="2800" dirty="0"/>
              <a:t>June 18, 2019</a:t>
            </a:r>
            <a:endParaRPr lang="en-US" sz="2800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685F4-5E5D-8240-B117-547845E4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56" y="3530514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6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TUTORIAL #1(c)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Monotype Sorts" pitchFamily="2" charset="2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Let’s try learning a more challenging problem using </a:t>
            </a:r>
            <a:r>
              <a:rPr lang="en-US" dirty="0" err="1">
                <a:ea typeface="+mn-ea"/>
              </a:rPr>
              <a:t>Tensorflow</a:t>
            </a:r>
            <a:r>
              <a:rPr lang="en-US" dirty="0">
                <a:ea typeface="+mn-ea"/>
              </a:rPr>
              <a:t> and </a:t>
            </a:r>
            <a:r>
              <a:rPr lang="en-US" dirty="0" err="1">
                <a:ea typeface="+mn-ea"/>
              </a:rPr>
              <a:t>Keras</a:t>
            </a:r>
            <a:r>
              <a:rPr lang="en-US" dirty="0">
                <a:ea typeface="+mn-ea"/>
              </a:rPr>
              <a:t> (</a:t>
            </a:r>
            <a:r>
              <a:rPr lang="en-US" dirty="0" err="1"/>
              <a:t>tf.keras_mnist_sigmoid_val</a:t>
            </a:r>
            <a:r>
              <a:rPr lang="en-US" dirty="0" err="1">
                <a:ea typeface="+mn-ea"/>
              </a:rPr>
              <a:t>.ipynb</a:t>
            </a:r>
            <a:r>
              <a:rPr lang="en-US" dirty="0">
                <a:ea typeface="+mn-ea"/>
              </a:rPr>
              <a:t>)</a:t>
            </a:r>
            <a:endParaRPr lang="en-US" dirty="0">
              <a:cs typeface="Calibri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54109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AAFA-3159-9847-8CF0-254674D5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49F0-1535-694F-8660-00B8C591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hlinkClick r:id="rId2"/>
              </a:rPr>
              <a:t>https://www.tensorflow.org/tutorials</a:t>
            </a:r>
            <a:endParaRPr lang="en-US" u="sng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https://www.tensorflow.org/api_docs/python/tf/keras</a:t>
            </a:r>
            <a:endParaRPr lang="en-US" u="sng" dirty="0"/>
          </a:p>
          <a:p>
            <a:endParaRPr lang="en-US" u="sng" dirty="0"/>
          </a:p>
          <a:p>
            <a:pPr lvl="0"/>
            <a:r>
              <a:rPr lang="en-US" u="sng" dirty="0">
                <a:hlinkClick r:id="rId4"/>
              </a:rPr>
              <a:t>https://www.datacamp.com/courses/deep-learning-in-python</a:t>
            </a:r>
            <a:r>
              <a:rPr lang="en-US" dirty="0"/>
              <a:t> </a:t>
            </a:r>
            <a:endParaRPr lang="en-CA" dirty="0"/>
          </a:p>
          <a:p>
            <a:pPr lvl="0"/>
            <a:r>
              <a:rPr lang="en-US" u="sng" dirty="0">
                <a:hlinkClick r:id="rId5"/>
              </a:rPr>
              <a:t>https://classroom.udacity.com/courses/ud730</a:t>
            </a:r>
            <a:r>
              <a:rPr lang="en-US" dirty="0"/>
              <a:t> </a:t>
            </a:r>
          </a:p>
          <a:p>
            <a:pPr lvl="0"/>
            <a:r>
              <a:rPr lang="en-US" u="sng" dirty="0">
                <a:hlinkClick r:id="rId6"/>
              </a:rPr>
              <a:t>https://developers.google.com/machine-learning/crash-course/ml-intro</a:t>
            </a:r>
            <a:r>
              <a:rPr lang="en-US" dirty="0"/>
              <a:t> 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D65F-5D89-3D4A-9DCA-EEBDA947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39E0-DB62-9B42-8844-7BFCA85D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6E2C-C045-EC4A-9B1F-EBE9549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A936-A7A6-7C45-8BEE-66EC5472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tensorflow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2107-7C65-FB42-A9AF-8B9A0120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738"/>
            <a:ext cx="681796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dirty="0"/>
              <a:t>TensorFlow is:</a:t>
            </a:r>
          </a:p>
          <a:p>
            <a:r>
              <a:rPr lang="en" dirty="0"/>
              <a:t>an interface for expressing machine learning algorithms, and </a:t>
            </a:r>
          </a:p>
          <a:p>
            <a:r>
              <a:rPr lang="en" dirty="0"/>
              <a:t>an implementation for executing such algorithms.</a:t>
            </a:r>
          </a:p>
          <a:p>
            <a:endParaRPr lang="en" dirty="0"/>
          </a:p>
          <a:p>
            <a:r>
              <a:rPr lang="en" u="sng" dirty="0"/>
              <a:t>symbolic ML</a:t>
            </a:r>
            <a:r>
              <a:rPr lang="en" dirty="0"/>
              <a:t> dataflow framework that compiles to native CPU -or- fast GPU code</a:t>
            </a:r>
          </a:p>
          <a:p>
            <a:r>
              <a:rPr lang="en" dirty="0"/>
              <a:t>offers a reduction in development time</a:t>
            </a:r>
            <a:endParaRPr lang="en-US" dirty="0"/>
          </a:p>
          <a:p>
            <a:endParaRPr lang="en-US" dirty="0"/>
          </a:p>
          <a:p>
            <a:r>
              <a:rPr lang="en-US" sz="2200" dirty="0">
                <a:hlinkClick r:id="rId2"/>
              </a:rPr>
              <a:t>https://www.youtube.com/watch?v=bYeBL92v99Y</a:t>
            </a:r>
            <a:r>
              <a:rPr lang="en-US" sz="2200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E8B4-343A-2F4B-AF9B-79ADBAAF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8DC8-E792-A344-B12C-E20447A6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67EA9-5BB8-5E41-819B-FE3DC135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9AD4B-B0C7-024A-BEF5-7904AA46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471" y="1136395"/>
            <a:ext cx="4514653" cy="25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6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FF88-4538-9B47-97E9-D18D1EC8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tensor?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631D-FACD-B143-B228-87C4405B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DF26-C1CC-4C4A-8379-67FB54CA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BBC3-978E-254F-8B19-BE79DA1D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94DCA-079B-C442-B58E-D32E6C5F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335"/>
            <a:ext cx="7697641" cy="49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5FE3-3F5E-E749-BB7C-E0AD5384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- </a:t>
            </a:r>
            <a:r>
              <a:rPr lang="en" dirty="0"/>
              <a:t>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CEAF-4458-344B-9CF3-35CCB422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847850"/>
            <a:ext cx="5092485" cy="4351338"/>
          </a:xfrm>
        </p:spPr>
        <p:txBody>
          <a:bodyPr/>
          <a:lstStyle/>
          <a:p>
            <a:pPr>
              <a:buNone/>
            </a:pPr>
            <a:r>
              <a:rPr lang="en" dirty="0"/>
              <a:t>Expresses a numeric computation as a </a:t>
            </a:r>
            <a:r>
              <a:rPr lang="en" b="1" dirty="0"/>
              <a:t>graph</a:t>
            </a:r>
            <a:r>
              <a:rPr lang="en" dirty="0"/>
              <a:t>.</a:t>
            </a:r>
          </a:p>
          <a:p>
            <a:pPr marL="609585" indent="-304792"/>
            <a:r>
              <a:rPr lang="en" dirty="0"/>
              <a:t>Graph nodes are </a:t>
            </a:r>
            <a:r>
              <a:rPr lang="en" b="1" dirty="0"/>
              <a:t>operations</a:t>
            </a:r>
            <a:r>
              <a:rPr lang="en" dirty="0"/>
              <a:t> which have any number of inputs and outputs</a:t>
            </a:r>
          </a:p>
          <a:p>
            <a:pPr marL="609585" indent="-304792"/>
            <a:r>
              <a:rPr lang="en" dirty="0"/>
              <a:t>Graph edges are </a:t>
            </a:r>
            <a:r>
              <a:rPr lang="en" b="1" dirty="0"/>
              <a:t>tensors</a:t>
            </a:r>
            <a:r>
              <a:rPr lang="en" dirty="0"/>
              <a:t> which flow between nodes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1BED-7BA7-E84D-885F-5EA74799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79C-E8A7-9A4A-881C-6CB7DE51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1EC0-26AC-BF44-B1D0-CA718D6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4</a:t>
            </a:fld>
            <a:endParaRPr lang="en-US"/>
          </a:p>
        </p:txBody>
      </p:sp>
      <p:pic>
        <p:nvPicPr>
          <p:cNvPr id="7" name="Shape 94">
            <a:extLst>
              <a:ext uri="{FF2B5EF4-FFF2-40B4-BE49-F238E27FC236}">
                <a16:creationId xmlns:a16="http://schemas.microsoft.com/office/drawing/2014/main" id="{14B3C993-D9FA-E345-A6C5-D7E94F51CDD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6218" y="2254852"/>
            <a:ext cx="3009159" cy="422525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95">
            <a:extLst>
              <a:ext uri="{FF2B5EF4-FFF2-40B4-BE49-F238E27FC236}">
                <a16:creationId xmlns:a16="http://schemas.microsoft.com/office/drawing/2014/main" id="{D7C73C4E-62A2-924A-A253-FC1922253E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945" y="1603983"/>
            <a:ext cx="3314432" cy="380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69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5FE3-3F5E-E749-BB7C-E0AD5384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- </a:t>
            </a:r>
            <a:r>
              <a:rPr lang="en" dirty="0"/>
              <a:t>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CEAF-4458-344B-9CF3-35CCB422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847850"/>
            <a:ext cx="5092485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" b="1" dirty="0"/>
              <a:t>Basic Flow:</a:t>
            </a:r>
          </a:p>
          <a:p>
            <a:pPr marL="609585" indent="-304792">
              <a:buAutoNum type="arabicPeriod"/>
            </a:pPr>
            <a:r>
              <a:rPr lang="en" dirty="0"/>
              <a:t>Build a graph</a:t>
            </a:r>
          </a:p>
          <a:p>
            <a:pPr marL="1219170" lvl="1" indent="-304792">
              <a:buAutoNum type="alphaLcPeriod"/>
            </a:pPr>
            <a:r>
              <a:rPr lang="en" dirty="0"/>
              <a:t>Contains parameter specifications, model architecture, optimization process, … </a:t>
            </a:r>
          </a:p>
          <a:p>
            <a:pPr marL="609585" indent="-304792">
              <a:buAutoNum type="arabicPeriod"/>
            </a:pPr>
            <a:r>
              <a:rPr lang="en" dirty="0"/>
              <a:t>Define and initialize a session</a:t>
            </a:r>
          </a:p>
          <a:p>
            <a:pPr marL="609585" indent="-304792">
              <a:buAutoNum type="arabicPeriod"/>
            </a:pPr>
            <a:r>
              <a:rPr lang="en" dirty="0"/>
              <a:t>Compile and run a session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 marL="1219170" lvl="1" indent="-304792">
              <a:buAutoNum type="alphaLcPeriod"/>
            </a:pPr>
            <a:r>
              <a:rPr lang="en" dirty="0"/>
              <a:t>Compilation, optimization on CPU or GPU on different operating systems</a:t>
            </a:r>
          </a:p>
          <a:p>
            <a:pPr>
              <a:buNone/>
            </a:pPr>
            <a:endParaRPr lang="en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1BED-7BA7-E84D-885F-5EA74799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79C-E8A7-9A4A-881C-6CB7DE51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1EC0-26AC-BF44-B1D0-CA718D6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5</a:t>
            </a:fld>
            <a:endParaRPr lang="en-US"/>
          </a:p>
        </p:txBody>
      </p:sp>
      <p:pic>
        <p:nvPicPr>
          <p:cNvPr id="7" name="Shape 94">
            <a:extLst>
              <a:ext uri="{FF2B5EF4-FFF2-40B4-BE49-F238E27FC236}">
                <a16:creationId xmlns:a16="http://schemas.microsoft.com/office/drawing/2014/main" id="{14B3C993-D9FA-E345-A6C5-D7E94F51CDD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6218" y="2254852"/>
            <a:ext cx="3009159" cy="422525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95">
            <a:extLst>
              <a:ext uri="{FF2B5EF4-FFF2-40B4-BE49-F238E27FC236}">
                <a16:creationId xmlns:a16="http://schemas.microsoft.com/office/drawing/2014/main" id="{D7C73C4E-62A2-924A-A253-FC1922253E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945" y="1603983"/>
            <a:ext cx="3314432" cy="380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76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5FE3-3F5E-E749-BB7C-E0AD5384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- </a:t>
            </a:r>
            <a:r>
              <a:rPr lang="en" dirty="0"/>
              <a:t>Programming 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1BED-7BA7-E84D-885F-5EA74799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672" y="6356350"/>
            <a:ext cx="2743200" cy="365125"/>
          </a:xfrm>
        </p:spPr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79C-E8A7-9A4A-881C-6CB7DE51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2072" y="6356350"/>
            <a:ext cx="4114800" cy="365125"/>
          </a:xfrm>
        </p:spPr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1EC0-26AC-BF44-B1D0-CA718D6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4072" y="6356350"/>
            <a:ext cx="2743200" cy="365125"/>
          </a:xfrm>
        </p:spPr>
        <p:txBody>
          <a:bodyPr/>
          <a:lstStyle/>
          <a:p>
            <a:fld id="{FB1813C9-A23E-CC4B-9720-03BDC152914B}" type="slidenum">
              <a:rPr lang="en-US" smtClean="0"/>
              <a:t>6</a:t>
            </a:fld>
            <a:endParaRPr lang="en-US"/>
          </a:p>
        </p:txBody>
      </p:sp>
      <p:pic>
        <p:nvPicPr>
          <p:cNvPr id="7" name="Shape 94">
            <a:extLst>
              <a:ext uri="{FF2B5EF4-FFF2-40B4-BE49-F238E27FC236}">
                <a16:creationId xmlns:a16="http://schemas.microsoft.com/office/drawing/2014/main" id="{14B3C993-D9FA-E345-A6C5-D7E94F51CDD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9690" y="2254852"/>
            <a:ext cx="3009159" cy="422525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95">
            <a:extLst>
              <a:ext uri="{FF2B5EF4-FFF2-40B4-BE49-F238E27FC236}">
                <a16:creationId xmlns:a16="http://schemas.microsoft.com/office/drawing/2014/main" id="{D7C73C4E-62A2-924A-A253-FC1922253E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417" y="1603983"/>
            <a:ext cx="3314432" cy="380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5346FEF-FFCD-FB47-B08A-1AFED85159AB}"/>
              </a:ext>
            </a:extLst>
          </p:cNvPr>
          <p:cNvGrpSpPr/>
          <p:nvPr/>
        </p:nvGrpSpPr>
        <p:grpSpPr>
          <a:xfrm>
            <a:off x="663617" y="1603983"/>
            <a:ext cx="6560800" cy="2579200"/>
            <a:chOff x="4764667" y="696833"/>
            <a:chExt cx="6560800" cy="2579200"/>
          </a:xfrm>
        </p:grpSpPr>
        <p:sp>
          <p:nvSpPr>
            <p:cNvPr id="12" name="Shape 129">
              <a:extLst>
                <a:ext uri="{FF2B5EF4-FFF2-40B4-BE49-F238E27FC236}">
                  <a16:creationId xmlns:a16="http://schemas.microsoft.com/office/drawing/2014/main" id="{DEB54B08-A556-2A46-8DBA-A89CA2F21A6B}"/>
                </a:ext>
              </a:extLst>
            </p:cNvPr>
            <p:cNvSpPr txBox="1">
              <a:spLocks/>
            </p:cNvSpPr>
            <p:nvPr/>
          </p:nvSpPr>
          <p:spPr>
            <a:xfrm>
              <a:off x="5166267" y="696833"/>
              <a:ext cx="6159200" cy="2579200"/>
            </a:xfrm>
            <a:prstGeom prst="rect">
              <a:avLst/>
            </a:prstGeom>
          </p:spPr>
          <p:txBody>
            <a:bodyPr vert="horz" lIns="121900" tIns="121900" rIns="121900" bIns="12190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795"/>
                </a:lnSpc>
                <a:buFont typeface="Arial"/>
                <a:buNone/>
              </a:pPr>
              <a:r>
                <a:rPr lang="en" sz="1867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tensorflow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67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</a:t>
              </a: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b =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tf.Variable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tf.zeros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,)))</a:t>
              </a: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W =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tf.Variable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tf.random_uniform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784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),-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))</a:t>
              </a: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x =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tf.placeholder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(tf.float32, (None, 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784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))</a:t>
              </a: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h_i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tf.nn.relu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tf.matmul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(x, W) + b)</a:t>
              </a:r>
            </a:p>
          </p:txBody>
        </p:sp>
        <p:sp>
          <p:nvSpPr>
            <p:cNvPr id="13" name="Shape 132">
              <a:extLst>
                <a:ext uri="{FF2B5EF4-FFF2-40B4-BE49-F238E27FC236}">
                  <a16:creationId xmlns:a16="http://schemas.microsoft.com/office/drawing/2014/main" id="{3E3542D0-7C00-3B4A-8FC9-FCF03B2A7B8A}"/>
                </a:ext>
              </a:extLst>
            </p:cNvPr>
            <p:cNvSpPr txBox="1"/>
            <p:nvPr/>
          </p:nvSpPr>
          <p:spPr>
            <a:xfrm>
              <a:off x="4764667" y="1473213"/>
              <a:ext cx="4744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2400" b="1" dirty="0"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16" name="Shape 152">
            <a:extLst>
              <a:ext uri="{FF2B5EF4-FFF2-40B4-BE49-F238E27FC236}">
                <a16:creationId xmlns:a16="http://schemas.microsoft.com/office/drawing/2014/main" id="{677158DC-DB5B-1C44-9E17-BA355648C27E}"/>
              </a:ext>
            </a:extLst>
          </p:cNvPr>
          <p:cNvSpPr txBox="1"/>
          <p:nvPr/>
        </p:nvSpPr>
        <p:spPr>
          <a:xfrm>
            <a:off x="1240752" y="4265201"/>
            <a:ext cx="6185999" cy="182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0795"/>
              </a:lnSpc>
            </a:pP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tf.Session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>
              <a:lnSpc>
                <a:spcPct val="110795"/>
              </a:lnSpc>
            </a:pP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sess.run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tf.initialize_all_variables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b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sess.run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h_i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{x: </a:t>
            </a: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np.random.random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784)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</p:txBody>
      </p:sp>
      <p:sp>
        <p:nvSpPr>
          <p:cNvPr id="17" name="Shape 134">
            <a:extLst>
              <a:ext uri="{FF2B5EF4-FFF2-40B4-BE49-F238E27FC236}">
                <a16:creationId xmlns:a16="http://schemas.microsoft.com/office/drawing/2014/main" id="{09AA5056-6B40-214D-A89C-5BAC7C8AD923}"/>
              </a:ext>
            </a:extLst>
          </p:cNvPr>
          <p:cNvSpPr txBox="1"/>
          <p:nvPr/>
        </p:nvSpPr>
        <p:spPr>
          <a:xfrm>
            <a:off x="663821" y="4265201"/>
            <a:ext cx="474400" cy="91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id="18" name="Shape 134">
            <a:extLst>
              <a:ext uri="{FF2B5EF4-FFF2-40B4-BE49-F238E27FC236}">
                <a16:creationId xmlns:a16="http://schemas.microsoft.com/office/drawing/2014/main" id="{CDE54EDD-A0FB-2449-A6B9-30E9E19DC596}"/>
              </a:ext>
            </a:extLst>
          </p:cNvPr>
          <p:cNvSpPr txBox="1"/>
          <p:nvPr/>
        </p:nvSpPr>
        <p:spPr>
          <a:xfrm>
            <a:off x="663617" y="5334821"/>
            <a:ext cx="474400" cy="91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477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582B-4D19-614D-AC22-A016506C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Keras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96D0-2ECF-584C-B628-43564A78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high-level API to build and train deep learning models. </a:t>
            </a:r>
          </a:p>
          <a:p>
            <a:r>
              <a:rPr lang="en-CA" dirty="0"/>
              <a:t>Used for fast prototyping, advanced research, and production, with three key advantages:</a:t>
            </a:r>
          </a:p>
          <a:p>
            <a:pPr lvl="1"/>
            <a:r>
              <a:rPr lang="en-CA" b="1" i="1" dirty="0"/>
              <a:t>User friendly </a:t>
            </a:r>
            <a:r>
              <a:rPr lang="en-CA" i="1" dirty="0"/>
              <a:t>- </a:t>
            </a:r>
            <a:r>
              <a:rPr lang="en-CA" dirty="0"/>
              <a:t>simple, consistent interface optimized for common use cases. It provides clear and actionable feedback for user errors.</a:t>
            </a:r>
          </a:p>
          <a:p>
            <a:pPr lvl="1"/>
            <a:r>
              <a:rPr lang="en-CA" b="1" i="1" dirty="0"/>
              <a:t>Modular and composable </a:t>
            </a:r>
            <a:r>
              <a:rPr lang="en-CA" i="1" dirty="0"/>
              <a:t>- </a:t>
            </a:r>
            <a:r>
              <a:rPr lang="en-CA" dirty="0" err="1"/>
              <a:t>Keras</a:t>
            </a:r>
            <a:r>
              <a:rPr lang="en-CA" dirty="0"/>
              <a:t> models are made by connecting configurable building blocks together, with few restrictions.</a:t>
            </a:r>
          </a:p>
          <a:p>
            <a:pPr lvl="1"/>
            <a:r>
              <a:rPr lang="en-CA" b="1" i="1" dirty="0"/>
              <a:t>Easy to extend </a:t>
            </a:r>
            <a:r>
              <a:rPr lang="en-CA" i="1" dirty="0"/>
              <a:t>- w</a:t>
            </a:r>
            <a:r>
              <a:rPr lang="en-CA" dirty="0"/>
              <a:t>rite custom building blocks to express new ideas for research, or create new layers, loss functions, and develop new models </a:t>
            </a:r>
          </a:p>
          <a:p>
            <a:r>
              <a:rPr lang="en-US" dirty="0">
                <a:hlinkClick r:id="rId2"/>
              </a:rPr>
              <a:t>http://Keras.io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1575-826A-5848-B361-164E288A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C048-3CB0-844B-9FB6-4E628364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622C-1B15-4546-BF17-7D4BC79C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8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582B-4D19-614D-AC22-A016506C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Keras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96D0-2ECF-584C-B628-43564A78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05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Framework on top of TensorFlow </a:t>
            </a:r>
          </a:p>
          <a:p>
            <a:r>
              <a:rPr lang="en-US" dirty="0"/>
              <a:t>Follows the principle of layers </a:t>
            </a:r>
            <a:r>
              <a:rPr lang="mr-IN" dirty="0"/>
              <a:t>–</a:t>
            </a:r>
            <a:r>
              <a:rPr lang="en-US" dirty="0"/>
              <a:t> can stack, split or merge for unique network architectures. </a:t>
            </a:r>
          </a:p>
          <a:p>
            <a:r>
              <a:rPr lang="en-US" dirty="0"/>
              <a:t>Calculates the connection size between hidden layers based on each layers size. </a:t>
            </a:r>
          </a:p>
          <a:p>
            <a:r>
              <a:rPr lang="en-US" dirty="0"/>
              <a:t>Allows GPU acceleration with minimal configuration.</a:t>
            </a:r>
          </a:p>
          <a:p>
            <a:r>
              <a:rPr lang="en-US" dirty="0">
                <a:hlinkClick r:id="rId2"/>
              </a:rPr>
              <a:t>http://Keras.io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1575-826A-5848-B361-164E288A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C048-3CB0-844B-9FB6-4E628364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622C-1B15-4546-BF17-7D4BC79C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B760F-84AB-0142-9F71-9928C0AFD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58" y="1690688"/>
            <a:ext cx="4706083" cy="41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8" y="2437946"/>
            <a:ext cx="6263185" cy="118283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7048" y="677137"/>
            <a:ext cx="1427328" cy="904117"/>
          </a:xfrm>
        </p:spPr>
        <p:txBody>
          <a:bodyPr/>
          <a:lstStyle/>
          <a:p>
            <a:r>
              <a:rPr lang="en-US" sz="3200" dirty="0" err="1">
                <a:latin typeface="+mn-lt"/>
              </a:rPr>
              <a:t>Keras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048" y="1747990"/>
            <a:ext cx="469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TensorFlow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98" y="2271210"/>
            <a:ext cx="5121302" cy="4328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" y="4599024"/>
            <a:ext cx="5067300" cy="5969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60812" y="1581254"/>
            <a:ext cx="11308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>
            <a:extLst>
              <a:ext uri="{FF2B5EF4-FFF2-40B4-BE49-F238E27FC236}">
                <a16:creationId xmlns:a16="http://schemas.microsoft.com/office/drawing/2014/main" id="{B712D29A-3742-497A-8205-BB01BF69D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69372" y="869582"/>
            <a:ext cx="5143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5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477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Tensorflow and Keras</vt:lpstr>
      <vt:lpstr>What is tensorflow? </vt:lpstr>
      <vt:lpstr>What is a tensor?</vt:lpstr>
      <vt:lpstr>Tensorflow - Programming model</vt:lpstr>
      <vt:lpstr>Tensorflow - Programming model</vt:lpstr>
      <vt:lpstr>Tensorflow - Programming model</vt:lpstr>
      <vt:lpstr>What is Keras?</vt:lpstr>
      <vt:lpstr>What is Keras?</vt:lpstr>
      <vt:lpstr>Keras</vt:lpstr>
      <vt:lpstr>TUTORIAL #1(c)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Danny Silver</dc:creator>
  <cp:lastModifiedBy>Danny Silver</cp:lastModifiedBy>
  <cp:revision>88</cp:revision>
  <dcterms:created xsi:type="dcterms:W3CDTF">2017-04-03T09:16:08Z</dcterms:created>
  <dcterms:modified xsi:type="dcterms:W3CDTF">2019-06-12T19:55:04Z</dcterms:modified>
</cp:coreProperties>
</file>