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80D6EB-D77B-4F15-B4E6-9BD56EEFE6A4}" type="datetimeFigureOut">
              <a:rPr lang="en-US" smtClean="0"/>
              <a:pPr/>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0D6EB-D77B-4F15-B4E6-9BD56EEFE6A4}" type="datetimeFigureOut">
              <a:rPr lang="en-US" smtClean="0"/>
              <a:pPr/>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0D6EB-D77B-4F15-B4E6-9BD56EEFE6A4}" type="datetimeFigureOut">
              <a:rPr lang="en-US" smtClean="0"/>
              <a:pPr/>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0D6EB-D77B-4F15-B4E6-9BD56EEFE6A4}" type="datetimeFigureOut">
              <a:rPr lang="en-US" smtClean="0"/>
              <a:pPr/>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80D6EB-D77B-4F15-B4E6-9BD56EEFE6A4}" type="datetimeFigureOut">
              <a:rPr lang="en-US" smtClean="0"/>
              <a:pPr/>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80D6EB-D77B-4F15-B4E6-9BD56EEFE6A4}" type="datetimeFigureOut">
              <a:rPr lang="en-US" smtClean="0"/>
              <a:pPr/>
              <a:t>3/31/2013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80D6EB-D77B-4F15-B4E6-9BD56EEFE6A4}" type="datetimeFigureOut">
              <a:rPr lang="en-US" smtClean="0"/>
              <a:pPr/>
              <a:t>3/31/2013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80D6EB-D77B-4F15-B4E6-9BD56EEFE6A4}" type="datetimeFigureOut">
              <a:rPr lang="en-US" smtClean="0"/>
              <a:pPr/>
              <a:t>3/31/2013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0D6EB-D77B-4F15-B4E6-9BD56EEFE6A4}" type="datetimeFigureOut">
              <a:rPr lang="en-US" smtClean="0"/>
              <a:pPr/>
              <a:t>3/31/2013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80D6EB-D77B-4F15-B4E6-9BD56EEFE6A4}" type="datetimeFigureOut">
              <a:rPr lang="en-US" smtClean="0"/>
              <a:pPr/>
              <a:t>3/31/2013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80D6EB-D77B-4F15-B4E6-9BD56EEFE6A4}" type="datetimeFigureOut">
              <a:rPr lang="en-US" smtClean="0"/>
              <a:pPr/>
              <a:t>3/31/2013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DCA00-33D9-42AF-BE4C-2809D0322B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0D6EB-D77B-4F15-B4E6-9BD56EEFE6A4}" type="datetimeFigureOut">
              <a:rPr lang="en-US" smtClean="0"/>
              <a:pPr/>
              <a:t>3/31/2013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DCA00-33D9-42AF-BE4C-2809D0322B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US" dirty="0" smtClean="0"/>
              <a:t>PHP Configurations</a:t>
            </a:r>
            <a:endParaRPr lang="en-US" dirty="0"/>
          </a:p>
        </p:txBody>
      </p:sp>
      <p:sp>
        <p:nvSpPr>
          <p:cNvPr id="3" name="Subtitle 2"/>
          <p:cNvSpPr>
            <a:spLocks noGrp="1"/>
          </p:cNvSpPr>
          <p:nvPr>
            <p:ph type="subTitle" idx="1"/>
          </p:nvPr>
        </p:nvSpPr>
        <p:spPr>
          <a:xfrm>
            <a:off x="1295400" y="2819400"/>
            <a:ext cx="6400800" cy="1752600"/>
          </a:xfrm>
        </p:spPr>
        <p:txBody>
          <a:bodyPr>
            <a:normAutofit fontScale="70000" lnSpcReduction="20000"/>
          </a:bodyPr>
          <a:lstStyle/>
          <a:p>
            <a:pPr algn="l"/>
            <a:r>
              <a:rPr lang="en-US" dirty="0" smtClean="0"/>
              <a:t>We can change the configuration in three ways:</a:t>
            </a:r>
          </a:p>
          <a:p>
            <a:pPr algn="l"/>
            <a:endParaRPr lang="en-US" dirty="0" smtClean="0"/>
          </a:p>
          <a:p>
            <a:pPr marL="514350" indent="-514350" algn="l">
              <a:buAutoNum type="arabicPeriod"/>
            </a:pPr>
            <a:r>
              <a:rPr lang="en-US" dirty="0" smtClean="0"/>
              <a:t>PHP.ini</a:t>
            </a:r>
          </a:p>
          <a:p>
            <a:pPr marL="514350" indent="-514350" algn="l">
              <a:buAutoNum type="arabicPeriod"/>
            </a:pPr>
            <a:r>
              <a:rPr lang="en-US" dirty="0" err="1" smtClean="0"/>
              <a:t>HTTPD.conf</a:t>
            </a:r>
            <a:endParaRPr lang="en-US" dirty="0" smtClean="0"/>
          </a:p>
          <a:p>
            <a:pPr marL="514350" indent="-514350" algn="l">
              <a:buAutoNum type="arabicPeriod"/>
            </a:pPr>
            <a:r>
              <a:rPr lang="en-US" dirty="0" smtClean="0"/>
              <a:t>.</a:t>
            </a:r>
            <a:r>
              <a:rPr lang="en-US" dirty="0" err="1" smtClean="0"/>
              <a:t>htaccess</a:t>
            </a:r>
            <a:endParaRPr lang="en-US" dirty="0" smtClean="0"/>
          </a:p>
          <a:p>
            <a:pPr marL="514350" indent="-514350"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762000"/>
          </a:xfrm>
        </p:spPr>
        <p:txBody>
          <a:bodyPr>
            <a:noAutofit/>
          </a:bodyPr>
          <a:lstStyle/>
          <a:p>
            <a:r>
              <a:rPr lang="en-US" b="1" dirty="0" smtClean="0"/>
              <a:t>What can I do with .</a:t>
            </a:r>
            <a:r>
              <a:rPr lang="en-US" b="1" dirty="0" err="1" smtClean="0"/>
              <a:t>htaccess</a:t>
            </a:r>
            <a:r>
              <a:rPr lang="en-US" b="1" dirty="0" smtClean="0"/>
              <a:t> files?</a:t>
            </a:r>
            <a:endParaRPr lang="en-US" b="1" dirty="0"/>
          </a:p>
        </p:txBody>
      </p:sp>
      <p:sp>
        <p:nvSpPr>
          <p:cNvPr id="7" name="Subtitle 2"/>
          <p:cNvSpPr>
            <a:spLocks noGrp="1"/>
          </p:cNvSpPr>
          <p:nvPr>
            <p:ph type="subTitle" idx="1"/>
          </p:nvPr>
        </p:nvSpPr>
        <p:spPr>
          <a:xfrm>
            <a:off x="762000" y="1295400"/>
            <a:ext cx="7924800" cy="5410200"/>
          </a:xfrm>
        </p:spPr>
        <p:txBody>
          <a:bodyPr>
            <a:normAutofit/>
          </a:bodyPr>
          <a:lstStyle/>
          <a:p>
            <a:pPr algn="l"/>
            <a:r>
              <a:rPr lang="en-US" sz="1400" b="1" dirty="0" smtClean="0"/>
              <a:t>Change PHP </a:t>
            </a:r>
            <a:r>
              <a:rPr lang="en-US" sz="1400" b="1" dirty="0" err="1" smtClean="0"/>
              <a:t>ini</a:t>
            </a:r>
            <a:r>
              <a:rPr lang="en-US" sz="1400" b="1" dirty="0" smtClean="0"/>
              <a:t> settings using .</a:t>
            </a:r>
            <a:r>
              <a:rPr lang="en-US" sz="1400" b="1" dirty="0" err="1" smtClean="0"/>
              <a:t>htaccess</a:t>
            </a:r>
            <a:endParaRPr lang="en-US" sz="1400" b="1" dirty="0" smtClean="0"/>
          </a:p>
          <a:p>
            <a:pPr algn="l" fontAlgn="base"/>
            <a:endParaRPr lang="en-US" sz="1400" b="1" dirty="0" smtClean="0"/>
          </a:p>
          <a:p>
            <a:pPr algn="l"/>
            <a:r>
              <a:rPr lang="en-US" sz="1400" dirty="0" smtClean="0"/>
              <a:t># </a:t>
            </a:r>
            <a:r>
              <a:rPr lang="en-US" sz="1400" dirty="0" err="1" smtClean="0"/>
              <a:t>php</a:t>
            </a:r>
            <a:r>
              <a:rPr lang="en-US" sz="1400" dirty="0" smtClean="0"/>
              <a:t> error logs..</a:t>
            </a:r>
            <a:br>
              <a:rPr lang="en-US" sz="1400" dirty="0" smtClean="0"/>
            </a:br>
            <a:r>
              <a:rPr lang="en-US" sz="1400" dirty="0" err="1" smtClean="0"/>
              <a:t>php_flag</a:t>
            </a:r>
            <a:r>
              <a:rPr lang="en-US" sz="1400" dirty="0" smtClean="0"/>
              <a:t> </a:t>
            </a:r>
            <a:r>
              <a:rPr lang="en-US" sz="1400" dirty="0" err="1" smtClean="0"/>
              <a:t>display_errors</a:t>
            </a:r>
            <a:r>
              <a:rPr lang="en-US" sz="1400" dirty="0" smtClean="0"/>
              <a:t> off</a:t>
            </a:r>
            <a:br>
              <a:rPr lang="en-US" sz="1400" dirty="0" smtClean="0"/>
            </a:br>
            <a:r>
              <a:rPr lang="en-US" sz="1400" dirty="0" err="1" smtClean="0"/>
              <a:t>php_flag</a:t>
            </a:r>
            <a:r>
              <a:rPr lang="en-US" sz="1400" dirty="0" smtClean="0"/>
              <a:t> </a:t>
            </a:r>
            <a:r>
              <a:rPr lang="en-US" sz="1400" dirty="0" err="1" smtClean="0"/>
              <a:t>log_errors</a:t>
            </a:r>
            <a:r>
              <a:rPr lang="en-US" sz="1400" dirty="0" smtClean="0"/>
              <a:t> on</a:t>
            </a:r>
            <a:br>
              <a:rPr lang="en-US" sz="1400" dirty="0" smtClean="0"/>
            </a:br>
            <a:r>
              <a:rPr lang="en-US" sz="1400" dirty="0" err="1" smtClean="0"/>
              <a:t>php_value</a:t>
            </a:r>
            <a:r>
              <a:rPr lang="en-US" sz="1400" dirty="0" smtClean="0"/>
              <a:t> </a:t>
            </a:r>
            <a:r>
              <a:rPr lang="en-US" sz="1400" dirty="0" err="1" smtClean="0"/>
              <a:t>track_errors</a:t>
            </a:r>
            <a:r>
              <a:rPr lang="en-US" sz="1400" dirty="0" smtClean="0"/>
              <a:t> on</a:t>
            </a:r>
            <a:br>
              <a:rPr lang="en-US" sz="1400" dirty="0" smtClean="0"/>
            </a:br>
            <a:r>
              <a:rPr lang="en-US" sz="1400" dirty="0" err="1" smtClean="0"/>
              <a:t>php_value</a:t>
            </a:r>
            <a:r>
              <a:rPr lang="en-US" sz="1400" dirty="0" smtClean="0"/>
              <a:t> </a:t>
            </a:r>
            <a:r>
              <a:rPr lang="en-US" sz="1400" dirty="0" err="1" smtClean="0"/>
              <a:t>error_log</a:t>
            </a:r>
            <a:r>
              <a:rPr lang="en-US" sz="1400" dirty="0" smtClean="0"/>
              <a:t> /home/</a:t>
            </a:r>
            <a:r>
              <a:rPr lang="en-US" sz="1400" dirty="0" err="1" smtClean="0"/>
              <a:t>cor</a:t>
            </a:r>
            <a:r>
              <a:rPr lang="en-US" sz="1400" dirty="0" smtClean="0"/>
              <a:t>/errors/phperr.log</a:t>
            </a:r>
            <a:br>
              <a:rPr lang="en-US" sz="1400" dirty="0" smtClean="0"/>
            </a:br>
            <a:r>
              <a:rPr lang="en-US" sz="1400" dirty="0" smtClean="0"/>
              <a:t/>
            </a:r>
            <a:br>
              <a:rPr lang="en-US" sz="1400" dirty="0" smtClean="0"/>
            </a:br>
            <a:r>
              <a:rPr lang="en-US" sz="1400" dirty="0" smtClean="0"/>
              <a:t># if you like to collect interesting </a:t>
            </a:r>
            <a:r>
              <a:rPr lang="en-US" sz="1400" dirty="0" err="1" smtClean="0"/>
              <a:t>php</a:t>
            </a:r>
            <a:r>
              <a:rPr lang="en-US" sz="1400" dirty="0" smtClean="0"/>
              <a:t> system shell access and web hack scripts</a:t>
            </a:r>
            <a:br>
              <a:rPr lang="en-US" sz="1400" dirty="0" smtClean="0"/>
            </a:br>
            <a:r>
              <a:rPr lang="en-US" sz="1400" dirty="0" smtClean="0"/>
              <a:t># get yourself a SECURE upload facility, and just let the script-kiddies come …</a:t>
            </a:r>
            <a:br>
              <a:rPr lang="en-US" sz="1400" dirty="0" smtClean="0"/>
            </a:br>
            <a:r>
              <a:rPr lang="en-US" sz="1400" dirty="0" smtClean="0"/>
              <a:t># in no time you will have a huge selection of fascinating code. If you want folk to</a:t>
            </a:r>
            <a:br>
              <a:rPr lang="en-US" sz="1400" dirty="0" smtClean="0"/>
            </a:br>
            <a:r>
              <a:rPr lang="en-US" sz="1400" dirty="0" smtClean="0"/>
              <a:t># also upload zips and stuff, you might want to increase the upload capacities..</a:t>
            </a:r>
            <a:br>
              <a:rPr lang="en-US" sz="1400" dirty="0" smtClean="0"/>
            </a:br>
            <a:r>
              <a:rPr lang="en-US" sz="1400" dirty="0" err="1" smtClean="0"/>
              <a:t>php_value</a:t>
            </a:r>
            <a:r>
              <a:rPr lang="en-US" sz="1400" dirty="0" smtClean="0"/>
              <a:t> </a:t>
            </a:r>
            <a:r>
              <a:rPr lang="en-US" sz="1400" dirty="0" err="1" smtClean="0"/>
              <a:t>upload_max_filesize</a:t>
            </a:r>
            <a:r>
              <a:rPr lang="en-US" sz="1400" dirty="0" smtClean="0"/>
              <a:t> 12M</a:t>
            </a:r>
            <a:br>
              <a:rPr lang="en-US" sz="1400" dirty="0" smtClean="0"/>
            </a:br>
            <a:r>
              <a:rPr lang="en-US" sz="1400" dirty="0" err="1" smtClean="0"/>
              <a:t>php_value</a:t>
            </a:r>
            <a:r>
              <a:rPr lang="en-US" sz="1400" dirty="0" smtClean="0"/>
              <a:t> </a:t>
            </a:r>
            <a:r>
              <a:rPr lang="en-US" sz="1400" dirty="0" err="1" smtClean="0"/>
              <a:t>post_max_size</a:t>
            </a:r>
            <a:r>
              <a:rPr lang="en-US" sz="1400" dirty="0" smtClean="0"/>
              <a:t> 12M</a:t>
            </a:r>
            <a:br>
              <a:rPr lang="en-US" sz="1400" dirty="0" smtClean="0"/>
            </a:br>
            <a:endParaRPr lang="en-US" sz="1400" dirty="0" smtClean="0"/>
          </a:p>
          <a:p>
            <a:pPr algn="l" fontAlgn="base"/>
            <a:endParaRPr lang="en-US" sz="1400" dirty="0" smtClean="0"/>
          </a:p>
          <a:p>
            <a:pPr algn="l"/>
            <a:r>
              <a:rPr lang="en-US" sz="1400" b="1" dirty="0" smtClean="0"/>
              <a:t>Note: For most of the flags I've tested, you can use on/off and true/false interchangeably, as well as 0/1, also </a:t>
            </a:r>
            <a:r>
              <a:rPr lang="en-US" sz="1400" b="1" dirty="0" err="1" smtClean="0"/>
              <a:t>php_value</a:t>
            </a:r>
            <a:r>
              <a:rPr lang="en-US" sz="1400" b="1" dirty="0" smtClean="0"/>
              <a:t> and </a:t>
            </a:r>
            <a:r>
              <a:rPr lang="en-US" sz="1400" b="1" dirty="0" err="1" smtClean="0"/>
              <a:t>php_flag</a:t>
            </a:r>
            <a:r>
              <a:rPr lang="en-US" sz="1400" b="1" dirty="0" smtClean="0"/>
              <a:t> can be switched around while things continue to work as expected! I guess, logically, </a:t>
            </a:r>
            <a:r>
              <a:rPr lang="en-US" sz="1400" b="1" dirty="0" err="1" smtClean="0"/>
              <a:t>booleans</a:t>
            </a:r>
            <a:r>
              <a:rPr lang="en-US" sz="1400" b="1" dirty="0" smtClean="0"/>
              <a:t> should always be </a:t>
            </a:r>
            <a:r>
              <a:rPr lang="en-US" sz="1400" b="1" dirty="0" err="1" smtClean="0"/>
              <a:t>php_flag</a:t>
            </a:r>
            <a:r>
              <a:rPr lang="en-US" sz="1400" b="1" dirty="0" smtClean="0"/>
              <a:t>, and values, </a:t>
            </a:r>
            <a:r>
              <a:rPr lang="en-US" sz="1400" b="1" dirty="0" err="1" smtClean="0"/>
              <a:t>php_value</a:t>
            </a:r>
            <a:r>
              <a:rPr lang="en-US" sz="1400" b="1" dirty="0" smtClean="0"/>
              <a:t>; but suffice to say, if some </a:t>
            </a:r>
            <a:r>
              <a:rPr lang="en-US" sz="1400" b="1" dirty="0" err="1" smtClean="0"/>
              <a:t>php</a:t>
            </a:r>
            <a:r>
              <a:rPr lang="en-US" sz="1400" b="1" dirty="0" smtClean="0"/>
              <a:t> </a:t>
            </a:r>
            <a:r>
              <a:rPr lang="en-US" sz="1400" b="1" dirty="0" err="1" smtClean="0"/>
              <a:t>erm</a:t>
            </a:r>
            <a:r>
              <a:rPr lang="en-US" sz="1400" b="1" dirty="0" smtClean="0"/>
              <a:t>, </a:t>
            </a:r>
            <a:r>
              <a:rPr lang="en-US" sz="1400" b="1" i="1" dirty="0" smtClean="0"/>
              <a:t>directive</a:t>
            </a:r>
            <a:r>
              <a:rPr lang="en-US" sz="1400" b="1" dirty="0" smtClean="0"/>
              <a:t>  isn't working, these would all be good things to fiddle with!</a:t>
            </a:r>
            <a:endParaRPr lang="en-US" sz="1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762000"/>
          </a:xfrm>
        </p:spPr>
        <p:txBody>
          <a:bodyPr>
            <a:noAutofit/>
          </a:bodyPr>
          <a:lstStyle/>
          <a:p>
            <a:r>
              <a:rPr lang="en-US" b="1" dirty="0" err="1" smtClean="0"/>
              <a:t>Httpd.conf</a:t>
            </a:r>
            <a:endParaRPr lang="en-US" b="1" dirty="0"/>
          </a:p>
        </p:txBody>
      </p:sp>
      <p:sp>
        <p:nvSpPr>
          <p:cNvPr id="7" name="Subtitle 2"/>
          <p:cNvSpPr>
            <a:spLocks noGrp="1"/>
          </p:cNvSpPr>
          <p:nvPr>
            <p:ph type="subTitle" idx="1"/>
          </p:nvPr>
        </p:nvSpPr>
        <p:spPr>
          <a:xfrm>
            <a:off x="762000" y="1295400"/>
            <a:ext cx="7924800" cy="5410200"/>
          </a:xfrm>
        </p:spPr>
        <p:txBody>
          <a:bodyPr>
            <a:normAutofit/>
          </a:bodyPr>
          <a:lstStyle/>
          <a:p>
            <a:pPr algn="l"/>
            <a:r>
              <a:rPr lang="en-US" sz="1400" b="1" dirty="0" smtClean="0"/>
              <a:t>We can also change the PHP Directive using the </a:t>
            </a:r>
            <a:r>
              <a:rPr lang="en-US" sz="1400" b="1" dirty="0" err="1" smtClean="0"/>
              <a:t>HTTPD.conf</a:t>
            </a:r>
            <a:r>
              <a:rPr lang="en-US" sz="1400" b="1" dirty="0" smtClean="0"/>
              <a:t> file:</a:t>
            </a:r>
          </a:p>
          <a:p>
            <a:pPr algn="l"/>
            <a:endParaRPr lang="en-US" sz="1400" b="1" dirty="0" smtClean="0"/>
          </a:p>
          <a:p>
            <a:pPr algn="l"/>
            <a:endParaRPr lang="en-US" sz="1400" b="1" dirty="0" smtClean="0"/>
          </a:p>
          <a:p>
            <a:pPr algn="l"/>
            <a:r>
              <a:rPr lang="en-US" sz="1400" b="1" dirty="0" smtClean="0"/>
              <a:t>&lt;</a:t>
            </a:r>
            <a:r>
              <a:rPr lang="en-US" sz="1400" b="1" dirty="0" err="1" smtClean="0"/>
              <a:t>IfModule</a:t>
            </a:r>
            <a:r>
              <a:rPr lang="en-US" sz="1400" b="1" dirty="0" smtClean="0"/>
              <a:t> mod_php5.c&gt;</a:t>
            </a:r>
          </a:p>
          <a:p>
            <a:pPr algn="l"/>
            <a:r>
              <a:rPr lang="en-US" sz="1400" b="1" dirty="0" smtClean="0"/>
              <a:t>  </a:t>
            </a:r>
            <a:r>
              <a:rPr lang="en-US" sz="1400" b="1" dirty="0" err="1" smtClean="0"/>
              <a:t>php_value</a:t>
            </a:r>
            <a:r>
              <a:rPr lang="en-US" sz="1400" b="1" dirty="0" smtClean="0"/>
              <a:t> </a:t>
            </a:r>
            <a:r>
              <a:rPr lang="en-US" sz="1400" b="1" dirty="0" err="1" smtClean="0"/>
              <a:t>upload_max_filesize</a:t>
            </a:r>
            <a:r>
              <a:rPr lang="en-US" sz="1400" b="1" dirty="0" smtClean="0"/>
              <a:t> 70M</a:t>
            </a:r>
          </a:p>
          <a:p>
            <a:pPr algn="l"/>
            <a:r>
              <a:rPr lang="en-US" sz="1400" b="1" dirty="0" smtClean="0"/>
              <a:t>  </a:t>
            </a:r>
            <a:r>
              <a:rPr lang="en-US" sz="1400" b="1" dirty="0" err="1" smtClean="0"/>
              <a:t>php_value</a:t>
            </a:r>
            <a:r>
              <a:rPr lang="en-US" sz="1400" b="1" dirty="0" smtClean="0"/>
              <a:t> </a:t>
            </a:r>
            <a:r>
              <a:rPr lang="en-US" sz="1400" b="1" dirty="0" err="1" smtClean="0"/>
              <a:t>post_max_size</a:t>
            </a:r>
            <a:r>
              <a:rPr lang="en-US" sz="1400" b="1" dirty="0" smtClean="0"/>
              <a:t> 80M</a:t>
            </a:r>
          </a:p>
          <a:p>
            <a:pPr algn="l"/>
            <a:r>
              <a:rPr lang="en-US" sz="1400" b="1" dirty="0" smtClean="0"/>
              <a:t>  </a:t>
            </a:r>
            <a:r>
              <a:rPr lang="en-US" sz="1400" b="1" dirty="0" err="1" smtClean="0"/>
              <a:t>php_value</a:t>
            </a:r>
            <a:r>
              <a:rPr lang="en-US" sz="1400" b="1" dirty="0" smtClean="0"/>
              <a:t> </a:t>
            </a:r>
            <a:r>
              <a:rPr lang="en-US" sz="1400" b="1" dirty="0" err="1" smtClean="0"/>
              <a:t>memory_limit</a:t>
            </a:r>
            <a:r>
              <a:rPr lang="en-US" sz="1400" b="1" dirty="0" smtClean="0"/>
              <a:t> 90M</a:t>
            </a:r>
          </a:p>
          <a:p>
            <a:pPr algn="l"/>
            <a:r>
              <a:rPr lang="en-US" sz="1400" b="1" dirty="0" smtClean="0"/>
              <a:t>  </a:t>
            </a:r>
            <a:r>
              <a:rPr lang="en-US" sz="1400" b="1" dirty="0" err="1" smtClean="0"/>
              <a:t>php_value</a:t>
            </a:r>
            <a:r>
              <a:rPr lang="en-US" sz="1400" b="1" dirty="0" smtClean="0"/>
              <a:t> </a:t>
            </a:r>
            <a:r>
              <a:rPr lang="en-US" sz="1400" b="1" dirty="0" err="1" smtClean="0"/>
              <a:t>max_execution_time</a:t>
            </a:r>
            <a:r>
              <a:rPr lang="en-US" sz="1400" b="1" dirty="0" smtClean="0"/>
              <a:t> 240</a:t>
            </a:r>
          </a:p>
          <a:p>
            <a:pPr algn="l"/>
            <a:r>
              <a:rPr lang="en-US" sz="1400" b="1" dirty="0" smtClean="0"/>
              <a:t>  </a:t>
            </a:r>
            <a:r>
              <a:rPr lang="en-US" sz="1400" b="1" dirty="0" err="1" smtClean="0"/>
              <a:t>php_value</a:t>
            </a:r>
            <a:r>
              <a:rPr lang="en-US" sz="1400" b="1" dirty="0" smtClean="0"/>
              <a:t> </a:t>
            </a:r>
            <a:r>
              <a:rPr lang="en-US" sz="1400" b="1" dirty="0" err="1" smtClean="0"/>
              <a:t>max_input_time</a:t>
            </a:r>
            <a:r>
              <a:rPr lang="en-US" sz="1400" b="1" dirty="0" smtClean="0"/>
              <a:t> 240</a:t>
            </a:r>
          </a:p>
          <a:p>
            <a:pPr algn="l"/>
            <a:r>
              <a:rPr lang="en-US" sz="1400" b="1" dirty="0" smtClean="0"/>
              <a:t>  </a:t>
            </a:r>
            <a:r>
              <a:rPr lang="en-US" sz="1400" b="1" dirty="0" err="1" smtClean="0"/>
              <a:t>php_value</a:t>
            </a:r>
            <a:r>
              <a:rPr lang="en-US" sz="1400" b="1" dirty="0" smtClean="0"/>
              <a:t> </a:t>
            </a:r>
            <a:r>
              <a:rPr lang="en-US" sz="1400" b="1" dirty="0" err="1" smtClean="0"/>
              <a:t>error_log</a:t>
            </a:r>
            <a:r>
              <a:rPr lang="en-US" sz="1400" b="1" dirty="0" smtClean="0"/>
              <a:t> D:\wamp\www\htaccesstest\logfile.log</a:t>
            </a:r>
          </a:p>
          <a:p>
            <a:pPr algn="l"/>
            <a:r>
              <a:rPr lang="en-US" sz="1400" b="1" dirty="0" smtClean="0"/>
              <a:t>&lt;/</a:t>
            </a:r>
            <a:r>
              <a:rPr lang="en-US" sz="1400" b="1" dirty="0" err="1" smtClean="0"/>
              <a:t>IfModule</a:t>
            </a:r>
            <a:r>
              <a:rPr lang="en-US" sz="1400" b="1" dirty="0" smtClean="0"/>
              <a:t>&gt;</a:t>
            </a:r>
          </a:p>
          <a:p>
            <a:pPr algn="l"/>
            <a:endParaRPr lang="en-US" sz="1400" b="1" dirty="0" smtClean="0"/>
          </a:p>
          <a:p>
            <a:pPr algn="l"/>
            <a:endParaRPr lang="en-US" sz="1400" b="1" dirty="0" smtClean="0"/>
          </a:p>
          <a:p>
            <a:pPr algn="l"/>
            <a:r>
              <a:rPr lang="en-US" sz="1400" b="1" dirty="0" smtClean="0"/>
              <a:t>We can override the </a:t>
            </a:r>
            <a:r>
              <a:rPr lang="en-US" sz="1400" b="1" dirty="0" err="1" smtClean="0"/>
              <a:t>php</a:t>
            </a:r>
            <a:r>
              <a:rPr lang="en-US" sz="1400" b="1" dirty="0" smtClean="0"/>
              <a:t> configuration for </a:t>
            </a:r>
            <a:r>
              <a:rPr lang="en-US" sz="1400" b="1" smtClean="0"/>
              <a:t>particular domain as well.</a:t>
            </a:r>
            <a:endParaRPr lang="en-US" sz="1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US" dirty="0" smtClean="0"/>
              <a:t>PHP.ini</a:t>
            </a:r>
            <a:endParaRPr lang="en-US" dirty="0"/>
          </a:p>
        </p:txBody>
      </p:sp>
      <p:sp>
        <p:nvSpPr>
          <p:cNvPr id="3" name="Subtitle 2"/>
          <p:cNvSpPr>
            <a:spLocks noGrp="1"/>
          </p:cNvSpPr>
          <p:nvPr>
            <p:ph type="subTitle" idx="1"/>
          </p:nvPr>
        </p:nvSpPr>
        <p:spPr>
          <a:xfrm>
            <a:off x="1295400" y="2819400"/>
            <a:ext cx="6400800" cy="1752600"/>
          </a:xfrm>
        </p:spPr>
        <p:txBody>
          <a:bodyPr>
            <a:normAutofit fontScale="70000" lnSpcReduction="20000"/>
          </a:bodyPr>
          <a:lstStyle/>
          <a:p>
            <a:pPr algn="l"/>
            <a:r>
              <a:rPr lang="en-US" dirty="0" smtClean="0"/>
              <a:t>We can change the </a:t>
            </a:r>
            <a:r>
              <a:rPr lang="en-US" dirty="0" smtClean="0"/>
              <a:t>PHP.ini configuration using two way </a:t>
            </a:r>
            <a:endParaRPr lang="en-US" dirty="0" smtClean="0"/>
          </a:p>
          <a:p>
            <a:pPr algn="l"/>
            <a:endParaRPr lang="en-US" dirty="0" smtClean="0"/>
          </a:p>
          <a:p>
            <a:pPr marL="514350" indent="-514350" algn="l">
              <a:buAutoNum type="arabicPeriod"/>
            </a:pPr>
            <a:r>
              <a:rPr lang="en-US" dirty="0" smtClean="0"/>
              <a:t>PHP.ini (/</a:t>
            </a:r>
            <a:r>
              <a:rPr lang="en-US" dirty="0" err="1" smtClean="0"/>
              <a:t>var</a:t>
            </a:r>
            <a:r>
              <a:rPr lang="en-US" dirty="0" smtClean="0"/>
              <a:t>/apache/php5/php.ini)</a:t>
            </a:r>
          </a:p>
          <a:p>
            <a:pPr marL="514350" indent="-514350" algn="l">
              <a:buAutoNum type="arabicPeriod"/>
            </a:pPr>
            <a:r>
              <a:rPr lang="en-US" dirty="0" err="1" smtClean="0"/>
              <a:t>Ini_set</a:t>
            </a:r>
            <a:r>
              <a:rPr lang="en-US" dirty="0" smtClean="0"/>
              <a:t>() and </a:t>
            </a:r>
            <a:r>
              <a:rPr lang="en-US" dirty="0" err="1" smtClean="0"/>
              <a:t>ini_get</a:t>
            </a:r>
            <a:r>
              <a:rPr lang="en-US" dirty="0" smtClean="0"/>
              <a:t>()</a:t>
            </a:r>
          </a:p>
          <a:p>
            <a:pPr marL="514350" indent="-514350"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33400"/>
          </a:xfrm>
        </p:spPr>
        <p:txBody>
          <a:bodyPr>
            <a:normAutofit fontScale="90000"/>
          </a:bodyPr>
          <a:lstStyle/>
          <a:p>
            <a:r>
              <a:rPr lang="en-US" dirty="0" smtClean="0"/>
              <a:t>PHP.ini</a:t>
            </a:r>
            <a:endParaRPr lang="en-US" dirty="0"/>
          </a:p>
        </p:txBody>
      </p:sp>
      <p:graphicFrame>
        <p:nvGraphicFramePr>
          <p:cNvPr id="5" name="Table 4"/>
          <p:cNvGraphicFramePr>
            <a:graphicFrameLocks noGrp="1"/>
          </p:cNvGraphicFramePr>
          <p:nvPr/>
        </p:nvGraphicFramePr>
        <p:xfrm>
          <a:off x="457200" y="609600"/>
          <a:ext cx="8305800" cy="5913120"/>
        </p:xfrm>
        <a:graphic>
          <a:graphicData uri="http://schemas.openxmlformats.org/drawingml/2006/table">
            <a:tbl>
              <a:tblPr firstRow="1" bandRow="1">
                <a:tableStyleId>{5C22544A-7EE6-4342-B048-85BDC9FD1C3A}</a:tableStyleId>
              </a:tblPr>
              <a:tblGrid>
                <a:gridCol w="1600200"/>
                <a:gridCol w="6705600"/>
              </a:tblGrid>
              <a:tr h="407638">
                <a:tc>
                  <a:txBody>
                    <a:bodyPr/>
                    <a:lstStyle/>
                    <a:p>
                      <a:r>
                        <a:rPr lang="en-US" sz="1000" dirty="0" smtClean="0"/>
                        <a:t>Directive</a:t>
                      </a:r>
                      <a:endParaRPr lang="en-US" sz="1000" dirty="0"/>
                    </a:p>
                  </a:txBody>
                  <a:tcPr/>
                </a:tc>
                <a:tc>
                  <a:txBody>
                    <a:bodyPr/>
                    <a:lstStyle/>
                    <a:p>
                      <a:r>
                        <a:rPr lang="en-US" sz="1000" b="1" i="0" kern="1200" dirty="0" smtClean="0">
                          <a:solidFill>
                            <a:schemeClr val="lt1"/>
                          </a:solidFill>
                          <a:latin typeface="+mn-lt"/>
                          <a:ea typeface="+mn-ea"/>
                          <a:cs typeface="+mn-cs"/>
                        </a:rPr>
                        <a:t>Description</a:t>
                      </a:r>
                      <a:endParaRPr lang="en-US" sz="1000" dirty="0"/>
                    </a:p>
                  </a:txBody>
                  <a:tcPr/>
                </a:tc>
              </a:tr>
              <a:tr h="659163">
                <a:tc>
                  <a:txBody>
                    <a:bodyPr/>
                    <a:lstStyle/>
                    <a:p>
                      <a:r>
                        <a:rPr lang="en-US" sz="1000" dirty="0" err="1" smtClean="0"/>
                        <a:t>short_open_tag</a:t>
                      </a:r>
                      <a:endParaRPr lang="en-US" sz="1000" dirty="0"/>
                    </a:p>
                  </a:txBody>
                  <a:tcPr/>
                </a:tc>
                <a:tc>
                  <a:txBody>
                    <a:bodyPr/>
                    <a:lstStyle/>
                    <a:p>
                      <a:r>
                        <a:rPr lang="en-US" sz="1000" b="0" i="0" kern="1200" dirty="0" smtClean="0">
                          <a:solidFill>
                            <a:schemeClr val="dk1"/>
                          </a:solidFill>
                          <a:latin typeface="+mn-lt"/>
                          <a:ea typeface="+mn-ea"/>
                          <a:cs typeface="+mn-cs"/>
                        </a:rPr>
                        <a:t>Specifies whether your server allows PHP code to include the tags </a:t>
                      </a:r>
                      <a:r>
                        <a:rPr lang="en-US" sz="1000" dirty="0" smtClean="0"/>
                        <a:t>&lt;%</a:t>
                      </a:r>
                      <a:r>
                        <a:rPr lang="en-US" sz="1000" b="0" i="0" kern="1200" dirty="0" smtClean="0">
                          <a:solidFill>
                            <a:schemeClr val="dk1"/>
                          </a:solidFill>
                          <a:latin typeface="+mn-lt"/>
                          <a:ea typeface="+mn-ea"/>
                          <a:cs typeface="+mn-cs"/>
                        </a:rPr>
                        <a:t> and </a:t>
                      </a:r>
                      <a:r>
                        <a:rPr lang="en-US" sz="1000" dirty="0" smtClean="0"/>
                        <a:t>%&gt;</a:t>
                      </a:r>
                      <a:r>
                        <a:rPr lang="en-US" sz="1000" b="0" i="0" kern="1200" dirty="0" smtClean="0">
                          <a:solidFill>
                            <a:schemeClr val="dk1"/>
                          </a:solidFill>
                          <a:latin typeface="+mn-lt"/>
                          <a:ea typeface="+mn-ea"/>
                          <a:cs typeface="+mn-cs"/>
                        </a:rPr>
                        <a:t> instead of the standard </a:t>
                      </a:r>
                      <a:r>
                        <a:rPr lang="en-US" sz="1000" dirty="0" smtClean="0"/>
                        <a:t>&lt;?</a:t>
                      </a:r>
                      <a:r>
                        <a:rPr lang="en-US" sz="1000" dirty="0" err="1" smtClean="0"/>
                        <a:t>php</a:t>
                      </a:r>
                      <a:r>
                        <a:rPr lang="en-US" sz="1000" b="0" i="0" kern="1200" dirty="0" smtClean="0">
                          <a:solidFill>
                            <a:schemeClr val="dk1"/>
                          </a:solidFill>
                          <a:latin typeface="+mn-lt"/>
                          <a:ea typeface="+mn-ea"/>
                          <a:cs typeface="+mn-cs"/>
                        </a:rPr>
                        <a:t> and </a:t>
                      </a:r>
                      <a:r>
                        <a:rPr lang="en-US" sz="1000" dirty="0" smtClean="0"/>
                        <a:t>?&gt;</a:t>
                      </a:r>
                      <a:r>
                        <a:rPr lang="en-US" sz="1000" b="0" i="0" kern="1200" dirty="0" smtClean="0">
                          <a:solidFill>
                            <a:schemeClr val="dk1"/>
                          </a:solidFill>
                          <a:latin typeface="+mn-lt"/>
                          <a:ea typeface="+mn-ea"/>
                          <a:cs typeface="+mn-cs"/>
                        </a:rPr>
                        <a:t> tags. If this option is turned off, a PHP script with ASP tags will not work properly</a:t>
                      </a:r>
                      <a:endParaRPr lang="en-US" sz="1000" dirty="0"/>
                    </a:p>
                  </a:txBody>
                  <a:tcPr/>
                </a:tc>
              </a:tr>
              <a:tr h="407638">
                <a:tc>
                  <a:txBody>
                    <a:bodyPr/>
                    <a:lstStyle/>
                    <a:p>
                      <a:r>
                        <a:rPr lang="en-US" sz="1000" b="1" i="0" kern="1200" dirty="0" err="1" smtClean="0">
                          <a:solidFill>
                            <a:schemeClr val="dk1"/>
                          </a:solidFill>
                          <a:latin typeface="+mn-lt"/>
                          <a:ea typeface="+mn-ea"/>
                          <a:cs typeface="+mn-cs"/>
                        </a:rPr>
                        <a:t>file_uploads</a:t>
                      </a:r>
                      <a:endParaRPr lang="en-US" sz="1000" dirty="0"/>
                    </a:p>
                  </a:txBody>
                  <a:tcPr/>
                </a:tc>
                <a:tc>
                  <a:txBody>
                    <a:bodyPr/>
                    <a:lstStyle/>
                    <a:p>
                      <a:r>
                        <a:rPr lang="en-US" sz="1000" b="0" i="0" kern="1200" dirty="0" smtClean="0">
                          <a:solidFill>
                            <a:schemeClr val="dk1"/>
                          </a:solidFill>
                          <a:latin typeface="+mn-lt"/>
                          <a:ea typeface="+mn-ea"/>
                          <a:cs typeface="+mn-cs"/>
                        </a:rPr>
                        <a:t>Specifies whether your server will allow PHP scripts to receive files via HTTP (i.e., the web).</a:t>
                      </a:r>
                      <a:endParaRPr lang="en-US" sz="1000" dirty="0"/>
                    </a:p>
                  </a:txBody>
                  <a:tcPr/>
                </a:tc>
              </a:tr>
              <a:tr h="407638">
                <a:tc>
                  <a:txBody>
                    <a:bodyPr/>
                    <a:lstStyle/>
                    <a:p>
                      <a:r>
                        <a:rPr lang="en-US" sz="1000" b="1" i="0" kern="1200" dirty="0" err="1" smtClean="0">
                          <a:solidFill>
                            <a:schemeClr val="dk1"/>
                          </a:solidFill>
                          <a:latin typeface="+mn-lt"/>
                          <a:ea typeface="+mn-ea"/>
                          <a:cs typeface="+mn-cs"/>
                        </a:rPr>
                        <a:t>max_execution_time</a:t>
                      </a:r>
                      <a:endParaRPr lang="en-US" sz="1000" dirty="0"/>
                    </a:p>
                  </a:txBody>
                  <a:tcPr/>
                </a:tc>
                <a:tc>
                  <a:txBody>
                    <a:bodyPr/>
                    <a:lstStyle/>
                    <a:p>
                      <a:r>
                        <a:rPr lang="en-US" sz="1000" b="0" i="0" kern="1200" dirty="0" smtClean="0">
                          <a:solidFill>
                            <a:schemeClr val="dk1"/>
                          </a:solidFill>
                          <a:latin typeface="+mn-lt"/>
                          <a:ea typeface="+mn-ea"/>
                          <a:cs typeface="+mn-cs"/>
                        </a:rPr>
                        <a:t>The number of seconds a PHP script is allowed to run before being closed. This limit prevents poorly written scripts from slowing your server down</a:t>
                      </a:r>
                      <a:endParaRPr lang="en-US" sz="1000" dirty="0"/>
                    </a:p>
                  </a:txBody>
                  <a:tcPr/>
                </a:tc>
              </a:tr>
              <a:tr h="407638">
                <a:tc>
                  <a:txBody>
                    <a:bodyPr/>
                    <a:lstStyle/>
                    <a:p>
                      <a:r>
                        <a:rPr lang="en-US" sz="1000" b="1" i="0" kern="1200" dirty="0" err="1" smtClean="0">
                          <a:solidFill>
                            <a:schemeClr val="dk1"/>
                          </a:solidFill>
                          <a:latin typeface="+mn-lt"/>
                          <a:ea typeface="+mn-ea"/>
                          <a:cs typeface="+mn-cs"/>
                        </a:rPr>
                        <a:t>memory_limit</a:t>
                      </a:r>
                      <a:endParaRPr lang="en-US" sz="1000" dirty="0"/>
                    </a:p>
                  </a:txBody>
                  <a:tcPr/>
                </a:tc>
                <a:tc>
                  <a:txBody>
                    <a:bodyPr/>
                    <a:lstStyle/>
                    <a:p>
                      <a:r>
                        <a:rPr lang="en-US" sz="1000" b="0" i="0" kern="1200" dirty="0" smtClean="0">
                          <a:solidFill>
                            <a:schemeClr val="dk1"/>
                          </a:solidFill>
                          <a:latin typeface="+mn-lt"/>
                          <a:ea typeface="+mn-ea"/>
                          <a:cs typeface="+mn-cs"/>
                        </a:rPr>
                        <a:t>The maximum number of bytes that a PHP script can use. This limit prevents poorly written scripts from occupying all your server’s available memory. When this field is set to </a:t>
                      </a:r>
                      <a:r>
                        <a:rPr lang="en-US" sz="1000" dirty="0" smtClean="0"/>
                        <a:t>-1</a:t>
                      </a:r>
                      <a:r>
                        <a:rPr lang="en-US" sz="1000" b="0" i="0" kern="1200" dirty="0" smtClean="0">
                          <a:solidFill>
                            <a:schemeClr val="dk1"/>
                          </a:solidFill>
                          <a:latin typeface="+mn-lt"/>
                          <a:ea typeface="+mn-ea"/>
                          <a:cs typeface="+mn-cs"/>
                        </a:rPr>
                        <a:t>, there is no memory limit.</a:t>
                      </a:r>
                      <a:endParaRPr lang="en-US" sz="1000" dirty="0"/>
                    </a:p>
                  </a:txBody>
                  <a:tcPr/>
                </a:tc>
              </a:tr>
              <a:tr h="407638">
                <a:tc>
                  <a:txBody>
                    <a:bodyPr/>
                    <a:lstStyle/>
                    <a:p>
                      <a:r>
                        <a:rPr lang="en-US" sz="1000" b="1" i="0" kern="1200" dirty="0" err="1" smtClean="0">
                          <a:solidFill>
                            <a:schemeClr val="dk1"/>
                          </a:solidFill>
                          <a:latin typeface="+mn-lt"/>
                          <a:ea typeface="+mn-ea"/>
                          <a:cs typeface="+mn-cs"/>
                        </a:rPr>
                        <a:t>session.save_path</a:t>
                      </a:r>
                      <a:endParaRPr lang="en-US" sz="1000" dirty="0"/>
                    </a:p>
                  </a:txBody>
                  <a:tcPr/>
                </a:tc>
                <a:tc>
                  <a:txBody>
                    <a:bodyPr/>
                    <a:lstStyle/>
                    <a:p>
                      <a:r>
                        <a:rPr lang="en-US" sz="1000" b="0" i="0" kern="1200" dirty="0" smtClean="0">
                          <a:solidFill>
                            <a:schemeClr val="dk1"/>
                          </a:solidFill>
                          <a:latin typeface="+mn-lt"/>
                          <a:ea typeface="+mn-ea"/>
                          <a:cs typeface="+mn-cs"/>
                        </a:rPr>
                        <a:t>When a visitor accesses your website, he is issued a unique user ID. Information about the user ID’s session, or time spent on your website, is stored to the web server. The </a:t>
                      </a:r>
                      <a:r>
                        <a:rPr lang="en-US" sz="1000" b="1" i="0" kern="1200" dirty="0" err="1" smtClean="0">
                          <a:solidFill>
                            <a:schemeClr val="dk1"/>
                          </a:solidFill>
                          <a:latin typeface="+mn-lt"/>
                          <a:ea typeface="+mn-ea"/>
                          <a:cs typeface="+mn-cs"/>
                        </a:rPr>
                        <a:t>session.save_path</a:t>
                      </a:r>
                      <a:r>
                        <a:rPr lang="en-US" sz="1000" b="0" i="0" kern="1200" dirty="0" smtClean="0">
                          <a:solidFill>
                            <a:schemeClr val="dk1"/>
                          </a:solidFill>
                          <a:latin typeface="+mn-lt"/>
                          <a:ea typeface="+mn-ea"/>
                          <a:cs typeface="+mn-cs"/>
                        </a:rPr>
                        <a:t> directive describes where that information is stored. (PHP allows you to make web content specific to a given visitor and session.) </a:t>
                      </a:r>
                      <a:r>
                        <a:rPr lang="en-US" sz="1000" dirty="0" smtClean="0"/>
                        <a:t/>
                      </a:r>
                      <a:br>
                        <a:rPr lang="en-US" sz="1000" dirty="0" smtClean="0"/>
                      </a:br>
                      <a:r>
                        <a:rPr lang="en-US" sz="1000" b="0" i="0" kern="1200" dirty="0" smtClean="0">
                          <a:solidFill>
                            <a:schemeClr val="dk1"/>
                          </a:solidFill>
                          <a:latin typeface="+mn-lt"/>
                          <a:ea typeface="+mn-ea"/>
                          <a:cs typeface="+mn-cs"/>
                        </a:rPr>
                        <a:t>If the </a:t>
                      </a:r>
                      <a:r>
                        <a:rPr lang="en-US" sz="1000" b="0" i="1" kern="1200" dirty="0" smtClean="0">
                          <a:solidFill>
                            <a:schemeClr val="dk1"/>
                          </a:solidFill>
                          <a:latin typeface="+mn-lt"/>
                          <a:ea typeface="+mn-ea"/>
                          <a:cs typeface="+mn-cs"/>
                        </a:rPr>
                        <a:t>Value</a:t>
                      </a:r>
                      <a:r>
                        <a:rPr lang="en-US" sz="1000" b="0" i="0" kern="1200" dirty="0" smtClean="0">
                          <a:solidFill>
                            <a:schemeClr val="dk1"/>
                          </a:solidFill>
                          <a:latin typeface="+mn-lt"/>
                          <a:ea typeface="+mn-ea"/>
                          <a:cs typeface="+mn-cs"/>
                        </a:rPr>
                        <a:t> column has a number in it, it refers to the number of directories the information is saved in. If your site has a lot of traffic, distributing session data among several folders makes it easier for the server to save and retrieve the information. </a:t>
                      </a:r>
                      <a:r>
                        <a:rPr lang="en-US" sz="1000" dirty="0" smtClean="0"/>
                        <a:t/>
                      </a:r>
                      <a:br>
                        <a:rPr lang="en-US" sz="1000" dirty="0" smtClean="0"/>
                      </a:br>
                      <a:r>
                        <a:rPr lang="en-US" sz="1000" b="0" i="0" kern="1200" dirty="0" smtClean="0">
                          <a:solidFill>
                            <a:schemeClr val="dk1"/>
                          </a:solidFill>
                          <a:latin typeface="+mn-lt"/>
                          <a:ea typeface="+mn-ea"/>
                          <a:cs typeface="+mn-cs"/>
                        </a:rPr>
                        <a:t>The text in the </a:t>
                      </a:r>
                      <a:r>
                        <a:rPr lang="en-US" sz="1000" b="0" i="1" kern="1200" dirty="0" smtClean="0">
                          <a:solidFill>
                            <a:schemeClr val="dk1"/>
                          </a:solidFill>
                          <a:latin typeface="+mn-lt"/>
                          <a:ea typeface="+mn-ea"/>
                          <a:cs typeface="+mn-cs"/>
                        </a:rPr>
                        <a:t>Value</a:t>
                      </a:r>
                      <a:r>
                        <a:rPr lang="en-US" sz="1000" b="0" i="0" kern="1200" dirty="0" smtClean="0">
                          <a:solidFill>
                            <a:schemeClr val="dk1"/>
                          </a:solidFill>
                          <a:latin typeface="+mn-lt"/>
                          <a:ea typeface="+mn-ea"/>
                          <a:cs typeface="+mn-cs"/>
                        </a:rPr>
                        <a:t> column tells the name of the directory that contains the subdirectories with the session information.</a:t>
                      </a:r>
                      <a:endParaRPr lang="en-US" sz="1000" dirty="0"/>
                    </a:p>
                  </a:txBody>
                  <a:tcPr/>
                </a:tc>
              </a:tr>
              <a:tr h="407638">
                <a:tc>
                  <a:txBody>
                    <a:bodyPr/>
                    <a:lstStyle/>
                    <a:p>
                      <a:r>
                        <a:rPr lang="en-US" sz="1000" b="1" i="0" kern="1200" dirty="0" err="1" smtClean="0">
                          <a:solidFill>
                            <a:schemeClr val="dk1"/>
                          </a:solidFill>
                          <a:latin typeface="+mn-lt"/>
                          <a:ea typeface="+mn-ea"/>
                          <a:cs typeface="+mn-cs"/>
                        </a:rPr>
                        <a:t>upload_max_filesize</a:t>
                      </a:r>
                      <a:endParaRPr lang="en-US" sz="1000" dirty="0"/>
                    </a:p>
                  </a:txBody>
                  <a:tcPr/>
                </a:tc>
                <a:tc>
                  <a:txBody>
                    <a:bodyPr/>
                    <a:lstStyle/>
                    <a:p>
                      <a:r>
                        <a:rPr lang="en-US" sz="1000" b="0" i="0" kern="1200" dirty="0" smtClean="0">
                          <a:solidFill>
                            <a:schemeClr val="dk1"/>
                          </a:solidFill>
                          <a:latin typeface="+mn-lt"/>
                          <a:ea typeface="+mn-ea"/>
                          <a:cs typeface="+mn-cs"/>
                        </a:rPr>
                        <a:t>The maximum number of bytes that an uploaded file can contain</a:t>
                      </a:r>
                      <a:endParaRPr lang="en-US" sz="1000" dirty="0"/>
                    </a:p>
                  </a:txBody>
                  <a:tcPr/>
                </a:tc>
              </a:tr>
              <a:tr h="407638">
                <a:tc>
                  <a:txBody>
                    <a:bodyPr/>
                    <a:lstStyle/>
                    <a:p>
                      <a:r>
                        <a:rPr lang="en-US" sz="1000" dirty="0" err="1" smtClean="0"/>
                        <a:t>error_reporting</a:t>
                      </a:r>
                      <a:endParaRPr lang="en-US" sz="1000" dirty="0"/>
                    </a:p>
                  </a:txBody>
                  <a:tcPr/>
                </a:tc>
                <a:tc>
                  <a:txBody>
                    <a:bodyPr/>
                    <a:lstStyle/>
                    <a:p>
                      <a:r>
                        <a:rPr lang="en-US" sz="1000" dirty="0" smtClean="0"/>
                        <a:t>Use to on and off error reporting globally if changed  in php.ini</a:t>
                      </a:r>
                      <a:endParaRPr lang="en-US" sz="1000" dirty="0"/>
                    </a:p>
                  </a:txBody>
                  <a:tcPr/>
                </a:tc>
              </a:tr>
              <a:tr h="461169">
                <a:tc>
                  <a:txBody>
                    <a:bodyPr/>
                    <a:lstStyle/>
                    <a:p>
                      <a:r>
                        <a:rPr lang="en-US" sz="1000" dirty="0" err="1" smtClean="0"/>
                        <a:t>include_path</a:t>
                      </a:r>
                      <a:endParaRPr lang="en-US" sz="1000" dirty="0"/>
                    </a:p>
                  </a:txBody>
                  <a:tcPr/>
                </a:tc>
                <a:tc>
                  <a:txBody>
                    <a:bodyPr/>
                    <a:lstStyle/>
                    <a:p>
                      <a:r>
                        <a:rPr lang="en-US" sz="1000" b="0" i="0" kern="1200" dirty="0" smtClean="0">
                          <a:solidFill>
                            <a:schemeClr val="dk1"/>
                          </a:solidFill>
                          <a:latin typeface="+mn-lt"/>
                          <a:ea typeface="+mn-ea"/>
                          <a:cs typeface="+mn-cs"/>
                        </a:rPr>
                        <a:t>Defines where your website will look for PHP files. Be sure that all PHP scripts you want to run are saved in the folder indicated here.</a:t>
                      </a:r>
                    </a:p>
                  </a:txBody>
                  <a:tcPr/>
                </a:tc>
              </a:tr>
              <a:tr h="407638">
                <a:tc>
                  <a:txBody>
                    <a:bodyPr/>
                    <a:lstStyle/>
                    <a:p>
                      <a:r>
                        <a:rPr lang="en-US" sz="1000" kern="1200" dirty="0" err="1" smtClean="0">
                          <a:solidFill>
                            <a:schemeClr val="dk1"/>
                          </a:solidFill>
                          <a:latin typeface="+mn-lt"/>
                          <a:ea typeface="+mn-ea"/>
                          <a:cs typeface="+mn-cs"/>
                        </a:rPr>
                        <a:t>post_max_size</a:t>
                      </a:r>
                      <a:endParaRPr lang="en-US" sz="1000" kern="1200" dirty="0" smtClean="0">
                        <a:solidFill>
                          <a:schemeClr val="dk1"/>
                        </a:solidFill>
                        <a:latin typeface="+mn-lt"/>
                        <a:ea typeface="+mn-ea"/>
                        <a:cs typeface="+mn-cs"/>
                      </a:endParaRPr>
                    </a:p>
                  </a:txBody>
                  <a:tcPr/>
                </a:tc>
                <a:tc>
                  <a:txBody>
                    <a:bodyPr/>
                    <a:lstStyle/>
                    <a:p>
                      <a:r>
                        <a:rPr lang="en-US" sz="1000" b="0" i="0" kern="1200" dirty="0" smtClean="0">
                          <a:solidFill>
                            <a:schemeClr val="dk1"/>
                          </a:solidFill>
                          <a:latin typeface="+mn-lt"/>
                          <a:ea typeface="+mn-ea"/>
                          <a:cs typeface="+mn-cs"/>
                        </a:rPr>
                        <a:t>Maximum size of POST data that PHP will accept. In the above example Post max size is 8MB. </a:t>
                      </a:r>
                      <a:r>
                        <a:rPr lang="en-US" sz="800" b="0" i="0" kern="1200" dirty="0" smtClean="0">
                          <a:solidFill>
                            <a:schemeClr val="dk1"/>
                          </a:solidFill>
                          <a:latin typeface="+mn-lt"/>
                          <a:ea typeface="+mn-ea"/>
                          <a:cs typeface="+mn-cs"/>
                        </a:rPr>
                        <a:t>This setting also affects file upload. To upload large files, this value must be larger than </a:t>
                      </a:r>
                      <a:r>
                        <a:rPr lang="en-US" sz="800" b="0" i="0" kern="1200" dirty="0" err="1" smtClean="0">
                          <a:solidFill>
                            <a:schemeClr val="dk1"/>
                          </a:solidFill>
                          <a:latin typeface="+mn-lt"/>
                          <a:ea typeface="+mn-ea"/>
                          <a:cs typeface="+mn-cs"/>
                        </a:rPr>
                        <a:t>upload_max_filesize</a:t>
                      </a:r>
                      <a:r>
                        <a:rPr lang="en-US" sz="800" b="0" i="0" kern="1200" dirty="0" smtClean="0">
                          <a:solidFill>
                            <a:schemeClr val="dk1"/>
                          </a:solidFill>
                          <a:latin typeface="+mn-lt"/>
                          <a:ea typeface="+mn-ea"/>
                          <a:cs typeface="+mn-cs"/>
                        </a:rPr>
                        <a:t>. If memory limit is enabled by your configure script, </a:t>
                      </a:r>
                      <a:r>
                        <a:rPr lang="en-US" sz="800" b="0" i="0" kern="1200" dirty="0" err="1" smtClean="0">
                          <a:solidFill>
                            <a:schemeClr val="dk1"/>
                          </a:solidFill>
                          <a:latin typeface="+mn-lt"/>
                          <a:ea typeface="+mn-ea"/>
                          <a:cs typeface="+mn-cs"/>
                        </a:rPr>
                        <a:t>memory_limit</a:t>
                      </a:r>
                      <a:r>
                        <a:rPr lang="en-US" sz="800" b="0" i="0" kern="1200" dirty="0" smtClean="0">
                          <a:solidFill>
                            <a:schemeClr val="dk1"/>
                          </a:solidFill>
                          <a:latin typeface="+mn-lt"/>
                          <a:ea typeface="+mn-ea"/>
                          <a:cs typeface="+mn-cs"/>
                        </a:rPr>
                        <a:t> also affects file uploading. Generally speaking, </a:t>
                      </a:r>
                      <a:r>
                        <a:rPr lang="en-US" sz="800" b="0" i="0" kern="1200" dirty="0" err="1" smtClean="0">
                          <a:solidFill>
                            <a:schemeClr val="dk1"/>
                          </a:solidFill>
                          <a:latin typeface="+mn-lt"/>
                          <a:ea typeface="+mn-ea"/>
                          <a:cs typeface="+mn-cs"/>
                        </a:rPr>
                        <a:t>memory_limit</a:t>
                      </a:r>
                      <a:r>
                        <a:rPr lang="en-US" sz="800" b="0" i="0" kern="1200" dirty="0" smtClean="0">
                          <a:solidFill>
                            <a:schemeClr val="dk1"/>
                          </a:solidFill>
                          <a:latin typeface="+mn-lt"/>
                          <a:ea typeface="+mn-ea"/>
                          <a:cs typeface="+mn-cs"/>
                        </a:rPr>
                        <a:t> should be larger than </a:t>
                      </a:r>
                      <a:r>
                        <a:rPr lang="en-US" sz="800" b="0" i="0" kern="1200" dirty="0" err="1" smtClean="0">
                          <a:solidFill>
                            <a:schemeClr val="dk1"/>
                          </a:solidFill>
                          <a:latin typeface="+mn-lt"/>
                          <a:ea typeface="+mn-ea"/>
                          <a:cs typeface="+mn-cs"/>
                        </a:rPr>
                        <a:t>post_max_size</a:t>
                      </a:r>
                      <a:r>
                        <a:rPr lang="en-US" sz="800" b="0" i="0" kern="1200" dirty="0" smtClean="0">
                          <a:solidFill>
                            <a:schemeClr val="dk1"/>
                          </a:solidFill>
                          <a:latin typeface="+mn-lt"/>
                          <a:ea typeface="+mn-ea"/>
                          <a:cs typeface="+mn-cs"/>
                        </a:rPr>
                        <a:t> .</a:t>
                      </a:r>
                    </a:p>
                  </a:txBody>
                  <a:tcPr/>
                </a:tc>
              </a:tr>
              <a:tr h="407638">
                <a:tc>
                  <a:txBody>
                    <a:bodyPr/>
                    <a:lstStyle/>
                    <a:p>
                      <a:r>
                        <a:rPr lang="en-US" sz="1000" b="1" i="0" kern="1200" dirty="0" err="1" smtClean="0">
                          <a:solidFill>
                            <a:schemeClr val="dk1"/>
                          </a:solidFill>
                          <a:latin typeface="+mn-lt"/>
                          <a:ea typeface="+mn-ea"/>
                          <a:cs typeface="+mn-cs"/>
                        </a:rPr>
                        <a:t>log_errors</a:t>
                      </a:r>
                      <a:endParaRPr lang="en-US" sz="1000" b="1" i="0" kern="1200" dirty="0" smtClean="0">
                        <a:solidFill>
                          <a:schemeClr val="dk1"/>
                        </a:solidFill>
                        <a:latin typeface="+mn-lt"/>
                        <a:ea typeface="+mn-ea"/>
                        <a:cs typeface="+mn-cs"/>
                      </a:endParaRPr>
                    </a:p>
                  </a:txBody>
                  <a:tcPr/>
                </a:tc>
                <a:tc>
                  <a:txBody>
                    <a:bodyPr/>
                    <a:lstStyle/>
                    <a:p>
                      <a:r>
                        <a:rPr lang="en-US" sz="1000" b="0" i="0" kern="1200" dirty="0" smtClean="0">
                          <a:solidFill>
                            <a:schemeClr val="dk1"/>
                          </a:solidFill>
                          <a:latin typeface="+mn-lt"/>
                          <a:ea typeface="+mn-ea"/>
                          <a:cs typeface="+mn-cs"/>
                        </a:rPr>
                        <a:t>Log errors into a log file (server-specific log, </a:t>
                      </a:r>
                      <a:r>
                        <a:rPr lang="en-US" sz="1000" b="0" i="0" kern="1200" dirty="0" err="1" smtClean="0">
                          <a:solidFill>
                            <a:schemeClr val="dk1"/>
                          </a:solidFill>
                          <a:latin typeface="+mn-lt"/>
                          <a:ea typeface="+mn-ea"/>
                          <a:cs typeface="+mn-cs"/>
                        </a:rPr>
                        <a:t>stderr</a:t>
                      </a:r>
                      <a:r>
                        <a:rPr lang="en-US" sz="1000" b="0" i="0" kern="1200" dirty="0" smtClean="0">
                          <a:solidFill>
                            <a:schemeClr val="dk1"/>
                          </a:solidFill>
                          <a:latin typeface="+mn-lt"/>
                          <a:ea typeface="+mn-ea"/>
                          <a:cs typeface="+mn-cs"/>
                        </a:rPr>
                        <a:t>, or </a:t>
                      </a:r>
                      <a:r>
                        <a:rPr lang="en-US" sz="1000" b="0" i="0" kern="1200" dirty="0" err="1" smtClean="0">
                          <a:solidFill>
                            <a:schemeClr val="dk1"/>
                          </a:solidFill>
                          <a:latin typeface="+mn-lt"/>
                          <a:ea typeface="+mn-ea"/>
                          <a:cs typeface="+mn-cs"/>
                        </a:rPr>
                        <a:t>error_log</a:t>
                      </a:r>
                      <a:r>
                        <a:rPr lang="en-US" sz="1000" b="0" i="0" kern="1200" dirty="0" smtClean="0">
                          <a:solidFill>
                            <a:schemeClr val="dk1"/>
                          </a:solidFill>
                          <a:latin typeface="+mn-lt"/>
                          <a:ea typeface="+mn-ea"/>
                          <a:cs typeface="+mn-cs"/>
                        </a:rPr>
                        <a:t> (below)). As stated above, you’re strongly advised to use error logging in place of error displaying on production web sites.</a:t>
                      </a:r>
                    </a:p>
                    <a:p>
                      <a:endParaRPr lang="en-US" sz="1000" b="0" i="0" kern="1200" dirty="0" smtClean="0">
                        <a:solidFill>
                          <a:schemeClr val="dk1"/>
                        </a:solidFill>
                        <a:latin typeface="+mn-lt"/>
                        <a:ea typeface="+mn-ea"/>
                        <a:cs typeface="+mn-cs"/>
                      </a:endParaRPr>
                    </a:p>
                    <a:p>
                      <a:r>
                        <a:rPr lang="en-US" sz="1000" b="0" i="0" kern="1200" dirty="0" smtClean="0">
                          <a:solidFill>
                            <a:schemeClr val="dk1"/>
                          </a:solidFill>
                          <a:latin typeface="+mn-lt"/>
                          <a:ea typeface="+mn-ea"/>
                          <a:cs typeface="+mn-cs"/>
                        </a:rPr>
                        <a:t>; Log errors to specified file.</a:t>
                      </a:r>
                    </a:p>
                    <a:p>
                      <a:r>
                        <a:rPr lang="en-US" sz="1000" b="0" i="0" kern="1200" dirty="0" err="1" smtClean="0">
                          <a:solidFill>
                            <a:schemeClr val="dk1"/>
                          </a:solidFill>
                          <a:latin typeface="+mn-lt"/>
                          <a:ea typeface="+mn-ea"/>
                          <a:cs typeface="+mn-cs"/>
                        </a:rPr>
                        <a:t>error_log</a:t>
                      </a:r>
                      <a:r>
                        <a:rPr lang="en-US" sz="1000" b="0" i="0" kern="1200" dirty="0" smtClean="0">
                          <a:solidFill>
                            <a:schemeClr val="dk1"/>
                          </a:solidFill>
                          <a:latin typeface="+mn-lt"/>
                          <a:ea typeface="+mn-ea"/>
                          <a:cs typeface="+mn-cs"/>
                        </a:rPr>
                        <a:t> = d:/wamp/logs/php_error.log</a:t>
                      </a: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762000"/>
          </a:xfrm>
        </p:spPr>
        <p:txBody>
          <a:bodyPr>
            <a:noAutofit/>
          </a:bodyPr>
          <a:lstStyle/>
          <a:p>
            <a:r>
              <a:rPr lang="en-US" sz="2800" dirty="0" smtClean="0"/>
              <a:t>Change PHP.ini configuration using </a:t>
            </a:r>
            <a:r>
              <a:rPr lang="en-US" sz="2800" dirty="0" err="1" smtClean="0"/>
              <a:t>ini_set</a:t>
            </a:r>
            <a:r>
              <a:rPr lang="en-US" sz="2800" dirty="0" smtClean="0"/>
              <a:t>()</a:t>
            </a:r>
            <a:r>
              <a:rPr lang="en-US" sz="3200" dirty="0" smtClean="0"/>
              <a:t/>
            </a:r>
            <a:br>
              <a:rPr lang="en-US" sz="3200" dirty="0" smtClean="0"/>
            </a:br>
            <a:r>
              <a:rPr lang="en-US" sz="900" dirty="0" smtClean="0"/>
              <a:t/>
            </a:r>
            <a:br>
              <a:rPr lang="en-US" sz="900" dirty="0" smtClean="0"/>
            </a:br>
            <a:r>
              <a:rPr lang="en-US" sz="900" dirty="0" smtClean="0"/>
              <a:t>Sets the value of the given configuration option. The configuration option will keep this new value during the script's execution, and will be restored at the script's ending.</a:t>
            </a:r>
            <a:endParaRPr lang="en-US" sz="900" dirty="0"/>
          </a:p>
        </p:txBody>
      </p:sp>
      <p:graphicFrame>
        <p:nvGraphicFramePr>
          <p:cNvPr id="5" name="Table 4"/>
          <p:cNvGraphicFramePr>
            <a:graphicFrameLocks noGrp="1"/>
          </p:cNvGraphicFramePr>
          <p:nvPr/>
        </p:nvGraphicFramePr>
        <p:xfrm>
          <a:off x="457200" y="868680"/>
          <a:ext cx="8305800" cy="4876545"/>
        </p:xfrm>
        <a:graphic>
          <a:graphicData uri="http://schemas.openxmlformats.org/drawingml/2006/table">
            <a:tbl>
              <a:tblPr firstRow="1" bandRow="1">
                <a:tableStyleId>{5C22544A-7EE6-4342-B048-85BDC9FD1C3A}</a:tableStyleId>
              </a:tblPr>
              <a:tblGrid>
                <a:gridCol w="1600200"/>
                <a:gridCol w="6705600"/>
              </a:tblGrid>
              <a:tr h="407638">
                <a:tc>
                  <a:txBody>
                    <a:bodyPr/>
                    <a:lstStyle/>
                    <a:p>
                      <a:r>
                        <a:rPr lang="en-US" sz="1000" dirty="0" smtClean="0"/>
                        <a:t>Directive</a:t>
                      </a:r>
                      <a:endParaRPr lang="en-US" sz="1000" dirty="0"/>
                    </a:p>
                  </a:txBody>
                  <a:tcPr/>
                </a:tc>
                <a:tc>
                  <a:txBody>
                    <a:bodyPr/>
                    <a:lstStyle/>
                    <a:p>
                      <a:r>
                        <a:rPr lang="en-US" sz="1000" b="1" i="0" kern="1200" dirty="0" smtClean="0">
                          <a:solidFill>
                            <a:schemeClr val="lt1"/>
                          </a:solidFill>
                          <a:latin typeface="+mn-lt"/>
                          <a:ea typeface="+mn-ea"/>
                          <a:cs typeface="+mn-cs"/>
                        </a:rPr>
                        <a:t>Description</a:t>
                      </a:r>
                      <a:endParaRPr lang="en-US" sz="1000" dirty="0"/>
                    </a:p>
                  </a:txBody>
                  <a:tcPr/>
                </a:tc>
              </a:tr>
              <a:tr h="659163">
                <a:tc>
                  <a:txBody>
                    <a:bodyPr/>
                    <a:lstStyle/>
                    <a:p>
                      <a:r>
                        <a:rPr lang="en-US" sz="1000" dirty="0" err="1" smtClean="0"/>
                        <a:t>short_open_tag</a:t>
                      </a:r>
                      <a:endParaRPr lang="en-US" sz="1000" dirty="0"/>
                    </a:p>
                  </a:txBody>
                  <a:tcPr/>
                </a:tc>
                <a:tc>
                  <a:txBody>
                    <a:bodyPr/>
                    <a:lstStyle/>
                    <a:p>
                      <a:r>
                        <a:rPr lang="en-US" sz="1000" dirty="0" smtClean="0"/>
                        <a:t>You cant change this because this directive</a:t>
                      </a:r>
                      <a:r>
                        <a:rPr lang="en-US" sz="1000" baseline="0" dirty="0" smtClean="0"/>
                        <a:t> in </a:t>
                      </a:r>
                      <a:r>
                        <a:rPr lang="en-US" sz="1000" kern="1200" dirty="0" smtClean="0">
                          <a:solidFill>
                            <a:schemeClr val="dk1"/>
                          </a:solidFill>
                          <a:latin typeface="+mn-lt"/>
                          <a:ea typeface="+mn-ea"/>
                          <a:cs typeface="+mn-cs"/>
                        </a:rPr>
                        <a:t>the following category (PHP_INI_PERDIR)</a:t>
                      </a:r>
                    </a:p>
                  </a:txBody>
                  <a:tcPr/>
                </a:tc>
              </a:tr>
              <a:tr h="407638">
                <a:tc>
                  <a:txBody>
                    <a:bodyPr/>
                    <a:lstStyle/>
                    <a:p>
                      <a:r>
                        <a:rPr lang="en-US" sz="1000" b="1" i="0" kern="1200" dirty="0" err="1" smtClean="0">
                          <a:solidFill>
                            <a:schemeClr val="dk1"/>
                          </a:solidFill>
                          <a:latin typeface="+mn-lt"/>
                          <a:ea typeface="+mn-ea"/>
                          <a:cs typeface="+mn-cs"/>
                        </a:rPr>
                        <a:t>file_uploads</a:t>
                      </a:r>
                      <a:endParaRPr lang="en-US" sz="1000" dirty="0"/>
                    </a:p>
                  </a:txBody>
                  <a:tcPr/>
                </a:tc>
                <a:tc>
                  <a:txBody>
                    <a:bodyPr/>
                    <a:lstStyle/>
                    <a:p>
                      <a:r>
                        <a:rPr lang="en-US" sz="1000" dirty="0" smtClean="0"/>
                        <a:t>You cant change this because this directive</a:t>
                      </a:r>
                      <a:r>
                        <a:rPr lang="en-US" sz="1000" baseline="0" dirty="0" smtClean="0"/>
                        <a:t> in </a:t>
                      </a:r>
                      <a:r>
                        <a:rPr lang="en-US" sz="1000" kern="1200" dirty="0" smtClean="0">
                          <a:solidFill>
                            <a:schemeClr val="dk1"/>
                          </a:solidFill>
                          <a:latin typeface="+mn-lt"/>
                          <a:ea typeface="+mn-ea"/>
                          <a:cs typeface="+mn-cs"/>
                        </a:rPr>
                        <a:t>the following category (</a:t>
                      </a:r>
                      <a:r>
                        <a:rPr lang="en-US" sz="1000" dirty="0" smtClean="0"/>
                        <a:t>PHP_INI_SYSTEM_</a:t>
                      </a:r>
                      <a:endParaRPr lang="en-US" sz="1000" dirty="0"/>
                    </a:p>
                  </a:txBody>
                  <a:tcPr/>
                </a:tc>
              </a:tr>
              <a:tr h="407638">
                <a:tc>
                  <a:txBody>
                    <a:bodyPr/>
                    <a:lstStyle/>
                    <a:p>
                      <a:r>
                        <a:rPr lang="en-US" sz="1000" b="1" i="0" kern="1200" dirty="0" err="1" smtClean="0">
                          <a:solidFill>
                            <a:schemeClr val="dk1"/>
                          </a:solidFill>
                          <a:latin typeface="+mn-lt"/>
                          <a:ea typeface="+mn-ea"/>
                          <a:cs typeface="+mn-cs"/>
                        </a:rPr>
                        <a:t>max_execution_time</a:t>
                      </a:r>
                      <a:endParaRPr lang="en-US" sz="1000" dirty="0"/>
                    </a:p>
                  </a:txBody>
                  <a:tcPr/>
                </a:tc>
                <a:tc>
                  <a:txBody>
                    <a:bodyPr/>
                    <a:lstStyle/>
                    <a:p>
                      <a:r>
                        <a:rPr lang="en-US" sz="1800" b="0" i="0" kern="1200" dirty="0" err="1" smtClean="0">
                          <a:solidFill>
                            <a:schemeClr val="dk1"/>
                          </a:solidFill>
                          <a:latin typeface="+mn-lt"/>
                          <a:ea typeface="+mn-ea"/>
                          <a:cs typeface="+mn-cs"/>
                        </a:rPr>
                        <a:t>ini_set</a:t>
                      </a:r>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max_execution_time</a:t>
                      </a:r>
                      <a:r>
                        <a:rPr lang="en-US" sz="1800" b="0" i="0" kern="1200" dirty="0" smtClean="0">
                          <a:solidFill>
                            <a:schemeClr val="dk1"/>
                          </a:solidFill>
                          <a:latin typeface="+mn-lt"/>
                          <a:ea typeface="+mn-ea"/>
                          <a:cs typeface="+mn-cs"/>
                        </a:rPr>
                        <a:t>', 0);</a:t>
                      </a:r>
                      <a:endParaRPr lang="en-US" sz="1000" dirty="0"/>
                    </a:p>
                  </a:txBody>
                  <a:tcPr/>
                </a:tc>
              </a:tr>
              <a:tr h="407638">
                <a:tc>
                  <a:txBody>
                    <a:bodyPr/>
                    <a:lstStyle/>
                    <a:p>
                      <a:r>
                        <a:rPr lang="en-US" sz="1000" b="1" i="0" kern="1200" dirty="0" err="1" smtClean="0">
                          <a:solidFill>
                            <a:schemeClr val="dk1"/>
                          </a:solidFill>
                          <a:latin typeface="+mn-lt"/>
                          <a:ea typeface="+mn-ea"/>
                          <a:cs typeface="+mn-cs"/>
                        </a:rPr>
                        <a:t>memory_limit</a:t>
                      </a:r>
                      <a:endParaRPr lang="en-US" sz="1000" dirty="0"/>
                    </a:p>
                  </a:txBody>
                  <a:tcPr/>
                </a:tc>
                <a:tc>
                  <a:txBody>
                    <a:bodyPr/>
                    <a:lstStyle/>
                    <a:p>
                      <a:r>
                        <a:rPr lang="en-US" sz="1000" kern="1200" dirty="0" err="1" smtClean="0">
                          <a:solidFill>
                            <a:schemeClr val="dk1"/>
                          </a:solidFill>
                          <a:latin typeface="+mn-lt"/>
                          <a:ea typeface="+mn-ea"/>
                          <a:cs typeface="+mn-cs"/>
                        </a:rPr>
                        <a:t>ini_set</a:t>
                      </a:r>
                      <a:r>
                        <a:rPr lang="en-US" sz="1000" kern="1200" dirty="0" smtClean="0">
                          <a:solidFill>
                            <a:schemeClr val="dk1"/>
                          </a:solidFill>
                          <a:latin typeface="+mn-lt"/>
                          <a:ea typeface="+mn-ea"/>
                          <a:cs typeface="+mn-cs"/>
                        </a:rPr>
                        <a:t>('memory_limit','128MB');</a:t>
                      </a:r>
                    </a:p>
                  </a:txBody>
                  <a:tcPr/>
                </a:tc>
              </a:tr>
              <a:tr h="407638">
                <a:tc>
                  <a:txBody>
                    <a:bodyPr/>
                    <a:lstStyle/>
                    <a:p>
                      <a:r>
                        <a:rPr lang="en-US" sz="1000" b="1" i="0" kern="1200" dirty="0" err="1" smtClean="0">
                          <a:solidFill>
                            <a:schemeClr val="dk1"/>
                          </a:solidFill>
                          <a:latin typeface="+mn-lt"/>
                          <a:ea typeface="+mn-ea"/>
                          <a:cs typeface="+mn-cs"/>
                        </a:rPr>
                        <a:t>session.save_path</a:t>
                      </a:r>
                      <a:endParaRPr lang="en-US" sz="1000" dirty="0"/>
                    </a:p>
                  </a:txBody>
                  <a:tcPr/>
                </a:tc>
                <a:tc>
                  <a:txBody>
                    <a:bodyPr/>
                    <a:lstStyle/>
                    <a:p>
                      <a:r>
                        <a:rPr lang="en-US" sz="1000" dirty="0" err="1" smtClean="0"/>
                        <a:t>ini_set</a:t>
                      </a:r>
                      <a:r>
                        <a:rPr lang="en-US" sz="1000" dirty="0" smtClean="0"/>
                        <a:t>('</a:t>
                      </a:r>
                      <a:r>
                        <a:rPr lang="en-US" sz="1000" dirty="0" err="1" smtClean="0"/>
                        <a:t>session.save_path</a:t>
                      </a:r>
                      <a:r>
                        <a:rPr lang="en-US" sz="1000" dirty="0" smtClean="0"/>
                        <a:t>', '/</a:t>
                      </a:r>
                      <a:r>
                        <a:rPr lang="en-US" sz="1800" kern="1200" dirty="0" err="1" smtClean="0">
                          <a:solidFill>
                            <a:schemeClr val="dk1"/>
                          </a:solidFill>
                          <a:latin typeface="+mn-lt"/>
                          <a:ea typeface="+mn-ea"/>
                          <a:cs typeface="+mn-cs"/>
                        </a:rPr>
                        <a:t>var</a:t>
                      </a:r>
                      <a:r>
                        <a:rPr lang="en-US" sz="1000" dirty="0" smtClean="0"/>
                        <a:t>/log');</a:t>
                      </a:r>
                      <a:endParaRPr lang="en-US" sz="1000" kern="1200" dirty="0" smtClean="0">
                        <a:solidFill>
                          <a:schemeClr val="dk1"/>
                        </a:solidFill>
                        <a:latin typeface="+mn-lt"/>
                        <a:ea typeface="+mn-ea"/>
                        <a:cs typeface="+mn-cs"/>
                      </a:endParaRPr>
                    </a:p>
                  </a:txBody>
                  <a:tcPr/>
                </a:tc>
              </a:tr>
              <a:tr h="407638">
                <a:tc>
                  <a:txBody>
                    <a:bodyPr/>
                    <a:lstStyle/>
                    <a:p>
                      <a:r>
                        <a:rPr lang="en-US" sz="1000" b="1" i="0" kern="1200" dirty="0" err="1" smtClean="0">
                          <a:solidFill>
                            <a:schemeClr val="dk1"/>
                          </a:solidFill>
                          <a:latin typeface="+mn-lt"/>
                          <a:ea typeface="+mn-ea"/>
                          <a:cs typeface="+mn-cs"/>
                        </a:rPr>
                        <a:t>upload_max_filesize</a:t>
                      </a:r>
                      <a:endParaRPr lang="en-US" sz="1000" dirty="0"/>
                    </a:p>
                  </a:txBody>
                  <a:tcPr/>
                </a:tc>
                <a:tc>
                  <a:txBody>
                    <a:bodyPr/>
                    <a:lstStyle/>
                    <a:p>
                      <a:r>
                        <a:rPr lang="en-US" sz="1000" kern="1200" dirty="0" err="1" smtClean="0">
                          <a:solidFill>
                            <a:schemeClr val="dk1"/>
                          </a:solidFill>
                          <a:latin typeface="+mn-lt"/>
                          <a:ea typeface="+mn-ea"/>
                          <a:cs typeface="+mn-cs"/>
                        </a:rPr>
                        <a:t>ini_set</a:t>
                      </a:r>
                      <a:r>
                        <a:rPr lang="en-US" sz="1000" kern="1200" dirty="0" smtClean="0">
                          <a:solidFill>
                            <a:schemeClr val="dk1"/>
                          </a:solidFill>
                          <a:latin typeface="+mn-lt"/>
                          <a:ea typeface="+mn-ea"/>
                          <a:cs typeface="+mn-cs"/>
                        </a:rPr>
                        <a:t>('upload_max_filesize','50MB');</a:t>
                      </a:r>
                    </a:p>
                  </a:txBody>
                  <a:tcPr/>
                </a:tc>
              </a:tr>
              <a:tr h="407638">
                <a:tc>
                  <a:txBody>
                    <a:bodyPr/>
                    <a:lstStyle/>
                    <a:p>
                      <a:r>
                        <a:rPr lang="en-US" sz="1000" dirty="0" err="1" smtClean="0"/>
                        <a:t>error_reporting</a:t>
                      </a:r>
                      <a:endParaRPr lang="en-US" sz="1000" dirty="0"/>
                    </a:p>
                  </a:txBody>
                  <a:tcPr/>
                </a:tc>
                <a:tc>
                  <a:txBody>
                    <a:bodyPr/>
                    <a:lstStyle/>
                    <a:p>
                      <a:r>
                        <a:rPr lang="en-US" sz="1000" kern="1200" dirty="0" err="1" smtClean="0">
                          <a:solidFill>
                            <a:schemeClr val="dk1"/>
                          </a:solidFill>
                          <a:latin typeface="+mn-lt"/>
                          <a:ea typeface="+mn-ea"/>
                          <a:cs typeface="+mn-cs"/>
                        </a:rPr>
                        <a:t>ini_set</a:t>
                      </a:r>
                      <a:r>
                        <a:rPr lang="en-US" sz="1000" kern="1200" dirty="0" smtClean="0">
                          <a:solidFill>
                            <a:schemeClr val="dk1"/>
                          </a:solidFill>
                          <a:latin typeface="+mn-lt"/>
                          <a:ea typeface="+mn-ea"/>
                          <a:cs typeface="+mn-cs"/>
                        </a:rPr>
                        <a:t>('</a:t>
                      </a:r>
                      <a:r>
                        <a:rPr lang="en-US" sz="1000" kern="1200" dirty="0" err="1" smtClean="0">
                          <a:solidFill>
                            <a:schemeClr val="dk1"/>
                          </a:solidFill>
                          <a:latin typeface="+mn-lt"/>
                          <a:ea typeface="+mn-ea"/>
                          <a:cs typeface="+mn-cs"/>
                        </a:rPr>
                        <a:t>error_reporting</a:t>
                      </a:r>
                      <a:r>
                        <a:rPr lang="en-US" sz="1000" kern="1200" dirty="0" smtClean="0">
                          <a:solidFill>
                            <a:schemeClr val="dk1"/>
                          </a:solidFill>
                          <a:latin typeface="+mn-lt"/>
                          <a:ea typeface="+mn-ea"/>
                          <a:cs typeface="+mn-cs"/>
                        </a:rPr>
                        <a:t>', E_ALL);</a:t>
                      </a:r>
                    </a:p>
                  </a:txBody>
                  <a:tcPr/>
                </a:tc>
              </a:tr>
              <a:tr h="461169">
                <a:tc>
                  <a:txBody>
                    <a:bodyPr/>
                    <a:lstStyle/>
                    <a:p>
                      <a:r>
                        <a:rPr lang="en-US" sz="1000" dirty="0" err="1" smtClean="0"/>
                        <a:t>include_path</a:t>
                      </a:r>
                      <a:endParaRPr lang="en-US" sz="1000" dirty="0"/>
                    </a:p>
                  </a:txBody>
                  <a:tcPr/>
                </a:tc>
                <a:tc>
                  <a:txBody>
                    <a:bodyPr/>
                    <a:lstStyle/>
                    <a:p>
                      <a:r>
                        <a:rPr lang="en-US" sz="1000" kern="1200" dirty="0" smtClean="0">
                          <a:solidFill>
                            <a:schemeClr val="dk1"/>
                          </a:solidFill>
                          <a:latin typeface="+mn-lt"/>
                          <a:ea typeface="+mn-ea"/>
                          <a:cs typeface="+mn-cs"/>
                        </a:rPr>
                        <a:t>&lt;? </a:t>
                      </a:r>
                      <a:r>
                        <a:rPr lang="en-US" sz="1000" kern="1200" dirty="0" err="1" smtClean="0">
                          <a:solidFill>
                            <a:schemeClr val="dk1"/>
                          </a:solidFill>
                          <a:latin typeface="+mn-lt"/>
                          <a:ea typeface="+mn-ea"/>
                          <a:cs typeface="+mn-cs"/>
                        </a:rPr>
                        <a:t>ini_set</a:t>
                      </a:r>
                      <a:r>
                        <a:rPr lang="en-US" sz="1000" kern="1200" dirty="0" smtClean="0">
                          <a:solidFill>
                            <a:schemeClr val="dk1"/>
                          </a:solidFill>
                          <a:latin typeface="+mn-lt"/>
                          <a:ea typeface="+mn-ea"/>
                          <a:cs typeface="+mn-cs"/>
                        </a:rPr>
                        <a:t>('</a:t>
                      </a:r>
                      <a:r>
                        <a:rPr lang="en-US" sz="1000" kern="1200" dirty="0" err="1" smtClean="0">
                          <a:solidFill>
                            <a:schemeClr val="dk1"/>
                          </a:solidFill>
                          <a:latin typeface="+mn-lt"/>
                          <a:ea typeface="+mn-ea"/>
                          <a:cs typeface="+mn-cs"/>
                        </a:rPr>
                        <a:t>include_path',ini_get</a:t>
                      </a:r>
                      <a:r>
                        <a:rPr lang="en-US" sz="1000" kern="1200" dirty="0" smtClean="0">
                          <a:solidFill>
                            <a:schemeClr val="dk1"/>
                          </a:solidFill>
                          <a:latin typeface="+mn-lt"/>
                          <a:ea typeface="+mn-ea"/>
                          <a:cs typeface="+mn-cs"/>
                        </a:rPr>
                        <a:t>('</a:t>
                      </a:r>
                      <a:r>
                        <a:rPr lang="en-US" sz="1000" kern="1200" dirty="0" err="1" smtClean="0">
                          <a:solidFill>
                            <a:schemeClr val="dk1"/>
                          </a:solidFill>
                          <a:latin typeface="+mn-lt"/>
                          <a:ea typeface="+mn-ea"/>
                          <a:cs typeface="+mn-cs"/>
                        </a:rPr>
                        <a:t>include_path</a:t>
                      </a:r>
                      <a:r>
                        <a:rPr lang="en-US" sz="1000" kern="1200" dirty="0" smtClean="0">
                          <a:solidFill>
                            <a:schemeClr val="dk1"/>
                          </a:solidFill>
                          <a:latin typeface="+mn-lt"/>
                          <a:ea typeface="+mn-ea"/>
                          <a:cs typeface="+mn-cs"/>
                        </a:rPr>
                        <a:t>').':../includes:'); ?&gt;</a:t>
                      </a:r>
                      <a:br>
                        <a:rPr lang="en-US" sz="1000" kern="1200" dirty="0" smtClean="0">
                          <a:solidFill>
                            <a:schemeClr val="dk1"/>
                          </a:solidFill>
                          <a:latin typeface="+mn-lt"/>
                          <a:ea typeface="+mn-ea"/>
                          <a:cs typeface="+mn-cs"/>
                        </a:rPr>
                      </a:br>
                      <a:r>
                        <a:rPr lang="en-US" sz="1000" kern="1200" dirty="0" smtClean="0">
                          <a:solidFill>
                            <a:schemeClr val="dk1"/>
                          </a:solidFill>
                          <a:latin typeface="+mn-lt"/>
                          <a:ea typeface="+mn-ea"/>
                          <a:cs typeface="+mn-cs"/>
                        </a:rPr>
                        <a:t>OR</a:t>
                      </a:r>
                      <a:br>
                        <a:rPr lang="en-US" sz="1000" kern="1200" dirty="0" smtClean="0">
                          <a:solidFill>
                            <a:schemeClr val="dk1"/>
                          </a:solidFill>
                          <a:latin typeface="+mn-lt"/>
                          <a:ea typeface="+mn-ea"/>
                          <a:cs typeface="+mn-cs"/>
                        </a:rPr>
                      </a:br>
                      <a:r>
                        <a:rPr lang="en-US" sz="1000" kern="1200" dirty="0" smtClean="0">
                          <a:solidFill>
                            <a:schemeClr val="dk1"/>
                          </a:solidFill>
                          <a:latin typeface="+mn-lt"/>
                          <a:ea typeface="+mn-ea"/>
                          <a:cs typeface="+mn-cs"/>
                        </a:rPr>
                        <a:t>&lt;? </a:t>
                      </a:r>
                      <a:r>
                        <a:rPr lang="en-US" sz="1000" kern="1200" dirty="0" err="1" smtClean="0">
                          <a:solidFill>
                            <a:schemeClr val="dk1"/>
                          </a:solidFill>
                          <a:latin typeface="+mn-lt"/>
                          <a:ea typeface="+mn-ea"/>
                          <a:cs typeface="+mn-cs"/>
                        </a:rPr>
                        <a:t>ini_set</a:t>
                      </a:r>
                      <a:r>
                        <a:rPr lang="en-US" sz="1000" kern="1200" dirty="0" smtClean="0">
                          <a:solidFill>
                            <a:schemeClr val="dk1"/>
                          </a:solidFill>
                          <a:latin typeface="+mn-lt"/>
                          <a:ea typeface="+mn-ea"/>
                          <a:cs typeface="+mn-cs"/>
                        </a:rPr>
                        <a:t>("</a:t>
                      </a:r>
                      <a:r>
                        <a:rPr lang="en-US" sz="1000" kern="1200" dirty="0" err="1" smtClean="0">
                          <a:solidFill>
                            <a:schemeClr val="dk1"/>
                          </a:solidFill>
                          <a:latin typeface="+mn-lt"/>
                          <a:ea typeface="+mn-ea"/>
                          <a:cs typeface="+mn-cs"/>
                        </a:rPr>
                        <a:t>include_path</a:t>
                      </a:r>
                      <a:r>
                        <a:rPr lang="en-US" sz="1000" kern="1200" dirty="0" smtClean="0">
                          <a:solidFill>
                            <a:schemeClr val="dk1"/>
                          </a:solidFill>
                          <a:latin typeface="+mn-lt"/>
                          <a:ea typeface="+mn-ea"/>
                          <a:cs typeface="+mn-cs"/>
                        </a:rPr>
                        <a:t>", ".:../:./include:../include"); ?&gt;</a:t>
                      </a:r>
                    </a:p>
                  </a:txBody>
                  <a:tcPr/>
                </a:tc>
              </a:tr>
              <a:tr h="407638">
                <a:tc>
                  <a:txBody>
                    <a:bodyPr/>
                    <a:lstStyle/>
                    <a:p>
                      <a:r>
                        <a:rPr lang="en-US" sz="1000" kern="1200" dirty="0" err="1" smtClean="0">
                          <a:solidFill>
                            <a:schemeClr val="dk1"/>
                          </a:solidFill>
                          <a:latin typeface="+mn-lt"/>
                          <a:ea typeface="+mn-ea"/>
                          <a:cs typeface="+mn-cs"/>
                        </a:rPr>
                        <a:t>post_max_size</a:t>
                      </a:r>
                      <a:endParaRPr lang="en-US" sz="1000" kern="1200" dirty="0" smtClean="0">
                        <a:solidFill>
                          <a:schemeClr val="dk1"/>
                        </a:solidFill>
                        <a:latin typeface="+mn-lt"/>
                        <a:ea typeface="+mn-ea"/>
                        <a:cs typeface="+mn-cs"/>
                      </a:endParaRPr>
                    </a:p>
                  </a:txBody>
                  <a:tcPr/>
                </a:tc>
                <a:tc>
                  <a:txBody>
                    <a:bodyPr/>
                    <a:lstStyle/>
                    <a:p>
                      <a:r>
                        <a:rPr lang="en-US" sz="1000" kern="1200" dirty="0" err="1" smtClean="0">
                          <a:solidFill>
                            <a:schemeClr val="dk1"/>
                          </a:solidFill>
                          <a:latin typeface="+mn-lt"/>
                          <a:ea typeface="+mn-ea"/>
                          <a:cs typeface="+mn-cs"/>
                        </a:rPr>
                        <a:t>Ini_set</a:t>
                      </a:r>
                      <a:r>
                        <a:rPr lang="en-US" sz="1000" kern="1200" dirty="0" smtClean="0">
                          <a:solidFill>
                            <a:schemeClr val="dk1"/>
                          </a:solidFill>
                          <a:latin typeface="+mn-lt"/>
                          <a:ea typeface="+mn-ea"/>
                          <a:cs typeface="+mn-cs"/>
                        </a:rPr>
                        <a:t>(“</a:t>
                      </a:r>
                      <a:r>
                        <a:rPr lang="en-US" sz="1000" kern="1200" dirty="0" err="1" smtClean="0">
                          <a:solidFill>
                            <a:schemeClr val="dk1"/>
                          </a:solidFill>
                          <a:latin typeface="+mn-lt"/>
                          <a:ea typeface="+mn-ea"/>
                          <a:cs typeface="+mn-cs"/>
                        </a:rPr>
                        <a:t>post_max_size</a:t>
                      </a:r>
                      <a:r>
                        <a:rPr lang="en-US" sz="1000" kern="1200" dirty="0" smtClean="0">
                          <a:solidFill>
                            <a:schemeClr val="dk1"/>
                          </a:solidFill>
                          <a:latin typeface="+mn-lt"/>
                          <a:ea typeface="+mn-ea"/>
                          <a:cs typeface="+mn-cs"/>
                        </a:rPr>
                        <a:t>”, “80M”)</a:t>
                      </a:r>
                    </a:p>
                  </a:txBody>
                  <a:tcPr/>
                </a:tc>
              </a:tr>
              <a:tr h="407638">
                <a:tc>
                  <a:txBody>
                    <a:bodyPr/>
                    <a:lstStyle/>
                    <a:p>
                      <a:r>
                        <a:rPr lang="en-US" sz="1000" b="1" i="0" kern="1200" dirty="0" err="1" smtClean="0">
                          <a:solidFill>
                            <a:schemeClr val="dk1"/>
                          </a:solidFill>
                          <a:latin typeface="+mn-lt"/>
                          <a:ea typeface="+mn-ea"/>
                          <a:cs typeface="+mn-cs"/>
                        </a:rPr>
                        <a:t>log_errors</a:t>
                      </a:r>
                      <a:endParaRPr lang="en-US" sz="1000" b="1" i="0" kern="1200" dirty="0" smtClean="0">
                        <a:solidFill>
                          <a:schemeClr val="dk1"/>
                        </a:solidFill>
                        <a:latin typeface="+mn-lt"/>
                        <a:ea typeface="+mn-ea"/>
                        <a:cs typeface="+mn-cs"/>
                      </a:endParaRPr>
                    </a:p>
                  </a:txBody>
                  <a:tcPr/>
                </a:tc>
                <a:tc>
                  <a:txBody>
                    <a:bodyPr/>
                    <a:lstStyle/>
                    <a:p>
                      <a:r>
                        <a:rPr lang="en-US" sz="1000" dirty="0" err="1" smtClean="0"/>
                        <a:t>ini_set</a:t>
                      </a:r>
                      <a:r>
                        <a:rPr lang="en-US" sz="1000" dirty="0" smtClean="0"/>
                        <a:t>("</a:t>
                      </a:r>
                      <a:r>
                        <a:rPr lang="en-US" sz="1000" dirty="0" err="1" smtClean="0"/>
                        <a:t>log_errors</a:t>
                      </a:r>
                      <a:r>
                        <a:rPr lang="en-US" sz="1000" dirty="0" smtClean="0"/>
                        <a:t>", 1); </a:t>
                      </a:r>
                    </a:p>
                    <a:p>
                      <a:r>
                        <a:rPr lang="en-US" sz="1000" dirty="0" err="1" smtClean="0"/>
                        <a:t>ini_set</a:t>
                      </a:r>
                      <a:r>
                        <a:rPr lang="en-US" sz="1000" dirty="0" smtClean="0"/>
                        <a:t>("</a:t>
                      </a:r>
                      <a:r>
                        <a:rPr lang="en-US" sz="1000" dirty="0" err="1" smtClean="0"/>
                        <a:t>error_log</a:t>
                      </a:r>
                      <a:r>
                        <a:rPr lang="en-US" sz="1000" dirty="0" smtClean="0"/>
                        <a:t>", "/path/to/php-error.log");</a:t>
                      </a:r>
                      <a:endParaRPr lang="en-US" sz="1000" kern="1200" dirty="0" smtClean="0">
                        <a:solidFill>
                          <a:schemeClr val="dk1"/>
                        </a:solidFill>
                        <a:latin typeface="+mn-lt"/>
                        <a:ea typeface="+mn-ea"/>
                        <a:cs typeface="+mn-cs"/>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762000"/>
          </a:xfrm>
        </p:spPr>
        <p:txBody>
          <a:bodyPr>
            <a:noAutofit/>
          </a:bodyPr>
          <a:lstStyle/>
          <a:p>
            <a:r>
              <a:rPr lang="en-US" dirty="0" smtClean="0"/>
              <a:t>.</a:t>
            </a:r>
            <a:r>
              <a:rPr lang="en-US" dirty="0" err="1" smtClean="0"/>
              <a:t>htaccess</a:t>
            </a:r>
            <a:endParaRPr lang="en-US" dirty="0"/>
          </a:p>
        </p:txBody>
      </p:sp>
      <p:sp>
        <p:nvSpPr>
          <p:cNvPr id="7" name="Subtitle 2"/>
          <p:cNvSpPr>
            <a:spLocks noGrp="1"/>
          </p:cNvSpPr>
          <p:nvPr>
            <p:ph type="subTitle" idx="1"/>
          </p:nvPr>
        </p:nvSpPr>
        <p:spPr>
          <a:xfrm>
            <a:off x="762000" y="1295400"/>
            <a:ext cx="7924800" cy="3657600"/>
          </a:xfrm>
        </p:spPr>
        <p:txBody>
          <a:bodyPr>
            <a:normAutofit lnSpcReduction="10000"/>
          </a:bodyPr>
          <a:lstStyle/>
          <a:p>
            <a:pPr algn="l"/>
            <a:r>
              <a:rPr lang="en-US" dirty="0" smtClean="0"/>
              <a:t>Simply, </a:t>
            </a:r>
            <a:r>
              <a:rPr lang="en-US" dirty="0" smtClean="0"/>
              <a:t>they are invisible plain text files where one can store </a:t>
            </a:r>
            <a:r>
              <a:rPr lang="en-US" b="1" dirty="0" smtClean="0"/>
              <a:t>server directives</a:t>
            </a:r>
            <a:r>
              <a:rPr lang="en-US" dirty="0" smtClean="0"/>
              <a:t>. Server directives are anything you might put in an Apache </a:t>
            </a:r>
            <a:r>
              <a:rPr lang="en-US" dirty="0" err="1" smtClean="0"/>
              <a:t>config</a:t>
            </a:r>
            <a:r>
              <a:rPr lang="en-US" dirty="0" smtClean="0"/>
              <a:t> file (</a:t>
            </a:r>
            <a:r>
              <a:rPr lang="en-US" dirty="0" err="1" smtClean="0"/>
              <a:t>httpd.conf</a:t>
            </a:r>
            <a:r>
              <a:rPr lang="en-US" dirty="0" smtClean="0"/>
              <a:t>) or even a </a:t>
            </a:r>
            <a:r>
              <a:rPr lang="en-US" dirty="0" smtClean="0"/>
              <a:t>php.ini, </a:t>
            </a:r>
            <a:r>
              <a:rPr lang="en-US" dirty="0" smtClean="0"/>
              <a:t>but unlike those "master" directive files, these .</a:t>
            </a:r>
            <a:r>
              <a:rPr lang="en-US" dirty="0" err="1" smtClean="0"/>
              <a:t>htaccess</a:t>
            </a:r>
            <a:r>
              <a:rPr lang="en-US" dirty="0" smtClean="0"/>
              <a:t> directives apply only to the folder in which the .</a:t>
            </a:r>
            <a:r>
              <a:rPr lang="en-US" dirty="0" err="1" smtClean="0"/>
              <a:t>htaccess</a:t>
            </a:r>
            <a:r>
              <a:rPr lang="en-US" dirty="0" smtClean="0"/>
              <a:t> file resides, </a:t>
            </a:r>
            <a:r>
              <a:rPr lang="en-US" i="1" dirty="0" smtClean="0"/>
              <a:t>and all the folders inside</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762000"/>
          </a:xfrm>
        </p:spPr>
        <p:txBody>
          <a:bodyPr>
            <a:noAutofit/>
          </a:bodyPr>
          <a:lstStyle/>
          <a:p>
            <a:r>
              <a:rPr lang="en-US" b="1" dirty="0" smtClean="0"/>
              <a:t>What can I do with .</a:t>
            </a:r>
            <a:r>
              <a:rPr lang="en-US" b="1" dirty="0" err="1" smtClean="0"/>
              <a:t>htaccess</a:t>
            </a:r>
            <a:r>
              <a:rPr lang="en-US" b="1" dirty="0" smtClean="0"/>
              <a:t> files?</a:t>
            </a:r>
            <a:endParaRPr lang="en-US" b="1" dirty="0"/>
          </a:p>
        </p:txBody>
      </p:sp>
      <p:sp>
        <p:nvSpPr>
          <p:cNvPr id="7" name="Subtitle 2"/>
          <p:cNvSpPr>
            <a:spLocks noGrp="1"/>
          </p:cNvSpPr>
          <p:nvPr>
            <p:ph type="subTitle" idx="1"/>
          </p:nvPr>
        </p:nvSpPr>
        <p:spPr>
          <a:xfrm>
            <a:off x="762000" y="1295400"/>
            <a:ext cx="7924800" cy="3657600"/>
          </a:xfrm>
        </p:spPr>
        <p:txBody>
          <a:bodyPr>
            <a:normAutofit fontScale="40000" lnSpcReduction="20000"/>
          </a:bodyPr>
          <a:lstStyle/>
          <a:p>
            <a:r>
              <a:rPr lang="en-US" b="1" dirty="0" smtClean="0"/>
              <a:t>Control (</a:t>
            </a:r>
            <a:r>
              <a:rPr lang="en-US" b="1" dirty="0" smtClean="0"/>
              <a:t>Allow/Deny) Access</a:t>
            </a:r>
          </a:p>
          <a:p>
            <a:endParaRPr lang="en-US" b="1" dirty="0" smtClean="0"/>
          </a:p>
          <a:p>
            <a:pPr algn="l"/>
            <a:r>
              <a:rPr lang="en-US" dirty="0" smtClean="0"/>
              <a:t>.</a:t>
            </a:r>
            <a:r>
              <a:rPr lang="en-US" dirty="0" err="1" smtClean="0"/>
              <a:t>htaccess</a:t>
            </a:r>
            <a:r>
              <a:rPr lang="en-US" dirty="0" smtClean="0"/>
              <a:t> is most often used to restrict or deny access to individual files and folders. A typical example would be an "includes" folder. Your site's pages can call these included scripts all they like, but you don't want users accessing these files directly, over the web. In that case you would drop an .</a:t>
            </a:r>
            <a:r>
              <a:rPr lang="en-US" dirty="0" err="1" smtClean="0"/>
              <a:t>htaccess</a:t>
            </a:r>
            <a:r>
              <a:rPr lang="en-US" dirty="0" smtClean="0"/>
              <a:t> file in the includes folder with content something like this..</a:t>
            </a:r>
            <a:br>
              <a:rPr lang="en-US" dirty="0" smtClean="0"/>
            </a:br>
            <a:r>
              <a:rPr lang="en-US" dirty="0" smtClean="0"/>
              <a:t/>
            </a:r>
            <a:br>
              <a:rPr lang="en-US" dirty="0" smtClean="0"/>
            </a:br>
            <a:endParaRPr lang="en-US" dirty="0" smtClean="0"/>
          </a:p>
          <a:p>
            <a:pPr algn="l"/>
            <a:r>
              <a:rPr lang="en-US" dirty="0" smtClean="0"/>
              <a:t># no one gets in here!</a:t>
            </a:r>
            <a:br>
              <a:rPr lang="en-US" dirty="0" smtClean="0"/>
            </a:br>
            <a:r>
              <a:rPr lang="en-US" dirty="0" smtClean="0"/>
              <a:t>deny from all</a:t>
            </a:r>
            <a:br>
              <a:rPr lang="en-US" dirty="0" smtClean="0"/>
            </a:br>
            <a:endParaRPr lang="en-US" dirty="0" smtClean="0"/>
          </a:p>
          <a:p>
            <a:pPr algn="l"/>
            <a:endParaRPr lang="en-US" dirty="0" smtClean="0"/>
          </a:p>
          <a:p>
            <a:pPr algn="l"/>
            <a:r>
              <a:rPr lang="en-US" b="1" dirty="0" smtClean="0"/>
              <a:t>Control files and folders :</a:t>
            </a:r>
          </a:p>
          <a:p>
            <a:pPr algn="l"/>
            <a:endParaRPr lang="en-US" dirty="0" smtClean="0"/>
          </a:p>
          <a:p>
            <a:pPr algn="l"/>
            <a:endParaRPr lang="en-US" dirty="0" smtClean="0"/>
          </a:p>
          <a:p>
            <a:pPr algn="l"/>
            <a:r>
              <a:rPr lang="en-US" dirty="0" err="1" smtClean="0"/>
              <a:t>RewriteEngine</a:t>
            </a:r>
            <a:r>
              <a:rPr lang="en-US" dirty="0" smtClean="0"/>
              <a:t> on</a:t>
            </a:r>
          </a:p>
          <a:p>
            <a:pPr algn="l"/>
            <a:r>
              <a:rPr lang="en-US" dirty="0" smtClean="0"/>
              <a:t>#deny from all</a:t>
            </a:r>
          </a:p>
          <a:p>
            <a:pPr algn="l"/>
            <a:r>
              <a:rPr lang="en-US" dirty="0" smtClean="0"/>
              <a:t>Options +Indexes</a:t>
            </a:r>
          </a:p>
          <a:p>
            <a:pPr algn="l"/>
            <a:r>
              <a:rPr lang="en-US" dirty="0" err="1" smtClean="0"/>
              <a:t>IndexIgnore</a:t>
            </a:r>
            <a:r>
              <a:rPr lang="en-US" dirty="0" smtClean="0"/>
              <a:t> *</a:t>
            </a:r>
          </a:p>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762000"/>
          </a:xfrm>
        </p:spPr>
        <p:txBody>
          <a:bodyPr>
            <a:noAutofit/>
          </a:bodyPr>
          <a:lstStyle/>
          <a:p>
            <a:r>
              <a:rPr lang="en-US" b="1" dirty="0" smtClean="0"/>
              <a:t>What can I do with .</a:t>
            </a:r>
            <a:r>
              <a:rPr lang="en-US" b="1" dirty="0" err="1" smtClean="0"/>
              <a:t>htaccess</a:t>
            </a:r>
            <a:r>
              <a:rPr lang="en-US" b="1" dirty="0" smtClean="0"/>
              <a:t> files?</a:t>
            </a:r>
            <a:endParaRPr lang="en-US" b="1" dirty="0"/>
          </a:p>
        </p:txBody>
      </p:sp>
      <p:sp>
        <p:nvSpPr>
          <p:cNvPr id="7" name="Subtitle 2"/>
          <p:cNvSpPr>
            <a:spLocks noGrp="1"/>
          </p:cNvSpPr>
          <p:nvPr>
            <p:ph type="subTitle" idx="1"/>
          </p:nvPr>
        </p:nvSpPr>
        <p:spPr>
          <a:xfrm>
            <a:off x="762000" y="1295400"/>
            <a:ext cx="7924800" cy="5410200"/>
          </a:xfrm>
        </p:spPr>
        <p:txBody>
          <a:bodyPr>
            <a:normAutofit/>
          </a:bodyPr>
          <a:lstStyle/>
          <a:p>
            <a:pPr algn="l" fontAlgn="base"/>
            <a:r>
              <a:rPr lang="en-US" sz="1000" b="1" dirty="0" smtClean="0"/>
              <a:t>Enable / Disable directory </a:t>
            </a:r>
            <a:r>
              <a:rPr lang="en-US" sz="1000" b="1" dirty="0" smtClean="0"/>
              <a:t>Listing</a:t>
            </a:r>
          </a:p>
          <a:p>
            <a:pPr algn="l" fontAlgn="base"/>
            <a:endParaRPr lang="en-US" sz="1000" b="1" dirty="0" smtClean="0"/>
          </a:p>
          <a:p>
            <a:pPr algn="l" fontAlgn="base"/>
            <a:r>
              <a:rPr lang="en-US" sz="1000" dirty="0" smtClean="0"/>
              <a:t>	To </a:t>
            </a:r>
            <a:r>
              <a:rPr lang="en-US" sz="1000" dirty="0" smtClean="0"/>
              <a:t>allow a web server to produce a directory listing, whenever you point a directory without index file. Add following </a:t>
            </a:r>
            <a:r>
              <a:rPr lang="en-US" sz="1000" dirty="0" smtClean="0"/>
              <a:t>	line </a:t>
            </a:r>
            <a:r>
              <a:rPr lang="en-US" sz="1000" dirty="0" smtClean="0"/>
              <a:t>in </a:t>
            </a:r>
            <a:r>
              <a:rPr lang="en-US" sz="1000" dirty="0" smtClean="0"/>
              <a:t>	your </a:t>
            </a:r>
            <a:r>
              <a:rPr lang="en-US" sz="1000" dirty="0" smtClean="0"/>
              <a:t>.</a:t>
            </a:r>
            <a:r>
              <a:rPr lang="en-US" sz="1000" dirty="0" err="1" smtClean="0"/>
              <a:t>htaccess</a:t>
            </a:r>
            <a:r>
              <a:rPr lang="en-US" sz="1000" dirty="0" smtClean="0"/>
              <a:t> file.</a:t>
            </a:r>
          </a:p>
          <a:p>
            <a:pPr algn="l" fontAlgn="base"/>
            <a:r>
              <a:rPr lang="en-US" sz="1000" dirty="0" smtClean="0"/>
              <a:t>	</a:t>
            </a:r>
          </a:p>
          <a:p>
            <a:pPr algn="l" fontAlgn="base"/>
            <a:r>
              <a:rPr lang="en-US" sz="1000" dirty="0" smtClean="0"/>
              <a:t>	</a:t>
            </a:r>
            <a:r>
              <a:rPr lang="en-US" sz="1000" dirty="0" smtClean="0"/>
              <a:t>Options </a:t>
            </a:r>
            <a:r>
              <a:rPr lang="en-US" sz="1000" dirty="0" smtClean="0"/>
              <a:t>+Indexes </a:t>
            </a:r>
          </a:p>
          <a:p>
            <a:pPr algn="l" fontAlgn="base"/>
            <a:r>
              <a:rPr lang="en-US" sz="1000" dirty="0" smtClean="0"/>
              <a:t>	# </a:t>
            </a:r>
            <a:r>
              <a:rPr lang="en-US" sz="1000" dirty="0" smtClean="0"/>
              <a:t>or #</a:t>
            </a:r>
          </a:p>
          <a:p>
            <a:pPr algn="l" fontAlgn="base"/>
            <a:r>
              <a:rPr lang="en-US" sz="1000" dirty="0" smtClean="0"/>
              <a:t>	</a:t>
            </a:r>
            <a:r>
              <a:rPr lang="en-US" sz="1000" dirty="0" err="1" smtClean="0"/>
              <a:t>IndexIgnore</a:t>
            </a:r>
            <a:r>
              <a:rPr lang="en-US" sz="1000" dirty="0" smtClean="0"/>
              <a:t> *</a:t>
            </a:r>
          </a:p>
          <a:p>
            <a:pPr algn="l" fontAlgn="base"/>
            <a:endParaRPr lang="en-US" sz="1000" dirty="0" smtClean="0"/>
          </a:p>
          <a:p>
            <a:pPr algn="l" fontAlgn="base"/>
            <a:r>
              <a:rPr lang="en-US" sz="1000" dirty="0" smtClean="0"/>
              <a:t>	OR</a:t>
            </a:r>
          </a:p>
          <a:p>
            <a:pPr algn="l" fontAlgn="base"/>
            <a:endParaRPr lang="en-US" sz="1000" dirty="0" smtClean="0"/>
          </a:p>
          <a:p>
            <a:pPr algn="l" fontAlgn="base"/>
            <a:r>
              <a:rPr lang="en-US" sz="1000" dirty="0" smtClean="0"/>
              <a:t>	Options </a:t>
            </a:r>
            <a:r>
              <a:rPr lang="en-US" sz="1000" dirty="0" smtClean="0"/>
              <a:t>-Indexes</a:t>
            </a:r>
          </a:p>
          <a:p>
            <a:pPr algn="l"/>
            <a:endParaRPr lang="en-US" sz="1000" b="1" dirty="0" smtClean="0"/>
          </a:p>
          <a:p>
            <a:pPr algn="l"/>
            <a:r>
              <a:rPr lang="en-US" sz="1000" b="1" dirty="0" smtClean="0"/>
              <a:t>Change Listing style</a:t>
            </a:r>
          </a:p>
          <a:p>
            <a:pPr algn="l" fontAlgn="base"/>
            <a:r>
              <a:rPr lang="en-US" sz="1000" dirty="0" smtClean="0"/>
              <a:t>	You </a:t>
            </a:r>
            <a:r>
              <a:rPr lang="en-US" sz="1000" dirty="0" smtClean="0"/>
              <a:t>may want to display other details while showing the directory listing. This includes file icons, file size, modification date and </a:t>
            </a:r>
            <a:r>
              <a:rPr lang="en-US" sz="1000" dirty="0" smtClean="0"/>
              <a:t>	more</a:t>
            </a:r>
            <a:r>
              <a:rPr lang="en-US" sz="1000" dirty="0" smtClean="0"/>
              <a:t>. This can be done by adding fancy style to your </a:t>
            </a:r>
            <a:r>
              <a:rPr lang="en-US" sz="1000" dirty="0" err="1" smtClean="0"/>
              <a:t>htaccess</a:t>
            </a:r>
            <a:r>
              <a:rPr lang="en-US" sz="1000" dirty="0" smtClean="0"/>
              <a:t> file. Add following snippet in .</a:t>
            </a:r>
            <a:r>
              <a:rPr lang="en-US" sz="1000" dirty="0" err="1" smtClean="0"/>
              <a:t>htaccess</a:t>
            </a:r>
            <a:r>
              <a:rPr lang="en-US" sz="1000" dirty="0" smtClean="0"/>
              <a:t> file</a:t>
            </a:r>
            <a:r>
              <a:rPr lang="en-US" sz="1000" dirty="0" smtClean="0"/>
              <a:t>.</a:t>
            </a:r>
          </a:p>
          <a:p>
            <a:pPr algn="l" fontAlgn="base"/>
            <a:endParaRPr lang="en-US" sz="1000" dirty="0" smtClean="0"/>
          </a:p>
          <a:p>
            <a:pPr algn="l" fontAlgn="base"/>
            <a:r>
              <a:rPr lang="en-US" sz="1000" dirty="0" smtClean="0"/>
              <a:t>	</a:t>
            </a:r>
            <a:r>
              <a:rPr lang="en-US" sz="1000" dirty="0" err="1" smtClean="0"/>
              <a:t>IndexOptions</a:t>
            </a:r>
            <a:r>
              <a:rPr lang="en-US" sz="1000" dirty="0" smtClean="0"/>
              <a:t> </a:t>
            </a:r>
            <a:r>
              <a:rPr lang="en-US" sz="1000" dirty="0" smtClean="0"/>
              <a:t>+</a:t>
            </a:r>
            <a:r>
              <a:rPr lang="en-US" sz="1000" dirty="0" err="1" smtClean="0"/>
              <a:t>FancyIndexing</a:t>
            </a:r>
            <a:endParaRPr lang="en-US" sz="1000" dirty="0" smtClean="0"/>
          </a:p>
          <a:p>
            <a:pPr algn="l" fontAlgn="base"/>
            <a:r>
              <a:rPr lang="en-US" sz="1000" dirty="0" smtClean="0"/>
              <a:t>		OR</a:t>
            </a:r>
          </a:p>
          <a:p>
            <a:pPr algn="l" fontAlgn="base"/>
            <a:r>
              <a:rPr lang="en-US" sz="1000" dirty="0" smtClean="0"/>
              <a:t>	</a:t>
            </a:r>
            <a:r>
              <a:rPr lang="en-US" sz="1000" dirty="0" err="1" smtClean="0"/>
              <a:t>IndexOptions</a:t>
            </a:r>
            <a:r>
              <a:rPr lang="en-US" sz="1000" dirty="0" smtClean="0"/>
              <a:t> –</a:t>
            </a:r>
            <a:r>
              <a:rPr lang="en-US" sz="1000" dirty="0" err="1" smtClean="0"/>
              <a:t>FancyIndexing</a:t>
            </a:r>
            <a:endParaRPr lang="en-US" sz="1000" dirty="0" smtClean="0"/>
          </a:p>
          <a:p>
            <a:pPr algn="l" fontAlgn="base"/>
            <a:endParaRPr lang="en-US" sz="1000" dirty="0" smtClean="0"/>
          </a:p>
          <a:p>
            <a:pPr algn="l" fontAlgn="base"/>
            <a:r>
              <a:rPr lang="en-US" sz="1000" b="1" dirty="0" smtClean="0"/>
              <a:t>Ignore files with specific extension</a:t>
            </a:r>
          </a:p>
          <a:p>
            <a:pPr algn="l" fontAlgn="base"/>
            <a:endParaRPr lang="en-US" sz="1000" dirty="0" smtClean="0"/>
          </a:p>
          <a:p>
            <a:pPr algn="l" fontAlgn="base"/>
            <a:r>
              <a:rPr lang="en-US" sz="1000" dirty="0" smtClean="0"/>
              <a:t>	It </a:t>
            </a:r>
            <a:r>
              <a:rPr lang="en-US" sz="1000" dirty="0" smtClean="0"/>
              <a:t>may happen that you may need to ignore certain files to get displayed in directory listing. This can be achieved using </a:t>
            </a:r>
            <a:r>
              <a:rPr lang="en-US" sz="1000" dirty="0" err="1" smtClean="0"/>
              <a:t>IndexIgnore</a:t>
            </a:r>
            <a:r>
              <a:rPr lang="en-US" sz="1000" dirty="0" smtClean="0"/>
              <a:t> </a:t>
            </a:r>
            <a:r>
              <a:rPr lang="en-US" sz="1000" dirty="0" smtClean="0"/>
              <a:t>	directive </a:t>
            </a:r>
            <a:r>
              <a:rPr lang="en-US" sz="1000" dirty="0" smtClean="0"/>
              <a:t>in .</a:t>
            </a:r>
            <a:r>
              <a:rPr lang="en-US" sz="1000" dirty="0" err="1" smtClean="0"/>
              <a:t>htaccess</a:t>
            </a:r>
            <a:r>
              <a:rPr lang="en-US" sz="1000" dirty="0" smtClean="0"/>
              <a:t> file.</a:t>
            </a:r>
            <a:br>
              <a:rPr lang="en-US" sz="1000" dirty="0" smtClean="0"/>
            </a:br>
            <a:r>
              <a:rPr lang="en-US" sz="1000" dirty="0" smtClean="0"/>
              <a:t>	</a:t>
            </a:r>
          </a:p>
          <a:p>
            <a:pPr algn="l" fontAlgn="base"/>
            <a:r>
              <a:rPr lang="en-US" sz="1000" dirty="0" smtClean="0"/>
              <a:t>	Following </a:t>
            </a:r>
            <a:r>
              <a:rPr lang="en-US" sz="1000" dirty="0" smtClean="0"/>
              <a:t>snippet will not display .zip and .txt file in directory listing</a:t>
            </a:r>
            <a:r>
              <a:rPr lang="en-US" sz="1000" dirty="0" smtClean="0"/>
              <a:t>.</a:t>
            </a:r>
          </a:p>
          <a:p>
            <a:pPr algn="l" fontAlgn="base"/>
            <a:endParaRPr lang="en-US" sz="1000" dirty="0" smtClean="0"/>
          </a:p>
          <a:p>
            <a:pPr algn="l" fontAlgn="base"/>
            <a:r>
              <a:rPr lang="en-US" sz="1000" dirty="0" smtClean="0"/>
              <a:t>	</a:t>
            </a:r>
            <a:r>
              <a:rPr lang="en-US" sz="1000" dirty="0" err="1" smtClean="0"/>
              <a:t>IndexIgnore</a:t>
            </a:r>
            <a:r>
              <a:rPr lang="en-US" sz="1000" dirty="0" smtClean="0"/>
              <a:t> </a:t>
            </a:r>
            <a:r>
              <a:rPr lang="en-US" sz="1000" dirty="0" smtClean="0"/>
              <a:t>*.zip *.txt</a:t>
            </a:r>
          </a:p>
          <a:p>
            <a:pPr algn="l" fontAlgn="base"/>
            <a:endParaRPr lang="en-US" sz="1000" dirty="0" smtClean="0"/>
          </a:p>
          <a:p>
            <a:pPr algn="l" fontAlgn="base"/>
            <a:endParaRPr lang="en-US" sz="1000" dirty="0" smtClean="0"/>
          </a:p>
          <a:p>
            <a:pPr algn="l" fontAlgn="base"/>
            <a:endParaRPr lang="en-US" sz="1000" dirty="0" smtClean="0"/>
          </a:p>
          <a:p>
            <a:pPr algn="l"/>
            <a:endParaRPr lang="en-US" sz="1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762000"/>
          </a:xfrm>
        </p:spPr>
        <p:txBody>
          <a:bodyPr>
            <a:noAutofit/>
          </a:bodyPr>
          <a:lstStyle/>
          <a:p>
            <a:r>
              <a:rPr lang="en-US" b="1" dirty="0" smtClean="0"/>
              <a:t>What can I do with .</a:t>
            </a:r>
            <a:r>
              <a:rPr lang="en-US" b="1" dirty="0" err="1" smtClean="0"/>
              <a:t>htaccess</a:t>
            </a:r>
            <a:r>
              <a:rPr lang="en-US" b="1" dirty="0" smtClean="0"/>
              <a:t> files?</a:t>
            </a:r>
            <a:endParaRPr lang="en-US" b="1" dirty="0"/>
          </a:p>
        </p:txBody>
      </p:sp>
      <p:sp>
        <p:nvSpPr>
          <p:cNvPr id="7" name="Subtitle 2"/>
          <p:cNvSpPr>
            <a:spLocks noGrp="1"/>
          </p:cNvSpPr>
          <p:nvPr>
            <p:ph type="subTitle" idx="1"/>
          </p:nvPr>
        </p:nvSpPr>
        <p:spPr>
          <a:xfrm>
            <a:off x="762000" y="1295400"/>
            <a:ext cx="7924800" cy="5410200"/>
          </a:xfrm>
        </p:spPr>
        <p:txBody>
          <a:bodyPr>
            <a:normAutofit/>
          </a:bodyPr>
          <a:lstStyle/>
          <a:p>
            <a:pPr algn="l"/>
            <a:r>
              <a:rPr lang="en-US" sz="1000" b="1" dirty="0" smtClean="0"/>
              <a:t>Custom error documents..</a:t>
            </a:r>
          </a:p>
          <a:p>
            <a:pPr algn="l" fontAlgn="base"/>
            <a:endParaRPr lang="en-US" sz="1000" b="1" dirty="0" smtClean="0"/>
          </a:p>
          <a:p>
            <a:pPr algn="l"/>
            <a:r>
              <a:rPr lang="en-US" sz="1000" dirty="0" smtClean="0"/>
              <a:t>I </a:t>
            </a:r>
            <a:r>
              <a:rPr lang="en-US" sz="1000" dirty="0" smtClean="0"/>
              <a:t>guess I should briefly mention that .</a:t>
            </a:r>
            <a:r>
              <a:rPr lang="en-US" sz="1000" dirty="0" err="1" smtClean="0"/>
              <a:t>htaccess</a:t>
            </a:r>
            <a:r>
              <a:rPr lang="en-US" sz="1000" dirty="0" smtClean="0"/>
              <a:t> is where most folk configure their error documents. Usually with </a:t>
            </a:r>
            <a:r>
              <a:rPr lang="en-US" sz="1000" dirty="0" err="1" smtClean="0"/>
              <a:t>sommething</a:t>
            </a:r>
            <a:r>
              <a:rPr lang="en-US" sz="1000" dirty="0" smtClean="0"/>
              <a:t> like this..</a:t>
            </a:r>
            <a:br>
              <a:rPr lang="en-US" sz="1000" dirty="0" smtClean="0"/>
            </a:br>
            <a:r>
              <a:rPr lang="en-US" sz="1000" dirty="0" smtClean="0"/>
              <a:t/>
            </a:r>
            <a:br>
              <a:rPr lang="en-US" sz="1000" dirty="0" smtClean="0"/>
            </a:br>
            <a:r>
              <a:rPr lang="en-US" sz="1000" dirty="0" smtClean="0"/>
              <a:t>the usual method. the "err" folder (with the custom pages) is in the root </a:t>
            </a:r>
          </a:p>
          <a:p>
            <a:pPr algn="l"/>
            <a:r>
              <a:rPr lang="en-US" sz="1000" dirty="0" smtClean="0"/>
              <a:t># custom error documents</a:t>
            </a:r>
            <a:br>
              <a:rPr lang="en-US" sz="1000" dirty="0" smtClean="0"/>
            </a:br>
            <a:r>
              <a:rPr lang="en-US" sz="1000" dirty="0" err="1" smtClean="0"/>
              <a:t>ErrorDocument</a:t>
            </a:r>
            <a:r>
              <a:rPr lang="en-US" sz="1000" dirty="0" smtClean="0"/>
              <a:t> 401 /err/401.php</a:t>
            </a:r>
            <a:br>
              <a:rPr lang="en-US" sz="1000" dirty="0" smtClean="0"/>
            </a:br>
            <a:r>
              <a:rPr lang="en-US" sz="1000" dirty="0" err="1" smtClean="0"/>
              <a:t>ErrorDocument</a:t>
            </a:r>
            <a:r>
              <a:rPr lang="en-US" sz="1000" dirty="0" smtClean="0"/>
              <a:t> 403 /err/403.php</a:t>
            </a:r>
            <a:br>
              <a:rPr lang="en-US" sz="1000" dirty="0" smtClean="0"/>
            </a:br>
            <a:r>
              <a:rPr lang="en-US" sz="1000" dirty="0" err="1" smtClean="0"/>
              <a:t>ErrorDocument</a:t>
            </a:r>
            <a:r>
              <a:rPr lang="en-US" sz="1000" dirty="0" smtClean="0"/>
              <a:t> 404 /err/404.php</a:t>
            </a:r>
            <a:br>
              <a:rPr lang="en-US" sz="1000" dirty="0" smtClean="0"/>
            </a:br>
            <a:r>
              <a:rPr lang="en-US" sz="1000" dirty="0" err="1" smtClean="0"/>
              <a:t>ErrorDocument</a:t>
            </a:r>
            <a:r>
              <a:rPr lang="en-US" sz="1000" dirty="0" smtClean="0"/>
              <a:t> 500 /err/500.php</a:t>
            </a:r>
            <a:br>
              <a:rPr lang="en-US" sz="1000" dirty="0" smtClean="0"/>
            </a:br>
            <a:endParaRPr lang="en-US" sz="1000" dirty="0" smtClean="0"/>
          </a:p>
          <a:p>
            <a:pPr algn="l"/>
            <a:r>
              <a:rPr lang="en-US" sz="1000" dirty="0" smtClean="0"/>
              <a:t/>
            </a:r>
            <a:br>
              <a:rPr lang="en-US" sz="1000" dirty="0" smtClean="0"/>
            </a:br>
            <a:r>
              <a:rPr lang="en-US" sz="1000" dirty="0" smtClean="0"/>
              <a:t>You can also specify external URLs, though this can be problematic, and is best avoided. One quick and simple method is to specify the text in the directive itself, you can even use HTML (though there is probably a limit to how much HTML you can squeeze onto one line). Remember, for Apache 1; begin with a </a:t>
            </a:r>
            <a:r>
              <a:rPr lang="en-US" sz="1000" b="1" dirty="0" smtClean="0"/>
              <a:t>"</a:t>
            </a:r>
            <a:r>
              <a:rPr lang="en-US" sz="1000" dirty="0" smtClean="0"/>
              <a:t>, but DO NOT end with one. For Apache 2, you can put a second quote at the end, as normal.</a:t>
            </a:r>
            <a:br>
              <a:rPr lang="en-US" sz="1000" dirty="0" smtClean="0"/>
            </a:br>
            <a:r>
              <a:rPr lang="en-US" sz="1000" dirty="0" smtClean="0"/>
              <a:t/>
            </a:r>
            <a:br>
              <a:rPr lang="en-US" sz="1000" dirty="0" smtClean="0"/>
            </a:br>
            <a:r>
              <a:rPr lang="en-US" sz="1000" dirty="0" smtClean="0"/>
              <a:t>measure twice, quote once.. </a:t>
            </a:r>
          </a:p>
          <a:p>
            <a:pPr algn="l"/>
            <a:r>
              <a:rPr lang="en-US" sz="1000" dirty="0" smtClean="0"/>
              <a:t># quick custom error "document"..</a:t>
            </a:r>
            <a:br>
              <a:rPr lang="en-US" sz="1000" dirty="0" smtClean="0"/>
            </a:br>
            <a:r>
              <a:rPr lang="en-US" sz="1000" dirty="0" err="1" smtClean="0"/>
              <a:t>ErrorDocument</a:t>
            </a:r>
            <a:r>
              <a:rPr lang="en-US" sz="1000" dirty="0" smtClean="0"/>
              <a:t> 404 "&lt;html&gt;&lt;head&gt;&lt;title&gt;NO!&lt;/title&gt;&lt;/head&gt;&lt;body&gt;&lt;h2&gt;&lt;</a:t>
            </a:r>
            <a:r>
              <a:rPr lang="en-US" sz="1000" dirty="0" err="1" smtClean="0"/>
              <a:t>tt</a:t>
            </a:r>
            <a:r>
              <a:rPr lang="en-US" sz="1000" dirty="0" smtClean="0"/>
              <a:t>&gt;There is nothing here.. go away quickly!&lt;/</a:t>
            </a:r>
            <a:r>
              <a:rPr lang="en-US" sz="1000" dirty="0" err="1" smtClean="0"/>
              <a:t>tt</a:t>
            </a:r>
            <a:r>
              <a:rPr lang="en-US" sz="1000" dirty="0" smtClean="0"/>
              <a:t>&gt;&lt;/h2&gt;&lt;/body&gt;&lt;/html&gt; </a:t>
            </a:r>
          </a:p>
          <a:p>
            <a:pPr algn="l"/>
            <a:r>
              <a:rPr lang="en-US" sz="1000" dirty="0" smtClean="0"/>
              <a:t/>
            </a:r>
            <a:br>
              <a:rPr lang="en-US" sz="1000" dirty="0" smtClean="0"/>
            </a:br>
            <a:r>
              <a:rPr lang="en-US" sz="1000" dirty="0" smtClean="0"/>
              <a:t>Using a custom error document is a Very Good Idea, and will give you a second chance at your almost-lost visitors</a:t>
            </a:r>
            <a:r>
              <a:rPr lang="en-US" sz="1000" dirty="0" smtClean="0"/>
              <a:t>.</a:t>
            </a:r>
          </a:p>
          <a:p>
            <a:pPr algn="l" fontAlgn="base"/>
            <a:endParaRPr lang="en-US" sz="1000" dirty="0" smtClean="0"/>
          </a:p>
          <a:p>
            <a:pPr algn="l" fontAlgn="base"/>
            <a:endParaRPr lang="en-US" sz="1000" dirty="0" smtClean="0"/>
          </a:p>
          <a:p>
            <a:pPr algn="l"/>
            <a:endParaRPr 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762000"/>
          </a:xfrm>
        </p:spPr>
        <p:txBody>
          <a:bodyPr>
            <a:noAutofit/>
          </a:bodyPr>
          <a:lstStyle/>
          <a:p>
            <a:r>
              <a:rPr lang="en-US" b="1" dirty="0" smtClean="0"/>
              <a:t>What can I do with .</a:t>
            </a:r>
            <a:r>
              <a:rPr lang="en-US" b="1" dirty="0" err="1" smtClean="0"/>
              <a:t>htaccess</a:t>
            </a:r>
            <a:r>
              <a:rPr lang="en-US" b="1" dirty="0" smtClean="0"/>
              <a:t> files?</a:t>
            </a:r>
            <a:endParaRPr lang="en-US" b="1" dirty="0"/>
          </a:p>
        </p:txBody>
      </p:sp>
      <p:sp>
        <p:nvSpPr>
          <p:cNvPr id="7" name="Subtitle 2"/>
          <p:cNvSpPr>
            <a:spLocks noGrp="1"/>
          </p:cNvSpPr>
          <p:nvPr>
            <p:ph type="subTitle" idx="1"/>
          </p:nvPr>
        </p:nvSpPr>
        <p:spPr>
          <a:xfrm>
            <a:off x="762000" y="1295400"/>
            <a:ext cx="7924800" cy="5410200"/>
          </a:xfrm>
        </p:spPr>
        <p:txBody>
          <a:bodyPr>
            <a:normAutofit/>
          </a:bodyPr>
          <a:lstStyle/>
          <a:p>
            <a:pPr algn="l"/>
            <a:r>
              <a:rPr lang="en-US" sz="1000" b="1" dirty="0" smtClean="0"/>
              <a:t>Custom error documents..</a:t>
            </a:r>
          </a:p>
          <a:p>
            <a:pPr algn="l" fontAlgn="base"/>
            <a:endParaRPr lang="en-US" sz="1000" b="1" dirty="0" smtClean="0"/>
          </a:p>
          <a:p>
            <a:pPr algn="l"/>
            <a:r>
              <a:rPr lang="en-US" sz="1000" dirty="0" smtClean="0"/>
              <a:t>I </a:t>
            </a:r>
            <a:r>
              <a:rPr lang="en-US" sz="1000" dirty="0" smtClean="0"/>
              <a:t>guess I should briefly mention that .</a:t>
            </a:r>
            <a:r>
              <a:rPr lang="en-US" sz="1000" dirty="0" err="1" smtClean="0"/>
              <a:t>htaccess</a:t>
            </a:r>
            <a:r>
              <a:rPr lang="en-US" sz="1000" dirty="0" smtClean="0"/>
              <a:t> is where most folk configure their error documents. Usually with </a:t>
            </a:r>
            <a:r>
              <a:rPr lang="en-US" sz="1000" dirty="0" err="1" smtClean="0"/>
              <a:t>sommething</a:t>
            </a:r>
            <a:r>
              <a:rPr lang="en-US" sz="1000" dirty="0" smtClean="0"/>
              <a:t> like this..</a:t>
            </a:r>
            <a:br>
              <a:rPr lang="en-US" sz="1000" dirty="0" smtClean="0"/>
            </a:br>
            <a:r>
              <a:rPr lang="en-US" sz="1000" dirty="0" smtClean="0"/>
              <a:t/>
            </a:r>
            <a:br>
              <a:rPr lang="en-US" sz="1000" dirty="0" smtClean="0"/>
            </a:br>
            <a:r>
              <a:rPr lang="en-US" sz="1000" dirty="0" smtClean="0"/>
              <a:t>the usual method. the "err" folder (with the custom pages) is in the root </a:t>
            </a:r>
          </a:p>
          <a:p>
            <a:pPr algn="l"/>
            <a:r>
              <a:rPr lang="en-US" sz="1000" dirty="0" smtClean="0"/>
              <a:t># custom error documents</a:t>
            </a:r>
            <a:br>
              <a:rPr lang="en-US" sz="1000" dirty="0" smtClean="0"/>
            </a:br>
            <a:r>
              <a:rPr lang="en-US" sz="1000" dirty="0" err="1" smtClean="0"/>
              <a:t>ErrorDocument</a:t>
            </a:r>
            <a:r>
              <a:rPr lang="en-US" sz="1000" dirty="0" smtClean="0"/>
              <a:t> 401 /err/401.php</a:t>
            </a:r>
            <a:br>
              <a:rPr lang="en-US" sz="1000" dirty="0" smtClean="0"/>
            </a:br>
            <a:r>
              <a:rPr lang="en-US" sz="1000" dirty="0" err="1" smtClean="0"/>
              <a:t>ErrorDocument</a:t>
            </a:r>
            <a:r>
              <a:rPr lang="en-US" sz="1000" dirty="0" smtClean="0"/>
              <a:t> 403 /err/403.php</a:t>
            </a:r>
            <a:br>
              <a:rPr lang="en-US" sz="1000" dirty="0" smtClean="0"/>
            </a:br>
            <a:r>
              <a:rPr lang="en-US" sz="1000" dirty="0" err="1" smtClean="0"/>
              <a:t>ErrorDocument</a:t>
            </a:r>
            <a:r>
              <a:rPr lang="en-US" sz="1000" dirty="0" smtClean="0"/>
              <a:t> 404 /err/404.php</a:t>
            </a:r>
            <a:br>
              <a:rPr lang="en-US" sz="1000" dirty="0" smtClean="0"/>
            </a:br>
            <a:r>
              <a:rPr lang="en-US" sz="1000" dirty="0" err="1" smtClean="0"/>
              <a:t>ErrorDocument</a:t>
            </a:r>
            <a:r>
              <a:rPr lang="en-US" sz="1000" dirty="0" smtClean="0"/>
              <a:t> 500 /err/500.php</a:t>
            </a:r>
            <a:br>
              <a:rPr lang="en-US" sz="1000" dirty="0" smtClean="0"/>
            </a:br>
            <a:endParaRPr lang="en-US" sz="1000" dirty="0" smtClean="0"/>
          </a:p>
          <a:p>
            <a:pPr algn="l"/>
            <a:r>
              <a:rPr lang="en-US" sz="1000" dirty="0" smtClean="0"/>
              <a:t/>
            </a:r>
            <a:br>
              <a:rPr lang="en-US" sz="1000" dirty="0" smtClean="0"/>
            </a:br>
            <a:r>
              <a:rPr lang="en-US" sz="1000" dirty="0" smtClean="0"/>
              <a:t>You can also specify external URLs, though this can be problematic, and is best avoided. One quick and simple method is to specify the text in the directive itself, you can even use HTML (though there is probably a limit to how much HTML you can squeeze onto one line). Remember, for Apache 1; begin with a </a:t>
            </a:r>
            <a:r>
              <a:rPr lang="en-US" sz="1000" b="1" dirty="0" smtClean="0"/>
              <a:t>"</a:t>
            </a:r>
            <a:r>
              <a:rPr lang="en-US" sz="1000" dirty="0" smtClean="0"/>
              <a:t>, but DO NOT end with one. For Apache 2, you can put a second quote at the end, as normal.</a:t>
            </a:r>
            <a:br>
              <a:rPr lang="en-US" sz="1000" dirty="0" smtClean="0"/>
            </a:br>
            <a:r>
              <a:rPr lang="en-US" sz="1000" dirty="0" smtClean="0"/>
              <a:t/>
            </a:r>
            <a:br>
              <a:rPr lang="en-US" sz="1000" dirty="0" smtClean="0"/>
            </a:br>
            <a:r>
              <a:rPr lang="en-US" sz="1000" dirty="0" smtClean="0"/>
              <a:t>measure twice, quote once.. </a:t>
            </a:r>
          </a:p>
          <a:p>
            <a:pPr algn="l"/>
            <a:r>
              <a:rPr lang="en-US" sz="1000" dirty="0" smtClean="0"/>
              <a:t># quick custom error "document"..</a:t>
            </a:r>
            <a:br>
              <a:rPr lang="en-US" sz="1000" dirty="0" smtClean="0"/>
            </a:br>
            <a:r>
              <a:rPr lang="en-US" sz="1000" dirty="0" err="1" smtClean="0"/>
              <a:t>ErrorDocument</a:t>
            </a:r>
            <a:r>
              <a:rPr lang="en-US" sz="1000" dirty="0" smtClean="0"/>
              <a:t> 404 "&lt;html&gt;&lt;head&gt;&lt;title&gt;NO!&lt;/title&gt;&lt;/head&gt;&lt;body&gt;&lt;h2&gt;&lt;</a:t>
            </a:r>
            <a:r>
              <a:rPr lang="en-US" sz="1000" dirty="0" err="1" smtClean="0"/>
              <a:t>tt</a:t>
            </a:r>
            <a:r>
              <a:rPr lang="en-US" sz="1000" dirty="0" smtClean="0"/>
              <a:t>&gt;There is nothing here.. go away quickly!&lt;/</a:t>
            </a:r>
            <a:r>
              <a:rPr lang="en-US" sz="1000" dirty="0" err="1" smtClean="0"/>
              <a:t>tt</a:t>
            </a:r>
            <a:r>
              <a:rPr lang="en-US" sz="1000" dirty="0" smtClean="0"/>
              <a:t>&gt;&lt;/h2&gt;&lt;/body&gt;&lt;/html&gt; </a:t>
            </a:r>
          </a:p>
          <a:p>
            <a:pPr algn="l"/>
            <a:r>
              <a:rPr lang="en-US" sz="1000" dirty="0" smtClean="0"/>
              <a:t/>
            </a:r>
            <a:br>
              <a:rPr lang="en-US" sz="1000" dirty="0" smtClean="0"/>
            </a:br>
            <a:r>
              <a:rPr lang="en-US" sz="1000" dirty="0" smtClean="0"/>
              <a:t>Using a custom error document is a Very Good Idea, and will give you a second chance at your almost-lost visitors</a:t>
            </a:r>
            <a:r>
              <a:rPr lang="en-US" sz="1000" dirty="0" smtClean="0"/>
              <a:t>.</a:t>
            </a:r>
          </a:p>
          <a:p>
            <a:pPr algn="l" fontAlgn="base"/>
            <a:endParaRPr lang="en-US" sz="1000" dirty="0" smtClean="0"/>
          </a:p>
          <a:p>
            <a:pPr algn="l" fontAlgn="base"/>
            <a:endParaRPr lang="en-US" sz="1000" dirty="0" smtClean="0"/>
          </a:p>
          <a:p>
            <a:pPr algn="l"/>
            <a:endParaRPr lang="en-US" sz="1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772</Words>
  <Application>Microsoft Office PowerPoint</Application>
  <PresentationFormat>On-screen Show (4:3)</PresentationFormat>
  <Paragraphs>143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PHP Configurations</vt:lpstr>
      <vt:lpstr>PHP.ini</vt:lpstr>
      <vt:lpstr>PHP.ini</vt:lpstr>
      <vt:lpstr>Change PHP.ini configuration using ini_set()  Sets the value of the given configuration option. The configuration option will keep this new value during the script's execution, and will be restored at the script's ending.</vt:lpstr>
      <vt:lpstr>.htaccess</vt:lpstr>
      <vt:lpstr>What can I do with .htaccess files?</vt:lpstr>
      <vt:lpstr>What can I do with .htaccess files?</vt:lpstr>
      <vt:lpstr>What can I do with .htaccess files?</vt:lpstr>
      <vt:lpstr>What can I do with .htaccess files?</vt:lpstr>
      <vt:lpstr>What can I do with .htaccess files?</vt:lpstr>
      <vt:lpstr>Httpd.conf</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Laado</dc:creator>
  <cp:lastModifiedBy>Laado</cp:lastModifiedBy>
  <cp:revision>85</cp:revision>
  <dcterms:created xsi:type="dcterms:W3CDTF">2013-03-30T16:20:22Z</dcterms:created>
  <dcterms:modified xsi:type="dcterms:W3CDTF">2013-03-31T12:57:11Z</dcterms:modified>
</cp:coreProperties>
</file>