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702" y="2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2C492E-47BA-43C1-B22E-7F4C967AB296}" type="datetimeFigureOut">
              <a:rPr lang="en-US" smtClean="0"/>
              <a:pPr/>
              <a:t>3/14/2013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EDB99-BDEA-46D9-A346-009FEE57BB3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C492E-47BA-43C1-B22E-7F4C967AB296}" type="datetimeFigureOut">
              <a:rPr lang="en-US" smtClean="0"/>
              <a:pPr/>
              <a:t>3/14/2013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EDB99-BDEA-46D9-A346-009FEE57BB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C492E-47BA-43C1-B22E-7F4C967AB296}" type="datetimeFigureOut">
              <a:rPr lang="en-US" smtClean="0"/>
              <a:pPr/>
              <a:t>3/14/2013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EDB99-BDEA-46D9-A346-009FEE57BB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C492E-47BA-43C1-B22E-7F4C967AB296}" type="datetimeFigureOut">
              <a:rPr lang="en-US" smtClean="0"/>
              <a:pPr/>
              <a:t>3/14/2013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EDB99-BDEA-46D9-A346-009FEE57BB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2C492E-47BA-43C1-B22E-7F4C967AB296}" type="datetimeFigureOut">
              <a:rPr lang="en-US" smtClean="0"/>
              <a:pPr/>
              <a:t>3/14/2013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EDB99-BDEA-46D9-A346-009FEE57BB3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2C492E-47BA-43C1-B22E-7F4C967AB296}" type="datetimeFigureOut">
              <a:rPr lang="en-US" smtClean="0"/>
              <a:pPr/>
              <a:t>3/14/2013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EDB99-BDEA-46D9-A346-009FEE57BB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2C492E-47BA-43C1-B22E-7F4C967AB296}" type="datetimeFigureOut">
              <a:rPr lang="en-US" smtClean="0"/>
              <a:pPr/>
              <a:t>3/14/2013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EDB99-BDEA-46D9-A346-009FEE57BB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2C492E-47BA-43C1-B22E-7F4C967AB296}" type="datetimeFigureOut">
              <a:rPr lang="en-US" smtClean="0"/>
              <a:pPr/>
              <a:t>3/14/2013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4EDB99-BDEA-46D9-A346-009FEE57BB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C492E-47BA-43C1-B22E-7F4C967AB296}" type="datetimeFigureOut">
              <a:rPr lang="en-US" smtClean="0"/>
              <a:pPr/>
              <a:t>3/14/2013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4EDB99-BDEA-46D9-A346-009FEE57BB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C492E-47BA-43C1-B22E-7F4C967AB296}" type="datetimeFigureOut">
              <a:rPr lang="en-US" smtClean="0"/>
              <a:pPr/>
              <a:t>3/14/2013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EDB99-BDEA-46D9-A346-009FEE57BB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C492E-47BA-43C1-B22E-7F4C967AB296}" type="datetimeFigureOut">
              <a:rPr lang="en-US" smtClean="0"/>
              <a:pPr/>
              <a:t>3/14/2013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EDB99-BDEA-46D9-A346-009FEE57BB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C492E-47BA-43C1-B22E-7F4C967AB296}" type="datetimeFigureOut">
              <a:rPr lang="en-US" smtClean="0"/>
              <a:pPr/>
              <a:t>3/14/2013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EDB99-BDEA-46D9-A346-009FEE57BB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b="1" dirty="0" smtClean="0"/>
              <a:t>What Is Security?</a:t>
            </a:r>
            <a:endParaRPr lang="en-US" dirty="0"/>
          </a:p>
        </p:txBody>
      </p:sp>
      <p:sp>
        <p:nvSpPr>
          <p:cNvPr id="3" name="Subtitle 2"/>
          <p:cNvSpPr>
            <a:spLocks noGrp="1"/>
          </p:cNvSpPr>
          <p:nvPr>
            <p:ph type="subTitle" idx="1"/>
          </p:nvPr>
        </p:nvSpPr>
        <p:spPr>
          <a:xfrm>
            <a:off x="381000" y="1828800"/>
            <a:ext cx="8382000" cy="4572000"/>
          </a:xfrm>
        </p:spPr>
        <p:txBody>
          <a:bodyPr>
            <a:normAutofit fontScale="47500" lnSpcReduction="20000"/>
          </a:bodyPr>
          <a:lstStyle/>
          <a:p>
            <a:pPr algn="l">
              <a:buFont typeface="Arial" pitchFamily="34" charset="0"/>
              <a:buChar char="•"/>
            </a:pPr>
            <a:r>
              <a:rPr lang="en-US" dirty="0" smtClean="0">
                <a:solidFill>
                  <a:schemeClr val="tx1"/>
                </a:solidFill>
              </a:rPr>
              <a:t>Security is a measurement, not a characteristic.</a:t>
            </a:r>
          </a:p>
          <a:p>
            <a:pPr algn="l"/>
            <a:r>
              <a:rPr lang="en-US" dirty="0" smtClean="0">
                <a:solidFill>
                  <a:schemeClr val="tx1"/>
                </a:solidFill>
              </a:rPr>
              <a:t>  It is unfortunate that many software projects list security as a simple requirement to be met. Is it secure? This question is as subjective as asking if something is hot.</a:t>
            </a:r>
          </a:p>
          <a:p>
            <a:pPr algn="l"/>
            <a:endParaRPr lang="en-US" dirty="0" smtClean="0">
              <a:solidFill>
                <a:schemeClr val="tx1"/>
              </a:solidFill>
            </a:endParaRPr>
          </a:p>
          <a:p>
            <a:pPr algn="l">
              <a:buFont typeface="Arial" pitchFamily="34" charset="0"/>
              <a:buChar char="•"/>
            </a:pPr>
            <a:r>
              <a:rPr lang="en-US" dirty="0" smtClean="0">
                <a:solidFill>
                  <a:schemeClr val="tx1"/>
                </a:solidFill>
              </a:rPr>
              <a:t>Security must be balanced with expense.</a:t>
            </a:r>
          </a:p>
          <a:p>
            <a:pPr algn="l"/>
            <a:r>
              <a:rPr lang="en-US" dirty="0" smtClean="0">
                <a:solidFill>
                  <a:schemeClr val="tx1"/>
                </a:solidFill>
              </a:rPr>
              <a:t>   It is easy and relatively inexpensive to provide a sufficient level of security for most applications. However, if your security needs are very demanding, because you're protecting information that is very valuable, then you must achieve a higher level of security at an increased cost. This expense must be included in the budget of the project.</a:t>
            </a:r>
          </a:p>
          <a:p>
            <a:pPr algn="l"/>
            <a:endParaRPr lang="en-US" dirty="0" smtClean="0">
              <a:solidFill>
                <a:schemeClr val="tx1"/>
              </a:solidFill>
            </a:endParaRPr>
          </a:p>
          <a:p>
            <a:pPr algn="l">
              <a:buFont typeface="Arial" pitchFamily="34" charset="0"/>
              <a:buChar char="•"/>
            </a:pPr>
            <a:r>
              <a:rPr lang="en-US" dirty="0" smtClean="0">
                <a:solidFill>
                  <a:schemeClr val="tx1"/>
                </a:solidFill>
              </a:rPr>
              <a:t>Security must be balanced with usability.</a:t>
            </a:r>
          </a:p>
          <a:p>
            <a:pPr algn="l"/>
            <a:r>
              <a:rPr lang="en-US" dirty="0" smtClean="0">
                <a:solidFill>
                  <a:schemeClr val="tx1"/>
                </a:solidFill>
              </a:rPr>
              <a:t>   It is not uncommon that steps taken to increase the security of a web application also decrease the usability. Passwords, session timeouts, and access control all create obstacles for a legitimate user. Sometimes these are necessary to provide adequate security, but there isn't one solution that is appropriate for every application. It is wise to be mindful of your legitimate users as you implement security measures.</a:t>
            </a:r>
          </a:p>
          <a:p>
            <a:pPr algn="l"/>
            <a:endParaRPr lang="en-US" dirty="0" smtClean="0">
              <a:solidFill>
                <a:schemeClr val="tx1"/>
              </a:solidFill>
            </a:endParaRPr>
          </a:p>
          <a:p>
            <a:pPr algn="l">
              <a:buFont typeface="Arial" pitchFamily="34" charset="0"/>
              <a:buChar char="•"/>
            </a:pPr>
            <a:r>
              <a:rPr lang="en-US" dirty="0" smtClean="0">
                <a:solidFill>
                  <a:schemeClr val="tx1"/>
                </a:solidFill>
              </a:rPr>
              <a:t>Security must be part of the design.</a:t>
            </a:r>
          </a:p>
          <a:p>
            <a:pPr algn="l"/>
            <a:r>
              <a:rPr lang="en-US" dirty="0" smtClean="0">
                <a:solidFill>
                  <a:schemeClr val="tx1"/>
                </a:solidFill>
              </a:rPr>
              <a:t>   If you do not design your application with security in mind, you are doomed to be constantly addressing new security vulnerabilities. Careful programming cannot make up for a poor design.</a:t>
            </a:r>
          </a:p>
          <a:p>
            <a:pPr algn="l">
              <a:buFont typeface="Arial" pitchFamily="34" charset="0"/>
              <a:buChar char="•"/>
            </a:pP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381000"/>
          </a:xfrm>
        </p:spPr>
        <p:txBody>
          <a:bodyPr>
            <a:normAutofit fontScale="90000"/>
          </a:bodyPr>
          <a:lstStyle/>
          <a:p>
            <a:r>
              <a:rPr lang="en-US" sz="2400" b="1" dirty="0" smtClean="0"/>
              <a:t>PHP Data Filtering</a:t>
            </a:r>
            <a:endParaRPr lang="en-US" sz="2400" b="1" dirty="0"/>
          </a:p>
        </p:txBody>
      </p:sp>
      <p:sp>
        <p:nvSpPr>
          <p:cNvPr id="3" name="Subtitle 2"/>
          <p:cNvSpPr>
            <a:spLocks noGrp="1"/>
          </p:cNvSpPr>
          <p:nvPr>
            <p:ph type="subTitle" idx="1"/>
          </p:nvPr>
        </p:nvSpPr>
        <p:spPr>
          <a:xfrm>
            <a:off x="457200" y="381000"/>
            <a:ext cx="8382000" cy="6172200"/>
          </a:xfrm>
        </p:spPr>
        <p:txBody>
          <a:bodyPr>
            <a:noAutofit/>
          </a:bodyPr>
          <a:lstStyle/>
          <a:p>
            <a:pPr algn="l"/>
            <a:r>
              <a:rPr lang="en-US" sz="800" dirty="0" smtClean="0"/>
              <a:t>&lt;?</a:t>
            </a:r>
            <a:r>
              <a:rPr lang="en-US" sz="800" dirty="0" err="1" smtClean="0"/>
              <a:t>php</a:t>
            </a:r>
            <a:endParaRPr lang="en-US" sz="800" dirty="0" smtClean="0"/>
          </a:p>
          <a:p>
            <a:pPr algn="l"/>
            <a:r>
              <a:rPr lang="en-US" sz="800" dirty="0" smtClean="0"/>
              <a:t>$</a:t>
            </a:r>
            <a:r>
              <a:rPr lang="en-US" sz="800" dirty="0" err="1" smtClean="0"/>
              <a:t>sName</a:t>
            </a:r>
            <a:r>
              <a:rPr lang="en-US" sz="800" dirty="0" smtClean="0"/>
              <a:t> = "";</a:t>
            </a:r>
          </a:p>
          <a:p>
            <a:pPr algn="l"/>
            <a:r>
              <a:rPr lang="en-US" sz="800" dirty="0" smtClean="0"/>
              <a:t>$</a:t>
            </a:r>
            <a:r>
              <a:rPr lang="en-US" sz="800" dirty="0" err="1" smtClean="0"/>
              <a:t>sEmail</a:t>
            </a:r>
            <a:r>
              <a:rPr lang="en-US" sz="800" dirty="0" smtClean="0"/>
              <a:t> = "";</a:t>
            </a:r>
          </a:p>
          <a:p>
            <a:pPr algn="l"/>
            <a:r>
              <a:rPr lang="en-US" sz="800" dirty="0" smtClean="0"/>
              <a:t>$</a:t>
            </a:r>
            <a:r>
              <a:rPr lang="en-US" sz="800" dirty="0" err="1" smtClean="0"/>
              <a:t>sHomepage</a:t>
            </a:r>
            <a:r>
              <a:rPr lang="en-US" sz="800" dirty="0" smtClean="0"/>
              <a:t> = "";</a:t>
            </a:r>
          </a:p>
          <a:p>
            <a:pPr algn="l"/>
            <a:r>
              <a:rPr lang="en-US" sz="800" dirty="0" smtClean="0"/>
              <a:t>$</a:t>
            </a:r>
            <a:r>
              <a:rPr lang="en-US" sz="800" dirty="0" err="1" smtClean="0"/>
              <a:t>sMessage</a:t>
            </a:r>
            <a:r>
              <a:rPr lang="en-US" sz="800" dirty="0" smtClean="0"/>
              <a:t> = "";</a:t>
            </a:r>
          </a:p>
          <a:p>
            <a:pPr algn="l"/>
            <a:r>
              <a:rPr lang="en-US" sz="800" dirty="0" smtClean="0"/>
              <a:t>if (</a:t>
            </a:r>
            <a:r>
              <a:rPr lang="en-US" sz="800" dirty="0" err="1" smtClean="0"/>
              <a:t>isset</a:t>
            </a:r>
            <a:r>
              <a:rPr lang="en-US" sz="800" dirty="0" smtClean="0"/>
              <a:t>($_POST['Submit'])) {</a:t>
            </a:r>
          </a:p>
          <a:p>
            <a:pPr algn="l"/>
            <a:endParaRPr lang="en-US" sz="800" dirty="0" smtClean="0"/>
          </a:p>
          <a:p>
            <a:pPr algn="l"/>
            <a:r>
              <a:rPr lang="en-US" sz="800" dirty="0" smtClean="0"/>
              <a:t>    if ($_POST['name'] != "") {</a:t>
            </a:r>
          </a:p>
          <a:p>
            <a:pPr algn="l"/>
            <a:r>
              <a:rPr lang="en-US" sz="800" dirty="0" smtClean="0"/>
              <a:t>        $_POST['name'] = </a:t>
            </a:r>
            <a:r>
              <a:rPr lang="en-US" sz="800" dirty="0" err="1" smtClean="0"/>
              <a:t>filter_var</a:t>
            </a:r>
            <a:r>
              <a:rPr lang="en-US" sz="800" dirty="0" smtClean="0"/>
              <a:t>($_POST['name'], FILTER_SANITIZE_STRING);</a:t>
            </a:r>
          </a:p>
          <a:p>
            <a:pPr algn="l"/>
            <a:r>
              <a:rPr lang="en-US" sz="800" dirty="0" smtClean="0"/>
              <a:t>        if ($_POST['name'] == "") {</a:t>
            </a:r>
          </a:p>
          <a:p>
            <a:pPr algn="l"/>
            <a:r>
              <a:rPr lang="en-US" sz="800" dirty="0" smtClean="0"/>
              <a:t>            $errors .= 'Please enter a valid name.&lt;</a:t>
            </a:r>
            <a:r>
              <a:rPr lang="en-US" sz="800" dirty="0" err="1" smtClean="0"/>
              <a:t>br</a:t>
            </a:r>
            <a:r>
              <a:rPr lang="en-US" sz="800" dirty="0" smtClean="0"/>
              <a:t>/&gt;&lt;</a:t>
            </a:r>
            <a:r>
              <a:rPr lang="en-US" sz="800" dirty="0" err="1" smtClean="0"/>
              <a:t>br</a:t>
            </a:r>
            <a:r>
              <a:rPr lang="en-US" sz="800" dirty="0" smtClean="0"/>
              <a:t>/&gt;';</a:t>
            </a:r>
          </a:p>
          <a:p>
            <a:pPr algn="l"/>
            <a:r>
              <a:rPr lang="en-US" sz="800" dirty="0" smtClean="0"/>
              <a:t>        }</a:t>
            </a:r>
          </a:p>
          <a:p>
            <a:pPr algn="l"/>
            <a:r>
              <a:rPr lang="en-US" sz="800" dirty="0" smtClean="0"/>
              <a:t>    } else {</a:t>
            </a:r>
          </a:p>
          <a:p>
            <a:pPr algn="l"/>
            <a:r>
              <a:rPr lang="en-US" sz="800" dirty="0" smtClean="0"/>
              <a:t>        $errors .= 'Please enter your name.&lt;</a:t>
            </a:r>
            <a:r>
              <a:rPr lang="en-US" sz="800" dirty="0" err="1" smtClean="0"/>
              <a:t>br</a:t>
            </a:r>
            <a:r>
              <a:rPr lang="en-US" sz="800" dirty="0" smtClean="0"/>
              <a:t>/&gt;';</a:t>
            </a:r>
          </a:p>
          <a:p>
            <a:pPr algn="l"/>
            <a:r>
              <a:rPr lang="en-US" sz="800" dirty="0" smtClean="0"/>
              <a:t>    }</a:t>
            </a:r>
          </a:p>
          <a:p>
            <a:pPr algn="l"/>
            <a:endParaRPr lang="en-US" sz="800" dirty="0" smtClean="0"/>
          </a:p>
          <a:p>
            <a:pPr algn="l"/>
            <a:r>
              <a:rPr lang="en-US" sz="800" dirty="0" smtClean="0"/>
              <a:t>    if ($_POST['email'] != "") {</a:t>
            </a:r>
          </a:p>
          <a:p>
            <a:pPr algn="l"/>
            <a:r>
              <a:rPr lang="en-US" sz="800" dirty="0" smtClean="0"/>
              <a:t>        $email = </a:t>
            </a:r>
            <a:r>
              <a:rPr lang="en-US" sz="800" dirty="0" err="1" smtClean="0"/>
              <a:t>filter_var</a:t>
            </a:r>
            <a:r>
              <a:rPr lang="en-US" sz="800" dirty="0" smtClean="0"/>
              <a:t>($_POST['email'], FILTER_SANITIZE_EMAIL);</a:t>
            </a:r>
          </a:p>
          <a:p>
            <a:pPr algn="l"/>
            <a:r>
              <a:rPr lang="en-US" sz="800" dirty="0" smtClean="0"/>
              <a:t>        if (!</a:t>
            </a:r>
            <a:r>
              <a:rPr lang="en-US" sz="800" dirty="0" err="1" smtClean="0"/>
              <a:t>filter_var</a:t>
            </a:r>
            <a:r>
              <a:rPr lang="en-US" sz="800" dirty="0" smtClean="0"/>
              <a:t>($email, FILTER_VALIDATE_EMAIL)) {</a:t>
            </a:r>
          </a:p>
          <a:p>
            <a:pPr algn="l"/>
            <a:r>
              <a:rPr lang="en-US" sz="800" dirty="0" smtClean="0"/>
              <a:t>            $errors .= "$email is &lt;strong&gt;NOT&lt;/strong&gt; a valid email address.&lt;</a:t>
            </a:r>
            <a:r>
              <a:rPr lang="en-US" sz="800" dirty="0" err="1" smtClean="0"/>
              <a:t>br</a:t>
            </a:r>
            <a:r>
              <a:rPr lang="en-US" sz="800" dirty="0" smtClean="0"/>
              <a:t>/&gt;&lt;</a:t>
            </a:r>
            <a:r>
              <a:rPr lang="en-US" sz="800" dirty="0" err="1" smtClean="0"/>
              <a:t>br</a:t>
            </a:r>
            <a:r>
              <a:rPr lang="en-US" sz="800" dirty="0" smtClean="0"/>
              <a:t>/&gt;";</a:t>
            </a:r>
          </a:p>
          <a:p>
            <a:pPr algn="l"/>
            <a:r>
              <a:rPr lang="en-US" sz="800" dirty="0" smtClean="0"/>
              <a:t>        }</a:t>
            </a:r>
          </a:p>
          <a:p>
            <a:pPr algn="l"/>
            <a:r>
              <a:rPr lang="en-US" sz="800" dirty="0" smtClean="0"/>
              <a:t>    } else {</a:t>
            </a:r>
          </a:p>
          <a:p>
            <a:pPr algn="l"/>
            <a:r>
              <a:rPr lang="en-US" sz="800" dirty="0" smtClean="0"/>
              <a:t>        $errors .= 'Please enter your email address.&lt;</a:t>
            </a:r>
            <a:r>
              <a:rPr lang="en-US" sz="800" dirty="0" err="1" smtClean="0"/>
              <a:t>br</a:t>
            </a:r>
            <a:r>
              <a:rPr lang="en-US" sz="800" dirty="0" smtClean="0"/>
              <a:t>/&gt;';</a:t>
            </a:r>
          </a:p>
          <a:p>
            <a:pPr algn="l"/>
            <a:r>
              <a:rPr lang="en-US" sz="800" dirty="0" smtClean="0"/>
              <a:t>    }</a:t>
            </a:r>
          </a:p>
          <a:p>
            <a:pPr algn="l"/>
            <a:endParaRPr lang="en-US" sz="800" dirty="0" smtClean="0"/>
          </a:p>
          <a:p>
            <a:pPr algn="l"/>
            <a:r>
              <a:rPr lang="en-US" sz="800" dirty="0" smtClean="0"/>
              <a:t>    if ($_POST['homepage'] != "") {</a:t>
            </a:r>
          </a:p>
          <a:p>
            <a:pPr algn="l"/>
            <a:r>
              <a:rPr lang="en-US" sz="800" dirty="0" smtClean="0"/>
              <a:t>        $homepage = </a:t>
            </a:r>
            <a:r>
              <a:rPr lang="en-US" sz="800" dirty="0" err="1" smtClean="0"/>
              <a:t>filter_var</a:t>
            </a:r>
            <a:r>
              <a:rPr lang="en-US" sz="800" dirty="0" smtClean="0"/>
              <a:t>($_POST['homepage'], FILTER_SANITIZE_URL);</a:t>
            </a:r>
          </a:p>
          <a:p>
            <a:pPr algn="l"/>
            <a:r>
              <a:rPr lang="en-US" sz="800" dirty="0" smtClean="0"/>
              <a:t>        if (!</a:t>
            </a:r>
            <a:r>
              <a:rPr lang="en-US" sz="800" dirty="0" err="1" smtClean="0"/>
              <a:t>filter_var</a:t>
            </a:r>
            <a:r>
              <a:rPr lang="en-US" sz="800" dirty="0" smtClean="0"/>
              <a:t>($homepage, FILTER_VALIDATE_URL)) {</a:t>
            </a:r>
          </a:p>
          <a:p>
            <a:pPr algn="l"/>
            <a:r>
              <a:rPr lang="en-US" sz="800" dirty="0" smtClean="0"/>
              <a:t>            $errors .= "$homepage is &lt;strong&gt;NOT&lt;/strong&gt; a valid URL.&lt;</a:t>
            </a:r>
            <a:r>
              <a:rPr lang="en-US" sz="800" dirty="0" err="1" smtClean="0"/>
              <a:t>br</a:t>
            </a:r>
            <a:r>
              <a:rPr lang="en-US" sz="800" dirty="0" smtClean="0"/>
              <a:t>/&gt;&lt;</a:t>
            </a:r>
            <a:r>
              <a:rPr lang="en-US" sz="800" dirty="0" err="1" smtClean="0"/>
              <a:t>br</a:t>
            </a:r>
            <a:r>
              <a:rPr lang="en-US" sz="800" dirty="0" smtClean="0"/>
              <a:t>/&gt;";</a:t>
            </a:r>
          </a:p>
          <a:p>
            <a:pPr algn="l"/>
            <a:r>
              <a:rPr lang="en-US" sz="800" dirty="0" smtClean="0"/>
              <a:t>        }</a:t>
            </a:r>
          </a:p>
          <a:p>
            <a:pPr algn="l"/>
            <a:r>
              <a:rPr lang="en-US" sz="800" dirty="0" smtClean="0"/>
              <a:t>    } else {</a:t>
            </a:r>
          </a:p>
          <a:p>
            <a:pPr algn="l"/>
            <a:r>
              <a:rPr lang="en-US" sz="800" dirty="0" smtClean="0"/>
              <a:t>        $errors .= 'Please enter your home page.&lt;</a:t>
            </a:r>
            <a:r>
              <a:rPr lang="en-US" sz="800" dirty="0" err="1" smtClean="0"/>
              <a:t>br</a:t>
            </a:r>
            <a:r>
              <a:rPr lang="en-US" sz="800" dirty="0" smtClean="0"/>
              <a:t>/&gt;';</a:t>
            </a:r>
          </a:p>
          <a:p>
            <a:pPr algn="l"/>
            <a:r>
              <a:rPr lang="en-US" sz="800" dirty="0" smtClean="0"/>
              <a:t>    }</a:t>
            </a:r>
          </a:p>
          <a:p>
            <a:pPr algn="l"/>
            <a:endParaRPr lang="en-US" sz="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381000"/>
          </a:xfrm>
        </p:spPr>
        <p:txBody>
          <a:bodyPr>
            <a:normAutofit fontScale="90000"/>
          </a:bodyPr>
          <a:lstStyle/>
          <a:p>
            <a:r>
              <a:rPr lang="en-US" sz="2400" b="1" dirty="0" smtClean="0"/>
              <a:t>PHP Data Filtering</a:t>
            </a:r>
            <a:endParaRPr lang="en-US" sz="2400" b="1" dirty="0"/>
          </a:p>
        </p:txBody>
      </p:sp>
      <p:sp>
        <p:nvSpPr>
          <p:cNvPr id="3" name="Subtitle 2"/>
          <p:cNvSpPr>
            <a:spLocks noGrp="1"/>
          </p:cNvSpPr>
          <p:nvPr>
            <p:ph type="subTitle" idx="1"/>
          </p:nvPr>
        </p:nvSpPr>
        <p:spPr>
          <a:xfrm>
            <a:off x="304800" y="381000"/>
            <a:ext cx="8534400" cy="6248400"/>
          </a:xfrm>
        </p:spPr>
        <p:txBody>
          <a:bodyPr>
            <a:noAutofit/>
          </a:bodyPr>
          <a:lstStyle/>
          <a:p>
            <a:pPr algn="l"/>
            <a:endParaRPr lang="en-US" sz="600" dirty="0" smtClean="0"/>
          </a:p>
          <a:p>
            <a:pPr algn="l"/>
            <a:r>
              <a:rPr lang="en-US" sz="600" dirty="0" smtClean="0"/>
              <a:t>    if ($_POST['message'] != "") {</a:t>
            </a:r>
          </a:p>
          <a:p>
            <a:pPr algn="l"/>
            <a:r>
              <a:rPr lang="en-US" sz="600" dirty="0" smtClean="0"/>
              <a:t>        $_POST['message'] = </a:t>
            </a:r>
            <a:r>
              <a:rPr lang="en-US" sz="600" dirty="0" err="1" smtClean="0"/>
              <a:t>filter_var</a:t>
            </a:r>
            <a:r>
              <a:rPr lang="en-US" sz="600" dirty="0" smtClean="0"/>
              <a:t>($_POST['message'], FILTER_SANITIZE_STRING);</a:t>
            </a:r>
          </a:p>
          <a:p>
            <a:pPr algn="l"/>
            <a:r>
              <a:rPr lang="en-US" sz="600" dirty="0" smtClean="0"/>
              <a:t>        if ($_POST['message'] == "") {</a:t>
            </a:r>
          </a:p>
          <a:p>
            <a:pPr algn="l"/>
            <a:r>
              <a:rPr lang="en-US" sz="600" dirty="0" smtClean="0"/>
              <a:t>            $errors .= 'Please enter a message to send.&lt;</a:t>
            </a:r>
            <a:r>
              <a:rPr lang="en-US" sz="600" dirty="0" err="1" smtClean="0"/>
              <a:t>br</a:t>
            </a:r>
            <a:r>
              <a:rPr lang="en-US" sz="600" dirty="0" smtClean="0"/>
              <a:t>/&gt;';</a:t>
            </a:r>
          </a:p>
          <a:p>
            <a:pPr algn="l"/>
            <a:r>
              <a:rPr lang="en-US" sz="600" dirty="0" smtClean="0"/>
              <a:t>        }</a:t>
            </a:r>
          </a:p>
          <a:p>
            <a:pPr algn="l"/>
            <a:r>
              <a:rPr lang="en-US" sz="600" dirty="0" smtClean="0"/>
              <a:t>    } else {</a:t>
            </a:r>
          </a:p>
          <a:p>
            <a:pPr algn="l"/>
            <a:r>
              <a:rPr lang="en-US" sz="600" dirty="0" smtClean="0"/>
              <a:t>        $errors .= 'Please enter a message to send.&lt;</a:t>
            </a:r>
            <a:r>
              <a:rPr lang="en-US" sz="600" dirty="0" err="1" smtClean="0"/>
              <a:t>br</a:t>
            </a:r>
            <a:r>
              <a:rPr lang="en-US" sz="600" dirty="0" smtClean="0"/>
              <a:t>/&gt;';</a:t>
            </a:r>
          </a:p>
          <a:p>
            <a:pPr algn="l"/>
            <a:r>
              <a:rPr lang="en-US" sz="600" dirty="0" smtClean="0"/>
              <a:t>    }</a:t>
            </a:r>
          </a:p>
          <a:p>
            <a:pPr algn="l"/>
            <a:endParaRPr lang="en-US" sz="600" dirty="0" smtClean="0"/>
          </a:p>
          <a:p>
            <a:pPr algn="l"/>
            <a:r>
              <a:rPr lang="en-US" sz="600" dirty="0" smtClean="0"/>
              <a:t>    if (!$errors) {</a:t>
            </a:r>
          </a:p>
          <a:p>
            <a:pPr algn="l"/>
            <a:r>
              <a:rPr lang="en-US" sz="600" dirty="0" smtClean="0"/>
              <a:t>        $</a:t>
            </a:r>
            <a:r>
              <a:rPr lang="en-US" sz="600" dirty="0" err="1" smtClean="0"/>
              <a:t>mail_to</a:t>
            </a:r>
            <a:r>
              <a:rPr lang="en-US" sz="600" dirty="0" smtClean="0"/>
              <a:t> = 'me@somewhere.com';</a:t>
            </a:r>
          </a:p>
          <a:p>
            <a:pPr algn="l"/>
            <a:r>
              <a:rPr lang="en-US" sz="600" dirty="0" smtClean="0"/>
              <a:t>        $subject = 'New Mail from Form Submission';</a:t>
            </a:r>
          </a:p>
          <a:p>
            <a:pPr algn="l"/>
            <a:r>
              <a:rPr lang="en-US" sz="600" dirty="0" smtClean="0"/>
              <a:t>        $message = 'From: ' . $_POST['name'] . "\n";</a:t>
            </a:r>
          </a:p>
          <a:p>
            <a:pPr algn="l"/>
            <a:r>
              <a:rPr lang="en-US" sz="600" dirty="0" smtClean="0"/>
              <a:t>        $message .= 'Email: ' . $_POST['email'] . "\n";</a:t>
            </a:r>
          </a:p>
          <a:p>
            <a:pPr algn="l"/>
            <a:r>
              <a:rPr lang="en-US" sz="600" dirty="0" smtClean="0"/>
              <a:t>        $message .= 'Homepage: ' . $_POST['homepage'] . "\n";</a:t>
            </a:r>
          </a:p>
          <a:p>
            <a:pPr algn="l"/>
            <a:r>
              <a:rPr lang="en-US" sz="600" dirty="0" smtClean="0"/>
              <a:t>        $message .= "Message:\n" . $_POST['message'] . "\n\n";</a:t>
            </a:r>
          </a:p>
          <a:p>
            <a:pPr algn="l"/>
            <a:r>
              <a:rPr lang="en-US" sz="600" dirty="0" smtClean="0"/>
              <a:t>        //mail($to, $subject, $message);</a:t>
            </a:r>
          </a:p>
          <a:p>
            <a:pPr algn="l"/>
            <a:endParaRPr lang="en-US" sz="600" dirty="0" smtClean="0"/>
          </a:p>
          <a:p>
            <a:pPr algn="l"/>
            <a:r>
              <a:rPr lang="en-US" sz="600" dirty="0" smtClean="0"/>
              <a:t>        echo "Thank you for your email!&lt;</a:t>
            </a:r>
            <a:r>
              <a:rPr lang="en-US" sz="600" dirty="0" err="1" smtClean="0"/>
              <a:t>br</a:t>
            </a:r>
            <a:r>
              <a:rPr lang="en-US" sz="600" dirty="0" smtClean="0"/>
              <a:t>/&gt;&lt;</a:t>
            </a:r>
            <a:r>
              <a:rPr lang="en-US" sz="600" dirty="0" err="1" smtClean="0"/>
              <a:t>br</a:t>
            </a:r>
            <a:r>
              <a:rPr lang="en-US" sz="600" dirty="0" smtClean="0"/>
              <a:t>/&gt;";</a:t>
            </a:r>
          </a:p>
          <a:p>
            <a:pPr algn="l"/>
            <a:r>
              <a:rPr lang="en-US" sz="600" dirty="0" smtClean="0"/>
              <a:t>    } else {</a:t>
            </a:r>
          </a:p>
          <a:p>
            <a:pPr algn="l"/>
            <a:r>
              <a:rPr lang="en-US" sz="600" dirty="0" smtClean="0"/>
              <a:t>        echo '&lt;div style="color: red"&gt;' . $errors . '&lt;</a:t>
            </a:r>
            <a:r>
              <a:rPr lang="en-US" sz="600" dirty="0" err="1" smtClean="0"/>
              <a:t>br</a:t>
            </a:r>
            <a:r>
              <a:rPr lang="en-US" sz="600" dirty="0" smtClean="0"/>
              <a:t>/&gt;&lt;/div&gt;';</a:t>
            </a:r>
          </a:p>
          <a:p>
            <a:pPr algn="l"/>
            <a:r>
              <a:rPr lang="en-US" sz="600" dirty="0" smtClean="0"/>
              <a:t>    }</a:t>
            </a:r>
          </a:p>
          <a:p>
            <a:pPr algn="l"/>
            <a:endParaRPr lang="en-US" sz="600" dirty="0" smtClean="0"/>
          </a:p>
          <a:p>
            <a:pPr algn="l"/>
            <a:r>
              <a:rPr lang="en-US" sz="600" dirty="0" smtClean="0"/>
              <a:t>    if (</a:t>
            </a:r>
            <a:r>
              <a:rPr lang="en-US" sz="600" dirty="0" err="1" smtClean="0"/>
              <a:t>isset</a:t>
            </a:r>
            <a:r>
              <a:rPr lang="en-US" sz="600" dirty="0" smtClean="0"/>
              <a:t>($_POST['name']))</a:t>
            </a:r>
          </a:p>
          <a:p>
            <a:pPr algn="l"/>
            <a:r>
              <a:rPr lang="en-US" sz="600" dirty="0" smtClean="0"/>
              <a:t>        $</a:t>
            </a:r>
            <a:r>
              <a:rPr lang="en-US" sz="600" dirty="0" err="1" smtClean="0"/>
              <a:t>sName</a:t>
            </a:r>
            <a:r>
              <a:rPr lang="en-US" sz="600" dirty="0" smtClean="0"/>
              <a:t> = $_POST['name'];</a:t>
            </a:r>
          </a:p>
          <a:p>
            <a:pPr algn="l"/>
            <a:r>
              <a:rPr lang="en-US" sz="600" dirty="0" smtClean="0"/>
              <a:t>    if (</a:t>
            </a:r>
            <a:r>
              <a:rPr lang="en-US" sz="600" dirty="0" err="1" smtClean="0"/>
              <a:t>isset</a:t>
            </a:r>
            <a:r>
              <a:rPr lang="en-US" sz="600" dirty="0" smtClean="0"/>
              <a:t>($_POST['email']))</a:t>
            </a:r>
          </a:p>
          <a:p>
            <a:pPr algn="l"/>
            <a:r>
              <a:rPr lang="en-US" sz="600" dirty="0" smtClean="0"/>
              <a:t>        $</a:t>
            </a:r>
            <a:r>
              <a:rPr lang="en-US" sz="600" dirty="0" err="1" smtClean="0"/>
              <a:t>sEmail</a:t>
            </a:r>
            <a:r>
              <a:rPr lang="en-US" sz="600" dirty="0" smtClean="0"/>
              <a:t> = $_POST['email'];</a:t>
            </a:r>
          </a:p>
          <a:p>
            <a:pPr algn="l"/>
            <a:r>
              <a:rPr lang="en-US" sz="600" dirty="0" smtClean="0"/>
              <a:t>    if (</a:t>
            </a:r>
            <a:r>
              <a:rPr lang="en-US" sz="600" dirty="0" err="1" smtClean="0"/>
              <a:t>isset</a:t>
            </a:r>
            <a:r>
              <a:rPr lang="en-US" sz="600" dirty="0" smtClean="0"/>
              <a:t>($_POST['homepage']))</a:t>
            </a:r>
          </a:p>
          <a:p>
            <a:pPr algn="l"/>
            <a:r>
              <a:rPr lang="en-US" sz="600" dirty="0" smtClean="0"/>
              <a:t>        $</a:t>
            </a:r>
            <a:r>
              <a:rPr lang="en-US" sz="600" dirty="0" err="1" smtClean="0"/>
              <a:t>sHomepage</a:t>
            </a:r>
            <a:r>
              <a:rPr lang="en-US" sz="600" dirty="0" smtClean="0"/>
              <a:t> = $_POST['homepage'];</a:t>
            </a:r>
          </a:p>
          <a:p>
            <a:pPr algn="l"/>
            <a:r>
              <a:rPr lang="en-US" sz="600" dirty="0" smtClean="0"/>
              <a:t>    if (</a:t>
            </a:r>
            <a:r>
              <a:rPr lang="en-US" sz="600" dirty="0" err="1" smtClean="0"/>
              <a:t>isset</a:t>
            </a:r>
            <a:r>
              <a:rPr lang="en-US" sz="600" dirty="0" smtClean="0"/>
              <a:t>($_POST['message']))</a:t>
            </a:r>
          </a:p>
          <a:p>
            <a:pPr algn="l"/>
            <a:r>
              <a:rPr lang="en-US" sz="600" dirty="0" smtClean="0"/>
              <a:t>        $</a:t>
            </a:r>
            <a:r>
              <a:rPr lang="en-US" sz="600" dirty="0" err="1" smtClean="0"/>
              <a:t>sMessage</a:t>
            </a:r>
            <a:r>
              <a:rPr lang="en-US" sz="600" dirty="0" smtClean="0"/>
              <a:t> = $_POST['message'];</a:t>
            </a:r>
          </a:p>
          <a:p>
            <a:pPr algn="l"/>
            <a:r>
              <a:rPr lang="en-US" sz="600" dirty="0" smtClean="0"/>
              <a:t>}</a:t>
            </a:r>
          </a:p>
          <a:p>
            <a:pPr algn="l"/>
            <a:r>
              <a:rPr lang="en-US" sz="600" dirty="0" smtClean="0"/>
              <a:t>?&gt;</a:t>
            </a:r>
          </a:p>
          <a:p>
            <a:pPr algn="l"/>
            <a:endParaRPr lang="en-US" sz="600" dirty="0" smtClean="0"/>
          </a:p>
          <a:p>
            <a:pPr algn="l"/>
            <a:r>
              <a:rPr lang="en-US" sz="600" dirty="0" smtClean="0"/>
              <a:t>&lt;form name="form1" method="post" action="form-email.php"&gt;</a:t>
            </a:r>
          </a:p>
          <a:p>
            <a:pPr algn="l"/>
            <a:r>
              <a:rPr lang="en-US" sz="600" dirty="0" smtClean="0"/>
              <a:t>	Name: &lt;</a:t>
            </a:r>
            <a:r>
              <a:rPr lang="en-US" sz="600" dirty="0" err="1" smtClean="0"/>
              <a:t>br</a:t>
            </a:r>
            <a:r>
              <a:rPr lang="en-US" sz="600" dirty="0" smtClean="0"/>
              <a:t>/&gt;</a:t>
            </a:r>
          </a:p>
          <a:p>
            <a:pPr algn="l"/>
            <a:r>
              <a:rPr lang="en-US" sz="600" dirty="0" smtClean="0"/>
              <a:t>    &lt;input type="text" name="name" value="&lt;?</a:t>
            </a:r>
            <a:r>
              <a:rPr lang="en-US" sz="600" dirty="0" err="1" smtClean="0"/>
              <a:t>php</a:t>
            </a:r>
            <a:r>
              <a:rPr lang="en-US" sz="600" dirty="0" smtClean="0"/>
              <a:t> echo $</a:t>
            </a:r>
            <a:r>
              <a:rPr lang="en-US" sz="600" dirty="0" err="1" smtClean="0"/>
              <a:t>sName</a:t>
            </a:r>
            <a:r>
              <a:rPr lang="en-US" sz="600" dirty="0" smtClean="0"/>
              <a:t>; ?&gt;" size="50" /&gt;&lt;</a:t>
            </a:r>
            <a:r>
              <a:rPr lang="en-US" sz="600" dirty="0" err="1" smtClean="0"/>
              <a:t>br</a:t>
            </a:r>
            <a:r>
              <a:rPr lang="en-US" sz="600" dirty="0" smtClean="0"/>
              <a:t>/&gt;&lt;</a:t>
            </a:r>
            <a:r>
              <a:rPr lang="en-US" sz="600" dirty="0" err="1" smtClean="0"/>
              <a:t>br</a:t>
            </a:r>
            <a:r>
              <a:rPr lang="en-US" sz="600" dirty="0" smtClean="0"/>
              <a:t>/&gt;</a:t>
            </a:r>
          </a:p>
          <a:p>
            <a:pPr algn="l"/>
            <a:r>
              <a:rPr lang="en-US" sz="600" dirty="0" smtClean="0"/>
              <a:t>	Email Address: &lt;</a:t>
            </a:r>
            <a:r>
              <a:rPr lang="en-US" sz="600" dirty="0" err="1" smtClean="0"/>
              <a:t>br</a:t>
            </a:r>
            <a:r>
              <a:rPr lang="en-US" sz="600" dirty="0" smtClean="0"/>
              <a:t>/&gt;</a:t>
            </a:r>
          </a:p>
          <a:p>
            <a:pPr algn="l"/>
            <a:r>
              <a:rPr lang="en-US" sz="600" dirty="0" smtClean="0"/>
              <a:t>    &lt;input type="text" name="email" value="&lt;?</a:t>
            </a:r>
            <a:r>
              <a:rPr lang="en-US" sz="600" dirty="0" err="1" smtClean="0"/>
              <a:t>php</a:t>
            </a:r>
            <a:r>
              <a:rPr lang="en-US" sz="600" dirty="0" smtClean="0"/>
              <a:t> echo $</a:t>
            </a:r>
            <a:r>
              <a:rPr lang="en-US" sz="600" dirty="0" err="1" smtClean="0"/>
              <a:t>sEmail</a:t>
            </a:r>
            <a:r>
              <a:rPr lang="en-US" sz="600" dirty="0" smtClean="0"/>
              <a:t>; ?&gt;" size="50"/&gt; &lt;</a:t>
            </a:r>
            <a:r>
              <a:rPr lang="en-US" sz="600" dirty="0" err="1" smtClean="0"/>
              <a:t>br</a:t>
            </a:r>
            <a:r>
              <a:rPr lang="en-US" sz="600" dirty="0" smtClean="0"/>
              <a:t>/&gt;&lt;</a:t>
            </a:r>
            <a:r>
              <a:rPr lang="en-US" sz="600" dirty="0" err="1" smtClean="0"/>
              <a:t>br</a:t>
            </a:r>
            <a:r>
              <a:rPr lang="en-US" sz="600" dirty="0" smtClean="0"/>
              <a:t>/&gt;</a:t>
            </a:r>
          </a:p>
          <a:p>
            <a:pPr algn="l"/>
            <a:r>
              <a:rPr lang="en-US" sz="600" dirty="0" smtClean="0"/>
              <a:t>	Home Page: &lt;</a:t>
            </a:r>
            <a:r>
              <a:rPr lang="en-US" sz="600" dirty="0" err="1" smtClean="0"/>
              <a:t>br</a:t>
            </a:r>
            <a:r>
              <a:rPr lang="en-US" sz="600" dirty="0" smtClean="0"/>
              <a:t>/&gt;</a:t>
            </a:r>
          </a:p>
          <a:p>
            <a:pPr algn="l"/>
            <a:r>
              <a:rPr lang="en-US" sz="600" dirty="0" smtClean="0"/>
              <a:t>    &lt;input type="text" name="homepage" value="&lt;?</a:t>
            </a:r>
            <a:r>
              <a:rPr lang="en-US" sz="600" dirty="0" err="1" smtClean="0"/>
              <a:t>php</a:t>
            </a:r>
            <a:r>
              <a:rPr lang="en-US" sz="600" dirty="0" smtClean="0"/>
              <a:t> echo $</a:t>
            </a:r>
            <a:r>
              <a:rPr lang="en-US" sz="600" dirty="0" err="1" smtClean="0"/>
              <a:t>sHomepage</a:t>
            </a:r>
            <a:r>
              <a:rPr lang="en-US" sz="600" dirty="0" smtClean="0"/>
              <a:t>; ?&gt;" size="50" /&gt; &lt;</a:t>
            </a:r>
            <a:r>
              <a:rPr lang="en-US" sz="600" dirty="0" err="1" smtClean="0"/>
              <a:t>br</a:t>
            </a:r>
            <a:r>
              <a:rPr lang="en-US" sz="600" dirty="0" smtClean="0"/>
              <a:t>/&gt;&lt;</a:t>
            </a:r>
            <a:r>
              <a:rPr lang="en-US" sz="600" dirty="0" err="1" smtClean="0"/>
              <a:t>br</a:t>
            </a:r>
            <a:r>
              <a:rPr lang="en-US" sz="600" dirty="0" smtClean="0"/>
              <a:t>/&gt;</a:t>
            </a:r>
          </a:p>
          <a:p>
            <a:pPr algn="l"/>
            <a:r>
              <a:rPr lang="en-US" sz="600" dirty="0" smtClean="0"/>
              <a:t>	Message: &lt;</a:t>
            </a:r>
            <a:r>
              <a:rPr lang="en-US" sz="600" dirty="0" err="1" smtClean="0"/>
              <a:t>br</a:t>
            </a:r>
            <a:r>
              <a:rPr lang="en-US" sz="600" dirty="0" smtClean="0"/>
              <a:t>/&gt;</a:t>
            </a:r>
          </a:p>
          <a:p>
            <a:pPr algn="l"/>
            <a:r>
              <a:rPr lang="en-US" sz="600" dirty="0" smtClean="0"/>
              <a:t>    &lt;</a:t>
            </a:r>
            <a:r>
              <a:rPr lang="en-US" sz="600" dirty="0" err="1" smtClean="0"/>
              <a:t>textarea</a:t>
            </a:r>
            <a:r>
              <a:rPr lang="en-US" sz="600" dirty="0" smtClean="0"/>
              <a:t> name="message" rows="5" cols="50"&gt;&lt;?</a:t>
            </a:r>
            <a:r>
              <a:rPr lang="en-US" sz="600" dirty="0" err="1" smtClean="0"/>
              <a:t>php</a:t>
            </a:r>
            <a:r>
              <a:rPr lang="en-US" sz="600" dirty="0" smtClean="0"/>
              <a:t> echo $</a:t>
            </a:r>
            <a:r>
              <a:rPr lang="en-US" sz="600" dirty="0" err="1" smtClean="0"/>
              <a:t>sMessage</a:t>
            </a:r>
            <a:r>
              <a:rPr lang="en-US" sz="600" dirty="0" smtClean="0"/>
              <a:t>; ?&gt;&lt;/</a:t>
            </a:r>
            <a:r>
              <a:rPr lang="en-US" sz="600" dirty="0" err="1" smtClean="0"/>
              <a:t>textarea</a:t>
            </a:r>
            <a:r>
              <a:rPr lang="en-US" sz="600" dirty="0" smtClean="0"/>
              <a:t>&gt;</a:t>
            </a:r>
          </a:p>
          <a:p>
            <a:pPr algn="l"/>
            <a:r>
              <a:rPr lang="en-US" sz="600" dirty="0" smtClean="0"/>
              <a:t>    &lt;</a:t>
            </a:r>
            <a:r>
              <a:rPr lang="en-US" sz="600" dirty="0" err="1" smtClean="0"/>
              <a:t>br</a:t>
            </a:r>
            <a:r>
              <a:rPr lang="en-US" sz="600" dirty="0" smtClean="0"/>
              <a:t>/&gt;</a:t>
            </a:r>
          </a:p>
          <a:p>
            <a:pPr algn="l"/>
            <a:r>
              <a:rPr lang="en-US" sz="600" dirty="0" smtClean="0"/>
              <a:t>    &lt;input type="submit" name="Submit" /&gt;</a:t>
            </a:r>
          </a:p>
          <a:p>
            <a:pPr algn="l"/>
            <a:r>
              <a:rPr lang="en-US" sz="600" dirty="0" smtClean="0"/>
              <a:t>&lt;/form&gt;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b="1" dirty="0" smtClean="0"/>
              <a:t>Register </a:t>
            </a:r>
            <a:r>
              <a:rPr lang="en-US" b="1" dirty="0" err="1" smtClean="0"/>
              <a:t>Globals</a:t>
            </a:r>
            <a:endParaRPr lang="en-US" b="1" dirty="0"/>
          </a:p>
        </p:txBody>
      </p:sp>
      <p:sp>
        <p:nvSpPr>
          <p:cNvPr id="3" name="Subtitle 2"/>
          <p:cNvSpPr>
            <a:spLocks noGrp="1"/>
          </p:cNvSpPr>
          <p:nvPr>
            <p:ph type="subTitle" idx="1"/>
          </p:nvPr>
        </p:nvSpPr>
        <p:spPr>
          <a:xfrm>
            <a:off x="381000" y="1828800"/>
            <a:ext cx="8382000" cy="4572000"/>
          </a:xfrm>
        </p:spPr>
        <p:txBody>
          <a:bodyPr>
            <a:normAutofit fontScale="32500" lnSpcReduction="20000"/>
          </a:bodyPr>
          <a:lstStyle/>
          <a:p>
            <a:pPr algn="l"/>
            <a:r>
              <a:rPr lang="en-US" dirty="0" smtClean="0">
                <a:solidFill>
                  <a:schemeClr val="tx1"/>
                </a:solidFill>
              </a:rPr>
              <a:t>The </a:t>
            </a:r>
            <a:r>
              <a:rPr lang="en-US" dirty="0" err="1" smtClean="0">
                <a:solidFill>
                  <a:schemeClr val="tx1"/>
                </a:solidFill>
              </a:rPr>
              <a:t>register_globals</a:t>
            </a:r>
            <a:r>
              <a:rPr lang="en-US" dirty="0" smtClean="0">
                <a:solidFill>
                  <a:schemeClr val="tx1"/>
                </a:solidFill>
              </a:rPr>
              <a:t> directive is disabled by default in PHP versions 4.2.0 and greater. While it does not represent a security vulnerability, it is a security risk. Therefore, you should always develop and deploy applications with </a:t>
            </a:r>
            <a:r>
              <a:rPr lang="en-US" dirty="0" err="1" smtClean="0">
                <a:solidFill>
                  <a:schemeClr val="tx1"/>
                </a:solidFill>
              </a:rPr>
              <a:t>register_globals</a:t>
            </a:r>
            <a:r>
              <a:rPr lang="en-US" dirty="0" smtClean="0">
                <a:solidFill>
                  <a:schemeClr val="tx1"/>
                </a:solidFill>
              </a:rPr>
              <a:t> disabled.</a:t>
            </a:r>
          </a:p>
          <a:p>
            <a:pPr algn="l"/>
            <a:endParaRPr lang="en-US" dirty="0" smtClean="0">
              <a:solidFill>
                <a:schemeClr val="tx1"/>
              </a:solidFill>
            </a:endParaRPr>
          </a:p>
          <a:p>
            <a:pPr algn="l"/>
            <a:r>
              <a:rPr lang="en-US" dirty="0" smtClean="0">
                <a:solidFill>
                  <a:schemeClr val="tx1"/>
                </a:solidFill>
              </a:rPr>
              <a:t>Why is it a security risk? Good examples are difficult to produce for everyone, because it often requires a unique situation to make the risk clear. However, the most common example is that found in the PHP manual:</a:t>
            </a:r>
          </a:p>
          <a:p>
            <a:pPr algn="l"/>
            <a:endParaRPr lang="en-US" dirty="0" smtClean="0">
              <a:solidFill>
                <a:schemeClr val="tx1"/>
              </a:solidFill>
            </a:endParaRPr>
          </a:p>
          <a:p>
            <a:pPr algn="l"/>
            <a:r>
              <a:rPr lang="en-US" dirty="0" smtClean="0">
                <a:solidFill>
                  <a:schemeClr val="tx1"/>
                </a:solidFill>
              </a:rPr>
              <a:t>&lt;?</a:t>
            </a:r>
            <a:r>
              <a:rPr lang="en-US" dirty="0" err="1" smtClean="0">
                <a:solidFill>
                  <a:schemeClr val="tx1"/>
                </a:solidFill>
              </a:rPr>
              <a:t>php</a:t>
            </a:r>
            <a:r>
              <a:rPr lang="en-US" dirty="0" smtClean="0">
                <a:solidFill>
                  <a:schemeClr val="tx1"/>
                </a:solidFill>
              </a:rPr>
              <a:t> </a:t>
            </a:r>
          </a:p>
          <a:p>
            <a:pPr algn="l"/>
            <a:endParaRPr lang="en-US" dirty="0" smtClean="0">
              <a:solidFill>
                <a:schemeClr val="tx1"/>
              </a:solidFill>
            </a:endParaRPr>
          </a:p>
          <a:p>
            <a:pPr algn="l"/>
            <a:r>
              <a:rPr lang="en-US" dirty="0" smtClean="0">
                <a:solidFill>
                  <a:schemeClr val="tx1"/>
                </a:solidFill>
              </a:rPr>
              <a:t>if (</a:t>
            </a:r>
            <a:r>
              <a:rPr lang="en-US" dirty="0" err="1" smtClean="0">
                <a:solidFill>
                  <a:schemeClr val="tx1"/>
                </a:solidFill>
              </a:rPr>
              <a:t>authenticated_user</a:t>
            </a:r>
            <a:r>
              <a:rPr lang="en-US" dirty="0" smtClean="0">
                <a:solidFill>
                  <a:schemeClr val="tx1"/>
                </a:solidFill>
              </a:rPr>
              <a:t>()) </a:t>
            </a:r>
          </a:p>
          <a:p>
            <a:pPr algn="l"/>
            <a:r>
              <a:rPr lang="en-US" dirty="0" smtClean="0">
                <a:solidFill>
                  <a:schemeClr val="tx1"/>
                </a:solidFill>
              </a:rPr>
              <a:t>{ </a:t>
            </a:r>
          </a:p>
          <a:p>
            <a:pPr algn="l"/>
            <a:r>
              <a:rPr lang="en-US" dirty="0" smtClean="0">
                <a:solidFill>
                  <a:schemeClr val="tx1"/>
                </a:solidFill>
              </a:rPr>
              <a:t>    $authorized = true; </a:t>
            </a:r>
          </a:p>
          <a:p>
            <a:pPr algn="l"/>
            <a:r>
              <a:rPr lang="en-US" dirty="0" smtClean="0">
                <a:solidFill>
                  <a:schemeClr val="tx1"/>
                </a:solidFill>
              </a:rPr>
              <a:t>} </a:t>
            </a:r>
          </a:p>
          <a:p>
            <a:pPr algn="l"/>
            <a:endParaRPr lang="en-US" dirty="0" smtClean="0">
              <a:solidFill>
                <a:schemeClr val="tx1"/>
              </a:solidFill>
            </a:endParaRPr>
          </a:p>
          <a:p>
            <a:pPr algn="l"/>
            <a:r>
              <a:rPr lang="en-US" dirty="0" smtClean="0">
                <a:solidFill>
                  <a:schemeClr val="tx1"/>
                </a:solidFill>
              </a:rPr>
              <a:t>if ($authorized) </a:t>
            </a:r>
          </a:p>
          <a:p>
            <a:pPr algn="l"/>
            <a:r>
              <a:rPr lang="en-US" dirty="0" smtClean="0">
                <a:solidFill>
                  <a:schemeClr val="tx1"/>
                </a:solidFill>
              </a:rPr>
              <a:t>{ </a:t>
            </a:r>
          </a:p>
          <a:p>
            <a:pPr algn="l"/>
            <a:r>
              <a:rPr lang="en-US" dirty="0" smtClean="0">
                <a:solidFill>
                  <a:schemeClr val="tx1"/>
                </a:solidFill>
              </a:rPr>
              <a:t>    include '/highly/sensitive/data.php'; </a:t>
            </a:r>
          </a:p>
          <a:p>
            <a:pPr algn="l"/>
            <a:r>
              <a:rPr lang="en-US" dirty="0" smtClean="0">
                <a:solidFill>
                  <a:schemeClr val="tx1"/>
                </a:solidFill>
              </a:rPr>
              <a:t>} </a:t>
            </a:r>
          </a:p>
          <a:p>
            <a:pPr algn="l"/>
            <a:endParaRPr lang="en-US" dirty="0" smtClean="0">
              <a:solidFill>
                <a:schemeClr val="tx1"/>
              </a:solidFill>
            </a:endParaRPr>
          </a:p>
          <a:p>
            <a:pPr algn="l"/>
            <a:r>
              <a:rPr lang="en-US" dirty="0" smtClean="0">
                <a:solidFill>
                  <a:schemeClr val="tx1"/>
                </a:solidFill>
              </a:rPr>
              <a:t>?&gt;</a:t>
            </a:r>
            <a:endParaRPr lang="en-US" dirty="0">
              <a:solidFill>
                <a:schemeClr val="tx1"/>
              </a:solidFill>
            </a:endParaRPr>
          </a:p>
          <a:p>
            <a:pPr algn="l"/>
            <a:endParaRPr lang="en-US" dirty="0" smtClean="0">
              <a:solidFill>
                <a:schemeClr val="tx1"/>
              </a:solidFill>
            </a:endParaRPr>
          </a:p>
          <a:p>
            <a:pPr algn="l"/>
            <a:endParaRPr lang="en-US" dirty="0">
              <a:solidFill>
                <a:schemeClr val="tx1"/>
              </a:solidFill>
            </a:endParaRPr>
          </a:p>
          <a:p>
            <a:pPr algn="l"/>
            <a:r>
              <a:rPr lang="en-US" dirty="0" smtClean="0">
                <a:solidFill>
                  <a:schemeClr val="tx1"/>
                </a:solidFill>
              </a:rPr>
              <a:t>With </a:t>
            </a:r>
            <a:r>
              <a:rPr lang="en-US" dirty="0" err="1" smtClean="0">
                <a:solidFill>
                  <a:schemeClr val="tx1"/>
                </a:solidFill>
              </a:rPr>
              <a:t>register_globals</a:t>
            </a:r>
            <a:r>
              <a:rPr lang="en-US" dirty="0" smtClean="0">
                <a:solidFill>
                  <a:schemeClr val="tx1"/>
                </a:solidFill>
              </a:rPr>
              <a:t> enabled, this page can be requested with ?authorized=1 in the query string to bypass the intended access control. Of course, this particular vulnerability is the fault of the developer, not </a:t>
            </a:r>
            <a:r>
              <a:rPr lang="en-US" dirty="0" err="1" smtClean="0">
                <a:solidFill>
                  <a:schemeClr val="tx1"/>
                </a:solidFill>
              </a:rPr>
              <a:t>register_globals</a:t>
            </a:r>
            <a:r>
              <a:rPr lang="en-US" dirty="0" smtClean="0">
                <a:solidFill>
                  <a:schemeClr val="tx1"/>
                </a:solidFill>
              </a:rPr>
              <a:t>, but this indicates the increased risk posed by the directive. Without it, ordinary global variables (such as $authorized in the example) are not affected by data submitted by the client. A best practice is to initialize all variables and to develop with </a:t>
            </a:r>
            <a:r>
              <a:rPr lang="en-US" dirty="0" err="1" smtClean="0">
                <a:solidFill>
                  <a:schemeClr val="tx1"/>
                </a:solidFill>
              </a:rPr>
              <a:t>error_reporting</a:t>
            </a:r>
            <a:r>
              <a:rPr lang="en-US" dirty="0" smtClean="0">
                <a:solidFill>
                  <a:schemeClr val="tx1"/>
                </a:solidFill>
              </a:rPr>
              <a:t> set to E_ALL, so that the use of an uninitialized variable won't be overlooked during development.</a:t>
            </a:r>
          </a:p>
          <a:p>
            <a:pPr algn="l"/>
            <a:endParaRPr 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b="1" dirty="0" smtClean="0"/>
              <a:t>Error Handling</a:t>
            </a:r>
            <a:endParaRPr lang="en-US" b="1" dirty="0"/>
          </a:p>
        </p:txBody>
      </p:sp>
      <p:sp>
        <p:nvSpPr>
          <p:cNvPr id="3" name="Subtitle 2"/>
          <p:cNvSpPr>
            <a:spLocks noGrp="1"/>
          </p:cNvSpPr>
          <p:nvPr>
            <p:ph type="subTitle" idx="1"/>
          </p:nvPr>
        </p:nvSpPr>
        <p:spPr>
          <a:xfrm>
            <a:off x="381000" y="1828800"/>
            <a:ext cx="8382000" cy="4572000"/>
          </a:xfrm>
        </p:spPr>
        <p:txBody>
          <a:bodyPr>
            <a:normAutofit fontScale="77500" lnSpcReduction="20000"/>
          </a:bodyPr>
          <a:lstStyle/>
          <a:p>
            <a:pPr algn="l"/>
            <a:r>
              <a:rPr lang="en-US" dirty="0" smtClean="0">
                <a:solidFill>
                  <a:schemeClr val="tx1"/>
                </a:solidFill>
              </a:rPr>
              <a:t>When creating scripts and web applications, error handling is an important part. If your code lacks error checking code, your program may look very unprofessional and you may be open to security risks.</a:t>
            </a:r>
          </a:p>
          <a:p>
            <a:pPr algn="l"/>
            <a:r>
              <a:rPr lang="en-US" dirty="0" smtClean="0">
                <a:solidFill>
                  <a:schemeClr val="tx1"/>
                </a:solidFill>
              </a:rPr>
              <a:t>We will discuss some of the most common error checking methods in PHP.</a:t>
            </a:r>
          </a:p>
          <a:p>
            <a:pPr algn="l"/>
            <a:endParaRPr lang="en-US" dirty="0" smtClean="0">
              <a:solidFill>
                <a:schemeClr val="tx1"/>
              </a:solidFill>
            </a:endParaRPr>
          </a:p>
          <a:p>
            <a:pPr algn="l"/>
            <a:r>
              <a:rPr lang="en-US" dirty="0" smtClean="0">
                <a:solidFill>
                  <a:schemeClr val="tx1"/>
                </a:solidFill>
              </a:rPr>
              <a:t>We will show different error handling methods:</a:t>
            </a:r>
          </a:p>
          <a:p>
            <a:pPr algn="l"/>
            <a:endParaRPr lang="en-US" dirty="0" smtClean="0">
              <a:solidFill>
                <a:schemeClr val="tx1"/>
              </a:solidFill>
            </a:endParaRPr>
          </a:p>
          <a:p>
            <a:pPr algn="l">
              <a:buFont typeface="Arial" pitchFamily="34" charset="0"/>
              <a:buChar char="•"/>
            </a:pPr>
            <a:r>
              <a:rPr lang="en-US" dirty="0" smtClean="0">
                <a:solidFill>
                  <a:schemeClr val="tx1"/>
                </a:solidFill>
              </a:rPr>
              <a:t>Simple "die()" statements</a:t>
            </a:r>
          </a:p>
          <a:p>
            <a:pPr algn="l">
              <a:buFont typeface="Arial" pitchFamily="34" charset="0"/>
              <a:buChar char="•"/>
            </a:pPr>
            <a:r>
              <a:rPr lang="en-US" dirty="0" smtClean="0">
                <a:solidFill>
                  <a:schemeClr val="tx1"/>
                </a:solidFill>
              </a:rPr>
              <a:t>Custom errors and error triggers</a:t>
            </a:r>
          </a:p>
          <a:p>
            <a:pPr algn="l">
              <a:buFont typeface="Arial" pitchFamily="34" charset="0"/>
              <a:buChar char="•"/>
            </a:pPr>
            <a:r>
              <a:rPr lang="en-US" dirty="0" smtClean="0">
                <a:solidFill>
                  <a:schemeClr val="tx1"/>
                </a:solidFill>
              </a:rPr>
              <a:t>Error reporting</a:t>
            </a:r>
          </a:p>
          <a:p>
            <a:pPr algn="l"/>
            <a:endParaRPr lang="en-US" dirty="0" smtClean="0">
              <a:solidFill>
                <a:schemeClr val="tx1"/>
              </a:solidFill>
            </a:endParaRPr>
          </a:p>
          <a:p>
            <a:pPr algn="l"/>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09600"/>
          </a:xfrm>
        </p:spPr>
        <p:txBody>
          <a:bodyPr>
            <a:normAutofit/>
          </a:bodyPr>
          <a:lstStyle/>
          <a:p>
            <a:r>
              <a:rPr lang="en-US" sz="2400" dirty="0" smtClean="0"/>
              <a:t>Basic Error Handling: Using the die() function</a:t>
            </a:r>
            <a:endParaRPr lang="en-US" sz="2400" dirty="0"/>
          </a:p>
        </p:txBody>
      </p:sp>
      <p:sp>
        <p:nvSpPr>
          <p:cNvPr id="3" name="Subtitle 2"/>
          <p:cNvSpPr>
            <a:spLocks noGrp="1"/>
          </p:cNvSpPr>
          <p:nvPr>
            <p:ph type="subTitle" idx="1"/>
          </p:nvPr>
        </p:nvSpPr>
        <p:spPr>
          <a:xfrm>
            <a:off x="457200" y="914400"/>
            <a:ext cx="8382000" cy="4572000"/>
          </a:xfrm>
        </p:spPr>
        <p:txBody>
          <a:bodyPr>
            <a:normAutofit fontScale="32500" lnSpcReduction="20000"/>
          </a:bodyPr>
          <a:lstStyle/>
          <a:p>
            <a:pPr algn="l"/>
            <a:r>
              <a:rPr lang="en-US" dirty="0" smtClean="0">
                <a:solidFill>
                  <a:schemeClr val="tx1"/>
                </a:solidFill>
              </a:rPr>
              <a:t>The first example shows a simple script that opens a text file:</a:t>
            </a:r>
          </a:p>
          <a:p>
            <a:pPr algn="l"/>
            <a:r>
              <a:rPr lang="en-US" dirty="0" smtClean="0">
                <a:solidFill>
                  <a:schemeClr val="tx1"/>
                </a:solidFill>
              </a:rPr>
              <a:t>&lt;?</a:t>
            </a:r>
            <a:r>
              <a:rPr lang="en-US" dirty="0" err="1" smtClean="0">
                <a:solidFill>
                  <a:schemeClr val="tx1"/>
                </a:solidFill>
              </a:rPr>
              <a:t>php</a:t>
            </a:r>
            <a:r>
              <a:rPr lang="en-US" dirty="0" smtClean="0">
                <a:solidFill>
                  <a:schemeClr val="tx1"/>
                </a:solidFill>
              </a:rPr>
              <a:t/>
            </a:r>
            <a:br>
              <a:rPr lang="en-US" dirty="0" smtClean="0">
                <a:solidFill>
                  <a:schemeClr val="tx1"/>
                </a:solidFill>
              </a:rPr>
            </a:br>
            <a:r>
              <a:rPr lang="en-US" dirty="0" smtClean="0">
                <a:solidFill>
                  <a:schemeClr val="tx1"/>
                </a:solidFill>
              </a:rPr>
              <a:t>$file=</a:t>
            </a:r>
            <a:r>
              <a:rPr lang="en-US" dirty="0" err="1" smtClean="0">
                <a:solidFill>
                  <a:schemeClr val="tx1"/>
                </a:solidFill>
              </a:rPr>
              <a:t>fopen</a:t>
            </a:r>
            <a:r>
              <a:rPr lang="en-US" dirty="0" smtClean="0">
                <a:solidFill>
                  <a:schemeClr val="tx1"/>
                </a:solidFill>
              </a:rPr>
              <a:t>("</a:t>
            </a:r>
            <a:r>
              <a:rPr lang="en-US" dirty="0" err="1" smtClean="0">
                <a:solidFill>
                  <a:schemeClr val="tx1"/>
                </a:solidFill>
              </a:rPr>
              <a:t>welcome.txt","r</a:t>
            </a:r>
            <a:r>
              <a:rPr lang="en-US" dirty="0" smtClean="0">
                <a:solidFill>
                  <a:schemeClr val="tx1"/>
                </a:solidFill>
              </a:rPr>
              <a:t>");</a:t>
            </a:r>
            <a:br>
              <a:rPr lang="en-US" dirty="0" smtClean="0">
                <a:solidFill>
                  <a:schemeClr val="tx1"/>
                </a:solidFill>
              </a:rPr>
            </a:br>
            <a:r>
              <a:rPr lang="en-US" dirty="0" smtClean="0">
                <a:solidFill>
                  <a:schemeClr val="tx1"/>
                </a:solidFill>
              </a:rPr>
              <a:t>?&gt;</a:t>
            </a:r>
          </a:p>
          <a:p>
            <a:pPr algn="l"/>
            <a:endParaRPr lang="en-US" dirty="0" smtClean="0">
              <a:solidFill>
                <a:schemeClr val="tx1"/>
              </a:solidFill>
            </a:endParaRPr>
          </a:p>
          <a:p>
            <a:pPr algn="l"/>
            <a:r>
              <a:rPr lang="en-US" dirty="0" smtClean="0">
                <a:solidFill>
                  <a:schemeClr val="tx1"/>
                </a:solidFill>
              </a:rPr>
              <a:t>If the file does not exist you might get an error like this:</a:t>
            </a:r>
          </a:p>
          <a:p>
            <a:pPr algn="l"/>
            <a:r>
              <a:rPr lang="en-US" b="1" dirty="0" smtClean="0">
                <a:solidFill>
                  <a:schemeClr val="tx1"/>
                </a:solidFill>
              </a:rPr>
              <a:t>Warning</a:t>
            </a:r>
            <a:r>
              <a:rPr lang="en-US" dirty="0" smtClean="0">
                <a:solidFill>
                  <a:schemeClr val="tx1"/>
                </a:solidFill>
              </a:rPr>
              <a:t>: </a:t>
            </a:r>
            <a:r>
              <a:rPr lang="en-US" dirty="0" err="1" smtClean="0">
                <a:solidFill>
                  <a:schemeClr val="tx1"/>
                </a:solidFill>
              </a:rPr>
              <a:t>fopen</a:t>
            </a:r>
            <a:r>
              <a:rPr lang="en-US" dirty="0" smtClean="0">
                <a:solidFill>
                  <a:schemeClr val="tx1"/>
                </a:solidFill>
              </a:rPr>
              <a:t>(welcome.txt) [</a:t>
            </a:r>
            <a:r>
              <a:rPr lang="en-US" dirty="0" err="1" smtClean="0">
                <a:solidFill>
                  <a:schemeClr val="tx1"/>
                </a:solidFill>
              </a:rPr>
              <a:t>function.fopen</a:t>
            </a:r>
            <a:r>
              <a:rPr lang="en-US" dirty="0" smtClean="0">
                <a:solidFill>
                  <a:schemeClr val="tx1"/>
                </a:solidFill>
              </a:rPr>
              <a:t>]: failed to open stream:</a:t>
            </a:r>
            <a:br>
              <a:rPr lang="en-US" dirty="0" smtClean="0">
                <a:solidFill>
                  <a:schemeClr val="tx1"/>
                </a:solidFill>
              </a:rPr>
            </a:br>
            <a:r>
              <a:rPr lang="en-US" dirty="0" smtClean="0">
                <a:solidFill>
                  <a:schemeClr val="tx1"/>
                </a:solidFill>
              </a:rPr>
              <a:t>No such file or directory in </a:t>
            </a:r>
            <a:r>
              <a:rPr lang="en-US" b="1" dirty="0" smtClean="0">
                <a:solidFill>
                  <a:schemeClr val="tx1"/>
                </a:solidFill>
              </a:rPr>
              <a:t>C:\webfolder\test.php</a:t>
            </a:r>
            <a:r>
              <a:rPr lang="en-US" dirty="0" smtClean="0">
                <a:solidFill>
                  <a:schemeClr val="tx1"/>
                </a:solidFill>
              </a:rPr>
              <a:t> on line </a:t>
            </a:r>
            <a:r>
              <a:rPr lang="en-US" b="1" dirty="0" smtClean="0">
                <a:solidFill>
                  <a:schemeClr val="tx1"/>
                </a:solidFill>
              </a:rPr>
              <a:t>2</a:t>
            </a:r>
          </a:p>
          <a:p>
            <a:pPr algn="l"/>
            <a:endParaRPr lang="en-US" b="1" dirty="0" smtClean="0">
              <a:solidFill>
                <a:schemeClr val="tx1"/>
              </a:solidFill>
            </a:endParaRPr>
          </a:p>
          <a:p>
            <a:pPr algn="l"/>
            <a:endParaRPr lang="en-US" dirty="0" smtClean="0">
              <a:solidFill>
                <a:schemeClr val="tx1"/>
              </a:solidFill>
            </a:endParaRPr>
          </a:p>
          <a:p>
            <a:pPr algn="l"/>
            <a:r>
              <a:rPr lang="en-US" dirty="0" smtClean="0">
                <a:solidFill>
                  <a:schemeClr val="tx1"/>
                </a:solidFill>
              </a:rPr>
              <a:t>To prevent the user from getting an error message like the one above, we test whether the file exist before we try to access it:</a:t>
            </a:r>
          </a:p>
          <a:p>
            <a:pPr algn="l"/>
            <a:r>
              <a:rPr lang="en-US" dirty="0" smtClean="0">
                <a:solidFill>
                  <a:schemeClr val="tx1"/>
                </a:solidFill>
              </a:rPr>
              <a:t>&lt;?</a:t>
            </a:r>
            <a:r>
              <a:rPr lang="en-US" dirty="0" err="1" smtClean="0">
                <a:solidFill>
                  <a:schemeClr val="tx1"/>
                </a:solidFill>
              </a:rPr>
              <a:t>php</a:t>
            </a:r>
            <a:r>
              <a:rPr lang="en-US" dirty="0" smtClean="0">
                <a:solidFill>
                  <a:schemeClr val="tx1"/>
                </a:solidFill>
              </a:rPr>
              <a:t/>
            </a:r>
            <a:br>
              <a:rPr lang="en-US" dirty="0" smtClean="0">
                <a:solidFill>
                  <a:schemeClr val="tx1"/>
                </a:solidFill>
              </a:rPr>
            </a:br>
            <a:r>
              <a:rPr lang="en-US" dirty="0" smtClean="0">
                <a:solidFill>
                  <a:schemeClr val="tx1"/>
                </a:solidFill>
              </a:rPr>
              <a:t>if(!</a:t>
            </a:r>
            <a:r>
              <a:rPr lang="en-US" dirty="0" err="1" smtClean="0">
                <a:solidFill>
                  <a:schemeClr val="tx1"/>
                </a:solidFill>
              </a:rPr>
              <a:t>file_exists</a:t>
            </a:r>
            <a:r>
              <a:rPr lang="en-US" dirty="0" smtClean="0">
                <a:solidFill>
                  <a:schemeClr val="tx1"/>
                </a:solidFill>
              </a:rPr>
              <a:t>("welcome.txt"))</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  die("File not found");</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else</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  $file=</a:t>
            </a:r>
            <a:r>
              <a:rPr lang="en-US" dirty="0" err="1" smtClean="0">
                <a:solidFill>
                  <a:schemeClr val="tx1"/>
                </a:solidFill>
              </a:rPr>
              <a:t>fopen</a:t>
            </a:r>
            <a:r>
              <a:rPr lang="en-US" dirty="0" smtClean="0">
                <a:solidFill>
                  <a:schemeClr val="tx1"/>
                </a:solidFill>
              </a:rPr>
              <a:t>("</a:t>
            </a:r>
            <a:r>
              <a:rPr lang="en-US" dirty="0" err="1" smtClean="0">
                <a:solidFill>
                  <a:schemeClr val="tx1"/>
                </a:solidFill>
              </a:rPr>
              <a:t>welcome.txt","r</a:t>
            </a:r>
            <a:r>
              <a:rPr lang="en-US" dirty="0" smtClean="0">
                <a:solidFill>
                  <a:schemeClr val="tx1"/>
                </a:solidFill>
              </a:rPr>
              <a:t>");</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?&gt;</a:t>
            </a:r>
          </a:p>
          <a:p>
            <a:pPr algn="l"/>
            <a:endParaRPr lang="en-US" dirty="0" smtClean="0">
              <a:solidFill>
                <a:schemeClr val="tx1"/>
              </a:solidFill>
            </a:endParaRPr>
          </a:p>
          <a:p>
            <a:pPr algn="l"/>
            <a:r>
              <a:rPr lang="en-US" dirty="0" smtClean="0">
                <a:solidFill>
                  <a:schemeClr val="tx1"/>
                </a:solidFill>
              </a:rPr>
              <a:t>Now if the file does not exist you get an error like this:</a:t>
            </a:r>
          </a:p>
          <a:p>
            <a:pPr algn="l"/>
            <a:r>
              <a:rPr lang="en-US" dirty="0" smtClean="0">
                <a:solidFill>
                  <a:schemeClr val="tx1"/>
                </a:solidFill>
              </a:rPr>
              <a:t>File not found</a:t>
            </a:r>
          </a:p>
          <a:p>
            <a:pPr algn="l"/>
            <a:endParaRPr lang="en-US" dirty="0" smtClean="0">
              <a:solidFill>
                <a:schemeClr val="tx1"/>
              </a:solidFill>
            </a:endParaRPr>
          </a:p>
          <a:p>
            <a:pPr algn="l"/>
            <a:endParaRPr lang="en-US" dirty="0" smtClean="0">
              <a:solidFill>
                <a:schemeClr val="tx1"/>
              </a:solidFill>
            </a:endParaRPr>
          </a:p>
          <a:p>
            <a:pPr algn="l"/>
            <a:r>
              <a:rPr lang="en-US" dirty="0" smtClean="0">
                <a:solidFill>
                  <a:schemeClr val="tx1"/>
                </a:solidFill>
              </a:rPr>
              <a:t>The code above is more efficient than the earlier code, because it uses a simple error handling mechanism to stop the script after the error.</a:t>
            </a:r>
          </a:p>
          <a:p>
            <a:pPr algn="l"/>
            <a:endParaRPr lang="en-US" dirty="0" smtClean="0">
              <a:solidFill>
                <a:schemeClr val="tx1"/>
              </a:solidFill>
            </a:endParaRPr>
          </a:p>
          <a:p>
            <a:pPr algn="l"/>
            <a:r>
              <a:rPr lang="en-US" dirty="0" smtClean="0">
                <a:solidFill>
                  <a:schemeClr val="tx1"/>
                </a:solidFill>
              </a:rPr>
              <a:t>However, simply stopping the script is not always the right way to go. Let's take a look at alternative PHP functions for handling errors.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09600"/>
          </a:xfrm>
        </p:spPr>
        <p:txBody>
          <a:bodyPr>
            <a:normAutofit/>
          </a:bodyPr>
          <a:lstStyle/>
          <a:p>
            <a:r>
              <a:rPr lang="en-US" sz="2400" dirty="0" smtClean="0"/>
              <a:t>Basic Error Handling: Custom Error Handler</a:t>
            </a:r>
            <a:endParaRPr lang="en-US" sz="2400" dirty="0"/>
          </a:p>
        </p:txBody>
      </p:sp>
      <p:sp>
        <p:nvSpPr>
          <p:cNvPr id="3" name="Subtitle 2"/>
          <p:cNvSpPr>
            <a:spLocks noGrp="1"/>
          </p:cNvSpPr>
          <p:nvPr>
            <p:ph type="subTitle" idx="1"/>
          </p:nvPr>
        </p:nvSpPr>
        <p:spPr>
          <a:xfrm>
            <a:off x="457200" y="914400"/>
            <a:ext cx="8382000" cy="5791200"/>
          </a:xfrm>
        </p:spPr>
        <p:txBody>
          <a:bodyPr>
            <a:normAutofit/>
          </a:bodyPr>
          <a:lstStyle/>
          <a:p>
            <a:pPr algn="l"/>
            <a:r>
              <a:rPr lang="en-US" sz="1000" dirty="0" smtClean="0">
                <a:solidFill>
                  <a:schemeClr val="tx1"/>
                </a:solidFill>
              </a:rPr>
              <a:t>Creating a custom error handler is quite simple. We simply create a special function that can be called when an error occurs in PHP.</a:t>
            </a:r>
          </a:p>
          <a:p>
            <a:pPr algn="l"/>
            <a:r>
              <a:rPr lang="en-US" sz="1000" dirty="0" smtClean="0">
                <a:solidFill>
                  <a:schemeClr val="tx1"/>
                </a:solidFill>
              </a:rPr>
              <a:t>This function must be able to handle a minimum of two parameters (error level and error message) but can accept up to five parameters (optionally: file, line-number, and the error context):</a:t>
            </a:r>
          </a:p>
          <a:p>
            <a:pPr algn="l"/>
            <a:endParaRPr lang="en-US" sz="1000" dirty="0" smtClean="0">
              <a:solidFill>
                <a:schemeClr val="tx1"/>
              </a:solidFill>
            </a:endParaRPr>
          </a:p>
          <a:p>
            <a:pPr algn="l"/>
            <a:r>
              <a:rPr lang="en-US" sz="1000" b="1" dirty="0" smtClean="0">
                <a:solidFill>
                  <a:schemeClr val="tx1"/>
                </a:solidFill>
              </a:rPr>
              <a:t>Syntax</a:t>
            </a:r>
          </a:p>
          <a:p>
            <a:pPr algn="l"/>
            <a:r>
              <a:rPr lang="en-US" sz="1000" dirty="0" err="1" smtClean="0">
                <a:solidFill>
                  <a:schemeClr val="tx1"/>
                </a:solidFill>
              </a:rPr>
              <a:t>error_function</a:t>
            </a:r>
            <a:r>
              <a:rPr lang="en-US" sz="1000" dirty="0" smtClean="0">
                <a:solidFill>
                  <a:schemeClr val="tx1"/>
                </a:solidFill>
              </a:rPr>
              <a:t>(</a:t>
            </a:r>
            <a:r>
              <a:rPr lang="en-US" sz="1000" dirty="0" err="1" smtClean="0">
                <a:solidFill>
                  <a:schemeClr val="tx1"/>
                </a:solidFill>
              </a:rPr>
              <a:t>error_level,error_message</a:t>
            </a:r>
            <a:r>
              <a:rPr lang="en-US" sz="1000" dirty="0" smtClean="0">
                <a:solidFill>
                  <a:schemeClr val="tx1"/>
                </a:solidFill>
              </a:rPr>
              <a:t>,</a:t>
            </a:r>
            <a:br>
              <a:rPr lang="en-US" sz="1000" dirty="0" smtClean="0">
                <a:solidFill>
                  <a:schemeClr val="tx1"/>
                </a:solidFill>
              </a:rPr>
            </a:br>
            <a:r>
              <a:rPr lang="en-US" sz="1000" dirty="0" err="1" smtClean="0">
                <a:solidFill>
                  <a:schemeClr val="tx1"/>
                </a:solidFill>
              </a:rPr>
              <a:t>error_file,error_line,error_context</a:t>
            </a:r>
            <a:r>
              <a:rPr lang="en-US" sz="1000" dirty="0" smtClean="0">
                <a:solidFill>
                  <a:schemeClr val="tx1"/>
                </a:solidFill>
              </a:rPr>
              <a:t>)</a:t>
            </a:r>
          </a:p>
          <a:p>
            <a:pPr algn="l"/>
            <a:endParaRPr lang="en-US" sz="1200" dirty="0" smtClean="0">
              <a:solidFill>
                <a:schemeClr val="tx1"/>
              </a:solidFill>
            </a:endParaRPr>
          </a:p>
          <a:p>
            <a:pPr algn="l"/>
            <a:endParaRPr lang="en-US" sz="1200" dirty="0" smtClean="0">
              <a:solidFill>
                <a:schemeClr val="tx1"/>
              </a:solidFill>
            </a:endParaRPr>
          </a:p>
          <a:p>
            <a:pPr algn="l"/>
            <a:endParaRPr lang="en-US" sz="1200" dirty="0" smtClean="0">
              <a:solidFill>
                <a:schemeClr val="tx1"/>
              </a:solidFill>
            </a:endParaRPr>
          </a:p>
          <a:p>
            <a:pPr algn="l"/>
            <a:endParaRPr lang="en-US" sz="1200" dirty="0" smtClean="0">
              <a:solidFill>
                <a:schemeClr val="tx1"/>
              </a:solidFill>
            </a:endParaRPr>
          </a:p>
          <a:p>
            <a:pPr algn="l"/>
            <a:r>
              <a:rPr lang="en-US" sz="1200" b="1" dirty="0" smtClean="0">
                <a:solidFill>
                  <a:schemeClr val="tx1"/>
                </a:solidFill>
              </a:rPr>
              <a:t>Error Report levels</a:t>
            </a:r>
          </a:p>
          <a:p>
            <a:pPr algn="l"/>
            <a:endParaRPr lang="en-US" sz="1200" dirty="0" smtClean="0">
              <a:solidFill>
                <a:schemeClr val="tx1"/>
              </a:solidFill>
            </a:endParaRPr>
          </a:p>
          <a:p>
            <a:pPr algn="l"/>
            <a:r>
              <a:rPr lang="en-US" sz="1200" dirty="0" smtClean="0">
                <a:solidFill>
                  <a:schemeClr val="tx1"/>
                </a:solidFill>
              </a:rPr>
              <a:t>These error report levels are the different types of error the user-defined error handler can be used for:</a:t>
            </a:r>
          </a:p>
          <a:p>
            <a:pPr algn="l"/>
            <a:endParaRPr lang="en-US" sz="1200" dirty="0" smtClean="0">
              <a:solidFill>
                <a:schemeClr val="tx1"/>
              </a:solidFill>
            </a:endParaRPr>
          </a:p>
          <a:p>
            <a:pPr algn="l"/>
            <a:endParaRPr lang="en-US" sz="1200" dirty="0" smtClean="0">
              <a:solidFill>
                <a:schemeClr val="tx1"/>
              </a:solidFill>
            </a:endParaRPr>
          </a:p>
          <a:p>
            <a:pPr algn="l"/>
            <a:endParaRPr lang="en-US" sz="1200" dirty="0" smtClean="0">
              <a:solidFill>
                <a:schemeClr val="tx1"/>
              </a:solidFill>
            </a:endParaRPr>
          </a:p>
          <a:p>
            <a:pPr algn="l"/>
            <a:endParaRPr lang="en-US" sz="1200" dirty="0" smtClean="0">
              <a:solidFill>
                <a:schemeClr val="tx1"/>
              </a:solidFill>
            </a:endParaRPr>
          </a:p>
          <a:p>
            <a:pPr algn="l"/>
            <a:endParaRPr lang="en-US" sz="1200" dirty="0" smtClean="0">
              <a:solidFill>
                <a:schemeClr val="tx1"/>
              </a:solidFill>
            </a:endParaRPr>
          </a:p>
          <a:p>
            <a:pPr algn="l"/>
            <a:endParaRPr lang="en-US" sz="1200" dirty="0" smtClean="0">
              <a:solidFill>
                <a:schemeClr val="tx1"/>
              </a:solidFill>
            </a:endParaRPr>
          </a:p>
          <a:p>
            <a:pPr algn="l"/>
            <a:endParaRPr lang="en-US" sz="1200" dirty="0" smtClean="0">
              <a:solidFill>
                <a:schemeClr val="tx1"/>
              </a:solidFill>
            </a:endParaRPr>
          </a:p>
          <a:p>
            <a:pPr algn="l"/>
            <a:endParaRPr lang="en-US" sz="1200" dirty="0" smtClean="0">
              <a:solidFill>
                <a:schemeClr val="tx1"/>
              </a:solidFill>
            </a:endParaRPr>
          </a:p>
          <a:p>
            <a:pPr algn="l"/>
            <a:endParaRPr lang="en-US" sz="1200" dirty="0" smtClean="0">
              <a:solidFill>
                <a:schemeClr val="tx1"/>
              </a:solidFill>
            </a:endParaRPr>
          </a:p>
          <a:p>
            <a:pPr algn="l"/>
            <a:endParaRPr lang="en-US" sz="1200" dirty="0" smtClean="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3124200" y="1447800"/>
            <a:ext cx="4724400" cy="140357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057400" y="4038600"/>
            <a:ext cx="5000625" cy="2241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09600"/>
          </a:xfrm>
        </p:spPr>
        <p:txBody>
          <a:bodyPr>
            <a:normAutofit/>
          </a:bodyPr>
          <a:lstStyle/>
          <a:p>
            <a:r>
              <a:rPr lang="en-US" sz="2400" dirty="0" smtClean="0"/>
              <a:t>Basic Error Handling: Custom Error Handler</a:t>
            </a:r>
            <a:endParaRPr lang="en-US" sz="2400" dirty="0"/>
          </a:p>
        </p:txBody>
      </p:sp>
      <p:sp>
        <p:nvSpPr>
          <p:cNvPr id="3" name="Subtitle 2"/>
          <p:cNvSpPr>
            <a:spLocks noGrp="1"/>
          </p:cNvSpPr>
          <p:nvPr>
            <p:ph type="subTitle" idx="1"/>
          </p:nvPr>
        </p:nvSpPr>
        <p:spPr>
          <a:xfrm>
            <a:off x="457200" y="914400"/>
            <a:ext cx="8382000" cy="5791200"/>
          </a:xfrm>
        </p:spPr>
        <p:txBody>
          <a:bodyPr>
            <a:normAutofit fontScale="32500" lnSpcReduction="20000"/>
          </a:bodyPr>
          <a:lstStyle/>
          <a:p>
            <a:pPr algn="l"/>
            <a:r>
              <a:rPr lang="en-US" dirty="0" smtClean="0">
                <a:solidFill>
                  <a:schemeClr val="tx1"/>
                </a:solidFill>
              </a:rPr>
              <a:t>Now lets create a function to handle errors:</a:t>
            </a:r>
          </a:p>
          <a:p>
            <a:pPr algn="l"/>
            <a:r>
              <a:rPr lang="en-US" dirty="0" smtClean="0">
                <a:solidFill>
                  <a:schemeClr val="tx1"/>
                </a:solidFill>
              </a:rPr>
              <a:t>function </a:t>
            </a:r>
            <a:r>
              <a:rPr lang="en-US" dirty="0" err="1" smtClean="0">
                <a:solidFill>
                  <a:schemeClr val="tx1"/>
                </a:solidFill>
              </a:rPr>
              <a:t>customError</a:t>
            </a:r>
            <a:r>
              <a:rPr lang="en-US" dirty="0" smtClean="0">
                <a:solidFill>
                  <a:schemeClr val="tx1"/>
                </a:solidFill>
              </a:rPr>
              <a:t>($</a:t>
            </a:r>
            <a:r>
              <a:rPr lang="en-US" dirty="0" err="1" smtClean="0">
                <a:solidFill>
                  <a:schemeClr val="tx1"/>
                </a:solidFill>
              </a:rPr>
              <a:t>errno</a:t>
            </a:r>
            <a:r>
              <a:rPr lang="en-US" dirty="0" smtClean="0">
                <a:solidFill>
                  <a:schemeClr val="tx1"/>
                </a:solidFill>
              </a:rPr>
              <a:t>, $</a:t>
            </a:r>
            <a:r>
              <a:rPr lang="en-US" dirty="0" err="1" smtClean="0">
                <a:solidFill>
                  <a:schemeClr val="tx1"/>
                </a:solidFill>
              </a:rPr>
              <a:t>errstr</a:t>
            </a:r>
            <a:r>
              <a:rPr lang="en-US" dirty="0" smtClean="0">
                <a:solidFill>
                  <a:schemeClr val="tx1"/>
                </a:solidFill>
              </a:rPr>
              <a:t>)</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  echo "&lt;b&gt;Error:&lt;/b&gt; [$</a:t>
            </a:r>
            <a:r>
              <a:rPr lang="en-US" dirty="0" err="1" smtClean="0">
                <a:solidFill>
                  <a:schemeClr val="tx1"/>
                </a:solidFill>
              </a:rPr>
              <a:t>errno</a:t>
            </a:r>
            <a:r>
              <a:rPr lang="en-US" dirty="0" smtClean="0">
                <a:solidFill>
                  <a:schemeClr val="tx1"/>
                </a:solidFill>
              </a:rPr>
              <a:t>] $</a:t>
            </a:r>
            <a:r>
              <a:rPr lang="en-US" dirty="0" err="1" smtClean="0">
                <a:solidFill>
                  <a:schemeClr val="tx1"/>
                </a:solidFill>
              </a:rPr>
              <a:t>errstr</a:t>
            </a:r>
            <a:r>
              <a:rPr lang="en-US" dirty="0" smtClean="0">
                <a:solidFill>
                  <a:schemeClr val="tx1"/>
                </a:solidFill>
              </a:rPr>
              <a:t>&lt;</a:t>
            </a:r>
            <a:r>
              <a:rPr lang="en-US" dirty="0" err="1" smtClean="0">
                <a:solidFill>
                  <a:schemeClr val="tx1"/>
                </a:solidFill>
              </a:rPr>
              <a:t>br</a:t>
            </a:r>
            <a:r>
              <a:rPr lang="en-US" dirty="0" smtClean="0">
                <a:solidFill>
                  <a:schemeClr val="tx1"/>
                </a:solidFill>
              </a:rPr>
              <a:t>&gt;";</a:t>
            </a:r>
            <a:br>
              <a:rPr lang="en-US" dirty="0" smtClean="0">
                <a:solidFill>
                  <a:schemeClr val="tx1"/>
                </a:solidFill>
              </a:rPr>
            </a:br>
            <a:r>
              <a:rPr lang="en-US" dirty="0" smtClean="0">
                <a:solidFill>
                  <a:schemeClr val="tx1"/>
                </a:solidFill>
              </a:rPr>
              <a:t>  echo "Ending Script";</a:t>
            </a:r>
            <a:br>
              <a:rPr lang="en-US" dirty="0" smtClean="0">
                <a:solidFill>
                  <a:schemeClr val="tx1"/>
                </a:solidFill>
              </a:rPr>
            </a:br>
            <a:r>
              <a:rPr lang="en-US" dirty="0" smtClean="0">
                <a:solidFill>
                  <a:schemeClr val="tx1"/>
                </a:solidFill>
              </a:rPr>
              <a:t>  die();</a:t>
            </a:r>
            <a:br>
              <a:rPr lang="en-US" dirty="0" smtClean="0">
                <a:solidFill>
                  <a:schemeClr val="tx1"/>
                </a:solidFill>
              </a:rPr>
            </a:br>
            <a:r>
              <a:rPr lang="en-US" dirty="0" smtClean="0">
                <a:solidFill>
                  <a:schemeClr val="tx1"/>
                </a:solidFill>
              </a:rPr>
              <a:t>  }</a:t>
            </a:r>
          </a:p>
          <a:p>
            <a:pPr algn="l"/>
            <a:endParaRPr lang="en-US" dirty="0" smtClean="0">
              <a:solidFill>
                <a:schemeClr val="tx1"/>
              </a:solidFill>
            </a:endParaRPr>
          </a:p>
          <a:p>
            <a:pPr algn="l"/>
            <a:r>
              <a:rPr lang="en-US" dirty="0" smtClean="0">
                <a:solidFill>
                  <a:schemeClr val="tx1"/>
                </a:solidFill>
              </a:rPr>
              <a:t>The code above is a simple error handling function. When it is triggered, it gets the error level and an error message. It then outputs the error level and message and terminates the script.</a:t>
            </a:r>
          </a:p>
          <a:p>
            <a:pPr algn="l"/>
            <a:endParaRPr lang="en-US" dirty="0" smtClean="0">
              <a:solidFill>
                <a:schemeClr val="tx1"/>
              </a:solidFill>
            </a:endParaRPr>
          </a:p>
          <a:p>
            <a:pPr algn="l"/>
            <a:r>
              <a:rPr lang="en-US" dirty="0" smtClean="0">
                <a:solidFill>
                  <a:schemeClr val="tx1"/>
                </a:solidFill>
              </a:rPr>
              <a:t>Now that we have created an error handling function we need to decide when it should be triggered.</a:t>
            </a:r>
          </a:p>
          <a:p>
            <a:pPr algn="l"/>
            <a:endParaRPr lang="en-US" dirty="0" smtClean="0">
              <a:solidFill>
                <a:schemeClr val="tx1"/>
              </a:solidFill>
            </a:endParaRPr>
          </a:p>
          <a:p>
            <a:pPr algn="l"/>
            <a:r>
              <a:rPr lang="en-US" b="1" dirty="0" smtClean="0">
                <a:solidFill>
                  <a:schemeClr val="tx1"/>
                </a:solidFill>
              </a:rPr>
              <a:t>Set Error Handler</a:t>
            </a:r>
          </a:p>
          <a:p>
            <a:pPr algn="l"/>
            <a:endParaRPr lang="en-US" b="1" dirty="0" smtClean="0">
              <a:solidFill>
                <a:schemeClr val="tx1"/>
              </a:solidFill>
            </a:endParaRPr>
          </a:p>
          <a:p>
            <a:pPr algn="l"/>
            <a:r>
              <a:rPr lang="en-US" dirty="0" smtClean="0">
                <a:solidFill>
                  <a:schemeClr val="tx1"/>
                </a:solidFill>
              </a:rPr>
              <a:t>The default error handler for PHP is the built in error handler. We are going to make the function above the default error handler for the duration of the script.</a:t>
            </a:r>
          </a:p>
          <a:p>
            <a:pPr algn="l"/>
            <a:r>
              <a:rPr lang="en-US" dirty="0" smtClean="0">
                <a:solidFill>
                  <a:schemeClr val="tx1"/>
                </a:solidFill>
              </a:rPr>
              <a:t>It is possible to change the error handler to apply for only some errors, that way the script can handle different errors in different ways. However, in this example we are going to use our custom error handler for all errors:</a:t>
            </a:r>
          </a:p>
          <a:p>
            <a:pPr algn="l"/>
            <a:r>
              <a:rPr lang="en-US" dirty="0" err="1" smtClean="0">
                <a:solidFill>
                  <a:schemeClr val="tx1"/>
                </a:solidFill>
              </a:rPr>
              <a:t>set_error_handler</a:t>
            </a:r>
            <a:r>
              <a:rPr lang="en-US" dirty="0" smtClean="0">
                <a:solidFill>
                  <a:schemeClr val="tx1"/>
                </a:solidFill>
              </a:rPr>
              <a:t>("</a:t>
            </a:r>
            <a:r>
              <a:rPr lang="en-US" dirty="0" err="1" smtClean="0">
                <a:solidFill>
                  <a:schemeClr val="tx1"/>
                </a:solidFill>
              </a:rPr>
              <a:t>customError</a:t>
            </a:r>
            <a:r>
              <a:rPr lang="en-US" dirty="0" smtClean="0">
                <a:solidFill>
                  <a:schemeClr val="tx1"/>
                </a:solidFill>
              </a:rPr>
              <a:t>");</a:t>
            </a:r>
          </a:p>
          <a:p>
            <a:pPr algn="l"/>
            <a:r>
              <a:rPr lang="en-US" dirty="0" smtClean="0">
                <a:solidFill>
                  <a:schemeClr val="tx1"/>
                </a:solidFill>
              </a:rPr>
              <a:t>Since we want our custom function to handle all errors, the </a:t>
            </a:r>
            <a:r>
              <a:rPr lang="en-US" dirty="0" err="1" smtClean="0">
                <a:solidFill>
                  <a:schemeClr val="tx1"/>
                </a:solidFill>
              </a:rPr>
              <a:t>set_error_handler</a:t>
            </a:r>
            <a:r>
              <a:rPr lang="en-US" dirty="0" smtClean="0">
                <a:solidFill>
                  <a:schemeClr val="tx1"/>
                </a:solidFill>
              </a:rPr>
              <a:t>() only needed one parameter, a second parameter could be added to specify an error level.</a:t>
            </a:r>
          </a:p>
          <a:p>
            <a:pPr algn="l"/>
            <a:r>
              <a:rPr lang="en-US" dirty="0" smtClean="0">
                <a:solidFill>
                  <a:schemeClr val="tx1"/>
                </a:solidFill>
              </a:rPr>
              <a:t>Example</a:t>
            </a:r>
          </a:p>
          <a:p>
            <a:pPr algn="l"/>
            <a:r>
              <a:rPr lang="en-US" dirty="0" smtClean="0">
                <a:solidFill>
                  <a:schemeClr val="tx1"/>
                </a:solidFill>
              </a:rPr>
              <a:t>Testing the error handler by trying to output variable that does not exist:</a:t>
            </a:r>
          </a:p>
          <a:p>
            <a:pPr algn="l"/>
            <a:r>
              <a:rPr lang="en-US" dirty="0" smtClean="0">
                <a:solidFill>
                  <a:schemeClr val="tx1"/>
                </a:solidFill>
              </a:rPr>
              <a:t>&lt;?</a:t>
            </a:r>
            <a:r>
              <a:rPr lang="en-US" dirty="0" err="1" smtClean="0">
                <a:solidFill>
                  <a:schemeClr val="tx1"/>
                </a:solidFill>
              </a:rPr>
              <a:t>php</a:t>
            </a:r>
            <a:r>
              <a:rPr lang="en-US" dirty="0" smtClean="0">
                <a:solidFill>
                  <a:schemeClr val="tx1"/>
                </a:solidFill>
              </a:rPr>
              <a:t/>
            </a:r>
            <a:br>
              <a:rPr lang="en-US" dirty="0" smtClean="0">
                <a:solidFill>
                  <a:schemeClr val="tx1"/>
                </a:solidFill>
              </a:rPr>
            </a:br>
            <a:r>
              <a:rPr lang="en-US" dirty="0" smtClean="0">
                <a:solidFill>
                  <a:schemeClr val="tx1"/>
                </a:solidFill>
              </a:rPr>
              <a:t>//error handler function</a:t>
            </a:r>
            <a:br>
              <a:rPr lang="en-US" dirty="0" smtClean="0">
                <a:solidFill>
                  <a:schemeClr val="tx1"/>
                </a:solidFill>
              </a:rPr>
            </a:br>
            <a:r>
              <a:rPr lang="en-US" dirty="0" smtClean="0">
                <a:solidFill>
                  <a:schemeClr val="tx1"/>
                </a:solidFill>
              </a:rPr>
              <a:t>function </a:t>
            </a:r>
            <a:r>
              <a:rPr lang="en-US" dirty="0" err="1" smtClean="0">
                <a:solidFill>
                  <a:schemeClr val="tx1"/>
                </a:solidFill>
              </a:rPr>
              <a:t>customError</a:t>
            </a:r>
            <a:r>
              <a:rPr lang="en-US" dirty="0" smtClean="0">
                <a:solidFill>
                  <a:schemeClr val="tx1"/>
                </a:solidFill>
              </a:rPr>
              <a:t>($</a:t>
            </a:r>
            <a:r>
              <a:rPr lang="en-US" dirty="0" err="1" smtClean="0">
                <a:solidFill>
                  <a:schemeClr val="tx1"/>
                </a:solidFill>
              </a:rPr>
              <a:t>errno</a:t>
            </a:r>
            <a:r>
              <a:rPr lang="en-US" dirty="0" smtClean="0">
                <a:solidFill>
                  <a:schemeClr val="tx1"/>
                </a:solidFill>
              </a:rPr>
              <a:t>, $</a:t>
            </a:r>
            <a:r>
              <a:rPr lang="en-US" dirty="0" err="1" smtClean="0">
                <a:solidFill>
                  <a:schemeClr val="tx1"/>
                </a:solidFill>
              </a:rPr>
              <a:t>errstr</a:t>
            </a:r>
            <a:r>
              <a:rPr lang="en-US" dirty="0" smtClean="0">
                <a:solidFill>
                  <a:schemeClr val="tx1"/>
                </a:solidFill>
              </a:rPr>
              <a:t>)</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  echo "&lt;b&gt;Error:&lt;/b&gt; [$</a:t>
            </a:r>
            <a:r>
              <a:rPr lang="en-US" dirty="0" err="1" smtClean="0">
                <a:solidFill>
                  <a:schemeClr val="tx1"/>
                </a:solidFill>
              </a:rPr>
              <a:t>errno</a:t>
            </a:r>
            <a:r>
              <a:rPr lang="en-US" dirty="0" smtClean="0">
                <a:solidFill>
                  <a:schemeClr val="tx1"/>
                </a:solidFill>
              </a:rPr>
              <a:t>] $</a:t>
            </a:r>
            <a:r>
              <a:rPr lang="en-US" dirty="0" err="1" smtClean="0">
                <a:solidFill>
                  <a:schemeClr val="tx1"/>
                </a:solidFill>
              </a:rPr>
              <a:t>errstr</a:t>
            </a:r>
            <a:r>
              <a:rPr lang="en-US" dirty="0" smtClean="0">
                <a:solidFill>
                  <a:schemeClr val="tx1"/>
                </a:solidFill>
              </a:rPr>
              <a:t>";</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//set error handler</a:t>
            </a:r>
            <a:br>
              <a:rPr lang="en-US" dirty="0" smtClean="0">
                <a:solidFill>
                  <a:schemeClr val="tx1"/>
                </a:solidFill>
              </a:rPr>
            </a:br>
            <a:r>
              <a:rPr lang="en-US" dirty="0" err="1" smtClean="0">
                <a:solidFill>
                  <a:schemeClr val="tx1"/>
                </a:solidFill>
              </a:rPr>
              <a:t>set_error_handler</a:t>
            </a:r>
            <a:r>
              <a:rPr lang="en-US" dirty="0" smtClean="0">
                <a:solidFill>
                  <a:schemeClr val="tx1"/>
                </a:solidFill>
              </a:rPr>
              <a:t>("</a:t>
            </a:r>
            <a:r>
              <a:rPr lang="en-US" dirty="0" err="1" smtClean="0">
                <a:solidFill>
                  <a:schemeClr val="tx1"/>
                </a:solidFill>
              </a:rPr>
              <a:t>customError</a:t>
            </a:r>
            <a:r>
              <a:rPr lang="en-US" dirty="0" smtClean="0">
                <a:solidFill>
                  <a:schemeClr val="tx1"/>
                </a:solidFill>
              </a:rPr>
              <a:t>");</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//trigger error</a:t>
            </a:r>
            <a:br>
              <a:rPr lang="en-US" dirty="0" smtClean="0">
                <a:solidFill>
                  <a:schemeClr val="tx1"/>
                </a:solidFill>
              </a:rPr>
            </a:br>
            <a:r>
              <a:rPr lang="en-US" dirty="0" smtClean="0">
                <a:solidFill>
                  <a:schemeClr val="tx1"/>
                </a:solidFill>
              </a:rPr>
              <a:t>echo($test);</a:t>
            </a:r>
            <a:br>
              <a:rPr lang="en-US" dirty="0" smtClean="0">
                <a:solidFill>
                  <a:schemeClr val="tx1"/>
                </a:solidFill>
              </a:rPr>
            </a:br>
            <a:r>
              <a:rPr lang="en-US" dirty="0" smtClean="0">
                <a:solidFill>
                  <a:schemeClr val="tx1"/>
                </a:solidFill>
              </a:rPr>
              <a:t>?&gt;</a:t>
            </a:r>
          </a:p>
          <a:p>
            <a:pPr algn="l"/>
            <a:r>
              <a:rPr lang="en-US" dirty="0" smtClean="0">
                <a:solidFill>
                  <a:schemeClr val="tx1"/>
                </a:solidFill>
              </a:rPr>
              <a:t>The output of the code above should be something like this:</a:t>
            </a:r>
          </a:p>
          <a:p>
            <a:pPr algn="l"/>
            <a:r>
              <a:rPr lang="en-US" b="1" dirty="0" smtClean="0">
                <a:solidFill>
                  <a:schemeClr val="tx1"/>
                </a:solidFill>
              </a:rPr>
              <a:t>Error:</a:t>
            </a:r>
            <a:r>
              <a:rPr lang="en-US" dirty="0" smtClean="0">
                <a:solidFill>
                  <a:schemeClr val="tx1"/>
                </a:solidFill>
              </a:rPr>
              <a:t> [8] Undefined variable: test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09600"/>
          </a:xfrm>
        </p:spPr>
        <p:txBody>
          <a:bodyPr>
            <a:normAutofit/>
          </a:bodyPr>
          <a:lstStyle/>
          <a:p>
            <a:r>
              <a:rPr lang="en-US" sz="2400" dirty="0" smtClean="0"/>
              <a:t>Basic Error Handling: Set Error Handler</a:t>
            </a:r>
            <a:endParaRPr lang="en-US" sz="2400" dirty="0"/>
          </a:p>
        </p:txBody>
      </p:sp>
      <p:sp>
        <p:nvSpPr>
          <p:cNvPr id="3" name="Subtitle 2"/>
          <p:cNvSpPr>
            <a:spLocks noGrp="1"/>
          </p:cNvSpPr>
          <p:nvPr>
            <p:ph type="subTitle" idx="1"/>
          </p:nvPr>
        </p:nvSpPr>
        <p:spPr>
          <a:xfrm>
            <a:off x="457200" y="914400"/>
            <a:ext cx="8382000" cy="5791200"/>
          </a:xfrm>
        </p:spPr>
        <p:txBody>
          <a:bodyPr>
            <a:normAutofit fontScale="25000" lnSpcReduction="20000"/>
          </a:bodyPr>
          <a:lstStyle/>
          <a:p>
            <a:pPr algn="l"/>
            <a:r>
              <a:rPr lang="en-US" b="1" dirty="0" smtClean="0">
                <a:solidFill>
                  <a:schemeClr val="tx1"/>
                </a:solidFill>
              </a:rPr>
              <a:t>Trigger an Error</a:t>
            </a:r>
          </a:p>
          <a:p>
            <a:pPr algn="l"/>
            <a:endParaRPr lang="en-US" dirty="0" smtClean="0">
              <a:solidFill>
                <a:schemeClr val="tx1"/>
              </a:solidFill>
            </a:endParaRPr>
          </a:p>
          <a:p>
            <a:pPr algn="l"/>
            <a:r>
              <a:rPr lang="en-US" dirty="0" smtClean="0">
                <a:solidFill>
                  <a:schemeClr val="tx1"/>
                </a:solidFill>
              </a:rPr>
              <a:t>In a script where users can input data it is useful to trigger errors when an illegal input occurs. In PHP, this is done by the </a:t>
            </a:r>
            <a:r>
              <a:rPr lang="en-US" dirty="0" err="1" smtClean="0">
                <a:solidFill>
                  <a:schemeClr val="tx1"/>
                </a:solidFill>
              </a:rPr>
              <a:t>trigger_error</a:t>
            </a:r>
            <a:r>
              <a:rPr lang="en-US" dirty="0" smtClean="0">
                <a:solidFill>
                  <a:schemeClr val="tx1"/>
                </a:solidFill>
              </a:rPr>
              <a:t>() function.</a:t>
            </a:r>
          </a:p>
          <a:p>
            <a:pPr algn="l"/>
            <a:r>
              <a:rPr lang="en-US" dirty="0" smtClean="0">
                <a:solidFill>
                  <a:schemeClr val="tx1"/>
                </a:solidFill>
              </a:rPr>
              <a:t>Example</a:t>
            </a:r>
          </a:p>
          <a:p>
            <a:pPr algn="l"/>
            <a:r>
              <a:rPr lang="en-US" dirty="0" smtClean="0">
                <a:solidFill>
                  <a:schemeClr val="tx1"/>
                </a:solidFill>
              </a:rPr>
              <a:t>In this example an error occurs if the "test" variable is bigger than "1":</a:t>
            </a:r>
          </a:p>
          <a:p>
            <a:pPr algn="l"/>
            <a:r>
              <a:rPr lang="en-US" dirty="0" smtClean="0">
                <a:solidFill>
                  <a:schemeClr val="tx1"/>
                </a:solidFill>
              </a:rPr>
              <a:t>&lt;?</a:t>
            </a:r>
            <a:r>
              <a:rPr lang="en-US" dirty="0" err="1" smtClean="0">
                <a:solidFill>
                  <a:schemeClr val="tx1"/>
                </a:solidFill>
              </a:rPr>
              <a:t>php</a:t>
            </a:r>
            <a:r>
              <a:rPr lang="en-US" dirty="0" smtClean="0">
                <a:solidFill>
                  <a:schemeClr val="tx1"/>
                </a:solidFill>
              </a:rPr>
              <a:t/>
            </a:r>
            <a:br>
              <a:rPr lang="en-US" dirty="0" smtClean="0">
                <a:solidFill>
                  <a:schemeClr val="tx1"/>
                </a:solidFill>
              </a:rPr>
            </a:br>
            <a:r>
              <a:rPr lang="en-US" dirty="0" smtClean="0">
                <a:solidFill>
                  <a:schemeClr val="tx1"/>
                </a:solidFill>
              </a:rPr>
              <a:t>$test=2;</a:t>
            </a:r>
            <a:br>
              <a:rPr lang="en-US" dirty="0" smtClean="0">
                <a:solidFill>
                  <a:schemeClr val="tx1"/>
                </a:solidFill>
              </a:rPr>
            </a:br>
            <a:r>
              <a:rPr lang="en-US" dirty="0" smtClean="0">
                <a:solidFill>
                  <a:schemeClr val="tx1"/>
                </a:solidFill>
              </a:rPr>
              <a:t>if ($test&gt;1)</a:t>
            </a:r>
            <a:br>
              <a:rPr lang="en-US" dirty="0" smtClean="0">
                <a:solidFill>
                  <a:schemeClr val="tx1"/>
                </a:solidFill>
              </a:rPr>
            </a:br>
            <a:r>
              <a:rPr lang="en-US" dirty="0" smtClean="0">
                <a:solidFill>
                  <a:schemeClr val="tx1"/>
                </a:solidFill>
              </a:rPr>
              <a:t>{</a:t>
            </a:r>
            <a:br>
              <a:rPr lang="en-US" dirty="0" smtClean="0">
                <a:solidFill>
                  <a:schemeClr val="tx1"/>
                </a:solidFill>
              </a:rPr>
            </a:br>
            <a:r>
              <a:rPr lang="en-US" dirty="0" err="1" smtClean="0">
                <a:solidFill>
                  <a:schemeClr val="tx1"/>
                </a:solidFill>
              </a:rPr>
              <a:t>trigger_error</a:t>
            </a:r>
            <a:r>
              <a:rPr lang="en-US" dirty="0" smtClean="0">
                <a:solidFill>
                  <a:schemeClr val="tx1"/>
                </a:solidFill>
              </a:rPr>
              <a:t>("Value must be 1 or below");</a:t>
            </a:r>
            <a:br>
              <a:rPr lang="en-US" dirty="0" smtClean="0">
                <a:solidFill>
                  <a:schemeClr val="tx1"/>
                </a:solidFill>
              </a:rPr>
            </a:br>
            <a:r>
              <a:rPr lang="en-US" dirty="0" smtClean="0">
                <a:solidFill>
                  <a:schemeClr val="tx1"/>
                </a:solidFill>
              </a:rPr>
              <a:t>}</a:t>
            </a:r>
            <a:br>
              <a:rPr lang="en-US" dirty="0" smtClean="0">
                <a:solidFill>
                  <a:schemeClr val="tx1"/>
                </a:solidFill>
              </a:rPr>
            </a:br>
            <a:r>
              <a:rPr lang="en-US" dirty="0" smtClean="0">
                <a:solidFill>
                  <a:schemeClr val="tx1"/>
                </a:solidFill>
              </a:rPr>
              <a:t>?&gt;</a:t>
            </a:r>
          </a:p>
          <a:p>
            <a:pPr algn="l"/>
            <a:endParaRPr lang="en-US" dirty="0" smtClean="0">
              <a:solidFill>
                <a:schemeClr val="tx1"/>
              </a:solidFill>
            </a:endParaRPr>
          </a:p>
          <a:p>
            <a:pPr algn="l"/>
            <a:r>
              <a:rPr lang="en-US" dirty="0" smtClean="0">
                <a:solidFill>
                  <a:schemeClr val="tx1"/>
                </a:solidFill>
              </a:rPr>
              <a:t>The output of the code above should be something like this:</a:t>
            </a:r>
          </a:p>
          <a:p>
            <a:pPr algn="l"/>
            <a:r>
              <a:rPr lang="en-US" b="1" dirty="0" smtClean="0">
                <a:solidFill>
                  <a:schemeClr val="tx1"/>
                </a:solidFill>
              </a:rPr>
              <a:t>Notice</a:t>
            </a:r>
            <a:r>
              <a:rPr lang="en-US" dirty="0" smtClean="0">
                <a:solidFill>
                  <a:schemeClr val="tx1"/>
                </a:solidFill>
              </a:rPr>
              <a:t>: Value must be 1 or below</a:t>
            </a:r>
            <a:br>
              <a:rPr lang="en-US" dirty="0" smtClean="0">
                <a:solidFill>
                  <a:schemeClr val="tx1"/>
                </a:solidFill>
              </a:rPr>
            </a:br>
            <a:r>
              <a:rPr lang="en-US" dirty="0" smtClean="0">
                <a:solidFill>
                  <a:schemeClr val="tx1"/>
                </a:solidFill>
              </a:rPr>
              <a:t>in </a:t>
            </a:r>
            <a:r>
              <a:rPr lang="en-US" b="1" dirty="0" smtClean="0">
                <a:solidFill>
                  <a:schemeClr val="tx1"/>
                </a:solidFill>
              </a:rPr>
              <a:t>C:\webfolder\test.php</a:t>
            </a:r>
            <a:r>
              <a:rPr lang="en-US" dirty="0" smtClean="0">
                <a:solidFill>
                  <a:schemeClr val="tx1"/>
                </a:solidFill>
              </a:rPr>
              <a:t> on line </a:t>
            </a:r>
            <a:r>
              <a:rPr lang="en-US" b="1" dirty="0" smtClean="0">
                <a:solidFill>
                  <a:schemeClr val="tx1"/>
                </a:solidFill>
              </a:rPr>
              <a:t>6</a:t>
            </a:r>
          </a:p>
          <a:p>
            <a:pPr algn="l"/>
            <a:endParaRPr lang="en-US" dirty="0" smtClean="0">
              <a:solidFill>
                <a:schemeClr val="tx1"/>
              </a:solidFill>
            </a:endParaRPr>
          </a:p>
          <a:p>
            <a:pPr algn="l"/>
            <a:r>
              <a:rPr lang="en-US" dirty="0" smtClean="0">
                <a:solidFill>
                  <a:schemeClr val="tx1"/>
                </a:solidFill>
              </a:rPr>
              <a:t>An error can be triggered anywhere you wish in a script, and by adding a second parameter, you can specify what error level is triggered.</a:t>
            </a:r>
          </a:p>
          <a:p>
            <a:pPr algn="l"/>
            <a:r>
              <a:rPr lang="en-US" dirty="0" smtClean="0">
                <a:solidFill>
                  <a:schemeClr val="tx1"/>
                </a:solidFill>
              </a:rPr>
              <a:t>Possible error types:</a:t>
            </a:r>
          </a:p>
          <a:p>
            <a:pPr algn="l"/>
            <a:endParaRPr lang="en-US" dirty="0" smtClean="0">
              <a:solidFill>
                <a:schemeClr val="tx1"/>
              </a:solidFill>
            </a:endParaRPr>
          </a:p>
          <a:p>
            <a:pPr algn="l">
              <a:buFont typeface="Arial" pitchFamily="34" charset="0"/>
              <a:buChar char="•"/>
            </a:pPr>
            <a:r>
              <a:rPr lang="en-US" dirty="0" smtClean="0">
                <a:solidFill>
                  <a:schemeClr val="tx1"/>
                </a:solidFill>
              </a:rPr>
              <a:t>E_USER_ERROR - Fatal user-generated run-time error. Errors that can not be recovered from. Execution of the script is halted</a:t>
            </a:r>
          </a:p>
          <a:p>
            <a:pPr algn="l">
              <a:buFont typeface="Arial" pitchFamily="34" charset="0"/>
              <a:buChar char="•"/>
            </a:pPr>
            <a:r>
              <a:rPr lang="en-US" dirty="0" smtClean="0">
                <a:solidFill>
                  <a:schemeClr val="tx1"/>
                </a:solidFill>
              </a:rPr>
              <a:t>E_USER_WARNING - Non-fatal user-generated run-time warning. Execution of the script is not halted</a:t>
            </a:r>
          </a:p>
          <a:p>
            <a:pPr algn="l">
              <a:buFont typeface="Arial" pitchFamily="34" charset="0"/>
              <a:buChar char="•"/>
            </a:pPr>
            <a:r>
              <a:rPr lang="en-US" dirty="0" smtClean="0">
                <a:solidFill>
                  <a:schemeClr val="tx1"/>
                </a:solidFill>
              </a:rPr>
              <a:t>E_USER_NOTICE - Default. User-generated run-time notice. The script found something that might be an error, but could also happen when running a script normally</a:t>
            </a:r>
          </a:p>
          <a:p>
            <a:pPr algn="l"/>
            <a:endParaRPr lang="en-US" dirty="0" smtClean="0">
              <a:solidFill>
                <a:schemeClr val="tx1"/>
              </a:solidFill>
            </a:endParaRPr>
          </a:p>
          <a:p>
            <a:pPr algn="l"/>
            <a:endParaRPr lang="en-US" dirty="0" smtClean="0">
              <a:solidFill>
                <a:schemeClr val="tx1"/>
              </a:solidFill>
            </a:endParaRPr>
          </a:p>
          <a:p>
            <a:pPr algn="l"/>
            <a:r>
              <a:rPr lang="en-US" dirty="0" smtClean="0">
                <a:solidFill>
                  <a:schemeClr val="tx1"/>
                </a:solidFill>
              </a:rPr>
              <a:t>Example</a:t>
            </a:r>
          </a:p>
          <a:p>
            <a:pPr algn="l"/>
            <a:r>
              <a:rPr lang="en-US" dirty="0" smtClean="0">
                <a:solidFill>
                  <a:schemeClr val="tx1"/>
                </a:solidFill>
              </a:rPr>
              <a:t>In this example an E_USER_WARNING occurs if the "test" variable is bigger than "1". If an E_USER_WARNING occurs we will use our custom error handler and end the script:</a:t>
            </a:r>
          </a:p>
          <a:p>
            <a:pPr algn="l"/>
            <a:r>
              <a:rPr lang="en-US" dirty="0" smtClean="0">
                <a:solidFill>
                  <a:schemeClr val="tx1"/>
                </a:solidFill>
              </a:rPr>
              <a:t>&lt;?</a:t>
            </a:r>
            <a:r>
              <a:rPr lang="en-US" dirty="0" err="1" smtClean="0">
                <a:solidFill>
                  <a:schemeClr val="tx1"/>
                </a:solidFill>
              </a:rPr>
              <a:t>php</a:t>
            </a:r>
            <a:r>
              <a:rPr lang="en-US" dirty="0" smtClean="0">
                <a:solidFill>
                  <a:schemeClr val="tx1"/>
                </a:solidFill>
              </a:rPr>
              <a:t/>
            </a:r>
            <a:br>
              <a:rPr lang="en-US" dirty="0" smtClean="0">
                <a:solidFill>
                  <a:schemeClr val="tx1"/>
                </a:solidFill>
              </a:rPr>
            </a:br>
            <a:r>
              <a:rPr lang="en-US" dirty="0" smtClean="0">
                <a:solidFill>
                  <a:schemeClr val="tx1"/>
                </a:solidFill>
              </a:rPr>
              <a:t>//error handler function</a:t>
            </a:r>
            <a:br>
              <a:rPr lang="en-US" dirty="0" smtClean="0">
                <a:solidFill>
                  <a:schemeClr val="tx1"/>
                </a:solidFill>
              </a:rPr>
            </a:br>
            <a:r>
              <a:rPr lang="en-US" dirty="0" smtClean="0">
                <a:solidFill>
                  <a:schemeClr val="tx1"/>
                </a:solidFill>
              </a:rPr>
              <a:t>function </a:t>
            </a:r>
            <a:r>
              <a:rPr lang="en-US" dirty="0" err="1" smtClean="0">
                <a:solidFill>
                  <a:schemeClr val="tx1"/>
                </a:solidFill>
              </a:rPr>
              <a:t>customError</a:t>
            </a:r>
            <a:r>
              <a:rPr lang="en-US" dirty="0" smtClean="0">
                <a:solidFill>
                  <a:schemeClr val="tx1"/>
                </a:solidFill>
              </a:rPr>
              <a:t>($</a:t>
            </a:r>
            <a:r>
              <a:rPr lang="en-US" dirty="0" err="1" smtClean="0">
                <a:solidFill>
                  <a:schemeClr val="tx1"/>
                </a:solidFill>
              </a:rPr>
              <a:t>errno</a:t>
            </a:r>
            <a:r>
              <a:rPr lang="en-US" dirty="0" smtClean="0">
                <a:solidFill>
                  <a:schemeClr val="tx1"/>
                </a:solidFill>
              </a:rPr>
              <a:t>, $</a:t>
            </a:r>
            <a:r>
              <a:rPr lang="en-US" dirty="0" err="1" smtClean="0">
                <a:solidFill>
                  <a:schemeClr val="tx1"/>
                </a:solidFill>
              </a:rPr>
              <a:t>errstr</a:t>
            </a:r>
            <a:r>
              <a:rPr lang="en-US" dirty="0" smtClean="0">
                <a:solidFill>
                  <a:schemeClr val="tx1"/>
                </a:solidFill>
              </a:rPr>
              <a:t>)</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  echo "&lt;b&gt;Error:&lt;/b&gt; [$</a:t>
            </a:r>
            <a:r>
              <a:rPr lang="en-US" dirty="0" err="1" smtClean="0">
                <a:solidFill>
                  <a:schemeClr val="tx1"/>
                </a:solidFill>
              </a:rPr>
              <a:t>errno</a:t>
            </a:r>
            <a:r>
              <a:rPr lang="en-US" dirty="0" smtClean="0">
                <a:solidFill>
                  <a:schemeClr val="tx1"/>
                </a:solidFill>
              </a:rPr>
              <a:t>] $</a:t>
            </a:r>
            <a:r>
              <a:rPr lang="en-US" dirty="0" err="1" smtClean="0">
                <a:solidFill>
                  <a:schemeClr val="tx1"/>
                </a:solidFill>
              </a:rPr>
              <a:t>errstr</a:t>
            </a:r>
            <a:r>
              <a:rPr lang="en-US" dirty="0" smtClean="0">
                <a:solidFill>
                  <a:schemeClr val="tx1"/>
                </a:solidFill>
              </a:rPr>
              <a:t>&lt;</a:t>
            </a:r>
            <a:r>
              <a:rPr lang="en-US" dirty="0" err="1" smtClean="0">
                <a:solidFill>
                  <a:schemeClr val="tx1"/>
                </a:solidFill>
              </a:rPr>
              <a:t>br</a:t>
            </a:r>
            <a:r>
              <a:rPr lang="en-US" dirty="0" smtClean="0">
                <a:solidFill>
                  <a:schemeClr val="tx1"/>
                </a:solidFill>
              </a:rPr>
              <a:t>&gt;";</a:t>
            </a:r>
            <a:br>
              <a:rPr lang="en-US" dirty="0" smtClean="0">
                <a:solidFill>
                  <a:schemeClr val="tx1"/>
                </a:solidFill>
              </a:rPr>
            </a:br>
            <a:r>
              <a:rPr lang="en-US" dirty="0" smtClean="0">
                <a:solidFill>
                  <a:schemeClr val="tx1"/>
                </a:solidFill>
              </a:rPr>
              <a:t>  echo "Ending Script";</a:t>
            </a:r>
            <a:br>
              <a:rPr lang="en-US" dirty="0" smtClean="0">
                <a:solidFill>
                  <a:schemeClr val="tx1"/>
                </a:solidFill>
              </a:rPr>
            </a:br>
            <a:r>
              <a:rPr lang="en-US" dirty="0" smtClean="0">
                <a:solidFill>
                  <a:schemeClr val="tx1"/>
                </a:solidFill>
              </a:rPr>
              <a:t>  die();</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//set error handler</a:t>
            </a:r>
            <a:br>
              <a:rPr lang="en-US" dirty="0" smtClean="0">
                <a:solidFill>
                  <a:schemeClr val="tx1"/>
                </a:solidFill>
              </a:rPr>
            </a:br>
            <a:r>
              <a:rPr lang="en-US" dirty="0" err="1" smtClean="0">
                <a:solidFill>
                  <a:schemeClr val="tx1"/>
                </a:solidFill>
              </a:rPr>
              <a:t>set_error_handler</a:t>
            </a:r>
            <a:r>
              <a:rPr lang="en-US" dirty="0" smtClean="0">
                <a:solidFill>
                  <a:schemeClr val="tx1"/>
                </a:solidFill>
              </a:rPr>
              <a:t>("</a:t>
            </a:r>
            <a:r>
              <a:rPr lang="en-US" dirty="0" err="1" smtClean="0">
                <a:solidFill>
                  <a:schemeClr val="tx1"/>
                </a:solidFill>
              </a:rPr>
              <a:t>customError",E_USER_WARNING</a:t>
            </a:r>
            <a:r>
              <a:rPr lang="en-US" dirty="0" smtClean="0">
                <a:solidFill>
                  <a:schemeClr val="tx1"/>
                </a:solidFill>
              </a:rPr>
              <a:t>);</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//trigger error</a:t>
            </a:r>
            <a:br>
              <a:rPr lang="en-US" dirty="0" smtClean="0">
                <a:solidFill>
                  <a:schemeClr val="tx1"/>
                </a:solidFill>
              </a:rPr>
            </a:br>
            <a:r>
              <a:rPr lang="en-US" dirty="0" smtClean="0">
                <a:solidFill>
                  <a:schemeClr val="tx1"/>
                </a:solidFill>
              </a:rPr>
              <a:t>$test=2;</a:t>
            </a:r>
            <a:br>
              <a:rPr lang="en-US" dirty="0" smtClean="0">
                <a:solidFill>
                  <a:schemeClr val="tx1"/>
                </a:solidFill>
              </a:rPr>
            </a:br>
            <a:r>
              <a:rPr lang="en-US" dirty="0" smtClean="0">
                <a:solidFill>
                  <a:schemeClr val="tx1"/>
                </a:solidFill>
              </a:rPr>
              <a:t>if ($test&gt;1)</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  </a:t>
            </a:r>
            <a:r>
              <a:rPr lang="en-US" dirty="0" err="1" smtClean="0">
                <a:solidFill>
                  <a:schemeClr val="tx1"/>
                </a:solidFill>
              </a:rPr>
              <a:t>trigger_error</a:t>
            </a:r>
            <a:r>
              <a:rPr lang="en-US" dirty="0" smtClean="0">
                <a:solidFill>
                  <a:schemeClr val="tx1"/>
                </a:solidFill>
              </a:rPr>
              <a:t>("Value must be 1 or </a:t>
            </a:r>
            <a:r>
              <a:rPr lang="en-US" dirty="0" err="1" smtClean="0">
                <a:solidFill>
                  <a:schemeClr val="tx1"/>
                </a:solidFill>
              </a:rPr>
              <a:t>below",E_USER_WARNING</a:t>
            </a:r>
            <a:r>
              <a:rPr lang="en-US" dirty="0" smtClean="0">
                <a:solidFill>
                  <a:schemeClr val="tx1"/>
                </a:solidFill>
              </a:rPr>
              <a:t>);</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?&gt;</a:t>
            </a:r>
          </a:p>
          <a:p>
            <a:pPr algn="l"/>
            <a:endParaRPr lang="en-US" dirty="0" smtClean="0">
              <a:solidFill>
                <a:schemeClr val="tx1"/>
              </a:solidFill>
            </a:endParaRPr>
          </a:p>
          <a:p>
            <a:pPr algn="l"/>
            <a:r>
              <a:rPr lang="en-US" dirty="0" smtClean="0">
                <a:solidFill>
                  <a:schemeClr val="tx1"/>
                </a:solidFill>
              </a:rPr>
              <a:t>The output of the code above should be something like this:</a:t>
            </a:r>
          </a:p>
          <a:p>
            <a:pPr algn="l"/>
            <a:r>
              <a:rPr lang="en-US" b="1" dirty="0" smtClean="0">
                <a:solidFill>
                  <a:schemeClr val="tx1"/>
                </a:solidFill>
              </a:rPr>
              <a:t>Error:</a:t>
            </a:r>
            <a:r>
              <a:rPr lang="en-US" dirty="0" smtClean="0">
                <a:solidFill>
                  <a:schemeClr val="tx1"/>
                </a:solidFill>
              </a:rPr>
              <a:t> [512] Value must be 1 or below</a:t>
            </a:r>
            <a:br>
              <a:rPr lang="en-US" dirty="0" smtClean="0">
                <a:solidFill>
                  <a:schemeClr val="tx1"/>
                </a:solidFill>
              </a:rPr>
            </a:br>
            <a:r>
              <a:rPr lang="en-US" dirty="0" smtClean="0">
                <a:solidFill>
                  <a:schemeClr val="tx1"/>
                </a:solidFill>
              </a:rPr>
              <a:t>Ending Script</a:t>
            </a:r>
          </a:p>
          <a:p>
            <a:pPr algn="l"/>
            <a:endParaRPr lang="en-US" dirty="0" smtClean="0">
              <a:solidFill>
                <a:schemeClr val="tx1"/>
              </a:solidFill>
            </a:endParaRPr>
          </a:p>
          <a:p>
            <a:pPr algn="l"/>
            <a:r>
              <a:rPr lang="en-US" dirty="0" smtClean="0">
                <a:solidFill>
                  <a:schemeClr val="tx1"/>
                </a:solidFill>
              </a:rPr>
              <a:t>Now that we have learned to create our own errors and how to trigger them, lets take a look at error logging.</a:t>
            </a:r>
          </a:p>
          <a:p>
            <a:pPr algn="l"/>
            <a:endParaRPr lang="en-US"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09600"/>
          </a:xfrm>
        </p:spPr>
        <p:txBody>
          <a:bodyPr>
            <a:normAutofit/>
          </a:bodyPr>
          <a:lstStyle/>
          <a:p>
            <a:r>
              <a:rPr lang="en-US" sz="2400" dirty="0" smtClean="0"/>
              <a:t>Basic Error Handling: Error Logging</a:t>
            </a:r>
            <a:endParaRPr lang="en-US" sz="2400" dirty="0"/>
          </a:p>
        </p:txBody>
      </p:sp>
      <p:sp>
        <p:nvSpPr>
          <p:cNvPr id="3" name="Subtitle 2"/>
          <p:cNvSpPr>
            <a:spLocks noGrp="1"/>
          </p:cNvSpPr>
          <p:nvPr>
            <p:ph type="subTitle" idx="1"/>
          </p:nvPr>
        </p:nvSpPr>
        <p:spPr>
          <a:xfrm>
            <a:off x="457200" y="914400"/>
            <a:ext cx="8382000" cy="5791200"/>
          </a:xfrm>
        </p:spPr>
        <p:txBody>
          <a:bodyPr>
            <a:normAutofit fontScale="32500" lnSpcReduction="20000"/>
          </a:bodyPr>
          <a:lstStyle/>
          <a:p>
            <a:pPr algn="l"/>
            <a:r>
              <a:rPr lang="en-US" dirty="0" smtClean="0">
                <a:solidFill>
                  <a:schemeClr val="tx1"/>
                </a:solidFill>
              </a:rPr>
              <a:t>By default, PHP sends an error log to the server's logging system or a file, depending on how the </a:t>
            </a:r>
            <a:r>
              <a:rPr lang="en-US" dirty="0" err="1" smtClean="0">
                <a:solidFill>
                  <a:schemeClr val="tx1"/>
                </a:solidFill>
              </a:rPr>
              <a:t>error_log</a:t>
            </a:r>
            <a:r>
              <a:rPr lang="en-US" dirty="0" smtClean="0">
                <a:solidFill>
                  <a:schemeClr val="tx1"/>
                </a:solidFill>
              </a:rPr>
              <a:t> configuration is set in the php.ini file. By using the </a:t>
            </a:r>
            <a:r>
              <a:rPr lang="en-US" dirty="0" err="1" smtClean="0">
                <a:solidFill>
                  <a:schemeClr val="tx1"/>
                </a:solidFill>
              </a:rPr>
              <a:t>error_log</a:t>
            </a:r>
            <a:r>
              <a:rPr lang="en-US" dirty="0" smtClean="0">
                <a:solidFill>
                  <a:schemeClr val="tx1"/>
                </a:solidFill>
              </a:rPr>
              <a:t>() function you can send error logs to a specified file or a remote destination.</a:t>
            </a:r>
          </a:p>
          <a:p>
            <a:pPr algn="l"/>
            <a:endParaRPr lang="en-US" dirty="0" smtClean="0">
              <a:solidFill>
                <a:schemeClr val="tx1"/>
              </a:solidFill>
            </a:endParaRPr>
          </a:p>
          <a:p>
            <a:pPr algn="l"/>
            <a:r>
              <a:rPr lang="en-US" dirty="0" smtClean="0">
                <a:solidFill>
                  <a:schemeClr val="tx1"/>
                </a:solidFill>
              </a:rPr>
              <a:t>Sending error messages to yourself by e-mail can be a good way of getting notified of specific errors.</a:t>
            </a:r>
          </a:p>
          <a:p>
            <a:pPr algn="l"/>
            <a:endParaRPr lang="en-US" dirty="0" smtClean="0">
              <a:solidFill>
                <a:schemeClr val="tx1"/>
              </a:solidFill>
            </a:endParaRPr>
          </a:p>
          <a:p>
            <a:pPr algn="l"/>
            <a:r>
              <a:rPr lang="en-US" b="1" dirty="0" smtClean="0">
                <a:solidFill>
                  <a:schemeClr val="tx1"/>
                </a:solidFill>
              </a:rPr>
              <a:t>Send an Error Message by E-Mail</a:t>
            </a:r>
          </a:p>
          <a:p>
            <a:pPr algn="l"/>
            <a:endParaRPr lang="en-US" dirty="0" smtClean="0">
              <a:solidFill>
                <a:schemeClr val="tx1"/>
              </a:solidFill>
            </a:endParaRPr>
          </a:p>
          <a:p>
            <a:pPr algn="l"/>
            <a:r>
              <a:rPr lang="en-US" dirty="0" smtClean="0">
                <a:solidFill>
                  <a:schemeClr val="tx1"/>
                </a:solidFill>
              </a:rPr>
              <a:t>In the example below we will send an e-mail with an error message and end the script, if a specific error occurs:</a:t>
            </a:r>
          </a:p>
          <a:p>
            <a:pPr algn="l"/>
            <a:r>
              <a:rPr lang="en-US" dirty="0" smtClean="0">
                <a:solidFill>
                  <a:schemeClr val="tx1"/>
                </a:solidFill>
              </a:rPr>
              <a:t>&lt;?</a:t>
            </a:r>
            <a:r>
              <a:rPr lang="en-US" dirty="0" err="1" smtClean="0">
                <a:solidFill>
                  <a:schemeClr val="tx1"/>
                </a:solidFill>
              </a:rPr>
              <a:t>php</a:t>
            </a:r>
            <a:r>
              <a:rPr lang="en-US" dirty="0" smtClean="0">
                <a:solidFill>
                  <a:schemeClr val="tx1"/>
                </a:solidFill>
              </a:rPr>
              <a:t/>
            </a:r>
            <a:br>
              <a:rPr lang="en-US" dirty="0" smtClean="0">
                <a:solidFill>
                  <a:schemeClr val="tx1"/>
                </a:solidFill>
              </a:rPr>
            </a:br>
            <a:r>
              <a:rPr lang="en-US" dirty="0" smtClean="0">
                <a:solidFill>
                  <a:schemeClr val="tx1"/>
                </a:solidFill>
              </a:rPr>
              <a:t>//error handler function</a:t>
            </a:r>
            <a:br>
              <a:rPr lang="en-US" dirty="0" smtClean="0">
                <a:solidFill>
                  <a:schemeClr val="tx1"/>
                </a:solidFill>
              </a:rPr>
            </a:br>
            <a:r>
              <a:rPr lang="en-US" dirty="0" smtClean="0">
                <a:solidFill>
                  <a:schemeClr val="tx1"/>
                </a:solidFill>
              </a:rPr>
              <a:t>function </a:t>
            </a:r>
            <a:r>
              <a:rPr lang="en-US" dirty="0" err="1" smtClean="0">
                <a:solidFill>
                  <a:schemeClr val="tx1"/>
                </a:solidFill>
              </a:rPr>
              <a:t>customError</a:t>
            </a:r>
            <a:r>
              <a:rPr lang="en-US" dirty="0" smtClean="0">
                <a:solidFill>
                  <a:schemeClr val="tx1"/>
                </a:solidFill>
              </a:rPr>
              <a:t>($</a:t>
            </a:r>
            <a:r>
              <a:rPr lang="en-US" dirty="0" err="1" smtClean="0">
                <a:solidFill>
                  <a:schemeClr val="tx1"/>
                </a:solidFill>
              </a:rPr>
              <a:t>errno</a:t>
            </a:r>
            <a:r>
              <a:rPr lang="en-US" dirty="0" smtClean="0">
                <a:solidFill>
                  <a:schemeClr val="tx1"/>
                </a:solidFill>
              </a:rPr>
              <a:t>, $</a:t>
            </a:r>
            <a:r>
              <a:rPr lang="en-US" dirty="0" err="1" smtClean="0">
                <a:solidFill>
                  <a:schemeClr val="tx1"/>
                </a:solidFill>
              </a:rPr>
              <a:t>errstr</a:t>
            </a:r>
            <a:r>
              <a:rPr lang="en-US" dirty="0" smtClean="0">
                <a:solidFill>
                  <a:schemeClr val="tx1"/>
                </a:solidFill>
              </a:rPr>
              <a:t>)</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  echo "&lt;b&gt;Error:&lt;/b&gt; [$</a:t>
            </a:r>
            <a:r>
              <a:rPr lang="en-US" dirty="0" err="1" smtClean="0">
                <a:solidFill>
                  <a:schemeClr val="tx1"/>
                </a:solidFill>
              </a:rPr>
              <a:t>errno</a:t>
            </a:r>
            <a:r>
              <a:rPr lang="en-US" dirty="0" smtClean="0">
                <a:solidFill>
                  <a:schemeClr val="tx1"/>
                </a:solidFill>
              </a:rPr>
              <a:t>] $</a:t>
            </a:r>
            <a:r>
              <a:rPr lang="en-US" dirty="0" err="1" smtClean="0">
                <a:solidFill>
                  <a:schemeClr val="tx1"/>
                </a:solidFill>
              </a:rPr>
              <a:t>errstr</a:t>
            </a:r>
            <a:r>
              <a:rPr lang="en-US" dirty="0" smtClean="0">
                <a:solidFill>
                  <a:schemeClr val="tx1"/>
                </a:solidFill>
              </a:rPr>
              <a:t>&lt;</a:t>
            </a:r>
            <a:r>
              <a:rPr lang="en-US" dirty="0" err="1" smtClean="0">
                <a:solidFill>
                  <a:schemeClr val="tx1"/>
                </a:solidFill>
              </a:rPr>
              <a:t>br</a:t>
            </a:r>
            <a:r>
              <a:rPr lang="en-US" dirty="0" smtClean="0">
                <a:solidFill>
                  <a:schemeClr val="tx1"/>
                </a:solidFill>
              </a:rPr>
              <a:t>&gt;";</a:t>
            </a:r>
            <a:br>
              <a:rPr lang="en-US" dirty="0" smtClean="0">
                <a:solidFill>
                  <a:schemeClr val="tx1"/>
                </a:solidFill>
              </a:rPr>
            </a:br>
            <a:r>
              <a:rPr lang="en-US" dirty="0" smtClean="0">
                <a:solidFill>
                  <a:schemeClr val="tx1"/>
                </a:solidFill>
              </a:rPr>
              <a:t>  echo "Webmaster has been notified";</a:t>
            </a:r>
            <a:br>
              <a:rPr lang="en-US" dirty="0" smtClean="0">
                <a:solidFill>
                  <a:schemeClr val="tx1"/>
                </a:solidFill>
              </a:rPr>
            </a:br>
            <a:r>
              <a:rPr lang="en-US" dirty="0" smtClean="0">
                <a:solidFill>
                  <a:schemeClr val="tx1"/>
                </a:solidFill>
              </a:rPr>
              <a:t>  </a:t>
            </a:r>
            <a:r>
              <a:rPr lang="en-US" dirty="0" err="1" smtClean="0">
                <a:solidFill>
                  <a:schemeClr val="tx1"/>
                </a:solidFill>
              </a:rPr>
              <a:t>error_log</a:t>
            </a:r>
            <a:r>
              <a:rPr lang="en-US" dirty="0" smtClean="0">
                <a:solidFill>
                  <a:schemeClr val="tx1"/>
                </a:solidFill>
              </a:rPr>
              <a:t>("Error: [$</a:t>
            </a:r>
            <a:r>
              <a:rPr lang="en-US" dirty="0" err="1" smtClean="0">
                <a:solidFill>
                  <a:schemeClr val="tx1"/>
                </a:solidFill>
              </a:rPr>
              <a:t>errno</a:t>
            </a:r>
            <a:r>
              <a:rPr lang="en-US" dirty="0" smtClean="0">
                <a:solidFill>
                  <a:schemeClr val="tx1"/>
                </a:solidFill>
              </a:rPr>
              <a:t>] $errstr",1,</a:t>
            </a:r>
            <a:br>
              <a:rPr lang="en-US" dirty="0" smtClean="0">
                <a:solidFill>
                  <a:schemeClr val="tx1"/>
                </a:solidFill>
              </a:rPr>
            </a:br>
            <a:r>
              <a:rPr lang="en-US" dirty="0" smtClean="0">
                <a:solidFill>
                  <a:schemeClr val="tx1"/>
                </a:solidFill>
              </a:rPr>
              <a:t>  "</a:t>
            </a:r>
            <a:r>
              <a:rPr lang="en-US" dirty="0" err="1" smtClean="0">
                <a:solidFill>
                  <a:schemeClr val="tx1"/>
                </a:solidFill>
              </a:rPr>
              <a:t>someone@example.com","From</a:t>
            </a:r>
            <a:r>
              <a:rPr lang="en-US" dirty="0" smtClean="0">
                <a:solidFill>
                  <a:schemeClr val="tx1"/>
                </a:solidFill>
              </a:rPr>
              <a:t>: webmaster@example.com");</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//set error handler</a:t>
            </a:r>
            <a:br>
              <a:rPr lang="en-US" dirty="0" smtClean="0">
                <a:solidFill>
                  <a:schemeClr val="tx1"/>
                </a:solidFill>
              </a:rPr>
            </a:br>
            <a:r>
              <a:rPr lang="en-US" dirty="0" err="1" smtClean="0">
                <a:solidFill>
                  <a:schemeClr val="tx1"/>
                </a:solidFill>
              </a:rPr>
              <a:t>set_error_handler</a:t>
            </a:r>
            <a:r>
              <a:rPr lang="en-US" dirty="0" smtClean="0">
                <a:solidFill>
                  <a:schemeClr val="tx1"/>
                </a:solidFill>
              </a:rPr>
              <a:t>("</a:t>
            </a:r>
            <a:r>
              <a:rPr lang="en-US" dirty="0" err="1" smtClean="0">
                <a:solidFill>
                  <a:schemeClr val="tx1"/>
                </a:solidFill>
              </a:rPr>
              <a:t>customError",E_USER_WARNING</a:t>
            </a:r>
            <a:r>
              <a:rPr lang="en-US" dirty="0" smtClean="0">
                <a:solidFill>
                  <a:schemeClr val="tx1"/>
                </a:solidFill>
              </a:rPr>
              <a:t>);</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//trigger error</a:t>
            </a:r>
            <a:br>
              <a:rPr lang="en-US" dirty="0" smtClean="0">
                <a:solidFill>
                  <a:schemeClr val="tx1"/>
                </a:solidFill>
              </a:rPr>
            </a:br>
            <a:r>
              <a:rPr lang="en-US" dirty="0" smtClean="0">
                <a:solidFill>
                  <a:schemeClr val="tx1"/>
                </a:solidFill>
              </a:rPr>
              <a:t>$test=2;</a:t>
            </a:r>
            <a:br>
              <a:rPr lang="en-US" dirty="0" smtClean="0">
                <a:solidFill>
                  <a:schemeClr val="tx1"/>
                </a:solidFill>
              </a:rPr>
            </a:br>
            <a:r>
              <a:rPr lang="en-US" dirty="0" smtClean="0">
                <a:solidFill>
                  <a:schemeClr val="tx1"/>
                </a:solidFill>
              </a:rPr>
              <a:t>if ($test&gt;1)</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  </a:t>
            </a:r>
            <a:r>
              <a:rPr lang="en-US" dirty="0" err="1" smtClean="0">
                <a:solidFill>
                  <a:schemeClr val="tx1"/>
                </a:solidFill>
              </a:rPr>
              <a:t>trigger_error</a:t>
            </a:r>
            <a:r>
              <a:rPr lang="en-US" dirty="0" smtClean="0">
                <a:solidFill>
                  <a:schemeClr val="tx1"/>
                </a:solidFill>
              </a:rPr>
              <a:t>("Value must be 1 or </a:t>
            </a:r>
            <a:r>
              <a:rPr lang="en-US" dirty="0" err="1" smtClean="0">
                <a:solidFill>
                  <a:schemeClr val="tx1"/>
                </a:solidFill>
              </a:rPr>
              <a:t>below",E_USER_WARNING</a:t>
            </a:r>
            <a:r>
              <a:rPr lang="en-US" dirty="0" smtClean="0">
                <a:solidFill>
                  <a:schemeClr val="tx1"/>
                </a:solidFill>
              </a:rPr>
              <a:t>);</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?&gt;</a:t>
            </a:r>
          </a:p>
          <a:p>
            <a:pPr algn="l"/>
            <a:r>
              <a:rPr lang="en-US" dirty="0" smtClean="0">
                <a:solidFill>
                  <a:schemeClr val="tx1"/>
                </a:solidFill>
              </a:rPr>
              <a:t>The output of the code above should be something like this:</a:t>
            </a:r>
          </a:p>
          <a:p>
            <a:pPr algn="l"/>
            <a:endParaRPr lang="en-US" dirty="0" smtClean="0">
              <a:solidFill>
                <a:schemeClr val="tx1"/>
              </a:solidFill>
            </a:endParaRPr>
          </a:p>
          <a:p>
            <a:pPr algn="l"/>
            <a:r>
              <a:rPr lang="en-US" b="1" dirty="0" smtClean="0">
                <a:solidFill>
                  <a:schemeClr val="tx1"/>
                </a:solidFill>
              </a:rPr>
              <a:t>Error:</a:t>
            </a:r>
            <a:r>
              <a:rPr lang="en-US" dirty="0" smtClean="0">
                <a:solidFill>
                  <a:schemeClr val="tx1"/>
                </a:solidFill>
              </a:rPr>
              <a:t> [512] Value must be 1 or below</a:t>
            </a:r>
            <a:br>
              <a:rPr lang="en-US" dirty="0" smtClean="0">
                <a:solidFill>
                  <a:schemeClr val="tx1"/>
                </a:solidFill>
              </a:rPr>
            </a:br>
            <a:r>
              <a:rPr lang="en-US" dirty="0" smtClean="0">
                <a:solidFill>
                  <a:schemeClr val="tx1"/>
                </a:solidFill>
              </a:rPr>
              <a:t>Webmaster has been notified</a:t>
            </a:r>
          </a:p>
          <a:p>
            <a:pPr algn="l"/>
            <a:endParaRPr lang="en-US" dirty="0" smtClean="0">
              <a:solidFill>
                <a:schemeClr val="tx1"/>
              </a:solidFill>
            </a:endParaRPr>
          </a:p>
          <a:p>
            <a:pPr algn="l"/>
            <a:r>
              <a:rPr lang="en-US" dirty="0" smtClean="0">
                <a:solidFill>
                  <a:schemeClr val="tx1"/>
                </a:solidFill>
              </a:rPr>
              <a:t>And the mail received from the code above looks like this:</a:t>
            </a:r>
          </a:p>
          <a:p>
            <a:pPr algn="l"/>
            <a:endParaRPr lang="en-US" dirty="0" smtClean="0">
              <a:solidFill>
                <a:schemeClr val="tx1"/>
              </a:solidFill>
            </a:endParaRPr>
          </a:p>
          <a:p>
            <a:pPr algn="l"/>
            <a:r>
              <a:rPr lang="en-US" dirty="0" smtClean="0">
                <a:solidFill>
                  <a:schemeClr val="tx1"/>
                </a:solidFill>
              </a:rPr>
              <a:t>Error: [512] Value must be 1 or below</a:t>
            </a:r>
          </a:p>
          <a:p>
            <a:pPr algn="l"/>
            <a:endParaRPr lang="en-US" dirty="0" smtClean="0">
              <a:solidFill>
                <a:schemeClr val="tx1"/>
              </a:solidFill>
            </a:endParaRPr>
          </a:p>
          <a:p>
            <a:pPr algn="l"/>
            <a:r>
              <a:rPr lang="en-US" dirty="0" smtClean="0">
                <a:solidFill>
                  <a:schemeClr val="tx1"/>
                </a:solidFill>
              </a:rPr>
              <a:t>This should not be used with all errors. Regular errors should be logged on the server using the default PHP logging system.</a:t>
            </a:r>
          </a:p>
          <a:p>
            <a:pPr algn="l"/>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09600"/>
          </a:xfrm>
        </p:spPr>
        <p:txBody>
          <a:bodyPr>
            <a:normAutofit/>
          </a:bodyPr>
          <a:lstStyle/>
          <a:p>
            <a:r>
              <a:rPr lang="en-US" sz="2400" b="1" dirty="0" smtClean="0"/>
              <a:t>PHP Data Filtering</a:t>
            </a:r>
            <a:endParaRPr lang="en-US" sz="2400" b="1" dirty="0"/>
          </a:p>
        </p:txBody>
      </p:sp>
      <p:sp>
        <p:nvSpPr>
          <p:cNvPr id="3" name="Subtitle 2"/>
          <p:cNvSpPr>
            <a:spLocks noGrp="1"/>
          </p:cNvSpPr>
          <p:nvPr>
            <p:ph type="subTitle" idx="1"/>
          </p:nvPr>
        </p:nvSpPr>
        <p:spPr>
          <a:xfrm>
            <a:off x="457200" y="914400"/>
            <a:ext cx="8382000" cy="5791200"/>
          </a:xfrm>
        </p:spPr>
        <p:txBody>
          <a:bodyPr>
            <a:normAutofit/>
          </a:bodyPr>
          <a:lstStyle/>
          <a:p>
            <a:pPr algn="l"/>
            <a:r>
              <a:rPr lang="en-US" dirty="0" smtClean="0"/>
              <a:t>Data validation is an integral part of working with forms. Not only can invalid submitted data lead to security problems, but it can also break your webpage. Today, we’ll take a look at how to remove illegal characters and validate data by using the “</a:t>
            </a:r>
            <a:r>
              <a:rPr lang="en-US" dirty="0" err="1" smtClean="0"/>
              <a:t>filter_var</a:t>
            </a:r>
            <a:r>
              <a:rPr lang="en-US" dirty="0" smtClean="0"/>
              <a:t>” function.</a:t>
            </a:r>
            <a:endParaRPr lang="en-US"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1425</Words>
  <Application>Microsoft Office PowerPoint</Application>
  <PresentationFormat>On-screen Show (4:3)</PresentationFormat>
  <Paragraphs>229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What Is Security?</vt:lpstr>
      <vt:lpstr>Register Globals</vt:lpstr>
      <vt:lpstr>Error Handling</vt:lpstr>
      <vt:lpstr>Basic Error Handling: Using the die() function</vt:lpstr>
      <vt:lpstr>Basic Error Handling: Custom Error Handler</vt:lpstr>
      <vt:lpstr>Basic Error Handling: Custom Error Handler</vt:lpstr>
      <vt:lpstr>Basic Error Handling: Set Error Handler</vt:lpstr>
      <vt:lpstr>Basic Error Handling: Error Logging</vt:lpstr>
      <vt:lpstr>PHP Data Filtering</vt:lpstr>
      <vt:lpstr>PHP Data Filtering</vt:lpstr>
      <vt:lpstr>PHP Data Filtering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dc:title>
  <dc:creator>Laado</dc:creator>
  <cp:lastModifiedBy>Laado</cp:lastModifiedBy>
  <cp:revision>16</cp:revision>
  <dcterms:created xsi:type="dcterms:W3CDTF">2013-03-12T16:12:24Z</dcterms:created>
  <dcterms:modified xsi:type="dcterms:W3CDTF">2013-03-14T16:52:18Z</dcterms:modified>
</cp:coreProperties>
</file>