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7"/>
  </p:notesMasterIdLst>
  <p:handoutMasterIdLst>
    <p:handoutMasterId r:id="rId18"/>
  </p:handoutMasterIdLst>
  <p:sldIdLst>
    <p:sldId id="257" r:id="rId3"/>
    <p:sldId id="259" r:id="rId4"/>
    <p:sldId id="258" r:id="rId5"/>
    <p:sldId id="260" r:id="rId6"/>
    <p:sldId id="261" r:id="rId7"/>
    <p:sldId id="262" r:id="rId8"/>
    <p:sldId id="268" r:id="rId9"/>
    <p:sldId id="269" r:id="rId10"/>
    <p:sldId id="270" r:id="rId11"/>
    <p:sldId id="271" r:id="rId12"/>
    <p:sldId id="272" r:id="rId13"/>
    <p:sldId id="263" r:id="rId14"/>
    <p:sldId id="264"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89911" autoAdjust="0"/>
  </p:normalViewPr>
  <p:slideViewPr>
    <p:cSldViewPr snapToGrid="0">
      <p:cViewPr varScale="1">
        <p:scale>
          <a:sx n="89" d="100"/>
          <a:sy n="89" d="100"/>
        </p:scale>
        <p:origin x="293"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4/28/2016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4/28/2016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12</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4/28/2016</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4/28/2016</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4/28/2016</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4/28/2016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4/28/2016</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Presented by</a:t>
            </a:r>
          </a:p>
          <a:p>
            <a:r>
              <a:rPr lang="en-US" dirty="0" smtClean="0"/>
              <a:t>Siddarth Udayakumar, </a:t>
            </a:r>
            <a:r>
              <a:rPr lang="en-US" dirty="0" err="1" smtClean="0"/>
              <a:t>Rajat</a:t>
            </a:r>
            <a:r>
              <a:rPr lang="en-US" dirty="0" smtClean="0"/>
              <a:t> </a:t>
            </a:r>
            <a:r>
              <a:rPr lang="en-US" dirty="0" err="1" smtClean="0"/>
              <a:t>Sarin</a:t>
            </a:r>
            <a:r>
              <a:rPr lang="en-US" dirty="0" smtClean="0"/>
              <a:t>, </a:t>
            </a:r>
            <a:r>
              <a:rPr lang="en-US" dirty="0" err="1" smtClean="0"/>
              <a:t>Sayantani</a:t>
            </a:r>
            <a:r>
              <a:rPr lang="en-US" dirty="0" smtClean="0"/>
              <a:t> </a:t>
            </a:r>
            <a:r>
              <a:rPr lang="en-US" dirty="0" err="1" smtClean="0"/>
              <a:t>Goswami</a:t>
            </a:r>
            <a:endParaRPr lang="en-US" dirty="0"/>
          </a:p>
        </p:txBody>
      </p:sp>
      <p:sp>
        <p:nvSpPr>
          <p:cNvPr id="2" name="Title 1"/>
          <p:cNvSpPr>
            <a:spLocks noGrp="1"/>
          </p:cNvSpPr>
          <p:nvPr>
            <p:ph type="ctrTitle"/>
          </p:nvPr>
        </p:nvSpPr>
        <p:spPr/>
        <p:txBody>
          <a:bodyPr/>
          <a:lstStyle/>
          <a:p>
            <a:r>
              <a:rPr lang="en-US" dirty="0" smtClean="0"/>
              <a:t>Survey on Software Engineering techniques</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27148"/>
            <a:ext cx="10972800" cy="5147388"/>
          </a:xfrm>
        </p:spPr>
        <p:txBody>
          <a:bodyPr>
            <a:normAutofit lnSpcReduction="10000"/>
          </a:bodyPr>
          <a:lstStyle/>
          <a:p>
            <a:pPr marL="0" indent="0">
              <a:buNone/>
            </a:pPr>
            <a:r>
              <a:rPr lang="en-US" b="1" dirty="0"/>
              <a:t>Scope:</a:t>
            </a:r>
          </a:p>
          <a:p>
            <a:pPr marL="0" indent="0">
              <a:buNone/>
            </a:pPr>
            <a:r>
              <a:rPr lang="en-US" dirty="0"/>
              <a:t>The difference between two versions of software is tracked by taking the diff between subsequent commit versions in order to generate automatic textual description about the changes. </a:t>
            </a:r>
            <a:endParaRPr lang="en-US" dirty="0" smtClean="0"/>
          </a:p>
          <a:p>
            <a:pPr marL="0" indent="0">
              <a:buNone/>
            </a:pPr>
            <a:endParaRPr lang="en-US" dirty="0"/>
          </a:p>
          <a:p>
            <a:pPr marL="0" indent="0">
              <a:buNone/>
            </a:pPr>
            <a:r>
              <a:rPr lang="en-US" b="1" dirty="0"/>
              <a:t>Techniques used: </a:t>
            </a:r>
          </a:p>
          <a:p>
            <a:pPr lvl="0"/>
            <a:r>
              <a:rPr lang="en-US" dirty="0"/>
              <a:t>Information retrieval methods</a:t>
            </a:r>
          </a:p>
          <a:p>
            <a:pPr lvl="0"/>
            <a:r>
              <a:rPr lang="en-US" dirty="0"/>
              <a:t>Combination of IR and NLP methods</a:t>
            </a:r>
          </a:p>
          <a:p>
            <a:pPr marL="0" indent="0">
              <a:buNone/>
            </a:pPr>
            <a:endParaRPr lang="en-US" dirty="0"/>
          </a:p>
          <a:p>
            <a:pPr marL="0" indent="0">
              <a:buNone/>
            </a:pPr>
            <a:r>
              <a:rPr lang="en-US" b="1" dirty="0"/>
              <a:t>Conclusion: </a:t>
            </a:r>
          </a:p>
          <a:p>
            <a:pPr marL="0" indent="0">
              <a:buNone/>
            </a:pPr>
            <a:r>
              <a:rPr lang="en-US" b="1" dirty="0"/>
              <a:t>NLP techniques</a:t>
            </a:r>
            <a:r>
              <a:rPr lang="en-US" dirty="0"/>
              <a:t> were found to be more efficient than IR techniques owing to better performance metrics statistically.</a:t>
            </a:r>
          </a:p>
        </p:txBody>
      </p:sp>
      <p:sp>
        <p:nvSpPr>
          <p:cNvPr id="3" name="Title 2"/>
          <p:cNvSpPr>
            <a:spLocks noGrp="1"/>
          </p:cNvSpPr>
          <p:nvPr>
            <p:ph type="title"/>
          </p:nvPr>
        </p:nvSpPr>
        <p:spPr>
          <a:xfrm>
            <a:off x="609600" y="495656"/>
            <a:ext cx="11066804" cy="828942"/>
          </a:xfrm>
        </p:spPr>
        <p:txBody>
          <a:bodyPr/>
          <a:lstStyle/>
          <a:p>
            <a:r>
              <a:rPr lang="en-US" dirty="0" smtClean="0"/>
              <a:t>Automatic Document Generation</a:t>
            </a:r>
            <a:endParaRPr lang="en-US" dirty="0"/>
          </a:p>
        </p:txBody>
      </p:sp>
    </p:spTree>
    <p:extLst>
      <p:ext uri="{BB962C8B-B14F-4D97-AF65-F5344CB8AC3E}">
        <p14:creationId xmlns:p14="http://schemas.microsoft.com/office/powerpoint/2010/main" val="301653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69877"/>
            <a:ext cx="10972800" cy="5104659"/>
          </a:xfrm>
        </p:spPr>
        <p:txBody>
          <a:bodyPr>
            <a:normAutofit lnSpcReduction="10000"/>
          </a:bodyPr>
          <a:lstStyle/>
          <a:p>
            <a:pPr marL="0" indent="0">
              <a:lnSpc>
                <a:spcPct val="80000"/>
              </a:lnSpc>
              <a:buFont typeface="Arial" panose="020B0604020202020204" pitchFamily="34" charset="0"/>
              <a:buNone/>
            </a:pPr>
            <a:r>
              <a:rPr lang="en-US" b="1" dirty="0"/>
              <a:t>Scope</a:t>
            </a:r>
          </a:p>
          <a:p>
            <a:pPr marL="0" indent="0">
              <a:lnSpc>
                <a:spcPct val="80000"/>
              </a:lnSpc>
              <a:buFont typeface="Arial" panose="020B0604020202020204" pitchFamily="34" charset="0"/>
              <a:buNone/>
            </a:pPr>
            <a:r>
              <a:rPr lang="en-US" dirty="0"/>
              <a:t>These papers present a method of identifying a source code that performs a particular function by combining different sources of information for efficient feature location. </a:t>
            </a:r>
          </a:p>
          <a:p>
            <a:pPr marL="0" indent="0">
              <a:lnSpc>
                <a:spcPct val="80000"/>
              </a:lnSpc>
              <a:buFont typeface="Arial" panose="020B0604020202020204" pitchFamily="34" charset="0"/>
              <a:buNone/>
            </a:pPr>
            <a:endParaRPr lang="en-US" dirty="0"/>
          </a:p>
          <a:p>
            <a:pPr marL="0" indent="0">
              <a:lnSpc>
                <a:spcPct val="80000"/>
              </a:lnSpc>
              <a:buFont typeface="Arial" panose="020B0604020202020204" pitchFamily="34" charset="0"/>
              <a:buNone/>
            </a:pPr>
            <a:r>
              <a:rPr lang="en-US" b="1" dirty="0"/>
              <a:t>Techniques used:</a:t>
            </a:r>
          </a:p>
          <a:p>
            <a:pPr lvl="0">
              <a:lnSpc>
                <a:spcPct val="80000"/>
              </a:lnSpc>
            </a:pPr>
            <a:r>
              <a:rPr lang="en-US" dirty="0" smtClean="0"/>
              <a:t>IR (Latent </a:t>
            </a:r>
            <a:r>
              <a:rPr lang="en-US" dirty="0"/>
              <a:t>semantic </a:t>
            </a:r>
            <a:r>
              <a:rPr lang="en-US" dirty="0" smtClean="0"/>
              <a:t>Indexing, Vector Space Models, Web Mining)</a:t>
            </a:r>
          </a:p>
          <a:p>
            <a:pPr lvl="0">
              <a:lnSpc>
                <a:spcPct val="80000"/>
              </a:lnSpc>
            </a:pPr>
            <a:r>
              <a:rPr lang="en-US" dirty="0" smtClean="0"/>
              <a:t>NLP with IR</a:t>
            </a:r>
          </a:p>
          <a:p>
            <a:pPr marL="0" indent="0">
              <a:lnSpc>
                <a:spcPct val="80000"/>
              </a:lnSpc>
              <a:buFont typeface="Arial" panose="020B0604020202020204" pitchFamily="34" charset="0"/>
              <a:buNone/>
            </a:pPr>
            <a:r>
              <a:rPr lang="en-US" dirty="0"/>
              <a:t> </a:t>
            </a:r>
          </a:p>
          <a:p>
            <a:pPr marL="0" indent="0">
              <a:lnSpc>
                <a:spcPct val="80000"/>
              </a:lnSpc>
              <a:buFont typeface="Arial" panose="020B0604020202020204" pitchFamily="34" charset="0"/>
              <a:buNone/>
            </a:pPr>
            <a:r>
              <a:rPr lang="en-US" b="1" dirty="0"/>
              <a:t>Conclusion:</a:t>
            </a:r>
          </a:p>
          <a:p>
            <a:pPr>
              <a:lnSpc>
                <a:spcPct val="80000"/>
              </a:lnSpc>
            </a:pPr>
            <a:r>
              <a:rPr lang="en-US" dirty="0"/>
              <a:t>IR techniques were found to provide better results when it came to feature location. The results in terms of accuracy were augmented further when LSI and Web Mining Techniques were used in combination with IR. </a:t>
            </a:r>
          </a:p>
          <a:p>
            <a:pPr marL="109728" indent="0">
              <a:buNone/>
            </a:pPr>
            <a:endParaRPr lang="en-US" dirty="0"/>
          </a:p>
        </p:txBody>
      </p:sp>
      <p:sp>
        <p:nvSpPr>
          <p:cNvPr id="3" name="Title 2"/>
          <p:cNvSpPr>
            <a:spLocks noGrp="1"/>
          </p:cNvSpPr>
          <p:nvPr>
            <p:ph type="title"/>
          </p:nvPr>
        </p:nvSpPr>
        <p:spPr>
          <a:xfrm>
            <a:off x="609600" y="527703"/>
            <a:ext cx="10972800" cy="771258"/>
          </a:xfrm>
        </p:spPr>
        <p:txBody>
          <a:bodyPr/>
          <a:lstStyle/>
          <a:p>
            <a:r>
              <a:rPr lang="en-US" dirty="0" smtClean="0"/>
              <a:t>Concept/Feature Location</a:t>
            </a:r>
            <a:endParaRPr lang="en-US" dirty="0"/>
          </a:p>
        </p:txBody>
      </p:sp>
    </p:spTree>
    <p:extLst>
      <p:ext uri="{BB962C8B-B14F-4D97-AF65-F5344CB8AC3E}">
        <p14:creationId xmlns:p14="http://schemas.microsoft.com/office/powerpoint/2010/main" val="53616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have covered 100 papers in total. </a:t>
            </a:r>
          </a:p>
          <a:p>
            <a:endParaRPr lang="en-US" dirty="0" smtClean="0"/>
          </a:p>
          <a:p>
            <a:r>
              <a:rPr lang="en-US" dirty="0"/>
              <a:t>Each Paper dealing with each of the topics chosen for the survey</a:t>
            </a:r>
            <a:r>
              <a:rPr lang="en-US" dirty="0" smtClean="0"/>
              <a:t>.</a:t>
            </a:r>
          </a:p>
          <a:p>
            <a:endParaRPr lang="en-US" dirty="0" smtClean="0"/>
          </a:p>
          <a:p>
            <a:r>
              <a:rPr lang="en-US" dirty="0" smtClean="0"/>
              <a:t>Summarized Each paper, recorded methods used, comparison to related work.</a:t>
            </a:r>
          </a:p>
          <a:p>
            <a:pPr marL="109728" indent="0">
              <a:buNone/>
            </a:pPr>
            <a:endParaRPr lang="en-US" dirty="0" smtClean="0"/>
          </a:p>
          <a:p>
            <a:endParaRPr lang="en-US" dirty="0" smtClean="0"/>
          </a:p>
          <a:p>
            <a:endParaRPr lang="en-US" dirty="0" smtClean="0"/>
          </a:p>
        </p:txBody>
      </p:sp>
      <p:sp>
        <p:nvSpPr>
          <p:cNvPr id="2" name="Title 1"/>
          <p:cNvSpPr>
            <a:spLocks noGrp="1"/>
          </p:cNvSpPr>
          <p:nvPr>
            <p:ph type="title"/>
          </p:nvPr>
        </p:nvSpPr>
        <p:spPr/>
        <p:txBody>
          <a:bodyPr/>
          <a:lstStyle/>
          <a:p>
            <a:r>
              <a:rPr lang="en-US" dirty="0" smtClean="0"/>
              <a:t>Progress So Far</a:t>
            </a:r>
            <a:endParaRPr lang="en-US" dirty="0"/>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1"/>
          </p:nvPr>
        </p:nvSpPr>
        <p:spPr>
          <a:xfrm>
            <a:off x="609599" y="2249425"/>
            <a:ext cx="11337421" cy="4341875"/>
          </a:xfrm>
        </p:spPr>
        <p:txBody>
          <a:bodyPr>
            <a:normAutofit/>
          </a:bodyPr>
          <a:lstStyle/>
          <a:p>
            <a:r>
              <a:rPr lang="en-US" sz="2800" dirty="0" smtClean="0"/>
              <a:t>Obtained initial results from different topics. </a:t>
            </a:r>
          </a:p>
          <a:p>
            <a:endParaRPr lang="en-US" sz="2800" dirty="0" smtClean="0"/>
          </a:p>
          <a:p>
            <a:r>
              <a:rPr lang="en-US" sz="2800" dirty="0" smtClean="0"/>
              <a:t>Completed Reading remaining Papers.</a:t>
            </a:r>
          </a:p>
          <a:p>
            <a:endParaRPr lang="en-US" sz="2800" dirty="0"/>
          </a:p>
          <a:p>
            <a:r>
              <a:rPr lang="en-US" sz="2800" dirty="0" smtClean="0"/>
              <a:t>Combined all individual Summaries into one and compare the final results.</a:t>
            </a:r>
          </a:p>
          <a:p>
            <a:endParaRPr lang="en-US" sz="2800" dirty="0"/>
          </a:p>
          <a:p>
            <a:r>
              <a:rPr lang="en-US" sz="2800" dirty="0" smtClean="0"/>
              <a:t>Initial Work started on the final document. </a:t>
            </a:r>
            <a:r>
              <a:rPr lang="en-US" sz="2800" dirty="0"/>
              <a:t>C</a:t>
            </a:r>
            <a:r>
              <a:rPr lang="en-US" sz="2800" dirty="0" smtClean="0"/>
              <a:t>umulative findings will be reported once remaining papers are covered. </a:t>
            </a:r>
            <a:endParaRPr lang="en-US" sz="2800" dirty="0"/>
          </a:p>
        </p:txBody>
      </p:sp>
      <p:sp>
        <p:nvSpPr>
          <p:cNvPr id="2" name="Title 1"/>
          <p:cNvSpPr>
            <a:spLocks noGrp="1"/>
          </p:cNvSpPr>
          <p:nvPr>
            <p:ph type="title"/>
          </p:nvPr>
        </p:nvSpPr>
        <p:spPr/>
        <p:txBody>
          <a:bodyPr/>
          <a:lstStyle/>
          <a:p>
            <a:r>
              <a:rPr lang="en-US" dirty="0" smtClean="0"/>
              <a:t>Milestones	</a:t>
            </a:r>
            <a:endParaRPr lang="en-US"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80" y="3074350"/>
            <a:ext cx="10972800" cy="10668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a:t>Concept/Feature Localization</a:t>
            </a:r>
          </a:p>
          <a:p>
            <a:pPr>
              <a:lnSpc>
                <a:spcPct val="150000"/>
              </a:lnSpc>
            </a:pPr>
            <a:r>
              <a:rPr lang="en-US" dirty="0"/>
              <a:t>Bug Triage </a:t>
            </a:r>
          </a:p>
          <a:p>
            <a:pPr>
              <a:lnSpc>
                <a:spcPct val="150000"/>
              </a:lnSpc>
            </a:pPr>
            <a:r>
              <a:rPr lang="en-US" dirty="0"/>
              <a:t>Traceability</a:t>
            </a:r>
          </a:p>
          <a:p>
            <a:pPr>
              <a:lnSpc>
                <a:spcPct val="150000"/>
              </a:lnSpc>
            </a:pPr>
            <a:r>
              <a:rPr lang="en-US" dirty="0"/>
              <a:t>Source Code Preprocessing</a:t>
            </a:r>
          </a:p>
          <a:p>
            <a:pPr>
              <a:lnSpc>
                <a:spcPct val="150000"/>
              </a:lnSpc>
            </a:pPr>
            <a:r>
              <a:rPr lang="en-US" dirty="0"/>
              <a:t>Automatic Document </a:t>
            </a:r>
            <a:r>
              <a:rPr lang="en-US" dirty="0" smtClean="0"/>
              <a:t>Generation</a:t>
            </a:r>
          </a:p>
          <a:p>
            <a:pPr>
              <a:lnSpc>
                <a:spcPct val="150000"/>
              </a:lnSpc>
            </a:pPr>
            <a:r>
              <a:rPr lang="en-US" dirty="0"/>
              <a:t>Software Re-use</a:t>
            </a:r>
          </a:p>
          <a:p>
            <a:pPr>
              <a:lnSpc>
                <a:spcPct val="150000"/>
              </a:lnSpc>
            </a:pPr>
            <a:endParaRPr lang="en-US" dirty="0"/>
          </a:p>
          <a:p>
            <a:pPr marL="109728" indent="0">
              <a:buNone/>
            </a:pPr>
            <a:endParaRPr lang="en-US" dirty="0"/>
          </a:p>
        </p:txBody>
      </p:sp>
      <p:sp>
        <p:nvSpPr>
          <p:cNvPr id="2" name="Title 1"/>
          <p:cNvSpPr>
            <a:spLocks noGrp="1"/>
          </p:cNvSpPr>
          <p:nvPr>
            <p:ph type="title"/>
          </p:nvPr>
        </p:nvSpPr>
        <p:spPr/>
        <p:txBody>
          <a:bodyPr/>
          <a:lstStyle/>
          <a:p>
            <a:r>
              <a:rPr lang="en-US" dirty="0" smtClean="0"/>
              <a:t>Topics Covered</a:t>
            </a:r>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Survey involves using the data and results from the papers we obtained pertaining to each topic listed.</a:t>
            </a:r>
          </a:p>
          <a:p>
            <a:endParaRPr lang="en-US" dirty="0"/>
          </a:p>
          <a:p>
            <a:r>
              <a:rPr lang="en-US" dirty="0" smtClean="0"/>
              <a:t>Some of the papers rely on the usual Information Retrieval Technique (LSI, </a:t>
            </a:r>
            <a:r>
              <a:rPr lang="en-US" dirty="0" err="1" smtClean="0"/>
              <a:t>etc</a:t>
            </a:r>
            <a:r>
              <a:rPr lang="en-US" dirty="0" smtClean="0"/>
              <a:t>) and Some of the papers rely on NLP based techniques in IR.</a:t>
            </a:r>
          </a:p>
          <a:p>
            <a:endParaRPr lang="en-US" dirty="0"/>
          </a:p>
          <a:p>
            <a:r>
              <a:rPr lang="en-US" dirty="0" smtClean="0"/>
              <a:t>Compare the results obtained from each paper for a specific topic and see which technique performs better.</a:t>
            </a:r>
          </a:p>
        </p:txBody>
      </p:sp>
      <p:sp>
        <p:nvSpPr>
          <p:cNvPr id="2" name="Title 1"/>
          <p:cNvSpPr>
            <a:spLocks noGrp="1"/>
          </p:cNvSpPr>
          <p:nvPr>
            <p:ph type="title"/>
          </p:nvPr>
        </p:nvSpPr>
        <p:spPr/>
        <p:txBody>
          <a:bodyPr/>
          <a:lstStyle/>
          <a:p>
            <a:r>
              <a:rPr lang="en-US" dirty="0" smtClean="0"/>
              <a:t>Scope of the Survey</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Dit</a:t>
            </a:r>
            <a:r>
              <a:rPr lang="en-US" dirty="0"/>
              <a:t>, </a:t>
            </a:r>
            <a:r>
              <a:rPr lang="en-US" dirty="0" err="1"/>
              <a:t>Bogdan</a:t>
            </a:r>
            <a:r>
              <a:rPr lang="en-US" dirty="0"/>
              <a:t>, et al. "Feature location in source code: a taxonomy and survey." </a:t>
            </a:r>
            <a:r>
              <a:rPr lang="en-US" i="1" dirty="0"/>
              <a:t>Journal of Software: Evolution and Process</a:t>
            </a:r>
            <a:r>
              <a:rPr lang="en-US" dirty="0"/>
              <a:t> 25.1 (2013): 53-95</a:t>
            </a:r>
            <a:r>
              <a:rPr lang="en-US" dirty="0" smtClean="0"/>
              <a:t>.</a:t>
            </a:r>
          </a:p>
          <a:p>
            <a:endParaRPr lang="en-US" dirty="0"/>
          </a:p>
          <a:p>
            <a:r>
              <a:rPr lang="en-US" dirty="0" smtClean="0"/>
              <a:t>Worksheet Provided by Professor.</a:t>
            </a:r>
          </a:p>
          <a:p>
            <a:endParaRPr lang="en-US" dirty="0"/>
          </a:p>
          <a:p>
            <a:r>
              <a:rPr lang="en-US" dirty="0" smtClean="0"/>
              <a:t>Extra Papers from Google Scholar (2016). </a:t>
            </a:r>
            <a:endParaRPr lang="en-US" dirty="0"/>
          </a:p>
        </p:txBody>
      </p:sp>
      <p:sp>
        <p:nvSpPr>
          <p:cNvPr id="2" name="Title 1"/>
          <p:cNvSpPr>
            <a:spLocks noGrp="1"/>
          </p:cNvSpPr>
          <p:nvPr>
            <p:ph type="title"/>
          </p:nvPr>
        </p:nvSpPr>
        <p:spPr/>
        <p:txBody>
          <a:bodyPr/>
          <a:lstStyle/>
          <a:p>
            <a:r>
              <a:rPr lang="en-US" dirty="0"/>
              <a:t>Resources Used</a:t>
            </a: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half" idx="1"/>
            <p:extLst>
              <p:ext uri="{D42A27DB-BD31-4B8C-83A1-F6EECF244321}">
                <p14:modId xmlns:p14="http://schemas.microsoft.com/office/powerpoint/2010/main" val="2543044922"/>
              </p:ext>
            </p:extLst>
          </p:nvPr>
        </p:nvGraphicFramePr>
        <p:xfrm>
          <a:off x="486754" y="1765419"/>
          <a:ext cx="11201400" cy="4836246"/>
        </p:xfrm>
        <a:graphic>
          <a:graphicData uri="http://schemas.openxmlformats.org/drawingml/2006/table">
            <a:tbl>
              <a:tblPr firstRow="1" bandRow="1">
                <a:tableStyleId>{5C22544A-7EE6-4342-B048-85BDC9FD1C3A}</a:tableStyleId>
              </a:tblPr>
              <a:tblGrid>
                <a:gridCol w="5600700"/>
                <a:gridCol w="5600700"/>
              </a:tblGrid>
              <a:tr h="545282">
                <a:tc>
                  <a:txBody>
                    <a:bodyPr/>
                    <a:lstStyle/>
                    <a:p>
                      <a:r>
                        <a:rPr lang="en-US" dirty="0" smtClean="0"/>
                        <a:t>TOPIC</a:t>
                      </a:r>
                      <a:r>
                        <a:rPr lang="en-US" baseline="0" dirty="0" smtClean="0"/>
                        <a:t> </a:t>
                      </a:r>
                      <a:endParaRPr lang="en-US" dirty="0"/>
                    </a:p>
                  </a:txBody>
                  <a:tcPr/>
                </a:tc>
                <a:tc>
                  <a:txBody>
                    <a:bodyPr/>
                    <a:lstStyle/>
                    <a:p>
                      <a:r>
                        <a:rPr lang="en-US" dirty="0" smtClean="0"/>
                        <a:t>NUMBER OF PAPERS</a:t>
                      </a:r>
                      <a:endParaRPr lang="en-US" dirty="0"/>
                    </a:p>
                  </a:txBody>
                  <a:tcPr/>
                </a:tc>
              </a:tr>
              <a:tr h="6176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Concept/Feature/Bug Localization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54</a:t>
                      </a:r>
                    </a:p>
                    <a:p>
                      <a:endParaRPr lang="en-US" dirty="0"/>
                    </a:p>
                  </a:txBody>
                  <a:tcPr/>
                </a:tc>
              </a:tr>
              <a:tr h="6176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Bug Triage </a:t>
                      </a:r>
                    </a:p>
                    <a:p>
                      <a:endParaRPr lang="en-US" dirty="0"/>
                    </a:p>
                  </a:txBody>
                  <a:tcPr/>
                </a:tc>
                <a:tc>
                  <a:txBody>
                    <a:bodyPr/>
                    <a:lstStyle/>
                    <a:p>
                      <a:r>
                        <a:rPr lang="en-US" dirty="0" smtClean="0"/>
                        <a:t>23</a:t>
                      </a:r>
                      <a:endParaRPr lang="en-US" dirty="0"/>
                    </a:p>
                  </a:txBody>
                  <a:tcPr/>
                </a:tc>
              </a:tr>
              <a:tr h="6176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Traceability</a:t>
                      </a:r>
                    </a:p>
                    <a:p>
                      <a:endParaRPr lang="en-US" dirty="0"/>
                    </a:p>
                  </a:txBody>
                  <a:tcPr/>
                </a:tc>
                <a:tc>
                  <a:txBody>
                    <a:bodyPr/>
                    <a:lstStyle/>
                    <a:p>
                      <a:r>
                        <a:rPr lang="en-US" dirty="0" smtClean="0"/>
                        <a:t>37</a:t>
                      </a:r>
                      <a:endParaRPr lang="en-US" dirty="0"/>
                    </a:p>
                  </a:txBody>
                  <a:tcPr/>
                </a:tc>
              </a:tr>
              <a:tr h="6176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Code Preprocessing</a:t>
                      </a:r>
                    </a:p>
                    <a:p>
                      <a:endParaRPr lang="en-US" dirty="0"/>
                    </a:p>
                  </a:txBody>
                  <a:tcPr/>
                </a:tc>
                <a:tc>
                  <a:txBody>
                    <a:bodyPr/>
                    <a:lstStyle/>
                    <a:p>
                      <a:r>
                        <a:rPr lang="en-US" dirty="0" smtClean="0"/>
                        <a:t>10</a:t>
                      </a:r>
                      <a:endParaRPr lang="en-US" dirty="0"/>
                    </a:p>
                  </a:txBody>
                  <a:tcPr/>
                </a:tc>
              </a:tr>
              <a:tr h="6176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Automatic Document Generation</a:t>
                      </a:r>
                    </a:p>
                    <a:p>
                      <a:endParaRPr lang="en-US" dirty="0"/>
                    </a:p>
                  </a:txBody>
                  <a:tcPr/>
                </a:tc>
                <a:tc>
                  <a:txBody>
                    <a:bodyPr/>
                    <a:lstStyle/>
                    <a:p>
                      <a:r>
                        <a:rPr lang="en-US" dirty="0" smtClean="0"/>
                        <a:t>23</a:t>
                      </a:r>
                      <a:endParaRPr lang="en-US" dirty="0"/>
                    </a:p>
                  </a:txBody>
                  <a:tcPr/>
                </a:tc>
              </a:tr>
              <a:tr h="545282">
                <a:tc>
                  <a:txBody>
                    <a:bodyPr/>
                    <a:lstStyle/>
                    <a:p>
                      <a:r>
                        <a:rPr lang="en-US" dirty="0" smtClean="0"/>
                        <a:t>Software Re-use</a:t>
                      </a:r>
                      <a:endParaRPr lang="en-US" dirty="0"/>
                    </a:p>
                  </a:txBody>
                  <a:tcPr/>
                </a:tc>
                <a:tc>
                  <a:txBody>
                    <a:bodyPr/>
                    <a:lstStyle/>
                    <a:p>
                      <a:r>
                        <a:rPr lang="en-US" dirty="0" smtClean="0"/>
                        <a:t>16</a:t>
                      </a:r>
                      <a:endParaRPr lang="en-US" dirty="0"/>
                    </a:p>
                  </a:txBody>
                  <a:tcPr/>
                </a:tc>
              </a:tr>
              <a:tr h="545282">
                <a:tc>
                  <a:txBody>
                    <a:bodyPr/>
                    <a:lstStyle/>
                    <a:p>
                      <a:r>
                        <a:rPr lang="en-US" dirty="0" smtClean="0"/>
                        <a:t>Total</a:t>
                      </a:r>
                      <a:endParaRPr lang="en-US" dirty="0"/>
                    </a:p>
                  </a:txBody>
                  <a:tcPr/>
                </a:tc>
                <a:tc>
                  <a:txBody>
                    <a:bodyPr/>
                    <a:lstStyle/>
                    <a:p>
                      <a:r>
                        <a:rPr lang="en-US" dirty="0" smtClean="0"/>
                        <a:t>163</a:t>
                      </a:r>
                      <a:endParaRPr lang="en-US" dirty="0"/>
                    </a:p>
                  </a:txBody>
                  <a:tcPr/>
                </a:tc>
              </a:tr>
            </a:tbl>
          </a:graphicData>
        </a:graphic>
      </p:graphicFrame>
      <p:sp>
        <p:nvSpPr>
          <p:cNvPr id="9" name="Title 8"/>
          <p:cNvSpPr>
            <a:spLocks noGrp="1"/>
          </p:cNvSpPr>
          <p:nvPr>
            <p:ph type="title"/>
          </p:nvPr>
        </p:nvSpPr>
        <p:spPr>
          <a:xfrm>
            <a:off x="601054" y="698619"/>
            <a:ext cx="10972800" cy="1066800"/>
          </a:xfrm>
        </p:spPr>
        <p:txBody>
          <a:bodyPr/>
          <a:lstStyle/>
          <a:p>
            <a:r>
              <a:rPr lang="en-US" dirty="0" smtClean="0"/>
              <a:t>Papers used for Literature Review</a:t>
            </a:r>
            <a:endParaRPr lang="en-US" dirty="0"/>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6873"/>
            <a:ext cx="10972800" cy="4817663"/>
          </a:xfrm>
        </p:spPr>
        <p:txBody>
          <a:bodyPr>
            <a:normAutofit fontScale="92500" lnSpcReduction="10000"/>
          </a:bodyPr>
          <a:lstStyle/>
          <a:p>
            <a:pPr marL="0" indent="0">
              <a:buNone/>
            </a:pPr>
            <a:r>
              <a:rPr lang="en-US" sz="2600" b="1" dirty="0"/>
              <a:t>Scope: </a:t>
            </a:r>
          </a:p>
          <a:p>
            <a:pPr marL="0" indent="0">
              <a:buNone/>
            </a:pPr>
            <a:r>
              <a:rPr lang="en-US" sz="2600" dirty="0" smtClean="0"/>
              <a:t>These </a:t>
            </a:r>
            <a:r>
              <a:rPr lang="en-US" sz="2600" dirty="0"/>
              <a:t>papers aimed at detecting the types of bugs found in </a:t>
            </a:r>
            <a:r>
              <a:rPr lang="en-US" sz="2600" dirty="0" smtClean="0"/>
              <a:t>software </a:t>
            </a:r>
            <a:r>
              <a:rPr lang="en-US" sz="2600" dirty="0"/>
              <a:t>and to ensure quality of bug </a:t>
            </a:r>
            <a:r>
              <a:rPr lang="en-US" sz="2600" dirty="0" smtClean="0"/>
              <a:t>reports.</a:t>
            </a:r>
          </a:p>
          <a:p>
            <a:pPr marL="109728" indent="0">
              <a:buNone/>
            </a:pPr>
            <a:endParaRPr lang="en-US" sz="2600" dirty="0"/>
          </a:p>
          <a:p>
            <a:pPr marL="109728" indent="0">
              <a:buNone/>
            </a:pPr>
            <a:r>
              <a:rPr lang="en-US" sz="2600" b="1" dirty="0" smtClean="0"/>
              <a:t>Techniques:</a:t>
            </a:r>
          </a:p>
          <a:p>
            <a:r>
              <a:rPr lang="en-US" sz="2600" dirty="0"/>
              <a:t>information </a:t>
            </a:r>
            <a:r>
              <a:rPr lang="en-US" sz="2600" dirty="0" smtClean="0"/>
              <a:t>retrieval</a:t>
            </a:r>
          </a:p>
          <a:p>
            <a:r>
              <a:rPr lang="en-US" sz="2600" dirty="0" smtClean="0"/>
              <a:t>Machine Learning (NLP)</a:t>
            </a:r>
          </a:p>
          <a:p>
            <a:r>
              <a:rPr lang="en-US" sz="2600" dirty="0" smtClean="0"/>
              <a:t>Combination of IR and NLP.</a:t>
            </a:r>
          </a:p>
          <a:p>
            <a:pPr marL="109728" indent="0">
              <a:buNone/>
            </a:pPr>
            <a:endParaRPr lang="en-US" sz="2600" b="1" dirty="0"/>
          </a:p>
          <a:p>
            <a:pPr marL="109728" indent="0">
              <a:buNone/>
            </a:pPr>
            <a:r>
              <a:rPr lang="en-US" sz="2600" b="1" dirty="0" smtClean="0"/>
              <a:t>Conclusion:</a:t>
            </a:r>
            <a:endParaRPr lang="en-US" sz="2600" b="1" dirty="0"/>
          </a:p>
          <a:p>
            <a:pPr marL="109728" indent="0">
              <a:buNone/>
            </a:pPr>
            <a:r>
              <a:rPr lang="en-US" sz="2600" dirty="0"/>
              <a:t>In conclusion, many researchers have focused on automated realization of bug-report triage. Due to various reasons, none of the existing approach has achieved satisfactory accuracy (e.g., more than 95%).</a:t>
            </a:r>
          </a:p>
          <a:p>
            <a:pPr marL="109728" indent="0">
              <a:buNone/>
            </a:pPr>
            <a:endParaRPr lang="en-US" dirty="0"/>
          </a:p>
        </p:txBody>
      </p:sp>
      <p:sp>
        <p:nvSpPr>
          <p:cNvPr id="2" name="Title 1"/>
          <p:cNvSpPr>
            <a:spLocks noGrp="1"/>
          </p:cNvSpPr>
          <p:nvPr>
            <p:ph type="title"/>
          </p:nvPr>
        </p:nvSpPr>
        <p:spPr>
          <a:xfrm>
            <a:off x="609600" y="690073"/>
            <a:ext cx="10972800" cy="1066800"/>
          </a:xfrm>
        </p:spPr>
        <p:txBody>
          <a:bodyPr/>
          <a:lstStyle/>
          <a:p>
            <a:r>
              <a:rPr lang="en-US" dirty="0" smtClean="0"/>
              <a:t>Bug Triage</a:t>
            </a:r>
            <a:endParaRPr lang="en-US"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44239"/>
            <a:ext cx="10972800" cy="5130297"/>
          </a:xfrm>
        </p:spPr>
        <p:txBody>
          <a:bodyPr>
            <a:normAutofit fontScale="92500" lnSpcReduction="20000"/>
          </a:bodyPr>
          <a:lstStyle/>
          <a:p>
            <a:pPr marL="0" indent="0">
              <a:buNone/>
            </a:pPr>
            <a:r>
              <a:rPr lang="en-US" b="1" dirty="0"/>
              <a:t>Scope: </a:t>
            </a:r>
          </a:p>
          <a:p>
            <a:pPr marL="0" indent="0">
              <a:buNone/>
            </a:pPr>
            <a:r>
              <a:rPr lang="en-US" dirty="0"/>
              <a:t>These papers aimed at identifying traceability links from system documentation to source code.</a:t>
            </a:r>
          </a:p>
          <a:p>
            <a:pPr marL="0" indent="0">
              <a:buNone/>
            </a:pPr>
            <a:endParaRPr lang="en-US" dirty="0"/>
          </a:p>
          <a:p>
            <a:pPr marL="0" indent="0">
              <a:buNone/>
            </a:pPr>
            <a:r>
              <a:rPr lang="en-US" b="1" dirty="0"/>
              <a:t>Techniques:</a:t>
            </a:r>
          </a:p>
          <a:p>
            <a:pPr lvl="0"/>
            <a:r>
              <a:rPr lang="en-US" dirty="0"/>
              <a:t>NLP</a:t>
            </a:r>
          </a:p>
          <a:p>
            <a:pPr lvl="0"/>
            <a:r>
              <a:rPr lang="en-US" dirty="0" smtClean="0"/>
              <a:t>Information Retrieval (Latent </a:t>
            </a:r>
            <a:r>
              <a:rPr lang="en-US" dirty="0"/>
              <a:t>Semantic indexing (IR) </a:t>
            </a:r>
            <a:r>
              <a:rPr lang="en-US" dirty="0" smtClean="0"/>
              <a:t>with tools like </a:t>
            </a:r>
            <a:r>
              <a:rPr lang="en-US" dirty="0" err="1" smtClean="0"/>
              <a:t>Tracelab</a:t>
            </a:r>
            <a:r>
              <a:rPr lang="en-US" dirty="0" smtClean="0"/>
              <a:t> </a:t>
            </a:r>
            <a:r>
              <a:rPr lang="en-US" dirty="0"/>
              <a:t>(Pattern Matching</a:t>
            </a:r>
            <a:r>
              <a:rPr lang="en-US" dirty="0" smtClean="0"/>
              <a:t>))</a:t>
            </a:r>
          </a:p>
          <a:p>
            <a:pPr lvl="0"/>
            <a:endParaRPr lang="en-US" dirty="0"/>
          </a:p>
          <a:p>
            <a:pPr marL="0" indent="0">
              <a:buNone/>
            </a:pPr>
            <a:r>
              <a:rPr lang="en-US" dirty="0"/>
              <a:t> </a:t>
            </a:r>
          </a:p>
          <a:p>
            <a:pPr marL="0" indent="0">
              <a:buNone/>
            </a:pPr>
            <a:r>
              <a:rPr lang="en-US" b="1" dirty="0"/>
              <a:t>Conclusion:</a:t>
            </a:r>
          </a:p>
          <a:p>
            <a:pPr marL="0" indent="0">
              <a:buNone/>
            </a:pPr>
            <a:r>
              <a:rPr lang="en-US" dirty="0"/>
              <a:t>IR techniques were found to give better results in terms of accuracy in comparison to NLP techniques however NLP techniques like neural network and SVM were found to be more frequently used for Bug Report Prioritization. </a:t>
            </a:r>
          </a:p>
          <a:p>
            <a:endParaRPr lang="en-US" dirty="0"/>
          </a:p>
        </p:txBody>
      </p:sp>
      <p:sp>
        <p:nvSpPr>
          <p:cNvPr id="3" name="Title 2"/>
          <p:cNvSpPr>
            <a:spLocks noGrp="1"/>
          </p:cNvSpPr>
          <p:nvPr>
            <p:ph type="title"/>
          </p:nvPr>
        </p:nvSpPr>
        <p:spPr>
          <a:xfrm>
            <a:off x="515597" y="493520"/>
            <a:ext cx="10972800" cy="950719"/>
          </a:xfrm>
        </p:spPr>
        <p:txBody>
          <a:bodyPr/>
          <a:lstStyle/>
          <a:p>
            <a:r>
              <a:rPr lang="en-US" dirty="0" smtClean="0"/>
              <a:t>Traceability</a:t>
            </a:r>
            <a:endParaRPr lang="en-US" dirty="0"/>
          </a:p>
        </p:txBody>
      </p:sp>
    </p:spTree>
    <p:extLst>
      <p:ext uri="{BB962C8B-B14F-4D97-AF65-F5344CB8AC3E}">
        <p14:creationId xmlns:p14="http://schemas.microsoft.com/office/powerpoint/2010/main" val="373443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46789"/>
            <a:ext cx="10972800" cy="5027747"/>
          </a:xfrm>
        </p:spPr>
        <p:txBody>
          <a:bodyPr>
            <a:normAutofit fontScale="85000" lnSpcReduction="20000"/>
          </a:bodyPr>
          <a:lstStyle/>
          <a:p>
            <a:pPr marL="109728" indent="0">
              <a:buNone/>
            </a:pPr>
            <a:r>
              <a:rPr lang="en-US" b="1" dirty="0"/>
              <a:t>Scope: </a:t>
            </a:r>
            <a:endParaRPr lang="en-US" dirty="0"/>
          </a:p>
          <a:p>
            <a:pPr marL="109728" indent="0">
              <a:buNone/>
            </a:pPr>
            <a:r>
              <a:rPr lang="en-US" dirty="0"/>
              <a:t>These papers aim at finding context of any source code to incorporate any new functionalities or fix a defect using various text preprocessing techniques. They constructed dictionaries that mimic developers’ identified generative processes using word transformation rules</a:t>
            </a:r>
            <a:r>
              <a:rPr lang="en-US" dirty="0" smtClean="0"/>
              <a:t>.</a:t>
            </a:r>
          </a:p>
          <a:p>
            <a:pPr marL="109728" indent="0">
              <a:buNone/>
            </a:pPr>
            <a:endParaRPr lang="en-US" dirty="0"/>
          </a:p>
          <a:p>
            <a:pPr marL="109728" indent="0">
              <a:buNone/>
            </a:pPr>
            <a:r>
              <a:rPr lang="en-US" b="1" dirty="0"/>
              <a:t>Techniques:</a:t>
            </a:r>
          </a:p>
          <a:p>
            <a:r>
              <a:rPr lang="en-US" dirty="0"/>
              <a:t>NLP </a:t>
            </a:r>
            <a:r>
              <a:rPr lang="en-US" dirty="0" smtClean="0"/>
              <a:t>(</a:t>
            </a:r>
            <a:r>
              <a:rPr lang="en-US" dirty="0"/>
              <a:t>Natural Language Program </a:t>
            </a:r>
            <a:r>
              <a:rPr lang="en-US" dirty="0" smtClean="0"/>
              <a:t>Analysis)</a:t>
            </a:r>
            <a:endParaRPr lang="en-US" dirty="0"/>
          </a:p>
          <a:p>
            <a:r>
              <a:rPr lang="en-US" dirty="0" smtClean="0"/>
              <a:t>IR (Linear Identifier splitting and Expansion, TRIS)</a:t>
            </a:r>
            <a:endParaRPr lang="en-US" dirty="0"/>
          </a:p>
          <a:p>
            <a:pPr marL="109728" indent="0">
              <a:buNone/>
            </a:pPr>
            <a:endParaRPr lang="en-US" dirty="0"/>
          </a:p>
          <a:p>
            <a:pPr marL="109728" indent="0">
              <a:buNone/>
            </a:pPr>
            <a:r>
              <a:rPr lang="en-US" b="1" dirty="0"/>
              <a:t>Conclusion:</a:t>
            </a:r>
          </a:p>
          <a:p>
            <a:pPr marL="109728" indent="0">
              <a:buNone/>
            </a:pPr>
            <a:r>
              <a:rPr lang="en-US" dirty="0"/>
              <a:t>IR Techniques were found to be more efficient asymptotically. IR Techniques were much better than NLP. NLP techniques when used alone performed considerably lower than IR but when used in combination with IR Techniques, better results were yielded.</a:t>
            </a:r>
          </a:p>
        </p:txBody>
      </p:sp>
      <p:sp>
        <p:nvSpPr>
          <p:cNvPr id="3" name="Title 2"/>
          <p:cNvSpPr>
            <a:spLocks noGrp="1"/>
          </p:cNvSpPr>
          <p:nvPr>
            <p:ph type="title"/>
          </p:nvPr>
        </p:nvSpPr>
        <p:spPr>
          <a:xfrm>
            <a:off x="609600" y="630252"/>
            <a:ext cx="10972800" cy="1066800"/>
          </a:xfrm>
        </p:spPr>
        <p:txBody>
          <a:bodyPr/>
          <a:lstStyle/>
          <a:p>
            <a:r>
              <a:rPr lang="en-US" dirty="0" smtClean="0"/>
              <a:t>Source Code Preprocessing</a:t>
            </a:r>
            <a:endParaRPr lang="en-US" dirty="0"/>
          </a:p>
        </p:txBody>
      </p:sp>
    </p:spTree>
    <p:extLst>
      <p:ext uri="{BB962C8B-B14F-4D97-AF65-F5344CB8AC3E}">
        <p14:creationId xmlns:p14="http://schemas.microsoft.com/office/powerpoint/2010/main" val="228452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60434"/>
            <a:ext cx="10972800" cy="4814102"/>
          </a:xfrm>
        </p:spPr>
        <p:txBody>
          <a:bodyPr>
            <a:normAutofit fontScale="85000" lnSpcReduction="20000"/>
          </a:bodyPr>
          <a:lstStyle/>
          <a:p>
            <a:pPr marL="109728" indent="0">
              <a:buNone/>
            </a:pPr>
            <a:r>
              <a:rPr lang="en-US" b="1" dirty="0"/>
              <a:t>Scope: </a:t>
            </a:r>
            <a:endParaRPr lang="en-US" dirty="0" smtClean="0"/>
          </a:p>
          <a:p>
            <a:pPr marL="109728" indent="0">
              <a:buNone/>
            </a:pPr>
            <a:r>
              <a:rPr lang="en-US" dirty="0" smtClean="0"/>
              <a:t>These </a:t>
            </a:r>
            <a:r>
              <a:rPr lang="en-US" dirty="0"/>
              <a:t>papers addressed the need for developing more libraries that would help in software reuse and in turn improve software productivity and reliability. They used various techniques to render existing code closest to user’s </a:t>
            </a:r>
            <a:r>
              <a:rPr lang="en-US" dirty="0" smtClean="0"/>
              <a:t>needs</a:t>
            </a:r>
            <a:r>
              <a:rPr lang="en-US" dirty="0"/>
              <a:t>, easy to locate. </a:t>
            </a:r>
            <a:endParaRPr lang="en-US" dirty="0" smtClean="0"/>
          </a:p>
          <a:p>
            <a:pPr marL="109728" indent="0">
              <a:buNone/>
            </a:pPr>
            <a:endParaRPr lang="en-US" dirty="0"/>
          </a:p>
          <a:p>
            <a:pPr marL="109728" indent="0">
              <a:buNone/>
            </a:pPr>
            <a:r>
              <a:rPr lang="en-US" b="1" dirty="0" smtClean="0"/>
              <a:t>Techniques:</a:t>
            </a:r>
          </a:p>
          <a:p>
            <a:r>
              <a:rPr lang="en-US" dirty="0" smtClean="0"/>
              <a:t>NLP (Hierarchical clustering technique, Full text indexing)</a:t>
            </a:r>
          </a:p>
          <a:p>
            <a:r>
              <a:rPr lang="en-US" dirty="0" smtClean="0"/>
              <a:t>IR</a:t>
            </a:r>
          </a:p>
          <a:p>
            <a:pPr marL="109728" indent="0">
              <a:buNone/>
            </a:pPr>
            <a:endParaRPr lang="en-US" dirty="0"/>
          </a:p>
          <a:p>
            <a:pPr marL="109728" indent="0">
              <a:buNone/>
            </a:pPr>
            <a:r>
              <a:rPr lang="en-US" b="1" dirty="0" smtClean="0"/>
              <a:t>Conclusion:</a:t>
            </a:r>
          </a:p>
          <a:p>
            <a:pPr marL="109728" indent="0">
              <a:buNone/>
            </a:pPr>
            <a:r>
              <a:rPr lang="en-US" dirty="0"/>
              <a:t>Despite well recognized benefits, software re-use has not met its expected success due to technical, cognitive and social difficulties. Both IR and NLP gave similar results. However, IR served to minimize the effect on programmer’s part better by relying more on textual analysis than source code. </a:t>
            </a:r>
          </a:p>
          <a:p>
            <a:pPr marL="109728" indent="0">
              <a:buNone/>
            </a:pPr>
            <a:endParaRPr lang="en-US" dirty="0"/>
          </a:p>
        </p:txBody>
      </p:sp>
      <p:sp>
        <p:nvSpPr>
          <p:cNvPr id="3" name="Title 2"/>
          <p:cNvSpPr>
            <a:spLocks noGrp="1"/>
          </p:cNvSpPr>
          <p:nvPr>
            <p:ph type="title"/>
          </p:nvPr>
        </p:nvSpPr>
        <p:spPr>
          <a:xfrm>
            <a:off x="489959" y="775530"/>
            <a:ext cx="10972800" cy="1066800"/>
          </a:xfrm>
        </p:spPr>
        <p:txBody>
          <a:bodyPr/>
          <a:lstStyle/>
          <a:p>
            <a:r>
              <a:rPr lang="en-US" dirty="0" smtClean="0"/>
              <a:t>Software Re-use</a:t>
            </a:r>
            <a:endParaRPr lang="en-US" dirty="0"/>
          </a:p>
        </p:txBody>
      </p:sp>
    </p:spTree>
    <p:extLst>
      <p:ext uri="{BB962C8B-B14F-4D97-AF65-F5344CB8AC3E}">
        <p14:creationId xmlns:p14="http://schemas.microsoft.com/office/powerpoint/2010/main" val="404219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785</Words>
  <Application>Microsoft Office PowerPoint</Application>
  <PresentationFormat>Widescreen</PresentationFormat>
  <Paragraphs>130</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Georgia</vt:lpstr>
      <vt:lpstr>Wingdings 2</vt:lpstr>
      <vt:lpstr>Training presentation</vt:lpstr>
      <vt:lpstr>Survey on Software Engineering techniques</vt:lpstr>
      <vt:lpstr>Topics Covered</vt:lpstr>
      <vt:lpstr>Scope of the Survey</vt:lpstr>
      <vt:lpstr>Resources Used</vt:lpstr>
      <vt:lpstr>Papers used for Literature Review</vt:lpstr>
      <vt:lpstr>Bug Triage</vt:lpstr>
      <vt:lpstr>Traceability</vt:lpstr>
      <vt:lpstr>Source Code Preprocessing</vt:lpstr>
      <vt:lpstr>Software Re-use</vt:lpstr>
      <vt:lpstr>Automatic Document Generation</vt:lpstr>
      <vt:lpstr>Concept/Feature Location</vt:lpstr>
      <vt:lpstr>Progress So Far</vt:lpstr>
      <vt:lpstr>Milestones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2016-04-12T17:30:52Z</dcterms:created>
  <dcterms:modified xsi:type="dcterms:W3CDTF">2016-04-28T22:57:09Z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