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5770-A575-4F6A-A673-DC63FA4FB5D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2E3FC-8722-4106-813A-11E49F6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2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CDF16-6FD6-48CF-B800-80FAF462AFC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5A3C-14B0-4082-B985-B77FB7E1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5A3C-14B0-4082-B985-B77FB7E17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E37C9D-FDC9-41D6-AF9D-57B5EACF8E2B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0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53C-FD7F-47F1-8A16-A5BCCA7F7C6B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9A40-11EE-4FF6-A4AB-32297B65D2BB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7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85FC-6F8D-4F59-AC18-586F1A50C25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6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F00-A5E9-43D4-897D-1775AC15AA2E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859-AACE-4C5D-AA14-15EF074B015B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6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B23F-1D70-4303-A329-C13EE2AB4A59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9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81B4-DBDC-4563-857E-048705F598DC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1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5AA-4793-4329-9243-47B79D200159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9FC-0315-4878-A362-6ED76EB2B5BA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99B0-D3B7-49BB-9812-51F9447F073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B242-A591-4553-9359-D7C0DB67E429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88DE-A788-43F6-BDE2-A3D279C1F6A9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963-8518-41CB-AAA2-551205848094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7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01A-7EEB-4BDA-9AB4-C8F9CF71461F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F4B5-8575-4D27-A14C-506E5531D60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5DCA-13C3-4D14-8ED9-FE824D9FECC4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464026-67F8-4D73-B8E8-2DD18DFED91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5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683479"/>
          </a:xfrm>
        </p:spPr>
        <p:txBody>
          <a:bodyPr/>
          <a:lstStyle/>
          <a:p>
            <a:pPr algn="ctr"/>
            <a:r>
              <a:rPr lang="en-US" sz="4000" b="1" dirty="0"/>
              <a:t>A feature location approach supported by time-aware</a:t>
            </a:r>
            <a:br>
              <a:rPr lang="en-US" sz="4000" b="1" dirty="0"/>
            </a:br>
            <a:r>
              <a:rPr lang="en-US" sz="4000" b="1" dirty="0"/>
              <a:t>weighting of terms associated with developer expertise</a:t>
            </a:r>
            <a:br>
              <a:rPr lang="en-US" sz="4000" b="1" dirty="0"/>
            </a:br>
            <a:r>
              <a:rPr lang="en-US" sz="4000" b="1" dirty="0"/>
              <a:t>profiles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6008"/>
            <a:ext cx="8825658" cy="3001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Submitted by: </a:t>
            </a:r>
            <a:r>
              <a:rPr lang="en-US" sz="2800" dirty="0" err="1" smtClean="0"/>
              <a:t>Sima</a:t>
            </a:r>
            <a:r>
              <a:rPr lang="en-US" sz="2800" dirty="0" smtClean="0"/>
              <a:t> </a:t>
            </a:r>
            <a:r>
              <a:rPr lang="en-US" sz="2800" dirty="0" err="1" smtClean="0"/>
              <a:t>zamani</a:t>
            </a:r>
            <a:r>
              <a:rPr lang="en-US" sz="2800" dirty="0" smtClean="0"/>
              <a:t>, </a:t>
            </a:r>
            <a:r>
              <a:rPr lang="en-US" sz="2800" dirty="0" err="1" smtClean="0"/>
              <a:t>sai</a:t>
            </a:r>
            <a:r>
              <a:rPr lang="en-US" sz="2800" dirty="0" smtClean="0"/>
              <a:t> peck lee, </a:t>
            </a:r>
            <a:r>
              <a:rPr lang="en-US" sz="2800" dirty="0" err="1" smtClean="0"/>
              <a:t>ramin</a:t>
            </a:r>
            <a:r>
              <a:rPr lang="en-US" sz="2800" dirty="0" smtClean="0"/>
              <a:t> </a:t>
            </a:r>
            <a:r>
              <a:rPr lang="en-US" sz="2800" dirty="0" err="1" smtClean="0"/>
              <a:t>shokripour</a:t>
            </a:r>
            <a:r>
              <a:rPr lang="en-US" sz="2800" dirty="0"/>
              <a:t> </a:t>
            </a:r>
            <a:r>
              <a:rPr lang="en-US" sz="2800" dirty="0" smtClean="0"/>
              <a:t>and john </a:t>
            </a:r>
            <a:r>
              <a:rPr lang="en-US" sz="2800" dirty="0" err="1" smtClean="0"/>
              <a:t>anvik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Presented by: </a:t>
            </a:r>
            <a:r>
              <a:rPr lang="en-US" sz="2800" dirty="0" err="1" smtClean="0"/>
              <a:t>rajat</a:t>
            </a:r>
            <a:r>
              <a:rPr lang="en-US" sz="2800" dirty="0" smtClean="0"/>
              <a:t> sarin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Evaluation setup: Context selection 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1766"/>
            <a:ext cx="10131425" cy="5236234"/>
          </a:xfrm>
        </p:spPr>
        <p:txBody>
          <a:bodyPr anchor="t">
            <a:normAutofit/>
          </a:bodyPr>
          <a:lstStyle/>
          <a:p>
            <a:r>
              <a:rPr lang="en-US" sz="2800" dirty="0"/>
              <a:t>To select the test sets of bug reports for experimentally evaluating the proposed </a:t>
            </a:r>
            <a:r>
              <a:rPr lang="en-US" sz="2800" dirty="0" smtClean="0"/>
              <a:t>approach, all </a:t>
            </a:r>
            <a:r>
              <a:rPr lang="en-US" sz="2800" dirty="0"/>
              <a:t>the change requests reported to the </a:t>
            </a:r>
            <a:r>
              <a:rPr lang="en-US" sz="2800" dirty="0" smtClean="0"/>
              <a:t>issue tracking system </a:t>
            </a:r>
            <a:r>
              <a:rPr lang="en-US" sz="2800" dirty="0"/>
              <a:t>(ITS) of the subject </a:t>
            </a:r>
            <a:r>
              <a:rPr lang="en-US" sz="2800" dirty="0" smtClean="0"/>
              <a:t>systems were investigated.</a:t>
            </a:r>
          </a:p>
          <a:p>
            <a:r>
              <a:rPr lang="en-US" sz="2800" dirty="0"/>
              <a:t>For this study, from the change requests of </a:t>
            </a:r>
            <a:r>
              <a:rPr lang="en-US" sz="2800" dirty="0" smtClean="0"/>
              <a:t>each subject </a:t>
            </a:r>
            <a:r>
              <a:rPr lang="en-US" sz="2800" dirty="0"/>
              <a:t>systems, 200 change requests that were marked as FIXED were randomly </a:t>
            </a:r>
            <a:r>
              <a:rPr lang="en-US" sz="2800" dirty="0" smtClean="0"/>
              <a:t>selected as </a:t>
            </a:r>
            <a:r>
              <a:rPr lang="en-US" sz="2800" dirty="0"/>
              <a:t>the main test set to evaluate the proposed approach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reports were chosen randomly to avoid evaluating the approach in a specific period </a:t>
            </a:r>
            <a:r>
              <a:rPr lang="en-US" sz="2800" dirty="0" smtClean="0"/>
              <a:t>of the </a:t>
            </a:r>
            <a:r>
              <a:rPr lang="en-US" sz="2800" dirty="0"/>
              <a:t>project lifecycle where confounding conditions may occur.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Evaluation setup: Context selection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392"/>
            <a:ext cx="10131425" cy="5227608"/>
          </a:xfrm>
        </p:spPr>
        <p:txBody>
          <a:bodyPr anchor="t">
            <a:normAutofit/>
          </a:bodyPr>
          <a:lstStyle/>
          <a:p>
            <a:r>
              <a:rPr lang="en-US" sz="2800" dirty="0"/>
              <a:t>Also, to assess the behavior of the approach in specific periods of the project </a:t>
            </a:r>
            <a:r>
              <a:rPr lang="en-US" sz="2800" dirty="0" smtClean="0"/>
              <a:t>lifecycle, the </a:t>
            </a:r>
            <a:r>
              <a:rPr lang="en-US" sz="2800" dirty="0"/>
              <a:t>subject systems were investigated to select new test set from two specific </a:t>
            </a:r>
            <a:r>
              <a:rPr lang="en-US" sz="2800" dirty="0" smtClean="0"/>
              <a:t>periods.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first 100 fixed change requests that were reported to the </a:t>
            </a:r>
            <a:r>
              <a:rPr lang="en-US" sz="2800" dirty="0" smtClean="0"/>
              <a:t>subject systems </a:t>
            </a:r>
            <a:r>
              <a:rPr lang="en-US" sz="2800" dirty="0"/>
              <a:t>formed an “early” test set and similarly the most recent 100 fixed change </a:t>
            </a:r>
            <a:r>
              <a:rPr lang="en-US" sz="2800" dirty="0" smtClean="0"/>
              <a:t>requests, at </a:t>
            </a:r>
            <a:r>
              <a:rPr lang="en-US" sz="2800" dirty="0"/>
              <a:t>the time of data collection, formed a “late” test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Comparable feature location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04513"/>
                <a:ext cx="10131425" cy="5253487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 smtClean="0"/>
                  <a:t>To investigate </a:t>
                </a:r>
                <a:r>
                  <a:rPr lang="en-US" sz="2800" dirty="0"/>
                  <a:t>the accuracy of analyzing the source code data from the developer perspective, </a:t>
                </a:r>
                <a:r>
                  <a:rPr lang="en-US" sz="2800" dirty="0" smtClean="0"/>
                  <a:t>the results of the proposed approach are </a:t>
                </a:r>
                <a:r>
                  <a:rPr lang="en-US" sz="2800" dirty="0"/>
                  <a:t>compared to approaches that </a:t>
                </a:r>
                <a:r>
                  <a:rPr lang="en-US" sz="2800" dirty="0" smtClean="0"/>
                  <a:t>used SUM and </a:t>
                </a:r>
                <a:r>
                  <a:rPr lang="en-US" sz="2800" dirty="0"/>
                  <a:t>VSM, </a:t>
                </a:r>
                <a:r>
                  <a:rPr lang="en-US" sz="2800" dirty="0" smtClean="0"/>
                  <a:t>which are </a:t>
                </a:r>
                <a:r>
                  <a:rPr lang="en-US" sz="2800" dirty="0"/>
                  <a:t>location-based feature location </a:t>
                </a:r>
                <a:r>
                  <a:rPr lang="en-US" sz="2800" dirty="0" smtClean="0"/>
                  <a:t>methods.</a:t>
                </a:r>
              </a:p>
              <a:p>
                <a:r>
                  <a:rPr lang="en-US" sz="2800" dirty="0" smtClean="0"/>
                  <a:t>TDEFL </a:t>
                </a:r>
                <a:r>
                  <a:rPr lang="en-US" sz="2800" dirty="0"/>
                  <a:t>results </a:t>
                </a:r>
                <a:r>
                  <a:rPr lang="en-US" sz="2800" dirty="0" smtClean="0"/>
                  <a:t>are compared </a:t>
                </a:r>
                <a:r>
                  <a:rPr lang="en-US" sz="2800" dirty="0"/>
                  <a:t>with </a:t>
                </a:r>
                <a:r>
                  <a:rPr lang="en-US" sz="2800" dirty="0" smtClean="0"/>
                  <a:t>NBFL </a:t>
                </a:r>
                <a:r>
                  <a:rPr lang="en-US" sz="2800" dirty="0"/>
                  <a:t>as a time-based feature </a:t>
                </a:r>
                <a:r>
                  <a:rPr lang="en-US" sz="2800" dirty="0" smtClean="0"/>
                  <a:t>location approach.</a:t>
                </a:r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results of TDEFL were compared with </a:t>
                </a:r>
                <a:r>
                  <a:rPr lang="en-US" sz="2800" dirty="0" smtClean="0"/>
                  <a:t>2 versions of DBFL; one that </a:t>
                </a:r>
                <a:r>
                  <a:rPr lang="en-US" sz="2800" dirty="0"/>
                  <a:t>does not take into account the time-metadata of developers’ </a:t>
                </a:r>
                <a:r>
                  <a:rPr lang="en-US" sz="2800" dirty="0" smtClean="0"/>
                  <a:t>activities (termed as DEFL)and second that </a:t>
                </a:r>
                <a:r>
                  <a:rPr lang="en-US" sz="2800" dirty="0"/>
                  <a:t>does not </a:t>
                </a:r>
                <a:r>
                  <a:rPr lang="en-US" sz="2800" dirty="0" smtClean="0"/>
                  <a:t>have </a:t>
                </a:r>
                <a:r>
                  <a:rPr lang="en-US" sz="2800" dirty="0"/>
                  <a:t>developer </a:t>
                </a:r>
                <a:r>
                  <a:rPr lang="en-US" sz="2800" dirty="0" smtClean="0"/>
                  <a:t>frequency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/>
                          <m:t>DEFL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/>
                          <m:t>No</m:t>
                        </m:r>
                        <m:r>
                          <m:rPr>
                            <m:nor/>
                          </m:rPr>
                          <a:rPr lang="en-US" sz="2800"/>
                          <m:t>−</m:t>
                        </m:r>
                        <m:r>
                          <m:rPr>
                            <m:nor/>
                          </m:rPr>
                          <a:rPr lang="en-US" sz="2800"/>
                          <m:t>Keywords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04513"/>
                <a:ext cx="10131425" cy="5253487"/>
              </a:xfrm>
              <a:blipFill rotWithShape="0">
                <a:blip r:embed="rId2"/>
                <a:stretch>
                  <a:fillRect l="-1084" t="-1044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VSM analyzes </a:t>
            </a:r>
            <a:r>
              <a:rPr lang="en-US" sz="2800" dirty="0"/>
              <a:t>text documents in a training set </a:t>
            </a:r>
            <a:r>
              <a:rPr lang="en-US" sz="2800" dirty="0" smtClean="0"/>
              <a:t>and measures their </a:t>
            </a:r>
            <a:r>
              <a:rPr lang="en-US" sz="2800" dirty="0"/>
              <a:t>similarity with a query in three </a:t>
            </a:r>
            <a:r>
              <a:rPr lang="en-US" sz="28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VSM makes a vector of the terms used </a:t>
            </a:r>
            <a:r>
              <a:rPr lang="en-US" sz="2800" dirty="0" smtClean="0"/>
              <a:t>in each </a:t>
            </a:r>
            <a:r>
              <a:rPr lang="en-US" sz="2800" dirty="0"/>
              <a:t>of the </a:t>
            </a:r>
            <a:r>
              <a:rPr lang="en-US" sz="2800" dirty="0" smtClean="0"/>
              <a:t>documents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weights of the terms are determined for each document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cosine similarity of document vectors against a vector for the query is calculated and the documents are indexed based on their similarity with the </a:t>
            </a:r>
            <a:r>
              <a:rPr lang="en-US" sz="2800" dirty="0" smtClean="0"/>
              <a:t>query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Smoothed Unigram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Unigram Model (UM) is a simple case of </a:t>
            </a:r>
            <a:r>
              <a:rPr lang="en-US" sz="2800" dirty="0" smtClean="0"/>
              <a:t>a language </a:t>
            </a:r>
            <a:r>
              <a:rPr lang="en-US" sz="2800" dirty="0"/>
              <a:t>model where the probability of each term is determined independent of </a:t>
            </a:r>
            <a:r>
              <a:rPr lang="en-US" sz="2800" dirty="0" smtClean="0"/>
              <a:t>other terms.</a:t>
            </a:r>
          </a:p>
          <a:p>
            <a:r>
              <a:rPr lang="en-US" sz="2800" dirty="0"/>
              <a:t>The problem of UM assigning a zero probability to a class that is missing </a:t>
            </a:r>
            <a:r>
              <a:rPr lang="en-US" sz="2800" dirty="0" smtClean="0"/>
              <a:t>one term </a:t>
            </a:r>
            <a:r>
              <a:rPr lang="en-US" sz="2800" dirty="0"/>
              <a:t>of a query is resolved in the Smoothed Unigram Model (SUM) by measuring </a:t>
            </a:r>
            <a:r>
              <a:rPr lang="en-US" sz="2800" dirty="0" smtClean="0"/>
              <a:t>the probability </a:t>
            </a:r>
            <a:r>
              <a:rPr lang="en-US" sz="2800" dirty="0"/>
              <a:t>of a term in all documents instead of a single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Research </a:t>
            </a:r>
            <a:r>
              <a:rPr lang="en-US" sz="4400" b="1" dirty="0" smtClean="0"/>
              <a:t>questions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research questions that we aim to address in this research are as follows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use of developer expertise profile result in a more accurate feature </a:t>
            </a:r>
            <a:r>
              <a:rPr lang="en-US" sz="2800" dirty="0" smtClean="0"/>
              <a:t>location approach </a:t>
            </a:r>
            <a:r>
              <a:rPr lang="en-US" sz="2800" dirty="0"/>
              <a:t>than the state-of-the-art IR approaches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the impact of using time-metadata in a developer-based feature </a:t>
            </a:r>
            <a:r>
              <a:rPr lang="en-US" sz="2800" dirty="0" smtClean="0"/>
              <a:t>location approach?</a:t>
            </a:r>
          </a:p>
          <a:p>
            <a:endParaRPr lang="en-US" sz="2800" dirty="0"/>
          </a:p>
          <a:p>
            <a:r>
              <a:rPr lang="en-US" sz="2800" dirty="0"/>
              <a:t>Extending from these research questions, the following set of hypotheses were </a:t>
            </a:r>
            <a:r>
              <a:rPr lang="en-US" sz="2800" dirty="0" smtClean="0"/>
              <a:t>identified based </a:t>
            </a:r>
            <a:r>
              <a:rPr lang="en-US" sz="2800" dirty="0"/>
              <a:t>on the accuracy and effectiveness metrics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Hypotheses for </a:t>
            </a:r>
            <a:r>
              <a:rPr lang="en-US" sz="4400" b="1" dirty="0" err="1" smtClean="0"/>
              <a:t>rq</a:t>
            </a:r>
            <a:r>
              <a:rPr lang="en-US" sz="4400" b="1" dirty="0" smtClean="0"/>
              <a:t> 1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 smtClean="0"/>
                  <a:t>The null </a:t>
                </a:r>
                <a:r>
                  <a:rPr lang="en-US" sz="2800" dirty="0"/>
                  <a:t>hypotheses from the first research question are as follows: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vs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SUM</m:t>
                        </m:r>
                      </m:sub>
                    </m:sSub>
                  </m:oMath>
                </a14:m>
                <a:r>
                  <a:rPr lang="en-US" sz="2800" dirty="0" smtClean="0"/>
                  <a:t>: </a:t>
                </a:r>
                <a:r>
                  <a:rPr lang="en-US" sz="2800" dirty="0"/>
                  <a:t>There is no significant difference between </a:t>
                </a:r>
                <a:r>
                  <a:rPr lang="en-US" sz="2800" dirty="0" smtClean="0"/>
                  <a:t>TDEFL</a:t>
                </a:r>
                <a:r>
                  <a:rPr lang="en-US" sz="2800" dirty="0"/>
                  <a:t>, and SUM</a:t>
                </a:r>
                <a:r>
                  <a:rPr lang="en-US" sz="2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vs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 b="0" i="1" smtClean="0"/>
                          <m:t>VSM</m:t>
                        </m:r>
                      </m:sub>
                    </m:sSub>
                  </m:oMath>
                </a14:m>
                <a:r>
                  <a:rPr lang="en-US" sz="2800" dirty="0" smtClean="0"/>
                  <a:t>: </a:t>
                </a:r>
                <a:r>
                  <a:rPr lang="en-US" sz="2800" dirty="0"/>
                  <a:t>There is no significant difference between TDEFL and VSM</a:t>
                </a:r>
                <a:r>
                  <a:rPr lang="en-US" sz="2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vsNBFL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There is no significant difference between TDEFL and NBFL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  <a:blipFill rotWithShape="0">
                <a:blip r:embed="rId2"/>
                <a:stretch>
                  <a:fillRect l="-1084" t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Hypotheses for </a:t>
            </a:r>
            <a:r>
              <a:rPr lang="en-US" sz="4400" b="1" dirty="0" err="1" smtClean="0"/>
              <a:t>rq</a:t>
            </a:r>
            <a:r>
              <a:rPr lang="en-US" sz="4400" b="1" dirty="0" smtClean="0"/>
              <a:t> 2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 smtClean="0"/>
                  <a:t>The null hypotheses from the second research </a:t>
                </a:r>
                <a:r>
                  <a:rPr lang="en-US" sz="2800" dirty="0"/>
                  <a:t>question are as </a:t>
                </a:r>
                <a:r>
                  <a:rPr lang="en-US" sz="2800" dirty="0" smtClean="0"/>
                  <a:t>follows: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vs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DEFL</m:t>
                        </m:r>
                      </m:sub>
                    </m:sSub>
                  </m:oMath>
                </a14:m>
                <a:r>
                  <a:rPr lang="en-US" sz="2800" dirty="0" smtClean="0"/>
                  <a:t>: </a:t>
                </a:r>
                <a:r>
                  <a:rPr lang="en-US" sz="2800" dirty="0"/>
                  <a:t>There is no significant difference between </a:t>
                </a:r>
                <a:r>
                  <a:rPr lang="en-US" sz="2800" dirty="0" smtClean="0"/>
                  <a:t>TDEFL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DEFL.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vs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DEFL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Keywords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: </a:t>
                </a:r>
                <a:r>
                  <a:rPr lang="en-US" sz="2800" dirty="0"/>
                  <a:t>There is no significant difference between TDEFL </a:t>
                </a: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𝐷𝐸𝐹𝐿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𝐾𝑒𝑦𝑤𝑜𝑟𝑑𝑠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  <a:blipFill rotWithShape="0">
                <a:blip r:embed="rId2"/>
                <a:stretch>
                  <a:fillRect l="-1084" t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Metrics for </a:t>
            </a:r>
            <a:r>
              <a:rPr lang="en-US" sz="4400" dirty="0"/>
              <a:t>Experimental </a:t>
            </a:r>
            <a:r>
              <a:rPr lang="en-US" sz="4400" dirty="0" smtClean="0"/>
              <a:t>design 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Top N Rank or </a:t>
            </a:r>
            <a:r>
              <a:rPr lang="en-US" sz="2800" dirty="0" smtClean="0"/>
              <a:t>Likelihood: </a:t>
            </a:r>
            <a:r>
              <a:rPr lang="en-US" sz="2800" dirty="0"/>
              <a:t>This metric is used to evaluate the accuracy of a </a:t>
            </a:r>
            <a:r>
              <a:rPr lang="en-US" sz="2800" dirty="0" smtClean="0"/>
              <a:t>feature location </a:t>
            </a:r>
            <a:r>
              <a:rPr lang="en-US" sz="2800" dirty="0"/>
              <a:t>approach. In this case, the higher the value of the metric, the better the </a:t>
            </a:r>
            <a:r>
              <a:rPr lang="en-US" sz="2800" dirty="0" smtClean="0"/>
              <a:t>accuracy of </a:t>
            </a:r>
            <a:r>
              <a:rPr lang="en-US" sz="2800" dirty="0"/>
              <a:t>the feature location approach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Effectiveness: </a:t>
            </a:r>
            <a:r>
              <a:rPr lang="en-US" sz="2800" dirty="0"/>
              <a:t>In feature location, effectiveness is defined as the position </a:t>
            </a:r>
            <a:r>
              <a:rPr lang="en-US" sz="2800" dirty="0" smtClean="0"/>
              <a:t>of the </a:t>
            </a:r>
            <a:r>
              <a:rPr lang="en-US" sz="2800" dirty="0"/>
              <a:t>first relevant source code location in the ranked </a:t>
            </a:r>
            <a:r>
              <a:rPr lang="en-US" sz="2800" dirty="0" smtClean="0"/>
              <a:t>list.</a:t>
            </a:r>
            <a:r>
              <a:rPr lang="en-US" sz="2800" dirty="0"/>
              <a:t> </a:t>
            </a:r>
            <a:r>
              <a:rPr lang="en-US" sz="2800" dirty="0" smtClean="0"/>
              <a:t>For </a:t>
            </a:r>
            <a:r>
              <a:rPr lang="en-US" sz="2800" dirty="0"/>
              <a:t>this metric, the lower </a:t>
            </a:r>
            <a:r>
              <a:rPr lang="en-US" sz="2800" dirty="0" smtClean="0"/>
              <a:t>the value</a:t>
            </a:r>
            <a:r>
              <a:rPr lang="en-US" sz="2800" dirty="0"/>
              <a:t>, the less effort is required by the developer, leading to a more effective </a:t>
            </a:r>
            <a:r>
              <a:rPr lang="en-US" sz="2800" dirty="0" smtClean="0"/>
              <a:t>feature location approach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Metrics for </a:t>
            </a:r>
            <a:r>
              <a:rPr lang="en-US" sz="4400" dirty="0"/>
              <a:t>Experimental </a:t>
            </a:r>
            <a:r>
              <a:rPr lang="en-US" sz="4400" dirty="0" smtClean="0"/>
              <a:t>design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Mean Reciprocal Rank (MRR</a:t>
            </a:r>
            <a:r>
              <a:rPr lang="en-US" sz="2800" dirty="0" smtClean="0"/>
              <a:t>): MRR </a:t>
            </a:r>
            <a:r>
              <a:rPr lang="en-US" sz="2800" dirty="0"/>
              <a:t>is the inverse of the </a:t>
            </a:r>
            <a:r>
              <a:rPr lang="en-US" sz="2800" dirty="0" smtClean="0"/>
              <a:t>effectiveness metric. </a:t>
            </a:r>
            <a:r>
              <a:rPr lang="en-US" sz="2800" dirty="0"/>
              <a:t>The higher the MRR value, the better the performance of </a:t>
            </a:r>
            <a:r>
              <a:rPr lang="en-US" sz="2800" dirty="0" smtClean="0"/>
              <a:t>the feature </a:t>
            </a:r>
            <a:r>
              <a:rPr lang="en-US" sz="2800" dirty="0"/>
              <a:t>location approach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Mean Average Precision (MAP</a:t>
            </a:r>
            <a:r>
              <a:rPr lang="en-US" sz="2800" dirty="0" smtClean="0"/>
              <a:t>): </a:t>
            </a:r>
            <a:r>
              <a:rPr lang="en-US" sz="2800" dirty="0"/>
              <a:t>The MAP is the mean of the average </a:t>
            </a:r>
            <a:r>
              <a:rPr lang="en-US" sz="2800" dirty="0" smtClean="0"/>
              <a:t>precisions for </a:t>
            </a:r>
            <a:r>
              <a:rPr lang="en-US" sz="2800" dirty="0"/>
              <a:t>a set of queries. Precision is the fraction of predicted source code locations that </a:t>
            </a:r>
            <a:r>
              <a:rPr lang="en-US" sz="2800" dirty="0" smtClean="0"/>
              <a:t>are relevant </a:t>
            </a:r>
            <a:r>
              <a:rPr lang="en-US" sz="2800" dirty="0"/>
              <a:t>to the given query. </a:t>
            </a:r>
            <a:r>
              <a:rPr lang="en-US" sz="2800" dirty="0" smtClean="0"/>
              <a:t>The </a:t>
            </a:r>
            <a:r>
              <a:rPr lang="en-US" sz="2800" dirty="0"/>
              <a:t>higher the MAP value, the better the feature location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 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Feature Location: Aims to identify the initial source code location associated with the implementation of a software feature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text </a:t>
            </a:r>
            <a:r>
              <a:rPr lang="en-US" sz="2800" dirty="0" smtClean="0"/>
              <a:t>data in </a:t>
            </a:r>
            <a:r>
              <a:rPr lang="en-US" sz="2800" dirty="0"/>
              <a:t>the repositories have a corresponding set of </a:t>
            </a:r>
            <a:r>
              <a:rPr lang="en-US" sz="2800" dirty="0" smtClean="0"/>
              <a:t>metadata, </a:t>
            </a:r>
            <a:r>
              <a:rPr lang="en-US" sz="2800" dirty="0"/>
              <a:t>such as developer </a:t>
            </a:r>
            <a:r>
              <a:rPr lang="en-US" sz="2800" dirty="0" smtClean="0"/>
              <a:t>information, time </a:t>
            </a:r>
            <a:r>
              <a:rPr lang="en-US" sz="2800" dirty="0"/>
              <a:t>stamp, and commit comments that explain the who, when, and why of the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ext </a:t>
            </a:r>
            <a:r>
              <a:rPr lang="en-US" sz="2800" dirty="0"/>
              <a:t>data </a:t>
            </a:r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dirty="0" smtClean="0"/>
              <a:t>analyzed from </a:t>
            </a:r>
            <a:r>
              <a:rPr lang="en-US" sz="2800" dirty="0"/>
              <a:t>various </a:t>
            </a:r>
            <a:r>
              <a:rPr lang="en-US" sz="2800" dirty="0" smtClean="0"/>
              <a:t>perspectives such as source code location or developer.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a developer-based approach, the </a:t>
            </a:r>
            <a:r>
              <a:rPr lang="en-US" sz="2800" dirty="0" smtClean="0"/>
              <a:t>term that </a:t>
            </a:r>
            <a:r>
              <a:rPr lang="en-US" sz="2800" dirty="0"/>
              <a:t>had been used by different developers has more impact in determining the relevancy </a:t>
            </a:r>
            <a:r>
              <a:rPr lang="en-US" sz="2800" dirty="0" smtClean="0"/>
              <a:t>of the </a:t>
            </a:r>
            <a:r>
              <a:rPr lang="en-US" sz="2800" dirty="0"/>
              <a:t>change request and a source code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To collect the </a:t>
            </a:r>
            <a:r>
              <a:rPr lang="en-US" sz="2800" dirty="0" smtClean="0"/>
              <a:t>data from </a:t>
            </a:r>
            <a:r>
              <a:rPr lang="en-US" sz="2800" dirty="0"/>
              <a:t>the VCS, the commit log was first downloaded from the VCS.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order to extract </a:t>
            </a:r>
            <a:r>
              <a:rPr lang="en-US" sz="2800" dirty="0" smtClean="0"/>
              <a:t>the identifiers </a:t>
            </a:r>
            <a:r>
              <a:rPr lang="en-US" sz="2800" dirty="0"/>
              <a:t>from the collected data, first, the source code files that were created or modified </a:t>
            </a:r>
            <a:r>
              <a:rPr lang="en-US" sz="2800" dirty="0" smtClean="0"/>
              <a:t>in each </a:t>
            </a:r>
            <a:r>
              <a:rPr lang="en-US" sz="2800" dirty="0"/>
              <a:t>revision were regenerated using the appropriate VCS commands. </a:t>
            </a:r>
            <a:endParaRPr lang="en-US" sz="2800" dirty="0" smtClean="0"/>
          </a:p>
          <a:p>
            <a:r>
              <a:rPr lang="en-US" sz="2800" dirty="0" smtClean="0"/>
              <a:t>Next</a:t>
            </a:r>
            <a:r>
              <a:rPr lang="en-US" sz="2800" dirty="0"/>
              <a:t>, the source </a:t>
            </a:r>
            <a:r>
              <a:rPr lang="en-US" sz="2800" dirty="0" smtClean="0"/>
              <a:t>code files </a:t>
            </a:r>
            <a:r>
              <a:rPr lang="en-US" sz="2800" dirty="0"/>
              <a:t>are converted into a tagged format, specifically into </a:t>
            </a:r>
            <a:r>
              <a:rPr lang="en-US" sz="2800" dirty="0" err="1"/>
              <a:t>JavaDocXML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From the generated XML files, the text entities of </a:t>
            </a:r>
            <a:r>
              <a:rPr lang="en-US" sz="2800" dirty="0" smtClean="0"/>
              <a:t>the </a:t>
            </a:r>
            <a:r>
              <a:rPr lang="en-US" sz="2800" i="1" dirty="0" smtClean="0"/>
              <a:t>&lt;</a:t>
            </a:r>
            <a:r>
              <a:rPr lang="en-US" sz="2800" i="1" dirty="0" err="1" smtClean="0"/>
              <a:t>jelclass</a:t>
            </a:r>
            <a:r>
              <a:rPr lang="en-US" sz="2800" i="1" dirty="0"/>
              <a:t>&gt;</a:t>
            </a:r>
            <a:r>
              <a:rPr lang="en-US" sz="2800" dirty="0"/>
              <a:t>, </a:t>
            </a:r>
            <a:r>
              <a:rPr lang="en-US" sz="2800" i="1" dirty="0"/>
              <a:t>&lt;fields&gt;</a:t>
            </a:r>
            <a:r>
              <a:rPr lang="en-US" sz="2800" dirty="0"/>
              <a:t>, </a:t>
            </a:r>
            <a:r>
              <a:rPr lang="en-US" sz="2800" i="1" dirty="0"/>
              <a:t>&lt;method&gt;</a:t>
            </a:r>
            <a:r>
              <a:rPr lang="en-US" sz="2800" dirty="0"/>
              <a:t>, and </a:t>
            </a:r>
            <a:r>
              <a:rPr lang="en-US" sz="2800" i="1" dirty="0"/>
              <a:t>&lt;</a:t>
            </a:r>
            <a:r>
              <a:rPr lang="en-US" sz="2800" i="1" dirty="0" err="1"/>
              <a:t>params</a:t>
            </a:r>
            <a:r>
              <a:rPr lang="en-US" sz="2800" i="1" dirty="0"/>
              <a:t>&gt; </a:t>
            </a:r>
            <a:r>
              <a:rPr lang="en-US" sz="2800" dirty="0"/>
              <a:t>tags were extracted to collect the </a:t>
            </a:r>
            <a:r>
              <a:rPr lang="en-US" sz="2800" dirty="0" smtClean="0"/>
              <a:t>names of </a:t>
            </a:r>
            <a:r>
              <a:rPr lang="en-US" sz="2800" dirty="0"/>
              <a:t>classes, fields, methods, and method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In the next step, decomposing identifiers, </a:t>
            </a:r>
            <a:r>
              <a:rPr lang="en-US" sz="2800" dirty="0" smtClean="0"/>
              <a:t>was </a:t>
            </a:r>
            <a:r>
              <a:rPr lang="en-US" sz="2800" dirty="0"/>
              <a:t>used to produce the set of terms used to create identifiers.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extract the noun terms </a:t>
            </a:r>
            <a:r>
              <a:rPr lang="en-US" sz="2800" dirty="0" smtClean="0"/>
              <a:t>from the </a:t>
            </a:r>
            <a:r>
              <a:rPr lang="en-US" sz="2800" dirty="0"/>
              <a:t>decomposed identifiers</a:t>
            </a:r>
            <a:r>
              <a:rPr lang="en-US" sz="2800" dirty="0" smtClean="0"/>
              <a:t>, </a:t>
            </a:r>
            <a:r>
              <a:rPr lang="en-US" sz="2800" dirty="0"/>
              <a:t>a plug-in of GATE13 </a:t>
            </a:r>
            <a:r>
              <a:rPr lang="en-US" sz="2800" dirty="0" smtClean="0"/>
              <a:t>was </a:t>
            </a:r>
            <a:r>
              <a:rPr lang="en-US" sz="2800" dirty="0"/>
              <a:t>employed. </a:t>
            </a:r>
            <a:endParaRPr lang="en-US" sz="2800" dirty="0" smtClean="0"/>
          </a:p>
          <a:p>
            <a:r>
              <a:rPr lang="en-US" sz="2800" dirty="0" smtClean="0"/>
              <a:t>Then</a:t>
            </a:r>
            <a:r>
              <a:rPr lang="en-US" sz="2800" dirty="0"/>
              <a:t>, the </a:t>
            </a:r>
            <a:r>
              <a:rPr lang="en-US" sz="2800" dirty="0" smtClean="0"/>
              <a:t>part-of-speech (</a:t>
            </a:r>
            <a:r>
              <a:rPr lang="en-US" sz="2800" dirty="0"/>
              <a:t>POS) tagger of the ANNIE </a:t>
            </a:r>
            <a:r>
              <a:rPr lang="en-US" sz="2800" dirty="0" smtClean="0"/>
              <a:t>plug-in was </a:t>
            </a:r>
            <a:r>
              <a:rPr lang="en-US" sz="2800" dirty="0"/>
              <a:t>used to determine the roles of the </a:t>
            </a:r>
            <a:r>
              <a:rPr lang="en-US" sz="2800" dirty="0" smtClean="0"/>
              <a:t>decomposed identifiers </a:t>
            </a:r>
            <a:r>
              <a:rPr lang="en-US" sz="2800" dirty="0"/>
              <a:t>to extract the noun terms.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7511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Experimental </a:t>
            </a:r>
            <a:r>
              <a:rPr lang="en-US" sz="4400" dirty="0" smtClean="0"/>
              <a:t>implementation (1/2)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802" y="1475116"/>
            <a:ext cx="5136092" cy="5382883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ll </a:t>
            </a:r>
            <a:r>
              <a:rPr lang="en-US" sz="2800" dirty="0"/>
              <a:t>refined </a:t>
            </a:r>
            <a:r>
              <a:rPr lang="en-US" sz="2800" dirty="0" smtClean="0"/>
              <a:t>data were </a:t>
            </a:r>
            <a:r>
              <a:rPr lang="en-US" sz="2800" dirty="0"/>
              <a:t>used as the input to the experiment. These data were imported using the Corpus </a:t>
            </a:r>
            <a:r>
              <a:rPr lang="en-US" sz="2800" dirty="0" smtClean="0"/>
              <a:t>Importer components </a:t>
            </a:r>
            <a:r>
              <a:rPr lang="en-US" sz="2800" dirty="0"/>
              <a:t>created by Moritz and his </a:t>
            </a:r>
            <a:r>
              <a:rPr lang="en-US" sz="2800" dirty="0" smtClean="0"/>
              <a:t>colleagues.</a:t>
            </a:r>
          </a:p>
          <a:p>
            <a:r>
              <a:rPr lang="en-US" sz="2800" dirty="0"/>
              <a:t>In parallel, the text of the </a:t>
            </a:r>
            <a:r>
              <a:rPr lang="en-US" sz="2800" dirty="0" smtClean="0"/>
              <a:t>summary and </a:t>
            </a:r>
            <a:r>
              <a:rPr lang="en-US" sz="2800" dirty="0"/>
              <a:t>description fields of a new change request were entered into the experiment through </a:t>
            </a:r>
            <a:r>
              <a:rPr lang="en-US" sz="2800" dirty="0" smtClean="0"/>
              <a:t>the Queries </a:t>
            </a:r>
            <a:r>
              <a:rPr lang="en-US" sz="2800" dirty="0"/>
              <a:t>Importer component as a query.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21895" y="1475116"/>
            <a:ext cx="4995332" cy="538288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1475115"/>
            <a:ext cx="4995331" cy="53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Experimental </a:t>
            </a:r>
            <a:r>
              <a:rPr lang="en-US" sz="4400" dirty="0" smtClean="0"/>
              <a:t>implementation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Using the imported data, </a:t>
            </a:r>
            <a:r>
              <a:rPr lang="en-US" sz="2800" dirty="0" smtClean="0"/>
              <a:t>the weights </a:t>
            </a:r>
            <a:r>
              <a:rPr lang="en-US" sz="2800" dirty="0"/>
              <a:t>of the terms </a:t>
            </a:r>
            <a:r>
              <a:rPr lang="en-US" sz="2800" dirty="0" smtClean="0"/>
              <a:t>that appeared </a:t>
            </a:r>
            <a:r>
              <a:rPr lang="en-US" sz="2800" dirty="0"/>
              <a:t>in both the developer expertise profile and the query were calculated by the </a:t>
            </a:r>
            <a:r>
              <a:rPr lang="en-US" sz="2800" dirty="0" smtClean="0"/>
              <a:t>term weighting component.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scores of the source code files were determined in the </a:t>
            </a:r>
            <a:r>
              <a:rPr lang="en-US" sz="2800" dirty="0" smtClean="0"/>
              <a:t>location identification </a:t>
            </a:r>
            <a:r>
              <a:rPr lang="en-US" sz="2800" dirty="0"/>
              <a:t>component.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output of this experiment was a ranked list of source code </a:t>
            </a:r>
            <a:r>
              <a:rPr lang="en-US" sz="2800" dirty="0" smtClean="0"/>
              <a:t>files in </a:t>
            </a:r>
            <a:r>
              <a:rPr lang="en-US" sz="2800" dirty="0"/>
              <a:t>descending order of the scores that were retrieved by the Results Exporter component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Evaluation results and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466491"/>
            <a:ext cx="10131425" cy="5391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TDEFL versus NBFL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466491"/>
            <a:ext cx="10131425" cy="53915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Evaluating for a Specific Time Period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462286"/>
            <a:ext cx="10131424" cy="53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Discussion (1/6)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/>
                  <a:t>The experimental evaluation of the proposed developer-based approach on </a:t>
                </a:r>
                <a:r>
                  <a:rPr lang="en-US" sz="2800" dirty="0" smtClean="0"/>
                  <a:t>the main </a:t>
                </a:r>
                <a:r>
                  <a:rPr lang="en-US" sz="2800" dirty="0"/>
                  <a:t>test </a:t>
                </a:r>
                <a:r>
                  <a:rPr lang="en-US" sz="2800" dirty="0" smtClean="0"/>
                  <a:t>set indicates </a:t>
                </a:r>
                <a:r>
                  <a:rPr lang="en-US" sz="2800" dirty="0"/>
                  <a:t>that TDEFL obtained better results in all respects, i.e., accuracy, performance, </a:t>
                </a:r>
                <a:r>
                  <a:rPr lang="en-US" sz="2800" dirty="0" smtClean="0"/>
                  <a:t>and effectiveness</a:t>
                </a:r>
                <a:r>
                  <a:rPr lang="en-US" sz="2800" dirty="0"/>
                  <a:t>, when </a:t>
                </a:r>
                <a:r>
                  <a:rPr lang="en-US" sz="2800" dirty="0" smtClean="0"/>
                  <a:t>compared to SUM </a:t>
                </a:r>
                <a:r>
                  <a:rPr lang="en-US" sz="2800" dirty="0"/>
                  <a:t>and VSM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/>
                  <a:t>T</a:t>
                </a:r>
                <a:r>
                  <a:rPr lang="en-US" sz="2800" dirty="0" smtClean="0"/>
                  <a:t>he </a:t>
                </a:r>
                <a:r>
                  <a:rPr lang="en-US" sz="2800" dirty="0"/>
                  <a:t>statistical analysis of the accuracy and </a:t>
                </a:r>
                <a:r>
                  <a:rPr lang="en-US" sz="2800" dirty="0" smtClean="0"/>
                  <a:t>effectiveness metrics </a:t>
                </a:r>
                <a:r>
                  <a:rPr lang="en-US" sz="2800" dirty="0"/>
                  <a:t>on the main test set of the experiment indicates significant differences </a:t>
                </a:r>
                <a:r>
                  <a:rPr lang="en-US" sz="2800" dirty="0" smtClean="0"/>
                  <a:t>that lead </a:t>
                </a:r>
                <a:r>
                  <a:rPr lang="en-US" sz="2800" dirty="0"/>
                  <a:t>to the rejection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vs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SUM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0</m:t>
                        </m:r>
                        <m:r>
                          <m:rPr>
                            <m:nor/>
                          </m:rPr>
                          <a:rPr lang="en-US" sz="2800" i="1"/>
                          <m:t>,</m:t>
                        </m:r>
                        <m:r>
                          <m:rPr>
                            <m:nor/>
                          </m:rPr>
                          <a:rPr lang="en-US" sz="2800"/>
                          <m:t>TDEFL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vs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 i="1"/>
                          <m:t>VSM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r>
                  <a:rPr lang="en-US" sz="2800" dirty="0" smtClean="0"/>
                  <a:t>Accordingly</a:t>
                </a:r>
                <a:r>
                  <a:rPr lang="en-US" sz="2800" dirty="0"/>
                  <a:t>, the </a:t>
                </a:r>
                <a:r>
                  <a:rPr lang="en-US" sz="2800" dirty="0" smtClean="0"/>
                  <a:t>corresponding alternative </a:t>
                </a:r>
                <a:r>
                  <a:rPr lang="en-US" sz="2800" dirty="0"/>
                  <a:t>hypotheses are supported with respect to the significance of the </a:t>
                </a:r>
                <a:r>
                  <a:rPr lang="en-US" sz="2800" dirty="0" smtClean="0"/>
                  <a:t>differences between TDEFL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SUM </a:t>
                </a:r>
                <a:r>
                  <a:rPr lang="en-US" sz="2800" dirty="0"/>
                  <a:t>and VSM.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66491"/>
                <a:ext cx="10131425" cy="5391509"/>
              </a:xfrm>
              <a:blipFill rotWithShape="0">
                <a:blip r:embed="rId2"/>
                <a:stretch>
                  <a:fillRect l="-1084" t="-1131" r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Discussion </a:t>
            </a:r>
            <a:r>
              <a:rPr lang="en-US" sz="4400" dirty="0" smtClean="0"/>
              <a:t>(2/6</a:t>
            </a:r>
            <a:r>
              <a:rPr lang="en-US" sz="4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further evaluation of the proposed approach on the test sets selected from </a:t>
            </a:r>
            <a:r>
              <a:rPr lang="en-US" sz="2800" dirty="0" smtClean="0"/>
              <a:t>specific periods </a:t>
            </a:r>
            <a:r>
              <a:rPr lang="en-US" sz="2800" dirty="0"/>
              <a:t>of project lifetime, i.e., early and late test sets, indicates the outperformance </a:t>
            </a:r>
            <a:r>
              <a:rPr lang="en-US" sz="2800" dirty="0" smtClean="0"/>
              <a:t>of TDEFL on </a:t>
            </a:r>
            <a:r>
              <a:rPr lang="en-US" sz="2800" dirty="0"/>
              <a:t>all the subject systems with one exception.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result of the baseline approaches on </a:t>
            </a:r>
            <a:r>
              <a:rPr lang="en-US" sz="2800" dirty="0" smtClean="0"/>
              <a:t>the early </a:t>
            </a:r>
            <a:r>
              <a:rPr lang="en-US" sz="2800" dirty="0"/>
              <a:t>test set of the AspectJ project is slightly better than TDEFL.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exception is due to </a:t>
            </a:r>
            <a:r>
              <a:rPr lang="en-US" sz="2800" dirty="0" smtClean="0"/>
              <a:t>the low </a:t>
            </a:r>
            <a:r>
              <a:rPr lang="en-US" sz="2800" dirty="0"/>
              <a:t>number of developers working on the AspectJ project</a:t>
            </a:r>
          </a:p>
        </p:txBody>
      </p:sp>
    </p:spTree>
    <p:extLst>
      <p:ext uri="{BB962C8B-B14F-4D97-AF65-F5344CB8AC3E}">
        <p14:creationId xmlns:p14="http://schemas.microsoft.com/office/powerpoint/2010/main" val="9582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Discussion </a:t>
            </a:r>
            <a:r>
              <a:rPr lang="en-US" sz="4400" dirty="0" smtClean="0"/>
              <a:t>(3/6</a:t>
            </a:r>
            <a:r>
              <a:rPr lang="en-US" sz="4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effect of considering the changes of the developers’ activities over time in the </a:t>
            </a:r>
            <a:r>
              <a:rPr lang="en-US" sz="2800" dirty="0" smtClean="0"/>
              <a:t>proposed approach </a:t>
            </a:r>
            <a:r>
              <a:rPr lang="en-US" sz="2800" dirty="0"/>
              <a:t>with and without time consideration was </a:t>
            </a:r>
            <a:r>
              <a:rPr lang="en-US" sz="2800" dirty="0" smtClean="0"/>
              <a:t>analyzed.</a:t>
            </a:r>
          </a:p>
          <a:p>
            <a:r>
              <a:rPr lang="en-US" sz="2800" dirty="0"/>
              <a:t>This </a:t>
            </a:r>
            <a:r>
              <a:rPr lang="en-US" sz="2800" dirty="0" smtClean="0"/>
              <a:t>experiment showed </a:t>
            </a:r>
            <a:r>
              <a:rPr lang="en-US" sz="2800" dirty="0"/>
              <a:t>the superiority of TDEFL on JDT, AspectJ, and </a:t>
            </a:r>
            <a:r>
              <a:rPr lang="en-US" sz="2800" dirty="0" smtClean="0"/>
              <a:t>NetBeans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/>
              <a:t>the Rhino </a:t>
            </a:r>
            <a:r>
              <a:rPr lang="en-US" sz="2800" dirty="0" smtClean="0"/>
              <a:t>project, consideration </a:t>
            </a:r>
            <a:r>
              <a:rPr lang="en-US" sz="2800" dirty="0"/>
              <a:t>of time did not improve the accuracy due to the slow evolution speed of </a:t>
            </a:r>
            <a:r>
              <a:rPr lang="en-US" sz="2800" dirty="0" smtClean="0"/>
              <a:t>the project.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4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time-based </a:t>
            </a:r>
            <a:r>
              <a:rPr lang="en-US" sz="2800" dirty="0"/>
              <a:t>approach, adjusts several </a:t>
            </a:r>
            <a:r>
              <a:rPr lang="en-US" sz="2800" dirty="0" smtClean="0"/>
              <a:t>weights to </a:t>
            </a:r>
            <a:r>
              <a:rPr lang="en-US" sz="2800" dirty="0"/>
              <a:t>the term depending on the various times at which the term was used in the source code </a:t>
            </a:r>
            <a:r>
              <a:rPr lang="en-US" sz="2800" dirty="0" smtClean="0"/>
              <a:t>file.</a:t>
            </a:r>
          </a:p>
          <a:p>
            <a:r>
              <a:rPr lang="en-US" sz="2800" dirty="0"/>
              <a:t>Although </a:t>
            </a:r>
            <a:r>
              <a:rPr lang="en-US" sz="2800" dirty="0" smtClean="0"/>
              <a:t>this type </a:t>
            </a:r>
            <a:r>
              <a:rPr lang="en-US" sz="2800" dirty="0"/>
              <a:t>of term weighting is highly accurate, it can also be complex and </a:t>
            </a:r>
            <a:r>
              <a:rPr lang="en-US" sz="2800" dirty="0" smtClean="0"/>
              <a:t>time-consuming.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lternative technique used </a:t>
            </a:r>
            <a:r>
              <a:rPr lang="en-US" sz="2800" dirty="0"/>
              <a:t>in the </a:t>
            </a:r>
            <a:r>
              <a:rPr lang="en-US" sz="2800" dirty="0" smtClean="0"/>
              <a:t>current work</a:t>
            </a:r>
            <a:r>
              <a:rPr lang="en-US" sz="2800" dirty="0"/>
              <a:t>, is </a:t>
            </a:r>
            <a:r>
              <a:rPr lang="en-US" sz="2800" dirty="0" smtClean="0"/>
              <a:t>to weight the </a:t>
            </a:r>
            <a:r>
              <a:rPr lang="en-US" sz="2800" dirty="0"/>
              <a:t>term only based on the most recent time that the project’s developer used the term in </a:t>
            </a:r>
            <a:r>
              <a:rPr lang="en-US" sz="2800" dirty="0" smtClean="0"/>
              <a:t>the source </a:t>
            </a:r>
            <a:r>
              <a:rPr lang="en-US" sz="2800" dirty="0"/>
              <a:t>code file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this research, a feature location approach is proposed that analyzes </a:t>
            </a:r>
            <a:r>
              <a:rPr lang="en-US" sz="2800" dirty="0" smtClean="0"/>
              <a:t>the data </a:t>
            </a:r>
            <a:r>
              <a:rPr lang="en-US" sz="2800" dirty="0"/>
              <a:t>stored in source code files from the perspective of the developer by considering </a:t>
            </a:r>
            <a:r>
              <a:rPr lang="en-US" sz="2800" dirty="0" smtClean="0"/>
              <a:t>the latest </a:t>
            </a:r>
            <a:r>
              <a:rPr lang="en-US" sz="2800" dirty="0"/>
              <a:t>time of usage of the similar context in the developer expertise profiles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Discussion </a:t>
            </a:r>
            <a:r>
              <a:rPr lang="en-US" sz="4400" dirty="0" smtClean="0"/>
              <a:t>(4/6</a:t>
            </a:r>
            <a:r>
              <a:rPr lang="en-US" sz="4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Investigating the results for comparing TDEFL and NBFL shows that considering </a:t>
            </a:r>
            <a:r>
              <a:rPr lang="en-US" sz="2800" dirty="0" smtClean="0"/>
              <a:t>time in </a:t>
            </a:r>
            <a:r>
              <a:rPr lang="en-US" sz="2800" dirty="0"/>
              <a:t>both the location-based and developer-based feature location approaches has a </a:t>
            </a:r>
            <a:r>
              <a:rPr lang="en-US" sz="2800" dirty="0" smtClean="0"/>
              <a:t>positive effect.</a:t>
            </a:r>
            <a:endParaRPr lang="en-US" sz="2800" dirty="0"/>
          </a:p>
          <a:p>
            <a:r>
              <a:rPr lang="en-US" sz="2800" dirty="0"/>
              <a:t>Also, the comparison of the results for TDEFL and NBFL shows an improvement in </a:t>
            </a:r>
            <a:r>
              <a:rPr lang="en-US" sz="2800" dirty="0" smtClean="0"/>
              <a:t>all aspects </a:t>
            </a:r>
            <a:r>
              <a:rPr lang="en-US" sz="2800" dirty="0"/>
              <a:t>for the subject systems with two exceptions. </a:t>
            </a:r>
            <a:endParaRPr lang="en-US" sz="2800" dirty="0" smtClean="0"/>
          </a:p>
          <a:p>
            <a:r>
              <a:rPr lang="en-US" sz="2800" dirty="0" smtClean="0"/>
              <a:t>First</a:t>
            </a:r>
            <a:r>
              <a:rPr lang="en-US" sz="2800" dirty="0"/>
              <a:t>, the experiment on all the test </a:t>
            </a:r>
            <a:r>
              <a:rPr lang="en-US" sz="2800" dirty="0" smtClean="0"/>
              <a:t>sets, i.e</a:t>
            </a:r>
            <a:r>
              <a:rPr lang="en-US" sz="2800" dirty="0"/>
              <a:t>., random, early and late test sets for the AspectJ project shows that NBFL performs </a:t>
            </a:r>
            <a:r>
              <a:rPr lang="en-US" sz="2800" dirty="0" smtClean="0"/>
              <a:t>better than </a:t>
            </a:r>
            <a:r>
              <a:rPr lang="en-US" sz="2800" dirty="0"/>
              <a:t>TDEFL. </a:t>
            </a:r>
          </a:p>
        </p:txBody>
      </p:sp>
    </p:spTree>
    <p:extLst>
      <p:ext uri="{BB962C8B-B14F-4D97-AF65-F5344CB8AC3E}">
        <p14:creationId xmlns:p14="http://schemas.microsoft.com/office/powerpoint/2010/main" val="38467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Discussion </a:t>
            </a:r>
            <a:r>
              <a:rPr lang="en-US" sz="4400" dirty="0" smtClean="0"/>
              <a:t>(5/6</a:t>
            </a:r>
            <a:r>
              <a:rPr lang="en-US" sz="4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second exception is related </a:t>
            </a:r>
            <a:r>
              <a:rPr lang="en-US" sz="2800" dirty="0" smtClean="0"/>
              <a:t>to the NetBeans </a:t>
            </a:r>
            <a:r>
              <a:rPr lang="en-US" sz="2800" dirty="0"/>
              <a:t>project. The results of the TDEFL and NBFL for this subject system are </a:t>
            </a:r>
            <a:r>
              <a:rPr lang="en-US" sz="2800" dirty="0" smtClean="0"/>
              <a:t>close, and </a:t>
            </a:r>
            <a:r>
              <a:rPr lang="en-US" sz="2800" dirty="0"/>
              <a:t>in one case for the early test set, the result </a:t>
            </a:r>
            <a:r>
              <a:rPr lang="en-US" sz="2800" dirty="0" smtClean="0"/>
              <a:t>of NBFL </a:t>
            </a:r>
            <a:r>
              <a:rPr lang="en-US" sz="2800" dirty="0"/>
              <a:t>is slightly better than </a:t>
            </a:r>
            <a:r>
              <a:rPr lang="en-US" sz="2800" dirty="0" smtClean="0"/>
              <a:t>TDEFL.</a:t>
            </a:r>
          </a:p>
          <a:p>
            <a:r>
              <a:rPr lang="en-US" sz="2800" dirty="0" smtClean="0"/>
              <a:t>Further investigation </a:t>
            </a:r>
            <a:r>
              <a:rPr lang="en-US" sz="2800" dirty="0"/>
              <a:t>of this project </a:t>
            </a:r>
            <a:r>
              <a:rPr lang="en-US" sz="2800" dirty="0" smtClean="0"/>
              <a:t>revealed </a:t>
            </a:r>
            <a:r>
              <a:rPr lang="en-US" sz="2800" dirty="0"/>
              <a:t>that the number of developers to the source code files </a:t>
            </a:r>
            <a:r>
              <a:rPr lang="en-US" sz="2800" dirty="0" smtClean="0"/>
              <a:t>of the </a:t>
            </a:r>
            <a:r>
              <a:rPr lang="en-US" sz="2800" dirty="0"/>
              <a:t>project </a:t>
            </a:r>
            <a:r>
              <a:rPr lang="en-US" sz="2800" dirty="0" smtClean="0"/>
              <a:t>was </a:t>
            </a:r>
            <a:r>
              <a:rPr lang="en-US" sz="2800" dirty="0"/>
              <a:t>very high. The high ratio of the developers </a:t>
            </a:r>
            <a:r>
              <a:rPr lang="en-US" sz="2800" dirty="0" smtClean="0"/>
              <a:t>lead </a:t>
            </a:r>
            <a:r>
              <a:rPr lang="en-US" sz="2800" dirty="0"/>
              <a:t>to a small size of classes </a:t>
            </a:r>
            <a:r>
              <a:rPr lang="en-US" sz="2800" dirty="0" smtClean="0"/>
              <a:t>for the </a:t>
            </a:r>
            <a:r>
              <a:rPr lang="en-US" sz="2800" dirty="0"/>
              <a:t>data stored in the source code files.</a:t>
            </a:r>
          </a:p>
        </p:txBody>
      </p:sp>
    </p:spTree>
    <p:extLst>
      <p:ext uri="{BB962C8B-B14F-4D97-AF65-F5344CB8AC3E}">
        <p14:creationId xmlns:p14="http://schemas.microsoft.com/office/powerpoint/2010/main" val="36195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Discussion </a:t>
            </a:r>
            <a:r>
              <a:rPr lang="en-US" sz="4400" dirty="0" smtClean="0"/>
              <a:t>(6/6</a:t>
            </a:r>
            <a:r>
              <a:rPr lang="en-US" sz="4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execution time of the TDEFL approach is significantly lower than </a:t>
            </a:r>
            <a:r>
              <a:rPr lang="en-US" sz="2800" dirty="0" smtClean="0"/>
              <a:t>that of </a:t>
            </a:r>
            <a:r>
              <a:rPr lang="en-US" sz="2800" dirty="0"/>
              <a:t>NBFL. For example, the execution time of NBFL and TDEFL on JDT is 2302 and </a:t>
            </a:r>
            <a:r>
              <a:rPr lang="en-US" sz="2800" dirty="0" smtClean="0"/>
              <a:t>1445 seconds</a:t>
            </a:r>
            <a:r>
              <a:rPr lang="en-US" sz="2800" dirty="0"/>
              <a:t>, </a:t>
            </a:r>
            <a:r>
              <a:rPr lang="en-US" sz="2800" dirty="0" smtClean="0"/>
              <a:t>respectively.</a:t>
            </a:r>
          </a:p>
          <a:p>
            <a:r>
              <a:rPr lang="en-US" sz="2800" dirty="0"/>
              <a:t>The experiment revealed that </a:t>
            </a:r>
            <a:r>
              <a:rPr lang="en-US" sz="2800" dirty="0" smtClean="0"/>
              <a:t>DEFL outperforms </a:t>
            </a:r>
            <a:r>
              <a:rPr lang="en-US" sz="2800" dirty="0"/>
              <a:t>the accuracy of both SUM and VSM by as much as 47 and 40%, respectively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95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Question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3200" dirty="0"/>
              <a:t>What are the possible threats to this research?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4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8" name="Picture 4" descr="http://ministrygreetings.com/images/BF21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Time-aware Developers’ Expertise analysis for Feature </a:t>
            </a:r>
            <a:r>
              <a:rPr lang="en-US" sz="4400" dirty="0" smtClean="0"/>
              <a:t>Location (TDEFL)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4679"/>
            <a:ext cx="10131425" cy="5003321"/>
          </a:xfrm>
        </p:spPr>
        <p:txBody>
          <a:bodyPr anchor="t">
            <a:normAutofit/>
          </a:bodyPr>
          <a:lstStyle/>
          <a:p>
            <a:r>
              <a:rPr lang="en-US" sz="2800" dirty="0"/>
              <a:t>In this approach, text data are extracted from the source code repository of a project </a:t>
            </a:r>
            <a:r>
              <a:rPr lang="en-US" sz="2800" dirty="0" smtClean="0"/>
              <a:t>and processed </a:t>
            </a:r>
            <a:r>
              <a:rPr lang="en-US" sz="2800" dirty="0"/>
              <a:t>to create developer expertise profiles for use in identifying the feature </a:t>
            </a:r>
            <a:r>
              <a:rPr lang="en-US" sz="2800" dirty="0" smtClean="0"/>
              <a:t>location(s) for </a:t>
            </a:r>
            <a:r>
              <a:rPr lang="en-US" sz="2800" dirty="0"/>
              <a:t>a new change </a:t>
            </a:r>
            <a:r>
              <a:rPr lang="en-US" sz="2800" dirty="0" smtClean="0"/>
              <a:t>request.</a:t>
            </a:r>
          </a:p>
          <a:p>
            <a:r>
              <a:rPr lang="en-US" sz="2800" dirty="0"/>
              <a:t>In order to assess the accuracy, performance, and </a:t>
            </a:r>
            <a:r>
              <a:rPr lang="en-US" sz="2800" dirty="0" smtClean="0"/>
              <a:t>effectiveness of </a:t>
            </a:r>
            <a:r>
              <a:rPr lang="en-US" sz="2800" dirty="0"/>
              <a:t>TDEFL, an experimental evaluation was conducted on four open-source </a:t>
            </a:r>
            <a:r>
              <a:rPr lang="en-US" sz="2800" dirty="0" smtClean="0"/>
              <a:t>projects; </a:t>
            </a:r>
            <a:r>
              <a:rPr lang="en-US" sz="2800" dirty="0"/>
              <a:t>JDT</a:t>
            </a:r>
            <a:r>
              <a:rPr lang="en-US" sz="2800" dirty="0" smtClean="0"/>
              <a:t>, </a:t>
            </a:r>
            <a:r>
              <a:rPr lang="en-US" sz="2800" dirty="0"/>
              <a:t>AspectJ</a:t>
            </a:r>
            <a:r>
              <a:rPr lang="en-US" sz="2800" dirty="0" smtClean="0"/>
              <a:t>, NetBeans, and Rhino.</a:t>
            </a:r>
          </a:p>
          <a:p>
            <a:r>
              <a:rPr lang="en-US" sz="2800" dirty="0"/>
              <a:t>TDEFL relies on three functional </a:t>
            </a:r>
            <a:r>
              <a:rPr lang="en-US" sz="2800" dirty="0" smtClean="0"/>
              <a:t>components: Corpus creation, Term-weighting and Location identification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Corpus creation </a:t>
            </a:r>
            <a:r>
              <a:rPr lang="en-US" sz="4400" b="1" dirty="0" smtClean="0"/>
              <a:t>component(1/2)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To create a TDEFL corpus, first the required data are collected from the project’s </a:t>
            </a:r>
            <a:r>
              <a:rPr lang="en-US" sz="2800" dirty="0"/>
              <a:t>Version Control </a:t>
            </a:r>
            <a:r>
              <a:rPr lang="en-US" sz="2800" dirty="0" smtClean="0"/>
              <a:t>System (VCS).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identifiers which are used to identify </a:t>
            </a:r>
            <a:r>
              <a:rPr lang="en-US" sz="2800" dirty="0" smtClean="0"/>
              <a:t>the source </a:t>
            </a:r>
            <a:r>
              <a:rPr lang="en-US" sz="2800" dirty="0"/>
              <a:t>code entities, such as files and classes, are extracted from the entire history of </a:t>
            </a:r>
            <a:r>
              <a:rPr lang="en-US" sz="2800" dirty="0" smtClean="0"/>
              <a:t>the project’s </a:t>
            </a:r>
            <a:r>
              <a:rPr lang="en-US" sz="2800" dirty="0"/>
              <a:t>source code. </a:t>
            </a:r>
            <a:endParaRPr lang="en-US" sz="2800" dirty="0" smtClean="0"/>
          </a:p>
          <a:p>
            <a:r>
              <a:rPr lang="en-US" sz="2800" dirty="0" smtClean="0"/>
              <a:t>From </a:t>
            </a:r>
            <a:r>
              <a:rPr lang="en-US" sz="2800" dirty="0"/>
              <a:t>the extracted identifiers, the names of classes, methods, </a:t>
            </a:r>
            <a:r>
              <a:rPr lang="en-US" sz="2800" dirty="0" smtClean="0"/>
              <a:t>fields, and </a:t>
            </a:r>
            <a:r>
              <a:rPr lang="en-US" sz="2800" dirty="0"/>
              <a:t>method parameters are </a:t>
            </a:r>
            <a:r>
              <a:rPr lang="en-US" sz="2800" dirty="0" smtClean="0"/>
              <a:t>used.</a:t>
            </a:r>
          </a:p>
          <a:p>
            <a:r>
              <a:rPr lang="en-US" sz="2800" dirty="0"/>
              <a:t>To create the corpus, the identifiers are also </a:t>
            </a:r>
            <a:r>
              <a:rPr lang="en-US" sz="2800" dirty="0" smtClean="0"/>
              <a:t>decomposed which </a:t>
            </a:r>
            <a:r>
              <a:rPr lang="en-US" sz="2800" dirty="0"/>
              <a:t>results in a set of terms </a:t>
            </a:r>
            <a:r>
              <a:rPr lang="en-US" sz="2800" dirty="0" smtClean="0"/>
              <a:t>from which </a:t>
            </a:r>
            <a:r>
              <a:rPr lang="en-US" sz="2800" dirty="0"/>
              <a:t>the identifiers are </a:t>
            </a:r>
            <a:r>
              <a:rPr lang="en-US" sz="2800" dirty="0" smtClean="0"/>
              <a:t>formed, </a:t>
            </a:r>
            <a:r>
              <a:rPr lang="en-US" sz="2800" dirty="0"/>
              <a:t>hereafter referred as decomposed </a:t>
            </a:r>
            <a:r>
              <a:rPr lang="en-US" sz="2800" dirty="0" smtClean="0"/>
              <a:t>identifiers.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Corpus creation </a:t>
            </a:r>
            <a:r>
              <a:rPr lang="en-US" sz="4400" b="1" dirty="0" smtClean="0"/>
              <a:t>component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nly </a:t>
            </a:r>
            <a:r>
              <a:rPr lang="en-US" sz="2800" dirty="0"/>
              <a:t>the noun terms of the decomposed identifiers are used in </a:t>
            </a:r>
            <a:r>
              <a:rPr lang="en-US" sz="2800" dirty="0" smtClean="0"/>
              <a:t>order to </a:t>
            </a:r>
            <a:r>
              <a:rPr lang="en-US" sz="2800" dirty="0"/>
              <a:t>reduce the volume of </a:t>
            </a:r>
            <a:r>
              <a:rPr lang="en-US" sz="2800" dirty="0" smtClean="0"/>
              <a:t>data.</a:t>
            </a:r>
          </a:p>
          <a:p>
            <a:r>
              <a:rPr lang="en-US" sz="2800" dirty="0"/>
              <a:t>Furthermore, </a:t>
            </a:r>
            <a:r>
              <a:rPr lang="en-US" sz="2800" dirty="0" smtClean="0"/>
              <a:t>the terms </a:t>
            </a:r>
            <a:r>
              <a:rPr lang="en-US" sz="2800" dirty="0"/>
              <a:t>that contain symbols, digits or have less than three characters are filtered from the </a:t>
            </a:r>
            <a:r>
              <a:rPr lang="en-US" sz="2800" dirty="0" smtClean="0"/>
              <a:t>set of </a:t>
            </a:r>
            <a:r>
              <a:rPr lang="en-US" sz="2800" dirty="0"/>
              <a:t>terms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terms are then lemmatized in order to reduce the different forms of a </a:t>
            </a:r>
            <a:r>
              <a:rPr lang="en-US" sz="2800" dirty="0" smtClean="0"/>
              <a:t>term.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Term-weighting component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491"/>
            <a:ext cx="10131425" cy="5391509"/>
          </a:xfrm>
        </p:spPr>
        <p:txBody>
          <a:bodyPr anchor="t">
            <a:normAutofit/>
          </a:bodyPr>
          <a:lstStyle/>
          <a:p>
            <a:r>
              <a:rPr lang="en-US" sz="2800" dirty="0"/>
              <a:t>In this component, the preprocessed data from the corpus creation component </a:t>
            </a:r>
            <a:r>
              <a:rPr lang="en-US" sz="2800" dirty="0" smtClean="0"/>
              <a:t>are weighted to determine </a:t>
            </a:r>
            <a:r>
              <a:rPr lang="en-US" sz="2800" dirty="0"/>
              <a:t>the similarity of the source code files with the given change </a:t>
            </a:r>
            <a:r>
              <a:rPr lang="en-US" sz="2800" dirty="0" smtClean="0"/>
              <a:t>request.</a:t>
            </a:r>
          </a:p>
          <a:p>
            <a:r>
              <a:rPr lang="en-US" sz="2800" dirty="0"/>
              <a:t>Similarity </a:t>
            </a:r>
            <a:r>
              <a:rPr lang="en-US" sz="2800" dirty="0" smtClean="0"/>
              <a:t>of the </a:t>
            </a:r>
            <a:r>
              <a:rPr lang="en-US" sz="2800" dirty="0"/>
              <a:t>source code files is determined through analyzing the developer expertise profiles for </a:t>
            </a:r>
            <a:r>
              <a:rPr lang="en-US" sz="2800" dirty="0" smtClean="0"/>
              <a:t>the files that are </a:t>
            </a:r>
            <a:r>
              <a:rPr lang="en-US" sz="2800" dirty="0"/>
              <a:t>derived based on the vocabularies and terms that </a:t>
            </a:r>
            <a:r>
              <a:rPr lang="en-US" sz="2800" dirty="0" smtClean="0"/>
              <a:t>are recorded </a:t>
            </a:r>
            <a:r>
              <a:rPr lang="en-US" sz="2800" dirty="0"/>
              <a:t>in the logs of the developers’ </a:t>
            </a:r>
            <a:r>
              <a:rPr lang="en-US" sz="2800" dirty="0" smtClean="0"/>
              <a:t>activities.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weight of a term is determined based on </a:t>
            </a:r>
            <a:r>
              <a:rPr lang="en-US" sz="2800" dirty="0" smtClean="0"/>
              <a:t>its importance </a:t>
            </a:r>
            <a:r>
              <a:rPr lang="en-US" sz="2800" dirty="0"/>
              <a:t>among the other terms associated with the developer who worked on the </a:t>
            </a:r>
            <a:r>
              <a:rPr lang="en-US" sz="2800" dirty="0" smtClean="0"/>
              <a:t>source code </a:t>
            </a:r>
            <a:r>
              <a:rPr lang="en-US" sz="2800" dirty="0"/>
              <a:t>file over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Location identification </a:t>
            </a:r>
            <a:r>
              <a:rPr lang="en-US" sz="4400" b="1" dirty="0" smtClean="0"/>
              <a:t>component(1/2)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0778"/>
            <a:ext cx="10131425" cy="5167222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relevancy of the </a:t>
            </a:r>
            <a:r>
              <a:rPr lang="en-US" sz="2800" dirty="0" smtClean="0"/>
              <a:t>new change </a:t>
            </a:r>
            <a:r>
              <a:rPr lang="en-US" sz="2800" dirty="0"/>
              <a:t>request with the developer’s activities on a file is </a:t>
            </a:r>
            <a:r>
              <a:rPr lang="en-US" sz="2800" dirty="0" smtClean="0"/>
              <a:t>determined based </a:t>
            </a:r>
            <a:r>
              <a:rPr lang="en-US" sz="2800" dirty="0"/>
              <a:t>on the weights of the common terms that were appeared in both the new change </a:t>
            </a:r>
            <a:r>
              <a:rPr lang="en-US" sz="2800" dirty="0" smtClean="0"/>
              <a:t>request and </a:t>
            </a:r>
            <a:r>
              <a:rPr lang="en-US" sz="2800" dirty="0"/>
              <a:t>the developer expertise profiles for a </a:t>
            </a:r>
            <a:r>
              <a:rPr lang="en-US" sz="2800" dirty="0" smtClean="0"/>
              <a:t>file.</a:t>
            </a:r>
          </a:p>
          <a:p>
            <a:r>
              <a:rPr lang="en-US" sz="2800" dirty="0"/>
              <a:t>Since, for a source code file, it is possible </a:t>
            </a:r>
            <a:r>
              <a:rPr lang="en-US" sz="2800" dirty="0" smtClean="0"/>
              <a:t>that more </a:t>
            </a:r>
            <a:r>
              <a:rPr lang="en-US" sz="2800" dirty="0"/>
              <a:t>than one developer have relevant </a:t>
            </a:r>
            <a:r>
              <a:rPr lang="en-US" sz="2800" dirty="0" smtClean="0"/>
              <a:t>activities for </a:t>
            </a:r>
            <a:r>
              <a:rPr lang="en-US" sz="2800" dirty="0"/>
              <a:t>the </a:t>
            </a:r>
            <a:r>
              <a:rPr lang="en-US" sz="2800" dirty="0" smtClean="0"/>
              <a:t>new change </a:t>
            </a:r>
            <a:r>
              <a:rPr lang="en-US" sz="2800" dirty="0"/>
              <a:t>request, the final score of the file needs to be determined by the </a:t>
            </a:r>
            <a:r>
              <a:rPr lang="en-US" sz="2800" dirty="0" smtClean="0"/>
              <a:t>summation of </a:t>
            </a:r>
            <a:r>
              <a:rPr lang="en-US" sz="2800" dirty="0"/>
              <a:t>the calculated expertise scores of the developers who used the term in the file.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66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Location identification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component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0777"/>
            <a:ext cx="10131425" cy="5167223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source code files are then sorted in </a:t>
            </a:r>
            <a:r>
              <a:rPr lang="en-US" sz="2800" dirty="0" smtClean="0"/>
              <a:t>descending order </a:t>
            </a:r>
            <a:r>
              <a:rPr lang="en-US" sz="2800" dirty="0"/>
              <a:t>based on the final scores. The output of this component is a ranked list of files </a:t>
            </a:r>
            <a:r>
              <a:rPr lang="en-US" sz="2800" dirty="0" smtClean="0"/>
              <a:t>in descending </a:t>
            </a:r>
            <a:r>
              <a:rPr lang="en-US" sz="2800" dirty="0"/>
              <a:t>order of relevancy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In this list, files ranked at the top of the list have a </a:t>
            </a:r>
            <a:r>
              <a:rPr lang="en-US" sz="2800" dirty="0" smtClean="0"/>
              <a:t>higher similarity </a:t>
            </a:r>
            <a:r>
              <a:rPr lang="en-US" sz="2800" dirty="0"/>
              <a:t>with the given change request than those ranked lower in the </a:t>
            </a:r>
            <a:r>
              <a:rPr lang="en-US" sz="2800" dirty="0" smtClean="0"/>
              <a:t>list.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348</TotalTime>
  <Words>2341</Words>
  <Application>Microsoft Office PowerPoint</Application>
  <PresentationFormat>Widescreen</PresentationFormat>
  <Paragraphs>155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Celestial</vt:lpstr>
      <vt:lpstr>A feature location approach supported by time-aware weighting of terms associated with developer expertise profiles</vt:lpstr>
      <vt:lpstr>Introduction (1/2)</vt:lpstr>
      <vt:lpstr>Introduction (2/2)</vt:lpstr>
      <vt:lpstr>Time-aware Developers’ Expertise analysis for Feature Location (TDEFL)</vt:lpstr>
      <vt:lpstr>Corpus creation component(1/2)</vt:lpstr>
      <vt:lpstr>Corpus creation component (2/2)</vt:lpstr>
      <vt:lpstr>Term-weighting component</vt:lpstr>
      <vt:lpstr>Location identification component(1/2)</vt:lpstr>
      <vt:lpstr>Location identification  component (2/2)</vt:lpstr>
      <vt:lpstr>Evaluation setup: Context selection (1/2)</vt:lpstr>
      <vt:lpstr>Evaluation setup: Context selection (2/2)</vt:lpstr>
      <vt:lpstr>Comparable feature location approaches</vt:lpstr>
      <vt:lpstr>Vector Space Model</vt:lpstr>
      <vt:lpstr>Smoothed Unigram Model</vt:lpstr>
      <vt:lpstr>Research questions</vt:lpstr>
      <vt:lpstr>Hypotheses for rq 1</vt:lpstr>
      <vt:lpstr>Hypotheses for rq 2</vt:lpstr>
      <vt:lpstr>Metrics for Experimental design (1/2)</vt:lpstr>
      <vt:lpstr>Metrics for Experimental design (2/2)</vt:lpstr>
      <vt:lpstr>Data collection and preparation</vt:lpstr>
      <vt:lpstr>Data collection and preparation</vt:lpstr>
      <vt:lpstr>Experimental implementation (1/2)</vt:lpstr>
      <vt:lpstr>Experimental implementation (2/2)</vt:lpstr>
      <vt:lpstr>Evaluation results and analysis</vt:lpstr>
      <vt:lpstr>TDEFL versus NBFL</vt:lpstr>
      <vt:lpstr>Evaluating for a Specific Time Period</vt:lpstr>
      <vt:lpstr>Discussion (1/6)</vt:lpstr>
      <vt:lpstr>Discussion (2/6)</vt:lpstr>
      <vt:lpstr>Discussion (3/6)</vt:lpstr>
      <vt:lpstr>Discussion (4/6)</vt:lpstr>
      <vt:lpstr>Discussion (5/6)</vt:lpstr>
      <vt:lpstr>Discussion (6/6)</vt:lpstr>
      <vt:lpstr>Question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 location approach supported by time-aware weighting of terms associated with developer expertise profiles</dc:title>
  <dc:creator>Rajat Sarin</dc:creator>
  <cp:lastModifiedBy>Sarin, Rajat</cp:lastModifiedBy>
  <cp:revision>28</cp:revision>
  <dcterms:created xsi:type="dcterms:W3CDTF">2016-04-07T16:08:02Z</dcterms:created>
  <dcterms:modified xsi:type="dcterms:W3CDTF">2016-04-07T22:15:27Z</dcterms:modified>
</cp:coreProperties>
</file>