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1"/>
  </p:notesMasterIdLst>
  <p:handoutMasterIdLst>
    <p:handoutMasterId r:id="rId42"/>
  </p:handoutMasterIdLst>
  <p:sldIdLst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85" r:id="rId33"/>
    <p:sldId id="294" r:id="rId34"/>
    <p:sldId id="286" r:id="rId35"/>
    <p:sldId id="287" r:id="rId36"/>
    <p:sldId id="288" r:id="rId37"/>
    <p:sldId id="291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mharman/exe1.html" TargetMode="External"/><Relationship Id="rId2" Type="http://schemas.openxmlformats.org/officeDocument/2006/relationships/hyperlink" Target="http://www.cc.gatech.edu/~harrold/6340/cs6340_fall2009/Slides/BasicAnalysis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gram_slicing" TargetMode="External"/><Relationship Id="rId4" Type="http://schemas.openxmlformats.org/officeDocument/2006/relationships/hyperlink" Target="https://github.com/srcML/srcSlic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Siddarth Udayakumar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77148"/>
            <a:ext cx="112776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Very efficient and scalable forward static slicing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Alomari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L. Collard, Jonathan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I.Maletic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Alhindawi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Omar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Meqdadi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Software : Evolution and Process, Volume 26, Issue 11, November 2014.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function, and variable names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@index, an index of each variable in the order that it was declared in the function;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lines that comprise the slice;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functions called using the slicing variable;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dvariables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variables that are data dependent on the slice variable;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pointers, a list of aliases of the slicing variable; and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controledges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all possible control-flow edges of the slicing variable.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Structure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700613"/>
            <a:ext cx="10972800" cy="487392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Decomposition Slice</a:t>
            </a: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Forward Decomposition Slice</a:t>
            </a:r>
          </a:p>
          <a:p>
            <a:pPr marL="10972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Slice - special case for simultaneous slicing </a:t>
            </a:r>
          </a:p>
          <a:p>
            <a:pPr marL="2057400" lvl="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original definition by Weiser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7164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5" y="2311735"/>
            <a:ext cx="3936238" cy="58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05" y="3774378"/>
            <a:ext cx="3580688" cy="7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49" y="1599943"/>
            <a:ext cx="10972800" cy="4946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Profiles for all variables are computed.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above step, system dictionary is used to take into account variables, function calls, to generate final slices.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– computation of forward decomposition slice.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are the main algorithms used in this paper: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ComputeSliceProfile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intra-procedural slicing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ComputeInterProcedural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Inter-procedural slicing.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ComputeControlPaths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 control flow paths for slices.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5711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Overview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734797"/>
            <a:ext cx="10972800" cy="485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handling of unstructured control flow.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– no control flow information stored during slice production.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causes computational overhead so used when required.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CF paths -extending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ComputeSliceProfile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sequence info between lines.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control flow edges for each block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(predecessor, true successor)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134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Control Flow Paths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584" y="2000942"/>
            <a:ext cx="5792364" cy="458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34" y="775530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Paths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7" y="2187724"/>
            <a:ext cx="5366760" cy="2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aliases in the slice profile.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of aliased variables VP is added to slice of variable V for final computation.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pointer aliases and call by references are supported.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approach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tool. C++ code.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src2srcML is applied on program to convert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unprocessed. Conversion is fast (28KLOC/s).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on input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XML Parser.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XML processor produces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node order as per source code.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approach – memory conservative and straightforward.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91056"/>
            <a:ext cx="10972800" cy="4783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slice profile and System dictionary as outputs.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sets – expressed as set of lines.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slice based on lines – line slicing.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only for variable of interest.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slicing granularity.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 all lines prior to specified variable.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pruning at all.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dictionary = 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Complete closure in constant time.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24256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analysis of dynamic binding through virtual functions.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fully support all overloading situations.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unstructured control flow is not completely accurate.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not supported.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full type resolution support w.r.t pointer analysis. Complex cases of pointers are not supported.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1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assessed by comparing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commercial based slicing tool for C &amp; C++ programs.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Slices measured by accuracy and size.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prove, considered approach is highly scalable and efficient compared to existing one.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Gold standard.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and performance benchmarks.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5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program statements.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statements – program slice.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affected at some point – slicing criterion.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Debugging, used for model checking, test coverage.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defined by Mark Weiser.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slicing.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44881"/>
            <a:ext cx="10972800" cy="4629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CFG for each source file.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is constructed for system as whole.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– graph reachability problem.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– control dependence, edge dependence or both.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settings for precision and build time.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setting – more precise results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8081"/>
            <a:ext cx="10972800" cy="1066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2970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source code can’t be sliced.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&gt; 200 KLOC not sliced because of free license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320" y="3956703"/>
            <a:ext cx="95285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Get a list of all program points in the PDG.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 slicing using the nodes from the list.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Calculate the number of program points in the slice.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 the size of the slice into a specified file.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Repeat from steps 2 to 4 until end of list.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1888"/>
            <a:ext cx="10972800" cy="4822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execution time &amp; memory requirements.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slices.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and quality.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– measure by SLOC.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slice, minimal slice.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slices returned by both tools.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slice ~= Intersected Slice.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2623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9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 – accuracy calculation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 – run time performance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RQ1 : Does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Accurate slices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RQ2 :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highly efficient and scalable?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run on same machine (Standard PC with 4GB of RAM).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72426"/>
            <a:ext cx="10972800" cy="32474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ran on set of small programs.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various situations such as function calls, global and local variables, pointer casting, external libraries.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in LOC.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as both file and function.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relative to LOC.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84077"/>
            <a:ext cx="10972800" cy="78834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862" y="4819828"/>
            <a:ext cx="10357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Information_flow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pointers, pointer casting, double pointers, data and control dependencies,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global variables, function indirection.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>
                <a:latin typeface="Consolas" panose="020B0609020204030204" pitchFamily="49" charset="0"/>
              </a:rPr>
              <a:t>Sum and </a:t>
            </a:r>
            <a:r>
              <a:rPr lang="en-US" sz="1400" b="1" dirty="0" err="1">
                <a:latin typeface="Consolas" panose="020B0609020204030204" pitchFamily="49" charset="0"/>
              </a:rPr>
              <a:t>Wc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external libraries.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>
                <a:latin typeface="Consolas" panose="020B0609020204030204" pitchFamily="49" charset="0"/>
              </a:rPr>
              <a:t>Pointer: </a:t>
            </a:r>
            <a:r>
              <a:rPr lang="en-US" sz="1400" dirty="0">
                <a:latin typeface="Consolas" panose="020B0609020204030204" pitchFamily="49" charset="0"/>
              </a:rPr>
              <a:t>pointer flow.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Callofcall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nested function calls.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Testcases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functions calls, local and global variables, call by reference, calling built-in/library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functions, dependence flow.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0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6985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7" y="2085174"/>
            <a:ext cx="11362488" cy="4101981"/>
          </a:xfrm>
        </p:spPr>
      </p:pic>
    </p:spTree>
    <p:extLst>
      <p:ext uri="{BB962C8B-B14F-4D97-AF65-F5344CB8AC3E}">
        <p14:creationId xmlns:p14="http://schemas.microsoft.com/office/powerpoint/2010/main" val="295823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0613"/>
            <a:ext cx="10972800" cy="487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in LOC.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as both file and function.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relative to LOC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Slices – number of forward slices for all possible criterions.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~1810 KLOC of C/C++ code from 20 open source projects.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0116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21" y="1920490"/>
            <a:ext cx="8967793" cy="4568270"/>
          </a:xfr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58439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Intersected slice – measure of quality.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~= intersected slice, more accuracy.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Safety Margin.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consistently closer to intersection slices.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8" y="2273181"/>
            <a:ext cx="9818809" cy="42130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4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Slicing – Understand and detect impact of changes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location of that variable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– parts of program affected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 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S(A, 10) – Affecting A in 10.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Weiser– executable program that preserved behavior of original.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Program Dependence graph.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74" y="2085174"/>
            <a:ext cx="8059324" cy="4631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Linux Kernel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– (F, M, V).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748s. 1, 334, 504 slice profiles. ~4MLOC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974 versions of Linux kernels sliced.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for each individual variable. O/P -&gt; System dictionary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05" y="2064521"/>
            <a:ext cx="8293250" cy="46950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1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Binkley et al – different implementations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Harman, Silvia et al – compare slicing techniques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Dynamic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procedural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Intra procedural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Conditioned, Amorphous, Union &amp; Quasi Static.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– static, dynamic, hybrid.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2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 paper – does not depend on SDG/PDG.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Graph to traverse. No data flow to solve.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calculated for every local and global variable.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in terms of time and program size.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based on and extension of Gallagher’s decomposition Slice.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Adaption to forward static slicing.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approach – applicable to both inter  procedural and intra procedural slices.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as a complete alternative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cases where time and money is of the essence.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large systems’ slices in short time.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engineering and refactoring.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as part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9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heard of program slicing earlier? If yes, have you used it in your projects?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backward slicing technique be used in place of forward slicing as per the paper’s approach?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5598"/>
            <a:ext cx="10972800" cy="48689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http://www.cc.gatech.edu/~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harrold/6340/cs6340_fall2009/Slides/BasicAnalysis6.pdf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www0.cs.ucl.ac.uk/staff/mharman/exe1.html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github.com/srcML/srcSlice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en.wikipedia.org/wiki/Program_slicing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 referenced at the glossary.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38798"/>
            <a:ext cx="10972800" cy="1066800"/>
          </a:xfrm>
        </p:spPr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87" y="2997438"/>
            <a:ext cx="10972800" cy="1066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time and Effort to build PDG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text approach and lightweight static analysis.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(Source code Markup Language).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 but less accurate.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with respect to 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approach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tool.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1162"/>
              </p:ext>
            </p:extLst>
          </p:nvPr>
        </p:nvGraphicFramePr>
        <p:xfrm>
          <a:off x="578266" y="1634191"/>
          <a:ext cx="100185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260"/>
                <a:gridCol w="5009260"/>
              </a:tblGrid>
              <a:tr h="347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 Slice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95121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0;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(x &gt;= 0){ 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sum + x; 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product * x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n + 1;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average = (sum - 1) / n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total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n",sum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product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n",product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average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n",average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0;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1;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0;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(x &gt;= 0) { 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sum + x;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product * x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n + 1;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Average = (sum - 1) / n 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total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n",sum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product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n",product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average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n",average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 /* AFFECTED */</a:t>
                      </a:r>
                      <a:endParaRPr kumimoji="0" lang="en-US" sz="16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692" y="715711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755" y="6229884"/>
            <a:ext cx="102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slice from point P includes all points in forward control flow affected by computation at 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1683521"/>
            <a:ext cx="11311783" cy="4907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Forward, Static, non executable and inter-procedural program slice for each variable.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PDG is not computed for entire progra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 no precise reference location for slicing criterion.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Slice – Not executable but Binkley et al – Complement executable forward slice.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forward slice – execution not affected by slicing criterion.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follows original convention but extension is used for executable slices.</a:t>
            </a:r>
          </a:p>
          <a:p>
            <a:endParaRPr lang="en-US" sz="24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99" y="724256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Forward Static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510"/>
            <a:ext cx="10972800" cy="4792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relies on XML representation of Source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Augments source code with abstract syntactic information.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info – id program dependencies.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– toolkits like src2srcml, scrcml2src.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fact extraction, source code transform, pattern matching.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5710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Forward Static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(Contd..)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3521"/>
            <a:ext cx="10972800" cy="4891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– file name, function name, variable name.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S(f, m, 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slice - Gallagher et al.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collection of slices of individual statements of a variable.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it to forward static slicing.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at statements that define a variable.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obtained from slicing algorithm – D Slice computed.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116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Decomposition Slicing Criterion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599945"/>
            <a:ext cx="10972800" cy="22542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does not rely on pre computed data and control dependencies.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dependencies for slicing calculated as and when needed.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– statements from all slices for slicing variable V.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dictionary – (f, m, v).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861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and System Dictionary 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6" y="3854154"/>
            <a:ext cx="6460621" cy="2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1762</Words>
  <Application>Microsoft Office PowerPoint</Application>
  <PresentationFormat>Widescreen</PresentationFormat>
  <Paragraphs>242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Georgia</vt:lpstr>
      <vt:lpstr>Times New Roman</vt:lpstr>
      <vt:lpstr>Wingdings 2</vt:lpstr>
      <vt:lpstr>Training presentation</vt:lpstr>
      <vt:lpstr>srcSlice: Very efficient and scalable forward static slicing  Hakam W. Alomari, Michael L. Collard, Jonathan I.Maletic, Nouh Alhindawi, Omar Meqdadi Journal of Software : Evolution and Process, Volume 26, Issue 11, November 2014.</vt:lpstr>
      <vt:lpstr>Program Slicing</vt:lpstr>
      <vt:lpstr>Introduction</vt:lpstr>
      <vt:lpstr>Introduction (Contd)</vt:lpstr>
      <vt:lpstr>Forward Slicing</vt:lpstr>
      <vt:lpstr>Lightweight Forward Static Slicing</vt:lpstr>
      <vt:lpstr>Lightweight Forward Static Slicing (Contd..)</vt:lpstr>
      <vt:lpstr>Extended Decomposition Slicing Criterion</vt:lpstr>
      <vt:lpstr>Slice Profile and System Dictionary Construction</vt:lpstr>
      <vt:lpstr>Slice Profile Structure for Dictionary</vt:lpstr>
      <vt:lpstr>Criterion Definition</vt:lpstr>
      <vt:lpstr>Algorithm Overview </vt:lpstr>
      <vt:lpstr>Computing Control Flow Paths</vt:lpstr>
      <vt:lpstr>Control Flow Paths </vt:lpstr>
      <vt:lpstr>Pointer Analysis</vt:lpstr>
      <vt:lpstr>Implementation. </vt:lpstr>
      <vt:lpstr>Implementation (Contd)</vt:lpstr>
      <vt:lpstr>Limitations</vt:lpstr>
      <vt:lpstr>Comparative study</vt:lpstr>
      <vt:lpstr>CodeSurfer </vt:lpstr>
      <vt:lpstr>Limitations of CodeSurfer</vt:lpstr>
      <vt:lpstr>Evaluation Criteria </vt:lpstr>
      <vt:lpstr>Study Results</vt:lpstr>
      <vt:lpstr>Feature Benchmark</vt:lpstr>
      <vt:lpstr>Feature Benchmark</vt:lpstr>
      <vt:lpstr>Performance Benchmark</vt:lpstr>
      <vt:lpstr>Performance Benchmark</vt:lpstr>
      <vt:lpstr>Slice Intersection Comparison </vt:lpstr>
      <vt:lpstr>Slice Intersection Comparison </vt:lpstr>
      <vt:lpstr>Slice Intersection Comparison</vt:lpstr>
      <vt:lpstr>SrcSlice Scalability</vt:lpstr>
      <vt:lpstr>srcSlice Scalability</vt:lpstr>
      <vt:lpstr>Related Work</vt:lpstr>
      <vt:lpstr>Related Work (Contd) </vt:lpstr>
      <vt:lpstr>Conclusion    </vt:lpstr>
      <vt:lpstr>Questions  </vt:lpstr>
      <vt:lpstr>References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2016-03-19T04:19:34Z</dcterms:created>
  <dcterms:modified xsi:type="dcterms:W3CDTF">2016-03-22T21:11:09Z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