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21A72-B801-49BC-AD32-CCAEA20113B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6F57D-C6B2-4C6C-94F9-D66AF6F7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 works by comparing a set of artifacts to a query and ranking these artifacts by their relevance to the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modified methods are considered to be the “gold set” of methods that implement the feature. Since their code had to be altered to correct a problem with the feature, they are likely to be relevant to the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of the techniques in the model filter methods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consideration, and some of those methods may belong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gold set. It is possible for a technique to filter out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feature’s gold set methods and return no relevant results.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the percentage of features for which a technique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locate at least one relevant method is reported.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Preprocessing involves normalizing the text of the documents.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source code, operators and programming language keywords are removed.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identifiers and other compound words are split (e.g., “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featureLocation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becomes “feature” and “location”).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stemming is performed to reduce words to their root forms (e.g., “stemmed” becomes “stem”).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Xe</a:t>
            </a:r>
            <a:r>
              <a:rPr lang="en-US" i="1" dirty="0" smtClean="0"/>
              <a:t> </a:t>
            </a:r>
            <a:r>
              <a:rPr lang="en-US" dirty="0" smtClean="0"/>
              <a:t>is the entry to method </a:t>
            </a:r>
            <a:r>
              <a:rPr lang="en-US" i="1" dirty="0" smtClean="0"/>
              <a:t>X</a:t>
            </a:r>
            <a:r>
              <a:rPr lang="en-US" dirty="0" smtClean="0"/>
              <a:t>, and </a:t>
            </a:r>
            <a:r>
              <a:rPr lang="en-US" i="1" dirty="0" err="1" smtClean="0"/>
              <a:t>Xr</a:t>
            </a:r>
            <a:r>
              <a:rPr lang="en-US" i="1" dirty="0" smtClean="0"/>
              <a:t> </a:t>
            </a:r>
            <a:r>
              <a:rPr lang="en-US" dirty="0" smtClean="0"/>
              <a:t>is the return from method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specific feature – ranked low ( Less global significance)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6F57D-C6B2-4C6C-94F9-D66AF6F710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92A8-130A-40D0-9630-7C8B08186B9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1A96-CFEF-4870-95E1-617A2BEB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Using Data Fusion and Web Mining to Support Feature Location in Software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Meghan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Revelle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Bogdan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Denys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Poshyvanyk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College of William and Mary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Williamsburg, Virginia, USA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3340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Presented by: Sayantani Goswami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38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45" y="0"/>
            <a:ext cx="8430491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Hyperlinked-Induced Topic Search HITS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3055"/>
            <a:ext cx="44196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– Identifies hub and authority pages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Hubs point to many good authorities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Good Authorities are pointed to by many hubs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990600"/>
            <a:ext cx="3505200" cy="493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0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45" y="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Page Rank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33055"/>
            <a:ext cx="4419599" cy="5167745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An estimate </a:t>
            </a:r>
            <a:r>
              <a:rPr lang="en-US" sz="2800" dirty="0"/>
              <a:t>of the global importance of a </a:t>
            </a:r>
            <a:r>
              <a:rPr lang="en-US" sz="2800" dirty="0" smtClean="0"/>
              <a:t>method within </a:t>
            </a:r>
            <a:r>
              <a:rPr lang="en-US" sz="2800" dirty="0"/>
              <a:t>a system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Methods </a:t>
            </a:r>
            <a:r>
              <a:rPr lang="en-US" sz="2800" dirty="0"/>
              <a:t>that have </a:t>
            </a:r>
            <a:r>
              <a:rPr lang="en-US" sz="2800" dirty="0" smtClean="0"/>
              <a:t>global significance -ranked highly</a:t>
            </a:r>
          </a:p>
          <a:p>
            <a:pPr algn="just"/>
            <a:r>
              <a:rPr lang="en-US" sz="2800" dirty="0" smtClean="0"/>
              <a:t>Methods relevant </a:t>
            </a:r>
            <a:r>
              <a:rPr lang="en-US" sz="2800" dirty="0"/>
              <a:t>to a specific feature </a:t>
            </a:r>
            <a:r>
              <a:rPr lang="en-US" sz="2800" dirty="0" smtClean="0"/>
              <a:t>– ranked low</a:t>
            </a:r>
          </a:p>
          <a:p>
            <a:pPr algn="just"/>
            <a:r>
              <a:rPr lang="en-US" sz="2800" dirty="0" smtClean="0"/>
              <a:t>Therefore, prune </a:t>
            </a:r>
            <a:r>
              <a:rPr lang="en-US" sz="2800" dirty="0"/>
              <a:t>the top-ranked PageRank </a:t>
            </a:r>
            <a:r>
              <a:rPr lang="en-US" sz="2800" dirty="0" smtClean="0"/>
              <a:t>methods</a:t>
            </a:r>
            <a:endParaRPr lang="en-US" sz="2800" dirty="0"/>
          </a:p>
          <a:p>
            <a:pPr algn="just"/>
            <a:r>
              <a:rPr lang="en-US" sz="2800" dirty="0" smtClean="0"/>
              <a:t>Edges must be weighted and normalized 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96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9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Incorporating Web Mining with Feature Location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26709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Feature Location Techniques Evaluated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79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1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Subject Systems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b="1" dirty="0" smtClean="0"/>
              <a:t>Eclipse 3.0 </a:t>
            </a:r>
          </a:p>
          <a:p>
            <a:r>
              <a:rPr lang="en-US" sz="3200" dirty="0" smtClean="0"/>
              <a:t>– 10K classes, 120K methods, and 1.6 million LOC – 45 features </a:t>
            </a:r>
          </a:p>
          <a:p>
            <a:r>
              <a:rPr lang="en-US" sz="3200" dirty="0" smtClean="0"/>
              <a:t>– Gold set: methods modified to fix bug </a:t>
            </a:r>
          </a:p>
          <a:p>
            <a:r>
              <a:rPr lang="en-US" sz="3200" dirty="0" smtClean="0"/>
              <a:t>– Queries: short description from bug report </a:t>
            </a:r>
          </a:p>
          <a:p>
            <a:r>
              <a:rPr lang="en-US" sz="3200" dirty="0" smtClean="0"/>
              <a:t>– Traces: steps to reproduce bug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570988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3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Subject Systems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b="1" dirty="0" smtClean="0"/>
              <a:t>Rhino 1.5 </a:t>
            </a:r>
          </a:p>
          <a:p>
            <a:r>
              <a:rPr lang="en-US" sz="3200" dirty="0" smtClean="0"/>
              <a:t>– 138 classes, 1,870 methods, and 32,134 LOC </a:t>
            </a:r>
          </a:p>
          <a:p>
            <a:r>
              <a:rPr lang="en-US" sz="3200" dirty="0" smtClean="0"/>
              <a:t>– 241 features </a:t>
            </a:r>
          </a:p>
          <a:p>
            <a:r>
              <a:rPr lang="en-US" sz="3200" dirty="0" smtClean="0"/>
              <a:t>– Gold set: </a:t>
            </a:r>
            <a:r>
              <a:rPr lang="en-US" sz="3200" dirty="0" err="1" smtClean="0"/>
              <a:t>Eaddy</a:t>
            </a:r>
            <a:r>
              <a:rPr lang="en-US" sz="3200" dirty="0" smtClean="0"/>
              <a:t> et al.’s dataset </a:t>
            </a:r>
          </a:p>
          <a:p>
            <a:r>
              <a:rPr lang="en-US" sz="3200" dirty="0" smtClean="0"/>
              <a:t>– Queries: description in specification </a:t>
            </a:r>
          </a:p>
          <a:p>
            <a:r>
              <a:rPr lang="en-US" sz="3200" dirty="0" smtClean="0"/>
              <a:t>– Traces: test cases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0988"/>
            <a:ext cx="3810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1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Research Questions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38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RQ1 </a:t>
            </a:r>
          </a:p>
          <a:p>
            <a:r>
              <a:rPr lang="en-US" sz="3200" dirty="0" smtClean="0"/>
              <a:t>– Does combining web mining algorithms with an existing approach to feature location improve its effectiveness? 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RQ2</a:t>
            </a:r>
          </a:p>
          <a:p>
            <a:r>
              <a:rPr lang="en-US" sz="3200" dirty="0" smtClean="0"/>
              <a:t>– Which web-mining algorithms, HITS or PageRank, produces better results?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1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Collection &amp; Testing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Effectiveness measure </a:t>
            </a:r>
          </a:p>
          <a:p>
            <a:endParaRPr lang="en-US" sz="3200" b="1" dirty="0" smtClean="0"/>
          </a:p>
          <a:p>
            <a:r>
              <a:rPr lang="en-US" sz="3200" dirty="0" smtClean="0"/>
              <a:t>– </a:t>
            </a:r>
            <a:r>
              <a:rPr lang="en-US" sz="3200" dirty="0"/>
              <a:t>The position of the first relevant method from the </a:t>
            </a:r>
            <a:r>
              <a:rPr lang="en-US" sz="3200" dirty="0" smtClean="0"/>
              <a:t>gold set is </a:t>
            </a:r>
            <a:r>
              <a:rPr lang="en-US" sz="3200" dirty="0"/>
              <a:t>referred to as the </a:t>
            </a:r>
            <a:r>
              <a:rPr lang="en-US" sz="3200" i="1" dirty="0"/>
              <a:t>effectiveness measure </a:t>
            </a:r>
            <a:endParaRPr lang="en-US" sz="3200" i="1" dirty="0" smtClean="0"/>
          </a:p>
          <a:p>
            <a:endParaRPr lang="en-US" sz="3200" dirty="0" smtClean="0"/>
          </a:p>
          <a:p>
            <a:r>
              <a:rPr lang="en-US" sz="3200" b="1" dirty="0" smtClean="0"/>
              <a:t>For each Feature location Technique:</a:t>
            </a:r>
          </a:p>
          <a:p>
            <a:endParaRPr lang="en-US" sz="3200" dirty="0"/>
          </a:p>
          <a:p>
            <a:r>
              <a:rPr lang="en-US" sz="3200" dirty="0" smtClean="0"/>
              <a:t>• 45 Data points – 45 Eclipse features </a:t>
            </a:r>
          </a:p>
          <a:p>
            <a:r>
              <a:rPr lang="en-US" sz="3200" dirty="0" smtClean="0"/>
              <a:t>• 241 Data points – 45 Rhino features </a:t>
            </a:r>
            <a:r>
              <a:rPr lang="en-US" sz="3200" dirty="0"/>
              <a:t>	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271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Collection &amp; Testing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" y="685800"/>
            <a:ext cx="8458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b="1" dirty="0" smtClean="0"/>
              <a:t>Statistical Testing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r>
              <a:rPr lang="en-US" sz="3200" dirty="0" smtClean="0"/>
              <a:t>     – Null hypothesis - No significant difference     	between the effectiveness of X and the   	baseline(</a:t>
            </a:r>
            <a:r>
              <a:rPr lang="en-US" sz="3200" dirty="0" err="1" smtClean="0"/>
              <a:t>LSI+Dyn</a:t>
            </a:r>
            <a:r>
              <a:rPr lang="en-US" sz="3200" dirty="0" smtClean="0"/>
              <a:t>). </a:t>
            </a:r>
          </a:p>
          <a:p>
            <a:endParaRPr lang="en-US" sz="3200" dirty="0" smtClean="0"/>
          </a:p>
          <a:p>
            <a:r>
              <a:rPr lang="en-US" sz="3200" dirty="0" smtClean="0"/>
              <a:t>     – Alternative hypothesis - The effectiveness of  	X is significantly better than the baseline 	(</a:t>
            </a:r>
            <a:r>
              <a:rPr lang="en-US" sz="3200" dirty="0" err="1" smtClean="0"/>
              <a:t>LSI+Dyn</a:t>
            </a:r>
            <a:r>
              <a:rPr lang="en-US" sz="3200" dirty="0" smtClean="0"/>
              <a:t>).</a:t>
            </a:r>
          </a:p>
          <a:p>
            <a:endParaRPr lang="en-US" sz="3200" dirty="0" smtClean="0"/>
          </a:p>
          <a:p>
            <a:r>
              <a:rPr lang="en-US" sz="3200" dirty="0"/>
              <a:t>  </a:t>
            </a:r>
            <a:r>
              <a:rPr lang="en-US" sz="3200" dirty="0" smtClean="0"/>
              <a:t>   </a:t>
            </a:r>
            <a:r>
              <a:rPr lang="en-US" sz="3200" dirty="0" smtClean="0"/>
              <a:t>– X is an Web Mining technique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42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Collection &amp; Testing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091" y="914400"/>
            <a:ext cx="8458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Wilcoxon rank sum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r>
              <a:rPr lang="en-US" sz="3200" dirty="0" smtClean="0"/>
              <a:t>– to </a:t>
            </a:r>
            <a:r>
              <a:rPr lang="en-US" sz="3200" dirty="0"/>
              <a:t>test if the difference between the </a:t>
            </a:r>
            <a:r>
              <a:rPr lang="en-US" sz="3200" dirty="0" smtClean="0"/>
              <a:t>effectiveness measures </a:t>
            </a:r>
            <a:r>
              <a:rPr lang="en-US" sz="3200" dirty="0"/>
              <a:t>of two feature location techniques is </a:t>
            </a:r>
            <a:r>
              <a:rPr lang="en-US" sz="3200" dirty="0" smtClean="0"/>
              <a:t>statistically significant</a:t>
            </a:r>
            <a:r>
              <a:rPr lang="en-US" sz="3200" dirty="0"/>
              <a:t>.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07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 Fusion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752600"/>
          </a:xfrm>
        </p:spPr>
        <p:txBody>
          <a:bodyPr/>
          <a:lstStyle/>
          <a:p>
            <a:r>
              <a:rPr lang="en-US" dirty="0" smtClean="0"/>
              <a:t>Combining information from multiple sources will yield better results than if the data is used separately.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798618"/>
            <a:ext cx="815340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5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Results: Web Mining Techniques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10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values above </a:t>
            </a:r>
            <a:r>
              <a:rPr lang="en-US" sz="2800" dirty="0" smtClean="0"/>
              <a:t>the boxes </a:t>
            </a:r>
            <a:r>
              <a:rPr lang="en-US" sz="2800" dirty="0"/>
              <a:t>represent the </a:t>
            </a:r>
            <a:r>
              <a:rPr lang="en-US" sz="2800" dirty="0" smtClean="0"/>
              <a:t>% </a:t>
            </a:r>
            <a:r>
              <a:rPr lang="en-US" sz="2800" dirty="0"/>
              <a:t>of features for which the technique was able to locate at least </a:t>
            </a:r>
            <a:r>
              <a:rPr lang="en-US" sz="2800" dirty="0" smtClean="0"/>
              <a:t>1 </a:t>
            </a:r>
            <a:r>
              <a:rPr lang="en-US" sz="2800" dirty="0"/>
              <a:t>relevant method</a:t>
            </a:r>
            <a:r>
              <a:rPr lang="en-US" sz="32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091" y="914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3009"/>
            <a:ext cx="9144000" cy="319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7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Results: Web Mining Techniques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091" y="914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4" y="1281545"/>
            <a:ext cx="8454047" cy="521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3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Results: Wilcoxon Test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091" y="914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91" y="914399"/>
            <a:ext cx="6324600" cy="492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091" y="5844993"/>
            <a:ext cx="8638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Null </a:t>
            </a:r>
            <a:r>
              <a:rPr lang="en-US" sz="2800" dirty="0"/>
              <a:t>hypotheses for </a:t>
            </a:r>
            <a:r>
              <a:rPr lang="en-US" sz="2800" dirty="0" smtClean="0"/>
              <a:t>these approaches </a:t>
            </a:r>
            <a:r>
              <a:rPr lang="en-US" sz="2800" dirty="0"/>
              <a:t>without significant results for both </a:t>
            </a:r>
            <a:r>
              <a:rPr lang="en-US" sz="2800" dirty="0" smtClean="0"/>
              <a:t>systems cannot </a:t>
            </a:r>
            <a:r>
              <a:rPr lang="en-US" sz="2800" dirty="0"/>
              <a:t>be rejected.</a:t>
            </a:r>
          </a:p>
        </p:txBody>
      </p:sp>
    </p:spTree>
    <p:extLst>
      <p:ext uri="{BB962C8B-B14F-4D97-AF65-F5344CB8AC3E}">
        <p14:creationId xmlns:p14="http://schemas.microsoft.com/office/powerpoint/2010/main" val="1047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Research Questions-Revisited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38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RQ1 </a:t>
            </a:r>
          </a:p>
          <a:p>
            <a:r>
              <a:rPr lang="en-US" sz="3200" dirty="0" smtClean="0"/>
              <a:t>– Does combining web mining algorithms with an existing approach to feature location improve its effectiveness? </a:t>
            </a:r>
            <a:r>
              <a:rPr lang="en-US" sz="3200" b="1" dirty="0" smtClean="0">
                <a:solidFill>
                  <a:srgbClr val="0070C0"/>
                </a:solidFill>
              </a:rPr>
              <a:t>Yes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RQ2</a:t>
            </a:r>
          </a:p>
          <a:p>
            <a:r>
              <a:rPr lang="en-US" sz="3200" dirty="0" smtClean="0"/>
              <a:t>– Which web-mining algorithms, HITS or PageRank, produces better results? </a:t>
            </a:r>
            <a:r>
              <a:rPr lang="en-US" sz="3200" b="1" dirty="0" smtClean="0">
                <a:solidFill>
                  <a:srgbClr val="0070C0"/>
                </a:solidFill>
              </a:rPr>
              <a:t>HITS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Research Questions-Revisited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Best Techniques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LSI+Dyn+HITS</a:t>
            </a:r>
            <a:r>
              <a:rPr lang="en-US" sz="3200" dirty="0" smtClean="0"/>
              <a:t>(h, </a:t>
            </a:r>
            <a:r>
              <a:rPr lang="en-US" sz="3200" dirty="0" err="1" smtClean="0"/>
              <a:t>freq</a:t>
            </a:r>
            <a:r>
              <a:rPr lang="en-US" sz="3200" dirty="0" smtClean="0"/>
              <a:t>)</a:t>
            </a:r>
            <a:r>
              <a:rPr lang="en-US" sz="3200" baseline="-25000" dirty="0" smtClean="0"/>
              <a:t>bottom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LSI+Dyn+HITS</a:t>
            </a:r>
            <a:r>
              <a:rPr lang="en-US" sz="3200" dirty="0" smtClean="0"/>
              <a:t>(h, bin)</a:t>
            </a:r>
            <a:r>
              <a:rPr lang="en-US" sz="3200" baseline="-25000" dirty="0" smtClean="0"/>
              <a:t>bottom</a:t>
            </a:r>
            <a:endParaRPr lang="en-US" sz="3200" b="1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76200"/>
            <a:ext cx="8430491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Questions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8001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dirty="0" smtClean="0"/>
              <a:t>What is the difference between the graphs generated using the Web Mining Techniques and the Dynamic Analysis Techniques?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 smtClean="0"/>
              <a:t>What is effectiveness measure?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Fusion for Feature Location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Why do we need Feature Location?               </a:t>
            </a:r>
            <a:r>
              <a:rPr lang="en-US" sz="3200" dirty="0" smtClean="0"/>
              <a:t>   </a:t>
            </a:r>
            <a:r>
              <a:rPr lang="en-US" dirty="0" smtClean="0"/>
              <a:t>To identify the source code that implements the feature.</a:t>
            </a:r>
          </a:p>
          <a:p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Feature Location Techniques discussed:</a:t>
            </a:r>
          </a:p>
          <a:p>
            <a:pPr marL="0" lvl="1" indent="0">
              <a:buNone/>
            </a:pPr>
            <a:r>
              <a:rPr lang="en-US" sz="3200" b="1" dirty="0" smtClean="0"/>
              <a:t>   </a:t>
            </a:r>
            <a:r>
              <a:rPr lang="en-US" sz="3200" dirty="0" smtClean="0"/>
              <a:t>1) </a:t>
            </a:r>
            <a:r>
              <a:rPr lang="en-US" sz="3200" b="1" dirty="0" smtClean="0"/>
              <a:t>IR</a:t>
            </a:r>
            <a:r>
              <a:rPr lang="en-US" sz="3200" dirty="0" smtClean="0"/>
              <a:t>- Textual information</a:t>
            </a:r>
          </a:p>
          <a:p>
            <a:pPr marL="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2) </a:t>
            </a:r>
            <a:r>
              <a:rPr lang="en-US" sz="3200" b="1" dirty="0" smtClean="0"/>
              <a:t>Dynamic Analysis- </a:t>
            </a:r>
            <a:r>
              <a:rPr lang="en-US" sz="3200" dirty="0" smtClean="0"/>
              <a:t>Execution information</a:t>
            </a:r>
          </a:p>
          <a:p>
            <a:pPr marL="0" lvl="1" indent="0">
              <a:buNone/>
            </a:pPr>
            <a:r>
              <a:rPr lang="en-US" sz="3200" dirty="0" smtClean="0"/>
              <a:t>   3) </a:t>
            </a:r>
            <a:r>
              <a:rPr lang="en-US" sz="3200" b="1" dirty="0" smtClean="0"/>
              <a:t>Web-mining</a:t>
            </a:r>
            <a:r>
              <a:rPr lang="en-US" sz="3200" dirty="0" smtClean="0"/>
              <a:t>(novel)-Dependence Information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(Improves effectiveness by 62%)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Textual Information from IR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Information Retrieval (IR) </a:t>
            </a:r>
          </a:p>
          <a:p>
            <a:pPr marL="0" indent="0">
              <a:buNone/>
            </a:pPr>
            <a:r>
              <a:rPr lang="en-US" dirty="0" smtClean="0"/>
              <a:t>– Searching for documents or within docs for relevant information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Utilized by many existing approaches: PROMESIR, SITIR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Latent Semantic Indexing- </a:t>
            </a:r>
            <a:r>
              <a:rPr lang="en-US" dirty="0" smtClean="0"/>
              <a:t>Denoted by IR</a:t>
            </a:r>
            <a:r>
              <a:rPr lang="en-US" baseline="-25000" dirty="0" smtClean="0"/>
              <a:t>LSI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137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Applying LSI to Source Code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Corpus creation </a:t>
            </a:r>
          </a:p>
          <a:p>
            <a:pPr marL="0" indent="0">
              <a:buNone/>
            </a:pPr>
            <a:r>
              <a:rPr lang="en-US" dirty="0" smtClean="0"/>
              <a:t>	– Choose granularity(method-level granularity)</a:t>
            </a:r>
          </a:p>
          <a:p>
            <a:r>
              <a:rPr lang="en-US" b="1" dirty="0"/>
              <a:t>Preprocessing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– Stop word removal, splitting, stemming </a:t>
            </a:r>
          </a:p>
          <a:p>
            <a:r>
              <a:rPr lang="en-US" b="1" dirty="0"/>
              <a:t>Indexing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– Term-by-document matrix </a:t>
            </a:r>
          </a:p>
          <a:p>
            <a:pPr marL="0" indent="0">
              <a:buNone/>
            </a:pPr>
            <a:r>
              <a:rPr lang="en-US" dirty="0" smtClean="0"/>
              <a:t>	– Singular Value Decomposition </a:t>
            </a:r>
          </a:p>
          <a:p>
            <a:r>
              <a:rPr lang="en-US" b="1" dirty="0"/>
              <a:t>Querying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– User-formulated </a:t>
            </a:r>
          </a:p>
          <a:p>
            <a:r>
              <a:rPr lang="en-US" b="1" dirty="0"/>
              <a:t>Generate results </a:t>
            </a:r>
          </a:p>
          <a:p>
            <a:pPr marL="0" indent="0">
              <a:buNone/>
            </a:pPr>
            <a:r>
              <a:rPr lang="en-US" dirty="0" smtClean="0"/>
              <a:t>	– Ranked list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140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Execution Information from Dynamic Analysis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Involves execution of </a:t>
            </a:r>
            <a:r>
              <a:rPr lang="en-US" b="1" dirty="0" smtClean="0"/>
              <a:t>test case </a:t>
            </a:r>
            <a:r>
              <a:rPr lang="en-US" dirty="0" smtClean="0"/>
              <a:t>or scenario that invokes the feature to collect </a:t>
            </a:r>
            <a:r>
              <a:rPr lang="en-US" b="1" dirty="0" smtClean="0"/>
              <a:t>execution trace.</a:t>
            </a:r>
          </a:p>
          <a:p>
            <a:endParaRPr lang="en-US" b="1" dirty="0" smtClean="0"/>
          </a:p>
          <a:p>
            <a:r>
              <a:rPr lang="en-US" dirty="0"/>
              <a:t>Execution information is </a:t>
            </a:r>
            <a:r>
              <a:rPr lang="en-US" dirty="0" smtClean="0"/>
              <a:t>used as </a:t>
            </a:r>
            <a:r>
              <a:rPr lang="en-US" dirty="0"/>
              <a:t>a </a:t>
            </a:r>
            <a:r>
              <a:rPr lang="en-US" dirty="0" smtClean="0"/>
              <a:t>filter (</a:t>
            </a:r>
            <a:r>
              <a:rPr lang="en-US" dirty="0" err="1" smtClean="0"/>
              <a:t>dyn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Methods </a:t>
            </a:r>
            <a:r>
              <a:rPr lang="en-US" dirty="0"/>
              <a:t>not executed </a:t>
            </a:r>
            <a:r>
              <a:rPr lang="en-US" dirty="0" smtClean="0"/>
              <a:t>are </a:t>
            </a:r>
            <a:r>
              <a:rPr lang="en-US" dirty="0"/>
              <a:t>pruned from the </a:t>
            </a:r>
            <a:r>
              <a:rPr lang="en-US" dirty="0" smtClean="0"/>
              <a:t>ranked </a:t>
            </a:r>
            <a:r>
              <a:rPr lang="en-US" dirty="0"/>
              <a:t>list produced by IR</a:t>
            </a:r>
            <a:r>
              <a:rPr lang="en-US" baseline="-25000" dirty="0"/>
              <a:t>LSI</a:t>
            </a:r>
            <a:r>
              <a:rPr lang="en-US" dirty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4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Execution </a:t>
            </a:r>
            <a:r>
              <a:rPr lang="en-US" b="1" dirty="0">
                <a:solidFill>
                  <a:srgbClr val="0070C0"/>
                </a:solidFill>
              </a:rPr>
              <a:t>trace translated into a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5245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40386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Nodes</a:t>
            </a:r>
            <a:r>
              <a:rPr lang="en-US" sz="3200" dirty="0"/>
              <a:t>- Methods , </a:t>
            </a:r>
            <a:r>
              <a:rPr lang="en-US" sz="3200" b="1" dirty="0"/>
              <a:t>Edges</a:t>
            </a:r>
            <a:r>
              <a:rPr lang="en-US" sz="3200" dirty="0"/>
              <a:t>- Method </a:t>
            </a:r>
            <a:r>
              <a:rPr lang="en-US" sz="3200" dirty="0" smtClean="0"/>
              <a:t>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Only executed methods are in the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Edges can be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 - weighted -   Dyn</a:t>
            </a:r>
            <a:r>
              <a:rPr lang="en-US" sz="3200" baseline="-25000" dirty="0" smtClean="0"/>
              <a:t>freq</a:t>
            </a:r>
          </a:p>
          <a:p>
            <a:r>
              <a:rPr lang="en-US" sz="3200" dirty="0" smtClean="0"/>
              <a:t>  - weightless - Dyn</a:t>
            </a:r>
            <a:r>
              <a:rPr lang="en-US" sz="3200" baseline="-25000" dirty="0" smtClean="0"/>
              <a:t>bin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5405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SIngle</a:t>
            </a:r>
            <a:r>
              <a:rPr lang="en-US" b="1" dirty="0" smtClean="0">
                <a:solidFill>
                  <a:srgbClr val="0070C0"/>
                </a:solidFill>
              </a:rPr>
              <a:t> Trace and Information Retrieval (SITIR)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37623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560138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Liu, D., Marcus, A., </a:t>
            </a:r>
            <a:r>
              <a:rPr lang="en-US" dirty="0" err="1" smtClean="0"/>
              <a:t>Poshyvanyk</a:t>
            </a:r>
            <a:r>
              <a:rPr lang="en-US" dirty="0" smtClean="0"/>
              <a:t>, D., and </a:t>
            </a:r>
            <a:r>
              <a:rPr lang="en-US" dirty="0" err="1" smtClean="0"/>
              <a:t>Rajlich</a:t>
            </a:r>
            <a:r>
              <a:rPr lang="en-US" dirty="0" smtClean="0"/>
              <a:t>, V., "Feature Location via Information Retrieval based Filtering of a Single Scenario Execution Trace", in Proc. of International Conference on Automated Software Engineering, 2007, pp. 234-243.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Dependence Information from Web Mining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56013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Mining can be implemented in software by representing </a:t>
            </a:r>
            <a:r>
              <a:rPr lang="en-US" dirty="0"/>
              <a:t>as a graph – a </a:t>
            </a:r>
            <a:r>
              <a:rPr lang="en-US" b="1" dirty="0" smtClean="0"/>
              <a:t>call graph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Nodes</a:t>
            </a:r>
            <a:r>
              <a:rPr lang="en-US" dirty="0" smtClean="0"/>
              <a:t> </a:t>
            </a:r>
            <a:r>
              <a:rPr lang="en-US" dirty="0"/>
              <a:t>represent methods, and </a:t>
            </a:r>
            <a:r>
              <a:rPr lang="en-US" b="1" dirty="0"/>
              <a:t>edges</a:t>
            </a:r>
            <a:r>
              <a:rPr lang="en-US" dirty="0"/>
              <a:t> correspond </a:t>
            </a:r>
            <a:r>
              <a:rPr lang="en-US" dirty="0" smtClean="0"/>
              <a:t>dependencies </a:t>
            </a:r>
            <a:r>
              <a:rPr lang="en-US" dirty="0"/>
              <a:t>among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Techniques- </a:t>
            </a:r>
            <a:r>
              <a:rPr lang="en-US" b="1" dirty="0" smtClean="0"/>
              <a:t>HITS</a:t>
            </a:r>
            <a:r>
              <a:rPr lang="en-US" dirty="0" smtClean="0"/>
              <a:t> and </a:t>
            </a:r>
            <a:r>
              <a:rPr lang="en-US" b="1" dirty="0" smtClean="0"/>
              <a:t>Page Rank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73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989</Words>
  <Application>Microsoft Office PowerPoint</Application>
  <PresentationFormat>On-screen Show (4:3)</PresentationFormat>
  <Paragraphs>167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Using Data Fusion and Web Mining to Support Feature Location in Software</vt:lpstr>
      <vt:lpstr>Data Fusion</vt:lpstr>
      <vt:lpstr>Data Fusion for Feature Location</vt:lpstr>
      <vt:lpstr>Textual Information from IR</vt:lpstr>
      <vt:lpstr>Applying LSI to Source Code</vt:lpstr>
      <vt:lpstr>Execution Information from Dynamic Analysis </vt:lpstr>
      <vt:lpstr>Execution trace translated into a graph</vt:lpstr>
      <vt:lpstr>SIngle Trace and Information Retrieval (SITIR)</vt:lpstr>
      <vt:lpstr>Dependence Information from Web Mining</vt:lpstr>
      <vt:lpstr>Hyperlinked-Induced Topic Search HITS</vt:lpstr>
      <vt:lpstr>Page Rank</vt:lpstr>
      <vt:lpstr>Incorporating Web Mining with Feature Location</vt:lpstr>
      <vt:lpstr>Feature Location Techniques Evaluated</vt:lpstr>
      <vt:lpstr>Subject Systems</vt:lpstr>
      <vt:lpstr>Subject Systems</vt:lpstr>
      <vt:lpstr>Research Questions</vt:lpstr>
      <vt:lpstr>Data Collection &amp; Testing</vt:lpstr>
      <vt:lpstr>Data Collection &amp; Testing</vt:lpstr>
      <vt:lpstr>Data Collection &amp; Testing</vt:lpstr>
      <vt:lpstr>Results: Web Mining Techniques</vt:lpstr>
      <vt:lpstr>Results: Web Mining Techniques</vt:lpstr>
      <vt:lpstr>Results: Wilcoxon Test</vt:lpstr>
      <vt:lpstr>Research Questions-Revisited</vt:lpstr>
      <vt:lpstr>Research Questions-Revisited</vt:lpstr>
      <vt:lpstr>Questions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Fusion and Web Mining to Support Feature Location in Software</dc:title>
  <dc:creator>Sayantani Goswami</dc:creator>
  <cp:lastModifiedBy>Sayantani Goswami</cp:lastModifiedBy>
  <cp:revision>31</cp:revision>
  <dcterms:created xsi:type="dcterms:W3CDTF">2016-02-09T07:27:41Z</dcterms:created>
  <dcterms:modified xsi:type="dcterms:W3CDTF">2016-02-09T20:55:59Z</dcterms:modified>
</cp:coreProperties>
</file>