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6058B-773B-4995-AE63-A615E0562D18}" type="datetimeFigureOut">
              <a:rPr lang="en-US" smtClean="0"/>
              <a:t>03/01/16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61DBAE-8A06-4C91-BC1A-F41BEAB13A90}" type="slidenum">
              <a:rPr lang="en-US" smtClean="0"/>
              <a:t>‹#›</a:t>
            </a:fld>
            <a:endParaRPr lang="en-US"/>
          </a:p>
        </p:txBody>
      </p:sp>
    </p:spTree>
    <p:extLst>
      <p:ext uri="{BB962C8B-B14F-4D97-AF65-F5344CB8AC3E}">
        <p14:creationId xmlns:p14="http://schemas.microsoft.com/office/powerpoint/2010/main" val="2962247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1DBAE-8A06-4C91-BC1A-F41BEAB13A90}" type="slidenum">
              <a:rPr lang="en-US" smtClean="0"/>
              <a:t>28</a:t>
            </a:fld>
            <a:endParaRPr lang="en-US"/>
          </a:p>
        </p:txBody>
      </p:sp>
    </p:spTree>
    <p:extLst>
      <p:ext uri="{BB962C8B-B14F-4D97-AF65-F5344CB8AC3E}">
        <p14:creationId xmlns:p14="http://schemas.microsoft.com/office/powerpoint/2010/main" val="2083892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E25E2B7-DB33-4251-AB4E-C687094C6296}" type="datetime1">
              <a:rPr lang="en-US" smtClean="0"/>
              <a:t>03/01/16</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114D450-DE36-476F-BD6A-98A589B13CB5}" type="slidenum">
              <a:rPr lang="en-US" smtClean="0"/>
              <a:t>‹#›</a:t>
            </a:fld>
            <a:endParaRPr lang="en-US"/>
          </a:p>
        </p:txBody>
      </p:sp>
    </p:spTree>
    <p:extLst>
      <p:ext uri="{BB962C8B-B14F-4D97-AF65-F5344CB8AC3E}">
        <p14:creationId xmlns:p14="http://schemas.microsoft.com/office/powerpoint/2010/main" val="756741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85718A-92AF-4050-BFF5-87DEC1470E65}" type="datetime1">
              <a:rPr lang="en-US" smtClean="0"/>
              <a:t>03/01/16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4D450-DE36-476F-BD6A-98A589B13CB5}" type="slidenum">
              <a:rPr lang="en-US" smtClean="0"/>
              <a:t>‹#›</a:t>
            </a:fld>
            <a:endParaRPr lang="en-US"/>
          </a:p>
        </p:txBody>
      </p:sp>
    </p:spTree>
    <p:extLst>
      <p:ext uri="{BB962C8B-B14F-4D97-AF65-F5344CB8AC3E}">
        <p14:creationId xmlns:p14="http://schemas.microsoft.com/office/powerpoint/2010/main" val="3383086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389A38-F86C-44A3-AB20-D48B34DF1EA9}" type="datetime1">
              <a:rPr lang="en-US" smtClean="0"/>
              <a:t>03/01/16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4D450-DE36-476F-BD6A-98A589B13CB5}" type="slidenum">
              <a:rPr lang="en-US" smtClean="0"/>
              <a:t>‹#›</a:t>
            </a:fld>
            <a:endParaRPr lang="en-US"/>
          </a:p>
        </p:txBody>
      </p:sp>
    </p:spTree>
    <p:extLst>
      <p:ext uri="{BB962C8B-B14F-4D97-AF65-F5344CB8AC3E}">
        <p14:creationId xmlns:p14="http://schemas.microsoft.com/office/powerpoint/2010/main" val="3382782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141E7-33ED-4595-8911-E2AC58678B23}" type="datetime1">
              <a:rPr lang="en-US" smtClean="0"/>
              <a:t>03/01/16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4D450-DE36-476F-BD6A-98A589B13CB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77844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C4DEB5-94F3-4DC3-BACD-47B06B4D8AED}" type="datetime1">
              <a:rPr lang="en-US" smtClean="0"/>
              <a:t>03/01/16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4D450-DE36-476F-BD6A-98A589B13CB5}" type="slidenum">
              <a:rPr lang="en-US" smtClean="0"/>
              <a:t>‹#›</a:t>
            </a:fld>
            <a:endParaRPr lang="en-US"/>
          </a:p>
        </p:txBody>
      </p:sp>
    </p:spTree>
    <p:extLst>
      <p:ext uri="{BB962C8B-B14F-4D97-AF65-F5344CB8AC3E}">
        <p14:creationId xmlns:p14="http://schemas.microsoft.com/office/powerpoint/2010/main" val="1489125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9B4B366-95B9-4F56-85B0-CF22BAEECBFA}" type="datetime1">
              <a:rPr lang="en-US" smtClean="0"/>
              <a:t>03/01/16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14D450-DE36-476F-BD6A-98A589B13CB5}" type="slidenum">
              <a:rPr lang="en-US" smtClean="0"/>
              <a:t>‹#›</a:t>
            </a:fld>
            <a:endParaRPr lang="en-US"/>
          </a:p>
        </p:txBody>
      </p:sp>
    </p:spTree>
    <p:extLst>
      <p:ext uri="{BB962C8B-B14F-4D97-AF65-F5344CB8AC3E}">
        <p14:creationId xmlns:p14="http://schemas.microsoft.com/office/powerpoint/2010/main" val="2907417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9919394-E6A2-4F5B-B863-0625554A81BC}" type="datetime1">
              <a:rPr lang="en-US" smtClean="0"/>
              <a:t>03/01/16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14D450-DE36-476F-BD6A-98A589B13CB5}" type="slidenum">
              <a:rPr lang="en-US" smtClean="0"/>
              <a:t>‹#›</a:t>
            </a:fld>
            <a:endParaRPr lang="en-US"/>
          </a:p>
        </p:txBody>
      </p:sp>
    </p:spTree>
    <p:extLst>
      <p:ext uri="{BB962C8B-B14F-4D97-AF65-F5344CB8AC3E}">
        <p14:creationId xmlns:p14="http://schemas.microsoft.com/office/powerpoint/2010/main" val="3428739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15D044-383A-4BEE-89AE-896CD0DAD316}" type="datetime1">
              <a:rPr lang="en-US" smtClean="0"/>
              <a:t>03/01/16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4D450-DE36-476F-BD6A-98A589B13CB5}" type="slidenum">
              <a:rPr lang="en-US" smtClean="0"/>
              <a:t>‹#›</a:t>
            </a:fld>
            <a:endParaRPr lang="en-US"/>
          </a:p>
        </p:txBody>
      </p:sp>
    </p:spTree>
    <p:extLst>
      <p:ext uri="{BB962C8B-B14F-4D97-AF65-F5344CB8AC3E}">
        <p14:creationId xmlns:p14="http://schemas.microsoft.com/office/powerpoint/2010/main" val="1778238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DE09C6-0DD8-4FDF-BF01-6E03637555BF}" type="datetime1">
              <a:rPr lang="en-US" smtClean="0"/>
              <a:t>03/01/16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4D450-DE36-476F-BD6A-98A589B13CB5}" type="slidenum">
              <a:rPr lang="en-US" smtClean="0"/>
              <a:t>‹#›</a:t>
            </a:fld>
            <a:endParaRPr lang="en-US"/>
          </a:p>
        </p:txBody>
      </p:sp>
    </p:spTree>
    <p:extLst>
      <p:ext uri="{BB962C8B-B14F-4D97-AF65-F5344CB8AC3E}">
        <p14:creationId xmlns:p14="http://schemas.microsoft.com/office/powerpoint/2010/main" val="132816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AAD91E-9E0A-4E57-8A36-52A7B641DCA6}" type="datetime1">
              <a:rPr lang="en-US" smtClean="0"/>
              <a:t>03/01/16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4D450-DE36-476F-BD6A-98A589B13CB5}" type="slidenum">
              <a:rPr lang="en-US" smtClean="0"/>
              <a:t>‹#›</a:t>
            </a:fld>
            <a:endParaRPr lang="en-US"/>
          </a:p>
        </p:txBody>
      </p:sp>
    </p:spTree>
    <p:extLst>
      <p:ext uri="{BB962C8B-B14F-4D97-AF65-F5344CB8AC3E}">
        <p14:creationId xmlns:p14="http://schemas.microsoft.com/office/powerpoint/2010/main" val="1410647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58E94C-9923-4735-8549-C410C0803E54}" type="datetime1">
              <a:rPr lang="en-US" smtClean="0"/>
              <a:t>03/01/16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4D450-DE36-476F-BD6A-98A589B13CB5}" type="slidenum">
              <a:rPr lang="en-US" smtClean="0"/>
              <a:t>‹#›</a:t>
            </a:fld>
            <a:endParaRPr lang="en-US"/>
          </a:p>
        </p:txBody>
      </p:sp>
    </p:spTree>
    <p:extLst>
      <p:ext uri="{BB962C8B-B14F-4D97-AF65-F5344CB8AC3E}">
        <p14:creationId xmlns:p14="http://schemas.microsoft.com/office/powerpoint/2010/main" val="4114952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6DB4DA-E642-432C-9908-67A9D64A0053}" type="datetime1">
              <a:rPr lang="en-US" smtClean="0"/>
              <a:t>03/01/16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4D450-DE36-476F-BD6A-98A589B13CB5}" type="slidenum">
              <a:rPr lang="en-US" smtClean="0"/>
              <a:t>‹#›</a:t>
            </a:fld>
            <a:endParaRPr lang="en-US"/>
          </a:p>
        </p:txBody>
      </p:sp>
    </p:spTree>
    <p:extLst>
      <p:ext uri="{BB962C8B-B14F-4D97-AF65-F5344CB8AC3E}">
        <p14:creationId xmlns:p14="http://schemas.microsoft.com/office/powerpoint/2010/main" val="250153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9CD270-D0E5-4B74-A0E5-F63E7B85B4E5}" type="datetime1">
              <a:rPr lang="en-US" smtClean="0"/>
              <a:t>03/01/16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14D450-DE36-476F-BD6A-98A589B13CB5}" type="slidenum">
              <a:rPr lang="en-US" smtClean="0"/>
              <a:t>‹#›</a:t>
            </a:fld>
            <a:endParaRPr lang="en-US"/>
          </a:p>
        </p:txBody>
      </p:sp>
    </p:spTree>
    <p:extLst>
      <p:ext uri="{BB962C8B-B14F-4D97-AF65-F5344CB8AC3E}">
        <p14:creationId xmlns:p14="http://schemas.microsoft.com/office/powerpoint/2010/main" val="420652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A37461-B690-49A2-9A82-A1365271AC1A}" type="datetime1">
              <a:rPr lang="en-US" smtClean="0"/>
              <a:t>03/01/16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14D450-DE36-476F-BD6A-98A589B13CB5}" type="slidenum">
              <a:rPr lang="en-US" smtClean="0"/>
              <a:t>‹#›</a:t>
            </a:fld>
            <a:endParaRPr lang="en-US"/>
          </a:p>
        </p:txBody>
      </p:sp>
    </p:spTree>
    <p:extLst>
      <p:ext uri="{BB962C8B-B14F-4D97-AF65-F5344CB8AC3E}">
        <p14:creationId xmlns:p14="http://schemas.microsoft.com/office/powerpoint/2010/main" val="201107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7353A-CE2F-4C2D-A3DB-44251080CE54}" type="datetime1">
              <a:rPr lang="en-US" smtClean="0"/>
              <a:t>03/01/16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14D450-DE36-476F-BD6A-98A589B13CB5}" type="slidenum">
              <a:rPr lang="en-US" smtClean="0"/>
              <a:t>‹#›</a:t>
            </a:fld>
            <a:endParaRPr lang="en-US"/>
          </a:p>
        </p:txBody>
      </p:sp>
    </p:spTree>
    <p:extLst>
      <p:ext uri="{BB962C8B-B14F-4D97-AF65-F5344CB8AC3E}">
        <p14:creationId xmlns:p14="http://schemas.microsoft.com/office/powerpoint/2010/main" val="3960369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2F13A1-E1A0-486B-9A0D-D7EC47EABB92}" type="datetime1">
              <a:rPr lang="en-US" smtClean="0"/>
              <a:t>03/01/16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4D450-DE36-476F-BD6A-98A589B13CB5}" type="slidenum">
              <a:rPr lang="en-US" smtClean="0"/>
              <a:t>‹#›</a:t>
            </a:fld>
            <a:endParaRPr lang="en-US"/>
          </a:p>
        </p:txBody>
      </p:sp>
    </p:spTree>
    <p:extLst>
      <p:ext uri="{BB962C8B-B14F-4D97-AF65-F5344CB8AC3E}">
        <p14:creationId xmlns:p14="http://schemas.microsoft.com/office/powerpoint/2010/main" val="164085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5AD081-3DC2-4DD4-B727-B6AEE4C1CD2C}" type="datetime1">
              <a:rPr lang="en-US" smtClean="0"/>
              <a:t>03/01/16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4D450-DE36-476F-BD6A-98A589B13CB5}" type="slidenum">
              <a:rPr lang="en-US" smtClean="0"/>
              <a:t>‹#›</a:t>
            </a:fld>
            <a:endParaRPr lang="en-US"/>
          </a:p>
        </p:txBody>
      </p:sp>
    </p:spTree>
    <p:extLst>
      <p:ext uri="{BB962C8B-B14F-4D97-AF65-F5344CB8AC3E}">
        <p14:creationId xmlns:p14="http://schemas.microsoft.com/office/powerpoint/2010/main" val="151764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03E3ED-1812-4909-932D-459DED2CAA29}" type="datetime1">
              <a:rPr lang="en-US" smtClean="0"/>
              <a:t>03/01/16</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114D450-DE36-476F-BD6A-98A589B13CB5}" type="slidenum">
              <a:rPr lang="en-US" smtClean="0"/>
              <a:t>‹#›</a:t>
            </a:fld>
            <a:endParaRPr lang="en-US"/>
          </a:p>
        </p:txBody>
      </p:sp>
    </p:spTree>
    <p:extLst>
      <p:ext uri="{BB962C8B-B14F-4D97-AF65-F5344CB8AC3E}">
        <p14:creationId xmlns:p14="http://schemas.microsoft.com/office/powerpoint/2010/main" val="31625636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Summarizing Software Artifacts</a:t>
            </a:r>
            <a:r>
              <a:rPr lang="en-US" dirty="0"/>
              <a:t>: A </a:t>
            </a:r>
            <a:r>
              <a:rPr lang="en-US" dirty="0" smtClean="0"/>
              <a:t>Case Study of Bug </a:t>
            </a:r>
            <a:r>
              <a:rPr lang="en-US" dirty="0"/>
              <a:t>Reports</a:t>
            </a:r>
            <a:br>
              <a:rPr lang="en-US" dirty="0"/>
            </a:br>
            <a:endParaRPr lang="en-US" dirty="0"/>
          </a:p>
        </p:txBody>
      </p:sp>
      <p:sp>
        <p:nvSpPr>
          <p:cNvPr id="3" name="Subtitle 2"/>
          <p:cNvSpPr>
            <a:spLocks noGrp="1"/>
          </p:cNvSpPr>
          <p:nvPr>
            <p:ph type="subTitle" idx="1"/>
          </p:nvPr>
        </p:nvSpPr>
        <p:spPr>
          <a:xfrm>
            <a:off x="1876424" y="3165894"/>
            <a:ext cx="8791575" cy="3398808"/>
          </a:xfrm>
        </p:spPr>
        <p:txBody>
          <a:bodyPr>
            <a:normAutofit/>
          </a:bodyPr>
          <a:lstStyle/>
          <a:p>
            <a:pPr algn="ctr"/>
            <a:r>
              <a:rPr lang="en-US" sz="2200" dirty="0"/>
              <a:t>Published By: Sarah </a:t>
            </a:r>
            <a:r>
              <a:rPr lang="en-US" sz="2200" dirty="0" err="1"/>
              <a:t>Rastkar</a:t>
            </a:r>
            <a:r>
              <a:rPr lang="en-US" sz="2200" dirty="0"/>
              <a:t>, Gail C. Murphy and Gabriel Murray Department of Computer </a:t>
            </a:r>
            <a:r>
              <a:rPr lang="en-US" sz="2200" dirty="0" smtClean="0"/>
              <a:t>Science, </a:t>
            </a:r>
            <a:r>
              <a:rPr lang="en-US" sz="2200" dirty="0"/>
              <a:t>University of British Columbia </a:t>
            </a:r>
            <a:endParaRPr lang="en-US" sz="2200" dirty="0" smtClean="0"/>
          </a:p>
          <a:p>
            <a:pPr algn="ctr"/>
            <a:endParaRPr lang="en-US" sz="2200" dirty="0" smtClean="0"/>
          </a:p>
          <a:p>
            <a:pPr algn="ctr"/>
            <a:r>
              <a:rPr lang="en-US" sz="2200" dirty="0" smtClean="0"/>
              <a:t>Presented in </a:t>
            </a:r>
            <a:r>
              <a:rPr lang="en-US" sz="2200" dirty="0" err="1" smtClean="0"/>
              <a:t>icse</a:t>
            </a:r>
            <a:r>
              <a:rPr lang="en-US" sz="2200" dirty="0" smtClean="0"/>
              <a:t> 2010</a:t>
            </a:r>
          </a:p>
          <a:p>
            <a:pPr algn="ctr"/>
            <a:endParaRPr lang="en-US" sz="2200" dirty="0"/>
          </a:p>
          <a:p>
            <a:pPr algn="ctr"/>
            <a:r>
              <a:rPr lang="en-US" sz="2200" dirty="0" smtClean="0"/>
              <a:t>Presented by: </a:t>
            </a:r>
            <a:r>
              <a:rPr lang="en-US" sz="2200" dirty="0" err="1" smtClean="0"/>
              <a:t>rajat</a:t>
            </a:r>
            <a:r>
              <a:rPr lang="en-US" sz="2200" dirty="0" smtClean="0"/>
              <a:t> </a:t>
            </a:r>
            <a:r>
              <a:rPr lang="en-US" sz="2200" dirty="0" err="1" smtClean="0"/>
              <a:t>SArin</a:t>
            </a:r>
            <a:endParaRPr lang="en-US" sz="2200" dirty="0"/>
          </a:p>
        </p:txBody>
      </p:sp>
    </p:spTree>
    <p:extLst>
      <p:ext uri="{BB962C8B-B14F-4D97-AF65-F5344CB8AC3E}">
        <p14:creationId xmlns:p14="http://schemas.microsoft.com/office/powerpoint/2010/main" val="1104654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13140"/>
          </a:xfrm>
        </p:spPr>
        <p:txBody>
          <a:bodyPr/>
          <a:lstStyle/>
          <a:p>
            <a:pPr algn="ctr"/>
            <a:r>
              <a:rPr lang="en-US" dirty="0" smtClean="0"/>
              <a:t>Research questions</a:t>
            </a:r>
            <a:endParaRPr lang="en-US" dirty="0"/>
          </a:p>
        </p:txBody>
      </p:sp>
      <p:sp>
        <p:nvSpPr>
          <p:cNvPr id="3" name="Content Placeholder 2"/>
          <p:cNvSpPr>
            <a:spLocks noGrp="1"/>
          </p:cNvSpPr>
          <p:nvPr>
            <p:ph idx="1"/>
          </p:nvPr>
        </p:nvSpPr>
        <p:spPr>
          <a:xfrm>
            <a:off x="1141412" y="1388853"/>
            <a:ext cx="9905999" cy="5469147"/>
          </a:xfrm>
        </p:spPr>
        <p:txBody>
          <a:bodyPr/>
          <a:lstStyle/>
          <a:p>
            <a:pPr marL="457200" indent="-457200">
              <a:buFont typeface="+mj-lt"/>
              <a:buAutoNum type="arabicPeriod"/>
            </a:pPr>
            <a:r>
              <a:rPr lang="en-US" dirty="0"/>
              <a:t>Can we produce good summaries with existing conversation-based </a:t>
            </a:r>
            <a:r>
              <a:rPr lang="en-US" dirty="0" smtClean="0"/>
              <a:t>classiﬁers?</a:t>
            </a:r>
          </a:p>
          <a:p>
            <a:pPr marL="457200" indent="-457200">
              <a:buFont typeface="+mj-lt"/>
              <a:buAutoNum type="arabicPeriod"/>
            </a:pPr>
            <a:endParaRPr lang="en-US" dirty="0"/>
          </a:p>
          <a:p>
            <a:pPr marL="457200" indent="-457200">
              <a:buFont typeface="+mj-lt"/>
              <a:buAutoNum type="arabicPeriod"/>
            </a:pPr>
            <a:r>
              <a:rPr lang="en-US" dirty="0"/>
              <a:t>How much better can we do with a classiﬁer speciﬁcally trained on bug </a:t>
            </a:r>
            <a:r>
              <a:rPr lang="en-US" dirty="0" smtClean="0"/>
              <a:t>reports? </a:t>
            </a:r>
            <a:endParaRPr lang="en-US" dirty="0"/>
          </a:p>
        </p:txBody>
      </p:sp>
      <p:sp>
        <p:nvSpPr>
          <p:cNvPr id="4" name="Slide Number Placeholder 3"/>
          <p:cNvSpPr>
            <a:spLocks noGrp="1"/>
          </p:cNvSpPr>
          <p:nvPr>
            <p:ph type="sldNum" sz="quarter" idx="12"/>
          </p:nvPr>
        </p:nvSpPr>
        <p:spPr>
          <a:xfrm>
            <a:off x="10276321" y="6590580"/>
            <a:ext cx="1162305" cy="267419"/>
          </a:xfrm>
        </p:spPr>
        <p:txBody>
          <a:bodyPr/>
          <a:lstStyle/>
          <a:p>
            <a:fld id="{F114D450-DE36-476F-BD6A-98A589B13CB5}" type="slidenum">
              <a:rPr lang="en-US" smtClean="0"/>
              <a:t>10</a:t>
            </a:fld>
            <a:endParaRPr lang="en-US" dirty="0"/>
          </a:p>
        </p:txBody>
      </p:sp>
    </p:spTree>
    <p:extLst>
      <p:ext uri="{BB962C8B-B14F-4D97-AF65-F5344CB8AC3E}">
        <p14:creationId xmlns:p14="http://schemas.microsoft.com/office/powerpoint/2010/main" val="2971651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13140"/>
          </a:xfrm>
        </p:spPr>
        <p:txBody>
          <a:bodyPr/>
          <a:lstStyle/>
          <a:p>
            <a:pPr algn="ctr"/>
            <a:r>
              <a:rPr lang="en-US" dirty="0" smtClean="0"/>
              <a:t>Classifier 1</a:t>
            </a:r>
            <a:endParaRPr lang="en-US" dirty="0"/>
          </a:p>
        </p:txBody>
      </p:sp>
      <p:sp>
        <p:nvSpPr>
          <p:cNvPr id="3" name="Content Placeholder 2"/>
          <p:cNvSpPr>
            <a:spLocks noGrp="1"/>
          </p:cNvSpPr>
          <p:nvPr>
            <p:ph idx="1"/>
          </p:nvPr>
        </p:nvSpPr>
        <p:spPr>
          <a:xfrm>
            <a:off x="1141412" y="1406106"/>
            <a:ext cx="9905999" cy="5451894"/>
          </a:xfrm>
        </p:spPr>
        <p:txBody>
          <a:bodyPr/>
          <a:lstStyle/>
          <a:p>
            <a:r>
              <a:rPr lang="en-US" dirty="0"/>
              <a:t>The ﬁrst classiﬁer, </a:t>
            </a:r>
            <a:r>
              <a:rPr lang="en-US" dirty="0" smtClean="0"/>
              <a:t>referred </a:t>
            </a:r>
            <a:r>
              <a:rPr lang="en-US" dirty="0"/>
              <a:t>to as EC, was trained on email threads. </a:t>
            </a:r>
            <a:endParaRPr lang="en-US" dirty="0" smtClean="0"/>
          </a:p>
          <a:p>
            <a:endParaRPr lang="en-US" dirty="0"/>
          </a:p>
          <a:p>
            <a:r>
              <a:rPr lang="en-US" dirty="0" smtClean="0"/>
              <a:t>This </a:t>
            </a:r>
            <a:r>
              <a:rPr lang="en-US" dirty="0"/>
              <a:t>classiﬁer </a:t>
            </a:r>
            <a:r>
              <a:rPr lang="en-US" dirty="0" smtClean="0"/>
              <a:t>was chosen as </a:t>
            </a:r>
            <a:r>
              <a:rPr lang="en-US" dirty="0"/>
              <a:t>bug report conversations share similarity with email threads, such as being multi-party and having thread items added at diﬀering intervals of </a:t>
            </a:r>
            <a:r>
              <a:rPr lang="en-US" dirty="0" smtClean="0"/>
              <a:t>time</a:t>
            </a:r>
          </a:p>
          <a:p>
            <a:endParaRPr lang="en-US" dirty="0"/>
          </a:p>
          <a:p>
            <a:r>
              <a:rPr lang="en-US" dirty="0" smtClean="0"/>
              <a:t>This classiﬁer </a:t>
            </a:r>
            <a:r>
              <a:rPr lang="en-US" dirty="0"/>
              <a:t>was trained on a subset of the publicly available Enron email </a:t>
            </a:r>
            <a:r>
              <a:rPr lang="en-US" dirty="0" smtClean="0"/>
              <a:t>corpus, </a:t>
            </a:r>
            <a:r>
              <a:rPr lang="en-US" dirty="0"/>
              <a:t>which consists of 39 annotated email </a:t>
            </a:r>
            <a:r>
              <a:rPr lang="en-US" dirty="0" smtClean="0"/>
              <a:t>threads.</a:t>
            </a:r>
            <a:endParaRPr lang="en-US" dirty="0"/>
          </a:p>
        </p:txBody>
      </p:sp>
      <p:sp>
        <p:nvSpPr>
          <p:cNvPr id="4" name="Slide Number Placeholder 3"/>
          <p:cNvSpPr>
            <a:spLocks noGrp="1"/>
          </p:cNvSpPr>
          <p:nvPr>
            <p:ph type="sldNum" sz="quarter" idx="12"/>
          </p:nvPr>
        </p:nvSpPr>
        <p:spPr>
          <a:xfrm>
            <a:off x="10276321" y="6581954"/>
            <a:ext cx="1162305" cy="276045"/>
          </a:xfrm>
        </p:spPr>
        <p:txBody>
          <a:bodyPr/>
          <a:lstStyle/>
          <a:p>
            <a:fld id="{F114D450-DE36-476F-BD6A-98A589B13CB5}" type="slidenum">
              <a:rPr lang="en-US" smtClean="0"/>
              <a:t>11</a:t>
            </a:fld>
            <a:endParaRPr lang="en-US" dirty="0"/>
          </a:p>
        </p:txBody>
      </p:sp>
    </p:spTree>
    <p:extLst>
      <p:ext uri="{BB962C8B-B14F-4D97-AF65-F5344CB8AC3E}">
        <p14:creationId xmlns:p14="http://schemas.microsoft.com/office/powerpoint/2010/main" val="2490104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39019"/>
          </a:xfrm>
        </p:spPr>
        <p:txBody>
          <a:bodyPr/>
          <a:lstStyle/>
          <a:p>
            <a:pPr algn="ctr"/>
            <a:r>
              <a:rPr lang="en-US" dirty="0"/>
              <a:t>Classifier </a:t>
            </a:r>
            <a:r>
              <a:rPr lang="en-US" dirty="0" smtClean="0"/>
              <a:t>2</a:t>
            </a:r>
            <a:endParaRPr lang="en-US" dirty="0"/>
          </a:p>
        </p:txBody>
      </p:sp>
      <p:sp>
        <p:nvSpPr>
          <p:cNvPr id="3" name="Content Placeholder 2"/>
          <p:cNvSpPr>
            <a:spLocks noGrp="1"/>
          </p:cNvSpPr>
          <p:nvPr>
            <p:ph idx="1"/>
          </p:nvPr>
        </p:nvSpPr>
        <p:spPr>
          <a:xfrm>
            <a:off x="1141412" y="1414732"/>
            <a:ext cx="9905999" cy="5443268"/>
          </a:xfrm>
        </p:spPr>
        <p:txBody>
          <a:bodyPr/>
          <a:lstStyle/>
          <a:p>
            <a:r>
              <a:rPr lang="en-US" dirty="0"/>
              <a:t>The second classiﬁer, </a:t>
            </a:r>
            <a:r>
              <a:rPr lang="en-US" dirty="0" smtClean="0"/>
              <a:t>referred </a:t>
            </a:r>
            <a:r>
              <a:rPr lang="en-US" dirty="0"/>
              <a:t>to as EMC, was trained on a combination of email threads and </a:t>
            </a:r>
            <a:r>
              <a:rPr lang="en-US" dirty="0" smtClean="0"/>
              <a:t>meetings.</a:t>
            </a:r>
          </a:p>
          <a:p>
            <a:endParaRPr lang="en-US" dirty="0"/>
          </a:p>
          <a:p>
            <a:r>
              <a:rPr lang="en-US" dirty="0"/>
              <a:t> </a:t>
            </a:r>
            <a:r>
              <a:rPr lang="en-US" dirty="0" smtClean="0"/>
              <a:t>This </a:t>
            </a:r>
            <a:r>
              <a:rPr lang="en-US" dirty="0"/>
              <a:t>classiﬁer </a:t>
            </a:r>
            <a:r>
              <a:rPr lang="en-US" dirty="0" smtClean="0"/>
              <a:t>was chosen because </a:t>
            </a:r>
            <a:r>
              <a:rPr lang="en-US" dirty="0"/>
              <a:t>some of the characteristics of bug reports might be more similar to meetings, such as having concluding comments at the end of the </a:t>
            </a:r>
            <a:r>
              <a:rPr lang="en-US" dirty="0" smtClean="0"/>
              <a:t>conversation.</a:t>
            </a:r>
          </a:p>
          <a:p>
            <a:endParaRPr lang="en-US" dirty="0"/>
          </a:p>
          <a:p>
            <a:r>
              <a:rPr lang="en-US" dirty="0"/>
              <a:t>The meetings part of the training set for EMC is a subset of the publicly available AMI meeting </a:t>
            </a:r>
            <a:r>
              <a:rPr lang="en-US" dirty="0" smtClean="0"/>
              <a:t>corpus.</a:t>
            </a:r>
            <a:endParaRPr lang="en-US" dirty="0"/>
          </a:p>
        </p:txBody>
      </p:sp>
      <p:sp>
        <p:nvSpPr>
          <p:cNvPr id="4" name="Slide Number Placeholder 3"/>
          <p:cNvSpPr>
            <a:spLocks noGrp="1"/>
          </p:cNvSpPr>
          <p:nvPr>
            <p:ph type="sldNum" sz="quarter" idx="12"/>
          </p:nvPr>
        </p:nvSpPr>
        <p:spPr>
          <a:xfrm>
            <a:off x="10276321" y="6590580"/>
            <a:ext cx="1145053" cy="267419"/>
          </a:xfrm>
        </p:spPr>
        <p:txBody>
          <a:bodyPr/>
          <a:lstStyle/>
          <a:p>
            <a:fld id="{F114D450-DE36-476F-BD6A-98A589B13CB5}" type="slidenum">
              <a:rPr lang="en-US" smtClean="0"/>
              <a:t>12</a:t>
            </a:fld>
            <a:endParaRPr lang="en-US" dirty="0"/>
          </a:p>
        </p:txBody>
      </p:sp>
    </p:spTree>
    <p:extLst>
      <p:ext uri="{BB962C8B-B14F-4D97-AF65-F5344CB8AC3E}">
        <p14:creationId xmlns:p14="http://schemas.microsoft.com/office/powerpoint/2010/main" val="2116658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30392"/>
          </a:xfrm>
        </p:spPr>
        <p:txBody>
          <a:bodyPr/>
          <a:lstStyle/>
          <a:p>
            <a:pPr algn="ctr"/>
            <a:r>
              <a:rPr lang="en-US" dirty="0" smtClean="0"/>
              <a:t>Classifier 3</a:t>
            </a:r>
            <a:endParaRPr lang="en-US" dirty="0"/>
          </a:p>
        </p:txBody>
      </p:sp>
      <p:sp>
        <p:nvSpPr>
          <p:cNvPr id="3" name="Content Placeholder 2"/>
          <p:cNvSpPr>
            <a:spLocks noGrp="1"/>
          </p:cNvSpPr>
          <p:nvPr>
            <p:ph idx="1"/>
          </p:nvPr>
        </p:nvSpPr>
        <p:spPr>
          <a:xfrm>
            <a:off x="1141412" y="1406106"/>
            <a:ext cx="9905999" cy="5451894"/>
          </a:xfrm>
        </p:spPr>
        <p:txBody>
          <a:bodyPr/>
          <a:lstStyle/>
          <a:p>
            <a:r>
              <a:rPr lang="en-US" dirty="0" smtClean="0"/>
              <a:t>The authors also </a:t>
            </a:r>
            <a:r>
              <a:rPr lang="en-US" dirty="0"/>
              <a:t>chose to train a third classiﬁer, BRC, using the bug report corpus </a:t>
            </a:r>
            <a:r>
              <a:rPr lang="en-US" dirty="0" smtClean="0"/>
              <a:t>they created.</a:t>
            </a:r>
          </a:p>
          <a:p>
            <a:endParaRPr lang="en-US" dirty="0"/>
          </a:p>
          <a:p>
            <a:r>
              <a:rPr lang="en-US" dirty="0"/>
              <a:t>To form the training set for BRC, </a:t>
            </a:r>
            <a:r>
              <a:rPr lang="en-US" dirty="0" smtClean="0"/>
              <a:t>they combined </a:t>
            </a:r>
            <a:r>
              <a:rPr lang="en-US" dirty="0"/>
              <a:t>the three human annotations for each bug report by scoring each sentence of a report based on the number of times it has been linked by </a:t>
            </a:r>
            <a:r>
              <a:rPr lang="en-US" dirty="0" smtClean="0"/>
              <a:t>annotators.</a:t>
            </a:r>
          </a:p>
          <a:p>
            <a:endParaRPr lang="en-US" dirty="0"/>
          </a:p>
          <a:p>
            <a:r>
              <a:rPr lang="en-US" dirty="0"/>
              <a:t>A sentence is considered to be part of the extractive summary if it has a score of two or </a:t>
            </a:r>
            <a:r>
              <a:rPr lang="en-US" dirty="0" smtClean="0"/>
              <a:t>more and was a part of the gold standard summary.</a:t>
            </a:r>
            <a:endParaRPr lang="en-US" dirty="0"/>
          </a:p>
        </p:txBody>
      </p:sp>
      <p:sp>
        <p:nvSpPr>
          <p:cNvPr id="4" name="Slide Number Placeholder 3"/>
          <p:cNvSpPr>
            <a:spLocks noGrp="1"/>
          </p:cNvSpPr>
          <p:nvPr>
            <p:ph type="sldNum" sz="quarter" idx="12"/>
          </p:nvPr>
        </p:nvSpPr>
        <p:spPr>
          <a:xfrm>
            <a:off x="10276321" y="6564702"/>
            <a:ext cx="1162305" cy="293298"/>
          </a:xfrm>
        </p:spPr>
        <p:txBody>
          <a:bodyPr/>
          <a:lstStyle/>
          <a:p>
            <a:fld id="{F114D450-DE36-476F-BD6A-98A589B13CB5}" type="slidenum">
              <a:rPr lang="en-US" smtClean="0"/>
              <a:t>13</a:t>
            </a:fld>
            <a:endParaRPr lang="en-US" dirty="0"/>
          </a:p>
        </p:txBody>
      </p:sp>
    </p:spTree>
    <p:extLst>
      <p:ext uri="{BB962C8B-B14F-4D97-AF65-F5344CB8AC3E}">
        <p14:creationId xmlns:p14="http://schemas.microsoft.com/office/powerpoint/2010/main" val="3677661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47645"/>
          </a:xfrm>
        </p:spPr>
        <p:txBody>
          <a:bodyPr/>
          <a:lstStyle/>
          <a:p>
            <a:pPr algn="ctr"/>
            <a:r>
              <a:rPr lang="en-US" dirty="0" smtClean="0"/>
              <a:t>Classifier </a:t>
            </a:r>
            <a:r>
              <a:rPr lang="en-US" dirty="0" smtClean="0"/>
              <a:t>3 continued</a:t>
            </a:r>
            <a:endParaRPr lang="en-US" dirty="0"/>
          </a:p>
        </p:txBody>
      </p:sp>
      <p:sp>
        <p:nvSpPr>
          <p:cNvPr id="3" name="Content Placeholder 2"/>
          <p:cNvSpPr>
            <a:spLocks noGrp="1"/>
          </p:cNvSpPr>
          <p:nvPr>
            <p:ph idx="1"/>
          </p:nvPr>
        </p:nvSpPr>
        <p:spPr>
          <a:xfrm>
            <a:off x="1141412" y="1406106"/>
            <a:ext cx="9905999" cy="5451894"/>
          </a:xfrm>
        </p:spPr>
        <p:txBody>
          <a:bodyPr/>
          <a:lstStyle/>
          <a:p>
            <a:r>
              <a:rPr lang="en-US" dirty="0"/>
              <a:t> </a:t>
            </a:r>
            <a:r>
              <a:rPr lang="en-US" dirty="0" smtClean="0"/>
              <a:t>Authors used </a:t>
            </a:r>
            <a:r>
              <a:rPr lang="en-US" dirty="0"/>
              <a:t>a </a:t>
            </a:r>
            <a:r>
              <a:rPr lang="en-US" dirty="0" smtClean="0"/>
              <a:t>cross validation </a:t>
            </a:r>
            <a:r>
              <a:rPr lang="en-US" dirty="0"/>
              <a:t>technique when evaluating this </a:t>
            </a:r>
            <a:r>
              <a:rPr lang="en-US" dirty="0" smtClean="0"/>
              <a:t>classiﬁer.</a:t>
            </a:r>
          </a:p>
          <a:p>
            <a:endParaRPr lang="en-US" dirty="0"/>
          </a:p>
          <a:p>
            <a:r>
              <a:rPr lang="en-US" dirty="0"/>
              <a:t> </a:t>
            </a:r>
            <a:r>
              <a:rPr lang="en-US" dirty="0" smtClean="0"/>
              <a:t>A leave-one-out </a:t>
            </a:r>
            <a:r>
              <a:rPr lang="en-US" dirty="0"/>
              <a:t>procedure </a:t>
            </a:r>
            <a:r>
              <a:rPr lang="en-US" dirty="0" smtClean="0"/>
              <a:t>was used so </a:t>
            </a:r>
            <a:r>
              <a:rPr lang="en-US" dirty="0"/>
              <a:t>that the classiﬁer used to create a summary for a particular bug report is trained on the remainder of the bug report </a:t>
            </a:r>
            <a:r>
              <a:rPr lang="en-US" dirty="0" smtClean="0"/>
              <a:t>corpus.</a:t>
            </a:r>
            <a:endParaRPr lang="en-US" dirty="0"/>
          </a:p>
        </p:txBody>
      </p:sp>
      <p:sp>
        <p:nvSpPr>
          <p:cNvPr id="4" name="Slide Number Placeholder 3"/>
          <p:cNvSpPr>
            <a:spLocks noGrp="1"/>
          </p:cNvSpPr>
          <p:nvPr>
            <p:ph type="sldNum" sz="quarter" idx="12"/>
          </p:nvPr>
        </p:nvSpPr>
        <p:spPr>
          <a:xfrm>
            <a:off x="10276321" y="6590580"/>
            <a:ext cx="1153679" cy="267419"/>
          </a:xfrm>
        </p:spPr>
        <p:txBody>
          <a:bodyPr/>
          <a:lstStyle/>
          <a:p>
            <a:fld id="{F114D450-DE36-476F-BD6A-98A589B13CB5}" type="slidenum">
              <a:rPr lang="en-US" smtClean="0"/>
              <a:t>14</a:t>
            </a:fld>
            <a:endParaRPr lang="en-US"/>
          </a:p>
        </p:txBody>
      </p:sp>
    </p:spTree>
    <p:extLst>
      <p:ext uri="{BB962C8B-B14F-4D97-AF65-F5344CB8AC3E}">
        <p14:creationId xmlns:p14="http://schemas.microsoft.com/office/powerpoint/2010/main" val="1814371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39019"/>
          </a:xfrm>
        </p:spPr>
        <p:txBody>
          <a:bodyPr/>
          <a:lstStyle/>
          <a:p>
            <a:pPr algn="ctr"/>
            <a:r>
              <a:rPr lang="en-US" dirty="0" smtClean="0"/>
              <a:t>Conversation features</a:t>
            </a:r>
            <a:endParaRPr lang="en-US" dirty="0"/>
          </a:p>
        </p:txBody>
      </p:sp>
      <p:sp>
        <p:nvSpPr>
          <p:cNvPr id="3" name="Content Placeholder 2"/>
          <p:cNvSpPr>
            <a:spLocks noGrp="1"/>
          </p:cNvSpPr>
          <p:nvPr>
            <p:ph idx="1"/>
          </p:nvPr>
        </p:nvSpPr>
        <p:spPr>
          <a:xfrm>
            <a:off x="1141412" y="1414732"/>
            <a:ext cx="9905999" cy="5443268"/>
          </a:xfrm>
        </p:spPr>
        <p:txBody>
          <a:bodyPr/>
          <a:lstStyle/>
          <a:p>
            <a:r>
              <a:rPr lang="en-US" dirty="0"/>
              <a:t>The classiﬁer framework used to implement EM, EMC and BRC can learn based on 24 diﬀerent </a:t>
            </a:r>
            <a:r>
              <a:rPr lang="en-US" dirty="0" smtClean="0"/>
              <a:t>features categorized into 4 major groups</a:t>
            </a:r>
          </a:p>
          <a:p>
            <a:pPr lvl="1"/>
            <a:endParaRPr lang="en-US" dirty="0"/>
          </a:p>
          <a:p>
            <a:pPr lvl="1"/>
            <a:r>
              <a:rPr lang="en-US" u="sng" dirty="0" smtClean="0"/>
              <a:t>Structural features</a:t>
            </a:r>
            <a:r>
              <a:rPr lang="en-US" dirty="0"/>
              <a:t>,</a:t>
            </a:r>
            <a:r>
              <a:rPr lang="en-US" dirty="0" smtClean="0"/>
              <a:t> </a:t>
            </a:r>
            <a:r>
              <a:rPr lang="en-US" dirty="0"/>
              <a:t>related to the conversational structure of the bug </a:t>
            </a:r>
            <a:r>
              <a:rPr lang="en-US" dirty="0" smtClean="0"/>
              <a:t>reports.</a:t>
            </a:r>
          </a:p>
          <a:p>
            <a:pPr lvl="1"/>
            <a:r>
              <a:rPr lang="en-US" u="sng" dirty="0"/>
              <a:t>Participant </a:t>
            </a:r>
            <a:r>
              <a:rPr lang="en-US" u="sng" dirty="0" smtClean="0"/>
              <a:t>features,</a:t>
            </a:r>
            <a:r>
              <a:rPr lang="en-US" dirty="0" smtClean="0"/>
              <a:t> related </a:t>
            </a:r>
            <a:r>
              <a:rPr lang="en-US" dirty="0"/>
              <a:t>to the conversation </a:t>
            </a:r>
            <a:r>
              <a:rPr lang="en-US" dirty="0" smtClean="0"/>
              <a:t>participants.</a:t>
            </a:r>
          </a:p>
          <a:p>
            <a:pPr lvl="1"/>
            <a:r>
              <a:rPr lang="en-US" u="sng" dirty="0"/>
              <a:t>Length </a:t>
            </a:r>
            <a:r>
              <a:rPr lang="en-US" u="sng" dirty="0" smtClean="0"/>
              <a:t>features,</a:t>
            </a:r>
            <a:r>
              <a:rPr lang="en-US" dirty="0" smtClean="0"/>
              <a:t> which included </a:t>
            </a:r>
            <a:r>
              <a:rPr lang="en-US" dirty="0"/>
              <a:t>the length of the sentence normalized by the length of the longest </a:t>
            </a:r>
            <a:r>
              <a:rPr lang="en-US" dirty="0" smtClean="0"/>
              <a:t>sentence in the comment as well as the </a:t>
            </a:r>
            <a:r>
              <a:rPr lang="en-US" dirty="0" smtClean="0"/>
              <a:t>longest sentence in the bug </a:t>
            </a:r>
            <a:r>
              <a:rPr lang="en-US" dirty="0" smtClean="0"/>
              <a:t>report.</a:t>
            </a:r>
          </a:p>
          <a:p>
            <a:pPr lvl="1"/>
            <a:r>
              <a:rPr lang="en-US" u="sng" dirty="0"/>
              <a:t>Lexical </a:t>
            </a:r>
            <a:r>
              <a:rPr lang="en-US" u="sng" dirty="0" smtClean="0"/>
              <a:t>features,</a:t>
            </a:r>
            <a:r>
              <a:rPr lang="en-US" dirty="0" smtClean="0"/>
              <a:t> related </a:t>
            </a:r>
            <a:r>
              <a:rPr lang="en-US" dirty="0"/>
              <a:t>to the occurrence of unique words in the </a:t>
            </a:r>
            <a:r>
              <a:rPr lang="en-US" dirty="0" smtClean="0"/>
              <a:t>sentence.</a:t>
            </a:r>
            <a:endParaRPr lang="en-US" dirty="0"/>
          </a:p>
          <a:p>
            <a:pPr lvl="1"/>
            <a:endParaRPr lang="en-US" dirty="0"/>
          </a:p>
        </p:txBody>
      </p:sp>
      <p:sp>
        <p:nvSpPr>
          <p:cNvPr id="4" name="Slide Number Placeholder 3"/>
          <p:cNvSpPr>
            <a:spLocks noGrp="1"/>
          </p:cNvSpPr>
          <p:nvPr>
            <p:ph type="sldNum" sz="quarter" idx="12"/>
          </p:nvPr>
        </p:nvSpPr>
        <p:spPr>
          <a:xfrm>
            <a:off x="10276321" y="6650966"/>
            <a:ext cx="1153679" cy="207034"/>
          </a:xfrm>
        </p:spPr>
        <p:txBody>
          <a:bodyPr/>
          <a:lstStyle/>
          <a:p>
            <a:fld id="{F114D450-DE36-476F-BD6A-98A589B13CB5}" type="slidenum">
              <a:rPr lang="en-US" smtClean="0"/>
              <a:t>15</a:t>
            </a:fld>
            <a:endParaRPr lang="en-US" dirty="0"/>
          </a:p>
        </p:txBody>
      </p:sp>
    </p:spTree>
    <p:extLst>
      <p:ext uri="{BB962C8B-B14F-4D97-AF65-F5344CB8AC3E}">
        <p14:creationId xmlns:p14="http://schemas.microsoft.com/office/powerpoint/2010/main" val="3147802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30392"/>
          </a:xfrm>
        </p:spPr>
        <p:txBody>
          <a:bodyPr/>
          <a:lstStyle/>
          <a:p>
            <a:pPr algn="ctr"/>
            <a:r>
              <a:rPr lang="en-US" dirty="0" smtClean="0"/>
              <a:t>evaluation</a:t>
            </a:r>
            <a:endParaRPr lang="en-US" dirty="0"/>
          </a:p>
        </p:txBody>
      </p:sp>
      <p:sp>
        <p:nvSpPr>
          <p:cNvPr id="3" name="Content Placeholder 2"/>
          <p:cNvSpPr>
            <a:spLocks noGrp="1"/>
          </p:cNvSpPr>
          <p:nvPr>
            <p:ph idx="1"/>
          </p:nvPr>
        </p:nvSpPr>
        <p:spPr>
          <a:xfrm>
            <a:off x="1141412" y="1423358"/>
            <a:ext cx="9905999" cy="5434642"/>
          </a:xfrm>
        </p:spPr>
        <p:txBody>
          <a:bodyPr/>
          <a:lstStyle/>
          <a:p>
            <a:r>
              <a:rPr lang="en-US" dirty="0"/>
              <a:t>Authors used several measures that compare summaries generated by the </a:t>
            </a:r>
            <a:r>
              <a:rPr lang="en-US" dirty="0" smtClean="0"/>
              <a:t>three classiﬁers </a:t>
            </a:r>
            <a:r>
              <a:rPr lang="en-US" dirty="0"/>
              <a:t>to the gold standard summaries formed from the human annotation of the bug report </a:t>
            </a:r>
            <a:r>
              <a:rPr lang="en-US" dirty="0" smtClean="0"/>
              <a:t>corpus.</a:t>
            </a:r>
          </a:p>
          <a:p>
            <a:endParaRPr lang="en-US" dirty="0"/>
          </a:p>
          <a:p>
            <a:r>
              <a:rPr lang="en-US" dirty="0"/>
              <a:t> These measures assess the quality of each classiﬁer and enable the comparison of eﬀectiveness of the diﬀerent classiﬁers against each other</a:t>
            </a:r>
            <a:r>
              <a:rPr lang="en-US" dirty="0" smtClean="0"/>
              <a:t>.</a:t>
            </a:r>
          </a:p>
          <a:p>
            <a:endParaRPr lang="en-US" dirty="0"/>
          </a:p>
          <a:p>
            <a:r>
              <a:rPr lang="en-US" dirty="0"/>
              <a:t>To check the performance of the classiﬁers from a human perspective, </a:t>
            </a:r>
            <a:r>
              <a:rPr lang="en-US" dirty="0" smtClean="0"/>
              <a:t>authors also reported an </a:t>
            </a:r>
            <a:r>
              <a:rPr lang="en-US" dirty="0"/>
              <a:t>evaluation in which </a:t>
            </a:r>
            <a:r>
              <a:rPr lang="en-US" dirty="0" smtClean="0"/>
              <a:t>they asked </a:t>
            </a:r>
            <a:r>
              <a:rPr lang="en-US" dirty="0"/>
              <a:t>human judges to evaluate the goodness of a set of generated summaries against the original bug reports. </a:t>
            </a:r>
          </a:p>
        </p:txBody>
      </p:sp>
      <p:sp>
        <p:nvSpPr>
          <p:cNvPr id="4" name="Slide Number Placeholder 3"/>
          <p:cNvSpPr>
            <a:spLocks noGrp="1"/>
          </p:cNvSpPr>
          <p:nvPr>
            <p:ph type="sldNum" sz="quarter" idx="12"/>
          </p:nvPr>
        </p:nvSpPr>
        <p:spPr>
          <a:xfrm>
            <a:off x="10276321" y="6650966"/>
            <a:ext cx="1162305" cy="207034"/>
          </a:xfrm>
        </p:spPr>
        <p:txBody>
          <a:bodyPr/>
          <a:lstStyle/>
          <a:p>
            <a:fld id="{F114D450-DE36-476F-BD6A-98A589B13CB5}" type="slidenum">
              <a:rPr lang="en-US" smtClean="0"/>
              <a:t>16</a:t>
            </a:fld>
            <a:endParaRPr lang="en-US" dirty="0"/>
          </a:p>
        </p:txBody>
      </p:sp>
    </p:spTree>
    <p:extLst>
      <p:ext uri="{BB962C8B-B14F-4D97-AF65-F5344CB8AC3E}">
        <p14:creationId xmlns:p14="http://schemas.microsoft.com/office/powerpoint/2010/main" val="1279530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04513"/>
          </a:xfrm>
        </p:spPr>
        <p:txBody>
          <a:bodyPr/>
          <a:lstStyle/>
          <a:p>
            <a:pPr algn="ctr"/>
            <a:r>
              <a:rPr lang="en-US" dirty="0" smtClean="0"/>
              <a:t>Comparing base effectiveness</a:t>
            </a:r>
            <a:endParaRPr lang="en-US" dirty="0"/>
          </a:p>
        </p:txBody>
      </p:sp>
      <p:sp>
        <p:nvSpPr>
          <p:cNvPr id="3" name="Content Placeholder 2"/>
          <p:cNvSpPr>
            <a:spLocks noGrp="1"/>
          </p:cNvSpPr>
          <p:nvPr>
            <p:ph idx="1"/>
          </p:nvPr>
        </p:nvSpPr>
        <p:spPr>
          <a:xfrm>
            <a:off x="1141412" y="1397478"/>
            <a:ext cx="9905999" cy="5460521"/>
          </a:xfrm>
        </p:spPr>
        <p:txBody>
          <a:bodyPr/>
          <a:lstStyle/>
          <a:p>
            <a:r>
              <a:rPr lang="en-US" dirty="0"/>
              <a:t>The ﬁrst comparison </a:t>
            </a:r>
            <a:r>
              <a:rPr lang="en-US" dirty="0" smtClean="0"/>
              <a:t>considered was </a:t>
            </a:r>
            <a:r>
              <a:rPr lang="en-US" dirty="0"/>
              <a:t>whether the </a:t>
            </a:r>
            <a:r>
              <a:rPr lang="en-US" dirty="0" smtClean="0"/>
              <a:t>three classiﬁers produced </a:t>
            </a:r>
            <a:r>
              <a:rPr lang="en-US" dirty="0"/>
              <a:t>summaries that </a:t>
            </a:r>
            <a:r>
              <a:rPr lang="en-US" dirty="0" smtClean="0"/>
              <a:t>were better </a:t>
            </a:r>
            <a:r>
              <a:rPr lang="en-US" dirty="0"/>
              <a:t>than a random </a:t>
            </a:r>
            <a:r>
              <a:rPr lang="en-US" dirty="0" smtClean="0"/>
              <a:t>classiﬁer </a:t>
            </a:r>
            <a:r>
              <a:rPr lang="en-US" dirty="0"/>
              <a:t>in which a coin toss is used to decide which sentences to include in a summary. </a:t>
            </a:r>
            <a:endParaRPr lang="en-US" dirty="0" smtClean="0"/>
          </a:p>
          <a:p>
            <a:r>
              <a:rPr lang="en-US" dirty="0" smtClean="0"/>
              <a:t>This comparison was performed by </a:t>
            </a:r>
            <a:r>
              <a:rPr lang="en-US" dirty="0"/>
              <a:t>plotting the receiver operator characteristic (ROC) curve and then computing the area under the </a:t>
            </a:r>
            <a:r>
              <a:rPr lang="en-US" dirty="0" smtClean="0"/>
              <a:t>curve.</a:t>
            </a:r>
            <a:endParaRPr lang="en-US" dirty="0"/>
          </a:p>
        </p:txBody>
      </p:sp>
      <p:pic>
        <p:nvPicPr>
          <p:cNvPr id="6" name="Picture 5"/>
          <p:cNvPicPr>
            <a:picLocks noChangeAspect="1"/>
          </p:cNvPicPr>
          <p:nvPr/>
        </p:nvPicPr>
        <p:blipFill>
          <a:blip r:embed="rId2"/>
          <a:stretch>
            <a:fillRect/>
          </a:stretch>
        </p:blipFill>
        <p:spPr>
          <a:xfrm>
            <a:off x="2251494" y="4127738"/>
            <a:ext cx="7418717" cy="2107554"/>
          </a:xfrm>
          <a:prstGeom prst="rect">
            <a:avLst/>
          </a:prstGeom>
        </p:spPr>
      </p:pic>
      <p:sp>
        <p:nvSpPr>
          <p:cNvPr id="7" name="Slide Number Placeholder 6"/>
          <p:cNvSpPr>
            <a:spLocks noGrp="1"/>
          </p:cNvSpPr>
          <p:nvPr>
            <p:ph type="sldNum" sz="quarter" idx="12"/>
          </p:nvPr>
        </p:nvSpPr>
        <p:spPr>
          <a:xfrm>
            <a:off x="10276321" y="6633713"/>
            <a:ext cx="1153679" cy="224286"/>
          </a:xfrm>
        </p:spPr>
        <p:txBody>
          <a:bodyPr/>
          <a:lstStyle/>
          <a:p>
            <a:fld id="{F114D450-DE36-476F-BD6A-98A589B13CB5}" type="slidenum">
              <a:rPr lang="en-US" smtClean="0"/>
              <a:t>17</a:t>
            </a:fld>
            <a:endParaRPr lang="en-US" dirty="0"/>
          </a:p>
        </p:txBody>
      </p:sp>
    </p:spTree>
    <p:extLst>
      <p:ext uri="{BB962C8B-B14F-4D97-AF65-F5344CB8AC3E}">
        <p14:creationId xmlns:p14="http://schemas.microsoft.com/office/powerpoint/2010/main" val="600429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21766"/>
          </a:xfrm>
        </p:spPr>
        <p:txBody>
          <a:bodyPr/>
          <a:lstStyle/>
          <a:p>
            <a:pPr algn="ctr"/>
            <a:r>
              <a:rPr lang="en-US" dirty="0" smtClean="0"/>
              <a:t>Comparing classifiers</a:t>
            </a:r>
            <a:endParaRPr lang="en-US" dirty="0"/>
          </a:p>
        </p:txBody>
      </p:sp>
      <p:sp>
        <p:nvSpPr>
          <p:cNvPr id="3" name="Content Placeholder 2"/>
          <p:cNvSpPr>
            <a:spLocks noGrp="1"/>
          </p:cNvSpPr>
          <p:nvPr>
            <p:ph idx="1"/>
          </p:nvPr>
        </p:nvSpPr>
        <p:spPr>
          <a:xfrm>
            <a:off x="1141412" y="1362974"/>
            <a:ext cx="9905999" cy="5495026"/>
          </a:xfrm>
        </p:spPr>
        <p:txBody>
          <a:bodyPr/>
          <a:lstStyle/>
          <a:p>
            <a:r>
              <a:rPr lang="en-US" dirty="0"/>
              <a:t>To investigate whether any of EC, EMC or BRC work better than the other two, </a:t>
            </a:r>
            <a:r>
              <a:rPr lang="en-US" dirty="0" smtClean="0"/>
              <a:t>the classifiers were compared using </a:t>
            </a:r>
            <a:r>
              <a:rPr lang="en-US" dirty="0"/>
              <a:t>the standard evaluation measures of precision, recall, and F</a:t>
            </a:r>
            <a:r>
              <a:rPr lang="en-US" dirty="0" smtClean="0"/>
              <a:t>-score.</a:t>
            </a:r>
          </a:p>
          <a:p>
            <a:endParaRPr lang="en-US" dirty="0"/>
          </a:p>
          <a:p>
            <a:r>
              <a:rPr lang="en-US" dirty="0" smtClean="0"/>
              <a:t>They also </a:t>
            </a:r>
            <a:r>
              <a:rPr lang="en-US" dirty="0"/>
              <a:t>used pyramid precision, which is a normalized evaluation measure taking into account the multiple annotations available for each bug report. </a:t>
            </a:r>
          </a:p>
        </p:txBody>
      </p:sp>
      <p:sp>
        <p:nvSpPr>
          <p:cNvPr id="4" name="Slide Number Placeholder 3"/>
          <p:cNvSpPr>
            <a:spLocks noGrp="1"/>
          </p:cNvSpPr>
          <p:nvPr>
            <p:ph type="sldNum" sz="quarter" idx="12"/>
          </p:nvPr>
        </p:nvSpPr>
        <p:spPr>
          <a:xfrm>
            <a:off x="10276321" y="6599208"/>
            <a:ext cx="1145053" cy="258792"/>
          </a:xfrm>
        </p:spPr>
        <p:txBody>
          <a:bodyPr/>
          <a:lstStyle/>
          <a:p>
            <a:fld id="{F114D450-DE36-476F-BD6A-98A589B13CB5}" type="slidenum">
              <a:rPr lang="en-US" smtClean="0"/>
              <a:t>18</a:t>
            </a:fld>
            <a:endParaRPr lang="en-US" dirty="0"/>
          </a:p>
        </p:txBody>
      </p:sp>
    </p:spTree>
    <p:extLst>
      <p:ext uri="{BB962C8B-B14F-4D97-AF65-F5344CB8AC3E}">
        <p14:creationId xmlns:p14="http://schemas.microsoft.com/office/powerpoint/2010/main" val="1559213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39019"/>
          </a:xfrm>
        </p:spPr>
        <p:txBody>
          <a:bodyPr/>
          <a:lstStyle/>
          <a:p>
            <a:pPr algn="ctr"/>
            <a:r>
              <a:rPr lang="en-US" dirty="0" smtClean="0"/>
              <a:t>Precision and recall</a:t>
            </a:r>
            <a:endParaRPr lang="en-US" dirty="0"/>
          </a:p>
        </p:txBody>
      </p:sp>
      <p:sp>
        <p:nvSpPr>
          <p:cNvPr id="3" name="Content Placeholder 2"/>
          <p:cNvSpPr>
            <a:spLocks noGrp="1"/>
          </p:cNvSpPr>
          <p:nvPr>
            <p:ph idx="1"/>
          </p:nvPr>
        </p:nvSpPr>
        <p:spPr>
          <a:xfrm>
            <a:off x="1141412" y="1371600"/>
            <a:ext cx="9905999" cy="5486400"/>
          </a:xfrm>
        </p:spPr>
        <p:txBody>
          <a:bodyPr/>
          <a:lstStyle/>
          <a:p>
            <a:r>
              <a:rPr lang="en-US" dirty="0"/>
              <a:t>Precision measures how often a classiﬁer chooses a sentence from the gold standard summaries (</a:t>
            </a:r>
            <a:r>
              <a:rPr lang="en-US" dirty="0" smtClean="0"/>
              <a:t>GSS</a:t>
            </a:r>
            <a:r>
              <a:rPr lang="en-US" dirty="0"/>
              <a:t>) and is computed as </a:t>
            </a:r>
            <a:r>
              <a:rPr lang="en-US" dirty="0" smtClean="0"/>
              <a:t>follows</a:t>
            </a:r>
          </a:p>
          <a:p>
            <a:endParaRPr lang="en-US" dirty="0"/>
          </a:p>
          <a:p>
            <a:endParaRPr lang="en-US" dirty="0" smtClean="0"/>
          </a:p>
          <a:p>
            <a:endParaRPr lang="en-US" dirty="0"/>
          </a:p>
          <a:p>
            <a:r>
              <a:rPr lang="en-US" dirty="0"/>
              <a:t>Recall measures how many of the sentences present in a gold standard summary are actually chosen by the classiﬁer. For a bug report summary, the recall is the same as the </a:t>
            </a:r>
            <a:r>
              <a:rPr lang="en-US" dirty="0" smtClean="0"/>
              <a:t>TPR.</a:t>
            </a:r>
          </a:p>
          <a:p>
            <a:endParaRPr lang="en-US" dirty="0"/>
          </a:p>
        </p:txBody>
      </p:sp>
      <p:pic>
        <p:nvPicPr>
          <p:cNvPr id="4" name="Picture 3"/>
          <p:cNvPicPr>
            <a:picLocks noChangeAspect="1"/>
          </p:cNvPicPr>
          <p:nvPr/>
        </p:nvPicPr>
        <p:blipFill>
          <a:blip r:embed="rId2"/>
          <a:stretch>
            <a:fillRect/>
          </a:stretch>
        </p:blipFill>
        <p:spPr>
          <a:xfrm>
            <a:off x="2976398" y="2633260"/>
            <a:ext cx="5380676" cy="817305"/>
          </a:xfrm>
          <a:prstGeom prst="rect">
            <a:avLst/>
          </a:prstGeom>
        </p:spPr>
      </p:pic>
      <p:sp>
        <p:nvSpPr>
          <p:cNvPr id="5" name="Slide Number Placeholder 4"/>
          <p:cNvSpPr>
            <a:spLocks noGrp="1"/>
          </p:cNvSpPr>
          <p:nvPr>
            <p:ph type="sldNum" sz="quarter" idx="12"/>
          </p:nvPr>
        </p:nvSpPr>
        <p:spPr>
          <a:xfrm>
            <a:off x="10276321" y="6599208"/>
            <a:ext cx="1145053" cy="258792"/>
          </a:xfrm>
        </p:spPr>
        <p:txBody>
          <a:bodyPr/>
          <a:lstStyle/>
          <a:p>
            <a:fld id="{F114D450-DE36-476F-BD6A-98A589B13CB5}" type="slidenum">
              <a:rPr lang="en-US" smtClean="0"/>
              <a:t>19</a:t>
            </a:fld>
            <a:endParaRPr lang="en-US" dirty="0"/>
          </a:p>
        </p:txBody>
      </p:sp>
    </p:spTree>
    <p:extLst>
      <p:ext uri="{BB962C8B-B14F-4D97-AF65-F5344CB8AC3E}">
        <p14:creationId xmlns:p14="http://schemas.microsoft.com/office/powerpoint/2010/main" val="972411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552756"/>
          </a:xfrm>
        </p:spPr>
        <p:txBody>
          <a:bodyPr/>
          <a:lstStyle/>
          <a:p>
            <a:pPr algn="ctr"/>
            <a:r>
              <a:rPr lang="en-US" dirty="0" smtClean="0"/>
              <a:t>introduction</a:t>
            </a:r>
            <a:endParaRPr lang="en-US" dirty="0"/>
          </a:p>
        </p:txBody>
      </p:sp>
      <p:sp>
        <p:nvSpPr>
          <p:cNvPr id="3" name="Content Placeholder 2"/>
          <p:cNvSpPr>
            <a:spLocks noGrp="1"/>
          </p:cNvSpPr>
          <p:nvPr>
            <p:ph idx="1"/>
          </p:nvPr>
        </p:nvSpPr>
        <p:spPr>
          <a:xfrm>
            <a:off x="1141412" y="1440610"/>
            <a:ext cx="9905999" cy="5037827"/>
          </a:xfrm>
        </p:spPr>
        <p:txBody>
          <a:bodyPr/>
          <a:lstStyle/>
          <a:p>
            <a:r>
              <a:rPr lang="en-US" dirty="0"/>
              <a:t>Any </a:t>
            </a:r>
            <a:r>
              <a:rPr lang="en-US" dirty="0" smtClean="0"/>
              <a:t>successful software system requires the creation and management of many artifacts.</a:t>
            </a:r>
          </a:p>
          <a:p>
            <a:endParaRPr lang="en-US" dirty="0" smtClean="0"/>
          </a:p>
          <a:p>
            <a:r>
              <a:rPr lang="en-US" dirty="0" smtClean="0"/>
              <a:t>To </a:t>
            </a:r>
            <a:r>
              <a:rPr lang="en-US" dirty="0"/>
              <a:t>work on a</a:t>
            </a:r>
            <a:r>
              <a:rPr lang="en-US" dirty="0" smtClean="0"/>
              <a:t> </a:t>
            </a:r>
            <a:r>
              <a:rPr lang="en-US" dirty="0"/>
              <a:t>system, a software developer must often read and understand artifacts associated with the system </a:t>
            </a:r>
            <a:r>
              <a:rPr lang="en-US" dirty="0" smtClean="0"/>
              <a:t>development.</a:t>
            </a:r>
          </a:p>
          <a:p>
            <a:endParaRPr lang="en-US" dirty="0" smtClean="0"/>
          </a:p>
          <a:p>
            <a:r>
              <a:rPr lang="en-US" dirty="0"/>
              <a:t>For example, a developer attempting to ﬁx a performance bug on a system may be told that a similar bug was solved six months ago.</a:t>
            </a:r>
          </a:p>
        </p:txBody>
      </p:sp>
      <p:sp>
        <p:nvSpPr>
          <p:cNvPr id="4" name="Slide Number Placeholder 3"/>
          <p:cNvSpPr>
            <a:spLocks noGrp="1"/>
          </p:cNvSpPr>
          <p:nvPr>
            <p:ph type="sldNum" sz="quarter" idx="12"/>
          </p:nvPr>
        </p:nvSpPr>
        <p:spPr>
          <a:xfrm>
            <a:off x="10276321" y="6599208"/>
            <a:ext cx="1170932" cy="258792"/>
          </a:xfrm>
        </p:spPr>
        <p:txBody>
          <a:bodyPr/>
          <a:lstStyle/>
          <a:p>
            <a:fld id="{F114D450-DE36-476F-BD6A-98A589B13CB5}" type="slidenum">
              <a:rPr lang="en-US" smtClean="0"/>
              <a:t>2</a:t>
            </a:fld>
            <a:endParaRPr lang="en-US" dirty="0"/>
          </a:p>
        </p:txBody>
      </p:sp>
    </p:spTree>
    <p:extLst>
      <p:ext uri="{BB962C8B-B14F-4D97-AF65-F5344CB8AC3E}">
        <p14:creationId xmlns:p14="http://schemas.microsoft.com/office/powerpoint/2010/main" val="3294909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30392"/>
          </a:xfrm>
        </p:spPr>
        <p:txBody>
          <a:bodyPr/>
          <a:lstStyle/>
          <a:p>
            <a:pPr algn="ctr"/>
            <a:r>
              <a:rPr lang="en-US" dirty="0" smtClean="0"/>
              <a:t>F-Score</a:t>
            </a:r>
            <a:endParaRPr lang="en-US" dirty="0"/>
          </a:p>
        </p:txBody>
      </p:sp>
      <p:sp>
        <p:nvSpPr>
          <p:cNvPr id="3" name="Content Placeholder 2"/>
          <p:cNvSpPr>
            <a:spLocks noGrp="1"/>
          </p:cNvSpPr>
          <p:nvPr>
            <p:ph idx="1"/>
          </p:nvPr>
        </p:nvSpPr>
        <p:spPr>
          <a:xfrm>
            <a:off x="1141412" y="1431984"/>
            <a:ext cx="9905999" cy="5426015"/>
          </a:xfrm>
        </p:spPr>
        <p:txBody>
          <a:bodyPr/>
          <a:lstStyle/>
          <a:p>
            <a:r>
              <a:rPr lang="en-US" dirty="0"/>
              <a:t>As there is always a trade-oﬀ between precision and recall, the F-score is used as an overall measure</a:t>
            </a:r>
            <a:r>
              <a:rPr lang="en-US" dirty="0" smtClean="0"/>
              <a:t>.</a:t>
            </a:r>
          </a:p>
          <a:p>
            <a:endParaRPr lang="en-US" dirty="0"/>
          </a:p>
          <a:p>
            <a:endParaRPr lang="en-US" dirty="0" smtClean="0"/>
          </a:p>
          <a:p>
            <a:endParaRPr lang="en-US" dirty="0" smtClean="0"/>
          </a:p>
          <a:p>
            <a:pPr marL="0" indent="0">
              <a:buNone/>
            </a:pPr>
            <a:endParaRPr lang="en-US" dirty="0"/>
          </a:p>
          <a:p>
            <a:r>
              <a:rPr lang="en-US" dirty="0"/>
              <a:t> </a:t>
            </a:r>
            <a:r>
              <a:rPr lang="en-US" dirty="0" smtClean="0"/>
              <a:t>The </a:t>
            </a:r>
            <a:r>
              <a:rPr lang="en-US" dirty="0"/>
              <a:t>best F-score </a:t>
            </a:r>
            <a:r>
              <a:rPr lang="en-US" dirty="0" smtClean="0"/>
              <a:t>typically </a:t>
            </a:r>
            <a:r>
              <a:rPr lang="en-US" dirty="0"/>
              <a:t>occurs </a:t>
            </a:r>
            <a:r>
              <a:rPr lang="en-US" dirty="0" smtClean="0"/>
              <a:t>with                                                       </a:t>
            </a:r>
            <a:r>
              <a:rPr lang="en-US" dirty="0"/>
              <a:t>the BRC classiﬁer. </a:t>
            </a:r>
            <a:endParaRPr lang="en-US" dirty="0" smtClean="0"/>
          </a:p>
          <a:p>
            <a:endParaRPr lang="en-US" dirty="0"/>
          </a:p>
        </p:txBody>
      </p:sp>
      <p:pic>
        <p:nvPicPr>
          <p:cNvPr id="4" name="Picture 3"/>
          <p:cNvPicPr>
            <a:picLocks noChangeAspect="1"/>
          </p:cNvPicPr>
          <p:nvPr/>
        </p:nvPicPr>
        <p:blipFill>
          <a:blip r:embed="rId2"/>
          <a:stretch>
            <a:fillRect/>
          </a:stretch>
        </p:blipFill>
        <p:spPr>
          <a:xfrm>
            <a:off x="1141411" y="2715510"/>
            <a:ext cx="4753155" cy="1090546"/>
          </a:xfrm>
          <a:prstGeom prst="rect">
            <a:avLst/>
          </a:prstGeom>
        </p:spPr>
      </p:pic>
      <p:pic>
        <p:nvPicPr>
          <p:cNvPr id="5" name="Picture 4"/>
          <p:cNvPicPr>
            <a:picLocks noChangeAspect="1"/>
          </p:cNvPicPr>
          <p:nvPr/>
        </p:nvPicPr>
        <p:blipFill>
          <a:blip r:embed="rId3"/>
          <a:stretch>
            <a:fillRect/>
          </a:stretch>
        </p:blipFill>
        <p:spPr>
          <a:xfrm>
            <a:off x="6302910" y="2295316"/>
            <a:ext cx="4336156" cy="3932261"/>
          </a:xfrm>
          <a:prstGeom prst="rect">
            <a:avLst/>
          </a:prstGeom>
        </p:spPr>
      </p:pic>
      <p:sp>
        <p:nvSpPr>
          <p:cNvPr id="6" name="Slide Number Placeholder 5"/>
          <p:cNvSpPr>
            <a:spLocks noGrp="1"/>
          </p:cNvSpPr>
          <p:nvPr>
            <p:ph type="sldNum" sz="quarter" idx="12"/>
          </p:nvPr>
        </p:nvSpPr>
        <p:spPr>
          <a:xfrm>
            <a:off x="10276321" y="6599208"/>
            <a:ext cx="1179434" cy="258791"/>
          </a:xfrm>
        </p:spPr>
        <p:txBody>
          <a:bodyPr/>
          <a:lstStyle/>
          <a:p>
            <a:fld id="{F114D450-DE36-476F-BD6A-98A589B13CB5}" type="slidenum">
              <a:rPr lang="en-US" smtClean="0"/>
              <a:t>20</a:t>
            </a:fld>
            <a:endParaRPr lang="en-US" dirty="0"/>
          </a:p>
        </p:txBody>
      </p:sp>
    </p:spTree>
    <p:extLst>
      <p:ext uri="{BB962C8B-B14F-4D97-AF65-F5344CB8AC3E}">
        <p14:creationId xmlns:p14="http://schemas.microsoft.com/office/powerpoint/2010/main" val="483970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21766"/>
          </a:xfrm>
        </p:spPr>
        <p:txBody>
          <a:bodyPr/>
          <a:lstStyle/>
          <a:p>
            <a:pPr algn="ctr"/>
            <a:r>
              <a:rPr lang="en-US" dirty="0" smtClean="0"/>
              <a:t>Pyramid precision</a:t>
            </a:r>
            <a:endParaRPr lang="en-US" dirty="0"/>
          </a:p>
        </p:txBody>
      </p:sp>
      <p:sp>
        <p:nvSpPr>
          <p:cNvPr id="3" name="Content Placeholder 2"/>
          <p:cNvSpPr>
            <a:spLocks noGrp="1"/>
          </p:cNvSpPr>
          <p:nvPr>
            <p:ph idx="1"/>
          </p:nvPr>
        </p:nvSpPr>
        <p:spPr>
          <a:xfrm>
            <a:off x="1141412" y="1397478"/>
            <a:ext cx="9905999" cy="5460521"/>
          </a:xfrm>
        </p:spPr>
        <p:txBody>
          <a:bodyPr/>
          <a:lstStyle/>
          <a:p>
            <a:r>
              <a:rPr lang="en-US" dirty="0"/>
              <a:t>For each generated summary of a given length, we count the total number of times the sentences in the summary were linked by </a:t>
            </a:r>
            <a:r>
              <a:rPr lang="en-US" dirty="0" smtClean="0"/>
              <a:t>annotators. Pyramid </a:t>
            </a:r>
            <a:r>
              <a:rPr lang="en-US" dirty="0"/>
              <a:t>precision is computed by dividing this number by the maximum possible total for that summary </a:t>
            </a:r>
            <a:r>
              <a:rPr lang="en-US" dirty="0" smtClean="0"/>
              <a:t>length</a:t>
            </a:r>
          </a:p>
          <a:p>
            <a:endParaRPr lang="en-US" dirty="0"/>
          </a:p>
          <a:p>
            <a:r>
              <a:rPr lang="en-US" dirty="0"/>
              <a:t>The ﬁgure shows that BRC has better </a:t>
            </a:r>
            <a:r>
              <a:rPr lang="en-US" dirty="0" smtClean="0"/>
              <a:t>                                                precision </a:t>
            </a:r>
            <a:r>
              <a:rPr lang="en-US" dirty="0"/>
              <a:t>values for most of the </a:t>
            </a:r>
            <a:r>
              <a:rPr lang="en-US" dirty="0" smtClean="0"/>
              <a:t>                                                              bug </a:t>
            </a:r>
            <a:r>
              <a:rPr lang="en-US" dirty="0"/>
              <a:t>reports</a:t>
            </a:r>
          </a:p>
        </p:txBody>
      </p:sp>
      <p:pic>
        <p:nvPicPr>
          <p:cNvPr id="4" name="Picture 3"/>
          <p:cNvPicPr>
            <a:picLocks noChangeAspect="1"/>
          </p:cNvPicPr>
          <p:nvPr/>
        </p:nvPicPr>
        <p:blipFill>
          <a:blip r:embed="rId2"/>
          <a:stretch>
            <a:fillRect/>
          </a:stretch>
        </p:blipFill>
        <p:spPr>
          <a:xfrm>
            <a:off x="6317651" y="2854526"/>
            <a:ext cx="4404742" cy="3909399"/>
          </a:xfrm>
          <a:prstGeom prst="rect">
            <a:avLst/>
          </a:prstGeom>
        </p:spPr>
      </p:pic>
      <p:sp>
        <p:nvSpPr>
          <p:cNvPr id="5" name="Slide Number Placeholder 4"/>
          <p:cNvSpPr>
            <a:spLocks noGrp="1"/>
          </p:cNvSpPr>
          <p:nvPr>
            <p:ph type="sldNum" sz="quarter" idx="12"/>
          </p:nvPr>
        </p:nvSpPr>
        <p:spPr>
          <a:xfrm>
            <a:off x="10276321" y="6556075"/>
            <a:ext cx="1188185" cy="301924"/>
          </a:xfrm>
        </p:spPr>
        <p:txBody>
          <a:bodyPr/>
          <a:lstStyle/>
          <a:p>
            <a:fld id="{F114D450-DE36-476F-BD6A-98A589B13CB5}" type="slidenum">
              <a:rPr lang="en-US" smtClean="0"/>
              <a:t>21</a:t>
            </a:fld>
            <a:endParaRPr lang="en-US" dirty="0"/>
          </a:p>
        </p:txBody>
      </p:sp>
    </p:spTree>
    <p:extLst>
      <p:ext uri="{BB962C8B-B14F-4D97-AF65-F5344CB8AC3E}">
        <p14:creationId xmlns:p14="http://schemas.microsoft.com/office/powerpoint/2010/main" val="4108834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82151"/>
          </a:xfrm>
        </p:spPr>
        <p:txBody>
          <a:bodyPr/>
          <a:lstStyle/>
          <a:p>
            <a:pPr algn="ctr"/>
            <a:r>
              <a:rPr lang="en-US" dirty="0" smtClean="0"/>
              <a:t>summary</a:t>
            </a:r>
            <a:endParaRPr lang="en-US" dirty="0"/>
          </a:p>
        </p:txBody>
      </p:sp>
      <p:sp>
        <p:nvSpPr>
          <p:cNvPr id="3" name="Content Placeholder 2"/>
          <p:cNvSpPr>
            <a:spLocks noGrp="1"/>
          </p:cNvSpPr>
          <p:nvPr>
            <p:ph idx="1"/>
          </p:nvPr>
        </p:nvSpPr>
        <p:spPr>
          <a:xfrm>
            <a:off x="1141412" y="1406106"/>
            <a:ext cx="9905999" cy="5451894"/>
          </a:xfrm>
        </p:spPr>
        <p:txBody>
          <a:bodyPr/>
          <a:lstStyle/>
          <a:p>
            <a:r>
              <a:rPr lang="en-US" dirty="0"/>
              <a:t>To investigate whether the BRC is signiﬁcantly better than the other </a:t>
            </a:r>
            <a:r>
              <a:rPr lang="en-US" dirty="0" smtClean="0"/>
              <a:t>two, the authors </a:t>
            </a:r>
            <a:r>
              <a:rPr lang="en-US" dirty="0"/>
              <a:t>performed t-tests: one to see if the pyramid precision of BRC is signiﬁcantly better that that of EC, one to see if the pyramid precision of BRC is signiﬁcantly better that that of EMC, and so </a:t>
            </a:r>
            <a:r>
              <a:rPr lang="en-US" dirty="0" smtClean="0"/>
              <a:t>on.</a:t>
            </a:r>
          </a:p>
          <a:p>
            <a:endParaRPr lang="en-US" dirty="0"/>
          </a:p>
          <a:p>
            <a:r>
              <a:rPr lang="en-US" dirty="0"/>
              <a:t> The results </a:t>
            </a:r>
            <a:r>
              <a:rPr lang="en-US" dirty="0" smtClean="0"/>
              <a:t>conﬁrmed </a:t>
            </a:r>
            <a:r>
              <a:rPr lang="en-US" dirty="0"/>
              <a:t>that the </a:t>
            </a:r>
            <a:r>
              <a:rPr lang="en-US" dirty="0" smtClean="0"/>
              <a:t>BRC </a:t>
            </a:r>
            <a:r>
              <a:rPr lang="en-US" dirty="0"/>
              <a:t>out-performs the other two classiﬁers with statistical signiﬁcance </a:t>
            </a:r>
            <a:r>
              <a:rPr lang="en-US" dirty="0" smtClean="0"/>
              <a:t>while EC and EMC have similar performance.</a:t>
            </a:r>
            <a:endParaRPr lang="en-US" dirty="0"/>
          </a:p>
        </p:txBody>
      </p:sp>
      <p:sp>
        <p:nvSpPr>
          <p:cNvPr id="4" name="Slide Number Placeholder 3"/>
          <p:cNvSpPr>
            <a:spLocks noGrp="1"/>
          </p:cNvSpPr>
          <p:nvPr>
            <p:ph type="sldNum" sz="quarter" idx="12"/>
          </p:nvPr>
        </p:nvSpPr>
        <p:spPr>
          <a:xfrm>
            <a:off x="10276321" y="6625086"/>
            <a:ext cx="1153679" cy="232913"/>
          </a:xfrm>
        </p:spPr>
        <p:txBody>
          <a:bodyPr/>
          <a:lstStyle/>
          <a:p>
            <a:fld id="{F114D450-DE36-476F-BD6A-98A589B13CB5}" type="slidenum">
              <a:rPr lang="en-US" smtClean="0"/>
              <a:t>22</a:t>
            </a:fld>
            <a:endParaRPr lang="en-US"/>
          </a:p>
        </p:txBody>
      </p:sp>
    </p:spTree>
    <p:extLst>
      <p:ext uri="{BB962C8B-B14F-4D97-AF65-F5344CB8AC3E}">
        <p14:creationId xmlns:p14="http://schemas.microsoft.com/office/powerpoint/2010/main" val="4161649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21766"/>
          </a:xfrm>
        </p:spPr>
        <p:txBody>
          <a:bodyPr/>
          <a:lstStyle/>
          <a:p>
            <a:pPr algn="ctr"/>
            <a:r>
              <a:rPr lang="en-US" dirty="0" smtClean="0"/>
              <a:t>Feature selection analysis</a:t>
            </a:r>
            <a:endParaRPr lang="en-US" dirty="0"/>
          </a:p>
        </p:txBody>
      </p:sp>
      <p:sp>
        <p:nvSpPr>
          <p:cNvPr id="3" name="Content Placeholder 2"/>
          <p:cNvSpPr>
            <a:spLocks noGrp="1"/>
          </p:cNvSpPr>
          <p:nvPr>
            <p:ph idx="1"/>
          </p:nvPr>
        </p:nvSpPr>
        <p:spPr>
          <a:xfrm>
            <a:off x="1141412" y="1423358"/>
            <a:ext cx="9905999" cy="5434642"/>
          </a:xfrm>
        </p:spPr>
        <p:txBody>
          <a:bodyPr/>
          <a:lstStyle/>
          <a:p>
            <a:r>
              <a:rPr lang="en-US" dirty="0"/>
              <a:t>All of the three classiﬁers used in </a:t>
            </a:r>
            <a:r>
              <a:rPr lang="en-US" dirty="0" smtClean="0"/>
              <a:t>the study used </a:t>
            </a:r>
            <a:r>
              <a:rPr lang="en-US" dirty="0"/>
              <a:t>a set of 24 features to generate summaries of bug </a:t>
            </a:r>
            <a:r>
              <a:rPr lang="en-US" dirty="0" smtClean="0"/>
              <a:t>reports and the </a:t>
            </a:r>
            <a:r>
              <a:rPr lang="en-US" dirty="0"/>
              <a:t>values of these features for each sentence are used to compute the probability of the sentence being part of the </a:t>
            </a:r>
            <a:r>
              <a:rPr lang="en-US" dirty="0" smtClean="0"/>
              <a:t>summary.</a:t>
            </a:r>
          </a:p>
          <a:p>
            <a:endParaRPr lang="en-US" dirty="0"/>
          </a:p>
          <a:p>
            <a:r>
              <a:rPr lang="en-US" dirty="0"/>
              <a:t>For this analysis, we compute the </a:t>
            </a:r>
            <a:r>
              <a:rPr lang="en-US" dirty="0" smtClean="0"/>
              <a:t>F-score </a:t>
            </a:r>
            <a:r>
              <a:rPr lang="en-US" dirty="0"/>
              <a:t>value for each of the 24 </a:t>
            </a:r>
            <a:r>
              <a:rPr lang="en-US" dirty="0" smtClean="0"/>
              <a:t>features.</a:t>
            </a:r>
            <a:endParaRPr lang="en-US" dirty="0"/>
          </a:p>
        </p:txBody>
      </p:sp>
      <p:sp>
        <p:nvSpPr>
          <p:cNvPr id="4" name="Slide Number Placeholder 3"/>
          <p:cNvSpPr>
            <a:spLocks noGrp="1"/>
          </p:cNvSpPr>
          <p:nvPr>
            <p:ph type="sldNum" sz="quarter" idx="12"/>
          </p:nvPr>
        </p:nvSpPr>
        <p:spPr>
          <a:xfrm>
            <a:off x="10276321" y="6599208"/>
            <a:ext cx="1153679" cy="250166"/>
          </a:xfrm>
        </p:spPr>
        <p:txBody>
          <a:bodyPr/>
          <a:lstStyle/>
          <a:p>
            <a:fld id="{F114D450-DE36-476F-BD6A-98A589B13CB5}" type="slidenum">
              <a:rPr lang="en-US" smtClean="0"/>
              <a:t>23</a:t>
            </a:fld>
            <a:endParaRPr lang="en-US" dirty="0"/>
          </a:p>
        </p:txBody>
      </p:sp>
    </p:spTree>
    <p:extLst>
      <p:ext uri="{BB962C8B-B14F-4D97-AF65-F5344CB8AC3E}">
        <p14:creationId xmlns:p14="http://schemas.microsoft.com/office/powerpoint/2010/main" val="1350818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30392"/>
          </a:xfrm>
        </p:spPr>
        <p:txBody>
          <a:bodyPr/>
          <a:lstStyle/>
          <a:p>
            <a:pPr algn="ctr"/>
            <a:r>
              <a:rPr lang="en-US" dirty="0" smtClean="0"/>
              <a:t>F-score for Feature </a:t>
            </a:r>
            <a:r>
              <a:rPr lang="en-US" dirty="0"/>
              <a:t>selection analysis</a:t>
            </a:r>
          </a:p>
        </p:txBody>
      </p:sp>
      <p:sp>
        <p:nvSpPr>
          <p:cNvPr id="3" name="Content Placeholder 2"/>
          <p:cNvSpPr>
            <a:spLocks noGrp="1"/>
          </p:cNvSpPr>
          <p:nvPr>
            <p:ph idx="1"/>
          </p:nvPr>
        </p:nvSpPr>
        <p:spPr>
          <a:xfrm>
            <a:off x="1141412" y="1380226"/>
            <a:ext cx="9905999" cy="5477774"/>
          </a:xfrm>
        </p:spPr>
        <p:txBody>
          <a:bodyPr/>
          <a:lstStyle/>
          <a:p>
            <a:r>
              <a:rPr lang="en-US" dirty="0"/>
              <a:t> The score depends only on the set of features and the training data and is independent of the classiﬁer</a:t>
            </a:r>
            <a:r>
              <a:rPr lang="en-US" dirty="0" smtClean="0"/>
              <a:t>.</a:t>
            </a:r>
          </a:p>
          <a:p>
            <a:endParaRPr lang="en-US" dirty="0"/>
          </a:p>
          <a:p>
            <a:r>
              <a:rPr lang="en-US" dirty="0"/>
              <a:t>The results show that the length features </a:t>
            </a:r>
            <a:r>
              <a:rPr lang="en-US" dirty="0" smtClean="0"/>
              <a:t>were </a:t>
            </a:r>
            <a:r>
              <a:rPr lang="en-US" dirty="0"/>
              <a:t>among the most helpful. Several lexical features </a:t>
            </a:r>
            <a:r>
              <a:rPr lang="en-US" dirty="0" smtClean="0"/>
              <a:t>were </a:t>
            </a:r>
            <a:r>
              <a:rPr lang="en-US" dirty="0"/>
              <a:t>also </a:t>
            </a:r>
            <a:r>
              <a:rPr lang="en-US" dirty="0" smtClean="0"/>
              <a:t>helpful.</a:t>
            </a:r>
          </a:p>
          <a:p>
            <a:endParaRPr lang="en-US" dirty="0"/>
          </a:p>
          <a:p>
            <a:r>
              <a:rPr lang="en-US" dirty="0"/>
              <a:t>These results suggest that we may be able to train more eﬃcient classiﬁers by combining lexical and length features of the conversation. </a:t>
            </a:r>
          </a:p>
        </p:txBody>
      </p:sp>
      <p:sp>
        <p:nvSpPr>
          <p:cNvPr id="4" name="Slide Number Placeholder 3"/>
          <p:cNvSpPr>
            <a:spLocks noGrp="1"/>
          </p:cNvSpPr>
          <p:nvPr>
            <p:ph type="sldNum" sz="quarter" idx="12"/>
          </p:nvPr>
        </p:nvSpPr>
        <p:spPr>
          <a:xfrm>
            <a:off x="10276321" y="6564702"/>
            <a:ext cx="1153679" cy="293298"/>
          </a:xfrm>
        </p:spPr>
        <p:txBody>
          <a:bodyPr/>
          <a:lstStyle/>
          <a:p>
            <a:fld id="{F114D450-DE36-476F-BD6A-98A589B13CB5}" type="slidenum">
              <a:rPr lang="en-US" smtClean="0"/>
              <a:t>24</a:t>
            </a:fld>
            <a:endParaRPr lang="en-US" dirty="0"/>
          </a:p>
        </p:txBody>
      </p:sp>
    </p:spTree>
    <p:extLst>
      <p:ext uri="{BB962C8B-B14F-4D97-AF65-F5344CB8AC3E}">
        <p14:creationId xmlns:p14="http://schemas.microsoft.com/office/powerpoint/2010/main" val="3000820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13140"/>
          </a:xfrm>
        </p:spPr>
        <p:txBody>
          <a:bodyPr/>
          <a:lstStyle/>
          <a:p>
            <a:pPr algn="ctr"/>
            <a:r>
              <a:rPr lang="en-US" dirty="0" smtClean="0"/>
              <a:t>Human evaluation</a:t>
            </a:r>
            <a:endParaRPr lang="en-US" dirty="0"/>
          </a:p>
        </p:txBody>
      </p:sp>
      <p:sp>
        <p:nvSpPr>
          <p:cNvPr id="3" name="Content Placeholder 2"/>
          <p:cNvSpPr>
            <a:spLocks noGrp="1"/>
          </p:cNvSpPr>
          <p:nvPr>
            <p:ph idx="1"/>
          </p:nvPr>
        </p:nvSpPr>
        <p:spPr>
          <a:xfrm>
            <a:off x="1141412" y="1397478"/>
            <a:ext cx="9905999" cy="5460521"/>
          </a:xfrm>
        </p:spPr>
        <p:txBody>
          <a:bodyPr/>
          <a:lstStyle/>
          <a:p>
            <a:r>
              <a:rPr lang="en-US" dirty="0"/>
              <a:t>To investigate whether the summaries are of suﬃcient quality for human use, we set up an evaluation of the generated summaries of the BRC classiﬁer with a group of eight human judges</a:t>
            </a:r>
            <a:r>
              <a:rPr lang="en-US" dirty="0" smtClean="0"/>
              <a:t>.</a:t>
            </a:r>
          </a:p>
          <a:p>
            <a:endParaRPr lang="en-US" dirty="0"/>
          </a:p>
          <a:p>
            <a:r>
              <a:rPr lang="en-US" dirty="0"/>
              <a:t>Each summary was evaluated by three diﬀerent judges. The human judges were instructed to read the original bug report and the summary before starting the evaluation process</a:t>
            </a:r>
            <a:r>
              <a:rPr lang="en-US" dirty="0" smtClean="0"/>
              <a:t>.</a:t>
            </a:r>
            <a:endParaRPr lang="en-US" dirty="0"/>
          </a:p>
        </p:txBody>
      </p:sp>
      <p:sp>
        <p:nvSpPr>
          <p:cNvPr id="4" name="Slide Number Placeholder 3"/>
          <p:cNvSpPr>
            <a:spLocks noGrp="1"/>
          </p:cNvSpPr>
          <p:nvPr>
            <p:ph type="sldNum" sz="quarter" idx="12"/>
          </p:nvPr>
        </p:nvSpPr>
        <p:spPr>
          <a:xfrm>
            <a:off x="10276321" y="6581954"/>
            <a:ext cx="1170932" cy="276045"/>
          </a:xfrm>
        </p:spPr>
        <p:txBody>
          <a:bodyPr/>
          <a:lstStyle/>
          <a:p>
            <a:fld id="{F114D450-DE36-476F-BD6A-98A589B13CB5}" type="slidenum">
              <a:rPr lang="en-US" smtClean="0"/>
              <a:t>25</a:t>
            </a:fld>
            <a:endParaRPr lang="en-US" dirty="0"/>
          </a:p>
        </p:txBody>
      </p:sp>
    </p:spTree>
    <p:extLst>
      <p:ext uri="{BB962C8B-B14F-4D97-AF65-F5344CB8AC3E}">
        <p14:creationId xmlns:p14="http://schemas.microsoft.com/office/powerpoint/2010/main" val="3137970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30392"/>
          </a:xfrm>
        </p:spPr>
        <p:txBody>
          <a:bodyPr/>
          <a:lstStyle/>
          <a:p>
            <a:pPr algn="ctr"/>
            <a:r>
              <a:rPr lang="en-US" dirty="0" smtClean="0"/>
              <a:t>Human evaluation continued</a:t>
            </a:r>
            <a:endParaRPr lang="en-US" dirty="0"/>
          </a:p>
        </p:txBody>
      </p:sp>
      <p:sp>
        <p:nvSpPr>
          <p:cNvPr id="3" name="Content Placeholder 2"/>
          <p:cNvSpPr>
            <a:spLocks noGrp="1"/>
          </p:cNvSpPr>
          <p:nvPr>
            <p:ph idx="1"/>
          </p:nvPr>
        </p:nvSpPr>
        <p:spPr>
          <a:xfrm>
            <a:off x="1141412" y="1388852"/>
            <a:ext cx="9905999" cy="5469147"/>
          </a:xfrm>
        </p:spPr>
        <p:txBody>
          <a:bodyPr/>
          <a:lstStyle/>
          <a:p>
            <a:r>
              <a:rPr lang="en-US" dirty="0" smtClean="0"/>
              <a:t>Each </a:t>
            </a:r>
            <a:r>
              <a:rPr lang="en-US" dirty="0"/>
              <a:t>judge </a:t>
            </a:r>
            <a:r>
              <a:rPr lang="en-US" dirty="0" smtClean="0"/>
              <a:t>was asked to rank </a:t>
            </a:r>
            <a:r>
              <a:rPr lang="en-US" dirty="0"/>
              <a:t>each bug report summary based on four </a:t>
            </a:r>
            <a:r>
              <a:rPr lang="en-US" dirty="0" smtClean="0"/>
              <a:t>statements:</a:t>
            </a:r>
          </a:p>
          <a:p>
            <a:pPr lvl="1"/>
            <a:endParaRPr lang="en-US" dirty="0" smtClean="0"/>
          </a:p>
          <a:p>
            <a:pPr lvl="1"/>
            <a:r>
              <a:rPr lang="en-US" dirty="0"/>
              <a:t> The important points of the bug report are represented in the summary. (3.54 ± 1.10</a:t>
            </a:r>
            <a:r>
              <a:rPr lang="en-US" dirty="0" smtClean="0"/>
              <a:t>)</a:t>
            </a:r>
          </a:p>
          <a:p>
            <a:pPr lvl="1"/>
            <a:r>
              <a:rPr lang="en-US" dirty="0"/>
              <a:t>The summary avoids redundancy. (4.00 ± 1.25)</a:t>
            </a:r>
            <a:endParaRPr lang="en-US" dirty="0" smtClean="0"/>
          </a:p>
          <a:p>
            <a:pPr lvl="1"/>
            <a:r>
              <a:rPr lang="en-US" dirty="0"/>
              <a:t>The summary does not contain unnecessary information. (3.91 ± 1.10</a:t>
            </a:r>
            <a:r>
              <a:rPr lang="en-US" dirty="0" smtClean="0"/>
              <a:t>)</a:t>
            </a:r>
          </a:p>
          <a:p>
            <a:pPr lvl="1"/>
            <a:r>
              <a:rPr lang="en-US" dirty="0"/>
              <a:t>The summary is coherent. (3.29 ± </a:t>
            </a:r>
            <a:r>
              <a:rPr lang="en-US" dirty="0" smtClean="0"/>
              <a:t>1.16)</a:t>
            </a:r>
            <a:endParaRPr lang="en-US" dirty="0"/>
          </a:p>
        </p:txBody>
      </p:sp>
      <p:sp>
        <p:nvSpPr>
          <p:cNvPr id="4" name="Slide Number Placeholder 3"/>
          <p:cNvSpPr>
            <a:spLocks noGrp="1"/>
          </p:cNvSpPr>
          <p:nvPr>
            <p:ph type="sldNum" sz="quarter" idx="12"/>
          </p:nvPr>
        </p:nvSpPr>
        <p:spPr>
          <a:xfrm>
            <a:off x="10276321" y="6564702"/>
            <a:ext cx="1153679" cy="293297"/>
          </a:xfrm>
        </p:spPr>
        <p:txBody>
          <a:bodyPr/>
          <a:lstStyle/>
          <a:p>
            <a:fld id="{F114D450-DE36-476F-BD6A-98A589B13CB5}" type="slidenum">
              <a:rPr lang="en-US" smtClean="0"/>
              <a:t>26</a:t>
            </a:fld>
            <a:endParaRPr lang="en-US" dirty="0"/>
          </a:p>
        </p:txBody>
      </p:sp>
    </p:spTree>
    <p:extLst>
      <p:ext uri="{BB962C8B-B14F-4D97-AF65-F5344CB8AC3E}">
        <p14:creationId xmlns:p14="http://schemas.microsoft.com/office/powerpoint/2010/main" val="1982145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02941" y="335951"/>
            <a:ext cx="8772059" cy="5909574"/>
          </a:xfrm>
          <a:prstGeom prst="rect">
            <a:avLst/>
          </a:prstGeom>
        </p:spPr>
      </p:pic>
      <p:sp>
        <p:nvSpPr>
          <p:cNvPr id="5" name="Slide Number Placeholder 4"/>
          <p:cNvSpPr>
            <a:spLocks noGrp="1"/>
          </p:cNvSpPr>
          <p:nvPr>
            <p:ph type="sldNum" sz="quarter" idx="12"/>
          </p:nvPr>
        </p:nvSpPr>
        <p:spPr>
          <a:xfrm>
            <a:off x="10276321" y="6573328"/>
            <a:ext cx="1153679" cy="284672"/>
          </a:xfrm>
        </p:spPr>
        <p:txBody>
          <a:bodyPr/>
          <a:lstStyle/>
          <a:p>
            <a:fld id="{F114D450-DE36-476F-BD6A-98A589B13CB5}" type="slidenum">
              <a:rPr lang="en-US"/>
              <a:t>27</a:t>
            </a:fld>
            <a:endParaRPr lang="en-US" dirty="0"/>
          </a:p>
        </p:txBody>
      </p:sp>
    </p:spTree>
    <p:extLst>
      <p:ext uri="{BB962C8B-B14F-4D97-AF65-F5344CB8AC3E}">
        <p14:creationId xmlns:p14="http://schemas.microsoft.com/office/powerpoint/2010/main" val="2079269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30392"/>
          </a:xfrm>
        </p:spPr>
        <p:txBody>
          <a:bodyPr/>
          <a:lstStyle/>
          <a:p>
            <a:pPr algn="ctr"/>
            <a:r>
              <a:rPr lang="en-US" dirty="0" smtClean="0"/>
              <a:t>questions</a:t>
            </a:r>
            <a:endParaRPr lang="en-US" dirty="0"/>
          </a:p>
        </p:txBody>
      </p:sp>
      <p:sp>
        <p:nvSpPr>
          <p:cNvPr id="3" name="Content Placeholder 2"/>
          <p:cNvSpPr>
            <a:spLocks noGrp="1"/>
          </p:cNvSpPr>
          <p:nvPr>
            <p:ph idx="1"/>
          </p:nvPr>
        </p:nvSpPr>
        <p:spPr>
          <a:xfrm>
            <a:off x="1141412" y="1397478"/>
            <a:ext cx="9905999" cy="5460521"/>
          </a:xfrm>
        </p:spPr>
        <p:txBody>
          <a:bodyPr/>
          <a:lstStyle/>
          <a:p>
            <a:pPr marL="457200" indent="-457200">
              <a:buFont typeface="+mj-lt"/>
              <a:buAutoNum type="arabicPeriod"/>
            </a:pPr>
            <a:r>
              <a:rPr lang="en-US" dirty="0" smtClean="0"/>
              <a:t>What are the possible threats to this research?</a:t>
            </a:r>
          </a:p>
          <a:p>
            <a:pPr marL="457200" indent="-457200">
              <a:buFont typeface="+mj-lt"/>
              <a:buAutoNum type="arabicPeriod"/>
            </a:pPr>
            <a:endParaRPr lang="en-US" dirty="0"/>
          </a:p>
          <a:p>
            <a:pPr marL="457200" indent="-457200">
              <a:buFont typeface="+mj-lt"/>
              <a:buAutoNum type="arabicPeriod"/>
            </a:pPr>
            <a:r>
              <a:rPr lang="en-US" dirty="0" smtClean="0"/>
              <a:t>How can one increase the accuracy of the bug report summarizer?</a:t>
            </a:r>
          </a:p>
          <a:p>
            <a:pPr marL="457200" indent="-457200">
              <a:buFont typeface="+mj-lt"/>
              <a:buAutoNum type="arabicPeriod"/>
            </a:pPr>
            <a:endParaRPr lang="en-US" dirty="0"/>
          </a:p>
          <a:p>
            <a:pPr marL="0" indent="0">
              <a:buNone/>
            </a:pPr>
            <a:endParaRPr lang="en-US" dirty="0"/>
          </a:p>
          <a:p>
            <a:pPr marL="457200" indent="-457200">
              <a:buFont typeface="+mj-lt"/>
              <a:buAutoNum type="arabicPeriod"/>
            </a:pPr>
            <a:endParaRPr lang="en-US" dirty="0" smtClean="0"/>
          </a:p>
        </p:txBody>
      </p:sp>
      <p:sp>
        <p:nvSpPr>
          <p:cNvPr id="4" name="Slide Number Placeholder 3"/>
          <p:cNvSpPr>
            <a:spLocks noGrp="1"/>
          </p:cNvSpPr>
          <p:nvPr>
            <p:ph type="sldNum" sz="quarter" idx="12"/>
          </p:nvPr>
        </p:nvSpPr>
        <p:spPr>
          <a:xfrm>
            <a:off x="10276321" y="6573328"/>
            <a:ext cx="1136426" cy="284671"/>
          </a:xfrm>
        </p:spPr>
        <p:txBody>
          <a:bodyPr/>
          <a:lstStyle/>
          <a:p>
            <a:fld id="{F114D450-DE36-476F-BD6A-98A589B13CB5}" type="slidenum">
              <a:rPr lang="en-US" smtClean="0"/>
              <a:t>28</a:t>
            </a:fld>
            <a:endParaRPr lang="en-US" dirty="0"/>
          </a:p>
        </p:txBody>
      </p:sp>
    </p:spTree>
    <p:extLst>
      <p:ext uri="{BB962C8B-B14F-4D97-AF65-F5344CB8AC3E}">
        <p14:creationId xmlns:p14="http://schemas.microsoft.com/office/powerpoint/2010/main" val="2949864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89336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
            <a:ext cx="9905998" cy="1621767"/>
          </a:xfrm>
        </p:spPr>
        <p:txBody>
          <a:bodyPr/>
          <a:lstStyle/>
          <a:p>
            <a:pPr algn="ctr"/>
            <a:r>
              <a:rPr lang="en-US" dirty="0" smtClean="0"/>
              <a:t>Introduction continued..</a:t>
            </a:r>
            <a:endParaRPr lang="en-US" dirty="0"/>
          </a:p>
        </p:txBody>
      </p:sp>
      <p:sp>
        <p:nvSpPr>
          <p:cNvPr id="3" name="Content Placeholder 2"/>
          <p:cNvSpPr>
            <a:spLocks noGrp="1"/>
          </p:cNvSpPr>
          <p:nvPr>
            <p:ph idx="1"/>
          </p:nvPr>
        </p:nvSpPr>
        <p:spPr>
          <a:xfrm>
            <a:off x="1141412" y="1406106"/>
            <a:ext cx="9905999" cy="5244861"/>
          </a:xfrm>
        </p:spPr>
        <p:txBody>
          <a:bodyPr>
            <a:normAutofit/>
          </a:bodyPr>
          <a:lstStyle/>
          <a:p>
            <a:r>
              <a:rPr lang="en-US" dirty="0" smtClean="0"/>
              <a:t>One </a:t>
            </a:r>
            <a:r>
              <a:rPr lang="en-US" dirty="0"/>
              <a:t>way to reduce the time a developer spends getting to the right artifacts to perform their work is to provide a summary of each </a:t>
            </a:r>
            <a:r>
              <a:rPr lang="en-US" dirty="0" smtClean="0"/>
              <a:t>artifact.</a:t>
            </a:r>
          </a:p>
          <a:p>
            <a:endParaRPr lang="en-US" dirty="0" smtClean="0"/>
          </a:p>
          <a:p>
            <a:r>
              <a:rPr lang="en-US" dirty="0"/>
              <a:t>Alternatively, </a:t>
            </a:r>
            <a:r>
              <a:rPr lang="en-US" dirty="0" smtClean="0"/>
              <a:t>generate </a:t>
            </a:r>
            <a:r>
              <a:rPr lang="en-US" dirty="0"/>
              <a:t>summaries of project artifacts, saving developers eﬀort and enabling up-to-date summaries </a:t>
            </a:r>
            <a:r>
              <a:rPr lang="en-US" dirty="0" smtClean="0"/>
              <a:t>on-demand.</a:t>
            </a:r>
          </a:p>
          <a:p>
            <a:endParaRPr lang="en-US" dirty="0" smtClean="0"/>
          </a:p>
          <a:p>
            <a:r>
              <a:rPr lang="en-US" dirty="0"/>
              <a:t> In this paper, </a:t>
            </a:r>
            <a:r>
              <a:rPr lang="en-US" dirty="0" smtClean="0"/>
              <a:t>the authors tried to investigate </a:t>
            </a:r>
            <a:r>
              <a:rPr lang="en-US" dirty="0"/>
              <a:t>the possibility of automatic summary generation, focusing on one kind of project artifact, bug </a:t>
            </a:r>
            <a:r>
              <a:rPr lang="en-US" dirty="0" smtClean="0"/>
              <a:t>reports.</a:t>
            </a:r>
            <a:endParaRPr lang="en-US" dirty="0"/>
          </a:p>
        </p:txBody>
      </p:sp>
      <p:sp>
        <p:nvSpPr>
          <p:cNvPr id="4" name="Slide Number Placeholder 3"/>
          <p:cNvSpPr>
            <a:spLocks noGrp="1"/>
          </p:cNvSpPr>
          <p:nvPr>
            <p:ph type="sldNum" sz="quarter" idx="12"/>
          </p:nvPr>
        </p:nvSpPr>
        <p:spPr>
          <a:xfrm>
            <a:off x="10276321" y="6564702"/>
            <a:ext cx="1153679" cy="293298"/>
          </a:xfrm>
        </p:spPr>
        <p:txBody>
          <a:bodyPr/>
          <a:lstStyle/>
          <a:p>
            <a:fld id="{F114D450-DE36-476F-BD6A-98A589B13CB5}" type="slidenum">
              <a:rPr lang="en-US" smtClean="0"/>
              <a:t>3</a:t>
            </a:fld>
            <a:endParaRPr lang="en-US" dirty="0"/>
          </a:p>
        </p:txBody>
      </p:sp>
    </p:spTree>
    <p:extLst>
      <p:ext uri="{BB962C8B-B14F-4D97-AF65-F5344CB8AC3E}">
        <p14:creationId xmlns:p14="http://schemas.microsoft.com/office/powerpoint/2010/main" val="4067969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30392"/>
          </a:xfrm>
        </p:spPr>
        <p:txBody>
          <a:bodyPr/>
          <a:lstStyle/>
          <a:p>
            <a:pPr algn="ctr"/>
            <a:r>
              <a:rPr lang="en-US" dirty="0" smtClean="0"/>
              <a:t>Approach towards the goal</a:t>
            </a:r>
            <a:endParaRPr lang="en-US" dirty="0"/>
          </a:p>
        </p:txBody>
      </p:sp>
      <p:sp>
        <p:nvSpPr>
          <p:cNvPr id="3" name="Content Placeholder 2"/>
          <p:cNvSpPr>
            <a:spLocks noGrp="1"/>
          </p:cNvSpPr>
          <p:nvPr>
            <p:ph idx="1"/>
          </p:nvPr>
        </p:nvSpPr>
        <p:spPr>
          <a:xfrm>
            <a:off x="1141412" y="1414732"/>
            <a:ext cx="9905999" cy="5339751"/>
          </a:xfrm>
        </p:spPr>
        <p:txBody>
          <a:bodyPr/>
          <a:lstStyle/>
          <a:p>
            <a:r>
              <a:rPr lang="en-US" dirty="0"/>
              <a:t>To enable this investigation, </a:t>
            </a:r>
            <a:r>
              <a:rPr lang="en-US" dirty="0" smtClean="0"/>
              <a:t>the authors recruited 10 human </a:t>
            </a:r>
            <a:r>
              <a:rPr lang="en-US" dirty="0"/>
              <a:t>annotators </a:t>
            </a:r>
            <a:r>
              <a:rPr lang="en-US" dirty="0" smtClean="0"/>
              <a:t>to create </a:t>
            </a:r>
            <a:r>
              <a:rPr lang="en-US" dirty="0"/>
              <a:t>summaries for 36 bug reports, creating a corpus of bug report </a:t>
            </a:r>
            <a:r>
              <a:rPr lang="en-US" dirty="0" smtClean="0"/>
              <a:t>data.</a:t>
            </a:r>
          </a:p>
          <a:p>
            <a:endParaRPr lang="en-US" dirty="0" smtClean="0"/>
          </a:p>
          <a:p>
            <a:r>
              <a:rPr lang="en-US" dirty="0" smtClean="0"/>
              <a:t>They then </a:t>
            </a:r>
            <a:r>
              <a:rPr lang="en-US" dirty="0"/>
              <a:t>applied existing classiﬁers trained on email, and email and meeting data to produce summaries for reports in the bug report corpus. </a:t>
            </a:r>
            <a:endParaRPr lang="en-US" dirty="0" smtClean="0"/>
          </a:p>
          <a:p>
            <a:endParaRPr lang="en-US" dirty="0" smtClean="0"/>
          </a:p>
          <a:p>
            <a:r>
              <a:rPr lang="en-US" dirty="0" smtClean="0"/>
              <a:t>The authors also </a:t>
            </a:r>
            <a:r>
              <a:rPr lang="en-US" dirty="0"/>
              <a:t>trained a classiﬁer speciﬁc to bug reports and applied it to the bug report corpus </a:t>
            </a:r>
          </a:p>
        </p:txBody>
      </p:sp>
      <p:sp>
        <p:nvSpPr>
          <p:cNvPr id="4" name="Slide Number Placeholder 3"/>
          <p:cNvSpPr>
            <a:spLocks noGrp="1"/>
          </p:cNvSpPr>
          <p:nvPr>
            <p:ph type="sldNum" sz="quarter" idx="12"/>
          </p:nvPr>
        </p:nvSpPr>
        <p:spPr>
          <a:xfrm>
            <a:off x="10276321" y="6556074"/>
            <a:ext cx="1145053" cy="301925"/>
          </a:xfrm>
        </p:spPr>
        <p:txBody>
          <a:bodyPr/>
          <a:lstStyle/>
          <a:p>
            <a:fld id="{F114D450-DE36-476F-BD6A-98A589B13CB5}" type="slidenum">
              <a:rPr lang="en-US" smtClean="0"/>
              <a:t>4</a:t>
            </a:fld>
            <a:endParaRPr lang="en-US" dirty="0"/>
          </a:p>
        </p:txBody>
      </p:sp>
    </p:spTree>
    <p:extLst>
      <p:ext uri="{BB962C8B-B14F-4D97-AF65-F5344CB8AC3E}">
        <p14:creationId xmlns:p14="http://schemas.microsoft.com/office/powerpoint/2010/main" val="1851980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587260"/>
          </a:xfrm>
        </p:spPr>
        <p:txBody>
          <a:bodyPr/>
          <a:lstStyle/>
          <a:p>
            <a:pPr algn="ctr"/>
            <a:r>
              <a:rPr lang="en-US" dirty="0" smtClean="0"/>
              <a:t>Annotation process</a:t>
            </a:r>
            <a:endParaRPr lang="en-US" dirty="0"/>
          </a:p>
        </p:txBody>
      </p:sp>
      <p:sp>
        <p:nvSpPr>
          <p:cNvPr id="3" name="Content Placeholder 2"/>
          <p:cNvSpPr>
            <a:spLocks noGrp="1"/>
          </p:cNvSpPr>
          <p:nvPr>
            <p:ph idx="1"/>
          </p:nvPr>
        </p:nvSpPr>
        <p:spPr>
          <a:xfrm>
            <a:off x="1141412" y="1431984"/>
            <a:ext cx="9905999" cy="5348377"/>
          </a:xfrm>
        </p:spPr>
        <p:txBody>
          <a:bodyPr/>
          <a:lstStyle/>
          <a:p>
            <a:r>
              <a:rPr lang="en-US" dirty="0" smtClean="0"/>
              <a:t>The authors had </a:t>
            </a:r>
            <a:r>
              <a:rPr lang="en-US" dirty="0"/>
              <a:t>each individual annotate a subset of bugs from four diﬀerent open-source software projects: Eclipse </a:t>
            </a:r>
            <a:r>
              <a:rPr lang="en-US" dirty="0" smtClean="0"/>
              <a:t>Platform, </a:t>
            </a:r>
            <a:r>
              <a:rPr lang="en-US" dirty="0"/>
              <a:t>Gnome</a:t>
            </a:r>
            <a:r>
              <a:rPr lang="en-US" dirty="0" smtClean="0"/>
              <a:t>, Mozilla and KDE.</a:t>
            </a:r>
          </a:p>
          <a:p>
            <a:endParaRPr lang="en-US" dirty="0"/>
          </a:p>
          <a:p>
            <a:r>
              <a:rPr lang="en-US" dirty="0"/>
              <a:t>The 36 bugs reports </a:t>
            </a:r>
            <a:r>
              <a:rPr lang="en-US" dirty="0" smtClean="0"/>
              <a:t>(nine </a:t>
            </a:r>
            <a:r>
              <a:rPr lang="en-US" dirty="0"/>
              <a:t>from each project) chosen for annotation have mostly conversational </a:t>
            </a:r>
            <a:r>
              <a:rPr lang="en-US" dirty="0" smtClean="0"/>
              <a:t>content.</a:t>
            </a:r>
          </a:p>
          <a:p>
            <a:endParaRPr lang="en-US" dirty="0"/>
          </a:p>
          <a:p>
            <a:r>
              <a:rPr lang="en-US" dirty="0"/>
              <a:t>Each annotator was assigned a set of bug reports from those chosen from the four </a:t>
            </a:r>
            <a:r>
              <a:rPr lang="en-US" dirty="0" smtClean="0"/>
              <a:t>systems and were </a:t>
            </a:r>
            <a:r>
              <a:rPr lang="en-US" dirty="0"/>
              <a:t>asked </a:t>
            </a:r>
            <a:r>
              <a:rPr lang="en-US" dirty="0" smtClean="0"/>
              <a:t>to </a:t>
            </a:r>
            <a:r>
              <a:rPr lang="en-US" dirty="0"/>
              <a:t>write an abstractive summary of the </a:t>
            </a:r>
            <a:r>
              <a:rPr lang="en-US" dirty="0" smtClean="0"/>
              <a:t>report with the help of BC3 web based annotation software. </a:t>
            </a:r>
            <a:endParaRPr lang="en-US" dirty="0"/>
          </a:p>
        </p:txBody>
      </p:sp>
      <p:sp>
        <p:nvSpPr>
          <p:cNvPr id="4" name="Slide Number Placeholder 3"/>
          <p:cNvSpPr>
            <a:spLocks noGrp="1"/>
          </p:cNvSpPr>
          <p:nvPr>
            <p:ph type="sldNum" sz="quarter" idx="12"/>
          </p:nvPr>
        </p:nvSpPr>
        <p:spPr>
          <a:xfrm>
            <a:off x="10276321" y="6564702"/>
            <a:ext cx="1170932" cy="293298"/>
          </a:xfrm>
        </p:spPr>
        <p:txBody>
          <a:bodyPr/>
          <a:lstStyle/>
          <a:p>
            <a:fld id="{F114D450-DE36-476F-BD6A-98A589B13CB5}" type="slidenum">
              <a:rPr lang="en-US" smtClean="0"/>
              <a:t>5</a:t>
            </a:fld>
            <a:endParaRPr lang="en-US" dirty="0"/>
          </a:p>
        </p:txBody>
      </p:sp>
    </p:spTree>
    <p:extLst>
      <p:ext uri="{BB962C8B-B14F-4D97-AF65-F5344CB8AC3E}">
        <p14:creationId xmlns:p14="http://schemas.microsoft.com/office/powerpoint/2010/main" val="2110687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2383" y="278448"/>
            <a:ext cx="9624060" cy="62407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lide Number Placeholder 4"/>
          <p:cNvSpPr>
            <a:spLocks noGrp="1"/>
          </p:cNvSpPr>
          <p:nvPr>
            <p:ph type="sldNum" sz="quarter" idx="12"/>
          </p:nvPr>
        </p:nvSpPr>
        <p:spPr>
          <a:xfrm>
            <a:off x="10276321" y="6519228"/>
            <a:ext cx="1153679" cy="338772"/>
          </a:xfrm>
        </p:spPr>
        <p:txBody>
          <a:bodyPr/>
          <a:lstStyle/>
          <a:p>
            <a:fld id="{F114D450-DE36-476F-BD6A-98A589B13CB5}" type="slidenum">
              <a:rPr lang="en-US" smtClean="0"/>
              <a:t>6</a:t>
            </a:fld>
            <a:endParaRPr lang="en-US" dirty="0"/>
          </a:p>
        </p:txBody>
      </p:sp>
    </p:spTree>
    <p:extLst>
      <p:ext uri="{BB962C8B-B14F-4D97-AF65-F5344CB8AC3E}">
        <p14:creationId xmlns:p14="http://schemas.microsoft.com/office/powerpoint/2010/main" val="72154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587260"/>
          </a:xfrm>
        </p:spPr>
        <p:txBody>
          <a:bodyPr/>
          <a:lstStyle/>
          <a:p>
            <a:pPr algn="ctr"/>
            <a:r>
              <a:rPr lang="en-US" dirty="0" smtClean="0"/>
              <a:t>Annotated bugs</a:t>
            </a:r>
            <a:endParaRPr lang="en-US" dirty="0"/>
          </a:p>
        </p:txBody>
      </p:sp>
      <p:sp>
        <p:nvSpPr>
          <p:cNvPr id="3" name="Content Placeholder 2"/>
          <p:cNvSpPr>
            <a:spLocks noGrp="1"/>
          </p:cNvSpPr>
          <p:nvPr>
            <p:ph idx="1"/>
          </p:nvPr>
        </p:nvSpPr>
        <p:spPr>
          <a:xfrm>
            <a:off x="1141412" y="1388852"/>
            <a:ext cx="9905999" cy="5469147"/>
          </a:xfrm>
        </p:spPr>
        <p:txBody>
          <a:bodyPr/>
          <a:lstStyle/>
          <a:p>
            <a:r>
              <a:rPr lang="en-US" dirty="0"/>
              <a:t>On average, the bug reports being summarized comprised 65 sentences and  the abstractive summaries created by the annotators comprised just over ﬁve sentences with each sentence in the abstractive summaries </a:t>
            </a:r>
            <a:r>
              <a:rPr lang="en-US" dirty="0" smtClean="0"/>
              <a:t>linked </a:t>
            </a:r>
            <a:r>
              <a:rPr lang="en-US" dirty="0"/>
              <a:t>to three sentences in the original bug </a:t>
            </a:r>
            <a:r>
              <a:rPr lang="en-US" dirty="0" smtClean="0"/>
              <a:t>report.</a:t>
            </a:r>
            <a:endParaRPr lang="en-US" dirty="0"/>
          </a:p>
        </p:txBody>
      </p:sp>
      <p:sp>
        <p:nvSpPr>
          <p:cNvPr id="6" name="Slide Number Placeholder 5"/>
          <p:cNvSpPr>
            <a:spLocks noGrp="1"/>
          </p:cNvSpPr>
          <p:nvPr>
            <p:ph type="sldNum" sz="quarter" idx="12"/>
          </p:nvPr>
        </p:nvSpPr>
        <p:spPr>
          <a:xfrm>
            <a:off x="10276321" y="6556075"/>
            <a:ext cx="1153679" cy="301924"/>
          </a:xfrm>
        </p:spPr>
        <p:txBody>
          <a:bodyPr/>
          <a:lstStyle/>
          <a:p>
            <a:fld id="{F114D450-DE36-476F-BD6A-98A589B13CB5}" type="slidenum">
              <a:rPr lang="en-US" smtClean="0"/>
              <a:t>7</a:t>
            </a:fld>
            <a:endParaRPr lang="en-US" dirty="0"/>
          </a:p>
        </p:txBody>
      </p:sp>
      <p:pic>
        <p:nvPicPr>
          <p:cNvPr id="7" name="Picture 6"/>
          <p:cNvPicPr>
            <a:picLocks noChangeAspect="1"/>
          </p:cNvPicPr>
          <p:nvPr/>
        </p:nvPicPr>
        <p:blipFill>
          <a:blip r:embed="rId2"/>
          <a:stretch>
            <a:fillRect/>
          </a:stretch>
        </p:blipFill>
        <p:spPr>
          <a:xfrm>
            <a:off x="3635767" y="3403931"/>
            <a:ext cx="4917287" cy="1935819"/>
          </a:xfrm>
          <a:prstGeom prst="rect">
            <a:avLst/>
          </a:prstGeom>
        </p:spPr>
      </p:pic>
    </p:spTree>
    <p:extLst>
      <p:ext uri="{BB962C8B-B14F-4D97-AF65-F5344CB8AC3E}">
        <p14:creationId xmlns:p14="http://schemas.microsoft.com/office/powerpoint/2010/main" val="3687870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21766"/>
          </a:xfrm>
        </p:spPr>
        <p:txBody>
          <a:bodyPr/>
          <a:lstStyle/>
          <a:p>
            <a:pPr algn="ctr"/>
            <a:r>
              <a:rPr lang="en-US" dirty="0"/>
              <a:t>Annotated </a:t>
            </a:r>
            <a:r>
              <a:rPr lang="en-US" dirty="0" smtClean="0"/>
              <a:t>bugs continued</a:t>
            </a:r>
            <a:endParaRPr lang="en-US" dirty="0"/>
          </a:p>
        </p:txBody>
      </p:sp>
      <p:sp>
        <p:nvSpPr>
          <p:cNvPr id="3" name="Content Placeholder 2"/>
          <p:cNvSpPr>
            <a:spLocks noGrp="1"/>
          </p:cNvSpPr>
          <p:nvPr>
            <p:ph idx="1"/>
          </p:nvPr>
        </p:nvSpPr>
        <p:spPr>
          <a:xfrm>
            <a:off x="1141412" y="1397479"/>
            <a:ext cx="9905999" cy="5400136"/>
          </a:xfrm>
        </p:spPr>
        <p:txBody>
          <a:bodyPr/>
          <a:lstStyle/>
          <a:p>
            <a:r>
              <a:rPr lang="en-US" dirty="0"/>
              <a:t>A common problem of annotation is that annotators often do not agree on the same </a:t>
            </a:r>
            <a:r>
              <a:rPr lang="en-US" dirty="0" smtClean="0"/>
              <a:t>summary.</a:t>
            </a:r>
          </a:p>
          <a:p>
            <a:endParaRPr lang="en-US" dirty="0"/>
          </a:p>
          <a:p>
            <a:r>
              <a:rPr lang="en-US" dirty="0"/>
              <a:t>To mitigate this problem, </a:t>
            </a:r>
            <a:r>
              <a:rPr lang="en-US" dirty="0" smtClean="0"/>
              <a:t>three </a:t>
            </a:r>
            <a:r>
              <a:rPr lang="en-US" dirty="0"/>
              <a:t>annotators </a:t>
            </a:r>
            <a:r>
              <a:rPr lang="en-US" dirty="0" smtClean="0"/>
              <a:t>were </a:t>
            </a:r>
            <a:r>
              <a:rPr lang="en-US" dirty="0"/>
              <a:t>assigned </a:t>
            </a:r>
            <a:r>
              <a:rPr lang="en-US" dirty="0" smtClean="0"/>
              <a:t>to </a:t>
            </a:r>
            <a:r>
              <a:rPr lang="en-US" dirty="0"/>
              <a:t>each bug </a:t>
            </a:r>
            <a:r>
              <a:rPr lang="en-US" dirty="0" smtClean="0"/>
              <a:t>report.</a:t>
            </a:r>
          </a:p>
          <a:p>
            <a:endParaRPr lang="en-US" dirty="0"/>
          </a:p>
          <a:p>
            <a:r>
              <a:rPr lang="en-US" dirty="0" smtClean="0"/>
              <a:t>The authors then used </a:t>
            </a:r>
            <a:r>
              <a:rPr lang="en-US" dirty="0"/>
              <a:t>the kappa test to measure the level of agreement between the annotators which </a:t>
            </a:r>
            <a:r>
              <a:rPr lang="en-US" dirty="0" smtClean="0"/>
              <a:t>displayed a </a:t>
            </a:r>
            <a:r>
              <a:rPr lang="en-US" dirty="0"/>
              <a:t>moderate level of </a:t>
            </a:r>
            <a:r>
              <a:rPr lang="en-US" dirty="0" smtClean="0"/>
              <a:t>agreement.</a:t>
            </a:r>
            <a:endParaRPr lang="en-US" dirty="0"/>
          </a:p>
        </p:txBody>
      </p:sp>
      <p:sp>
        <p:nvSpPr>
          <p:cNvPr id="4" name="Slide Number Placeholder 3"/>
          <p:cNvSpPr>
            <a:spLocks noGrp="1"/>
          </p:cNvSpPr>
          <p:nvPr>
            <p:ph type="sldNum" sz="quarter" idx="12"/>
          </p:nvPr>
        </p:nvSpPr>
        <p:spPr>
          <a:xfrm>
            <a:off x="10276321" y="6590580"/>
            <a:ext cx="1153679" cy="267419"/>
          </a:xfrm>
        </p:spPr>
        <p:txBody>
          <a:bodyPr/>
          <a:lstStyle/>
          <a:p>
            <a:fld id="{F114D450-DE36-476F-BD6A-98A589B13CB5}" type="slidenum">
              <a:rPr lang="en-US" smtClean="0"/>
              <a:t>8</a:t>
            </a:fld>
            <a:endParaRPr lang="en-US" dirty="0"/>
          </a:p>
        </p:txBody>
      </p:sp>
    </p:spTree>
    <p:extLst>
      <p:ext uri="{BB962C8B-B14F-4D97-AF65-F5344CB8AC3E}">
        <p14:creationId xmlns:p14="http://schemas.microsoft.com/office/powerpoint/2010/main" val="1574599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613140"/>
          </a:xfrm>
        </p:spPr>
        <p:txBody>
          <a:bodyPr/>
          <a:lstStyle/>
          <a:p>
            <a:pPr algn="ctr"/>
            <a:r>
              <a:rPr lang="en-US" dirty="0" smtClean="0"/>
              <a:t>Annotated bugs continued</a:t>
            </a:r>
            <a:endParaRPr lang="en-US" dirty="0"/>
          </a:p>
        </p:txBody>
      </p:sp>
      <p:sp>
        <p:nvSpPr>
          <p:cNvPr id="3" name="Content Placeholder 2"/>
          <p:cNvSpPr>
            <a:spLocks noGrp="1"/>
          </p:cNvSpPr>
          <p:nvPr>
            <p:ph idx="1"/>
          </p:nvPr>
        </p:nvSpPr>
        <p:spPr>
          <a:xfrm>
            <a:off x="1141412" y="1397478"/>
            <a:ext cx="9905999" cy="5460521"/>
          </a:xfrm>
        </p:spPr>
        <p:txBody>
          <a:bodyPr/>
          <a:lstStyle/>
          <a:p>
            <a:r>
              <a:rPr lang="en-US" dirty="0" smtClean="0"/>
              <a:t>At </a:t>
            </a:r>
            <a:r>
              <a:rPr lang="en-US" dirty="0"/>
              <a:t>the end of annotating each bug </a:t>
            </a:r>
            <a:r>
              <a:rPr lang="en-US" dirty="0" smtClean="0"/>
              <a:t>report</a:t>
            </a:r>
            <a:r>
              <a:rPr lang="en-US" dirty="0"/>
              <a:t>, the annotator was asked to complete a questionnaire about properties of the report</a:t>
            </a:r>
            <a:r>
              <a:rPr lang="en-US" dirty="0" smtClean="0"/>
              <a:t>.</a:t>
            </a:r>
          </a:p>
          <a:p>
            <a:endParaRPr lang="en-US" dirty="0"/>
          </a:p>
          <a:p>
            <a:pPr lvl="1"/>
            <a:r>
              <a:rPr lang="en-US" dirty="0" smtClean="0"/>
              <a:t>The </a:t>
            </a:r>
            <a:r>
              <a:rPr lang="en-US" dirty="0"/>
              <a:t>level of diﬃculty of summarizing the bug </a:t>
            </a:r>
            <a:r>
              <a:rPr lang="en-US" dirty="0" smtClean="0"/>
              <a:t>report</a:t>
            </a:r>
          </a:p>
          <a:p>
            <a:pPr lvl="1"/>
            <a:r>
              <a:rPr lang="en-US" dirty="0" smtClean="0"/>
              <a:t>The </a:t>
            </a:r>
            <a:r>
              <a:rPr lang="en-US" dirty="0"/>
              <a:t>amount of irrelevant and oﬀ-topic discussion in the bug </a:t>
            </a:r>
            <a:r>
              <a:rPr lang="en-US" dirty="0" smtClean="0"/>
              <a:t>report</a:t>
            </a:r>
          </a:p>
          <a:p>
            <a:pPr lvl="1"/>
            <a:r>
              <a:rPr lang="en-US" dirty="0" smtClean="0"/>
              <a:t>The level </a:t>
            </a:r>
            <a:r>
              <a:rPr lang="en-US" dirty="0"/>
              <a:t>of project-speciﬁc terminology used in the </a:t>
            </a:r>
            <a:r>
              <a:rPr lang="en-US" dirty="0" smtClean="0"/>
              <a:t>bug report</a:t>
            </a:r>
            <a:endParaRPr lang="en-US" dirty="0"/>
          </a:p>
        </p:txBody>
      </p:sp>
      <p:sp>
        <p:nvSpPr>
          <p:cNvPr id="4" name="Slide Number Placeholder 3"/>
          <p:cNvSpPr>
            <a:spLocks noGrp="1"/>
          </p:cNvSpPr>
          <p:nvPr>
            <p:ph type="sldNum" sz="quarter" idx="12"/>
          </p:nvPr>
        </p:nvSpPr>
        <p:spPr>
          <a:xfrm>
            <a:off x="10276321" y="6625087"/>
            <a:ext cx="1153679" cy="232912"/>
          </a:xfrm>
        </p:spPr>
        <p:txBody>
          <a:bodyPr/>
          <a:lstStyle/>
          <a:p>
            <a:fld id="{F114D450-DE36-476F-BD6A-98A589B13CB5}" type="slidenum">
              <a:rPr lang="en-US" smtClean="0"/>
              <a:t>9</a:t>
            </a:fld>
            <a:endParaRPr lang="en-US" dirty="0"/>
          </a:p>
        </p:txBody>
      </p:sp>
    </p:spTree>
    <p:extLst>
      <p:ext uri="{BB962C8B-B14F-4D97-AF65-F5344CB8AC3E}">
        <p14:creationId xmlns:p14="http://schemas.microsoft.com/office/powerpoint/2010/main" val="1882766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212</TotalTime>
  <Words>1652</Words>
  <Application>Microsoft Office PowerPoint</Application>
  <PresentationFormat>Widescreen</PresentationFormat>
  <Paragraphs>165</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Trebuchet MS</vt:lpstr>
      <vt:lpstr>Tw Cen MT</vt:lpstr>
      <vt:lpstr>Circuit</vt:lpstr>
      <vt:lpstr>Summarizing Software Artifacts: A Case Study of Bug Reports </vt:lpstr>
      <vt:lpstr>introduction</vt:lpstr>
      <vt:lpstr>Introduction continued..</vt:lpstr>
      <vt:lpstr>Approach towards the goal</vt:lpstr>
      <vt:lpstr>Annotation process</vt:lpstr>
      <vt:lpstr>PowerPoint Presentation</vt:lpstr>
      <vt:lpstr>Annotated bugs</vt:lpstr>
      <vt:lpstr>Annotated bugs continued</vt:lpstr>
      <vt:lpstr>Annotated bugs continued</vt:lpstr>
      <vt:lpstr>Research questions</vt:lpstr>
      <vt:lpstr>Classifier 1</vt:lpstr>
      <vt:lpstr>Classifier 2</vt:lpstr>
      <vt:lpstr>Classifier 3</vt:lpstr>
      <vt:lpstr>Classifier 3 continued</vt:lpstr>
      <vt:lpstr>Conversation features</vt:lpstr>
      <vt:lpstr>evaluation</vt:lpstr>
      <vt:lpstr>Comparing base effectiveness</vt:lpstr>
      <vt:lpstr>Comparing classifiers</vt:lpstr>
      <vt:lpstr>Precision and recall</vt:lpstr>
      <vt:lpstr>F-Score</vt:lpstr>
      <vt:lpstr>Pyramid precision</vt:lpstr>
      <vt:lpstr>summary</vt:lpstr>
      <vt:lpstr>Feature selection analysis</vt:lpstr>
      <vt:lpstr>F-score for Feature selection analysis</vt:lpstr>
      <vt:lpstr>Human evaluation</vt:lpstr>
      <vt:lpstr>Human evaluation continued</vt:lpstr>
      <vt:lpstr>PowerPoint Presentation</vt:lpstr>
      <vt:lpstr>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Summarizing Software Artifacts: A Case Study of Bug Reports</dc:title>
  <dc:creator>Rajat Sarin</dc:creator>
  <cp:lastModifiedBy>Rajat Sarin</cp:lastModifiedBy>
  <cp:revision>27</cp:revision>
  <dcterms:created xsi:type="dcterms:W3CDTF">2016-02-29T23:15:11Z</dcterms:created>
  <dcterms:modified xsi:type="dcterms:W3CDTF">2016-03-01T22:32:02Z</dcterms:modified>
</cp:coreProperties>
</file>