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D79CD2-81BD-463C-BD27-B1C2DCA1A2D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9D09868-8082-4106-B3AC-B266502A40DA}">
      <dgm:prSet/>
      <dgm:spPr/>
      <dgm:t>
        <a:bodyPr/>
        <a:lstStyle/>
        <a:p>
          <a:pPr rtl="0"/>
          <a:r>
            <a:rPr lang="en-US" smtClean="0"/>
            <a:t>Business Understanding</a:t>
          </a:r>
          <a:endParaRPr lang="en-US"/>
        </a:p>
      </dgm:t>
    </dgm:pt>
    <dgm:pt modelId="{E2831E77-F71F-48BC-8DC4-F5A5C0B205CC}" type="parTrans" cxnId="{15FAC060-9D1A-4489-B901-F0259CACFD74}">
      <dgm:prSet/>
      <dgm:spPr/>
      <dgm:t>
        <a:bodyPr/>
        <a:lstStyle/>
        <a:p>
          <a:endParaRPr lang="en-US"/>
        </a:p>
      </dgm:t>
    </dgm:pt>
    <dgm:pt modelId="{3CCA5B7C-9CC6-45A9-87F0-83C936B5DAAB}" type="sibTrans" cxnId="{15FAC060-9D1A-4489-B901-F0259CACFD74}">
      <dgm:prSet/>
      <dgm:spPr/>
      <dgm:t>
        <a:bodyPr/>
        <a:lstStyle/>
        <a:p>
          <a:endParaRPr lang="en-US"/>
        </a:p>
      </dgm:t>
    </dgm:pt>
    <dgm:pt modelId="{FD2F5968-AC42-4119-982F-7578434710EF}">
      <dgm:prSet/>
      <dgm:spPr/>
      <dgm:t>
        <a:bodyPr/>
        <a:lstStyle/>
        <a:p>
          <a:pPr rtl="0"/>
          <a:r>
            <a:rPr lang="en-US" smtClean="0"/>
            <a:t>Data Sourcing</a:t>
          </a:r>
          <a:endParaRPr lang="en-US"/>
        </a:p>
      </dgm:t>
    </dgm:pt>
    <dgm:pt modelId="{8F2A4430-D69C-4F4B-B5FD-2C40F807A467}" type="parTrans" cxnId="{AB8ACB5A-56B6-427D-B7A3-9A6288B5E125}">
      <dgm:prSet/>
      <dgm:spPr/>
      <dgm:t>
        <a:bodyPr/>
        <a:lstStyle/>
        <a:p>
          <a:endParaRPr lang="en-US"/>
        </a:p>
      </dgm:t>
    </dgm:pt>
    <dgm:pt modelId="{0C9D372D-F651-46E3-881C-4E03914436D4}" type="sibTrans" cxnId="{AB8ACB5A-56B6-427D-B7A3-9A6288B5E125}">
      <dgm:prSet/>
      <dgm:spPr/>
      <dgm:t>
        <a:bodyPr/>
        <a:lstStyle/>
        <a:p>
          <a:endParaRPr lang="en-US"/>
        </a:p>
      </dgm:t>
    </dgm:pt>
    <dgm:pt modelId="{507FC2B6-CD9D-4095-9506-C9CAE0B443CA}">
      <dgm:prSet/>
      <dgm:spPr/>
      <dgm:t>
        <a:bodyPr/>
        <a:lstStyle/>
        <a:p>
          <a:pPr rtl="0"/>
          <a:r>
            <a:rPr lang="en-US" smtClean="0"/>
            <a:t>Data Cleaning &amp; Manipulation</a:t>
          </a:r>
          <a:endParaRPr lang="en-US"/>
        </a:p>
      </dgm:t>
    </dgm:pt>
    <dgm:pt modelId="{8D526A68-5FC9-48C2-B3C3-424D6C25885D}" type="parTrans" cxnId="{8B582BEF-0563-4BB6-86ED-AB1E4AF198A9}">
      <dgm:prSet/>
      <dgm:spPr/>
      <dgm:t>
        <a:bodyPr/>
        <a:lstStyle/>
        <a:p>
          <a:endParaRPr lang="en-US"/>
        </a:p>
      </dgm:t>
    </dgm:pt>
    <dgm:pt modelId="{7E693F55-4E3D-452B-83C2-A2F068AE3474}" type="sibTrans" cxnId="{8B582BEF-0563-4BB6-86ED-AB1E4AF198A9}">
      <dgm:prSet/>
      <dgm:spPr/>
      <dgm:t>
        <a:bodyPr/>
        <a:lstStyle/>
        <a:p>
          <a:endParaRPr lang="en-US"/>
        </a:p>
      </dgm:t>
    </dgm:pt>
    <dgm:pt modelId="{8482DDD5-E6E3-43ED-AFFB-A5D75D0DCD14}">
      <dgm:prSet/>
      <dgm:spPr/>
      <dgm:t>
        <a:bodyPr/>
        <a:lstStyle/>
        <a:p>
          <a:pPr rtl="0"/>
          <a:r>
            <a:rPr lang="en-US" smtClean="0"/>
            <a:t>EDA</a:t>
          </a:r>
          <a:endParaRPr lang="en-US"/>
        </a:p>
      </dgm:t>
    </dgm:pt>
    <dgm:pt modelId="{4B9B61EE-347A-4BC3-96F1-A81756FDFF47}" type="parTrans" cxnId="{0F8754F9-B28D-4E5B-9083-6073C223E08B}">
      <dgm:prSet/>
      <dgm:spPr/>
      <dgm:t>
        <a:bodyPr/>
        <a:lstStyle/>
        <a:p>
          <a:endParaRPr lang="en-US"/>
        </a:p>
      </dgm:t>
    </dgm:pt>
    <dgm:pt modelId="{DEF4A9BF-DB7C-4357-A5B1-44C5F9D4FC90}" type="sibTrans" cxnId="{0F8754F9-B28D-4E5B-9083-6073C223E08B}">
      <dgm:prSet/>
      <dgm:spPr/>
      <dgm:t>
        <a:bodyPr/>
        <a:lstStyle/>
        <a:p>
          <a:endParaRPr lang="en-US"/>
        </a:p>
      </dgm:t>
    </dgm:pt>
    <dgm:pt modelId="{0EDC3D83-0D72-47DA-8CB4-06D4B5803501}">
      <dgm:prSet/>
      <dgm:spPr/>
      <dgm:t>
        <a:bodyPr/>
        <a:lstStyle/>
        <a:p>
          <a:pPr rtl="0"/>
          <a:r>
            <a:rPr lang="en-US" smtClean="0"/>
            <a:t>Data Vizualisation</a:t>
          </a:r>
          <a:endParaRPr lang="en-US"/>
        </a:p>
      </dgm:t>
    </dgm:pt>
    <dgm:pt modelId="{EC76DB3C-A562-4400-A525-338DED509072}" type="parTrans" cxnId="{4399DC50-0703-42CA-9BC3-FB796729B6BE}">
      <dgm:prSet/>
      <dgm:spPr/>
      <dgm:t>
        <a:bodyPr/>
        <a:lstStyle/>
        <a:p>
          <a:endParaRPr lang="en-US"/>
        </a:p>
      </dgm:t>
    </dgm:pt>
    <dgm:pt modelId="{A45C68D8-A258-478F-9533-82D6F0BC99B0}" type="sibTrans" cxnId="{4399DC50-0703-42CA-9BC3-FB796729B6BE}">
      <dgm:prSet/>
      <dgm:spPr/>
      <dgm:t>
        <a:bodyPr/>
        <a:lstStyle/>
        <a:p>
          <a:endParaRPr lang="en-US"/>
        </a:p>
      </dgm:t>
    </dgm:pt>
    <dgm:pt modelId="{E9AF510F-C6CC-4D93-BD69-75B0FBD06195}">
      <dgm:prSet/>
      <dgm:spPr/>
      <dgm:t>
        <a:bodyPr/>
        <a:lstStyle/>
        <a:p>
          <a:pPr rtl="0"/>
          <a:r>
            <a:rPr lang="en-US" smtClean="0"/>
            <a:t>Data Preparation</a:t>
          </a:r>
          <a:endParaRPr lang="en-US"/>
        </a:p>
      </dgm:t>
    </dgm:pt>
    <dgm:pt modelId="{7AFD131B-CDDF-49A9-AB57-474EAF87A9D3}" type="parTrans" cxnId="{8350575A-CEC7-4D68-8F68-85A823686C2A}">
      <dgm:prSet/>
      <dgm:spPr/>
      <dgm:t>
        <a:bodyPr/>
        <a:lstStyle/>
        <a:p>
          <a:endParaRPr lang="en-US"/>
        </a:p>
      </dgm:t>
    </dgm:pt>
    <dgm:pt modelId="{1B409958-7FDA-4D06-B7F2-8B4EAC280E2D}" type="sibTrans" cxnId="{8350575A-CEC7-4D68-8F68-85A823686C2A}">
      <dgm:prSet/>
      <dgm:spPr/>
      <dgm:t>
        <a:bodyPr/>
        <a:lstStyle/>
        <a:p>
          <a:endParaRPr lang="en-US"/>
        </a:p>
      </dgm:t>
    </dgm:pt>
    <dgm:pt modelId="{7281CD7D-95E6-4BB0-BA95-93CA09EACD23}">
      <dgm:prSet/>
      <dgm:spPr/>
      <dgm:t>
        <a:bodyPr/>
        <a:lstStyle/>
        <a:p>
          <a:pPr rtl="0"/>
          <a:r>
            <a:rPr lang="en-US" smtClean="0"/>
            <a:t>Model Building</a:t>
          </a:r>
          <a:endParaRPr lang="en-US"/>
        </a:p>
      </dgm:t>
    </dgm:pt>
    <dgm:pt modelId="{E95E7F44-ACE3-4796-8ED0-15B77D81F6B5}" type="parTrans" cxnId="{B31011C2-B413-4481-BEC8-62FE1A139F5F}">
      <dgm:prSet/>
      <dgm:spPr/>
      <dgm:t>
        <a:bodyPr/>
        <a:lstStyle/>
        <a:p>
          <a:endParaRPr lang="en-US"/>
        </a:p>
      </dgm:t>
    </dgm:pt>
    <dgm:pt modelId="{62D52F3D-CDCA-46E9-8399-F5E84F79443F}" type="sibTrans" cxnId="{B31011C2-B413-4481-BEC8-62FE1A139F5F}">
      <dgm:prSet/>
      <dgm:spPr/>
      <dgm:t>
        <a:bodyPr/>
        <a:lstStyle/>
        <a:p>
          <a:endParaRPr lang="en-US"/>
        </a:p>
      </dgm:t>
    </dgm:pt>
    <dgm:pt modelId="{B765221D-B9BF-433B-AC04-C04C437983A4}">
      <dgm:prSet/>
      <dgm:spPr/>
      <dgm:t>
        <a:bodyPr/>
        <a:lstStyle/>
        <a:p>
          <a:pPr rtl="0"/>
          <a:r>
            <a:rPr lang="en-US" smtClean="0"/>
            <a:t>Model Evaluation</a:t>
          </a:r>
          <a:endParaRPr lang="en-US"/>
        </a:p>
      </dgm:t>
    </dgm:pt>
    <dgm:pt modelId="{C48E1D04-47C7-4CB8-B7BE-BC4A7F6C0371}" type="parTrans" cxnId="{FCCFDE4D-745D-4B49-AB80-FCD3B4376FD3}">
      <dgm:prSet/>
      <dgm:spPr/>
      <dgm:t>
        <a:bodyPr/>
        <a:lstStyle/>
        <a:p>
          <a:endParaRPr lang="en-US"/>
        </a:p>
      </dgm:t>
    </dgm:pt>
    <dgm:pt modelId="{851D6026-B602-4155-9F60-A290D727EC53}" type="sibTrans" cxnId="{FCCFDE4D-745D-4B49-AB80-FCD3B4376FD3}">
      <dgm:prSet/>
      <dgm:spPr/>
      <dgm:t>
        <a:bodyPr/>
        <a:lstStyle/>
        <a:p>
          <a:endParaRPr lang="en-US"/>
        </a:p>
      </dgm:t>
    </dgm:pt>
    <dgm:pt modelId="{F441C628-DE82-4E05-A2CA-EFE0F962CCDC}">
      <dgm:prSet/>
      <dgm:spPr/>
      <dgm:t>
        <a:bodyPr/>
        <a:lstStyle/>
        <a:p>
          <a:pPr rtl="0"/>
          <a:r>
            <a:rPr lang="en-US" smtClean="0"/>
            <a:t>Conclusions, Observations &amp; Recommendations </a:t>
          </a:r>
          <a:endParaRPr lang="en-US"/>
        </a:p>
      </dgm:t>
    </dgm:pt>
    <dgm:pt modelId="{519A92DF-8262-4ED7-AE0B-65AFD0F35B7F}" type="parTrans" cxnId="{9C651B6B-6040-45AD-ACBA-6ABC233B3071}">
      <dgm:prSet/>
      <dgm:spPr/>
      <dgm:t>
        <a:bodyPr/>
        <a:lstStyle/>
        <a:p>
          <a:endParaRPr lang="en-US"/>
        </a:p>
      </dgm:t>
    </dgm:pt>
    <dgm:pt modelId="{8C545ED4-37F0-4A3D-96F3-34D7E586595E}" type="sibTrans" cxnId="{9C651B6B-6040-45AD-ACBA-6ABC233B3071}">
      <dgm:prSet/>
      <dgm:spPr/>
      <dgm:t>
        <a:bodyPr/>
        <a:lstStyle/>
        <a:p>
          <a:endParaRPr lang="en-US"/>
        </a:p>
      </dgm:t>
    </dgm:pt>
    <dgm:pt modelId="{13EBDD19-079F-4D5B-BE68-0417341730A5}" type="pres">
      <dgm:prSet presAssocID="{3DD79CD2-81BD-463C-BD27-B1C2DCA1A2DB}" presName="Name0" presStyleCnt="0">
        <dgm:presLayoutVars>
          <dgm:dir/>
          <dgm:animLvl val="lvl"/>
          <dgm:resizeHandles val="exact"/>
        </dgm:presLayoutVars>
      </dgm:prSet>
      <dgm:spPr/>
    </dgm:pt>
    <dgm:pt modelId="{E896DB8D-2A39-470D-888F-4920DBFE4C97}" type="pres">
      <dgm:prSet presAssocID="{79D09868-8082-4106-B3AC-B266502A40DA}" presName="linNode" presStyleCnt="0"/>
      <dgm:spPr/>
    </dgm:pt>
    <dgm:pt modelId="{2DDE604D-99FF-45DE-A41A-210FBE053BC0}" type="pres">
      <dgm:prSet presAssocID="{79D09868-8082-4106-B3AC-B266502A40DA}" presName="parentText" presStyleLbl="node1" presStyleIdx="0" presStyleCnt="9">
        <dgm:presLayoutVars>
          <dgm:chMax val="1"/>
          <dgm:bulletEnabled val="1"/>
        </dgm:presLayoutVars>
      </dgm:prSet>
      <dgm:spPr/>
    </dgm:pt>
    <dgm:pt modelId="{2E69F0B5-0AD9-4836-B93F-4E6E56A771BE}" type="pres">
      <dgm:prSet presAssocID="{3CCA5B7C-9CC6-45A9-87F0-83C936B5DAAB}" presName="sp" presStyleCnt="0"/>
      <dgm:spPr/>
    </dgm:pt>
    <dgm:pt modelId="{12F549E1-D257-4D31-97E6-A2054C9BC861}" type="pres">
      <dgm:prSet presAssocID="{FD2F5968-AC42-4119-982F-7578434710EF}" presName="linNode" presStyleCnt="0"/>
      <dgm:spPr/>
    </dgm:pt>
    <dgm:pt modelId="{31CC9A95-F2B0-4826-9170-03505D2590AB}" type="pres">
      <dgm:prSet presAssocID="{FD2F5968-AC42-4119-982F-7578434710EF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ECD7BF9D-2A0C-4AB2-B724-00CFFA0DB4E8}" type="pres">
      <dgm:prSet presAssocID="{0C9D372D-F651-46E3-881C-4E03914436D4}" presName="sp" presStyleCnt="0"/>
      <dgm:spPr/>
    </dgm:pt>
    <dgm:pt modelId="{3D4932BE-1549-454D-8A67-8B1C1BC3885E}" type="pres">
      <dgm:prSet presAssocID="{507FC2B6-CD9D-4095-9506-C9CAE0B443CA}" presName="linNode" presStyleCnt="0"/>
      <dgm:spPr/>
    </dgm:pt>
    <dgm:pt modelId="{2410325B-115F-40B4-A3EC-E187AFD9ACC9}" type="pres">
      <dgm:prSet presAssocID="{507FC2B6-CD9D-4095-9506-C9CAE0B443CA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4CCBBA77-0D18-4760-9223-C92BF56FA44A}" type="pres">
      <dgm:prSet presAssocID="{7E693F55-4E3D-452B-83C2-A2F068AE3474}" presName="sp" presStyleCnt="0"/>
      <dgm:spPr/>
    </dgm:pt>
    <dgm:pt modelId="{4A854A87-269C-4208-96BD-60B29112FEA1}" type="pres">
      <dgm:prSet presAssocID="{8482DDD5-E6E3-43ED-AFFB-A5D75D0DCD14}" presName="linNode" presStyleCnt="0"/>
      <dgm:spPr/>
    </dgm:pt>
    <dgm:pt modelId="{1D65DDC2-9CD4-40D3-9D81-FBA729A25D3E}" type="pres">
      <dgm:prSet presAssocID="{8482DDD5-E6E3-43ED-AFFB-A5D75D0DCD14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A63CBEEA-4EF5-4372-9101-E526B0DE0509}" type="pres">
      <dgm:prSet presAssocID="{DEF4A9BF-DB7C-4357-A5B1-44C5F9D4FC90}" presName="sp" presStyleCnt="0"/>
      <dgm:spPr/>
    </dgm:pt>
    <dgm:pt modelId="{9A4464CC-9484-44C0-8F19-3954D9CB540F}" type="pres">
      <dgm:prSet presAssocID="{0EDC3D83-0D72-47DA-8CB4-06D4B5803501}" presName="linNode" presStyleCnt="0"/>
      <dgm:spPr/>
    </dgm:pt>
    <dgm:pt modelId="{81F66D30-0145-4FB5-A59C-5D8E2FA1DC7A}" type="pres">
      <dgm:prSet presAssocID="{0EDC3D83-0D72-47DA-8CB4-06D4B5803501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623EC8F3-6A2B-48BC-8259-A4EF231FA258}" type="pres">
      <dgm:prSet presAssocID="{A45C68D8-A258-478F-9533-82D6F0BC99B0}" presName="sp" presStyleCnt="0"/>
      <dgm:spPr/>
    </dgm:pt>
    <dgm:pt modelId="{6982EE2A-1FDA-48AC-B3AC-C4AB764C4340}" type="pres">
      <dgm:prSet presAssocID="{E9AF510F-C6CC-4D93-BD69-75B0FBD06195}" presName="linNode" presStyleCnt="0"/>
      <dgm:spPr/>
    </dgm:pt>
    <dgm:pt modelId="{2DC4510C-6011-418A-BE89-CE9120969845}" type="pres">
      <dgm:prSet presAssocID="{E9AF510F-C6CC-4D93-BD69-75B0FBD06195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E57CC9AC-217C-4DB8-9255-B32654457E84}" type="pres">
      <dgm:prSet presAssocID="{1B409958-7FDA-4D06-B7F2-8B4EAC280E2D}" presName="sp" presStyleCnt="0"/>
      <dgm:spPr/>
    </dgm:pt>
    <dgm:pt modelId="{1E27E9EB-0B9F-4EEC-98A3-798D7422CFA9}" type="pres">
      <dgm:prSet presAssocID="{7281CD7D-95E6-4BB0-BA95-93CA09EACD23}" presName="linNode" presStyleCnt="0"/>
      <dgm:spPr/>
    </dgm:pt>
    <dgm:pt modelId="{7B1C109D-E8F4-46C4-ACAE-CE94BF77700B}" type="pres">
      <dgm:prSet presAssocID="{7281CD7D-95E6-4BB0-BA95-93CA09EACD23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105624E2-C0B3-47E9-82AB-0CEDE2566C25}" type="pres">
      <dgm:prSet presAssocID="{62D52F3D-CDCA-46E9-8399-F5E84F79443F}" presName="sp" presStyleCnt="0"/>
      <dgm:spPr/>
    </dgm:pt>
    <dgm:pt modelId="{3941ED56-601C-4A30-A26E-184C0D18CC58}" type="pres">
      <dgm:prSet presAssocID="{B765221D-B9BF-433B-AC04-C04C437983A4}" presName="linNode" presStyleCnt="0"/>
      <dgm:spPr/>
    </dgm:pt>
    <dgm:pt modelId="{1956C46F-7423-4512-A71B-8BDAC45E8AE8}" type="pres">
      <dgm:prSet presAssocID="{B765221D-B9BF-433B-AC04-C04C437983A4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3207278A-095F-4B0D-98D1-04C3405FBBEC}" type="pres">
      <dgm:prSet presAssocID="{851D6026-B602-4155-9F60-A290D727EC53}" presName="sp" presStyleCnt="0"/>
      <dgm:spPr/>
    </dgm:pt>
    <dgm:pt modelId="{EF505F4F-2639-4E32-A402-DBCEEFD741F6}" type="pres">
      <dgm:prSet presAssocID="{F441C628-DE82-4E05-A2CA-EFE0F962CCDC}" presName="linNode" presStyleCnt="0"/>
      <dgm:spPr/>
    </dgm:pt>
    <dgm:pt modelId="{30F12B02-1283-4AB4-AB9B-BEB04067BFB8}" type="pres">
      <dgm:prSet presAssocID="{F441C628-DE82-4E05-A2CA-EFE0F962CCDC}" presName="parentText" presStyleLbl="node1" presStyleIdx="8" presStyleCnt="9">
        <dgm:presLayoutVars>
          <dgm:chMax val="1"/>
          <dgm:bulletEnabled val="1"/>
        </dgm:presLayoutVars>
      </dgm:prSet>
      <dgm:spPr/>
    </dgm:pt>
  </dgm:ptLst>
  <dgm:cxnLst>
    <dgm:cxn modelId="{D7DB4D45-63CC-4F72-A8CC-7F3659EF26EA}" type="presOf" srcId="{507FC2B6-CD9D-4095-9506-C9CAE0B443CA}" destId="{2410325B-115F-40B4-A3EC-E187AFD9ACC9}" srcOrd="0" destOrd="0" presId="urn:microsoft.com/office/officeart/2005/8/layout/vList5"/>
    <dgm:cxn modelId="{15FAC060-9D1A-4489-B901-F0259CACFD74}" srcId="{3DD79CD2-81BD-463C-BD27-B1C2DCA1A2DB}" destId="{79D09868-8082-4106-B3AC-B266502A40DA}" srcOrd="0" destOrd="0" parTransId="{E2831E77-F71F-48BC-8DC4-F5A5C0B205CC}" sibTransId="{3CCA5B7C-9CC6-45A9-87F0-83C936B5DAAB}"/>
    <dgm:cxn modelId="{3DCC135E-0DE3-4934-9089-AFD80D053395}" type="presOf" srcId="{8482DDD5-E6E3-43ED-AFFB-A5D75D0DCD14}" destId="{1D65DDC2-9CD4-40D3-9D81-FBA729A25D3E}" srcOrd="0" destOrd="0" presId="urn:microsoft.com/office/officeart/2005/8/layout/vList5"/>
    <dgm:cxn modelId="{4399DC50-0703-42CA-9BC3-FB796729B6BE}" srcId="{3DD79CD2-81BD-463C-BD27-B1C2DCA1A2DB}" destId="{0EDC3D83-0D72-47DA-8CB4-06D4B5803501}" srcOrd="4" destOrd="0" parTransId="{EC76DB3C-A562-4400-A525-338DED509072}" sibTransId="{A45C68D8-A258-478F-9533-82D6F0BC99B0}"/>
    <dgm:cxn modelId="{09933E5D-8FA2-4BA9-8103-B56E9F110687}" type="presOf" srcId="{FD2F5968-AC42-4119-982F-7578434710EF}" destId="{31CC9A95-F2B0-4826-9170-03505D2590AB}" srcOrd="0" destOrd="0" presId="urn:microsoft.com/office/officeart/2005/8/layout/vList5"/>
    <dgm:cxn modelId="{AB8ACB5A-56B6-427D-B7A3-9A6288B5E125}" srcId="{3DD79CD2-81BD-463C-BD27-B1C2DCA1A2DB}" destId="{FD2F5968-AC42-4119-982F-7578434710EF}" srcOrd="1" destOrd="0" parTransId="{8F2A4430-D69C-4F4B-B5FD-2C40F807A467}" sibTransId="{0C9D372D-F651-46E3-881C-4E03914436D4}"/>
    <dgm:cxn modelId="{B3C821A9-9129-4082-9F9B-A40F821FF84F}" type="presOf" srcId="{7281CD7D-95E6-4BB0-BA95-93CA09EACD23}" destId="{7B1C109D-E8F4-46C4-ACAE-CE94BF77700B}" srcOrd="0" destOrd="0" presId="urn:microsoft.com/office/officeart/2005/8/layout/vList5"/>
    <dgm:cxn modelId="{0EEB758B-D321-4A38-8D67-AC0BF4CF0E4D}" type="presOf" srcId="{3DD79CD2-81BD-463C-BD27-B1C2DCA1A2DB}" destId="{13EBDD19-079F-4D5B-BE68-0417341730A5}" srcOrd="0" destOrd="0" presId="urn:microsoft.com/office/officeart/2005/8/layout/vList5"/>
    <dgm:cxn modelId="{AD99CEB5-2969-49DF-B7F0-FF4773F5C493}" type="presOf" srcId="{79D09868-8082-4106-B3AC-B266502A40DA}" destId="{2DDE604D-99FF-45DE-A41A-210FBE053BC0}" srcOrd="0" destOrd="0" presId="urn:microsoft.com/office/officeart/2005/8/layout/vList5"/>
    <dgm:cxn modelId="{8350575A-CEC7-4D68-8F68-85A823686C2A}" srcId="{3DD79CD2-81BD-463C-BD27-B1C2DCA1A2DB}" destId="{E9AF510F-C6CC-4D93-BD69-75B0FBD06195}" srcOrd="5" destOrd="0" parTransId="{7AFD131B-CDDF-49A9-AB57-474EAF87A9D3}" sibTransId="{1B409958-7FDA-4D06-B7F2-8B4EAC280E2D}"/>
    <dgm:cxn modelId="{F0ACEA38-DEE6-4323-9625-3AB853A66D08}" type="presOf" srcId="{E9AF510F-C6CC-4D93-BD69-75B0FBD06195}" destId="{2DC4510C-6011-418A-BE89-CE9120969845}" srcOrd="0" destOrd="0" presId="urn:microsoft.com/office/officeart/2005/8/layout/vList5"/>
    <dgm:cxn modelId="{B42E8B3F-95B5-4DB0-A187-784802755BEB}" type="presOf" srcId="{B765221D-B9BF-433B-AC04-C04C437983A4}" destId="{1956C46F-7423-4512-A71B-8BDAC45E8AE8}" srcOrd="0" destOrd="0" presId="urn:microsoft.com/office/officeart/2005/8/layout/vList5"/>
    <dgm:cxn modelId="{0F8754F9-B28D-4E5B-9083-6073C223E08B}" srcId="{3DD79CD2-81BD-463C-BD27-B1C2DCA1A2DB}" destId="{8482DDD5-E6E3-43ED-AFFB-A5D75D0DCD14}" srcOrd="3" destOrd="0" parTransId="{4B9B61EE-347A-4BC3-96F1-A81756FDFF47}" sibTransId="{DEF4A9BF-DB7C-4357-A5B1-44C5F9D4FC90}"/>
    <dgm:cxn modelId="{FCCFDE4D-745D-4B49-AB80-FCD3B4376FD3}" srcId="{3DD79CD2-81BD-463C-BD27-B1C2DCA1A2DB}" destId="{B765221D-B9BF-433B-AC04-C04C437983A4}" srcOrd="7" destOrd="0" parTransId="{C48E1D04-47C7-4CB8-B7BE-BC4A7F6C0371}" sibTransId="{851D6026-B602-4155-9F60-A290D727EC53}"/>
    <dgm:cxn modelId="{9C651B6B-6040-45AD-ACBA-6ABC233B3071}" srcId="{3DD79CD2-81BD-463C-BD27-B1C2DCA1A2DB}" destId="{F441C628-DE82-4E05-A2CA-EFE0F962CCDC}" srcOrd="8" destOrd="0" parTransId="{519A92DF-8262-4ED7-AE0B-65AFD0F35B7F}" sibTransId="{8C545ED4-37F0-4A3D-96F3-34D7E586595E}"/>
    <dgm:cxn modelId="{1A04D5E8-954A-4FD4-9B9C-9F6BB51F8B3D}" type="presOf" srcId="{0EDC3D83-0D72-47DA-8CB4-06D4B5803501}" destId="{81F66D30-0145-4FB5-A59C-5D8E2FA1DC7A}" srcOrd="0" destOrd="0" presId="urn:microsoft.com/office/officeart/2005/8/layout/vList5"/>
    <dgm:cxn modelId="{C8876F36-A7E1-40F4-B688-9B104F6C8121}" type="presOf" srcId="{F441C628-DE82-4E05-A2CA-EFE0F962CCDC}" destId="{30F12B02-1283-4AB4-AB9B-BEB04067BFB8}" srcOrd="0" destOrd="0" presId="urn:microsoft.com/office/officeart/2005/8/layout/vList5"/>
    <dgm:cxn modelId="{8B582BEF-0563-4BB6-86ED-AB1E4AF198A9}" srcId="{3DD79CD2-81BD-463C-BD27-B1C2DCA1A2DB}" destId="{507FC2B6-CD9D-4095-9506-C9CAE0B443CA}" srcOrd="2" destOrd="0" parTransId="{8D526A68-5FC9-48C2-B3C3-424D6C25885D}" sibTransId="{7E693F55-4E3D-452B-83C2-A2F068AE3474}"/>
    <dgm:cxn modelId="{B31011C2-B413-4481-BEC8-62FE1A139F5F}" srcId="{3DD79CD2-81BD-463C-BD27-B1C2DCA1A2DB}" destId="{7281CD7D-95E6-4BB0-BA95-93CA09EACD23}" srcOrd="6" destOrd="0" parTransId="{E95E7F44-ACE3-4796-8ED0-15B77D81F6B5}" sibTransId="{62D52F3D-CDCA-46E9-8399-F5E84F79443F}"/>
    <dgm:cxn modelId="{611D4B4B-0D07-4FAC-9D01-A7C8476F1CFF}" type="presParOf" srcId="{13EBDD19-079F-4D5B-BE68-0417341730A5}" destId="{E896DB8D-2A39-470D-888F-4920DBFE4C97}" srcOrd="0" destOrd="0" presId="urn:microsoft.com/office/officeart/2005/8/layout/vList5"/>
    <dgm:cxn modelId="{D309A454-881E-476B-BE2D-4E7EB5908C31}" type="presParOf" srcId="{E896DB8D-2A39-470D-888F-4920DBFE4C97}" destId="{2DDE604D-99FF-45DE-A41A-210FBE053BC0}" srcOrd="0" destOrd="0" presId="urn:microsoft.com/office/officeart/2005/8/layout/vList5"/>
    <dgm:cxn modelId="{24CFFED8-056C-4051-AA88-6C138E09FFDA}" type="presParOf" srcId="{13EBDD19-079F-4D5B-BE68-0417341730A5}" destId="{2E69F0B5-0AD9-4836-B93F-4E6E56A771BE}" srcOrd="1" destOrd="0" presId="urn:microsoft.com/office/officeart/2005/8/layout/vList5"/>
    <dgm:cxn modelId="{E67BD17F-CC77-46A4-B96E-A7C4FFAABFEC}" type="presParOf" srcId="{13EBDD19-079F-4D5B-BE68-0417341730A5}" destId="{12F549E1-D257-4D31-97E6-A2054C9BC861}" srcOrd="2" destOrd="0" presId="urn:microsoft.com/office/officeart/2005/8/layout/vList5"/>
    <dgm:cxn modelId="{7A87F1AF-B7AD-4BFE-A0D6-DB53F001B81E}" type="presParOf" srcId="{12F549E1-D257-4D31-97E6-A2054C9BC861}" destId="{31CC9A95-F2B0-4826-9170-03505D2590AB}" srcOrd="0" destOrd="0" presId="urn:microsoft.com/office/officeart/2005/8/layout/vList5"/>
    <dgm:cxn modelId="{F193F343-1F2B-4E4D-B2CF-E9DD164EAF3F}" type="presParOf" srcId="{13EBDD19-079F-4D5B-BE68-0417341730A5}" destId="{ECD7BF9D-2A0C-4AB2-B724-00CFFA0DB4E8}" srcOrd="3" destOrd="0" presId="urn:microsoft.com/office/officeart/2005/8/layout/vList5"/>
    <dgm:cxn modelId="{E9B06634-4DB8-4455-AF94-C99A89880BD1}" type="presParOf" srcId="{13EBDD19-079F-4D5B-BE68-0417341730A5}" destId="{3D4932BE-1549-454D-8A67-8B1C1BC3885E}" srcOrd="4" destOrd="0" presId="urn:microsoft.com/office/officeart/2005/8/layout/vList5"/>
    <dgm:cxn modelId="{5E82EE4D-3DCF-4433-939D-A66212152471}" type="presParOf" srcId="{3D4932BE-1549-454D-8A67-8B1C1BC3885E}" destId="{2410325B-115F-40B4-A3EC-E187AFD9ACC9}" srcOrd="0" destOrd="0" presId="urn:microsoft.com/office/officeart/2005/8/layout/vList5"/>
    <dgm:cxn modelId="{B749B296-DE7B-4058-8103-D061024CD26E}" type="presParOf" srcId="{13EBDD19-079F-4D5B-BE68-0417341730A5}" destId="{4CCBBA77-0D18-4760-9223-C92BF56FA44A}" srcOrd="5" destOrd="0" presId="urn:microsoft.com/office/officeart/2005/8/layout/vList5"/>
    <dgm:cxn modelId="{24E39651-A593-4344-AAC6-782755085C12}" type="presParOf" srcId="{13EBDD19-079F-4D5B-BE68-0417341730A5}" destId="{4A854A87-269C-4208-96BD-60B29112FEA1}" srcOrd="6" destOrd="0" presId="urn:microsoft.com/office/officeart/2005/8/layout/vList5"/>
    <dgm:cxn modelId="{2ED37356-D12E-432C-BCF9-ABFD36AED4F0}" type="presParOf" srcId="{4A854A87-269C-4208-96BD-60B29112FEA1}" destId="{1D65DDC2-9CD4-40D3-9D81-FBA729A25D3E}" srcOrd="0" destOrd="0" presId="urn:microsoft.com/office/officeart/2005/8/layout/vList5"/>
    <dgm:cxn modelId="{7C7A3001-305B-4991-A2AF-542C45AA166E}" type="presParOf" srcId="{13EBDD19-079F-4D5B-BE68-0417341730A5}" destId="{A63CBEEA-4EF5-4372-9101-E526B0DE0509}" srcOrd="7" destOrd="0" presId="urn:microsoft.com/office/officeart/2005/8/layout/vList5"/>
    <dgm:cxn modelId="{C807CF54-18F2-4AD3-86CD-B8602E404BDB}" type="presParOf" srcId="{13EBDD19-079F-4D5B-BE68-0417341730A5}" destId="{9A4464CC-9484-44C0-8F19-3954D9CB540F}" srcOrd="8" destOrd="0" presId="urn:microsoft.com/office/officeart/2005/8/layout/vList5"/>
    <dgm:cxn modelId="{FEAD1C40-1F34-4B07-999E-9162C538103F}" type="presParOf" srcId="{9A4464CC-9484-44C0-8F19-3954D9CB540F}" destId="{81F66D30-0145-4FB5-A59C-5D8E2FA1DC7A}" srcOrd="0" destOrd="0" presId="urn:microsoft.com/office/officeart/2005/8/layout/vList5"/>
    <dgm:cxn modelId="{4E73E5B2-447D-44F7-BE7A-33DB551E8D13}" type="presParOf" srcId="{13EBDD19-079F-4D5B-BE68-0417341730A5}" destId="{623EC8F3-6A2B-48BC-8259-A4EF231FA258}" srcOrd="9" destOrd="0" presId="urn:microsoft.com/office/officeart/2005/8/layout/vList5"/>
    <dgm:cxn modelId="{F7843FF1-ED08-4B27-A3C5-F0439AF0A811}" type="presParOf" srcId="{13EBDD19-079F-4D5B-BE68-0417341730A5}" destId="{6982EE2A-1FDA-48AC-B3AC-C4AB764C4340}" srcOrd="10" destOrd="0" presId="urn:microsoft.com/office/officeart/2005/8/layout/vList5"/>
    <dgm:cxn modelId="{3A8FF8D4-2EE0-48EF-8728-B08B38836FDA}" type="presParOf" srcId="{6982EE2A-1FDA-48AC-B3AC-C4AB764C4340}" destId="{2DC4510C-6011-418A-BE89-CE9120969845}" srcOrd="0" destOrd="0" presId="urn:microsoft.com/office/officeart/2005/8/layout/vList5"/>
    <dgm:cxn modelId="{2CFDD8A2-83C2-4A8E-889D-1CE80DE9515F}" type="presParOf" srcId="{13EBDD19-079F-4D5B-BE68-0417341730A5}" destId="{E57CC9AC-217C-4DB8-9255-B32654457E84}" srcOrd="11" destOrd="0" presId="urn:microsoft.com/office/officeart/2005/8/layout/vList5"/>
    <dgm:cxn modelId="{74273DEC-55CC-4DF3-816C-DCC5ABC94F13}" type="presParOf" srcId="{13EBDD19-079F-4D5B-BE68-0417341730A5}" destId="{1E27E9EB-0B9F-4EEC-98A3-798D7422CFA9}" srcOrd="12" destOrd="0" presId="urn:microsoft.com/office/officeart/2005/8/layout/vList5"/>
    <dgm:cxn modelId="{2E3ACDA9-833C-42D4-9EB1-27ABFFA6685C}" type="presParOf" srcId="{1E27E9EB-0B9F-4EEC-98A3-798D7422CFA9}" destId="{7B1C109D-E8F4-46C4-ACAE-CE94BF77700B}" srcOrd="0" destOrd="0" presId="urn:microsoft.com/office/officeart/2005/8/layout/vList5"/>
    <dgm:cxn modelId="{FEDEED43-D92B-4B3A-8E67-3ACE3CD9FCA1}" type="presParOf" srcId="{13EBDD19-079F-4D5B-BE68-0417341730A5}" destId="{105624E2-C0B3-47E9-82AB-0CEDE2566C25}" srcOrd="13" destOrd="0" presId="urn:microsoft.com/office/officeart/2005/8/layout/vList5"/>
    <dgm:cxn modelId="{FD63C5C2-EE34-401D-BC9A-1373ED3FDBE4}" type="presParOf" srcId="{13EBDD19-079F-4D5B-BE68-0417341730A5}" destId="{3941ED56-601C-4A30-A26E-184C0D18CC58}" srcOrd="14" destOrd="0" presId="urn:microsoft.com/office/officeart/2005/8/layout/vList5"/>
    <dgm:cxn modelId="{4E06F1DD-3627-40FB-9597-F61D59D6C393}" type="presParOf" srcId="{3941ED56-601C-4A30-A26E-184C0D18CC58}" destId="{1956C46F-7423-4512-A71B-8BDAC45E8AE8}" srcOrd="0" destOrd="0" presId="urn:microsoft.com/office/officeart/2005/8/layout/vList5"/>
    <dgm:cxn modelId="{BC9146ED-7BCF-463F-B7FE-98C6ABB2228B}" type="presParOf" srcId="{13EBDD19-079F-4D5B-BE68-0417341730A5}" destId="{3207278A-095F-4B0D-98D1-04C3405FBBEC}" srcOrd="15" destOrd="0" presId="urn:microsoft.com/office/officeart/2005/8/layout/vList5"/>
    <dgm:cxn modelId="{D88846DB-872B-448D-AC8E-004D36C87B93}" type="presParOf" srcId="{13EBDD19-079F-4D5B-BE68-0417341730A5}" destId="{EF505F4F-2639-4E32-A402-DBCEEFD741F6}" srcOrd="16" destOrd="0" presId="urn:microsoft.com/office/officeart/2005/8/layout/vList5"/>
    <dgm:cxn modelId="{65BD2D16-87CD-4DE4-A87E-31213EE464AF}" type="presParOf" srcId="{EF505F4F-2639-4E32-A402-DBCEEFD741F6}" destId="{30F12B02-1283-4AB4-AB9B-BEB04067BFB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E604D-99FF-45DE-A41A-210FBE053BC0}">
      <dsp:nvSpPr>
        <dsp:cNvPr id="0" name=""/>
        <dsp:cNvSpPr/>
      </dsp:nvSpPr>
      <dsp:spPr>
        <a:xfrm>
          <a:off x="3364992" y="1221"/>
          <a:ext cx="3785616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Business Understanding</a:t>
          </a:r>
          <a:endParaRPr lang="en-US" sz="1400" kern="1200"/>
        </a:p>
      </dsp:txBody>
      <dsp:txXfrm>
        <a:off x="3387577" y="23806"/>
        <a:ext cx="3740446" cy="417478"/>
      </dsp:txXfrm>
    </dsp:sp>
    <dsp:sp modelId="{31CC9A95-F2B0-4826-9170-03505D2590AB}">
      <dsp:nvSpPr>
        <dsp:cNvPr id="0" name=""/>
        <dsp:cNvSpPr/>
      </dsp:nvSpPr>
      <dsp:spPr>
        <a:xfrm>
          <a:off x="3364992" y="487002"/>
          <a:ext cx="3785616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Data Sourcing</a:t>
          </a:r>
          <a:endParaRPr lang="en-US" sz="1400" kern="1200"/>
        </a:p>
      </dsp:txBody>
      <dsp:txXfrm>
        <a:off x="3387577" y="509587"/>
        <a:ext cx="3740446" cy="417478"/>
      </dsp:txXfrm>
    </dsp:sp>
    <dsp:sp modelId="{2410325B-115F-40B4-A3EC-E187AFD9ACC9}">
      <dsp:nvSpPr>
        <dsp:cNvPr id="0" name=""/>
        <dsp:cNvSpPr/>
      </dsp:nvSpPr>
      <dsp:spPr>
        <a:xfrm>
          <a:off x="3364992" y="972783"/>
          <a:ext cx="3785616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Data Cleaning &amp; Manipulation</a:t>
          </a:r>
          <a:endParaRPr lang="en-US" sz="1400" kern="1200"/>
        </a:p>
      </dsp:txBody>
      <dsp:txXfrm>
        <a:off x="3387577" y="995368"/>
        <a:ext cx="3740446" cy="417478"/>
      </dsp:txXfrm>
    </dsp:sp>
    <dsp:sp modelId="{1D65DDC2-9CD4-40D3-9D81-FBA729A25D3E}">
      <dsp:nvSpPr>
        <dsp:cNvPr id="0" name=""/>
        <dsp:cNvSpPr/>
      </dsp:nvSpPr>
      <dsp:spPr>
        <a:xfrm>
          <a:off x="3364992" y="1458564"/>
          <a:ext cx="3785616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EDA</a:t>
          </a:r>
          <a:endParaRPr lang="en-US" sz="1400" kern="1200"/>
        </a:p>
      </dsp:txBody>
      <dsp:txXfrm>
        <a:off x="3387577" y="1481149"/>
        <a:ext cx="3740446" cy="417478"/>
      </dsp:txXfrm>
    </dsp:sp>
    <dsp:sp modelId="{81F66D30-0145-4FB5-A59C-5D8E2FA1DC7A}">
      <dsp:nvSpPr>
        <dsp:cNvPr id="0" name=""/>
        <dsp:cNvSpPr/>
      </dsp:nvSpPr>
      <dsp:spPr>
        <a:xfrm>
          <a:off x="3364992" y="1944344"/>
          <a:ext cx="3785616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Data Vizualisation</a:t>
          </a:r>
          <a:endParaRPr lang="en-US" sz="1400" kern="1200"/>
        </a:p>
      </dsp:txBody>
      <dsp:txXfrm>
        <a:off x="3387577" y="1966929"/>
        <a:ext cx="3740446" cy="417478"/>
      </dsp:txXfrm>
    </dsp:sp>
    <dsp:sp modelId="{2DC4510C-6011-418A-BE89-CE9120969845}">
      <dsp:nvSpPr>
        <dsp:cNvPr id="0" name=""/>
        <dsp:cNvSpPr/>
      </dsp:nvSpPr>
      <dsp:spPr>
        <a:xfrm>
          <a:off x="3364992" y="2430125"/>
          <a:ext cx="3785616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Data Preparation</a:t>
          </a:r>
          <a:endParaRPr lang="en-US" sz="1400" kern="1200"/>
        </a:p>
      </dsp:txBody>
      <dsp:txXfrm>
        <a:off x="3387577" y="2452710"/>
        <a:ext cx="3740446" cy="417478"/>
      </dsp:txXfrm>
    </dsp:sp>
    <dsp:sp modelId="{7B1C109D-E8F4-46C4-ACAE-CE94BF77700B}">
      <dsp:nvSpPr>
        <dsp:cNvPr id="0" name=""/>
        <dsp:cNvSpPr/>
      </dsp:nvSpPr>
      <dsp:spPr>
        <a:xfrm>
          <a:off x="3364992" y="2915906"/>
          <a:ext cx="3785616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Model Building</a:t>
          </a:r>
          <a:endParaRPr lang="en-US" sz="1400" kern="1200"/>
        </a:p>
      </dsp:txBody>
      <dsp:txXfrm>
        <a:off x="3387577" y="2938491"/>
        <a:ext cx="3740446" cy="417478"/>
      </dsp:txXfrm>
    </dsp:sp>
    <dsp:sp modelId="{1956C46F-7423-4512-A71B-8BDAC45E8AE8}">
      <dsp:nvSpPr>
        <dsp:cNvPr id="0" name=""/>
        <dsp:cNvSpPr/>
      </dsp:nvSpPr>
      <dsp:spPr>
        <a:xfrm>
          <a:off x="3364992" y="3401687"/>
          <a:ext cx="3785616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Model Evaluation</a:t>
          </a:r>
          <a:endParaRPr lang="en-US" sz="1400" kern="1200"/>
        </a:p>
      </dsp:txBody>
      <dsp:txXfrm>
        <a:off x="3387577" y="3424272"/>
        <a:ext cx="3740446" cy="417478"/>
      </dsp:txXfrm>
    </dsp:sp>
    <dsp:sp modelId="{30F12B02-1283-4AB4-AB9B-BEB04067BFB8}">
      <dsp:nvSpPr>
        <dsp:cNvPr id="0" name=""/>
        <dsp:cNvSpPr/>
      </dsp:nvSpPr>
      <dsp:spPr>
        <a:xfrm>
          <a:off x="3364992" y="3887467"/>
          <a:ext cx="3785616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Conclusions, Observations &amp; Recommendations </a:t>
          </a:r>
          <a:endParaRPr lang="en-US" sz="1400" kern="1200"/>
        </a:p>
      </dsp:txBody>
      <dsp:txXfrm>
        <a:off x="3387577" y="3910052"/>
        <a:ext cx="3740446" cy="417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F1C8-01B1-48FE-AEE8-8EF40EB9CB1E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DF64-C62F-4462-8D20-6FF6656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1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F1C8-01B1-48FE-AEE8-8EF40EB9CB1E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DF64-C62F-4462-8D20-6FF6656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4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F1C8-01B1-48FE-AEE8-8EF40EB9CB1E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DF64-C62F-4462-8D20-6FF6656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9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F1C8-01B1-48FE-AEE8-8EF40EB9CB1E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DF64-C62F-4462-8D20-6FF6656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F1C8-01B1-48FE-AEE8-8EF40EB9CB1E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DF64-C62F-4462-8D20-6FF6656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F1C8-01B1-48FE-AEE8-8EF40EB9CB1E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DF64-C62F-4462-8D20-6FF6656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8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F1C8-01B1-48FE-AEE8-8EF40EB9CB1E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DF64-C62F-4462-8D20-6FF6656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1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F1C8-01B1-48FE-AEE8-8EF40EB9CB1E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DF64-C62F-4462-8D20-6FF6656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7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F1C8-01B1-48FE-AEE8-8EF40EB9CB1E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DF64-C62F-4462-8D20-6FF6656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5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F1C8-01B1-48FE-AEE8-8EF40EB9CB1E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DF64-C62F-4462-8D20-6FF6656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9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F1C8-01B1-48FE-AEE8-8EF40EB9CB1E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DF64-C62F-4462-8D20-6FF6656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EF1C8-01B1-48FE-AEE8-8EF40EB9CB1E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4DF64-C62F-4462-8D20-6FF66560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7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Lead Scoring 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Siddhartha </a:t>
            </a:r>
            <a:r>
              <a:rPr lang="en-US" dirty="0" err="1" smtClean="0"/>
              <a:t>Puttuguntala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69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8200" y="2806254"/>
            <a:ext cx="2394397" cy="288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75078" y="2806254"/>
            <a:ext cx="2394397" cy="288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11956" y="2806254"/>
            <a:ext cx="2394397" cy="288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448834" y="2806254"/>
            <a:ext cx="2394397" cy="288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 Score And Conversion Rate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Steps taken to assign a lead score variable for all customers.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016386"/>
            <a:ext cx="2394397" cy="2673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</a:rPr>
              <a:t>1</a:t>
            </a:r>
            <a:r>
              <a:rPr lang="en-US" sz="1400" b="1" dirty="0" smtClean="0">
                <a:solidFill>
                  <a:schemeClr val="accent1"/>
                </a:solidFill>
              </a:rPr>
              <a:t>) </a:t>
            </a:r>
            <a:r>
              <a:rPr lang="en-US" sz="1400" b="1" dirty="0" smtClean="0">
                <a:solidFill>
                  <a:schemeClr val="accent1"/>
                </a:solidFill>
              </a:rPr>
              <a:t>Train the data with the model. </a:t>
            </a:r>
          </a:p>
          <a:p>
            <a:r>
              <a:rPr lang="en-US" sz="1400" dirty="0" smtClean="0"/>
              <a:t>Run the model on the entire Leads dataset. </a:t>
            </a:r>
            <a:endParaRPr lang="en-US" sz="1400" dirty="0"/>
          </a:p>
          <a:p>
            <a:r>
              <a:rPr lang="en-US" sz="1400" dirty="0" smtClean="0"/>
              <a:t>Do not divide into Test and Train and run the obtained LR model on the entire data frame</a:t>
            </a:r>
            <a:endParaRPr lang="en-US" sz="1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75078" y="3016386"/>
            <a:ext cx="2401389" cy="2673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chemeClr val="accent1"/>
                </a:solidFill>
              </a:rPr>
              <a:t>2) Predict the Conversion Probability using Cutoff</a:t>
            </a:r>
          </a:p>
          <a:p>
            <a:r>
              <a:rPr lang="en-US" sz="1400" dirty="0" smtClean="0"/>
              <a:t>Predict the Conversion probability for all the customers using the cutoff value = 0.35. </a:t>
            </a:r>
          </a:p>
          <a:p>
            <a:r>
              <a:rPr lang="en-US" sz="1400" dirty="0" smtClean="0"/>
              <a:t>Create a new data frame and store </a:t>
            </a:r>
            <a:r>
              <a:rPr lang="en-US" sz="1400" dirty="0" err="1" smtClean="0"/>
              <a:t>Conversion_Probability</a:t>
            </a:r>
            <a:r>
              <a:rPr lang="en-US" sz="1400" dirty="0" smtClean="0"/>
              <a:t> and actual converted values in this.</a:t>
            </a:r>
            <a:endParaRPr lang="en-US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11956" y="3016386"/>
            <a:ext cx="2394397" cy="2673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chemeClr val="accent1"/>
                </a:solidFill>
              </a:rPr>
              <a:t>3)Adding Lead Score for all variables </a:t>
            </a:r>
          </a:p>
          <a:p>
            <a:r>
              <a:rPr lang="en-US" sz="1400" dirty="0" smtClean="0"/>
              <a:t>Create a new column called Lead Score. </a:t>
            </a:r>
          </a:p>
          <a:p>
            <a:r>
              <a:rPr lang="en-US" sz="1400" dirty="0" smtClean="0"/>
              <a:t>Convert the probability score into Lead Score by multiplying by 100 and store it in this column.</a:t>
            </a:r>
            <a:endParaRPr lang="en-US" sz="1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448834" y="3016386"/>
            <a:ext cx="2401389" cy="2673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chemeClr val="accent1"/>
                </a:solidFill>
              </a:rPr>
              <a:t>4) Calculate the conversion rate </a:t>
            </a:r>
          </a:p>
          <a:p>
            <a:r>
              <a:rPr lang="en-US" sz="1400" dirty="0" smtClean="0"/>
              <a:t>Once we obtain the complete model result on the data, we filter only the leads as predicted by the model. </a:t>
            </a:r>
            <a:endParaRPr lang="en-US" sz="1400" dirty="0"/>
          </a:p>
          <a:p>
            <a:r>
              <a:rPr lang="en-US" sz="1400" dirty="0" smtClean="0"/>
              <a:t>Calculate the Conversion Rate using this filtered result..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009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Leads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Hot leads are people who have a high probability to be converted as a Lead and thus needs to be identified. They have a higher conversion rate. </a:t>
            </a:r>
            <a:endParaRPr lang="en-US" dirty="0"/>
          </a:p>
          <a:p>
            <a:r>
              <a:rPr lang="en-US" dirty="0" smtClean="0"/>
              <a:t>The leads whose lead score is greater than 35% are considered as potential leads. The conversion rate is around 73%. When we increase this threshold from 35% to 95% we get Hot Leads. </a:t>
            </a:r>
            <a:endParaRPr lang="en-US" dirty="0"/>
          </a:p>
          <a:p>
            <a:r>
              <a:rPr lang="en-US" dirty="0" smtClean="0"/>
              <a:t>Conversion Rate for hot leads is increases from 73% to 96%. This means they have a 96% probability of getting converted to a lead.</a:t>
            </a:r>
          </a:p>
          <a:p>
            <a:r>
              <a:rPr lang="en-US" dirty="0" smtClean="0"/>
              <a:t>Focusing on Hot Leads will increase the chances of obtaining more value to the business as the number of people we contact are less but the conversion rate is high.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8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From our model, we can conclude following points :</a:t>
            </a:r>
          </a:p>
          <a:p>
            <a:r>
              <a:rPr lang="en-US" sz="2400" dirty="0" smtClean="0"/>
              <a:t>The customer/leads who fills the form are the potential leads. </a:t>
            </a:r>
          </a:p>
          <a:p>
            <a:r>
              <a:rPr lang="en-US" sz="2400" dirty="0" smtClean="0"/>
              <a:t>We must majorly focus on working professionals. </a:t>
            </a:r>
          </a:p>
          <a:p>
            <a:r>
              <a:rPr lang="en-US" sz="2400" dirty="0" smtClean="0"/>
              <a:t>We must majorly focus on leads whose last activity is SMS sent or Email opened. </a:t>
            </a:r>
          </a:p>
          <a:p>
            <a:r>
              <a:rPr lang="en-US" sz="2400" dirty="0" smtClean="0"/>
              <a:t>It’s always good to focus on customers, who have spent significant time on our website. </a:t>
            </a:r>
          </a:p>
          <a:p>
            <a:r>
              <a:rPr lang="en-US" sz="2400" dirty="0" smtClean="0"/>
              <a:t>It’s better to focus least on customers to whom the sent mail is bounced back. </a:t>
            </a:r>
          </a:p>
          <a:p>
            <a:r>
              <a:rPr lang="en-US" sz="2400" dirty="0" smtClean="0"/>
              <a:t>If the lead source is referral, he/she may not be the potential lead. </a:t>
            </a:r>
          </a:p>
          <a:p>
            <a:r>
              <a:rPr lang="en-US" sz="2400" dirty="0" smtClean="0"/>
              <a:t>If the lead didn’t fill specialization, he/she may not know what to study and are not right people to target. So, it’s better to focus less on such cases.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5836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It’s good to collect data often and run the model and get updated with the potential leads. There is a belief that the best time to call your potential leads is within few hours after the lead shows interest in the courses. </a:t>
            </a:r>
            <a:endParaRPr lang="en-US" dirty="0"/>
          </a:p>
          <a:p>
            <a:r>
              <a:rPr lang="en-US" dirty="0" smtClean="0"/>
              <a:t>Along with phone calls, it’s good to mail the leads also to keep them reminding as email is as powerful as cold calling. </a:t>
            </a:r>
          </a:p>
          <a:p>
            <a:r>
              <a:rPr lang="en-US" dirty="0" smtClean="0"/>
              <a:t>Reducing the number of call attempts to 2-4 and increasing the frequency of usage of other media like advertisements in Google, or via emails to keep in touch with the lead will save a lot of time. </a:t>
            </a:r>
          </a:p>
          <a:p>
            <a:r>
              <a:rPr lang="en-US" dirty="0" smtClean="0"/>
              <a:t>Focusing on Hot Leads will increase the chances of obtaining more value to the business as the number of people we contact are less but the conversion rate is high.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95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65125"/>
            <a:ext cx="11353800" cy="1325563"/>
          </a:xfrm>
        </p:spPr>
        <p:txBody>
          <a:bodyPr/>
          <a:lstStyle/>
          <a:p>
            <a:pPr algn="ctr"/>
            <a:r>
              <a:rPr lang="en-US" dirty="0" smtClean="0"/>
              <a:t>Technical Approach For Solving Business Problem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4496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394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8200" y="1690688"/>
            <a:ext cx="2394397" cy="3370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91894" y="1690688"/>
            <a:ext cx="2394397" cy="3370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45588" y="1690688"/>
            <a:ext cx="2394397" cy="3370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099283" y="1690688"/>
            <a:ext cx="2394397" cy="3370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2394396" cy="2759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Handling ‘Select’ variable 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 smtClean="0"/>
              <a:t>“Select” variable indicates that the user has not selected any option. </a:t>
            </a:r>
            <a:endParaRPr lang="en-US" sz="1400" dirty="0"/>
          </a:p>
          <a:p>
            <a:r>
              <a:rPr lang="en-US" sz="1400" dirty="0" smtClean="0"/>
              <a:t>We impute the same with null values. </a:t>
            </a:r>
            <a:endParaRPr lang="en-US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22900" y="1825624"/>
            <a:ext cx="2394396" cy="4188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Dropping Score and Activity variables</a:t>
            </a:r>
          </a:p>
          <a:p>
            <a:r>
              <a:rPr lang="en-US" sz="1400" dirty="0" smtClean="0"/>
              <a:t>Score and Activity variables : This is the data that is obtained after contact with the lead. So we need to remove them. </a:t>
            </a:r>
          </a:p>
          <a:p>
            <a:r>
              <a:rPr lang="en-US" sz="1400" dirty="0" smtClean="0"/>
              <a:t>Score variables: Tags, Lead Quality, Lead Profile, Activity Index, Activity Score and Profile Score. </a:t>
            </a:r>
          </a:p>
          <a:p>
            <a:r>
              <a:rPr lang="en-US" sz="1400" dirty="0" smtClean="0"/>
              <a:t>Activity variables: Last Notable </a:t>
            </a:r>
            <a:r>
              <a:rPr lang="en-US" sz="1400" dirty="0" err="1" smtClean="0"/>
              <a:t>Activit</a:t>
            </a:r>
            <a:endParaRPr lang="en-US" sz="1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07599" y="1825624"/>
            <a:ext cx="2394396" cy="4188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Treating Categorical data</a:t>
            </a:r>
          </a:p>
          <a:p>
            <a:r>
              <a:rPr lang="en-US" sz="1400" dirty="0" smtClean="0"/>
              <a:t>High Data Imbalance – Columns having high data imbalance must be removed. For e.g. : Category A has 98% , and Category B has 2% - This data is irrelevant to our analysis as one category is overpowering the other. </a:t>
            </a:r>
          </a:p>
          <a:p>
            <a:r>
              <a:rPr lang="en-US" sz="1400" dirty="0" smtClean="0"/>
              <a:t>In other categorical columns where there are columns with small percentages should be removed</a:t>
            </a:r>
            <a:endParaRPr lang="en-US" sz="1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192297" y="1825624"/>
            <a:ext cx="2394396" cy="4188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Dropping column with high null values</a:t>
            </a:r>
          </a:p>
          <a:p>
            <a:r>
              <a:rPr lang="en-US" sz="1400" dirty="0" smtClean="0"/>
              <a:t>Columns having null values greater than 40% does not have meaning to the data, hence we drop these columns </a:t>
            </a:r>
          </a:p>
          <a:p>
            <a:r>
              <a:rPr lang="en-US" sz="1400" dirty="0" smtClean="0"/>
              <a:t>For Specialization, we consider the column where people have not selected any value into one more column known as Not Specified and we use this for model building.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838200" y="5196333"/>
            <a:ext cx="10655480" cy="1244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38200" y="5196334"/>
            <a:ext cx="10655480" cy="1244691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Final list of features</a:t>
            </a:r>
          </a:p>
          <a:p>
            <a:r>
              <a:rPr lang="en-US" sz="1400" dirty="0" smtClean="0"/>
              <a:t>Lead number </a:t>
            </a:r>
          </a:p>
          <a:p>
            <a:r>
              <a:rPr lang="en-US" sz="1400" dirty="0" smtClean="0"/>
              <a:t>Lead Origin </a:t>
            </a:r>
          </a:p>
          <a:p>
            <a:r>
              <a:rPr lang="en-US" sz="1400" dirty="0" smtClean="0"/>
              <a:t>Lead Source </a:t>
            </a:r>
          </a:p>
          <a:p>
            <a:r>
              <a:rPr lang="en-US" sz="1400" dirty="0" smtClean="0"/>
              <a:t>Total Visits </a:t>
            </a:r>
          </a:p>
          <a:p>
            <a:r>
              <a:rPr lang="en-US" sz="1400" dirty="0" smtClean="0"/>
              <a:t>Total Time Spent </a:t>
            </a:r>
          </a:p>
          <a:p>
            <a:r>
              <a:rPr lang="en-US" sz="1400" dirty="0" smtClean="0"/>
              <a:t>Page Views per visit </a:t>
            </a:r>
          </a:p>
          <a:p>
            <a:r>
              <a:rPr lang="en-US" sz="1400" dirty="0" smtClean="0"/>
              <a:t>Last Activity </a:t>
            </a:r>
          </a:p>
          <a:p>
            <a:r>
              <a:rPr lang="en-US" sz="1400" dirty="0" smtClean="0"/>
              <a:t>Specialization </a:t>
            </a:r>
          </a:p>
          <a:p>
            <a:r>
              <a:rPr lang="en-US" sz="1400" dirty="0" smtClean="0"/>
              <a:t>Current Occupation</a:t>
            </a:r>
          </a:p>
          <a:p>
            <a:r>
              <a:rPr lang="en-US" sz="1400" dirty="0" smtClean="0"/>
              <a:t>Free Copy of Book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369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985000" y="97624"/>
            <a:ext cx="4953000" cy="21272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985000" y="2377794"/>
            <a:ext cx="4953000" cy="21272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85000" y="4657965"/>
            <a:ext cx="4953000" cy="21272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: Numerical Data</a:t>
            </a:r>
            <a:endParaRPr lang="en-US" dirty="0"/>
          </a:p>
        </p:txBody>
      </p:sp>
      <p:sp>
        <p:nvSpPr>
          <p:cNvPr id="5" name="AutoShape 4" descr="data:image/png;base64,iVBORw0KGgoAAAANSUhEUgAABZgAAALbCAYAAAB3xuWIAAAAOXRFWHRTb2Z0d2FyZQBNYXRwbG90bGliIHZlcnNpb24zLjUuMSwgaHR0cHM6Ly9tYXRwbG90bGliLm9yZy/YYfK9AAAACXBIWXMAAAsTAAALEwEAmpwYAADMsUlEQVR4nOzdd5hcZdn48e+9Nb1Aeg8klNAxBKR3AVGw0CyAr76Igt2fYnvtir4W9BVBUJSiAopIxGAQkColoRMgJKRuOqS3zZbn98fMhmXdJJvdmZ2d3e/nuvbamXOe55x75kBy5s499xMpJSRJkiRJkiRJ2lklhQ5AkiRJkiRJklScTDBLkiRJkiRJklrFBLMkSZIkSZIkqVVMMEuSJEmSJEmSWsUEsyRJkiRJkiSpVUwwS5IkSZIkSZJaxQSzJHUiEZEiYlwLx14dEV9rwbgZEXFsW2OTJElS8dqZ+8wm8+6KiAvyEZNaLyIujIiHWzHv/RFxdz5iklS8TDBLUjuIiPWNfuojYlOj5+/fxpxjI6Kqlef7UkQ82Mz2ARGxJSL2TSldnFL69o6OlVLaJ6V0f3b+NyLiptbEJEmSpNxr7/vMZo41o9H56iJic6PnX04pnZpSuj4X59pBHBUR8eOIqMqee25E/LQdzpuz97IF5/pSRExpsm3WNradm48YUkq/Tymd3OhcrfqHB0mdS1mhA5CkriCl1KvhcUTMAz6SUronj6e8Efh2RIxNKc1ttP1c4PmU0gt5PLckSZLaSQHuM5uef59G578fuCml9Ov2On8jXwImApOAJcBo4OgCxJFPDwKXRURpSqkuIoYA5cDBTbaNy46VpHZhBbMkFVBEVEbEFRGxOPtzRXZbT+AuYFijCpBhETEpIh6NiNURsSQifhERFU2Pm1KqAu4DPthk1/nA9dlz/y4ivpN9PCAi7swed2VEPBQRJdl98yLixIg4BfgycE42nmez+y+MiDkRsS5bKdJspYwkSZLaT77uM1sRx/0R8ZHs4wsj4pGI+Gn2PHMi4vDs9oURsbxxO41svD+KiAURsSwyLd66b+NUhwC3p5QWp4x5KaUbGh1rXrYC+MWIWBURv42Ibo32nx4Rz2Tj+ndE7N9k7ucj4rmIWBMRt0REt229l828B30j4oaIWBER8yPiq43utS+MiIezr3NV9n761G28xmlkEsoHZp8fDfwLmNlk26sppcXZ8/4mez0XRcR3IqL0zaHF/2Vf08sRcUKjHc3e40ej1hrxxjcmn82+9nN29F5K6pxMMEtSYX0FOIzMDeEBZCouvppS2gCcCixOKfXK/iwG6oDPAAOAtwInAB/fxrGvp1GCOSL2zJ7nj82M/RxQBQwEBpNJJKfGA1JK/wC+B9ySjeeA7E31z4FTU0q9gcOBZ3buLZAkSVIe5PM+sy0OBZ4DdgX+ANxMJjk8DvgA8IuIaKjK/gGwR/Y1jAOGA/+zjeM+Bnw2Ij4eEftFRDQz5v3A24Dds8f9KkBEHAxcB3w0G9evgMkRUdlo7tnAKcBYYH/gwu28l039H9AX2A04hkzRx4eavCczybz3PwR+01z8KaUtwOO8UZl9NPAQ8HCTbQ2J3+uBWjLv3UHAycBHmpx3Tva8Xwf+EhG7tPQeP6XUcM4Dsq/9lha+l5I6GRPMklRY7we+lVJanlJaAXyT/6w63iql9GRK6bGUUm1KaR6ZG7ZjtjH8dmBwRByefX4+cFf2PE3VAEOB0SmlmpTSQyml1My45tQD+0ZE95TSkpTSjBbOkyRJUv7k8z6zLeamlH6bUqoDbgFGZuOsTindDWwBxmUTrP8NfCaltDKltI5MscO2egt/n0xC+v3AdGBR/Ofigr9IKS1MKa0Evgucl93+38CvUkqPp5Tqsj2jq8kk6Bv8PFsdvRL4G29UDG9XtmL4HOBLKaV12ff2x7z5WsxPKV2bfU+uJ3NfPngbh3yAN5LJR5FJMD/UZNsDETGYTPL70ymlDSml5cBPefP7txy4Inv/fwuZJPfbs/tae4/fkvdSUidjglmSCmsYML/R8/nZbc2KiD0i08piaUSsJXOTPaC5sSmljcCfgPOzN+jvJ9seoxn/C8wG7s5+Fe6ylgSfrdo4B7gYWBIRf4+IvVoyV5IkSXmVt/vMNlrW6PEmgJRS0229yHyzrgfwZLbVwmrgH9nt/yGbzLwypXQE0I9MAvm6iNi70bCFjR43fj9GA59rOE/2XCN58/u1tNHjjdkYW2IAUMF/XovhzR07ew/Pdo7/IHBkRPQHBqaUZgH/Bg7Pbts3O2Y0mXYaSxq9pl8Bgxoda1GTopL5wLA23uO35L2U1MmYYJakwlpM5iaswajsNmjSoiLrKuBlYHxKqQ+ZVhbNff2vwfVkvs53EtAbuLO5Qdlqis+llHYD3kHm64UnNDe0mblTU0onkam0eBm4djvxSJIkqX3k+z4z314jk2zeJ6XUL/vTt/GihtuSUtqUUroSWAVMaLRrZKPHjd+PhcB3G52nX0qpR0qpudZy/3G6FryOGv7zWixqwbGb8yiZdhsXAY8ApJTWknktF5Fp1zGXzGuqBgY0ek19Gi/KCAxv0opj63vShnv8tryXkoqUCWZJKqw/Al+NiIERMYBMT7mbsvuWAbtGRN9G43sDa4H12SqCj+3g+A8Bq4FrgJuzfdv+Q3YhjoavIq4l04Ovrpmhy4AxjRYlGRwR78z2aasG1m9jniRJktpXvu8z8yqlVE8mqfnTiBgEEBHDI+JtzY2PiE9HxLER0T0iyrLtMXoDTzcadklEjIiIXcgk0G/Jbr8WuDgiDo2MnhHx9ojo3YJQm3svG7+OOuBW4LsR0TsiRgOf5Y1rsVNSSpvItAD5LJl7/QYPZ7c9mB23BLgb+HFE9ImIkojYPSIatz0ZBHwyIsoj4ixgb2DKTt7jLyPTW7pBW95LSUXKBLMkFdZ3yNwgPgc8DzyV3UZK6WUyHwzmZL9eNgz4PPA+YB2Zm7dbmjtog+xX3m4gUzFxw3aGjgfuIXPz+Cjwy5TS/c2M+1P29+sR8RSZv0c+R6bSYSWZPn35WAxGkiRJOyev95nt5Itk2rg9lm3bcQ+w5zbGbiLT23gpmarhS4D3pJTmNBrzBzJJ1znZn4b3YzqZ3sG/IFP1PBu4sCUBbuO9bOoTwIbsOR/OxnFdS46/DQ+QSQ4/3GjbQ9ltDzbadj6Z9hwvknldfyZTkdzgcTKfA14j01LkvSml19m5e/xvANdnX/vZbXkvJRWvaPkaTpIkSZIkScUnIuYBH0kp3VPoWCSps7GCWZIkSZIkSZLUKiaYJUmSJEmSJEmtYosMSZIkSZIkSVKrWMEsSZIkSZIkSWqVsnwePCJOAX4GlAK/Tild3mT/XsBvgYOBr6SUftRoXz/g18C+QAL+K6X06PbON2DAgDRmzJhcvgRJkiR1Qk8++eRrKaWBhY6jI/AeWpIkSS2xrXvovCWYI6IUuBI4CagCpkXE5JTSi42GrQQ+CZzZzCF+BvwjpfTeiKgAeuzonGPGjGH69Oltjl2SJEmdW0TML3QMHYX30JIkSWqJbd1D57NFxiRgdkppTkppC3AzcEbjASml5SmlaUBN4+0R0Qc4GvhNdtyWlNLqPMYqSZIkSZIkSdpJ+UwwDwcWNnpeld3WErsBK4DfRsTTEfHriOjZ3MCIuCgipkfE9BUrVrQtYkmSJEmSJElSi+UzwRzNbEstnFtGpi/zVSmlg4ANwGXNDUwpXZNSmphSmjhwoG30JEmSJEmSJKm95DPBXAWMbPR8BLB4J+ZWpZQezz7/M5mEsyRJkiRJkiSpg8hngnkaMD4ixmYX6TsXmNySiSmlpcDCiNgzu+kE4MXtTJEkSZIkSZIktbOyfB04pVQbEZcCU4FS4LqU0oyIuDi7/+qIGAJMB/oA9RHxaWBCSmkt8Ang99nk9BzgQ/mKVZIkSZIkSZK08/KWYAZIKU0BpjTZdnWjx0vJtM5obu4zwMR8xidJkiRJkiRJar18tsiQJEmSJEmSJHViJpglSZIkSZIkSa1iglmSJEmSJEmS1CommCVJkiRJkiRJrWKCuR3V19dTXV1b6DAkSZIkFUB1dS0bN20pdBiSJEk5ZYK5Hf3m5qcZe/gV1NfXFzoUSZIkSe1ozdrNHPrOaxl04P9y0RcnM/3ZRaSUCh2WJElSm5lgbkcvz36NJcvXs2mzVcySJElSV7FlSy3vvugWZryygtNP2IPf3/48h5x+Led/+vZChyZJktRmJpjb0Zp1mwHYsNGvxUmSJEldQX19PR/63B3c98hcrvvRGdz8y7NYPP1zfOrDh3LTX57j7gdmFzpESZKkNjHB3I7WrKsGYP0GE8ySJElSV/Ddnz/EH/76PN/74gl88D0HANC3Tzd+8KWT2H10fz7zranU1tYVOEpJkqTWM8HcjtasbahgrilwJJIkSZLyrbq6lit+8xhnnLwnl11y5Jv2VVaW8aOvnsyLr6zg6pumFyhCSZKktjPB3I4aKpg3uHK0JEmS1OlNuW8WK1dv4qMfmEhE/Mf+M962F8cfMZav//h+Vq7aWIAIJUmS2s4Ecztau94WGZIkSVJXceNfnmXwwJ6cdNRuze6PCK74+imsXruZb//swXaOTpIkKTdMMLcjW2RIkiRJXcPKVRu5895XeN8Z+1FWVrrNcfvtPZjzztiX3/7paTZv9nOCJEkqPiaY29HWFhkbrWCWJEmSOrNb/jaDmpr6rQv7bc/57zmANWuruetfs9shMkmSpNwywdxOamrq2LgpU5GwYZOVCZIkSVJnduNfnmXfPQdx4D5Ddjj2+CPGMmhAT37/1+faITJJkqTcMsHcThr6L4M9mCVJkqTObNbc13n0ySo++J79m13cr6myslLOfee+3HnvK1vb6kmSJBULE8ztpPGNoi0yJEmSpM7rpr88RwS878z9WjznfWfuR3V1HX+566U8RiZJkpR7JpjbSUP/ZbBFhiRJktSZ/f3eVzjykFGMGNq3xXMmHTic3Uf35w93PJ/HyCRJknLPBHM7WbPOCmZJkiSps1u/oZpnXlzK0YeO3ql5EcH7ztyP+x6Zy5Jl6/IUnSRJUu6ZYG4na9bag1mSJEnq7J54ZhF1dYkjDhm103Pfd+Z+1NcnbvnbC3mITJIkKT9MMLeThgrm8vISNmy0RYYkSZLUGT0ybSER8NaDR+z03L3GDeSgfYdw650z8hCZJElSfphgbicNPZiHDe7Nhk1WMEuSJHUFEXFKRMyMiNkRcVkz+yMifp7d/1xEHLyjuRFxVkTMiIj6iJjY5Hj7R8Sj2f3PR0S3/L5CNfXI9AXsu+cg+vXt3qr5p5+wB48/vYhVqzflODJJkqT8MMHcTtaszVQwDx3U2xYZkiRJXUBElAJXAqcCE4DzImJCk2GnAuOzPxcBV7Vg7gvAu4EHm5yvDLgJuDiltA9wLOBX59pRXV09jz5VxRETd749RoOTj96d+vrEff+em8PIJEmS8scEcztZs66abpVl9O/bzRYZkiRJXcMkYHZKaU5KaQtwM3BGkzFnADekjMeAfhExdHtzU0ovpZRmNnO+k4HnUkrPZse9nlKqy89LU3NemLmcteuqOeKQka0+xqEHjaBP70qmPjA7h5FJkiTljwnmdrJm3Wb69qmkV88KW2RIkiR1DcOBhY2eV2W3tWRMS+Y2tQeQImJqRDwVEV/Y1sCIuCgipkfE9BUrVuzgsGqpR6YtAGhTBXN5eSknHDGWqQ+8SkopV6FJkiTljQnmdrJmbTV9e3ejZ/cKK5glSZK6hmhmW9OM4bbGtGRuU2XAkcD7s7/fFREnNDcwpXRNSmliSmniwIEDd3BYtdQj0xcydFAvxozs16bjvO2YcSxYtIaZr76Wm8AkSZLyyARzO1m7vpq+vSvp2aPcHsySJEldQxXQuFfCCGBxC8e0ZG5z53sgpfRaSmkjMAU4eAdzlEOPTF/AkZNGEdHcvw+03MlH7w7A3Q++mouwJEmS8soEczvJtMjoRs8etsiQJEnqIqYB4yNibERUAOcCk5uMmQycHxmHAWtSSktaOLepqcD+EdEju+DfMcCLuXxB2rZFS9Yyv2pNm9pjNBg7qj/jx+7C1AdMMEuSpI4vrwnmiDglImZGxOyIuKyZ/XtFxKMRUR0Rn29mf2lEPB0Rd+YzzvawZl2mgrlXjwqqq+uoq6svdEiSJEnKo5RSLXApmcTvS8CtKaUZEXFxRFycHTYFmAPMBq4FPr69uQAR8a6IqALeCvw9IqZm56wCfkImOf0M8FRK6e/t8VqVqV4GOGJi6xf4a+xtx4zj/kfnUV1dm5PjSZIk5UtZvg4cEaXAlcBJZL6uNy0iJqeUGldRrAQ+CZy5jcN8iswNdZ98xdle1qzdnOnB3KMcgA0bt9Cnd7cCRyVJkqR8SilNIZNEbrzt6kaPE3BJS+dmt98O3L6NOTcBN7UhZLXSI9MX0qN7OQdMGJKT45189O784ndP8PC0BZxw5G45OaYkSVI+5LOCeRIwO6U0J6W0BbgZOKPxgJTS8pTSNOA/Vr2LiBHA24Ff5zHGdtNQwdyzRwWAfZglSZKkTuTJ5xfzlv2GUl5empPjHXf4GMrLS5j6wOycHE+SJClf8plgHg4sbPS8Krutpa4AvgBst5dERFwUEdMjYvqKFSt2Osj2UFdXz/oNW+jbpxu9emYSzBs2/UdOXZIkSVIRSinxwszl7LfX4Jwds1fPSg5/y0jufWRuzo4pSZKUD/lMMDe3dHJq0cSI04HlKaUndzQ2pXRNSmliSmniwIEDdzbGdrF2XTVApoK5+xstMiRJkiQVv6ola1mztpr99hqU0+Mec9gYnpmxlDVrN+f0uJIkSbmUzwRzFdB4hYsRwOIWzj0CeGdEzCPTWuP4iCjaXnJr1mVuCDM9mLMVzButYJYkSZI6g+dfXgbAvnvmOsE8mvr6tHUBQUmSpI4onwnmacD4iBgbERXAucDklkxMKX0ppTQipTQmO+++lNIH8hdqfq1pqGDuU7l1kT97MEuSJEmdwwszlwOwzx65TTAfdvAIyspKePDx+Tk9riRJUi6V5evAKaXaiLgUmAqUAtellGZExMXZ/VdHxBBgOtAHqI+ITwMTUkpr8xVXITR8pa1v78Y9mE0wS5IkSZ3B8y8vZ8TQPvTv1z2nx+3RvYJDDhhmglmSJHVo+axgJqU0JaW0R0pp95TSd7Pbrk4pXZ19vDRbqdwnpdQv+3htk2Pcn1I6PZ9x5tq//j2Xd37oD9TVZdYnbKhg7tOrkp7dbZEhSZIkdSYvzFye8/YYDY45bAzTnl3sGi6SJKnDymuCuat6ZNoC/nbPK8yvWg006sFsiwxJkiSpU6mtreOl2SvylmA++tDR1NbW89hTVXk5viRJUluZYM6DmtpM5fLMOa8DsGZttgfzmxb5M8EsSZIkFbvZ81ZSXV3HfnvlJ8F8xMSRlJSEbTIkSVKHZYI5D2qzCeZXGhLMDRXMvSvp0T1Twbxhky0yJEmSpGLXsMBfviqY+/TuxkH7DOGBx+bl5fiSJEltZYI5D2pq64DGCeZqKipK6datnNLSErp3K7OCWZIkSeoEnn95OSUlwd7jBubtHEcfOprHnq6iuro2b+eQJElqLRPMeVBT09Ai4zUA1q6rpm/vyq37e/aosAezJEmS1Am8MHM548bsQvfsNxXz4ehDR1NdXce0Zxfl7RySJEmtZYI5D/6zgnkzfXt327q/Z49yW2RIkiRJncDzLy/LW3uMBkcdOhqABx6zD7MkSep4TDDnQW1dpoJ54eK1bNy0hTVNKph79aiwRYYkSZJU5DZtqmH2vJV5W+Cvwa79e7DvnoNc6E+SJHVIJpjzoKFFBsCsuSszFcx9GlcwV7BhoxXMkiRJUjF7cdYKUsrfAn+NHXnIKB59aiF1dfU7HixJktSOTDDnQUOLDMi0yViztmkP5nJ7MEuSJElF7oWZy4F2SjBPGsW69Vt4/uVleT+XJEnSzjDBnAc1NfUMG9wbyCaYm/Rg7tWjgg2bTDBLkiRJxeyFmcuprCxl3Jhd8n6uIw8ZBcDD0xbk/VySJEk7wwRzHtTW1dOvbzeGD+nNK3Nfz/Rg7tO4gtkWGZIkSVKxm/HKcvbcbQBlZaV5P9eo4X0ZPqQ3Dz9hglmSJHUsJpjzoKamjvKyEvbcfQAvzVrBuvXVb6pgtkWGJEmSVPxmzV3JHrvt2i7nigiOPGQUD09bQEqpXc4pSZLUEiaY86Cmtp6y0hL2GLsrz728jJRo0oPZFhmSJElSMaupqWNe1WrGt0N7jAZHThrFoqXrWLBoTbudU5IkaUdMMOdBbW095eWl7LHbrlRXZxb869unSQ9mW2RIkiRJRWt+1Wpqa+sZP7Z9KpgBjpiY6cP8iH2YJUlSB2KCOQ9qahtaZLxxs/nmCuZyamvr2bKlthDhSZIkSWqjWfNWAjB+bPtVMO+31yB696pwoT9JktShmGDOg5qabAXz2MYJ5sY9mCsA7MMsSZIkFalZc18HaNcK5rKyUt568EgTzJIkqUMxwZwHNbV1lJWWMGZkP8rLM29x0wpmgA2bbJMhSZIkFaNZc1fSq2cFgwb0bNfzHnHISF6YuZzVaza163klSZK2xQRzHmR6MJdQVlbK7qMzX5lr2oMZYMNGK5glSZI6s4g4JSJmRsTsiLismf0RET/P7n8uIg7e0dyIOCsiZkREfURMbOaYoyJifUR8Pn+vTLPnrWT82F2IiHY975GHjCIlePSpqnY9ryRJ0raYYM6Dmtp6ystKAba2yXhzBXNDgtkKZkmSpM4qIkqBK4FTgQnAeRExocmwU4Hx2Z+LgKtaMPcF4N3Ag9s49U+Bu3L3StScWXNfZ/yY9muP0eDQg0ZQWho8/IRtMiRJUsdggjkPamrrtrbGaFjo7809mDMtMuzBLEmS1KlNAmanlOaklLYANwNnNBlzBnBDyngM6BcRQ7c3N6X0UkppZnMnjIgzgTnAjLy8IgFQU1PHvKrV7brAX4OePSo4aJ+hPDLdBLMkSeoYTDDnQU1NPWWlmbf2kgsmcd2PzqB79/Kt+7e2yNhkglmSJKkTGw4sbPS8KrutJWNaMvdNIqIn8EXgmzsKLCIuiojpETF9xYoVOxquJuYuXEVdXWrXBf4aO/KQUTz+9CK2bKktyPklSZIaM8GcB7V19ZSXZ1pkjB7Rjw+dc9Cb9tsiQ5IkqUtorjlvauGYlsxt6pvAT1NK63cUWErpmpTSxJTSxIEDB+5ouJqYPW8lQEEqmAGOnDSKzdW1PPXCkoKcX5IkqbGyQgfQGdXU1FFetu3cvS0yJEmSuoQqYGSj5yOAxS0cU9GCuU0dCrw3In4I9APqI2JzSukXOx+6tmfW3EyCedyYwiSYj5iY+U/jkWkLOezgkTsYLUmSlF9WMOdBTW09ZdtNMNsiQ5IkqQuYBoyPiLERUQGcC0xuMmYycH5kHAasSSktaeHcN0kpHZVSGpNSGgNcAXzP5HJ+zJr7On16VzJw154FOf+QQb3ZfXR/Hp5mH2ZJklR4JpjzoLa2nvKy0m3u72WLDEmSpE4vpVQLXApMBV4Cbk0pzYiIiyPi4uywKWQW5ZsNXAt8fHtzASLiXRFRBbwV+HtETG3HlyUyFczjx+xCRHOdTNrHkYeM4pHpC0hpR51TJEmS8ssWGXlQU7v9FhndupURARs2WsEsSZLUmaWUppBJIjfednWjxwm4pKVzs9tvB27fwXm/0Ypw1UKz561k0oHbXXMx7444ZBTX//lZZs19nT12G1DQWCRJUtdmBXMe1NS8schfcyKCnj0q7MEsSZIkFZktW2qZV7W6YAv8NTjykFEAPPyEbTIkSVJhmWDOg5raOspKt//W9uxRzoZNtsiQJEmSisnchaupr08FW+CvwV7jBrBr/+72YZYkSQWX1wRzRJwSETMjYnZEXNbM/r0i4tGIqI6IzzfaPjIi/hURL0XEjIj4VD7jzKWUEnV1ifLy7b+1vXpU2CJDkiRJKjKz5r4OwPixuxY0jojg8LeM5JHpCwsahyRJUt4SzBFRClwJnApMAM6LiAlNhq0EPgn8qMn2WuBzKaW9gcOAS5qZ2yHV1tYDbHeRP4CePSpc5E+SJEkqMrPnrQQoeIsMgCMnjeKVOa+z/LX1hQ5FkiR1YfmsYJ4EzE4pzUkpbQFuBs5oPCCltDylNA2oabJ9SUrpqezjdWRWzi7sKhotVFNbB7DDCuaePcpZbwWzJEmSVFRmzV1Jv77d2LV/j0KHwhETM32YH5lmFbMkSSqcfCaYhwON73SqaEWSOCLGAAcBj29j/0URMT0ipq9YsaI1ceZUTU2mgnlHPZhtkSFJkiQVn1fnr2T3Uf2JiEKHwsT9h1FZWcoj0+3DLEmSCiefCebm7rjSTh0gohdwG/DplNLa5saklK5JKU1MKU0cOHBgK8LMrdq6bIuMcltkSJIkSZ3N3IWrGTuqf6HDAKCysoxD9h/Og4/PL3QokiSpC8tngrkKGNno+QhgcUsnR0Q5meTy71NKf8lxbHlTU5NtkVHWghYZG6xgliRJkopFfX098xetZuzIfoUOZatjDhvNUy8sYd366kKHIkmSuqh8JpinAeMjYmxEVADnApNbMjEy3zf7DfBSSukneYwx52qyi/yV7TDBXMGGTSaYJUmSpGKxdPl6qqvrGDuyY1QwAxxz2Bjq6hKPTLNNhiRJKoy8JZhTSrXApcBUMov03ZpSmhERF0fExQARMSQiqoDPAl+NiKqI6AMcAXwQOD4insn+nJavWHPpjQrm7bfI6GWLDEmSJKmozF24GoAxHaiC+fCJIykrK+EB22RIkqQCKcvnwVNKU4ApTbZd3ejxUjKtM5p6mOZ7OHd4W3swt6BFxoaNW0gpdYgFQiRJkiRt39yFqwA6VIuMnj0qmLj/MB54bF6hQ5EkSV1UPltkdEk1NS1b5K97t3JSgurq2vYIS5IkSVIbzWuoYB7Rr6BxNHXMYaOZ9uxiNmy0BZ8kSWp/JphzrKY20yKjrHT7b22P7uUAbNpsglmSJEkqBnMXrmbooF5061Ze6FDe5JjDxlBbW8+jTy4sdCiSJKkLMsGcY7W1DRXM239ru3fLdCfZtNk+zJIkSVIxmLtwVYfqv9zgiIkjKSkJHnjMPsySJKn9mWDOsZqGBPMOFvnr3s0KZkmSJKmYzKtazdiR/Qsdxn/o07sbB+871D7MkiSpIEww51hNTaZFRksrmDdusoJZkiRJ6uhqa+tYsGhNh1rgr7FjDhvN488sYpOfLyRJUjszwZxjDRXMLe/B7A2gJEmS1NFVLVlLXV3qkC0yINOHecuWOh5/pqrQoUiSpC7GBHOOvdGD2RYZkiRJUmcxd+FqgA7ZIgPgqEmjiMA+zJIkqd2ZYM6xmtpsi4yyFrbIsIJZkiRJ6vDmbU0w9ytoHNvSr293DtxnCP/699xChyJJkroYE8w5VlOTbZGxgwSzLTIkSZKk4jF34SpKSoKRw/oWOpRtOvHI3fj3kwvZsHFLoUORJEldiAnmHHujgtkWGZIkSVJnMXfhakYM7bPDVniFdOKRu1FTU8+Dj9smQ5IktR8TzDn2Rg/mlrXIsIJZkiRJ6vjmLVzdYdtjNDhq0mgqK0u556E5hQ5FkiR1ISaYc6ymIcHcwgrmjZtMMEuSJEkd3dyFqxgzol+hw9iu7t3LOfKQUfzzoVcLHYokSepCTDDnWEOLjB32YLZFhiRJklQUqqtrWbxsHWNH9S90KDt04pG78fzLy1m6fF2hQ5EkSV2ECeYc29oiYwcJ5m62yJAkSZKKwoLFa0iJDt8iA+Cko3YH4N5H5hY4EkmS1FWYYM6xrS0ydrD4R0TQrbLMFhmSJEmdWEScEhEzI2J2RFzWzP6IiJ9n9z8XEQfvaG5EnBURMyKiPiImNtp+UkQ8GRHPZ38fn/9X2DXMXbAKgLEjO34F84H7DGGXft3twyxJktqNCeYcq6nJtMjYUQUzQI/u5bbIkCRJ6qQiohS4EjgVmACcFxETmgw7FRif/bkIuKoFc18A3g082ORYrwHvSCntB1wA3Jjr19RVzV24GoAxRVDBXFpawglHjuWfD71KSqnQ4UiSpC7ABHOONVQw76gHM0D3bmW2yJAkSeq8JgGzU0pzUkpbgJuBM5qMOQO4IWU8BvSLiKHbm5tSeimlNLPpyVJKT6eUFmefzgC6RURlfl5a1zJ34SrKy0sYNrh3oUNpkROP3I1FS9cx89XXCh2KJEnqAkww59gbPZi33yIDoHs3K5glSZI6seHAwkbPq7LbWjKmJXO35z3A0yml6uZ2RsRFETE9IqavWLFiJw7bNc1buJpRw/pSWlocH58a+jD/0zYZkiSpHRTHHVIRqanNtMhoaQWzPZglSZI6rWhmW9OeBdsa05K5zZ80Yh/gB8BHtzUmpXRNSmliSmniwIEDW3LYLm3+ojVF0R6jwdhR/dl9dH+mPjC70KFIkqQuwARzjtXU1FNaGkQ095ngzTI9mE0wS5IkdVJVwMhGz0cAi1s4piVz/0NEjABuB85PKb3aipjVjPlVmQrmYvL2E/bg3ofnsnHTlkKHIkmSOjkTzDlWU1vXovYYYIsMSZKkTm4aMD4ixkZEBXAuMLnJmMnA+ZFxGLAmpbSkhXPfJCL6AX8HvpRSeiTHr6XLqq6uZcny9Ywe0a/QoeyU00/Yg83Vtdz3yNxChyJJkjo5E8w5VltbT3l5y95WW2RIkiR1XimlWuBSYCrwEnBrSmlGRFwcERdnh00B5gCzgWuBj29vLkBEvCsiqoC3An+PiKnZY10KjAO+FhHPZH8Gtcdr7cyqlqwFYPTw4qpgPuaw0fTqWcGd975S6FAkSVInV1boADqbmtr6naxgNsEsSZLUWaWUppBJIjfednWjxwm4pKVzs9tvJ9MGo+n27wDfaWPIamL+otUARVfBXFFRxtuO2Z0773mF9L3UohZ+kiRJrWEFc47V1Na1aIE/aOjBbIsMSZIkqaOaX7UGoOh6MAO848Q9WbR0Hc/MWFroUCRJUidmgjnHamrqKW9hgrl7tzIrmCVJkqQObP6i1UTAyGF9Ch3KTjv1uHFEwN/umVnoUCRJUidmgjnHauvqKS9veYuMjSaYJUmSpA5rwaI1DB3Um4qK4usuOGhALw47eAR33mMfZkmSlD8mmHOspqauxRXMtsiQJEmSOrb5i9YwekTxtcdocPoJezDt2cUsXb6u0KFIkqROygRzjtXU1re4B3P3bmVs2VJHXV19nqOSJEmS1Brzq1YXZf/lBu84cU8A/n7frAJHIkmSOisTzDlWW1tPeVnLW2QA9mGWJEmSOqD6+noWLlnL6BH9Ch1Kq+271yBGj+jLX6e+XOhQJElSJ5XXBHNEnBIRMyNidkRc1sz+vSLi0YiojojP78zcjqqmtuUtMrp3y/Rxs02GJEmS1PEsW7GBLVvqGD28eCuYI4L3njaBqQ/MZvWaTYUOR5IkdUJ5SzBHRClwJXAqMAE4LyImNBm2Evgk8KNWzO2Qampa3iKjhxXMkiRJUoc1f9FqgKKuYAY4+/R9qKmp5467ZxY6FEmS1Anls4J5EjA7pTQnpbQFuBk4o/GAlNLylNI0oGmGdYdzO6pMBfPOtsiwglmSJEnqaOZXrQEo6gpmgEMOHM7YUf245W8vFDoUSZLUCeUzwTwcWNjoeVV2W07nRsRFETE9IqavWLGiVYHmUm1tPeXlO9ciY+MmK5glSZKkjqahgnlUkSeYI4KzT9+Hfz40h9dXbSx0OJIkqZPJZ4I5mtmWcj03pXRNSmliSmniwIEDWxxcvtTsxCJ/PbrbIkOSJEnqqBYsWkO/vt3o07tboUNps7NP34fa2npu/8dLhQ5FkiR1MvlMMFcBIxs9HwEsboe5BVVTU9fiHsy2yJAkSZI6rvmL1hR9e4wGB+07lHFjduGWv80odCiSJKmTyWeCeRowPiLGRkQFcC4wuR3mFlSmgtkWGZIkSVKxm1+1mtHD+xU6jJyICM55xz7c98hcVry+odDhSJKkTiRvCeaUUi1wKTAVeAm4NaU0IyIujoiLASJiSERUAZ8FvhoRVRHRZ1tz8xVrLtXW1VNevrOL/JlgliRJkjqa+YvWFH3/5cbOfsc+1NcnbpvyYqFDkSRJnUhZPg+eUpoCTGmy7epGj5eSaX/RornFoKamrsUVzG/0YLZFhiRJktSRrFm7mbXrqjtNiwyA/fYazN7jB3DT7c9x8QcPKXQ4kiSpk8hni4wuqaa2fid6MGfy+1YwS5IkSR3L/EWrARg9ol9B48iliOBDZx/EI9MW8vLsFYUOR5IkdRImmHMsU8G8cy0y7MEsSZIkdSzzq9YAdKoKZoDz33MAZWUlXHfL04UORZIkdRImmHMs04PZFhmSJElSMWuoYO5MPZgBBg/sxekn7MH1f36Wmpq6QocjSZI6ARPMOVZTU09Zacve1vLyUkpLwxYZkiRJUgezYNEaKitLGTSgZ6FDybkPn3sQy1/bwN/vfaXQoUiSpE7ABHOO1dS2vEUGZNpkWMEsSZIkdSzzq9YwalhfSko630emU44dx9BBvfiNbTIkSVIOdL67pQKrrW15iwzILPRnD2ZJkiSpY5m/aHWnWuCvsbKyUi4860Cm3DeLxUvXFjocSZJU5Eww51hNbf1OVTD36F5uiwxJkiSpg5m/KFPB3Fn91zkHUV+f+N2fnil0KJIkqciZYM6hlBK1tfWUle1MBbMtMiRJkqSOZPPmGpYuX8/oEZ03wTxu7K4cf8RYrrpxuov9SZKkNjHBnEO1tfUAlO9UgrmMjVYwS5IkSR1G1ZJM24jRw/sVNpA8+/SHD6NqyVr+ctdLhQ5FkiQVMRPMObQ1wVxuiwxJkiRBRJwSETMjYnZEXNbM/oiIn2f3PxcRB+9obkScFREzIqI+IiY2Od6XsuNnRsTb8vvqOq/5i9YAdOoKZoC3nzCecWN24YrfPFboUCRJUhEzwZxDNbWZr5btXAWzLTIkSZI6o4goBa4ETgUmAOdFxIQmw04Fxmd/LgKuasHcF4B3Aw82Od8E4FxgH+AU4JfZ42gnza9aDXT+CuaSkhI+9eFDeeypKh57amGhw5EkSUXKBHMO1WQrmHeqB3NlmRXMkiRJndMkYHZKaU5KaQtwM3BGkzFnADekjMeAfhExdHtzU0ovpZRmNnO+M4CbU0rVKaW5wOzscbST5i9aQwQMH9K70KHk3YVnHUjfPpVc8WurmCVJUuuYYM6hhsUxystaXijSvVs5GzeZYJYkSeqEhgONy0KrsttaMqYlc1tzPgAi4qKImB4R01esWLGDw3Y9CxatYdjg3lRUlBU6lLzr1bOS/z7vLfx5yossXLym0OFIkqQi1KIEc0TcFhFvjwgT0ttRW9fQg7nlb1OmB7MtMiRJkjqyVt4PRzPbUgvHtGRua86X2ZjSNSmliSmliQMHDtzBYbue+YtWM3pEv0KH0W4uvXASKcHPr3u80KFIkqQi1NIb5KuA9wGzIuLyiNgrjzEVrZqabIuM0p3pwWyLDEmSpCLQmvvhKmBko+cjgMUtHNOSua05n1pgftUaRg/v3Av8NTZ6RD/Oecc+XHXjNF5buaHQ4UiSpCLTokxoSumelNL7gYOBecA/I+LfEfGhiCjPZ4DFZOsif+W2yJAkSepMWnk/PA0YHxFjI6KCzAJ8k5uMmQycHxmHAWtSSktaOLepycC5EVEZEWPJLBz4RCtebpdWX1/PwiVrGNWFEswAX/nE0WzcVGMvZkmStNNaXGobEbsCFwIfAZ4GfkbmBvufeYmsCNVmF/kr34lF/hpaZKS0o288SpIkqZB29n44pVQLXApMBV4Cbk0pzYiIiyPi4uywKcAcMgvyXQt8fHtzs3G8KyKqgLcCf4+Iqdk5M4BbgReBfwCXpJTqcvkedAVLl6+npqae0cP7FTqUdrXPnoN479sn8PPfPs7KVRsLHY4kSSoiLVq1IiL+AuwF3Ai8I1tVAXBLREzPV3DFpmZrgnlnKpjLqK9P1NTUdYlFRCRJkopRa++HU0pTyCSRG2+7utHjBFzS0rnZ7bcDt29jzneB7273xWi75i/KLHQ3ekTXqmAG+Oonj+ZPd77Iz657nG9+7rhChyNJkopES0ttf51SmpBS+n7DzXREVAKklCbmLboiU1OTKRAp24kK5u7dMt+odKE/SZKkDs374S5iftVqgC5XwQyw/95DeNcpe/Gz6x5j9ZpNhQ5HkiQViZZmQr/TzLZHcxlIZ1DTihYZ3btlqpbtwyxJktSheT/cRTRUMHe1HswNvvapY1iztpqfXfd4oUORJElFYrs9GSJiCDAc6B4RBwGR3dUH6JHn2IrO1h7MO7HIX4/uDRXMJpglSZI6Gu+Hu575Vavp37cbvXtVFjqUgjho36G865S9+PE1/+bj5x/CwF17FjokSZLUwe2o6e/byCxkMgL4SaPt64Av5ymmolVTm2mRsXMVzLbIkCRJ6sC8H+5iFixew+gR/QodRkF974sncMfdM/nOzx/kZ988tdDhSJKkDm67CeaU0vXA9RHxnpTSbe0UU9GqqclUMO9cD2ZbZEiSJHVU3g93PfOr1rD76P6FDqOg9ho3kA+fexBX3TiNT/3Xoew2epdChyRJkjqw7WZCI+ID2YdjIuKzTX/aIb6i8kYFsy0yJEmSOgPvh7uWlBLzF63usv2XG/vGZ46lrLSEr/3oX4UORZIkdXA7KrVtaLjVC+jdzI8aeaMHsy0yJEmSOgnvh7uQ1Ws2s279FkYP71foUApu2JA+fOYjb+UPf32ep19YUuhwJElSB7ajFhm/yv7+ZvuEU9xqsgnmstKdb5FhBbMkSVLH4/1w17Jg8RoARo+wghngCx87gl/9fjqf/dZU7rvlAiJix5MkSVKX06JMaET8MCL6RER5RNwbEa81+rqgsmpqsi0yylveIqOhgtkezJIkSR2X98Ndw/yq1QBWMGf17dONb3/+eO5/dB63TXmx0OFIkqQOqqWltienlNYCpwNVwB7A/8tbVEWqoYK5fCcW+dvag7naFhmSJEkdmPfDXcD8RZkKZnswv+Gi97+FAyYM5nPfvpuNm7YUOhxJktQBtTQTWp79fRrwx5TSypZMiohTImJmRMyOiMua2R8R8fPs/uci4uBG+z4TETMi4oWI+GNEdGthrAVTW9fQg3lnKphtkSFJklQEWnU/rOIyv2o13SrLGDSg544HdxGlpSX8/JunsmDRGv736n8XOhxJktQBtTTB/LeIeBmYCNwbEQOBzdubEBGlwJXAqcAE4LyImNBk2KnA+OzPRcBV2bnDgU8CE1NK+wKlwLktjLVgGlpk7FwPZltkSJIkFYGdvh9W8VmweA2jhve113ATRx82hnPesQ+XX/nw1jYikiRJDVqUCU0pXQa8lUzCtwbYAJyxg2mTgNkppTkppS3Azc3MOQO4IWU8BvSLiKHZfWVA94goA3oAi1v0igpoa4uM8tYs8meLDEmSpI6qlffDKjLzq9Yw2vYYzfrfr55MBPy/795d6FAkSVIH0/JMKOwNnBMR5wPvBU7ewfjhwMJGz6uy23Y4JqW0CPgRsABYAqxJKTV7JxMRF0XE9IiYvmLFiha/mHyo3dqDueUtMkpKSqisLLVFhiRJUse3s/fDKjLzF61m9Ih+hQ6jQxo5rC9fuuQo/nTni/zr33MLHY4kSepAWpRgjogbySR8jwQOyf5M3NG0ZralloyJiP5kKkLGAsOAnttapTuldE1KaWJKaeLAgQN3EFJ+1dRmWmTsTAUzZNpkWMEsSZLUcbXyflhFZPPmGpat2MCoYVYwb8vnP3o4Y0b245P/cxe12c8+kiRJZS0cNxGYkFJqmiDenipgZKPnI/jPNhfbGnMiMDeltAIgIv4CHA7ctBPnb3c1NZkK5p3pwQzQvbLMHsySJEkdW2vuh1VEFi5ZC8DoESaYt6V793J+/LWTec9Ft/Krm57kkgsnFTokSZLUAbQ0E/oCMGQnjz0NGB8RYyOigswifZObjJkMnB8Zh5FphbGETGuMwyKiR2RW2DgBeGknz9/u3qhgbnmLDIAe3cttkSFJktSxteZ+WEWkYfG60cP7FTSOju5dp+zNCUeO5Ws/uo/XVm4odDiSJKkDaGmCeQDwYkRMjYjJDT/bm5BSqgUuBaaSSQ7fmlKaEREXR8TF2WFTgDnAbOBa4OPZuY8DfwaeAp7PxnnNzr209ldbW09paez0qtO2yJAkSerwdvp+WMVl/qI1gBXMOxIR/Owbp7J2fTVf/d/7Ch2OJEnqAFraIuMbrTl4SmkKmSRy421XN3qcgEu2MffrwNdbc95Cqamtp6xs59pjAHTvZosMSZKkDu4bhQ5A+TW/ajUlJcHwIX0KHUqHt8+eg7j0wkn8/LrH+ci5BzPxgKZruUuSpK6kRdnQlNIDwDygPPt4GpnqYjVSU1NHednOtccAW2RIkiR1dN4Pd37zF61h2ODeO93urqv65mePY9CAnlz6tSnU19cXOhxJklRALUowR8R/k2lZ8avspuHAX/MUU9Gqqa2nvFUVzLbIkCRJ6si8H+78FixaY3uMndC3Tzd++OWTePzpRfzu1mcKHY4kSSqglmZDLwGOANYCpJRmAYPyFVSxqq2tb1XFQ/duZVYwS5IkdWzeD3dy8xetdoG/nfTB9xzAEYeM5Ivfv4dVqzcVOhxJklQgLU0wV6eUtjQ8iYgyIOUnpOJVU1tHWWnrKpjtwSxJktSheT/cidXV1bNw8VpGDbeCeWdEBFd+5+2sXL2Jr/3IBf8kSeqqWpoNfSAivgx0j4iTgD8Bf8tfWMWpprae8vKdTzBnejDbIkOSJKkD8364E1uyfB21tfWMNsG80w6YMISPn38IV904nWdmLCl0OJIkqQBamg29DFgBPA98FJgCfDVfQRWr2tr6Vi3yZ4sMSZKkDs/74U5swaI1AIwe0a+wgRSpb3/+OHbt351LvjqFlCzslySpq2lRgjmlVE9mEZOPp5Tem1K6Nnnn8B9qautaVcHcvVs5G00wS5IkdVitvR+OiFMiYmZEzI6Iy5rZHxHx8+z+5yLi4B3NjYhdIuKfETEr+7t/dnt5RFwfEc9HxEsR8aWcvPguYH5VNsFsBXOr9OvbncsvO5F/T1/Ijbc9W+hwJElSO9tuNjR7w/uNiHgNeBmYGRErIuJ/2ie84lJTU9+qHsy9elRQXV1HbW1dHqKSJElSa7XlfjgiSoErgVOBCcB5ETGhybBTgfHZn4uAq1ow9zLg3pTSeODe7HOAs4DKlNJ+wFuAj0bEmNa98q5l/qLVAPZgboMLzz6QQw8azhe+90/WrN1c6HAkSVI72lE29NNkVss+JKW0a0ppF+BQ4IiI+Ey+gys2mQrmnW+R0atnBQDrN2zZwUhJkiS1s0/T+vvhScDslNKc7AKBNwNnNBlzBnBDyngM6BcRQ3cw9wzg+uzj64Ezs48T0DO7AGF3YAuwtjUvuquZX7WGXfp1p1fPykKHUrRKSkq48jtvZ/lrG/jGT+4vdDiSJKkd7SjBfD5wXkppbsOGlNIc4APZfWok04N55yuYe/fKJJjXmWCWJEnqaNpyPzwcWNjoeVV2W0vGbG/u4JTSkmwsS4BB2e1/BjYAS4AFwI9SSiubCywiLoqI6RExfcWKFTt4GZ3fgsVrGD3C6uW2esv+w/jIeQfzi+ufYOarrxU6HEmS1E52lA0tTyn9x51BSmkFUJ6fkIpXTW09Za1JMGcrJdatr851SJIkSWqbttwPRzPbmvZt3taYlsxtahJQBwwDxgKfi4jdmhuYUrompTQxpTRx4MCBOzhs5ze/ajWjh/crdBidwnf+3/H06F7O5749tdChSJKkdrKjbOj2Smott22ipqaO8rKdb5FhBbMkSVKH1Zb74SpgZKPnI4DFLRyzvbnLsm00yP5ent3+PuAfKaWalNJy4BFg4g5i7PJSSsxftMb+yzkyaEAvvvbJo/n7vbOYev/sQocjSZLawY4SzAdExNpmftYB+7VHgMWkprUtMqxgliRJ6qjacj88DRgfEWMjogI4F5jcZMxk4PzsYoKHAWuybS+2N3cycEH28QXAHdnHC4Djs8fqCRxGZmFCbceq1ZtYv2ELo00w58wnPnQou4/uz2e/PdWFzCVJ6gK2mw1NKZWmlPo089M7pWSLjCZqa+tbtcjf1grm9VYwS5IkdSRtuR9OKdUClwJTgZeAW1NKMyLi4oi4ODtsCjAHmA1cC3x8e3Ozcy4HToqIWcBJ2ecAVwK9gBfIJKh/m1J6LhfvQ2e2YPEaAEaP6FfYQDqRysoyfvy1t/HiKyu4+qbphQ5HkiTlWVmhA+hMamrrKCttQwXzBiuYJUmSOpOU0hQySeTG265u9DgBl7R0bnb768AJzWxfD5zVxpC7nPlV2QSzFcw59c6T9+SEI8fy9R/fz/vO2I9d+vcodEiSJClPdj4bqm2qqa2nvLwVCeZsBfN6ezBLkiRJ7Wr+otUA9mDOsYjgp/9zCqvXbuabVzxQ6HAkSVIemWDOodYu8terp4v8SZIkSYUwv2oN3buVMXDXnoUOpdPZb+/BXPS+t3Dl9U/w0qwVhQ5HkiTliQnmHKqtq6esFYv8de9WTklJuMifJEmS1M7mVa1m9Ih+REShQ+mUvvX54+jVs4LPfXtqoUORJEl5YoI5h2pq6ilvRYI5Iujdq8IKZkmSJKmdzV24irEj+xU6jE5r4K49+Z9PHcNd/5rNXf+aVehwJElSHphgzqGa2jrKy3e+RQZkFvqzglmSJElqX3MXrmbsyP6FDqNTu/TCSYwbswtf+O4/qaurL3Q4kiQpx0ww51BtbesqmAErmCVJkqR2tmr1Jlav2cxuo0ww51NFRRnf++IJvDBzOTfe9myhw5EkSTlmgjmHampb14MZrGCWJEmS2tvchasAGDuqX2ED6QLe+/YJTDpwOF/70b/YtKmm0OFIkqQcMsGcQzU1dZSXtbJFhhXMkiRJUruau3A1gC0y2kFE8MMvn0TVkrX83+8eL3Q4kiQph0ww51BNW1pk9KxkvQlmSZIkqd3MWZCpYLZFRvs45q1jOO348Xz/yodZuWpjocORJEk5YoI5R1JKmR7MrVzkr1fPCtZtsEWGJEmS1F7mLlhF/77d6NunW6FD6TIuv+xE1qzdzPevfLjQoUiSpBwxwZwjDashl5W2toK5gnXrrWCWJEmS2sucBasYa/Vyu9pv78Fc8N4D+b/fPc6CRasLHY4kScoBE8w5UlOTSTCXl7cywdyr0gpmSZIkqR3NXbja9hgF8K3PHwfA1370rwJHIkmScsEEc47U1NYBtH6Rv54VVFfXUVNTl8uwJEmSJDWjvr6eeVWrGTuyX6FD6XJGDuvLJz90KDfe9izPvri00OFIkqQ2ymuCOSJOiYiZETE7Ii5rZn9ExM+z+5+LiIMb7esXEX+OiJcj4qWIeGs+Y22r2tpsi4zWLvLXqxKAdeutYpYkSZLybfGydWzZUsfYkVYwF8KXLjmKfn26cdn37yl0KJIkqY3ylmCOiFLgSuBUYAJwXkRMaDLsVGB89uci4KpG+34G/COltBdwAPBSvmLNhZpsgrm8tQnmnhUArNtgH2ZJkiQp3+YuWA1gi4wC6d+vO1++9Cj+cf9s7ntkTqHDkSRJbZDPCuZJwOyU0pyU0hbgZuCMJmPOAG5IGY8B/SJiaET0AY4GfgOQUtqSUlqdx1jbbGuLjPJWtsiwglmSJElqN3MXrgJg7Kh+hQ2kC7v0wkmMHNaHL11+LymlQocjSZJaKZ8J5uHAwkbPq7LbWjJmN2AF8NuIeDoifh0RPZs7SURcFBHTI2L6ihUrchf9Ttq6yJ8VzJIkSVKHN2fBKiJg9PB+hQ6ly+rWrZyvf+ZYnnhmEXdMfbnQ4UiSpFbKZ4I5mtnW9J+ltzWmDDgYuCqldBCwAfiPHs4AKaVrUkoTU0oTBw4c2JZ426S2rm09mHtlE8zrTTBLkiRJeTd34WqGD+lDZWVZoUPp0i547wHsufuufPV/76Mu+5lKkiQVl3wmmKuAkY2ejwAWt3BMFVCVUno8u/3PZBLOHVZNTbZFRlkbW2RssEWGJEmSlG9zF6xi7Mh+hQ6jyysrK+Xbnz+eGa+s4A9/fb7Q4UiSpFbIZ4J5GjA+IsZGRAVwLjC5yZjJwPmRcRiwJqW0JKW0FFgYEXtmx50AvJjHWNts6yJ/5W1skbHeCmZJkiQp3+YsWMVYF/jrEN5z2t4ctO8Qvv6Tf7FlS22hw5EkSTspbwnmlFItcCkwFXgJuDWlNCMiLo6Ii7PDpgBzgNnAtcDHGx3iE8DvI+I54EDge/mKNRdqGxLMVjBLkiRJHVp1dS2Ll61jNxPMHUJJSQnf+8IJzF2wml//8alChyNJknZSXhuOpZSmkEkiN952daPHCbhkG3OfASbmM75cqqnNtMhobQ9mK5glSZKk9jF/0WpSwhYZHcjbjh3HUZNG8e2fP8gFZx1Izx4VhQ5JkiS1UD5bZHQpNTUNFcyte0srK8soKyth3XormCVJkqR8mjN/FQBjR1rB3FFEBN+/7ESWLl/PL373RKHDkSRJO8EEc440VDC3tkVGRNC7ZwXrNljBLEmSJOXT3IWrAWyR0cEcccgo3n7CeH7wy4dZvWZTocORJEktZII5Rxp6MLe2RQZk+jBbwSxJktR5RMQpETEzImZHxGXN7I+I+Hl2/3MRcfCO5kbELhHxz4iYlf3dv9G+/SPi0YiYERHPR0S3/L/K4jN34SoqK0sZOrhXoUNRE9/5f8ezas1mfvSrfxc6FEmS1EImmHOkprZtLTIAelnBLEmS1GlERClwJXAqMAE4LyImNBl2KjA++3MRcFUL5l4G3JtSGg/cm31ORJQBNwEXp5T2AY4FavL1+orZ7HkrGTOiHyUlfhzqaA7cZyjnvnNfrvjNYyxbsb7Q4UiSpBbwjipHamqyLTLKW9ciAzIL/a03wSxJktRZTAJmp5TmpJS2ADcDZzQZcwZwQ8p4DOgXEUN3MPcM4Prs4+uBM7OPTwaeSyk9C5BSej2lVJen11bUZs1dyfixuxY6DG3Dtz5/HJura/nu/z1Y6FAkSVILmGDOkVxUMPfuVcm6DbbIkCRJ6iSGAwsbPa/KbmvJmO3NHZxSWgKQ/T0ou30PIEXE1Ih4KiK+sK3AIuKiiJgeEdNXrFixky+ruNXX1zN73krGj9ml0KFoG8aP3ZX/Oucgrr5pOvOrVhc6HEmStAMmmHMkJz2Ye1awbr0VzJIkSZ1ENLMttXBMS+Y2VQYcCbw/+/tdEXFCcwNTSteklCamlCYOHDhwB4ftXBYvW8fm6lormDu4//n0MZSUBN/4yf2FDkWSJO2ACeYcqanNtsgoa0OLDCuYJUmSOpMqYGSj5yOAxS0cs725y7JtNMj+Xt7oWA+klF5LKW0EpgAHozeZNXclAOPHWsHckY0Y2pdLzp/EDbc9y0uzulaVvSRJxcYEc45sbZFRbgWzJEmSAJgGjI+IsRFRAZwLTG4yZjJwfmQcBqzJtr3Y3tzJwAXZxxcAd2QfTwX2j4ge2QX/jgFezNeLK1az5r4OYAVzEfjSpUfSo3s5X/vRfYUORZIkbYcJ5hyp3dqD2QpmSZIkQUqpFriUTOL3JeDWlNKMiLg4Ii7ODpsCzAFmA9cCH9/e3Oycy4GTImIWcFL2OSmlVcBPyCSnnwGeSin9Pd+vs9jMmruSyspSRg7rU+hQtAMDdunJ5y56K7dNeYnpzy4qdDiSJGkbygodQGfR0CKjrT2Ya2rqqa6upbLSSyNJklTsUkpTyCSRG2+7utHjBFzS0rnZ7a8D2+qtfBNwUxtC7vRmzX2d3UfvQkmJtTbF4LP//VZ+8bsn+MoP72Pq7z9Y6HAkSVIzvKvKkZqahgrm1r+lvXpWAFjFLEmSJOXJrHkrGT/G/svFok/vbnz50qO4+8FXuf/RuYUOR5IkNcMEc45sXeSvvA0tMnpWAtiHWZIkScqD+vp6Xp2/0v7LReZjHzyE4UN68+Uf3Eum6F+SJHUkJphzZHN1LQCVFW3pwZypYF6/wQSzJEmSlGsLF6+lurqO8WOtYC4m3buX8/XPHMujT1Zx5z2vFDocSZLUhAnmHNm8uZayshLK2rLIX0MFsy0yJEmSpJybNfd1ACuYi9CFZx3IuDG78JUf3kt9fX2hw5EkSY2YYM6RTZtr6d6tbQvzNVQw2yJDkiRJyr3Z81YCWMFchMrLS/n254/j+ZeXc/MdLxQ6HEmS1IgJ5hzZXF1Lt8o2JpitYJYkSZLyZtbclXTvVsawwb0LHYpa4ex37MMBEwbzPz/+FzU1dYUOR5IkZZlgzpFNm2vo3q28TcewglmSJEnKn1lzX2fcmF0oKfFjUDEqKSnhu184gVfnr+K6W54udDiSJCnLO6scyUkFcy8rmCVJkqR8mTVvJePG2B6jmJ12/HiOOGQk37riATZtqil0OJIkCRPMObO5uu09mHv1sIJZkiRJyoe6unrmLFjlAn9FLiL43hdOYPGydfzi+icKHY4kScIEc85s2tz2CubKyjLKy0usYJYkSZJybMGiNWzZUucCf53A0YeN4ZRjx3H5lQ+zZu3mQocjSVKXZ4I5RzIVzG3rwQyZhf7Wb7CCWZIkScqlWXNfB2D8GCuYO4PvfuF4Vq7exI+v+XehQ5EkqcszwZwjmzbXtLmCGTIL/a0zwSxJkiTl1Ky5KwGsYO4kDt5vGGedPoGfXPsoy19bX+hwJEnq0kww50guFvmDTAXzuvW2yJAkSZJyada81+nZo5yhg3sXOhTlyLc/fzybNtfy/V88XOhQJEnq0kww58imzW1f5A+sYJYkSZLy4aVZr7HX7gOIiEKHohzZc/cBXHjWgfzyxmksWLS60OFIktRlmWDOESuYJUmSpI7rxVkrmLDHwEKHoRz7+meOAeBbVzxQ4EgkSeq6TDDnSM4W+bOCWZIkScqptes2U7VkLRPGm2DubEYN78fHP3gIv731GWa++lqhw5EkqUsywZwjuVrkr1ePCiuYJUmSpBx6cdYKABPMndSXLj2SHt3L+eL3/lnoUCRJ6pLymmCOiFMiYmZEzI6Iy5rZHxHx8+z+5yLi4Cb7SyPi6Yi4M59x5kKmgjkXPZgrrWCWJEmScujFVzIJ5n32GFTgSJQPgwb04suXHsUdd8/kX/+eW+hwJEnqcvKWYI6IUuBK4FRgAnBeRExoMuxUYHz25yLgqib7PwW8lK8Yc6Wmpo66upSTCuZ+fbqxdl01dXX1OYhMkiRJ0ouzVtCtsowxI/sVOhTlyac/fBijhvflM9/8h5+lJElqZ/msYJ4EzE4pzUkpbQFuBs5oMuYM4IaU8RjQLyKGAkTECODtwK/zGGNObK6uBchJgnnY4N7U1yeWrVjf5mNJkiRJyiSY9xo3gNJSOwR2Vt27l/ODL53Isy8u4/o/PVPocCRJ6lLyeYc1HFjY6HlVdltLx1wBfAHY7j8/R8RFETE9IqavWLGiTQG31qbNNQA5WeRv+JDeACxetq7Nx5IkSZIEM15ZYf/lLuCcd+7LYQeP4Cv/e5/r2kiS1I7ymWCOZralloyJiNOB5SmlJ3d0kpTSNSmliSmliQMHFuamcWsFcw56MA8bbIJZkiRJypV166tZsGgN++xhgrmziwh++vW3sXT5er73i4cKHY4kSV1GPhPMVcDIRs9HAItbOOYI4J0RMY9Ma43jI+Km/IXaNps2ZxLM3XPUIgNg0VITzJIkSVJbvTz7NQArmLuIww4eyfnvPYAfX/NvXpnzWqHDkSSpS8hngnkaMD4ixkZEBXAuMLnJmMnA+ZFxGLAmpbQkpfSllNKIlNKY7Lz7UkofyGOsbZLLCubBA3tRUhJWMEuSJEk5MOOV5QBMsIK5y/jBl06kW2UZn/7GP0ip6ZdoJUlSruUtwZxSqgUuBaYCLwG3ppRmRMTFEXFxdtgUYA4wG7gW+Hi+4smnhgRzLnowl5aWMGRgLxYtXdvmY0mSJEld3YuzVlBZWcpuo/oXOhS1kyGDevPNzx7HXf+azZ33vFLocCRJ6vTyuoxySmlKSmmPlNLuKaXvZrddnVK6Ovs4pZQuye7fL6U0vZlj3J9SOj2fcbZVwyJ/3XLQIgMyC/1ZwSxJklT8IuKUiJgZEbMj4rJm9kdE/Dy7/7mIOHhHcyNil4j4Z0TMyv7u3+SYoyJifUR8Pr+vrji8OGsFe+42gLKy0kKHonZ06YWTmLDHQD71jbvYnP28JkmS8iOvCeauYnO2B3OuEszDBve2B7MkSVKRi4hS4ErgVGACcF5ETGgy7FRgfPbnIuCqFsy9DLg3pTQeuDf7vLGfAnfl/AUVqRdnrbD/chdUXl7KL759GnMXrObyXz5c6HAkSerUTDDnwNZF/nLQgxlg+JA+VjBLkiQVv0nA7JTSnJTSFjKLV5/RZMwZwA3Zb/Y9BvSLiKE7mHsGcH328fXAmQ0Hi4gzybSgm5Gfl1RcNmzcwtwFq00wd1HHHT6W9525H9+/8mFenr2i0OFIktRpmWDOga2L/OWwgnnl6k1s2uRXuSRJkorYcGBho+dV2W0tGbO9uYNTSksAsr8HAURET+CLwDd3FFhEXBQR0yNi+ooVnTfx9vLs1wDYZ08TzF3VT7/+Nnp2L+eiL/6N+vr6QocjSVKnZII5Bxp6MOdikT/I9GAGWLLcKmZJkqQiFs1sSy0c05K5TX0T+GlKaf2OAkspXZNSmphSmjhwYOdNvr44K5M8t4K56xo0oBf/+9WTeeiJBVx3y9OFDkeSpE7JBHMO5KOCGbBNhiRJUnGrAkY2ej4CWNzCMdubuyzbRoPs7+XZ7YcCP4yIecCngS9HxKVtfhVFbMYryykvL2H30bsUOhQV0H+dcxBHHzqa//fdf7JsxQ7//UWSJO0kE8w50JBgzmUPZsCF/iRJkorbNGB8RIyNiArgXGBykzGTgfMj4zBgTbbtxfbmTgYuyD6+ALgDIKV0VEppTEppDHAF8L2U0i/y9/I6vmdmLGXvcQMpLy8tdCgqoIjgV5efzsZNNXz8K38npR19GUCSJO0ME8w50LDInxXMkiRJapBSqgUuBaYCLwG3ppRmRMTFEXFxdtgUMovyzQauBT6+vbnZOZcDJ0XELOCk7HM1kVLiqReW8Jb9hhY6FHUAe40byLc/fxx/uesl/vjX5wsdjiRJnUpuMqJd3ObqWkpKImeVEf36dqNbZRmLlq7NyfEkSZJUGCmlKWSSyI23Xd3ocQIuaenc7PbXgRN2cN5vtCLcTmXR0rWseH0jb9lvWKFDUQfxuYsO569TX+bSr03h2LeOYVj2m6OSJKltrGDOgU2ba+hWWUZEc2ux7LyIYPiQ3lYwS5IkSa301PNLADjYCmZllZaW8LufnMnm6louuuxvtsqQJClHTDDnwObq2py1x2gwbHBvezBLkiRJrfTUC0soKQn233twoUNRB7LHbgP4/mUn8vd7Z/HrPz5V6HAkSeoUTDDnwKbNtTlb4K/B8CF9rGCWJEmSWump55ew17gB9OxRUehQ1MF84kOTOPGo3fjU1+9ixszlhQ5HRSSlRE1NHZs21bB23WZWrtrI66s2smbtZjZs3EJ1dS11dfVWx0vqcuzBnAP5qmBevGwdKaWctd6QJEmSuoqnXljCcYePLXQY6oBKSkq48Yp3ccDbruacj/+JaXdeRPfu5YUOS3lWXV3L4mXrWPbaepat2MDy1zewbMV6lr22gZWrN7FufTXrN25h3fotrNtQzbr1W9i0uYbaunpqauqpqa2jrq7lieOyshLKSksoKyuhe7cy+vSqpE/vSvr27rb18a79uzNscG+GDe7N0EENv3vRt0838wCSiooJ5hzYtLmG7t1ye0MyfEhvNm6qYc3azfTr2z2nx5YkSZI6s2Ur1rNo6ToO3tf+y2rekEG9ueGn7+KUD97EZ781lau+f3qhQ1IO1NXVM/PV15jxygpenb+SV+ev2vp74eI1NFdY3K9vN3bp253evSro3bOSgbv2YLdR/endq4Lu3copL8skicvLSrO/SygvL6WstITy8pLseRO1dfXU1mYS0bW1mccNyenN1bWsXV+d+VlXzfxFq1mzrprXVm5k/YYt/xFT3z6V7LnbAPbcfdetv/fYLfO4MsfFbZKUC/7JlAP5qmAGWLxsnQlmSZIkaSc8/UJ2gT8TzNqOtx07ji987Ah+eNUjHHPYaM49Y79Ch6SdUFNTxwszl/PUC0t46vklPPXCEp57aRkbN9VsHTNoQE92H92fow8dze6j+zN6eD8GD+zJ4AG9GDywJwN36VnwhO269dUsWb6OJcvWs3jZOhYvW8ecBauYOec1/vXvedx423Nbx5aXl7D/XoOZeMAwJu4/jEMOGM6E8QMpLy8t4CuQJBPMObG5Oj89mAEWLV3HhD0G5fTYkiRJUmf2VDbBfOA+QwociTq67/y/43lk+gL+6/N3sPf4gRwwwf9mOqra2jqefH4J9z86j3/9ey4PT1vAho2ZZHLvXhUctM9QLnrfWzho3yHst9dgxo3Zhd69Kgsc9Y717lVJ716V7LHbgGb3b9i4hVfmvM7MV1/jmReXMv25xdw8+QV+ddOTAHSrLOOQA4ZxzGFjOOaw0Rw+cSQ9utt7XlL7MsGcA5s219K7Z27/AG9cwSxJkiSp5Z56YQnjxuxC3z7dCh2KOrjy8lL+fPXZTHz7NZz5kZuZdud/M2CXnoUOS1nzFq5i8j9n8o/7Z/PQEwu2tpOYsMdALjzrQI48ZBQT9x/GbqP7U1JSUuBo86NnjwoO2ncoB+07dGuVfX19Pa/OX8X0Zxcz7dlFPDxtAd/7xUN85+cPUl5ewiEHDOeYQ0dz4lG7ccTEUQWv0pbU+fmnTA5srq5l4C49cnrMhgTzoqVrc3pcSZIkqbN76oUlHLL/8EKHoSIxZFBvbr/2XI5673Wc8/E/M/WmD1BWZsuBQqivr+ep55dwx90zuePul3n+5eUA7Ln7rnzw3ftz7FvHcMxhYxg8sFeBIy2skpISxo/dlfFjd+W8MzNJ57XrNvPI9IU88Ng87n90Hj+8+hG+f+XD9OxRzglH7MYpx47j1OPGMWZk/wJHL6kzMsGcA/lY5K9793L69+1mBbMkSZK0E1au2sjcBau5+AMTCx2KisghBw7nmsvfwQWf+SuXfHUKV3//dCKi0GF1CSklHn+6ij/e8QJ//vuLLF62jpKS4MhDRvHjr53MO0/ak3Fjdy10mB1en97dOPW48Zx63Hgg09v5X/+eyz/un81d989m8j9nArDXuAGcckwm2Xz0oaPpluNchqSuyQRzDmyurqVbjnswQ6aK2QSzJEmS1HJPz1gKuMCfdt757z2Qma++zvd+8RDDh/Tmfz59bKFD6tRefGU5f/jr8/zxjheYs2AVlZWlnHbceM58216cdvx4W5W0Ue9elbzz5L1458l7kVLilTmvc9e/ZvGP+2dz1U3TuOI3j9G9WxknHrkbZ75tL04/cQ8GDejaleGSWs8Ecw5s2pz7Rf4gs9DfoqUmmCVJkqSWaljg7yATzGqF73zheBYvW8fXf3w/wwb35iPnvaXQIXUqr63cwI23Pcf1f36GZ19cRklJcMIRY/nap47mXafsbd/0PIkI9tx9AHvuPoBPf+StbNy0hQcem8+U+2bxt3tm8rd7XiECjpg4ijPfthdnnGzVuKSdY4I5BzZX19ItD03zhw3uzYuzVuT8uJIkSVJn9dhTVYwd1Y9d++d2jRR1DRHBNT94B8teW8/FX7qTXfp1592nTih0WEWtvr6eex6aw69vfoq/Tn2Zmpp6Jh04nJ998xTOPn0fhgzqXegQu5we3Su2ttP4+bdO5dkXl/LXqS/z16kv8/nv3M3nv3M3++wxkDNO3osz37YXEw8YZssYSdtlgjkHNlfX5rwHM8CYkf1YtHQtGzdtoUf3ipwfX5IkSepMUko89MT8rT1IpdYoLy/l1qvO4m0fuImzP/YnbvnlWbznNJPMO2vh4jX89tanue6Wp5lftYZd+nXnkvMn8eFzD2LfvQYXOjxlRQQH7jOUA/cZyjc+exzzFq7ijrtn8tepL3P5Lx/me794iFHD+3LW2ydw9un7cMiBw002S/oPJpjbqK6uni1b6vJSwbz/XoNJCWbMXMEhB7oKtiRJkrQ9r8x5nRWvb+SoSaMKHYqKXK+elfzjxg9w6vk3cc7H/8Qff/Fezjp9n0KH1eFt2VLL3+55hV//8SmmPjCblOCko3bjB186iTPftheVefjcrNwaM7I/n/rwYXzqw4fx+qqN3HnPK/zp7zP4+W8f58fXPMqYkf04+/R9OPv0fTh4v6EmmyUBJpjbrHpLLUBeejAfMCHzr7rPvrTUBLMkSZK0Aw89MR+AoyaNLnAk6gx696rkrhs+wGnn/57zLv0zGzZu4cKzDyp0WB3SS7NW8Jubn+KG255lxesbGTG0D1/95NF86OyDGDuqf6HDUyvt2r8HF5x1IBecdSCrVm/ijrtf5tY7Z/CTax/lh1c9wh677coH370/H3j3/owZ6XWWujITzG20aXMmwZyPCuYxI/vRq2cFz764LOfHliRJkjqbh55YwKABPdljNxenUm707lXJlBvez7svuoUPfe4O5lWt5uufOdaqTWD9hmr+dOeL/Prmp/j39IWUlZXwzpP25CPnHczJR+9OaWlJoUNUDvXv150Lzz6IC88+iJWrNnL71Je56S/P8bUf/Yuv/ehfHH3oaM5/7wG897QJLtYodUEmmNtocx4TzCUlJey/92CefXFpzo8tSZIkdTYPPj6fIw8ZZfJPOdW7VyV//937+Ohld/LNnz7A3IWruebyd3TJdg8pJR5/uorf3Pw0N09+gfUbtrDn7rvyw6+cxPnvOYDBA3sVOkS1g1369+DD5x7Mh889mHkLV/H725/nhtue5SP/bzKXfnUK7zltbz76/okcOck/j6Wuouv9jZhjmzbXAORlkT+AA/YezB/ueJ6Ukn8wS5IkSdtQtWQN8xau5lP/dWihQ1EnVFFRxnU/PoOxo/rx9R/fz0uzVnDLL8/qMu0fXlu5gRtve47f3PwUM15ZQY/u5Zzzjn348LkHc/jEkX5W7cLGjOzPVz55NF/+xFE88cwirv/TM/z+r8/z+9ufZ+/xA7jofW/h/PccwC79exQ6VEl55HdW2mhzdf4qmAEOmDCENWurmV+1Oi/HlyRJkjqDhx5fANh/WfkTEfzPp4/lL9ecwytzX+fg037FX//xUqHDypuamjruvGcmZ3/sVoZN/DGf/dZUevWs4JofvIMlT36O6358Jkf4jQFlRQSHHjSCX37vdBZP/xzX/egM+vSq5DPfnMqwQ37MBz/1Fx57amGhw5SUJ3mtYI6IU4CfAaXAr1NKlzfZH9n9pwEbgQtTSk9FxEjgBmAIUA9ck1L6WT5jba2GHsz5WOQP3ljo77mXltk0X5IkSdqGh56YT6+eFVvvn6V8edepe3PAhMGc/bE/8a7/voUPnX0gP/rqyZ2iQjOlxL+nL+T3tz/HrXfO4PVVm9i1f3cuOX8SHz73IPbdy/+/tGM9e1TwoXMO4kPnHMSzLy7l2j88yY1/eY6b/vIchx40nE9/+DDec9oEystLCx2qpBzJWwVzRJQCVwKnAhOA8yJiQpNhpwLjsz8XAVdlt9cCn0sp7Q0cBlzSzNwOId8VzPvtNZgIXOhPkiRJ2o6HnljAERNHUlZmwkL5t9voXXjk9g9z2SVHcsNtz7L38Vfyx79mWhsWm5QSz8xYwld+cC+7HfEzjnz3dfz21mc48cjdmHzdeSye/jl++o1TTC6rVQ6YMIRffOftLJr2WX7x7dNYuXoT5116G2MPv4Lv/+IhXl+1sdAhSsqBfLbImATMTinNSSltAW4Gzmgy5gzghpTxGNAvIoamlJaklJ4CSCmtA14Chucx1lZrSDDnqwdzzx4VjBuzC8++5EJ/kiRJUnNWrtrICzOX2x5D7aqysozvX3YiT075KKOH9+V9n7iNI971G+5/dG6hQ9uhurp6HnxsHp/5xj/Y7YifcdApv+LyXz7MHmN35fqfnsnyZ/4fN//yLN5x0p5UVLh0k9quV89KLrlwEi/ffyl3/u597D1+IF/+wb2MnPQTLvnK35m3cFWhQ5TUBvn8m2I40LjBThXQdMWN5sYMB5Y0bIiIMcBBwON5ibKNGhb5y1cFM8D+ew+2glmSJEnahkemZz5SHDVpVIEjUVd0wIQhPHrHR7julqf55k/v57izr+eko3bjCx87ghOO3K3D9Ch+beUG/vXvefzj/tlM/udMXlu5kYqKUk46aje+8omjeMeJezJ4YK9Ch6lOrqSkhLefsAdvP2EPXnh5GT/99WNc+8cn+dXvp/O+M/fjix87kn32HFToMCXtpHwmmJv7W7Tp94W2OyYiegG3AZ9OKa1t9iQRF5Fpr8GoUe1/Q5nvFhkAB+w9hL/c9RLrN1TTq2dl3s4jSZKk3GrtmiTbmxsRuwC3AGOAecDZKaVVEXEScDlQAWwB/l9K6b58v8aO4P5H51FRUcqkAzvklx7VBZSWlvDf73sLH3jX/vzyhmn84KqHOel9N7LXuAF8/PxDOPed+zJw157tGtP6DdU89MQC7n14Dvc+MpdnZmS+FdundyVvP3487zplb045dhy9e/kZU4Wx716D+c2PzuCbnzuWn1zzKL/6/ZPceNtznHHynnzp0qM49KARhQ5RUgvlM8FcBYxs9HwEsLilYyKinExy+fcppb9s6yQppWuAawAmTpzY7g2v8r3IH2QW+ksJnn95OW99y8gdT5AkSVLBNVqT5CQy973TImJySunFRsMar0lyKJk1SQ7dwdzLgHtTSpdHxGXZ518EXgPekVJaHBH7AlPpoG3mcu3v973CMYeOplue2tZJLdW9ezmf++jhXHLBIfzp7y/yf799nE/+z118+hv/4OhDR/PuU/fm+MPHsvf4AZSU5K5j5ebNNTz/8nKefH4xTz6/hCefX8zzLy+ntraeiopSDn/LSL79+eM48ajdmLj/MHuVq0MZMbQvP/n6KXz5E0fxf799gv/77ePccfdMjj9iLF+65MgO9U0ASc3LZ4J5GjA+IsYCi4Bzgfc1GTMZuDQibiZzQ70mpbQkW8nxG+CllNJP8hhjm7VLBfOEIQA8++JSE8ySJEnFY+uaJADZe94zgMYJ5q1rkgCPRUS/iBhKpjp5W3PPAI7Nzr8euB/4Ykrp6UbHnQF0i4jKlFJ1fl5exzBr7uvMfPV1LrlgUqFDkbbq1q2cD77nAD74ngN49sWl3DblRW676yU++T93AdC/bzcOnziSffYYxF67D2CP3XZl8ICeDNy1J316V74pmZZSorq6lnUbtrB0+XqWrljPoqVrmT1vJbPnreTlV19jxisrqK2t33rst+w/jM9/9HCOe+sYjpw0ih7dKwryPkg7Y8AuPfnm547j8x89nGt+/yQ/vubfnPS+GznkgGF8+dKjeOfJe+b0H2Yk5U7esqIppdqIuJRM5UQpcF1KaUZEXJzdfzUwhczXAWeT+Urgh7LTjwA+CDwfEc9kt305pTQlX/G2VkMP5nwt8gcwanhf+vXtxnMv2YdZkiSpiLRlTZLtzR2cUloCkC3OaK5Z5XuAp7eVXC50m7lc+ts/ZwLwjhP3KHAkUvMOmDCEAyYM4VufP55X563koSfm8/C0BTz6VBV3P/gqNTX1bxpfWhqUl5VSWhpEBBs31VBf/59f1i0tDcaM6Mf4sbty2nHjOXi/obxlv2GMGdnPak8Vtd69KvncRw/n0gsncf2fn+EHv3yEd/33Ley/92C++smjec9pe5toljqYvC4Hm00IT2my7epGjxNwSTPzHqb5/swdTntUMEcE++81mGdNMEuSJBWTtqxJ0pK5zZ80Yh/gB8DJ2xpT6DZzufS3e15h3z0HMWZk/0KHIu3Q7mN2Yfcxu3Dh2QcBUFtbx7yFq5k9byXLX9/Aitc3snL1Jmrr6qmtrSelRI/u5fTsUUHvXhUMHtCLIQN7MWxwb0YN70t5ua0u1HlVVpZx0fsn8l/nHMQf73iB7/7fg5z9sT+x9/gBfPUTR3POO/eltNREs9QR5DXB3BVsTTDnsQczwIH7DOE3Nz9FTU2dNxGSJEnFoS1rklRsZ+6yiBiarV4eCixvGBQRI4DbgfNTSq/m5FV0YKtWb+KhJ+bzhYuPKHQoUquUlZUybuyujBu7a6FDkTqssrJSPvieA3jfmfvx57+/yHd+/iDv/+Rf+MZP7+fLlx7F+9+1v3kSqcD8p5422rS5lsrK0rx/BenYw8awYWMNjz1VldfzSJIkKWe2rkkSERVk1iSZ3GTMZOD8yDiM7JokO5g7Gbgg+/gC4A6AiOgH/B34UkrpkTy+rg7jH/fPpq4u8Y6T9ix0KJKkPCstLeGcd+7Ls3dfzG3XnE3PHhV86HN3sMcx/8c1v5/Oli21hQ5R6rJMMLfR5uravPZfbnDc4WMoLQ3++VCnL0SRJEnqFFJKtUDDmiQvAbc2rEnSsC4JmXZyc8isSXIt8PHtzc3OuRw4KSJmASdln5MdPw74WkQ8k/1prj9zp/G3e2YycNceTDpweKFDkSS1k5KSEt596gSeuuuj/O235zFo15589LI7GXfUz7nyd0+wObtWlqT2Y4K5jTZtrslr/+UG/fp2Z9KBw7n7QRPMkiRJxSKlNCWltEdKafeU0nez265uWJckZVyS3b9fSmn69uZmt7+eUjohpTQ++3tldvt3Uko9U0oHNvpZ3jSmzqKmpo677p/NaceNtwenJHVBEcHpJ+7JY5M/wtSbPsCo4X259GtT2O2In/HTax9l46YthQ5R6jK8E2ujzdW17ZJgBjjpqN2Z9uxiVq3e1C7nkyRJkjqqR6YvYPWazbbHkKQuLiI4+ZhxPHTbf3HfLRew17gBfPZbUxnz1iv44VUPs259daFDlDo9E8xttGlzLd3zvMBfg5OP3p36+sR9/57bLueTJEmSOqq/3PUSFRWlnHz07oUORZLUAUQExx0+lvtuuZCH//JfHLzvUL74vXsY89Yr+M7PHmDN2s2FDlHqtEwwt1F7VjBPOnA4vXtV2IdZkiRJXdrmzTX8/vbnOfPkvejdq7LQ4UiSOpgjDhnFP276II9P/giHTxzJ1370L0a/9ad86fJ7WLx0baHDkzodE8xttGlzTbss8gdQXl7K8YePtQ+zJEmSurS/Tn2Zlas38ZHzDi50KJKkDmzSQSP422/fx1N3fZSTjtqdH171CGMOv4ILP3M7z7+0rNDhSZ2GCeY2as8KZsj0YZ67YDWvzlvZbueUJEmSOpLf3PI0o0f05YQjxxY6FElSETho36H86eqzmfXgJ7j4AxP5099fZP+Tr+Jt77+Rux+YTUqp0CFKRc0EcxttbscezAAnHb0bgG0yJEmS1CXNXbCKex6aw4fPOZiSEj/OSJJabrfRu/Dzb53Gwsc/w3e/cDzPvrSUt33gJiYcfyW/+N3jrF1nn2apNbwja6NN7VzBPH7srowe0dc2GZIkSeqSrrvlaSLgwrMPLHQokqQitUv/Hnz5E0cz/9HP8LufnEnvnhV84mt3MfyQn/DxL9/JjJnLCx2iVFRMMLfR5s3tm2COCE4+enfueXgOmzbVtNt5JUmSpEKrra3jt7c+zSnHjmPksL6FDkeSVOQqK8u44KwDeeLOi3jib//Ne07dm+tufZp9T/wlx571W35/+3PmXqQWMMHcRu25yF+Dc96xL+vWb2HyP2e263klSZKkQpr6wKssWrrOxf0kSTl3yIHD+d1P30XVE5/lB18+kQWL1/CBT/6FoRN/xMe/fCfTn11kr2ZpG0wwt1F7L/IHcNzhYxg5rA/X//mZdj2vJEmSVCgpJX7wy4cZOqgXp5+wR6HDkSR1UgN26ckXPnYksx/6JPfdcgHvOHFPfnvrMxxy+rUccPJVXPHrR1m2Yn2hw5Q6FBPMbbSpnRf5AygpKeED79qfqQ+8ypJl69r13JIkSVIh3P3Aqzz0xAK++smjqaho3/tvSVLXU1JSwnGHj+XGn72bJU9+jqu+93YqK8r4zDenMvyQH3PKB27khj8/w7r11YUOVSo4E8xtkFIqSAUzwAVnHUh9feL3tz/X7ueWJEmS2lNKia/88F7GjOxnewxJUrvr17c7F3/wEKb9/SJeuOfjfPFjRzJzzutc8Jm/MujA/+Wcj/2JyXe/zObN9mtW12SCuQ22bKkDaPcezAB77j6AQw8azvV/ftYeQJIkSerUbv/HSzz5/BK+8ZljrV6WJBXUPnsO4rtfPIE5j3yKR27/L/7rnIO4799zOePDNzPooP/lvEv+zJ/unMH6DVY2q+swwdwGm7L/MlWICmaAC957IC/MXM4zM5YW5PySJElSvtXV1fPV/72PvcYN4APv3r/Q4UiSBEBEcPjEUVz53bezePrnuOuG93PuO/fl3kfmcPbH/sTAA/6XMz/8R2687VlWrd5U6HClvDLB3Aabq2uBwiWYz3nHPlRUlLrYnyRJkjqtG/78LC/Neo1vf/44Skv9+CJJ6njKy0s55bjxXPODd7Lkyc9z/60X8t/vO5jpzy3m/E/fzqCD/pdTPnAj1/x+OouWrC10uFLO+f2yNti0OZNgbu9F/hrs0r8HZ5ycWc30I+cezL57DS5IHJIkSVI+zFu4ik9/8x8cPnEk7z5170KHI0nSDpWWlnDMW8dwzFvHcMU3TmH6s4u57a6XuG3Ki3z0sjsBOGDCYE49bjynHTeet75lBGVlpQWOWmobSwDaoNAVzAA//PJJ9Oxezsnvv5G5C1YVLA5JkiQpl2pr6/jAp/4CwE0/ezclJX50kSQVl5KSEiYdNIIffPkkZj30SZ7/58f44VdOon/f7vzoV//m6Pf+loHZRQKv/9MzLFuxvtAhS61iBXMbNPRgLsQifw3GjOzP3b//IEe997ec/P4befgv/8Xggb0KFo8kSZKUC9/9v4d4ZNpCfv/zdzN2VP9ChyNJUptEBPvuNZh99xrM/7v4CNas3cw9D89hyn2zmPKvWdx65wwA3rLfUE44cjeOP3wsR04aRc8eFQWOXNoxE8xt0BEqmAH23WswU65/PyeedwMnv/9G7vnj+QzctWdBY5IkSZJa68HH5vGtKx7gg+/Zn/e9y4X9JEmdT98+3XjPaRN4z2kTqK+v59kXlzHlvln84/7Z/PTXj/LDqx6hvLyEQw8cwfFHjOW4w8cw6cDh9OhuwlkdjwnmNih0D+bG3vqWkfz11+fyzv/6I8ee/Tvu/eP5DBnUu9BhSZIkSTvl4Sfm8/YL/8C4Mbvwi2+fVuhwJEnKu5KSEg7adygH7TuUr3zyaDZs3MIj0xZw37/nct8jc/nOzx/kW1c8QFlZCQfvO5QjJo7kiENGccTEkeZ+1CEUPjNaxDpKBXODk47enSk3vJ93fOgPHHPW77j35vMZMbRvocOSJEmSWuTBx+Zx2gW/Z/iQPvzrlgvo07tboUOSJKnd9exRwcnHjOPkY8YBsHrNJh6etoBHpi/kkWkL+OWN0/jprx8DYOyofhyy/3Desv9QJu4/jIP3HUq/vt0LGb66oI6RGS1SDQnmQvZgbuq4w8cy9aYPcur5N3HoO37NNT94B28/YY9ChyVJkiRt1+S7X+a8S29j9Ii+3PvHCxg62IosSZIA+vXtzukn7snpJ+4JwJYttTz1whIembaQR59ayBPPLtrawxlg99H9ect+w9h3z0GZn70Gsduo/pSWumCu8sMEcxs0LPLXrQO0yGjsiENG8eCfP8QHPvkXTr/wD7z/Xfvx06+fYl9mSZIkdThr1m7m09/4B7/70zMctO8Q7rrhAy5aLUnSdlRUlHHYwSM57OCRW7e9vmojTz63mCefX8KTzy9m+nOL35R07lZZxt7jB7DPHoMYP3YXxo3ehfFjd2XcmF3o38+KZ7VNx8qMFpmO1iKjsQP3GcpTd32U71/5MN/9vwe5efIL7LvnICYdOJy3HjyS4w4fw5iRrsYtSZKkwqipqeOWv73Aly6/lyXL1/GVTxzF/3z6GCoqOt69tSRJHd2u/Xu8qa0GwIaNW3hp1gpemLmcF2YuZ8YrK3jw8fn8/vbnSKnx3O7sPnoXRg7rw4ihfRgxJPN75LC+jBjah2GDe1NeXlqAV6Vi4d1bG3SkRf6aU1FRxtc/cyxnvX0CN09+gcefXsSf/v4i1/7hKQDGjOzHUZNG8Zb9Mj16DtxnCL17VRY2aEmSJHVqa9dt5to/PMUVv3mMqiVr2W+vQfzlmnM45MDhhQ5NkqROpWePCiYeMJyJB7z579jNm2uYs2AVs+auZPa8lcya9zpz5q/ixVkrmPrAq6zfsOVN4yNgyMBeDBvcm4G79mTALj0YuEuPzO9dezKgfw8G7pp5vmv/HvTtXek/GHcxeb3aEXEK8DOgFPh1SunyJvsju/80YCNwYUrpqZbM7Sh69ijvkBXMjU3YYxDf+vzxANTX1/PiKyv416Pz+Ne/53LPQ3O48bbnto4dP3YXDt53KAfvN5SDsyuY7tq/B7W1dazfsIW6+kT3bmV0qyyjpMTePZIkSduTj/vhiNgFuAUYA8wDzk4prcru+xLwYaAO+GRKaWqeX+JO+8EvH+F7v3iI4w4fw68uP51Tjh3nfaUkSe2oW7dyJuwxiAl7DGp2/5q1m6lasjbzs3QtCxevoWrJWhYvW8drKzfy8quv8drKjf+RiG6ssrKUvr270adXJX16V9K3dyV9elXSt092W69K+vappHfPSnp0L6dH93J69sj87tGtfOu2xj9lZVZRd1SRGtfE5/LAEaXAK8BJQBUwDTgvpfRiozGnAZ8gc0N9KPCzlNKhLZnbnIkTJ6bp06fn4+V0akuWrePpGUt46vklPPVC5md+1Zqt+ysrS6murvuPeb17VTB4QC8GDehJrx4V1KdEfX2iW2UZA3bpwYD+mX+9anjcv183evWooFfPCirKS8l8ntq2Hexu8/xcHCPY8UmK4nW04CRtfh07PEP+X0dHeC/r6xPVW2qprq6jtq6eCCgpCYLI/M4+zzwOSuKNbRFvjAmiRa9Hkjq6kpIoSIVLRDyZUpqY53Pk5X44In4IrEwpXR4RlwH9U0pfjIgJwB+BScAw4B5gj5TSf97INdLe99BLl69j0dJ1vGX/Ye12TkmSlHubNtXw+uqNrHh9I6+t3MiK1zfw+upNrF1Xzdr11axZt5m166pZs646+3sza9dXb91WX79zOcmKitI3JaC7VZZRWVFKZcPvika/K5s8b25c9nlFeSmlpSWUlgRlZSWUlpZQVlpCaWlkf7/5ccO+N40rK6Ek+yE9tv5uweMWjm84bsPjstKSDnUPnc9IJgGzU0pzsgHcDJwBNE4SnwHckDJZ7sciol9EDCVTjbGjucqRoYN7M3Rwb047fo+t215ftZFnZizlyecX8/qqTfTqUUHvXhWUlASbNteyaXMNq9duZvlrG1j22gbWrNtMaWkJEbB67WZemLmc11ZuZOOmmgK+MkmS1NG978z9+P3/vafQYeRLvu6HzwCOzc6/Hrgf+GJ2+80ppWpgbkTMzsbwaB5f404bMqg3Qwb1LnQYkiSpjbp3L2dE976MGNp3p+emlNi4qYa166rZtLmGjZuyP5tr2LCx0fNNb97XdFv1llqqt9RRvaWWdeu3vOn5li11Wx9Xb6mjtrY+D+9CYVx41oH89idnFjqMrfKZYB4OLGz0vIpMVcaOxgxv4VwAIuIi4KLs0/URMbMNMefSAOC1QgehnPF6di5ez87Ha9q5eD07l+1ezz/8IvNTAKPb4Rz5uh8enFJaApBSWhIRDd9vHQ481syx/kMHvofuLPxzrHh4rYqD16k4eJ2Kg9epOGz3Ov3up5mfAmj2HjqfCebmvrzdtPZ9W2NaMjezMaVrgGt2LrT8i4jp+f7apdqP17Nz8Xp2Pl7TzsXr2bl08evZLvfDO3m+zMYOeg/dWXTx/+6LiteqOHidioPXqTh4nYpDsV2nfCaYq4CRjZ6PABa3cExFC+ZKkiRJHVm+7oeXRcTQbPXyUGD5TpxPkiRJyql8Ltc8DRgfEWMjogI4F5jcZMxk4PzIOAxYk/26X0vmSpIkSR1Zvu6HJwMXZB9fANzRaPu5EVEZEWOB8cAT+XpxkiRJEuSxgjmlVBsRlwJTgVLgupTSjIi4OLv/amAKmRWzZwMbgQ9tb26+Ys0Tv3LYuXg9OxevZ+fjNe1cvJ6dS5e9nnm8H74cuDUiPgwsAM7KzpkREbeSWQiwFrgkpVTXPq9WTXTZ/+6LkNeqOHidioPXqTh4nYpDUV2nyCxYLUmSJEmSJEnSzslniwxJkiRJkiRJUidmglmSJEmSJEmS1CommCVJkiRJkiRJrZK3Rf66kojYCzgDGA4kYDEwOaX0UkEDkyRJkpR3fh6QJEldmYv8tVFEfBE4D7gZqMpuHgGcC9ycUrq8ULGpdSKiL/Al4ExgYHbzcuAO4PKU0urCRCZJnVNEBDCJNydmnkjepBQlr6e6Gj8PFA//fJLUFUXE28jkNxr/2XdHSukfhYxLb1bs18kEcxtFxCvAPimlmibbK4AZKaXxhYlMrRURU4H7gOtTSkuz24YAFwAnppROKmR82nl+mOh8vKadR0ScDPwSmAUsym4eAYwDPp5SurtQsWnneT3VFfl5oDj451NxKfZES1fhder4IuIKYA/gBt78j6DnA7NSSp8qUGhqpDNcJxPMbRQRLwNvSynNb7J9NHB3SmnPwkSm1oqImdu6btvbp47JDxOdj9e0c4mIl4BTU0rzmmwfC0xJKe1dkMDUKl5PdUV+HigO/vlUPDpDoqUr8DoVh4h4JaW0RzPbA3jFfwTtGDrDdbIHc9t9Grg3ImYBC7PbRpFJdFxaqKDUJvMj4gtkKpiXAUTEYOBC3rjGKh4/I1N5Pq/xxoYPE4AfJoqP17RzKeONDyWNLQLK2zkWtZ3XU13Rp/HzQDHwz6ficdo2Ei23AK8AJi47Bq9TcdgcEZNSSk802X4IsLkQAalZRX+dTDC3UUrpHxGxB298VTvI3LhMSynVFTQ4tdY5wGXAA9nEcgKWAZOBswsZmFrFDxOdj9e0c7kOmBYRN/NGYmYkmd6lvylYVGotr6e6HD8PFA3/fCoeRZ9o6SK8TsXhQuCqiOjNG5+hRgJrs/vUMVxIkV8nW2RIOxARR5H5wPC8X70vPhHxJTL/MNDch4lbU0rfL1Rsah2vaecTEROAd/LmxMzklNKLBQ1MrRIRewNn4PWU1MH4901xiIiDgauA5hItH08pPVmo2PQGr1Nxya4rtfXPvob1ptSxFPN1MsEsNRERT6SUJmUffwS4BPgrcDLwN1cCLz5+mOh8TGBJkiR1bsWcaOlKvE4dnwukF4div04mmKUmIuLplNJB2cfTyPSWWhERPYHHUkr7FTZCSeo8IqIv8CUyK5APzG5eDtwBXJ5SWl2YyNQaEXFKw8rx2Wv7YzI3yi8An2lY20CS2pt/3xSXYk+0dBVep47PBdKLQ2e4TvZglv5TSUT0B0rI/CPMCoCU0oaIqC1saNpZfpjofExgdTq3AvcBxzZUvGQrYS4E/gScVLjQ1ArfA/6RffxjYCnwDuDdwK/I/FksSYXg3zdFYnuJlogoikRLV+B1KhoukF4civ46WcEsNRER84B6Ml/xScDhKaWlEdELeDildGABw9NOioipZD5MXN/Mh4kTUkp+mCgyEfFUSung7ONfk0lgXUsmgXVMSunMAoannRQRM1NKe+7sPnVMTf7/fKbx35lNn0tSe/Lvm+IRES8Bp24r0ZJS6vCJlq7A61QcImIWsHdKqbbJ9grgxZTSuMJEpsY6w3WygllqIqU0Zhu76oF3tWMoyo0xKaUfNN6QTTRfHhEfKlBMyp2JjRJWP42ICwoZjFplfkR8gcw/Ai0DiIjBZP4RaOH2JqpDGhQRnyXzj7R9IiIafU22pIBxSZJ/3xSPMt5YNK6xRUB5O8eibfM6FYfrgGkR0dwC6b8pWFRqquivkwlmqYVSShuBuYWOQzvNDxOdjwmszuUc4DLggez/mwlYBkwGzi5kYGqVa8msJg9wPTAAWJH95sgzhQpKkvDvm2JS9ImWLsLrVARSSt+PiDvILHr/Vt5YIP39LpDecWSv01/JLGRflNfJFhmSOrVsP+3LyPxBPSi7ueHDxOUppVWFik2tExFfb7Lpl9mFOIcAP0wpnV+IuNR6EbEXmZ59j6WU1jfavrXftorH/2/vz+Psrsv7//9xzZqZSchOCBBIRFxQETGiuEKrFrdif/VTUSvVat231qW09at2sbW2n/ZjFyvU2rpUXFApWhRwAVRACYsgCooESAhLCNlnn7l+f7zfk0yGM/s5c2Z53G+33HLOe73OeSuQ51y5XuXzPAr4kc9T0mwVEc+iWMPhZmfFzj4RcQJFIHYUB4OWi+ZK0LJQRMRjKf6c5XOSFjgDZkkLVkS8NjP/s951qHp8pnNPRLwDeCvwc+Ak4J2Z+T/lvgPzfDU3RMTbgbfh85Q0y0TEjzPzlPL16yn+3XMh8Hzg65n5kTqWJ0k14aL3c8N8WMjev0osaSH783oXoKrzmc49fwA8uVyc8TTg/4uId5b7ol5FacregM9T0uw0fCbsG4HnZ+afUwTMr6pPSaokIpZGxEci4taI2FH++nm5bVm961MhIs4Y9nppRHwyIm6KiM+XY2g0O3wJ2AmclpkrM3MlcDqwC/hyPQvTIf562Ov/S7GQ/UuAa4Fz61LRJDmDWdK8FhE3jbYL8D985iCf6bzTODRGITPvjIjTgAsi4lgMJOcin6ek2aqhHJ3WQPE3ebcDZOb+iOivb2ka4UvAdykCsfsAylFor6EIxJ5Xv9I0zF8DQ6Ovhgdi/z+KQOyl9SlLI7jo/dwzJxeyN2CWNN+tAX6D4qe2wwVw1cyXoyrwmc4v90XESZl5I0Bm7ouIF1MsHPOEulamqfB5SpqtlgLXUfz3QkbEEZl5X0Qsxh+AzTYGYnPPnAzEFggXvZ8b5vxC9gbMkua7bwCLh8KO4SLi8hmvRtXgM51fzgYO6RzLzH7g7IiYE38dTIfweUqalTJz/Si7BoHfmsFSND4DsblhzgdiC8TLKRa9v6L8/1FycNH736lnYTrEvwNLytefBlYBQwvZ31ivoibDRf4kSZIkSdKsUI4yOQc4Ezi83DwUiH0kM0f+LTbVQUR8cMSmj2fmUCD20cw8ux516eEi4jHA0cA1Q6PMyu0HFpZT/ZXP6SjgR3PxORkwS5IkSZKkWS8iXpuZ/1nvOjQ2n9PsERHvAN4K/Bw4CXhnZv5Pue/6zDy5juWpFBFvB97GHH5OBsySJEmSJGnWi4i7M/OYetehsfmcZo+IuBk4tVwXYz1wAfDZzPxYRNyQmU+qb4WC+fGcnMEsSXUUESuB75RvjwAGgO3l+1Mys3fYse8CzsvMznGueTnwHoqfgF6dmecO2/dS4A3AB4CzM/Mdo1zjSOCfMvNlEXEScGRmXjzZzydJkiRNRkTcNNouisWeNQv4nOaMxqFxC5l5Z0ScBlwQEcfiAqezyZx/TgbMklRHmbmD4q/AEBEfAvZl5t+Pcvi7gM8BYwbMw5xPMb9u+MJaZwHnZ+YmYNMYdW0DXla+PQnYCBgwS5IkqdbWAL8BjJy1HMBVM1+ORuFzmhvui4iThhZILztkXwx8CnhCXSvTcHP+ObmypyTNMhHx6xFxQ0TcHBGfiojWcnbWkcD3IuJ75XH/FhGbIuKWiPjzCpf6NvCYiFhbHt8OPBe4MCJOi4hvlNufExE3lr9uiIglEbE+In4aES3AXwAvL/e/vNLxM/G9SJIkaUH4BrA4M+8a8etO4PL6lqZhfE5zw9nAfcM3ZGZ/uQjjs+tTkiqY88/JDmZJml0WAf8F/Hpm/iIiPgO8OTP/X0T8EXB6Zj5YHvtnmflQRDQC34mIEzPzwF9Vy8yBiPgq8DvAx4DfBL6XmXsjDvlbNu8B3pqZP4yIxUD3sGv0RsQHgI2Z+TaAiPj6aMdLkiRJ05GZrxtj3ytnshaNzuc0N2Tm1jH2/XAma9Ho5sNzsoNZkmaXRmBzZv6ifP9pRv+J5e9ExPXADcDjgBMqHHM+xVgMyt/Pr3DMD4F/KLukl2Vm/zg1TvZ4SZIkSZI0TxkwS9Lssn8iB0XEBorO41/PzBOB/6Xofh7ph8DaiHgi8HQqzFHOzI8ArwfagGsi4jFj3Xuyx0uSJEmSpPnLgFmSZpdFwPqIeGT5/tXAFeXrvcDQvOPDKMLo3RGxBnhBpYtlZgJfouiEvjgzHzbOIiKOy8ybM/NvKRb+GxkYD7/vRI6XJEnSHBARK4etrXFfRNwz7H3LiGPfVa7pMd41L4+IjSO2fa285u0RsXvYPZ4eEVVfEC4i2iPiv8s1TX4aET8oR7tV8x4nRcQLq3nN8rpnRsSFw97/SUTcPuz9SyLiojHO/1BEvGcS97s4IpaVv94y5cIlLWgGzJI0u3QDrwW+HBE3A4PAJ8p95wHfjIjvZeZPKEZj3EKxsuxYc5nOB54IfGGU/e8q/8P7J0AX8M0R+78HnDC0yN8EjpckSdIckJk7MvOkzDyJ4r85/3HofWb2jjj8XcC4AfMo9/mt8h6vB74/7B5XZebTp/ERRvNO4P7MfEJmPh54HdBX5XucBFQ9YAauAk4d9v5UYE9EHF6+fzpj/7f/pGTmCzNzF7AMMGCWNCVRNLdJkiRJkqSFKiI+BOyjaGL4e6AJuBZ4M/DGctttwIOZeXpE/BvwFIqxaRdk5gfL61wOvCczN1W4x2nlvhcP27YvMxeX+/4cuJ8ivP0qcDNFWNwGvDQzfxURqynC8GPKS7xr5CJYEfFPwF2Z+X9HbF8PfAv4EfAk4BfA2ZnZGRFPBv4BWAw8CLwmM+8tP8+PgNMpQtjXle9vL+u6B/ibzPzisPssAv4N2Aj0A3+Umd+LiNdQLLzdDhwHfC0z31fhe/oF8MLMvD0iriu/i1sy88KIuAJ4P3Brpe+hfI7HAUcB64CPZua/R8Ra4IsUfxOyiWIh8e9HxJ1lnf8CnEnxjC/LzPdGxHspFgxvLWv94MhaJQnsYJYkSZIkSYVFwH8BL8/MJ3AwiPwnYBtwemaeXh77Z5m5ETgReE5EnFiF+z+RIlB+AsWouEdl5inAJ4G3l8d8jKLT+inAb5f7RvoU8McRcXVE/FVEHD9s36OB88p1TPYAb4mIZuCfgZdl5pPL8z887Jymso53AR8su7s/AHyx7MT+Iod6K0D5Hb4C+HQZOkMRnr+8/Iwvj4h1Feq/Cnh6RDwa+CVwTfm+ieL7vnac7+FE4EUU3c8fiIgjgVcCl5Sd5E8Ebhxxz3OAX5Wf570R8XzgeOCUsuYnR8Roi49LWuCa6l2AJEmSJEmaFRqBzZn5i/L9pynC0v9X4djfiYg3UOQKa4ETgJumef9rM/NegIj4FXBpuf1mig5igOdSjG8bOuewiFiSmXuHNmTmjRHxCOD55fHXRsSpFOPdtgzreP4c8A6KrubHA5eV120E7h1W11fL368D1k/gczyTIrAmM2+NiLuAR5X7vpOZu8vP+DPgWGDLiPN/SDEKoxG4GvgxRaD9JOC2zOyOiIrfQ/n6fzKzC+iKiO9RhMTXAp8qw/QLM/PGcT7D88tfN5TvF1MEzldO4PNLWmAMmCVJkiRJEhSLSI8rIjYA7wGekpk7I+K/KLqfp6tn2OvBYe8HOZhfNACnlgHqqDJzH0Uw/NWIGKSYl/wVYOSc0ASCYgTFqVQ2VMcAE8tRYox9wz/jaNe7iqJjuxH498zcW3ZAn8bB+csVv4cycH7YZ8zMK8sO5BcBn42Iv8vMz4zzGf4mM88d4xhJAhyRIUmSJEmSCouA9RHxyPL9q4Erytd7gaEO2cMowujdEbEGeMEM1ngp8LahNxFx0sgDIuIZEbG8fN1C0V19V7n7mLKbGYrxFT+gmDu8emh7RDRHxOPGqWP49zHSlcCryms9imJO8m3jfrKDfgYcCTyLgx3ENwJvogifYezv4cyIWBQRKylC6Wsj4ljggcz8d+A/gJPH+TyXAL8fEYvL6x81bKFBSTqEAbMkSZIkSQLoBl4LfDkibqboHP5Eue884JsR8b3M/AlF8HkLxbziH1a6WI28A9gYETeVIybeVOGY44Arys9wA7CJonsZ4OfA70XETcAK4N/KmcovA/42In5CEeY+fZw6vkcxouLGiHj5iH0fBxrL+3+RYsHAnoddYRSZmRQLCT6YmX3l5quBR3AwYB7re/gx8L8Us5v/MjO3UQTNN0bEDRQzmz824p47gB9GxE/L7uZLgc8DV5ef4wJGD9QlLXBR/HNLkiRJkiRp/oqI9cA3MvPx9a5FkuYTO5glSZIkSZIkSVNiB7MkSZIkSZIkaUrsYJYkSZIkSZIkTYkBsyRJkiRJkiRpSgyYJUmSJEmSJElTYsAsSZIkSZIkSZoSA2ZJmoUi4paIOK3edcy0iNgXEY8Y55hnRcRtM1WTJEmSJEkanQGzpAUnIu6MiK4yzLw/Iv4zIhbP4P0viYi/qLD9zIi4LyKaMvNxmXn5TNU0oo6MiP3l93NPRPxDRDRW4bq3RsTvV9j+zojYBJCZizPzjrGuk5nfz8xHDzv/zoh47nTrkyRJkiRJk2fALGmheklmLgZOBp4CvH8G7/1fwKsjIkZsfzXw35nZP4O1jOaJ5ffz68ArgT+YzMkR0VRh86eBsytsf3W5T5IkSZIkzTEGzJIWtMy8B/gm8PiIWB4R34iI7RGxs3x99NCxEbEhIq6MiL0R8e2I+NeI+Nyw/U+LiKsiYldE/GSMERcXAiuAZw07dznwYuAz5fsDXbkR0RAR50TEryJiR0R8KSJWlPs+HRHvLl8fVXYfv6V8/8iIeCgKq8rPs6vc9v2IGPffAZl5K/B94PHlNV8cETeW17kqIk4c9hnujIg/joibgP0VQubPAs+MiGOHnfNY4ETg/PJ9RsQjy9cvjIifld/3PRHxnnL7aRGxtXz9WeAY4Otlx/X7xvtMkiRJkiSpegyYJS1oEbEOeCFwA8U/E/8TOJYitOwC/mXY4Z8HfgysBD5E0Xk7dJ2jgP8F/ooiPH4P8JWIWD3ynpnZBXyJQ7t5fwe4NTN/UqHMdwAvBZ4DHAnsBP613HcFcFr5+jnAHeXvAM8Gvp+ZCbwb2AqsBtYAfwpk5W/loIg4gSIIvyEiTgY+Bbyx/A7OBS6KiNZhp7wCeBGwbGQndmZuBb7HsO+t/A4uzswHK9z+P4A3ZuYSioD7uyMPyMxXA3dTdqRn5kfH+0ySJEmSJKl6DJglLVQXRsQu4AcUIe1fZ+aOzPxKZnZm5l7gw5RhbUQcQzFK4wOZ2ZuZPwAuGna936UISi/OzMHMvAzYRBFeV/Jp4P9ERFv5/mxGHxPxRuDPMnNrZvZQhNsvKzuErwCeVXYjPxv4KPCM8rznlPsB+oC1wLGZ2VfOMR4rYL4+InYCXwc+SRG8/wFwbmb+KDMHMvPTQA/wtGHn/VNmbilD9NE+96uh6MwGXjXG5+4DToiIwzJzZ2ZeP0a9kiRJkiSpDgyYJS1UL83MZZl5bGa+JTO7IqI9Is6NiLsiYg9wJbCsXODuSOChzOwcdo0tw14fSxEY7xr6BTyTItR9mDKg3g6cGRGPoAivPz9KrccCXxt23Z8DA8CazPwVsA84iaLT+BvAtoh4NIcGzH8H3A5cGhF3RMQ543w/J2fm8sw8LjPfn5mDZR3vHvEZ15XfTaXvpJKvAmsj4mkUndftFJ3flfw2RUB/V0RcERGnjnNtSZIkSZI0wyotwiRJC9W7gUcDT83M+yLiJIrRGQHcC6yIiPZhIfO6YeduAT6bmZNZDO8zFJ3LjwYuzcz7RzluC/D7mfnDUfZfAbwMaMnMeyLiivK6y4EbAcqO7HdTBMSPA74XEddm5ncmUe8W4MOZ+eExjhlz7EZmdkbEBWV9bcAXMrN3lGOvpQjgm4G3UYwVWVfp0IkUL0mSJEmSqs8OZkk6aAnF3OVd5SJ6HxzakZl3UYy8+FBEtJTdtC8Zdu7ngJdExG9ERGNELCoXozua0X0GeC7F6InRxkQAfAL48NDieBGxOiLOHLb/CooA9sry/eXA24EfZOZAec6Ly0X/AthD0QE9MNaXUcG/A2+KiKeWCwd2RMSLImLJJK/zaeDlFB3KFT93+R2/KiKWZmbfsJoruR94xCRrkCRJkiRJVWDALEkH/T+KrtoHgWuAb43Y/yrgVGAHxWJ+X6SYQUxmbgHOpFg8bztFt+97GeOfs5l5J3AV0MGh85xH+li5/9KI2FvW9tRh+6+gCMeHAuYfUIyeuHLYMccD36YYp3E18PHMvHyMe1aqdxNFGP4vFAsN3g68ZjLXKF0J7AbuKbuUR/Nq4M5yXMmbKOZcV/I3wPvLsR3vmUI9kiRJkiRpimLsNZ4kSaOJiC8Ct2bmB8c9WJIkSZIkaR6yg1mSJiginhIRx0VEQ0ScQdGxfGGdy5IkSZIkSaobF/mTpIk7AvgqsBLYCrw5M2+ob0mSJEmSJEn144gMSZIkSZIkSdKUOCJDkiRJkiRJkjQl82pExqpVq3L9+vX1LkOSJEmz3HXXXfdgZq6udx2SJEnSXDevAub169ezadOmepchSZKkWS4i7qp3DZIkSdJ84IgMSZIkSZIkSdKUGDBLkiRJkiRJkqbEgFmSJEmSJEmSNCUGzJIkSZIkSZKkKTFgliRJkiRJkiRNiQGzJEmSJEmSJGlKDJglSZIkSZIkSVNiwCxJkiRJkiRJmhIDZkmSJEmSJEnSlBgwS5IkSZIkSZKmxIBZkiRJkiRJkjQlBsxz3Fe/+TP+6M+/Ve8yJEmSJEmSJC1ABsxz2ODgIO/78GV88gvX17sUSZIkSZIkSQtQU70L0NR994eb+dVdO2lsDDKTiKh3SZIkSZIkSZIWEDuY57Bz//s6AAYGkr6+gTpXI0mSJEmSJGmhMWCeo+57YC8XXnIrhy1pBWB/Z1+dK5IkSZIkSZK00Bgwz1H/+aUb6e8f5PVnnQxAZ5cBsyRJkiRJkqSZZcA8Bw0ODnLe56/jtFPX86THHwFAZ7cBsyRJkiRJkqSZZcA8B116xa+4c8su3vS7G+loawHsYJYkSZIkSZI08wyY56BvXn477W3NvPQ3HkN7WzMA+zt761yVJEmSJEmSpIXGgHkO2re/l2WHLaK1telAwGwHsyRJkiRJkqSZZsA8B3V199G2qAnAgFmSJEmSJElS3Rgwz0Fd3f20LSqC5Y72oREZBsySJEmSJEmSZpYB8xxUsYO524BZkiRJkiRJ0swyYJ6DhncwOyJDkiRJkiRJUr0YMM9BwzuYO9paAANmSZIkSZIkSTPPgHkO6uruP9C5vKgMmvd39tazJEmSJEmSJEkLkAHzHFR0MBcBc0TQ3tZsB7MkSZIkSZKkGWfAPAcVM5ibDrzvaDdgliRJkiRJkjTzDJjnoOEdzFAs9LffgFmSJEmSJEnSDDNgnkH33LuHL339p9O+TuewRf4AR2RIkiRJkiRJqgsD5hn0T//5I8566wUMDAxO+RqDg4P09Awc2sG8yIBZkiRJkiRJ0swzYJ5Bv7rrITKhp7d/ytfo7inOPXQGc4sBsyRJkiRJkqQZZ8A8g+64eycA3d1TD5i7uocC5hEzmDt7p1ecJEmSJEmSJE2SAfMM2rxlFwA9vQNTvkZXd9Gp7AxmSZIkSZIkSfVmwDxDdu7qYtfubmB6IzIqdTB3tDfT2W3ALEmSJEmSJGlmGTDPkM1bdh54PTRHeSqGOpjb20aOyDBgliRJkiRJkjSzDJhnyND8ZZjuiIyHL/LXvsgRGZIkSZIkSZJmngHzDDkkYK5CB/OhIzJa6OzqIzOnXqAkSZIkSZIkTZIB8wzZfPeuA6+r3sHc1szgYNI7jetKkiRJkiRJ0mQZMM+QO+7eSUTxuhozmId3MA/NY97f2Tv1AiVJkiRJkiRpkmoaMEfEGRFxW0TcHhHnVNj/qoi4qfx1VUQ8cdi+OyPi5oi4MSI21bLOmXDH3TtZv24ZAD29Uw+Yh2Ytj+xgBujsdg6zJEmSJEmSpJlTs4A5IhqBfwVeAJwAvCIiThhx2GbgOZl5IvCXwHkj9p+emSdl5sZa1TkTBgYGueueXZxw/GqgWiMyhs1gHgqYXehPkiRJkiRJ0gyqZQfzKcDtmXlHZvYCXwDOHH5AZl6VmUOr310DHF3Deurmnvv20Nc3yGMfWQTM1RmR8fAO5v2dBsySJEmSJEmSZk4tA+ajgC3D3m8tt43mdcA3h71P4NKIuC4i3jDaSRHxhojYFBGbtm/fPq2Ca+WOu4sM/TGPXAVAz7QC5od3MLfbwSxJkiRJkiSpDprGP2TKosK2rHhgxOkUAfMzh21+RmZui4jDgcsi4tbMvPJhF8w8j3K0xsaNGytev942370LgMcOBczTGpHx8A7mjvYWwIBZkiRJkiRJ0syqZQfzVmDdsPdHA9tGHhQRJwKfBM7MzB1D2zNzW/n7A8DXKEZuzEl33L2Thobg+A0rgemOyOinpaWRhoaDj+7giIze6RUqSZIkSZIkSZNQy4D5WuD4iNgQES3AWcBFww+IiGOArwKvzsxfDNveERFLhl4Dzwd+WsNaa2rzlp0cc9RSFpedxj2905vBPBQoD3FEhiRJkiRJkqR6qNmIjMzsj4i3AZcAjcCnMvOWiHhTuf8TwAeAlcDHIwKgPzM3AmuAr5XbmoDPZ+a3alVrrd1x9042rFtGa2sjMN0RGf20tR762A4EzN0GzJIkSZIkSZJmTi1nMJOZFwMXj9j2iWGvXw+8vsJ5dwBPrGVtM+mOu3fy4l9/FA0NDTQ3N0xzkb++Qxb4A+iwg1mSJEmSJElSHdRyRIaAzq5e7t++n0ccsxyA1pamac9gHr7AHwyfwWzALEmSJEmSJGnmGDDX2Oa7dwGwYd1QwNw4rREZnV0P72BubW0iwg5mSZIkSZIkSTPLgLnG7rh7JwCPOLYImBe1Nk17kb+RHcwRQUd7iwGzJEmSJEmSpBllwFxjm7eUAXNVR2Q0P2x7e1sz+7t6p3xdSZIkSZIkSZosA+Ya27m7G4CVy9sAaG2d3oiMSh3MUATMdjBLkiRJkiRJmkkGzDXW2ztAU1MDDQ3FV72otYmeGnQwdxgwS5IkSZIkSZphBsw11tc/QEtz44H30x+RYQezJEmSJEmSpNnBgLnGevsGaGkZHjBPd0RGP+1to8xg7jRgliRJkiRJkjRzDJhrrLf30A7mRa1N9PROt4O5csBsB7MkSZIkSZKkmWTAXGO9fQM0Nx38mqczIiMzyxnMDx+R0dHeQme3AbMkSZIkSZKkmWPAXGMPG5HROvURGUOLA47Wwby/s3dqRUqSJEmSJEnSFBgw11g1R2QMjcCouMjfIkdkSJIkSZIkSZpZBsw11tt3aMDc2tJET8/UOpi7ukfvYO5oN2CWJEmSJEmSNLMMmGusr39wRMDcOOUZzF3dY3Qwl4v8ZebUCpUkSZIkSZKkSTJgrrHe3kNnME9nRMZYHcztbc1kQnf31K4tSZIkSZIkSZNlwFxjvX0DNDeNGJExxUX+xupg7mhvAaCz2zEZkiRJkiRJkmaGAXON9fYd2sHc2tpIf/8gAwODk77WeB3MgHOYJUmSJEmSJM0YA+Ya6+19+CJ/wJTGZAx1MA+FycO1l6Hz/s7eqZQpSZIkSZIkSZNmwFxjvX2HBsyLWsuAuWfyYzIOdjBXXuQP7GCWJEmSJEmSNHMMmGusr39kB3Pxurtn6h3MlUZkdLQbMEuSJEmSJEmaWQbMNdbbO2IG83RGZPTYwSxJkiRJkiRp9jBgrrHevgGamw5+zQdGZPROfkTGUHg81iJ/+zsNmCVJkiRJkiTNDAPmGuvtG9HB3Fq8ns4if5U6mDvaWwDo7DZgliRJkiRJkjQzDJhrrLd35AzmIhzu7p5KwDw0IqNCB/MiR2RIkiRJkiRJmlkGzDXW23dowDydERld3X00NzfQ2Pjwx3ZwREbvFCuVJEmSJEmSpMkxYK6xvv7BER3M0xmR0V+xexlc5E+SJEmSJEnSzDNgrqHMLEZktFQYkdEztRnMleYvA7S0NNLYGAbMkiRJkiRJkmaMAXMN9fcPAtDcVK0RGf0HOpVHigja25rZ32nALEmSJEmSJGlmGDDXUG9fESIf0sHcWo7ImHIHc+WAGYoxGZ3dBsySJEmSJEmSZoYBcw31ll3Kh85gns6IjH7aWiuPyADoaGtxRIYkSZIkSZKkGWPAXEMHOpgrLvI3lREZE+hgNmCWJEmSJEmSNEMMmGuo0oiMgzOYJ9/B3Nk1+iJ/QDmDuXfS15UkSZIkSZKkqTBgrqG+ih3M0xyRMUYHc0e7HcySJEmSJEmSZo4Bcw0NdTA3Nx38mg8s8jflERljdzAbMEuSJEmSJEmaKQbMNVRpREZDQwPNzQ301KCDub2tmf0GzJIkSZIkSZJmiAFzDfX2PnxEBhRjMmrSwbzIDmZJkiRJkiRJM8eAuYZ6K8xgBmhtaazJDOalhy1i157uSV9XkiRJkiRJkqbCgLmGKo3IAFjU2kRP7+QC5sykq7uP9rbRA+a1hy9mz94eOrt6J1+sJEmSJEmSJE2SAXMN9fUNAtUZkdHbO0AmY47IWHv4EgDuvX/fJCuVJEmSJEmSpMkzYK6hUUdktE5+REZXdzFbeawRGUeuKQLmbffvndS1JUmSJEmSJGkqDJhraGiRv+bmCiMyJh0wF8eP3cG8GIB7HzBgliRJkiRJklR7Bsw1NPoif5MfkTGRDua1djBLkiRJkiRJmkE1DZgj4oyIuC0ibo+Icyrsf1VE3FT+uioinjjRc+eC0QPmyY/I6OwaCphH72BesayNlpZG7n3AGcySJEmSJEmSaq9mAXNENAL/CrwAOAF4RUScMOKwzcBzMvNE4C+B8yZx7qx3IGBuqTAio3eqIzJG72COCNYevtgRGZIkSZIkSZJmRC07mE8Bbs/MOzKzF/gCcObwAzLzqszcWb69Bjh6oufOBUMzmKs7ImP0DmYoFvpzRIYkSZIkSZKkmVDLgPkoYMuw91vLbaN5HfDNyZ4bEW+IiE0RsWn79u3TKLf6+vpHCZhbG2vSwQyw9vAljsiQJEmSJEmSNCNqGTBHhW1Z8cCI0ykC5j+e7LmZeV5mbszMjatXr55SobUy1MHc3Hzo19za0jTpGcx2MEuSJEmSJEmabWoZMG8F1g17fzSwbeRBEXEi8EngzMzcMZlzZ7vRFvlb1NpET89kR2QUgXR723gdzIvZtbubrnJRQEmSJEmSJEmqlVoGzNcCx0fEhohoAc4CLhp+QEQcA3wVeHVm/mIy584FQwFz88NmME9lRMZQB/PYAfORa5YAuNCfJEmSJEmSpJobe97CNGRmf0S8DbgEaAQ+lZm3RMSbyv2fAD4ArAQ+HhEA/eW4i4rn1qrWWuntHaC5uYHysx0wtREZQzOYx35kaw8fCpj38YhjV0zqHpIkSZIkSZI0GTULmAEy82Lg4hHbPjHs9euB10/03Lmmt2/gYeMxoByR0TvZERkT62Beu2YxgHOYJUmSJEmSJNVcLUdkLHh9/YMVA+bW1kb6+wcZGBic8LUm2sHsiAxJkiRJkiRJM8WAuYaKERkVAuaWIiSezBzmzu4+mpoaaGp6+PWGW7m8nebmBu59YN/kipUkSZIkSZKkSTJgrqGxRmQA9PRMfExGV3cf7W1jj8cAiAjWHr7EERmSJEmSJEmSas6AuYZGC5hbW4ptk+lg3rO3h8MWt07o2LWHL+ZeA2ZJkiRJkiRJNWbAXEO9vQO0tIw+IqO7ZxIB874eDlsysYD5yDV2MEuSJEmSJEmqPQPmGhp3REbvxEdkTK6DeYkzmCVJkiRJkiTVnAFzDY06IqN1CiMy9k08YD5yzRIe2tVFd3ffhK8vSZIkSZIkSZNlwFxDfX0DNDc//CseGpExmUX+JjMiY+3hiwG4b7tdzJIkSZIkSZJqx4C5hsZb5G8yM5h375nEiIw1SwAckyFJkiRJkiSppgyYa2j8GcyTG5GxdBKL/AEHFvr7xR0P8r2rNk/4XpIkSZIkSZI0EU31LmA+6+0doGVZpQ7myS3yNzAwyL79vZMekXHvA3vp6ennJa89n337e7ln07snWLkkSZIkSZIkjc+AuYbGW+RvoiMy9u3vBZjwiIxVK9ppampg2317+X//cQ2/uGMHTU0NZCYRMcHqJUmSJEmSJGlsBsw1NO6IjAkGzHv29QBMuIO5oaGBI1Yv5tqbtnH1dVtoaWmkt3eAvft6OGzJoglWL0mSJEmSJEljcwZzDfX1DdJccZG/yY3I2LO3DJgn2MEMxRzmb3//DgYGknPe8kwAHnyoc8LnS5IkSZIkSdJ4DJhraNQRGS2TG5Gxe283MLmAeWgO8zlvfSYbTzwSgB07uyZ8viRJkiRJkiSNx4C5hsYdkdE7wREZZQfz0sMmPt7ilJOO4vGPPpz3vekZrFrRDsCDO+1gliRJkiRJklQ9Bsw11Ns3QEtLFUZk7Jv8iIw/ffuzuemyN9PW1szK5W0A7DBgliRJkiRJklRFBsw11Ns7yoiM1mLbhDuYJ7nI35CIAGDV8rKD2RnMkiRJkiRJkqrIgLmGRhuR0dDQQHNzA93dkxuRMZkO5uGWLV1EQ0M4g1mSJEmSJElSVRkw10hm0t8/SHNz5a+4taVp0iMyFne0TKmWhoYGVixrs4NZkiRJkiRJUlUZMNdIX18RHlfqYAZobWmc1CJ/iztaaGyc+uNaubyNHbsMmCVJkiRJkiRVjwFzjfSOEzAvam2iu2diAfPuvT1THo8xZNWKdjuYJUmSJEmSJFWVAXON9JbjL1paRutgntyIjKWHTS9gXrms3RnMkiRJkiRJkqrKgLlGxutgbm2d3IgMO5glSZIkSZIkzTYGzDUybsDc0kR39wQD5n3TD5iHZjBn5rSuI0mSJEmSJElDDJhrZLwRGYtaJzci47Al0+9g7ukZYH9n77SuI0mSJEmSJElDDJhrpK9/EIDmptE6mGd2RMbK5e0AzmGWJEmSJEmSVDUGzDUyoREZPZMYkTHdDuYyYHYOsyRJkiRJkqRqMWCukWqNyBgcHGTvvh6WLlk0rXpWLm8DYMdOA2ZJkiRJkiRJ1WHAXCPjdjC3TmxExr79vWQy7REZq1bYwSxJkiRJkiSpugyYa2QiIzJ6esbvYN6zrwdg2iMyDsxg3uUMZkmSJEmSJEnVMaGAOSK+EhEviggD6QmayIiMicxg3rO3DJin2cG8fOkiIuxgliRJkiRJklQ9Ew2M/w14JfDLiPhIRDymhjXNC339RcDc3FT5K25tmdiIjGp1MDc1NbLssEXOYJYkSZIkSZJUNRMKmDPz25n5KuBk4E7gsoi4KiJeGxHNtSxwrjowImOUDubWlokt8letDmYo5jDbwSxJkiRJkiSpWiY88iIiVgKvAV4P3AB8jCJwvqwmlc1xB0ZkjDKDeaIjMnaXAfPSaXYwQzGH2RnMkiRJkiRJkqqlaSIHRcRXgccAnwVekpn3lru+GBGbalXcXDbeIn/tbc309w/S1zdA8yjHQPVGZEDRwbz13j3Tvo4kSZIkSZIkwQQDZuCTmXnx8A0R0ZqZPZm5sQZ1zXnjjchY3NECwL79vSxf1jbqdao5ImPlsjZ+8rP7pn0dSZIkSZIkSYKJj8j4qwrbrq5mIfPNeCMyDgTMnb1jXmeog3mJM5glSZIkSZIkzTJjdjBHxBHAUUBbRDwJiHLXYUB7jWub04Y6mJubRgmY2w92MI9lz94eOtqbaWyc8LjsUa1c3k5Xdz+dXb20t7VM+3qSJEmSJEmSFrbxRmT8BsXCfkcD/zBs+17gT2tU07zQ1z8ITGxExlj27OupyngMKDqYAXbs7DJgliRJkiRJkjRtYwbMmflp4NMR8duZ+ZUZqmleGG9ExpIyYN67v2fM6+zZ21OVBf4AVi4vZj3v2NnJuiOXVuWakiRJkiRJkhau8UZk/G5mfg5YHxF/NHJ/Zv5DhdPEwREZTU2VR1tMtIN5995uli5ZVJWaVi0vOpidwyxJkiRJkiSpGsYb7NtR/r4YWFLh15gi4oyIuC0ibo+Icyrsf0xEXB0RPRHxnhH77oyImyPixojYNKFPM4v09g3Q0tJIRFTcP6kRGVXrYD44IkOSJEmSJEmSpmu8ERnnlr//+WQvHBGNwL8CzwO2AtdGxEWZ+bNhhz0EvAN46SiXOT0zH5zsvWeD3t6BUcdjwLBF/jrHX+Rv7eHjZvkTMjSD2Q5mSZIkSZIkSdUwXgczABHx0Yg4LCKaI+I7EfFgRPzuOKedAtyemXdkZi/wBeDM4Qdk5gOZeS3QN6XqZ7HevgGaRxmPAfVZ5G/FsnIG8y4DZkmSJEmSJEnTN6GAGXh+Zu4BXkzRjfwo4L3jnHMUsGXY+63ltolK4NKIuC4i3jDaQRHxhojYFBGbtm/fPonL11ZffzEiYzQd7UOL/M3ciIzm5kaWHtZqB7MkSZIkSZKkqphowNxc/v5C4PzMfGgC51QaPpwTvB/AMzLzZOAFwFsj4tmVDsrM8zJzY2ZuXL169SQuX1vjjchobGygva15zA7mzGTP3up1MAOsXNbuDGZJkiRJkiRJVTHRgPnrEXErsBH4TkSsBrrHOWcrsG7Y+6OBbRMtLDO3lb8/AHyNYuTGnNHbN3bADMWYjLEC5n37e8mEpVXqYIZiDrMdzJIkSZIkSZKqYUIBc2aeA5wKbMzMPmA/I+YpV3AtcHxEbIiIFuAs4KKJ3C8iOiJiydBr4PnATydy7mzR2zf2iAwoFvoba5G/PXt7AKo2IgNg5fI2duw0YJYkSZIkSZI0fU2TOPaxwPqIGH7OZ0Y7ODP7I+JtwCVAI/CpzLwlIt5U7v9ERBwBbAIOAwYj4l3ACcAq4GsRMVTj5zPzW5Oote7GG5EBRQfz3n09o+7fU+6r5oiMVSvaueUXs2dWtSRJkiRJkqS5a0IBc0R8FjgOuBEYKDcnYwTMAJl5MXDxiG2fGPb6PorRGSPtAZ44kdpmq96+AZqbxg6Ylywep4N5X/U7mFev6HBEhiRJkiRJkqSqmGgH80bghMyczCJ9C1pf/+CERmTs2jP6KOsDIzKq2MG8emU7nV197O/spaO9pWrXlSRJkiRJkrTwTHSRv58CR9SykPlmoiMyxlrkrxYdzIev7ABg+479VbumJEmSJEmSpIVpoh3Mq4CfRcSPgQNDgzPzN2tS1TzQ2zcwbufxhBf5q2oH81DA3Mn6dcurdl1JkiRJkiRJC89EA+YP1bKI+ai3b2DcERlLFreyd9/oAfPuvcX4jKVLFlWtrtUr2wF4wA5mSZIkSZIkSdM0oYA5M6+IiGOB4zPz2xHRDoydni5wEx6RMYFF/pYsrt6sZEdkSJIkSZIkSaqWCc1gjog/AC4Azi03HQVcWKOa5oXevgGam8b+ehe3t9DbO0Bvb3/F/Tt3ddPR3kxTU/Wy/AMjMh7qrNo1JUmSJEmSJC1ME13k763AM4A9AJn5S+DwWhU1H0xkRMbijqIzeX9nX8X9W+/bw1FHHFbVuhZ3tLCotYkHHrSDWZIkSZIkSdL0TDRg7snMA7McIqIJyNqUND/09U1sRAbA3v09Ffdv2babdUdWN2COCFavbHdEhiRJkiRJkqRpm2jAfEVE/CnQFhHPA74MfL12Zc19vRMImJeUAfO+/ZXnMG/Ztod1a5dWvbbVKzsckSFJkiRJkiRp2iYaMJ8DbAduBt4IXAy8v1ZFzQeTGZFRKWDu6xvg3gf2Vr2DGYqF/hyRIUmSJEmSJGm6miZyUGYORsSFwIWZub22Jc0Pvb0TGJHRXgbMnQ8PmLfdv5dMWHdkLTqY2/n57T5GSZIkSZIkSdMzZgdzFD4UEQ8CtwK3RcT2iPjAzJQ3d/X2DdDcNPUO5i3bdgOwbm31O5hXr+hg+w5HZEiSJEmSJEmanvFGZLwLeAbwlMxcmZkrgKcCz4iIP6x1cXPV4OAgAwM54REZeysGzHuA2nQwH76qg86uPvZX6JyWJEmSJEmSpIkaL2A+G3hFZm4e2pCZdwC/W+5TBX19gwATWOSvFRilg/nesoO5BjOYV69oB2D7DucwS5IkSZIkSZq68QLm5sx8cOTGcg5zc21Kmvt6+waA8QPmsUdk7OGwJa0ctmRR1etbvbIDwDEZkiRJkiRJkqZlvIB5rBkKzlcYxYGAeZwRGe1tRUZfaZG/Ldt212T+MhQjMgAesINZkiRJkiRJ0jQ0jbP/iRGxp8L2AKrfWjtP9PZOrIO5sbGB9rbmUUZk7KnJ/GVwRIYkSZIkSZKk6hgzYM7MsRNSVTTRERlQjMnYu7/nYdu3bNvNk5+wtuq1wbARGQ85IkOSJEmSJEnS1I03IkNTMBQwNzeP//Uu6Wh5WAdzd3cf23d0sm5tbTqYF3e0sKi1iQcetINZkiRJkiRJ0tQZMNfAREdkQBH2jgyYt95bTCVZd2RtZjBHBKtXtjsiQ5IkSZIkSdK0GDDXQF//JAPmEYv8bTkQMNemgxmKMRmOyJAkSZIkSZI0HQbMNXCgg7llAgFzewt7940ImLftBmrXwQxw+MqOQ0ZkXHP9Fr709Z/W7H6SJEmSJEmS5h8D5hqY7CJ/D+tg3lZ0MB+9tnYB8+qV7Wx/6GDA/Md//W1e+favcOvt22t2T0mSJEmSJEnziwFzDUwmYF7S0fqwGcxb7t3NyuVttLe11KQ+gNUrOti+oxiR0d3dx49u3MrAQPKev7q0ZveUJEmSJEmSNL8YMNfA0IiM5mks8lfL+csAh6/qoLOrj/2dvfzohnvo6Rng156xgf/9zi+57Mpf1fTekiRJkiRJkuYHA+YaqMaIjHU1HI8BsHpFOwDbd+znih/dSQR8/p9/mw3HLOOP/uISBgYGa3p/SZIkSZIkSXOfAXMN9PUX4eyEAub2Fnp7B+jt7T+wbcu23TXvYF69sgOA7Ts6ueKau3jiCUewZvViPvqnz+Ontz3Af3zh+preX5IkSZIkSdLcZ8BcA0MjMlpaJtbBDBwYk7G/s5edu7tZd2RtO5gPX1UEzFvv3cPV123hOU87FoDffuEJPPVJR/HP//njmt5fkiRJkiRJ0txnwFwDk1vkrwyYyzEZW7btBqh9B3M5IuObl/+Sru5+nvPU9QBEBE963Fru276vpveXJEmSJEmSNPcZMNfAZGcww8EO5i3b9gDUfgZzOSLja9+6FYBnPfWYA/tWLm/joV1dDA46h1mSJEmSJEnS6AyYa2BoREZz8/hf71DAvHf/zHYwL+5oYVFrEw8+1MnjHrWaVSs6DuxbtaKdwcFk1+7umtYgSZIkSZIkaW4zYK6BSXUwtx/awXx3GTAfdcSSGlVXiAhWryzGZDznaesP2bdyebF9x66umtYgSZIkSZIkaW4zYK6BoYC5eQojMm6+9QEeuX4FLS1NtSuwNDQmY2iBvyGryvnMDz7UWfMaJEmSJEmSJM1dBsw10N3TD8Ci1vFD4iWLW4GDi/xtumkbT37C2toVN8zhZcD87KceGjCvXNYGwI6dBsySJEmSJEmSRmfAXAPdPf00NzfQ2DiBGczDRmRs37Gfu+/ZzcYTj6x1iQCc+Ng1PO3kozni8EPHcQx1MO/Y6YgMSZIkSZIkSaOr/RyGBairu4+2Rc0TOvbAIn/7erjupm0AbHzizATMH/mT5zI4mA/bPjSD2REZkiRJkiRJksZiwFwDXd39tC2a2Ffb3lYE0fs6e9lUBswnP35mRmREBI2N8bDthy1ppampwREZkiRJkiRJksZkwFwDk+lgbmxsoL2tmX37e7n9zod49HErOWzJohpXOLaIYOXyNh40YJYkSZIkSZI0Bmcw10BXd/+EFvgbsmRxC/s6e7nu5nt58hNmZjzGeFYub3cGsyRJkiRJkqQxGTDXQHfPxEdkQLHQ3+13PsTWe/fM2AJ/41m1vN0RGZIkSZIkSZLGZMBcA5MZkQHFQn9XbdoCMGsC5pXL21zkT5IkSZIkSdKYahowR8QZEXFbRNweEedU2P+YiLg6Inoi4j2TOXc2m8wif1AEzF3d/UTAkx5/RA0rm7hVK9rZscsRGZIkSZIkSZJGV7OAOSIagX8FXgCcALwiIk4YcdhDwDuAv5/CubPWZDuYl3S0AvDY41ezuHxdbyuXt/PgQ51kZr1LkSRJkiRJkjRL1bKD+RTg9sy8IzN7gS8AZw4/IDMfyMxrgb7JnjubTaWDGeDJT1hbq5ImbdXydvr7B9m7r6fepUiSJEmSJEmapWoZMB8FbBn2fmu5rdbn1l1Xdx+LWie3yB/MnvnLUMxgBpzDLEmSJEmSJGlUtQyYo8K2ic5bmPC5EfGGiNgUEZu2b98+4eJqqbunf9KL/MFsC5jbAdix0znMkiRJkiRJkiqrZcC8FVg37P3RwLZqn5uZ52XmxszcuHr16ikVWm2THZGxakU7LS2NnPS42bHAHxQ1AezYaQezJEmSJEmSpMomnoJO3rXA8RGxAbgHOAt45QycW3eTXeTv7a85hRf92vG0t7XUsKrJOTAiw4BZkiRJkiRJ0ihqFjBnZn9EvA24BGgEPpWZt0TEm8r9n4iII4BNwGHAYES8CzghM/dUOrdWtVbTwMAgfX2Dk+pgXrG8nRXlSIrZYpUjMiRJkiRJkiSNo5YdzGTmxcDFI7Z9Ytjr+yjGX0zo3Lmgq7sPYFKL/M1Gy5YuoqEhXORPkiRJkiRJ0qhqOYN5Qeru6QeY1IiM2aihoYEVy9qcwSxJkiRJkiRpVAbMVdbVPRQwz+0OZijmMDsiQ5IkSZIkSdJoDJirbGhExlzvYAZYtaLdRf4kSZIkSZIkjcqAucrmVQfzsnZHZEiSJEmSJEkalQFzlc2XRf6gGJHhIn+SJEmSJEmSRmPAXGUHO5jnx4gMZzBLkiRJkiRJGo0Bc5V198yjERnL2+nu6aezq7fepUiSJEmSJEmahQyYq2y+LfIHOCZDkiRJkiRJUkUGzFU2vxb5awNwTIYkSZIkSZKkigyYq8wOZkmSJEmSJEkLhQFzlQ11MC9qnQcdzMuLgHnHTgNmSZIkSZIkSQ9nwFxl82mRvwMdzAbMkiRJkiRJkiowYK6y+TQiY/nSRYAzmCVJkiRJkiRVZsBcZV3d/TQ3N9DYOPe/2qamRpYtXeSIDEmSJEmSJEkVzf0UdJbp6u6bF93LQ1Ytb3eRP0mSJEmSJEkVGTBXWVd3/7xY4G/IyuVtjsiQJEmSJEmSVJEBc5UVHczzJ2BetaKdB3bsr3cZkiRJkiRJkmYhA+Yq6+7pn1cjMh77yNX8/Pbt9PT017sUSZIkSZIkSbOMAXOVdXX3z6sO5lOffDQ9PQPccMu99S5FkiRJkiRJ0ixjwFxl822Rv1NPXgfA1ddtrXMlkiRJkiRJkmYbA+Yqm2+L/K1ds4QNxyzjquu21LsUSZIkSZIkSbOMAXOVzbdF/qDoYr5q0xYys96lSJIkSZIkSZpFDJirbL4t8gfw9CevY9v9e9mybXe9S5EkSZIkSZI0ixgwV9l8W+QPioX+AK7adHBMxnd/eAff+PZt9SpJkiRJkiRJ0ixgwFxl822RP4ATH7uG9rbmA3OY93f28vK3XMDbP/DNOlcmSZIkSZIkqZ4MmKtsPnYwNzU18tQnHcXV120F4F8//WMefKiTO7fsYs/e7jpXJ0mSJEmSJKleDJirrKu7j0Wt8ytghmKhvxtuuZcHHtzH333iKlYubwPgp7c9UOfKJEmSJEmSJNWLAXMVDQwM0tc3OO9GZAA8feM6BgaS1777f3jwoU4+/uEXAXDTz++vc2WSJEmSJEmS6sWAuYq6e/oB5t2IDICnnVws9Hfxd3/JC05/JP/nxY/jsCWtBsySJEmSJEnSAmbAXEVd3X0A87KDeeXydh593EoAPvSHpxERnPiYNdx0qwGzJEmSJEmStFDNv1bbOurqnr8dzABvfvVT2LxlJ6c8qehmPvGxa/jc124iM4mIOlcnSZIkSZIkaabNzyS0ToY6mOfjIn8A73zd0w55f+Jj17DnMz3cfc9ujj16WX2KkiRJkiRJklQ3jsioooMdzPNvREYlJz52DeBCf5IkSZIkSdJCZcBcRfN5kb9KHv/owwEDZkmSJEmSJGmhMmCuovm8yF8lSxa3suGYZQbMkiRJkiRJ0gJlwFxF832Rv0pOfMwabrrVgFmSJEmSJElaiAyYq2i+L/JXyYmPXcMv7thBd/nZJUmSJEmSJC0cBsxVtNAW+YMiYB4cTH72y+31LkWSJEmSJEnSDDNgrqKDM5gXVgczuNCfJEmSJEmStBAZMFdRd8/C62A+7tgVtC1qMmCWJEmSJEmSFiAD5ipaiIv8NTY28LhHHe5Cf5IkSZIkSdICZMBcRQtxkT+AEx61mltvf7DeZUiSJEmSJEmaYTUNmCPijIi4LSJuj4hzKuyPiPincv9NEXHysH13RsTNEXFjRGyqZZ3V0tXdT1NTA01NjfUuZUY9asNK7rlvL/v299S7FEmSJEmSJEkzqGYBc0Q0Av8KvAA4AXhFRJww4rAXAMeXv94A/NuI/adn5kmZubFWdVZTV3ffghqPMeRRj1gJwO13PlTnSiRJkiRJkiTNpFp2MJ8C3J6Zd2RmL/AF4MwRx5wJfCYL1wDLImJtDWuqqe6e/gW1wN+QRx9XBMy/uGNHnSuRJEmSJEmSNJNqGTAfBWwZ9n5ruW2ixyRwaURcFxFvGO0mEfGGiNgUEZu2b99ehbKnrqu7f0F2MD9y/QrAgFmSJEmSJElaaGoZMEeFbTmJY56RmSdTjNF4a0Q8u9JNMvO8zNyYmRtXr1499WqroBiRsfA6mNvbWlh35GH8YrMBsyRJkiRJkrSQ1DJg3gqsG/b+aGDbRI/JzKHfHwC+RjFyY1br6u5nUevC62CGYg6zHcySJEmSJEnSwlLLgPla4PiI2BARLcBZwEUjjrkIODsKTwN2Z+a9EdEREUsAIqIDeD7w0xrWWhULdZE/gEdtWMltd+wgc2STuiRJkiRJkqT5qmZpaGb2R8TbgEuARuBTmXlLRLyp3P8J4GLghcDtQCfw2vL0NcDXImKoxs9n5rdqVWu1FDOYF96IDCg6mHft7mbHzk5WreiodzmSJEmSJEmSZkBN220z82KKEHn4tk8Me53AWyucdwfwxFrWVgvdPf0sX7qo3mXUxaMesRIoFvozYJYkSZIkSZIWhlqOyFhwFuoif1CMyACcwyxJkiRJkiQtIAbMVbSQF/lbv24Zzc0N3GbALEmSJEmSJC0YBsxVtJAX+WtqauS4Y1fYwSxJkiRJkiQtIAbMVbSQF/mDYkyGAbMkSZIkSZK0cBgwV1F3T/+C7WCGYqG/X965g8HBwXqXIkmSJEmSJGkGGDBXycDAIL29Awu7g/kRK+npGWDLtj31LkWSJEmSJEnSDDBgrpLunn6Ahd3BvGElgGMyJEmSJEmSpAXCgLlKurr7AFjUuoAD5kcYMEuSJEmSJEkLiQFzlXR1D3UwL9wRGUccvpjFHS38YrMBsyRJkiRJkrQQGDBXiSMyICJ49CNW8s3v/ZJLLr/dxf4kSZIkSZKkec6AuUqGRmQs5A5mgD9+yzPZtaebM179OY5/1j9z3n9vIjPrXZYkSZIkSZKkGjBgrpKDIzIWbgczwP958ePY8qM/4vx/+W2OOHwxbzznG7zq7V9hf2dvvUuTJEmSJEmSVGUGzFXiIn8HtbY2cdaZT+D7X3ktH37fr/GFi37K037zk/zS2cySJEmSJEnSvGLAXCUu8vdwDQ0N/Onbn80ln3s12+7fy+/94dfqXZIkSZIkSZKkKjJgrpKDM5jtYB7pec8+jne+7qlcc/1WHnxof73LkSRJkiRJklQlBsxV0m0H85jOeM4jyYTLrryj3qVIkiRJkiRJqhID5irp6nGRv7E8+cQjWbm8jW9dcXu9S5EkSZIkSZJUJQbMVeIif2NrbGzg+c8+jkuuuJ3BwcF6lyNJkiRJkiSpCgyYq6SzqwiY29sckTGaM057JPdv389PfnZ/vUuRJEmSJEmSVAUGzFWyZdseDlvSSkd7S71LmbWe/+zjAPjW5Y7JkCRJkiRJkuYDA+Yq2bxlJxvWLSMi6l3KrHXE4Ut40uOPMGCWJEmSJEmS5gkD5iq5c8su1h+9rN5lzHovOO14rrpuC7v3dNe7FEmSJEmSJEnTZMBcBZnJ5i272LBueb1LmfXOOO2R9PcP8t0fbq53KZIkSZIkSZKmyYC5Crbv2E9nVx8bjllW71JmvaedfDSHLWnl69++rd6lSJIkSZIkSZomA+Yq2LxlF4AdzBPQ3NzIK858PP/15Rv5+mWGzJIkSZIkSdJcZsBcBZvv3gnAhnXL6lvIHPEPH/gNTn78Wl759q/w01vvP7C9r2+A/v6BOlYmSZIkSZIkaTIMmKtgqIN5vQHzhLS3tXDhf5zF4o4WfvN15/P1y27j9999Iaue+FHOePXnGBwcrHeJkiRJkiRJkibAgLkKNm/ZyeqV7SzuaK13KXPG0WuXcuEnz2Lb/Xv5zd8/nwsu/hlPPekovvODzZz7uevqXZ4kSZIkSZKkCWiqdwHzwZ1bdrH+6GX1LmPOeeqTjuay/z6bB3bs54WnH8+iRU38xqs+y/v++jJe9OvHc8xRy+pdoiRJkiRJkqQx2MFcBZu37HKBvyl61lOP5bdfeAJtbc1EBOf97UvITN54zjfIzHqXJ0mSJEmSJGkMBszTNDAwyF337GLDMcvqXcq8sH7dcv7mnOfyrctv57Nf+Um9y5EkSZIkSZI0BgPmadp2/176+gbtYK6it/7eU3jmU47h7R/4Jpvv3lnvciRJkiRJkiSNwoB5moYC0A3rltW3kHmkoaGBz37stwB41Tu+Qn//QJ0rkiRJkiRJklSJAfM0bd6yC4ANx9jBXE3r1y3n3L95MVdft5U//8crANj0k3t4xVsv4Hmv/Ax/8L6L+PA/Xckv7niwzpVKkiRJkiRJC1dTvQuY6+7cuosIOObIpfUuZd4568wncMkVv+LD/3wlV/7oLq780V0sPayVRz9iFV//9m3cv30///LpH3P9xW9k7Zol9S5XkiRJkiRJWnDsYJ6mzXfv5Mg1S2htNauvhX/+yxfw6ONWcdsdD/KRP3kud1/zh/zo63/Afde/l5sufTN79vbwO2/+Mn19jtGQJEmSJEmSZpqp6DRt3rLLBf5qaHFHKzd88400NAQtLYf+z/UJj13DJz/6m7zy7V/hj//6Mv7hg2fUqUpJkiRJkiRpYTJgnqbNW3Zy2qnr613GvLZoUfOo+17x0idw9fVb+MdPXsPRaw/jLWc/ZczjJUmSJEmSJFWPAfM09Pb2s/XePXYw19nfv//5/Pz2B3n3X17KRz7+A970uxt51CNW8svND/Grux7ixMeu4a2/dwod7S31LlWSJEmSJEmaVwyYp+Hue3aTCRvWLat3KQtaS0sTl/73q7n86jv5x3+/mr/6pyvJhIaGYO3hi/nvr93M/z3vas55yzN50+9upK3NDmdJkiRJkiSpGgyYp2Hzll0ArDdgrruI4PSnb+D0p2/g7nt20dnVx4Z1y2ltbeLq67bwgf/7Pf7oLy7h78+9ij97+7N4/StOfthMZ0mSJEmSJEmTY8I2DXdu3QXgiIxZ5pijlh3y/tQnr+Oyz5/N5Vdv5v/7u+/x1vdfzEc/8UOe9Li13P/gPu7fvp8IWHrYIg5b3MrGE4/kZS86gVNOOoqIeNj19+3voW1RM42NDTP0iSRJkiRJkqTZqaYBc0ScAXwMaAQ+mZkfGbE/yv0vBDqB12Tm9RM5dzZYsayNX3vGBo46Ykm9S9EEnHbqBq78ynouveJX/PW/fJ/b73yINas7eNrJRwOwZ18PO3Z28rFPXcPfn3sVxxy1lOM3rCAiCOCBHfu5657d7NrdzeKOFk5+/Fo2nngkzzrlGJ7ztPUsX9ZW3w8oSZIkSZIkzbDIzNpcOKIR+AXwPGArcC3wisz82bBjXgi8nSJgfirwscx86kTOrWTjxo25adOmWnwcLSC7dndx0WW38bVv3coDO/aTmWTCqhXtHHvUUo5eexj33LeXTTdt44Zb7qWnZ4CGhuDkx6/luGOXs2zpIpYuWURrSyONjQ00NTbQ2Bjl7w00NTXQ2BA0NjbQ2zdAZ1cfXd19tLY00dHeTEd7C4ODSW/vAF3dfWy9bw93btnF3dt209s7ABQjQdas7mD90cs49qhlrFzexpLFrSzpaKG5ufHA9dsWNbG4o4WO9hY62oprt7c1MzAwSG/fAH39gwTQ1FTU1baouWLXtiRJ801EXJeZG+tdhyRJkjTX1bKD+RTg9sy8AyAivgCcCQwPic8EPpNFyn1NRCyLiLXA+gmcK9XEsqVtnP2ykzj7ZSeNe2xvbz8/uuEevvPDO7j86ju5/qf3sntvD7v3dtPTM1CVetrbmtmwbhnHHr2MtkXF/2UHBpJ7H9jL/373l9z3wL6q3AcgAhZ3tLC4veVAYL24o4XGxgYiOBA+B8XroW1DmfTw1wAjf341/Adaw/eN/EHXaPtG/jhs2teb6DlUPmfovMHB4ocQg4PJYOaBH0oMBf2NjUFjQ/mDhqaGA68bGgzzJek5T1vPe9/0jHqXIUmSJGmKahkwHwVsGfZ+K0WX8njHHDXBcwGIiDcAbyjf7ouI26ZRc62tAh6sdxEa1ax8Pp3ALb+EW2bgXgnsLX/dOwP3m6RZ+Xx0CJ/R7Obzmd0W7PP530/D+95cl1sfW5e7SpIkSfNMLQPmSq15IxsQRztmIucWGzPPA86bXGn1ERGb/KuYs5fPZ3bz+cx+PqPZzeczu/l8JEmSJM1VtQyYtwLrhr0/Gtg2wWNaJnCuJEmSJEmSJKmOGmp47WuB4yNiQ0S0AGcBF4045iLg7Cg8DdidmfdO8FxJkiRJkiRJUh3VrIM5M/sj4m3AJUAj8KnMvCUi3lTu/wRwMfBC4HaKUbOvHevcWtU6g+bEKI8FzOczu/l8Zj+f0ezm85ndfD6SJEmS5qTIrDjaWJIkSZIkSZKkMdVyRIYkSZIkSZIkaR4zYJYkSZIkSZIkTYkBsyRJkiRJkiRpSmq2yJ8gIh4DnAkcBSSwDbgoM39e18IkSZIkSZIkqQrsYK6RiPhj4AtAAD8Gri1fnx8R59SzNkmSJEmSJEmqhsjMetcwL0XEL4DHZWbfiO0twC2ZeXx9KpNmv4hYCvwJ8FJgdbn5AeB/gI9k5q76VCbw+cx2Pp/Zz2ckSZIkaT6xg7l2BoEjK2xfW+5THUXE0oj4SETcGhE7yl8/L7ctq3d94kvATuC0zFyZmSuB08ttX65rZQKfz2zn85n9fEaSJEmS5g07mGskIs4A/gX4JbCl3HwM8EjgbZn5rXrVJoiIS4DvAp/OzPvKbUcAvwc8NzOfV8/6FrqIuC0zHz3ZfZoZPp/Zzecz+/mMJEmSJM0nLvJXI5n5rYh4FHAKxSJ/AWwFrs3MgboWJ4D1mfm3wzeUQfPfRsTv16kmHXRXRLyP4gcA9wNExBrgNRz8gY3qx+czu/l8Zj+fkSRJkqR5wxEZNZSZg5l5TWZ+JTMvKF8bLs8Od0XE+8o/0APFH+7LxRn9w339vRxYCVwRETsj4iHgcmAF8Dv1LEyAz2e2G/l8dlI8n5X4fGYL/z8kSZIkad5wRIYWpIhYDpwDnAkcXm6+H7iIYoGlnfWqTYWIeAxwNHBNZu4btv0MR8zUX0ScAmRmXhsRjwPOAH6emRfXuTRVEBGfzcxX17sOVRYRz6L4G083Z+al9a5HkiRJkibDgFkaISJem5n/We86FrKIeAfwVuDnwEnAOzPzf8p912fmyXUsb8GLiA8CL6AYs3QZRTB2BfBc4JLM/HAdy1vwIuKiCpt/jWLuPJn5mzNbkUaKiB9n5inl69dT/PPuQuD5wNcz8yN1LE+SJEmSJsWAWRohIu7OzGPqXcdCFhE3A6dm5r6IWA9cAHw2Mz8WETdk5pPqW+HCVj6fk4BW4D7g6MzcExFtwI8y88R61rfQRcT1wM+ATwJJsQbA+cBZAJl5Rf2qE8Dwf45FxLXACzNze0R0UPytjSfUt0JJkiRJmjgX+dOCFBE3jbYLWDPKPs2cxqGxGJl5Z0ScBlwQEcdSPCPVV385T74zIn6VmXsAMrMrIgbrXJtgI/BO4M+A92bmjRHRZbA8qzSUo5oaKH7Yvx0gM/dHRH99S5MkSZKkyTFg1kK1BvgNYOSs5QCumvlyNMJ9EXFSZt4IUHYyvxj4FGBnX/31RkR7ZnYCTx7aGBFLAQPmOsvMQeAfI+LL5e/347/vZ5ulwHUU/87JiDgiM++LiMX4QzRJkiRJc4x/4NRC9Q1g8VCAOVxEXD7j1Wiks4FDuvgysx84OyLOrU9JGubZmdkDB8LMIc3A79WnJI2UmVuB/xMRLwL21LseHZSZ60fZNQj81gyWIkmSJEnT5gxmSZIkSZIkSdKUNNS7AEmSJEmSJEnS3GTALEmSJEmSJEmaEgNmSRpDRAxExI0R8dOI+HJEtNfoPh+KiL8Zse2kiPh5RBwZERfU4r4j7vdfEbG5/LzXR8SpU7zOayLi/BHbVkXE9ohojYgxF9KMiIsjYln56y1TqUGSJEmSJM0MA2ZJGltXZp6UmY8HeoE31eg+5wMvH7HtLODzmbktM19Wo/uO9N7MPAk4B5jwgooR0Tjs7VeB540I418GXJSZPZn59LGulZkvzMxdwDLAgFmSJEmSpFnMgFmSJu77wCMj4iUR8aOIuCEivh0RawAiYnVEXFZ2/54bEXdFxKpy3+9GxI/L7uBzRwSyZOZtwK6IeOqwzb8DfCEi1kfET8vrNEbE30XEtRFxU0S8sdz+8Yj4zfL11yLiU+Xr10XEX0VER0T8b0T8pOzGHhlmj3Ql8Mixao+IfRHxFxHxI+BAt3Nm7inPf8mw651FEaITEfvK39dGxJXDOsSfVW6/s/zePgIcV+7/uwk8H0mSJEmSNMMMmCVpAiKiCXgBcDPwA+Bpmfkk4AvA+8rDPgh8NzNPBr4GHFOe+1iK7uRnlN3BA8CrKtzmfIogloh4GrAjM3854pjXAbsz8ynAU4A/iIgNFIHus8pjjgJOKF8/kyIYPwPYlplPLLuxvzXOR34JcPM4tXcAP83Mp2bmD8b4LEcCjwK+N+KYVwKXlNd9InDjiP3nAL8qO8jfO069kiRJkiSpDprqXYAkzXJtEXFj+fr7wH8Ajwa+GBFrgRZgc7n/mcBvAWTmtyJiZ7n914EnA9dGBEAb8ECFe30BuCoi3s2wjt8Rng+cGBFDIzOWAseXtb0rIk4AfgYsL+s7FXgHsBb4+4j4W+Abmfn9UT7v30XE+4HtFGH2WLUPAF8Z5TrfAD4eEYdRdGJfkJkDI465FvhURDQDF2bmjaNcS5IkSZIkzVIGzJI0tq6yw/aAiPhn4B8y86KIOA340NCuUa4RwKcz80/GulFmbomIO4HnAL/NsLETI6719sy85GE7IpZTdCpfCaygCHb3ZeZeYG9EPBl4IfA3EXFpZv5Fheu/NzMvGHbN08eovbtCaDz0Wboi4lsUgftZwB9WOObKiHg28CLgsxHxd5n5mUrXkyRJkiRJs5MjMiRp8pYC95Svf2/Y9h9QhLpExPOB5eX27wAvi4jDy30rIuLYUa59PvCPFKMhtlbYfwnw5rLrl4h4VER0lPuuBt5FETB/H3hP+fvQmIrOzPwc8PfAyRP8rJOpvdJn+SNgDXDNyJ3ldR7IzH+n6AwfWdNeYMkE7yVJkiRJkurAgFmSJu9DwJcj4vvAg8O2/znw/Ii4nmJe873A3sz8GfB+4NKIuAm4jGJkRSVfBh5HMS6jkk9SjMC4vlz471wO/m2U7wNNmXk7cD1FF/PQKIwnAD8ux338GfBXE/mgk6x9pEuBI4EvZmZW2H8acGNE3EDRsf2xEffeAfywXADQRf4kSZIkSZqFovKf+SVJkxURrcBAZvZHxKnAv40cryFJkiRJkjSfOINZkqrnGOBLEdEA9AJ/UOd6JEmSJEmSasoOZkmSJEmSJEnSlDiDWZIkSZIkSZI0JQbMkiRJkiRJkqQpMWCWJEmSJEmSJE2JAbMkSZIkSZIkaUoMmCVJkiRJkiRJU/L/B4sUtEVA60lU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5816600" cy="581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791" y="1690687"/>
            <a:ext cx="3039684" cy="4647453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26" y="1690688"/>
            <a:ext cx="2978712" cy="44005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104028" y="459310"/>
            <a:ext cx="46506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max probability for Total Visits is found to be around 15-20. It increases initially but decreases further.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average total visits for both converted and non converted people is found to be the same.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811684" y="86400"/>
            <a:ext cx="1235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Total Visits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04028" y="2750704"/>
            <a:ext cx="46506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probability of time spent is found to be high for time between 0-300 seconds and decreases further.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mean is found to be higher in case of Converted people rather than </a:t>
            </a:r>
            <a:r>
              <a:rPr lang="en-US" dirty="0" err="1" smtClean="0"/>
              <a:t>nonconverted</a:t>
            </a:r>
            <a:r>
              <a:rPr lang="en-US" dirty="0" smtClean="0"/>
              <a:t> people.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782460" y="2377794"/>
            <a:ext cx="3293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Total Time Spent On The Website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01796" y="4728907"/>
            <a:ext cx="2055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Page Views Per Visit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04028" y="5101816"/>
            <a:ext cx="4650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max probability for Page Views Per Visit is found to be around to be 3-5.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average page views for both converted and non converted is found to be the same.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73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: Categorical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322524"/>
          </a:xfrm>
        </p:spPr>
        <p:txBody>
          <a:bodyPr>
            <a:normAutofit/>
          </a:bodyPr>
          <a:lstStyle/>
          <a:p>
            <a:r>
              <a:rPr lang="en-US" sz="1400" dirty="0" smtClean="0"/>
              <a:t>Number of features after scaling and dummy variable creation : 35 </a:t>
            </a:r>
          </a:p>
          <a:p>
            <a:r>
              <a:rPr lang="en-US" sz="1400" dirty="0" smtClean="0"/>
              <a:t> Target Variable : Converted o Libraries used: </a:t>
            </a:r>
            <a:r>
              <a:rPr lang="en-US" sz="1400" dirty="0" err="1" smtClean="0"/>
              <a:t>StandardScaler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Columns that are not considered : Lead Number and Prospect ID (these variables do not help in model building) </a:t>
            </a:r>
          </a:p>
          <a:p>
            <a:r>
              <a:rPr lang="en-US" sz="1400" dirty="0" smtClean="0"/>
              <a:t>The steps are as follows: </a:t>
            </a: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713" y="3283086"/>
            <a:ext cx="2087880" cy="2673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chemeClr val="accent1"/>
                </a:solidFill>
              </a:rPr>
              <a:t>Outlier Treatment:</a:t>
            </a:r>
          </a:p>
          <a:p>
            <a:r>
              <a:rPr lang="en-US" sz="1400" dirty="0" smtClean="0"/>
              <a:t>Total Visits and Page Views Per Visit had some outliers. </a:t>
            </a:r>
            <a:endParaRPr lang="en-US" sz="1400" dirty="0"/>
          </a:p>
          <a:p>
            <a:r>
              <a:rPr lang="en-US" sz="1400" dirty="0" smtClean="0"/>
              <a:t> We perform capping using Soft Capping (Checking for 99th percentile) and complete the outlier treatment process before we continue to the next step.</a:t>
            </a:r>
            <a:endParaRPr lang="en-US" sz="1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42580" y="3283086"/>
            <a:ext cx="2179319" cy="2673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chemeClr val="accent1"/>
                </a:solidFill>
              </a:rPr>
              <a:t>Binary Mapping: </a:t>
            </a:r>
          </a:p>
          <a:p>
            <a:r>
              <a:rPr lang="en-US" sz="1400" dirty="0" smtClean="0"/>
              <a:t>“A free copy of mastering the interview” contains values in terms of Yes/No , we convert these to 1/0 so it converts into numerical values and helps in model building</a:t>
            </a:r>
            <a:endParaRPr lang="en-US" sz="1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11886" y="3283086"/>
            <a:ext cx="2179319" cy="2673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chemeClr val="accent1"/>
                </a:solidFill>
              </a:rPr>
              <a:t>Dummy Variable Creation: </a:t>
            </a:r>
          </a:p>
          <a:p>
            <a:r>
              <a:rPr lang="en-US" sz="1400" dirty="0" smtClean="0"/>
              <a:t>We need to create dummy variables for all the categorical columns as they enable us to use a regression equation on multiple groups.</a:t>
            </a:r>
            <a:endParaRPr lang="en-US" sz="1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481192" y="3283086"/>
            <a:ext cx="2179319" cy="2673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chemeClr val="accent1"/>
                </a:solidFill>
              </a:rPr>
              <a:t>Test Train Split:</a:t>
            </a:r>
          </a:p>
          <a:p>
            <a:r>
              <a:rPr lang="en-US" sz="1400" dirty="0" smtClean="0"/>
              <a:t>Division of data into test data and train data to check the stability of the model. </a:t>
            </a:r>
          </a:p>
          <a:p>
            <a:r>
              <a:rPr lang="en-US" sz="1400" dirty="0" smtClean="0"/>
              <a:t>We have randomly sampled 70% of the data as the test data and 30% of the data as test data. </a:t>
            </a:r>
          </a:p>
          <a:p>
            <a:r>
              <a:rPr lang="en-US" sz="1400" dirty="0" smtClean="0"/>
              <a:t>Random State = 100</a:t>
            </a:r>
            <a:endParaRPr lang="en-US" sz="1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850497" y="3283086"/>
            <a:ext cx="2179319" cy="26735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chemeClr val="accent1"/>
                </a:solidFill>
              </a:rPr>
              <a:t>Scaling:</a:t>
            </a:r>
          </a:p>
          <a:p>
            <a:r>
              <a:rPr lang="en-US" sz="1400" dirty="0" smtClean="0"/>
              <a:t>Division of Train Data into X and Y where X has all the features and Y has the target variable – Converted. </a:t>
            </a:r>
          </a:p>
          <a:p>
            <a:r>
              <a:rPr lang="en-US" sz="1400" dirty="0" smtClean="0"/>
              <a:t>We perform scaling to normalize the data within a particular range </a:t>
            </a:r>
          </a:p>
          <a:p>
            <a:r>
              <a:rPr lang="en-US" sz="1400" dirty="0" smtClean="0"/>
              <a:t>Technique : Standard Scaler </a:t>
            </a:r>
            <a:endParaRPr lang="en-US" sz="1400" dirty="0"/>
          </a:p>
        </p:txBody>
      </p:sp>
      <p:sp>
        <p:nvSpPr>
          <p:cNvPr id="11" name="Right Arrow 10"/>
          <p:cNvSpPr/>
          <p:nvPr/>
        </p:nvSpPr>
        <p:spPr>
          <a:xfrm>
            <a:off x="2451306" y="4271555"/>
            <a:ext cx="366377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744362" y="4258676"/>
            <a:ext cx="366377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215660" y="4258676"/>
            <a:ext cx="366377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9560772" y="4258676"/>
            <a:ext cx="366377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6823" y="1047705"/>
            <a:ext cx="10560676" cy="40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8841"/>
            <a:ext cx="10515600" cy="1325563"/>
          </a:xfrm>
        </p:spPr>
        <p:txBody>
          <a:bodyPr/>
          <a:lstStyle/>
          <a:p>
            <a:r>
              <a:rPr lang="en-US" dirty="0" smtClean="0"/>
              <a:t>Model Building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5273"/>
            <a:ext cx="3579254" cy="3509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Model – I and II: Basic Model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631" y="1503216"/>
            <a:ext cx="10766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We build a basic model using 35 features. Since it is not efficient we perform RFE to obtain a model with Top – 20 features. There are so many variables with high p-values and VIF value, we need to remove them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656823" y="2098632"/>
            <a:ext cx="10560676" cy="40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199" y="2146200"/>
            <a:ext cx="9516415" cy="350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Model – III and IV : Removing variable with p-values &gt; 50%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2631" y="2537810"/>
            <a:ext cx="10766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Two columns having p –values &gt; 50% : Lead </a:t>
            </a:r>
            <a:r>
              <a:rPr lang="en-US" sz="1400" dirty="0" err="1" smtClean="0"/>
              <a:t>Source_Others</a:t>
            </a:r>
            <a:r>
              <a:rPr lang="en-US" sz="1400" dirty="0" smtClean="0"/>
              <a:t> and Lead Source Origin.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Since p –value &gt; 50% , it does not seem to significant at all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656823" y="3095821"/>
            <a:ext cx="10560676" cy="40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199" y="3143389"/>
            <a:ext cx="9516415" cy="350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Model V, VI and VII : Removing variables having p-value &gt; 10%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2631" y="3573002"/>
            <a:ext cx="10766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Since we have a cut off for significance value &gt; 10 % does not improve our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Hence, we remove these variables which are : Current Occupation Student , Specialization International Business and </a:t>
            </a:r>
            <a:r>
              <a:rPr lang="en-US" sz="1400" dirty="0" err="1" smtClean="0"/>
              <a:t>LastActivityEmail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56823" y="4165460"/>
            <a:ext cx="10560676" cy="40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199" y="4213028"/>
            <a:ext cx="9516415" cy="350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Model VIII : Removing variables having high VIF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2631" y="4642641"/>
            <a:ext cx="107667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After model –VII , all p-values &lt; 5%, hence we need to check VIF.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VIF for Current </a:t>
            </a:r>
            <a:r>
              <a:rPr lang="en-US" sz="1400" dirty="0" err="1" smtClean="0"/>
              <a:t>Occupation_Unemployed</a:t>
            </a:r>
            <a:r>
              <a:rPr lang="en-US" sz="1400" dirty="0" smtClean="0"/>
              <a:t> = 12.20 which is &gt; 5%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Hence we drop this variable from our analysis.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656823" y="5450543"/>
            <a:ext cx="10560676" cy="40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38199" y="5498111"/>
            <a:ext cx="9516415" cy="350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Model – VIII : The Final Model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2631" y="5927724"/>
            <a:ext cx="107667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All p-values &lt; 5% - Hence they are highly significant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All VIF values are &lt; 5. Hence the dependency of variable with another is tolerable.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Final model has 14 features in total.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908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 And Optical Cut-Off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480" y="1825625"/>
            <a:ext cx="7488739" cy="4351338"/>
          </a:xfrm>
        </p:spPr>
        <p:txBody>
          <a:bodyPr>
            <a:noAutofit/>
          </a:bodyPr>
          <a:lstStyle/>
          <a:p>
            <a:r>
              <a:rPr lang="en-US" sz="1800" dirty="0" smtClean="0"/>
              <a:t>ROC Curve represents how much the model is able to distinguish between the classes. </a:t>
            </a:r>
            <a:endParaRPr lang="en-US" sz="1800" dirty="0"/>
          </a:p>
          <a:p>
            <a:r>
              <a:rPr lang="en-US" sz="1800" dirty="0" smtClean="0"/>
              <a:t>AUC – Area under the curve represents that it is distinguishing the 1’s and 0’s correctly. </a:t>
            </a:r>
          </a:p>
          <a:p>
            <a:r>
              <a:rPr lang="en-US" sz="1800" dirty="0" smtClean="0"/>
              <a:t>On plotting the ROC curve for our data we see that, AUC is around 0.88 which means at around 88% of the times, the model is able to distinguish the 1’s as 1’s and 0’s as 0’s.</a:t>
            </a:r>
          </a:p>
          <a:p>
            <a:r>
              <a:rPr lang="en-US" sz="1800" dirty="0" smtClean="0"/>
              <a:t> AUC of 0.88 is found to be very stable model. </a:t>
            </a:r>
          </a:p>
          <a:p>
            <a:r>
              <a:rPr lang="en-US" sz="1800" dirty="0" smtClean="0"/>
              <a:t>When we plot the sensitivity, accuracy and specificity of the model together, the optimal cut off point is found to be at 0.35. This means that at 35% probability, the sensitivity and specificity are found to be balanced. </a:t>
            </a:r>
          </a:p>
          <a:p>
            <a:r>
              <a:rPr lang="en-US" sz="1800" dirty="0" smtClean="0"/>
              <a:t>With probability = 0.35 , we predict y-values with X-Train, in such a way that, any conversion </a:t>
            </a:r>
            <a:r>
              <a:rPr lang="en-US" sz="1800" dirty="0" err="1" smtClean="0"/>
              <a:t>prob</a:t>
            </a:r>
            <a:r>
              <a:rPr lang="en-US" sz="1800" dirty="0" smtClean="0"/>
              <a:t> &gt; 35% is said to be converted to a lead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77" y="1406155"/>
            <a:ext cx="2656503" cy="26172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47" y="4184175"/>
            <a:ext cx="3122362" cy="227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27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Performance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72840" cy="334073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>
                <a:solidFill>
                  <a:schemeClr val="accent1"/>
                </a:solidFill>
              </a:rPr>
              <a:t>Train Set</a:t>
            </a:r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dirty="0" smtClean="0"/>
              <a:t>ACCURACY - 81.19% </a:t>
            </a:r>
          </a:p>
          <a:p>
            <a:pPr algn="ctr"/>
            <a:r>
              <a:rPr lang="en-US" dirty="0" smtClean="0"/>
              <a:t>SENSITIVITY - 80.45%</a:t>
            </a:r>
          </a:p>
          <a:p>
            <a:pPr algn="ctr"/>
            <a:r>
              <a:rPr lang="en-US" dirty="0" smtClean="0"/>
              <a:t>SPECIFICITY - 81.7%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46520" y="1825625"/>
            <a:ext cx="3672840" cy="334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 smtClean="0">
                <a:solidFill>
                  <a:schemeClr val="accent1"/>
                </a:solidFill>
              </a:rPr>
              <a:t>Test Set</a:t>
            </a:r>
            <a:endParaRPr lang="en-US" dirty="0" smtClean="0">
              <a:solidFill>
                <a:schemeClr val="accent1"/>
              </a:solidFill>
            </a:endParaRPr>
          </a:p>
          <a:p>
            <a:pPr algn="ctr"/>
            <a:r>
              <a:rPr lang="en-US" dirty="0" smtClean="0"/>
              <a:t>ACCURACY - 80.08% </a:t>
            </a:r>
          </a:p>
          <a:p>
            <a:pPr algn="ctr"/>
            <a:r>
              <a:rPr lang="en-US" dirty="0" smtClean="0"/>
              <a:t>SENSITIVITY - 80.0%</a:t>
            </a:r>
          </a:p>
          <a:p>
            <a:pPr algn="ctr"/>
            <a:r>
              <a:rPr lang="en-US" dirty="0" smtClean="0"/>
              <a:t>SPECIFICITY - 80.3%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360" y="4704695"/>
            <a:ext cx="11094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sensitivity value after model building process is found to be greater than 80% as required. </a:t>
            </a:r>
          </a:p>
          <a:p>
            <a:r>
              <a:rPr lang="en-US" dirty="0" smtClean="0"/>
              <a:t>When the model is evaluated for Test Set, the model evaluation parameters remains to be the same. Hence the model is highly stable.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 Score And Conversion Rate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Conversion Rate is the number of customers who are converted to leads and interested in the course. </a:t>
            </a:r>
          </a:p>
          <a:p>
            <a:r>
              <a:rPr lang="en-US" dirty="0" smtClean="0"/>
              <a:t>Before model building the Conversion Rate was found to be 38.53% . </a:t>
            </a:r>
            <a:endParaRPr lang="en-US" dirty="0"/>
          </a:p>
          <a:p>
            <a:r>
              <a:rPr lang="en-US" dirty="0" smtClean="0"/>
              <a:t>After model building, the conversion rate is increased to 72.87% </a:t>
            </a:r>
          </a:p>
          <a:p>
            <a:r>
              <a:rPr lang="en-US" dirty="0" smtClean="0"/>
              <a:t>Hence we can conclude that our final model has served to the business 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7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1738</Words>
  <Application>Microsoft Office PowerPoint</Application>
  <PresentationFormat>Widescreen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Lead Scoring Case Study</vt:lpstr>
      <vt:lpstr>Technical Approach For Solving Business Problem </vt:lpstr>
      <vt:lpstr>Data Cleaning</vt:lpstr>
      <vt:lpstr>EDA : Numerical Data</vt:lpstr>
      <vt:lpstr>EDA : Categorical Data</vt:lpstr>
      <vt:lpstr>Model Building </vt:lpstr>
      <vt:lpstr>ROC Curve And Optical Cut-Off Probability</vt:lpstr>
      <vt:lpstr>Model Performance Test</vt:lpstr>
      <vt:lpstr>Lead Score And Conversion Rate </vt:lpstr>
      <vt:lpstr>Lead Score And Conversion Rate </vt:lpstr>
      <vt:lpstr>Hot Leads</vt:lpstr>
      <vt:lpstr>Conclusion</vt:lpstr>
      <vt:lpstr>Recommendations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</dc:title>
  <dc:creator>sidu</dc:creator>
  <cp:lastModifiedBy>sidu</cp:lastModifiedBy>
  <cp:revision>14</cp:revision>
  <dcterms:created xsi:type="dcterms:W3CDTF">2023-02-26T14:38:11Z</dcterms:created>
  <dcterms:modified xsi:type="dcterms:W3CDTF">2023-02-26T15:59:03Z</dcterms:modified>
</cp:coreProperties>
</file>