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sldIdLst>
    <p:sldId id="256" r:id="rId5"/>
    <p:sldId id="258" r:id="rId6"/>
    <p:sldId id="266" r:id="rId7"/>
    <p:sldId id="259" r:id="rId8"/>
    <p:sldId id="257" r:id="rId9"/>
    <p:sldId id="271" r:id="rId10"/>
    <p:sldId id="279" r:id="rId11"/>
    <p:sldId id="268" r:id="rId12"/>
    <p:sldId id="274" r:id="rId13"/>
    <p:sldId id="278" r:id="rId14"/>
    <p:sldId id="269" r:id="rId15"/>
    <p:sldId id="272" r:id="rId16"/>
    <p:sldId id="280" r:id="rId17"/>
    <p:sldId id="270" r:id="rId18"/>
    <p:sldId id="273" r:id="rId19"/>
    <p:sldId id="281" r:id="rId20"/>
    <p:sldId id="267" r:id="rId21"/>
    <p:sldId id="260" r:id="rId22"/>
    <p:sldId id="283" r:id="rId23"/>
    <p:sldId id="284" r:id="rId24"/>
    <p:sldId id="282" r:id="rId25"/>
    <p:sldId id="263"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65B27F-F330-4653-9BE3-C3941CD667B6}">
          <p14:sldIdLst>
            <p14:sldId id="256"/>
            <p14:sldId id="258"/>
            <p14:sldId id="266"/>
            <p14:sldId id="259"/>
            <p14:sldId id="257"/>
            <p14:sldId id="271"/>
            <p14:sldId id="279"/>
            <p14:sldId id="268"/>
            <p14:sldId id="274"/>
            <p14:sldId id="278"/>
            <p14:sldId id="269"/>
            <p14:sldId id="272"/>
            <p14:sldId id="280"/>
            <p14:sldId id="270"/>
            <p14:sldId id="273"/>
            <p14:sldId id="281"/>
            <p14:sldId id="267"/>
            <p14:sldId id="260"/>
            <p14:sldId id="283"/>
            <p14:sldId id="284"/>
            <p14:sldId id="282"/>
            <p14:sldId id="263"/>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291" autoAdjust="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x64 bit</a:t>
            </a:r>
            <a:r>
              <a:rPr lang="en-US" baseline="0"/>
              <a:t> </a:t>
            </a:r>
            <a:endParaRPr lang="en-US"/>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view3D>
      <c:rotX val="15"/>
      <c:rotY val="2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BFS</c:v>
                </c:pt>
              </c:strCache>
            </c:strRef>
          </c:tx>
          <c:spPr>
            <a:solidFill>
              <a:schemeClr val="accent1"/>
            </a:solidFill>
            <a:ln>
              <a:noFill/>
            </a:ln>
            <a:effectLst/>
            <a:sp3d/>
          </c:spPr>
          <c:invertIfNegative val="0"/>
          <c:cat>
            <c:strRef>
              <c:f>Sheet1!$A$2:$A$5</c:f>
              <c:strCache>
                <c:ptCount val="4"/>
                <c:pt idx="0">
                  <c:v>BFS</c:v>
                </c:pt>
                <c:pt idx="1">
                  <c:v>DFS</c:v>
                </c:pt>
                <c:pt idx="2">
                  <c:v>DLS</c:v>
                </c:pt>
                <c:pt idx="3">
                  <c:v>IDDFS</c:v>
                </c:pt>
              </c:strCache>
            </c:strRef>
          </c:cat>
          <c:val>
            <c:numRef>
              <c:f>Sheet1!$B$2:$B$5</c:f>
              <c:numCache>
                <c:formatCode>General</c:formatCode>
                <c:ptCount val="4"/>
                <c:pt idx="0">
                  <c:v>35.799999999999997</c:v>
                </c:pt>
                <c:pt idx="1">
                  <c:v>30.98</c:v>
                </c:pt>
                <c:pt idx="2">
                  <c:v>32.700000000000003</c:v>
                </c:pt>
                <c:pt idx="3">
                  <c:v>29.99</c:v>
                </c:pt>
              </c:numCache>
            </c:numRef>
          </c:val>
          <c:extLst>
            <c:ext xmlns:c16="http://schemas.microsoft.com/office/drawing/2014/chart" uri="{C3380CC4-5D6E-409C-BE32-E72D297353CC}">
              <c16:uniqueId val="{00000000-C611-48E3-8047-0B54E3E41906}"/>
            </c:ext>
          </c:extLst>
        </c:ser>
        <c:ser>
          <c:idx val="1"/>
          <c:order val="1"/>
          <c:tx>
            <c:strRef>
              <c:f>Sheet1!$C$1</c:f>
              <c:strCache>
                <c:ptCount val="1"/>
                <c:pt idx="0">
                  <c:v>Column2</c:v>
                </c:pt>
              </c:strCache>
            </c:strRef>
          </c:tx>
          <c:spPr>
            <a:solidFill>
              <a:schemeClr val="accent2"/>
            </a:solidFill>
            <a:ln>
              <a:noFill/>
            </a:ln>
            <a:effectLst/>
            <a:sp3d/>
          </c:spPr>
          <c:invertIfNegative val="0"/>
          <c:cat>
            <c:strRef>
              <c:f>Sheet1!$A$2:$A$5</c:f>
              <c:strCache>
                <c:ptCount val="4"/>
                <c:pt idx="0">
                  <c:v>BFS</c:v>
                </c:pt>
                <c:pt idx="1">
                  <c:v>DFS</c:v>
                </c:pt>
                <c:pt idx="2">
                  <c:v>DLS</c:v>
                </c:pt>
                <c:pt idx="3">
                  <c:v>IDDFS</c:v>
                </c:pt>
              </c:strCache>
            </c:strRef>
          </c:cat>
          <c:val>
            <c:numRef>
              <c:f>Sheet1!$C$2:$C$5</c:f>
              <c:numCache>
                <c:formatCode>General</c:formatCode>
                <c:ptCount val="4"/>
              </c:numCache>
            </c:numRef>
          </c:val>
          <c:extLst>
            <c:ext xmlns:c16="http://schemas.microsoft.com/office/drawing/2014/chart" uri="{C3380CC4-5D6E-409C-BE32-E72D297353CC}">
              <c16:uniqueId val="{00000001-C611-48E3-8047-0B54E3E41906}"/>
            </c:ext>
          </c:extLst>
        </c:ser>
        <c:ser>
          <c:idx val="2"/>
          <c:order val="2"/>
          <c:tx>
            <c:strRef>
              <c:f>Sheet1!$D$1</c:f>
              <c:strCache>
                <c:ptCount val="1"/>
                <c:pt idx="0">
                  <c:v>Column1</c:v>
                </c:pt>
              </c:strCache>
            </c:strRef>
          </c:tx>
          <c:spPr>
            <a:solidFill>
              <a:schemeClr val="accent3"/>
            </a:solidFill>
            <a:ln>
              <a:noFill/>
            </a:ln>
            <a:effectLst/>
            <a:sp3d/>
          </c:spPr>
          <c:invertIfNegative val="0"/>
          <c:cat>
            <c:strRef>
              <c:f>Sheet1!$A$2:$A$5</c:f>
              <c:strCache>
                <c:ptCount val="4"/>
                <c:pt idx="0">
                  <c:v>BFS</c:v>
                </c:pt>
                <c:pt idx="1">
                  <c:v>DFS</c:v>
                </c:pt>
                <c:pt idx="2">
                  <c:v>DLS</c:v>
                </c:pt>
                <c:pt idx="3">
                  <c:v>IDDFS</c:v>
                </c:pt>
              </c:strCache>
            </c:strRef>
          </c:cat>
          <c:val>
            <c:numRef>
              <c:f>Sheet1!$D$2:$D$5</c:f>
              <c:numCache>
                <c:formatCode>General</c:formatCode>
                <c:ptCount val="4"/>
              </c:numCache>
            </c:numRef>
          </c:val>
          <c:extLst>
            <c:ext xmlns:c16="http://schemas.microsoft.com/office/drawing/2014/chart" uri="{C3380CC4-5D6E-409C-BE32-E72D297353CC}">
              <c16:uniqueId val="{00000002-C611-48E3-8047-0B54E3E41906}"/>
            </c:ext>
          </c:extLst>
        </c:ser>
        <c:dLbls>
          <c:showLegendKey val="0"/>
          <c:showVal val="0"/>
          <c:showCatName val="0"/>
          <c:showSerName val="0"/>
          <c:showPercent val="0"/>
          <c:showBubbleSize val="0"/>
        </c:dLbls>
        <c:gapWidth val="150"/>
        <c:shape val="box"/>
        <c:axId val="418355824"/>
        <c:axId val="418356152"/>
        <c:axId val="0"/>
      </c:bar3DChart>
      <c:catAx>
        <c:axId val="4183558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418356152"/>
        <c:crosses val="autoZero"/>
        <c:auto val="1"/>
        <c:lblAlgn val="ctr"/>
        <c:lblOffset val="100"/>
        <c:noMultiLvlLbl val="0"/>
      </c:catAx>
      <c:valAx>
        <c:axId val="418356152"/>
        <c:scaling>
          <c:orientation val="minMax"/>
        </c:scaling>
        <c:delete val="0"/>
        <c:axPos val="l"/>
        <c:majorGridlines>
          <c:spPr>
            <a:ln w="9525">
              <a:solidFill>
                <a:schemeClr val="tx1">
                  <a:lumMod val="15000"/>
                  <a:lumOff val="85000"/>
                </a:schemeClr>
              </a:solidFill>
              <a:round/>
            </a:ln>
            <a:effectLst/>
          </c:spPr>
        </c:majorGridlines>
        <c:minorGridlines>
          <c:spPr>
            <a:ln w="9525">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355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x32 bit</a:t>
            </a:r>
            <a:r>
              <a:rPr lang="en-US" baseline="0"/>
              <a:t> </a:t>
            </a:r>
            <a:endParaRPr lang="en-US"/>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view3D>
      <c:rotX val="15"/>
      <c:rotY val="2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Search Algorithm</c:v>
                </c:pt>
              </c:strCache>
            </c:strRef>
          </c:tx>
          <c:spPr>
            <a:solidFill>
              <a:schemeClr val="accent1"/>
            </a:solidFill>
            <a:ln>
              <a:noFill/>
            </a:ln>
            <a:effectLst/>
            <a:sp3d/>
          </c:spPr>
          <c:invertIfNegative val="0"/>
          <c:cat>
            <c:strRef>
              <c:f>Sheet1!$A$2:$A$5</c:f>
              <c:strCache>
                <c:ptCount val="4"/>
                <c:pt idx="0">
                  <c:v>BFS</c:v>
                </c:pt>
                <c:pt idx="1">
                  <c:v>DFS</c:v>
                </c:pt>
                <c:pt idx="2">
                  <c:v>DLS</c:v>
                </c:pt>
                <c:pt idx="3">
                  <c:v>IDDFS</c:v>
                </c:pt>
              </c:strCache>
            </c:strRef>
          </c:cat>
          <c:val>
            <c:numRef>
              <c:f>Sheet1!$B$2:$B$5</c:f>
              <c:numCache>
                <c:formatCode>General</c:formatCode>
                <c:ptCount val="4"/>
                <c:pt idx="0">
                  <c:v>31.11</c:v>
                </c:pt>
                <c:pt idx="1">
                  <c:v>28.35</c:v>
                </c:pt>
                <c:pt idx="2">
                  <c:v>34.409999999999997</c:v>
                </c:pt>
                <c:pt idx="3">
                  <c:v>27.42</c:v>
                </c:pt>
              </c:numCache>
            </c:numRef>
          </c:val>
          <c:extLst>
            <c:ext xmlns:c16="http://schemas.microsoft.com/office/drawing/2014/chart" uri="{C3380CC4-5D6E-409C-BE32-E72D297353CC}">
              <c16:uniqueId val="{00000000-5146-4E78-AAB9-7743C81D031C}"/>
            </c:ext>
          </c:extLst>
        </c:ser>
        <c:dLbls>
          <c:showLegendKey val="0"/>
          <c:showVal val="0"/>
          <c:showCatName val="0"/>
          <c:showSerName val="0"/>
          <c:showPercent val="0"/>
          <c:showBubbleSize val="0"/>
        </c:dLbls>
        <c:gapWidth val="150"/>
        <c:shape val="box"/>
        <c:axId val="418355824"/>
        <c:axId val="418356152"/>
        <c:axId val="0"/>
      </c:bar3DChart>
      <c:catAx>
        <c:axId val="4183558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418356152"/>
        <c:crosses val="autoZero"/>
        <c:auto val="1"/>
        <c:lblAlgn val="ctr"/>
        <c:lblOffset val="100"/>
        <c:noMultiLvlLbl val="0"/>
      </c:catAx>
      <c:valAx>
        <c:axId val="418356152"/>
        <c:scaling>
          <c:orientation val="minMax"/>
        </c:scaling>
        <c:delete val="0"/>
        <c:axPos val="l"/>
        <c:majorGridlines>
          <c:spPr>
            <a:ln w="9525">
              <a:solidFill>
                <a:schemeClr val="tx1">
                  <a:lumMod val="15000"/>
                  <a:lumOff val="85000"/>
                </a:schemeClr>
              </a:solidFill>
              <a:round/>
            </a:ln>
            <a:effectLst/>
          </c:spPr>
        </c:majorGridlines>
        <c:minorGridlines>
          <c:spPr>
            <a:ln w="9525">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355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round/>
      </a:ln>
    </cs:spPr>
  </cs:gridlineMajor>
  <cs:gridlineMinor>
    <cs:lnRef idx="0"/>
    <cs:fillRef idx="0"/>
    <cs:effectRef idx="0"/>
    <cs:fontRef idx="minor">
      <a:schemeClr val="dk1"/>
    </cs:fontRef>
    <cs:spPr>
      <a:ln w="9525">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round/>
      </a:ln>
    </cs:spPr>
  </cs:gridlineMajor>
  <cs:gridlineMinor>
    <cs:lnRef idx="0"/>
    <cs:fillRef idx="0"/>
    <cs:effectRef idx="0"/>
    <cs:fontRef idx="minor">
      <a:schemeClr val="dk1"/>
    </cs:fontRef>
    <cs:spPr>
      <a:ln w="9525">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smtClean="0"/>
              <a:t>11/29/2019</a:t>
            </a:fld>
            <a:endParaRPr lang="en-US"/>
          </a:p>
        </p:txBody>
      </p:sp>
      <p:sp>
        <p:nvSpPr>
          <p:cNvPr id="5" name="Footer Placeholder 4"/>
          <p:cNvSpPr>
            <a:spLocks noGrp="1"/>
          </p:cNvSpPr>
          <p:nvPr>
            <p:ph type="ftr" sz="quarter" idx="11"/>
          </p:nvPr>
        </p:nvSpPr>
        <p:spPr>
          <a:xfrm>
            <a:off x="1777464" y="6370430"/>
            <a:ext cx="4973915" cy="309201"/>
          </a:xfrm>
        </p:spPr>
        <p:txBody>
          <a:bodyPr/>
          <a:lstStyle/>
          <a:p>
            <a:r>
              <a:rPr lang="en-ZA" dirty="0"/>
              <a:t>Add Footer Here</a:t>
            </a:r>
            <a:endParaRPr lang="en-US" dirty="0"/>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smtClean="0"/>
              <a:pPr/>
              <a:t>11/29/2019</a:t>
            </a:fld>
            <a:endParaRPr lang="en-US"/>
          </a:p>
        </p:txBody>
      </p:sp>
      <p:sp>
        <p:nvSpPr>
          <p:cNvPr id="6" name="Footer Placeholder 5"/>
          <p:cNvSpPr>
            <a:spLocks noGrp="1"/>
          </p:cNvSpPr>
          <p:nvPr>
            <p:ph type="ftr" sz="quarter" idx="11"/>
          </p:nvPr>
        </p:nvSpPr>
        <p:spPr>
          <a:xfrm>
            <a:off x="1447382" y="6332578"/>
            <a:ext cx="5541004" cy="320931"/>
          </a:xfrm>
        </p:spPr>
        <p:txBody>
          <a:bodyPr/>
          <a:lstStyle/>
          <a:p>
            <a:r>
              <a:rPr lang="en-ZA" dirty="0"/>
              <a:t>Add Footer Here</a:t>
            </a:r>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smtClean="0"/>
              <a:t>11/29/2019</a:t>
            </a:fld>
            <a:endParaRPr lang="en-US"/>
          </a:p>
        </p:txBody>
      </p:sp>
      <p:sp>
        <p:nvSpPr>
          <p:cNvPr id="5" name="Footer Placeholder 4"/>
          <p:cNvSpPr>
            <a:spLocks noGrp="1"/>
          </p:cNvSpPr>
          <p:nvPr>
            <p:ph type="ftr" sz="quarter" idx="11"/>
          </p:nvPr>
        </p:nvSpPr>
        <p:spPr/>
        <p:txBody>
          <a:bodyPr/>
          <a:lstStyle/>
          <a:p>
            <a:r>
              <a:rPr lang="en-ZA" dirty="0"/>
              <a:t>Add Footer Here</a:t>
            </a:r>
            <a:endParaRPr lang="en-US" dirty="0"/>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202488-4139-4052-B998-251C9C912739}" type="datetimeFigureOut">
              <a:rPr lang="en-US" smtClean="0"/>
              <a:t>11/29/2019</a:t>
            </a:fld>
            <a:endParaRPr lang="en-US"/>
          </a:p>
        </p:txBody>
      </p:sp>
      <p:sp>
        <p:nvSpPr>
          <p:cNvPr id="5" name="Footer Placeholder 4"/>
          <p:cNvSpPr>
            <a:spLocks noGrp="1"/>
          </p:cNvSpPr>
          <p:nvPr>
            <p:ph type="ftr" sz="quarter" idx="11"/>
          </p:nvPr>
        </p:nvSpPr>
        <p:spPr/>
        <p:txBody>
          <a:bodyPr/>
          <a:lstStyle/>
          <a:p>
            <a:r>
              <a:rPr lang="en-ZA" dirty="0"/>
              <a:t>Add Footer Here</a:t>
            </a:r>
            <a:endParaRPr lang="en-US" dirty="0"/>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8679" y="2168318"/>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02488-4139-4052-B998-251C9C912739}" type="datetimeFigureOut">
              <a:rPr lang="en-US" smtClean="0"/>
              <a:t>11/29/2019</a:t>
            </a:fld>
            <a:endParaRPr lang="en-US"/>
          </a:p>
        </p:txBody>
      </p:sp>
      <p:sp>
        <p:nvSpPr>
          <p:cNvPr id="6" name="Footer Placeholder 5"/>
          <p:cNvSpPr>
            <a:spLocks noGrp="1"/>
          </p:cNvSpPr>
          <p:nvPr>
            <p:ph type="ftr" sz="quarter" idx="11"/>
          </p:nvPr>
        </p:nvSpPr>
        <p:spPr/>
        <p:txBody>
          <a:bodyPr/>
          <a:lstStyle/>
          <a:p>
            <a:r>
              <a:rPr lang="en-ZA" dirty="0"/>
              <a:t>Add Footer Here</a:t>
            </a:r>
            <a:endParaRPr lang="en-US" dirty="0"/>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02488-4139-4052-B998-251C9C912739}" type="datetimeFigureOut">
              <a:rPr lang="en-US" smtClean="0"/>
              <a:t>11/29/2019</a:t>
            </a:fld>
            <a:endParaRPr lang="en-US"/>
          </a:p>
        </p:txBody>
      </p:sp>
      <p:sp>
        <p:nvSpPr>
          <p:cNvPr id="8" name="Footer Placeholder 7"/>
          <p:cNvSpPr>
            <a:spLocks noGrp="1"/>
          </p:cNvSpPr>
          <p:nvPr>
            <p:ph type="ftr" sz="quarter" idx="11"/>
          </p:nvPr>
        </p:nvSpPr>
        <p:spPr/>
        <p:txBody>
          <a:bodyPr/>
          <a:lstStyle/>
          <a:p>
            <a:r>
              <a:rPr lang="en-ZA" dirty="0"/>
              <a:t>Add Footer Here</a:t>
            </a:r>
            <a:endParaRPr lang="en-US" dirty="0"/>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smtClean="0"/>
              <a:t>11/29/2019</a:t>
            </a:fld>
            <a:endParaRPr lang="en-US"/>
          </a:p>
        </p:txBody>
      </p:sp>
      <p:sp>
        <p:nvSpPr>
          <p:cNvPr id="4" name="Footer Placeholder 3"/>
          <p:cNvSpPr>
            <a:spLocks noGrp="1"/>
          </p:cNvSpPr>
          <p:nvPr>
            <p:ph type="ftr" sz="quarter" idx="11"/>
          </p:nvPr>
        </p:nvSpPr>
        <p:spPr/>
        <p:txBody>
          <a:bodyPr/>
          <a:lstStyle/>
          <a:p>
            <a:r>
              <a:rPr lang="en-ZA" dirty="0"/>
              <a:t>Add Footer Here</a:t>
            </a:r>
            <a:endParaRPr lang="en-US" dirty="0"/>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smtClean="0"/>
              <a:t>11/29/2019</a:t>
            </a:fld>
            <a:endParaRPr lang="en-US"/>
          </a:p>
        </p:txBody>
      </p:sp>
      <p:sp>
        <p:nvSpPr>
          <p:cNvPr id="3" name="Footer Placeholder 2"/>
          <p:cNvSpPr>
            <a:spLocks noGrp="1"/>
          </p:cNvSpPr>
          <p:nvPr>
            <p:ph type="ftr" sz="quarter" idx="11"/>
          </p:nvPr>
        </p:nvSpPr>
        <p:spPr/>
        <p:txBody>
          <a:bodyPr/>
          <a:lstStyle/>
          <a:p>
            <a:r>
              <a:rPr lang="en-ZA" dirty="0"/>
              <a:t>Add Footer Here </a:t>
            </a:r>
            <a:endParaRPr lang="en-US" dirty="0"/>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smtClean="0"/>
              <a:t>11/29/2019</a:t>
            </a:fld>
            <a:endParaRPr lang="en-US"/>
          </a:p>
        </p:txBody>
      </p:sp>
      <p:sp>
        <p:nvSpPr>
          <p:cNvPr id="6" name="Footer Placeholder 5"/>
          <p:cNvSpPr>
            <a:spLocks noGrp="1"/>
          </p:cNvSpPr>
          <p:nvPr>
            <p:ph type="ftr" sz="quarter" idx="11"/>
          </p:nvPr>
        </p:nvSpPr>
        <p:spPr/>
        <p:txBody>
          <a:bodyPr/>
          <a:lstStyle/>
          <a:p>
            <a:r>
              <a:rPr lang="en-ZA" dirty="0"/>
              <a:t>Add Footer Here</a:t>
            </a:r>
            <a:endParaRPr lang="en-US" dirty="0"/>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smtClean="0"/>
              <a:t>11/29/2019</a:t>
            </a:fld>
            <a:endParaRPr lang="en-US"/>
          </a:p>
        </p:txBody>
      </p:sp>
      <p:sp>
        <p:nvSpPr>
          <p:cNvPr id="6" name="Footer Placeholder 5"/>
          <p:cNvSpPr>
            <a:spLocks noGrp="1"/>
          </p:cNvSpPr>
          <p:nvPr>
            <p:ph type="ftr" sz="quarter" idx="11"/>
          </p:nvPr>
        </p:nvSpPr>
        <p:spPr/>
        <p:txBody>
          <a:bodyPr/>
          <a:lstStyle/>
          <a:p>
            <a:r>
              <a:rPr lang="en-ZA" dirty="0"/>
              <a:t>Add Footer Here</a:t>
            </a:r>
            <a:endParaRPr lang="en-US" dirty="0"/>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smtClean="0"/>
              <a:pPr/>
              <a:t>11/29/2019</a:t>
            </a:fld>
            <a:endParaRPr lang="en-US"/>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ZA"/>
              <a:t>Add Footer Here</a:t>
            </a:r>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intelligence.worldofcomputing.net/ai-search/depth-first-search.html#.XWJcZOgzbIU" TargetMode="External"/><Relationship Id="rId1" Type="http://schemas.openxmlformats.org/officeDocument/2006/relationships/slideLayout" Target="../slideLayouts/slideLayout9.xml"/><Relationship Id="rId4" Type="http://schemas.openxmlformats.org/officeDocument/2006/relationships/image" Target="../media/image19.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77463" y="232454"/>
            <a:ext cx="8637073" cy="3010625"/>
          </a:xfrm>
        </p:spPr>
        <p:txBody>
          <a:bodyPr>
            <a:normAutofit fontScale="90000"/>
          </a:bodyPr>
          <a:lstStyle/>
          <a:p>
            <a:pPr algn="ctr"/>
            <a:br>
              <a:rPr lang="en-US" dirty="0"/>
            </a:br>
            <a:br>
              <a:rPr lang="en-US" dirty="0"/>
            </a:br>
            <a:br>
              <a:rPr lang="en-US" dirty="0"/>
            </a:br>
            <a:br>
              <a:rPr lang="en-US" dirty="0"/>
            </a:br>
            <a:br>
              <a:rPr lang="en-US" dirty="0"/>
            </a:br>
            <a:br>
              <a:rPr lang="en-US" dirty="0"/>
            </a:br>
            <a:r>
              <a:rPr lang="en-US" dirty="0"/>
              <a:t> </a:t>
            </a:r>
            <a:r>
              <a:rPr lang="en-US" sz="3100" dirty="0">
                <a:latin typeface="Times New Roman" panose="02020603050405020304" pitchFamily="18" charset="0"/>
                <a:cs typeface="Times New Roman" panose="02020603050405020304" pitchFamily="18" charset="0"/>
              </a:rPr>
              <a:t>Minor Project 1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on</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Comparative Study and Analysis of</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Uninformed Search Algorithms </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lstStyle/>
          <a:p>
            <a:endParaRPr lang="en-US" dirty="0">
              <a:solidFill>
                <a:srgbClr val="000000"/>
              </a:solidFill>
              <a:ea typeface="Tahoma" panose="020B0604030504040204" pitchFamily="34" charset="0"/>
              <a:cs typeface="Tahoma" panose="020B0604030504040204" pitchFamily="34" charset="0"/>
            </a:endParaRPr>
          </a:p>
          <a:p>
            <a:endParaRPr lang="en-US" dirty="0"/>
          </a:p>
        </p:txBody>
      </p:sp>
      <p:graphicFrame>
        <p:nvGraphicFramePr>
          <p:cNvPr id="4" name="Table 3">
            <a:extLst>
              <a:ext uri="{FF2B5EF4-FFF2-40B4-BE49-F238E27FC236}">
                <a16:creationId xmlns:a16="http://schemas.microsoft.com/office/drawing/2014/main" id="{75F615FB-7453-4893-B1AB-F49D78CD3F5D}"/>
              </a:ext>
            </a:extLst>
          </p:cNvPr>
          <p:cNvGraphicFramePr>
            <a:graphicFrameLocks noGrp="1"/>
          </p:cNvGraphicFramePr>
          <p:nvPr>
            <p:extLst>
              <p:ext uri="{D42A27DB-BD31-4B8C-83A1-F6EECF244321}">
                <p14:modId xmlns:p14="http://schemas.microsoft.com/office/powerpoint/2010/main" val="4294045077"/>
              </p:ext>
            </p:extLst>
          </p:nvPr>
        </p:nvGraphicFramePr>
        <p:xfrm>
          <a:off x="1934818" y="3575164"/>
          <a:ext cx="8256105" cy="1828800"/>
        </p:xfrm>
        <a:graphic>
          <a:graphicData uri="http://schemas.openxmlformats.org/drawingml/2006/table">
            <a:tbl>
              <a:tblPr firstRow="1" bandRow="1">
                <a:tableStyleId>{72833802-FEF1-4C79-8D5D-14CF1EAF98D9}</a:tableStyleId>
              </a:tblPr>
              <a:tblGrid>
                <a:gridCol w="2752035">
                  <a:extLst>
                    <a:ext uri="{9D8B030D-6E8A-4147-A177-3AD203B41FA5}">
                      <a16:colId xmlns:a16="http://schemas.microsoft.com/office/drawing/2014/main" val="1506426317"/>
                    </a:ext>
                  </a:extLst>
                </a:gridCol>
                <a:gridCol w="2752035">
                  <a:extLst>
                    <a:ext uri="{9D8B030D-6E8A-4147-A177-3AD203B41FA5}">
                      <a16:colId xmlns:a16="http://schemas.microsoft.com/office/drawing/2014/main" val="2637040353"/>
                    </a:ext>
                  </a:extLst>
                </a:gridCol>
                <a:gridCol w="2752035">
                  <a:extLst>
                    <a:ext uri="{9D8B030D-6E8A-4147-A177-3AD203B41FA5}">
                      <a16:colId xmlns:a16="http://schemas.microsoft.com/office/drawing/2014/main" val="228263466"/>
                    </a:ext>
                  </a:extLst>
                </a:gridCol>
              </a:tblGrid>
              <a:tr h="305385">
                <a:tc>
                  <a:txBody>
                    <a:bodyPr/>
                    <a:lstStyle/>
                    <a:p>
                      <a:pPr algn="ctr"/>
                      <a:r>
                        <a:rPr lang="en-US" dirty="0">
                          <a:latin typeface="Baskerville Old Face" panose="02020602080505020303" pitchFamily="18" charset="0"/>
                        </a:rPr>
                        <a:t>NAME</a:t>
                      </a:r>
                    </a:p>
                  </a:txBody>
                  <a:tcPr/>
                </a:tc>
                <a:tc>
                  <a:txBody>
                    <a:bodyPr/>
                    <a:lstStyle/>
                    <a:p>
                      <a:pPr algn="ctr"/>
                      <a:r>
                        <a:rPr lang="en-US" dirty="0">
                          <a:latin typeface="Baskerville Old Face" panose="02020602080505020303" pitchFamily="18" charset="0"/>
                        </a:rPr>
                        <a:t>ENROLLMENT NO.</a:t>
                      </a:r>
                    </a:p>
                  </a:txBody>
                  <a:tcPr/>
                </a:tc>
                <a:tc>
                  <a:txBody>
                    <a:bodyPr/>
                    <a:lstStyle/>
                    <a:p>
                      <a:pPr algn="ctr"/>
                      <a:r>
                        <a:rPr lang="en-US" dirty="0">
                          <a:latin typeface="Baskerville Old Face" panose="02020602080505020303" pitchFamily="18" charset="0"/>
                        </a:rPr>
                        <a:t>BRANCH</a:t>
                      </a:r>
                    </a:p>
                  </a:txBody>
                  <a:tcPr/>
                </a:tc>
                <a:extLst>
                  <a:ext uri="{0D108BD9-81ED-4DB2-BD59-A6C34878D82A}">
                    <a16:rowId xmlns:a16="http://schemas.microsoft.com/office/drawing/2014/main" val="4087048497"/>
                  </a:ext>
                </a:extLst>
              </a:tr>
              <a:tr h="305385">
                <a:tc>
                  <a:txBody>
                    <a:bodyPr/>
                    <a:lstStyle/>
                    <a:p>
                      <a:pPr algn="ctr"/>
                      <a:r>
                        <a:rPr lang="en-US" dirty="0">
                          <a:latin typeface="Baskerville Old Face" panose="02020602080505020303" pitchFamily="18" charset="0"/>
                        </a:rPr>
                        <a:t>Priya Bansal</a:t>
                      </a:r>
                    </a:p>
                  </a:txBody>
                  <a:tcPr/>
                </a:tc>
                <a:tc>
                  <a:txBody>
                    <a:bodyPr/>
                    <a:lstStyle/>
                    <a:p>
                      <a:pPr algn="ctr"/>
                      <a:r>
                        <a:rPr lang="en-US" dirty="0">
                          <a:latin typeface="Baskerville Old Face" panose="02020602080505020303" pitchFamily="18" charset="0"/>
                        </a:rPr>
                        <a:t>R970217030</a:t>
                      </a:r>
                    </a:p>
                  </a:txBody>
                  <a:tcPr/>
                </a:tc>
                <a:tc>
                  <a:txBody>
                    <a:bodyPr/>
                    <a:lstStyle/>
                    <a:p>
                      <a:pPr algn="ctr"/>
                      <a:r>
                        <a:rPr lang="en-US" dirty="0">
                          <a:latin typeface="Baskerville Old Face" panose="02020602080505020303" pitchFamily="18" charset="0"/>
                        </a:rPr>
                        <a:t>CSE-OGI</a:t>
                      </a:r>
                    </a:p>
                  </a:txBody>
                  <a:tcPr/>
                </a:tc>
                <a:extLst>
                  <a:ext uri="{0D108BD9-81ED-4DB2-BD59-A6C34878D82A}">
                    <a16:rowId xmlns:a16="http://schemas.microsoft.com/office/drawing/2014/main" val="2298227130"/>
                  </a:ext>
                </a:extLst>
              </a:tr>
              <a:tr h="305385">
                <a:tc>
                  <a:txBody>
                    <a:bodyPr/>
                    <a:lstStyle/>
                    <a:p>
                      <a:pPr algn="ctr"/>
                      <a:r>
                        <a:rPr lang="en-US" dirty="0">
                          <a:latin typeface="Baskerville Old Face" panose="02020602080505020303" pitchFamily="18" charset="0"/>
                        </a:rPr>
                        <a:t>Shristi Katiyar</a:t>
                      </a:r>
                    </a:p>
                  </a:txBody>
                  <a:tcPr/>
                </a:tc>
                <a:tc>
                  <a:txBody>
                    <a:bodyPr/>
                    <a:lstStyle/>
                    <a:p>
                      <a:pPr algn="ctr"/>
                      <a:r>
                        <a:rPr lang="en-US" dirty="0">
                          <a:latin typeface="Baskerville Old Face" panose="02020602080505020303" pitchFamily="18" charset="0"/>
                        </a:rPr>
                        <a:t>R970217039</a:t>
                      </a:r>
                    </a:p>
                  </a:txBody>
                  <a:tcPr/>
                </a:tc>
                <a:tc>
                  <a:txBody>
                    <a:bodyPr/>
                    <a:lstStyle/>
                    <a:p>
                      <a:pPr algn="ctr"/>
                      <a:r>
                        <a:rPr lang="en-US" dirty="0">
                          <a:latin typeface="Baskerville Old Face" panose="02020602080505020303" pitchFamily="18" charset="0"/>
                        </a:rPr>
                        <a:t>CSE-OGI</a:t>
                      </a:r>
                    </a:p>
                  </a:txBody>
                  <a:tcPr/>
                </a:tc>
                <a:extLst>
                  <a:ext uri="{0D108BD9-81ED-4DB2-BD59-A6C34878D82A}">
                    <a16:rowId xmlns:a16="http://schemas.microsoft.com/office/drawing/2014/main" val="1685348292"/>
                  </a:ext>
                </a:extLst>
              </a:tr>
              <a:tr h="305385">
                <a:tc>
                  <a:txBody>
                    <a:bodyPr/>
                    <a:lstStyle/>
                    <a:p>
                      <a:pPr algn="ctr"/>
                      <a:r>
                        <a:rPr lang="en-US">
                          <a:latin typeface="Baskerville Old Face" panose="02020602080505020303" pitchFamily="18" charset="0"/>
                        </a:rPr>
                        <a:t>Siddarth </a:t>
                      </a:r>
                      <a:r>
                        <a:rPr lang="en-US" dirty="0">
                          <a:latin typeface="Baskerville Old Face" panose="02020602080505020303" pitchFamily="18" charset="0"/>
                        </a:rPr>
                        <a:t>Kumar  Jha</a:t>
                      </a:r>
                    </a:p>
                  </a:txBody>
                  <a:tcPr/>
                </a:tc>
                <a:tc>
                  <a:txBody>
                    <a:bodyPr/>
                    <a:lstStyle/>
                    <a:p>
                      <a:pPr algn="ctr"/>
                      <a:r>
                        <a:rPr lang="en-US" dirty="0">
                          <a:latin typeface="Baskerville Old Face" panose="02020602080505020303" pitchFamily="18" charset="0"/>
                        </a:rPr>
                        <a:t>R970217040</a:t>
                      </a:r>
                    </a:p>
                  </a:txBody>
                  <a:tcPr/>
                </a:tc>
                <a:tc>
                  <a:txBody>
                    <a:bodyPr/>
                    <a:lstStyle/>
                    <a:p>
                      <a:pPr algn="ctr"/>
                      <a:r>
                        <a:rPr lang="en-US" dirty="0">
                          <a:latin typeface="Baskerville Old Face" panose="02020602080505020303" pitchFamily="18" charset="0"/>
                        </a:rPr>
                        <a:t>CSE-OGI</a:t>
                      </a:r>
                    </a:p>
                  </a:txBody>
                  <a:tcPr/>
                </a:tc>
                <a:extLst>
                  <a:ext uri="{0D108BD9-81ED-4DB2-BD59-A6C34878D82A}">
                    <a16:rowId xmlns:a16="http://schemas.microsoft.com/office/drawing/2014/main" val="2369016041"/>
                  </a:ext>
                </a:extLst>
              </a:tr>
              <a:tr h="305385">
                <a:tc>
                  <a:txBody>
                    <a:bodyPr/>
                    <a:lstStyle/>
                    <a:p>
                      <a:pPr algn="ctr"/>
                      <a:r>
                        <a:rPr lang="en-US" dirty="0">
                          <a:latin typeface="Baskerville Old Face" panose="02020602080505020303" pitchFamily="18" charset="0"/>
                        </a:rPr>
                        <a:t>Rahul Yadav</a:t>
                      </a:r>
                    </a:p>
                  </a:txBody>
                  <a:tcPr/>
                </a:tc>
                <a:tc>
                  <a:txBody>
                    <a:bodyPr/>
                    <a:lstStyle/>
                    <a:p>
                      <a:pPr algn="ctr"/>
                      <a:r>
                        <a:rPr lang="en-US" dirty="0">
                          <a:latin typeface="Baskerville Old Face" panose="02020602080505020303" pitchFamily="18" charset="0"/>
                        </a:rPr>
                        <a:t>R970217051</a:t>
                      </a:r>
                    </a:p>
                  </a:txBody>
                  <a:tcPr/>
                </a:tc>
                <a:tc>
                  <a:txBody>
                    <a:bodyPr/>
                    <a:lstStyle/>
                    <a:p>
                      <a:pPr algn="ctr"/>
                      <a:r>
                        <a:rPr lang="en-US" dirty="0">
                          <a:latin typeface="Baskerville Old Face" panose="02020602080505020303" pitchFamily="18" charset="0"/>
                        </a:rPr>
                        <a:t>CSE-OGI</a:t>
                      </a:r>
                    </a:p>
                  </a:txBody>
                  <a:tcPr/>
                </a:tc>
                <a:extLst>
                  <a:ext uri="{0D108BD9-81ED-4DB2-BD59-A6C34878D82A}">
                    <a16:rowId xmlns:a16="http://schemas.microsoft.com/office/drawing/2014/main" val="802415431"/>
                  </a:ext>
                </a:extLst>
              </a:tr>
            </a:tbl>
          </a:graphicData>
        </a:graphic>
      </p:graphicFrame>
      <p:sp>
        <p:nvSpPr>
          <p:cNvPr id="15" name="TextBox 14">
            <a:extLst>
              <a:ext uri="{FF2B5EF4-FFF2-40B4-BE49-F238E27FC236}">
                <a16:creationId xmlns:a16="http://schemas.microsoft.com/office/drawing/2014/main" id="{A7E05671-18E2-4CF4-8A75-02A49D3642D3}"/>
              </a:ext>
            </a:extLst>
          </p:cNvPr>
          <p:cNvSpPr txBox="1"/>
          <p:nvPr/>
        </p:nvSpPr>
        <p:spPr>
          <a:xfrm>
            <a:off x="2385389" y="5592417"/>
            <a:ext cx="7262193" cy="70788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a:solidFill>
                  <a:schemeClr val="tx1"/>
                </a:solidFill>
              </a:rPr>
              <a:t>Under the guidance of : </a:t>
            </a:r>
            <a:r>
              <a:rPr lang="en-US" b="1" dirty="0">
                <a:solidFill>
                  <a:schemeClr val="tx1"/>
                </a:solidFill>
                <a:latin typeface="Times New Roman" panose="02020603050405020304" pitchFamily="18" charset="0"/>
                <a:cs typeface="Times New Roman" panose="02020603050405020304" pitchFamily="18" charset="0"/>
              </a:rPr>
              <a:t>Dr. Kingshuk Srivastava</a:t>
            </a: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endParaRPr>
          </a:p>
        </p:txBody>
      </p:sp>
    </p:spTree>
    <p:extLst>
      <p:ext uri="{BB962C8B-B14F-4D97-AF65-F5344CB8AC3E}">
        <p14:creationId xmlns:p14="http://schemas.microsoft.com/office/powerpoint/2010/main" val="41042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7D416-0F8F-4B79-8AD3-F8BEE3AF8F2D}"/>
              </a:ext>
            </a:extLst>
          </p:cNvPr>
          <p:cNvSpPr>
            <a:spLocks noGrp="1"/>
          </p:cNvSpPr>
          <p:nvPr>
            <p:ph type="title"/>
          </p:nvPr>
        </p:nvSpPr>
        <p:spPr/>
        <p:txBody>
          <a:bodyPr/>
          <a:lstStyle/>
          <a:p>
            <a:r>
              <a:rPr lang="en-US" dirty="0"/>
              <a:t>OUTPUT: (windows x64)</a:t>
            </a:r>
          </a:p>
        </p:txBody>
      </p:sp>
      <p:pic>
        <p:nvPicPr>
          <p:cNvPr id="5" name="Picture 4">
            <a:extLst>
              <a:ext uri="{FF2B5EF4-FFF2-40B4-BE49-F238E27FC236}">
                <a16:creationId xmlns:a16="http://schemas.microsoft.com/office/drawing/2014/main" id="{3CAEF683-EC59-4A9D-8C8B-BDBA66012491}"/>
              </a:ext>
            </a:extLst>
          </p:cNvPr>
          <p:cNvPicPr>
            <a:picLocks noChangeAspect="1"/>
          </p:cNvPicPr>
          <p:nvPr/>
        </p:nvPicPr>
        <p:blipFill>
          <a:blip r:embed="rId2"/>
          <a:stretch>
            <a:fillRect/>
          </a:stretch>
        </p:blipFill>
        <p:spPr>
          <a:xfrm>
            <a:off x="2497079" y="1853754"/>
            <a:ext cx="7754432" cy="4458322"/>
          </a:xfrm>
          <a:prstGeom prst="rect">
            <a:avLst/>
          </a:prstGeom>
        </p:spPr>
      </p:pic>
    </p:spTree>
    <p:extLst>
      <p:ext uri="{BB962C8B-B14F-4D97-AF65-F5344CB8AC3E}">
        <p14:creationId xmlns:p14="http://schemas.microsoft.com/office/powerpoint/2010/main" val="64116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4B510-FD32-4AB8-898F-4E86A384A65D}"/>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Depth limit search algorithm is an extension of depth first search.</a:t>
            </a:r>
          </a:p>
          <a:p>
            <a:r>
              <a:rPr lang="en-US" sz="1800" dirty="0">
                <a:latin typeface="Times New Roman" panose="02020603050405020304" pitchFamily="18" charset="0"/>
                <a:cs typeface="Times New Roman" panose="02020603050405020304" pitchFamily="18" charset="0"/>
              </a:rPr>
              <a:t> This algorithm is implemented in a similar way of depth first search with a slight difference which is, this will be asking the level of the tree along with the destination.</a:t>
            </a:r>
          </a:p>
          <a:p>
            <a:r>
              <a:rPr lang="en-US" sz="1800" dirty="0">
                <a:latin typeface="Times New Roman" panose="02020603050405020304" pitchFamily="18" charset="0"/>
                <a:cs typeface="Times New Roman" panose="02020603050405020304" pitchFamily="18" charset="0"/>
              </a:rPr>
              <a:t> With introducing level, it limits the number of comparisons in a tree which is given in limit.</a:t>
            </a:r>
          </a:p>
          <a:p>
            <a:pPr marL="0" indent="0">
              <a:buNone/>
            </a:pPr>
            <a:endParaRPr lang="en-US" sz="1800" dirty="0">
              <a:latin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5C36C57F-4371-4C24-B9C9-0B9207C6A14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Depth limit search</a:t>
            </a:r>
          </a:p>
        </p:txBody>
      </p:sp>
      <p:pic>
        <p:nvPicPr>
          <p:cNvPr id="6" name="Picture 5">
            <a:extLst>
              <a:ext uri="{FF2B5EF4-FFF2-40B4-BE49-F238E27FC236}">
                <a16:creationId xmlns:a16="http://schemas.microsoft.com/office/drawing/2014/main" id="{DBB0BF37-89C7-4367-9C89-69841FF8F112}"/>
              </a:ext>
            </a:extLst>
          </p:cNvPr>
          <p:cNvPicPr>
            <a:picLocks noChangeAspect="1"/>
          </p:cNvPicPr>
          <p:nvPr/>
        </p:nvPicPr>
        <p:blipFill>
          <a:blip r:embed="rId2"/>
          <a:stretch>
            <a:fillRect/>
          </a:stretch>
        </p:blipFill>
        <p:spPr>
          <a:xfrm>
            <a:off x="3890654" y="3822477"/>
            <a:ext cx="4410691" cy="3334215"/>
          </a:xfrm>
          <a:prstGeom prst="rect">
            <a:avLst/>
          </a:prstGeom>
        </p:spPr>
      </p:pic>
    </p:spTree>
    <p:extLst>
      <p:ext uri="{BB962C8B-B14F-4D97-AF65-F5344CB8AC3E}">
        <p14:creationId xmlns:p14="http://schemas.microsoft.com/office/powerpoint/2010/main" val="215468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375FC3-ED61-41F9-B8DE-961577348E5B}"/>
              </a:ext>
            </a:extLst>
          </p:cNvPr>
          <p:cNvSpPr>
            <a:spLocks noGrp="1"/>
          </p:cNvSpPr>
          <p:nvPr>
            <p:ph type="title"/>
          </p:nvPr>
        </p:nvSpPr>
        <p:spPr/>
        <p:txBody>
          <a:bodyPr/>
          <a:lstStyle/>
          <a:p>
            <a:r>
              <a:rPr lang="en-US" dirty="0"/>
              <a:t>OUTPUT: (windows x32)</a:t>
            </a:r>
          </a:p>
        </p:txBody>
      </p:sp>
      <p:pic>
        <p:nvPicPr>
          <p:cNvPr id="7" name="Content Placeholder 6">
            <a:extLst>
              <a:ext uri="{FF2B5EF4-FFF2-40B4-BE49-F238E27FC236}">
                <a16:creationId xmlns:a16="http://schemas.microsoft.com/office/drawing/2014/main" id="{35C6B7D7-6B83-42D7-A4A3-C343C4055453}"/>
              </a:ext>
            </a:extLst>
          </p:cNvPr>
          <p:cNvPicPr>
            <a:picLocks noGrp="1" noChangeAspect="1"/>
          </p:cNvPicPr>
          <p:nvPr>
            <p:ph idx="1"/>
          </p:nvPr>
        </p:nvPicPr>
        <p:blipFill>
          <a:blip r:embed="rId2"/>
          <a:stretch>
            <a:fillRect/>
          </a:stretch>
        </p:blipFill>
        <p:spPr>
          <a:xfrm>
            <a:off x="3061937" y="2016125"/>
            <a:ext cx="6068126" cy="3449638"/>
          </a:xfrm>
        </p:spPr>
      </p:pic>
    </p:spTree>
    <p:extLst>
      <p:ext uri="{BB962C8B-B14F-4D97-AF65-F5344CB8AC3E}">
        <p14:creationId xmlns:p14="http://schemas.microsoft.com/office/powerpoint/2010/main" val="3207350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7D416-0F8F-4B79-8AD3-F8BEE3AF8F2D}"/>
              </a:ext>
            </a:extLst>
          </p:cNvPr>
          <p:cNvSpPr>
            <a:spLocks noGrp="1"/>
          </p:cNvSpPr>
          <p:nvPr>
            <p:ph type="title"/>
          </p:nvPr>
        </p:nvSpPr>
        <p:spPr/>
        <p:txBody>
          <a:bodyPr/>
          <a:lstStyle/>
          <a:p>
            <a:r>
              <a:rPr lang="en-US" dirty="0"/>
              <a:t>OUTPUT: (windows x64)</a:t>
            </a:r>
          </a:p>
        </p:txBody>
      </p:sp>
      <p:pic>
        <p:nvPicPr>
          <p:cNvPr id="5" name="Picture 4">
            <a:extLst>
              <a:ext uri="{FF2B5EF4-FFF2-40B4-BE49-F238E27FC236}">
                <a16:creationId xmlns:a16="http://schemas.microsoft.com/office/drawing/2014/main" id="{EC78A8D9-8220-490A-AF6B-B99DA43693C8}"/>
              </a:ext>
            </a:extLst>
          </p:cNvPr>
          <p:cNvPicPr>
            <a:picLocks noChangeAspect="1"/>
          </p:cNvPicPr>
          <p:nvPr/>
        </p:nvPicPr>
        <p:blipFill>
          <a:blip r:embed="rId2"/>
          <a:stretch>
            <a:fillRect/>
          </a:stretch>
        </p:blipFill>
        <p:spPr>
          <a:xfrm>
            <a:off x="2641435" y="1853754"/>
            <a:ext cx="7306695" cy="4439270"/>
          </a:xfrm>
          <a:prstGeom prst="rect">
            <a:avLst/>
          </a:prstGeom>
        </p:spPr>
      </p:pic>
    </p:spTree>
    <p:extLst>
      <p:ext uri="{BB962C8B-B14F-4D97-AF65-F5344CB8AC3E}">
        <p14:creationId xmlns:p14="http://schemas.microsoft.com/office/powerpoint/2010/main" val="257952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9CF87B-4680-4B27-B207-45DECF90D96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Iterative deepening depth first search is a combination of depth first search and breadth-first search.</a:t>
            </a:r>
          </a:p>
          <a:p>
            <a:r>
              <a:rPr lang="en-US" dirty="0">
                <a:latin typeface="Times New Roman" panose="02020603050405020304" pitchFamily="18" charset="0"/>
                <a:cs typeface="Times New Roman" panose="02020603050405020304" pitchFamily="18" charset="0"/>
              </a:rPr>
              <a:t>It selects the benefits of both the algorithms and gives out the best solution compared to previous algorithms. </a:t>
            </a:r>
            <a:endParaRPr lang="en-US" dirty="0"/>
          </a:p>
        </p:txBody>
      </p:sp>
      <p:sp>
        <p:nvSpPr>
          <p:cNvPr id="3" name="Title 2">
            <a:extLst>
              <a:ext uri="{FF2B5EF4-FFF2-40B4-BE49-F238E27FC236}">
                <a16:creationId xmlns:a16="http://schemas.microsoft.com/office/drawing/2014/main" id="{842E8520-8864-4D02-988C-C7A368E6FB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Iterative deepening depth first search</a:t>
            </a:r>
          </a:p>
        </p:txBody>
      </p:sp>
      <p:pic>
        <p:nvPicPr>
          <p:cNvPr id="4" name="Picture 3">
            <a:extLst>
              <a:ext uri="{FF2B5EF4-FFF2-40B4-BE49-F238E27FC236}">
                <a16:creationId xmlns:a16="http://schemas.microsoft.com/office/drawing/2014/main" id="{B52DD7DE-D579-4A8C-8D11-7CEA323CEEE3}"/>
              </a:ext>
            </a:extLst>
          </p:cNvPr>
          <p:cNvPicPr>
            <a:picLocks noChangeAspect="1"/>
          </p:cNvPicPr>
          <p:nvPr/>
        </p:nvPicPr>
        <p:blipFill>
          <a:blip r:embed="rId2"/>
          <a:stretch>
            <a:fillRect/>
          </a:stretch>
        </p:blipFill>
        <p:spPr>
          <a:xfrm>
            <a:off x="3890654" y="3429001"/>
            <a:ext cx="4410691" cy="3428999"/>
          </a:xfrm>
          <a:prstGeom prst="rect">
            <a:avLst/>
          </a:prstGeom>
        </p:spPr>
      </p:pic>
    </p:spTree>
    <p:extLst>
      <p:ext uri="{BB962C8B-B14F-4D97-AF65-F5344CB8AC3E}">
        <p14:creationId xmlns:p14="http://schemas.microsoft.com/office/powerpoint/2010/main" val="62727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7D416-0F8F-4B79-8AD3-F8BEE3AF8F2D}"/>
              </a:ext>
            </a:extLst>
          </p:cNvPr>
          <p:cNvSpPr>
            <a:spLocks noGrp="1"/>
          </p:cNvSpPr>
          <p:nvPr>
            <p:ph type="title"/>
          </p:nvPr>
        </p:nvSpPr>
        <p:spPr/>
        <p:txBody>
          <a:bodyPr/>
          <a:lstStyle/>
          <a:p>
            <a:r>
              <a:rPr lang="en-US" dirty="0"/>
              <a:t>OUTPUT: (windows x32)</a:t>
            </a:r>
          </a:p>
        </p:txBody>
      </p:sp>
      <p:pic>
        <p:nvPicPr>
          <p:cNvPr id="4" name="Picture 3">
            <a:extLst>
              <a:ext uri="{FF2B5EF4-FFF2-40B4-BE49-F238E27FC236}">
                <a16:creationId xmlns:a16="http://schemas.microsoft.com/office/drawing/2014/main" id="{D8C22FF7-8715-4DD0-A9CD-BF42D81D44DB}"/>
              </a:ext>
            </a:extLst>
          </p:cNvPr>
          <p:cNvPicPr>
            <a:picLocks noChangeAspect="1"/>
          </p:cNvPicPr>
          <p:nvPr/>
        </p:nvPicPr>
        <p:blipFill>
          <a:blip r:embed="rId2"/>
          <a:stretch>
            <a:fillRect/>
          </a:stretch>
        </p:blipFill>
        <p:spPr>
          <a:xfrm>
            <a:off x="2166389" y="1853754"/>
            <a:ext cx="7859222" cy="4486901"/>
          </a:xfrm>
          <a:prstGeom prst="rect">
            <a:avLst/>
          </a:prstGeom>
        </p:spPr>
      </p:pic>
    </p:spTree>
    <p:extLst>
      <p:ext uri="{BB962C8B-B14F-4D97-AF65-F5344CB8AC3E}">
        <p14:creationId xmlns:p14="http://schemas.microsoft.com/office/powerpoint/2010/main" val="33382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7D416-0F8F-4B79-8AD3-F8BEE3AF8F2D}"/>
              </a:ext>
            </a:extLst>
          </p:cNvPr>
          <p:cNvSpPr>
            <a:spLocks noGrp="1"/>
          </p:cNvSpPr>
          <p:nvPr>
            <p:ph type="title"/>
          </p:nvPr>
        </p:nvSpPr>
        <p:spPr/>
        <p:txBody>
          <a:bodyPr/>
          <a:lstStyle/>
          <a:p>
            <a:r>
              <a:rPr lang="en-US" dirty="0"/>
              <a:t>OUTPUT: (windows x64)</a:t>
            </a:r>
          </a:p>
        </p:txBody>
      </p:sp>
      <p:pic>
        <p:nvPicPr>
          <p:cNvPr id="5" name="Picture 4">
            <a:extLst>
              <a:ext uri="{FF2B5EF4-FFF2-40B4-BE49-F238E27FC236}">
                <a16:creationId xmlns:a16="http://schemas.microsoft.com/office/drawing/2014/main" id="{E06A4C88-9669-4016-96E4-34C28D1F000A}"/>
              </a:ext>
            </a:extLst>
          </p:cNvPr>
          <p:cNvPicPr>
            <a:picLocks noChangeAspect="1"/>
          </p:cNvPicPr>
          <p:nvPr/>
        </p:nvPicPr>
        <p:blipFill>
          <a:blip r:embed="rId2"/>
          <a:stretch>
            <a:fillRect/>
          </a:stretch>
        </p:blipFill>
        <p:spPr>
          <a:xfrm>
            <a:off x="2456942" y="1956864"/>
            <a:ext cx="7278116" cy="4534533"/>
          </a:xfrm>
          <a:prstGeom prst="rect">
            <a:avLst/>
          </a:prstGeom>
        </p:spPr>
      </p:pic>
    </p:spTree>
    <p:extLst>
      <p:ext uri="{BB962C8B-B14F-4D97-AF65-F5344CB8AC3E}">
        <p14:creationId xmlns:p14="http://schemas.microsoft.com/office/powerpoint/2010/main" val="56574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88BCFA-39AB-4F02-A81B-5380E479B019}"/>
              </a:ext>
            </a:extLst>
          </p:cNvPr>
          <p:cNvSpPr>
            <a:spLocks noGrp="1"/>
          </p:cNvSpPr>
          <p:nvPr>
            <p:ph idx="1"/>
          </p:nvPr>
        </p:nvSpPr>
        <p:spPr>
          <a:xfrm>
            <a:off x="1294362" y="1853754"/>
            <a:ext cx="9603275" cy="3450613"/>
          </a:xfrm>
        </p:spPr>
        <p:txBody>
          <a:bodyPr/>
          <a:lstStyle/>
          <a:p>
            <a:pPr marL="0" indent="0">
              <a:buNone/>
            </a:pPr>
            <a:r>
              <a:rPr lang="en-US" dirty="0">
                <a:latin typeface="Times New Roman" panose="02020603050405020304" pitchFamily="18" charset="0"/>
                <a:cs typeface="Times New Roman" panose="02020603050405020304" pitchFamily="18" charset="0"/>
              </a:rPr>
              <a:t>Suppose informed search is the optimized search algorithm but the question here is why is it so? </a:t>
            </a:r>
          </a:p>
          <a:p>
            <a:pPr marL="0" indent="0">
              <a:buNone/>
            </a:pPr>
            <a:r>
              <a:rPr lang="en-US" dirty="0">
                <a:latin typeface="Times New Roman" panose="02020603050405020304" pitchFamily="18" charset="0"/>
                <a:cs typeface="Times New Roman" panose="02020603050405020304" pitchFamily="18" charset="0"/>
              </a:rPr>
              <a:t>It is because there might be some drawbacks of uninformed search that makes informed search a better way.  We choose this topic to understand the drawbacks by executing the uninformed search algorithms , so that we can conclude about the informed search</a:t>
            </a:r>
            <a:r>
              <a:rPr lang="en-US" dirty="0"/>
              <a:t>.</a:t>
            </a:r>
          </a:p>
        </p:txBody>
      </p:sp>
      <p:sp>
        <p:nvSpPr>
          <p:cNvPr id="3" name="Title 2">
            <a:extLst>
              <a:ext uri="{FF2B5EF4-FFF2-40B4-BE49-F238E27FC236}">
                <a16:creationId xmlns:a16="http://schemas.microsoft.com/office/drawing/2014/main" id="{6FE38559-E081-445F-B4AB-00A2C4167E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13002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621715"/>
            <a:ext cx="9610182" cy="778485"/>
          </a:xfrm>
        </p:spPr>
        <p:txBody>
          <a:bodyPr>
            <a:normAutofit/>
          </a:bodyPr>
          <a:lstStyle/>
          <a:p>
            <a:r>
              <a:rPr lang="en-US" sz="3600" dirty="0">
                <a:latin typeface="Times New Roman" panose="02020603050405020304" pitchFamily="18" charset="0"/>
                <a:cs typeface="Times New Roman" panose="02020603050405020304" pitchFamily="18" charset="0"/>
              </a:rPr>
              <a:t>Methodology</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744165"/>
            <a:ext cx="9610182" cy="4572000"/>
          </a:xfrm>
        </p:spPr>
        <p:txBody>
          <a:bodyPr>
            <a:norm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Detailed study of different search algorithms under Uninformed Search.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Detailed study of the selected Optimization algorithm.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Designing process of flow diagram and algorithms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Development and Implementation.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Comparative analysis of algorithms on different environments like, windows-x32 and x64 bit.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Report writing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7" name="Graphic 6" descr="Gears">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78641" y="277750"/>
            <a:ext cx="1122450" cy="1122450"/>
          </a:xfrm>
          <a:prstGeom prst="rect">
            <a:avLst/>
          </a:prstGeom>
        </p:spPr>
      </p:pic>
    </p:spTree>
    <p:extLst>
      <p:ext uri="{BB962C8B-B14F-4D97-AF65-F5344CB8AC3E}">
        <p14:creationId xmlns:p14="http://schemas.microsoft.com/office/powerpoint/2010/main" val="4164098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fade">
                                      <p:cBhvr>
                                        <p:cTn id="44" dur="5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621715"/>
            <a:ext cx="9610182" cy="778485"/>
          </a:xfrm>
        </p:spPr>
        <p:txBody>
          <a:bodyPr>
            <a:normAutofit/>
          </a:bodyPr>
          <a:lstStyle/>
          <a:p>
            <a:r>
              <a:rPr lang="en-US" sz="3600" dirty="0">
                <a:latin typeface="Times New Roman" panose="02020603050405020304" pitchFamily="18" charset="0"/>
                <a:cs typeface="Times New Roman" panose="02020603050405020304" pitchFamily="18" charset="0"/>
              </a:rPr>
              <a:t>Result analysis</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3572965"/>
            <a:ext cx="9610182" cy="4572000"/>
          </a:xfrm>
        </p:spPr>
        <p:txBody>
          <a:bodyPr>
            <a:normAutofit/>
          </a:bodyPr>
          <a:lstStyle/>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7" name="Graphic 6" descr="Gears">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78641" y="277750"/>
            <a:ext cx="1122450" cy="1122450"/>
          </a:xfrm>
          <a:prstGeom prst="rect">
            <a:avLst/>
          </a:prstGeom>
        </p:spPr>
      </p:pic>
      <p:sp>
        <p:nvSpPr>
          <p:cNvPr id="3" name="Rectangle 2">
            <a:extLst>
              <a:ext uri="{FF2B5EF4-FFF2-40B4-BE49-F238E27FC236}">
                <a16:creationId xmlns:a16="http://schemas.microsoft.com/office/drawing/2014/main" id="{39432AA9-630F-448C-B161-696458BDFF45}"/>
              </a:ext>
            </a:extLst>
          </p:cNvPr>
          <p:cNvSpPr>
            <a:spLocks noChangeArrowheads="1"/>
          </p:cNvSpPr>
          <p:nvPr/>
        </p:nvSpPr>
        <p:spPr bwMode="auto">
          <a:xfrm>
            <a:off x="742122" y="1378051"/>
            <a:ext cx="1066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Case 1: -</a:t>
            </a: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When the search algorithms are executed in x64 bits of windows the first set of the result are obtained.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For the total 15 entered values if the value to be searched is ‘96’ the time taken by respective algorithm decreases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as we move from BFS to DLS to DFS and finally to IDDFS.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Chart 5">
            <a:extLst>
              <a:ext uri="{FF2B5EF4-FFF2-40B4-BE49-F238E27FC236}">
                <a16:creationId xmlns:a16="http://schemas.microsoft.com/office/drawing/2014/main" id="{CFD30EA8-1EF8-41AC-BFB3-1E7685E0C193}"/>
              </a:ext>
            </a:extLst>
          </p:cNvPr>
          <p:cNvGraphicFramePr/>
          <p:nvPr>
            <p:extLst>
              <p:ext uri="{D42A27DB-BD31-4B8C-83A1-F6EECF244321}">
                <p14:modId xmlns:p14="http://schemas.microsoft.com/office/powerpoint/2010/main" val="2838436493"/>
              </p:ext>
            </p:extLst>
          </p:nvPr>
        </p:nvGraphicFramePr>
        <p:xfrm>
          <a:off x="3352800" y="2658565"/>
          <a:ext cx="5486400"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3">
            <a:extLst>
              <a:ext uri="{FF2B5EF4-FFF2-40B4-BE49-F238E27FC236}">
                <a16:creationId xmlns:a16="http://schemas.microsoft.com/office/drawing/2014/main" id="{303CC129-1452-464A-9549-6966C5F0EECF}"/>
              </a:ext>
            </a:extLst>
          </p:cNvPr>
          <p:cNvSpPr>
            <a:spLocks noChangeArrowheads="1"/>
          </p:cNvSpPr>
          <p:nvPr/>
        </p:nvSpPr>
        <p:spPr bwMode="auto">
          <a:xfrm>
            <a:off x="457200" y="5495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915163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20"/>
            <a:ext cx="9603275" cy="785742"/>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90262"/>
            <a:ext cx="9603275" cy="3876083"/>
          </a:xfrm>
        </p:spPr>
        <p:txBody>
          <a:bodyPr>
            <a:normAutofit fontScale="55000" lnSpcReduction="20000"/>
          </a:bodyPr>
          <a:lstStyle/>
          <a:p>
            <a:r>
              <a:rPr lang="en-US" sz="2600" dirty="0">
                <a:latin typeface="Times New Roman" panose="02020603050405020304" pitchFamily="18" charset="0"/>
                <a:cs typeface="Times New Roman" panose="02020603050405020304" pitchFamily="18" charset="0"/>
              </a:rPr>
              <a:t>Addressing the aspect of a problem-solving approach, one is under a particular situation and wants to be in the desired situation, so what comes out as the task is to make a series of decisions or the series of moves which will transform the given situation into the desired situation. </a:t>
            </a:r>
          </a:p>
          <a:p>
            <a:r>
              <a:rPr lang="en-US" sz="2600" dirty="0">
                <a:latin typeface="Times New Roman" panose="02020603050405020304" pitchFamily="18" charset="0"/>
                <a:cs typeface="Times New Roman" panose="02020603050405020304" pitchFamily="18" charset="0"/>
              </a:rPr>
              <a:t>A search can be performed in many different spaces as the given state and the goal state likewise, several other states lying in between the two, the given and the goal state.</a:t>
            </a:r>
          </a:p>
          <a:p>
            <a:r>
              <a:rPr lang="en-US" sz="2600" dirty="0">
                <a:latin typeface="Times New Roman" panose="02020603050405020304" pitchFamily="18" charset="0"/>
                <a:cs typeface="Times New Roman" panose="02020603050405020304" pitchFamily="18" charset="0"/>
              </a:rPr>
              <a:t> Search is performed over the state spaces to end up at the desired solution when the series of decision is not known. There are two types of state-space searches, informed search and uninformed search. </a:t>
            </a:r>
          </a:p>
          <a:p>
            <a:r>
              <a:rPr lang="en-US" sz="2600" dirty="0">
                <a:latin typeface="Times New Roman" panose="02020603050405020304" pitchFamily="18" charset="0"/>
                <a:cs typeface="Times New Roman" panose="02020603050405020304" pitchFamily="18" charset="0"/>
              </a:rPr>
              <a:t>Area of interest of this project lies around uninformed search under state-space search, which is also known as Blind search as it is unaware of the search space and can only distinguish between a goal state or a non-goal state.</a:t>
            </a:r>
          </a:p>
          <a:p>
            <a:r>
              <a:rPr lang="en-US" sz="2600" dirty="0">
                <a:latin typeface="Times New Roman" panose="02020603050405020304" pitchFamily="18" charset="0"/>
                <a:cs typeface="Times New Roman" panose="02020603050405020304" pitchFamily="18" charset="0"/>
              </a:rPr>
              <a:t> Various algorithms come under uninformed searches like Breadth First Search, Depth First Search, Depth-Limited Search, Depth First Iterative Deepening Search, Random Walks, and Bidirectional Search. This Project takes into consideration, four major algorithms that are Breadth First Search, Depth First Search, Depth-Limited Search, and Depth First search with Iterative Deepening. </a:t>
            </a:r>
          </a:p>
          <a:p>
            <a:endParaRPr lang="en-US" sz="1600"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621715"/>
            <a:ext cx="9610182" cy="778485"/>
          </a:xfrm>
        </p:spPr>
        <p:txBody>
          <a:bodyPr>
            <a:normAutofit/>
          </a:bodyPr>
          <a:lstStyle/>
          <a:p>
            <a:r>
              <a:rPr lang="en-US" sz="3600" dirty="0">
                <a:latin typeface="Times New Roman" panose="02020603050405020304" pitchFamily="18" charset="0"/>
                <a:cs typeface="Times New Roman" panose="02020603050405020304" pitchFamily="18" charset="0"/>
              </a:rPr>
              <a:t>Result analysis</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3572965"/>
            <a:ext cx="9610182" cy="4572000"/>
          </a:xfrm>
        </p:spPr>
        <p:txBody>
          <a:bodyPr>
            <a:normAutofit/>
          </a:bodyPr>
          <a:lstStyle/>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7" name="Graphic 6" descr="Gears">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78641" y="277750"/>
            <a:ext cx="1122450" cy="1122450"/>
          </a:xfrm>
          <a:prstGeom prst="rect">
            <a:avLst/>
          </a:prstGeom>
        </p:spPr>
      </p:pic>
      <p:sp>
        <p:nvSpPr>
          <p:cNvPr id="5" name="Rectangle 3">
            <a:extLst>
              <a:ext uri="{FF2B5EF4-FFF2-40B4-BE49-F238E27FC236}">
                <a16:creationId xmlns:a16="http://schemas.microsoft.com/office/drawing/2014/main" id="{303CC129-1452-464A-9549-6966C5F0EECF}"/>
              </a:ext>
            </a:extLst>
          </p:cNvPr>
          <p:cNvSpPr>
            <a:spLocks noChangeArrowheads="1"/>
          </p:cNvSpPr>
          <p:nvPr/>
        </p:nvSpPr>
        <p:spPr bwMode="auto">
          <a:xfrm>
            <a:off x="457200" y="5495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a:extLst>
              <a:ext uri="{FF2B5EF4-FFF2-40B4-BE49-F238E27FC236}">
                <a16:creationId xmlns:a16="http://schemas.microsoft.com/office/drawing/2014/main" id="{8AAA4C08-85AF-4F8F-8F9E-7939B422F3C0}"/>
              </a:ext>
            </a:extLst>
          </p:cNvPr>
          <p:cNvSpPr/>
          <p:nvPr/>
        </p:nvSpPr>
        <p:spPr>
          <a:xfrm>
            <a:off x="689113" y="1651592"/>
            <a:ext cx="10933044" cy="1877437"/>
          </a:xfrm>
          <a:prstGeom prst="rect">
            <a:avLst/>
          </a:prstGeom>
        </p:spPr>
        <p:txBody>
          <a:bodyPr wrap="square">
            <a:spAutoFit/>
          </a:bodyPr>
          <a:lstStyle/>
          <a:p>
            <a:pPr marL="457200" marR="0" algn="just">
              <a:spcBef>
                <a:spcPts val="0"/>
              </a:spcBef>
              <a:spcAft>
                <a:spcPts val="0"/>
              </a:spcAft>
            </a:pPr>
            <a:r>
              <a:rPr lang="en-US" sz="2000" b="1" dirty="0">
                <a:solidFill>
                  <a:srgbClr val="000000"/>
                </a:solidFill>
                <a:latin typeface="Times New Roman" panose="02020603050405020304" pitchFamily="18" charset="0"/>
                <a:ea typeface="Times New Roman" panose="02020603050405020304" pitchFamily="18" charset="0"/>
              </a:rPr>
              <a:t>Case 2</a:t>
            </a:r>
            <a:r>
              <a:rPr lang="en-US" sz="2000" dirty="0">
                <a:solidFill>
                  <a:srgbClr val="000000"/>
                </a:solidFill>
                <a:latin typeface="Times New Roman" panose="02020603050405020304" pitchFamily="18" charset="0"/>
                <a:ea typeface="Times New Roman" panose="02020603050405020304" pitchFamily="18" charset="0"/>
              </a:rPr>
              <a:t>: - When the same search algorithms are executed in x32 bits of windows the second set of the result are obtained. For the total 15 entered values if the value to be searched is same as case 1 </a:t>
            </a:r>
            <a:r>
              <a:rPr lang="en-US" sz="2000" dirty="0" err="1">
                <a:solidFill>
                  <a:srgbClr val="000000"/>
                </a:solidFill>
                <a:latin typeface="Times New Roman" panose="02020603050405020304" pitchFamily="18" charset="0"/>
                <a:ea typeface="Times New Roman" panose="02020603050405020304" pitchFamily="18" charset="0"/>
              </a:rPr>
              <a:t>i.e</a:t>
            </a:r>
            <a:r>
              <a:rPr lang="en-US" sz="2000" dirty="0">
                <a:solidFill>
                  <a:srgbClr val="000000"/>
                </a:solidFill>
                <a:latin typeface="Times New Roman" panose="02020603050405020304" pitchFamily="18" charset="0"/>
                <a:ea typeface="Times New Roman" panose="02020603050405020304" pitchFamily="18" charset="0"/>
              </a:rPr>
              <a:t> ‘96’ to provide the same parameter the time taken by respective algorithm again decreases as we move from DLS to BFS to DFS and finally to IDDFS.</a:t>
            </a:r>
            <a:endParaRPr lang="en-US" sz="2000" dirty="0">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lgn="just">
              <a:tabLst>
                <a:tab pos="457200" algn="l"/>
              </a:tabLst>
            </a:pPr>
            <a:r>
              <a:rPr lang="en-US" dirty="0">
                <a:solidFill>
                  <a:srgbClr val="000000"/>
                </a:solidFill>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p:txBody>
      </p:sp>
      <p:graphicFrame>
        <p:nvGraphicFramePr>
          <p:cNvPr id="9" name="Chart 8">
            <a:extLst>
              <a:ext uri="{FF2B5EF4-FFF2-40B4-BE49-F238E27FC236}">
                <a16:creationId xmlns:a16="http://schemas.microsoft.com/office/drawing/2014/main" id="{C3A6E892-68F5-4A9B-8108-DF4B5A206625}"/>
              </a:ext>
            </a:extLst>
          </p:cNvPr>
          <p:cNvGraphicFramePr/>
          <p:nvPr>
            <p:extLst>
              <p:ext uri="{D42A27DB-BD31-4B8C-83A1-F6EECF244321}">
                <p14:modId xmlns:p14="http://schemas.microsoft.com/office/powerpoint/2010/main" val="3693444438"/>
              </p:ext>
            </p:extLst>
          </p:nvPr>
        </p:nvGraphicFramePr>
        <p:xfrm>
          <a:off x="3032024" y="2977754"/>
          <a:ext cx="5486400" cy="3200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75942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2EE117-2C92-4425-A11B-22AA436EF46D}"/>
              </a:ext>
            </a:extLst>
          </p:cNvPr>
          <p:cNvSpPr>
            <a:spLocks noGrp="1"/>
          </p:cNvSpPr>
          <p:nvPr>
            <p:ph type="body" sz="half" idx="2"/>
          </p:nvPr>
        </p:nvSpPr>
        <p:spPr>
          <a:xfrm>
            <a:off x="1290909" y="1645522"/>
            <a:ext cx="9748152" cy="3836725"/>
          </a:xfrm>
        </p:spPr>
        <p:txBody>
          <a:bodyPr>
            <a:normAutofit/>
          </a:bodyPr>
          <a:lstStyle/>
          <a:p>
            <a:r>
              <a:rPr lang="en-US" dirty="0"/>
              <a:t>We achieved optimization from Depth-First search to Iterative Deepening Depth-First search while taking consideration each algorithm time complexities and found the minimum time search algorithm. This algorithm can be used in many places like: -</a:t>
            </a:r>
          </a:p>
          <a:p>
            <a:pPr marL="342900" lvl="0" indent="-342900">
              <a:buFont typeface="+mj-lt"/>
              <a:buAutoNum type="arabicPeriod"/>
            </a:pPr>
            <a:r>
              <a:rPr lang="en-US" dirty="0"/>
              <a:t>The algorithm can be used effectively for crawlers in the search engine.</a:t>
            </a:r>
          </a:p>
          <a:p>
            <a:pPr marL="342900" lvl="0" indent="-342900">
              <a:buFont typeface="+mj-lt"/>
              <a:buAutoNum type="arabicPeriod"/>
            </a:pPr>
            <a:r>
              <a:rPr lang="en-US" dirty="0"/>
              <a:t>The algorithm can also be applied in peer to peer networks (Minimum spanning tree).</a:t>
            </a:r>
          </a:p>
          <a:p>
            <a:pPr marL="342900" lvl="0" indent="-342900">
              <a:buFont typeface="+mj-lt"/>
              <a:buAutoNum type="arabicPeriod"/>
            </a:pPr>
            <a:r>
              <a:rPr lang="en-US" dirty="0"/>
              <a:t>They can be used for Broadcasting in networks.</a:t>
            </a:r>
          </a:p>
          <a:p>
            <a:pPr marL="342900" lvl="0" indent="-342900">
              <a:buFont typeface="+mj-lt"/>
              <a:buAutoNum type="arabicPeriod"/>
            </a:pPr>
            <a:r>
              <a:rPr lang="en-US" dirty="0"/>
              <a:t>The algorithm can be used for social websites and GPS systems.</a:t>
            </a:r>
          </a:p>
          <a:p>
            <a:endParaRPr lang="en-US" dirty="0"/>
          </a:p>
        </p:txBody>
      </p:sp>
      <p:sp>
        <p:nvSpPr>
          <p:cNvPr id="4" name="Title 3">
            <a:extLst>
              <a:ext uri="{FF2B5EF4-FFF2-40B4-BE49-F238E27FC236}">
                <a16:creationId xmlns:a16="http://schemas.microsoft.com/office/drawing/2014/main" id="{4A0E2608-1CAF-49EB-ADBA-26D787DEAE72}"/>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79590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References</a:t>
            </a:r>
            <a:br>
              <a:rPr lang="en-US" dirty="0"/>
            </a:br>
            <a:endParaRPr lang="en-US" dirty="0"/>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617662"/>
            <a:ext cx="9618391" cy="4051617"/>
          </a:xfrm>
        </p:spPr>
        <p:txBody>
          <a:bodyPr/>
          <a:lstStyle/>
          <a:p>
            <a:pPr marL="0" indent="0">
              <a:buNone/>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 Artificial Intelligence by Saroj Kaushik, Cengage. </a:t>
            </a:r>
          </a:p>
          <a:p>
            <a:pPr marL="0" indent="0">
              <a:buNone/>
            </a:pPr>
            <a:r>
              <a:rPr lang="en-US" dirty="0">
                <a:latin typeface="Times New Roman" panose="02020603050405020304" pitchFamily="18" charset="0"/>
                <a:cs typeface="Times New Roman" panose="02020603050405020304" pitchFamily="18" charset="0"/>
              </a:rPr>
              <a:t>[2] nptel.ac.in/courses/106106126.</a:t>
            </a:r>
          </a:p>
          <a:p>
            <a:pPr marL="0" indent="0">
              <a:buNone/>
            </a:pPr>
            <a:r>
              <a:rPr lang="en-US"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http://intelligence.worldofcomputing.net/ai-search/depth-first-search.html#.XWJcZOgzbIU</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 Artificial Intelligence, spring 2013, Peter Ljungl of; based on AIMA Slides c Stuart Russel and Peter Norvig, 2004.</a:t>
            </a:r>
          </a:p>
          <a:p>
            <a:pPr marL="0" lvl="0" indent="0">
              <a:buNone/>
            </a:pPr>
            <a:r>
              <a:rPr lang="en-US" dirty="0">
                <a:latin typeface="Times New Roman" panose="02020603050405020304" pitchFamily="18" charset="0"/>
                <a:cs typeface="Times New Roman" panose="02020603050405020304" pitchFamily="18" charset="0"/>
              </a:rPr>
              <a:t>[5] Columbia University, New York / CS /lectures /Uninformed search.</a:t>
            </a:r>
          </a:p>
          <a:p>
            <a:pPr marL="0" indent="0">
              <a:buNone/>
            </a:pPr>
            <a:r>
              <a:rPr lang="en-US" dirty="0"/>
              <a:t> </a:t>
            </a:r>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10" name="Graphic 9" descr="Star">
            <a:extLst>
              <a:ext uri="{FF2B5EF4-FFF2-40B4-BE49-F238E27FC236}">
                <a16:creationId xmlns:a16="http://schemas.microsoft.com/office/drawing/2014/main" id="{F76D2371-447B-414B-9273-61F2CA39A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97703" y="280289"/>
            <a:ext cx="1044000" cy="1044000"/>
          </a:xfrm>
          <a:prstGeom prst="rect">
            <a:avLst/>
          </a:prstGeom>
        </p:spPr>
      </p:pic>
    </p:spTree>
    <p:extLst>
      <p:ext uri="{BB962C8B-B14F-4D97-AF65-F5344CB8AC3E}">
        <p14:creationId xmlns:p14="http://schemas.microsoft.com/office/powerpoint/2010/main" val="24122940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1000"/>
                                        <p:tgtEl>
                                          <p:spTgt spid="9">
                                            <p:txEl>
                                              <p:pRg st="4" end="4"/>
                                            </p:txEl>
                                          </p:spTgt>
                                        </p:tgtEl>
                                      </p:cBhvr>
                                    </p:animEffect>
                                    <p:anim calcmode="lin" valueType="num">
                                      <p:cBhvr>
                                        <p:cTn id="3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1000"/>
                                        <p:tgtEl>
                                          <p:spTgt spid="9">
                                            <p:txEl>
                                              <p:pRg st="5" end="5"/>
                                            </p:txEl>
                                          </p:spTgt>
                                        </p:tgtEl>
                                      </p:cBhvr>
                                    </p:animEffect>
                                    <p:anim calcmode="lin" valueType="num">
                                      <p:cBhvr>
                                        <p:cTn id="4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fade">
                                      <p:cBhvr>
                                        <p:cTn id="49" dur="1000"/>
                                        <p:tgtEl>
                                          <p:spTgt spid="9">
                                            <p:txEl>
                                              <p:pRg st="6" end="6"/>
                                            </p:txEl>
                                          </p:spTgt>
                                        </p:tgtEl>
                                      </p:cBhvr>
                                    </p:animEffect>
                                    <p:anim calcmode="lin" valueType="num">
                                      <p:cBhvr>
                                        <p:cTn id="5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2F8E-C5D9-4322-9B91-F750DE0D6AB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570FD04D-59BE-4C88-95E4-A0D4A403A8D3}"/>
              </a:ext>
            </a:extLst>
          </p:cNvPr>
          <p:cNvSpPr>
            <a:spLocks noGrp="1"/>
          </p:cNvSpPr>
          <p:nvPr>
            <p:ph type="subTitle" idx="1"/>
          </p:nvPr>
        </p:nvSpPr>
        <p:spPr/>
        <p:txBody>
          <a:bodyPr>
            <a:normAutofit/>
          </a:bodyPr>
          <a:lstStyle/>
          <a:p>
            <a:r>
              <a:rPr lang="en-US" sz="4000" dirty="0"/>
              <a:t>ANY QUESTIONS??</a:t>
            </a:r>
          </a:p>
        </p:txBody>
      </p:sp>
    </p:spTree>
    <p:extLst>
      <p:ext uri="{BB962C8B-B14F-4D97-AF65-F5344CB8AC3E}">
        <p14:creationId xmlns:p14="http://schemas.microsoft.com/office/powerpoint/2010/main" val="394765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72A14A-A12E-4F1C-B28D-C56B6C085F16}"/>
              </a:ext>
            </a:extLst>
          </p:cNvPr>
          <p:cNvSpPr>
            <a:spLocks noGrp="1"/>
          </p:cNvSpPr>
          <p:nvPr>
            <p:ph idx="1"/>
          </p:nvPr>
        </p:nvSpPr>
        <p:spPr>
          <a:xfrm>
            <a:off x="1294362" y="1853754"/>
            <a:ext cx="9603275" cy="3450613"/>
          </a:xfrm>
        </p:spPr>
        <p:txBody>
          <a:bodyPr>
            <a:normAutofit fontScale="85000" lnSpcReduction="20000"/>
          </a:bodyPr>
          <a:lstStyle/>
          <a:p>
            <a:r>
              <a:rPr lang="en-US" sz="2900" dirty="0">
                <a:latin typeface="Times New Roman" panose="02020603050405020304" pitchFamily="18" charset="0"/>
                <a:cs typeface="Times New Roman" panose="02020603050405020304" pitchFamily="18" charset="0"/>
              </a:rPr>
              <a:t>To perform a comparative study of different performance parameters in Uninformed Search Algorithms listed below to identify and implement the best search approach under different parametric conditions.</a:t>
            </a:r>
          </a:p>
          <a:p>
            <a:pPr marL="0" indent="0">
              <a:buNone/>
            </a:pPr>
            <a:r>
              <a:rPr lang="en-US" sz="2900" dirty="0">
                <a:latin typeface="Times New Roman" panose="02020603050405020304" pitchFamily="18" charset="0"/>
                <a:cs typeface="Times New Roman" panose="02020603050405020304" pitchFamily="18" charset="0"/>
              </a:rPr>
              <a:t>1. Breadth First Search</a:t>
            </a:r>
          </a:p>
          <a:p>
            <a:pPr marL="0" indent="0">
              <a:buNone/>
            </a:pPr>
            <a:r>
              <a:rPr lang="en-US" sz="2900" dirty="0">
                <a:latin typeface="Times New Roman" panose="02020603050405020304" pitchFamily="18" charset="0"/>
                <a:cs typeface="Times New Roman" panose="02020603050405020304" pitchFamily="18" charset="0"/>
              </a:rPr>
              <a:t>2. Depth First Search</a:t>
            </a:r>
          </a:p>
          <a:p>
            <a:pPr marL="0" indent="0">
              <a:buNone/>
            </a:pPr>
            <a:r>
              <a:rPr lang="en-US" sz="2900" dirty="0">
                <a:latin typeface="Times New Roman" panose="02020603050405020304" pitchFamily="18" charset="0"/>
                <a:cs typeface="Times New Roman" panose="02020603050405020304" pitchFamily="18" charset="0"/>
              </a:rPr>
              <a:t>3. Depth-Limited Search</a:t>
            </a:r>
          </a:p>
          <a:p>
            <a:pPr marL="0" indent="0">
              <a:buNone/>
            </a:pPr>
            <a:r>
              <a:rPr lang="en-US" sz="2900" dirty="0">
                <a:latin typeface="Times New Roman" panose="02020603050405020304" pitchFamily="18" charset="0"/>
                <a:cs typeface="Times New Roman" panose="02020603050405020304" pitchFamily="18" charset="0"/>
              </a:rPr>
              <a:t>4. Iterative Deepening Depth First Search</a:t>
            </a:r>
          </a:p>
          <a:p>
            <a:pPr marL="0" indent="0">
              <a:buNone/>
            </a:pPr>
            <a:endParaRPr lang="en-US" sz="2900" dirty="0">
              <a:latin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90836371-B1FC-4AD8-92B2-562CB828374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pic>
        <p:nvPicPr>
          <p:cNvPr id="4" name="Graphic 3" descr="Lightbulb">
            <a:extLst>
              <a:ext uri="{FF2B5EF4-FFF2-40B4-BE49-F238E27FC236}">
                <a16:creationId xmlns:a16="http://schemas.microsoft.com/office/drawing/2014/main" id="{06D35D73-4393-4D7B-A9FE-5EB6495324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7046269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683026"/>
            <a:ext cx="9603275" cy="3783319"/>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Searching is carried out to retrieve information stored within the massive data structures, here efficiency becomes a major issue. There exist certain problems which tend to hinder the efficiency of the search algorithms which are taken under consideration in this project. These Problems are: -</a:t>
            </a:r>
          </a:p>
          <a:p>
            <a:pPr lvl="0"/>
            <a:r>
              <a:rPr lang="en-US" dirty="0">
                <a:latin typeface="Times New Roman" panose="02020603050405020304" pitchFamily="18" charset="0"/>
                <a:cs typeface="Times New Roman" panose="02020603050405020304" pitchFamily="18" charset="0"/>
              </a:rPr>
              <a:t>The searching of a node in DFS algorithm works well but when the target lies on the right side of the tree the result will not be optimal. </a:t>
            </a:r>
          </a:p>
          <a:p>
            <a:pPr lvl="0"/>
            <a:r>
              <a:rPr lang="en-US" dirty="0">
                <a:latin typeface="Times New Roman" panose="02020603050405020304" pitchFamily="18" charset="0"/>
                <a:cs typeface="Times New Roman" panose="02020603050405020304" pitchFamily="18" charset="0"/>
              </a:rPr>
              <a:t>The searching of a node in the BFS algorithm overcomes the problem faced in the DFS algorithm but its memory consumption is much greater than DFS.</a:t>
            </a:r>
          </a:p>
          <a:p>
            <a:pPr lvl="0"/>
            <a:r>
              <a:rPr lang="en-US" dirty="0">
                <a:latin typeface="Times New Roman" panose="02020603050405020304" pitchFamily="18" charset="0"/>
                <a:cs typeface="Times New Roman" panose="02020603050405020304" pitchFamily="18" charset="0"/>
              </a:rPr>
              <a:t>The searching of a node in DLS algorithm overcomes the problem which is faced in both DFS and BFS algorithm by introducing a limit on the level of search but to find that limit the tree should be solved manually.</a:t>
            </a:r>
          </a:p>
          <a:p>
            <a:pPr marL="457200" lvl="1" indent="0">
              <a:buNone/>
            </a:pPr>
            <a:endParaRPr lang="en-US" dirty="0"/>
          </a:p>
        </p:txBody>
      </p:sp>
      <p:pic>
        <p:nvPicPr>
          <p:cNvPr id="6" name="Graphic 5" descr="Tools">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712936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normAutofit/>
          </a:bodyPr>
          <a:lstStyle/>
          <a:p>
            <a:r>
              <a:rPr lang="en-US" sz="3600" dirty="0">
                <a:latin typeface="Times New Roman" panose="02020603050405020304" pitchFamily="18" charset="0"/>
                <a:cs typeface="Times New Roman" panose="02020603050405020304" pitchFamily="18" charset="0"/>
              </a:rPr>
              <a:t>Depth first search</a:t>
            </a:r>
            <a:br>
              <a:rPr lang="en-US" sz="2400" b="1" dirty="0">
                <a:latin typeface="Baskerville Old Face" panose="02020602080505020303" pitchFamily="18" charset="0"/>
              </a:rPr>
            </a:br>
            <a:endParaRPr lang="en-US" sz="2400"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853754"/>
            <a:ext cx="9603275" cy="3937446"/>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Depth First Search is a simple search algorithm based on stack implementation. </a:t>
            </a:r>
          </a:p>
          <a:p>
            <a:r>
              <a:rPr lang="en-US" dirty="0">
                <a:latin typeface="Times New Roman" panose="02020603050405020304" pitchFamily="18" charset="0"/>
                <a:cs typeface="Times New Roman" panose="02020603050405020304" pitchFamily="18" charset="0"/>
              </a:rPr>
              <a:t>This starts traversing from root explores a path all the way to leaf before backtracking and exploring another path.</a:t>
            </a:r>
          </a:p>
          <a:p>
            <a:r>
              <a:rPr lang="en-US" dirty="0">
                <a:latin typeface="Times New Roman" panose="02020603050405020304" pitchFamily="18" charset="0"/>
                <a:cs typeface="Times New Roman" panose="02020603050405020304" pitchFamily="18" charset="0"/>
              </a:rPr>
              <a:t> The solution is optimal in most of the cases. </a:t>
            </a:r>
          </a:p>
          <a:p>
            <a:endParaRPr lang="en-US" dirty="0"/>
          </a:p>
        </p:txBody>
      </p:sp>
      <p:sp>
        <p:nvSpPr>
          <p:cNvPr id="4" name="Rectangle 3">
            <a:extLst>
              <a:ext uri="{FF2B5EF4-FFF2-40B4-BE49-F238E27FC236}">
                <a16:creationId xmlns:a16="http://schemas.microsoft.com/office/drawing/2014/main" id="{3838C532-085B-4616-B8CC-E03190471C4B}"/>
              </a:ext>
            </a:extLst>
          </p:cNvPr>
          <p:cNvSpPr/>
          <p:nvPr/>
        </p:nvSpPr>
        <p:spPr>
          <a:xfrm>
            <a:off x="5170832" y="6219448"/>
            <a:ext cx="1365892" cy="458074"/>
          </a:xfrm>
          <a:prstGeom prst="rect">
            <a:avLst/>
          </a:prstGeom>
        </p:spPr>
        <p:txBody>
          <a:bodyPr wrap="square">
            <a:spAutoFit/>
          </a:bodyPr>
          <a:lstStyle/>
          <a:p>
            <a:pPr>
              <a:lnSpc>
                <a:spcPct val="150000"/>
              </a:lnSpc>
            </a:pPr>
            <a:r>
              <a:rPr lang="en-US" dirty="0">
                <a:latin typeface="Times New Roman" panose="02020603050405020304" pitchFamily="18" charset="0"/>
                <a:ea typeface="Times New Roman" panose="02020603050405020304" pitchFamily="18" charset="0"/>
              </a:rPr>
              <a:t>Figure 1.1</a:t>
            </a:r>
            <a:endParaRPr lang="en-US" sz="2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51399903-9B60-48FB-9BAD-918BCE0EB9E5}"/>
              </a:ext>
            </a:extLst>
          </p:cNvPr>
          <p:cNvPicPr>
            <a:picLocks noChangeAspect="1"/>
          </p:cNvPicPr>
          <p:nvPr/>
        </p:nvPicPr>
        <p:blipFill>
          <a:blip r:embed="rId3"/>
          <a:stretch>
            <a:fillRect/>
          </a:stretch>
        </p:blipFill>
        <p:spPr>
          <a:xfrm>
            <a:off x="3890654" y="3629465"/>
            <a:ext cx="4410691" cy="3228535"/>
          </a:xfrm>
          <a:prstGeom prst="rect">
            <a:avLst/>
          </a:prstGeom>
        </p:spPr>
      </p:pic>
    </p:spTree>
    <p:extLst>
      <p:ext uri="{BB962C8B-B14F-4D97-AF65-F5344CB8AC3E}">
        <p14:creationId xmlns:p14="http://schemas.microsoft.com/office/powerpoint/2010/main" val="20942982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21F825-5E9C-41DF-AC88-3706864F1FDC}"/>
              </a:ext>
            </a:extLst>
          </p:cNvPr>
          <p:cNvSpPr>
            <a:spLocks noGrp="1"/>
          </p:cNvSpPr>
          <p:nvPr>
            <p:ph type="title"/>
          </p:nvPr>
        </p:nvSpPr>
        <p:spPr/>
        <p:txBody>
          <a:bodyPr/>
          <a:lstStyle/>
          <a:p>
            <a:r>
              <a:rPr lang="en-US" dirty="0"/>
              <a:t>Output: (windows x32)</a:t>
            </a:r>
          </a:p>
        </p:txBody>
      </p:sp>
      <p:pic>
        <p:nvPicPr>
          <p:cNvPr id="4" name="Picture 3">
            <a:extLst>
              <a:ext uri="{FF2B5EF4-FFF2-40B4-BE49-F238E27FC236}">
                <a16:creationId xmlns:a16="http://schemas.microsoft.com/office/drawing/2014/main" id="{B53A3A92-DEF1-4366-9C23-2A0537956884}"/>
              </a:ext>
            </a:extLst>
          </p:cNvPr>
          <p:cNvPicPr>
            <a:picLocks noChangeAspect="1"/>
          </p:cNvPicPr>
          <p:nvPr/>
        </p:nvPicPr>
        <p:blipFill>
          <a:blip r:embed="rId2"/>
          <a:stretch>
            <a:fillRect/>
          </a:stretch>
        </p:blipFill>
        <p:spPr>
          <a:xfrm>
            <a:off x="2366442" y="1729502"/>
            <a:ext cx="7459116" cy="4591691"/>
          </a:xfrm>
          <a:prstGeom prst="rect">
            <a:avLst/>
          </a:prstGeom>
        </p:spPr>
      </p:pic>
    </p:spTree>
    <p:extLst>
      <p:ext uri="{BB962C8B-B14F-4D97-AF65-F5344CB8AC3E}">
        <p14:creationId xmlns:p14="http://schemas.microsoft.com/office/powerpoint/2010/main" val="59117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7D416-0F8F-4B79-8AD3-F8BEE3AF8F2D}"/>
              </a:ext>
            </a:extLst>
          </p:cNvPr>
          <p:cNvSpPr>
            <a:spLocks noGrp="1"/>
          </p:cNvSpPr>
          <p:nvPr>
            <p:ph type="title"/>
          </p:nvPr>
        </p:nvSpPr>
        <p:spPr/>
        <p:txBody>
          <a:bodyPr/>
          <a:lstStyle/>
          <a:p>
            <a:r>
              <a:rPr lang="en-US" dirty="0"/>
              <a:t>OUTPUT: (windows x64)</a:t>
            </a:r>
          </a:p>
        </p:txBody>
      </p:sp>
      <p:pic>
        <p:nvPicPr>
          <p:cNvPr id="5" name="Picture 4">
            <a:extLst>
              <a:ext uri="{FF2B5EF4-FFF2-40B4-BE49-F238E27FC236}">
                <a16:creationId xmlns:a16="http://schemas.microsoft.com/office/drawing/2014/main" id="{5AF19408-0C99-4C9A-87BE-754EBF3E7FDD}"/>
              </a:ext>
            </a:extLst>
          </p:cNvPr>
          <p:cNvPicPr>
            <a:picLocks noChangeAspect="1"/>
          </p:cNvPicPr>
          <p:nvPr/>
        </p:nvPicPr>
        <p:blipFill>
          <a:blip r:embed="rId2"/>
          <a:stretch>
            <a:fillRect/>
          </a:stretch>
        </p:blipFill>
        <p:spPr>
          <a:xfrm>
            <a:off x="2350459" y="2000770"/>
            <a:ext cx="8021169" cy="4420217"/>
          </a:xfrm>
          <a:prstGeom prst="rect">
            <a:avLst/>
          </a:prstGeom>
        </p:spPr>
      </p:pic>
    </p:spTree>
    <p:extLst>
      <p:ext uri="{BB962C8B-B14F-4D97-AF65-F5344CB8AC3E}">
        <p14:creationId xmlns:p14="http://schemas.microsoft.com/office/powerpoint/2010/main" val="75857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F6C3ED-E867-4A86-B390-CDF47077B3F6}"/>
              </a:ext>
            </a:extLst>
          </p:cNvPr>
          <p:cNvSpPr>
            <a:spLocks noGrp="1"/>
          </p:cNvSpPr>
          <p:nvPr>
            <p:ph idx="1"/>
          </p:nvPr>
        </p:nvSpPr>
        <p:spPr>
          <a:xfrm>
            <a:off x="1294363" y="1589650"/>
            <a:ext cx="9603275" cy="3876696"/>
          </a:xfrm>
        </p:spPr>
        <p:txBody>
          <a:bodyPr/>
          <a:lstStyle/>
          <a:p>
            <a:r>
              <a:rPr lang="en-US" sz="1600" dirty="0">
                <a:latin typeface="Times New Roman" panose="02020603050405020304" pitchFamily="18" charset="0"/>
                <a:cs typeface="Times New Roman" panose="02020603050405020304" pitchFamily="18" charset="0"/>
              </a:rPr>
              <a:t>Breadth First Search is a simple search algorithm based on queue implementation with different logic than depth first search.</a:t>
            </a:r>
          </a:p>
          <a:p>
            <a:r>
              <a:rPr lang="en-US" sz="1600" dirty="0">
                <a:latin typeface="Times New Roman" panose="02020603050405020304" pitchFamily="18" charset="0"/>
                <a:cs typeface="Times New Roman" panose="02020603050405020304" pitchFamily="18" charset="0"/>
              </a:rPr>
              <a:t> This traverses the tree depth by depth. It starts traversing from root explores the neighbor nodes first, before     moving to the next node.</a:t>
            </a:r>
          </a:p>
          <a:p>
            <a:r>
              <a:rPr lang="en-US" sz="1600" dirty="0">
                <a:latin typeface="Times New Roman" panose="02020603050405020304" pitchFamily="18" charset="0"/>
                <a:cs typeface="Times New Roman" panose="02020603050405020304" pitchFamily="18" charset="0"/>
              </a:rPr>
              <a:t> The number of nodes to be stored in the queue data structure depends on the branching factor of the tree on a particular tree level. It consumes more memory than depth first search.</a:t>
            </a:r>
          </a:p>
          <a:p>
            <a:endParaRPr lang="en-US" dirty="0"/>
          </a:p>
        </p:txBody>
      </p:sp>
      <p:sp>
        <p:nvSpPr>
          <p:cNvPr id="3" name="Title 2">
            <a:extLst>
              <a:ext uri="{FF2B5EF4-FFF2-40B4-BE49-F238E27FC236}">
                <a16:creationId xmlns:a16="http://schemas.microsoft.com/office/drawing/2014/main" id="{692299BD-4D97-4AF7-8DF8-D767E1DB8FA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Breadth first search</a:t>
            </a:r>
          </a:p>
        </p:txBody>
      </p:sp>
      <p:pic>
        <p:nvPicPr>
          <p:cNvPr id="4" name="Picture 3">
            <a:extLst>
              <a:ext uri="{FF2B5EF4-FFF2-40B4-BE49-F238E27FC236}">
                <a16:creationId xmlns:a16="http://schemas.microsoft.com/office/drawing/2014/main" id="{AEAA55FD-5AC8-4948-8B46-17D911407A58}"/>
              </a:ext>
            </a:extLst>
          </p:cNvPr>
          <p:cNvPicPr>
            <a:picLocks noChangeAspect="1"/>
          </p:cNvPicPr>
          <p:nvPr/>
        </p:nvPicPr>
        <p:blipFill>
          <a:blip r:embed="rId2"/>
          <a:stretch>
            <a:fillRect/>
          </a:stretch>
        </p:blipFill>
        <p:spPr>
          <a:xfrm>
            <a:off x="3890654" y="3643533"/>
            <a:ext cx="4410691" cy="3214467"/>
          </a:xfrm>
          <a:prstGeom prst="rect">
            <a:avLst/>
          </a:prstGeom>
        </p:spPr>
      </p:pic>
    </p:spTree>
    <p:extLst>
      <p:ext uri="{BB962C8B-B14F-4D97-AF65-F5344CB8AC3E}">
        <p14:creationId xmlns:p14="http://schemas.microsoft.com/office/powerpoint/2010/main" val="344275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1BD758-6B1F-49AA-B475-FB685461592C}"/>
              </a:ext>
            </a:extLst>
          </p:cNvPr>
          <p:cNvSpPr>
            <a:spLocks noGrp="1"/>
          </p:cNvSpPr>
          <p:nvPr>
            <p:ph type="title"/>
          </p:nvPr>
        </p:nvSpPr>
        <p:spPr/>
        <p:txBody>
          <a:bodyPr/>
          <a:lstStyle/>
          <a:p>
            <a:r>
              <a:rPr lang="en-US" dirty="0"/>
              <a:t>OUTPUT: (windows x32)</a:t>
            </a:r>
          </a:p>
        </p:txBody>
      </p:sp>
      <p:pic>
        <p:nvPicPr>
          <p:cNvPr id="7" name="Content Placeholder 6">
            <a:extLst>
              <a:ext uri="{FF2B5EF4-FFF2-40B4-BE49-F238E27FC236}">
                <a16:creationId xmlns:a16="http://schemas.microsoft.com/office/drawing/2014/main" id="{09B99EB1-373E-4D86-BD24-4049EC2635CB}"/>
              </a:ext>
            </a:extLst>
          </p:cNvPr>
          <p:cNvPicPr>
            <a:picLocks noGrp="1" noChangeAspect="1"/>
          </p:cNvPicPr>
          <p:nvPr>
            <p:ph idx="1"/>
          </p:nvPr>
        </p:nvPicPr>
        <p:blipFill>
          <a:blip r:embed="rId2"/>
          <a:stretch>
            <a:fillRect/>
          </a:stretch>
        </p:blipFill>
        <p:spPr>
          <a:xfrm>
            <a:off x="2517915" y="1948383"/>
            <a:ext cx="6330858" cy="4105098"/>
          </a:xfrm>
        </p:spPr>
      </p:pic>
    </p:spTree>
    <p:extLst>
      <p:ext uri="{BB962C8B-B14F-4D97-AF65-F5344CB8AC3E}">
        <p14:creationId xmlns:p14="http://schemas.microsoft.com/office/powerpoint/2010/main" val="1086365817"/>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My Invention_SL - v4" id="{967A0141-51FB-47EA-A223-61446FEA6A0D}" vid="{99189E50-2190-49F7-9BBD-B37E57739D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CC70E-6674-4337-B48B-AF4F8832F1E5}">
  <ds:schemaRefs>
    <ds:schemaRef ds:uri="http://schemas.microsoft.com/sharepoint/v3/contenttype/forms"/>
  </ds:schemaRefs>
</ds:datastoreItem>
</file>

<file path=customXml/itemProps3.xml><?xml version="1.0" encoding="utf-8"?>
<ds:datastoreItem xmlns:ds="http://schemas.openxmlformats.org/officeDocument/2006/customXml" ds:itemID="{816B76F2-1AE1-4A2A-A5B3-D462CC5E81F8}">
  <ds:schemaRefs>
    <ds:schemaRef ds:uri="http://purl.org/dc/elements/1.1/"/>
    <ds:schemaRef ds:uri="http://purl.org/dc/dcmitype/"/>
    <ds:schemaRef ds:uri="6dc4bcd6-49db-4c07-9060-8acfc67cef9f"/>
    <ds:schemaRef ds:uri="http://schemas.microsoft.com/office/2006/documentManagement/types"/>
    <ds:schemaRef ds:uri="http://purl.org/dc/terms/"/>
    <ds:schemaRef ds:uri="http://schemas.microsoft.com/office/infopath/2007/PartnerControls"/>
    <ds:schemaRef ds:uri="http://schemas.microsoft.com/sharepoint/v3"/>
    <ds:schemaRef ds:uri="http://schemas.openxmlformats.org/package/2006/metadata/core-properties"/>
    <ds:schemaRef ds:uri="fb0879af-3eba-417a-a55a-ffe6dcd6ca7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My invention presentation</Template>
  <TotalTime>0</TotalTime>
  <Words>1223</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Baskerville Old Face</vt:lpstr>
      <vt:lpstr>Gill Sans MT</vt:lpstr>
      <vt:lpstr>Times New Roman</vt:lpstr>
      <vt:lpstr>Gallery</vt:lpstr>
      <vt:lpstr>       Minor Project 1       on  Comparative Study and Analysis of Uninformed Search Algorithms  </vt:lpstr>
      <vt:lpstr>introduction</vt:lpstr>
      <vt:lpstr>Objective</vt:lpstr>
      <vt:lpstr>Problem Statement</vt:lpstr>
      <vt:lpstr>Depth first search </vt:lpstr>
      <vt:lpstr>Output: (windows x32)</vt:lpstr>
      <vt:lpstr>OUTPUT: (windows x64)</vt:lpstr>
      <vt:lpstr>Breadth first search</vt:lpstr>
      <vt:lpstr>OUTPUT: (windows x32)</vt:lpstr>
      <vt:lpstr>OUTPUT: (windows x64)</vt:lpstr>
      <vt:lpstr>Depth limit search</vt:lpstr>
      <vt:lpstr>OUTPUT: (windows x32)</vt:lpstr>
      <vt:lpstr>OUTPUT: (windows x64)</vt:lpstr>
      <vt:lpstr>Iterative deepening depth first search</vt:lpstr>
      <vt:lpstr>OUTPUT: (windows x32)</vt:lpstr>
      <vt:lpstr>OUTPUT: (windows x64)</vt:lpstr>
      <vt:lpstr>motivation</vt:lpstr>
      <vt:lpstr>Methodology</vt:lpstr>
      <vt:lpstr>Result analysis</vt:lpstr>
      <vt:lpstr>Result analysis</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2018-09-10T19:43:18Z</dcterms:created>
  <dcterms:modified xsi:type="dcterms:W3CDTF">2019-11-29T09:08:04Z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