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61" r:id="rId6"/>
    <p:sldId id="262" r:id="rId7"/>
    <p:sldId id="259" r:id="rId8"/>
    <p:sldId id="263" r:id="rId9"/>
    <p:sldId id="264"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87"/>
  </p:normalViewPr>
  <p:slideViewPr>
    <p:cSldViewPr snapToGrid="0">
      <p:cViewPr>
        <p:scale>
          <a:sx n="166" d="100"/>
          <a:sy n="166" d="100"/>
        </p:scale>
        <p:origin x="320" y="24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827CB5C3-252F-EF41-9C9E-F77B7BE64BC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C9222-E524-F24B-BCBC-FCAEF36EF7A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27CB5C3-252F-EF41-9C9E-F77B7BE64B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27CB5C3-252F-EF41-9C9E-F77B7BE64BC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827CB5C3-252F-EF41-9C9E-F77B7BE64BC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7" name="Date Placeholder 6"/>
          <p:cNvSpPr>
            <a:spLocks noGrp="1"/>
          </p:cNvSpPr>
          <p:nvPr>
            <p:ph type="dt" sz="half" idx="10"/>
          </p:nvPr>
        </p:nvSpPr>
        <p:spPr/>
        <p:txBody>
          <a:bodyPr/>
          <a:lstStyle/>
          <a:p>
            <a:fld id="{827CB5C3-252F-EF41-9C9E-F77B7BE64BC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C9222-E524-F24B-BCBC-FCAEF36EF7A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8" name="Date Placeholder 7"/>
          <p:cNvSpPr>
            <a:spLocks noGrp="1"/>
          </p:cNvSpPr>
          <p:nvPr>
            <p:ph type="dt" sz="half" idx="10"/>
          </p:nvPr>
        </p:nvSpPr>
        <p:spPr/>
        <p:txBody>
          <a:bodyPr/>
          <a:lstStyle/>
          <a:p>
            <a:fld id="{827CB5C3-252F-EF41-9C9E-F77B7BE64BC1}" type="datetimeFigureOut">
              <a:rPr lang="en-US" smtClean="0"/>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7" name="Date Placeholder 6"/>
          <p:cNvSpPr>
            <a:spLocks noGrp="1"/>
          </p:cNvSpPr>
          <p:nvPr>
            <p:ph type="dt" sz="half" idx="10"/>
          </p:nvPr>
        </p:nvSpPr>
        <p:spPr/>
        <p:txBody>
          <a:bodyPr/>
          <a:lstStyle/>
          <a:p>
            <a:fld id="{827CB5C3-252F-EF41-9C9E-F77B7BE64BC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C9222-E524-F24B-BCBC-FCAEF36EF7A2}" type="slidenum">
              <a:rPr lang="en-US" smtClean="0"/>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27CB5C3-252F-EF41-9C9E-F77B7BE64BC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CB5C3-252F-EF41-9C9E-F77B7BE64BC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9" name="Date Placeholder 8"/>
          <p:cNvSpPr>
            <a:spLocks noGrp="1"/>
          </p:cNvSpPr>
          <p:nvPr>
            <p:ph type="dt" sz="half" idx="10"/>
          </p:nvPr>
        </p:nvSpPr>
        <p:spPr/>
        <p:txBody>
          <a:bodyPr/>
          <a:lstStyle/>
          <a:p>
            <a:fld id="{827CB5C3-252F-EF41-9C9E-F77B7BE64BC1}" type="datetimeFigureOut">
              <a:rPr lang="en-US" smtClean="0"/>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7CB5C3-252F-EF41-9C9E-F77B7BE64BC1}" type="datetimeFigureOut">
              <a:rPr lang="en-US" smtClean="0"/>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49C9222-E524-F24B-BCBC-FCAEF36EF7A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7CB5C3-252F-EF41-9C9E-F77B7BE64BC1}" type="datetimeFigureOut">
              <a:rPr lang="en-US" smtClean="0"/>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9C9222-E524-F24B-BCBC-FCAEF36EF7A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783080"/>
            <a:ext cx="8991600" cy="1645920"/>
          </a:xfrm>
        </p:spPr>
        <p:txBody>
          <a:bodyPr/>
          <a:lstStyle/>
          <a:p>
            <a:r>
              <a:rPr lang="en-US" dirty="0"/>
              <a:t>AI IN VEHICLE COUNTING</a:t>
            </a:r>
            <a:endParaRPr lang="en-US" dirty="0"/>
          </a:p>
        </p:txBody>
      </p:sp>
      <p:sp>
        <p:nvSpPr>
          <p:cNvPr id="3" name="Subtitle 2"/>
          <p:cNvSpPr>
            <a:spLocks noGrp="1"/>
          </p:cNvSpPr>
          <p:nvPr>
            <p:ph type="subTitle" idx="1"/>
          </p:nvPr>
        </p:nvSpPr>
        <p:spPr>
          <a:xfrm>
            <a:off x="4980305" y="4185920"/>
            <a:ext cx="7087870" cy="1553210"/>
          </a:xfrm>
        </p:spPr>
        <p:txBody>
          <a:bodyPr/>
          <a:lstStyle/>
          <a:p>
            <a:r>
              <a:rPr lang="en-US" sz="3200" dirty="0"/>
              <a:t>Submitted By:</a:t>
            </a:r>
            <a:endParaRPr lang="en-US" sz="3200" dirty="0"/>
          </a:p>
          <a:p>
            <a:pPr lvl="1"/>
            <a:r>
              <a:rPr lang="en-US" sz="2400" dirty="0"/>
              <a:t>Siddarth N 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5516" y="2228671"/>
            <a:ext cx="6101122" cy="1200329"/>
          </a:xfrm>
          <a:prstGeom prst="rect">
            <a:avLst/>
          </a:prstGeom>
          <a:noFill/>
        </p:spPr>
        <p:txBody>
          <a:bodyPr wrap="square" rtlCol="0">
            <a:spAutoFit/>
          </a:bodyPr>
          <a:lstStyle/>
          <a:p>
            <a:pPr algn="ctr"/>
            <a:r>
              <a:rPr lang="en-US" sz="7200" dirty="0"/>
              <a:t>THANK YOU</a:t>
            </a: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2231136" y="2638043"/>
            <a:ext cx="7729728" cy="3664515"/>
          </a:xfrm>
        </p:spPr>
        <p:txBody>
          <a:bodyPr>
            <a:normAutofit lnSpcReduction="10000"/>
          </a:bodyPr>
          <a:lstStyle/>
          <a:p>
            <a:r>
              <a:rPr lang="en-IN" sz="2000" dirty="0">
                <a:solidFill>
                  <a:srgbClr val="000000"/>
                </a:solidFill>
                <a:effectLst/>
                <a:latin typeface="Calibri" panose="020F0502020204030204" pitchFamily="34" charset="0"/>
              </a:rPr>
              <a:t>The traffic issue is a significant issue occurring in numerous urban areas in the world. There are numerous significant reasons for the traffic issue. </a:t>
            </a:r>
            <a:endParaRPr lang="en-IN" sz="2000" dirty="0">
              <a:solidFill>
                <a:srgbClr val="000000"/>
              </a:solidFill>
              <a:effectLst/>
              <a:latin typeface="Calibri" panose="020F0502020204030204" pitchFamily="34" charset="0"/>
            </a:endParaRPr>
          </a:p>
          <a:p>
            <a:r>
              <a:rPr lang="en-IN" sz="2000" dirty="0">
                <a:solidFill>
                  <a:srgbClr val="000000"/>
                </a:solidFill>
                <a:effectLst/>
                <a:latin typeface="Calibri" panose="020F0502020204030204" pitchFamily="34" charset="0"/>
              </a:rPr>
              <a:t>The quantity of individuals moving into a metropolitan region has developed generously, prompting an emotional expansion in the quantity of vehicles. However, the street limit has become generally lethargic and get lacking. </a:t>
            </a:r>
            <a:endParaRPr lang="en-IN" sz="2000" dirty="0">
              <a:solidFill>
                <a:srgbClr val="000000"/>
              </a:solidFill>
              <a:effectLst/>
              <a:latin typeface="Calibri" panose="020F0502020204030204" pitchFamily="34" charset="0"/>
            </a:endParaRPr>
          </a:p>
          <a:p>
            <a:r>
              <a:rPr lang="en-IN" sz="2000" dirty="0">
                <a:solidFill>
                  <a:srgbClr val="000000"/>
                </a:solidFill>
                <a:effectLst/>
                <a:latin typeface="Calibri" panose="020F0502020204030204" pitchFamily="34" charset="0"/>
              </a:rPr>
              <a:t>This causes an irregularity between the quantities of vehicles and streets, bringing about street gridlock, particularly in enormous urban areas. An insufficiency of public transportation frameworks likewise causes a similar issue. </a:t>
            </a:r>
            <a:endParaRPr lang="en-IN" sz="20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INTERFACE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Software Requirements</a:t>
            </a:r>
            <a:endParaRPr lang="en-US" sz="2400" dirty="0"/>
          </a:p>
          <a:p>
            <a:pPr marL="0" indent="0">
              <a:buNone/>
            </a:pPr>
            <a:r>
              <a:rPr lang="en-US" sz="2400" dirty="0"/>
              <a:t>Library: OpenCV, </a:t>
            </a:r>
            <a:r>
              <a:rPr lang="en-US" sz="2400" dirty="0" err="1"/>
              <a:t>Numpy</a:t>
            </a:r>
            <a:r>
              <a:rPr lang="en-US" sz="2400" dirty="0"/>
              <a:t> ,Cv2, etc.,</a:t>
            </a:r>
            <a:endParaRPr lang="en-US" sz="2400" dirty="0"/>
          </a:p>
          <a:p>
            <a:pPr marL="0" indent="0">
              <a:buNone/>
            </a:pPr>
            <a:r>
              <a:rPr lang="en-US" sz="2400" dirty="0"/>
              <a:t>Operating System:  Windows 11</a:t>
            </a:r>
            <a:endParaRPr lang="en-US" sz="2400" dirty="0"/>
          </a:p>
          <a:p>
            <a:pPr marL="0" indent="0">
              <a:buNone/>
            </a:pPr>
            <a:r>
              <a:rPr lang="en-US" sz="2400" dirty="0"/>
              <a:t>IDE: </a:t>
            </a:r>
            <a:r>
              <a:rPr lang="en-US" sz="2400" dirty="0" err="1"/>
              <a:t>Pycharm</a:t>
            </a:r>
            <a:endParaRPr lang="en-US" sz="2400" dirty="0"/>
          </a:p>
          <a:p>
            <a:pPr marL="0" indent="0">
              <a:buNone/>
            </a:pPr>
            <a:r>
              <a:rPr lang="en-US" sz="2400" dirty="0"/>
              <a:t>Interpreter:  Python with Anaconda package</a:t>
            </a:r>
            <a:endParaRPr lang="en-US" sz="2400" dirty="0"/>
          </a:p>
          <a:p>
            <a:pPr marL="0" indent="0">
              <a:buNone/>
            </a:pPr>
            <a:r>
              <a:rPr lang="en-US" sz="2400" dirty="0"/>
              <a:t>Documentation tools: MS-Word, MS-</a:t>
            </a:r>
            <a:r>
              <a:rPr lang="en-US" sz="2400" dirty="0" err="1"/>
              <a:t>Powerpoint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0" i="0" dirty="0">
                <a:effectLst/>
                <a:latin typeface="Poppins" panose="020B0604020202020204" pitchFamily="34" charset="0"/>
              </a:rPr>
              <a:t>Why do we need Vehicle Detection?</a:t>
            </a:r>
            <a:endParaRPr lang="en-US" sz="2400" dirty="0"/>
          </a:p>
        </p:txBody>
      </p:sp>
      <p:sp>
        <p:nvSpPr>
          <p:cNvPr id="3" name="Content Placeholder 2"/>
          <p:cNvSpPr>
            <a:spLocks noGrp="1"/>
          </p:cNvSpPr>
          <p:nvPr>
            <p:ph idx="1"/>
          </p:nvPr>
        </p:nvSpPr>
        <p:spPr>
          <a:xfrm>
            <a:off x="2231136" y="2399838"/>
            <a:ext cx="7729728" cy="4031698"/>
          </a:xfrm>
        </p:spPr>
        <p:txBody>
          <a:bodyPr>
            <a:normAutofit lnSpcReduction="10000"/>
          </a:bodyPr>
          <a:lstStyle/>
          <a:p>
            <a:r>
              <a:rPr lang="en-IN" b="0" i="0" dirty="0">
                <a:solidFill>
                  <a:srgbClr val="000000"/>
                </a:solidFill>
                <a:effectLst/>
                <a:latin typeface="Poppins" pitchFamily="2" charset="77"/>
              </a:rPr>
              <a:t>Cities and traffic congestion have grown shoulder to shoulder since the earliest large human settlements.</a:t>
            </a:r>
            <a:endParaRPr lang="en-IN" b="0" i="0" dirty="0">
              <a:solidFill>
                <a:srgbClr val="000000"/>
              </a:solidFill>
              <a:effectLst/>
              <a:latin typeface="Poppins" pitchFamily="2" charset="77"/>
            </a:endParaRPr>
          </a:p>
          <a:p>
            <a:r>
              <a:rPr lang="en-IN" b="0" i="0" dirty="0">
                <a:solidFill>
                  <a:srgbClr val="000000"/>
                </a:solidFill>
                <a:effectLst/>
                <a:latin typeface="Poppins" pitchFamily="2" charset="77"/>
              </a:rPr>
              <a:t>Traffic congestion has remained one of the most stubborn problems facing road users and urban executives across the globe.</a:t>
            </a:r>
            <a:endParaRPr lang="en-IN" b="0" i="0" dirty="0">
              <a:solidFill>
                <a:srgbClr val="000000"/>
              </a:solidFill>
              <a:effectLst/>
              <a:latin typeface="Poppins" pitchFamily="2" charset="77"/>
            </a:endParaRPr>
          </a:p>
          <a:p>
            <a:r>
              <a:rPr lang="en-IN" b="0" i="0" dirty="0">
                <a:solidFill>
                  <a:srgbClr val="000000"/>
                </a:solidFill>
                <a:effectLst/>
                <a:latin typeface="Poppins" pitchFamily="2" charset="77"/>
              </a:rPr>
              <a:t>Global Traffic Volume (GTV) is determined to double between 1990 and 2020 and again by 2050.</a:t>
            </a:r>
            <a:endParaRPr lang="en-IN" dirty="0">
              <a:solidFill>
                <a:srgbClr val="000000"/>
              </a:solidFill>
              <a:latin typeface="Poppins" pitchFamily="2" charset="77"/>
            </a:endParaRPr>
          </a:p>
          <a:p>
            <a:r>
              <a:rPr lang="en-IN" b="0" i="0" dirty="0">
                <a:solidFill>
                  <a:srgbClr val="000000"/>
                </a:solidFill>
                <a:effectLst/>
                <a:latin typeface="Poppins" pitchFamily="2" charset="77"/>
              </a:rPr>
              <a:t>This amount of growth indicates what the future of traffic congestion would mean for people living and working in urban areas.</a:t>
            </a:r>
            <a:endParaRPr lang="en-IN" b="0" i="0" dirty="0">
              <a:solidFill>
                <a:srgbClr val="000000"/>
              </a:solidFill>
              <a:effectLst/>
              <a:latin typeface="Poppins" pitchFamily="2" charset="77"/>
            </a:endParaRPr>
          </a:p>
          <a:p>
            <a:r>
              <a:rPr lang="en-IN" b="0" i="0" dirty="0">
                <a:solidFill>
                  <a:srgbClr val="000000"/>
                </a:solidFill>
                <a:effectLst/>
                <a:latin typeface="Poppins" pitchFamily="2" charset="77"/>
              </a:rPr>
              <a:t>The most developed and developing cities currently implement video surveillance systems, which results in vast amounts of video data stored in servers.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73022"/>
            <a:ext cx="7729728" cy="856423"/>
          </a:xfrm>
        </p:spPr>
        <p:txBody>
          <a:bodyPr>
            <a:normAutofit fontScale="90000"/>
          </a:bodyPr>
          <a:lstStyle/>
          <a:p>
            <a:br>
              <a:rPr lang="en-IN" b="0" i="0" dirty="0">
                <a:effectLst/>
                <a:latin typeface="Poppins" pitchFamily="2" charset="77"/>
              </a:rPr>
            </a:br>
            <a:r>
              <a:rPr lang="en-IN" b="0" i="0" dirty="0">
                <a:effectLst/>
                <a:latin typeface="Poppins" pitchFamily="2" charset="77"/>
              </a:rPr>
              <a:t>How does an AI-based Vehicle Counting System help us?</a:t>
            </a:r>
            <a:br>
              <a:rPr lang="en-IN" b="0" i="0" dirty="0">
                <a:effectLst/>
                <a:latin typeface="Poppins" pitchFamily="2" charset="77"/>
              </a:rPr>
            </a:br>
            <a:endParaRPr lang="en-US" dirty="0"/>
          </a:p>
        </p:txBody>
      </p:sp>
      <p:sp>
        <p:nvSpPr>
          <p:cNvPr id="3" name="Content Placeholder 2"/>
          <p:cNvSpPr>
            <a:spLocks noGrp="1"/>
          </p:cNvSpPr>
          <p:nvPr>
            <p:ph idx="1"/>
          </p:nvPr>
        </p:nvSpPr>
        <p:spPr>
          <a:xfrm>
            <a:off x="2231136" y="1536807"/>
            <a:ext cx="7729728" cy="5056094"/>
          </a:xfrm>
        </p:spPr>
        <p:txBody>
          <a:bodyPr>
            <a:normAutofit lnSpcReduction="10000"/>
          </a:bodyPr>
          <a:lstStyle/>
          <a:p>
            <a:pPr marL="0" indent="0">
              <a:buNone/>
            </a:pPr>
            <a:r>
              <a:rPr lang="en-IN" b="0" i="0" dirty="0">
                <a:solidFill>
                  <a:srgbClr val="000000"/>
                </a:solidFill>
                <a:effectLst/>
                <a:latin typeface="Poppins" pitchFamily="2" charset="77"/>
              </a:rPr>
              <a:t>The AI-based vehicle detection and counting system play an essential role in the transportation systems to get smarter cities. It is computationally effective and reliable to classify the type of vehicle and count them in real-time using the videos of CCTV cameras.</a:t>
            </a:r>
            <a:endParaRPr lang="en-IN" b="0" i="0" dirty="0">
              <a:solidFill>
                <a:srgbClr val="000000"/>
              </a:solidFill>
              <a:effectLst/>
              <a:latin typeface="Poppins" pitchFamily="2" charset="77"/>
            </a:endParaRPr>
          </a:p>
          <a:p>
            <a:pPr marL="0" indent="0" algn="l">
              <a:buNone/>
            </a:pPr>
            <a:r>
              <a:rPr lang="en-IN" b="0" i="0" dirty="0">
                <a:effectLst/>
                <a:latin typeface="Poppins" pitchFamily="2" charset="77"/>
              </a:rPr>
              <a:t>Critical features of vehicle detection and counting system</a:t>
            </a:r>
            <a:endParaRPr lang="en-IN" b="0" i="0" dirty="0">
              <a:effectLst/>
              <a:latin typeface="Poppins" pitchFamily="2" charset="77"/>
            </a:endParaRPr>
          </a:p>
          <a:p>
            <a:pPr algn="l">
              <a:buFont typeface="+mj-lt"/>
              <a:buAutoNum type="arabicPeriod"/>
            </a:pPr>
            <a:r>
              <a:rPr lang="en-IN" b="0" i="0" dirty="0">
                <a:effectLst/>
                <a:latin typeface="Poppins" pitchFamily="2" charset="77"/>
              </a:rPr>
              <a:t>Robust Artificial Intelligence algorithms achieve high accuracy in object detection and classification tasks.</a:t>
            </a:r>
            <a:endParaRPr lang="en-IN" b="0" i="0" dirty="0">
              <a:effectLst/>
              <a:latin typeface="Poppins" pitchFamily="2" charset="77"/>
            </a:endParaRPr>
          </a:p>
          <a:p>
            <a:pPr algn="l">
              <a:buFont typeface="+mj-lt"/>
              <a:buAutoNum type="arabicPeriod"/>
            </a:pPr>
            <a:r>
              <a:rPr lang="en-IN" b="0" i="0" dirty="0">
                <a:effectLst/>
                <a:latin typeface="Poppins" pitchFamily="2" charset="77"/>
              </a:rPr>
              <a:t>Detects and classifies multiple vehicle types automatically and contactless.</a:t>
            </a:r>
            <a:endParaRPr lang="en-IN" b="0" i="0" dirty="0">
              <a:effectLst/>
              <a:latin typeface="Poppins" pitchFamily="2" charset="77"/>
            </a:endParaRPr>
          </a:p>
          <a:p>
            <a:pPr algn="l">
              <a:buFont typeface="+mj-lt"/>
              <a:buAutoNum type="arabicPeriod"/>
            </a:pPr>
            <a:r>
              <a:rPr lang="en-IN" b="0" i="0" dirty="0">
                <a:effectLst/>
                <a:latin typeface="Poppins" pitchFamily="2" charset="77"/>
              </a:rPr>
              <a:t>Track multiple detected objects and count them in real-time as they pass a specific area.</a:t>
            </a:r>
            <a:endParaRPr lang="en-IN" b="0" i="0" dirty="0">
              <a:effectLst/>
              <a:latin typeface="Poppins" pitchFamily="2" charset="77"/>
            </a:endParaRPr>
          </a:p>
          <a:p>
            <a:pPr algn="l">
              <a:buFont typeface="+mj-lt"/>
              <a:buAutoNum type="arabicPeriod"/>
            </a:pPr>
            <a:r>
              <a:rPr lang="en-IN" b="0" i="0" dirty="0">
                <a:effectLst/>
                <a:latin typeface="Poppins" pitchFamily="2" charset="77"/>
              </a:rPr>
              <a:t>Aggregate counting data over time with custom logic and send it to 3rd party systems</a:t>
            </a:r>
            <a:endParaRPr lang="en-IN" b="0" i="0" dirty="0">
              <a:effectLst/>
              <a:latin typeface="Poppins" pitchFamily="2" charset="77"/>
            </a:endParaRPr>
          </a:p>
          <a:p>
            <a:pPr algn="l">
              <a:buFont typeface="+mj-lt"/>
              <a:buAutoNum type="arabicPeriod"/>
            </a:pPr>
            <a:r>
              <a:rPr lang="en-IN" b="0" i="0" dirty="0">
                <a:effectLst/>
                <a:latin typeface="Poppins" pitchFamily="2" charset="77"/>
              </a:rPr>
              <a:t>Edge AI allows comprehensive data privacy and robustness with on-device machine learning for image processing.</a:t>
            </a:r>
            <a:endParaRPr lang="en-IN" b="0" i="0" dirty="0">
              <a:effectLst/>
              <a:latin typeface="Poppins" pitchFamily="2" charset="77"/>
            </a:endParaRP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VEHICLE COUNTING</a:t>
            </a:r>
            <a:endParaRPr lang="en-US" dirty="0"/>
          </a:p>
        </p:txBody>
      </p:sp>
      <p:sp>
        <p:nvSpPr>
          <p:cNvPr id="3" name="Content Placeholder 2"/>
          <p:cNvSpPr>
            <a:spLocks noGrp="1"/>
          </p:cNvSpPr>
          <p:nvPr>
            <p:ph idx="1"/>
          </p:nvPr>
        </p:nvSpPr>
        <p:spPr>
          <a:xfrm>
            <a:off x="2231136" y="2638044"/>
            <a:ext cx="7729728" cy="3702300"/>
          </a:xfrm>
        </p:spPr>
        <p:txBody>
          <a:bodyPr>
            <a:normAutofit/>
          </a:bodyPr>
          <a:lstStyle/>
          <a:p>
            <a:r>
              <a:rPr lang="en-IN" b="0" i="0" dirty="0">
                <a:solidFill>
                  <a:srgbClr val="1C1D1E"/>
                </a:solidFill>
                <a:effectLst/>
                <a:latin typeface="Open Sans" panose="020F0502020204030204" pitchFamily="34" charset="0"/>
              </a:rPr>
              <a:t>These methods have lower cost and higher performance. Different traffic parameters such as vehicle type, the number of cars, traffic density, the average speed and even traffic accident information can be extracted only using traffic videos or images in a short time.</a:t>
            </a:r>
            <a:endParaRPr lang="en-IN" b="0" i="0" dirty="0">
              <a:solidFill>
                <a:srgbClr val="1C1D1E"/>
              </a:solidFill>
              <a:effectLst/>
              <a:latin typeface="Open Sans" panose="020F0502020204030204" pitchFamily="34" charset="0"/>
            </a:endParaRPr>
          </a:p>
          <a:p>
            <a:r>
              <a:rPr lang="en-IN" b="0" i="0" dirty="0">
                <a:solidFill>
                  <a:srgbClr val="1C1D1E"/>
                </a:solidFill>
                <a:effectLst/>
                <a:latin typeface="Open Sans" panose="020F0502020204030204" pitchFamily="34" charset="0"/>
              </a:rPr>
              <a:t>As most monitoring systems are based on video, we also based our study on traffic videos. First, we proposed a vehicle detection method which uses the active basis model (ABM) to detect vehicle candidates.</a:t>
            </a:r>
            <a:endParaRPr lang="en-IN" dirty="0">
              <a:solidFill>
                <a:srgbClr val="1C1D1E"/>
              </a:solidFill>
              <a:latin typeface="Open Sans" panose="020F0502020204030204" pitchFamily="34" charset="0"/>
            </a:endParaRPr>
          </a:p>
          <a:p>
            <a:r>
              <a:rPr lang="en-IN" b="0" i="0" dirty="0">
                <a:solidFill>
                  <a:srgbClr val="1C1D1E"/>
                </a:solidFill>
                <a:effectLst/>
                <a:latin typeface="Open Sans" panose="020F0502020204030204" pitchFamily="34" charset="0"/>
              </a:rPr>
              <a:t>This model benefits the edge information to first make a common sketch of vehicle types and then detects vehicle candidates by template matching.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19018"/>
            <a:ext cx="7729728" cy="679691"/>
          </a:xfrm>
        </p:spPr>
        <p:txBody>
          <a:bodyPr>
            <a:normAutofit fontScale="90000"/>
          </a:bodyPr>
          <a:lstStyle/>
          <a:p>
            <a:br>
              <a:rPr lang="en-IN" b="0" i="0" dirty="0">
                <a:effectLst/>
                <a:latin typeface="Poppins" pitchFamily="2" charset="77"/>
              </a:rPr>
            </a:br>
            <a:r>
              <a:rPr lang="en-IN" b="0" i="0" dirty="0">
                <a:effectLst/>
                <a:latin typeface="Poppins" pitchFamily="2" charset="77"/>
              </a:rPr>
              <a:t>Model Development</a:t>
            </a:r>
            <a:br>
              <a:rPr lang="en-IN" b="0" i="0" dirty="0">
                <a:effectLst/>
                <a:latin typeface="Poppins" pitchFamily="2" charset="77"/>
              </a:rPr>
            </a:br>
            <a:endParaRPr lang="en-US" dirty="0"/>
          </a:p>
        </p:txBody>
      </p:sp>
      <p:sp>
        <p:nvSpPr>
          <p:cNvPr id="3" name="Content Placeholder 2"/>
          <p:cNvSpPr>
            <a:spLocks noGrp="1"/>
          </p:cNvSpPr>
          <p:nvPr>
            <p:ph idx="1"/>
          </p:nvPr>
        </p:nvSpPr>
        <p:spPr>
          <a:xfrm>
            <a:off x="2231136" y="1521439"/>
            <a:ext cx="7729728" cy="4756416"/>
          </a:xfrm>
        </p:spPr>
        <p:txBody>
          <a:bodyPr>
            <a:normAutofit fontScale="92500" lnSpcReduction="20000"/>
          </a:bodyPr>
          <a:lstStyle/>
          <a:p>
            <a:pPr marL="0" indent="0">
              <a:buNone/>
            </a:pPr>
            <a:r>
              <a:rPr lang="en-IN" b="0" i="0" dirty="0">
                <a:solidFill>
                  <a:srgbClr val="000000"/>
                </a:solidFill>
                <a:effectLst/>
                <a:latin typeface="Poppins" pitchFamily="2" charset="77"/>
              </a:rPr>
              <a:t>AI-based vehicle detection and counting systems are almost new compared to their non-video-based counterparts. This reason is mainly due to improvements in image processing and systems infrastructure over the past two decades. As a result, there’s a lot of research on techniques and algorithms for video-based vehicle detection and counting.</a:t>
            </a:r>
            <a:endParaRPr lang="en-IN" b="0" i="0" dirty="0">
              <a:solidFill>
                <a:srgbClr val="000000"/>
              </a:solidFill>
              <a:effectLst/>
              <a:latin typeface="Poppins" pitchFamily="2" charset="77"/>
            </a:endParaRPr>
          </a:p>
          <a:p>
            <a:r>
              <a:rPr lang="en-IN" b="1" i="0" dirty="0">
                <a:effectLst/>
                <a:latin typeface="Poppins" pitchFamily="2" charset="77"/>
              </a:rPr>
              <a:t>Detection</a:t>
            </a:r>
            <a:endParaRPr lang="en-IN" b="1" i="0" dirty="0">
              <a:effectLst/>
              <a:latin typeface="Poppins" pitchFamily="2" charset="77"/>
            </a:endParaRPr>
          </a:p>
          <a:p>
            <a:pPr marL="228600" lvl="1" indent="0">
              <a:buNone/>
            </a:pPr>
            <a:r>
              <a:rPr lang="en-IN" b="0" i="0" dirty="0">
                <a:solidFill>
                  <a:srgbClr val="000000"/>
                </a:solidFill>
                <a:effectLst/>
                <a:latin typeface="Poppins" pitchFamily="2" charset="77"/>
              </a:rPr>
              <a:t>Object detection is a computer vision and image processing technique that identifies objects of a specific class, like vehicles or people, in videos. Object detection can solve complex real-world problems in different areas like image search and video surveillance.</a:t>
            </a:r>
            <a:endParaRPr lang="en-IN" b="0" i="0" dirty="0">
              <a:solidFill>
                <a:srgbClr val="000000"/>
              </a:solidFill>
              <a:effectLst/>
              <a:latin typeface="Poppins" pitchFamily="2" charset="77"/>
            </a:endParaRPr>
          </a:p>
          <a:p>
            <a:r>
              <a:rPr lang="en-IN" b="1" i="0" dirty="0">
                <a:effectLst/>
                <a:latin typeface="Poppins" pitchFamily="2" charset="77"/>
              </a:rPr>
              <a:t>Tracking</a:t>
            </a:r>
            <a:endParaRPr lang="en-IN" b="1" i="0" dirty="0">
              <a:effectLst/>
              <a:latin typeface="Poppins" pitchFamily="2" charset="77"/>
            </a:endParaRPr>
          </a:p>
          <a:p>
            <a:pPr marL="228600" lvl="1" indent="0">
              <a:buNone/>
            </a:pPr>
            <a:r>
              <a:rPr lang="en-IN" b="0" i="0" dirty="0">
                <a:solidFill>
                  <a:srgbClr val="000000"/>
                </a:solidFill>
                <a:effectLst/>
                <a:latin typeface="Poppins" pitchFamily="2" charset="77"/>
              </a:rPr>
              <a:t>Tracking is the process of following the path or movements of an object to find it or observe its course using a camera. The uses of video tracking include surveillance, security, and traffic control, etc.</a:t>
            </a:r>
            <a:endParaRPr lang="en-IN" b="0" i="0" dirty="0">
              <a:solidFill>
                <a:srgbClr val="000000"/>
              </a:solidFill>
              <a:effectLst/>
              <a:latin typeface="Poppins" pitchFamily="2" charset="77"/>
            </a:endParaRPr>
          </a:p>
          <a:p>
            <a:r>
              <a:rPr lang="en-IN" b="1" i="0" dirty="0">
                <a:effectLst/>
                <a:latin typeface="Poppins" pitchFamily="2" charset="77"/>
              </a:rPr>
              <a:t>Counting</a:t>
            </a:r>
            <a:endParaRPr lang="en-IN" b="1" i="0" dirty="0">
              <a:effectLst/>
              <a:latin typeface="Poppins" pitchFamily="2" charset="77"/>
            </a:endParaRPr>
          </a:p>
          <a:p>
            <a:pPr marL="228600" lvl="1" indent="0">
              <a:buNone/>
            </a:pPr>
            <a:r>
              <a:rPr lang="en-IN" b="0" i="0" dirty="0">
                <a:effectLst/>
                <a:latin typeface="Poppins" pitchFamily="2" charset="77"/>
              </a:rPr>
              <a:t>Counting is the final step which includes determining the number of vehicles that have moved at any given period. Vehicle counts may be noted on the counting device or forwarded to a remote location over the internet.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702743"/>
          </a:xfrm>
        </p:spPr>
        <p:txBody>
          <a:bodyPr>
            <a:normAutofit fontScale="90000"/>
          </a:bodyPr>
          <a:lstStyle/>
          <a:p>
            <a:r>
              <a:rPr lang="en-IN" b="0" i="0" dirty="0">
                <a:effectLst/>
                <a:latin typeface="Poppins" pitchFamily="2" charset="77"/>
              </a:rPr>
              <a:t>Complete process</a:t>
            </a:r>
            <a:endParaRPr lang="en-US" dirty="0"/>
          </a:p>
        </p:txBody>
      </p:sp>
      <p:sp>
        <p:nvSpPr>
          <p:cNvPr id="3" name="Content Placeholder 2"/>
          <p:cNvSpPr>
            <a:spLocks noGrp="1"/>
          </p:cNvSpPr>
          <p:nvPr>
            <p:ph idx="1"/>
          </p:nvPr>
        </p:nvSpPr>
        <p:spPr>
          <a:xfrm>
            <a:off x="2231136" y="2067005"/>
            <a:ext cx="7729728" cy="4172430"/>
          </a:xfrm>
        </p:spPr>
        <p:txBody>
          <a:bodyPr>
            <a:normAutofit fontScale="85000" lnSpcReduction="10000"/>
          </a:bodyPr>
          <a:lstStyle/>
          <a:p>
            <a:pPr algn="l"/>
            <a:r>
              <a:rPr lang="en-IN" b="1" i="0" dirty="0">
                <a:effectLst/>
                <a:latin typeface="Poppins" pitchFamily="2" charset="77"/>
              </a:rPr>
              <a:t>Data Extraction</a:t>
            </a:r>
            <a:endParaRPr lang="en-IN" b="1" i="0" dirty="0">
              <a:effectLst/>
              <a:latin typeface="Poppins" pitchFamily="2" charset="77"/>
            </a:endParaRPr>
          </a:p>
          <a:p>
            <a:pPr marL="228600" lvl="1" indent="0">
              <a:buNone/>
            </a:pPr>
            <a:r>
              <a:rPr lang="en-IN" b="0" i="0" dirty="0">
                <a:effectLst/>
                <a:latin typeface="Poppins" pitchFamily="2" charset="77"/>
              </a:rPr>
              <a:t>Surveillance cameras in roads have been broadly installed worldwide, but traffic pictures are rarely openly released due to copyright, privacy, and security concerns. Therefore, we collected those images from various sources, such as those taken by the car camera and the surveillance camera and those taken by non-monitoring cameras of multiple lighting conditions and different weather conditions.</a:t>
            </a:r>
            <a:endParaRPr lang="en-IN" b="0" i="0" dirty="0">
              <a:effectLst/>
              <a:latin typeface="Poppins" pitchFamily="2" charset="77"/>
            </a:endParaRPr>
          </a:p>
          <a:p>
            <a:pPr algn="l"/>
            <a:r>
              <a:rPr lang="en-IN" b="1" i="0" dirty="0">
                <a:effectLst/>
                <a:latin typeface="Poppins" pitchFamily="2" charset="77"/>
              </a:rPr>
              <a:t>Data Annotation</a:t>
            </a:r>
            <a:endParaRPr lang="en-IN" b="1" i="0" dirty="0">
              <a:effectLst/>
              <a:latin typeface="Poppins" pitchFamily="2" charset="77"/>
            </a:endParaRPr>
          </a:p>
          <a:p>
            <a:pPr marL="228600" lvl="1" indent="0">
              <a:buNone/>
            </a:pPr>
            <a:r>
              <a:rPr lang="en-IN" b="0" i="0" dirty="0">
                <a:effectLst/>
                <a:latin typeface="Poppins" pitchFamily="2" charset="77"/>
              </a:rPr>
              <a:t>Our annotator team started labelling the vehicles by drawing bounding boxes around vehicles such as cars, trucks, bikes, etc. Then the verification team verified the annotated images whether vehicles in the images were tagged correctly or not; if not, then again those images are assigned to the annotation team.</a:t>
            </a:r>
            <a:endParaRPr lang="en-IN" b="0" i="0" dirty="0">
              <a:effectLst/>
              <a:latin typeface="Poppins" pitchFamily="2" charset="77"/>
            </a:endParaRPr>
          </a:p>
          <a:p>
            <a:pPr algn="l"/>
            <a:r>
              <a:rPr lang="en-IN" b="1" i="0" dirty="0">
                <a:effectLst/>
                <a:latin typeface="Poppins" pitchFamily="2" charset="77"/>
              </a:rPr>
              <a:t>Data Processing</a:t>
            </a:r>
            <a:endParaRPr lang="en-IN" b="1" i="0" dirty="0">
              <a:effectLst/>
              <a:latin typeface="Poppins" pitchFamily="2" charset="77"/>
            </a:endParaRPr>
          </a:p>
          <a:p>
            <a:pPr marL="228600" lvl="1" indent="0">
              <a:buNone/>
            </a:pPr>
            <a:r>
              <a:rPr lang="en-IN" b="0" i="0" dirty="0">
                <a:effectLst/>
                <a:latin typeface="Poppins" pitchFamily="2" charset="77"/>
              </a:rPr>
              <a:t>In the real world, images are full of noise. Because of camera quality, weather conditions, we can’t take pictures without noise most of the time. Therefore, before developing an AI model, we should eliminate that noise from the image. Otherwise, the model will learn the wrong patterns from noise images. </a:t>
            </a:r>
            <a:endParaRPr lang="en-IN" b="0" i="0" dirty="0">
              <a:effectLst/>
              <a:latin typeface="Poppins" pitchFamily="2" charset="77"/>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3973"/>
            <a:ext cx="7729728" cy="925580"/>
          </a:xfrm>
        </p:spPr>
        <p:txBody>
          <a:bodyPr>
            <a:normAutofit/>
          </a:bodyPr>
          <a:lstStyle/>
          <a:p>
            <a:r>
              <a:rPr lang="en-US" sz="2400" dirty="0" err="1"/>
              <a:t>FuTURE</a:t>
            </a:r>
            <a:r>
              <a:rPr lang="en-US" sz="2400" dirty="0"/>
              <a:t> SCOPE</a:t>
            </a:r>
            <a:endParaRPr lang="en-US" sz="2400" dirty="0"/>
          </a:p>
        </p:txBody>
      </p:sp>
      <p:sp>
        <p:nvSpPr>
          <p:cNvPr id="3" name="Content Placeholder 2"/>
          <p:cNvSpPr>
            <a:spLocks noGrp="1"/>
          </p:cNvSpPr>
          <p:nvPr>
            <p:ph idx="1"/>
          </p:nvPr>
        </p:nvSpPr>
        <p:spPr>
          <a:xfrm>
            <a:off x="2231136" y="1367758"/>
            <a:ext cx="7729728" cy="5186723"/>
          </a:xfrm>
        </p:spPr>
        <p:txBody>
          <a:bodyPr>
            <a:normAutofit lnSpcReduction="10000"/>
          </a:bodyPr>
          <a:lstStyle/>
          <a:p>
            <a:pPr algn="l"/>
            <a:r>
              <a:rPr lang="en-IN" b="1" i="0" dirty="0">
                <a:solidFill>
                  <a:srgbClr val="000000"/>
                </a:solidFill>
                <a:effectLst/>
                <a:latin typeface="ff1"/>
              </a:rPr>
              <a:t>Processing time</a:t>
            </a:r>
            <a:endParaRPr lang="en-IN" b="1" dirty="0">
              <a:solidFill>
                <a:srgbClr val="000000"/>
              </a:solidFill>
              <a:latin typeface="ff3"/>
            </a:endParaRPr>
          </a:p>
          <a:p>
            <a:pPr marL="228600" lvl="1" indent="0">
              <a:buNone/>
            </a:pPr>
            <a:r>
              <a:rPr lang="en-IN" b="0" i="0" dirty="0">
                <a:solidFill>
                  <a:srgbClr val="000000"/>
                </a:solidFill>
                <a:effectLst/>
                <a:latin typeface="ff2"/>
              </a:rPr>
              <a:t>To reduce the time taken by the algorithm to search the frame full, we can search only necessary parts of the image or the input frame. Searching algorithm such as InceptionV4 and Inception-</a:t>
            </a:r>
            <a:r>
              <a:rPr lang="en-IN" b="0" i="0" dirty="0" err="1">
                <a:solidFill>
                  <a:srgbClr val="000000"/>
                </a:solidFill>
                <a:effectLst/>
                <a:latin typeface="ff2"/>
              </a:rPr>
              <a:t>ResNet</a:t>
            </a:r>
            <a:r>
              <a:rPr lang="en-IN" b="0" i="0" dirty="0">
                <a:solidFill>
                  <a:srgbClr val="000000"/>
                </a:solidFill>
                <a:effectLst/>
                <a:latin typeface="ff2"/>
              </a:rPr>
              <a:t> version 2 can decrease the number of pixels that are to be searched in the image which can make the programme faster.</a:t>
            </a:r>
            <a:endParaRPr lang="en-IN" b="0" i="0" dirty="0">
              <a:solidFill>
                <a:srgbClr val="000000"/>
              </a:solidFill>
              <a:effectLst/>
              <a:latin typeface="ff2"/>
            </a:endParaRPr>
          </a:p>
          <a:p>
            <a:pPr algn="l"/>
            <a:r>
              <a:rPr lang="en-IN" b="1" i="0" dirty="0">
                <a:solidFill>
                  <a:srgbClr val="000000"/>
                </a:solidFill>
                <a:effectLst/>
                <a:latin typeface="ff1"/>
              </a:rPr>
              <a:t>Motion Analysis</a:t>
            </a:r>
            <a:endParaRPr lang="en-IN" b="1" i="0" dirty="0">
              <a:solidFill>
                <a:srgbClr val="000000"/>
              </a:solidFill>
              <a:effectLst/>
              <a:latin typeface="ff3"/>
            </a:endParaRPr>
          </a:p>
          <a:p>
            <a:pPr marL="228600" lvl="1" indent="0">
              <a:buNone/>
            </a:pPr>
            <a:r>
              <a:rPr lang="en-IN" b="0" i="0" dirty="0">
                <a:solidFill>
                  <a:srgbClr val="000000"/>
                </a:solidFill>
                <a:effectLst/>
                <a:latin typeface="ff2"/>
              </a:rPr>
              <a:t>This part of future works will mainly deal with the spreading of the object in the different frames of the video or not. In the present condition, the presented model uses OpenCV for vehicle recognition, furthermore, with the help of TensorFlow and other algorithms. The exhibited model can be further trained to identify and track a particular object.</a:t>
            </a:r>
            <a:endParaRPr lang="en-IN" b="0" i="0" dirty="0">
              <a:solidFill>
                <a:srgbClr val="000000"/>
              </a:solidFill>
              <a:effectLst/>
              <a:latin typeface="ff2"/>
            </a:endParaRPr>
          </a:p>
          <a:p>
            <a:pPr algn="l"/>
            <a:r>
              <a:rPr lang="en-IN" b="1" i="0" dirty="0">
                <a:solidFill>
                  <a:srgbClr val="000000"/>
                </a:solidFill>
                <a:effectLst/>
                <a:latin typeface="ff1"/>
              </a:rPr>
              <a:t>Tracking</a:t>
            </a:r>
            <a:endParaRPr lang="en-IN" b="1" i="0" dirty="0">
              <a:solidFill>
                <a:srgbClr val="000000"/>
              </a:solidFill>
              <a:effectLst/>
              <a:latin typeface="ff3"/>
            </a:endParaRPr>
          </a:p>
          <a:p>
            <a:pPr marL="228600" lvl="1" indent="0">
              <a:buNone/>
            </a:pPr>
            <a:r>
              <a:rPr lang="en-IN" b="0" i="0" dirty="0">
                <a:solidFill>
                  <a:srgbClr val="000000"/>
                </a:solidFill>
                <a:effectLst/>
                <a:latin typeface="ff2"/>
              </a:rPr>
              <a:t>Initially, the vehicles detected can be classiﬁed separately assuming the type of the two-wheeler or the four-wheeler. After completion of this classiﬁcation, these vehicles can be further subdivided based on the brands to which they belong. On the completion of the brand classiﬁcation, these vehicles can be further classiﬁed based on the product type. To keep the track of a particular vehicle, we need to pass the above classiﬁcation through our training model. After this vehicle identiﬁcation, track of the vehicle is to be maintained.</a:t>
            </a:r>
            <a:endParaRPr lang="en-IN" b="0" i="0" dirty="0">
              <a:solidFill>
                <a:srgbClr val="000000"/>
              </a:solidFill>
              <a:effectLst/>
              <a:latin typeface="ff2"/>
            </a:endParaRPr>
          </a:p>
          <a:p>
            <a:endParaRPr lang="en-US"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{3BBC264E-0497-4146-81A6-8C2AE8B8B8BD}tf10001120</Template>
  <TotalTime>0</TotalTime>
  <Words>6404</Words>
  <Application>WPS Presentation</Application>
  <PresentationFormat>Widescreen</PresentationFormat>
  <Paragraphs>78</Paragraphs>
  <Slides>10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SimSun</vt:lpstr>
      <vt:lpstr>Wingdings</vt:lpstr>
      <vt:lpstr>Calibri</vt:lpstr>
      <vt:lpstr>Helvetica Neue</vt:lpstr>
      <vt:lpstr>Poppins</vt:lpstr>
      <vt:lpstr>苹方-简</vt:lpstr>
      <vt:lpstr>Poppins</vt:lpstr>
      <vt:lpstr>Thonburi</vt:lpstr>
      <vt:lpstr>Open Sans</vt:lpstr>
      <vt:lpstr>ff1</vt:lpstr>
      <vt:lpstr>ff3</vt:lpstr>
      <vt:lpstr>ff2</vt:lpstr>
      <vt:lpstr>Gill Sans MT</vt:lpstr>
      <vt:lpstr>Microsoft YaHei</vt:lpstr>
      <vt:lpstr>汉仪旗黑</vt:lpstr>
      <vt:lpstr>Arial Unicode MS</vt:lpstr>
      <vt:lpstr>宋体-简</vt:lpstr>
      <vt:lpstr>Parcel</vt:lpstr>
      <vt:lpstr>AI IN VEHICLE COUNTING</vt:lpstr>
      <vt:lpstr>INTRODUCTION</vt:lpstr>
      <vt:lpstr>SOFTWARE INTERFACE</vt:lpstr>
      <vt:lpstr>Why do we need Vehicle Detection?</vt:lpstr>
      <vt:lpstr> How does an AI-based Vehicle Counting System help us? </vt:lpstr>
      <vt:lpstr>ADVANTAGES OF VEHICLE COUNTING</vt:lpstr>
      <vt:lpstr> Model Development </vt:lpstr>
      <vt:lpstr>Complete process</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VEHICLE COUNTING</dc:title>
  <dc:creator>Siddarth Nair</dc:creator>
  <cp:lastModifiedBy>siddarthnair</cp:lastModifiedBy>
  <cp:revision>2</cp:revision>
  <dcterms:created xsi:type="dcterms:W3CDTF">2023-04-21T11:19:34Z</dcterms:created>
  <dcterms:modified xsi:type="dcterms:W3CDTF">2023-04-21T11:19:34Z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1033-4.8.0.7823</vt:lpwstr>
  </property>
</Properties>
</file>