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2"/>
  </p:sldMasterIdLst>
  <p:notesMasterIdLst>
    <p:notesMasterId r:id="rId21"/>
  </p:notesMasterIdLst>
  <p:handoutMasterIdLst>
    <p:handoutMasterId r:id="rId22"/>
  </p:handoutMasterIdLst>
  <p:sldIdLst>
    <p:sldId id="257" r:id="rId3"/>
    <p:sldId id="258" r:id="rId4"/>
    <p:sldId id="259" r:id="rId5"/>
    <p:sldId id="261" r:id="rId6"/>
    <p:sldId id="262" r:id="rId7"/>
    <p:sldId id="265" r:id="rId8"/>
    <p:sldId id="267" r:id="rId9"/>
    <p:sldId id="260" r:id="rId10"/>
    <p:sldId id="263" r:id="rId11"/>
    <p:sldId id="264" r:id="rId12"/>
    <p:sldId id="274" r:id="rId13"/>
    <p:sldId id="266" r:id="rId14"/>
    <p:sldId id="273" r:id="rId15"/>
    <p:sldId id="268" r:id="rId16"/>
    <p:sldId id="269" r:id="rId17"/>
    <p:sldId id="270" r:id="rId18"/>
    <p:sldId id="27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89911" autoAdjust="0"/>
  </p:normalViewPr>
  <p:slideViewPr>
    <p:cSldViewPr snapToGrid="0">
      <p:cViewPr varScale="1">
        <p:scale>
          <a:sx n="89" d="100"/>
          <a:sy n="89" d="100"/>
        </p:scale>
        <p:origin x="595"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4/19/2016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4/19/2016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28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7FA170-8299-44AD-AEEF-FC686C3D7804}" type="datetime1">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2074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31763A-68EC-4ECD-9620-D9FE9CDDD622}" type="datetime1">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9809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98BEDD-6160-49BB-B372-861DE7DE9BA5}" type="datetime1">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038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1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CA159C-B6E0-4F10-9F4A-2FA57003B139}" type="datetime1">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352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70CBBB-D1D1-4386-A5E9-07F3477B78F3}" type="datetime1">
              <a:rPr lang="en-US" smtClean="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6454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4/19/2016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9807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4/19/2016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376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A17D9B-D4D3-4E23-88DF-2E354FA43196}" type="datetime1">
              <a:rPr lang="en-US" smtClean="0"/>
              <a:t>4/19/2016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51141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21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t>4/19/2016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0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Empirical Study of Bug History in Projects</a:t>
            </a:r>
            <a:endParaRPr lang="en-US" dirty="0"/>
          </a:p>
        </p:txBody>
      </p:sp>
      <p:sp>
        <p:nvSpPr>
          <p:cNvPr id="3" name="Subtitle 2"/>
          <p:cNvSpPr>
            <a:spLocks noGrp="1"/>
          </p:cNvSpPr>
          <p:nvPr>
            <p:ph type="subTitle" idx="1"/>
          </p:nvPr>
        </p:nvSpPr>
        <p:spPr/>
        <p:txBody>
          <a:bodyPr>
            <a:noAutofit/>
          </a:bodyPr>
          <a:lstStyle/>
          <a:p>
            <a:r>
              <a:rPr lang="en-US" sz="1400" b="1" dirty="0" smtClean="0"/>
              <a:t>Presented by</a:t>
            </a:r>
          </a:p>
          <a:p>
            <a:r>
              <a:rPr lang="en-US" sz="1400" b="1" dirty="0" smtClean="0"/>
              <a:t>Siddarth Udayakumar</a:t>
            </a:r>
          </a:p>
          <a:p>
            <a:r>
              <a:rPr lang="en-US" sz="1400" b="1" smtClean="0"/>
              <a:t>Ishan</a:t>
            </a:r>
            <a:r>
              <a:rPr lang="en-US" sz="1400" b="1" dirty="0" smtClean="0"/>
              <a:t> </a:t>
            </a:r>
            <a:r>
              <a:rPr lang="en-US" sz="1400" b="1" dirty="0" err="1" smtClean="0"/>
              <a:t>Dwivedi</a:t>
            </a:r>
            <a:endParaRPr lang="en-US" sz="1400" b="1" dirty="0" smtClean="0"/>
          </a:p>
          <a:p>
            <a:r>
              <a:rPr lang="en-US" sz="1400" b="1" dirty="0" err="1" smtClean="0"/>
              <a:t>Keerthi</a:t>
            </a:r>
            <a:r>
              <a:rPr lang="en-US" sz="1400" b="1" dirty="0" smtClean="0"/>
              <a:t> </a:t>
            </a:r>
            <a:r>
              <a:rPr lang="en-US" sz="1400" b="1" dirty="0" err="1" smtClean="0"/>
              <a:t>Santhalingam</a:t>
            </a:r>
            <a:endParaRPr lang="en-US" sz="1400" b="1"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XML list of Bug reports</a:t>
            </a:r>
            <a:endParaRPr lang="en-US" dirty="0"/>
          </a:p>
        </p:txBody>
      </p:sp>
      <p:sp>
        <p:nvSpPr>
          <p:cNvPr id="4" name="Text Placeholder 3"/>
          <p:cNvSpPr>
            <a:spLocks noGrp="1"/>
          </p:cNvSpPr>
          <p:nvPr>
            <p:ph sz="half" idx="1"/>
          </p:nvPr>
        </p:nvSpPr>
        <p:spPr>
          <a:xfrm>
            <a:off x="1097278" y="1845734"/>
            <a:ext cx="10058401" cy="4023360"/>
          </a:xfrm>
        </p:spPr>
        <p:txBody>
          <a:bodyPr/>
          <a:lstStyle/>
          <a:p>
            <a:pPr>
              <a:buFont typeface="Wingdings" panose="05000000000000000000" pitchFamily="2" charset="2"/>
              <a:buChar char="§"/>
            </a:pPr>
            <a:r>
              <a:rPr lang="en-US" sz="2400" dirty="0" smtClean="0"/>
              <a:t> We use only fixed bugs from the bug reports. </a:t>
            </a:r>
            <a:endParaRPr lang="en-US" sz="2400" dirty="0"/>
          </a:p>
          <a:p>
            <a:pPr>
              <a:buFont typeface="Wingdings" panose="05000000000000000000" pitchFamily="2" charset="2"/>
              <a:buChar char="§"/>
            </a:pPr>
            <a:r>
              <a:rPr lang="en-US" sz="2400" dirty="0" smtClean="0"/>
              <a:t> List of fixed bugs obtained from the bug </a:t>
            </a:r>
            <a:r>
              <a:rPr lang="en-US" sz="2400" dirty="0" smtClean="0"/>
              <a:t>tracker in an XML format.</a:t>
            </a:r>
            <a:endParaRPr lang="en-US" sz="2400" dirty="0" smtClean="0"/>
          </a:p>
          <a:p>
            <a:pPr>
              <a:buFont typeface="Wingdings" panose="05000000000000000000" pitchFamily="2" charset="2"/>
              <a:buChar char="§"/>
            </a:pPr>
            <a:r>
              <a:rPr lang="en-US" sz="2400" dirty="0" smtClean="0"/>
              <a:t> The XML file is parsed for specific tags such as description, Bug ID and any </a:t>
            </a:r>
            <a:r>
              <a:rPr lang="en-US" sz="2400" dirty="0" err="1" smtClean="0"/>
              <a:t>Junit</a:t>
            </a:r>
            <a:r>
              <a:rPr lang="en-US" sz="2400" dirty="0" smtClean="0"/>
              <a:t> tests associated with it</a:t>
            </a:r>
            <a:r>
              <a:rPr lang="en-US" sz="2400" dirty="0" smtClean="0"/>
              <a:t>.</a:t>
            </a:r>
          </a:p>
          <a:p>
            <a:pPr>
              <a:buFont typeface="Wingdings" panose="05000000000000000000" pitchFamily="2" charset="2"/>
              <a:buChar char="§"/>
            </a:pPr>
            <a:r>
              <a:rPr lang="en-US" sz="2400" dirty="0"/>
              <a:t> </a:t>
            </a:r>
            <a:r>
              <a:rPr lang="en-US" sz="2400" dirty="0" smtClean="0"/>
              <a:t>Description is obtained because it may provide extra information about the bug.</a:t>
            </a:r>
            <a:endParaRPr lang="en-US" sz="2400" dirty="0" smtClean="0"/>
          </a:p>
          <a:p>
            <a:pPr>
              <a:buFont typeface="Wingdings" panose="05000000000000000000" pitchFamily="2" charset="2"/>
              <a:buChar char="§"/>
            </a:pPr>
            <a:r>
              <a:rPr lang="en-US" sz="2400" dirty="0" smtClean="0"/>
              <a:t> The obtained information has been stored in spreadsheets.</a:t>
            </a:r>
          </a:p>
          <a:p>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Parser output</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38101" y="1846263"/>
            <a:ext cx="6614533" cy="4395952"/>
          </a:xfrm>
        </p:spPr>
      </p:pic>
    </p:spTree>
    <p:extLst>
      <p:ext uri="{BB962C8B-B14F-4D97-AF65-F5344CB8AC3E}">
        <p14:creationId xmlns:p14="http://schemas.microsoft.com/office/powerpoint/2010/main" val="1266170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a:t>
            </a:r>
            <a:r>
              <a:rPr lang="en-US" dirty="0" err="1" smtClean="0"/>
              <a:t>Junit</a:t>
            </a:r>
            <a:r>
              <a:rPr lang="en-US" dirty="0" smtClean="0"/>
              <a:t> Test cases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t> Created </a:t>
            </a:r>
            <a:r>
              <a:rPr lang="en-US" sz="2400" dirty="0" smtClean="0"/>
              <a:t>time overhead for reports.</a:t>
            </a:r>
          </a:p>
          <a:p>
            <a:pPr>
              <a:buFont typeface="Wingdings" panose="05000000000000000000" pitchFamily="2" charset="2"/>
              <a:buChar char="§"/>
            </a:pPr>
            <a:r>
              <a:rPr lang="en-US" sz="2400" dirty="0" smtClean="0"/>
              <a:t> Lack </a:t>
            </a:r>
            <a:r>
              <a:rPr lang="en-US" sz="2400" dirty="0" smtClean="0"/>
              <a:t>of proper documentation in certain cases.</a:t>
            </a:r>
          </a:p>
          <a:p>
            <a:pPr>
              <a:buFont typeface="Wingdings" panose="05000000000000000000" pitchFamily="2" charset="2"/>
              <a:buChar char="§"/>
            </a:pPr>
            <a:r>
              <a:rPr lang="en-US" sz="2400" dirty="0" smtClean="0"/>
              <a:t> So </a:t>
            </a:r>
            <a:r>
              <a:rPr lang="en-US" sz="2400" dirty="0" smtClean="0"/>
              <a:t>far, identified manually from reports.</a:t>
            </a:r>
          </a:p>
          <a:p>
            <a:pPr>
              <a:buFont typeface="Wingdings" panose="05000000000000000000" pitchFamily="2" charset="2"/>
              <a:buChar char="§"/>
            </a:pPr>
            <a:r>
              <a:rPr lang="en-US" sz="2400" dirty="0" smtClean="0"/>
              <a:t> Plan </a:t>
            </a:r>
            <a:r>
              <a:rPr lang="en-US" sz="2400" dirty="0" smtClean="0"/>
              <a:t>to </a:t>
            </a:r>
            <a:r>
              <a:rPr lang="en-US" sz="2400" dirty="0" smtClean="0"/>
              <a:t>implement new </a:t>
            </a:r>
            <a:r>
              <a:rPr lang="en-US" sz="2400" dirty="0" smtClean="0"/>
              <a:t>method along with JIRA API to automate </a:t>
            </a:r>
            <a:r>
              <a:rPr lang="en-US" sz="2400" dirty="0" smtClean="0"/>
              <a:t>search for </a:t>
            </a:r>
            <a:r>
              <a:rPr lang="en-US" sz="2400" dirty="0" err="1" smtClean="0"/>
              <a:t>Junit</a:t>
            </a:r>
            <a:r>
              <a:rPr lang="en-US" sz="2400" dirty="0" smtClean="0"/>
              <a:t> Tests.</a:t>
            </a:r>
            <a:endParaRPr lang="en-US" sz="2400" dirty="0" smtClean="0"/>
          </a:p>
          <a:p>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310468"/>
          </a:xfrm>
        </p:spPr>
        <p:txBody>
          <a:bodyPr/>
          <a:lstStyle/>
          <a:p>
            <a:r>
              <a:rPr lang="en-US" dirty="0" err="1" smtClean="0"/>
              <a:t>Junit</a:t>
            </a:r>
            <a:r>
              <a:rPr lang="en-US" dirty="0" smtClean="0"/>
              <a:t> test cases in bug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5871" y="1965533"/>
            <a:ext cx="3982260" cy="3903456"/>
          </a:xfrm>
          <a:prstGeom prst="rect">
            <a:avLst/>
          </a:prstGeom>
        </p:spPr>
      </p:pic>
    </p:spTree>
    <p:extLst>
      <p:ext uri="{BB962C8B-B14F-4D97-AF65-F5344CB8AC3E}">
        <p14:creationId xmlns:p14="http://schemas.microsoft.com/office/powerpoint/2010/main" val="95098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45891" y="1806808"/>
            <a:ext cx="8434699" cy="4522827"/>
          </a:xfrm>
        </p:spPr>
      </p:pic>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 Finding the right project</a:t>
            </a:r>
            <a:r>
              <a:rPr lang="en-US" sz="2400" dirty="0" smtClean="0"/>
              <a:t>. Changed projects midway.</a:t>
            </a:r>
            <a:endParaRPr lang="en-US" sz="2400" dirty="0" smtClean="0"/>
          </a:p>
          <a:p>
            <a:pPr>
              <a:buFont typeface="Wingdings" panose="05000000000000000000" pitchFamily="2" charset="2"/>
              <a:buChar char="§"/>
            </a:pPr>
            <a:r>
              <a:rPr lang="en-US" sz="2400" dirty="0" smtClean="0"/>
              <a:t> Getting </a:t>
            </a:r>
            <a:r>
              <a:rPr lang="en-US" sz="2400" dirty="0" err="1" smtClean="0"/>
              <a:t>Junit</a:t>
            </a:r>
            <a:r>
              <a:rPr lang="en-US" sz="2400" dirty="0" smtClean="0"/>
              <a:t> test cases. </a:t>
            </a:r>
          </a:p>
          <a:p>
            <a:pPr>
              <a:buFont typeface="Wingdings" panose="05000000000000000000" pitchFamily="2" charset="2"/>
              <a:buChar char="§"/>
            </a:pPr>
            <a:r>
              <a:rPr lang="en-US" sz="2400" dirty="0" smtClean="0"/>
              <a:t> Manual work in spite of available data</a:t>
            </a:r>
            <a:r>
              <a:rPr lang="en-US" sz="2400" dirty="0" smtClean="0"/>
              <a:t>. Accurate results but, at cost of time.</a:t>
            </a:r>
            <a:endParaRPr lang="en-US" sz="2400" dirty="0" smtClean="0"/>
          </a:p>
          <a:p>
            <a:pPr>
              <a:buFont typeface="Wingdings" panose="05000000000000000000" pitchFamily="2" charset="2"/>
              <a:buChar char="§"/>
            </a:pPr>
            <a:r>
              <a:rPr lang="en-US" sz="2400" dirty="0" smtClean="0"/>
              <a:t> Not enough information present on reports to identify bug or when It was reported. </a:t>
            </a:r>
          </a:p>
          <a:p>
            <a:pPr>
              <a:buFont typeface="Wingdings" panose="05000000000000000000" pitchFamily="2" charset="2"/>
              <a:buChar char="§"/>
            </a:pPr>
            <a:r>
              <a:rPr lang="en-US" sz="2400" dirty="0" smtClean="0"/>
              <a:t> Study bug report completely to ID bug and find initial report details.</a:t>
            </a:r>
            <a:endParaRPr lang="en-US" sz="2400"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t> Get Bug reports and other information from remaining projects.</a:t>
            </a:r>
          </a:p>
          <a:p>
            <a:pPr>
              <a:buFont typeface="Wingdings" panose="05000000000000000000" pitchFamily="2" charset="2"/>
              <a:buChar char="§"/>
            </a:pPr>
            <a:r>
              <a:rPr lang="en-US" sz="2400" dirty="0" smtClean="0"/>
              <a:t> Try addition of NLTK to automate type of bugs.</a:t>
            </a:r>
          </a:p>
          <a:p>
            <a:pPr>
              <a:buFont typeface="Wingdings" panose="05000000000000000000" pitchFamily="2" charset="2"/>
              <a:buChar char="§"/>
            </a:pPr>
            <a:r>
              <a:rPr lang="en-US" sz="2400" dirty="0" smtClean="0"/>
              <a:t> Compare and consolidate findings of information obtained from each project.</a:t>
            </a:r>
          </a:p>
          <a:p>
            <a:pPr>
              <a:buFont typeface="Wingdings" panose="05000000000000000000" pitchFamily="2" charset="2"/>
              <a:buChar char="§"/>
            </a:pPr>
            <a:r>
              <a:rPr lang="en-US" sz="2400" dirty="0" smtClean="0"/>
              <a:t> Complete final </a:t>
            </a:r>
            <a:r>
              <a:rPr lang="en-US" sz="2400" dirty="0" smtClean="0"/>
              <a:t>report and infer </a:t>
            </a:r>
            <a:r>
              <a:rPr lang="en-US" sz="2400" dirty="0" smtClean="0"/>
              <a:t>when bugs are found during the course of </a:t>
            </a:r>
            <a:r>
              <a:rPr lang="en-US" sz="2400" smtClean="0"/>
              <a:t>software development.</a:t>
            </a:r>
            <a:endParaRPr lang="en-US" sz="2400" dirty="0" smtClean="0"/>
          </a:p>
          <a:p>
            <a:pPr marL="0" indent="0">
              <a:buNone/>
            </a:pP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a:t>
            </a:r>
            <a:r>
              <a:rPr lang="en-US" dirty="0" err="1" smtClean="0"/>
              <a:t>Zhong</a:t>
            </a:r>
            <a:r>
              <a:rPr lang="en-US" dirty="0"/>
              <a:t>, </a:t>
            </a:r>
            <a:r>
              <a:rPr lang="en-US" dirty="0" err="1"/>
              <a:t>Hao</a:t>
            </a:r>
            <a:r>
              <a:rPr lang="en-US" dirty="0"/>
              <a:t>, and </a:t>
            </a:r>
            <a:r>
              <a:rPr lang="en-US" dirty="0" err="1"/>
              <a:t>Zhendong</a:t>
            </a:r>
            <a:r>
              <a:rPr lang="en-US" dirty="0"/>
              <a:t> Su. "An empirical study on real bug </a:t>
            </a:r>
            <a:r>
              <a:rPr lang="en-US" dirty="0" err="1"/>
              <a:t>fixes."</a:t>
            </a:r>
            <a:r>
              <a:rPr lang="en-US" i="1" dirty="0" err="1"/>
              <a:t>Proceedings</a:t>
            </a:r>
            <a:r>
              <a:rPr lang="en-US" i="1" dirty="0"/>
              <a:t> of the 37th International Conference on Software Engineering-Volume 1</a:t>
            </a:r>
            <a:r>
              <a:rPr lang="en-US" dirty="0"/>
              <a:t>. IEEE Press, 2015</a:t>
            </a:r>
            <a:r>
              <a:rPr lang="en-US" dirty="0" smtClean="0"/>
              <a:t>.</a:t>
            </a:r>
            <a:endParaRPr lang="en-US" dirty="0"/>
          </a:p>
          <a:p>
            <a:pPr>
              <a:buFont typeface="Wingdings" panose="05000000000000000000" pitchFamily="2" charset="2"/>
              <a:buChar char="§"/>
            </a:pPr>
            <a:r>
              <a:rPr lang="en-US" dirty="0" smtClean="0"/>
              <a:t> </a:t>
            </a:r>
            <a:r>
              <a:rPr lang="en-US" dirty="0" err="1" smtClean="0"/>
              <a:t>Mockus</a:t>
            </a:r>
            <a:r>
              <a:rPr lang="en-US" dirty="0"/>
              <a:t>, </a:t>
            </a:r>
            <a:r>
              <a:rPr lang="en-US" dirty="0" err="1"/>
              <a:t>Audris</a:t>
            </a:r>
            <a:r>
              <a:rPr lang="en-US" dirty="0"/>
              <a:t>, Roy T. Fielding, and James D. </a:t>
            </a:r>
            <a:r>
              <a:rPr lang="en-US" dirty="0" err="1"/>
              <a:t>Herbsleb</a:t>
            </a:r>
            <a:r>
              <a:rPr lang="en-US" dirty="0"/>
              <a:t>. "Two case studies of open source software development: Apache and Mozilla." </a:t>
            </a:r>
            <a:r>
              <a:rPr lang="en-US" i="1" dirty="0"/>
              <a:t>ACM Transactions on Software Engineering and Methodology (TOSEM)</a:t>
            </a:r>
            <a:r>
              <a:rPr lang="en-US" dirty="0"/>
              <a:t> 11.3 (2002): 309-346</a:t>
            </a:r>
            <a:r>
              <a:rPr lang="en-US" dirty="0" smtClean="0"/>
              <a:t>.</a:t>
            </a:r>
            <a:endParaRPr lang="en-US" dirty="0"/>
          </a:p>
          <a:p>
            <a:pPr>
              <a:buFont typeface="Wingdings" panose="05000000000000000000" pitchFamily="2" charset="2"/>
              <a:buChar char="§"/>
            </a:pPr>
            <a:r>
              <a:rPr lang="en-US" dirty="0" smtClean="0"/>
              <a:t>Apache Common and </a:t>
            </a:r>
            <a:r>
              <a:rPr lang="en-US" dirty="0" err="1" smtClean="0"/>
              <a:t>Lucene</a:t>
            </a:r>
            <a:r>
              <a:rPr lang="en-US" dirty="0" smtClean="0"/>
              <a:t> libraries. </a:t>
            </a:r>
          </a:p>
          <a:p>
            <a:pPr>
              <a:buFont typeface="Wingdings" panose="05000000000000000000" pitchFamily="2" charset="2"/>
              <a:buChar char="§"/>
            </a:pPr>
            <a:r>
              <a:rPr lang="en-US" dirty="0" smtClean="0"/>
              <a:t>Wikipedia.</a:t>
            </a:r>
            <a:endParaRPr lang="en-US" dirty="0"/>
          </a:p>
        </p:txBody>
      </p:sp>
    </p:spTree>
    <p:extLst>
      <p:ext uri="{BB962C8B-B14F-4D97-AF65-F5344CB8AC3E}">
        <p14:creationId xmlns:p14="http://schemas.microsoft.com/office/powerpoint/2010/main" val="15970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284" y="269511"/>
            <a:ext cx="10058400" cy="1450757"/>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4669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sz="2400" dirty="0" smtClean="0"/>
              <a:t>Open Source Java Projects</a:t>
            </a:r>
          </a:p>
          <a:p>
            <a:pPr>
              <a:buFont typeface="Arial" panose="020B0604020202020204" pitchFamily="34" charset="0"/>
              <a:buChar char="•"/>
            </a:pPr>
            <a:r>
              <a:rPr lang="en-US" sz="2400" dirty="0" smtClean="0"/>
              <a:t> &gt;  1000 lines of code</a:t>
            </a:r>
          </a:p>
          <a:p>
            <a:pPr>
              <a:buFont typeface="Arial" panose="020B0604020202020204" pitchFamily="34" charset="0"/>
              <a:buChar char="•"/>
            </a:pPr>
            <a:r>
              <a:rPr lang="en-US" sz="2400" dirty="0" smtClean="0"/>
              <a:t> </a:t>
            </a:r>
            <a:r>
              <a:rPr lang="en-US" sz="2400" dirty="0" err="1" smtClean="0"/>
              <a:t>Junit</a:t>
            </a:r>
            <a:r>
              <a:rPr lang="en-US" sz="2400" dirty="0" smtClean="0"/>
              <a:t> Test cases in the projects</a:t>
            </a:r>
          </a:p>
          <a:p>
            <a:pPr>
              <a:buFont typeface="Arial" panose="020B0604020202020204" pitchFamily="34" charset="0"/>
              <a:buChar char="•"/>
            </a:pPr>
            <a:r>
              <a:rPr lang="en-US" sz="2400" dirty="0" smtClean="0"/>
              <a:t> Study on Bug History</a:t>
            </a:r>
          </a:p>
          <a:p>
            <a:pPr>
              <a:buFont typeface="Arial" panose="020B0604020202020204" pitchFamily="34" charset="0"/>
              <a:buChar char="•"/>
            </a:pPr>
            <a:r>
              <a:rPr lang="en-US" sz="2400" dirty="0" smtClean="0"/>
              <a:t> How </a:t>
            </a:r>
            <a:r>
              <a:rPr lang="en-US" sz="2400" dirty="0" err="1" smtClean="0"/>
              <a:t>Junit</a:t>
            </a:r>
            <a:r>
              <a:rPr lang="en-US" sz="2400" dirty="0" smtClean="0"/>
              <a:t> tests allow for finding bugs</a:t>
            </a:r>
          </a:p>
          <a:p>
            <a:pPr>
              <a:buFont typeface="Arial" panose="020B0604020202020204" pitchFamily="34" charset="0"/>
              <a:buChar char="•"/>
            </a:pPr>
            <a:r>
              <a:rPr lang="en-US" sz="2400" dirty="0" smtClean="0"/>
              <a:t> Internal testing </a:t>
            </a:r>
            <a:r>
              <a:rPr lang="en-US" sz="2400" dirty="0" err="1" smtClean="0"/>
              <a:t>Vs</a:t>
            </a:r>
            <a:r>
              <a:rPr lang="en-US" sz="2400" dirty="0" smtClean="0"/>
              <a:t> After Release support.</a:t>
            </a:r>
            <a:endParaRPr lang="en-US" sz="2400"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Research </a:t>
            </a:r>
            <a:r>
              <a:rPr lang="en-US" dirty="0" smtClean="0"/>
              <a:t>on different type of bugs.</a:t>
            </a:r>
          </a:p>
          <a:p>
            <a:pPr>
              <a:buFont typeface="Wingdings" panose="05000000000000000000" pitchFamily="2" charset="2"/>
              <a:buChar char="§"/>
            </a:pPr>
            <a:r>
              <a:rPr lang="en-US" dirty="0" smtClean="0"/>
              <a:t> Bugs </a:t>
            </a:r>
            <a:r>
              <a:rPr lang="en-US" dirty="0" smtClean="0"/>
              <a:t>commonly encountered over course of software development.</a:t>
            </a:r>
          </a:p>
          <a:p>
            <a:pPr>
              <a:buFont typeface="Wingdings" panose="05000000000000000000" pitchFamily="2" charset="2"/>
              <a:buChar char="§"/>
            </a:pPr>
            <a:r>
              <a:rPr lang="en-US" dirty="0" smtClean="0"/>
              <a:t> Identified </a:t>
            </a:r>
            <a:r>
              <a:rPr lang="en-US" dirty="0" smtClean="0"/>
              <a:t>common bugs in projects we considered.</a:t>
            </a:r>
          </a:p>
          <a:p>
            <a:r>
              <a:rPr lang="en-US" dirty="0" smtClean="0"/>
              <a:t>Some of </a:t>
            </a:r>
            <a:r>
              <a:rPr lang="en-US" dirty="0" smtClean="0"/>
              <a:t>the common </a:t>
            </a:r>
            <a:r>
              <a:rPr lang="en-US" dirty="0" smtClean="0"/>
              <a:t>bugs we identified include</a:t>
            </a:r>
          </a:p>
          <a:p>
            <a:pPr lvl="1"/>
            <a:r>
              <a:rPr lang="en-US" dirty="0" smtClean="0"/>
              <a:t>Pointer and Memory related bugs.</a:t>
            </a:r>
          </a:p>
          <a:p>
            <a:pPr lvl="1"/>
            <a:r>
              <a:rPr lang="en-US" dirty="0" smtClean="0"/>
              <a:t>Arithmetic bugs</a:t>
            </a:r>
          </a:p>
          <a:p>
            <a:pPr lvl="1"/>
            <a:r>
              <a:rPr lang="en-US" dirty="0" smtClean="0"/>
              <a:t>Data Bugs</a:t>
            </a:r>
          </a:p>
          <a:p>
            <a:pPr lvl="1"/>
            <a:r>
              <a:rPr lang="en-US" dirty="0" smtClean="0"/>
              <a:t>Synchronization bugs</a:t>
            </a:r>
          </a:p>
          <a:p>
            <a:pPr lvl="1"/>
            <a:r>
              <a:rPr lang="en-US" dirty="0" smtClean="0"/>
              <a:t>Interfacing bugs.</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Memory and Pointer bugs</a:t>
            </a:r>
            <a:endParaRPr lang="en-US" dirty="0"/>
          </a:p>
        </p:txBody>
      </p:sp>
      <p:sp>
        <p:nvSpPr>
          <p:cNvPr id="6" name="Text Placeholder 5"/>
          <p:cNvSpPr>
            <a:spLocks noGrp="1"/>
          </p:cNvSpPr>
          <p:nvPr>
            <p:ph sz="half" idx="1"/>
          </p:nvPr>
        </p:nvSpPr>
        <p:spPr>
          <a:xfrm>
            <a:off x="1097278" y="1845734"/>
            <a:ext cx="10131895" cy="4023360"/>
          </a:xfrm>
        </p:spPr>
        <p:txBody>
          <a:bodyPr>
            <a:normAutofit/>
          </a:bodyPr>
          <a:lstStyle/>
          <a:p>
            <a:pPr>
              <a:buFont typeface="Wingdings" panose="05000000000000000000" pitchFamily="2" charset="2"/>
              <a:buChar char="§"/>
            </a:pPr>
            <a:r>
              <a:rPr lang="en-US" sz="2400" dirty="0" smtClean="0"/>
              <a:t> Memory Leaks</a:t>
            </a:r>
          </a:p>
          <a:p>
            <a:pPr>
              <a:buFont typeface="Wingdings" panose="05000000000000000000" pitchFamily="2" charset="2"/>
              <a:buChar char="§"/>
            </a:pPr>
            <a:r>
              <a:rPr lang="en-US" sz="2400" dirty="0" smtClean="0"/>
              <a:t> Resources once freed, being accessed to free them again.</a:t>
            </a:r>
          </a:p>
          <a:p>
            <a:pPr>
              <a:buFont typeface="Wingdings" panose="05000000000000000000" pitchFamily="2" charset="2"/>
              <a:buChar char="§"/>
            </a:pPr>
            <a:r>
              <a:rPr lang="en-US" sz="2400" dirty="0" smtClean="0"/>
              <a:t> Null dereferencing </a:t>
            </a:r>
          </a:p>
          <a:p>
            <a:pPr>
              <a:buFont typeface="Wingdings" panose="05000000000000000000" pitchFamily="2" charset="2"/>
              <a:buChar char="§"/>
            </a:pPr>
            <a:r>
              <a:rPr lang="en-US" sz="2400" dirty="0" smtClean="0"/>
              <a:t> Improper use of pointer aliasing. </a:t>
            </a:r>
            <a:endParaRPr lang="en-US" sz="2400"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bugs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 Caused major or minor issues based on context.</a:t>
            </a:r>
          </a:p>
          <a:p>
            <a:pPr>
              <a:buFont typeface="Wingdings" panose="05000000000000000000" pitchFamily="2" charset="2"/>
              <a:buChar char="§"/>
            </a:pPr>
            <a:r>
              <a:rPr lang="en-US" sz="2400" dirty="0" smtClean="0"/>
              <a:t> Unexpected results and termination of program in cases.</a:t>
            </a:r>
          </a:p>
          <a:p>
            <a:pPr>
              <a:buFont typeface="Wingdings" panose="05000000000000000000" pitchFamily="2" charset="2"/>
              <a:buChar char="§"/>
            </a:pPr>
            <a:r>
              <a:rPr lang="en-US" sz="2400" dirty="0" smtClean="0"/>
              <a:t> More frequently occurring minor bug.</a:t>
            </a:r>
          </a:p>
          <a:p>
            <a:pPr>
              <a:buFont typeface="Wingdings" panose="05000000000000000000" pitchFamily="2" charset="2"/>
              <a:buChar char="§"/>
            </a:pPr>
            <a:r>
              <a:rPr lang="en-US" sz="2400" dirty="0" smtClean="0"/>
              <a:t> Easily resolved using basic unit testing. </a:t>
            </a:r>
          </a:p>
          <a:p>
            <a:pPr>
              <a:buFont typeface="Wingdings" panose="05000000000000000000" pitchFamily="2" charset="2"/>
              <a:buChar char="§"/>
            </a:pPr>
            <a:r>
              <a:rPr lang="en-US" sz="2400" dirty="0" smtClean="0"/>
              <a:t> Wrong operator precedence, Off by one error.</a:t>
            </a:r>
            <a:endParaRPr lang="en-US" sz="2400"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Bugs</a:t>
            </a:r>
            <a:endParaRPr lang="en-US" dirty="0"/>
          </a:p>
        </p:txBody>
      </p:sp>
      <p:sp>
        <p:nvSpPr>
          <p:cNvPr id="3" name="Text Placeholder 2"/>
          <p:cNvSpPr>
            <a:spLocks noGrp="1"/>
          </p:cNvSpPr>
          <p:nvPr>
            <p:ph idx="1"/>
          </p:nvPr>
        </p:nvSpPr>
        <p:spPr/>
        <p:txBody>
          <a:bodyPr>
            <a:normAutofit/>
          </a:bodyPr>
          <a:lstStyle/>
          <a:p>
            <a:pPr>
              <a:buFont typeface="Wingdings" panose="05000000000000000000" pitchFamily="2" charset="2"/>
              <a:buChar char="§"/>
            </a:pPr>
            <a:r>
              <a:rPr lang="en-US" sz="2400" dirty="0" smtClean="0"/>
              <a:t> Lot of bugs observed were data bugs.</a:t>
            </a:r>
          </a:p>
          <a:p>
            <a:pPr>
              <a:buFont typeface="Wingdings" panose="05000000000000000000" pitchFamily="2" charset="2"/>
              <a:buChar char="§"/>
            </a:pPr>
            <a:r>
              <a:rPr lang="en-US" sz="2400" dirty="0" smtClean="0"/>
              <a:t> Uninitialized variables. </a:t>
            </a:r>
          </a:p>
          <a:p>
            <a:pPr>
              <a:buFont typeface="Wingdings" panose="05000000000000000000" pitchFamily="2" charset="2"/>
              <a:buChar char="§"/>
            </a:pPr>
            <a:r>
              <a:rPr lang="en-US" sz="2400" dirty="0" smtClean="0"/>
              <a:t> Buffer overflow and underflow.</a:t>
            </a:r>
          </a:p>
          <a:p>
            <a:pPr>
              <a:buFont typeface="Wingdings" panose="05000000000000000000" pitchFamily="2" charset="2"/>
              <a:buChar char="§"/>
            </a:pPr>
            <a:r>
              <a:rPr lang="en-US" sz="2400" dirty="0" smtClean="0"/>
              <a:t> Buffer overflow causes security bugs in cases.</a:t>
            </a:r>
          </a:p>
          <a:p>
            <a:pPr>
              <a:buFont typeface="Wingdings" panose="05000000000000000000" pitchFamily="2" charset="2"/>
              <a:buChar char="§"/>
            </a:pPr>
            <a:r>
              <a:rPr lang="en-US" sz="2400" dirty="0"/>
              <a:t> </a:t>
            </a:r>
            <a:r>
              <a:rPr lang="en-US" sz="2400" dirty="0" smtClean="0"/>
              <a:t>Synchronization bugs cause deadlocks in situations like multi threads. </a:t>
            </a:r>
          </a:p>
          <a:p>
            <a:pPr>
              <a:buFont typeface="Wingdings" panose="05000000000000000000" pitchFamily="2" charset="2"/>
              <a:buChar char="§"/>
            </a:pPr>
            <a:r>
              <a:rPr lang="en-US" sz="2400" dirty="0"/>
              <a:t> </a:t>
            </a:r>
            <a:r>
              <a:rPr lang="en-US" sz="2400" dirty="0" smtClean="0"/>
              <a:t>Depending on order of threads, common resources got locked out.</a:t>
            </a:r>
            <a:endParaRPr lang="en-US" sz="2400" dirty="0"/>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a:t>
            </a:r>
            <a:r>
              <a:rPr lang="en-US" dirty="0" smtClean="0"/>
              <a:t>Bugs &amp; Miscellaneous</a:t>
            </a:r>
            <a:endParaRPr lang="en-US" dirty="0"/>
          </a:p>
        </p:txBody>
      </p:sp>
      <p:sp>
        <p:nvSpPr>
          <p:cNvPr id="4" name="Text Placeholder 3"/>
          <p:cNvSpPr>
            <a:spLocks noGrp="1"/>
          </p:cNvSpPr>
          <p:nvPr>
            <p:ph sz="half" idx="1"/>
          </p:nvPr>
        </p:nvSpPr>
        <p:spPr>
          <a:xfrm>
            <a:off x="1097278" y="1845734"/>
            <a:ext cx="10058401" cy="4023360"/>
          </a:xfrm>
        </p:spPr>
        <p:txBody>
          <a:bodyPr/>
          <a:lstStyle/>
          <a:p>
            <a:pPr>
              <a:buFont typeface="Wingdings" panose="05000000000000000000" pitchFamily="2" charset="2"/>
              <a:buChar char="§"/>
            </a:pPr>
            <a:r>
              <a:rPr lang="en-US" dirty="0" smtClean="0"/>
              <a:t> </a:t>
            </a:r>
            <a:r>
              <a:rPr lang="en-US" sz="2400" dirty="0" smtClean="0"/>
              <a:t>Incorrect usage of APIs </a:t>
            </a:r>
          </a:p>
          <a:p>
            <a:pPr>
              <a:buFont typeface="Wingdings" panose="05000000000000000000" pitchFamily="2" charset="2"/>
              <a:buChar char="§"/>
            </a:pPr>
            <a:r>
              <a:rPr lang="en-US" sz="2400" dirty="0" smtClean="0"/>
              <a:t> Wrong implementation of certain protocols.</a:t>
            </a:r>
          </a:p>
          <a:p>
            <a:pPr>
              <a:buFont typeface="Wingdings" panose="05000000000000000000" pitchFamily="2" charset="2"/>
              <a:buChar char="§"/>
            </a:pPr>
            <a:r>
              <a:rPr lang="en-US" sz="2400" dirty="0" smtClean="0"/>
              <a:t> Incorrect assumptions of platform.</a:t>
            </a:r>
          </a:p>
          <a:p>
            <a:endParaRPr lang="en-US" dirty="0"/>
          </a:p>
          <a:p>
            <a:r>
              <a:rPr lang="en-US" sz="2400" dirty="0" smtClean="0"/>
              <a:t>Apart from the bugs mentioned, Other common bugs we identified include</a:t>
            </a:r>
          </a:p>
          <a:p>
            <a:pPr lvl="1"/>
            <a:r>
              <a:rPr lang="en-US" sz="2000" dirty="0" smtClean="0"/>
              <a:t>Performance bugs</a:t>
            </a:r>
          </a:p>
          <a:p>
            <a:pPr lvl="1"/>
            <a:r>
              <a:rPr lang="en-US" sz="2000" dirty="0" smtClean="0"/>
              <a:t>Resource bugs.</a:t>
            </a:r>
          </a:p>
          <a:p>
            <a:pPr lvl="1"/>
            <a:r>
              <a:rPr lang="en-US" sz="2000" dirty="0" smtClean="0"/>
              <a:t>UI Bugs.</a:t>
            </a:r>
          </a:p>
          <a:p>
            <a:pPr lvl="1"/>
            <a:r>
              <a:rPr lang="en-US" sz="2000" dirty="0" smtClean="0"/>
              <a:t>Developer induced changes.</a:t>
            </a:r>
          </a:p>
        </p:txBody>
      </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Chosen for Research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Based on the various projects we went through, we chose the following projects based on the immediate requirements discussed in the introduction and also based on how proper the bug reports associated with each project was maintained. </a:t>
            </a:r>
          </a:p>
          <a:p>
            <a:pPr>
              <a:buFont typeface="Wingdings" panose="05000000000000000000" pitchFamily="2" charset="2"/>
              <a:buChar char="§"/>
            </a:pPr>
            <a:r>
              <a:rPr lang="en-US" dirty="0" smtClean="0"/>
              <a:t> Eclipse JDT Core</a:t>
            </a:r>
          </a:p>
          <a:p>
            <a:pPr>
              <a:buFont typeface="Wingdings" panose="05000000000000000000" pitchFamily="2" charset="2"/>
              <a:buChar char="§"/>
            </a:pPr>
            <a:r>
              <a:rPr lang="en-US" dirty="0" smtClean="0"/>
              <a:t> Apache Tomcat 8</a:t>
            </a:r>
          </a:p>
          <a:p>
            <a:pPr>
              <a:buFont typeface="Wingdings" panose="05000000000000000000" pitchFamily="2" charset="2"/>
              <a:buChar char="§"/>
            </a:pPr>
            <a:r>
              <a:rPr lang="en-US" dirty="0" smtClean="0"/>
              <a:t> Apache Cassandra</a:t>
            </a:r>
          </a:p>
          <a:p>
            <a:pPr>
              <a:buFont typeface="Wingdings" panose="05000000000000000000" pitchFamily="2" charset="2"/>
              <a:buChar char="§"/>
            </a:pPr>
            <a:r>
              <a:rPr lang="en-US" dirty="0" smtClean="0"/>
              <a:t> Apache Commons IO</a:t>
            </a:r>
          </a:p>
          <a:p>
            <a:pPr>
              <a:buFont typeface="Wingdings" panose="05000000000000000000" pitchFamily="2" charset="2"/>
              <a:buChar char="§"/>
            </a:pPr>
            <a:r>
              <a:rPr lang="en-US" dirty="0" smtClean="0"/>
              <a:t> Apache Phoenix</a:t>
            </a:r>
          </a:p>
          <a:p>
            <a:pPr>
              <a:buFont typeface="Wingdings" panose="05000000000000000000" pitchFamily="2" charset="2"/>
              <a:buChar char="§"/>
            </a:pPr>
            <a:r>
              <a:rPr lang="en-US" dirty="0" smtClean="0"/>
              <a:t> Apache </a:t>
            </a:r>
            <a:r>
              <a:rPr lang="en-US" dirty="0" err="1" smtClean="0"/>
              <a:t>Zookeper</a:t>
            </a:r>
            <a:endParaRPr lang="en-US" dirty="0" smtClean="0"/>
          </a:p>
          <a:p>
            <a:pPr>
              <a:buFont typeface="Wingdings" panose="05000000000000000000" pitchFamily="2" charset="2"/>
              <a:buChar char="§"/>
            </a:pPr>
            <a:r>
              <a:rPr lang="en-US" dirty="0" smtClean="0"/>
              <a:t> Apache HBASE</a:t>
            </a:r>
          </a:p>
          <a:p>
            <a:pPr>
              <a:buFont typeface="Wingdings" panose="05000000000000000000" pitchFamily="2" charset="2"/>
              <a:buChar char="§"/>
            </a:pPr>
            <a:r>
              <a:rPr lang="en-US" dirty="0" smtClean="0"/>
              <a:t> Apache Knox</a:t>
            </a:r>
          </a:p>
          <a:p>
            <a:pPr>
              <a:buFont typeface="Wingdings" panose="05000000000000000000" pitchFamily="2" charset="2"/>
              <a:buChar char="§"/>
            </a:pPr>
            <a:r>
              <a:rPr lang="en-US" dirty="0" smtClean="0"/>
              <a:t> Apache Tajo</a:t>
            </a:r>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Through Project Repos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t> Parsed through Project Repos to check if project has suitable </a:t>
            </a:r>
            <a:r>
              <a:rPr lang="en-US" sz="2400" dirty="0" err="1" smtClean="0"/>
              <a:t>Junit</a:t>
            </a:r>
            <a:r>
              <a:rPr lang="en-US" sz="2400" dirty="0" smtClean="0"/>
              <a:t> test cases.</a:t>
            </a:r>
          </a:p>
          <a:p>
            <a:pPr>
              <a:buFont typeface="Wingdings" panose="05000000000000000000" pitchFamily="2" charset="2"/>
              <a:buChar char="§"/>
            </a:pPr>
            <a:r>
              <a:rPr lang="en-US" sz="2400" dirty="0" smtClean="0"/>
              <a:t> Created a corpus that can be used to ascertain any commits or test cases within  the code.</a:t>
            </a:r>
          </a:p>
          <a:p>
            <a:pPr>
              <a:buFont typeface="Wingdings" panose="05000000000000000000" pitchFamily="2" charset="2"/>
              <a:buChar char="§"/>
            </a:pPr>
            <a:r>
              <a:rPr lang="en-US" sz="2400" dirty="0" smtClean="0"/>
              <a:t> Performed using Apache Commons IO in combination with Apache </a:t>
            </a:r>
            <a:r>
              <a:rPr lang="en-US" sz="2400" dirty="0" err="1" smtClean="0"/>
              <a:t>Lucene</a:t>
            </a:r>
            <a:r>
              <a:rPr lang="en-US" sz="2400" dirty="0" smtClean="0"/>
              <a:t>  libraries</a:t>
            </a:r>
            <a:r>
              <a:rPr lang="en-US" sz="2400" dirty="0" smtClean="0"/>
              <a:t>.</a:t>
            </a:r>
          </a:p>
          <a:p>
            <a:pPr>
              <a:buFont typeface="Wingdings" panose="05000000000000000000" pitchFamily="2" charset="2"/>
              <a:buChar char="§"/>
            </a:pPr>
            <a:r>
              <a:rPr lang="en-US" sz="2400" dirty="0"/>
              <a:t> </a:t>
            </a:r>
            <a:r>
              <a:rPr lang="en-US" sz="2400" dirty="0" smtClean="0"/>
              <a:t>Apache </a:t>
            </a:r>
            <a:r>
              <a:rPr lang="en-US" sz="2400" dirty="0" err="1" smtClean="0"/>
              <a:t>Lucene</a:t>
            </a:r>
            <a:r>
              <a:rPr lang="en-US" sz="2400" dirty="0" smtClean="0"/>
              <a:t> is full featured text search engine library. </a:t>
            </a:r>
            <a:endParaRPr lang="en-US" sz="2400" dirty="0" smtClean="0"/>
          </a:p>
          <a:p>
            <a:endParaRPr lang="en-US"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844</Words>
  <Application>Microsoft Office PowerPoint</Application>
  <PresentationFormat>Widescreen</PresentationFormat>
  <Paragraphs>110</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Empirical Study of Bug History in Projects</vt:lpstr>
      <vt:lpstr>Introduction</vt:lpstr>
      <vt:lpstr>Research</vt:lpstr>
      <vt:lpstr>Memory and Pointer bugs</vt:lpstr>
      <vt:lpstr>Arithmetic bugs</vt:lpstr>
      <vt:lpstr>Data Bugs</vt:lpstr>
      <vt:lpstr>Interfacing Bugs &amp; Miscellaneous</vt:lpstr>
      <vt:lpstr>Projects Chosen for Research</vt:lpstr>
      <vt:lpstr>Parsing Through Project Repos </vt:lpstr>
      <vt:lpstr>Parsing XML list of Bug reports</vt:lpstr>
      <vt:lpstr>XML Parser output</vt:lpstr>
      <vt:lpstr>Obtaining Junit Test cases</vt:lpstr>
      <vt:lpstr>Junit test cases in bug reports</vt:lpstr>
      <vt:lpstr>Our Data</vt:lpstr>
      <vt:lpstr>Problems Encountered</vt:lpstr>
      <vt:lpstr>Future Plan </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2016-04-18T23:22:45Z</dcterms:created>
  <dcterms:modified xsi:type="dcterms:W3CDTF">2016-04-19T17:09:02Z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