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6" r:id="rId10"/>
    <p:sldId id="267" r:id="rId11"/>
    <p:sldId id="264" r:id="rId12"/>
    <p:sldId id="265"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75" autoAdjust="0"/>
    <p:restoredTop sz="94660"/>
  </p:normalViewPr>
  <p:slideViewPr>
    <p:cSldViewPr snapToGrid="0">
      <p:cViewPr varScale="1">
        <p:scale>
          <a:sx n="86" d="100"/>
          <a:sy n="86" d="100"/>
        </p:scale>
        <p:origin x="2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8C8E-B625-4219-B1F9-A32FCDF99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AC656E-A8B4-4EA2-B5EF-0ACBD1F6C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B5B5E9-9942-4A3D-9BF5-7AC4B94ACF5E}"/>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5" name="Footer Placeholder 4">
            <a:extLst>
              <a:ext uri="{FF2B5EF4-FFF2-40B4-BE49-F238E27FC236}">
                <a16:creationId xmlns:a16="http://schemas.microsoft.com/office/drawing/2014/main" id="{E9E02B32-2FC9-4537-9B37-8AF70D246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AB52F-CE84-4D74-AD97-1EFE58D84AD3}"/>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1310580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C027-BFC4-486E-AF20-9E9A730000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C7CD62-E1FE-4049-8591-1DF5D3CE3E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6E9272-F188-4C6D-A90F-9D9C0E7D814A}"/>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5" name="Footer Placeholder 4">
            <a:extLst>
              <a:ext uri="{FF2B5EF4-FFF2-40B4-BE49-F238E27FC236}">
                <a16:creationId xmlns:a16="http://schemas.microsoft.com/office/drawing/2014/main" id="{AF6A3A44-7E59-433C-BA9D-428D92B3C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4C38FA-B417-4D8E-878C-CA89A61C5ADC}"/>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167476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76594-8967-4F81-BEBC-0685C7D789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19D182-ADA0-401A-97E9-EFA92DCD49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88CA1-AD1D-4755-B031-139F7E557666}"/>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5" name="Footer Placeholder 4">
            <a:extLst>
              <a:ext uri="{FF2B5EF4-FFF2-40B4-BE49-F238E27FC236}">
                <a16:creationId xmlns:a16="http://schemas.microsoft.com/office/drawing/2014/main" id="{6366636C-768F-4EB3-B6CD-0E96CF28E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A1A1B4-9733-441B-A9DE-FB95FC1C9A14}"/>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27345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C9E2-1F87-4705-9F4B-04B08FB028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B269A2-45D4-41EA-BF2A-79D07B40E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90E477-D0DA-4C02-BD44-D94465DE24B5}"/>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5" name="Footer Placeholder 4">
            <a:extLst>
              <a:ext uri="{FF2B5EF4-FFF2-40B4-BE49-F238E27FC236}">
                <a16:creationId xmlns:a16="http://schemas.microsoft.com/office/drawing/2014/main" id="{499F2AAE-6917-45C6-B47A-537878F3F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B13C7-7834-490D-875C-843996E23581}"/>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361225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8C93-998E-47C0-A160-9D0F9E8B5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5CFF80-01C9-4CE3-B18A-D9FFF5CA2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14AD5-E7C8-432A-B4D2-FD3A87D0736B}"/>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5" name="Footer Placeholder 4">
            <a:extLst>
              <a:ext uri="{FF2B5EF4-FFF2-40B4-BE49-F238E27FC236}">
                <a16:creationId xmlns:a16="http://schemas.microsoft.com/office/drawing/2014/main" id="{4336D7AB-E77D-4F8F-80D8-288035998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C2CE3-0600-49C3-B53E-CDB6D2FA63FC}"/>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85473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9E35-95D3-46B9-92D9-4D96466CD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6A7F1B-7E97-4C97-9D10-43C67C59A1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81490D-AF88-4327-90E6-568B7B190A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1D731D-2E3F-41C0-BC7A-72773B35C275}"/>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6" name="Footer Placeholder 5">
            <a:extLst>
              <a:ext uri="{FF2B5EF4-FFF2-40B4-BE49-F238E27FC236}">
                <a16:creationId xmlns:a16="http://schemas.microsoft.com/office/drawing/2014/main" id="{2881C7E4-034C-42ED-9FD2-71A8F2A4AE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1F884-7492-48C0-B8F2-C5B5768D8E65}"/>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27125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DA82-7C0E-4A73-9EE6-6DEF0F1F65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841DD7-F943-4E55-812F-F3D8349DD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8AFA9-5B61-4386-B9F2-58C6036328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954737-26D4-4924-9546-03850D2FD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632A98-D850-4598-81E3-E1C68B13C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7942FA-E183-4996-BD54-315A26B4FA78}"/>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8" name="Footer Placeholder 7">
            <a:extLst>
              <a:ext uri="{FF2B5EF4-FFF2-40B4-BE49-F238E27FC236}">
                <a16:creationId xmlns:a16="http://schemas.microsoft.com/office/drawing/2014/main" id="{54F8BE62-F430-41DD-BCB4-DDB8B0D9E0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8DE1BC-CF69-4130-BE5D-C7DBD8722CFC}"/>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211861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2D3D-7844-4285-ABF6-DE54B3EAC4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1F6F4B-15DD-470C-8CA5-DEE955ACB981}"/>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4" name="Footer Placeholder 3">
            <a:extLst>
              <a:ext uri="{FF2B5EF4-FFF2-40B4-BE49-F238E27FC236}">
                <a16:creationId xmlns:a16="http://schemas.microsoft.com/office/drawing/2014/main" id="{CB18C26C-7099-4331-BB4D-88AEECED2D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421E08-8CC6-4203-AF07-4DEA1C792B58}"/>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17624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23714-77CE-4E85-91EA-4E0019D24284}"/>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3" name="Footer Placeholder 2">
            <a:extLst>
              <a:ext uri="{FF2B5EF4-FFF2-40B4-BE49-F238E27FC236}">
                <a16:creationId xmlns:a16="http://schemas.microsoft.com/office/drawing/2014/main" id="{FB72B9F2-B3BA-4B1E-B640-CB0B4AF964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6698BB-C4F9-4C97-B099-4F1B657D5D32}"/>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203655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8970-1B95-4EA8-88C5-CF2A95485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A82220-1AD9-402E-981A-C48BEB73B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9AFFA6-CE19-4EBA-9FFC-0562086EF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A2EF9-EA33-41E2-8D3F-13D973250E1E}"/>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6" name="Footer Placeholder 5">
            <a:extLst>
              <a:ext uri="{FF2B5EF4-FFF2-40B4-BE49-F238E27FC236}">
                <a16:creationId xmlns:a16="http://schemas.microsoft.com/office/drawing/2014/main" id="{11AC5303-BABB-4FD6-A27C-0275367765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C9C6F0-22B7-4F1E-8630-2C7EED8785E0}"/>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139115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5860-DFED-4296-91B8-3EB2C25D8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928DF4-037D-46DC-9837-DD6C84250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CC7B72-BF50-44D8-B7AE-3DCCBFC54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32B8D-3BDB-4069-90B6-3827780DC5A3}"/>
              </a:ext>
            </a:extLst>
          </p:cNvPr>
          <p:cNvSpPr>
            <a:spLocks noGrp="1"/>
          </p:cNvSpPr>
          <p:nvPr>
            <p:ph type="dt" sz="half" idx="10"/>
          </p:nvPr>
        </p:nvSpPr>
        <p:spPr/>
        <p:txBody>
          <a:bodyPr/>
          <a:lstStyle/>
          <a:p>
            <a:fld id="{BE88490A-561E-4454-BDDA-9251A2AA1A25}" type="datetimeFigureOut">
              <a:rPr lang="en-IN" smtClean="0"/>
              <a:t>18-08-2020</a:t>
            </a:fld>
            <a:endParaRPr lang="en-IN"/>
          </a:p>
        </p:txBody>
      </p:sp>
      <p:sp>
        <p:nvSpPr>
          <p:cNvPr id="6" name="Footer Placeholder 5">
            <a:extLst>
              <a:ext uri="{FF2B5EF4-FFF2-40B4-BE49-F238E27FC236}">
                <a16:creationId xmlns:a16="http://schemas.microsoft.com/office/drawing/2014/main" id="{6A3CC61B-ABEF-4FDF-9FF4-46EB8B6C4C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76AA2A-C818-415E-AF37-20D200EF1D40}"/>
              </a:ext>
            </a:extLst>
          </p:cNvPr>
          <p:cNvSpPr>
            <a:spLocks noGrp="1"/>
          </p:cNvSpPr>
          <p:nvPr>
            <p:ph type="sldNum" sz="quarter" idx="12"/>
          </p:nvPr>
        </p:nvSpPr>
        <p:spPr/>
        <p:txBody>
          <a:bodyPr/>
          <a:lstStyle/>
          <a:p>
            <a:fld id="{BB04C34F-4658-4A50-B29C-679352F87C08}" type="slidenum">
              <a:rPr lang="en-IN" smtClean="0"/>
              <a:t>‹#›</a:t>
            </a:fld>
            <a:endParaRPr lang="en-IN"/>
          </a:p>
        </p:txBody>
      </p:sp>
    </p:spTree>
    <p:extLst>
      <p:ext uri="{BB962C8B-B14F-4D97-AF65-F5344CB8AC3E}">
        <p14:creationId xmlns:p14="http://schemas.microsoft.com/office/powerpoint/2010/main" val="319465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06EB9-E25A-4561-87D8-51958BE8C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C90DDD-1502-452E-989B-57E6B31E5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999B2-8C18-4AEB-9713-F4EC12F4C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8490A-561E-4454-BDDA-9251A2AA1A25}" type="datetimeFigureOut">
              <a:rPr lang="en-IN" smtClean="0"/>
              <a:t>18-08-2020</a:t>
            </a:fld>
            <a:endParaRPr lang="en-IN"/>
          </a:p>
        </p:txBody>
      </p:sp>
      <p:sp>
        <p:nvSpPr>
          <p:cNvPr id="5" name="Footer Placeholder 4">
            <a:extLst>
              <a:ext uri="{FF2B5EF4-FFF2-40B4-BE49-F238E27FC236}">
                <a16:creationId xmlns:a16="http://schemas.microsoft.com/office/drawing/2014/main" id="{C24AFC38-FBC0-43D6-83DD-B4A2A4E2A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951693-C2DB-4FB6-B64E-E403E74FF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C34F-4658-4A50-B29C-679352F87C08}" type="slidenum">
              <a:rPr lang="en-IN" smtClean="0"/>
              <a:t>‹#›</a:t>
            </a:fld>
            <a:endParaRPr lang="en-IN"/>
          </a:p>
        </p:txBody>
      </p:sp>
    </p:spTree>
    <p:extLst>
      <p:ext uri="{BB962C8B-B14F-4D97-AF65-F5344CB8AC3E}">
        <p14:creationId xmlns:p14="http://schemas.microsoft.com/office/powerpoint/2010/main" val="769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9D27-C745-497F-B544-7A9FA5987AAD}"/>
              </a:ext>
            </a:extLst>
          </p:cNvPr>
          <p:cNvSpPr>
            <a:spLocks noGrp="1"/>
          </p:cNvSpPr>
          <p:nvPr>
            <p:ph type="ctrTitle"/>
          </p:nvPr>
        </p:nvSpPr>
        <p:spPr>
          <a:xfrm>
            <a:off x="1654657" y="582839"/>
            <a:ext cx="9144000" cy="1017361"/>
          </a:xfrm>
        </p:spPr>
        <p:txBody>
          <a:bodyPr/>
          <a:lstStyle/>
          <a:p>
            <a:r>
              <a:rPr lang="en-IN" dirty="0">
                <a:latin typeface="Times New Roman" panose="02020603050405020304" pitchFamily="18" charset="0"/>
                <a:cs typeface="Times New Roman" panose="02020603050405020304" pitchFamily="18" charset="0"/>
              </a:rPr>
              <a:t>RFM Analysis</a:t>
            </a:r>
          </a:p>
        </p:txBody>
      </p:sp>
      <p:sp>
        <p:nvSpPr>
          <p:cNvPr id="3" name="Subtitle 2">
            <a:extLst>
              <a:ext uri="{FF2B5EF4-FFF2-40B4-BE49-F238E27FC236}">
                <a16:creationId xmlns:a16="http://schemas.microsoft.com/office/drawing/2014/main" id="{1A9BC384-997F-41B2-B548-69FBA2BBE725}"/>
              </a:ext>
            </a:extLst>
          </p:cNvPr>
          <p:cNvSpPr>
            <a:spLocks noGrp="1"/>
          </p:cNvSpPr>
          <p:nvPr>
            <p:ph type="subTitle" idx="1"/>
          </p:nvPr>
        </p:nvSpPr>
        <p:spPr>
          <a:xfrm>
            <a:off x="1524000" y="1882066"/>
            <a:ext cx="9144000" cy="3710866"/>
          </a:xfrm>
        </p:spPr>
        <p:txBody>
          <a:bodyPr>
            <a:normAutofit/>
          </a:bodyPr>
          <a:lstStyle/>
          <a:p>
            <a:pPr algn="l"/>
            <a:r>
              <a:rPr lang="en-IN" dirty="0">
                <a:latin typeface="Times New Roman" panose="02020603050405020304" pitchFamily="18" charset="0"/>
                <a:cs typeface="Times New Roman" panose="02020603050405020304" pitchFamily="18" charset="0"/>
              </a:rPr>
              <a:t>RFM is used to segment customers by examining their transaction history with the company such as</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Recency: how recently the customer has purchased.</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Frequency: how often they purchase &amp;</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Monetary value: how much the customer spends. </a:t>
            </a: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k-means clustering algorithm has been used, where, k or the number of clusters = 4.</a:t>
            </a: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58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2A50-FBFB-489E-8AA6-9E1D05A51D6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 3 Analysis continued</a:t>
            </a:r>
          </a:p>
        </p:txBody>
      </p:sp>
      <p:sp>
        <p:nvSpPr>
          <p:cNvPr id="3" name="Content Placeholder 2">
            <a:extLst>
              <a:ext uri="{FF2B5EF4-FFF2-40B4-BE49-F238E27FC236}">
                <a16:creationId xmlns:a16="http://schemas.microsoft.com/office/drawing/2014/main" id="{F13C4F38-1C71-4CFE-898E-A6935DCC387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cluster comprises of the customers who transacted recently, do so rarely and do not spend as much in comparison with customers from other clusters.</a:t>
            </a:r>
          </a:p>
          <a:p>
            <a:r>
              <a:rPr lang="en-IN" dirty="0">
                <a:latin typeface="Times New Roman" panose="02020603050405020304" pitchFamily="18" charset="0"/>
                <a:cs typeface="Times New Roman" panose="02020603050405020304" pitchFamily="18" charset="0"/>
              </a:rPr>
              <a:t>Cluster 3 Score:  3-2-2-3</a:t>
            </a:r>
          </a:p>
          <a:p>
            <a:r>
              <a:rPr lang="en-IN" dirty="0">
                <a:latin typeface="Times New Roman" panose="02020603050405020304" pitchFamily="18" charset="0"/>
                <a:cs typeface="Times New Roman" panose="02020603050405020304" pitchFamily="18" charset="0"/>
              </a:rPr>
              <a:t>Customers from this group will fall either under Warm or Normal category.</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3511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4C3-5875-4FAF-A81A-A940CA7386D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 4 Analysis</a:t>
            </a:r>
          </a:p>
        </p:txBody>
      </p:sp>
      <p:sp>
        <p:nvSpPr>
          <p:cNvPr id="3" name="Content Placeholder 2">
            <a:extLst>
              <a:ext uri="{FF2B5EF4-FFF2-40B4-BE49-F238E27FC236}">
                <a16:creationId xmlns:a16="http://schemas.microsoft.com/office/drawing/2014/main" id="{25AD1976-43D0-4CF6-BA15-51AAA032E96F}"/>
              </a:ext>
            </a:extLst>
          </p:cNvPr>
          <p:cNvSpPr>
            <a:spLocks noGrp="1"/>
          </p:cNvSpPr>
          <p:nvPr>
            <p:ph idx="1"/>
          </p:nvPr>
        </p:nvSpPr>
        <p:spPr>
          <a:xfrm>
            <a:off x="838200" y="1825625"/>
            <a:ext cx="10515600" cy="4433132"/>
          </a:xfrm>
        </p:spPr>
        <p:txBody>
          <a:bodyPr>
            <a:normAutofit lnSpcReduction="10000"/>
          </a:bodyPr>
          <a:lstStyle/>
          <a:p>
            <a:r>
              <a:rPr lang="en-IN" dirty="0">
                <a:latin typeface="Times New Roman" panose="02020603050405020304" pitchFamily="18" charset="0"/>
                <a:cs typeface="Times New Roman" panose="02020603050405020304" pitchFamily="18" charset="0"/>
              </a:rPr>
              <a:t>Average of total amount transacted with the company is  </a:t>
            </a:r>
            <a:r>
              <a:rPr lang="en-IN" dirty="0">
                <a:solidFill>
                  <a:srgbClr val="000000"/>
                </a:solidFill>
                <a:latin typeface="Times New Roman" panose="02020603050405020304" pitchFamily="18" charset="0"/>
                <a:cs typeface="Times New Roman" panose="02020603050405020304" pitchFamily="18" charset="0"/>
              </a:rPr>
              <a:t>385 </a:t>
            </a:r>
            <a:r>
              <a:rPr lang="en-IN" dirty="0">
                <a:latin typeface="Times New Roman" panose="02020603050405020304" pitchFamily="18" charset="0"/>
                <a:cs typeface="Times New Roman" panose="02020603050405020304" pitchFamily="18" charset="0"/>
              </a:rPr>
              <a:t>which contributes only 0.51% of the total amount transacted, therefore ranked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Average of Recency of customers is 247.63 which is ranked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Indicates that the customer’s last transaction with the company was a whooping 247 days ago, the oldest. </a:t>
            </a:r>
          </a:p>
          <a:p>
            <a:r>
              <a:rPr lang="en-IN" dirty="0">
                <a:latin typeface="Times New Roman" panose="02020603050405020304" pitchFamily="18" charset="0"/>
                <a:cs typeface="Times New Roman" panose="02020603050405020304" pitchFamily="18" charset="0"/>
              </a:rPr>
              <a:t>Frequency of 1.57 in a period of 374 days means that customers from this cluster transacted with the company only twice in a year.</a:t>
            </a:r>
          </a:p>
          <a:p>
            <a:r>
              <a:rPr lang="en-IN" dirty="0">
                <a:latin typeface="Times New Roman" panose="02020603050405020304" pitchFamily="18" charset="0"/>
                <a:cs typeface="Times New Roman" panose="02020603050405020304" pitchFamily="18" charset="0"/>
              </a:rPr>
              <a:t>Mean Spending is only 251. In 2 transactions with the company, customers from this group spent only 251 on an average, the lowest. Thus, ranked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a:t>
            </a:r>
            <a:endParaRPr lang="en-IN" dirty="0"/>
          </a:p>
          <a:p>
            <a:endParaRPr lang="en-IN" dirty="0"/>
          </a:p>
        </p:txBody>
      </p:sp>
    </p:spTree>
    <p:extLst>
      <p:ext uri="{BB962C8B-B14F-4D97-AF65-F5344CB8AC3E}">
        <p14:creationId xmlns:p14="http://schemas.microsoft.com/office/powerpoint/2010/main" val="238489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5E47-422D-4381-B054-42D63C2AE16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 4 Analysis Continued</a:t>
            </a:r>
          </a:p>
        </p:txBody>
      </p:sp>
      <p:sp>
        <p:nvSpPr>
          <p:cNvPr id="3" name="Content Placeholder 2">
            <a:extLst>
              <a:ext uri="{FF2B5EF4-FFF2-40B4-BE49-F238E27FC236}">
                <a16:creationId xmlns:a16="http://schemas.microsoft.com/office/drawing/2014/main" id="{3D976496-1279-433E-952F-0D450FDD4C4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cluster comprises of the least interested customers as they did not transact recently, barely do so and spend the least compared to customers in other clusters.</a:t>
            </a:r>
          </a:p>
          <a:p>
            <a:r>
              <a:rPr lang="en-IN" dirty="0">
                <a:latin typeface="Times New Roman" panose="02020603050405020304" pitchFamily="18" charset="0"/>
                <a:cs typeface="Times New Roman" panose="02020603050405020304" pitchFamily="18" charset="0"/>
              </a:rPr>
              <a:t>Cluster 1 Score:  4-4-4-4</a:t>
            </a:r>
          </a:p>
          <a:p>
            <a:r>
              <a:rPr lang="en-IN" dirty="0">
                <a:latin typeface="Times New Roman" panose="02020603050405020304" pitchFamily="18" charset="0"/>
                <a:cs typeface="Times New Roman" panose="02020603050405020304" pitchFamily="18" charset="0"/>
              </a:rPr>
              <a:t>Ranked last in all categories, which makes them our “Cold Customers”.</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5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BB08-62B7-442A-8964-197E7DCCBC4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 Score Interpretation</a:t>
            </a:r>
          </a:p>
        </p:txBody>
      </p:sp>
      <p:sp>
        <p:nvSpPr>
          <p:cNvPr id="8" name="TextBox 7">
            <a:extLst>
              <a:ext uri="{FF2B5EF4-FFF2-40B4-BE49-F238E27FC236}">
                <a16:creationId xmlns:a16="http://schemas.microsoft.com/office/drawing/2014/main" id="{1E68B6D0-58FD-4F00-B24F-7D6DDE0CFA7E}"/>
              </a:ext>
            </a:extLst>
          </p:cNvPr>
          <p:cNvSpPr txBox="1"/>
          <p:nvPr/>
        </p:nvSpPr>
        <p:spPr>
          <a:xfrm>
            <a:off x="621437" y="4935984"/>
            <a:ext cx="10477129" cy="923330"/>
          </a:xfrm>
          <a:prstGeom prst="rect">
            <a:avLst/>
          </a:prstGeom>
          <a:noFill/>
        </p:spPr>
        <p:txBody>
          <a:bodyPr wrap="square" rtlCol="0">
            <a:spAutoFit/>
          </a:bodyPr>
          <a:lstStyle/>
          <a:p>
            <a:r>
              <a:rPr lang="en-IN" dirty="0"/>
              <a:t>Note: Recency and Frequency have a higher weightage than monetary value because even though the customer has spent less, he/she is a frequent and a recent customer, regardless of amount spent, thus valuable.</a:t>
            </a:r>
          </a:p>
        </p:txBody>
      </p:sp>
      <p:graphicFrame>
        <p:nvGraphicFramePr>
          <p:cNvPr id="9" name="Table 8">
            <a:extLst>
              <a:ext uri="{FF2B5EF4-FFF2-40B4-BE49-F238E27FC236}">
                <a16:creationId xmlns:a16="http://schemas.microsoft.com/office/drawing/2014/main" id="{E4CB273F-B1FF-4A1E-A584-D18F8C4B9D92}"/>
              </a:ext>
            </a:extLst>
          </p:cNvPr>
          <p:cNvGraphicFramePr>
            <a:graphicFrameLocks noGrp="1"/>
          </p:cNvGraphicFramePr>
          <p:nvPr>
            <p:extLst>
              <p:ext uri="{D42A27DB-BD31-4B8C-83A1-F6EECF244321}">
                <p14:modId xmlns:p14="http://schemas.microsoft.com/office/powerpoint/2010/main" val="3126198276"/>
              </p:ext>
            </p:extLst>
          </p:nvPr>
        </p:nvGraphicFramePr>
        <p:xfrm>
          <a:off x="838201" y="1518082"/>
          <a:ext cx="10347665" cy="2847628"/>
        </p:xfrm>
        <a:graphic>
          <a:graphicData uri="http://schemas.openxmlformats.org/drawingml/2006/table">
            <a:tbl>
              <a:tblPr firstRow="1" bandRow="1"/>
              <a:tblGrid>
                <a:gridCol w="934935">
                  <a:extLst>
                    <a:ext uri="{9D8B030D-6E8A-4147-A177-3AD203B41FA5}">
                      <a16:colId xmlns:a16="http://schemas.microsoft.com/office/drawing/2014/main" val="2520009085"/>
                    </a:ext>
                  </a:extLst>
                </a:gridCol>
                <a:gridCol w="1346939">
                  <a:extLst>
                    <a:ext uri="{9D8B030D-6E8A-4147-A177-3AD203B41FA5}">
                      <a16:colId xmlns:a16="http://schemas.microsoft.com/office/drawing/2014/main" val="3079666939"/>
                    </a:ext>
                  </a:extLst>
                </a:gridCol>
                <a:gridCol w="1753766">
                  <a:extLst>
                    <a:ext uri="{9D8B030D-6E8A-4147-A177-3AD203B41FA5}">
                      <a16:colId xmlns:a16="http://schemas.microsoft.com/office/drawing/2014/main" val="979584238"/>
                    </a:ext>
                  </a:extLst>
                </a:gridCol>
                <a:gridCol w="6312025">
                  <a:extLst>
                    <a:ext uri="{9D8B030D-6E8A-4147-A177-3AD203B41FA5}">
                      <a16:colId xmlns:a16="http://schemas.microsoft.com/office/drawing/2014/main" val="3828468573"/>
                    </a:ext>
                  </a:extLst>
                </a:gridCol>
              </a:tblGrid>
              <a:tr h="588082">
                <a:tc>
                  <a:txBody>
                    <a:bodyPr/>
                    <a:lstStyle/>
                    <a:p>
                      <a:pPr algn="l" fontAlgn="b"/>
                      <a:r>
                        <a:rPr lang="en-IN" sz="1600" b="0" i="0" u="none" strike="noStrike" dirty="0">
                          <a:solidFill>
                            <a:srgbClr val="FFFFFF"/>
                          </a:solidFill>
                          <a:effectLst/>
                          <a:latin typeface="Calibri" panose="020F0502020204030204" pitchFamily="34" charset="0"/>
                        </a:rPr>
                        <a:t>Cluster </a:t>
                      </a:r>
                    </a:p>
                  </a:txBody>
                  <a:tcPr marL="7620" marR="7620" marT="7620" marB="0" anchor="b">
                    <a:lnL>
                      <a:noFill/>
                    </a:lnL>
                    <a:lnR>
                      <a:noFill/>
                    </a:lnR>
                    <a:lnT>
                      <a:noFill/>
                    </a:lnT>
                    <a:lnB>
                      <a:noFill/>
                    </a:lnB>
                    <a:solidFill>
                      <a:srgbClr val="4472C4"/>
                    </a:solidFill>
                  </a:tcPr>
                </a:tc>
                <a:tc>
                  <a:txBody>
                    <a:bodyPr/>
                    <a:lstStyle/>
                    <a:p>
                      <a:pPr algn="l" fontAlgn="b"/>
                      <a:r>
                        <a:rPr lang="en-IN" sz="1600" b="0" i="0" u="none" strike="noStrike" dirty="0">
                          <a:solidFill>
                            <a:srgbClr val="FFFFFF"/>
                          </a:solidFill>
                          <a:effectLst/>
                          <a:latin typeface="Calibri" panose="020F0502020204030204" pitchFamily="34" charset="0"/>
                        </a:rPr>
                        <a:t>Score</a:t>
                      </a:r>
                    </a:p>
                  </a:txBody>
                  <a:tcPr marL="7620" marR="7620" marT="7620" marB="0" anchor="b">
                    <a:lnL>
                      <a:noFill/>
                    </a:lnL>
                    <a:lnR>
                      <a:noFill/>
                    </a:lnR>
                    <a:lnT>
                      <a:noFill/>
                    </a:lnT>
                    <a:lnB>
                      <a:noFill/>
                    </a:lnB>
                    <a:solidFill>
                      <a:srgbClr val="4472C4"/>
                    </a:solidFill>
                  </a:tcPr>
                </a:tc>
                <a:tc>
                  <a:txBody>
                    <a:bodyPr/>
                    <a:lstStyle/>
                    <a:p>
                      <a:pPr algn="l" fontAlgn="b"/>
                      <a:r>
                        <a:rPr lang="en-IN" sz="1600" b="0" i="0" u="none" strike="noStrike">
                          <a:solidFill>
                            <a:srgbClr val="FFFFFF"/>
                          </a:solidFill>
                          <a:effectLst/>
                          <a:latin typeface="Calibri" panose="020F0502020204030204" pitchFamily="34" charset="0"/>
                        </a:rPr>
                        <a:t>Segmentation</a:t>
                      </a:r>
                    </a:p>
                  </a:txBody>
                  <a:tcPr marL="7620" marR="7620" marT="7620" marB="0" anchor="b">
                    <a:lnL>
                      <a:noFill/>
                    </a:lnL>
                    <a:lnR>
                      <a:noFill/>
                    </a:lnR>
                    <a:lnT>
                      <a:noFill/>
                    </a:lnT>
                    <a:lnB>
                      <a:noFill/>
                    </a:lnB>
                    <a:solidFill>
                      <a:srgbClr val="4472C4"/>
                    </a:solidFill>
                  </a:tcPr>
                </a:tc>
                <a:tc>
                  <a:txBody>
                    <a:bodyPr/>
                    <a:lstStyle/>
                    <a:p>
                      <a:pPr algn="l" fontAlgn="b"/>
                      <a:r>
                        <a:rPr lang="en-IN" sz="1600" b="0" i="0" u="none" strike="noStrike">
                          <a:solidFill>
                            <a:srgbClr val="FFFFFF"/>
                          </a:solidFill>
                          <a:effectLst/>
                          <a:latin typeface="Calibri" panose="020F0502020204030204" pitchFamily="34" charset="0"/>
                        </a:rPr>
                        <a:t> </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1113546212"/>
                  </a:ext>
                </a:extLst>
              </a:tr>
              <a:tr h="588082">
                <a:tc>
                  <a:txBody>
                    <a:bodyPr/>
                    <a:lstStyle/>
                    <a:p>
                      <a:pPr algn="l" fontAlgn="b"/>
                      <a:r>
                        <a:rPr lang="en-IN" sz="1600" b="0" i="0" u="none" strike="noStrike">
                          <a:solidFill>
                            <a:srgbClr val="006100"/>
                          </a:solidFill>
                          <a:effectLst/>
                          <a:latin typeface="Calibri" panose="020F0502020204030204" pitchFamily="34" charset="0"/>
                        </a:rPr>
                        <a:t>1</a:t>
                      </a:r>
                    </a:p>
                  </a:txBody>
                  <a:tcPr marL="7620" marR="7620" marT="7620" marB="0" anchor="b">
                    <a:lnL>
                      <a:noFill/>
                    </a:lnL>
                    <a:lnR>
                      <a:noFill/>
                    </a:lnR>
                    <a:lnT>
                      <a:noFill/>
                    </a:lnT>
                    <a:lnB>
                      <a:noFill/>
                    </a:lnB>
                    <a:solidFill>
                      <a:srgbClr val="C6EFCE"/>
                    </a:solidFill>
                  </a:tcPr>
                </a:tc>
                <a:tc>
                  <a:txBody>
                    <a:bodyPr/>
                    <a:lstStyle/>
                    <a:p>
                      <a:pPr algn="l" fontAlgn="b"/>
                      <a:r>
                        <a:rPr lang="en-IN" sz="1600" b="0" i="0" u="none" strike="noStrike">
                          <a:solidFill>
                            <a:srgbClr val="006100"/>
                          </a:solidFill>
                          <a:effectLst/>
                          <a:latin typeface="Calibri" panose="020F0502020204030204" pitchFamily="34" charset="0"/>
                        </a:rPr>
                        <a:t>1-1-1-2</a:t>
                      </a:r>
                    </a:p>
                  </a:txBody>
                  <a:tcPr marL="7620" marR="7620" marT="7620" marB="0" anchor="b">
                    <a:lnL>
                      <a:noFill/>
                    </a:lnL>
                    <a:lnR>
                      <a:noFill/>
                    </a:lnR>
                    <a:lnT>
                      <a:noFill/>
                    </a:lnT>
                    <a:lnB>
                      <a:noFill/>
                    </a:lnB>
                    <a:solidFill>
                      <a:srgbClr val="C6EFCE"/>
                    </a:solidFill>
                  </a:tcPr>
                </a:tc>
                <a:tc>
                  <a:txBody>
                    <a:bodyPr/>
                    <a:lstStyle/>
                    <a:p>
                      <a:pPr algn="l" fontAlgn="b"/>
                      <a:r>
                        <a:rPr lang="en-IN" sz="1600" b="0" i="0" u="none" strike="noStrike" dirty="0">
                          <a:solidFill>
                            <a:srgbClr val="006100"/>
                          </a:solidFill>
                          <a:effectLst/>
                          <a:latin typeface="Calibri" panose="020F0502020204030204" pitchFamily="34" charset="0"/>
                        </a:rPr>
                        <a:t>Hot Customers / Champions</a:t>
                      </a:r>
                    </a:p>
                  </a:txBody>
                  <a:tcPr marL="7620" marR="7620" marT="7620" marB="0" anchor="b">
                    <a:lnL>
                      <a:noFill/>
                    </a:lnL>
                    <a:lnR>
                      <a:noFill/>
                    </a:lnR>
                    <a:lnT>
                      <a:noFill/>
                    </a:lnT>
                    <a:lnB>
                      <a:noFill/>
                    </a:lnB>
                    <a:solidFill>
                      <a:srgbClr val="C6EFCE"/>
                    </a:solidFill>
                  </a:tcPr>
                </a:tc>
                <a:tc>
                  <a:txBody>
                    <a:bodyPr/>
                    <a:lstStyle/>
                    <a:p>
                      <a:pPr algn="l" fontAlgn="b"/>
                      <a:r>
                        <a:rPr lang="en-US" sz="1600" b="0" i="0" u="none" strike="noStrike">
                          <a:solidFill>
                            <a:srgbClr val="006100"/>
                          </a:solidFill>
                          <a:effectLst/>
                          <a:latin typeface="Calibri" panose="020F0502020204030204" pitchFamily="34" charset="0"/>
                        </a:rPr>
                        <a:t>Best customers who bought most recently, most often and who spend heavily. </a:t>
                      </a:r>
                    </a:p>
                  </a:txBody>
                  <a:tcPr marL="7620" marR="7620" marT="7620" marB="0" anchor="b">
                    <a:lnL>
                      <a:noFill/>
                    </a:lnL>
                    <a:lnR>
                      <a:noFill/>
                    </a:lnR>
                    <a:lnT>
                      <a:noFill/>
                    </a:lnT>
                    <a:lnB>
                      <a:noFill/>
                    </a:lnB>
                    <a:solidFill>
                      <a:srgbClr val="C6EFCE"/>
                    </a:solidFill>
                  </a:tcPr>
                </a:tc>
                <a:extLst>
                  <a:ext uri="{0D108BD9-81ED-4DB2-BD59-A6C34878D82A}">
                    <a16:rowId xmlns:a16="http://schemas.microsoft.com/office/drawing/2014/main" val="3406584102"/>
                  </a:ext>
                </a:extLst>
              </a:tr>
              <a:tr h="588082">
                <a:tc>
                  <a:txBody>
                    <a:bodyPr/>
                    <a:lstStyle/>
                    <a:p>
                      <a:pPr algn="l" fontAlgn="b"/>
                      <a:r>
                        <a:rPr lang="en-IN" sz="16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solidFill>
                      <a:srgbClr val="FFE699"/>
                    </a:solidFill>
                  </a:tcPr>
                </a:tc>
                <a:tc>
                  <a:txBody>
                    <a:bodyPr/>
                    <a:lstStyle/>
                    <a:p>
                      <a:pPr algn="l" fontAlgn="b"/>
                      <a:r>
                        <a:rPr lang="en-IN" sz="1600" b="0" i="0" u="none" strike="noStrike">
                          <a:solidFill>
                            <a:srgbClr val="000000"/>
                          </a:solidFill>
                          <a:effectLst/>
                          <a:latin typeface="Calibri" panose="020F0502020204030204" pitchFamily="34" charset="0"/>
                        </a:rPr>
                        <a:t>2-3-3-1</a:t>
                      </a:r>
                    </a:p>
                  </a:txBody>
                  <a:tcPr marL="7620" marR="7620" marT="7620" marB="0" anchor="b">
                    <a:lnL>
                      <a:noFill/>
                    </a:lnL>
                    <a:lnR>
                      <a:noFill/>
                    </a:lnR>
                    <a:lnT>
                      <a:noFill/>
                    </a:lnT>
                    <a:lnB>
                      <a:noFill/>
                    </a:lnB>
                    <a:solidFill>
                      <a:srgbClr val="FFE699"/>
                    </a:solidFill>
                  </a:tcPr>
                </a:tc>
                <a:tc>
                  <a:txBody>
                    <a:bodyPr/>
                    <a:lstStyle/>
                    <a:p>
                      <a:pPr algn="l" fontAlgn="b"/>
                      <a:r>
                        <a:rPr lang="en-IN" sz="1600" b="0" i="0" u="none" strike="noStrike" dirty="0">
                          <a:solidFill>
                            <a:srgbClr val="000000"/>
                          </a:solidFill>
                          <a:effectLst/>
                          <a:latin typeface="Calibri" panose="020F0502020204030204" pitchFamily="34" charset="0"/>
                        </a:rPr>
                        <a:t>Normal Customers/ At Risk</a:t>
                      </a:r>
                    </a:p>
                  </a:txBody>
                  <a:tcPr marL="7620" marR="7620" marT="7620" marB="0" anchor="b">
                    <a:lnL>
                      <a:noFill/>
                    </a:lnL>
                    <a:lnR>
                      <a:noFill/>
                    </a:lnR>
                    <a:lnT>
                      <a:noFill/>
                    </a:lnT>
                    <a:lnB>
                      <a:noFill/>
                    </a:lnB>
                    <a:solidFill>
                      <a:srgbClr val="FFE699"/>
                    </a:solidFill>
                  </a:tcPr>
                </a:tc>
                <a:tc>
                  <a:txBody>
                    <a:bodyPr/>
                    <a:lstStyle/>
                    <a:p>
                      <a:pPr algn="l" fontAlgn="b"/>
                      <a:r>
                        <a:rPr lang="en-US" sz="1600" b="0" i="0" u="none" strike="noStrike" dirty="0">
                          <a:solidFill>
                            <a:srgbClr val="000000"/>
                          </a:solidFill>
                          <a:effectLst/>
                          <a:latin typeface="Calibri" panose="020F0502020204030204" pitchFamily="34" charset="0"/>
                        </a:rPr>
                        <a:t>Customers who spend heavily, make few transactions but have not purchased recently.</a:t>
                      </a:r>
                    </a:p>
                  </a:txBody>
                  <a:tcPr marL="7620" marR="7620" marT="7620" marB="0" anchor="b">
                    <a:lnL>
                      <a:noFill/>
                    </a:lnL>
                    <a:lnR>
                      <a:noFill/>
                    </a:lnR>
                    <a:lnT>
                      <a:noFill/>
                    </a:lnT>
                    <a:lnB>
                      <a:noFill/>
                    </a:lnB>
                    <a:solidFill>
                      <a:srgbClr val="FFE699"/>
                    </a:solidFill>
                  </a:tcPr>
                </a:tc>
                <a:extLst>
                  <a:ext uri="{0D108BD9-81ED-4DB2-BD59-A6C34878D82A}">
                    <a16:rowId xmlns:a16="http://schemas.microsoft.com/office/drawing/2014/main" val="372651900"/>
                  </a:ext>
                </a:extLst>
              </a:tr>
              <a:tr h="588082">
                <a:tc>
                  <a:txBody>
                    <a:bodyPr/>
                    <a:lstStyle/>
                    <a:p>
                      <a:pPr algn="l" fontAlgn="b"/>
                      <a:r>
                        <a:rPr lang="en-IN" sz="16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solidFill>
                      <a:srgbClr val="BDD7EE"/>
                    </a:solidFill>
                  </a:tcPr>
                </a:tc>
                <a:tc>
                  <a:txBody>
                    <a:bodyPr/>
                    <a:lstStyle/>
                    <a:p>
                      <a:pPr algn="l" fontAlgn="b"/>
                      <a:r>
                        <a:rPr lang="en-IN" sz="1600" b="0" i="0" u="none" strike="noStrike">
                          <a:solidFill>
                            <a:srgbClr val="000000"/>
                          </a:solidFill>
                          <a:effectLst/>
                          <a:latin typeface="Calibri" panose="020F0502020204030204" pitchFamily="34" charset="0"/>
                        </a:rPr>
                        <a:t>3-2-2-3</a:t>
                      </a:r>
                    </a:p>
                  </a:txBody>
                  <a:tcPr marL="7620" marR="7620" marT="7620" marB="0" anchor="b">
                    <a:lnL>
                      <a:noFill/>
                    </a:lnL>
                    <a:lnR>
                      <a:noFill/>
                    </a:lnR>
                    <a:lnT>
                      <a:noFill/>
                    </a:lnT>
                    <a:lnB>
                      <a:noFill/>
                    </a:lnB>
                    <a:solidFill>
                      <a:srgbClr val="BDD7EE"/>
                    </a:solidFill>
                  </a:tcPr>
                </a:tc>
                <a:tc>
                  <a:txBody>
                    <a:bodyPr/>
                    <a:lstStyle/>
                    <a:p>
                      <a:pPr algn="l" fontAlgn="b"/>
                      <a:r>
                        <a:rPr lang="en-IN" sz="1600" b="0" i="0" u="none" strike="noStrike" dirty="0">
                          <a:solidFill>
                            <a:srgbClr val="000000"/>
                          </a:solidFill>
                          <a:effectLst/>
                          <a:latin typeface="Calibri" panose="020F0502020204030204" pitchFamily="34" charset="0"/>
                        </a:rPr>
                        <a:t>Warm customers/ Promising</a:t>
                      </a:r>
                    </a:p>
                  </a:txBody>
                  <a:tcPr marL="7620" marR="7620" marT="7620" marB="0" anchor="b">
                    <a:lnL>
                      <a:noFill/>
                    </a:lnL>
                    <a:lnR>
                      <a:noFill/>
                    </a:lnR>
                    <a:lnT>
                      <a:noFill/>
                    </a:lnT>
                    <a:lnB>
                      <a:noFill/>
                    </a:lnB>
                    <a:solidFill>
                      <a:srgbClr val="BDD7EE"/>
                    </a:solidFill>
                  </a:tcPr>
                </a:tc>
                <a:tc>
                  <a:txBody>
                    <a:bodyPr/>
                    <a:lstStyle/>
                    <a:p>
                      <a:pPr algn="l" fontAlgn="b"/>
                      <a:r>
                        <a:rPr lang="en-US" sz="1600" b="0" i="0" u="none" strike="noStrike" dirty="0">
                          <a:solidFill>
                            <a:srgbClr val="000000"/>
                          </a:solidFill>
                          <a:effectLst/>
                          <a:latin typeface="Calibri" panose="020F0502020204030204" pitchFamily="34" charset="0"/>
                        </a:rPr>
                        <a:t>Customers who have purchased recently, do so often but do not spend much.</a:t>
                      </a:r>
                    </a:p>
                  </a:txBody>
                  <a:tcPr marL="7620" marR="7620" marT="7620" marB="0" anchor="b">
                    <a:lnL>
                      <a:noFill/>
                    </a:lnL>
                    <a:lnR>
                      <a:noFill/>
                    </a:lnR>
                    <a:lnT>
                      <a:noFill/>
                    </a:lnT>
                    <a:lnB>
                      <a:noFill/>
                    </a:lnB>
                    <a:solidFill>
                      <a:srgbClr val="BDD7EE"/>
                    </a:solidFill>
                  </a:tcPr>
                </a:tc>
                <a:extLst>
                  <a:ext uri="{0D108BD9-81ED-4DB2-BD59-A6C34878D82A}">
                    <a16:rowId xmlns:a16="http://schemas.microsoft.com/office/drawing/2014/main" val="4037830003"/>
                  </a:ext>
                </a:extLst>
              </a:tr>
              <a:tr h="461893">
                <a:tc>
                  <a:txBody>
                    <a:bodyPr/>
                    <a:lstStyle/>
                    <a:p>
                      <a:pPr algn="l" fontAlgn="b"/>
                      <a:r>
                        <a:rPr lang="en-IN" sz="1600" b="0" i="0" u="none" strike="noStrike">
                          <a:solidFill>
                            <a:srgbClr val="9C0006"/>
                          </a:solidFill>
                          <a:effectLst/>
                          <a:latin typeface="Calibri" panose="020F0502020204030204" pitchFamily="34" charset="0"/>
                        </a:rPr>
                        <a:t>4</a:t>
                      </a:r>
                    </a:p>
                  </a:txBody>
                  <a:tcPr marL="7620" marR="7620" marT="7620" marB="0" anchor="b">
                    <a:lnL>
                      <a:noFill/>
                    </a:lnL>
                    <a:lnR>
                      <a:noFill/>
                    </a:lnR>
                    <a:lnT>
                      <a:noFill/>
                    </a:lnT>
                    <a:lnB>
                      <a:noFill/>
                    </a:lnB>
                    <a:solidFill>
                      <a:srgbClr val="FFC7CE"/>
                    </a:solidFill>
                  </a:tcPr>
                </a:tc>
                <a:tc>
                  <a:txBody>
                    <a:bodyPr/>
                    <a:lstStyle/>
                    <a:p>
                      <a:pPr algn="l" fontAlgn="b"/>
                      <a:r>
                        <a:rPr lang="en-IN" sz="1600" b="0" i="0" u="none" strike="noStrike">
                          <a:solidFill>
                            <a:srgbClr val="9C0006"/>
                          </a:solidFill>
                          <a:effectLst/>
                          <a:latin typeface="Calibri" panose="020F0502020204030204" pitchFamily="34" charset="0"/>
                        </a:rPr>
                        <a:t>4-4-4-4</a:t>
                      </a:r>
                    </a:p>
                  </a:txBody>
                  <a:tcPr marL="7620" marR="7620" marT="7620" marB="0" anchor="b">
                    <a:lnL>
                      <a:noFill/>
                    </a:lnL>
                    <a:lnR>
                      <a:noFill/>
                    </a:lnR>
                    <a:lnT>
                      <a:noFill/>
                    </a:lnT>
                    <a:lnB>
                      <a:noFill/>
                    </a:lnB>
                    <a:solidFill>
                      <a:srgbClr val="FFC7CE"/>
                    </a:solidFill>
                  </a:tcPr>
                </a:tc>
                <a:tc>
                  <a:txBody>
                    <a:bodyPr/>
                    <a:lstStyle/>
                    <a:p>
                      <a:pPr algn="l" fontAlgn="b"/>
                      <a:r>
                        <a:rPr lang="en-IN" sz="1600" b="0" i="0" u="none" strike="noStrike" dirty="0">
                          <a:solidFill>
                            <a:srgbClr val="9C0006"/>
                          </a:solidFill>
                          <a:effectLst/>
                          <a:latin typeface="Calibri" panose="020F0502020204030204" pitchFamily="34" charset="0"/>
                        </a:rPr>
                        <a:t>Cold Customers/ Lost</a:t>
                      </a:r>
                    </a:p>
                  </a:txBody>
                  <a:tcPr marL="7620" marR="7620" marT="7620" marB="0" anchor="b">
                    <a:lnL>
                      <a:noFill/>
                    </a:lnL>
                    <a:lnR>
                      <a:noFill/>
                    </a:lnR>
                    <a:lnT>
                      <a:noFill/>
                    </a:lnT>
                    <a:lnB>
                      <a:noFill/>
                    </a:lnB>
                    <a:solidFill>
                      <a:srgbClr val="FFC7CE"/>
                    </a:solidFill>
                  </a:tcPr>
                </a:tc>
                <a:tc>
                  <a:txBody>
                    <a:bodyPr/>
                    <a:lstStyle/>
                    <a:p>
                      <a:pPr algn="l" fontAlgn="b"/>
                      <a:r>
                        <a:rPr lang="en-US" sz="1600" b="0" i="0" u="none" strike="noStrike" dirty="0">
                          <a:solidFill>
                            <a:srgbClr val="9C0006"/>
                          </a:solidFill>
                          <a:effectLst/>
                          <a:latin typeface="Calibri" panose="020F0502020204030204" pitchFamily="34" charset="0"/>
                        </a:rPr>
                        <a:t>Customers who hardly transact, and when they do they spend very less.</a:t>
                      </a:r>
                    </a:p>
                  </a:txBody>
                  <a:tcPr marL="7620" marR="7620" marT="7620" marB="0" anchor="b">
                    <a:lnL>
                      <a:noFill/>
                    </a:lnL>
                    <a:lnR>
                      <a:noFill/>
                    </a:lnR>
                    <a:lnT>
                      <a:noFill/>
                    </a:lnT>
                    <a:lnB>
                      <a:noFill/>
                    </a:lnB>
                    <a:solidFill>
                      <a:srgbClr val="FFC7CE"/>
                    </a:solidFill>
                  </a:tcPr>
                </a:tc>
                <a:extLst>
                  <a:ext uri="{0D108BD9-81ED-4DB2-BD59-A6C34878D82A}">
                    <a16:rowId xmlns:a16="http://schemas.microsoft.com/office/drawing/2014/main" val="1318221794"/>
                  </a:ext>
                </a:extLst>
              </a:tr>
            </a:tbl>
          </a:graphicData>
        </a:graphic>
      </p:graphicFrame>
    </p:spTree>
    <p:extLst>
      <p:ext uri="{BB962C8B-B14F-4D97-AF65-F5344CB8AC3E}">
        <p14:creationId xmlns:p14="http://schemas.microsoft.com/office/powerpoint/2010/main" val="60387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Suggestions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CLUSTER 1: These are our champion customers. We can give extra purchase points, special mentions on our social media pages or any kind of token of appreciation so that they continue to shop from our platform.</a:t>
            </a:r>
          </a:p>
          <a:p>
            <a:r>
              <a:rPr lang="en-US" dirty="0">
                <a:latin typeface="Times New Roman" panose="02020603050405020304" pitchFamily="18" charset="0"/>
                <a:cs typeface="Times New Roman" panose="02020603050405020304" pitchFamily="18" charset="0"/>
              </a:rPr>
              <a:t>CLUSTER 2: This group of customer needs the most attention. It lies third on the both the frequency and recency field but have the highest mean spending of all the clusters and thus a valuable group, may contribute to the churn rate. We should do promotional offers especially for the type of products similar to the ones they are interested in and also take a look at their feedbacks and suggestions. </a:t>
            </a:r>
          </a:p>
        </p:txBody>
      </p:sp>
    </p:spTree>
    <p:extLst>
      <p:ext uri="{BB962C8B-B14F-4D97-AF65-F5344CB8AC3E}">
        <p14:creationId xmlns:p14="http://schemas.microsoft.com/office/powerpoint/2010/main" val="289732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CLUSTER 3: These are potential loyal customers. We should encourage them to keep shopping with us by providing them special-limited time offers on products in their basket and by providing bundle-offers such as buy 2 get 1 free, shop for 2000 and get 500 free. Offers attract customers who tend to spend less.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CLUSTER 4: These are the cold customers and they will or already have contributed to the churn-rate. The best we can do is conduct a separate analysis to what went wrong in their case.</a:t>
            </a:r>
          </a:p>
        </p:txBody>
      </p:sp>
    </p:spTree>
    <p:extLst>
      <p:ext uri="{BB962C8B-B14F-4D97-AF65-F5344CB8AC3E}">
        <p14:creationId xmlns:p14="http://schemas.microsoft.com/office/powerpoint/2010/main" val="93658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184F6-D853-4E97-97FB-F7B3A7D8DB49}"/>
              </a:ext>
            </a:extLst>
          </p:cNvPr>
          <p:cNvSpPr>
            <a:spLocks noGrp="1"/>
          </p:cNvSpPr>
          <p:nvPr>
            <p:ph type="title"/>
          </p:nvPr>
        </p:nvSpPr>
        <p:spPr>
          <a:xfrm>
            <a:off x="1062003" y="266068"/>
            <a:ext cx="3703652" cy="461639"/>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Cluster Plot</a:t>
            </a:r>
          </a:p>
        </p:txBody>
      </p:sp>
      <p:sp>
        <p:nvSpPr>
          <p:cNvPr id="6" name="Text Placeholder 5">
            <a:extLst>
              <a:ext uri="{FF2B5EF4-FFF2-40B4-BE49-F238E27FC236}">
                <a16:creationId xmlns:a16="http://schemas.microsoft.com/office/drawing/2014/main" id="{81B34353-9095-477F-AAB9-ABAEA65C3C50}"/>
              </a:ext>
            </a:extLst>
          </p:cNvPr>
          <p:cNvSpPr>
            <a:spLocks noGrp="1"/>
          </p:cNvSpPr>
          <p:nvPr>
            <p:ph type="body" sz="half" idx="2"/>
          </p:nvPr>
        </p:nvSpPr>
        <p:spPr>
          <a:xfrm>
            <a:off x="657248" y="928875"/>
            <a:ext cx="4513162" cy="5798496"/>
          </a:xfrm>
        </p:spPr>
        <p:txBody>
          <a:bodyPr>
            <a:normAutofit/>
          </a:bodyPr>
          <a:lstStyle/>
          <a:p>
            <a:r>
              <a:rPr lang="en-IN" sz="2000" dirty="0">
                <a:latin typeface="Times New Roman" panose="02020603050405020304" pitchFamily="18" charset="0"/>
                <a:cs typeface="Times New Roman" panose="02020603050405020304" pitchFamily="18" charset="0"/>
              </a:rPr>
              <a:t>Features/ Variables description:</a:t>
            </a:r>
          </a:p>
          <a:p>
            <a:pPr marL="342900" indent="-342900">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avg_recency</a:t>
            </a:r>
            <a:r>
              <a:rPr lang="en-IN" sz="1800" dirty="0">
                <a:latin typeface="Times New Roman" panose="02020603050405020304" pitchFamily="18" charset="0"/>
                <a:cs typeface="Times New Roman" panose="02020603050405020304" pitchFamily="18" charset="0"/>
              </a:rPr>
              <a:t>:  Average value of customer’s last transaction with the company in terms of number of days in a cluster.</a:t>
            </a:r>
          </a:p>
          <a:p>
            <a:pPr marL="342900" indent="-342900">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avg_TA</a:t>
            </a:r>
            <a:r>
              <a:rPr lang="en-IN" sz="1800" dirty="0">
                <a:latin typeface="Times New Roman" panose="02020603050405020304" pitchFamily="18" charset="0"/>
                <a:cs typeface="Times New Roman" panose="02020603050405020304" pitchFamily="18" charset="0"/>
              </a:rPr>
              <a:t>:  Average value of total amount paid for goods purchased by the customers from each cluster.</a:t>
            </a:r>
          </a:p>
          <a:p>
            <a:pPr marL="342900" indent="-342900">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avg_frequency</a:t>
            </a:r>
            <a:r>
              <a:rPr lang="en-IN" sz="1800" dirty="0">
                <a:latin typeface="Times New Roman" panose="02020603050405020304" pitchFamily="18" charset="0"/>
                <a:cs typeface="Times New Roman" panose="02020603050405020304" pitchFamily="18" charset="0"/>
              </a:rPr>
              <a:t>: Average value of the no. of times  customers from each cluster transacted with the company in the given time period of 374 days.</a:t>
            </a:r>
          </a:p>
          <a:p>
            <a:pPr marL="342900" indent="-342900">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mean_spending</a:t>
            </a:r>
            <a:r>
              <a:rPr lang="en-IN" sz="1800" dirty="0">
                <a:latin typeface="Times New Roman" panose="02020603050405020304" pitchFamily="18" charset="0"/>
                <a:cs typeface="Times New Roman" panose="02020603050405020304" pitchFamily="18" charset="0"/>
              </a:rPr>
              <a:t>: Average amount the customers from each cluster spent in transaction with the company.</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clusters:  Number of clusters was determined using the elbow method.</a:t>
            </a:r>
          </a:p>
          <a:p>
            <a:r>
              <a:rPr lang="en-IN" sz="1800" dirty="0">
                <a:latin typeface="Times New Roman" panose="02020603050405020304" pitchFamily="18" charset="0"/>
                <a:cs typeface="Times New Roman" panose="02020603050405020304" pitchFamily="18" charset="0"/>
              </a:rPr>
              <a:t>All variables are on a cluster-based average.</a:t>
            </a:r>
          </a:p>
        </p:txBody>
      </p:sp>
      <p:pic>
        <p:nvPicPr>
          <p:cNvPr id="7" name="Picture Placeholder 6">
            <a:extLst>
              <a:ext uri="{FF2B5EF4-FFF2-40B4-BE49-F238E27FC236}">
                <a16:creationId xmlns:a16="http://schemas.microsoft.com/office/drawing/2014/main" id="{A9E5F36A-074A-4A7E-AA50-4EE7CAFCCA1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94" b="494"/>
          <a:stretch>
            <a:fillRect/>
          </a:stretch>
        </p:blipFill>
        <p:spPr>
          <a:xfrm>
            <a:off x="5183188" y="0"/>
            <a:ext cx="6854825" cy="6858000"/>
          </a:xfrm>
        </p:spPr>
      </p:pic>
    </p:spTree>
    <p:extLst>
      <p:ext uri="{BB962C8B-B14F-4D97-AF65-F5344CB8AC3E}">
        <p14:creationId xmlns:p14="http://schemas.microsoft.com/office/powerpoint/2010/main" val="144278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CC06D5-4AB5-491D-A465-BC4C0F2745C1}"/>
              </a:ext>
            </a:extLst>
          </p:cNvPr>
          <p:cNvSpPr txBox="1"/>
          <p:nvPr/>
        </p:nvSpPr>
        <p:spPr>
          <a:xfrm>
            <a:off x="887766" y="3107184"/>
            <a:ext cx="9969623"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recency of x indicates that the customer has made their last purchase x days ago. Therefore, lower value of recency is indicative of a more valuable customer because the more recently the customer has transacted with the company, the more likely that customer will be responsive to communications from the company and make a purchase.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Customers with higher frequency are more engaged and probably more loyal than those with less frequency.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Total Amount reflects how much the customer has spent purchasing products from the company.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Total Amount divided by frequency gives the mean spending of customers in each cluster.</a:t>
            </a:r>
          </a:p>
        </p:txBody>
      </p:sp>
      <p:graphicFrame>
        <p:nvGraphicFramePr>
          <p:cNvPr id="10" name="Table 9">
            <a:extLst>
              <a:ext uri="{FF2B5EF4-FFF2-40B4-BE49-F238E27FC236}">
                <a16:creationId xmlns:a16="http://schemas.microsoft.com/office/drawing/2014/main" id="{36B52D5E-B89A-4F2D-AA79-63EE69C9562A}"/>
              </a:ext>
            </a:extLst>
          </p:cNvPr>
          <p:cNvGraphicFramePr>
            <a:graphicFrameLocks noGrp="1"/>
          </p:cNvGraphicFramePr>
          <p:nvPr>
            <p:extLst>
              <p:ext uri="{D42A27DB-BD31-4B8C-83A1-F6EECF244321}">
                <p14:modId xmlns:p14="http://schemas.microsoft.com/office/powerpoint/2010/main" val="3014484618"/>
              </p:ext>
            </p:extLst>
          </p:nvPr>
        </p:nvGraphicFramePr>
        <p:xfrm>
          <a:off x="1296140" y="756504"/>
          <a:ext cx="9259410" cy="2261905"/>
        </p:xfrm>
        <a:graphic>
          <a:graphicData uri="http://schemas.openxmlformats.org/drawingml/2006/table">
            <a:tbl>
              <a:tblPr firstRow="1" firstCol="1" bandRow="1"/>
              <a:tblGrid>
                <a:gridCol w="1163486">
                  <a:extLst>
                    <a:ext uri="{9D8B030D-6E8A-4147-A177-3AD203B41FA5}">
                      <a16:colId xmlns:a16="http://schemas.microsoft.com/office/drawing/2014/main" val="282937341"/>
                    </a:ext>
                  </a:extLst>
                </a:gridCol>
                <a:gridCol w="1373560">
                  <a:extLst>
                    <a:ext uri="{9D8B030D-6E8A-4147-A177-3AD203B41FA5}">
                      <a16:colId xmlns:a16="http://schemas.microsoft.com/office/drawing/2014/main" val="1639559530"/>
                    </a:ext>
                  </a:extLst>
                </a:gridCol>
                <a:gridCol w="1858346">
                  <a:extLst>
                    <a:ext uri="{9D8B030D-6E8A-4147-A177-3AD203B41FA5}">
                      <a16:colId xmlns:a16="http://schemas.microsoft.com/office/drawing/2014/main" val="3751880685"/>
                    </a:ext>
                  </a:extLst>
                </a:gridCol>
                <a:gridCol w="2213855">
                  <a:extLst>
                    <a:ext uri="{9D8B030D-6E8A-4147-A177-3AD203B41FA5}">
                      <a16:colId xmlns:a16="http://schemas.microsoft.com/office/drawing/2014/main" val="364537646"/>
                    </a:ext>
                  </a:extLst>
                </a:gridCol>
                <a:gridCol w="2650163">
                  <a:extLst>
                    <a:ext uri="{9D8B030D-6E8A-4147-A177-3AD203B41FA5}">
                      <a16:colId xmlns:a16="http://schemas.microsoft.com/office/drawing/2014/main" val="698304150"/>
                    </a:ext>
                  </a:extLst>
                </a:gridCol>
              </a:tblGrid>
              <a:tr h="452381">
                <a:tc>
                  <a:txBody>
                    <a:bodyPr/>
                    <a:lstStyle/>
                    <a:p>
                      <a:pPr algn="r" fontAlgn="b"/>
                      <a:r>
                        <a:rPr lang="en-IN" sz="1800" b="0" i="0" u="none" strike="noStrike" dirty="0">
                          <a:solidFill>
                            <a:srgbClr val="FFFFFF"/>
                          </a:solidFill>
                          <a:effectLst/>
                          <a:latin typeface="Times New Roman" panose="02020603050405020304" pitchFamily="18" charset="0"/>
                          <a:cs typeface="Times New Roman" panose="02020603050405020304" pitchFamily="18" charset="0"/>
                        </a:rPr>
                        <a:t>cluster</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4472C4"/>
                    </a:solidFill>
                  </a:tcPr>
                </a:tc>
                <a:tc>
                  <a:txBody>
                    <a:bodyPr/>
                    <a:lstStyle/>
                    <a:p>
                      <a:pPr algn="r" fontAlgn="b"/>
                      <a:r>
                        <a:rPr lang="en-IN" sz="1800" b="0" i="0" u="none" strike="noStrike" dirty="0" err="1">
                          <a:solidFill>
                            <a:srgbClr val="FFFFFF"/>
                          </a:solidFill>
                          <a:effectLst/>
                          <a:latin typeface="Times New Roman" panose="02020603050405020304" pitchFamily="18" charset="0"/>
                          <a:cs typeface="Times New Roman" panose="02020603050405020304" pitchFamily="18" charset="0"/>
                        </a:rPr>
                        <a:t>avg_TA</a:t>
                      </a:r>
                      <a:endParaRPr lang="en-IN" sz="18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4472C4"/>
                    </a:solidFill>
                  </a:tcPr>
                </a:tc>
                <a:tc>
                  <a:txBody>
                    <a:bodyPr/>
                    <a:lstStyle/>
                    <a:p>
                      <a:pPr algn="r" fontAlgn="b"/>
                      <a:r>
                        <a:rPr lang="en-IN" sz="1800" b="0" i="0" u="none" strike="noStrike" dirty="0" err="1">
                          <a:solidFill>
                            <a:srgbClr val="FFFFFF"/>
                          </a:solidFill>
                          <a:effectLst/>
                          <a:latin typeface="Times New Roman" panose="02020603050405020304" pitchFamily="18" charset="0"/>
                          <a:cs typeface="Times New Roman" panose="02020603050405020304" pitchFamily="18" charset="0"/>
                        </a:rPr>
                        <a:t>avg_recency</a:t>
                      </a:r>
                      <a:endParaRPr lang="en-IN" sz="18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b">
                    <a:lnL>
                      <a:noFill/>
                    </a:lnL>
                    <a:lnR>
                      <a:noFill/>
                    </a:lnR>
                    <a:lnT>
                      <a:noFill/>
                    </a:lnT>
                    <a:lnB>
                      <a:noFill/>
                    </a:lnB>
                    <a:solidFill>
                      <a:srgbClr val="4472C4"/>
                    </a:solidFill>
                  </a:tcPr>
                </a:tc>
                <a:tc>
                  <a:txBody>
                    <a:bodyPr/>
                    <a:lstStyle/>
                    <a:p>
                      <a:pPr algn="r" fontAlgn="b"/>
                      <a:r>
                        <a:rPr lang="en-IN" sz="1800" b="0" i="0" u="none" strike="noStrike" dirty="0" err="1">
                          <a:solidFill>
                            <a:srgbClr val="FFFFFF"/>
                          </a:solidFill>
                          <a:effectLst/>
                          <a:latin typeface="Times New Roman" panose="02020603050405020304" pitchFamily="18" charset="0"/>
                          <a:cs typeface="Times New Roman" panose="02020603050405020304" pitchFamily="18" charset="0"/>
                        </a:rPr>
                        <a:t>avg_frequency</a:t>
                      </a:r>
                      <a:endParaRPr lang="en-IN" sz="18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b">
                    <a:lnL>
                      <a:noFill/>
                    </a:lnL>
                    <a:lnR>
                      <a:noFill/>
                    </a:lnR>
                    <a:lnT>
                      <a:noFill/>
                    </a:lnT>
                    <a:lnB>
                      <a:noFill/>
                    </a:lnB>
                    <a:solidFill>
                      <a:srgbClr val="4472C4"/>
                    </a:solidFill>
                  </a:tcPr>
                </a:tc>
                <a:tc>
                  <a:txBody>
                    <a:bodyPr/>
                    <a:lstStyle/>
                    <a:p>
                      <a:pPr algn="r" fontAlgn="b"/>
                      <a:r>
                        <a:rPr lang="en-IN" sz="1800" b="0" i="0" u="none" strike="noStrike" dirty="0" err="1">
                          <a:solidFill>
                            <a:srgbClr val="FFFFFF"/>
                          </a:solidFill>
                          <a:effectLst/>
                          <a:latin typeface="Times New Roman" panose="02020603050405020304" pitchFamily="18" charset="0"/>
                          <a:cs typeface="Times New Roman" panose="02020603050405020304" pitchFamily="18" charset="0"/>
                        </a:rPr>
                        <a:t>mean_spending</a:t>
                      </a:r>
                      <a:endParaRPr lang="en-IN" sz="18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3713148528"/>
                  </a:ext>
                </a:extLst>
              </a:tr>
              <a:tr h="452381">
                <a:tc>
                  <a:txBody>
                    <a:bodyPr/>
                    <a:lstStyle/>
                    <a:p>
                      <a:pPr algn="r" fontAlgn="b"/>
                      <a:r>
                        <a:rPr lang="en-IN" sz="1800" b="0" i="0" u="none" strike="noStrike" dirty="0">
                          <a:solidFill>
                            <a:srgbClr val="006100"/>
                          </a:solidFill>
                          <a:effectLst/>
                          <a:latin typeface="Times New Roman" panose="02020603050405020304" pitchFamily="18" charset="0"/>
                          <a:cs typeface="Times New Roman" panose="02020603050405020304" pitchFamily="18" charset="0"/>
                        </a:rPr>
                        <a:t>1</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C6EFCE"/>
                    </a:solidFill>
                  </a:tcPr>
                </a:tc>
                <a:tc>
                  <a:txBody>
                    <a:bodyPr/>
                    <a:lstStyle/>
                    <a:p>
                      <a:pPr algn="r" fontAlgn="b"/>
                      <a:r>
                        <a:rPr lang="en-IN" sz="1800" b="0" i="0" u="none" strike="noStrike" dirty="0">
                          <a:solidFill>
                            <a:srgbClr val="006100"/>
                          </a:solidFill>
                          <a:effectLst/>
                          <a:latin typeface="Times New Roman" panose="02020603050405020304" pitchFamily="18" charset="0"/>
                          <a:cs typeface="Times New Roman" panose="02020603050405020304" pitchFamily="18" charset="0"/>
                        </a:rPr>
                        <a:t>68513.93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C6EFCE"/>
                    </a:solidFill>
                  </a:tcPr>
                </a:tc>
                <a:tc>
                  <a:txBody>
                    <a:bodyPr/>
                    <a:lstStyle/>
                    <a:p>
                      <a:pPr algn="r" fontAlgn="b"/>
                      <a:r>
                        <a:rPr lang="en-IN" sz="1800" b="0" i="0" u="none" strike="noStrike" dirty="0">
                          <a:solidFill>
                            <a:srgbClr val="006100"/>
                          </a:solidFill>
                          <a:effectLst/>
                          <a:latin typeface="Times New Roman" panose="02020603050405020304" pitchFamily="18" charset="0"/>
                          <a:cs typeface="Times New Roman" panose="02020603050405020304" pitchFamily="18" charset="0"/>
                        </a:rPr>
                        <a:t>7.15</a:t>
                      </a:r>
                    </a:p>
                  </a:txBody>
                  <a:tcPr marL="7620" marR="7620" marT="7620" marB="0" anchor="b">
                    <a:lnL>
                      <a:noFill/>
                    </a:lnL>
                    <a:lnR>
                      <a:noFill/>
                    </a:lnR>
                    <a:lnT>
                      <a:noFill/>
                    </a:lnT>
                    <a:lnB>
                      <a:noFill/>
                    </a:lnB>
                    <a:solidFill>
                      <a:srgbClr val="C6EFCE"/>
                    </a:solidFill>
                  </a:tcPr>
                </a:tc>
                <a:tc>
                  <a:txBody>
                    <a:bodyPr/>
                    <a:lstStyle/>
                    <a:p>
                      <a:pPr algn="r" fontAlgn="b"/>
                      <a:r>
                        <a:rPr lang="en-IN" sz="1800" b="0" i="0" u="none" strike="noStrike" dirty="0">
                          <a:solidFill>
                            <a:srgbClr val="006100"/>
                          </a:solidFill>
                          <a:effectLst/>
                          <a:latin typeface="Times New Roman" panose="02020603050405020304" pitchFamily="18" charset="0"/>
                          <a:cs typeface="Times New Roman" panose="02020603050405020304" pitchFamily="18" charset="0"/>
                        </a:rPr>
                        <a:t>78.2</a:t>
                      </a:r>
                    </a:p>
                  </a:txBody>
                  <a:tcPr marL="7620" marR="7620" marT="7620" marB="0" anchor="b">
                    <a:lnL>
                      <a:noFill/>
                    </a:lnL>
                    <a:lnR>
                      <a:noFill/>
                    </a:lnR>
                    <a:lnT>
                      <a:noFill/>
                    </a:lnT>
                    <a:lnB>
                      <a:noFill/>
                    </a:lnB>
                    <a:solidFill>
                      <a:srgbClr val="C6EFCE"/>
                    </a:solidFill>
                  </a:tcPr>
                </a:tc>
                <a:tc>
                  <a:txBody>
                    <a:bodyPr/>
                    <a:lstStyle/>
                    <a:p>
                      <a:pPr algn="r" fontAlgn="b"/>
                      <a:r>
                        <a:rPr lang="en-IN" sz="1800" b="0" i="0" u="none" strike="noStrike" dirty="0">
                          <a:solidFill>
                            <a:srgbClr val="006100"/>
                          </a:solidFill>
                          <a:effectLst/>
                          <a:latin typeface="Times New Roman" panose="02020603050405020304" pitchFamily="18" charset="0"/>
                          <a:cs typeface="Times New Roman" panose="02020603050405020304" pitchFamily="18" charset="0"/>
                        </a:rPr>
                        <a:t>1237.7</a:t>
                      </a:r>
                    </a:p>
                  </a:txBody>
                  <a:tcPr marL="7620" marR="7620" marT="7620" marB="0" anchor="b">
                    <a:lnL>
                      <a:noFill/>
                    </a:lnL>
                    <a:lnR>
                      <a:noFill/>
                    </a:lnR>
                    <a:lnT>
                      <a:noFill/>
                    </a:lnT>
                    <a:lnB>
                      <a:noFill/>
                    </a:lnB>
                    <a:solidFill>
                      <a:srgbClr val="C6EFCE"/>
                    </a:solidFill>
                  </a:tcPr>
                </a:tc>
                <a:extLst>
                  <a:ext uri="{0D108BD9-81ED-4DB2-BD59-A6C34878D82A}">
                    <a16:rowId xmlns:a16="http://schemas.microsoft.com/office/drawing/2014/main" val="3777818430"/>
                  </a:ext>
                </a:extLst>
              </a:tr>
              <a:tr h="452381">
                <a:tc>
                  <a:txBody>
                    <a:bodyPr/>
                    <a:lstStyle/>
                    <a:p>
                      <a:pPr algn="r" fontAlgn="b"/>
                      <a:r>
                        <a:rPr lang="en-IN" sz="1800" b="0" i="0" u="none" strike="noStrike">
                          <a:solidFill>
                            <a:srgbClr val="000000"/>
                          </a:solidFill>
                          <a:effectLst/>
                          <a:latin typeface="Times New Roman" panose="02020603050405020304" pitchFamily="18" charset="0"/>
                          <a:cs typeface="Times New Roman" panose="02020603050405020304" pitchFamily="18" charset="0"/>
                        </a:rPr>
                        <a:t>2</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r" fontAlgn="b"/>
                      <a:r>
                        <a:rPr lang="en-IN" sz="1800" b="0" i="0" u="none" strike="noStrike">
                          <a:solidFill>
                            <a:srgbClr val="000000"/>
                          </a:solidFill>
                          <a:effectLst/>
                          <a:latin typeface="Times New Roman" panose="02020603050405020304" pitchFamily="18" charset="0"/>
                          <a:cs typeface="Times New Roman" panose="02020603050405020304" pitchFamily="18" charset="0"/>
                        </a:rPr>
                        <a:t>5554.93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r" fontAlgn="b"/>
                      <a:r>
                        <a:rPr lang="en-IN" sz="1800" b="0" i="0" u="none" strike="noStrike" dirty="0">
                          <a:solidFill>
                            <a:srgbClr val="000000"/>
                          </a:solidFill>
                          <a:effectLst/>
                          <a:latin typeface="Times New Roman" panose="02020603050405020304" pitchFamily="18" charset="0"/>
                          <a:cs typeface="Times New Roman" panose="02020603050405020304" pitchFamily="18" charset="0"/>
                        </a:rPr>
                        <a:t>76.5</a:t>
                      </a:r>
                    </a:p>
                  </a:txBody>
                  <a:tcPr marL="7620" marR="7620" marT="7620" marB="0" anchor="b">
                    <a:lnL>
                      <a:noFill/>
                    </a:lnL>
                    <a:lnR>
                      <a:noFill/>
                    </a:lnR>
                    <a:lnT>
                      <a:noFill/>
                    </a:lnT>
                    <a:lnB>
                      <a:noFill/>
                    </a:lnB>
                    <a:solidFill>
                      <a:srgbClr val="FFE699"/>
                    </a:solidFill>
                  </a:tcPr>
                </a:tc>
                <a:tc>
                  <a:txBody>
                    <a:bodyPr/>
                    <a:lstStyle/>
                    <a:p>
                      <a:pPr algn="r" fontAlgn="b"/>
                      <a:r>
                        <a:rPr lang="en-IN" sz="1800" b="0" i="0" u="none" strike="noStrike" dirty="0">
                          <a:solidFill>
                            <a:srgbClr val="000000"/>
                          </a:solidFill>
                          <a:effectLst/>
                          <a:latin typeface="Times New Roman" panose="02020603050405020304" pitchFamily="18" charset="0"/>
                          <a:cs typeface="Times New Roman" panose="02020603050405020304" pitchFamily="18" charset="0"/>
                        </a:rPr>
                        <a:t>4.33</a:t>
                      </a:r>
                    </a:p>
                  </a:txBody>
                  <a:tcPr marL="7620" marR="7620" marT="7620" marB="0" anchor="b">
                    <a:lnL>
                      <a:noFill/>
                    </a:lnL>
                    <a:lnR>
                      <a:noFill/>
                    </a:lnR>
                    <a:lnT>
                      <a:noFill/>
                    </a:lnT>
                    <a:lnB>
                      <a:noFill/>
                    </a:lnB>
                    <a:solidFill>
                      <a:srgbClr val="FFE699"/>
                    </a:solidFill>
                  </a:tcPr>
                </a:tc>
                <a:tc>
                  <a:txBody>
                    <a:bodyPr/>
                    <a:lstStyle/>
                    <a:p>
                      <a:pPr algn="r" fontAlgn="b"/>
                      <a:r>
                        <a:rPr lang="en-IN" sz="1800" b="0" i="0" u="none" strike="noStrike">
                          <a:solidFill>
                            <a:srgbClr val="000000"/>
                          </a:solidFill>
                          <a:effectLst/>
                          <a:latin typeface="Times New Roman" panose="02020603050405020304" pitchFamily="18" charset="0"/>
                          <a:cs typeface="Times New Roman" panose="02020603050405020304" pitchFamily="18" charset="0"/>
                        </a:rPr>
                        <a:t>1367.02</a:t>
                      </a:r>
                    </a:p>
                  </a:txBody>
                  <a:tcPr marL="7620" marR="7620" marT="7620" marB="0" anchor="b">
                    <a:lnL>
                      <a:noFill/>
                    </a:lnL>
                    <a:lnR>
                      <a:noFill/>
                    </a:lnR>
                    <a:lnT>
                      <a:noFill/>
                    </a:lnT>
                    <a:lnB>
                      <a:noFill/>
                    </a:lnB>
                    <a:solidFill>
                      <a:srgbClr val="FFE699"/>
                    </a:solidFill>
                  </a:tcPr>
                </a:tc>
                <a:extLst>
                  <a:ext uri="{0D108BD9-81ED-4DB2-BD59-A6C34878D82A}">
                    <a16:rowId xmlns:a16="http://schemas.microsoft.com/office/drawing/2014/main" val="3337219326"/>
                  </a:ext>
                </a:extLst>
              </a:tr>
              <a:tr h="452381">
                <a:tc>
                  <a:txBody>
                    <a:bodyPr/>
                    <a:lstStyle/>
                    <a:p>
                      <a:pPr algn="r" fontAlgn="b"/>
                      <a:r>
                        <a:rPr lang="en-IN" sz="1800" b="0" i="0" u="none" strike="noStrike">
                          <a:solidFill>
                            <a:srgbClr val="000000"/>
                          </a:solidFill>
                          <a:effectLst/>
                          <a:latin typeface="Times New Roman" panose="02020603050405020304" pitchFamily="18" charset="0"/>
                          <a:cs typeface="Times New Roman" panose="02020603050405020304" pitchFamily="18" charset="0"/>
                        </a:rPr>
                        <a:t>3</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r" fontAlgn="b"/>
                      <a:r>
                        <a:rPr lang="en-IN" sz="1800" b="0" i="0" u="none" strike="noStrike">
                          <a:solidFill>
                            <a:srgbClr val="000000"/>
                          </a:solidFill>
                          <a:effectLst/>
                          <a:latin typeface="Times New Roman" panose="02020603050405020304" pitchFamily="18" charset="0"/>
                          <a:cs typeface="Times New Roman" panose="02020603050405020304" pitchFamily="18" charset="0"/>
                        </a:rPr>
                        <a:t>1539.96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9BC2E6"/>
                    </a:solidFill>
                  </a:tcPr>
                </a:tc>
                <a:tc>
                  <a:txBody>
                    <a:bodyPr/>
                    <a:lstStyle/>
                    <a:p>
                      <a:pPr algn="r" fontAlgn="b"/>
                      <a:r>
                        <a:rPr lang="en-IN" sz="1800" b="0" i="0" u="none" strike="noStrike">
                          <a:solidFill>
                            <a:srgbClr val="000000"/>
                          </a:solidFill>
                          <a:effectLst/>
                          <a:latin typeface="Times New Roman" panose="02020603050405020304" pitchFamily="18" charset="0"/>
                          <a:cs typeface="Times New Roman" panose="02020603050405020304" pitchFamily="18" charset="0"/>
                        </a:rPr>
                        <a:t>41.56</a:t>
                      </a:r>
                    </a:p>
                  </a:txBody>
                  <a:tcPr marL="7620" marR="7620" marT="7620" marB="0" anchor="b">
                    <a:lnL>
                      <a:noFill/>
                    </a:lnL>
                    <a:lnR>
                      <a:noFill/>
                    </a:lnR>
                    <a:lnT>
                      <a:noFill/>
                    </a:lnT>
                    <a:lnB>
                      <a:noFill/>
                    </a:lnB>
                    <a:solidFill>
                      <a:srgbClr val="9BC2E6"/>
                    </a:solidFill>
                  </a:tcPr>
                </a:tc>
                <a:tc>
                  <a:txBody>
                    <a:bodyPr/>
                    <a:lstStyle/>
                    <a:p>
                      <a:pPr algn="r" fontAlgn="b"/>
                      <a:r>
                        <a:rPr lang="en-IN" sz="1800" b="0" i="0" u="none" strike="noStrike" dirty="0">
                          <a:solidFill>
                            <a:srgbClr val="000000"/>
                          </a:solidFill>
                          <a:effectLst/>
                          <a:latin typeface="Times New Roman" panose="02020603050405020304" pitchFamily="18" charset="0"/>
                          <a:cs typeface="Times New Roman" panose="02020603050405020304" pitchFamily="18" charset="0"/>
                        </a:rPr>
                        <a:t>4.71</a:t>
                      </a:r>
                    </a:p>
                  </a:txBody>
                  <a:tcPr marL="7620" marR="7620" marT="7620" marB="0" anchor="b">
                    <a:lnL>
                      <a:noFill/>
                    </a:lnL>
                    <a:lnR>
                      <a:noFill/>
                    </a:lnR>
                    <a:lnT>
                      <a:noFill/>
                    </a:lnT>
                    <a:lnB>
                      <a:noFill/>
                    </a:lnB>
                    <a:solidFill>
                      <a:srgbClr val="9BC2E6"/>
                    </a:solidFill>
                  </a:tcPr>
                </a:tc>
                <a:tc>
                  <a:txBody>
                    <a:bodyPr/>
                    <a:lstStyle/>
                    <a:p>
                      <a:pPr algn="r" fontAlgn="b"/>
                      <a:r>
                        <a:rPr lang="en-IN" sz="1800" b="0" i="0" u="none" strike="noStrike" dirty="0">
                          <a:solidFill>
                            <a:srgbClr val="000000"/>
                          </a:solidFill>
                          <a:effectLst/>
                          <a:latin typeface="Times New Roman" panose="02020603050405020304" pitchFamily="18" charset="0"/>
                          <a:cs typeface="Times New Roman" panose="02020603050405020304" pitchFamily="18" charset="0"/>
                        </a:rPr>
                        <a:t>309.47</a:t>
                      </a:r>
                    </a:p>
                  </a:txBody>
                  <a:tcPr marL="7620" marR="7620" marT="7620" marB="0" anchor="b">
                    <a:lnL>
                      <a:noFill/>
                    </a:lnL>
                    <a:lnR>
                      <a:noFill/>
                    </a:lnR>
                    <a:lnT>
                      <a:noFill/>
                    </a:lnT>
                    <a:lnB>
                      <a:noFill/>
                    </a:lnB>
                    <a:solidFill>
                      <a:srgbClr val="9BC2E6"/>
                    </a:solidFill>
                  </a:tcPr>
                </a:tc>
                <a:extLst>
                  <a:ext uri="{0D108BD9-81ED-4DB2-BD59-A6C34878D82A}">
                    <a16:rowId xmlns:a16="http://schemas.microsoft.com/office/drawing/2014/main" val="2792101569"/>
                  </a:ext>
                </a:extLst>
              </a:tr>
              <a:tr h="452381">
                <a:tc>
                  <a:txBody>
                    <a:bodyPr/>
                    <a:lstStyle/>
                    <a:p>
                      <a:pPr algn="r" fontAlgn="b"/>
                      <a:r>
                        <a:rPr lang="en-IN" sz="1800" b="0" i="0" u="none" strike="noStrike">
                          <a:solidFill>
                            <a:srgbClr val="9C0006"/>
                          </a:solidFill>
                          <a:effectLst/>
                          <a:latin typeface="Times New Roman" panose="02020603050405020304" pitchFamily="18" charset="0"/>
                          <a:cs typeface="Times New Roman" panose="02020603050405020304" pitchFamily="18" charset="0"/>
                        </a:rPr>
                        <a:t>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C7CE"/>
                    </a:solidFill>
                  </a:tcPr>
                </a:tc>
                <a:tc>
                  <a:txBody>
                    <a:bodyPr/>
                    <a:lstStyle/>
                    <a:p>
                      <a:pPr algn="r" fontAlgn="b"/>
                      <a:r>
                        <a:rPr lang="en-IN" sz="1800" b="0" i="0" u="none" strike="noStrike">
                          <a:solidFill>
                            <a:srgbClr val="9C0006"/>
                          </a:solidFill>
                          <a:effectLst/>
                          <a:latin typeface="Times New Roman" panose="02020603050405020304" pitchFamily="18" charset="0"/>
                          <a:cs typeface="Times New Roman" panose="02020603050405020304" pitchFamily="18" charset="0"/>
                        </a:rPr>
                        <a:t>385.04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r" fontAlgn="b"/>
                      <a:r>
                        <a:rPr lang="en-IN" sz="1800" b="0" i="0" u="none" strike="noStrike">
                          <a:solidFill>
                            <a:srgbClr val="9C0006"/>
                          </a:solidFill>
                          <a:effectLst/>
                          <a:latin typeface="Times New Roman" panose="02020603050405020304" pitchFamily="18" charset="0"/>
                          <a:cs typeface="Times New Roman" panose="02020603050405020304" pitchFamily="18" charset="0"/>
                        </a:rPr>
                        <a:t>247.63</a:t>
                      </a:r>
                    </a:p>
                  </a:txBody>
                  <a:tcPr marL="7620" marR="7620" marT="7620" marB="0" anchor="b">
                    <a:lnL>
                      <a:noFill/>
                    </a:lnL>
                    <a:lnR>
                      <a:noFill/>
                    </a:lnR>
                    <a:lnT>
                      <a:noFill/>
                    </a:lnT>
                    <a:lnB>
                      <a:noFill/>
                    </a:lnB>
                    <a:solidFill>
                      <a:srgbClr val="FFC7CE"/>
                    </a:solidFill>
                  </a:tcPr>
                </a:tc>
                <a:tc>
                  <a:txBody>
                    <a:bodyPr/>
                    <a:lstStyle/>
                    <a:p>
                      <a:pPr algn="r" fontAlgn="b"/>
                      <a:r>
                        <a:rPr lang="en-IN" sz="1800" b="0" i="0" u="none" strike="noStrike">
                          <a:solidFill>
                            <a:srgbClr val="9C0006"/>
                          </a:solidFill>
                          <a:effectLst/>
                          <a:latin typeface="Times New Roman" panose="02020603050405020304" pitchFamily="18" charset="0"/>
                          <a:cs typeface="Times New Roman" panose="02020603050405020304" pitchFamily="18" charset="0"/>
                        </a:rPr>
                        <a:t>1.57</a:t>
                      </a:r>
                    </a:p>
                  </a:txBody>
                  <a:tcPr marL="7620" marR="7620" marT="7620" marB="0" anchor="b">
                    <a:lnL>
                      <a:noFill/>
                    </a:lnL>
                    <a:lnR>
                      <a:noFill/>
                    </a:lnR>
                    <a:lnT>
                      <a:noFill/>
                    </a:lnT>
                    <a:lnB>
                      <a:noFill/>
                    </a:lnB>
                    <a:solidFill>
                      <a:srgbClr val="FFC7CE"/>
                    </a:solidFill>
                  </a:tcPr>
                </a:tc>
                <a:tc>
                  <a:txBody>
                    <a:bodyPr/>
                    <a:lstStyle/>
                    <a:p>
                      <a:pPr algn="r" fontAlgn="b"/>
                      <a:r>
                        <a:rPr lang="en-IN" sz="1800" b="0" i="0" u="none" strike="noStrike" dirty="0">
                          <a:solidFill>
                            <a:srgbClr val="9C0006"/>
                          </a:solidFill>
                          <a:effectLst/>
                          <a:latin typeface="Times New Roman" panose="02020603050405020304" pitchFamily="18" charset="0"/>
                          <a:cs typeface="Times New Roman" panose="02020603050405020304" pitchFamily="18" charset="0"/>
                        </a:rPr>
                        <a:t>251.15</a:t>
                      </a:r>
                    </a:p>
                  </a:txBody>
                  <a:tcPr marL="7620" marR="7620" marT="7620" marB="0" anchor="b">
                    <a:lnL>
                      <a:noFill/>
                    </a:lnL>
                    <a:lnR>
                      <a:noFill/>
                    </a:lnR>
                    <a:lnT>
                      <a:noFill/>
                    </a:lnT>
                    <a:lnB>
                      <a:noFill/>
                    </a:lnB>
                    <a:solidFill>
                      <a:srgbClr val="FFC7CE"/>
                    </a:solidFill>
                  </a:tcPr>
                </a:tc>
                <a:extLst>
                  <a:ext uri="{0D108BD9-81ED-4DB2-BD59-A6C34878D82A}">
                    <a16:rowId xmlns:a16="http://schemas.microsoft.com/office/drawing/2014/main" val="1035345341"/>
                  </a:ext>
                </a:extLst>
              </a:tr>
            </a:tbl>
          </a:graphicData>
        </a:graphic>
      </p:graphicFrame>
    </p:spTree>
    <p:extLst>
      <p:ext uri="{BB962C8B-B14F-4D97-AF65-F5344CB8AC3E}">
        <p14:creationId xmlns:p14="http://schemas.microsoft.com/office/powerpoint/2010/main" val="243979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46BE2B-AF66-4489-B50C-EF1B5DA6ACC8}"/>
              </a:ext>
            </a:extLst>
          </p:cNvPr>
          <p:cNvSpPr txBox="1"/>
          <p:nvPr/>
        </p:nvSpPr>
        <p:spPr>
          <a:xfrm>
            <a:off x="2024109" y="4216209"/>
            <a:ext cx="7910003"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Ranks assigned to each feature on a scale of 1-4.</a:t>
            </a:r>
          </a:p>
          <a:p>
            <a:r>
              <a:rPr lang="en-IN" sz="2400" dirty="0">
                <a:latin typeface="Times New Roman" panose="02020603050405020304" pitchFamily="18" charset="0"/>
                <a:cs typeface="Times New Roman" panose="02020603050405020304" pitchFamily="18" charset="0"/>
              </a:rPr>
              <a:t>1 being the highest and 4 the lowest.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makes the segregation of customers convenient.</a:t>
            </a:r>
          </a:p>
          <a:p>
            <a:endParaRPr lang="en-IN" sz="2400" dirty="0">
              <a:latin typeface="Times New Roman" panose="02020603050405020304" pitchFamily="18" charset="0"/>
              <a:cs typeface="Times New Roman" panose="02020603050405020304" pitchFamily="18" charset="0"/>
            </a:endParaRPr>
          </a:p>
        </p:txBody>
      </p:sp>
      <p:graphicFrame>
        <p:nvGraphicFramePr>
          <p:cNvPr id="11" name="Content Placeholder 10">
            <a:extLst>
              <a:ext uri="{FF2B5EF4-FFF2-40B4-BE49-F238E27FC236}">
                <a16:creationId xmlns:a16="http://schemas.microsoft.com/office/drawing/2014/main" id="{A4710C26-2A31-4EF5-A4AF-2EDC32E59983}"/>
              </a:ext>
            </a:extLst>
          </p:cNvPr>
          <p:cNvGraphicFramePr>
            <a:graphicFrameLocks noGrp="1"/>
          </p:cNvGraphicFramePr>
          <p:nvPr>
            <p:ph idx="1"/>
            <p:extLst>
              <p:ext uri="{D42A27DB-BD31-4B8C-83A1-F6EECF244321}">
                <p14:modId xmlns:p14="http://schemas.microsoft.com/office/powerpoint/2010/main" val="1327743941"/>
              </p:ext>
            </p:extLst>
          </p:nvPr>
        </p:nvGraphicFramePr>
        <p:xfrm>
          <a:off x="2024110" y="1633784"/>
          <a:ext cx="7981024" cy="2381145"/>
        </p:xfrm>
        <a:graphic>
          <a:graphicData uri="http://schemas.openxmlformats.org/drawingml/2006/table">
            <a:tbl>
              <a:tblPr firstRow="1" firstCol="1" bandRow="1"/>
              <a:tblGrid>
                <a:gridCol w="1002851">
                  <a:extLst>
                    <a:ext uri="{9D8B030D-6E8A-4147-A177-3AD203B41FA5}">
                      <a16:colId xmlns:a16="http://schemas.microsoft.com/office/drawing/2014/main" val="1815707928"/>
                    </a:ext>
                  </a:extLst>
                </a:gridCol>
                <a:gridCol w="1183921">
                  <a:extLst>
                    <a:ext uri="{9D8B030D-6E8A-4147-A177-3AD203B41FA5}">
                      <a16:colId xmlns:a16="http://schemas.microsoft.com/office/drawing/2014/main" val="2696896781"/>
                    </a:ext>
                  </a:extLst>
                </a:gridCol>
                <a:gridCol w="1601776">
                  <a:extLst>
                    <a:ext uri="{9D8B030D-6E8A-4147-A177-3AD203B41FA5}">
                      <a16:colId xmlns:a16="http://schemas.microsoft.com/office/drawing/2014/main" val="3810641792"/>
                    </a:ext>
                  </a:extLst>
                </a:gridCol>
                <a:gridCol w="1908203">
                  <a:extLst>
                    <a:ext uri="{9D8B030D-6E8A-4147-A177-3AD203B41FA5}">
                      <a16:colId xmlns:a16="http://schemas.microsoft.com/office/drawing/2014/main" val="4017100301"/>
                    </a:ext>
                  </a:extLst>
                </a:gridCol>
                <a:gridCol w="2284273">
                  <a:extLst>
                    <a:ext uri="{9D8B030D-6E8A-4147-A177-3AD203B41FA5}">
                      <a16:colId xmlns:a16="http://schemas.microsoft.com/office/drawing/2014/main" val="2791606974"/>
                    </a:ext>
                  </a:extLst>
                </a:gridCol>
              </a:tblGrid>
              <a:tr h="476229">
                <a:tc>
                  <a:txBody>
                    <a:bodyPr/>
                    <a:lstStyle/>
                    <a:p>
                      <a:pPr algn="r" fontAlgn="b"/>
                      <a:r>
                        <a:rPr lang="en-IN" sz="2000" b="0" i="0" u="none" strike="noStrike" dirty="0">
                          <a:solidFill>
                            <a:srgbClr val="FFFFFF"/>
                          </a:solidFill>
                          <a:effectLst/>
                          <a:latin typeface="Calibri" panose="020F0502020204030204" pitchFamily="34" charset="0"/>
                        </a:rPr>
                        <a:t>cluster</a:t>
                      </a:r>
                    </a:p>
                  </a:txBody>
                  <a:tcPr marL="6463" marR="6463" marT="6463" marB="0" anchor="b">
                    <a:lnL>
                      <a:noFill/>
                    </a:lnL>
                    <a:lnR>
                      <a:noFill/>
                    </a:lnR>
                    <a:lnT>
                      <a:noFill/>
                    </a:lnT>
                    <a:lnB>
                      <a:noFill/>
                    </a:lnB>
                    <a:solidFill>
                      <a:srgbClr val="4472C4"/>
                    </a:solidFill>
                  </a:tcPr>
                </a:tc>
                <a:tc>
                  <a:txBody>
                    <a:bodyPr/>
                    <a:lstStyle/>
                    <a:p>
                      <a:pPr algn="r" fontAlgn="b"/>
                      <a:r>
                        <a:rPr lang="en-IN" sz="2000" b="0" i="0" u="none" strike="noStrike" dirty="0" err="1">
                          <a:solidFill>
                            <a:srgbClr val="FFFFFF"/>
                          </a:solidFill>
                          <a:effectLst/>
                          <a:latin typeface="Calibri" panose="020F0502020204030204" pitchFamily="34" charset="0"/>
                        </a:rPr>
                        <a:t>avg_TA</a:t>
                      </a:r>
                      <a:endParaRPr lang="en-IN" sz="2000" b="0" i="0" u="none" strike="noStrike" dirty="0">
                        <a:solidFill>
                          <a:srgbClr val="FFFFFF"/>
                        </a:solidFill>
                        <a:effectLst/>
                        <a:latin typeface="Calibri" panose="020F0502020204030204" pitchFamily="34" charset="0"/>
                      </a:endParaRPr>
                    </a:p>
                  </a:txBody>
                  <a:tcPr marL="6463" marR="6463" marT="6463" marB="0" anchor="b">
                    <a:lnL>
                      <a:noFill/>
                    </a:lnL>
                    <a:lnR>
                      <a:noFill/>
                    </a:lnR>
                    <a:lnT>
                      <a:noFill/>
                    </a:lnT>
                    <a:lnB>
                      <a:noFill/>
                    </a:lnB>
                    <a:solidFill>
                      <a:srgbClr val="4472C4"/>
                    </a:solidFill>
                  </a:tcPr>
                </a:tc>
                <a:tc>
                  <a:txBody>
                    <a:bodyPr/>
                    <a:lstStyle/>
                    <a:p>
                      <a:pPr algn="r" fontAlgn="b"/>
                      <a:r>
                        <a:rPr lang="en-IN" sz="2000" b="0" i="0" u="none" strike="noStrike" dirty="0" err="1">
                          <a:solidFill>
                            <a:srgbClr val="FFFFFF"/>
                          </a:solidFill>
                          <a:effectLst/>
                          <a:latin typeface="Calibri" panose="020F0502020204030204" pitchFamily="34" charset="0"/>
                        </a:rPr>
                        <a:t>avg_recency</a:t>
                      </a:r>
                      <a:endParaRPr lang="en-IN" sz="2000" b="0" i="0" u="none" strike="noStrike" dirty="0">
                        <a:solidFill>
                          <a:srgbClr val="FFFFFF"/>
                        </a:solidFill>
                        <a:effectLst/>
                        <a:latin typeface="Calibri" panose="020F0502020204030204" pitchFamily="34" charset="0"/>
                      </a:endParaRPr>
                    </a:p>
                  </a:txBody>
                  <a:tcPr marL="6463" marR="6463" marT="6463" marB="0" anchor="b">
                    <a:lnL>
                      <a:noFill/>
                    </a:lnL>
                    <a:lnR>
                      <a:noFill/>
                    </a:lnR>
                    <a:lnT>
                      <a:noFill/>
                    </a:lnT>
                    <a:lnB>
                      <a:noFill/>
                    </a:lnB>
                    <a:solidFill>
                      <a:srgbClr val="4472C4"/>
                    </a:solidFill>
                  </a:tcPr>
                </a:tc>
                <a:tc>
                  <a:txBody>
                    <a:bodyPr/>
                    <a:lstStyle/>
                    <a:p>
                      <a:pPr algn="r" fontAlgn="b"/>
                      <a:r>
                        <a:rPr lang="en-IN" sz="2000" b="0" i="0" u="none" strike="noStrike" dirty="0" err="1">
                          <a:solidFill>
                            <a:srgbClr val="FFFFFF"/>
                          </a:solidFill>
                          <a:effectLst/>
                          <a:latin typeface="Calibri" panose="020F0502020204030204" pitchFamily="34" charset="0"/>
                        </a:rPr>
                        <a:t>avg_frequency</a:t>
                      </a:r>
                      <a:endParaRPr lang="en-IN" sz="2000" b="0" i="0" u="none" strike="noStrike" dirty="0">
                        <a:solidFill>
                          <a:srgbClr val="FFFFFF"/>
                        </a:solidFill>
                        <a:effectLst/>
                        <a:latin typeface="Calibri" panose="020F0502020204030204" pitchFamily="34" charset="0"/>
                      </a:endParaRPr>
                    </a:p>
                  </a:txBody>
                  <a:tcPr marL="6463" marR="6463" marT="6463" marB="0" anchor="b">
                    <a:lnL>
                      <a:noFill/>
                    </a:lnL>
                    <a:lnR>
                      <a:noFill/>
                    </a:lnR>
                    <a:lnT>
                      <a:noFill/>
                    </a:lnT>
                    <a:lnB>
                      <a:noFill/>
                    </a:lnB>
                    <a:solidFill>
                      <a:srgbClr val="4472C4"/>
                    </a:solidFill>
                  </a:tcPr>
                </a:tc>
                <a:tc>
                  <a:txBody>
                    <a:bodyPr/>
                    <a:lstStyle/>
                    <a:p>
                      <a:pPr algn="r" fontAlgn="b"/>
                      <a:r>
                        <a:rPr lang="en-IN" sz="2000" b="0" i="0" u="none" strike="noStrike" dirty="0" err="1">
                          <a:solidFill>
                            <a:srgbClr val="FFFFFF"/>
                          </a:solidFill>
                          <a:effectLst/>
                          <a:latin typeface="Calibri" panose="020F0502020204030204" pitchFamily="34" charset="0"/>
                        </a:rPr>
                        <a:t>mean_spending</a:t>
                      </a:r>
                      <a:endParaRPr lang="en-IN" sz="2000" b="0" i="0" u="none" strike="noStrike" dirty="0">
                        <a:solidFill>
                          <a:srgbClr val="FFFFFF"/>
                        </a:solidFill>
                        <a:effectLst/>
                        <a:latin typeface="Calibri" panose="020F0502020204030204" pitchFamily="34" charset="0"/>
                      </a:endParaRPr>
                    </a:p>
                  </a:txBody>
                  <a:tcPr marL="6463" marR="6463" marT="6463" marB="0" anchor="b">
                    <a:lnL>
                      <a:noFill/>
                    </a:lnL>
                    <a:lnR>
                      <a:noFill/>
                    </a:lnR>
                    <a:lnT>
                      <a:noFill/>
                    </a:lnT>
                    <a:lnB>
                      <a:noFill/>
                    </a:lnB>
                    <a:solidFill>
                      <a:srgbClr val="4472C4"/>
                    </a:solidFill>
                  </a:tcPr>
                </a:tc>
                <a:extLst>
                  <a:ext uri="{0D108BD9-81ED-4DB2-BD59-A6C34878D82A}">
                    <a16:rowId xmlns:a16="http://schemas.microsoft.com/office/drawing/2014/main" val="2477082361"/>
                  </a:ext>
                </a:extLst>
              </a:tr>
              <a:tr h="476229">
                <a:tc>
                  <a:txBody>
                    <a:bodyPr/>
                    <a:lstStyle/>
                    <a:p>
                      <a:pPr algn="r" fontAlgn="b"/>
                      <a:r>
                        <a:rPr lang="en-IN" sz="2000" b="0" i="0" u="none" strike="noStrike" dirty="0">
                          <a:solidFill>
                            <a:srgbClr val="006100"/>
                          </a:solidFill>
                          <a:effectLst/>
                          <a:latin typeface="Calibri" panose="020F0502020204030204" pitchFamily="34" charset="0"/>
                        </a:rPr>
                        <a:t>1</a:t>
                      </a:r>
                    </a:p>
                  </a:txBody>
                  <a:tcPr marL="6463" marR="6463" marT="6463" marB="0" anchor="b">
                    <a:lnL>
                      <a:noFill/>
                    </a:lnL>
                    <a:lnR>
                      <a:noFill/>
                    </a:lnR>
                    <a:lnT>
                      <a:noFill/>
                    </a:lnT>
                    <a:lnB>
                      <a:noFill/>
                    </a:lnB>
                    <a:solidFill>
                      <a:srgbClr val="C6EFCE"/>
                    </a:solidFill>
                  </a:tcPr>
                </a:tc>
                <a:tc>
                  <a:txBody>
                    <a:bodyPr/>
                    <a:lstStyle/>
                    <a:p>
                      <a:pPr algn="r" fontAlgn="b"/>
                      <a:r>
                        <a:rPr lang="en-IN" sz="2000" b="0" i="0" u="none" strike="noStrike">
                          <a:solidFill>
                            <a:srgbClr val="006100"/>
                          </a:solidFill>
                          <a:effectLst/>
                          <a:latin typeface="Calibri" panose="020F0502020204030204" pitchFamily="34" charset="0"/>
                        </a:rPr>
                        <a:t>1</a:t>
                      </a:r>
                    </a:p>
                  </a:txBody>
                  <a:tcPr marL="6463" marR="6463" marT="6463" marB="0" anchor="b">
                    <a:lnL>
                      <a:noFill/>
                    </a:lnL>
                    <a:lnR>
                      <a:noFill/>
                    </a:lnR>
                    <a:lnT>
                      <a:noFill/>
                    </a:lnT>
                    <a:lnB>
                      <a:noFill/>
                    </a:lnB>
                    <a:solidFill>
                      <a:srgbClr val="C6EFCE"/>
                    </a:solidFill>
                  </a:tcPr>
                </a:tc>
                <a:tc>
                  <a:txBody>
                    <a:bodyPr/>
                    <a:lstStyle/>
                    <a:p>
                      <a:pPr algn="r" fontAlgn="b"/>
                      <a:r>
                        <a:rPr lang="en-IN" sz="2000" b="0" i="0" u="none" strike="noStrike">
                          <a:solidFill>
                            <a:srgbClr val="006100"/>
                          </a:solidFill>
                          <a:effectLst/>
                          <a:latin typeface="Calibri" panose="020F0502020204030204" pitchFamily="34" charset="0"/>
                        </a:rPr>
                        <a:t>1</a:t>
                      </a:r>
                    </a:p>
                  </a:txBody>
                  <a:tcPr marL="6463" marR="6463" marT="6463" marB="0" anchor="b">
                    <a:lnL>
                      <a:noFill/>
                    </a:lnL>
                    <a:lnR>
                      <a:noFill/>
                    </a:lnR>
                    <a:lnT>
                      <a:noFill/>
                    </a:lnT>
                    <a:lnB>
                      <a:noFill/>
                    </a:lnB>
                    <a:solidFill>
                      <a:srgbClr val="C6EFCE"/>
                    </a:solidFill>
                  </a:tcPr>
                </a:tc>
                <a:tc>
                  <a:txBody>
                    <a:bodyPr/>
                    <a:lstStyle/>
                    <a:p>
                      <a:pPr algn="r" fontAlgn="b"/>
                      <a:r>
                        <a:rPr lang="en-IN" sz="2000" b="0" i="0" u="none" strike="noStrike">
                          <a:solidFill>
                            <a:srgbClr val="006100"/>
                          </a:solidFill>
                          <a:effectLst/>
                          <a:latin typeface="Calibri" panose="020F0502020204030204" pitchFamily="34" charset="0"/>
                        </a:rPr>
                        <a:t>1</a:t>
                      </a:r>
                    </a:p>
                  </a:txBody>
                  <a:tcPr marL="6463" marR="6463" marT="6463" marB="0" anchor="b">
                    <a:lnL>
                      <a:noFill/>
                    </a:lnL>
                    <a:lnR>
                      <a:noFill/>
                    </a:lnR>
                    <a:lnT>
                      <a:noFill/>
                    </a:lnT>
                    <a:lnB>
                      <a:noFill/>
                    </a:lnB>
                    <a:solidFill>
                      <a:srgbClr val="C6EFCE"/>
                    </a:solidFill>
                  </a:tcPr>
                </a:tc>
                <a:tc>
                  <a:txBody>
                    <a:bodyPr/>
                    <a:lstStyle/>
                    <a:p>
                      <a:pPr algn="r" fontAlgn="b"/>
                      <a:r>
                        <a:rPr lang="en-IN" sz="2000" b="0" i="0" u="none" strike="noStrike" dirty="0">
                          <a:solidFill>
                            <a:srgbClr val="006100"/>
                          </a:solidFill>
                          <a:effectLst/>
                          <a:latin typeface="Calibri" panose="020F0502020204030204" pitchFamily="34" charset="0"/>
                        </a:rPr>
                        <a:t>2</a:t>
                      </a:r>
                    </a:p>
                  </a:txBody>
                  <a:tcPr marL="6463" marR="6463" marT="6463" marB="0" anchor="b">
                    <a:lnL>
                      <a:noFill/>
                    </a:lnL>
                    <a:lnR>
                      <a:noFill/>
                    </a:lnR>
                    <a:lnT>
                      <a:noFill/>
                    </a:lnT>
                    <a:lnB>
                      <a:noFill/>
                    </a:lnB>
                    <a:solidFill>
                      <a:srgbClr val="C6EFCE"/>
                    </a:solidFill>
                  </a:tcPr>
                </a:tc>
                <a:extLst>
                  <a:ext uri="{0D108BD9-81ED-4DB2-BD59-A6C34878D82A}">
                    <a16:rowId xmlns:a16="http://schemas.microsoft.com/office/drawing/2014/main" val="3777797406"/>
                  </a:ext>
                </a:extLst>
              </a:tr>
              <a:tr h="476229">
                <a:tc>
                  <a:txBody>
                    <a:bodyPr/>
                    <a:lstStyle/>
                    <a:p>
                      <a:pPr algn="r" fontAlgn="b"/>
                      <a:r>
                        <a:rPr lang="en-IN" sz="2000" b="0" i="0" u="none" strike="noStrike">
                          <a:solidFill>
                            <a:srgbClr val="000000"/>
                          </a:solidFill>
                          <a:effectLst/>
                          <a:latin typeface="Calibri" panose="020F0502020204030204" pitchFamily="34" charset="0"/>
                        </a:rPr>
                        <a:t>2</a:t>
                      </a:r>
                    </a:p>
                  </a:txBody>
                  <a:tcPr marL="6463" marR="6463" marT="6463" marB="0" anchor="b">
                    <a:lnL>
                      <a:noFill/>
                    </a:lnL>
                    <a:lnR>
                      <a:noFill/>
                    </a:lnR>
                    <a:lnT>
                      <a:noFill/>
                    </a:lnT>
                    <a:lnB>
                      <a:noFill/>
                    </a:lnB>
                    <a:solidFill>
                      <a:srgbClr val="FFE699"/>
                    </a:solidFill>
                  </a:tcPr>
                </a:tc>
                <a:tc>
                  <a:txBody>
                    <a:bodyPr/>
                    <a:lstStyle/>
                    <a:p>
                      <a:pPr algn="r" fontAlgn="b"/>
                      <a:r>
                        <a:rPr lang="en-IN" sz="2000" b="0" i="0" u="none" strike="noStrike">
                          <a:solidFill>
                            <a:srgbClr val="000000"/>
                          </a:solidFill>
                          <a:effectLst/>
                          <a:latin typeface="Calibri" panose="020F0502020204030204" pitchFamily="34" charset="0"/>
                        </a:rPr>
                        <a:t>2</a:t>
                      </a:r>
                    </a:p>
                  </a:txBody>
                  <a:tcPr marL="6463" marR="6463" marT="6463" marB="0" anchor="b">
                    <a:lnL>
                      <a:noFill/>
                    </a:lnL>
                    <a:lnR>
                      <a:noFill/>
                    </a:lnR>
                    <a:lnT>
                      <a:noFill/>
                    </a:lnT>
                    <a:lnB>
                      <a:noFill/>
                    </a:lnB>
                    <a:solidFill>
                      <a:srgbClr val="FFE699"/>
                    </a:solidFill>
                  </a:tcPr>
                </a:tc>
                <a:tc>
                  <a:txBody>
                    <a:bodyPr/>
                    <a:lstStyle/>
                    <a:p>
                      <a:pPr algn="r" fontAlgn="b"/>
                      <a:r>
                        <a:rPr lang="en-IN" sz="2000" b="0" i="0" u="none" strike="noStrike">
                          <a:solidFill>
                            <a:srgbClr val="000000"/>
                          </a:solidFill>
                          <a:effectLst/>
                          <a:latin typeface="Calibri" panose="020F0502020204030204" pitchFamily="34" charset="0"/>
                        </a:rPr>
                        <a:t>3</a:t>
                      </a:r>
                    </a:p>
                  </a:txBody>
                  <a:tcPr marL="6463" marR="6463" marT="6463" marB="0" anchor="b">
                    <a:lnL>
                      <a:noFill/>
                    </a:lnL>
                    <a:lnR>
                      <a:noFill/>
                    </a:lnR>
                    <a:lnT>
                      <a:noFill/>
                    </a:lnT>
                    <a:lnB>
                      <a:noFill/>
                    </a:lnB>
                    <a:solidFill>
                      <a:srgbClr val="FFE699"/>
                    </a:solidFill>
                  </a:tcPr>
                </a:tc>
                <a:tc>
                  <a:txBody>
                    <a:bodyPr/>
                    <a:lstStyle/>
                    <a:p>
                      <a:pPr algn="r" fontAlgn="b"/>
                      <a:r>
                        <a:rPr lang="en-IN" sz="2000" b="0" i="0" u="none" strike="noStrike">
                          <a:solidFill>
                            <a:srgbClr val="000000"/>
                          </a:solidFill>
                          <a:effectLst/>
                          <a:latin typeface="Calibri" panose="020F0502020204030204" pitchFamily="34" charset="0"/>
                        </a:rPr>
                        <a:t>3</a:t>
                      </a:r>
                    </a:p>
                  </a:txBody>
                  <a:tcPr marL="6463" marR="6463" marT="6463" marB="0" anchor="b">
                    <a:lnL>
                      <a:noFill/>
                    </a:lnL>
                    <a:lnR>
                      <a:noFill/>
                    </a:lnR>
                    <a:lnT>
                      <a:noFill/>
                    </a:lnT>
                    <a:lnB>
                      <a:noFill/>
                    </a:lnB>
                    <a:solidFill>
                      <a:srgbClr val="FFE699"/>
                    </a:solidFill>
                  </a:tcPr>
                </a:tc>
                <a:tc>
                  <a:txBody>
                    <a:bodyPr/>
                    <a:lstStyle/>
                    <a:p>
                      <a:pPr algn="r" fontAlgn="b"/>
                      <a:r>
                        <a:rPr lang="en-IN" sz="2000" b="0" i="0" u="none" strike="noStrike">
                          <a:solidFill>
                            <a:srgbClr val="000000"/>
                          </a:solidFill>
                          <a:effectLst/>
                          <a:latin typeface="Calibri" panose="020F0502020204030204" pitchFamily="34" charset="0"/>
                        </a:rPr>
                        <a:t>1</a:t>
                      </a:r>
                    </a:p>
                  </a:txBody>
                  <a:tcPr marL="6463" marR="6463" marT="6463" marB="0" anchor="b">
                    <a:lnL>
                      <a:noFill/>
                    </a:lnL>
                    <a:lnR>
                      <a:noFill/>
                    </a:lnR>
                    <a:lnT>
                      <a:noFill/>
                    </a:lnT>
                    <a:lnB>
                      <a:noFill/>
                    </a:lnB>
                    <a:solidFill>
                      <a:srgbClr val="FFE699"/>
                    </a:solidFill>
                  </a:tcPr>
                </a:tc>
                <a:extLst>
                  <a:ext uri="{0D108BD9-81ED-4DB2-BD59-A6C34878D82A}">
                    <a16:rowId xmlns:a16="http://schemas.microsoft.com/office/drawing/2014/main" val="282608892"/>
                  </a:ext>
                </a:extLst>
              </a:tr>
              <a:tr h="476229">
                <a:tc>
                  <a:txBody>
                    <a:bodyPr/>
                    <a:lstStyle/>
                    <a:p>
                      <a:pPr algn="r" fontAlgn="b"/>
                      <a:r>
                        <a:rPr lang="en-IN" sz="2000" b="0" i="0" u="none" strike="noStrike">
                          <a:solidFill>
                            <a:srgbClr val="000000"/>
                          </a:solidFill>
                          <a:effectLst/>
                          <a:latin typeface="Calibri" panose="020F0502020204030204" pitchFamily="34" charset="0"/>
                        </a:rPr>
                        <a:t>3</a:t>
                      </a:r>
                    </a:p>
                  </a:txBody>
                  <a:tcPr marL="6463" marR="6463" marT="6463" marB="0" anchor="b">
                    <a:lnL>
                      <a:noFill/>
                    </a:lnL>
                    <a:lnR>
                      <a:noFill/>
                    </a:lnR>
                    <a:lnT>
                      <a:noFill/>
                    </a:lnT>
                    <a:lnB>
                      <a:noFill/>
                    </a:lnB>
                    <a:solidFill>
                      <a:srgbClr val="BDD7EE"/>
                    </a:solidFill>
                  </a:tcPr>
                </a:tc>
                <a:tc>
                  <a:txBody>
                    <a:bodyPr/>
                    <a:lstStyle/>
                    <a:p>
                      <a:pPr algn="r" fontAlgn="b"/>
                      <a:r>
                        <a:rPr lang="en-IN" sz="2000" b="0" i="0" u="none" strike="noStrike">
                          <a:solidFill>
                            <a:srgbClr val="000000"/>
                          </a:solidFill>
                          <a:effectLst/>
                          <a:latin typeface="Calibri" panose="020F0502020204030204" pitchFamily="34" charset="0"/>
                        </a:rPr>
                        <a:t>3</a:t>
                      </a:r>
                    </a:p>
                  </a:txBody>
                  <a:tcPr marL="6463" marR="6463" marT="6463" marB="0" anchor="b">
                    <a:lnL>
                      <a:noFill/>
                    </a:lnL>
                    <a:lnR>
                      <a:noFill/>
                    </a:lnR>
                    <a:lnT>
                      <a:noFill/>
                    </a:lnT>
                    <a:lnB>
                      <a:noFill/>
                    </a:lnB>
                    <a:solidFill>
                      <a:srgbClr val="BDD7EE"/>
                    </a:solidFill>
                  </a:tcPr>
                </a:tc>
                <a:tc>
                  <a:txBody>
                    <a:bodyPr/>
                    <a:lstStyle/>
                    <a:p>
                      <a:pPr algn="r" fontAlgn="b"/>
                      <a:r>
                        <a:rPr lang="en-IN" sz="2000" b="0" i="0" u="none" strike="noStrike">
                          <a:solidFill>
                            <a:srgbClr val="000000"/>
                          </a:solidFill>
                          <a:effectLst/>
                          <a:latin typeface="Calibri" panose="020F0502020204030204" pitchFamily="34" charset="0"/>
                        </a:rPr>
                        <a:t>2</a:t>
                      </a:r>
                    </a:p>
                  </a:txBody>
                  <a:tcPr marL="6463" marR="6463" marT="6463" marB="0" anchor="b">
                    <a:lnL>
                      <a:noFill/>
                    </a:lnL>
                    <a:lnR>
                      <a:noFill/>
                    </a:lnR>
                    <a:lnT>
                      <a:noFill/>
                    </a:lnT>
                    <a:lnB>
                      <a:noFill/>
                    </a:lnB>
                    <a:solidFill>
                      <a:srgbClr val="BDD7EE"/>
                    </a:solidFill>
                  </a:tcPr>
                </a:tc>
                <a:tc>
                  <a:txBody>
                    <a:bodyPr/>
                    <a:lstStyle/>
                    <a:p>
                      <a:pPr algn="r" fontAlgn="b"/>
                      <a:r>
                        <a:rPr lang="en-IN" sz="2000" b="0" i="0" u="none" strike="noStrike">
                          <a:solidFill>
                            <a:srgbClr val="000000"/>
                          </a:solidFill>
                          <a:effectLst/>
                          <a:latin typeface="Calibri" panose="020F0502020204030204" pitchFamily="34" charset="0"/>
                        </a:rPr>
                        <a:t>2</a:t>
                      </a:r>
                    </a:p>
                  </a:txBody>
                  <a:tcPr marL="6463" marR="6463" marT="6463" marB="0" anchor="b">
                    <a:lnL>
                      <a:noFill/>
                    </a:lnL>
                    <a:lnR>
                      <a:noFill/>
                    </a:lnR>
                    <a:lnT>
                      <a:noFill/>
                    </a:lnT>
                    <a:lnB>
                      <a:noFill/>
                    </a:lnB>
                    <a:solidFill>
                      <a:srgbClr val="BDD7EE"/>
                    </a:solidFill>
                  </a:tcPr>
                </a:tc>
                <a:tc>
                  <a:txBody>
                    <a:bodyPr/>
                    <a:lstStyle/>
                    <a:p>
                      <a:pPr algn="r" fontAlgn="b"/>
                      <a:r>
                        <a:rPr lang="en-IN" sz="2000" b="0" i="0" u="none" strike="noStrike">
                          <a:solidFill>
                            <a:srgbClr val="000000"/>
                          </a:solidFill>
                          <a:effectLst/>
                          <a:latin typeface="Calibri" panose="020F0502020204030204" pitchFamily="34" charset="0"/>
                        </a:rPr>
                        <a:t>3</a:t>
                      </a:r>
                    </a:p>
                  </a:txBody>
                  <a:tcPr marL="6463" marR="6463" marT="6463" marB="0" anchor="b">
                    <a:lnL>
                      <a:noFill/>
                    </a:lnL>
                    <a:lnR>
                      <a:noFill/>
                    </a:lnR>
                    <a:lnT>
                      <a:noFill/>
                    </a:lnT>
                    <a:lnB>
                      <a:noFill/>
                    </a:lnB>
                    <a:solidFill>
                      <a:srgbClr val="BDD7EE"/>
                    </a:solidFill>
                  </a:tcPr>
                </a:tc>
                <a:extLst>
                  <a:ext uri="{0D108BD9-81ED-4DB2-BD59-A6C34878D82A}">
                    <a16:rowId xmlns:a16="http://schemas.microsoft.com/office/drawing/2014/main" val="744574092"/>
                  </a:ext>
                </a:extLst>
              </a:tr>
              <a:tr h="476229">
                <a:tc>
                  <a:txBody>
                    <a:bodyPr/>
                    <a:lstStyle/>
                    <a:p>
                      <a:pPr algn="r" fontAlgn="b"/>
                      <a:r>
                        <a:rPr lang="en-IN" sz="2000" b="0" i="0" u="none" strike="noStrike" dirty="0">
                          <a:solidFill>
                            <a:srgbClr val="9C0006"/>
                          </a:solidFill>
                          <a:effectLst/>
                          <a:latin typeface="Calibri" panose="020F0502020204030204" pitchFamily="34" charset="0"/>
                        </a:rPr>
                        <a:t>4</a:t>
                      </a:r>
                    </a:p>
                  </a:txBody>
                  <a:tcPr marL="6463" marR="6463" marT="6463" marB="0" anchor="b">
                    <a:lnL>
                      <a:noFill/>
                    </a:lnL>
                    <a:lnR>
                      <a:noFill/>
                    </a:lnR>
                    <a:lnT>
                      <a:noFill/>
                    </a:lnT>
                    <a:lnB>
                      <a:noFill/>
                    </a:lnB>
                    <a:solidFill>
                      <a:srgbClr val="FFC7CE"/>
                    </a:solidFill>
                  </a:tcPr>
                </a:tc>
                <a:tc>
                  <a:txBody>
                    <a:bodyPr/>
                    <a:lstStyle/>
                    <a:p>
                      <a:pPr algn="r" fontAlgn="b"/>
                      <a:r>
                        <a:rPr lang="en-IN" sz="2000" b="0" i="0" u="none" strike="noStrike">
                          <a:solidFill>
                            <a:srgbClr val="9C0006"/>
                          </a:solidFill>
                          <a:effectLst/>
                          <a:latin typeface="Calibri" panose="020F0502020204030204" pitchFamily="34" charset="0"/>
                        </a:rPr>
                        <a:t>4</a:t>
                      </a:r>
                    </a:p>
                  </a:txBody>
                  <a:tcPr marL="6463" marR="6463" marT="6463" marB="0" anchor="b">
                    <a:lnL>
                      <a:noFill/>
                    </a:lnL>
                    <a:lnR>
                      <a:noFill/>
                    </a:lnR>
                    <a:lnT>
                      <a:noFill/>
                    </a:lnT>
                    <a:lnB>
                      <a:noFill/>
                    </a:lnB>
                    <a:solidFill>
                      <a:srgbClr val="FFC7CE"/>
                    </a:solidFill>
                  </a:tcPr>
                </a:tc>
                <a:tc>
                  <a:txBody>
                    <a:bodyPr/>
                    <a:lstStyle/>
                    <a:p>
                      <a:pPr algn="r" fontAlgn="b"/>
                      <a:r>
                        <a:rPr lang="en-IN" sz="2000" b="0" i="0" u="none" strike="noStrike">
                          <a:solidFill>
                            <a:srgbClr val="9C0006"/>
                          </a:solidFill>
                          <a:effectLst/>
                          <a:latin typeface="Calibri" panose="020F0502020204030204" pitchFamily="34" charset="0"/>
                        </a:rPr>
                        <a:t>4</a:t>
                      </a:r>
                    </a:p>
                  </a:txBody>
                  <a:tcPr marL="6463" marR="6463" marT="6463" marB="0" anchor="b">
                    <a:lnL>
                      <a:noFill/>
                    </a:lnL>
                    <a:lnR>
                      <a:noFill/>
                    </a:lnR>
                    <a:lnT>
                      <a:noFill/>
                    </a:lnT>
                    <a:lnB>
                      <a:noFill/>
                    </a:lnB>
                    <a:solidFill>
                      <a:srgbClr val="FFC7CE"/>
                    </a:solidFill>
                  </a:tcPr>
                </a:tc>
                <a:tc>
                  <a:txBody>
                    <a:bodyPr/>
                    <a:lstStyle/>
                    <a:p>
                      <a:pPr algn="r" fontAlgn="b"/>
                      <a:r>
                        <a:rPr lang="en-IN" sz="2000" b="0" i="0" u="none" strike="noStrike">
                          <a:solidFill>
                            <a:srgbClr val="9C0006"/>
                          </a:solidFill>
                          <a:effectLst/>
                          <a:latin typeface="Calibri" panose="020F0502020204030204" pitchFamily="34" charset="0"/>
                        </a:rPr>
                        <a:t>4</a:t>
                      </a:r>
                    </a:p>
                  </a:txBody>
                  <a:tcPr marL="6463" marR="6463" marT="6463" marB="0" anchor="b">
                    <a:lnL>
                      <a:noFill/>
                    </a:lnL>
                    <a:lnR>
                      <a:noFill/>
                    </a:lnR>
                    <a:lnT>
                      <a:noFill/>
                    </a:lnT>
                    <a:lnB>
                      <a:noFill/>
                    </a:lnB>
                    <a:solidFill>
                      <a:srgbClr val="FFC7CE"/>
                    </a:solidFill>
                  </a:tcPr>
                </a:tc>
                <a:tc>
                  <a:txBody>
                    <a:bodyPr/>
                    <a:lstStyle/>
                    <a:p>
                      <a:pPr algn="r" fontAlgn="b"/>
                      <a:r>
                        <a:rPr lang="en-IN" sz="2000" b="0" i="0" u="none" strike="noStrike" dirty="0">
                          <a:solidFill>
                            <a:srgbClr val="9C0006"/>
                          </a:solidFill>
                          <a:effectLst/>
                          <a:latin typeface="Calibri" panose="020F0502020204030204" pitchFamily="34" charset="0"/>
                        </a:rPr>
                        <a:t>4</a:t>
                      </a:r>
                    </a:p>
                  </a:txBody>
                  <a:tcPr marL="6463" marR="6463" marT="6463" marB="0" anchor="b">
                    <a:lnL>
                      <a:noFill/>
                    </a:lnL>
                    <a:lnR>
                      <a:noFill/>
                    </a:lnR>
                    <a:lnT>
                      <a:noFill/>
                    </a:lnT>
                    <a:lnB>
                      <a:noFill/>
                    </a:lnB>
                    <a:solidFill>
                      <a:srgbClr val="FFC7CE"/>
                    </a:solidFill>
                  </a:tcPr>
                </a:tc>
                <a:extLst>
                  <a:ext uri="{0D108BD9-81ED-4DB2-BD59-A6C34878D82A}">
                    <a16:rowId xmlns:a16="http://schemas.microsoft.com/office/drawing/2014/main" val="3465919176"/>
                  </a:ext>
                </a:extLst>
              </a:tr>
            </a:tbl>
          </a:graphicData>
        </a:graphic>
      </p:graphicFrame>
      <p:sp>
        <p:nvSpPr>
          <p:cNvPr id="12" name="TextBox 11">
            <a:extLst>
              <a:ext uri="{FF2B5EF4-FFF2-40B4-BE49-F238E27FC236}">
                <a16:creationId xmlns:a16="http://schemas.microsoft.com/office/drawing/2014/main" id="{EC1EB3E4-67F5-4F94-96E7-AE714EF26A2D}"/>
              </a:ext>
            </a:extLst>
          </p:cNvPr>
          <p:cNvSpPr txBox="1"/>
          <p:nvPr/>
        </p:nvSpPr>
        <p:spPr>
          <a:xfrm>
            <a:off x="2024109" y="301841"/>
            <a:ext cx="7981024" cy="1046440"/>
          </a:xfrm>
          <a:prstGeom prst="rect">
            <a:avLst/>
          </a:prstGeom>
          <a:noFill/>
        </p:spPr>
        <p:txBody>
          <a:bodyPr wrap="square" rtlCol="0">
            <a:spAutoFit/>
          </a:bodyPr>
          <a:lstStyle/>
          <a:p>
            <a:pPr algn="ctr"/>
            <a:endParaRPr lang="en-IN" dirty="0">
              <a:latin typeface="Times New Roman" panose="02020603050405020304" pitchFamily="18" charset="0"/>
              <a:cs typeface="Times New Roman" panose="02020603050405020304" pitchFamily="18" charset="0"/>
            </a:endParaRPr>
          </a:p>
          <a:p>
            <a:pPr algn="ctr"/>
            <a:r>
              <a:rPr lang="en-IN" sz="4400" dirty="0">
                <a:latin typeface="Times New Roman" panose="02020603050405020304" pitchFamily="18" charset="0"/>
                <a:cs typeface="Times New Roman" panose="02020603050405020304" pitchFamily="18" charset="0"/>
              </a:rPr>
              <a:t>Assigning Ranks</a:t>
            </a:r>
          </a:p>
        </p:txBody>
      </p:sp>
    </p:spTree>
    <p:extLst>
      <p:ext uri="{BB962C8B-B14F-4D97-AF65-F5344CB8AC3E}">
        <p14:creationId xmlns:p14="http://schemas.microsoft.com/office/powerpoint/2010/main" val="14353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A31017-1B51-44ED-970A-19270947291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 1 Analysis</a:t>
            </a:r>
          </a:p>
        </p:txBody>
      </p:sp>
      <p:sp>
        <p:nvSpPr>
          <p:cNvPr id="6" name="Content Placeholder 5">
            <a:extLst>
              <a:ext uri="{FF2B5EF4-FFF2-40B4-BE49-F238E27FC236}">
                <a16:creationId xmlns:a16="http://schemas.microsoft.com/office/drawing/2014/main" id="{B2E19AFD-8C70-407E-813C-F9217EF2974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Average of total amount transacted with the company is  </a:t>
            </a:r>
            <a:r>
              <a:rPr lang="en-IN" sz="2800" b="0" i="0" u="none" strike="noStrike" dirty="0">
                <a:solidFill>
                  <a:srgbClr val="000000"/>
                </a:solidFill>
                <a:effectLst/>
                <a:latin typeface="Times New Roman" panose="02020603050405020304" pitchFamily="18" charset="0"/>
                <a:cs typeface="Times New Roman" panose="02020603050405020304" pitchFamily="18" charset="0"/>
              </a:rPr>
              <a:t>68513.93 </a:t>
            </a:r>
            <a:r>
              <a:rPr lang="en-IN" dirty="0">
                <a:latin typeface="Times New Roman" panose="02020603050405020304" pitchFamily="18" charset="0"/>
                <a:cs typeface="Times New Roman" panose="02020603050405020304" pitchFamily="18" charset="0"/>
              </a:rPr>
              <a:t>which is ranked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Average of Recency of customers is 7.15 which is the lowest (Rank 1). Indicates that the customer’s last transaction with the company was only 7 days ago. </a:t>
            </a:r>
          </a:p>
          <a:p>
            <a:r>
              <a:rPr lang="en-IN" dirty="0">
                <a:latin typeface="Times New Roman" panose="02020603050405020304" pitchFamily="18" charset="0"/>
                <a:cs typeface="Times New Roman" panose="02020603050405020304" pitchFamily="18" charset="0"/>
              </a:rPr>
              <a:t>Highest Frequency of 78.80 in a period of 374 days means that customers from this cluster transacted with the company every week on an average basis which is again the highest, thus, rank 1.</a:t>
            </a:r>
          </a:p>
          <a:p>
            <a:r>
              <a:rPr lang="en-IN" dirty="0">
                <a:latin typeface="Times New Roman" panose="02020603050405020304" pitchFamily="18" charset="0"/>
                <a:cs typeface="Times New Roman" panose="02020603050405020304" pitchFamily="18" charset="0"/>
              </a:rPr>
              <a:t>Mean Spending is 1237.7, second highest among the four clusters, ranked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29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52A7-C45B-4267-910E-B680E87F68D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 1 Analysis continued</a:t>
            </a:r>
          </a:p>
        </p:txBody>
      </p:sp>
      <p:sp>
        <p:nvSpPr>
          <p:cNvPr id="3" name="Content Placeholder 2">
            <a:extLst>
              <a:ext uri="{FF2B5EF4-FFF2-40B4-BE49-F238E27FC236}">
                <a16:creationId xmlns:a16="http://schemas.microsoft.com/office/drawing/2014/main" id="{3BD08637-0DFE-4391-8242-A0D1897AB92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cluster comprises of the best customers as they transacted recently, do so often and spend more than the customers in other clusters.</a:t>
            </a:r>
          </a:p>
          <a:p>
            <a:r>
              <a:rPr lang="en-IN" dirty="0">
                <a:latin typeface="Times New Roman" panose="02020603050405020304" pitchFamily="18" charset="0"/>
                <a:cs typeface="Times New Roman" panose="02020603050405020304" pitchFamily="18" charset="0"/>
              </a:rPr>
              <a:t>Cluster 1 Score:  1-1-1-2</a:t>
            </a:r>
          </a:p>
          <a:p>
            <a:r>
              <a:rPr lang="en-IN" dirty="0">
                <a:latin typeface="Times New Roman" panose="02020603050405020304" pitchFamily="18" charset="0"/>
                <a:cs typeface="Times New Roman" panose="02020603050405020304" pitchFamily="18" charset="0"/>
              </a:rPr>
              <a:t>Ranked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in three out of four categories, which makes them our best “Champion Customers”.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94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0704-3E82-4BB0-BEF9-BCB6DF17FFD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 2 Analysis</a:t>
            </a:r>
          </a:p>
        </p:txBody>
      </p:sp>
      <p:sp>
        <p:nvSpPr>
          <p:cNvPr id="3" name="Content Placeholder 2">
            <a:extLst>
              <a:ext uri="{FF2B5EF4-FFF2-40B4-BE49-F238E27FC236}">
                <a16:creationId xmlns:a16="http://schemas.microsoft.com/office/drawing/2014/main" id="{BEC6664B-44BF-4A6E-8EA9-3C8845E18E1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Average of total amount transacted with the company is  </a:t>
            </a:r>
            <a:r>
              <a:rPr lang="en-IN" dirty="0">
                <a:solidFill>
                  <a:srgbClr val="000000"/>
                </a:solidFill>
                <a:latin typeface="Times New Roman" panose="02020603050405020304" pitchFamily="18" charset="0"/>
                <a:cs typeface="Times New Roman" panose="02020603050405020304" pitchFamily="18" charset="0"/>
              </a:rPr>
              <a:t>5554.93 </a:t>
            </a:r>
            <a:r>
              <a:rPr lang="en-IN" dirty="0">
                <a:latin typeface="Times New Roman" panose="02020603050405020304" pitchFamily="18" charset="0"/>
                <a:cs typeface="Times New Roman" panose="02020603050405020304" pitchFamily="18" charset="0"/>
              </a:rPr>
              <a:t>which is ranked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Average of Recency of customers is 76.5 which is ranked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 Indicates that the customer’s last transaction with the company was 76.5 days ago, pretty old.</a:t>
            </a:r>
          </a:p>
          <a:p>
            <a:r>
              <a:rPr lang="en-IN" dirty="0">
                <a:latin typeface="Times New Roman" panose="02020603050405020304" pitchFamily="18" charset="0"/>
                <a:cs typeface="Times New Roman" panose="02020603050405020304" pitchFamily="18" charset="0"/>
              </a:rPr>
              <a:t>Frequency of 4.33 in a period of 374 days means that customers from this cluster transacted with the company every three months on an average basis which is low, thus, rank 3.</a:t>
            </a:r>
          </a:p>
          <a:p>
            <a:r>
              <a:rPr lang="en-IN" dirty="0">
                <a:latin typeface="Times New Roman" panose="02020603050405020304" pitchFamily="18" charset="0"/>
                <a:cs typeface="Times New Roman" panose="02020603050405020304" pitchFamily="18" charset="0"/>
              </a:rPr>
              <a:t>Mean Spending is 1237.7, the highest among the four clusters, ranked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though the difference between the first and second is very less.</a:t>
            </a:r>
          </a:p>
          <a:p>
            <a:endParaRPr lang="en-IN" dirty="0"/>
          </a:p>
        </p:txBody>
      </p:sp>
    </p:spTree>
    <p:extLst>
      <p:ext uri="{BB962C8B-B14F-4D97-AF65-F5344CB8AC3E}">
        <p14:creationId xmlns:p14="http://schemas.microsoft.com/office/powerpoint/2010/main" val="213177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5561-94EE-4A3B-8555-56A63E7A333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 2 Analysis continued</a:t>
            </a:r>
          </a:p>
        </p:txBody>
      </p:sp>
      <p:sp>
        <p:nvSpPr>
          <p:cNvPr id="3" name="Content Placeholder 2">
            <a:extLst>
              <a:ext uri="{FF2B5EF4-FFF2-40B4-BE49-F238E27FC236}">
                <a16:creationId xmlns:a16="http://schemas.microsoft.com/office/drawing/2014/main" id="{2AC870EB-2705-492C-BE7D-76D9B82E882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cluster comprises of the customers who didn’t transact recently, do so rarely but have spent the highest in comparison with customers from other clusters.</a:t>
            </a:r>
          </a:p>
          <a:p>
            <a:r>
              <a:rPr lang="en-IN" dirty="0">
                <a:latin typeface="Times New Roman" panose="02020603050405020304" pitchFamily="18" charset="0"/>
                <a:cs typeface="Times New Roman" panose="02020603050405020304" pitchFamily="18" charset="0"/>
              </a:rPr>
              <a:t>Cluster 1 Score:  2-3-3-1</a:t>
            </a:r>
          </a:p>
          <a:p>
            <a:r>
              <a:rPr lang="en-IN" dirty="0">
                <a:latin typeface="Times New Roman" panose="02020603050405020304" pitchFamily="18" charset="0"/>
                <a:cs typeface="Times New Roman" panose="02020603050405020304" pitchFamily="18" charset="0"/>
              </a:rPr>
              <a:t>Customers from this group will fall either under Warm or Normal category.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80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DC78-4355-4E8F-8EEA-02EEC394C30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 3 Analysis</a:t>
            </a:r>
          </a:p>
        </p:txBody>
      </p:sp>
      <p:sp>
        <p:nvSpPr>
          <p:cNvPr id="3" name="Content Placeholder 2">
            <a:extLst>
              <a:ext uri="{FF2B5EF4-FFF2-40B4-BE49-F238E27FC236}">
                <a16:creationId xmlns:a16="http://schemas.microsoft.com/office/drawing/2014/main" id="{49D88CAF-87BC-4C21-B037-EE1C46E649A3}"/>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Average of total amount transacted with the company is  </a:t>
            </a:r>
            <a:r>
              <a:rPr lang="en-IN" dirty="0">
                <a:solidFill>
                  <a:srgbClr val="000000"/>
                </a:solidFill>
                <a:latin typeface="Times New Roman" panose="02020603050405020304" pitchFamily="18" charset="0"/>
                <a:cs typeface="Times New Roman" panose="02020603050405020304" pitchFamily="18" charset="0"/>
              </a:rPr>
              <a:t>1539.96 </a:t>
            </a:r>
            <a:r>
              <a:rPr lang="en-IN" dirty="0">
                <a:latin typeface="Times New Roman" panose="02020603050405020304" pitchFamily="18" charset="0"/>
                <a:cs typeface="Times New Roman" panose="02020603050405020304" pitchFamily="18" charset="0"/>
              </a:rPr>
              <a:t>which is ranked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Average of Recency of customers is 41.56 which is ranked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Indicates that the customer’s last transaction with the company was 42 days ago.</a:t>
            </a:r>
          </a:p>
          <a:p>
            <a:r>
              <a:rPr lang="en-IN" dirty="0">
                <a:latin typeface="Times New Roman" panose="02020603050405020304" pitchFamily="18" charset="0"/>
                <a:cs typeface="Times New Roman" panose="02020603050405020304" pitchFamily="18" charset="0"/>
              </a:rPr>
              <a:t>Frequency of 4.71 in a period of 374 days means that customers from this cluster transacted with the company every three months on an average basis which is low but still the second highest.</a:t>
            </a:r>
          </a:p>
          <a:p>
            <a:r>
              <a:rPr lang="en-IN" dirty="0">
                <a:latin typeface="Times New Roman" panose="02020603050405020304" pitchFamily="18" charset="0"/>
                <a:cs typeface="Times New Roman" panose="02020603050405020304" pitchFamily="18" charset="0"/>
              </a:rPr>
              <a:t>Mean Spending is 309 which is considerably low than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and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clusters but a little higher than the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cluster.</a:t>
            </a:r>
          </a:p>
          <a:p>
            <a:endParaRPr lang="en-IN" dirty="0"/>
          </a:p>
          <a:p>
            <a:endParaRPr lang="en-IN" dirty="0"/>
          </a:p>
        </p:txBody>
      </p:sp>
    </p:spTree>
    <p:extLst>
      <p:ext uri="{BB962C8B-B14F-4D97-AF65-F5344CB8AC3E}">
        <p14:creationId xmlns:p14="http://schemas.microsoft.com/office/powerpoint/2010/main" val="80090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1349</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RFM Analysis</vt:lpstr>
      <vt:lpstr>Cluster Plot</vt:lpstr>
      <vt:lpstr>PowerPoint Presentation</vt:lpstr>
      <vt:lpstr>PowerPoint Presentation</vt:lpstr>
      <vt:lpstr>Cluster 1 Analysis</vt:lpstr>
      <vt:lpstr>Cluster 1 Analysis continued</vt:lpstr>
      <vt:lpstr>Cluster 2 Analysis</vt:lpstr>
      <vt:lpstr>Cluster 2 Analysis continued</vt:lpstr>
      <vt:lpstr>Cluster 3 Analysis</vt:lpstr>
      <vt:lpstr>Cluster 3 Analysis continued</vt:lpstr>
      <vt:lpstr>Cluster 4 Analysis</vt:lpstr>
      <vt:lpstr>Cluster 4 Analysis Continued</vt:lpstr>
      <vt:lpstr>Cluster Score Interpretation</vt:lpstr>
      <vt:lpstr>Suggestions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RFM Analysis</dc:title>
  <dc:creator>Siddhartha Chaudhary</dc:creator>
  <cp:lastModifiedBy>Siddhartha Chaudhary</cp:lastModifiedBy>
  <cp:revision>40</cp:revision>
  <dcterms:created xsi:type="dcterms:W3CDTF">2020-08-17T16:26:17Z</dcterms:created>
  <dcterms:modified xsi:type="dcterms:W3CDTF">2020-08-18T15:08:01Z</dcterms:modified>
</cp:coreProperties>
</file>