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4A2CD05-73C1-4D9C-8F47-C305A69C78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FCC267-388F-4215-B35D-BCE8BB83E962}" type="datetimeFigureOut">
              <a:rPr lang="en-US" smtClean="0"/>
              <a:t>6/24/2019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for predicting the Length of Stay of a patient.</a:t>
            </a:r>
          </a:p>
          <a:p>
            <a:endParaRPr lang="en-US" dirty="0"/>
          </a:p>
          <a:p>
            <a:pPr algn="r"/>
            <a:r>
              <a:rPr lang="en-US" dirty="0" smtClean="0"/>
              <a:t>- </a:t>
            </a:r>
            <a:r>
              <a:rPr lang="en-US" dirty="0" err="1" smtClean="0"/>
              <a:t>Siddhant</a:t>
            </a:r>
            <a:r>
              <a:rPr lang="en-US" dirty="0" smtClean="0"/>
              <a:t> Bane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9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EDLOS is the total time spent by the patient in the Emergency Department in minutes.</a:t>
            </a:r>
            <a:endParaRPr lang="en-US" dirty="0"/>
          </a:p>
          <a:p>
            <a:r>
              <a:rPr lang="en-US" dirty="0" smtClean="0"/>
              <a:t>It is calculated from </a:t>
            </a:r>
            <a:r>
              <a:rPr lang="en-US" b="1" dirty="0"/>
              <a:t>EDREGTIME, </a:t>
            </a:r>
            <a:r>
              <a:rPr lang="en-US" b="1" dirty="0" smtClean="0"/>
              <a:t>EDOUTTIME</a:t>
            </a:r>
            <a:r>
              <a:rPr lang="en-US" dirty="0" smtClean="0"/>
              <a:t> attributes of the ADMISSIONS.csv table. </a:t>
            </a:r>
          </a:p>
          <a:p>
            <a:r>
              <a:rPr lang="en-US" dirty="0"/>
              <a:t>Note: Meta Data of </a:t>
            </a:r>
            <a:r>
              <a:rPr lang="en-US" dirty="0" smtClean="0"/>
              <a:t>EDLOS </a:t>
            </a:r>
            <a:r>
              <a:rPr lang="en-US" dirty="0"/>
              <a:t>described in image: </a:t>
            </a:r>
            <a:r>
              <a:rPr lang="en-US" dirty="0" smtClean="0"/>
              <a:t>EDLOSmetadata.jpg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C:\Users\Siddhant\Documents\Tensorflow-Bootcamp-master\NUS NN scripts\Outputs\EDLOS 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3515578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iddhant\Documents\Tensorflow-Bootcamp-master\NUS NN scripts\Outputs\EDLOS hist close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86200"/>
            <a:ext cx="3515580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4186518"/>
            <a:ext cx="5334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00200" y="4186518"/>
            <a:ext cx="3110753" cy="2330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86753" y="5567082"/>
            <a:ext cx="3124200" cy="372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8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/>
              <a:t>is the total </a:t>
            </a:r>
            <a:r>
              <a:rPr lang="en-US" dirty="0" smtClean="0"/>
              <a:t> number of days spent by </a:t>
            </a:r>
            <a:r>
              <a:rPr lang="en-US" dirty="0"/>
              <a:t>the patient in the </a:t>
            </a:r>
            <a:r>
              <a:rPr lang="en-US" dirty="0" smtClean="0"/>
              <a:t>hospital.</a:t>
            </a:r>
          </a:p>
          <a:p>
            <a:r>
              <a:rPr lang="en-US" dirty="0" smtClean="0"/>
              <a:t>It is calculated form the </a:t>
            </a:r>
            <a:r>
              <a:rPr lang="en-US" b="1" dirty="0"/>
              <a:t>ADMITTIME, </a:t>
            </a:r>
            <a:r>
              <a:rPr lang="en-US" b="1" dirty="0" smtClean="0"/>
              <a:t>DISCHTIME </a:t>
            </a:r>
            <a:r>
              <a:rPr lang="en-US" dirty="0" smtClean="0"/>
              <a:t>attributes of the ADMISSIONS.csv table.</a:t>
            </a:r>
          </a:p>
          <a:p>
            <a:r>
              <a:rPr lang="en-US" dirty="0" smtClean="0"/>
              <a:t>Note: Meta Data of LOS described in image: LOSmetadata.jpg</a:t>
            </a:r>
            <a:endParaRPr lang="en-US" dirty="0"/>
          </a:p>
          <a:p>
            <a:endParaRPr lang="en-US" dirty="0"/>
          </a:p>
        </p:txBody>
      </p:sp>
      <p:pic>
        <p:nvPicPr>
          <p:cNvPr id="3076" name="Picture 4" descr="C:\Users\Siddhant\Documents\Tensorflow-Bootcamp-master\NUS NN scripts\Outputs\LOS hi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406780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iddhant\Documents\Tensorflow-Bootcamp-master\NUS NN scripts\Outputs\LOS hist close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05200"/>
            <a:ext cx="406151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3962400"/>
            <a:ext cx="6858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19518" y="3886200"/>
            <a:ext cx="3034553" cy="300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5871882"/>
            <a:ext cx="3030071" cy="3316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9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input dataset to train a Linear Regression model and a BPNN Regression model.</a:t>
            </a:r>
          </a:p>
          <a:p>
            <a:endParaRPr lang="en-US" dirty="0" smtClean="0"/>
          </a:p>
          <a:p>
            <a:r>
              <a:rPr lang="en-US" dirty="0" smtClean="0"/>
              <a:t>Batch size = 500 and 1000</a:t>
            </a:r>
          </a:p>
          <a:p>
            <a:r>
              <a:rPr lang="en-US" dirty="0" smtClean="0"/>
              <a:t>Epochs = 100</a:t>
            </a:r>
          </a:p>
          <a:p>
            <a:r>
              <a:rPr lang="en-US" dirty="0" smtClean="0"/>
              <a:t>Shuffle = True</a:t>
            </a:r>
          </a:p>
          <a:p>
            <a:r>
              <a:rPr lang="en-US" dirty="0" smtClean="0"/>
              <a:t>Training steps = 10000</a:t>
            </a:r>
          </a:p>
          <a:p>
            <a:endParaRPr lang="en-US" dirty="0"/>
          </a:p>
          <a:p>
            <a:r>
              <a:rPr lang="en-US" dirty="0" smtClean="0"/>
              <a:t>For BPNN:</a:t>
            </a:r>
          </a:p>
          <a:p>
            <a:r>
              <a:rPr lang="en-US" dirty="0" smtClean="0"/>
              <a:t>Hidden units = (8,8,8,8)</a:t>
            </a:r>
          </a:p>
        </p:txBody>
      </p:sp>
    </p:spTree>
    <p:extLst>
      <p:ext uri="{BB962C8B-B14F-4D97-AF65-F5344CB8AC3E}">
        <p14:creationId xmlns:p14="http://schemas.microsoft.com/office/powerpoint/2010/main" val="2376893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BPNN Regression Model:</a:t>
            </a:r>
          </a:p>
          <a:p>
            <a:pPr lvl="1"/>
            <a:r>
              <a:rPr lang="en-US" dirty="0"/>
              <a:t>Average Training loss: </a:t>
            </a:r>
            <a:r>
              <a:rPr lang="en-US" dirty="0" smtClean="0"/>
              <a:t>100.67</a:t>
            </a:r>
            <a:endParaRPr lang="en-US" dirty="0"/>
          </a:p>
          <a:p>
            <a:pPr lvl="1"/>
            <a:r>
              <a:rPr lang="en-US" dirty="0"/>
              <a:t>Average </a:t>
            </a:r>
            <a:r>
              <a:rPr lang="en-US" dirty="0" err="1"/>
              <a:t>Eval</a:t>
            </a:r>
            <a:r>
              <a:rPr lang="en-US" dirty="0"/>
              <a:t> loss: </a:t>
            </a:r>
            <a:r>
              <a:rPr lang="en-US" dirty="0" smtClean="0"/>
              <a:t>120.78</a:t>
            </a:r>
            <a:endParaRPr lang="en-US" dirty="0"/>
          </a:p>
          <a:p>
            <a:pPr lvl="1"/>
            <a:r>
              <a:rPr lang="en-US" dirty="0"/>
              <a:t>RMSE: </a:t>
            </a:r>
            <a:r>
              <a:rPr lang="en-US" dirty="0" smtClean="0"/>
              <a:t>10.99 days</a:t>
            </a:r>
          </a:p>
          <a:p>
            <a:endParaRPr lang="en-US" dirty="0" smtClean="0"/>
          </a:p>
          <a:p>
            <a:r>
              <a:rPr lang="en-US" dirty="0" smtClean="0"/>
              <a:t>Linear Regression Model:</a:t>
            </a:r>
          </a:p>
          <a:p>
            <a:pPr lvl="1"/>
            <a:r>
              <a:rPr lang="en-US" dirty="0" smtClean="0"/>
              <a:t>Average Training loss: 70.591</a:t>
            </a:r>
          </a:p>
          <a:p>
            <a:pPr lvl="1"/>
            <a:r>
              <a:rPr lang="en-US" dirty="0" smtClean="0"/>
              <a:t>Average </a:t>
            </a:r>
            <a:r>
              <a:rPr lang="en-US" dirty="0" err="1" smtClean="0"/>
              <a:t>Eval</a:t>
            </a:r>
            <a:r>
              <a:rPr lang="en-US" dirty="0" smtClean="0"/>
              <a:t> loss: 131.61</a:t>
            </a:r>
          </a:p>
          <a:p>
            <a:pPr lvl="1"/>
            <a:r>
              <a:rPr lang="en-US" dirty="0" smtClean="0"/>
              <a:t>RMSE: 11.47 days</a:t>
            </a:r>
          </a:p>
          <a:p>
            <a:endParaRPr lang="en-US" dirty="0"/>
          </a:p>
          <a:p>
            <a:r>
              <a:rPr lang="en-US" dirty="0" smtClean="0"/>
              <a:t>Comparing the training loss with </a:t>
            </a:r>
            <a:r>
              <a:rPr lang="en-US" dirty="0" err="1" smtClean="0"/>
              <a:t>eval</a:t>
            </a:r>
            <a:r>
              <a:rPr lang="en-US" dirty="0" smtClean="0"/>
              <a:t> loss, we can tell that the model is over fitting due to data </a:t>
            </a:r>
            <a:r>
              <a:rPr lang="en-US" dirty="0" err="1" smtClean="0"/>
              <a:t>sparsity</a:t>
            </a:r>
            <a:r>
              <a:rPr lang="en-US" dirty="0" smtClean="0"/>
              <a:t>. Even changing the batch size yielded similar results. </a:t>
            </a:r>
          </a:p>
        </p:txBody>
      </p:sp>
    </p:spTree>
    <p:extLst>
      <p:ext uri="{BB962C8B-B14F-4D97-AF65-F5344CB8AC3E}">
        <p14:creationId xmlns:p14="http://schemas.microsoft.com/office/powerpoint/2010/main" val="136965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converted the prediction problem into a classification problem. Here we are estimating if the patient will stay for less than or more than x number of days. </a:t>
            </a:r>
          </a:p>
          <a:p>
            <a:r>
              <a:rPr lang="en-US" dirty="0" smtClean="0"/>
              <a:t>This value of x can be decided based on the requirement of the hospital.</a:t>
            </a:r>
          </a:p>
          <a:p>
            <a:r>
              <a:rPr lang="en-US" dirty="0" smtClean="0"/>
              <a:t>For our case, we assume x=6, i.e. we are able to predict if the incoming patient is going to stay for more than 6 days, or less than 6 days. </a:t>
            </a:r>
          </a:p>
          <a:p>
            <a:r>
              <a:rPr lang="en-US" dirty="0" smtClean="0"/>
              <a:t>If the patient is found to be staying for less than 6 days, the input set can be further classified for values of 1&lt;x&lt;6, assuming that the patient will stay at the hospital for at least 1 day. </a:t>
            </a:r>
          </a:p>
          <a:p>
            <a:r>
              <a:rPr lang="en-US" dirty="0" smtClean="0"/>
              <a:t>If the patient is found to be staying for more than 6 days, it can be handled by preparing for the 6 day stay, and then the decision on the LOS can be put up to the doctor’s discretion.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Various combinations of splits for </a:t>
            </a:r>
            <a:r>
              <a:rPr lang="en-US" dirty="0"/>
              <a:t>the classes were tried, like </a:t>
            </a:r>
            <a:r>
              <a:rPr lang="en-US" dirty="0" smtClean="0"/>
              <a:t>0-7-28-MAX, 0-7-MAX, 0-10-MAX, 0-6-MAX, 0-4-MAX etc. </a:t>
            </a:r>
          </a:p>
          <a:p>
            <a:endParaRPr lang="en-US" dirty="0" smtClean="0"/>
          </a:p>
          <a:p>
            <a:r>
              <a:rPr lang="en-US" dirty="0" smtClean="0"/>
              <a:t>The results for each of these models, with different variations for the batch size, epochs, Neural Network makeup and number of steps are recorded into the record.xlsx file. </a:t>
            </a:r>
          </a:p>
          <a:p>
            <a:endParaRPr lang="en-US" dirty="0" smtClean="0"/>
          </a:p>
          <a:p>
            <a:r>
              <a:rPr lang="en-US" dirty="0" smtClean="0"/>
              <a:t>Ultimately, the prediction model takes in the input of a new patient. </a:t>
            </a:r>
          </a:p>
          <a:p>
            <a:endParaRPr lang="en-US" dirty="0" smtClean="0"/>
          </a:p>
          <a:p>
            <a:r>
              <a:rPr lang="en-US" dirty="0" smtClean="0"/>
              <a:t>These inputs are: Admission type, Admission location, Insurance, diagnosis (one of the 30 selected diagnosis types), ethnicity, gender, time spent in ED (if Admission type is ‘EMERGENCY’).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2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taking these inputs, predictor is called and it will predict the LOS of the patient in days within the range of 2 to 6 days, with the probability of patient staying till that day, along with displaying the accuracy of the model.</a:t>
            </a:r>
          </a:p>
          <a:p>
            <a:endParaRPr lang="en-US" dirty="0"/>
          </a:p>
          <a:p>
            <a:r>
              <a:rPr lang="en-US" dirty="0" smtClean="0"/>
              <a:t>Accuracy of the final Model for 6 day split: 72%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Accuracy of the final Model for 4 day split: 75% </a:t>
            </a:r>
          </a:p>
          <a:p>
            <a:endParaRPr lang="en-US" dirty="0"/>
          </a:p>
          <a:p>
            <a:r>
              <a:rPr lang="en-US" dirty="0" smtClean="0"/>
              <a:t>Probabilities for a given input set is displayed in the application screenshots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followed for data cleaning phase 1 have been detailed out in the previous output report</a:t>
            </a:r>
            <a:r>
              <a:rPr lang="en-US" smtClean="0"/>
              <a:t>.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 smtClean="0"/>
              <a:t>named</a:t>
            </a:r>
            <a:r>
              <a:rPr lang="en-US" smtClean="0"/>
              <a:t>: initial_report.pptx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phase 2, first the gender of the patient was included by connecting the ADMISSIONS.csv and PATIENTS.csv tables.</a:t>
            </a:r>
          </a:p>
          <a:p>
            <a:endParaRPr lang="en-US" dirty="0"/>
          </a:p>
          <a:p>
            <a:r>
              <a:rPr lang="en-US" dirty="0" smtClean="0"/>
              <a:t>Using SUBJECT_ID as the foreign key, the gender information was provided for every row in ADMISSIONS.csv table. The table is then saved as: ADMISSIONS_GEN.csv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5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 6 attributes were considered for the training of the prediction model:</a:t>
            </a:r>
          </a:p>
          <a:p>
            <a:endParaRPr lang="en-US" dirty="0"/>
          </a:p>
          <a:p>
            <a:r>
              <a:rPr lang="en-US" dirty="0" smtClean="0"/>
              <a:t>ADMISSION TYPE</a:t>
            </a:r>
          </a:p>
          <a:p>
            <a:r>
              <a:rPr lang="en-US" dirty="0" smtClean="0"/>
              <a:t>ADMISSION_LOCATION </a:t>
            </a:r>
            <a:endParaRPr lang="en-US" dirty="0"/>
          </a:p>
          <a:p>
            <a:r>
              <a:rPr lang="en-US" dirty="0" smtClean="0"/>
              <a:t>DISCHARGE_LOCATION</a:t>
            </a:r>
          </a:p>
          <a:p>
            <a:r>
              <a:rPr lang="en-US" dirty="0" smtClean="0"/>
              <a:t>INSURANCE </a:t>
            </a:r>
          </a:p>
          <a:p>
            <a:r>
              <a:rPr lang="en-US" dirty="0" smtClean="0"/>
              <a:t>ETHNICITY </a:t>
            </a:r>
          </a:p>
          <a:p>
            <a:r>
              <a:rPr lang="en-US" dirty="0" smtClean="0"/>
              <a:t>EDLOS (in minutes)</a:t>
            </a:r>
          </a:p>
          <a:p>
            <a:endParaRPr lang="en-US" dirty="0"/>
          </a:p>
          <a:p>
            <a:r>
              <a:rPr lang="en-US" dirty="0" smtClean="0"/>
              <a:t>The prediction is going to be made on the length of stay of the patients (LOS) in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0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Description of these attributes according to the MIMIC documentations.</a:t>
            </a:r>
          </a:p>
          <a:p>
            <a:endParaRPr lang="en-US" dirty="0" smtClean="0"/>
          </a:p>
          <a:p>
            <a:r>
              <a:rPr lang="en-US" dirty="0" smtClean="0"/>
              <a:t>ADMISSION_TYPE </a:t>
            </a:r>
            <a:r>
              <a:rPr lang="en-US" dirty="0"/>
              <a:t>describes the type of the admission</a:t>
            </a:r>
            <a:r>
              <a:rPr lang="en-US" dirty="0" smtClean="0"/>
              <a:t>: ‘</a:t>
            </a:r>
            <a:r>
              <a:rPr lang="en-US" dirty="0"/>
              <a:t>ELECTIVE’, ‘URGENT’, ‘NEWBORN’ or ‘EMERGENCY’. Emergency/urgent indicate unplanned medical care, and are often collapsed into a single category in studies. Elective indicates a previously planned hospital admission. Newborn indicates that the </a:t>
            </a:r>
            <a:r>
              <a:rPr lang="en-US" dirty="0" smtClean="0"/>
              <a:t>case </a:t>
            </a:r>
            <a:r>
              <a:rPr lang="en-US" dirty="0"/>
              <a:t>pertains to the patient’s </a:t>
            </a:r>
            <a:r>
              <a:rPr lang="en-US" dirty="0" smtClean="0"/>
              <a:t>birth.</a:t>
            </a:r>
          </a:p>
          <a:p>
            <a:endParaRPr lang="en-US" dirty="0" smtClean="0"/>
          </a:p>
          <a:p>
            <a:r>
              <a:rPr lang="en-US" dirty="0"/>
              <a:t>ADMISSION_LOCATION provides information about the previous location of the patient prior to arriving at the hospital. There are 9 possible values: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EMERGENCY ROOM ADMIT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TRANSFER FROM HOSP/EXTRAM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TRANSFER FROM OTHER HEALT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CLINIC REFERRAL/PREMATURE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** INFO NOT AVAILABLE **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TRANSFER FROM SKILLED NUR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TRSF WITHIN THIS FACILITY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HMO REFERRAL/SICK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PHYS REFERRAL/NORMAL </a:t>
            </a:r>
            <a:r>
              <a:rPr lang="en-US" dirty="0" smtClean="0"/>
              <a:t>DELI</a:t>
            </a:r>
          </a:p>
        </p:txBody>
      </p:sp>
    </p:spTree>
    <p:extLst>
      <p:ext uri="{BB962C8B-B14F-4D97-AF65-F5344CB8AC3E}">
        <p14:creationId xmlns:p14="http://schemas.microsoft.com/office/powerpoint/2010/main" val="425778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INSURANCE and ETHNICITY </a:t>
            </a:r>
            <a:r>
              <a:rPr lang="en-US" dirty="0"/>
              <a:t>columns describe patient demographics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EDLOS (in minutes) is calculated from </a:t>
            </a:r>
            <a:r>
              <a:rPr lang="en-US" b="1" dirty="0" smtClean="0"/>
              <a:t>EDREGTIME</a:t>
            </a:r>
            <a:r>
              <a:rPr lang="en-US" b="1" dirty="0"/>
              <a:t>, </a:t>
            </a:r>
            <a:r>
              <a:rPr lang="en-US" b="1" dirty="0" smtClean="0"/>
              <a:t>EDOUTTIME, </a:t>
            </a:r>
            <a:r>
              <a:rPr lang="en-US" dirty="0" smtClean="0"/>
              <a:t>which </a:t>
            </a:r>
            <a:r>
              <a:rPr lang="en-US" dirty="0"/>
              <a:t>are the </a:t>
            </a:r>
            <a:r>
              <a:rPr lang="en-US" dirty="0" smtClean="0"/>
              <a:t>time </a:t>
            </a:r>
            <a:r>
              <a:rPr lang="en-US" dirty="0"/>
              <a:t>that the patient was registered and discharged from the emergency </a:t>
            </a:r>
            <a:r>
              <a:rPr lang="en-US" dirty="0" smtClean="0"/>
              <a:t>department.</a:t>
            </a:r>
            <a:endParaRPr lang="en-US" b="1" dirty="0"/>
          </a:p>
          <a:p>
            <a:endParaRPr lang="en-US" dirty="0" smtClean="0"/>
          </a:p>
          <a:p>
            <a:r>
              <a:rPr lang="en-US" dirty="0" smtClean="0"/>
              <a:t>Finally LOS (in days) is calculated from </a:t>
            </a:r>
            <a:r>
              <a:rPr lang="en-US" b="1" dirty="0"/>
              <a:t>ADMITTIME, </a:t>
            </a:r>
            <a:r>
              <a:rPr lang="en-US" b="1" dirty="0" smtClean="0"/>
              <a:t>DISCHTIME. </a:t>
            </a:r>
            <a:r>
              <a:rPr lang="en-US" dirty="0"/>
              <a:t>Here, ADMITTIME provides the date and time the patient was admitted to the hospital, while DISCHTIME provides the date and time the patient was discharged from the hospital.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4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Further, 2 more attributes were considered. These being:</a:t>
            </a:r>
          </a:p>
          <a:p>
            <a:endParaRPr lang="en-US" b="1" dirty="0" smtClean="0"/>
          </a:p>
          <a:p>
            <a:r>
              <a:rPr lang="en-US" b="1" dirty="0" smtClean="0"/>
              <a:t>DIAGNOSIS: </a:t>
            </a:r>
            <a:r>
              <a:rPr lang="en-US" dirty="0"/>
              <a:t>The DIAGNOSIS column provides a preliminary, free text diagnosis for the patient on hospital admission. The diagnosis is usually assigned by the admitting clinician and does not use a systematic ontology.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 smtClean="0"/>
              <a:t>GENDER: </a:t>
            </a:r>
            <a:r>
              <a:rPr lang="en-US" dirty="0" smtClean="0"/>
              <a:t>As previously mentioned, the gender of the patient is looked up from the PATIENTS.csv table using SUBJECT_ID as foreign key, and applying inner join in ADMISSIONS.csv table.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901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ADMISSION_TYPE : Categorical  (categories=4)     </a:t>
            </a:r>
          </a:p>
          <a:p>
            <a:r>
              <a:rPr lang="en-US" dirty="0" smtClean="0"/>
              <a:t>ADMISSION_LOCATION : Categorical </a:t>
            </a:r>
            <a:r>
              <a:rPr lang="en-US" dirty="0"/>
              <a:t>(</a:t>
            </a:r>
            <a:r>
              <a:rPr lang="en-US" dirty="0" smtClean="0"/>
              <a:t>categories=8)     </a:t>
            </a:r>
          </a:p>
          <a:p>
            <a:r>
              <a:rPr lang="en-US" dirty="0" smtClean="0"/>
              <a:t>DISCHARGE_LOCATION</a:t>
            </a:r>
            <a:r>
              <a:rPr lang="en-US" dirty="0"/>
              <a:t> : Categorical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categories=17)    </a:t>
            </a:r>
          </a:p>
          <a:p>
            <a:r>
              <a:rPr lang="en-US" dirty="0" smtClean="0"/>
              <a:t>INSURANCE</a:t>
            </a:r>
            <a:r>
              <a:rPr lang="en-US" dirty="0"/>
              <a:t> : Categorical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categories=5)   </a:t>
            </a:r>
          </a:p>
          <a:p>
            <a:r>
              <a:rPr lang="en-US" dirty="0" smtClean="0"/>
              <a:t>ETHNICITY</a:t>
            </a:r>
            <a:r>
              <a:rPr lang="en-US" dirty="0"/>
              <a:t> : Categorical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categories=40)   </a:t>
            </a:r>
          </a:p>
          <a:p>
            <a:r>
              <a:rPr lang="en-US" dirty="0" smtClean="0"/>
              <a:t>EDLOS: Continuous (unit = minutes)     </a:t>
            </a:r>
          </a:p>
          <a:p>
            <a:r>
              <a:rPr lang="en-US" dirty="0" smtClean="0"/>
              <a:t>GENDER</a:t>
            </a:r>
            <a:r>
              <a:rPr lang="en-US" dirty="0"/>
              <a:t> : Categorical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categories=2)   </a:t>
            </a:r>
          </a:p>
          <a:p>
            <a:r>
              <a:rPr lang="en-US" dirty="0" smtClean="0"/>
              <a:t>DIAGNOSIS</a:t>
            </a:r>
            <a:r>
              <a:rPr lang="en-US" dirty="0"/>
              <a:t> : Categorical (</a:t>
            </a:r>
            <a:r>
              <a:rPr lang="en-US" dirty="0" smtClean="0"/>
              <a:t>categories=15692</a:t>
            </a:r>
            <a:r>
              <a:rPr lang="en-US" dirty="0"/>
              <a:t>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Since the Diagnosis attribute has a very high number of categories, with a very high class bias, further exploration is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5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Diagnosis attribute has a very high number of categories, with a very high class bias, further exploration is needed.</a:t>
            </a:r>
          </a:p>
          <a:p>
            <a:endParaRPr lang="en-US" dirty="0" smtClean="0"/>
          </a:p>
          <a:p>
            <a:r>
              <a:rPr lang="en-US" dirty="0" smtClean="0"/>
              <a:t>The data has a high class bias as a very small number of categories have a large number of cases belonging to them. This can be seen in the output in next slide: </a:t>
            </a:r>
          </a:p>
          <a:p>
            <a:endParaRPr lang="en-US" dirty="0"/>
          </a:p>
          <a:p>
            <a:r>
              <a:rPr lang="en-US" dirty="0" smtClean="0"/>
              <a:t>Due to this, we are considering the records with the top 30 diagnosis which occur more than at least 200 times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iddhant\Documents\Tensorflow-Bootcamp-master\NUS NN scripts\Outputs\Diagnosis value cou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4419600" cy="60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6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374</TotalTime>
  <Words>1091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Report</vt:lpstr>
      <vt:lpstr>Database Cleaning</vt:lpstr>
      <vt:lpstr>Understanding the Data</vt:lpstr>
      <vt:lpstr>Understanding the Data</vt:lpstr>
      <vt:lpstr>Understanding the Data</vt:lpstr>
      <vt:lpstr>Understanding the Data</vt:lpstr>
      <vt:lpstr>Attribute analysis</vt:lpstr>
      <vt:lpstr>Diagnosis Attribute</vt:lpstr>
      <vt:lpstr>PowerPoint Presentation</vt:lpstr>
      <vt:lpstr>EDLOS</vt:lpstr>
      <vt:lpstr>LOS</vt:lpstr>
      <vt:lpstr>Regression Model</vt:lpstr>
      <vt:lpstr>Regression Model Results</vt:lpstr>
      <vt:lpstr>Classification Model</vt:lpstr>
      <vt:lpstr>Classification Model</vt:lpstr>
      <vt:lpstr>Classification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Windows User</dc:creator>
  <cp:lastModifiedBy>Windows User</cp:lastModifiedBy>
  <cp:revision>64</cp:revision>
  <dcterms:created xsi:type="dcterms:W3CDTF">2019-06-24T03:06:50Z</dcterms:created>
  <dcterms:modified xsi:type="dcterms:W3CDTF">2019-06-24T09:23:30Z</dcterms:modified>
</cp:coreProperties>
</file>