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348" r:id="rId4"/>
    <p:sldId id="325" r:id="rId5"/>
    <p:sldId id="330" r:id="rId6"/>
    <p:sldId id="265" r:id="rId7"/>
    <p:sldId id="333" r:id="rId8"/>
    <p:sldId id="264" r:id="rId9"/>
    <p:sldId id="331" r:id="rId10"/>
    <p:sldId id="332" r:id="rId11"/>
    <p:sldId id="337" r:id="rId12"/>
    <p:sldId id="335" r:id="rId13"/>
    <p:sldId id="336" r:id="rId14"/>
    <p:sldId id="346" r:id="rId15"/>
    <p:sldId id="338" r:id="rId16"/>
    <p:sldId id="339" r:id="rId17"/>
    <p:sldId id="280" r:id="rId18"/>
    <p:sldId id="281" r:id="rId19"/>
    <p:sldId id="340" r:id="rId20"/>
    <p:sldId id="341" r:id="rId21"/>
    <p:sldId id="328" r:id="rId22"/>
    <p:sldId id="342" r:id="rId23"/>
    <p:sldId id="343" r:id="rId24"/>
    <p:sldId id="302" r:id="rId25"/>
    <p:sldId id="344" r:id="rId26"/>
    <p:sldId id="345" r:id="rId27"/>
    <p:sldId id="308" r:id="rId28"/>
    <p:sldId id="313" r:id="rId29"/>
    <p:sldId id="317" r:id="rId30"/>
    <p:sldId id="318" r:id="rId31"/>
    <p:sldId id="34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8E88-5E2F-AE4A-9FB4-2B2136A1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6AMB Telegram Bot Workshop</a:t>
            </a:r>
          </a:p>
        </p:txBody>
      </p:sp>
    </p:spTree>
    <p:extLst>
      <p:ext uri="{BB962C8B-B14F-4D97-AF65-F5344CB8AC3E}">
        <p14:creationId xmlns:p14="http://schemas.microsoft.com/office/powerpoint/2010/main" val="164091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5036-A162-FA4A-BC3B-9B8F285B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Recap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4FC5-2BB4-3D4D-A3D3-704AFD59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the building block for python</a:t>
            </a:r>
          </a:p>
          <a:p>
            <a:pPr lvl="1"/>
            <a:r>
              <a:rPr lang="en-US" dirty="0"/>
              <a:t>You can use them to store and manipulate data</a:t>
            </a:r>
          </a:p>
          <a:p>
            <a:r>
              <a:rPr lang="en-US" dirty="0"/>
              <a:t>Since Python is “dynamically typed” we can initialize variables without explicitly telling the program what type they 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show above, x is an integer, y is a string and z is a float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03CAF-563D-DD4F-AB3A-826FF8BF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28" y="3795230"/>
            <a:ext cx="2501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3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C1E7-2E43-154D-8773-5340C097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7CBB-DBB8-B64F-B5CA-A1F282E0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seen a few data types but let’s go through all of the important ones 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Text: string (“hi”)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Numeric: int (5), or float (5.0)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Sequences: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List: [1,2,3]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Tuple: (1,2,3)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Mapping: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Dictionary: {“name”: “</a:t>
            </a:r>
            <a:r>
              <a:rPr lang="en-US" dirty="0" err="1"/>
              <a:t>Sidd</a:t>
            </a:r>
            <a:r>
              <a:rPr lang="en-US" dirty="0"/>
              <a:t> Bose”, “rank”: ”CPL”}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Boolean: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True, False (capitalization matters here!)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3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C7A2-CE80-3542-A2F9-75DD15B2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8156-9AE2-AF47-99BE-B2DDEA4B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variables are dynamically typed in Python, we also have the concept of casting</a:t>
            </a:r>
          </a:p>
          <a:p>
            <a:r>
              <a:rPr lang="en-US" dirty="0"/>
              <a:t>Using casting we can ”tell” the program what type we want a variable to 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shown above, 5 can be represented in different ways if we cast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42D03-EFF2-2145-8C65-9E4CA198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03" y="3731558"/>
            <a:ext cx="3162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1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A336-4540-FD4F-924F-6F7A158F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15F2-CB33-C94E-BC8E-30140D85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variables is relatively simple in python but we must follow a few rules:</a:t>
            </a:r>
          </a:p>
          <a:p>
            <a:pPr lvl="1"/>
            <a:r>
              <a:rPr lang="en-US" dirty="0"/>
              <a:t>The variable must start with a letter or underscore</a:t>
            </a:r>
          </a:p>
          <a:p>
            <a:pPr lvl="1"/>
            <a:r>
              <a:rPr lang="en-US" dirty="0"/>
              <a:t>The variable can only contain alphanumeric characters and underscores (A-z, 0-9, and _ )</a:t>
            </a:r>
          </a:p>
          <a:p>
            <a:pPr lvl="1"/>
            <a:r>
              <a:rPr lang="en-US" dirty="0"/>
              <a:t>Capital letters and lowercase letters refer to different variables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3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DA4B-8368-F34C-93C8-D76B2CF8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Inputting and 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8F61-E0B0-E94D-89AE-8AF46101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Outputting variables is simple using the print() command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inputting variables uses the input(prompt) command as follows, where prompt is the user prompt for 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2B5E8-5FF7-9248-B857-75CDAB6E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01" y="2711580"/>
            <a:ext cx="4978400" cy="158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3A3B3-9B6B-D64A-8615-7D4F2853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32" y="5570875"/>
            <a:ext cx="3784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0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437D-7E0C-0F4C-9398-0494E6D1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Logical, Arithmetic and Comparison Operator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2679-6337-0F46-B170-9042EEE1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variables is one part of the battle, but often we want to compare, contrast or compute!</a:t>
            </a:r>
          </a:p>
          <a:p>
            <a:r>
              <a:rPr lang="en-US" dirty="0"/>
              <a:t>In order to do so we can leverage different operators</a:t>
            </a:r>
          </a:p>
          <a:p>
            <a:pPr lvl="1"/>
            <a:r>
              <a:rPr lang="en-US" dirty="0"/>
              <a:t>Logical: Checking if two or more statements is true</a:t>
            </a:r>
          </a:p>
          <a:p>
            <a:pPr lvl="1"/>
            <a:r>
              <a:rPr lang="en-US" dirty="0"/>
              <a:t>Arithmetic: Using variables to do math</a:t>
            </a:r>
          </a:p>
          <a:p>
            <a:pPr lvl="1"/>
            <a:r>
              <a:rPr lang="en-US" dirty="0"/>
              <a:t>Comparison: Comparing the magnitude or equality of variables</a:t>
            </a:r>
          </a:p>
        </p:txBody>
      </p:sp>
    </p:spTree>
    <p:extLst>
      <p:ext uri="{BB962C8B-B14F-4D97-AF65-F5344CB8AC3E}">
        <p14:creationId xmlns:p14="http://schemas.microsoft.com/office/powerpoint/2010/main" val="357478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EA89-5975-2C49-9DC6-FD2332C4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7D30-A75C-D74C-866F-1F58B698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operators show how python leverages English </a:t>
            </a:r>
          </a:p>
          <a:p>
            <a:r>
              <a:rPr lang="en-US" b="1" dirty="0"/>
              <a:t>and</a:t>
            </a:r>
            <a:r>
              <a:rPr lang="en-US" dirty="0"/>
              <a:t>, for example x &lt; 5 and  x &lt; 10</a:t>
            </a:r>
          </a:p>
          <a:p>
            <a:pPr lvl="1"/>
            <a:r>
              <a:rPr lang="en-US" dirty="0"/>
              <a:t>Returns True if both statements are True, False otherwise</a:t>
            </a:r>
          </a:p>
          <a:p>
            <a:r>
              <a:rPr lang="en-US" b="1" dirty="0"/>
              <a:t>or</a:t>
            </a:r>
            <a:r>
              <a:rPr lang="en-US" dirty="0"/>
              <a:t>, for example x &lt; 5 or x &lt; 4</a:t>
            </a:r>
          </a:p>
          <a:p>
            <a:pPr lvl="1"/>
            <a:r>
              <a:rPr lang="en-US" dirty="0"/>
              <a:t>Returns True if either statement is True, False if both are False</a:t>
            </a:r>
          </a:p>
          <a:p>
            <a:r>
              <a:rPr lang="en-US" b="1" dirty="0"/>
              <a:t>not</a:t>
            </a:r>
            <a:r>
              <a:rPr lang="en-US" dirty="0"/>
              <a:t>, for example not(x &lt; 5)</a:t>
            </a:r>
          </a:p>
          <a:p>
            <a:pPr lvl="1"/>
            <a:r>
              <a:rPr lang="en-US" dirty="0"/>
              <a:t>Returns True if the inside statement is False, True otherwise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2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A726-88EC-E546-A074-CA51C243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8B6B-4005-6C45-8753-A53C89CD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should be very intuitive for all of us</a:t>
            </a:r>
          </a:p>
          <a:p>
            <a:r>
              <a:rPr lang="en-US" dirty="0"/>
              <a:t>These operators work between two numeric values</a:t>
            </a:r>
          </a:p>
          <a:p>
            <a:r>
              <a:rPr lang="en-US" dirty="0"/>
              <a:t>Addition (+), for example </a:t>
            </a:r>
            <a:r>
              <a:rPr lang="en-US" dirty="0" err="1"/>
              <a:t>x+y</a:t>
            </a:r>
            <a:endParaRPr lang="en-US" dirty="0"/>
          </a:p>
          <a:p>
            <a:r>
              <a:rPr lang="en-US" dirty="0"/>
              <a:t>Subtraction (-), for example x-y</a:t>
            </a:r>
          </a:p>
          <a:p>
            <a:r>
              <a:rPr lang="en-US" dirty="0"/>
              <a:t>Multiplication (*), for example x*y</a:t>
            </a:r>
          </a:p>
          <a:p>
            <a:r>
              <a:rPr lang="en-US" dirty="0"/>
              <a:t>Division (/), for example x/y</a:t>
            </a:r>
          </a:p>
          <a:p>
            <a:r>
              <a:rPr lang="en-US" dirty="0"/>
              <a:t>Modulus (%), for example x % y (where x % y gives the remainder)</a:t>
            </a:r>
          </a:p>
          <a:p>
            <a:r>
              <a:rPr lang="en-US" dirty="0"/>
              <a:t>Exponentiation (**) for example x**y (which is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C1A-EE1F-2C4E-9466-A0CEF436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E601-E7C1-8C4B-B96C-861DFED0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also intuitive, but the syntax is key</a:t>
            </a:r>
          </a:p>
          <a:p>
            <a:r>
              <a:rPr lang="en-US" b="1" dirty="0"/>
              <a:t>Equal</a:t>
            </a:r>
            <a:r>
              <a:rPr lang="en-US" b="1" dirty="0">
                <a:sym typeface="Wingdings" pitchFamily="2" charset="2"/>
              </a:rPr>
              <a:t> (==), </a:t>
            </a:r>
            <a:r>
              <a:rPr lang="en-US" dirty="0">
                <a:sym typeface="Wingdings" pitchFamily="2" charset="2"/>
              </a:rPr>
              <a:t>for example 5 == 5 is True</a:t>
            </a:r>
          </a:p>
          <a:p>
            <a:r>
              <a:rPr lang="en-US" b="1" dirty="0">
                <a:sym typeface="Wingdings" pitchFamily="2" charset="2"/>
              </a:rPr>
              <a:t>Not equal (!=), </a:t>
            </a:r>
            <a:r>
              <a:rPr lang="en-US" dirty="0">
                <a:sym typeface="Wingdings" pitchFamily="2" charset="2"/>
              </a:rPr>
              <a:t>for example 5 != 5 is False</a:t>
            </a:r>
          </a:p>
          <a:p>
            <a:r>
              <a:rPr lang="en-US" b="1" dirty="0">
                <a:sym typeface="Wingdings" pitchFamily="2" charset="2"/>
              </a:rPr>
              <a:t>Greater than (&gt;), </a:t>
            </a:r>
            <a:r>
              <a:rPr lang="en-US" dirty="0">
                <a:sym typeface="Wingdings" pitchFamily="2" charset="2"/>
              </a:rPr>
              <a:t>for example 8 &gt; 7 is True</a:t>
            </a:r>
          </a:p>
          <a:p>
            <a:r>
              <a:rPr lang="en-US" b="1" dirty="0">
                <a:sym typeface="Wingdings" pitchFamily="2" charset="2"/>
              </a:rPr>
              <a:t>Greater than or equal to (&gt;=), </a:t>
            </a:r>
            <a:r>
              <a:rPr lang="en-US" dirty="0">
                <a:sym typeface="Wingdings" pitchFamily="2" charset="2"/>
              </a:rPr>
              <a:t>for example 6 &gt;= 7 is False</a:t>
            </a:r>
          </a:p>
          <a:p>
            <a:r>
              <a:rPr lang="en-US" b="1" dirty="0">
                <a:sym typeface="Wingdings" pitchFamily="2" charset="2"/>
              </a:rPr>
              <a:t>Lesser than (&lt;), </a:t>
            </a:r>
            <a:r>
              <a:rPr lang="en-US" dirty="0">
                <a:sym typeface="Wingdings" pitchFamily="2" charset="2"/>
              </a:rPr>
              <a:t>for example 7 &lt; 8 is True</a:t>
            </a:r>
          </a:p>
          <a:p>
            <a:r>
              <a:rPr lang="en-US" b="1" dirty="0">
                <a:sym typeface="Wingdings" pitchFamily="2" charset="2"/>
              </a:rPr>
              <a:t>Lesser than or equal to (&lt;=), </a:t>
            </a:r>
            <a:r>
              <a:rPr lang="en-US" dirty="0">
                <a:sym typeface="Wingdings" pitchFamily="2" charset="2"/>
              </a:rPr>
              <a:t>for example 7 &lt;= 6 is False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each case, the result of this operator will tell you if the comparison is True or False</a:t>
            </a:r>
          </a:p>
          <a:p>
            <a:pPr lvl="1"/>
            <a:r>
              <a:rPr lang="en-US" dirty="0">
                <a:sym typeface="Wingdings" pitchFamily="2" charset="2"/>
              </a:rPr>
              <a:t>For example, x = 2, y = 3, then x == y returns False and y &gt;= x returns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2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3F67-E22C-0041-B725-48C66FC4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334B-F614-2343-8361-E035E6C3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know, a string is a word or character encapsulated in quotations: “var” like this</a:t>
            </a:r>
          </a:p>
          <a:p>
            <a:r>
              <a:rPr lang="en-US" dirty="0"/>
              <a:t>Since a string is an array/list of characters, we can access elements by indexing as shown below</a:t>
            </a:r>
          </a:p>
          <a:p>
            <a:endParaRPr lang="en-US" dirty="0"/>
          </a:p>
          <a:p>
            <a:r>
              <a:rPr lang="en-US" dirty="0"/>
              <a:t>For example, if x = “hello”, then x[0] is “h”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7C77F-A0A6-9945-A294-1FFAB999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12" y="4679136"/>
            <a:ext cx="3773488" cy="1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7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26F0-FF5F-0C49-9084-328820B6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2176-8BCE-AC41-968E-44F61357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Installing Python and using the terminal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Recap of Intro Workshop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Python variables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Python data types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Logical operators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Strings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Booleans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Lists, Sets, Tuples and Dictionaries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Conditional Statements and Loops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586818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744D-1A93-1149-AF3F-6F1DEC6E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C906-646B-2146-9850-5167CD61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string methods are as follows (using x = “</a:t>
            </a:r>
            <a:r>
              <a:rPr lang="en-US" dirty="0" err="1"/>
              <a:t>abc</a:t>
            </a:r>
            <a:r>
              <a:rPr lang="en-US" dirty="0"/>
              <a:t>” and y = “</a:t>
            </a:r>
            <a:r>
              <a:rPr lang="en-US" dirty="0" err="1"/>
              <a:t>defg</a:t>
            </a:r>
            <a:r>
              <a:rPr lang="en-US" dirty="0"/>
              <a:t>” as examples):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(x)-&gt; will return the length of x, or 3</a:t>
            </a:r>
          </a:p>
          <a:p>
            <a:pPr lvl="1"/>
            <a:r>
              <a:rPr lang="en-US" dirty="0"/>
              <a:t>x[1:3] -&gt; will return “</a:t>
            </a:r>
            <a:r>
              <a:rPr lang="en-US" dirty="0" err="1"/>
              <a:t>bc</a:t>
            </a:r>
            <a:r>
              <a:rPr lang="en-US" dirty="0"/>
              <a:t>” as a sliced string </a:t>
            </a:r>
            <a:r>
              <a:rPr lang="en-US" sz="1400" dirty="0"/>
              <a:t>(format is [first index: last index +1])</a:t>
            </a:r>
          </a:p>
          <a:p>
            <a:pPr lvl="1"/>
            <a:r>
              <a:rPr lang="en-US" dirty="0" err="1"/>
              <a:t>x+y</a:t>
            </a:r>
            <a:r>
              <a:rPr lang="en-US" dirty="0"/>
              <a:t>-&gt; will return “</a:t>
            </a:r>
            <a:r>
              <a:rPr lang="en-US" dirty="0" err="1"/>
              <a:t>abcdefg</a:t>
            </a:r>
            <a:r>
              <a:rPr lang="en-US" dirty="0"/>
              <a:t>”</a:t>
            </a:r>
          </a:p>
          <a:p>
            <a:r>
              <a:rPr lang="en-US" sz="1800" dirty="0"/>
              <a:t>For more string methods, visit:</a:t>
            </a:r>
          </a:p>
          <a:p>
            <a:pPr lvl="1"/>
            <a:r>
              <a:rPr lang="en-US" sz="1600" dirty="0"/>
              <a:t>https://www.w3schools.com/python/</a:t>
            </a:r>
            <a:r>
              <a:rPr lang="en-US" sz="1600" dirty="0" err="1"/>
              <a:t>python_strings_methods.asp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9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E332-A399-5845-85A1-1867FAA4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Strings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C351-C8BC-134D-A36F-847D99C3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F Strings allow us to insert variables into a string</a:t>
            </a:r>
          </a:p>
          <a:p>
            <a:r>
              <a:rPr lang="en-US" dirty="0"/>
              <a:t>The syntax is as follows: </a:t>
            </a:r>
            <a:r>
              <a:rPr lang="en-US" dirty="0" err="1"/>
              <a:t>f”string</a:t>
            </a:r>
            <a:r>
              <a:rPr lang="en-US" dirty="0"/>
              <a:t> {var} string”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allows us to concatenate a string more naturally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ED222-626D-A240-9F76-069991F0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63" y="3097373"/>
            <a:ext cx="6464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C27A-09DB-D041-96F1-C333CD7A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and how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A561-08CD-FA47-B716-DDBE0923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recall, Booleans are simple True and False values</a:t>
            </a:r>
          </a:p>
          <a:p>
            <a:r>
              <a:rPr lang="en-US" dirty="0"/>
              <a:t>When we use logical and comparison operators, Booleans are the result</a:t>
            </a:r>
          </a:p>
          <a:p>
            <a:pPr lvl="1"/>
            <a:r>
              <a:rPr lang="en-US" dirty="0"/>
              <a:t>You can evaluate statements and have them print out as True or False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83065-7407-5843-B536-998E50B9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926726"/>
            <a:ext cx="6832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09C8-7773-8147-950E-F8C52154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02" y="452718"/>
            <a:ext cx="9404723" cy="1400530"/>
          </a:xfrm>
        </p:spPr>
        <p:txBody>
          <a:bodyPr/>
          <a:lstStyle/>
          <a:p>
            <a:r>
              <a:rPr lang="en-US" dirty="0"/>
              <a:t>Lists, Sets and Tuples (Lists are most important)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6B98-4F9D-7B4E-8D94-BA9E3011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Lists, sets and tuples are all ways to hold multiples pieces of data at the same time</a:t>
            </a:r>
          </a:p>
          <a:p>
            <a:r>
              <a:rPr lang="en-US" dirty="0"/>
              <a:t>The table below explains the difference between the 3 data types:</a:t>
            </a:r>
          </a:p>
          <a:p>
            <a:pPr lvl="1"/>
            <a:r>
              <a:rPr lang="en-US" dirty="0"/>
              <a:t>Mutable = changeable</a:t>
            </a:r>
          </a:p>
          <a:p>
            <a:pPr lvl="1"/>
            <a:r>
              <a:rPr lang="en-US" dirty="0"/>
              <a:t>Ordered = objects stay in a certain order</a:t>
            </a:r>
          </a:p>
          <a:p>
            <a:pPr lvl="1"/>
            <a:r>
              <a:rPr lang="en-US" dirty="0"/>
              <a:t>Indexing = you can access a value like in a string</a:t>
            </a:r>
          </a:p>
          <a:p>
            <a:pPr lvl="1"/>
            <a:r>
              <a:rPr lang="en-US" dirty="0"/>
              <a:t>Duplicates = you can have multiple of the same value</a:t>
            </a:r>
          </a:p>
          <a:p>
            <a:r>
              <a:rPr lang="en-US" dirty="0"/>
              <a:t> Examples:</a:t>
            </a:r>
          </a:p>
          <a:p>
            <a:pPr lvl="1"/>
            <a:r>
              <a:rPr lang="en-US" b="1" dirty="0"/>
              <a:t>List: [1,1,2,3,4], we can add and remove values</a:t>
            </a:r>
          </a:p>
          <a:p>
            <a:pPr lvl="1"/>
            <a:r>
              <a:rPr lang="en-US" dirty="0"/>
              <a:t>Set: {1,2,3,4} we can add and remove values but we can’t access via indexing</a:t>
            </a:r>
          </a:p>
          <a:p>
            <a:pPr lvl="1"/>
            <a:r>
              <a:rPr lang="en-US" dirty="0"/>
              <a:t>Tuple: (1,2,3,4,4), we cannot add or remove values but we can index</a:t>
            </a:r>
          </a:p>
          <a:p>
            <a:pPr lvl="1"/>
            <a:endParaRPr lang="en-US" dirty="0"/>
          </a:p>
        </p:txBody>
      </p:sp>
      <p:pic>
        <p:nvPicPr>
          <p:cNvPr id="1026" name="Picture 2" descr="15 Examples to Master Python Lists vs Sets vs Tuples | by Soner Yıldırım |  Towards Data Science">
            <a:extLst>
              <a:ext uri="{FF2B5EF4-FFF2-40B4-BE49-F238E27FC236}">
                <a16:creationId xmlns:a16="http://schemas.microsoft.com/office/drawing/2014/main" id="{3645345A-ADA3-9646-A797-762DC97FF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89" y="3239399"/>
            <a:ext cx="3746643" cy="19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0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A53-09FB-1743-967C-1E6538E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263B-1AF8-D24A-99E0-3FD3ED5B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most powerful data type mentioned thus far, dictionaries use ‘keys’ to index into them</a:t>
            </a:r>
          </a:p>
          <a:p>
            <a:r>
              <a:rPr lang="en-US" dirty="0"/>
              <a:t>For example, a dictionary could be instantiated as follows:</a:t>
            </a:r>
          </a:p>
          <a:p>
            <a:r>
              <a:rPr lang="en-US" dirty="0"/>
              <a:t>This is an example of a nested dictionary</a:t>
            </a:r>
          </a:p>
          <a:p>
            <a:r>
              <a:rPr lang="en-US" dirty="0"/>
              <a:t>Essentially the dictionary ”soldiers” contains:</a:t>
            </a:r>
          </a:p>
          <a:p>
            <a:pPr lvl="1"/>
            <a:r>
              <a:rPr lang="en-US" dirty="0"/>
              <a:t>Dictionaries for each soldier and those contain:</a:t>
            </a:r>
          </a:p>
          <a:p>
            <a:pPr lvl="2"/>
            <a:r>
              <a:rPr lang="en-US" dirty="0"/>
              <a:t>Name, age, rank </a:t>
            </a:r>
          </a:p>
          <a:p>
            <a:r>
              <a:rPr lang="en-US" dirty="0"/>
              <a:t>Soldier1’s rank can be obtained as such</a:t>
            </a:r>
          </a:p>
          <a:p>
            <a:pPr lvl="1"/>
            <a:r>
              <a:rPr lang="en-US" dirty="0"/>
              <a:t>soldiers[“soldier1”][“Rank”]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E480-F59C-C442-9284-D73FE224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473" y="3212851"/>
            <a:ext cx="3033017" cy="32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5FBA-7724-B544-9794-C427826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AD02-9D30-3749-9EA3-B30ECC45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recall, conditional statements use logical operators to check certain conditions and execute different blocks of code</a:t>
            </a:r>
          </a:p>
          <a:p>
            <a:r>
              <a:rPr lang="en-US" dirty="0"/>
              <a:t>The format is:</a:t>
            </a:r>
          </a:p>
          <a:p>
            <a:pPr lvl="1"/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 …., else</a:t>
            </a:r>
          </a:p>
          <a:p>
            <a:r>
              <a:rPr lang="en-US" dirty="0"/>
              <a:t>As we see on the right, if a condition is met, </a:t>
            </a:r>
            <a:br>
              <a:rPr lang="en-US" dirty="0"/>
            </a:br>
            <a:r>
              <a:rPr lang="en-US" dirty="0"/>
              <a:t>a certain block of code is executed</a:t>
            </a:r>
          </a:p>
          <a:p>
            <a:r>
              <a:rPr lang="en-US" dirty="0"/>
              <a:t>If no conditions are met, only the else block</a:t>
            </a:r>
            <a:br>
              <a:rPr lang="en-US" dirty="0"/>
            </a:br>
            <a:r>
              <a:rPr lang="en-US" dirty="0"/>
              <a:t>is executed</a:t>
            </a:r>
          </a:p>
          <a:p>
            <a:r>
              <a:rPr lang="en-US" dirty="0"/>
              <a:t>We need to ensure that indentation is correct in </a:t>
            </a:r>
            <a:br>
              <a:rPr lang="en-US" dirty="0"/>
            </a:br>
            <a:r>
              <a:rPr lang="en-US" dirty="0"/>
              <a:t>if else blocks otherwise python will not run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06E74-3B8D-844F-80E0-8A19225D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569" y="3029330"/>
            <a:ext cx="3689750" cy="35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8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0157-31DD-9744-BD3A-86B5232C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While and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B05A-BAA6-F848-81F3-F8453E7A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is the best way to run a certain piece of code repeatedly</a:t>
            </a:r>
          </a:p>
          <a:p>
            <a:r>
              <a:rPr lang="en-US" dirty="0"/>
              <a:t>In python the two most common forms of loops are while and for loops</a:t>
            </a:r>
          </a:p>
          <a:p>
            <a:r>
              <a:rPr lang="en-US" dirty="0"/>
              <a:t>For the most part, both can be used interchangeably and are up to the programmer to choose which one suits them or the task best</a:t>
            </a:r>
          </a:p>
        </p:txBody>
      </p:sp>
    </p:spTree>
    <p:extLst>
      <p:ext uri="{BB962C8B-B14F-4D97-AF65-F5344CB8AC3E}">
        <p14:creationId xmlns:p14="http://schemas.microsoft.com/office/powerpoint/2010/main" val="3613790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4815-3AAD-4D46-AC09-89CA7E6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727D-ECBD-2F40-A0DC-0C575714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is critical in control flow because it allows us to do the same set of tasks repeatedly without having to explicitly write them out</a:t>
            </a:r>
          </a:p>
          <a:p>
            <a:r>
              <a:rPr lang="en-US" dirty="0"/>
              <a:t>A while loop is much like it sounds</a:t>
            </a:r>
          </a:p>
          <a:p>
            <a:pPr lvl="1"/>
            <a:r>
              <a:rPr lang="en-US" dirty="0"/>
              <a:t>While a certain condition is met do a job</a:t>
            </a:r>
          </a:p>
          <a:p>
            <a:pPr lvl="1"/>
            <a:r>
              <a:rPr lang="en-US" dirty="0"/>
              <a:t>For example, in English we might say:</a:t>
            </a:r>
          </a:p>
          <a:p>
            <a:pPr lvl="2"/>
            <a:r>
              <a:rPr lang="en-US" dirty="0"/>
              <a:t>While you are in school, study hard and get good grades</a:t>
            </a:r>
          </a:p>
          <a:p>
            <a:r>
              <a:rPr lang="en-US" dirty="0"/>
              <a:t>The following is an example of this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C37A2-F11C-294C-9659-1111DE66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25" y="4912496"/>
            <a:ext cx="5060994" cy="16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0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79E-579F-534D-8B72-3E1E49D7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F0B-5AAF-6A40-8B55-6338FDEE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very similar to while loops but in python they allow you to write code in a more concise manner</a:t>
            </a:r>
          </a:p>
          <a:p>
            <a:r>
              <a:rPr lang="en-US" dirty="0"/>
              <a:t>For example, if we want to print out the list from the previous section, we would write it as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obviously also use for loops just like while loops where you manually iterate (the range function iterates through values for you):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357F-3AE4-9743-887C-84F9A1EE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48" y="3547408"/>
            <a:ext cx="24130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BF000-80D2-C244-A4CF-F7EA3EC6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32" y="5565566"/>
            <a:ext cx="2374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87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24DA-4907-9140-BFB3-960BD04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91B-C471-054C-9480-06AB4C87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part of today’s recap is functions</a:t>
            </a:r>
          </a:p>
          <a:p>
            <a:r>
              <a:rPr lang="en-US" dirty="0"/>
              <a:t>Functions allow for a task, or a block of code to be encapsulated </a:t>
            </a:r>
          </a:p>
          <a:p>
            <a:r>
              <a:rPr lang="en-US" dirty="0"/>
              <a:t>This code is only run when it is ”called”</a:t>
            </a:r>
          </a:p>
          <a:p>
            <a:r>
              <a:rPr lang="en-US" dirty="0"/>
              <a:t>Functions can take inputs, usually as ”parameters” and can output either as print statements or as return values as we mentioned earlier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5502-19E9-9143-A11E-92D0E79F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Replit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1031-3BB9-054E-83A8-DDDA83CE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original plan was to use the built in terminal, it is probably more reasonable to use an online compiler for this course</a:t>
            </a:r>
          </a:p>
          <a:p>
            <a:r>
              <a:rPr lang="en-US" dirty="0"/>
              <a:t>We will be using </a:t>
            </a:r>
            <a:r>
              <a:rPr lang="en-US" dirty="0" err="1"/>
              <a:t>Replit</a:t>
            </a:r>
            <a:r>
              <a:rPr lang="en-US" dirty="0"/>
              <a:t> (https://</a:t>
            </a:r>
            <a:r>
              <a:rPr lang="en-US" dirty="0" err="1"/>
              <a:t>replit.com</a:t>
            </a:r>
            <a:r>
              <a:rPr lang="en-US" dirty="0"/>
              <a:t>/)</a:t>
            </a:r>
          </a:p>
          <a:p>
            <a:r>
              <a:rPr lang="en-US" dirty="0"/>
              <a:t>The next few slides are still valuable resources to teach you how to download Python if you so choose (skip to slide 9 for content)</a:t>
            </a:r>
          </a:p>
        </p:txBody>
      </p:sp>
    </p:spTree>
    <p:extLst>
      <p:ext uri="{BB962C8B-B14F-4D97-AF65-F5344CB8AC3E}">
        <p14:creationId xmlns:p14="http://schemas.microsoft.com/office/powerpoint/2010/main" val="2858743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83A-A192-5C4D-8BAC-1D4F4C18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D9B6-F3E0-FF47-A7EC-4B4E662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declare a function the syntax is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can have zero or more arguments/parameters</a:t>
            </a:r>
          </a:p>
          <a:p>
            <a:r>
              <a:rPr lang="en-US" dirty="0"/>
              <a:t>This information can then be used or manipulated and then returned</a:t>
            </a:r>
          </a:p>
          <a:p>
            <a:r>
              <a:rPr lang="en-US" dirty="0"/>
              <a:t>In order to ”call” a function, we simply type the name of the function with the relevant parameters as shown above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A293D-0706-EF48-B605-C5E34B213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48" y="2577842"/>
            <a:ext cx="4020543" cy="170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0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6A6F-F594-424B-B618-9BC9F2A6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88E2-6F1F-174F-8478-397C2BF1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recap was a lot of information but it will be crucial for the next part of the day</a:t>
            </a:r>
          </a:p>
          <a:p>
            <a:r>
              <a:rPr lang="en-US" dirty="0"/>
              <a:t>For the second half of the workshop we will first work on first creating a simple bot that we can interact with </a:t>
            </a:r>
          </a:p>
          <a:p>
            <a:r>
              <a:rPr lang="en-US" dirty="0"/>
              <a:t>Hopefully by the end you will have the tools to use code from our last workshop to build a slightly more useful bot</a:t>
            </a:r>
          </a:p>
        </p:txBody>
      </p:sp>
    </p:spTree>
    <p:extLst>
      <p:ext uri="{BB962C8B-B14F-4D97-AF65-F5344CB8AC3E}">
        <p14:creationId xmlns:p14="http://schemas.microsoft.com/office/powerpoint/2010/main" val="337124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066-DD8B-034C-8B67-BBB40300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Python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6966-506D-C74B-BABF-3C3F5313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the first course, today we will have to download python!</a:t>
            </a:r>
          </a:p>
          <a:p>
            <a:endParaRPr lang="en-US" dirty="0"/>
          </a:p>
          <a:p>
            <a:r>
              <a:rPr lang="en-US" dirty="0"/>
              <a:t>The steps are pretty simple but need to be followed precisely for your given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1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4D0F-5D23-A74C-98E0-754B456D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Python </a:t>
            </a:r>
            <a:r>
              <a:rPr lang="en-US" dirty="0" err="1"/>
              <a:t>contd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3D82-04DC-3F4F-9B62-C6B2BC09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Visit https://</a:t>
            </a:r>
            <a:r>
              <a:rPr lang="en-US" dirty="0" err="1"/>
              <a:t>www.python.org</a:t>
            </a:r>
            <a:r>
              <a:rPr lang="en-US" dirty="0"/>
              <a:t>/downloads/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and install Python 3.9.7 for your given operating system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Windows: </a:t>
            </a:r>
          </a:p>
          <a:p>
            <a:pPr marL="400050" lvl="1" indent="0">
              <a:buNone/>
            </a:pPr>
            <a:r>
              <a:rPr lang="en-US" dirty="0"/>
              <a:t>		Click the option that asks if you want to add Python to path</a:t>
            </a:r>
          </a:p>
          <a:p>
            <a:pPr marL="0" indent="0">
              <a:buNone/>
            </a:pPr>
            <a:r>
              <a:rPr lang="en-US" dirty="0"/>
              <a:t> Mac: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If you are using a Mac, open up Terminal using finder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	type in '</a:t>
            </a:r>
            <a:r>
              <a:rPr lang="en-US" dirty="0" err="1"/>
              <a:t>sudo</a:t>
            </a:r>
            <a:r>
              <a:rPr lang="en-US" dirty="0"/>
              <a:t> nano /</a:t>
            </a:r>
            <a:r>
              <a:rPr lang="en-US" dirty="0" err="1"/>
              <a:t>etc</a:t>
            </a:r>
            <a:r>
              <a:rPr lang="en-US" dirty="0"/>
              <a:t>/paths’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type in your password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go to the bottom of the file using arrow keys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Add the line '/</a:t>
            </a:r>
            <a:r>
              <a:rPr lang="en-US" dirty="0" err="1"/>
              <a:t>usr</a:t>
            </a:r>
            <a:r>
              <a:rPr lang="en-US" dirty="0"/>
              <a:t>/local/bin/python3'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Press control-x and then 'Y' to exit </a:t>
            </a:r>
          </a:p>
        </p:txBody>
      </p:sp>
    </p:spTree>
    <p:extLst>
      <p:ext uri="{BB962C8B-B14F-4D97-AF65-F5344CB8AC3E}">
        <p14:creationId xmlns:p14="http://schemas.microsoft.com/office/powerpoint/2010/main" val="201699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FE4F-452B-8748-AF3C-2862999D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9495-F4C2-5E44-AC2B-E507DDED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to start we will create a “hello world” program in python</a:t>
            </a:r>
          </a:p>
          <a:p>
            <a:r>
              <a:rPr lang="en-US" dirty="0"/>
              <a:t>Type in “python” into your CLI </a:t>
            </a:r>
          </a:p>
          <a:p>
            <a:r>
              <a:rPr lang="en-US" dirty="0"/>
              <a:t>Then type in print(“hello world”)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21BD2-B0A3-EC4E-85B5-C2606D9F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64" y="3429000"/>
            <a:ext cx="8382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D5C4-680E-274F-9F9E-DEE8BAAF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Visual Studio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5E50-B64D-0842-A812-DE1B67A4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write our code, today we will be using program called Visual Studio Code (created by Microsoft)</a:t>
            </a:r>
          </a:p>
          <a:p>
            <a:r>
              <a:rPr lang="en-US" dirty="0"/>
              <a:t>Visit this link to download the appropriate version for your computer</a:t>
            </a: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Once downloaded let’s install the python extension using the extensions tab on the left </a:t>
            </a:r>
            <a:r>
              <a:rPr lang="en-US"/>
              <a:t>hand side</a:t>
            </a:r>
            <a:endParaRPr lang="en-US" dirty="0"/>
          </a:p>
          <a:p>
            <a:r>
              <a:rPr lang="en-US" dirty="0"/>
              <a:t>Lastly, let’s open up a terminal and get started</a:t>
            </a:r>
          </a:p>
        </p:txBody>
      </p:sp>
    </p:spTree>
    <p:extLst>
      <p:ext uri="{BB962C8B-B14F-4D97-AF65-F5344CB8AC3E}">
        <p14:creationId xmlns:p14="http://schemas.microsoft.com/office/powerpoint/2010/main" val="383732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795F-2FEB-C149-9F5F-2F5E9C1C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CLI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DBD-8DA1-0445-8D8F-00A214E3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is essentially a window into the heart of your computer. It allows you to manipulate files and directories through simple text. </a:t>
            </a:r>
          </a:p>
          <a:p>
            <a:pPr lvl="1"/>
            <a:r>
              <a:rPr lang="en-US" dirty="0"/>
              <a:t>Some useful commands include:</a:t>
            </a:r>
          </a:p>
          <a:p>
            <a:pPr lvl="2"/>
            <a:r>
              <a:rPr lang="en-US" dirty="0"/>
              <a:t>cd – change directory: you can move into and out of folders like this</a:t>
            </a:r>
          </a:p>
          <a:p>
            <a:pPr lvl="3"/>
            <a:r>
              <a:rPr lang="en-US" dirty="0"/>
              <a:t>cd Documents: this will move you into your documents folder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– make directory: you can create folders like this</a:t>
            </a:r>
          </a:p>
          <a:p>
            <a:pPr lvl="2"/>
            <a:r>
              <a:rPr lang="en-US" dirty="0"/>
              <a:t>touch [filename] – you can create files like this</a:t>
            </a:r>
          </a:p>
          <a:p>
            <a:pPr lvl="2"/>
            <a:r>
              <a:rPr lang="en-US" dirty="0"/>
              <a:t>python3 </a:t>
            </a:r>
            <a:r>
              <a:rPr lang="en-US" dirty="0" err="1"/>
              <a:t>file.py</a:t>
            </a:r>
            <a:r>
              <a:rPr lang="en-US" dirty="0"/>
              <a:t> - you can run python files like this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910B-1AB8-DF4C-B1D4-AEE2F222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Introduction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C4EC-9625-8A4D-8185-795F4387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downloaded Python let’s do a recap of the last workshop</a:t>
            </a:r>
          </a:p>
          <a:p>
            <a:r>
              <a:rPr lang="en-US" dirty="0"/>
              <a:t>This recap should take the majority of the morning session, followed by the bot creation in the afternoon</a:t>
            </a:r>
          </a:p>
          <a:p>
            <a:r>
              <a:rPr lang="en-US" dirty="0"/>
              <a:t>Let’s start with variables</a:t>
            </a:r>
          </a:p>
          <a:p>
            <a:pPr lvl="1"/>
            <a:r>
              <a:rPr lang="en-US" dirty="0"/>
              <a:t>How to use them</a:t>
            </a:r>
          </a:p>
          <a:p>
            <a:pPr lvl="1"/>
            <a:r>
              <a:rPr lang="en-US" dirty="0"/>
              <a:t>How to name them</a:t>
            </a:r>
          </a:p>
          <a:p>
            <a:pPr lvl="1"/>
            <a:r>
              <a:rPr lang="en-US" dirty="0"/>
              <a:t>How to output them</a:t>
            </a:r>
          </a:p>
        </p:txBody>
      </p:sp>
    </p:spTree>
    <p:extLst>
      <p:ext uri="{BB962C8B-B14F-4D97-AF65-F5344CB8AC3E}">
        <p14:creationId xmlns:p14="http://schemas.microsoft.com/office/powerpoint/2010/main" val="1604548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28480</TotalTime>
  <Words>2002</Words>
  <Application>Microsoft Macintosh PowerPoint</Application>
  <PresentationFormat>Widescreen</PresentationFormat>
  <Paragraphs>220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6AMB Telegram Bot Workshop</vt:lpstr>
      <vt:lpstr>Recap Syllabus</vt:lpstr>
      <vt:lpstr>Using Replit </vt:lpstr>
      <vt:lpstr>How to Download Python  </vt:lpstr>
      <vt:lpstr>Downloading Python contd </vt:lpstr>
      <vt:lpstr>Hello World</vt:lpstr>
      <vt:lpstr>Downloading Visual Studio Code </vt:lpstr>
      <vt:lpstr>Understanding CLI  </vt:lpstr>
      <vt:lpstr>Python Introduction Recap</vt:lpstr>
      <vt:lpstr>Variables Recap </vt:lpstr>
      <vt:lpstr>Python Data types</vt:lpstr>
      <vt:lpstr>Casting Variables</vt:lpstr>
      <vt:lpstr>Naming Variables</vt:lpstr>
      <vt:lpstr>Inputting and Outputting Variables</vt:lpstr>
      <vt:lpstr>Logical, Arithmetic and Comparison Operator Recap</vt:lpstr>
      <vt:lpstr>Logical Operators</vt:lpstr>
      <vt:lpstr>Arithmetic Operators</vt:lpstr>
      <vt:lpstr>Comparison Operators</vt:lpstr>
      <vt:lpstr>Strings Recap</vt:lpstr>
      <vt:lpstr>String Methods </vt:lpstr>
      <vt:lpstr>F Strings </vt:lpstr>
      <vt:lpstr>Booleans and how to use them</vt:lpstr>
      <vt:lpstr>Lists, Sets and Tuples (Lists are most important)</vt:lpstr>
      <vt:lpstr>Dictionaries Recap</vt:lpstr>
      <vt:lpstr>Conditional Statements Recap</vt:lpstr>
      <vt:lpstr>Loops: While and For</vt:lpstr>
      <vt:lpstr>While Loops</vt:lpstr>
      <vt:lpstr>For Loops</vt:lpstr>
      <vt:lpstr>Functions</vt:lpstr>
      <vt:lpstr>Functions Contd.</vt:lpstr>
      <vt:lpstr>Recap Over!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6AMB Python Workshop</dc:title>
  <dc:creator>Siddhartha Bose</dc:creator>
  <cp:lastModifiedBy>Siddhartha Bose</cp:lastModifiedBy>
  <cp:revision>161</cp:revision>
  <dcterms:created xsi:type="dcterms:W3CDTF">2021-05-25T09:43:26Z</dcterms:created>
  <dcterms:modified xsi:type="dcterms:W3CDTF">2022-03-15T09:00:34Z</dcterms:modified>
</cp:coreProperties>
</file>