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331" r:id="rId6"/>
    <p:sldId id="393" r:id="rId7"/>
    <p:sldId id="394" r:id="rId8"/>
    <p:sldId id="332" r:id="rId9"/>
    <p:sldId id="337" r:id="rId10"/>
    <p:sldId id="335" r:id="rId11"/>
    <p:sldId id="336" r:id="rId12"/>
    <p:sldId id="346" r:id="rId13"/>
    <p:sldId id="338" r:id="rId14"/>
    <p:sldId id="339" r:id="rId15"/>
    <p:sldId id="280" r:id="rId16"/>
    <p:sldId id="281" r:id="rId17"/>
    <p:sldId id="340" r:id="rId18"/>
    <p:sldId id="341" r:id="rId19"/>
    <p:sldId id="328" r:id="rId20"/>
    <p:sldId id="342" r:id="rId21"/>
    <p:sldId id="343" r:id="rId22"/>
    <p:sldId id="302" r:id="rId23"/>
    <p:sldId id="344" r:id="rId24"/>
    <p:sldId id="345" r:id="rId25"/>
    <p:sldId id="308" r:id="rId26"/>
    <p:sldId id="313" r:id="rId27"/>
    <p:sldId id="317" r:id="rId28"/>
    <p:sldId id="318" r:id="rId29"/>
    <p:sldId id="347" r:id="rId30"/>
    <p:sldId id="350" r:id="rId31"/>
    <p:sldId id="352" r:id="rId32"/>
    <p:sldId id="348" r:id="rId33"/>
    <p:sldId id="349" r:id="rId34"/>
    <p:sldId id="351" r:id="rId35"/>
    <p:sldId id="353" r:id="rId36"/>
    <p:sldId id="354" r:id="rId37"/>
    <p:sldId id="356" r:id="rId38"/>
    <p:sldId id="358" r:id="rId39"/>
    <p:sldId id="355" r:id="rId40"/>
    <p:sldId id="357" r:id="rId41"/>
    <p:sldId id="359" r:id="rId42"/>
    <p:sldId id="360" r:id="rId43"/>
    <p:sldId id="361" r:id="rId44"/>
    <p:sldId id="363" r:id="rId45"/>
    <p:sldId id="362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5" r:id="rId55"/>
    <p:sldId id="376" r:id="rId56"/>
    <p:sldId id="372" r:id="rId57"/>
    <p:sldId id="374" r:id="rId58"/>
    <p:sldId id="377" r:id="rId59"/>
    <p:sldId id="378" r:id="rId60"/>
    <p:sldId id="379" r:id="rId61"/>
    <p:sldId id="380" r:id="rId62"/>
    <p:sldId id="373" r:id="rId63"/>
    <p:sldId id="381" r:id="rId64"/>
    <p:sldId id="382" r:id="rId65"/>
    <p:sldId id="383" r:id="rId66"/>
    <p:sldId id="384" r:id="rId67"/>
    <p:sldId id="385" r:id="rId68"/>
    <p:sldId id="390" r:id="rId69"/>
    <p:sldId id="391" r:id="rId70"/>
    <p:sldId id="39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 err="1"/>
            <a:t>ask_for_gender</a:t>
          </a:r>
          <a:endParaRPr lang="en-US" dirty="0"/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 err="1"/>
            <a:t>ask_for_age</a:t>
          </a:r>
          <a:endParaRPr lang="en-US" dirty="0"/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/start (ask for name)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 err="1"/>
            <a:t>Output_info</a:t>
          </a:r>
          <a:endParaRPr lang="en-US" dirty="0"/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 err="1"/>
            <a:t>ask_for_gender</a:t>
          </a:r>
          <a:endParaRPr lang="en-US" dirty="0"/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 err="1"/>
            <a:t>ask_for_age</a:t>
          </a:r>
          <a:endParaRPr lang="en-US" dirty="0"/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/start (ask for name)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 err="1"/>
            <a:t>Output_info</a:t>
          </a:r>
          <a:endParaRPr lang="en-US" dirty="0"/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 custScaleX="138013" custScaleY="186066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 err="1"/>
            <a:t>ask_for_gender</a:t>
          </a:r>
          <a:endParaRPr lang="en-US" dirty="0"/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 err="1"/>
            <a:t>ask_for_age</a:t>
          </a:r>
          <a:endParaRPr lang="en-US" dirty="0"/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/start (ask for name)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 err="1"/>
            <a:t>Output_info</a:t>
          </a:r>
          <a:endParaRPr lang="en-US" dirty="0"/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 custScaleX="131024" custScaleY="167703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 err="1"/>
            <a:t>ask_for_gender</a:t>
          </a:r>
          <a:endParaRPr lang="en-US" dirty="0"/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 err="1"/>
            <a:t>ask_for_age</a:t>
          </a:r>
          <a:endParaRPr lang="en-US" dirty="0"/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/start (ask for name)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 err="1"/>
            <a:t>Output_info</a:t>
          </a:r>
          <a:endParaRPr lang="en-US" dirty="0"/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 custScaleX="131830" custScaleY="184059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 err="1"/>
            <a:t>ask_for_gender</a:t>
          </a:r>
          <a:endParaRPr lang="en-US" dirty="0"/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 err="1"/>
            <a:t>ask_for_age</a:t>
          </a:r>
          <a:endParaRPr lang="en-US" dirty="0"/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/start (ask for name)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 err="1"/>
            <a:t>Output_info</a:t>
          </a:r>
          <a:endParaRPr lang="en-US" dirty="0"/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 custScaleX="116565" custScaleY="169891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8EE58E-B9E9-0E43-B93C-7091F85B08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EFFBB7-0545-1D4C-A10E-6A519EE8B3E3}">
      <dgm:prSet phldrT="[Text]"/>
      <dgm:spPr/>
      <dgm:t>
        <a:bodyPr/>
        <a:lstStyle/>
        <a:p>
          <a:r>
            <a:rPr lang="en-US" dirty="0"/>
            <a:t>How old are you?</a:t>
          </a:r>
        </a:p>
      </dgm:t>
    </dgm:pt>
    <dgm:pt modelId="{F8C5542C-4A2C-3E41-BF81-1FE9B6B9415C}" type="parTrans" cxnId="{D7733901-8FCA-A343-9178-A236A10D2E7C}">
      <dgm:prSet/>
      <dgm:spPr/>
      <dgm:t>
        <a:bodyPr/>
        <a:lstStyle/>
        <a:p>
          <a:endParaRPr lang="en-US"/>
        </a:p>
      </dgm:t>
    </dgm:pt>
    <dgm:pt modelId="{1C0150DE-4586-9845-822F-4779BA955EFC}" type="sibTrans" cxnId="{D7733901-8FCA-A343-9178-A236A10D2E7C}">
      <dgm:prSet/>
      <dgm:spPr/>
      <dgm:t>
        <a:bodyPr/>
        <a:lstStyle/>
        <a:p>
          <a:endParaRPr lang="en-US"/>
        </a:p>
      </dgm:t>
    </dgm:pt>
    <dgm:pt modelId="{CF6FA66D-2BEC-5645-AE44-B72973D26853}" type="asst">
      <dgm:prSet phldrT="[Text]"/>
      <dgm:spPr/>
      <dgm:t>
        <a:bodyPr/>
        <a:lstStyle/>
        <a:p>
          <a:r>
            <a:rPr lang="en-US" dirty="0"/>
            <a:t>Would you like to calculate Total Savings or Monthly Savings?</a:t>
          </a:r>
        </a:p>
      </dgm:t>
    </dgm:pt>
    <dgm:pt modelId="{81649487-71BD-B447-9093-99B4D885C578}" type="parTrans" cxnId="{C2AC9306-0EE0-7B45-90D4-82D88CF6BFD0}">
      <dgm:prSet/>
      <dgm:spPr/>
      <dgm:t>
        <a:bodyPr/>
        <a:lstStyle/>
        <a:p>
          <a:endParaRPr lang="en-US"/>
        </a:p>
      </dgm:t>
    </dgm:pt>
    <dgm:pt modelId="{EA1BF6C5-4D58-7F43-A355-092B442EAA0E}" type="sibTrans" cxnId="{C2AC9306-0EE0-7B45-90D4-82D88CF6BFD0}">
      <dgm:prSet/>
      <dgm:spPr/>
      <dgm:t>
        <a:bodyPr/>
        <a:lstStyle/>
        <a:p>
          <a:endParaRPr lang="en-US"/>
        </a:p>
      </dgm:t>
    </dgm:pt>
    <dgm:pt modelId="{A676F733-3454-A240-A0EA-E7DD57FCA75F}">
      <dgm:prSet phldrT="[Text]"/>
      <dgm:spPr/>
      <dgm:t>
        <a:bodyPr/>
        <a:lstStyle/>
        <a:p>
          <a:r>
            <a:rPr lang="en-US" dirty="0"/>
            <a:t>Calculate and Output Monthly Savings</a:t>
          </a:r>
        </a:p>
      </dgm:t>
    </dgm:pt>
    <dgm:pt modelId="{F279459D-8BE9-8544-9E32-EA47CBA9CA9E}" type="parTrans" cxnId="{19E14D96-7D7F-4342-831F-2E0D89B08986}">
      <dgm:prSet/>
      <dgm:spPr/>
      <dgm:t>
        <a:bodyPr/>
        <a:lstStyle/>
        <a:p>
          <a:endParaRPr lang="en-US"/>
        </a:p>
      </dgm:t>
    </dgm:pt>
    <dgm:pt modelId="{B310ECBE-0E15-3344-8D96-1720C4E38193}" type="sibTrans" cxnId="{19E14D96-7D7F-4342-831F-2E0D89B08986}">
      <dgm:prSet/>
      <dgm:spPr/>
      <dgm:t>
        <a:bodyPr/>
        <a:lstStyle/>
        <a:p>
          <a:endParaRPr lang="en-US"/>
        </a:p>
      </dgm:t>
    </dgm:pt>
    <dgm:pt modelId="{85758191-7B5B-9E45-848F-7F15F351403D}">
      <dgm:prSet phldrT="[Text]"/>
      <dgm:spPr/>
      <dgm:t>
        <a:bodyPr/>
        <a:lstStyle/>
        <a:p>
          <a:r>
            <a:rPr lang="en-US" dirty="0"/>
            <a:t>Calculate and Output Total Savings</a:t>
          </a:r>
        </a:p>
      </dgm:t>
    </dgm:pt>
    <dgm:pt modelId="{B7A46442-4208-C149-9D3E-FAB59863D488}" type="parTrans" cxnId="{EF090682-9431-FD40-AF22-3147E2ACE73C}">
      <dgm:prSet/>
      <dgm:spPr/>
      <dgm:t>
        <a:bodyPr/>
        <a:lstStyle/>
        <a:p>
          <a:endParaRPr lang="en-US"/>
        </a:p>
      </dgm:t>
    </dgm:pt>
    <dgm:pt modelId="{692EFB59-A21B-B14A-BB5D-CCC8CD687AC9}" type="sibTrans" cxnId="{EF090682-9431-FD40-AF22-3147E2ACE73C}">
      <dgm:prSet/>
      <dgm:spPr/>
      <dgm:t>
        <a:bodyPr/>
        <a:lstStyle/>
        <a:p>
          <a:endParaRPr lang="en-US"/>
        </a:p>
      </dgm:t>
    </dgm:pt>
    <dgm:pt modelId="{3E3D9CBF-A6B5-604B-B5C2-DBDFF4ACAFC0}" type="pres">
      <dgm:prSet presAssocID="{8C8EE58E-B9E9-0E43-B93C-7091F85B08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115861-28CF-5341-97FB-36A5B02CEECC}" type="pres">
      <dgm:prSet presAssocID="{CEEFFBB7-0545-1D4C-A10E-6A519EE8B3E3}" presName="hierRoot1" presStyleCnt="0">
        <dgm:presLayoutVars>
          <dgm:hierBranch val="init"/>
        </dgm:presLayoutVars>
      </dgm:prSet>
      <dgm:spPr/>
    </dgm:pt>
    <dgm:pt modelId="{9D39DE05-3977-BF4A-988D-5037CEA73D90}" type="pres">
      <dgm:prSet presAssocID="{CEEFFBB7-0545-1D4C-A10E-6A519EE8B3E3}" presName="rootComposite1" presStyleCnt="0"/>
      <dgm:spPr/>
    </dgm:pt>
    <dgm:pt modelId="{989527BE-68E5-E742-9244-BEBB4599AA7F}" type="pres">
      <dgm:prSet presAssocID="{CEEFFBB7-0545-1D4C-A10E-6A519EE8B3E3}" presName="rootText1" presStyleLbl="node0" presStyleIdx="0" presStyleCnt="1">
        <dgm:presLayoutVars>
          <dgm:chPref val="3"/>
        </dgm:presLayoutVars>
      </dgm:prSet>
      <dgm:spPr/>
    </dgm:pt>
    <dgm:pt modelId="{D973045D-80B3-AF4F-9393-33C67A4CD62A}" type="pres">
      <dgm:prSet presAssocID="{CEEFFBB7-0545-1D4C-A10E-6A519EE8B3E3}" presName="rootConnector1" presStyleLbl="node1" presStyleIdx="0" presStyleCnt="0"/>
      <dgm:spPr/>
    </dgm:pt>
    <dgm:pt modelId="{C30430B0-6C7E-A249-A0D9-D0B41F49848E}" type="pres">
      <dgm:prSet presAssocID="{CEEFFBB7-0545-1D4C-A10E-6A519EE8B3E3}" presName="hierChild2" presStyleCnt="0"/>
      <dgm:spPr/>
    </dgm:pt>
    <dgm:pt modelId="{2D6D3E0E-08B7-2747-AD4E-D2DEA72E18A8}" type="pres">
      <dgm:prSet presAssocID="{F279459D-8BE9-8544-9E32-EA47CBA9CA9E}" presName="Name64" presStyleLbl="parChTrans1D2" presStyleIdx="0" presStyleCnt="3"/>
      <dgm:spPr/>
    </dgm:pt>
    <dgm:pt modelId="{AF8EFA4C-B3E9-E740-95E7-F8E83F5A8080}" type="pres">
      <dgm:prSet presAssocID="{A676F733-3454-A240-A0EA-E7DD57FCA75F}" presName="hierRoot2" presStyleCnt="0">
        <dgm:presLayoutVars>
          <dgm:hierBranch val="init"/>
        </dgm:presLayoutVars>
      </dgm:prSet>
      <dgm:spPr/>
    </dgm:pt>
    <dgm:pt modelId="{D8E966D6-C8D4-DA46-B29A-7E769F5789C2}" type="pres">
      <dgm:prSet presAssocID="{A676F733-3454-A240-A0EA-E7DD57FCA75F}" presName="rootComposite" presStyleCnt="0"/>
      <dgm:spPr/>
    </dgm:pt>
    <dgm:pt modelId="{1246309E-7199-2F49-8C33-E1D3656C224A}" type="pres">
      <dgm:prSet presAssocID="{A676F733-3454-A240-A0EA-E7DD57FCA75F}" presName="rootText" presStyleLbl="node2" presStyleIdx="0" presStyleCnt="2">
        <dgm:presLayoutVars>
          <dgm:chPref val="3"/>
        </dgm:presLayoutVars>
      </dgm:prSet>
      <dgm:spPr/>
    </dgm:pt>
    <dgm:pt modelId="{1C16542B-0926-A743-B692-FE22B9195D57}" type="pres">
      <dgm:prSet presAssocID="{A676F733-3454-A240-A0EA-E7DD57FCA75F}" presName="rootConnector" presStyleLbl="node2" presStyleIdx="0" presStyleCnt="2"/>
      <dgm:spPr/>
    </dgm:pt>
    <dgm:pt modelId="{0334E6E9-EDA7-6B49-938A-06D16C063C6B}" type="pres">
      <dgm:prSet presAssocID="{A676F733-3454-A240-A0EA-E7DD57FCA75F}" presName="hierChild4" presStyleCnt="0"/>
      <dgm:spPr/>
    </dgm:pt>
    <dgm:pt modelId="{518F3E25-BC04-E74A-8827-FD402C8F0B18}" type="pres">
      <dgm:prSet presAssocID="{A676F733-3454-A240-A0EA-E7DD57FCA75F}" presName="hierChild5" presStyleCnt="0"/>
      <dgm:spPr/>
    </dgm:pt>
    <dgm:pt modelId="{8460A7EA-5F34-CF4E-AF0C-EB812214410B}" type="pres">
      <dgm:prSet presAssocID="{B7A46442-4208-C149-9D3E-FAB59863D488}" presName="Name64" presStyleLbl="parChTrans1D2" presStyleIdx="1" presStyleCnt="3"/>
      <dgm:spPr/>
    </dgm:pt>
    <dgm:pt modelId="{48BCC306-72BA-0147-A790-38644DE83194}" type="pres">
      <dgm:prSet presAssocID="{85758191-7B5B-9E45-848F-7F15F351403D}" presName="hierRoot2" presStyleCnt="0">
        <dgm:presLayoutVars>
          <dgm:hierBranch val="init"/>
        </dgm:presLayoutVars>
      </dgm:prSet>
      <dgm:spPr/>
    </dgm:pt>
    <dgm:pt modelId="{9D94CC28-1C68-FE47-93FD-E96D8D0E9CC9}" type="pres">
      <dgm:prSet presAssocID="{85758191-7B5B-9E45-848F-7F15F351403D}" presName="rootComposite" presStyleCnt="0"/>
      <dgm:spPr/>
    </dgm:pt>
    <dgm:pt modelId="{FB07E9C1-A710-B84E-9340-96A90362A4FA}" type="pres">
      <dgm:prSet presAssocID="{85758191-7B5B-9E45-848F-7F15F351403D}" presName="rootText" presStyleLbl="node2" presStyleIdx="1" presStyleCnt="2">
        <dgm:presLayoutVars>
          <dgm:chPref val="3"/>
        </dgm:presLayoutVars>
      </dgm:prSet>
      <dgm:spPr/>
    </dgm:pt>
    <dgm:pt modelId="{E24B939D-D553-8B4F-A04A-836EB5FAE889}" type="pres">
      <dgm:prSet presAssocID="{85758191-7B5B-9E45-848F-7F15F351403D}" presName="rootConnector" presStyleLbl="node2" presStyleIdx="1" presStyleCnt="2"/>
      <dgm:spPr/>
    </dgm:pt>
    <dgm:pt modelId="{A53D214E-80C8-664E-AF64-001F561F5922}" type="pres">
      <dgm:prSet presAssocID="{85758191-7B5B-9E45-848F-7F15F351403D}" presName="hierChild4" presStyleCnt="0"/>
      <dgm:spPr/>
    </dgm:pt>
    <dgm:pt modelId="{3E8744AA-D9FC-764D-A030-BE25C9712ECF}" type="pres">
      <dgm:prSet presAssocID="{85758191-7B5B-9E45-848F-7F15F351403D}" presName="hierChild5" presStyleCnt="0"/>
      <dgm:spPr/>
    </dgm:pt>
    <dgm:pt modelId="{B71A438B-C65A-F24E-822D-6735099556E3}" type="pres">
      <dgm:prSet presAssocID="{CEEFFBB7-0545-1D4C-A10E-6A519EE8B3E3}" presName="hierChild3" presStyleCnt="0"/>
      <dgm:spPr/>
    </dgm:pt>
    <dgm:pt modelId="{2DB14150-9637-7B4A-A707-0FCD86AC1F6A}" type="pres">
      <dgm:prSet presAssocID="{81649487-71BD-B447-9093-99B4D885C578}" presName="Name115" presStyleLbl="parChTrans1D2" presStyleIdx="2" presStyleCnt="3"/>
      <dgm:spPr/>
    </dgm:pt>
    <dgm:pt modelId="{06F89DCE-1F63-8649-BEA2-5AF39687B66F}" type="pres">
      <dgm:prSet presAssocID="{CF6FA66D-2BEC-5645-AE44-B72973D26853}" presName="hierRoot3" presStyleCnt="0">
        <dgm:presLayoutVars>
          <dgm:hierBranch val="init"/>
        </dgm:presLayoutVars>
      </dgm:prSet>
      <dgm:spPr/>
    </dgm:pt>
    <dgm:pt modelId="{1D114EB8-250A-5047-93E7-6AC31B35D13E}" type="pres">
      <dgm:prSet presAssocID="{CF6FA66D-2BEC-5645-AE44-B72973D26853}" presName="rootComposite3" presStyleCnt="0"/>
      <dgm:spPr/>
    </dgm:pt>
    <dgm:pt modelId="{D475703C-019B-0E4E-9B9B-EB1A9DFCB6E3}" type="pres">
      <dgm:prSet presAssocID="{CF6FA66D-2BEC-5645-AE44-B72973D26853}" presName="rootText3" presStyleLbl="asst1" presStyleIdx="0" presStyleCnt="1" custLinFactNeighborX="-391" custLinFactNeighborY="71742">
        <dgm:presLayoutVars>
          <dgm:chPref val="3"/>
        </dgm:presLayoutVars>
      </dgm:prSet>
      <dgm:spPr/>
    </dgm:pt>
    <dgm:pt modelId="{FB71946C-33DC-0345-843D-88FC0E03E994}" type="pres">
      <dgm:prSet presAssocID="{CF6FA66D-2BEC-5645-AE44-B72973D26853}" presName="rootConnector3" presStyleLbl="asst1" presStyleIdx="0" presStyleCnt="1"/>
      <dgm:spPr/>
    </dgm:pt>
    <dgm:pt modelId="{EA6F6E25-969E-FF47-AB78-932FAF8F8395}" type="pres">
      <dgm:prSet presAssocID="{CF6FA66D-2BEC-5645-AE44-B72973D26853}" presName="hierChild6" presStyleCnt="0"/>
      <dgm:spPr/>
    </dgm:pt>
    <dgm:pt modelId="{906345D0-FB0C-BE45-94EE-D1F360980BF2}" type="pres">
      <dgm:prSet presAssocID="{CF6FA66D-2BEC-5645-AE44-B72973D26853}" presName="hierChild7" presStyleCnt="0"/>
      <dgm:spPr/>
    </dgm:pt>
  </dgm:ptLst>
  <dgm:cxnLst>
    <dgm:cxn modelId="{D7733901-8FCA-A343-9178-A236A10D2E7C}" srcId="{8C8EE58E-B9E9-0E43-B93C-7091F85B088B}" destId="{CEEFFBB7-0545-1D4C-A10E-6A519EE8B3E3}" srcOrd="0" destOrd="0" parTransId="{F8C5542C-4A2C-3E41-BF81-1FE9B6B9415C}" sibTransId="{1C0150DE-4586-9845-822F-4779BA955EFC}"/>
    <dgm:cxn modelId="{C2AC9306-0EE0-7B45-90D4-82D88CF6BFD0}" srcId="{CEEFFBB7-0545-1D4C-A10E-6A519EE8B3E3}" destId="{CF6FA66D-2BEC-5645-AE44-B72973D26853}" srcOrd="0" destOrd="0" parTransId="{81649487-71BD-B447-9093-99B4D885C578}" sibTransId="{EA1BF6C5-4D58-7F43-A355-092B442EAA0E}"/>
    <dgm:cxn modelId="{F0252508-4C4D-314E-92E3-F713F91ACB94}" type="presOf" srcId="{CEEFFBB7-0545-1D4C-A10E-6A519EE8B3E3}" destId="{D973045D-80B3-AF4F-9393-33C67A4CD62A}" srcOrd="1" destOrd="0" presId="urn:microsoft.com/office/officeart/2009/3/layout/HorizontalOrganizationChart"/>
    <dgm:cxn modelId="{1EA33333-F373-B348-AD47-3D8E9419BDC3}" type="presOf" srcId="{A676F733-3454-A240-A0EA-E7DD57FCA75F}" destId="{1246309E-7199-2F49-8C33-E1D3656C224A}" srcOrd="0" destOrd="0" presId="urn:microsoft.com/office/officeart/2009/3/layout/HorizontalOrganizationChart"/>
    <dgm:cxn modelId="{17DC2750-B95F-9045-9D0C-6FA953445E95}" type="presOf" srcId="{A676F733-3454-A240-A0EA-E7DD57FCA75F}" destId="{1C16542B-0926-A743-B692-FE22B9195D57}" srcOrd="1" destOrd="0" presId="urn:microsoft.com/office/officeart/2009/3/layout/HorizontalOrganizationChart"/>
    <dgm:cxn modelId="{0317B361-957D-9E4F-8C31-2B092CC840AA}" type="presOf" srcId="{CF6FA66D-2BEC-5645-AE44-B72973D26853}" destId="{FB71946C-33DC-0345-843D-88FC0E03E994}" srcOrd="1" destOrd="0" presId="urn:microsoft.com/office/officeart/2009/3/layout/HorizontalOrganizationChart"/>
    <dgm:cxn modelId="{EF090682-9431-FD40-AF22-3147E2ACE73C}" srcId="{CEEFFBB7-0545-1D4C-A10E-6A519EE8B3E3}" destId="{85758191-7B5B-9E45-848F-7F15F351403D}" srcOrd="2" destOrd="0" parTransId="{B7A46442-4208-C149-9D3E-FAB59863D488}" sibTransId="{692EFB59-A21B-B14A-BB5D-CCC8CD687AC9}"/>
    <dgm:cxn modelId="{19E14D96-7D7F-4342-831F-2E0D89B08986}" srcId="{CEEFFBB7-0545-1D4C-A10E-6A519EE8B3E3}" destId="{A676F733-3454-A240-A0EA-E7DD57FCA75F}" srcOrd="1" destOrd="0" parTransId="{F279459D-8BE9-8544-9E32-EA47CBA9CA9E}" sibTransId="{B310ECBE-0E15-3344-8D96-1720C4E38193}"/>
    <dgm:cxn modelId="{8EA018A7-6B8C-D040-BCB1-65B52B3FF81A}" type="presOf" srcId="{85758191-7B5B-9E45-848F-7F15F351403D}" destId="{FB07E9C1-A710-B84E-9340-96A90362A4FA}" srcOrd="0" destOrd="0" presId="urn:microsoft.com/office/officeart/2009/3/layout/HorizontalOrganizationChart"/>
    <dgm:cxn modelId="{D0C3A2BA-29D6-E14E-B1D9-F571D101B029}" type="presOf" srcId="{81649487-71BD-B447-9093-99B4D885C578}" destId="{2DB14150-9637-7B4A-A707-0FCD86AC1F6A}" srcOrd="0" destOrd="0" presId="urn:microsoft.com/office/officeart/2009/3/layout/HorizontalOrganizationChart"/>
    <dgm:cxn modelId="{25FAA3BA-A9CC-064F-AFC8-964A5C3191A0}" type="presOf" srcId="{CF6FA66D-2BEC-5645-AE44-B72973D26853}" destId="{D475703C-019B-0E4E-9B9B-EB1A9DFCB6E3}" srcOrd="0" destOrd="0" presId="urn:microsoft.com/office/officeart/2009/3/layout/HorizontalOrganizationChart"/>
    <dgm:cxn modelId="{ECB140C7-E0CC-8147-A3E3-1B2D2F6FF2FA}" type="presOf" srcId="{85758191-7B5B-9E45-848F-7F15F351403D}" destId="{E24B939D-D553-8B4F-A04A-836EB5FAE889}" srcOrd="1" destOrd="0" presId="urn:microsoft.com/office/officeart/2009/3/layout/HorizontalOrganizationChart"/>
    <dgm:cxn modelId="{525FF2CD-4173-0A4A-BB19-2B9AB79BBF4F}" type="presOf" srcId="{F279459D-8BE9-8544-9E32-EA47CBA9CA9E}" destId="{2D6D3E0E-08B7-2747-AD4E-D2DEA72E18A8}" srcOrd="0" destOrd="0" presId="urn:microsoft.com/office/officeart/2009/3/layout/HorizontalOrganizationChart"/>
    <dgm:cxn modelId="{A2DDB1E0-5376-844A-A9ED-3FF8C49DD223}" type="presOf" srcId="{B7A46442-4208-C149-9D3E-FAB59863D488}" destId="{8460A7EA-5F34-CF4E-AF0C-EB812214410B}" srcOrd="0" destOrd="0" presId="urn:microsoft.com/office/officeart/2009/3/layout/HorizontalOrganizationChart"/>
    <dgm:cxn modelId="{670D85E6-2479-1F4B-82F6-CE9A59D47F06}" type="presOf" srcId="{CEEFFBB7-0545-1D4C-A10E-6A519EE8B3E3}" destId="{989527BE-68E5-E742-9244-BEBB4599AA7F}" srcOrd="0" destOrd="0" presId="urn:microsoft.com/office/officeart/2009/3/layout/HorizontalOrganizationChart"/>
    <dgm:cxn modelId="{A74191F4-1FD9-9440-86C3-44FC3961B256}" type="presOf" srcId="{8C8EE58E-B9E9-0E43-B93C-7091F85B088B}" destId="{3E3D9CBF-A6B5-604B-B5C2-DBDFF4ACAFC0}" srcOrd="0" destOrd="0" presId="urn:microsoft.com/office/officeart/2009/3/layout/HorizontalOrganizationChart"/>
    <dgm:cxn modelId="{FB84A3FF-3E3F-C148-AA81-A18F94B85463}" type="presParOf" srcId="{3E3D9CBF-A6B5-604B-B5C2-DBDFF4ACAFC0}" destId="{A3115861-28CF-5341-97FB-36A5B02CEECC}" srcOrd="0" destOrd="0" presId="urn:microsoft.com/office/officeart/2009/3/layout/HorizontalOrganizationChart"/>
    <dgm:cxn modelId="{E1F407B9-300C-044A-8A91-5FA5A70FDC57}" type="presParOf" srcId="{A3115861-28CF-5341-97FB-36A5B02CEECC}" destId="{9D39DE05-3977-BF4A-988D-5037CEA73D90}" srcOrd="0" destOrd="0" presId="urn:microsoft.com/office/officeart/2009/3/layout/HorizontalOrganizationChart"/>
    <dgm:cxn modelId="{FB73C216-D21F-3147-89B1-DD72453BF54B}" type="presParOf" srcId="{9D39DE05-3977-BF4A-988D-5037CEA73D90}" destId="{989527BE-68E5-E742-9244-BEBB4599AA7F}" srcOrd="0" destOrd="0" presId="urn:microsoft.com/office/officeart/2009/3/layout/HorizontalOrganizationChart"/>
    <dgm:cxn modelId="{D1D08908-FBDC-1647-8F5E-4DCB9CF0F6CB}" type="presParOf" srcId="{9D39DE05-3977-BF4A-988D-5037CEA73D90}" destId="{D973045D-80B3-AF4F-9393-33C67A4CD62A}" srcOrd="1" destOrd="0" presId="urn:microsoft.com/office/officeart/2009/3/layout/HorizontalOrganizationChart"/>
    <dgm:cxn modelId="{98C8DB71-7537-3347-BCEA-C9440C34A3DD}" type="presParOf" srcId="{A3115861-28CF-5341-97FB-36A5B02CEECC}" destId="{C30430B0-6C7E-A249-A0D9-D0B41F49848E}" srcOrd="1" destOrd="0" presId="urn:microsoft.com/office/officeart/2009/3/layout/HorizontalOrganizationChart"/>
    <dgm:cxn modelId="{D762D448-3BF9-4243-9069-3CED237BAD79}" type="presParOf" srcId="{C30430B0-6C7E-A249-A0D9-D0B41F49848E}" destId="{2D6D3E0E-08B7-2747-AD4E-D2DEA72E18A8}" srcOrd="0" destOrd="0" presId="urn:microsoft.com/office/officeart/2009/3/layout/HorizontalOrganizationChart"/>
    <dgm:cxn modelId="{C7600353-50C2-1048-A0C2-CA4E18541B27}" type="presParOf" srcId="{C30430B0-6C7E-A249-A0D9-D0B41F49848E}" destId="{AF8EFA4C-B3E9-E740-95E7-F8E83F5A8080}" srcOrd="1" destOrd="0" presId="urn:microsoft.com/office/officeart/2009/3/layout/HorizontalOrganizationChart"/>
    <dgm:cxn modelId="{97EDC01C-D571-1342-BA51-ADE1598519FD}" type="presParOf" srcId="{AF8EFA4C-B3E9-E740-95E7-F8E83F5A8080}" destId="{D8E966D6-C8D4-DA46-B29A-7E769F5789C2}" srcOrd="0" destOrd="0" presId="urn:microsoft.com/office/officeart/2009/3/layout/HorizontalOrganizationChart"/>
    <dgm:cxn modelId="{8B4D6C13-210D-1642-A7A4-6DDBCA34D8CF}" type="presParOf" srcId="{D8E966D6-C8D4-DA46-B29A-7E769F5789C2}" destId="{1246309E-7199-2F49-8C33-E1D3656C224A}" srcOrd="0" destOrd="0" presId="urn:microsoft.com/office/officeart/2009/3/layout/HorizontalOrganizationChart"/>
    <dgm:cxn modelId="{1210EA8D-8964-8940-8B1B-A157FCBC948D}" type="presParOf" srcId="{D8E966D6-C8D4-DA46-B29A-7E769F5789C2}" destId="{1C16542B-0926-A743-B692-FE22B9195D57}" srcOrd="1" destOrd="0" presId="urn:microsoft.com/office/officeart/2009/3/layout/HorizontalOrganizationChart"/>
    <dgm:cxn modelId="{7177C0B4-8706-3447-8D82-D1469A9A2997}" type="presParOf" srcId="{AF8EFA4C-B3E9-E740-95E7-F8E83F5A8080}" destId="{0334E6E9-EDA7-6B49-938A-06D16C063C6B}" srcOrd="1" destOrd="0" presId="urn:microsoft.com/office/officeart/2009/3/layout/HorizontalOrganizationChart"/>
    <dgm:cxn modelId="{E53FB6A6-493E-0A4F-A17A-A9F294E89922}" type="presParOf" srcId="{AF8EFA4C-B3E9-E740-95E7-F8E83F5A8080}" destId="{518F3E25-BC04-E74A-8827-FD402C8F0B18}" srcOrd="2" destOrd="0" presId="urn:microsoft.com/office/officeart/2009/3/layout/HorizontalOrganizationChart"/>
    <dgm:cxn modelId="{591D80D7-13EE-D54C-BE99-E7756ADE8EFA}" type="presParOf" srcId="{C30430B0-6C7E-A249-A0D9-D0B41F49848E}" destId="{8460A7EA-5F34-CF4E-AF0C-EB812214410B}" srcOrd="2" destOrd="0" presId="urn:microsoft.com/office/officeart/2009/3/layout/HorizontalOrganizationChart"/>
    <dgm:cxn modelId="{786498C5-8487-E549-83E6-181E1A4F6A27}" type="presParOf" srcId="{C30430B0-6C7E-A249-A0D9-D0B41F49848E}" destId="{48BCC306-72BA-0147-A790-38644DE83194}" srcOrd="3" destOrd="0" presId="urn:microsoft.com/office/officeart/2009/3/layout/HorizontalOrganizationChart"/>
    <dgm:cxn modelId="{BD45DD6F-4B13-D044-8731-797FA92B584F}" type="presParOf" srcId="{48BCC306-72BA-0147-A790-38644DE83194}" destId="{9D94CC28-1C68-FE47-93FD-E96D8D0E9CC9}" srcOrd="0" destOrd="0" presId="urn:microsoft.com/office/officeart/2009/3/layout/HorizontalOrganizationChart"/>
    <dgm:cxn modelId="{91228098-576B-9743-8666-46831C926DF8}" type="presParOf" srcId="{9D94CC28-1C68-FE47-93FD-E96D8D0E9CC9}" destId="{FB07E9C1-A710-B84E-9340-96A90362A4FA}" srcOrd="0" destOrd="0" presId="urn:microsoft.com/office/officeart/2009/3/layout/HorizontalOrganizationChart"/>
    <dgm:cxn modelId="{B045624D-9B30-A44A-8667-8F0B3B8E7CB1}" type="presParOf" srcId="{9D94CC28-1C68-FE47-93FD-E96D8D0E9CC9}" destId="{E24B939D-D553-8B4F-A04A-836EB5FAE889}" srcOrd="1" destOrd="0" presId="urn:microsoft.com/office/officeart/2009/3/layout/HorizontalOrganizationChart"/>
    <dgm:cxn modelId="{8A2285C0-3C7A-0C4D-980C-DE44564B85A4}" type="presParOf" srcId="{48BCC306-72BA-0147-A790-38644DE83194}" destId="{A53D214E-80C8-664E-AF64-001F561F5922}" srcOrd="1" destOrd="0" presId="urn:microsoft.com/office/officeart/2009/3/layout/HorizontalOrganizationChart"/>
    <dgm:cxn modelId="{F737E748-F05C-D347-B150-9614DB32E350}" type="presParOf" srcId="{48BCC306-72BA-0147-A790-38644DE83194}" destId="{3E8744AA-D9FC-764D-A030-BE25C9712ECF}" srcOrd="2" destOrd="0" presId="urn:microsoft.com/office/officeart/2009/3/layout/HorizontalOrganizationChart"/>
    <dgm:cxn modelId="{2FCD4124-F28F-9943-B1F8-36FD24FF785D}" type="presParOf" srcId="{A3115861-28CF-5341-97FB-36A5B02CEECC}" destId="{B71A438B-C65A-F24E-822D-6735099556E3}" srcOrd="2" destOrd="0" presId="urn:microsoft.com/office/officeart/2009/3/layout/HorizontalOrganizationChart"/>
    <dgm:cxn modelId="{FB53CF66-59AB-A24B-88F1-661FD3623109}" type="presParOf" srcId="{B71A438B-C65A-F24E-822D-6735099556E3}" destId="{2DB14150-9637-7B4A-A707-0FCD86AC1F6A}" srcOrd="0" destOrd="0" presId="urn:microsoft.com/office/officeart/2009/3/layout/HorizontalOrganizationChart"/>
    <dgm:cxn modelId="{33CDCD66-BA62-7246-9B08-896C3AF09DE9}" type="presParOf" srcId="{B71A438B-C65A-F24E-822D-6735099556E3}" destId="{06F89DCE-1F63-8649-BEA2-5AF39687B66F}" srcOrd="1" destOrd="0" presId="urn:microsoft.com/office/officeart/2009/3/layout/HorizontalOrganizationChart"/>
    <dgm:cxn modelId="{71DF49E1-2B09-BE4F-A4F5-73014556960D}" type="presParOf" srcId="{06F89DCE-1F63-8649-BEA2-5AF39687B66F}" destId="{1D114EB8-250A-5047-93E7-6AC31B35D13E}" srcOrd="0" destOrd="0" presId="urn:microsoft.com/office/officeart/2009/3/layout/HorizontalOrganizationChart"/>
    <dgm:cxn modelId="{971DC497-C795-C147-9B92-7556DA22C861}" type="presParOf" srcId="{1D114EB8-250A-5047-93E7-6AC31B35D13E}" destId="{D475703C-019B-0E4E-9B9B-EB1A9DFCB6E3}" srcOrd="0" destOrd="0" presId="urn:microsoft.com/office/officeart/2009/3/layout/HorizontalOrganizationChart"/>
    <dgm:cxn modelId="{BDA6EC35-C6DA-BD4D-9BB9-ED08F9A671C3}" type="presParOf" srcId="{1D114EB8-250A-5047-93E7-6AC31B35D13E}" destId="{FB71946C-33DC-0345-843D-88FC0E03E994}" srcOrd="1" destOrd="0" presId="urn:microsoft.com/office/officeart/2009/3/layout/HorizontalOrganizationChart"/>
    <dgm:cxn modelId="{9640D688-4BB6-3148-AE73-D55428CBFA60}" type="presParOf" srcId="{06F89DCE-1F63-8649-BEA2-5AF39687B66F}" destId="{EA6F6E25-969E-FF47-AB78-932FAF8F8395}" srcOrd="1" destOrd="0" presId="urn:microsoft.com/office/officeart/2009/3/layout/HorizontalOrganizationChart"/>
    <dgm:cxn modelId="{B187277F-8EF0-E543-B2AC-8BEC66CEC598}" type="presParOf" srcId="{06F89DCE-1F63-8649-BEA2-5AF39687B66F}" destId="{906345D0-FB0C-BE45-94EE-D1F360980BF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4388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/start (ask for name)</a:t>
          </a:r>
        </a:p>
      </dsp:txBody>
      <dsp:txXfrm>
        <a:off x="38104" y="528985"/>
        <a:ext cx="1851144" cy="1083714"/>
      </dsp:txXfrm>
    </dsp:sp>
    <dsp:sp modelId="{AAEC9AFB-0AFC-E14F-982D-A5504328FF9E}">
      <dsp:nvSpPr>
        <dsp:cNvPr id="0" name=""/>
        <dsp:cNvSpPr/>
      </dsp:nvSpPr>
      <dsp:spPr>
        <a:xfrm>
          <a:off x="2114822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14822" y="928100"/>
        <a:ext cx="284717" cy="285485"/>
      </dsp:txXfrm>
    </dsp:sp>
    <dsp:sp modelId="{160BE009-C507-404D-AA73-58FAE3985C9D}">
      <dsp:nvSpPr>
        <dsp:cNvPr id="0" name=""/>
        <dsp:cNvSpPr/>
      </dsp:nvSpPr>
      <dsp:spPr>
        <a:xfrm>
          <a:off x="2690395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ask_for_age</a:t>
          </a:r>
          <a:endParaRPr lang="en-US" sz="1800" kern="1200" dirty="0"/>
        </a:p>
      </dsp:txBody>
      <dsp:txXfrm>
        <a:off x="2724111" y="528985"/>
        <a:ext cx="1851144" cy="1083714"/>
      </dsp:txXfrm>
    </dsp:sp>
    <dsp:sp modelId="{4FCE103A-2097-DB49-A40B-BEAD1A81F66A}">
      <dsp:nvSpPr>
        <dsp:cNvPr id="0" name=""/>
        <dsp:cNvSpPr/>
      </dsp:nvSpPr>
      <dsp:spPr>
        <a:xfrm>
          <a:off x="4800830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00830" y="928100"/>
        <a:ext cx="284717" cy="285485"/>
      </dsp:txXfrm>
    </dsp:sp>
    <dsp:sp modelId="{0020F398-3DA3-9B47-B84A-85D395EC1A02}">
      <dsp:nvSpPr>
        <dsp:cNvPr id="0" name=""/>
        <dsp:cNvSpPr/>
      </dsp:nvSpPr>
      <dsp:spPr>
        <a:xfrm>
          <a:off x="5376403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ask_for_gender</a:t>
          </a:r>
          <a:endParaRPr lang="en-US" sz="1800" kern="1200" dirty="0"/>
        </a:p>
      </dsp:txBody>
      <dsp:txXfrm>
        <a:off x="5410119" y="528985"/>
        <a:ext cx="1851144" cy="1083714"/>
      </dsp:txXfrm>
    </dsp:sp>
    <dsp:sp modelId="{3D66BE1A-7FE4-2840-A089-53967A2626F6}">
      <dsp:nvSpPr>
        <dsp:cNvPr id="0" name=""/>
        <dsp:cNvSpPr/>
      </dsp:nvSpPr>
      <dsp:spPr>
        <a:xfrm>
          <a:off x="7486837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86837" y="928100"/>
        <a:ext cx="284717" cy="285485"/>
      </dsp:txXfrm>
    </dsp:sp>
    <dsp:sp modelId="{0A3803AD-9BD8-A748-A934-B26E0BD8BAE2}">
      <dsp:nvSpPr>
        <dsp:cNvPr id="0" name=""/>
        <dsp:cNvSpPr/>
      </dsp:nvSpPr>
      <dsp:spPr>
        <a:xfrm>
          <a:off x="8062411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Output_info</a:t>
          </a:r>
          <a:endParaRPr lang="en-US" sz="1800" kern="1200" dirty="0"/>
        </a:p>
      </dsp:txBody>
      <dsp:txXfrm>
        <a:off x="8096127" y="528985"/>
        <a:ext cx="1851144" cy="1083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224" y="72019"/>
          <a:ext cx="2469565" cy="1997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/start (ask for name)</a:t>
          </a:r>
        </a:p>
      </dsp:txBody>
      <dsp:txXfrm>
        <a:off x="58733" y="130528"/>
        <a:ext cx="2352547" cy="1880629"/>
      </dsp:txXfrm>
    </dsp:sp>
    <dsp:sp modelId="{AAEC9AFB-0AFC-E14F-982D-A5504328FF9E}">
      <dsp:nvSpPr>
        <dsp:cNvPr id="0" name=""/>
        <dsp:cNvSpPr/>
      </dsp:nvSpPr>
      <dsp:spPr>
        <a:xfrm>
          <a:off x="2648727" y="848960"/>
          <a:ext cx="379346" cy="443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648727" y="937713"/>
        <a:ext cx="265542" cy="266258"/>
      </dsp:txXfrm>
    </dsp:sp>
    <dsp:sp modelId="{160BE009-C507-404D-AA73-58FAE3985C9D}">
      <dsp:nvSpPr>
        <dsp:cNvPr id="0" name=""/>
        <dsp:cNvSpPr/>
      </dsp:nvSpPr>
      <dsp:spPr>
        <a:xfrm>
          <a:off x="3185539" y="534031"/>
          <a:ext cx="1789371" cy="1073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ask_for_age</a:t>
          </a:r>
          <a:endParaRPr lang="en-US" sz="1600" kern="1200" dirty="0"/>
        </a:p>
      </dsp:txBody>
      <dsp:txXfrm>
        <a:off x="3216984" y="565476"/>
        <a:ext cx="1726481" cy="1010732"/>
      </dsp:txXfrm>
    </dsp:sp>
    <dsp:sp modelId="{4FCE103A-2097-DB49-A40B-BEAD1A81F66A}">
      <dsp:nvSpPr>
        <dsp:cNvPr id="0" name=""/>
        <dsp:cNvSpPr/>
      </dsp:nvSpPr>
      <dsp:spPr>
        <a:xfrm>
          <a:off x="5153847" y="848960"/>
          <a:ext cx="379346" cy="443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53847" y="937713"/>
        <a:ext cx="265542" cy="266258"/>
      </dsp:txXfrm>
    </dsp:sp>
    <dsp:sp modelId="{0020F398-3DA3-9B47-B84A-85D395EC1A02}">
      <dsp:nvSpPr>
        <dsp:cNvPr id="0" name=""/>
        <dsp:cNvSpPr/>
      </dsp:nvSpPr>
      <dsp:spPr>
        <a:xfrm>
          <a:off x="5690659" y="534031"/>
          <a:ext cx="1789371" cy="10736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ask_for_gender</a:t>
          </a:r>
          <a:endParaRPr lang="en-US" sz="1600" kern="1200" dirty="0"/>
        </a:p>
      </dsp:txBody>
      <dsp:txXfrm>
        <a:off x="5722104" y="565476"/>
        <a:ext cx="1726481" cy="1010732"/>
      </dsp:txXfrm>
    </dsp:sp>
    <dsp:sp modelId="{3D66BE1A-7FE4-2840-A089-53967A2626F6}">
      <dsp:nvSpPr>
        <dsp:cNvPr id="0" name=""/>
        <dsp:cNvSpPr/>
      </dsp:nvSpPr>
      <dsp:spPr>
        <a:xfrm>
          <a:off x="7658967" y="848960"/>
          <a:ext cx="379346" cy="443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658967" y="937713"/>
        <a:ext cx="265542" cy="266258"/>
      </dsp:txXfrm>
    </dsp:sp>
    <dsp:sp modelId="{0A3803AD-9BD8-A748-A934-B26E0BD8BAE2}">
      <dsp:nvSpPr>
        <dsp:cNvPr id="0" name=""/>
        <dsp:cNvSpPr/>
      </dsp:nvSpPr>
      <dsp:spPr>
        <a:xfrm>
          <a:off x="8195779" y="534031"/>
          <a:ext cx="1789371" cy="10736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Output_info</a:t>
          </a:r>
          <a:endParaRPr lang="en-US" sz="1600" kern="1200" dirty="0"/>
        </a:p>
      </dsp:txBody>
      <dsp:txXfrm>
        <a:off x="8227224" y="565476"/>
        <a:ext cx="1726481" cy="1010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5664" y="190365"/>
          <a:ext cx="1427878" cy="8567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/start (ask for name)</a:t>
          </a:r>
        </a:p>
      </dsp:txBody>
      <dsp:txXfrm>
        <a:off x="30757" y="215458"/>
        <a:ext cx="1377692" cy="806540"/>
      </dsp:txXfrm>
    </dsp:sp>
    <dsp:sp modelId="{AAEC9AFB-0AFC-E14F-982D-A5504328FF9E}">
      <dsp:nvSpPr>
        <dsp:cNvPr id="0" name=""/>
        <dsp:cNvSpPr/>
      </dsp:nvSpPr>
      <dsp:spPr>
        <a:xfrm>
          <a:off x="1576331" y="441671"/>
          <a:ext cx="302710" cy="354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6331" y="512494"/>
        <a:ext cx="211897" cy="212467"/>
      </dsp:txXfrm>
    </dsp:sp>
    <dsp:sp modelId="{160BE009-C507-404D-AA73-58FAE3985C9D}">
      <dsp:nvSpPr>
        <dsp:cNvPr id="0" name=""/>
        <dsp:cNvSpPr/>
      </dsp:nvSpPr>
      <dsp:spPr>
        <a:xfrm>
          <a:off x="2004694" y="-99649"/>
          <a:ext cx="1870863" cy="1436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ask_for_age</a:t>
          </a:r>
          <a:endParaRPr lang="en-US" sz="1300" kern="1200" dirty="0"/>
        </a:p>
      </dsp:txBody>
      <dsp:txXfrm>
        <a:off x="2046775" y="-57568"/>
        <a:ext cx="1786701" cy="1352594"/>
      </dsp:txXfrm>
    </dsp:sp>
    <dsp:sp modelId="{4FCE103A-2097-DB49-A40B-BEAD1A81F66A}">
      <dsp:nvSpPr>
        <dsp:cNvPr id="0" name=""/>
        <dsp:cNvSpPr/>
      </dsp:nvSpPr>
      <dsp:spPr>
        <a:xfrm>
          <a:off x="4018345" y="441671"/>
          <a:ext cx="302710" cy="354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18345" y="512494"/>
        <a:ext cx="211897" cy="212467"/>
      </dsp:txXfrm>
    </dsp:sp>
    <dsp:sp modelId="{0020F398-3DA3-9B47-B84A-85D395EC1A02}">
      <dsp:nvSpPr>
        <dsp:cNvPr id="0" name=""/>
        <dsp:cNvSpPr/>
      </dsp:nvSpPr>
      <dsp:spPr>
        <a:xfrm>
          <a:off x="4446709" y="190365"/>
          <a:ext cx="1427878" cy="856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ask_for_gender</a:t>
          </a:r>
          <a:endParaRPr lang="en-US" sz="1300" kern="1200" dirty="0"/>
        </a:p>
      </dsp:txBody>
      <dsp:txXfrm>
        <a:off x="4471802" y="215458"/>
        <a:ext cx="1377692" cy="806540"/>
      </dsp:txXfrm>
    </dsp:sp>
    <dsp:sp modelId="{3D66BE1A-7FE4-2840-A089-53967A2626F6}">
      <dsp:nvSpPr>
        <dsp:cNvPr id="0" name=""/>
        <dsp:cNvSpPr/>
      </dsp:nvSpPr>
      <dsp:spPr>
        <a:xfrm>
          <a:off x="6017375" y="441671"/>
          <a:ext cx="302710" cy="354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17375" y="512494"/>
        <a:ext cx="211897" cy="212467"/>
      </dsp:txXfrm>
    </dsp:sp>
    <dsp:sp modelId="{0A3803AD-9BD8-A748-A934-B26E0BD8BAE2}">
      <dsp:nvSpPr>
        <dsp:cNvPr id="0" name=""/>
        <dsp:cNvSpPr/>
      </dsp:nvSpPr>
      <dsp:spPr>
        <a:xfrm>
          <a:off x="6445738" y="190365"/>
          <a:ext cx="1427878" cy="8567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Output_info</a:t>
          </a:r>
          <a:endParaRPr lang="en-US" sz="1300" kern="1200" dirty="0"/>
        </a:p>
      </dsp:txBody>
      <dsp:txXfrm>
        <a:off x="6470831" y="215458"/>
        <a:ext cx="1377692" cy="806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1732" y="528180"/>
          <a:ext cx="1808874" cy="1085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/start (ask for name)</a:t>
          </a:r>
        </a:p>
      </dsp:txBody>
      <dsp:txXfrm>
        <a:off x="33520" y="559968"/>
        <a:ext cx="1745298" cy="1021748"/>
      </dsp:txXfrm>
    </dsp:sp>
    <dsp:sp modelId="{AAEC9AFB-0AFC-E14F-982D-A5504328FF9E}">
      <dsp:nvSpPr>
        <dsp:cNvPr id="0" name=""/>
        <dsp:cNvSpPr/>
      </dsp:nvSpPr>
      <dsp:spPr>
        <a:xfrm>
          <a:off x="1991494" y="846542"/>
          <a:ext cx="383481" cy="448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91494" y="936262"/>
        <a:ext cx="268437" cy="269160"/>
      </dsp:txXfrm>
    </dsp:sp>
    <dsp:sp modelId="{160BE009-C507-404D-AA73-58FAE3985C9D}">
      <dsp:nvSpPr>
        <dsp:cNvPr id="0" name=""/>
        <dsp:cNvSpPr/>
      </dsp:nvSpPr>
      <dsp:spPr>
        <a:xfrm>
          <a:off x="2534156" y="528180"/>
          <a:ext cx="1808874" cy="10853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ask_for_age</a:t>
          </a:r>
          <a:endParaRPr lang="en-US" sz="2000" kern="1200" dirty="0"/>
        </a:p>
      </dsp:txBody>
      <dsp:txXfrm>
        <a:off x="2565944" y="559968"/>
        <a:ext cx="1745298" cy="1021748"/>
      </dsp:txXfrm>
    </dsp:sp>
    <dsp:sp modelId="{4FCE103A-2097-DB49-A40B-BEAD1A81F66A}">
      <dsp:nvSpPr>
        <dsp:cNvPr id="0" name=""/>
        <dsp:cNvSpPr/>
      </dsp:nvSpPr>
      <dsp:spPr>
        <a:xfrm>
          <a:off x="4523918" y="846542"/>
          <a:ext cx="383481" cy="448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23918" y="936262"/>
        <a:ext cx="268437" cy="269160"/>
      </dsp:txXfrm>
    </dsp:sp>
    <dsp:sp modelId="{0020F398-3DA3-9B47-B84A-85D395EC1A02}">
      <dsp:nvSpPr>
        <dsp:cNvPr id="0" name=""/>
        <dsp:cNvSpPr/>
      </dsp:nvSpPr>
      <dsp:spPr>
        <a:xfrm>
          <a:off x="5066580" y="72024"/>
          <a:ext cx="2384638" cy="19976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ask_for_gender</a:t>
          </a:r>
          <a:endParaRPr lang="en-US" sz="2000" kern="1200" dirty="0"/>
        </a:p>
      </dsp:txBody>
      <dsp:txXfrm>
        <a:off x="5125089" y="130533"/>
        <a:ext cx="2267620" cy="1880619"/>
      </dsp:txXfrm>
    </dsp:sp>
    <dsp:sp modelId="{3D66BE1A-7FE4-2840-A089-53967A2626F6}">
      <dsp:nvSpPr>
        <dsp:cNvPr id="0" name=""/>
        <dsp:cNvSpPr/>
      </dsp:nvSpPr>
      <dsp:spPr>
        <a:xfrm>
          <a:off x="7632106" y="846542"/>
          <a:ext cx="383481" cy="448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632106" y="936262"/>
        <a:ext cx="268437" cy="269160"/>
      </dsp:txXfrm>
    </dsp:sp>
    <dsp:sp modelId="{0A3803AD-9BD8-A748-A934-B26E0BD8BAE2}">
      <dsp:nvSpPr>
        <dsp:cNvPr id="0" name=""/>
        <dsp:cNvSpPr/>
      </dsp:nvSpPr>
      <dsp:spPr>
        <a:xfrm>
          <a:off x="8174769" y="528180"/>
          <a:ext cx="1808874" cy="10853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Output_info</a:t>
          </a:r>
          <a:endParaRPr lang="en-US" sz="2000" kern="1200" dirty="0"/>
        </a:p>
      </dsp:txBody>
      <dsp:txXfrm>
        <a:off x="8206557" y="559968"/>
        <a:ext cx="1745298" cy="10217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2448" y="512822"/>
          <a:ext cx="1860068" cy="11160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/start (ask for name)</a:t>
          </a:r>
        </a:p>
      </dsp:txBody>
      <dsp:txXfrm>
        <a:off x="35136" y="545510"/>
        <a:ext cx="1794692" cy="1050665"/>
      </dsp:txXfrm>
    </dsp:sp>
    <dsp:sp modelId="{AAEC9AFB-0AFC-E14F-982D-A5504328FF9E}">
      <dsp:nvSpPr>
        <dsp:cNvPr id="0" name=""/>
        <dsp:cNvSpPr/>
      </dsp:nvSpPr>
      <dsp:spPr>
        <a:xfrm>
          <a:off x="2048524" y="840194"/>
          <a:ext cx="394334" cy="461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48524" y="932453"/>
        <a:ext cx="276034" cy="276779"/>
      </dsp:txXfrm>
    </dsp:sp>
    <dsp:sp modelId="{160BE009-C507-404D-AA73-58FAE3985C9D}">
      <dsp:nvSpPr>
        <dsp:cNvPr id="0" name=""/>
        <dsp:cNvSpPr/>
      </dsp:nvSpPr>
      <dsp:spPr>
        <a:xfrm>
          <a:off x="2606545" y="512822"/>
          <a:ext cx="1860068" cy="11160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ask_for_age</a:t>
          </a:r>
          <a:endParaRPr lang="en-US" sz="1700" kern="1200" dirty="0"/>
        </a:p>
      </dsp:txBody>
      <dsp:txXfrm>
        <a:off x="2639233" y="545510"/>
        <a:ext cx="1794692" cy="1050665"/>
      </dsp:txXfrm>
    </dsp:sp>
    <dsp:sp modelId="{4FCE103A-2097-DB49-A40B-BEAD1A81F66A}">
      <dsp:nvSpPr>
        <dsp:cNvPr id="0" name=""/>
        <dsp:cNvSpPr/>
      </dsp:nvSpPr>
      <dsp:spPr>
        <a:xfrm>
          <a:off x="4652620" y="840194"/>
          <a:ext cx="394334" cy="461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52620" y="932453"/>
        <a:ext cx="276034" cy="276779"/>
      </dsp:txXfrm>
    </dsp:sp>
    <dsp:sp modelId="{0020F398-3DA3-9B47-B84A-85D395EC1A02}">
      <dsp:nvSpPr>
        <dsp:cNvPr id="0" name=""/>
        <dsp:cNvSpPr/>
      </dsp:nvSpPr>
      <dsp:spPr>
        <a:xfrm>
          <a:off x="5210641" y="512822"/>
          <a:ext cx="1860068" cy="11160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ask_for_gender</a:t>
          </a:r>
          <a:endParaRPr lang="en-US" sz="1700" kern="1200" dirty="0"/>
        </a:p>
      </dsp:txBody>
      <dsp:txXfrm>
        <a:off x="5243329" y="545510"/>
        <a:ext cx="1794692" cy="1050665"/>
      </dsp:txXfrm>
    </dsp:sp>
    <dsp:sp modelId="{3D66BE1A-7FE4-2840-A089-53967A2626F6}">
      <dsp:nvSpPr>
        <dsp:cNvPr id="0" name=""/>
        <dsp:cNvSpPr/>
      </dsp:nvSpPr>
      <dsp:spPr>
        <a:xfrm>
          <a:off x="7256717" y="840194"/>
          <a:ext cx="394334" cy="461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56717" y="932453"/>
        <a:ext cx="276034" cy="276779"/>
      </dsp:txXfrm>
    </dsp:sp>
    <dsp:sp modelId="{0A3803AD-9BD8-A748-A934-B26E0BD8BAE2}">
      <dsp:nvSpPr>
        <dsp:cNvPr id="0" name=""/>
        <dsp:cNvSpPr/>
      </dsp:nvSpPr>
      <dsp:spPr>
        <a:xfrm>
          <a:off x="7814737" y="122816"/>
          <a:ext cx="2168189" cy="1896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Output_info</a:t>
          </a:r>
          <a:endParaRPr lang="en-US" sz="1700" kern="1200" dirty="0"/>
        </a:p>
      </dsp:txBody>
      <dsp:txXfrm>
        <a:off x="7870270" y="178349"/>
        <a:ext cx="2057123" cy="17849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14150-9637-7B4A-A707-0FCD86AC1F6A}">
      <dsp:nvSpPr>
        <dsp:cNvPr id="0" name=""/>
        <dsp:cNvSpPr/>
      </dsp:nvSpPr>
      <dsp:spPr>
        <a:xfrm>
          <a:off x="2632976" y="1706919"/>
          <a:ext cx="1830317" cy="390961"/>
        </a:xfrm>
        <a:custGeom>
          <a:avLst/>
          <a:gdLst/>
          <a:ahLst/>
          <a:cxnLst/>
          <a:rect l="0" t="0" r="0" b="0"/>
          <a:pathLst>
            <a:path>
              <a:moveTo>
                <a:pt x="0" y="390961"/>
              </a:moveTo>
              <a:lnTo>
                <a:pt x="183031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0A7EA-5F34-CF4E-AF0C-EB812214410B}">
      <dsp:nvSpPr>
        <dsp:cNvPr id="0" name=""/>
        <dsp:cNvSpPr/>
      </dsp:nvSpPr>
      <dsp:spPr>
        <a:xfrm>
          <a:off x="2632976" y="2097881"/>
          <a:ext cx="3681197" cy="56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18254" y="0"/>
              </a:lnTo>
              <a:lnTo>
                <a:pt x="3418254" y="565326"/>
              </a:lnTo>
              <a:lnTo>
                <a:pt x="3681197" y="56532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D3E0E-08B7-2747-AD4E-D2DEA72E18A8}">
      <dsp:nvSpPr>
        <dsp:cNvPr id="0" name=""/>
        <dsp:cNvSpPr/>
      </dsp:nvSpPr>
      <dsp:spPr>
        <a:xfrm>
          <a:off x="2632976" y="1532554"/>
          <a:ext cx="3681197" cy="565326"/>
        </a:xfrm>
        <a:custGeom>
          <a:avLst/>
          <a:gdLst/>
          <a:ahLst/>
          <a:cxnLst/>
          <a:rect l="0" t="0" r="0" b="0"/>
          <a:pathLst>
            <a:path>
              <a:moveTo>
                <a:pt x="0" y="565326"/>
              </a:moveTo>
              <a:lnTo>
                <a:pt x="3418254" y="565326"/>
              </a:lnTo>
              <a:lnTo>
                <a:pt x="3418254" y="0"/>
              </a:lnTo>
              <a:lnTo>
                <a:pt x="368119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527BE-68E5-E742-9244-BEBB4599AA7F}">
      <dsp:nvSpPr>
        <dsp:cNvPr id="0" name=""/>
        <dsp:cNvSpPr/>
      </dsp:nvSpPr>
      <dsp:spPr>
        <a:xfrm>
          <a:off x="3549" y="1696893"/>
          <a:ext cx="2629426" cy="801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old are you?</a:t>
          </a:r>
        </a:p>
      </dsp:txBody>
      <dsp:txXfrm>
        <a:off x="3549" y="1696893"/>
        <a:ext cx="2629426" cy="801975"/>
      </dsp:txXfrm>
    </dsp:sp>
    <dsp:sp modelId="{1246309E-7199-2F49-8C33-E1D3656C224A}">
      <dsp:nvSpPr>
        <dsp:cNvPr id="0" name=""/>
        <dsp:cNvSpPr/>
      </dsp:nvSpPr>
      <dsp:spPr>
        <a:xfrm>
          <a:off x="6314173" y="1131566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and Output Monthly Savings</a:t>
          </a:r>
        </a:p>
      </dsp:txBody>
      <dsp:txXfrm>
        <a:off x="6314173" y="1131566"/>
        <a:ext cx="2629426" cy="801975"/>
      </dsp:txXfrm>
    </dsp:sp>
    <dsp:sp modelId="{FB07E9C1-A710-B84E-9340-96A90362A4FA}">
      <dsp:nvSpPr>
        <dsp:cNvPr id="0" name=""/>
        <dsp:cNvSpPr/>
      </dsp:nvSpPr>
      <dsp:spPr>
        <a:xfrm>
          <a:off x="6314173" y="2262220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and Output Total Savings</a:t>
          </a:r>
        </a:p>
      </dsp:txBody>
      <dsp:txXfrm>
        <a:off x="6314173" y="2262220"/>
        <a:ext cx="2629426" cy="801975"/>
      </dsp:txXfrm>
    </dsp:sp>
    <dsp:sp modelId="{D475703C-019B-0E4E-9B9B-EB1A9DFCB6E3}">
      <dsp:nvSpPr>
        <dsp:cNvPr id="0" name=""/>
        <dsp:cNvSpPr/>
      </dsp:nvSpPr>
      <dsp:spPr>
        <a:xfrm>
          <a:off x="3148580" y="1706919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Would you like to calculate Total Savings or Monthly Savings?</a:t>
          </a:r>
        </a:p>
      </dsp:txBody>
      <dsp:txXfrm>
        <a:off x="3148580" y="1706919"/>
        <a:ext cx="2629426" cy="80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siddbose97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Telegram Bot Workshop</a:t>
            </a:r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C7A2-CE80-3542-A2F9-75DD15B2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8156-9AE2-AF47-99BE-B2DDEA4B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variables are dynamically typed in Python, we also have the concept of casting</a:t>
            </a:r>
          </a:p>
          <a:p>
            <a:r>
              <a:rPr lang="en-US" dirty="0"/>
              <a:t>Using casting we can ”tell” the program what type we want a variable to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shown above, 5 can be represented in different ways if we cast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42D03-EFF2-2145-8C65-9E4CA198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03" y="3731558"/>
            <a:ext cx="3162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1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A336-4540-FD4F-924F-6F7A158F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15F2-CB33-C94E-BC8E-30140D85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variables is relatively simple in python but we must follow a few rules:</a:t>
            </a:r>
          </a:p>
          <a:p>
            <a:pPr lvl="1"/>
            <a:r>
              <a:rPr lang="en-US" dirty="0"/>
              <a:t>The variable must start with a letter or underscore</a:t>
            </a:r>
          </a:p>
          <a:p>
            <a:pPr lvl="1"/>
            <a:r>
              <a:rPr lang="en-US" dirty="0"/>
              <a:t>The variable can only contain alphanumeric characters and underscores (A-z, 0-9, and _ )</a:t>
            </a:r>
          </a:p>
          <a:p>
            <a:pPr lvl="1"/>
            <a:r>
              <a:rPr lang="en-US" dirty="0"/>
              <a:t>Capital letters and lowercase letters refer to different variables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3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DA4B-8368-F34C-93C8-D76B2CF8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and 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8F61-E0B0-E94D-89AE-8AF46101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Outputting variables is simple using the print()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inputting variables uses the input(prompt) command as follows, where prompt is the user prompt for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B5E8-5FF7-9248-B857-75CDAB6E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01" y="2711580"/>
            <a:ext cx="4978400" cy="158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3A3B3-9B6B-D64A-8615-7D4F2853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32" y="5570875"/>
            <a:ext cx="3784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437D-7E0C-0F4C-9398-0494E6D1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Logical, Arithmetic and Comparison Operator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2679-6337-0F46-B170-9042EEE1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variables is one part of the battle, but often we want to compare, contrast or compute!</a:t>
            </a:r>
          </a:p>
          <a:p>
            <a:r>
              <a:rPr lang="en-US" dirty="0"/>
              <a:t>In order to do so we can leverage different operators</a:t>
            </a:r>
          </a:p>
          <a:p>
            <a:pPr lvl="1"/>
            <a:r>
              <a:rPr lang="en-US" dirty="0"/>
              <a:t>Logical: Checking if two or more statements is true</a:t>
            </a:r>
          </a:p>
          <a:p>
            <a:pPr lvl="1"/>
            <a:r>
              <a:rPr lang="en-US" dirty="0"/>
              <a:t>Arithmetic: Using variables to do math</a:t>
            </a:r>
          </a:p>
          <a:p>
            <a:pPr lvl="1"/>
            <a:r>
              <a:rPr lang="en-US" dirty="0"/>
              <a:t>Comparison: Comparing the magnitude or equality of variables</a:t>
            </a:r>
          </a:p>
        </p:txBody>
      </p:sp>
    </p:spTree>
    <p:extLst>
      <p:ext uri="{BB962C8B-B14F-4D97-AF65-F5344CB8AC3E}">
        <p14:creationId xmlns:p14="http://schemas.microsoft.com/office/powerpoint/2010/main" val="357478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EA89-5975-2C49-9DC6-FD2332C4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7D30-A75C-D74C-866F-1F58B698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b="1" dirty="0"/>
              <a:t>and</a:t>
            </a:r>
            <a:r>
              <a:rPr lang="en-US" dirty="0"/>
              <a:t>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b="1" dirty="0"/>
              <a:t>or</a:t>
            </a:r>
            <a:r>
              <a:rPr lang="en-US" dirty="0"/>
              <a:t>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b="1" dirty="0"/>
              <a:t>not</a:t>
            </a:r>
            <a:r>
              <a:rPr lang="en-US" dirty="0"/>
              <a:t>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b="1" dirty="0"/>
              <a:t>Equal</a:t>
            </a:r>
            <a:r>
              <a:rPr lang="en-US" b="1" dirty="0">
                <a:sym typeface="Wingdings" pitchFamily="2" charset="2"/>
              </a:rPr>
              <a:t> (==), </a:t>
            </a:r>
            <a:r>
              <a:rPr lang="en-US" dirty="0">
                <a:sym typeface="Wingdings" pitchFamily="2" charset="2"/>
              </a:rPr>
              <a:t>for example 5 == 5 is True</a:t>
            </a:r>
          </a:p>
          <a:p>
            <a:r>
              <a:rPr lang="en-US" b="1" dirty="0">
                <a:sym typeface="Wingdings" pitchFamily="2" charset="2"/>
              </a:rPr>
              <a:t>Not equal (!=), </a:t>
            </a:r>
            <a:r>
              <a:rPr lang="en-US" dirty="0">
                <a:sym typeface="Wingdings" pitchFamily="2" charset="2"/>
              </a:rPr>
              <a:t>for example 5 != 5 is False</a:t>
            </a:r>
          </a:p>
          <a:p>
            <a:r>
              <a:rPr lang="en-US" b="1" dirty="0">
                <a:sym typeface="Wingdings" pitchFamily="2" charset="2"/>
              </a:rPr>
              <a:t>Greater than (&gt;), </a:t>
            </a:r>
            <a:r>
              <a:rPr lang="en-US" dirty="0">
                <a:sym typeface="Wingdings" pitchFamily="2" charset="2"/>
              </a:rPr>
              <a:t>for example 8 &gt; 7 is True</a:t>
            </a:r>
          </a:p>
          <a:p>
            <a:r>
              <a:rPr lang="en-US" b="1" dirty="0">
                <a:sym typeface="Wingdings" pitchFamily="2" charset="2"/>
              </a:rPr>
              <a:t>Greater than or equal to (&gt;=), </a:t>
            </a:r>
            <a:r>
              <a:rPr lang="en-US" dirty="0">
                <a:sym typeface="Wingdings" pitchFamily="2" charset="2"/>
              </a:rPr>
              <a:t>for example 6 &gt;= 7 is False</a:t>
            </a:r>
          </a:p>
          <a:p>
            <a:r>
              <a:rPr lang="en-US" b="1" dirty="0">
                <a:sym typeface="Wingdings" pitchFamily="2" charset="2"/>
              </a:rPr>
              <a:t>Lesser than (&lt;), </a:t>
            </a:r>
            <a:r>
              <a:rPr lang="en-US" dirty="0">
                <a:sym typeface="Wingdings" pitchFamily="2" charset="2"/>
              </a:rPr>
              <a:t>for example 7 &lt; 8 is True</a:t>
            </a:r>
          </a:p>
          <a:p>
            <a:r>
              <a:rPr lang="en-US" b="1" dirty="0">
                <a:sym typeface="Wingdings" pitchFamily="2" charset="2"/>
              </a:rPr>
              <a:t>Lesser than or equal to (&lt;=), </a:t>
            </a:r>
            <a:r>
              <a:rPr lang="en-US" dirty="0">
                <a:sym typeface="Wingdings" pitchFamily="2" charset="2"/>
              </a:rPr>
              <a:t>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3F67-E22C-0041-B725-48C66FC4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334B-F614-2343-8361-E035E6C3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know, a string is a word or character encapsulated in quotations: “var” like this</a:t>
            </a:r>
          </a:p>
          <a:p>
            <a:r>
              <a:rPr lang="en-US" dirty="0"/>
              <a:t>Since a string is an array/list of characters, we can access elements by indexing as shown below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7C77F-A0A6-9945-A294-1FFAB999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4679136"/>
            <a:ext cx="3773488" cy="1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744D-1A93-1149-AF3F-6F1DEC6E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C906-646B-2146-9850-5167CD61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string methods are as follows (using x = “</a:t>
            </a:r>
            <a:r>
              <a:rPr lang="en-US" dirty="0" err="1"/>
              <a:t>abc</a:t>
            </a:r>
            <a:r>
              <a:rPr lang="en-US" dirty="0"/>
              <a:t>” and y = “</a:t>
            </a:r>
            <a:r>
              <a:rPr lang="en-US" dirty="0" err="1"/>
              <a:t>defg</a:t>
            </a:r>
            <a:r>
              <a:rPr lang="en-US" dirty="0"/>
              <a:t>” as examples):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(x)-&gt; will return the length of x, or 3</a:t>
            </a:r>
          </a:p>
          <a:p>
            <a:pPr lvl="1"/>
            <a:r>
              <a:rPr lang="en-US" dirty="0"/>
              <a:t>x[1:3] -&gt; will return “</a:t>
            </a:r>
            <a:r>
              <a:rPr lang="en-US" dirty="0" err="1"/>
              <a:t>bc</a:t>
            </a:r>
            <a:r>
              <a:rPr lang="en-US" dirty="0"/>
              <a:t>” as a sliced string </a:t>
            </a:r>
            <a:r>
              <a:rPr lang="en-US" sz="1400" dirty="0"/>
              <a:t>(format is [first index: last index +1])</a:t>
            </a:r>
          </a:p>
          <a:p>
            <a:pPr lvl="1"/>
            <a:r>
              <a:rPr lang="en-US" dirty="0" err="1"/>
              <a:t>x+y</a:t>
            </a:r>
            <a:r>
              <a:rPr lang="en-US" dirty="0"/>
              <a:t>-&gt; will return “</a:t>
            </a:r>
            <a:r>
              <a:rPr lang="en-US" dirty="0" err="1"/>
              <a:t>abcdefg</a:t>
            </a:r>
            <a:r>
              <a:rPr lang="en-US" dirty="0"/>
              <a:t>”</a:t>
            </a:r>
          </a:p>
          <a:p>
            <a:r>
              <a:rPr lang="en-US" sz="1800" dirty="0"/>
              <a:t>For more string methods, visit:</a:t>
            </a:r>
          </a:p>
          <a:p>
            <a:pPr lvl="1"/>
            <a:r>
              <a:rPr lang="en-US" sz="1600" dirty="0"/>
              <a:t>https://www.w3schools.com/python/</a:t>
            </a:r>
            <a:r>
              <a:rPr lang="en-US" sz="1600" dirty="0" err="1"/>
              <a:t>python_strings_methods.asp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E332-A399-5845-85A1-1867FAA4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Strings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C351-C8BC-134D-A36F-847D99C3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F Strings allow us to insert variables into a string</a:t>
            </a:r>
          </a:p>
          <a:p>
            <a:r>
              <a:rPr lang="en-US" dirty="0"/>
              <a:t>The syntax is as follows: </a:t>
            </a:r>
            <a:r>
              <a:rPr lang="en-US" dirty="0" err="1"/>
              <a:t>f”string</a:t>
            </a:r>
            <a:r>
              <a:rPr lang="en-US" dirty="0"/>
              <a:t> {var} string”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concatenate a string more naturally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ED222-626D-A240-9F76-069991F0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63" y="3097373"/>
            <a:ext cx="6464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31B-3353-E043-BE2F-367D251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(Again!)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97A0-D18D-7545-B67A-C5C2ACD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CPL Siddhartha Bose from 62FMD</a:t>
            </a:r>
          </a:p>
          <a:p>
            <a:r>
              <a:rPr lang="en-US" dirty="0"/>
              <a:t>Received my bachelor degrees in Computer Science and Economics in 2019 from UCLA</a:t>
            </a:r>
          </a:p>
          <a:p>
            <a:r>
              <a:rPr lang="en-US" dirty="0"/>
              <a:t>Never coded before 2015</a:t>
            </a:r>
          </a:p>
          <a:p>
            <a:r>
              <a:rPr lang="en-US" dirty="0"/>
              <a:t>Failed my first programming course and wanted to quit</a:t>
            </a:r>
          </a:p>
          <a:p>
            <a:r>
              <a:rPr lang="en-US" dirty="0"/>
              <a:t>At the very least my journey should show you that programming may seem daunting but it’s a level playing field, and anyone can succeed with time</a:t>
            </a:r>
          </a:p>
        </p:txBody>
      </p:sp>
    </p:spTree>
    <p:extLst>
      <p:ext uri="{BB962C8B-B14F-4D97-AF65-F5344CB8AC3E}">
        <p14:creationId xmlns:p14="http://schemas.microsoft.com/office/powerpoint/2010/main" val="217594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C27A-09DB-D041-96F1-C333CD7A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and how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A561-08CD-FA47-B716-DDBE0923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Booleans are simple True and False values</a:t>
            </a:r>
          </a:p>
          <a:p>
            <a:r>
              <a:rPr lang="en-US" dirty="0"/>
              <a:t>When we use logical and comparison operators, Booleans are the result</a:t>
            </a:r>
          </a:p>
          <a:p>
            <a:pPr lvl="1"/>
            <a:r>
              <a:rPr lang="en-US" dirty="0"/>
              <a:t>You can evaluate statements and have them print out as True or False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3065-7407-5843-B536-998E50B9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926726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09C8-7773-8147-950E-F8C52154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02" y="452718"/>
            <a:ext cx="9404723" cy="1400530"/>
          </a:xfrm>
        </p:spPr>
        <p:txBody>
          <a:bodyPr/>
          <a:lstStyle/>
          <a:p>
            <a:r>
              <a:rPr lang="en-US" dirty="0"/>
              <a:t>Lists, Sets and Tuples (Lists are most important)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6B98-4F9D-7B4E-8D94-BA9E3011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Lists, sets and tuples are all ways to hold multiples pieces of data at the same time</a:t>
            </a:r>
          </a:p>
          <a:p>
            <a:r>
              <a:rPr lang="en-US" dirty="0"/>
              <a:t>The table below explains the difference between the 3 data types:</a:t>
            </a:r>
          </a:p>
          <a:p>
            <a:pPr lvl="1"/>
            <a:r>
              <a:rPr lang="en-US" dirty="0"/>
              <a:t>Mutable = changeable</a:t>
            </a:r>
          </a:p>
          <a:p>
            <a:pPr lvl="1"/>
            <a:r>
              <a:rPr lang="en-US" dirty="0"/>
              <a:t>Ordered = objects stay in a certain order</a:t>
            </a:r>
          </a:p>
          <a:p>
            <a:pPr lvl="1"/>
            <a:r>
              <a:rPr lang="en-US" dirty="0"/>
              <a:t>Indexing = you can access a value like in a string</a:t>
            </a:r>
          </a:p>
          <a:p>
            <a:pPr lvl="1"/>
            <a:r>
              <a:rPr lang="en-US" dirty="0"/>
              <a:t>Duplicates = you can have multiple of the same value</a:t>
            </a:r>
          </a:p>
          <a:p>
            <a:r>
              <a:rPr lang="en-US" dirty="0"/>
              <a:t> Examples:</a:t>
            </a:r>
          </a:p>
          <a:p>
            <a:pPr lvl="1"/>
            <a:r>
              <a:rPr lang="en-US" b="1" dirty="0"/>
              <a:t>List: [1,1,2,3,4], we can add and remove values</a:t>
            </a:r>
          </a:p>
          <a:p>
            <a:pPr lvl="1"/>
            <a:r>
              <a:rPr lang="en-US" dirty="0"/>
              <a:t>Set: {1,2,3,4} we can add and remove values but we can’t access via indexing</a:t>
            </a:r>
          </a:p>
          <a:p>
            <a:pPr lvl="1"/>
            <a:r>
              <a:rPr lang="en-US" dirty="0"/>
              <a:t>Tuple: (1,2,3,4,4), we cannot add or remove values but we can index</a:t>
            </a:r>
          </a:p>
          <a:p>
            <a:pPr lvl="1"/>
            <a:endParaRPr lang="en-US" dirty="0"/>
          </a:p>
        </p:txBody>
      </p:sp>
      <p:pic>
        <p:nvPicPr>
          <p:cNvPr id="1026" name="Picture 2" descr="15 Examples to Master Python Lists vs Sets vs Tuples | by Soner Yıldırım |  Towards Data Science">
            <a:extLst>
              <a:ext uri="{FF2B5EF4-FFF2-40B4-BE49-F238E27FC236}">
                <a16:creationId xmlns:a16="http://schemas.microsoft.com/office/drawing/2014/main" id="{3645345A-ADA3-9646-A797-762DC97F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89" y="3239399"/>
            <a:ext cx="3746643" cy="19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0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”soldiers”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/>
              <a:t>soldiers[“soldier1”][“Rank”]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E480-F59C-C442-9284-D73FE224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3" y="3212851"/>
            <a:ext cx="3033017" cy="32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5FBA-7724-B544-9794-C427826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AD02-9D30-3749-9EA3-B30ECC45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conditional statements use logical operators to check certain conditions and execute different blocks of code</a:t>
            </a:r>
          </a:p>
          <a:p>
            <a:r>
              <a:rPr lang="en-US" dirty="0"/>
              <a:t>The format is:</a:t>
            </a:r>
          </a:p>
          <a:p>
            <a:pPr lvl="1"/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…., else</a:t>
            </a:r>
          </a:p>
          <a:p>
            <a:r>
              <a:rPr lang="en-US" dirty="0"/>
              <a:t>As we see on the right, if a condition is met, </a:t>
            </a:r>
            <a:br>
              <a:rPr lang="en-US" dirty="0"/>
            </a:br>
            <a:r>
              <a:rPr lang="en-US" dirty="0"/>
              <a:t>a certain block of code is executed</a:t>
            </a:r>
          </a:p>
          <a:p>
            <a:r>
              <a:rPr lang="en-US" dirty="0"/>
              <a:t>If no conditions are met, only the else block</a:t>
            </a:r>
            <a:br>
              <a:rPr lang="en-US" dirty="0"/>
            </a:br>
            <a:r>
              <a:rPr lang="en-US" dirty="0"/>
              <a:t>is executed</a:t>
            </a:r>
          </a:p>
          <a:p>
            <a:r>
              <a:rPr lang="en-US" dirty="0"/>
              <a:t>We need to ensure that indentation is correct in </a:t>
            </a:r>
            <a:br>
              <a:rPr lang="en-US" dirty="0"/>
            </a:br>
            <a:r>
              <a:rPr lang="en-US" dirty="0"/>
              <a:t>if else blocks otherwise python will not run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06E74-3B8D-844F-80E0-8A19225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69" y="3029330"/>
            <a:ext cx="3689750" cy="35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7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0157-31DD-9744-BD3A-86B5232C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B05A-BAA6-F848-81F3-F8453E7A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the best way to run a certain piece of code repeatedly</a:t>
            </a:r>
          </a:p>
          <a:p>
            <a:r>
              <a:rPr lang="en-US" dirty="0"/>
              <a:t>In python the two most common forms of loops are while and for loops</a:t>
            </a:r>
          </a:p>
          <a:p>
            <a:r>
              <a:rPr lang="en-US" dirty="0"/>
              <a:t>For the most part, both can be used interchangeably and are up to the programmer to choose which one suits them or the task best</a:t>
            </a:r>
          </a:p>
        </p:txBody>
      </p:sp>
    </p:spTree>
    <p:extLst>
      <p:ext uri="{BB962C8B-B14F-4D97-AF65-F5344CB8AC3E}">
        <p14:creationId xmlns:p14="http://schemas.microsoft.com/office/powerpoint/2010/main" val="361379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of this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C37A2-F11C-294C-9659-1111DE66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5" y="4912496"/>
            <a:ext cx="5060994" cy="16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32" y="5565566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part of today’s recap is functions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A293D-0706-EF48-B605-C5E34B21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48" y="2577842"/>
            <a:ext cx="4020543" cy="17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6A6F-F594-424B-B618-9BC9F2A6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88E2-6F1F-174F-8478-397C2BF1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recap was a lot of information but it will be crucial for the next part of the day</a:t>
            </a:r>
          </a:p>
          <a:p>
            <a:r>
              <a:rPr lang="en-US" dirty="0"/>
              <a:t>For the second half of the workshop we will first work on first creating a simple bot that we can interact with </a:t>
            </a:r>
          </a:p>
          <a:p>
            <a:r>
              <a:rPr lang="en-US" dirty="0"/>
              <a:t>Hopefully by the end you will have the tools to use code from our last workshop to build a slightly more useful bot</a:t>
            </a:r>
          </a:p>
        </p:txBody>
      </p:sp>
    </p:spTree>
    <p:extLst>
      <p:ext uri="{BB962C8B-B14F-4D97-AF65-F5344CB8AC3E}">
        <p14:creationId xmlns:p14="http://schemas.microsoft.com/office/powerpoint/2010/main" val="337124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758-6BEC-C940-A380-A77057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F9B-C14C-7147-BD85-502B5E10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 we will have created a fully functional telegram bot!</a:t>
            </a:r>
          </a:p>
          <a:p>
            <a:r>
              <a:rPr lang="en-US" dirty="0"/>
              <a:t>The goal is to get more comfortable with the basics of python while understanding the products we can create with the language</a:t>
            </a:r>
          </a:p>
          <a:p>
            <a:r>
              <a:rPr lang="en-US" dirty="0"/>
              <a:t>We’ll go through a recap of the introduction course before creating a dummy bot and then hopefully you can create a bot which can be more useful in your lives</a:t>
            </a:r>
          </a:p>
        </p:txBody>
      </p:sp>
    </p:spTree>
    <p:extLst>
      <p:ext uri="{BB962C8B-B14F-4D97-AF65-F5344CB8AC3E}">
        <p14:creationId xmlns:p14="http://schemas.microsoft.com/office/powerpoint/2010/main" val="2028693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D827-CF18-ED4D-A420-CFF9E03B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A45C-13ED-A542-9859-ED451E72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concept in ”object-oriented programming” is classes</a:t>
            </a:r>
          </a:p>
          <a:p>
            <a:r>
              <a:rPr lang="en-US" dirty="0"/>
              <a:t>Classes essentially define an object and its characteristics</a:t>
            </a:r>
          </a:p>
          <a:p>
            <a:r>
              <a:rPr lang="en-US" dirty="0"/>
              <a:t>For example: A human has a name, age and gender</a:t>
            </a:r>
          </a:p>
          <a:p>
            <a:r>
              <a:rPr lang="en-US" dirty="0"/>
              <a:t>In a class we can write it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 is a function called a constructor. It will create a new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1450D-5090-1442-A675-3AC835FE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85" y="3870687"/>
            <a:ext cx="3822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4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9EDD-5F3A-1741-8E4C-50A6FFF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 err="1"/>
              <a:t>Contd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B04B-E89F-2740-AD89-F8721DEE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create a new class using the def </a:t>
            </a:r>
            <a:r>
              <a:rPr lang="en-US" dirty="0" err="1"/>
              <a:t>init</a:t>
            </a:r>
            <a:r>
              <a:rPr lang="en-US" dirty="0"/>
              <a:t> function we do the following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the </a:t>
            </a:r>
            <a:r>
              <a:rPr lang="en-US" dirty="0" err="1"/>
              <a:t>init</a:t>
            </a:r>
            <a:r>
              <a:rPr lang="en-US" dirty="0"/>
              <a:t> function requires a name variable to set the name characteristic, Human(“</a:t>
            </a:r>
            <a:r>
              <a:rPr lang="en-US" dirty="0" err="1"/>
              <a:t>Sidd</a:t>
            </a:r>
            <a:r>
              <a:rPr lang="en-US" dirty="0"/>
              <a:t>”) is the way to create the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5F973-772E-F64E-ADF5-1B7838A6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20" y="2805488"/>
            <a:ext cx="3810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2D68-B326-8244-98D1-CF2C0819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Telegram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8FC3-1D01-FD48-BC90-9458EC49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is an app most of us are familiar with</a:t>
            </a:r>
          </a:p>
          <a:p>
            <a:r>
              <a:rPr lang="en-US" dirty="0"/>
              <a:t>Like </a:t>
            </a:r>
            <a:r>
              <a:rPr lang="en-US" dirty="0" err="1"/>
              <a:t>whatsapp</a:t>
            </a:r>
            <a:r>
              <a:rPr lang="en-US" dirty="0"/>
              <a:t>, it is a free instant messaging platform but it has the unique benefit of allowing customized “bots” to run on the application</a:t>
            </a:r>
          </a:p>
          <a:p>
            <a:r>
              <a:rPr lang="en-US" dirty="0"/>
              <a:t>These bots are lightweight applications that have quite a range of use-cases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2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5186-D951-4941-A5D1-EB2AC1F8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 Bot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6508-E933-764F-B9EB-977D71ED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Importing telegram and </a:t>
            </a:r>
            <a:r>
              <a:rPr lang="en-US" dirty="0" err="1"/>
              <a:t>telegram.ext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the API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the parts of the bot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err="1"/>
              <a:t>MessageHandler</a:t>
            </a:r>
            <a:r>
              <a:rPr lang="en-US" dirty="0"/>
              <a:t>, </a:t>
            </a:r>
            <a:r>
              <a:rPr lang="en-US" dirty="0" err="1"/>
              <a:t>CommandHandler</a:t>
            </a:r>
            <a:r>
              <a:rPr lang="en-US" dirty="0"/>
              <a:t>, </a:t>
            </a:r>
            <a:r>
              <a:rPr lang="en-US" dirty="0" err="1"/>
              <a:t>ConversationHandler</a:t>
            </a:r>
            <a:r>
              <a:rPr lang="en-US" dirty="0"/>
              <a:t>, Keyboards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Interacting with our first bot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a dummy bot</a:t>
            </a:r>
          </a:p>
        </p:txBody>
      </p:sp>
    </p:spTree>
    <p:extLst>
      <p:ext uri="{BB962C8B-B14F-4D97-AF65-F5344CB8AC3E}">
        <p14:creationId xmlns:p14="http://schemas.microsoft.com/office/powerpoint/2010/main" val="2336691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3FDD-DD63-3944-A3A7-323BE4C6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Dummy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65E7-A5D9-DA41-98EF-A9025206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our dummy bot is to take our name, age and gender as input and output the stored information</a:t>
            </a:r>
          </a:p>
          <a:p>
            <a:r>
              <a:rPr lang="en-US" dirty="0"/>
              <a:t>We will use all the techniques that will be useful to create more interesting and complicated bots</a:t>
            </a:r>
          </a:p>
          <a:p>
            <a:r>
              <a:rPr lang="en-US" dirty="0"/>
              <a:t> Let’s begin!</a:t>
            </a:r>
          </a:p>
        </p:txBody>
      </p:sp>
    </p:spTree>
    <p:extLst>
      <p:ext uri="{BB962C8B-B14F-4D97-AF65-F5344CB8AC3E}">
        <p14:creationId xmlns:p14="http://schemas.microsoft.com/office/powerpoint/2010/main" val="2609648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1857-125E-8246-87E0-69F5C21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E5BE-4091-2447-B783-0B4D7688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python projects, the first step will be to install and import all relevant libraries</a:t>
            </a:r>
          </a:p>
          <a:p>
            <a:r>
              <a:rPr lang="en-US" dirty="0"/>
              <a:t>To install a library we can use the ‘pip’ command in our terminal</a:t>
            </a:r>
          </a:p>
          <a:p>
            <a:pPr lvl="1"/>
            <a:r>
              <a:rPr lang="en-US" dirty="0"/>
              <a:t>pip3 install python-telegram-bot</a:t>
            </a:r>
          </a:p>
          <a:p>
            <a:r>
              <a:rPr lang="en-US" dirty="0"/>
              <a:t>Now let’s create a new python file</a:t>
            </a:r>
          </a:p>
          <a:p>
            <a:pPr lvl="1"/>
            <a:r>
              <a:rPr lang="en-US" dirty="0"/>
              <a:t>touch </a:t>
            </a:r>
            <a:r>
              <a:rPr lang="en-US" dirty="0" err="1"/>
              <a:t>dummy.py</a:t>
            </a:r>
            <a:endParaRPr lang="en-US" dirty="0"/>
          </a:p>
          <a:p>
            <a:pPr lvl="1"/>
            <a:r>
              <a:rPr lang="en-US" dirty="0"/>
              <a:t>Open the file</a:t>
            </a:r>
          </a:p>
          <a:p>
            <a:r>
              <a:rPr lang="en-US" dirty="0"/>
              <a:t>Now to import the libraries we need, type the following: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3DE2B-C06A-BF41-8E19-DB44440D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565168"/>
            <a:ext cx="10972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7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35EF-CC86-5649-9CC7-A2FAA006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API key from Telegram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EB41-3789-634B-992A-9D2FA7D6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is less programming, more logistics</a:t>
            </a:r>
          </a:p>
          <a:p>
            <a:r>
              <a:rPr lang="en-US" dirty="0"/>
              <a:t>On telegram, we can access the </a:t>
            </a:r>
            <a:r>
              <a:rPr lang="en-US" dirty="0" err="1"/>
              <a:t>BotFather</a:t>
            </a:r>
            <a:r>
              <a:rPr lang="en-US" dirty="0"/>
              <a:t> account</a:t>
            </a:r>
          </a:p>
          <a:p>
            <a:r>
              <a:rPr lang="en-US" dirty="0"/>
              <a:t>By using the /</a:t>
            </a:r>
            <a:r>
              <a:rPr lang="en-US" dirty="0" err="1"/>
              <a:t>newbot</a:t>
            </a:r>
            <a:r>
              <a:rPr lang="en-US" dirty="0"/>
              <a:t> command, we can follow a couple of steps and get a new bot API Key</a:t>
            </a:r>
          </a:p>
          <a:p>
            <a:r>
              <a:rPr lang="en-US" dirty="0"/>
              <a:t>An API key is essentially a way to access and identify our bot</a:t>
            </a:r>
          </a:p>
          <a:p>
            <a:r>
              <a:rPr lang="en-US" dirty="0"/>
              <a:t>The final message looks something like this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2287C-A8AE-8C49-BF73-3DC983E5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4" y="4551452"/>
            <a:ext cx="2944319" cy="18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0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63AC-983E-9C45-81C1-69497FF8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23F0-B1DB-BC45-83FE-9D4EBF8A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get into the crucial stuff, we need to talk about message handlers</a:t>
            </a:r>
          </a:p>
          <a:p>
            <a:r>
              <a:rPr lang="en-US" dirty="0"/>
              <a:t>Essentially these are objects that allow us to:</a:t>
            </a:r>
          </a:p>
          <a:p>
            <a:pPr lvl="1"/>
            <a:r>
              <a:rPr lang="en-US" dirty="0"/>
              <a:t>1. choose what kind of information we want our functions to accept (images, locations, text)</a:t>
            </a:r>
          </a:p>
          <a:p>
            <a:pPr lvl="1"/>
            <a:r>
              <a:rPr lang="en-US" dirty="0"/>
              <a:t>2. Define which function will trigger based on a given input</a:t>
            </a:r>
          </a:p>
          <a:p>
            <a:endParaRPr lang="en-US" dirty="0"/>
          </a:p>
          <a:p>
            <a:r>
              <a:rPr lang="en-US" dirty="0"/>
              <a:t>A Message handler looks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233BD-ABCC-0D43-8B9B-E40CBE74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23" y="5366393"/>
            <a:ext cx="5118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45C8-7502-9D42-AFC7-B6BB53C4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ED-19FF-564C-8032-0E313440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the message handler, the command handler allows us to create functions that trigger when a telegram command is used</a:t>
            </a:r>
          </a:p>
          <a:p>
            <a:r>
              <a:rPr lang="en-US" dirty="0"/>
              <a:t>Commands in telegram are usually in the /command format</a:t>
            </a:r>
          </a:p>
          <a:p>
            <a:r>
              <a:rPr lang="en-US" dirty="0"/>
              <a:t>To create a command handler we can do the following: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‘start’ is the command, and </a:t>
            </a:r>
            <a:r>
              <a:rPr lang="en-US" dirty="0" err="1"/>
              <a:t>function_name</a:t>
            </a:r>
            <a:r>
              <a:rPr lang="en-US" dirty="0"/>
              <a:t> is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EE3E1-C5E2-824F-A5D6-E873A340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68" y="3717675"/>
            <a:ext cx="4381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8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F928-D49B-774A-AAB2-CFBFDF6E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A591-7B4A-4A42-BF22-F9441D7A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the bot we need to understand one fundamental concept: the conversation handler</a:t>
            </a:r>
          </a:p>
          <a:p>
            <a:endParaRPr lang="en-US" dirty="0"/>
          </a:p>
          <a:p>
            <a:r>
              <a:rPr lang="en-US" dirty="0"/>
              <a:t>Essentially, it is an object (like the class we created earlier) that holds the following information</a:t>
            </a:r>
          </a:p>
          <a:p>
            <a:pPr lvl="1"/>
            <a:r>
              <a:rPr lang="en-US" dirty="0"/>
              <a:t>Entry points: how we can access the bot (</a:t>
            </a:r>
            <a:r>
              <a:rPr lang="en-US" dirty="0" err="1"/>
              <a:t>CommandHandler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States: steps within a bot’s functions (</a:t>
            </a:r>
            <a:r>
              <a:rPr lang="en-US" dirty="0" err="1"/>
              <a:t>MessageHandler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Fallbacks: what to do when things go wrong (</a:t>
            </a:r>
            <a:r>
              <a:rPr lang="en-US" dirty="0" err="1"/>
              <a:t>CommandHandler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812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Installing Python and using the terminal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Recap of Intro Workshop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Python variables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Python data types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Logical operators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Strings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Booleans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Lists, Sets, Tuples and Dictionaries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Conditional Statements and Loops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4C51-E4BF-D648-BDFF-950F5263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7578-F020-284A-A7D0-42E864C0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command handler is a bit specific, so let’s look at the general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C4B7B-587B-AE43-9363-1FE0D39B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73" y="3093949"/>
            <a:ext cx="6527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6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0AE1-85F4-7049-A16F-C07DD1FA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8104-21D3-1B4F-ADD3-2B318822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specifically we can have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D3FE6-636A-2445-8DCD-AE68A7D2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3" y="2595659"/>
            <a:ext cx="5969785" cy="26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2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424B-F0BC-9E49-847B-401B4FD9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E351-931B-EF4F-994F-8BC427F0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start by creating a Human class</a:t>
            </a:r>
          </a:p>
          <a:p>
            <a:r>
              <a:rPr lang="en-US" dirty="0"/>
              <a:t>We need the human class to have: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So we define it as shown in the class slide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C7A9E-81CB-F64C-8722-30DE296A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9" y="4648199"/>
            <a:ext cx="3822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7711-A091-6A42-9EE6-AD9CB6A4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Humans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A17-032F-AE4E-A129-29D67E7C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I like to use to hold information in telegram bots is a dictionary</a:t>
            </a:r>
          </a:p>
          <a:p>
            <a:r>
              <a:rPr lang="en-US" dirty="0"/>
              <a:t>As we learned, we can index into a dictionary however we want and in this case every user has a unique identifier (their chat id)</a:t>
            </a:r>
          </a:p>
          <a:p>
            <a:r>
              <a:rPr lang="en-US" dirty="0"/>
              <a:t>Therefore, if we create a dictionary, we can use </a:t>
            </a:r>
            <a:r>
              <a:rPr lang="en-US" dirty="0" err="1"/>
              <a:t>chat_id</a:t>
            </a:r>
            <a:r>
              <a:rPr lang="en-US" dirty="0"/>
              <a:t> to store information for every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dictionary can be created as above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4149B-C878-C14F-ACDF-ED9E34F8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97" y="4509142"/>
            <a:ext cx="1943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2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C57-1995-2649-A7C1-2D02A41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EB18-27F9-E040-8009-F1685B9B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write our functions, we need to let Telegram know what code to run using our API key</a:t>
            </a:r>
          </a:p>
          <a:p>
            <a:r>
              <a:rPr lang="en-US" dirty="0"/>
              <a:t>We do this by setting up an “Updater” as follows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Again, ensure that the API key is what you got from Telegram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5FE6E-2230-8049-8D82-FCC54925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01276"/>
            <a:ext cx="6858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FB04-40E0-F948-B5BF-45592FE2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First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725D-8E84-2D41-B00A-A54EEC19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using the bot we must have at least 2 functions. 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Main</a:t>
            </a:r>
          </a:p>
          <a:p>
            <a:r>
              <a:rPr lang="en-US" dirty="0"/>
              <a:t>The start function will allow us to have some functionality and the main function will let us actually run the code!</a:t>
            </a:r>
          </a:p>
        </p:txBody>
      </p:sp>
    </p:spTree>
    <p:extLst>
      <p:ext uri="{BB962C8B-B14F-4D97-AF65-F5344CB8AC3E}">
        <p14:creationId xmlns:p14="http://schemas.microsoft.com/office/powerpoint/2010/main" val="3112717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45F-3D9D-CE4E-8026-CEB2987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Start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5B50-2EA7-904E-ABDB-7867ECA7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‘state’ we will initialize functions as follows: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update_obj</a:t>
            </a:r>
            <a:r>
              <a:rPr lang="en-US" dirty="0"/>
              <a:t>, context)</a:t>
            </a:r>
          </a:p>
          <a:p>
            <a:pPr lvl="1"/>
            <a:r>
              <a:rPr lang="en-US" dirty="0" err="1"/>
              <a:t>Update_obj</a:t>
            </a:r>
            <a:r>
              <a:rPr lang="en-US" dirty="0"/>
              <a:t> gives us message meta data (text, chat id </a:t>
            </a:r>
            <a:r>
              <a:rPr lang="en-US" dirty="0" err="1"/>
              <a:t>etc</a:t>
            </a:r>
            <a:r>
              <a:rPr lang="en-US" dirty="0"/>
              <a:t>) and context is the state of the bot at any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Although we can’t run it yet, here we see an important function</a:t>
            </a:r>
          </a:p>
          <a:p>
            <a:pPr lvl="1"/>
            <a:r>
              <a:rPr lang="en-US" dirty="0" err="1"/>
              <a:t>Update_obj.message.reply_text</a:t>
            </a:r>
            <a:r>
              <a:rPr lang="en-US" dirty="0"/>
              <a:t>(“text”) will send a message to the user!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956AB-AD2B-C94D-8C83-B9B30F38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604558"/>
            <a:ext cx="7874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2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5256-F044-8F46-A570-C7DCC6D9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BE7E-BF31-D742-9A0E-6BD03FCD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 is essentially the engine of this project. It takes the Conversation handler and allows us to run the bot!</a:t>
            </a:r>
          </a:p>
          <a:p>
            <a:r>
              <a:rPr lang="en-US" dirty="0"/>
              <a:t>In most python projects you will notice</a:t>
            </a:r>
            <a:br>
              <a:rPr lang="en-US" dirty="0"/>
            </a:br>
            <a:r>
              <a:rPr lang="en-US" dirty="0"/>
              <a:t>this main() and if __name__ format. </a:t>
            </a:r>
            <a:br>
              <a:rPr lang="en-US" dirty="0"/>
            </a:br>
            <a:r>
              <a:rPr lang="en-US" dirty="0"/>
              <a:t>Essentially it allows us to run the main </a:t>
            </a:r>
            <a:br>
              <a:rPr lang="en-US" dirty="0"/>
            </a:br>
            <a:r>
              <a:rPr lang="en-US" dirty="0"/>
              <a:t>function even if we have many files</a:t>
            </a:r>
          </a:p>
          <a:p>
            <a:r>
              <a:rPr lang="en-US" dirty="0"/>
              <a:t>In this function we see:</a:t>
            </a:r>
          </a:p>
          <a:p>
            <a:pPr lvl="1"/>
            <a:r>
              <a:rPr lang="en-US" dirty="0" err="1"/>
              <a:t>ConversationHandler</a:t>
            </a:r>
            <a:endParaRPr lang="en-US" dirty="0"/>
          </a:p>
          <a:p>
            <a:pPr lvl="1"/>
            <a:r>
              <a:rPr lang="en-US" dirty="0" err="1"/>
              <a:t>Dispatcher.add_handler</a:t>
            </a:r>
            <a:endParaRPr lang="en-US" dirty="0"/>
          </a:p>
          <a:p>
            <a:pPr lvl="1"/>
            <a:r>
              <a:rPr lang="en-US" dirty="0" err="1"/>
              <a:t>Updater.start_polling</a:t>
            </a:r>
            <a:endParaRPr lang="en-US" dirty="0"/>
          </a:p>
          <a:p>
            <a:pPr lvl="1"/>
            <a:r>
              <a:rPr lang="en-US" dirty="0" err="1"/>
              <a:t>Updater.idle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C378C-78E9-F140-B5B0-91E99370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626" y="3209603"/>
            <a:ext cx="3896461" cy="30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96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B4B-0DB7-C64D-8C13-3B3E4452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EF95-AD27-0247-A9F7-1C2E766C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spoken about the </a:t>
            </a:r>
            <a:r>
              <a:rPr lang="en-US" dirty="0" err="1"/>
              <a:t>ConversationHandler</a:t>
            </a:r>
            <a:r>
              <a:rPr lang="en-US" dirty="0"/>
              <a:t> already but let’s look at the other couple of lines</a:t>
            </a:r>
          </a:p>
          <a:p>
            <a:r>
              <a:rPr lang="en-US" dirty="0" err="1"/>
              <a:t>Dispatcher.add_handler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adds our conversation handler to the bot</a:t>
            </a:r>
            <a:br>
              <a:rPr lang="en-US" dirty="0"/>
            </a:br>
            <a:r>
              <a:rPr lang="en-US" dirty="0"/>
              <a:t>Ensures that when we run the bot all the relevant</a:t>
            </a:r>
            <a:br>
              <a:rPr lang="en-US" dirty="0"/>
            </a:br>
            <a:r>
              <a:rPr lang="en-US" dirty="0"/>
              <a:t>functions are present</a:t>
            </a:r>
          </a:p>
          <a:p>
            <a:r>
              <a:rPr lang="en-US" dirty="0" err="1"/>
              <a:t>Updater.start_polling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Polling is a way to access the bot via the internet</a:t>
            </a:r>
          </a:p>
          <a:p>
            <a:r>
              <a:rPr lang="en-US" dirty="0" err="1"/>
              <a:t>Updater.idle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Tells the bot to basically wait for input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093CF-2C61-514B-A947-2F263FA8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425" y="2762497"/>
            <a:ext cx="4469758" cy="34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04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37F-9236-E24D-89DA-8FA100D8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2DC7-AF95-2745-87DA-8BCC95ED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the bot now</a:t>
            </a:r>
          </a:p>
          <a:p>
            <a:r>
              <a:rPr lang="en-US" dirty="0"/>
              <a:t>If we type in “python3 </a:t>
            </a:r>
            <a:r>
              <a:rPr lang="en-US" dirty="0" err="1"/>
              <a:t>dummy.py</a:t>
            </a:r>
            <a:r>
              <a:rPr lang="en-US" dirty="0"/>
              <a:t>” and click enter the bot should start</a:t>
            </a:r>
          </a:p>
          <a:p>
            <a:r>
              <a:rPr lang="en-US" dirty="0"/>
              <a:t>You can then go on telegram desktop or the application and type in /start</a:t>
            </a:r>
          </a:p>
          <a:p>
            <a:r>
              <a:rPr lang="en-US" dirty="0"/>
              <a:t>This should lead to the bot replying! </a:t>
            </a:r>
          </a:p>
        </p:txBody>
      </p:sp>
    </p:spTree>
    <p:extLst>
      <p:ext uri="{BB962C8B-B14F-4D97-AF65-F5344CB8AC3E}">
        <p14:creationId xmlns:p14="http://schemas.microsoft.com/office/powerpoint/2010/main" val="58673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910B-1AB8-DF4C-B1D4-AEE2F222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Introduction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C4EC-9625-8A4D-8185-795F4387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downloaded Python let’s do a recap of the last workshop</a:t>
            </a:r>
          </a:p>
          <a:p>
            <a:r>
              <a:rPr lang="en-US" dirty="0"/>
              <a:t>This recap should take the majority of the morning session, followed by the bot creation in the afternoon</a:t>
            </a:r>
          </a:p>
          <a:p>
            <a:r>
              <a:rPr lang="en-US" dirty="0"/>
              <a:t>Let’s start with variables</a:t>
            </a:r>
          </a:p>
          <a:p>
            <a:pPr lvl="1"/>
            <a:r>
              <a:rPr lang="en-US" dirty="0"/>
              <a:t>How to use them</a:t>
            </a:r>
          </a:p>
          <a:p>
            <a:pPr lvl="1"/>
            <a:r>
              <a:rPr lang="en-US" dirty="0"/>
              <a:t>How to name them</a:t>
            </a:r>
          </a:p>
          <a:p>
            <a:pPr lvl="1"/>
            <a:r>
              <a:rPr lang="en-US" dirty="0"/>
              <a:t>How to output them</a:t>
            </a:r>
          </a:p>
        </p:txBody>
      </p:sp>
    </p:spTree>
    <p:extLst>
      <p:ext uri="{BB962C8B-B14F-4D97-AF65-F5344CB8AC3E}">
        <p14:creationId xmlns:p14="http://schemas.microsoft.com/office/powerpoint/2010/main" val="1604548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2B3-B05B-864D-BE2D-A8FE928A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4E79-EC61-8F42-9436-163EB4BD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process that we just went through is important in every project; creating a prototype</a:t>
            </a:r>
          </a:p>
          <a:p>
            <a:r>
              <a:rPr lang="en-US" dirty="0"/>
              <a:t>Essentially it is the smallest version of the project that we can say “does something”</a:t>
            </a:r>
          </a:p>
          <a:p>
            <a:r>
              <a:rPr lang="en-US" dirty="0"/>
              <a:t>Now that we have a function, let’s make a few more that correspond to the following flowchart!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236C8E-22E3-084E-A3EF-93022B5CF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880433"/>
              </p:ext>
            </p:extLst>
          </p:nvPr>
        </p:nvGraphicFramePr>
        <p:xfrm>
          <a:off x="1103312" y="4150658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574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9130-8B9E-824A-A170-1D3FE5C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between states?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73D0-90BD-1141-832F-74A44DE3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concept of a return value and the </a:t>
            </a:r>
            <a:r>
              <a:rPr lang="en-US" dirty="0" err="1"/>
              <a:t>ConversationHandler</a:t>
            </a:r>
            <a:r>
              <a:rPr lang="en-US" dirty="0"/>
              <a:t> come into play</a:t>
            </a:r>
          </a:p>
          <a:p>
            <a:r>
              <a:rPr lang="en-US" dirty="0"/>
              <a:t>For every state we want to move between, we need to add a message handler to the conversation handler</a:t>
            </a:r>
          </a:p>
          <a:p>
            <a:r>
              <a:rPr lang="en-US" dirty="0"/>
              <a:t>A habit programmers have here is to assign each state a name and a number to access later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663F9-DB37-8F49-AB71-8EAF69A2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28" y="4513137"/>
            <a:ext cx="2273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9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B1-F460-4449-AB30-35F2C059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second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BF26-3C7A-4948-9987-CC6B5034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add a second function that echoes our message</a:t>
            </a:r>
          </a:p>
          <a:p>
            <a:r>
              <a:rPr lang="en-US" dirty="0"/>
              <a:t>As we mentioned before in our start function slide, we can use </a:t>
            </a:r>
            <a:r>
              <a:rPr lang="en-US" dirty="0" err="1"/>
              <a:t>update.message.reply_text</a:t>
            </a:r>
            <a:r>
              <a:rPr lang="en-US" dirty="0"/>
              <a:t>() to reply to the user</a:t>
            </a:r>
          </a:p>
          <a:p>
            <a:r>
              <a:rPr lang="en-US" dirty="0"/>
              <a:t>In addition, we can use </a:t>
            </a:r>
            <a:r>
              <a:rPr lang="en-US" dirty="0" err="1"/>
              <a:t>update.message.text</a:t>
            </a:r>
            <a:r>
              <a:rPr lang="en-US" dirty="0"/>
              <a:t> to grab the information that the user has just typed 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AC60B-CA65-FC44-B608-E17B30B73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94" y="4150658"/>
            <a:ext cx="6515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1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783C-854A-CD4E-8176-5C0E4B69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start to the second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7D6C-9F8C-AC45-B942-A197E9D5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5284"/>
          </a:xfrm>
        </p:spPr>
        <p:txBody>
          <a:bodyPr>
            <a:normAutofit/>
          </a:bodyPr>
          <a:lstStyle/>
          <a:p>
            <a:r>
              <a:rPr lang="en-US" dirty="0"/>
              <a:t>Now that we have two functions we need to update the first function and the </a:t>
            </a:r>
            <a:r>
              <a:rPr lang="en-US" dirty="0" err="1"/>
              <a:t>ConversationHandler</a:t>
            </a:r>
            <a:endParaRPr lang="en-US" dirty="0"/>
          </a:p>
          <a:p>
            <a:r>
              <a:rPr lang="en-US" dirty="0"/>
              <a:t>We add a state and message handler to </a:t>
            </a:r>
            <a:r>
              <a:rPr lang="en-US" dirty="0" err="1"/>
              <a:t>ConversationHandler</a:t>
            </a:r>
            <a:r>
              <a:rPr lang="en-US" dirty="0"/>
              <a:t> 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add the line “return FIRSTSTEP” at the end of the start function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45A64-0CF1-F54B-89DB-D404E93A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53" y="3500919"/>
            <a:ext cx="723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4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43E-AC99-AE41-B400-AA64954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C5F-2316-864E-B2BF-78D08362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81" y="1395372"/>
            <a:ext cx="8946541" cy="5210911"/>
          </a:xfrm>
        </p:spPr>
        <p:txBody>
          <a:bodyPr>
            <a:normAutofit/>
          </a:bodyPr>
          <a:lstStyle/>
          <a:p>
            <a:r>
              <a:rPr lang="en-US" dirty="0"/>
              <a:t>Let’s finish the functionality by adding a third function that again simply echoes the text received!</a:t>
            </a:r>
          </a:p>
          <a:p>
            <a:r>
              <a:rPr lang="en-US" dirty="0"/>
              <a:t>1. Create the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Create a state for the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Add the state to the </a:t>
            </a:r>
            <a:r>
              <a:rPr lang="en-US" dirty="0" err="1"/>
              <a:t>ConversationHandler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Add “return SECONDSTEP” to the </a:t>
            </a:r>
            <a:r>
              <a:rPr lang="en-US" dirty="0" err="1"/>
              <a:t>ask_age_step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7FFA6-7776-F641-835E-88D7343A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4242872"/>
            <a:ext cx="18542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90237-A329-1F4F-80BE-F53270EF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2615128"/>
            <a:ext cx="65913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E48E4D-C0F0-7C46-A2F9-0244CC99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434" y="4143043"/>
            <a:ext cx="5066332" cy="17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2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6E55-5352-F941-8FEA-F78F42AE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stock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DC78-6ABB-B448-8FB2-CF7231F9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have 3 functions, they don’t do much but they interact with the user</a:t>
            </a:r>
          </a:p>
          <a:p>
            <a:r>
              <a:rPr lang="en-US" dirty="0"/>
              <a:t>Let’s start asking questions we need answers to and storing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6270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2B6-7650-D64F-9ECC-4549A75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D3EB-49E6-6E49-B238-949A305F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information is essential to using a bot, and this means we need data structures</a:t>
            </a:r>
          </a:p>
          <a:p>
            <a:r>
              <a:rPr lang="en-US" dirty="0"/>
              <a:t>We mentioned two specific data structures earlier: classes and dictionaries</a:t>
            </a:r>
          </a:p>
          <a:p>
            <a:pPr lvl="1"/>
            <a:r>
              <a:rPr lang="en-US" dirty="0"/>
              <a:t>class Human:</a:t>
            </a:r>
          </a:p>
          <a:p>
            <a:pPr lvl="1"/>
            <a:r>
              <a:rPr lang="en-US" dirty="0" err="1"/>
              <a:t>Humans_dict</a:t>
            </a:r>
            <a:r>
              <a:rPr lang="en-US" dirty="0"/>
              <a:t> = 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7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6232-A873-C64E-A6C3-EA2E55DE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each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A79F-0C46-F747-B755-E5621647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format for a function in a Telegram bot is:</a:t>
            </a:r>
          </a:p>
          <a:p>
            <a:pPr lvl="1"/>
            <a:r>
              <a:rPr lang="en-US" dirty="0"/>
              <a:t>Store the information we received from the previous step (if not first step)</a:t>
            </a:r>
          </a:p>
          <a:p>
            <a:pPr lvl="1"/>
            <a:r>
              <a:rPr lang="en-US" dirty="0"/>
              <a:t>Manipulate information if needed</a:t>
            </a:r>
          </a:p>
          <a:p>
            <a:pPr lvl="1"/>
            <a:r>
              <a:rPr lang="en-US" dirty="0"/>
              <a:t>Set up for next function</a:t>
            </a:r>
          </a:p>
          <a:p>
            <a:pPr lvl="1"/>
            <a:r>
              <a:rPr lang="en-US" dirty="0"/>
              <a:t>Reply to user</a:t>
            </a:r>
          </a:p>
          <a:p>
            <a:r>
              <a:rPr lang="en-US" dirty="0"/>
              <a:t>As such let’s redo the start function</a:t>
            </a:r>
          </a:p>
        </p:txBody>
      </p:sp>
    </p:spTree>
    <p:extLst>
      <p:ext uri="{BB962C8B-B14F-4D97-AF65-F5344CB8AC3E}">
        <p14:creationId xmlns:p14="http://schemas.microsoft.com/office/powerpoint/2010/main" val="741978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B9A-6B2D-3F4C-8D98-60A71E2B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Start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50E-7BE9-C349-A0BC-6F42496A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the basic format down, let’s follow the flowchart and redo the start function</a:t>
            </a:r>
          </a:p>
          <a:p>
            <a:r>
              <a:rPr lang="en-US" dirty="0"/>
              <a:t>First we need to ask the user for their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we have to do is change the prompt!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59A3D58-30B3-4E49-8BD3-1BC103F9D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363154"/>
              </p:ext>
            </p:extLst>
          </p:nvPr>
        </p:nvGraphicFramePr>
        <p:xfrm>
          <a:off x="1103312" y="3256807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E03265E-4DA2-724F-9233-789309088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177" y="5826844"/>
            <a:ext cx="5825193" cy="9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7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D7A3-AFB0-F54D-9AA3-70E0E879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the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D88B-D43A-EF40-BF0F-CB285D04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follow the format more closely now</a:t>
            </a:r>
          </a:p>
          <a:p>
            <a:r>
              <a:rPr lang="en-US" dirty="0"/>
              <a:t>Store:</a:t>
            </a:r>
          </a:p>
          <a:p>
            <a:pPr lvl="1"/>
            <a:r>
              <a:rPr lang="en-US" dirty="0"/>
              <a:t>We need to store the information (name) into our class and dictionary</a:t>
            </a:r>
          </a:p>
          <a:p>
            <a:r>
              <a:rPr lang="en-US" dirty="0"/>
              <a:t>Manipulate:</a:t>
            </a:r>
          </a:p>
          <a:p>
            <a:pPr lvl="1"/>
            <a:r>
              <a:rPr lang="en-US" dirty="0"/>
              <a:t>There isn’t any manipulation being done here</a:t>
            </a:r>
          </a:p>
          <a:p>
            <a:r>
              <a:rPr lang="en-US" dirty="0"/>
              <a:t>Set up:</a:t>
            </a:r>
          </a:p>
          <a:p>
            <a:pPr lvl="1"/>
            <a:r>
              <a:rPr lang="en-US" dirty="0"/>
              <a:t>We don’t need to set up for the next function either</a:t>
            </a:r>
          </a:p>
          <a:p>
            <a:r>
              <a:rPr lang="en-US" dirty="0"/>
              <a:t>Reply:</a:t>
            </a:r>
          </a:p>
          <a:p>
            <a:pPr lvl="1"/>
            <a:r>
              <a:rPr lang="en-US" dirty="0"/>
              <a:t>We can now reply and ask for age!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B72C1C-A0EF-E643-8D15-C96639327D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9536796"/>
              </p:ext>
            </p:extLst>
          </p:nvPr>
        </p:nvGraphicFramePr>
        <p:xfrm>
          <a:off x="4049015" y="5620543"/>
          <a:ext cx="7879282" cy="123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3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5502-19E9-9143-A11E-92D0E79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Replit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1031-3BB9-054E-83A8-DDDA83CE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original plan was to use the built in terminal, it is probably more reasonable to use an online compiler for this course</a:t>
            </a:r>
          </a:p>
          <a:p>
            <a:r>
              <a:rPr lang="en-US" dirty="0"/>
              <a:t>We will be using </a:t>
            </a:r>
            <a:r>
              <a:rPr lang="en-US" dirty="0" err="1"/>
              <a:t>Replit</a:t>
            </a:r>
            <a:r>
              <a:rPr lang="en-US" dirty="0"/>
              <a:t> (https://</a:t>
            </a:r>
            <a:r>
              <a:rPr lang="en-US" dirty="0" err="1"/>
              <a:t>replit.com</a:t>
            </a:r>
            <a:r>
              <a:rPr lang="en-US" dirty="0"/>
              <a:t>/)</a:t>
            </a:r>
          </a:p>
          <a:p>
            <a:r>
              <a:rPr lang="en-US" dirty="0"/>
              <a:t>The prior content slide deck still contains the instructions on how to download python</a:t>
            </a:r>
          </a:p>
        </p:txBody>
      </p:sp>
    </p:spTree>
    <p:extLst>
      <p:ext uri="{BB962C8B-B14F-4D97-AF65-F5344CB8AC3E}">
        <p14:creationId xmlns:p14="http://schemas.microsoft.com/office/powerpoint/2010/main" val="2858743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B69C-8E64-B54C-8407-441809BA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 the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ABEB-0598-A948-94B2-7110AB3D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Store: </a:t>
            </a:r>
          </a:p>
          <a:p>
            <a:pPr lvl="1"/>
            <a:r>
              <a:rPr lang="en-US" dirty="0"/>
              <a:t>Here we grab the message text, create a Human object, store the object in the dictionary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 N/A</a:t>
            </a:r>
          </a:p>
          <a:p>
            <a:r>
              <a:rPr lang="en-US" dirty="0"/>
              <a:t>Reply: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8F468-41C2-AD4C-B6ED-AAA57C21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22" y="3211459"/>
            <a:ext cx="4178300" cy="82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DDE2C-5BF8-6248-B617-AA078CB3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22" y="5732182"/>
            <a:ext cx="6057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7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E12-3271-9144-BA0C-A5CE63EF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9E8-AFE9-9E4A-A88F-6846CC11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second function is written, we have the third prompt to send to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since we have two genders we will use a Keyboard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C0B7BD-4978-CA43-BE67-7D710A2A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16330"/>
              </p:ext>
            </p:extLst>
          </p:nvPr>
        </p:nvGraphicFramePr>
        <p:xfrm>
          <a:off x="1103312" y="2671179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68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BC7-37E1-7F42-A7ED-46BA5D46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E4E1-7AD2-134A-B2B5-463E1B14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of us who have used Telegram, we are probably familiar with Keyboards</a:t>
            </a:r>
          </a:p>
          <a:p>
            <a:r>
              <a:rPr lang="en-US" dirty="0"/>
              <a:t>Essentially they replace the QWERTY keyboard we are used to with custom buttons</a:t>
            </a:r>
          </a:p>
          <a:p>
            <a:r>
              <a:rPr lang="en-US" dirty="0"/>
              <a:t>Each keyboard is a List of Lists!</a:t>
            </a:r>
          </a:p>
          <a:p>
            <a:r>
              <a:rPr lang="en-US" dirty="0"/>
              <a:t>The format is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keyboard involves a few steps so let’s go through them one by one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04867-9F83-5449-A052-B35EFEEF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47" y="4508740"/>
            <a:ext cx="9232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58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5659-DC8D-B941-8498-B5AB6DB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1840-30CB-2B4C-BB65-03D289B5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are as follows:</a:t>
            </a:r>
          </a:p>
          <a:p>
            <a:pPr lvl="1"/>
            <a:r>
              <a:rPr lang="en-US" dirty="0"/>
              <a:t>Create the list of buttons</a:t>
            </a:r>
          </a:p>
          <a:p>
            <a:pPr lvl="1"/>
            <a:r>
              <a:rPr lang="en-US" dirty="0"/>
              <a:t>\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keyboard markup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the keyboard to the reply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B18FF-34BE-6546-97F3-708E7C63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2856144"/>
            <a:ext cx="100330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9C110-241D-BE49-AF5C-D05DB2F1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8" y="4150658"/>
            <a:ext cx="105410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C2750-BF97-634D-93D8-E12BE914D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55" y="5598560"/>
            <a:ext cx="7620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7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BE40-77D1-2442-8405-78A3042A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0BDD-9543-A04E-91B5-72D561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Store: </a:t>
            </a:r>
          </a:p>
          <a:p>
            <a:pPr lvl="1"/>
            <a:r>
              <a:rPr lang="en-US" dirty="0"/>
              <a:t>Like the second function we need to store the information from the previous function </a:t>
            </a:r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 </a:t>
            </a:r>
          </a:p>
          <a:p>
            <a:pPr lvl="1"/>
            <a:r>
              <a:rPr lang="en-US" dirty="0"/>
              <a:t>This is where we create the keyboard</a:t>
            </a:r>
          </a:p>
          <a:p>
            <a:r>
              <a:rPr lang="en-US" dirty="0"/>
              <a:t>Reply:</a:t>
            </a:r>
          </a:p>
          <a:p>
            <a:pPr lvl="1"/>
            <a:r>
              <a:rPr lang="en-US" dirty="0"/>
              <a:t>Reply with the new keyboard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AFA6-806A-1244-97DE-83B7AE09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up the 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0B6A-FBEB-AC4A-9723-C33833FD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5010"/>
          </a:xfrm>
        </p:spPr>
        <p:txBody>
          <a:bodyPr/>
          <a:lstStyle/>
          <a:p>
            <a:r>
              <a:rPr lang="en-US" dirty="0"/>
              <a:t>Store: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Reply and return: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8BED9-DCB8-2244-A970-F8284DCA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42" y="4548040"/>
            <a:ext cx="9912350" cy="91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C2F37-B596-544A-A59B-15DCE1BA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42" y="5868592"/>
            <a:ext cx="82423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4DE85-678C-0949-9914-94693E70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942" y="2260375"/>
            <a:ext cx="44577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3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EEC4-7C7E-944B-9B57-C230F287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5DEE-073C-8440-BB8C-47531D86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created our last function that prompts the user we need 1 more function to do the following</a:t>
            </a:r>
          </a:p>
          <a:p>
            <a:pPr lvl="1"/>
            <a:r>
              <a:rPr lang="en-US" dirty="0"/>
              <a:t>1. Output the information</a:t>
            </a:r>
          </a:p>
          <a:p>
            <a:pPr lvl="1"/>
            <a:r>
              <a:rPr lang="en-US" dirty="0"/>
              <a:t>2. End the Conversation</a:t>
            </a:r>
          </a:p>
          <a:p>
            <a:pPr lvl="1"/>
            <a:endParaRPr lang="en-US" dirty="0"/>
          </a:p>
          <a:p>
            <a:r>
              <a:rPr lang="en-US" dirty="0"/>
              <a:t>First things first let’s add a final step to the </a:t>
            </a:r>
            <a:r>
              <a:rPr lang="en-US" dirty="0" err="1"/>
              <a:t>ConversationHandler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AE5194C-5EEE-9D46-95FC-AC992A933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17248"/>
              </p:ext>
            </p:extLst>
          </p:nvPr>
        </p:nvGraphicFramePr>
        <p:xfrm>
          <a:off x="1103312" y="4716314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FE8B84A-D4CD-6744-845F-2940C9642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653" y="4516644"/>
            <a:ext cx="6565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68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76AC-E977-1042-9B30-DF8ABF47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Function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9B46-3425-1943-8140-70C2BCCD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we have to do now is access and output the information we have gathered</a:t>
            </a:r>
          </a:p>
          <a:p>
            <a:r>
              <a:rPr lang="en-US" dirty="0"/>
              <a:t>Since all the information is held in the dictionary as a class, we can simply access the dictionary and then reply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last thing we have to do is add a return statement that ends the conversation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0526F-DC31-1E46-BCDF-6820D77B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6074939"/>
            <a:ext cx="35814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986DC-70EB-B24E-AECB-4823047D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9" y="3290502"/>
            <a:ext cx="5862638" cy="17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84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A091-CBBF-D246-ACD5-D8B34843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Bot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8380-6926-6A4D-9D72-9213FD5D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brings us to the end of our second workshop and this time you all have homework (which you hopefully want to do!)</a:t>
            </a:r>
          </a:p>
          <a:p>
            <a:r>
              <a:rPr lang="en-US" dirty="0"/>
              <a:t>I will give you all a copy of a Savings Calculator bot and if you are interested you can try </a:t>
            </a:r>
            <a:r>
              <a:rPr lang="en-US"/>
              <a:t>and make it into your own bot!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/siddbose97/</a:t>
            </a:r>
            <a:r>
              <a:rPr lang="en-US" dirty="0" err="1"/>
              <a:t>pythonWorkshop</a:t>
            </a:r>
            <a:r>
              <a:rPr lang="en-US" dirty="0"/>
              <a:t>/blob/master/</a:t>
            </a:r>
            <a:r>
              <a:rPr lang="en-US" dirty="0" err="1"/>
              <a:t>savings_calculator.py</a:t>
            </a:r>
            <a:endParaRPr lang="en-US" dirty="0"/>
          </a:p>
          <a:p>
            <a:r>
              <a:rPr lang="en-US" dirty="0"/>
              <a:t>You can find the code for my dummy bot at the following link as well (the API key is removed, so input your own!)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/siddbose97/</a:t>
            </a:r>
            <a:r>
              <a:rPr lang="en-US" dirty="0" err="1"/>
              <a:t>Telegram_Workshop</a:t>
            </a:r>
            <a:r>
              <a:rPr lang="en-US" dirty="0"/>
              <a:t>/blob/master/</a:t>
            </a:r>
            <a:r>
              <a:rPr lang="en-US" dirty="0" err="1"/>
              <a:t>sandbox.py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039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4FF2-5F60-6A47-B86C-96C68ED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Calculator Bot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80C6D3-7938-CE44-8031-79FABECD7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56234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0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910B-1AB8-DF4C-B1D4-AEE2F222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Introduction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C4EC-9625-8A4D-8185-795F4387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downloaded Python let’s do a recap of the last workshop</a:t>
            </a:r>
          </a:p>
          <a:p>
            <a:r>
              <a:rPr lang="en-US" dirty="0"/>
              <a:t>This recap should take the majority of the morning session, followed by the bot creation in the afternoon</a:t>
            </a:r>
          </a:p>
          <a:p>
            <a:r>
              <a:rPr lang="en-US" dirty="0"/>
              <a:t>Let’s start with variables</a:t>
            </a:r>
          </a:p>
          <a:p>
            <a:pPr lvl="1"/>
            <a:r>
              <a:rPr lang="en-US" dirty="0"/>
              <a:t>How to use them</a:t>
            </a:r>
          </a:p>
          <a:p>
            <a:pPr lvl="1"/>
            <a:r>
              <a:rPr lang="en-US" dirty="0"/>
              <a:t>How to name them</a:t>
            </a:r>
          </a:p>
          <a:p>
            <a:pPr lvl="1"/>
            <a:r>
              <a:rPr lang="en-US" dirty="0"/>
              <a:t>How to output them</a:t>
            </a:r>
          </a:p>
        </p:txBody>
      </p:sp>
    </p:spTree>
    <p:extLst>
      <p:ext uri="{BB962C8B-B14F-4D97-AF65-F5344CB8AC3E}">
        <p14:creationId xmlns:p14="http://schemas.microsoft.com/office/powerpoint/2010/main" val="27848708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CDB8-313F-9A4D-B5A8-812DBA53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65E6-0746-C543-8106-9291F0C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workshop was much tougher than the first and I’ll be the first to admit that applying programming knowledge is never easy</a:t>
            </a:r>
          </a:p>
          <a:p>
            <a:r>
              <a:rPr lang="en-US" dirty="0"/>
              <a:t>Although Google is always your best friend on this I’ll be available as well if you have questions so please reach out to me via </a:t>
            </a:r>
            <a:r>
              <a:rPr lang="en-US" dirty="0" err="1"/>
              <a:t>Whatsapp</a:t>
            </a:r>
            <a:r>
              <a:rPr lang="en-US" dirty="0"/>
              <a:t> or email at </a:t>
            </a:r>
            <a:r>
              <a:rPr lang="en-US" dirty="0">
                <a:hlinkClick r:id="rId2"/>
              </a:rPr>
              <a:t>siddbose97@gmail.com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9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5036-A162-FA4A-BC3B-9B8F285B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4FC5-2BB4-3D4D-A3D3-704AFD59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the building block for python</a:t>
            </a:r>
          </a:p>
          <a:p>
            <a:pPr lvl="1"/>
            <a:r>
              <a:rPr lang="en-US" dirty="0"/>
              <a:t>You can use them to store and manipulate data</a:t>
            </a:r>
          </a:p>
          <a:p>
            <a:r>
              <a:rPr lang="en-US" dirty="0"/>
              <a:t>Since Python is “dynamically typed” we can initialize variables without explicitly telling the program what type they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show above, x is an integer, y is a string and z is a float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03CAF-563D-DD4F-AB3A-826FF8BF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28" y="3795230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1E7-2E43-154D-8773-5340C097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7CBB-DBB8-B64F-B5CA-A1F282E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few data types but let’s go through all of the important ones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Text: string (“hi”)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Numeric: int (5), or float (5.0)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Sequences: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List: [1,2,3]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Tuple: (1,2,3)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Dictionary: {“name”: “</a:t>
            </a:r>
            <a:r>
              <a:rPr lang="en-US" dirty="0" err="1"/>
              <a:t>Sidd</a:t>
            </a:r>
            <a:r>
              <a:rPr lang="en-US" dirty="0"/>
              <a:t> Bose”, “rank”: ”CPL”}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Boolean: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True, False (capitalization matters here!)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3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28708</TotalTime>
  <Words>4055</Words>
  <Application>Microsoft Macintosh PowerPoint</Application>
  <PresentationFormat>Widescreen</PresentationFormat>
  <Paragraphs>515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Century Gothic</vt:lpstr>
      <vt:lpstr>Wingdings 3</vt:lpstr>
      <vt:lpstr>Ion</vt:lpstr>
      <vt:lpstr>6AMB Telegram Bot Workshop</vt:lpstr>
      <vt:lpstr>Who am I? (Again!)</vt:lpstr>
      <vt:lpstr>Workshop Objectives </vt:lpstr>
      <vt:lpstr>Recap Syllabus</vt:lpstr>
      <vt:lpstr>Python Introduction Recap</vt:lpstr>
      <vt:lpstr>Using Replit </vt:lpstr>
      <vt:lpstr>Python Introduction Recap</vt:lpstr>
      <vt:lpstr>Variables Recap </vt:lpstr>
      <vt:lpstr>Python Data types</vt:lpstr>
      <vt:lpstr>Casting Variables</vt:lpstr>
      <vt:lpstr>Naming Variables</vt:lpstr>
      <vt:lpstr>Inputting and Outputting Variables</vt:lpstr>
      <vt:lpstr>Logical, Arithmetic and Comparison Operator Recap</vt:lpstr>
      <vt:lpstr>Logical Operators</vt:lpstr>
      <vt:lpstr>Arithmetic Operators</vt:lpstr>
      <vt:lpstr>Comparison Operators</vt:lpstr>
      <vt:lpstr>Strings Recap</vt:lpstr>
      <vt:lpstr>String Methods </vt:lpstr>
      <vt:lpstr>F Strings </vt:lpstr>
      <vt:lpstr>Booleans and how to use them</vt:lpstr>
      <vt:lpstr>Lists, Sets and Tuples (Lists are most important)</vt:lpstr>
      <vt:lpstr>Dictionaries Recap</vt:lpstr>
      <vt:lpstr>Conditional Statements Recap</vt:lpstr>
      <vt:lpstr>Loops: While and For</vt:lpstr>
      <vt:lpstr>While Loops</vt:lpstr>
      <vt:lpstr>For Loops</vt:lpstr>
      <vt:lpstr>Functions</vt:lpstr>
      <vt:lpstr>Functions Contd.</vt:lpstr>
      <vt:lpstr>Recap Over!</vt:lpstr>
      <vt:lpstr>Classes</vt:lpstr>
      <vt:lpstr>Classes Contd </vt:lpstr>
      <vt:lpstr>Creating a Telegram Bot</vt:lpstr>
      <vt:lpstr>Telegram Bot Contents</vt:lpstr>
      <vt:lpstr>Goal of Dummy Bot</vt:lpstr>
      <vt:lpstr>Installing and Importing Libraries</vt:lpstr>
      <vt:lpstr>Getting the API key from Telegram</vt:lpstr>
      <vt:lpstr>Message Handler</vt:lpstr>
      <vt:lpstr>Command Handler </vt:lpstr>
      <vt:lpstr>Conversation Handler</vt:lpstr>
      <vt:lpstr>Conversation Handler Contd</vt:lpstr>
      <vt:lpstr>Conversation Handler Contd</vt:lpstr>
      <vt:lpstr>Human Class</vt:lpstr>
      <vt:lpstr>Humans dictionary </vt:lpstr>
      <vt:lpstr>Setting Up the API Key</vt:lpstr>
      <vt:lpstr>Creating Our First Functions</vt:lpstr>
      <vt:lpstr>Writing the Start Function</vt:lpstr>
      <vt:lpstr>Writing the main function</vt:lpstr>
      <vt:lpstr>Breaking Down the Main Function</vt:lpstr>
      <vt:lpstr>Running the bot</vt:lpstr>
      <vt:lpstr>Now What?</vt:lpstr>
      <vt:lpstr>How do we move between states?</vt:lpstr>
      <vt:lpstr>Adding a second function </vt:lpstr>
      <vt:lpstr>Moving from start to the second step </vt:lpstr>
      <vt:lpstr>Third Function</vt:lpstr>
      <vt:lpstr>Taking stock of where we are</vt:lpstr>
      <vt:lpstr>Storing Information</vt:lpstr>
      <vt:lpstr>Format of each function</vt:lpstr>
      <vt:lpstr>Redoing Start Function</vt:lpstr>
      <vt:lpstr>Redoing the second function</vt:lpstr>
      <vt:lpstr>Coding out the second function</vt:lpstr>
      <vt:lpstr>Post Second Function</vt:lpstr>
      <vt:lpstr>Keyboards</vt:lpstr>
      <vt:lpstr>Keyboards Contd</vt:lpstr>
      <vt:lpstr>Creating the third function</vt:lpstr>
      <vt:lpstr>Coding up the third function</vt:lpstr>
      <vt:lpstr>The Output Function</vt:lpstr>
      <vt:lpstr>The Output Function Contd</vt:lpstr>
      <vt:lpstr>Dummy Bot Complete!</vt:lpstr>
      <vt:lpstr>Savings Calculator Bot Format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165</cp:revision>
  <dcterms:created xsi:type="dcterms:W3CDTF">2021-05-25T09:43:26Z</dcterms:created>
  <dcterms:modified xsi:type="dcterms:W3CDTF">2022-03-15T11:23:50Z</dcterms:modified>
</cp:coreProperties>
</file>