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25" r:id="rId8"/>
    <p:sldId id="263" r:id="rId9"/>
    <p:sldId id="264" r:id="rId10"/>
    <p:sldId id="265" r:id="rId11"/>
    <p:sldId id="323" r:id="rId12"/>
    <p:sldId id="266" r:id="rId13"/>
    <p:sldId id="267" r:id="rId14"/>
    <p:sldId id="268" r:id="rId15"/>
    <p:sldId id="269" r:id="rId16"/>
    <p:sldId id="270" r:id="rId17"/>
    <p:sldId id="274" r:id="rId18"/>
    <p:sldId id="273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0" r:id="rId33"/>
    <p:sldId id="286" r:id="rId34"/>
    <p:sldId id="287" r:id="rId35"/>
    <p:sldId id="288" r:id="rId36"/>
    <p:sldId id="289" r:id="rId37"/>
    <p:sldId id="291" r:id="rId38"/>
    <p:sldId id="292" r:id="rId39"/>
    <p:sldId id="293" r:id="rId40"/>
    <p:sldId id="294" r:id="rId41"/>
    <p:sldId id="32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9" r:id="rId56"/>
    <p:sldId id="308" r:id="rId57"/>
    <p:sldId id="310" r:id="rId58"/>
    <p:sldId id="312" r:id="rId59"/>
    <p:sldId id="314" r:id="rId60"/>
    <p:sldId id="311" r:id="rId61"/>
    <p:sldId id="313" r:id="rId62"/>
    <p:sldId id="315" r:id="rId63"/>
    <p:sldId id="316" r:id="rId64"/>
    <p:sldId id="317" r:id="rId65"/>
    <p:sldId id="318" r:id="rId66"/>
    <p:sldId id="319" r:id="rId67"/>
    <p:sldId id="321" r:id="rId68"/>
    <p:sldId id="320" r:id="rId69"/>
    <p:sldId id="322" r:id="rId70"/>
    <p:sldId id="262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rogramiz.com/python-programming/online-compil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sets_methods.asp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installing-python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8E88-5E2F-AE4A-9FB4-2B2136A18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6AMB Python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13156-0414-7D49-855F-3B513936A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1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FE4F-452B-8748-AF3C-2862999D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9495-F4C2-5E44-AC2B-E507DDED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to start we will create a “hello world” program in python</a:t>
            </a:r>
          </a:p>
          <a:p>
            <a:r>
              <a:rPr lang="en-US" dirty="0"/>
              <a:t>Type in “python” into your CLI </a:t>
            </a:r>
          </a:p>
          <a:p>
            <a:r>
              <a:rPr lang="en-US" dirty="0"/>
              <a:t>Then type in print(“hello world”)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21BD2-B0A3-EC4E-85B5-C2606D9F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64" y="3429000"/>
            <a:ext cx="8382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856C-320A-294C-8625-110CF363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Online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1C7A-682A-E643-B2D2-2F8BD9E2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https://www.programiz.com/python-programming/online-compiler/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9A64B-1839-2047-B706-41CB5F89A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147" y="2655630"/>
            <a:ext cx="7527533" cy="374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6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CC16-53A3-5148-926D-7E98277C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08DF-6587-6841-92CE-11ED3EDA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do this is to create a file and edit it using a text editor</a:t>
            </a:r>
          </a:p>
          <a:p>
            <a:r>
              <a:rPr lang="en-US" dirty="0"/>
              <a:t>So we will first </a:t>
            </a:r>
            <a:r>
              <a:rPr lang="en-US" i="1" dirty="0" err="1"/>
              <a:t>mkdir</a:t>
            </a:r>
            <a:r>
              <a:rPr lang="en-US" i="1" dirty="0"/>
              <a:t> </a:t>
            </a:r>
            <a:r>
              <a:rPr lang="en-US" i="1" dirty="0" err="1"/>
              <a:t>pythonWorkshop</a:t>
            </a:r>
            <a:endParaRPr lang="en-US" i="1" dirty="0"/>
          </a:p>
          <a:p>
            <a:r>
              <a:rPr lang="en-US" dirty="0"/>
              <a:t>Then we will </a:t>
            </a:r>
            <a:r>
              <a:rPr lang="en-US" i="1" dirty="0"/>
              <a:t>cd </a:t>
            </a:r>
            <a:r>
              <a:rPr lang="en-US" i="1" dirty="0" err="1"/>
              <a:t>pythonWorkshop</a:t>
            </a:r>
            <a:endParaRPr lang="en-US" i="1" dirty="0"/>
          </a:p>
          <a:p>
            <a:r>
              <a:rPr lang="en-US" dirty="0"/>
              <a:t>Then </a:t>
            </a:r>
            <a:r>
              <a:rPr lang="en-US" i="1" dirty="0"/>
              <a:t>touch </a:t>
            </a:r>
            <a:r>
              <a:rPr lang="en-US" i="1" dirty="0" err="1"/>
              <a:t>helloworld.py</a:t>
            </a:r>
            <a:endParaRPr lang="en-US" dirty="0"/>
          </a:p>
          <a:p>
            <a:r>
              <a:rPr lang="en-US" dirty="0"/>
              <a:t>We will then open our text editor and open the hello world file</a:t>
            </a:r>
          </a:p>
          <a:p>
            <a:r>
              <a:rPr lang="en-US" dirty="0"/>
              <a:t>Then we will type in </a:t>
            </a:r>
            <a:r>
              <a:rPr lang="en-US" i="1" dirty="0"/>
              <a:t>print(”hello world”) </a:t>
            </a:r>
          </a:p>
          <a:p>
            <a:r>
              <a:rPr lang="en-US" dirty="0"/>
              <a:t>Lastly we will type the command </a:t>
            </a:r>
            <a:r>
              <a:rPr lang="en-US" i="1" dirty="0"/>
              <a:t>python </a:t>
            </a:r>
            <a:r>
              <a:rPr lang="en-US" i="1" dirty="0" err="1"/>
              <a:t>helloworld.py</a:t>
            </a:r>
            <a:r>
              <a:rPr lang="en-US" dirty="0"/>
              <a:t> and see what happens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1654F-1D8C-7943-A0D0-5F627137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48" y="5457470"/>
            <a:ext cx="7329273" cy="126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4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629F-79F6-9843-99D3-EA341295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Syntax, Variables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18FC-C875-7D49-9218-40532DB3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426615"/>
          </a:xfrm>
        </p:spPr>
        <p:txBody>
          <a:bodyPr>
            <a:normAutofit/>
          </a:bodyPr>
          <a:lstStyle/>
          <a:p>
            <a:r>
              <a:rPr lang="en-US" dirty="0"/>
              <a:t>Python has syntax most similar to English in the programming world</a:t>
            </a:r>
          </a:p>
          <a:p>
            <a:r>
              <a:rPr lang="en-US" dirty="0"/>
              <a:t>Many languages use semicolons and braces like {} to denote where logic is confined but in python we do away with these extra things</a:t>
            </a:r>
          </a:p>
          <a:p>
            <a:r>
              <a:rPr lang="en-US" dirty="0"/>
              <a:t>Instead the emphasis is on tabs and indentation</a:t>
            </a:r>
          </a:p>
          <a:p>
            <a:r>
              <a:rPr lang="en-US" dirty="0"/>
              <a:t>Code in the same indentation are often related just like bullets and sub-bullets are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178D4-11F5-964E-AD88-2B8DB7657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77" y="4287109"/>
            <a:ext cx="6362700" cy="233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B8AAF-27FE-F24C-909A-8C380DAD3B27}"/>
              </a:ext>
            </a:extLst>
          </p:cNvPr>
          <p:cNvSpPr txBox="1"/>
          <p:nvPr/>
        </p:nvSpPr>
        <p:spPr>
          <a:xfrm>
            <a:off x="945222" y="4479533"/>
            <a:ext cx="4253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In this function, the outer indentation defines the function while the logic and the return statements are further in. We will discuss this in detail later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6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15D2-F44A-7C41-8E07-8A2EDF44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C747-2B87-E947-B6B6-56755047B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emphasized on the last slide, indentation is key in python</a:t>
            </a:r>
          </a:p>
          <a:p>
            <a:r>
              <a:rPr lang="en-US" dirty="0"/>
              <a:t>Correct: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Incorrect: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E1637-99EA-814D-B712-CF913BD4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872" y="3240997"/>
            <a:ext cx="5041900" cy="105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95AC06-BA94-7C45-AE76-3EF0BAE6B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872" y="5208029"/>
            <a:ext cx="5283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8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607A-1339-B645-8C1B-F0C7742A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6FB1-19BD-524A-BC67-3524BA643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essentially pieces of data that can be used and manipulated throughout a piece of code</a:t>
            </a:r>
          </a:p>
          <a:p>
            <a:r>
              <a:rPr lang="en-US" dirty="0"/>
              <a:t>Unlike some other languages, python allows for “dynamic typing”</a:t>
            </a:r>
          </a:p>
          <a:p>
            <a:r>
              <a:rPr lang="en-US" dirty="0"/>
              <a:t>This means that variables are defined more freely and simply</a:t>
            </a:r>
          </a:p>
          <a:p>
            <a:r>
              <a:rPr lang="en-US" dirty="0"/>
              <a:t>When the program runs, it will define x to be an integer (int), y to be a string (str) and z to be a float (float)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18635-4AA0-F14B-AA5E-A8B08C1FD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68" y="4617163"/>
            <a:ext cx="2501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62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C56F-52B1-7C42-BFF0-EAE77B6E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3E5C-23F6-3F4B-8AB8-D1FDB72EF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can be dynamically assigned as we saw before, or we can “cast” them</a:t>
            </a:r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important to note that most variables can also have their type changed throughout the code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37BD0-5D2E-C14B-AF0B-955F9CAD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54" y="3312458"/>
            <a:ext cx="3162300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31312-1AFA-E244-9AA1-908CCB8EC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454" y="5410198"/>
            <a:ext cx="2870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07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8CA2-667C-0B44-9E81-266C874D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3BBB-BF42-D742-A259-08EC019DF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saw earlier, we can use the print() command to output values</a:t>
            </a:r>
          </a:p>
          <a:p>
            <a:r>
              <a:rPr lang="en-US" dirty="0"/>
              <a:t>In addition we can even add variables while printing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99509-6C26-024B-AB68-76867266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37" y="3084245"/>
            <a:ext cx="50292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0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97ED-ABBE-714F-98AA-FC070F1E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6BC9-87F3-B34B-84E6-97CFEFCC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few rules about how to name variables</a:t>
            </a:r>
          </a:p>
          <a:p>
            <a:r>
              <a:rPr lang="en-US" dirty="0"/>
              <a:t>1. the name must start with a letter or the underscore character</a:t>
            </a:r>
          </a:p>
          <a:p>
            <a:pPr lvl="1"/>
            <a:r>
              <a:rPr lang="en-US" dirty="0"/>
              <a:t>Like x or _x</a:t>
            </a:r>
          </a:p>
          <a:p>
            <a:r>
              <a:rPr lang="en-US" dirty="0"/>
              <a:t> 2. the name cannot start with a number</a:t>
            </a:r>
          </a:p>
          <a:p>
            <a:pPr lvl="1"/>
            <a:r>
              <a:rPr lang="en-US" dirty="0"/>
              <a:t>2var or 2000 are not valid</a:t>
            </a:r>
          </a:p>
          <a:p>
            <a:r>
              <a:rPr lang="en-US" dirty="0"/>
              <a:t>3. A variable name can only contain alpha-numeric characters and underscores (A-z, 0-9, and _ )</a:t>
            </a:r>
          </a:p>
          <a:p>
            <a:pPr lvl="1"/>
            <a:r>
              <a:rPr lang="en-US" dirty="0"/>
              <a:t>camelCamelCamel1919, and variable_200 are valid </a:t>
            </a:r>
          </a:p>
          <a:p>
            <a:r>
              <a:rPr lang="en-US" dirty="0"/>
              <a:t> 4. Case matters</a:t>
            </a:r>
          </a:p>
          <a:p>
            <a:pPr lvl="1"/>
            <a:r>
              <a:rPr lang="en-US" dirty="0"/>
              <a:t>Variable and variable are different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0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F95F-2DD6-614A-AB7C-D4797960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08CE-A758-7E49-9D66-056DEABD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side of the lines of code you probably saw the “code” in green</a:t>
            </a:r>
          </a:p>
          <a:p>
            <a:r>
              <a:rPr lang="en-US" dirty="0"/>
              <a:t>These are called comments</a:t>
            </a:r>
          </a:p>
          <a:p>
            <a:r>
              <a:rPr lang="en-US" dirty="0"/>
              <a:t>A comment is basically any code that is NOT read by the computer as it runs the program</a:t>
            </a:r>
          </a:p>
          <a:p>
            <a:r>
              <a:rPr lang="en-US" dirty="0"/>
              <a:t>In python it is designated as a “#” symbol followed by text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C8394-BDBB-C84C-B49F-A59091FC7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37" y="4634145"/>
            <a:ext cx="36957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1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C31B-3353-E043-BE2F-367D251C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C97A0-D18D-7545-B67A-C5C2ACD1E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LCP Siddhartha Bose from 62FMD</a:t>
            </a:r>
          </a:p>
          <a:p>
            <a:r>
              <a:rPr lang="en-US" dirty="0"/>
              <a:t>Received my bachelor degrees in Computer Science and Economics in 2019 from UCLA</a:t>
            </a:r>
          </a:p>
          <a:p>
            <a:r>
              <a:rPr lang="en-US" dirty="0"/>
              <a:t>Never coded before 2015</a:t>
            </a:r>
          </a:p>
          <a:p>
            <a:r>
              <a:rPr lang="en-US" dirty="0"/>
              <a:t>Failed my first programming course and wanted to quit</a:t>
            </a:r>
          </a:p>
          <a:p>
            <a:r>
              <a:rPr lang="en-US" dirty="0"/>
              <a:t>At the very least my journey should show you that programming may seem daunting but it’s a level playing field, and anyone can succeed with time</a:t>
            </a:r>
          </a:p>
        </p:txBody>
      </p:sp>
    </p:spTree>
    <p:extLst>
      <p:ext uri="{BB962C8B-B14F-4D97-AF65-F5344CB8AC3E}">
        <p14:creationId xmlns:p14="http://schemas.microsoft.com/office/powerpoint/2010/main" val="217594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441C-BB37-074E-AF05-D7B39E45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5852-2D73-A141-AE05-949466A59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a variable named fruit and assign it the value “durian”</a:t>
            </a:r>
          </a:p>
          <a:p>
            <a:r>
              <a:rPr lang="en-US" dirty="0"/>
              <a:t>2. create a variable name </a:t>
            </a:r>
            <a:r>
              <a:rPr lang="en-US" dirty="0" err="1"/>
              <a:t>amb</a:t>
            </a:r>
            <a:r>
              <a:rPr lang="en-US" dirty="0"/>
              <a:t> and assign it the value 6</a:t>
            </a:r>
          </a:p>
          <a:p>
            <a:r>
              <a:rPr lang="en-US" dirty="0"/>
              <a:t>3. display 5 + 10 using 2 variables x and y</a:t>
            </a:r>
          </a:p>
          <a:p>
            <a:r>
              <a:rPr lang="en-US" dirty="0"/>
              <a:t>4. Make this variable name valid: 2my-first_name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56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194E-1C8B-084B-A9EF-AFF540DC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6B52-F1CF-0247-A408-AE084E42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saw in the previous section how variables can be different kinds of data</a:t>
            </a:r>
          </a:p>
          <a:p>
            <a:r>
              <a:rPr lang="en-US" dirty="0"/>
              <a:t>Here we will go through the most common data types</a:t>
            </a:r>
          </a:p>
          <a:p>
            <a:r>
              <a:rPr lang="en-US" dirty="0"/>
              <a:t>1. Text</a:t>
            </a:r>
          </a:p>
          <a:p>
            <a:pPr lvl="1"/>
            <a:r>
              <a:rPr lang="en-US" dirty="0"/>
              <a:t>String (str): “hello”</a:t>
            </a:r>
          </a:p>
          <a:p>
            <a:r>
              <a:rPr lang="en-US" dirty="0"/>
              <a:t>2. Numeric</a:t>
            </a:r>
          </a:p>
          <a:p>
            <a:pPr lvl="1"/>
            <a:r>
              <a:rPr lang="en-US" dirty="0"/>
              <a:t>Integer (int): 1000, 0, -5</a:t>
            </a:r>
          </a:p>
          <a:p>
            <a:pPr lvl="1"/>
            <a:r>
              <a:rPr lang="en-US" dirty="0"/>
              <a:t>Float (float): 1.5, 3.1415,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29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C533-914E-9A47-AB1D-BDE516C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CC47-A163-8045-A5C6-521897C3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Sequences</a:t>
            </a:r>
          </a:p>
          <a:p>
            <a:pPr lvl="1"/>
            <a:r>
              <a:rPr lang="en-US" dirty="0"/>
              <a:t>List (list): [1, 2, 3]</a:t>
            </a:r>
          </a:p>
          <a:p>
            <a:pPr lvl="1"/>
            <a:r>
              <a:rPr lang="en-US" dirty="0"/>
              <a:t>Tuple (tuple): (1, 2, 3) </a:t>
            </a:r>
            <a:r>
              <a:rPr lang="en-US" dirty="0">
                <a:sym typeface="Wingdings" pitchFamily="2" charset="2"/>
              </a:rPr>
              <a:t> a tuple looks like a list but the elements cannot be changed separately</a:t>
            </a:r>
            <a:endParaRPr lang="en-US" dirty="0"/>
          </a:p>
          <a:p>
            <a:r>
              <a:rPr lang="en-US" dirty="0"/>
              <a:t>4. Mapping</a:t>
            </a:r>
          </a:p>
          <a:p>
            <a:pPr lvl="1"/>
            <a:r>
              <a:rPr lang="en-US" dirty="0"/>
              <a:t>Dictionary (</a:t>
            </a:r>
            <a:r>
              <a:rPr lang="en-US" dirty="0" err="1"/>
              <a:t>dict</a:t>
            </a:r>
            <a:r>
              <a:rPr lang="en-US" dirty="0"/>
              <a:t>): {“name”: “</a:t>
            </a:r>
            <a:r>
              <a:rPr lang="en-US" dirty="0" err="1"/>
              <a:t>Sidd</a:t>
            </a:r>
            <a:r>
              <a:rPr lang="en-US" dirty="0"/>
              <a:t> Bose”, “rank”: ”LCP”}</a:t>
            </a:r>
          </a:p>
          <a:p>
            <a:r>
              <a:rPr lang="en-US" dirty="0"/>
              <a:t>5. Boolean</a:t>
            </a:r>
          </a:p>
          <a:p>
            <a:pPr lvl="1"/>
            <a:r>
              <a:rPr lang="en-US" dirty="0"/>
              <a:t>Boolean</a:t>
            </a:r>
            <a:r>
              <a:rPr lang="en-US" dirty="0">
                <a:sym typeface="Wingdings" pitchFamily="2" charset="2"/>
              </a:rPr>
              <a:t> (bool): True, False (the capital letters matter here)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11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1EA6-7F85-D74A-905F-28B91E5A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4844-7431-8E4C-8A1E-3381A2F6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we are debugging or using this information in our code itself, it can be helpful to actually know the type of a variable at any given time</a:t>
            </a:r>
          </a:p>
          <a:p>
            <a:r>
              <a:rPr lang="en-US" dirty="0"/>
              <a:t>We do this by using the type() function as follows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D0ACF-E56E-5D46-AD3C-BA6368E6F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61" y="3683072"/>
            <a:ext cx="4356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52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D57F-DDF1-304F-836A-59276DEC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3AC2-C1A0-8046-A232-ED5C9C59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the data type:</a:t>
            </a:r>
          </a:p>
          <a:p>
            <a:pPr lvl="1"/>
            <a:r>
              <a:rPr lang="en-US" dirty="0"/>
              <a:t>x = 5</a:t>
            </a:r>
          </a:p>
          <a:p>
            <a:pPr lvl="1"/>
            <a:r>
              <a:rPr lang="en-US" dirty="0"/>
              <a:t>x = “hello world”</a:t>
            </a:r>
          </a:p>
          <a:p>
            <a:pPr lvl="1"/>
            <a:r>
              <a:rPr lang="en-US" dirty="0"/>
              <a:t>x = 5.0 </a:t>
            </a:r>
          </a:p>
          <a:p>
            <a:pPr lvl="1"/>
            <a:r>
              <a:rPr lang="en-US" dirty="0"/>
              <a:t>x = [“apple”, “banana”] </a:t>
            </a:r>
          </a:p>
          <a:p>
            <a:pPr lvl="1"/>
            <a:r>
              <a:rPr lang="en-US" dirty="0"/>
              <a:t>x = (“apple”, ”banana”)</a:t>
            </a:r>
          </a:p>
          <a:p>
            <a:pPr lvl="1"/>
            <a:r>
              <a:rPr lang="en-US" dirty="0"/>
              <a:t>x = {“fruit”: “banana”, ”price”: 3}</a:t>
            </a:r>
          </a:p>
          <a:p>
            <a:pPr lvl="1"/>
            <a:r>
              <a:rPr lang="en-US" dirty="0"/>
              <a:t>x = True</a:t>
            </a:r>
          </a:p>
        </p:txBody>
      </p:sp>
    </p:spTree>
    <p:extLst>
      <p:ext uri="{BB962C8B-B14F-4D97-AF65-F5344CB8AC3E}">
        <p14:creationId xmlns:p14="http://schemas.microsoft.com/office/powerpoint/2010/main" val="217900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5BB3-AC60-D84E-A730-6E3857B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077D-6B22-954A-B92E-CDB510EB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in programming we need to compare the values of two variables</a:t>
            </a:r>
          </a:p>
          <a:p>
            <a:r>
              <a:rPr lang="en-US" dirty="0"/>
              <a:t>This shows up most often in conditional statements (we will see these later on)</a:t>
            </a:r>
          </a:p>
          <a:p>
            <a:r>
              <a:rPr lang="en-US" dirty="0"/>
              <a:t>These operators can be segmented into the following</a:t>
            </a:r>
          </a:p>
          <a:p>
            <a:pPr lvl="1"/>
            <a:r>
              <a:rPr lang="en-US" dirty="0"/>
              <a:t>Arithmetic</a:t>
            </a:r>
          </a:p>
          <a:p>
            <a:pPr lvl="1"/>
            <a:r>
              <a:rPr lang="en-US" dirty="0"/>
              <a:t>Comparison</a:t>
            </a:r>
          </a:p>
          <a:p>
            <a:pPr lvl="1"/>
            <a:r>
              <a:rPr lang="en-US" dirty="0"/>
              <a:t>Logical and Identity</a:t>
            </a:r>
          </a:p>
        </p:txBody>
      </p:sp>
    </p:spTree>
    <p:extLst>
      <p:ext uri="{BB962C8B-B14F-4D97-AF65-F5344CB8AC3E}">
        <p14:creationId xmlns:p14="http://schemas.microsoft.com/office/powerpoint/2010/main" val="53242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A726-88EC-E546-A074-CA51C243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D8B6B-4005-6C45-8753-A53C89CDC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these should be very intuitive for all of us</a:t>
            </a:r>
          </a:p>
          <a:p>
            <a:r>
              <a:rPr lang="en-US" dirty="0"/>
              <a:t>These operators work between two numeric values</a:t>
            </a:r>
          </a:p>
          <a:p>
            <a:r>
              <a:rPr lang="en-US" dirty="0"/>
              <a:t>Addition (+), for example </a:t>
            </a:r>
            <a:r>
              <a:rPr lang="en-US" dirty="0" err="1"/>
              <a:t>x+y</a:t>
            </a:r>
            <a:endParaRPr lang="en-US" dirty="0"/>
          </a:p>
          <a:p>
            <a:r>
              <a:rPr lang="en-US" dirty="0"/>
              <a:t>Subtraction (-), for example x-y</a:t>
            </a:r>
          </a:p>
          <a:p>
            <a:r>
              <a:rPr lang="en-US" dirty="0"/>
              <a:t>Multiplication (*), for example x*y</a:t>
            </a:r>
          </a:p>
          <a:p>
            <a:r>
              <a:rPr lang="en-US" dirty="0"/>
              <a:t>Division (/), for example x/y</a:t>
            </a:r>
          </a:p>
          <a:p>
            <a:r>
              <a:rPr lang="en-US" dirty="0"/>
              <a:t>Modulus (%), for example x % y (where x % y gives the remainder)</a:t>
            </a:r>
          </a:p>
          <a:p>
            <a:r>
              <a:rPr lang="en-US" dirty="0"/>
              <a:t>Exponentiation (**) for example x**y (which is </a:t>
            </a:r>
            <a:r>
              <a:rPr lang="en-US" dirty="0" err="1"/>
              <a:t>x^y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42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EC1A-EE1F-2C4E-9466-A0CEF436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E601-E7C1-8C4B-B96C-861DFED0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are also intuitive, but the syntax is key</a:t>
            </a:r>
          </a:p>
          <a:p>
            <a:r>
              <a:rPr lang="en-US" dirty="0"/>
              <a:t>Equal</a:t>
            </a:r>
            <a:r>
              <a:rPr lang="en-US" dirty="0">
                <a:sym typeface="Wingdings" pitchFamily="2" charset="2"/>
              </a:rPr>
              <a:t> (==), for example 5 == 5 is True</a:t>
            </a:r>
          </a:p>
          <a:p>
            <a:r>
              <a:rPr lang="en-US" dirty="0">
                <a:sym typeface="Wingdings" pitchFamily="2" charset="2"/>
              </a:rPr>
              <a:t>Not equal (!=), for example 5 != 5 is False</a:t>
            </a:r>
          </a:p>
          <a:p>
            <a:r>
              <a:rPr lang="en-US" dirty="0">
                <a:sym typeface="Wingdings" pitchFamily="2" charset="2"/>
              </a:rPr>
              <a:t>Greater than (&gt;), for example 8 &gt; 7 is True</a:t>
            </a:r>
          </a:p>
          <a:p>
            <a:r>
              <a:rPr lang="en-US" dirty="0">
                <a:sym typeface="Wingdings" pitchFamily="2" charset="2"/>
              </a:rPr>
              <a:t>Greater than or equal to (&gt;=), for example 6 &gt;= 7 is False</a:t>
            </a:r>
          </a:p>
          <a:p>
            <a:r>
              <a:rPr lang="en-US" dirty="0">
                <a:sym typeface="Wingdings" pitchFamily="2" charset="2"/>
              </a:rPr>
              <a:t>Lesser than (&lt;), for example 7 &lt; 8 is True</a:t>
            </a:r>
          </a:p>
          <a:p>
            <a:r>
              <a:rPr lang="en-US" dirty="0">
                <a:sym typeface="Wingdings" pitchFamily="2" charset="2"/>
              </a:rPr>
              <a:t>Lesser than or equal to (&lt;=), for example 7 &lt;= 6 is False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In each case, the result of this operator will tell you if the comparison is True or False</a:t>
            </a:r>
          </a:p>
          <a:p>
            <a:pPr lvl="1"/>
            <a:r>
              <a:rPr lang="en-US" dirty="0">
                <a:sym typeface="Wingdings" pitchFamily="2" charset="2"/>
              </a:rPr>
              <a:t>For example, x = 2, y = 3, then x == y returns False and y &gt;= x returns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25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1857-AD0F-7142-9EC9-D4C83FD7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6BD8F-3FED-1C40-8EFE-CB7D16BF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operators show how python leverages English </a:t>
            </a:r>
          </a:p>
          <a:p>
            <a:r>
              <a:rPr lang="en-US" dirty="0"/>
              <a:t>And, for example x &lt; 5 and  x &lt; 10</a:t>
            </a:r>
          </a:p>
          <a:p>
            <a:pPr lvl="1"/>
            <a:r>
              <a:rPr lang="en-US" dirty="0"/>
              <a:t>Returns True if both statements are True, False otherwise</a:t>
            </a:r>
          </a:p>
          <a:p>
            <a:r>
              <a:rPr lang="en-US" dirty="0"/>
              <a:t>Or, for example x &lt; 5 or x &lt; 4</a:t>
            </a:r>
          </a:p>
          <a:p>
            <a:pPr lvl="1"/>
            <a:r>
              <a:rPr lang="en-US" dirty="0"/>
              <a:t>Returns True if either statement is True, False if both are False</a:t>
            </a:r>
          </a:p>
          <a:p>
            <a:r>
              <a:rPr lang="en-US" dirty="0"/>
              <a:t>Not, for example not(x &lt; 5)</a:t>
            </a:r>
          </a:p>
          <a:p>
            <a:pPr lvl="1"/>
            <a:r>
              <a:rPr lang="en-US" dirty="0"/>
              <a:t>Returns True if the inside statement is False, True otherwise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74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B994-87D0-144A-A5F4-D213229B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and Membership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29A2C-F76F-504C-93C9-BBC3FD71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Very simple operators but as we have seen, these concepts build to bigger and better things</a:t>
            </a:r>
          </a:p>
          <a:p>
            <a:r>
              <a:rPr lang="en-US" dirty="0"/>
              <a:t>Is, for example x is y</a:t>
            </a:r>
          </a:p>
          <a:p>
            <a:pPr lvl="1"/>
            <a:r>
              <a:rPr lang="en-US" dirty="0"/>
              <a:t>Returns True if x and y are the same object</a:t>
            </a:r>
          </a:p>
          <a:p>
            <a:r>
              <a:rPr lang="en-US" dirty="0"/>
              <a:t>Is not, for example x is not y</a:t>
            </a:r>
          </a:p>
          <a:p>
            <a:pPr lvl="1"/>
            <a:r>
              <a:rPr lang="en-US" dirty="0"/>
              <a:t>Returns True if x and y are not the same object</a:t>
            </a:r>
          </a:p>
          <a:p>
            <a:pPr lvl="1"/>
            <a:endParaRPr lang="en-US" dirty="0"/>
          </a:p>
          <a:p>
            <a:r>
              <a:rPr lang="en-US" dirty="0"/>
              <a:t>In, for example x in y</a:t>
            </a:r>
          </a:p>
          <a:p>
            <a:pPr lvl="1"/>
            <a:r>
              <a:rPr lang="en-US" dirty="0"/>
              <a:t>Returns True if x can be found in y</a:t>
            </a:r>
          </a:p>
          <a:p>
            <a:r>
              <a:rPr lang="en-US" dirty="0"/>
              <a:t>Not In, for example x not in y</a:t>
            </a:r>
          </a:p>
          <a:p>
            <a:pPr lvl="1"/>
            <a:r>
              <a:rPr lang="en-US" dirty="0"/>
              <a:t>Returns True is x cannot be found in y</a:t>
            </a:r>
          </a:p>
        </p:txBody>
      </p:sp>
    </p:spTree>
    <p:extLst>
      <p:ext uri="{BB962C8B-B14F-4D97-AF65-F5344CB8AC3E}">
        <p14:creationId xmlns:p14="http://schemas.microsoft.com/office/powerpoint/2010/main" val="237906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125A-7006-C74A-B268-E5244A2C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90D6-7201-F746-90E2-8C0CC4E52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syntax similar to English and is more forgiving</a:t>
            </a:r>
          </a:p>
          <a:p>
            <a:r>
              <a:rPr lang="en-US" dirty="0"/>
              <a:t>Python code is significantly more concise than other languages (doing a similar task in C++ or Java tends to take more lines)</a:t>
            </a:r>
          </a:p>
          <a:p>
            <a:r>
              <a:rPr lang="en-US" dirty="0"/>
              <a:t>Its applications are universal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Web Development</a:t>
            </a:r>
          </a:p>
          <a:p>
            <a:pPr lvl="1"/>
            <a:r>
              <a:rPr lang="en-US" dirty="0"/>
              <a:t>Data Mining</a:t>
            </a:r>
          </a:p>
          <a:p>
            <a:pPr lvl="1"/>
            <a:r>
              <a:rPr lang="en-US" dirty="0"/>
              <a:t>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631B0-0E62-F04F-BC09-E1D7A79BA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874" y="3325070"/>
            <a:ext cx="3443769" cy="2886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74593D-1231-A047-87D0-6410E57CE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756" y="4300918"/>
            <a:ext cx="3443769" cy="214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44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CC6D-32EC-1C47-AFA7-24A14468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4394B-4E61-6449-AB9D-8FEE37AB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Print the result of 10 times 5</a:t>
            </a:r>
          </a:p>
          <a:p>
            <a:r>
              <a:rPr lang="en-US" dirty="0"/>
              <a:t>2. Print the result of 10 divided by 2</a:t>
            </a:r>
          </a:p>
          <a:p>
            <a:r>
              <a:rPr lang="en-US" dirty="0"/>
              <a:t>3. Enter the correct operator to check if ”apple” is in the fruits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How do we check if x is not equal to y?</a:t>
            </a:r>
          </a:p>
          <a:p>
            <a:r>
              <a:rPr lang="en-US" dirty="0"/>
              <a:t>5. How do we check if at least one of these statements is correct?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0AC9A-3218-E842-B91C-F6DE9FBA1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648" y="3502958"/>
            <a:ext cx="4686300" cy="129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26F359-8298-344A-BD7C-182A6A68F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337" y="6019968"/>
            <a:ext cx="6176192" cy="7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48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09D0-7653-294B-A63C-C48D5CB6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and Numerical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C6AD-C69C-7A44-A8E2-42FC0A2F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main numerical types, two are used most often</a:t>
            </a:r>
          </a:p>
          <a:p>
            <a:r>
              <a:rPr lang="en-US" dirty="0"/>
              <a:t>Integer (int) - 5</a:t>
            </a:r>
          </a:p>
          <a:p>
            <a:r>
              <a:rPr lang="en-US" dirty="0"/>
              <a:t>Float (float) - 5.0</a:t>
            </a:r>
          </a:p>
          <a:p>
            <a:r>
              <a:rPr lang="en-US" dirty="0"/>
              <a:t>Imaginary (complex) - 1-5i</a:t>
            </a:r>
          </a:p>
          <a:p>
            <a:endParaRPr lang="en-US" dirty="0"/>
          </a:p>
          <a:p>
            <a:r>
              <a:rPr lang="en-US" dirty="0" err="1"/>
              <a:t>Ints</a:t>
            </a:r>
            <a:r>
              <a:rPr lang="en-US" dirty="0"/>
              <a:t> and floats can be converted to any of these 3 types, but complex values cannot be cast</a:t>
            </a:r>
          </a:p>
        </p:txBody>
      </p:sp>
    </p:spTree>
    <p:extLst>
      <p:ext uri="{BB962C8B-B14F-4D97-AF65-F5344CB8AC3E}">
        <p14:creationId xmlns:p14="http://schemas.microsoft.com/office/powerpoint/2010/main" val="1210660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FC08-190F-1A4B-98C6-D7AED04B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DEF7-AC67-F34D-A900-A389CCD83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Can you cast an int to a float? If so, what is float(5)</a:t>
            </a:r>
          </a:p>
          <a:p>
            <a:r>
              <a:rPr lang="en-US" dirty="0"/>
              <a:t>2. Can you cast a float to an int? If so, what is int(5.5)</a:t>
            </a:r>
          </a:p>
          <a:p>
            <a:r>
              <a:rPr lang="en-US" dirty="0"/>
              <a:t>3. Can you cast a complex to an int? If so, what is int (1+5i)</a:t>
            </a:r>
          </a:p>
        </p:txBody>
      </p:sp>
    </p:spTree>
    <p:extLst>
      <p:ext uri="{BB962C8B-B14F-4D97-AF65-F5344CB8AC3E}">
        <p14:creationId xmlns:p14="http://schemas.microsoft.com/office/powerpoint/2010/main" val="959365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C09E-5F8C-F449-999C-411B0F6B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968-A6FB-7B46-9FF9-1F4368AC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interesting module in python is used to randomize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use this function to create a fun little project now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27C39-5B7F-FC48-A9E1-4AED8D56F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99" y="3978847"/>
            <a:ext cx="8382000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0E27CD-E061-004D-BB65-9075F71F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99" y="2668998"/>
            <a:ext cx="3492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19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B788-7B2B-B541-A1D8-04C6BCB7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881E-D237-1B41-8567-056B8EFE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assume you want to play Monopoly but damn, no one has any dice</a:t>
            </a:r>
          </a:p>
          <a:p>
            <a:r>
              <a:rPr lang="en-US" dirty="0"/>
              <a:t>Let’s write a program to let you roll as many dice as you want!</a:t>
            </a:r>
          </a:p>
          <a:p>
            <a:endParaRPr lang="en-US" dirty="0"/>
          </a:p>
          <a:p>
            <a:r>
              <a:rPr lang="en-US" dirty="0"/>
              <a:t>Project Guidelines</a:t>
            </a:r>
          </a:p>
          <a:p>
            <a:pPr lvl="1"/>
            <a:r>
              <a:rPr lang="en-US" dirty="0"/>
              <a:t>1. You must be able to roll how ever many dice you want to roll</a:t>
            </a:r>
          </a:p>
          <a:p>
            <a:pPr lvl="1"/>
            <a:r>
              <a:rPr lang="en-US" dirty="0"/>
              <a:t>2. You must be able to set a limit on how many sides the dice have</a:t>
            </a:r>
          </a:p>
        </p:txBody>
      </p:sp>
    </p:spTree>
    <p:extLst>
      <p:ext uri="{BB962C8B-B14F-4D97-AF65-F5344CB8AC3E}">
        <p14:creationId xmlns:p14="http://schemas.microsoft.com/office/powerpoint/2010/main" val="2637921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C401-3A47-CA4E-AD69-E79FEA9E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and Output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579084-4381-D240-9535-32E57E302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Code 1: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Sample Code 2 (more advanced, you will be able to do this by the end of the day):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C22FD6FE-6564-BB4C-96C4-9AA19A847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608649"/>
            <a:ext cx="2653142" cy="1393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02F6C7-6ECC-634A-BA95-7FD9C7996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713" y="2874979"/>
            <a:ext cx="5265323" cy="766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9941C6-52C9-674D-B46F-28D202D45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50" y="4922874"/>
            <a:ext cx="3200579" cy="18812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7D40BA-94EF-E241-A075-AF7882C25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713" y="5232043"/>
            <a:ext cx="5265323" cy="78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96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18EC-B4AA-654D-A651-DCF64FE4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Modifying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2C12-65B5-954F-BF62-7D015C933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basically a word or character in either single or double quotes</a:t>
            </a:r>
          </a:p>
          <a:p>
            <a:pPr lvl="1"/>
            <a:r>
              <a:rPr lang="en-US" dirty="0"/>
              <a:t>X = ”hello” or ‘hello’</a:t>
            </a:r>
          </a:p>
          <a:p>
            <a:r>
              <a:rPr lang="en-US" dirty="0"/>
              <a:t>A string is basically an “array” of characters</a:t>
            </a:r>
          </a:p>
          <a:p>
            <a:r>
              <a:rPr lang="en-US" dirty="0"/>
              <a:t>This means that you can index, or choose characters, into a string</a:t>
            </a:r>
          </a:p>
          <a:p>
            <a:endParaRPr lang="en-US" dirty="0"/>
          </a:p>
          <a:p>
            <a:r>
              <a:rPr lang="en-US" dirty="0"/>
              <a:t>For example, if x = “hello”, then x[0] is “h”</a:t>
            </a:r>
          </a:p>
        </p:txBody>
      </p:sp>
    </p:spTree>
    <p:extLst>
      <p:ext uri="{BB962C8B-B14F-4D97-AF65-F5344CB8AC3E}">
        <p14:creationId xmlns:p14="http://schemas.microsoft.com/office/powerpoint/2010/main" val="3041259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A920-567A-B64C-9198-547DA4F7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D4746-F74E-6E46-80A9-A2C9E049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Length: using the </a:t>
            </a:r>
            <a:r>
              <a:rPr lang="en-US" dirty="0" err="1"/>
              <a:t>len</a:t>
            </a:r>
            <a:r>
              <a:rPr lang="en-US" dirty="0"/>
              <a:t>() function we can get a string length</a:t>
            </a:r>
          </a:p>
          <a:p>
            <a:r>
              <a:rPr lang="en-US" dirty="0"/>
              <a:t>2. Slicing: to slice a string we can do </a:t>
            </a:r>
          </a:p>
          <a:p>
            <a:pPr lvl="1"/>
            <a:r>
              <a:rPr lang="en-US" dirty="0"/>
              <a:t>string[first character index: last character index + 1]</a:t>
            </a:r>
          </a:p>
          <a:p>
            <a:r>
              <a:rPr lang="en-US" dirty="0"/>
              <a:t>3. To make a string upper or lower case we can use .upper() and .lower()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C2819-B1BC-A24F-B532-5ABB6A56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0" y="4494302"/>
            <a:ext cx="397510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65AC6C-57A4-124F-8604-ABE14F005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281" y="4585413"/>
            <a:ext cx="7298719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55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1013-6ABF-A94C-8EA3-67CB517F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8562-4291-754F-BA83-D670A92F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Concatenation is a fancy word for saying joining</a:t>
            </a:r>
          </a:p>
          <a:p>
            <a:r>
              <a:rPr lang="en-US" dirty="0"/>
              <a:t>We can join two strings simply by using the “+” operator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FE062-E8F5-AD44-BC9B-755CE12DE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31" y="3084316"/>
            <a:ext cx="56515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13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F801-83E0-8E44-A73E-032C4A2A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17A9-B25F-DE40-8A56-EA325126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Capitalize() – converts first character to capital</a:t>
            </a:r>
          </a:p>
          <a:p>
            <a:r>
              <a:rPr lang="en-US" dirty="0" err="1"/>
              <a:t>Isupper</a:t>
            </a:r>
            <a:r>
              <a:rPr lang="en-US" dirty="0"/>
              <a:t>() – returns true if all characters are upper case</a:t>
            </a:r>
          </a:p>
          <a:p>
            <a:r>
              <a:rPr lang="en-US" dirty="0" err="1"/>
              <a:t>Islower</a:t>
            </a:r>
            <a:r>
              <a:rPr lang="en-US" dirty="0"/>
              <a:t>() – returns true is all characters are lower case</a:t>
            </a:r>
          </a:p>
          <a:p>
            <a:endParaRPr lang="en-US" dirty="0"/>
          </a:p>
          <a:p>
            <a:r>
              <a:rPr lang="en-US" dirty="0"/>
              <a:t>Realize that any string method will return a new string not modifying the current one</a:t>
            </a:r>
          </a:p>
          <a:p>
            <a:endParaRPr lang="en-US" dirty="0"/>
          </a:p>
          <a:p>
            <a:r>
              <a:rPr lang="en-US" dirty="0"/>
              <a:t>More methods:</a:t>
            </a:r>
          </a:p>
          <a:p>
            <a:pPr lvl="1"/>
            <a:r>
              <a:rPr lang="en-US" dirty="0"/>
              <a:t>https://www.w3schools.com/python/</a:t>
            </a:r>
            <a:r>
              <a:rPr lang="en-US" dirty="0" err="1"/>
              <a:t>python_strings_methods.asp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0758-6BEC-C940-A380-A7705721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Objectives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FF9B-C14C-7147-BD85-502B5E10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today none of us will be experts but we will all have a working understanding of python basics</a:t>
            </a:r>
          </a:p>
          <a:p>
            <a:r>
              <a:rPr lang="en-US" dirty="0"/>
              <a:t>The goal is to dip our feet in the water and allow for further investigation in the future</a:t>
            </a:r>
          </a:p>
          <a:p>
            <a:r>
              <a:rPr lang="en-US" dirty="0"/>
              <a:t>Today we’ll go through a few basic topic and by the end of the workshop we will have a few small projects and hopefully a fun one for you to play with at home</a:t>
            </a:r>
          </a:p>
          <a:p>
            <a:r>
              <a:rPr lang="en-US" dirty="0"/>
              <a:t>Programming is a skill you can develop remotely and in your free time and there are a ton of resources online which will allow you to be successful provided you put in the time</a:t>
            </a:r>
          </a:p>
        </p:txBody>
      </p:sp>
    </p:spTree>
    <p:extLst>
      <p:ext uri="{BB962C8B-B14F-4D97-AF65-F5344CB8AC3E}">
        <p14:creationId xmlns:p14="http://schemas.microsoft.com/office/powerpoint/2010/main" val="20286939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6128-82B3-FF4E-81BC-2F65F2C2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Mini Project: Bio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D8E8-77B2-D040-9B76-CCB44473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32817"/>
          </a:xfrm>
        </p:spPr>
        <p:txBody>
          <a:bodyPr/>
          <a:lstStyle/>
          <a:p>
            <a:r>
              <a:rPr lang="en-US" dirty="0"/>
              <a:t>Although not as fun, this project will allow us to showcase a lot of what we have learned thus far</a:t>
            </a:r>
          </a:p>
          <a:p>
            <a:endParaRPr lang="en-US" dirty="0"/>
          </a:p>
          <a:p>
            <a:r>
              <a:rPr lang="en-US" dirty="0"/>
              <a:t>Project Requirements:</a:t>
            </a:r>
          </a:p>
          <a:p>
            <a:pPr lvl="1"/>
            <a:r>
              <a:rPr lang="en-US" dirty="0"/>
              <a:t>1. Must have 1 variable for first name and 1 for last name</a:t>
            </a:r>
          </a:p>
          <a:p>
            <a:pPr lvl="2"/>
            <a:r>
              <a:rPr lang="en-US" dirty="0"/>
              <a:t>1a. Must print first and last name in same line</a:t>
            </a:r>
          </a:p>
          <a:p>
            <a:pPr lvl="2"/>
            <a:r>
              <a:rPr lang="en-US" dirty="0"/>
              <a:t>1b. Must print initials without using extra variables</a:t>
            </a:r>
          </a:p>
          <a:p>
            <a:pPr lvl="1"/>
            <a:r>
              <a:rPr lang="en-US" dirty="0"/>
              <a:t>2. Must have age variable as a decimal and then print as an integer</a:t>
            </a:r>
          </a:p>
          <a:p>
            <a:pPr lvl="1"/>
            <a:r>
              <a:rPr lang="en-US" dirty="0"/>
              <a:t>3. Must have country of birth variable and then print in all capitals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07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C34C-20D9-0449-AE8D-6CB523BF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Project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0F60-900B-9C46-918A-2B5257CAE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how everyone worked on their project’s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0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565D-4F5F-684C-B5E2-8B5DCDFC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Document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3CC5D-13CF-7042-BA81-E26DCE48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22" y="1623358"/>
            <a:ext cx="5803900" cy="252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245B4-4FBF-6F42-898F-FD0D3C043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618" y="4711698"/>
            <a:ext cx="8178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07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4F8D-5235-A044-B591-F3186738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Booleans, is it true?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C631-F432-3346-AC33-A899B3DED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Booleans refer to True and False variables</a:t>
            </a:r>
          </a:p>
          <a:p>
            <a:r>
              <a:rPr lang="en-US" dirty="0"/>
              <a:t>Booleans are instantiated or referred to as bool</a:t>
            </a:r>
          </a:p>
          <a:p>
            <a:r>
              <a:rPr lang="en-US" dirty="0"/>
              <a:t>It is important to remember that True is a Boolean while “true” is nothing. Same is for False and “false”</a:t>
            </a:r>
          </a:p>
          <a:p>
            <a:endParaRPr lang="en-US" dirty="0"/>
          </a:p>
          <a:p>
            <a:r>
              <a:rPr lang="en-US" dirty="0"/>
              <a:t>You can evaluate statements and have them print out as True or False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66289-49FA-8F4C-BFBB-AF19D8AF9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76" y="5005513"/>
            <a:ext cx="6832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2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5DCA-21B1-BA48-A40C-5E06D835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for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9935-C685-C74A-9F9D-8987B042B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Booleans can also evaluate for different variables but almost always evaluate as True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often useful if you want to ensure that a data type has a value or not.</a:t>
            </a:r>
          </a:p>
          <a:p>
            <a:r>
              <a:rPr lang="en-US" dirty="0"/>
              <a:t>For example, if you ask for the input of a name and the input is empty, we can simply bool(input) and find out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10F7B-A095-F049-AD9D-7A448ACA8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817402"/>
            <a:ext cx="66294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55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BDBF-AC80-B547-B3A3-D6FC3A59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 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8C30-223A-C847-B1C3-AC6642CD6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get to functions later in the workshop, but this is key</a:t>
            </a:r>
          </a:p>
          <a:p>
            <a:r>
              <a:rPr lang="en-US" dirty="0"/>
              <a:t>All the data types we mentioned can be used as return types</a:t>
            </a:r>
          </a:p>
          <a:p>
            <a:r>
              <a:rPr lang="en-US" dirty="0"/>
              <a:t>Functions can return (output) all different data types and Booleans are one of them</a:t>
            </a:r>
          </a:p>
          <a:p>
            <a:r>
              <a:rPr lang="en-US" dirty="0"/>
              <a:t>For example: This function returns True if the input is more than 1, and False otherwise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E890F-6EF1-B441-8FDC-BB875FE59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479431"/>
            <a:ext cx="3175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56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BAF1-4355-3649-A22F-B7943529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0833-C5CA-9C42-9912-C02BBCC89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several data types which represent sets of data in one place</a:t>
            </a:r>
          </a:p>
          <a:p>
            <a:r>
              <a:rPr lang="en-US" dirty="0"/>
              <a:t>The data types are lists, sets, tuples and dictionaries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Lists (list): x = [1, 2, 3]</a:t>
            </a:r>
          </a:p>
          <a:p>
            <a:pPr lvl="1"/>
            <a:r>
              <a:rPr lang="en-US" dirty="0"/>
              <a:t>Each item in the list can be accessed using indexing and duplicates are allowed. </a:t>
            </a:r>
          </a:p>
          <a:p>
            <a:pPr lvl="1"/>
            <a:r>
              <a:rPr lang="en-US" dirty="0"/>
              <a:t>Lists can have any combination of data types</a:t>
            </a:r>
          </a:p>
          <a:p>
            <a:pPr lvl="1"/>
            <a:r>
              <a:rPr lang="en-US" dirty="0"/>
              <a:t>Using the </a:t>
            </a:r>
            <a:r>
              <a:rPr lang="en-US" dirty="0" err="1"/>
              <a:t>len</a:t>
            </a:r>
            <a:r>
              <a:rPr lang="en-US" dirty="0"/>
              <a:t>() function you can find out the length of a list</a:t>
            </a:r>
          </a:p>
          <a:p>
            <a:pPr lvl="1"/>
            <a:r>
              <a:rPr lang="en-US" dirty="0"/>
              <a:t>.sort() will sort items alphanumerically ascending, and .sort(reverse=True) will sort items in descending alphanumeric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30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AA9E-5A06-F940-A278-EBB6E2F5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14E6-122E-1B44-BC65-DCA607BC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Sets, unlike lists, are unordered and therefore unindexed</a:t>
            </a:r>
          </a:p>
          <a:p>
            <a:r>
              <a:rPr lang="en-US" dirty="0"/>
              <a:t>A set is declared as follows: x = {1, 2, 3}</a:t>
            </a:r>
          </a:p>
          <a:p>
            <a:r>
              <a:rPr lang="en-US" dirty="0"/>
              <a:t>A set has no duplicate members (duplicate members will be ignored)</a:t>
            </a:r>
          </a:p>
          <a:p>
            <a:pPr lvl="1"/>
            <a:r>
              <a:rPr lang="en-US" dirty="0"/>
              <a:t>Sets can have any combination of data types</a:t>
            </a:r>
          </a:p>
          <a:p>
            <a:pPr lvl="1"/>
            <a:r>
              <a:rPr lang="en-US" dirty="0"/>
              <a:t>Items can only be added not removed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() function can be used to determine how many members in a set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https://www.w3schools.com/python/python_sets_methods.asp</a:t>
            </a:r>
            <a:r>
              <a:rPr lang="en-US" dirty="0"/>
              <a:t> for more set methods</a:t>
            </a:r>
          </a:p>
        </p:txBody>
      </p:sp>
    </p:spTree>
    <p:extLst>
      <p:ext uri="{BB962C8B-B14F-4D97-AF65-F5344CB8AC3E}">
        <p14:creationId xmlns:p14="http://schemas.microsoft.com/office/powerpoint/2010/main" val="17327074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59DE-76DD-8B4A-AB51-E63A2684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02DE-75B3-F14F-A774-B3193910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tuple is an ordered but unchangeable data type</a:t>
            </a:r>
          </a:p>
          <a:p>
            <a:r>
              <a:rPr lang="en-US" dirty="0"/>
              <a:t>Tuples are declared as follows: x = (1, 2, 3)</a:t>
            </a:r>
          </a:p>
          <a:p>
            <a:r>
              <a:rPr lang="en-US" dirty="0"/>
              <a:t>Since tuples are ordered you can access items by indexing</a:t>
            </a:r>
          </a:p>
          <a:p>
            <a:r>
              <a:rPr lang="en-US" dirty="0"/>
              <a:t>Tuples can hold any combination of data types and allows for duplicates</a:t>
            </a:r>
          </a:p>
          <a:p>
            <a:r>
              <a:rPr lang="en-US" dirty="0"/>
              <a:t>Importantly Tuples can be instantiated with only 1 item but must be declared as follows: x = (1,)</a:t>
            </a:r>
          </a:p>
          <a:p>
            <a:r>
              <a:rPr lang="en-US" dirty="0"/>
              <a:t>Tuples have a couple of interesting methods to use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() tells you the length of a tuple</a:t>
            </a:r>
          </a:p>
          <a:p>
            <a:pPr lvl="1"/>
            <a:r>
              <a:rPr lang="en-US" dirty="0"/>
              <a:t>count() tells you how many times an item shows up in a tuple</a:t>
            </a:r>
          </a:p>
          <a:p>
            <a:pPr lvl="1"/>
            <a:r>
              <a:rPr lang="en-US" dirty="0"/>
              <a:t>index() tells you where an item shows up in a tuple</a:t>
            </a:r>
          </a:p>
        </p:txBody>
      </p:sp>
    </p:spTree>
    <p:extLst>
      <p:ext uri="{BB962C8B-B14F-4D97-AF65-F5344CB8AC3E}">
        <p14:creationId xmlns:p14="http://schemas.microsoft.com/office/powerpoint/2010/main" val="8643632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EA53-09FB-1743-967C-1E6538E8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5263B-1AF8-D24A-99E0-3FD3ED5BC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Perhaps the most powerful data type mentioned thus far, dictionaries use ‘keys’ to index into them</a:t>
            </a:r>
          </a:p>
          <a:p>
            <a:r>
              <a:rPr lang="en-US" dirty="0"/>
              <a:t>For example, a dictionary could be instantiated as follows:</a:t>
            </a:r>
          </a:p>
          <a:p>
            <a:r>
              <a:rPr lang="en-US" dirty="0"/>
              <a:t>This is an example of a nested dictionary</a:t>
            </a:r>
          </a:p>
          <a:p>
            <a:r>
              <a:rPr lang="en-US" dirty="0"/>
              <a:t>Essentially the dictionary ”</a:t>
            </a:r>
            <a:r>
              <a:rPr lang="en-US" dirty="0" err="1"/>
              <a:t>nsfs</a:t>
            </a:r>
            <a:r>
              <a:rPr lang="en-US" dirty="0"/>
              <a:t>” contains:</a:t>
            </a:r>
          </a:p>
          <a:p>
            <a:pPr lvl="1"/>
            <a:r>
              <a:rPr lang="en-US" dirty="0"/>
              <a:t>Dictionaries for each soldier and those contain:</a:t>
            </a:r>
          </a:p>
          <a:p>
            <a:pPr lvl="2"/>
            <a:r>
              <a:rPr lang="en-US" dirty="0"/>
              <a:t>Name, age, rank and vocation</a:t>
            </a:r>
          </a:p>
          <a:p>
            <a:r>
              <a:rPr lang="en-US" dirty="0"/>
              <a:t>Soldier1’s rank can be obtained as such</a:t>
            </a:r>
          </a:p>
          <a:p>
            <a:pPr lvl="1"/>
            <a:r>
              <a:rPr lang="en-US" dirty="0" err="1"/>
              <a:t>nsfs</a:t>
            </a:r>
            <a:r>
              <a:rPr lang="en-US" dirty="0"/>
              <a:t>[“soldier1”][“Rank”]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6FACB-DCAF-0640-8340-EA1BC23A9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102" y="3429000"/>
            <a:ext cx="2820450" cy="315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6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26F0-FF5F-0C49-9084-328820B6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C2176-8BCE-AC41-968E-44F613576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Understanding Command Line Interface (CLI) and installing python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Python syntax, variables and comments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Python data types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Logical operators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Numbers, Randomness and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25868189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755F-6585-C540-86EB-7327D59A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F3E82-AC0B-0149-A546-E91F0A69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can contain any data types and are ordered</a:t>
            </a:r>
          </a:p>
          <a:p>
            <a:r>
              <a:rPr lang="en-US" dirty="0"/>
              <a:t>Since dictionaries rely on “keys” we cannot have duplicate keys</a:t>
            </a:r>
          </a:p>
          <a:p>
            <a:r>
              <a:rPr lang="en-US" dirty="0"/>
              <a:t>Like the others, we can use </a:t>
            </a:r>
            <a:r>
              <a:rPr lang="en-US" dirty="0" err="1"/>
              <a:t>len</a:t>
            </a:r>
            <a:r>
              <a:rPr lang="en-US" dirty="0"/>
              <a:t>() to find the number of elements in a dictionary</a:t>
            </a:r>
          </a:p>
        </p:txBody>
      </p:sp>
    </p:spTree>
    <p:extLst>
      <p:ext uri="{BB962C8B-B14F-4D97-AF65-F5344CB8AC3E}">
        <p14:creationId xmlns:p14="http://schemas.microsoft.com/office/powerpoint/2010/main" val="25060918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AA1D-4CD2-E84D-9458-AD3C6F11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List, Set, Tuple, Dictionary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928B-1C32-EA4A-9920-91FA06D3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What is the difference between a list and set?</a:t>
            </a:r>
          </a:p>
          <a:p>
            <a:r>
              <a:rPr lang="en-US" dirty="0"/>
              <a:t>2. How many times can you see the same key in a dictionary?</a:t>
            </a:r>
          </a:p>
          <a:p>
            <a:r>
              <a:rPr lang="en-US" dirty="0"/>
              <a:t>3. Can tuples contain more than 1 data type?</a:t>
            </a:r>
          </a:p>
          <a:p>
            <a:endParaRPr lang="en-US" dirty="0"/>
          </a:p>
          <a:p>
            <a:r>
              <a:rPr lang="en-US" dirty="0"/>
              <a:t>A. Print the “department you are from in the following list: </a:t>
            </a:r>
          </a:p>
          <a:p>
            <a:pPr lvl="1"/>
            <a:r>
              <a:rPr lang="en-US" dirty="0"/>
              <a:t>company = [“1”, “2”, “3”, ”34”, “HQ”]</a:t>
            </a:r>
          </a:p>
          <a:p>
            <a:r>
              <a:rPr lang="en-US" dirty="0"/>
              <a:t>B. Print the third item in the following tuple:</a:t>
            </a:r>
          </a:p>
          <a:p>
            <a:pPr lvl="1"/>
            <a:r>
              <a:rPr lang="en-US" dirty="0"/>
              <a:t>X = (1, 2, 3)</a:t>
            </a:r>
          </a:p>
          <a:p>
            <a:r>
              <a:rPr lang="en-US" dirty="0"/>
              <a:t>C. Declare a dictionary with 3 variables: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 and 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787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57C7-2542-D54A-B5B3-ABC3F76D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Conditional Statements and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7201-2697-334C-AE58-3EB4FCDA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much of the foundation is out of the way we can now concentrate on some interesting things</a:t>
            </a:r>
          </a:p>
          <a:p>
            <a:r>
              <a:rPr lang="en-US" dirty="0"/>
              <a:t>Conditional statements are part of a concept known as “control flow”</a:t>
            </a:r>
          </a:p>
          <a:p>
            <a:r>
              <a:rPr lang="en-US" dirty="0"/>
              <a:t>Essentially, they all the program to make decisions based on different information being passed into it</a:t>
            </a:r>
          </a:p>
          <a:p>
            <a:r>
              <a:rPr lang="en-US" dirty="0"/>
              <a:t>The main forms of control flow (in python) are:</a:t>
            </a:r>
          </a:p>
          <a:p>
            <a:pPr lvl="1"/>
            <a:r>
              <a:rPr lang="en-US" dirty="0"/>
              <a:t>If…then…else blocks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dirty="0"/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107002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133B-E40E-9B4F-AFCF-BFD4BAB4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F1BD-EDB1-8845-9079-B3D7A5EE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872841" cy="4195481"/>
          </a:xfrm>
        </p:spPr>
        <p:txBody>
          <a:bodyPr/>
          <a:lstStyle/>
          <a:p>
            <a:r>
              <a:rPr lang="en-US" dirty="0"/>
              <a:t>If…else statements take a condition and run some code if that condition is met</a:t>
            </a:r>
          </a:p>
          <a:p>
            <a:r>
              <a:rPr lang="en-US" dirty="0"/>
              <a:t>In English for example we say “if you score highly on IPPT then you will get some cash and a few days off”</a:t>
            </a:r>
          </a:p>
          <a:p>
            <a:r>
              <a:rPr lang="en-US" dirty="0"/>
              <a:t>In python that can be represented as shown</a:t>
            </a:r>
          </a:p>
          <a:p>
            <a:r>
              <a:rPr lang="en-US" dirty="0"/>
              <a:t>We also see the “</a:t>
            </a:r>
            <a:r>
              <a:rPr lang="en-US" dirty="0" err="1"/>
              <a:t>elif</a:t>
            </a:r>
            <a:r>
              <a:rPr lang="en-US" dirty="0"/>
              <a:t>” keyword here which is basically shorthand for “else if” which is indicating that if one condition fails, go to the next and the next in 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DDB9F-67FA-B641-842D-2C6E47EEB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03" y="1853248"/>
            <a:ext cx="4331112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725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4984-D4B1-C947-AEE3-CC4CBF26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971C2-581F-3641-95E2-33CCB24B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If…Else statements like most things in python rely heavily on indentation</a:t>
            </a:r>
          </a:p>
          <a:p>
            <a:r>
              <a:rPr lang="en-US" dirty="0"/>
              <a:t>If code is not indented properly, it will not function as intended as represented by these red lines (which warn us in advance sometimes)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Another concept is the nested if, where you can have if statements within if statements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A985B-5665-AC41-9C8F-5796579C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91" y="3858017"/>
            <a:ext cx="31623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29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7BE5-18AB-E542-88F9-AED8BEF5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in If…else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EAF2-44F1-3747-862A-C574AFB0D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having good enough conditions</a:t>
            </a:r>
          </a:p>
          <a:p>
            <a:r>
              <a:rPr lang="en-US" dirty="0"/>
              <a:t>Not having a solid enough final else condition</a:t>
            </a:r>
          </a:p>
          <a:p>
            <a:r>
              <a:rPr lang="en-US" dirty="0"/>
              <a:t>Poor indentation</a:t>
            </a:r>
          </a:p>
        </p:txBody>
      </p:sp>
    </p:spTree>
    <p:extLst>
      <p:ext uri="{BB962C8B-B14F-4D97-AF65-F5344CB8AC3E}">
        <p14:creationId xmlns:p14="http://schemas.microsoft.com/office/powerpoint/2010/main" val="3267898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4815-3AAD-4D46-AC09-89CA7E65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727D-ECBD-2F40-A0DC-0C575714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is critical in control flow because it allows us to do the same set of tasks repeatedly without having to explicitly write them out</a:t>
            </a:r>
          </a:p>
          <a:p>
            <a:r>
              <a:rPr lang="en-US" dirty="0"/>
              <a:t>A while loop is much like it sounds</a:t>
            </a:r>
          </a:p>
          <a:p>
            <a:pPr lvl="1"/>
            <a:r>
              <a:rPr lang="en-US" dirty="0"/>
              <a:t>While a certain condition is met do a job</a:t>
            </a:r>
          </a:p>
          <a:p>
            <a:pPr lvl="1"/>
            <a:r>
              <a:rPr lang="en-US" dirty="0"/>
              <a:t>For example, in English we might say:</a:t>
            </a:r>
          </a:p>
          <a:p>
            <a:pPr lvl="2"/>
            <a:r>
              <a:rPr lang="en-US" dirty="0"/>
              <a:t>While you are in school, study hard and get good grades</a:t>
            </a:r>
          </a:p>
          <a:p>
            <a:r>
              <a:rPr lang="en-US" dirty="0"/>
              <a:t>The following is an example (in fake python) of this sentiment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6DCD8-9D83-E041-AFE6-B160D47E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36" y="5057454"/>
            <a:ext cx="3200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803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0D02-6649-8340-8EF2-C81385FA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7060-DF19-664E-B428-3FB678702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511056"/>
            <a:ext cx="6366000" cy="50130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the fake python as an example we see a few problems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are in an infinite loop unless we can determine when the student is out of school!</a:t>
            </a:r>
          </a:p>
          <a:p>
            <a:r>
              <a:rPr lang="en-US" dirty="0"/>
              <a:t>So, this leads to the concept of an “iterator”</a:t>
            </a:r>
          </a:p>
          <a:p>
            <a:r>
              <a:rPr lang="en-US" dirty="0"/>
              <a:t>Essentially, somehow, we must progress and get out of the loop at some point</a:t>
            </a:r>
          </a:p>
          <a:p>
            <a:r>
              <a:rPr lang="en-US" dirty="0"/>
              <a:t>We can fix this code as such:</a:t>
            </a:r>
          </a:p>
          <a:p>
            <a:r>
              <a:rPr lang="en-US" dirty="0"/>
              <a:t>Every loop of this while loop we add 1, and eventually the student age will surpass </a:t>
            </a:r>
            <a:r>
              <a:rPr lang="en-US" dirty="0" err="1"/>
              <a:t>graduationAge</a:t>
            </a:r>
            <a:r>
              <a:rPr lang="en-US" dirty="0"/>
              <a:t> and we will exit the loop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3A73D-0C0B-9844-BB3F-DEE28912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40" y="2266690"/>
            <a:ext cx="3200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EA2B6-E382-7F4F-AA32-679DFC816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515" y="2723890"/>
            <a:ext cx="3799547" cy="275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129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B10D-25E4-F345-8876-D0DD9F89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for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61D67-2E06-0549-8E16-95A8D4E3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loops allow us to do several tasks again and again or could let us go through lists and arrays as well</a:t>
            </a:r>
          </a:p>
          <a:p>
            <a:r>
              <a:rPr lang="en-US" dirty="0"/>
              <a:t>For example, if we have a list x = [1, 2, 3] we could use a while loop to print out every item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9B25E-CA46-354F-966D-A6FA3F92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03" y="3771402"/>
            <a:ext cx="29972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73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4856-1C7C-3645-8A0E-ED528E61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A96D0-78BE-934E-B7D0-A77054E9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statements allow us to ensure that the loop breaks at some point</a:t>
            </a:r>
          </a:p>
          <a:p>
            <a:r>
              <a:rPr lang="en-US" dirty="0"/>
              <a:t>It can give us a sense of security that we will not have a loop go on forever</a:t>
            </a:r>
          </a:p>
          <a:p>
            <a:r>
              <a:rPr lang="en-US" dirty="0"/>
              <a:t>For example, here we see a break statement when i equals 3</a:t>
            </a:r>
          </a:p>
          <a:p>
            <a:r>
              <a:rPr lang="en-US" dirty="0"/>
              <a:t>Similar to break statements, continue statements essentially tell the code skip any remaining code and to go to the next iteration</a:t>
            </a:r>
          </a:p>
          <a:p>
            <a:pPr lvl="1"/>
            <a:r>
              <a:rPr lang="en-US" dirty="0"/>
              <a:t>What would the code output if the break was replaced with a continue?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CC98C-77D3-A540-BA1C-DEBC1B7F3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853" y="3032013"/>
            <a:ext cx="1714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D155-BE08-514D-B2C3-22183709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F55FF-C2EA-304D-BE62-85299CE60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6"/>
            </a:pPr>
            <a:r>
              <a:rPr lang="en-US" dirty="0"/>
              <a:t>Strings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Booleans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Lists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Conditional Statements and Loops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Functions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Final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035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8FAC-1730-2B4C-B136-C56C8E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8389-8D1E-6D43-95E5-F2BA6D74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condition weak so we never exit the loop</a:t>
            </a:r>
          </a:p>
          <a:p>
            <a:r>
              <a:rPr lang="en-US" dirty="0"/>
              <a:t>No iterator so stuck in an infinite loop</a:t>
            </a:r>
          </a:p>
          <a:p>
            <a:r>
              <a:rPr lang="en-US" dirty="0"/>
              <a:t>Initial condition wrong so we never enter the loop</a:t>
            </a:r>
          </a:p>
          <a:p>
            <a:r>
              <a:rPr lang="en-US" dirty="0"/>
              <a:t>Poor indentation so logic is incorrect</a:t>
            </a:r>
          </a:p>
        </p:txBody>
      </p:sp>
    </p:spTree>
    <p:extLst>
      <p:ext uri="{BB962C8B-B14F-4D97-AF65-F5344CB8AC3E}">
        <p14:creationId xmlns:p14="http://schemas.microsoft.com/office/powerpoint/2010/main" val="9283516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479E-579F-534D-8B72-3E1E49D7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FF0B-5AAF-6A40-8B55-6338FDEE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are very similar to while loops but in python they allow you to write code in a more concise manner</a:t>
            </a:r>
          </a:p>
          <a:p>
            <a:r>
              <a:rPr lang="en-US" dirty="0"/>
              <a:t>For example, if we want to print out the list from the previous section, we would write it as such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obviously also use for loops just like while loops where you manually iterate (the range function iterates through values for you)x`: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357F-3AE4-9743-887C-84F9A1EE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48" y="3547408"/>
            <a:ext cx="2413000" cy="12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EBF000-80D2-C244-A4CF-F7EA3EC67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548" y="5509731"/>
            <a:ext cx="2374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876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6440-0045-AE4D-8BCD-0C8DA957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FAB2-92DD-3E40-A35C-598428DE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loops, much like dictionaries can be useful when nested</a:t>
            </a:r>
          </a:p>
          <a:p>
            <a:r>
              <a:rPr lang="en-US" dirty="0"/>
              <a:t>For example we can have the following: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BD3EBD-23B9-F94A-BC41-52AD25B5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927064"/>
            <a:ext cx="3962400" cy="186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635B2C-C64C-FB41-BD14-57294F696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42" y="4879744"/>
            <a:ext cx="6322370" cy="183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922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F461-6C22-6C47-BBCB-ACAEDB8D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and Loops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0A9D-B5E9-3248-9DCA-919563D8B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Given a = 10, b = 20, print “equal” if a equal to b and “not equal” otherwise</a:t>
            </a:r>
          </a:p>
          <a:p>
            <a:r>
              <a:rPr lang="en-US" dirty="0"/>
              <a:t>2. Using a while loop, print all the values from 1 to 10 except 8</a:t>
            </a:r>
          </a:p>
          <a:p>
            <a:r>
              <a:rPr lang="en-US" dirty="0"/>
              <a:t>3. Using a for loop, print all the elements from a list</a:t>
            </a:r>
          </a:p>
        </p:txBody>
      </p:sp>
    </p:spTree>
    <p:extLst>
      <p:ext uri="{BB962C8B-B14F-4D97-AF65-F5344CB8AC3E}">
        <p14:creationId xmlns:p14="http://schemas.microsoft.com/office/powerpoint/2010/main" val="20416020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24DA-4907-9140-BFB3-960BD042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391B-C471-054C-9480-06AB4C87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this is the final topic for today’s workshop and in terms of coding overall it might be the most useful</a:t>
            </a:r>
          </a:p>
          <a:p>
            <a:r>
              <a:rPr lang="en-US" dirty="0"/>
              <a:t>Functions allow for a task, or a block of code to be encapsulated </a:t>
            </a:r>
          </a:p>
          <a:p>
            <a:r>
              <a:rPr lang="en-US" dirty="0"/>
              <a:t>This code is only run when it is ”called”</a:t>
            </a:r>
          </a:p>
          <a:p>
            <a:r>
              <a:rPr lang="en-US" dirty="0"/>
              <a:t>Functions can take inputs, usually as ”parameters” and can output either as print statements or as return values as we mentioned earlier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082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F83A-A192-5C4D-8BAC-1D4F4C18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D9B6-F3E0-FF47-A7EC-4B4E6624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declare a function the syntax is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function can have zero or more arguments/parameters</a:t>
            </a:r>
          </a:p>
          <a:p>
            <a:r>
              <a:rPr lang="en-US" dirty="0"/>
              <a:t>This information can then be used or manipulated and then returned</a:t>
            </a:r>
          </a:p>
          <a:p>
            <a:r>
              <a:rPr lang="en-US" dirty="0"/>
              <a:t>In order to ”call” a function, we simply type the name of the function with the relevant parameters as shown above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9CF3F-7E84-FA43-91BD-5FBC84EE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29" y="2619910"/>
            <a:ext cx="3143223" cy="13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005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09F9-1A5A-3644-A171-C76DABCB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96B6-0BD6-AF40-B20C-4BFAE68A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a function named “function1” and make it print your name</a:t>
            </a:r>
          </a:p>
          <a:p>
            <a:r>
              <a:rPr lang="en-US" dirty="0"/>
              <a:t>2. Call function 1 and run the code</a:t>
            </a:r>
          </a:p>
          <a:p>
            <a:r>
              <a:rPr lang="en-US" dirty="0"/>
              <a:t>3. Create a function named “function2” and pass 2 parameters. Make the function print the first parameter</a:t>
            </a:r>
          </a:p>
          <a:p>
            <a:r>
              <a:rPr lang="en-US" dirty="0"/>
              <a:t>4. Create a function called “plus5” and pass it 1 integer as a parameter. Make the function return the integer plus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993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4A70-252E-5B4A-91D7-510BCB4A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A526-B0DE-7A4F-BF99-A1111E29A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inputting isn’t always the most important or glamorous activity, it will help us do our final project</a:t>
            </a:r>
          </a:p>
          <a:p>
            <a:r>
              <a:rPr lang="en-US" dirty="0"/>
              <a:t>In python, in order to accept input from the keyboard we use the input(prompt)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6FABC-D769-654E-82CF-F420141EE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89" y="3532027"/>
            <a:ext cx="3784600" cy="96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D130E0-9975-9742-8429-8D1859FC9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89" y="4696897"/>
            <a:ext cx="8140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298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BDF1-BD2F-114F-AB49-C083BE64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– Rock, Paper, Scissors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A57F-CC3E-4047-9599-713EE35A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Guidelines:</a:t>
            </a:r>
          </a:p>
          <a:p>
            <a:pPr lvl="1"/>
            <a:r>
              <a:rPr lang="en-US" dirty="0"/>
              <a:t>1. The game will keep score</a:t>
            </a:r>
          </a:p>
          <a:p>
            <a:pPr lvl="1"/>
            <a:r>
              <a:rPr lang="en-US" dirty="0"/>
              <a:t>2. The game will let you stop whenever you want to</a:t>
            </a:r>
          </a:p>
          <a:p>
            <a:pPr lvl="1"/>
            <a:r>
              <a:rPr lang="en-US" dirty="0"/>
              <a:t>3. The game will prompt the player for a choice and respond with the computer’s choice randomly</a:t>
            </a:r>
          </a:p>
          <a:p>
            <a:pPr lvl="2"/>
            <a:r>
              <a:rPr lang="en-US" dirty="0"/>
              <a:t>The user input must be a string</a:t>
            </a:r>
          </a:p>
          <a:p>
            <a:pPr lvl="2"/>
            <a:r>
              <a:rPr lang="en-US" dirty="0"/>
              <a:t>The code must use a dictionary to map strings to </a:t>
            </a:r>
            <a:r>
              <a:rPr lang="en-US" dirty="0" err="1"/>
              <a:t>ints</a:t>
            </a:r>
            <a:endParaRPr lang="en-US" dirty="0"/>
          </a:p>
          <a:p>
            <a:pPr lvl="1"/>
            <a:r>
              <a:rPr lang="en-US" dirty="0"/>
              <a:t>4. If the player inputs a bad input, the game will warn the player and continue</a:t>
            </a:r>
          </a:p>
          <a:p>
            <a:pPr lvl="1"/>
            <a:r>
              <a:rPr lang="en-US" dirty="0"/>
              <a:t>5. The entire game must be a function</a:t>
            </a:r>
          </a:p>
        </p:txBody>
      </p:sp>
    </p:spTree>
    <p:extLst>
      <p:ext uri="{BB962C8B-B14F-4D97-AF65-F5344CB8AC3E}">
        <p14:creationId xmlns:p14="http://schemas.microsoft.com/office/powerpoint/2010/main" val="5864220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DFB5-9E6B-9C4F-B009-9FF3D529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F3C4-E30E-8340-A7EE-543276B8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been working with python and other languages for years now and I always feel like I’m learning something</a:t>
            </a:r>
          </a:p>
          <a:p>
            <a:r>
              <a:rPr lang="en-US" dirty="0"/>
              <a:t>Coding and programming can become as normal for us as maths and English, and I think going forward it is only going to become more important</a:t>
            </a:r>
          </a:p>
          <a:p>
            <a:r>
              <a:rPr lang="en-US" dirty="0"/>
              <a:t>6AMB has a fantastic reference book “Beginning Programming with Python For Dummies” and it can be found in the Innovation room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singapore.kinokuniya.com</a:t>
            </a:r>
            <a:r>
              <a:rPr lang="en-US" dirty="0"/>
              <a:t>/</a:t>
            </a:r>
            <a:r>
              <a:rPr lang="en-US" dirty="0" err="1"/>
              <a:t>bw</a:t>
            </a:r>
            <a:r>
              <a:rPr lang="en-US" dirty="0"/>
              <a:t>/9781119457893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4066-DD8B-034C-8B67-BBB40300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Python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6966-506D-C74B-BABF-3C3F5313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https://realpython.com/installing-python/</a:t>
            </a:r>
            <a:endParaRPr lang="en-US" dirty="0"/>
          </a:p>
          <a:p>
            <a:r>
              <a:rPr lang="en-US" dirty="0"/>
              <a:t>This is the best link on how to download the newest version of python for macOS, Windows or Linux</a:t>
            </a:r>
          </a:p>
          <a:p>
            <a:endParaRPr lang="en-US" dirty="0"/>
          </a:p>
          <a:p>
            <a:r>
              <a:rPr lang="en-US" dirty="0"/>
              <a:t>Today we will be using an online compiler, so this is not necessary but in your own time feel free</a:t>
            </a:r>
          </a:p>
          <a:p>
            <a:r>
              <a:rPr lang="en-US" dirty="0"/>
              <a:t>After downloading python, you can use a text editor like ”Visual Studio Code” to actually write your code</a:t>
            </a:r>
          </a:p>
          <a:p>
            <a:endParaRPr lang="en-US" dirty="0"/>
          </a:p>
          <a:p>
            <a:r>
              <a:rPr lang="en-US" dirty="0"/>
              <a:t>Since we will not be downloading Python, for today we will skip over the next 3 slides</a:t>
            </a:r>
          </a:p>
        </p:txBody>
      </p:sp>
    </p:spTree>
    <p:extLst>
      <p:ext uri="{BB962C8B-B14F-4D97-AF65-F5344CB8AC3E}">
        <p14:creationId xmlns:p14="http://schemas.microsoft.com/office/powerpoint/2010/main" val="17636119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6C48-2D02-C847-B830-A68475A4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Remarks and Further 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41C9-F868-064C-AD75-A79A61103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very accessible and truly is universal in applications</a:t>
            </a:r>
          </a:p>
          <a:p>
            <a:r>
              <a:rPr lang="en-US" dirty="0"/>
              <a:t>Using packages and libraries you have the power to do millions of tasks with only a few keystrokes</a:t>
            </a:r>
          </a:p>
          <a:p>
            <a:pPr fontAlgn="base"/>
            <a:r>
              <a:rPr lang="en-US" dirty="0"/>
              <a:t>If you want to keep going with python after some further practice you could explore some of the following packages</a:t>
            </a:r>
          </a:p>
          <a:p>
            <a:pPr lvl="1" fontAlgn="base"/>
            <a:r>
              <a:rPr lang="en-US" dirty="0"/>
              <a:t>Data visualization: matplotlib</a:t>
            </a:r>
          </a:p>
          <a:p>
            <a:pPr lvl="1" fontAlgn="base"/>
            <a:r>
              <a:rPr lang="en-US" dirty="0"/>
              <a:t>HTTP and Network Stuff: Requests</a:t>
            </a:r>
          </a:p>
          <a:p>
            <a:pPr lvl="1" fontAlgn="base"/>
            <a:r>
              <a:rPr lang="en-US" dirty="0"/>
              <a:t>Data Analysis and ML: Pandas</a:t>
            </a:r>
          </a:p>
          <a:p>
            <a:r>
              <a:rPr lang="en-US" dirty="0"/>
              <a:t>If you need any guidance or help, please email me at siddbose97@gmail.com</a:t>
            </a:r>
          </a:p>
        </p:txBody>
      </p:sp>
    </p:spTree>
    <p:extLst>
      <p:ext uri="{BB962C8B-B14F-4D97-AF65-F5344CB8AC3E}">
        <p14:creationId xmlns:p14="http://schemas.microsoft.com/office/powerpoint/2010/main" val="423174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684C-B31C-6F4D-B0D7-BFB1A558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Command Line Interface (CLI)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D36C-334E-6B4D-A590-266743C73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let’s assume you have not downloaded python yet, this is how you would do so:</a:t>
            </a:r>
          </a:p>
          <a:p>
            <a:pPr lvl="1"/>
            <a:r>
              <a:rPr lang="en-US" dirty="0"/>
              <a:t>If you have a Mac, it is probably preinstalled, but you can check by going to the terminal app and typing in “python --version” and it should be after 3.7</a:t>
            </a:r>
          </a:p>
          <a:p>
            <a:pPr lvl="1"/>
            <a:r>
              <a:rPr lang="en-US" dirty="0"/>
              <a:t>In a newer windows PC it is also probably preinstalled and you can check in </a:t>
            </a:r>
            <a:r>
              <a:rPr lang="en-US" dirty="0" err="1"/>
              <a:t>cmd.exe</a:t>
            </a:r>
            <a:r>
              <a:rPr lang="en-US" dirty="0"/>
              <a:t> by typing in “python --version” and it should be after 3.7</a:t>
            </a:r>
          </a:p>
          <a:p>
            <a:pPr lvl="1"/>
            <a:r>
              <a:rPr lang="en-US" dirty="0"/>
              <a:t>If it is not installed, go to </a:t>
            </a:r>
            <a:r>
              <a:rPr lang="en-US" dirty="0" err="1"/>
              <a:t>python.org</a:t>
            </a:r>
            <a:r>
              <a:rPr lang="en-US" dirty="0"/>
              <a:t> and download python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64A4E-4762-FE41-B4F9-DEF8F3E5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807" y="5415337"/>
            <a:ext cx="764047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795F-2FEB-C149-9F5F-2F5E9C1C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CLI contd.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BDBD-8DA1-0445-8D8F-00A214E3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Interface is essentially a window into the heart of your computer. It allows you to manipulate files and directories through simple text. </a:t>
            </a:r>
          </a:p>
          <a:p>
            <a:pPr lvl="1"/>
            <a:r>
              <a:rPr lang="en-US" dirty="0"/>
              <a:t>Some useful commands include:</a:t>
            </a:r>
          </a:p>
          <a:p>
            <a:pPr lvl="2"/>
            <a:r>
              <a:rPr lang="en-US" dirty="0"/>
              <a:t>cd – change directory: you can move into and out of folders like this</a:t>
            </a:r>
          </a:p>
          <a:p>
            <a:pPr lvl="3"/>
            <a:r>
              <a:rPr lang="en-US" dirty="0"/>
              <a:t>cd Documents: this will move you into your documents folder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– make directory: you can create folders like this</a:t>
            </a:r>
          </a:p>
          <a:p>
            <a:pPr lvl="2"/>
            <a:r>
              <a:rPr lang="en-US" dirty="0"/>
              <a:t>touch [filename] – you can create files like this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01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14896</TotalTime>
  <Words>4360</Words>
  <Application>Microsoft Macintosh PowerPoint</Application>
  <PresentationFormat>Widescreen</PresentationFormat>
  <Paragraphs>453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Century Gothic</vt:lpstr>
      <vt:lpstr>Wingdings 3</vt:lpstr>
      <vt:lpstr>Ion</vt:lpstr>
      <vt:lpstr>6AMB Python Workshop</vt:lpstr>
      <vt:lpstr>Who am I?</vt:lpstr>
      <vt:lpstr>Why Python?</vt:lpstr>
      <vt:lpstr>Workshop Objectives </vt:lpstr>
      <vt:lpstr>Syllabus</vt:lpstr>
      <vt:lpstr>Syllabus Continued</vt:lpstr>
      <vt:lpstr>How to Download Python  </vt:lpstr>
      <vt:lpstr>Understanding Command Line Interface (CLI)</vt:lpstr>
      <vt:lpstr>Understanding CLI contd. </vt:lpstr>
      <vt:lpstr>Hello World</vt:lpstr>
      <vt:lpstr>Using the Online Compiler</vt:lpstr>
      <vt:lpstr>Hello World Contd</vt:lpstr>
      <vt:lpstr>Python Syntax, Variables and Comments</vt:lpstr>
      <vt:lpstr>Indentation</vt:lpstr>
      <vt:lpstr>Variables</vt:lpstr>
      <vt:lpstr>Variables Contd</vt:lpstr>
      <vt:lpstr>Outputting Variables</vt:lpstr>
      <vt:lpstr>Naming Variables</vt:lpstr>
      <vt:lpstr>Comments</vt:lpstr>
      <vt:lpstr>Variables Quiz</vt:lpstr>
      <vt:lpstr>Data Types</vt:lpstr>
      <vt:lpstr>Data Types Contd</vt:lpstr>
      <vt:lpstr>Checking data types</vt:lpstr>
      <vt:lpstr>Data Type Quiz</vt:lpstr>
      <vt:lpstr>Logical Operators</vt:lpstr>
      <vt:lpstr>Arithmetic Operators</vt:lpstr>
      <vt:lpstr>Comparison Operators</vt:lpstr>
      <vt:lpstr>Logical Operators</vt:lpstr>
      <vt:lpstr>Identity and Membership Operators</vt:lpstr>
      <vt:lpstr>Operators Quiz</vt:lpstr>
      <vt:lpstr>Numbers and Numerical Types</vt:lpstr>
      <vt:lpstr>Numbers Quiz</vt:lpstr>
      <vt:lpstr>Random Numbers</vt:lpstr>
      <vt:lpstr>Dice Project</vt:lpstr>
      <vt:lpstr>Sample Code and Output</vt:lpstr>
      <vt:lpstr>Strings and Modifying Strings</vt:lpstr>
      <vt:lpstr>String Methods</vt:lpstr>
      <vt:lpstr>String Concatenation</vt:lpstr>
      <vt:lpstr>More String Methods</vt:lpstr>
      <vt:lpstr>Second Mini Project: Bio Document</vt:lpstr>
      <vt:lpstr>Mini Project Code Review</vt:lpstr>
      <vt:lpstr>Bio Document Example</vt:lpstr>
      <vt:lpstr>Booleans, is it true?</vt:lpstr>
      <vt:lpstr>Booleans for Types</vt:lpstr>
      <vt:lpstr>Returning Values in Functions</vt:lpstr>
      <vt:lpstr>List Data Types</vt:lpstr>
      <vt:lpstr>Set Data Types</vt:lpstr>
      <vt:lpstr>Tuples</vt:lpstr>
      <vt:lpstr>Dictionaries</vt:lpstr>
      <vt:lpstr>Dictionaries Continued</vt:lpstr>
      <vt:lpstr>List, Set, Tuple, Dictionary Quiz</vt:lpstr>
      <vt:lpstr>Control Flow: Conditional Statements and Loops</vt:lpstr>
      <vt:lpstr>If…Else Statements</vt:lpstr>
      <vt:lpstr>If…Else contd.</vt:lpstr>
      <vt:lpstr>Pitfalls in If…else</vt:lpstr>
      <vt:lpstr>While Loops</vt:lpstr>
      <vt:lpstr>While Loops Contd</vt:lpstr>
      <vt:lpstr>Uses for While loops</vt:lpstr>
      <vt:lpstr>Break and Continue Statements</vt:lpstr>
      <vt:lpstr>Pitfalls of While Loops</vt:lpstr>
      <vt:lpstr>For Loops</vt:lpstr>
      <vt:lpstr>Nested For Loops</vt:lpstr>
      <vt:lpstr>Conditions and Loops Quiz</vt:lpstr>
      <vt:lpstr>Functions</vt:lpstr>
      <vt:lpstr>Functions Contd.</vt:lpstr>
      <vt:lpstr>Functions Quiz</vt:lpstr>
      <vt:lpstr>Inputs</vt:lpstr>
      <vt:lpstr>Final Project – Rock, Paper, Scissors</vt:lpstr>
      <vt:lpstr>Thank you for attending</vt:lpstr>
      <vt:lpstr>Closing Remarks and Further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6AMB Python Workshop</dc:title>
  <dc:creator>Siddhartha Bose</dc:creator>
  <cp:lastModifiedBy>Siddhartha Bose</cp:lastModifiedBy>
  <cp:revision>49</cp:revision>
  <dcterms:created xsi:type="dcterms:W3CDTF">2021-05-25T09:43:26Z</dcterms:created>
  <dcterms:modified xsi:type="dcterms:W3CDTF">2021-06-07T14:07:49Z</dcterms:modified>
</cp:coreProperties>
</file>