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0"/>
  </p:notesMasterIdLst>
  <p:sldIdLst>
    <p:sldId id="258" r:id="rId2"/>
    <p:sldId id="297" r:id="rId3"/>
    <p:sldId id="283" r:id="rId4"/>
    <p:sldId id="284" r:id="rId5"/>
    <p:sldId id="280" r:id="rId6"/>
    <p:sldId id="285" r:id="rId7"/>
    <p:sldId id="299" r:id="rId8"/>
    <p:sldId id="281" r:id="rId9"/>
    <p:sldId id="286" r:id="rId10"/>
    <p:sldId id="287" r:id="rId11"/>
    <p:sldId id="288" r:id="rId12"/>
    <p:sldId id="289" r:id="rId13"/>
    <p:sldId id="303" r:id="rId14"/>
    <p:sldId id="292" r:id="rId15"/>
    <p:sldId id="293" r:id="rId16"/>
    <p:sldId id="294" r:id="rId17"/>
    <p:sldId id="290" r:id="rId18"/>
    <p:sldId id="27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5B32E51-11FB-4129-8363-74051D930DD5}">
  <a:tblStyle styleId="{D5B32E51-11FB-4129-8363-74051D930D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51" autoAdjust="0"/>
    <p:restoredTop sz="94700" autoAdjust="0"/>
  </p:normalViewPr>
  <p:slideViewPr>
    <p:cSldViewPr>
      <p:cViewPr varScale="1">
        <p:scale>
          <a:sx n="94" d="100"/>
          <a:sy n="94" d="100"/>
        </p:scale>
        <p:origin x="-70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824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Shape 16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Shape 17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" name="Shape 1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Shape 565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66" name="Shape 566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75" name="Shape 575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82" name="Shape 582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Shape 59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591" name="Shape 591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Shape 601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02" name="Shape 60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610" name="Shape 610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Shape 6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">
  <p:cSld name="BLANK_2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718" name="Shape 718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19" name="Shape 719"/>
            <p:cNvSpPr/>
            <p:nvPr/>
          </p:nvSpPr>
          <p:spPr>
            <a:xfrm>
              <a:off x="3440674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573433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573433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0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0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1720337" y="-4550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1720337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1146891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1146891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2867228" y="567964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867228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293783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014120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3440674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514543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5145436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571990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292327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5718882" y="343053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718882" y="4575559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7431431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857986" y="1140477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8570535" y="2858018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8570535" y="4003045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7997090" y="1712991"/>
              <a:ext cx="573300" cy="572400"/>
            </a:xfrm>
            <a:prstGeom prst="rect">
              <a:avLst/>
            </a:prstGeom>
            <a:solidFill>
              <a:srgbClr val="9ED1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45" name="Shape 745"/>
            <p:cNvSpPr/>
            <p:nvPr/>
          </p:nvSpPr>
          <p:spPr>
            <a:xfrm>
              <a:off x="573433" y="1140477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73433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172033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1146891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1146891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2867228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2867228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2867228" y="4575559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2293783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4014120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4014120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014120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4571990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4571990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292327" y="56796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292327" y="2285504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292327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5718882" y="-4550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718882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7431431" y="4003045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57986" y="343053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8570535" y="1712991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5718882" y="2858018"/>
              <a:ext cx="573300" cy="572400"/>
            </a:xfrm>
            <a:prstGeom prst="rect">
              <a:avLst/>
            </a:prstGeom>
            <a:solidFill>
              <a:srgbClr val="266D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Shape 769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70" name="Shape 770"/>
            <p:cNvSpPr/>
            <p:nvPr/>
          </p:nvSpPr>
          <p:spPr>
            <a:xfrm>
              <a:off x="573433" y="171299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0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1720337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1146891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114689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2867228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2867228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2293783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4014120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3440674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3440674" y="2858018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514543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514543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4571990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292327" y="3430531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5718882" y="4003045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7431431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7431431" y="4575559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57986" y="56796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57986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8570535" y="1140477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7997090" y="-4550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7997090" y="2285504"/>
              <a:ext cx="573300" cy="572400"/>
            </a:xfrm>
            <a:prstGeom prst="rect">
              <a:avLst/>
            </a:prstGeom>
            <a:solidFill>
              <a:srgbClr val="DFE9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Shape 79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795" name="Shape 795"/>
            <p:cNvSpPr/>
            <p:nvPr/>
          </p:nvSpPr>
          <p:spPr>
            <a:xfrm>
              <a:off x="743143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573433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1720337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720337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1146891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867228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293783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293783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4014120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440674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5145436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5145436" y="171299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4571990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4571990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292327" y="-4550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292327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5718882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7431431" y="228550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7431431" y="3430531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857986" y="4003045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8570535" y="567964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8570535" y="4575559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7997090" y="1140477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7997090" y="2858018"/>
              <a:ext cx="573300" cy="572400"/>
            </a:xfrm>
            <a:prstGeom prst="rect">
              <a:avLst/>
            </a:prstGeom>
            <a:solidFill>
              <a:srgbClr val="50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21" name="Shape 821"/>
            <p:cNvSpPr/>
            <p:nvPr/>
          </p:nvSpPr>
          <p:spPr>
            <a:xfrm>
              <a:off x="57343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0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1720337" y="1140477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1146891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293783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2293783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014120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014120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440674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440674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145436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14543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571990" y="228550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292327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5718882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7431431" y="171299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6857986" y="2858018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857986" y="4575559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8570535" y="-4550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8570535" y="3430531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7997090" y="567964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7997090" y="4003045"/>
              <a:ext cx="573300" cy="572400"/>
            </a:xfrm>
            <a:prstGeom prst="rect">
              <a:avLst/>
            </a:prstGeom>
            <a:solidFill>
              <a:srgbClr val="2786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Shape 844"/>
          <p:cNvGrpSpPr/>
          <p:nvPr/>
        </p:nvGrpSpPr>
        <p:grpSpPr>
          <a:xfrm>
            <a:off x="0" y="-4550"/>
            <a:ext cx="9143835" cy="5152509"/>
            <a:chOff x="0" y="-4550"/>
            <a:chExt cx="9143835" cy="5152509"/>
          </a:xfrm>
        </p:grpSpPr>
        <p:sp>
          <p:nvSpPr>
            <p:cNvPr id="845" name="Shape 845"/>
            <p:cNvSpPr/>
            <p:nvPr/>
          </p:nvSpPr>
          <p:spPr>
            <a:xfrm>
              <a:off x="7997090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73433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73433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1720337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172033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1146891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2867228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2293783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2293783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4014120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3440674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3440674" y="4003045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145436" y="2858018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45719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292327" y="4575559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5718882" y="1140477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7431431" y="56796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857986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857986" y="171299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8570535" y="2285504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7997090" y="3430531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4571990" y="-4550"/>
              <a:ext cx="573300" cy="572400"/>
            </a:xfrm>
            <a:prstGeom prst="rect">
              <a:avLst/>
            </a:pr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 mosaic small">
  <p:cSld name="BLANK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Shape 869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870" name="Shape 870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871" name="Shape 871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872" name="Shape 872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Shape 873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Shape 876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Shape 882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Shape 887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Shape 888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Shape 890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Shape 891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Shape 892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Shape 893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Shape 894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Shape 895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Shape 896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7" name="Shape 89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898" name="Shape 898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Shape 899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Shape 900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Shape 901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Shape 902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Shape 903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Shape 904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Shape 905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Shape 906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Shape 907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Shape 908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Shape 909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Shape 910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Shape 911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Shape 912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Shape 913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Shape 914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Shape 916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Shape 917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Shape 919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Shape 920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Shape 922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Shape 923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924" name="Shape 924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Shape 925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Shape 926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Shape 928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Shape 929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Shape 931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Shape 932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Shape 934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Shape 935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Shape 937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Shape 938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Shape 940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Shape 941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Shape 942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Shape 943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Shape 944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Shape 945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Shape 947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Shape 948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Shape 949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3440674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573433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Shape 952"/>
              <p:cNvSpPr/>
              <p:nvPr/>
            </p:nvSpPr>
            <p:spPr>
              <a:xfrm>
                <a:off x="573433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Shape 953"/>
              <p:cNvSpPr/>
              <p:nvPr/>
            </p:nvSpPr>
            <p:spPr>
              <a:xfrm>
                <a:off x="0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Shape 954"/>
              <p:cNvSpPr/>
              <p:nvPr/>
            </p:nvSpPr>
            <p:spPr>
              <a:xfrm>
                <a:off x="0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Shape 955"/>
              <p:cNvSpPr/>
              <p:nvPr/>
            </p:nvSpPr>
            <p:spPr>
              <a:xfrm>
                <a:off x="1720337" y="-4550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Shape 956"/>
              <p:cNvSpPr/>
              <p:nvPr/>
            </p:nvSpPr>
            <p:spPr>
              <a:xfrm>
                <a:off x="1720337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Shape 957"/>
              <p:cNvSpPr/>
              <p:nvPr/>
            </p:nvSpPr>
            <p:spPr>
              <a:xfrm>
                <a:off x="1146891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Shape 958"/>
              <p:cNvSpPr/>
              <p:nvPr/>
            </p:nvSpPr>
            <p:spPr>
              <a:xfrm>
                <a:off x="1146891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Shape 959"/>
              <p:cNvSpPr/>
              <p:nvPr/>
            </p:nvSpPr>
            <p:spPr>
              <a:xfrm>
                <a:off x="2867228" y="567964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Shape 960"/>
              <p:cNvSpPr/>
              <p:nvPr/>
            </p:nvSpPr>
            <p:spPr>
              <a:xfrm>
                <a:off x="2867228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Shape 961"/>
              <p:cNvSpPr/>
              <p:nvPr/>
            </p:nvSpPr>
            <p:spPr>
              <a:xfrm>
                <a:off x="2293783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Shape 962"/>
              <p:cNvSpPr/>
              <p:nvPr/>
            </p:nvSpPr>
            <p:spPr>
              <a:xfrm>
                <a:off x="4014120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Shape 963"/>
              <p:cNvSpPr/>
              <p:nvPr/>
            </p:nvSpPr>
            <p:spPr>
              <a:xfrm>
                <a:off x="3440674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Shape 964"/>
              <p:cNvSpPr/>
              <p:nvPr/>
            </p:nvSpPr>
            <p:spPr>
              <a:xfrm>
                <a:off x="514543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5145436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Shape 966"/>
              <p:cNvSpPr/>
              <p:nvPr/>
            </p:nvSpPr>
            <p:spPr>
              <a:xfrm>
                <a:off x="4571990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Shape 967"/>
              <p:cNvSpPr/>
              <p:nvPr/>
            </p:nvSpPr>
            <p:spPr>
              <a:xfrm>
                <a:off x="6292327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Shape 968"/>
              <p:cNvSpPr/>
              <p:nvPr/>
            </p:nvSpPr>
            <p:spPr>
              <a:xfrm>
                <a:off x="5718882" y="343053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Shape 969"/>
              <p:cNvSpPr/>
              <p:nvPr/>
            </p:nvSpPr>
            <p:spPr>
              <a:xfrm>
                <a:off x="5718882" y="4575559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Shape 970"/>
              <p:cNvSpPr/>
              <p:nvPr/>
            </p:nvSpPr>
            <p:spPr>
              <a:xfrm>
                <a:off x="7431431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Shape 971"/>
              <p:cNvSpPr/>
              <p:nvPr/>
            </p:nvSpPr>
            <p:spPr>
              <a:xfrm>
                <a:off x="6857986" y="1140477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Shape 972"/>
              <p:cNvSpPr/>
              <p:nvPr/>
            </p:nvSpPr>
            <p:spPr>
              <a:xfrm>
                <a:off x="8570535" y="2858018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Shape 973"/>
              <p:cNvSpPr/>
              <p:nvPr/>
            </p:nvSpPr>
            <p:spPr>
              <a:xfrm>
                <a:off x="8570535" y="4003045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Shape 974"/>
              <p:cNvSpPr/>
              <p:nvPr/>
            </p:nvSpPr>
            <p:spPr>
              <a:xfrm>
                <a:off x="7997090" y="1712991"/>
                <a:ext cx="573300" cy="572400"/>
              </a:xfrm>
              <a:prstGeom prst="rect">
                <a:avLst/>
              </a:prstGeom>
              <a:solidFill>
                <a:srgbClr val="9ED1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5" name="Shape 975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976" name="Shape 976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977" name="Shape 97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Shape 98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Shape 98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Shape 98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Shape 98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Shape 98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Shape 98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Shape 98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Shape 98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Shape 98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Shape 99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Shape 99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Shape 99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Shape 99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Shape 99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Shape 99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Shape 99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Shape 100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Shape 1001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002" name="Shape 100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Shape 100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Shape 100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Shape 100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Shape 100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Shape 100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Shape 101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Shape 101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Shape 101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Shape 101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Shape 101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Shape 101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Shape 101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Shape 102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6" name="Shape 1026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027" name="Shape 1027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Shape 1028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Shape 1030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Shape 1031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Shape 1033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Shape 1034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Shape 1036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Shape 1037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Shape 1039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Shape 1040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Shape 1042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Shape 1043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Shape 1044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Shape 1045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Shape 1046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Shape 1047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Shape 1048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Shape 1049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Shape 1050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Shape 1051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052" name="Shape 1052"/>
              <p:cNvSpPr/>
              <p:nvPr/>
            </p:nvSpPr>
            <p:spPr>
              <a:xfrm>
                <a:off x="573433" y="1140477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Shape 1053"/>
              <p:cNvSpPr/>
              <p:nvPr/>
            </p:nvSpPr>
            <p:spPr>
              <a:xfrm>
                <a:off x="573433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172033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1146891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Shape 1057"/>
              <p:cNvSpPr/>
              <p:nvPr/>
            </p:nvSpPr>
            <p:spPr>
              <a:xfrm>
                <a:off x="1146891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Shape 1058"/>
              <p:cNvSpPr/>
              <p:nvPr/>
            </p:nvSpPr>
            <p:spPr>
              <a:xfrm>
                <a:off x="2867228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2867228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867228" y="4575559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Shape 1061"/>
              <p:cNvSpPr/>
              <p:nvPr/>
            </p:nvSpPr>
            <p:spPr>
              <a:xfrm>
                <a:off x="2293783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Shape 1062"/>
              <p:cNvSpPr/>
              <p:nvPr/>
            </p:nvSpPr>
            <p:spPr>
              <a:xfrm>
                <a:off x="4014120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Shape 1063"/>
              <p:cNvSpPr/>
              <p:nvPr/>
            </p:nvSpPr>
            <p:spPr>
              <a:xfrm>
                <a:off x="4014120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Shape 1064"/>
              <p:cNvSpPr/>
              <p:nvPr/>
            </p:nvSpPr>
            <p:spPr>
              <a:xfrm>
                <a:off x="4014120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Shape 1065"/>
              <p:cNvSpPr/>
              <p:nvPr/>
            </p:nvSpPr>
            <p:spPr>
              <a:xfrm>
                <a:off x="4571990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Shape 1066"/>
              <p:cNvSpPr/>
              <p:nvPr/>
            </p:nvSpPr>
            <p:spPr>
              <a:xfrm>
                <a:off x="4571990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Shape 1067"/>
              <p:cNvSpPr/>
              <p:nvPr/>
            </p:nvSpPr>
            <p:spPr>
              <a:xfrm>
                <a:off x="6292327" y="56796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Shape 1068"/>
              <p:cNvSpPr/>
              <p:nvPr/>
            </p:nvSpPr>
            <p:spPr>
              <a:xfrm>
                <a:off x="6292327" y="2285504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Shape 1069"/>
              <p:cNvSpPr/>
              <p:nvPr/>
            </p:nvSpPr>
            <p:spPr>
              <a:xfrm>
                <a:off x="6292327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Shape 1070"/>
              <p:cNvSpPr/>
              <p:nvPr/>
            </p:nvSpPr>
            <p:spPr>
              <a:xfrm>
                <a:off x="5718882" y="-4550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Shape 1071"/>
              <p:cNvSpPr/>
              <p:nvPr/>
            </p:nvSpPr>
            <p:spPr>
              <a:xfrm>
                <a:off x="5718882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Shape 1072"/>
              <p:cNvSpPr/>
              <p:nvPr/>
            </p:nvSpPr>
            <p:spPr>
              <a:xfrm>
                <a:off x="7431431" y="4003045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6857986" y="343053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8570535" y="1712991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5718882" y="2858018"/>
                <a:ext cx="573300" cy="572400"/>
              </a:xfrm>
              <a:prstGeom prst="rect">
                <a:avLst/>
              </a:prstGeom>
              <a:solidFill>
                <a:srgbClr val="266D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6" name="Shape 1076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077" name="Shape 1077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078" name="Shape 107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Shape 108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Shape 108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Shape 108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Shape 108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Shape 108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Shape 108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Shape 108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Shape 108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Shape 108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Shape 108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Shape 109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Shape 109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Shape 109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Shape 109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Shape 109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Shape 109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Shape 109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Shape 109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Shape 109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Shape 109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Shape 110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Shape 1102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103" name="Shape 110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Shape 110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Shape 110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Shape 110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Shape 110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Shape 110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Shape 110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Shape 111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Shape 111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Shape 111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Shape 111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Shape 111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Shape 111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Shape 111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Shape 112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Shape 112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Shape 112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Shape 112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Shape 112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Shape 112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Shape 1127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128" name="Shape 1128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Shape 1129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Shape 1130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Shape 1131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Shape 1132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Shape 1133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Shape 1134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Shape 1135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Shape 1136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Shape 1137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Shape 1138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Shape 1139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Shape 1140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Shape 1142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Shape 1143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Shape 1144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Shape 1145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Shape 1146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Shape 1147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Shape 1148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Shape 1149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Shape 1150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Shape 1151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2" name="Shape 11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153" name="Shape 1153"/>
              <p:cNvSpPr/>
              <p:nvPr/>
            </p:nvSpPr>
            <p:spPr>
              <a:xfrm>
                <a:off x="573433" y="171299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Shape 1154"/>
              <p:cNvSpPr/>
              <p:nvPr/>
            </p:nvSpPr>
            <p:spPr>
              <a:xfrm>
                <a:off x="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Shape 1155"/>
              <p:cNvSpPr/>
              <p:nvPr/>
            </p:nvSpPr>
            <p:spPr>
              <a:xfrm>
                <a:off x="0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Shape 1156"/>
              <p:cNvSpPr/>
              <p:nvPr/>
            </p:nvSpPr>
            <p:spPr>
              <a:xfrm>
                <a:off x="1720337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Shape 1157"/>
              <p:cNvSpPr/>
              <p:nvPr/>
            </p:nvSpPr>
            <p:spPr>
              <a:xfrm>
                <a:off x="1146891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Shape 1158"/>
              <p:cNvSpPr/>
              <p:nvPr/>
            </p:nvSpPr>
            <p:spPr>
              <a:xfrm>
                <a:off x="114689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Shape 1159"/>
              <p:cNvSpPr/>
              <p:nvPr/>
            </p:nvSpPr>
            <p:spPr>
              <a:xfrm>
                <a:off x="2867228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Shape 1160"/>
              <p:cNvSpPr/>
              <p:nvPr/>
            </p:nvSpPr>
            <p:spPr>
              <a:xfrm>
                <a:off x="2867228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Shape 1161"/>
              <p:cNvSpPr/>
              <p:nvPr/>
            </p:nvSpPr>
            <p:spPr>
              <a:xfrm>
                <a:off x="2293783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Shape 1162"/>
              <p:cNvSpPr/>
              <p:nvPr/>
            </p:nvSpPr>
            <p:spPr>
              <a:xfrm>
                <a:off x="4014120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Shape 1163"/>
              <p:cNvSpPr/>
              <p:nvPr/>
            </p:nvSpPr>
            <p:spPr>
              <a:xfrm>
                <a:off x="3440674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Shape 1164"/>
              <p:cNvSpPr/>
              <p:nvPr/>
            </p:nvSpPr>
            <p:spPr>
              <a:xfrm>
                <a:off x="3440674" y="2858018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Shape 1165"/>
              <p:cNvSpPr/>
              <p:nvPr/>
            </p:nvSpPr>
            <p:spPr>
              <a:xfrm>
                <a:off x="514543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Shape 1166"/>
              <p:cNvSpPr/>
              <p:nvPr/>
            </p:nvSpPr>
            <p:spPr>
              <a:xfrm>
                <a:off x="514543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Shape 1167"/>
              <p:cNvSpPr/>
              <p:nvPr/>
            </p:nvSpPr>
            <p:spPr>
              <a:xfrm>
                <a:off x="4571990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Shape 1168"/>
              <p:cNvSpPr/>
              <p:nvPr/>
            </p:nvSpPr>
            <p:spPr>
              <a:xfrm>
                <a:off x="6292327" y="3430531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Shape 1169"/>
              <p:cNvSpPr/>
              <p:nvPr/>
            </p:nvSpPr>
            <p:spPr>
              <a:xfrm>
                <a:off x="5718882" y="4003045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Shape 1170"/>
              <p:cNvSpPr/>
              <p:nvPr/>
            </p:nvSpPr>
            <p:spPr>
              <a:xfrm>
                <a:off x="7431431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Shape 1171"/>
              <p:cNvSpPr/>
              <p:nvPr/>
            </p:nvSpPr>
            <p:spPr>
              <a:xfrm>
                <a:off x="7431431" y="4575559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Shape 1172"/>
              <p:cNvSpPr/>
              <p:nvPr/>
            </p:nvSpPr>
            <p:spPr>
              <a:xfrm>
                <a:off x="6857986" y="56796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Shape 1173"/>
              <p:cNvSpPr/>
              <p:nvPr/>
            </p:nvSpPr>
            <p:spPr>
              <a:xfrm>
                <a:off x="6857986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Shape 1174"/>
              <p:cNvSpPr/>
              <p:nvPr/>
            </p:nvSpPr>
            <p:spPr>
              <a:xfrm>
                <a:off x="8570535" y="1140477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Shape 1175"/>
              <p:cNvSpPr/>
              <p:nvPr/>
            </p:nvSpPr>
            <p:spPr>
              <a:xfrm>
                <a:off x="7997090" y="-4550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Shape 1176"/>
              <p:cNvSpPr/>
              <p:nvPr/>
            </p:nvSpPr>
            <p:spPr>
              <a:xfrm>
                <a:off x="7997090" y="2285504"/>
                <a:ext cx="573300" cy="572400"/>
              </a:xfrm>
              <a:prstGeom prst="rect">
                <a:avLst/>
              </a:prstGeom>
              <a:solidFill>
                <a:srgbClr val="DFE9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7" name="Shape 1177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178" name="Shape 1178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179" name="Shape 1179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Shape 1180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Shape 1181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Shape 1182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Shape 1183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Shape 1184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Shape 1185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Shape 1186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Shape 1187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Shape 1188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Shape 1189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Shape 1190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Shape 1191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Shape 1192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Shape 1193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Shape 1194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Shape 1195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Shape 1196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Shape 1197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Shape 1198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Shape 1199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Shape 1200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Shape 1201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Shape 1202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Shape 1203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4" name="Shape 12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Shape 1206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Shape 1207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Shape 1208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Shape 1209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Shape 1210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Shape 1211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Shape 1212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Shape 1213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Shape 1214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Shape 1215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Shape 1216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Shape 1217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Shape 1218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Shape 1219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Shape 1220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Shape 1221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Shape 1222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Shape 1223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Shape 1224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Shape 1225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Shape 1226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Shape 1227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Shape 1228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Shape 1229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0" name="Shape 1230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231" name="Shape 1231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Shape 1232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Shape 1233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Shape 1234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Shape 1235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Shape 1236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Shape 1237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Shape 1238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Shape 1239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Shape 1240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Shape 1241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Shape 1242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Shape 1243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Shape 1244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Shape 1245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Shape 1246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Shape 1247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Shape 1248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Shape 1249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Shape 1250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Shape 1251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Shape 1252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Shape 1253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Shape 1254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Shape 1255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6" name="Shape 1256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257" name="Shape 1257"/>
              <p:cNvSpPr/>
              <p:nvPr/>
            </p:nvSpPr>
            <p:spPr>
              <a:xfrm>
                <a:off x="743143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Shape 1258"/>
              <p:cNvSpPr/>
              <p:nvPr/>
            </p:nvSpPr>
            <p:spPr>
              <a:xfrm>
                <a:off x="573433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Shape 1259"/>
              <p:cNvSpPr/>
              <p:nvPr/>
            </p:nvSpPr>
            <p:spPr>
              <a:xfrm>
                <a:off x="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Shape 1260"/>
              <p:cNvSpPr/>
              <p:nvPr/>
            </p:nvSpPr>
            <p:spPr>
              <a:xfrm>
                <a:off x="1720337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Shape 1261"/>
              <p:cNvSpPr/>
              <p:nvPr/>
            </p:nvSpPr>
            <p:spPr>
              <a:xfrm>
                <a:off x="1720337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Shape 1262"/>
              <p:cNvSpPr/>
              <p:nvPr/>
            </p:nvSpPr>
            <p:spPr>
              <a:xfrm>
                <a:off x="1146891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Shape 1263"/>
              <p:cNvSpPr/>
              <p:nvPr/>
            </p:nvSpPr>
            <p:spPr>
              <a:xfrm>
                <a:off x="2867228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Shape 1264"/>
              <p:cNvSpPr/>
              <p:nvPr/>
            </p:nvSpPr>
            <p:spPr>
              <a:xfrm>
                <a:off x="2293783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Shape 1265"/>
              <p:cNvSpPr/>
              <p:nvPr/>
            </p:nvSpPr>
            <p:spPr>
              <a:xfrm>
                <a:off x="2293783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Shape 1266"/>
              <p:cNvSpPr/>
              <p:nvPr/>
            </p:nvSpPr>
            <p:spPr>
              <a:xfrm>
                <a:off x="4014120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Shape 1267"/>
              <p:cNvSpPr/>
              <p:nvPr/>
            </p:nvSpPr>
            <p:spPr>
              <a:xfrm>
                <a:off x="3440674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Shape 1268"/>
              <p:cNvSpPr/>
              <p:nvPr/>
            </p:nvSpPr>
            <p:spPr>
              <a:xfrm>
                <a:off x="5145436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Shape 1269"/>
              <p:cNvSpPr/>
              <p:nvPr/>
            </p:nvSpPr>
            <p:spPr>
              <a:xfrm>
                <a:off x="5145436" y="171299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Shape 1270"/>
              <p:cNvSpPr/>
              <p:nvPr/>
            </p:nvSpPr>
            <p:spPr>
              <a:xfrm>
                <a:off x="4571990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Shape 1271"/>
              <p:cNvSpPr/>
              <p:nvPr/>
            </p:nvSpPr>
            <p:spPr>
              <a:xfrm>
                <a:off x="4571990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Shape 1272"/>
              <p:cNvSpPr/>
              <p:nvPr/>
            </p:nvSpPr>
            <p:spPr>
              <a:xfrm>
                <a:off x="6292327" y="-4550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Shape 1273"/>
              <p:cNvSpPr/>
              <p:nvPr/>
            </p:nvSpPr>
            <p:spPr>
              <a:xfrm>
                <a:off x="6292327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5718882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Shape 1275"/>
              <p:cNvSpPr/>
              <p:nvPr/>
            </p:nvSpPr>
            <p:spPr>
              <a:xfrm>
                <a:off x="7431431" y="228550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Shape 1276"/>
              <p:cNvSpPr/>
              <p:nvPr/>
            </p:nvSpPr>
            <p:spPr>
              <a:xfrm>
                <a:off x="7431431" y="3430531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Shape 1277"/>
              <p:cNvSpPr/>
              <p:nvPr/>
            </p:nvSpPr>
            <p:spPr>
              <a:xfrm>
                <a:off x="6857986" y="4003045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Shape 1278"/>
              <p:cNvSpPr/>
              <p:nvPr/>
            </p:nvSpPr>
            <p:spPr>
              <a:xfrm>
                <a:off x="8570535" y="567964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8570535" y="4575559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Shape 1280"/>
              <p:cNvSpPr/>
              <p:nvPr/>
            </p:nvSpPr>
            <p:spPr>
              <a:xfrm>
                <a:off x="7997090" y="1140477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Shape 1281"/>
              <p:cNvSpPr/>
              <p:nvPr/>
            </p:nvSpPr>
            <p:spPr>
              <a:xfrm>
                <a:off x="7997090" y="2858018"/>
                <a:ext cx="573300" cy="572400"/>
              </a:xfrm>
              <a:prstGeom prst="rect">
                <a:avLst/>
              </a:prstGeom>
              <a:solidFill>
                <a:srgbClr val="50B8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2" name="Shape 1282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283" name="Shape 1283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Shape 1285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Shape 1286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Shape 1287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Shape 1288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Shape 1289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Shape 1290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Shape 1291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Shape 1292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Shape 1294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Shape 1295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Shape 1296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Shape 1297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Shape 1298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Shape 1299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Shape 1300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Shape 1301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Shape 1302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Shape 1303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Shape 1304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Shape 1305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Shape 1306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Shape 1307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Shape 1310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Shape 1311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Shape 1312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Shape 1313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Shape 1314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Shape 1315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Shape 1316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Shape 1317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Shape 1318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Shape 1319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Shape 1320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Shape 1321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Shape 1322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Shape 1323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Shape 1324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Shape 1325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Shape 1326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Shape 1327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Shape 1328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Shape 1329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Shape 1330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Shape 1331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Shape 1333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Shape 1334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Shape 1335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Shape 1336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Shape 1337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Shape 1338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Shape 1339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Shape 1340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Shape 1341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Shape 1342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Shape 1343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Shape 1344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Shape 1345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Shape 1346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Shape 1347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Shape 1348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Shape 1349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Shape 1350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Shape 1351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Shape 1352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Shape 1353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Shape 1354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Shape 1355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356" name="Shape 1356"/>
              <p:cNvSpPr/>
              <p:nvPr/>
            </p:nvSpPr>
            <p:spPr>
              <a:xfrm>
                <a:off x="57343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Shape 1357"/>
              <p:cNvSpPr/>
              <p:nvPr/>
            </p:nvSpPr>
            <p:spPr>
              <a:xfrm>
                <a:off x="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Shape 1358"/>
              <p:cNvSpPr/>
              <p:nvPr/>
            </p:nvSpPr>
            <p:spPr>
              <a:xfrm>
                <a:off x="0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Shape 1359"/>
              <p:cNvSpPr/>
              <p:nvPr/>
            </p:nvSpPr>
            <p:spPr>
              <a:xfrm>
                <a:off x="1720337" y="1140477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Shape 1360"/>
              <p:cNvSpPr/>
              <p:nvPr/>
            </p:nvSpPr>
            <p:spPr>
              <a:xfrm>
                <a:off x="1146891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Shape 1361"/>
              <p:cNvSpPr/>
              <p:nvPr/>
            </p:nvSpPr>
            <p:spPr>
              <a:xfrm>
                <a:off x="2293783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Shape 1362"/>
              <p:cNvSpPr/>
              <p:nvPr/>
            </p:nvSpPr>
            <p:spPr>
              <a:xfrm>
                <a:off x="2293783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Shape 1363"/>
              <p:cNvSpPr/>
              <p:nvPr/>
            </p:nvSpPr>
            <p:spPr>
              <a:xfrm>
                <a:off x="4014120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Shape 1364"/>
              <p:cNvSpPr/>
              <p:nvPr/>
            </p:nvSpPr>
            <p:spPr>
              <a:xfrm>
                <a:off x="4014120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Shape 1365"/>
              <p:cNvSpPr/>
              <p:nvPr/>
            </p:nvSpPr>
            <p:spPr>
              <a:xfrm>
                <a:off x="3440674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Shape 1366"/>
              <p:cNvSpPr/>
              <p:nvPr/>
            </p:nvSpPr>
            <p:spPr>
              <a:xfrm>
                <a:off x="3440674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Shape 1367"/>
              <p:cNvSpPr/>
              <p:nvPr/>
            </p:nvSpPr>
            <p:spPr>
              <a:xfrm>
                <a:off x="5145436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Shape 1368"/>
              <p:cNvSpPr/>
              <p:nvPr/>
            </p:nvSpPr>
            <p:spPr>
              <a:xfrm>
                <a:off x="514543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Shape 1369"/>
              <p:cNvSpPr/>
              <p:nvPr/>
            </p:nvSpPr>
            <p:spPr>
              <a:xfrm>
                <a:off x="4571990" y="228550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Shape 1370"/>
              <p:cNvSpPr/>
              <p:nvPr/>
            </p:nvSpPr>
            <p:spPr>
              <a:xfrm>
                <a:off x="6292327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Shape 1371"/>
              <p:cNvSpPr/>
              <p:nvPr/>
            </p:nvSpPr>
            <p:spPr>
              <a:xfrm>
                <a:off x="5718882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7431431" y="171299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6857986" y="2858018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6857986" y="4575559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Shape 1375"/>
              <p:cNvSpPr/>
              <p:nvPr/>
            </p:nvSpPr>
            <p:spPr>
              <a:xfrm>
                <a:off x="8570535" y="-4550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Shape 1376"/>
              <p:cNvSpPr/>
              <p:nvPr/>
            </p:nvSpPr>
            <p:spPr>
              <a:xfrm>
                <a:off x="8570535" y="3430531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7997090" y="567964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7997090" y="4003045"/>
                <a:ext cx="573300" cy="572400"/>
              </a:xfrm>
              <a:prstGeom prst="rect">
                <a:avLst/>
              </a:prstGeom>
              <a:solidFill>
                <a:srgbClr val="278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9" name="Shape 1379"/>
          <p:cNvGrpSpPr/>
          <p:nvPr/>
        </p:nvGrpSpPr>
        <p:grpSpPr>
          <a:xfrm>
            <a:off x="0" y="-4550"/>
            <a:ext cx="9176752" cy="5171054"/>
            <a:chOff x="0" y="-4550"/>
            <a:chExt cx="9176752" cy="5171054"/>
          </a:xfrm>
        </p:grpSpPr>
        <p:grpSp>
          <p:nvGrpSpPr>
            <p:cNvPr id="1380" name="Shape 1380"/>
            <p:cNvGrpSpPr/>
            <p:nvPr/>
          </p:nvGrpSpPr>
          <p:grpSpPr>
            <a:xfrm>
              <a:off x="0" y="-4550"/>
              <a:ext cx="4588377" cy="2585529"/>
              <a:chOff x="0" y="-4550"/>
              <a:chExt cx="9143835" cy="5152509"/>
            </a:xfrm>
          </p:grpSpPr>
          <p:sp>
            <p:nvSpPr>
              <p:cNvPr id="1381" name="Shape 1381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Shape 1382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Shape 1383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Shape 1384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Shape 1385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Shape 1386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Shape 1387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Shape 1388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Shape 1389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Shape 1390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Shape 1391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Shape 1392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Shape 1393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Shape 1394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Shape 1395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Shape 1396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Shape 1398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Shape 1399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Shape 1400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Shape 1401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Shape 1403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4" name="Shape 1404"/>
            <p:cNvGrpSpPr/>
            <p:nvPr/>
          </p:nvGrpSpPr>
          <p:grpSpPr>
            <a:xfrm rot="10800000">
              <a:off x="4588375" y="-4550"/>
              <a:ext cx="4588377" cy="2585529"/>
              <a:chOff x="0" y="-4550"/>
              <a:chExt cx="9143835" cy="5152509"/>
            </a:xfrm>
          </p:grpSpPr>
          <p:sp>
            <p:nvSpPr>
              <p:cNvPr id="1405" name="Shape 1405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Shape 1406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Shape 1407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Shape 1408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Shape 1409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Shape 1410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Shape 1411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Shape 1412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Shape 1413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Shape 1414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Shape 1415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Shape 1417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Shape 1418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Shape 1419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Shape 1420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Shape 1421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Shape 1422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Shape 1423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Shape 1424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Shape 1425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Shape 1426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Shape 1427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Shape 1428"/>
            <p:cNvGrpSpPr/>
            <p:nvPr/>
          </p:nvGrpSpPr>
          <p:grpSpPr>
            <a:xfrm>
              <a:off x="0" y="2580975"/>
              <a:ext cx="4588377" cy="2585529"/>
              <a:chOff x="0" y="-4550"/>
              <a:chExt cx="9143835" cy="5152509"/>
            </a:xfrm>
          </p:grpSpPr>
          <p:sp>
            <p:nvSpPr>
              <p:cNvPr id="1429" name="Shape 1429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Shape 1430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Shape 1431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Shape 1432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Shape 1433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Shape 1434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Shape 1435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Shape 1436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Shape 1437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Shape 1438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Shape 1439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Shape 1440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Shape 1441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Shape 1443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Shape 1444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Shape 1445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Shape 1446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Shape 1447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Shape 1448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Shape 1449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Shape 1450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Shape 1451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" name="Shape 1452"/>
            <p:cNvGrpSpPr/>
            <p:nvPr/>
          </p:nvGrpSpPr>
          <p:grpSpPr>
            <a:xfrm rot="10800000" flipH="1">
              <a:off x="4588375" y="2580975"/>
              <a:ext cx="4588377" cy="2585529"/>
              <a:chOff x="0" y="-4550"/>
              <a:chExt cx="9143835" cy="5152509"/>
            </a:xfrm>
          </p:grpSpPr>
          <p:sp>
            <p:nvSpPr>
              <p:cNvPr id="1453" name="Shape 1453"/>
              <p:cNvSpPr/>
              <p:nvPr/>
            </p:nvSpPr>
            <p:spPr>
              <a:xfrm>
                <a:off x="7997090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Shape 1454"/>
              <p:cNvSpPr/>
              <p:nvPr/>
            </p:nvSpPr>
            <p:spPr>
              <a:xfrm>
                <a:off x="573433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Shape 1455"/>
              <p:cNvSpPr/>
              <p:nvPr/>
            </p:nvSpPr>
            <p:spPr>
              <a:xfrm>
                <a:off x="573433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Shape 1456"/>
              <p:cNvSpPr/>
              <p:nvPr/>
            </p:nvSpPr>
            <p:spPr>
              <a:xfrm>
                <a:off x="0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Shape 1457"/>
              <p:cNvSpPr/>
              <p:nvPr/>
            </p:nvSpPr>
            <p:spPr>
              <a:xfrm>
                <a:off x="1720337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Shape 1458"/>
              <p:cNvSpPr/>
              <p:nvPr/>
            </p:nvSpPr>
            <p:spPr>
              <a:xfrm>
                <a:off x="172033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Shape 1459"/>
              <p:cNvSpPr/>
              <p:nvPr/>
            </p:nvSpPr>
            <p:spPr>
              <a:xfrm>
                <a:off x="1146891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Shape 1460"/>
              <p:cNvSpPr/>
              <p:nvPr/>
            </p:nvSpPr>
            <p:spPr>
              <a:xfrm>
                <a:off x="2867228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Shape 1461"/>
              <p:cNvSpPr/>
              <p:nvPr/>
            </p:nvSpPr>
            <p:spPr>
              <a:xfrm>
                <a:off x="2293783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Shape 1462"/>
              <p:cNvSpPr/>
              <p:nvPr/>
            </p:nvSpPr>
            <p:spPr>
              <a:xfrm>
                <a:off x="2293783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Shape 1463"/>
              <p:cNvSpPr/>
              <p:nvPr/>
            </p:nvSpPr>
            <p:spPr>
              <a:xfrm>
                <a:off x="4014120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Shape 1464"/>
              <p:cNvSpPr/>
              <p:nvPr/>
            </p:nvSpPr>
            <p:spPr>
              <a:xfrm>
                <a:off x="3440674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Shape 1465"/>
              <p:cNvSpPr/>
              <p:nvPr/>
            </p:nvSpPr>
            <p:spPr>
              <a:xfrm>
                <a:off x="3440674" y="4003045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Shape 1466"/>
              <p:cNvSpPr/>
              <p:nvPr/>
            </p:nvSpPr>
            <p:spPr>
              <a:xfrm>
                <a:off x="5145436" y="2858018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Shape 1467"/>
              <p:cNvSpPr/>
              <p:nvPr/>
            </p:nvSpPr>
            <p:spPr>
              <a:xfrm>
                <a:off x="45719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Shape 1468"/>
              <p:cNvSpPr/>
              <p:nvPr/>
            </p:nvSpPr>
            <p:spPr>
              <a:xfrm>
                <a:off x="6292327" y="4575559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Shape 1469"/>
              <p:cNvSpPr/>
              <p:nvPr/>
            </p:nvSpPr>
            <p:spPr>
              <a:xfrm>
                <a:off x="5718882" y="1140477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Shape 1470"/>
              <p:cNvSpPr/>
              <p:nvPr/>
            </p:nvSpPr>
            <p:spPr>
              <a:xfrm>
                <a:off x="7431431" y="56796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Shape 1471"/>
              <p:cNvSpPr/>
              <p:nvPr/>
            </p:nvSpPr>
            <p:spPr>
              <a:xfrm>
                <a:off x="6857986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Shape 1472"/>
              <p:cNvSpPr/>
              <p:nvPr/>
            </p:nvSpPr>
            <p:spPr>
              <a:xfrm>
                <a:off x="6857986" y="171299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Shape 1473"/>
              <p:cNvSpPr/>
              <p:nvPr/>
            </p:nvSpPr>
            <p:spPr>
              <a:xfrm>
                <a:off x="8570535" y="2285504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Shape 1474"/>
              <p:cNvSpPr/>
              <p:nvPr/>
            </p:nvSpPr>
            <p:spPr>
              <a:xfrm>
                <a:off x="7997090" y="3430531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Shape 1475"/>
              <p:cNvSpPr/>
              <p:nvPr/>
            </p:nvSpPr>
            <p:spPr>
              <a:xfrm>
                <a:off x="4571990" y="-4550"/>
                <a:ext cx="573300" cy="572400"/>
              </a:xfrm>
              <a:prstGeom prst="rect">
                <a:avLst/>
              </a:prstGeom>
              <a:solidFill>
                <a:srgbClr val="5FBB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510775"/>
            <a:ext cx="6408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3000"/>
              <a:buFont typeface="Roboto Slab"/>
              <a:buNone/>
              <a:defRPr sz="3000">
                <a:solidFill>
                  <a:srgbClr val="9ED15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04950"/>
            <a:ext cx="6408300" cy="3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▪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□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ED155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266D78"/>
              </a:buClr>
              <a:buSzPts val="2400"/>
              <a:buFont typeface="Muli Light"/>
              <a:buChar char="▫"/>
              <a:defRPr sz="2400">
                <a:solidFill>
                  <a:srgbClr val="266D78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uli Black"/>
                <a:ea typeface="Muli Black"/>
                <a:cs typeface="Muli Black"/>
                <a:sym typeface="Muli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>
            <a:spLocks noGrp="1"/>
          </p:cNvSpPr>
          <p:nvPr>
            <p:ph type="ctrTitle" idx="4294967295"/>
          </p:nvPr>
        </p:nvSpPr>
        <p:spPr>
          <a:xfrm>
            <a:off x="1000100" y="2000246"/>
            <a:ext cx="7216464" cy="19288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 statement:</a:t>
            </a:r>
            <a:b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2800" b="1" dirty="0" smtClean="0">
                <a:solidFill>
                  <a:srgbClr val="002060"/>
                </a:solidFill>
              </a:rPr>
              <a:t>Predict if client will subscribe to direct marketing campaign for a</a:t>
            </a:r>
            <a:br>
              <a:rPr lang="en-IN" sz="2800" b="1" dirty="0" smtClean="0">
                <a:solidFill>
                  <a:srgbClr val="002060"/>
                </a:solidFill>
              </a:rPr>
            </a:br>
            <a:r>
              <a:rPr lang="en-IN" sz="2800" b="1" dirty="0" smtClean="0">
                <a:solidFill>
                  <a:srgbClr val="002060"/>
                </a:solidFill>
              </a:rPr>
              <a:t>banking institution</a:t>
            </a:r>
            <a:endParaRPr sz="2800" b="1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5" name="Shape 1495"/>
          <p:cNvSpPr txBox="1">
            <a:spLocks noGrp="1"/>
          </p:cNvSpPr>
          <p:nvPr>
            <p:ph type="subTitle" idx="4294967295"/>
          </p:nvPr>
        </p:nvSpPr>
        <p:spPr>
          <a:xfrm>
            <a:off x="785786" y="1936647"/>
            <a:ext cx="7715304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endParaRPr lang="en-IN" sz="3200" b="1" dirty="0" smtClean="0">
              <a:solidFill>
                <a:srgbClr val="00B050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3200" b="1">
              <a:solidFill>
                <a:srgbClr val="00B050"/>
              </a:solidFill>
            </a:endParaRPr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6643" y="0"/>
            <a:ext cx="3407357" cy="259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404229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0"/>
            <a:ext cx="33337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2571750"/>
            <a:ext cx="3414816" cy="241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643320"/>
            <a:ext cx="19716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71670" y="2714626"/>
            <a:ext cx="332422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857225" y="2417862"/>
            <a:ext cx="4897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Education </a:t>
            </a:r>
            <a:r>
              <a:rPr lang="en-IN" dirty="0" err="1" smtClean="0"/>
              <a:t>vs</a:t>
            </a:r>
            <a:r>
              <a:rPr lang="en-IN" dirty="0" smtClean="0"/>
              <a:t> ‘Y’ and </a:t>
            </a:r>
            <a:r>
              <a:rPr lang="en-IN" dirty="0" smtClean="0"/>
              <a:t>Housing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smtClean="0"/>
              <a:t>‘Y’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85734"/>
            <a:ext cx="3773573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34"/>
            <a:ext cx="19050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285734"/>
            <a:ext cx="33337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2880906"/>
            <a:ext cx="3143272" cy="2262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929054"/>
            <a:ext cx="248959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0298" y="3000360"/>
            <a:ext cx="309661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71473" y="2571750"/>
            <a:ext cx="3571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Loan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smtClean="0"/>
              <a:t>‘Y’ and </a:t>
            </a:r>
            <a:r>
              <a:rPr lang="en-IN" dirty="0" smtClean="0"/>
              <a:t>Contact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smtClean="0"/>
              <a:t>‘Y’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2940" y="214296"/>
            <a:ext cx="4001060" cy="293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5734"/>
            <a:ext cx="2057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71670" y="285734"/>
            <a:ext cx="297964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3046780"/>
            <a:ext cx="3714776" cy="209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3643320"/>
            <a:ext cx="20478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32" y="2828925"/>
            <a:ext cx="32099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071539" y="2417862"/>
            <a:ext cx="32147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Pout come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smtClean="0"/>
              <a:t>‘Y’ and </a:t>
            </a:r>
            <a:r>
              <a:rPr lang="en-IN" dirty="0" smtClean="0"/>
              <a:t>default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smtClean="0"/>
              <a:t>‘Y’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>
            <a:spLocks noGrp="1"/>
          </p:cNvSpPr>
          <p:nvPr>
            <p:ph type="ctrTitle" idx="4294967295"/>
          </p:nvPr>
        </p:nvSpPr>
        <p:spPr>
          <a:xfrm>
            <a:off x="1142976" y="714362"/>
            <a:ext cx="7216464" cy="714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Observation from above Plots</a:t>
            </a:r>
            <a:endParaRPr sz="2400" b="1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5" name="Shape 1495"/>
          <p:cNvSpPr txBox="1">
            <a:spLocks noGrp="1"/>
          </p:cNvSpPr>
          <p:nvPr>
            <p:ph type="subTitle" idx="4294967295"/>
          </p:nvPr>
        </p:nvSpPr>
        <p:spPr>
          <a:xfrm>
            <a:off x="785786" y="1785932"/>
            <a:ext cx="7715304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1.Conversion rate is high in March, </a:t>
            </a:r>
            <a:r>
              <a:rPr lang="en-IN" sz="1600" b="1" dirty="0" err="1" smtClean="0">
                <a:solidFill>
                  <a:schemeClr val="accent3">
                    <a:lumMod val="50000"/>
                  </a:schemeClr>
                </a:solidFill>
              </a:rPr>
              <a:t>Oct,Sep</a:t>
            </a: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 and December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2. Retired and students are most likely to subscribe to term deposit.</a:t>
            </a:r>
          </a:p>
          <a:p>
            <a:pPr marL="0" lvl="0" indent="0">
              <a:buNone/>
            </a:pP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3. </a:t>
            </a: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Divorced and single are the </a:t>
            </a: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maximum, so </a:t>
            </a: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are most likely to subscribe to term </a:t>
            </a: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deposit</a:t>
            </a:r>
          </a:p>
          <a:p>
            <a:pPr marL="0" lvl="0" indent="0">
              <a:buNone/>
            </a:pP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4. People with No personal loan are most likely to subscribe</a:t>
            </a:r>
          </a:p>
          <a:p>
            <a:pPr marL="0" lvl="0" indent="0">
              <a:buNone/>
            </a:pP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5. People with cell phones are most likely to subscribe</a:t>
            </a:r>
          </a:p>
          <a:p>
            <a:pPr marL="0" lvl="0" indent="0">
              <a:buNone/>
            </a:pP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6. </a:t>
            </a: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Clearly shows that previously defaulted customers are not </a:t>
            </a: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preferred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600" b="1"/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>
            <a:spLocks noGrp="1"/>
          </p:cNvSpPr>
          <p:nvPr>
            <p:ph type="ctrTitle" idx="4294967295"/>
          </p:nvPr>
        </p:nvSpPr>
        <p:spPr>
          <a:xfrm>
            <a:off x="1142976" y="714362"/>
            <a:ext cx="7216464" cy="714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Feature Engineering</a:t>
            </a:r>
            <a:endParaRPr sz="2400" b="1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5" name="Shape 1495"/>
          <p:cNvSpPr txBox="1">
            <a:spLocks noGrp="1"/>
          </p:cNvSpPr>
          <p:nvPr>
            <p:ph type="subTitle" idx="4294967295"/>
          </p:nvPr>
        </p:nvSpPr>
        <p:spPr>
          <a:xfrm>
            <a:off x="785786" y="1785932"/>
            <a:ext cx="7715304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1.Marital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2.Job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3.Education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None/>
            </a:pPr>
            <a:endParaRPr lang="en-IN" sz="1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None/>
            </a:pPr>
            <a:endParaRPr lang="en-IN" sz="1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None/>
            </a:pPr>
            <a:endParaRPr lang="en-IN" sz="16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None/>
            </a:pPr>
            <a:endParaRPr lang="en-IN" sz="16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>
            <a:spLocks noGrp="1"/>
          </p:cNvSpPr>
          <p:nvPr>
            <p:ph type="ctrTitle" idx="4294967295"/>
          </p:nvPr>
        </p:nvSpPr>
        <p:spPr>
          <a:xfrm>
            <a:off x="1142976" y="714362"/>
            <a:ext cx="7216464" cy="714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Feature Selection</a:t>
            </a:r>
            <a:endParaRPr sz="2400" b="1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5" name="Shape 1495"/>
          <p:cNvSpPr txBox="1">
            <a:spLocks noGrp="1"/>
          </p:cNvSpPr>
          <p:nvPr>
            <p:ph type="subTitle" idx="4294967295"/>
          </p:nvPr>
        </p:nvSpPr>
        <p:spPr>
          <a:xfrm>
            <a:off x="785786" y="1785932"/>
            <a:ext cx="7715304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Chi-square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LDA</a:t>
            </a:r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500180"/>
            <a:ext cx="6057900" cy="254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>
            <a:spLocks noGrp="1"/>
          </p:cNvSpPr>
          <p:nvPr>
            <p:ph type="ctrTitle" idx="4294967295"/>
          </p:nvPr>
        </p:nvSpPr>
        <p:spPr>
          <a:xfrm>
            <a:off x="1142976" y="714362"/>
            <a:ext cx="7216464" cy="714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Models Used</a:t>
            </a:r>
            <a:endParaRPr sz="2400" b="1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5" name="Shape 1495"/>
          <p:cNvSpPr txBox="1">
            <a:spLocks noGrp="1"/>
          </p:cNvSpPr>
          <p:nvPr>
            <p:ph type="subTitle" idx="4294967295"/>
          </p:nvPr>
        </p:nvSpPr>
        <p:spPr>
          <a:xfrm>
            <a:off x="785786" y="1785932"/>
            <a:ext cx="7715304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 Random Forest </a:t>
            </a:r>
          </a:p>
          <a:p>
            <a:pPr marL="0" lvl="0" indent="0">
              <a:buNone/>
            </a:pPr>
            <a:r>
              <a:rPr lang="en-IN" sz="1600" b="1" dirty="0" smtClean="0">
                <a:solidFill>
                  <a:schemeClr val="accent3">
                    <a:lumMod val="50000"/>
                  </a:schemeClr>
                </a:solidFill>
              </a:rPr>
              <a:t>oversampling</a:t>
            </a:r>
          </a:p>
          <a:p>
            <a:pPr marL="0" lvl="0" indent="0">
              <a:buNone/>
            </a:pPr>
            <a:endParaRPr lang="en-IN" sz="16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571486"/>
            <a:ext cx="4729171" cy="384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571486"/>
            <a:ext cx="5031120" cy="409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857224" y="200024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>
              <a:buNone/>
            </a:pP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Random Forest </a:t>
            </a:r>
          </a:p>
          <a:p>
            <a:pPr marL="0" lvl="0" indent="0">
              <a:buNone/>
            </a:pPr>
            <a:r>
              <a:rPr lang="en-IN" b="1" dirty="0" err="1" smtClean="0">
                <a:solidFill>
                  <a:schemeClr val="accent3">
                    <a:lumMod val="50000"/>
                  </a:schemeClr>
                </a:solidFill>
              </a:rPr>
              <a:t>undersampling</a:t>
            </a:r>
            <a:endParaRPr lang="en-IN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Shape 1702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1703" name="Shape 1703"/>
          <p:cNvSpPr txBox="1">
            <a:spLocks noGrp="1"/>
          </p:cNvSpPr>
          <p:nvPr>
            <p:ph type="ctrTitle" idx="4294967295"/>
          </p:nvPr>
        </p:nvSpPr>
        <p:spPr>
          <a:xfrm>
            <a:off x="1141750" y="1500180"/>
            <a:ext cx="4024200" cy="1714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/>
            </a:r>
            <a:br>
              <a:rPr lang="en" sz="6000" dirty="0" smtClean="0"/>
            </a:br>
            <a:r>
              <a:rPr lang="en" sz="6000" dirty="0" smtClean="0"/>
              <a:t/>
            </a:r>
            <a:br>
              <a:rPr lang="en" sz="6000" dirty="0" smtClean="0"/>
            </a:br>
            <a:r>
              <a:rPr lang="en" sz="6000" dirty="0" smtClean="0"/>
              <a:t/>
            </a:r>
            <a:br>
              <a:rPr lang="en" sz="6000" dirty="0" smtClean="0"/>
            </a:br>
            <a:r>
              <a:rPr lang="en" sz="6000" dirty="0" smtClean="0"/>
              <a:t/>
            </a:r>
            <a:br>
              <a:rPr lang="en" sz="6000" dirty="0" smtClean="0"/>
            </a:br>
            <a:r>
              <a:rPr lang="en" sz="6000" dirty="0" smtClean="0"/>
              <a:t>Thanks</a:t>
            </a:r>
            <a:r>
              <a:rPr lang="en" sz="6000" dirty="0"/>
              <a:t>!</a:t>
            </a:r>
            <a:endParaRPr sz="6000"/>
          </a:p>
        </p:txBody>
      </p:sp>
      <p:sp>
        <p:nvSpPr>
          <p:cNvPr id="1704" name="Shape 1704"/>
          <p:cNvSpPr txBox="1">
            <a:spLocks noGrp="1"/>
          </p:cNvSpPr>
          <p:nvPr>
            <p:ph type="subTitle" idx="4294967295"/>
          </p:nvPr>
        </p:nvSpPr>
        <p:spPr>
          <a:xfrm>
            <a:off x="1141750" y="1936647"/>
            <a:ext cx="40242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 smtClean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5" name="Shape 1705"/>
          <p:cNvGrpSpPr/>
          <p:nvPr/>
        </p:nvGrpSpPr>
        <p:grpSpPr>
          <a:xfrm>
            <a:off x="5292257" y="1331149"/>
            <a:ext cx="2350291" cy="2172779"/>
            <a:chOff x="5975075" y="2327500"/>
            <a:chExt cx="420100" cy="388350"/>
          </a:xfrm>
        </p:grpSpPr>
        <p:sp>
          <p:nvSpPr>
            <p:cNvPr id="1706" name="Shape 170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  <p:sp>
          <p:nvSpPr>
            <p:cNvPr id="1707" name="Shape 170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5FBB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66D7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>
            <a:spLocks noGrp="1"/>
          </p:cNvSpPr>
          <p:nvPr>
            <p:ph type="ctrTitle" idx="4294967295"/>
          </p:nvPr>
        </p:nvSpPr>
        <p:spPr>
          <a:xfrm>
            <a:off x="1142976" y="714362"/>
            <a:ext cx="7216464" cy="1571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Steps to be followed to solve the problem.</a:t>
            </a:r>
            <a:b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</a:br>
            <a:endParaRPr sz="2400" b="1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5" name="Shape 1495"/>
          <p:cNvSpPr txBox="1">
            <a:spLocks noGrp="1"/>
          </p:cNvSpPr>
          <p:nvPr>
            <p:ph type="subTitle" idx="4294967295"/>
          </p:nvPr>
        </p:nvSpPr>
        <p:spPr>
          <a:xfrm>
            <a:off x="785786" y="1785932"/>
            <a:ext cx="7715304" cy="2238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 Exploratory Data Analysis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 Feature Engineering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 Feature Selection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 Model creation</a:t>
            </a:r>
            <a:endParaRPr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>
            <a:spLocks noGrp="1"/>
          </p:cNvSpPr>
          <p:nvPr>
            <p:ph type="ctrTitle" idx="4294967295"/>
          </p:nvPr>
        </p:nvSpPr>
        <p:spPr>
          <a:xfrm>
            <a:off x="1142976" y="714362"/>
            <a:ext cx="7216464" cy="15716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EDA performed on </a:t>
            </a: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bank_additional_full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 Dataset</a:t>
            </a:r>
            <a:b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</a:br>
            <a:endParaRPr sz="2400" b="1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5" name="Shape 1495"/>
          <p:cNvSpPr txBox="1">
            <a:spLocks noGrp="1"/>
          </p:cNvSpPr>
          <p:nvPr>
            <p:ph type="subTitle" idx="4294967295"/>
          </p:nvPr>
        </p:nvSpPr>
        <p:spPr>
          <a:xfrm>
            <a:off x="785786" y="1785932"/>
            <a:ext cx="7715304" cy="2238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Reason of selection: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 Additional features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 Current trend of Customers</a:t>
            </a:r>
            <a:endParaRPr lang="en-IN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>
            <a:spLocks noGrp="1"/>
          </p:cNvSpPr>
          <p:nvPr>
            <p:ph type="ctrTitle" idx="4294967295"/>
          </p:nvPr>
        </p:nvSpPr>
        <p:spPr>
          <a:xfrm>
            <a:off x="1142976" y="0"/>
            <a:ext cx="7216464" cy="16430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Overview of Dataset</a:t>
            </a:r>
            <a:endParaRPr sz="2400" b="1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5" name="Shape 1495"/>
          <p:cNvSpPr txBox="1">
            <a:spLocks noGrp="1"/>
          </p:cNvSpPr>
          <p:nvPr>
            <p:ph type="subTitle" idx="4294967295"/>
          </p:nvPr>
        </p:nvSpPr>
        <p:spPr>
          <a:xfrm>
            <a:off x="785786" y="1785932"/>
            <a:ext cx="7715304" cy="2238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43056"/>
            <a:ext cx="9144000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0"/>
            <a:ext cx="3714776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0"/>
            <a:ext cx="400052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>
            <a:spLocks noGrp="1"/>
          </p:cNvSpPr>
          <p:nvPr>
            <p:ph type="ctrTitle" idx="4294967295"/>
          </p:nvPr>
        </p:nvSpPr>
        <p:spPr>
          <a:xfrm>
            <a:off x="1142976" y="500048"/>
            <a:ext cx="7216464" cy="13573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Exploratory Data Analysis</a:t>
            </a:r>
            <a:b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</a:br>
            <a:endParaRPr sz="2400" b="1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5" name="Shape 1495"/>
          <p:cNvSpPr txBox="1">
            <a:spLocks noGrp="1"/>
          </p:cNvSpPr>
          <p:nvPr>
            <p:ph type="subTitle" idx="4294967295"/>
          </p:nvPr>
        </p:nvSpPr>
        <p:spPr>
          <a:xfrm>
            <a:off x="785786" y="1785932"/>
            <a:ext cx="7715304" cy="2238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000114"/>
            <a:ext cx="4857784" cy="414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2643188"/>
            <a:ext cx="22860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>
            <a:spLocks noGrp="1"/>
          </p:cNvSpPr>
          <p:nvPr>
            <p:ph type="ctrTitle" idx="4294967295"/>
          </p:nvPr>
        </p:nvSpPr>
        <p:spPr>
          <a:xfrm>
            <a:off x="1142976" y="1214428"/>
            <a:ext cx="7216464" cy="18573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By looking at previous plot, we need to perfor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m </a:t>
            </a:r>
            <a:r>
              <a:rPr lang="en-IN" sz="2400" b="1" dirty="0" err="1" smtClean="0">
                <a:solidFill>
                  <a:schemeClr val="accent3">
                    <a:lumMod val="50000"/>
                  </a:schemeClr>
                </a:solidFill>
              </a:rPr>
              <a:t>undersampling</a:t>
            </a:r>
            <a:r>
              <a:rPr lang="en-IN" sz="2400" b="1" dirty="0" smtClean="0">
                <a:solidFill>
                  <a:schemeClr val="accent3">
                    <a:lumMod val="50000"/>
                  </a:schemeClr>
                </a:solidFill>
              </a:rPr>
              <a:t> or oversampling</a:t>
            </a:r>
            <a:endParaRPr sz="2400" b="1">
              <a:solidFill>
                <a:schemeClr val="accent3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95" name="Shape 1495"/>
          <p:cNvSpPr txBox="1">
            <a:spLocks noGrp="1"/>
          </p:cNvSpPr>
          <p:nvPr>
            <p:ph type="subTitle" idx="4294967295"/>
          </p:nvPr>
        </p:nvSpPr>
        <p:spPr>
          <a:xfrm>
            <a:off x="785786" y="1785932"/>
            <a:ext cx="7715304" cy="2238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endParaRPr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97" name="Shape 1497"/>
          <p:cNvSpPr txBox="1">
            <a:spLocks noGrp="1"/>
          </p:cNvSpPr>
          <p:nvPr>
            <p:ph type="sldNum" idx="12"/>
          </p:nvPr>
        </p:nvSpPr>
        <p:spPr>
          <a:xfrm>
            <a:off x="8570575" y="4571050"/>
            <a:ext cx="573300" cy="5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0"/>
            <a:ext cx="18954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214296"/>
            <a:ext cx="32289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502"/>
            <a:ext cx="22288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2643188"/>
            <a:ext cx="3263113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8" y="142858"/>
            <a:ext cx="3245847" cy="2143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25395" y="2714626"/>
            <a:ext cx="311860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998492" y="2417862"/>
            <a:ext cx="29867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Month </a:t>
            </a:r>
            <a:r>
              <a:rPr lang="en-IN" dirty="0" err="1" smtClean="0"/>
              <a:t>vs</a:t>
            </a:r>
            <a:r>
              <a:rPr lang="en-IN" dirty="0" smtClean="0"/>
              <a:t> ‘Y’ and day of week </a:t>
            </a:r>
            <a:r>
              <a:rPr lang="en-IN" dirty="0" err="1" smtClean="0"/>
              <a:t>vs</a:t>
            </a:r>
            <a:r>
              <a:rPr lang="en-IN" dirty="0" smtClean="0"/>
              <a:t> ‘Y’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3520" y="142858"/>
            <a:ext cx="3800480" cy="285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2858"/>
            <a:ext cx="21621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4546" y="142858"/>
            <a:ext cx="315895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81960" y="2962258"/>
            <a:ext cx="3062040" cy="218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3174" y="3000360"/>
            <a:ext cx="323272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7158" y="3500444"/>
            <a:ext cx="20002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075436" y="2679920"/>
            <a:ext cx="29931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Job </a:t>
            </a:r>
            <a:r>
              <a:rPr lang="en-IN" dirty="0" err="1" smtClean="0"/>
              <a:t>vs</a:t>
            </a:r>
            <a:r>
              <a:rPr lang="en-IN" dirty="0" smtClean="0"/>
              <a:t> ‘Y’ and </a:t>
            </a:r>
            <a:r>
              <a:rPr lang="en-IN" dirty="0" smtClean="0"/>
              <a:t>Marital </a:t>
            </a:r>
            <a:r>
              <a:rPr lang="en-IN" dirty="0" err="1" smtClean="0"/>
              <a:t>vs</a:t>
            </a:r>
            <a:r>
              <a:rPr lang="en-IN" dirty="0" smtClean="0"/>
              <a:t> ‘Y’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229</Words>
  <PresentationFormat>On-screen Show (16:9)</PresentationFormat>
  <Paragraphs>56</Paragraphs>
  <Slides>18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Nym template</vt:lpstr>
      <vt:lpstr>Problem statement:  Predict if client will subscribe to direct marketing campaign for a banking institution</vt:lpstr>
      <vt:lpstr>Steps to be followed to solve the problem.  </vt:lpstr>
      <vt:lpstr>EDA performed on bank_additional_full Dataset  </vt:lpstr>
      <vt:lpstr>Overview of Dataset</vt:lpstr>
      <vt:lpstr>Slide 5</vt:lpstr>
      <vt:lpstr>Exploratory Data Analysis  </vt:lpstr>
      <vt:lpstr>By looking at previous plot, we need to perform undersampling or oversampling</vt:lpstr>
      <vt:lpstr>Slide 8</vt:lpstr>
      <vt:lpstr>Slide 9</vt:lpstr>
      <vt:lpstr>Slide 10</vt:lpstr>
      <vt:lpstr>Slide 11</vt:lpstr>
      <vt:lpstr>Slide 12</vt:lpstr>
      <vt:lpstr>Observation from above Plots</vt:lpstr>
      <vt:lpstr>Feature Engineering</vt:lpstr>
      <vt:lpstr>Feature Selection</vt:lpstr>
      <vt:lpstr>Models Used</vt:lpstr>
      <vt:lpstr>Slide 17</vt:lpstr>
      <vt:lpstr>    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BIRLA INSTITUTE OF TECHNOLOGY &amp; SCIENCE  PILANI (RAJASTHAN)  April 2018</dc:title>
  <cp:lastModifiedBy>CHETAN HEGDE</cp:lastModifiedBy>
  <cp:revision>20</cp:revision>
  <dcterms:modified xsi:type="dcterms:W3CDTF">2018-07-15T10:56:16Z</dcterms:modified>
</cp:coreProperties>
</file>