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64" r:id="rId9"/>
    <p:sldId id="265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5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E6C19A8-C992-43A7-BEFF-C59E8C8F16F0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A5D84D5-3E13-4CB6-B0C1-B0571B882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92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19A8-C992-43A7-BEFF-C59E8C8F16F0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84D5-3E13-4CB6-B0C1-B0571B882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48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19A8-C992-43A7-BEFF-C59E8C8F16F0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84D5-3E13-4CB6-B0C1-B0571B882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71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19A8-C992-43A7-BEFF-C59E8C8F16F0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84D5-3E13-4CB6-B0C1-B0571B882FA7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1670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19A8-C992-43A7-BEFF-C59E8C8F16F0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84D5-3E13-4CB6-B0C1-B0571B882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265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19A8-C992-43A7-BEFF-C59E8C8F16F0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84D5-3E13-4CB6-B0C1-B0571B882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306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19A8-C992-43A7-BEFF-C59E8C8F16F0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84D5-3E13-4CB6-B0C1-B0571B882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015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19A8-C992-43A7-BEFF-C59E8C8F16F0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84D5-3E13-4CB6-B0C1-B0571B882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635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19A8-C992-43A7-BEFF-C59E8C8F16F0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84D5-3E13-4CB6-B0C1-B0571B882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07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19A8-C992-43A7-BEFF-C59E8C8F16F0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84D5-3E13-4CB6-B0C1-B0571B882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21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19A8-C992-43A7-BEFF-C59E8C8F16F0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84D5-3E13-4CB6-B0C1-B0571B882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59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19A8-C992-43A7-BEFF-C59E8C8F16F0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84D5-3E13-4CB6-B0C1-B0571B882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08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19A8-C992-43A7-BEFF-C59E8C8F16F0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84D5-3E13-4CB6-B0C1-B0571B882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42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19A8-C992-43A7-BEFF-C59E8C8F16F0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84D5-3E13-4CB6-B0C1-B0571B882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40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19A8-C992-43A7-BEFF-C59E8C8F16F0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84D5-3E13-4CB6-B0C1-B0571B882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79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19A8-C992-43A7-BEFF-C59E8C8F16F0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84D5-3E13-4CB6-B0C1-B0571B882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97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19A8-C992-43A7-BEFF-C59E8C8F16F0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84D5-3E13-4CB6-B0C1-B0571B882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56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C19A8-C992-43A7-BEFF-C59E8C8F16F0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D84D5-3E13-4CB6-B0C1-B0571B882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016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marketo.com/soap-api/error-cod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1CAF-23BE-449F-8E7B-D2BEAEA62F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 </a:t>
            </a:r>
            <a:r>
              <a:rPr lang="en-IN" b="1" dirty="0"/>
              <a:t>Errors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8413A-9B4E-47CB-A28E-F26CE60D0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/>
              <a:t>Rest </a:t>
            </a:r>
            <a:r>
              <a:rPr lang="en-IN" sz="4000" dirty="0" err="1"/>
              <a:t>api</a:t>
            </a:r>
            <a:r>
              <a:rPr lang="en-IN" sz="4000" dirty="0"/>
              <a:t>  and soap </a:t>
            </a:r>
            <a:r>
              <a:rPr lang="en-IN" sz="4000" dirty="0" err="1"/>
              <a:t>api</a:t>
            </a:r>
            <a:r>
              <a:rPr lang="en-IN" sz="40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AA3FD9-55CE-4AC9-956D-2220A591C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778" y="823965"/>
            <a:ext cx="5007048" cy="273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65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2B9E6-CF15-4096-9CBA-8BC8B3115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60" y="442127"/>
            <a:ext cx="10219594" cy="438275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401 (Forbidden)</a:t>
            </a:r>
          </a:p>
          <a:p>
            <a:r>
              <a:rPr lang="en-US" dirty="0"/>
              <a:t>Indicates that the request requires user authentication information. The client May repeat the request with a suitable Authorization header field</a:t>
            </a:r>
          </a:p>
          <a:p>
            <a:r>
              <a:rPr lang="en-US" dirty="0"/>
              <a:t>Can be solved by including a valid authentication  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solved using our custom error response body  telling user that entered details are mismatched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EA5413-0B33-49BA-B521-8718C6C6F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98" y="2192240"/>
            <a:ext cx="9624894" cy="163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8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3270-B4AA-4432-BE14-3DEE097D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500 error code (internal server error)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C2246-60E8-4651-91F9-994AAE3EE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Cause for this error </a:t>
            </a:r>
            <a:r>
              <a:rPr lang="en-IN" dirty="0" err="1"/>
              <a:t>i.e</a:t>
            </a:r>
            <a:endParaRPr lang="en-IN" dirty="0"/>
          </a:p>
          <a:p>
            <a:r>
              <a:rPr lang="en-IN" dirty="0"/>
              <a:t> PHP memory limit: Incorrect code in .</a:t>
            </a:r>
            <a:r>
              <a:rPr lang="en-IN" dirty="0" err="1"/>
              <a:t>htaccess:PHP</a:t>
            </a:r>
            <a:r>
              <a:rPr lang="en-IN" dirty="0"/>
              <a:t> time out :Permission error</a:t>
            </a:r>
          </a:p>
          <a:p>
            <a:pPr marL="0" indent="0">
              <a:buNone/>
            </a:pPr>
            <a:r>
              <a:rPr lang="en-IN" dirty="0"/>
              <a:t>How to  overcome</a:t>
            </a:r>
          </a:p>
          <a:p>
            <a:r>
              <a:rPr lang="en-US" dirty="0"/>
              <a:t> if you have not set permissions correctly for important files</a:t>
            </a:r>
          </a:p>
          <a:p>
            <a:r>
              <a:rPr lang="en-US" dirty="0"/>
              <a:t>check whether your server is still running. If not, contact your hosting provider</a:t>
            </a:r>
          </a:p>
          <a:p>
            <a:r>
              <a:rPr lang="en-US" dirty="0"/>
              <a:t>If </a:t>
            </a:r>
            <a:r>
              <a:rPr lang="en-IN" dirty="0"/>
              <a:t>permissions can be assigned to group users and other users </a:t>
            </a:r>
            <a:r>
              <a:rPr lang="en-IN" dirty="0" err="1"/>
              <a:t>differnet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EEAAD-9EC7-43DC-9B49-6D2900DA8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380" y="5747949"/>
            <a:ext cx="9324510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9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D3E1-A58E-49DE-AF0D-ADEC4C2C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507 Insufficient Storage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239B7-13F4-4FB1-AB4A-B94966A77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When it occurs</a:t>
            </a:r>
          </a:p>
          <a:p>
            <a:r>
              <a:rPr lang="en-US" dirty="0"/>
              <a:t>The method could not be performed on the resource because the server is unable to store the representation needed to successfully complete the request.</a:t>
            </a:r>
          </a:p>
          <a:p>
            <a:pPr marL="0" indent="0">
              <a:buNone/>
            </a:pPr>
            <a:r>
              <a:rPr lang="en-US" dirty="0"/>
              <a:t>Handling </a:t>
            </a:r>
          </a:p>
          <a:p>
            <a:r>
              <a:rPr lang="en-US" dirty="0"/>
              <a:t>Setting limit to file upload . Add more constrain into things and limiting the value .</a:t>
            </a:r>
          </a:p>
          <a:p>
            <a:r>
              <a:rPr lang="en-IN" dirty="0"/>
              <a:t>Or by  increasing the size of the server </a:t>
            </a:r>
          </a:p>
        </p:txBody>
      </p:sp>
    </p:spTree>
    <p:extLst>
      <p:ext uri="{BB962C8B-B14F-4D97-AF65-F5344CB8AC3E}">
        <p14:creationId xmlns:p14="http://schemas.microsoft.com/office/powerpoint/2010/main" val="79761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E540-EE3C-4B7C-9BFA-C4DA015E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204 No Content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264FA-A30A-4646-B518-B2FDA85FB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0457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When it occurs </a:t>
            </a:r>
          </a:p>
          <a:p>
            <a:r>
              <a:rPr lang="en-US" dirty="0"/>
              <a:t>The server has fulfilled the request but does not need to return a response body. The server may return the updated meta information.</a:t>
            </a:r>
          </a:p>
          <a:p>
            <a:r>
              <a:rPr lang="en-US" dirty="0"/>
              <a:t>Generally see in deleting the request </a:t>
            </a:r>
          </a:p>
          <a:p>
            <a:pPr marL="0" indent="0">
              <a:buNone/>
            </a:pPr>
            <a:r>
              <a:rPr lang="en-US" dirty="0"/>
              <a:t>Handling </a:t>
            </a:r>
          </a:p>
          <a:p>
            <a:pPr marL="0" indent="0">
              <a:buNone/>
            </a:pPr>
            <a:r>
              <a:rPr lang="en-US" dirty="0"/>
              <a:t>Adding the custom message to error code title to 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06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8014-E966-40F4-8134-61611774E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1" y="-136757"/>
            <a:ext cx="9905998" cy="1478570"/>
          </a:xfrm>
        </p:spPr>
        <p:txBody>
          <a:bodyPr/>
          <a:lstStyle/>
          <a:p>
            <a:r>
              <a:rPr lang="en-IN" b="1" dirty="0"/>
              <a:t>400 Bad Request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93051-EDE2-43FC-A621-71B43A565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51" y="602527"/>
            <a:ext cx="9905999" cy="6180109"/>
          </a:xfrm>
        </p:spPr>
        <p:txBody>
          <a:bodyPr>
            <a:normAutofit/>
          </a:bodyPr>
          <a:lstStyle/>
          <a:p>
            <a:r>
              <a:rPr lang="en-IN" dirty="0"/>
              <a:t>When it occurs</a:t>
            </a:r>
          </a:p>
          <a:p>
            <a:r>
              <a:rPr lang="en-US" dirty="0"/>
              <a:t>The request could not be understood by the server due to incorrect syntax. The client SHOULD NOT repeat the request without modifications</a:t>
            </a:r>
          </a:p>
          <a:p>
            <a:r>
              <a:rPr lang="en-US" dirty="0"/>
              <a:t>Handling </a:t>
            </a:r>
          </a:p>
          <a:p>
            <a:r>
              <a:rPr lang="en-US" dirty="0"/>
              <a:t>By providing the correct syntax as its client error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Ex-username already present if users can’t take same name as its an primary key no duplication are allowed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102" name="Picture 6" descr="Screenshot 1">
            <a:extLst>
              <a:ext uri="{FF2B5EF4-FFF2-40B4-BE49-F238E27FC236}">
                <a16:creationId xmlns:a16="http://schemas.microsoft.com/office/drawing/2014/main" id="{1573395C-8892-4746-A9D7-DC44021EB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1" y="3215473"/>
            <a:ext cx="10134600" cy="250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721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C364-6FA6-40DD-905D-35C3F261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108" y="-235592"/>
            <a:ext cx="9905998" cy="1478570"/>
          </a:xfrm>
        </p:spPr>
        <p:txBody>
          <a:bodyPr/>
          <a:lstStyle/>
          <a:p>
            <a:r>
              <a:rPr lang="en-IN" dirty="0"/>
              <a:t>403 Forbidden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E9785-A056-4701-AE45-D62D87384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107" y="832670"/>
            <a:ext cx="9905999" cy="5628420"/>
          </a:xfrm>
        </p:spPr>
        <p:txBody>
          <a:bodyPr>
            <a:normAutofit/>
          </a:bodyPr>
          <a:lstStyle/>
          <a:p>
            <a:r>
              <a:rPr lang="en-IN" dirty="0"/>
              <a:t>When it occurs?</a:t>
            </a:r>
          </a:p>
          <a:p>
            <a:r>
              <a:rPr lang="en-US" dirty="0"/>
              <a:t>User is not authorized to access this resource with an explicit deny. The security token included in the request is invalid.</a:t>
            </a:r>
            <a:r>
              <a:rPr lang="en-IN" dirty="0"/>
              <a:t> Missing Authentication Token Signature expired Forbidden user </a:t>
            </a:r>
          </a:p>
          <a:p>
            <a:r>
              <a:rPr lang="en-IN" dirty="0"/>
              <a:t>Handling </a:t>
            </a:r>
          </a:p>
          <a:p>
            <a:r>
              <a:rPr lang="en-IN" dirty="0"/>
              <a:t>Providing correct token . Token may valid for sometime after timeout providing new token </a:t>
            </a:r>
          </a:p>
          <a:p>
            <a:r>
              <a:rPr lang="en-IN" dirty="0"/>
              <a:t>Not making an Making an  Unauthorized request.</a:t>
            </a:r>
          </a:p>
          <a:p>
            <a:r>
              <a:rPr lang="en-IN" dirty="0"/>
              <a:t>Writing catch statement or providing custom  title message </a:t>
            </a:r>
            <a:r>
              <a:rPr lang="en-IN" dirty="0" err="1"/>
              <a:t>regading</a:t>
            </a:r>
            <a:r>
              <a:rPr lang="en-IN" dirty="0"/>
              <a:t> the issue to client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2526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F982-E515-45C5-99D2-2E05E6851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408 Request Timeout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B1F1-F387-4477-B4A5-BCF5858B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it occurs ?</a:t>
            </a:r>
          </a:p>
          <a:p>
            <a:r>
              <a:rPr lang="en-US" dirty="0"/>
              <a:t>Indicates that the server did not receive a complete request from the client within the server’s allotted timeout period.</a:t>
            </a:r>
          </a:p>
          <a:p>
            <a:r>
              <a:rPr lang="en-IN" dirty="0"/>
              <a:t>Handling </a:t>
            </a:r>
          </a:p>
          <a:p>
            <a:r>
              <a:rPr lang="en-IN" dirty="0"/>
              <a:t>Increasing the Web Server’s Timeout Settings, ensuring the log through the cookies and reloading the page regularly </a:t>
            </a:r>
          </a:p>
        </p:txBody>
      </p:sp>
    </p:spTree>
    <p:extLst>
      <p:ext uri="{BB962C8B-B14F-4D97-AF65-F5344CB8AC3E}">
        <p14:creationId xmlns:p14="http://schemas.microsoft.com/office/powerpoint/2010/main" val="3104252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FD96-1D03-492A-BCFC-1471B18B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B66F8-0B35-43BB-95D0-146FA0147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https://developers.marketo.com/soap-api/error-codes/</a:t>
            </a:r>
            <a:endParaRPr lang="en-IN" dirty="0"/>
          </a:p>
          <a:p>
            <a:r>
              <a:rPr lang="en-IN" dirty="0"/>
              <a:t>IBM Rest </a:t>
            </a:r>
            <a:r>
              <a:rPr lang="en-IN" dirty="0" err="1"/>
              <a:t>api</a:t>
            </a:r>
            <a:r>
              <a:rPr lang="en-IN" dirty="0"/>
              <a:t> documentation </a:t>
            </a:r>
          </a:p>
          <a:p>
            <a:r>
              <a:rPr lang="en-IN" dirty="0" err="1"/>
              <a:t>Baeldung</a:t>
            </a:r>
            <a:r>
              <a:rPr lang="en-IN" dirty="0"/>
              <a:t> blog</a:t>
            </a:r>
          </a:p>
          <a:p>
            <a:r>
              <a:rPr lang="en-IN" dirty="0" err="1"/>
              <a:t>Github</a:t>
            </a:r>
            <a:r>
              <a:rPr lang="en-IN" dirty="0"/>
              <a:t> rest </a:t>
            </a:r>
            <a:r>
              <a:rPr lang="en-IN" dirty="0" err="1"/>
              <a:t>api</a:t>
            </a:r>
            <a:r>
              <a:rPr lang="en-IN" dirty="0"/>
              <a:t> documentation </a:t>
            </a:r>
          </a:p>
          <a:p>
            <a:r>
              <a:rPr lang="en-IN" dirty="0"/>
              <a:t>Salesforce soap </a:t>
            </a:r>
            <a:r>
              <a:rPr lang="en-IN" dirty="0" err="1"/>
              <a:t>api</a:t>
            </a: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923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44F135-3ADE-494F-AB59-0DA3FCCA3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SOAP API error codes.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D421EE-F59F-4B09-A7D5-128E55698F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093494"/>
              </p:ext>
            </p:extLst>
          </p:nvPr>
        </p:nvGraphicFramePr>
        <p:xfrm>
          <a:off x="4662189" y="1291999"/>
          <a:ext cx="6763371" cy="3940393"/>
        </p:xfrm>
        <a:graphic>
          <a:graphicData uri="http://schemas.openxmlformats.org/drawingml/2006/table">
            <a:tbl>
              <a:tblPr firstRow="1" bandRow="1"/>
              <a:tblGrid>
                <a:gridCol w="889441">
                  <a:extLst>
                    <a:ext uri="{9D8B030D-6E8A-4147-A177-3AD203B41FA5}">
                      <a16:colId xmlns:a16="http://schemas.microsoft.com/office/drawing/2014/main" val="1138020789"/>
                    </a:ext>
                  </a:extLst>
                </a:gridCol>
                <a:gridCol w="2912302">
                  <a:extLst>
                    <a:ext uri="{9D8B030D-6E8A-4147-A177-3AD203B41FA5}">
                      <a16:colId xmlns:a16="http://schemas.microsoft.com/office/drawing/2014/main" val="3300565020"/>
                    </a:ext>
                  </a:extLst>
                </a:gridCol>
                <a:gridCol w="2961628">
                  <a:extLst>
                    <a:ext uri="{9D8B030D-6E8A-4147-A177-3AD203B41FA5}">
                      <a16:colId xmlns:a16="http://schemas.microsoft.com/office/drawing/2014/main" val="887627186"/>
                    </a:ext>
                  </a:extLst>
                </a:gridCol>
              </a:tblGrid>
              <a:tr h="340761">
                <a:tc>
                  <a:txBody>
                    <a:bodyPr/>
                    <a:lstStyle/>
                    <a:p>
                      <a:pPr algn="l"/>
                      <a:r>
                        <a:rPr lang="en-IN" sz="1500" b="1">
                          <a:effectLst/>
                        </a:rPr>
                        <a:t>Code</a:t>
                      </a:r>
                      <a:endParaRPr lang="en-IN" sz="1500" b="0">
                        <a:effectLst/>
                      </a:endParaRPr>
                    </a:p>
                  </a:txBody>
                  <a:tcPr marL="74177" marR="74177" marT="37089" marB="37089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 b="1">
                          <a:effectLst/>
                        </a:rPr>
                        <a:t>Message</a:t>
                      </a:r>
                      <a:endParaRPr lang="en-IN" sz="1500" b="0">
                        <a:effectLst/>
                      </a:endParaRPr>
                    </a:p>
                  </a:txBody>
                  <a:tcPr marL="74177" marR="74177" marT="37089" marB="37089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 b="1" dirty="0">
                          <a:effectLst/>
                        </a:rPr>
                        <a:t>Notes</a:t>
                      </a:r>
                      <a:endParaRPr lang="en-IN" sz="1500" b="0" dirty="0">
                        <a:effectLst/>
                      </a:endParaRPr>
                    </a:p>
                  </a:txBody>
                  <a:tcPr marL="74177" marR="74177" marT="37089" marB="37089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516479"/>
                  </a:ext>
                </a:extLst>
              </a:tr>
              <a:tr h="340761">
                <a:tc>
                  <a:txBody>
                    <a:bodyPr/>
                    <a:lstStyle/>
                    <a:p>
                      <a:pPr algn="l"/>
                      <a:r>
                        <a:rPr lang="en-IN" sz="1500" b="0">
                          <a:effectLst/>
                        </a:rPr>
                        <a:t>10001</a:t>
                      </a:r>
                    </a:p>
                  </a:txBody>
                  <a:tcPr marL="74177" marR="74177" marT="37089" marB="37089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 b="0">
                          <a:effectLst/>
                        </a:rPr>
                        <a:t>Internal Error</a:t>
                      </a:r>
                    </a:p>
                  </a:txBody>
                  <a:tcPr marL="74177" marR="74177" marT="37089" marB="37089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 b="0">
                          <a:effectLst/>
                        </a:rPr>
                        <a:t>Severe system failure</a:t>
                      </a:r>
                    </a:p>
                  </a:txBody>
                  <a:tcPr marL="74177" marR="74177" marT="37089" marB="37089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939954"/>
                  </a:ext>
                </a:extLst>
              </a:tr>
              <a:tr h="340761">
                <a:tc>
                  <a:txBody>
                    <a:bodyPr/>
                    <a:lstStyle/>
                    <a:p>
                      <a:pPr algn="l"/>
                      <a:r>
                        <a:rPr lang="en-IN" sz="1500" b="0">
                          <a:effectLst/>
                        </a:rPr>
                        <a:t>20011</a:t>
                      </a:r>
                    </a:p>
                  </a:txBody>
                  <a:tcPr marL="74177" marR="74177" marT="37089" marB="37089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 b="0">
                          <a:effectLst/>
                        </a:rPr>
                        <a:t>Internal Error</a:t>
                      </a:r>
                    </a:p>
                  </a:txBody>
                  <a:tcPr marL="74177" marR="74177" marT="37089" marB="37089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 b="0">
                          <a:effectLst/>
                        </a:rPr>
                        <a:t>API service failure</a:t>
                      </a:r>
                    </a:p>
                  </a:txBody>
                  <a:tcPr marL="74177" marR="74177" marT="37089" marB="37089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772974"/>
                  </a:ext>
                </a:extLst>
              </a:tr>
              <a:tr h="562913">
                <a:tc>
                  <a:txBody>
                    <a:bodyPr/>
                    <a:lstStyle/>
                    <a:p>
                      <a:pPr algn="l"/>
                      <a:r>
                        <a:rPr lang="en-IN" sz="1500" b="0">
                          <a:effectLst/>
                        </a:rPr>
                        <a:t>20012</a:t>
                      </a:r>
                    </a:p>
                  </a:txBody>
                  <a:tcPr marL="74177" marR="74177" marT="37089" marB="37089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 b="0">
                          <a:effectLst/>
                        </a:rPr>
                        <a:t>Request Not Understood</a:t>
                      </a:r>
                    </a:p>
                  </a:txBody>
                  <a:tcPr marL="74177" marR="74177" marT="37089" marB="37089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 b="0">
                          <a:effectLst/>
                        </a:rPr>
                        <a:t>Unexpected SOAP Message</a:t>
                      </a:r>
                    </a:p>
                  </a:txBody>
                  <a:tcPr marL="74177" marR="74177" marT="37089" marB="37089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39765"/>
                  </a:ext>
                </a:extLst>
              </a:tr>
              <a:tr h="562913">
                <a:tc>
                  <a:txBody>
                    <a:bodyPr/>
                    <a:lstStyle/>
                    <a:p>
                      <a:pPr algn="l"/>
                      <a:r>
                        <a:rPr lang="en-IN" sz="1500" b="0">
                          <a:effectLst/>
                        </a:rPr>
                        <a:t>20013</a:t>
                      </a:r>
                    </a:p>
                  </a:txBody>
                  <a:tcPr marL="74177" marR="74177" marT="37089" marB="37089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 b="0">
                          <a:effectLst/>
                        </a:rPr>
                        <a:t>Access Denied</a:t>
                      </a:r>
                    </a:p>
                  </a:txBody>
                  <a:tcPr marL="74177" marR="74177" marT="37089" marB="37089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effectLst/>
                        </a:rPr>
                        <a:t>Client is blocked from API access</a:t>
                      </a:r>
                    </a:p>
                  </a:txBody>
                  <a:tcPr marL="74177" marR="74177" marT="37089" marB="37089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048041"/>
                  </a:ext>
                </a:extLst>
              </a:tr>
              <a:tr h="562913">
                <a:tc>
                  <a:txBody>
                    <a:bodyPr/>
                    <a:lstStyle/>
                    <a:p>
                      <a:pPr algn="l"/>
                      <a:r>
                        <a:rPr lang="en-IN" sz="1500" b="0">
                          <a:effectLst/>
                        </a:rPr>
                        <a:t>20014</a:t>
                      </a:r>
                    </a:p>
                  </a:txBody>
                  <a:tcPr marL="74177" marR="74177" marT="37089" marB="37089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 b="0">
                          <a:effectLst/>
                        </a:rPr>
                        <a:t>Authentication failed</a:t>
                      </a:r>
                    </a:p>
                  </a:txBody>
                  <a:tcPr marL="74177" marR="74177" marT="37089" marB="37089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effectLst/>
                        </a:rPr>
                        <a:t>Client did not provide valid credentials</a:t>
                      </a:r>
                    </a:p>
                  </a:txBody>
                  <a:tcPr marL="74177" marR="74177" marT="37089" marB="37089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70891"/>
                  </a:ext>
                </a:extLst>
              </a:tr>
              <a:tr h="1229371">
                <a:tc>
                  <a:txBody>
                    <a:bodyPr/>
                    <a:lstStyle/>
                    <a:p>
                      <a:pPr algn="l"/>
                      <a:r>
                        <a:rPr lang="en-IN" sz="1500" b="0">
                          <a:effectLst/>
                        </a:rPr>
                        <a:t>20015</a:t>
                      </a:r>
                    </a:p>
                  </a:txBody>
                  <a:tcPr marL="74177" marR="74177" marT="37089" marB="37089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 b="0">
                          <a:effectLst/>
                        </a:rPr>
                        <a:t>Request Limit Exceeded</a:t>
                      </a:r>
                    </a:p>
                  </a:txBody>
                  <a:tcPr marL="74177" marR="74177" marT="37089" marB="37089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dirty="0">
                          <a:effectLst/>
                        </a:rPr>
                        <a:t>Number of calls today exceeded the subscription’s quota. The default subscription quota is 10,000/day.</a:t>
                      </a:r>
                    </a:p>
                  </a:txBody>
                  <a:tcPr marL="74177" marR="74177" marT="37089" marB="37089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385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34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F6F31-78D1-47FC-BD7F-01D50AB9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Soap </a:t>
            </a:r>
            <a:r>
              <a:rPr lang="en-IN" dirty="0" err="1"/>
              <a:t>api</a:t>
            </a:r>
            <a:r>
              <a:rPr lang="en-IN" dirty="0"/>
              <a:t> error code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6776275-99BA-4C57-82A4-3A22A64807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587827"/>
              </p:ext>
            </p:extLst>
          </p:nvPr>
        </p:nvGraphicFramePr>
        <p:xfrm>
          <a:off x="665825" y="1976600"/>
          <a:ext cx="10813002" cy="4699405"/>
        </p:xfrm>
        <a:graphic>
          <a:graphicData uri="http://schemas.openxmlformats.org/drawingml/2006/table">
            <a:tbl>
              <a:tblPr/>
              <a:tblGrid>
                <a:gridCol w="3604334">
                  <a:extLst>
                    <a:ext uri="{9D8B030D-6E8A-4147-A177-3AD203B41FA5}">
                      <a16:colId xmlns:a16="http://schemas.microsoft.com/office/drawing/2014/main" val="508279259"/>
                    </a:ext>
                  </a:extLst>
                </a:gridCol>
                <a:gridCol w="3604334">
                  <a:extLst>
                    <a:ext uri="{9D8B030D-6E8A-4147-A177-3AD203B41FA5}">
                      <a16:colId xmlns:a16="http://schemas.microsoft.com/office/drawing/2014/main" val="3431737461"/>
                    </a:ext>
                  </a:extLst>
                </a:gridCol>
                <a:gridCol w="3604334">
                  <a:extLst>
                    <a:ext uri="{9D8B030D-6E8A-4147-A177-3AD203B41FA5}">
                      <a16:colId xmlns:a16="http://schemas.microsoft.com/office/drawing/2014/main" val="3776679940"/>
                    </a:ext>
                  </a:extLst>
                </a:gridCol>
              </a:tblGrid>
              <a:tr h="510805"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20017</a:t>
                      </a:r>
                    </a:p>
                  </a:txBody>
                  <a:tcPr marL="38497" marR="38497" marT="19248" marB="19248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Invalid Request</a:t>
                      </a:r>
                    </a:p>
                  </a:txBody>
                  <a:tcPr marL="38497" marR="38497" marT="19248" marB="19248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Request is missing an expected parameter</a:t>
                      </a:r>
                    </a:p>
                  </a:txBody>
                  <a:tcPr marL="38497" marR="38497" marT="19248" marB="19248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000702"/>
                  </a:ext>
                </a:extLst>
              </a:tr>
              <a:tr h="510805"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20019</a:t>
                      </a:r>
                    </a:p>
                  </a:txBody>
                  <a:tcPr marL="38497" marR="38497" marT="19248" marB="19248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Unsupported Operation</a:t>
                      </a:r>
                    </a:p>
                  </a:txBody>
                  <a:tcPr marL="38497" marR="38497" marT="19248" marB="19248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Operation invoked is not defined in the Marketo API WSDL</a:t>
                      </a:r>
                    </a:p>
                  </a:txBody>
                  <a:tcPr marL="38497" marR="38497" marT="19248" marB="19248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63019"/>
                  </a:ext>
                </a:extLst>
              </a:tr>
              <a:tr h="1277013"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20022</a:t>
                      </a:r>
                    </a:p>
                  </a:txBody>
                  <a:tcPr marL="38497" marR="38497" marT="19248" marB="19248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Time range specified in query filter exceeded limit</a:t>
                      </a:r>
                    </a:p>
                  </a:txBody>
                  <a:tcPr marL="38497" marR="38497" marT="19248" marB="19248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number of days elapsed between the “oldestUpdatedAt” and “latestUpdatedAt” fields was greater than 30</a:t>
                      </a:r>
                    </a:p>
                  </a:txBody>
                  <a:tcPr marL="38497" marR="38497" marT="19248" marB="19248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318428"/>
                  </a:ext>
                </a:extLst>
              </a:tr>
              <a:tr h="664046"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20023</a:t>
                      </a:r>
                    </a:p>
                  </a:txBody>
                  <a:tcPr marL="38497" marR="38497" marT="19248" marB="19248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Rate Limit Exceeded</a:t>
                      </a:r>
                    </a:p>
                  </a:txBody>
                  <a:tcPr marL="38497" marR="38497" marT="19248" marB="19248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number of calls in the past 20 seconds was greater than 100</a:t>
                      </a:r>
                    </a:p>
                  </a:txBody>
                  <a:tcPr marL="38497" marR="38497" marT="19248" marB="19248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507414"/>
                  </a:ext>
                </a:extLst>
              </a:tr>
              <a:tr h="510805"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20024</a:t>
                      </a:r>
                    </a:p>
                  </a:txBody>
                  <a:tcPr marL="38497" marR="38497" marT="19248" marB="19248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Concurrency Limit Exceeded</a:t>
                      </a:r>
                    </a:p>
                  </a:txBody>
                  <a:tcPr marL="38497" marR="38497" marT="19248" marB="19248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The number of concurrent calls was greater than 10</a:t>
                      </a:r>
                    </a:p>
                  </a:txBody>
                  <a:tcPr marL="38497" marR="38497" marT="19248" marB="19248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338851"/>
                  </a:ext>
                </a:extLst>
              </a:tr>
              <a:tr h="510805"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20101</a:t>
                      </a:r>
                    </a:p>
                  </a:txBody>
                  <a:tcPr marL="38497" marR="38497" marT="19248" marB="19248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Lead Key Required</a:t>
                      </a:r>
                    </a:p>
                  </a:txBody>
                  <a:tcPr marL="38497" marR="38497" marT="19248" marB="19248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LeadKey</a:t>
                      </a:r>
                      <a:r>
                        <a:rPr lang="en-US" sz="14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is Required but was not provided</a:t>
                      </a:r>
                    </a:p>
                  </a:txBody>
                  <a:tcPr marL="38497" marR="38497" marT="19248" marB="19248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020957"/>
                  </a:ext>
                </a:extLst>
              </a:tr>
              <a:tr h="357563">
                <a:tc>
                  <a:txBody>
                    <a:bodyPr/>
                    <a:lstStyle/>
                    <a:p>
                      <a:pPr algn="l"/>
                      <a:r>
                        <a:rPr lang="en-IN" sz="14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20102</a:t>
                      </a:r>
                    </a:p>
                  </a:txBody>
                  <a:tcPr marL="38497" marR="38497" marT="19248" marB="19248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Lead Key Bad</a:t>
                      </a:r>
                    </a:p>
                  </a:txBody>
                  <a:tcPr marL="38497" marR="38497" marT="19248" marB="19248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LeadKeyType</a:t>
                      </a:r>
                      <a:r>
                        <a:rPr lang="en-IN" sz="14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is not Valid</a:t>
                      </a:r>
                    </a:p>
                  </a:txBody>
                  <a:tcPr marL="38497" marR="38497" marT="19248" marB="19248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159840"/>
                  </a:ext>
                </a:extLst>
              </a:tr>
              <a:tr h="357563"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20103</a:t>
                      </a:r>
                    </a:p>
                  </a:txBody>
                  <a:tcPr marL="38497" marR="38497" marT="19248" marB="19248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Lead Not Found</a:t>
                      </a:r>
                    </a:p>
                  </a:txBody>
                  <a:tcPr marL="38497" marR="38497" marT="19248" marB="19248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LeadKey</a:t>
                      </a:r>
                      <a:r>
                        <a:rPr lang="en-US" sz="14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Value did not match any lead</a:t>
                      </a:r>
                    </a:p>
                  </a:txBody>
                  <a:tcPr marL="38497" marR="38497" marT="19248" marB="19248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143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58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57B0-0C55-441E-AEF9-788EA1B7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89BA14-83DF-4386-A8B3-E78682A9F2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366762"/>
              </p:ext>
            </p:extLst>
          </p:nvPr>
        </p:nvGraphicFramePr>
        <p:xfrm>
          <a:off x="701337" y="231113"/>
          <a:ext cx="10472430" cy="6189788"/>
        </p:xfrm>
        <a:graphic>
          <a:graphicData uri="http://schemas.openxmlformats.org/drawingml/2006/table">
            <a:tbl>
              <a:tblPr/>
              <a:tblGrid>
                <a:gridCol w="3490810">
                  <a:extLst>
                    <a:ext uri="{9D8B030D-6E8A-4147-A177-3AD203B41FA5}">
                      <a16:colId xmlns:a16="http://schemas.microsoft.com/office/drawing/2014/main" val="2004198004"/>
                    </a:ext>
                  </a:extLst>
                </a:gridCol>
                <a:gridCol w="3490810">
                  <a:extLst>
                    <a:ext uri="{9D8B030D-6E8A-4147-A177-3AD203B41FA5}">
                      <a16:colId xmlns:a16="http://schemas.microsoft.com/office/drawing/2014/main" val="41990736"/>
                    </a:ext>
                  </a:extLst>
                </a:gridCol>
                <a:gridCol w="3490810">
                  <a:extLst>
                    <a:ext uri="{9D8B030D-6E8A-4147-A177-3AD203B41FA5}">
                      <a16:colId xmlns:a16="http://schemas.microsoft.com/office/drawing/2014/main" val="4001849593"/>
                    </a:ext>
                  </a:extLst>
                </a:gridCol>
              </a:tblGrid>
              <a:tr h="557639">
                <a:tc>
                  <a:txBody>
                    <a:bodyPr/>
                    <a:lstStyle/>
                    <a:p>
                      <a:pPr algn="l"/>
                      <a:r>
                        <a:rPr lang="en-IN" sz="16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20104</a:t>
                      </a:r>
                    </a:p>
                  </a:txBody>
                  <a:tcPr marL="31907" marR="31907" marT="15954" marB="15954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Lead Detail Required</a:t>
                      </a:r>
                    </a:p>
                  </a:txBody>
                  <a:tcPr marL="31907" marR="31907" marT="15954" marB="15954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LeadRecord is required but was not provided</a:t>
                      </a:r>
                    </a:p>
                  </a:txBody>
                  <a:tcPr marL="31907" marR="31907" marT="15954" marB="15954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498517"/>
                  </a:ext>
                </a:extLst>
              </a:tr>
              <a:tr h="724929">
                <a:tc>
                  <a:txBody>
                    <a:bodyPr/>
                    <a:lstStyle/>
                    <a:p>
                      <a:pPr algn="l"/>
                      <a:r>
                        <a:rPr lang="en-IN" sz="16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20105</a:t>
                      </a:r>
                    </a:p>
                  </a:txBody>
                  <a:tcPr marL="31907" marR="31907" marT="15954" marB="15954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Lead Attribute Bad</a:t>
                      </a:r>
                    </a:p>
                  </a:txBody>
                  <a:tcPr marL="31907" marR="31907" marT="15954" marB="15954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LeadRecord contains an Attribute with a bad name</a:t>
                      </a:r>
                    </a:p>
                  </a:txBody>
                  <a:tcPr marL="31907" marR="31907" marT="15954" marB="15954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777932"/>
                  </a:ext>
                </a:extLst>
              </a:tr>
              <a:tr h="557639">
                <a:tc>
                  <a:txBody>
                    <a:bodyPr/>
                    <a:lstStyle/>
                    <a:p>
                      <a:pPr algn="l"/>
                      <a:r>
                        <a:rPr lang="en-IN" sz="16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20106</a:t>
                      </a:r>
                    </a:p>
                  </a:txBody>
                  <a:tcPr marL="31907" marR="31907" marT="15954" marB="15954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Lead Sync Failed</a:t>
                      </a:r>
                    </a:p>
                  </a:txBody>
                  <a:tcPr marL="31907" marR="31907" marT="15954" marB="15954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LeadRecord could not be updated or created</a:t>
                      </a:r>
                    </a:p>
                  </a:txBody>
                  <a:tcPr marL="31907" marR="31907" marT="15954" marB="15954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843204"/>
                  </a:ext>
                </a:extLst>
              </a:tr>
              <a:tr h="557639">
                <a:tc>
                  <a:txBody>
                    <a:bodyPr/>
                    <a:lstStyle/>
                    <a:p>
                      <a:pPr algn="l"/>
                      <a:r>
                        <a:rPr lang="en-IN" sz="16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20107</a:t>
                      </a:r>
                    </a:p>
                  </a:txBody>
                  <a:tcPr marL="31907" marR="31907" marT="15954" marB="15954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Activity Key Bad</a:t>
                      </a:r>
                    </a:p>
                  </a:txBody>
                  <a:tcPr marL="31907" marR="31907" marT="15954" marB="15954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LeadActivityFilter contains a bad activity type</a:t>
                      </a:r>
                    </a:p>
                  </a:txBody>
                  <a:tcPr marL="31907" marR="31907" marT="15954" marB="15954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782160"/>
                  </a:ext>
                </a:extLst>
              </a:tr>
              <a:tr h="557639">
                <a:tc>
                  <a:txBody>
                    <a:bodyPr/>
                    <a:lstStyle/>
                    <a:p>
                      <a:pPr algn="l"/>
                      <a:r>
                        <a:rPr lang="en-IN" sz="16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20108</a:t>
                      </a:r>
                    </a:p>
                  </a:txBody>
                  <a:tcPr marL="31907" marR="31907" marT="15954" marB="15954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Lead Owner Not Found</a:t>
                      </a:r>
                    </a:p>
                  </a:txBody>
                  <a:tcPr marL="31907" marR="31907" marT="15954" marB="15954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LeadKey specifies a lead owner that does not exist</a:t>
                      </a:r>
                    </a:p>
                  </a:txBody>
                  <a:tcPr marL="31907" marR="31907" marT="15954" marB="15954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425502"/>
                  </a:ext>
                </a:extLst>
              </a:tr>
              <a:tr h="390347">
                <a:tc>
                  <a:txBody>
                    <a:bodyPr/>
                    <a:lstStyle/>
                    <a:p>
                      <a:pPr algn="l"/>
                      <a:r>
                        <a:rPr lang="en-IN" sz="16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20109</a:t>
                      </a:r>
                    </a:p>
                  </a:txBody>
                  <a:tcPr marL="31907" marR="31907" marT="15954" marB="15954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Parameter Required</a:t>
                      </a:r>
                    </a:p>
                  </a:txBody>
                  <a:tcPr marL="31907" marR="31907" marT="15954" marB="15954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Parameter value was null or missing</a:t>
                      </a:r>
                    </a:p>
                  </a:txBody>
                  <a:tcPr marL="31907" marR="31907" marT="15954" marB="15954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90052"/>
                  </a:ext>
                </a:extLst>
              </a:tr>
              <a:tr h="390347">
                <a:tc>
                  <a:txBody>
                    <a:bodyPr/>
                    <a:lstStyle/>
                    <a:p>
                      <a:pPr algn="l"/>
                      <a:r>
                        <a:rPr lang="en-IN" sz="16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20110</a:t>
                      </a:r>
                    </a:p>
                  </a:txBody>
                  <a:tcPr marL="31907" marR="31907" marT="15954" marB="15954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Bad Parameter</a:t>
                      </a:r>
                    </a:p>
                  </a:txBody>
                  <a:tcPr marL="31907" marR="31907" marT="15954" marB="15954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A parameter value is bad</a:t>
                      </a:r>
                    </a:p>
                  </a:txBody>
                  <a:tcPr marL="31907" marR="31907" marT="15954" marB="15954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479368"/>
                  </a:ext>
                </a:extLst>
              </a:tr>
              <a:tr h="557639">
                <a:tc>
                  <a:txBody>
                    <a:bodyPr/>
                    <a:lstStyle/>
                    <a:p>
                      <a:pPr algn="l"/>
                      <a:r>
                        <a:rPr lang="en-IN" sz="16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20111</a:t>
                      </a:r>
                    </a:p>
                  </a:txBody>
                  <a:tcPr marL="31907" marR="31907" marT="15954" marB="15954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List Not Found</a:t>
                      </a:r>
                    </a:p>
                  </a:txBody>
                  <a:tcPr marL="31907" marR="31907" marT="15954" marB="15954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ListKey specifies a list that does not exist</a:t>
                      </a:r>
                    </a:p>
                  </a:txBody>
                  <a:tcPr marL="31907" marR="31907" marT="15954" marB="15954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66736"/>
                  </a:ext>
                </a:extLst>
              </a:tr>
              <a:tr h="390347">
                <a:tc>
                  <a:txBody>
                    <a:bodyPr/>
                    <a:lstStyle/>
                    <a:p>
                      <a:pPr algn="l"/>
                      <a:r>
                        <a:rPr lang="en-IN" sz="16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20113</a:t>
                      </a:r>
                    </a:p>
                  </a:txBody>
                  <a:tcPr marL="31907" marR="31907" marT="15954" marB="15954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Campaign Not Found</a:t>
                      </a:r>
                    </a:p>
                  </a:txBody>
                  <a:tcPr marL="31907" marR="31907" marT="15954" marB="15954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Campaign does not exist</a:t>
                      </a:r>
                    </a:p>
                  </a:txBody>
                  <a:tcPr marL="31907" marR="31907" marT="15954" marB="15954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957096"/>
                  </a:ext>
                </a:extLst>
              </a:tr>
              <a:tr h="390347">
                <a:tc>
                  <a:txBody>
                    <a:bodyPr/>
                    <a:lstStyle/>
                    <a:p>
                      <a:pPr algn="l"/>
                      <a:r>
                        <a:rPr lang="en-IN" sz="16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20114</a:t>
                      </a:r>
                    </a:p>
                  </a:txBody>
                  <a:tcPr marL="31907" marR="31907" marT="15954" marB="15954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Bad Parameter</a:t>
                      </a:r>
                    </a:p>
                  </a:txBody>
                  <a:tcPr marL="31907" marR="31907" marT="15954" marB="15954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Parameter Value is bad</a:t>
                      </a:r>
                    </a:p>
                  </a:txBody>
                  <a:tcPr marL="31907" marR="31907" marT="15954" marB="15954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94122"/>
                  </a:ext>
                </a:extLst>
              </a:tr>
              <a:tr h="390347">
                <a:tc>
                  <a:txBody>
                    <a:bodyPr/>
                    <a:lstStyle/>
                    <a:p>
                      <a:pPr algn="l"/>
                      <a:r>
                        <a:rPr lang="en-IN" sz="16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20122</a:t>
                      </a:r>
                    </a:p>
                  </a:txBody>
                  <a:tcPr marL="31907" marR="31907" marT="15954" marB="15954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Bad Stream Position</a:t>
                      </a:r>
                    </a:p>
                  </a:txBody>
                  <a:tcPr marL="31907" marR="31907" marT="15954" marB="15954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Stream position is bad</a:t>
                      </a:r>
                    </a:p>
                  </a:txBody>
                  <a:tcPr marL="31907" marR="31907" marT="15954" marB="15954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69862"/>
                  </a:ext>
                </a:extLst>
              </a:tr>
              <a:tr h="724929">
                <a:tc>
                  <a:txBody>
                    <a:bodyPr/>
                    <a:lstStyle/>
                    <a:p>
                      <a:pPr algn="l"/>
                      <a:r>
                        <a:rPr lang="en-IN" sz="16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20123</a:t>
                      </a:r>
                    </a:p>
                  </a:txBody>
                  <a:tcPr marL="31907" marR="31907" marT="15954" marB="15954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Stream at End</a:t>
                      </a:r>
                    </a:p>
                  </a:txBody>
                  <a:tcPr marL="31907" marR="31907" marT="15954" marB="15954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Stream position indicates that no more records are available</a:t>
                      </a:r>
                    </a:p>
                  </a:txBody>
                  <a:tcPr marL="31907" marR="31907" marT="15954" marB="15954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251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70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B812-985E-45D4-A6D7-55A00A0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 thrown by REST API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91B25-B162-4916-B2D1-C9673A036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3xx: Redirection</a:t>
            </a:r>
            <a:r>
              <a:rPr lang="en-US" dirty="0"/>
              <a:t> – Indicates that the client must take some additional action in order to complete their request.</a:t>
            </a:r>
          </a:p>
          <a:p>
            <a:r>
              <a:rPr lang="en-US" b="1" dirty="0"/>
              <a:t>4xx: Client Error</a:t>
            </a:r>
            <a:r>
              <a:rPr lang="en-US" dirty="0"/>
              <a:t> – This category of error status codes points the finger at clients.</a:t>
            </a:r>
          </a:p>
          <a:p>
            <a:r>
              <a:rPr lang="en-US" b="1" dirty="0"/>
              <a:t>5xx: Server Error</a:t>
            </a:r>
            <a:r>
              <a:rPr lang="en-US" dirty="0"/>
              <a:t> – The server takes responsibility for these error status codes.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275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DDBE-3097-4842-BD46-556B5687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 </a:t>
            </a:r>
            <a:r>
              <a:rPr lang="en-IN" dirty="0" err="1"/>
              <a:t>Api</a:t>
            </a:r>
            <a:r>
              <a:rPr lang="en-IN" dirty="0"/>
              <a:t> error code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C1CA26-64B6-4BC8-A656-9DD6D7299E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534514"/>
              </p:ext>
            </p:extLst>
          </p:nvPr>
        </p:nvGraphicFramePr>
        <p:xfrm>
          <a:off x="1141411" y="1768225"/>
          <a:ext cx="99060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181">
                  <a:extLst>
                    <a:ext uri="{9D8B030D-6E8A-4147-A177-3AD203B41FA5}">
                      <a16:colId xmlns:a16="http://schemas.microsoft.com/office/drawing/2014/main" val="2781545667"/>
                    </a:ext>
                  </a:extLst>
                </a:gridCol>
                <a:gridCol w="7824819">
                  <a:extLst>
                    <a:ext uri="{9D8B030D-6E8A-4147-A177-3AD203B41FA5}">
                      <a16:colId xmlns:a16="http://schemas.microsoft.com/office/drawing/2014/main" val="1196636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 code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878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400 bad request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request was not valid. This code is returned when the server has attempted to process the request, but some aspect of the request is not valid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88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 UNAUTHORIZED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returned from the application server when application security is enabled, and authorization information was missing from the request.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403 FORBIDDEN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that the client attempted to access a resource which they do not have access to. This might be encountered if the user accessing the remote resource does not have sufficient privileges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20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404 NOT FOUND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that the targeted resource does not exist.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08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405 METHOD NOT ALLOWED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Returned when the targeted resource does not support the requested HTTP method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241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406 NOT ACCEPTABLE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161616"/>
                          </a:solidFill>
                          <a:effectLst/>
                        </a:rPr>
                        <a:t>The data format requested in the Accept header or accept parameter is not supported by the targeted resource. </a:t>
                      </a:r>
                    </a:p>
                  </a:txBody>
                  <a:tcPr marL="30480" marR="30480" marT="30480" marB="30480"/>
                </a:tc>
                <a:extLst>
                  <a:ext uri="{0D108BD9-81ED-4DB2-BD59-A6C34878D82A}">
                    <a16:rowId xmlns:a16="http://schemas.microsoft.com/office/drawing/2014/main" val="190148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409 CONFLICT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that a conflicting change has been detected during an attempt to modify a resource.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642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557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8F14-25D0-443C-B240-7D01D9B62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 </a:t>
            </a:r>
            <a:r>
              <a:rPr lang="en-IN" dirty="0" err="1"/>
              <a:t>api</a:t>
            </a:r>
            <a:r>
              <a:rPr lang="en-IN" dirty="0"/>
              <a:t> Error code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07C32FA-419D-4AFD-9592-5293A70257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808219"/>
              </p:ext>
            </p:extLst>
          </p:nvPr>
        </p:nvGraphicFramePr>
        <p:xfrm>
          <a:off x="1141413" y="2249488"/>
          <a:ext cx="9906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746617636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337425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 code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Description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415 UNSUPPORTED MEDIA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data format of the request body, specified in the Content-Type header, is unsupported by the targeted resource.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500 internal server error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internal error occurred in the server. This might indicate a problem with the request, or might indicate a problem in the server side code.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926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07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1F6F-7648-4186-B3B8-D3CEAD62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 error handlings.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F207-8D1B-4BA2-8218-4467BF5AB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Common Error </a:t>
            </a:r>
          </a:p>
          <a:p>
            <a:r>
              <a:rPr lang="en-US" dirty="0"/>
              <a:t>400 Bad Request – client sent an invalid request, such as lacking required request body or parameter</a:t>
            </a:r>
          </a:p>
          <a:p>
            <a:r>
              <a:rPr lang="en-US" dirty="0"/>
              <a:t>401 Unauthorized – client failed to authenticate with the server</a:t>
            </a:r>
          </a:p>
          <a:p>
            <a:r>
              <a:rPr lang="en-US" dirty="0"/>
              <a:t>403 Forbidden – client authenticated but does not have permission to access the requested resource</a:t>
            </a:r>
          </a:p>
          <a:p>
            <a:r>
              <a:rPr lang="en-US" dirty="0"/>
              <a:t>404 Not Found – the requested resource does not exist</a:t>
            </a:r>
          </a:p>
          <a:p>
            <a:r>
              <a:rPr lang="en-US" dirty="0"/>
              <a:t>412 Precondition Failed – one or more conditions in the request header fields evaluated to false</a:t>
            </a:r>
          </a:p>
          <a:p>
            <a:r>
              <a:rPr lang="en-US" dirty="0"/>
              <a:t>500 Internal Server Error – a generic error occurred on the server</a:t>
            </a:r>
          </a:p>
          <a:p>
            <a:r>
              <a:rPr lang="en-US" dirty="0"/>
              <a:t>503 Service Unavailable – the requested service is not available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166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CC5D5-0CFD-4724-8A9B-BFF2D8612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30315"/>
            <a:ext cx="9905999" cy="516088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These codes allow a client to understand the broad nature of the error that occurred. We know that if we receive a 403 error, for example, lack permissions to access the resource  requested. In many cases, though,  need to provide supplemental details in our responses.</a:t>
            </a:r>
          </a:p>
          <a:p>
            <a:r>
              <a:rPr lang="en-US" dirty="0"/>
              <a:t>500 errors signal that some issues or exceptions occurred on the server while handling a request. Generally, this internal error is not our client's business.</a:t>
            </a:r>
          </a:p>
          <a:p>
            <a:r>
              <a:rPr lang="en-US" dirty="0"/>
              <a:t>Therefore, to minimize these kinds of responses to the client, should</a:t>
            </a:r>
            <a:r>
              <a:rPr lang="en-US" b="1" dirty="0"/>
              <a:t> be  diligently attempt to handle or catch internal errors and respond with other appropriate status codes wherever possible.</a:t>
            </a:r>
            <a:endParaRPr lang="en-US" dirty="0"/>
          </a:p>
          <a:p>
            <a:r>
              <a:rPr lang="en-US" dirty="0"/>
              <a:t>For example, if an exception occurs because a requested resource doesn't exist, we should expose this as a 404 rather than a 500 error.</a:t>
            </a:r>
          </a:p>
          <a:p>
            <a:r>
              <a:rPr lang="en-US" dirty="0"/>
              <a:t>not to say that 500 should never be returned, only that it should be used for unexpected conditions — such as a service outage — that prevent the server from carrying out the request.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3040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1303</Words>
  <Application>Microsoft Office PowerPoint</Application>
  <PresentationFormat>Widescreen</PresentationFormat>
  <Paragraphs>185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</vt:lpstr>
      <vt:lpstr> Errors</vt:lpstr>
      <vt:lpstr>SOAP API error codes.</vt:lpstr>
      <vt:lpstr>Soap api error code</vt:lpstr>
      <vt:lpstr>PowerPoint Presentation</vt:lpstr>
      <vt:lpstr>Types of Error thrown by REST API</vt:lpstr>
      <vt:lpstr>Rest Api error code </vt:lpstr>
      <vt:lpstr>Rest api Error code</vt:lpstr>
      <vt:lpstr>API error handlings.</vt:lpstr>
      <vt:lpstr>PowerPoint Presentation</vt:lpstr>
      <vt:lpstr>PowerPoint Presentation</vt:lpstr>
      <vt:lpstr>500 error code (internal server error)</vt:lpstr>
      <vt:lpstr>507 Insufficient Storage </vt:lpstr>
      <vt:lpstr>204 No Content </vt:lpstr>
      <vt:lpstr>400 Bad Request </vt:lpstr>
      <vt:lpstr>403 Forbidden</vt:lpstr>
      <vt:lpstr>408 Request Timeout </vt:lpstr>
      <vt:lpstr>References used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Errors</dc:title>
  <dc:creator>siddesh as</dc:creator>
  <cp:lastModifiedBy>siddesh as</cp:lastModifiedBy>
  <cp:revision>15</cp:revision>
  <dcterms:created xsi:type="dcterms:W3CDTF">2021-05-23T09:26:31Z</dcterms:created>
  <dcterms:modified xsi:type="dcterms:W3CDTF">2021-05-23T17:51:53Z</dcterms:modified>
</cp:coreProperties>
</file>