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29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6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89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10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8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7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75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6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8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17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92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5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34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3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FAEE-CBBB-4E2A-84D7-750146AA6B49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DA6E76-5D86-481F-8550-DA3CF135D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0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C685-9816-40CE-85D6-3FF3F09E7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322733" cy="1646302"/>
          </a:xfrm>
        </p:spPr>
        <p:txBody>
          <a:bodyPr/>
          <a:lstStyle/>
          <a:p>
            <a:r>
              <a:rPr lang="en-IN" dirty="0"/>
              <a:t>Decorator Design Pattern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08C81-ABAB-4C29-9276-29019CC0D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Siddesh A S </a:t>
            </a:r>
          </a:p>
          <a:p>
            <a:r>
              <a:rPr lang="en-IN" dirty="0"/>
              <a:t>1hk17cs138</a:t>
            </a:r>
          </a:p>
        </p:txBody>
      </p:sp>
    </p:spTree>
    <p:extLst>
      <p:ext uri="{BB962C8B-B14F-4D97-AF65-F5344CB8AC3E}">
        <p14:creationId xmlns:p14="http://schemas.microsoft.com/office/powerpoint/2010/main" val="5618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0326-7422-4E01-8114-1521258C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</a:t>
            </a:r>
            <a:br>
              <a:rPr lang="en-US" dirty="0"/>
            </a:br>
            <a:r>
              <a:rPr lang="en-US" dirty="0"/>
              <a:t>Create concrete decorator class extending the </a:t>
            </a:r>
            <a:r>
              <a:rPr lang="en-US" i="1" dirty="0"/>
              <a:t>Shape Decorator</a:t>
            </a:r>
            <a:r>
              <a:rPr lang="en-US" dirty="0"/>
              <a:t> class.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450F-DC91-475E-A248-AAA1D0A85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644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RedShapeDecorator.java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RedShapeDecorator</a:t>
            </a:r>
            <a:r>
              <a:rPr lang="en-IN" dirty="0"/>
              <a:t> extends </a:t>
            </a:r>
            <a:r>
              <a:rPr lang="en-IN" dirty="0" err="1"/>
              <a:t>ShapeDecorator</a:t>
            </a:r>
            <a:r>
              <a:rPr lang="en-IN" dirty="0"/>
              <a:t> {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public </a:t>
            </a:r>
            <a:r>
              <a:rPr lang="en-IN" dirty="0" err="1"/>
              <a:t>RedShapeDecorator</a:t>
            </a:r>
            <a:r>
              <a:rPr lang="en-IN" dirty="0"/>
              <a:t>(Shape </a:t>
            </a:r>
            <a:r>
              <a:rPr lang="en-IN" dirty="0" err="1"/>
              <a:t>decoratedShape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super(</a:t>
            </a:r>
            <a:r>
              <a:rPr lang="en-IN" dirty="0" err="1"/>
              <a:t>decoratedShape</a:t>
            </a:r>
            <a:r>
              <a:rPr lang="en-IN" dirty="0"/>
              <a:t>);		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@Override</a:t>
            </a:r>
          </a:p>
          <a:p>
            <a:pPr marL="0" indent="0">
              <a:buNone/>
            </a:pPr>
            <a:r>
              <a:rPr lang="en-IN" dirty="0"/>
              <a:t>   public void draw()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decoratedShape.draw</a:t>
            </a:r>
            <a:r>
              <a:rPr lang="en-IN" dirty="0"/>
              <a:t>();	  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setRedBorder</a:t>
            </a:r>
            <a:r>
              <a:rPr lang="en-IN" dirty="0"/>
              <a:t>(</a:t>
            </a:r>
            <a:r>
              <a:rPr lang="en-IN" dirty="0" err="1"/>
              <a:t>decoratedShape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private void </a:t>
            </a:r>
            <a:r>
              <a:rPr lang="en-IN" dirty="0" err="1"/>
              <a:t>setRedBorder</a:t>
            </a:r>
            <a:r>
              <a:rPr lang="en-IN" dirty="0"/>
              <a:t>(Shape </a:t>
            </a:r>
            <a:r>
              <a:rPr lang="en-IN" dirty="0" err="1"/>
              <a:t>decoratedShape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("Border </a:t>
            </a:r>
            <a:r>
              <a:rPr lang="en-IN" dirty="0" err="1"/>
              <a:t>Color</a:t>
            </a:r>
            <a:r>
              <a:rPr lang="en-IN" dirty="0"/>
              <a:t>: Red");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58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9319-8D7E-4276-8C97-9B98D666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</a:t>
            </a:r>
            <a:br>
              <a:rPr lang="en-US" dirty="0"/>
            </a:br>
            <a:r>
              <a:rPr lang="en-US" dirty="0"/>
              <a:t>Use the </a:t>
            </a:r>
            <a:r>
              <a:rPr lang="en-US" i="1" dirty="0"/>
              <a:t>Red Shape Decorator</a:t>
            </a:r>
            <a:r>
              <a:rPr lang="en-US" dirty="0"/>
              <a:t> to decorate </a:t>
            </a:r>
            <a:r>
              <a:rPr lang="en-US" i="1" dirty="0"/>
              <a:t>Shape</a:t>
            </a:r>
            <a:r>
              <a:rPr lang="en-US" dirty="0"/>
              <a:t> objects.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E149-C03E-448C-9C29-6565F8B5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2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800" dirty="0"/>
              <a:t>DecoratorPatternDemo.java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800" dirty="0"/>
              <a:t>public class </a:t>
            </a:r>
            <a:r>
              <a:rPr lang="en-IN" sz="800" dirty="0" err="1"/>
              <a:t>DecoratorPatternDemo</a:t>
            </a:r>
            <a:r>
              <a:rPr lang="en-IN" sz="800" dirty="0"/>
              <a:t> {</a:t>
            </a:r>
          </a:p>
          <a:p>
            <a:pPr marL="0" indent="0">
              <a:buNone/>
            </a:pPr>
            <a:r>
              <a:rPr lang="en-IN" sz="800" dirty="0"/>
              <a:t>   public static void main(String[] </a:t>
            </a:r>
            <a:r>
              <a:rPr lang="en-IN" sz="800" dirty="0" err="1"/>
              <a:t>args</a:t>
            </a:r>
            <a:r>
              <a:rPr lang="en-IN" sz="800" dirty="0"/>
              <a:t>) {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800" dirty="0"/>
              <a:t>      Shape circle = new Circle();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800" dirty="0"/>
              <a:t>      Shape </a:t>
            </a:r>
            <a:r>
              <a:rPr lang="en-IN" sz="800" dirty="0" err="1"/>
              <a:t>redCircle</a:t>
            </a:r>
            <a:r>
              <a:rPr lang="en-IN" sz="800" dirty="0"/>
              <a:t> = new </a:t>
            </a:r>
            <a:r>
              <a:rPr lang="en-IN" sz="800" dirty="0" err="1"/>
              <a:t>RedShapeDecorator</a:t>
            </a:r>
            <a:r>
              <a:rPr lang="en-IN" sz="800" dirty="0"/>
              <a:t>(new Circle());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800" dirty="0"/>
              <a:t>      Shape </a:t>
            </a:r>
            <a:r>
              <a:rPr lang="en-IN" sz="800" dirty="0" err="1"/>
              <a:t>redRectangle</a:t>
            </a:r>
            <a:r>
              <a:rPr lang="en-IN" sz="800" dirty="0"/>
              <a:t> = new </a:t>
            </a:r>
            <a:r>
              <a:rPr lang="en-IN" sz="800" dirty="0" err="1"/>
              <a:t>RedShapeDecorator</a:t>
            </a:r>
            <a:r>
              <a:rPr lang="en-IN" sz="800" dirty="0"/>
              <a:t>(new Rectangle());</a:t>
            </a:r>
          </a:p>
          <a:p>
            <a:pPr marL="0" indent="0">
              <a:buNone/>
            </a:pPr>
            <a:r>
              <a:rPr lang="en-IN" sz="800" dirty="0"/>
              <a:t>      </a:t>
            </a:r>
            <a:r>
              <a:rPr lang="en-IN" sz="800" dirty="0" err="1"/>
              <a:t>System.out.println</a:t>
            </a:r>
            <a:r>
              <a:rPr lang="en-IN" sz="800" dirty="0"/>
              <a:t>("Circle with normal border");</a:t>
            </a:r>
          </a:p>
          <a:p>
            <a:pPr marL="0" indent="0">
              <a:buNone/>
            </a:pPr>
            <a:r>
              <a:rPr lang="en-IN" sz="800" dirty="0"/>
              <a:t>      </a:t>
            </a:r>
            <a:r>
              <a:rPr lang="en-IN" sz="800" dirty="0" err="1"/>
              <a:t>circle.draw</a:t>
            </a:r>
            <a:r>
              <a:rPr lang="en-IN" sz="800" dirty="0"/>
              <a:t>();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800" dirty="0"/>
              <a:t>      </a:t>
            </a:r>
            <a:r>
              <a:rPr lang="en-IN" sz="800" dirty="0" err="1"/>
              <a:t>System.out.println</a:t>
            </a:r>
            <a:r>
              <a:rPr lang="en-IN" sz="800" dirty="0"/>
              <a:t>("\</a:t>
            </a:r>
            <a:r>
              <a:rPr lang="en-IN" sz="800" dirty="0" err="1"/>
              <a:t>nCircle</a:t>
            </a:r>
            <a:r>
              <a:rPr lang="en-IN" sz="800" dirty="0"/>
              <a:t> of red border");</a:t>
            </a:r>
          </a:p>
          <a:p>
            <a:pPr marL="0" indent="0">
              <a:buNone/>
            </a:pPr>
            <a:r>
              <a:rPr lang="en-IN" sz="800" dirty="0"/>
              <a:t>      </a:t>
            </a:r>
            <a:r>
              <a:rPr lang="en-IN" sz="800" dirty="0" err="1"/>
              <a:t>redCircle.draw</a:t>
            </a:r>
            <a:r>
              <a:rPr lang="en-IN" sz="800" dirty="0"/>
              <a:t>();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800" dirty="0"/>
              <a:t>      </a:t>
            </a:r>
            <a:r>
              <a:rPr lang="en-IN" sz="800" dirty="0" err="1"/>
              <a:t>System.out.println</a:t>
            </a:r>
            <a:r>
              <a:rPr lang="en-IN" sz="800" dirty="0"/>
              <a:t>("\</a:t>
            </a:r>
            <a:r>
              <a:rPr lang="en-IN" sz="800" dirty="0" err="1"/>
              <a:t>nRectangle</a:t>
            </a:r>
            <a:r>
              <a:rPr lang="en-IN" sz="800" dirty="0"/>
              <a:t> of red border");</a:t>
            </a:r>
          </a:p>
          <a:p>
            <a:pPr marL="0" indent="0">
              <a:buNone/>
            </a:pPr>
            <a:r>
              <a:rPr lang="en-IN" sz="800" dirty="0"/>
              <a:t>      </a:t>
            </a:r>
            <a:r>
              <a:rPr lang="en-IN" sz="800" dirty="0" err="1"/>
              <a:t>redRectangle.draw</a:t>
            </a:r>
            <a:r>
              <a:rPr lang="en-IN" sz="800" dirty="0"/>
              <a:t>();</a:t>
            </a:r>
          </a:p>
          <a:p>
            <a:pPr marL="0" indent="0">
              <a:buNone/>
            </a:pPr>
            <a:r>
              <a:rPr lang="en-IN" sz="800" dirty="0"/>
              <a:t>   }</a:t>
            </a:r>
          </a:p>
          <a:p>
            <a:pPr marL="0" indent="0">
              <a:buNone/>
            </a:pPr>
            <a:r>
              <a:rPr lang="en-IN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59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3DBE-142B-4BBE-805C-8D5A7821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</a:t>
            </a:r>
            <a:br>
              <a:rPr lang="en-US" dirty="0"/>
            </a:br>
            <a:r>
              <a:rPr lang="en-US" dirty="0"/>
              <a:t>output.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0EA7-FA4A-4DD2-9871-41D8925C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Circle with normal border</a:t>
            </a:r>
          </a:p>
          <a:p>
            <a:pPr marL="0" indent="0">
              <a:buNone/>
            </a:pPr>
            <a:r>
              <a:rPr lang="en-US" dirty="0"/>
              <a:t>Shape: Circle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Circle of red border</a:t>
            </a:r>
          </a:p>
          <a:p>
            <a:pPr marL="0" indent="0">
              <a:buNone/>
            </a:pPr>
            <a:r>
              <a:rPr lang="en-US" dirty="0"/>
              <a:t>Shape: Circle</a:t>
            </a:r>
          </a:p>
          <a:p>
            <a:pPr marL="0" indent="0">
              <a:buNone/>
            </a:pPr>
            <a:r>
              <a:rPr lang="en-US" dirty="0"/>
              <a:t>Border Color: 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Rectangle of red border</a:t>
            </a:r>
          </a:p>
          <a:p>
            <a:pPr marL="0" indent="0">
              <a:buNone/>
            </a:pPr>
            <a:r>
              <a:rPr lang="en-US" dirty="0"/>
              <a:t>Shape: Rectangle</a:t>
            </a:r>
          </a:p>
          <a:p>
            <a:pPr marL="0" indent="0">
              <a:buNone/>
            </a:pPr>
            <a:r>
              <a:rPr lang="en-US" dirty="0"/>
              <a:t>Border Color: 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3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6C22-4170-45BE-9C1D-1C2AB191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B7600-E410-44C6-B67E-42396BDF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"Attach additional responsibilities to an object dynamically.</a:t>
            </a:r>
          </a:p>
          <a:p>
            <a:pPr marL="0" indent="0">
              <a:buNone/>
            </a:pPr>
            <a:r>
              <a:rPr lang="en-US" dirty="0"/>
              <a:t>	Decorators provide a flexible alternative to sub classing for</a:t>
            </a:r>
          </a:p>
          <a:p>
            <a:pPr marL="0" indent="0">
              <a:buNone/>
            </a:pPr>
            <a:r>
              <a:rPr lang="en-US" dirty="0"/>
              <a:t>	extending functionality“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Falls under the category of Structural Design Pattern and is also</a:t>
            </a:r>
          </a:p>
          <a:p>
            <a:pPr marL="0" indent="0">
              <a:buNone/>
            </a:pPr>
            <a:r>
              <a:rPr lang="en-US" dirty="0"/>
              <a:t>	known as Wrapper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08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0A1D-4A75-4A6E-8D17-5FF01FC8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Guidelines</a:t>
            </a:r>
            <a:br>
              <a:rPr lang="en-US" dirty="0"/>
            </a:br>
            <a:r>
              <a:rPr lang="en-US" dirty="0"/>
              <a:t>Choose Decorator Design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DAB5-AF52-49CB-A7F3-B9A80A27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407" y="2688490"/>
            <a:ext cx="8596668" cy="2901605"/>
          </a:xfrm>
        </p:spPr>
        <p:txBody>
          <a:bodyPr/>
          <a:lstStyle/>
          <a:p>
            <a:r>
              <a:rPr lang="en-US" dirty="0"/>
              <a:t>Need to add responsibilities to individual  objects dynamically and transparently</a:t>
            </a:r>
          </a:p>
          <a:p>
            <a:r>
              <a:rPr lang="en-US" dirty="0"/>
              <a:t>The Extension by sub classing is impractical</a:t>
            </a:r>
          </a:p>
          <a:p>
            <a:r>
              <a:rPr lang="en-US" dirty="0"/>
              <a:t>Class definition may be hidden</a:t>
            </a:r>
          </a:p>
          <a:p>
            <a:r>
              <a:rPr lang="en-US" dirty="0"/>
              <a:t>Classes are unavailable for sub classing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63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AC48-A7C6-420A-BFEA-7CA697AA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Decorator Pattern Representation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8BE1F2-9404-41CC-B5A0-CD87689D0A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1" b="9496"/>
          <a:stretch/>
        </p:blipFill>
        <p:spPr bwMode="auto">
          <a:xfrm>
            <a:off x="1350818" y="1930400"/>
            <a:ext cx="8177646" cy="410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CE25-777D-40FA-85D7-ACF07EFE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Decorator  Design Pattern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73D90B-E275-4A3E-87A0-BB34A67301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9" b="17260"/>
          <a:stretch/>
        </p:blipFill>
        <p:spPr bwMode="auto">
          <a:xfrm>
            <a:off x="1475509" y="1693719"/>
            <a:ext cx="7273637" cy="446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89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7885-B4B2-42EC-B7A3-2B45F168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Decorator Pattern Demo</a:t>
            </a:r>
            <a:endParaRPr lang="en-IN" dirty="0"/>
          </a:p>
        </p:txBody>
      </p:sp>
      <p:pic>
        <p:nvPicPr>
          <p:cNvPr id="3074" name="Picture 2" descr="Decorator Pattern UML Diagram">
            <a:extLst>
              <a:ext uri="{FF2B5EF4-FFF2-40B4-BE49-F238E27FC236}">
                <a16:creationId xmlns:a16="http://schemas.microsoft.com/office/drawing/2014/main" id="{213F916F-8B9E-43EE-AE3D-158D42388D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81" y="2324894"/>
            <a:ext cx="55530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8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E13B-5BB6-4FA5-AB64-110511F8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</a:t>
            </a:r>
            <a:br>
              <a:rPr lang="en-US" dirty="0"/>
            </a:br>
            <a:r>
              <a:rPr lang="en-US" dirty="0"/>
              <a:t>Create an interface.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CACB-7824-45B5-813B-029DDA663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Shape.java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interface Shape {</a:t>
            </a:r>
          </a:p>
          <a:p>
            <a:pPr marL="0" indent="0">
              <a:buNone/>
            </a:pPr>
            <a:r>
              <a:rPr lang="en-US" dirty="0"/>
              <a:t>   void draw();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51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42B3-C64B-4D26-BC0B-6329D117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</a:t>
            </a:r>
            <a:br>
              <a:rPr lang="en-US" dirty="0"/>
            </a:br>
            <a:r>
              <a:rPr lang="en-US" dirty="0"/>
              <a:t>Create concrete classes implementing the same interface.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3683-EA68-486D-AA98-01E6715D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Rectangle.java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public class Rectangle implements Shape {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@Override</a:t>
            </a:r>
          </a:p>
          <a:p>
            <a:pPr marL="0" indent="0">
              <a:buNone/>
            </a:pPr>
            <a:r>
              <a:rPr lang="en-IN" dirty="0"/>
              <a:t>   public void draw()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("Shape: Rectangle");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 Circle.java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Circle implements Shape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@Override</a:t>
            </a:r>
          </a:p>
          <a:p>
            <a:pPr marL="0" indent="0">
              <a:buNone/>
            </a:pPr>
            <a:r>
              <a:rPr lang="en-IN" dirty="0"/>
              <a:t>   public void draw()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("Shape: Circle");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32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59FC-825D-4D6D-A6ED-4C89B0EF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br>
              <a:rPr lang="en-US" dirty="0"/>
            </a:br>
            <a:r>
              <a:rPr lang="en-US" dirty="0"/>
              <a:t>Create abstract decorator class implementing the </a:t>
            </a:r>
            <a:r>
              <a:rPr lang="en-US" i="1" dirty="0"/>
              <a:t>Shape</a:t>
            </a:r>
            <a:r>
              <a:rPr lang="en-US" dirty="0"/>
              <a:t> interface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57916-4B52-4BAA-AA43-9FAFC657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ShapeDecorator.java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public abstract class </a:t>
            </a:r>
            <a:r>
              <a:rPr lang="en-IN" dirty="0" err="1"/>
              <a:t>ShapeDecorator</a:t>
            </a:r>
            <a:r>
              <a:rPr lang="en-IN" dirty="0"/>
              <a:t> implements Shape {</a:t>
            </a:r>
          </a:p>
          <a:p>
            <a:pPr marL="0" indent="0">
              <a:buNone/>
            </a:pPr>
            <a:r>
              <a:rPr lang="en-IN" dirty="0"/>
              <a:t>   protected Shape </a:t>
            </a:r>
            <a:r>
              <a:rPr lang="en-IN" dirty="0" err="1"/>
              <a:t>decoratedShape</a:t>
            </a:r>
            <a:r>
              <a:rPr lang="en-IN" dirty="0"/>
              <a:t>;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public </a:t>
            </a:r>
            <a:r>
              <a:rPr lang="en-IN" dirty="0" err="1"/>
              <a:t>ShapeDecorator</a:t>
            </a:r>
            <a:r>
              <a:rPr lang="en-IN" dirty="0"/>
              <a:t>(Shape </a:t>
            </a:r>
            <a:r>
              <a:rPr lang="en-IN" dirty="0" err="1"/>
              <a:t>decoratedShape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this.decoratedShape</a:t>
            </a:r>
            <a:r>
              <a:rPr lang="en-IN" dirty="0"/>
              <a:t> = </a:t>
            </a:r>
            <a:r>
              <a:rPr lang="en-IN" dirty="0" err="1"/>
              <a:t>decoratedShape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public void draw(){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decoratedShape.draw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}	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35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480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Decorator Design Pattern </vt:lpstr>
      <vt:lpstr>Decorator Design pattern</vt:lpstr>
      <vt:lpstr>Implementation Guidelines Choose Decorator Design Pattern</vt:lpstr>
      <vt:lpstr>Decorator Pattern Representation </vt:lpstr>
      <vt:lpstr>Decorator  Design Pattern </vt:lpstr>
      <vt:lpstr>Decorator Pattern Demo</vt:lpstr>
      <vt:lpstr>Step 1 Create an interface. </vt:lpstr>
      <vt:lpstr>Step 2 Create concrete classes implementing the same interface. </vt:lpstr>
      <vt:lpstr>Step 3 Create abstract decorator class implementing the Shape interface </vt:lpstr>
      <vt:lpstr>Step 4 Create concrete decorator class extending the Shape Decorator class. </vt:lpstr>
      <vt:lpstr>Step 5 Use the Red Shape Decorator to decorate Shape objects. </vt:lpstr>
      <vt:lpstr>Step 6 output.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Design Pattern </dc:title>
  <dc:creator>siddesh as</dc:creator>
  <cp:lastModifiedBy>siddesh as</cp:lastModifiedBy>
  <cp:revision>4</cp:revision>
  <dcterms:created xsi:type="dcterms:W3CDTF">2021-05-26T06:03:19Z</dcterms:created>
  <dcterms:modified xsi:type="dcterms:W3CDTF">2021-05-26T06:42:30Z</dcterms:modified>
</cp:coreProperties>
</file>