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Bold" charset="1" panose="00000800000000000000"/>
      <p:regular r:id="rId10"/>
    </p:embeddedFont>
    <p:embeddedFont>
      <p:font typeface="HK Grotesk Bold Italics" charset="1" panose="00000800000000000000"/>
      <p:regular r:id="rId11"/>
    </p:embeddedFont>
    <p:embeddedFont>
      <p:font typeface="Clear Sans Regular" charset="1" panose="020B0503030202020304"/>
      <p:regular r:id="rId12"/>
    </p:embeddedFont>
    <p:embeddedFont>
      <p:font typeface="Clear Sans Regular Bold" charset="1" panose="020B0603030202020304"/>
      <p:regular r:id="rId13"/>
    </p:embeddedFont>
    <p:embeddedFont>
      <p:font typeface="Clear Sans Regular Italics" charset="1" panose="020B0503030202090304"/>
      <p:regular r:id="rId14"/>
    </p:embeddedFont>
    <p:embeddedFont>
      <p:font typeface="Clear Sans Regular Bold Italics" charset="1" panose="020B06030302020903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E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2336439"/>
            <a:ext cx="14937578" cy="6921861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3" id="3"/>
          <p:cNvSpPr/>
          <p:nvPr/>
        </p:nvSpPr>
        <p:spPr>
          <a:xfrm rot="0">
            <a:off x="1217944" y="2131515"/>
            <a:ext cx="14938542" cy="6940933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5876062" y="7748508"/>
            <a:ext cx="2614358" cy="4052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2605103" cy="37774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2037213" y="4295623"/>
            <a:ext cx="13300003" cy="2612717"/>
            <a:chOff x="0" y="0"/>
            <a:chExt cx="17733337" cy="348362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90500"/>
              <a:ext cx="17733337" cy="2549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175"/>
                </a:lnSpc>
              </a:pPr>
              <a:r>
                <a:rPr lang="en-US" sz="13500" spc="-135">
                  <a:solidFill>
                    <a:srgbClr val="000000"/>
                  </a:solidFill>
                  <a:latin typeface="HK Grotesk Bold Bold"/>
                </a:rPr>
                <a:t>REACT NATIVE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818940"/>
              <a:ext cx="17733337" cy="664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259"/>
                </a:lnSpc>
              </a:pPr>
              <a:r>
                <a:rPr lang="en-US" sz="3000" spc="-30">
                  <a:solidFill>
                    <a:srgbClr val="000000"/>
                  </a:solidFill>
                  <a:latin typeface="Clear Sans Regular Bold"/>
                </a:rPr>
                <a:t>JavaScript-based mobile app framework , open-source project </a:t>
              </a: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418024">
            <a:off x="13794724" y="704221"/>
            <a:ext cx="3362853" cy="24548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32940" y="2241364"/>
            <a:ext cx="15926360" cy="7016936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0755236" cy="8024733"/>
          </a:xfrm>
          <a:prstGeom prst="rect">
            <a:avLst/>
          </a:prstGeom>
          <a:solidFill>
            <a:srgbClr val="1CE6D2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644942" y="1028700"/>
            <a:ext cx="2614358" cy="40522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876492" y="1200866"/>
            <a:ext cx="9059651" cy="8056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99"/>
              </a:lnSpc>
            </a:pPr>
            <a:r>
              <a:rPr lang="en-US" sz="11999" spc="-119">
                <a:solidFill>
                  <a:srgbClr val="000000"/>
                </a:solidFill>
                <a:latin typeface="HK Grotesk Bold Bold"/>
              </a:rPr>
              <a:t>REACT </a:t>
            </a:r>
          </a:p>
          <a:p>
            <a:pPr>
              <a:lnSpc>
                <a:spcPts val="12599"/>
              </a:lnSpc>
            </a:pPr>
            <a:r>
              <a:rPr lang="en-US" sz="11999" spc="-119">
                <a:solidFill>
                  <a:srgbClr val="000000"/>
                </a:solidFill>
                <a:latin typeface="HK Grotesk Bold Bold"/>
              </a:rPr>
              <a:t>    </a:t>
            </a:r>
            <a:r>
              <a:rPr lang="en-US" sz="11999" spc="-119">
                <a:solidFill>
                  <a:srgbClr val="000000"/>
                </a:solidFill>
                <a:latin typeface="HK Grotesk Bold Bold"/>
              </a:rPr>
              <a:t>VS</a:t>
            </a:r>
          </a:p>
          <a:p>
            <a:pPr>
              <a:lnSpc>
                <a:spcPts val="12599"/>
              </a:lnSpc>
            </a:pPr>
            <a:r>
              <a:rPr lang="en-US" sz="11999" spc="-119">
                <a:solidFill>
                  <a:srgbClr val="000000"/>
                </a:solidFill>
                <a:latin typeface="HK Grotesk Bold Bold"/>
              </a:rPr>
              <a:t> REACT NATIVE</a:t>
            </a:r>
          </a:p>
          <a:p>
            <a:pPr>
              <a:lnSpc>
                <a:spcPts val="126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381813" y="2746554"/>
            <a:ext cx="4229834" cy="5949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7"/>
              </a:lnSpc>
            </a:pPr>
            <a:r>
              <a:rPr lang="en-US" sz="2399" spc="-23">
                <a:solidFill>
                  <a:srgbClr val="F6F6F6"/>
                </a:solidFill>
                <a:latin typeface="Clear Sans Regular"/>
              </a:rPr>
              <a:t>React (also known as ReactJS) is a JavaScript library used for building the frontend of a website. Similarly to React Native, it was also developed by the Facebook engineering team.</a:t>
            </a:r>
          </a:p>
          <a:p>
            <a:pPr>
              <a:lnSpc>
                <a:spcPts val="3407"/>
              </a:lnSpc>
            </a:pPr>
            <a:r>
              <a:rPr lang="en-US" sz="1306" spc="-13">
                <a:solidFill>
                  <a:srgbClr val="F6F6F6"/>
                </a:solidFill>
                <a:latin typeface="Arimo"/>
              </a:rPr>
              <a:t>Meanwhile, React Native – which is powered by React – lets developers use a set of UI components to quickly compile and launch iOS and Android apps.</a:t>
            </a:r>
          </a:p>
          <a:p>
            <a:pPr marL="0" indent="0" lvl="0">
              <a:lnSpc>
                <a:spcPts val="340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57379" y="1028700"/>
            <a:ext cx="8101921" cy="1692868"/>
            <a:chOff x="0" y="0"/>
            <a:chExt cx="10802562" cy="225715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8100"/>
              <a:ext cx="10802562" cy="6119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3200" spc="-32">
                  <a:solidFill>
                    <a:srgbClr val="000000"/>
                  </a:solidFill>
                  <a:latin typeface="HK Grotesk Bold"/>
                </a:rPr>
                <a:t>Facebook developer Jordan Walke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774153"/>
              <a:ext cx="10802562" cy="14830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982"/>
                </a:lnSpc>
              </a:pPr>
              <a:r>
                <a:rPr lang="en-US" sz="2099" spc="-20">
                  <a:solidFill>
                    <a:srgbClr val="000000"/>
                  </a:solidFill>
                  <a:latin typeface="Clear Sans Regular"/>
                </a:rPr>
                <a:t>sparked a fire, and a special Hackathon was organized to further discover how much mobile development could be done using (so far, traditionally web-based) JavaScript solutions.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028700" y="1195537"/>
            <a:ext cx="6266725" cy="8062763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6" id="6"/>
          <p:cNvSpPr/>
          <p:nvPr/>
        </p:nvSpPr>
        <p:spPr>
          <a:xfrm rot="0">
            <a:off x="1217944" y="1028700"/>
            <a:ext cx="6248674" cy="8043748"/>
          </a:xfrm>
          <a:prstGeom prst="rect">
            <a:avLst/>
          </a:prstGeom>
          <a:solidFill>
            <a:srgbClr val="1CE6D2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1675928" y="2639041"/>
            <a:ext cx="5332706" cy="4823066"/>
            <a:chOff x="0" y="0"/>
            <a:chExt cx="7110275" cy="643075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85725"/>
              <a:ext cx="7110275" cy="5764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20"/>
                </a:lnSpc>
              </a:pPr>
              <a:r>
                <a:rPr lang="en-US" sz="6400" spc="-64">
                  <a:solidFill>
                    <a:srgbClr val="000000"/>
                  </a:solidFill>
                  <a:latin typeface="HK Grotesk Bold Bold"/>
                </a:rPr>
                <a:t>THE HISTORY OF </a:t>
              </a:r>
            </a:p>
            <a:p>
              <a:pPr>
                <a:lnSpc>
                  <a:spcPts val="6720"/>
                </a:lnSpc>
              </a:pPr>
              <a:r>
                <a:rPr lang="en-US" sz="6400" spc="-64">
                  <a:solidFill>
                    <a:srgbClr val="000000"/>
                  </a:solidFill>
                  <a:latin typeface="HK Grotesk Bold Bold"/>
                </a:rPr>
                <a:t>REACT NATIVE</a:t>
              </a:r>
            </a:p>
            <a:p>
              <a:pPr>
                <a:lnSpc>
                  <a:spcPts val="6719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028560"/>
              <a:ext cx="7110275" cy="4021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555"/>
                </a:lnSpc>
              </a:pP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72839" y="1028700"/>
            <a:ext cx="643774" cy="643774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9157379" y="3146056"/>
            <a:ext cx="8101921" cy="1296233"/>
            <a:chOff x="0" y="0"/>
            <a:chExt cx="10802562" cy="172831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38100"/>
              <a:ext cx="10802562" cy="6119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3200" spc="-32">
                  <a:solidFill>
                    <a:srgbClr val="000000"/>
                  </a:solidFill>
                  <a:latin typeface="HK Grotesk Bold"/>
                </a:rPr>
                <a:t>-Initially developed just for iOS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74153"/>
              <a:ext cx="10802562" cy="954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982"/>
                </a:lnSpc>
              </a:pPr>
              <a:r>
                <a:rPr lang="en-US" sz="2100" spc="-21" u="none">
                  <a:solidFill>
                    <a:srgbClr val="000000"/>
                  </a:solidFill>
                  <a:latin typeface="Clear Sans Regular"/>
                </a:rPr>
                <a:t>What areas can you improve on? What does your company lack? What things do your competitors do better than you?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57379" y="5263412"/>
            <a:ext cx="8101921" cy="1296233"/>
            <a:chOff x="0" y="0"/>
            <a:chExt cx="10802562" cy="1728311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38100"/>
              <a:ext cx="10802562" cy="6119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3200" spc="-32">
                  <a:solidFill>
                    <a:srgbClr val="000000"/>
                  </a:solidFill>
                  <a:latin typeface="HK Grotesk Bold"/>
                </a:rPr>
                <a:t>framework public in 2015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774153"/>
              <a:ext cx="10802562" cy="954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982"/>
                </a:lnSpc>
              </a:pPr>
              <a:r>
                <a:rPr lang="en-US" sz="2100" spc="-21" u="none">
                  <a:solidFill>
                    <a:srgbClr val="000000"/>
                  </a:solidFill>
                  <a:latin typeface="Clear Sans Regular"/>
                </a:rPr>
                <a:t>What changes in technology, policies, and social patterns can be a growth opportunity for the company?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157379" y="7380768"/>
            <a:ext cx="8101921" cy="1692868"/>
            <a:chOff x="0" y="0"/>
            <a:chExt cx="10802562" cy="2257157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38100"/>
              <a:ext cx="10802562" cy="6119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3200" spc="-32">
                  <a:solidFill>
                    <a:srgbClr val="000000"/>
                  </a:solidFill>
                  <a:latin typeface="HK Grotesk Bold Bold"/>
                </a:rPr>
                <a:t>the second biggest project on GitHub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774153"/>
              <a:ext cx="10802562" cy="14830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982"/>
                </a:lnSpc>
              </a:pPr>
              <a:r>
                <a:rPr lang="en-US" sz="2099" spc="-20">
                  <a:solidFill>
                    <a:srgbClr val="000000"/>
                  </a:solidFill>
                  <a:latin typeface="Clear Sans Regular"/>
                </a:rPr>
                <a:t>three years later, React Native was already </a:t>
              </a:r>
              <a:r>
                <a:rPr lang="en-US" sz="1224" spc="-12">
                  <a:solidFill>
                    <a:srgbClr val="000000"/>
                  </a:solidFill>
                  <a:latin typeface="Arimo Bold"/>
                </a:rPr>
                <a:t>the second biggest project on GitHub</a:t>
              </a:r>
              <a:r>
                <a:rPr lang="en-US" sz="1224" spc="-12">
                  <a:solidFill>
                    <a:srgbClr val="000000"/>
                  </a:solidFill>
                  <a:latin typeface="Arimo"/>
                </a:rPr>
                <a:t>, as measured by the number of contributors. In 2019, it stood strong and came sixth, with over 9,100 contributors.</a:t>
              </a:r>
            </a:p>
          </p:txBody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72839" y="3146056"/>
            <a:ext cx="643774" cy="643774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72839" y="5263412"/>
            <a:ext cx="643774" cy="643774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72839" y="7380768"/>
            <a:ext cx="643774" cy="6437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E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028700" y="1028700"/>
            <a:ext cx="1410179" cy="1410179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-10800000">
            <a:off x="2229633" y="1524543"/>
            <a:ext cx="418493" cy="418493"/>
            <a:chOff x="1371600" y="6705600"/>
            <a:chExt cx="10972800" cy="10972800"/>
          </a:xfrm>
        </p:grpSpPr>
        <p:sp>
          <p:nvSpPr>
            <p:cNvPr name="Freeform 4" id="4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8079895"/>
            <a:ext cx="1614254" cy="117840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45046" y="1028700"/>
            <a:ext cx="1614254" cy="117840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49121" y="7848121"/>
            <a:ext cx="1410179" cy="1410179"/>
          </a:xfrm>
          <a:prstGeom prst="rect">
            <a:avLst/>
          </a:prstGeom>
        </p:spPr>
      </p:pic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639875" y="8343964"/>
            <a:ext cx="418493" cy="418493"/>
            <a:chOff x="1371600" y="6705600"/>
            <a:chExt cx="10972800" cy="10972800"/>
          </a:xfrm>
        </p:grpSpPr>
        <p:sp>
          <p:nvSpPr>
            <p:cNvPr name="Freeform 9" id="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939141" y="2049399"/>
            <a:ext cx="10409718" cy="6188202"/>
            <a:chOff x="0" y="0"/>
            <a:chExt cx="13879625" cy="825093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23825"/>
              <a:ext cx="13879625" cy="6337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239"/>
                </a:lnSpc>
              </a:pPr>
              <a:r>
                <a:rPr lang="en-US" sz="8799" spc="-87">
                  <a:solidFill>
                    <a:srgbClr val="000000"/>
                  </a:solidFill>
                  <a:latin typeface="HK Grotesk Bold Bold"/>
                </a:rPr>
                <a:t>WHAT IS CROSS-PLATFORM DEVELOPMENT??</a:t>
              </a:r>
            </a:p>
            <a:p>
              <a:pPr algn="ctr">
                <a:lnSpc>
                  <a:spcPts val="9240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7145692"/>
              <a:ext cx="13879625" cy="1105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07"/>
                </a:lnSpc>
              </a:pPr>
              <a:r>
                <a:rPr lang="en-US" sz="2399" spc="-23">
                  <a:solidFill>
                    <a:srgbClr val="000000"/>
                  </a:solidFill>
                  <a:latin typeface="Clear Sans Regular"/>
                </a:rPr>
                <a:t>Building software that is compatible with more than one type of hardware platform.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E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43000"/>
            <a:ext cx="12495520" cy="3237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8000" spc="-80">
                <a:solidFill>
                  <a:srgbClr val="000000"/>
                </a:solidFill>
                <a:latin typeface="HK Grotesk Bold Bold"/>
              </a:rPr>
              <a:t>BENEFITS OF REACT NATIVE</a:t>
            </a:r>
          </a:p>
          <a:p>
            <a:pPr>
              <a:lnSpc>
                <a:spcPts val="8400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1028700" y="6736284"/>
            <a:ext cx="15824000" cy="2522016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642510" y="7315134"/>
            <a:ext cx="2714669" cy="1278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112"/>
              </a:lnSpc>
            </a:pPr>
            <a:r>
              <a:rPr lang="en-US" sz="3600" spc="-36">
                <a:solidFill>
                  <a:srgbClr val="FFFFFF"/>
                </a:solidFill>
                <a:latin typeface="Clear Sans Regular Bold"/>
              </a:rPr>
              <a:t>Code reusability 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4357180" y="6336693"/>
            <a:ext cx="12902120" cy="2721221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4985392" y="7300613"/>
            <a:ext cx="11645695" cy="745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82"/>
              </a:lnSpc>
            </a:pPr>
            <a:r>
              <a:rPr lang="en-US" sz="2099" spc="-20">
                <a:solidFill>
                  <a:srgbClr val="000000"/>
                </a:solidFill>
                <a:latin typeface="Clear Sans Regular"/>
              </a:rPr>
              <a:t>\Being able to reuse code is the biggest advantage of React Native, and it indicates that apps can run effectively on multiple platforms </a:t>
            </a:r>
          </a:p>
        </p:txBody>
      </p:sp>
      <p:grpSp>
        <p:nvGrpSpPr>
          <p:cNvPr name="Group 7" id="7"/>
          <p:cNvGrpSpPr/>
          <p:nvPr/>
        </p:nvGrpSpPr>
        <p:grpSpPr>
          <a:xfrm rot="297757">
            <a:off x="14746488" y="1040798"/>
            <a:ext cx="2427328" cy="2081554"/>
            <a:chOff x="0" y="0"/>
            <a:chExt cx="3236437" cy="2775406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3236437" cy="2362599"/>
            </a:xfrm>
            <a:prstGeom prst="rect">
              <a:avLst/>
            </a:prstGeom>
          </p:spPr>
        </p:pic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2292550" y="1831518"/>
              <a:ext cx="943888" cy="943888"/>
              <a:chOff x="1371600" y="6705600"/>
              <a:chExt cx="10972800" cy="109728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47577" y="1198288"/>
            <a:ext cx="16001354" cy="2381164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1053133"/>
            <a:ext cx="11131169" cy="2393214"/>
          </a:xfrm>
          <a:prstGeom prst="rect">
            <a:avLst/>
          </a:prstGeom>
          <a:solidFill>
            <a:srgbClr val="1CE6D2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635166" y="1315144"/>
            <a:ext cx="9918236" cy="1869193"/>
            <a:chOff x="0" y="0"/>
            <a:chExt cx="13224315" cy="249225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524197"/>
              <a:ext cx="13224315" cy="9680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82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Clear Sans Regular"/>
                </a:rPr>
                <a:t>]community for support (as of mid-2020, there are nearly 50,000 active contributors to the React Native tag in Stack Overflow).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3224315" cy="13064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3199">
                  <a:solidFill>
                    <a:srgbClr val="000000"/>
                  </a:solidFill>
                  <a:latin typeface="HK Grotesk Bold Bold"/>
                </a:rPr>
                <a:t>Large developer community </a:t>
              </a:r>
            </a:p>
            <a:p>
              <a:pPr algn="l" marL="0" indent="0" lvl="0">
                <a:lnSpc>
                  <a:spcPts val="384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730320" y="1344136"/>
            <a:ext cx="4037068" cy="2013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95"/>
              </a:lnSpc>
            </a:pPr>
            <a:r>
              <a:rPr lang="en-US" sz="3799">
                <a:solidFill>
                  <a:srgbClr val="FFFFFF"/>
                </a:solidFill>
                <a:latin typeface="Clear Sans Regular Bold"/>
              </a:rPr>
              <a:t>Large developer community </a:t>
            </a:r>
          </a:p>
          <a:p>
            <a:pPr algn="l">
              <a:lnSpc>
                <a:spcPts val="5395"/>
              </a:lnSpc>
            </a:pPr>
          </a:p>
        </p:txBody>
      </p:sp>
      <p:sp>
        <p:nvSpPr>
          <p:cNvPr name="AutoShape 8" id="8"/>
          <p:cNvSpPr/>
          <p:nvPr/>
        </p:nvSpPr>
        <p:spPr>
          <a:xfrm rot="0">
            <a:off x="1257946" y="6877136"/>
            <a:ext cx="16001354" cy="2381164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9" id="9"/>
          <p:cNvSpPr/>
          <p:nvPr/>
        </p:nvSpPr>
        <p:spPr>
          <a:xfrm rot="0">
            <a:off x="1039069" y="6731981"/>
            <a:ext cx="11131169" cy="2393214"/>
          </a:xfrm>
          <a:prstGeom prst="rect">
            <a:avLst/>
          </a:prstGeom>
          <a:solidFill>
            <a:srgbClr val="1CE6D2"/>
          </a:solidFill>
        </p:spPr>
      </p:sp>
      <p:sp>
        <p:nvSpPr>
          <p:cNvPr name="TextBox 10" id="10"/>
          <p:cNvSpPr txBox="true"/>
          <p:nvPr/>
        </p:nvSpPr>
        <p:spPr>
          <a:xfrm rot="0">
            <a:off x="1645536" y="7694801"/>
            <a:ext cx="9918236" cy="1112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82"/>
              </a:lnSpc>
            </a:pPr>
            <a:r>
              <a:rPr lang="en-US" sz="2100">
                <a:solidFill>
                  <a:srgbClr val="000000"/>
                </a:solidFill>
                <a:latin typeface="Clear Sans Regular"/>
              </a:rPr>
              <a:t> significant benefits:</a:t>
            </a:r>
            <a:r>
              <a:rPr lang="en-US" sz="865">
                <a:solidFill>
                  <a:srgbClr val="000000"/>
                </a:solidFill>
                <a:latin typeface="Arimo Bold"/>
              </a:rPr>
              <a:t> time savings </a:t>
            </a:r>
            <a:r>
              <a:rPr lang="en-US" sz="865">
                <a:solidFill>
                  <a:srgbClr val="000000"/>
                </a:solidFill>
                <a:latin typeface="Arimo"/>
              </a:rPr>
              <a:t>– as programmers save time on compilation and </a:t>
            </a:r>
            <a:r>
              <a:rPr lang="en-US" sz="865">
                <a:solidFill>
                  <a:srgbClr val="000000"/>
                </a:solidFill>
                <a:latin typeface="Arimo Bold"/>
              </a:rPr>
              <a:t>increased productivity </a:t>
            </a:r>
          </a:p>
          <a:p>
            <a:pPr algn="l" marL="0" indent="0" lvl="0">
              <a:lnSpc>
                <a:spcPts val="298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730320" y="6802161"/>
            <a:ext cx="4037068" cy="2473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62277" indent="-231139" lvl="1">
              <a:lnSpc>
                <a:spcPts val="3975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lear Sans Regular Bold"/>
              </a:rPr>
              <a:t>Fast refresh</a:t>
            </a:r>
          </a:p>
          <a:p>
            <a:pPr marL="462277" indent="-231139" lvl="1">
              <a:lnSpc>
                <a:spcPts val="3975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lear Sans Regular Bold"/>
              </a:rPr>
              <a:t>Simple UI</a:t>
            </a:r>
          </a:p>
          <a:p>
            <a:pPr marL="462277" indent="-231139" lvl="1">
              <a:lnSpc>
                <a:spcPts val="3975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lear Sans Regular Bold"/>
              </a:rPr>
              <a:t>Fast applications </a:t>
            </a:r>
          </a:p>
          <a:p>
            <a:pPr marL="462277" indent="-231139" lvl="1">
              <a:lnSpc>
                <a:spcPts val="3975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lear Sans Regular Bold"/>
              </a:rPr>
              <a:t>Future-proof </a:t>
            </a:r>
          </a:p>
          <a:p>
            <a:pPr algn="l">
              <a:lnSpc>
                <a:spcPts val="3975"/>
              </a:lnSpc>
            </a:pPr>
          </a:p>
        </p:txBody>
      </p:sp>
      <p:sp>
        <p:nvSpPr>
          <p:cNvPr name="AutoShape 12" id="12"/>
          <p:cNvSpPr/>
          <p:nvPr/>
        </p:nvSpPr>
        <p:spPr>
          <a:xfrm rot="0">
            <a:off x="1257946" y="4025495"/>
            <a:ext cx="16001354" cy="2381164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13" id="13"/>
          <p:cNvSpPr/>
          <p:nvPr/>
        </p:nvSpPr>
        <p:spPr>
          <a:xfrm rot="0">
            <a:off x="1039069" y="3880341"/>
            <a:ext cx="11131169" cy="2393214"/>
          </a:xfrm>
          <a:prstGeom prst="rect">
            <a:avLst/>
          </a:prstGeom>
          <a:solidFill>
            <a:srgbClr val="1CE6D2"/>
          </a:solidFill>
        </p:spPr>
      </p:sp>
      <p:grpSp>
        <p:nvGrpSpPr>
          <p:cNvPr name="Group 14" id="14"/>
          <p:cNvGrpSpPr/>
          <p:nvPr/>
        </p:nvGrpSpPr>
        <p:grpSpPr>
          <a:xfrm rot="0">
            <a:off x="1645536" y="4142351"/>
            <a:ext cx="9918236" cy="1869193"/>
            <a:chOff x="0" y="0"/>
            <a:chExt cx="13224315" cy="249225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1524197"/>
              <a:ext cx="13224315" cy="9680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82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Clear Sans Regular"/>
                </a:rPr>
                <a:t>don’t have to hire two separate iOS and Android dev teams to finalize your project; a small team is enough to build it.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9525"/>
              <a:ext cx="13224315" cy="13064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3199">
                  <a:solidFill>
                    <a:srgbClr val="000000"/>
                  </a:solidFill>
                  <a:latin typeface="HK Grotesk Bold Bold"/>
                </a:rPr>
                <a:t>Cost efficiency</a:t>
              </a:r>
            </a:p>
            <a:p>
              <a:pPr algn="l" marL="0" indent="0" lvl="0">
                <a:lnSpc>
                  <a:spcPts val="38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2740689" y="4530716"/>
            <a:ext cx="4037068" cy="1294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53"/>
              </a:lnSpc>
            </a:pPr>
            <a:r>
              <a:rPr lang="en-US" sz="3699">
                <a:solidFill>
                  <a:srgbClr val="FFFFFF"/>
                </a:solidFill>
                <a:latin typeface="Clear Sans Regular Bold"/>
              </a:rPr>
              <a:t>Cost efficiency</a:t>
            </a:r>
          </a:p>
          <a:p>
            <a:pPr algn="l">
              <a:lnSpc>
                <a:spcPts val="525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73855" y="3853746"/>
            <a:ext cx="4877563" cy="5404554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3689577"/>
            <a:ext cx="4877563" cy="5423569"/>
          </a:xfrm>
          <a:prstGeom prst="rect">
            <a:avLst/>
          </a:prstGeom>
          <a:solidFill>
            <a:srgbClr val="1CE6D2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028700" y="756539"/>
            <a:ext cx="13315701" cy="2032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63"/>
              </a:lnSpc>
            </a:pPr>
            <a:r>
              <a:rPr lang="en-US" sz="6399">
                <a:solidFill>
                  <a:srgbClr val="000000"/>
                </a:solidFill>
                <a:latin typeface="HK Grotesk Bold Bold"/>
              </a:rPr>
              <a:t> REACT NATIVE WORKING </a:t>
            </a:r>
          </a:p>
          <a:p>
            <a:pPr algn="l" marL="0" indent="0" lvl="0">
              <a:lnSpc>
                <a:spcPts val="8064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551255" y="4143403"/>
            <a:ext cx="3832452" cy="3420452"/>
            <a:chOff x="0" y="0"/>
            <a:chExt cx="5109936" cy="456060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8575"/>
              <a:ext cx="5109936" cy="2016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048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000000"/>
                  </a:solidFill>
                  <a:latin typeface="HK Grotesk Bold Bold"/>
                </a:rPr>
                <a:t>JavaScript-based threads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393811"/>
              <a:ext cx="5109936" cy="2166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65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000000"/>
                  </a:solidFill>
                  <a:latin typeface="Clear Sans Regular"/>
                </a:rPr>
                <a:t>React Native is written with a mixture of JavaScript and JXL, a special markup code resemblant of XML.</a:t>
              </a: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6777796" y="3853746"/>
            <a:ext cx="4877563" cy="5404554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9" id="9"/>
          <p:cNvSpPr/>
          <p:nvPr/>
        </p:nvSpPr>
        <p:spPr>
          <a:xfrm rot="0">
            <a:off x="6632641" y="3689577"/>
            <a:ext cx="4877563" cy="5423569"/>
          </a:xfrm>
          <a:prstGeom prst="rect">
            <a:avLst/>
          </a:prstGeom>
          <a:solidFill>
            <a:srgbClr val="1CE6D2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7155197" y="4143403"/>
            <a:ext cx="3832452" cy="3070270"/>
            <a:chOff x="0" y="0"/>
            <a:chExt cx="5109936" cy="409369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5109936" cy="997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048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000000"/>
                  </a:solidFill>
                  <a:latin typeface="HK Grotesk Bold Bold"/>
                </a:rPr>
                <a:t>Bridge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375689"/>
              <a:ext cx="5109936" cy="27180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66"/>
                </a:lnSpc>
              </a:pPr>
            </a:p>
            <a:p>
              <a:pPr>
                <a:lnSpc>
                  <a:spcPts val="3266"/>
                </a:lnSpc>
              </a:pPr>
            </a:p>
            <a:p>
              <a:pPr algn="l" marL="0" indent="0" lvl="0">
                <a:lnSpc>
                  <a:spcPts val="3265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000000"/>
                  </a:solidFill>
                  <a:latin typeface="Clear Sans Regular"/>
                </a:rPr>
                <a:t>bridge feature that makes bidirectional communication possible.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 rot="0">
            <a:off x="12381737" y="3853746"/>
            <a:ext cx="4877563" cy="5404554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14" id="14"/>
          <p:cNvSpPr/>
          <p:nvPr/>
        </p:nvSpPr>
        <p:spPr>
          <a:xfrm rot="0">
            <a:off x="12236582" y="3689577"/>
            <a:ext cx="4877563" cy="5423569"/>
          </a:xfrm>
          <a:prstGeom prst="rect">
            <a:avLst/>
          </a:prstGeom>
          <a:solidFill>
            <a:srgbClr val="1CE6D2"/>
          </a:solidFill>
        </p:spPr>
      </p:sp>
      <p:grpSp>
        <p:nvGrpSpPr>
          <p:cNvPr name="Group 15" id="15"/>
          <p:cNvGrpSpPr/>
          <p:nvPr/>
        </p:nvGrpSpPr>
        <p:grpSpPr>
          <a:xfrm rot="0">
            <a:off x="12759138" y="4143403"/>
            <a:ext cx="3832452" cy="3007043"/>
            <a:chOff x="0" y="0"/>
            <a:chExt cx="5109936" cy="400939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28575"/>
              <a:ext cx="5109936" cy="2016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048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000000"/>
                  </a:solidFill>
                  <a:latin typeface="HK Grotesk Bold Bold"/>
                </a:rPr>
                <a:t>Native threads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2393811"/>
              <a:ext cx="5109936" cy="16155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65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000000"/>
                  </a:solidFill>
                  <a:latin typeface="Clear Sans Regular"/>
                </a:rPr>
                <a:t>Native threads are written in completely different languages, 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297757">
            <a:off x="15271980" y="968495"/>
            <a:ext cx="1919713" cy="1646249"/>
            <a:chOff x="0" y="0"/>
            <a:chExt cx="2559617" cy="2194999"/>
          </a:xfrm>
        </p:grpSpPr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559617" cy="1868521"/>
            </a:xfrm>
            <a:prstGeom prst="rect">
              <a:avLst/>
            </a:prstGeom>
          </p:spPr>
        </p:pic>
        <p:grpSp>
          <p:nvGrpSpPr>
            <p:cNvPr name="Group 20" id="20"/>
            <p:cNvGrpSpPr>
              <a:grpSpLocks noChangeAspect="true"/>
            </p:cNvGrpSpPr>
            <p:nvPr/>
          </p:nvGrpSpPr>
          <p:grpSpPr>
            <a:xfrm rot="0">
              <a:off x="1813120" y="1448502"/>
              <a:ext cx="746497" cy="746497"/>
              <a:chOff x="1371600" y="6705600"/>
              <a:chExt cx="10972800" cy="10972800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E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3529" y="7841833"/>
            <a:ext cx="1619425" cy="1410179"/>
            <a:chOff x="0" y="0"/>
            <a:chExt cx="2159233" cy="1880238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1880238" cy="1880238"/>
            </a:xfrm>
            <a:prstGeom prst="rect">
              <a:avLst/>
            </a:prstGeom>
          </p:spPr>
        </p:pic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-10800000">
              <a:off x="1601243" y="661124"/>
              <a:ext cx="557990" cy="557990"/>
              <a:chOff x="1371600" y="6705600"/>
              <a:chExt cx="10972800" cy="1097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1614254" cy="117840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45046" y="8079895"/>
            <a:ext cx="1614254" cy="1178405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5639875" y="1034988"/>
            <a:ext cx="1619425" cy="1410179"/>
            <a:chOff x="0" y="0"/>
            <a:chExt cx="2159233" cy="1880238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78995" y="0"/>
              <a:ext cx="1880238" cy="1880238"/>
            </a:xfrm>
            <a:prstGeom prst="rect">
              <a:avLst/>
            </a:prstGeom>
          </p:spPr>
        </p:pic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661124"/>
              <a:ext cx="557990" cy="557990"/>
              <a:chOff x="1371600" y="6705600"/>
              <a:chExt cx="10972800" cy="109728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3482780" y="2313460"/>
            <a:ext cx="11322440" cy="5660081"/>
            <a:chOff x="0" y="0"/>
            <a:chExt cx="15096586" cy="754677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6441531"/>
              <a:ext cx="15096586" cy="1105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07"/>
                </a:lnSpc>
              </a:pPr>
              <a:r>
                <a:rPr lang="en-US" sz="2399" spc="-23">
                  <a:solidFill>
                    <a:srgbClr val="000000"/>
                  </a:solidFill>
                  <a:latin typeface="Clear Sans Regular"/>
                </a:rPr>
                <a:t>React Native doesn’t render WebViews in its code. It runs on actual, native views and components. This is one of the reasons for React Native’s spectacular success.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456050"/>
              <a:ext cx="15096586" cy="4614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25"/>
                </a:lnSpc>
              </a:pPr>
              <a:r>
                <a:rPr lang="en-US" sz="8500" spc="-85">
                  <a:solidFill>
                    <a:srgbClr val="000000"/>
                  </a:solidFill>
                  <a:latin typeface="HK Grotesk Bold Bold"/>
                </a:rPr>
                <a:t>WHAT MAKES REACT NATIVE UNIQUE?</a:t>
              </a:r>
            </a:p>
            <a:p>
              <a:pPr algn="ctr">
                <a:lnSpc>
                  <a:spcPts val="8925"/>
                </a:lnSpc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85725"/>
              <a:ext cx="15096586" cy="8139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12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CE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70152" y="1188003"/>
            <a:ext cx="3778816" cy="3944488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3778816" cy="394448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4" id="4"/>
          <p:cNvSpPr/>
          <p:nvPr/>
        </p:nvSpPr>
        <p:spPr>
          <a:xfrm rot="0">
            <a:off x="5245653" y="1188003"/>
            <a:ext cx="3778816" cy="3944488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5" id="5"/>
          <p:cNvSpPr/>
          <p:nvPr/>
        </p:nvSpPr>
        <p:spPr>
          <a:xfrm rot="0">
            <a:off x="5263504" y="5475180"/>
            <a:ext cx="3778816" cy="3944488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6" id="6"/>
          <p:cNvSpPr/>
          <p:nvPr/>
        </p:nvSpPr>
        <p:spPr>
          <a:xfrm rot="0">
            <a:off x="5086350" y="1028700"/>
            <a:ext cx="3778816" cy="394448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7" id="7"/>
          <p:cNvSpPr/>
          <p:nvPr/>
        </p:nvSpPr>
        <p:spPr>
          <a:xfrm rot="0">
            <a:off x="5086350" y="5313812"/>
            <a:ext cx="3778816" cy="394448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8" id="8"/>
          <p:cNvSpPr/>
          <p:nvPr/>
        </p:nvSpPr>
        <p:spPr>
          <a:xfrm rot="0">
            <a:off x="9321154" y="5485156"/>
            <a:ext cx="3778816" cy="3944488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9" id="9"/>
          <p:cNvSpPr/>
          <p:nvPr/>
        </p:nvSpPr>
        <p:spPr>
          <a:xfrm rot="0">
            <a:off x="9144000" y="5313812"/>
            <a:ext cx="3778816" cy="3944488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1398753" y="1309345"/>
            <a:ext cx="3003007" cy="1699248"/>
            <a:chOff x="0" y="0"/>
            <a:chExt cx="4004009" cy="226566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4004009" cy="12084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 spc="-28">
                  <a:solidFill>
                    <a:srgbClr val="000000"/>
                  </a:solidFill>
                  <a:latin typeface="HK Grotesk Bold Bold"/>
                </a:rPr>
                <a:t>Flutter</a:t>
              </a:r>
            </a:p>
            <a:p>
              <a:pPr marL="0" indent="0" lvl="0">
                <a:lnSpc>
                  <a:spcPts val="3640"/>
                </a:lnSpc>
                <a:spcBef>
                  <a:spcPct val="0"/>
                </a:spcBef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332788"/>
              <a:ext cx="4004009" cy="9328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40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000000"/>
                  </a:solidFill>
                  <a:latin typeface="Clear Sans Regular"/>
                </a:rPr>
                <a:t>use Dart and built by google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474254" y="1309345"/>
            <a:ext cx="3003007" cy="1699248"/>
            <a:chOff x="0" y="0"/>
            <a:chExt cx="4004009" cy="226566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28575"/>
              <a:ext cx="4004009" cy="12084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 spc="-28">
                  <a:solidFill>
                    <a:srgbClr val="000000"/>
                  </a:solidFill>
                  <a:latin typeface="HK Grotesk Bold Bold"/>
                </a:rPr>
                <a:t>Iconic</a:t>
              </a:r>
            </a:p>
            <a:p>
              <a:pPr marL="0" indent="0" lvl="0">
                <a:lnSpc>
                  <a:spcPts val="3640"/>
                </a:lnSpc>
                <a:spcBef>
                  <a:spcPct val="0"/>
                </a:spcBef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332788"/>
              <a:ext cx="4004009" cy="9328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40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000000"/>
                  </a:solidFill>
                  <a:latin typeface="Clear Sans Regular"/>
                </a:rPr>
                <a:t>Iconic is built </a:t>
              </a:r>
              <a:r>
                <a:rPr lang="en-US" sz="865">
                  <a:solidFill>
                    <a:srgbClr val="000000"/>
                  </a:solidFill>
                  <a:latin typeface="Arimo Bold"/>
                </a:rPr>
                <a:t>on top of Angular</a:t>
              </a:r>
              <a:r>
                <a:rPr lang="en-US" sz="865">
                  <a:solidFill>
                    <a:srgbClr val="000000"/>
                  </a:solidFill>
                  <a:latin typeface="Arimo"/>
                </a:rPr>
                <a:t>,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474254" y="5645121"/>
            <a:ext cx="3003007" cy="2545480"/>
            <a:chOff x="0" y="0"/>
            <a:chExt cx="4004009" cy="3393974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38100"/>
              <a:ext cx="4004009" cy="1386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-32">
                  <a:solidFill>
                    <a:srgbClr val="000000"/>
                  </a:solidFill>
                  <a:latin typeface="HK Grotesk Bold Bold"/>
                </a:rPr>
                <a:t>Apache Cordova </a:t>
              </a:r>
            </a:p>
            <a:p>
              <a:pPr marL="0" indent="0" lvl="0">
                <a:lnSpc>
                  <a:spcPts val="4159"/>
                </a:lnSpc>
                <a:spcBef>
                  <a:spcPct val="0"/>
                </a:spcBef>
              </a:pP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501339"/>
              <a:ext cx="4004009" cy="1892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40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000000"/>
                  </a:solidFill>
                  <a:latin typeface="Clear Sans Regular"/>
                </a:rPr>
                <a:t> It allo</a:t>
              </a:r>
              <a:r>
                <a:rPr lang="en-US" sz="2000" u="none">
                  <a:solidFill>
                    <a:srgbClr val="000000"/>
                  </a:solidFill>
                  <a:latin typeface="Clear Sans Regular"/>
                </a:rPr>
                <a:t>ws developers to build mobile apps using CSS3, HTML5, and JavaScript 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531904" y="5645121"/>
            <a:ext cx="3003007" cy="2545480"/>
            <a:chOff x="0" y="0"/>
            <a:chExt cx="4004009" cy="3393974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38100"/>
              <a:ext cx="4004009" cy="1386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-32">
                  <a:solidFill>
                    <a:srgbClr val="000000"/>
                  </a:solidFill>
                  <a:latin typeface="HK Grotesk Bold Bold"/>
                </a:rPr>
                <a:t>Xamarin</a:t>
              </a:r>
            </a:p>
            <a:p>
              <a:pPr marL="0" indent="0" lvl="0">
                <a:lnSpc>
                  <a:spcPts val="4159"/>
                </a:lnSpc>
                <a:spcBef>
                  <a:spcPct val="0"/>
                </a:spcBef>
              </a:pP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501339"/>
              <a:ext cx="4004009" cy="1892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39"/>
                </a:lnSpc>
              </a:pPr>
              <a:r>
                <a:rPr lang="en-US" sz="1999">
                  <a:solidFill>
                    <a:srgbClr val="000000"/>
                  </a:solidFill>
                  <a:latin typeface="Clear Sans Regular Medium"/>
                </a:rPr>
                <a:t> Open-source.</a:t>
              </a:r>
            </a:p>
            <a:p>
              <a:pPr algn="l" marL="0" indent="0" lvl="0">
                <a:lnSpc>
                  <a:spcPts val="2840"/>
                </a:lnSpc>
                <a:spcBef>
                  <a:spcPct val="0"/>
                </a:spcBef>
              </a:pPr>
              <a:r>
                <a:rPr lang="en-US" sz="865">
                  <a:solidFill>
                    <a:srgbClr val="000000"/>
                  </a:solidFill>
                  <a:latin typeface="Arimo Medium"/>
                </a:rPr>
                <a:t>An app platform for building Android and iOS apps with .NET and C#.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589554" y="5607021"/>
            <a:ext cx="3003007" cy="523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1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DAEoO3aG3e8</dc:identifier>
  <dcterms:modified xsi:type="dcterms:W3CDTF">2011-08-01T06:04:30Z</dcterms:modified>
  <cp:revision>1</cp:revision>
  <dc:title>React Native</dc:title>
</cp:coreProperties>
</file>