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oboto"/>
      <p:regular r:id="rId17"/>
      <p:bold r:id="rId18"/>
      <p:italic r:id="rId19"/>
      <p:boldItalic r:id="rId20"/>
    </p:embeddedFont>
    <p:embeddedFont>
      <p:font typeface="Nunito"/>
      <p:regular r:id="rId21"/>
      <p:bold r:id="rId22"/>
      <p:italic r:id="rId23"/>
      <p:boldItalic r:id="rId24"/>
    </p:embeddedFont>
    <p:embeddedFont>
      <p:font typeface="Poppins"/>
      <p:regular r:id="rId25"/>
      <p:bold r:id="rId26"/>
      <p:italic r:id="rId27"/>
      <p:boldItalic r:id="rId28"/>
    </p:embeddedFont>
    <p:embeddedFont>
      <p:font typeface="Poppins Medium"/>
      <p:regular r:id="rId29"/>
      <p:bold r:id="rId30"/>
      <p:italic r:id="rId31"/>
      <p:boldItalic r:id="rId32"/>
    </p:embeddedFont>
    <p:embeddedFont>
      <p:font typeface="Poppins SemiBold"/>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22" Type="http://schemas.openxmlformats.org/officeDocument/2006/relationships/font" Target="fonts/Nunito-bold.fntdata"/><Relationship Id="rId21" Type="http://schemas.openxmlformats.org/officeDocument/2006/relationships/font" Target="fonts/Nunito-regular.fntdata"/><Relationship Id="rId24" Type="http://schemas.openxmlformats.org/officeDocument/2006/relationships/font" Target="fonts/Nunito-boldItalic.fntdata"/><Relationship Id="rId23" Type="http://schemas.openxmlformats.org/officeDocument/2006/relationships/font" Target="fonts/Nuni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oppins-bold.fntdata"/><Relationship Id="rId25" Type="http://schemas.openxmlformats.org/officeDocument/2006/relationships/font" Target="fonts/Poppins-regular.fntdata"/><Relationship Id="rId28" Type="http://schemas.openxmlformats.org/officeDocument/2006/relationships/font" Target="fonts/Poppins-boldItalic.fntdata"/><Relationship Id="rId27" Type="http://schemas.openxmlformats.org/officeDocument/2006/relationships/font" Target="fonts/Poppins-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PoppinsMedium-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PoppinsMedium-italic.fntdata"/><Relationship Id="rId30" Type="http://schemas.openxmlformats.org/officeDocument/2006/relationships/font" Target="fonts/PoppinsMedium-bold.fntdata"/><Relationship Id="rId11" Type="http://schemas.openxmlformats.org/officeDocument/2006/relationships/slide" Target="slides/slide6.xml"/><Relationship Id="rId33" Type="http://schemas.openxmlformats.org/officeDocument/2006/relationships/font" Target="fonts/PoppinsSemiBold-regular.fntdata"/><Relationship Id="rId10" Type="http://schemas.openxmlformats.org/officeDocument/2006/relationships/slide" Target="slides/slide5.xml"/><Relationship Id="rId32" Type="http://schemas.openxmlformats.org/officeDocument/2006/relationships/font" Target="fonts/PoppinsMedium-boldItalic.fntdata"/><Relationship Id="rId13" Type="http://schemas.openxmlformats.org/officeDocument/2006/relationships/slide" Target="slides/slide8.xml"/><Relationship Id="rId35" Type="http://schemas.openxmlformats.org/officeDocument/2006/relationships/font" Target="fonts/PoppinsSemiBold-italic.fntdata"/><Relationship Id="rId12" Type="http://schemas.openxmlformats.org/officeDocument/2006/relationships/slide" Target="slides/slide7.xml"/><Relationship Id="rId34" Type="http://schemas.openxmlformats.org/officeDocument/2006/relationships/font" Target="fonts/PoppinsSemiBold-bold.fntdata"/><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font" Target="fonts/PoppinsSemiBold-boldItalic.fntdata"/><Relationship Id="rId17" Type="http://schemas.openxmlformats.org/officeDocument/2006/relationships/font" Target="fonts/Roboto-regular.fntdata"/><Relationship Id="rId16" Type="http://schemas.openxmlformats.org/officeDocument/2006/relationships/slide" Target="slides/slide11.xml"/><Relationship Id="rId19" Type="http://schemas.openxmlformats.org/officeDocument/2006/relationships/font" Target="fonts/Roboto-italic.fntdata"/><Relationship Id="rId18" Type="http://schemas.openxmlformats.org/officeDocument/2006/relationships/font" Target="fonts/Roboto-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SLIDES_API199524000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SLIDES_API199524000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642f0dce22_2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2642f0dce22_2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2642f0dce22_2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2642f0dce22_2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SLIDES_API1995240007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SLIDES_API1995240007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SLIDES_API1995240007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SLIDES_API1995240007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642e473a4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642e473a4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642f0dce22_2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642f0dce22_2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642f0dce22_2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642f0dce22_2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642f0dce22_2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642f0dce22_2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642f0dce22_2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2642f0dce22_2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642f0dce22_2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2642f0dce22_2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A_Introduction_Slide_1">
  <p:cSld name="TITLE_1">
    <p:spTree>
      <p:nvGrpSpPr>
        <p:cNvPr id="124" name="Shape 124"/>
        <p:cNvGrpSpPr/>
        <p:nvPr/>
      </p:nvGrpSpPr>
      <p:grpSpPr>
        <a:xfrm>
          <a:off x="0" y="0"/>
          <a:ext cx="0" cy="0"/>
          <a:chOff x="0" y="0"/>
          <a:chExt cx="0" cy="0"/>
        </a:xfrm>
      </p:grpSpPr>
      <p:sp>
        <p:nvSpPr>
          <p:cNvPr id="125" name="Google Shape;125;p13"/>
          <p:cNvSpPr txBox="1"/>
          <p:nvPr>
            <p:ph type="title"/>
          </p:nvPr>
        </p:nvSpPr>
        <p:spPr>
          <a:xfrm>
            <a:off x="632175" y="920625"/>
            <a:ext cx="7679700" cy="7269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atin typeface="Poppins"/>
                <a:ea typeface="Poppins"/>
                <a:cs typeface="Poppins"/>
                <a:sym typeface="Poppins"/>
              </a:defRPr>
            </a:lvl2pPr>
            <a:lvl3pPr lvl="2" rtl="0">
              <a:spcBef>
                <a:spcPts val="0"/>
              </a:spcBef>
              <a:spcAft>
                <a:spcPts val="0"/>
              </a:spcAft>
              <a:buSzPts val="2800"/>
              <a:buNone/>
              <a:defRPr>
                <a:latin typeface="Poppins"/>
                <a:ea typeface="Poppins"/>
                <a:cs typeface="Poppins"/>
                <a:sym typeface="Poppins"/>
              </a:defRPr>
            </a:lvl3pPr>
            <a:lvl4pPr lvl="3" rtl="0">
              <a:spcBef>
                <a:spcPts val="0"/>
              </a:spcBef>
              <a:spcAft>
                <a:spcPts val="0"/>
              </a:spcAft>
              <a:buSzPts val="2800"/>
              <a:buNone/>
              <a:defRPr>
                <a:latin typeface="Poppins"/>
                <a:ea typeface="Poppins"/>
                <a:cs typeface="Poppins"/>
                <a:sym typeface="Poppins"/>
              </a:defRPr>
            </a:lvl4pPr>
            <a:lvl5pPr lvl="4" rtl="0">
              <a:spcBef>
                <a:spcPts val="0"/>
              </a:spcBef>
              <a:spcAft>
                <a:spcPts val="0"/>
              </a:spcAft>
              <a:buSzPts val="2800"/>
              <a:buNone/>
              <a:defRPr>
                <a:latin typeface="Poppins"/>
                <a:ea typeface="Poppins"/>
                <a:cs typeface="Poppins"/>
                <a:sym typeface="Poppins"/>
              </a:defRPr>
            </a:lvl5pPr>
            <a:lvl6pPr lvl="5" rtl="0">
              <a:spcBef>
                <a:spcPts val="0"/>
              </a:spcBef>
              <a:spcAft>
                <a:spcPts val="0"/>
              </a:spcAft>
              <a:buSzPts val="2800"/>
              <a:buNone/>
              <a:defRPr>
                <a:latin typeface="Poppins"/>
                <a:ea typeface="Poppins"/>
                <a:cs typeface="Poppins"/>
                <a:sym typeface="Poppins"/>
              </a:defRPr>
            </a:lvl6pPr>
            <a:lvl7pPr lvl="6" rtl="0">
              <a:spcBef>
                <a:spcPts val="0"/>
              </a:spcBef>
              <a:spcAft>
                <a:spcPts val="0"/>
              </a:spcAft>
              <a:buSzPts val="2800"/>
              <a:buNone/>
              <a:defRPr>
                <a:latin typeface="Poppins"/>
                <a:ea typeface="Poppins"/>
                <a:cs typeface="Poppins"/>
                <a:sym typeface="Poppins"/>
              </a:defRPr>
            </a:lvl7pPr>
            <a:lvl8pPr lvl="7" rtl="0">
              <a:spcBef>
                <a:spcPts val="0"/>
              </a:spcBef>
              <a:spcAft>
                <a:spcPts val="0"/>
              </a:spcAft>
              <a:buSzPts val="2800"/>
              <a:buNone/>
              <a:defRPr>
                <a:latin typeface="Poppins"/>
                <a:ea typeface="Poppins"/>
                <a:cs typeface="Poppins"/>
                <a:sym typeface="Poppins"/>
              </a:defRPr>
            </a:lvl8pPr>
            <a:lvl9pPr lvl="8" rtl="0">
              <a:spcBef>
                <a:spcPts val="0"/>
              </a:spcBef>
              <a:spcAft>
                <a:spcPts val="0"/>
              </a:spcAft>
              <a:buSzPts val="2800"/>
              <a:buNone/>
              <a:defRPr>
                <a:latin typeface="Poppins"/>
                <a:ea typeface="Poppins"/>
                <a:cs typeface="Poppins"/>
                <a:sym typeface="Poppins"/>
              </a:defRPr>
            </a:lvl9pPr>
          </a:lstStyle>
          <a:p/>
        </p:txBody>
      </p:sp>
      <p:sp>
        <p:nvSpPr>
          <p:cNvPr id="126" name="Google Shape;126;p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27" name="Google Shape;127;p13"/>
          <p:cNvSpPr txBox="1"/>
          <p:nvPr>
            <p:ph idx="1" type="body"/>
          </p:nvPr>
        </p:nvSpPr>
        <p:spPr>
          <a:xfrm>
            <a:off x="632175" y="1717350"/>
            <a:ext cx="5520900" cy="26523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sz="13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pic>
        <p:nvPicPr>
          <p:cNvPr id="128" name="Google Shape;128;p13"/>
          <p:cNvPicPr preferRelativeResize="0"/>
          <p:nvPr/>
        </p:nvPicPr>
        <p:blipFill>
          <a:blip r:embed="rId2">
            <a:alphaModFix/>
          </a:blip>
          <a:stretch>
            <a:fillRect/>
          </a:stretch>
        </p:blipFill>
        <p:spPr>
          <a:xfrm rot="5400000">
            <a:off x="727196" y="475900"/>
            <a:ext cx="374904" cy="374904"/>
          </a:xfrm>
          <a:prstGeom prst="rect">
            <a:avLst/>
          </a:prstGeom>
          <a:noFill/>
          <a:ln>
            <a:noFill/>
          </a:ln>
        </p:spPr>
      </p:pic>
      <p:pic>
        <p:nvPicPr>
          <p:cNvPr id="129" name="Google Shape;129;p13"/>
          <p:cNvPicPr preferRelativeResize="0"/>
          <p:nvPr/>
        </p:nvPicPr>
        <p:blipFill rotWithShape="1">
          <a:blip r:embed="rId3">
            <a:alphaModFix/>
          </a:blip>
          <a:srcRect b="0" l="7871" r="4470" t="0"/>
          <a:stretch/>
        </p:blipFill>
        <p:spPr>
          <a:xfrm rot="5399995">
            <a:off x="5161977" y="1270987"/>
            <a:ext cx="5149824" cy="2601528"/>
          </a:xfrm>
          <a:prstGeom prst="rect">
            <a:avLst/>
          </a:prstGeom>
          <a:noFill/>
          <a:ln>
            <a:noFill/>
          </a:ln>
        </p:spPr>
      </p:pic>
    </p:spTree>
  </p:cSld>
  <p:clrMapOvr>
    <a:masterClrMapping/>
  </p:clrMapOvr>
  <p:extLst>
    <p:ext uri="{DCECCB84-F9BA-43D5-87BE-67443E8EF086}">
      <p15:sldGuideLst>
        <p15:guide id="1" orient="horz" pos="1620">
          <p15:clr>
            <a:srgbClr val="E46962"/>
          </p15:clr>
        </p15:guide>
        <p15:guide id="2" pos="2880">
          <p15:clr>
            <a:srgbClr val="E46962"/>
          </p15:clr>
        </p15:guide>
        <p15:guide id="3" pos="398">
          <p15:clr>
            <a:srgbClr val="E46962"/>
          </p15:clr>
        </p15:guide>
        <p15:guide id="4" orient="horz" pos="628">
          <p15:clr>
            <a:srgbClr val="E46962"/>
          </p15:clr>
        </p15:guide>
        <p15:guide id="5" pos="5362">
          <p15:clr>
            <a:srgbClr val="E46962"/>
          </p15:clr>
        </p15:guide>
        <p15:guide id="6" pos="458">
          <p15:clr>
            <a:srgbClr val="E46962"/>
          </p15:clr>
        </p15:guide>
        <p15:guide id="7" orient="horz" pos="1082">
          <p15:clr>
            <a:srgbClr val="E46962"/>
          </p15:clr>
        </p15:guide>
        <p15:guide id="8" orient="horz" pos="903">
          <p15:clr>
            <a:srgbClr val="E46962"/>
          </p15:clr>
        </p15:guide>
      </p15:sldGuideLst>
    </p:ext>
  </p:extLs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A_Title_Body_1_no_image">
  <p:cSld name="TITLE_1_2">
    <p:spTree>
      <p:nvGrpSpPr>
        <p:cNvPr id="130" name="Shape 130"/>
        <p:cNvGrpSpPr/>
        <p:nvPr/>
      </p:nvGrpSpPr>
      <p:grpSpPr>
        <a:xfrm>
          <a:off x="0" y="0"/>
          <a:ext cx="0" cy="0"/>
          <a:chOff x="0" y="0"/>
          <a:chExt cx="0" cy="0"/>
        </a:xfrm>
      </p:grpSpPr>
      <p:sp>
        <p:nvSpPr>
          <p:cNvPr id="131" name="Google Shape;131;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pic>
        <p:nvPicPr>
          <p:cNvPr id="132" name="Google Shape;132;p14"/>
          <p:cNvPicPr preferRelativeResize="0"/>
          <p:nvPr/>
        </p:nvPicPr>
        <p:blipFill>
          <a:blip r:embed="rId2">
            <a:alphaModFix/>
          </a:blip>
          <a:stretch>
            <a:fillRect/>
          </a:stretch>
        </p:blipFill>
        <p:spPr>
          <a:xfrm>
            <a:off x="6477450" y="2488875"/>
            <a:ext cx="2666551" cy="2654624"/>
          </a:xfrm>
          <a:prstGeom prst="rect">
            <a:avLst/>
          </a:prstGeom>
          <a:noFill/>
          <a:ln>
            <a:noFill/>
          </a:ln>
        </p:spPr>
      </p:pic>
      <p:sp>
        <p:nvSpPr>
          <p:cNvPr id="133" name="Google Shape;133;p14"/>
          <p:cNvSpPr txBox="1"/>
          <p:nvPr>
            <p:ph type="title"/>
          </p:nvPr>
        </p:nvSpPr>
        <p:spPr>
          <a:xfrm>
            <a:off x="632175" y="920625"/>
            <a:ext cx="6485100" cy="7269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800"/>
              <a:buNone/>
              <a:defRPr>
                <a:latin typeface="Poppins"/>
                <a:ea typeface="Poppins"/>
                <a:cs typeface="Poppins"/>
                <a:sym typeface="Poppins"/>
              </a:defRPr>
            </a:lvl2pPr>
            <a:lvl3pPr lvl="2" rtl="0">
              <a:spcBef>
                <a:spcPts val="0"/>
              </a:spcBef>
              <a:spcAft>
                <a:spcPts val="0"/>
              </a:spcAft>
              <a:buSzPts val="2800"/>
              <a:buNone/>
              <a:defRPr>
                <a:latin typeface="Poppins"/>
                <a:ea typeface="Poppins"/>
                <a:cs typeface="Poppins"/>
                <a:sym typeface="Poppins"/>
              </a:defRPr>
            </a:lvl3pPr>
            <a:lvl4pPr lvl="3" rtl="0">
              <a:spcBef>
                <a:spcPts val="0"/>
              </a:spcBef>
              <a:spcAft>
                <a:spcPts val="0"/>
              </a:spcAft>
              <a:buSzPts val="2800"/>
              <a:buNone/>
              <a:defRPr>
                <a:latin typeface="Poppins"/>
                <a:ea typeface="Poppins"/>
                <a:cs typeface="Poppins"/>
                <a:sym typeface="Poppins"/>
              </a:defRPr>
            </a:lvl4pPr>
            <a:lvl5pPr lvl="4" rtl="0">
              <a:spcBef>
                <a:spcPts val="0"/>
              </a:spcBef>
              <a:spcAft>
                <a:spcPts val="0"/>
              </a:spcAft>
              <a:buSzPts val="2800"/>
              <a:buNone/>
              <a:defRPr>
                <a:latin typeface="Poppins"/>
                <a:ea typeface="Poppins"/>
                <a:cs typeface="Poppins"/>
                <a:sym typeface="Poppins"/>
              </a:defRPr>
            </a:lvl5pPr>
            <a:lvl6pPr lvl="5" rtl="0">
              <a:spcBef>
                <a:spcPts val="0"/>
              </a:spcBef>
              <a:spcAft>
                <a:spcPts val="0"/>
              </a:spcAft>
              <a:buSzPts val="2800"/>
              <a:buNone/>
              <a:defRPr>
                <a:latin typeface="Poppins"/>
                <a:ea typeface="Poppins"/>
                <a:cs typeface="Poppins"/>
                <a:sym typeface="Poppins"/>
              </a:defRPr>
            </a:lvl6pPr>
            <a:lvl7pPr lvl="6" rtl="0">
              <a:spcBef>
                <a:spcPts val="0"/>
              </a:spcBef>
              <a:spcAft>
                <a:spcPts val="0"/>
              </a:spcAft>
              <a:buSzPts val="2800"/>
              <a:buNone/>
              <a:defRPr>
                <a:latin typeface="Poppins"/>
                <a:ea typeface="Poppins"/>
                <a:cs typeface="Poppins"/>
                <a:sym typeface="Poppins"/>
              </a:defRPr>
            </a:lvl7pPr>
            <a:lvl8pPr lvl="7" rtl="0">
              <a:spcBef>
                <a:spcPts val="0"/>
              </a:spcBef>
              <a:spcAft>
                <a:spcPts val="0"/>
              </a:spcAft>
              <a:buSzPts val="2800"/>
              <a:buNone/>
              <a:defRPr>
                <a:latin typeface="Poppins"/>
                <a:ea typeface="Poppins"/>
                <a:cs typeface="Poppins"/>
                <a:sym typeface="Poppins"/>
              </a:defRPr>
            </a:lvl8pPr>
            <a:lvl9pPr lvl="8" rtl="0">
              <a:spcBef>
                <a:spcPts val="0"/>
              </a:spcBef>
              <a:spcAft>
                <a:spcPts val="0"/>
              </a:spcAft>
              <a:buSzPts val="2800"/>
              <a:buNone/>
              <a:defRPr>
                <a:latin typeface="Poppins"/>
                <a:ea typeface="Poppins"/>
                <a:cs typeface="Poppins"/>
                <a:sym typeface="Poppins"/>
              </a:defRPr>
            </a:lvl9pPr>
          </a:lstStyle>
          <a:p/>
        </p:txBody>
      </p:sp>
      <p:pic>
        <p:nvPicPr>
          <p:cNvPr id="134" name="Google Shape;134;p14"/>
          <p:cNvPicPr preferRelativeResize="0"/>
          <p:nvPr/>
        </p:nvPicPr>
        <p:blipFill>
          <a:blip r:embed="rId3">
            <a:alphaModFix/>
          </a:blip>
          <a:stretch>
            <a:fillRect/>
          </a:stretch>
        </p:blipFill>
        <p:spPr>
          <a:xfrm rot="5400000">
            <a:off x="727196" y="475900"/>
            <a:ext cx="374904" cy="374904"/>
          </a:xfrm>
          <a:prstGeom prst="rect">
            <a:avLst/>
          </a:prstGeom>
          <a:noFill/>
          <a:ln>
            <a:noFill/>
          </a:ln>
        </p:spPr>
      </p:pic>
      <p:sp>
        <p:nvSpPr>
          <p:cNvPr id="135" name="Google Shape;135;p14"/>
          <p:cNvSpPr txBox="1"/>
          <p:nvPr>
            <p:ph idx="1" type="subTitle"/>
          </p:nvPr>
        </p:nvSpPr>
        <p:spPr>
          <a:xfrm>
            <a:off x="642700" y="1589400"/>
            <a:ext cx="6474600" cy="3030900"/>
          </a:xfrm>
          <a:prstGeom prst="rect">
            <a:avLst/>
          </a:prstGeom>
        </p:spPr>
        <p:txBody>
          <a:bodyPr anchorCtr="0" anchor="t" bIns="91425" lIns="91425" spcFirstLastPara="1" rIns="91425" wrap="square" tIns="91425">
            <a:normAutofit/>
          </a:bodyPr>
          <a:lstStyle>
            <a:lvl1pPr lvl="0" rtl="0">
              <a:spcBef>
                <a:spcPts val="0"/>
              </a:spcBef>
              <a:spcAft>
                <a:spcPts val="0"/>
              </a:spcAft>
              <a:buSzPts val="13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Tree>
  </p:cSld>
  <p:clrMapOvr>
    <a:masterClrMapping/>
  </p:clrMapOvr>
  <p:extLst>
    <p:ext uri="{DCECCB84-F9BA-43D5-87BE-67443E8EF086}">
      <p15:sldGuideLst>
        <p15:guide id="1" orient="horz" pos="1620">
          <p15:clr>
            <a:srgbClr val="E46962"/>
          </p15:clr>
        </p15:guide>
        <p15:guide id="2" pos="2880">
          <p15:clr>
            <a:srgbClr val="E46962"/>
          </p15:clr>
        </p15:guide>
        <p15:guide id="3" pos="405">
          <p15:clr>
            <a:srgbClr val="E46962"/>
          </p15:clr>
        </p15:guide>
        <p15:guide id="4" orient="horz" pos="628">
          <p15:clr>
            <a:srgbClr val="E46962"/>
          </p15:clr>
        </p15:guide>
        <p15:guide id="5" pos="5328">
          <p15:clr>
            <a:srgbClr val="E46962"/>
          </p15:clr>
        </p15:guide>
        <p15:guide id="6" orient="horz" pos="891">
          <p15:clr>
            <a:srgbClr val="E46962"/>
          </p15:clr>
        </p15:guide>
        <p15:guide id="7" orient="horz" pos="1086">
          <p15:clr>
            <a:srgbClr val="E46962"/>
          </p15:clr>
        </p15:guide>
      </p15:sldGuideLst>
    </p:ext>
  </p:extLs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A_Title_Body_3">
  <p:cSld name="TITLE_1_1_1">
    <p:spTree>
      <p:nvGrpSpPr>
        <p:cNvPr id="136" name="Shape 136"/>
        <p:cNvGrpSpPr/>
        <p:nvPr/>
      </p:nvGrpSpPr>
      <p:grpSpPr>
        <a:xfrm>
          <a:off x="0" y="0"/>
          <a:ext cx="0" cy="0"/>
          <a:chOff x="0" y="0"/>
          <a:chExt cx="0" cy="0"/>
        </a:xfrm>
      </p:grpSpPr>
      <p:sp>
        <p:nvSpPr>
          <p:cNvPr id="137" name="Google Shape;137;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38" name="Google Shape;138;p15"/>
          <p:cNvSpPr txBox="1"/>
          <p:nvPr>
            <p:ph idx="1" type="subTitle"/>
          </p:nvPr>
        </p:nvSpPr>
        <p:spPr>
          <a:xfrm>
            <a:off x="383075" y="1908900"/>
            <a:ext cx="2469000" cy="407400"/>
          </a:xfrm>
          <a:prstGeom prst="rect">
            <a:avLst/>
          </a:prstGeom>
        </p:spPr>
        <p:txBody>
          <a:bodyPr anchorCtr="0" anchor="t" bIns="91425" lIns="91425" spcFirstLastPara="1" rIns="91425" wrap="square" tIns="91425">
            <a:noAutofit/>
          </a:bodyPr>
          <a:lstStyle>
            <a:lvl1pPr lvl="0" rtl="0">
              <a:spcBef>
                <a:spcPts val="0"/>
              </a:spcBef>
              <a:spcAft>
                <a:spcPts val="0"/>
              </a:spcAft>
              <a:buSzPts val="1200"/>
              <a:buNone/>
              <a:defRPr sz="12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39" name="Google Shape;139;p15"/>
          <p:cNvSpPr txBox="1"/>
          <p:nvPr>
            <p:ph idx="2" type="subTitle"/>
          </p:nvPr>
        </p:nvSpPr>
        <p:spPr>
          <a:xfrm>
            <a:off x="3284763" y="1908900"/>
            <a:ext cx="2469000" cy="395100"/>
          </a:xfrm>
          <a:prstGeom prst="rect">
            <a:avLst/>
          </a:prstGeom>
        </p:spPr>
        <p:txBody>
          <a:bodyPr anchorCtr="0" anchor="t" bIns="91425" lIns="91425" spcFirstLastPara="1" rIns="91425" wrap="square" tIns="91425">
            <a:noAutofit/>
          </a:bodyPr>
          <a:lstStyle>
            <a:lvl1pPr lvl="0" rtl="0">
              <a:spcBef>
                <a:spcPts val="0"/>
              </a:spcBef>
              <a:spcAft>
                <a:spcPts val="0"/>
              </a:spcAft>
              <a:buSzPts val="1200"/>
              <a:buNone/>
              <a:defRPr sz="12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pic>
        <p:nvPicPr>
          <p:cNvPr id="140" name="Google Shape;140;p15"/>
          <p:cNvPicPr preferRelativeResize="0"/>
          <p:nvPr/>
        </p:nvPicPr>
        <p:blipFill rotWithShape="1">
          <a:blip r:embed="rId2">
            <a:alphaModFix/>
          </a:blip>
          <a:srcRect b="13464" l="0" r="49205" t="0"/>
          <a:stretch/>
        </p:blipFill>
        <p:spPr>
          <a:xfrm flipH="1">
            <a:off x="8025" y="3162568"/>
            <a:ext cx="1168200" cy="1980900"/>
          </a:xfrm>
          <a:prstGeom prst="rect">
            <a:avLst/>
          </a:prstGeom>
          <a:noFill/>
          <a:ln>
            <a:noFill/>
          </a:ln>
        </p:spPr>
      </p:pic>
      <p:sp>
        <p:nvSpPr>
          <p:cNvPr id="141" name="Google Shape;141;p15"/>
          <p:cNvSpPr txBox="1"/>
          <p:nvPr>
            <p:ph type="title"/>
          </p:nvPr>
        </p:nvSpPr>
        <p:spPr>
          <a:xfrm>
            <a:off x="383075" y="1011550"/>
            <a:ext cx="7753500" cy="636000"/>
          </a:xfrm>
          <a:prstGeom prst="rect">
            <a:avLst/>
          </a:prstGeom>
        </p:spPr>
        <p:txBody>
          <a:bodyPr anchorCtr="0" anchor="ctr" bIns="91425" lIns="91425" spcFirstLastPara="1" rIns="91425" wrap="square" tIns="91425">
            <a:spAutoFit/>
          </a:bodyPr>
          <a:lstStyle>
            <a:lvl1pPr lvl="0" rtl="0">
              <a:spcBef>
                <a:spcPts val="0"/>
              </a:spcBef>
              <a:spcAft>
                <a:spcPts val="0"/>
              </a:spcAft>
              <a:buSzPts val="2400"/>
              <a:buNone/>
              <a:defRPr sz="2400"/>
            </a:lvl1pPr>
            <a:lvl2pPr lvl="1" rtl="0">
              <a:spcBef>
                <a:spcPts val="0"/>
              </a:spcBef>
              <a:spcAft>
                <a:spcPts val="0"/>
              </a:spcAft>
              <a:buSzPts val="2800"/>
              <a:buNone/>
              <a:defRPr>
                <a:latin typeface="Poppins"/>
                <a:ea typeface="Poppins"/>
                <a:cs typeface="Poppins"/>
                <a:sym typeface="Poppins"/>
              </a:defRPr>
            </a:lvl2pPr>
            <a:lvl3pPr lvl="2" rtl="0">
              <a:spcBef>
                <a:spcPts val="0"/>
              </a:spcBef>
              <a:spcAft>
                <a:spcPts val="0"/>
              </a:spcAft>
              <a:buSzPts val="2800"/>
              <a:buNone/>
              <a:defRPr>
                <a:latin typeface="Poppins"/>
                <a:ea typeface="Poppins"/>
                <a:cs typeface="Poppins"/>
                <a:sym typeface="Poppins"/>
              </a:defRPr>
            </a:lvl3pPr>
            <a:lvl4pPr lvl="3" rtl="0">
              <a:spcBef>
                <a:spcPts val="0"/>
              </a:spcBef>
              <a:spcAft>
                <a:spcPts val="0"/>
              </a:spcAft>
              <a:buSzPts val="2800"/>
              <a:buNone/>
              <a:defRPr>
                <a:latin typeface="Poppins"/>
                <a:ea typeface="Poppins"/>
                <a:cs typeface="Poppins"/>
                <a:sym typeface="Poppins"/>
              </a:defRPr>
            </a:lvl4pPr>
            <a:lvl5pPr lvl="4" rtl="0">
              <a:spcBef>
                <a:spcPts val="0"/>
              </a:spcBef>
              <a:spcAft>
                <a:spcPts val="0"/>
              </a:spcAft>
              <a:buSzPts val="2800"/>
              <a:buNone/>
              <a:defRPr>
                <a:latin typeface="Poppins"/>
                <a:ea typeface="Poppins"/>
                <a:cs typeface="Poppins"/>
                <a:sym typeface="Poppins"/>
              </a:defRPr>
            </a:lvl5pPr>
            <a:lvl6pPr lvl="5" rtl="0">
              <a:spcBef>
                <a:spcPts val="0"/>
              </a:spcBef>
              <a:spcAft>
                <a:spcPts val="0"/>
              </a:spcAft>
              <a:buSzPts val="2800"/>
              <a:buNone/>
              <a:defRPr>
                <a:latin typeface="Poppins"/>
                <a:ea typeface="Poppins"/>
                <a:cs typeface="Poppins"/>
                <a:sym typeface="Poppins"/>
              </a:defRPr>
            </a:lvl6pPr>
            <a:lvl7pPr lvl="6" rtl="0">
              <a:spcBef>
                <a:spcPts val="0"/>
              </a:spcBef>
              <a:spcAft>
                <a:spcPts val="0"/>
              </a:spcAft>
              <a:buSzPts val="2800"/>
              <a:buNone/>
              <a:defRPr>
                <a:latin typeface="Poppins"/>
                <a:ea typeface="Poppins"/>
                <a:cs typeface="Poppins"/>
                <a:sym typeface="Poppins"/>
              </a:defRPr>
            </a:lvl7pPr>
            <a:lvl8pPr lvl="7" rtl="0">
              <a:spcBef>
                <a:spcPts val="0"/>
              </a:spcBef>
              <a:spcAft>
                <a:spcPts val="0"/>
              </a:spcAft>
              <a:buSzPts val="2800"/>
              <a:buNone/>
              <a:defRPr>
                <a:latin typeface="Poppins"/>
                <a:ea typeface="Poppins"/>
                <a:cs typeface="Poppins"/>
                <a:sym typeface="Poppins"/>
              </a:defRPr>
            </a:lvl8pPr>
            <a:lvl9pPr lvl="8" rtl="0">
              <a:spcBef>
                <a:spcPts val="0"/>
              </a:spcBef>
              <a:spcAft>
                <a:spcPts val="0"/>
              </a:spcAft>
              <a:buSzPts val="2800"/>
              <a:buNone/>
              <a:defRPr>
                <a:latin typeface="Poppins"/>
                <a:ea typeface="Poppins"/>
                <a:cs typeface="Poppins"/>
                <a:sym typeface="Poppins"/>
              </a:defRPr>
            </a:lvl9pPr>
          </a:lstStyle>
          <a:p/>
        </p:txBody>
      </p:sp>
      <p:sp>
        <p:nvSpPr>
          <p:cNvPr id="142" name="Google Shape;142;p15"/>
          <p:cNvSpPr txBox="1"/>
          <p:nvPr>
            <p:ph idx="3" type="subTitle"/>
          </p:nvPr>
        </p:nvSpPr>
        <p:spPr>
          <a:xfrm>
            <a:off x="6186450" y="1908900"/>
            <a:ext cx="2469000" cy="395100"/>
          </a:xfrm>
          <a:prstGeom prst="rect">
            <a:avLst/>
          </a:prstGeom>
        </p:spPr>
        <p:txBody>
          <a:bodyPr anchorCtr="0" anchor="t" bIns="91425" lIns="91425" spcFirstLastPara="1" rIns="91425" wrap="square" tIns="91425">
            <a:noAutofit/>
          </a:bodyPr>
          <a:lstStyle>
            <a:lvl1pPr lvl="0" rtl="0">
              <a:spcBef>
                <a:spcPts val="0"/>
              </a:spcBef>
              <a:spcAft>
                <a:spcPts val="0"/>
              </a:spcAft>
              <a:buSzPts val="1200"/>
              <a:buNone/>
              <a:defRPr sz="12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pic>
        <p:nvPicPr>
          <p:cNvPr id="143" name="Google Shape;143;p15"/>
          <p:cNvPicPr preferRelativeResize="0"/>
          <p:nvPr/>
        </p:nvPicPr>
        <p:blipFill>
          <a:blip r:embed="rId3">
            <a:alphaModFix/>
          </a:blip>
          <a:stretch>
            <a:fillRect/>
          </a:stretch>
        </p:blipFill>
        <p:spPr>
          <a:xfrm rot="5400000">
            <a:off x="467571" y="475900"/>
            <a:ext cx="374904" cy="374904"/>
          </a:xfrm>
          <a:prstGeom prst="rect">
            <a:avLst/>
          </a:prstGeom>
          <a:noFill/>
          <a:ln>
            <a:noFill/>
          </a:ln>
        </p:spPr>
      </p:pic>
    </p:spTree>
  </p:cSld>
  <p:clrMapOvr>
    <a:masterClrMapping/>
  </p:clrMapOvr>
  <p:extLst>
    <p:ext uri="{DCECCB84-F9BA-43D5-87BE-67443E8EF086}">
      <p15:sldGuideLst>
        <p15:guide id="1" orient="horz" pos="1620">
          <p15:clr>
            <a:srgbClr val="E46962"/>
          </p15:clr>
        </p15:guide>
        <p15:guide id="2" pos="2880">
          <p15:clr>
            <a:srgbClr val="E46962"/>
          </p15:clr>
        </p15:guide>
        <p15:guide id="3" orient="horz" pos="628">
          <p15:clr>
            <a:srgbClr val="E46962"/>
          </p15:clr>
        </p15:guide>
        <p15:guide id="4" pos="5328">
          <p15:clr>
            <a:srgbClr val="E46962"/>
          </p15:clr>
        </p15:guide>
        <p15:guide id="5" pos="288">
          <p15:clr>
            <a:srgbClr val="E46962"/>
          </p15:clr>
        </p15:guide>
        <p15:guide id="6" pos="1758">
          <p15:clr>
            <a:srgbClr val="E46962"/>
          </p15:clr>
        </p15:guide>
      </p15:sldGuideLst>
    </p:ext>
  </p:extLst>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A_Outro_1">
  <p:cSld name="TITLE_1_1_1_1">
    <p:spTree>
      <p:nvGrpSpPr>
        <p:cNvPr id="144" name="Shape 144"/>
        <p:cNvGrpSpPr/>
        <p:nvPr/>
      </p:nvGrpSpPr>
      <p:grpSpPr>
        <a:xfrm>
          <a:off x="0" y="0"/>
          <a:ext cx="0" cy="0"/>
          <a:chOff x="0" y="0"/>
          <a:chExt cx="0" cy="0"/>
        </a:xfrm>
      </p:grpSpPr>
      <p:sp>
        <p:nvSpPr>
          <p:cNvPr id="145" name="Google Shape;145;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46" name="Google Shape;146;p16"/>
          <p:cNvSpPr txBox="1"/>
          <p:nvPr>
            <p:ph type="title"/>
          </p:nvPr>
        </p:nvSpPr>
        <p:spPr>
          <a:xfrm>
            <a:off x="530400" y="2208300"/>
            <a:ext cx="8083200" cy="726900"/>
          </a:xfrm>
          <a:prstGeom prst="rect">
            <a:avLst/>
          </a:prstGeom>
        </p:spPr>
        <p:txBody>
          <a:bodyPr anchorCtr="0" anchor="ctr" bIns="91425" lIns="91425" spcFirstLastPara="1" rIns="91425" wrap="square" tIns="91425">
            <a:spAutoFit/>
          </a:bodyPr>
          <a:lstStyle>
            <a:lvl1pPr lvl="0" rtl="0" algn="ctr">
              <a:spcBef>
                <a:spcPts val="0"/>
              </a:spcBef>
              <a:spcAft>
                <a:spcPts val="0"/>
              </a:spcAft>
              <a:buSzPts val="2800"/>
              <a:buNone/>
              <a:defRPr/>
            </a:lvl1pPr>
            <a:lvl2pPr lvl="1" rtl="0" algn="ctr">
              <a:spcBef>
                <a:spcPts val="0"/>
              </a:spcBef>
              <a:spcAft>
                <a:spcPts val="0"/>
              </a:spcAft>
              <a:buSzPts val="2800"/>
              <a:buNone/>
              <a:defRPr>
                <a:latin typeface="Poppins"/>
                <a:ea typeface="Poppins"/>
                <a:cs typeface="Poppins"/>
                <a:sym typeface="Poppins"/>
              </a:defRPr>
            </a:lvl2pPr>
            <a:lvl3pPr lvl="2" rtl="0" algn="ctr">
              <a:spcBef>
                <a:spcPts val="0"/>
              </a:spcBef>
              <a:spcAft>
                <a:spcPts val="0"/>
              </a:spcAft>
              <a:buSzPts val="2800"/>
              <a:buNone/>
              <a:defRPr>
                <a:latin typeface="Poppins"/>
                <a:ea typeface="Poppins"/>
                <a:cs typeface="Poppins"/>
                <a:sym typeface="Poppins"/>
              </a:defRPr>
            </a:lvl3pPr>
            <a:lvl4pPr lvl="3" rtl="0" algn="ctr">
              <a:spcBef>
                <a:spcPts val="0"/>
              </a:spcBef>
              <a:spcAft>
                <a:spcPts val="0"/>
              </a:spcAft>
              <a:buSzPts val="2800"/>
              <a:buNone/>
              <a:defRPr>
                <a:latin typeface="Poppins"/>
                <a:ea typeface="Poppins"/>
                <a:cs typeface="Poppins"/>
                <a:sym typeface="Poppins"/>
              </a:defRPr>
            </a:lvl4pPr>
            <a:lvl5pPr lvl="4" rtl="0" algn="ctr">
              <a:spcBef>
                <a:spcPts val="0"/>
              </a:spcBef>
              <a:spcAft>
                <a:spcPts val="0"/>
              </a:spcAft>
              <a:buSzPts val="2800"/>
              <a:buNone/>
              <a:defRPr>
                <a:latin typeface="Poppins"/>
                <a:ea typeface="Poppins"/>
                <a:cs typeface="Poppins"/>
                <a:sym typeface="Poppins"/>
              </a:defRPr>
            </a:lvl5pPr>
            <a:lvl6pPr lvl="5" rtl="0" algn="ctr">
              <a:spcBef>
                <a:spcPts val="0"/>
              </a:spcBef>
              <a:spcAft>
                <a:spcPts val="0"/>
              </a:spcAft>
              <a:buSzPts val="2800"/>
              <a:buNone/>
              <a:defRPr>
                <a:latin typeface="Poppins"/>
                <a:ea typeface="Poppins"/>
                <a:cs typeface="Poppins"/>
                <a:sym typeface="Poppins"/>
              </a:defRPr>
            </a:lvl6pPr>
            <a:lvl7pPr lvl="6" rtl="0" algn="ctr">
              <a:spcBef>
                <a:spcPts val="0"/>
              </a:spcBef>
              <a:spcAft>
                <a:spcPts val="0"/>
              </a:spcAft>
              <a:buSzPts val="2800"/>
              <a:buNone/>
              <a:defRPr>
                <a:latin typeface="Poppins"/>
                <a:ea typeface="Poppins"/>
                <a:cs typeface="Poppins"/>
                <a:sym typeface="Poppins"/>
              </a:defRPr>
            </a:lvl7pPr>
            <a:lvl8pPr lvl="7" rtl="0" algn="ctr">
              <a:spcBef>
                <a:spcPts val="0"/>
              </a:spcBef>
              <a:spcAft>
                <a:spcPts val="0"/>
              </a:spcAft>
              <a:buSzPts val="2800"/>
              <a:buNone/>
              <a:defRPr>
                <a:latin typeface="Poppins"/>
                <a:ea typeface="Poppins"/>
                <a:cs typeface="Poppins"/>
                <a:sym typeface="Poppins"/>
              </a:defRPr>
            </a:lvl8pPr>
            <a:lvl9pPr lvl="8" rtl="0" algn="ctr">
              <a:spcBef>
                <a:spcPts val="0"/>
              </a:spcBef>
              <a:spcAft>
                <a:spcPts val="0"/>
              </a:spcAft>
              <a:buSzPts val="2800"/>
              <a:buNone/>
              <a:defRPr>
                <a:latin typeface="Poppins"/>
                <a:ea typeface="Poppins"/>
                <a:cs typeface="Poppins"/>
                <a:sym typeface="Poppins"/>
              </a:defRPr>
            </a:lvl9pPr>
          </a:lstStyle>
          <a:p/>
        </p:txBody>
      </p:sp>
      <p:pic>
        <p:nvPicPr>
          <p:cNvPr id="147" name="Google Shape;147;p16"/>
          <p:cNvPicPr preferRelativeResize="0"/>
          <p:nvPr/>
        </p:nvPicPr>
        <p:blipFill>
          <a:blip r:embed="rId2">
            <a:alphaModFix/>
          </a:blip>
          <a:stretch>
            <a:fillRect/>
          </a:stretch>
        </p:blipFill>
        <p:spPr>
          <a:xfrm>
            <a:off x="4054825" y="1117275"/>
            <a:ext cx="590075" cy="590075"/>
          </a:xfrm>
          <a:prstGeom prst="rect">
            <a:avLst/>
          </a:prstGeom>
          <a:noFill/>
          <a:ln>
            <a:noFill/>
          </a:ln>
        </p:spPr>
      </p:pic>
    </p:spTree>
  </p:cSld>
  <p:clrMapOvr>
    <a:masterClrMapping/>
  </p:clrMapOvr>
  <p:extLst>
    <p:ext uri="{DCECCB84-F9BA-43D5-87BE-67443E8EF086}">
      <p15:sldGuideLst>
        <p15:guide id="1" orient="horz" pos="1620">
          <p15:clr>
            <a:srgbClr val="E46962"/>
          </p15:clr>
        </p15:guide>
        <p15:guide id="2" pos="3240">
          <p15:clr>
            <a:srgbClr val="E46962"/>
          </p15:clr>
        </p15:guide>
        <p15:guide id="3" pos="405">
          <p15:clr>
            <a:srgbClr val="E46962"/>
          </p15:clr>
        </p15:guide>
        <p15:guide id="4" orient="horz" pos="628">
          <p15:clr>
            <a:srgbClr val="E46962"/>
          </p15:clr>
        </p15:guide>
        <p15:guide id="5" pos="5328">
          <p15:clr>
            <a:srgbClr val="E46962"/>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6"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7"/>
          <p:cNvSpPr txBox="1"/>
          <p:nvPr>
            <p:ph type="title"/>
          </p:nvPr>
        </p:nvSpPr>
        <p:spPr>
          <a:xfrm>
            <a:off x="632175" y="920625"/>
            <a:ext cx="7679700" cy="726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Modernizing Excellence: A Data-Driven Transformation for Sri Murugan Traders</a:t>
            </a:r>
            <a:endParaRPr/>
          </a:p>
        </p:txBody>
      </p:sp>
      <p:sp>
        <p:nvSpPr>
          <p:cNvPr id="153" name="Google Shape;153;p17"/>
          <p:cNvSpPr txBox="1"/>
          <p:nvPr>
            <p:ph idx="1" type="body"/>
          </p:nvPr>
        </p:nvSpPr>
        <p:spPr>
          <a:xfrm>
            <a:off x="2143125" y="2853025"/>
            <a:ext cx="3549600" cy="141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Poppins Medium"/>
                <a:ea typeface="Poppins Medium"/>
                <a:cs typeface="Poppins Medium"/>
                <a:sym typeface="Poppins Medium"/>
              </a:rPr>
              <a:t>NAME: </a:t>
            </a:r>
            <a:r>
              <a:rPr lang="en" sz="2400"/>
              <a:t>  </a:t>
            </a:r>
            <a:r>
              <a:rPr lang="en" sz="2400">
                <a:latin typeface="Poppins SemiBold"/>
                <a:ea typeface="Poppins SemiBold"/>
                <a:cs typeface="Poppins SemiBold"/>
                <a:sym typeface="Poppins SemiBold"/>
              </a:rPr>
              <a:t>SIDDESH N B</a:t>
            </a:r>
            <a:endParaRPr sz="2400">
              <a:latin typeface="Poppins SemiBold"/>
              <a:ea typeface="Poppins SemiBold"/>
              <a:cs typeface="Poppins SemiBold"/>
              <a:sym typeface="Poppins SemiBold"/>
            </a:endParaRPr>
          </a:p>
          <a:p>
            <a:pPr indent="0" lvl="0" marL="0" rtl="0" algn="l">
              <a:spcBef>
                <a:spcPts val="1200"/>
              </a:spcBef>
              <a:spcAft>
                <a:spcPts val="1200"/>
              </a:spcAft>
              <a:buNone/>
            </a:pPr>
            <a:r>
              <a:rPr lang="en" sz="2400">
                <a:latin typeface="Poppins Medium"/>
                <a:ea typeface="Poppins Medium"/>
                <a:cs typeface="Poppins Medium"/>
                <a:sym typeface="Poppins Medium"/>
              </a:rPr>
              <a:t>ROLL NO:</a:t>
            </a:r>
            <a:r>
              <a:rPr lang="en" sz="2400"/>
              <a:t> </a:t>
            </a:r>
            <a:r>
              <a:rPr lang="en" sz="2400">
                <a:latin typeface="Poppins SemiBold"/>
                <a:ea typeface="Poppins SemiBold"/>
                <a:cs typeface="Poppins SemiBold"/>
                <a:sym typeface="Poppins SemiBold"/>
              </a:rPr>
              <a:t>21F1004657</a:t>
            </a:r>
            <a:endParaRPr sz="2400">
              <a:latin typeface="Poppins SemiBold"/>
              <a:ea typeface="Poppins SemiBold"/>
              <a:cs typeface="Poppins SemiBold"/>
              <a:sym typeface="Poppins SemiBo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6"/>
          <p:cNvSpPr txBox="1"/>
          <p:nvPr>
            <p:ph idx="1" type="subTitle"/>
          </p:nvPr>
        </p:nvSpPr>
        <p:spPr>
          <a:xfrm>
            <a:off x="383075" y="1218900"/>
            <a:ext cx="2469000" cy="1995900"/>
          </a:xfrm>
          <a:prstGeom prst="rect">
            <a:avLst/>
          </a:prstGeom>
        </p:spPr>
        <p:txBody>
          <a:bodyPr anchorCtr="0" anchor="t" bIns="91425" lIns="91425" spcFirstLastPara="1" rIns="91425" wrap="square" tIns="91425">
            <a:noAutofit/>
          </a:bodyPr>
          <a:lstStyle/>
          <a:p>
            <a:pPr indent="-228600" lvl="0" marL="457200" rtl="0" algn="l">
              <a:spcBef>
                <a:spcPts val="0"/>
              </a:spcBef>
              <a:spcAft>
                <a:spcPts val="0"/>
              </a:spcAft>
              <a:buClr>
                <a:srgbClr val="374151"/>
              </a:buClr>
              <a:buSzPts val="1500"/>
              <a:buFont typeface="Verdana"/>
              <a:buNone/>
            </a:pPr>
            <a:r>
              <a:rPr b="1" lang="en" sz="1500">
                <a:solidFill>
                  <a:srgbClr val="374151"/>
                </a:solidFill>
                <a:latin typeface="Verdana"/>
                <a:ea typeface="Verdana"/>
                <a:cs typeface="Verdana"/>
                <a:sym typeface="Verdana"/>
              </a:rPr>
              <a:t>Assigning 5-Star Ratings:</a:t>
            </a:r>
            <a:endParaRPr b="1" sz="1500">
              <a:solidFill>
                <a:srgbClr val="374151"/>
              </a:solidFill>
              <a:latin typeface="Verdana"/>
              <a:ea typeface="Verdana"/>
              <a:cs typeface="Verdana"/>
              <a:sym typeface="Verdana"/>
            </a:endParaRPr>
          </a:p>
          <a:p>
            <a:pPr indent="-323850" lvl="1" marL="914400" rtl="0" algn="l">
              <a:spcBef>
                <a:spcPts val="0"/>
              </a:spcBef>
              <a:spcAft>
                <a:spcPts val="0"/>
              </a:spcAft>
              <a:buClr>
                <a:srgbClr val="374151"/>
              </a:buClr>
              <a:buSzPts val="1500"/>
              <a:buFont typeface="Verdana"/>
              <a:buChar char="●"/>
            </a:pPr>
            <a:r>
              <a:rPr i="1" lang="en" sz="1500">
                <a:solidFill>
                  <a:srgbClr val="374151"/>
                </a:solidFill>
                <a:latin typeface="Verdana"/>
                <a:ea typeface="Verdana"/>
                <a:cs typeface="Verdana"/>
                <a:sym typeface="Verdana"/>
              </a:rPr>
              <a:t>Utilizing ML algorithms for precise 5-star ratings.</a:t>
            </a:r>
            <a:endParaRPr i="1" sz="1500">
              <a:solidFill>
                <a:srgbClr val="374151"/>
              </a:solidFill>
              <a:latin typeface="Verdana"/>
              <a:ea typeface="Verdana"/>
              <a:cs typeface="Verdana"/>
              <a:sym typeface="Verdana"/>
            </a:endParaRPr>
          </a:p>
          <a:p>
            <a:pPr indent="-323850" lvl="1" marL="914400" rtl="0" algn="l">
              <a:spcBef>
                <a:spcPts val="0"/>
              </a:spcBef>
              <a:spcAft>
                <a:spcPts val="0"/>
              </a:spcAft>
              <a:buClr>
                <a:srgbClr val="374151"/>
              </a:buClr>
              <a:buSzPts val="1500"/>
              <a:buFont typeface="Verdana"/>
              <a:buChar char="●"/>
            </a:pPr>
            <a:r>
              <a:rPr i="1" lang="en" sz="1500">
                <a:solidFill>
                  <a:srgbClr val="374151"/>
                </a:solidFill>
                <a:latin typeface="Verdana"/>
                <a:ea typeface="Verdana"/>
                <a:cs typeface="Verdana"/>
                <a:sym typeface="Verdana"/>
              </a:rPr>
              <a:t>Enhancing accuracy through impurity analysis.</a:t>
            </a:r>
            <a:endParaRPr i="1" sz="1500">
              <a:solidFill>
                <a:srgbClr val="374151"/>
              </a:solidFill>
              <a:latin typeface="Verdana"/>
              <a:ea typeface="Verdana"/>
              <a:cs typeface="Verdana"/>
              <a:sym typeface="Verdana"/>
            </a:endParaRPr>
          </a:p>
          <a:p>
            <a:pPr indent="-228600" lvl="0" marL="457200" rtl="0" algn="l">
              <a:spcBef>
                <a:spcPts val="0"/>
              </a:spcBef>
              <a:spcAft>
                <a:spcPts val="0"/>
              </a:spcAft>
              <a:buClr>
                <a:srgbClr val="374151"/>
              </a:buClr>
              <a:buSzPts val="1200"/>
              <a:buFont typeface="Roboto"/>
              <a:buNone/>
            </a:pPr>
            <a:r>
              <a:t/>
            </a:r>
            <a:endParaRPr>
              <a:solidFill>
                <a:srgbClr val="374151"/>
              </a:solidFill>
              <a:latin typeface="Roboto"/>
              <a:ea typeface="Roboto"/>
              <a:cs typeface="Roboto"/>
              <a:sym typeface="Roboto"/>
            </a:endParaRPr>
          </a:p>
          <a:p>
            <a:pPr indent="0" lvl="0" marL="0" rtl="0" algn="l">
              <a:spcBef>
                <a:spcPts val="0"/>
              </a:spcBef>
              <a:spcAft>
                <a:spcPts val="1200"/>
              </a:spcAft>
              <a:buNone/>
            </a:pPr>
            <a:r>
              <a:t/>
            </a:r>
            <a:endParaRPr/>
          </a:p>
        </p:txBody>
      </p:sp>
      <p:sp>
        <p:nvSpPr>
          <p:cNvPr id="214" name="Google Shape;214;p26"/>
          <p:cNvSpPr txBox="1"/>
          <p:nvPr>
            <p:ph idx="2" type="subTitle"/>
          </p:nvPr>
        </p:nvSpPr>
        <p:spPr>
          <a:xfrm>
            <a:off x="3284775" y="1218900"/>
            <a:ext cx="2469000" cy="249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500">
                <a:solidFill>
                  <a:srgbClr val="374151"/>
                </a:solidFill>
                <a:latin typeface="Verdana"/>
                <a:ea typeface="Verdana"/>
                <a:cs typeface="Verdana"/>
                <a:sym typeface="Verdana"/>
              </a:rPr>
              <a:t>Optimal Purchase Quantities:</a:t>
            </a:r>
            <a:endParaRPr b="1" sz="1500">
              <a:solidFill>
                <a:srgbClr val="374151"/>
              </a:solidFill>
              <a:latin typeface="Verdana"/>
              <a:ea typeface="Verdana"/>
              <a:cs typeface="Verdana"/>
              <a:sym typeface="Verdana"/>
            </a:endParaRPr>
          </a:p>
          <a:p>
            <a:pPr indent="-323850" lvl="0" marL="457200" rtl="0" algn="l">
              <a:spcBef>
                <a:spcPts val="0"/>
              </a:spcBef>
              <a:spcAft>
                <a:spcPts val="0"/>
              </a:spcAft>
              <a:buClr>
                <a:srgbClr val="374151"/>
              </a:buClr>
              <a:buSzPts val="1500"/>
              <a:buFont typeface="Verdana"/>
              <a:buChar char="●"/>
            </a:pPr>
            <a:r>
              <a:rPr i="1" lang="en" sz="1500">
                <a:solidFill>
                  <a:srgbClr val="374151"/>
                </a:solidFill>
                <a:latin typeface="Verdana"/>
                <a:ea typeface="Verdana"/>
                <a:cs typeface="Verdana"/>
                <a:sym typeface="Verdana"/>
              </a:rPr>
              <a:t>Leveraging impurity analysis and 5-star ratings for determining optimal purchase quantities.</a:t>
            </a:r>
            <a:endParaRPr i="1" sz="1500">
              <a:solidFill>
                <a:srgbClr val="374151"/>
              </a:solidFill>
              <a:latin typeface="Verdana"/>
              <a:ea typeface="Verdana"/>
              <a:cs typeface="Verdana"/>
              <a:sym typeface="Verdana"/>
            </a:endParaRPr>
          </a:p>
          <a:p>
            <a:pPr indent="-323850" lvl="0" marL="457200" rtl="0" algn="l">
              <a:spcBef>
                <a:spcPts val="0"/>
              </a:spcBef>
              <a:spcAft>
                <a:spcPts val="0"/>
              </a:spcAft>
              <a:buClr>
                <a:srgbClr val="374151"/>
              </a:buClr>
              <a:buSzPts val="1500"/>
              <a:buFont typeface="Verdana"/>
              <a:buChar char="●"/>
            </a:pPr>
            <a:r>
              <a:rPr i="1" lang="en" sz="1500">
                <a:solidFill>
                  <a:srgbClr val="374151"/>
                </a:solidFill>
                <a:latin typeface="Verdana"/>
                <a:ea typeface="Verdana"/>
                <a:cs typeface="Verdana"/>
                <a:sym typeface="Verdana"/>
              </a:rPr>
              <a:t>Enhancing procurement efficiency with ML predictions.</a:t>
            </a:r>
            <a:endParaRPr i="1" sz="1500">
              <a:solidFill>
                <a:srgbClr val="374151"/>
              </a:solidFill>
              <a:latin typeface="Verdana"/>
              <a:ea typeface="Verdana"/>
              <a:cs typeface="Verdana"/>
              <a:sym typeface="Verdana"/>
            </a:endParaRPr>
          </a:p>
          <a:p>
            <a:pPr indent="0" lvl="0" marL="0" rtl="0" algn="l">
              <a:spcBef>
                <a:spcPts val="0"/>
              </a:spcBef>
              <a:spcAft>
                <a:spcPts val="1200"/>
              </a:spcAft>
              <a:buNone/>
            </a:pPr>
            <a:r>
              <a:t/>
            </a:r>
            <a:endParaRPr/>
          </a:p>
        </p:txBody>
      </p:sp>
      <p:sp>
        <p:nvSpPr>
          <p:cNvPr id="215" name="Google Shape;215;p26"/>
          <p:cNvSpPr txBox="1"/>
          <p:nvPr>
            <p:ph type="title"/>
          </p:nvPr>
        </p:nvSpPr>
        <p:spPr>
          <a:xfrm>
            <a:off x="901950" y="368600"/>
            <a:ext cx="7753500" cy="554100"/>
          </a:xfrm>
          <a:prstGeom prst="rect">
            <a:avLst/>
          </a:prstGeom>
        </p:spPr>
        <p:txBody>
          <a:bodyPr anchorCtr="0" anchor="ctr" bIns="91425" lIns="91425" spcFirstLastPara="1" rIns="91425" wrap="square" tIns="91425">
            <a:spAutoFit/>
          </a:bodyPr>
          <a:lstStyle/>
          <a:p>
            <a:pPr indent="0" lvl="0" marL="0" rtl="0" algn="l">
              <a:spcBef>
                <a:spcPts val="0"/>
              </a:spcBef>
              <a:spcAft>
                <a:spcPts val="0"/>
              </a:spcAft>
              <a:buNone/>
            </a:pPr>
            <a:r>
              <a:rPr lang="en"/>
              <a:t>Machine Learning Applications for Rice Brands</a:t>
            </a:r>
            <a:endParaRPr/>
          </a:p>
        </p:txBody>
      </p:sp>
      <p:sp>
        <p:nvSpPr>
          <p:cNvPr id="216" name="Google Shape;216;p26"/>
          <p:cNvSpPr txBox="1"/>
          <p:nvPr>
            <p:ph idx="3" type="subTitle"/>
          </p:nvPr>
        </p:nvSpPr>
        <p:spPr>
          <a:xfrm>
            <a:off x="6186450" y="1218900"/>
            <a:ext cx="2469000" cy="108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500">
                <a:solidFill>
                  <a:srgbClr val="374151"/>
                </a:solidFill>
                <a:latin typeface="Verdana"/>
                <a:ea typeface="Verdana"/>
                <a:cs typeface="Verdana"/>
                <a:sym typeface="Verdana"/>
              </a:rPr>
              <a:t>Forecasting Profits:</a:t>
            </a:r>
            <a:endParaRPr b="1" sz="1500">
              <a:solidFill>
                <a:srgbClr val="374151"/>
              </a:solidFill>
              <a:latin typeface="Verdana"/>
              <a:ea typeface="Verdana"/>
              <a:cs typeface="Verdana"/>
              <a:sym typeface="Verdana"/>
            </a:endParaRPr>
          </a:p>
          <a:p>
            <a:pPr indent="-323850" lvl="0" marL="457200" rtl="0" algn="l">
              <a:spcBef>
                <a:spcPts val="0"/>
              </a:spcBef>
              <a:spcAft>
                <a:spcPts val="0"/>
              </a:spcAft>
              <a:buClr>
                <a:srgbClr val="374151"/>
              </a:buClr>
              <a:buSzPts val="1500"/>
              <a:buFont typeface="Verdana"/>
              <a:buChar char="●"/>
            </a:pPr>
            <a:r>
              <a:rPr i="1" lang="en" sz="1500">
                <a:solidFill>
                  <a:srgbClr val="374151"/>
                </a:solidFill>
                <a:latin typeface="Verdana"/>
                <a:ea typeface="Verdana"/>
                <a:cs typeface="Verdana"/>
                <a:sym typeface="Verdana"/>
              </a:rPr>
              <a:t>Unveiling insights into new and established rice brands.</a:t>
            </a:r>
            <a:endParaRPr i="1" sz="1500">
              <a:solidFill>
                <a:srgbClr val="374151"/>
              </a:solidFill>
              <a:latin typeface="Verdana"/>
              <a:ea typeface="Verdana"/>
              <a:cs typeface="Verdana"/>
              <a:sym typeface="Verdana"/>
            </a:endParaRPr>
          </a:p>
          <a:p>
            <a:pPr indent="-323850" lvl="0" marL="457200" rtl="0" algn="l">
              <a:spcBef>
                <a:spcPts val="0"/>
              </a:spcBef>
              <a:spcAft>
                <a:spcPts val="0"/>
              </a:spcAft>
              <a:buClr>
                <a:srgbClr val="374151"/>
              </a:buClr>
              <a:buSzPts val="1500"/>
              <a:buFont typeface="Verdana"/>
              <a:buChar char="●"/>
            </a:pPr>
            <a:r>
              <a:rPr i="1" lang="en" sz="1500">
                <a:solidFill>
                  <a:srgbClr val="374151"/>
                </a:solidFill>
                <a:latin typeface="Verdana"/>
                <a:ea typeface="Verdana"/>
                <a:cs typeface="Verdana"/>
                <a:sym typeface="Verdana"/>
              </a:rPr>
              <a:t>Utilizing impurity analysis and 5-star ratings for accurate profit forecasting with ML algorithms.</a:t>
            </a:r>
            <a:endParaRPr i="1" sz="1500">
              <a:solidFill>
                <a:srgbClr val="374151"/>
              </a:solidFill>
              <a:latin typeface="Verdana"/>
              <a:ea typeface="Verdana"/>
              <a:cs typeface="Verdana"/>
              <a:sym typeface="Verdana"/>
            </a:endParaRPr>
          </a:p>
          <a:p>
            <a:pPr indent="0" lvl="0" marL="0" rtl="0" algn="l">
              <a:spcBef>
                <a:spcPts val="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7"/>
          <p:cNvSpPr txBox="1"/>
          <p:nvPr>
            <p:ph idx="1" type="subTitle"/>
          </p:nvPr>
        </p:nvSpPr>
        <p:spPr>
          <a:xfrm>
            <a:off x="93750" y="522375"/>
            <a:ext cx="2973600" cy="526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latin typeface="Verdana"/>
                <a:ea typeface="Verdana"/>
                <a:cs typeface="Verdana"/>
                <a:sym typeface="Verdana"/>
              </a:rPr>
              <a:t>F</a:t>
            </a:r>
            <a:r>
              <a:rPr b="1" lang="en" sz="1400">
                <a:latin typeface="Verdana"/>
                <a:ea typeface="Verdana"/>
                <a:cs typeface="Verdana"/>
                <a:sym typeface="Verdana"/>
              </a:rPr>
              <a:t>or Quality Improvement:</a:t>
            </a:r>
            <a:endParaRPr b="1" sz="1400">
              <a:latin typeface="Verdana"/>
              <a:ea typeface="Verdana"/>
              <a:cs typeface="Verdana"/>
              <a:sym typeface="Verdana"/>
            </a:endParaRPr>
          </a:p>
          <a:p>
            <a:pPr indent="0" lvl="0" marL="0" rtl="0" algn="l">
              <a:spcBef>
                <a:spcPts val="1200"/>
              </a:spcBef>
              <a:spcAft>
                <a:spcPts val="0"/>
              </a:spcAft>
              <a:buNone/>
            </a:pPr>
            <a:r>
              <a:rPr lang="en" sz="1400">
                <a:latin typeface="Verdana"/>
                <a:ea typeface="Verdana"/>
                <a:cs typeface="Verdana"/>
                <a:sym typeface="Verdana"/>
              </a:rPr>
              <a:t>Limited samples collected; enhance ML model accuracy.</a:t>
            </a:r>
            <a:endParaRPr sz="1400">
              <a:latin typeface="Verdana"/>
              <a:ea typeface="Verdana"/>
              <a:cs typeface="Verdana"/>
              <a:sym typeface="Verdana"/>
            </a:endParaRPr>
          </a:p>
          <a:p>
            <a:pPr indent="0" lvl="0" marL="0" rtl="0" algn="l">
              <a:spcBef>
                <a:spcPts val="1200"/>
              </a:spcBef>
              <a:spcAft>
                <a:spcPts val="0"/>
              </a:spcAft>
              <a:buNone/>
            </a:pPr>
            <a:r>
              <a:rPr lang="en" sz="1400">
                <a:latin typeface="Verdana"/>
                <a:ea typeface="Verdana"/>
                <a:cs typeface="Verdana"/>
                <a:sym typeface="Verdana"/>
              </a:rPr>
              <a:t>Active collection of more samples recommended for 5-star ratings, purchase quantities, and profits.</a:t>
            </a:r>
            <a:endParaRPr sz="1400">
              <a:latin typeface="Verdana"/>
              <a:ea typeface="Verdana"/>
              <a:cs typeface="Verdana"/>
              <a:sym typeface="Verdana"/>
            </a:endParaRPr>
          </a:p>
          <a:p>
            <a:pPr indent="0" lvl="0" marL="0" rtl="0" algn="l">
              <a:spcBef>
                <a:spcPts val="1200"/>
              </a:spcBef>
              <a:spcAft>
                <a:spcPts val="0"/>
              </a:spcAft>
              <a:buNone/>
            </a:pPr>
            <a:r>
              <a:rPr b="1" lang="en" sz="1400">
                <a:latin typeface="Verdana"/>
                <a:ea typeface="Verdana"/>
                <a:cs typeface="Verdana"/>
                <a:sym typeface="Verdana"/>
              </a:rPr>
              <a:t>Correlation Analysis:</a:t>
            </a:r>
            <a:endParaRPr b="1" sz="1400">
              <a:latin typeface="Verdana"/>
              <a:ea typeface="Verdana"/>
              <a:cs typeface="Verdana"/>
              <a:sym typeface="Verdana"/>
            </a:endParaRPr>
          </a:p>
          <a:p>
            <a:pPr indent="0" lvl="0" marL="0" rtl="0" algn="l">
              <a:spcBef>
                <a:spcPts val="1200"/>
              </a:spcBef>
              <a:spcAft>
                <a:spcPts val="0"/>
              </a:spcAft>
              <a:buNone/>
            </a:pPr>
            <a:r>
              <a:rPr lang="en" sz="1400">
                <a:latin typeface="Verdana"/>
                <a:ea typeface="Verdana"/>
                <a:cs typeface="Verdana"/>
                <a:sym typeface="Verdana"/>
              </a:rPr>
              <a:t>Plot correlation table or heatmap for impurities, quality issues, 5-star ratings, and profits.Explore interrelationships to gain insights for strategic decision-making. </a:t>
            </a:r>
            <a:endParaRPr sz="1400">
              <a:latin typeface="Verdana"/>
              <a:ea typeface="Verdana"/>
              <a:cs typeface="Verdana"/>
              <a:sym typeface="Verdana"/>
            </a:endParaRPr>
          </a:p>
          <a:p>
            <a:pPr indent="0" lvl="0" marL="0" rtl="0" algn="l">
              <a:spcBef>
                <a:spcPts val="1200"/>
              </a:spcBef>
              <a:spcAft>
                <a:spcPts val="1200"/>
              </a:spcAft>
              <a:buNone/>
            </a:pPr>
            <a:r>
              <a:t/>
            </a:r>
            <a:endParaRPr sz="1400">
              <a:latin typeface="Verdana"/>
              <a:ea typeface="Verdana"/>
              <a:cs typeface="Verdana"/>
              <a:sym typeface="Verdana"/>
            </a:endParaRPr>
          </a:p>
        </p:txBody>
      </p:sp>
      <p:sp>
        <p:nvSpPr>
          <p:cNvPr id="222" name="Google Shape;222;p27"/>
          <p:cNvSpPr txBox="1"/>
          <p:nvPr>
            <p:ph idx="2" type="subTitle"/>
          </p:nvPr>
        </p:nvSpPr>
        <p:spPr>
          <a:xfrm>
            <a:off x="3067350" y="522375"/>
            <a:ext cx="3381000" cy="178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solidFill>
                  <a:srgbClr val="374151"/>
                </a:solidFill>
                <a:latin typeface="Verdana"/>
                <a:ea typeface="Verdana"/>
                <a:cs typeface="Verdana"/>
                <a:sym typeface="Verdana"/>
              </a:rPr>
              <a:t>For Consumer Satisfaction:</a:t>
            </a:r>
            <a:endParaRPr b="1" sz="1400">
              <a:solidFill>
                <a:srgbClr val="374151"/>
              </a:solidFill>
              <a:latin typeface="Verdana"/>
              <a:ea typeface="Verdana"/>
              <a:cs typeface="Verdana"/>
              <a:sym typeface="Verdana"/>
            </a:endParaRPr>
          </a:p>
          <a:p>
            <a:pPr indent="-317500" lvl="1" marL="914400" rtl="0" algn="l">
              <a:spcBef>
                <a:spcPts val="1500"/>
              </a:spcBef>
              <a:spcAft>
                <a:spcPts val="0"/>
              </a:spcAft>
              <a:buClr>
                <a:srgbClr val="374151"/>
              </a:buClr>
              <a:buSzPts val="1400"/>
              <a:buFont typeface="Verdana"/>
              <a:buChar char="●"/>
            </a:pPr>
            <a:r>
              <a:rPr i="1" lang="en" sz="1400">
                <a:solidFill>
                  <a:srgbClr val="374151"/>
                </a:solidFill>
                <a:latin typeface="Verdana"/>
                <a:ea typeface="Verdana"/>
                <a:cs typeface="Verdana"/>
                <a:sym typeface="Verdana"/>
              </a:rPr>
              <a:t>Provide consumers with modified cooking instructions.</a:t>
            </a:r>
            <a:endParaRPr i="1" sz="1400">
              <a:solidFill>
                <a:srgbClr val="374151"/>
              </a:solidFill>
              <a:latin typeface="Verdana"/>
              <a:ea typeface="Verdana"/>
              <a:cs typeface="Verdana"/>
              <a:sym typeface="Verdana"/>
            </a:endParaRPr>
          </a:p>
          <a:p>
            <a:pPr indent="-317500" lvl="1" marL="914400" rtl="0" algn="l">
              <a:spcBef>
                <a:spcPts val="0"/>
              </a:spcBef>
              <a:spcAft>
                <a:spcPts val="0"/>
              </a:spcAft>
              <a:buClr>
                <a:srgbClr val="374151"/>
              </a:buClr>
              <a:buSzPts val="1400"/>
              <a:buFont typeface="Verdana"/>
              <a:buChar char="●"/>
            </a:pPr>
            <a:r>
              <a:rPr i="1" lang="en" sz="1400">
                <a:solidFill>
                  <a:srgbClr val="374151"/>
                </a:solidFill>
                <a:latin typeface="Verdana"/>
                <a:ea typeface="Verdana"/>
                <a:cs typeface="Verdana"/>
                <a:sym typeface="Verdana"/>
              </a:rPr>
              <a:t>Empower consumers to overcome issues, enhancing overall satisfaction.</a:t>
            </a:r>
            <a:endParaRPr i="1" sz="1400">
              <a:solidFill>
                <a:srgbClr val="374151"/>
              </a:solidFill>
              <a:latin typeface="Verdana"/>
              <a:ea typeface="Verdana"/>
              <a:cs typeface="Verdana"/>
              <a:sym typeface="Verdana"/>
            </a:endParaRPr>
          </a:p>
          <a:p>
            <a:pPr indent="0" lvl="0" marL="0" rtl="0" algn="l">
              <a:spcBef>
                <a:spcPts val="1500"/>
              </a:spcBef>
              <a:spcAft>
                <a:spcPts val="0"/>
              </a:spcAft>
              <a:buNone/>
            </a:pPr>
            <a:r>
              <a:rPr b="1" lang="en" sz="1400">
                <a:solidFill>
                  <a:srgbClr val="374151"/>
                </a:solidFill>
                <a:latin typeface="Verdana"/>
                <a:ea typeface="Verdana"/>
                <a:cs typeface="Verdana"/>
                <a:sym typeface="Verdana"/>
              </a:rPr>
              <a:t>For Tax Regulation Issues:</a:t>
            </a:r>
            <a:endParaRPr b="1" sz="1400">
              <a:solidFill>
                <a:srgbClr val="374151"/>
              </a:solidFill>
              <a:latin typeface="Verdana"/>
              <a:ea typeface="Verdana"/>
              <a:cs typeface="Verdana"/>
              <a:sym typeface="Verdana"/>
            </a:endParaRPr>
          </a:p>
          <a:p>
            <a:pPr indent="-317500" lvl="1" marL="914400" rtl="0" algn="l">
              <a:spcBef>
                <a:spcPts val="1500"/>
              </a:spcBef>
              <a:spcAft>
                <a:spcPts val="0"/>
              </a:spcAft>
              <a:buClr>
                <a:srgbClr val="374151"/>
              </a:buClr>
              <a:buSzPts val="1400"/>
              <a:buFont typeface="Verdana"/>
              <a:buChar char="●"/>
            </a:pPr>
            <a:r>
              <a:rPr i="1" lang="en" sz="1400">
                <a:solidFill>
                  <a:srgbClr val="374151"/>
                </a:solidFill>
                <a:latin typeface="Verdana"/>
                <a:ea typeface="Verdana"/>
                <a:cs typeface="Verdana"/>
                <a:sym typeface="Verdana"/>
              </a:rPr>
              <a:t>Encourage suppliers to provide bags larger than 26 kgs.</a:t>
            </a:r>
            <a:endParaRPr i="1" sz="1400">
              <a:solidFill>
                <a:srgbClr val="374151"/>
              </a:solidFill>
              <a:latin typeface="Verdana"/>
              <a:ea typeface="Verdana"/>
              <a:cs typeface="Verdana"/>
              <a:sym typeface="Verdana"/>
            </a:endParaRPr>
          </a:p>
          <a:p>
            <a:pPr indent="-317500" lvl="1" marL="914400" rtl="0" algn="l">
              <a:spcBef>
                <a:spcPts val="0"/>
              </a:spcBef>
              <a:spcAft>
                <a:spcPts val="0"/>
              </a:spcAft>
              <a:buClr>
                <a:srgbClr val="374151"/>
              </a:buClr>
              <a:buSzPts val="1400"/>
              <a:buFont typeface="Verdana"/>
              <a:buChar char="●"/>
            </a:pPr>
            <a:r>
              <a:rPr i="1" lang="en" sz="1400">
                <a:solidFill>
                  <a:srgbClr val="374151"/>
                </a:solidFill>
                <a:latin typeface="Verdana"/>
                <a:ea typeface="Verdana"/>
                <a:cs typeface="Verdana"/>
                <a:sym typeface="Verdana"/>
              </a:rPr>
              <a:t>Strategic alignment for tax compliance and business profitability.</a:t>
            </a:r>
            <a:endParaRPr i="1" sz="1400">
              <a:solidFill>
                <a:srgbClr val="374151"/>
              </a:solidFill>
              <a:latin typeface="Verdana"/>
              <a:ea typeface="Verdana"/>
              <a:cs typeface="Verdana"/>
              <a:sym typeface="Verdana"/>
            </a:endParaRPr>
          </a:p>
          <a:p>
            <a:pPr indent="0" lvl="0" marL="0" rtl="0" algn="l">
              <a:spcBef>
                <a:spcPts val="1500"/>
              </a:spcBef>
              <a:spcAft>
                <a:spcPts val="1200"/>
              </a:spcAft>
              <a:buNone/>
            </a:pPr>
            <a:r>
              <a:t/>
            </a:r>
            <a:endParaRPr/>
          </a:p>
        </p:txBody>
      </p:sp>
      <p:sp>
        <p:nvSpPr>
          <p:cNvPr id="223" name="Google Shape;223;p27"/>
          <p:cNvSpPr txBox="1"/>
          <p:nvPr>
            <p:ph type="title"/>
          </p:nvPr>
        </p:nvSpPr>
        <p:spPr>
          <a:xfrm>
            <a:off x="937625" y="107150"/>
            <a:ext cx="7983000" cy="554100"/>
          </a:xfrm>
          <a:prstGeom prst="rect">
            <a:avLst/>
          </a:prstGeom>
        </p:spPr>
        <p:txBody>
          <a:bodyPr anchorCtr="0" anchor="ctr" bIns="91425" lIns="91425" spcFirstLastPara="1" rIns="91425" wrap="square" tIns="91425">
            <a:spAutoFit/>
          </a:bodyPr>
          <a:lstStyle/>
          <a:p>
            <a:pPr indent="0" lvl="0" marL="0" rtl="0" algn="l">
              <a:spcBef>
                <a:spcPts val="0"/>
              </a:spcBef>
              <a:spcAft>
                <a:spcPts val="0"/>
              </a:spcAft>
              <a:buNone/>
            </a:pPr>
            <a:r>
              <a:rPr lang="en"/>
              <a:t>Interpretation of Results and Recommendations</a:t>
            </a:r>
            <a:endParaRPr/>
          </a:p>
        </p:txBody>
      </p:sp>
      <p:sp>
        <p:nvSpPr>
          <p:cNvPr id="224" name="Google Shape;224;p27"/>
          <p:cNvSpPr txBox="1"/>
          <p:nvPr>
            <p:ph idx="3" type="subTitle"/>
          </p:nvPr>
        </p:nvSpPr>
        <p:spPr>
          <a:xfrm>
            <a:off x="6448450" y="522375"/>
            <a:ext cx="2772600" cy="442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solidFill>
                  <a:srgbClr val="374151"/>
                </a:solidFill>
                <a:latin typeface="Verdana"/>
                <a:ea typeface="Verdana"/>
                <a:cs typeface="Verdana"/>
                <a:sym typeface="Verdana"/>
              </a:rPr>
              <a:t>For Supplier Price Fluctuations:</a:t>
            </a:r>
            <a:endParaRPr b="1" sz="1400">
              <a:solidFill>
                <a:srgbClr val="374151"/>
              </a:solidFill>
              <a:latin typeface="Verdana"/>
              <a:ea typeface="Verdana"/>
              <a:cs typeface="Verdana"/>
              <a:sym typeface="Verdana"/>
            </a:endParaRPr>
          </a:p>
          <a:p>
            <a:pPr indent="-317500" lvl="1" marL="914400" rtl="0" algn="l">
              <a:spcBef>
                <a:spcPts val="1500"/>
              </a:spcBef>
              <a:spcAft>
                <a:spcPts val="0"/>
              </a:spcAft>
              <a:buClr>
                <a:srgbClr val="374151"/>
              </a:buClr>
              <a:buSzPts val="1400"/>
              <a:buFont typeface="Verdana"/>
              <a:buChar char="●"/>
            </a:pPr>
            <a:r>
              <a:rPr i="1" lang="en" sz="1400">
                <a:solidFill>
                  <a:srgbClr val="374151"/>
                </a:solidFill>
                <a:latin typeface="Verdana"/>
                <a:ea typeface="Verdana"/>
                <a:cs typeface="Verdana"/>
                <a:sym typeface="Verdana"/>
              </a:rPr>
              <a:t>Gather historical price details and profit data.</a:t>
            </a:r>
            <a:endParaRPr i="1" sz="1400">
              <a:solidFill>
                <a:srgbClr val="374151"/>
              </a:solidFill>
              <a:latin typeface="Verdana"/>
              <a:ea typeface="Verdana"/>
              <a:cs typeface="Verdana"/>
              <a:sym typeface="Verdana"/>
            </a:endParaRPr>
          </a:p>
          <a:p>
            <a:pPr indent="-317500" lvl="1" marL="914400" rtl="0" algn="l">
              <a:spcBef>
                <a:spcPts val="0"/>
              </a:spcBef>
              <a:spcAft>
                <a:spcPts val="0"/>
              </a:spcAft>
              <a:buClr>
                <a:srgbClr val="374151"/>
              </a:buClr>
              <a:buSzPts val="1400"/>
              <a:buFont typeface="Verdana"/>
              <a:buChar char="●"/>
            </a:pPr>
            <a:r>
              <a:rPr i="1" lang="en" sz="1400">
                <a:solidFill>
                  <a:srgbClr val="374151"/>
                </a:solidFill>
                <a:latin typeface="Verdana"/>
                <a:ea typeface="Verdana"/>
                <a:cs typeface="Verdana"/>
                <a:sym typeface="Verdana"/>
              </a:rPr>
              <a:t>Create plots to visually analyze trends.</a:t>
            </a:r>
            <a:endParaRPr i="1" sz="1400">
              <a:solidFill>
                <a:srgbClr val="374151"/>
              </a:solidFill>
              <a:latin typeface="Verdana"/>
              <a:ea typeface="Verdana"/>
              <a:cs typeface="Verdana"/>
              <a:sym typeface="Verdana"/>
            </a:endParaRPr>
          </a:p>
          <a:p>
            <a:pPr indent="-317500" lvl="1" marL="914400" rtl="0" algn="l">
              <a:spcBef>
                <a:spcPts val="0"/>
              </a:spcBef>
              <a:spcAft>
                <a:spcPts val="0"/>
              </a:spcAft>
              <a:buClr>
                <a:srgbClr val="374151"/>
              </a:buClr>
              <a:buSzPts val="1400"/>
              <a:buFont typeface="Verdana"/>
              <a:buChar char="●"/>
            </a:pPr>
            <a:r>
              <a:rPr i="1" lang="en" sz="1400">
                <a:solidFill>
                  <a:srgbClr val="374151"/>
                </a:solidFill>
                <a:latin typeface="Verdana"/>
                <a:ea typeface="Verdana"/>
                <a:cs typeface="Verdana"/>
                <a:sym typeface="Verdana"/>
              </a:rPr>
              <a:t>Correlate results to identify supplier practices leading to price increases.</a:t>
            </a:r>
            <a:endParaRPr i="1" sz="1400">
              <a:solidFill>
                <a:srgbClr val="374151"/>
              </a:solidFill>
              <a:latin typeface="Verdana"/>
              <a:ea typeface="Verdana"/>
              <a:cs typeface="Verdana"/>
              <a:sym typeface="Verdana"/>
            </a:endParaRPr>
          </a:p>
          <a:p>
            <a:pPr indent="-317500" lvl="1" marL="914400" rtl="0" algn="l">
              <a:spcBef>
                <a:spcPts val="0"/>
              </a:spcBef>
              <a:spcAft>
                <a:spcPts val="0"/>
              </a:spcAft>
              <a:buClr>
                <a:srgbClr val="374151"/>
              </a:buClr>
              <a:buSzPts val="1400"/>
              <a:buFont typeface="Verdana"/>
              <a:buChar char="●"/>
            </a:pPr>
            <a:r>
              <a:rPr i="1" lang="en" sz="1400">
                <a:solidFill>
                  <a:srgbClr val="374151"/>
                </a:solidFill>
                <a:latin typeface="Verdana"/>
                <a:ea typeface="Verdana"/>
                <a:cs typeface="Verdana"/>
                <a:sym typeface="Verdana"/>
              </a:rPr>
              <a:t>Strategize accordingly for stable pricing.</a:t>
            </a:r>
            <a:endParaRPr i="1" sz="1400">
              <a:solidFill>
                <a:srgbClr val="374151"/>
              </a:solidFill>
              <a:latin typeface="Verdana"/>
              <a:ea typeface="Verdana"/>
              <a:cs typeface="Verdana"/>
              <a:sym typeface="Verdana"/>
            </a:endParaRPr>
          </a:p>
          <a:p>
            <a:pPr indent="0" lvl="0" marL="0" rtl="0" algn="l">
              <a:spcBef>
                <a:spcPts val="1500"/>
              </a:spcBef>
              <a:spcAft>
                <a:spcPts val="1200"/>
              </a:spcAft>
              <a:buNone/>
            </a:pPr>
            <a:r>
              <a:rPr lang="en" sz="2100"/>
              <a:t>         </a:t>
            </a:r>
            <a:r>
              <a:rPr lang="en" sz="2600"/>
              <a:t>THANK YOU</a:t>
            </a:r>
            <a:endParaRPr sz="2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8"/>
          <p:cNvSpPr txBox="1"/>
          <p:nvPr>
            <p:ph type="title"/>
          </p:nvPr>
        </p:nvSpPr>
        <p:spPr>
          <a:xfrm>
            <a:off x="951000" y="549175"/>
            <a:ext cx="7085700" cy="64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ORGANIZATION BACKGROUND</a:t>
            </a:r>
            <a:endParaRPr/>
          </a:p>
        </p:txBody>
      </p:sp>
      <p:sp>
        <p:nvSpPr>
          <p:cNvPr id="159" name="Google Shape;159;p18"/>
          <p:cNvSpPr txBox="1"/>
          <p:nvPr>
            <p:ph idx="1" type="subTitle"/>
          </p:nvPr>
        </p:nvSpPr>
        <p:spPr>
          <a:xfrm>
            <a:off x="642700" y="1098350"/>
            <a:ext cx="7815600" cy="3710100"/>
          </a:xfrm>
          <a:prstGeom prst="rect">
            <a:avLst/>
          </a:prstGeom>
        </p:spPr>
        <p:txBody>
          <a:bodyPr anchorCtr="0" anchor="t" bIns="91425" lIns="91425" spcFirstLastPara="1" rIns="91425" wrap="square" tIns="91425">
            <a:noAutofit/>
          </a:bodyPr>
          <a:lstStyle/>
          <a:p>
            <a:pPr indent="-317500" lvl="0" marL="457200" rtl="0" algn="l">
              <a:lnSpc>
                <a:spcPct val="110000"/>
              </a:lnSpc>
              <a:spcBef>
                <a:spcPts val="0"/>
              </a:spcBef>
              <a:spcAft>
                <a:spcPts val="0"/>
              </a:spcAft>
              <a:buSzPts val="1400"/>
              <a:buFont typeface="Verdana"/>
              <a:buChar char="●"/>
            </a:pPr>
            <a:r>
              <a:rPr lang="en" sz="1400">
                <a:latin typeface="Verdana"/>
                <a:ea typeface="Verdana"/>
                <a:cs typeface="Verdana"/>
                <a:sym typeface="Verdana"/>
              </a:rPr>
              <a:t>Sri Murugan Traders is a venerable and highly regarded establishment that has been an integral part of the Sriperumbudur community for over three and a half decades.</a:t>
            </a:r>
            <a:endParaRPr sz="1400">
              <a:latin typeface="Verdana"/>
              <a:ea typeface="Verdana"/>
              <a:cs typeface="Verdana"/>
              <a:sym typeface="Verdana"/>
            </a:endParaRPr>
          </a:p>
          <a:p>
            <a:pPr indent="-317500" lvl="0" marL="457200" rtl="0" algn="l">
              <a:lnSpc>
                <a:spcPct val="110000"/>
              </a:lnSpc>
              <a:spcBef>
                <a:spcPts val="0"/>
              </a:spcBef>
              <a:spcAft>
                <a:spcPts val="0"/>
              </a:spcAft>
              <a:buSzPts val="1400"/>
              <a:buFont typeface="Verdana"/>
              <a:buChar char="●"/>
            </a:pPr>
            <a:r>
              <a:rPr lang="en" sz="1400">
                <a:latin typeface="Verdana"/>
                <a:ea typeface="Verdana"/>
                <a:cs typeface="Verdana"/>
                <a:sym typeface="Verdana"/>
              </a:rPr>
              <a:t>Founded by Mr. P. Sundram, this business has consistently delivered excellence in the field of wholesale rice, earning a strong reputation for quality and reliability.</a:t>
            </a:r>
            <a:endParaRPr sz="1400">
              <a:latin typeface="Verdana"/>
              <a:ea typeface="Verdana"/>
              <a:cs typeface="Verdana"/>
              <a:sym typeface="Verdana"/>
            </a:endParaRPr>
          </a:p>
          <a:p>
            <a:pPr indent="-317500" lvl="0" marL="457200" rtl="0" algn="l">
              <a:lnSpc>
                <a:spcPct val="110000"/>
              </a:lnSpc>
              <a:spcBef>
                <a:spcPts val="0"/>
              </a:spcBef>
              <a:spcAft>
                <a:spcPts val="0"/>
              </a:spcAft>
              <a:buSzPts val="1400"/>
              <a:buFont typeface="Verdana"/>
              <a:buChar char="●"/>
            </a:pPr>
            <a:r>
              <a:rPr lang="en" sz="1400">
                <a:latin typeface="Verdana"/>
                <a:ea typeface="Verdana"/>
                <a:cs typeface="Verdana"/>
                <a:sym typeface="Verdana"/>
              </a:rPr>
              <a:t>They are selling 6 different rice varieties namely HMT, BPT, PONNI, STEAM RICE, RAW RICE, BIRYANI RICE which includes totally 39 brands initially but now they are running only with 25 brands from 14 suppliers.</a:t>
            </a:r>
            <a:endParaRPr sz="1400">
              <a:latin typeface="Verdana"/>
              <a:ea typeface="Verdana"/>
              <a:cs typeface="Verdana"/>
              <a:sym typeface="Verdana"/>
            </a:endParaRPr>
          </a:p>
          <a:p>
            <a:pPr indent="-317500" lvl="0" marL="457200" rtl="0" algn="l">
              <a:lnSpc>
                <a:spcPct val="110000"/>
              </a:lnSpc>
              <a:spcBef>
                <a:spcPts val="0"/>
              </a:spcBef>
              <a:spcAft>
                <a:spcPts val="0"/>
              </a:spcAft>
              <a:buSzPts val="1400"/>
              <a:buFont typeface="Verdana"/>
              <a:buChar char="●"/>
            </a:pPr>
            <a:r>
              <a:rPr lang="en" sz="1400">
                <a:latin typeface="Verdana"/>
                <a:ea typeface="Verdana"/>
                <a:cs typeface="Verdana"/>
                <a:sym typeface="Verdana"/>
              </a:rPr>
              <a:t>Situated on Gandhi Road in Sriperumbudur, the strategic location has allowed it to serve a diverse clientele, ranging from local grocery stores to restaurants and institutions.</a:t>
            </a:r>
            <a:endParaRPr sz="1400">
              <a:latin typeface="Verdana"/>
              <a:ea typeface="Verdana"/>
              <a:cs typeface="Verdana"/>
              <a:sym typeface="Verdana"/>
            </a:endParaRPr>
          </a:p>
          <a:p>
            <a:pPr indent="-317500" lvl="0" marL="457200" rtl="0" algn="l">
              <a:lnSpc>
                <a:spcPct val="110000"/>
              </a:lnSpc>
              <a:spcBef>
                <a:spcPts val="0"/>
              </a:spcBef>
              <a:spcAft>
                <a:spcPts val="0"/>
              </a:spcAft>
              <a:buSzPts val="1400"/>
              <a:buFont typeface="Verdana"/>
              <a:buChar char="●"/>
            </a:pPr>
            <a:r>
              <a:rPr lang="en" sz="1400">
                <a:latin typeface="Verdana"/>
                <a:ea typeface="Verdana"/>
                <a:cs typeface="Verdana"/>
                <a:sym typeface="Verdana"/>
              </a:rPr>
              <a:t>This central location has enabled easy access to suppliers and customers, making it a pivotal hub in the wholesale rice industry.</a:t>
            </a:r>
            <a:endParaRPr sz="1400">
              <a:latin typeface="Verdana"/>
              <a:ea typeface="Verdana"/>
              <a:cs typeface="Verdana"/>
              <a:sym typeface="Verdana"/>
            </a:endParaRPr>
          </a:p>
          <a:p>
            <a:pPr indent="-317500" lvl="0" marL="457200" rtl="0" algn="l">
              <a:lnSpc>
                <a:spcPct val="110000"/>
              </a:lnSpc>
              <a:spcBef>
                <a:spcPts val="0"/>
              </a:spcBef>
              <a:spcAft>
                <a:spcPts val="0"/>
              </a:spcAft>
              <a:buSzPts val="1400"/>
              <a:buFont typeface="Verdana"/>
              <a:buChar char="●"/>
            </a:pPr>
            <a:r>
              <a:rPr lang="en" sz="1400">
                <a:latin typeface="Verdana"/>
                <a:ea typeface="Verdana"/>
                <a:cs typeface="Verdana"/>
                <a:sym typeface="Verdana"/>
              </a:rPr>
              <a:t>Sri Murugan Traders has cultivated strong relationships with its customers by prioritizing their needs and preferences.</a:t>
            </a:r>
            <a:endParaRPr sz="1400">
              <a:latin typeface="Verdana"/>
              <a:ea typeface="Verdana"/>
              <a:cs typeface="Verdana"/>
              <a:sym typeface="Verdan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9"/>
          <p:cNvSpPr txBox="1"/>
          <p:nvPr>
            <p:ph idx="1" type="subTitle"/>
          </p:nvPr>
        </p:nvSpPr>
        <p:spPr>
          <a:xfrm>
            <a:off x="383075" y="1439675"/>
            <a:ext cx="2469000" cy="23778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b="1" lang="en" sz="1500">
                <a:latin typeface="Verdana"/>
                <a:ea typeface="Verdana"/>
                <a:cs typeface="Verdana"/>
                <a:sym typeface="Verdana"/>
              </a:rPr>
              <a:t>SUPPLIER  PRICE </a:t>
            </a:r>
            <a:r>
              <a:rPr b="1" lang="en" sz="1400">
                <a:latin typeface="Verdana"/>
                <a:ea typeface="Verdana"/>
                <a:cs typeface="Verdana"/>
                <a:sym typeface="Verdana"/>
              </a:rPr>
              <a:t>FLUCTUATIONS</a:t>
            </a:r>
            <a:r>
              <a:rPr lang="en" sz="1500">
                <a:latin typeface="Verdana"/>
                <a:ea typeface="Verdana"/>
                <a:cs typeface="Verdana"/>
                <a:sym typeface="Verdana"/>
              </a:rPr>
              <a:t>: Out of 14 suppliers, typically 10 suppliers contribute to the issue of price fluctuation. As a result, there is a 10% loss of customers and a 10% loss in profit. This problem usually arises during the harvesting period of “JANUARY” and “MAY”.</a:t>
            </a:r>
            <a:endParaRPr sz="1500">
              <a:latin typeface="Verdana"/>
              <a:ea typeface="Verdana"/>
              <a:cs typeface="Verdana"/>
              <a:sym typeface="Verdana"/>
            </a:endParaRPr>
          </a:p>
        </p:txBody>
      </p:sp>
      <p:sp>
        <p:nvSpPr>
          <p:cNvPr id="165" name="Google Shape;165;p19"/>
          <p:cNvSpPr txBox="1"/>
          <p:nvPr>
            <p:ph idx="2" type="subTitle"/>
          </p:nvPr>
        </p:nvSpPr>
        <p:spPr>
          <a:xfrm>
            <a:off x="3284775" y="1439675"/>
            <a:ext cx="2469000" cy="8643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b="1" lang="en" sz="1400">
                <a:latin typeface="Verdana"/>
                <a:ea typeface="Verdana"/>
                <a:cs typeface="Verdana"/>
                <a:sym typeface="Verdana"/>
              </a:rPr>
              <a:t>TAX COMPLIANCE AND STORAGE MANAGEMENT</a:t>
            </a:r>
            <a:r>
              <a:rPr lang="en" sz="1500">
                <a:latin typeface="Verdana"/>
                <a:ea typeface="Verdana"/>
                <a:cs typeface="Verdana"/>
                <a:sym typeface="Verdana"/>
              </a:rPr>
              <a:t>: There is typically a 10% loss in storage management and a 3-4% loss due to this tax system.</a:t>
            </a:r>
            <a:endParaRPr sz="1500">
              <a:latin typeface="Verdana"/>
              <a:ea typeface="Verdana"/>
              <a:cs typeface="Verdana"/>
              <a:sym typeface="Verdana"/>
            </a:endParaRPr>
          </a:p>
        </p:txBody>
      </p:sp>
      <p:sp>
        <p:nvSpPr>
          <p:cNvPr id="166" name="Google Shape;166;p19"/>
          <p:cNvSpPr txBox="1"/>
          <p:nvPr>
            <p:ph type="title"/>
          </p:nvPr>
        </p:nvSpPr>
        <p:spPr>
          <a:xfrm>
            <a:off x="383075" y="803675"/>
            <a:ext cx="7753500" cy="636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PROBLEM STATEMENT</a:t>
            </a:r>
            <a:endParaRPr/>
          </a:p>
        </p:txBody>
      </p:sp>
      <p:sp>
        <p:nvSpPr>
          <p:cNvPr id="167" name="Google Shape;167;p19"/>
          <p:cNvSpPr txBox="1"/>
          <p:nvPr>
            <p:ph idx="3" type="subTitle"/>
          </p:nvPr>
        </p:nvSpPr>
        <p:spPr>
          <a:xfrm>
            <a:off x="6186475" y="1439700"/>
            <a:ext cx="2469000" cy="8643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b="1" lang="en" sz="1400">
                <a:latin typeface="Verdana"/>
                <a:ea typeface="Verdana"/>
                <a:cs typeface="Verdana"/>
                <a:sym typeface="Verdana"/>
              </a:rPr>
              <a:t>I</a:t>
            </a:r>
            <a:r>
              <a:rPr b="1" lang="en" sz="1400">
                <a:latin typeface="Verdana"/>
                <a:ea typeface="Verdana"/>
                <a:cs typeface="Verdana"/>
                <a:sym typeface="Verdana"/>
              </a:rPr>
              <a:t>NCONSISTENT PRODUCT QUALITY</a:t>
            </a:r>
            <a:r>
              <a:rPr lang="en" sz="1400">
                <a:latin typeface="Verdana"/>
                <a:ea typeface="Verdana"/>
                <a:cs typeface="Verdana"/>
                <a:sym typeface="Verdana"/>
              </a:rPr>
              <a:t>:</a:t>
            </a:r>
            <a:r>
              <a:rPr lang="en" sz="1500">
                <a:latin typeface="Verdana"/>
                <a:ea typeface="Verdana"/>
                <a:cs typeface="Verdana"/>
                <a:sym typeface="Verdana"/>
              </a:rPr>
              <a:t> Usually, 7 suppliers are responsible for inconsistent product quality supplies. This problem results in a 10% loss in profit and a 5% loss in customers. In a given month, approximately 3 rice brands encounter this issue.</a:t>
            </a:r>
            <a:endParaRPr sz="1500">
              <a:latin typeface="Verdana"/>
              <a:ea typeface="Verdana"/>
              <a:cs typeface="Verdana"/>
              <a:sym typeface="Verdan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0"/>
          <p:cNvSpPr txBox="1"/>
          <p:nvPr>
            <p:ph idx="1" type="subTitle"/>
          </p:nvPr>
        </p:nvSpPr>
        <p:spPr>
          <a:xfrm>
            <a:off x="281325" y="942550"/>
            <a:ext cx="4393500" cy="397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rgbClr val="000000"/>
                </a:solidFill>
                <a:latin typeface="Verdana"/>
                <a:ea typeface="Verdana"/>
                <a:cs typeface="Verdana"/>
                <a:sym typeface="Verdana"/>
              </a:rPr>
              <a:t>Factors Driving Profitability in 3 Star and 2 Star Quality Rice Brands:</a:t>
            </a:r>
            <a:endParaRPr sz="1500">
              <a:solidFill>
                <a:srgbClr val="000000"/>
              </a:solidFill>
              <a:latin typeface="Verdana"/>
              <a:ea typeface="Verdana"/>
              <a:cs typeface="Verdana"/>
              <a:sym typeface="Verdana"/>
            </a:endParaRPr>
          </a:p>
          <a:p>
            <a:pPr indent="-228600" lvl="0" marL="457200" rtl="0" algn="l">
              <a:spcBef>
                <a:spcPts val="1200"/>
              </a:spcBef>
              <a:spcAft>
                <a:spcPts val="0"/>
              </a:spcAft>
              <a:buClr>
                <a:srgbClr val="374151"/>
              </a:buClr>
              <a:buSzPts val="1500"/>
              <a:buFont typeface="Verdana"/>
              <a:buNone/>
            </a:pPr>
            <a:r>
              <a:rPr b="1" lang="en" sz="1500">
                <a:solidFill>
                  <a:srgbClr val="374151"/>
                </a:solidFill>
                <a:latin typeface="Verdana"/>
                <a:ea typeface="Verdana"/>
                <a:cs typeface="Verdana"/>
                <a:sym typeface="Verdana"/>
              </a:rPr>
              <a:t>Price Sensitivity:</a:t>
            </a:r>
            <a:endParaRPr b="1" sz="1500">
              <a:solidFill>
                <a:srgbClr val="374151"/>
              </a:solidFill>
              <a:latin typeface="Verdana"/>
              <a:ea typeface="Verdana"/>
              <a:cs typeface="Verdana"/>
              <a:sym typeface="Verdana"/>
            </a:endParaRPr>
          </a:p>
          <a:p>
            <a:pPr indent="-323850" lvl="1" marL="914400" rtl="0" algn="l">
              <a:spcBef>
                <a:spcPts val="0"/>
              </a:spcBef>
              <a:spcAft>
                <a:spcPts val="0"/>
              </a:spcAft>
              <a:buClr>
                <a:srgbClr val="374151"/>
              </a:buClr>
              <a:buSzPts val="1500"/>
              <a:buFont typeface="Verdana"/>
              <a:buChar char="●"/>
            </a:pPr>
            <a:r>
              <a:rPr lang="en" sz="1500">
                <a:solidFill>
                  <a:srgbClr val="374151"/>
                </a:solidFill>
                <a:latin typeface="Verdana"/>
                <a:ea typeface="Verdana"/>
                <a:cs typeface="Verdana"/>
                <a:sym typeface="Verdana"/>
              </a:rPr>
              <a:t>Prioritization of affordability boosts sales for 3 Star and 2 Star brands.</a:t>
            </a:r>
            <a:endParaRPr sz="1500">
              <a:solidFill>
                <a:srgbClr val="374151"/>
              </a:solidFill>
              <a:latin typeface="Verdana"/>
              <a:ea typeface="Verdana"/>
              <a:cs typeface="Verdana"/>
              <a:sym typeface="Verdana"/>
            </a:endParaRPr>
          </a:p>
          <a:p>
            <a:pPr indent="-228600" lvl="0" marL="457200" rtl="0" algn="l">
              <a:spcBef>
                <a:spcPts val="0"/>
              </a:spcBef>
              <a:spcAft>
                <a:spcPts val="0"/>
              </a:spcAft>
              <a:buClr>
                <a:srgbClr val="374151"/>
              </a:buClr>
              <a:buSzPts val="1500"/>
              <a:buFont typeface="Verdana"/>
              <a:buNone/>
            </a:pPr>
            <a:r>
              <a:rPr b="1" lang="en" sz="1500">
                <a:solidFill>
                  <a:srgbClr val="374151"/>
                </a:solidFill>
                <a:latin typeface="Verdana"/>
                <a:ea typeface="Verdana"/>
                <a:cs typeface="Verdana"/>
                <a:sym typeface="Verdana"/>
              </a:rPr>
              <a:t>Taste Preference:</a:t>
            </a:r>
            <a:endParaRPr b="1" sz="1500">
              <a:solidFill>
                <a:srgbClr val="374151"/>
              </a:solidFill>
              <a:latin typeface="Verdana"/>
              <a:ea typeface="Verdana"/>
              <a:cs typeface="Verdana"/>
              <a:sym typeface="Verdana"/>
            </a:endParaRPr>
          </a:p>
          <a:p>
            <a:pPr indent="-323850" lvl="1" marL="914400" rtl="0" algn="l">
              <a:spcBef>
                <a:spcPts val="0"/>
              </a:spcBef>
              <a:spcAft>
                <a:spcPts val="0"/>
              </a:spcAft>
              <a:buClr>
                <a:srgbClr val="374151"/>
              </a:buClr>
              <a:buSzPts val="1500"/>
              <a:buFont typeface="Verdana"/>
              <a:buChar char="●"/>
            </a:pPr>
            <a:r>
              <a:rPr lang="en" sz="1500">
                <a:solidFill>
                  <a:srgbClr val="374151"/>
                </a:solidFill>
                <a:latin typeface="Verdana"/>
                <a:ea typeface="Verdana"/>
                <a:cs typeface="Verdana"/>
                <a:sym typeface="Verdana"/>
              </a:rPr>
              <a:t>Aligned taste and texture preferences make these brands more appealing.</a:t>
            </a:r>
            <a:endParaRPr sz="1500">
              <a:solidFill>
                <a:srgbClr val="374151"/>
              </a:solidFill>
              <a:latin typeface="Verdana"/>
              <a:ea typeface="Verdana"/>
              <a:cs typeface="Verdana"/>
              <a:sym typeface="Verdana"/>
            </a:endParaRPr>
          </a:p>
          <a:p>
            <a:pPr indent="-228600" lvl="0" marL="457200" rtl="0" algn="l">
              <a:spcBef>
                <a:spcPts val="0"/>
              </a:spcBef>
              <a:spcAft>
                <a:spcPts val="0"/>
              </a:spcAft>
              <a:buClr>
                <a:srgbClr val="374151"/>
              </a:buClr>
              <a:buSzPts val="1500"/>
              <a:buFont typeface="Verdana"/>
              <a:buNone/>
            </a:pPr>
            <a:r>
              <a:rPr b="1" lang="en" sz="1500">
                <a:solidFill>
                  <a:srgbClr val="374151"/>
                </a:solidFill>
                <a:latin typeface="Verdana"/>
                <a:ea typeface="Verdana"/>
                <a:cs typeface="Verdana"/>
                <a:sym typeface="Verdana"/>
              </a:rPr>
              <a:t>Brand Loyalty:</a:t>
            </a:r>
            <a:endParaRPr b="1" sz="1500">
              <a:solidFill>
                <a:srgbClr val="374151"/>
              </a:solidFill>
              <a:latin typeface="Verdana"/>
              <a:ea typeface="Verdana"/>
              <a:cs typeface="Verdana"/>
              <a:sym typeface="Verdana"/>
            </a:endParaRPr>
          </a:p>
          <a:p>
            <a:pPr indent="-323850" lvl="1" marL="914400" rtl="0" algn="l">
              <a:spcBef>
                <a:spcPts val="0"/>
              </a:spcBef>
              <a:spcAft>
                <a:spcPts val="0"/>
              </a:spcAft>
              <a:buClr>
                <a:srgbClr val="374151"/>
              </a:buClr>
              <a:buSzPts val="1500"/>
              <a:buFont typeface="Verdana"/>
              <a:buChar char="●"/>
            </a:pPr>
            <a:r>
              <a:rPr lang="en" sz="1500">
                <a:solidFill>
                  <a:srgbClr val="374151"/>
                </a:solidFill>
                <a:latin typeface="Verdana"/>
                <a:ea typeface="Verdana"/>
                <a:cs typeface="Verdana"/>
                <a:sym typeface="Verdana"/>
              </a:rPr>
              <a:t>Strong customer loyalty to 3 Star and 2 Star rice resists the shift to higher-rated options.</a:t>
            </a:r>
            <a:endParaRPr sz="1500">
              <a:solidFill>
                <a:srgbClr val="374151"/>
              </a:solidFill>
              <a:latin typeface="Verdana"/>
              <a:ea typeface="Verdana"/>
              <a:cs typeface="Verdana"/>
              <a:sym typeface="Verdana"/>
            </a:endParaRPr>
          </a:p>
          <a:p>
            <a:pPr indent="0" lvl="0" marL="0" rtl="0" algn="l">
              <a:spcBef>
                <a:spcPts val="1500"/>
              </a:spcBef>
              <a:spcAft>
                <a:spcPts val="1200"/>
              </a:spcAft>
              <a:buNone/>
            </a:pPr>
            <a:r>
              <a:rPr lang="en"/>
              <a:t> </a:t>
            </a:r>
            <a:endParaRPr/>
          </a:p>
        </p:txBody>
      </p:sp>
      <p:sp>
        <p:nvSpPr>
          <p:cNvPr id="173" name="Google Shape;173;p20"/>
          <p:cNvSpPr txBox="1"/>
          <p:nvPr>
            <p:ph type="title"/>
          </p:nvPr>
        </p:nvSpPr>
        <p:spPr>
          <a:xfrm>
            <a:off x="977800" y="241125"/>
            <a:ext cx="7728900" cy="554100"/>
          </a:xfrm>
          <a:prstGeom prst="rect">
            <a:avLst/>
          </a:prstGeom>
        </p:spPr>
        <p:txBody>
          <a:bodyPr anchorCtr="0" anchor="ctr" bIns="91425" lIns="91425" spcFirstLastPara="1" rIns="91425" wrap="square" tIns="91425">
            <a:spAutoFit/>
          </a:bodyPr>
          <a:lstStyle/>
          <a:p>
            <a:pPr indent="0" lvl="0" marL="0" rtl="0" algn="l">
              <a:spcBef>
                <a:spcPts val="0"/>
              </a:spcBef>
              <a:spcAft>
                <a:spcPts val="0"/>
              </a:spcAft>
              <a:buNone/>
            </a:pPr>
            <a:r>
              <a:rPr lang="en"/>
              <a:t> SUM OF PROFITS FOR EACH RATINGS</a:t>
            </a:r>
            <a:endParaRPr/>
          </a:p>
        </p:txBody>
      </p:sp>
      <p:pic>
        <p:nvPicPr>
          <p:cNvPr id="174" name="Google Shape;174;p20"/>
          <p:cNvPicPr preferRelativeResize="0"/>
          <p:nvPr/>
        </p:nvPicPr>
        <p:blipFill>
          <a:blip r:embed="rId3">
            <a:alphaModFix/>
          </a:blip>
          <a:stretch>
            <a:fillRect/>
          </a:stretch>
        </p:blipFill>
        <p:spPr>
          <a:xfrm>
            <a:off x="4572000" y="997400"/>
            <a:ext cx="4509499" cy="39184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1"/>
          <p:cNvSpPr txBox="1"/>
          <p:nvPr>
            <p:ph idx="1" type="subTitle"/>
          </p:nvPr>
        </p:nvSpPr>
        <p:spPr>
          <a:xfrm>
            <a:off x="383075" y="929150"/>
            <a:ext cx="4117500" cy="387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rgbClr val="000000"/>
                </a:solidFill>
                <a:latin typeface="Verdana"/>
                <a:ea typeface="Verdana"/>
                <a:cs typeface="Verdana"/>
                <a:sym typeface="Verdana"/>
              </a:rPr>
              <a:t>Key Drivers of High Profit Margins in 1 Star Quality Rice Brands</a:t>
            </a:r>
            <a:endParaRPr sz="1500">
              <a:solidFill>
                <a:srgbClr val="000000"/>
              </a:solidFill>
              <a:latin typeface="Verdana"/>
              <a:ea typeface="Verdana"/>
              <a:cs typeface="Verdana"/>
              <a:sym typeface="Verdana"/>
            </a:endParaRPr>
          </a:p>
          <a:p>
            <a:pPr indent="0" lvl="0" marL="457200" rtl="0" algn="l">
              <a:spcBef>
                <a:spcPts val="1200"/>
              </a:spcBef>
              <a:spcAft>
                <a:spcPts val="0"/>
              </a:spcAft>
              <a:buNone/>
            </a:pPr>
            <a:r>
              <a:rPr b="1" lang="en" sz="1500">
                <a:solidFill>
                  <a:srgbClr val="374151"/>
                </a:solidFill>
                <a:latin typeface="Verdana"/>
                <a:ea typeface="Verdana"/>
                <a:cs typeface="Verdana"/>
                <a:sym typeface="Verdana"/>
              </a:rPr>
              <a:t>Bulk Purchases:</a:t>
            </a:r>
            <a:endParaRPr b="1" sz="1500">
              <a:solidFill>
                <a:srgbClr val="374151"/>
              </a:solidFill>
              <a:latin typeface="Verdana"/>
              <a:ea typeface="Verdana"/>
              <a:cs typeface="Verdana"/>
              <a:sym typeface="Verdana"/>
            </a:endParaRPr>
          </a:p>
          <a:p>
            <a:pPr indent="-323850" lvl="1" marL="914400" rtl="0" algn="l">
              <a:spcBef>
                <a:spcPts val="1500"/>
              </a:spcBef>
              <a:spcAft>
                <a:spcPts val="0"/>
              </a:spcAft>
              <a:buClr>
                <a:srgbClr val="374151"/>
              </a:buClr>
              <a:buSzPts val="1500"/>
              <a:buFont typeface="Verdana"/>
              <a:buChar char="●"/>
            </a:pPr>
            <a:r>
              <a:rPr lang="en" sz="1500">
                <a:solidFill>
                  <a:srgbClr val="374151"/>
                </a:solidFill>
                <a:latin typeface="Verdana"/>
                <a:ea typeface="Verdana"/>
                <a:cs typeface="Verdana"/>
                <a:sym typeface="Verdana"/>
              </a:rPr>
              <a:t>High average profits result from bulk orders for canteens, festivals, marriages, schools, companies, and colleges.</a:t>
            </a:r>
            <a:endParaRPr sz="1500">
              <a:solidFill>
                <a:srgbClr val="374151"/>
              </a:solidFill>
              <a:latin typeface="Verdana"/>
              <a:ea typeface="Verdana"/>
              <a:cs typeface="Verdana"/>
              <a:sym typeface="Verdana"/>
            </a:endParaRPr>
          </a:p>
          <a:p>
            <a:pPr indent="0" lvl="0" marL="457200" rtl="0" algn="l">
              <a:spcBef>
                <a:spcPts val="1500"/>
              </a:spcBef>
              <a:spcAft>
                <a:spcPts val="0"/>
              </a:spcAft>
              <a:buNone/>
            </a:pPr>
            <a:r>
              <a:rPr b="1" lang="en" sz="1500">
                <a:solidFill>
                  <a:srgbClr val="374151"/>
                </a:solidFill>
                <a:latin typeface="Verdana"/>
                <a:ea typeface="Verdana"/>
                <a:cs typeface="Verdana"/>
                <a:sym typeface="Verdana"/>
              </a:rPr>
              <a:t>Brand Value:</a:t>
            </a:r>
            <a:endParaRPr b="1" sz="1500">
              <a:solidFill>
                <a:srgbClr val="374151"/>
              </a:solidFill>
              <a:latin typeface="Verdana"/>
              <a:ea typeface="Verdana"/>
              <a:cs typeface="Verdana"/>
              <a:sym typeface="Verdana"/>
            </a:endParaRPr>
          </a:p>
          <a:p>
            <a:pPr indent="-304800" lvl="1" marL="914400" rtl="0" algn="l">
              <a:spcBef>
                <a:spcPts val="1500"/>
              </a:spcBef>
              <a:spcAft>
                <a:spcPts val="0"/>
              </a:spcAft>
              <a:buClr>
                <a:srgbClr val="374151"/>
              </a:buClr>
              <a:buSzPts val="1200"/>
              <a:buFont typeface="Roboto"/>
              <a:buChar char="●"/>
            </a:pPr>
            <a:r>
              <a:rPr lang="en" sz="1500">
                <a:solidFill>
                  <a:srgbClr val="374151"/>
                </a:solidFill>
                <a:latin typeface="Verdana"/>
                <a:ea typeface="Verdana"/>
                <a:cs typeface="Verdana"/>
                <a:sym typeface="Verdana"/>
              </a:rPr>
              <a:t>Enhanced brand value further contributes to the success of 1 Star quality rice in the market</a:t>
            </a:r>
            <a:r>
              <a:rPr lang="en" sz="1200">
                <a:solidFill>
                  <a:srgbClr val="374151"/>
                </a:solidFill>
                <a:latin typeface="Roboto"/>
                <a:ea typeface="Roboto"/>
                <a:cs typeface="Roboto"/>
                <a:sym typeface="Roboto"/>
              </a:rPr>
              <a:t>.</a:t>
            </a:r>
            <a:endParaRPr sz="1200">
              <a:solidFill>
                <a:srgbClr val="374151"/>
              </a:solidFill>
              <a:latin typeface="Roboto"/>
              <a:ea typeface="Roboto"/>
              <a:cs typeface="Roboto"/>
              <a:sym typeface="Roboto"/>
            </a:endParaRPr>
          </a:p>
          <a:p>
            <a:pPr indent="0" lvl="0" marL="0" rtl="0" algn="l">
              <a:spcBef>
                <a:spcPts val="1500"/>
              </a:spcBef>
              <a:spcAft>
                <a:spcPts val="1200"/>
              </a:spcAft>
              <a:buNone/>
            </a:pPr>
            <a:r>
              <a:t/>
            </a:r>
            <a:endParaRPr/>
          </a:p>
        </p:txBody>
      </p:sp>
      <p:sp>
        <p:nvSpPr>
          <p:cNvPr id="180" name="Google Shape;180;p21"/>
          <p:cNvSpPr txBox="1"/>
          <p:nvPr>
            <p:ph type="title"/>
          </p:nvPr>
        </p:nvSpPr>
        <p:spPr>
          <a:xfrm>
            <a:off x="884050" y="375050"/>
            <a:ext cx="7564800" cy="554100"/>
          </a:xfrm>
          <a:prstGeom prst="rect">
            <a:avLst/>
          </a:prstGeom>
        </p:spPr>
        <p:txBody>
          <a:bodyPr anchorCtr="0" anchor="ctr" bIns="91425" lIns="91425" spcFirstLastPara="1" rIns="91425" wrap="square" tIns="91425">
            <a:spAutoFit/>
          </a:bodyPr>
          <a:lstStyle/>
          <a:p>
            <a:pPr indent="0" lvl="0" marL="0" rtl="0" algn="l">
              <a:spcBef>
                <a:spcPts val="0"/>
              </a:spcBef>
              <a:spcAft>
                <a:spcPts val="0"/>
              </a:spcAft>
              <a:buNone/>
            </a:pPr>
            <a:r>
              <a:rPr lang="en"/>
              <a:t>AVG</a:t>
            </a:r>
            <a:r>
              <a:rPr lang="en"/>
              <a:t> OF PROFITS FOR EACH RATINGS</a:t>
            </a:r>
            <a:endParaRPr/>
          </a:p>
        </p:txBody>
      </p:sp>
      <p:pic>
        <p:nvPicPr>
          <p:cNvPr id="181" name="Google Shape;181;p21"/>
          <p:cNvPicPr preferRelativeResize="0"/>
          <p:nvPr/>
        </p:nvPicPr>
        <p:blipFill>
          <a:blip r:embed="rId3">
            <a:alphaModFix/>
          </a:blip>
          <a:stretch>
            <a:fillRect/>
          </a:stretch>
        </p:blipFill>
        <p:spPr>
          <a:xfrm>
            <a:off x="4379975" y="929150"/>
            <a:ext cx="4688126" cy="40804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2"/>
          <p:cNvSpPr txBox="1"/>
          <p:nvPr>
            <p:ph type="title"/>
          </p:nvPr>
        </p:nvSpPr>
        <p:spPr>
          <a:xfrm>
            <a:off x="945675" y="147350"/>
            <a:ext cx="7753500" cy="800400"/>
          </a:xfrm>
          <a:prstGeom prst="rect">
            <a:avLst/>
          </a:prstGeom>
        </p:spPr>
        <p:txBody>
          <a:bodyPr anchorCtr="0" anchor="ctr" bIns="91425" lIns="91425" spcFirstLastPara="1" rIns="91425" wrap="square" tIns="91425">
            <a:spAutoFit/>
          </a:bodyPr>
          <a:lstStyle/>
          <a:p>
            <a:pPr indent="0" lvl="0" marL="0" rtl="0" algn="l">
              <a:spcBef>
                <a:spcPts val="0"/>
              </a:spcBef>
              <a:spcAft>
                <a:spcPts val="0"/>
              </a:spcAft>
              <a:buNone/>
            </a:pPr>
            <a:r>
              <a:rPr lang="en" sz="2000"/>
              <a:t>CORRELATION ANALYSIS FOR QUALITY IMPROVEMENT STRATEGIES</a:t>
            </a:r>
            <a:endParaRPr sz="2000"/>
          </a:p>
        </p:txBody>
      </p:sp>
      <p:pic>
        <p:nvPicPr>
          <p:cNvPr id="187" name="Google Shape;187;p22"/>
          <p:cNvPicPr preferRelativeResize="0"/>
          <p:nvPr/>
        </p:nvPicPr>
        <p:blipFill>
          <a:blip r:embed="rId3">
            <a:alphaModFix/>
          </a:blip>
          <a:stretch>
            <a:fillRect/>
          </a:stretch>
        </p:blipFill>
        <p:spPr>
          <a:xfrm>
            <a:off x="3004475" y="1398550"/>
            <a:ext cx="4790067" cy="3592550"/>
          </a:xfrm>
          <a:prstGeom prst="rect">
            <a:avLst/>
          </a:prstGeom>
          <a:noFill/>
          <a:ln>
            <a:noFill/>
          </a:ln>
        </p:spPr>
      </p:pic>
      <p:pic>
        <p:nvPicPr>
          <p:cNvPr id="188" name="Google Shape;188;p22"/>
          <p:cNvPicPr preferRelativeResize="0"/>
          <p:nvPr/>
        </p:nvPicPr>
        <p:blipFill rotWithShape="1">
          <a:blip r:embed="rId4">
            <a:alphaModFix/>
          </a:blip>
          <a:srcRect b="0" l="2499" r="25469" t="11863"/>
          <a:stretch/>
        </p:blipFill>
        <p:spPr>
          <a:xfrm>
            <a:off x="0" y="997400"/>
            <a:ext cx="9068099" cy="41460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3"/>
          <p:cNvSpPr txBox="1"/>
          <p:nvPr>
            <p:ph idx="1" type="subTitle"/>
          </p:nvPr>
        </p:nvSpPr>
        <p:spPr>
          <a:xfrm>
            <a:off x="-80400" y="147350"/>
            <a:ext cx="9304800" cy="3817200"/>
          </a:xfrm>
          <a:prstGeom prst="rect">
            <a:avLst/>
          </a:prstGeom>
        </p:spPr>
        <p:txBody>
          <a:bodyPr anchorCtr="0" anchor="t" bIns="91425" lIns="91425" spcFirstLastPara="1" rIns="91425" wrap="square" tIns="91425">
            <a:noAutofit/>
          </a:bodyPr>
          <a:lstStyle/>
          <a:p>
            <a:pPr indent="-228600" lvl="0" marL="457200" rtl="0" algn="l">
              <a:spcBef>
                <a:spcPts val="0"/>
              </a:spcBef>
              <a:spcAft>
                <a:spcPts val="0"/>
              </a:spcAft>
              <a:buClr>
                <a:srgbClr val="374151"/>
              </a:buClr>
              <a:buSzPts val="1300"/>
              <a:buFont typeface="Verdana"/>
              <a:buNone/>
            </a:pPr>
            <a:r>
              <a:rPr b="1" lang="en" sz="1300">
                <a:solidFill>
                  <a:srgbClr val="374151"/>
                </a:solidFill>
                <a:latin typeface="Verdana"/>
                <a:ea typeface="Verdana"/>
                <a:cs typeface="Verdana"/>
                <a:sym typeface="Verdana"/>
              </a:rPr>
              <a:t>Profitability Correlation:</a:t>
            </a:r>
            <a:endParaRPr b="1" sz="1300">
              <a:solidFill>
                <a:srgbClr val="374151"/>
              </a:solidFill>
              <a:latin typeface="Verdana"/>
              <a:ea typeface="Verdana"/>
              <a:cs typeface="Verdana"/>
              <a:sym typeface="Verdana"/>
            </a:endParaRPr>
          </a:p>
          <a:p>
            <a:pPr indent="-311150" lvl="1" marL="914400" rtl="0" algn="l">
              <a:spcBef>
                <a:spcPts val="0"/>
              </a:spcBef>
              <a:spcAft>
                <a:spcPts val="0"/>
              </a:spcAft>
              <a:buClr>
                <a:srgbClr val="374151"/>
              </a:buClr>
              <a:buSzPts val="1300"/>
              <a:buFont typeface="Verdana"/>
              <a:buChar char="●"/>
            </a:pPr>
            <a:r>
              <a:rPr lang="en" sz="1300">
                <a:solidFill>
                  <a:srgbClr val="374151"/>
                </a:solidFill>
                <a:latin typeface="Verdana"/>
                <a:ea typeface="Verdana"/>
                <a:cs typeface="Verdana"/>
                <a:sym typeface="Verdana"/>
              </a:rPr>
              <a:t>Profits strongly correlate with 3-star rating rice brands, while a negative correlation exists with 5-star ratings due to identified issues.</a:t>
            </a:r>
            <a:endParaRPr sz="1300">
              <a:solidFill>
                <a:srgbClr val="374151"/>
              </a:solidFill>
              <a:latin typeface="Verdana"/>
              <a:ea typeface="Verdana"/>
              <a:cs typeface="Verdana"/>
              <a:sym typeface="Verdana"/>
            </a:endParaRPr>
          </a:p>
          <a:p>
            <a:pPr indent="-228600" lvl="0" marL="457200" rtl="0" algn="l">
              <a:spcBef>
                <a:spcPts val="0"/>
              </a:spcBef>
              <a:spcAft>
                <a:spcPts val="0"/>
              </a:spcAft>
              <a:buClr>
                <a:srgbClr val="374151"/>
              </a:buClr>
              <a:buSzPts val="1300"/>
              <a:buFont typeface="Verdana"/>
              <a:buNone/>
            </a:pPr>
            <a:r>
              <a:rPr b="1" lang="en" sz="1300">
                <a:solidFill>
                  <a:srgbClr val="374151"/>
                </a:solidFill>
                <a:latin typeface="Verdana"/>
                <a:ea typeface="Verdana"/>
                <a:cs typeface="Verdana"/>
                <a:sym typeface="Verdana"/>
              </a:rPr>
              <a:t>Quality Problems Impact on 3-Star Rating:</a:t>
            </a:r>
            <a:endParaRPr b="1" sz="1300">
              <a:solidFill>
                <a:srgbClr val="374151"/>
              </a:solidFill>
              <a:latin typeface="Verdana"/>
              <a:ea typeface="Verdana"/>
              <a:cs typeface="Verdana"/>
              <a:sym typeface="Verdana"/>
            </a:endParaRPr>
          </a:p>
          <a:p>
            <a:pPr indent="-311150" lvl="1" marL="914400" rtl="0" algn="l">
              <a:spcBef>
                <a:spcPts val="0"/>
              </a:spcBef>
              <a:spcAft>
                <a:spcPts val="0"/>
              </a:spcAft>
              <a:buClr>
                <a:srgbClr val="374151"/>
              </a:buClr>
              <a:buSzPts val="1300"/>
              <a:buFont typeface="Verdana"/>
              <a:buChar char="●"/>
            </a:pPr>
            <a:r>
              <a:rPr lang="en" sz="1300">
                <a:solidFill>
                  <a:srgbClr val="374151"/>
                </a:solidFill>
                <a:latin typeface="Verdana"/>
                <a:ea typeface="Verdana"/>
                <a:cs typeface="Verdana"/>
                <a:sym typeface="Verdana"/>
              </a:rPr>
              <a:t>Texture, aroma, grain separation, and color negatively affect 3-star rating brands, emphasizing areas for improvement.</a:t>
            </a:r>
            <a:endParaRPr sz="1300">
              <a:solidFill>
                <a:srgbClr val="374151"/>
              </a:solidFill>
              <a:latin typeface="Verdana"/>
              <a:ea typeface="Verdana"/>
              <a:cs typeface="Verdana"/>
              <a:sym typeface="Verdana"/>
            </a:endParaRPr>
          </a:p>
          <a:p>
            <a:pPr indent="-228600" lvl="0" marL="457200" rtl="0" algn="l">
              <a:spcBef>
                <a:spcPts val="0"/>
              </a:spcBef>
              <a:spcAft>
                <a:spcPts val="0"/>
              </a:spcAft>
              <a:buClr>
                <a:srgbClr val="374151"/>
              </a:buClr>
              <a:buSzPts val="1300"/>
              <a:buFont typeface="Verdana"/>
              <a:buNone/>
            </a:pPr>
            <a:r>
              <a:rPr b="1" lang="en" sz="1300">
                <a:solidFill>
                  <a:srgbClr val="374151"/>
                </a:solidFill>
                <a:latin typeface="Verdana"/>
                <a:ea typeface="Verdana"/>
                <a:cs typeface="Verdana"/>
                <a:sym typeface="Verdana"/>
              </a:rPr>
              <a:t>Quality Problems Impact on 2-Star Rating:</a:t>
            </a:r>
            <a:endParaRPr b="1" sz="1300">
              <a:solidFill>
                <a:srgbClr val="374151"/>
              </a:solidFill>
              <a:latin typeface="Verdana"/>
              <a:ea typeface="Verdana"/>
              <a:cs typeface="Verdana"/>
              <a:sym typeface="Verdana"/>
            </a:endParaRPr>
          </a:p>
          <a:p>
            <a:pPr indent="-311150" lvl="1" marL="914400" rtl="0" algn="l">
              <a:spcBef>
                <a:spcPts val="0"/>
              </a:spcBef>
              <a:spcAft>
                <a:spcPts val="0"/>
              </a:spcAft>
              <a:buClr>
                <a:srgbClr val="374151"/>
              </a:buClr>
              <a:buSzPts val="1300"/>
              <a:buFont typeface="Verdana"/>
              <a:buChar char="●"/>
            </a:pPr>
            <a:r>
              <a:rPr lang="en" sz="1300">
                <a:solidFill>
                  <a:srgbClr val="374151"/>
                </a:solidFill>
                <a:latin typeface="Verdana"/>
                <a:ea typeface="Verdana"/>
                <a:cs typeface="Verdana"/>
                <a:sym typeface="Verdana"/>
              </a:rPr>
              <a:t>Stickiness, color, grain integrity, uniformity, and others influence 2-star rating brands, guiding targeted quality enhancements.</a:t>
            </a:r>
            <a:endParaRPr sz="1300">
              <a:solidFill>
                <a:srgbClr val="374151"/>
              </a:solidFill>
              <a:latin typeface="Verdana"/>
              <a:ea typeface="Verdana"/>
              <a:cs typeface="Verdana"/>
              <a:sym typeface="Verdana"/>
            </a:endParaRPr>
          </a:p>
          <a:p>
            <a:pPr indent="-228600" lvl="0" marL="457200" rtl="0" algn="l">
              <a:spcBef>
                <a:spcPts val="0"/>
              </a:spcBef>
              <a:spcAft>
                <a:spcPts val="0"/>
              </a:spcAft>
              <a:buClr>
                <a:srgbClr val="374151"/>
              </a:buClr>
              <a:buSzPts val="1300"/>
              <a:buFont typeface="Verdana"/>
              <a:buNone/>
            </a:pPr>
            <a:r>
              <a:rPr b="1" lang="en" sz="1300">
                <a:solidFill>
                  <a:srgbClr val="374151"/>
                </a:solidFill>
                <a:latin typeface="Verdana"/>
                <a:ea typeface="Verdana"/>
                <a:cs typeface="Verdana"/>
                <a:sym typeface="Verdana"/>
              </a:rPr>
              <a:t>Quality Problems Impact on 4-Star Rating:</a:t>
            </a:r>
            <a:endParaRPr b="1" sz="1300">
              <a:solidFill>
                <a:srgbClr val="374151"/>
              </a:solidFill>
              <a:latin typeface="Verdana"/>
              <a:ea typeface="Verdana"/>
              <a:cs typeface="Verdana"/>
              <a:sym typeface="Verdana"/>
            </a:endParaRPr>
          </a:p>
          <a:p>
            <a:pPr indent="-311150" lvl="1" marL="914400" rtl="0" algn="l">
              <a:spcBef>
                <a:spcPts val="0"/>
              </a:spcBef>
              <a:spcAft>
                <a:spcPts val="0"/>
              </a:spcAft>
              <a:buClr>
                <a:srgbClr val="374151"/>
              </a:buClr>
              <a:buSzPts val="1300"/>
              <a:buFont typeface="Verdana"/>
              <a:buChar char="●"/>
            </a:pPr>
            <a:r>
              <a:rPr lang="en" sz="1300">
                <a:solidFill>
                  <a:srgbClr val="374151"/>
                </a:solidFill>
                <a:latin typeface="Verdana"/>
                <a:ea typeface="Verdana"/>
                <a:cs typeface="Verdana"/>
                <a:sym typeface="Verdana"/>
              </a:rPr>
              <a:t>Grain shape/size, flavor, cooking time, and others impact 4-star rating brands, highlighting areas for focused improvement.</a:t>
            </a:r>
            <a:endParaRPr sz="1300">
              <a:solidFill>
                <a:srgbClr val="374151"/>
              </a:solidFill>
              <a:latin typeface="Verdana"/>
              <a:ea typeface="Verdana"/>
              <a:cs typeface="Verdana"/>
              <a:sym typeface="Verdana"/>
            </a:endParaRPr>
          </a:p>
          <a:p>
            <a:pPr indent="-228600" lvl="0" marL="457200" rtl="0" algn="l">
              <a:spcBef>
                <a:spcPts val="0"/>
              </a:spcBef>
              <a:spcAft>
                <a:spcPts val="0"/>
              </a:spcAft>
              <a:buClr>
                <a:srgbClr val="374151"/>
              </a:buClr>
              <a:buSzPts val="1300"/>
              <a:buFont typeface="Verdana"/>
              <a:buNone/>
            </a:pPr>
            <a:r>
              <a:rPr b="1" lang="en" sz="1300">
                <a:solidFill>
                  <a:srgbClr val="374151"/>
                </a:solidFill>
                <a:latin typeface="Verdana"/>
                <a:ea typeface="Verdana"/>
                <a:cs typeface="Verdana"/>
                <a:sym typeface="Verdana"/>
              </a:rPr>
              <a:t>Quality Problems Impact on 5-Star Rating:</a:t>
            </a:r>
            <a:endParaRPr b="1" sz="1300">
              <a:solidFill>
                <a:srgbClr val="374151"/>
              </a:solidFill>
              <a:latin typeface="Verdana"/>
              <a:ea typeface="Verdana"/>
              <a:cs typeface="Verdana"/>
              <a:sym typeface="Verdana"/>
            </a:endParaRPr>
          </a:p>
          <a:p>
            <a:pPr indent="-311150" lvl="1" marL="914400" rtl="0" algn="l">
              <a:spcBef>
                <a:spcPts val="0"/>
              </a:spcBef>
              <a:spcAft>
                <a:spcPts val="0"/>
              </a:spcAft>
              <a:buClr>
                <a:srgbClr val="374151"/>
              </a:buClr>
              <a:buSzPts val="1300"/>
              <a:buFont typeface="Verdana"/>
              <a:buChar char="●"/>
            </a:pPr>
            <a:r>
              <a:rPr lang="en" sz="1300">
                <a:solidFill>
                  <a:srgbClr val="374151"/>
                </a:solidFill>
                <a:latin typeface="Verdana"/>
                <a:ea typeface="Verdana"/>
                <a:cs typeface="Verdana"/>
                <a:sym typeface="Verdana"/>
              </a:rPr>
              <a:t>Texture, aroma, flavor, uniformity, and residues impact 5-star rating brands, providing insights for targeted enhancements.</a:t>
            </a:r>
            <a:endParaRPr sz="1300">
              <a:solidFill>
                <a:srgbClr val="374151"/>
              </a:solidFill>
              <a:latin typeface="Verdana"/>
              <a:ea typeface="Verdana"/>
              <a:cs typeface="Verdana"/>
              <a:sym typeface="Verdana"/>
            </a:endParaRPr>
          </a:p>
          <a:p>
            <a:pPr indent="-228600" lvl="0" marL="457200" rtl="0" algn="l">
              <a:spcBef>
                <a:spcPts val="0"/>
              </a:spcBef>
              <a:spcAft>
                <a:spcPts val="0"/>
              </a:spcAft>
              <a:buClr>
                <a:srgbClr val="374151"/>
              </a:buClr>
              <a:buSzPts val="1300"/>
              <a:buFont typeface="Verdana"/>
              <a:buNone/>
            </a:pPr>
            <a:r>
              <a:rPr b="1" lang="en" sz="1300">
                <a:solidFill>
                  <a:srgbClr val="374151"/>
                </a:solidFill>
                <a:latin typeface="Verdana"/>
                <a:ea typeface="Verdana"/>
                <a:cs typeface="Verdana"/>
                <a:sym typeface="Verdana"/>
              </a:rPr>
              <a:t>Strategic Recommendations:</a:t>
            </a:r>
            <a:endParaRPr b="1" sz="1300">
              <a:solidFill>
                <a:srgbClr val="374151"/>
              </a:solidFill>
              <a:latin typeface="Verdana"/>
              <a:ea typeface="Verdana"/>
              <a:cs typeface="Verdana"/>
              <a:sym typeface="Verdana"/>
            </a:endParaRPr>
          </a:p>
          <a:p>
            <a:pPr indent="-311150" lvl="1" marL="914400" rtl="0" algn="l">
              <a:spcBef>
                <a:spcPts val="0"/>
              </a:spcBef>
              <a:spcAft>
                <a:spcPts val="0"/>
              </a:spcAft>
              <a:buClr>
                <a:srgbClr val="374151"/>
              </a:buClr>
              <a:buSzPts val="1300"/>
              <a:buFont typeface="Verdana"/>
              <a:buChar char="●"/>
            </a:pPr>
            <a:r>
              <a:rPr lang="en" sz="1300">
                <a:solidFill>
                  <a:srgbClr val="374151"/>
                </a:solidFill>
                <a:latin typeface="Verdana"/>
                <a:ea typeface="Verdana"/>
                <a:cs typeface="Verdana"/>
                <a:sym typeface="Verdana"/>
              </a:rPr>
              <a:t>Prioritize addressing quality problems for 3-star and 2-star brands in the specified order to maintain and increase profitability.</a:t>
            </a:r>
            <a:endParaRPr sz="1300">
              <a:solidFill>
                <a:srgbClr val="374151"/>
              </a:solidFill>
              <a:latin typeface="Verdana"/>
              <a:ea typeface="Verdana"/>
              <a:cs typeface="Verdana"/>
              <a:sym typeface="Verdana"/>
            </a:endParaRPr>
          </a:p>
          <a:p>
            <a:pPr indent="-311150" lvl="1" marL="914400" rtl="0" algn="l">
              <a:spcBef>
                <a:spcPts val="0"/>
              </a:spcBef>
              <a:spcAft>
                <a:spcPts val="0"/>
              </a:spcAft>
              <a:buClr>
                <a:srgbClr val="374151"/>
              </a:buClr>
              <a:buSzPts val="1300"/>
              <a:buFont typeface="Verdana"/>
              <a:buChar char="●"/>
            </a:pPr>
            <a:r>
              <a:rPr lang="en" sz="1300">
                <a:solidFill>
                  <a:srgbClr val="374151"/>
                </a:solidFill>
                <a:latin typeface="Verdana"/>
                <a:ea typeface="Verdana"/>
                <a:cs typeface="Verdana"/>
                <a:sym typeface="Verdana"/>
              </a:rPr>
              <a:t>For 4-star and 5-star brands, consider negotiating price adjustments with sellers instead of returning products, aligning with the preference order of identified problems for mutual profit gains.</a:t>
            </a:r>
            <a:endParaRPr sz="1300">
              <a:solidFill>
                <a:srgbClr val="374151"/>
              </a:solidFill>
              <a:latin typeface="Verdana"/>
              <a:ea typeface="Verdana"/>
              <a:cs typeface="Verdana"/>
              <a:sym typeface="Verdana"/>
            </a:endParaRPr>
          </a:p>
          <a:p>
            <a:pPr indent="0" lvl="0" marL="0" rtl="0" algn="l">
              <a:spcBef>
                <a:spcPts val="15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4"/>
          <p:cNvSpPr txBox="1"/>
          <p:nvPr>
            <p:ph idx="1" type="subTitle"/>
          </p:nvPr>
        </p:nvSpPr>
        <p:spPr>
          <a:xfrm>
            <a:off x="0" y="1915425"/>
            <a:ext cx="9563700" cy="322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rgbClr val="374151"/>
                </a:solidFill>
                <a:latin typeface="Verdana"/>
                <a:ea typeface="Verdana"/>
                <a:cs typeface="Verdana"/>
                <a:sym typeface="Verdana"/>
              </a:rPr>
              <a:t>Key Insights:</a:t>
            </a:r>
            <a:endParaRPr b="1" sz="1300">
              <a:solidFill>
                <a:srgbClr val="374151"/>
              </a:solidFill>
              <a:latin typeface="Verdana"/>
              <a:ea typeface="Verdana"/>
              <a:cs typeface="Verdana"/>
              <a:sym typeface="Verdana"/>
            </a:endParaRPr>
          </a:p>
          <a:p>
            <a:pPr indent="-311150" lvl="0" marL="457200" rtl="0" algn="l">
              <a:spcBef>
                <a:spcPts val="1500"/>
              </a:spcBef>
              <a:spcAft>
                <a:spcPts val="0"/>
              </a:spcAft>
              <a:buClr>
                <a:srgbClr val="374151"/>
              </a:buClr>
              <a:buSzPts val="1300"/>
              <a:buFont typeface="Verdana"/>
              <a:buChar char="●"/>
            </a:pPr>
            <a:r>
              <a:rPr i="1" lang="en" sz="1300">
                <a:solidFill>
                  <a:srgbClr val="374151"/>
                </a:solidFill>
                <a:latin typeface="Verdana"/>
                <a:ea typeface="Verdana"/>
                <a:cs typeface="Verdana"/>
                <a:sym typeface="Verdana"/>
              </a:rPr>
              <a:t>Values above 1 suggest short-term price resilience; exceeding 2 indicates potential sustained increases.</a:t>
            </a:r>
            <a:endParaRPr i="1" sz="1300">
              <a:solidFill>
                <a:srgbClr val="374151"/>
              </a:solidFill>
              <a:latin typeface="Verdana"/>
              <a:ea typeface="Verdana"/>
              <a:cs typeface="Verdana"/>
              <a:sym typeface="Verdana"/>
            </a:endParaRPr>
          </a:p>
          <a:p>
            <a:pPr indent="-311150" lvl="0" marL="457200" rtl="0" algn="l">
              <a:spcBef>
                <a:spcPts val="0"/>
              </a:spcBef>
              <a:spcAft>
                <a:spcPts val="0"/>
              </a:spcAft>
              <a:buClr>
                <a:srgbClr val="374151"/>
              </a:buClr>
              <a:buSzPts val="1300"/>
              <a:buFont typeface="Verdana"/>
              <a:buChar char="●"/>
            </a:pPr>
            <a:r>
              <a:rPr i="1" lang="en" sz="1300">
                <a:solidFill>
                  <a:srgbClr val="374151"/>
                </a:solidFill>
                <a:latin typeface="Verdana"/>
                <a:ea typeface="Verdana"/>
                <a:cs typeface="Verdana"/>
                <a:sym typeface="Verdana"/>
              </a:rPr>
              <a:t>Values below 1 raise concerns for brands with low profit ratios, risking significant devaluation.</a:t>
            </a:r>
            <a:endParaRPr i="1" sz="1300">
              <a:solidFill>
                <a:srgbClr val="374151"/>
              </a:solidFill>
              <a:latin typeface="Verdana"/>
              <a:ea typeface="Verdana"/>
              <a:cs typeface="Verdana"/>
              <a:sym typeface="Verdana"/>
            </a:endParaRPr>
          </a:p>
          <a:p>
            <a:pPr indent="0" lvl="0" marL="0" rtl="0" algn="l">
              <a:spcBef>
                <a:spcPts val="1500"/>
              </a:spcBef>
              <a:spcAft>
                <a:spcPts val="0"/>
              </a:spcAft>
              <a:buNone/>
            </a:pPr>
            <a:r>
              <a:rPr b="1" lang="en" sz="1300">
                <a:solidFill>
                  <a:srgbClr val="374151"/>
                </a:solidFill>
                <a:latin typeface="Verdana"/>
                <a:ea typeface="Verdana"/>
                <a:cs typeface="Verdana"/>
                <a:sym typeface="Verdana"/>
              </a:rPr>
              <a:t>Critical Threshold:</a:t>
            </a:r>
            <a:endParaRPr b="1" sz="1300">
              <a:solidFill>
                <a:srgbClr val="374151"/>
              </a:solidFill>
              <a:latin typeface="Verdana"/>
              <a:ea typeface="Verdana"/>
              <a:cs typeface="Verdana"/>
              <a:sym typeface="Verdana"/>
            </a:endParaRPr>
          </a:p>
          <a:p>
            <a:pPr indent="-311150" lvl="0" marL="457200" rtl="0" algn="l">
              <a:spcBef>
                <a:spcPts val="1500"/>
              </a:spcBef>
              <a:spcAft>
                <a:spcPts val="0"/>
              </a:spcAft>
              <a:buClr>
                <a:srgbClr val="374151"/>
              </a:buClr>
              <a:buSzPts val="1300"/>
              <a:buFont typeface="Verdana"/>
              <a:buChar char="●"/>
            </a:pPr>
            <a:r>
              <a:rPr i="1" lang="en" sz="1300">
                <a:solidFill>
                  <a:srgbClr val="374151"/>
                </a:solidFill>
                <a:latin typeface="Verdana"/>
                <a:ea typeface="Verdana"/>
                <a:cs typeface="Verdana"/>
                <a:sym typeface="Verdana"/>
              </a:rPr>
              <a:t>20 out of 42 brands, including 7 star, Hamsha, Velmurugan, AKS, Anil, at risk.</a:t>
            </a:r>
            <a:endParaRPr i="1" sz="1300">
              <a:solidFill>
                <a:srgbClr val="374151"/>
              </a:solidFill>
              <a:latin typeface="Verdana"/>
              <a:ea typeface="Verdana"/>
              <a:cs typeface="Verdana"/>
              <a:sym typeface="Verdana"/>
            </a:endParaRPr>
          </a:p>
          <a:p>
            <a:pPr indent="-311150" lvl="0" marL="457200" rtl="0" algn="l">
              <a:spcBef>
                <a:spcPts val="0"/>
              </a:spcBef>
              <a:spcAft>
                <a:spcPts val="0"/>
              </a:spcAft>
              <a:buClr>
                <a:srgbClr val="374151"/>
              </a:buClr>
              <a:buSzPts val="1300"/>
              <a:buFont typeface="Verdana"/>
              <a:buChar char="●"/>
            </a:pPr>
            <a:r>
              <a:rPr i="1" lang="en" sz="1300">
                <a:solidFill>
                  <a:srgbClr val="374151"/>
                </a:solidFill>
                <a:latin typeface="Verdana"/>
                <a:ea typeface="Verdana"/>
                <a:cs typeface="Verdana"/>
                <a:sym typeface="Verdana"/>
              </a:rPr>
              <a:t>Adverse effects possible if additional price increases occur.</a:t>
            </a:r>
            <a:endParaRPr i="1" sz="1300">
              <a:solidFill>
                <a:srgbClr val="374151"/>
              </a:solidFill>
              <a:latin typeface="Verdana"/>
              <a:ea typeface="Verdana"/>
              <a:cs typeface="Verdana"/>
              <a:sym typeface="Verdana"/>
            </a:endParaRPr>
          </a:p>
          <a:p>
            <a:pPr indent="0" lvl="0" marL="0" rtl="0" algn="l">
              <a:spcBef>
                <a:spcPts val="1500"/>
              </a:spcBef>
              <a:spcAft>
                <a:spcPts val="0"/>
              </a:spcAft>
              <a:buNone/>
            </a:pPr>
            <a:r>
              <a:rPr b="1" lang="en" sz="1300">
                <a:solidFill>
                  <a:srgbClr val="374151"/>
                </a:solidFill>
                <a:latin typeface="Verdana"/>
                <a:ea typeface="Verdana"/>
                <a:cs typeface="Verdana"/>
                <a:sym typeface="Verdana"/>
              </a:rPr>
              <a:t>Implications:</a:t>
            </a:r>
            <a:endParaRPr b="1" sz="1300">
              <a:solidFill>
                <a:srgbClr val="374151"/>
              </a:solidFill>
              <a:latin typeface="Verdana"/>
              <a:ea typeface="Verdana"/>
              <a:cs typeface="Verdana"/>
              <a:sym typeface="Verdana"/>
            </a:endParaRPr>
          </a:p>
          <a:p>
            <a:pPr indent="-311150" lvl="0" marL="457200" rtl="0" algn="l">
              <a:spcBef>
                <a:spcPts val="1500"/>
              </a:spcBef>
              <a:spcAft>
                <a:spcPts val="0"/>
              </a:spcAft>
              <a:buClr>
                <a:srgbClr val="374151"/>
              </a:buClr>
              <a:buSzPts val="1300"/>
              <a:buFont typeface="Verdana"/>
              <a:buChar char="●"/>
            </a:pPr>
            <a:r>
              <a:rPr i="1" lang="en" sz="1300">
                <a:solidFill>
                  <a:srgbClr val="374151"/>
                </a:solidFill>
                <a:latin typeface="Verdana"/>
                <a:ea typeface="Verdana"/>
                <a:cs typeface="Verdana"/>
                <a:sym typeface="Verdana"/>
              </a:rPr>
              <a:t>Strategic reevaluation of pricing crucial to prevent brand devaluation.</a:t>
            </a:r>
            <a:endParaRPr i="1" sz="1300">
              <a:solidFill>
                <a:srgbClr val="374151"/>
              </a:solidFill>
              <a:latin typeface="Verdana"/>
              <a:ea typeface="Verdana"/>
              <a:cs typeface="Verdana"/>
              <a:sym typeface="Verdana"/>
            </a:endParaRPr>
          </a:p>
          <a:p>
            <a:pPr indent="-311150" lvl="0" marL="457200" rtl="0" algn="l">
              <a:spcBef>
                <a:spcPts val="0"/>
              </a:spcBef>
              <a:spcAft>
                <a:spcPts val="0"/>
              </a:spcAft>
              <a:buClr>
                <a:srgbClr val="374151"/>
              </a:buClr>
              <a:buSzPts val="1300"/>
              <a:buFont typeface="Verdana"/>
              <a:buChar char="●"/>
            </a:pPr>
            <a:r>
              <a:rPr i="1" lang="en" sz="1300">
                <a:solidFill>
                  <a:srgbClr val="374151"/>
                </a:solidFill>
                <a:latin typeface="Verdana"/>
                <a:ea typeface="Verdana"/>
                <a:cs typeface="Verdana"/>
                <a:sym typeface="Verdana"/>
              </a:rPr>
              <a:t>Factors like market competition,production costs and consumer expectations contribute to vulnerability.</a:t>
            </a:r>
            <a:endParaRPr i="1" sz="1300">
              <a:solidFill>
                <a:srgbClr val="374151"/>
              </a:solidFill>
              <a:latin typeface="Verdana"/>
              <a:ea typeface="Verdana"/>
              <a:cs typeface="Verdana"/>
              <a:sym typeface="Verdana"/>
            </a:endParaRPr>
          </a:p>
          <a:p>
            <a:pPr indent="0" lvl="0" marL="0" rtl="0" algn="l">
              <a:spcBef>
                <a:spcPts val="1500"/>
              </a:spcBef>
              <a:spcAft>
                <a:spcPts val="1200"/>
              </a:spcAft>
              <a:buNone/>
            </a:pPr>
            <a:r>
              <a:t/>
            </a:r>
            <a:endParaRPr/>
          </a:p>
        </p:txBody>
      </p:sp>
      <p:sp>
        <p:nvSpPr>
          <p:cNvPr id="199" name="Google Shape;199;p24"/>
          <p:cNvSpPr txBox="1"/>
          <p:nvPr>
            <p:ph type="title"/>
          </p:nvPr>
        </p:nvSpPr>
        <p:spPr>
          <a:xfrm>
            <a:off x="884050" y="120550"/>
            <a:ext cx="8259900" cy="923400"/>
          </a:xfrm>
          <a:prstGeom prst="rect">
            <a:avLst/>
          </a:prstGeom>
        </p:spPr>
        <p:txBody>
          <a:bodyPr anchorCtr="0" anchor="ctr" bIns="91425" lIns="91425" spcFirstLastPara="1" rIns="91425" wrap="square" tIns="91425">
            <a:spAutoFit/>
          </a:bodyPr>
          <a:lstStyle/>
          <a:p>
            <a:pPr indent="0" lvl="0" marL="0" rtl="0" algn="l">
              <a:spcBef>
                <a:spcPts val="0"/>
              </a:spcBef>
              <a:spcAft>
                <a:spcPts val="0"/>
              </a:spcAft>
              <a:buNone/>
            </a:pPr>
            <a:r>
              <a:rPr lang="en"/>
              <a:t>Price Dynamics Analysis and Critical Threshold Point for Rice Brands</a:t>
            </a:r>
            <a:endParaRPr/>
          </a:p>
        </p:txBody>
      </p:sp>
      <p:pic>
        <p:nvPicPr>
          <p:cNvPr id="200" name="Google Shape;200;p24"/>
          <p:cNvPicPr preferRelativeResize="0"/>
          <p:nvPr/>
        </p:nvPicPr>
        <p:blipFill rotWithShape="1">
          <a:blip r:embed="rId3">
            <a:alphaModFix/>
          </a:blip>
          <a:srcRect b="0" l="-1018" r="-804" t="0"/>
          <a:stretch/>
        </p:blipFill>
        <p:spPr>
          <a:xfrm>
            <a:off x="2625325" y="642950"/>
            <a:ext cx="6518675" cy="17680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5"/>
          <p:cNvSpPr txBox="1"/>
          <p:nvPr>
            <p:ph idx="1" type="subTitle"/>
          </p:nvPr>
        </p:nvSpPr>
        <p:spPr>
          <a:xfrm>
            <a:off x="383075" y="1084950"/>
            <a:ext cx="2469000" cy="2772600"/>
          </a:xfrm>
          <a:prstGeom prst="rect">
            <a:avLst/>
          </a:prstGeom>
        </p:spPr>
        <p:txBody>
          <a:bodyPr anchorCtr="0" anchor="t" bIns="91425" lIns="91425" spcFirstLastPara="1" rIns="91425" wrap="square" tIns="91425">
            <a:noAutofit/>
          </a:bodyPr>
          <a:lstStyle/>
          <a:p>
            <a:pPr indent="0" lvl="0" marL="0" rtl="0" algn="l">
              <a:spcBef>
                <a:spcPts val="1500"/>
              </a:spcBef>
              <a:spcAft>
                <a:spcPts val="0"/>
              </a:spcAft>
              <a:buNone/>
            </a:pPr>
            <a:r>
              <a:rPr b="1" lang="en" sz="1500">
                <a:solidFill>
                  <a:srgbClr val="374151"/>
                </a:solidFill>
                <a:latin typeface="Verdana"/>
                <a:ea typeface="Verdana"/>
                <a:cs typeface="Verdana"/>
                <a:sym typeface="Verdana"/>
              </a:rPr>
              <a:t>Issue:</a:t>
            </a:r>
            <a:endParaRPr b="1" sz="1500">
              <a:solidFill>
                <a:srgbClr val="374151"/>
              </a:solidFill>
              <a:latin typeface="Verdana"/>
              <a:ea typeface="Verdana"/>
              <a:cs typeface="Verdana"/>
              <a:sym typeface="Verdana"/>
            </a:endParaRPr>
          </a:p>
          <a:p>
            <a:pPr indent="-323850" lvl="0" marL="457200" rtl="0" algn="l">
              <a:spcBef>
                <a:spcPts val="1500"/>
              </a:spcBef>
              <a:spcAft>
                <a:spcPts val="0"/>
              </a:spcAft>
              <a:buClr>
                <a:srgbClr val="374151"/>
              </a:buClr>
              <a:buSzPts val="1500"/>
              <a:buFont typeface="Verdana"/>
              <a:buChar char="●"/>
            </a:pPr>
            <a:r>
              <a:rPr i="1" lang="en" sz="1500">
                <a:solidFill>
                  <a:srgbClr val="374151"/>
                </a:solidFill>
                <a:latin typeface="Verdana"/>
                <a:ea typeface="Verdana"/>
                <a:cs typeface="Verdana"/>
                <a:sym typeface="Verdana"/>
              </a:rPr>
              <a:t>9 out of 21 rice brands offer bags weighing 25 kgs or less, resulting in higher tax burden.</a:t>
            </a:r>
            <a:endParaRPr i="1" sz="1500">
              <a:solidFill>
                <a:srgbClr val="374151"/>
              </a:solidFill>
              <a:latin typeface="Verdana"/>
              <a:ea typeface="Verdana"/>
              <a:cs typeface="Verdana"/>
              <a:sym typeface="Verdana"/>
            </a:endParaRPr>
          </a:p>
          <a:p>
            <a:pPr indent="-323850" lvl="0" marL="457200" rtl="0" algn="l">
              <a:spcBef>
                <a:spcPts val="0"/>
              </a:spcBef>
              <a:spcAft>
                <a:spcPts val="0"/>
              </a:spcAft>
              <a:buClr>
                <a:srgbClr val="374151"/>
              </a:buClr>
              <a:buSzPts val="1500"/>
              <a:buFont typeface="Verdana"/>
              <a:buChar char="●"/>
            </a:pPr>
            <a:r>
              <a:rPr i="1" lang="en" sz="1500">
                <a:solidFill>
                  <a:srgbClr val="374151"/>
                </a:solidFill>
                <a:latin typeface="Verdana"/>
                <a:ea typeface="Verdana"/>
                <a:cs typeface="Verdana"/>
                <a:sym typeface="Verdana"/>
              </a:rPr>
              <a:t>Despite contributing 20% of overall profit, eliminating them is not viable.</a:t>
            </a:r>
            <a:endParaRPr i="1" sz="1500">
              <a:solidFill>
                <a:srgbClr val="374151"/>
              </a:solidFill>
              <a:latin typeface="Verdana"/>
              <a:ea typeface="Verdana"/>
              <a:cs typeface="Verdana"/>
              <a:sym typeface="Verdana"/>
            </a:endParaRPr>
          </a:p>
          <a:p>
            <a:pPr indent="0" lvl="0" marL="457200" rtl="0" algn="l">
              <a:spcBef>
                <a:spcPts val="1500"/>
              </a:spcBef>
              <a:spcAft>
                <a:spcPts val="0"/>
              </a:spcAft>
              <a:buNone/>
            </a:pPr>
            <a:r>
              <a:t/>
            </a:r>
            <a:endParaRPr i="1" sz="1500">
              <a:solidFill>
                <a:srgbClr val="374151"/>
              </a:solidFill>
              <a:latin typeface="Verdana"/>
              <a:ea typeface="Verdana"/>
              <a:cs typeface="Verdana"/>
              <a:sym typeface="Verdana"/>
            </a:endParaRPr>
          </a:p>
          <a:p>
            <a:pPr indent="0" lvl="0" marL="0" rtl="0" algn="l">
              <a:spcBef>
                <a:spcPts val="1500"/>
              </a:spcBef>
              <a:spcAft>
                <a:spcPts val="1200"/>
              </a:spcAft>
              <a:buNone/>
            </a:pPr>
            <a:r>
              <a:t/>
            </a:r>
            <a:endParaRPr/>
          </a:p>
        </p:txBody>
      </p:sp>
      <p:sp>
        <p:nvSpPr>
          <p:cNvPr id="206" name="Google Shape;206;p25"/>
          <p:cNvSpPr txBox="1"/>
          <p:nvPr>
            <p:ph idx="2" type="subTitle"/>
          </p:nvPr>
        </p:nvSpPr>
        <p:spPr>
          <a:xfrm>
            <a:off x="2732475" y="997400"/>
            <a:ext cx="3549600" cy="3985200"/>
          </a:xfrm>
          <a:prstGeom prst="rect">
            <a:avLst/>
          </a:prstGeom>
        </p:spPr>
        <p:txBody>
          <a:bodyPr anchorCtr="0" anchor="t" bIns="91425" lIns="91425" spcFirstLastPara="1" rIns="91425" wrap="square" tIns="91425">
            <a:noAutofit/>
          </a:bodyPr>
          <a:lstStyle/>
          <a:p>
            <a:pPr indent="0" lvl="0" marL="0" rtl="0" algn="l">
              <a:spcBef>
                <a:spcPts val="1500"/>
              </a:spcBef>
              <a:spcAft>
                <a:spcPts val="0"/>
              </a:spcAft>
              <a:buNone/>
            </a:pPr>
            <a:r>
              <a:rPr b="1" lang="en" sz="1500">
                <a:solidFill>
                  <a:srgbClr val="374151"/>
                </a:solidFill>
                <a:latin typeface="Verdana"/>
                <a:ea typeface="Verdana"/>
                <a:cs typeface="Verdana"/>
                <a:sym typeface="Verdana"/>
              </a:rPr>
              <a:t>Strategies:</a:t>
            </a:r>
            <a:endParaRPr b="1" sz="1500">
              <a:solidFill>
                <a:srgbClr val="374151"/>
              </a:solidFill>
              <a:latin typeface="Verdana"/>
              <a:ea typeface="Verdana"/>
              <a:cs typeface="Verdana"/>
              <a:sym typeface="Verdana"/>
            </a:endParaRPr>
          </a:p>
          <a:p>
            <a:pPr indent="-228600" lvl="0" marL="457200" rtl="0" algn="l">
              <a:spcBef>
                <a:spcPts val="1500"/>
              </a:spcBef>
              <a:spcAft>
                <a:spcPts val="0"/>
              </a:spcAft>
              <a:buClr>
                <a:srgbClr val="374151"/>
              </a:buClr>
              <a:buSzPts val="1500"/>
              <a:buFont typeface="Verdana"/>
              <a:buNone/>
            </a:pPr>
            <a:r>
              <a:rPr lang="en" sz="1500">
                <a:solidFill>
                  <a:srgbClr val="374151"/>
                </a:solidFill>
                <a:latin typeface="Verdana"/>
                <a:ea typeface="Verdana"/>
                <a:cs typeface="Verdana"/>
                <a:sym typeface="Verdana"/>
              </a:rPr>
              <a:t>Supplier Collaboration:</a:t>
            </a:r>
            <a:endParaRPr sz="1500">
              <a:solidFill>
                <a:srgbClr val="374151"/>
              </a:solidFill>
              <a:latin typeface="Verdana"/>
              <a:ea typeface="Verdana"/>
              <a:cs typeface="Verdana"/>
              <a:sym typeface="Verdana"/>
            </a:endParaRPr>
          </a:p>
          <a:p>
            <a:pPr indent="-323850" lvl="1" marL="914400" rtl="0" algn="l">
              <a:spcBef>
                <a:spcPts val="0"/>
              </a:spcBef>
              <a:spcAft>
                <a:spcPts val="0"/>
              </a:spcAft>
              <a:buClr>
                <a:srgbClr val="374151"/>
              </a:buClr>
              <a:buSzPts val="1500"/>
              <a:buFont typeface="Verdana"/>
              <a:buChar char="●"/>
            </a:pPr>
            <a:r>
              <a:rPr i="1" lang="en" sz="1500">
                <a:solidFill>
                  <a:srgbClr val="374151"/>
                </a:solidFill>
                <a:latin typeface="Verdana"/>
                <a:ea typeface="Verdana"/>
                <a:cs typeface="Verdana"/>
                <a:sym typeface="Verdana"/>
              </a:rPr>
              <a:t>Negotiate pricing structures.</a:t>
            </a:r>
            <a:endParaRPr i="1" sz="1500">
              <a:solidFill>
                <a:srgbClr val="374151"/>
              </a:solidFill>
              <a:latin typeface="Verdana"/>
              <a:ea typeface="Verdana"/>
              <a:cs typeface="Verdana"/>
              <a:sym typeface="Verdana"/>
            </a:endParaRPr>
          </a:p>
          <a:p>
            <a:pPr indent="-323850" lvl="1" marL="914400" rtl="0" algn="l">
              <a:spcBef>
                <a:spcPts val="0"/>
              </a:spcBef>
              <a:spcAft>
                <a:spcPts val="0"/>
              </a:spcAft>
              <a:buClr>
                <a:srgbClr val="374151"/>
              </a:buClr>
              <a:buSzPts val="1500"/>
              <a:buFont typeface="Verdana"/>
              <a:buChar char="●"/>
            </a:pPr>
            <a:r>
              <a:rPr i="1" lang="en" sz="1500">
                <a:solidFill>
                  <a:srgbClr val="374151"/>
                </a:solidFill>
                <a:latin typeface="Verdana"/>
                <a:ea typeface="Verdana"/>
                <a:cs typeface="Verdana"/>
                <a:sym typeface="Verdana"/>
              </a:rPr>
              <a:t>Explore innovative solutions.</a:t>
            </a:r>
            <a:endParaRPr i="1" sz="1500">
              <a:solidFill>
                <a:srgbClr val="374151"/>
              </a:solidFill>
              <a:latin typeface="Verdana"/>
              <a:ea typeface="Verdana"/>
              <a:cs typeface="Verdana"/>
              <a:sym typeface="Verdana"/>
            </a:endParaRPr>
          </a:p>
          <a:p>
            <a:pPr indent="-228600" lvl="0" marL="457200" rtl="0" algn="l">
              <a:spcBef>
                <a:spcPts val="0"/>
              </a:spcBef>
              <a:spcAft>
                <a:spcPts val="0"/>
              </a:spcAft>
              <a:buClr>
                <a:srgbClr val="374151"/>
              </a:buClr>
              <a:buSzPts val="1500"/>
              <a:buFont typeface="Verdana"/>
              <a:buNone/>
            </a:pPr>
            <a:r>
              <a:rPr lang="en" sz="1500">
                <a:solidFill>
                  <a:srgbClr val="374151"/>
                </a:solidFill>
                <a:latin typeface="Verdana"/>
                <a:ea typeface="Verdana"/>
                <a:cs typeface="Verdana"/>
                <a:sym typeface="Verdana"/>
              </a:rPr>
              <a:t>Government Petitions:</a:t>
            </a:r>
            <a:endParaRPr i="1" sz="1500">
              <a:solidFill>
                <a:srgbClr val="374151"/>
              </a:solidFill>
              <a:latin typeface="Verdana"/>
              <a:ea typeface="Verdana"/>
              <a:cs typeface="Verdana"/>
              <a:sym typeface="Verdana"/>
            </a:endParaRPr>
          </a:p>
          <a:p>
            <a:pPr indent="-323850" lvl="1" marL="914400" rtl="0" algn="l">
              <a:spcBef>
                <a:spcPts val="0"/>
              </a:spcBef>
              <a:spcAft>
                <a:spcPts val="0"/>
              </a:spcAft>
              <a:buClr>
                <a:srgbClr val="374151"/>
              </a:buClr>
              <a:buSzPts val="1500"/>
              <a:buFont typeface="Verdana"/>
              <a:buChar char="●"/>
            </a:pPr>
            <a:r>
              <a:rPr i="1" lang="en" sz="1500">
                <a:solidFill>
                  <a:srgbClr val="374151"/>
                </a:solidFill>
                <a:latin typeface="Verdana"/>
                <a:ea typeface="Verdana"/>
                <a:cs typeface="Verdana"/>
                <a:sym typeface="Verdana"/>
              </a:rPr>
              <a:t>Petitions highlighting economic impact.</a:t>
            </a:r>
            <a:endParaRPr i="1" sz="1500">
              <a:solidFill>
                <a:srgbClr val="374151"/>
              </a:solidFill>
              <a:latin typeface="Verdana"/>
              <a:ea typeface="Verdana"/>
              <a:cs typeface="Verdana"/>
              <a:sym typeface="Verdana"/>
            </a:endParaRPr>
          </a:p>
          <a:p>
            <a:pPr indent="-228600" lvl="0" marL="457200" rtl="0" algn="l">
              <a:spcBef>
                <a:spcPts val="0"/>
              </a:spcBef>
              <a:spcAft>
                <a:spcPts val="0"/>
              </a:spcAft>
              <a:buClr>
                <a:srgbClr val="374151"/>
              </a:buClr>
              <a:buSzPts val="1500"/>
              <a:buFont typeface="Verdana"/>
              <a:buNone/>
            </a:pPr>
            <a:r>
              <a:rPr lang="en" sz="1500">
                <a:solidFill>
                  <a:srgbClr val="374151"/>
                </a:solidFill>
                <a:latin typeface="Verdana"/>
                <a:ea typeface="Verdana"/>
                <a:cs typeface="Verdana"/>
                <a:sym typeface="Verdana"/>
              </a:rPr>
              <a:t>Alternative Packaging:</a:t>
            </a:r>
            <a:endParaRPr sz="1500">
              <a:solidFill>
                <a:srgbClr val="374151"/>
              </a:solidFill>
              <a:latin typeface="Verdana"/>
              <a:ea typeface="Verdana"/>
              <a:cs typeface="Verdana"/>
              <a:sym typeface="Verdana"/>
            </a:endParaRPr>
          </a:p>
          <a:p>
            <a:pPr indent="-323850" lvl="1" marL="914400" rtl="0" algn="l">
              <a:spcBef>
                <a:spcPts val="0"/>
              </a:spcBef>
              <a:spcAft>
                <a:spcPts val="0"/>
              </a:spcAft>
              <a:buClr>
                <a:srgbClr val="374151"/>
              </a:buClr>
              <a:buSzPts val="1500"/>
              <a:buFont typeface="Verdana"/>
              <a:buChar char="●"/>
            </a:pPr>
            <a:r>
              <a:rPr i="1" lang="en" sz="1500">
                <a:solidFill>
                  <a:srgbClr val="374151"/>
                </a:solidFill>
                <a:latin typeface="Verdana"/>
                <a:ea typeface="Verdana"/>
                <a:cs typeface="Verdana"/>
                <a:sym typeface="Verdana"/>
              </a:rPr>
              <a:t>Explore cost-effective weight reductions.</a:t>
            </a:r>
            <a:endParaRPr i="1" sz="1500">
              <a:solidFill>
                <a:srgbClr val="374151"/>
              </a:solidFill>
              <a:latin typeface="Verdana"/>
              <a:ea typeface="Verdana"/>
              <a:cs typeface="Verdana"/>
              <a:sym typeface="Verdana"/>
            </a:endParaRPr>
          </a:p>
          <a:p>
            <a:pPr indent="-342900" lvl="1" marL="914400" rtl="0" algn="l">
              <a:spcBef>
                <a:spcPts val="0"/>
              </a:spcBef>
              <a:spcAft>
                <a:spcPts val="0"/>
              </a:spcAft>
              <a:buClr>
                <a:srgbClr val="374151"/>
              </a:buClr>
              <a:buSzPts val="1800"/>
              <a:buFont typeface="Verdana"/>
              <a:buChar char="●"/>
            </a:pPr>
            <a:r>
              <a:rPr i="1" lang="en" sz="1500">
                <a:solidFill>
                  <a:srgbClr val="374151"/>
                </a:solidFill>
                <a:latin typeface="Verdana"/>
                <a:ea typeface="Verdana"/>
                <a:cs typeface="Verdana"/>
                <a:sym typeface="Verdana"/>
              </a:rPr>
              <a:t>Ensure product integrity.</a:t>
            </a:r>
            <a:endParaRPr i="1" sz="1800">
              <a:solidFill>
                <a:srgbClr val="374151"/>
              </a:solidFill>
              <a:latin typeface="Verdana"/>
              <a:ea typeface="Verdana"/>
              <a:cs typeface="Verdana"/>
              <a:sym typeface="Verdana"/>
            </a:endParaRPr>
          </a:p>
          <a:p>
            <a:pPr indent="0" lvl="0" marL="914400" rtl="0" algn="l">
              <a:spcBef>
                <a:spcPts val="1500"/>
              </a:spcBef>
              <a:spcAft>
                <a:spcPts val="0"/>
              </a:spcAft>
              <a:buNone/>
            </a:pPr>
            <a:r>
              <a:t/>
            </a:r>
            <a:endParaRPr i="1" sz="1500">
              <a:solidFill>
                <a:srgbClr val="374151"/>
              </a:solidFill>
              <a:latin typeface="Verdana"/>
              <a:ea typeface="Verdana"/>
              <a:cs typeface="Verdana"/>
              <a:sym typeface="Verdana"/>
            </a:endParaRPr>
          </a:p>
          <a:p>
            <a:pPr indent="0" lvl="0" marL="0" rtl="0" algn="l">
              <a:spcBef>
                <a:spcPts val="1500"/>
              </a:spcBef>
              <a:spcAft>
                <a:spcPts val="1200"/>
              </a:spcAft>
              <a:buNone/>
            </a:pPr>
            <a:r>
              <a:t/>
            </a:r>
            <a:endParaRPr sz="1500">
              <a:latin typeface="Verdana"/>
              <a:ea typeface="Verdana"/>
              <a:cs typeface="Verdana"/>
              <a:sym typeface="Verdana"/>
            </a:endParaRPr>
          </a:p>
        </p:txBody>
      </p:sp>
      <p:sp>
        <p:nvSpPr>
          <p:cNvPr id="207" name="Google Shape;207;p25"/>
          <p:cNvSpPr txBox="1"/>
          <p:nvPr>
            <p:ph type="title"/>
          </p:nvPr>
        </p:nvSpPr>
        <p:spPr>
          <a:xfrm>
            <a:off x="924225" y="401825"/>
            <a:ext cx="7983000" cy="554100"/>
          </a:xfrm>
          <a:prstGeom prst="rect">
            <a:avLst/>
          </a:prstGeom>
        </p:spPr>
        <p:txBody>
          <a:bodyPr anchorCtr="0" anchor="ctr" bIns="91425" lIns="91425" spcFirstLastPara="1" rIns="91425" wrap="square" tIns="91425">
            <a:spAutoFit/>
          </a:bodyPr>
          <a:lstStyle/>
          <a:p>
            <a:pPr indent="0" lvl="0" marL="0" rtl="0" algn="l">
              <a:spcBef>
                <a:spcPts val="0"/>
              </a:spcBef>
              <a:spcAft>
                <a:spcPts val="0"/>
              </a:spcAft>
              <a:buNone/>
            </a:pPr>
            <a:r>
              <a:rPr lang="en"/>
              <a:t> Mitigating Tax Burden: Collaborative Strategies</a:t>
            </a:r>
            <a:endParaRPr/>
          </a:p>
        </p:txBody>
      </p:sp>
      <p:sp>
        <p:nvSpPr>
          <p:cNvPr id="208" name="Google Shape;208;p25"/>
          <p:cNvSpPr txBox="1"/>
          <p:nvPr>
            <p:ph idx="3" type="subTitle"/>
          </p:nvPr>
        </p:nvSpPr>
        <p:spPr>
          <a:xfrm>
            <a:off x="6186450" y="1084950"/>
            <a:ext cx="2469000" cy="2946900"/>
          </a:xfrm>
          <a:prstGeom prst="rect">
            <a:avLst/>
          </a:prstGeom>
        </p:spPr>
        <p:txBody>
          <a:bodyPr anchorCtr="0" anchor="t" bIns="91425" lIns="91425" spcFirstLastPara="1" rIns="91425" wrap="square" tIns="91425">
            <a:noAutofit/>
          </a:bodyPr>
          <a:lstStyle/>
          <a:p>
            <a:pPr indent="0" lvl="0" marL="0" rtl="0" algn="l">
              <a:spcBef>
                <a:spcPts val="1500"/>
              </a:spcBef>
              <a:spcAft>
                <a:spcPts val="0"/>
              </a:spcAft>
              <a:buNone/>
            </a:pPr>
            <a:r>
              <a:rPr b="1" lang="en" sz="1500">
                <a:solidFill>
                  <a:srgbClr val="374151"/>
                </a:solidFill>
                <a:latin typeface="Verdana"/>
                <a:ea typeface="Verdana"/>
                <a:cs typeface="Verdana"/>
                <a:sym typeface="Verdana"/>
              </a:rPr>
              <a:t>Benefits:</a:t>
            </a:r>
            <a:endParaRPr b="1" sz="1500">
              <a:solidFill>
                <a:srgbClr val="374151"/>
              </a:solidFill>
              <a:latin typeface="Verdana"/>
              <a:ea typeface="Verdana"/>
              <a:cs typeface="Verdana"/>
              <a:sym typeface="Verdana"/>
            </a:endParaRPr>
          </a:p>
          <a:p>
            <a:pPr indent="-342900" lvl="0" marL="457200" rtl="0" algn="l">
              <a:spcBef>
                <a:spcPts val="1500"/>
              </a:spcBef>
              <a:spcAft>
                <a:spcPts val="0"/>
              </a:spcAft>
              <a:buClr>
                <a:srgbClr val="374151"/>
              </a:buClr>
              <a:buSzPts val="1800"/>
              <a:buFont typeface="Verdana"/>
              <a:buChar char="●"/>
            </a:pPr>
            <a:r>
              <a:rPr i="1" lang="en" sz="1500">
                <a:solidFill>
                  <a:srgbClr val="374151"/>
                </a:solidFill>
                <a:latin typeface="Verdana"/>
                <a:ea typeface="Verdana"/>
                <a:cs typeface="Verdana"/>
                <a:sym typeface="Verdana"/>
              </a:rPr>
              <a:t>Addresses immediate tax burden.</a:t>
            </a:r>
            <a:endParaRPr i="1" sz="1500">
              <a:solidFill>
                <a:srgbClr val="374151"/>
              </a:solidFill>
              <a:latin typeface="Verdana"/>
              <a:ea typeface="Verdana"/>
              <a:cs typeface="Verdana"/>
              <a:sym typeface="Verdana"/>
            </a:endParaRPr>
          </a:p>
          <a:p>
            <a:pPr indent="-342900" lvl="0" marL="457200" rtl="0" algn="l">
              <a:spcBef>
                <a:spcPts val="0"/>
              </a:spcBef>
              <a:spcAft>
                <a:spcPts val="0"/>
              </a:spcAft>
              <a:buClr>
                <a:srgbClr val="374151"/>
              </a:buClr>
              <a:buSzPts val="1800"/>
              <a:buFont typeface="Verdana"/>
              <a:buChar char="●"/>
            </a:pPr>
            <a:r>
              <a:rPr i="1" lang="en" sz="1500">
                <a:solidFill>
                  <a:srgbClr val="374151"/>
                </a:solidFill>
                <a:latin typeface="Verdana"/>
                <a:ea typeface="Verdana"/>
                <a:cs typeface="Verdana"/>
                <a:sym typeface="Verdana"/>
              </a:rPr>
              <a:t>Contributes to long-term sustainability and competitiveness of the rice industry.</a:t>
            </a:r>
            <a:endParaRPr i="1" sz="1500">
              <a:solidFill>
                <a:srgbClr val="374151"/>
              </a:solidFill>
              <a:latin typeface="Verdana"/>
              <a:ea typeface="Verdana"/>
              <a:cs typeface="Verdana"/>
              <a:sym typeface="Verdana"/>
            </a:endParaRPr>
          </a:p>
          <a:p>
            <a:pPr indent="0" lvl="0" marL="457200" rtl="0" algn="l">
              <a:spcBef>
                <a:spcPts val="1400"/>
              </a:spcBef>
              <a:spcAft>
                <a:spcPts val="0"/>
              </a:spcAft>
              <a:buNone/>
            </a:pPr>
            <a:r>
              <a:t/>
            </a:r>
            <a:endParaRPr i="1" sz="1500">
              <a:solidFill>
                <a:srgbClr val="374151"/>
              </a:solidFill>
              <a:latin typeface="Verdana"/>
              <a:ea typeface="Verdana"/>
              <a:cs typeface="Verdana"/>
              <a:sym typeface="Verdana"/>
            </a:endParaRPr>
          </a:p>
          <a:p>
            <a:pPr indent="0" lvl="0" marL="0" rtl="0" algn="l">
              <a:spcBef>
                <a:spcPts val="14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