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6" r:id="rId6"/>
    <p:sldId id="259" r:id="rId7"/>
    <p:sldId id="260" r:id="rId8"/>
    <p:sldId id="261" r:id="rId9"/>
    <p:sldId id="268" r:id="rId10"/>
    <p:sldId id="262" r:id="rId11"/>
    <p:sldId id="267" r:id="rId12"/>
    <p:sldId id="269" r:id="rId13"/>
    <p:sldId id="280" r:id="rId14"/>
    <p:sldId id="263" r:id="rId15"/>
    <p:sldId id="264"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howGuides="1">
      <p:cViewPr varScale="1">
        <p:scale>
          <a:sx n="68" d="100"/>
          <a:sy n="68" d="100"/>
        </p:scale>
        <p:origin x="90"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B8B8B"/>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B8B8B"/>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alibri" panose="020F0502020204030204"/>
                <a:cs typeface="Calibri" panose="020F050202020403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rgbClr val="8B8B8B"/>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rgbClr val="8B8B8B"/>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rgbClr val="8B8B8B"/>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78823" y="216265"/>
            <a:ext cx="10234352" cy="330200"/>
          </a:xfrm>
          <a:prstGeom prst="rect">
            <a:avLst/>
          </a:prstGeom>
        </p:spPr>
        <p:txBody>
          <a:bodyPr wrap="square" lIns="0" tIns="0" rIns="0" bIns="0">
            <a:spAutoFit/>
          </a:bodyPr>
          <a:lstStyle>
            <a:lvl1pPr>
              <a:defRPr sz="2000" b="1" i="0">
                <a:solidFill>
                  <a:schemeClr val="bg1"/>
                </a:solidFill>
                <a:latin typeface="Calibri" panose="020F0502020204030204"/>
                <a:cs typeface="Calibri" panose="020F0502020204030204"/>
              </a:defRPr>
            </a:lvl1pPr>
          </a:lstStyle>
          <a:p/>
        </p:txBody>
      </p:sp>
      <p:sp>
        <p:nvSpPr>
          <p:cNvPr id="3" name="Holder 3"/>
          <p:cNvSpPr>
            <a:spLocks noGrp="1"/>
          </p:cNvSpPr>
          <p:nvPr>
            <p:ph type="body" idx="1"/>
          </p:nvPr>
        </p:nvSpPr>
        <p:spPr>
          <a:xfrm>
            <a:off x="1444624" y="2178049"/>
            <a:ext cx="8320405" cy="28892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067553" y="6462807"/>
            <a:ext cx="231140" cy="177800"/>
          </a:xfrm>
          <a:prstGeom prst="rect">
            <a:avLst/>
          </a:prstGeom>
        </p:spPr>
        <p:txBody>
          <a:bodyPr wrap="square" lIns="0" tIns="0" rIns="0" bIns="0">
            <a:spAutoFit/>
          </a:bodyPr>
          <a:lstStyle>
            <a:lvl1pPr>
              <a:defRPr sz="1200" b="0" i="0">
                <a:solidFill>
                  <a:srgbClr val="8B8B8B"/>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38187" y="196262"/>
            <a:ext cx="10558145" cy="459740"/>
            <a:chOff x="738187" y="196262"/>
            <a:chExt cx="10558145" cy="459740"/>
          </a:xfrm>
        </p:grpSpPr>
        <p:sp>
          <p:nvSpPr>
            <p:cNvPr id="3" name="object 3"/>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4" name="object 4"/>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5" name="object 5"/>
          <p:cNvSpPr txBox="1"/>
          <p:nvPr/>
        </p:nvSpPr>
        <p:spPr>
          <a:xfrm>
            <a:off x="8694131" y="216265"/>
            <a:ext cx="2519045"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FFFFFF"/>
                </a:solidFill>
                <a:latin typeface="Calibri" panose="020F0502020204030204"/>
                <a:cs typeface="Calibri" panose="020F0502020204030204"/>
              </a:rPr>
              <a:t>Bhujbal</a:t>
            </a:r>
            <a:r>
              <a:rPr sz="2000" b="1" spc="-45" dirty="0">
                <a:solidFill>
                  <a:srgbClr val="FFFFFF"/>
                </a:solidFill>
                <a:latin typeface="Calibri" panose="020F0502020204030204"/>
                <a:cs typeface="Calibri" panose="020F0502020204030204"/>
              </a:rPr>
              <a:t> </a:t>
            </a:r>
            <a:r>
              <a:rPr sz="2000" b="1" spc="-5" dirty="0">
                <a:solidFill>
                  <a:srgbClr val="FFFFFF"/>
                </a:solidFill>
                <a:latin typeface="Calibri" panose="020F0502020204030204"/>
                <a:cs typeface="Calibri" panose="020F0502020204030204"/>
              </a:rPr>
              <a:t>Knowledge</a:t>
            </a:r>
            <a:r>
              <a:rPr sz="2000" b="1" spc="-45" dirty="0">
                <a:solidFill>
                  <a:srgbClr val="FFFFFF"/>
                </a:solidFill>
                <a:latin typeface="Calibri" panose="020F0502020204030204"/>
                <a:cs typeface="Calibri" panose="020F0502020204030204"/>
              </a:rPr>
              <a:t> </a:t>
            </a:r>
            <a:r>
              <a:rPr sz="2000" b="1" spc="-5" dirty="0">
                <a:solidFill>
                  <a:srgbClr val="FFFFFF"/>
                </a:solidFill>
                <a:latin typeface="Calibri" panose="020F0502020204030204"/>
                <a:cs typeface="Calibri" panose="020F0502020204030204"/>
              </a:rPr>
              <a:t>City</a:t>
            </a:r>
            <a:endParaRPr sz="2000">
              <a:latin typeface="Calibri" panose="020F0502020204030204"/>
              <a:cs typeface="Calibri" panose="020F0502020204030204"/>
            </a:endParaRPr>
          </a:p>
        </p:txBody>
      </p:sp>
      <p:pic>
        <p:nvPicPr>
          <p:cNvPr id="6" name="object 6"/>
          <p:cNvPicPr/>
          <p:nvPr/>
        </p:nvPicPr>
        <p:blipFill>
          <a:blip r:embed="rId1" cstate="print"/>
          <a:stretch>
            <a:fillRect/>
          </a:stretch>
        </p:blipFill>
        <p:spPr>
          <a:xfrm>
            <a:off x="1511076" y="106362"/>
            <a:ext cx="1253934" cy="638976"/>
          </a:xfrm>
          <a:prstGeom prst="rect">
            <a:avLst/>
          </a:prstGeom>
        </p:spPr>
      </p:pic>
      <p:sp>
        <p:nvSpPr>
          <p:cNvPr id="7" name="object 7"/>
          <p:cNvSpPr txBox="1"/>
          <p:nvPr/>
        </p:nvSpPr>
        <p:spPr>
          <a:xfrm>
            <a:off x="8633349" y="715989"/>
            <a:ext cx="258381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MET</a:t>
            </a:r>
            <a:r>
              <a:rPr sz="1600" spc="-35" dirty="0">
                <a:latin typeface="Arial MT"/>
                <a:cs typeface="Arial MT"/>
              </a:rPr>
              <a:t> </a:t>
            </a:r>
            <a:r>
              <a:rPr sz="1600" spc="-5" dirty="0">
                <a:latin typeface="Arial MT"/>
                <a:cs typeface="Arial MT"/>
              </a:rPr>
              <a:t>Institute</a:t>
            </a:r>
            <a:r>
              <a:rPr sz="1600" spc="-30" dirty="0">
                <a:latin typeface="Arial MT"/>
                <a:cs typeface="Arial MT"/>
              </a:rPr>
              <a:t> </a:t>
            </a:r>
            <a:r>
              <a:rPr sz="1600" spc="-5" dirty="0">
                <a:latin typeface="Arial MT"/>
                <a:cs typeface="Arial MT"/>
              </a:rPr>
              <a:t>of</a:t>
            </a:r>
            <a:r>
              <a:rPr sz="1600" spc="-30" dirty="0">
                <a:latin typeface="Arial MT"/>
                <a:cs typeface="Arial MT"/>
              </a:rPr>
              <a:t> </a:t>
            </a:r>
            <a:r>
              <a:rPr sz="1600" spc="-5" dirty="0">
                <a:latin typeface="Arial MT"/>
                <a:cs typeface="Arial MT"/>
              </a:rPr>
              <a:t>Engineering</a:t>
            </a:r>
            <a:endParaRPr sz="1600">
              <a:latin typeface="Arial MT"/>
              <a:cs typeface="Arial MT"/>
            </a:endParaRPr>
          </a:p>
        </p:txBody>
      </p:sp>
      <p:sp>
        <p:nvSpPr>
          <p:cNvPr id="8" name="object 8"/>
          <p:cNvSpPr txBox="1">
            <a:spLocks noGrp="1"/>
          </p:cNvSpPr>
          <p:nvPr>
            <p:ph type="title"/>
          </p:nvPr>
        </p:nvSpPr>
        <p:spPr>
          <a:xfrm>
            <a:off x="1371600" y="988631"/>
            <a:ext cx="8610600" cy="1428115"/>
          </a:xfrm>
          <a:prstGeom prst="rect">
            <a:avLst/>
          </a:prstGeom>
        </p:spPr>
        <p:txBody>
          <a:bodyPr vert="horz" wrap="square" lIns="0" tIns="12700" rIns="0" bIns="0" rtlCol="0">
            <a:spAutoFit/>
          </a:bodyPr>
          <a:lstStyle/>
          <a:p>
            <a:pPr marL="450215" algn="ctr">
              <a:lnSpc>
                <a:spcPct val="100000"/>
              </a:lnSpc>
              <a:spcBef>
                <a:spcPts val="100"/>
              </a:spcBef>
            </a:pPr>
            <a:r>
              <a:rPr sz="3200" spc="-10" dirty="0">
                <a:solidFill>
                  <a:srgbClr val="000000"/>
                </a:solidFill>
                <a:latin typeface="Arial" panose="020B0604020202020204"/>
                <a:cs typeface="Arial" panose="020B0604020202020204"/>
              </a:rPr>
              <a:t>Title</a:t>
            </a:r>
            <a:r>
              <a:rPr sz="3200" spc="-40" dirty="0">
                <a:solidFill>
                  <a:srgbClr val="000000"/>
                </a:solidFill>
                <a:latin typeface="Arial" panose="020B0604020202020204"/>
                <a:cs typeface="Arial" panose="020B0604020202020204"/>
              </a:rPr>
              <a:t> </a:t>
            </a:r>
            <a:r>
              <a:rPr sz="3200" spc="-5" dirty="0">
                <a:solidFill>
                  <a:srgbClr val="000000"/>
                </a:solidFill>
                <a:latin typeface="Arial" panose="020B0604020202020204"/>
                <a:cs typeface="Arial" panose="020B0604020202020204"/>
              </a:rPr>
              <a:t>of</a:t>
            </a:r>
            <a:r>
              <a:rPr sz="3200" spc="-40" dirty="0">
                <a:solidFill>
                  <a:srgbClr val="000000"/>
                </a:solidFill>
                <a:latin typeface="Arial" panose="020B0604020202020204"/>
                <a:cs typeface="Arial" panose="020B0604020202020204"/>
              </a:rPr>
              <a:t> </a:t>
            </a:r>
            <a:r>
              <a:rPr sz="3200" spc="-5" dirty="0">
                <a:solidFill>
                  <a:srgbClr val="000000"/>
                </a:solidFill>
                <a:latin typeface="Arial" panose="020B0604020202020204"/>
                <a:cs typeface="Arial" panose="020B0604020202020204"/>
              </a:rPr>
              <a:t>Seminar</a:t>
            </a:r>
            <a:endParaRPr sz="3200" dirty="0">
              <a:latin typeface="Arial" panose="020B0604020202020204"/>
              <a:cs typeface="Arial" panose="020B0604020202020204"/>
            </a:endParaRPr>
          </a:p>
          <a:p>
            <a:pPr marL="12700">
              <a:lnSpc>
                <a:spcPct val="100000"/>
              </a:lnSpc>
            </a:pPr>
            <a:r>
              <a:rPr lang="en-US" sz="3200" b="0" spc="-5" dirty="0" smtClean="0">
                <a:solidFill>
                  <a:srgbClr val="000000"/>
                </a:solidFill>
                <a:latin typeface="Arial MT"/>
                <a:cs typeface="Arial MT"/>
              </a:rPr>
              <a:t>           </a:t>
            </a:r>
            <a:r>
              <a:rPr lang="en-US" sz="2800" b="0" spc="-5" dirty="0" smtClean="0">
                <a:solidFill>
                  <a:srgbClr val="FF0000"/>
                </a:solidFill>
                <a:latin typeface="Arial MT"/>
                <a:cs typeface="Arial MT"/>
              </a:rPr>
              <a:t>“HIGHLY AUTOMATED VEHICLES AND 				SELF-DRIVING CARS ”</a:t>
            </a:r>
            <a:endParaRPr sz="2800" dirty="0">
              <a:solidFill>
                <a:srgbClr val="FF0000"/>
              </a:solidFill>
              <a:latin typeface="Arial MT"/>
              <a:cs typeface="Arial MT"/>
            </a:endParaRPr>
          </a:p>
        </p:txBody>
      </p:sp>
      <p:sp>
        <p:nvSpPr>
          <p:cNvPr id="9" name="object 9"/>
          <p:cNvSpPr txBox="1"/>
          <p:nvPr/>
        </p:nvSpPr>
        <p:spPr>
          <a:xfrm>
            <a:off x="2514600" y="2300985"/>
            <a:ext cx="6553200" cy="1624965"/>
          </a:xfrm>
          <a:prstGeom prst="rect">
            <a:avLst/>
          </a:prstGeom>
        </p:spPr>
        <p:txBody>
          <a:bodyPr vert="horz" wrap="square" lIns="0" tIns="114300" rIns="0" bIns="0" rtlCol="0">
            <a:spAutoFit/>
          </a:bodyPr>
          <a:lstStyle/>
          <a:p>
            <a:pPr marL="454025" algn="ctr">
              <a:lnSpc>
                <a:spcPct val="100000"/>
              </a:lnSpc>
              <a:spcBef>
                <a:spcPts val="900"/>
              </a:spcBef>
            </a:pPr>
            <a:endParaRPr sz="2800" b="1" spc="-10" dirty="0">
              <a:latin typeface="Arial" panose="020B0604020202020204"/>
              <a:cs typeface="Arial" panose="020B0604020202020204"/>
            </a:endParaRPr>
          </a:p>
          <a:p>
            <a:pPr marL="454025" algn="ctr">
              <a:lnSpc>
                <a:spcPct val="100000"/>
              </a:lnSpc>
              <a:spcBef>
                <a:spcPts val="900"/>
              </a:spcBef>
            </a:pPr>
            <a:r>
              <a:rPr sz="2800" b="1" spc="-10" dirty="0">
                <a:latin typeface="Arial" panose="020B0604020202020204"/>
                <a:cs typeface="Arial" panose="020B0604020202020204"/>
              </a:rPr>
              <a:t>Presented</a:t>
            </a:r>
            <a:r>
              <a:rPr sz="2800" b="1" spc="-55" dirty="0">
                <a:latin typeface="Arial" panose="020B0604020202020204"/>
                <a:cs typeface="Arial" panose="020B0604020202020204"/>
              </a:rPr>
              <a:t> </a:t>
            </a:r>
            <a:r>
              <a:rPr sz="2800" b="1" spc="-5" dirty="0">
                <a:latin typeface="Arial" panose="020B0604020202020204"/>
                <a:cs typeface="Arial" panose="020B0604020202020204"/>
              </a:rPr>
              <a:t>By</a:t>
            </a:r>
            <a:r>
              <a:rPr sz="2800" b="1" spc="-45" dirty="0">
                <a:latin typeface="Arial" panose="020B0604020202020204"/>
                <a:cs typeface="Arial" panose="020B0604020202020204"/>
              </a:rPr>
              <a:t> </a:t>
            </a:r>
            <a:r>
              <a:rPr sz="2800" b="1" dirty="0">
                <a:latin typeface="Arial" panose="020B0604020202020204"/>
                <a:cs typeface="Arial" panose="020B0604020202020204"/>
              </a:rPr>
              <a:t>:-</a:t>
            </a:r>
            <a:endParaRPr sz="2800" dirty="0">
              <a:latin typeface="Arial" panose="020B0604020202020204"/>
              <a:cs typeface="Arial" panose="020B0604020202020204"/>
            </a:endParaRPr>
          </a:p>
          <a:p>
            <a:pPr marL="12700">
              <a:lnSpc>
                <a:spcPct val="100000"/>
              </a:lnSpc>
              <a:spcBef>
                <a:spcPts val="800"/>
              </a:spcBef>
            </a:pPr>
            <a:r>
              <a:rPr lang="en-US" sz="2800" spc="-5" dirty="0" smtClean="0">
                <a:latin typeface="Arial MT"/>
                <a:cs typeface="Arial MT"/>
              </a:rPr>
              <a:t>      </a:t>
            </a:r>
            <a:r>
              <a:rPr lang="en-US" sz="2800" spc="-5" dirty="0" smtClean="0">
                <a:solidFill>
                  <a:srgbClr val="FF0000"/>
                </a:solidFill>
                <a:latin typeface="Arial MT"/>
                <a:cs typeface="Arial MT"/>
              </a:rPr>
              <a:t>25 – </a:t>
            </a:r>
            <a:r>
              <a:rPr lang="en-US" sz="2800" spc="-5" dirty="0" err="1" smtClean="0">
                <a:solidFill>
                  <a:srgbClr val="FF0000"/>
                </a:solidFill>
                <a:latin typeface="Arial MT"/>
                <a:cs typeface="Arial MT"/>
              </a:rPr>
              <a:t>Siddesh</a:t>
            </a:r>
            <a:r>
              <a:rPr lang="en-US" sz="2800" spc="-5" dirty="0" smtClean="0">
                <a:solidFill>
                  <a:srgbClr val="FF0000"/>
                </a:solidFill>
                <a:latin typeface="Arial MT"/>
                <a:cs typeface="Arial MT"/>
              </a:rPr>
              <a:t> </a:t>
            </a:r>
            <a:r>
              <a:rPr lang="en-US" sz="2800" spc="-5" dirty="0" err="1" smtClean="0">
                <a:solidFill>
                  <a:srgbClr val="FF0000"/>
                </a:solidFill>
                <a:latin typeface="Arial MT"/>
                <a:cs typeface="Arial MT"/>
              </a:rPr>
              <a:t>Balasaheb</a:t>
            </a:r>
            <a:r>
              <a:rPr lang="en-US" sz="2800" spc="-5" dirty="0" smtClean="0">
                <a:solidFill>
                  <a:srgbClr val="FF0000"/>
                </a:solidFill>
                <a:latin typeface="Arial MT"/>
                <a:cs typeface="Arial MT"/>
              </a:rPr>
              <a:t> </a:t>
            </a:r>
            <a:r>
              <a:rPr lang="en-US" sz="2800" spc="-5" dirty="0" err="1" smtClean="0">
                <a:solidFill>
                  <a:srgbClr val="FF0000"/>
                </a:solidFill>
                <a:latin typeface="Arial MT"/>
                <a:cs typeface="Arial MT"/>
              </a:rPr>
              <a:t>Kankrale</a:t>
            </a:r>
            <a:endParaRPr sz="2800" dirty="0">
              <a:solidFill>
                <a:srgbClr val="FF0000"/>
              </a:solidFill>
              <a:latin typeface="Arial MT"/>
              <a:cs typeface="Arial MT"/>
            </a:endParaRPr>
          </a:p>
        </p:txBody>
      </p:sp>
      <p:sp>
        <p:nvSpPr>
          <p:cNvPr id="10" name="object 10"/>
          <p:cNvSpPr txBox="1"/>
          <p:nvPr/>
        </p:nvSpPr>
        <p:spPr>
          <a:xfrm>
            <a:off x="4648200" y="4363782"/>
            <a:ext cx="2404617" cy="887095"/>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Arial" panose="020B0604020202020204"/>
                <a:cs typeface="Arial" panose="020B0604020202020204"/>
              </a:rPr>
              <a:t>Guided</a:t>
            </a:r>
            <a:r>
              <a:rPr sz="2800" b="1" spc="-55" dirty="0">
                <a:latin typeface="Arial" panose="020B0604020202020204"/>
                <a:cs typeface="Arial" panose="020B0604020202020204"/>
              </a:rPr>
              <a:t> </a:t>
            </a:r>
            <a:r>
              <a:rPr sz="2800" b="1" spc="-5" dirty="0">
                <a:latin typeface="Arial" panose="020B0604020202020204"/>
                <a:cs typeface="Arial" panose="020B0604020202020204"/>
              </a:rPr>
              <a:t>By</a:t>
            </a:r>
            <a:r>
              <a:rPr sz="2800" b="1" spc="-15" dirty="0">
                <a:latin typeface="Arial" panose="020B0604020202020204"/>
                <a:cs typeface="Arial" panose="020B0604020202020204"/>
              </a:rPr>
              <a:t> </a:t>
            </a:r>
            <a:r>
              <a:rPr sz="2400" dirty="0" smtClean="0">
                <a:latin typeface="Arial MT"/>
                <a:cs typeface="Arial MT"/>
              </a:rPr>
              <a:t>–</a:t>
            </a:r>
            <a:endParaRPr lang="en-US" sz="2400" dirty="0" smtClean="0">
              <a:latin typeface="Arial MT"/>
              <a:cs typeface="Arial MT"/>
            </a:endParaRPr>
          </a:p>
          <a:p>
            <a:pPr marL="12700">
              <a:lnSpc>
                <a:spcPct val="100000"/>
              </a:lnSpc>
              <a:spcBef>
                <a:spcPts val="100"/>
              </a:spcBef>
            </a:pPr>
            <a:r>
              <a:rPr lang="en-US" sz="2800" dirty="0" smtClean="0">
                <a:solidFill>
                  <a:srgbClr val="FF0000"/>
                </a:solidFill>
                <a:latin typeface="Arial MT"/>
                <a:cs typeface="Arial MT"/>
              </a:rPr>
              <a:t>Prof. </a:t>
            </a:r>
            <a:r>
              <a:rPr lang="en-US" sz="2800" dirty="0" err="1" smtClean="0">
                <a:solidFill>
                  <a:srgbClr val="FF0000"/>
                </a:solidFill>
                <a:latin typeface="Arial MT"/>
                <a:cs typeface="Arial MT"/>
              </a:rPr>
              <a:t>P.E.Patel</a:t>
            </a:r>
            <a:endParaRPr sz="2800" dirty="0">
              <a:solidFill>
                <a:srgbClr val="FF0000"/>
              </a:solidFill>
              <a:latin typeface="Arial MT"/>
              <a:cs typeface="Arial MT"/>
            </a:endParaRPr>
          </a:p>
        </p:txBody>
      </p:sp>
      <p:sp>
        <p:nvSpPr>
          <p:cNvPr id="11" name="object 11"/>
          <p:cNvSpPr txBox="1"/>
          <p:nvPr/>
        </p:nvSpPr>
        <p:spPr>
          <a:xfrm>
            <a:off x="3192933" y="5828854"/>
            <a:ext cx="563689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panose="020B0604020202020204"/>
                <a:cs typeface="Arial" panose="020B0604020202020204"/>
              </a:rPr>
              <a:t>Department</a:t>
            </a:r>
            <a:r>
              <a:rPr sz="2400" b="1" spc="-35" dirty="0">
                <a:latin typeface="Arial" panose="020B0604020202020204"/>
                <a:cs typeface="Arial" panose="020B0604020202020204"/>
              </a:rPr>
              <a:t> </a:t>
            </a:r>
            <a:r>
              <a:rPr sz="2400" b="1" spc="-5" dirty="0">
                <a:latin typeface="Arial" panose="020B0604020202020204"/>
                <a:cs typeface="Arial" panose="020B0604020202020204"/>
              </a:rPr>
              <a:t>of</a:t>
            </a:r>
            <a:r>
              <a:rPr sz="2400" b="1" spc="-35" dirty="0">
                <a:latin typeface="Arial" panose="020B0604020202020204"/>
                <a:cs typeface="Arial" panose="020B0604020202020204"/>
              </a:rPr>
              <a:t> </a:t>
            </a:r>
            <a:r>
              <a:rPr sz="2400" b="1" spc="-5" dirty="0">
                <a:latin typeface="Arial" panose="020B0604020202020204"/>
                <a:cs typeface="Arial" panose="020B0604020202020204"/>
              </a:rPr>
              <a:t>Information</a:t>
            </a:r>
            <a:r>
              <a:rPr sz="2400" b="1" spc="-35" dirty="0">
                <a:latin typeface="Arial" panose="020B0604020202020204"/>
                <a:cs typeface="Arial" panose="020B0604020202020204"/>
              </a:rPr>
              <a:t> </a:t>
            </a:r>
            <a:r>
              <a:rPr sz="2400" b="1" spc="-5" dirty="0">
                <a:latin typeface="Arial" panose="020B0604020202020204"/>
                <a:cs typeface="Arial" panose="020B0604020202020204"/>
              </a:rPr>
              <a:t>Technology</a:t>
            </a:r>
            <a:endParaRPr sz="240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745312" y="738897"/>
            <a:ext cx="5960288" cy="6217285"/>
          </a:xfrm>
        </p:spPr>
        <p:txBody>
          <a:bodyPr/>
          <a:lstStyle/>
          <a:p>
            <a:r>
              <a:rPr lang="en-US" sz="2800" b="1" dirty="0" smtClean="0">
                <a:solidFill>
                  <a:srgbClr val="FF0000"/>
                </a:solidFill>
                <a:latin typeface="Arial MT"/>
              </a:rPr>
              <a:t>FEATURES-</a:t>
            </a:r>
            <a:endParaRPr lang="en-US" sz="2800" b="1" dirty="0" smtClean="0">
              <a:solidFill>
                <a:srgbClr val="FF0000"/>
              </a:solidFill>
              <a:latin typeface="Arial MT"/>
            </a:endParaRPr>
          </a:p>
          <a:p>
            <a:r>
              <a:rPr lang="en-US" sz="2400" b="1" dirty="0" smtClean="0">
                <a:latin typeface="Arial MT"/>
              </a:rPr>
              <a:t>1-Adaptive </a:t>
            </a:r>
            <a:r>
              <a:rPr lang="en-US" sz="2400" b="1" dirty="0">
                <a:latin typeface="Arial MT"/>
              </a:rPr>
              <a:t>Cruise Control: </a:t>
            </a:r>
            <a:r>
              <a:rPr lang="en-US" sz="2000" dirty="0">
                <a:latin typeface="Arial MT"/>
              </a:rPr>
              <a:t>Adaptive cruise control (ACC) is a vehicle technology that automatically adjusts speed to maintain a safe following distance from the vehicle ahead</a:t>
            </a:r>
            <a:r>
              <a:rPr lang="en-US" sz="2000" dirty="0" smtClean="0">
                <a:latin typeface="Arial MT"/>
              </a:rPr>
              <a:t>.</a:t>
            </a:r>
            <a:endParaRPr lang="en-US" sz="2000" dirty="0" smtClean="0">
              <a:latin typeface="Arial MT"/>
            </a:endParaRPr>
          </a:p>
          <a:p>
            <a:endParaRPr lang="en-US" sz="2000" dirty="0" smtClean="0">
              <a:latin typeface="Arial MT"/>
            </a:endParaRPr>
          </a:p>
          <a:p>
            <a:r>
              <a:rPr lang="en-US" sz="2400" b="1" dirty="0">
                <a:latin typeface="Arial MT"/>
              </a:rPr>
              <a:t>2-Emergency Braking</a:t>
            </a:r>
            <a:r>
              <a:rPr lang="en-US" sz="2000" dirty="0" smtClean="0">
                <a:latin typeface="Arial MT"/>
              </a:rPr>
              <a:t>: Emergency </a:t>
            </a:r>
            <a:r>
              <a:rPr lang="en-US" sz="2000" dirty="0">
                <a:latin typeface="Arial MT"/>
              </a:rPr>
              <a:t>braking is the rapid and forceful application of a vehicle's brakes to prevent a collision or respond to a sudden danger.</a:t>
            </a:r>
            <a:endParaRPr lang="en-US" sz="2000" dirty="0" smtClean="0">
              <a:latin typeface="Arial MT"/>
            </a:endParaRPr>
          </a:p>
          <a:p>
            <a:endParaRPr lang="en-US" sz="2000" dirty="0" smtClean="0">
              <a:latin typeface="Arial MT"/>
            </a:endParaRPr>
          </a:p>
          <a:p>
            <a:r>
              <a:rPr lang="en-US" sz="2400" b="1" dirty="0" smtClean="0">
                <a:latin typeface="Arial MT"/>
              </a:rPr>
              <a:t>3-Self Parking</a:t>
            </a:r>
            <a:r>
              <a:rPr lang="en-US" sz="2400" b="1" dirty="0">
                <a:latin typeface="Arial MT"/>
              </a:rPr>
              <a:t>: </a:t>
            </a:r>
            <a:r>
              <a:rPr lang="en-US" sz="2000" dirty="0">
                <a:latin typeface="Arial MT"/>
              </a:rPr>
              <a:t>Self-parking is an automated feature in vehicles that allows them to park themselves without the driver's direct control</a:t>
            </a:r>
            <a:r>
              <a:rPr lang="en-US" sz="2000" dirty="0" smtClean="0">
                <a:latin typeface="Arial MT"/>
              </a:rPr>
              <a:t>.</a:t>
            </a:r>
            <a:endParaRPr lang="en-US" sz="2000" dirty="0" smtClean="0">
              <a:latin typeface="Arial MT"/>
            </a:endParaRPr>
          </a:p>
          <a:p>
            <a:endParaRPr lang="en-US" sz="2000" dirty="0">
              <a:latin typeface="Arial MT"/>
            </a:endParaRPr>
          </a:p>
          <a:p>
            <a:r>
              <a:rPr lang="en-US" sz="2400" b="1" dirty="0" smtClean="0">
                <a:latin typeface="Arial MT"/>
              </a:rPr>
              <a:t>4-Lane Keeping</a:t>
            </a:r>
            <a:r>
              <a:rPr lang="en-US" sz="2400" b="1" dirty="0">
                <a:latin typeface="Arial MT"/>
              </a:rPr>
              <a:t>: </a:t>
            </a:r>
            <a:r>
              <a:rPr lang="en-US" sz="2000" dirty="0">
                <a:latin typeface="Arial MT"/>
              </a:rPr>
              <a:t>Lane keeping is a technology that helps a vehicle stay within its lane by providing automatic steering corrections if it starts to drift out of the lane.</a:t>
            </a:r>
            <a:endParaRPr lang="en-IN" sz="2000" dirty="0">
              <a:latin typeface="Arial MT"/>
            </a:endParaRPr>
          </a:p>
        </p:txBody>
      </p:sp>
      <p:grpSp>
        <p:nvGrpSpPr>
          <p:cNvPr id="4" name="object 2"/>
          <p:cNvGrpSpPr/>
          <p:nvPr/>
        </p:nvGrpSpPr>
        <p:grpSpPr>
          <a:xfrm>
            <a:off x="745312" y="212412"/>
            <a:ext cx="10558145" cy="459740"/>
            <a:chOff x="738187" y="196262"/>
            <a:chExt cx="10558145" cy="459740"/>
          </a:xfrm>
        </p:grpSpPr>
        <p:sp>
          <p:nvSpPr>
            <p:cNvPr id="5" name="object 3"/>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6" name="object 4"/>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pic>
        <p:nvPicPr>
          <p:cNvPr id="7" name="object 6"/>
          <p:cNvPicPr/>
          <p:nvPr/>
        </p:nvPicPr>
        <p:blipFill>
          <a:blip r:embed="rId1" cstate="print"/>
          <a:stretch>
            <a:fillRect/>
          </a:stretch>
        </p:blipFill>
        <p:spPr>
          <a:xfrm>
            <a:off x="1524000" y="123024"/>
            <a:ext cx="1253934" cy="638976"/>
          </a:xfrm>
          <a:prstGeom prst="rect">
            <a:avLst/>
          </a:prstGeom>
        </p:spPr>
      </p:pic>
      <p:sp>
        <p:nvSpPr>
          <p:cNvPr id="8" name="Rectangle 7"/>
          <p:cNvSpPr/>
          <p:nvPr/>
        </p:nvSpPr>
        <p:spPr>
          <a:xfrm>
            <a:off x="8939478" y="257616"/>
            <a:ext cx="2421497" cy="369332"/>
          </a:xfrm>
          <a:prstGeom prst="rect">
            <a:avLst/>
          </a:prstGeom>
        </p:spPr>
        <p:txBody>
          <a:bodyPr wrap="none">
            <a:spAutoFit/>
          </a:bodyPr>
          <a:lstStyle/>
          <a:p>
            <a:r>
              <a:rPr lang="en-IN" b="1" spc="-5" dirty="0" err="1" smtClean="0">
                <a:solidFill>
                  <a:schemeClr val="bg1"/>
                </a:solidFill>
              </a:rPr>
              <a:t>Bhujbal</a:t>
            </a:r>
            <a:r>
              <a:rPr lang="en-IN" b="1" spc="-45" dirty="0" smtClean="0">
                <a:solidFill>
                  <a:schemeClr val="bg1"/>
                </a:solidFill>
              </a:rPr>
              <a:t> </a:t>
            </a:r>
            <a:r>
              <a:rPr lang="en-IN" b="1" spc="-5" dirty="0" smtClean="0">
                <a:solidFill>
                  <a:schemeClr val="bg1"/>
                </a:solidFill>
              </a:rPr>
              <a:t>Knowledge</a:t>
            </a:r>
            <a:r>
              <a:rPr lang="en-IN" b="1" spc="-45" dirty="0" smtClean="0">
                <a:solidFill>
                  <a:schemeClr val="bg1"/>
                </a:solidFill>
              </a:rPr>
              <a:t> </a:t>
            </a:r>
            <a:r>
              <a:rPr lang="en-IN" b="1" spc="-5" dirty="0" smtClean="0">
                <a:solidFill>
                  <a:schemeClr val="bg1"/>
                </a:solidFill>
              </a:rPr>
              <a:t>City</a:t>
            </a:r>
            <a:endParaRPr lang="en-IN" b="1" dirty="0">
              <a:solidFill>
                <a:schemeClr val="bg1"/>
              </a:solidFill>
            </a:endParaRPr>
          </a:p>
        </p:txBody>
      </p:sp>
      <p:sp>
        <p:nvSpPr>
          <p:cNvPr id="9" name="Rectangle 8"/>
          <p:cNvSpPr/>
          <p:nvPr/>
        </p:nvSpPr>
        <p:spPr>
          <a:xfrm>
            <a:off x="8317093" y="667389"/>
            <a:ext cx="3072315" cy="369332"/>
          </a:xfrm>
          <a:prstGeom prst="rect">
            <a:avLst/>
          </a:prstGeom>
        </p:spPr>
        <p:txBody>
          <a:bodyPr wrap="none">
            <a:spAutoFit/>
          </a:bodyPr>
          <a:lstStyle/>
          <a:p>
            <a:pPr marR="5080" algn="r">
              <a:lnSpc>
                <a:spcPct val="100000"/>
              </a:lnSpc>
              <a:spcBef>
                <a:spcPts val="395"/>
              </a:spcBef>
            </a:pPr>
            <a:r>
              <a:rPr lang="en-IN" dirty="0" smtClean="0">
                <a:latin typeface="Arial MT"/>
                <a:cs typeface="Arial MT"/>
              </a:rPr>
              <a:t>MET</a:t>
            </a:r>
            <a:r>
              <a:rPr lang="en-IN" spc="-30" dirty="0" smtClean="0">
                <a:latin typeface="Arial MT"/>
                <a:cs typeface="Arial MT"/>
              </a:rPr>
              <a:t> </a:t>
            </a:r>
            <a:r>
              <a:rPr lang="en-IN" spc="-5" dirty="0" smtClean="0">
                <a:latin typeface="Arial MT"/>
                <a:cs typeface="Arial MT"/>
              </a:rPr>
              <a:t>Institute</a:t>
            </a:r>
            <a:r>
              <a:rPr lang="en-IN" spc="-25" dirty="0" smtClean="0">
                <a:latin typeface="Arial MT"/>
                <a:cs typeface="Arial MT"/>
              </a:rPr>
              <a:t> </a:t>
            </a:r>
            <a:r>
              <a:rPr lang="en-IN" spc="-5" dirty="0" smtClean="0">
                <a:latin typeface="Arial MT"/>
                <a:cs typeface="Arial MT"/>
              </a:rPr>
              <a:t>of</a:t>
            </a:r>
            <a:r>
              <a:rPr lang="en-IN" spc="-25" dirty="0" smtClean="0">
                <a:latin typeface="Arial MT"/>
                <a:cs typeface="Arial MT"/>
              </a:rPr>
              <a:t> </a:t>
            </a:r>
            <a:r>
              <a:rPr lang="en-IN" spc="-5" dirty="0" smtClean="0">
                <a:latin typeface="Arial MT"/>
                <a:cs typeface="Arial MT"/>
              </a:rPr>
              <a:t>Engineering</a:t>
            </a:r>
            <a:endParaRPr lang="en-IN" dirty="0">
              <a:latin typeface="Arial MT"/>
              <a:cs typeface="Arial M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886" y="1981200"/>
            <a:ext cx="5052834" cy="38099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824" y="1119009"/>
            <a:ext cx="8786206" cy="861774"/>
          </a:xfrm>
        </p:spPr>
        <p:txBody>
          <a:bodyPr/>
          <a:lstStyle/>
          <a:p>
            <a:r>
              <a:rPr lang="en-US" sz="2800" b="1" dirty="0" smtClean="0">
                <a:solidFill>
                  <a:srgbClr val="FF0000"/>
                </a:solidFill>
              </a:rPr>
              <a:t>Implementation of Sensors in Cars</a:t>
            </a:r>
            <a:endParaRPr lang="en-IN" sz="2800" b="1" dirty="0">
              <a:solidFill>
                <a:srgbClr val="FF0000"/>
              </a:solidFill>
            </a:endParaRPr>
          </a:p>
          <a:p>
            <a:endParaRPr lang="en-IN" sz="2800" b="1" dirty="0">
              <a:solidFill>
                <a:srgbClr val="FF0000"/>
              </a:solidFill>
            </a:endParaRPr>
          </a:p>
        </p:txBody>
      </p:sp>
      <p:sp>
        <p:nvSpPr>
          <p:cNvPr id="4" name="object 3"/>
          <p:cNvSpPr>
            <a:spLocks noGrp="1"/>
          </p:cNvSpPr>
          <p:nvPr>
            <p:ph type="title"/>
          </p:nvPr>
        </p:nvSpPr>
        <p:spPr>
          <a:xfrm>
            <a:off x="978823" y="216265"/>
            <a:ext cx="10234352" cy="46953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a:r>
              <a:rPr lang="en-IN" spc="-5" dirty="0" smtClean="0"/>
              <a:t>                                                                                                                                        </a:t>
            </a:r>
            <a:r>
              <a:rPr lang="en-IN" spc="-5" dirty="0" err="1" smtClean="0"/>
              <a:t>Bhujbal</a:t>
            </a:r>
            <a:r>
              <a:rPr lang="en-IN" spc="-45" dirty="0" smtClean="0"/>
              <a:t> </a:t>
            </a:r>
            <a:r>
              <a:rPr lang="en-IN" spc="-5" dirty="0"/>
              <a:t>Knowledge</a:t>
            </a:r>
            <a:r>
              <a:rPr lang="en-IN" spc="-45" dirty="0"/>
              <a:t> </a:t>
            </a:r>
            <a:r>
              <a:rPr lang="en-IN" spc="-5" dirty="0"/>
              <a:t>City</a:t>
            </a:r>
            <a:br>
              <a:rPr lang="en-IN" dirty="0"/>
            </a:br>
            <a:endParaRPr lang="en-IN" dirty="0"/>
          </a:p>
        </p:txBody>
      </p:sp>
      <p:pic>
        <p:nvPicPr>
          <p:cNvPr id="5" name="object 6"/>
          <p:cNvPicPr/>
          <p:nvPr/>
        </p:nvPicPr>
        <p:blipFill>
          <a:blip r:embed="rId1" cstate="print"/>
          <a:stretch>
            <a:fillRect/>
          </a:stretch>
        </p:blipFill>
        <p:spPr>
          <a:xfrm>
            <a:off x="1600200" y="67926"/>
            <a:ext cx="1253934" cy="638976"/>
          </a:xfrm>
          <a:prstGeom prst="rect">
            <a:avLst/>
          </a:prstGeom>
        </p:spPr>
      </p:pic>
      <p:sp>
        <p:nvSpPr>
          <p:cNvPr id="6" name="Rectangle 5"/>
          <p:cNvSpPr/>
          <p:nvPr/>
        </p:nvSpPr>
        <p:spPr>
          <a:xfrm>
            <a:off x="8228871" y="649473"/>
            <a:ext cx="3072315" cy="369332"/>
          </a:xfrm>
          <a:prstGeom prst="rect">
            <a:avLst/>
          </a:prstGeom>
        </p:spPr>
        <p:txBody>
          <a:bodyPr wrap="none">
            <a:spAutoFit/>
          </a:bodyPr>
          <a:lstStyle/>
          <a:p>
            <a:pPr marR="5080" algn="r">
              <a:lnSpc>
                <a:spcPct val="100000"/>
              </a:lnSpc>
              <a:spcBef>
                <a:spcPts val="395"/>
              </a:spcBef>
            </a:pPr>
            <a:r>
              <a:rPr lang="en-IN" dirty="0">
                <a:latin typeface="Arial MT"/>
                <a:cs typeface="Arial MT"/>
              </a:rPr>
              <a:t>MET</a:t>
            </a:r>
            <a:r>
              <a:rPr lang="en-IN" spc="-30" dirty="0">
                <a:latin typeface="Arial MT"/>
                <a:cs typeface="Arial MT"/>
              </a:rPr>
              <a:t> </a:t>
            </a:r>
            <a:r>
              <a:rPr lang="en-IN" spc="-5" dirty="0">
                <a:latin typeface="Arial MT"/>
                <a:cs typeface="Arial MT"/>
              </a:rPr>
              <a:t>Institute</a:t>
            </a:r>
            <a:r>
              <a:rPr lang="en-IN" spc="-25" dirty="0">
                <a:latin typeface="Arial MT"/>
                <a:cs typeface="Arial MT"/>
              </a:rPr>
              <a:t> </a:t>
            </a:r>
            <a:r>
              <a:rPr lang="en-IN" spc="-5" dirty="0">
                <a:latin typeface="Arial MT"/>
                <a:cs typeface="Arial MT"/>
              </a:rPr>
              <a:t>of</a:t>
            </a:r>
            <a:r>
              <a:rPr lang="en-IN" spc="-25" dirty="0">
                <a:latin typeface="Arial MT"/>
                <a:cs typeface="Arial MT"/>
              </a:rPr>
              <a:t> </a:t>
            </a:r>
            <a:r>
              <a:rPr lang="en-IN" spc="-5" dirty="0">
                <a:latin typeface="Arial MT"/>
                <a:cs typeface="Arial MT"/>
              </a:rPr>
              <a:t>Engineering</a:t>
            </a:r>
            <a:endParaRPr lang="en-IN" dirty="0">
              <a:latin typeface="Arial MT"/>
              <a:cs typeface="Arial M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4" y="1676400"/>
            <a:ext cx="8096250" cy="4838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824" y="1119009"/>
            <a:ext cx="8786206" cy="430530"/>
          </a:xfrm>
        </p:spPr>
        <p:txBody>
          <a:bodyPr/>
          <a:lstStyle/>
          <a:p>
            <a:r>
              <a:rPr lang="en-US" altLang="en-IN" sz="2800" b="1" dirty="0">
                <a:solidFill>
                  <a:srgbClr val="FF0000"/>
                </a:solidFill>
              </a:rPr>
              <a:t>How Self  Parking Works:</a:t>
            </a:r>
            <a:endParaRPr lang="en-US" altLang="en-IN" sz="2800" b="1" dirty="0">
              <a:solidFill>
                <a:srgbClr val="FF0000"/>
              </a:solidFill>
            </a:endParaRPr>
          </a:p>
        </p:txBody>
      </p:sp>
      <p:sp>
        <p:nvSpPr>
          <p:cNvPr id="4" name="object 3"/>
          <p:cNvSpPr>
            <a:spLocks noGrp="1"/>
          </p:cNvSpPr>
          <p:nvPr>
            <p:ph type="title"/>
          </p:nvPr>
        </p:nvSpPr>
        <p:spPr>
          <a:xfrm>
            <a:off x="978823" y="216265"/>
            <a:ext cx="10234352" cy="46953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a:r>
              <a:rPr lang="en-IN" spc="-5" dirty="0" smtClean="0"/>
              <a:t>                                                                                                                                        </a:t>
            </a:r>
            <a:r>
              <a:rPr lang="en-IN" spc="-5" dirty="0" err="1" smtClean="0"/>
              <a:t>Bhujbal</a:t>
            </a:r>
            <a:r>
              <a:rPr lang="en-IN" spc="-45" dirty="0" smtClean="0"/>
              <a:t> </a:t>
            </a:r>
            <a:r>
              <a:rPr lang="en-IN" spc="-5" dirty="0"/>
              <a:t>Knowledge</a:t>
            </a:r>
            <a:r>
              <a:rPr lang="en-IN" spc="-45" dirty="0"/>
              <a:t> </a:t>
            </a:r>
            <a:r>
              <a:rPr lang="en-IN" spc="-5" dirty="0"/>
              <a:t>City</a:t>
            </a:r>
            <a:br>
              <a:rPr lang="en-IN" dirty="0"/>
            </a:br>
            <a:endParaRPr lang="en-IN" dirty="0"/>
          </a:p>
        </p:txBody>
      </p:sp>
      <p:pic>
        <p:nvPicPr>
          <p:cNvPr id="5" name="object 6"/>
          <p:cNvPicPr/>
          <p:nvPr/>
        </p:nvPicPr>
        <p:blipFill>
          <a:blip r:embed="rId1" cstate="print"/>
          <a:stretch>
            <a:fillRect/>
          </a:stretch>
        </p:blipFill>
        <p:spPr>
          <a:xfrm>
            <a:off x="1600200" y="67926"/>
            <a:ext cx="1253934" cy="638976"/>
          </a:xfrm>
          <a:prstGeom prst="rect">
            <a:avLst/>
          </a:prstGeom>
        </p:spPr>
      </p:pic>
      <p:sp>
        <p:nvSpPr>
          <p:cNvPr id="6" name="Rectangle 5"/>
          <p:cNvSpPr/>
          <p:nvPr/>
        </p:nvSpPr>
        <p:spPr>
          <a:xfrm>
            <a:off x="8228871" y="649473"/>
            <a:ext cx="3072315" cy="369332"/>
          </a:xfrm>
          <a:prstGeom prst="rect">
            <a:avLst/>
          </a:prstGeom>
        </p:spPr>
        <p:txBody>
          <a:bodyPr wrap="none">
            <a:spAutoFit/>
          </a:bodyPr>
          <a:lstStyle/>
          <a:p>
            <a:pPr marR="5080" algn="r">
              <a:lnSpc>
                <a:spcPct val="100000"/>
              </a:lnSpc>
              <a:spcBef>
                <a:spcPts val="395"/>
              </a:spcBef>
            </a:pPr>
            <a:r>
              <a:rPr lang="en-IN" dirty="0">
                <a:latin typeface="Arial MT"/>
                <a:cs typeface="Arial MT"/>
              </a:rPr>
              <a:t>MET</a:t>
            </a:r>
            <a:r>
              <a:rPr lang="en-IN" spc="-30" dirty="0">
                <a:latin typeface="Arial MT"/>
                <a:cs typeface="Arial MT"/>
              </a:rPr>
              <a:t> </a:t>
            </a:r>
            <a:r>
              <a:rPr lang="en-IN" spc="-5" dirty="0">
                <a:latin typeface="Arial MT"/>
                <a:cs typeface="Arial MT"/>
              </a:rPr>
              <a:t>Institute</a:t>
            </a:r>
            <a:r>
              <a:rPr lang="en-IN" spc="-25" dirty="0">
                <a:latin typeface="Arial MT"/>
                <a:cs typeface="Arial MT"/>
              </a:rPr>
              <a:t> </a:t>
            </a:r>
            <a:r>
              <a:rPr lang="en-IN" spc="-5" dirty="0">
                <a:latin typeface="Arial MT"/>
                <a:cs typeface="Arial MT"/>
              </a:rPr>
              <a:t>of</a:t>
            </a:r>
            <a:r>
              <a:rPr lang="en-IN" spc="-25" dirty="0">
                <a:latin typeface="Arial MT"/>
                <a:cs typeface="Arial MT"/>
              </a:rPr>
              <a:t> </a:t>
            </a:r>
            <a:r>
              <a:rPr lang="en-IN" spc="-5" dirty="0">
                <a:latin typeface="Arial MT"/>
                <a:cs typeface="Arial MT"/>
              </a:rPr>
              <a:t>Engineering</a:t>
            </a:r>
            <a:endParaRPr lang="en-IN" dirty="0">
              <a:latin typeface="Arial MT"/>
              <a:cs typeface="Arial MT"/>
            </a:endParaRPr>
          </a:p>
        </p:txBody>
      </p:sp>
      <p:sp>
        <p:nvSpPr>
          <p:cNvPr id="2" name="Text Box 1"/>
          <p:cNvSpPr txBox="1"/>
          <p:nvPr/>
        </p:nvSpPr>
        <p:spPr>
          <a:xfrm>
            <a:off x="838200" y="1980565"/>
            <a:ext cx="9660890" cy="4411345"/>
          </a:xfrm>
          <a:prstGeom prst="rect">
            <a:avLst/>
          </a:prstGeom>
          <a:noFill/>
        </p:spPr>
        <p:txBody>
          <a:bodyPr wrap="square" rtlCol="0">
            <a:noAutofit/>
          </a:bodyPr>
          <a:p>
            <a:r>
              <a:rPr lang="en-US"/>
              <a:t>Sensors and Cameras: Sensors and cameras detect the car's surroundings.</a:t>
            </a:r>
            <a:endParaRPr lang="en-US"/>
          </a:p>
          <a:p>
            <a:endParaRPr lang="en-US"/>
          </a:p>
          <a:p>
            <a:r>
              <a:rPr lang="en-US"/>
              <a:t>Parking Space Detection: Identify available parking spots.</a:t>
            </a:r>
            <a:endParaRPr lang="en-US"/>
          </a:p>
          <a:p>
            <a:endParaRPr lang="en-US"/>
          </a:p>
          <a:p>
            <a:r>
              <a:rPr lang="en-US"/>
              <a:t>Control Unit: Onboard computer processes data.</a:t>
            </a:r>
            <a:endParaRPr lang="en-US"/>
          </a:p>
          <a:p>
            <a:endParaRPr lang="en-US"/>
          </a:p>
          <a:p>
            <a:r>
              <a:rPr lang="en-US"/>
              <a:t>Steering and Braking Control: System takes control of steering and braking.</a:t>
            </a:r>
            <a:endParaRPr lang="en-US"/>
          </a:p>
          <a:p>
            <a:endParaRPr lang="en-US"/>
          </a:p>
          <a:p>
            <a:r>
              <a:rPr lang="en-US"/>
              <a:t>Driver Guidance: Guides the driver through shifting gears as needed.</a:t>
            </a:r>
            <a:endParaRPr lang="en-US"/>
          </a:p>
          <a:p>
            <a:endParaRPr lang="en-US"/>
          </a:p>
          <a:p>
            <a:r>
              <a:rPr lang="en-US"/>
              <a:t>Real-time Monitoring: Constantly monitors the environment.</a:t>
            </a:r>
            <a:endParaRPr lang="en-US"/>
          </a:p>
          <a:p>
            <a:endParaRPr lang="en-US"/>
          </a:p>
          <a:p>
            <a:r>
              <a:rPr lang="en-US"/>
              <a:t>Parking Alert: Alerts the driver when parking is complete.</a:t>
            </a:r>
            <a:endParaRPr lang="en-US"/>
          </a:p>
          <a:p>
            <a:endParaRPr lang="en-US"/>
          </a:p>
          <a:p>
            <a:r>
              <a:rPr lang="en-US"/>
              <a:t>Driver's Role: The driver must stay attentive for potential intervention.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4249" y="946129"/>
            <a:ext cx="10083304" cy="4188326"/>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0000"/>
                </a:solidFill>
                <a:latin typeface="Arial" panose="020B0604020202020204"/>
                <a:cs typeface="Arial" panose="020B0604020202020204"/>
              </a:rPr>
              <a:t>Conclusion</a:t>
            </a:r>
            <a:r>
              <a:rPr sz="2800" b="1" spc="-90" dirty="0">
                <a:solidFill>
                  <a:srgbClr val="FF0000"/>
                </a:solidFill>
                <a:latin typeface="Arial" panose="020B0604020202020204"/>
                <a:cs typeface="Arial" panose="020B0604020202020204"/>
              </a:rPr>
              <a:t> </a:t>
            </a:r>
            <a:r>
              <a:rPr sz="2400" dirty="0" smtClean="0">
                <a:solidFill>
                  <a:srgbClr val="FF0000"/>
                </a:solidFill>
                <a:latin typeface="Arial" panose="020B0604020202020204"/>
                <a:cs typeface="Arial" panose="020B0604020202020204"/>
              </a:rPr>
              <a:t>:</a:t>
            </a:r>
            <a:r>
              <a:rPr lang="en-US" sz="2400" dirty="0" smtClean="0">
                <a:solidFill>
                  <a:srgbClr val="FF0000"/>
                </a:solidFill>
                <a:latin typeface="Arial" panose="020B0604020202020204"/>
                <a:cs typeface="Arial" panose="020B0604020202020204"/>
              </a:rPr>
              <a:t> </a:t>
            </a:r>
            <a:endParaRPr lang="en-US" sz="2400" dirty="0" smtClean="0">
              <a:solidFill>
                <a:srgbClr val="FF0000"/>
              </a:solidFill>
              <a:latin typeface="Arial" panose="020B0604020202020204"/>
              <a:cs typeface="Arial" panose="020B0604020202020204"/>
            </a:endParaRPr>
          </a:p>
          <a:p>
            <a:pPr marL="12700">
              <a:lnSpc>
                <a:spcPct val="100000"/>
              </a:lnSpc>
              <a:spcBef>
                <a:spcPts val="100"/>
              </a:spcBef>
            </a:pPr>
            <a:r>
              <a:rPr lang="en-US" sz="2400" dirty="0" smtClean="0">
                <a:latin typeface="Arial" panose="020B0604020202020204"/>
                <a:cs typeface="Arial" panose="020B0604020202020204"/>
              </a:rPr>
              <a:t>In conclusion, upon addressing the mechanics of the driverless car as well as its benefits and potential issues, it is quite interesting to see how the world will actually become by the year 2040.</a:t>
            </a:r>
            <a:endParaRPr lang="en-US" sz="2400" dirty="0" smtClean="0">
              <a:latin typeface="Arial" panose="020B0604020202020204"/>
              <a:cs typeface="Arial" panose="020B0604020202020204"/>
            </a:endParaRPr>
          </a:p>
          <a:p>
            <a:pPr marL="12700">
              <a:lnSpc>
                <a:spcPct val="100000"/>
              </a:lnSpc>
              <a:spcBef>
                <a:spcPts val="100"/>
              </a:spcBef>
            </a:pPr>
            <a:r>
              <a:rPr lang="en-US" sz="2400" dirty="0" smtClean="0">
                <a:latin typeface="Arial" panose="020B0604020202020204"/>
                <a:cs typeface="Arial" panose="020B0604020202020204"/>
              </a:rPr>
              <a:t>Sensors that are an integral part of an autonomous vehicle will become more sophisticated and will potentially have more functionality addition in the near future.</a:t>
            </a:r>
            <a:endParaRPr lang="en-US" sz="2400" dirty="0" smtClean="0">
              <a:latin typeface="Arial" panose="020B0604020202020204"/>
              <a:cs typeface="Arial" panose="020B0604020202020204"/>
            </a:endParaRPr>
          </a:p>
          <a:p>
            <a:pPr marL="12700">
              <a:lnSpc>
                <a:spcPct val="100000"/>
              </a:lnSpc>
              <a:spcBef>
                <a:spcPts val="100"/>
              </a:spcBef>
            </a:pPr>
            <a:r>
              <a:rPr lang="en-US" sz="2400" dirty="0" smtClean="0">
                <a:latin typeface="Arial" panose="020B0604020202020204"/>
                <a:cs typeface="Arial" panose="020B0604020202020204"/>
              </a:rPr>
              <a:t>It is fascinating to see the effects this creation will have on the states in which it is legalized as well as on the people that have chosen to experiment with it. </a:t>
            </a:r>
            <a:endParaRPr lang="en-US" sz="2400" dirty="0" smtClean="0">
              <a:latin typeface="Arial" panose="020B0604020202020204"/>
              <a:cs typeface="Arial" panose="020B0604020202020204"/>
            </a:endParaRPr>
          </a:p>
          <a:p>
            <a:pPr marL="12700">
              <a:lnSpc>
                <a:spcPct val="100000"/>
              </a:lnSpc>
              <a:spcBef>
                <a:spcPts val="100"/>
              </a:spcBef>
            </a:pPr>
            <a:endParaRPr sz="2400" dirty="0">
              <a:latin typeface="Arial" panose="020B0604020202020204"/>
              <a:cs typeface="Arial" panose="020B0604020202020204"/>
            </a:endParaRPr>
          </a:p>
        </p:txBody>
      </p:sp>
      <p:grpSp>
        <p:nvGrpSpPr>
          <p:cNvPr id="3" name="object 3"/>
          <p:cNvGrpSpPr/>
          <p:nvPr/>
        </p:nvGrpSpPr>
        <p:grpSpPr>
          <a:xfrm>
            <a:off x="738187" y="196262"/>
            <a:ext cx="10558145" cy="459740"/>
            <a:chOff x="738187" y="196262"/>
            <a:chExt cx="10558145" cy="459740"/>
          </a:xfrm>
        </p:grpSpPr>
        <p:sp>
          <p:nvSpPr>
            <p:cNvPr id="4" name="object 4"/>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5" name="object 5"/>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7727950">
              <a:lnSpc>
                <a:spcPct val="100000"/>
              </a:lnSpc>
              <a:spcBef>
                <a:spcPts val="100"/>
              </a:spcBef>
            </a:pPr>
            <a:r>
              <a:rPr spc="-5" dirty="0"/>
              <a:t>Bhujbal</a:t>
            </a:r>
            <a:r>
              <a:rPr spc="-45" dirty="0"/>
              <a:t> </a:t>
            </a:r>
            <a:r>
              <a:rPr spc="-5" dirty="0"/>
              <a:t>Knowledge</a:t>
            </a:r>
            <a:r>
              <a:rPr spc="-45" dirty="0"/>
              <a:t> </a:t>
            </a:r>
            <a:r>
              <a:rPr spc="-5" dirty="0"/>
              <a:t>City</a:t>
            </a:r>
            <a:endParaRPr spc="-5" dirty="0"/>
          </a:p>
        </p:txBody>
      </p:sp>
      <p:pic>
        <p:nvPicPr>
          <p:cNvPr id="7" name="object 7"/>
          <p:cNvPicPr/>
          <p:nvPr/>
        </p:nvPicPr>
        <p:blipFill>
          <a:blip r:embed="rId1" cstate="print"/>
          <a:stretch>
            <a:fillRect/>
          </a:stretch>
        </p:blipFill>
        <p:spPr>
          <a:xfrm>
            <a:off x="1511076" y="106362"/>
            <a:ext cx="1253934" cy="638976"/>
          </a:xfrm>
          <a:prstGeom prst="rect">
            <a:avLst/>
          </a:prstGeom>
        </p:spPr>
      </p:pic>
      <p:sp>
        <p:nvSpPr>
          <p:cNvPr id="8" name="object 8"/>
          <p:cNvSpPr txBox="1"/>
          <p:nvPr/>
        </p:nvSpPr>
        <p:spPr>
          <a:xfrm>
            <a:off x="8633349" y="715989"/>
            <a:ext cx="258381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MET</a:t>
            </a:r>
            <a:r>
              <a:rPr sz="1600" spc="-35" dirty="0">
                <a:latin typeface="Arial MT"/>
                <a:cs typeface="Arial MT"/>
              </a:rPr>
              <a:t> </a:t>
            </a:r>
            <a:r>
              <a:rPr sz="1600" spc="-5" dirty="0">
                <a:latin typeface="Arial MT"/>
                <a:cs typeface="Arial MT"/>
              </a:rPr>
              <a:t>Institute</a:t>
            </a:r>
            <a:r>
              <a:rPr sz="1600" spc="-30" dirty="0">
                <a:latin typeface="Arial MT"/>
                <a:cs typeface="Arial MT"/>
              </a:rPr>
              <a:t> </a:t>
            </a:r>
            <a:r>
              <a:rPr sz="1600" spc="-5" dirty="0">
                <a:latin typeface="Arial MT"/>
                <a:cs typeface="Arial MT"/>
              </a:rPr>
              <a:t>of</a:t>
            </a:r>
            <a:r>
              <a:rPr sz="1600" spc="-30" dirty="0">
                <a:latin typeface="Arial MT"/>
                <a:cs typeface="Arial MT"/>
              </a:rPr>
              <a:t> </a:t>
            </a:r>
            <a:r>
              <a:rPr sz="1600" spc="-5" dirty="0">
                <a:latin typeface="Arial MT"/>
                <a:cs typeface="Arial MT"/>
              </a:rPr>
              <a:t>Engineering</a:t>
            </a:r>
            <a:endParaRPr sz="1600">
              <a:latin typeface="Arial MT"/>
              <a:cs typeface="Arial MT"/>
            </a:endParaRPr>
          </a:p>
        </p:txBody>
      </p:sp>
      <p:sp>
        <p:nvSpPr>
          <p:cNvPr id="9" name="object 9"/>
          <p:cNvSpPr txBox="1"/>
          <p:nvPr/>
        </p:nvSpPr>
        <p:spPr>
          <a:xfrm>
            <a:off x="915987" y="6462807"/>
            <a:ext cx="101600" cy="177800"/>
          </a:xfrm>
          <a:prstGeom prst="rect">
            <a:avLst/>
          </a:prstGeom>
        </p:spPr>
        <p:txBody>
          <a:bodyPr vert="horz" wrap="square" lIns="0" tIns="0" rIns="0" bIns="0" rtlCol="0">
            <a:spAutoFit/>
          </a:bodyPr>
          <a:lstStyle/>
          <a:p>
            <a:pPr marL="12700">
              <a:lnSpc>
                <a:spcPts val="1240"/>
              </a:lnSpc>
            </a:pPr>
            <a:r>
              <a:rPr sz="1200" dirty="0">
                <a:solidFill>
                  <a:srgbClr val="8B8B8B"/>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317" y="914696"/>
            <a:ext cx="2159000" cy="452120"/>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0000"/>
                </a:solidFill>
                <a:latin typeface="Arial" panose="020B0604020202020204"/>
                <a:cs typeface="Arial" panose="020B0604020202020204"/>
              </a:rPr>
              <a:t>References</a:t>
            </a:r>
            <a:r>
              <a:rPr sz="2800" b="1" spc="-90" dirty="0">
                <a:solidFill>
                  <a:srgbClr val="FF0000"/>
                </a:solidFill>
                <a:latin typeface="Arial" panose="020B0604020202020204"/>
                <a:cs typeface="Arial" panose="020B0604020202020204"/>
              </a:rPr>
              <a:t> </a:t>
            </a:r>
            <a:r>
              <a:rPr sz="2800" b="1" dirty="0">
                <a:solidFill>
                  <a:srgbClr val="FF0000"/>
                </a:solidFill>
                <a:latin typeface="Arial" panose="020B0604020202020204"/>
                <a:cs typeface="Arial" panose="020B0604020202020204"/>
              </a:rPr>
              <a:t>:</a:t>
            </a:r>
            <a:endParaRPr sz="2800" b="1" dirty="0">
              <a:solidFill>
                <a:srgbClr val="FF0000"/>
              </a:solidFill>
              <a:latin typeface="Arial" panose="020B0604020202020204"/>
              <a:cs typeface="Arial" panose="020B0604020202020204"/>
            </a:endParaRPr>
          </a:p>
        </p:txBody>
      </p:sp>
      <p:sp>
        <p:nvSpPr>
          <p:cNvPr id="3" name="object 3"/>
          <p:cNvSpPr txBox="1"/>
          <p:nvPr/>
        </p:nvSpPr>
        <p:spPr>
          <a:xfrm>
            <a:off x="609600" y="1524000"/>
            <a:ext cx="10959781" cy="4880823"/>
          </a:xfrm>
          <a:prstGeom prst="rect">
            <a:avLst/>
          </a:prstGeom>
        </p:spPr>
        <p:txBody>
          <a:bodyPr vert="horz" wrap="square" lIns="0" tIns="12700" rIns="0" bIns="0" rtlCol="0">
            <a:spAutoFit/>
          </a:bodyPr>
          <a:lstStyle/>
          <a:p>
            <a:pPr marL="127000" marR="5080" indent="-114300">
              <a:lnSpc>
                <a:spcPct val="115000"/>
              </a:lnSpc>
              <a:spcBef>
                <a:spcPts val="100"/>
              </a:spcBef>
            </a:pPr>
            <a:r>
              <a:rPr lang="en-IN" sz="1200" dirty="0">
                <a:latin typeface="Arial MT"/>
                <a:cs typeface="Arial MT"/>
              </a:rPr>
              <a:t>[</a:t>
            </a:r>
            <a:r>
              <a:rPr lang="en-IN" dirty="0">
                <a:latin typeface="Arial MT"/>
                <a:cs typeface="Arial MT"/>
              </a:rPr>
              <a:t>1] D. B. O. </a:t>
            </a:r>
            <a:r>
              <a:rPr lang="en-IN" dirty="0" err="1">
                <a:latin typeface="Arial MT"/>
                <a:cs typeface="Arial MT"/>
              </a:rPr>
              <a:t>Boesl</a:t>
            </a:r>
            <a:r>
              <a:rPr lang="en-IN" dirty="0">
                <a:latin typeface="Arial MT"/>
                <a:cs typeface="Arial MT"/>
              </a:rPr>
              <a:t> and B. </a:t>
            </a:r>
            <a:r>
              <a:rPr lang="en-IN" dirty="0" err="1">
                <a:latin typeface="Arial MT"/>
                <a:cs typeface="Arial MT"/>
              </a:rPr>
              <a:t>Liepert</a:t>
            </a:r>
            <a:r>
              <a:rPr lang="en-IN" dirty="0">
                <a:latin typeface="Arial MT"/>
                <a:cs typeface="Arial MT"/>
              </a:rPr>
              <a:t>, “4 robotic </a:t>
            </a:r>
            <a:r>
              <a:rPr lang="en-IN" dirty="0" smtClean="0">
                <a:latin typeface="Arial MT"/>
                <a:cs typeface="Arial MT"/>
              </a:rPr>
              <a:t>revolutions—Proposing </a:t>
            </a:r>
            <a:r>
              <a:rPr lang="en-IN" dirty="0">
                <a:latin typeface="Arial MT"/>
                <a:cs typeface="Arial MT"/>
              </a:rPr>
              <a:t>a holistic phase </a:t>
            </a:r>
            <a:r>
              <a:rPr lang="en-IN" dirty="0" smtClean="0">
                <a:latin typeface="Arial MT"/>
                <a:cs typeface="Arial MT"/>
              </a:rPr>
              <a:t>model </a:t>
            </a:r>
            <a:r>
              <a:rPr lang="en-IN" dirty="0">
                <a:latin typeface="Arial MT"/>
                <a:cs typeface="Arial MT"/>
              </a:rPr>
              <a:t>describing future disruptions in the </a:t>
            </a:r>
            <a:r>
              <a:rPr lang="en-IN" dirty="0" smtClean="0">
                <a:latin typeface="Arial MT"/>
                <a:cs typeface="Arial MT"/>
              </a:rPr>
              <a:t>evolution </a:t>
            </a:r>
            <a:r>
              <a:rPr lang="en-IN" dirty="0">
                <a:latin typeface="Arial MT"/>
                <a:cs typeface="Arial MT"/>
              </a:rPr>
              <a:t>of robotics and </a:t>
            </a:r>
            <a:r>
              <a:rPr lang="en-IN" dirty="0" smtClean="0">
                <a:latin typeface="Arial MT"/>
                <a:cs typeface="Arial MT"/>
              </a:rPr>
              <a:t>automation and </a:t>
            </a:r>
            <a:r>
              <a:rPr lang="en-IN" dirty="0">
                <a:latin typeface="Arial MT"/>
                <a:cs typeface="Arial MT"/>
              </a:rPr>
              <a:t>the </a:t>
            </a:r>
            <a:r>
              <a:rPr lang="en-IN" dirty="0" smtClean="0">
                <a:latin typeface="Arial MT"/>
                <a:cs typeface="Arial MT"/>
              </a:rPr>
              <a:t>rise </a:t>
            </a:r>
            <a:r>
              <a:rPr lang="en-IN" dirty="0">
                <a:latin typeface="Arial MT"/>
                <a:cs typeface="Arial MT"/>
              </a:rPr>
              <a:t>of a new generation r of robotic natives,” </a:t>
            </a:r>
            <a:r>
              <a:rPr lang="en-IN" dirty="0" smtClean="0">
                <a:latin typeface="Arial MT"/>
                <a:cs typeface="Arial MT"/>
              </a:rPr>
              <a:t>in </a:t>
            </a:r>
            <a:r>
              <a:rPr lang="en-IN" dirty="0">
                <a:latin typeface="Arial MT"/>
                <a:cs typeface="Arial MT"/>
              </a:rPr>
              <a:t>Proc. 2016 IEEE/RSJ Int. Conf. Intelligent </a:t>
            </a:r>
            <a:r>
              <a:rPr lang="en-IN" dirty="0" smtClean="0">
                <a:latin typeface="Arial MT"/>
                <a:cs typeface="Arial MT"/>
              </a:rPr>
              <a:t>Robots </a:t>
            </a:r>
            <a:r>
              <a:rPr lang="en-IN" dirty="0">
                <a:latin typeface="Arial MT"/>
                <a:cs typeface="Arial MT"/>
              </a:rPr>
              <a:t>and Systems (IROS), pp. 1262–1267.</a:t>
            </a:r>
            <a:endParaRPr lang="en-IN" dirty="0">
              <a:latin typeface="Arial MT"/>
              <a:cs typeface="Arial MT"/>
            </a:endParaRPr>
          </a:p>
          <a:p>
            <a:pPr marL="127000" marR="5080" indent="-114300">
              <a:lnSpc>
                <a:spcPct val="115000"/>
              </a:lnSpc>
              <a:spcBef>
                <a:spcPts val="100"/>
              </a:spcBef>
            </a:pPr>
            <a:r>
              <a:rPr lang="en-IN" dirty="0">
                <a:latin typeface="Arial MT"/>
                <a:cs typeface="Arial MT"/>
              </a:rPr>
              <a:t>[2] J. M. Anderson, K. </a:t>
            </a:r>
            <a:r>
              <a:rPr lang="en-IN" dirty="0" err="1">
                <a:latin typeface="Arial MT"/>
                <a:cs typeface="Arial MT"/>
              </a:rPr>
              <a:t>Nidhi</a:t>
            </a:r>
            <a:r>
              <a:rPr lang="en-IN" dirty="0">
                <a:latin typeface="Arial MT"/>
                <a:cs typeface="Arial MT"/>
              </a:rPr>
              <a:t>, K. D. Stanley, P. </a:t>
            </a:r>
            <a:r>
              <a:rPr lang="en-IN" dirty="0" smtClean="0">
                <a:latin typeface="Arial MT"/>
                <a:cs typeface="Arial MT"/>
              </a:rPr>
              <a:t>Sorensen</a:t>
            </a:r>
            <a:r>
              <a:rPr lang="en-IN" dirty="0">
                <a:latin typeface="Arial MT"/>
                <a:cs typeface="Arial MT"/>
              </a:rPr>
              <a:t>, C. Samaras, and O. A. </a:t>
            </a:r>
            <a:r>
              <a:rPr lang="en-IN" dirty="0" err="1">
                <a:latin typeface="Arial MT"/>
                <a:cs typeface="Arial MT"/>
              </a:rPr>
              <a:t>Oluwatola</a:t>
            </a:r>
            <a:r>
              <a:rPr lang="en-IN" dirty="0">
                <a:latin typeface="Arial MT"/>
                <a:cs typeface="Arial MT"/>
              </a:rPr>
              <a:t>, </a:t>
            </a:r>
            <a:r>
              <a:rPr lang="en-IN" dirty="0" smtClean="0">
                <a:latin typeface="Arial MT"/>
                <a:cs typeface="Arial MT"/>
              </a:rPr>
              <a:t>Autonomous </a:t>
            </a:r>
            <a:r>
              <a:rPr lang="en-IN" dirty="0">
                <a:latin typeface="Arial MT"/>
                <a:cs typeface="Arial MT"/>
              </a:rPr>
              <a:t>Vehicle Technology: A Guide for </a:t>
            </a:r>
            <a:r>
              <a:rPr lang="en-IN" dirty="0" smtClean="0">
                <a:latin typeface="Arial MT"/>
                <a:cs typeface="Arial MT"/>
              </a:rPr>
              <a:t>Policymakers</a:t>
            </a:r>
            <a:r>
              <a:rPr lang="en-IN" dirty="0">
                <a:latin typeface="Arial MT"/>
                <a:cs typeface="Arial MT"/>
              </a:rPr>
              <a:t>. Santa Monica, CA: Rand Corporation, 2014.</a:t>
            </a:r>
            <a:endParaRPr lang="en-IN" dirty="0">
              <a:latin typeface="Arial MT"/>
              <a:cs typeface="Arial MT"/>
            </a:endParaRPr>
          </a:p>
          <a:p>
            <a:pPr marL="127000" marR="5080" indent="-114300">
              <a:lnSpc>
                <a:spcPct val="115000"/>
              </a:lnSpc>
              <a:spcBef>
                <a:spcPts val="100"/>
              </a:spcBef>
            </a:pPr>
            <a:r>
              <a:rPr lang="en-IN" dirty="0">
                <a:latin typeface="Arial MT"/>
                <a:cs typeface="Arial MT"/>
              </a:rPr>
              <a:t>[3] Taxonomy and Definitions for Terms </a:t>
            </a:r>
            <a:r>
              <a:rPr lang="en-IN" dirty="0" smtClean="0">
                <a:latin typeface="Arial MT"/>
                <a:cs typeface="Arial MT"/>
              </a:rPr>
              <a:t>Related </a:t>
            </a:r>
            <a:r>
              <a:rPr lang="en-IN" dirty="0">
                <a:latin typeface="Arial MT"/>
                <a:cs typeface="Arial MT"/>
              </a:rPr>
              <a:t>to On-Road Motor Vehicle Automated </a:t>
            </a:r>
            <a:r>
              <a:rPr lang="en-IN" dirty="0" smtClean="0">
                <a:latin typeface="Arial MT"/>
                <a:cs typeface="Arial MT"/>
              </a:rPr>
              <a:t>Driving </a:t>
            </a:r>
            <a:r>
              <a:rPr lang="en-IN" dirty="0">
                <a:latin typeface="Arial MT"/>
                <a:cs typeface="Arial MT"/>
              </a:rPr>
              <a:t>Systems, SAE International Standard </a:t>
            </a:r>
            <a:endParaRPr lang="en-IN" dirty="0">
              <a:latin typeface="Arial MT"/>
              <a:cs typeface="Arial MT"/>
            </a:endParaRPr>
          </a:p>
          <a:p>
            <a:pPr marL="127000" marR="5080" indent="-114300">
              <a:lnSpc>
                <a:spcPct val="115000"/>
              </a:lnSpc>
              <a:spcBef>
                <a:spcPts val="100"/>
              </a:spcBef>
            </a:pPr>
            <a:r>
              <a:rPr lang="en-IN" dirty="0">
                <a:latin typeface="Arial MT"/>
                <a:cs typeface="Arial MT"/>
              </a:rPr>
              <a:t>J3016, 2014.</a:t>
            </a:r>
            <a:endParaRPr lang="en-IN" dirty="0">
              <a:latin typeface="Arial MT"/>
              <a:cs typeface="Arial MT"/>
            </a:endParaRPr>
          </a:p>
          <a:p>
            <a:pPr marL="127000" marR="5080" indent="-114300">
              <a:lnSpc>
                <a:spcPct val="115000"/>
              </a:lnSpc>
              <a:spcBef>
                <a:spcPts val="100"/>
              </a:spcBef>
            </a:pPr>
            <a:r>
              <a:rPr lang="en-IN" dirty="0">
                <a:latin typeface="Arial MT"/>
                <a:cs typeface="Arial MT"/>
              </a:rPr>
              <a:t>[4] V. A. Banks, A. Eriksson, J. </a:t>
            </a:r>
            <a:r>
              <a:rPr lang="en-IN" dirty="0" err="1">
                <a:latin typeface="Arial MT"/>
                <a:cs typeface="Arial MT"/>
              </a:rPr>
              <a:t>O’Donoghue</a:t>
            </a:r>
            <a:r>
              <a:rPr lang="en-IN" dirty="0">
                <a:latin typeface="Arial MT"/>
                <a:cs typeface="Arial MT"/>
              </a:rPr>
              <a:t>, </a:t>
            </a:r>
            <a:r>
              <a:rPr lang="en-IN" dirty="0" smtClean="0">
                <a:latin typeface="Arial MT"/>
                <a:cs typeface="Arial MT"/>
              </a:rPr>
              <a:t>and </a:t>
            </a:r>
            <a:r>
              <a:rPr lang="en-IN" dirty="0">
                <a:latin typeface="Arial MT"/>
                <a:cs typeface="Arial MT"/>
              </a:rPr>
              <a:t>N. A. Stanton, “Is partially automated </a:t>
            </a:r>
            <a:r>
              <a:rPr lang="en-IN" dirty="0" smtClean="0">
                <a:latin typeface="Arial MT"/>
                <a:cs typeface="Arial MT"/>
              </a:rPr>
              <a:t>driving </a:t>
            </a:r>
            <a:r>
              <a:rPr lang="en-IN" dirty="0">
                <a:latin typeface="Arial MT"/>
                <a:cs typeface="Arial MT"/>
              </a:rPr>
              <a:t>a bad idea? Observations from an </a:t>
            </a:r>
            <a:r>
              <a:rPr lang="en-IN" dirty="0" err="1">
                <a:latin typeface="Arial MT"/>
                <a:cs typeface="Arial MT"/>
              </a:rPr>
              <a:t>onroad</a:t>
            </a:r>
            <a:r>
              <a:rPr lang="en-IN" dirty="0">
                <a:latin typeface="Arial MT"/>
                <a:cs typeface="Arial MT"/>
              </a:rPr>
              <a:t> study,” Appl. </a:t>
            </a:r>
            <a:r>
              <a:rPr lang="en-IN" dirty="0" err="1">
                <a:latin typeface="Arial MT"/>
                <a:cs typeface="Arial MT"/>
              </a:rPr>
              <a:t>Ergonom</a:t>
            </a:r>
            <a:r>
              <a:rPr lang="en-IN" dirty="0" smtClean="0">
                <a:latin typeface="Arial MT"/>
                <a:cs typeface="Arial MT"/>
              </a:rPr>
              <a:t>., vol</a:t>
            </a:r>
            <a:r>
              <a:rPr lang="en-IN" dirty="0">
                <a:latin typeface="Arial MT"/>
                <a:cs typeface="Arial MT"/>
              </a:rPr>
              <a:t>. 68, pp. </a:t>
            </a:r>
            <a:r>
              <a:rPr lang="en-IN" dirty="0" smtClean="0">
                <a:latin typeface="Arial MT"/>
                <a:cs typeface="Arial MT"/>
              </a:rPr>
              <a:t>138–145</a:t>
            </a:r>
            <a:r>
              <a:rPr lang="en-IN" dirty="0">
                <a:latin typeface="Arial MT"/>
                <a:cs typeface="Arial MT"/>
              </a:rPr>
              <a:t>, Apr. 2018. </a:t>
            </a:r>
            <a:endParaRPr lang="en-IN" dirty="0">
              <a:latin typeface="Arial MT"/>
              <a:cs typeface="Arial MT"/>
            </a:endParaRPr>
          </a:p>
          <a:p>
            <a:pPr marL="127000" marR="5080" indent="-114300">
              <a:lnSpc>
                <a:spcPct val="115000"/>
              </a:lnSpc>
              <a:spcBef>
                <a:spcPts val="100"/>
              </a:spcBef>
            </a:pPr>
            <a:r>
              <a:rPr lang="en-IN" dirty="0">
                <a:latin typeface="Arial MT"/>
                <a:cs typeface="Arial MT"/>
              </a:rPr>
              <a:t>[5] M. </a:t>
            </a:r>
            <a:r>
              <a:rPr lang="en-IN" dirty="0" err="1">
                <a:latin typeface="Arial MT"/>
                <a:cs typeface="Arial MT"/>
              </a:rPr>
              <a:t>Bojarski</a:t>
            </a:r>
            <a:r>
              <a:rPr lang="en-IN" dirty="0">
                <a:latin typeface="Arial MT"/>
                <a:cs typeface="Arial MT"/>
              </a:rPr>
              <a:t>, D. Del </a:t>
            </a:r>
            <a:r>
              <a:rPr lang="en-IN" dirty="0" err="1">
                <a:latin typeface="Arial MT"/>
                <a:cs typeface="Arial MT"/>
              </a:rPr>
              <a:t>Testa</a:t>
            </a:r>
            <a:r>
              <a:rPr lang="en-IN" dirty="0">
                <a:latin typeface="Arial MT"/>
                <a:cs typeface="Arial MT"/>
              </a:rPr>
              <a:t>, D. </a:t>
            </a:r>
            <a:r>
              <a:rPr lang="en-IN" dirty="0" err="1">
                <a:latin typeface="Arial MT"/>
                <a:cs typeface="Arial MT"/>
              </a:rPr>
              <a:t>Dworakowski</a:t>
            </a:r>
            <a:r>
              <a:rPr lang="en-IN" dirty="0">
                <a:latin typeface="Arial MT"/>
                <a:cs typeface="Arial MT"/>
              </a:rPr>
              <a:t>, B. </a:t>
            </a:r>
            <a:r>
              <a:rPr lang="en-IN" dirty="0" err="1">
                <a:latin typeface="Arial MT"/>
                <a:cs typeface="Arial MT"/>
              </a:rPr>
              <a:t>Firner</a:t>
            </a:r>
            <a:r>
              <a:rPr lang="en-IN" dirty="0">
                <a:latin typeface="Arial MT"/>
                <a:cs typeface="Arial MT"/>
              </a:rPr>
              <a:t>, B. </a:t>
            </a:r>
            <a:r>
              <a:rPr lang="en-IN" dirty="0" err="1">
                <a:latin typeface="Arial MT"/>
                <a:cs typeface="Arial MT"/>
              </a:rPr>
              <a:t>Flepp</a:t>
            </a:r>
            <a:r>
              <a:rPr lang="en-IN" dirty="0">
                <a:latin typeface="Arial MT"/>
                <a:cs typeface="Arial MT"/>
              </a:rPr>
              <a:t>, P. </a:t>
            </a:r>
            <a:r>
              <a:rPr lang="en-IN" dirty="0" err="1">
                <a:latin typeface="Arial MT"/>
                <a:cs typeface="Arial MT"/>
              </a:rPr>
              <a:t>Goyal</a:t>
            </a:r>
            <a:r>
              <a:rPr lang="en-IN" dirty="0">
                <a:latin typeface="Arial MT"/>
                <a:cs typeface="Arial MT"/>
              </a:rPr>
              <a:t>, L. D. </a:t>
            </a:r>
            <a:r>
              <a:rPr lang="en-IN" dirty="0" err="1">
                <a:latin typeface="Arial MT"/>
                <a:cs typeface="Arial MT"/>
              </a:rPr>
              <a:t>Jackel</a:t>
            </a:r>
            <a:r>
              <a:rPr lang="en-IN" dirty="0">
                <a:latin typeface="Arial MT"/>
                <a:cs typeface="Arial MT"/>
              </a:rPr>
              <a:t>, M. </a:t>
            </a:r>
            <a:r>
              <a:rPr lang="en-IN" dirty="0" err="1" smtClean="0">
                <a:latin typeface="Arial MT"/>
                <a:cs typeface="Arial MT"/>
              </a:rPr>
              <a:t>Monfort</a:t>
            </a:r>
            <a:r>
              <a:rPr lang="en-IN" dirty="0">
                <a:latin typeface="Arial MT"/>
                <a:cs typeface="Arial MT"/>
              </a:rPr>
              <a:t>, U. Muller, J. Zhang, X. Zhang, J. </a:t>
            </a:r>
            <a:endParaRPr lang="en-IN" dirty="0">
              <a:latin typeface="Arial MT"/>
              <a:cs typeface="Arial MT"/>
            </a:endParaRPr>
          </a:p>
          <a:p>
            <a:pPr marL="127000" marR="5080" indent="-114300">
              <a:lnSpc>
                <a:spcPct val="115000"/>
              </a:lnSpc>
              <a:spcBef>
                <a:spcPts val="100"/>
              </a:spcBef>
            </a:pPr>
            <a:r>
              <a:rPr lang="en-IN" dirty="0">
                <a:latin typeface="Arial MT"/>
                <a:cs typeface="Arial MT"/>
              </a:rPr>
              <a:t>Zhao, and K. </a:t>
            </a:r>
            <a:r>
              <a:rPr lang="en-IN" dirty="0" err="1">
                <a:latin typeface="Arial MT"/>
                <a:cs typeface="Arial MT"/>
              </a:rPr>
              <a:t>Zieba</a:t>
            </a:r>
            <a:r>
              <a:rPr lang="en-IN" dirty="0">
                <a:latin typeface="Arial MT"/>
                <a:cs typeface="Arial MT"/>
              </a:rPr>
              <a:t>. (2016). End to end learning for self-driving cars. </a:t>
            </a:r>
            <a:r>
              <a:rPr lang="en-IN" dirty="0" err="1">
                <a:latin typeface="Arial MT"/>
                <a:cs typeface="Arial MT"/>
              </a:rPr>
              <a:t>arXiv</a:t>
            </a:r>
            <a:r>
              <a:rPr lang="en-IN" dirty="0">
                <a:latin typeface="Arial MT"/>
                <a:cs typeface="Arial MT"/>
              </a:rPr>
              <a:t>. [Online]. Available: https://arxiv.org/abs/1604.07316</a:t>
            </a:r>
            <a:endParaRPr lang="en-IN" dirty="0">
              <a:latin typeface="Arial MT"/>
              <a:cs typeface="Arial MT"/>
            </a:endParaRPr>
          </a:p>
          <a:p>
            <a:pPr marL="127000" marR="5080" indent="-114300">
              <a:lnSpc>
                <a:spcPct val="115000"/>
              </a:lnSpc>
              <a:spcBef>
                <a:spcPts val="100"/>
              </a:spcBef>
            </a:pPr>
            <a:r>
              <a:rPr lang="en-IN" dirty="0">
                <a:latin typeface="Arial MT"/>
                <a:cs typeface="Arial MT"/>
              </a:rPr>
              <a:t>[6] Road Vehicles—Functional Safety, ISO </a:t>
            </a:r>
            <a:r>
              <a:rPr lang="en-IN" dirty="0" smtClean="0">
                <a:latin typeface="Arial MT"/>
                <a:cs typeface="Arial MT"/>
              </a:rPr>
              <a:t>Standard </a:t>
            </a:r>
            <a:r>
              <a:rPr lang="en-IN" dirty="0">
                <a:latin typeface="Arial MT"/>
                <a:cs typeface="Arial MT"/>
              </a:rPr>
              <a:t>26262, 2011.</a:t>
            </a:r>
            <a:endParaRPr dirty="0">
              <a:latin typeface="Arial MT"/>
              <a:cs typeface="Arial MT"/>
            </a:endParaRPr>
          </a:p>
        </p:txBody>
      </p:sp>
      <p:grpSp>
        <p:nvGrpSpPr>
          <p:cNvPr id="4" name="object 4"/>
          <p:cNvGrpSpPr/>
          <p:nvPr/>
        </p:nvGrpSpPr>
        <p:grpSpPr>
          <a:xfrm>
            <a:off x="738187" y="196262"/>
            <a:ext cx="10558145" cy="459740"/>
            <a:chOff x="738187" y="196262"/>
            <a:chExt cx="10558145" cy="459740"/>
          </a:xfrm>
        </p:grpSpPr>
        <p:sp>
          <p:nvSpPr>
            <p:cNvPr id="5" name="object 5"/>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6" name="object 6"/>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7727950">
              <a:lnSpc>
                <a:spcPct val="100000"/>
              </a:lnSpc>
              <a:spcBef>
                <a:spcPts val="100"/>
              </a:spcBef>
            </a:pPr>
            <a:r>
              <a:rPr spc="-5" dirty="0"/>
              <a:t>Bhujbal</a:t>
            </a:r>
            <a:r>
              <a:rPr spc="-45" dirty="0"/>
              <a:t> </a:t>
            </a:r>
            <a:r>
              <a:rPr spc="-5" dirty="0"/>
              <a:t>Knowledge</a:t>
            </a:r>
            <a:r>
              <a:rPr spc="-45" dirty="0"/>
              <a:t> </a:t>
            </a:r>
            <a:r>
              <a:rPr spc="-5" dirty="0"/>
              <a:t>City</a:t>
            </a:r>
            <a:endParaRPr spc="-5" dirty="0"/>
          </a:p>
        </p:txBody>
      </p:sp>
      <p:pic>
        <p:nvPicPr>
          <p:cNvPr id="8" name="object 8"/>
          <p:cNvPicPr/>
          <p:nvPr/>
        </p:nvPicPr>
        <p:blipFill>
          <a:blip r:embed="rId1" cstate="print"/>
          <a:stretch>
            <a:fillRect/>
          </a:stretch>
        </p:blipFill>
        <p:spPr>
          <a:xfrm>
            <a:off x="1511076" y="106362"/>
            <a:ext cx="1253934" cy="638976"/>
          </a:xfrm>
          <a:prstGeom prst="rect">
            <a:avLst/>
          </a:prstGeom>
        </p:spPr>
      </p:pic>
      <p:sp>
        <p:nvSpPr>
          <p:cNvPr id="9" name="object 9"/>
          <p:cNvSpPr txBox="1"/>
          <p:nvPr/>
        </p:nvSpPr>
        <p:spPr>
          <a:xfrm>
            <a:off x="8633349" y="715989"/>
            <a:ext cx="258381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MET</a:t>
            </a:r>
            <a:r>
              <a:rPr sz="1600" spc="-35" dirty="0">
                <a:latin typeface="Arial MT"/>
                <a:cs typeface="Arial MT"/>
              </a:rPr>
              <a:t> </a:t>
            </a:r>
            <a:r>
              <a:rPr sz="1600" spc="-5" dirty="0">
                <a:latin typeface="Arial MT"/>
                <a:cs typeface="Arial MT"/>
              </a:rPr>
              <a:t>Institute</a:t>
            </a:r>
            <a:r>
              <a:rPr sz="1600" spc="-30" dirty="0">
                <a:latin typeface="Arial MT"/>
                <a:cs typeface="Arial MT"/>
              </a:rPr>
              <a:t> </a:t>
            </a:r>
            <a:r>
              <a:rPr sz="1600" spc="-5" dirty="0">
                <a:latin typeface="Arial MT"/>
                <a:cs typeface="Arial MT"/>
              </a:rPr>
              <a:t>of</a:t>
            </a:r>
            <a:r>
              <a:rPr sz="1600" spc="-30" dirty="0">
                <a:latin typeface="Arial MT"/>
                <a:cs typeface="Arial MT"/>
              </a:rPr>
              <a:t> </a:t>
            </a:r>
            <a:r>
              <a:rPr sz="1600" spc="-5" dirty="0">
                <a:latin typeface="Arial MT"/>
                <a:cs typeface="Arial MT"/>
              </a:rPr>
              <a:t>Engineering</a:t>
            </a:r>
            <a:endParaRPr sz="1600">
              <a:latin typeface="Arial MT"/>
              <a:cs typeface="Arial MT"/>
            </a:endParaRPr>
          </a:p>
        </p:txBody>
      </p:sp>
      <p:sp>
        <p:nvSpPr>
          <p:cNvPr id="10" name="object 10"/>
          <p:cNvSpPr txBox="1"/>
          <p:nvPr/>
        </p:nvSpPr>
        <p:spPr>
          <a:xfrm>
            <a:off x="915987" y="6462807"/>
            <a:ext cx="101600" cy="177800"/>
          </a:xfrm>
          <a:prstGeom prst="rect">
            <a:avLst/>
          </a:prstGeom>
        </p:spPr>
        <p:txBody>
          <a:bodyPr vert="horz" wrap="square" lIns="0" tIns="0" rIns="0" bIns="0" rtlCol="0">
            <a:spAutoFit/>
          </a:bodyPr>
          <a:lstStyle/>
          <a:p>
            <a:pPr marL="12700">
              <a:lnSpc>
                <a:spcPts val="1240"/>
              </a:lnSpc>
            </a:pPr>
            <a:r>
              <a:rPr sz="1200" dirty="0">
                <a:solidFill>
                  <a:srgbClr val="8B8B8B"/>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85990" y="2931795"/>
            <a:ext cx="3949700" cy="939800"/>
          </a:xfrm>
          <a:prstGeom prst="rect">
            <a:avLst/>
          </a:prstGeom>
        </p:spPr>
        <p:txBody>
          <a:bodyPr vert="horz" wrap="square" lIns="0" tIns="12700" rIns="0" bIns="0" rtlCol="0">
            <a:spAutoFit/>
          </a:bodyPr>
          <a:lstStyle/>
          <a:p>
            <a:pPr marL="12700">
              <a:lnSpc>
                <a:spcPct val="100000"/>
              </a:lnSpc>
              <a:spcBef>
                <a:spcPts val="100"/>
              </a:spcBef>
            </a:pPr>
            <a:r>
              <a:rPr sz="6000" spc="-5" dirty="0">
                <a:solidFill>
                  <a:srgbClr val="FF0000"/>
                </a:solidFill>
                <a:latin typeface="Calibri" panose="020F0502020204030204"/>
                <a:cs typeface="Calibri" panose="020F0502020204030204"/>
              </a:rPr>
              <a:t>Thank</a:t>
            </a:r>
            <a:r>
              <a:rPr sz="6000" spc="-50" dirty="0">
                <a:solidFill>
                  <a:srgbClr val="FF0000"/>
                </a:solidFill>
                <a:latin typeface="Calibri" panose="020F0502020204030204"/>
                <a:cs typeface="Calibri" panose="020F0502020204030204"/>
              </a:rPr>
              <a:t> </a:t>
            </a:r>
            <a:r>
              <a:rPr sz="6000" spc="-5" dirty="0">
                <a:solidFill>
                  <a:srgbClr val="FF0000"/>
                </a:solidFill>
                <a:latin typeface="Calibri" panose="020F0502020204030204"/>
                <a:cs typeface="Calibri" panose="020F0502020204030204"/>
              </a:rPr>
              <a:t>You</a:t>
            </a:r>
            <a:r>
              <a:rPr sz="6000" spc="-50" dirty="0">
                <a:solidFill>
                  <a:srgbClr val="FF0000"/>
                </a:solidFill>
                <a:latin typeface="Calibri" panose="020F0502020204030204"/>
                <a:cs typeface="Calibri" panose="020F0502020204030204"/>
              </a:rPr>
              <a:t> </a:t>
            </a:r>
            <a:r>
              <a:rPr sz="6000" dirty="0">
                <a:solidFill>
                  <a:srgbClr val="FF0000"/>
                </a:solidFill>
                <a:latin typeface="Calibri" panose="020F0502020204030204"/>
                <a:cs typeface="Calibri" panose="020F0502020204030204"/>
              </a:rPr>
              <a:t>…</a:t>
            </a:r>
            <a:endParaRPr sz="6000" dirty="0">
              <a:solidFill>
                <a:srgbClr val="FF0000"/>
              </a:solidFill>
              <a:latin typeface="Calibri" panose="020F0502020204030204"/>
              <a:cs typeface="Calibri" panose="020F0502020204030204"/>
            </a:endParaRPr>
          </a:p>
        </p:txBody>
      </p:sp>
      <p:grpSp>
        <p:nvGrpSpPr>
          <p:cNvPr id="3" name="object 3"/>
          <p:cNvGrpSpPr/>
          <p:nvPr/>
        </p:nvGrpSpPr>
        <p:grpSpPr>
          <a:xfrm>
            <a:off x="738187" y="196262"/>
            <a:ext cx="10558145" cy="459740"/>
            <a:chOff x="738187" y="196262"/>
            <a:chExt cx="10558145" cy="459740"/>
          </a:xfrm>
        </p:grpSpPr>
        <p:sp>
          <p:nvSpPr>
            <p:cNvPr id="4" name="object 4"/>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5" name="object 5"/>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7727950">
              <a:lnSpc>
                <a:spcPct val="100000"/>
              </a:lnSpc>
              <a:spcBef>
                <a:spcPts val="100"/>
              </a:spcBef>
            </a:pPr>
            <a:r>
              <a:rPr spc="-5" dirty="0"/>
              <a:t>Bhujbal</a:t>
            </a:r>
            <a:r>
              <a:rPr spc="-45" dirty="0"/>
              <a:t> </a:t>
            </a:r>
            <a:r>
              <a:rPr spc="-5" dirty="0"/>
              <a:t>Knowledge</a:t>
            </a:r>
            <a:r>
              <a:rPr spc="-45" dirty="0"/>
              <a:t> </a:t>
            </a:r>
            <a:r>
              <a:rPr spc="-5" dirty="0"/>
              <a:t>City</a:t>
            </a:r>
            <a:endParaRPr spc="-5" dirty="0"/>
          </a:p>
        </p:txBody>
      </p:sp>
      <p:pic>
        <p:nvPicPr>
          <p:cNvPr id="7" name="object 7"/>
          <p:cNvPicPr/>
          <p:nvPr/>
        </p:nvPicPr>
        <p:blipFill>
          <a:blip r:embed="rId1" cstate="print"/>
          <a:stretch>
            <a:fillRect/>
          </a:stretch>
        </p:blipFill>
        <p:spPr>
          <a:xfrm>
            <a:off x="1511076" y="106362"/>
            <a:ext cx="1253934" cy="638976"/>
          </a:xfrm>
          <a:prstGeom prst="rect">
            <a:avLst/>
          </a:prstGeom>
        </p:spPr>
      </p:pic>
      <p:sp>
        <p:nvSpPr>
          <p:cNvPr id="8" name="object 8"/>
          <p:cNvSpPr txBox="1"/>
          <p:nvPr/>
        </p:nvSpPr>
        <p:spPr>
          <a:xfrm>
            <a:off x="8633349" y="715989"/>
            <a:ext cx="258381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MET</a:t>
            </a:r>
            <a:r>
              <a:rPr sz="1600" spc="-35" dirty="0">
                <a:latin typeface="Arial MT"/>
                <a:cs typeface="Arial MT"/>
              </a:rPr>
              <a:t> </a:t>
            </a:r>
            <a:r>
              <a:rPr sz="1600" spc="-5" dirty="0">
                <a:latin typeface="Arial MT"/>
                <a:cs typeface="Arial MT"/>
              </a:rPr>
              <a:t>Institute</a:t>
            </a:r>
            <a:r>
              <a:rPr sz="1600" spc="-30" dirty="0">
                <a:latin typeface="Arial MT"/>
                <a:cs typeface="Arial MT"/>
              </a:rPr>
              <a:t> </a:t>
            </a:r>
            <a:r>
              <a:rPr sz="1600" spc="-5" dirty="0">
                <a:latin typeface="Arial MT"/>
                <a:cs typeface="Arial MT"/>
              </a:rPr>
              <a:t>of</a:t>
            </a:r>
            <a:r>
              <a:rPr sz="1600" spc="-30" dirty="0">
                <a:latin typeface="Arial MT"/>
                <a:cs typeface="Arial MT"/>
              </a:rPr>
              <a:t> </a:t>
            </a:r>
            <a:r>
              <a:rPr sz="1600" spc="-5" dirty="0">
                <a:latin typeface="Arial MT"/>
                <a:cs typeface="Arial MT"/>
              </a:rPr>
              <a:t>Engineering</a:t>
            </a:r>
            <a:endParaRPr sz="1600">
              <a:latin typeface="Arial MT"/>
              <a:cs typeface="Arial MT"/>
            </a:endParaRPr>
          </a:p>
        </p:txBody>
      </p:sp>
      <p:sp>
        <p:nvSpPr>
          <p:cNvPr id="9" name="object 9"/>
          <p:cNvSpPr txBox="1"/>
          <p:nvPr/>
        </p:nvSpPr>
        <p:spPr>
          <a:xfrm>
            <a:off x="915987" y="6462807"/>
            <a:ext cx="101600" cy="177800"/>
          </a:xfrm>
          <a:prstGeom prst="rect">
            <a:avLst/>
          </a:prstGeom>
        </p:spPr>
        <p:txBody>
          <a:bodyPr vert="horz" wrap="square" lIns="0" tIns="0" rIns="0" bIns="0" rtlCol="0">
            <a:spAutoFit/>
          </a:bodyPr>
          <a:lstStyle/>
          <a:p>
            <a:pPr marL="12700">
              <a:lnSpc>
                <a:spcPts val="1240"/>
              </a:lnSpc>
            </a:pPr>
            <a:r>
              <a:rPr sz="1200" dirty="0">
                <a:solidFill>
                  <a:srgbClr val="8B8B8B"/>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50938" y="1025588"/>
            <a:ext cx="6085205" cy="3865879"/>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0000"/>
                </a:solidFill>
                <a:latin typeface="Arial" panose="020B0604020202020204"/>
                <a:cs typeface="Arial" panose="020B0604020202020204"/>
              </a:rPr>
              <a:t>Contents</a:t>
            </a:r>
            <a:r>
              <a:rPr sz="2800" b="1" spc="-50" dirty="0">
                <a:solidFill>
                  <a:srgbClr val="FF0000"/>
                </a:solidFill>
                <a:latin typeface="Arial" panose="020B0604020202020204"/>
                <a:cs typeface="Arial" panose="020B0604020202020204"/>
              </a:rPr>
              <a:t> </a:t>
            </a:r>
            <a:r>
              <a:rPr sz="2800" b="1" dirty="0">
                <a:solidFill>
                  <a:srgbClr val="FF0000"/>
                </a:solidFill>
                <a:latin typeface="Arial" panose="020B0604020202020204"/>
                <a:cs typeface="Arial" panose="020B0604020202020204"/>
              </a:rPr>
              <a:t>:</a:t>
            </a:r>
            <a:endParaRPr sz="2800">
              <a:solidFill>
                <a:srgbClr val="FF0000"/>
              </a:solidFill>
              <a:latin typeface="Arial" panose="020B0604020202020204"/>
              <a:cs typeface="Arial" panose="020B0604020202020204"/>
            </a:endParaRPr>
          </a:p>
          <a:p>
            <a:pPr>
              <a:lnSpc>
                <a:spcPct val="100000"/>
              </a:lnSpc>
              <a:spcBef>
                <a:spcPts val="25"/>
              </a:spcBef>
            </a:pPr>
            <a:endParaRPr sz="2900">
              <a:latin typeface="Arial" panose="020B0604020202020204"/>
              <a:cs typeface="Arial" panose="020B0604020202020204"/>
            </a:endParaRPr>
          </a:p>
          <a:p>
            <a:pPr marL="407035" indent="-394970">
              <a:lnSpc>
                <a:spcPct val="100000"/>
              </a:lnSpc>
              <a:buAutoNum type="arabicPeriod"/>
              <a:tabLst>
                <a:tab pos="407670" algn="l"/>
              </a:tabLst>
            </a:pPr>
            <a:r>
              <a:rPr sz="2800" b="1" spc="-5" dirty="0">
                <a:latin typeface="Arial" panose="020B0604020202020204"/>
                <a:cs typeface="Arial" panose="020B0604020202020204"/>
              </a:rPr>
              <a:t>Introduction</a:t>
            </a:r>
            <a:endParaRPr sz="2800">
              <a:latin typeface="Arial" panose="020B0604020202020204"/>
              <a:cs typeface="Arial" panose="020B0604020202020204"/>
            </a:endParaRPr>
          </a:p>
          <a:p>
            <a:pPr marL="407035" indent="-394970">
              <a:lnSpc>
                <a:spcPct val="100000"/>
              </a:lnSpc>
              <a:buAutoNum type="arabicPeriod"/>
              <a:tabLst>
                <a:tab pos="407670" algn="l"/>
              </a:tabLst>
            </a:pPr>
            <a:r>
              <a:rPr sz="2800" b="1" spc="-5" dirty="0">
                <a:latin typeface="Arial" panose="020B0604020202020204"/>
                <a:cs typeface="Arial" panose="020B0604020202020204"/>
              </a:rPr>
              <a:t>Literature</a:t>
            </a:r>
            <a:r>
              <a:rPr sz="2800" b="1" spc="-55" dirty="0">
                <a:latin typeface="Arial" panose="020B0604020202020204"/>
                <a:cs typeface="Arial" panose="020B0604020202020204"/>
              </a:rPr>
              <a:t> </a:t>
            </a:r>
            <a:r>
              <a:rPr sz="2800" b="1" spc="-5" dirty="0">
                <a:latin typeface="Arial" panose="020B0604020202020204"/>
                <a:cs typeface="Arial" panose="020B0604020202020204"/>
              </a:rPr>
              <a:t>Survey</a:t>
            </a:r>
            <a:endParaRPr sz="2800">
              <a:latin typeface="Arial" panose="020B0604020202020204"/>
              <a:cs typeface="Arial" panose="020B0604020202020204"/>
            </a:endParaRPr>
          </a:p>
          <a:p>
            <a:pPr marL="407035" indent="-394970">
              <a:lnSpc>
                <a:spcPct val="100000"/>
              </a:lnSpc>
              <a:buAutoNum type="arabicPeriod"/>
              <a:tabLst>
                <a:tab pos="407670" algn="l"/>
              </a:tabLst>
            </a:pPr>
            <a:r>
              <a:rPr sz="2800" b="1" dirty="0">
                <a:latin typeface="Arial" panose="020B0604020202020204"/>
                <a:cs typeface="Arial" panose="020B0604020202020204"/>
              </a:rPr>
              <a:t>Methodology</a:t>
            </a:r>
            <a:r>
              <a:rPr sz="2800" b="1" spc="-50" dirty="0">
                <a:latin typeface="Arial" panose="020B0604020202020204"/>
                <a:cs typeface="Arial" panose="020B0604020202020204"/>
              </a:rPr>
              <a:t> </a:t>
            </a:r>
            <a:r>
              <a:rPr sz="2800" b="1" spc="-5" dirty="0">
                <a:latin typeface="Arial" panose="020B0604020202020204"/>
                <a:cs typeface="Arial" panose="020B0604020202020204"/>
              </a:rPr>
              <a:t>and</a:t>
            </a:r>
            <a:r>
              <a:rPr sz="2800" b="1" spc="-50" dirty="0">
                <a:latin typeface="Arial" panose="020B0604020202020204"/>
                <a:cs typeface="Arial" panose="020B0604020202020204"/>
              </a:rPr>
              <a:t> </a:t>
            </a:r>
            <a:r>
              <a:rPr sz="2800" b="1" spc="-5" dirty="0">
                <a:latin typeface="Arial" panose="020B0604020202020204"/>
                <a:cs typeface="Arial" panose="020B0604020202020204"/>
              </a:rPr>
              <a:t>Implementation</a:t>
            </a:r>
            <a:endParaRPr sz="2800">
              <a:latin typeface="Arial" panose="020B0604020202020204"/>
              <a:cs typeface="Arial" panose="020B0604020202020204"/>
            </a:endParaRPr>
          </a:p>
          <a:p>
            <a:pPr marL="407035" indent="-394970">
              <a:lnSpc>
                <a:spcPct val="100000"/>
              </a:lnSpc>
              <a:buAutoNum type="arabicPeriod"/>
              <a:tabLst>
                <a:tab pos="407670" algn="l"/>
              </a:tabLst>
            </a:pPr>
            <a:r>
              <a:rPr sz="2800" b="1" spc="-5" dirty="0">
                <a:latin typeface="Arial" panose="020B0604020202020204"/>
                <a:cs typeface="Arial" panose="020B0604020202020204"/>
              </a:rPr>
              <a:t>Results</a:t>
            </a:r>
            <a:r>
              <a:rPr sz="2800" b="1" spc="-30" dirty="0">
                <a:latin typeface="Arial" panose="020B0604020202020204"/>
                <a:cs typeface="Arial" panose="020B0604020202020204"/>
              </a:rPr>
              <a:t> </a:t>
            </a:r>
            <a:r>
              <a:rPr sz="2800" b="1" spc="-5" dirty="0">
                <a:latin typeface="Arial" panose="020B0604020202020204"/>
                <a:cs typeface="Arial" panose="020B0604020202020204"/>
              </a:rPr>
              <a:t>discussed</a:t>
            </a:r>
            <a:r>
              <a:rPr sz="2800" b="1" spc="-30" dirty="0">
                <a:latin typeface="Arial" panose="020B0604020202020204"/>
                <a:cs typeface="Arial" panose="020B0604020202020204"/>
              </a:rPr>
              <a:t> </a:t>
            </a:r>
            <a:r>
              <a:rPr sz="2800" b="1" spc="-5" dirty="0">
                <a:latin typeface="Arial" panose="020B0604020202020204"/>
                <a:cs typeface="Arial" panose="020B0604020202020204"/>
              </a:rPr>
              <a:t>if</a:t>
            </a:r>
            <a:r>
              <a:rPr sz="2800" b="1" spc="-30" dirty="0">
                <a:latin typeface="Arial" panose="020B0604020202020204"/>
                <a:cs typeface="Arial" panose="020B0604020202020204"/>
              </a:rPr>
              <a:t> </a:t>
            </a:r>
            <a:r>
              <a:rPr sz="2800" b="1" spc="-5" dirty="0">
                <a:latin typeface="Arial" panose="020B0604020202020204"/>
                <a:cs typeface="Arial" panose="020B0604020202020204"/>
              </a:rPr>
              <a:t>any</a:t>
            </a:r>
            <a:endParaRPr sz="2800">
              <a:latin typeface="Arial" panose="020B0604020202020204"/>
              <a:cs typeface="Arial" panose="020B0604020202020204"/>
            </a:endParaRPr>
          </a:p>
          <a:p>
            <a:pPr marL="407035" indent="-394970">
              <a:lnSpc>
                <a:spcPct val="100000"/>
              </a:lnSpc>
              <a:buAutoNum type="arabicPeriod"/>
              <a:tabLst>
                <a:tab pos="407670" algn="l"/>
              </a:tabLst>
            </a:pPr>
            <a:r>
              <a:rPr sz="2800" b="1" spc="-5" dirty="0">
                <a:latin typeface="Arial" panose="020B0604020202020204"/>
                <a:cs typeface="Arial" panose="020B0604020202020204"/>
              </a:rPr>
              <a:t>Applications</a:t>
            </a:r>
            <a:endParaRPr sz="2800">
              <a:latin typeface="Arial" panose="020B0604020202020204"/>
              <a:cs typeface="Arial" panose="020B0604020202020204"/>
            </a:endParaRPr>
          </a:p>
          <a:p>
            <a:pPr marL="407035" indent="-394970">
              <a:lnSpc>
                <a:spcPct val="100000"/>
              </a:lnSpc>
              <a:buAutoNum type="arabicPeriod"/>
              <a:tabLst>
                <a:tab pos="407670" algn="l"/>
              </a:tabLst>
            </a:pPr>
            <a:r>
              <a:rPr sz="2800" b="1" spc="-5" dirty="0">
                <a:latin typeface="Arial" panose="020B0604020202020204"/>
                <a:cs typeface="Arial" panose="020B0604020202020204"/>
              </a:rPr>
              <a:t>Conclusion</a:t>
            </a:r>
            <a:endParaRPr sz="2800">
              <a:latin typeface="Arial" panose="020B0604020202020204"/>
              <a:cs typeface="Arial" panose="020B0604020202020204"/>
            </a:endParaRPr>
          </a:p>
          <a:p>
            <a:pPr marL="407035" indent="-394970">
              <a:lnSpc>
                <a:spcPct val="100000"/>
              </a:lnSpc>
              <a:buAutoNum type="arabicPeriod"/>
              <a:tabLst>
                <a:tab pos="407670" algn="l"/>
              </a:tabLst>
            </a:pPr>
            <a:r>
              <a:rPr sz="2800" b="1" spc="-5" dirty="0">
                <a:latin typeface="Arial" panose="020B0604020202020204"/>
                <a:cs typeface="Arial" panose="020B0604020202020204"/>
              </a:rPr>
              <a:t>References</a:t>
            </a:r>
            <a:endParaRPr sz="2800">
              <a:latin typeface="Arial" panose="020B0604020202020204"/>
              <a:cs typeface="Arial" panose="020B0604020202020204"/>
            </a:endParaRPr>
          </a:p>
        </p:txBody>
      </p:sp>
      <p:grpSp>
        <p:nvGrpSpPr>
          <p:cNvPr id="3" name="object 3"/>
          <p:cNvGrpSpPr/>
          <p:nvPr/>
        </p:nvGrpSpPr>
        <p:grpSpPr>
          <a:xfrm>
            <a:off x="740548" y="195980"/>
            <a:ext cx="10558145" cy="459740"/>
            <a:chOff x="738187" y="196262"/>
            <a:chExt cx="10558145" cy="459740"/>
          </a:xfrm>
        </p:grpSpPr>
        <p:sp>
          <p:nvSpPr>
            <p:cNvPr id="4" name="object 4"/>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5" name="object 5"/>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7727950">
              <a:lnSpc>
                <a:spcPct val="100000"/>
              </a:lnSpc>
              <a:spcBef>
                <a:spcPts val="100"/>
              </a:spcBef>
            </a:pPr>
            <a:r>
              <a:rPr spc="-5" dirty="0"/>
              <a:t>Bhujbal</a:t>
            </a:r>
            <a:r>
              <a:rPr spc="-45" dirty="0"/>
              <a:t> </a:t>
            </a:r>
            <a:r>
              <a:rPr spc="-5" dirty="0"/>
              <a:t>Knowledge</a:t>
            </a:r>
            <a:r>
              <a:rPr spc="-45" dirty="0"/>
              <a:t> </a:t>
            </a:r>
            <a:r>
              <a:rPr spc="-5" dirty="0"/>
              <a:t>City</a:t>
            </a:r>
            <a:endParaRPr spc="-5" dirty="0"/>
          </a:p>
        </p:txBody>
      </p:sp>
      <p:pic>
        <p:nvPicPr>
          <p:cNvPr id="7" name="object 7"/>
          <p:cNvPicPr/>
          <p:nvPr/>
        </p:nvPicPr>
        <p:blipFill>
          <a:blip r:embed="rId1" cstate="print"/>
          <a:stretch>
            <a:fillRect/>
          </a:stretch>
        </p:blipFill>
        <p:spPr>
          <a:xfrm>
            <a:off x="1511076" y="106362"/>
            <a:ext cx="1253934" cy="638976"/>
          </a:xfrm>
          <a:prstGeom prst="rect">
            <a:avLst/>
          </a:prstGeom>
        </p:spPr>
      </p:pic>
      <p:sp>
        <p:nvSpPr>
          <p:cNvPr id="8" name="object 8"/>
          <p:cNvSpPr txBox="1"/>
          <p:nvPr/>
        </p:nvSpPr>
        <p:spPr>
          <a:xfrm>
            <a:off x="8633349" y="715989"/>
            <a:ext cx="258381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MET</a:t>
            </a:r>
            <a:r>
              <a:rPr sz="1600" spc="-35" dirty="0">
                <a:latin typeface="Arial MT"/>
                <a:cs typeface="Arial MT"/>
              </a:rPr>
              <a:t> </a:t>
            </a:r>
            <a:r>
              <a:rPr sz="1600" spc="-5" dirty="0">
                <a:latin typeface="Arial MT"/>
                <a:cs typeface="Arial MT"/>
              </a:rPr>
              <a:t>Institute</a:t>
            </a:r>
            <a:r>
              <a:rPr sz="1600" spc="-30" dirty="0">
                <a:latin typeface="Arial MT"/>
                <a:cs typeface="Arial MT"/>
              </a:rPr>
              <a:t> </a:t>
            </a:r>
            <a:r>
              <a:rPr sz="1600" spc="-5" dirty="0">
                <a:latin typeface="Arial MT"/>
                <a:cs typeface="Arial MT"/>
              </a:rPr>
              <a:t>of</a:t>
            </a:r>
            <a:r>
              <a:rPr sz="1600" spc="-30" dirty="0">
                <a:latin typeface="Arial MT"/>
                <a:cs typeface="Arial MT"/>
              </a:rPr>
              <a:t> </a:t>
            </a:r>
            <a:r>
              <a:rPr sz="1600" spc="-5" dirty="0">
                <a:latin typeface="Arial MT"/>
                <a:cs typeface="Arial MT"/>
              </a:rPr>
              <a:t>Engineering</a:t>
            </a:r>
            <a:endParaRPr sz="1600">
              <a:latin typeface="Arial MT"/>
              <a:cs typeface="Arial MT"/>
            </a:endParaRPr>
          </a:p>
        </p:txBody>
      </p:sp>
      <p:sp>
        <p:nvSpPr>
          <p:cNvPr id="9" name="object 9"/>
          <p:cNvSpPr txBox="1"/>
          <p:nvPr/>
        </p:nvSpPr>
        <p:spPr>
          <a:xfrm>
            <a:off x="915987" y="6462807"/>
            <a:ext cx="101600" cy="177800"/>
          </a:xfrm>
          <a:prstGeom prst="rect">
            <a:avLst/>
          </a:prstGeom>
        </p:spPr>
        <p:txBody>
          <a:bodyPr vert="horz" wrap="square" lIns="0" tIns="0" rIns="0" bIns="0" rtlCol="0">
            <a:spAutoFit/>
          </a:bodyPr>
          <a:lstStyle/>
          <a:p>
            <a:pPr marL="12700">
              <a:lnSpc>
                <a:spcPts val="1240"/>
              </a:lnSpc>
            </a:pPr>
            <a:r>
              <a:rPr sz="1200" dirty="0">
                <a:solidFill>
                  <a:srgbClr val="8B8B8B"/>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38187" y="196262"/>
            <a:ext cx="10558145" cy="459740"/>
            <a:chOff x="738187" y="196262"/>
            <a:chExt cx="10558145" cy="459740"/>
          </a:xfrm>
        </p:grpSpPr>
        <p:sp>
          <p:nvSpPr>
            <p:cNvPr id="3" name="object 3"/>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4" name="object 4"/>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7727950">
              <a:lnSpc>
                <a:spcPct val="100000"/>
              </a:lnSpc>
              <a:spcBef>
                <a:spcPts val="100"/>
              </a:spcBef>
            </a:pPr>
            <a:r>
              <a:rPr spc="-5" dirty="0"/>
              <a:t>Bhujbal</a:t>
            </a:r>
            <a:r>
              <a:rPr spc="-45" dirty="0"/>
              <a:t> </a:t>
            </a:r>
            <a:r>
              <a:rPr spc="-5" dirty="0"/>
              <a:t>Knowledge</a:t>
            </a:r>
            <a:r>
              <a:rPr spc="-45" dirty="0"/>
              <a:t> </a:t>
            </a:r>
            <a:r>
              <a:rPr spc="-5" dirty="0"/>
              <a:t>City</a:t>
            </a:r>
            <a:endParaRPr spc="-5" dirty="0"/>
          </a:p>
        </p:txBody>
      </p:sp>
      <p:pic>
        <p:nvPicPr>
          <p:cNvPr id="6" name="object 6"/>
          <p:cNvPicPr/>
          <p:nvPr/>
        </p:nvPicPr>
        <p:blipFill>
          <a:blip r:embed="rId1" cstate="print"/>
          <a:stretch>
            <a:fillRect/>
          </a:stretch>
        </p:blipFill>
        <p:spPr>
          <a:xfrm>
            <a:off x="1511076" y="106362"/>
            <a:ext cx="1253934" cy="638976"/>
          </a:xfrm>
          <a:prstGeom prst="rect">
            <a:avLst/>
          </a:prstGeom>
        </p:spPr>
      </p:pic>
      <p:sp>
        <p:nvSpPr>
          <p:cNvPr id="7" name="object 7"/>
          <p:cNvSpPr txBox="1"/>
          <p:nvPr/>
        </p:nvSpPr>
        <p:spPr>
          <a:xfrm>
            <a:off x="1062990" y="678180"/>
            <a:ext cx="10154285" cy="5858510"/>
          </a:xfrm>
          <a:prstGeom prst="rect">
            <a:avLst/>
          </a:prstGeom>
        </p:spPr>
        <p:txBody>
          <a:bodyPr vert="horz" wrap="square" lIns="0" tIns="50165" rIns="0" bIns="0" rtlCol="0">
            <a:noAutofit/>
          </a:bodyPr>
          <a:lstStyle/>
          <a:p>
            <a:pPr marR="5080" algn="r">
              <a:lnSpc>
                <a:spcPct val="100000"/>
              </a:lnSpc>
              <a:spcBef>
                <a:spcPts val="395"/>
              </a:spcBef>
            </a:pPr>
            <a:r>
              <a:rPr sz="1600" dirty="0">
                <a:latin typeface="Arial MT"/>
                <a:cs typeface="Arial MT"/>
              </a:rPr>
              <a:t>MET</a:t>
            </a:r>
            <a:r>
              <a:rPr sz="1600" spc="-30" dirty="0">
                <a:latin typeface="Arial MT"/>
                <a:cs typeface="Arial MT"/>
              </a:rPr>
              <a:t> </a:t>
            </a:r>
            <a:r>
              <a:rPr sz="1600" spc="-5" dirty="0">
                <a:latin typeface="Arial MT"/>
                <a:cs typeface="Arial MT"/>
              </a:rPr>
              <a:t>Institute</a:t>
            </a:r>
            <a:r>
              <a:rPr sz="1600" spc="-25" dirty="0">
                <a:latin typeface="Arial MT"/>
                <a:cs typeface="Arial MT"/>
              </a:rPr>
              <a:t> </a:t>
            </a:r>
            <a:r>
              <a:rPr sz="1600" spc="-5" dirty="0">
                <a:latin typeface="Arial MT"/>
                <a:cs typeface="Arial MT"/>
              </a:rPr>
              <a:t>of</a:t>
            </a:r>
            <a:r>
              <a:rPr sz="1600" spc="-25" dirty="0">
                <a:latin typeface="Arial MT"/>
                <a:cs typeface="Arial MT"/>
              </a:rPr>
              <a:t> </a:t>
            </a:r>
            <a:r>
              <a:rPr sz="1600" spc="-5" dirty="0">
                <a:latin typeface="Arial MT"/>
                <a:cs typeface="Arial MT"/>
              </a:rPr>
              <a:t>Engineering</a:t>
            </a:r>
            <a:endParaRPr sz="1600" dirty="0">
              <a:latin typeface="Arial MT"/>
              <a:cs typeface="Arial MT"/>
            </a:endParaRPr>
          </a:p>
          <a:p>
            <a:pPr marL="12700">
              <a:lnSpc>
                <a:spcPct val="100000"/>
              </a:lnSpc>
              <a:spcBef>
                <a:spcPts val="515"/>
              </a:spcBef>
            </a:pPr>
            <a:r>
              <a:rPr sz="2800" b="1" spc="-5" dirty="0">
                <a:solidFill>
                  <a:srgbClr val="FF0000"/>
                </a:solidFill>
                <a:latin typeface="Arial" panose="020B0604020202020204"/>
                <a:cs typeface="Arial" panose="020B0604020202020204"/>
              </a:rPr>
              <a:t>Introduction</a:t>
            </a:r>
            <a:r>
              <a:rPr sz="2800" b="1" spc="-55" dirty="0">
                <a:solidFill>
                  <a:srgbClr val="FF0000"/>
                </a:solidFill>
                <a:latin typeface="Arial" panose="020B0604020202020204"/>
                <a:cs typeface="Arial" panose="020B0604020202020204"/>
              </a:rPr>
              <a:t> </a:t>
            </a:r>
            <a:r>
              <a:rPr sz="2800" b="1" dirty="0" smtClean="0">
                <a:solidFill>
                  <a:srgbClr val="FF0000"/>
                </a:solidFill>
                <a:latin typeface="Arial" panose="020B0604020202020204"/>
                <a:cs typeface="Arial" panose="020B0604020202020204"/>
              </a:rPr>
              <a:t>:</a:t>
            </a:r>
            <a:endParaRPr sz="2800" b="1" dirty="0" smtClean="0">
              <a:solidFill>
                <a:srgbClr val="FF0000"/>
              </a:solidFill>
              <a:latin typeface="Arial" panose="020B0604020202020204"/>
              <a:cs typeface="Arial" panose="020B0604020202020204"/>
            </a:endParaRPr>
          </a:p>
          <a:p>
            <a:pPr marL="12700" indent="457200" algn="just">
              <a:lnSpc>
                <a:spcPct val="100000"/>
              </a:lnSpc>
              <a:spcBef>
                <a:spcPts val="515"/>
              </a:spcBef>
            </a:pPr>
            <a:r>
              <a:rPr lang="en-US" sz="2000" dirty="0" smtClean="0">
                <a:latin typeface="Arial MT"/>
                <a:cs typeface="Arial MT"/>
              </a:rPr>
              <a:t>Automated vehicles, commonly referred to as self-driving cars, represent a groundbreaking innovation in the field of transportation. These vehicles are equipped with advanced sensors, artificial intelligence, and computer systems that allow them to navigate and operate without human intervention. The development of self-driving cars holds the promise of safer, more efficient, and convenient transportation, potentially reducing accidents caused by human error and alleviating traffic congestion.</a:t>
            </a:r>
            <a:endParaRPr lang="en-US" sz="2000" dirty="0" smtClean="0">
              <a:latin typeface="Arial MT"/>
              <a:cs typeface="Arial MT"/>
            </a:endParaRPr>
          </a:p>
          <a:p>
            <a:pPr marL="12700">
              <a:lnSpc>
                <a:spcPct val="100000"/>
              </a:lnSpc>
              <a:spcBef>
                <a:spcPts val="515"/>
              </a:spcBef>
            </a:pPr>
            <a:endParaRPr lang="en-US" sz="2000" dirty="0">
              <a:latin typeface="Arial MT"/>
              <a:cs typeface="Arial MT"/>
            </a:endParaRPr>
          </a:p>
          <a:p>
            <a:pPr marL="12700">
              <a:lnSpc>
                <a:spcPct val="100000"/>
              </a:lnSpc>
              <a:spcBef>
                <a:spcPts val="515"/>
              </a:spcBef>
            </a:pPr>
            <a:endParaRPr lang="en-US" sz="2000" dirty="0" smtClean="0">
              <a:latin typeface="Arial MT"/>
              <a:cs typeface="Arial MT"/>
            </a:endParaRPr>
          </a:p>
          <a:p>
            <a:pPr marL="12700">
              <a:lnSpc>
                <a:spcPct val="100000"/>
              </a:lnSpc>
              <a:spcBef>
                <a:spcPts val="515"/>
              </a:spcBef>
            </a:pPr>
            <a:endParaRPr lang="en-US" sz="2000" dirty="0">
              <a:latin typeface="Arial MT"/>
              <a:cs typeface="Arial MT"/>
            </a:endParaRPr>
          </a:p>
          <a:p>
            <a:pPr marL="12700">
              <a:lnSpc>
                <a:spcPct val="100000"/>
              </a:lnSpc>
              <a:spcBef>
                <a:spcPts val="515"/>
              </a:spcBef>
            </a:pPr>
            <a:endParaRPr lang="en-US" sz="2000" dirty="0" smtClean="0">
              <a:latin typeface="Arial MT"/>
              <a:cs typeface="Arial MT"/>
            </a:endParaRPr>
          </a:p>
          <a:p>
            <a:pPr marL="12700">
              <a:lnSpc>
                <a:spcPct val="100000"/>
              </a:lnSpc>
              <a:spcBef>
                <a:spcPts val="515"/>
              </a:spcBef>
            </a:pPr>
            <a:endParaRPr lang="en-US" sz="2000" dirty="0">
              <a:latin typeface="Arial MT"/>
              <a:cs typeface="Arial MT"/>
            </a:endParaRPr>
          </a:p>
          <a:p>
            <a:pPr marL="12700">
              <a:lnSpc>
                <a:spcPct val="100000"/>
              </a:lnSpc>
              <a:spcBef>
                <a:spcPts val="515"/>
              </a:spcBef>
            </a:pPr>
            <a:r>
              <a:rPr lang="en-US" sz="2000" dirty="0" smtClean="0">
                <a:latin typeface="Arial MT"/>
                <a:cs typeface="Arial MT"/>
                <a:sym typeface="+mn-ea"/>
              </a:rPr>
              <a:t> </a:t>
            </a:r>
            <a:endParaRPr lang="en-US" sz="2000" dirty="0" smtClean="0">
              <a:latin typeface="Arial MT"/>
              <a:cs typeface="Arial MT"/>
            </a:endParaRPr>
          </a:p>
          <a:p>
            <a:pPr marL="12700">
              <a:lnSpc>
                <a:spcPct val="100000"/>
              </a:lnSpc>
              <a:spcBef>
                <a:spcPts val="515"/>
              </a:spcBef>
            </a:pPr>
            <a:endParaRPr lang="en-US" sz="2000" dirty="0">
              <a:latin typeface="Arial MT"/>
              <a:cs typeface="Arial MT"/>
            </a:endParaRPr>
          </a:p>
          <a:p>
            <a:pPr marL="2298700" lvl="5" indent="457200">
              <a:lnSpc>
                <a:spcPct val="100000"/>
              </a:lnSpc>
              <a:spcBef>
                <a:spcPts val="515"/>
              </a:spcBef>
            </a:pPr>
            <a:r>
              <a:rPr lang="en-US" sz="2000" b="1" i="1" dirty="0" smtClean="0">
                <a:solidFill>
                  <a:srgbClr val="FF0000"/>
                </a:solidFill>
                <a:effectLst>
                  <a:outerShdw blurRad="38100" dist="38100" dir="2700000" algn="tl">
                    <a:srgbClr val="000000">
                      <a:alpha val="43137"/>
                    </a:srgbClr>
                  </a:outerShdw>
                </a:effectLst>
                <a:latin typeface="Arial MT"/>
                <a:cs typeface="Arial MT"/>
              </a:rPr>
              <a:t>~JAGUAR i-pace~ by WAYMO</a:t>
            </a:r>
            <a:endParaRPr lang="en-US" sz="2000" b="1" i="1" dirty="0" smtClean="0">
              <a:solidFill>
                <a:srgbClr val="FF0000"/>
              </a:solidFill>
              <a:effectLst>
                <a:outerShdw blurRad="38100" dist="38100" dir="2700000" algn="tl">
                  <a:srgbClr val="000000">
                    <a:alpha val="43137"/>
                  </a:srgbClr>
                </a:outerShdw>
              </a:effectLst>
              <a:latin typeface="Arial MT"/>
              <a:cs typeface="Arial MT"/>
            </a:endParaRPr>
          </a:p>
          <a:p>
            <a:pPr marL="12700">
              <a:lnSpc>
                <a:spcPct val="100000"/>
              </a:lnSpc>
              <a:spcBef>
                <a:spcPts val="515"/>
              </a:spcBef>
            </a:pPr>
            <a:endParaRPr lang="en-US" sz="2000" dirty="0">
              <a:latin typeface="Arial MT"/>
              <a:cs typeface="Arial MT"/>
            </a:endParaRPr>
          </a:p>
          <a:p>
            <a:pPr marL="12700">
              <a:lnSpc>
                <a:spcPct val="100000"/>
              </a:lnSpc>
              <a:spcBef>
                <a:spcPts val="515"/>
              </a:spcBef>
            </a:pPr>
            <a:r>
              <a:rPr lang="en-US" sz="2000" dirty="0" smtClean="0">
                <a:latin typeface="Arial MT"/>
                <a:cs typeface="Arial MT"/>
              </a:rPr>
              <a:t>                                             </a:t>
            </a:r>
            <a:endParaRPr lang="en-US" sz="2000" i="1" dirty="0" smtClean="0">
              <a:solidFill>
                <a:srgbClr val="FF0000"/>
              </a:solidFill>
              <a:latin typeface="Arial MT"/>
              <a:cs typeface="Arial MT"/>
            </a:endParaRPr>
          </a:p>
          <a:p>
            <a:pPr marL="12700">
              <a:lnSpc>
                <a:spcPct val="100000"/>
              </a:lnSpc>
              <a:spcBef>
                <a:spcPts val="1475"/>
              </a:spcBef>
            </a:pPr>
            <a:endParaRPr sz="2000" dirty="0">
              <a:latin typeface="Arial MT"/>
              <a:cs typeface="Arial MT"/>
            </a:endParaRPr>
          </a:p>
        </p:txBody>
      </p:sp>
      <p:sp>
        <p:nvSpPr>
          <p:cNvPr id="8" name="object 8"/>
          <p:cNvSpPr txBox="1"/>
          <p:nvPr/>
        </p:nvSpPr>
        <p:spPr>
          <a:xfrm>
            <a:off x="915987" y="6462807"/>
            <a:ext cx="101600" cy="177800"/>
          </a:xfrm>
          <a:prstGeom prst="rect">
            <a:avLst/>
          </a:prstGeom>
        </p:spPr>
        <p:txBody>
          <a:bodyPr vert="horz" wrap="square" lIns="0" tIns="0" rIns="0" bIns="0" rtlCol="0">
            <a:spAutoFit/>
          </a:bodyPr>
          <a:lstStyle/>
          <a:p>
            <a:pPr marL="12700">
              <a:lnSpc>
                <a:spcPts val="1240"/>
              </a:lnSpc>
            </a:pPr>
            <a:r>
              <a:rPr sz="1200" dirty="0">
                <a:solidFill>
                  <a:srgbClr val="8B8B8B"/>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11" name="Content Placeholder 10"/>
          <p:cNvPicPr>
            <a:picLocks noChangeAspect="1"/>
          </p:cNvPicPr>
          <p:nvPr>
            <p:ph sz="half" idx="2"/>
          </p:nvPr>
        </p:nvPicPr>
        <p:blipFill>
          <a:blip r:embed="rId2"/>
          <a:stretch>
            <a:fillRect/>
          </a:stretch>
        </p:blipFill>
        <p:spPr>
          <a:xfrm>
            <a:off x="3200400" y="3581400"/>
            <a:ext cx="4554855" cy="2413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749774" y="1447800"/>
            <a:ext cx="10548620" cy="4862870"/>
          </a:xfrm>
        </p:spPr>
        <p:txBody>
          <a:bodyPr/>
          <a:lstStyle/>
          <a:p>
            <a:r>
              <a:rPr lang="en-US" sz="2800" b="1" dirty="0" smtClean="0">
                <a:solidFill>
                  <a:srgbClr val="FF0000"/>
                </a:solidFill>
                <a:latin typeface="Arial MT"/>
              </a:rPr>
              <a:t>Levels of Automation-</a:t>
            </a:r>
            <a:endParaRPr lang="en-US" sz="2800" b="1" dirty="0" smtClean="0">
              <a:solidFill>
                <a:srgbClr val="FF0000"/>
              </a:solidFill>
              <a:latin typeface="Arial MT"/>
            </a:endParaRPr>
          </a:p>
          <a:p>
            <a:endParaRPr lang="en-US" sz="2400" dirty="0" smtClean="0">
              <a:latin typeface="Arial MT"/>
            </a:endParaRPr>
          </a:p>
          <a:p>
            <a:r>
              <a:rPr lang="en-US" sz="2400" dirty="0" smtClean="0">
                <a:latin typeface="Arial MT"/>
              </a:rPr>
              <a:t>● </a:t>
            </a:r>
            <a:r>
              <a:rPr lang="en-US" sz="2400" dirty="0">
                <a:latin typeface="Arial MT"/>
              </a:rPr>
              <a:t>L0: no automation</a:t>
            </a:r>
            <a:endParaRPr lang="en-US" sz="2400" dirty="0">
              <a:latin typeface="Arial MT"/>
            </a:endParaRPr>
          </a:p>
          <a:p>
            <a:r>
              <a:rPr lang="en-US" sz="2400" dirty="0">
                <a:latin typeface="Arial MT"/>
              </a:rPr>
              <a:t>● L1—driver assistance: specific functions under control</a:t>
            </a:r>
            <a:endParaRPr lang="en-US" sz="2400" dirty="0">
              <a:latin typeface="Arial MT"/>
            </a:endParaRPr>
          </a:p>
          <a:p>
            <a:r>
              <a:rPr lang="en-US" sz="2400" dirty="0">
                <a:latin typeface="Arial MT"/>
              </a:rPr>
              <a:t>● L2—partial automation: combined </a:t>
            </a:r>
            <a:r>
              <a:rPr lang="en-US" sz="2400" dirty="0" smtClean="0">
                <a:latin typeface="Arial MT"/>
              </a:rPr>
              <a:t>function </a:t>
            </a:r>
            <a:r>
              <a:rPr lang="en-US" sz="2400" dirty="0">
                <a:latin typeface="Arial MT"/>
              </a:rPr>
              <a:t>automation (e.g., adaptive </a:t>
            </a:r>
            <a:r>
              <a:rPr lang="en-US" sz="2400" dirty="0" smtClean="0">
                <a:latin typeface="Arial MT"/>
              </a:rPr>
              <a:t>cruise </a:t>
            </a:r>
            <a:r>
              <a:rPr lang="en-US" sz="2400" dirty="0">
                <a:latin typeface="Arial MT"/>
              </a:rPr>
              <a:t>control)</a:t>
            </a:r>
            <a:endParaRPr lang="en-US" sz="2400" dirty="0">
              <a:latin typeface="Arial MT"/>
            </a:endParaRPr>
          </a:p>
          <a:p>
            <a:r>
              <a:rPr lang="en-US" sz="2400" dirty="0">
                <a:latin typeface="Arial MT"/>
              </a:rPr>
              <a:t>● L3—conditional automation: automation of all critical functions with limitations (limited self-driving); the </a:t>
            </a:r>
            <a:r>
              <a:rPr lang="en-US" sz="2400" dirty="0" smtClean="0">
                <a:latin typeface="Arial MT"/>
              </a:rPr>
              <a:t>driver </a:t>
            </a:r>
            <a:r>
              <a:rPr lang="en-US" sz="2400" dirty="0">
                <a:latin typeface="Arial MT"/>
              </a:rPr>
              <a:t>must be able to take control at </a:t>
            </a:r>
            <a:r>
              <a:rPr lang="en-US" sz="2400" dirty="0" smtClean="0">
                <a:latin typeface="Arial MT"/>
              </a:rPr>
              <a:t>all </a:t>
            </a:r>
            <a:r>
              <a:rPr lang="en-US" sz="2400" dirty="0">
                <a:latin typeface="Arial MT"/>
              </a:rPr>
              <a:t>times</a:t>
            </a:r>
            <a:endParaRPr lang="en-US" sz="2400" dirty="0">
              <a:latin typeface="Arial MT"/>
            </a:endParaRPr>
          </a:p>
          <a:p>
            <a:r>
              <a:rPr lang="en-US" sz="2400" dirty="0">
                <a:latin typeface="Arial MT"/>
              </a:rPr>
              <a:t>● L4—high automation: the vehicle </a:t>
            </a:r>
            <a:r>
              <a:rPr lang="en-US" sz="2400" dirty="0" smtClean="0">
                <a:latin typeface="Arial MT"/>
              </a:rPr>
              <a:t>performs </a:t>
            </a:r>
            <a:r>
              <a:rPr lang="en-US" sz="2400" dirty="0">
                <a:latin typeface="Arial MT"/>
              </a:rPr>
              <a:t>all driving tasks under certain conditions; the driver may take </a:t>
            </a:r>
            <a:r>
              <a:rPr lang="en-US" sz="2400" dirty="0" smtClean="0">
                <a:latin typeface="Arial MT"/>
              </a:rPr>
              <a:t>control</a:t>
            </a:r>
            <a:endParaRPr lang="en-US" sz="2400" dirty="0">
              <a:latin typeface="Arial MT"/>
            </a:endParaRPr>
          </a:p>
          <a:p>
            <a:r>
              <a:rPr lang="en-US" sz="2400" dirty="0">
                <a:latin typeface="Arial MT"/>
              </a:rPr>
              <a:t>● L5—full automation: the vehicle performs all driving tasks under all conditions; driver may take control.</a:t>
            </a:r>
            <a:endParaRPr lang="en-IN" sz="2400" dirty="0">
              <a:latin typeface="Arial MT"/>
            </a:endParaRPr>
          </a:p>
        </p:txBody>
      </p:sp>
      <p:grpSp>
        <p:nvGrpSpPr>
          <p:cNvPr id="7" name="object 2"/>
          <p:cNvGrpSpPr/>
          <p:nvPr/>
        </p:nvGrpSpPr>
        <p:grpSpPr>
          <a:xfrm>
            <a:off x="738187" y="168966"/>
            <a:ext cx="10558145" cy="459740"/>
            <a:chOff x="738187" y="196262"/>
            <a:chExt cx="10558145" cy="459740"/>
          </a:xfrm>
        </p:grpSpPr>
        <p:sp>
          <p:nvSpPr>
            <p:cNvPr id="8" name="object 3"/>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9" name="object 4"/>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13" name="Rectangle 12"/>
          <p:cNvSpPr/>
          <p:nvPr/>
        </p:nvSpPr>
        <p:spPr>
          <a:xfrm>
            <a:off x="8843937" y="229521"/>
            <a:ext cx="2421497" cy="369332"/>
          </a:xfrm>
          <a:prstGeom prst="rect">
            <a:avLst/>
          </a:prstGeom>
        </p:spPr>
        <p:txBody>
          <a:bodyPr wrap="none">
            <a:spAutoFit/>
          </a:bodyPr>
          <a:lstStyle/>
          <a:p>
            <a:r>
              <a:rPr lang="en-IN" b="1" spc="-5" dirty="0" err="1" smtClean="0">
                <a:solidFill>
                  <a:schemeClr val="bg1"/>
                </a:solidFill>
              </a:rPr>
              <a:t>Bhujbal</a:t>
            </a:r>
            <a:r>
              <a:rPr lang="en-IN" b="1" spc="-45" dirty="0" smtClean="0">
                <a:solidFill>
                  <a:schemeClr val="bg1"/>
                </a:solidFill>
              </a:rPr>
              <a:t> </a:t>
            </a:r>
            <a:r>
              <a:rPr lang="en-IN" b="1" spc="-5" dirty="0" smtClean="0">
                <a:solidFill>
                  <a:schemeClr val="bg1"/>
                </a:solidFill>
              </a:rPr>
              <a:t>Knowledge</a:t>
            </a:r>
            <a:r>
              <a:rPr lang="en-IN" b="1" spc="-45" dirty="0" smtClean="0">
                <a:solidFill>
                  <a:schemeClr val="bg1"/>
                </a:solidFill>
              </a:rPr>
              <a:t> </a:t>
            </a:r>
            <a:r>
              <a:rPr lang="en-IN" b="1" spc="-5" dirty="0" smtClean="0">
                <a:solidFill>
                  <a:schemeClr val="bg1"/>
                </a:solidFill>
              </a:rPr>
              <a:t>City</a:t>
            </a:r>
            <a:endParaRPr lang="en-IN" b="1" dirty="0">
              <a:solidFill>
                <a:schemeClr val="bg1"/>
              </a:solidFill>
            </a:endParaRPr>
          </a:p>
        </p:txBody>
      </p:sp>
      <p:sp>
        <p:nvSpPr>
          <p:cNvPr id="14" name="Rectangle 13"/>
          <p:cNvSpPr/>
          <p:nvPr/>
        </p:nvSpPr>
        <p:spPr>
          <a:xfrm>
            <a:off x="8703755" y="679736"/>
            <a:ext cx="2750560" cy="338554"/>
          </a:xfrm>
          <a:prstGeom prst="rect">
            <a:avLst/>
          </a:prstGeom>
        </p:spPr>
        <p:txBody>
          <a:bodyPr wrap="none">
            <a:spAutoFit/>
          </a:bodyPr>
          <a:lstStyle/>
          <a:p>
            <a:pPr marR="5080" algn="r">
              <a:lnSpc>
                <a:spcPct val="100000"/>
              </a:lnSpc>
              <a:spcBef>
                <a:spcPts val="395"/>
              </a:spcBef>
            </a:pPr>
            <a:r>
              <a:rPr lang="en-IN" sz="1600" dirty="0" smtClean="0">
                <a:latin typeface="Arial MT"/>
                <a:cs typeface="Arial MT"/>
              </a:rPr>
              <a:t>MET</a:t>
            </a:r>
            <a:r>
              <a:rPr lang="en-IN" sz="1600" spc="-30" dirty="0" smtClean="0">
                <a:latin typeface="Arial MT"/>
                <a:cs typeface="Arial MT"/>
              </a:rPr>
              <a:t> </a:t>
            </a:r>
            <a:r>
              <a:rPr lang="en-IN" sz="1600" spc="-5" dirty="0" smtClean="0">
                <a:latin typeface="Arial MT"/>
                <a:cs typeface="Arial MT"/>
              </a:rPr>
              <a:t>Institute</a:t>
            </a:r>
            <a:r>
              <a:rPr lang="en-IN" sz="1600" spc="-25" dirty="0" smtClean="0">
                <a:latin typeface="Arial MT"/>
                <a:cs typeface="Arial MT"/>
              </a:rPr>
              <a:t> </a:t>
            </a:r>
            <a:r>
              <a:rPr lang="en-IN" sz="1600" spc="-5" dirty="0" smtClean="0">
                <a:latin typeface="Arial MT"/>
                <a:cs typeface="Arial MT"/>
              </a:rPr>
              <a:t>of</a:t>
            </a:r>
            <a:r>
              <a:rPr lang="en-IN" sz="1600" spc="-25" dirty="0" smtClean="0">
                <a:latin typeface="Arial MT"/>
                <a:cs typeface="Arial MT"/>
              </a:rPr>
              <a:t> </a:t>
            </a:r>
            <a:r>
              <a:rPr lang="en-IN" sz="1600" spc="-5" dirty="0" smtClean="0">
                <a:latin typeface="Arial MT"/>
                <a:cs typeface="Arial MT"/>
              </a:rPr>
              <a:t>Engineering</a:t>
            </a:r>
            <a:endParaRPr lang="en-IN" sz="1600" dirty="0">
              <a:latin typeface="Arial MT"/>
              <a:cs typeface="Arial MT"/>
            </a:endParaRPr>
          </a:p>
        </p:txBody>
      </p:sp>
      <p:pic>
        <p:nvPicPr>
          <p:cNvPr id="15" name="object 6"/>
          <p:cNvPicPr/>
          <p:nvPr/>
        </p:nvPicPr>
        <p:blipFill>
          <a:blip r:embed="rId1" cstate="print"/>
          <a:stretch>
            <a:fillRect/>
          </a:stretch>
        </p:blipFill>
        <p:spPr>
          <a:xfrm>
            <a:off x="1511076" y="106362"/>
            <a:ext cx="1253934" cy="6389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81000" y="1470295"/>
          <a:ext cx="11277600" cy="4067124"/>
        </p:xfrm>
        <a:graphic>
          <a:graphicData uri="http://schemas.openxmlformats.org/drawingml/2006/table">
            <a:tbl>
              <a:tblPr firstRow="1" bandRow="1">
                <a:tableStyleId>{2D5ABB26-0587-4C30-8999-92F81FD0307C}</a:tableStyleId>
              </a:tblPr>
              <a:tblGrid>
                <a:gridCol w="5126689"/>
                <a:gridCol w="3179111"/>
                <a:gridCol w="2971800"/>
              </a:tblGrid>
              <a:tr h="571501">
                <a:tc>
                  <a:txBody>
                    <a:bodyPr/>
                    <a:lstStyle/>
                    <a:p>
                      <a:r>
                        <a:rPr lang="en-US" dirty="0" smtClean="0">
                          <a:solidFill>
                            <a:sysClr val="windowText" lastClr="000000"/>
                          </a:solidFill>
                        </a:rPr>
                        <a:t>Author</a:t>
                      </a:r>
                      <a:r>
                        <a:rPr lang="en-US" baseline="0" dirty="0" smtClean="0">
                          <a:solidFill>
                            <a:sysClr val="windowText" lastClr="000000"/>
                          </a:solidFill>
                        </a:rPr>
                        <a:t> Name</a:t>
                      </a:r>
                      <a:endParaRPr lang="en-IN" dirty="0">
                        <a:solidFill>
                          <a:sysClr val="windowText" lastClr="000000"/>
                        </a:solidFill>
                      </a:endParaRPr>
                    </a:p>
                  </a:txBody>
                  <a:tcPr>
                    <a:lnL w="9525">
                      <a:solidFill>
                        <a:srgbClr val="000000"/>
                      </a:solidFill>
                      <a:prstDash val="solid"/>
                    </a:lnL>
                    <a:lnR w="9525">
                      <a:solidFill>
                        <a:srgbClr val="000000"/>
                      </a:solidFill>
                      <a:prstDash val="solid"/>
                    </a:lnR>
                    <a:lnT w="9525">
                      <a:solidFill>
                        <a:srgbClr val="000000"/>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Objective</a:t>
                      </a:r>
                      <a:endParaRPr lang="en-IN" dirty="0">
                        <a:solidFill>
                          <a:sysClr val="windowText" lastClr="000000"/>
                        </a:solidFill>
                      </a:endParaRPr>
                    </a:p>
                  </a:txBody>
                  <a:tcPr>
                    <a:lnL w="9525">
                      <a:solidFill>
                        <a:srgbClr val="000000"/>
                      </a:solidFill>
                      <a:prstDash val="solid"/>
                    </a:lnL>
                    <a:lnR w="12700" cap="flat" cmpd="sng" algn="ctr">
                      <a:solidFill>
                        <a:schemeClr val="tx1"/>
                      </a:solidFill>
                      <a:prstDash val="solid"/>
                      <a:round/>
                      <a:headEnd type="none" w="med" len="med"/>
                      <a:tailEnd type="none" w="med" len="med"/>
                    </a:lnR>
                    <a:lnT w="9525">
                      <a:solidFill>
                        <a:srgbClr val="000000"/>
                      </a:solidFill>
                      <a:prstDash val="solid"/>
                    </a:lnT>
                    <a:lnB w="12700" cap="flat" cmpd="sng" algn="ctr">
                      <a:solidFill>
                        <a:schemeClr val="tx1"/>
                      </a:solidFill>
                      <a:prstDash val="solid"/>
                      <a:round/>
                      <a:headEnd type="none" w="med" len="med"/>
                      <a:tailEnd type="none" w="med" len="med"/>
                    </a:lnB>
                  </a:tcPr>
                </a:tc>
                <a:tc>
                  <a:txBody>
                    <a:bodyPr/>
                    <a:lstStyle/>
                    <a:p>
                      <a:r>
                        <a:rPr lang="en-US" dirty="0" smtClean="0">
                          <a:solidFill>
                            <a:sysClr val="windowText" lastClr="000000"/>
                          </a:solidFill>
                        </a:rPr>
                        <a:t>Key</a:t>
                      </a:r>
                      <a:r>
                        <a:rPr lang="en-US" baseline="0" dirty="0" smtClean="0">
                          <a:solidFill>
                            <a:sysClr val="windowText" lastClr="000000"/>
                          </a:solidFill>
                        </a:rPr>
                        <a:t> Findings</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3804">
                <a:tc>
                  <a:txBody>
                    <a:bodyPr/>
                    <a:lstStyle/>
                    <a:p>
                      <a:r>
                        <a:rPr lang="en-US" dirty="0" smtClean="0">
                          <a:solidFill>
                            <a:sysClr val="windowText" lastClr="000000"/>
                          </a:solidFill>
                        </a:rPr>
                        <a:t>1- Smith, J- 2022</a:t>
                      </a:r>
                      <a:endParaRPr lang="en-IN" dirty="0">
                        <a:solidFill>
                          <a:sysClr val="windowText" lastClr="000000"/>
                        </a:solidFill>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a:solidFill>
                        <a:srgbClr val="000000"/>
                      </a:solidFill>
                      <a:prstDash val="solid"/>
                    </a:lnB>
                  </a:tcPr>
                </a:tc>
                <a:tc>
                  <a:txBody>
                    <a:bodyPr/>
                    <a:lstStyle/>
                    <a:p>
                      <a:r>
                        <a:rPr lang="en-US" dirty="0" smtClean="0">
                          <a:solidFill>
                            <a:sysClr val="windowText" lastClr="000000"/>
                          </a:solidFill>
                        </a:rPr>
                        <a:t>To</a:t>
                      </a:r>
                      <a:r>
                        <a:rPr lang="en-US" baseline="0" dirty="0" smtClean="0">
                          <a:solidFill>
                            <a:sysClr val="windowText" lastClr="000000"/>
                          </a:solidFill>
                        </a:rPr>
                        <a:t> review current technologies in AVs</a:t>
                      </a:r>
                      <a:endParaRPr lang="en-IN" dirty="0">
                        <a:solidFill>
                          <a:sysClr val="windowText" lastClr="000000"/>
                        </a:solidFill>
                      </a:endParaRPr>
                    </a:p>
                  </a:txBody>
                  <a:tcP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a:solidFill>
                        <a:srgbClr val="000000"/>
                      </a:solidFill>
                      <a:prstDash val="solid"/>
                    </a:lnB>
                  </a:tcPr>
                </a:tc>
                <a:tc>
                  <a:txBody>
                    <a:bodyPr/>
                    <a:lstStyle/>
                    <a:p>
                      <a:r>
                        <a:rPr lang="en-US" dirty="0" smtClean="0">
                          <a:solidFill>
                            <a:sysClr val="windowText" lastClr="000000"/>
                          </a:solidFill>
                        </a:rPr>
                        <a:t>Identified</a:t>
                      </a:r>
                      <a:r>
                        <a:rPr lang="en-US" baseline="0" dirty="0" smtClean="0">
                          <a:solidFill>
                            <a:sysClr val="windowText" lastClr="000000"/>
                          </a:solidFill>
                        </a:rPr>
                        <a:t> trends in AV technology and adoption</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838200">
                <a:tc>
                  <a:txBody>
                    <a:bodyPr/>
                    <a:lstStyle/>
                    <a:p>
                      <a:r>
                        <a:rPr lang="en-US" dirty="0" smtClean="0">
                          <a:solidFill>
                            <a:sysClr val="windowText" lastClr="000000"/>
                          </a:solidFill>
                        </a:rPr>
                        <a:t>2- Brown,</a:t>
                      </a:r>
                      <a:r>
                        <a:rPr lang="en-US" baseline="0" dirty="0" smtClean="0">
                          <a:solidFill>
                            <a:sysClr val="windowText" lastClr="000000"/>
                          </a:solidFill>
                        </a:rPr>
                        <a:t> A- 2021</a:t>
                      </a:r>
                      <a:endParaRPr lang="en-IN" dirty="0">
                        <a:solidFill>
                          <a:sysClr val="windowText" lastClr="000000"/>
                        </a:solidFill>
                      </a:endParaRPr>
                    </a:p>
                  </a:txBody>
                  <a:tcPr>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r>
                        <a:rPr lang="en-US" dirty="0" smtClean="0">
                          <a:solidFill>
                            <a:sysClr val="windowText" lastClr="000000"/>
                          </a:solidFill>
                        </a:rPr>
                        <a:t>Analyze challenges of AV deployment</a:t>
                      </a:r>
                      <a:endParaRPr lang="en-IN" dirty="0">
                        <a:solidFill>
                          <a:sysClr val="windowText" lastClr="000000"/>
                        </a:solidFill>
                      </a:endParaRPr>
                    </a:p>
                  </a:txBody>
                  <a:tcPr>
                    <a:lnL w="9525">
                      <a:solidFill>
                        <a:srgbClr val="000000"/>
                      </a:solidFill>
                      <a:prstDash val="solid"/>
                    </a:lnL>
                    <a:lnR w="12700" cap="flat" cmpd="sng" algn="ctr">
                      <a:solidFill>
                        <a:schemeClr val="tx1"/>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r>
                        <a:rPr lang="en-US" dirty="0" smtClean="0">
                          <a:solidFill>
                            <a:sysClr val="windowText" lastClr="000000"/>
                          </a:solidFill>
                        </a:rPr>
                        <a:t>Urban infrastructure limitations and social acceptance issues </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838200">
                <a:tc>
                  <a:txBody>
                    <a:bodyPr/>
                    <a:lstStyle/>
                    <a:p>
                      <a:r>
                        <a:rPr lang="en-US" dirty="0" smtClean="0">
                          <a:solidFill>
                            <a:sysClr val="windowText" lastClr="000000"/>
                          </a:solidFill>
                        </a:rPr>
                        <a:t>3- Johnson, R- 2020</a:t>
                      </a:r>
                      <a:endParaRPr lang="en-IN" dirty="0">
                        <a:solidFill>
                          <a:sysClr val="windowText" lastClr="000000"/>
                        </a:solidFill>
                      </a:endParaRPr>
                    </a:p>
                  </a:txBody>
                  <a:tcPr>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r>
                        <a:rPr lang="en-US" dirty="0" smtClean="0">
                          <a:solidFill>
                            <a:sysClr val="windowText" lastClr="000000"/>
                          </a:solidFill>
                        </a:rPr>
                        <a:t>Investigate</a:t>
                      </a:r>
                      <a:r>
                        <a:rPr lang="en-US" baseline="0" dirty="0" smtClean="0">
                          <a:solidFill>
                            <a:sysClr val="windowText" lastClr="000000"/>
                          </a:solidFill>
                        </a:rPr>
                        <a:t> ML applications in AVs</a:t>
                      </a:r>
                      <a:endParaRPr lang="en-IN" dirty="0">
                        <a:solidFill>
                          <a:sysClr val="windowText" lastClr="000000"/>
                        </a:solidFill>
                      </a:endParaRPr>
                    </a:p>
                  </a:txBody>
                  <a:tcPr>
                    <a:lnL w="9525">
                      <a:solidFill>
                        <a:srgbClr val="000000"/>
                      </a:solidFill>
                      <a:prstDash val="solid"/>
                    </a:lnL>
                    <a:lnR w="12700" cap="flat" cmpd="sng" algn="ctr">
                      <a:solidFill>
                        <a:schemeClr val="tx1"/>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r>
                        <a:rPr lang="en-US" dirty="0" smtClean="0">
                          <a:solidFill>
                            <a:sysClr val="windowText" lastClr="000000"/>
                          </a:solidFill>
                        </a:rPr>
                        <a:t>ML algorithms for object recognition and decision-making</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813019">
                <a:tc>
                  <a:txBody>
                    <a:bodyPr/>
                    <a:lstStyle/>
                    <a:p>
                      <a:r>
                        <a:rPr lang="en-US" dirty="0" smtClean="0">
                          <a:solidFill>
                            <a:sysClr val="windowText" lastClr="000000"/>
                          </a:solidFill>
                        </a:rPr>
                        <a:t>4- Kim, H-</a:t>
                      </a:r>
                      <a:r>
                        <a:rPr lang="en-US" baseline="0" dirty="0" smtClean="0">
                          <a:solidFill>
                            <a:sysClr val="windowText" lastClr="000000"/>
                          </a:solidFill>
                        </a:rPr>
                        <a:t> 2018</a:t>
                      </a:r>
                      <a:endParaRPr lang="en-IN" dirty="0">
                        <a:solidFill>
                          <a:sysClr val="windowText" lastClr="000000"/>
                        </a:solidFill>
                      </a:endParaRPr>
                    </a:p>
                  </a:txBody>
                  <a:tcPr>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r>
                        <a:rPr lang="en-US" dirty="0" smtClean="0">
                          <a:solidFill>
                            <a:sysClr val="windowText" lastClr="000000"/>
                          </a:solidFill>
                        </a:rPr>
                        <a:t>Examine legal</a:t>
                      </a:r>
                      <a:r>
                        <a:rPr lang="en-US" baseline="0" dirty="0" smtClean="0">
                          <a:solidFill>
                            <a:sysClr val="windowText" lastClr="000000"/>
                          </a:solidFill>
                        </a:rPr>
                        <a:t> and ethical issues in AVs</a:t>
                      </a:r>
                      <a:endParaRPr lang="en-IN" dirty="0">
                        <a:solidFill>
                          <a:sysClr val="windowText" lastClr="000000"/>
                        </a:solidFill>
                      </a:endParaRPr>
                    </a:p>
                  </a:txBody>
                  <a:tcPr>
                    <a:lnL w="9525">
                      <a:solidFill>
                        <a:srgbClr val="000000"/>
                      </a:solidFill>
                      <a:prstDash val="solid"/>
                    </a:lnL>
                    <a:lnR w="12700" cap="flat" cmpd="sng" algn="ctr">
                      <a:solidFill>
                        <a:schemeClr val="tx1"/>
                      </a:solidFill>
                      <a:prstDash val="solid"/>
                      <a:round/>
                      <a:headEnd type="none" w="med" len="med"/>
                      <a:tailEnd type="none" w="med" len="med"/>
                    </a:lnR>
                    <a:lnT w="9525">
                      <a:solidFill>
                        <a:srgbClr val="000000"/>
                      </a:solidFill>
                      <a:prstDash val="solid"/>
                    </a:lnT>
                    <a:lnB w="9525">
                      <a:solidFill>
                        <a:srgbClr val="000000"/>
                      </a:solidFill>
                      <a:prstDash val="solid"/>
                    </a:lnB>
                  </a:tcPr>
                </a:tc>
                <a:tc>
                  <a:txBody>
                    <a:bodyPr/>
                    <a:lstStyle/>
                    <a:p>
                      <a:r>
                        <a:rPr lang="en-US" dirty="0" smtClean="0">
                          <a:solidFill>
                            <a:sysClr val="windowText" lastClr="000000"/>
                          </a:solidFill>
                        </a:rPr>
                        <a:t>Addressed liability concerns and ethical dilemmas</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9525">
                      <a:solidFill>
                        <a:srgbClr val="000000"/>
                      </a:solidFill>
                      <a:prstDash val="soli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pSp>
        <p:nvGrpSpPr>
          <p:cNvPr id="3" name="object 3"/>
          <p:cNvGrpSpPr/>
          <p:nvPr/>
        </p:nvGrpSpPr>
        <p:grpSpPr>
          <a:xfrm>
            <a:off x="738187" y="196262"/>
            <a:ext cx="10558145" cy="459740"/>
            <a:chOff x="738187" y="196262"/>
            <a:chExt cx="10558145" cy="459740"/>
          </a:xfrm>
        </p:grpSpPr>
        <p:sp>
          <p:nvSpPr>
            <p:cNvPr id="4" name="object 4"/>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5" name="object 5"/>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7727950">
              <a:lnSpc>
                <a:spcPct val="100000"/>
              </a:lnSpc>
              <a:spcBef>
                <a:spcPts val="100"/>
              </a:spcBef>
            </a:pPr>
            <a:r>
              <a:rPr spc="-5" dirty="0"/>
              <a:t>Bhujbal</a:t>
            </a:r>
            <a:r>
              <a:rPr spc="-45" dirty="0"/>
              <a:t> </a:t>
            </a:r>
            <a:r>
              <a:rPr spc="-5" dirty="0"/>
              <a:t>Knowledge</a:t>
            </a:r>
            <a:r>
              <a:rPr spc="-45" dirty="0"/>
              <a:t> </a:t>
            </a:r>
            <a:r>
              <a:rPr spc="-5" dirty="0"/>
              <a:t>City</a:t>
            </a:r>
            <a:endParaRPr spc="-5" dirty="0"/>
          </a:p>
        </p:txBody>
      </p:sp>
      <p:pic>
        <p:nvPicPr>
          <p:cNvPr id="7" name="object 7"/>
          <p:cNvPicPr/>
          <p:nvPr/>
        </p:nvPicPr>
        <p:blipFill>
          <a:blip r:embed="rId1" cstate="print"/>
          <a:stretch>
            <a:fillRect/>
          </a:stretch>
        </p:blipFill>
        <p:spPr>
          <a:xfrm>
            <a:off x="1511076" y="106362"/>
            <a:ext cx="1253934" cy="638976"/>
          </a:xfrm>
          <a:prstGeom prst="rect">
            <a:avLst/>
          </a:prstGeom>
        </p:spPr>
      </p:pic>
      <p:sp>
        <p:nvSpPr>
          <p:cNvPr id="8" name="object 8"/>
          <p:cNvSpPr txBox="1"/>
          <p:nvPr/>
        </p:nvSpPr>
        <p:spPr>
          <a:xfrm>
            <a:off x="1150938" y="678412"/>
            <a:ext cx="10066020" cy="1289685"/>
          </a:xfrm>
          <a:prstGeom prst="rect">
            <a:avLst/>
          </a:prstGeom>
        </p:spPr>
        <p:txBody>
          <a:bodyPr vert="horz" wrap="square" lIns="0" tIns="50165" rIns="0" bIns="0" rtlCol="0">
            <a:spAutoFit/>
          </a:bodyPr>
          <a:lstStyle/>
          <a:p>
            <a:pPr marR="5080" algn="r">
              <a:lnSpc>
                <a:spcPct val="100000"/>
              </a:lnSpc>
              <a:spcBef>
                <a:spcPts val="395"/>
              </a:spcBef>
            </a:pPr>
            <a:r>
              <a:rPr sz="1600" dirty="0">
                <a:latin typeface="Arial MT"/>
                <a:cs typeface="Arial MT"/>
              </a:rPr>
              <a:t>MET</a:t>
            </a:r>
            <a:r>
              <a:rPr sz="1600" spc="-30" dirty="0">
                <a:latin typeface="Arial MT"/>
                <a:cs typeface="Arial MT"/>
              </a:rPr>
              <a:t> </a:t>
            </a:r>
            <a:r>
              <a:rPr sz="1600" spc="-5" dirty="0">
                <a:latin typeface="Arial MT"/>
                <a:cs typeface="Arial MT"/>
              </a:rPr>
              <a:t>Institute</a:t>
            </a:r>
            <a:r>
              <a:rPr sz="1600" spc="-25" dirty="0">
                <a:latin typeface="Arial MT"/>
                <a:cs typeface="Arial MT"/>
              </a:rPr>
              <a:t> </a:t>
            </a:r>
            <a:r>
              <a:rPr sz="1600" spc="-5" dirty="0">
                <a:latin typeface="Arial MT"/>
                <a:cs typeface="Arial MT"/>
              </a:rPr>
              <a:t>of</a:t>
            </a:r>
            <a:r>
              <a:rPr sz="1600" spc="-25" dirty="0">
                <a:latin typeface="Arial MT"/>
                <a:cs typeface="Arial MT"/>
              </a:rPr>
              <a:t> </a:t>
            </a:r>
            <a:r>
              <a:rPr sz="1600" spc="-5" dirty="0">
                <a:latin typeface="Arial MT"/>
                <a:cs typeface="Arial MT"/>
              </a:rPr>
              <a:t>Engineering</a:t>
            </a:r>
            <a:endParaRPr sz="1600" dirty="0">
              <a:latin typeface="Arial MT"/>
              <a:cs typeface="Arial MT"/>
            </a:endParaRPr>
          </a:p>
          <a:p>
            <a:pPr marL="12700">
              <a:lnSpc>
                <a:spcPct val="100000"/>
              </a:lnSpc>
              <a:spcBef>
                <a:spcPts val="515"/>
              </a:spcBef>
            </a:pPr>
            <a:r>
              <a:rPr sz="2800" b="1" spc="-5" dirty="0">
                <a:solidFill>
                  <a:srgbClr val="FF0000"/>
                </a:solidFill>
                <a:latin typeface="Arial" panose="020B0604020202020204"/>
                <a:cs typeface="Arial" panose="020B0604020202020204"/>
              </a:rPr>
              <a:t>Literature</a:t>
            </a:r>
            <a:r>
              <a:rPr sz="2800" b="1" spc="-40" dirty="0">
                <a:solidFill>
                  <a:srgbClr val="FF0000"/>
                </a:solidFill>
                <a:latin typeface="Arial" panose="020B0604020202020204"/>
                <a:cs typeface="Arial" panose="020B0604020202020204"/>
              </a:rPr>
              <a:t> </a:t>
            </a:r>
            <a:r>
              <a:rPr sz="2800" b="1" spc="-10" dirty="0">
                <a:solidFill>
                  <a:srgbClr val="FF0000"/>
                </a:solidFill>
                <a:latin typeface="Arial" panose="020B0604020202020204"/>
                <a:cs typeface="Arial" panose="020B0604020202020204"/>
              </a:rPr>
              <a:t>Survey</a:t>
            </a:r>
            <a:r>
              <a:rPr sz="2800" b="1" spc="-35" dirty="0">
                <a:solidFill>
                  <a:srgbClr val="FF0000"/>
                </a:solidFill>
                <a:latin typeface="Arial" panose="020B0604020202020204"/>
                <a:cs typeface="Arial" panose="020B0604020202020204"/>
              </a:rPr>
              <a:t> </a:t>
            </a:r>
            <a:r>
              <a:rPr sz="2800" b="1" dirty="0" smtClean="0">
                <a:solidFill>
                  <a:srgbClr val="FF0000"/>
                </a:solidFill>
                <a:latin typeface="Arial" panose="020B0604020202020204"/>
                <a:cs typeface="Arial" panose="020B0604020202020204"/>
              </a:rPr>
              <a:t>:</a:t>
            </a:r>
            <a:endParaRPr sz="2800" b="1" dirty="0" smtClean="0">
              <a:solidFill>
                <a:srgbClr val="FF0000"/>
              </a:solidFill>
              <a:latin typeface="Arial" panose="020B0604020202020204"/>
              <a:cs typeface="Arial" panose="020B0604020202020204"/>
            </a:endParaRPr>
          </a:p>
          <a:p>
            <a:pPr marL="12700">
              <a:lnSpc>
                <a:spcPct val="100000"/>
              </a:lnSpc>
              <a:spcBef>
                <a:spcPts val="515"/>
              </a:spcBef>
            </a:pPr>
            <a:endParaRPr sz="2800" b="1" dirty="0" smtClean="0">
              <a:solidFill>
                <a:srgbClr val="FF0000"/>
              </a:solidFill>
              <a:latin typeface="Arial" panose="020B0604020202020204"/>
              <a:cs typeface="Arial" panose="020B0604020202020204"/>
            </a:endParaRPr>
          </a:p>
        </p:txBody>
      </p:sp>
      <p:sp>
        <p:nvSpPr>
          <p:cNvPr id="9" name="object 9"/>
          <p:cNvSpPr txBox="1"/>
          <p:nvPr/>
        </p:nvSpPr>
        <p:spPr>
          <a:xfrm>
            <a:off x="915987" y="6462807"/>
            <a:ext cx="101600" cy="177800"/>
          </a:xfrm>
          <a:prstGeom prst="rect">
            <a:avLst/>
          </a:prstGeom>
        </p:spPr>
        <p:txBody>
          <a:bodyPr vert="horz" wrap="square" lIns="0" tIns="0" rIns="0" bIns="0" rtlCol="0">
            <a:spAutoFit/>
          </a:bodyPr>
          <a:lstStyle/>
          <a:p>
            <a:pPr marL="12700">
              <a:lnSpc>
                <a:spcPts val="1240"/>
              </a:lnSpc>
            </a:pPr>
            <a:r>
              <a:rPr sz="1200" dirty="0">
                <a:solidFill>
                  <a:srgbClr val="8B8B8B"/>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0548" y="212412"/>
            <a:ext cx="10558145" cy="459740"/>
            <a:chOff x="738187" y="196262"/>
            <a:chExt cx="10558145" cy="459740"/>
          </a:xfrm>
        </p:grpSpPr>
        <p:sp>
          <p:nvSpPr>
            <p:cNvPr id="3" name="object 3"/>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4" name="object 4"/>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7727950">
              <a:lnSpc>
                <a:spcPct val="100000"/>
              </a:lnSpc>
              <a:spcBef>
                <a:spcPts val="100"/>
              </a:spcBef>
            </a:pPr>
            <a:r>
              <a:rPr spc="-5" dirty="0"/>
              <a:t>Bhujbal</a:t>
            </a:r>
            <a:r>
              <a:rPr spc="-45" dirty="0"/>
              <a:t> </a:t>
            </a:r>
            <a:r>
              <a:rPr spc="-5" dirty="0"/>
              <a:t>Knowledge</a:t>
            </a:r>
            <a:r>
              <a:rPr spc="-45" dirty="0"/>
              <a:t> </a:t>
            </a:r>
            <a:r>
              <a:rPr spc="-5" dirty="0"/>
              <a:t>City</a:t>
            </a:r>
            <a:endParaRPr spc="-5" dirty="0"/>
          </a:p>
        </p:txBody>
      </p:sp>
      <p:pic>
        <p:nvPicPr>
          <p:cNvPr id="6" name="object 6"/>
          <p:cNvPicPr/>
          <p:nvPr/>
        </p:nvPicPr>
        <p:blipFill>
          <a:blip r:embed="rId1" cstate="print"/>
          <a:stretch>
            <a:fillRect/>
          </a:stretch>
        </p:blipFill>
        <p:spPr>
          <a:xfrm>
            <a:off x="1524000" y="39436"/>
            <a:ext cx="1253934" cy="638976"/>
          </a:xfrm>
          <a:prstGeom prst="rect">
            <a:avLst/>
          </a:prstGeom>
        </p:spPr>
      </p:pic>
      <p:sp>
        <p:nvSpPr>
          <p:cNvPr id="7" name="object 7"/>
          <p:cNvSpPr txBox="1"/>
          <p:nvPr/>
        </p:nvSpPr>
        <p:spPr>
          <a:xfrm>
            <a:off x="1062989" y="667390"/>
            <a:ext cx="10066020" cy="1286891"/>
          </a:xfrm>
          <a:prstGeom prst="rect">
            <a:avLst/>
          </a:prstGeom>
        </p:spPr>
        <p:txBody>
          <a:bodyPr vert="horz" wrap="square" lIns="0" tIns="50165" rIns="0" bIns="0" rtlCol="0">
            <a:spAutoFit/>
          </a:bodyPr>
          <a:lstStyle/>
          <a:p>
            <a:pPr marR="5080" algn="r">
              <a:lnSpc>
                <a:spcPct val="100000"/>
              </a:lnSpc>
              <a:spcBef>
                <a:spcPts val="395"/>
              </a:spcBef>
            </a:pPr>
            <a:r>
              <a:rPr sz="1600" dirty="0">
                <a:latin typeface="Arial MT"/>
                <a:cs typeface="Arial MT"/>
              </a:rPr>
              <a:t>MET</a:t>
            </a:r>
            <a:r>
              <a:rPr sz="1600" spc="-30" dirty="0">
                <a:latin typeface="Arial MT"/>
                <a:cs typeface="Arial MT"/>
              </a:rPr>
              <a:t> </a:t>
            </a:r>
            <a:r>
              <a:rPr sz="1600" spc="-5" dirty="0">
                <a:latin typeface="Arial MT"/>
                <a:cs typeface="Arial MT"/>
              </a:rPr>
              <a:t>Institute</a:t>
            </a:r>
            <a:r>
              <a:rPr sz="1600" spc="-25" dirty="0">
                <a:latin typeface="Arial MT"/>
                <a:cs typeface="Arial MT"/>
              </a:rPr>
              <a:t> </a:t>
            </a:r>
            <a:r>
              <a:rPr sz="1600" spc="-5" dirty="0">
                <a:latin typeface="Arial MT"/>
                <a:cs typeface="Arial MT"/>
              </a:rPr>
              <a:t>of</a:t>
            </a:r>
            <a:r>
              <a:rPr sz="1600" spc="-25" dirty="0">
                <a:latin typeface="Arial MT"/>
                <a:cs typeface="Arial MT"/>
              </a:rPr>
              <a:t> </a:t>
            </a:r>
            <a:r>
              <a:rPr sz="1600" spc="-5" dirty="0">
                <a:latin typeface="Arial MT"/>
                <a:cs typeface="Arial MT"/>
              </a:rPr>
              <a:t>Engineering</a:t>
            </a:r>
            <a:endParaRPr sz="1600" dirty="0">
              <a:latin typeface="Arial MT"/>
              <a:cs typeface="Arial MT"/>
            </a:endParaRPr>
          </a:p>
          <a:p>
            <a:pPr marL="12700">
              <a:lnSpc>
                <a:spcPct val="100000"/>
              </a:lnSpc>
              <a:spcBef>
                <a:spcPts val="515"/>
              </a:spcBef>
            </a:pPr>
            <a:r>
              <a:rPr sz="2800" b="1" dirty="0">
                <a:solidFill>
                  <a:srgbClr val="FF0000"/>
                </a:solidFill>
                <a:latin typeface="Arial" panose="020B0604020202020204"/>
                <a:cs typeface="Arial" panose="020B0604020202020204"/>
              </a:rPr>
              <a:t>Methodology</a:t>
            </a:r>
            <a:r>
              <a:rPr sz="2800" b="1" spc="-30" dirty="0">
                <a:solidFill>
                  <a:srgbClr val="FF0000"/>
                </a:solidFill>
                <a:latin typeface="Arial" panose="020B0604020202020204"/>
                <a:cs typeface="Arial" panose="020B0604020202020204"/>
              </a:rPr>
              <a:t> </a:t>
            </a:r>
            <a:r>
              <a:rPr sz="2800" b="1" spc="-5" dirty="0">
                <a:solidFill>
                  <a:srgbClr val="FF0000"/>
                </a:solidFill>
                <a:latin typeface="Arial" panose="020B0604020202020204"/>
                <a:cs typeface="Arial" panose="020B0604020202020204"/>
              </a:rPr>
              <a:t>and</a:t>
            </a:r>
            <a:r>
              <a:rPr sz="2800" b="1" spc="-25" dirty="0">
                <a:solidFill>
                  <a:srgbClr val="FF0000"/>
                </a:solidFill>
                <a:latin typeface="Arial" panose="020B0604020202020204"/>
                <a:cs typeface="Arial" panose="020B0604020202020204"/>
              </a:rPr>
              <a:t> </a:t>
            </a:r>
            <a:r>
              <a:rPr sz="2800" b="1" spc="-5" dirty="0">
                <a:solidFill>
                  <a:srgbClr val="FF0000"/>
                </a:solidFill>
                <a:latin typeface="Arial" panose="020B0604020202020204"/>
                <a:cs typeface="Arial" panose="020B0604020202020204"/>
              </a:rPr>
              <a:t>Implementation</a:t>
            </a:r>
            <a:r>
              <a:rPr sz="2800" b="1" spc="-30" dirty="0">
                <a:solidFill>
                  <a:srgbClr val="FF0000"/>
                </a:solidFill>
                <a:latin typeface="Arial" panose="020B0604020202020204"/>
                <a:cs typeface="Arial" panose="020B0604020202020204"/>
              </a:rPr>
              <a:t> </a:t>
            </a:r>
            <a:r>
              <a:rPr sz="2800" b="1" dirty="0" smtClean="0">
                <a:solidFill>
                  <a:srgbClr val="FF0000"/>
                </a:solidFill>
                <a:latin typeface="Arial" panose="020B0604020202020204"/>
                <a:cs typeface="Arial" panose="020B0604020202020204"/>
              </a:rPr>
              <a:t>:</a:t>
            </a:r>
            <a:endParaRPr lang="en-US" sz="2800" b="1" dirty="0" smtClean="0">
              <a:solidFill>
                <a:srgbClr val="FF0000"/>
              </a:solidFill>
              <a:latin typeface="Arial" panose="020B0604020202020204"/>
              <a:cs typeface="Arial" panose="020B0604020202020204"/>
            </a:endParaRPr>
          </a:p>
          <a:p>
            <a:pPr marL="12700">
              <a:lnSpc>
                <a:spcPct val="100000"/>
              </a:lnSpc>
              <a:spcBef>
                <a:spcPts val="515"/>
              </a:spcBef>
            </a:pPr>
            <a:endParaRPr lang="en-US" sz="2800" b="1" dirty="0" smtClean="0">
              <a:solidFill>
                <a:srgbClr val="FF0000"/>
              </a:solidFill>
              <a:latin typeface="Arial" panose="020B0604020202020204"/>
              <a:cs typeface="Arial" panose="020B0604020202020204"/>
            </a:endParaRPr>
          </a:p>
        </p:txBody>
      </p:sp>
      <p:sp>
        <p:nvSpPr>
          <p:cNvPr id="8" name="object 8"/>
          <p:cNvSpPr txBox="1"/>
          <p:nvPr/>
        </p:nvSpPr>
        <p:spPr>
          <a:xfrm>
            <a:off x="915987" y="6462807"/>
            <a:ext cx="101600" cy="177800"/>
          </a:xfrm>
          <a:prstGeom prst="rect">
            <a:avLst/>
          </a:prstGeom>
        </p:spPr>
        <p:txBody>
          <a:bodyPr vert="horz" wrap="square" lIns="0" tIns="0" rIns="0" bIns="0" rtlCol="0">
            <a:spAutoFit/>
          </a:bodyPr>
          <a:lstStyle/>
          <a:p>
            <a:pPr marL="12700">
              <a:lnSpc>
                <a:spcPts val="1240"/>
              </a:lnSpc>
            </a:pPr>
            <a:r>
              <a:rPr sz="1200" dirty="0">
                <a:solidFill>
                  <a:srgbClr val="8B8B8B"/>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76400"/>
            <a:ext cx="8197448" cy="43843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714270"/>
            <a:ext cx="9378950" cy="1574800"/>
          </a:xfrm>
          <a:prstGeom prst="rect">
            <a:avLst/>
          </a:prstGeom>
        </p:spPr>
        <p:txBody>
          <a:bodyPr vert="horz" wrap="square" lIns="0" tIns="224154" rIns="0" bIns="0" rtlCol="0">
            <a:spAutoFit/>
          </a:bodyPr>
          <a:lstStyle/>
          <a:p>
            <a:pPr marL="12700">
              <a:lnSpc>
                <a:spcPct val="100000"/>
              </a:lnSpc>
              <a:spcBef>
                <a:spcPts val="1765"/>
              </a:spcBef>
            </a:pPr>
            <a:r>
              <a:rPr sz="2800" b="1" spc="-5" dirty="0">
                <a:solidFill>
                  <a:srgbClr val="FF0000"/>
                </a:solidFill>
                <a:latin typeface="Arial" panose="020B0604020202020204"/>
                <a:cs typeface="Arial" panose="020B0604020202020204"/>
              </a:rPr>
              <a:t>Result</a:t>
            </a:r>
            <a:r>
              <a:rPr lang="en-US" sz="2800" b="1" spc="-5" dirty="0">
                <a:solidFill>
                  <a:srgbClr val="FF0000"/>
                </a:solidFill>
                <a:latin typeface="Arial" panose="020B0604020202020204"/>
                <a:cs typeface="Arial" panose="020B0604020202020204"/>
              </a:rPr>
              <a:t>s</a:t>
            </a:r>
            <a:r>
              <a:rPr sz="2800" b="1" spc="-25" dirty="0">
                <a:solidFill>
                  <a:srgbClr val="FF0000"/>
                </a:solidFill>
                <a:latin typeface="Arial" panose="020B0604020202020204"/>
                <a:cs typeface="Arial" panose="020B0604020202020204"/>
              </a:rPr>
              <a:t> </a:t>
            </a:r>
            <a:r>
              <a:rPr sz="2800" b="1" dirty="0">
                <a:solidFill>
                  <a:srgbClr val="FF0000"/>
                </a:solidFill>
                <a:latin typeface="Arial" panose="020B0604020202020204"/>
                <a:cs typeface="Arial" panose="020B0604020202020204"/>
              </a:rPr>
              <a:t>:</a:t>
            </a:r>
            <a:endParaRPr sz="2800" dirty="0">
              <a:solidFill>
                <a:srgbClr val="FF0000"/>
              </a:solidFill>
              <a:latin typeface="Arial" panose="020B0604020202020204"/>
              <a:cs typeface="Arial" panose="020B0604020202020204"/>
            </a:endParaRPr>
          </a:p>
          <a:p>
            <a:pPr marL="12700">
              <a:lnSpc>
                <a:spcPct val="100000"/>
              </a:lnSpc>
              <a:spcBef>
                <a:spcPts val="1190"/>
              </a:spcBef>
            </a:pPr>
            <a:endParaRPr lang="en-US" sz="2000" spc="-5" dirty="0" smtClean="0">
              <a:latin typeface="Arial MT"/>
              <a:cs typeface="Arial MT"/>
            </a:endParaRPr>
          </a:p>
          <a:p>
            <a:pPr marL="12700">
              <a:lnSpc>
                <a:spcPct val="100000"/>
              </a:lnSpc>
              <a:spcBef>
                <a:spcPts val="1190"/>
              </a:spcBef>
            </a:pPr>
            <a:endParaRPr sz="2000" dirty="0">
              <a:latin typeface="Arial MT"/>
              <a:cs typeface="Arial MT"/>
            </a:endParaRPr>
          </a:p>
        </p:txBody>
      </p:sp>
      <p:grpSp>
        <p:nvGrpSpPr>
          <p:cNvPr id="3" name="object 3"/>
          <p:cNvGrpSpPr/>
          <p:nvPr/>
        </p:nvGrpSpPr>
        <p:grpSpPr>
          <a:xfrm>
            <a:off x="738187" y="196262"/>
            <a:ext cx="10558145" cy="459740"/>
            <a:chOff x="738187" y="196262"/>
            <a:chExt cx="10558145" cy="459740"/>
          </a:xfrm>
        </p:grpSpPr>
        <p:sp>
          <p:nvSpPr>
            <p:cNvPr id="4" name="object 4"/>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5" name="object 5"/>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7727950">
              <a:lnSpc>
                <a:spcPct val="100000"/>
              </a:lnSpc>
              <a:spcBef>
                <a:spcPts val="100"/>
              </a:spcBef>
            </a:pPr>
            <a:r>
              <a:rPr spc="-5" dirty="0"/>
              <a:t>Bhujbal</a:t>
            </a:r>
            <a:r>
              <a:rPr spc="-45" dirty="0"/>
              <a:t> </a:t>
            </a:r>
            <a:r>
              <a:rPr spc="-5" dirty="0"/>
              <a:t>Knowledge</a:t>
            </a:r>
            <a:r>
              <a:rPr spc="-45" dirty="0"/>
              <a:t> </a:t>
            </a:r>
            <a:r>
              <a:rPr spc="-5" dirty="0"/>
              <a:t>City</a:t>
            </a:r>
            <a:endParaRPr spc="-5" dirty="0"/>
          </a:p>
        </p:txBody>
      </p:sp>
      <p:pic>
        <p:nvPicPr>
          <p:cNvPr id="7" name="object 7"/>
          <p:cNvPicPr/>
          <p:nvPr/>
        </p:nvPicPr>
        <p:blipFill>
          <a:blip r:embed="rId1" cstate="print"/>
          <a:stretch>
            <a:fillRect/>
          </a:stretch>
        </p:blipFill>
        <p:spPr>
          <a:xfrm>
            <a:off x="1511076" y="106362"/>
            <a:ext cx="1253934" cy="638976"/>
          </a:xfrm>
          <a:prstGeom prst="rect">
            <a:avLst/>
          </a:prstGeom>
        </p:spPr>
      </p:pic>
      <p:sp>
        <p:nvSpPr>
          <p:cNvPr id="8" name="object 8"/>
          <p:cNvSpPr txBox="1"/>
          <p:nvPr/>
        </p:nvSpPr>
        <p:spPr>
          <a:xfrm>
            <a:off x="8633349" y="715989"/>
            <a:ext cx="258381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MET</a:t>
            </a:r>
            <a:r>
              <a:rPr sz="1600" spc="-35" dirty="0">
                <a:latin typeface="Arial MT"/>
                <a:cs typeface="Arial MT"/>
              </a:rPr>
              <a:t> </a:t>
            </a:r>
            <a:r>
              <a:rPr sz="1600" spc="-5" dirty="0">
                <a:latin typeface="Arial MT"/>
                <a:cs typeface="Arial MT"/>
              </a:rPr>
              <a:t>Institute</a:t>
            </a:r>
            <a:r>
              <a:rPr sz="1600" spc="-30" dirty="0">
                <a:latin typeface="Arial MT"/>
                <a:cs typeface="Arial MT"/>
              </a:rPr>
              <a:t> </a:t>
            </a:r>
            <a:r>
              <a:rPr sz="1600" spc="-5" dirty="0">
                <a:latin typeface="Arial MT"/>
                <a:cs typeface="Arial MT"/>
              </a:rPr>
              <a:t>of</a:t>
            </a:r>
            <a:r>
              <a:rPr sz="1600" spc="-30" dirty="0">
                <a:latin typeface="Arial MT"/>
                <a:cs typeface="Arial MT"/>
              </a:rPr>
              <a:t> </a:t>
            </a:r>
            <a:r>
              <a:rPr sz="1600" spc="-5" dirty="0">
                <a:latin typeface="Arial MT"/>
                <a:cs typeface="Arial MT"/>
              </a:rPr>
              <a:t>Engineering</a:t>
            </a:r>
            <a:endParaRPr sz="1600" dirty="0">
              <a:latin typeface="Arial MT"/>
              <a:cs typeface="Arial MT"/>
            </a:endParaRPr>
          </a:p>
        </p:txBody>
      </p:sp>
      <p:sp>
        <p:nvSpPr>
          <p:cNvPr id="9" name="object 9"/>
          <p:cNvSpPr txBox="1"/>
          <p:nvPr/>
        </p:nvSpPr>
        <p:spPr>
          <a:xfrm>
            <a:off x="915987" y="6462807"/>
            <a:ext cx="101600" cy="177800"/>
          </a:xfrm>
          <a:prstGeom prst="rect">
            <a:avLst/>
          </a:prstGeom>
        </p:spPr>
        <p:txBody>
          <a:bodyPr vert="horz" wrap="square" lIns="0" tIns="0" rIns="0" bIns="0" rtlCol="0">
            <a:spAutoFit/>
          </a:bodyPr>
          <a:lstStyle/>
          <a:p>
            <a:pPr marL="12700">
              <a:lnSpc>
                <a:spcPts val="1240"/>
              </a:lnSpc>
            </a:pPr>
            <a:r>
              <a:rPr sz="1200" dirty="0">
                <a:solidFill>
                  <a:srgbClr val="8B8B8B"/>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44" y="2456296"/>
            <a:ext cx="6851056" cy="292790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2372435"/>
            <a:ext cx="4953000" cy="3095625"/>
          </a:xfrm>
          <a:prstGeom prst="rect">
            <a:avLst/>
          </a:prstGeom>
        </p:spPr>
      </p:pic>
      <p:sp>
        <p:nvSpPr>
          <p:cNvPr id="13" name="TextBox 12"/>
          <p:cNvSpPr txBox="1"/>
          <p:nvPr/>
        </p:nvSpPr>
        <p:spPr>
          <a:xfrm>
            <a:off x="304800" y="5551921"/>
            <a:ext cx="11582400" cy="461665"/>
          </a:xfrm>
          <a:prstGeom prst="rect">
            <a:avLst/>
          </a:prstGeom>
          <a:noFill/>
        </p:spPr>
        <p:txBody>
          <a:bodyPr wrap="square" rtlCol="0">
            <a:spAutoFit/>
          </a:bodyPr>
          <a:lstStyle/>
          <a:p>
            <a:r>
              <a:rPr lang="en-US" sz="2400" b="1" i="1" dirty="0" smtClean="0">
                <a:solidFill>
                  <a:srgbClr val="FF0000"/>
                </a:solidFill>
              </a:rPr>
              <a:t>                         “ Google’s self-driving car “                                                   “Z-POD”</a:t>
            </a:r>
            <a:endParaRPr lang="en-IN" sz="2400" b="1" i="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4495800" y="1295400"/>
            <a:ext cx="7543800" cy="5967414"/>
          </a:xfrm>
        </p:spPr>
        <p:txBody>
          <a:bodyPr/>
          <a:lstStyle/>
          <a:p>
            <a:r>
              <a:rPr lang="en-US" sz="2000" dirty="0" smtClean="0">
                <a:latin typeface="Arial MT"/>
              </a:rPr>
              <a:t>-Unlike </a:t>
            </a:r>
            <a:r>
              <a:rPr lang="en-US" sz="2000" dirty="0">
                <a:latin typeface="Arial MT"/>
              </a:rPr>
              <a:t>conventional autonomous cars, the </a:t>
            </a:r>
            <a:r>
              <a:rPr lang="en-US" sz="2000" dirty="0" err="1">
                <a:latin typeface="Arial MT"/>
              </a:rPr>
              <a:t>zPod</a:t>
            </a:r>
            <a:r>
              <a:rPr lang="en-US" sz="2000" dirty="0">
                <a:latin typeface="Arial MT"/>
              </a:rPr>
              <a:t> does not function on the basis of light detection and ranging (LIDAR). It utilizes an array of six cameras, with four on the sides and two at the front and </a:t>
            </a:r>
            <a:r>
              <a:rPr lang="en-US" sz="2000" dirty="0" smtClean="0">
                <a:latin typeface="Arial MT"/>
              </a:rPr>
              <a:t>back.</a:t>
            </a:r>
            <a:endParaRPr lang="en-US" sz="2000" dirty="0" smtClean="0">
              <a:latin typeface="Arial MT"/>
            </a:endParaRPr>
          </a:p>
          <a:p>
            <a:endParaRPr lang="en-US" sz="2000" dirty="0" smtClean="0">
              <a:latin typeface="Arial MT"/>
            </a:endParaRPr>
          </a:p>
          <a:p>
            <a:r>
              <a:rPr lang="en-US" sz="2000" dirty="0" smtClean="0">
                <a:latin typeface="Arial MT"/>
              </a:rPr>
              <a:t>-This </a:t>
            </a:r>
            <a:r>
              <a:rPr lang="en-US" sz="2000" dirty="0">
                <a:latin typeface="Arial MT"/>
              </a:rPr>
              <a:t>concept can be applied to any existing vehicle, be it an ICE or an EV. Autonomous driving technology can be retrofitted if the car features an engine control module.</a:t>
            </a:r>
            <a:endParaRPr lang="en-IN" sz="2000" dirty="0">
              <a:latin typeface="Arial MT"/>
            </a:endParaRPr>
          </a:p>
        </p:txBody>
      </p:sp>
      <p:grpSp>
        <p:nvGrpSpPr>
          <p:cNvPr id="4" name="object 3"/>
          <p:cNvGrpSpPr/>
          <p:nvPr/>
        </p:nvGrpSpPr>
        <p:grpSpPr>
          <a:xfrm>
            <a:off x="655030" y="216265"/>
            <a:ext cx="10558145" cy="459740"/>
            <a:chOff x="738187" y="196262"/>
            <a:chExt cx="10558145" cy="459740"/>
          </a:xfrm>
        </p:grpSpPr>
        <p:sp>
          <p:nvSpPr>
            <p:cNvPr id="5" name="object 4"/>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6" name="object 5"/>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pic>
        <p:nvPicPr>
          <p:cNvPr id="7" name="object 7"/>
          <p:cNvPicPr/>
          <p:nvPr/>
        </p:nvPicPr>
        <p:blipFill>
          <a:blip r:embed="rId1" cstate="print"/>
          <a:stretch>
            <a:fillRect/>
          </a:stretch>
        </p:blipFill>
        <p:spPr>
          <a:xfrm>
            <a:off x="1511076" y="106362"/>
            <a:ext cx="1253934" cy="638976"/>
          </a:xfrm>
          <a:prstGeom prst="rect">
            <a:avLst/>
          </a:prstGeom>
        </p:spPr>
      </p:pic>
      <p:sp>
        <p:nvSpPr>
          <p:cNvPr id="8" name="Rectangle 7"/>
          <p:cNvSpPr/>
          <p:nvPr/>
        </p:nvSpPr>
        <p:spPr>
          <a:xfrm>
            <a:off x="8841556" y="252917"/>
            <a:ext cx="2421497" cy="369332"/>
          </a:xfrm>
          <a:prstGeom prst="rect">
            <a:avLst/>
          </a:prstGeom>
        </p:spPr>
        <p:txBody>
          <a:bodyPr wrap="none">
            <a:spAutoFit/>
          </a:bodyPr>
          <a:lstStyle/>
          <a:p>
            <a:r>
              <a:rPr lang="en-IN" b="1" spc="-5" dirty="0" err="1" smtClean="0">
                <a:solidFill>
                  <a:schemeClr val="bg1"/>
                </a:solidFill>
              </a:rPr>
              <a:t>Bhujbal</a:t>
            </a:r>
            <a:r>
              <a:rPr lang="en-IN" b="1" spc="-45" dirty="0" smtClean="0">
                <a:solidFill>
                  <a:schemeClr val="bg1"/>
                </a:solidFill>
              </a:rPr>
              <a:t> </a:t>
            </a:r>
            <a:r>
              <a:rPr lang="en-IN" b="1" spc="-5" dirty="0" smtClean="0">
                <a:solidFill>
                  <a:schemeClr val="bg1"/>
                </a:solidFill>
              </a:rPr>
              <a:t>Knowledge</a:t>
            </a:r>
            <a:r>
              <a:rPr lang="en-IN" b="1" spc="-45" dirty="0" smtClean="0">
                <a:solidFill>
                  <a:schemeClr val="bg1"/>
                </a:solidFill>
              </a:rPr>
              <a:t> </a:t>
            </a:r>
            <a:r>
              <a:rPr lang="en-IN" b="1" spc="-5" dirty="0" smtClean="0">
                <a:solidFill>
                  <a:schemeClr val="bg1"/>
                </a:solidFill>
              </a:rPr>
              <a:t>City</a:t>
            </a:r>
            <a:endParaRPr lang="en-IN" b="1" dirty="0">
              <a:solidFill>
                <a:schemeClr val="bg1"/>
              </a:solidFill>
            </a:endParaRPr>
          </a:p>
        </p:txBody>
      </p:sp>
      <p:sp>
        <p:nvSpPr>
          <p:cNvPr id="9" name="Rectangle 8"/>
          <p:cNvSpPr/>
          <p:nvPr/>
        </p:nvSpPr>
        <p:spPr>
          <a:xfrm>
            <a:off x="8674138" y="671243"/>
            <a:ext cx="2756332" cy="338554"/>
          </a:xfrm>
          <a:prstGeom prst="rect">
            <a:avLst/>
          </a:prstGeom>
        </p:spPr>
        <p:txBody>
          <a:bodyPr wrap="none">
            <a:spAutoFit/>
          </a:bodyPr>
          <a:lstStyle/>
          <a:p>
            <a:pPr marL="12700">
              <a:lnSpc>
                <a:spcPct val="100000"/>
              </a:lnSpc>
              <a:spcBef>
                <a:spcPts val="100"/>
              </a:spcBef>
            </a:pPr>
            <a:r>
              <a:rPr lang="en-IN" sz="1600" dirty="0" smtClean="0">
                <a:latin typeface="Arial MT"/>
                <a:cs typeface="Arial MT"/>
              </a:rPr>
              <a:t>MET</a:t>
            </a:r>
            <a:r>
              <a:rPr lang="en-IN" sz="1600" spc="-35" dirty="0" smtClean="0">
                <a:latin typeface="Arial MT"/>
                <a:cs typeface="Arial MT"/>
              </a:rPr>
              <a:t> </a:t>
            </a:r>
            <a:r>
              <a:rPr lang="en-IN" sz="1600" spc="-5" dirty="0" smtClean="0">
                <a:latin typeface="Arial MT"/>
                <a:cs typeface="Arial MT"/>
              </a:rPr>
              <a:t>Institute</a:t>
            </a:r>
            <a:r>
              <a:rPr lang="en-IN" sz="1600" spc="-30" dirty="0" smtClean="0">
                <a:latin typeface="Arial MT"/>
                <a:cs typeface="Arial MT"/>
              </a:rPr>
              <a:t> </a:t>
            </a:r>
            <a:r>
              <a:rPr lang="en-IN" sz="1600" spc="-5" dirty="0" smtClean="0">
                <a:latin typeface="Arial MT"/>
                <a:cs typeface="Arial MT"/>
              </a:rPr>
              <a:t>of</a:t>
            </a:r>
            <a:r>
              <a:rPr lang="en-IN" sz="1600" spc="-30" dirty="0" smtClean="0">
                <a:latin typeface="Arial MT"/>
                <a:cs typeface="Arial MT"/>
              </a:rPr>
              <a:t> </a:t>
            </a:r>
            <a:r>
              <a:rPr lang="en-IN" sz="1600" spc="-5" dirty="0" smtClean="0">
                <a:latin typeface="Arial MT"/>
                <a:cs typeface="Arial MT"/>
              </a:rPr>
              <a:t>Engineering</a:t>
            </a:r>
            <a:endParaRPr lang="en-IN" sz="1600" dirty="0">
              <a:latin typeface="Arial MT"/>
              <a:cs typeface="Arial M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43" y="1030269"/>
            <a:ext cx="4038600" cy="3048000"/>
          </a:xfrm>
          <a:prstGeom prst="rect">
            <a:avLst/>
          </a:prstGeom>
        </p:spPr>
      </p:pic>
      <p:sp>
        <p:nvSpPr>
          <p:cNvPr id="11" name="TextBox 10"/>
          <p:cNvSpPr txBox="1"/>
          <p:nvPr/>
        </p:nvSpPr>
        <p:spPr>
          <a:xfrm>
            <a:off x="304800" y="4423282"/>
            <a:ext cx="11125670" cy="2308324"/>
          </a:xfrm>
          <a:prstGeom prst="rect">
            <a:avLst/>
          </a:prstGeom>
          <a:noFill/>
        </p:spPr>
        <p:txBody>
          <a:bodyPr wrap="square" rtlCol="0">
            <a:spAutoFit/>
          </a:bodyPr>
          <a:lstStyle/>
          <a:p>
            <a:r>
              <a:rPr lang="en-US" sz="2400" b="1" dirty="0"/>
              <a:t>What makes </a:t>
            </a:r>
            <a:r>
              <a:rPr lang="en-US" sz="2400" b="1" dirty="0" err="1"/>
              <a:t>zPod</a:t>
            </a:r>
            <a:r>
              <a:rPr lang="en-US" sz="2400" b="1" dirty="0"/>
              <a:t> unique from other autonomous vehicles developed so far?</a:t>
            </a:r>
            <a:endParaRPr lang="en-US" sz="2400" b="1" dirty="0"/>
          </a:p>
          <a:p>
            <a:r>
              <a:rPr lang="en-US" sz="2400" dirty="0"/>
              <a:t>The </a:t>
            </a:r>
            <a:r>
              <a:rPr lang="en-US" sz="2400" dirty="0" err="1"/>
              <a:t>zPod</a:t>
            </a:r>
            <a:r>
              <a:rPr lang="en-US" sz="2400" dirty="0"/>
              <a:t> stands out from other autonomous vehicles in multiple ways. It is one of the few vehicles in the world that can run solely on camera sensors, eliminating the need for </a:t>
            </a:r>
            <a:r>
              <a:rPr lang="en-US" sz="2400" dirty="0" err="1"/>
              <a:t>LiDARs</a:t>
            </a:r>
            <a:r>
              <a:rPr lang="en-US" sz="2400" dirty="0"/>
              <a:t>, a big feat in the AV industry. The </a:t>
            </a:r>
            <a:r>
              <a:rPr lang="en-US" sz="2400" dirty="0" err="1"/>
              <a:t>zPod</a:t>
            </a:r>
            <a:r>
              <a:rPr lang="en-US" sz="2400" dirty="0"/>
              <a:t> is a perfect concept vehicle to showcase our novel approach towards AI, Nature-inspired AI, which enables it to think and act more like humans</a:t>
            </a:r>
            <a:r>
              <a:rPr lang="en-US"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4250" y="946128"/>
            <a:ext cx="9759950" cy="6001643"/>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FF0000"/>
                </a:solidFill>
                <a:latin typeface="Arial" panose="020B0604020202020204"/>
                <a:cs typeface="Arial" panose="020B0604020202020204"/>
              </a:rPr>
              <a:t>Applications</a:t>
            </a:r>
            <a:r>
              <a:rPr sz="2800" b="1" spc="-85" dirty="0">
                <a:solidFill>
                  <a:srgbClr val="FF0000"/>
                </a:solidFill>
                <a:latin typeface="Arial" panose="020B0604020202020204"/>
                <a:cs typeface="Arial" panose="020B0604020202020204"/>
              </a:rPr>
              <a:t> </a:t>
            </a:r>
            <a:r>
              <a:rPr sz="2800" b="1" dirty="0" smtClean="0">
                <a:solidFill>
                  <a:srgbClr val="FF0000"/>
                </a:solidFill>
                <a:latin typeface="Arial" panose="020B0604020202020204"/>
                <a:cs typeface="Arial" panose="020B0604020202020204"/>
              </a:rPr>
              <a:t>:</a:t>
            </a:r>
            <a:endParaRPr lang="en-US" sz="2800" b="1" dirty="0" smtClean="0">
              <a:solidFill>
                <a:srgbClr val="FF0000"/>
              </a:solidFill>
              <a:latin typeface="Arial" panose="020B0604020202020204"/>
              <a:cs typeface="Arial" panose="020B0604020202020204"/>
            </a:endParaRPr>
          </a:p>
          <a:p>
            <a:pPr marL="12700">
              <a:lnSpc>
                <a:spcPct val="100000"/>
              </a:lnSpc>
              <a:spcBef>
                <a:spcPts val="100"/>
              </a:spcBef>
            </a:pPr>
            <a:endParaRPr lang="en-US" sz="2800" b="1" dirty="0" smtClean="0">
              <a:latin typeface="Arial" panose="020B0604020202020204"/>
              <a:cs typeface="Arial" panose="020B0604020202020204"/>
            </a:endParaRPr>
          </a:p>
          <a:p>
            <a:pPr marL="12700">
              <a:lnSpc>
                <a:spcPct val="100000"/>
              </a:lnSpc>
              <a:spcBef>
                <a:spcPts val="100"/>
              </a:spcBef>
            </a:pPr>
            <a:r>
              <a:rPr lang="en-US" sz="2800" dirty="0" smtClean="0">
                <a:solidFill>
                  <a:srgbClr val="C00000"/>
                </a:solidFill>
                <a:latin typeface="Arial MT"/>
                <a:cs typeface="Arial" panose="020B0604020202020204"/>
              </a:rPr>
              <a:t>1- Ride-Sharing and Transportation Services</a:t>
            </a:r>
            <a:r>
              <a:rPr lang="en-US" sz="2400" dirty="0" smtClean="0">
                <a:solidFill>
                  <a:srgbClr val="C00000"/>
                </a:solidFill>
                <a:latin typeface="Arial MT"/>
                <a:cs typeface="Arial" panose="020B0604020202020204"/>
              </a:rPr>
              <a:t>:</a:t>
            </a:r>
            <a:endParaRPr lang="en-US" sz="2400" dirty="0" smtClean="0">
              <a:solidFill>
                <a:srgbClr val="C00000"/>
              </a:solidFill>
              <a:latin typeface="Arial MT"/>
              <a:cs typeface="Arial" panose="020B0604020202020204"/>
            </a:endParaRPr>
          </a:p>
          <a:p>
            <a:pPr marL="12700">
              <a:lnSpc>
                <a:spcPct val="100000"/>
              </a:lnSpc>
              <a:spcBef>
                <a:spcPts val="100"/>
              </a:spcBef>
            </a:pPr>
            <a:r>
              <a:rPr lang="en-US" sz="2400" dirty="0" smtClean="0">
                <a:latin typeface="Arial" panose="020B0604020202020204"/>
                <a:cs typeface="Arial" panose="020B0604020202020204"/>
              </a:rPr>
              <a:t>Companies like </a:t>
            </a:r>
            <a:r>
              <a:rPr lang="en-US" sz="2400" dirty="0" err="1" smtClean="0">
                <a:latin typeface="Arial" panose="020B0604020202020204"/>
                <a:cs typeface="Arial" panose="020B0604020202020204"/>
              </a:rPr>
              <a:t>Uber</a:t>
            </a:r>
            <a:r>
              <a:rPr lang="en-US" sz="2400" dirty="0">
                <a:latin typeface="Arial" panose="020B0604020202020204"/>
                <a:cs typeface="Arial" panose="020B0604020202020204"/>
              </a:rPr>
              <a:t> </a:t>
            </a:r>
            <a:r>
              <a:rPr lang="en-US" sz="2400" dirty="0" smtClean="0">
                <a:latin typeface="Arial" panose="020B0604020202020204"/>
                <a:cs typeface="Arial" panose="020B0604020202020204"/>
              </a:rPr>
              <a:t>are integrating self-driving cars into their fleets to offer autonomous ride-sharing services.</a:t>
            </a:r>
            <a:endParaRPr lang="en-US" sz="2400" dirty="0" smtClean="0">
              <a:latin typeface="Arial" panose="020B0604020202020204"/>
              <a:cs typeface="Arial" panose="020B0604020202020204"/>
            </a:endParaRPr>
          </a:p>
          <a:p>
            <a:pPr marL="12700">
              <a:lnSpc>
                <a:spcPct val="100000"/>
              </a:lnSpc>
              <a:spcBef>
                <a:spcPts val="100"/>
              </a:spcBef>
            </a:pPr>
            <a:endParaRPr lang="en-US" sz="2400" dirty="0">
              <a:latin typeface="Arial" panose="020B0604020202020204"/>
              <a:cs typeface="Arial" panose="020B0604020202020204"/>
            </a:endParaRPr>
          </a:p>
          <a:p>
            <a:pPr marL="12700">
              <a:lnSpc>
                <a:spcPct val="100000"/>
              </a:lnSpc>
              <a:spcBef>
                <a:spcPts val="100"/>
              </a:spcBef>
            </a:pPr>
            <a:r>
              <a:rPr lang="en-US" sz="2800" dirty="0" smtClean="0">
                <a:solidFill>
                  <a:srgbClr val="C00000"/>
                </a:solidFill>
                <a:latin typeface="Arial" panose="020B0604020202020204"/>
                <a:cs typeface="Arial" panose="020B0604020202020204"/>
              </a:rPr>
              <a:t>2-Personal Ownership:</a:t>
            </a:r>
            <a:endParaRPr lang="en-US" sz="2800" dirty="0" smtClean="0">
              <a:solidFill>
                <a:srgbClr val="C00000"/>
              </a:solidFill>
              <a:latin typeface="Arial" panose="020B0604020202020204"/>
              <a:cs typeface="Arial" panose="020B0604020202020204"/>
            </a:endParaRPr>
          </a:p>
          <a:p>
            <a:pPr marL="12700">
              <a:lnSpc>
                <a:spcPct val="100000"/>
              </a:lnSpc>
              <a:spcBef>
                <a:spcPts val="100"/>
              </a:spcBef>
            </a:pPr>
            <a:r>
              <a:rPr lang="en-US" sz="2400" dirty="0" smtClean="0">
                <a:latin typeface="Arial" panose="020B0604020202020204"/>
                <a:cs typeface="Arial" panose="020B0604020202020204"/>
              </a:rPr>
              <a:t>Explore the concept of self-driving cars for personal use and their potential to change car ownership dynamics.</a:t>
            </a:r>
            <a:endParaRPr lang="en-US" sz="2400" dirty="0" smtClean="0">
              <a:latin typeface="Arial" panose="020B0604020202020204"/>
              <a:cs typeface="Arial" panose="020B0604020202020204"/>
            </a:endParaRPr>
          </a:p>
          <a:p>
            <a:pPr marL="12700">
              <a:lnSpc>
                <a:spcPct val="100000"/>
              </a:lnSpc>
              <a:spcBef>
                <a:spcPts val="100"/>
              </a:spcBef>
            </a:pPr>
            <a:endParaRPr lang="en-US" sz="2400" dirty="0">
              <a:latin typeface="Arial" panose="020B0604020202020204"/>
              <a:cs typeface="Arial" panose="020B0604020202020204"/>
            </a:endParaRPr>
          </a:p>
          <a:p>
            <a:pPr marL="12700">
              <a:lnSpc>
                <a:spcPct val="100000"/>
              </a:lnSpc>
              <a:spcBef>
                <a:spcPts val="100"/>
              </a:spcBef>
            </a:pPr>
            <a:r>
              <a:rPr lang="en-US" sz="2800" dirty="0" smtClean="0">
                <a:solidFill>
                  <a:srgbClr val="C00000"/>
                </a:solidFill>
                <a:latin typeface="Arial" panose="020B0604020202020204"/>
                <a:cs typeface="Arial" panose="020B0604020202020204"/>
              </a:rPr>
              <a:t>3-Industrial Applications:</a:t>
            </a:r>
            <a:endParaRPr lang="en-US" sz="2800" dirty="0" smtClean="0">
              <a:solidFill>
                <a:srgbClr val="C00000"/>
              </a:solidFill>
              <a:latin typeface="Arial" panose="020B0604020202020204"/>
              <a:cs typeface="Arial" panose="020B0604020202020204"/>
            </a:endParaRPr>
          </a:p>
          <a:p>
            <a:pPr marL="12700">
              <a:lnSpc>
                <a:spcPct val="100000"/>
              </a:lnSpc>
              <a:spcBef>
                <a:spcPts val="100"/>
              </a:spcBef>
            </a:pPr>
            <a:r>
              <a:rPr lang="en-US" sz="2400" dirty="0" smtClean="0">
                <a:latin typeface="Arial" panose="020B0604020202020204"/>
                <a:cs typeface="Arial" panose="020B0604020202020204"/>
              </a:rPr>
              <a:t>Mention how autonomous vehicles are used in industrial settings for tasks such as material handling and mining.</a:t>
            </a:r>
            <a:endParaRPr lang="en-US" sz="2400" dirty="0" smtClean="0">
              <a:latin typeface="Arial" panose="020B0604020202020204"/>
              <a:cs typeface="Arial" panose="020B0604020202020204"/>
            </a:endParaRPr>
          </a:p>
          <a:p>
            <a:pPr marL="12700">
              <a:lnSpc>
                <a:spcPct val="100000"/>
              </a:lnSpc>
              <a:spcBef>
                <a:spcPts val="100"/>
              </a:spcBef>
            </a:pPr>
            <a:endParaRPr lang="en-US" sz="2400" dirty="0">
              <a:latin typeface="Arial" panose="020B0604020202020204"/>
              <a:cs typeface="Arial" panose="020B0604020202020204"/>
            </a:endParaRPr>
          </a:p>
          <a:p>
            <a:pPr marL="12700">
              <a:lnSpc>
                <a:spcPct val="100000"/>
              </a:lnSpc>
              <a:spcBef>
                <a:spcPts val="100"/>
              </a:spcBef>
            </a:pPr>
            <a:endParaRPr sz="2400" dirty="0">
              <a:latin typeface="Arial" panose="020B0604020202020204"/>
              <a:cs typeface="Arial" panose="020B0604020202020204"/>
            </a:endParaRPr>
          </a:p>
        </p:txBody>
      </p:sp>
      <p:grpSp>
        <p:nvGrpSpPr>
          <p:cNvPr id="3" name="object 3"/>
          <p:cNvGrpSpPr/>
          <p:nvPr/>
        </p:nvGrpSpPr>
        <p:grpSpPr>
          <a:xfrm>
            <a:off x="738187" y="196262"/>
            <a:ext cx="10558145" cy="459740"/>
            <a:chOff x="738187" y="196262"/>
            <a:chExt cx="10558145" cy="459740"/>
          </a:xfrm>
        </p:grpSpPr>
        <p:sp>
          <p:nvSpPr>
            <p:cNvPr id="4" name="object 4"/>
            <p:cNvSpPr/>
            <p:nvPr/>
          </p:nvSpPr>
          <p:spPr>
            <a:xfrm>
              <a:off x="742950" y="201025"/>
              <a:ext cx="10548620" cy="450215"/>
            </a:xfrm>
            <a:custGeom>
              <a:avLst/>
              <a:gdLst/>
              <a:ahLst/>
              <a:cxnLst/>
              <a:rect l="l" t="t" r="r" b="b"/>
              <a:pathLst>
                <a:path w="10548620" h="450215">
                  <a:moveTo>
                    <a:pt x="10548444" y="449650"/>
                  </a:moveTo>
                  <a:lnTo>
                    <a:pt x="0" y="449650"/>
                  </a:lnTo>
                  <a:lnTo>
                    <a:pt x="0" y="0"/>
                  </a:lnTo>
                  <a:lnTo>
                    <a:pt x="10548444" y="0"/>
                  </a:lnTo>
                  <a:lnTo>
                    <a:pt x="10548444" y="449650"/>
                  </a:lnTo>
                  <a:close/>
                </a:path>
              </a:pathLst>
            </a:custGeom>
            <a:solidFill>
              <a:srgbClr val="FF0000"/>
            </a:solidFill>
          </p:spPr>
          <p:txBody>
            <a:bodyPr wrap="square" lIns="0" tIns="0" rIns="0" bIns="0" rtlCol="0"/>
            <a:lstStyle/>
            <a:p/>
          </p:txBody>
        </p:sp>
        <p:sp>
          <p:nvSpPr>
            <p:cNvPr id="5" name="object 5"/>
            <p:cNvSpPr/>
            <p:nvPr/>
          </p:nvSpPr>
          <p:spPr>
            <a:xfrm>
              <a:off x="742950" y="201025"/>
              <a:ext cx="10548620" cy="450215"/>
            </a:xfrm>
            <a:custGeom>
              <a:avLst/>
              <a:gdLst/>
              <a:ahLst/>
              <a:cxnLst/>
              <a:rect l="l" t="t" r="r" b="b"/>
              <a:pathLst>
                <a:path w="10548620" h="450215">
                  <a:moveTo>
                    <a:pt x="0" y="0"/>
                  </a:moveTo>
                  <a:lnTo>
                    <a:pt x="10548444" y="0"/>
                  </a:lnTo>
                  <a:lnTo>
                    <a:pt x="10548444" y="449650"/>
                  </a:lnTo>
                  <a:lnTo>
                    <a:pt x="0" y="449650"/>
                  </a:lnTo>
                  <a:lnTo>
                    <a:pt x="0" y="0"/>
                  </a:lnTo>
                  <a:close/>
                </a:path>
              </a:pathLst>
            </a:custGeom>
            <a:ln w="9524">
              <a:solidFill>
                <a:srgbClr val="FF0000"/>
              </a:solidFill>
            </a:ln>
          </p:spPr>
          <p:txBody>
            <a:bodyPr wrap="square" lIns="0" tIns="0" rIns="0" bIns="0" rtlCol="0"/>
            <a:lstStyle/>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7727950">
              <a:lnSpc>
                <a:spcPct val="100000"/>
              </a:lnSpc>
              <a:spcBef>
                <a:spcPts val="100"/>
              </a:spcBef>
            </a:pPr>
            <a:r>
              <a:rPr spc="-5" dirty="0"/>
              <a:t>Bhujbal</a:t>
            </a:r>
            <a:r>
              <a:rPr spc="-45" dirty="0"/>
              <a:t> </a:t>
            </a:r>
            <a:r>
              <a:rPr spc="-5" dirty="0"/>
              <a:t>Knowledge</a:t>
            </a:r>
            <a:r>
              <a:rPr spc="-45" dirty="0"/>
              <a:t> </a:t>
            </a:r>
            <a:r>
              <a:rPr spc="-5" dirty="0"/>
              <a:t>City</a:t>
            </a:r>
            <a:endParaRPr spc="-5" dirty="0"/>
          </a:p>
        </p:txBody>
      </p:sp>
      <p:pic>
        <p:nvPicPr>
          <p:cNvPr id="7" name="object 7"/>
          <p:cNvPicPr/>
          <p:nvPr/>
        </p:nvPicPr>
        <p:blipFill>
          <a:blip r:embed="rId1" cstate="print"/>
          <a:stretch>
            <a:fillRect/>
          </a:stretch>
        </p:blipFill>
        <p:spPr>
          <a:xfrm>
            <a:off x="1511076" y="106362"/>
            <a:ext cx="1253934" cy="638976"/>
          </a:xfrm>
          <a:prstGeom prst="rect">
            <a:avLst/>
          </a:prstGeom>
        </p:spPr>
      </p:pic>
      <p:sp>
        <p:nvSpPr>
          <p:cNvPr id="8" name="object 8"/>
          <p:cNvSpPr txBox="1"/>
          <p:nvPr/>
        </p:nvSpPr>
        <p:spPr>
          <a:xfrm>
            <a:off x="8633349" y="715989"/>
            <a:ext cx="258381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MET</a:t>
            </a:r>
            <a:r>
              <a:rPr sz="1600" spc="-35" dirty="0">
                <a:latin typeface="Arial MT"/>
                <a:cs typeface="Arial MT"/>
              </a:rPr>
              <a:t> </a:t>
            </a:r>
            <a:r>
              <a:rPr sz="1600" spc="-5" dirty="0">
                <a:latin typeface="Arial MT"/>
                <a:cs typeface="Arial MT"/>
              </a:rPr>
              <a:t>Institute</a:t>
            </a:r>
            <a:r>
              <a:rPr sz="1600" spc="-30" dirty="0">
                <a:latin typeface="Arial MT"/>
                <a:cs typeface="Arial MT"/>
              </a:rPr>
              <a:t> </a:t>
            </a:r>
            <a:r>
              <a:rPr sz="1600" spc="-5" dirty="0">
                <a:latin typeface="Arial MT"/>
                <a:cs typeface="Arial MT"/>
              </a:rPr>
              <a:t>of</a:t>
            </a:r>
            <a:r>
              <a:rPr sz="1600" spc="-30" dirty="0">
                <a:latin typeface="Arial MT"/>
                <a:cs typeface="Arial MT"/>
              </a:rPr>
              <a:t> </a:t>
            </a:r>
            <a:r>
              <a:rPr sz="1600" spc="-5" dirty="0">
                <a:latin typeface="Arial MT"/>
                <a:cs typeface="Arial MT"/>
              </a:rPr>
              <a:t>Engineering</a:t>
            </a:r>
            <a:endParaRPr sz="1600">
              <a:latin typeface="Arial MT"/>
              <a:cs typeface="Arial MT"/>
            </a:endParaRPr>
          </a:p>
        </p:txBody>
      </p:sp>
      <p:sp>
        <p:nvSpPr>
          <p:cNvPr id="9" name="object 9"/>
          <p:cNvSpPr txBox="1"/>
          <p:nvPr/>
        </p:nvSpPr>
        <p:spPr>
          <a:xfrm>
            <a:off x="915987" y="6462807"/>
            <a:ext cx="101600" cy="177800"/>
          </a:xfrm>
          <a:prstGeom prst="rect">
            <a:avLst/>
          </a:prstGeom>
        </p:spPr>
        <p:txBody>
          <a:bodyPr vert="horz" wrap="square" lIns="0" tIns="0" rIns="0" bIns="0" rtlCol="0">
            <a:spAutoFit/>
          </a:bodyPr>
          <a:lstStyle/>
          <a:p>
            <a:pPr marL="12700">
              <a:lnSpc>
                <a:spcPts val="1240"/>
              </a:lnSpc>
            </a:pPr>
            <a:r>
              <a:rPr sz="1200" dirty="0">
                <a:solidFill>
                  <a:srgbClr val="8B8B8B"/>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7320</Words>
  <Application>WPS Presentation</Application>
  <PresentationFormat>Widescreen</PresentationFormat>
  <Paragraphs>248</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vt:lpstr>
      <vt:lpstr>Arial MT</vt:lpstr>
      <vt:lpstr>Arial</vt:lpstr>
      <vt:lpstr>Microsoft YaHei</vt:lpstr>
      <vt:lpstr>Arial Unicode MS</vt:lpstr>
      <vt:lpstr>Calibri</vt:lpstr>
      <vt:lpstr>Office Theme</vt:lpstr>
      <vt:lpstr>           “HIGHLY AUTOMATED VEHICLES AND 				SELF-DRIVING CARS ”</vt:lpstr>
      <vt:lpstr>Bhujbal Knowledge City</vt:lpstr>
      <vt:lpstr>Bhujbal Knowledge City</vt:lpstr>
      <vt:lpstr>PowerPoint 演示文稿</vt:lpstr>
      <vt:lpstr>Bhujbal Knowledge City</vt:lpstr>
      <vt:lpstr>Bhujbal Knowledge City</vt:lpstr>
      <vt:lpstr>Bhujbal Knowledge City</vt:lpstr>
      <vt:lpstr>PowerPoint 演示文稿</vt:lpstr>
      <vt:lpstr>Bhujbal Knowledge City</vt:lpstr>
      <vt:lpstr>PowerPoint 演示文稿</vt:lpstr>
      <vt:lpstr>                                                                                                                                        Bhujbal Knowledge City </vt:lpstr>
      <vt:lpstr>                                                                                                                                        Bhujbal Knowledge City </vt:lpstr>
      <vt:lpstr>Bhujbal Knowledge City</vt:lpstr>
      <vt:lpstr>Bhujbal Knowledge City</vt:lpstr>
      <vt:lpstr>Bhujbal Knowledge City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Seminar       “Automated Vehicles AndSelf-Driving Cars”</dc:title>
  <dc:creator>LENOVO</dc:creator>
  <cp:lastModifiedBy>Niraj</cp:lastModifiedBy>
  <cp:revision>35</cp:revision>
  <dcterms:created xsi:type="dcterms:W3CDTF">2023-10-08T13:39:00Z</dcterms:created>
  <dcterms:modified xsi:type="dcterms:W3CDTF">2023-10-18T09:57:33Z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8472640B805547EA82EF5BD8C1C4FF77_12</vt:lpwstr>
  </property>
  <property fmtid="{D5CDD505-2E9C-101B-9397-08002B2CF9AE}" pid="4" name="KSOProductBuildVer">
    <vt:lpwstr>1033-12.2.0.13266</vt:lpwstr>
  </property>
</Properties>
</file>