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65" r:id="rId6"/>
    <p:sldId id="266" r:id="rId7"/>
    <p:sldId id="267" r:id="rId8"/>
    <p:sldId id="260" r:id="rId9"/>
    <p:sldId id="261" r:id="rId10"/>
    <p:sldId id="262" r:id="rId11"/>
    <p:sldId id="263" r:id="rId12"/>
    <p:sldId id="264"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8F1D06-97AB-4E66-9F65-D2A8DC111C5D}" v="15" dt="2019-10-21T15:20:47.9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0" autoAdjust="0"/>
    <p:restoredTop sz="94660"/>
  </p:normalViewPr>
  <p:slideViewPr>
    <p:cSldViewPr snapToGrid="0">
      <p:cViewPr varScale="1">
        <p:scale>
          <a:sx n="104" d="100"/>
          <a:sy n="104" d="100"/>
        </p:scale>
        <p:origin x="138" y="324"/>
      </p:cViewPr>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DDESWARA SWARUPANANDA" userId="47d08e29-9c6f-4762-b6e4-5982e1ef36fe" providerId="ADAL" clId="{4B8F1D06-97AB-4E66-9F65-D2A8DC111C5D}"/>
    <pc:docChg chg="custSel modSld">
      <pc:chgData name="SIDDESWARA SWARUPANANDA" userId="47d08e29-9c6f-4762-b6e4-5982e1ef36fe" providerId="ADAL" clId="{4B8F1D06-97AB-4E66-9F65-D2A8DC111C5D}" dt="2019-10-21T15:21:22.655" v="94" actId="1076"/>
      <pc:docMkLst>
        <pc:docMk/>
      </pc:docMkLst>
      <pc:sldChg chg="addSp delSp modSp">
        <pc:chgData name="SIDDESWARA SWARUPANANDA" userId="47d08e29-9c6f-4762-b6e4-5982e1ef36fe" providerId="ADAL" clId="{4B8F1D06-97AB-4E66-9F65-D2A8DC111C5D}" dt="2019-10-21T14:52:56.909" v="21" actId="1076"/>
        <pc:sldMkLst>
          <pc:docMk/>
          <pc:sldMk cId="3537966286" sldId="262"/>
        </pc:sldMkLst>
        <pc:picChg chg="add del mod">
          <ac:chgData name="SIDDESWARA SWARUPANANDA" userId="47d08e29-9c6f-4762-b6e4-5982e1ef36fe" providerId="ADAL" clId="{4B8F1D06-97AB-4E66-9F65-D2A8DC111C5D}" dt="2019-10-21T14:52:02.816" v="9" actId="478"/>
          <ac:picMkLst>
            <pc:docMk/>
            <pc:sldMk cId="3537966286" sldId="262"/>
            <ac:picMk id="3" creationId="{8CF1C320-0917-4FAC-ADF7-EC3DA3514115}"/>
          </ac:picMkLst>
        </pc:picChg>
        <pc:picChg chg="add del mod">
          <ac:chgData name="SIDDESWARA SWARUPANANDA" userId="47d08e29-9c6f-4762-b6e4-5982e1ef36fe" providerId="ADAL" clId="{4B8F1D06-97AB-4E66-9F65-D2A8DC111C5D}" dt="2019-10-21T14:52:50.589" v="20" actId="478"/>
          <ac:picMkLst>
            <pc:docMk/>
            <pc:sldMk cId="3537966286" sldId="262"/>
            <ac:picMk id="5" creationId="{E7DFA526-E029-4DE5-8381-781D001A4B6E}"/>
          </ac:picMkLst>
        </pc:picChg>
        <pc:picChg chg="del">
          <ac:chgData name="SIDDESWARA SWARUPANANDA" userId="47d08e29-9c6f-4762-b6e4-5982e1ef36fe" providerId="ADAL" clId="{4B8F1D06-97AB-4E66-9F65-D2A8DC111C5D}" dt="2019-10-21T14:52:26.366" v="12" actId="478"/>
          <ac:picMkLst>
            <pc:docMk/>
            <pc:sldMk cId="3537966286" sldId="262"/>
            <ac:picMk id="6" creationId="{C3A92720-DBB1-4BC4-A088-EFF419F72383}"/>
          </ac:picMkLst>
        </pc:picChg>
        <pc:picChg chg="del">
          <ac:chgData name="SIDDESWARA SWARUPANANDA" userId="47d08e29-9c6f-4762-b6e4-5982e1ef36fe" providerId="ADAL" clId="{4B8F1D06-97AB-4E66-9F65-D2A8DC111C5D}" dt="2019-10-21T14:50:37.679" v="6" actId="478"/>
          <ac:picMkLst>
            <pc:docMk/>
            <pc:sldMk cId="3537966286" sldId="262"/>
            <ac:picMk id="7" creationId="{0A000BC0-7B6B-4641-B605-A4C4C5306BC9}"/>
          </ac:picMkLst>
        </pc:picChg>
        <pc:picChg chg="add mod">
          <ac:chgData name="SIDDESWARA SWARUPANANDA" userId="47d08e29-9c6f-4762-b6e4-5982e1ef36fe" providerId="ADAL" clId="{4B8F1D06-97AB-4E66-9F65-D2A8DC111C5D}" dt="2019-10-21T14:52:43.485" v="18" actId="14100"/>
          <ac:picMkLst>
            <pc:docMk/>
            <pc:sldMk cId="3537966286" sldId="262"/>
            <ac:picMk id="9" creationId="{263423DA-3A6B-4921-945F-79C47129D45B}"/>
          </ac:picMkLst>
        </pc:picChg>
        <pc:picChg chg="add mod">
          <ac:chgData name="SIDDESWARA SWARUPANANDA" userId="47d08e29-9c6f-4762-b6e4-5982e1ef36fe" providerId="ADAL" clId="{4B8F1D06-97AB-4E66-9F65-D2A8DC111C5D}" dt="2019-10-21T14:52:56.909" v="21" actId="1076"/>
          <ac:picMkLst>
            <pc:docMk/>
            <pc:sldMk cId="3537966286" sldId="262"/>
            <ac:picMk id="10" creationId="{10E9D6DD-F56B-44E7-8634-7B159BD9F105}"/>
          </ac:picMkLst>
        </pc:picChg>
      </pc:sldChg>
      <pc:sldChg chg="addSp delSp modSp">
        <pc:chgData name="SIDDESWARA SWARUPANANDA" userId="47d08e29-9c6f-4762-b6e4-5982e1ef36fe" providerId="ADAL" clId="{4B8F1D06-97AB-4E66-9F65-D2A8DC111C5D}" dt="2019-10-21T14:57:49.565" v="50" actId="14100"/>
        <pc:sldMkLst>
          <pc:docMk/>
          <pc:sldMk cId="1461542274" sldId="263"/>
        </pc:sldMkLst>
        <pc:spChg chg="mod">
          <ac:chgData name="SIDDESWARA SWARUPANANDA" userId="47d08e29-9c6f-4762-b6e4-5982e1ef36fe" providerId="ADAL" clId="{4B8F1D06-97AB-4E66-9F65-D2A8DC111C5D}" dt="2019-10-21T14:56:29.713" v="35" actId="27636"/>
          <ac:spMkLst>
            <pc:docMk/>
            <pc:sldMk cId="1461542274" sldId="263"/>
            <ac:spMk id="2" creationId="{DF70F0AD-0FFF-4E56-AFAF-BFE8E1EC5ABC}"/>
          </ac:spMkLst>
        </pc:spChg>
        <pc:picChg chg="add del mod">
          <ac:chgData name="SIDDESWARA SWARUPANANDA" userId="47d08e29-9c6f-4762-b6e4-5982e1ef36fe" providerId="ADAL" clId="{4B8F1D06-97AB-4E66-9F65-D2A8DC111C5D}" dt="2019-10-21T14:56:08.014" v="28" actId="478"/>
          <ac:picMkLst>
            <pc:docMk/>
            <pc:sldMk cId="1461542274" sldId="263"/>
            <ac:picMk id="3" creationId="{FB4C83C8-5C5F-476D-AFFF-DDD64917F721}"/>
          </ac:picMkLst>
        </pc:picChg>
        <pc:picChg chg="del">
          <ac:chgData name="SIDDESWARA SWARUPANANDA" userId="47d08e29-9c6f-4762-b6e4-5982e1ef36fe" providerId="ADAL" clId="{4B8F1D06-97AB-4E66-9F65-D2A8DC111C5D}" dt="2019-10-21T14:54:38.438" v="22" actId="478"/>
          <ac:picMkLst>
            <pc:docMk/>
            <pc:sldMk cId="1461542274" sldId="263"/>
            <ac:picMk id="4" creationId="{7E35C59E-0C56-4054-9686-AFDF360CEEAC}"/>
          </ac:picMkLst>
        </pc:picChg>
        <pc:picChg chg="del mod">
          <ac:chgData name="SIDDESWARA SWARUPANANDA" userId="47d08e29-9c6f-4762-b6e4-5982e1ef36fe" providerId="ADAL" clId="{4B8F1D06-97AB-4E66-9F65-D2A8DC111C5D}" dt="2019-10-21T14:56:54.181" v="39" actId="478"/>
          <ac:picMkLst>
            <pc:docMk/>
            <pc:sldMk cId="1461542274" sldId="263"/>
            <ac:picMk id="5" creationId="{F56C73C2-9D30-4BC0-BE15-D0CD7A2A5661}"/>
          </ac:picMkLst>
        </pc:picChg>
        <pc:picChg chg="add mod">
          <ac:chgData name="SIDDESWARA SWARUPANANDA" userId="47d08e29-9c6f-4762-b6e4-5982e1ef36fe" providerId="ADAL" clId="{4B8F1D06-97AB-4E66-9F65-D2A8DC111C5D}" dt="2019-10-21T14:56:34.733" v="37" actId="1076"/>
          <ac:picMkLst>
            <pc:docMk/>
            <pc:sldMk cId="1461542274" sldId="263"/>
            <ac:picMk id="6" creationId="{EB8E685E-7A8B-41E4-9857-C9A3C19BA436}"/>
          </ac:picMkLst>
        </pc:picChg>
        <pc:picChg chg="add mod">
          <ac:chgData name="SIDDESWARA SWARUPANANDA" userId="47d08e29-9c6f-4762-b6e4-5982e1ef36fe" providerId="ADAL" clId="{4B8F1D06-97AB-4E66-9F65-D2A8DC111C5D}" dt="2019-10-21T14:57:17.997" v="45" actId="1076"/>
          <ac:picMkLst>
            <pc:docMk/>
            <pc:sldMk cId="1461542274" sldId="263"/>
            <ac:picMk id="7" creationId="{91139406-47F1-4B95-BF3A-1AD8222FEF2A}"/>
          </ac:picMkLst>
        </pc:picChg>
        <pc:picChg chg="add mod">
          <ac:chgData name="SIDDESWARA SWARUPANANDA" userId="47d08e29-9c6f-4762-b6e4-5982e1ef36fe" providerId="ADAL" clId="{4B8F1D06-97AB-4E66-9F65-D2A8DC111C5D}" dt="2019-10-21T14:57:49.565" v="50" actId="14100"/>
          <ac:picMkLst>
            <pc:docMk/>
            <pc:sldMk cId="1461542274" sldId="263"/>
            <ac:picMk id="8" creationId="{58B8273B-B7BE-47D0-AF7D-1E9DDB20FF0A}"/>
          </ac:picMkLst>
        </pc:picChg>
      </pc:sldChg>
      <pc:sldChg chg="addSp delSp modSp">
        <pc:chgData name="SIDDESWARA SWARUPANANDA" userId="47d08e29-9c6f-4762-b6e4-5982e1ef36fe" providerId="ADAL" clId="{4B8F1D06-97AB-4E66-9F65-D2A8DC111C5D}" dt="2019-10-21T15:20:58.934" v="92" actId="14100"/>
        <pc:sldMkLst>
          <pc:docMk/>
          <pc:sldMk cId="4133721459" sldId="264"/>
        </pc:sldMkLst>
        <pc:spChg chg="mod">
          <ac:chgData name="SIDDESWARA SWARUPANANDA" userId="47d08e29-9c6f-4762-b6e4-5982e1ef36fe" providerId="ADAL" clId="{4B8F1D06-97AB-4E66-9F65-D2A8DC111C5D}" dt="2019-10-21T15:10:08.624" v="64" actId="14100"/>
          <ac:spMkLst>
            <pc:docMk/>
            <pc:sldMk cId="4133721459" sldId="264"/>
            <ac:spMk id="2" creationId="{2D90F74B-55B4-4AE1-95FC-8403FC7870AD}"/>
          </ac:spMkLst>
        </pc:spChg>
        <pc:picChg chg="add mod">
          <ac:chgData name="SIDDESWARA SWARUPANANDA" userId="47d08e29-9c6f-4762-b6e4-5982e1ef36fe" providerId="ADAL" clId="{4B8F1D06-97AB-4E66-9F65-D2A8DC111C5D}" dt="2019-10-21T15:20:58.934" v="92" actId="14100"/>
          <ac:picMkLst>
            <pc:docMk/>
            <pc:sldMk cId="4133721459" sldId="264"/>
            <ac:picMk id="3" creationId="{8B094041-7281-423E-9AAF-65455478B733}"/>
          </ac:picMkLst>
        </pc:picChg>
        <pc:picChg chg="add del mod">
          <ac:chgData name="SIDDESWARA SWARUPANANDA" userId="47d08e29-9c6f-4762-b6e4-5982e1ef36fe" providerId="ADAL" clId="{4B8F1D06-97AB-4E66-9F65-D2A8DC111C5D}" dt="2019-10-21T15:11:12.574" v="69" actId="478"/>
          <ac:picMkLst>
            <pc:docMk/>
            <pc:sldMk cId="4133721459" sldId="264"/>
            <ac:picMk id="3" creationId="{F17B4BC1-AC31-47D6-9D2E-D38EF0EE76F6}"/>
          </ac:picMkLst>
        </pc:picChg>
        <pc:picChg chg="mod">
          <ac:chgData name="SIDDESWARA SWARUPANANDA" userId="47d08e29-9c6f-4762-b6e4-5982e1ef36fe" providerId="ADAL" clId="{4B8F1D06-97AB-4E66-9F65-D2A8DC111C5D}" dt="2019-10-21T15:11:28.721" v="73" actId="1076"/>
          <ac:picMkLst>
            <pc:docMk/>
            <pc:sldMk cId="4133721459" sldId="264"/>
            <ac:picMk id="4" creationId="{CCB51747-710E-4C71-823C-829B7ECC37BC}"/>
          </ac:picMkLst>
        </pc:picChg>
        <pc:picChg chg="del">
          <ac:chgData name="SIDDESWARA SWARUPANANDA" userId="47d08e29-9c6f-4762-b6e4-5982e1ef36fe" providerId="ADAL" clId="{4B8F1D06-97AB-4E66-9F65-D2A8DC111C5D}" dt="2019-10-21T15:08:27.533" v="51" actId="478"/>
          <ac:picMkLst>
            <pc:docMk/>
            <pc:sldMk cId="4133721459" sldId="264"/>
            <ac:picMk id="5" creationId="{212FF65F-AC1D-41D8-B6E2-9E1166B0F1E3}"/>
          </ac:picMkLst>
        </pc:picChg>
        <pc:picChg chg="del">
          <ac:chgData name="SIDDESWARA SWARUPANANDA" userId="47d08e29-9c6f-4762-b6e4-5982e1ef36fe" providerId="ADAL" clId="{4B8F1D06-97AB-4E66-9F65-D2A8DC111C5D}" dt="2019-10-21T15:08:27.533" v="51" actId="478"/>
          <ac:picMkLst>
            <pc:docMk/>
            <pc:sldMk cId="4133721459" sldId="264"/>
            <ac:picMk id="6" creationId="{82D3F150-158A-4A50-8B06-7EC0E6E84E20}"/>
          </ac:picMkLst>
        </pc:picChg>
        <pc:picChg chg="add del mod">
          <ac:chgData name="SIDDESWARA SWARUPANANDA" userId="47d08e29-9c6f-4762-b6e4-5982e1ef36fe" providerId="ADAL" clId="{4B8F1D06-97AB-4E66-9F65-D2A8DC111C5D}" dt="2019-10-21T15:20:47.310" v="87" actId="478"/>
          <ac:picMkLst>
            <pc:docMk/>
            <pc:sldMk cId="4133721459" sldId="264"/>
            <ac:picMk id="7" creationId="{8F8C93E4-1A34-48CB-84EB-F21D0C57799D}"/>
          </ac:picMkLst>
        </pc:picChg>
      </pc:sldChg>
      <pc:sldChg chg="addSp delSp modSp">
        <pc:chgData name="SIDDESWARA SWARUPANANDA" userId="47d08e29-9c6f-4762-b6e4-5982e1ef36fe" providerId="ADAL" clId="{4B8F1D06-97AB-4E66-9F65-D2A8DC111C5D}" dt="2019-10-21T15:21:22.655" v="94" actId="1076"/>
        <pc:sldMkLst>
          <pc:docMk/>
          <pc:sldMk cId="4254347546" sldId="268"/>
        </pc:sldMkLst>
        <pc:picChg chg="add mod">
          <ac:chgData name="SIDDESWARA SWARUPANANDA" userId="47d08e29-9c6f-4762-b6e4-5982e1ef36fe" providerId="ADAL" clId="{4B8F1D06-97AB-4E66-9F65-D2A8DC111C5D}" dt="2019-10-21T15:21:19.944" v="93" actId="1076"/>
          <ac:picMkLst>
            <pc:docMk/>
            <pc:sldMk cId="4254347546" sldId="268"/>
            <ac:picMk id="2" creationId="{356CB5E0-5AE4-4198-9BD1-D288C9DD896C}"/>
          </ac:picMkLst>
        </pc:picChg>
        <pc:picChg chg="add mod">
          <ac:chgData name="SIDDESWARA SWARUPANANDA" userId="47d08e29-9c6f-4762-b6e4-5982e1ef36fe" providerId="ADAL" clId="{4B8F1D06-97AB-4E66-9F65-D2A8DC111C5D}" dt="2019-10-21T15:21:22.655" v="94" actId="1076"/>
          <ac:picMkLst>
            <pc:docMk/>
            <pc:sldMk cId="4254347546" sldId="268"/>
            <ac:picMk id="3" creationId="{F6DF2A02-AFF9-4E0A-880E-FAC9015A6207}"/>
          </ac:picMkLst>
        </pc:picChg>
        <pc:picChg chg="del">
          <ac:chgData name="SIDDESWARA SWARUPANANDA" userId="47d08e29-9c6f-4762-b6e4-5982e1ef36fe" providerId="ADAL" clId="{4B8F1D06-97AB-4E66-9F65-D2A8DC111C5D}" dt="2019-10-21T15:12:35.846" v="81" actId="478"/>
          <ac:picMkLst>
            <pc:docMk/>
            <pc:sldMk cId="4254347546" sldId="268"/>
            <ac:picMk id="4" creationId="{1402CBC2-304F-4B44-A35B-664897B098EC}"/>
          </ac:picMkLst>
        </pc:picChg>
        <pc:picChg chg="del">
          <ac:chgData name="SIDDESWARA SWARUPANANDA" userId="47d08e29-9c6f-4762-b6e4-5982e1ef36fe" providerId="ADAL" clId="{4B8F1D06-97AB-4E66-9F65-D2A8DC111C5D}" dt="2019-10-21T15:11:46.384" v="74" actId="478"/>
          <ac:picMkLst>
            <pc:docMk/>
            <pc:sldMk cId="4254347546" sldId="268"/>
            <ac:picMk id="9" creationId="{E35F10E7-B70E-4CFB-AE86-70A943FEBC60}"/>
          </ac:picMkLst>
        </pc:picChg>
      </pc:sldChg>
      <pc:sldChg chg="addSp delSp modSp">
        <pc:chgData name="SIDDESWARA SWARUPANANDA" userId="47d08e29-9c6f-4762-b6e4-5982e1ef36fe" providerId="ADAL" clId="{4B8F1D06-97AB-4E66-9F65-D2A8DC111C5D}" dt="2019-10-21T14:49:49.790" v="5" actId="1076"/>
        <pc:sldMkLst>
          <pc:docMk/>
          <pc:sldMk cId="2202704558" sldId="269"/>
        </pc:sldMkLst>
        <pc:picChg chg="add del mod">
          <ac:chgData name="SIDDESWARA SWARUPANANDA" userId="47d08e29-9c6f-4762-b6e4-5982e1ef36fe" providerId="ADAL" clId="{4B8F1D06-97AB-4E66-9F65-D2A8DC111C5D}" dt="2019-10-21T14:49:45.566" v="3" actId="478"/>
          <ac:picMkLst>
            <pc:docMk/>
            <pc:sldMk cId="2202704558" sldId="269"/>
            <ac:picMk id="3" creationId="{155AF617-54A7-4300-A282-B9E8371DFDEB}"/>
          </ac:picMkLst>
        </pc:picChg>
        <pc:picChg chg="del">
          <ac:chgData name="SIDDESWARA SWARUPANANDA" userId="47d08e29-9c6f-4762-b6e4-5982e1ef36fe" providerId="ADAL" clId="{4B8F1D06-97AB-4E66-9F65-D2A8DC111C5D}" dt="2019-10-21T14:48:47.358" v="0" actId="478"/>
          <ac:picMkLst>
            <pc:docMk/>
            <pc:sldMk cId="2202704558" sldId="269"/>
            <ac:picMk id="5" creationId="{FFDF69AA-266D-4ABD-842B-61E6D67F2F44}"/>
          </ac:picMkLst>
        </pc:picChg>
        <pc:picChg chg="add mod">
          <ac:chgData name="SIDDESWARA SWARUPANANDA" userId="47d08e29-9c6f-4762-b6e4-5982e1ef36fe" providerId="ADAL" clId="{4B8F1D06-97AB-4E66-9F65-D2A8DC111C5D}" dt="2019-10-21T14:49:49.790" v="5" actId="1076"/>
          <ac:picMkLst>
            <pc:docMk/>
            <pc:sldMk cId="2202704558" sldId="269"/>
            <ac:picMk id="7" creationId="{376A58DE-0957-4E6C-A58E-19E37461E86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0EF38E7-0E9E-4534-A987-86D186692167}" type="datetimeFigureOut">
              <a:rPr lang="en-US" smtClean="0"/>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F66F05-B7E9-465C-B244-113278DBC19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5020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EF38E7-0E9E-4534-A987-86D186692167}" type="datetimeFigureOut">
              <a:rPr lang="en-US" smtClean="0"/>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F66F05-B7E9-465C-B244-113278DBC194}" type="slidenum">
              <a:rPr lang="en-US" smtClean="0"/>
              <a:t>‹#›</a:t>
            </a:fld>
            <a:endParaRPr lang="en-US"/>
          </a:p>
        </p:txBody>
      </p:sp>
    </p:spTree>
    <p:extLst>
      <p:ext uri="{BB962C8B-B14F-4D97-AF65-F5344CB8AC3E}">
        <p14:creationId xmlns:p14="http://schemas.microsoft.com/office/powerpoint/2010/main" val="1555642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EF38E7-0E9E-4534-A987-86D186692167}" type="datetimeFigureOut">
              <a:rPr lang="en-US" smtClean="0"/>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F66F05-B7E9-465C-B244-113278DBC194}" type="slidenum">
              <a:rPr lang="en-US" smtClean="0"/>
              <a:t>‹#›</a:t>
            </a:fld>
            <a:endParaRPr lang="en-US"/>
          </a:p>
        </p:txBody>
      </p:sp>
    </p:spTree>
    <p:extLst>
      <p:ext uri="{BB962C8B-B14F-4D97-AF65-F5344CB8AC3E}">
        <p14:creationId xmlns:p14="http://schemas.microsoft.com/office/powerpoint/2010/main" val="1584822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EF38E7-0E9E-4534-A987-86D186692167}" type="datetimeFigureOut">
              <a:rPr lang="en-US" smtClean="0"/>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F66F05-B7E9-465C-B244-113278DBC194}" type="slidenum">
              <a:rPr lang="en-US" smtClean="0"/>
              <a:t>‹#›</a:t>
            </a:fld>
            <a:endParaRPr lang="en-US"/>
          </a:p>
        </p:txBody>
      </p:sp>
    </p:spTree>
    <p:extLst>
      <p:ext uri="{BB962C8B-B14F-4D97-AF65-F5344CB8AC3E}">
        <p14:creationId xmlns:p14="http://schemas.microsoft.com/office/powerpoint/2010/main" val="3809275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EF38E7-0E9E-4534-A987-86D186692167}" type="datetimeFigureOut">
              <a:rPr lang="en-US" smtClean="0"/>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F66F05-B7E9-465C-B244-113278DBC19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4017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0EF38E7-0E9E-4534-A987-86D186692167}" type="datetimeFigureOut">
              <a:rPr lang="en-US" smtClean="0"/>
              <a:t>10/21/2019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F66F05-B7E9-465C-B244-113278DBC194}" type="slidenum">
              <a:rPr lang="en-US" smtClean="0"/>
              <a:t>‹#›</a:t>
            </a:fld>
            <a:endParaRPr lang="en-US"/>
          </a:p>
        </p:txBody>
      </p:sp>
    </p:spTree>
    <p:extLst>
      <p:ext uri="{BB962C8B-B14F-4D97-AF65-F5344CB8AC3E}">
        <p14:creationId xmlns:p14="http://schemas.microsoft.com/office/powerpoint/2010/main" val="2611058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0EF38E7-0E9E-4534-A987-86D186692167}" type="datetimeFigureOut">
              <a:rPr lang="en-US" smtClean="0"/>
              <a:t>10/21/2019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F66F05-B7E9-465C-B244-113278DBC194}" type="slidenum">
              <a:rPr lang="en-US" smtClean="0"/>
              <a:t>‹#›</a:t>
            </a:fld>
            <a:endParaRPr lang="en-US"/>
          </a:p>
        </p:txBody>
      </p:sp>
    </p:spTree>
    <p:extLst>
      <p:ext uri="{BB962C8B-B14F-4D97-AF65-F5344CB8AC3E}">
        <p14:creationId xmlns:p14="http://schemas.microsoft.com/office/powerpoint/2010/main" val="489017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0EF38E7-0E9E-4534-A987-86D186692167}" type="datetimeFigureOut">
              <a:rPr lang="en-US" smtClean="0"/>
              <a:t>10/21/2019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F66F05-B7E9-465C-B244-113278DBC194}" type="slidenum">
              <a:rPr lang="en-US" smtClean="0"/>
              <a:t>‹#›</a:t>
            </a:fld>
            <a:endParaRPr lang="en-US"/>
          </a:p>
        </p:txBody>
      </p:sp>
    </p:spTree>
    <p:extLst>
      <p:ext uri="{BB962C8B-B14F-4D97-AF65-F5344CB8AC3E}">
        <p14:creationId xmlns:p14="http://schemas.microsoft.com/office/powerpoint/2010/main" val="1170989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0EF38E7-0E9E-4534-A987-86D186692167}" type="datetimeFigureOut">
              <a:rPr lang="en-US" smtClean="0"/>
              <a:t>10/21/2019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13F66F05-B7E9-465C-B244-113278DBC194}" type="slidenum">
              <a:rPr lang="en-US" smtClean="0"/>
              <a:t>‹#›</a:t>
            </a:fld>
            <a:endParaRPr lang="en-US"/>
          </a:p>
        </p:txBody>
      </p:sp>
    </p:spTree>
    <p:extLst>
      <p:ext uri="{BB962C8B-B14F-4D97-AF65-F5344CB8AC3E}">
        <p14:creationId xmlns:p14="http://schemas.microsoft.com/office/powerpoint/2010/main" val="1605546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0EF38E7-0E9E-4534-A987-86D186692167}" type="datetimeFigureOut">
              <a:rPr lang="en-US" smtClean="0"/>
              <a:t>10/21/2019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3F66F05-B7E9-465C-B244-113278DBC194}" type="slidenum">
              <a:rPr lang="en-US" smtClean="0"/>
              <a:t>‹#›</a:t>
            </a:fld>
            <a:endParaRPr lang="en-US"/>
          </a:p>
        </p:txBody>
      </p:sp>
    </p:spTree>
    <p:extLst>
      <p:ext uri="{BB962C8B-B14F-4D97-AF65-F5344CB8AC3E}">
        <p14:creationId xmlns:p14="http://schemas.microsoft.com/office/powerpoint/2010/main" val="236198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EF38E7-0E9E-4534-A987-86D186692167}" type="datetimeFigureOut">
              <a:rPr lang="en-US" smtClean="0"/>
              <a:t>10/21/2019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F66F05-B7E9-465C-B244-113278DBC194}" type="slidenum">
              <a:rPr lang="en-US" smtClean="0"/>
              <a:t>‹#›</a:t>
            </a:fld>
            <a:endParaRPr lang="en-US"/>
          </a:p>
        </p:txBody>
      </p:sp>
    </p:spTree>
    <p:extLst>
      <p:ext uri="{BB962C8B-B14F-4D97-AF65-F5344CB8AC3E}">
        <p14:creationId xmlns:p14="http://schemas.microsoft.com/office/powerpoint/2010/main" val="762648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0EF38E7-0E9E-4534-A987-86D186692167}" type="datetimeFigureOut">
              <a:rPr lang="en-US" smtClean="0"/>
              <a:t>10/21/2019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3F66F05-B7E9-465C-B244-113278DBC194}"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87549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BEC98-45BC-4A53-AFAC-19067AA88608}"/>
              </a:ext>
            </a:extLst>
          </p:cNvPr>
          <p:cNvSpPr>
            <a:spLocks noGrp="1"/>
          </p:cNvSpPr>
          <p:nvPr>
            <p:ph type="ctrTitle"/>
          </p:nvPr>
        </p:nvSpPr>
        <p:spPr/>
        <p:txBody>
          <a:bodyPr/>
          <a:lstStyle/>
          <a:p>
            <a:r>
              <a:rPr lang="en-US" dirty="0"/>
              <a:t>Case Study EDA</a:t>
            </a:r>
          </a:p>
        </p:txBody>
      </p:sp>
      <p:sp>
        <p:nvSpPr>
          <p:cNvPr id="3" name="Subtitle 2">
            <a:extLst>
              <a:ext uri="{FF2B5EF4-FFF2-40B4-BE49-F238E27FC236}">
                <a16:creationId xmlns:a16="http://schemas.microsoft.com/office/drawing/2014/main" id="{6F9E08CC-DA68-4051-B295-B2959AFEA712}"/>
              </a:ext>
            </a:extLst>
          </p:cNvPr>
          <p:cNvSpPr>
            <a:spLocks noGrp="1"/>
          </p:cNvSpPr>
          <p:nvPr>
            <p:ph type="subTitle" idx="1"/>
          </p:nvPr>
        </p:nvSpPr>
        <p:spPr/>
        <p:txBody>
          <a:bodyPr/>
          <a:lstStyle/>
          <a:p>
            <a:r>
              <a:rPr lang="en-US" dirty="0"/>
              <a:t>Sid </a:t>
            </a:r>
            <a:r>
              <a:rPr lang="en-US" dirty="0" err="1"/>
              <a:t>Swarupananda</a:t>
            </a:r>
            <a:endParaRPr lang="en-US" dirty="0"/>
          </a:p>
          <a:p>
            <a:r>
              <a:rPr lang="en-US" dirty="0"/>
              <a:t>Sean </a:t>
            </a:r>
            <a:r>
              <a:rPr lang="en-US" dirty="0" err="1"/>
              <a:t>mcWhirter</a:t>
            </a:r>
            <a:endParaRPr lang="en-US" dirty="0"/>
          </a:p>
        </p:txBody>
      </p:sp>
    </p:spTree>
    <p:extLst>
      <p:ext uri="{BB962C8B-B14F-4D97-AF65-F5344CB8AC3E}">
        <p14:creationId xmlns:p14="http://schemas.microsoft.com/office/powerpoint/2010/main" val="4138240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5B491FC-34F1-46B2-BCC1-8F4A9F221E2D}"/>
              </a:ext>
            </a:extLst>
          </p:cNvPr>
          <p:cNvSpPr>
            <a:spLocks noGrp="1"/>
          </p:cNvSpPr>
          <p:nvPr>
            <p:ph type="title"/>
          </p:nvPr>
        </p:nvSpPr>
        <p:spPr>
          <a:xfrm>
            <a:off x="1002852" y="335577"/>
            <a:ext cx="10058400" cy="1450757"/>
          </a:xfrm>
        </p:spPr>
        <p:txBody>
          <a:bodyPr>
            <a:noAutofit/>
          </a:bodyPr>
          <a:lstStyle/>
          <a:p>
            <a:r>
              <a:rPr lang="en-US" sz="3200" dirty="0"/>
              <a:t>Budweiser would also like to investigate the difference with respect to IBU and ABV between IPAs (India Pale Ales) and other types of Ale (any beer with “Ale” in its name other than IPA).</a:t>
            </a:r>
          </a:p>
        </p:txBody>
      </p:sp>
      <p:pic>
        <p:nvPicPr>
          <p:cNvPr id="2" name="Picture 1">
            <a:extLst>
              <a:ext uri="{FF2B5EF4-FFF2-40B4-BE49-F238E27FC236}">
                <a16:creationId xmlns:a16="http://schemas.microsoft.com/office/drawing/2014/main" id="{356CB5E0-5AE4-4198-9BD1-D288C9DD896C}"/>
              </a:ext>
            </a:extLst>
          </p:cNvPr>
          <p:cNvPicPr>
            <a:picLocks noChangeAspect="1"/>
          </p:cNvPicPr>
          <p:nvPr/>
        </p:nvPicPr>
        <p:blipFill>
          <a:blip r:embed="rId2"/>
          <a:stretch>
            <a:fillRect/>
          </a:stretch>
        </p:blipFill>
        <p:spPr>
          <a:xfrm>
            <a:off x="1081567" y="1658036"/>
            <a:ext cx="4935718" cy="2812873"/>
          </a:xfrm>
          <a:prstGeom prst="rect">
            <a:avLst/>
          </a:prstGeom>
        </p:spPr>
      </p:pic>
      <p:pic>
        <p:nvPicPr>
          <p:cNvPr id="3" name="Picture 2">
            <a:extLst>
              <a:ext uri="{FF2B5EF4-FFF2-40B4-BE49-F238E27FC236}">
                <a16:creationId xmlns:a16="http://schemas.microsoft.com/office/drawing/2014/main" id="{F6DF2A02-AFF9-4E0A-880E-FAC9015A6207}"/>
              </a:ext>
            </a:extLst>
          </p:cNvPr>
          <p:cNvPicPr>
            <a:picLocks noChangeAspect="1"/>
          </p:cNvPicPr>
          <p:nvPr/>
        </p:nvPicPr>
        <p:blipFill>
          <a:blip r:embed="rId3"/>
          <a:stretch>
            <a:fillRect/>
          </a:stretch>
        </p:blipFill>
        <p:spPr>
          <a:xfrm>
            <a:off x="6096000" y="1658036"/>
            <a:ext cx="5590903" cy="4191000"/>
          </a:xfrm>
          <a:prstGeom prst="rect">
            <a:avLst/>
          </a:prstGeom>
        </p:spPr>
      </p:pic>
    </p:spTree>
    <p:extLst>
      <p:ext uri="{BB962C8B-B14F-4D97-AF65-F5344CB8AC3E}">
        <p14:creationId xmlns:p14="http://schemas.microsoft.com/office/powerpoint/2010/main" val="4254347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7863B-9BF0-4332-924C-54F33CA2D8A0}"/>
              </a:ext>
            </a:extLst>
          </p:cNvPr>
          <p:cNvSpPr>
            <a:spLocks noGrp="1"/>
          </p:cNvSpPr>
          <p:nvPr>
            <p:ph type="title"/>
          </p:nvPr>
        </p:nvSpPr>
        <p:spPr/>
        <p:txBody>
          <a:bodyPr/>
          <a:lstStyle/>
          <a:p>
            <a:r>
              <a:rPr lang="en-US" dirty="0"/>
              <a:t>Other Insights</a:t>
            </a:r>
          </a:p>
        </p:txBody>
      </p:sp>
      <p:pic>
        <p:nvPicPr>
          <p:cNvPr id="4" name="Picture 3">
            <a:extLst>
              <a:ext uri="{FF2B5EF4-FFF2-40B4-BE49-F238E27FC236}">
                <a16:creationId xmlns:a16="http://schemas.microsoft.com/office/drawing/2014/main" id="{EA1B20C0-AA94-417C-9F58-82582957F5C4}"/>
              </a:ext>
            </a:extLst>
          </p:cNvPr>
          <p:cNvPicPr>
            <a:picLocks noChangeAspect="1"/>
          </p:cNvPicPr>
          <p:nvPr/>
        </p:nvPicPr>
        <p:blipFill>
          <a:blip r:embed="rId2"/>
          <a:stretch>
            <a:fillRect/>
          </a:stretch>
        </p:blipFill>
        <p:spPr>
          <a:xfrm>
            <a:off x="1375108" y="2561716"/>
            <a:ext cx="5873062" cy="3637204"/>
          </a:xfrm>
          <a:prstGeom prst="rect">
            <a:avLst/>
          </a:prstGeom>
        </p:spPr>
      </p:pic>
      <p:sp>
        <p:nvSpPr>
          <p:cNvPr id="6" name="Rectangle: Rounded Corners 5">
            <a:extLst>
              <a:ext uri="{FF2B5EF4-FFF2-40B4-BE49-F238E27FC236}">
                <a16:creationId xmlns:a16="http://schemas.microsoft.com/office/drawing/2014/main" id="{89E0B45A-3D9A-4FDA-A10C-E1B660530ACD}"/>
              </a:ext>
            </a:extLst>
          </p:cNvPr>
          <p:cNvSpPr/>
          <p:nvPr/>
        </p:nvSpPr>
        <p:spPr>
          <a:xfrm>
            <a:off x="7943414" y="2889783"/>
            <a:ext cx="3783242" cy="312710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When looking at the beers by ounces, it appears that IPAs have higher median ABV values than other ales. </a:t>
            </a:r>
          </a:p>
        </p:txBody>
      </p:sp>
      <p:pic>
        <p:nvPicPr>
          <p:cNvPr id="7" name="Picture 6">
            <a:extLst>
              <a:ext uri="{FF2B5EF4-FFF2-40B4-BE49-F238E27FC236}">
                <a16:creationId xmlns:a16="http://schemas.microsoft.com/office/drawing/2014/main" id="{376A58DE-0957-4E6C-A58E-19E37461E866}"/>
              </a:ext>
            </a:extLst>
          </p:cNvPr>
          <p:cNvPicPr>
            <a:picLocks noChangeAspect="1"/>
          </p:cNvPicPr>
          <p:nvPr/>
        </p:nvPicPr>
        <p:blipFill>
          <a:blip r:embed="rId3"/>
          <a:stretch>
            <a:fillRect/>
          </a:stretch>
        </p:blipFill>
        <p:spPr>
          <a:xfrm>
            <a:off x="1375108" y="1970671"/>
            <a:ext cx="6448425" cy="342900"/>
          </a:xfrm>
          <a:prstGeom prst="rect">
            <a:avLst/>
          </a:prstGeom>
        </p:spPr>
      </p:pic>
    </p:spTree>
    <p:extLst>
      <p:ext uri="{BB962C8B-B14F-4D97-AF65-F5344CB8AC3E}">
        <p14:creationId xmlns:p14="http://schemas.microsoft.com/office/powerpoint/2010/main" val="2202704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D6918-6B60-40A8-A0BD-33C864C7C039}"/>
              </a:ext>
            </a:extLst>
          </p:cNvPr>
          <p:cNvSpPr>
            <a:spLocks noGrp="1"/>
          </p:cNvSpPr>
          <p:nvPr>
            <p:ph type="title"/>
          </p:nvPr>
        </p:nvSpPr>
        <p:spPr/>
        <p:txBody>
          <a:bodyPr/>
          <a:lstStyle/>
          <a:p>
            <a:r>
              <a:rPr lang="en-US" dirty="0"/>
              <a:t>Other Insights</a:t>
            </a:r>
          </a:p>
        </p:txBody>
      </p:sp>
      <p:pic>
        <p:nvPicPr>
          <p:cNvPr id="4" name="Picture 3">
            <a:extLst>
              <a:ext uri="{FF2B5EF4-FFF2-40B4-BE49-F238E27FC236}">
                <a16:creationId xmlns:a16="http://schemas.microsoft.com/office/drawing/2014/main" id="{48978FDB-553C-4778-A25A-FFBE9F2AB3CB}"/>
              </a:ext>
            </a:extLst>
          </p:cNvPr>
          <p:cNvPicPr>
            <a:picLocks noChangeAspect="1"/>
          </p:cNvPicPr>
          <p:nvPr/>
        </p:nvPicPr>
        <p:blipFill>
          <a:blip r:embed="rId2"/>
          <a:stretch>
            <a:fillRect/>
          </a:stretch>
        </p:blipFill>
        <p:spPr>
          <a:xfrm>
            <a:off x="5811123" y="1944079"/>
            <a:ext cx="6103998" cy="3934117"/>
          </a:xfrm>
          <a:prstGeom prst="rect">
            <a:avLst/>
          </a:prstGeom>
        </p:spPr>
      </p:pic>
      <p:pic>
        <p:nvPicPr>
          <p:cNvPr id="5" name="Picture 4">
            <a:extLst>
              <a:ext uri="{FF2B5EF4-FFF2-40B4-BE49-F238E27FC236}">
                <a16:creationId xmlns:a16="http://schemas.microsoft.com/office/drawing/2014/main" id="{C94DC12D-673E-4EC2-970A-CEBA0B88FE3A}"/>
              </a:ext>
            </a:extLst>
          </p:cNvPr>
          <p:cNvPicPr>
            <a:picLocks noChangeAspect="1"/>
          </p:cNvPicPr>
          <p:nvPr/>
        </p:nvPicPr>
        <p:blipFill>
          <a:blip r:embed="rId3"/>
          <a:stretch>
            <a:fillRect/>
          </a:stretch>
        </p:blipFill>
        <p:spPr>
          <a:xfrm>
            <a:off x="56358" y="2063460"/>
            <a:ext cx="5681327" cy="3695356"/>
          </a:xfrm>
          <a:prstGeom prst="rect">
            <a:avLst/>
          </a:prstGeom>
        </p:spPr>
      </p:pic>
    </p:spTree>
    <p:extLst>
      <p:ext uri="{BB962C8B-B14F-4D97-AF65-F5344CB8AC3E}">
        <p14:creationId xmlns:p14="http://schemas.microsoft.com/office/powerpoint/2010/main" val="3138314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B07FD2-3E60-473B-BAB3-A7833E6BD321}"/>
              </a:ext>
            </a:extLst>
          </p:cNvPr>
          <p:cNvSpPr>
            <a:spLocks noGrp="1"/>
          </p:cNvSpPr>
          <p:nvPr>
            <p:ph type="title"/>
          </p:nvPr>
        </p:nvSpPr>
        <p:spPr>
          <a:xfrm>
            <a:off x="860744" y="206702"/>
            <a:ext cx="10909073" cy="1057655"/>
          </a:xfrm>
        </p:spPr>
        <p:txBody>
          <a:bodyPr vert="horz" lIns="91440" tIns="45720" rIns="91440" bIns="45720" rtlCol="0" anchor="b">
            <a:normAutofit/>
          </a:bodyPr>
          <a:lstStyle/>
          <a:p>
            <a:r>
              <a:rPr lang="en-US" sz="4200" dirty="0">
                <a:solidFill>
                  <a:schemeClr val="tx1">
                    <a:lumMod val="85000"/>
                    <a:lumOff val="15000"/>
                  </a:schemeClr>
                </a:solidFill>
              </a:rPr>
              <a:t>How many breweries are present in each state?</a:t>
            </a:r>
          </a:p>
        </p:txBody>
      </p:sp>
      <p:pic>
        <p:nvPicPr>
          <p:cNvPr id="5" name="Picture 4" descr="A screenshot of a social media post&#10;&#10;Description automatically generated">
            <a:extLst>
              <a:ext uri="{FF2B5EF4-FFF2-40B4-BE49-F238E27FC236}">
                <a16:creationId xmlns:a16="http://schemas.microsoft.com/office/drawing/2014/main" id="{0332582B-3B35-4AC2-BF1B-A9F76172566E}"/>
              </a:ext>
            </a:extLst>
          </p:cNvPr>
          <p:cNvPicPr>
            <a:picLocks noChangeAspect="1"/>
          </p:cNvPicPr>
          <p:nvPr/>
        </p:nvPicPr>
        <p:blipFill>
          <a:blip r:embed="rId2"/>
          <a:stretch>
            <a:fillRect/>
          </a:stretch>
        </p:blipFill>
        <p:spPr>
          <a:xfrm>
            <a:off x="230430" y="2106201"/>
            <a:ext cx="5814050" cy="1671539"/>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C62482F9-5357-4B81-B351-8105516D264D}"/>
              </a:ext>
            </a:extLst>
          </p:cNvPr>
          <p:cNvPicPr>
            <a:picLocks noChangeAspect="1"/>
          </p:cNvPicPr>
          <p:nvPr/>
        </p:nvPicPr>
        <p:blipFill>
          <a:blip r:embed="rId3"/>
          <a:stretch>
            <a:fillRect/>
          </a:stretch>
        </p:blipFill>
        <p:spPr>
          <a:xfrm>
            <a:off x="6207557" y="2069503"/>
            <a:ext cx="5754013" cy="3668182"/>
          </a:xfrm>
          <a:prstGeom prst="rect">
            <a:avLst/>
          </a:prstGeom>
        </p:spPr>
      </p:pic>
    </p:spTree>
    <p:extLst>
      <p:ext uri="{BB962C8B-B14F-4D97-AF65-F5344CB8AC3E}">
        <p14:creationId xmlns:p14="http://schemas.microsoft.com/office/powerpoint/2010/main" val="3117485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C6BC25A-F9C4-4E8A-B734-CE1686E8E138}"/>
              </a:ext>
            </a:extLst>
          </p:cNvPr>
          <p:cNvSpPr>
            <a:spLocks noGrp="1"/>
          </p:cNvSpPr>
          <p:nvPr>
            <p:ph type="title"/>
          </p:nvPr>
        </p:nvSpPr>
        <p:spPr>
          <a:xfrm>
            <a:off x="920358" y="496881"/>
            <a:ext cx="10909073" cy="1057655"/>
          </a:xfrm>
        </p:spPr>
        <p:txBody>
          <a:bodyPr vert="horz" lIns="91440" tIns="45720" rIns="91440" bIns="45720" rtlCol="0" anchor="b">
            <a:normAutofit/>
          </a:bodyPr>
          <a:lstStyle/>
          <a:p>
            <a:r>
              <a:rPr lang="en-US" sz="3300" dirty="0">
                <a:solidFill>
                  <a:schemeClr val="tx1">
                    <a:lumMod val="85000"/>
                    <a:lumOff val="15000"/>
                  </a:schemeClr>
                </a:solidFill>
              </a:rPr>
              <a:t>Address the missing values in each column</a:t>
            </a:r>
            <a:br>
              <a:rPr lang="en-US" sz="3300" dirty="0">
                <a:solidFill>
                  <a:schemeClr val="tx1">
                    <a:lumMod val="85000"/>
                    <a:lumOff val="15000"/>
                  </a:schemeClr>
                </a:solidFill>
              </a:rPr>
            </a:br>
            <a:endParaRPr lang="en-US" sz="3300" dirty="0">
              <a:solidFill>
                <a:schemeClr val="tx1">
                  <a:lumMod val="85000"/>
                  <a:lumOff val="15000"/>
                </a:schemeClr>
              </a:solidFill>
            </a:endParaRPr>
          </a:p>
        </p:txBody>
      </p:sp>
      <p:pic>
        <p:nvPicPr>
          <p:cNvPr id="5" name="Picture 4" descr="A screenshot of a cell phone&#10;&#10;Description automatically generated">
            <a:extLst>
              <a:ext uri="{FF2B5EF4-FFF2-40B4-BE49-F238E27FC236}">
                <a16:creationId xmlns:a16="http://schemas.microsoft.com/office/drawing/2014/main" id="{160B660B-1223-4733-B3C8-AF8F04D318A2}"/>
              </a:ext>
            </a:extLst>
          </p:cNvPr>
          <p:cNvPicPr>
            <a:picLocks noChangeAspect="1"/>
          </p:cNvPicPr>
          <p:nvPr/>
        </p:nvPicPr>
        <p:blipFill>
          <a:blip r:embed="rId2"/>
          <a:stretch>
            <a:fillRect/>
          </a:stretch>
        </p:blipFill>
        <p:spPr>
          <a:xfrm>
            <a:off x="377191" y="2159387"/>
            <a:ext cx="5131653" cy="885210"/>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63CDCCCE-4385-4372-A2B1-1209EE3C18A6}"/>
              </a:ext>
            </a:extLst>
          </p:cNvPr>
          <p:cNvPicPr>
            <a:picLocks noChangeAspect="1"/>
          </p:cNvPicPr>
          <p:nvPr/>
        </p:nvPicPr>
        <p:blipFill>
          <a:blip r:embed="rId3"/>
          <a:stretch>
            <a:fillRect/>
          </a:stretch>
        </p:blipFill>
        <p:spPr>
          <a:xfrm>
            <a:off x="6187565" y="1806899"/>
            <a:ext cx="5118182" cy="1087613"/>
          </a:xfrm>
          <a:prstGeom prst="rect">
            <a:avLst/>
          </a:prstGeom>
        </p:spPr>
      </p:pic>
      <p:sp>
        <p:nvSpPr>
          <p:cNvPr id="7" name="Rectangle: Rounded Corners 6">
            <a:extLst>
              <a:ext uri="{FF2B5EF4-FFF2-40B4-BE49-F238E27FC236}">
                <a16:creationId xmlns:a16="http://schemas.microsoft.com/office/drawing/2014/main" id="{0127CB64-259C-4F75-A230-045A31D43786}"/>
              </a:ext>
            </a:extLst>
          </p:cNvPr>
          <p:cNvSpPr/>
          <p:nvPr/>
        </p:nvSpPr>
        <p:spPr>
          <a:xfrm>
            <a:off x="1012122" y="3748342"/>
            <a:ext cx="10128202" cy="143791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ABV and IBU are the only columns with missing values.  However, since we have a high number of observations, we should be able to omit the missing values and still be able to determine any significant insights.  </a:t>
            </a:r>
          </a:p>
        </p:txBody>
      </p:sp>
    </p:spTree>
    <p:extLst>
      <p:ext uri="{BB962C8B-B14F-4D97-AF65-F5344CB8AC3E}">
        <p14:creationId xmlns:p14="http://schemas.microsoft.com/office/powerpoint/2010/main" val="167552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16BA02C-DC37-41B4-95F8-196B6518DE09}"/>
              </a:ext>
            </a:extLst>
          </p:cNvPr>
          <p:cNvSpPr txBox="1">
            <a:spLocks/>
          </p:cNvSpPr>
          <p:nvPr/>
        </p:nvSpPr>
        <p:spPr>
          <a:xfrm>
            <a:off x="996967" y="431939"/>
            <a:ext cx="10909073" cy="1057655"/>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300" dirty="0">
                <a:solidFill>
                  <a:schemeClr val="tx1">
                    <a:lumMod val="85000"/>
                    <a:lumOff val="15000"/>
                  </a:schemeClr>
                </a:solidFill>
              </a:rPr>
              <a:t>Compute the median alcohol content and international bitterness unit for each state. Plot a bar chart to compare</a:t>
            </a:r>
          </a:p>
        </p:txBody>
      </p:sp>
      <p:pic>
        <p:nvPicPr>
          <p:cNvPr id="5" name="Picture 4" descr="A screenshot of a cell phone&#10;&#10;Description automatically generated">
            <a:extLst>
              <a:ext uri="{FF2B5EF4-FFF2-40B4-BE49-F238E27FC236}">
                <a16:creationId xmlns:a16="http://schemas.microsoft.com/office/drawing/2014/main" id="{8132BBB1-3E63-4A04-8FD5-0B2E049AC8F0}"/>
              </a:ext>
            </a:extLst>
          </p:cNvPr>
          <p:cNvPicPr>
            <a:picLocks noChangeAspect="1"/>
          </p:cNvPicPr>
          <p:nvPr/>
        </p:nvPicPr>
        <p:blipFill>
          <a:blip r:embed="rId2"/>
          <a:stretch>
            <a:fillRect/>
          </a:stretch>
        </p:blipFill>
        <p:spPr>
          <a:xfrm>
            <a:off x="495854" y="2557808"/>
            <a:ext cx="5131653" cy="1372716"/>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2D765E23-25CA-427F-81B5-A147C42D581C}"/>
              </a:ext>
            </a:extLst>
          </p:cNvPr>
          <p:cNvPicPr>
            <a:picLocks noChangeAspect="1"/>
          </p:cNvPicPr>
          <p:nvPr/>
        </p:nvPicPr>
        <p:blipFill>
          <a:blip r:embed="rId3"/>
          <a:stretch>
            <a:fillRect/>
          </a:stretch>
        </p:blipFill>
        <p:spPr>
          <a:xfrm>
            <a:off x="6585883" y="2196654"/>
            <a:ext cx="5110263" cy="3602736"/>
          </a:xfrm>
          <a:prstGeom prst="rect">
            <a:avLst/>
          </a:prstGeom>
        </p:spPr>
      </p:pic>
    </p:spTree>
    <p:extLst>
      <p:ext uri="{BB962C8B-B14F-4D97-AF65-F5344CB8AC3E}">
        <p14:creationId xmlns:p14="http://schemas.microsoft.com/office/powerpoint/2010/main" val="3129195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3854E-EA34-414E-AD71-14D07E148024}"/>
              </a:ext>
            </a:extLst>
          </p:cNvPr>
          <p:cNvSpPr>
            <a:spLocks noGrp="1"/>
          </p:cNvSpPr>
          <p:nvPr>
            <p:ph type="title"/>
          </p:nvPr>
        </p:nvSpPr>
        <p:spPr/>
        <p:txBody>
          <a:bodyPr/>
          <a:lstStyle/>
          <a:p>
            <a:r>
              <a:rPr lang="en-US" dirty="0"/>
              <a:t>Median IBU by State</a:t>
            </a:r>
          </a:p>
        </p:txBody>
      </p:sp>
      <p:pic>
        <p:nvPicPr>
          <p:cNvPr id="6" name="Picture 5">
            <a:extLst>
              <a:ext uri="{FF2B5EF4-FFF2-40B4-BE49-F238E27FC236}">
                <a16:creationId xmlns:a16="http://schemas.microsoft.com/office/drawing/2014/main" id="{14A57747-C4B9-4E44-9B0A-E66216DF1B9D}"/>
              </a:ext>
            </a:extLst>
          </p:cNvPr>
          <p:cNvPicPr>
            <a:picLocks noChangeAspect="1"/>
          </p:cNvPicPr>
          <p:nvPr/>
        </p:nvPicPr>
        <p:blipFill>
          <a:blip r:embed="rId2"/>
          <a:stretch>
            <a:fillRect/>
          </a:stretch>
        </p:blipFill>
        <p:spPr>
          <a:xfrm>
            <a:off x="228910" y="1935678"/>
            <a:ext cx="6172744" cy="4366532"/>
          </a:xfrm>
          <a:prstGeom prst="rect">
            <a:avLst/>
          </a:prstGeom>
        </p:spPr>
      </p:pic>
      <p:pic>
        <p:nvPicPr>
          <p:cNvPr id="7" name="Picture 6">
            <a:extLst>
              <a:ext uri="{FF2B5EF4-FFF2-40B4-BE49-F238E27FC236}">
                <a16:creationId xmlns:a16="http://schemas.microsoft.com/office/drawing/2014/main" id="{A5DF9528-3FE4-4E8A-82EB-BA4D883042F6}"/>
              </a:ext>
            </a:extLst>
          </p:cNvPr>
          <p:cNvPicPr>
            <a:picLocks noChangeAspect="1"/>
          </p:cNvPicPr>
          <p:nvPr/>
        </p:nvPicPr>
        <p:blipFill>
          <a:blip r:embed="rId3"/>
          <a:stretch>
            <a:fillRect/>
          </a:stretch>
        </p:blipFill>
        <p:spPr>
          <a:xfrm>
            <a:off x="6401654" y="2297380"/>
            <a:ext cx="5705475" cy="1333500"/>
          </a:xfrm>
          <a:prstGeom prst="rect">
            <a:avLst/>
          </a:prstGeom>
        </p:spPr>
      </p:pic>
    </p:spTree>
    <p:extLst>
      <p:ext uri="{BB962C8B-B14F-4D97-AF65-F5344CB8AC3E}">
        <p14:creationId xmlns:p14="http://schemas.microsoft.com/office/powerpoint/2010/main" val="1840594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D73DE-5A14-4487-872D-CE32B425AFAA}"/>
              </a:ext>
            </a:extLst>
          </p:cNvPr>
          <p:cNvSpPr>
            <a:spLocks noGrp="1"/>
          </p:cNvSpPr>
          <p:nvPr>
            <p:ph type="title"/>
          </p:nvPr>
        </p:nvSpPr>
        <p:spPr/>
        <p:txBody>
          <a:bodyPr>
            <a:normAutofit fontScale="90000"/>
          </a:bodyPr>
          <a:lstStyle/>
          <a:p>
            <a:r>
              <a:rPr lang="en-US" dirty="0"/>
              <a:t>Which state has the maximum alcoholic (ABV) beer? Which state has the most bitter (IBU) beer?</a:t>
            </a:r>
          </a:p>
        </p:txBody>
      </p:sp>
      <p:pic>
        <p:nvPicPr>
          <p:cNvPr id="4" name="Picture 3">
            <a:extLst>
              <a:ext uri="{FF2B5EF4-FFF2-40B4-BE49-F238E27FC236}">
                <a16:creationId xmlns:a16="http://schemas.microsoft.com/office/drawing/2014/main" id="{6A5B7889-EBD8-47F1-8BBD-9FA754A85E1D}"/>
              </a:ext>
            </a:extLst>
          </p:cNvPr>
          <p:cNvPicPr>
            <a:picLocks noChangeAspect="1"/>
          </p:cNvPicPr>
          <p:nvPr/>
        </p:nvPicPr>
        <p:blipFill>
          <a:blip r:embed="rId2"/>
          <a:stretch>
            <a:fillRect/>
          </a:stretch>
        </p:blipFill>
        <p:spPr>
          <a:xfrm>
            <a:off x="2017136" y="1983337"/>
            <a:ext cx="8836912" cy="4031886"/>
          </a:xfrm>
          <a:prstGeom prst="rect">
            <a:avLst/>
          </a:prstGeom>
        </p:spPr>
      </p:pic>
    </p:spTree>
    <p:extLst>
      <p:ext uri="{BB962C8B-B14F-4D97-AF65-F5344CB8AC3E}">
        <p14:creationId xmlns:p14="http://schemas.microsoft.com/office/powerpoint/2010/main" val="3873731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7CA65-BA16-468E-818D-AD78F2587075}"/>
              </a:ext>
            </a:extLst>
          </p:cNvPr>
          <p:cNvSpPr>
            <a:spLocks noGrp="1"/>
          </p:cNvSpPr>
          <p:nvPr>
            <p:ph type="title"/>
          </p:nvPr>
        </p:nvSpPr>
        <p:spPr/>
        <p:txBody>
          <a:bodyPr>
            <a:normAutofit/>
          </a:bodyPr>
          <a:lstStyle/>
          <a:p>
            <a:r>
              <a:rPr lang="en-US" dirty="0"/>
              <a:t>Comment on the summary statistics and distribution of the ABV variable</a:t>
            </a:r>
          </a:p>
        </p:txBody>
      </p:sp>
      <p:pic>
        <p:nvPicPr>
          <p:cNvPr id="4" name="Picture 3">
            <a:extLst>
              <a:ext uri="{FF2B5EF4-FFF2-40B4-BE49-F238E27FC236}">
                <a16:creationId xmlns:a16="http://schemas.microsoft.com/office/drawing/2014/main" id="{CC494DE3-9B1A-428B-96A9-A24770E55913}"/>
              </a:ext>
            </a:extLst>
          </p:cNvPr>
          <p:cNvPicPr>
            <a:picLocks noChangeAspect="1"/>
          </p:cNvPicPr>
          <p:nvPr/>
        </p:nvPicPr>
        <p:blipFill>
          <a:blip r:embed="rId2"/>
          <a:stretch>
            <a:fillRect/>
          </a:stretch>
        </p:blipFill>
        <p:spPr>
          <a:xfrm>
            <a:off x="199444" y="1787847"/>
            <a:ext cx="7967335" cy="1349622"/>
          </a:xfrm>
          <a:prstGeom prst="rect">
            <a:avLst/>
          </a:prstGeom>
        </p:spPr>
      </p:pic>
      <p:sp>
        <p:nvSpPr>
          <p:cNvPr id="8" name="Rectangle: Rounded Corners 7">
            <a:extLst>
              <a:ext uri="{FF2B5EF4-FFF2-40B4-BE49-F238E27FC236}">
                <a16:creationId xmlns:a16="http://schemas.microsoft.com/office/drawing/2014/main" id="{A5D6BF2E-651E-496C-B41B-4CBC1BC6FC19}"/>
              </a:ext>
            </a:extLst>
          </p:cNvPr>
          <p:cNvSpPr/>
          <p:nvPr/>
        </p:nvSpPr>
        <p:spPr>
          <a:xfrm>
            <a:off x="5528281" y="4090369"/>
            <a:ext cx="6379859" cy="189162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Looking at a histogram of the data, it seems to be a bit right-skewed.  This makes sense because beer is not meant to be a very high ABV drink—the high ABV beers would be more rare.</a:t>
            </a:r>
          </a:p>
        </p:txBody>
      </p:sp>
      <p:pic>
        <p:nvPicPr>
          <p:cNvPr id="9" name="Picture 8">
            <a:extLst>
              <a:ext uri="{FF2B5EF4-FFF2-40B4-BE49-F238E27FC236}">
                <a16:creationId xmlns:a16="http://schemas.microsoft.com/office/drawing/2014/main" id="{263423DA-3A6B-4921-945F-79C47129D45B}"/>
              </a:ext>
            </a:extLst>
          </p:cNvPr>
          <p:cNvPicPr>
            <a:picLocks noChangeAspect="1"/>
          </p:cNvPicPr>
          <p:nvPr/>
        </p:nvPicPr>
        <p:blipFill>
          <a:blip r:embed="rId3"/>
          <a:stretch>
            <a:fillRect/>
          </a:stretch>
        </p:blipFill>
        <p:spPr>
          <a:xfrm>
            <a:off x="199444" y="3263092"/>
            <a:ext cx="5051825" cy="2743200"/>
          </a:xfrm>
          <a:prstGeom prst="rect">
            <a:avLst/>
          </a:prstGeom>
        </p:spPr>
      </p:pic>
      <p:pic>
        <p:nvPicPr>
          <p:cNvPr id="10" name="Picture 9">
            <a:extLst>
              <a:ext uri="{FF2B5EF4-FFF2-40B4-BE49-F238E27FC236}">
                <a16:creationId xmlns:a16="http://schemas.microsoft.com/office/drawing/2014/main" id="{10E9D6DD-F56B-44E7-8634-7B159BD9F105}"/>
              </a:ext>
            </a:extLst>
          </p:cNvPr>
          <p:cNvPicPr>
            <a:picLocks noChangeAspect="1"/>
          </p:cNvPicPr>
          <p:nvPr/>
        </p:nvPicPr>
        <p:blipFill>
          <a:blip r:embed="rId4"/>
          <a:stretch>
            <a:fillRect/>
          </a:stretch>
        </p:blipFill>
        <p:spPr>
          <a:xfrm>
            <a:off x="4057650" y="3137469"/>
            <a:ext cx="8134350" cy="180975"/>
          </a:xfrm>
          <a:prstGeom prst="rect">
            <a:avLst/>
          </a:prstGeom>
        </p:spPr>
      </p:pic>
    </p:spTree>
    <p:extLst>
      <p:ext uri="{BB962C8B-B14F-4D97-AF65-F5344CB8AC3E}">
        <p14:creationId xmlns:p14="http://schemas.microsoft.com/office/powerpoint/2010/main" val="3537966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0F0AD-0FFF-4E56-AFAF-BFE8E1EC5ABC}"/>
              </a:ext>
            </a:extLst>
          </p:cNvPr>
          <p:cNvSpPr>
            <a:spLocks noGrp="1"/>
          </p:cNvSpPr>
          <p:nvPr>
            <p:ph type="title"/>
          </p:nvPr>
        </p:nvSpPr>
        <p:spPr>
          <a:xfrm>
            <a:off x="1097280" y="286604"/>
            <a:ext cx="10058400" cy="741008"/>
          </a:xfrm>
        </p:spPr>
        <p:txBody>
          <a:bodyPr>
            <a:normAutofit fontScale="90000"/>
          </a:bodyPr>
          <a:lstStyle/>
          <a:p>
            <a:r>
              <a:rPr lang="en-US" sz="2800" dirty="0"/>
              <a:t>Is there an apparent relationship between the bitterness of the beer and its alcoholic content? Draw a scatter plot.</a:t>
            </a:r>
          </a:p>
        </p:txBody>
      </p:sp>
      <p:pic>
        <p:nvPicPr>
          <p:cNvPr id="6" name="Picture 5">
            <a:extLst>
              <a:ext uri="{FF2B5EF4-FFF2-40B4-BE49-F238E27FC236}">
                <a16:creationId xmlns:a16="http://schemas.microsoft.com/office/drawing/2014/main" id="{EB8E685E-7A8B-41E4-9857-C9A3C19BA436}"/>
              </a:ext>
            </a:extLst>
          </p:cNvPr>
          <p:cNvPicPr>
            <a:picLocks noChangeAspect="1"/>
          </p:cNvPicPr>
          <p:nvPr/>
        </p:nvPicPr>
        <p:blipFill>
          <a:blip r:embed="rId2"/>
          <a:stretch>
            <a:fillRect/>
          </a:stretch>
        </p:blipFill>
        <p:spPr>
          <a:xfrm>
            <a:off x="702995" y="1132522"/>
            <a:ext cx="5799715" cy="1209675"/>
          </a:xfrm>
          <a:prstGeom prst="rect">
            <a:avLst/>
          </a:prstGeom>
        </p:spPr>
      </p:pic>
      <p:pic>
        <p:nvPicPr>
          <p:cNvPr id="7" name="Picture 6">
            <a:extLst>
              <a:ext uri="{FF2B5EF4-FFF2-40B4-BE49-F238E27FC236}">
                <a16:creationId xmlns:a16="http://schemas.microsoft.com/office/drawing/2014/main" id="{91139406-47F1-4B95-BF3A-1AD8222FEF2A}"/>
              </a:ext>
            </a:extLst>
          </p:cNvPr>
          <p:cNvPicPr>
            <a:picLocks noChangeAspect="1"/>
          </p:cNvPicPr>
          <p:nvPr/>
        </p:nvPicPr>
        <p:blipFill>
          <a:blip r:embed="rId3"/>
          <a:stretch>
            <a:fillRect/>
          </a:stretch>
        </p:blipFill>
        <p:spPr>
          <a:xfrm>
            <a:off x="6502710" y="1132522"/>
            <a:ext cx="5301363" cy="4267200"/>
          </a:xfrm>
          <a:prstGeom prst="rect">
            <a:avLst/>
          </a:prstGeom>
        </p:spPr>
      </p:pic>
      <p:pic>
        <p:nvPicPr>
          <p:cNvPr id="8" name="Picture 7">
            <a:extLst>
              <a:ext uri="{FF2B5EF4-FFF2-40B4-BE49-F238E27FC236}">
                <a16:creationId xmlns:a16="http://schemas.microsoft.com/office/drawing/2014/main" id="{58B8273B-B7BE-47D0-AF7D-1E9DDB20FF0A}"/>
              </a:ext>
            </a:extLst>
          </p:cNvPr>
          <p:cNvPicPr>
            <a:picLocks noChangeAspect="1"/>
          </p:cNvPicPr>
          <p:nvPr/>
        </p:nvPicPr>
        <p:blipFill>
          <a:blip r:embed="rId4"/>
          <a:stretch>
            <a:fillRect/>
          </a:stretch>
        </p:blipFill>
        <p:spPr>
          <a:xfrm>
            <a:off x="702995" y="2318384"/>
            <a:ext cx="5799714" cy="1810271"/>
          </a:xfrm>
          <a:prstGeom prst="rect">
            <a:avLst/>
          </a:prstGeom>
        </p:spPr>
      </p:pic>
    </p:spTree>
    <p:extLst>
      <p:ext uri="{BB962C8B-B14F-4D97-AF65-F5344CB8AC3E}">
        <p14:creationId xmlns:p14="http://schemas.microsoft.com/office/powerpoint/2010/main" val="1461542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0F74B-55B4-4AE1-95FC-8403FC7870AD}"/>
              </a:ext>
            </a:extLst>
          </p:cNvPr>
          <p:cNvSpPr>
            <a:spLocks noGrp="1"/>
          </p:cNvSpPr>
          <p:nvPr>
            <p:ph type="title"/>
          </p:nvPr>
        </p:nvSpPr>
        <p:spPr>
          <a:xfrm>
            <a:off x="1002852" y="609600"/>
            <a:ext cx="10058400" cy="600891"/>
          </a:xfrm>
        </p:spPr>
        <p:txBody>
          <a:bodyPr>
            <a:noAutofit/>
          </a:bodyPr>
          <a:lstStyle/>
          <a:p>
            <a:r>
              <a:rPr lang="en-US" sz="1800" dirty="0"/>
              <a:t>Budweiser would also like to investigate the difference with respect to IBU and ABV between IPAs (India Pale Ales) and other types of Ale (any beer with “Ale” in its name other than IPA).</a:t>
            </a:r>
          </a:p>
        </p:txBody>
      </p:sp>
      <p:pic>
        <p:nvPicPr>
          <p:cNvPr id="4" name="Picture 3">
            <a:extLst>
              <a:ext uri="{FF2B5EF4-FFF2-40B4-BE49-F238E27FC236}">
                <a16:creationId xmlns:a16="http://schemas.microsoft.com/office/drawing/2014/main" id="{CCB51747-710E-4C71-823C-829B7ECC37BC}"/>
              </a:ext>
            </a:extLst>
          </p:cNvPr>
          <p:cNvPicPr>
            <a:picLocks noChangeAspect="1"/>
          </p:cNvPicPr>
          <p:nvPr/>
        </p:nvPicPr>
        <p:blipFill>
          <a:blip r:embed="rId2"/>
          <a:stretch>
            <a:fillRect/>
          </a:stretch>
        </p:blipFill>
        <p:spPr>
          <a:xfrm>
            <a:off x="6423513" y="1512124"/>
            <a:ext cx="5768487" cy="4142509"/>
          </a:xfrm>
          <a:prstGeom prst="rect">
            <a:avLst/>
          </a:prstGeom>
        </p:spPr>
      </p:pic>
      <p:pic>
        <p:nvPicPr>
          <p:cNvPr id="3" name="Picture 2">
            <a:extLst>
              <a:ext uri="{FF2B5EF4-FFF2-40B4-BE49-F238E27FC236}">
                <a16:creationId xmlns:a16="http://schemas.microsoft.com/office/drawing/2014/main" id="{8B094041-7281-423E-9AAF-65455478B733}"/>
              </a:ext>
            </a:extLst>
          </p:cNvPr>
          <p:cNvPicPr>
            <a:picLocks noChangeAspect="1"/>
          </p:cNvPicPr>
          <p:nvPr/>
        </p:nvPicPr>
        <p:blipFill>
          <a:blip r:embed="rId3"/>
          <a:stretch>
            <a:fillRect/>
          </a:stretch>
        </p:blipFill>
        <p:spPr>
          <a:xfrm>
            <a:off x="852448" y="1512124"/>
            <a:ext cx="5768487" cy="3833752"/>
          </a:xfrm>
          <a:prstGeom prst="rect">
            <a:avLst/>
          </a:prstGeom>
        </p:spPr>
      </p:pic>
    </p:spTree>
    <p:extLst>
      <p:ext uri="{BB962C8B-B14F-4D97-AF65-F5344CB8AC3E}">
        <p14:creationId xmlns:p14="http://schemas.microsoft.com/office/powerpoint/2010/main" val="413372145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C0BA6BF2416CD43A60D28240827C86E" ma:contentTypeVersion="10" ma:contentTypeDescription="Create a new document." ma:contentTypeScope="" ma:versionID="6e665830126c20e60ec29bafc350dc1c">
  <xsd:schema xmlns:xsd="http://www.w3.org/2001/XMLSchema" xmlns:xs="http://www.w3.org/2001/XMLSchema" xmlns:p="http://schemas.microsoft.com/office/2006/metadata/properties" xmlns:ns3="07878a98-0f1e-4190-8f00-5aca1bf2569a" targetNamespace="http://schemas.microsoft.com/office/2006/metadata/properties" ma:root="true" ma:fieldsID="9efd533562bd0b5f6677ab7eca7edc86" ns3:_="">
    <xsd:import namespace="07878a98-0f1e-4190-8f00-5aca1bf2569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Location"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7878a98-0f1e-4190-8f00-5aca1bf256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3C2B133-A34A-4153-A8DB-1725862FDE5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7878a98-0f1e-4190-8f00-5aca1bf2569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16EA3AB-A567-4DBE-B1FD-2EBF5BEFE93D}">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C050162C-42BD-43BE-8D89-1DC95FF0094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122</TotalTime>
  <Words>287</Words>
  <Application>Microsoft Office PowerPoint</Application>
  <PresentationFormat>Widescreen</PresentationFormat>
  <Paragraphs>17</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Calibri</vt:lpstr>
      <vt:lpstr>Calibri Light</vt:lpstr>
      <vt:lpstr>Retrospect</vt:lpstr>
      <vt:lpstr>Case Study EDA</vt:lpstr>
      <vt:lpstr>How many breweries are present in each state?</vt:lpstr>
      <vt:lpstr>Address the missing values in each column </vt:lpstr>
      <vt:lpstr>PowerPoint Presentation</vt:lpstr>
      <vt:lpstr>Median IBU by State</vt:lpstr>
      <vt:lpstr>Which state has the maximum alcoholic (ABV) beer? Which state has the most bitter (IBU) beer?</vt:lpstr>
      <vt:lpstr>Comment on the summary statistics and distribution of the ABV variable</vt:lpstr>
      <vt:lpstr>Is there an apparent relationship between the bitterness of the beer and its alcoholic content? Draw a scatter plot.</vt:lpstr>
      <vt:lpstr>Budweiser would also like to investigate the difference with respect to IBU and ABV between IPAs (India Pale Ales) and other types of Ale (any beer with “Ale” in its name other than IPA).</vt:lpstr>
      <vt:lpstr>Budweiser would also like to investigate the difference with respect to IBU and ABV between IPAs (India Pale Ales) and other types of Ale (any beer with “Ale” in its name other than IPA).</vt:lpstr>
      <vt:lpstr>Other Insights</vt:lpstr>
      <vt:lpstr>Other Insights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EDA</dc:title>
  <dc:creator>Sean McWhirter</dc:creator>
  <cp:lastModifiedBy>SIDDESWARA SWARUPANANDA</cp:lastModifiedBy>
  <cp:revision>8</cp:revision>
  <dcterms:created xsi:type="dcterms:W3CDTF">2019-10-20T12:06:52Z</dcterms:created>
  <dcterms:modified xsi:type="dcterms:W3CDTF">2019-10-21T15:21:28Z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0x0101003C0BA6BF2416CD43A60D28240827C86E</vt:lpwstr>
  </property>
</Properties>
</file>