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71" r:id="rId7"/>
    <p:sldId id="265" r:id="rId8"/>
    <p:sldId id="274" r:id="rId9"/>
    <p:sldId id="267" r:id="rId10"/>
    <p:sldId id="270" r:id="rId11"/>
    <p:sldId id="260" r:id="rId12"/>
    <p:sldId id="273" r:id="rId13"/>
    <p:sldId id="275" r:id="rId14"/>
    <p:sldId id="26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7F458-8D7B-4E26-92B0-510C2E0827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FB927D-322C-4092-86BF-D0449A414039}">
      <dgm:prSet/>
      <dgm:spPr/>
      <dgm:t>
        <a:bodyPr/>
        <a:lstStyle/>
        <a:p>
          <a:r>
            <a:rPr lang="en-US"/>
            <a:t>Our core datasets includes information from a sample set of 2,410 US craft beers produced by 558 breweries, with specific information such as: </a:t>
          </a:r>
        </a:p>
      </dgm:t>
    </dgm:pt>
    <dgm:pt modelId="{AF9AF25F-AB08-44BC-ADAC-661076517603}" type="parTrans" cxnId="{7B65C816-CFBD-48D1-834E-AA4272046CB7}">
      <dgm:prSet/>
      <dgm:spPr/>
      <dgm:t>
        <a:bodyPr/>
        <a:lstStyle/>
        <a:p>
          <a:endParaRPr lang="en-US"/>
        </a:p>
      </dgm:t>
    </dgm:pt>
    <dgm:pt modelId="{0655BBBD-F702-4FB4-97B1-E0ACF0887CE3}" type="sibTrans" cxnId="{7B65C816-CFBD-48D1-834E-AA4272046CB7}">
      <dgm:prSet/>
      <dgm:spPr/>
      <dgm:t>
        <a:bodyPr/>
        <a:lstStyle/>
        <a:p>
          <a:endParaRPr lang="en-US"/>
        </a:p>
      </dgm:t>
    </dgm:pt>
    <dgm:pt modelId="{29BCDD92-AC46-4457-A5B2-A08A7FC04E34}">
      <dgm:prSet/>
      <dgm:spPr/>
      <dgm:t>
        <a:bodyPr/>
        <a:lstStyle/>
        <a:p>
          <a:r>
            <a:rPr lang="en-US" b="1"/>
            <a:t>Beers.csv:</a:t>
          </a:r>
          <a:endParaRPr lang="en-US"/>
        </a:p>
      </dgm:t>
    </dgm:pt>
    <dgm:pt modelId="{68006A42-C49D-4D31-8C70-A9D965CB5E23}" type="parTrans" cxnId="{F8DFF504-AE4B-46DE-BD62-144E234434F5}">
      <dgm:prSet/>
      <dgm:spPr/>
      <dgm:t>
        <a:bodyPr/>
        <a:lstStyle/>
        <a:p>
          <a:endParaRPr lang="en-US"/>
        </a:p>
      </dgm:t>
    </dgm:pt>
    <dgm:pt modelId="{736B2B97-945A-44EF-832A-C0DFCD3E737A}" type="sibTrans" cxnId="{F8DFF504-AE4B-46DE-BD62-144E234434F5}">
      <dgm:prSet/>
      <dgm:spPr/>
      <dgm:t>
        <a:bodyPr/>
        <a:lstStyle/>
        <a:p>
          <a:endParaRPr lang="en-US"/>
        </a:p>
      </dgm:t>
    </dgm:pt>
    <dgm:pt modelId="{A3150B66-5784-4374-B4D8-CF7A3925CF4C}">
      <dgm:prSet/>
      <dgm:spPr/>
      <dgm:t>
        <a:bodyPr/>
        <a:lstStyle/>
        <a:p>
          <a:r>
            <a:rPr lang="en-US" b="1"/>
            <a:t>Name</a:t>
          </a:r>
          <a:r>
            <a:rPr lang="en-US"/>
            <a:t>: Name of the beer (example: Snapperhead IPA)</a:t>
          </a:r>
        </a:p>
      </dgm:t>
    </dgm:pt>
    <dgm:pt modelId="{EFF45371-9294-44FE-87C6-96AAB8D33EF9}" type="parTrans" cxnId="{19E67C05-E53A-41C1-8106-9E400B2492C9}">
      <dgm:prSet/>
      <dgm:spPr/>
      <dgm:t>
        <a:bodyPr/>
        <a:lstStyle/>
        <a:p>
          <a:endParaRPr lang="en-US"/>
        </a:p>
      </dgm:t>
    </dgm:pt>
    <dgm:pt modelId="{B1C3D053-BA5E-411B-AF50-4ACB9DC97C53}" type="sibTrans" cxnId="{19E67C05-E53A-41C1-8106-9E400B2492C9}">
      <dgm:prSet/>
      <dgm:spPr/>
      <dgm:t>
        <a:bodyPr/>
        <a:lstStyle/>
        <a:p>
          <a:endParaRPr lang="en-US"/>
        </a:p>
      </dgm:t>
    </dgm:pt>
    <dgm:pt modelId="{A5948E15-BEBF-4AA4-8E61-6ED58C5E6BB1}">
      <dgm:prSet/>
      <dgm:spPr/>
      <dgm:t>
        <a:bodyPr/>
        <a:lstStyle/>
        <a:p>
          <a:r>
            <a:rPr lang="en-US" b="1"/>
            <a:t>Beer_ID</a:t>
          </a:r>
          <a:r>
            <a:rPr lang="en-US"/>
            <a:t>: Unique identifier of the beer</a:t>
          </a:r>
        </a:p>
      </dgm:t>
    </dgm:pt>
    <dgm:pt modelId="{EBDC90CD-72DA-461D-BF41-001AEE81DB76}" type="parTrans" cxnId="{32F20C5D-8C4D-40CD-B300-4CC6C69086D4}">
      <dgm:prSet/>
      <dgm:spPr/>
      <dgm:t>
        <a:bodyPr/>
        <a:lstStyle/>
        <a:p>
          <a:endParaRPr lang="en-US"/>
        </a:p>
      </dgm:t>
    </dgm:pt>
    <dgm:pt modelId="{A496A8BD-E01F-4F96-AD5B-87489A18B978}" type="sibTrans" cxnId="{32F20C5D-8C4D-40CD-B300-4CC6C69086D4}">
      <dgm:prSet/>
      <dgm:spPr/>
      <dgm:t>
        <a:bodyPr/>
        <a:lstStyle/>
        <a:p>
          <a:endParaRPr lang="en-US"/>
        </a:p>
      </dgm:t>
    </dgm:pt>
    <dgm:pt modelId="{6A72BAF9-EF46-4BCF-9BA7-963D21B1DC61}">
      <dgm:prSet/>
      <dgm:spPr/>
      <dgm:t>
        <a:bodyPr/>
        <a:lstStyle/>
        <a:p>
          <a:r>
            <a:rPr lang="en-US" b="1"/>
            <a:t>ABV</a:t>
          </a:r>
          <a:r>
            <a:rPr lang="en-US"/>
            <a:t>: Alcohol by volume of the beer</a:t>
          </a:r>
        </a:p>
      </dgm:t>
    </dgm:pt>
    <dgm:pt modelId="{E9E0AE68-8611-41E7-9BBF-A624213A31A5}" type="parTrans" cxnId="{4841017A-44BA-46DC-BFD2-37556C3EC2BB}">
      <dgm:prSet/>
      <dgm:spPr/>
      <dgm:t>
        <a:bodyPr/>
        <a:lstStyle/>
        <a:p>
          <a:endParaRPr lang="en-US"/>
        </a:p>
      </dgm:t>
    </dgm:pt>
    <dgm:pt modelId="{5A49B0C0-18B5-4CD2-AA06-77BDAB490AE6}" type="sibTrans" cxnId="{4841017A-44BA-46DC-BFD2-37556C3EC2BB}">
      <dgm:prSet/>
      <dgm:spPr/>
      <dgm:t>
        <a:bodyPr/>
        <a:lstStyle/>
        <a:p>
          <a:endParaRPr lang="en-US"/>
        </a:p>
      </dgm:t>
    </dgm:pt>
    <dgm:pt modelId="{2DAB2C8D-F313-47FE-80AD-DF36085FAA40}">
      <dgm:prSet/>
      <dgm:spPr/>
      <dgm:t>
        <a:bodyPr/>
        <a:lstStyle/>
        <a:p>
          <a:r>
            <a:rPr lang="en-US" b="1"/>
            <a:t>IBU</a:t>
          </a:r>
          <a:r>
            <a:rPr lang="en-US"/>
            <a:t>: International Bitterness Units of the beer</a:t>
          </a:r>
        </a:p>
      </dgm:t>
    </dgm:pt>
    <dgm:pt modelId="{4C874BB3-AB31-4082-B1E6-5E0D53EE59A0}" type="parTrans" cxnId="{BCEADD32-2EDE-4521-B407-E9D9E0FFE381}">
      <dgm:prSet/>
      <dgm:spPr/>
      <dgm:t>
        <a:bodyPr/>
        <a:lstStyle/>
        <a:p>
          <a:endParaRPr lang="en-US"/>
        </a:p>
      </dgm:t>
    </dgm:pt>
    <dgm:pt modelId="{8E937AC5-6D03-4F5B-951F-DEBD3EFAAD2F}" type="sibTrans" cxnId="{BCEADD32-2EDE-4521-B407-E9D9E0FFE381}">
      <dgm:prSet/>
      <dgm:spPr/>
      <dgm:t>
        <a:bodyPr/>
        <a:lstStyle/>
        <a:p>
          <a:endParaRPr lang="en-US"/>
        </a:p>
      </dgm:t>
    </dgm:pt>
    <dgm:pt modelId="{F97C59C9-CA44-48A0-80E7-C1F01C638CDB}">
      <dgm:prSet/>
      <dgm:spPr/>
      <dgm:t>
        <a:bodyPr/>
        <a:lstStyle/>
        <a:p>
          <a:r>
            <a:rPr lang="en-US" b="1"/>
            <a:t>Brewery_ID</a:t>
          </a:r>
          <a:r>
            <a:rPr lang="en-US"/>
            <a:t>: Brewery id associated with the beer</a:t>
          </a:r>
        </a:p>
      </dgm:t>
    </dgm:pt>
    <dgm:pt modelId="{2A9A2F5F-F0F0-4DBB-B1D9-1B5FBE789D81}" type="parTrans" cxnId="{16812222-DD9F-4B87-981F-D628B771E249}">
      <dgm:prSet/>
      <dgm:spPr/>
      <dgm:t>
        <a:bodyPr/>
        <a:lstStyle/>
        <a:p>
          <a:endParaRPr lang="en-US"/>
        </a:p>
      </dgm:t>
    </dgm:pt>
    <dgm:pt modelId="{4D2EF1DF-3130-47CA-91C4-D292142B10C1}" type="sibTrans" cxnId="{16812222-DD9F-4B87-981F-D628B771E249}">
      <dgm:prSet/>
      <dgm:spPr/>
      <dgm:t>
        <a:bodyPr/>
        <a:lstStyle/>
        <a:p>
          <a:endParaRPr lang="en-US"/>
        </a:p>
      </dgm:t>
    </dgm:pt>
    <dgm:pt modelId="{FEDDCA18-3368-471C-A53F-B0D82FB84DAB}">
      <dgm:prSet/>
      <dgm:spPr/>
      <dgm:t>
        <a:bodyPr/>
        <a:lstStyle/>
        <a:p>
          <a:r>
            <a:rPr lang="en-US" b="1"/>
            <a:t>Style</a:t>
          </a:r>
          <a:r>
            <a:rPr lang="en-US"/>
            <a:t>: Style of the beer (example: American Pale Ale )</a:t>
          </a:r>
        </a:p>
      </dgm:t>
    </dgm:pt>
    <dgm:pt modelId="{C50D7E6A-E466-436B-8F02-BA13D70A9EBF}" type="parTrans" cxnId="{602D84DB-7F15-4BA4-A979-CAFF93DC6385}">
      <dgm:prSet/>
      <dgm:spPr/>
      <dgm:t>
        <a:bodyPr/>
        <a:lstStyle/>
        <a:p>
          <a:endParaRPr lang="en-US"/>
        </a:p>
      </dgm:t>
    </dgm:pt>
    <dgm:pt modelId="{3B821614-312B-44DD-8F8C-15BA327A46E7}" type="sibTrans" cxnId="{602D84DB-7F15-4BA4-A979-CAFF93DC6385}">
      <dgm:prSet/>
      <dgm:spPr/>
      <dgm:t>
        <a:bodyPr/>
        <a:lstStyle/>
        <a:p>
          <a:endParaRPr lang="en-US"/>
        </a:p>
      </dgm:t>
    </dgm:pt>
    <dgm:pt modelId="{6D008EBA-02FE-4E56-8764-0F458E5BFD8B}">
      <dgm:prSet/>
      <dgm:spPr/>
      <dgm:t>
        <a:bodyPr/>
        <a:lstStyle/>
        <a:p>
          <a:r>
            <a:rPr lang="en-US" b="1" dirty="0"/>
            <a:t>Ounces</a:t>
          </a:r>
          <a:r>
            <a:rPr lang="en-US" dirty="0"/>
            <a:t>: Serving size of the beer</a:t>
          </a:r>
        </a:p>
      </dgm:t>
    </dgm:pt>
    <dgm:pt modelId="{8C891A78-B966-46DE-B6A1-6DFCC7B4D2AD}" type="parTrans" cxnId="{A27714DF-E261-43D9-A0B7-7CDC3F31578F}">
      <dgm:prSet/>
      <dgm:spPr/>
      <dgm:t>
        <a:bodyPr/>
        <a:lstStyle/>
        <a:p>
          <a:endParaRPr lang="en-US"/>
        </a:p>
      </dgm:t>
    </dgm:pt>
    <dgm:pt modelId="{35A01615-B637-466B-A252-8F29DD45203D}" type="sibTrans" cxnId="{A27714DF-E261-43D9-A0B7-7CDC3F31578F}">
      <dgm:prSet/>
      <dgm:spPr/>
      <dgm:t>
        <a:bodyPr/>
        <a:lstStyle/>
        <a:p>
          <a:endParaRPr lang="en-US"/>
        </a:p>
      </dgm:t>
    </dgm:pt>
    <dgm:pt modelId="{03AE6F73-BB98-4F61-A447-AA8EBB5BF27C}">
      <dgm:prSet/>
      <dgm:spPr/>
      <dgm:t>
        <a:bodyPr/>
        <a:lstStyle/>
        <a:p>
          <a:r>
            <a:rPr lang="en-US" b="1"/>
            <a:t>Breweries.csv:</a:t>
          </a:r>
          <a:endParaRPr lang="en-US"/>
        </a:p>
      </dgm:t>
    </dgm:pt>
    <dgm:pt modelId="{5746151C-C70C-47EF-AE71-5DF573E89BC9}" type="parTrans" cxnId="{84952CB9-B6E0-43BC-B82D-D8EAA4E87BB1}">
      <dgm:prSet/>
      <dgm:spPr/>
      <dgm:t>
        <a:bodyPr/>
        <a:lstStyle/>
        <a:p>
          <a:endParaRPr lang="en-US"/>
        </a:p>
      </dgm:t>
    </dgm:pt>
    <dgm:pt modelId="{45222681-4F88-4371-9AFA-5EAD38EEA758}" type="sibTrans" cxnId="{84952CB9-B6E0-43BC-B82D-D8EAA4E87BB1}">
      <dgm:prSet/>
      <dgm:spPr/>
      <dgm:t>
        <a:bodyPr/>
        <a:lstStyle/>
        <a:p>
          <a:endParaRPr lang="en-US"/>
        </a:p>
      </dgm:t>
    </dgm:pt>
    <dgm:pt modelId="{EFED42FA-8EEB-40AA-B0D7-FF36F43421CC}">
      <dgm:prSet/>
      <dgm:spPr/>
      <dgm:t>
        <a:bodyPr/>
        <a:lstStyle/>
        <a:p>
          <a:r>
            <a:rPr lang="en-US" b="1"/>
            <a:t>Brew_ID</a:t>
          </a:r>
          <a:r>
            <a:rPr lang="en-US"/>
            <a:t>: Unique identifier of the brewery.</a:t>
          </a:r>
        </a:p>
      </dgm:t>
    </dgm:pt>
    <dgm:pt modelId="{4C9455EF-06CF-42DD-AC9F-0FC24D037570}" type="parTrans" cxnId="{3C57AE86-1BE6-42CC-9F4C-61178BADD41A}">
      <dgm:prSet/>
      <dgm:spPr/>
      <dgm:t>
        <a:bodyPr/>
        <a:lstStyle/>
        <a:p>
          <a:endParaRPr lang="en-US"/>
        </a:p>
      </dgm:t>
    </dgm:pt>
    <dgm:pt modelId="{294D3986-547A-4682-B31D-8BA390A1049D}" type="sibTrans" cxnId="{3C57AE86-1BE6-42CC-9F4C-61178BADD41A}">
      <dgm:prSet/>
      <dgm:spPr/>
      <dgm:t>
        <a:bodyPr/>
        <a:lstStyle/>
        <a:p>
          <a:endParaRPr lang="en-US"/>
        </a:p>
      </dgm:t>
    </dgm:pt>
    <dgm:pt modelId="{746EFA85-477D-43BD-83FB-66544F156BA9}">
      <dgm:prSet/>
      <dgm:spPr/>
      <dgm:t>
        <a:bodyPr/>
        <a:lstStyle/>
        <a:p>
          <a:r>
            <a:rPr lang="en-US" b="1"/>
            <a:t>Name</a:t>
          </a:r>
          <a:r>
            <a:rPr lang="en-US"/>
            <a:t>: Name of the brewery.</a:t>
          </a:r>
        </a:p>
      </dgm:t>
    </dgm:pt>
    <dgm:pt modelId="{682BFCAD-9147-4270-BE69-3D049FB6D9AF}" type="parTrans" cxnId="{261E54EC-9D19-43BD-8BE1-FDE1CE5F2452}">
      <dgm:prSet/>
      <dgm:spPr/>
      <dgm:t>
        <a:bodyPr/>
        <a:lstStyle/>
        <a:p>
          <a:endParaRPr lang="en-US"/>
        </a:p>
      </dgm:t>
    </dgm:pt>
    <dgm:pt modelId="{E3E568EC-CECB-4327-B2BD-F09962BE17F3}" type="sibTrans" cxnId="{261E54EC-9D19-43BD-8BE1-FDE1CE5F2452}">
      <dgm:prSet/>
      <dgm:spPr/>
      <dgm:t>
        <a:bodyPr/>
        <a:lstStyle/>
        <a:p>
          <a:endParaRPr lang="en-US"/>
        </a:p>
      </dgm:t>
    </dgm:pt>
    <dgm:pt modelId="{2A0AC5EC-4074-478F-847C-42435D60F605}">
      <dgm:prSet/>
      <dgm:spPr/>
      <dgm:t>
        <a:bodyPr/>
        <a:lstStyle/>
        <a:p>
          <a:r>
            <a:rPr lang="en-US" b="1"/>
            <a:t>City</a:t>
          </a:r>
          <a:r>
            <a:rPr lang="en-US"/>
            <a:t>: City where the brewery is located.</a:t>
          </a:r>
        </a:p>
      </dgm:t>
    </dgm:pt>
    <dgm:pt modelId="{4D1E538A-F959-4F8D-B67D-AF466D6881A5}" type="parTrans" cxnId="{BACDDBA3-2C22-4BCA-BE6D-CE036FDEA621}">
      <dgm:prSet/>
      <dgm:spPr/>
      <dgm:t>
        <a:bodyPr/>
        <a:lstStyle/>
        <a:p>
          <a:endParaRPr lang="en-US"/>
        </a:p>
      </dgm:t>
    </dgm:pt>
    <dgm:pt modelId="{041CE766-9909-44D6-88E3-3F507EE429F5}" type="sibTrans" cxnId="{BACDDBA3-2C22-4BCA-BE6D-CE036FDEA621}">
      <dgm:prSet/>
      <dgm:spPr/>
      <dgm:t>
        <a:bodyPr/>
        <a:lstStyle/>
        <a:p>
          <a:endParaRPr lang="en-US"/>
        </a:p>
      </dgm:t>
    </dgm:pt>
    <dgm:pt modelId="{3BA821B1-D04F-476D-915B-A804AD0967CA}">
      <dgm:prSet/>
      <dgm:spPr/>
      <dgm:t>
        <a:bodyPr/>
        <a:lstStyle/>
        <a:p>
          <a:r>
            <a:rPr lang="en-US" b="1" dirty="0"/>
            <a:t>State</a:t>
          </a:r>
          <a:r>
            <a:rPr lang="en-US" dirty="0"/>
            <a:t>: U.S. State where the brewery is located.</a:t>
          </a:r>
        </a:p>
      </dgm:t>
    </dgm:pt>
    <dgm:pt modelId="{16D21997-7FAD-47BE-9073-A4E5C4F7EC02}" type="parTrans" cxnId="{2948BBEA-8D45-462A-B3E1-D4C01429E33A}">
      <dgm:prSet/>
      <dgm:spPr/>
      <dgm:t>
        <a:bodyPr/>
        <a:lstStyle/>
        <a:p>
          <a:endParaRPr lang="en-US"/>
        </a:p>
      </dgm:t>
    </dgm:pt>
    <dgm:pt modelId="{7B9127B4-1FD0-470A-8E23-CCBF8AEB9397}" type="sibTrans" cxnId="{2948BBEA-8D45-462A-B3E1-D4C01429E33A}">
      <dgm:prSet/>
      <dgm:spPr/>
      <dgm:t>
        <a:bodyPr/>
        <a:lstStyle/>
        <a:p>
          <a:endParaRPr lang="en-US"/>
        </a:p>
      </dgm:t>
    </dgm:pt>
    <dgm:pt modelId="{5E35B58A-C8EC-4E1F-BBFC-274A4AC8857D}" type="pres">
      <dgm:prSet presAssocID="{1C17F458-8D7B-4E26-92B0-510C2E082718}" presName="linear" presStyleCnt="0">
        <dgm:presLayoutVars>
          <dgm:animLvl val="lvl"/>
          <dgm:resizeHandles val="exact"/>
        </dgm:presLayoutVars>
      </dgm:prSet>
      <dgm:spPr/>
    </dgm:pt>
    <dgm:pt modelId="{C5C89221-2A7B-4D87-85B8-9CA2FC75F400}" type="pres">
      <dgm:prSet presAssocID="{D5FB927D-322C-4092-86BF-D0449A4140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9E42B5-B0A8-4E98-9FC5-98FA75F21459}" type="pres">
      <dgm:prSet presAssocID="{0655BBBD-F702-4FB4-97B1-E0ACF0887CE3}" presName="spacer" presStyleCnt="0"/>
      <dgm:spPr/>
    </dgm:pt>
    <dgm:pt modelId="{B5307E7C-30EE-45FA-895D-6DC28FDC4AA8}" type="pres">
      <dgm:prSet presAssocID="{29BCDD92-AC46-4457-A5B2-A08A7FC04E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2F34E4-653E-44AB-880B-92C3E3505676}" type="pres">
      <dgm:prSet presAssocID="{29BCDD92-AC46-4457-A5B2-A08A7FC04E34}" presName="childText" presStyleLbl="revTx" presStyleIdx="0" presStyleCnt="2">
        <dgm:presLayoutVars>
          <dgm:bulletEnabled val="1"/>
        </dgm:presLayoutVars>
      </dgm:prSet>
      <dgm:spPr/>
    </dgm:pt>
    <dgm:pt modelId="{0B58563F-B815-4D6B-BCE4-CB73656F75AC}" type="pres">
      <dgm:prSet presAssocID="{03AE6F73-BB98-4F61-A447-AA8EBB5BF2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C374E3-2970-4317-A242-09808CAF1881}" type="pres">
      <dgm:prSet presAssocID="{03AE6F73-BB98-4F61-A447-AA8EBB5BF27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DFF504-AE4B-46DE-BD62-144E234434F5}" srcId="{1C17F458-8D7B-4E26-92B0-510C2E082718}" destId="{29BCDD92-AC46-4457-A5B2-A08A7FC04E34}" srcOrd="1" destOrd="0" parTransId="{68006A42-C49D-4D31-8C70-A9D965CB5E23}" sibTransId="{736B2B97-945A-44EF-832A-C0DFCD3E737A}"/>
    <dgm:cxn modelId="{19E67C05-E53A-41C1-8106-9E400B2492C9}" srcId="{29BCDD92-AC46-4457-A5B2-A08A7FC04E34}" destId="{A3150B66-5784-4374-B4D8-CF7A3925CF4C}" srcOrd="0" destOrd="0" parTransId="{EFF45371-9294-44FE-87C6-96AAB8D33EF9}" sibTransId="{B1C3D053-BA5E-411B-AF50-4ACB9DC97C53}"/>
    <dgm:cxn modelId="{7B65C816-CFBD-48D1-834E-AA4272046CB7}" srcId="{1C17F458-8D7B-4E26-92B0-510C2E082718}" destId="{D5FB927D-322C-4092-86BF-D0449A414039}" srcOrd="0" destOrd="0" parTransId="{AF9AF25F-AB08-44BC-ADAC-661076517603}" sibTransId="{0655BBBD-F702-4FB4-97B1-E0ACF0887CE3}"/>
    <dgm:cxn modelId="{D3C0C51A-BA4C-4A81-859A-CBC610C387E0}" type="presOf" srcId="{EFED42FA-8EEB-40AA-B0D7-FF36F43421CC}" destId="{7FC374E3-2970-4317-A242-09808CAF1881}" srcOrd="0" destOrd="0" presId="urn:microsoft.com/office/officeart/2005/8/layout/vList2"/>
    <dgm:cxn modelId="{8C80801E-BF27-4170-AFDE-976E751D6657}" type="presOf" srcId="{2DAB2C8D-F313-47FE-80AD-DF36085FAA40}" destId="{232F34E4-653E-44AB-880B-92C3E3505676}" srcOrd="0" destOrd="3" presId="urn:microsoft.com/office/officeart/2005/8/layout/vList2"/>
    <dgm:cxn modelId="{16812222-DD9F-4B87-981F-D628B771E249}" srcId="{29BCDD92-AC46-4457-A5B2-A08A7FC04E34}" destId="{F97C59C9-CA44-48A0-80E7-C1F01C638CDB}" srcOrd="4" destOrd="0" parTransId="{2A9A2F5F-F0F0-4DBB-B1D9-1B5FBE789D81}" sibTransId="{4D2EF1DF-3130-47CA-91C4-D292142B10C1}"/>
    <dgm:cxn modelId="{5D664426-FFC4-4EEC-9033-E8E978E108C1}" type="presOf" srcId="{D5FB927D-322C-4092-86BF-D0449A414039}" destId="{C5C89221-2A7B-4D87-85B8-9CA2FC75F400}" srcOrd="0" destOrd="0" presId="urn:microsoft.com/office/officeart/2005/8/layout/vList2"/>
    <dgm:cxn modelId="{BCEADD32-2EDE-4521-B407-E9D9E0FFE381}" srcId="{29BCDD92-AC46-4457-A5B2-A08A7FC04E34}" destId="{2DAB2C8D-F313-47FE-80AD-DF36085FAA40}" srcOrd="3" destOrd="0" parTransId="{4C874BB3-AB31-4082-B1E6-5E0D53EE59A0}" sibTransId="{8E937AC5-6D03-4F5B-951F-DEBD3EFAAD2F}"/>
    <dgm:cxn modelId="{32F20C5D-8C4D-40CD-B300-4CC6C69086D4}" srcId="{29BCDD92-AC46-4457-A5B2-A08A7FC04E34}" destId="{A5948E15-BEBF-4AA4-8E61-6ED58C5E6BB1}" srcOrd="1" destOrd="0" parTransId="{EBDC90CD-72DA-461D-BF41-001AEE81DB76}" sibTransId="{A496A8BD-E01F-4F96-AD5B-87489A18B978}"/>
    <dgm:cxn modelId="{00478A6A-2111-4FCB-AC94-7CCD80D746A9}" type="presOf" srcId="{2A0AC5EC-4074-478F-847C-42435D60F605}" destId="{7FC374E3-2970-4317-A242-09808CAF1881}" srcOrd="0" destOrd="2" presId="urn:microsoft.com/office/officeart/2005/8/layout/vList2"/>
    <dgm:cxn modelId="{8F17EF4F-B27A-41D4-B08B-448D0CDA7F60}" type="presOf" srcId="{6D008EBA-02FE-4E56-8764-0F458E5BFD8B}" destId="{232F34E4-653E-44AB-880B-92C3E3505676}" srcOrd="0" destOrd="6" presId="urn:microsoft.com/office/officeart/2005/8/layout/vList2"/>
    <dgm:cxn modelId="{BE0B6676-3078-4EF5-AFA5-AD1E57770276}" type="presOf" srcId="{A5948E15-BEBF-4AA4-8E61-6ED58C5E6BB1}" destId="{232F34E4-653E-44AB-880B-92C3E3505676}" srcOrd="0" destOrd="1" presId="urn:microsoft.com/office/officeart/2005/8/layout/vList2"/>
    <dgm:cxn modelId="{4841017A-44BA-46DC-BFD2-37556C3EC2BB}" srcId="{29BCDD92-AC46-4457-A5B2-A08A7FC04E34}" destId="{6A72BAF9-EF46-4BCF-9BA7-963D21B1DC61}" srcOrd="2" destOrd="0" parTransId="{E9E0AE68-8611-41E7-9BBF-A624213A31A5}" sibTransId="{5A49B0C0-18B5-4CD2-AA06-77BDAB490AE6}"/>
    <dgm:cxn modelId="{42A3887E-14CD-4AAF-89C9-45DC7638134C}" type="presOf" srcId="{29BCDD92-AC46-4457-A5B2-A08A7FC04E34}" destId="{B5307E7C-30EE-45FA-895D-6DC28FDC4AA8}" srcOrd="0" destOrd="0" presId="urn:microsoft.com/office/officeart/2005/8/layout/vList2"/>
    <dgm:cxn modelId="{3C57AE86-1BE6-42CC-9F4C-61178BADD41A}" srcId="{03AE6F73-BB98-4F61-A447-AA8EBB5BF27C}" destId="{EFED42FA-8EEB-40AA-B0D7-FF36F43421CC}" srcOrd="0" destOrd="0" parTransId="{4C9455EF-06CF-42DD-AC9F-0FC24D037570}" sibTransId="{294D3986-547A-4682-B31D-8BA390A1049D}"/>
    <dgm:cxn modelId="{A2CA319F-B183-4099-9B71-13429B9B05B2}" type="presOf" srcId="{6A72BAF9-EF46-4BCF-9BA7-963D21B1DC61}" destId="{232F34E4-653E-44AB-880B-92C3E3505676}" srcOrd="0" destOrd="2" presId="urn:microsoft.com/office/officeart/2005/8/layout/vList2"/>
    <dgm:cxn modelId="{BACDDBA3-2C22-4BCA-BE6D-CE036FDEA621}" srcId="{03AE6F73-BB98-4F61-A447-AA8EBB5BF27C}" destId="{2A0AC5EC-4074-478F-847C-42435D60F605}" srcOrd="2" destOrd="0" parTransId="{4D1E538A-F959-4F8D-B67D-AF466D6881A5}" sibTransId="{041CE766-9909-44D6-88E3-3F507EE429F5}"/>
    <dgm:cxn modelId="{E4EBB6A5-3B93-4496-BE94-80BAC00137AB}" type="presOf" srcId="{F97C59C9-CA44-48A0-80E7-C1F01C638CDB}" destId="{232F34E4-653E-44AB-880B-92C3E3505676}" srcOrd="0" destOrd="4" presId="urn:microsoft.com/office/officeart/2005/8/layout/vList2"/>
    <dgm:cxn modelId="{C749DEA6-420C-4940-8390-3EDB02104B14}" type="presOf" srcId="{1C17F458-8D7B-4E26-92B0-510C2E082718}" destId="{5E35B58A-C8EC-4E1F-BBFC-274A4AC8857D}" srcOrd="0" destOrd="0" presId="urn:microsoft.com/office/officeart/2005/8/layout/vList2"/>
    <dgm:cxn modelId="{FD6F2CB6-600C-4396-AB6A-D3380DEE754C}" type="presOf" srcId="{3BA821B1-D04F-476D-915B-A804AD0967CA}" destId="{7FC374E3-2970-4317-A242-09808CAF1881}" srcOrd="0" destOrd="3" presId="urn:microsoft.com/office/officeart/2005/8/layout/vList2"/>
    <dgm:cxn modelId="{451E9CB8-D17B-416F-9BFF-CC0022C61FDE}" type="presOf" srcId="{03AE6F73-BB98-4F61-A447-AA8EBB5BF27C}" destId="{0B58563F-B815-4D6B-BCE4-CB73656F75AC}" srcOrd="0" destOrd="0" presId="urn:microsoft.com/office/officeart/2005/8/layout/vList2"/>
    <dgm:cxn modelId="{84952CB9-B6E0-43BC-B82D-D8EAA4E87BB1}" srcId="{1C17F458-8D7B-4E26-92B0-510C2E082718}" destId="{03AE6F73-BB98-4F61-A447-AA8EBB5BF27C}" srcOrd="2" destOrd="0" parTransId="{5746151C-C70C-47EF-AE71-5DF573E89BC9}" sibTransId="{45222681-4F88-4371-9AFA-5EAD38EEA758}"/>
    <dgm:cxn modelId="{CE81EFCD-2262-496B-B48C-13521A7DBDA0}" type="presOf" srcId="{746EFA85-477D-43BD-83FB-66544F156BA9}" destId="{7FC374E3-2970-4317-A242-09808CAF1881}" srcOrd="0" destOrd="1" presId="urn:microsoft.com/office/officeart/2005/8/layout/vList2"/>
    <dgm:cxn modelId="{9E5521DA-28F6-4E5D-985E-D9CFCC1D522A}" type="presOf" srcId="{FEDDCA18-3368-471C-A53F-B0D82FB84DAB}" destId="{232F34E4-653E-44AB-880B-92C3E3505676}" srcOrd="0" destOrd="5" presId="urn:microsoft.com/office/officeart/2005/8/layout/vList2"/>
    <dgm:cxn modelId="{85A580DA-E8CC-4E37-955F-BA1ABF590528}" type="presOf" srcId="{A3150B66-5784-4374-B4D8-CF7A3925CF4C}" destId="{232F34E4-653E-44AB-880B-92C3E3505676}" srcOrd="0" destOrd="0" presId="urn:microsoft.com/office/officeart/2005/8/layout/vList2"/>
    <dgm:cxn modelId="{602D84DB-7F15-4BA4-A979-CAFF93DC6385}" srcId="{29BCDD92-AC46-4457-A5B2-A08A7FC04E34}" destId="{FEDDCA18-3368-471C-A53F-B0D82FB84DAB}" srcOrd="5" destOrd="0" parTransId="{C50D7E6A-E466-436B-8F02-BA13D70A9EBF}" sibTransId="{3B821614-312B-44DD-8F8C-15BA327A46E7}"/>
    <dgm:cxn modelId="{A27714DF-E261-43D9-A0B7-7CDC3F31578F}" srcId="{29BCDD92-AC46-4457-A5B2-A08A7FC04E34}" destId="{6D008EBA-02FE-4E56-8764-0F458E5BFD8B}" srcOrd="6" destOrd="0" parTransId="{8C891A78-B966-46DE-B6A1-6DFCC7B4D2AD}" sibTransId="{35A01615-B637-466B-A252-8F29DD45203D}"/>
    <dgm:cxn modelId="{2948BBEA-8D45-462A-B3E1-D4C01429E33A}" srcId="{03AE6F73-BB98-4F61-A447-AA8EBB5BF27C}" destId="{3BA821B1-D04F-476D-915B-A804AD0967CA}" srcOrd="3" destOrd="0" parTransId="{16D21997-7FAD-47BE-9073-A4E5C4F7EC02}" sibTransId="{7B9127B4-1FD0-470A-8E23-CCBF8AEB9397}"/>
    <dgm:cxn modelId="{261E54EC-9D19-43BD-8BE1-FDE1CE5F2452}" srcId="{03AE6F73-BB98-4F61-A447-AA8EBB5BF27C}" destId="{746EFA85-477D-43BD-83FB-66544F156BA9}" srcOrd="1" destOrd="0" parTransId="{682BFCAD-9147-4270-BE69-3D049FB6D9AF}" sibTransId="{E3E568EC-CECB-4327-B2BD-F09962BE17F3}"/>
    <dgm:cxn modelId="{5A2E4FF2-1EF7-44BD-9D51-77DC14B08943}" type="presParOf" srcId="{5E35B58A-C8EC-4E1F-BBFC-274A4AC8857D}" destId="{C5C89221-2A7B-4D87-85B8-9CA2FC75F400}" srcOrd="0" destOrd="0" presId="urn:microsoft.com/office/officeart/2005/8/layout/vList2"/>
    <dgm:cxn modelId="{50791829-D171-437D-92F1-15C99967BC5D}" type="presParOf" srcId="{5E35B58A-C8EC-4E1F-BBFC-274A4AC8857D}" destId="{AA9E42B5-B0A8-4E98-9FC5-98FA75F21459}" srcOrd="1" destOrd="0" presId="urn:microsoft.com/office/officeart/2005/8/layout/vList2"/>
    <dgm:cxn modelId="{87E6AA61-FEA9-4E19-B978-3CDDE8273CD1}" type="presParOf" srcId="{5E35B58A-C8EC-4E1F-BBFC-274A4AC8857D}" destId="{B5307E7C-30EE-45FA-895D-6DC28FDC4AA8}" srcOrd="2" destOrd="0" presId="urn:microsoft.com/office/officeart/2005/8/layout/vList2"/>
    <dgm:cxn modelId="{525D5B3E-2464-4F20-AA49-FE081BA35B3A}" type="presParOf" srcId="{5E35B58A-C8EC-4E1F-BBFC-274A4AC8857D}" destId="{232F34E4-653E-44AB-880B-92C3E3505676}" srcOrd="3" destOrd="0" presId="urn:microsoft.com/office/officeart/2005/8/layout/vList2"/>
    <dgm:cxn modelId="{946D77F1-FD7D-4539-BC4A-F46A01DB5CA4}" type="presParOf" srcId="{5E35B58A-C8EC-4E1F-BBFC-274A4AC8857D}" destId="{0B58563F-B815-4D6B-BCE4-CB73656F75AC}" srcOrd="4" destOrd="0" presId="urn:microsoft.com/office/officeart/2005/8/layout/vList2"/>
    <dgm:cxn modelId="{275AC936-D01F-4515-A7E1-312DA21E9A4F}" type="presParOf" srcId="{5E35B58A-C8EC-4E1F-BBFC-274A4AC8857D}" destId="{7FC374E3-2970-4317-A242-09808CAF18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57AF7-A75E-4109-A82B-7253878427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3B2505-E0F2-4BEF-862B-E0C9EA4125C1}">
      <dgm:prSet/>
      <dgm:spPr/>
      <dgm:t>
        <a:bodyPr/>
        <a:lstStyle/>
        <a:p>
          <a:r>
            <a:rPr lang="en-US"/>
            <a:t>We examined below topics as part of our analysis:</a:t>
          </a:r>
        </a:p>
      </dgm:t>
    </dgm:pt>
    <dgm:pt modelId="{A431930A-A82F-4439-AFC1-A90CA672A35D}" type="parTrans" cxnId="{BF30CDE2-5BD0-41D9-A566-FAEA41F0B908}">
      <dgm:prSet/>
      <dgm:spPr/>
      <dgm:t>
        <a:bodyPr/>
        <a:lstStyle/>
        <a:p>
          <a:endParaRPr lang="en-US"/>
        </a:p>
      </dgm:t>
    </dgm:pt>
    <dgm:pt modelId="{01953DDD-FE82-4CA2-A596-BB74338BFB79}" type="sibTrans" cxnId="{BF30CDE2-5BD0-41D9-A566-FAEA41F0B908}">
      <dgm:prSet/>
      <dgm:spPr/>
      <dgm:t>
        <a:bodyPr/>
        <a:lstStyle/>
        <a:p>
          <a:endParaRPr lang="en-US"/>
        </a:p>
      </dgm:t>
    </dgm:pt>
    <dgm:pt modelId="{AC7E3F59-369B-4FE7-81CE-8DB7F7321096}">
      <dgm:prSet/>
      <dgm:spPr/>
      <dgm:t>
        <a:bodyPr/>
        <a:lstStyle/>
        <a:p>
          <a:r>
            <a:rPr lang="en-US"/>
            <a:t>Breweries per state</a:t>
          </a:r>
        </a:p>
      </dgm:t>
    </dgm:pt>
    <dgm:pt modelId="{57AE2499-1F5C-4164-9B89-A30CCBA623FD}" type="parTrans" cxnId="{09C84972-4AD8-4DDB-B8A1-89CC62956CDF}">
      <dgm:prSet/>
      <dgm:spPr/>
      <dgm:t>
        <a:bodyPr/>
        <a:lstStyle/>
        <a:p>
          <a:endParaRPr lang="en-US"/>
        </a:p>
      </dgm:t>
    </dgm:pt>
    <dgm:pt modelId="{92E5E37D-B5C9-4706-BA0C-A0D78E3A82C5}" type="sibTrans" cxnId="{09C84972-4AD8-4DDB-B8A1-89CC62956CDF}">
      <dgm:prSet/>
      <dgm:spPr/>
      <dgm:t>
        <a:bodyPr/>
        <a:lstStyle/>
        <a:p>
          <a:endParaRPr lang="en-US"/>
        </a:p>
      </dgm:t>
    </dgm:pt>
    <dgm:pt modelId="{31FE3E53-3C03-44E6-AD5F-C0D8810C26D1}">
      <dgm:prSet/>
      <dgm:spPr/>
      <dgm:t>
        <a:bodyPr/>
        <a:lstStyle/>
        <a:p>
          <a:r>
            <a:rPr lang="en-US" dirty="0"/>
            <a:t>Median alcohol content (ABV) per state</a:t>
          </a:r>
        </a:p>
      </dgm:t>
    </dgm:pt>
    <dgm:pt modelId="{3657CC97-ABDC-4107-AA2D-5BFCA52A76A5}" type="parTrans" cxnId="{85FCA0FB-F0EF-4C81-BC5C-C55330D7B727}">
      <dgm:prSet/>
      <dgm:spPr/>
      <dgm:t>
        <a:bodyPr/>
        <a:lstStyle/>
        <a:p>
          <a:endParaRPr lang="en-US"/>
        </a:p>
      </dgm:t>
    </dgm:pt>
    <dgm:pt modelId="{D0349E35-2266-48FD-8C5A-0663C30AA3B1}" type="sibTrans" cxnId="{85FCA0FB-F0EF-4C81-BC5C-C55330D7B727}">
      <dgm:prSet/>
      <dgm:spPr/>
      <dgm:t>
        <a:bodyPr/>
        <a:lstStyle/>
        <a:p>
          <a:endParaRPr lang="en-US"/>
        </a:p>
      </dgm:t>
    </dgm:pt>
    <dgm:pt modelId="{D798F1F8-8563-4DF0-89C7-2E9685DF81CC}">
      <dgm:prSet/>
      <dgm:spPr/>
      <dgm:t>
        <a:bodyPr/>
        <a:lstStyle/>
        <a:p>
          <a:r>
            <a:rPr lang="en-US" dirty="0"/>
            <a:t>Median international bitterness (IBU) per state</a:t>
          </a:r>
        </a:p>
      </dgm:t>
    </dgm:pt>
    <dgm:pt modelId="{0726AA99-0C42-492A-A1AB-BBF9A7BADE87}" type="parTrans" cxnId="{3368D55A-9332-4E33-BA9A-91C50F5F4254}">
      <dgm:prSet/>
      <dgm:spPr/>
      <dgm:t>
        <a:bodyPr/>
        <a:lstStyle/>
        <a:p>
          <a:endParaRPr lang="en-US"/>
        </a:p>
      </dgm:t>
    </dgm:pt>
    <dgm:pt modelId="{AAB67542-A2D1-4D8D-8406-A9C75C6BD0F5}" type="sibTrans" cxnId="{3368D55A-9332-4E33-BA9A-91C50F5F4254}">
      <dgm:prSet/>
      <dgm:spPr/>
      <dgm:t>
        <a:bodyPr/>
        <a:lstStyle/>
        <a:p>
          <a:endParaRPr lang="en-US"/>
        </a:p>
      </dgm:t>
    </dgm:pt>
    <dgm:pt modelId="{60F29AC5-7841-4901-8DA2-46B47A0B4699}">
      <dgm:prSet/>
      <dgm:spPr/>
      <dgm:t>
        <a:bodyPr/>
        <a:lstStyle/>
        <a:p>
          <a:r>
            <a:rPr lang="en-US" dirty="0"/>
            <a:t>Beers with highest Alcohol by Volume (ABV) and International Bitterness Unit (IBU)</a:t>
          </a:r>
        </a:p>
      </dgm:t>
    </dgm:pt>
    <dgm:pt modelId="{F016007D-3546-4C8F-A67E-050CF9848363}" type="parTrans" cxnId="{54513AAB-E121-4D84-A982-A6F746925E36}">
      <dgm:prSet/>
      <dgm:spPr/>
      <dgm:t>
        <a:bodyPr/>
        <a:lstStyle/>
        <a:p>
          <a:endParaRPr lang="en-US"/>
        </a:p>
      </dgm:t>
    </dgm:pt>
    <dgm:pt modelId="{8196E434-4CA9-40D0-93C8-15EFB11ACF7C}" type="sibTrans" cxnId="{54513AAB-E121-4D84-A982-A6F746925E36}">
      <dgm:prSet/>
      <dgm:spPr/>
      <dgm:t>
        <a:bodyPr/>
        <a:lstStyle/>
        <a:p>
          <a:endParaRPr lang="en-US"/>
        </a:p>
      </dgm:t>
    </dgm:pt>
    <dgm:pt modelId="{0F18E0BF-AA76-4154-9EDA-33CEF39432C9}">
      <dgm:prSet/>
      <dgm:spPr/>
      <dgm:t>
        <a:bodyPr/>
        <a:lstStyle/>
        <a:p>
          <a:r>
            <a:rPr lang="en-US"/>
            <a:t>Summary stats of Alcohol by Volume(ABV)</a:t>
          </a:r>
        </a:p>
      </dgm:t>
    </dgm:pt>
    <dgm:pt modelId="{AD7384C9-1604-438F-9150-A310F618B3C3}" type="parTrans" cxnId="{9E86744D-EC33-48F3-B8D5-20244B2D6584}">
      <dgm:prSet/>
      <dgm:spPr/>
      <dgm:t>
        <a:bodyPr/>
        <a:lstStyle/>
        <a:p>
          <a:endParaRPr lang="en-US"/>
        </a:p>
      </dgm:t>
    </dgm:pt>
    <dgm:pt modelId="{91ACE0F2-08F8-410A-BEA3-BEA1F4930EBA}" type="sibTrans" cxnId="{9E86744D-EC33-48F3-B8D5-20244B2D6584}">
      <dgm:prSet/>
      <dgm:spPr/>
      <dgm:t>
        <a:bodyPr/>
        <a:lstStyle/>
        <a:p>
          <a:endParaRPr lang="en-US"/>
        </a:p>
      </dgm:t>
    </dgm:pt>
    <dgm:pt modelId="{1AE9342C-29F9-443B-8F76-91086A4425F4}">
      <dgm:prSet/>
      <dgm:spPr/>
      <dgm:t>
        <a:bodyPr/>
        <a:lstStyle/>
        <a:p>
          <a:r>
            <a:rPr lang="en-US" dirty="0"/>
            <a:t>Analysis of relationship between Alcohol by Volume (ABV) and International Bitterness Unit (IBU)</a:t>
          </a:r>
        </a:p>
      </dgm:t>
    </dgm:pt>
    <dgm:pt modelId="{89A32EB4-FC4E-4B7B-8805-469F5886B192}" type="parTrans" cxnId="{08527622-68D6-4191-BABD-C8C128D6676B}">
      <dgm:prSet/>
      <dgm:spPr/>
      <dgm:t>
        <a:bodyPr/>
        <a:lstStyle/>
        <a:p>
          <a:endParaRPr lang="en-US"/>
        </a:p>
      </dgm:t>
    </dgm:pt>
    <dgm:pt modelId="{EC5F3BA2-ACA8-410E-82A8-B62F59DD8F76}" type="sibTrans" cxnId="{08527622-68D6-4191-BABD-C8C128D6676B}">
      <dgm:prSet/>
      <dgm:spPr/>
      <dgm:t>
        <a:bodyPr/>
        <a:lstStyle/>
        <a:p>
          <a:endParaRPr lang="en-US"/>
        </a:p>
      </dgm:t>
    </dgm:pt>
    <dgm:pt modelId="{F03EFFD4-FC40-42C2-8EEA-14B6BB3F9660}">
      <dgm:prSet phldrT="[Text]"/>
      <dgm:spPr/>
      <dgm:t>
        <a:bodyPr/>
        <a:lstStyle/>
        <a:p>
          <a:r>
            <a:rPr lang="en-US" dirty="0"/>
            <a:t>Investigate the difference with respect to ABV and IBU between IPAs and other types of Ale</a:t>
          </a:r>
        </a:p>
      </dgm:t>
    </dgm:pt>
    <dgm:pt modelId="{D70C9412-D475-43B5-B39D-6E50FE805C57}" type="parTrans" cxnId="{E01B2A60-F650-4217-9A44-300C1C990CA7}">
      <dgm:prSet/>
      <dgm:spPr/>
      <dgm:t>
        <a:bodyPr/>
        <a:lstStyle/>
        <a:p>
          <a:endParaRPr lang="en-US"/>
        </a:p>
      </dgm:t>
    </dgm:pt>
    <dgm:pt modelId="{BA8284AE-4241-4FDC-AEDB-2915DA59960B}" type="sibTrans" cxnId="{E01B2A60-F650-4217-9A44-300C1C990CA7}">
      <dgm:prSet/>
      <dgm:spPr/>
      <dgm:t>
        <a:bodyPr/>
        <a:lstStyle/>
        <a:p>
          <a:endParaRPr lang="en-US"/>
        </a:p>
      </dgm:t>
    </dgm:pt>
    <dgm:pt modelId="{7BE75A48-F0B1-4462-9631-CA8696D9B89A}" type="pres">
      <dgm:prSet presAssocID="{3C857AF7-A75E-4109-A82B-725387842771}" presName="linear" presStyleCnt="0">
        <dgm:presLayoutVars>
          <dgm:animLvl val="lvl"/>
          <dgm:resizeHandles val="exact"/>
        </dgm:presLayoutVars>
      </dgm:prSet>
      <dgm:spPr/>
    </dgm:pt>
    <dgm:pt modelId="{0D6FCF1B-CE32-4EB7-ABE9-679C34D7A3C9}" type="pres">
      <dgm:prSet presAssocID="{333B2505-E0F2-4BEF-862B-E0C9EA4125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57C2EC-4AF6-4F44-BC55-319110F7FD96}" type="pres">
      <dgm:prSet presAssocID="{333B2505-E0F2-4BEF-862B-E0C9EA4125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C2BB005-411C-474B-99A5-1C58BA653AF5}" type="presOf" srcId="{3C857AF7-A75E-4109-A82B-725387842771}" destId="{7BE75A48-F0B1-4462-9631-CA8696D9B89A}" srcOrd="0" destOrd="0" presId="urn:microsoft.com/office/officeart/2005/8/layout/vList2"/>
    <dgm:cxn modelId="{08527622-68D6-4191-BABD-C8C128D6676B}" srcId="{333B2505-E0F2-4BEF-862B-E0C9EA4125C1}" destId="{1AE9342C-29F9-443B-8F76-91086A4425F4}" srcOrd="5" destOrd="0" parTransId="{89A32EB4-FC4E-4B7B-8805-469F5886B192}" sibTransId="{EC5F3BA2-ACA8-410E-82A8-B62F59DD8F76}"/>
    <dgm:cxn modelId="{E01B2A60-F650-4217-9A44-300C1C990CA7}" srcId="{333B2505-E0F2-4BEF-862B-E0C9EA4125C1}" destId="{F03EFFD4-FC40-42C2-8EEA-14B6BB3F9660}" srcOrd="6" destOrd="0" parTransId="{D70C9412-D475-43B5-B39D-6E50FE805C57}" sibTransId="{BA8284AE-4241-4FDC-AEDB-2915DA59960B}"/>
    <dgm:cxn modelId="{DE3F5341-6F87-4072-B1B0-85F2D7ED3A98}" type="presOf" srcId="{AC7E3F59-369B-4FE7-81CE-8DB7F7321096}" destId="{6C57C2EC-4AF6-4F44-BC55-319110F7FD96}" srcOrd="0" destOrd="0" presId="urn:microsoft.com/office/officeart/2005/8/layout/vList2"/>
    <dgm:cxn modelId="{0135674D-28E8-494E-96B1-D92AC2C31874}" type="presOf" srcId="{1AE9342C-29F9-443B-8F76-91086A4425F4}" destId="{6C57C2EC-4AF6-4F44-BC55-319110F7FD96}" srcOrd="0" destOrd="5" presId="urn:microsoft.com/office/officeart/2005/8/layout/vList2"/>
    <dgm:cxn modelId="{9E86744D-EC33-48F3-B8D5-20244B2D6584}" srcId="{333B2505-E0F2-4BEF-862B-E0C9EA4125C1}" destId="{0F18E0BF-AA76-4154-9EDA-33CEF39432C9}" srcOrd="4" destOrd="0" parTransId="{AD7384C9-1604-438F-9150-A310F618B3C3}" sibTransId="{91ACE0F2-08F8-410A-BEA3-BEA1F4930EBA}"/>
    <dgm:cxn modelId="{09C84972-4AD8-4DDB-B8A1-89CC62956CDF}" srcId="{333B2505-E0F2-4BEF-862B-E0C9EA4125C1}" destId="{AC7E3F59-369B-4FE7-81CE-8DB7F7321096}" srcOrd="0" destOrd="0" parTransId="{57AE2499-1F5C-4164-9B89-A30CCBA623FD}" sibTransId="{92E5E37D-B5C9-4706-BA0C-A0D78E3A82C5}"/>
    <dgm:cxn modelId="{3368D55A-9332-4E33-BA9A-91C50F5F4254}" srcId="{333B2505-E0F2-4BEF-862B-E0C9EA4125C1}" destId="{D798F1F8-8563-4DF0-89C7-2E9685DF81CC}" srcOrd="2" destOrd="0" parTransId="{0726AA99-0C42-492A-A1AB-BBF9A7BADE87}" sibTransId="{AAB67542-A2D1-4D8D-8406-A9C75C6BD0F5}"/>
    <dgm:cxn modelId="{7C36A48F-67E6-40D0-B495-B8EF2C2850CA}" type="presOf" srcId="{31FE3E53-3C03-44E6-AD5F-C0D8810C26D1}" destId="{6C57C2EC-4AF6-4F44-BC55-319110F7FD96}" srcOrd="0" destOrd="1" presId="urn:microsoft.com/office/officeart/2005/8/layout/vList2"/>
    <dgm:cxn modelId="{47EFAF9B-CDE7-4085-8B6A-560DD0CBF4C0}" type="presOf" srcId="{F03EFFD4-FC40-42C2-8EEA-14B6BB3F9660}" destId="{6C57C2EC-4AF6-4F44-BC55-319110F7FD96}" srcOrd="0" destOrd="6" presId="urn:microsoft.com/office/officeart/2005/8/layout/vList2"/>
    <dgm:cxn modelId="{B17ECC9E-5ACA-42BD-BA27-A4D3B0B050E0}" type="presOf" srcId="{D798F1F8-8563-4DF0-89C7-2E9685DF81CC}" destId="{6C57C2EC-4AF6-4F44-BC55-319110F7FD96}" srcOrd="0" destOrd="2" presId="urn:microsoft.com/office/officeart/2005/8/layout/vList2"/>
    <dgm:cxn modelId="{DE2A1DA1-982E-4E3B-9996-85D6455A3168}" type="presOf" srcId="{60F29AC5-7841-4901-8DA2-46B47A0B4699}" destId="{6C57C2EC-4AF6-4F44-BC55-319110F7FD96}" srcOrd="0" destOrd="3" presId="urn:microsoft.com/office/officeart/2005/8/layout/vList2"/>
    <dgm:cxn modelId="{54513AAB-E121-4D84-A982-A6F746925E36}" srcId="{333B2505-E0F2-4BEF-862B-E0C9EA4125C1}" destId="{60F29AC5-7841-4901-8DA2-46B47A0B4699}" srcOrd="3" destOrd="0" parTransId="{F016007D-3546-4C8F-A67E-050CF9848363}" sibTransId="{8196E434-4CA9-40D0-93C8-15EFB11ACF7C}"/>
    <dgm:cxn modelId="{999F4FC9-99FA-47C7-B654-2E90CD5EC0D5}" type="presOf" srcId="{0F18E0BF-AA76-4154-9EDA-33CEF39432C9}" destId="{6C57C2EC-4AF6-4F44-BC55-319110F7FD96}" srcOrd="0" destOrd="4" presId="urn:microsoft.com/office/officeart/2005/8/layout/vList2"/>
    <dgm:cxn modelId="{D0054FD3-4178-412B-840B-EF51F2C61F86}" type="presOf" srcId="{333B2505-E0F2-4BEF-862B-E0C9EA4125C1}" destId="{0D6FCF1B-CE32-4EB7-ABE9-679C34D7A3C9}" srcOrd="0" destOrd="0" presId="urn:microsoft.com/office/officeart/2005/8/layout/vList2"/>
    <dgm:cxn modelId="{BF30CDE2-5BD0-41D9-A566-FAEA41F0B908}" srcId="{3C857AF7-A75E-4109-A82B-725387842771}" destId="{333B2505-E0F2-4BEF-862B-E0C9EA4125C1}" srcOrd="0" destOrd="0" parTransId="{A431930A-A82F-4439-AFC1-A90CA672A35D}" sibTransId="{01953DDD-FE82-4CA2-A596-BB74338BFB79}"/>
    <dgm:cxn modelId="{85FCA0FB-F0EF-4C81-BC5C-C55330D7B727}" srcId="{333B2505-E0F2-4BEF-862B-E0C9EA4125C1}" destId="{31FE3E53-3C03-44E6-AD5F-C0D8810C26D1}" srcOrd="1" destOrd="0" parTransId="{3657CC97-ABDC-4107-AA2D-5BFCA52A76A5}" sibTransId="{D0349E35-2266-48FD-8C5A-0663C30AA3B1}"/>
    <dgm:cxn modelId="{65862BE7-838D-4DB2-B025-835C582EACF7}" type="presParOf" srcId="{7BE75A48-F0B1-4462-9631-CA8696D9B89A}" destId="{0D6FCF1B-CE32-4EB7-ABE9-679C34D7A3C9}" srcOrd="0" destOrd="0" presId="urn:microsoft.com/office/officeart/2005/8/layout/vList2"/>
    <dgm:cxn modelId="{C3433BE5-F198-4176-97E3-9BC160B93F56}" type="presParOf" srcId="{7BE75A48-F0B1-4462-9631-CA8696D9B89A}" destId="{6C57C2EC-4AF6-4F44-BC55-319110F7FD9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89221-2A7B-4D87-85B8-9CA2FC75F400}">
      <dsp:nvSpPr>
        <dsp:cNvPr id="0" name=""/>
        <dsp:cNvSpPr/>
      </dsp:nvSpPr>
      <dsp:spPr>
        <a:xfrm>
          <a:off x="0" y="545638"/>
          <a:ext cx="6797675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core datasets includes information from a sample set of 2,410 US craft beers produced by 558 breweries, with specific information such as: </a:t>
          </a:r>
        </a:p>
      </dsp:txBody>
      <dsp:txXfrm>
        <a:off x="33012" y="578650"/>
        <a:ext cx="6731651" cy="610236"/>
      </dsp:txXfrm>
    </dsp:sp>
    <dsp:sp modelId="{B5307E7C-30EE-45FA-895D-6DC28FDC4AA8}">
      <dsp:nvSpPr>
        <dsp:cNvPr id="0" name=""/>
        <dsp:cNvSpPr/>
      </dsp:nvSpPr>
      <dsp:spPr>
        <a:xfrm>
          <a:off x="0" y="1270858"/>
          <a:ext cx="6797675" cy="67626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Beers.csv:</a:t>
          </a:r>
          <a:endParaRPr lang="en-US" sz="1700" kern="1200"/>
        </a:p>
      </dsp:txBody>
      <dsp:txXfrm>
        <a:off x="33012" y="1303870"/>
        <a:ext cx="6731651" cy="610236"/>
      </dsp:txXfrm>
    </dsp:sp>
    <dsp:sp modelId="{232F34E4-653E-44AB-880B-92C3E3505676}">
      <dsp:nvSpPr>
        <dsp:cNvPr id="0" name=""/>
        <dsp:cNvSpPr/>
      </dsp:nvSpPr>
      <dsp:spPr>
        <a:xfrm>
          <a:off x="0" y="1947118"/>
          <a:ext cx="6797675" cy="158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Name</a:t>
          </a:r>
          <a:r>
            <a:rPr lang="en-US" sz="1300" kern="1200"/>
            <a:t>: Name of the beer (example: Snapperhead IPA)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Beer_ID</a:t>
          </a:r>
          <a:r>
            <a:rPr lang="en-US" sz="1300" kern="1200"/>
            <a:t>: Unique identifier of the beer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ABV</a:t>
          </a:r>
          <a:r>
            <a:rPr lang="en-US" sz="1300" kern="1200"/>
            <a:t>: Alcohol by volume of the beer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IBU</a:t>
          </a:r>
          <a:r>
            <a:rPr lang="en-US" sz="1300" kern="1200"/>
            <a:t>: International Bitterness Units of the beer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Brewery_ID</a:t>
          </a:r>
          <a:r>
            <a:rPr lang="en-US" sz="1300" kern="1200"/>
            <a:t>: Brewery id associated with the beer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Style</a:t>
          </a:r>
          <a:r>
            <a:rPr lang="en-US" sz="1300" kern="1200"/>
            <a:t>: Style of the beer (example: American Pale Ale 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Ounces</a:t>
          </a:r>
          <a:r>
            <a:rPr lang="en-US" sz="1300" kern="1200" dirty="0"/>
            <a:t>: Serving size of the beer</a:t>
          </a:r>
        </a:p>
      </dsp:txBody>
      <dsp:txXfrm>
        <a:off x="0" y="1947118"/>
        <a:ext cx="6797675" cy="1583550"/>
      </dsp:txXfrm>
    </dsp:sp>
    <dsp:sp modelId="{0B58563F-B815-4D6B-BCE4-CB73656F75AC}">
      <dsp:nvSpPr>
        <dsp:cNvPr id="0" name=""/>
        <dsp:cNvSpPr/>
      </dsp:nvSpPr>
      <dsp:spPr>
        <a:xfrm>
          <a:off x="0" y="3530668"/>
          <a:ext cx="6797675" cy="67626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Breweries.csv:</a:t>
          </a:r>
          <a:endParaRPr lang="en-US" sz="1700" kern="1200"/>
        </a:p>
      </dsp:txBody>
      <dsp:txXfrm>
        <a:off x="33012" y="3563680"/>
        <a:ext cx="6731651" cy="610236"/>
      </dsp:txXfrm>
    </dsp:sp>
    <dsp:sp modelId="{7FC374E3-2970-4317-A242-09808CAF1881}">
      <dsp:nvSpPr>
        <dsp:cNvPr id="0" name=""/>
        <dsp:cNvSpPr/>
      </dsp:nvSpPr>
      <dsp:spPr>
        <a:xfrm>
          <a:off x="0" y="4206928"/>
          <a:ext cx="6797675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Brew_ID</a:t>
          </a:r>
          <a:r>
            <a:rPr lang="en-US" sz="1300" kern="1200"/>
            <a:t>: Unique identifier of the brewery.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Name</a:t>
          </a:r>
          <a:r>
            <a:rPr lang="en-US" sz="1300" kern="1200"/>
            <a:t>: Name of the brewery.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City</a:t>
          </a:r>
          <a:r>
            <a:rPr lang="en-US" sz="1300" kern="1200"/>
            <a:t>: City where the brewery is located.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 dirty="0"/>
            <a:t>State</a:t>
          </a:r>
          <a:r>
            <a:rPr lang="en-US" sz="1300" kern="1200" dirty="0"/>
            <a:t>: U.S. State where the brewery is located.</a:t>
          </a:r>
        </a:p>
      </dsp:txBody>
      <dsp:txXfrm>
        <a:off x="0" y="4206928"/>
        <a:ext cx="6797675" cy="89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FCF1B-CE32-4EB7-ABE9-679C34D7A3C9}">
      <dsp:nvSpPr>
        <dsp:cNvPr id="0" name=""/>
        <dsp:cNvSpPr/>
      </dsp:nvSpPr>
      <dsp:spPr>
        <a:xfrm>
          <a:off x="0" y="90756"/>
          <a:ext cx="6797675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examined below topics as part of our analysis:</a:t>
          </a:r>
        </a:p>
      </dsp:txBody>
      <dsp:txXfrm>
        <a:off x="60199" y="150955"/>
        <a:ext cx="6677277" cy="1112781"/>
      </dsp:txXfrm>
    </dsp:sp>
    <dsp:sp modelId="{6C57C2EC-4AF6-4F44-BC55-319110F7FD96}">
      <dsp:nvSpPr>
        <dsp:cNvPr id="0" name=""/>
        <dsp:cNvSpPr/>
      </dsp:nvSpPr>
      <dsp:spPr>
        <a:xfrm>
          <a:off x="0" y="1323935"/>
          <a:ext cx="6797675" cy="423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Breweries per state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Median alcohol content (ABV) per state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Median international bitterness (IBU) per state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Beers with highest Alcohol by Volume (ABV) and International Bitterness Unit (IBU)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Summary stats of Alcohol by Volume(ABV)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Analysis of relationship between Alcohol by Volume (ABV) and International Bitterness Unit (IBU)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Investigate the difference with respect to ABV and IBU between IPAs and other types of Ale</a:t>
          </a:r>
        </a:p>
      </dsp:txBody>
      <dsp:txXfrm>
        <a:off x="0" y="1323935"/>
        <a:ext cx="6797675" cy="4235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EF38E7-0E9E-4534-A987-86D18669216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F66F05-B7E9-465C-B244-113278DBC1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eshwar627/MSDS6306_CaseStudy_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EC98-45BC-4A53-AFAC-19067AA88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 Beers and Breweries 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E08CC-DA68-4051-B295-B2959AFEA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 </a:t>
            </a:r>
            <a:r>
              <a:rPr lang="en-US" dirty="0" err="1"/>
              <a:t>Swarupananda</a:t>
            </a:r>
            <a:endParaRPr lang="en-US" dirty="0"/>
          </a:p>
          <a:p>
            <a:r>
              <a:rPr lang="en-US" dirty="0"/>
              <a:t>Sean </a:t>
            </a:r>
            <a:r>
              <a:rPr lang="en-US" dirty="0" err="1"/>
              <a:t>mcWhirter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4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A65-BA16-468E-818D-AD78F25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on the summary statistics and distribution of the ABV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92720-DBB1-4BC4-A088-EFF419F7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7" y="2086993"/>
            <a:ext cx="4989683" cy="3157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D6BF2E-651E-496C-B41B-4CBC1BC6FC19}"/>
              </a:ext>
            </a:extLst>
          </p:cNvPr>
          <p:cNvSpPr/>
          <p:nvPr/>
        </p:nvSpPr>
        <p:spPr>
          <a:xfrm>
            <a:off x="5578614" y="3490188"/>
            <a:ext cx="6379859" cy="2310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beers don’t even measure 1%. Median was 5.7%, Mean or average was 5.9% and the maximum ABV was around 13%.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a histogram of the data, it appears to be a bit right-skewed. This makes sense because beer is not meant to be a very high ABV drink-the high ABV beers would be more rare.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25615-7648-4F3A-80DA-FFD3EA0A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50" y="1889337"/>
            <a:ext cx="5358330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F0AD-0FFF-4E56-AFAF-BFE8E1EC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there an apparent relationship between the bitterness of the beer and its alcoholic content? Draw a scatter plot.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73C2-9D30-4BC0-BE15-D0CD7A2A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37360"/>
            <a:ext cx="5902574" cy="42219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55E8D1-29C8-4B03-879D-1EE735EBBDC1}"/>
              </a:ext>
            </a:extLst>
          </p:cNvPr>
          <p:cNvSpPr/>
          <p:nvPr/>
        </p:nvSpPr>
        <p:spPr>
          <a:xfrm>
            <a:off x="296116" y="2842927"/>
            <a:ext cx="5483899" cy="189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evidence of a positive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investigation is needed to determine the significance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6154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2244-C5EB-467C-BCC1-0817B271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difference with respect to IBU and ABV between IPAs (India Pale Ales) and other types of Ale (any beer with “Ale” in its name other than IPA).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934B1-839D-4BE0-846A-0F5F95640721}"/>
              </a:ext>
            </a:extLst>
          </p:cNvPr>
          <p:cNvSpPr/>
          <p:nvPr/>
        </p:nvSpPr>
        <p:spPr>
          <a:xfrm>
            <a:off x="354840" y="2507368"/>
            <a:ext cx="4493998" cy="16955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called K-NN (Nearest Neighbor)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Approximately 105 should give us best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of 88.6%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03636-C9AA-40AD-B7F3-80BD8FE0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30" y="2322794"/>
            <a:ext cx="5358519" cy="32391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7D4B0F-2CBC-4918-8B2A-C7139FF5000E}"/>
              </a:ext>
            </a:extLst>
          </p:cNvPr>
          <p:cNvCxnSpPr/>
          <p:nvPr/>
        </p:nvCxnSpPr>
        <p:spPr>
          <a:xfrm flipV="1">
            <a:off x="8607105" y="2515757"/>
            <a:ext cx="0" cy="226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DFA25D-7B13-4A1B-BCDA-0C83271F53E2}"/>
              </a:ext>
            </a:extLst>
          </p:cNvPr>
          <p:cNvCxnSpPr/>
          <p:nvPr/>
        </p:nvCxnSpPr>
        <p:spPr>
          <a:xfrm flipH="1">
            <a:off x="6241409" y="2515757"/>
            <a:ext cx="2365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1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A446-51CF-4C02-A3C8-93E6531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Insights – ABV by Ounces?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7F0E9-23E3-4786-99F4-EEA824B4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18" y="1828440"/>
            <a:ext cx="6675994" cy="41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8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3FF5-6636-4058-BDC3-2E3C006F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Insights – Where to go next?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E686A-AB75-4E02-B6EC-9484DA3C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82" y="2050039"/>
            <a:ext cx="6091455" cy="38242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390DD6-27EC-4CC5-8C69-4E5A59DB9387}"/>
              </a:ext>
            </a:extLst>
          </p:cNvPr>
          <p:cNvSpPr/>
          <p:nvPr/>
        </p:nvSpPr>
        <p:spPr>
          <a:xfrm>
            <a:off x="246714" y="2687348"/>
            <a:ext cx="4493998" cy="19493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Acquisition top strategy (per Anheuser-Busch 2018 Report)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Colorado for diversity of craft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Potential product lines at low-moderate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Gain back market share</a:t>
            </a:r>
          </a:p>
        </p:txBody>
      </p:sp>
    </p:spTree>
    <p:extLst>
      <p:ext uri="{BB962C8B-B14F-4D97-AF65-F5344CB8AC3E}">
        <p14:creationId xmlns:p14="http://schemas.microsoft.com/office/powerpoint/2010/main" val="43922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2BE-12AD-4B5C-AB84-30B165AA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CA84-87BA-4525-BEBF-029C5CDB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205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States with highest breweries – Colorado, California and Michigan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States with highest ABV and IBU are Colorado and Oregon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Medial alcohol content per state is fairly consistent around 6% and median international bitterness per state is very much varied.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There is evidence to suggest that a positive linear relationship exists between IBU and ABV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K-NN model to identify beer type based on ABV and IBU values – accuracy of 88.6%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ABV vs ounces of serving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Map with potential areas for acquisition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669E62-BE83-4045-9C77-49C647B35902}"/>
              </a:ext>
            </a:extLst>
          </p:cNvPr>
          <p:cNvGrpSpPr/>
          <p:nvPr/>
        </p:nvGrpSpPr>
        <p:grpSpPr>
          <a:xfrm>
            <a:off x="893528" y="5161976"/>
            <a:ext cx="10356109" cy="1029099"/>
            <a:chOff x="0" y="4129056"/>
            <a:chExt cx="6797675" cy="11647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00E3498-EA0B-498D-AC7F-04636936ADA8}"/>
                </a:ext>
              </a:extLst>
            </p:cNvPr>
            <p:cNvSpPr/>
            <p:nvPr/>
          </p:nvSpPr>
          <p:spPr>
            <a:xfrm>
              <a:off x="0" y="4129056"/>
              <a:ext cx="6797675" cy="11647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038"/>
                <a:satOff val="-26876"/>
                <a:lumOff val="-6863"/>
                <a:alphaOff val="0"/>
              </a:schemeClr>
            </a:fillRef>
            <a:effectRef idx="0">
              <a:schemeClr val="accent2">
                <a:hueOff val="39038"/>
                <a:satOff val="-26876"/>
                <a:lumOff val="-6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6C59890-0D53-4CE6-A00F-FE3BD777F5ED}"/>
                </a:ext>
              </a:extLst>
            </p:cNvPr>
            <p:cNvSpPr txBox="1"/>
            <p:nvPr/>
          </p:nvSpPr>
          <p:spPr>
            <a:xfrm>
              <a:off x="56859" y="4129057"/>
              <a:ext cx="6683957" cy="11079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Github</a:t>
              </a:r>
              <a:r>
                <a:rPr lang="en-US" sz="2100" kern="1200" dirty="0"/>
                <a:t> repo that contains all information about this analysis is available </a:t>
              </a:r>
              <a:r>
                <a:rPr lang="en-US" sz="2100" kern="1200" dirty="0">
                  <a:hlinkClick r:id="rId2"/>
                </a:rPr>
                <a:t>here</a:t>
              </a:r>
              <a:r>
                <a:rPr lang="en-US" sz="2100" kern="1200" dirty="0"/>
                <a:t>. It contains all relevant information such as raw data files, </a:t>
              </a:r>
              <a:r>
                <a:rPr lang="en-US" sz="2100" kern="1200" dirty="0" err="1"/>
                <a:t>Rmd</a:t>
              </a:r>
              <a:r>
                <a:rPr lang="en-US" sz="2100" kern="1200" dirty="0"/>
                <a:t> scripts, R html output, etc.,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09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671C-1B73-4728-9E07-7C33E35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MSDS 6306: Doing Data Science - Case Study 01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522A5-201E-4C81-B7CA-BE6DE3C80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6801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8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5DFFF-E461-4FDB-84C6-06EE9FD4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MSDS 6306: Doing Data Science - Case Study 01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5D6E5-94FB-49E0-88A1-68922767F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028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6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07FD2-3E60-473B-BAB3-A7833E6B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4" y="206702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many breweries are present in each state?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482F9-5357-4B81-B351-8105516D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5" y="1851390"/>
            <a:ext cx="6359986" cy="41970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37D2B0-2375-4D59-9AAA-891086072CA7}"/>
              </a:ext>
            </a:extLst>
          </p:cNvPr>
          <p:cNvSpPr/>
          <p:nvPr/>
        </p:nvSpPr>
        <p:spPr>
          <a:xfrm>
            <a:off x="6568581" y="2894201"/>
            <a:ext cx="5533889" cy="1963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of breweries 1 –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breweries per state – 10.9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leads with 47 Breweries.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further into this by comparing to population may lead to insights</a:t>
            </a:r>
          </a:p>
        </p:txBody>
      </p:sp>
    </p:spTree>
    <p:extLst>
      <p:ext uri="{BB962C8B-B14F-4D97-AF65-F5344CB8AC3E}">
        <p14:creationId xmlns:p14="http://schemas.microsoft.com/office/powerpoint/2010/main" val="31174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6BC25A-F9C4-4E8A-B734-CE1686E8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58" y="496881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Address the missing values in each column</a:t>
            </a:r>
            <a:b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27CB64-259C-4F75-A230-045A31D43786}"/>
              </a:ext>
            </a:extLst>
          </p:cNvPr>
          <p:cNvSpPr/>
          <p:nvPr/>
        </p:nvSpPr>
        <p:spPr>
          <a:xfrm>
            <a:off x="1012122" y="3748342"/>
            <a:ext cx="10128202" cy="1437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ABV and IBU are the only columns with missing values.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since we have a high number of observations, we should be able to omit the missing values and still be able to determine any significant insights. 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3AB3849-36CB-484E-A1BB-67999AC1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51170"/>
              </p:ext>
            </p:extLst>
          </p:nvPr>
        </p:nvGraphicFramePr>
        <p:xfrm>
          <a:off x="3231627" y="2095179"/>
          <a:ext cx="46708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401">
                  <a:extLst>
                    <a:ext uri="{9D8B030D-6E8A-4147-A177-3AD203B41FA5}">
                      <a16:colId xmlns:a16="http://schemas.microsoft.com/office/drawing/2014/main" val="1555520692"/>
                    </a:ext>
                  </a:extLst>
                </a:gridCol>
                <a:gridCol w="2335401">
                  <a:extLst>
                    <a:ext uri="{9D8B030D-6E8A-4147-A177-3AD203B41FA5}">
                      <a16:colId xmlns:a16="http://schemas.microsoft.com/office/drawing/2014/main" val="2499272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7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1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6BA02C-DC37-41B4-95F8-196B6518DE09}"/>
              </a:ext>
            </a:extLst>
          </p:cNvPr>
          <p:cNvSpPr txBox="1">
            <a:spLocks/>
          </p:cNvSpPr>
          <p:nvPr/>
        </p:nvSpPr>
        <p:spPr>
          <a:xfrm>
            <a:off x="996967" y="43193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 the median alcohol content and international bitterness unit for each state. Plot a bar chart to compare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A3F36-53FA-4DFE-A426-A9567760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49" y="1892261"/>
            <a:ext cx="6864991" cy="42936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3179A-2F2B-4530-901F-3DEA04D5569E}"/>
              </a:ext>
            </a:extLst>
          </p:cNvPr>
          <p:cNvSpPr/>
          <p:nvPr/>
        </p:nvSpPr>
        <p:spPr>
          <a:xfrm>
            <a:off x="8347045" y="3003853"/>
            <a:ext cx="3391949" cy="8131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Median Alcohol content (ABV) is fairly consistent around 6% </a:t>
            </a:r>
          </a:p>
        </p:txBody>
      </p:sp>
    </p:spTree>
    <p:extLst>
      <p:ext uri="{BB962C8B-B14F-4D97-AF65-F5344CB8AC3E}">
        <p14:creationId xmlns:p14="http://schemas.microsoft.com/office/powerpoint/2010/main" val="312919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6918-6B60-40A8-A0BD-33C864C7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8FDB-553C-4778-A25A-FFBE9F2A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" y="1861741"/>
            <a:ext cx="6479055" cy="41758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824C5C-B57A-4CD6-887D-D7DFEBBB7C48}"/>
              </a:ext>
            </a:extLst>
          </p:cNvPr>
          <p:cNvSpPr/>
          <p:nvPr/>
        </p:nvSpPr>
        <p:spPr>
          <a:xfrm>
            <a:off x="7401887" y="3003853"/>
            <a:ext cx="4337108" cy="1891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also has the most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 and NM have fewer breweries</a:t>
            </a:r>
          </a:p>
        </p:txBody>
      </p:sp>
    </p:spTree>
    <p:extLst>
      <p:ext uri="{BB962C8B-B14F-4D97-AF65-F5344CB8AC3E}">
        <p14:creationId xmlns:p14="http://schemas.microsoft.com/office/powerpoint/2010/main" val="313831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854E-EA34-414E-AD71-14D07E14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85261-94D3-4165-B1AB-678B4E7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7084"/>
            <a:ext cx="6013082" cy="37488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1D9C6-64BD-4484-8A29-797292ABDD9C}"/>
              </a:ext>
            </a:extLst>
          </p:cNvPr>
          <p:cNvSpPr/>
          <p:nvPr/>
        </p:nvSpPr>
        <p:spPr>
          <a:xfrm>
            <a:off x="7401887" y="3003853"/>
            <a:ext cx="4337108" cy="18449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states (ME and WV) seem to stand out above 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international bitterness (IBU) per state is very much varied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73DE-5A14-4487-872D-CE32B425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state has the maximum alcoholic (ABV) beer? Which state has the most bitter (IBU) beer?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4E72EC1C-7FC4-4E6B-8ED6-89045DC5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15" y="2655641"/>
            <a:ext cx="6902277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BA6BF2416CD43A60D28240827C86E" ma:contentTypeVersion="10" ma:contentTypeDescription="Create a new document." ma:contentTypeScope="" ma:versionID="6e665830126c20e60ec29bafc350dc1c">
  <xsd:schema xmlns:xsd="http://www.w3.org/2001/XMLSchema" xmlns:xs="http://www.w3.org/2001/XMLSchema" xmlns:p="http://schemas.microsoft.com/office/2006/metadata/properties" xmlns:ns3="07878a98-0f1e-4190-8f00-5aca1bf2569a" targetNamespace="http://schemas.microsoft.com/office/2006/metadata/properties" ma:root="true" ma:fieldsID="9efd533562bd0b5f6677ab7eca7edc86" ns3:_="">
    <xsd:import namespace="07878a98-0f1e-4190-8f00-5aca1bf256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78a98-0f1e-4190-8f00-5aca1bf25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D62BE-A895-49F5-B9BC-17E04BC0B4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878a98-0f1e-4190-8f00-5aca1bf25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DAA3C2-43CC-4761-BE49-1BD936F750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345610-5C6C-47F5-8B36-4216497172E8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7878a98-0f1e-4190-8f00-5aca1bf2569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783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Craft Beers and Breweries in the U.S.</vt:lpstr>
      <vt:lpstr>MSDS 6306: Doing Data Science - Case Study 01 Description</vt:lpstr>
      <vt:lpstr>MSDS 6306: Doing Data Science - Case Study 01 Analysis</vt:lpstr>
      <vt:lpstr>How many breweries are present in each state?</vt:lpstr>
      <vt:lpstr>Address the missing values in each column </vt:lpstr>
      <vt:lpstr>PowerPoint Presentation</vt:lpstr>
      <vt:lpstr>Median ABV by State</vt:lpstr>
      <vt:lpstr>Median IBU by State</vt:lpstr>
      <vt:lpstr>Which state has the maximum alcoholic (ABV) beer? Which state has the most bitter (IBU) beer?</vt:lpstr>
      <vt:lpstr>Comment on the summary statistics and distribution of the ABV variable</vt:lpstr>
      <vt:lpstr>Is there an apparent relationship between the bitterness of the beer and its alcoholic content? Draw a scatter plot.</vt:lpstr>
      <vt:lpstr>The difference with respect to IBU and ABV between IPAs (India Pale Ales) and other types of Ale (any beer with “Ale” in its name other than IPA).</vt:lpstr>
      <vt:lpstr>Other Insights – ABV by Ounces?</vt:lpstr>
      <vt:lpstr>Other Insights – Where to go next?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Beers and Breweries in the U.S.</dc:title>
  <dc:creator>SIDDESWARA SWARUPANANDA</dc:creator>
  <cp:lastModifiedBy>SIDDESWARA SWARUPANANDA</cp:lastModifiedBy>
  <cp:revision>7</cp:revision>
  <dcterms:created xsi:type="dcterms:W3CDTF">2019-10-26T16:07:04Z</dcterms:created>
  <dcterms:modified xsi:type="dcterms:W3CDTF">2019-10-26T18:56:53Z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0x0101003C0BA6BF2416CD43A60D28240827C86E</vt:lpwstr>
  </property>
</Properties>
</file>