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72" r:id="rId5"/>
    <p:sldId id="269" r:id="rId6"/>
    <p:sldId id="270" r:id="rId7"/>
    <p:sldId id="271" r:id="rId8"/>
    <p:sldId id="273" r:id="rId9"/>
    <p:sldId id="261" r:id="rId10"/>
    <p:sldId id="267" r:id="rId11"/>
    <p:sldId id="262" r:id="rId12"/>
    <p:sldId id="263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>
        <p:scale>
          <a:sx n="60" d="100"/>
          <a:sy n="60" d="100"/>
        </p:scale>
        <p:origin x="255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9787F-15D8-40BF-8B55-66C14A062FA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D41FE9-2CA8-4F8B-BE67-838763647BFF}">
      <dgm:prSet/>
      <dgm:spPr/>
      <dgm:t>
        <a:bodyPr/>
        <a:lstStyle/>
        <a:p>
          <a:r>
            <a:rPr lang="en-US"/>
            <a:t>While comparing all four algorithms while analyzing the crime data set , We find that Big Random Forest yields the best results with the best accuracy</a:t>
          </a:r>
        </a:p>
      </dgm:t>
    </dgm:pt>
    <dgm:pt modelId="{C33FAAD5-DB02-4A94-9F26-9A647AE8E1F8}" type="parTrans" cxnId="{52A04C74-C146-4BC2-B2ED-B4610F15703B}">
      <dgm:prSet/>
      <dgm:spPr/>
      <dgm:t>
        <a:bodyPr/>
        <a:lstStyle/>
        <a:p>
          <a:endParaRPr lang="en-US"/>
        </a:p>
      </dgm:t>
    </dgm:pt>
    <dgm:pt modelId="{6C42B281-1095-41F6-92A1-41E3A594886D}" type="sibTrans" cxnId="{52A04C74-C146-4BC2-B2ED-B4610F15703B}">
      <dgm:prSet/>
      <dgm:spPr/>
      <dgm:t>
        <a:bodyPr/>
        <a:lstStyle/>
        <a:p>
          <a:endParaRPr lang="en-US"/>
        </a:p>
      </dgm:t>
    </dgm:pt>
    <dgm:pt modelId="{D3AEF3C7-2E94-468D-8F3F-2D42263BA79E}">
      <dgm:prSet/>
      <dgm:spPr/>
      <dgm:t>
        <a:bodyPr/>
        <a:lstStyle/>
        <a:p>
          <a:r>
            <a:rPr lang="en-US"/>
            <a:t>As we increase the estimator values in Random forest algorithm the accuracy increases.</a:t>
          </a:r>
        </a:p>
      </dgm:t>
    </dgm:pt>
    <dgm:pt modelId="{155B8225-BC05-461A-9240-B7CA01BDD47A}" type="parTrans" cxnId="{6766D34B-35E1-4AE2-966D-FF7513AD2FF0}">
      <dgm:prSet/>
      <dgm:spPr/>
      <dgm:t>
        <a:bodyPr/>
        <a:lstStyle/>
        <a:p>
          <a:endParaRPr lang="en-US"/>
        </a:p>
      </dgm:t>
    </dgm:pt>
    <dgm:pt modelId="{55B119B5-BAE7-49DE-8333-0ABB92B9E036}" type="sibTrans" cxnId="{6766D34B-35E1-4AE2-966D-FF7513AD2FF0}">
      <dgm:prSet/>
      <dgm:spPr/>
      <dgm:t>
        <a:bodyPr/>
        <a:lstStyle/>
        <a:p>
          <a:endParaRPr lang="en-US"/>
        </a:p>
      </dgm:t>
    </dgm:pt>
    <dgm:pt modelId="{9B4C7A68-EE0B-45A1-AC23-DA4654271E75}" type="pres">
      <dgm:prSet presAssocID="{3CB9787F-15D8-40BF-8B55-66C14A062FAB}" presName="root" presStyleCnt="0">
        <dgm:presLayoutVars>
          <dgm:dir/>
          <dgm:resizeHandles val="exact"/>
        </dgm:presLayoutVars>
      </dgm:prSet>
      <dgm:spPr/>
    </dgm:pt>
    <dgm:pt modelId="{AA2DFC4A-0B57-402E-B965-4FDC78982FFF}" type="pres">
      <dgm:prSet presAssocID="{E4D41FE9-2CA8-4F8B-BE67-838763647BFF}" presName="compNode" presStyleCnt="0"/>
      <dgm:spPr/>
    </dgm:pt>
    <dgm:pt modelId="{4ABCF57B-C3A8-47F9-8737-E33531D7A925}" type="pres">
      <dgm:prSet presAssocID="{E4D41FE9-2CA8-4F8B-BE67-838763647BFF}" presName="bgRect" presStyleLbl="bgShp" presStyleIdx="0" presStyleCnt="2"/>
      <dgm:spPr/>
    </dgm:pt>
    <dgm:pt modelId="{0EF216F8-8ADD-436F-9DBF-2C99A237CB63}" type="pres">
      <dgm:prSet presAssocID="{E4D41FE9-2CA8-4F8B-BE67-838763647B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1C44C0-092F-40F6-892A-E808DFDE6245}" type="pres">
      <dgm:prSet presAssocID="{E4D41FE9-2CA8-4F8B-BE67-838763647BFF}" presName="spaceRect" presStyleCnt="0"/>
      <dgm:spPr/>
    </dgm:pt>
    <dgm:pt modelId="{861EE053-0E0F-42A0-B418-D50604489260}" type="pres">
      <dgm:prSet presAssocID="{E4D41FE9-2CA8-4F8B-BE67-838763647BFF}" presName="parTx" presStyleLbl="revTx" presStyleIdx="0" presStyleCnt="2">
        <dgm:presLayoutVars>
          <dgm:chMax val="0"/>
          <dgm:chPref val="0"/>
        </dgm:presLayoutVars>
      </dgm:prSet>
      <dgm:spPr/>
    </dgm:pt>
    <dgm:pt modelId="{AB202971-2881-4B34-9FEE-E7E098026E74}" type="pres">
      <dgm:prSet presAssocID="{6C42B281-1095-41F6-92A1-41E3A594886D}" presName="sibTrans" presStyleCnt="0"/>
      <dgm:spPr/>
    </dgm:pt>
    <dgm:pt modelId="{9BC46F5B-B276-48BF-A17B-C574DDDB7926}" type="pres">
      <dgm:prSet presAssocID="{D3AEF3C7-2E94-468D-8F3F-2D42263BA79E}" presName="compNode" presStyleCnt="0"/>
      <dgm:spPr/>
    </dgm:pt>
    <dgm:pt modelId="{7E3E56B3-5CA3-4BA2-821E-E7990468AEC0}" type="pres">
      <dgm:prSet presAssocID="{D3AEF3C7-2E94-468D-8F3F-2D42263BA79E}" presName="bgRect" presStyleLbl="bgShp" presStyleIdx="1" presStyleCnt="2"/>
      <dgm:spPr/>
    </dgm:pt>
    <dgm:pt modelId="{83BF712F-33EA-4889-B001-8775D8353825}" type="pres">
      <dgm:prSet presAssocID="{D3AEF3C7-2E94-468D-8F3F-2D42263BA7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7AC3D5A-9590-4D1A-BE6B-ED55069A1B75}" type="pres">
      <dgm:prSet presAssocID="{D3AEF3C7-2E94-468D-8F3F-2D42263BA79E}" presName="spaceRect" presStyleCnt="0"/>
      <dgm:spPr/>
    </dgm:pt>
    <dgm:pt modelId="{6DC31921-D1FE-447C-97BD-934AA978DE4A}" type="pres">
      <dgm:prSet presAssocID="{D3AEF3C7-2E94-468D-8F3F-2D42263BA79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CFDB23-8E3B-449B-9F48-2D4B68356E0E}" type="presOf" srcId="{D3AEF3C7-2E94-468D-8F3F-2D42263BA79E}" destId="{6DC31921-D1FE-447C-97BD-934AA978DE4A}" srcOrd="0" destOrd="0" presId="urn:microsoft.com/office/officeart/2018/2/layout/IconVerticalSolidList"/>
    <dgm:cxn modelId="{6766D34B-35E1-4AE2-966D-FF7513AD2FF0}" srcId="{3CB9787F-15D8-40BF-8B55-66C14A062FAB}" destId="{D3AEF3C7-2E94-468D-8F3F-2D42263BA79E}" srcOrd="1" destOrd="0" parTransId="{155B8225-BC05-461A-9240-B7CA01BDD47A}" sibTransId="{55B119B5-BAE7-49DE-8333-0ABB92B9E036}"/>
    <dgm:cxn modelId="{04026F52-310C-42B4-A50C-F1DF88141BBA}" type="presOf" srcId="{E4D41FE9-2CA8-4F8B-BE67-838763647BFF}" destId="{861EE053-0E0F-42A0-B418-D50604489260}" srcOrd="0" destOrd="0" presId="urn:microsoft.com/office/officeart/2018/2/layout/IconVerticalSolidList"/>
    <dgm:cxn modelId="{F9F71E60-9D6C-4BB6-80B8-2BAA0F840A85}" type="presOf" srcId="{3CB9787F-15D8-40BF-8B55-66C14A062FAB}" destId="{9B4C7A68-EE0B-45A1-AC23-DA4654271E75}" srcOrd="0" destOrd="0" presId="urn:microsoft.com/office/officeart/2018/2/layout/IconVerticalSolidList"/>
    <dgm:cxn modelId="{52A04C74-C146-4BC2-B2ED-B4610F15703B}" srcId="{3CB9787F-15D8-40BF-8B55-66C14A062FAB}" destId="{E4D41FE9-2CA8-4F8B-BE67-838763647BFF}" srcOrd="0" destOrd="0" parTransId="{C33FAAD5-DB02-4A94-9F26-9A647AE8E1F8}" sibTransId="{6C42B281-1095-41F6-92A1-41E3A594886D}"/>
    <dgm:cxn modelId="{D892894F-8EB5-45FA-9592-785C7AAE4125}" type="presParOf" srcId="{9B4C7A68-EE0B-45A1-AC23-DA4654271E75}" destId="{AA2DFC4A-0B57-402E-B965-4FDC78982FFF}" srcOrd="0" destOrd="0" presId="urn:microsoft.com/office/officeart/2018/2/layout/IconVerticalSolidList"/>
    <dgm:cxn modelId="{1BD97541-5E54-4370-8BF1-9AF52B034BBA}" type="presParOf" srcId="{AA2DFC4A-0B57-402E-B965-4FDC78982FFF}" destId="{4ABCF57B-C3A8-47F9-8737-E33531D7A925}" srcOrd="0" destOrd="0" presId="urn:microsoft.com/office/officeart/2018/2/layout/IconVerticalSolidList"/>
    <dgm:cxn modelId="{AB757DB9-E75D-40CE-99AA-72A2C1B4A55B}" type="presParOf" srcId="{AA2DFC4A-0B57-402E-B965-4FDC78982FFF}" destId="{0EF216F8-8ADD-436F-9DBF-2C99A237CB63}" srcOrd="1" destOrd="0" presId="urn:microsoft.com/office/officeart/2018/2/layout/IconVerticalSolidList"/>
    <dgm:cxn modelId="{D07A2BF8-2FB9-439F-BCA0-648399EB5F98}" type="presParOf" srcId="{AA2DFC4A-0B57-402E-B965-4FDC78982FFF}" destId="{DE1C44C0-092F-40F6-892A-E808DFDE6245}" srcOrd="2" destOrd="0" presId="urn:microsoft.com/office/officeart/2018/2/layout/IconVerticalSolidList"/>
    <dgm:cxn modelId="{3328B8A8-AB07-4C82-8E01-0F7E113DCFE0}" type="presParOf" srcId="{AA2DFC4A-0B57-402E-B965-4FDC78982FFF}" destId="{861EE053-0E0F-42A0-B418-D50604489260}" srcOrd="3" destOrd="0" presId="urn:microsoft.com/office/officeart/2018/2/layout/IconVerticalSolidList"/>
    <dgm:cxn modelId="{39939BF2-2358-4CEF-AB6D-44EF384030DE}" type="presParOf" srcId="{9B4C7A68-EE0B-45A1-AC23-DA4654271E75}" destId="{AB202971-2881-4B34-9FEE-E7E098026E74}" srcOrd="1" destOrd="0" presId="urn:microsoft.com/office/officeart/2018/2/layout/IconVerticalSolidList"/>
    <dgm:cxn modelId="{72DABFD6-5813-4D21-9692-E616EF3F2D6C}" type="presParOf" srcId="{9B4C7A68-EE0B-45A1-AC23-DA4654271E75}" destId="{9BC46F5B-B276-48BF-A17B-C574DDDB7926}" srcOrd="2" destOrd="0" presId="urn:microsoft.com/office/officeart/2018/2/layout/IconVerticalSolidList"/>
    <dgm:cxn modelId="{F0A0C33F-A9C0-4810-9579-0AB6D5C89649}" type="presParOf" srcId="{9BC46F5B-B276-48BF-A17B-C574DDDB7926}" destId="{7E3E56B3-5CA3-4BA2-821E-E7990468AEC0}" srcOrd="0" destOrd="0" presId="urn:microsoft.com/office/officeart/2018/2/layout/IconVerticalSolidList"/>
    <dgm:cxn modelId="{7995CF32-AB88-49F5-81DD-BC43ACD5DE66}" type="presParOf" srcId="{9BC46F5B-B276-48BF-A17B-C574DDDB7926}" destId="{83BF712F-33EA-4889-B001-8775D8353825}" srcOrd="1" destOrd="0" presId="urn:microsoft.com/office/officeart/2018/2/layout/IconVerticalSolidList"/>
    <dgm:cxn modelId="{DDF51191-919E-4457-8BDF-600CA60D4691}" type="presParOf" srcId="{9BC46F5B-B276-48BF-A17B-C574DDDB7926}" destId="{D7AC3D5A-9590-4D1A-BE6B-ED55069A1B75}" srcOrd="2" destOrd="0" presId="urn:microsoft.com/office/officeart/2018/2/layout/IconVerticalSolidList"/>
    <dgm:cxn modelId="{B291E543-941A-409B-B5DB-B7FAD58D3865}" type="presParOf" srcId="{9BC46F5B-B276-48BF-A17B-C574DDDB7926}" destId="{6DC31921-D1FE-447C-97BD-934AA978DE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CF57B-C3A8-47F9-8737-E33531D7A925}">
      <dsp:nvSpPr>
        <dsp:cNvPr id="0" name=""/>
        <dsp:cNvSpPr/>
      </dsp:nvSpPr>
      <dsp:spPr>
        <a:xfrm>
          <a:off x="0" y="604235"/>
          <a:ext cx="9604375" cy="11155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F216F8-8ADD-436F-9DBF-2C99A237CB63}">
      <dsp:nvSpPr>
        <dsp:cNvPr id="0" name=""/>
        <dsp:cNvSpPr/>
      </dsp:nvSpPr>
      <dsp:spPr>
        <a:xfrm>
          <a:off x="337442" y="855225"/>
          <a:ext cx="613531" cy="613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1EE053-0E0F-42A0-B418-D50604489260}">
      <dsp:nvSpPr>
        <dsp:cNvPr id="0" name=""/>
        <dsp:cNvSpPr/>
      </dsp:nvSpPr>
      <dsp:spPr>
        <a:xfrm>
          <a:off x="1288415" y="604235"/>
          <a:ext cx="8315959" cy="111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58" tIns="118058" rIns="118058" bIns="1180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While comparing all four algorithms while analyzing the crime data set , We find that Big Random Forest yields the best results with the best accuracy</a:t>
          </a:r>
        </a:p>
      </dsp:txBody>
      <dsp:txXfrm>
        <a:off x="1288415" y="604235"/>
        <a:ext cx="8315959" cy="1115511"/>
      </dsp:txXfrm>
    </dsp:sp>
    <dsp:sp modelId="{7E3E56B3-5CA3-4BA2-821E-E7990468AEC0}">
      <dsp:nvSpPr>
        <dsp:cNvPr id="0" name=""/>
        <dsp:cNvSpPr/>
      </dsp:nvSpPr>
      <dsp:spPr>
        <a:xfrm>
          <a:off x="0" y="1998623"/>
          <a:ext cx="9604375" cy="11155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BF712F-33EA-4889-B001-8775D8353825}">
      <dsp:nvSpPr>
        <dsp:cNvPr id="0" name=""/>
        <dsp:cNvSpPr/>
      </dsp:nvSpPr>
      <dsp:spPr>
        <a:xfrm>
          <a:off x="337442" y="2249613"/>
          <a:ext cx="613531" cy="613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C31921-D1FE-447C-97BD-934AA978DE4A}">
      <dsp:nvSpPr>
        <dsp:cNvPr id="0" name=""/>
        <dsp:cNvSpPr/>
      </dsp:nvSpPr>
      <dsp:spPr>
        <a:xfrm>
          <a:off x="1288415" y="1998623"/>
          <a:ext cx="8315959" cy="111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58" tIns="118058" rIns="118058" bIns="1180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 we increase the estimator values in Random forest algorithm the accuracy increases.</a:t>
          </a:r>
        </a:p>
      </dsp:txBody>
      <dsp:txXfrm>
        <a:off x="1288415" y="1998623"/>
        <a:ext cx="8315959" cy="111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44D-8FC7-2547-B5B4-6B63D63BDE8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4C8BC-A962-A042-9513-3BC7189C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4C8BC-A962-A042-9513-3BC7189C3C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1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9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3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4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6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5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425861-D94C-8C4E-A630-559F9C807C8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2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5861-D94C-8C4E-A630-559F9C807C8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696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6CFA-B967-4645-9526-87B21C9E9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Crime Data Analysis Using Regression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1A7D1-EE18-C849-B410-FE77ED411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sz="6400" dirty="0"/>
              <a:t>Siddharth Mandgi</a:t>
            </a:r>
          </a:p>
          <a:p>
            <a:pPr algn="l"/>
            <a:r>
              <a:rPr lang="en-US" sz="6400" dirty="0"/>
              <a:t>Abhishek Lokam</a:t>
            </a:r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DD86FB1-C2C5-2446-839F-E8BEA9C4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919" y="1"/>
            <a:ext cx="1429366" cy="142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15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65A3FE-8397-E045-B8F7-D1AB58D3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BDFBE6B-0F23-3E45-AD8B-191AFF99C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84281" y="1116345"/>
            <a:ext cx="5351105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7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E585B39-3F91-4716-B99B-F2F8519F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B1AA877-09FE-4988-B95D-729E4F2B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034D98-8665-421D-8716-7748C50B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9283C7-63DE-FA47-8964-F535886A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47347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1FAD-9BEA-5D48-934C-8E9CEC33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444431"/>
            <a:ext cx="5525305" cy="1693349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800" cap="all"/>
              <a:t>Victim Descent Analysis and prediction for 2018</a:t>
            </a:r>
          </a:p>
        </p:txBody>
      </p:sp>
      <p:pic>
        <p:nvPicPr>
          <p:cNvPr id="19" name="Picture 18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A375FF44-886A-7A40-AB9C-5EC10588B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489329"/>
            <a:ext cx="4074836" cy="2475465"/>
          </a:xfrm>
          <a:prstGeom prst="rect">
            <a:avLst/>
          </a:prstGeom>
        </p:spPr>
      </p:pic>
      <p:pic>
        <p:nvPicPr>
          <p:cNvPr id="6" name="Picture 5" descr="A picture containing sky&#10;&#10;Description automatically generated">
            <a:extLst>
              <a:ext uri="{FF2B5EF4-FFF2-40B4-BE49-F238E27FC236}">
                <a16:creationId xmlns:a16="http://schemas.microsoft.com/office/drawing/2014/main" id="{FA4BECE0-9314-3147-A8CC-BF020F6EA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93" y="3167179"/>
            <a:ext cx="4074836" cy="243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42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1BB44B-F0ED-564A-AD2C-57090CCD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82C48FAD-E217-F84B-B725-E94E38620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39387" y="1116345"/>
            <a:ext cx="6040893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3127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31095-41ED-A746-8341-BC383519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DE12EF-0957-42F4-B51A-2C024DC55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171027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13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73BA-21ED-CE4D-9F71-5454E1FE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7DF0-9BA0-484D-9F27-47190D3A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/>
          </a:p>
          <a:p>
            <a:pPr marL="0" indent="0" algn="ctr">
              <a:buNone/>
            </a:pPr>
            <a:r>
              <a:rPr lang="en-US" sz="5400" b="1"/>
              <a:t>THANK 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991460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A9DDB-48BE-6247-BF76-215748AB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268898"/>
            <a:ext cx="2852566" cy="436168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What We Have Done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93448-FE74-4227-AC61-AF38A2227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3005" y="676656"/>
            <a:ext cx="6945528" cy="554617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 prstMaterial="matte">
            <a:bevelT w="133350" h="50800" prst="divo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A5412-7A0F-451B-86FE-5B4B38E0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710" y="941037"/>
            <a:ext cx="6506118" cy="5017411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69F9-FEDC-F946-A214-A01E617B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051" y="1424346"/>
            <a:ext cx="5667134" cy="41077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Taking a crime data set and predicting the victim descent and victim</a:t>
            </a:r>
          </a:p>
          <a:p>
            <a:r>
              <a:rPr lang="en-US"/>
              <a:t>We have a data set for crime from 2011 to 2018</a:t>
            </a:r>
          </a:p>
          <a:p>
            <a:r>
              <a:rPr lang="en-US"/>
              <a:t>From this data set we extracted data for 2017 and 2018</a:t>
            </a:r>
          </a:p>
          <a:p>
            <a:r>
              <a:rPr lang="en-US"/>
              <a:t>Then we cleaned the data set </a:t>
            </a:r>
          </a:p>
          <a:p>
            <a:r>
              <a:rPr lang="en-US"/>
              <a:t>Prediction of Victim Descent and Victim Sex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2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433CA-10AE-F646-9AA2-C6901F4F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880984" cy="4584527"/>
          </a:xfrm>
        </p:spPr>
        <p:txBody>
          <a:bodyPr anchor="t">
            <a:normAutofit/>
          </a:bodyPr>
          <a:lstStyle/>
          <a:p>
            <a:pPr algn="l"/>
            <a:r>
              <a:rPr lang="en-US" sz="2800">
                <a:solidFill>
                  <a:srgbClr val="FFFFFF"/>
                </a:solidFill>
              </a:rPr>
              <a:t>Optimization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30D5-4754-8E48-A3E3-BFCAFE079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/>
              <a:t>We took four algorithms namely:</a:t>
            </a:r>
          </a:p>
          <a:p>
            <a:pPr marL="0" indent="0">
              <a:buNone/>
            </a:pPr>
            <a:r>
              <a:rPr lang="en-US"/>
              <a:t>1) Linear Regression</a:t>
            </a:r>
          </a:p>
          <a:p>
            <a:pPr marL="0" indent="0">
              <a:buNone/>
            </a:pPr>
            <a:r>
              <a:rPr lang="en-US"/>
              <a:t>2) Decision Tree </a:t>
            </a:r>
          </a:p>
          <a:p>
            <a:pPr marL="0" indent="0">
              <a:buNone/>
            </a:pPr>
            <a:r>
              <a:rPr lang="en-US"/>
              <a:t>3) Random Forest </a:t>
            </a:r>
          </a:p>
          <a:p>
            <a:pPr marL="0" indent="0">
              <a:buNone/>
            </a:pPr>
            <a:r>
              <a:rPr lang="en-US"/>
              <a:t>4) Bagging</a:t>
            </a:r>
          </a:p>
          <a:p>
            <a:r>
              <a:rPr lang="en-US"/>
              <a:t>Predicted the Victim Descent using these four algorithms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416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7C02-CA16-EC46-B7B5-8BDF1C55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4111865"/>
          </a:xfrm>
        </p:spPr>
        <p:txBody>
          <a:bodyPr>
            <a:normAutofit/>
          </a:bodyPr>
          <a:lstStyle/>
          <a:p>
            <a:r>
              <a:rPr lang="en-US" sz="4800" dirty="0"/>
              <a:t>FLOW OF OUR PYTHON CODE</a:t>
            </a:r>
          </a:p>
        </p:txBody>
      </p:sp>
    </p:spTree>
    <p:extLst>
      <p:ext uri="{BB962C8B-B14F-4D97-AF65-F5344CB8AC3E}">
        <p14:creationId xmlns:p14="http://schemas.microsoft.com/office/powerpoint/2010/main" val="5739586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2C11-1C6E-5F43-971B-3A383C8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r>
              <a:rPr lang="en-US"/>
              <a:t>Importing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08683-B1C2-E84F-8BCD-A16B0BF4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r>
              <a:rPr lang="en-US"/>
              <a:t>Importing Crime Data Set for all Years from 2011 -2018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D98E0-725E-3C46-9A53-E0CF035B1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046" y="2590529"/>
            <a:ext cx="6412676" cy="33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5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3E4128-AA7B-D84C-84DF-03BF1B95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DATA FILETRING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C5D3-1D01-FF44-AB97-1426E77D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448294"/>
            <a:ext cx="2823919" cy="169355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600" cap="all"/>
              <a:t>Next we clean the data set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D9825-122D-E544-AA2D-2CAC28F78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374" y="1195970"/>
            <a:ext cx="6282919" cy="37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45547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EA42-5F09-A941-BB0C-C52EB286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3707-EB2E-C742-B84E-A40988F7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then try to predict Victim Sex Or the Victim Descent using four algorithms  linear regression , Random forest ,  Decision Tree and Bagging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34473-211A-A345-8906-99DE364F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94" y="3116819"/>
            <a:ext cx="8329612" cy="251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2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D23F-61AF-FD4D-BA17-B33598AD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4907512"/>
          </a:xfrm>
        </p:spPr>
        <p:txBody>
          <a:bodyPr>
            <a:normAutofit/>
          </a:bodyPr>
          <a:lstStyle/>
          <a:p>
            <a:r>
              <a:rPr lang="en-US" sz="4000" dirty="0"/>
              <a:t>RESULTS OF Our Analysis</a:t>
            </a:r>
          </a:p>
        </p:txBody>
      </p:sp>
    </p:spTree>
    <p:extLst>
      <p:ext uri="{BB962C8B-B14F-4D97-AF65-F5344CB8AC3E}">
        <p14:creationId xmlns:p14="http://schemas.microsoft.com/office/powerpoint/2010/main" val="49218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E585B39-3F91-4716-B99B-F2F8519F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B1AA877-09FE-4988-B95D-729E4F2B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034D98-8665-421D-8716-7748C50B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DC3DC4-A682-D846-A51B-A4EB3919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47347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869D-70DC-F64A-BA0F-4EEF974C8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444431"/>
            <a:ext cx="5525305" cy="1693349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800" cap="all"/>
              <a:t>Victim Descent Analysis and Prediction : 2017</a:t>
            </a:r>
          </a:p>
        </p:txBody>
      </p:sp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9820C4C0-0537-3F42-80D1-7682A656C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489329"/>
            <a:ext cx="4074836" cy="2475465"/>
          </a:xfrm>
          <a:prstGeom prst="rect">
            <a:avLst/>
          </a:prstGeom>
        </p:spPr>
      </p:pic>
      <p:pic>
        <p:nvPicPr>
          <p:cNvPr id="7" name="Picture 6" descr="A picture containing sky&#10;&#10;Description automatically generated">
            <a:extLst>
              <a:ext uri="{FF2B5EF4-FFF2-40B4-BE49-F238E27FC236}">
                <a16:creationId xmlns:a16="http://schemas.microsoft.com/office/drawing/2014/main" id="{0BEDD80D-E161-E248-853D-1874CEEE6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93" y="3167179"/>
            <a:ext cx="4074836" cy="243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218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204</Words>
  <Application>Microsoft Macintosh PowerPoint</Application>
  <PresentationFormat>Widescreen</PresentationFormat>
  <Paragraphs>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Rockwell</vt:lpstr>
      <vt:lpstr>Gallery</vt:lpstr>
      <vt:lpstr>  Crime Data Analysis Using Regression Algorithms</vt:lpstr>
      <vt:lpstr>What We Have Done</vt:lpstr>
      <vt:lpstr>Optimization Model</vt:lpstr>
      <vt:lpstr>FLOW OF OUR PYTHON CODE</vt:lpstr>
      <vt:lpstr>Importing Data</vt:lpstr>
      <vt:lpstr>DATA FILETRING</vt:lpstr>
      <vt:lpstr> PREDICTION</vt:lpstr>
      <vt:lpstr>RESULTS OF Our Analysis</vt:lpstr>
      <vt:lpstr>Results</vt:lpstr>
      <vt:lpstr>Results</vt:lpstr>
      <vt:lpstr>Results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Crime Data Analysis Using Regression Algorithms</dc:title>
  <dc:creator>Siddharth Mandgi</dc:creator>
  <cp:lastModifiedBy>Siddharth Mandgi</cp:lastModifiedBy>
  <cp:revision>1</cp:revision>
  <dcterms:created xsi:type="dcterms:W3CDTF">2018-12-08T16:56:03Z</dcterms:created>
  <dcterms:modified xsi:type="dcterms:W3CDTF">2018-12-08T17:01:57Z</dcterms:modified>
</cp:coreProperties>
</file>