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Lst>
  <p:sldSz cx="9144000" cy="5143500" type="screen16x9"/>
  <p:notesSz cx="6858000" cy="9144000"/>
  <p:embeddedFontLst>
    <p:embeddedFont>
      <p:font typeface="Georgia" panose="02040502050405020303" pitchFamily="18" charset="0"/>
      <p:regular r:id="rId32"/>
      <p:bold r:id="rId33"/>
      <p:italic r:id="rId34"/>
      <p:boldItalic r:id="rId35"/>
    </p:embeddedFont>
    <p:embeddedFont>
      <p:font typeface="Old Standard TT" pitchFamily="2" charset="77"/>
      <p:regular r:id="rId36"/>
      <p:bold r:id="rId37"/>
      <p:italic r:id="rId38"/>
    </p:embeddedFont>
    <p:embeddedFont>
      <p:font typeface="Playfair Display" pitchFamily="2" charset="77"/>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0CEFFC-3A57-4EA3-9B71-A007F3D01895}">
  <a:tblStyle styleId="{8C0CEFFC-3A57-4EA3-9B71-A007F3D018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9e5cb0d90_4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9e5cb0d90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The last Visualization gives us the distribution of count categorized by age of all the users. The mean age for an average user is between 35-40</a:t>
            </a:r>
            <a:endParaRPr sz="1800">
              <a:solidFill>
                <a:schemeClr val="dk1"/>
              </a:solidFill>
              <a:latin typeface="Old Standard TT"/>
              <a:ea typeface="Old Standard TT"/>
              <a:cs typeface="Old Standard TT"/>
              <a:sym typeface="Old Standard TT"/>
            </a:endParaRPr>
          </a:p>
          <a:p>
            <a:pPr marL="0" lvl="0" indent="0" algn="l" rtl="0">
              <a:spcBef>
                <a:spcPts val="16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9e5cb0d90_4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9e5cb0d90_4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9e5cb0d90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9e5cb0d90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9e5cb0d90_3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9e5cb0d90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9e5cb0d90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9e5cb0d90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9e5cb0d90_3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9e5cb0d90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9e5cb0d90_3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9e5cb0d90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746418de8_0_1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746418de8_0_1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746418de8_0_1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746418de8_0_1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746418de8_0_1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746418de8_0_1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746418de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746418de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746418de8_0_2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746418de8_0_2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746418de8_0_1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746418de8_0_1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746418de8_0_1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746418de8_0_1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746418de8_0_1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746418de8_0_1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746418de8_0_1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746418de8_0_1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746418de8_0_1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746418de8_0_1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9e5cb0d90_3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59e5cb0d90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9e5cb0d90_5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9e5cb0d90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9e5cb0d90_4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9e5cb0d90_4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9e5cb0d90_5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9e5cb0d90_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746418de8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746418de8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746418de8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746418de8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9e5cb0d90_3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9e5cb0d90_3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9e5cb0d90_4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9e5cb0d90_4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746418de8_0_1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746418de8_0_1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9e5cb0d90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9e5cb0d90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The first Visualization gives us the frequency count of gender wise for every country. We can see that the highest count is for the US. (NDF means no destination found and there wasn’t a booking)</a:t>
            </a:r>
            <a:endParaRPr sz="1800">
              <a:solidFill>
                <a:schemeClr val="dk1"/>
              </a:solidFill>
              <a:latin typeface="Old Standard TT"/>
              <a:ea typeface="Old Standard TT"/>
              <a:cs typeface="Old Standard TT"/>
              <a:sym typeface="Old Standard TT"/>
            </a:endParaRPr>
          </a:p>
          <a:p>
            <a:pPr marL="0" lvl="0" indent="0" algn="l" rtl="0">
              <a:spcBef>
                <a:spcPts val="16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9e5cb0d90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9e5cb0d90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In the second visualization we can see the sign up method every user uses to book an Airbnb. Most of the users use their web browser to book the Airbnb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91000"/>
          </a:schemeClr>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Georgia" panose="02040502050405020303" pitchFamily="18" charset="0"/>
              </a:rPr>
              <a:t>THE AIRBNB CLASSIFICATION PROJECT </a:t>
            </a:r>
          </a:p>
        </p:txBody>
      </p:sp>
      <p:pic>
        <p:nvPicPr>
          <p:cNvPr id="60" name="Google Shape;60;p13"/>
          <p:cNvPicPr preferRelativeResize="0"/>
          <p:nvPr/>
        </p:nvPicPr>
        <p:blipFill>
          <a:blip r:embed="rId3">
            <a:alphaModFix/>
          </a:blip>
          <a:stretch>
            <a:fillRect/>
          </a:stretch>
        </p:blipFill>
        <p:spPr>
          <a:xfrm>
            <a:off x="0" y="0"/>
            <a:ext cx="2565375" cy="1711125"/>
          </a:xfrm>
          <a:prstGeom prst="rect">
            <a:avLst/>
          </a:prstGeom>
          <a:noFill/>
          <a:ln>
            <a:noFill/>
          </a:ln>
        </p:spPr>
      </p:pic>
      <p:pic>
        <p:nvPicPr>
          <p:cNvPr id="61" name="Google Shape;61;p13"/>
          <p:cNvPicPr preferRelativeResize="0"/>
          <p:nvPr/>
        </p:nvPicPr>
        <p:blipFill>
          <a:blip r:embed="rId4">
            <a:alphaModFix/>
          </a:blip>
          <a:stretch>
            <a:fillRect/>
          </a:stretch>
        </p:blipFill>
        <p:spPr>
          <a:xfrm>
            <a:off x="7087500" y="71525"/>
            <a:ext cx="1832625" cy="156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Georgia" panose="02040502050405020303" pitchFamily="18" charset="0"/>
              </a:rPr>
              <a:t>Data Visualization and Analysis </a:t>
            </a:r>
            <a:endParaRPr dirty="0">
              <a:latin typeface="Georgia" panose="02040502050405020303" pitchFamily="18" charset="0"/>
            </a:endParaRPr>
          </a:p>
          <a:p>
            <a:pPr marL="0" lvl="0" indent="0" algn="l" rtl="0">
              <a:spcBef>
                <a:spcPts val="0"/>
              </a:spcBef>
              <a:spcAft>
                <a:spcPts val="0"/>
              </a:spcAft>
              <a:buNone/>
            </a:pPr>
            <a:endParaRPr dirty="0"/>
          </a:p>
        </p:txBody>
      </p:sp>
      <p:pic>
        <p:nvPicPr>
          <p:cNvPr id="121" name="Google Shape;121;p22"/>
          <p:cNvPicPr preferRelativeResize="0"/>
          <p:nvPr/>
        </p:nvPicPr>
        <p:blipFill>
          <a:blip r:embed="rId3">
            <a:alphaModFix/>
          </a:blip>
          <a:stretch>
            <a:fillRect/>
          </a:stretch>
        </p:blipFill>
        <p:spPr>
          <a:xfrm>
            <a:off x="497675" y="1183175"/>
            <a:ext cx="7169725" cy="378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panose="02040502050405020303" pitchFamily="18" charset="0"/>
              </a:rPr>
              <a:t>Data Analysis for Visualization </a:t>
            </a:r>
            <a:endParaRPr dirty="0">
              <a:latin typeface="Georgia" panose="02040502050405020303" pitchFamily="18" charset="0"/>
            </a:endParaRPr>
          </a:p>
        </p:txBody>
      </p:sp>
      <p:sp>
        <p:nvSpPr>
          <p:cNvPr id="127" name="Google Shape;127;p23"/>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latin typeface="Georgia" panose="02040502050405020303" pitchFamily="18" charset="0"/>
              </a:rPr>
              <a:t>The packages used for our visualizations were </a:t>
            </a:r>
            <a:r>
              <a:rPr lang="en" dirty="0" err="1">
                <a:latin typeface="Georgia" panose="02040502050405020303" pitchFamily="18" charset="0"/>
              </a:rPr>
              <a:t>tidyverse</a:t>
            </a:r>
            <a:r>
              <a:rPr lang="en" dirty="0">
                <a:latin typeface="Georgia" panose="02040502050405020303" pitchFamily="18" charset="0"/>
              </a:rPr>
              <a:t>, ggplot and </a:t>
            </a:r>
            <a:r>
              <a:rPr lang="en" dirty="0" err="1">
                <a:latin typeface="Georgia" panose="02040502050405020303" pitchFamily="18" charset="0"/>
              </a:rPr>
              <a:t>data.table</a:t>
            </a:r>
            <a:endParaRPr dirty="0">
              <a:latin typeface="Georgia" panose="02040502050405020303" pitchFamily="18" charset="0"/>
            </a:endParaRPr>
          </a:p>
          <a:p>
            <a:pPr marL="457200" lvl="0" indent="-342900" algn="l" rtl="0">
              <a:spcBef>
                <a:spcPts val="0"/>
              </a:spcBef>
              <a:spcAft>
                <a:spcPts val="0"/>
              </a:spcAft>
              <a:buSzPts val="1800"/>
              <a:buChar char="●"/>
            </a:pPr>
            <a:r>
              <a:rPr lang="en" dirty="0">
                <a:latin typeface="Georgia" panose="02040502050405020303" pitchFamily="18" charset="0"/>
              </a:rPr>
              <a:t>The first Visualization gives us the frequency count of gender wise for every country. We can see that the highest count is for the US. (NDF means no destination found and there wasn’t a booking)</a:t>
            </a:r>
            <a:endParaRPr dirty="0">
              <a:latin typeface="Georgia" panose="02040502050405020303" pitchFamily="18" charset="0"/>
            </a:endParaRPr>
          </a:p>
          <a:p>
            <a:pPr marL="457200" lvl="0" indent="-342900" algn="l" rtl="0">
              <a:spcBef>
                <a:spcPts val="0"/>
              </a:spcBef>
              <a:spcAft>
                <a:spcPts val="0"/>
              </a:spcAft>
              <a:buSzPts val="1800"/>
              <a:buChar char="●"/>
            </a:pPr>
            <a:r>
              <a:rPr lang="en" dirty="0">
                <a:latin typeface="Georgia" panose="02040502050405020303" pitchFamily="18" charset="0"/>
              </a:rPr>
              <a:t>In the second visualization we can see the sign up method every user uses to book an Airbnb. Most of the users use their web browser to book the Airbnb </a:t>
            </a:r>
            <a:endParaRPr dirty="0">
              <a:latin typeface="Georgia" panose="02040502050405020303" pitchFamily="18" charset="0"/>
            </a:endParaRPr>
          </a:p>
          <a:p>
            <a:pPr marL="457200" lvl="0" indent="-342900" algn="l" rtl="0">
              <a:spcBef>
                <a:spcPts val="0"/>
              </a:spcBef>
              <a:spcAft>
                <a:spcPts val="0"/>
              </a:spcAft>
              <a:buSzPts val="1800"/>
              <a:buChar char="●"/>
            </a:pPr>
            <a:r>
              <a:rPr lang="en" dirty="0">
                <a:latin typeface="Georgia" panose="02040502050405020303" pitchFamily="18" charset="0"/>
              </a:rPr>
              <a:t>The last Visualization gives us the distribution of count categorized by age of all the users. The mean age for an average user is between 35-40</a:t>
            </a:r>
            <a:endParaRPr dirty="0">
              <a:latin typeface="Georgia" panose="02040502050405020303"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a:t>
            </a:r>
            <a:endParaRPr/>
          </a:p>
        </p:txBody>
      </p:sp>
      <p:sp>
        <p:nvSpPr>
          <p:cNvPr id="133" name="Google Shape;133;p2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Removing columns which adds minimal value e.g: - date_first_booking</a:t>
            </a:r>
            <a:endParaRPr/>
          </a:p>
          <a:p>
            <a:pPr marL="457200" lvl="0" indent="-342900" algn="l" rtl="0">
              <a:spcBef>
                <a:spcPts val="0"/>
              </a:spcBef>
              <a:spcAft>
                <a:spcPts val="0"/>
              </a:spcAft>
              <a:buSzPts val="1800"/>
              <a:buChar char="●"/>
            </a:pPr>
            <a:r>
              <a:rPr lang="en"/>
              <a:t>Replacing the missing values with mean for numerical columns.</a:t>
            </a:r>
            <a:endParaRPr/>
          </a:p>
          <a:p>
            <a:pPr marL="457200" lvl="0" indent="-342900" algn="l" rtl="0">
              <a:spcBef>
                <a:spcPts val="0"/>
              </a:spcBef>
              <a:spcAft>
                <a:spcPts val="0"/>
              </a:spcAft>
              <a:buSzPts val="1800"/>
              <a:buChar char="●"/>
            </a:pPr>
            <a:r>
              <a:rPr lang="en"/>
              <a:t>Omitting the missing values which affect the categorical data</a:t>
            </a:r>
            <a:endParaRPr/>
          </a:p>
          <a:p>
            <a:pPr marL="457200" lvl="0" indent="-342900" algn="l" rtl="0">
              <a:spcBef>
                <a:spcPts val="0"/>
              </a:spcBef>
              <a:spcAft>
                <a:spcPts val="0"/>
              </a:spcAft>
              <a:buSzPts val="1800"/>
              <a:buChar char="●"/>
            </a:pPr>
            <a:r>
              <a:rPr lang="en"/>
              <a:t>We have then split some columns to increase its relevance and meaning e.g :-  splitting  date_account_created in year, month and day and split timestamp_first_active in year, month and day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Data Preprocessing.</a:t>
            </a:r>
            <a:endParaRPr/>
          </a:p>
          <a:p>
            <a:pPr marL="0" lvl="0" indent="0" algn="l" rtl="0">
              <a:spcBef>
                <a:spcPts val="0"/>
              </a:spcBef>
              <a:spcAft>
                <a:spcPts val="0"/>
              </a:spcAft>
              <a:buNone/>
            </a:pPr>
            <a:endParaRPr/>
          </a:p>
        </p:txBody>
      </p:sp>
      <p:sp>
        <p:nvSpPr>
          <p:cNvPr id="139" name="Google Shape;139;p2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0" name="Google Shape;140;p25"/>
          <p:cNvPicPr preferRelativeResize="0"/>
          <p:nvPr/>
        </p:nvPicPr>
        <p:blipFill>
          <a:blip r:embed="rId3">
            <a:alphaModFix/>
          </a:blip>
          <a:stretch>
            <a:fillRect/>
          </a:stretch>
        </p:blipFill>
        <p:spPr>
          <a:xfrm>
            <a:off x="422550" y="1261000"/>
            <a:ext cx="5854949" cy="1413700"/>
          </a:xfrm>
          <a:prstGeom prst="rect">
            <a:avLst/>
          </a:prstGeom>
          <a:noFill/>
          <a:ln>
            <a:noFill/>
          </a:ln>
        </p:spPr>
      </p:pic>
      <p:pic>
        <p:nvPicPr>
          <p:cNvPr id="141" name="Google Shape;141;p25"/>
          <p:cNvPicPr preferRelativeResize="0"/>
          <p:nvPr/>
        </p:nvPicPr>
        <p:blipFill>
          <a:blip r:embed="rId4">
            <a:alphaModFix/>
          </a:blip>
          <a:stretch>
            <a:fillRect/>
          </a:stretch>
        </p:blipFill>
        <p:spPr>
          <a:xfrm>
            <a:off x="422550" y="2998975"/>
            <a:ext cx="5854950" cy="1413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a:t>
            </a:r>
            <a:endParaRPr/>
          </a:p>
        </p:txBody>
      </p:sp>
      <p:sp>
        <p:nvSpPr>
          <p:cNvPr id="147" name="Google Shape;147;p2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panose="02040502050405020303" pitchFamily="18" charset="0"/>
              </a:rPr>
              <a:t>ONE HOT ENCODING.</a:t>
            </a:r>
            <a:endParaRPr dirty="0">
              <a:latin typeface="Georgia" panose="02040502050405020303" pitchFamily="18" charset="0"/>
            </a:endParaRPr>
          </a:p>
          <a:p>
            <a:pPr marL="457200" lvl="0" indent="-342900" algn="l" rtl="0">
              <a:lnSpc>
                <a:spcPct val="158000"/>
              </a:lnSpc>
              <a:spcBef>
                <a:spcPts val="2200"/>
              </a:spcBef>
              <a:spcAft>
                <a:spcPts val="0"/>
              </a:spcAft>
              <a:buSzPts val="1800"/>
              <a:buChar char="●"/>
            </a:pPr>
            <a:r>
              <a:rPr lang="en" sz="1600" dirty="0">
                <a:latin typeface="Georgia" panose="02040502050405020303" pitchFamily="18" charset="0"/>
              </a:rPr>
              <a:t>One hot encoding is a process by which categorical variables are converted into a form that could be provided to ML algorithms to do a better job in prediction.</a:t>
            </a:r>
            <a:endParaRPr sz="1600" dirty="0">
              <a:latin typeface="Georgia" panose="02040502050405020303" pitchFamily="18" charset="0"/>
            </a:endParaRPr>
          </a:p>
          <a:p>
            <a:pPr marL="457200" lvl="0" indent="-342900" algn="l" rtl="0">
              <a:lnSpc>
                <a:spcPct val="158000"/>
              </a:lnSpc>
              <a:spcBef>
                <a:spcPts val="0"/>
              </a:spcBef>
              <a:spcAft>
                <a:spcPts val="0"/>
              </a:spcAft>
              <a:buSzPts val="1800"/>
              <a:buChar char="●"/>
            </a:pPr>
            <a:r>
              <a:rPr lang="en" sz="1600" dirty="0">
                <a:latin typeface="Georgia" panose="02040502050405020303" pitchFamily="18" charset="0"/>
              </a:rPr>
              <a:t>We use one hot encoder to perform “binarization” of the category and include it as a feature to train the model.</a:t>
            </a:r>
            <a:endParaRPr sz="1600" dirty="0">
              <a:latin typeface="Georgia" panose="02040502050405020303" pitchFamily="18" charset="0"/>
            </a:endParaRPr>
          </a:p>
          <a:p>
            <a:pPr marL="457200" lvl="0" indent="-330200" algn="l" rtl="0">
              <a:lnSpc>
                <a:spcPct val="158000"/>
              </a:lnSpc>
              <a:spcBef>
                <a:spcPts val="0"/>
              </a:spcBef>
              <a:spcAft>
                <a:spcPts val="0"/>
              </a:spcAft>
              <a:buSzPts val="1600"/>
              <a:buChar char="●"/>
            </a:pPr>
            <a:r>
              <a:rPr lang="en" sz="1600" dirty="0">
                <a:latin typeface="Georgia" panose="02040502050405020303" pitchFamily="18" charset="0"/>
              </a:rPr>
              <a:t>In Our project we have created binary labels for our target variable </a:t>
            </a:r>
            <a:r>
              <a:rPr lang="en" sz="1600" dirty="0" err="1">
                <a:latin typeface="Georgia" panose="02040502050405020303" pitchFamily="18" charset="0"/>
              </a:rPr>
              <a:t>country_destination</a:t>
            </a:r>
            <a:r>
              <a:rPr lang="en" sz="1600" dirty="0">
                <a:latin typeface="Georgia" panose="02040502050405020303" pitchFamily="18" charset="0"/>
              </a:rPr>
              <a:t> and split them into several target variables </a:t>
            </a:r>
            <a:r>
              <a:rPr lang="en" sz="1600" dirty="0" err="1">
                <a:latin typeface="Georgia" panose="02040502050405020303" pitchFamily="18" charset="0"/>
              </a:rPr>
              <a:t>i.e</a:t>
            </a:r>
            <a:r>
              <a:rPr lang="en" sz="1600" dirty="0">
                <a:latin typeface="Georgia" panose="02040502050405020303" pitchFamily="18" charset="0"/>
              </a:rPr>
              <a:t> - each country has a label ‘1’ or ‘0’.</a:t>
            </a:r>
            <a:endParaRPr sz="1600" dirty="0">
              <a:latin typeface="Georgia" panose="02040502050405020303" pitchFamily="18" charset="0"/>
            </a:endParaRPr>
          </a:p>
          <a:p>
            <a:pPr marL="457200" lvl="0" indent="0" algn="l" rtl="0">
              <a:spcBef>
                <a:spcPts val="0"/>
              </a:spcBef>
              <a:spcAft>
                <a:spcPts val="0"/>
              </a:spcAft>
              <a:buNone/>
            </a:pPr>
            <a:endParaRPr sz="1600" dirty="0">
              <a:highlight>
                <a:srgbClr val="FFFFFF"/>
              </a:highlight>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a:t>
            </a:r>
            <a:endParaRPr/>
          </a:p>
        </p:txBody>
      </p:sp>
      <p:sp>
        <p:nvSpPr>
          <p:cNvPr id="153" name="Google Shape;153;p2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000000"/>
                </a:solidFill>
                <a:latin typeface="Georgia"/>
                <a:ea typeface="Georgia"/>
                <a:cs typeface="Georgia"/>
                <a:sym typeface="Georgia"/>
              </a:rPr>
              <a:t>ONE HOT ENCODING</a:t>
            </a:r>
            <a:endParaRPr sz="1600" dirty="0">
              <a:solidFill>
                <a:srgbClr val="000000"/>
              </a:solidFill>
              <a:latin typeface="Georgia"/>
              <a:ea typeface="Georgia"/>
              <a:cs typeface="Georgia"/>
              <a:sym typeface="Georgia"/>
            </a:endParaRPr>
          </a:p>
          <a:p>
            <a:pPr marL="0" lvl="0" indent="0" algn="l" rtl="0">
              <a:spcBef>
                <a:spcPts val="1600"/>
              </a:spcBef>
              <a:spcAft>
                <a:spcPts val="1600"/>
              </a:spcAft>
              <a:buNone/>
            </a:pPr>
            <a:endParaRPr sz="1600" dirty="0">
              <a:solidFill>
                <a:srgbClr val="000000"/>
              </a:solidFill>
              <a:latin typeface="Georgia"/>
              <a:ea typeface="Georgia"/>
              <a:cs typeface="Georgia"/>
              <a:sym typeface="Georgia"/>
            </a:endParaRPr>
          </a:p>
        </p:txBody>
      </p:sp>
      <p:pic>
        <p:nvPicPr>
          <p:cNvPr id="154" name="Google Shape;154;p27"/>
          <p:cNvPicPr preferRelativeResize="0"/>
          <p:nvPr/>
        </p:nvPicPr>
        <p:blipFill>
          <a:blip r:embed="rId3">
            <a:alphaModFix/>
          </a:blip>
          <a:stretch>
            <a:fillRect/>
          </a:stretch>
        </p:blipFill>
        <p:spPr>
          <a:xfrm>
            <a:off x="3642826" y="1714088"/>
            <a:ext cx="3809775" cy="2656474"/>
          </a:xfrm>
          <a:prstGeom prst="rect">
            <a:avLst/>
          </a:prstGeom>
          <a:noFill/>
          <a:ln>
            <a:noFill/>
          </a:ln>
        </p:spPr>
      </p:pic>
      <p:pic>
        <p:nvPicPr>
          <p:cNvPr id="155" name="Google Shape;155;p27"/>
          <p:cNvPicPr preferRelativeResize="0"/>
          <p:nvPr/>
        </p:nvPicPr>
        <p:blipFill>
          <a:blip r:embed="rId4">
            <a:alphaModFix/>
          </a:blip>
          <a:stretch>
            <a:fillRect/>
          </a:stretch>
        </p:blipFill>
        <p:spPr>
          <a:xfrm>
            <a:off x="392700" y="1714100"/>
            <a:ext cx="1202325" cy="2656450"/>
          </a:xfrm>
          <a:prstGeom prst="rect">
            <a:avLst/>
          </a:prstGeom>
          <a:noFill/>
          <a:ln>
            <a:noFill/>
          </a:ln>
        </p:spPr>
      </p:pic>
      <p:cxnSp>
        <p:nvCxnSpPr>
          <p:cNvPr id="156" name="Google Shape;156;p27"/>
          <p:cNvCxnSpPr/>
          <p:nvPr/>
        </p:nvCxnSpPr>
        <p:spPr>
          <a:xfrm rot="10800000" flipH="1">
            <a:off x="1863000" y="2905800"/>
            <a:ext cx="1377000" cy="10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panose="02040502050405020303" pitchFamily="18" charset="0"/>
              </a:rPr>
              <a:t>Data Preprocessing</a:t>
            </a:r>
            <a:endParaRPr dirty="0">
              <a:latin typeface="Georgia" panose="02040502050405020303" pitchFamily="18" charset="0"/>
            </a:endParaRPr>
          </a:p>
        </p:txBody>
      </p:sp>
      <p:sp>
        <p:nvSpPr>
          <p:cNvPr id="162" name="Google Shape;162;p2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panose="02040502050405020303" pitchFamily="18" charset="0"/>
              </a:rPr>
              <a:t>ONE HOT ENCODING</a:t>
            </a:r>
            <a:endParaRPr dirty="0">
              <a:latin typeface="Georgia" panose="02040502050405020303" pitchFamily="18" charset="0"/>
            </a:endParaRPr>
          </a:p>
          <a:p>
            <a:pPr marL="0" lvl="0" indent="0" algn="l" rtl="0">
              <a:spcBef>
                <a:spcPts val="1600"/>
              </a:spcBef>
              <a:spcAft>
                <a:spcPts val="1600"/>
              </a:spcAft>
              <a:buNone/>
            </a:pPr>
            <a:endParaRPr dirty="0"/>
          </a:p>
        </p:txBody>
      </p:sp>
      <p:pic>
        <p:nvPicPr>
          <p:cNvPr id="163" name="Google Shape;163;p28"/>
          <p:cNvPicPr preferRelativeResize="0"/>
          <p:nvPr/>
        </p:nvPicPr>
        <p:blipFill>
          <a:blip r:embed="rId3">
            <a:alphaModFix/>
          </a:blip>
          <a:stretch>
            <a:fillRect/>
          </a:stretch>
        </p:blipFill>
        <p:spPr>
          <a:xfrm>
            <a:off x="433200" y="2004750"/>
            <a:ext cx="7819276" cy="1541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panose="02040502050405020303" pitchFamily="18" charset="0"/>
              </a:rPr>
              <a:t>Models used for Analysis </a:t>
            </a:r>
            <a:endParaRPr dirty="0">
              <a:latin typeface="Georgia" panose="02040502050405020303" pitchFamily="18" charset="0"/>
            </a:endParaRPr>
          </a:p>
        </p:txBody>
      </p:sp>
      <p:graphicFrame>
        <p:nvGraphicFramePr>
          <p:cNvPr id="169" name="Google Shape;169;p29"/>
          <p:cNvGraphicFramePr/>
          <p:nvPr>
            <p:extLst>
              <p:ext uri="{D42A27DB-BD31-4B8C-83A1-F6EECF244321}">
                <p14:modId xmlns:p14="http://schemas.microsoft.com/office/powerpoint/2010/main" val="1712508719"/>
              </p:ext>
            </p:extLst>
          </p:nvPr>
        </p:nvGraphicFramePr>
        <p:xfrm>
          <a:off x="406575" y="1185350"/>
          <a:ext cx="5558550" cy="3083570"/>
        </p:xfrm>
        <a:graphic>
          <a:graphicData uri="http://schemas.openxmlformats.org/drawingml/2006/table">
            <a:tbl>
              <a:tblPr>
                <a:noFill/>
                <a:tableStyleId>{8C0CEFFC-3A57-4EA3-9B71-A007F3D01895}</a:tableStyleId>
              </a:tblPr>
              <a:tblGrid>
                <a:gridCol w="5558550">
                  <a:extLst>
                    <a:ext uri="{9D8B030D-6E8A-4147-A177-3AD203B41FA5}">
                      <a16:colId xmlns:a16="http://schemas.microsoft.com/office/drawing/2014/main" val="20000"/>
                    </a:ext>
                  </a:extLst>
                </a:gridCol>
              </a:tblGrid>
              <a:tr h="494800">
                <a:tc>
                  <a:txBody>
                    <a:bodyPr/>
                    <a:lstStyle/>
                    <a:p>
                      <a:pPr marL="0" lvl="0" indent="0" algn="l" rtl="0">
                        <a:spcBef>
                          <a:spcPts val="0"/>
                        </a:spcBef>
                        <a:spcAft>
                          <a:spcPts val="0"/>
                        </a:spcAft>
                        <a:buNone/>
                      </a:pPr>
                      <a:r>
                        <a:rPr lang="en" b="1" dirty="0">
                          <a:latin typeface="Old Standard TT"/>
                          <a:ea typeface="Old Standard TT"/>
                          <a:cs typeface="Old Standard TT"/>
                          <a:sym typeface="Old Standard TT"/>
                        </a:rPr>
                        <a:t>NAIVE BAYES</a:t>
                      </a:r>
                      <a:endParaRPr b="1" dirty="0">
                        <a:latin typeface="Old Standard TT"/>
                        <a:ea typeface="Old Standard TT"/>
                        <a:cs typeface="Old Standard TT"/>
                        <a:sym typeface="Old Standard TT"/>
                      </a:endParaRPr>
                    </a:p>
                  </a:txBody>
                  <a:tcPr marL="91425" marR="91425" marT="91425" marB="91425">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494800">
                <a:tc>
                  <a:txBody>
                    <a:bodyPr/>
                    <a:lstStyle/>
                    <a:p>
                      <a:pPr marL="0" lvl="0" indent="0" algn="l" rtl="0">
                        <a:spcBef>
                          <a:spcPts val="0"/>
                        </a:spcBef>
                        <a:spcAft>
                          <a:spcPts val="0"/>
                        </a:spcAft>
                        <a:buNone/>
                      </a:pPr>
                      <a:r>
                        <a:rPr lang="en" b="1">
                          <a:latin typeface="Old Standard TT"/>
                          <a:ea typeface="Old Standard TT"/>
                          <a:cs typeface="Old Standard TT"/>
                          <a:sym typeface="Old Standard TT"/>
                        </a:rPr>
                        <a:t>KNN</a:t>
                      </a:r>
                      <a:endParaRPr b="1">
                        <a:latin typeface="Old Standard TT"/>
                        <a:ea typeface="Old Standard TT"/>
                        <a:cs typeface="Old Standard TT"/>
                        <a:sym typeface="Old Standard TT"/>
                      </a:endParaRPr>
                    </a:p>
                  </a:txBody>
                  <a:tcPr marL="91425" marR="91425" marT="91425" marB="91425">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solidFill>
                      <a:srgbClr val="F9CB9C"/>
                    </a:solidFill>
                  </a:tcPr>
                </a:tc>
                <a:extLst>
                  <a:ext uri="{0D108BD9-81ED-4DB2-BD59-A6C34878D82A}">
                    <a16:rowId xmlns:a16="http://schemas.microsoft.com/office/drawing/2014/main" val="10001"/>
                  </a:ext>
                </a:extLst>
              </a:tr>
              <a:tr h="494800">
                <a:tc>
                  <a:txBody>
                    <a:bodyPr/>
                    <a:lstStyle/>
                    <a:p>
                      <a:pPr marL="0" lvl="0" indent="0" algn="l" rtl="0">
                        <a:spcBef>
                          <a:spcPts val="0"/>
                        </a:spcBef>
                        <a:spcAft>
                          <a:spcPts val="0"/>
                        </a:spcAft>
                        <a:buNone/>
                      </a:pPr>
                      <a:r>
                        <a:rPr lang="en" b="1">
                          <a:latin typeface="Old Standard TT"/>
                          <a:ea typeface="Old Standard TT"/>
                          <a:cs typeface="Old Standard TT"/>
                          <a:sym typeface="Old Standard TT"/>
                        </a:rPr>
                        <a:t>ARTIFICIAL NEURAL NETWORKS (ANN)</a:t>
                      </a:r>
                      <a:endParaRPr b="1">
                        <a:latin typeface="Old Standard TT"/>
                        <a:ea typeface="Old Standard TT"/>
                        <a:cs typeface="Old Standard TT"/>
                        <a:sym typeface="Old Standard TT"/>
                      </a:endParaRPr>
                    </a:p>
                  </a:txBody>
                  <a:tcPr marL="91425" marR="91425" marT="91425" marB="91425">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solidFill>
                      <a:srgbClr val="F9CB9C"/>
                    </a:solidFill>
                  </a:tcPr>
                </a:tc>
                <a:extLst>
                  <a:ext uri="{0D108BD9-81ED-4DB2-BD59-A6C34878D82A}">
                    <a16:rowId xmlns:a16="http://schemas.microsoft.com/office/drawing/2014/main" val="10002"/>
                  </a:ext>
                </a:extLst>
              </a:tr>
              <a:tr h="494800">
                <a:tc>
                  <a:txBody>
                    <a:bodyPr/>
                    <a:lstStyle/>
                    <a:p>
                      <a:pPr marL="0" lvl="0" indent="0" algn="l" rtl="0">
                        <a:spcBef>
                          <a:spcPts val="0"/>
                        </a:spcBef>
                        <a:spcAft>
                          <a:spcPts val="0"/>
                        </a:spcAft>
                        <a:buNone/>
                      </a:pPr>
                      <a:r>
                        <a:rPr lang="en" b="1">
                          <a:latin typeface="Old Standard TT"/>
                          <a:ea typeface="Old Standard TT"/>
                          <a:cs typeface="Old Standard TT"/>
                          <a:sym typeface="Old Standard TT"/>
                        </a:rPr>
                        <a:t>RANDOM FOREST</a:t>
                      </a:r>
                      <a:endParaRPr b="1">
                        <a:latin typeface="Old Standard TT"/>
                        <a:ea typeface="Old Standard TT"/>
                        <a:cs typeface="Old Standard TT"/>
                        <a:sym typeface="Old Standard TT"/>
                      </a:endParaRPr>
                    </a:p>
                  </a:txBody>
                  <a:tcPr marL="91425" marR="91425" marT="91425" marB="91425">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solidFill>
                      <a:srgbClr val="F9CB9C"/>
                    </a:solidFill>
                  </a:tcPr>
                </a:tc>
                <a:extLst>
                  <a:ext uri="{0D108BD9-81ED-4DB2-BD59-A6C34878D82A}">
                    <a16:rowId xmlns:a16="http://schemas.microsoft.com/office/drawing/2014/main" val="10003"/>
                  </a:ext>
                </a:extLst>
              </a:tr>
              <a:tr h="494800">
                <a:tc>
                  <a:txBody>
                    <a:bodyPr/>
                    <a:lstStyle/>
                    <a:p>
                      <a:pPr marL="0" lvl="0" indent="0" algn="l" rtl="0">
                        <a:spcBef>
                          <a:spcPts val="0"/>
                        </a:spcBef>
                        <a:spcAft>
                          <a:spcPts val="0"/>
                        </a:spcAft>
                        <a:buNone/>
                      </a:pPr>
                      <a:r>
                        <a:rPr lang="en" b="1" dirty="0">
                          <a:latin typeface="Old Standard TT"/>
                          <a:ea typeface="Old Standard TT"/>
                          <a:cs typeface="Old Standard TT"/>
                          <a:sym typeface="Old Standard TT"/>
                        </a:rPr>
                        <a:t>C50</a:t>
                      </a:r>
                      <a:endParaRPr b="1" dirty="0">
                        <a:latin typeface="Old Standard TT"/>
                        <a:ea typeface="Old Standard TT"/>
                        <a:cs typeface="Old Standard TT"/>
                        <a:sym typeface="Old Standard TT"/>
                      </a:endParaRPr>
                    </a:p>
                  </a:txBody>
                  <a:tcPr marL="91425" marR="91425" marT="91425" marB="91425">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solidFill>
                      <a:srgbClr val="F9CB9C"/>
                    </a:solidFill>
                  </a:tcPr>
                </a:tc>
                <a:extLst>
                  <a:ext uri="{0D108BD9-81ED-4DB2-BD59-A6C34878D82A}">
                    <a16:rowId xmlns:a16="http://schemas.microsoft.com/office/drawing/2014/main" val="10004"/>
                  </a:ext>
                </a:extLst>
              </a:tr>
              <a:tr h="4948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latin typeface="Old Standard TT"/>
                          <a:ea typeface="Old Standard TT"/>
                          <a:cs typeface="Old Standard TT"/>
                          <a:sym typeface="Old Standard TT"/>
                        </a:rPr>
                        <a:t>MULTI-CLASSIFICATION </a:t>
                      </a:r>
                    </a:p>
                    <a:p>
                      <a:pPr marL="0" lvl="0" indent="0" algn="l" rtl="0">
                        <a:spcBef>
                          <a:spcPts val="0"/>
                        </a:spcBef>
                        <a:spcAft>
                          <a:spcPts val="0"/>
                        </a:spcAft>
                        <a:buNone/>
                      </a:pPr>
                      <a:endParaRPr b="1" dirty="0">
                        <a:latin typeface="Old Standard TT"/>
                        <a:ea typeface="Old Standard TT"/>
                        <a:cs typeface="Old Standard TT"/>
                        <a:sym typeface="Old Standard TT"/>
                      </a:endParaRPr>
                    </a:p>
                  </a:txBody>
                  <a:tcPr marL="91425" marR="91425" marT="91425" marB="91425">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solidFill>
                      <a:srgbClr val="F9CB9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panose="02040502050405020303" pitchFamily="18" charset="0"/>
              </a:rPr>
              <a:t>NAIVE BAYES </a:t>
            </a:r>
            <a:endParaRPr dirty="0">
              <a:latin typeface="Georgia" panose="02040502050405020303" pitchFamily="18" charset="0"/>
            </a:endParaRPr>
          </a:p>
        </p:txBody>
      </p:sp>
      <p:sp>
        <p:nvSpPr>
          <p:cNvPr id="175" name="Google Shape;175;p30"/>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latin typeface="Georgia" panose="02040502050405020303" pitchFamily="18" charset="0"/>
              </a:rPr>
              <a:t>We have used 100% of our data while applying this model</a:t>
            </a:r>
            <a:endParaRPr dirty="0">
              <a:latin typeface="Georgia" panose="02040502050405020303" pitchFamily="18" charset="0"/>
            </a:endParaRPr>
          </a:p>
          <a:p>
            <a:pPr marL="457200" lvl="0" indent="0" algn="l" rtl="0">
              <a:spcBef>
                <a:spcPts val="1600"/>
              </a:spcBef>
              <a:spcAft>
                <a:spcPts val="1600"/>
              </a:spcAft>
              <a:buNone/>
            </a:pPr>
            <a:endParaRPr dirty="0"/>
          </a:p>
        </p:txBody>
      </p:sp>
      <p:pic>
        <p:nvPicPr>
          <p:cNvPr id="176" name="Google Shape;176;p30"/>
          <p:cNvPicPr preferRelativeResize="0"/>
          <p:nvPr/>
        </p:nvPicPr>
        <p:blipFill>
          <a:blip r:embed="rId3">
            <a:alphaModFix/>
          </a:blip>
          <a:stretch>
            <a:fillRect/>
          </a:stretch>
        </p:blipFill>
        <p:spPr>
          <a:xfrm>
            <a:off x="474875" y="1649950"/>
            <a:ext cx="5478726" cy="27516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panose="02040502050405020303" pitchFamily="18" charset="0"/>
              </a:rPr>
              <a:t>KNN</a:t>
            </a:r>
            <a:endParaRPr dirty="0">
              <a:latin typeface="Georgia" panose="02040502050405020303" pitchFamily="18" charset="0"/>
            </a:endParaRPr>
          </a:p>
        </p:txBody>
      </p:sp>
      <p:sp>
        <p:nvSpPr>
          <p:cNvPr id="182" name="Google Shape;182;p31"/>
          <p:cNvSpPr txBox="1">
            <a:spLocks noGrp="1"/>
          </p:cNvSpPr>
          <p:nvPr>
            <p:ph type="body" idx="1"/>
          </p:nvPr>
        </p:nvSpPr>
        <p:spPr>
          <a:xfrm>
            <a:off x="311700" y="1171600"/>
            <a:ext cx="8520600" cy="383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latin typeface="Georgia" panose="02040502050405020303" pitchFamily="18" charset="0"/>
              </a:rPr>
              <a:t>We have used 33% of our data while applying KNN</a:t>
            </a:r>
            <a:endParaRPr dirty="0">
              <a:latin typeface="Georgia" panose="02040502050405020303" pitchFamily="18" charset="0"/>
            </a:endParaRPr>
          </a:p>
          <a:p>
            <a:pPr marL="457200" lvl="0" indent="-342900" algn="l" rtl="0">
              <a:spcBef>
                <a:spcPts val="0"/>
              </a:spcBef>
              <a:spcAft>
                <a:spcPts val="0"/>
              </a:spcAft>
              <a:buSzPts val="1800"/>
              <a:buChar char="●"/>
            </a:pPr>
            <a:r>
              <a:rPr lang="en" dirty="0">
                <a:latin typeface="Georgia" panose="02040502050405020303" pitchFamily="18" charset="0"/>
              </a:rPr>
              <a:t>The main attributes considered were: Gender, Age, </a:t>
            </a:r>
            <a:r>
              <a:rPr lang="en" dirty="0" err="1">
                <a:latin typeface="Georgia" panose="02040502050405020303" pitchFamily="18" charset="0"/>
              </a:rPr>
              <a:t>dae_year,tfa_year</a:t>
            </a:r>
            <a:endParaRPr dirty="0">
              <a:latin typeface="Georgia" panose="02040502050405020303" pitchFamily="18" charset="0"/>
            </a:endParaRPr>
          </a:p>
          <a:p>
            <a:pPr marL="457200" lvl="0" indent="0" algn="l" rtl="0">
              <a:spcBef>
                <a:spcPts val="1600"/>
              </a:spcBef>
              <a:spcAft>
                <a:spcPts val="1600"/>
              </a:spcAft>
              <a:buNone/>
            </a:pPr>
            <a:endParaRPr dirty="0"/>
          </a:p>
        </p:txBody>
      </p:sp>
      <p:pic>
        <p:nvPicPr>
          <p:cNvPr id="183" name="Google Shape;183;p31"/>
          <p:cNvPicPr preferRelativeResize="0"/>
          <p:nvPr/>
        </p:nvPicPr>
        <p:blipFill>
          <a:blip r:embed="rId3">
            <a:alphaModFix/>
          </a:blip>
          <a:stretch>
            <a:fillRect/>
          </a:stretch>
        </p:blipFill>
        <p:spPr>
          <a:xfrm>
            <a:off x="311700" y="2462593"/>
            <a:ext cx="9144000" cy="23275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4"/>
          <p:cNvPicPr preferRelativeResize="0"/>
          <p:nvPr/>
        </p:nvPicPr>
        <p:blipFill>
          <a:blip r:embed="rId3">
            <a:alphaModFix/>
          </a:blip>
          <a:stretch>
            <a:fillRect/>
          </a:stretch>
        </p:blipFill>
        <p:spPr>
          <a:xfrm>
            <a:off x="311700" y="328500"/>
            <a:ext cx="2407201" cy="3604776"/>
          </a:xfrm>
          <a:prstGeom prst="rect">
            <a:avLst/>
          </a:prstGeom>
          <a:noFill/>
          <a:ln>
            <a:noFill/>
          </a:ln>
        </p:spPr>
      </p:pic>
      <p:sp>
        <p:nvSpPr>
          <p:cNvPr id="67" name="Google Shape;67;p14"/>
          <p:cNvSpPr txBox="1"/>
          <p:nvPr/>
        </p:nvSpPr>
        <p:spPr>
          <a:xfrm>
            <a:off x="553250" y="3959200"/>
            <a:ext cx="2014200" cy="38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panose="02040502050405020303" pitchFamily="18" charset="0"/>
                <a:ea typeface="Playfair Display"/>
                <a:cs typeface="Playfair Display"/>
                <a:sym typeface="Playfair Display"/>
              </a:rPr>
              <a:t>Chenyu Tian </a:t>
            </a:r>
            <a:endParaRPr>
              <a:latin typeface="Georgia" panose="02040502050405020303" pitchFamily="18" charset="0"/>
              <a:ea typeface="Playfair Display"/>
              <a:cs typeface="Playfair Display"/>
              <a:sym typeface="Playfair Display"/>
            </a:endParaRPr>
          </a:p>
        </p:txBody>
      </p:sp>
      <p:sp>
        <p:nvSpPr>
          <p:cNvPr id="68" name="Google Shape;68;p14"/>
          <p:cNvSpPr txBox="1"/>
          <p:nvPr/>
        </p:nvSpPr>
        <p:spPr>
          <a:xfrm>
            <a:off x="3103525" y="3959300"/>
            <a:ext cx="2407200" cy="38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Playfair Display"/>
                <a:ea typeface="Playfair Display"/>
                <a:cs typeface="Playfair Display"/>
                <a:sym typeface="Playfair Display"/>
              </a:rPr>
              <a:t>            </a:t>
            </a:r>
            <a:r>
              <a:rPr lang="en" dirty="0">
                <a:latin typeface="Georgia" panose="02040502050405020303" pitchFamily="18" charset="0"/>
                <a:ea typeface="Playfair Display"/>
                <a:cs typeface="Playfair Display"/>
                <a:sym typeface="Playfair Display"/>
              </a:rPr>
              <a:t>Priyanka Batavia</a:t>
            </a:r>
            <a:endParaRPr dirty="0">
              <a:latin typeface="Georgia" panose="02040502050405020303" pitchFamily="18" charset="0"/>
              <a:ea typeface="Playfair Display"/>
              <a:cs typeface="Playfair Display"/>
              <a:sym typeface="Playfair Display"/>
            </a:endParaRPr>
          </a:p>
        </p:txBody>
      </p:sp>
      <p:sp>
        <p:nvSpPr>
          <p:cNvPr id="69" name="Google Shape;69;p14"/>
          <p:cNvSpPr txBox="1"/>
          <p:nvPr/>
        </p:nvSpPr>
        <p:spPr>
          <a:xfrm>
            <a:off x="6068475" y="3933275"/>
            <a:ext cx="2506800" cy="45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panose="02040502050405020303" pitchFamily="18" charset="0"/>
                <a:ea typeface="Playfair Display"/>
                <a:cs typeface="Playfair Display"/>
                <a:sym typeface="Playfair Display"/>
              </a:rPr>
              <a:t>              Siddharth Mandgi</a:t>
            </a:r>
            <a:endParaRPr dirty="0">
              <a:latin typeface="Georgia" panose="02040502050405020303" pitchFamily="18" charset="0"/>
              <a:ea typeface="Playfair Display"/>
              <a:cs typeface="Playfair Display"/>
              <a:sym typeface="Playfair Display"/>
            </a:endParaRPr>
          </a:p>
        </p:txBody>
      </p:sp>
      <p:pic>
        <p:nvPicPr>
          <p:cNvPr id="70" name="Google Shape;70;p14"/>
          <p:cNvPicPr preferRelativeResize="0"/>
          <p:nvPr/>
        </p:nvPicPr>
        <p:blipFill>
          <a:blip r:embed="rId4">
            <a:alphaModFix/>
          </a:blip>
          <a:stretch>
            <a:fillRect/>
          </a:stretch>
        </p:blipFill>
        <p:spPr>
          <a:xfrm>
            <a:off x="2891125" y="328500"/>
            <a:ext cx="3026549" cy="3604774"/>
          </a:xfrm>
          <a:prstGeom prst="rect">
            <a:avLst/>
          </a:prstGeom>
          <a:noFill/>
          <a:ln>
            <a:noFill/>
          </a:ln>
        </p:spPr>
      </p:pic>
      <p:pic>
        <p:nvPicPr>
          <p:cNvPr id="71" name="Google Shape;71;p14"/>
          <p:cNvPicPr preferRelativeResize="0"/>
          <p:nvPr/>
        </p:nvPicPr>
        <p:blipFill>
          <a:blip r:embed="rId5">
            <a:alphaModFix/>
          </a:blip>
          <a:stretch>
            <a:fillRect/>
          </a:stretch>
        </p:blipFill>
        <p:spPr>
          <a:xfrm>
            <a:off x="6475075" y="328500"/>
            <a:ext cx="1847676" cy="36047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panose="02040502050405020303" pitchFamily="18" charset="0"/>
              </a:rPr>
              <a:t>ANN</a:t>
            </a:r>
            <a:endParaRPr dirty="0">
              <a:latin typeface="Georgia" panose="02040502050405020303" pitchFamily="18" charset="0"/>
            </a:endParaRPr>
          </a:p>
        </p:txBody>
      </p:sp>
      <p:sp>
        <p:nvSpPr>
          <p:cNvPr id="189" name="Google Shape;189;p32"/>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latin typeface="Georgia" panose="02040502050405020303" pitchFamily="18" charset="0"/>
              </a:rPr>
              <a:t>We have used 50% of the data while applying this model</a:t>
            </a:r>
            <a:endParaRPr dirty="0">
              <a:latin typeface="Georgia" panose="02040502050405020303" pitchFamily="18" charset="0"/>
            </a:endParaRPr>
          </a:p>
          <a:p>
            <a:pPr marL="457200" lvl="0" indent="-342900" algn="l" rtl="0">
              <a:spcBef>
                <a:spcPts val="0"/>
              </a:spcBef>
              <a:spcAft>
                <a:spcPts val="0"/>
              </a:spcAft>
              <a:buSzPts val="1800"/>
              <a:buChar char="●"/>
            </a:pPr>
            <a:r>
              <a:rPr lang="en" dirty="0">
                <a:latin typeface="Georgia" panose="02040502050405020303" pitchFamily="18" charset="0"/>
              </a:rPr>
              <a:t>The main attributes considered were: Gender, Age, </a:t>
            </a:r>
            <a:r>
              <a:rPr lang="en" dirty="0" err="1">
                <a:latin typeface="Georgia" panose="02040502050405020303" pitchFamily="18" charset="0"/>
              </a:rPr>
              <a:t>dae_year,tfa_year</a:t>
            </a:r>
            <a:endParaRPr dirty="0">
              <a:latin typeface="Georgia" panose="02040502050405020303" pitchFamily="18" charset="0"/>
            </a:endParaRPr>
          </a:p>
          <a:p>
            <a:pPr marL="457200" lvl="0" indent="0" algn="l" rtl="0">
              <a:spcBef>
                <a:spcPts val="1600"/>
              </a:spcBef>
              <a:spcAft>
                <a:spcPts val="160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panose="02040502050405020303" pitchFamily="18" charset="0"/>
              </a:rPr>
              <a:t>ANN</a:t>
            </a:r>
            <a:endParaRPr dirty="0">
              <a:latin typeface="Georgia" panose="02040502050405020303" pitchFamily="18" charset="0"/>
            </a:endParaRPr>
          </a:p>
        </p:txBody>
      </p:sp>
      <p:pic>
        <p:nvPicPr>
          <p:cNvPr id="195" name="Google Shape;195;p33"/>
          <p:cNvPicPr preferRelativeResize="0"/>
          <p:nvPr/>
        </p:nvPicPr>
        <p:blipFill rotWithShape="1">
          <a:blip r:embed="rId3">
            <a:alphaModFix/>
          </a:blip>
          <a:srcRect l="37675"/>
          <a:stretch/>
        </p:blipFill>
        <p:spPr>
          <a:xfrm>
            <a:off x="4037000" y="1003150"/>
            <a:ext cx="4693976" cy="3898300"/>
          </a:xfrm>
          <a:prstGeom prst="rect">
            <a:avLst/>
          </a:prstGeom>
          <a:noFill/>
          <a:ln>
            <a:noFill/>
          </a:ln>
        </p:spPr>
      </p:pic>
      <p:pic>
        <p:nvPicPr>
          <p:cNvPr id="196" name="Google Shape;196;p33"/>
          <p:cNvPicPr preferRelativeResize="0"/>
          <p:nvPr/>
        </p:nvPicPr>
        <p:blipFill rotWithShape="1">
          <a:blip r:embed="rId3">
            <a:alphaModFix/>
          </a:blip>
          <a:srcRect t="66663" r="62644"/>
          <a:stretch/>
        </p:blipFill>
        <p:spPr>
          <a:xfrm>
            <a:off x="181525" y="1058225"/>
            <a:ext cx="3725800" cy="38432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panose="02040502050405020303" pitchFamily="18" charset="0"/>
              </a:rPr>
              <a:t>RANDOM FOREST</a:t>
            </a:r>
            <a:endParaRPr dirty="0">
              <a:latin typeface="Georgia" panose="02040502050405020303" pitchFamily="18" charset="0"/>
            </a:endParaRPr>
          </a:p>
        </p:txBody>
      </p:sp>
      <p:sp>
        <p:nvSpPr>
          <p:cNvPr id="202" name="Google Shape;202;p3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3" name="Google Shape;203;p34"/>
          <p:cNvPicPr preferRelativeResize="0"/>
          <p:nvPr/>
        </p:nvPicPr>
        <p:blipFill>
          <a:blip r:embed="rId3">
            <a:alphaModFix/>
          </a:blip>
          <a:stretch>
            <a:fillRect/>
          </a:stretch>
        </p:blipFill>
        <p:spPr>
          <a:xfrm>
            <a:off x="311700" y="1171600"/>
            <a:ext cx="8520600" cy="36952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334525" y="202975"/>
            <a:ext cx="8520600" cy="3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panose="02040502050405020303" pitchFamily="18" charset="0"/>
              </a:rPr>
              <a:t>C50</a:t>
            </a:r>
            <a:endParaRPr dirty="0">
              <a:latin typeface="Georgia" panose="02040502050405020303" pitchFamily="18" charset="0"/>
            </a:endParaRPr>
          </a:p>
        </p:txBody>
      </p:sp>
      <p:pic>
        <p:nvPicPr>
          <p:cNvPr id="209" name="Google Shape;209;p35"/>
          <p:cNvPicPr preferRelativeResize="0"/>
          <p:nvPr/>
        </p:nvPicPr>
        <p:blipFill>
          <a:blip r:embed="rId3">
            <a:alphaModFix/>
          </a:blip>
          <a:stretch>
            <a:fillRect/>
          </a:stretch>
        </p:blipFill>
        <p:spPr>
          <a:xfrm>
            <a:off x="334525" y="841973"/>
            <a:ext cx="8543424" cy="400163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panose="02040502050405020303" pitchFamily="18" charset="0"/>
              </a:rPr>
              <a:t>Comparing accuracies of different models </a:t>
            </a:r>
            <a:endParaRPr dirty="0">
              <a:latin typeface="Georgia" panose="02040502050405020303" pitchFamily="18" charset="0"/>
            </a:endParaRPr>
          </a:p>
        </p:txBody>
      </p:sp>
      <p:graphicFrame>
        <p:nvGraphicFramePr>
          <p:cNvPr id="221" name="Google Shape;221;p37"/>
          <p:cNvGraphicFramePr/>
          <p:nvPr>
            <p:extLst>
              <p:ext uri="{D42A27DB-BD31-4B8C-83A1-F6EECF244321}">
                <p14:modId xmlns:p14="http://schemas.microsoft.com/office/powerpoint/2010/main" val="257206294"/>
              </p:ext>
            </p:extLst>
          </p:nvPr>
        </p:nvGraphicFramePr>
        <p:xfrm>
          <a:off x="525101" y="1149790"/>
          <a:ext cx="6853473" cy="2932518"/>
        </p:xfrm>
        <a:graphic>
          <a:graphicData uri="http://schemas.openxmlformats.org/drawingml/2006/table">
            <a:tbl>
              <a:tblPr>
                <a:noFill/>
                <a:tableStyleId>{8C0CEFFC-3A57-4EA3-9B71-A007F3D01895}</a:tableStyleId>
              </a:tblPr>
              <a:tblGrid>
                <a:gridCol w="3746762">
                  <a:extLst>
                    <a:ext uri="{9D8B030D-6E8A-4147-A177-3AD203B41FA5}">
                      <a16:colId xmlns:a16="http://schemas.microsoft.com/office/drawing/2014/main" val="20000"/>
                    </a:ext>
                  </a:extLst>
                </a:gridCol>
                <a:gridCol w="3106711">
                  <a:extLst>
                    <a:ext uri="{9D8B030D-6E8A-4147-A177-3AD203B41FA5}">
                      <a16:colId xmlns:a16="http://schemas.microsoft.com/office/drawing/2014/main" val="20001"/>
                    </a:ext>
                  </a:extLst>
                </a:gridCol>
              </a:tblGrid>
              <a:tr h="488753">
                <a:tc>
                  <a:txBody>
                    <a:bodyPr/>
                    <a:lstStyle/>
                    <a:p>
                      <a:pPr marL="0" lvl="0" indent="0" algn="l" rtl="0">
                        <a:spcBef>
                          <a:spcPts val="0"/>
                        </a:spcBef>
                        <a:spcAft>
                          <a:spcPts val="0"/>
                        </a:spcAft>
                        <a:buNone/>
                      </a:pPr>
                      <a:r>
                        <a:rPr lang="en" b="1" dirty="0">
                          <a:latin typeface="Old Standard TT"/>
                          <a:ea typeface="Old Standard TT"/>
                          <a:cs typeface="Old Standard TT"/>
                          <a:sym typeface="Old Standard TT"/>
                        </a:rPr>
                        <a:t>MODELS</a:t>
                      </a:r>
                      <a:endParaRPr b="1" dirty="0">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b="1" dirty="0">
                          <a:latin typeface="Old Standard TT"/>
                          <a:ea typeface="Old Standard TT"/>
                          <a:cs typeface="Old Standard TT"/>
                          <a:sym typeface="Old Standard TT"/>
                        </a:rPr>
                        <a:t>ACCURACIES </a:t>
                      </a:r>
                      <a:endParaRPr b="1" dirty="0">
                        <a:latin typeface="Old Standard TT"/>
                        <a:ea typeface="Old Standard TT"/>
                        <a:cs typeface="Old Standard TT"/>
                        <a:sym typeface="Old Standard TT"/>
                      </a:endParaRPr>
                    </a:p>
                  </a:txBody>
                  <a:tcPr marL="91425" marR="91425" marT="91425" marB="91425"/>
                </a:tc>
                <a:extLst>
                  <a:ext uri="{0D108BD9-81ED-4DB2-BD59-A6C34878D82A}">
                    <a16:rowId xmlns:a16="http://schemas.microsoft.com/office/drawing/2014/main" val="10000"/>
                  </a:ext>
                </a:extLst>
              </a:tr>
              <a:tr h="488753">
                <a:tc>
                  <a:txBody>
                    <a:bodyPr/>
                    <a:lstStyle/>
                    <a:p>
                      <a:pPr marL="0" lvl="0" indent="0" algn="l" rtl="0">
                        <a:spcBef>
                          <a:spcPts val="0"/>
                        </a:spcBef>
                        <a:spcAft>
                          <a:spcPts val="0"/>
                        </a:spcAft>
                        <a:buNone/>
                      </a:pPr>
                      <a:r>
                        <a:rPr lang="en">
                          <a:latin typeface="Old Standard TT"/>
                          <a:ea typeface="Old Standard TT"/>
                          <a:cs typeface="Old Standard TT"/>
                          <a:sym typeface="Old Standard TT"/>
                        </a:rPr>
                        <a:t>NAIVE BAYES</a:t>
                      </a:r>
                      <a:endParaRPr>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a:latin typeface="Old Standard TT"/>
                          <a:ea typeface="Old Standard TT"/>
                          <a:cs typeface="Old Standard TT"/>
                          <a:sym typeface="Old Standard TT"/>
                        </a:rPr>
                        <a:t>68.07992</a:t>
                      </a:r>
                      <a:endParaRPr>
                        <a:latin typeface="Old Standard TT"/>
                        <a:ea typeface="Old Standard TT"/>
                        <a:cs typeface="Old Standard TT"/>
                        <a:sym typeface="Old Standard TT"/>
                      </a:endParaRPr>
                    </a:p>
                  </a:txBody>
                  <a:tcPr marL="91425" marR="91425" marT="91425" marB="91425"/>
                </a:tc>
                <a:extLst>
                  <a:ext uri="{0D108BD9-81ED-4DB2-BD59-A6C34878D82A}">
                    <a16:rowId xmlns:a16="http://schemas.microsoft.com/office/drawing/2014/main" val="10001"/>
                  </a:ext>
                </a:extLst>
              </a:tr>
              <a:tr h="488753">
                <a:tc>
                  <a:txBody>
                    <a:bodyPr/>
                    <a:lstStyle/>
                    <a:p>
                      <a:pPr marL="0" lvl="0" indent="0" algn="l" rtl="0">
                        <a:spcBef>
                          <a:spcPts val="0"/>
                        </a:spcBef>
                        <a:spcAft>
                          <a:spcPts val="0"/>
                        </a:spcAft>
                        <a:buNone/>
                      </a:pPr>
                      <a:r>
                        <a:rPr lang="en">
                          <a:latin typeface="Old Standard TT"/>
                          <a:ea typeface="Old Standard TT"/>
                          <a:cs typeface="Old Standard TT"/>
                          <a:sym typeface="Old Standard TT"/>
                        </a:rPr>
                        <a:t>KNN</a:t>
                      </a:r>
                      <a:endParaRPr>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a:latin typeface="Old Standard TT"/>
                          <a:ea typeface="Old Standard TT"/>
                          <a:cs typeface="Old Standard TT"/>
                          <a:sym typeface="Old Standard TT"/>
                        </a:rPr>
                        <a:t>69.53833</a:t>
                      </a:r>
                      <a:endParaRPr>
                        <a:latin typeface="Old Standard TT"/>
                        <a:ea typeface="Old Standard TT"/>
                        <a:cs typeface="Old Standard TT"/>
                        <a:sym typeface="Old Standard TT"/>
                      </a:endParaRPr>
                    </a:p>
                  </a:txBody>
                  <a:tcPr marL="91425" marR="91425" marT="91425" marB="91425"/>
                </a:tc>
                <a:extLst>
                  <a:ext uri="{0D108BD9-81ED-4DB2-BD59-A6C34878D82A}">
                    <a16:rowId xmlns:a16="http://schemas.microsoft.com/office/drawing/2014/main" val="10002"/>
                  </a:ext>
                </a:extLst>
              </a:tr>
              <a:tr h="488753">
                <a:tc>
                  <a:txBody>
                    <a:bodyPr/>
                    <a:lstStyle/>
                    <a:p>
                      <a:pPr marL="0" lvl="0" indent="0" algn="l" rtl="0">
                        <a:spcBef>
                          <a:spcPts val="0"/>
                        </a:spcBef>
                        <a:spcAft>
                          <a:spcPts val="0"/>
                        </a:spcAft>
                        <a:buNone/>
                      </a:pPr>
                      <a:r>
                        <a:rPr lang="en">
                          <a:latin typeface="Old Standard TT"/>
                          <a:ea typeface="Old Standard TT"/>
                          <a:cs typeface="Old Standard TT"/>
                          <a:sym typeface="Old Standard TT"/>
                        </a:rPr>
                        <a:t>ANN</a:t>
                      </a:r>
                      <a:endParaRPr>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a:latin typeface="Old Standard TT"/>
                          <a:ea typeface="Old Standard TT"/>
                          <a:cs typeface="Old Standard TT"/>
                          <a:sym typeface="Old Standard TT"/>
                        </a:rPr>
                        <a:t>71.59772</a:t>
                      </a:r>
                      <a:endParaRPr>
                        <a:latin typeface="Old Standard TT"/>
                        <a:ea typeface="Old Standard TT"/>
                        <a:cs typeface="Old Standard TT"/>
                        <a:sym typeface="Old Standard TT"/>
                      </a:endParaRPr>
                    </a:p>
                  </a:txBody>
                  <a:tcPr marL="91425" marR="91425" marT="91425" marB="91425"/>
                </a:tc>
                <a:extLst>
                  <a:ext uri="{0D108BD9-81ED-4DB2-BD59-A6C34878D82A}">
                    <a16:rowId xmlns:a16="http://schemas.microsoft.com/office/drawing/2014/main" val="10003"/>
                  </a:ext>
                </a:extLst>
              </a:tr>
              <a:tr h="488753">
                <a:tc>
                  <a:txBody>
                    <a:bodyPr/>
                    <a:lstStyle/>
                    <a:p>
                      <a:pPr marL="0" lvl="0" indent="0" algn="l" rtl="0">
                        <a:spcBef>
                          <a:spcPts val="0"/>
                        </a:spcBef>
                        <a:spcAft>
                          <a:spcPts val="0"/>
                        </a:spcAft>
                        <a:buNone/>
                      </a:pPr>
                      <a:r>
                        <a:rPr lang="en">
                          <a:latin typeface="Old Standard TT"/>
                          <a:ea typeface="Old Standard TT"/>
                          <a:cs typeface="Old Standard TT"/>
                          <a:sym typeface="Old Standard TT"/>
                        </a:rPr>
                        <a:t>RANDOM FOREST</a:t>
                      </a:r>
                      <a:endParaRPr>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a:latin typeface="Old Standard TT"/>
                          <a:ea typeface="Old Standard TT"/>
                          <a:cs typeface="Old Standard TT"/>
                          <a:sym typeface="Old Standard TT"/>
                        </a:rPr>
                        <a:t>72.98855</a:t>
                      </a:r>
                      <a:endParaRPr>
                        <a:latin typeface="Old Standard TT"/>
                        <a:ea typeface="Old Standard TT"/>
                        <a:cs typeface="Old Standard TT"/>
                        <a:sym typeface="Old Standard TT"/>
                      </a:endParaRPr>
                    </a:p>
                  </a:txBody>
                  <a:tcPr marL="91425" marR="91425" marT="91425" marB="91425"/>
                </a:tc>
                <a:extLst>
                  <a:ext uri="{0D108BD9-81ED-4DB2-BD59-A6C34878D82A}">
                    <a16:rowId xmlns:a16="http://schemas.microsoft.com/office/drawing/2014/main" val="10004"/>
                  </a:ext>
                </a:extLst>
              </a:tr>
              <a:tr h="488753">
                <a:tc>
                  <a:txBody>
                    <a:bodyPr/>
                    <a:lstStyle/>
                    <a:p>
                      <a:pPr marL="0" lvl="0" indent="0" algn="l" rtl="0">
                        <a:spcBef>
                          <a:spcPts val="0"/>
                        </a:spcBef>
                        <a:spcAft>
                          <a:spcPts val="0"/>
                        </a:spcAft>
                        <a:buNone/>
                      </a:pPr>
                      <a:r>
                        <a:rPr lang="en" dirty="0">
                          <a:latin typeface="Old Standard TT"/>
                          <a:ea typeface="Old Standard TT"/>
                          <a:cs typeface="Old Standard TT"/>
                          <a:sym typeface="Old Standard TT"/>
                        </a:rPr>
                        <a:t>C50</a:t>
                      </a:r>
                      <a:endParaRPr dirty="0">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dirty="0">
                          <a:latin typeface="Old Standard TT"/>
                          <a:ea typeface="Old Standard TT"/>
                          <a:cs typeface="Old Standard TT"/>
                          <a:sym typeface="Old Standard TT"/>
                        </a:rPr>
                        <a:t>71.93415</a:t>
                      </a:r>
                      <a:endParaRPr dirty="0">
                        <a:latin typeface="Old Standard TT"/>
                        <a:ea typeface="Old Standard TT"/>
                        <a:cs typeface="Old Standard TT"/>
                        <a:sym typeface="Old Standard TT"/>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panose="02040502050405020303" pitchFamily="18" charset="0"/>
              </a:rPr>
              <a:t>Multi-Classification</a:t>
            </a:r>
            <a:endParaRPr dirty="0">
              <a:latin typeface="Georgia" panose="02040502050405020303" pitchFamily="18" charset="0"/>
            </a:endParaRPr>
          </a:p>
        </p:txBody>
      </p:sp>
      <p:sp>
        <p:nvSpPr>
          <p:cNvPr id="227" name="Google Shape;227;p38"/>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600" dirty="0">
                <a:latin typeface="Georgia"/>
                <a:ea typeface="Georgia"/>
                <a:cs typeface="Georgia"/>
                <a:sym typeface="Georgia"/>
              </a:rPr>
              <a:t> A classification task with more than two classes; e.g., classify a set of images of fruits which may be oranges, apples, or pears. Multi-class classification makes the assumption that each sample is assigned to one and only one label: a fruit can be either an apple or a pear but not both at the same time.</a:t>
            </a:r>
            <a:endParaRPr sz="1600" dirty="0">
              <a:latin typeface="Georgia"/>
              <a:ea typeface="Georgia"/>
              <a:cs typeface="Georgia"/>
              <a:sym typeface="Georgia"/>
            </a:endParaRPr>
          </a:p>
          <a:p>
            <a:pPr marL="457200" lvl="0" indent="-330200" algn="l" rtl="0">
              <a:spcBef>
                <a:spcPts val="0"/>
              </a:spcBef>
              <a:spcAft>
                <a:spcPts val="0"/>
              </a:spcAft>
              <a:buSzPts val="1600"/>
              <a:buFont typeface="Georgia"/>
              <a:buChar char="●"/>
            </a:pPr>
            <a:r>
              <a:rPr lang="en" sz="1600" dirty="0">
                <a:latin typeface="Georgia"/>
                <a:ea typeface="Georgia"/>
                <a:cs typeface="Georgia"/>
                <a:sym typeface="Georgia"/>
              </a:rPr>
              <a:t> The challenge in Kaggle was to classify the destination for each particular user.</a:t>
            </a:r>
            <a:endParaRPr sz="1600" dirty="0">
              <a:latin typeface="Georgia"/>
              <a:ea typeface="Georgia"/>
              <a:cs typeface="Georgia"/>
              <a:sym typeface="Georgia"/>
            </a:endParaRPr>
          </a:p>
          <a:p>
            <a:pPr marL="457200" lvl="0" indent="0" algn="l" rtl="0">
              <a:spcBef>
                <a:spcPts val="1600"/>
              </a:spcBef>
              <a:spcAft>
                <a:spcPts val="1600"/>
              </a:spcAft>
              <a:buNone/>
            </a:pPr>
            <a:endParaRPr sz="1600" dirty="0">
              <a:latin typeface="Georgia"/>
              <a:ea typeface="Georgia"/>
              <a:cs typeface="Georgia"/>
              <a:sym typeface="Georgia"/>
            </a:endParaRPr>
          </a:p>
        </p:txBody>
      </p:sp>
      <p:pic>
        <p:nvPicPr>
          <p:cNvPr id="228" name="Google Shape;228;p38"/>
          <p:cNvPicPr preferRelativeResize="0"/>
          <p:nvPr/>
        </p:nvPicPr>
        <p:blipFill>
          <a:blip r:embed="rId3">
            <a:alphaModFix/>
          </a:blip>
          <a:stretch>
            <a:fillRect/>
          </a:stretch>
        </p:blipFill>
        <p:spPr>
          <a:xfrm>
            <a:off x="516375" y="2743875"/>
            <a:ext cx="5052375" cy="1769901"/>
          </a:xfrm>
          <a:prstGeom prst="rect">
            <a:avLst/>
          </a:prstGeom>
          <a:noFill/>
          <a:ln>
            <a:noFill/>
          </a:ln>
        </p:spPr>
      </p:pic>
      <p:pic>
        <p:nvPicPr>
          <p:cNvPr id="229" name="Google Shape;229;p38"/>
          <p:cNvPicPr preferRelativeResize="0"/>
          <p:nvPr/>
        </p:nvPicPr>
        <p:blipFill>
          <a:blip r:embed="rId4">
            <a:alphaModFix/>
          </a:blip>
          <a:stretch>
            <a:fillRect/>
          </a:stretch>
        </p:blipFill>
        <p:spPr>
          <a:xfrm>
            <a:off x="6712875" y="2743874"/>
            <a:ext cx="1670626" cy="16805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panose="02040502050405020303" pitchFamily="18" charset="0"/>
              </a:rPr>
              <a:t>Multi-Classification</a:t>
            </a:r>
            <a:endParaRPr dirty="0">
              <a:latin typeface="Georgia" panose="02040502050405020303" pitchFamily="18" charset="0"/>
            </a:endParaRPr>
          </a:p>
        </p:txBody>
      </p:sp>
      <p:sp>
        <p:nvSpPr>
          <p:cNvPr id="235" name="Google Shape;235;p3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latin typeface="Georgia" panose="02040502050405020303" pitchFamily="18" charset="0"/>
              </a:rPr>
              <a:t>We have used the library </a:t>
            </a:r>
            <a:r>
              <a:rPr lang="en" dirty="0" err="1">
                <a:latin typeface="Georgia" panose="02040502050405020303" pitchFamily="18" charset="0"/>
              </a:rPr>
              <a:t>Xgboost</a:t>
            </a:r>
            <a:r>
              <a:rPr lang="en" dirty="0">
                <a:latin typeface="Georgia" panose="02040502050405020303" pitchFamily="18" charset="0"/>
              </a:rPr>
              <a:t> for this purpose</a:t>
            </a:r>
            <a:endParaRPr dirty="0">
              <a:latin typeface="Georgia" panose="02040502050405020303" pitchFamily="18" charset="0"/>
            </a:endParaRPr>
          </a:p>
          <a:p>
            <a:pPr marL="457200" lvl="0" indent="-342900" algn="l" rtl="0">
              <a:spcBef>
                <a:spcPts val="0"/>
              </a:spcBef>
              <a:spcAft>
                <a:spcPts val="0"/>
              </a:spcAft>
              <a:buSzPts val="1800"/>
              <a:buChar char="●"/>
            </a:pPr>
            <a:r>
              <a:rPr lang="en" dirty="0" err="1">
                <a:solidFill>
                  <a:srgbClr val="222222"/>
                </a:solidFill>
                <a:latin typeface="Georgia" panose="02040502050405020303" pitchFamily="18" charset="0"/>
              </a:rPr>
              <a:t>XGBoost</a:t>
            </a:r>
            <a:r>
              <a:rPr lang="en" dirty="0">
                <a:solidFill>
                  <a:srgbClr val="222222"/>
                </a:solidFill>
                <a:latin typeface="Georgia" panose="02040502050405020303" pitchFamily="18" charset="0"/>
              </a:rPr>
              <a:t> is an algorithm that has recently been dominating applied machine learning and Kaggle competitions for structured or tabular data. </a:t>
            </a:r>
            <a:r>
              <a:rPr lang="en" dirty="0" err="1">
                <a:solidFill>
                  <a:srgbClr val="222222"/>
                </a:solidFill>
                <a:latin typeface="Georgia" panose="02040502050405020303" pitchFamily="18" charset="0"/>
              </a:rPr>
              <a:t>XGBoost</a:t>
            </a:r>
            <a:r>
              <a:rPr lang="en" dirty="0">
                <a:solidFill>
                  <a:srgbClr val="222222"/>
                </a:solidFill>
                <a:latin typeface="Georgia" panose="02040502050405020303" pitchFamily="18" charset="0"/>
              </a:rPr>
              <a:t> is an implementation of gradient boosted decision trees designed for speed and performance</a:t>
            </a:r>
            <a:endParaRPr dirty="0">
              <a:solidFill>
                <a:srgbClr val="222222"/>
              </a:solidFill>
              <a:latin typeface="Georgia" panose="02040502050405020303" pitchFamily="18" charset="0"/>
            </a:endParaRPr>
          </a:p>
          <a:p>
            <a:pPr marL="457200" lvl="0" indent="-342900" algn="l" rtl="0">
              <a:spcBef>
                <a:spcPts val="0"/>
              </a:spcBef>
              <a:spcAft>
                <a:spcPts val="0"/>
              </a:spcAft>
              <a:buClr>
                <a:srgbClr val="222222"/>
              </a:buClr>
              <a:buSzPts val="1800"/>
              <a:buChar char="●"/>
            </a:pPr>
            <a:r>
              <a:rPr lang="en" dirty="0">
                <a:solidFill>
                  <a:srgbClr val="222222"/>
                </a:solidFill>
                <a:latin typeface="Georgia" panose="02040502050405020303" pitchFamily="18" charset="0"/>
              </a:rPr>
              <a:t>We have used </a:t>
            </a:r>
            <a:r>
              <a:rPr lang="en" dirty="0" err="1">
                <a:solidFill>
                  <a:srgbClr val="222222"/>
                </a:solidFill>
                <a:latin typeface="Georgia" panose="02040502050405020303" pitchFamily="18" charset="0"/>
              </a:rPr>
              <a:t>XGBoost</a:t>
            </a:r>
            <a:r>
              <a:rPr lang="en" dirty="0">
                <a:solidFill>
                  <a:srgbClr val="222222"/>
                </a:solidFill>
                <a:latin typeface="Georgia" panose="02040502050405020303" pitchFamily="18" charset="0"/>
              </a:rPr>
              <a:t> because it is way more faster than the existing gradient boosting applications and supports various objective functions including classification and ranking </a:t>
            </a:r>
            <a:endParaRPr dirty="0">
              <a:solidFill>
                <a:srgbClr val="222222"/>
              </a:solidFill>
              <a:latin typeface="Georgia" panose="02040502050405020303" pitchFamily="18" charset="0"/>
            </a:endParaRPr>
          </a:p>
          <a:p>
            <a:pPr marL="457200" lvl="0" indent="0" algn="l" rtl="0">
              <a:spcBef>
                <a:spcPts val="1600"/>
              </a:spcBef>
              <a:spcAft>
                <a:spcPts val="1600"/>
              </a:spcAft>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panose="02040502050405020303" pitchFamily="18" charset="0"/>
              </a:rPr>
              <a:t>Multi-Classification</a:t>
            </a:r>
            <a:endParaRPr dirty="0">
              <a:latin typeface="Georgia" panose="02040502050405020303" pitchFamily="18" charset="0"/>
            </a:endParaRPr>
          </a:p>
        </p:txBody>
      </p:sp>
      <p:sp>
        <p:nvSpPr>
          <p:cNvPr id="241" name="Google Shape;241;p4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42" name="Google Shape;242;p40"/>
          <p:cNvPicPr preferRelativeResize="0"/>
          <p:nvPr/>
        </p:nvPicPr>
        <p:blipFill>
          <a:blip r:embed="rId3">
            <a:alphaModFix/>
          </a:blip>
          <a:stretch>
            <a:fillRect/>
          </a:stretch>
        </p:blipFill>
        <p:spPr>
          <a:xfrm>
            <a:off x="407025" y="1287325"/>
            <a:ext cx="2994975" cy="2015126"/>
          </a:xfrm>
          <a:prstGeom prst="rect">
            <a:avLst/>
          </a:prstGeom>
          <a:noFill/>
          <a:ln>
            <a:noFill/>
          </a:ln>
        </p:spPr>
      </p:pic>
      <p:pic>
        <p:nvPicPr>
          <p:cNvPr id="243" name="Google Shape;243;p40"/>
          <p:cNvPicPr preferRelativeResize="0"/>
          <p:nvPr/>
        </p:nvPicPr>
        <p:blipFill>
          <a:blip r:embed="rId4">
            <a:alphaModFix/>
          </a:blip>
          <a:stretch>
            <a:fillRect/>
          </a:stretch>
        </p:blipFill>
        <p:spPr>
          <a:xfrm>
            <a:off x="3746250" y="1733125"/>
            <a:ext cx="4353749" cy="613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panose="02040502050405020303" pitchFamily="18" charset="0"/>
              </a:rPr>
              <a:t>Conclusion </a:t>
            </a:r>
            <a:endParaRPr dirty="0">
              <a:latin typeface="Georgia" panose="02040502050405020303" pitchFamily="18" charset="0"/>
            </a:endParaRPr>
          </a:p>
        </p:txBody>
      </p:sp>
      <p:sp>
        <p:nvSpPr>
          <p:cNvPr id="249" name="Google Shape;249;p4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panose="02040502050405020303" pitchFamily="18" charset="0"/>
              </a:rPr>
              <a:t>Data </a:t>
            </a:r>
            <a:r>
              <a:rPr lang="en" dirty="0" err="1">
                <a:latin typeface="Georgia" panose="02040502050405020303" pitchFamily="18" charset="0"/>
              </a:rPr>
              <a:t>Visualisation</a:t>
            </a:r>
            <a:r>
              <a:rPr lang="en" dirty="0">
                <a:latin typeface="Georgia" panose="02040502050405020303" pitchFamily="18" charset="0"/>
              </a:rPr>
              <a:t> :- </a:t>
            </a:r>
            <a:endParaRPr dirty="0">
              <a:latin typeface="Georgia" panose="02040502050405020303" pitchFamily="18" charset="0"/>
            </a:endParaRPr>
          </a:p>
          <a:p>
            <a:pPr marL="457200" lvl="0" indent="-342900" algn="l" rtl="0">
              <a:spcBef>
                <a:spcPts val="1600"/>
              </a:spcBef>
              <a:spcAft>
                <a:spcPts val="0"/>
              </a:spcAft>
              <a:buSzPts val="1800"/>
              <a:buChar char="●"/>
            </a:pPr>
            <a:r>
              <a:rPr lang="en" dirty="0">
                <a:latin typeface="Georgia" panose="02040502050405020303" pitchFamily="18" charset="0"/>
              </a:rPr>
              <a:t>There are more number of females booking an Airbnb </a:t>
            </a:r>
            <a:endParaRPr dirty="0">
              <a:latin typeface="Georgia" panose="02040502050405020303" pitchFamily="18" charset="0"/>
            </a:endParaRPr>
          </a:p>
          <a:p>
            <a:pPr marL="457200" lvl="0" indent="-342900" algn="l" rtl="0">
              <a:spcBef>
                <a:spcPts val="0"/>
              </a:spcBef>
              <a:spcAft>
                <a:spcPts val="0"/>
              </a:spcAft>
              <a:buSzPts val="1800"/>
              <a:buChar char="●"/>
            </a:pPr>
            <a:r>
              <a:rPr lang="en" dirty="0">
                <a:latin typeface="Georgia" panose="02040502050405020303" pitchFamily="18" charset="0"/>
              </a:rPr>
              <a:t>The Average age people booking ranges from 30 - 40 years</a:t>
            </a:r>
            <a:endParaRPr dirty="0">
              <a:latin typeface="Georgia" panose="02040502050405020303" pitchFamily="18" charset="0"/>
            </a:endParaRPr>
          </a:p>
          <a:p>
            <a:pPr marL="457200" lvl="0" indent="-342900" algn="l" rtl="0">
              <a:spcBef>
                <a:spcPts val="0"/>
              </a:spcBef>
              <a:spcAft>
                <a:spcPts val="0"/>
              </a:spcAft>
              <a:buSzPts val="1800"/>
              <a:buChar char="●"/>
            </a:pPr>
            <a:r>
              <a:rPr lang="en" dirty="0">
                <a:latin typeface="Georgia" panose="02040502050405020303" pitchFamily="18" charset="0"/>
              </a:rPr>
              <a:t>The most used signup platform is a Web Browser (Safari , Chrome etc.)</a:t>
            </a:r>
            <a:endParaRPr dirty="0">
              <a:latin typeface="Georgia" panose="02040502050405020303" pitchFamily="18" charset="0"/>
            </a:endParaRPr>
          </a:p>
          <a:p>
            <a:pPr marL="457200" lvl="0" indent="-342900" algn="l" rtl="0">
              <a:spcBef>
                <a:spcPts val="0"/>
              </a:spcBef>
              <a:spcAft>
                <a:spcPts val="0"/>
              </a:spcAft>
              <a:buSzPts val="1800"/>
              <a:buChar char="●"/>
            </a:pPr>
            <a:r>
              <a:rPr lang="en" dirty="0">
                <a:latin typeface="Georgia" panose="02040502050405020303" pitchFamily="18" charset="0"/>
              </a:rPr>
              <a:t>From binary classification we can conclude that Random Forest Classifier works the best.</a:t>
            </a:r>
            <a:endParaRPr dirty="0">
              <a:latin typeface="Georgia" panose="02040502050405020303"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253"/>
        <p:cNvGrpSpPr/>
        <p:nvPr/>
      </p:nvGrpSpPr>
      <p:grpSpPr>
        <a:xfrm>
          <a:off x="0" y="0"/>
          <a:ext cx="0" cy="0"/>
          <a:chOff x="0" y="0"/>
          <a:chExt cx="0" cy="0"/>
        </a:xfrm>
      </p:grpSpPr>
      <p:sp>
        <p:nvSpPr>
          <p:cNvPr id="254" name="Google Shape;254;p42"/>
          <p:cNvSpPr txBox="1">
            <a:spLocks noGrp="1"/>
          </p:cNvSpPr>
          <p:nvPr>
            <p:ph type="title"/>
          </p:nvPr>
        </p:nvSpPr>
        <p:spPr>
          <a:xfrm>
            <a:off x="512700" y="630900"/>
            <a:ext cx="7925130" cy="295427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b="1" dirty="0">
                <a:latin typeface="Georgia" panose="02040502050405020303" pitchFamily="18" charset="0"/>
              </a:rPr>
              <a:t>THANK YOU-(enjoy the summer. Book your Airbnb soon…)</a:t>
            </a:r>
            <a:r>
              <a:rPr lang="en" sz="5400" dirty="0">
                <a:latin typeface="Georgia" panose="02040502050405020303" pitchFamily="18" charset="0"/>
              </a:rPr>
              <a:t> </a:t>
            </a:r>
            <a:endParaRPr sz="5400" dirty="0">
              <a:latin typeface="Georgia" panose="020405020504050203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445025"/>
            <a:ext cx="44688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panose="02040502050405020303" pitchFamily="18" charset="0"/>
              </a:rPr>
              <a:t>Introduction</a:t>
            </a:r>
            <a:endParaRPr dirty="0">
              <a:latin typeface="Georgia" panose="02040502050405020303" pitchFamily="18" charset="0"/>
            </a:endParaRPr>
          </a:p>
        </p:txBody>
      </p:sp>
      <p:sp>
        <p:nvSpPr>
          <p:cNvPr id="77" name="Google Shape;77;p15"/>
          <p:cNvSpPr txBox="1">
            <a:spLocks noGrp="1"/>
          </p:cNvSpPr>
          <p:nvPr>
            <p:ph type="body" idx="1"/>
          </p:nvPr>
        </p:nvSpPr>
        <p:spPr>
          <a:xfrm>
            <a:off x="311700" y="1171600"/>
            <a:ext cx="8520600" cy="372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222222"/>
              </a:buClr>
              <a:buSzPts val="1800"/>
              <a:buChar char="●"/>
            </a:pPr>
            <a:r>
              <a:rPr lang="en" dirty="0" err="1">
                <a:solidFill>
                  <a:srgbClr val="222222"/>
                </a:solidFill>
                <a:latin typeface="Georgia" panose="02040502050405020303" pitchFamily="18" charset="0"/>
              </a:rPr>
              <a:t>A‌i‌r‌b‌n‌b</a:t>
            </a:r>
            <a:r>
              <a:rPr lang="en" dirty="0">
                <a:solidFill>
                  <a:srgbClr val="222222"/>
                </a:solidFill>
                <a:latin typeface="Georgia" panose="02040502050405020303" pitchFamily="18" charset="0"/>
              </a:rPr>
              <a:t>‌, ‌headquartered in San Francisco, operates a global online marketplace and hospitality service accessible via its websites and mobile apps. Members can use the service to arrange or offer lodging, primarily homestays, or tourism experiences</a:t>
            </a:r>
            <a:endParaRPr dirty="0">
              <a:solidFill>
                <a:srgbClr val="222222"/>
              </a:solidFill>
              <a:latin typeface="Georgia" panose="02040502050405020303" pitchFamily="18" charset="0"/>
            </a:endParaRPr>
          </a:p>
          <a:p>
            <a:pPr marL="457200" lvl="0" indent="-342900" algn="l" rtl="0">
              <a:spcBef>
                <a:spcPts val="0"/>
              </a:spcBef>
              <a:spcAft>
                <a:spcPts val="0"/>
              </a:spcAft>
              <a:buClr>
                <a:srgbClr val="222222"/>
              </a:buClr>
              <a:buSzPts val="1800"/>
              <a:buChar char="●"/>
            </a:pPr>
            <a:r>
              <a:rPr lang="en" dirty="0">
                <a:solidFill>
                  <a:srgbClr val="222222"/>
                </a:solidFill>
                <a:latin typeface="Georgia" panose="02040502050405020303" pitchFamily="18" charset="0"/>
              </a:rPr>
              <a:t>Airbnb is an online marketplace which lets people rent out their properties or spare rooms to guests. Airbnb takes 3% commission of every booking from hosts, and between 6% and 12% from guests</a:t>
            </a:r>
            <a:endParaRPr dirty="0">
              <a:solidFill>
                <a:srgbClr val="222222"/>
              </a:solidFill>
              <a:latin typeface="Georgia" panose="02040502050405020303" pitchFamily="18" charset="0"/>
            </a:endParaRPr>
          </a:p>
          <a:p>
            <a:pPr marL="457200" lvl="0" indent="-342900" algn="l" rtl="0">
              <a:spcBef>
                <a:spcPts val="0"/>
              </a:spcBef>
              <a:spcAft>
                <a:spcPts val="0"/>
              </a:spcAft>
              <a:buClr>
                <a:srgbClr val="222222"/>
              </a:buClr>
              <a:buSzPts val="1800"/>
              <a:buChar char="●"/>
            </a:pPr>
            <a:r>
              <a:rPr lang="en" dirty="0">
                <a:latin typeface="Georgia" panose="02040502050405020303" pitchFamily="18" charset="0"/>
              </a:rPr>
              <a:t>New users on Airbnb can book a place to stay in 34,000+ cities across 190+ countries. By accurately predicting where a new user will book their first travel experience, Airbnb can share more personalized content with their community, decrease the average time to first booking, and better forecast demand.</a:t>
            </a:r>
            <a:endParaRPr dirty="0">
              <a:solidFill>
                <a:srgbClr val="222222"/>
              </a:solidFill>
              <a:latin typeface="Georgia" panose="02040502050405020303" pitchFamily="18" charset="0"/>
            </a:endParaRPr>
          </a:p>
        </p:txBody>
      </p:sp>
      <p:pic>
        <p:nvPicPr>
          <p:cNvPr id="78" name="Google Shape;78;p15"/>
          <p:cNvPicPr preferRelativeResize="0"/>
          <p:nvPr/>
        </p:nvPicPr>
        <p:blipFill>
          <a:blip r:embed="rId3">
            <a:alphaModFix/>
          </a:blip>
          <a:stretch>
            <a:fillRect/>
          </a:stretch>
        </p:blipFill>
        <p:spPr>
          <a:xfrm>
            <a:off x="6739425" y="80250"/>
            <a:ext cx="2222926" cy="1043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panose="02040502050405020303" pitchFamily="18" charset="0"/>
              </a:rPr>
              <a:t>Data</a:t>
            </a:r>
            <a:endParaRPr dirty="0">
              <a:latin typeface="Georgia" panose="02040502050405020303" pitchFamily="18" charset="0"/>
            </a:endParaRPr>
          </a:p>
        </p:txBody>
      </p:sp>
      <p:sp>
        <p:nvSpPr>
          <p:cNvPr id="84" name="Google Shape;84;p16"/>
          <p:cNvSpPr txBox="1">
            <a:spLocks noGrp="1"/>
          </p:cNvSpPr>
          <p:nvPr>
            <p:ph type="body" idx="1"/>
          </p:nvPr>
        </p:nvSpPr>
        <p:spPr>
          <a:xfrm>
            <a:off x="311700" y="1171600"/>
            <a:ext cx="8520600" cy="3825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latin typeface="Georgia" panose="02040502050405020303" pitchFamily="18" charset="0"/>
              </a:rPr>
              <a:t>Our dataset is taken from Kaggle </a:t>
            </a:r>
            <a:endParaRPr dirty="0">
              <a:latin typeface="Georgia" panose="02040502050405020303" pitchFamily="18" charset="0"/>
            </a:endParaRPr>
          </a:p>
          <a:p>
            <a:pPr marL="457200" lvl="0" indent="-342900" algn="l" rtl="0">
              <a:spcBef>
                <a:spcPts val="0"/>
              </a:spcBef>
              <a:spcAft>
                <a:spcPts val="0"/>
              </a:spcAft>
              <a:buClr>
                <a:srgbClr val="000000"/>
              </a:buClr>
              <a:buSzPts val="1800"/>
              <a:buChar char="●"/>
            </a:pPr>
            <a:r>
              <a:rPr lang="en" dirty="0">
                <a:solidFill>
                  <a:srgbClr val="000000"/>
                </a:solidFill>
                <a:latin typeface="Georgia" panose="02040502050405020303" pitchFamily="18" charset="0"/>
              </a:rPr>
              <a:t>The dataset is taken from a recruiting competition, Airbnb challenges the participants to predict in which country a new user will make his or her first booking</a:t>
            </a:r>
            <a:endParaRPr dirty="0">
              <a:solidFill>
                <a:srgbClr val="000000"/>
              </a:solidFill>
              <a:latin typeface="Georgia" panose="02040502050405020303" pitchFamily="18" charset="0"/>
            </a:endParaRPr>
          </a:p>
          <a:p>
            <a:pPr marL="457200" lvl="0" indent="-342900" algn="l" rtl="0">
              <a:spcBef>
                <a:spcPts val="0"/>
              </a:spcBef>
              <a:spcAft>
                <a:spcPts val="0"/>
              </a:spcAft>
              <a:buClr>
                <a:srgbClr val="000000"/>
              </a:buClr>
              <a:buSzPts val="1800"/>
              <a:buChar char="●"/>
            </a:pPr>
            <a:r>
              <a:rPr lang="en" dirty="0">
                <a:solidFill>
                  <a:srgbClr val="000000"/>
                </a:solidFill>
                <a:latin typeface="Georgia" panose="02040502050405020303" pitchFamily="18" charset="0"/>
              </a:rPr>
              <a:t>There are 19 variable's in our dataset</a:t>
            </a:r>
            <a:endParaRPr dirty="0">
              <a:solidFill>
                <a:srgbClr val="000000"/>
              </a:solidFill>
              <a:latin typeface="Georgia" panose="02040502050405020303" pitchFamily="18" charset="0"/>
            </a:endParaRPr>
          </a:p>
          <a:p>
            <a:pPr marL="457200" lvl="0" indent="-342900" algn="l" rtl="0">
              <a:spcBef>
                <a:spcPts val="0"/>
              </a:spcBef>
              <a:spcAft>
                <a:spcPts val="0"/>
              </a:spcAft>
              <a:buClr>
                <a:srgbClr val="000000"/>
              </a:buClr>
              <a:buSzPts val="1800"/>
              <a:buChar char="●"/>
            </a:pPr>
            <a:r>
              <a:rPr lang="en" dirty="0">
                <a:solidFill>
                  <a:srgbClr val="000000"/>
                </a:solidFill>
                <a:latin typeface="Georgia" panose="02040502050405020303" pitchFamily="18" charset="0"/>
              </a:rPr>
              <a:t>For the destination country there are 12 outcomes</a:t>
            </a:r>
            <a:endParaRPr dirty="0">
              <a:solidFill>
                <a:srgbClr val="000000"/>
              </a:solidFill>
              <a:latin typeface="Georgia" panose="02040502050405020303" pitchFamily="18" charset="0"/>
            </a:endParaRPr>
          </a:p>
          <a:p>
            <a:pPr marL="457200" lvl="0" indent="-342900" algn="l" rtl="0">
              <a:spcBef>
                <a:spcPts val="0"/>
              </a:spcBef>
              <a:spcAft>
                <a:spcPts val="0"/>
              </a:spcAft>
              <a:buClr>
                <a:srgbClr val="000000"/>
              </a:buClr>
              <a:buSzPts val="1800"/>
              <a:buChar char="●"/>
            </a:pPr>
            <a:r>
              <a:rPr lang="en" dirty="0">
                <a:solidFill>
                  <a:srgbClr val="000000"/>
                </a:solidFill>
                <a:latin typeface="Georgia" panose="02040502050405020303" pitchFamily="18" charset="0"/>
              </a:rPr>
              <a:t>The test dataset consists of various attributes like ID, gender, age, </a:t>
            </a:r>
            <a:r>
              <a:rPr lang="en" dirty="0" err="1">
                <a:latin typeface="Georgia" panose="02040502050405020303" pitchFamily="18" charset="0"/>
              </a:rPr>
              <a:t>date_first_booking</a:t>
            </a:r>
            <a:r>
              <a:rPr lang="en" dirty="0">
                <a:latin typeface="Georgia" panose="02040502050405020303" pitchFamily="18" charset="0"/>
              </a:rPr>
              <a:t>, </a:t>
            </a:r>
            <a:r>
              <a:rPr lang="en" dirty="0" err="1">
                <a:latin typeface="Georgia" panose="02040502050405020303" pitchFamily="18" charset="0"/>
              </a:rPr>
              <a:t>signup_method</a:t>
            </a:r>
            <a:r>
              <a:rPr lang="en" dirty="0">
                <a:latin typeface="Georgia" panose="02040502050405020303" pitchFamily="18" charset="0"/>
              </a:rPr>
              <a:t>, </a:t>
            </a:r>
            <a:r>
              <a:rPr lang="en" dirty="0" err="1">
                <a:latin typeface="Georgia" panose="02040502050405020303" pitchFamily="18" charset="0"/>
              </a:rPr>
              <a:t>signup_flow</a:t>
            </a:r>
            <a:r>
              <a:rPr lang="en" dirty="0">
                <a:latin typeface="Georgia" panose="02040502050405020303" pitchFamily="18" charset="0"/>
              </a:rPr>
              <a:t>, language, </a:t>
            </a:r>
            <a:r>
              <a:rPr lang="en" dirty="0" err="1">
                <a:latin typeface="Georgia" panose="02040502050405020303" pitchFamily="18" charset="0"/>
              </a:rPr>
              <a:t>affiliate_channel</a:t>
            </a:r>
            <a:r>
              <a:rPr lang="en" dirty="0">
                <a:latin typeface="Georgia" panose="02040502050405020303" pitchFamily="18" charset="0"/>
              </a:rPr>
              <a:t>, </a:t>
            </a:r>
            <a:r>
              <a:rPr lang="en" dirty="0" err="1">
                <a:latin typeface="Georgia" panose="02040502050405020303" pitchFamily="18" charset="0"/>
              </a:rPr>
              <a:t>country_destination</a:t>
            </a:r>
            <a:r>
              <a:rPr lang="en" dirty="0">
                <a:latin typeface="Georgia" panose="02040502050405020303" pitchFamily="18" charset="0"/>
              </a:rPr>
              <a:t> (which is the target variable to be predicted)</a:t>
            </a:r>
            <a:endParaRPr dirty="0">
              <a:latin typeface="Georgia" panose="02040502050405020303" pitchFamily="18" charset="0"/>
            </a:endParaRPr>
          </a:p>
          <a:p>
            <a:pPr marL="457200" lvl="0" indent="0" algn="l" rtl="0">
              <a:spcBef>
                <a:spcPts val="1600"/>
              </a:spcBef>
              <a:spcAft>
                <a:spcPts val="0"/>
              </a:spcAft>
              <a:buNone/>
            </a:pPr>
            <a:r>
              <a:rPr lang="en" sz="1050" dirty="0">
                <a:highlight>
                  <a:srgbClr val="FFFFFF"/>
                </a:highlight>
                <a:latin typeface="Georgia" panose="02040502050405020303" pitchFamily="18" charset="0"/>
                <a:ea typeface="Arial"/>
                <a:cs typeface="Arial"/>
                <a:sym typeface="Arial"/>
              </a:rPr>
              <a:t>, </a:t>
            </a:r>
            <a:endParaRPr sz="1050" dirty="0">
              <a:highlight>
                <a:srgbClr val="FFFFFF"/>
              </a:highlight>
              <a:latin typeface="Georgia" panose="02040502050405020303" pitchFamily="18" charset="0"/>
              <a:ea typeface="Arial"/>
              <a:cs typeface="Arial"/>
              <a:sym typeface="Arial"/>
            </a:endParaRPr>
          </a:p>
          <a:p>
            <a:pPr marL="457200" lvl="0" indent="0" algn="l" rtl="0">
              <a:spcBef>
                <a:spcPts val="1600"/>
              </a:spcBef>
              <a:spcAft>
                <a:spcPts val="1600"/>
              </a:spcAft>
              <a:buNone/>
            </a:pPr>
            <a:endParaRPr sz="1050" dirty="0">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1" name="Google Shape;91;p17"/>
          <p:cNvPicPr preferRelativeResize="0"/>
          <p:nvPr/>
        </p:nvPicPr>
        <p:blipFill>
          <a:blip r:embed="rId3">
            <a:alphaModFix/>
          </a:blip>
          <a:stretch>
            <a:fillRect/>
          </a:stretch>
        </p:blipFill>
        <p:spPr>
          <a:xfrm>
            <a:off x="263250" y="387300"/>
            <a:ext cx="8706451" cy="4368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0"/>
            <a:ext cx="8520600" cy="7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panose="02040502050405020303" pitchFamily="18" charset="0"/>
              </a:rPr>
              <a:t>Details and Main features in our data.</a:t>
            </a:r>
            <a:endParaRPr dirty="0">
              <a:latin typeface="Georgia" panose="02040502050405020303" pitchFamily="18" charset="0"/>
            </a:endParaRPr>
          </a:p>
        </p:txBody>
      </p:sp>
      <p:graphicFrame>
        <p:nvGraphicFramePr>
          <p:cNvPr id="97" name="Google Shape;97;p18"/>
          <p:cNvGraphicFramePr/>
          <p:nvPr>
            <p:extLst>
              <p:ext uri="{D42A27DB-BD31-4B8C-83A1-F6EECF244321}">
                <p14:modId xmlns:p14="http://schemas.microsoft.com/office/powerpoint/2010/main" val="3765893628"/>
              </p:ext>
            </p:extLst>
          </p:nvPr>
        </p:nvGraphicFramePr>
        <p:xfrm>
          <a:off x="452673" y="599225"/>
          <a:ext cx="8210977" cy="4242815"/>
        </p:xfrm>
        <a:graphic>
          <a:graphicData uri="http://schemas.openxmlformats.org/drawingml/2006/table">
            <a:tbl>
              <a:tblPr>
                <a:noFill/>
                <a:tableStyleId>{8C0CEFFC-3A57-4EA3-9B71-A007F3D01895}</a:tableStyleId>
              </a:tblPr>
              <a:tblGrid>
                <a:gridCol w="1143127">
                  <a:extLst>
                    <a:ext uri="{9D8B030D-6E8A-4147-A177-3AD203B41FA5}">
                      <a16:colId xmlns:a16="http://schemas.microsoft.com/office/drawing/2014/main" val="20000"/>
                    </a:ext>
                  </a:extLst>
                </a:gridCol>
                <a:gridCol w="1765250">
                  <a:extLst>
                    <a:ext uri="{9D8B030D-6E8A-4147-A177-3AD203B41FA5}">
                      <a16:colId xmlns:a16="http://schemas.microsoft.com/office/drawing/2014/main" val="20001"/>
                    </a:ext>
                  </a:extLst>
                </a:gridCol>
                <a:gridCol w="1363175">
                  <a:extLst>
                    <a:ext uri="{9D8B030D-6E8A-4147-A177-3AD203B41FA5}">
                      <a16:colId xmlns:a16="http://schemas.microsoft.com/office/drawing/2014/main" val="20002"/>
                    </a:ext>
                  </a:extLst>
                </a:gridCol>
                <a:gridCol w="1363175">
                  <a:extLst>
                    <a:ext uri="{9D8B030D-6E8A-4147-A177-3AD203B41FA5}">
                      <a16:colId xmlns:a16="http://schemas.microsoft.com/office/drawing/2014/main" val="20003"/>
                    </a:ext>
                  </a:extLst>
                </a:gridCol>
                <a:gridCol w="1363175">
                  <a:extLst>
                    <a:ext uri="{9D8B030D-6E8A-4147-A177-3AD203B41FA5}">
                      <a16:colId xmlns:a16="http://schemas.microsoft.com/office/drawing/2014/main" val="20004"/>
                    </a:ext>
                  </a:extLst>
                </a:gridCol>
                <a:gridCol w="1213075">
                  <a:extLst>
                    <a:ext uri="{9D8B030D-6E8A-4147-A177-3AD203B41FA5}">
                      <a16:colId xmlns:a16="http://schemas.microsoft.com/office/drawing/2014/main" val="20005"/>
                    </a:ext>
                  </a:extLst>
                </a:gridCol>
              </a:tblGrid>
              <a:tr h="1376175">
                <a:tc>
                  <a:txBody>
                    <a:bodyPr/>
                    <a:lstStyle/>
                    <a:p>
                      <a:pPr marL="0" lvl="0" indent="0" algn="l" rtl="0">
                        <a:lnSpc>
                          <a:spcPct val="115000"/>
                        </a:lnSpc>
                        <a:spcBef>
                          <a:spcPts val="300"/>
                        </a:spcBef>
                        <a:spcAft>
                          <a:spcPts val="2700"/>
                        </a:spcAft>
                        <a:buNone/>
                      </a:pPr>
                      <a:r>
                        <a:rPr lang="en" sz="1200" dirty="0">
                          <a:solidFill>
                            <a:schemeClr val="dk1"/>
                          </a:solidFill>
                          <a:latin typeface="Old Standard TT"/>
                          <a:ea typeface="Old Standard TT"/>
                          <a:cs typeface="Old Standard TT"/>
                          <a:sym typeface="Old Standard TT"/>
                        </a:rPr>
                        <a:t>id:</a:t>
                      </a:r>
                      <a:endParaRPr sz="1200" dirty="0">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sz="1200" b="1" dirty="0">
                          <a:latin typeface="Old Standard TT"/>
                          <a:ea typeface="Old Standard TT"/>
                          <a:cs typeface="Old Standard TT"/>
                          <a:sym typeface="Old Standard TT"/>
                        </a:rPr>
                        <a:t>Value Type:</a:t>
                      </a:r>
                      <a:endParaRPr sz="1200" b="1" dirty="0">
                        <a:latin typeface="Old Standard TT"/>
                        <a:ea typeface="Old Standard TT"/>
                        <a:cs typeface="Old Standard TT"/>
                        <a:sym typeface="Old Standard TT"/>
                      </a:endParaRPr>
                    </a:p>
                    <a:p>
                      <a:pPr marL="0" lvl="0" indent="0" algn="l" rtl="0">
                        <a:spcBef>
                          <a:spcPts val="0"/>
                        </a:spcBef>
                        <a:spcAft>
                          <a:spcPts val="0"/>
                        </a:spcAft>
                        <a:buNone/>
                      </a:pPr>
                      <a:r>
                        <a:rPr lang="en" sz="1200" dirty="0">
                          <a:latin typeface="Old Standard TT"/>
                          <a:ea typeface="Old Standard TT"/>
                          <a:cs typeface="Old Standard TT"/>
                          <a:sym typeface="Old Standard TT"/>
                        </a:rPr>
                        <a:t>Char</a:t>
                      </a:r>
                      <a:endParaRPr sz="1200" dirty="0">
                        <a:latin typeface="Old Standard TT"/>
                        <a:ea typeface="Old Standard TT"/>
                        <a:cs typeface="Old Standard TT"/>
                        <a:sym typeface="Old Standard TT"/>
                      </a:endParaRPr>
                    </a:p>
                  </a:txBody>
                  <a:tcPr marL="91425" marR="91425" marT="91425" marB="91425"/>
                </a:tc>
                <a:tc>
                  <a:txBody>
                    <a:bodyPr/>
                    <a:lstStyle/>
                    <a:p>
                      <a:pPr marL="0" lvl="0" indent="0" algn="l" rtl="0">
                        <a:lnSpc>
                          <a:spcPct val="115000"/>
                        </a:lnSpc>
                        <a:spcBef>
                          <a:spcPts val="300"/>
                        </a:spcBef>
                        <a:spcAft>
                          <a:spcPts val="0"/>
                        </a:spcAft>
                        <a:buNone/>
                      </a:pPr>
                      <a:endParaRPr sz="1200">
                        <a:solidFill>
                          <a:schemeClr val="dk1"/>
                        </a:solidFill>
                        <a:latin typeface="Old Standard TT"/>
                        <a:ea typeface="Old Standard TT"/>
                        <a:cs typeface="Old Standard TT"/>
                        <a:sym typeface="Old Standard TT"/>
                      </a:endParaRPr>
                    </a:p>
                    <a:p>
                      <a:pPr marL="0" lvl="0" indent="0" algn="l" rtl="0">
                        <a:lnSpc>
                          <a:spcPct val="115000"/>
                        </a:lnSpc>
                        <a:spcBef>
                          <a:spcPts val="2700"/>
                        </a:spcBef>
                        <a:spcAft>
                          <a:spcPts val="0"/>
                        </a:spcAft>
                        <a:buNone/>
                      </a:pPr>
                      <a:r>
                        <a:rPr lang="en" sz="1200">
                          <a:solidFill>
                            <a:schemeClr val="dk1"/>
                          </a:solidFill>
                          <a:latin typeface="Old Standard TT"/>
                          <a:ea typeface="Old Standard TT"/>
                          <a:cs typeface="Old Standard TT"/>
                          <a:sym typeface="Old Standard TT"/>
                        </a:rPr>
                        <a:t>Gender</a:t>
                      </a:r>
                      <a:endParaRPr sz="1200">
                        <a:solidFill>
                          <a:schemeClr val="dk1"/>
                        </a:solidFill>
                        <a:latin typeface="Old Standard TT"/>
                        <a:ea typeface="Old Standard TT"/>
                        <a:cs typeface="Old Standard TT"/>
                        <a:sym typeface="Old Standard TT"/>
                      </a:endParaRPr>
                    </a:p>
                    <a:p>
                      <a:pPr marL="0" lvl="0" indent="0" algn="l" rtl="0">
                        <a:spcBef>
                          <a:spcPts val="2700"/>
                        </a:spcBef>
                        <a:spcAft>
                          <a:spcPts val="0"/>
                        </a:spcAft>
                        <a:buNone/>
                      </a:pPr>
                      <a:endParaRPr sz="1200">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sz="1200" b="1">
                          <a:solidFill>
                            <a:schemeClr val="dk1"/>
                          </a:solidFill>
                          <a:latin typeface="Old Standard TT"/>
                          <a:ea typeface="Old Standard TT"/>
                          <a:cs typeface="Old Standard TT"/>
                          <a:sym typeface="Old Standard TT"/>
                        </a:rPr>
                        <a:t>Value Type:</a:t>
                      </a:r>
                      <a:endParaRPr sz="1200" b="1">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sz="120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sz="1200">
                        <a:solidFill>
                          <a:schemeClr val="dk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1200">
                          <a:solidFill>
                            <a:schemeClr val="dk1"/>
                          </a:solidFill>
                          <a:latin typeface="Old Standard TT"/>
                          <a:ea typeface="Old Standard TT"/>
                          <a:cs typeface="Old Standard TT"/>
                          <a:sym typeface="Old Standard TT"/>
                        </a:rPr>
                        <a:t>Char</a:t>
                      </a:r>
                      <a:endParaRPr sz="1200">
                        <a:solidFill>
                          <a:schemeClr val="dk1"/>
                        </a:solidFill>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sz="1200">
                          <a:latin typeface="Old Standard TT"/>
                          <a:ea typeface="Old Standard TT"/>
                          <a:cs typeface="Old Standard TT"/>
                          <a:sym typeface="Old Standard TT"/>
                        </a:rPr>
                        <a:t>first_device_type</a:t>
                      </a:r>
                      <a:endParaRPr sz="1200">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sz="1200" b="1">
                          <a:solidFill>
                            <a:schemeClr val="dk1"/>
                          </a:solidFill>
                          <a:latin typeface="Old Standard TT"/>
                          <a:ea typeface="Old Standard TT"/>
                          <a:cs typeface="Old Standard TT"/>
                          <a:sym typeface="Old Standard TT"/>
                        </a:rPr>
                        <a:t>Value Type</a:t>
                      </a:r>
                      <a:r>
                        <a:rPr lang="en" sz="1200">
                          <a:solidFill>
                            <a:schemeClr val="dk1"/>
                          </a:solidFill>
                          <a:latin typeface="Old Standard TT"/>
                          <a:ea typeface="Old Standard TT"/>
                          <a:cs typeface="Old Standard TT"/>
                          <a:sym typeface="Old Standard TT"/>
                        </a:rPr>
                        <a:t>:</a:t>
                      </a:r>
                      <a:endParaRPr sz="120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sz="1200">
                        <a:solidFill>
                          <a:schemeClr val="dk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1200">
                          <a:solidFill>
                            <a:schemeClr val="dk1"/>
                          </a:solidFill>
                          <a:latin typeface="Old Standard TT"/>
                          <a:ea typeface="Old Standard TT"/>
                          <a:cs typeface="Old Standard TT"/>
                          <a:sym typeface="Old Standard TT"/>
                        </a:rPr>
                        <a:t>Char</a:t>
                      </a:r>
                      <a:endParaRPr sz="1200">
                        <a:solidFill>
                          <a:schemeClr val="dk1"/>
                        </a:solidFill>
                        <a:latin typeface="Old Standard TT"/>
                        <a:ea typeface="Old Standard TT"/>
                        <a:cs typeface="Old Standard TT"/>
                        <a:sym typeface="Old Standard TT"/>
                      </a:endParaRPr>
                    </a:p>
                  </a:txBody>
                  <a:tcPr marL="91425" marR="91425" marT="91425" marB="91425"/>
                </a:tc>
                <a:extLst>
                  <a:ext uri="{0D108BD9-81ED-4DB2-BD59-A6C34878D82A}">
                    <a16:rowId xmlns:a16="http://schemas.microsoft.com/office/drawing/2014/main" val="10000"/>
                  </a:ext>
                </a:extLst>
              </a:tr>
              <a:tr h="897725">
                <a:tc>
                  <a:txBody>
                    <a:bodyPr/>
                    <a:lstStyle/>
                    <a:p>
                      <a:pPr marL="0" lvl="0" indent="0" algn="l" rtl="0">
                        <a:lnSpc>
                          <a:spcPct val="115000"/>
                        </a:lnSpc>
                        <a:spcBef>
                          <a:spcPts val="300"/>
                        </a:spcBef>
                        <a:spcAft>
                          <a:spcPts val="2700"/>
                        </a:spcAft>
                        <a:buNone/>
                      </a:pPr>
                      <a:r>
                        <a:rPr lang="en" sz="1200">
                          <a:solidFill>
                            <a:schemeClr val="dk1"/>
                          </a:solidFill>
                          <a:latin typeface="Old Standard TT"/>
                          <a:ea typeface="Old Standard TT"/>
                          <a:cs typeface="Old Standard TT"/>
                          <a:sym typeface="Old Standard TT"/>
                        </a:rPr>
                        <a:t>date_account_created</a:t>
                      </a:r>
                      <a:endParaRPr sz="1200">
                        <a:solidFill>
                          <a:schemeClr val="dk1"/>
                        </a:solidFill>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sz="1200">
                          <a:latin typeface="Old Standard TT"/>
                          <a:ea typeface="Old Standard TT"/>
                          <a:cs typeface="Old Standard TT"/>
                          <a:sym typeface="Old Standard TT"/>
                        </a:rPr>
                        <a:t>Int</a:t>
                      </a:r>
                      <a:endParaRPr sz="1200">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sz="1200">
                          <a:latin typeface="Old Standard TT"/>
                          <a:ea typeface="Old Standard TT"/>
                          <a:cs typeface="Old Standard TT"/>
                          <a:sym typeface="Old Standard TT"/>
                        </a:rPr>
                        <a:t>Age</a:t>
                      </a:r>
                      <a:endParaRPr sz="1200">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a:solidFill>
                            <a:schemeClr val="dk1"/>
                          </a:solidFill>
                          <a:latin typeface="Old Standard TT"/>
                          <a:ea typeface="Old Standard TT"/>
                          <a:cs typeface="Old Standard TT"/>
                          <a:sym typeface="Old Standard TT"/>
                        </a:rPr>
                        <a:t>Int</a:t>
                      </a:r>
                      <a:endParaRPr sz="1200">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sz="1200">
                          <a:latin typeface="Old Standard TT"/>
                          <a:ea typeface="Old Standard TT"/>
                          <a:cs typeface="Old Standard TT"/>
                          <a:sym typeface="Old Standard TT"/>
                        </a:rPr>
                        <a:t>first_browser</a:t>
                      </a:r>
                      <a:endParaRPr sz="1200">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sz="1200">
                          <a:latin typeface="Old Standard TT"/>
                          <a:ea typeface="Old Standard TT"/>
                          <a:cs typeface="Old Standard TT"/>
                          <a:sym typeface="Old Standard TT"/>
                        </a:rPr>
                        <a:t>Char</a:t>
                      </a:r>
                      <a:endParaRPr sz="1200">
                        <a:latin typeface="Old Standard TT"/>
                        <a:ea typeface="Old Standard TT"/>
                        <a:cs typeface="Old Standard TT"/>
                        <a:sym typeface="Old Standard TT"/>
                      </a:endParaRPr>
                    </a:p>
                  </a:txBody>
                  <a:tcPr marL="91425" marR="91425" marT="91425" marB="91425"/>
                </a:tc>
                <a:extLst>
                  <a:ext uri="{0D108BD9-81ED-4DB2-BD59-A6C34878D82A}">
                    <a16:rowId xmlns:a16="http://schemas.microsoft.com/office/drawing/2014/main" val="10001"/>
                  </a:ext>
                </a:extLst>
              </a:tr>
              <a:tr h="871625">
                <a:tc>
                  <a:txBody>
                    <a:bodyPr/>
                    <a:lstStyle/>
                    <a:p>
                      <a:pPr marL="0" lvl="0" indent="0" algn="l" rtl="0">
                        <a:spcBef>
                          <a:spcPts val="0"/>
                        </a:spcBef>
                        <a:spcAft>
                          <a:spcPts val="0"/>
                        </a:spcAft>
                        <a:buNone/>
                      </a:pPr>
                      <a:r>
                        <a:rPr lang="en" sz="1200">
                          <a:solidFill>
                            <a:schemeClr val="dk1"/>
                          </a:solidFill>
                          <a:latin typeface="Old Standard TT"/>
                          <a:ea typeface="Old Standard TT"/>
                          <a:cs typeface="Old Standard TT"/>
                          <a:sym typeface="Old Standard TT"/>
                        </a:rPr>
                        <a:t>timestamp_first_active:</a:t>
                      </a:r>
                      <a:endParaRPr sz="1200">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sz="1200">
                          <a:latin typeface="Old Standard TT"/>
                          <a:ea typeface="Old Standard TT"/>
                          <a:cs typeface="Old Standard TT"/>
                          <a:sym typeface="Old Standard TT"/>
                        </a:rPr>
                        <a:t>float</a:t>
                      </a:r>
                      <a:endParaRPr sz="1200">
                        <a:latin typeface="Old Standard TT"/>
                        <a:ea typeface="Old Standard TT"/>
                        <a:cs typeface="Old Standard TT"/>
                        <a:sym typeface="Old Standard TT"/>
                      </a:endParaRPr>
                    </a:p>
                  </a:txBody>
                  <a:tcPr marL="91425" marR="91425" marT="91425" marB="91425"/>
                </a:tc>
                <a:tc>
                  <a:txBody>
                    <a:bodyPr/>
                    <a:lstStyle/>
                    <a:p>
                      <a:pPr marL="0" lvl="0" indent="0" algn="l" rtl="0">
                        <a:lnSpc>
                          <a:spcPct val="115000"/>
                        </a:lnSpc>
                        <a:spcBef>
                          <a:spcPts val="300"/>
                        </a:spcBef>
                        <a:spcAft>
                          <a:spcPts val="0"/>
                        </a:spcAft>
                        <a:buNone/>
                      </a:pPr>
                      <a:r>
                        <a:rPr lang="en" sz="1200">
                          <a:solidFill>
                            <a:schemeClr val="dk1"/>
                          </a:solidFill>
                          <a:latin typeface="Old Standard TT"/>
                          <a:ea typeface="Old Standard TT"/>
                          <a:cs typeface="Old Standard TT"/>
                          <a:sym typeface="Old Standard TT"/>
                        </a:rPr>
                        <a:t>signup_method</a:t>
                      </a:r>
                      <a:endParaRPr sz="1200">
                        <a:solidFill>
                          <a:schemeClr val="dk1"/>
                        </a:solidFill>
                        <a:latin typeface="Old Standard TT"/>
                        <a:ea typeface="Old Standard TT"/>
                        <a:cs typeface="Old Standard TT"/>
                        <a:sym typeface="Old Standard TT"/>
                      </a:endParaRPr>
                    </a:p>
                    <a:p>
                      <a:pPr marL="0" lvl="0" indent="0" algn="l" rtl="0">
                        <a:spcBef>
                          <a:spcPts val="2700"/>
                        </a:spcBef>
                        <a:spcAft>
                          <a:spcPts val="0"/>
                        </a:spcAft>
                        <a:buNone/>
                      </a:pPr>
                      <a:endParaRPr sz="1200">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a:solidFill>
                            <a:schemeClr val="dk1"/>
                          </a:solidFill>
                          <a:latin typeface="Old Standard TT"/>
                          <a:ea typeface="Old Standard TT"/>
                          <a:cs typeface="Old Standard TT"/>
                          <a:sym typeface="Old Standard TT"/>
                        </a:rPr>
                        <a:t>Char</a:t>
                      </a:r>
                      <a:endParaRPr sz="1200">
                        <a:solidFill>
                          <a:schemeClr val="dk1"/>
                        </a:solidFill>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sz="1200">
                          <a:latin typeface="Old Standard TT"/>
                          <a:ea typeface="Old Standard TT"/>
                          <a:cs typeface="Old Standard TT"/>
                          <a:sym typeface="Old Standard TT"/>
                        </a:rPr>
                        <a:t>affiliate_provider</a:t>
                      </a:r>
                      <a:endParaRPr sz="1200">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sz="1200">
                          <a:latin typeface="Old Standard TT"/>
                          <a:ea typeface="Old Standard TT"/>
                          <a:cs typeface="Old Standard TT"/>
                          <a:sym typeface="Old Standard TT"/>
                        </a:rPr>
                        <a:t>Char</a:t>
                      </a:r>
                      <a:endParaRPr sz="1200">
                        <a:latin typeface="Old Standard TT"/>
                        <a:ea typeface="Old Standard TT"/>
                        <a:cs typeface="Old Standard TT"/>
                        <a:sym typeface="Old Standard TT"/>
                      </a:endParaRPr>
                    </a:p>
                  </a:txBody>
                  <a:tcPr marL="91425" marR="91425" marT="91425" marB="91425"/>
                </a:tc>
                <a:extLst>
                  <a:ext uri="{0D108BD9-81ED-4DB2-BD59-A6C34878D82A}">
                    <a16:rowId xmlns:a16="http://schemas.microsoft.com/office/drawing/2014/main" val="10002"/>
                  </a:ext>
                </a:extLst>
              </a:tr>
              <a:tr h="906425">
                <a:tc>
                  <a:txBody>
                    <a:bodyPr/>
                    <a:lstStyle/>
                    <a:p>
                      <a:pPr marL="0" lvl="0" indent="0" algn="l" rtl="0">
                        <a:spcBef>
                          <a:spcPts val="0"/>
                        </a:spcBef>
                        <a:spcAft>
                          <a:spcPts val="0"/>
                        </a:spcAft>
                        <a:buNone/>
                      </a:pPr>
                      <a:r>
                        <a:rPr lang="en" sz="1200">
                          <a:solidFill>
                            <a:schemeClr val="dk1"/>
                          </a:solidFill>
                          <a:latin typeface="Old Standard TT"/>
                          <a:ea typeface="Old Standard TT"/>
                          <a:cs typeface="Old Standard TT"/>
                          <a:sym typeface="Old Standard TT"/>
                        </a:rPr>
                        <a:t>date_first_booking:</a:t>
                      </a:r>
                      <a:endParaRPr sz="1200">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sz="1200">
                          <a:latin typeface="Old Standard TT"/>
                          <a:ea typeface="Old Standard TT"/>
                          <a:cs typeface="Old Standard TT"/>
                          <a:sym typeface="Old Standard TT"/>
                        </a:rPr>
                        <a:t>Int</a:t>
                      </a:r>
                      <a:endParaRPr sz="1200">
                        <a:latin typeface="Old Standard TT"/>
                        <a:ea typeface="Old Standard TT"/>
                        <a:cs typeface="Old Standard TT"/>
                        <a:sym typeface="Old Standard TT"/>
                      </a:endParaRPr>
                    </a:p>
                  </a:txBody>
                  <a:tcPr marL="91425" marR="91425" marT="91425" marB="91425"/>
                </a:tc>
                <a:tc>
                  <a:txBody>
                    <a:bodyPr/>
                    <a:lstStyle/>
                    <a:p>
                      <a:pPr marL="0" lvl="0" indent="0" algn="l" rtl="0">
                        <a:lnSpc>
                          <a:spcPct val="115000"/>
                        </a:lnSpc>
                        <a:spcBef>
                          <a:spcPts val="300"/>
                        </a:spcBef>
                        <a:spcAft>
                          <a:spcPts val="0"/>
                        </a:spcAft>
                        <a:buNone/>
                      </a:pPr>
                      <a:r>
                        <a:rPr lang="en">
                          <a:solidFill>
                            <a:schemeClr val="dk1"/>
                          </a:solidFill>
                          <a:latin typeface="Old Standard TT"/>
                          <a:ea typeface="Old Standard TT"/>
                          <a:cs typeface="Old Standard TT"/>
                          <a:sym typeface="Old Standard TT"/>
                        </a:rPr>
                        <a:t>signup_app</a:t>
                      </a:r>
                      <a:endParaRPr>
                        <a:solidFill>
                          <a:schemeClr val="dk1"/>
                        </a:solidFill>
                        <a:latin typeface="Old Standard TT"/>
                        <a:ea typeface="Old Standard TT"/>
                        <a:cs typeface="Old Standard TT"/>
                        <a:sym typeface="Old Standard TT"/>
                      </a:endParaRPr>
                    </a:p>
                    <a:p>
                      <a:pPr marL="0" lvl="0" indent="0" algn="l" rtl="0">
                        <a:spcBef>
                          <a:spcPts val="2700"/>
                        </a:spcBef>
                        <a:spcAft>
                          <a:spcPts val="0"/>
                        </a:spcAft>
                        <a:buNone/>
                      </a:pPr>
                      <a:endParaRPr sz="1200">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sz="1200">
                          <a:latin typeface="Old Standard TT"/>
                          <a:ea typeface="Old Standard TT"/>
                          <a:cs typeface="Old Standard TT"/>
                          <a:sym typeface="Old Standard TT"/>
                        </a:rPr>
                        <a:t>Char</a:t>
                      </a:r>
                      <a:endParaRPr sz="1200">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sz="1200">
                          <a:latin typeface="Old Standard TT"/>
                          <a:ea typeface="Old Standard TT"/>
                          <a:cs typeface="Old Standard TT"/>
                          <a:sym typeface="Old Standard TT"/>
                        </a:rPr>
                        <a:t>affiliate_channel</a:t>
                      </a:r>
                      <a:endParaRPr sz="1200">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sz="1200" dirty="0">
                          <a:latin typeface="Old Standard TT"/>
                          <a:ea typeface="Old Standard TT"/>
                          <a:cs typeface="Old Standard TT"/>
                          <a:sym typeface="Old Standard TT"/>
                        </a:rPr>
                        <a:t>Char</a:t>
                      </a:r>
                      <a:endParaRPr sz="1200" dirty="0">
                        <a:latin typeface="Old Standard TT"/>
                        <a:ea typeface="Old Standard TT"/>
                        <a:cs typeface="Old Standard TT"/>
                        <a:sym typeface="Old Standard TT"/>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Georgia" panose="02040502050405020303" pitchFamily="18" charset="0"/>
              </a:rPr>
              <a:t>Stages of Our project </a:t>
            </a:r>
            <a:endParaRPr dirty="0">
              <a:latin typeface="Georgia" panose="02040502050405020303" pitchFamily="18" charset="0"/>
            </a:endParaRPr>
          </a:p>
        </p:txBody>
      </p:sp>
      <p:sp>
        <p:nvSpPr>
          <p:cNvPr id="103" name="Google Shape;103;p1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panose="02040502050405020303" pitchFamily="18" charset="0"/>
              </a:rPr>
              <a:t>Our Project is Divided into Four Stages.</a:t>
            </a:r>
            <a:endParaRPr dirty="0">
              <a:latin typeface="Georgia" panose="02040502050405020303" pitchFamily="18" charset="0"/>
            </a:endParaRPr>
          </a:p>
          <a:p>
            <a:pPr marL="457200" lvl="0" indent="-342900" algn="l" rtl="0">
              <a:spcBef>
                <a:spcPts val="1600"/>
              </a:spcBef>
              <a:spcAft>
                <a:spcPts val="0"/>
              </a:spcAft>
              <a:buSzPts val="1800"/>
              <a:buAutoNum type="arabicPeriod"/>
            </a:pPr>
            <a:r>
              <a:rPr lang="en" dirty="0">
                <a:latin typeface="Georgia" panose="02040502050405020303" pitchFamily="18" charset="0"/>
              </a:rPr>
              <a:t>Data Analysis and </a:t>
            </a:r>
            <a:r>
              <a:rPr lang="en" dirty="0" err="1">
                <a:latin typeface="Georgia" panose="02040502050405020303" pitchFamily="18" charset="0"/>
              </a:rPr>
              <a:t>Visualisation</a:t>
            </a:r>
            <a:endParaRPr dirty="0">
              <a:latin typeface="Georgia" panose="02040502050405020303" pitchFamily="18" charset="0"/>
            </a:endParaRPr>
          </a:p>
          <a:p>
            <a:pPr marL="457200" lvl="0" indent="-342900" algn="l" rtl="0">
              <a:spcBef>
                <a:spcPts val="0"/>
              </a:spcBef>
              <a:spcAft>
                <a:spcPts val="0"/>
              </a:spcAft>
              <a:buSzPts val="1800"/>
              <a:buAutoNum type="arabicPeriod"/>
            </a:pPr>
            <a:r>
              <a:rPr lang="en" dirty="0">
                <a:latin typeface="Georgia" panose="02040502050405020303" pitchFamily="18" charset="0"/>
              </a:rPr>
              <a:t>Data Preprocessing</a:t>
            </a:r>
            <a:endParaRPr dirty="0">
              <a:latin typeface="Georgia" panose="02040502050405020303" pitchFamily="18" charset="0"/>
            </a:endParaRPr>
          </a:p>
          <a:p>
            <a:pPr marL="457200" lvl="0" indent="-342900" algn="l" rtl="0">
              <a:spcBef>
                <a:spcPts val="0"/>
              </a:spcBef>
              <a:spcAft>
                <a:spcPts val="0"/>
              </a:spcAft>
              <a:buSzPts val="1800"/>
              <a:buAutoNum type="arabicPeriod"/>
            </a:pPr>
            <a:r>
              <a:rPr lang="en" dirty="0">
                <a:latin typeface="Georgia" panose="02040502050405020303" pitchFamily="18" charset="0"/>
              </a:rPr>
              <a:t>Binary Classification</a:t>
            </a:r>
            <a:endParaRPr dirty="0">
              <a:latin typeface="Georgia" panose="02040502050405020303" pitchFamily="18" charset="0"/>
            </a:endParaRPr>
          </a:p>
          <a:p>
            <a:pPr marL="457200" lvl="0" indent="-342900" algn="l" rtl="0">
              <a:spcBef>
                <a:spcPts val="0"/>
              </a:spcBef>
              <a:spcAft>
                <a:spcPts val="0"/>
              </a:spcAft>
              <a:buSzPts val="1800"/>
              <a:buAutoNum type="arabicPeriod"/>
            </a:pPr>
            <a:r>
              <a:rPr lang="en" dirty="0">
                <a:latin typeface="Georgia" panose="02040502050405020303" pitchFamily="18" charset="0"/>
              </a:rPr>
              <a:t>Multi-Classification</a:t>
            </a:r>
            <a:endParaRPr dirty="0">
              <a:latin typeface="Georgia" panose="020405020504050203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panose="02040502050405020303" pitchFamily="18" charset="0"/>
              </a:rPr>
              <a:t>Data Visualization and Analysis</a:t>
            </a:r>
            <a:endParaRPr dirty="0">
              <a:latin typeface="Georgia" panose="02040502050405020303" pitchFamily="18" charset="0"/>
            </a:endParaRPr>
          </a:p>
        </p:txBody>
      </p:sp>
      <p:pic>
        <p:nvPicPr>
          <p:cNvPr id="109" name="Google Shape;109;p20"/>
          <p:cNvPicPr preferRelativeResize="0"/>
          <p:nvPr/>
        </p:nvPicPr>
        <p:blipFill>
          <a:blip r:embed="rId3">
            <a:alphaModFix/>
          </a:blip>
          <a:stretch>
            <a:fillRect/>
          </a:stretch>
        </p:blipFill>
        <p:spPr>
          <a:xfrm>
            <a:off x="505400" y="1148550"/>
            <a:ext cx="7481474" cy="378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Georgia" panose="02040502050405020303" pitchFamily="18" charset="0"/>
              </a:rPr>
              <a:t>Data Visualization and Analysis</a:t>
            </a:r>
            <a:endParaRPr dirty="0">
              <a:latin typeface="Georgia" panose="02040502050405020303" pitchFamily="18" charset="0"/>
            </a:endParaRPr>
          </a:p>
          <a:p>
            <a:pPr marL="0" lvl="0" indent="0" algn="l" rtl="0">
              <a:spcBef>
                <a:spcPts val="0"/>
              </a:spcBef>
              <a:spcAft>
                <a:spcPts val="0"/>
              </a:spcAft>
              <a:buNone/>
            </a:pPr>
            <a:endParaRPr dirty="0"/>
          </a:p>
        </p:txBody>
      </p:sp>
      <p:pic>
        <p:nvPicPr>
          <p:cNvPr id="115" name="Google Shape;115;p21"/>
          <p:cNvPicPr preferRelativeResize="0"/>
          <p:nvPr/>
        </p:nvPicPr>
        <p:blipFill>
          <a:blip r:embed="rId3">
            <a:alphaModFix/>
          </a:blip>
          <a:stretch>
            <a:fillRect/>
          </a:stretch>
        </p:blipFill>
        <p:spPr>
          <a:xfrm>
            <a:off x="433200" y="1058225"/>
            <a:ext cx="5155800" cy="3256125"/>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{FC5BB0CB-A80D-3D42-923B-F02B3516487E}tf10001063</Template>
  <TotalTime>8</TotalTime>
  <Words>1081</Words>
  <Application>Microsoft Macintosh PowerPoint</Application>
  <PresentationFormat>On-screen Show (16:9)</PresentationFormat>
  <Paragraphs>125</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Old Standard TT</vt:lpstr>
      <vt:lpstr>Georgia</vt:lpstr>
      <vt:lpstr>Playfair Display</vt:lpstr>
      <vt:lpstr>Paperback</vt:lpstr>
      <vt:lpstr>THE AIRBNB CLASSIFICATION PROJECT </vt:lpstr>
      <vt:lpstr>PowerPoint Presentation</vt:lpstr>
      <vt:lpstr>Introduction</vt:lpstr>
      <vt:lpstr>Data</vt:lpstr>
      <vt:lpstr>PowerPoint Presentation</vt:lpstr>
      <vt:lpstr>Details and Main features in our data.</vt:lpstr>
      <vt:lpstr>Stages of Our project </vt:lpstr>
      <vt:lpstr>Data Visualization and Analysis</vt:lpstr>
      <vt:lpstr>Data Visualization and Analysis </vt:lpstr>
      <vt:lpstr>Data Visualization and Analysis  </vt:lpstr>
      <vt:lpstr>Data Analysis for Visualization </vt:lpstr>
      <vt:lpstr>Data Preprocessing.</vt:lpstr>
      <vt:lpstr>Data Preprocessing. </vt:lpstr>
      <vt:lpstr>Data Preprocessing</vt:lpstr>
      <vt:lpstr>Data Preprocessing</vt:lpstr>
      <vt:lpstr>Data Preprocessing</vt:lpstr>
      <vt:lpstr>Models used for Analysis </vt:lpstr>
      <vt:lpstr>NAIVE BAYES </vt:lpstr>
      <vt:lpstr>KNN</vt:lpstr>
      <vt:lpstr>ANN</vt:lpstr>
      <vt:lpstr>ANN</vt:lpstr>
      <vt:lpstr>RANDOM FOREST</vt:lpstr>
      <vt:lpstr>C50</vt:lpstr>
      <vt:lpstr>Comparing accuracies of different models </vt:lpstr>
      <vt:lpstr>Multi-Classification</vt:lpstr>
      <vt:lpstr>Multi-Classification</vt:lpstr>
      <vt:lpstr>Multi-Classification</vt:lpstr>
      <vt:lpstr>Conclusion </vt:lpstr>
      <vt:lpstr>THANK YOU-(enjoy the summer. Book your Airbnb soon…)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CLASSIFICATION Knowledge Discovery and Data Mining- CS 513</dc:title>
  <cp:lastModifiedBy>Siddharth Mandgi</cp:lastModifiedBy>
  <cp:revision>5</cp:revision>
  <dcterms:modified xsi:type="dcterms:W3CDTF">2019-05-14T23:17:23Z</dcterms:modified>
</cp:coreProperties>
</file>